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7" r:id="rId2"/>
    <p:sldId id="260" r:id="rId3"/>
    <p:sldId id="262" r:id="rId4"/>
    <p:sldId id="261" r:id="rId5"/>
    <p:sldId id="263" r:id="rId6"/>
    <p:sldId id="264" r:id="rId7"/>
    <p:sldId id="265" r:id="rId8"/>
    <p:sldId id="266" r:id="rId9"/>
    <p:sldId id="267" r:id="rId10"/>
    <p:sldId id="269" r:id="rId11"/>
    <p:sldId id="270" r:id="rId12"/>
    <p:sldId id="271" r:id="rId13"/>
    <p:sldId id="272" r:id="rId14"/>
    <p:sldId id="274" r:id="rId15"/>
    <p:sldId id="275" r:id="rId16"/>
    <p:sldId id="276" r:id="rId17"/>
    <p:sldId id="277" r:id="rId18"/>
    <p:sldId id="278" r:id="rId19"/>
    <p:sldId id="279" r:id="rId20"/>
    <p:sldId id="281" r:id="rId21"/>
    <p:sldId id="282" r:id="rId22"/>
    <p:sldId id="322" r:id="rId23"/>
    <p:sldId id="283" r:id="rId24"/>
    <p:sldId id="284" r:id="rId25"/>
    <p:sldId id="285" r:id="rId26"/>
    <p:sldId id="287" r:id="rId27"/>
    <p:sldId id="288" r:id="rId28"/>
    <p:sldId id="289" r:id="rId29"/>
    <p:sldId id="323" r:id="rId30"/>
    <p:sldId id="290" r:id="rId31"/>
    <p:sldId id="291" r:id="rId32"/>
    <p:sldId id="292" r:id="rId33"/>
    <p:sldId id="293" r:id="rId34"/>
    <p:sldId id="294" r:id="rId35"/>
    <p:sldId id="295" r:id="rId36"/>
    <p:sldId id="296" r:id="rId37"/>
    <p:sldId id="297" r:id="rId38"/>
    <p:sldId id="298" r:id="rId39"/>
    <p:sldId id="299" r:id="rId40"/>
    <p:sldId id="325" r:id="rId41"/>
    <p:sldId id="324" r:id="rId42"/>
    <p:sldId id="326" r:id="rId43"/>
    <p:sldId id="300" r:id="rId44"/>
    <p:sldId id="301" r:id="rId45"/>
    <p:sldId id="302" r:id="rId46"/>
    <p:sldId id="303" r:id="rId47"/>
    <p:sldId id="304" r:id="rId48"/>
    <p:sldId id="306" r:id="rId49"/>
    <p:sldId id="307" r:id="rId50"/>
    <p:sldId id="309" r:id="rId5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6" d="100"/>
          <a:sy n="56" d="100"/>
        </p:scale>
        <p:origin x="-7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 Id="rId4" Type="http://schemas.openxmlformats.org/officeDocument/2006/relationships/image" Target="../media/image41.jpeg"/></Relationships>
</file>

<file path=ppt/diagrams/_rels/data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 Id="rId4" Type="http://schemas.openxmlformats.org/officeDocument/2006/relationships/image" Target="../media/image37.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3F7BCB-5927-4643-89FE-8F73E92EF628}"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ES"/>
        </a:p>
      </dgm:t>
    </dgm:pt>
    <dgm:pt modelId="{46F81966-B858-4425-AF23-3C701C272ABF}">
      <dgm:prSet phldrT="[Texto]" custT="1"/>
      <dgm:spPr/>
      <dgm:t>
        <a:bodyPr/>
        <a:lstStyle/>
        <a:p>
          <a:r>
            <a:rPr lang="es-EC" sz="1600" dirty="0" smtClean="0"/>
            <a:t>Conocer el proceso de creación, administración, funciones, base legal de fideicomisos de inversión.</a:t>
          </a:r>
          <a:endParaRPr lang="es-ES" sz="1600" dirty="0"/>
        </a:p>
      </dgm:t>
    </dgm:pt>
    <dgm:pt modelId="{9653A56D-3606-41EE-98B4-D1E2D091BD49}" type="parTrans" cxnId="{E384A363-3DFF-4A47-A6F7-069477A0AE5D}">
      <dgm:prSet/>
      <dgm:spPr/>
      <dgm:t>
        <a:bodyPr/>
        <a:lstStyle/>
        <a:p>
          <a:endParaRPr lang="es-ES"/>
        </a:p>
      </dgm:t>
    </dgm:pt>
    <dgm:pt modelId="{F326CB33-C8B2-4CED-B413-148175D6EF15}" type="sibTrans" cxnId="{E384A363-3DFF-4A47-A6F7-069477A0AE5D}">
      <dgm:prSet/>
      <dgm:spPr/>
      <dgm:t>
        <a:bodyPr/>
        <a:lstStyle/>
        <a:p>
          <a:endParaRPr lang="es-ES"/>
        </a:p>
      </dgm:t>
    </dgm:pt>
    <dgm:pt modelId="{69C163CC-2AE6-49CD-BE96-99ACFE5A9AF9}">
      <dgm:prSet phldrT="[Texto]" custT="1"/>
      <dgm:spPr/>
      <dgm:t>
        <a:bodyPr/>
        <a:lstStyle/>
        <a:p>
          <a:r>
            <a:rPr lang="es-EC" sz="1600" dirty="0" smtClean="0"/>
            <a:t>Presentar la situación actual de estas plantaciones tanto en el mercado interno como externo, a fin de promover el desarrollo de negocios a través de esta especie y generar interés de invertir en las mismas</a:t>
          </a:r>
          <a:endParaRPr lang="es-ES" sz="1600" dirty="0"/>
        </a:p>
      </dgm:t>
    </dgm:pt>
    <dgm:pt modelId="{23D7800C-65DE-4D47-BD28-AABED88559C3}" type="parTrans" cxnId="{11F65183-64EF-41EE-87D8-44A35F83F6CB}">
      <dgm:prSet/>
      <dgm:spPr/>
      <dgm:t>
        <a:bodyPr/>
        <a:lstStyle/>
        <a:p>
          <a:endParaRPr lang="es-ES"/>
        </a:p>
      </dgm:t>
    </dgm:pt>
    <dgm:pt modelId="{D60EB76B-454F-443E-BA24-697F6AFC72C3}" type="sibTrans" cxnId="{11F65183-64EF-41EE-87D8-44A35F83F6CB}">
      <dgm:prSet/>
      <dgm:spPr/>
      <dgm:t>
        <a:bodyPr/>
        <a:lstStyle/>
        <a:p>
          <a:endParaRPr lang="es-ES"/>
        </a:p>
      </dgm:t>
    </dgm:pt>
    <dgm:pt modelId="{45FB9712-FFC4-4521-B9EF-F6CE7BD950AF}">
      <dgm:prSet phldrT="[Texto]" custT="1"/>
      <dgm:spPr/>
      <dgm:t>
        <a:bodyPr/>
        <a:lstStyle/>
        <a:p>
          <a:r>
            <a:rPr lang="es-EC" sz="1600" dirty="0" smtClean="0"/>
            <a:t>Analizar el valor comercial que tiene esta especie en el mercado internacional</a:t>
          </a:r>
          <a:endParaRPr lang="es-ES" sz="1600" dirty="0"/>
        </a:p>
      </dgm:t>
    </dgm:pt>
    <dgm:pt modelId="{7C5007E8-7F60-4F0F-AF75-CF122B9B58B9}" type="parTrans" cxnId="{4A91D6AA-D887-4A67-A6F5-33450E74D2C7}">
      <dgm:prSet/>
      <dgm:spPr/>
      <dgm:t>
        <a:bodyPr/>
        <a:lstStyle/>
        <a:p>
          <a:endParaRPr lang="es-ES"/>
        </a:p>
      </dgm:t>
    </dgm:pt>
    <dgm:pt modelId="{565F4F97-C6A6-4E8B-8816-05ED5C03F583}" type="sibTrans" cxnId="{4A91D6AA-D887-4A67-A6F5-33450E74D2C7}">
      <dgm:prSet/>
      <dgm:spPr/>
      <dgm:t>
        <a:bodyPr/>
        <a:lstStyle/>
        <a:p>
          <a:endParaRPr lang="es-ES"/>
        </a:p>
      </dgm:t>
    </dgm:pt>
    <dgm:pt modelId="{A31E1178-9E18-4715-8682-66F2B981B78C}">
      <dgm:prSet phldrT="[Texto]" custT="1"/>
      <dgm:spPr/>
      <dgm:t>
        <a:bodyPr/>
        <a:lstStyle/>
        <a:p>
          <a:r>
            <a:rPr lang="es-EC" sz="1600" dirty="0" smtClean="0"/>
            <a:t>Determinar la  rentabilidad de invertir en Teca.</a:t>
          </a:r>
        </a:p>
      </dgm:t>
    </dgm:pt>
    <dgm:pt modelId="{8C568131-3C97-49CA-B086-1728CFE708AB}" type="parTrans" cxnId="{A5D3B466-5ED6-42CC-9794-3B147BB81D0B}">
      <dgm:prSet/>
      <dgm:spPr/>
      <dgm:t>
        <a:bodyPr/>
        <a:lstStyle/>
        <a:p>
          <a:endParaRPr lang="es-ES"/>
        </a:p>
      </dgm:t>
    </dgm:pt>
    <dgm:pt modelId="{05FC2B7E-28A7-4512-8355-A50AD88A7FF6}" type="sibTrans" cxnId="{A5D3B466-5ED6-42CC-9794-3B147BB81D0B}">
      <dgm:prSet/>
      <dgm:spPr/>
      <dgm:t>
        <a:bodyPr/>
        <a:lstStyle/>
        <a:p>
          <a:endParaRPr lang="es-ES"/>
        </a:p>
      </dgm:t>
    </dgm:pt>
    <dgm:pt modelId="{084EBBE5-74FA-44C4-B43C-9238561719DC}">
      <dgm:prSet phldrT="[Texto]" custT="1"/>
      <dgm:spPr/>
      <dgm:t>
        <a:bodyPr/>
        <a:lstStyle/>
        <a:p>
          <a:r>
            <a:rPr lang="es-EC" sz="1600" dirty="0" smtClean="0"/>
            <a:t>Identificar  la factibilidad de la creación de un fideicomiso de inversión para conformar una organización que produzca Teca.</a:t>
          </a:r>
        </a:p>
      </dgm:t>
    </dgm:pt>
    <dgm:pt modelId="{E55F33EA-FDA2-4AF6-A389-2740FCBA9812}" type="parTrans" cxnId="{2727FD0E-AC46-4504-9ACC-915376A259B6}">
      <dgm:prSet/>
      <dgm:spPr/>
      <dgm:t>
        <a:bodyPr/>
        <a:lstStyle/>
        <a:p>
          <a:endParaRPr lang="es-ES"/>
        </a:p>
      </dgm:t>
    </dgm:pt>
    <dgm:pt modelId="{527EDB62-E6D8-4D94-BF57-035AF1D42A4B}" type="sibTrans" cxnId="{2727FD0E-AC46-4504-9ACC-915376A259B6}">
      <dgm:prSet/>
      <dgm:spPr/>
      <dgm:t>
        <a:bodyPr/>
        <a:lstStyle/>
        <a:p>
          <a:endParaRPr lang="es-ES"/>
        </a:p>
      </dgm:t>
    </dgm:pt>
    <dgm:pt modelId="{4D107C9F-779A-475C-B8A3-5E40F01A0F7A}">
      <dgm:prSet phldrT="[Texto]" custT="1"/>
      <dgm:spPr/>
      <dgm:t>
        <a:bodyPr/>
        <a:lstStyle/>
        <a:p>
          <a:r>
            <a:rPr lang="es-EC" sz="1600" dirty="0" smtClean="0"/>
            <a:t>Generar una fuente de ingresos para los beneficiarios del fideicomiso.</a:t>
          </a:r>
        </a:p>
      </dgm:t>
    </dgm:pt>
    <dgm:pt modelId="{0046C056-CC23-4C72-9927-256871CC026D}" type="parTrans" cxnId="{78B52715-6457-47DE-BD10-BAB2719FDC09}">
      <dgm:prSet/>
      <dgm:spPr/>
      <dgm:t>
        <a:bodyPr/>
        <a:lstStyle/>
        <a:p>
          <a:endParaRPr lang="es-ES"/>
        </a:p>
      </dgm:t>
    </dgm:pt>
    <dgm:pt modelId="{6C0E0908-E87D-4AD7-9BC3-D78F74C70956}" type="sibTrans" cxnId="{78B52715-6457-47DE-BD10-BAB2719FDC09}">
      <dgm:prSet/>
      <dgm:spPr/>
      <dgm:t>
        <a:bodyPr/>
        <a:lstStyle/>
        <a:p>
          <a:endParaRPr lang="es-ES"/>
        </a:p>
      </dgm:t>
    </dgm:pt>
    <dgm:pt modelId="{387D2A43-68AC-4B82-88C8-473C7F621016}">
      <dgm:prSet phldrT="[Texto]" custT="1"/>
      <dgm:spPr/>
      <dgm:t>
        <a:bodyPr/>
        <a:lstStyle/>
        <a:p>
          <a:r>
            <a:rPr lang="es-EC" sz="1600" dirty="0" smtClean="0"/>
            <a:t>Generar fuente de ingresos para las personas  vinculadas a la actividad forestal de la zona; mediante la generación de trabajo, apoyando a la gestión productiva y social</a:t>
          </a:r>
        </a:p>
      </dgm:t>
    </dgm:pt>
    <dgm:pt modelId="{04B2A3F9-C89C-43DC-BCFE-2BCE4F614CF9}" type="parTrans" cxnId="{C5C1607E-550C-4A91-825F-BE3F0C0EC904}">
      <dgm:prSet/>
      <dgm:spPr/>
      <dgm:t>
        <a:bodyPr/>
        <a:lstStyle/>
        <a:p>
          <a:endParaRPr lang="es-ES"/>
        </a:p>
      </dgm:t>
    </dgm:pt>
    <dgm:pt modelId="{2FF37AAA-ABE8-4F3E-B63B-0AC77CC6C4FF}" type="sibTrans" cxnId="{C5C1607E-550C-4A91-825F-BE3F0C0EC904}">
      <dgm:prSet/>
      <dgm:spPr/>
      <dgm:t>
        <a:bodyPr/>
        <a:lstStyle/>
        <a:p>
          <a:endParaRPr lang="es-ES"/>
        </a:p>
      </dgm:t>
    </dgm:pt>
    <dgm:pt modelId="{F9FF802A-2970-4A9A-AE6B-9C6BC77A1C65}">
      <dgm:prSet phldrT="[Texto]" custT="1"/>
      <dgm:spPr/>
      <dgm:t>
        <a:bodyPr/>
        <a:lstStyle/>
        <a:p>
          <a:r>
            <a:rPr lang="es-EC" sz="1600" dirty="0" smtClean="0"/>
            <a:t>Cuantificar la rentabilidad de la inversión en Teca a fin de conocer la factibilidad del proyecto. </a:t>
          </a:r>
        </a:p>
      </dgm:t>
    </dgm:pt>
    <dgm:pt modelId="{AB322E8F-3A83-4EC4-96F8-67E1CA2B6D5B}" type="parTrans" cxnId="{2E971444-C8D3-48EE-9F2D-AEFA626126E0}">
      <dgm:prSet/>
      <dgm:spPr/>
      <dgm:t>
        <a:bodyPr/>
        <a:lstStyle/>
        <a:p>
          <a:endParaRPr lang="es-ES"/>
        </a:p>
      </dgm:t>
    </dgm:pt>
    <dgm:pt modelId="{9FE1B01F-8770-4CEC-A49E-D55FFF657BE9}" type="sibTrans" cxnId="{2E971444-C8D3-48EE-9F2D-AEFA626126E0}">
      <dgm:prSet/>
      <dgm:spPr/>
      <dgm:t>
        <a:bodyPr/>
        <a:lstStyle/>
        <a:p>
          <a:endParaRPr lang="es-ES"/>
        </a:p>
      </dgm:t>
    </dgm:pt>
    <dgm:pt modelId="{3EE0A807-56D2-4348-9523-EFF2CC9F5D50}" type="pres">
      <dgm:prSet presAssocID="{123F7BCB-5927-4643-89FE-8F73E92EF628}" presName="linear" presStyleCnt="0">
        <dgm:presLayoutVars>
          <dgm:dir/>
          <dgm:animLvl val="lvl"/>
          <dgm:resizeHandles val="exact"/>
        </dgm:presLayoutVars>
      </dgm:prSet>
      <dgm:spPr/>
      <dgm:t>
        <a:bodyPr/>
        <a:lstStyle/>
        <a:p>
          <a:endParaRPr lang="es-EC"/>
        </a:p>
      </dgm:t>
    </dgm:pt>
    <dgm:pt modelId="{4A0386F9-D179-45BB-84DA-0948098BD1AA}" type="pres">
      <dgm:prSet presAssocID="{46F81966-B858-4425-AF23-3C701C272ABF}" presName="parentLin" presStyleCnt="0"/>
      <dgm:spPr/>
    </dgm:pt>
    <dgm:pt modelId="{4C53A8F0-E285-4154-9C48-BAE834BEA13B}" type="pres">
      <dgm:prSet presAssocID="{46F81966-B858-4425-AF23-3C701C272ABF}" presName="parentLeftMargin" presStyleLbl="node1" presStyleIdx="0" presStyleCnt="8"/>
      <dgm:spPr/>
      <dgm:t>
        <a:bodyPr/>
        <a:lstStyle/>
        <a:p>
          <a:endParaRPr lang="es-EC"/>
        </a:p>
      </dgm:t>
    </dgm:pt>
    <dgm:pt modelId="{2E4927B5-3CC6-4074-8043-7054F3BC9D1D}" type="pres">
      <dgm:prSet presAssocID="{46F81966-B858-4425-AF23-3C701C272ABF}" presName="parentText" presStyleLbl="node1" presStyleIdx="0" presStyleCnt="8" custScaleX="133806" custScaleY="154673">
        <dgm:presLayoutVars>
          <dgm:chMax val="0"/>
          <dgm:bulletEnabled val="1"/>
        </dgm:presLayoutVars>
      </dgm:prSet>
      <dgm:spPr/>
      <dgm:t>
        <a:bodyPr/>
        <a:lstStyle/>
        <a:p>
          <a:endParaRPr lang="es-ES"/>
        </a:p>
      </dgm:t>
    </dgm:pt>
    <dgm:pt modelId="{3284C1D7-6BF0-4C56-8E53-042AFC41ADD8}" type="pres">
      <dgm:prSet presAssocID="{46F81966-B858-4425-AF23-3C701C272ABF}" presName="negativeSpace" presStyleCnt="0"/>
      <dgm:spPr/>
    </dgm:pt>
    <dgm:pt modelId="{082E1381-9881-4B38-A826-F745304AC9B0}" type="pres">
      <dgm:prSet presAssocID="{46F81966-B858-4425-AF23-3C701C272ABF}" presName="childText" presStyleLbl="conFgAcc1" presStyleIdx="0" presStyleCnt="8">
        <dgm:presLayoutVars>
          <dgm:bulletEnabled val="1"/>
        </dgm:presLayoutVars>
      </dgm:prSet>
      <dgm:spPr/>
    </dgm:pt>
    <dgm:pt modelId="{876EEFFA-0F19-40FB-8E12-0053B4A0F246}" type="pres">
      <dgm:prSet presAssocID="{F326CB33-C8B2-4CED-B413-148175D6EF15}" presName="spaceBetweenRectangles" presStyleCnt="0"/>
      <dgm:spPr/>
    </dgm:pt>
    <dgm:pt modelId="{91E25550-8A59-4D4A-823D-AEB7DE1ED01E}" type="pres">
      <dgm:prSet presAssocID="{69C163CC-2AE6-49CD-BE96-99ACFE5A9AF9}" presName="parentLin" presStyleCnt="0"/>
      <dgm:spPr/>
    </dgm:pt>
    <dgm:pt modelId="{3D0B7A3F-B7DF-48B0-95E1-AC43A1A83569}" type="pres">
      <dgm:prSet presAssocID="{69C163CC-2AE6-49CD-BE96-99ACFE5A9AF9}" presName="parentLeftMargin" presStyleLbl="node1" presStyleIdx="0" presStyleCnt="8"/>
      <dgm:spPr/>
      <dgm:t>
        <a:bodyPr/>
        <a:lstStyle/>
        <a:p>
          <a:endParaRPr lang="es-EC"/>
        </a:p>
      </dgm:t>
    </dgm:pt>
    <dgm:pt modelId="{E9854F27-0F4D-4BDA-806E-680331893AAE}" type="pres">
      <dgm:prSet presAssocID="{69C163CC-2AE6-49CD-BE96-99ACFE5A9AF9}" presName="parentText" presStyleLbl="node1" presStyleIdx="1" presStyleCnt="8" custScaleX="137761" custScaleY="185385">
        <dgm:presLayoutVars>
          <dgm:chMax val="0"/>
          <dgm:bulletEnabled val="1"/>
        </dgm:presLayoutVars>
      </dgm:prSet>
      <dgm:spPr/>
      <dgm:t>
        <a:bodyPr/>
        <a:lstStyle/>
        <a:p>
          <a:endParaRPr lang="es-ES"/>
        </a:p>
      </dgm:t>
    </dgm:pt>
    <dgm:pt modelId="{67018BCB-62FB-4032-83EE-C1E920F20175}" type="pres">
      <dgm:prSet presAssocID="{69C163CC-2AE6-49CD-BE96-99ACFE5A9AF9}" presName="negativeSpace" presStyleCnt="0"/>
      <dgm:spPr/>
    </dgm:pt>
    <dgm:pt modelId="{27B0E530-A6DC-43DF-8413-2D6E8FFFFE85}" type="pres">
      <dgm:prSet presAssocID="{69C163CC-2AE6-49CD-BE96-99ACFE5A9AF9}" presName="childText" presStyleLbl="conFgAcc1" presStyleIdx="1" presStyleCnt="8">
        <dgm:presLayoutVars>
          <dgm:bulletEnabled val="1"/>
        </dgm:presLayoutVars>
      </dgm:prSet>
      <dgm:spPr/>
    </dgm:pt>
    <dgm:pt modelId="{62E7C77E-02C4-4BCD-B3C7-28AA38145259}" type="pres">
      <dgm:prSet presAssocID="{D60EB76B-454F-443E-BA24-697F6AFC72C3}" presName="spaceBetweenRectangles" presStyleCnt="0"/>
      <dgm:spPr/>
    </dgm:pt>
    <dgm:pt modelId="{3D372883-A70C-4A8F-9DA7-CB03847D7C58}" type="pres">
      <dgm:prSet presAssocID="{45FB9712-FFC4-4521-B9EF-F6CE7BD950AF}" presName="parentLin" presStyleCnt="0"/>
      <dgm:spPr/>
    </dgm:pt>
    <dgm:pt modelId="{3CC4F694-278F-431F-A5AB-486495B025C3}" type="pres">
      <dgm:prSet presAssocID="{45FB9712-FFC4-4521-B9EF-F6CE7BD950AF}" presName="parentLeftMargin" presStyleLbl="node1" presStyleIdx="1" presStyleCnt="8"/>
      <dgm:spPr/>
      <dgm:t>
        <a:bodyPr/>
        <a:lstStyle/>
        <a:p>
          <a:endParaRPr lang="es-EC"/>
        </a:p>
      </dgm:t>
    </dgm:pt>
    <dgm:pt modelId="{48F0DEEA-1615-41B5-99DA-98E76EA93170}" type="pres">
      <dgm:prSet presAssocID="{45FB9712-FFC4-4521-B9EF-F6CE7BD950AF}" presName="parentText" presStyleLbl="node1" presStyleIdx="2" presStyleCnt="8" custScaleX="133806">
        <dgm:presLayoutVars>
          <dgm:chMax val="0"/>
          <dgm:bulletEnabled val="1"/>
        </dgm:presLayoutVars>
      </dgm:prSet>
      <dgm:spPr/>
      <dgm:t>
        <a:bodyPr/>
        <a:lstStyle/>
        <a:p>
          <a:endParaRPr lang="es-ES"/>
        </a:p>
      </dgm:t>
    </dgm:pt>
    <dgm:pt modelId="{76E6E477-F475-487D-92F1-962C25F60AD9}" type="pres">
      <dgm:prSet presAssocID="{45FB9712-FFC4-4521-B9EF-F6CE7BD950AF}" presName="negativeSpace" presStyleCnt="0"/>
      <dgm:spPr/>
    </dgm:pt>
    <dgm:pt modelId="{F37D3195-C09A-4D14-B58F-3D0BD9B8A8E3}" type="pres">
      <dgm:prSet presAssocID="{45FB9712-FFC4-4521-B9EF-F6CE7BD950AF}" presName="childText" presStyleLbl="conFgAcc1" presStyleIdx="2" presStyleCnt="8">
        <dgm:presLayoutVars>
          <dgm:bulletEnabled val="1"/>
        </dgm:presLayoutVars>
      </dgm:prSet>
      <dgm:spPr/>
    </dgm:pt>
    <dgm:pt modelId="{18410E9F-22D0-44C2-A997-A3975D4BC611}" type="pres">
      <dgm:prSet presAssocID="{565F4F97-C6A6-4E8B-8816-05ED5C03F583}" presName="spaceBetweenRectangles" presStyleCnt="0"/>
      <dgm:spPr/>
    </dgm:pt>
    <dgm:pt modelId="{A8E3CD0D-7E16-4FCB-AEAF-6C6ACE3A768A}" type="pres">
      <dgm:prSet presAssocID="{A31E1178-9E18-4715-8682-66F2B981B78C}" presName="parentLin" presStyleCnt="0"/>
      <dgm:spPr/>
    </dgm:pt>
    <dgm:pt modelId="{1A1E81D9-8F34-4B52-AB53-17F495369FFE}" type="pres">
      <dgm:prSet presAssocID="{A31E1178-9E18-4715-8682-66F2B981B78C}" presName="parentLeftMargin" presStyleLbl="node1" presStyleIdx="2" presStyleCnt="8"/>
      <dgm:spPr/>
      <dgm:t>
        <a:bodyPr/>
        <a:lstStyle/>
        <a:p>
          <a:endParaRPr lang="es-EC"/>
        </a:p>
      </dgm:t>
    </dgm:pt>
    <dgm:pt modelId="{4212601C-04C0-41EC-90F1-6883F4E797E3}" type="pres">
      <dgm:prSet presAssocID="{A31E1178-9E18-4715-8682-66F2B981B78C}" presName="parentText" presStyleLbl="node1" presStyleIdx="3" presStyleCnt="8" custScaleX="133806">
        <dgm:presLayoutVars>
          <dgm:chMax val="0"/>
          <dgm:bulletEnabled val="1"/>
        </dgm:presLayoutVars>
      </dgm:prSet>
      <dgm:spPr/>
      <dgm:t>
        <a:bodyPr/>
        <a:lstStyle/>
        <a:p>
          <a:endParaRPr lang="es-ES"/>
        </a:p>
      </dgm:t>
    </dgm:pt>
    <dgm:pt modelId="{FD56FEAA-7E4B-49DD-B9B0-8AF2500BCD42}" type="pres">
      <dgm:prSet presAssocID="{A31E1178-9E18-4715-8682-66F2B981B78C}" presName="negativeSpace" presStyleCnt="0"/>
      <dgm:spPr/>
    </dgm:pt>
    <dgm:pt modelId="{84DB7D44-355E-4377-8C86-B72B716078D8}" type="pres">
      <dgm:prSet presAssocID="{A31E1178-9E18-4715-8682-66F2B981B78C}" presName="childText" presStyleLbl="conFgAcc1" presStyleIdx="3" presStyleCnt="8">
        <dgm:presLayoutVars>
          <dgm:bulletEnabled val="1"/>
        </dgm:presLayoutVars>
      </dgm:prSet>
      <dgm:spPr/>
    </dgm:pt>
    <dgm:pt modelId="{F0681DB7-8EFC-4EA2-B93E-5E705C44B433}" type="pres">
      <dgm:prSet presAssocID="{05FC2B7E-28A7-4512-8355-A50AD88A7FF6}" presName="spaceBetweenRectangles" presStyleCnt="0"/>
      <dgm:spPr/>
    </dgm:pt>
    <dgm:pt modelId="{460F05A4-272A-4A0F-BF8C-16BB03E06479}" type="pres">
      <dgm:prSet presAssocID="{084EBBE5-74FA-44C4-B43C-9238561719DC}" presName="parentLin" presStyleCnt="0"/>
      <dgm:spPr/>
    </dgm:pt>
    <dgm:pt modelId="{1CAC69E4-C980-4023-9ED8-6FF8173231D5}" type="pres">
      <dgm:prSet presAssocID="{084EBBE5-74FA-44C4-B43C-9238561719DC}" presName="parentLeftMargin" presStyleLbl="node1" presStyleIdx="3" presStyleCnt="8"/>
      <dgm:spPr/>
      <dgm:t>
        <a:bodyPr/>
        <a:lstStyle/>
        <a:p>
          <a:endParaRPr lang="es-EC"/>
        </a:p>
      </dgm:t>
    </dgm:pt>
    <dgm:pt modelId="{5E35F4AC-385E-4219-916C-FA35CE0A7E6C}" type="pres">
      <dgm:prSet presAssocID="{084EBBE5-74FA-44C4-B43C-9238561719DC}" presName="parentText" presStyleLbl="node1" presStyleIdx="4" presStyleCnt="8" custScaleX="133806">
        <dgm:presLayoutVars>
          <dgm:chMax val="0"/>
          <dgm:bulletEnabled val="1"/>
        </dgm:presLayoutVars>
      </dgm:prSet>
      <dgm:spPr/>
      <dgm:t>
        <a:bodyPr/>
        <a:lstStyle/>
        <a:p>
          <a:endParaRPr lang="es-ES"/>
        </a:p>
      </dgm:t>
    </dgm:pt>
    <dgm:pt modelId="{59B56C04-7E89-43D1-8190-57C8414564C4}" type="pres">
      <dgm:prSet presAssocID="{084EBBE5-74FA-44C4-B43C-9238561719DC}" presName="negativeSpace" presStyleCnt="0"/>
      <dgm:spPr/>
    </dgm:pt>
    <dgm:pt modelId="{9ECB3DA9-B024-412A-ADCC-5D4E584CD3A8}" type="pres">
      <dgm:prSet presAssocID="{084EBBE5-74FA-44C4-B43C-9238561719DC}" presName="childText" presStyleLbl="conFgAcc1" presStyleIdx="4" presStyleCnt="8">
        <dgm:presLayoutVars>
          <dgm:bulletEnabled val="1"/>
        </dgm:presLayoutVars>
      </dgm:prSet>
      <dgm:spPr/>
    </dgm:pt>
    <dgm:pt modelId="{0416D4A1-5871-42E9-BD79-C990C9ED56C4}" type="pres">
      <dgm:prSet presAssocID="{527EDB62-E6D8-4D94-BF57-035AF1D42A4B}" presName="spaceBetweenRectangles" presStyleCnt="0"/>
      <dgm:spPr/>
    </dgm:pt>
    <dgm:pt modelId="{121561BC-657F-438C-BFDF-703F697CE8F9}" type="pres">
      <dgm:prSet presAssocID="{4D107C9F-779A-475C-B8A3-5E40F01A0F7A}" presName="parentLin" presStyleCnt="0"/>
      <dgm:spPr/>
    </dgm:pt>
    <dgm:pt modelId="{5A2651C6-675A-4455-91B1-1E2330E7C655}" type="pres">
      <dgm:prSet presAssocID="{4D107C9F-779A-475C-B8A3-5E40F01A0F7A}" presName="parentLeftMargin" presStyleLbl="node1" presStyleIdx="4" presStyleCnt="8"/>
      <dgm:spPr/>
      <dgm:t>
        <a:bodyPr/>
        <a:lstStyle/>
        <a:p>
          <a:endParaRPr lang="es-EC"/>
        </a:p>
      </dgm:t>
    </dgm:pt>
    <dgm:pt modelId="{29917D1B-8936-44B8-8F8E-77737E35700D}" type="pres">
      <dgm:prSet presAssocID="{4D107C9F-779A-475C-B8A3-5E40F01A0F7A}" presName="parentText" presStyleLbl="node1" presStyleIdx="5" presStyleCnt="8" custScaleX="133806">
        <dgm:presLayoutVars>
          <dgm:chMax val="0"/>
          <dgm:bulletEnabled val="1"/>
        </dgm:presLayoutVars>
      </dgm:prSet>
      <dgm:spPr/>
      <dgm:t>
        <a:bodyPr/>
        <a:lstStyle/>
        <a:p>
          <a:endParaRPr lang="es-ES"/>
        </a:p>
      </dgm:t>
    </dgm:pt>
    <dgm:pt modelId="{3B1437FA-14D9-4C3C-B2A4-C7927D8E8686}" type="pres">
      <dgm:prSet presAssocID="{4D107C9F-779A-475C-B8A3-5E40F01A0F7A}" presName="negativeSpace" presStyleCnt="0"/>
      <dgm:spPr/>
    </dgm:pt>
    <dgm:pt modelId="{3565E637-E93D-4D1D-9993-154C647A1249}" type="pres">
      <dgm:prSet presAssocID="{4D107C9F-779A-475C-B8A3-5E40F01A0F7A}" presName="childText" presStyleLbl="conFgAcc1" presStyleIdx="5" presStyleCnt="8">
        <dgm:presLayoutVars>
          <dgm:bulletEnabled val="1"/>
        </dgm:presLayoutVars>
      </dgm:prSet>
      <dgm:spPr/>
      <dgm:t>
        <a:bodyPr/>
        <a:lstStyle/>
        <a:p>
          <a:endParaRPr lang="es-ES"/>
        </a:p>
      </dgm:t>
    </dgm:pt>
    <dgm:pt modelId="{B085D8F8-C489-47B1-9868-7704DAA17B68}" type="pres">
      <dgm:prSet presAssocID="{6C0E0908-E87D-4AD7-9BC3-D78F74C70956}" presName="spaceBetweenRectangles" presStyleCnt="0"/>
      <dgm:spPr/>
    </dgm:pt>
    <dgm:pt modelId="{238EF52A-1138-49BA-BC44-16A834E69753}" type="pres">
      <dgm:prSet presAssocID="{387D2A43-68AC-4B82-88C8-473C7F621016}" presName="parentLin" presStyleCnt="0"/>
      <dgm:spPr/>
    </dgm:pt>
    <dgm:pt modelId="{BE588628-273E-45CA-92DA-0653F6ED1E38}" type="pres">
      <dgm:prSet presAssocID="{387D2A43-68AC-4B82-88C8-473C7F621016}" presName="parentLeftMargin" presStyleLbl="node1" presStyleIdx="5" presStyleCnt="8"/>
      <dgm:spPr/>
      <dgm:t>
        <a:bodyPr/>
        <a:lstStyle/>
        <a:p>
          <a:endParaRPr lang="es-EC"/>
        </a:p>
      </dgm:t>
    </dgm:pt>
    <dgm:pt modelId="{E7528FF1-41F8-4D45-8E54-1CC4C4D59DB8}" type="pres">
      <dgm:prSet presAssocID="{387D2A43-68AC-4B82-88C8-473C7F621016}" presName="parentText" presStyleLbl="node1" presStyleIdx="6" presStyleCnt="8" custScaleX="133806" custScaleY="184825">
        <dgm:presLayoutVars>
          <dgm:chMax val="0"/>
          <dgm:bulletEnabled val="1"/>
        </dgm:presLayoutVars>
      </dgm:prSet>
      <dgm:spPr/>
      <dgm:t>
        <a:bodyPr/>
        <a:lstStyle/>
        <a:p>
          <a:endParaRPr lang="es-ES"/>
        </a:p>
      </dgm:t>
    </dgm:pt>
    <dgm:pt modelId="{960272A1-9933-4BD8-846E-7E87C757C43C}" type="pres">
      <dgm:prSet presAssocID="{387D2A43-68AC-4B82-88C8-473C7F621016}" presName="negativeSpace" presStyleCnt="0"/>
      <dgm:spPr/>
    </dgm:pt>
    <dgm:pt modelId="{6045259C-65BE-4451-B363-005C3ADE91BE}" type="pres">
      <dgm:prSet presAssocID="{387D2A43-68AC-4B82-88C8-473C7F621016}" presName="childText" presStyleLbl="conFgAcc1" presStyleIdx="6" presStyleCnt="8">
        <dgm:presLayoutVars>
          <dgm:bulletEnabled val="1"/>
        </dgm:presLayoutVars>
      </dgm:prSet>
      <dgm:spPr/>
    </dgm:pt>
    <dgm:pt modelId="{B5CB8AF9-AFF8-4B7B-B81E-B92A3A9BCE1D}" type="pres">
      <dgm:prSet presAssocID="{2FF37AAA-ABE8-4F3E-B63B-0AC77CC6C4FF}" presName="spaceBetweenRectangles" presStyleCnt="0"/>
      <dgm:spPr/>
    </dgm:pt>
    <dgm:pt modelId="{C23F2581-40BB-4F5D-A3F3-917BCFFBBA76}" type="pres">
      <dgm:prSet presAssocID="{F9FF802A-2970-4A9A-AE6B-9C6BC77A1C65}" presName="parentLin" presStyleCnt="0"/>
      <dgm:spPr/>
    </dgm:pt>
    <dgm:pt modelId="{37D6E80B-C702-454B-93DB-5FF62D6D506F}" type="pres">
      <dgm:prSet presAssocID="{F9FF802A-2970-4A9A-AE6B-9C6BC77A1C65}" presName="parentLeftMargin" presStyleLbl="node1" presStyleIdx="6" presStyleCnt="8"/>
      <dgm:spPr/>
      <dgm:t>
        <a:bodyPr/>
        <a:lstStyle/>
        <a:p>
          <a:endParaRPr lang="es-EC"/>
        </a:p>
      </dgm:t>
    </dgm:pt>
    <dgm:pt modelId="{D84CDF8B-F2D7-410E-B903-8285120E88C7}" type="pres">
      <dgm:prSet presAssocID="{F9FF802A-2970-4A9A-AE6B-9C6BC77A1C65}" presName="parentText" presStyleLbl="node1" presStyleIdx="7" presStyleCnt="8" custScaleX="133806">
        <dgm:presLayoutVars>
          <dgm:chMax val="0"/>
          <dgm:bulletEnabled val="1"/>
        </dgm:presLayoutVars>
      </dgm:prSet>
      <dgm:spPr/>
      <dgm:t>
        <a:bodyPr/>
        <a:lstStyle/>
        <a:p>
          <a:endParaRPr lang="es-ES"/>
        </a:p>
      </dgm:t>
    </dgm:pt>
    <dgm:pt modelId="{E0A68C94-052E-4DD4-998E-2A3DB6F6D9ED}" type="pres">
      <dgm:prSet presAssocID="{F9FF802A-2970-4A9A-AE6B-9C6BC77A1C65}" presName="negativeSpace" presStyleCnt="0"/>
      <dgm:spPr/>
    </dgm:pt>
    <dgm:pt modelId="{10E54914-B9A8-40DB-941C-2AD597232367}" type="pres">
      <dgm:prSet presAssocID="{F9FF802A-2970-4A9A-AE6B-9C6BC77A1C65}" presName="childText" presStyleLbl="conFgAcc1" presStyleIdx="7" presStyleCnt="8">
        <dgm:presLayoutVars>
          <dgm:bulletEnabled val="1"/>
        </dgm:presLayoutVars>
      </dgm:prSet>
      <dgm:spPr/>
    </dgm:pt>
  </dgm:ptLst>
  <dgm:cxnLst>
    <dgm:cxn modelId="{A5D3B466-5ED6-42CC-9794-3B147BB81D0B}" srcId="{123F7BCB-5927-4643-89FE-8F73E92EF628}" destId="{A31E1178-9E18-4715-8682-66F2B981B78C}" srcOrd="3" destOrd="0" parTransId="{8C568131-3C97-49CA-B086-1728CFE708AB}" sibTransId="{05FC2B7E-28A7-4512-8355-A50AD88A7FF6}"/>
    <dgm:cxn modelId="{DE6B9B67-F135-43B9-97E7-97800ED23A5F}" type="presOf" srcId="{69C163CC-2AE6-49CD-BE96-99ACFE5A9AF9}" destId="{3D0B7A3F-B7DF-48B0-95E1-AC43A1A83569}" srcOrd="0" destOrd="0" presId="urn:microsoft.com/office/officeart/2005/8/layout/list1"/>
    <dgm:cxn modelId="{AA10535C-ADE0-4ACF-B0D3-F294CBAE3306}" type="presOf" srcId="{F9FF802A-2970-4A9A-AE6B-9C6BC77A1C65}" destId="{37D6E80B-C702-454B-93DB-5FF62D6D506F}" srcOrd="0" destOrd="0" presId="urn:microsoft.com/office/officeart/2005/8/layout/list1"/>
    <dgm:cxn modelId="{9257BFC5-9B2E-421A-936B-0BD885D36C51}" type="presOf" srcId="{123F7BCB-5927-4643-89FE-8F73E92EF628}" destId="{3EE0A807-56D2-4348-9523-EFF2CC9F5D50}" srcOrd="0" destOrd="0" presId="urn:microsoft.com/office/officeart/2005/8/layout/list1"/>
    <dgm:cxn modelId="{BB0D3727-F989-4298-BBDF-C83F30FA254E}" type="presOf" srcId="{387D2A43-68AC-4B82-88C8-473C7F621016}" destId="{BE588628-273E-45CA-92DA-0653F6ED1E38}" srcOrd="0" destOrd="0" presId="urn:microsoft.com/office/officeart/2005/8/layout/list1"/>
    <dgm:cxn modelId="{E384A363-3DFF-4A47-A6F7-069477A0AE5D}" srcId="{123F7BCB-5927-4643-89FE-8F73E92EF628}" destId="{46F81966-B858-4425-AF23-3C701C272ABF}" srcOrd="0" destOrd="0" parTransId="{9653A56D-3606-41EE-98B4-D1E2D091BD49}" sibTransId="{F326CB33-C8B2-4CED-B413-148175D6EF15}"/>
    <dgm:cxn modelId="{E7F73CC4-8CBD-49DC-B066-D37D558B5BB2}" type="presOf" srcId="{084EBBE5-74FA-44C4-B43C-9238561719DC}" destId="{5E35F4AC-385E-4219-916C-FA35CE0A7E6C}" srcOrd="1" destOrd="0" presId="urn:microsoft.com/office/officeart/2005/8/layout/list1"/>
    <dgm:cxn modelId="{2727FD0E-AC46-4504-9ACC-915376A259B6}" srcId="{123F7BCB-5927-4643-89FE-8F73E92EF628}" destId="{084EBBE5-74FA-44C4-B43C-9238561719DC}" srcOrd="4" destOrd="0" parTransId="{E55F33EA-FDA2-4AF6-A389-2740FCBA9812}" sibTransId="{527EDB62-E6D8-4D94-BF57-035AF1D42A4B}"/>
    <dgm:cxn modelId="{4A91D6AA-D887-4A67-A6F5-33450E74D2C7}" srcId="{123F7BCB-5927-4643-89FE-8F73E92EF628}" destId="{45FB9712-FFC4-4521-B9EF-F6CE7BD950AF}" srcOrd="2" destOrd="0" parTransId="{7C5007E8-7F60-4F0F-AF75-CF122B9B58B9}" sibTransId="{565F4F97-C6A6-4E8B-8816-05ED5C03F583}"/>
    <dgm:cxn modelId="{11F65183-64EF-41EE-87D8-44A35F83F6CB}" srcId="{123F7BCB-5927-4643-89FE-8F73E92EF628}" destId="{69C163CC-2AE6-49CD-BE96-99ACFE5A9AF9}" srcOrd="1" destOrd="0" parTransId="{23D7800C-65DE-4D47-BD28-AABED88559C3}" sibTransId="{D60EB76B-454F-443E-BA24-697F6AFC72C3}"/>
    <dgm:cxn modelId="{D8E5C0E0-4ABF-4B22-96C9-6DEA22012462}" type="presOf" srcId="{45FB9712-FFC4-4521-B9EF-F6CE7BD950AF}" destId="{48F0DEEA-1615-41B5-99DA-98E76EA93170}" srcOrd="1" destOrd="0" presId="urn:microsoft.com/office/officeart/2005/8/layout/list1"/>
    <dgm:cxn modelId="{F4480AFB-FDD7-421C-ABB7-132F613A69BA}" type="presOf" srcId="{A31E1178-9E18-4715-8682-66F2B981B78C}" destId="{1A1E81D9-8F34-4B52-AB53-17F495369FFE}" srcOrd="0" destOrd="0" presId="urn:microsoft.com/office/officeart/2005/8/layout/list1"/>
    <dgm:cxn modelId="{BE677E66-1D63-4870-96C5-07F0C60DA1A1}" type="presOf" srcId="{46F81966-B858-4425-AF23-3C701C272ABF}" destId="{4C53A8F0-E285-4154-9C48-BAE834BEA13B}" srcOrd="0" destOrd="0" presId="urn:microsoft.com/office/officeart/2005/8/layout/list1"/>
    <dgm:cxn modelId="{1C8F5FFA-D505-4C4A-BA97-E60B8936BBBC}" type="presOf" srcId="{A31E1178-9E18-4715-8682-66F2B981B78C}" destId="{4212601C-04C0-41EC-90F1-6883F4E797E3}" srcOrd="1" destOrd="0" presId="urn:microsoft.com/office/officeart/2005/8/layout/list1"/>
    <dgm:cxn modelId="{C5C1607E-550C-4A91-825F-BE3F0C0EC904}" srcId="{123F7BCB-5927-4643-89FE-8F73E92EF628}" destId="{387D2A43-68AC-4B82-88C8-473C7F621016}" srcOrd="6" destOrd="0" parTransId="{04B2A3F9-C89C-43DC-BCFE-2BCE4F614CF9}" sibTransId="{2FF37AAA-ABE8-4F3E-B63B-0AC77CC6C4FF}"/>
    <dgm:cxn modelId="{E99A8419-7EB1-491E-A20A-DAEB391CF5F6}" type="presOf" srcId="{387D2A43-68AC-4B82-88C8-473C7F621016}" destId="{E7528FF1-41F8-4D45-8E54-1CC4C4D59DB8}" srcOrd="1" destOrd="0" presId="urn:microsoft.com/office/officeart/2005/8/layout/list1"/>
    <dgm:cxn modelId="{3702D4CD-5764-4371-BDD9-03CF829332BA}" type="presOf" srcId="{46F81966-B858-4425-AF23-3C701C272ABF}" destId="{2E4927B5-3CC6-4074-8043-7054F3BC9D1D}" srcOrd="1" destOrd="0" presId="urn:microsoft.com/office/officeart/2005/8/layout/list1"/>
    <dgm:cxn modelId="{2E971444-C8D3-48EE-9F2D-AEFA626126E0}" srcId="{123F7BCB-5927-4643-89FE-8F73E92EF628}" destId="{F9FF802A-2970-4A9A-AE6B-9C6BC77A1C65}" srcOrd="7" destOrd="0" parTransId="{AB322E8F-3A83-4EC4-96F8-67E1CA2B6D5B}" sibTransId="{9FE1B01F-8770-4CEC-A49E-D55FFF657BE9}"/>
    <dgm:cxn modelId="{78B52715-6457-47DE-BD10-BAB2719FDC09}" srcId="{123F7BCB-5927-4643-89FE-8F73E92EF628}" destId="{4D107C9F-779A-475C-B8A3-5E40F01A0F7A}" srcOrd="5" destOrd="0" parTransId="{0046C056-CC23-4C72-9927-256871CC026D}" sibTransId="{6C0E0908-E87D-4AD7-9BC3-D78F74C70956}"/>
    <dgm:cxn modelId="{B118FB5D-7158-4F7A-949A-4D47D532E123}" type="presOf" srcId="{69C163CC-2AE6-49CD-BE96-99ACFE5A9AF9}" destId="{E9854F27-0F4D-4BDA-806E-680331893AAE}" srcOrd="1" destOrd="0" presId="urn:microsoft.com/office/officeart/2005/8/layout/list1"/>
    <dgm:cxn modelId="{E10F8E91-014D-4096-B77A-8C70A8266AD4}" type="presOf" srcId="{4D107C9F-779A-475C-B8A3-5E40F01A0F7A}" destId="{5A2651C6-675A-4455-91B1-1E2330E7C655}" srcOrd="0" destOrd="0" presId="urn:microsoft.com/office/officeart/2005/8/layout/list1"/>
    <dgm:cxn modelId="{E7D0CD94-59D7-42E7-ACF9-472C818F1A08}" type="presOf" srcId="{F9FF802A-2970-4A9A-AE6B-9C6BC77A1C65}" destId="{D84CDF8B-F2D7-410E-B903-8285120E88C7}" srcOrd="1" destOrd="0" presId="urn:microsoft.com/office/officeart/2005/8/layout/list1"/>
    <dgm:cxn modelId="{C2FAA990-DA09-43FC-B6E0-27CC9550E801}" type="presOf" srcId="{45FB9712-FFC4-4521-B9EF-F6CE7BD950AF}" destId="{3CC4F694-278F-431F-A5AB-486495B025C3}" srcOrd="0" destOrd="0" presId="urn:microsoft.com/office/officeart/2005/8/layout/list1"/>
    <dgm:cxn modelId="{4535CC53-0D0A-45F3-9EC2-8CC9C0DBC79C}" type="presOf" srcId="{084EBBE5-74FA-44C4-B43C-9238561719DC}" destId="{1CAC69E4-C980-4023-9ED8-6FF8173231D5}" srcOrd="0" destOrd="0" presId="urn:microsoft.com/office/officeart/2005/8/layout/list1"/>
    <dgm:cxn modelId="{F214AA03-0D15-40A9-A31D-1E0759F25F92}" type="presOf" srcId="{4D107C9F-779A-475C-B8A3-5E40F01A0F7A}" destId="{29917D1B-8936-44B8-8F8E-77737E35700D}" srcOrd="1" destOrd="0" presId="urn:microsoft.com/office/officeart/2005/8/layout/list1"/>
    <dgm:cxn modelId="{CE670166-CCAC-4065-9925-6B042A3CC5C2}" type="presParOf" srcId="{3EE0A807-56D2-4348-9523-EFF2CC9F5D50}" destId="{4A0386F9-D179-45BB-84DA-0948098BD1AA}" srcOrd="0" destOrd="0" presId="urn:microsoft.com/office/officeart/2005/8/layout/list1"/>
    <dgm:cxn modelId="{B9514BE9-5D0C-460A-AFFC-68149A1FEB7A}" type="presParOf" srcId="{4A0386F9-D179-45BB-84DA-0948098BD1AA}" destId="{4C53A8F0-E285-4154-9C48-BAE834BEA13B}" srcOrd="0" destOrd="0" presId="urn:microsoft.com/office/officeart/2005/8/layout/list1"/>
    <dgm:cxn modelId="{16F1C3F0-D068-419A-89F4-1C253B570BA3}" type="presParOf" srcId="{4A0386F9-D179-45BB-84DA-0948098BD1AA}" destId="{2E4927B5-3CC6-4074-8043-7054F3BC9D1D}" srcOrd="1" destOrd="0" presId="urn:microsoft.com/office/officeart/2005/8/layout/list1"/>
    <dgm:cxn modelId="{D443A0CE-5C44-45B2-97D7-78B7E4B6D5AF}" type="presParOf" srcId="{3EE0A807-56D2-4348-9523-EFF2CC9F5D50}" destId="{3284C1D7-6BF0-4C56-8E53-042AFC41ADD8}" srcOrd="1" destOrd="0" presId="urn:microsoft.com/office/officeart/2005/8/layout/list1"/>
    <dgm:cxn modelId="{EA1C0834-671F-41B8-8D49-22D5742B758F}" type="presParOf" srcId="{3EE0A807-56D2-4348-9523-EFF2CC9F5D50}" destId="{082E1381-9881-4B38-A826-F745304AC9B0}" srcOrd="2" destOrd="0" presId="urn:microsoft.com/office/officeart/2005/8/layout/list1"/>
    <dgm:cxn modelId="{A6D789E5-3080-4E63-9424-91E2C0B51C19}" type="presParOf" srcId="{3EE0A807-56D2-4348-9523-EFF2CC9F5D50}" destId="{876EEFFA-0F19-40FB-8E12-0053B4A0F246}" srcOrd="3" destOrd="0" presId="urn:microsoft.com/office/officeart/2005/8/layout/list1"/>
    <dgm:cxn modelId="{054856CE-6E53-416E-82DE-6788F85CEABF}" type="presParOf" srcId="{3EE0A807-56D2-4348-9523-EFF2CC9F5D50}" destId="{91E25550-8A59-4D4A-823D-AEB7DE1ED01E}" srcOrd="4" destOrd="0" presId="urn:microsoft.com/office/officeart/2005/8/layout/list1"/>
    <dgm:cxn modelId="{1E7770BE-4444-4EE9-9373-B018DC962679}" type="presParOf" srcId="{91E25550-8A59-4D4A-823D-AEB7DE1ED01E}" destId="{3D0B7A3F-B7DF-48B0-95E1-AC43A1A83569}" srcOrd="0" destOrd="0" presId="urn:microsoft.com/office/officeart/2005/8/layout/list1"/>
    <dgm:cxn modelId="{86C64DCF-78B6-4587-9F74-7D80CCD9EC7A}" type="presParOf" srcId="{91E25550-8A59-4D4A-823D-AEB7DE1ED01E}" destId="{E9854F27-0F4D-4BDA-806E-680331893AAE}" srcOrd="1" destOrd="0" presId="urn:microsoft.com/office/officeart/2005/8/layout/list1"/>
    <dgm:cxn modelId="{D1716B69-EBE3-44A7-B5DE-BF9F09938E93}" type="presParOf" srcId="{3EE0A807-56D2-4348-9523-EFF2CC9F5D50}" destId="{67018BCB-62FB-4032-83EE-C1E920F20175}" srcOrd="5" destOrd="0" presId="urn:microsoft.com/office/officeart/2005/8/layout/list1"/>
    <dgm:cxn modelId="{C857C2BB-5402-405E-B641-C2245F60BC8D}" type="presParOf" srcId="{3EE0A807-56D2-4348-9523-EFF2CC9F5D50}" destId="{27B0E530-A6DC-43DF-8413-2D6E8FFFFE85}" srcOrd="6" destOrd="0" presId="urn:microsoft.com/office/officeart/2005/8/layout/list1"/>
    <dgm:cxn modelId="{03EA3602-4CD0-4BAF-8398-FA24EC74A1C2}" type="presParOf" srcId="{3EE0A807-56D2-4348-9523-EFF2CC9F5D50}" destId="{62E7C77E-02C4-4BCD-B3C7-28AA38145259}" srcOrd="7" destOrd="0" presId="urn:microsoft.com/office/officeart/2005/8/layout/list1"/>
    <dgm:cxn modelId="{F3C50AC8-224E-43FF-A783-737B750D5573}" type="presParOf" srcId="{3EE0A807-56D2-4348-9523-EFF2CC9F5D50}" destId="{3D372883-A70C-4A8F-9DA7-CB03847D7C58}" srcOrd="8" destOrd="0" presId="urn:microsoft.com/office/officeart/2005/8/layout/list1"/>
    <dgm:cxn modelId="{C42749A2-57FF-4F9E-8570-A4C3E712FF44}" type="presParOf" srcId="{3D372883-A70C-4A8F-9DA7-CB03847D7C58}" destId="{3CC4F694-278F-431F-A5AB-486495B025C3}" srcOrd="0" destOrd="0" presId="urn:microsoft.com/office/officeart/2005/8/layout/list1"/>
    <dgm:cxn modelId="{61DAB073-B483-473B-90DA-FE7E0FB6F146}" type="presParOf" srcId="{3D372883-A70C-4A8F-9DA7-CB03847D7C58}" destId="{48F0DEEA-1615-41B5-99DA-98E76EA93170}" srcOrd="1" destOrd="0" presId="urn:microsoft.com/office/officeart/2005/8/layout/list1"/>
    <dgm:cxn modelId="{784DCB87-206C-469B-93BC-E83134E0633D}" type="presParOf" srcId="{3EE0A807-56D2-4348-9523-EFF2CC9F5D50}" destId="{76E6E477-F475-487D-92F1-962C25F60AD9}" srcOrd="9" destOrd="0" presId="urn:microsoft.com/office/officeart/2005/8/layout/list1"/>
    <dgm:cxn modelId="{6309B16F-B96C-4211-8702-5C8C24807DEF}" type="presParOf" srcId="{3EE0A807-56D2-4348-9523-EFF2CC9F5D50}" destId="{F37D3195-C09A-4D14-B58F-3D0BD9B8A8E3}" srcOrd="10" destOrd="0" presId="urn:microsoft.com/office/officeart/2005/8/layout/list1"/>
    <dgm:cxn modelId="{EA005C89-D692-476C-BA79-42D854C52618}" type="presParOf" srcId="{3EE0A807-56D2-4348-9523-EFF2CC9F5D50}" destId="{18410E9F-22D0-44C2-A997-A3975D4BC611}" srcOrd="11" destOrd="0" presId="urn:microsoft.com/office/officeart/2005/8/layout/list1"/>
    <dgm:cxn modelId="{716AE660-CC1A-4BAB-B138-83994A119797}" type="presParOf" srcId="{3EE0A807-56D2-4348-9523-EFF2CC9F5D50}" destId="{A8E3CD0D-7E16-4FCB-AEAF-6C6ACE3A768A}" srcOrd="12" destOrd="0" presId="urn:microsoft.com/office/officeart/2005/8/layout/list1"/>
    <dgm:cxn modelId="{0F6705F7-248E-400D-955E-529B936C267A}" type="presParOf" srcId="{A8E3CD0D-7E16-4FCB-AEAF-6C6ACE3A768A}" destId="{1A1E81D9-8F34-4B52-AB53-17F495369FFE}" srcOrd="0" destOrd="0" presId="urn:microsoft.com/office/officeart/2005/8/layout/list1"/>
    <dgm:cxn modelId="{A4571E54-0814-4E21-8A17-8E49613A84BE}" type="presParOf" srcId="{A8E3CD0D-7E16-4FCB-AEAF-6C6ACE3A768A}" destId="{4212601C-04C0-41EC-90F1-6883F4E797E3}" srcOrd="1" destOrd="0" presId="urn:microsoft.com/office/officeart/2005/8/layout/list1"/>
    <dgm:cxn modelId="{A58B01BB-706C-4B44-A291-FDF0C3A9A2E8}" type="presParOf" srcId="{3EE0A807-56D2-4348-9523-EFF2CC9F5D50}" destId="{FD56FEAA-7E4B-49DD-B9B0-8AF2500BCD42}" srcOrd="13" destOrd="0" presId="urn:microsoft.com/office/officeart/2005/8/layout/list1"/>
    <dgm:cxn modelId="{2F0AF7D0-8FA9-4B25-85EA-89F8A56C3B4B}" type="presParOf" srcId="{3EE0A807-56D2-4348-9523-EFF2CC9F5D50}" destId="{84DB7D44-355E-4377-8C86-B72B716078D8}" srcOrd="14" destOrd="0" presId="urn:microsoft.com/office/officeart/2005/8/layout/list1"/>
    <dgm:cxn modelId="{AFBD3C26-3F7B-4453-A664-50DC4E959A15}" type="presParOf" srcId="{3EE0A807-56D2-4348-9523-EFF2CC9F5D50}" destId="{F0681DB7-8EFC-4EA2-B93E-5E705C44B433}" srcOrd="15" destOrd="0" presId="urn:microsoft.com/office/officeart/2005/8/layout/list1"/>
    <dgm:cxn modelId="{D4F1EBBB-C957-4FEA-B290-792FE8B7D0D8}" type="presParOf" srcId="{3EE0A807-56D2-4348-9523-EFF2CC9F5D50}" destId="{460F05A4-272A-4A0F-BF8C-16BB03E06479}" srcOrd="16" destOrd="0" presId="urn:microsoft.com/office/officeart/2005/8/layout/list1"/>
    <dgm:cxn modelId="{A53B00F9-5725-4938-B4EB-5571D613FB09}" type="presParOf" srcId="{460F05A4-272A-4A0F-BF8C-16BB03E06479}" destId="{1CAC69E4-C980-4023-9ED8-6FF8173231D5}" srcOrd="0" destOrd="0" presId="urn:microsoft.com/office/officeart/2005/8/layout/list1"/>
    <dgm:cxn modelId="{96CF6709-7A52-4A08-AF4D-D66586ECA4C2}" type="presParOf" srcId="{460F05A4-272A-4A0F-BF8C-16BB03E06479}" destId="{5E35F4AC-385E-4219-916C-FA35CE0A7E6C}" srcOrd="1" destOrd="0" presId="urn:microsoft.com/office/officeart/2005/8/layout/list1"/>
    <dgm:cxn modelId="{BCA91D05-10A2-406B-8010-004026A4A295}" type="presParOf" srcId="{3EE0A807-56D2-4348-9523-EFF2CC9F5D50}" destId="{59B56C04-7E89-43D1-8190-57C8414564C4}" srcOrd="17" destOrd="0" presId="urn:microsoft.com/office/officeart/2005/8/layout/list1"/>
    <dgm:cxn modelId="{DEC29002-79F0-4095-A78F-DD1B51A75E11}" type="presParOf" srcId="{3EE0A807-56D2-4348-9523-EFF2CC9F5D50}" destId="{9ECB3DA9-B024-412A-ADCC-5D4E584CD3A8}" srcOrd="18" destOrd="0" presId="urn:microsoft.com/office/officeart/2005/8/layout/list1"/>
    <dgm:cxn modelId="{D2F14484-18AE-4B69-AB0D-11783DE43B7D}" type="presParOf" srcId="{3EE0A807-56D2-4348-9523-EFF2CC9F5D50}" destId="{0416D4A1-5871-42E9-BD79-C990C9ED56C4}" srcOrd="19" destOrd="0" presId="urn:microsoft.com/office/officeart/2005/8/layout/list1"/>
    <dgm:cxn modelId="{66D33B62-48B2-445E-8794-CBC02DFDE324}" type="presParOf" srcId="{3EE0A807-56D2-4348-9523-EFF2CC9F5D50}" destId="{121561BC-657F-438C-BFDF-703F697CE8F9}" srcOrd="20" destOrd="0" presId="urn:microsoft.com/office/officeart/2005/8/layout/list1"/>
    <dgm:cxn modelId="{BD732942-EEE6-4364-A4B0-77D1D021F042}" type="presParOf" srcId="{121561BC-657F-438C-BFDF-703F697CE8F9}" destId="{5A2651C6-675A-4455-91B1-1E2330E7C655}" srcOrd="0" destOrd="0" presId="urn:microsoft.com/office/officeart/2005/8/layout/list1"/>
    <dgm:cxn modelId="{FC83C5F3-A13B-41CD-8F9E-62529ABDD6FC}" type="presParOf" srcId="{121561BC-657F-438C-BFDF-703F697CE8F9}" destId="{29917D1B-8936-44B8-8F8E-77737E35700D}" srcOrd="1" destOrd="0" presId="urn:microsoft.com/office/officeart/2005/8/layout/list1"/>
    <dgm:cxn modelId="{175CEBDF-D720-4602-BEE8-F05993F170C4}" type="presParOf" srcId="{3EE0A807-56D2-4348-9523-EFF2CC9F5D50}" destId="{3B1437FA-14D9-4C3C-B2A4-C7927D8E8686}" srcOrd="21" destOrd="0" presId="urn:microsoft.com/office/officeart/2005/8/layout/list1"/>
    <dgm:cxn modelId="{45E0BD51-CCBE-443F-B553-6A2DABE90010}" type="presParOf" srcId="{3EE0A807-56D2-4348-9523-EFF2CC9F5D50}" destId="{3565E637-E93D-4D1D-9993-154C647A1249}" srcOrd="22" destOrd="0" presId="urn:microsoft.com/office/officeart/2005/8/layout/list1"/>
    <dgm:cxn modelId="{D4CEABB2-F44D-449C-BC6D-EFB747B04DAE}" type="presParOf" srcId="{3EE0A807-56D2-4348-9523-EFF2CC9F5D50}" destId="{B085D8F8-C489-47B1-9868-7704DAA17B68}" srcOrd="23" destOrd="0" presId="urn:microsoft.com/office/officeart/2005/8/layout/list1"/>
    <dgm:cxn modelId="{F7BC634A-592F-41EB-8C73-6986F51E2EE6}" type="presParOf" srcId="{3EE0A807-56D2-4348-9523-EFF2CC9F5D50}" destId="{238EF52A-1138-49BA-BC44-16A834E69753}" srcOrd="24" destOrd="0" presId="urn:microsoft.com/office/officeart/2005/8/layout/list1"/>
    <dgm:cxn modelId="{72237393-0F7C-4520-9FC6-D2D73CA6B2B6}" type="presParOf" srcId="{238EF52A-1138-49BA-BC44-16A834E69753}" destId="{BE588628-273E-45CA-92DA-0653F6ED1E38}" srcOrd="0" destOrd="0" presId="urn:microsoft.com/office/officeart/2005/8/layout/list1"/>
    <dgm:cxn modelId="{0E31AA13-E9B0-4720-A3AF-34F82371D33A}" type="presParOf" srcId="{238EF52A-1138-49BA-BC44-16A834E69753}" destId="{E7528FF1-41F8-4D45-8E54-1CC4C4D59DB8}" srcOrd="1" destOrd="0" presId="urn:microsoft.com/office/officeart/2005/8/layout/list1"/>
    <dgm:cxn modelId="{00ABAE2C-CCDA-4DF5-883B-AF200845BAF2}" type="presParOf" srcId="{3EE0A807-56D2-4348-9523-EFF2CC9F5D50}" destId="{960272A1-9933-4BD8-846E-7E87C757C43C}" srcOrd="25" destOrd="0" presId="urn:microsoft.com/office/officeart/2005/8/layout/list1"/>
    <dgm:cxn modelId="{88C0D1C3-ACC4-482B-9A09-0EA51B1C3796}" type="presParOf" srcId="{3EE0A807-56D2-4348-9523-EFF2CC9F5D50}" destId="{6045259C-65BE-4451-B363-005C3ADE91BE}" srcOrd="26" destOrd="0" presId="urn:microsoft.com/office/officeart/2005/8/layout/list1"/>
    <dgm:cxn modelId="{D4E9710C-6874-46A0-8BDF-F00CCF529D80}" type="presParOf" srcId="{3EE0A807-56D2-4348-9523-EFF2CC9F5D50}" destId="{B5CB8AF9-AFF8-4B7B-B81E-B92A3A9BCE1D}" srcOrd="27" destOrd="0" presId="urn:microsoft.com/office/officeart/2005/8/layout/list1"/>
    <dgm:cxn modelId="{A135597A-86F1-4E55-855E-DD4EBA8D7642}" type="presParOf" srcId="{3EE0A807-56D2-4348-9523-EFF2CC9F5D50}" destId="{C23F2581-40BB-4F5D-A3F3-917BCFFBBA76}" srcOrd="28" destOrd="0" presId="urn:microsoft.com/office/officeart/2005/8/layout/list1"/>
    <dgm:cxn modelId="{3DEA321E-C898-4968-88FB-522C91574E93}" type="presParOf" srcId="{C23F2581-40BB-4F5D-A3F3-917BCFFBBA76}" destId="{37D6E80B-C702-454B-93DB-5FF62D6D506F}" srcOrd="0" destOrd="0" presId="urn:microsoft.com/office/officeart/2005/8/layout/list1"/>
    <dgm:cxn modelId="{5FF4D2E1-8C0F-489F-A82B-CEB332DBE034}" type="presParOf" srcId="{C23F2581-40BB-4F5D-A3F3-917BCFFBBA76}" destId="{D84CDF8B-F2D7-410E-B903-8285120E88C7}" srcOrd="1" destOrd="0" presId="urn:microsoft.com/office/officeart/2005/8/layout/list1"/>
    <dgm:cxn modelId="{1E84E055-EA76-4254-B987-8E88CA3568EC}" type="presParOf" srcId="{3EE0A807-56D2-4348-9523-EFF2CC9F5D50}" destId="{E0A68C94-052E-4DD4-998E-2A3DB6F6D9ED}" srcOrd="29" destOrd="0" presId="urn:microsoft.com/office/officeart/2005/8/layout/list1"/>
    <dgm:cxn modelId="{98141B7C-E686-4BEF-B12E-F31AAA72EA25}" type="presParOf" srcId="{3EE0A807-56D2-4348-9523-EFF2CC9F5D50}" destId="{10E54914-B9A8-40DB-941C-2AD597232367}"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584023-E383-4C10-BE46-8FAC7AFED865}" type="doc">
      <dgm:prSet loTypeId="urn:microsoft.com/office/officeart/2005/8/layout/cycle4#1" loCatId="matrix" qsTypeId="urn:microsoft.com/office/officeart/2005/8/quickstyle/simple1" qsCatId="simple" csTypeId="urn:microsoft.com/office/officeart/2005/8/colors/colorful4" csCatId="colorful" phldr="1"/>
      <dgm:spPr/>
      <dgm:t>
        <a:bodyPr/>
        <a:lstStyle/>
        <a:p>
          <a:endParaRPr lang="es-EC"/>
        </a:p>
      </dgm:t>
    </dgm:pt>
    <dgm:pt modelId="{BCC3E7F9-8A61-42BC-A8EC-993F2D6EBE0B}">
      <dgm:prSet phldrT="[Texto]"/>
      <dgm:spPr/>
      <dgm:t>
        <a:bodyPr/>
        <a:lstStyle/>
        <a:p>
          <a:r>
            <a:rPr lang="es-EC" dirty="0" smtClean="0"/>
            <a:t>CONDICIONES DE SUELO </a:t>
          </a:r>
          <a:endParaRPr lang="es-EC" dirty="0"/>
        </a:p>
      </dgm:t>
    </dgm:pt>
    <dgm:pt modelId="{2329BFD8-7037-4F2F-8D18-133DB51B6EC1}" type="parTrans" cxnId="{3F7F7188-348F-48AE-A358-8FAF66C8CA34}">
      <dgm:prSet/>
      <dgm:spPr/>
      <dgm:t>
        <a:bodyPr/>
        <a:lstStyle/>
        <a:p>
          <a:endParaRPr lang="es-EC"/>
        </a:p>
      </dgm:t>
    </dgm:pt>
    <dgm:pt modelId="{791A99B6-0A0E-4E47-958D-21140D42C406}" type="sibTrans" cxnId="{3F7F7188-348F-48AE-A358-8FAF66C8CA34}">
      <dgm:prSet/>
      <dgm:spPr/>
      <dgm:t>
        <a:bodyPr/>
        <a:lstStyle/>
        <a:p>
          <a:endParaRPr lang="es-EC"/>
        </a:p>
      </dgm:t>
    </dgm:pt>
    <dgm:pt modelId="{24948EE7-E360-4316-8040-637594CDE4C5}">
      <dgm:prSet phldrT="[Texto]" custT="1"/>
      <dgm:spPr/>
      <dgm:t>
        <a:bodyPr/>
        <a:lstStyle/>
        <a:p>
          <a:r>
            <a:rPr lang="es-ES_tradnl" sz="1000" dirty="0" smtClean="0"/>
            <a:t>extremas siempre que exista un drenaje adecuado y requiere de suelos fértiles para su crecimiento óptimo, especialmente los suelos ricos en Ca y en Mg.</a:t>
          </a:r>
          <a:endParaRPr lang="es-EC" sz="1000" dirty="0"/>
        </a:p>
      </dgm:t>
    </dgm:pt>
    <dgm:pt modelId="{AF81716D-CE12-4617-B2E6-4F831BCAC779}" type="parTrans" cxnId="{D53E4FCD-7CF5-4B83-B075-AD5F86A97695}">
      <dgm:prSet/>
      <dgm:spPr/>
      <dgm:t>
        <a:bodyPr/>
        <a:lstStyle/>
        <a:p>
          <a:endParaRPr lang="es-EC"/>
        </a:p>
      </dgm:t>
    </dgm:pt>
    <dgm:pt modelId="{6A8B5D43-77DD-40DE-8DAC-104ABD18D52A}" type="sibTrans" cxnId="{D53E4FCD-7CF5-4B83-B075-AD5F86A97695}">
      <dgm:prSet/>
      <dgm:spPr/>
      <dgm:t>
        <a:bodyPr/>
        <a:lstStyle/>
        <a:p>
          <a:endParaRPr lang="es-EC"/>
        </a:p>
      </dgm:t>
    </dgm:pt>
    <dgm:pt modelId="{61BEE556-6D0F-48EF-A673-89527C112FD0}">
      <dgm:prSet phldrT="[Texto]"/>
      <dgm:spPr/>
      <dgm:t>
        <a:bodyPr/>
        <a:lstStyle/>
        <a:p>
          <a:r>
            <a:rPr lang="es-EC" dirty="0" smtClean="0"/>
            <a:t>TEMPERATURA</a:t>
          </a:r>
          <a:endParaRPr lang="es-EC" dirty="0"/>
        </a:p>
      </dgm:t>
    </dgm:pt>
    <dgm:pt modelId="{95E7FFAB-7A9D-43F0-89D5-9CC6178C8B30}" type="parTrans" cxnId="{B71C8C81-32D2-437C-9E7E-263B325ADAF0}">
      <dgm:prSet/>
      <dgm:spPr/>
      <dgm:t>
        <a:bodyPr/>
        <a:lstStyle/>
        <a:p>
          <a:endParaRPr lang="es-EC"/>
        </a:p>
      </dgm:t>
    </dgm:pt>
    <dgm:pt modelId="{C20D2DDA-1E27-44EE-9C43-1CF498CD179F}" type="sibTrans" cxnId="{B71C8C81-32D2-437C-9E7E-263B325ADAF0}">
      <dgm:prSet/>
      <dgm:spPr/>
      <dgm:t>
        <a:bodyPr/>
        <a:lstStyle/>
        <a:p>
          <a:endParaRPr lang="es-EC"/>
        </a:p>
      </dgm:t>
    </dgm:pt>
    <dgm:pt modelId="{4A43DC50-DF30-43AD-A1D9-8935769CE8C1}">
      <dgm:prSet phldrT="[Texto]" custT="1"/>
      <dgm:spPr/>
      <dgm:t>
        <a:bodyPr/>
        <a:lstStyle/>
        <a:p>
          <a:r>
            <a:rPr lang="es-ES_tradnl" sz="1300" dirty="0" smtClean="0"/>
            <a:t>mínimas de 1,5 </a:t>
          </a:r>
          <a:r>
            <a:rPr lang="es-ES_tradnl" sz="1300" baseline="30000" dirty="0" smtClean="0"/>
            <a:t>0</a:t>
          </a:r>
          <a:r>
            <a:rPr lang="es-ES_tradnl" sz="1300" dirty="0" smtClean="0"/>
            <a:t>C y en máximas que alcancen 46°C</a:t>
          </a:r>
          <a:endParaRPr lang="es-EC" sz="1300" dirty="0"/>
        </a:p>
      </dgm:t>
    </dgm:pt>
    <dgm:pt modelId="{EED2DF2A-8949-440C-A9DD-0B6DA24B20F3}" type="parTrans" cxnId="{97CB552A-6137-4E07-8472-B20F438C960F}">
      <dgm:prSet/>
      <dgm:spPr/>
      <dgm:t>
        <a:bodyPr/>
        <a:lstStyle/>
        <a:p>
          <a:endParaRPr lang="es-EC"/>
        </a:p>
      </dgm:t>
    </dgm:pt>
    <dgm:pt modelId="{33626D48-A8A0-4733-9591-D1B8051EB544}" type="sibTrans" cxnId="{97CB552A-6137-4E07-8472-B20F438C960F}">
      <dgm:prSet/>
      <dgm:spPr/>
      <dgm:t>
        <a:bodyPr/>
        <a:lstStyle/>
        <a:p>
          <a:endParaRPr lang="es-EC"/>
        </a:p>
      </dgm:t>
    </dgm:pt>
    <dgm:pt modelId="{D7D57F96-84B8-468B-98C5-6F4CAA77E221}">
      <dgm:prSet phldrT="[Texto]"/>
      <dgm:spPr/>
      <dgm:t>
        <a:bodyPr/>
        <a:lstStyle/>
        <a:p>
          <a:r>
            <a:rPr lang="es-EC" dirty="0" smtClean="0"/>
            <a:t>PRECIPITACIÓN</a:t>
          </a:r>
          <a:endParaRPr lang="es-EC" dirty="0"/>
        </a:p>
      </dgm:t>
    </dgm:pt>
    <dgm:pt modelId="{D7538799-3010-44D1-826B-F1A27FF7FE24}" type="parTrans" cxnId="{AF4C94E7-7C3C-4F78-A6E0-0EDFE89CEDBC}">
      <dgm:prSet/>
      <dgm:spPr/>
      <dgm:t>
        <a:bodyPr/>
        <a:lstStyle/>
        <a:p>
          <a:endParaRPr lang="es-EC"/>
        </a:p>
      </dgm:t>
    </dgm:pt>
    <dgm:pt modelId="{7B04FDCE-46A9-4D0C-842E-16E5D42D2C0F}" type="sibTrans" cxnId="{AF4C94E7-7C3C-4F78-A6E0-0EDFE89CEDBC}">
      <dgm:prSet/>
      <dgm:spPr/>
      <dgm:t>
        <a:bodyPr/>
        <a:lstStyle/>
        <a:p>
          <a:endParaRPr lang="es-EC"/>
        </a:p>
      </dgm:t>
    </dgm:pt>
    <dgm:pt modelId="{63D58F7D-32A0-4454-AB2B-D823A17F624E}">
      <dgm:prSet phldrT="[Texto]"/>
      <dgm:spPr/>
      <dgm:t>
        <a:bodyPr/>
        <a:lstStyle/>
        <a:p>
          <a:r>
            <a:rPr lang="es-ES_tradnl" dirty="0" smtClean="0"/>
            <a:t> es de 1300 a 2500 mm por año y una estación seca de 3 a 5 meses. </a:t>
          </a:r>
          <a:endParaRPr lang="es-EC" dirty="0"/>
        </a:p>
      </dgm:t>
    </dgm:pt>
    <dgm:pt modelId="{5B7D1374-0318-45AC-8ED5-6EB4600163E3}" type="parTrans" cxnId="{36AFEC6D-D4FF-4D98-94D0-D070722709FD}">
      <dgm:prSet/>
      <dgm:spPr/>
      <dgm:t>
        <a:bodyPr/>
        <a:lstStyle/>
        <a:p>
          <a:endParaRPr lang="es-EC"/>
        </a:p>
      </dgm:t>
    </dgm:pt>
    <dgm:pt modelId="{7F111C08-AD73-4271-B6D5-84E27CADEC42}" type="sibTrans" cxnId="{36AFEC6D-D4FF-4D98-94D0-D070722709FD}">
      <dgm:prSet/>
      <dgm:spPr/>
      <dgm:t>
        <a:bodyPr/>
        <a:lstStyle/>
        <a:p>
          <a:endParaRPr lang="es-EC"/>
        </a:p>
      </dgm:t>
    </dgm:pt>
    <dgm:pt modelId="{AD2F2E34-81CA-4012-93E4-6100965D5A51}" type="pres">
      <dgm:prSet presAssocID="{E9584023-E383-4C10-BE46-8FAC7AFED865}" presName="cycleMatrixDiagram" presStyleCnt="0">
        <dgm:presLayoutVars>
          <dgm:chMax val="1"/>
          <dgm:dir/>
          <dgm:animLvl val="lvl"/>
          <dgm:resizeHandles val="exact"/>
        </dgm:presLayoutVars>
      </dgm:prSet>
      <dgm:spPr/>
      <dgm:t>
        <a:bodyPr/>
        <a:lstStyle/>
        <a:p>
          <a:endParaRPr lang="es-ES"/>
        </a:p>
      </dgm:t>
    </dgm:pt>
    <dgm:pt modelId="{772A592B-F6AF-4954-97D1-1E42E164BF97}" type="pres">
      <dgm:prSet presAssocID="{E9584023-E383-4C10-BE46-8FAC7AFED865}" presName="children" presStyleCnt="0"/>
      <dgm:spPr/>
    </dgm:pt>
    <dgm:pt modelId="{5499121A-194D-4140-A8F7-76E0FFB3AEE7}" type="pres">
      <dgm:prSet presAssocID="{E9584023-E383-4C10-BE46-8FAC7AFED865}" presName="child1group" presStyleCnt="0"/>
      <dgm:spPr/>
    </dgm:pt>
    <dgm:pt modelId="{CA202932-7F73-49AA-9C94-989D9BD852A5}" type="pres">
      <dgm:prSet presAssocID="{E9584023-E383-4C10-BE46-8FAC7AFED865}" presName="child1" presStyleLbl="bgAcc1" presStyleIdx="0" presStyleCnt="3"/>
      <dgm:spPr/>
      <dgm:t>
        <a:bodyPr/>
        <a:lstStyle/>
        <a:p>
          <a:endParaRPr lang="es-EC"/>
        </a:p>
      </dgm:t>
    </dgm:pt>
    <dgm:pt modelId="{C5A079E2-DCE2-459E-9ECA-EC2234A73200}" type="pres">
      <dgm:prSet presAssocID="{E9584023-E383-4C10-BE46-8FAC7AFED865}" presName="child1Text" presStyleLbl="bgAcc1" presStyleIdx="0" presStyleCnt="3">
        <dgm:presLayoutVars>
          <dgm:bulletEnabled val="1"/>
        </dgm:presLayoutVars>
      </dgm:prSet>
      <dgm:spPr/>
      <dgm:t>
        <a:bodyPr/>
        <a:lstStyle/>
        <a:p>
          <a:endParaRPr lang="es-EC"/>
        </a:p>
      </dgm:t>
    </dgm:pt>
    <dgm:pt modelId="{4BB36C66-0AA5-477A-ACCA-1F2161AFAD8E}" type="pres">
      <dgm:prSet presAssocID="{E9584023-E383-4C10-BE46-8FAC7AFED865}" presName="child2group" presStyleCnt="0"/>
      <dgm:spPr/>
    </dgm:pt>
    <dgm:pt modelId="{7B1219E5-D903-4DBD-8484-0804F5179CC8}" type="pres">
      <dgm:prSet presAssocID="{E9584023-E383-4C10-BE46-8FAC7AFED865}" presName="child2" presStyleLbl="bgAcc1" presStyleIdx="1" presStyleCnt="3"/>
      <dgm:spPr/>
      <dgm:t>
        <a:bodyPr/>
        <a:lstStyle/>
        <a:p>
          <a:endParaRPr lang="es-EC"/>
        </a:p>
      </dgm:t>
    </dgm:pt>
    <dgm:pt modelId="{77C1ADC2-8DE1-4F39-A128-D25D5E651727}" type="pres">
      <dgm:prSet presAssocID="{E9584023-E383-4C10-BE46-8FAC7AFED865}" presName="child2Text" presStyleLbl="bgAcc1" presStyleIdx="1" presStyleCnt="3">
        <dgm:presLayoutVars>
          <dgm:bulletEnabled val="1"/>
        </dgm:presLayoutVars>
      </dgm:prSet>
      <dgm:spPr/>
      <dgm:t>
        <a:bodyPr/>
        <a:lstStyle/>
        <a:p>
          <a:endParaRPr lang="es-EC"/>
        </a:p>
      </dgm:t>
    </dgm:pt>
    <dgm:pt modelId="{7A5F4C1E-A130-4F1E-BD07-D10A30AB67ED}" type="pres">
      <dgm:prSet presAssocID="{E9584023-E383-4C10-BE46-8FAC7AFED865}" presName="child3group" presStyleCnt="0"/>
      <dgm:spPr/>
    </dgm:pt>
    <dgm:pt modelId="{7580AC54-AC48-460A-8118-27BFFCC4B3EB}" type="pres">
      <dgm:prSet presAssocID="{E9584023-E383-4C10-BE46-8FAC7AFED865}" presName="child3" presStyleLbl="bgAcc1" presStyleIdx="2" presStyleCnt="3"/>
      <dgm:spPr/>
      <dgm:t>
        <a:bodyPr/>
        <a:lstStyle/>
        <a:p>
          <a:endParaRPr lang="es-EC"/>
        </a:p>
      </dgm:t>
    </dgm:pt>
    <dgm:pt modelId="{A538B9B4-4B9D-4E34-9254-C79783D05066}" type="pres">
      <dgm:prSet presAssocID="{E9584023-E383-4C10-BE46-8FAC7AFED865}" presName="child3Text" presStyleLbl="bgAcc1" presStyleIdx="2" presStyleCnt="3">
        <dgm:presLayoutVars>
          <dgm:bulletEnabled val="1"/>
        </dgm:presLayoutVars>
      </dgm:prSet>
      <dgm:spPr/>
      <dgm:t>
        <a:bodyPr/>
        <a:lstStyle/>
        <a:p>
          <a:endParaRPr lang="es-EC"/>
        </a:p>
      </dgm:t>
    </dgm:pt>
    <dgm:pt modelId="{72A482C8-ACE5-4005-9363-715C8A3F43A1}" type="pres">
      <dgm:prSet presAssocID="{E9584023-E383-4C10-BE46-8FAC7AFED865}" presName="childPlaceholder" presStyleCnt="0"/>
      <dgm:spPr/>
    </dgm:pt>
    <dgm:pt modelId="{76909C7D-5C81-4E6B-985D-5661D917DDBF}" type="pres">
      <dgm:prSet presAssocID="{E9584023-E383-4C10-BE46-8FAC7AFED865}" presName="circle" presStyleCnt="0"/>
      <dgm:spPr/>
    </dgm:pt>
    <dgm:pt modelId="{C9A92618-A61D-4F69-9B46-BD64F54628E9}" type="pres">
      <dgm:prSet presAssocID="{E9584023-E383-4C10-BE46-8FAC7AFED865}" presName="quadrant1" presStyleLbl="node1" presStyleIdx="0" presStyleCnt="4">
        <dgm:presLayoutVars>
          <dgm:chMax val="1"/>
          <dgm:bulletEnabled val="1"/>
        </dgm:presLayoutVars>
      </dgm:prSet>
      <dgm:spPr/>
      <dgm:t>
        <a:bodyPr/>
        <a:lstStyle/>
        <a:p>
          <a:endParaRPr lang="es-ES"/>
        </a:p>
      </dgm:t>
    </dgm:pt>
    <dgm:pt modelId="{760856E9-0CCC-4963-B342-26F361DECBD7}" type="pres">
      <dgm:prSet presAssocID="{E9584023-E383-4C10-BE46-8FAC7AFED865}" presName="quadrant2" presStyleLbl="node1" presStyleIdx="1" presStyleCnt="4">
        <dgm:presLayoutVars>
          <dgm:chMax val="1"/>
          <dgm:bulletEnabled val="1"/>
        </dgm:presLayoutVars>
      </dgm:prSet>
      <dgm:spPr/>
      <dgm:t>
        <a:bodyPr/>
        <a:lstStyle/>
        <a:p>
          <a:endParaRPr lang="es-ES"/>
        </a:p>
      </dgm:t>
    </dgm:pt>
    <dgm:pt modelId="{50F8D58C-E306-4219-BADF-DF8FD3F5B69A}" type="pres">
      <dgm:prSet presAssocID="{E9584023-E383-4C10-BE46-8FAC7AFED865}" presName="quadrant3" presStyleLbl="node1" presStyleIdx="2" presStyleCnt="4">
        <dgm:presLayoutVars>
          <dgm:chMax val="1"/>
          <dgm:bulletEnabled val="1"/>
        </dgm:presLayoutVars>
      </dgm:prSet>
      <dgm:spPr/>
      <dgm:t>
        <a:bodyPr/>
        <a:lstStyle/>
        <a:p>
          <a:endParaRPr lang="es-ES"/>
        </a:p>
      </dgm:t>
    </dgm:pt>
    <dgm:pt modelId="{8EF604CC-C4F3-40FB-9AD3-7A243FFA7B9A}" type="pres">
      <dgm:prSet presAssocID="{E9584023-E383-4C10-BE46-8FAC7AFED865}" presName="quadrant4" presStyleLbl="node1" presStyleIdx="3" presStyleCnt="4" custAng="8735957" custFlipVert="1" custFlipHor="1" custScaleX="2598" custScaleY="5364">
        <dgm:presLayoutVars>
          <dgm:chMax val="1"/>
          <dgm:bulletEnabled val="1"/>
        </dgm:presLayoutVars>
      </dgm:prSet>
      <dgm:spPr/>
      <dgm:t>
        <a:bodyPr/>
        <a:lstStyle/>
        <a:p>
          <a:endParaRPr lang="es-EC"/>
        </a:p>
      </dgm:t>
    </dgm:pt>
    <dgm:pt modelId="{DE5F9E08-6C9F-4864-90CB-84067DBD9A0A}" type="pres">
      <dgm:prSet presAssocID="{E9584023-E383-4C10-BE46-8FAC7AFED865}" presName="quadrantPlaceholder" presStyleCnt="0"/>
      <dgm:spPr/>
    </dgm:pt>
    <dgm:pt modelId="{7E8A1DE9-E4DD-4E00-B62B-6EF1A93E4C85}" type="pres">
      <dgm:prSet presAssocID="{E9584023-E383-4C10-BE46-8FAC7AFED865}" presName="center1" presStyleLbl="fgShp" presStyleIdx="0" presStyleCnt="2"/>
      <dgm:spPr/>
    </dgm:pt>
    <dgm:pt modelId="{1A180B4A-B05B-440D-8798-24F9F8EA3917}" type="pres">
      <dgm:prSet presAssocID="{E9584023-E383-4C10-BE46-8FAC7AFED865}" presName="center2" presStyleLbl="fgShp" presStyleIdx="1" presStyleCnt="2"/>
      <dgm:spPr/>
    </dgm:pt>
  </dgm:ptLst>
  <dgm:cxnLst>
    <dgm:cxn modelId="{BE4AA0ED-17D1-48AB-9870-89448492D002}" type="presOf" srcId="{61BEE556-6D0F-48EF-A673-89527C112FD0}" destId="{760856E9-0CCC-4963-B342-26F361DECBD7}" srcOrd="0" destOrd="0" presId="urn:microsoft.com/office/officeart/2005/8/layout/cycle4#1"/>
    <dgm:cxn modelId="{9501E2EC-536A-465A-BF14-DA5BCCC5394F}" type="presOf" srcId="{BCC3E7F9-8A61-42BC-A8EC-993F2D6EBE0B}" destId="{C9A92618-A61D-4F69-9B46-BD64F54628E9}" srcOrd="0" destOrd="0" presId="urn:microsoft.com/office/officeart/2005/8/layout/cycle4#1"/>
    <dgm:cxn modelId="{BB6AD4B3-386F-4D51-B149-204F52EB15F7}" type="presOf" srcId="{4A43DC50-DF30-43AD-A1D9-8935769CE8C1}" destId="{77C1ADC2-8DE1-4F39-A128-D25D5E651727}" srcOrd="1" destOrd="0" presId="urn:microsoft.com/office/officeart/2005/8/layout/cycle4#1"/>
    <dgm:cxn modelId="{BBFEFEE8-C852-4F2E-95AE-DF1BCC384D11}" type="presOf" srcId="{24948EE7-E360-4316-8040-637594CDE4C5}" destId="{CA202932-7F73-49AA-9C94-989D9BD852A5}" srcOrd="0" destOrd="0" presId="urn:microsoft.com/office/officeart/2005/8/layout/cycle4#1"/>
    <dgm:cxn modelId="{AF4C94E7-7C3C-4F78-A6E0-0EDFE89CEDBC}" srcId="{E9584023-E383-4C10-BE46-8FAC7AFED865}" destId="{D7D57F96-84B8-468B-98C5-6F4CAA77E221}" srcOrd="2" destOrd="0" parTransId="{D7538799-3010-44D1-826B-F1A27FF7FE24}" sibTransId="{7B04FDCE-46A9-4D0C-842E-16E5D42D2C0F}"/>
    <dgm:cxn modelId="{B71C8C81-32D2-437C-9E7E-263B325ADAF0}" srcId="{E9584023-E383-4C10-BE46-8FAC7AFED865}" destId="{61BEE556-6D0F-48EF-A673-89527C112FD0}" srcOrd="1" destOrd="0" parTransId="{95E7FFAB-7A9D-43F0-89D5-9CC6178C8B30}" sibTransId="{C20D2DDA-1E27-44EE-9C43-1CF498CD179F}"/>
    <dgm:cxn modelId="{385F043C-D198-4F6D-AFF1-8BB48CA8E9E3}" type="presOf" srcId="{63D58F7D-32A0-4454-AB2B-D823A17F624E}" destId="{A538B9B4-4B9D-4E34-9254-C79783D05066}" srcOrd="1" destOrd="0" presId="urn:microsoft.com/office/officeart/2005/8/layout/cycle4#1"/>
    <dgm:cxn modelId="{932F5B01-8E53-4C1E-BB78-83D0AB18D5B4}" type="presOf" srcId="{E9584023-E383-4C10-BE46-8FAC7AFED865}" destId="{AD2F2E34-81CA-4012-93E4-6100965D5A51}" srcOrd="0" destOrd="0" presId="urn:microsoft.com/office/officeart/2005/8/layout/cycle4#1"/>
    <dgm:cxn modelId="{D53E4FCD-7CF5-4B83-B075-AD5F86A97695}" srcId="{BCC3E7F9-8A61-42BC-A8EC-993F2D6EBE0B}" destId="{24948EE7-E360-4316-8040-637594CDE4C5}" srcOrd="0" destOrd="0" parTransId="{AF81716D-CE12-4617-B2E6-4F831BCAC779}" sibTransId="{6A8B5D43-77DD-40DE-8DAC-104ABD18D52A}"/>
    <dgm:cxn modelId="{B64AF726-F1EB-4326-8768-357C15304C06}" type="presOf" srcId="{D7D57F96-84B8-468B-98C5-6F4CAA77E221}" destId="{50F8D58C-E306-4219-BADF-DF8FD3F5B69A}" srcOrd="0" destOrd="0" presId="urn:microsoft.com/office/officeart/2005/8/layout/cycle4#1"/>
    <dgm:cxn modelId="{97CB552A-6137-4E07-8472-B20F438C960F}" srcId="{61BEE556-6D0F-48EF-A673-89527C112FD0}" destId="{4A43DC50-DF30-43AD-A1D9-8935769CE8C1}" srcOrd="0" destOrd="0" parTransId="{EED2DF2A-8949-440C-A9DD-0B6DA24B20F3}" sibTransId="{33626D48-A8A0-4733-9591-D1B8051EB544}"/>
    <dgm:cxn modelId="{36AFEC6D-D4FF-4D98-94D0-D070722709FD}" srcId="{D7D57F96-84B8-468B-98C5-6F4CAA77E221}" destId="{63D58F7D-32A0-4454-AB2B-D823A17F624E}" srcOrd="0" destOrd="0" parTransId="{5B7D1374-0318-45AC-8ED5-6EB4600163E3}" sibTransId="{7F111C08-AD73-4271-B6D5-84E27CADEC42}"/>
    <dgm:cxn modelId="{8F581F1B-7ABF-47C3-82ED-898189427BEE}" type="presOf" srcId="{4A43DC50-DF30-43AD-A1D9-8935769CE8C1}" destId="{7B1219E5-D903-4DBD-8484-0804F5179CC8}" srcOrd="0" destOrd="0" presId="urn:microsoft.com/office/officeart/2005/8/layout/cycle4#1"/>
    <dgm:cxn modelId="{BF8204D6-8433-4A89-88E1-233469A969C0}" type="presOf" srcId="{24948EE7-E360-4316-8040-637594CDE4C5}" destId="{C5A079E2-DCE2-459E-9ECA-EC2234A73200}" srcOrd="1" destOrd="0" presId="urn:microsoft.com/office/officeart/2005/8/layout/cycle4#1"/>
    <dgm:cxn modelId="{B1F25464-A110-4A40-9552-F440142E3F67}" type="presOf" srcId="{63D58F7D-32A0-4454-AB2B-D823A17F624E}" destId="{7580AC54-AC48-460A-8118-27BFFCC4B3EB}" srcOrd="0" destOrd="0" presId="urn:microsoft.com/office/officeart/2005/8/layout/cycle4#1"/>
    <dgm:cxn modelId="{3F7F7188-348F-48AE-A358-8FAF66C8CA34}" srcId="{E9584023-E383-4C10-BE46-8FAC7AFED865}" destId="{BCC3E7F9-8A61-42BC-A8EC-993F2D6EBE0B}" srcOrd="0" destOrd="0" parTransId="{2329BFD8-7037-4F2F-8D18-133DB51B6EC1}" sibTransId="{791A99B6-0A0E-4E47-958D-21140D42C406}"/>
    <dgm:cxn modelId="{B55E8DE2-020C-48AA-8652-DAAFC496C30B}" type="presParOf" srcId="{AD2F2E34-81CA-4012-93E4-6100965D5A51}" destId="{772A592B-F6AF-4954-97D1-1E42E164BF97}" srcOrd="0" destOrd="0" presId="urn:microsoft.com/office/officeart/2005/8/layout/cycle4#1"/>
    <dgm:cxn modelId="{AC2BE994-74AF-4B23-80A5-F84E7F036717}" type="presParOf" srcId="{772A592B-F6AF-4954-97D1-1E42E164BF97}" destId="{5499121A-194D-4140-A8F7-76E0FFB3AEE7}" srcOrd="0" destOrd="0" presId="urn:microsoft.com/office/officeart/2005/8/layout/cycle4#1"/>
    <dgm:cxn modelId="{22C69DAF-DCC7-4E9C-BBAB-17D3AF72FAAD}" type="presParOf" srcId="{5499121A-194D-4140-A8F7-76E0FFB3AEE7}" destId="{CA202932-7F73-49AA-9C94-989D9BD852A5}" srcOrd="0" destOrd="0" presId="urn:microsoft.com/office/officeart/2005/8/layout/cycle4#1"/>
    <dgm:cxn modelId="{6D693160-8E89-4CB6-856E-7569A02B75FB}" type="presParOf" srcId="{5499121A-194D-4140-A8F7-76E0FFB3AEE7}" destId="{C5A079E2-DCE2-459E-9ECA-EC2234A73200}" srcOrd="1" destOrd="0" presId="urn:microsoft.com/office/officeart/2005/8/layout/cycle4#1"/>
    <dgm:cxn modelId="{47E8A769-99D7-4751-B513-1B67CB8E6AAE}" type="presParOf" srcId="{772A592B-F6AF-4954-97D1-1E42E164BF97}" destId="{4BB36C66-0AA5-477A-ACCA-1F2161AFAD8E}" srcOrd="1" destOrd="0" presId="urn:microsoft.com/office/officeart/2005/8/layout/cycle4#1"/>
    <dgm:cxn modelId="{0B1A67CC-65E8-4F27-A834-12FCD1C621D1}" type="presParOf" srcId="{4BB36C66-0AA5-477A-ACCA-1F2161AFAD8E}" destId="{7B1219E5-D903-4DBD-8484-0804F5179CC8}" srcOrd="0" destOrd="0" presId="urn:microsoft.com/office/officeart/2005/8/layout/cycle4#1"/>
    <dgm:cxn modelId="{593FEF79-D8B1-4042-A8D1-5CE2B071DBBA}" type="presParOf" srcId="{4BB36C66-0AA5-477A-ACCA-1F2161AFAD8E}" destId="{77C1ADC2-8DE1-4F39-A128-D25D5E651727}" srcOrd="1" destOrd="0" presId="urn:microsoft.com/office/officeart/2005/8/layout/cycle4#1"/>
    <dgm:cxn modelId="{6FA3BE06-5F58-43BF-B386-21C4008E1354}" type="presParOf" srcId="{772A592B-F6AF-4954-97D1-1E42E164BF97}" destId="{7A5F4C1E-A130-4F1E-BD07-D10A30AB67ED}" srcOrd="2" destOrd="0" presId="urn:microsoft.com/office/officeart/2005/8/layout/cycle4#1"/>
    <dgm:cxn modelId="{8EFDD328-3742-4A83-98CF-AC962DAD88DA}" type="presParOf" srcId="{7A5F4C1E-A130-4F1E-BD07-D10A30AB67ED}" destId="{7580AC54-AC48-460A-8118-27BFFCC4B3EB}" srcOrd="0" destOrd="0" presId="urn:microsoft.com/office/officeart/2005/8/layout/cycle4#1"/>
    <dgm:cxn modelId="{DE88D4E6-1E6A-44BD-841F-D30A0C1C82FB}" type="presParOf" srcId="{7A5F4C1E-A130-4F1E-BD07-D10A30AB67ED}" destId="{A538B9B4-4B9D-4E34-9254-C79783D05066}" srcOrd="1" destOrd="0" presId="urn:microsoft.com/office/officeart/2005/8/layout/cycle4#1"/>
    <dgm:cxn modelId="{0F279481-0DBB-4FF1-AC9B-BB6D7157ABD8}" type="presParOf" srcId="{772A592B-F6AF-4954-97D1-1E42E164BF97}" destId="{72A482C8-ACE5-4005-9363-715C8A3F43A1}" srcOrd="3" destOrd="0" presId="urn:microsoft.com/office/officeart/2005/8/layout/cycle4#1"/>
    <dgm:cxn modelId="{3FCC7CBA-5356-4255-B73D-24DF52317AD1}" type="presParOf" srcId="{AD2F2E34-81CA-4012-93E4-6100965D5A51}" destId="{76909C7D-5C81-4E6B-985D-5661D917DDBF}" srcOrd="1" destOrd="0" presId="urn:microsoft.com/office/officeart/2005/8/layout/cycle4#1"/>
    <dgm:cxn modelId="{D0B6EA36-2C08-4E00-8E09-4C8E6A2D1F6B}" type="presParOf" srcId="{76909C7D-5C81-4E6B-985D-5661D917DDBF}" destId="{C9A92618-A61D-4F69-9B46-BD64F54628E9}" srcOrd="0" destOrd="0" presId="urn:microsoft.com/office/officeart/2005/8/layout/cycle4#1"/>
    <dgm:cxn modelId="{154EB98C-C1B0-4B69-9030-CE8E3642B7DC}" type="presParOf" srcId="{76909C7D-5C81-4E6B-985D-5661D917DDBF}" destId="{760856E9-0CCC-4963-B342-26F361DECBD7}" srcOrd="1" destOrd="0" presId="urn:microsoft.com/office/officeart/2005/8/layout/cycle4#1"/>
    <dgm:cxn modelId="{BA609E19-B536-49AD-8932-316759FC5CEA}" type="presParOf" srcId="{76909C7D-5C81-4E6B-985D-5661D917DDBF}" destId="{50F8D58C-E306-4219-BADF-DF8FD3F5B69A}" srcOrd="2" destOrd="0" presId="urn:microsoft.com/office/officeart/2005/8/layout/cycle4#1"/>
    <dgm:cxn modelId="{B23D682E-D169-4A0E-B6DD-BD0C53BA2741}" type="presParOf" srcId="{76909C7D-5C81-4E6B-985D-5661D917DDBF}" destId="{8EF604CC-C4F3-40FB-9AD3-7A243FFA7B9A}" srcOrd="3" destOrd="0" presId="urn:microsoft.com/office/officeart/2005/8/layout/cycle4#1"/>
    <dgm:cxn modelId="{32111FCC-DD2C-4A4E-A79F-22B448E9A01E}" type="presParOf" srcId="{76909C7D-5C81-4E6B-985D-5661D917DDBF}" destId="{DE5F9E08-6C9F-4864-90CB-84067DBD9A0A}" srcOrd="4" destOrd="0" presId="urn:microsoft.com/office/officeart/2005/8/layout/cycle4#1"/>
    <dgm:cxn modelId="{54EA8F45-9CB6-41EF-8D84-54B91147FECF}" type="presParOf" srcId="{AD2F2E34-81CA-4012-93E4-6100965D5A51}" destId="{7E8A1DE9-E4DD-4E00-B62B-6EF1A93E4C85}" srcOrd="2" destOrd="0" presId="urn:microsoft.com/office/officeart/2005/8/layout/cycle4#1"/>
    <dgm:cxn modelId="{C3E14BE4-08EB-4CDB-8528-3E261383AD67}" type="presParOf" srcId="{AD2F2E34-81CA-4012-93E4-6100965D5A51}" destId="{1A180B4A-B05B-440D-8798-24F9F8EA3917}" srcOrd="3" destOrd="0" presId="urn:microsoft.com/office/officeart/2005/8/layout/cycle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BD79DC-3CC0-4A32-96F5-626D36E6DBC4}"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s-ES"/>
        </a:p>
      </dgm:t>
    </dgm:pt>
    <dgm:pt modelId="{7C803F1B-5D48-435A-8C2C-E056889F106C}">
      <dgm:prSet phldrT="[Texto]" custT="1"/>
      <dgm:spPr/>
      <dgm:t>
        <a:bodyPr/>
        <a:lstStyle/>
        <a:p>
          <a:r>
            <a:rPr lang="es-ES" sz="900" dirty="0" smtClean="0"/>
            <a:t>FIDEICOMITENTE</a:t>
          </a:r>
          <a:endParaRPr lang="es-ES" sz="900" dirty="0"/>
        </a:p>
      </dgm:t>
    </dgm:pt>
    <dgm:pt modelId="{905FCCB7-653D-416D-B718-4B4727595414}" type="parTrans" cxnId="{588C1D4F-DAD5-473E-9C12-D0C2D5E6721A}">
      <dgm:prSet/>
      <dgm:spPr/>
      <dgm:t>
        <a:bodyPr/>
        <a:lstStyle/>
        <a:p>
          <a:endParaRPr lang="es-ES" sz="1050"/>
        </a:p>
      </dgm:t>
    </dgm:pt>
    <dgm:pt modelId="{95368F0D-407C-4426-81C8-42BDC619E0C0}" type="sibTrans" cxnId="{588C1D4F-DAD5-473E-9C12-D0C2D5E6721A}">
      <dgm:prSet/>
      <dgm:spPr/>
      <dgm:t>
        <a:bodyPr/>
        <a:lstStyle/>
        <a:p>
          <a:endParaRPr lang="es-ES" sz="1050"/>
        </a:p>
      </dgm:t>
    </dgm:pt>
    <dgm:pt modelId="{E8B136F6-AB02-4257-83B2-D1C542446DB4}">
      <dgm:prSet phldrT="[Texto]" custT="1"/>
      <dgm:spPr/>
      <dgm:t>
        <a:bodyPr/>
        <a:lstStyle/>
        <a:p>
          <a:r>
            <a:rPr lang="es-EC" sz="1600" dirty="0" smtClean="0"/>
            <a:t>Es la parte que transfiere a otra, bienes determinados. Debe poseer el dominio pleno de estos bienes. </a:t>
          </a:r>
          <a:endParaRPr lang="es-ES" sz="1600" dirty="0"/>
        </a:p>
      </dgm:t>
    </dgm:pt>
    <dgm:pt modelId="{0E854096-EA3A-4EE2-B169-5BBB600B4400}" type="parTrans" cxnId="{CF2E9E7A-B798-467F-A0C4-F48D61DE75F0}">
      <dgm:prSet/>
      <dgm:spPr/>
      <dgm:t>
        <a:bodyPr/>
        <a:lstStyle/>
        <a:p>
          <a:endParaRPr lang="es-ES" sz="1050"/>
        </a:p>
      </dgm:t>
    </dgm:pt>
    <dgm:pt modelId="{9C88CC93-229E-42CF-92EB-40379657CF46}" type="sibTrans" cxnId="{CF2E9E7A-B798-467F-A0C4-F48D61DE75F0}">
      <dgm:prSet/>
      <dgm:spPr/>
      <dgm:t>
        <a:bodyPr/>
        <a:lstStyle/>
        <a:p>
          <a:endParaRPr lang="es-ES" sz="1050"/>
        </a:p>
      </dgm:t>
    </dgm:pt>
    <dgm:pt modelId="{7AC66508-3270-4D5A-AA6F-179AE62F250B}">
      <dgm:prSet phldrT="[Texto]" custT="1"/>
      <dgm:spPr/>
      <dgm:t>
        <a:bodyPr/>
        <a:lstStyle/>
        <a:p>
          <a:r>
            <a:rPr lang="es-ES" sz="1050" dirty="0" smtClean="0"/>
            <a:t>FIDUCIARIO </a:t>
          </a:r>
          <a:endParaRPr lang="es-ES" sz="1050" dirty="0"/>
        </a:p>
      </dgm:t>
    </dgm:pt>
    <dgm:pt modelId="{80E0EBED-F67A-468A-9EEE-16AEF1292183}" type="parTrans" cxnId="{982D66E8-5EDF-4D63-881C-647873F6D04F}">
      <dgm:prSet/>
      <dgm:spPr/>
      <dgm:t>
        <a:bodyPr/>
        <a:lstStyle/>
        <a:p>
          <a:endParaRPr lang="es-ES" sz="1050"/>
        </a:p>
      </dgm:t>
    </dgm:pt>
    <dgm:pt modelId="{25533B06-5DDE-4556-94E8-A014C52AB8C7}" type="sibTrans" cxnId="{982D66E8-5EDF-4D63-881C-647873F6D04F}">
      <dgm:prSet/>
      <dgm:spPr/>
      <dgm:t>
        <a:bodyPr/>
        <a:lstStyle/>
        <a:p>
          <a:endParaRPr lang="es-ES" sz="1050"/>
        </a:p>
      </dgm:t>
    </dgm:pt>
    <dgm:pt modelId="{B65EF26B-9D78-491D-9A69-293E212FAEA2}">
      <dgm:prSet phldrT="[Texto]" custT="1"/>
      <dgm:spPr/>
      <dgm:t>
        <a:bodyPr/>
        <a:lstStyle/>
        <a:p>
          <a:r>
            <a:rPr lang="es-EC" sz="1600" dirty="0" smtClean="0"/>
            <a:t>Es la parte a quién se transfieren los bienes, y se encuentra obligada a administrarlos. Puede ser cualquier persona física o jurídica. </a:t>
          </a:r>
          <a:endParaRPr lang="es-ES" sz="1600" dirty="0"/>
        </a:p>
      </dgm:t>
    </dgm:pt>
    <dgm:pt modelId="{D9895B55-3DA9-4C8A-A2CA-3926DB91415B}" type="parTrans" cxnId="{F68E4900-7B18-4646-9828-6EC9A65886D7}">
      <dgm:prSet/>
      <dgm:spPr/>
      <dgm:t>
        <a:bodyPr/>
        <a:lstStyle/>
        <a:p>
          <a:endParaRPr lang="es-ES" sz="1050"/>
        </a:p>
      </dgm:t>
    </dgm:pt>
    <dgm:pt modelId="{C5E9706D-CE91-4517-99F0-881AFAF70842}" type="sibTrans" cxnId="{F68E4900-7B18-4646-9828-6EC9A65886D7}">
      <dgm:prSet/>
      <dgm:spPr/>
      <dgm:t>
        <a:bodyPr/>
        <a:lstStyle/>
        <a:p>
          <a:endParaRPr lang="es-ES" sz="1050"/>
        </a:p>
      </dgm:t>
    </dgm:pt>
    <dgm:pt modelId="{F92ADDEF-1E0B-4B6A-8229-99FF29B4097D}">
      <dgm:prSet phldrT="[Texto]" custT="1"/>
      <dgm:spPr/>
      <dgm:t>
        <a:bodyPr/>
        <a:lstStyle/>
        <a:p>
          <a:r>
            <a:rPr lang="es-ES" sz="1050" dirty="0" smtClean="0"/>
            <a:t>BENEFICIARIO </a:t>
          </a:r>
          <a:endParaRPr lang="es-ES" sz="1050" dirty="0"/>
        </a:p>
      </dgm:t>
    </dgm:pt>
    <dgm:pt modelId="{235CDB26-F625-4F12-8F18-837639256BF7}" type="parTrans" cxnId="{B4FBB44C-79A7-459C-9C49-B990E9C281F6}">
      <dgm:prSet/>
      <dgm:spPr/>
      <dgm:t>
        <a:bodyPr/>
        <a:lstStyle/>
        <a:p>
          <a:endParaRPr lang="es-ES" sz="1050"/>
        </a:p>
      </dgm:t>
    </dgm:pt>
    <dgm:pt modelId="{1965C02C-BA29-4A09-9E8B-9EC5E5CC58C8}" type="sibTrans" cxnId="{B4FBB44C-79A7-459C-9C49-B990E9C281F6}">
      <dgm:prSet/>
      <dgm:spPr/>
      <dgm:t>
        <a:bodyPr/>
        <a:lstStyle/>
        <a:p>
          <a:endParaRPr lang="es-ES" sz="1050"/>
        </a:p>
      </dgm:t>
    </dgm:pt>
    <dgm:pt modelId="{BD146CA5-ACDC-4513-BAF0-2285EAB425C9}">
      <dgm:prSet phldrT="[Texto]" custT="1"/>
      <dgm:spPr/>
      <dgm:t>
        <a:bodyPr/>
        <a:lstStyle/>
        <a:p>
          <a:r>
            <a:rPr lang="es-EC" sz="1600" dirty="0" smtClean="0"/>
            <a:t>Es la parte en cuyo beneficio se ha instituido el fideicomiso, sin ser, obligatoriamente, el destinatario final de los bienes</a:t>
          </a:r>
          <a:endParaRPr lang="es-ES" sz="1600" dirty="0"/>
        </a:p>
      </dgm:t>
    </dgm:pt>
    <dgm:pt modelId="{A4676E29-91DA-4E41-A5F5-A8817436F177}" type="parTrans" cxnId="{A4DF4EB5-B297-446B-8CC0-CEE6804D9753}">
      <dgm:prSet/>
      <dgm:spPr/>
      <dgm:t>
        <a:bodyPr/>
        <a:lstStyle/>
        <a:p>
          <a:endParaRPr lang="es-ES" sz="1050"/>
        </a:p>
      </dgm:t>
    </dgm:pt>
    <dgm:pt modelId="{5F830713-20C8-4D7A-A1E6-C61589710C5A}" type="sibTrans" cxnId="{A4DF4EB5-B297-446B-8CC0-CEE6804D9753}">
      <dgm:prSet/>
      <dgm:spPr/>
      <dgm:t>
        <a:bodyPr/>
        <a:lstStyle/>
        <a:p>
          <a:endParaRPr lang="es-ES" sz="1050"/>
        </a:p>
      </dgm:t>
    </dgm:pt>
    <dgm:pt modelId="{3FE995FF-220B-4136-9175-FC3FBF8B123F}" type="pres">
      <dgm:prSet presAssocID="{ABBD79DC-3CC0-4A32-96F5-626D36E6DBC4}" presName="linearFlow" presStyleCnt="0">
        <dgm:presLayoutVars>
          <dgm:dir/>
          <dgm:animLvl val="lvl"/>
          <dgm:resizeHandles val="exact"/>
        </dgm:presLayoutVars>
      </dgm:prSet>
      <dgm:spPr/>
      <dgm:t>
        <a:bodyPr/>
        <a:lstStyle/>
        <a:p>
          <a:endParaRPr lang="es-ES"/>
        </a:p>
      </dgm:t>
    </dgm:pt>
    <dgm:pt modelId="{F1302249-E70B-4AA7-993F-01BCDF1677F8}" type="pres">
      <dgm:prSet presAssocID="{7C803F1B-5D48-435A-8C2C-E056889F106C}" presName="composite" presStyleCnt="0"/>
      <dgm:spPr/>
    </dgm:pt>
    <dgm:pt modelId="{ED87022D-F12D-46F6-9933-8BE28572F2F6}" type="pres">
      <dgm:prSet presAssocID="{7C803F1B-5D48-435A-8C2C-E056889F106C}" presName="parentText" presStyleLbl="alignNode1" presStyleIdx="0" presStyleCnt="3">
        <dgm:presLayoutVars>
          <dgm:chMax val="1"/>
          <dgm:bulletEnabled val="1"/>
        </dgm:presLayoutVars>
      </dgm:prSet>
      <dgm:spPr/>
      <dgm:t>
        <a:bodyPr/>
        <a:lstStyle/>
        <a:p>
          <a:endParaRPr lang="es-ES"/>
        </a:p>
      </dgm:t>
    </dgm:pt>
    <dgm:pt modelId="{0DF0BD5A-541B-40E4-BCD3-650977B38A57}" type="pres">
      <dgm:prSet presAssocID="{7C803F1B-5D48-435A-8C2C-E056889F106C}" presName="descendantText" presStyleLbl="alignAcc1" presStyleIdx="0" presStyleCnt="3">
        <dgm:presLayoutVars>
          <dgm:bulletEnabled val="1"/>
        </dgm:presLayoutVars>
      </dgm:prSet>
      <dgm:spPr/>
      <dgm:t>
        <a:bodyPr/>
        <a:lstStyle/>
        <a:p>
          <a:endParaRPr lang="es-ES"/>
        </a:p>
      </dgm:t>
    </dgm:pt>
    <dgm:pt modelId="{B73457AF-4720-49D8-85F4-DF61F9DBACAF}" type="pres">
      <dgm:prSet presAssocID="{95368F0D-407C-4426-81C8-42BDC619E0C0}" presName="sp" presStyleCnt="0"/>
      <dgm:spPr/>
    </dgm:pt>
    <dgm:pt modelId="{F6917114-D5A3-4F33-8670-E96B7128AF1D}" type="pres">
      <dgm:prSet presAssocID="{7AC66508-3270-4D5A-AA6F-179AE62F250B}" presName="composite" presStyleCnt="0"/>
      <dgm:spPr/>
    </dgm:pt>
    <dgm:pt modelId="{7138A4B1-C9C4-4FB2-B52E-ABAE55F497F1}" type="pres">
      <dgm:prSet presAssocID="{7AC66508-3270-4D5A-AA6F-179AE62F250B}" presName="parentText" presStyleLbl="alignNode1" presStyleIdx="1" presStyleCnt="3">
        <dgm:presLayoutVars>
          <dgm:chMax val="1"/>
          <dgm:bulletEnabled val="1"/>
        </dgm:presLayoutVars>
      </dgm:prSet>
      <dgm:spPr/>
      <dgm:t>
        <a:bodyPr/>
        <a:lstStyle/>
        <a:p>
          <a:endParaRPr lang="es-ES"/>
        </a:p>
      </dgm:t>
    </dgm:pt>
    <dgm:pt modelId="{14FC8FE4-6557-420B-B83A-AE6AE5556702}" type="pres">
      <dgm:prSet presAssocID="{7AC66508-3270-4D5A-AA6F-179AE62F250B}" presName="descendantText" presStyleLbl="alignAcc1" presStyleIdx="1" presStyleCnt="3">
        <dgm:presLayoutVars>
          <dgm:bulletEnabled val="1"/>
        </dgm:presLayoutVars>
      </dgm:prSet>
      <dgm:spPr/>
      <dgm:t>
        <a:bodyPr/>
        <a:lstStyle/>
        <a:p>
          <a:endParaRPr lang="es-ES"/>
        </a:p>
      </dgm:t>
    </dgm:pt>
    <dgm:pt modelId="{7068B4B2-C766-4DFC-80A3-CA2DEB09BAAC}" type="pres">
      <dgm:prSet presAssocID="{25533B06-5DDE-4556-94E8-A014C52AB8C7}" presName="sp" presStyleCnt="0"/>
      <dgm:spPr/>
    </dgm:pt>
    <dgm:pt modelId="{AB523C22-757F-4C28-8C34-6D4E2BCECCD6}" type="pres">
      <dgm:prSet presAssocID="{F92ADDEF-1E0B-4B6A-8229-99FF29B4097D}" presName="composite" presStyleCnt="0"/>
      <dgm:spPr/>
    </dgm:pt>
    <dgm:pt modelId="{1B680306-D57D-42CF-B8F4-27F613DA7B1E}" type="pres">
      <dgm:prSet presAssocID="{F92ADDEF-1E0B-4B6A-8229-99FF29B4097D}" presName="parentText" presStyleLbl="alignNode1" presStyleIdx="2" presStyleCnt="3">
        <dgm:presLayoutVars>
          <dgm:chMax val="1"/>
          <dgm:bulletEnabled val="1"/>
        </dgm:presLayoutVars>
      </dgm:prSet>
      <dgm:spPr/>
      <dgm:t>
        <a:bodyPr/>
        <a:lstStyle/>
        <a:p>
          <a:endParaRPr lang="es-ES"/>
        </a:p>
      </dgm:t>
    </dgm:pt>
    <dgm:pt modelId="{413A6104-6D5A-4A18-AF2B-4FD9161719C2}" type="pres">
      <dgm:prSet presAssocID="{F92ADDEF-1E0B-4B6A-8229-99FF29B4097D}" presName="descendantText" presStyleLbl="alignAcc1" presStyleIdx="2" presStyleCnt="3">
        <dgm:presLayoutVars>
          <dgm:bulletEnabled val="1"/>
        </dgm:presLayoutVars>
      </dgm:prSet>
      <dgm:spPr/>
      <dgm:t>
        <a:bodyPr/>
        <a:lstStyle/>
        <a:p>
          <a:endParaRPr lang="es-ES"/>
        </a:p>
      </dgm:t>
    </dgm:pt>
  </dgm:ptLst>
  <dgm:cxnLst>
    <dgm:cxn modelId="{982D66E8-5EDF-4D63-881C-647873F6D04F}" srcId="{ABBD79DC-3CC0-4A32-96F5-626D36E6DBC4}" destId="{7AC66508-3270-4D5A-AA6F-179AE62F250B}" srcOrd="1" destOrd="0" parTransId="{80E0EBED-F67A-468A-9EEE-16AEF1292183}" sibTransId="{25533B06-5DDE-4556-94E8-A014C52AB8C7}"/>
    <dgm:cxn modelId="{9C75BF83-262F-4E6E-BAFB-81D465A8DAC1}" type="presOf" srcId="{F92ADDEF-1E0B-4B6A-8229-99FF29B4097D}" destId="{1B680306-D57D-42CF-B8F4-27F613DA7B1E}" srcOrd="0" destOrd="0" presId="urn:microsoft.com/office/officeart/2005/8/layout/chevron2"/>
    <dgm:cxn modelId="{ABD8FE6C-258B-4322-A492-B45BB1E853FD}" type="presOf" srcId="{7C803F1B-5D48-435A-8C2C-E056889F106C}" destId="{ED87022D-F12D-46F6-9933-8BE28572F2F6}" srcOrd="0" destOrd="0" presId="urn:microsoft.com/office/officeart/2005/8/layout/chevron2"/>
    <dgm:cxn modelId="{40937B9D-9FE3-49ED-A4F4-7A3901BF0E49}" type="presOf" srcId="{ABBD79DC-3CC0-4A32-96F5-626D36E6DBC4}" destId="{3FE995FF-220B-4136-9175-FC3FBF8B123F}" srcOrd="0" destOrd="0" presId="urn:microsoft.com/office/officeart/2005/8/layout/chevron2"/>
    <dgm:cxn modelId="{B4FBB44C-79A7-459C-9C49-B990E9C281F6}" srcId="{ABBD79DC-3CC0-4A32-96F5-626D36E6DBC4}" destId="{F92ADDEF-1E0B-4B6A-8229-99FF29B4097D}" srcOrd="2" destOrd="0" parTransId="{235CDB26-F625-4F12-8F18-837639256BF7}" sibTransId="{1965C02C-BA29-4A09-9E8B-9EC5E5CC58C8}"/>
    <dgm:cxn modelId="{981211DF-69A3-44CE-8BFE-4300301DD3CD}" type="presOf" srcId="{BD146CA5-ACDC-4513-BAF0-2285EAB425C9}" destId="{413A6104-6D5A-4A18-AF2B-4FD9161719C2}" srcOrd="0" destOrd="0" presId="urn:microsoft.com/office/officeart/2005/8/layout/chevron2"/>
    <dgm:cxn modelId="{588C1D4F-DAD5-473E-9C12-D0C2D5E6721A}" srcId="{ABBD79DC-3CC0-4A32-96F5-626D36E6DBC4}" destId="{7C803F1B-5D48-435A-8C2C-E056889F106C}" srcOrd="0" destOrd="0" parTransId="{905FCCB7-653D-416D-B718-4B4727595414}" sibTransId="{95368F0D-407C-4426-81C8-42BDC619E0C0}"/>
    <dgm:cxn modelId="{A4DF4EB5-B297-446B-8CC0-CEE6804D9753}" srcId="{F92ADDEF-1E0B-4B6A-8229-99FF29B4097D}" destId="{BD146CA5-ACDC-4513-BAF0-2285EAB425C9}" srcOrd="0" destOrd="0" parTransId="{A4676E29-91DA-4E41-A5F5-A8817436F177}" sibTransId="{5F830713-20C8-4D7A-A1E6-C61589710C5A}"/>
    <dgm:cxn modelId="{80AA6DEC-3C23-4250-9226-15E15E5C4FFB}" type="presOf" srcId="{E8B136F6-AB02-4257-83B2-D1C542446DB4}" destId="{0DF0BD5A-541B-40E4-BCD3-650977B38A57}" srcOrd="0" destOrd="0" presId="urn:microsoft.com/office/officeart/2005/8/layout/chevron2"/>
    <dgm:cxn modelId="{CF2E9E7A-B798-467F-A0C4-F48D61DE75F0}" srcId="{7C803F1B-5D48-435A-8C2C-E056889F106C}" destId="{E8B136F6-AB02-4257-83B2-D1C542446DB4}" srcOrd="0" destOrd="0" parTransId="{0E854096-EA3A-4EE2-B169-5BBB600B4400}" sibTransId="{9C88CC93-229E-42CF-92EB-40379657CF46}"/>
    <dgm:cxn modelId="{2E688125-407F-498D-BD6D-6824F7CBE02A}" type="presOf" srcId="{7AC66508-3270-4D5A-AA6F-179AE62F250B}" destId="{7138A4B1-C9C4-4FB2-B52E-ABAE55F497F1}" srcOrd="0" destOrd="0" presId="urn:microsoft.com/office/officeart/2005/8/layout/chevron2"/>
    <dgm:cxn modelId="{F68E4900-7B18-4646-9828-6EC9A65886D7}" srcId="{7AC66508-3270-4D5A-AA6F-179AE62F250B}" destId="{B65EF26B-9D78-491D-9A69-293E212FAEA2}" srcOrd="0" destOrd="0" parTransId="{D9895B55-3DA9-4C8A-A2CA-3926DB91415B}" sibTransId="{C5E9706D-CE91-4517-99F0-881AFAF70842}"/>
    <dgm:cxn modelId="{88D7704D-1F17-4731-915E-1921E0D19BD1}" type="presOf" srcId="{B65EF26B-9D78-491D-9A69-293E212FAEA2}" destId="{14FC8FE4-6557-420B-B83A-AE6AE5556702}" srcOrd="0" destOrd="0" presId="urn:microsoft.com/office/officeart/2005/8/layout/chevron2"/>
    <dgm:cxn modelId="{DBA3A506-6AD9-4879-B6DA-27428BD6DE14}" type="presParOf" srcId="{3FE995FF-220B-4136-9175-FC3FBF8B123F}" destId="{F1302249-E70B-4AA7-993F-01BCDF1677F8}" srcOrd="0" destOrd="0" presId="urn:microsoft.com/office/officeart/2005/8/layout/chevron2"/>
    <dgm:cxn modelId="{2F892BA0-5495-445C-B447-ADB9D599589A}" type="presParOf" srcId="{F1302249-E70B-4AA7-993F-01BCDF1677F8}" destId="{ED87022D-F12D-46F6-9933-8BE28572F2F6}" srcOrd="0" destOrd="0" presId="urn:microsoft.com/office/officeart/2005/8/layout/chevron2"/>
    <dgm:cxn modelId="{671BDFCE-501A-4E6A-A69E-634C2D765A2E}" type="presParOf" srcId="{F1302249-E70B-4AA7-993F-01BCDF1677F8}" destId="{0DF0BD5A-541B-40E4-BCD3-650977B38A57}" srcOrd="1" destOrd="0" presId="urn:microsoft.com/office/officeart/2005/8/layout/chevron2"/>
    <dgm:cxn modelId="{E768EB2D-3B29-42C8-A751-4DC953CB4226}" type="presParOf" srcId="{3FE995FF-220B-4136-9175-FC3FBF8B123F}" destId="{B73457AF-4720-49D8-85F4-DF61F9DBACAF}" srcOrd="1" destOrd="0" presId="urn:microsoft.com/office/officeart/2005/8/layout/chevron2"/>
    <dgm:cxn modelId="{462AC2E1-33BD-44B9-A275-0D57CFC0AD2C}" type="presParOf" srcId="{3FE995FF-220B-4136-9175-FC3FBF8B123F}" destId="{F6917114-D5A3-4F33-8670-E96B7128AF1D}" srcOrd="2" destOrd="0" presId="urn:microsoft.com/office/officeart/2005/8/layout/chevron2"/>
    <dgm:cxn modelId="{2B364801-1804-44C1-BAC0-7F5B8F8EF3F0}" type="presParOf" srcId="{F6917114-D5A3-4F33-8670-E96B7128AF1D}" destId="{7138A4B1-C9C4-4FB2-B52E-ABAE55F497F1}" srcOrd="0" destOrd="0" presId="urn:microsoft.com/office/officeart/2005/8/layout/chevron2"/>
    <dgm:cxn modelId="{168207ED-ED1A-4C43-987A-7CE61134CC9E}" type="presParOf" srcId="{F6917114-D5A3-4F33-8670-E96B7128AF1D}" destId="{14FC8FE4-6557-420B-B83A-AE6AE5556702}" srcOrd="1" destOrd="0" presId="urn:microsoft.com/office/officeart/2005/8/layout/chevron2"/>
    <dgm:cxn modelId="{749715B1-81CE-4DA1-95FC-BCB9369A849D}" type="presParOf" srcId="{3FE995FF-220B-4136-9175-FC3FBF8B123F}" destId="{7068B4B2-C766-4DFC-80A3-CA2DEB09BAAC}" srcOrd="3" destOrd="0" presId="urn:microsoft.com/office/officeart/2005/8/layout/chevron2"/>
    <dgm:cxn modelId="{89B886CB-3147-4F69-862F-8310FE5BAE65}" type="presParOf" srcId="{3FE995FF-220B-4136-9175-FC3FBF8B123F}" destId="{AB523C22-757F-4C28-8C34-6D4E2BCECCD6}" srcOrd="4" destOrd="0" presId="urn:microsoft.com/office/officeart/2005/8/layout/chevron2"/>
    <dgm:cxn modelId="{8AA63827-BEBB-44BB-928D-DBB2F2483D40}" type="presParOf" srcId="{AB523C22-757F-4C28-8C34-6D4E2BCECCD6}" destId="{1B680306-D57D-42CF-B8F4-27F613DA7B1E}" srcOrd="0" destOrd="0" presId="urn:microsoft.com/office/officeart/2005/8/layout/chevron2"/>
    <dgm:cxn modelId="{64CFA423-4594-4A6D-BC9E-06147822949E}" type="presParOf" srcId="{AB523C22-757F-4C28-8C34-6D4E2BCECCD6}" destId="{413A6104-6D5A-4A18-AF2B-4FD9161719C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DEFBD7-B30A-471F-B9BA-898E7F1CB23E}" type="doc">
      <dgm:prSet loTypeId="urn:microsoft.com/office/officeart/2005/8/layout/list1" loCatId="list" qsTypeId="urn:microsoft.com/office/officeart/2005/8/quickstyle/simple1" qsCatId="simple" csTypeId="urn:microsoft.com/office/officeart/2005/8/colors/colorful1#1" csCatId="colorful" phldr="1"/>
      <dgm:spPr/>
      <dgm:t>
        <a:bodyPr/>
        <a:lstStyle/>
        <a:p>
          <a:endParaRPr lang="es-ES"/>
        </a:p>
      </dgm:t>
    </dgm:pt>
    <dgm:pt modelId="{BA2D3BA4-0289-4B2A-9E9F-CEBD5130DEB1}">
      <dgm:prSet phldrT="[Texto]" custT="1"/>
      <dgm:spPr/>
      <dgm:t>
        <a:bodyPr/>
        <a:lstStyle/>
        <a:p>
          <a:r>
            <a:rPr lang="es-EC" sz="1600" dirty="0" smtClean="0"/>
            <a:t>Diversificación de los riesgos de inversión. </a:t>
          </a:r>
          <a:endParaRPr lang="es-ES" sz="1600" dirty="0"/>
        </a:p>
      </dgm:t>
    </dgm:pt>
    <dgm:pt modelId="{AE0025A9-7B62-4DA6-806D-939CD4E6057C}" type="parTrans" cxnId="{E24A619B-63E0-4701-968F-8E82BC874F8E}">
      <dgm:prSet/>
      <dgm:spPr/>
      <dgm:t>
        <a:bodyPr/>
        <a:lstStyle/>
        <a:p>
          <a:endParaRPr lang="es-ES"/>
        </a:p>
      </dgm:t>
    </dgm:pt>
    <dgm:pt modelId="{1D1EDD0E-4B57-4F9D-9BB1-9F01A489C686}" type="sibTrans" cxnId="{E24A619B-63E0-4701-968F-8E82BC874F8E}">
      <dgm:prSet/>
      <dgm:spPr/>
      <dgm:t>
        <a:bodyPr/>
        <a:lstStyle/>
        <a:p>
          <a:endParaRPr lang="es-ES"/>
        </a:p>
      </dgm:t>
    </dgm:pt>
    <dgm:pt modelId="{E6CF8E50-5E23-47EA-9923-ED04364522CA}">
      <dgm:prSet phldrT="[Texto]" custT="1"/>
      <dgm:spPr/>
      <dgm:t>
        <a:bodyPr/>
        <a:lstStyle/>
        <a:p>
          <a:r>
            <a:rPr lang="es-EC" sz="1600" dirty="0" smtClean="0"/>
            <a:t>Acceso a inversiones que normalmente se restringen a los grandes capitales, reduciendo costos administrativos</a:t>
          </a:r>
          <a:endParaRPr lang="es-ES" sz="1600" dirty="0"/>
        </a:p>
      </dgm:t>
    </dgm:pt>
    <dgm:pt modelId="{F9FB02AD-AFB9-40DA-B35C-9495AC2DB963}" type="parTrans" cxnId="{905FA34C-DDD1-4CCA-9E78-E3EB846B651D}">
      <dgm:prSet/>
      <dgm:spPr/>
      <dgm:t>
        <a:bodyPr/>
        <a:lstStyle/>
        <a:p>
          <a:endParaRPr lang="es-ES"/>
        </a:p>
      </dgm:t>
    </dgm:pt>
    <dgm:pt modelId="{49B8BF77-6E91-4F7F-952C-19108108C96F}" type="sibTrans" cxnId="{905FA34C-DDD1-4CCA-9E78-E3EB846B651D}">
      <dgm:prSet/>
      <dgm:spPr/>
      <dgm:t>
        <a:bodyPr/>
        <a:lstStyle/>
        <a:p>
          <a:endParaRPr lang="es-ES"/>
        </a:p>
      </dgm:t>
    </dgm:pt>
    <dgm:pt modelId="{6146ACE9-40F8-4110-8045-4F1820ABC846}">
      <dgm:prSet phldrT="[Texto]" custT="1"/>
      <dgm:spPr/>
      <dgm:t>
        <a:bodyPr/>
        <a:lstStyle/>
        <a:p>
          <a:r>
            <a:rPr lang="es-EC" sz="1600" dirty="0" smtClean="0"/>
            <a:t>Disponibilidad inmediata de los fondos</a:t>
          </a:r>
          <a:endParaRPr lang="es-ES" sz="1600" dirty="0"/>
        </a:p>
      </dgm:t>
    </dgm:pt>
    <dgm:pt modelId="{936B72DB-35A3-4899-8CC1-96C98CA326A9}" type="parTrans" cxnId="{3DF3A8A8-3FC2-4BCA-A1D4-11314042034C}">
      <dgm:prSet/>
      <dgm:spPr/>
      <dgm:t>
        <a:bodyPr/>
        <a:lstStyle/>
        <a:p>
          <a:endParaRPr lang="es-ES"/>
        </a:p>
      </dgm:t>
    </dgm:pt>
    <dgm:pt modelId="{0C7B7C82-F141-4C51-9962-70826DCC4E5E}" type="sibTrans" cxnId="{3DF3A8A8-3FC2-4BCA-A1D4-11314042034C}">
      <dgm:prSet/>
      <dgm:spPr/>
      <dgm:t>
        <a:bodyPr/>
        <a:lstStyle/>
        <a:p>
          <a:endParaRPr lang="es-ES"/>
        </a:p>
      </dgm:t>
    </dgm:pt>
    <dgm:pt modelId="{8140EE6E-2683-4616-AEA7-2658102D0FDB}">
      <dgm:prSet custT="1"/>
      <dgm:spPr/>
      <dgm:t>
        <a:bodyPr/>
        <a:lstStyle/>
        <a:p>
          <a:r>
            <a:rPr lang="es-EC" sz="1600" dirty="0" smtClean="0"/>
            <a:t>Manejo profesional y especializado de la liquidez. </a:t>
          </a:r>
          <a:endParaRPr lang="es-ES" sz="1600" dirty="0"/>
        </a:p>
      </dgm:t>
    </dgm:pt>
    <dgm:pt modelId="{388E7F2A-73C2-499F-90CF-D00D74C62CBE}" type="parTrans" cxnId="{37392983-0C35-4FBB-A76D-86AC71C65BF0}">
      <dgm:prSet/>
      <dgm:spPr/>
      <dgm:t>
        <a:bodyPr/>
        <a:lstStyle/>
        <a:p>
          <a:endParaRPr lang="es-ES"/>
        </a:p>
      </dgm:t>
    </dgm:pt>
    <dgm:pt modelId="{95C24D28-E470-42B4-8AAE-CC81FE68CDED}" type="sibTrans" cxnId="{37392983-0C35-4FBB-A76D-86AC71C65BF0}">
      <dgm:prSet/>
      <dgm:spPr/>
      <dgm:t>
        <a:bodyPr/>
        <a:lstStyle/>
        <a:p>
          <a:endParaRPr lang="es-ES"/>
        </a:p>
      </dgm:t>
    </dgm:pt>
    <dgm:pt modelId="{2E9D91A9-8DE6-4A21-9BC5-1E560A99B977}">
      <dgm:prSet custT="1"/>
      <dgm:spPr/>
      <dgm:t>
        <a:bodyPr/>
        <a:lstStyle/>
        <a:p>
          <a:r>
            <a:rPr lang="es-EC" sz="1600" dirty="0" smtClean="0"/>
            <a:t>Atractivos rendimientos</a:t>
          </a:r>
          <a:endParaRPr lang="es-ES" sz="1600" dirty="0"/>
        </a:p>
      </dgm:t>
    </dgm:pt>
    <dgm:pt modelId="{4D449762-B6C1-4094-821D-9699D61DFBB5}" type="parTrans" cxnId="{65CC3CD6-B353-4540-A556-D1106151B4E5}">
      <dgm:prSet/>
      <dgm:spPr/>
      <dgm:t>
        <a:bodyPr/>
        <a:lstStyle/>
        <a:p>
          <a:endParaRPr lang="es-ES"/>
        </a:p>
      </dgm:t>
    </dgm:pt>
    <dgm:pt modelId="{7C36D342-B9AB-46A5-9954-11D62ED47F20}" type="sibTrans" cxnId="{65CC3CD6-B353-4540-A556-D1106151B4E5}">
      <dgm:prSet/>
      <dgm:spPr/>
      <dgm:t>
        <a:bodyPr/>
        <a:lstStyle/>
        <a:p>
          <a:endParaRPr lang="es-ES"/>
        </a:p>
      </dgm:t>
    </dgm:pt>
    <dgm:pt modelId="{CB4E0446-7B49-4F3B-83EA-741B74D6178F}" type="pres">
      <dgm:prSet presAssocID="{35DEFBD7-B30A-471F-B9BA-898E7F1CB23E}" presName="linear" presStyleCnt="0">
        <dgm:presLayoutVars>
          <dgm:dir/>
          <dgm:animLvl val="lvl"/>
          <dgm:resizeHandles val="exact"/>
        </dgm:presLayoutVars>
      </dgm:prSet>
      <dgm:spPr/>
      <dgm:t>
        <a:bodyPr/>
        <a:lstStyle/>
        <a:p>
          <a:endParaRPr lang="es-ES"/>
        </a:p>
      </dgm:t>
    </dgm:pt>
    <dgm:pt modelId="{F781C786-5FBB-4D68-BA46-28FB49732A7A}" type="pres">
      <dgm:prSet presAssocID="{BA2D3BA4-0289-4B2A-9E9F-CEBD5130DEB1}" presName="parentLin" presStyleCnt="0"/>
      <dgm:spPr/>
    </dgm:pt>
    <dgm:pt modelId="{474D67C7-7755-412A-BAE2-E622B9D30D90}" type="pres">
      <dgm:prSet presAssocID="{BA2D3BA4-0289-4B2A-9E9F-CEBD5130DEB1}" presName="parentLeftMargin" presStyleLbl="node1" presStyleIdx="0" presStyleCnt="5"/>
      <dgm:spPr/>
      <dgm:t>
        <a:bodyPr/>
        <a:lstStyle/>
        <a:p>
          <a:endParaRPr lang="es-ES"/>
        </a:p>
      </dgm:t>
    </dgm:pt>
    <dgm:pt modelId="{74BF9BD7-79F5-49DF-A602-B93A0CBC21AF}" type="pres">
      <dgm:prSet presAssocID="{BA2D3BA4-0289-4B2A-9E9F-CEBD5130DEB1}" presName="parentText" presStyleLbl="node1" presStyleIdx="0" presStyleCnt="5" custScaleX="112277">
        <dgm:presLayoutVars>
          <dgm:chMax val="0"/>
          <dgm:bulletEnabled val="1"/>
        </dgm:presLayoutVars>
      </dgm:prSet>
      <dgm:spPr/>
      <dgm:t>
        <a:bodyPr/>
        <a:lstStyle/>
        <a:p>
          <a:endParaRPr lang="es-ES"/>
        </a:p>
      </dgm:t>
    </dgm:pt>
    <dgm:pt modelId="{3F67EFB5-41D4-4853-80E8-BD56482A6403}" type="pres">
      <dgm:prSet presAssocID="{BA2D3BA4-0289-4B2A-9E9F-CEBD5130DEB1}" presName="negativeSpace" presStyleCnt="0"/>
      <dgm:spPr/>
    </dgm:pt>
    <dgm:pt modelId="{1A9B5334-86AF-4AE7-9E3B-13A0690AE038}" type="pres">
      <dgm:prSet presAssocID="{BA2D3BA4-0289-4B2A-9E9F-CEBD5130DEB1}" presName="childText" presStyleLbl="conFgAcc1" presStyleIdx="0" presStyleCnt="5">
        <dgm:presLayoutVars>
          <dgm:bulletEnabled val="1"/>
        </dgm:presLayoutVars>
      </dgm:prSet>
      <dgm:spPr/>
    </dgm:pt>
    <dgm:pt modelId="{1305DEA2-11E3-4F3D-B9F8-B1723C8B6D79}" type="pres">
      <dgm:prSet presAssocID="{1D1EDD0E-4B57-4F9D-9BB1-9F01A489C686}" presName="spaceBetweenRectangles" presStyleCnt="0"/>
      <dgm:spPr/>
    </dgm:pt>
    <dgm:pt modelId="{6A33DF34-4DED-47D4-ABF5-26FC25C56A79}" type="pres">
      <dgm:prSet presAssocID="{8140EE6E-2683-4616-AEA7-2658102D0FDB}" presName="parentLin" presStyleCnt="0"/>
      <dgm:spPr/>
    </dgm:pt>
    <dgm:pt modelId="{9222A51E-B807-4C92-9E27-6830B7D90A5D}" type="pres">
      <dgm:prSet presAssocID="{8140EE6E-2683-4616-AEA7-2658102D0FDB}" presName="parentLeftMargin" presStyleLbl="node1" presStyleIdx="0" presStyleCnt="5"/>
      <dgm:spPr/>
      <dgm:t>
        <a:bodyPr/>
        <a:lstStyle/>
        <a:p>
          <a:endParaRPr lang="es-ES"/>
        </a:p>
      </dgm:t>
    </dgm:pt>
    <dgm:pt modelId="{2FC86AEE-C8FD-4631-8EE7-CBF1D6EB3112}" type="pres">
      <dgm:prSet presAssocID="{8140EE6E-2683-4616-AEA7-2658102D0FDB}" presName="parentText" presStyleLbl="node1" presStyleIdx="1" presStyleCnt="5" custScaleX="112277">
        <dgm:presLayoutVars>
          <dgm:chMax val="0"/>
          <dgm:bulletEnabled val="1"/>
        </dgm:presLayoutVars>
      </dgm:prSet>
      <dgm:spPr/>
      <dgm:t>
        <a:bodyPr/>
        <a:lstStyle/>
        <a:p>
          <a:endParaRPr lang="es-ES"/>
        </a:p>
      </dgm:t>
    </dgm:pt>
    <dgm:pt modelId="{E8E242E6-84AB-407D-B9CD-ECBBEE64B03B}" type="pres">
      <dgm:prSet presAssocID="{8140EE6E-2683-4616-AEA7-2658102D0FDB}" presName="negativeSpace" presStyleCnt="0"/>
      <dgm:spPr/>
    </dgm:pt>
    <dgm:pt modelId="{721008D8-661E-4CA2-9E34-70CC891CAF87}" type="pres">
      <dgm:prSet presAssocID="{8140EE6E-2683-4616-AEA7-2658102D0FDB}" presName="childText" presStyleLbl="conFgAcc1" presStyleIdx="1" presStyleCnt="5">
        <dgm:presLayoutVars>
          <dgm:bulletEnabled val="1"/>
        </dgm:presLayoutVars>
      </dgm:prSet>
      <dgm:spPr/>
    </dgm:pt>
    <dgm:pt modelId="{5F2B783C-F5FB-4041-8583-99489D12C1FB}" type="pres">
      <dgm:prSet presAssocID="{95C24D28-E470-42B4-8AAE-CC81FE68CDED}" presName="spaceBetweenRectangles" presStyleCnt="0"/>
      <dgm:spPr/>
    </dgm:pt>
    <dgm:pt modelId="{FFAF331F-9F17-43B7-9070-7F7FCF4DC426}" type="pres">
      <dgm:prSet presAssocID="{E6CF8E50-5E23-47EA-9923-ED04364522CA}" presName="parentLin" presStyleCnt="0"/>
      <dgm:spPr/>
    </dgm:pt>
    <dgm:pt modelId="{1DA2B226-4D3C-4312-89FC-C488F9E63217}" type="pres">
      <dgm:prSet presAssocID="{E6CF8E50-5E23-47EA-9923-ED04364522CA}" presName="parentLeftMargin" presStyleLbl="node1" presStyleIdx="1" presStyleCnt="5"/>
      <dgm:spPr/>
      <dgm:t>
        <a:bodyPr/>
        <a:lstStyle/>
        <a:p>
          <a:endParaRPr lang="es-ES"/>
        </a:p>
      </dgm:t>
    </dgm:pt>
    <dgm:pt modelId="{DC4A2BAB-A1D6-43F5-88DE-88C1E9B6592B}" type="pres">
      <dgm:prSet presAssocID="{E6CF8E50-5E23-47EA-9923-ED04364522CA}" presName="parentText" presStyleLbl="node1" presStyleIdx="2" presStyleCnt="5" custScaleX="126786">
        <dgm:presLayoutVars>
          <dgm:chMax val="0"/>
          <dgm:bulletEnabled val="1"/>
        </dgm:presLayoutVars>
      </dgm:prSet>
      <dgm:spPr/>
      <dgm:t>
        <a:bodyPr/>
        <a:lstStyle/>
        <a:p>
          <a:endParaRPr lang="es-ES"/>
        </a:p>
      </dgm:t>
    </dgm:pt>
    <dgm:pt modelId="{9AA2B73A-FB43-4E2E-ABE4-4659E04F6AAE}" type="pres">
      <dgm:prSet presAssocID="{E6CF8E50-5E23-47EA-9923-ED04364522CA}" presName="negativeSpace" presStyleCnt="0"/>
      <dgm:spPr/>
    </dgm:pt>
    <dgm:pt modelId="{B3903D83-1FCE-4698-B233-FE86A5E17AAB}" type="pres">
      <dgm:prSet presAssocID="{E6CF8E50-5E23-47EA-9923-ED04364522CA}" presName="childText" presStyleLbl="conFgAcc1" presStyleIdx="2" presStyleCnt="5">
        <dgm:presLayoutVars>
          <dgm:bulletEnabled val="1"/>
        </dgm:presLayoutVars>
      </dgm:prSet>
      <dgm:spPr/>
    </dgm:pt>
    <dgm:pt modelId="{1132FD82-72B3-4106-B9E2-186E66E6C9A4}" type="pres">
      <dgm:prSet presAssocID="{49B8BF77-6E91-4F7F-952C-19108108C96F}" presName="spaceBetweenRectangles" presStyleCnt="0"/>
      <dgm:spPr/>
    </dgm:pt>
    <dgm:pt modelId="{FDAD0E1D-C317-492A-A93D-2AF6954632F6}" type="pres">
      <dgm:prSet presAssocID="{6146ACE9-40F8-4110-8045-4F1820ABC846}" presName="parentLin" presStyleCnt="0"/>
      <dgm:spPr/>
    </dgm:pt>
    <dgm:pt modelId="{023A1222-5E7E-4C49-A2D2-60092FC540ED}" type="pres">
      <dgm:prSet presAssocID="{6146ACE9-40F8-4110-8045-4F1820ABC846}" presName="parentLeftMargin" presStyleLbl="node1" presStyleIdx="2" presStyleCnt="5"/>
      <dgm:spPr/>
      <dgm:t>
        <a:bodyPr/>
        <a:lstStyle/>
        <a:p>
          <a:endParaRPr lang="es-ES"/>
        </a:p>
      </dgm:t>
    </dgm:pt>
    <dgm:pt modelId="{08373D3E-FF8B-463F-9BC4-006D3DDC99C1}" type="pres">
      <dgm:prSet presAssocID="{6146ACE9-40F8-4110-8045-4F1820ABC846}" presName="parentText" presStyleLbl="node1" presStyleIdx="3" presStyleCnt="5" custScaleX="112277">
        <dgm:presLayoutVars>
          <dgm:chMax val="0"/>
          <dgm:bulletEnabled val="1"/>
        </dgm:presLayoutVars>
      </dgm:prSet>
      <dgm:spPr/>
      <dgm:t>
        <a:bodyPr/>
        <a:lstStyle/>
        <a:p>
          <a:endParaRPr lang="es-ES"/>
        </a:p>
      </dgm:t>
    </dgm:pt>
    <dgm:pt modelId="{D510B3D9-036A-4CAA-AAE5-3DDD493EEB19}" type="pres">
      <dgm:prSet presAssocID="{6146ACE9-40F8-4110-8045-4F1820ABC846}" presName="negativeSpace" presStyleCnt="0"/>
      <dgm:spPr/>
    </dgm:pt>
    <dgm:pt modelId="{F6666174-2981-40CE-9A07-E927AA7EA687}" type="pres">
      <dgm:prSet presAssocID="{6146ACE9-40F8-4110-8045-4F1820ABC846}" presName="childText" presStyleLbl="conFgAcc1" presStyleIdx="3" presStyleCnt="5">
        <dgm:presLayoutVars>
          <dgm:bulletEnabled val="1"/>
        </dgm:presLayoutVars>
      </dgm:prSet>
      <dgm:spPr/>
    </dgm:pt>
    <dgm:pt modelId="{3938025B-8182-49BD-A10E-2D8DB9D243C5}" type="pres">
      <dgm:prSet presAssocID="{0C7B7C82-F141-4C51-9962-70826DCC4E5E}" presName="spaceBetweenRectangles" presStyleCnt="0"/>
      <dgm:spPr/>
    </dgm:pt>
    <dgm:pt modelId="{497A227A-776B-48A9-932E-9D1AD1549BA5}" type="pres">
      <dgm:prSet presAssocID="{2E9D91A9-8DE6-4A21-9BC5-1E560A99B977}" presName="parentLin" presStyleCnt="0"/>
      <dgm:spPr/>
    </dgm:pt>
    <dgm:pt modelId="{DEE60ED7-FED2-48B2-99B3-0A64D3E91D5A}" type="pres">
      <dgm:prSet presAssocID="{2E9D91A9-8DE6-4A21-9BC5-1E560A99B977}" presName="parentLeftMargin" presStyleLbl="node1" presStyleIdx="3" presStyleCnt="5"/>
      <dgm:spPr/>
      <dgm:t>
        <a:bodyPr/>
        <a:lstStyle/>
        <a:p>
          <a:endParaRPr lang="es-ES"/>
        </a:p>
      </dgm:t>
    </dgm:pt>
    <dgm:pt modelId="{6C6754AD-4133-4FF5-918E-2DC254DF3189}" type="pres">
      <dgm:prSet presAssocID="{2E9D91A9-8DE6-4A21-9BC5-1E560A99B977}" presName="parentText" presStyleLbl="node1" presStyleIdx="4" presStyleCnt="5" custScaleX="112277">
        <dgm:presLayoutVars>
          <dgm:chMax val="0"/>
          <dgm:bulletEnabled val="1"/>
        </dgm:presLayoutVars>
      </dgm:prSet>
      <dgm:spPr/>
      <dgm:t>
        <a:bodyPr/>
        <a:lstStyle/>
        <a:p>
          <a:endParaRPr lang="es-ES"/>
        </a:p>
      </dgm:t>
    </dgm:pt>
    <dgm:pt modelId="{5B474490-7DCF-4EFF-85D1-F5D7A01E8A6E}" type="pres">
      <dgm:prSet presAssocID="{2E9D91A9-8DE6-4A21-9BC5-1E560A99B977}" presName="negativeSpace" presStyleCnt="0"/>
      <dgm:spPr/>
    </dgm:pt>
    <dgm:pt modelId="{BEBBDAD4-3DAC-4D78-8E90-9A14B733B364}" type="pres">
      <dgm:prSet presAssocID="{2E9D91A9-8DE6-4A21-9BC5-1E560A99B977}" presName="childText" presStyleLbl="conFgAcc1" presStyleIdx="4" presStyleCnt="5">
        <dgm:presLayoutVars>
          <dgm:bulletEnabled val="1"/>
        </dgm:presLayoutVars>
      </dgm:prSet>
      <dgm:spPr/>
    </dgm:pt>
  </dgm:ptLst>
  <dgm:cxnLst>
    <dgm:cxn modelId="{47E3A29E-50E1-488A-B7FF-56C444BF6524}" type="presOf" srcId="{2E9D91A9-8DE6-4A21-9BC5-1E560A99B977}" destId="{6C6754AD-4133-4FF5-918E-2DC254DF3189}" srcOrd="1" destOrd="0" presId="urn:microsoft.com/office/officeart/2005/8/layout/list1"/>
    <dgm:cxn modelId="{37392983-0C35-4FBB-A76D-86AC71C65BF0}" srcId="{35DEFBD7-B30A-471F-B9BA-898E7F1CB23E}" destId="{8140EE6E-2683-4616-AEA7-2658102D0FDB}" srcOrd="1" destOrd="0" parTransId="{388E7F2A-73C2-499F-90CF-D00D74C62CBE}" sibTransId="{95C24D28-E470-42B4-8AAE-CC81FE68CDED}"/>
    <dgm:cxn modelId="{905FA34C-DDD1-4CCA-9E78-E3EB846B651D}" srcId="{35DEFBD7-B30A-471F-B9BA-898E7F1CB23E}" destId="{E6CF8E50-5E23-47EA-9923-ED04364522CA}" srcOrd="2" destOrd="0" parTransId="{F9FB02AD-AFB9-40DA-B35C-9495AC2DB963}" sibTransId="{49B8BF77-6E91-4F7F-952C-19108108C96F}"/>
    <dgm:cxn modelId="{C4A229F0-3BBB-485B-BF06-E8FA8C30D70D}" type="presOf" srcId="{E6CF8E50-5E23-47EA-9923-ED04364522CA}" destId="{1DA2B226-4D3C-4312-89FC-C488F9E63217}" srcOrd="0" destOrd="0" presId="urn:microsoft.com/office/officeart/2005/8/layout/list1"/>
    <dgm:cxn modelId="{3DF3A8A8-3FC2-4BCA-A1D4-11314042034C}" srcId="{35DEFBD7-B30A-471F-B9BA-898E7F1CB23E}" destId="{6146ACE9-40F8-4110-8045-4F1820ABC846}" srcOrd="3" destOrd="0" parTransId="{936B72DB-35A3-4899-8CC1-96C98CA326A9}" sibTransId="{0C7B7C82-F141-4C51-9962-70826DCC4E5E}"/>
    <dgm:cxn modelId="{65CC3CD6-B353-4540-A556-D1106151B4E5}" srcId="{35DEFBD7-B30A-471F-B9BA-898E7F1CB23E}" destId="{2E9D91A9-8DE6-4A21-9BC5-1E560A99B977}" srcOrd="4" destOrd="0" parTransId="{4D449762-B6C1-4094-821D-9699D61DFBB5}" sibTransId="{7C36D342-B9AB-46A5-9954-11D62ED47F20}"/>
    <dgm:cxn modelId="{523746A5-FAED-41E5-A107-FE5A3D8DAD43}" type="presOf" srcId="{8140EE6E-2683-4616-AEA7-2658102D0FDB}" destId="{9222A51E-B807-4C92-9E27-6830B7D90A5D}" srcOrd="0" destOrd="0" presId="urn:microsoft.com/office/officeart/2005/8/layout/list1"/>
    <dgm:cxn modelId="{030941E4-9462-456E-81F2-771C8F6A160B}" type="presOf" srcId="{6146ACE9-40F8-4110-8045-4F1820ABC846}" destId="{08373D3E-FF8B-463F-9BC4-006D3DDC99C1}" srcOrd="1" destOrd="0" presId="urn:microsoft.com/office/officeart/2005/8/layout/list1"/>
    <dgm:cxn modelId="{DFC4B997-69CD-4323-A7C2-4EB7A64C0461}" type="presOf" srcId="{6146ACE9-40F8-4110-8045-4F1820ABC846}" destId="{023A1222-5E7E-4C49-A2D2-60092FC540ED}" srcOrd="0" destOrd="0" presId="urn:microsoft.com/office/officeart/2005/8/layout/list1"/>
    <dgm:cxn modelId="{B5B98E24-3DB5-4B44-8253-9C99D0359651}" type="presOf" srcId="{35DEFBD7-B30A-471F-B9BA-898E7F1CB23E}" destId="{CB4E0446-7B49-4F3B-83EA-741B74D6178F}" srcOrd="0" destOrd="0" presId="urn:microsoft.com/office/officeart/2005/8/layout/list1"/>
    <dgm:cxn modelId="{FB06E672-F947-47C8-9F8D-0AEDE18C9BDA}" type="presOf" srcId="{8140EE6E-2683-4616-AEA7-2658102D0FDB}" destId="{2FC86AEE-C8FD-4631-8EE7-CBF1D6EB3112}" srcOrd="1" destOrd="0" presId="urn:microsoft.com/office/officeart/2005/8/layout/list1"/>
    <dgm:cxn modelId="{81EE075A-BCFA-4200-A2CF-89D33BC13464}" type="presOf" srcId="{BA2D3BA4-0289-4B2A-9E9F-CEBD5130DEB1}" destId="{74BF9BD7-79F5-49DF-A602-B93A0CBC21AF}" srcOrd="1" destOrd="0" presId="urn:microsoft.com/office/officeart/2005/8/layout/list1"/>
    <dgm:cxn modelId="{5DCF7FA6-9429-4474-B404-C3AC34EC859A}" type="presOf" srcId="{2E9D91A9-8DE6-4A21-9BC5-1E560A99B977}" destId="{DEE60ED7-FED2-48B2-99B3-0A64D3E91D5A}" srcOrd="0" destOrd="0" presId="urn:microsoft.com/office/officeart/2005/8/layout/list1"/>
    <dgm:cxn modelId="{E24A619B-63E0-4701-968F-8E82BC874F8E}" srcId="{35DEFBD7-B30A-471F-B9BA-898E7F1CB23E}" destId="{BA2D3BA4-0289-4B2A-9E9F-CEBD5130DEB1}" srcOrd="0" destOrd="0" parTransId="{AE0025A9-7B62-4DA6-806D-939CD4E6057C}" sibTransId="{1D1EDD0E-4B57-4F9D-9BB1-9F01A489C686}"/>
    <dgm:cxn modelId="{BD22338E-0E6C-4747-993F-42F7F5B1D8EA}" type="presOf" srcId="{E6CF8E50-5E23-47EA-9923-ED04364522CA}" destId="{DC4A2BAB-A1D6-43F5-88DE-88C1E9B6592B}" srcOrd="1" destOrd="0" presId="urn:microsoft.com/office/officeart/2005/8/layout/list1"/>
    <dgm:cxn modelId="{645307DE-8338-4391-BE9C-475E24ADAB08}" type="presOf" srcId="{BA2D3BA4-0289-4B2A-9E9F-CEBD5130DEB1}" destId="{474D67C7-7755-412A-BAE2-E622B9D30D90}" srcOrd="0" destOrd="0" presId="urn:microsoft.com/office/officeart/2005/8/layout/list1"/>
    <dgm:cxn modelId="{1A730196-DF03-4ADC-B9C2-66102752352C}" type="presParOf" srcId="{CB4E0446-7B49-4F3B-83EA-741B74D6178F}" destId="{F781C786-5FBB-4D68-BA46-28FB49732A7A}" srcOrd="0" destOrd="0" presId="urn:microsoft.com/office/officeart/2005/8/layout/list1"/>
    <dgm:cxn modelId="{1BC494B1-5B72-4647-A826-43A029E701E3}" type="presParOf" srcId="{F781C786-5FBB-4D68-BA46-28FB49732A7A}" destId="{474D67C7-7755-412A-BAE2-E622B9D30D90}" srcOrd="0" destOrd="0" presId="urn:microsoft.com/office/officeart/2005/8/layout/list1"/>
    <dgm:cxn modelId="{476E7F82-34B6-4C7D-8329-AA8AB39A0868}" type="presParOf" srcId="{F781C786-5FBB-4D68-BA46-28FB49732A7A}" destId="{74BF9BD7-79F5-49DF-A602-B93A0CBC21AF}" srcOrd="1" destOrd="0" presId="urn:microsoft.com/office/officeart/2005/8/layout/list1"/>
    <dgm:cxn modelId="{2A068A60-4B0A-4351-9964-3047290DCA44}" type="presParOf" srcId="{CB4E0446-7B49-4F3B-83EA-741B74D6178F}" destId="{3F67EFB5-41D4-4853-80E8-BD56482A6403}" srcOrd="1" destOrd="0" presId="urn:microsoft.com/office/officeart/2005/8/layout/list1"/>
    <dgm:cxn modelId="{94DDB759-EC82-46A3-9E0B-58B176F2ADB3}" type="presParOf" srcId="{CB4E0446-7B49-4F3B-83EA-741B74D6178F}" destId="{1A9B5334-86AF-4AE7-9E3B-13A0690AE038}" srcOrd="2" destOrd="0" presId="urn:microsoft.com/office/officeart/2005/8/layout/list1"/>
    <dgm:cxn modelId="{2B2F0B1D-7C78-4F66-A651-ABAE21F24F43}" type="presParOf" srcId="{CB4E0446-7B49-4F3B-83EA-741B74D6178F}" destId="{1305DEA2-11E3-4F3D-B9F8-B1723C8B6D79}" srcOrd="3" destOrd="0" presId="urn:microsoft.com/office/officeart/2005/8/layout/list1"/>
    <dgm:cxn modelId="{87E0E877-3382-444B-854D-2D47E896E180}" type="presParOf" srcId="{CB4E0446-7B49-4F3B-83EA-741B74D6178F}" destId="{6A33DF34-4DED-47D4-ABF5-26FC25C56A79}" srcOrd="4" destOrd="0" presId="urn:microsoft.com/office/officeart/2005/8/layout/list1"/>
    <dgm:cxn modelId="{EAD6304B-E6F5-4007-B68B-6E2EE44D0EE8}" type="presParOf" srcId="{6A33DF34-4DED-47D4-ABF5-26FC25C56A79}" destId="{9222A51E-B807-4C92-9E27-6830B7D90A5D}" srcOrd="0" destOrd="0" presId="urn:microsoft.com/office/officeart/2005/8/layout/list1"/>
    <dgm:cxn modelId="{2E38848E-EBCC-4A34-A553-E83F6E6C2032}" type="presParOf" srcId="{6A33DF34-4DED-47D4-ABF5-26FC25C56A79}" destId="{2FC86AEE-C8FD-4631-8EE7-CBF1D6EB3112}" srcOrd="1" destOrd="0" presId="urn:microsoft.com/office/officeart/2005/8/layout/list1"/>
    <dgm:cxn modelId="{6A5BD520-3AA2-437C-BC93-0270C3D7EC48}" type="presParOf" srcId="{CB4E0446-7B49-4F3B-83EA-741B74D6178F}" destId="{E8E242E6-84AB-407D-B9CD-ECBBEE64B03B}" srcOrd="5" destOrd="0" presId="urn:microsoft.com/office/officeart/2005/8/layout/list1"/>
    <dgm:cxn modelId="{CFB7A596-57B8-4B68-89AD-11B054D6DBAC}" type="presParOf" srcId="{CB4E0446-7B49-4F3B-83EA-741B74D6178F}" destId="{721008D8-661E-4CA2-9E34-70CC891CAF87}" srcOrd="6" destOrd="0" presId="urn:microsoft.com/office/officeart/2005/8/layout/list1"/>
    <dgm:cxn modelId="{2D9A143E-E7F6-4D93-B01E-9CBAA320E8D2}" type="presParOf" srcId="{CB4E0446-7B49-4F3B-83EA-741B74D6178F}" destId="{5F2B783C-F5FB-4041-8583-99489D12C1FB}" srcOrd="7" destOrd="0" presId="urn:microsoft.com/office/officeart/2005/8/layout/list1"/>
    <dgm:cxn modelId="{9FDC273B-762F-41C1-BDE0-94E184687756}" type="presParOf" srcId="{CB4E0446-7B49-4F3B-83EA-741B74D6178F}" destId="{FFAF331F-9F17-43B7-9070-7F7FCF4DC426}" srcOrd="8" destOrd="0" presId="urn:microsoft.com/office/officeart/2005/8/layout/list1"/>
    <dgm:cxn modelId="{B990BBC4-9FC3-4FCD-8035-C996DCBC9986}" type="presParOf" srcId="{FFAF331F-9F17-43B7-9070-7F7FCF4DC426}" destId="{1DA2B226-4D3C-4312-89FC-C488F9E63217}" srcOrd="0" destOrd="0" presId="urn:microsoft.com/office/officeart/2005/8/layout/list1"/>
    <dgm:cxn modelId="{CBBF561C-2B54-4EF0-8603-549177A0870D}" type="presParOf" srcId="{FFAF331F-9F17-43B7-9070-7F7FCF4DC426}" destId="{DC4A2BAB-A1D6-43F5-88DE-88C1E9B6592B}" srcOrd="1" destOrd="0" presId="urn:microsoft.com/office/officeart/2005/8/layout/list1"/>
    <dgm:cxn modelId="{D683BCAA-CB56-4050-BD65-ABB37A280589}" type="presParOf" srcId="{CB4E0446-7B49-4F3B-83EA-741B74D6178F}" destId="{9AA2B73A-FB43-4E2E-ABE4-4659E04F6AAE}" srcOrd="9" destOrd="0" presId="urn:microsoft.com/office/officeart/2005/8/layout/list1"/>
    <dgm:cxn modelId="{F9524F5D-9D6E-4C28-B60D-7A5A4C661CB6}" type="presParOf" srcId="{CB4E0446-7B49-4F3B-83EA-741B74D6178F}" destId="{B3903D83-1FCE-4698-B233-FE86A5E17AAB}" srcOrd="10" destOrd="0" presId="urn:microsoft.com/office/officeart/2005/8/layout/list1"/>
    <dgm:cxn modelId="{F3A6A260-616D-42CB-A0F6-5A958BA2D5D9}" type="presParOf" srcId="{CB4E0446-7B49-4F3B-83EA-741B74D6178F}" destId="{1132FD82-72B3-4106-B9E2-186E66E6C9A4}" srcOrd="11" destOrd="0" presId="urn:microsoft.com/office/officeart/2005/8/layout/list1"/>
    <dgm:cxn modelId="{83371363-DF15-469E-9CAF-37A0AB945225}" type="presParOf" srcId="{CB4E0446-7B49-4F3B-83EA-741B74D6178F}" destId="{FDAD0E1D-C317-492A-A93D-2AF6954632F6}" srcOrd="12" destOrd="0" presId="urn:microsoft.com/office/officeart/2005/8/layout/list1"/>
    <dgm:cxn modelId="{280F2783-81B3-4380-8B12-2A35728E4E92}" type="presParOf" srcId="{FDAD0E1D-C317-492A-A93D-2AF6954632F6}" destId="{023A1222-5E7E-4C49-A2D2-60092FC540ED}" srcOrd="0" destOrd="0" presId="urn:microsoft.com/office/officeart/2005/8/layout/list1"/>
    <dgm:cxn modelId="{D672FF35-D1BA-4A95-8E5D-8D1F1A3516DC}" type="presParOf" srcId="{FDAD0E1D-C317-492A-A93D-2AF6954632F6}" destId="{08373D3E-FF8B-463F-9BC4-006D3DDC99C1}" srcOrd="1" destOrd="0" presId="urn:microsoft.com/office/officeart/2005/8/layout/list1"/>
    <dgm:cxn modelId="{37FA25BF-3B50-4B38-8E10-EE5C47EFCEDD}" type="presParOf" srcId="{CB4E0446-7B49-4F3B-83EA-741B74D6178F}" destId="{D510B3D9-036A-4CAA-AAE5-3DDD493EEB19}" srcOrd="13" destOrd="0" presId="urn:microsoft.com/office/officeart/2005/8/layout/list1"/>
    <dgm:cxn modelId="{D54DDD72-26B8-4495-81D1-2EC93D5CBDC6}" type="presParOf" srcId="{CB4E0446-7B49-4F3B-83EA-741B74D6178F}" destId="{F6666174-2981-40CE-9A07-E927AA7EA687}" srcOrd="14" destOrd="0" presId="urn:microsoft.com/office/officeart/2005/8/layout/list1"/>
    <dgm:cxn modelId="{9D1DD8CB-FC0B-4FB0-973B-ECFB9465AC4F}" type="presParOf" srcId="{CB4E0446-7B49-4F3B-83EA-741B74D6178F}" destId="{3938025B-8182-49BD-A10E-2D8DB9D243C5}" srcOrd="15" destOrd="0" presId="urn:microsoft.com/office/officeart/2005/8/layout/list1"/>
    <dgm:cxn modelId="{C7DBC3DC-FB25-401F-8B95-D05780A6BA1D}" type="presParOf" srcId="{CB4E0446-7B49-4F3B-83EA-741B74D6178F}" destId="{497A227A-776B-48A9-932E-9D1AD1549BA5}" srcOrd="16" destOrd="0" presId="urn:microsoft.com/office/officeart/2005/8/layout/list1"/>
    <dgm:cxn modelId="{1329E02F-F069-446E-876B-B766E852870F}" type="presParOf" srcId="{497A227A-776B-48A9-932E-9D1AD1549BA5}" destId="{DEE60ED7-FED2-48B2-99B3-0A64D3E91D5A}" srcOrd="0" destOrd="0" presId="urn:microsoft.com/office/officeart/2005/8/layout/list1"/>
    <dgm:cxn modelId="{57A2B93B-138E-44B9-AD7E-9BD076139413}" type="presParOf" srcId="{497A227A-776B-48A9-932E-9D1AD1549BA5}" destId="{6C6754AD-4133-4FF5-918E-2DC254DF3189}" srcOrd="1" destOrd="0" presId="urn:microsoft.com/office/officeart/2005/8/layout/list1"/>
    <dgm:cxn modelId="{944E8707-A14B-4D33-B7BF-AF6B8ACA932A}" type="presParOf" srcId="{CB4E0446-7B49-4F3B-83EA-741B74D6178F}" destId="{5B474490-7DCF-4EFF-85D1-F5D7A01E8A6E}" srcOrd="17" destOrd="0" presId="urn:microsoft.com/office/officeart/2005/8/layout/list1"/>
    <dgm:cxn modelId="{B9571907-18EA-46A9-B069-F227159C8342}" type="presParOf" srcId="{CB4E0446-7B49-4F3B-83EA-741B74D6178F}" destId="{BEBBDAD4-3DAC-4D78-8E90-9A14B733B364}"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8A1932-A634-49A4-AE38-12A230C52154}" type="doc">
      <dgm:prSet loTypeId="urn:microsoft.com/office/officeart/2005/8/layout/vList3#1" loCatId="list" qsTypeId="urn:microsoft.com/office/officeart/2005/8/quickstyle/simple1" qsCatId="simple" csTypeId="urn:microsoft.com/office/officeart/2005/8/colors/colorful4" csCatId="colorful" phldr="1"/>
      <dgm:spPr/>
    </dgm:pt>
    <dgm:pt modelId="{06B4686B-FA93-4F1D-ABD5-14523E4A561B}">
      <dgm:prSet phldrT="[Texto]"/>
      <dgm:spPr/>
      <dgm:t>
        <a:bodyPr/>
        <a:lstStyle/>
        <a:p>
          <a:r>
            <a:rPr lang="es-ES" dirty="0" smtClean="0"/>
            <a:t>CONTROL DE MALEZA</a:t>
          </a:r>
          <a:endParaRPr lang="es-ES" dirty="0"/>
        </a:p>
      </dgm:t>
    </dgm:pt>
    <dgm:pt modelId="{3FD2CA38-13FE-4B81-BB99-4A0E0344C85B}" type="parTrans" cxnId="{49AD9A26-7746-4D3A-9EEF-5A8517F72F37}">
      <dgm:prSet/>
      <dgm:spPr/>
      <dgm:t>
        <a:bodyPr/>
        <a:lstStyle/>
        <a:p>
          <a:endParaRPr lang="es-ES"/>
        </a:p>
      </dgm:t>
    </dgm:pt>
    <dgm:pt modelId="{2039313D-8169-459E-AD99-67108CBF6E5E}" type="sibTrans" cxnId="{49AD9A26-7746-4D3A-9EEF-5A8517F72F37}">
      <dgm:prSet/>
      <dgm:spPr/>
      <dgm:t>
        <a:bodyPr/>
        <a:lstStyle/>
        <a:p>
          <a:endParaRPr lang="es-ES"/>
        </a:p>
      </dgm:t>
    </dgm:pt>
    <dgm:pt modelId="{738D1376-A364-47E0-A61F-0AE6870A0A6E}">
      <dgm:prSet phldrT="[Texto]"/>
      <dgm:spPr/>
      <dgm:t>
        <a:bodyPr/>
        <a:lstStyle/>
        <a:p>
          <a:r>
            <a:rPr lang="es-ES" dirty="0" smtClean="0"/>
            <a:t>CONTROL DE PLAGAS</a:t>
          </a:r>
          <a:endParaRPr lang="es-ES" dirty="0"/>
        </a:p>
      </dgm:t>
    </dgm:pt>
    <dgm:pt modelId="{8412EFEF-8817-4604-947A-016DD3747E14}" type="parTrans" cxnId="{4B85E13E-D3C3-438C-9459-A0B452B451FE}">
      <dgm:prSet/>
      <dgm:spPr/>
      <dgm:t>
        <a:bodyPr/>
        <a:lstStyle/>
        <a:p>
          <a:endParaRPr lang="es-ES"/>
        </a:p>
      </dgm:t>
    </dgm:pt>
    <dgm:pt modelId="{1267ED89-F98D-4EFA-A758-CDEEB2AB00DB}" type="sibTrans" cxnId="{4B85E13E-D3C3-438C-9459-A0B452B451FE}">
      <dgm:prSet/>
      <dgm:spPr/>
      <dgm:t>
        <a:bodyPr/>
        <a:lstStyle/>
        <a:p>
          <a:endParaRPr lang="es-ES"/>
        </a:p>
      </dgm:t>
    </dgm:pt>
    <dgm:pt modelId="{D6355C06-2330-4E1F-8FF8-671F0C04F7E3}">
      <dgm:prSet phldrT="[Texto]"/>
      <dgm:spPr/>
      <dgm:t>
        <a:bodyPr/>
        <a:lstStyle/>
        <a:p>
          <a:r>
            <a:rPr lang="es-ES" dirty="0" smtClean="0"/>
            <a:t>PODAS</a:t>
          </a:r>
          <a:endParaRPr lang="es-ES" dirty="0"/>
        </a:p>
      </dgm:t>
    </dgm:pt>
    <dgm:pt modelId="{A0150095-7CEB-4D3B-9C75-D3E5F57CC241}" type="parTrans" cxnId="{2D0B1560-CE3F-45E2-902F-AE109950D03B}">
      <dgm:prSet/>
      <dgm:spPr/>
      <dgm:t>
        <a:bodyPr/>
        <a:lstStyle/>
        <a:p>
          <a:endParaRPr lang="es-ES"/>
        </a:p>
      </dgm:t>
    </dgm:pt>
    <dgm:pt modelId="{6C1508E2-6898-42DF-9CCA-E4CCBBD5E845}" type="sibTrans" cxnId="{2D0B1560-CE3F-45E2-902F-AE109950D03B}">
      <dgm:prSet/>
      <dgm:spPr/>
      <dgm:t>
        <a:bodyPr/>
        <a:lstStyle/>
        <a:p>
          <a:endParaRPr lang="es-ES"/>
        </a:p>
      </dgm:t>
    </dgm:pt>
    <dgm:pt modelId="{50D66F61-7C88-4BC3-8171-285E9D0165F3}">
      <dgm:prSet phldrT="[Texto]"/>
      <dgm:spPr/>
      <dgm:t>
        <a:bodyPr/>
        <a:lstStyle/>
        <a:p>
          <a:r>
            <a:rPr lang="es-ES" dirty="0" smtClean="0"/>
            <a:t>RALEOS</a:t>
          </a:r>
          <a:endParaRPr lang="es-ES" dirty="0"/>
        </a:p>
      </dgm:t>
    </dgm:pt>
    <dgm:pt modelId="{65B04EFF-D4FA-4A46-B159-3DDEEC432E58}" type="parTrans" cxnId="{81384AF8-7842-4B7A-B06F-7221C3A17CC6}">
      <dgm:prSet/>
      <dgm:spPr/>
      <dgm:t>
        <a:bodyPr/>
        <a:lstStyle/>
        <a:p>
          <a:endParaRPr lang="es-ES"/>
        </a:p>
      </dgm:t>
    </dgm:pt>
    <dgm:pt modelId="{4DD1B304-0892-416C-94B0-9E7429E83F2A}" type="sibTrans" cxnId="{81384AF8-7842-4B7A-B06F-7221C3A17CC6}">
      <dgm:prSet/>
      <dgm:spPr/>
      <dgm:t>
        <a:bodyPr/>
        <a:lstStyle/>
        <a:p>
          <a:endParaRPr lang="es-ES"/>
        </a:p>
      </dgm:t>
    </dgm:pt>
    <dgm:pt modelId="{9D9C390F-0671-4208-8DEA-C0F2D3CB75BC}" type="pres">
      <dgm:prSet presAssocID="{7A8A1932-A634-49A4-AE38-12A230C52154}" presName="linearFlow" presStyleCnt="0">
        <dgm:presLayoutVars>
          <dgm:dir/>
          <dgm:resizeHandles val="exact"/>
        </dgm:presLayoutVars>
      </dgm:prSet>
      <dgm:spPr/>
    </dgm:pt>
    <dgm:pt modelId="{652D4FB5-985C-4594-A07C-BE5EABDE29EE}" type="pres">
      <dgm:prSet presAssocID="{06B4686B-FA93-4F1D-ABD5-14523E4A561B}" presName="composite" presStyleCnt="0"/>
      <dgm:spPr/>
    </dgm:pt>
    <dgm:pt modelId="{C3DC156E-8BB3-4720-AD12-19A43411F211}" type="pres">
      <dgm:prSet presAssocID="{06B4686B-FA93-4F1D-ABD5-14523E4A561B}" presName="imgShp" presStyleLbl="fgImgPlace1" presStyleIdx="0" presStyleCnt="4"/>
      <dgm:spPr>
        <a:blipFill rotWithShape="0">
          <a:blip xmlns:r="http://schemas.openxmlformats.org/officeDocument/2006/relationships" r:embed="rId1"/>
          <a:stretch>
            <a:fillRect/>
          </a:stretch>
        </a:blipFill>
      </dgm:spPr>
    </dgm:pt>
    <dgm:pt modelId="{779B94A0-827E-46B2-8A67-FC811E8F76E3}" type="pres">
      <dgm:prSet presAssocID="{06B4686B-FA93-4F1D-ABD5-14523E4A561B}" presName="txShp" presStyleLbl="node1" presStyleIdx="0" presStyleCnt="4">
        <dgm:presLayoutVars>
          <dgm:bulletEnabled val="1"/>
        </dgm:presLayoutVars>
      </dgm:prSet>
      <dgm:spPr/>
      <dgm:t>
        <a:bodyPr/>
        <a:lstStyle/>
        <a:p>
          <a:endParaRPr lang="es-ES"/>
        </a:p>
      </dgm:t>
    </dgm:pt>
    <dgm:pt modelId="{4088F23F-81C4-4F8F-A541-335FB8FB6E4D}" type="pres">
      <dgm:prSet presAssocID="{2039313D-8169-459E-AD99-67108CBF6E5E}" presName="spacing" presStyleCnt="0"/>
      <dgm:spPr/>
    </dgm:pt>
    <dgm:pt modelId="{B7515CB4-CACD-4085-9906-90509872A376}" type="pres">
      <dgm:prSet presAssocID="{738D1376-A364-47E0-A61F-0AE6870A0A6E}" presName="composite" presStyleCnt="0"/>
      <dgm:spPr/>
    </dgm:pt>
    <dgm:pt modelId="{DACEB007-4ADD-4E6D-857C-D9488346D6E6}" type="pres">
      <dgm:prSet presAssocID="{738D1376-A364-47E0-A61F-0AE6870A0A6E}" presName="imgShp" presStyleLbl="fgImgPlace1" presStyleIdx="1" presStyleCnt="4"/>
      <dgm:spPr>
        <a:blipFill rotWithShape="0">
          <a:blip xmlns:r="http://schemas.openxmlformats.org/officeDocument/2006/relationships" r:embed="rId2"/>
          <a:stretch>
            <a:fillRect/>
          </a:stretch>
        </a:blipFill>
      </dgm:spPr>
    </dgm:pt>
    <dgm:pt modelId="{237ED2E6-56CF-458D-9983-1214C7796B39}" type="pres">
      <dgm:prSet presAssocID="{738D1376-A364-47E0-A61F-0AE6870A0A6E}" presName="txShp" presStyleLbl="node1" presStyleIdx="1" presStyleCnt="4">
        <dgm:presLayoutVars>
          <dgm:bulletEnabled val="1"/>
        </dgm:presLayoutVars>
      </dgm:prSet>
      <dgm:spPr/>
      <dgm:t>
        <a:bodyPr/>
        <a:lstStyle/>
        <a:p>
          <a:endParaRPr lang="es-ES"/>
        </a:p>
      </dgm:t>
    </dgm:pt>
    <dgm:pt modelId="{51A173AD-3045-40D1-B29E-7E7357FAD3A3}" type="pres">
      <dgm:prSet presAssocID="{1267ED89-F98D-4EFA-A758-CDEEB2AB00DB}" presName="spacing" presStyleCnt="0"/>
      <dgm:spPr/>
    </dgm:pt>
    <dgm:pt modelId="{7AC4F5BF-4404-44C8-AFF1-AC2D8839EB39}" type="pres">
      <dgm:prSet presAssocID="{D6355C06-2330-4E1F-8FF8-671F0C04F7E3}" presName="composite" presStyleCnt="0"/>
      <dgm:spPr/>
    </dgm:pt>
    <dgm:pt modelId="{08B6718B-429F-4CD9-9587-957A63F59A90}" type="pres">
      <dgm:prSet presAssocID="{D6355C06-2330-4E1F-8FF8-671F0C04F7E3}" presName="imgShp" presStyleLbl="fgImgPlace1" presStyleIdx="2" presStyleCnt="4"/>
      <dgm:spPr>
        <a:blipFill rotWithShape="0">
          <a:blip xmlns:r="http://schemas.openxmlformats.org/officeDocument/2006/relationships" r:embed="rId3"/>
          <a:stretch>
            <a:fillRect/>
          </a:stretch>
        </a:blipFill>
      </dgm:spPr>
    </dgm:pt>
    <dgm:pt modelId="{550608DF-3F11-408B-862A-6210618E85C7}" type="pres">
      <dgm:prSet presAssocID="{D6355C06-2330-4E1F-8FF8-671F0C04F7E3}" presName="txShp" presStyleLbl="node1" presStyleIdx="2" presStyleCnt="4">
        <dgm:presLayoutVars>
          <dgm:bulletEnabled val="1"/>
        </dgm:presLayoutVars>
      </dgm:prSet>
      <dgm:spPr/>
      <dgm:t>
        <a:bodyPr/>
        <a:lstStyle/>
        <a:p>
          <a:endParaRPr lang="es-ES"/>
        </a:p>
      </dgm:t>
    </dgm:pt>
    <dgm:pt modelId="{1FCE775C-45D4-42DF-8B28-A15007524AE5}" type="pres">
      <dgm:prSet presAssocID="{6C1508E2-6898-42DF-9CCA-E4CCBBD5E845}" presName="spacing" presStyleCnt="0"/>
      <dgm:spPr/>
    </dgm:pt>
    <dgm:pt modelId="{EFDE2938-AE8E-4AAA-8323-F5A6B8B11C18}" type="pres">
      <dgm:prSet presAssocID="{50D66F61-7C88-4BC3-8171-285E9D0165F3}" presName="composite" presStyleCnt="0"/>
      <dgm:spPr/>
    </dgm:pt>
    <dgm:pt modelId="{B308EBE3-D302-48E8-8567-13D80CE62AA2}" type="pres">
      <dgm:prSet presAssocID="{50D66F61-7C88-4BC3-8171-285E9D0165F3}" presName="imgShp" presStyleLbl="fgImgPlace1" presStyleIdx="3" presStyleCnt="4"/>
      <dgm:spPr>
        <a:blipFill rotWithShape="0">
          <a:blip xmlns:r="http://schemas.openxmlformats.org/officeDocument/2006/relationships" r:embed="rId4"/>
          <a:stretch>
            <a:fillRect/>
          </a:stretch>
        </a:blipFill>
      </dgm:spPr>
    </dgm:pt>
    <dgm:pt modelId="{F5492623-783F-4ED1-BECB-EACE6FE70D7B}" type="pres">
      <dgm:prSet presAssocID="{50D66F61-7C88-4BC3-8171-285E9D0165F3}" presName="txShp" presStyleLbl="node1" presStyleIdx="3" presStyleCnt="4" custScaleY="84743">
        <dgm:presLayoutVars>
          <dgm:bulletEnabled val="1"/>
        </dgm:presLayoutVars>
      </dgm:prSet>
      <dgm:spPr/>
      <dgm:t>
        <a:bodyPr/>
        <a:lstStyle/>
        <a:p>
          <a:endParaRPr lang="es-ES"/>
        </a:p>
      </dgm:t>
    </dgm:pt>
  </dgm:ptLst>
  <dgm:cxnLst>
    <dgm:cxn modelId="{765174FF-8F65-4A35-B7B5-24D779C7D814}" type="presOf" srcId="{738D1376-A364-47E0-A61F-0AE6870A0A6E}" destId="{237ED2E6-56CF-458D-9983-1214C7796B39}" srcOrd="0" destOrd="0" presId="urn:microsoft.com/office/officeart/2005/8/layout/vList3#1"/>
    <dgm:cxn modelId="{095EDC91-5422-4A2D-AB16-AE1AA13806DA}" type="presOf" srcId="{D6355C06-2330-4E1F-8FF8-671F0C04F7E3}" destId="{550608DF-3F11-408B-862A-6210618E85C7}" srcOrd="0" destOrd="0" presId="urn:microsoft.com/office/officeart/2005/8/layout/vList3#1"/>
    <dgm:cxn modelId="{49AD9A26-7746-4D3A-9EEF-5A8517F72F37}" srcId="{7A8A1932-A634-49A4-AE38-12A230C52154}" destId="{06B4686B-FA93-4F1D-ABD5-14523E4A561B}" srcOrd="0" destOrd="0" parTransId="{3FD2CA38-13FE-4B81-BB99-4A0E0344C85B}" sibTransId="{2039313D-8169-459E-AD99-67108CBF6E5E}"/>
    <dgm:cxn modelId="{4B85E13E-D3C3-438C-9459-A0B452B451FE}" srcId="{7A8A1932-A634-49A4-AE38-12A230C52154}" destId="{738D1376-A364-47E0-A61F-0AE6870A0A6E}" srcOrd="1" destOrd="0" parTransId="{8412EFEF-8817-4604-947A-016DD3747E14}" sibTransId="{1267ED89-F98D-4EFA-A758-CDEEB2AB00DB}"/>
    <dgm:cxn modelId="{623C5EEC-5C90-46E0-A055-A7D9E119BCA6}" type="presOf" srcId="{50D66F61-7C88-4BC3-8171-285E9D0165F3}" destId="{F5492623-783F-4ED1-BECB-EACE6FE70D7B}" srcOrd="0" destOrd="0" presId="urn:microsoft.com/office/officeart/2005/8/layout/vList3#1"/>
    <dgm:cxn modelId="{81384AF8-7842-4B7A-B06F-7221C3A17CC6}" srcId="{7A8A1932-A634-49A4-AE38-12A230C52154}" destId="{50D66F61-7C88-4BC3-8171-285E9D0165F3}" srcOrd="3" destOrd="0" parTransId="{65B04EFF-D4FA-4A46-B159-3DDEEC432E58}" sibTransId="{4DD1B304-0892-416C-94B0-9E7429E83F2A}"/>
    <dgm:cxn modelId="{D69DBF4B-28F4-4D6D-A84C-AF0D06F663B9}" type="presOf" srcId="{7A8A1932-A634-49A4-AE38-12A230C52154}" destId="{9D9C390F-0671-4208-8DEA-C0F2D3CB75BC}" srcOrd="0" destOrd="0" presId="urn:microsoft.com/office/officeart/2005/8/layout/vList3#1"/>
    <dgm:cxn modelId="{2D0B1560-CE3F-45E2-902F-AE109950D03B}" srcId="{7A8A1932-A634-49A4-AE38-12A230C52154}" destId="{D6355C06-2330-4E1F-8FF8-671F0C04F7E3}" srcOrd="2" destOrd="0" parTransId="{A0150095-7CEB-4D3B-9C75-D3E5F57CC241}" sibTransId="{6C1508E2-6898-42DF-9CCA-E4CCBBD5E845}"/>
    <dgm:cxn modelId="{5D216526-B02D-4CA6-93CD-2C8A5762E592}" type="presOf" srcId="{06B4686B-FA93-4F1D-ABD5-14523E4A561B}" destId="{779B94A0-827E-46B2-8A67-FC811E8F76E3}" srcOrd="0" destOrd="0" presId="urn:microsoft.com/office/officeart/2005/8/layout/vList3#1"/>
    <dgm:cxn modelId="{7DA37A36-D777-4838-A64A-A07097EA559A}" type="presParOf" srcId="{9D9C390F-0671-4208-8DEA-C0F2D3CB75BC}" destId="{652D4FB5-985C-4594-A07C-BE5EABDE29EE}" srcOrd="0" destOrd="0" presId="urn:microsoft.com/office/officeart/2005/8/layout/vList3#1"/>
    <dgm:cxn modelId="{5FBAE5FC-AAC9-4100-A43B-38A770C1F102}" type="presParOf" srcId="{652D4FB5-985C-4594-A07C-BE5EABDE29EE}" destId="{C3DC156E-8BB3-4720-AD12-19A43411F211}" srcOrd="0" destOrd="0" presId="urn:microsoft.com/office/officeart/2005/8/layout/vList3#1"/>
    <dgm:cxn modelId="{F0984CBC-2F02-4DA2-92E7-CCD905DBC96C}" type="presParOf" srcId="{652D4FB5-985C-4594-A07C-BE5EABDE29EE}" destId="{779B94A0-827E-46B2-8A67-FC811E8F76E3}" srcOrd="1" destOrd="0" presId="urn:microsoft.com/office/officeart/2005/8/layout/vList3#1"/>
    <dgm:cxn modelId="{2622FA67-43D4-4374-8A52-3C698A4EE99E}" type="presParOf" srcId="{9D9C390F-0671-4208-8DEA-C0F2D3CB75BC}" destId="{4088F23F-81C4-4F8F-A541-335FB8FB6E4D}" srcOrd="1" destOrd="0" presId="urn:microsoft.com/office/officeart/2005/8/layout/vList3#1"/>
    <dgm:cxn modelId="{0B668D85-77E4-4656-A0F8-0AD8D4C69DAF}" type="presParOf" srcId="{9D9C390F-0671-4208-8DEA-C0F2D3CB75BC}" destId="{B7515CB4-CACD-4085-9906-90509872A376}" srcOrd="2" destOrd="0" presId="urn:microsoft.com/office/officeart/2005/8/layout/vList3#1"/>
    <dgm:cxn modelId="{C1B464F1-9038-4399-A985-05DAC1D484C7}" type="presParOf" srcId="{B7515CB4-CACD-4085-9906-90509872A376}" destId="{DACEB007-4ADD-4E6D-857C-D9488346D6E6}" srcOrd="0" destOrd="0" presId="urn:microsoft.com/office/officeart/2005/8/layout/vList3#1"/>
    <dgm:cxn modelId="{8E48A738-7AAE-4A40-B1C6-A8084DAC76A7}" type="presParOf" srcId="{B7515CB4-CACD-4085-9906-90509872A376}" destId="{237ED2E6-56CF-458D-9983-1214C7796B39}" srcOrd="1" destOrd="0" presId="urn:microsoft.com/office/officeart/2005/8/layout/vList3#1"/>
    <dgm:cxn modelId="{14C1A9C4-C82D-493D-86AA-F87B8B1E510B}" type="presParOf" srcId="{9D9C390F-0671-4208-8DEA-C0F2D3CB75BC}" destId="{51A173AD-3045-40D1-B29E-7E7357FAD3A3}" srcOrd="3" destOrd="0" presId="urn:microsoft.com/office/officeart/2005/8/layout/vList3#1"/>
    <dgm:cxn modelId="{1DC9A8CD-435D-45B5-9647-FB10A78CEE40}" type="presParOf" srcId="{9D9C390F-0671-4208-8DEA-C0F2D3CB75BC}" destId="{7AC4F5BF-4404-44C8-AFF1-AC2D8839EB39}" srcOrd="4" destOrd="0" presId="urn:microsoft.com/office/officeart/2005/8/layout/vList3#1"/>
    <dgm:cxn modelId="{452A014C-8693-4514-BDB9-DA0074382F0F}" type="presParOf" srcId="{7AC4F5BF-4404-44C8-AFF1-AC2D8839EB39}" destId="{08B6718B-429F-4CD9-9587-957A63F59A90}" srcOrd="0" destOrd="0" presId="urn:microsoft.com/office/officeart/2005/8/layout/vList3#1"/>
    <dgm:cxn modelId="{614340D7-CC38-4E13-A875-8058B220E604}" type="presParOf" srcId="{7AC4F5BF-4404-44C8-AFF1-AC2D8839EB39}" destId="{550608DF-3F11-408B-862A-6210618E85C7}" srcOrd="1" destOrd="0" presId="urn:microsoft.com/office/officeart/2005/8/layout/vList3#1"/>
    <dgm:cxn modelId="{A107384F-AE82-4F32-A7DA-719EB3B4C2E4}" type="presParOf" srcId="{9D9C390F-0671-4208-8DEA-C0F2D3CB75BC}" destId="{1FCE775C-45D4-42DF-8B28-A15007524AE5}" srcOrd="5" destOrd="0" presId="urn:microsoft.com/office/officeart/2005/8/layout/vList3#1"/>
    <dgm:cxn modelId="{B7652EE9-B322-4970-86D8-BA53DB6356BA}" type="presParOf" srcId="{9D9C390F-0671-4208-8DEA-C0F2D3CB75BC}" destId="{EFDE2938-AE8E-4AAA-8323-F5A6B8B11C18}" srcOrd="6" destOrd="0" presId="urn:microsoft.com/office/officeart/2005/8/layout/vList3#1"/>
    <dgm:cxn modelId="{C0CEEDED-8784-4953-B6C4-C0A8B56AAA2B}" type="presParOf" srcId="{EFDE2938-AE8E-4AAA-8323-F5A6B8B11C18}" destId="{B308EBE3-D302-48E8-8567-13D80CE62AA2}" srcOrd="0" destOrd="0" presId="urn:microsoft.com/office/officeart/2005/8/layout/vList3#1"/>
    <dgm:cxn modelId="{E032AE3D-AEC8-4BA9-8864-C6FFF9E4C154}" type="presParOf" srcId="{EFDE2938-AE8E-4AAA-8323-F5A6B8B11C18}" destId="{F5492623-783F-4ED1-BECB-EACE6FE70D7B}"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D57346-49F5-408E-B11D-DF76020C84E5}" type="doc">
      <dgm:prSet loTypeId="urn:microsoft.com/office/officeart/2005/8/layout/hList7#1" loCatId="list" qsTypeId="urn:microsoft.com/office/officeart/2005/8/quickstyle/simple1" qsCatId="simple" csTypeId="urn:microsoft.com/office/officeart/2005/8/colors/colorful2" csCatId="colorful" phldr="1"/>
      <dgm:spPr/>
      <dgm:t>
        <a:bodyPr/>
        <a:lstStyle/>
        <a:p>
          <a:endParaRPr lang="es-ES"/>
        </a:p>
      </dgm:t>
    </dgm:pt>
    <dgm:pt modelId="{7F76BE6D-B0E0-4CFE-BB84-C8BFDCEC03E9}">
      <dgm:prSet phldrT="[Texto]"/>
      <dgm:spPr/>
      <dgm:t>
        <a:bodyPr/>
        <a:lstStyle/>
        <a:p>
          <a:r>
            <a:rPr lang="es-EC" dirty="0" smtClean="0"/>
            <a:t>el carbón que se produce de la madera no comercial y se venderá en sacos de 100 lb</a:t>
          </a:r>
          <a:endParaRPr lang="es-ES" dirty="0"/>
        </a:p>
      </dgm:t>
    </dgm:pt>
    <dgm:pt modelId="{55EE3C34-46F5-4605-83EF-0AC0AFEEFDA0}" type="parTrans" cxnId="{25915024-9135-4F12-8507-47B28B3F5B20}">
      <dgm:prSet/>
      <dgm:spPr/>
      <dgm:t>
        <a:bodyPr/>
        <a:lstStyle/>
        <a:p>
          <a:endParaRPr lang="es-ES"/>
        </a:p>
      </dgm:t>
    </dgm:pt>
    <dgm:pt modelId="{2C59B028-62C1-4587-8F61-8EBCDF7C07DA}" type="sibTrans" cxnId="{25915024-9135-4F12-8507-47B28B3F5B20}">
      <dgm:prSet/>
      <dgm:spPr/>
      <dgm:t>
        <a:bodyPr/>
        <a:lstStyle/>
        <a:p>
          <a:endParaRPr lang="es-ES"/>
        </a:p>
      </dgm:t>
    </dgm:pt>
    <dgm:pt modelId="{42FA83E8-4C21-4B84-A6BF-2EAD0EA41A4A}">
      <dgm:prSet phldrT="[Texto]"/>
      <dgm:spPr/>
      <dgm:t>
        <a:bodyPr/>
        <a:lstStyle/>
        <a:p>
          <a:r>
            <a:rPr lang="es-EC" dirty="0" smtClean="0"/>
            <a:t>postes, los mismos tienen una longitud de 1.8 m a 2.10 m de altura</a:t>
          </a:r>
          <a:endParaRPr lang="es-ES" dirty="0"/>
        </a:p>
      </dgm:t>
    </dgm:pt>
    <dgm:pt modelId="{7C6C49E4-E446-4FEC-A8ED-488DF248F28D}" type="parTrans" cxnId="{22188EAB-1DB0-4454-855E-0D88E9E81BF3}">
      <dgm:prSet/>
      <dgm:spPr/>
      <dgm:t>
        <a:bodyPr/>
        <a:lstStyle/>
        <a:p>
          <a:endParaRPr lang="es-ES"/>
        </a:p>
      </dgm:t>
    </dgm:pt>
    <dgm:pt modelId="{E26D3B39-36CD-43FF-813C-29FC88B0F2D0}" type="sibTrans" cxnId="{22188EAB-1DB0-4454-855E-0D88E9E81BF3}">
      <dgm:prSet/>
      <dgm:spPr/>
      <dgm:t>
        <a:bodyPr/>
        <a:lstStyle/>
        <a:p>
          <a:endParaRPr lang="es-ES"/>
        </a:p>
      </dgm:t>
    </dgm:pt>
    <dgm:pt modelId="{051EC860-A3B8-4CBA-8359-2575644EBB9C}">
      <dgm:prSet phldrT="[Texto]"/>
      <dgm:spPr/>
      <dgm:t>
        <a:bodyPr/>
        <a:lstStyle/>
        <a:p>
          <a:r>
            <a:rPr lang="es-EC" dirty="0" smtClean="0"/>
            <a:t>las vigas, esta es de 6m de alto y el cuarto producto</a:t>
          </a:r>
          <a:endParaRPr lang="es-ES" dirty="0"/>
        </a:p>
      </dgm:t>
    </dgm:pt>
    <dgm:pt modelId="{69865658-18CC-4227-8C3B-B4058FF3E270}" type="parTrans" cxnId="{A52FEC8B-8422-4F40-A3FE-5B892C96BC24}">
      <dgm:prSet/>
      <dgm:spPr/>
      <dgm:t>
        <a:bodyPr/>
        <a:lstStyle/>
        <a:p>
          <a:endParaRPr lang="es-ES"/>
        </a:p>
      </dgm:t>
    </dgm:pt>
    <dgm:pt modelId="{FD7A4BB1-2668-4F26-9555-07FE8C7DD5AA}" type="sibTrans" cxnId="{A52FEC8B-8422-4F40-A3FE-5B892C96BC24}">
      <dgm:prSet/>
      <dgm:spPr/>
      <dgm:t>
        <a:bodyPr/>
        <a:lstStyle/>
        <a:p>
          <a:endParaRPr lang="es-ES"/>
        </a:p>
      </dgm:t>
    </dgm:pt>
    <dgm:pt modelId="{6645A08B-4A73-491C-A88E-5DE4D7F06B9D}">
      <dgm:prSet phldrT="[Texto]"/>
      <dgm:spPr/>
      <dgm:t>
        <a:bodyPr/>
        <a:lstStyle/>
        <a:p>
          <a:r>
            <a:rPr lang="es-EC" dirty="0" smtClean="0"/>
            <a:t>de mayor comercial es la madera de la teca esta se obtiene en los </a:t>
          </a:r>
          <a:r>
            <a:rPr lang="es-EC" dirty="0" err="1" smtClean="0"/>
            <a:t>raleos</a:t>
          </a:r>
          <a:r>
            <a:rPr lang="es-EC" dirty="0" smtClean="0"/>
            <a:t> de 12 y 19 años de la plantación y la final a los 25 años</a:t>
          </a:r>
          <a:endParaRPr lang="es-ES" dirty="0"/>
        </a:p>
      </dgm:t>
    </dgm:pt>
    <dgm:pt modelId="{6396ED3A-5472-4D3D-B585-124FFFABFC45}" type="parTrans" cxnId="{94804973-D2BD-46B9-86F4-E328C0A6D435}">
      <dgm:prSet/>
      <dgm:spPr/>
      <dgm:t>
        <a:bodyPr/>
        <a:lstStyle/>
        <a:p>
          <a:endParaRPr lang="es-ES"/>
        </a:p>
      </dgm:t>
    </dgm:pt>
    <dgm:pt modelId="{A7D286B0-317B-4EB9-A6D0-E89A3D092F61}" type="sibTrans" cxnId="{94804973-D2BD-46B9-86F4-E328C0A6D435}">
      <dgm:prSet/>
      <dgm:spPr/>
      <dgm:t>
        <a:bodyPr/>
        <a:lstStyle/>
        <a:p>
          <a:endParaRPr lang="es-ES"/>
        </a:p>
      </dgm:t>
    </dgm:pt>
    <dgm:pt modelId="{EC6CAE40-FD3E-4C27-A8F3-52D7E804AC2C}" type="pres">
      <dgm:prSet presAssocID="{37D57346-49F5-408E-B11D-DF76020C84E5}" presName="Name0" presStyleCnt="0">
        <dgm:presLayoutVars>
          <dgm:dir/>
          <dgm:resizeHandles val="exact"/>
        </dgm:presLayoutVars>
      </dgm:prSet>
      <dgm:spPr/>
      <dgm:t>
        <a:bodyPr/>
        <a:lstStyle/>
        <a:p>
          <a:endParaRPr lang="es-ES"/>
        </a:p>
      </dgm:t>
    </dgm:pt>
    <dgm:pt modelId="{4A98F2FE-5CBA-45D7-A74C-0B5B59D8D4DC}" type="pres">
      <dgm:prSet presAssocID="{37D57346-49F5-408E-B11D-DF76020C84E5}" presName="fgShape" presStyleLbl="fgShp" presStyleIdx="0" presStyleCnt="1"/>
      <dgm:spPr/>
    </dgm:pt>
    <dgm:pt modelId="{DAEDD010-F96E-4C90-8C7E-C5B2BE0BC243}" type="pres">
      <dgm:prSet presAssocID="{37D57346-49F5-408E-B11D-DF76020C84E5}" presName="linComp" presStyleCnt="0"/>
      <dgm:spPr/>
    </dgm:pt>
    <dgm:pt modelId="{DB785CA5-FA73-497D-B19C-F05121522984}" type="pres">
      <dgm:prSet presAssocID="{7F76BE6D-B0E0-4CFE-BB84-C8BFDCEC03E9}" presName="compNode" presStyleCnt="0"/>
      <dgm:spPr/>
    </dgm:pt>
    <dgm:pt modelId="{AD4658C5-26C4-45D7-B55C-036C135C4440}" type="pres">
      <dgm:prSet presAssocID="{7F76BE6D-B0E0-4CFE-BB84-C8BFDCEC03E9}" presName="bkgdShape" presStyleLbl="node1" presStyleIdx="0" presStyleCnt="4"/>
      <dgm:spPr/>
      <dgm:t>
        <a:bodyPr/>
        <a:lstStyle/>
        <a:p>
          <a:endParaRPr lang="es-ES"/>
        </a:p>
      </dgm:t>
    </dgm:pt>
    <dgm:pt modelId="{DEF274B2-B7CD-4840-AC68-B26D8AA8538C}" type="pres">
      <dgm:prSet presAssocID="{7F76BE6D-B0E0-4CFE-BB84-C8BFDCEC03E9}" presName="nodeTx" presStyleLbl="node1" presStyleIdx="0" presStyleCnt="4">
        <dgm:presLayoutVars>
          <dgm:bulletEnabled val="1"/>
        </dgm:presLayoutVars>
      </dgm:prSet>
      <dgm:spPr/>
      <dgm:t>
        <a:bodyPr/>
        <a:lstStyle/>
        <a:p>
          <a:endParaRPr lang="es-ES"/>
        </a:p>
      </dgm:t>
    </dgm:pt>
    <dgm:pt modelId="{4B43F8E8-90EE-432C-978E-094A83A97A17}" type="pres">
      <dgm:prSet presAssocID="{7F76BE6D-B0E0-4CFE-BB84-C8BFDCEC03E9}" presName="invisiNode" presStyleLbl="node1" presStyleIdx="0" presStyleCnt="4"/>
      <dgm:spPr/>
    </dgm:pt>
    <dgm:pt modelId="{A9536E4C-DA9C-4414-94A8-41DA91560AB3}" type="pres">
      <dgm:prSet presAssocID="{7F76BE6D-B0E0-4CFE-BB84-C8BFDCEC03E9}" presName="imagNode" presStyleLbl="fgImgPlace1" presStyleIdx="0" presStyleCnt="4"/>
      <dgm:spPr>
        <a:blipFill rotWithShape="0">
          <a:blip xmlns:r="http://schemas.openxmlformats.org/officeDocument/2006/relationships" r:embed="rId1"/>
          <a:stretch>
            <a:fillRect/>
          </a:stretch>
        </a:blipFill>
      </dgm:spPr>
    </dgm:pt>
    <dgm:pt modelId="{9A167E96-3A26-4480-A185-790E0C1FEB24}" type="pres">
      <dgm:prSet presAssocID="{2C59B028-62C1-4587-8F61-8EBCDF7C07DA}" presName="sibTrans" presStyleLbl="sibTrans2D1" presStyleIdx="0" presStyleCnt="0"/>
      <dgm:spPr/>
      <dgm:t>
        <a:bodyPr/>
        <a:lstStyle/>
        <a:p>
          <a:endParaRPr lang="es-ES"/>
        </a:p>
      </dgm:t>
    </dgm:pt>
    <dgm:pt modelId="{75841814-1438-4A60-9492-FA7FEF982360}" type="pres">
      <dgm:prSet presAssocID="{42FA83E8-4C21-4B84-A6BF-2EAD0EA41A4A}" presName="compNode" presStyleCnt="0"/>
      <dgm:spPr/>
    </dgm:pt>
    <dgm:pt modelId="{BA1F35AC-D4A3-4BBF-B133-09A69A73C926}" type="pres">
      <dgm:prSet presAssocID="{42FA83E8-4C21-4B84-A6BF-2EAD0EA41A4A}" presName="bkgdShape" presStyleLbl="node1" presStyleIdx="1" presStyleCnt="4"/>
      <dgm:spPr/>
      <dgm:t>
        <a:bodyPr/>
        <a:lstStyle/>
        <a:p>
          <a:endParaRPr lang="es-ES"/>
        </a:p>
      </dgm:t>
    </dgm:pt>
    <dgm:pt modelId="{C43847AF-DE86-4508-A283-E633BD47ACE6}" type="pres">
      <dgm:prSet presAssocID="{42FA83E8-4C21-4B84-A6BF-2EAD0EA41A4A}" presName="nodeTx" presStyleLbl="node1" presStyleIdx="1" presStyleCnt="4">
        <dgm:presLayoutVars>
          <dgm:bulletEnabled val="1"/>
        </dgm:presLayoutVars>
      </dgm:prSet>
      <dgm:spPr/>
      <dgm:t>
        <a:bodyPr/>
        <a:lstStyle/>
        <a:p>
          <a:endParaRPr lang="es-ES"/>
        </a:p>
      </dgm:t>
    </dgm:pt>
    <dgm:pt modelId="{166098EC-644A-454A-BD8F-231BC6841E49}" type="pres">
      <dgm:prSet presAssocID="{42FA83E8-4C21-4B84-A6BF-2EAD0EA41A4A}" presName="invisiNode" presStyleLbl="node1" presStyleIdx="1" presStyleCnt="4"/>
      <dgm:spPr/>
    </dgm:pt>
    <dgm:pt modelId="{580CEC62-6DA4-46D9-9DCE-D1992A5F07C3}" type="pres">
      <dgm:prSet presAssocID="{42FA83E8-4C21-4B84-A6BF-2EAD0EA41A4A}" presName="imagNode" presStyleLbl="fgImgPlace1" presStyleIdx="1" presStyleCnt="4"/>
      <dgm:spPr>
        <a:blipFill rotWithShape="0">
          <a:blip xmlns:r="http://schemas.openxmlformats.org/officeDocument/2006/relationships" r:embed="rId2"/>
          <a:stretch>
            <a:fillRect/>
          </a:stretch>
        </a:blipFill>
      </dgm:spPr>
    </dgm:pt>
    <dgm:pt modelId="{DD1B85D8-40A6-4857-945B-FAFE243F2A0C}" type="pres">
      <dgm:prSet presAssocID="{E26D3B39-36CD-43FF-813C-29FC88B0F2D0}" presName="sibTrans" presStyleLbl="sibTrans2D1" presStyleIdx="0" presStyleCnt="0"/>
      <dgm:spPr/>
      <dgm:t>
        <a:bodyPr/>
        <a:lstStyle/>
        <a:p>
          <a:endParaRPr lang="es-ES"/>
        </a:p>
      </dgm:t>
    </dgm:pt>
    <dgm:pt modelId="{EB7034BB-8413-4CD4-8151-9DCD0E9CFBC6}" type="pres">
      <dgm:prSet presAssocID="{051EC860-A3B8-4CBA-8359-2575644EBB9C}" presName="compNode" presStyleCnt="0"/>
      <dgm:spPr/>
    </dgm:pt>
    <dgm:pt modelId="{E7A7300B-ABF5-4293-9C6C-BF4CAA5A656D}" type="pres">
      <dgm:prSet presAssocID="{051EC860-A3B8-4CBA-8359-2575644EBB9C}" presName="bkgdShape" presStyleLbl="node1" presStyleIdx="2" presStyleCnt="4"/>
      <dgm:spPr/>
      <dgm:t>
        <a:bodyPr/>
        <a:lstStyle/>
        <a:p>
          <a:endParaRPr lang="es-ES"/>
        </a:p>
      </dgm:t>
    </dgm:pt>
    <dgm:pt modelId="{28C9229F-03B5-4666-9CB4-FFAC9F2FF99D}" type="pres">
      <dgm:prSet presAssocID="{051EC860-A3B8-4CBA-8359-2575644EBB9C}" presName="nodeTx" presStyleLbl="node1" presStyleIdx="2" presStyleCnt="4">
        <dgm:presLayoutVars>
          <dgm:bulletEnabled val="1"/>
        </dgm:presLayoutVars>
      </dgm:prSet>
      <dgm:spPr/>
      <dgm:t>
        <a:bodyPr/>
        <a:lstStyle/>
        <a:p>
          <a:endParaRPr lang="es-ES"/>
        </a:p>
      </dgm:t>
    </dgm:pt>
    <dgm:pt modelId="{83AAEF45-8092-46FD-B254-D7C93EFDDFEC}" type="pres">
      <dgm:prSet presAssocID="{051EC860-A3B8-4CBA-8359-2575644EBB9C}" presName="invisiNode" presStyleLbl="node1" presStyleIdx="2" presStyleCnt="4"/>
      <dgm:spPr/>
    </dgm:pt>
    <dgm:pt modelId="{35AC79B7-2626-4A1E-A1A7-F98F2B85D372}" type="pres">
      <dgm:prSet presAssocID="{051EC860-A3B8-4CBA-8359-2575644EBB9C}" presName="imagNode" presStyleLbl="fgImgPlace1" presStyleIdx="2" presStyleCnt="4"/>
      <dgm:spPr>
        <a:blipFill rotWithShape="0">
          <a:blip xmlns:r="http://schemas.openxmlformats.org/officeDocument/2006/relationships" r:embed="rId3"/>
          <a:stretch>
            <a:fillRect/>
          </a:stretch>
        </a:blipFill>
      </dgm:spPr>
    </dgm:pt>
    <dgm:pt modelId="{F2DD2BEE-6EBF-4B62-9615-A37C2DF7E16B}" type="pres">
      <dgm:prSet presAssocID="{FD7A4BB1-2668-4F26-9555-07FE8C7DD5AA}" presName="sibTrans" presStyleLbl="sibTrans2D1" presStyleIdx="0" presStyleCnt="0"/>
      <dgm:spPr/>
      <dgm:t>
        <a:bodyPr/>
        <a:lstStyle/>
        <a:p>
          <a:endParaRPr lang="es-ES"/>
        </a:p>
      </dgm:t>
    </dgm:pt>
    <dgm:pt modelId="{C18B925C-107A-4F76-ABE6-566C5A6E26D7}" type="pres">
      <dgm:prSet presAssocID="{6645A08B-4A73-491C-A88E-5DE4D7F06B9D}" presName="compNode" presStyleCnt="0"/>
      <dgm:spPr/>
    </dgm:pt>
    <dgm:pt modelId="{33103B1E-B031-47CB-BAFF-A55045F96BB4}" type="pres">
      <dgm:prSet presAssocID="{6645A08B-4A73-491C-A88E-5DE4D7F06B9D}" presName="bkgdShape" presStyleLbl="node1" presStyleIdx="3" presStyleCnt="4"/>
      <dgm:spPr/>
      <dgm:t>
        <a:bodyPr/>
        <a:lstStyle/>
        <a:p>
          <a:endParaRPr lang="es-ES"/>
        </a:p>
      </dgm:t>
    </dgm:pt>
    <dgm:pt modelId="{4711BA6C-CCE9-4F70-8B63-CEEB66885B3C}" type="pres">
      <dgm:prSet presAssocID="{6645A08B-4A73-491C-A88E-5DE4D7F06B9D}" presName="nodeTx" presStyleLbl="node1" presStyleIdx="3" presStyleCnt="4">
        <dgm:presLayoutVars>
          <dgm:bulletEnabled val="1"/>
        </dgm:presLayoutVars>
      </dgm:prSet>
      <dgm:spPr/>
      <dgm:t>
        <a:bodyPr/>
        <a:lstStyle/>
        <a:p>
          <a:endParaRPr lang="es-ES"/>
        </a:p>
      </dgm:t>
    </dgm:pt>
    <dgm:pt modelId="{6377D3CD-58CD-4E93-A170-C7002D5CB871}" type="pres">
      <dgm:prSet presAssocID="{6645A08B-4A73-491C-A88E-5DE4D7F06B9D}" presName="invisiNode" presStyleLbl="node1" presStyleIdx="3" presStyleCnt="4"/>
      <dgm:spPr/>
    </dgm:pt>
    <dgm:pt modelId="{A5123C8D-8B69-4D2E-AAC4-B4B1DDBA81BF}" type="pres">
      <dgm:prSet presAssocID="{6645A08B-4A73-491C-A88E-5DE4D7F06B9D}" presName="imagNode" presStyleLbl="fgImgPlace1" presStyleIdx="3" presStyleCnt="4"/>
      <dgm:spPr>
        <a:blipFill rotWithShape="0">
          <a:blip xmlns:r="http://schemas.openxmlformats.org/officeDocument/2006/relationships" r:embed="rId4"/>
          <a:stretch>
            <a:fillRect/>
          </a:stretch>
        </a:blipFill>
      </dgm:spPr>
    </dgm:pt>
  </dgm:ptLst>
  <dgm:cxnLst>
    <dgm:cxn modelId="{707322F6-3127-4C06-822C-F03809E58E2D}" type="presOf" srcId="{42FA83E8-4C21-4B84-A6BF-2EAD0EA41A4A}" destId="{BA1F35AC-D4A3-4BBF-B133-09A69A73C926}" srcOrd="0" destOrd="0" presId="urn:microsoft.com/office/officeart/2005/8/layout/hList7#1"/>
    <dgm:cxn modelId="{510ECFE9-5D74-469E-B3C6-48983A45F654}" type="presOf" srcId="{37D57346-49F5-408E-B11D-DF76020C84E5}" destId="{EC6CAE40-FD3E-4C27-A8F3-52D7E804AC2C}" srcOrd="0" destOrd="0" presId="urn:microsoft.com/office/officeart/2005/8/layout/hList7#1"/>
    <dgm:cxn modelId="{5463B62C-A34C-4BCC-90F1-CD4248874510}" type="presOf" srcId="{FD7A4BB1-2668-4F26-9555-07FE8C7DD5AA}" destId="{F2DD2BEE-6EBF-4B62-9615-A37C2DF7E16B}" srcOrd="0" destOrd="0" presId="urn:microsoft.com/office/officeart/2005/8/layout/hList7#1"/>
    <dgm:cxn modelId="{FC0A3A53-69E6-4FC6-911E-CEF9AABFCFFF}" type="presOf" srcId="{7F76BE6D-B0E0-4CFE-BB84-C8BFDCEC03E9}" destId="{DEF274B2-B7CD-4840-AC68-B26D8AA8538C}" srcOrd="1" destOrd="0" presId="urn:microsoft.com/office/officeart/2005/8/layout/hList7#1"/>
    <dgm:cxn modelId="{22188EAB-1DB0-4454-855E-0D88E9E81BF3}" srcId="{37D57346-49F5-408E-B11D-DF76020C84E5}" destId="{42FA83E8-4C21-4B84-A6BF-2EAD0EA41A4A}" srcOrd="1" destOrd="0" parTransId="{7C6C49E4-E446-4FEC-A8ED-488DF248F28D}" sibTransId="{E26D3B39-36CD-43FF-813C-29FC88B0F2D0}"/>
    <dgm:cxn modelId="{4BA0D5E6-8A27-46DC-8610-76E31C79D7EF}" type="presOf" srcId="{6645A08B-4A73-491C-A88E-5DE4D7F06B9D}" destId="{33103B1E-B031-47CB-BAFF-A55045F96BB4}" srcOrd="0" destOrd="0" presId="urn:microsoft.com/office/officeart/2005/8/layout/hList7#1"/>
    <dgm:cxn modelId="{0A3469BF-43B4-4D39-A999-8503259F847E}" type="presOf" srcId="{2C59B028-62C1-4587-8F61-8EBCDF7C07DA}" destId="{9A167E96-3A26-4480-A185-790E0C1FEB24}" srcOrd="0" destOrd="0" presId="urn:microsoft.com/office/officeart/2005/8/layout/hList7#1"/>
    <dgm:cxn modelId="{95B43A34-D6A7-4A93-9649-62B6D8C493B8}" type="presOf" srcId="{7F76BE6D-B0E0-4CFE-BB84-C8BFDCEC03E9}" destId="{AD4658C5-26C4-45D7-B55C-036C135C4440}" srcOrd="0" destOrd="0" presId="urn:microsoft.com/office/officeart/2005/8/layout/hList7#1"/>
    <dgm:cxn modelId="{2EDD5BA7-5FAB-4DFA-84AF-6593348E4A85}" type="presOf" srcId="{42FA83E8-4C21-4B84-A6BF-2EAD0EA41A4A}" destId="{C43847AF-DE86-4508-A283-E633BD47ACE6}" srcOrd="1" destOrd="0" presId="urn:microsoft.com/office/officeart/2005/8/layout/hList7#1"/>
    <dgm:cxn modelId="{94804973-D2BD-46B9-86F4-E328C0A6D435}" srcId="{37D57346-49F5-408E-B11D-DF76020C84E5}" destId="{6645A08B-4A73-491C-A88E-5DE4D7F06B9D}" srcOrd="3" destOrd="0" parTransId="{6396ED3A-5472-4D3D-B585-124FFFABFC45}" sibTransId="{A7D286B0-317B-4EB9-A6D0-E89A3D092F61}"/>
    <dgm:cxn modelId="{FCA229EA-85E3-4AB4-8367-D4D5DFCA0534}" type="presOf" srcId="{6645A08B-4A73-491C-A88E-5DE4D7F06B9D}" destId="{4711BA6C-CCE9-4F70-8B63-CEEB66885B3C}" srcOrd="1" destOrd="0" presId="urn:microsoft.com/office/officeart/2005/8/layout/hList7#1"/>
    <dgm:cxn modelId="{25915024-9135-4F12-8507-47B28B3F5B20}" srcId="{37D57346-49F5-408E-B11D-DF76020C84E5}" destId="{7F76BE6D-B0E0-4CFE-BB84-C8BFDCEC03E9}" srcOrd="0" destOrd="0" parTransId="{55EE3C34-46F5-4605-83EF-0AC0AFEEFDA0}" sibTransId="{2C59B028-62C1-4587-8F61-8EBCDF7C07DA}"/>
    <dgm:cxn modelId="{5912D2EC-CBE0-43BF-A371-CA9BBACAA8C5}" type="presOf" srcId="{051EC860-A3B8-4CBA-8359-2575644EBB9C}" destId="{E7A7300B-ABF5-4293-9C6C-BF4CAA5A656D}" srcOrd="0" destOrd="0" presId="urn:microsoft.com/office/officeart/2005/8/layout/hList7#1"/>
    <dgm:cxn modelId="{A0242CBD-10F1-4BED-885E-2425D357F686}" type="presOf" srcId="{E26D3B39-36CD-43FF-813C-29FC88B0F2D0}" destId="{DD1B85D8-40A6-4857-945B-FAFE243F2A0C}" srcOrd="0" destOrd="0" presId="urn:microsoft.com/office/officeart/2005/8/layout/hList7#1"/>
    <dgm:cxn modelId="{A52FEC8B-8422-4F40-A3FE-5B892C96BC24}" srcId="{37D57346-49F5-408E-B11D-DF76020C84E5}" destId="{051EC860-A3B8-4CBA-8359-2575644EBB9C}" srcOrd="2" destOrd="0" parTransId="{69865658-18CC-4227-8C3B-B4058FF3E270}" sibTransId="{FD7A4BB1-2668-4F26-9555-07FE8C7DD5AA}"/>
    <dgm:cxn modelId="{27D33D13-1819-4B19-B35D-FC4302256E77}" type="presOf" srcId="{051EC860-A3B8-4CBA-8359-2575644EBB9C}" destId="{28C9229F-03B5-4666-9CB4-FFAC9F2FF99D}" srcOrd="1" destOrd="0" presId="urn:microsoft.com/office/officeart/2005/8/layout/hList7#1"/>
    <dgm:cxn modelId="{0D6F17A2-0BAB-48C0-8021-9760DC16DD10}" type="presParOf" srcId="{EC6CAE40-FD3E-4C27-A8F3-52D7E804AC2C}" destId="{4A98F2FE-5CBA-45D7-A74C-0B5B59D8D4DC}" srcOrd="0" destOrd="0" presId="urn:microsoft.com/office/officeart/2005/8/layout/hList7#1"/>
    <dgm:cxn modelId="{3523F280-01C1-4B72-94C2-C3AE0B756761}" type="presParOf" srcId="{EC6CAE40-FD3E-4C27-A8F3-52D7E804AC2C}" destId="{DAEDD010-F96E-4C90-8C7E-C5B2BE0BC243}" srcOrd="1" destOrd="0" presId="urn:microsoft.com/office/officeart/2005/8/layout/hList7#1"/>
    <dgm:cxn modelId="{9B931625-CD2B-4120-B511-FFA20CDC2F81}" type="presParOf" srcId="{DAEDD010-F96E-4C90-8C7E-C5B2BE0BC243}" destId="{DB785CA5-FA73-497D-B19C-F05121522984}" srcOrd="0" destOrd="0" presId="urn:microsoft.com/office/officeart/2005/8/layout/hList7#1"/>
    <dgm:cxn modelId="{FB572979-E4E9-48D9-A11D-D45BE3605411}" type="presParOf" srcId="{DB785CA5-FA73-497D-B19C-F05121522984}" destId="{AD4658C5-26C4-45D7-B55C-036C135C4440}" srcOrd="0" destOrd="0" presId="urn:microsoft.com/office/officeart/2005/8/layout/hList7#1"/>
    <dgm:cxn modelId="{E9CBA123-0095-47DD-A043-17360AC813B9}" type="presParOf" srcId="{DB785CA5-FA73-497D-B19C-F05121522984}" destId="{DEF274B2-B7CD-4840-AC68-B26D8AA8538C}" srcOrd="1" destOrd="0" presId="urn:microsoft.com/office/officeart/2005/8/layout/hList7#1"/>
    <dgm:cxn modelId="{FBE68ECC-7D22-425B-AD55-8EC3EA4ABE6C}" type="presParOf" srcId="{DB785CA5-FA73-497D-B19C-F05121522984}" destId="{4B43F8E8-90EE-432C-978E-094A83A97A17}" srcOrd="2" destOrd="0" presId="urn:microsoft.com/office/officeart/2005/8/layout/hList7#1"/>
    <dgm:cxn modelId="{9B9B071D-893C-494E-9F7D-E46E936761D4}" type="presParOf" srcId="{DB785CA5-FA73-497D-B19C-F05121522984}" destId="{A9536E4C-DA9C-4414-94A8-41DA91560AB3}" srcOrd="3" destOrd="0" presId="urn:microsoft.com/office/officeart/2005/8/layout/hList7#1"/>
    <dgm:cxn modelId="{6B495A6B-307E-43E7-9A04-06CEF394D82F}" type="presParOf" srcId="{DAEDD010-F96E-4C90-8C7E-C5B2BE0BC243}" destId="{9A167E96-3A26-4480-A185-790E0C1FEB24}" srcOrd="1" destOrd="0" presId="urn:microsoft.com/office/officeart/2005/8/layout/hList7#1"/>
    <dgm:cxn modelId="{CE3F94E1-CD29-4F8A-9755-0B12782FF081}" type="presParOf" srcId="{DAEDD010-F96E-4C90-8C7E-C5B2BE0BC243}" destId="{75841814-1438-4A60-9492-FA7FEF982360}" srcOrd="2" destOrd="0" presId="urn:microsoft.com/office/officeart/2005/8/layout/hList7#1"/>
    <dgm:cxn modelId="{7E7A582B-F8D9-4EE5-AF67-11D860EF46C2}" type="presParOf" srcId="{75841814-1438-4A60-9492-FA7FEF982360}" destId="{BA1F35AC-D4A3-4BBF-B133-09A69A73C926}" srcOrd="0" destOrd="0" presId="urn:microsoft.com/office/officeart/2005/8/layout/hList7#1"/>
    <dgm:cxn modelId="{6930239E-D75F-4567-89CE-1F1707B6A7CE}" type="presParOf" srcId="{75841814-1438-4A60-9492-FA7FEF982360}" destId="{C43847AF-DE86-4508-A283-E633BD47ACE6}" srcOrd="1" destOrd="0" presId="urn:microsoft.com/office/officeart/2005/8/layout/hList7#1"/>
    <dgm:cxn modelId="{804E2926-7CC0-40C8-AE57-99394318469F}" type="presParOf" srcId="{75841814-1438-4A60-9492-FA7FEF982360}" destId="{166098EC-644A-454A-BD8F-231BC6841E49}" srcOrd="2" destOrd="0" presId="urn:microsoft.com/office/officeart/2005/8/layout/hList7#1"/>
    <dgm:cxn modelId="{30CE8E37-3746-4CFA-82C7-4E70812A30A9}" type="presParOf" srcId="{75841814-1438-4A60-9492-FA7FEF982360}" destId="{580CEC62-6DA4-46D9-9DCE-D1992A5F07C3}" srcOrd="3" destOrd="0" presId="urn:microsoft.com/office/officeart/2005/8/layout/hList7#1"/>
    <dgm:cxn modelId="{74F1954E-EF90-4F99-83E0-8D83293F04E9}" type="presParOf" srcId="{DAEDD010-F96E-4C90-8C7E-C5B2BE0BC243}" destId="{DD1B85D8-40A6-4857-945B-FAFE243F2A0C}" srcOrd="3" destOrd="0" presId="urn:microsoft.com/office/officeart/2005/8/layout/hList7#1"/>
    <dgm:cxn modelId="{2E1563E8-B248-4A3D-8417-5DFCA4B38508}" type="presParOf" srcId="{DAEDD010-F96E-4C90-8C7E-C5B2BE0BC243}" destId="{EB7034BB-8413-4CD4-8151-9DCD0E9CFBC6}" srcOrd="4" destOrd="0" presId="urn:microsoft.com/office/officeart/2005/8/layout/hList7#1"/>
    <dgm:cxn modelId="{C186A17D-E027-489E-8939-EDBFC5B36DE0}" type="presParOf" srcId="{EB7034BB-8413-4CD4-8151-9DCD0E9CFBC6}" destId="{E7A7300B-ABF5-4293-9C6C-BF4CAA5A656D}" srcOrd="0" destOrd="0" presId="urn:microsoft.com/office/officeart/2005/8/layout/hList7#1"/>
    <dgm:cxn modelId="{A2DA4DFE-32CD-4F78-B012-648CC6325981}" type="presParOf" srcId="{EB7034BB-8413-4CD4-8151-9DCD0E9CFBC6}" destId="{28C9229F-03B5-4666-9CB4-FFAC9F2FF99D}" srcOrd="1" destOrd="0" presId="urn:microsoft.com/office/officeart/2005/8/layout/hList7#1"/>
    <dgm:cxn modelId="{01848207-7E9C-4FC9-92CE-5F1BE06B0FFA}" type="presParOf" srcId="{EB7034BB-8413-4CD4-8151-9DCD0E9CFBC6}" destId="{83AAEF45-8092-46FD-B254-D7C93EFDDFEC}" srcOrd="2" destOrd="0" presId="urn:microsoft.com/office/officeart/2005/8/layout/hList7#1"/>
    <dgm:cxn modelId="{AFCD50DD-93D1-43C0-BD04-7FD7ABB9188D}" type="presParOf" srcId="{EB7034BB-8413-4CD4-8151-9DCD0E9CFBC6}" destId="{35AC79B7-2626-4A1E-A1A7-F98F2B85D372}" srcOrd="3" destOrd="0" presId="urn:microsoft.com/office/officeart/2005/8/layout/hList7#1"/>
    <dgm:cxn modelId="{5B025F95-265B-494F-B2BB-02B38327C3DC}" type="presParOf" srcId="{DAEDD010-F96E-4C90-8C7E-C5B2BE0BC243}" destId="{F2DD2BEE-6EBF-4B62-9615-A37C2DF7E16B}" srcOrd="5" destOrd="0" presId="urn:microsoft.com/office/officeart/2005/8/layout/hList7#1"/>
    <dgm:cxn modelId="{AD6A778C-4F96-4327-A65A-F60A04D4498B}" type="presParOf" srcId="{DAEDD010-F96E-4C90-8C7E-C5B2BE0BC243}" destId="{C18B925C-107A-4F76-ABE6-566C5A6E26D7}" srcOrd="6" destOrd="0" presId="urn:microsoft.com/office/officeart/2005/8/layout/hList7#1"/>
    <dgm:cxn modelId="{30356505-936D-4886-94E8-D3D7B50E9910}" type="presParOf" srcId="{C18B925C-107A-4F76-ABE6-566C5A6E26D7}" destId="{33103B1E-B031-47CB-BAFF-A55045F96BB4}" srcOrd="0" destOrd="0" presId="urn:microsoft.com/office/officeart/2005/8/layout/hList7#1"/>
    <dgm:cxn modelId="{BD324639-6E26-4128-A718-26FEAA51E64C}" type="presParOf" srcId="{C18B925C-107A-4F76-ABE6-566C5A6E26D7}" destId="{4711BA6C-CCE9-4F70-8B63-CEEB66885B3C}" srcOrd="1" destOrd="0" presId="urn:microsoft.com/office/officeart/2005/8/layout/hList7#1"/>
    <dgm:cxn modelId="{7D9AA7AE-4B85-42D9-B4C8-2055871EB366}" type="presParOf" srcId="{C18B925C-107A-4F76-ABE6-566C5A6E26D7}" destId="{6377D3CD-58CD-4E93-A170-C7002D5CB871}" srcOrd="2" destOrd="0" presId="urn:microsoft.com/office/officeart/2005/8/layout/hList7#1"/>
    <dgm:cxn modelId="{CC190F44-6313-4DDC-8840-ACB051A66E39}" type="presParOf" srcId="{C18B925C-107A-4F76-ABE6-566C5A6E26D7}" destId="{A5123C8D-8B69-4D2E-AAC4-B4B1DDBA81BF}"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4F91E8-A768-4FD8-9BB3-414E28E7665B}"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ES"/>
        </a:p>
      </dgm:t>
    </dgm:pt>
    <dgm:pt modelId="{5D76EFEA-6CA7-46B8-86FA-80F769F29A30}">
      <dgm:prSet phldrT="[Texto]" custT="1"/>
      <dgm:spPr/>
      <dgm:t>
        <a:bodyPr/>
        <a:lstStyle/>
        <a:p>
          <a:r>
            <a:rPr lang="es-EC" sz="1400" dirty="0" smtClean="0"/>
            <a:t>Los indicadores financieros, VAN, TIR, relación costo/beneficio, periodo de recuperación, demuestra que invertir en proyectos de teca es altamente rentable, aunque el período de recuperación se obtiene hasta el año 12 cuando se realiza el segundo raleo, ya que los primeros años los valores que arroja el flujo son negativos, por lo que el proyecto se mantendrá de la inversión que realicen los fideicomitentes, gracias a este aporte el Fideicomiso sustentará los costos de mantenimiento y administración del proyecto. </a:t>
          </a:r>
          <a:endParaRPr lang="es-ES" sz="1400" dirty="0"/>
        </a:p>
      </dgm:t>
    </dgm:pt>
    <dgm:pt modelId="{2DDE22AE-B4AD-4859-916D-9D7B64C4A8A4}" type="parTrans" cxnId="{321F13EB-BE9E-4F16-9749-F99BD0394D02}">
      <dgm:prSet/>
      <dgm:spPr/>
      <dgm:t>
        <a:bodyPr/>
        <a:lstStyle/>
        <a:p>
          <a:endParaRPr lang="es-ES"/>
        </a:p>
      </dgm:t>
    </dgm:pt>
    <dgm:pt modelId="{2E3F67D1-BB05-4E69-AB34-B787E9C47DFD}" type="sibTrans" cxnId="{321F13EB-BE9E-4F16-9749-F99BD0394D02}">
      <dgm:prSet/>
      <dgm:spPr/>
      <dgm:t>
        <a:bodyPr/>
        <a:lstStyle/>
        <a:p>
          <a:endParaRPr lang="es-ES"/>
        </a:p>
      </dgm:t>
    </dgm:pt>
    <dgm:pt modelId="{6362A4C6-B2C3-467F-85D6-08EAADE2ACB2}">
      <dgm:prSet phldrT="[Texto]" custT="1"/>
      <dgm:spPr/>
      <dgm:t>
        <a:bodyPr/>
        <a:lstStyle/>
        <a:p>
          <a:r>
            <a:rPr lang="es-ES" sz="1400" dirty="0" smtClean="0"/>
            <a:t>El Fideicomiso de Inversión  es  una herramienta legal y financiera que permite que se pueda desarrollar este proyecto , ya que otorga al proyecto la liquidez que se  requiere para la ejecución tomando en cuenta el período largo de recuperación.</a:t>
          </a:r>
          <a:endParaRPr lang="es-ES" sz="1400" dirty="0"/>
        </a:p>
      </dgm:t>
    </dgm:pt>
    <dgm:pt modelId="{DDE2F4FD-DA28-4D81-A149-9E95F70E96A5}" type="parTrans" cxnId="{35227B1C-02D2-45D0-989E-08226A0C7B66}">
      <dgm:prSet/>
      <dgm:spPr/>
      <dgm:t>
        <a:bodyPr/>
        <a:lstStyle/>
        <a:p>
          <a:endParaRPr lang="es-ES"/>
        </a:p>
      </dgm:t>
    </dgm:pt>
    <dgm:pt modelId="{159FF1E5-7416-4C71-ABF6-EDB6248D9236}" type="sibTrans" cxnId="{35227B1C-02D2-45D0-989E-08226A0C7B66}">
      <dgm:prSet/>
      <dgm:spPr/>
      <dgm:t>
        <a:bodyPr/>
        <a:lstStyle/>
        <a:p>
          <a:endParaRPr lang="es-ES"/>
        </a:p>
      </dgm:t>
    </dgm:pt>
    <dgm:pt modelId="{5BAD9687-CF8F-47F4-808B-DB5A4C776117}">
      <dgm:prSet phldrT="[Texto]" custT="1"/>
      <dgm:spPr/>
      <dgm:t>
        <a:bodyPr/>
        <a:lstStyle/>
        <a:p>
          <a:r>
            <a:rPr lang="es-EC" sz="1400" dirty="0" smtClean="0"/>
            <a:t>La administración del presente fideicomiso mercantil o de inversión se hará de manera profesional demostrando transparencia en el manejo de los recursos y haciendo cumplir las instrucciones del contrato del fideicomiso</a:t>
          </a:r>
          <a:endParaRPr lang="es-ES" sz="1400" dirty="0"/>
        </a:p>
      </dgm:t>
    </dgm:pt>
    <dgm:pt modelId="{4F9FC225-4398-4C1F-8FFF-E188BB75C551}" type="parTrans" cxnId="{0A946237-1166-4D40-AC97-1D8A49558A81}">
      <dgm:prSet/>
      <dgm:spPr/>
      <dgm:t>
        <a:bodyPr/>
        <a:lstStyle/>
        <a:p>
          <a:endParaRPr lang="es-ES"/>
        </a:p>
      </dgm:t>
    </dgm:pt>
    <dgm:pt modelId="{5714D086-3E8A-4014-A872-9D4BFA719423}" type="sibTrans" cxnId="{0A946237-1166-4D40-AC97-1D8A49558A81}">
      <dgm:prSet/>
      <dgm:spPr/>
      <dgm:t>
        <a:bodyPr/>
        <a:lstStyle/>
        <a:p>
          <a:endParaRPr lang="es-ES"/>
        </a:p>
      </dgm:t>
    </dgm:pt>
    <dgm:pt modelId="{4E76C190-585B-436C-9518-85277B9BF882}">
      <dgm:prSet phldrT="[Texto]" custT="1"/>
      <dgm:spPr/>
      <dgm:t>
        <a:bodyPr/>
        <a:lstStyle/>
        <a:p>
          <a:r>
            <a:rPr lang="es-ES" sz="1400" dirty="0" smtClean="0"/>
            <a:t>Se debe invertir en este proyecto debido a la rentabilidad que se proyecta obtener del mismo, además el riesgo que es bajo.</a:t>
          </a:r>
          <a:endParaRPr lang="es-ES" sz="1400" dirty="0"/>
        </a:p>
      </dgm:t>
    </dgm:pt>
    <dgm:pt modelId="{BBE15419-7939-48B1-9202-4D39FBC081A9}" type="parTrans" cxnId="{00B6E9CC-9205-4556-A0D8-65B02794BA11}">
      <dgm:prSet/>
      <dgm:spPr/>
      <dgm:t>
        <a:bodyPr/>
        <a:lstStyle/>
        <a:p>
          <a:endParaRPr lang="es-ES"/>
        </a:p>
      </dgm:t>
    </dgm:pt>
    <dgm:pt modelId="{FBCB2653-8A63-4C86-B78B-96DBD73F46D5}" type="sibTrans" cxnId="{00B6E9CC-9205-4556-A0D8-65B02794BA11}">
      <dgm:prSet/>
      <dgm:spPr/>
      <dgm:t>
        <a:bodyPr/>
        <a:lstStyle/>
        <a:p>
          <a:endParaRPr lang="es-ES"/>
        </a:p>
      </dgm:t>
    </dgm:pt>
    <dgm:pt modelId="{E314E648-BCD3-45B1-89AA-4DB43EA6C4E6}">
      <dgm:prSet phldrT="[Texto]" custT="1"/>
      <dgm:spPr/>
      <dgm:t>
        <a:bodyPr/>
        <a:lstStyle/>
        <a:p>
          <a:r>
            <a:rPr lang="es-EC" sz="1400" dirty="0" smtClean="0"/>
            <a:t>Los indicadores financieros, VAN, TIR, demuestran que invertir en proyectos de teca es rentable, aunque el periodo de recuperación se obtiene hasta el año 12 cuando se realiza el segundo raleo. El valor actual que tiene el presente  proyecto descontando los flujos futuros es de 11.404.119,31, con una inversión inicial de  USD 373.742,00, en la que se incluye la adquisición del terreno y los costos de establecimiento de la plantación de teca.</a:t>
          </a:r>
          <a:endParaRPr lang="es-ES" sz="1400" dirty="0"/>
        </a:p>
      </dgm:t>
    </dgm:pt>
    <dgm:pt modelId="{7497DE65-C4AC-45C0-BA76-851752FFD224}" type="parTrans" cxnId="{DD29E688-094D-467C-AC5B-92794676F0E8}">
      <dgm:prSet/>
      <dgm:spPr/>
      <dgm:t>
        <a:bodyPr/>
        <a:lstStyle/>
        <a:p>
          <a:endParaRPr lang="es-ES"/>
        </a:p>
      </dgm:t>
    </dgm:pt>
    <dgm:pt modelId="{DC32A6AB-7C20-48AE-B9A1-7FB7C9349944}" type="sibTrans" cxnId="{DD29E688-094D-467C-AC5B-92794676F0E8}">
      <dgm:prSet/>
      <dgm:spPr/>
      <dgm:t>
        <a:bodyPr/>
        <a:lstStyle/>
        <a:p>
          <a:endParaRPr lang="es-ES"/>
        </a:p>
      </dgm:t>
    </dgm:pt>
    <dgm:pt modelId="{BFC8A6D7-1BCE-41ED-9209-B4D3A7F85018}" type="pres">
      <dgm:prSet presAssocID="{B24F91E8-A768-4FD8-9BB3-414E28E7665B}" presName="linear" presStyleCnt="0">
        <dgm:presLayoutVars>
          <dgm:dir/>
          <dgm:animLvl val="lvl"/>
          <dgm:resizeHandles val="exact"/>
        </dgm:presLayoutVars>
      </dgm:prSet>
      <dgm:spPr/>
      <dgm:t>
        <a:bodyPr/>
        <a:lstStyle/>
        <a:p>
          <a:endParaRPr lang="es-ES"/>
        </a:p>
      </dgm:t>
    </dgm:pt>
    <dgm:pt modelId="{35C20F91-20D3-4634-A4CB-16A233ECF919}" type="pres">
      <dgm:prSet presAssocID="{4E76C190-585B-436C-9518-85277B9BF882}" presName="parentLin" presStyleCnt="0"/>
      <dgm:spPr/>
    </dgm:pt>
    <dgm:pt modelId="{2BB18CA5-2E21-4156-8330-EC22BC1FA9F5}" type="pres">
      <dgm:prSet presAssocID="{4E76C190-585B-436C-9518-85277B9BF882}" presName="parentLeftMargin" presStyleLbl="node1" presStyleIdx="0" presStyleCnt="5"/>
      <dgm:spPr/>
      <dgm:t>
        <a:bodyPr/>
        <a:lstStyle/>
        <a:p>
          <a:endParaRPr lang="es-ES"/>
        </a:p>
      </dgm:t>
    </dgm:pt>
    <dgm:pt modelId="{A402B19C-E00C-4CEB-88B5-610CECEB489B}" type="pres">
      <dgm:prSet presAssocID="{4E76C190-585B-436C-9518-85277B9BF882}" presName="parentText" presStyleLbl="node1" presStyleIdx="0" presStyleCnt="5" custScaleX="142857" custScaleY="110363">
        <dgm:presLayoutVars>
          <dgm:chMax val="0"/>
          <dgm:bulletEnabled val="1"/>
        </dgm:presLayoutVars>
      </dgm:prSet>
      <dgm:spPr/>
      <dgm:t>
        <a:bodyPr/>
        <a:lstStyle/>
        <a:p>
          <a:endParaRPr lang="es-ES"/>
        </a:p>
      </dgm:t>
    </dgm:pt>
    <dgm:pt modelId="{7A285967-F9E9-4BB9-95C1-91A952FEEF76}" type="pres">
      <dgm:prSet presAssocID="{4E76C190-585B-436C-9518-85277B9BF882}" presName="negativeSpace" presStyleCnt="0"/>
      <dgm:spPr/>
    </dgm:pt>
    <dgm:pt modelId="{3A66C0F2-C9E7-4224-8475-5760EF60AC3C}" type="pres">
      <dgm:prSet presAssocID="{4E76C190-585B-436C-9518-85277B9BF882}" presName="childText" presStyleLbl="conFgAcc1" presStyleIdx="0" presStyleCnt="5">
        <dgm:presLayoutVars>
          <dgm:bulletEnabled val="1"/>
        </dgm:presLayoutVars>
      </dgm:prSet>
      <dgm:spPr/>
    </dgm:pt>
    <dgm:pt modelId="{066A5E3F-065D-429F-8DAD-5B83909D4C44}" type="pres">
      <dgm:prSet presAssocID="{FBCB2653-8A63-4C86-B78B-96DBD73F46D5}" presName="spaceBetweenRectangles" presStyleCnt="0"/>
      <dgm:spPr/>
    </dgm:pt>
    <dgm:pt modelId="{83C66457-F2F0-4D79-B66E-036831CE2944}" type="pres">
      <dgm:prSet presAssocID="{E314E648-BCD3-45B1-89AA-4DB43EA6C4E6}" presName="parentLin" presStyleCnt="0"/>
      <dgm:spPr/>
    </dgm:pt>
    <dgm:pt modelId="{3021335B-CA0A-4195-B5DB-9C6FA83A7F6D}" type="pres">
      <dgm:prSet presAssocID="{E314E648-BCD3-45B1-89AA-4DB43EA6C4E6}" presName="parentLeftMargin" presStyleLbl="node1" presStyleIdx="0" presStyleCnt="5"/>
      <dgm:spPr/>
      <dgm:t>
        <a:bodyPr/>
        <a:lstStyle/>
        <a:p>
          <a:endParaRPr lang="es-ES"/>
        </a:p>
      </dgm:t>
    </dgm:pt>
    <dgm:pt modelId="{99CFE495-A6AC-44B5-A7ED-11BB75A260C6}" type="pres">
      <dgm:prSet presAssocID="{E314E648-BCD3-45B1-89AA-4DB43EA6C4E6}" presName="parentText" presStyleLbl="node1" presStyleIdx="1" presStyleCnt="5" custScaleX="142857" custScaleY="243041">
        <dgm:presLayoutVars>
          <dgm:chMax val="0"/>
          <dgm:bulletEnabled val="1"/>
        </dgm:presLayoutVars>
      </dgm:prSet>
      <dgm:spPr/>
      <dgm:t>
        <a:bodyPr/>
        <a:lstStyle/>
        <a:p>
          <a:endParaRPr lang="es-ES"/>
        </a:p>
      </dgm:t>
    </dgm:pt>
    <dgm:pt modelId="{7E95E9FF-5F07-425F-A1C8-BF4F947E5FAB}" type="pres">
      <dgm:prSet presAssocID="{E314E648-BCD3-45B1-89AA-4DB43EA6C4E6}" presName="negativeSpace" presStyleCnt="0"/>
      <dgm:spPr/>
    </dgm:pt>
    <dgm:pt modelId="{47C3C9FA-9850-4AC3-980E-D6ED184DC238}" type="pres">
      <dgm:prSet presAssocID="{E314E648-BCD3-45B1-89AA-4DB43EA6C4E6}" presName="childText" presStyleLbl="conFgAcc1" presStyleIdx="1" presStyleCnt="5">
        <dgm:presLayoutVars>
          <dgm:bulletEnabled val="1"/>
        </dgm:presLayoutVars>
      </dgm:prSet>
      <dgm:spPr/>
    </dgm:pt>
    <dgm:pt modelId="{DF9792D1-9C00-499F-869C-CDED0FF59964}" type="pres">
      <dgm:prSet presAssocID="{DC32A6AB-7C20-48AE-B9A1-7FB7C9349944}" presName="spaceBetweenRectangles" presStyleCnt="0"/>
      <dgm:spPr/>
    </dgm:pt>
    <dgm:pt modelId="{4E29C304-A692-4DCB-BF2A-6E88CDF78E4A}" type="pres">
      <dgm:prSet presAssocID="{5D76EFEA-6CA7-46B8-86FA-80F769F29A30}" presName="parentLin" presStyleCnt="0"/>
      <dgm:spPr/>
      <dgm:t>
        <a:bodyPr/>
        <a:lstStyle/>
        <a:p>
          <a:endParaRPr lang="es-ES"/>
        </a:p>
      </dgm:t>
    </dgm:pt>
    <dgm:pt modelId="{5068A825-F289-455E-8208-33A339AF6B1F}" type="pres">
      <dgm:prSet presAssocID="{5D76EFEA-6CA7-46B8-86FA-80F769F29A30}" presName="parentLeftMargin" presStyleLbl="node1" presStyleIdx="1" presStyleCnt="5"/>
      <dgm:spPr/>
      <dgm:t>
        <a:bodyPr/>
        <a:lstStyle/>
        <a:p>
          <a:endParaRPr lang="es-ES"/>
        </a:p>
      </dgm:t>
    </dgm:pt>
    <dgm:pt modelId="{36A49F9A-8F53-4A75-BAB1-EF5120D03338}" type="pres">
      <dgm:prSet presAssocID="{5D76EFEA-6CA7-46B8-86FA-80F769F29A30}" presName="parentText" presStyleLbl="node1" presStyleIdx="2" presStyleCnt="5" custScaleX="141329" custScaleY="211264">
        <dgm:presLayoutVars>
          <dgm:chMax val="0"/>
          <dgm:bulletEnabled val="1"/>
        </dgm:presLayoutVars>
      </dgm:prSet>
      <dgm:spPr/>
      <dgm:t>
        <a:bodyPr/>
        <a:lstStyle/>
        <a:p>
          <a:endParaRPr lang="es-ES"/>
        </a:p>
      </dgm:t>
    </dgm:pt>
    <dgm:pt modelId="{1D6D0AEF-6DA8-4E11-949D-974BCC22F382}" type="pres">
      <dgm:prSet presAssocID="{5D76EFEA-6CA7-46B8-86FA-80F769F29A30}" presName="negativeSpace" presStyleCnt="0"/>
      <dgm:spPr/>
      <dgm:t>
        <a:bodyPr/>
        <a:lstStyle/>
        <a:p>
          <a:endParaRPr lang="es-ES"/>
        </a:p>
      </dgm:t>
    </dgm:pt>
    <dgm:pt modelId="{FE0DEABA-BCF8-4982-8B2F-D883D0B32477}" type="pres">
      <dgm:prSet presAssocID="{5D76EFEA-6CA7-46B8-86FA-80F769F29A30}" presName="childText" presStyleLbl="conFgAcc1" presStyleIdx="2" presStyleCnt="5">
        <dgm:presLayoutVars>
          <dgm:bulletEnabled val="1"/>
        </dgm:presLayoutVars>
      </dgm:prSet>
      <dgm:spPr/>
      <dgm:t>
        <a:bodyPr/>
        <a:lstStyle/>
        <a:p>
          <a:endParaRPr lang="es-ES"/>
        </a:p>
      </dgm:t>
    </dgm:pt>
    <dgm:pt modelId="{875DE167-E44D-4CA1-B3CC-A2A8348F7C83}" type="pres">
      <dgm:prSet presAssocID="{2E3F67D1-BB05-4E69-AB34-B787E9C47DFD}" presName="spaceBetweenRectangles" presStyleCnt="0"/>
      <dgm:spPr/>
      <dgm:t>
        <a:bodyPr/>
        <a:lstStyle/>
        <a:p>
          <a:endParaRPr lang="es-ES"/>
        </a:p>
      </dgm:t>
    </dgm:pt>
    <dgm:pt modelId="{77EF5B67-A18F-4577-B759-B44B5740E653}" type="pres">
      <dgm:prSet presAssocID="{6362A4C6-B2C3-467F-85D6-08EAADE2ACB2}" presName="parentLin" presStyleCnt="0"/>
      <dgm:spPr/>
      <dgm:t>
        <a:bodyPr/>
        <a:lstStyle/>
        <a:p>
          <a:endParaRPr lang="es-ES"/>
        </a:p>
      </dgm:t>
    </dgm:pt>
    <dgm:pt modelId="{E13752AB-613B-4D2A-BEF6-523B5FE278D1}" type="pres">
      <dgm:prSet presAssocID="{6362A4C6-B2C3-467F-85D6-08EAADE2ACB2}" presName="parentLeftMargin" presStyleLbl="node1" presStyleIdx="2" presStyleCnt="5"/>
      <dgm:spPr/>
      <dgm:t>
        <a:bodyPr/>
        <a:lstStyle/>
        <a:p>
          <a:endParaRPr lang="es-ES"/>
        </a:p>
      </dgm:t>
    </dgm:pt>
    <dgm:pt modelId="{842E4885-E6A6-4BEC-AA0E-71263BAA530B}" type="pres">
      <dgm:prSet presAssocID="{6362A4C6-B2C3-467F-85D6-08EAADE2ACB2}" presName="parentText" presStyleLbl="node1" presStyleIdx="3" presStyleCnt="5" custScaleX="142857" custScaleY="145393">
        <dgm:presLayoutVars>
          <dgm:chMax val="0"/>
          <dgm:bulletEnabled val="1"/>
        </dgm:presLayoutVars>
      </dgm:prSet>
      <dgm:spPr/>
      <dgm:t>
        <a:bodyPr/>
        <a:lstStyle/>
        <a:p>
          <a:endParaRPr lang="es-ES"/>
        </a:p>
      </dgm:t>
    </dgm:pt>
    <dgm:pt modelId="{DFEB7629-A4AD-4A36-B8DE-660C83DFE38D}" type="pres">
      <dgm:prSet presAssocID="{6362A4C6-B2C3-467F-85D6-08EAADE2ACB2}" presName="negativeSpace" presStyleCnt="0"/>
      <dgm:spPr/>
      <dgm:t>
        <a:bodyPr/>
        <a:lstStyle/>
        <a:p>
          <a:endParaRPr lang="es-ES"/>
        </a:p>
      </dgm:t>
    </dgm:pt>
    <dgm:pt modelId="{52EA73DB-FD3D-44C9-920C-83647D25623C}" type="pres">
      <dgm:prSet presAssocID="{6362A4C6-B2C3-467F-85D6-08EAADE2ACB2}" presName="childText" presStyleLbl="conFgAcc1" presStyleIdx="3" presStyleCnt="5">
        <dgm:presLayoutVars>
          <dgm:bulletEnabled val="1"/>
        </dgm:presLayoutVars>
      </dgm:prSet>
      <dgm:spPr/>
      <dgm:t>
        <a:bodyPr/>
        <a:lstStyle/>
        <a:p>
          <a:endParaRPr lang="es-ES"/>
        </a:p>
      </dgm:t>
    </dgm:pt>
    <dgm:pt modelId="{B7458F75-1F13-4754-A276-A8915D6A3C3C}" type="pres">
      <dgm:prSet presAssocID="{159FF1E5-7416-4C71-ABF6-EDB6248D9236}" presName="spaceBetweenRectangles" presStyleCnt="0"/>
      <dgm:spPr/>
      <dgm:t>
        <a:bodyPr/>
        <a:lstStyle/>
        <a:p>
          <a:endParaRPr lang="es-ES"/>
        </a:p>
      </dgm:t>
    </dgm:pt>
    <dgm:pt modelId="{F4853A1E-A919-4DD0-9843-74D33F050AF6}" type="pres">
      <dgm:prSet presAssocID="{5BAD9687-CF8F-47F4-808B-DB5A4C776117}" presName="parentLin" presStyleCnt="0"/>
      <dgm:spPr/>
      <dgm:t>
        <a:bodyPr/>
        <a:lstStyle/>
        <a:p>
          <a:endParaRPr lang="es-ES"/>
        </a:p>
      </dgm:t>
    </dgm:pt>
    <dgm:pt modelId="{0D275123-71D6-4727-BC05-03C4F53666F3}" type="pres">
      <dgm:prSet presAssocID="{5BAD9687-CF8F-47F4-808B-DB5A4C776117}" presName="parentLeftMargin" presStyleLbl="node1" presStyleIdx="3" presStyleCnt="5"/>
      <dgm:spPr/>
      <dgm:t>
        <a:bodyPr/>
        <a:lstStyle/>
        <a:p>
          <a:endParaRPr lang="es-ES"/>
        </a:p>
      </dgm:t>
    </dgm:pt>
    <dgm:pt modelId="{16E19E66-5BD2-4788-8FF1-770EF299F349}" type="pres">
      <dgm:prSet presAssocID="{5BAD9687-CF8F-47F4-808B-DB5A4C776117}" presName="parentText" presStyleLbl="node1" presStyleIdx="4" presStyleCnt="5" custScaleX="142857" custScaleY="163571">
        <dgm:presLayoutVars>
          <dgm:chMax val="0"/>
          <dgm:bulletEnabled val="1"/>
        </dgm:presLayoutVars>
      </dgm:prSet>
      <dgm:spPr/>
      <dgm:t>
        <a:bodyPr/>
        <a:lstStyle/>
        <a:p>
          <a:endParaRPr lang="es-ES"/>
        </a:p>
      </dgm:t>
    </dgm:pt>
    <dgm:pt modelId="{07AE4E92-7181-424D-94BC-FFE0BB3CAD4A}" type="pres">
      <dgm:prSet presAssocID="{5BAD9687-CF8F-47F4-808B-DB5A4C776117}" presName="negativeSpace" presStyleCnt="0"/>
      <dgm:spPr/>
      <dgm:t>
        <a:bodyPr/>
        <a:lstStyle/>
        <a:p>
          <a:endParaRPr lang="es-ES"/>
        </a:p>
      </dgm:t>
    </dgm:pt>
    <dgm:pt modelId="{7A0D110D-148F-4CF3-AF92-723C76701FDF}" type="pres">
      <dgm:prSet presAssocID="{5BAD9687-CF8F-47F4-808B-DB5A4C776117}" presName="childText" presStyleLbl="conFgAcc1" presStyleIdx="4" presStyleCnt="5">
        <dgm:presLayoutVars>
          <dgm:bulletEnabled val="1"/>
        </dgm:presLayoutVars>
      </dgm:prSet>
      <dgm:spPr/>
      <dgm:t>
        <a:bodyPr/>
        <a:lstStyle/>
        <a:p>
          <a:endParaRPr lang="es-ES"/>
        </a:p>
      </dgm:t>
    </dgm:pt>
  </dgm:ptLst>
  <dgm:cxnLst>
    <dgm:cxn modelId="{7363579C-2433-4C17-B63C-4AFF3D4D2677}" type="presOf" srcId="{5D76EFEA-6CA7-46B8-86FA-80F769F29A30}" destId="{36A49F9A-8F53-4A75-BAB1-EF5120D03338}" srcOrd="1" destOrd="0" presId="urn:microsoft.com/office/officeart/2005/8/layout/list1"/>
    <dgm:cxn modelId="{A5A93E6E-B53B-467D-8397-AE8780466AF3}" type="presOf" srcId="{5BAD9687-CF8F-47F4-808B-DB5A4C776117}" destId="{16E19E66-5BD2-4788-8FF1-770EF299F349}" srcOrd="1" destOrd="0" presId="urn:microsoft.com/office/officeart/2005/8/layout/list1"/>
    <dgm:cxn modelId="{82D0D012-52BE-4911-8DBA-77EA3166FD8C}" type="presOf" srcId="{5BAD9687-CF8F-47F4-808B-DB5A4C776117}" destId="{0D275123-71D6-4727-BC05-03C4F53666F3}" srcOrd="0" destOrd="0" presId="urn:microsoft.com/office/officeart/2005/8/layout/list1"/>
    <dgm:cxn modelId="{5FA1A098-75A2-478E-92BB-659031BA7341}" type="presOf" srcId="{6362A4C6-B2C3-467F-85D6-08EAADE2ACB2}" destId="{E13752AB-613B-4D2A-BEF6-523B5FE278D1}" srcOrd="0" destOrd="0" presId="urn:microsoft.com/office/officeart/2005/8/layout/list1"/>
    <dgm:cxn modelId="{DD29E688-094D-467C-AC5B-92794676F0E8}" srcId="{B24F91E8-A768-4FD8-9BB3-414E28E7665B}" destId="{E314E648-BCD3-45B1-89AA-4DB43EA6C4E6}" srcOrd="1" destOrd="0" parTransId="{7497DE65-C4AC-45C0-BA76-851752FFD224}" sibTransId="{DC32A6AB-7C20-48AE-B9A1-7FB7C9349944}"/>
    <dgm:cxn modelId="{FE570C4C-1BE2-42BF-88D2-E6AAA1EB9A72}" type="presOf" srcId="{E314E648-BCD3-45B1-89AA-4DB43EA6C4E6}" destId="{3021335B-CA0A-4195-B5DB-9C6FA83A7F6D}" srcOrd="0" destOrd="0" presId="urn:microsoft.com/office/officeart/2005/8/layout/list1"/>
    <dgm:cxn modelId="{46CDF7DC-EF2D-4508-B94C-89F5856E5CAD}" type="presOf" srcId="{5D76EFEA-6CA7-46B8-86FA-80F769F29A30}" destId="{5068A825-F289-455E-8208-33A339AF6B1F}" srcOrd="0" destOrd="0" presId="urn:microsoft.com/office/officeart/2005/8/layout/list1"/>
    <dgm:cxn modelId="{0A946237-1166-4D40-AC97-1D8A49558A81}" srcId="{B24F91E8-A768-4FD8-9BB3-414E28E7665B}" destId="{5BAD9687-CF8F-47F4-808B-DB5A4C776117}" srcOrd="4" destOrd="0" parTransId="{4F9FC225-4398-4C1F-8FFF-E188BB75C551}" sibTransId="{5714D086-3E8A-4014-A872-9D4BFA719423}"/>
    <dgm:cxn modelId="{35227B1C-02D2-45D0-989E-08226A0C7B66}" srcId="{B24F91E8-A768-4FD8-9BB3-414E28E7665B}" destId="{6362A4C6-B2C3-467F-85D6-08EAADE2ACB2}" srcOrd="3" destOrd="0" parTransId="{DDE2F4FD-DA28-4D81-A149-9E95F70E96A5}" sibTransId="{159FF1E5-7416-4C71-ABF6-EDB6248D9236}"/>
    <dgm:cxn modelId="{39D5E943-62C4-467F-ABF0-6BD044B39211}" type="presOf" srcId="{E314E648-BCD3-45B1-89AA-4DB43EA6C4E6}" destId="{99CFE495-A6AC-44B5-A7ED-11BB75A260C6}" srcOrd="1" destOrd="0" presId="urn:microsoft.com/office/officeart/2005/8/layout/list1"/>
    <dgm:cxn modelId="{00B6E9CC-9205-4556-A0D8-65B02794BA11}" srcId="{B24F91E8-A768-4FD8-9BB3-414E28E7665B}" destId="{4E76C190-585B-436C-9518-85277B9BF882}" srcOrd="0" destOrd="0" parTransId="{BBE15419-7939-48B1-9202-4D39FBC081A9}" sibTransId="{FBCB2653-8A63-4C86-B78B-96DBD73F46D5}"/>
    <dgm:cxn modelId="{77A6561B-56EF-4140-95FD-8C8A82CA58C3}" type="presOf" srcId="{6362A4C6-B2C3-467F-85D6-08EAADE2ACB2}" destId="{842E4885-E6A6-4BEC-AA0E-71263BAA530B}" srcOrd="1" destOrd="0" presId="urn:microsoft.com/office/officeart/2005/8/layout/list1"/>
    <dgm:cxn modelId="{34EB0753-E7D1-4B90-8A4B-FFA663BBDADF}" type="presOf" srcId="{4E76C190-585B-436C-9518-85277B9BF882}" destId="{A402B19C-E00C-4CEB-88B5-610CECEB489B}" srcOrd="1" destOrd="0" presId="urn:microsoft.com/office/officeart/2005/8/layout/list1"/>
    <dgm:cxn modelId="{AA18BB7B-27E7-4D13-B134-857BF1F7072F}" type="presOf" srcId="{B24F91E8-A768-4FD8-9BB3-414E28E7665B}" destId="{BFC8A6D7-1BCE-41ED-9209-B4D3A7F85018}" srcOrd="0" destOrd="0" presId="urn:microsoft.com/office/officeart/2005/8/layout/list1"/>
    <dgm:cxn modelId="{7DEDAE68-BB09-4B08-BCA2-19274FBE948E}" type="presOf" srcId="{4E76C190-585B-436C-9518-85277B9BF882}" destId="{2BB18CA5-2E21-4156-8330-EC22BC1FA9F5}" srcOrd="0" destOrd="0" presId="urn:microsoft.com/office/officeart/2005/8/layout/list1"/>
    <dgm:cxn modelId="{321F13EB-BE9E-4F16-9749-F99BD0394D02}" srcId="{B24F91E8-A768-4FD8-9BB3-414E28E7665B}" destId="{5D76EFEA-6CA7-46B8-86FA-80F769F29A30}" srcOrd="2" destOrd="0" parTransId="{2DDE22AE-B4AD-4859-916D-9D7B64C4A8A4}" sibTransId="{2E3F67D1-BB05-4E69-AB34-B787E9C47DFD}"/>
    <dgm:cxn modelId="{A5A461FC-6024-43E4-84AC-81D8CEE8B9A8}" type="presParOf" srcId="{BFC8A6D7-1BCE-41ED-9209-B4D3A7F85018}" destId="{35C20F91-20D3-4634-A4CB-16A233ECF919}" srcOrd="0" destOrd="0" presId="urn:microsoft.com/office/officeart/2005/8/layout/list1"/>
    <dgm:cxn modelId="{1938FF0F-9C71-4652-A1B9-89B02F358FF5}" type="presParOf" srcId="{35C20F91-20D3-4634-A4CB-16A233ECF919}" destId="{2BB18CA5-2E21-4156-8330-EC22BC1FA9F5}" srcOrd="0" destOrd="0" presId="urn:microsoft.com/office/officeart/2005/8/layout/list1"/>
    <dgm:cxn modelId="{A9D0134B-5D21-40CC-B94E-D490E91BAC90}" type="presParOf" srcId="{35C20F91-20D3-4634-A4CB-16A233ECF919}" destId="{A402B19C-E00C-4CEB-88B5-610CECEB489B}" srcOrd="1" destOrd="0" presId="urn:microsoft.com/office/officeart/2005/8/layout/list1"/>
    <dgm:cxn modelId="{5DCF8D26-B2FF-49DA-A87D-1BAFB1524AED}" type="presParOf" srcId="{BFC8A6D7-1BCE-41ED-9209-B4D3A7F85018}" destId="{7A285967-F9E9-4BB9-95C1-91A952FEEF76}" srcOrd="1" destOrd="0" presId="urn:microsoft.com/office/officeart/2005/8/layout/list1"/>
    <dgm:cxn modelId="{1E1C33DE-73A5-470E-A677-073D93D2CCDE}" type="presParOf" srcId="{BFC8A6D7-1BCE-41ED-9209-B4D3A7F85018}" destId="{3A66C0F2-C9E7-4224-8475-5760EF60AC3C}" srcOrd="2" destOrd="0" presId="urn:microsoft.com/office/officeart/2005/8/layout/list1"/>
    <dgm:cxn modelId="{90EC8CAD-8400-4DF4-93E6-433659C62EDE}" type="presParOf" srcId="{BFC8A6D7-1BCE-41ED-9209-B4D3A7F85018}" destId="{066A5E3F-065D-429F-8DAD-5B83909D4C44}" srcOrd="3" destOrd="0" presId="urn:microsoft.com/office/officeart/2005/8/layout/list1"/>
    <dgm:cxn modelId="{AE96089C-9D72-4912-BCA6-4D221A1E8CC9}" type="presParOf" srcId="{BFC8A6D7-1BCE-41ED-9209-B4D3A7F85018}" destId="{83C66457-F2F0-4D79-B66E-036831CE2944}" srcOrd="4" destOrd="0" presId="urn:microsoft.com/office/officeart/2005/8/layout/list1"/>
    <dgm:cxn modelId="{DC9BB715-40F8-42A4-A4B6-088A7AC08561}" type="presParOf" srcId="{83C66457-F2F0-4D79-B66E-036831CE2944}" destId="{3021335B-CA0A-4195-B5DB-9C6FA83A7F6D}" srcOrd="0" destOrd="0" presId="urn:microsoft.com/office/officeart/2005/8/layout/list1"/>
    <dgm:cxn modelId="{AB81E950-003C-481A-879F-231C2AAB1770}" type="presParOf" srcId="{83C66457-F2F0-4D79-B66E-036831CE2944}" destId="{99CFE495-A6AC-44B5-A7ED-11BB75A260C6}" srcOrd="1" destOrd="0" presId="urn:microsoft.com/office/officeart/2005/8/layout/list1"/>
    <dgm:cxn modelId="{1D706575-E714-455A-B616-64A25820E8F2}" type="presParOf" srcId="{BFC8A6D7-1BCE-41ED-9209-B4D3A7F85018}" destId="{7E95E9FF-5F07-425F-A1C8-BF4F947E5FAB}" srcOrd="5" destOrd="0" presId="urn:microsoft.com/office/officeart/2005/8/layout/list1"/>
    <dgm:cxn modelId="{250C6422-B1E9-4D9E-AA45-0E655982D944}" type="presParOf" srcId="{BFC8A6D7-1BCE-41ED-9209-B4D3A7F85018}" destId="{47C3C9FA-9850-4AC3-980E-D6ED184DC238}" srcOrd="6" destOrd="0" presId="urn:microsoft.com/office/officeart/2005/8/layout/list1"/>
    <dgm:cxn modelId="{0BB3B4D6-4F9F-4284-AF72-1E58ADBB9F02}" type="presParOf" srcId="{BFC8A6D7-1BCE-41ED-9209-B4D3A7F85018}" destId="{DF9792D1-9C00-499F-869C-CDED0FF59964}" srcOrd="7" destOrd="0" presId="urn:microsoft.com/office/officeart/2005/8/layout/list1"/>
    <dgm:cxn modelId="{FC733CFD-7022-41AB-AFAE-9134896555AA}" type="presParOf" srcId="{BFC8A6D7-1BCE-41ED-9209-B4D3A7F85018}" destId="{4E29C304-A692-4DCB-BF2A-6E88CDF78E4A}" srcOrd="8" destOrd="0" presId="urn:microsoft.com/office/officeart/2005/8/layout/list1"/>
    <dgm:cxn modelId="{12B169B4-2C28-42F5-BB0F-AE7027029F2B}" type="presParOf" srcId="{4E29C304-A692-4DCB-BF2A-6E88CDF78E4A}" destId="{5068A825-F289-455E-8208-33A339AF6B1F}" srcOrd="0" destOrd="0" presId="urn:microsoft.com/office/officeart/2005/8/layout/list1"/>
    <dgm:cxn modelId="{CCC3A176-1251-4838-9D5A-578F5F7FCA1B}" type="presParOf" srcId="{4E29C304-A692-4DCB-BF2A-6E88CDF78E4A}" destId="{36A49F9A-8F53-4A75-BAB1-EF5120D03338}" srcOrd="1" destOrd="0" presId="urn:microsoft.com/office/officeart/2005/8/layout/list1"/>
    <dgm:cxn modelId="{3685CAAB-5C9A-4AD3-82ED-BC1197DB5DCF}" type="presParOf" srcId="{BFC8A6D7-1BCE-41ED-9209-B4D3A7F85018}" destId="{1D6D0AEF-6DA8-4E11-949D-974BCC22F382}" srcOrd="9" destOrd="0" presId="urn:microsoft.com/office/officeart/2005/8/layout/list1"/>
    <dgm:cxn modelId="{7D2FD8A9-008A-453A-95EF-1A9C127C0F64}" type="presParOf" srcId="{BFC8A6D7-1BCE-41ED-9209-B4D3A7F85018}" destId="{FE0DEABA-BCF8-4982-8B2F-D883D0B32477}" srcOrd="10" destOrd="0" presId="urn:microsoft.com/office/officeart/2005/8/layout/list1"/>
    <dgm:cxn modelId="{C5178613-ACEB-4434-8D4D-49E7D24DE362}" type="presParOf" srcId="{BFC8A6D7-1BCE-41ED-9209-B4D3A7F85018}" destId="{875DE167-E44D-4CA1-B3CC-A2A8348F7C83}" srcOrd="11" destOrd="0" presId="urn:microsoft.com/office/officeart/2005/8/layout/list1"/>
    <dgm:cxn modelId="{F83417E4-CFBF-4619-B97E-A79A519C2B9D}" type="presParOf" srcId="{BFC8A6D7-1BCE-41ED-9209-B4D3A7F85018}" destId="{77EF5B67-A18F-4577-B759-B44B5740E653}" srcOrd="12" destOrd="0" presId="urn:microsoft.com/office/officeart/2005/8/layout/list1"/>
    <dgm:cxn modelId="{8BB134E2-FA86-4250-8A88-679E0CCA0E51}" type="presParOf" srcId="{77EF5B67-A18F-4577-B759-B44B5740E653}" destId="{E13752AB-613B-4D2A-BEF6-523B5FE278D1}" srcOrd="0" destOrd="0" presId="urn:microsoft.com/office/officeart/2005/8/layout/list1"/>
    <dgm:cxn modelId="{37AA7E67-C307-499A-A920-9E5D21CBC34D}" type="presParOf" srcId="{77EF5B67-A18F-4577-B759-B44B5740E653}" destId="{842E4885-E6A6-4BEC-AA0E-71263BAA530B}" srcOrd="1" destOrd="0" presId="urn:microsoft.com/office/officeart/2005/8/layout/list1"/>
    <dgm:cxn modelId="{E1A5D4CA-681C-414E-A980-986326160A76}" type="presParOf" srcId="{BFC8A6D7-1BCE-41ED-9209-B4D3A7F85018}" destId="{DFEB7629-A4AD-4A36-B8DE-660C83DFE38D}" srcOrd="13" destOrd="0" presId="urn:microsoft.com/office/officeart/2005/8/layout/list1"/>
    <dgm:cxn modelId="{6548E9FB-BC68-470F-B703-24A8843EC847}" type="presParOf" srcId="{BFC8A6D7-1BCE-41ED-9209-B4D3A7F85018}" destId="{52EA73DB-FD3D-44C9-920C-83647D25623C}" srcOrd="14" destOrd="0" presId="urn:microsoft.com/office/officeart/2005/8/layout/list1"/>
    <dgm:cxn modelId="{A98CB878-7C86-4745-8618-48EA887EEB70}" type="presParOf" srcId="{BFC8A6D7-1BCE-41ED-9209-B4D3A7F85018}" destId="{B7458F75-1F13-4754-A276-A8915D6A3C3C}" srcOrd="15" destOrd="0" presId="urn:microsoft.com/office/officeart/2005/8/layout/list1"/>
    <dgm:cxn modelId="{73E6760D-846F-4067-9F9D-C05BAC9A6BA4}" type="presParOf" srcId="{BFC8A6D7-1BCE-41ED-9209-B4D3A7F85018}" destId="{F4853A1E-A919-4DD0-9843-74D33F050AF6}" srcOrd="16" destOrd="0" presId="urn:microsoft.com/office/officeart/2005/8/layout/list1"/>
    <dgm:cxn modelId="{C435FF70-6818-4FFA-910D-01909AFB7364}" type="presParOf" srcId="{F4853A1E-A919-4DD0-9843-74D33F050AF6}" destId="{0D275123-71D6-4727-BC05-03C4F53666F3}" srcOrd="0" destOrd="0" presId="urn:microsoft.com/office/officeart/2005/8/layout/list1"/>
    <dgm:cxn modelId="{0A1CE3AB-33CC-42E3-BD91-A9DD8D935800}" type="presParOf" srcId="{F4853A1E-A919-4DD0-9843-74D33F050AF6}" destId="{16E19E66-5BD2-4788-8FF1-770EF299F349}" srcOrd="1" destOrd="0" presId="urn:microsoft.com/office/officeart/2005/8/layout/list1"/>
    <dgm:cxn modelId="{AC88C388-8DBA-4AE9-8C15-24748AFADF07}" type="presParOf" srcId="{BFC8A6D7-1BCE-41ED-9209-B4D3A7F85018}" destId="{07AE4E92-7181-424D-94BC-FFE0BB3CAD4A}" srcOrd="17" destOrd="0" presId="urn:microsoft.com/office/officeart/2005/8/layout/list1"/>
    <dgm:cxn modelId="{91F1E9A1-4378-42F6-90E1-DEDD50E8074E}" type="presParOf" srcId="{BFC8A6D7-1BCE-41ED-9209-B4D3A7F85018}" destId="{7A0D110D-148F-4CF3-AF92-723C76701FDF}"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22E589-3B37-4565-828D-91EFB80C33FB}"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ES"/>
        </a:p>
      </dgm:t>
    </dgm:pt>
    <dgm:pt modelId="{5B160EC9-DA7E-4187-8B71-DE41C8932581}">
      <dgm:prSet phldrT="[Texto]" custT="1"/>
      <dgm:spPr/>
      <dgm:t>
        <a:bodyPr/>
        <a:lstStyle/>
        <a:p>
          <a:r>
            <a:rPr lang="es-EC" sz="1600" dirty="0" smtClean="0"/>
            <a:t>Se recomienda realizar el presente proyecto ya que asegura una excelente rentabilidad al término del mismo, además los riesgos que existen para este son mínimos </a:t>
          </a:r>
          <a:endParaRPr lang="es-ES" sz="1600" dirty="0"/>
        </a:p>
      </dgm:t>
    </dgm:pt>
    <dgm:pt modelId="{CB8E967E-10A7-4E9E-90FC-2388F614C378}" type="parTrans" cxnId="{E309796B-1508-4DD1-A2FD-B652CDD1AF2F}">
      <dgm:prSet/>
      <dgm:spPr/>
      <dgm:t>
        <a:bodyPr/>
        <a:lstStyle/>
        <a:p>
          <a:endParaRPr lang="es-ES"/>
        </a:p>
      </dgm:t>
    </dgm:pt>
    <dgm:pt modelId="{627745EF-7D65-4B42-9898-1AE3C5987D40}" type="sibTrans" cxnId="{E309796B-1508-4DD1-A2FD-B652CDD1AF2F}">
      <dgm:prSet/>
      <dgm:spPr/>
      <dgm:t>
        <a:bodyPr/>
        <a:lstStyle/>
        <a:p>
          <a:endParaRPr lang="es-ES"/>
        </a:p>
      </dgm:t>
    </dgm:pt>
    <dgm:pt modelId="{ED12B777-E6BB-462F-B54D-41A9D94E4350}">
      <dgm:prSet phldrT="[Texto]" custT="1"/>
      <dgm:spPr/>
      <dgm:t>
        <a:bodyPr/>
        <a:lstStyle/>
        <a:p>
          <a:r>
            <a:rPr lang="es-EC" sz="1800" dirty="0" smtClean="0"/>
            <a:t>Invertir en un fideicomiso es recomendable para los inversores ya que representan una buena alternativa de inversión puesto que ofrecen rendimientos más atractivos que las alternativas de inversión tradicionales, al evitar intermediación bancaria.</a:t>
          </a:r>
          <a:endParaRPr lang="es-ES" sz="1800" dirty="0"/>
        </a:p>
      </dgm:t>
    </dgm:pt>
    <dgm:pt modelId="{00CC40BD-0CF3-40AE-9C9B-5CD70BA957A9}" type="parTrans" cxnId="{8FF9ED56-E698-4456-9D6E-0AAAFB6AFF00}">
      <dgm:prSet/>
      <dgm:spPr/>
      <dgm:t>
        <a:bodyPr/>
        <a:lstStyle/>
        <a:p>
          <a:endParaRPr lang="es-ES"/>
        </a:p>
      </dgm:t>
    </dgm:pt>
    <dgm:pt modelId="{94E80A1F-6310-410A-BC88-2077B7C2B771}" type="sibTrans" cxnId="{8FF9ED56-E698-4456-9D6E-0AAAFB6AFF00}">
      <dgm:prSet/>
      <dgm:spPr/>
      <dgm:t>
        <a:bodyPr/>
        <a:lstStyle/>
        <a:p>
          <a:endParaRPr lang="es-ES"/>
        </a:p>
      </dgm:t>
    </dgm:pt>
    <dgm:pt modelId="{9EE30672-8DF1-41E2-8181-0CD812A87F79}">
      <dgm:prSet phldrT="[Texto]" custT="1"/>
      <dgm:spPr/>
      <dgm:t>
        <a:bodyPr/>
        <a:lstStyle/>
        <a:p>
          <a:r>
            <a:rPr lang="es-ES" sz="1800" dirty="0" smtClean="0"/>
            <a:t>Se debe utilizar el fideicomiso de inversión como mecanismo financiero y legal ya que permite desarrollar proyectos de inversión , cuyo período de recuperación es a largo plazo sin mayor endeudamiento.</a:t>
          </a:r>
          <a:endParaRPr lang="es-ES" sz="1800" dirty="0"/>
        </a:p>
      </dgm:t>
    </dgm:pt>
    <dgm:pt modelId="{8C5F3D6D-1061-46FD-9106-8A4B6F6FB66F}" type="parTrans" cxnId="{7D1A251D-8319-499C-9B39-5CD2EECA9AB7}">
      <dgm:prSet/>
      <dgm:spPr/>
      <dgm:t>
        <a:bodyPr/>
        <a:lstStyle/>
        <a:p>
          <a:endParaRPr lang="es-ES"/>
        </a:p>
      </dgm:t>
    </dgm:pt>
    <dgm:pt modelId="{62DE69E5-9A17-430C-A217-218790A000E4}" type="sibTrans" cxnId="{7D1A251D-8319-499C-9B39-5CD2EECA9AB7}">
      <dgm:prSet/>
      <dgm:spPr/>
      <dgm:t>
        <a:bodyPr/>
        <a:lstStyle/>
        <a:p>
          <a:endParaRPr lang="es-ES"/>
        </a:p>
      </dgm:t>
    </dgm:pt>
    <dgm:pt modelId="{FD164811-0D76-4452-A8C4-1BF22E69F9AC}">
      <dgm:prSet phldrT="[Texto]" custT="1"/>
      <dgm:spPr/>
      <dgm:t>
        <a:bodyPr/>
        <a:lstStyle/>
        <a:p>
          <a:r>
            <a:rPr lang="es-ES" sz="1800" dirty="0" smtClean="0"/>
            <a:t>Realizar inversiones a gran escala minimizando los riesgos y sin mayor endeudamiento.</a:t>
          </a:r>
          <a:endParaRPr lang="es-ES" sz="1800" dirty="0"/>
        </a:p>
      </dgm:t>
    </dgm:pt>
    <dgm:pt modelId="{108F4C0E-93E9-4179-BFDD-9515C9573E88}" type="parTrans" cxnId="{EEE0AADC-987A-4E09-AC82-2E95081856E4}">
      <dgm:prSet/>
      <dgm:spPr/>
    </dgm:pt>
    <dgm:pt modelId="{7DC56056-7215-43D7-A3F5-3FDCD41525C0}" type="sibTrans" cxnId="{EEE0AADC-987A-4E09-AC82-2E95081856E4}">
      <dgm:prSet/>
      <dgm:spPr/>
    </dgm:pt>
    <dgm:pt modelId="{26C9186A-3F86-43E4-B543-1039B700BBE3}" type="pres">
      <dgm:prSet presAssocID="{2222E589-3B37-4565-828D-91EFB80C33FB}" presName="linear" presStyleCnt="0">
        <dgm:presLayoutVars>
          <dgm:animLvl val="lvl"/>
          <dgm:resizeHandles val="exact"/>
        </dgm:presLayoutVars>
      </dgm:prSet>
      <dgm:spPr/>
      <dgm:t>
        <a:bodyPr/>
        <a:lstStyle/>
        <a:p>
          <a:endParaRPr lang="es-ES"/>
        </a:p>
      </dgm:t>
    </dgm:pt>
    <dgm:pt modelId="{950C0918-A1DD-4EAE-83DE-DD70B66394D1}" type="pres">
      <dgm:prSet presAssocID="{5B160EC9-DA7E-4187-8B71-DE41C8932581}" presName="parentText" presStyleLbl="node1" presStyleIdx="0" presStyleCnt="4" custScaleY="69083">
        <dgm:presLayoutVars>
          <dgm:chMax val="0"/>
          <dgm:bulletEnabled val="1"/>
        </dgm:presLayoutVars>
      </dgm:prSet>
      <dgm:spPr/>
      <dgm:t>
        <a:bodyPr/>
        <a:lstStyle/>
        <a:p>
          <a:endParaRPr lang="es-ES"/>
        </a:p>
      </dgm:t>
    </dgm:pt>
    <dgm:pt modelId="{08BF9F7D-0CA1-408E-8AA9-E5E668884DC6}" type="pres">
      <dgm:prSet presAssocID="{627745EF-7D65-4B42-9898-1AE3C5987D40}" presName="spacer" presStyleCnt="0"/>
      <dgm:spPr/>
    </dgm:pt>
    <dgm:pt modelId="{C4FDFC47-DFAA-4CC0-888B-C4182F29457B}" type="pres">
      <dgm:prSet presAssocID="{ED12B777-E6BB-462F-B54D-41A9D94E4350}" presName="parentText" presStyleLbl="node1" presStyleIdx="1" presStyleCnt="4">
        <dgm:presLayoutVars>
          <dgm:chMax val="0"/>
          <dgm:bulletEnabled val="1"/>
        </dgm:presLayoutVars>
      </dgm:prSet>
      <dgm:spPr/>
      <dgm:t>
        <a:bodyPr/>
        <a:lstStyle/>
        <a:p>
          <a:endParaRPr lang="es-ES"/>
        </a:p>
      </dgm:t>
    </dgm:pt>
    <dgm:pt modelId="{AA1CCCBE-9975-4239-AD36-6498A9537D9F}" type="pres">
      <dgm:prSet presAssocID="{94E80A1F-6310-410A-BC88-2077B7C2B771}" presName="spacer" presStyleCnt="0"/>
      <dgm:spPr/>
    </dgm:pt>
    <dgm:pt modelId="{BFAA4FAB-C55D-4AC6-A0C5-AAE1EEAE3B83}" type="pres">
      <dgm:prSet presAssocID="{9EE30672-8DF1-41E2-8181-0CD812A87F79}" presName="parentText" presStyleLbl="node1" presStyleIdx="2" presStyleCnt="4">
        <dgm:presLayoutVars>
          <dgm:chMax val="0"/>
          <dgm:bulletEnabled val="1"/>
        </dgm:presLayoutVars>
      </dgm:prSet>
      <dgm:spPr/>
      <dgm:t>
        <a:bodyPr/>
        <a:lstStyle/>
        <a:p>
          <a:endParaRPr lang="es-ES"/>
        </a:p>
      </dgm:t>
    </dgm:pt>
    <dgm:pt modelId="{C2F03E05-5F34-44E1-9829-BE6731E1737B}" type="pres">
      <dgm:prSet presAssocID="{62DE69E5-9A17-430C-A217-218790A000E4}" presName="spacer" presStyleCnt="0"/>
      <dgm:spPr/>
    </dgm:pt>
    <dgm:pt modelId="{293D30A1-4439-4ECF-A1FB-690B83869C01}" type="pres">
      <dgm:prSet presAssocID="{FD164811-0D76-4452-A8C4-1BF22E69F9AC}" presName="parentText" presStyleLbl="node1" presStyleIdx="3" presStyleCnt="4">
        <dgm:presLayoutVars>
          <dgm:chMax val="0"/>
          <dgm:bulletEnabled val="1"/>
        </dgm:presLayoutVars>
      </dgm:prSet>
      <dgm:spPr/>
      <dgm:t>
        <a:bodyPr/>
        <a:lstStyle/>
        <a:p>
          <a:endParaRPr lang="es-ES"/>
        </a:p>
      </dgm:t>
    </dgm:pt>
  </dgm:ptLst>
  <dgm:cxnLst>
    <dgm:cxn modelId="{BAD12F0F-6FAC-448D-8157-2527FC4E7B68}" type="presOf" srcId="{2222E589-3B37-4565-828D-91EFB80C33FB}" destId="{26C9186A-3F86-43E4-B543-1039B700BBE3}" srcOrd="0" destOrd="0" presId="urn:microsoft.com/office/officeart/2005/8/layout/vList2"/>
    <dgm:cxn modelId="{7D1A251D-8319-499C-9B39-5CD2EECA9AB7}" srcId="{2222E589-3B37-4565-828D-91EFB80C33FB}" destId="{9EE30672-8DF1-41E2-8181-0CD812A87F79}" srcOrd="2" destOrd="0" parTransId="{8C5F3D6D-1061-46FD-9106-8A4B6F6FB66F}" sibTransId="{62DE69E5-9A17-430C-A217-218790A000E4}"/>
    <dgm:cxn modelId="{FE33E5BA-80AB-44C8-8D96-CD8DD4359E8F}" type="presOf" srcId="{FD164811-0D76-4452-A8C4-1BF22E69F9AC}" destId="{293D30A1-4439-4ECF-A1FB-690B83869C01}" srcOrd="0" destOrd="0" presId="urn:microsoft.com/office/officeart/2005/8/layout/vList2"/>
    <dgm:cxn modelId="{EC49A8E4-0EDE-460D-B62C-98B30C5D30D9}" type="presOf" srcId="{5B160EC9-DA7E-4187-8B71-DE41C8932581}" destId="{950C0918-A1DD-4EAE-83DE-DD70B66394D1}" srcOrd="0" destOrd="0" presId="urn:microsoft.com/office/officeart/2005/8/layout/vList2"/>
    <dgm:cxn modelId="{E309796B-1508-4DD1-A2FD-B652CDD1AF2F}" srcId="{2222E589-3B37-4565-828D-91EFB80C33FB}" destId="{5B160EC9-DA7E-4187-8B71-DE41C8932581}" srcOrd="0" destOrd="0" parTransId="{CB8E967E-10A7-4E9E-90FC-2388F614C378}" sibTransId="{627745EF-7D65-4B42-9898-1AE3C5987D40}"/>
    <dgm:cxn modelId="{475665BD-4050-404F-8D8B-81F7F8B214E5}" type="presOf" srcId="{9EE30672-8DF1-41E2-8181-0CD812A87F79}" destId="{BFAA4FAB-C55D-4AC6-A0C5-AAE1EEAE3B83}" srcOrd="0" destOrd="0" presId="urn:microsoft.com/office/officeart/2005/8/layout/vList2"/>
    <dgm:cxn modelId="{8FF9ED56-E698-4456-9D6E-0AAAFB6AFF00}" srcId="{2222E589-3B37-4565-828D-91EFB80C33FB}" destId="{ED12B777-E6BB-462F-B54D-41A9D94E4350}" srcOrd="1" destOrd="0" parTransId="{00CC40BD-0CF3-40AE-9C9B-5CD70BA957A9}" sibTransId="{94E80A1F-6310-410A-BC88-2077B7C2B771}"/>
    <dgm:cxn modelId="{EEE0AADC-987A-4E09-AC82-2E95081856E4}" srcId="{2222E589-3B37-4565-828D-91EFB80C33FB}" destId="{FD164811-0D76-4452-A8C4-1BF22E69F9AC}" srcOrd="3" destOrd="0" parTransId="{108F4C0E-93E9-4179-BFDD-9515C9573E88}" sibTransId="{7DC56056-7215-43D7-A3F5-3FDCD41525C0}"/>
    <dgm:cxn modelId="{63FA8FA3-92EC-4800-9A26-47128EA4087F}" type="presOf" srcId="{ED12B777-E6BB-462F-B54D-41A9D94E4350}" destId="{C4FDFC47-DFAA-4CC0-888B-C4182F29457B}" srcOrd="0" destOrd="0" presId="urn:microsoft.com/office/officeart/2005/8/layout/vList2"/>
    <dgm:cxn modelId="{9E481577-0FF1-4335-9A9C-EE93EA09DCF7}" type="presParOf" srcId="{26C9186A-3F86-43E4-B543-1039B700BBE3}" destId="{950C0918-A1DD-4EAE-83DE-DD70B66394D1}" srcOrd="0" destOrd="0" presId="urn:microsoft.com/office/officeart/2005/8/layout/vList2"/>
    <dgm:cxn modelId="{2791B578-D68A-4C08-B96C-41DB4554AD02}" type="presParOf" srcId="{26C9186A-3F86-43E4-B543-1039B700BBE3}" destId="{08BF9F7D-0CA1-408E-8AA9-E5E668884DC6}" srcOrd="1" destOrd="0" presId="urn:microsoft.com/office/officeart/2005/8/layout/vList2"/>
    <dgm:cxn modelId="{8746A92A-51BF-4255-9D73-D7DC504AA358}" type="presParOf" srcId="{26C9186A-3F86-43E4-B543-1039B700BBE3}" destId="{C4FDFC47-DFAA-4CC0-888B-C4182F29457B}" srcOrd="2" destOrd="0" presId="urn:microsoft.com/office/officeart/2005/8/layout/vList2"/>
    <dgm:cxn modelId="{E7561509-73CF-4526-A2C6-1E02E3C620E2}" type="presParOf" srcId="{26C9186A-3F86-43E4-B543-1039B700BBE3}" destId="{AA1CCCBE-9975-4239-AD36-6498A9537D9F}" srcOrd="3" destOrd="0" presId="urn:microsoft.com/office/officeart/2005/8/layout/vList2"/>
    <dgm:cxn modelId="{DEF0300E-60CF-44FD-9000-78574FF14F06}" type="presParOf" srcId="{26C9186A-3F86-43E4-B543-1039B700BBE3}" destId="{BFAA4FAB-C55D-4AC6-A0C5-AAE1EEAE3B83}" srcOrd="4" destOrd="0" presId="urn:microsoft.com/office/officeart/2005/8/layout/vList2"/>
    <dgm:cxn modelId="{19D5679C-8494-4D2F-8292-BE304AC94B7A}" type="presParOf" srcId="{26C9186A-3F86-43E4-B543-1039B700BBE3}" destId="{C2F03E05-5F34-44E1-9829-BE6731E1737B}" srcOrd="5" destOrd="0" presId="urn:microsoft.com/office/officeart/2005/8/layout/vList2"/>
    <dgm:cxn modelId="{1FF1BEC6-5409-42F8-9C15-161A36AC5899}" type="presParOf" srcId="{26C9186A-3F86-43E4-B543-1039B700BBE3}" destId="{293D30A1-4439-4ECF-A1FB-690B83869C0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E1381-9881-4B38-A826-F745304AC9B0}">
      <dsp:nvSpPr>
        <dsp:cNvPr id="0" name=""/>
        <dsp:cNvSpPr/>
      </dsp:nvSpPr>
      <dsp:spPr>
        <a:xfrm>
          <a:off x="0" y="463492"/>
          <a:ext cx="7143800" cy="378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4927B5-3CC6-4074-8043-7054F3BC9D1D}">
      <dsp:nvSpPr>
        <dsp:cNvPr id="0" name=""/>
        <dsp:cNvSpPr/>
      </dsp:nvSpPr>
      <dsp:spPr>
        <a:xfrm>
          <a:off x="357190" y="0"/>
          <a:ext cx="6691183" cy="68489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013" tIns="0" rIns="189013" bIns="0" numCol="1" spcCol="1270" anchor="ctr" anchorCtr="0">
          <a:noAutofit/>
        </a:bodyPr>
        <a:lstStyle/>
        <a:p>
          <a:pPr lvl="0" algn="l" defTabSz="711200">
            <a:lnSpc>
              <a:spcPct val="90000"/>
            </a:lnSpc>
            <a:spcBef>
              <a:spcPct val="0"/>
            </a:spcBef>
            <a:spcAft>
              <a:spcPct val="35000"/>
            </a:spcAft>
          </a:pPr>
          <a:r>
            <a:rPr lang="es-EC" sz="1600" kern="1200" dirty="0" smtClean="0"/>
            <a:t>Conocer el proceso de creación, administración, funciones, base legal de fideicomisos de inversión.</a:t>
          </a:r>
          <a:endParaRPr lang="es-ES" sz="1600" kern="1200" dirty="0"/>
        </a:p>
      </dsp:txBody>
      <dsp:txXfrm>
        <a:off x="390624" y="33434"/>
        <a:ext cx="6624315" cy="618024"/>
      </dsp:txXfrm>
    </dsp:sp>
    <dsp:sp modelId="{27B0E530-A6DC-43DF-8413-2D6E8FFFFE85}">
      <dsp:nvSpPr>
        <dsp:cNvPr id="0" name=""/>
        <dsp:cNvSpPr/>
      </dsp:nvSpPr>
      <dsp:spPr>
        <a:xfrm>
          <a:off x="0" y="1521976"/>
          <a:ext cx="7143800" cy="378000"/>
        </a:xfrm>
        <a:prstGeom prst="rect">
          <a:avLst/>
        </a:prstGeom>
        <a:solidFill>
          <a:schemeClr val="lt1">
            <a:alpha val="90000"/>
            <a:hueOff val="0"/>
            <a:satOff val="0"/>
            <a:lumOff val="0"/>
            <a:alphaOff val="0"/>
          </a:schemeClr>
        </a:solidFill>
        <a:ln w="25400" cap="flat" cmpd="sng" algn="ctr">
          <a:solidFill>
            <a:schemeClr val="accent4">
              <a:hueOff val="-637824"/>
              <a:satOff val="3843"/>
              <a:lumOff val="308"/>
              <a:alphaOff val="0"/>
            </a:schemeClr>
          </a:solidFill>
          <a:prstDash val="solid"/>
        </a:ln>
        <a:effectLst/>
      </dsp:spPr>
      <dsp:style>
        <a:lnRef idx="2">
          <a:scrgbClr r="0" g="0" b="0"/>
        </a:lnRef>
        <a:fillRef idx="1">
          <a:scrgbClr r="0" g="0" b="0"/>
        </a:fillRef>
        <a:effectRef idx="0">
          <a:scrgbClr r="0" g="0" b="0"/>
        </a:effectRef>
        <a:fontRef idx="minor"/>
      </dsp:style>
    </dsp:sp>
    <dsp:sp modelId="{E9854F27-0F4D-4BDA-806E-680331893AAE}">
      <dsp:nvSpPr>
        <dsp:cNvPr id="0" name=""/>
        <dsp:cNvSpPr/>
      </dsp:nvSpPr>
      <dsp:spPr>
        <a:xfrm>
          <a:off x="351957" y="922492"/>
          <a:ext cx="6788046" cy="820884"/>
        </a:xfrm>
        <a:prstGeom prst="roundRect">
          <a:avLst/>
        </a:prstGeom>
        <a:solidFill>
          <a:schemeClr val="accent4">
            <a:hueOff val="-637824"/>
            <a:satOff val="3843"/>
            <a:lumOff val="3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013" tIns="0" rIns="189013" bIns="0" numCol="1" spcCol="1270" anchor="ctr" anchorCtr="0">
          <a:noAutofit/>
        </a:bodyPr>
        <a:lstStyle/>
        <a:p>
          <a:pPr lvl="0" algn="l" defTabSz="711200">
            <a:lnSpc>
              <a:spcPct val="90000"/>
            </a:lnSpc>
            <a:spcBef>
              <a:spcPct val="0"/>
            </a:spcBef>
            <a:spcAft>
              <a:spcPct val="35000"/>
            </a:spcAft>
          </a:pPr>
          <a:r>
            <a:rPr lang="es-EC" sz="1600" kern="1200" dirty="0" smtClean="0"/>
            <a:t>Presentar la situación actual de estas plantaciones tanto en el mercado interno como externo, a fin de promover el desarrollo de negocios a través de esta especie y generar interés de invertir en las mismas</a:t>
          </a:r>
          <a:endParaRPr lang="es-ES" sz="1600" kern="1200" dirty="0"/>
        </a:p>
      </dsp:txBody>
      <dsp:txXfrm>
        <a:off x="392029" y="962564"/>
        <a:ext cx="6707902" cy="740740"/>
      </dsp:txXfrm>
    </dsp:sp>
    <dsp:sp modelId="{F37D3195-C09A-4D14-B58F-3D0BD9B8A8E3}">
      <dsp:nvSpPr>
        <dsp:cNvPr id="0" name=""/>
        <dsp:cNvSpPr/>
      </dsp:nvSpPr>
      <dsp:spPr>
        <a:xfrm>
          <a:off x="0" y="2202376"/>
          <a:ext cx="7143800" cy="378000"/>
        </a:xfrm>
        <a:prstGeom prst="rect">
          <a:avLst/>
        </a:prstGeom>
        <a:solidFill>
          <a:schemeClr val="lt1">
            <a:alpha val="90000"/>
            <a:hueOff val="0"/>
            <a:satOff val="0"/>
            <a:lumOff val="0"/>
            <a:alphaOff val="0"/>
          </a:schemeClr>
        </a:solidFill>
        <a:ln w="25400" cap="flat" cmpd="sng" algn="ctr">
          <a:solidFill>
            <a:schemeClr val="accent4">
              <a:hueOff val="-1275649"/>
              <a:satOff val="7685"/>
              <a:lumOff val="616"/>
              <a:alphaOff val="0"/>
            </a:schemeClr>
          </a:solidFill>
          <a:prstDash val="solid"/>
        </a:ln>
        <a:effectLst/>
      </dsp:spPr>
      <dsp:style>
        <a:lnRef idx="2">
          <a:scrgbClr r="0" g="0" b="0"/>
        </a:lnRef>
        <a:fillRef idx="1">
          <a:scrgbClr r="0" g="0" b="0"/>
        </a:fillRef>
        <a:effectRef idx="0">
          <a:scrgbClr r="0" g="0" b="0"/>
        </a:effectRef>
        <a:fontRef idx="minor"/>
      </dsp:style>
    </dsp:sp>
    <dsp:sp modelId="{48F0DEEA-1615-41B5-99DA-98E76EA93170}">
      <dsp:nvSpPr>
        <dsp:cNvPr id="0" name=""/>
        <dsp:cNvSpPr/>
      </dsp:nvSpPr>
      <dsp:spPr>
        <a:xfrm>
          <a:off x="357190" y="1980976"/>
          <a:ext cx="6691183" cy="442800"/>
        </a:xfrm>
        <a:prstGeom prst="roundRect">
          <a:avLst/>
        </a:prstGeom>
        <a:solidFill>
          <a:schemeClr val="accent4">
            <a:hueOff val="-1275649"/>
            <a:satOff val="7685"/>
            <a:lumOff val="6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013" tIns="0" rIns="189013" bIns="0" numCol="1" spcCol="1270" anchor="ctr" anchorCtr="0">
          <a:noAutofit/>
        </a:bodyPr>
        <a:lstStyle/>
        <a:p>
          <a:pPr lvl="0" algn="l" defTabSz="711200">
            <a:lnSpc>
              <a:spcPct val="90000"/>
            </a:lnSpc>
            <a:spcBef>
              <a:spcPct val="0"/>
            </a:spcBef>
            <a:spcAft>
              <a:spcPct val="35000"/>
            </a:spcAft>
          </a:pPr>
          <a:r>
            <a:rPr lang="es-EC" sz="1600" kern="1200" dirty="0" smtClean="0"/>
            <a:t>Analizar el valor comercial que tiene esta especie en el mercado internacional</a:t>
          </a:r>
          <a:endParaRPr lang="es-ES" sz="1600" kern="1200" dirty="0"/>
        </a:p>
      </dsp:txBody>
      <dsp:txXfrm>
        <a:off x="378806" y="2002592"/>
        <a:ext cx="6647951" cy="399568"/>
      </dsp:txXfrm>
    </dsp:sp>
    <dsp:sp modelId="{84DB7D44-355E-4377-8C86-B72B716078D8}">
      <dsp:nvSpPr>
        <dsp:cNvPr id="0" name=""/>
        <dsp:cNvSpPr/>
      </dsp:nvSpPr>
      <dsp:spPr>
        <a:xfrm>
          <a:off x="0" y="2882776"/>
          <a:ext cx="7143800" cy="378000"/>
        </a:xfrm>
        <a:prstGeom prst="rect">
          <a:avLst/>
        </a:prstGeom>
        <a:solidFill>
          <a:schemeClr val="lt1">
            <a:alpha val="90000"/>
            <a:hueOff val="0"/>
            <a:satOff val="0"/>
            <a:lumOff val="0"/>
            <a:alphaOff val="0"/>
          </a:schemeClr>
        </a:solidFill>
        <a:ln w="25400" cap="flat" cmpd="sng" algn="ctr">
          <a:solidFill>
            <a:schemeClr val="accent4">
              <a:hueOff val="-1913473"/>
              <a:satOff val="11528"/>
              <a:lumOff val="924"/>
              <a:alphaOff val="0"/>
            </a:schemeClr>
          </a:solidFill>
          <a:prstDash val="solid"/>
        </a:ln>
        <a:effectLst/>
      </dsp:spPr>
      <dsp:style>
        <a:lnRef idx="2">
          <a:scrgbClr r="0" g="0" b="0"/>
        </a:lnRef>
        <a:fillRef idx="1">
          <a:scrgbClr r="0" g="0" b="0"/>
        </a:fillRef>
        <a:effectRef idx="0">
          <a:scrgbClr r="0" g="0" b="0"/>
        </a:effectRef>
        <a:fontRef idx="minor"/>
      </dsp:style>
    </dsp:sp>
    <dsp:sp modelId="{4212601C-04C0-41EC-90F1-6883F4E797E3}">
      <dsp:nvSpPr>
        <dsp:cNvPr id="0" name=""/>
        <dsp:cNvSpPr/>
      </dsp:nvSpPr>
      <dsp:spPr>
        <a:xfrm>
          <a:off x="357190" y="2661376"/>
          <a:ext cx="6691183" cy="442800"/>
        </a:xfrm>
        <a:prstGeom prst="roundRect">
          <a:avLst/>
        </a:prstGeom>
        <a:solidFill>
          <a:schemeClr val="accent4">
            <a:hueOff val="-1913473"/>
            <a:satOff val="11528"/>
            <a:lumOff val="9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013" tIns="0" rIns="189013" bIns="0" numCol="1" spcCol="1270" anchor="ctr" anchorCtr="0">
          <a:noAutofit/>
        </a:bodyPr>
        <a:lstStyle/>
        <a:p>
          <a:pPr lvl="0" algn="l" defTabSz="711200">
            <a:lnSpc>
              <a:spcPct val="90000"/>
            </a:lnSpc>
            <a:spcBef>
              <a:spcPct val="0"/>
            </a:spcBef>
            <a:spcAft>
              <a:spcPct val="35000"/>
            </a:spcAft>
          </a:pPr>
          <a:r>
            <a:rPr lang="es-EC" sz="1600" kern="1200" dirty="0" smtClean="0"/>
            <a:t>Determinar la  rentabilidad de invertir en Teca.</a:t>
          </a:r>
        </a:p>
      </dsp:txBody>
      <dsp:txXfrm>
        <a:off x="378806" y="2682992"/>
        <a:ext cx="6647951" cy="399568"/>
      </dsp:txXfrm>
    </dsp:sp>
    <dsp:sp modelId="{9ECB3DA9-B024-412A-ADCC-5D4E584CD3A8}">
      <dsp:nvSpPr>
        <dsp:cNvPr id="0" name=""/>
        <dsp:cNvSpPr/>
      </dsp:nvSpPr>
      <dsp:spPr>
        <a:xfrm>
          <a:off x="0" y="3563176"/>
          <a:ext cx="7143800" cy="378000"/>
        </a:xfrm>
        <a:prstGeom prst="rect">
          <a:avLst/>
        </a:prstGeom>
        <a:solidFill>
          <a:schemeClr val="lt1">
            <a:alpha val="90000"/>
            <a:hueOff val="0"/>
            <a:satOff val="0"/>
            <a:lumOff val="0"/>
            <a:alphaOff val="0"/>
          </a:schemeClr>
        </a:solidFill>
        <a:ln w="25400" cap="flat" cmpd="sng" algn="ctr">
          <a:solidFill>
            <a:schemeClr val="accent4">
              <a:hueOff val="-2551297"/>
              <a:satOff val="15371"/>
              <a:lumOff val="1232"/>
              <a:alphaOff val="0"/>
            </a:schemeClr>
          </a:solidFill>
          <a:prstDash val="solid"/>
        </a:ln>
        <a:effectLst/>
      </dsp:spPr>
      <dsp:style>
        <a:lnRef idx="2">
          <a:scrgbClr r="0" g="0" b="0"/>
        </a:lnRef>
        <a:fillRef idx="1">
          <a:scrgbClr r="0" g="0" b="0"/>
        </a:fillRef>
        <a:effectRef idx="0">
          <a:scrgbClr r="0" g="0" b="0"/>
        </a:effectRef>
        <a:fontRef idx="minor"/>
      </dsp:style>
    </dsp:sp>
    <dsp:sp modelId="{5E35F4AC-385E-4219-916C-FA35CE0A7E6C}">
      <dsp:nvSpPr>
        <dsp:cNvPr id="0" name=""/>
        <dsp:cNvSpPr/>
      </dsp:nvSpPr>
      <dsp:spPr>
        <a:xfrm>
          <a:off x="357190" y="3341776"/>
          <a:ext cx="6691183" cy="442800"/>
        </a:xfrm>
        <a:prstGeom prst="roundRect">
          <a:avLst/>
        </a:prstGeom>
        <a:solidFill>
          <a:schemeClr val="accent4">
            <a:hueOff val="-2551297"/>
            <a:satOff val="15371"/>
            <a:lumOff val="12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013" tIns="0" rIns="189013" bIns="0" numCol="1" spcCol="1270" anchor="ctr" anchorCtr="0">
          <a:noAutofit/>
        </a:bodyPr>
        <a:lstStyle/>
        <a:p>
          <a:pPr lvl="0" algn="l" defTabSz="711200">
            <a:lnSpc>
              <a:spcPct val="90000"/>
            </a:lnSpc>
            <a:spcBef>
              <a:spcPct val="0"/>
            </a:spcBef>
            <a:spcAft>
              <a:spcPct val="35000"/>
            </a:spcAft>
          </a:pPr>
          <a:r>
            <a:rPr lang="es-EC" sz="1600" kern="1200" dirty="0" smtClean="0"/>
            <a:t>Identificar  la factibilidad de la creación de un fideicomiso de inversión para conformar una organización que produzca Teca.</a:t>
          </a:r>
        </a:p>
      </dsp:txBody>
      <dsp:txXfrm>
        <a:off x="378806" y="3363392"/>
        <a:ext cx="6647951" cy="399568"/>
      </dsp:txXfrm>
    </dsp:sp>
    <dsp:sp modelId="{3565E637-E93D-4D1D-9993-154C647A1249}">
      <dsp:nvSpPr>
        <dsp:cNvPr id="0" name=""/>
        <dsp:cNvSpPr/>
      </dsp:nvSpPr>
      <dsp:spPr>
        <a:xfrm>
          <a:off x="0" y="4243576"/>
          <a:ext cx="7143800" cy="378000"/>
        </a:xfrm>
        <a:prstGeom prst="rect">
          <a:avLst/>
        </a:prstGeom>
        <a:solidFill>
          <a:schemeClr val="lt1">
            <a:alpha val="90000"/>
            <a:hueOff val="0"/>
            <a:satOff val="0"/>
            <a:lumOff val="0"/>
            <a:alphaOff val="0"/>
          </a:schemeClr>
        </a:solidFill>
        <a:ln w="25400" cap="flat" cmpd="sng" algn="ctr">
          <a:solidFill>
            <a:schemeClr val="accent4">
              <a:hueOff val="-3189121"/>
              <a:satOff val="19214"/>
              <a:lumOff val="1540"/>
              <a:alphaOff val="0"/>
            </a:schemeClr>
          </a:solidFill>
          <a:prstDash val="solid"/>
        </a:ln>
        <a:effectLst/>
      </dsp:spPr>
      <dsp:style>
        <a:lnRef idx="2">
          <a:scrgbClr r="0" g="0" b="0"/>
        </a:lnRef>
        <a:fillRef idx="1">
          <a:scrgbClr r="0" g="0" b="0"/>
        </a:fillRef>
        <a:effectRef idx="0">
          <a:scrgbClr r="0" g="0" b="0"/>
        </a:effectRef>
        <a:fontRef idx="minor"/>
      </dsp:style>
    </dsp:sp>
    <dsp:sp modelId="{29917D1B-8936-44B8-8F8E-77737E35700D}">
      <dsp:nvSpPr>
        <dsp:cNvPr id="0" name=""/>
        <dsp:cNvSpPr/>
      </dsp:nvSpPr>
      <dsp:spPr>
        <a:xfrm>
          <a:off x="357190" y="4022176"/>
          <a:ext cx="6691183" cy="442800"/>
        </a:xfrm>
        <a:prstGeom prst="roundRect">
          <a:avLst/>
        </a:prstGeom>
        <a:solidFill>
          <a:schemeClr val="accent4">
            <a:hueOff val="-3189121"/>
            <a:satOff val="19214"/>
            <a:lumOff val="15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013" tIns="0" rIns="189013" bIns="0" numCol="1" spcCol="1270" anchor="ctr" anchorCtr="0">
          <a:noAutofit/>
        </a:bodyPr>
        <a:lstStyle/>
        <a:p>
          <a:pPr lvl="0" algn="l" defTabSz="711200">
            <a:lnSpc>
              <a:spcPct val="90000"/>
            </a:lnSpc>
            <a:spcBef>
              <a:spcPct val="0"/>
            </a:spcBef>
            <a:spcAft>
              <a:spcPct val="35000"/>
            </a:spcAft>
          </a:pPr>
          <a:r>
            <a:rPr lang="es-EC" sz="1600" kern="1200" dirty="0" smtClean="0"/>
            <a:t>Generar una fuente de ingresos para los beneficiarios del fideicomiso.</a:t>
          </a:r>
        </a:p>
      </dsp:txBody>
      <dsp:txXfrm>
        <a:off x="378806" y="4043792"/>
        <a:ext cx="6647951" cy="399568"/>
      </dsp:txXfrm>
    </dsp:sp>
    <dsp:sp modelId="{6045259C-65BE-4451-B363-005C3ADE91BE}">
      <dsp:nvSpPr>
        <dsp:cNvPr id="0" name=""/>
        <dsp:cNvSpPr/>
      </dsp:nvSpPr>
      <dsp:spPr>
        <a:xfrm>
          <a:off x="0" y="5299581"/>
          <a:ext cx="7143800" cy="378000"/>
        </a:xfrm>
        <a:prstGeom prst="rect">
          <a:avLst/>
        </a:prstGeom>
        <a:solidFill>
          <a:schemeClr val="lt1">
            <a:alpha val="90000"/>
            <a:hueOff val="0"/>
            <a:satOff val="0"/>
            <a:lumOff val="0"/>
            <a:alphaOff val="0"/>
          </a:schemeClr>
        </a:solidFill>
        <a:ln w="25400" cap="flat" cmpd="sng" algn="ctr">
          <a:solidFill>
            <a:schemeClr val="accent4">
              <a:hueOff val="-3826945"/>
              <a:satOff val="23056"/>
              <a:lumOff val="1848"/>
              <a:alphaOff val="0"/>
            </a:schemeClr>
          </a:solidFill>
          <a:prstDash val="solid"/>
        </a:ln>
        <a:effectLst/>
      </dsp:spPr>
      <dsp:style>
        <a:lnRef idx="2">
          <a:scrgbClr r="0" g="0" b="0"/>
        </a:lnRef>
        <a:fillRef idx="1">
          <a:scrgbClr r="0" g="0" b="0"/>
        </a:fillRef>
        <a:effectRef idx="0">
          <a:scrgbClr r="0" g="0" b="0"/>
        </a:effectRef>
        <a:fontRef idx="minor"/>
      </dsp:style>
    </dsp:sp>
    <dsp:sp modelId="{E7528FF1-41F8-4D45-8E54-1CC4C4D59DB8}">
      <dsp:nvSpPr>
        <dsp:cNvPr id="0" name=""/>
        <dsp:cNvSpPr/>
      </dsp:nvSpPr>
      <dsp:spPr>
        <a:xfrm>
          <a:off x="357190" y="4702576"/>
          <a:ext cx="6691183" cy="818405"/>
        </a:xfrm>
        <a:prstGeom prst="roundRect">
          <a:avLst/>
        </a:prstGeom>
        <a:solidFill>
          <a:schemeClr val="accent4">
            <a:hueOff val="-3826945"/>
            <a:satOff val="23056"/>
            <a:lumOff val="18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013" tIns="0" rIns="189013" bIns="0" numCol="1" spcCol="1270" anchor="ctr" anchorCtr="0">
          <a:noAutofit/>
        </a:bodyPr>
        <a:lstStyle/>
        <a:p>
          <a:pPr lvl="0" algn="l" defTabSz="711200">
            <a:lnSpc>
              <a:spcPct val="90000"/>
            </a:lnSpc>
            <a:spcBef>
              <a:spcPct val="0"/>
            </a:spcBef>
            <a:spcAft>
              <a:spcPct val="35000"/>
            </a:spcAft>
          </a:pPr>
          <a:r>
            <a:rPr lang="es-EC" sz="1600" kern="1200" dirty="0" smtClean="0"/>
            <a:t>Generar fuente de ingresos para las personas  vinculadas a la actividad forestal de la zona; mediante la generación de trabajo, apoyando a la gestión productiva y social</a:t>
          </a:r>
        </a:p>
      </dsp:txBody>
      <dsp:txXfrm>
        <a:off x="397141" y="4742527"/>
        <a:ext cx="6611281" cy="738503"/>
      </dsp:txXfrm>
    </dsp:sp>
    <dsp:sp modelId="{10E54914-B9A8-40DB-941C-2AD597232367}">
      <dsp:nvSpPr>
        <dsp:cNvPr id="0" name=""/>
        <dsp:cNvSpPr/>
      </dsp:nvSpPr>
      <dsp:spPr>
        <a:xfrm>
          <a:off x="0" y="5979981"/>
          <a:ext cx="7143800" cy="3780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D84CDF8B-F2D7-410E-B903-8285120E88C7}">
      <dsp:nvSpPr>
        <dsp:cNvPr id="0" name=""/>
        <dsp:cNvSpPr/>
      </dsp:nvSpPr>
      <dsp:spPr>
        <a:xfrm>
          <a:off x="357190" y="5758581"/>
          <a:ext cx="6691183" cy="44280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013" tIns="0" rIns="189013" bIns="0" numCol="1" spcCol="1270" anchor="ctr" anchorCtr="0">
          <a:noAutofit/>
        </a:bodyPr>
        <a:lstStyle/>
        <a:p>
          <a:pPr lvl="0" algn="l" defTabSz="711200">
            <a:lnSpc>
              <a:spcPct val="90000"/>
            </a:lnSpc>
            <a:spcBef>
              <a:spcPct val="0"/>
            </a:spcBef>
            <a:spcAft>
              <a:spcPct val="35000"/>
            </a:spcAft>
          </a:pPr>
          <a:r>
            <a:rPr lang="es-EC" sz="1600" kern="1200" dirty="0" smtClean="0"/>
            <a:t>Cuantificar la rentabilidad de la inversión en Teca a fin de conocer la factibilidad del proyecto. </a:t>
          </a:r>
        </a:p>
      </dsp:txBody>
      <dsp:txXfrm>
        <a:off x="378806" y="5780197"/>
        <a:ext cx="6647951"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0AC54-AC48-460A-8118-27BFFCC4B3EB}">
      <dsp:nvSpPr>
        <dsp:cNvPr id="0" name=""/>
        <dsp:cNvSpPr/>
      </dsp:nvSpPr>
      <dsp:spPr>
        <a:xfrm>
          <a:off x="3681984" y="2763519"/>
          <a:ext cx="2007616" cy="130048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s-ES_tradnl" sz="1100" kern="1200" dirty="0" smtClean="0"/>
            <a:t> es de 1300 a 2500 mm por año y una estación seca de 3 a 5 meses. </a:t>
          </a:r>
          <a:endParaRPr lang="es-EC" sz="1100" kern="1200" dirty="0"/>
        </a:p>
      </dsp:txBody>
      <dsp:txXfrm>
        <a:off x="4312835" y="3117206"/>
        <a:ext cx="1348197" cy="918226"/>
      </dsp:txXfrm>
    </dsp:sp>
    <dsp:sp modelId="{7B1219E5-D903-4DBD-8484-0804F5179CC8}">
      <dsp:nvSpPr>
        <dsp:cNvPr id="0" name=""/>
        <dsp:cNvSpPr/>
      </dsp:nvSpPr>
      <dsp:spPr>
        <a:xfrm>
          <a:off x="3681984" y="0"/>
          <a:ext cx="2007616" cy="130048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114300" lvl="1" indent="-114300" algn="l" defTabSz="577850">
            <a:lnSpc>
              <a:spcPct val="90000"/>
            </a:lnSpc>
            <a:spcBef>
              <a:spcPct val="0"/>
            </a:spcBef>
            <a:spcAft>
              <a:spcPct val="15000"/>
            </a:spcAft>
            <a:buChar char="••"/>
          </a:pPr>
          <a:r>
            <a:rPr lang="es-ES_tradnl" sz="1300" kern="1200" dirty="0" smtClean="0"/>
            <a:t>mínimas de 1,5 </a:t>
          </a:r>
          <a:r>
            <a:rPr lang="es-ES_tradnl" sz="1300" kern="1200" baseline="30000" dirty="0" smtClean="0"/>
            <a:t>0</a:t>
          </a:r>
          <a:r>
            <a:rPr lang="es-ES_tradnl" sz="1300" kern="1200" dirty="0" smtClean="0"/>
            <a:t>C y en máximas que alcancen 46°C</a:t>
          </a:r>
          <a:endParaRPr lang="es-EC" sz="1300" kern="1200" dirty="0"/>
        </a:p>
      </dsp:txBody>
      <dsp:txXfrm>
        <a:off x="4312835" y="28567"/>
        <a:ext cx="1348197" cy="918226"/>
      </dsp:txXfrm>
    </dsp:sp>
    <dsp:sp modelId="{CA202932-7F73-49AA-9C94-989D9BD852A5}">
      <dsp:nvSpPr>
        <dsp:cNvPr id="0" name=""/>
        <dsp:cNvSpPr/>
      </dsp:nvSpPr>
      <dsp:spPr>
        <a:xfrm>
          <a:off x="406400" y="0"/>
          <a:ext cx="2007616" cy="130048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s-ES_tradnl" sz="1000" kern="1200" dirty="0" smtClean="0"/>
            <a:t>extremas siempre que exista un drenaje adecuado y requiere de suelos fértiles para su crecimiento óptimo, especialmente los suelos ricos en Ca y en Mg.</a:t>
          </a:r>
          <a:endParaRPr lang="es-EC" sz="1000" kern="1200" dirty="0"/>
        </a:p>
      </dsp:txBody>
      <dsp:txXfrm>
        <a:off x="434967" y="28567"/>
        <a:ext cx="1348197" cy="918226"/>
      </dsp:txXfrm>
    </dsp:sp>
    <dsp:sp modelId="{C9A92618-A61D-4F69-9B46-BD64F54628E9}">
      <dsp:nvSpPr>
        <dsp:cNvPr id="0" name=""/>
        <dsp:cNvSpPr/>
      </dsp:nvSpPr>
      <dsp:spPr>
        <a:xfrm>
          <a:off x="1247648" y="231647"/>
          <a:ext cx="1759712" cy="1759712"/>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kern="1200" dirty="0" smtClean="0"/>
            <a:t>CONDICIONES DE SUELO </a:t>
          </a:r>
          <a:endParaRPr lang="es-EC" sz="1300" kern="1200" dirty="0"/>
        </a:p>
      </dsp:txBody>
      <dsp:txXfrm>
        <a:off x="1763056" y="747055"/>
        <a:ext cx="1244304" cy="1244304"/>
      </dsp:txXfrm>
    </dsp:sp>
    <dsp:sp modelId="{760856E9-0CCC-4963-B342-26F361DECBD7}">
      <dsp:nvSpPr>
        <dsp:cNvPr id="0" name=""/>
        <dsp:cNvSpPr/>
      </dsp:nvSpPr>
      <dsp:spPr>
        <a:xfrm rot="5400000">
          <a:off x="3088640" y="231647"/>
          <a:ext cx="1759712" cy="1759712"/>
        </a:xfrm>
        <a:prstGeom prst="pieWedge">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kern="1200" dirty="0" smtClean="0"/>
            <a:t>TEMPERATURA</a:t>
          </a:r>
          <a:endParaRPr lang="es-EC" sz="1300" kern="1200" dirty="0"/>
        </a:p>
      </dsp:txBody>
      <dsp:txXfrm rot="-5400000">
        <a:off x="3088640" y="747055"/>
        <a:ext cx="1244304" cy="1244304"/>
      </dsp:txXfrm>
    </dsp:sp>
    <dsp:sp modelId="{50F8D58C-E306-4219-BADF-DF8FD3F5B69A}">
      <dsp:nvSpPr>
        <dsp:cNvPr id="0" name=""/>
        <dsp:cNvSpPr/>
      </dsp:nvSpPr>
      <dsp:spPr>
        <a:xfrm rot="10800000">
          <a:off x="3088640" y="2072640"/>
          <a:ext cx="1759712" cy="1759712"/>
        </a:xfrm>
        <a:prstGeom prst="pieWedge">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kern="1200" dirty="0" smtClean="0"/>
            <a:t>PRECIPITACIÓN</a:t>
          </a:r>
          <a:endParaRPr lang="es-EC" sz="1300" kern="1200" dirty="0"/>
        </a:p>
      </dsp:txBody>
      <dsp:txXfrm rot="10800000">
        <a:off x="3088640" y="2072640"/>
        <a:ext cx="1244304" cy="1244304"/>
      </dsp:txXfrm>
    </dsp:sp>
    <dsp:sp modelId="{8EF604CC-C4F3-40FB-9AD3-7A243FFA7B9A}">
      <dsp:nvSpPr>
        <dsp:cNvPr id="0" name=""/>
        <dsp:cNvSpPr/>
      </dsp:nvSpPr>
      <dsp:spPr>
        <a:xfrm rot="3335957" flipH="1" flipV="1">
          <a:off x="2080308" y="2929637"/>
          <a:ext cx="94390" cy="45717"/>
        </a:xfrm>
        <a:prstGeom prst="pieWedg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8A1DE9-E4DD-4E00-B62B-6EF1A93E4C85}">
      <dsp:nvSpPr>
        <dsp:cNvPr id="0" name=""/>
        <dsp:cNvSpPr/>
      </dsp:nvSpPr>
      <dsp:spPr>
        <a:xfrm>
          <a:off x="2744216" y="1666240"/>
          <a:ext cx="607568" cy="528320"/>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180B4A-B05B-440D-8798-24F9F8EA3917}">
      <dsp:nvSpPr>
        <dsp:cNvPr id="0" name=""/>
        <dsp:cNvSpPr/>
      </dsp:nvSpPr>
      <dsp:spPr>
        <a:xfrm rot="10800000">
          <a:off x="2744216" y="1869440"/>
          <a:ext cx="607568" cy="528320"/>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92661B-1C67-410D-AD7F-558F1CA9FC67}" type="datetimeFigureOut">
              <a:rPr lang="es-ES" smtClean="0"/>
              <a:pPr/>
              <a:t>03/01/2014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0C8D0E-7652-4963-91E8-5BD63D8B4C44}" type="slidenum">
              <a:rPr lang="es-ES" smtClean="0"/>
              <a:pPr/>
              <a:t>‹Nº›</a:t>
            </a:fld>
            <a:endParaRPr lang="es-ES"/>
          </a:p>
        </p:txBody>
      </p:sp>
    </p:spTree>
    <p:extLst>
      <p:ext uri="{BB962C8B-B14F-4D97-AF65-F5344CB8AC3E}">
        <p14:creationId xmlns:p14="http://schemas.microsoft.com/office/powerpoint/2010/main" val="4092098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6E23A79-76B6-4104-8059-208E868C0AD5}" type="slidenum">
              <a:rPr lang="es-EC" smtClean="0"/>
              <a:pPr/>
              <a:t>1</a:t>
            </a:fld>
            <a:endParaRPr lang="es-EC"/>
          </a:p>
        </p:txBody>
      </p:sp>
    </p:spTree>
    <p:extLst>
      <p:ext uri="{BB962C8B-B14F-4D97-AF65-F5344CB8AC3E}">
        <p14:creationId xmlns:p14="http://schemas.microsoft.com/office/powerpoint/2010/main" val="3975618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A7F3E6D-4B5F-4CEF-AB20-95D56F1DDD49}" type="datetimeFigureOut">
              <a:rPr lang="es-ES" smtClean="0"/>
              <a:pPr/>
              <a:t>03/01/2014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714DCB-AFF7-4009-9017-617ED15BFF74}"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A7F3E6D-4B5F-4CEF-AB20-95D56F1DDD49}" type="datetimeFigureOut">
              <a:rPr lang="es-ES" smtClean="0"/>
              <a:pPr/>
              <a:t>03/01/2014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714DCB-AFF7-4009-9017-617ED15BFF74}"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A7F3E6D-4B5F-4CEF-AB20-95D56F1DDD49}" type="datetimeFigureOut">
              <a:rPr lang="es-ES" smtClean="0"/>
              <a:pPr/>
              <a:t>03/01/2014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714DCB-AFF7-4009-9017-617ED15BFF74}"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A7F3E6D-4B5F-4CEF-AB20-95D56F1DDD49}" type="datetimeFigureOut">
              <a:rPr lang="es-ES" smtClean="0"/>
              <a:pPr/>
              <a:t>03/01/2014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714DCB-AFF7-4009-9017-617ED15BFF74}"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A7F3E6D-4B5F-4CEF-AB20-95D56F1DDD49}" type="datetimeFigureOut">
              <a:rPr lang="es-ES" smtClean="0"/>
              <a:pPr/>
              <a:t>03/01/2014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714DCB-AFF7-4009-9017-617ED15BFF74}"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A7F3E6D-4B5F-4CEF-AB20-95D56F1DDD49}" type="datetimeFigureOut">
              <a:rPr lang="es-ES" smtClean="0"/>
              <a:pPr/>
              <a:t>03/01/2014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4714DCB-AFF7-4009-9017-617ED15BFF74}"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A7F3E6D-4B5F-4CEF-AB20-95D56F1DDD49}" type="datetimeFigureOut">
              <a:rPr lang="es-ES" smtClean="0"/>
              <a:pPr/>
              <a:t>03/01/2014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4714DCB-AFF7-4009-9017-617ED15BFF74}"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A7F3E6D-4B5F-4CEF-AB20-95D56F1DDD49}" type="datetimeFigureOut">
              <a:rPr lang="es-ES" smtClean="0"/>
              <a:pPr/>
              <a:t>03/01/2014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4714DCB-AFF7-4009-9017-617ED15BFF74}"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A7F3E6D-4B5F-4CEF-AB20-95D56F1DDD49}" type="datetimeFigureOut">
              <a:rPr lang="es-ES" smtClean="0"/>
              <a:pPr/>
              <a:t>03/01/2014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4714DCB-AFF7-4009-9017-617ED15BFF74}"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A7F3E6D-4B5F-4CEF-AB20-95D56F1DDD49}" type="datetimeFigureOut">
              <a:rPr lang="es-ES" smtClean="0"/>
              <a:pPr/>
              <a:t>03/01/2014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4714DCB-AFF7-4009-9017-617ED15BFF74}"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A7F3E6D-4B5F-4CEF-AB20-95D56F1DDD49}" type="datetimeFigureOut">
              <a:rPr lang="es-ES" smtClean="0"/>
              <a:pPr/>
              <a:t>03/01/2014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4714DCB-AFF7-4009-9017-617ED15BFF74}"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F3E6D-4B5F-4CEF-AB20-95D56F1DDD49}" type="datetimeFigureOut">
              <a:rPr lang="es-ES" smtClean="0"/>
              <a:pPr/>
              <a:t>03/01/2014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714DCB-AFF7-4009-9017-617ED15BFF7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www.teakecuadorian.com/plantaciones_datos.php?variable=2013" TargetMode="External"/><Relationship Id="rId4" Type="http://schemas.openxmlformats.org/officeDocument/2006/relationships/hyperlink" Target="http://www.teakecuadorian.com/plantaciones_datos.php?variable=200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gif"/></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jpeg"/><Relationship Id="rId7" Type="http://schemas.openxmlformats.org/officeDocument/2006/relationships/diagramQuickStyle" Target="../diagrams/quickStyle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8.jpeg"/><Relationship Id="rId4" Type="http://schemas.openxmlformats.org/officeDocument/2006/relationships/image" Target="../media/image7.jpe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67544" y="1385994"/>
            <a:ext cx="8146212" cy="5224507"/>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962150" algn="l"/>
                <a:tab pos="2879725" algn="ctr"/>
              </a:tabLst>
            </a:pP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DEPARTAMENTO DE CIENCIAS ECONÓMICAS, ADMINISTRATIVAS Y DE COMERCIO</a:t>
            </a:r>
          </a:p>
          <a:p>
            <a:pPr marL="0" marR="0" lvl="0" indent="0" algn="ctr" defTabSz="914400" rtl="0" eaLnBrk="1" fontAlgn="base" latinLnBrk="0" hangingPunct="1">
              <a:lnSpc>
                <a:spcPct val="100000"/>
              </a:lnSpc>
              <a:spcBef>
                <a:spcPct val="0"/>
              </a:spcBef>
              <a:spcAft>
                <a:spcPct val="0"/>
              </a:spcAft>
              <a:buClrTx/>
              <a:buSzTx/>
              <a:buFontTx/>
              <a:buNone/>
              <a:tabLst>
                <a:tab pos="1962150" algn="l"/>
                <a:tab pos="2879725" algn="ctr"/>
              </a:tabLst>
            </a:pPr>
            <a:endParaRPr kumimoji="0" lang="es-E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1962150" algn="l"/>
                <a:tab pos="2879725" algn="ctr"/>
              </a:tabLst>
            </a:pPr>
            <a:endParaRPr kumimoji="0" lang="es-E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962150" algn="l"/>
                <a:tab pos="2879725" algn="ctr"/>
              </a:tabLst>
            </a:pPr>
            <a:r>
              <a:rPr kumimoji="0" lang="es-EC"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TESIS DE GRADO PREVIO A LA OBTENCIÓN DEL TÍTULO DE: INGENIERÍA EN FINANZAS - CONTADOR PÚBLICO – AUDITOR</a:t>
            </a:r>
          </a:p>
          <a:p>
            <a:pPr marL="0" marR="0" lvl="0" indent="0" algn="ctr" defTabSz="914400" rtl="0" eaLnBrk="0" fontAlgn="base" latinLnBrk="0" hangingPunct="0">
              <a:lnSpc>
                <a:spcPct val="100000"/>
              </a:lnSpc>
              <a:spcBef>
                <a:spcPct val="0"/>
              </a:spcBef>
              <a:spcAft>
                <a:spcPct val="0"/>
              </a:spcAft>
              <a:buClrTx/>
              <a:buSzTx/>
              <a:buFontTx/>
              <a:buNone/>
              <a:tabLst>
                <a:tab pos="1962150" algn="l"/>
                <a:tab pos="2879725" algn="ctr"/>
              </a:tabLst>
            </a:pPr>
            <a:endParaRPr kumimoji="0" lang="es-EC" sz="16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962150" algn="l"/>
                <a:tab pos="2879725" algn="ctr"/>
              </a:tabLst>
            </a:pPr>
            <a:endParaRPr kumimoji="0" lang="es-EC"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962150" algn="l"/>
                <a:tab pos="2879725" algn="ctr"/>
              </a:tabLst>
            </a:pPr>
            <a:endParaRPr kumimoji="0" lang="es-EC"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962150" algn="l"/>
                <a:tab pos="2879725" algn="ctr"/>
              </a:tabLst>
            </a:pPr>
            <a:r>
              <a:rPr kumimoji="0" lang="es-EC" b="1" i="0" u="none" strike="noStrike" cap="none" normalizeH="0" baseline="0" dirty="0" smtClean="0">
                <a:ln>
                  <a:noFill/>
                </a:ln>
                <a:solidFill>
                  <a:schemeClr val="tx1"/>
                </a:solidFill>
                <a:effectLst/>
                <a:latin typeface="Arial" pitchFamily="34" charset="0"/>
                <a:ea typeface="Calibri" pitchFamily="34" charset="0"/>
                <a:cs typeface="Arial" pitchFamily="34" charset="0"/>
              </a:rPr>
              <a:t>“ESTUDIO</a:t>
            </a:r>
            <a:r>
              <a:rPr kumimoji="0" lang="es-EC" b="1" i="0" u="none" strike="noStrike" cap="none" normalizeH="0" dirty="0" smtClean="0">
                <a:ln>
                  <a:noFill/>
                </a:ln>
                <a:solidFill>
                  <a:schemeClr val="tx1"/>
                </a:solidFill>
                <a:effectLst/>
                <a:latin typeface="Arial" pitchFamily="34" charset="0"/>
                <a:ea typeface="Calibri" pitchFamily="34" charset="0"/>
                <a:cs typeface="Arial" pitchFamily="34" charset="0"/>
              </a:rPr>
              <a:t> DE FACTIBILIDAD DEL FIDEICOMISO DE INVERSIÒN COMO MODELO DE ORGANIZAVCIÒN PRODUCTIVA PARA LA PLANTACIÓN DE CIEN HECTÁREAS DE TECA</a:t>
            </a:r>
            <a:r>
              <a:rPr kumimoji="0" lang="es-EC"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lang="es-EC" b="1" dirty="0" smtClean="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962150" algn="l"/>
                <a:tab pos="2879725" algn="ctr"/>
              </a:tabLst>
            </a:pPr>
            <a:endParaRPr kumimoji="0" lang="es-EC"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962150" algn="l"/>
                <a:tab pos="2879725" algn="ctr"/>
              </a:tabLst>
            </a:pPr>
            <a:r>
              <a:rPr kumimoji="0" lang="es-EC" b="1" i="0" u="none" strike="noStrike" cap="none" normalizeH="0" baseline="0" dirty="0" smtClean="0">
                <a:ln>
                  <a:noFill/>
                </a:ln>
                <a:solidFill>
                  <a:schemeClr val="tx1"/>
                </a:solidFill>
                <a:effectLst/>
                <a:latin typeface="Arial" pitchFamily="34" charset="0"/>
                <a:ea typeface="Calibri" pitchFamily="34" charset="0"/>
                <a:cs typeface="Arial" pitchFamily="34" charset="0"/>
              </a:rPr>
              <a:t>AUTOR: EVELYN SOLANGE MANTILLA ALZAMORA</a:t>
            </a:r>
          </a:p>
          <a:p>
            <a:pPr marL="0" marR="0" lvl="0" indent="0" algn="ctr" defTabSz="914400" rtl="0" eaLnBrk="0" fontAlgn="base" latinLnBrk="0" hangingPunct="0">
              <a:lnSpc>
                <a:spcPct val="100000"/>
              </a:lnSpc>
              <a:spcBef>
                <a:spcPct val="0"/>
              </a:spcBef>
              <a:spcAft>
                <a:spcPct val="0"/>
              </a:spcAft>
              <a:buClrTx/>
              <a:buSzTx/>
              <a:buFontTx/>
              <a:buNone/>
              <a:tabLst>
                <a:tab pos="1962150" algn="l"/>
                <a:tab pos="2879725" algn="ctr"/>
              </a:tabLst>
            </a:pPr>
            <a:endParaRPr kumimoji="0" lang="es-EC"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962150" algn="l"/>
                <a:tab pos="2879725" algn="ctr"/>
              </a:tabLst>
            </a:pPr>
            <a:r>
              <a:rPr kumimoji="0" lang="es-EC"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lang="es-EC" sz="1050" dirty="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962150" algn="l"/>
                <a:tab pos="2879725" algn="ctr"/>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Eco.</a:t>
            </a:r>
            <a:r>
              <a:rPr kumimoji="0" lang="es-EC" sz="1600" b="0" i="0" u="none" strike="noStrike" cap="none" normalizeH="0" dirty="0" smtClean="0">
                <a:ln>
                  <a:noFill/>
                </a:ln>
                <a:solidFill>
                  <a:schemeClr val="tx1"/>
                </a:solidFill>
                <a:effectLst/>
                <a:latin typeface="Arial" pitchFamily="34" charset="0"/>
                <a:ea typeface="Times New Roman" pitchFamily="18" charset="0"/>
                <a:cs typeface="Arial" pitchFamily="34" charset="0"/>
              </a:rPr>
              <a:t> Lorenzo Armijos</a:t>
            </a: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s-EC" sz="1600" dirty="0" smtClean="0">
                <a:latin typeface="Arial" pitchFamily="34" charset="0"/>
                <a:ea typeface="Times New Roman" pitchFamily="18" charset="0"/>
                <a:cs typeface="Arial" pitchFamily="34" charset="0"/>
              </a:rPr>
              <a:t>Ing.</a:t>
            </a: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s-EC" sz="1600" dirty="0" smtClean="0">
                <a:latin typeface="Arial" pitchFamily="34" charset="0"/>
                <a:ea typeface="Times New Roman" pitchFamily="18" charset="0"/>
                <a:cs typeface="Arial" pitchFamily="34" charset="0"/>
              </a:rPr>
              <a:t>José Morales</a:t>
            </a:r>
            <a:endParaRPr lang="es-EC" sz="1050" dirty="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962150" algn="l"/>
                <a:tab pos="2879725" algn="ctr"/>
              </a:tabLst>
            </a:pPr>
            <a:r>
              <a:rPr kumimoji="0" lang="es-EC" sz="1050" b="1"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s-EC" b="1" i="0" u="none" strike="noStrike" cap="none" normalizeH="0" baseline="0" dirty="0" smtClean="0">
                <a:ln>
                  <a:noFill/>
                </a:ln>
                <a:solidFill>
                  <a:schemeClr val="tx1"/>
                </a:solidFill>
                <a:effectLst/>
                <a:latin typeface="Arial" pitchFamily="34" charset="0"/>
                <a:ea typeface="Calibri" pitchFamily="34" charset="0"/>
                <a:cs typeface="Arial" pitchFamily="34" charset="0"/>
              </a:rPr>
              <a:t>DIRECTOR                                   CODIRECTOR</a:t>
            </a:r>
          </a:p>
          <a:p>
            <a:pPr marL="0" marR="0" lvl="0" indent="0" algn="ctr" defTabSz="914400" rtl="0" eaLnBrk="0" fontAlgn="base" latinLnBrk="0" hangingPunct="0">
              <a:lnSpc>
                <a:spcPct val="100000"/>
              </a:lnSpc>
              <a:spcBef>
                <a:spcPct val="0"/>
              </a:spcBef>
              <a:spcAft>
                <a:spcPct val="0"/>
              </a:spcAft>
              <a:buClrTx/>
              <a:buSzTx/>
              <a:buFontTx/>
              <a:buNone/>
              <a:tabLst>
                <a:tab pos="1962150" algn="l"/>
                <a:tab pos="2879725" algn="ctr"/>
              </a:tabLst>
            </a:pPr>
            <a:endParaRPr kumimoji="0" lang="es-EC"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962150" algn="l"/>
                <a:tab pos="2879725" algn="ctr"/>
              </a:tabLst>
            </a:pPr>
            <a:endParaRPr kumimoji="0" lang="es-EC"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962150" algn="l"/>
                <a:tab pos="2879725" algn="ctr"/>
              </a:tabLst>
            </a:pPr>
            <a:r>
              <a:rPr kumimoji="0" lang="es-EC" b="1" i="0" u="none" strike="noStrike" cap="none" normalizeH="0" baseline="0" dirty="0" smtClean="0">
                <a:ln>
                  <a:noFill/>
                </a:ln>
                <a:solidFill>
                  <a:schemeClr val="tx1"/>
                </a:solidFill>
                <a:effectLst/>
                <a:latin typeface="Arial" pitchFamily="34" charset="0"/>
                <a:ea typeface="Calibri" pitchFamily="34" charset="0"/>
                <a:cs typeface="Arial" pitchFamily="34" charset="0"/>
              </a:rPr>
              <a:t>SANGOLQUÍ, </a:t>
            </a:r>
            <a:r>
              <a:rPr lang="es-EC" b="1" dirty="0" smtClean="0">
                <a:latin typeface="Arial" pitchFamily="34" charset="0"/>
                <a:ea typeface="Calibri" pitchFamily="34" charset="0"/>
                <a:cs typeface="Arial" pitchFamily="34" charset="0"/>
              </a:rPr>
              <a:t>OCTUBRE </a:t>
            </a:r>
            <a:r>
              <a:rPr kumimoji="0" lang="es-EC" b="1" i="0" u="none" strike="noStrike" cap="none" normalizeH="0" baseline="0" dirty="0" smtClean="0">
                <a:ln>
                  <a:noFill/>
                </a:ln>
                <a:solidFill>
                  <a:schemeClr val="tx1"/>
                </a:solidFill>
                <a:effectLst/>
                <a:latin typeface="Arial" pitchFamily="34" charset="0"/>
                <a:ea typeface="Calibri" pitchFamily="34" charset="0"/>
                <a:cs typeface="Arial" pitchFamily="34" charset="0"/>
              </a:rPr>
              <a:t> DE 2013</a:t>
            </a:r>
            <a:endParaRPr kumimoji="0" lang="es-EC"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332656"/>
            <a:ext cx="6120680" cy="837314"/>
          </a:xfrm>
          <a:prstGeom prst="rect">
            <a:avLst/>
          </a:prstGeom>
          <a:noFill/>
          <a:ln>
            <a:noFill/>
          </a:ln>
        </p:spPr>
      </p:pic>
    </p:spTree>
    <p:extLst>
      <p:ext uri="{BB962C8B-B14F-4D97-AF65-F5344CB8AC3E}">
        <p14:creationId xmlns:p14="http://schemas.microsoft.com/office/powerpoint/2010/main" val="3822456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25470"/>
          </a:xfrm>
        </p:spPr>
        <p:txBody>
          <a:bodyPr>
            <a:normAutofit/>
          </a:bodyPr>
          <a:lstStyle/>
          <a:p>
            <a:r>
              <a:rPr lang="es-ES" sz="3600" dirty="0" smtClean="0"/>
              <a:t>INVERSIONES EN TECA EN EL ECUADOR</a:t>
            </a:r>
            <a:endParaRPr lang="es-ES" sz="3600" dirty="0"/>
          </a:p>
        </p:txBody>
      </p:sp>
      <p:pic>
        <p:nvPicPr>
          <p:cNvPr id="1026" name="Picture 2"/>
          <p:cNvPicPr>
            <a:picLocks noChangeAspect="1" noChangeArrowheads="1"/>
          </p:cNvPicPr>
          <p:nvPr/>
        </p:nvPicPr>
        <p:blipFill>
          <a:blip r:embed="rId2" cstate="print"/>
          <a:srcRect l="23713" t="15453" r="23345" b="61882"/>
          <a:stretch>
            <a:fillRect/>
          </a:stretch>
        </p:blipFill>
        <p:spPr bwMode="auto">
          <a:xfrm>
            <a:off x="285720" y="1428736"/>
            <a:ext cx="4695425" cy="1361787"/>
          </a:xfrm>
          <a:prstGeom prst="rect">
            <a:avLst/>
          </a:prstGeom>
          <a:noFill/>
          <a:ln w="9525">
            <a:noFill/>
            <a:miter lim="800000"/>
            <a:headEnd/>
            <a:tailEnd/>
          </a:ln>
          <a:effectLst/>
        </p:spPr>
      </p:pic>
      <p:sp>
        <p:nvSpPr>
          <p:cNvPr id="6" name="5 Rectángulo redondeado"/>
          <p:cNvSpPr/>
          <p:nvPr/>
        </p:nvSpPr>
        <p:spPr>
          <a:xfrm>
            <a:off x="5072066" y="1142984"/>
            <a:ext cx="3714776" cy="192882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endParaRPr lang="es-ES" sz="1400" dirty="0" smtClean="0">
              <a:latin typeface="Arial" pitchFamily="34" charset="0"/>
              <a:cs typeface="Arial" pitchFamily="34" charset="0"/>
            </a:endParaRPr>
          </a:p>
          <a:p>
            <a:pPr algn="just"/>
            <a:r>
              <a:rPr lang="es-ES" sz="1400" dirty="0" smtClean="0">
                <a:latin typeface="Arial" pitchFamily="34" charset="0"/>
                <a:cs typeface="Arial" pitchFamily="34" charset="0"/>
              </a:rPr>
              <a:t>Es una organización cuyas siglas significan Sistema Integrado de Empresas Basadas en Recursos Ambientales, y cuyo objetivo principal es el de promover, desarrollar y administrar plantaciones de Teca como una alternativa de inversión rentable, segura y ambientalmente sustentable</a:t>
            </a:r>
            <a:r>
              <a:rPr lang="es-ES" dirty="0" smtClean="0">
                <a:latin typeface="Arial" pitchFamily="34" charset="0"/>
                <a:cs typeface="Arial" pitchFamily="34" charset="0"/>
              </a:rPr>
              <a:t>.</a:t>
            </a:r>
          </a:p>
          <a:p>
            <a:pPr algn="ctr"/>
            <a:endParaRPr lang="es-ES" dirty="0"/>
          </a:p>
        </p:txBody>
      </p:sp>
      <p:pic>
        <p:nvPicPr>
          <p:cNvPr id="7" name="6 Imagen" descr="teak-teca.jpg"/>
          <p:cNvPicPr>
            <a:picLocks noChangeAspect="1"/>
          </p:cNvPicPr>
          <p:nvPr/>
        </p:nvPicPr>
        <p:blipFill>
          <a:blip r:embed="rId3" cstate="print"/>
          <a:srcRect r="65625"/>
          <a:stretch>
            <a:fillRect/>
          </a:stretch>
        </p:blipFill>
        <p:spPr>
          <a:xfrm>
            <a:off x="6572264" y="4857760"/>
            <a:ext cx="1357322" cy="1754909"/>
          </a:xfrm>
          <a:prstGeom prst="rect">
            <a:avLst/>
          </a:prstGeom>
        </p:spPr>
      </p:pic>
      <p:sp>
        <p:nvSpPr>
          <p:cNvPr id="8" name="7 Rectángulo redondeado"/>
          <p:cNvSpPr/>
          <p:nvPr/>
        </p:nvSpPr>
        <p:spPr>
          <a:xfrm>
            <a:off x="214282" y="5143512"/>
            <a:ext cx="5357850" cy="142876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400" dirty="0" smtClean="0"/>
              <a:t>TECA ECUADOR es propietaria de más de 425 mil árboles de Teca sembrados en haciendas de su propiedad. . Teca Ecuador ofrece  un trato personalizado y acorde a las necesidades de cada inversionista, además de ofrecer rendimientos muy atractivos a largo plazo</a:t>
            </a:r>
            <a:endParaRPr lang="es-ES" sz="1400" dirty="0"/>
          </a:p>
        </p:txBody>
      </p:sp>
      <p:sp>
        <p:nvSpPr>
          <p:cNvPr id="1029" name="AutoShape 5" descr="2012">
            <a:hlinkClick r:id="rId4"/>
          </p:cNvP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0" name="AutoShape 6" descr="2012">
            <a:hlinkClick r:id="rId4"/>
          </p:cNvPr>
          <p:cNvSpPr>
            <a:spLocks noChangeAspect="1" noChangeArrowheads="1"/>
          </p:cNvSpPr>
          <p:nvPr/>
        </p:nvSpPr>
        <p:spPr bwMode="auto">
          <a:xfrm>
            <a:off x="0" y="0"/>
            <a:ext cx="1219200" cy="10477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1" name="AutoShape 7" descr="2011">
            <a:hlinkClick r:id="rId4"/>
          </p:cNvPr>
          <p:cNvSpPr>
            <a:spLocks noChangeAspect="1" noChangeArrowheads="1"/>
          </p:cNvSpPr>
          <p:nvPr/>
        </p:nvSpPr>
        <p:spPr bwMode="auto">
          <a:xfrm>
            <a:off x="0" y="0"/>
            <a:ext cx="1619250" cy="1905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2" name="AutoShape 8" descr="2010">
            <a:hlinkClick r:id="rId4"/>
          </p:cNvPr>
          <p:cNvSpPr>
            <a:spLocks noChangeAspect="1" noChangeArrowheads="1"/>
          </p:cNvSpPr>
          <p:nvPr/>
        </p:nvSpPr>
        <p:spPr bwMode="auto">
          <a:xfrm>
            <a:off x="0" y="0"/>
            <a:ext cx="1619250" cy="1905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3" name="AutoShape 9" descr="2009">
            <a:hlinkClick r:id="rId4"/>
          </p:cNvPr>
          <p:cNvSpPr>
            <a:spLocks noChangeAspect="1" noChangeArrowheads="1"/>
          </p:cNvSpPr>
          <p:nvPr/>
        </p:nvSpPr>
        <p:spPr bwMode="auto">
          <a:xfrm>
            <a:off x="0" y="0"/>
            <a:ext cx="1619250" cy="17145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4" name="AutoShape 10" descr="2008">
            <a:hlinkClick r:id="rId4"/>
          </p:cNvPr>
          <p:cNvSpPr>
            <a:spLocks noChangeAspect="1" noChangeArrowheads="1"/>
          </p:cNvSpPr>
          <p:nvPr/>
        </p:nvSpPr>
        <p:spPr bwMode="auto">
          <a:xfrm>
            <a:off x="0" y="0"/>
            <a:ext cx="1619250" cy="20955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5" name="AutoShape 11" descr="2007">
            <a:hlinkClick r:id="rId4"/>
          </p:cNvPr>
          <p:cNvSpPr>
            <a:spLocks noChangeAspect="1" noChangeArrowheads="1"/>
          </p:cNvSpPr>
          <p:nvPr/>
        </p:nvSpPr>
        <p:spPr bwMode="auto">
          <a:xfrm>
            <a:off x="0" y="0"/>
            <a:ext cx="1619250" cy="1905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6" name="AutoShape 12" descr="2006">
            <a:hlinkClick r:id="rId4"/>
          </p:cNvPr>
          <p:cNvSpPr>
            <a:spLocks noChangeAspect="1" noChangeArrowheads="1"/>
          </p:cNvSpPr>
          <p:nvPr/>
        </p:nvSpPr>
        <p:spPr bwMode="auto">
          <a:xfrm>
            <a:off x="0" y="0"/>
            <a:ext cx="1619250" cy="1905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7" name="AutoShape 13" descr="2005">
            <a:hlinkClick r:id="rId4"/>
          </p:cNvPr>
          <p:cNvSpPr>
            <a:spLocks noChangeAspect="1" noChangeArrowheads="1"/>
          </p:cNvSpPr>
          <p:nvPr/>
        </p:nvSpPr>
        <p:spPr bwMode="auto">
          <a:xfrm>
            <a:off x="0" y="0"/>
            <a:ext cx="1619250" cy="1905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8" name="AutoShape 14" descr="2004">
            <a:hlinkClick r:id="rId4"/>
          </p:cNvPr>
          <p:cNvSpPr>
            <a:spLocks noChangeAspect="1" noChangeArrowheads="1"/>
          </p:cNvSpPr>
          <p:nvPr/>
        </p:nvSpPr>
        <p:spPr bwMode="auto">
          <a:xfrm>
            <a:off x="0" y="0"/>
            <a:ext cx="1619250" cy="1905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9" name="AutoShape 15" descr="2003">
            <a:hlinkClick r:id="rId4"/>
          </p:cNvPr>
          <p:cNvSpPr>
            <a:spLocks noChangeAspect="1" noChangeArrowheads="1"/>
          </p:cNvSpPr>
          <p:nvPr/>
        </p:nvSpPr>
        <p:spPr bwMode="auto">
          <a:xfrm>
            <a:off x="0" y="0"/>
            <a:ext cx="1619250" cy="1905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40" name="AutoShape 16" descr="2002">
            <a:hlinkClick r:id="rId4"/>
          </p:cNvPr>
          <p:cNvSpPr>
            <a:spLocks noChangeAspect="1" noChangeArrowheads="1"/>
          </p:cNvSpPr>
          <p:nvPr/>
        </p:nvSpPr>
        <p:spPr bwMode="auto">
          <a:xfrm>
            <a:off x="0" y="0"/>
            <a:ext cx="1619250" cy="1905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2013">
            <a:hlinkClick r:id="rId5"/>
          </p:cNvPr>
          <p:cNvSpPr>
            <a:spLocks noChangeAspect="1" noChangeArrowheads="1"/>
          </p:cNvSpPr>
          <p:nvPr/>
        </p:nvSpPr>
        <p:spPr bwMode="auto">
          <a:xfrm>
            <a:off x="149225" y="-2066925"/>
            <a:ext cx="1219200" cy="104775"/>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3" name="22 Imagen" descr="bv000002.jpg"/>
          <p:cNvPicPr>
            <a:picLocks noChangeAspect="1"/>
          </p:cNvPicPr>
          <p:nvPr/>
        </p:nvPicPr>
        <p:blipFill>
          <a:blip r:embed="rId6" cstate="print"/>
          <a:stretch>
            <a:fillRect/>
          </a:stretch>
        </p:blipFill>
        <p:spPr>
          <a:xfrm>
            <a:off x="0" y="3143248"/>
            <a:ext cx="9144000" cy="157163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fideicomiso.jpg"/>
          <p:cNvPicPr>
            <a:picLocks noChangeAspect="1"/>
          </p:cNvPicPr>
          <p:nvPr/>
        </p:nvPicPr>
        <p:blipFill>
          <a:blip r:embed="rId2" cstate="print"/>
          <a:stretch>
            <a:fillRect/>
          </a:stretch>
        </p:blipFill>
        <p:spPr>
          <a:xfrm>
            <a:off x="4286248" y="3480954"/>
            <a:ext cx="4857752" cy="3377045"/>
          </a:xfrm>
          <a:prstGeom prst="rect">
            <a:avLst/>
          </a:prstGeom>
        </p:spPr>
      </p:pic>
      <p:pic>
        <p:nvPicPr>
          <p:cNvPr id="6" name="5 Imagen" descr="inversion3_8_0.jpg"/>
          <p:cNvPicPr>
            <a:picLocks noChangeAspect="1"/>
          </p:cNvPicPr>
          <p:nvPr/>
        </p:nvPicPr>
        <p:blipFill>
          <a:blip r:embed="rId3" cstate="print"/>
          <a:stretch>
            <a:fillRect/>
          </a:stretch>
        </p:blipFill>
        <p:spPr>
          <a:xfrm>
            <a:off x="-1" y="0"/>
            <a:ext cx="5273993" cy="3500438"/>
          </a:xfrm>
          <a:prstGeom prst="rect">
            <a:avLst/>
          </a:prstGeom>
        </p:spPr>
      </p:pic>
      <p:pic>
        <p:nvPicPr>
          <p:cNvPr id="7" name="6 Imagen" descr="Frontera Fideicomiso garantia y pago alberto sarre.gif"/>
          <p:cNvPicPr>
            <a:picLocks noChangeAspect="1"/>
          </p:cNvPicPr>
          <p:nvPr/>
        </p:nvPicPr>
        <p:blipFill>
          <a:blip r:embed="rId4" cstate="print"/>
          <a:stretch>
            <a:fillRect/>
          </a:stretch>
        </p:blipFill>
        <p:spPr>
          <a:xfrm>
            <a:off x="5214942" y="0"/>
            <a:ext cx="3929058" cy="3429000"/>
          </a:xfrm>
          <a:prstGeom prst="rect">
            <a:avLst/>
          </a:prstGeom>
        </p:spPr>
      </p:pic>
      <p:pic>
        <p:nvPicPr>
          <p:cNvPr id="8" name="7 Imagen" descr="images (7).jpg"/>
          <p:cNvPicPr>
            <a:picLocks noChangeAspect="1"/>
          </p:cNvPicPr>
          <p:nvPr/>
        </p:nvPicPr>
        <p:blipFill>
          <a:blip r:embed="rId5" cstate="print"/>
          <a:stretch>
            <a:fillRect/>
          </a:stretch>
        </p:blipFill>
        <p:spPr>
          <a:xfrm>
            <a:off x="-1" y="3714752"/>
            <a:ext cx="4286249" cy="3143248"/>
          </a:xfrm>
          <a:prstGeom prst="rect">
            <a:avLst/>
          </a:prstGeom>
        </p:spPr>
      </p:pic>
      <p:sp>
        <p:nvSpPr>
          <p:cNvPr id="9" name="8 Rectángulo"/>
          <p:cNvSpPr/>
          <p:nvPr/>
        </p:nvSpPr>
        <p:spPr>
          <a:xfrm>
            <a:off x="0" y="2571744"/>
            <a:ext cx="9144000" cy="192882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sz="4800" dirty="0" smtClean="0"/>
              <a:t>CAPÍTULO II</a:t>
            </a:r>
          </a:p>
          <a:p>
            <a:pPr algn="ctr"/>
            <a:r>
              <a:rPr lang="es-ES" sz="4800" dirty="0" smtClean="0"/>
              <a:t>EL FIDEICOMISO</a:t>
            </a:r>
            <a:endParaRPr lang="es-ES" sz="4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fideicomiso (1).jpg"/>
          <p:cNvPicPr>
            <a:picLocks noChangeAspect="1"/>
          </p:cNvPicPr>
          <p:nvPr/>
        </p:nvPicPr>
        <p:blipFill>
          <a:blip r:embed="rId2" cstate="print"/>
          <a:stretch>
            <a:fillRect/>
          </a:stretch>
        </p:blipFill>
        <p:spPr>
          <a:xfrm>
            <a:off x="357158" y="0"/>
            <a:ext cx="7951304" cy="6858000"/>
          </a:xfrm>
          <a:prstGeom prst="rect">
            <a:avLst/>
          </a:prstGeom>
        </p:spPr>
      </p:pic>
      <p:sp>
        <p:nvSpPr>
          <p:cNvPr id="4" name="3 Rectángulo"/>
          <p:cNvSpPr/>
          <p:nvPr/>
        </p:nvSpPr>
        <p:spPr>
          <a:xfrm>
            <a:off x="0" y="2000240"/>
            <a:ext cx="3714744" cy="235743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S" dirty="0" smtClean="0"/>
          </a:p>
          <a:p>
            <a:pPr algn="ctr"/>
            <a:r>
              <a:rPr lang="es-ES" dirty="0" smtClean="0"/>
              <a:t>El fideicomiso es una figura jurídica que se deriva de la palabra fiducia que significa “fe, confianza”, esta figura legal permite aislar bienes, flujos de fondos, negocios, inversiones, derechos,  etc., en patrimonio independientes con alguna finalidad específica.</a:t>
            </a:r>
          </a:p>
          <a:p>
            <a:pPr algn="ctr"/>
            <a:endParaRPr lang="es-ES" dirty="0"/>
          </a:p>
        </p:txBody>
      </p:sp>
      <p:sp>
        <p:nvSpPr>
          <p:cNvPr id="5" name="4 Flecha derecha"/>
          <p:cNvSpPr/>
          <p:nvPr/>
        </p:nvSpPr>
        <p:spPr>
          <a:xfrm>
            <a:off x="3929058" y="3071810"/>
            <a:ext cx="1857388" cy="642942"/>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sp>
        <p:nvSpPr>
          <p:cNvPr id="6" name="5 Explosión 1"/>
          <p:cNvSpPr/>
          <p:nvPr/>
        </p:nvSpPr>
        <p:spPr>
          <a:xfrm>
            <a:off x="5786446" y="2285992"/>
            <a:ext cx="2857488" cy="200026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FIDEICOMISO</a:t>
            </a:r>
            <a:endParaRPr lang="es-ES" dirty="0">
              <a:solidFill>
                <a:schemeClr val="tx1"/>
              </a:solidFill>
            </a:endParaRPr>
          </a:p>
        </p:txBody>
      </p:sp>
      <p:pic>
        <p:nvPicPr>
          <p:cNvPr id="7" name="6 Imagen" descr="images (8).jpg"/>
          <p:cNvPicPr>
            <a:picLocks noChangeAspect="1"/>
          </p:cNvPicPr>
          <p:nvPr/>
        </p:nvPicPr>
        <p:blipFill>
          <a:blip r:embed="rId3" cstate="print">
            <a:clrChange>
              <a:clrFrom>
                <a:srgbClr val="FAFAFA"/>
              </a:clrFrom>
              <a:clrTo>
                <a:srgbClr val="FAFAFA">
                  <a:alpha val="0"/>
                </a:srgbClr>
              </a:clrTo>
            </a:clrChange>
          </a:blip>
          <a:stretch>
            <a:fillRect/>
          </a:stretch>
        </p:blipFill>
        <p:spPr>
          <a:xfrm>
            <a:off x="6524625" y="4786298"/>
            <a:ext cx="2619375" cy="207170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descr="Monedas romanas.jpg"/>
          <p:cNvPicPr>
            <a:picLocks noChangeAspect="1"/>
          </p:cNvPicPr>
          <p:nvPr/>
        </p:nvPicPr>
        <p:blipFill>
          <a:blip r:embed="rId2" cstate="print"/>
          <a:stretch>
            <a:fillRect/>
          </a:stretch>
        </p:blipFill>
        <p:spPr>
          <a:xfrm>
            <a:off x="0" y="1718050"/>
            <a:ext cx="9144000" cy="5139950"/>
          </a:xfrm>
          <a:prstGeom prst="rect">
            <a:avLst/>
          </a:prstGeom>
        </p:spPr>
      </p:pic>
      <p:sp>
        <p:nvSpPr>
          <p:cNvPr id="2" name="1 Título"/>
          <p:cNvSpPr>
            <a:spLocks noGrp="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E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CONCEPTO Y CARACTERÍSTICAS</a:t>
            </a:r>
            <a:endParaRPr lang="es-E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3 Pergamino horizontal"/>
          <p:cNvSpPr/>
          <p:nvPr/>
        </p:nvSpPr>
        <p:spPr>
          <a:xfrm>
            <a:off x="857224" y="1643050"/>
            <a:ext cx="7643866" cy="3143272"/>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endParaRPr lang="es-ES" dirty="0" smtClean="0"/>
          </a:p>
          <a:p>
            <a:r>
              <a:rPr lang="es-ES" dirty="0" smtClean="0"/>
              <a:t>“Es un contrato por el cual una o más personas llamadas constituyentes transfieren temporal e irrevocablemente la propiedad de bienes muebles o inmuebles, corporales o incorporales, que existen o que espera que existan, a un patrimonio autónomo, dotado de personalidad jurídica, para que una entidad fiduciaria lo administre y cumpla con las finalidades propios Constituyente o de un tercero llamado beneficiarios”</a:t>
            </a:r>
          </a:p>
          <a:p>
            <a:r>
              <a:rPr lang="es-ES" dirty="0" smtClean="0"/>
              <a:t>Ley de Mercado de Valores, Título XV del Fideicomiso mercantil y encargo fiduciario.  </a:t>
            </a:r>
            <a:r>
              <a:rPr lang="en-US" dirty="0" smtClean="0"/>
              <a:t>Art. 109</a:t>
            </a:r>
            <a:endParaRPr lang="es-ES" dirty="0" smtClean="0"/>
          </a:p>
          <a:p>
            <a:pPr algn="ctr"/>
            <a:endParaRPr lang="es-ES" dirty="0"/>
          </a:p>
        </p:txBody>
      </p:sp>
      <p:grpSp>
        <p:nvGrpSpPr>
          <p:cNvPr id="11" name="10 Grupo"/>
          <p:cNvGrpSpPr/>
          <p:nvPr/>
        </p:nvGrpSpPr>
        <p:grpSpPr>
          <a:xfrm>
            <a:off x="571472" y="5214950"/>
            <a:ext cx="8358246" cy="857256"/>
            <a:chOff x="571472" y="4572008"/>
            <a:chExt cx="8358246" cy="857256"/>
          </a:xfrm>
        </p:grpSpPr>
        <p:sp>
          <p:nvSpPr>
            <p:cNvPr id="5" name="4 Elipse"/>
            <p:cNvSpPr/>
            <p:nvPr/>
          </p:nvSpPr>
          <p:spPr>
            <a:xfrm>
              <a:off x="571472" y="4572008"/>
              <a:ext cx="1928826" cy="85725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600" dirty="0" smtClean="0"/>
                <a:t>ACTO DE CONFIANZA</a:t>
              </a:r>
              <a:endParaRPr lang="es-ES" sz="1600" dirty="0"/>
            </a:p>
          </p:txBody>
        </p:sp>
        <p:sp>
          <p:nvSpPr>
            <p:cNvPr id="6" name="5 Elipse"/>
            <p:cNvSpPr/>
            <p:nvPr/>
          </p:nvSpPr>
          <p:spPr>
            <a:xfrm>
              <a:off x="2214546" y="4572008"/>
              <a:ext cx="1928826" cy="85725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1600" dirty="0" smtClean="0"/>
                <a:t>CONSENSUAL</a:t>
              </a:r>
              <a:endParaRPr lang="es-ES" sz="1600" dirty="0"/>
            </a:p>
          </p:txBody>
        </p:sp>
        <p:sp>
          <p:nvSpPr>
            <p:cNvPr id="7" name="6 Elipse"/>
            <p:cNvSpPr/>
            <p:nvPr/>
          </p:nvSpPr>
          <p:spPr>
            <a:xfrm>
              <a:off x="3786182" y="4572008"/>
              <a:ext cx="1928826" cy="857256"/>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smtClean="0"/>
                <a:t>BILATERAL</a:t>
              </a:r>
              <a:endParaRPr lang="es-ES" dirty="0"/>
            </a:p>
          </p:txBody>
        </p:sp>
        <p:sp>
          <p:nvSpPr>
            <p:cNvPr id="8" name="7 Elipse"/>
            <p:cNvSpPr/>
            <p:nvPr/>
          </p:nvSpPr>
          <p:spPr>
            <a:xfrm>
              <a:off x="5500694" y="4572008"/>
              <a:ext cx="1928826" cy="85725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1400" dirty="0" smtClean="0"/>
                <a:t>IRREVOCABLE</a:t>
              </a:r>
              <a:endParaRPr lang="es-ES" sz="1600" dirty="0"/>
            </a:p>
          </p:txBody>
        </p:sp>
        <p:sp>
          <p:nvSpPr>
            <p:cNvPr id="9" name="8 Elipse"/>
            <p:cNvSpPr/>
            <p:nvPr/>
          </p:nvSpPr>
          <p:spPr>
            <a:xfrm>
              <a:off x="7000892" y="4572008"/>
              <a:ext cx="1928826" cy="857256"/>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100" dirty="0" smtClean="0"/>
                <a:t>INEMBARGABILIDAD </a:t>
              </a:r>
              <a:endParaRPr lang="es-ES" sz="1100" dirty="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descarga (2).jpg"/>
          <p:cNvPicPr>
            <a:picLocks noChangeAspect="1"/>
          </p:cNvPicPr>
          <p:nvPr/>
        </p:nvPicPr>
        <p:blipFill>
          <a:blip r:embed="rId2" cstate="print"/>
          <a:stretch>
            <a:fillRect/>
          </a:stretch>
        </p:blipFill>
        <p:spPr>
          <a:xfrm>
            <a:off x="3286116" y="4429132"/>
            <a:ext cx="2447933" cy="2163542"/>
          </a:xfrm>
          <a:prstGeom prst="rect">
            <a:avLst/>
          </a:prstGeom>
        </p:spPr>
      </p:pic>
      <p:pic>
        <p:nvPicPr>
          <p:cNvPr id="12" name="11 Imagen" descr="inversion-money.jpg"/>
          <p:cNvPicPr>
            <a:picLocks noChangeAspect="1"/>
          </p:cNvPicPr>
          <p:nvPr/>
        </p:nvPicPr>
        <p:blipFill>
          <a:blip r:embed="rId3" cstate="print"/>
          <a:stretch>
            <a:fillRect/>
          </a:stretch>
        </p:blipFill>
        <p:spPr>
          <a:xfrm>
            <a:off x="5929322" y="2786058"/>
            <a:ext cx="2662242" cy="1776921"/>
          </a:xfrm>
          <a:prstGeom prst="rect">
            <a:avLst/>
          </a:prstGeom>
        </p:spPr>
      </p:pic>
      <p:sp>
        <p:nvSpPr>
          <p:cNvPr id="2" name="1 Título"/>
          <p:cNvSpPr>
            <a:spLocks noGrp="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E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FIDEICOMISO DE INVERSIÓN</a:t>
            </a:r>
            <a:endParaRPr lang="es-E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3 Rectángulo"/>
          <p:cNvSpPr/>
          <p:nvPr/>
        </p:nvSpPr>
        <p:spPr>
          <a:xfrm>
            <a:off x="214282" y="1571612"/>
            <a:ext cx="2643206" cy="128588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sz="1400" dirty="0" smtClean="0"/>
              <a:t>Los Constituyentes aportan sumas de dinero al Fideicomiso, con el objetivo de que estos recursos sean invertidos en provecho de beneficiarios o terceras persona</a:t>
            </a:r>
            <a:endParaRPr lang="es-ES" sz="1400" dirty="0"/>
          </a:p>
        </p:txBody>
      </p:sp>
      <p:sp>
        <p:nvSpPr>
          <p:cNvPr id="5" name="4 Rectángulo"/>
          <p:cNvSpPr/>
          <p:nvPr/>
        </p:nvSpPr>
        <p:spPr>
          <a:xfrm>
            <a:off x="3143240" y="2928934"/>
            <a:ext cx="2643206" cy="164307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C" sz="1400" dirty="0" smtClean="0"/>
          </a:p>
          <a:p>
            <a:pPr algn="ctr"/>
            <a:r>
              <a:rPr lang="es-EC" sz="1400" dirty="0" smtClean="0"/>
              <a:t>Es un negocio fiduciario cuya finalidad es hacer posible la participación del inversionista individual, en los beneficios que se obtienen de realizar inversiones a gran escala, administrado por profesionales.</a:t>
            </a:r>
            <a:endParaRPr lang="es-ES" sz="1400" dirty="0" smtClean="0"/>
          </a:p>
          <a:p>
            <a:pPr algn="ctr"/>
            <a:endParaRPr lang="es-ES" sz="1400" dirty="0"/>
          </a:p>
        </p:txBody>
      </p:sp>
      <p:sp>
        <p:nvSpPr>
          <p:cNvPr id="6" name="5 Rectángulo"/>
          <p:cNvSpPr/>
          <p:nvPr/>
        </p:nvSpPr>
        <p:spPr>
          <a:xfrm>
            <a:off x="6072198" y="1500174"/>
            <a:ext cx="2857520" cy="14287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smtClean="0"/>
              <a:t> </a:t>
            </a:r>
            <a:r>
              <a:rPr lang="es-EC" sz="1400" dirty="0" smtClean="0"/>
              <a:t>El Fiduciario tiene la obligación de asegurar estructuras adecuadas de liquidez, rentabilidad y seguridad a fin de procurar el mayor beneficio para los Fideicomitentes.</a:t>
            </a:r>
            <a:endParaRPr lang="es-ES" sz="1400" dirty="0" smtClean="0"/>
          </a:p>
          <a:p>
            <a:pPr algn="ctr"/>
            <a:endParaRPr lang="es-ES" sz="1400" dirty="0"/>
          </a:p>
        </p:txBody>
      </p:sp>
      <p:sp>
        <p:nvSpPr>
          <p:cNvPr id="7" name="6 Rectángulo"/>
          <p:cNvSpPr/>
          <p:nvPr/>
        </p:nvSpPr>
        <p:spPr>
          <a:xfrm>
            <a:off x="428596" y="4500570"/>
            <a:ext cx="2643206" cy="178595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sz="1400" dirty="0" smtClean="0"/>
              <a:t>El fiduciario  es una entidad financiera o una sociedad especialmente autorizada para actuar  como fiduciario financiero, y beneficiarios son los titulares de certificados de participación en el dominio fiduciario </a:t>
            </a:r>
            <a:endParaRPr lang="es-ES" sz="1400" dirty="0"/>
          </a:p>
        </p:txBody>
      </p:sp>
      <p:sp>
        <p:nvSpPr>
          <p:cNvPr id="8" name="7 Rectángulo"/>
          <p:cNvSpPr/>
          <p:nvPr/>
        </p:nvSpPr>
        <p:spPr>
          <a:xfrm>
            <a:off x="5786446" y="4643446"/>
            <a:ext cx="2643206" cy="16430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dirty="0" smtClean="0"/>
              <a:t>Cuando las empresas disponen  de ciertos tipos de activos con capacidad de generar un flujo de caja y esto es percibido por el mercado financiero y de capitales como una importante fuente de financiación</a:t>
            </a:r>
          </a:p>
          <a:p>
            <a:pPr algn="ctr"/>
            <a:endParaRPr lang="es-ES" sz="1400" dirty="0"/>
          </a:p>
        </p:txBody>
      </p:sp>
      <p:pic>
        <p:nvPicPr>
          <p:cNvPr id="15" name="14 Imagen" descr="inversion.jpeg"/>
          <p:cNvPicPr>
            <a:picLocks noChangeAspect="1"/>
          </p:cNvPicPr>
          <p:nvPr/>
        </p:nvPicPr>
        <p:blipFill>
          <a:blip r:embed="rId4" cstate="print"/>
          <a:stretch>
            <a:fillRect/>
          </a:stretch>
        </p:blipFill>
        <p:spPr>
          <a:xfrm>
            <a:off x="3143240" y="1272389"/>
            <a:ext cx="2499149" cy="172798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http://www.fondospichincha.com/portal/image/journal/article?img_id=56833&amp;t=1335812753924"/>
          <p:cNvPicPr/>
          <p:nvPr/>
        </p:nvPicPr>
        <p:blipFill>
          <a:blip r:embed="rId2" cstate="print"/>
          <a:srcRect/>
          <a:stretch>
            <a:fillRect/>
          </a:stretch>
        </p:blipFill>
        <p:spPr bwMode="auto">
          <a:xfrm>
            <a:off x="3214678" y="3571876"/>
            <a:ext cx="3786214" cy="3000372"/>
          </a:xfrm>
          <a:prstGeom prst="rect">
            <a:avLst/>
          </a:prstGeom>
          <a:noFill/>
          <a:ln w="9525">
            <a:noFill/>
            <a:miter lim="800000"/>
            <a:headEnd/>
            <a:tailEnd/>
          </a:ln>
        </p:spPr>
      </p:pic>
      <p:sp>
        <p:nvSpPr>
          <p:cNvPr id="7" name="6 CuadroTexto"/>
          <p:cNvSpPr txBox="1"/>
          <p:nvPr/>
        </p:nvSpPr>
        <p:spPr>
          <a:xfrm>
            <a:off x="428596" y="0"/>
            <a:ext cx="553998" cy="6429396"/>
          </a:xfrm>
          <a:prstGeom prst="rect">
            <a:avLst/>
          </a:prstGeom>
          <a:noFill/>
        </p:spPr>
        <p:txBody>
          <a:bodyPr vert="vert270" wrap="square" rtlCol="0">
            <a:spAutoFit/>
          </a:bodyPr>
          <a:lstStyle/>
          <a:p>
            <a:r>
              <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PARTICIPANTES DEL FIDEICOMISO DE INVERSIÓN</a:t>
            </a:r>
            <a:endParaRPr lang="es-E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8" name="7 Diagrama"/>
          <p:cNvGraphicFramePr/>
          <p:nvPr/>
        </p:nvGraphicFramePr>
        <p:xfrm>
          <a:off x="1214414" y="214290"/>
          <a:ext cx="7572428" cy="3214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INTERDVIMAGEN.jpg"/>
          <p:cNvPicPr>
            <a:picLocks noChangeAspect="1"/>
          </p:cNvPicPr>
          <p:nvPr/>
        </p:nvPicPr>
        <p:blipFill>
          <a:blip r:embed="rId2" cstate="print"/>
          <a:stretch>
            <a:fillRect/>
          </a:stretch>
        </p:blipFill>
        <p:spPr>
          <a:xfrm>
            <a:off x="-1" y="0"/>
            <a:ext cx="9217239" cy="6858000"/>
          </a:xfrm>
          <a:prstGeom prst="rect">
            <a:avLst/>
          </a:prstGeom>
        </p:spPr>
      </p:pic>
      <p:sp>
        <p:nvSpPr>
          <p:cNvPr id="2" name="1 Título"/>
          <p:cNvSpPr>
            <a:spLocks noGrp="1"/>
          </p:cNvSpPr>
          <p:nvPr>
            <p:ph type="title"/>
          </p:nvPr>
        </p:nvSpPr>
        <p:spPr/>
        <p:txBody>
          <a:bodyPr>
            <a:normAutofit fontScale="90000"/>
          </a:bodyPr>
          <a:lstStyle/>
          <a:p>
            <a:r>
              <a:rPr lang="es-ES" dirty="0" smtClean="0"/>
              <a:t>BENEFICIOS DEL FIDEICOMISO DE INVERSIÓN</a:t>
            </a:r>
            <a:endParaRPr lang="es-ES" dirty="0"/>
          </a:p>
        </p:txBody>
      </p:sp>
      <p:graphicFrame>
        <p:nvGraphicFramePr>
          <p:cNvPr id="4" name="3 Diagrama"/>
          <p:cNvGraphicFramePr/>
          <p:nvPr/>
        </p:nvGraphicFramePr>
        <p:xfrm>
          <a:off x="1714480" y="200024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ley_cont1.jpg"/>
          <p:cNvPicPr>
            <a:picLocks noGrp="1" noChangeAspect="1"/>
          </p:cNvPicPr>
          <p:nvPr>
            <p:ph idx="1"/>
          </p:nvPr>
        </p:nvPicPr>
        <p:blipFill>
          <a:blip r:embed="rId2" cstate="print"/>
          <a:stretch>
            <a:fillRect/>
          </a:stretch>
        </p:blipFill>
        <p:spPr>
          <a:xfrm>
            <a:off x="0" y="0"/>
            <a:ext cx="9144000" cy="6929454"/>
          </a:xfrm>
        </p:spPr>
      </p:pic>
      <p:sp>
        <p:nvSpPr>
          <p:cNvPr id="5" name="4 CuadroTexto"/>
          <p:cNvSpPr txBox="1"/>
          <p:nvPr/>
        </p:nvSpPr>
        <p:spPr>
          <a:xfrm>
            <a:off x="0" y="2571744"/>
            <a:ext cx="9144000"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3200" dirty="0" smtClean="0"/>
              <a:t>CAPÍTULO III</a:t>
            </a:r>
          </a:p>
          <a:p>
            <a:pPr algn="ctr"/>
            <a:r>
              <a:rPr lang="es-ES" sz="3200" dirty="0" smtClean="0"/>
              <a:t>MARCO LEGAL PARA LA CONFORMACIÒN DEL FIDEICOMISO</a:t>
            </a:r>
            <a:endParaRPr lang="es-E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descr="descarga (4).jpg"/>
          <p:cNvPicPr>
            <a:picLocks noChangeAspect="1"/>
          </p:cNvPicPr>
          <p:nvPr/>
        </p:nvPicPr>
        <p:blipFill>
          <a:blip r:embed="rId2" cstate="print"/>
          <a:stretch>
            <a:fillRect/>
          </a:stretch>
        </p:blipFill>
        <p:spPr>
          <a:xfrm>
            <a:off x="0" y="0"/>
            <a:ext cx="9155783" cy="6858000"/>
          </a:xfrm>
          <a:prstGeom prst="rect">
            <a:avLst/>
          </a:prstGeom>
        </p:spPr>
      </p:pic>
      <p:sp>
        <p:nvSpPr>
          <p:cNvPr id="2" name="1 Título"/>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s-ES" dirty="0" smtClean="0"/>
              <a:t>MERCADO NACIONAL DE VALORES </a:t>
            </a:r>
            <a:endParaRPr lang="es-ES" dirty="0"/>
          </a:p>
        </p:txBody>
      </p:sp>
      <p:sp>
        <p:nvSpPr>
          <p:cNvPr id="6" name="5 Rectángulo"/>
          <p:cNvSpPr/>
          <p:nvPr/>
        </p:nvSpPr>
        <p:spPr>
          <a:xfrm>
            <a:off x="428596" y="1643050"/>
            <a:ext cx="2214578" cy="7143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Inicios con la Bolsa de Comercio en 1906</a:t>
            </a:r>
            <a:endParaRPr lang="es-ES" dirty="0"/>
          </a:p>
        </p:txBody>
      </p:sp>
      <p:sp>
        <p:nvSpPr>
          <p:cNvPr id="7" name="6 Flecha derecha"/>
          <p:cNvSpPr/>
          <p:nvPr/>
        </p:nvSpPr>
        <p:spPr>
          <a:xfrm>
            <a:off x="2643174" y="1857364"/>
            <a:ext cx="571504" cy="285752"/>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7 Rectángulo"/>
          <p:cNvSpPr/>
          <p:nvPr/>
        </p:nvSpPr>
        <p:spPr>
          <a:xfrm>
            <a:off x="3214678" y="1500174"/>
            <a:ext cx="2286016" cy="107157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sz="1400" dirty="0" smtClean="0"/>
              <a:t>1935 se estableció en Guayaquil la denominada Bolsa de Valores y Productos del Ecuador</a:t>
            </a:r>
            <a:endParaRPr lang="es-ES" sz="1400" dirty="0"/>
          </a:p>
        </p:txBody>
      </p:sp>
      <p:sp>
        <p:nvSpPr>
          <p:cNvPr id="9" name="8 Flecha derecha"/>
          <p:cNvSpPr/>
          <p:nvPr/>
        </p:nvSpPr>
        <p:spPr>
          <a:xfrm>
            <a:off x="5500694" y="1857364"/>
            <a:ext cx="785818" cy="35719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10" name="9 Rectángulo"/>
          <p:cNvSpPr/>
          <p:nvPr/>
        </p:nvSpPr>
        <p:spPr>
          <a:xfrm>
            <a:off x="6286512" y="1500174"/>
            <a:ext cx="2286016" cy="257176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C" sz="1400" dirty="0" smtClean="0"/>
              <a:t>1965, se creó la Comisión de Valores-CFN,  como una institución orientada a la concesión de crédito y al desarrollo industrial, y que tenía solamente como una más de sus actividades la de promover la creación de las bolsas de valores</a:t>
            </a:r>
            <a:endParaRPr lang="es-ES" sz="1400" dirty="0"/>
          </a:p>
        </p:txBody>
      </p:sp>
      <p:sp>
        <p:nvSpPr>
          <p:cNvPr id="11" name="10 Flecha derecha"/>
          <p:cNvSpPr/>
          <p:nvPr/>
        </p:nvSpPr>
        <p:spPr>
          <a:xfrm rot="10800000">
            <a:off x="4929190" y="3071810"/>
            <a:ext cx="1285884" cy="428628"/>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12" name="11 Rectángulo"/>
          <p:cNvSpPr/>
          <p:nvPr/>
        </p:nvSpPr>
        <p:spPr>
          <a:xfrm>
            <a:off x="2357422" y="3071810"/>
            <a:ext cx="2500330" cy="21431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sz="1400" dirty="0" smtClean="0"/>
          </a:p>
          <a:p>
            <a:pPr algn="ctr"/>
            <a:r>
              <a:rPr lang="es-EC" sz="1400" dirty="0" smtClean="0"/>
              <a:t>En 1969  el Presidente de la República dispuso el establecimiento de las bolsas de valores, en las ciudades de Quito y Guayaquil, regidas por las normas de la Ley de Compañías y bajo el control de la Superintendencia de Compañías.  </a:t>
            </a:r>
            <a:endParaRPr lang="es-ES" dirty="0" smtClean="0"/>
          </a:p>
          <a:p>
            <a:pPr algn="ctr"/>
            <a:endParaRPr lang="es-ES" dirty="0"/>
          </a:p>
        </p:txBody>
      </p:sp>
      <p:sp>
        <p:nvSpPr>
          <p:cNvPr id="13" name="12 Estrella de 6 puntas"/>
          <p:cNvSpPr/>
          <p:nvPr/>
        </p:nvSpPr>
        <p:spPr>
          <a:xfrm>
            <a:off x="4786314" y="4786322"/>
            <a:ext cx="1857388" cy="1857388"/>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schemeClr val="tx1"/>
                </a:solidFill>
              </a:rPr>
              <a:t>Oficializándose el mercado bursátil en nuestro país en 1970.</a:t>
            </a:r>
            <a:endParaRPr lang="es-ES" sz="120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descr="reglamento.jpg"/>
          <p:cNvPicPr>
            <a:picLocks noChangeAspect="1"/>
          </p:cNvPicPr>
          <p:nvPr/>
        </p:nvPicPr>
        <p:blipFill>
          <a:blip r:embed="rId2" cstate="print"/>
          <a:stretch>
            <a:fillRect/>
          </a:stretch>
        </p:blipFill>
        <p:spPr>
          <a:xfrm>
            <a:off x="0" y="0"/>
            <a:ext cx="5534204" cy="6858000"/>
          </a:xfrm>
          <a:prstGeom prst="rect">
            <a:avLst/>
          </a:prstGeom>
        </p:spPr>
      </p:pic>
      <p:sp>
        <p:nvSpPr>
          <p:cNvPr id="4" name="3 Rectángulo redondeado"/>
          <p:cNvSpPr/>
          <p:nvPr/>
        </p:nvSpPr>
        <p:spPr>
          <a:xfrm>
            <a:off x="214282" y="357166"/>
            <a:ext cx="8215370" cy="121444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s-EC" dirty="0" smtClean="0"/>
              <a:t>La primera Ley de Mercado de Valores fue expedida el 28 de Mayo de 1993. En julio 23 de 1998 se expidió la nueva Ley de Mercado de Valores la misma que se encuentra vigente en la actualidad y derogó a la de 1993. </a:t>
            </a:r>
            <a:endParaRPr lang="es-ES" dirty="0" smtClean="0"/>
          </a:p>
          <a:p>
            <a:pPr algn="ctr"/>
            <a:endParaRPr lang="es-ES" dirty="0"/>
          </a:p>
        </p:txBody>
      </p:sp>
      <p:sp>
        <p:nvSpPr>
          <p:cNvPr id="5" name="4 Pergamino horizontal"/>
          <p:cNvSpPr/>
          <p:nvPr/>
        </p:nvSpPr>
        <p:spPr>
          <a:xfrm>
            <a:off x="2643174" y="2000240"/>
            <a:ext cx="6286544" cy="2071702"/>
          </a:xfrm>
          <a:prstGeom prst="horizontalScroll">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La administración  de fideicomisos es competencia del mercado de valores, siendo el organismo regulador el Consejo Nacional de Valores y el ente de Control la Superintendencia de Compañías</a:t>
            </a:r>
            <a:endParaRPr lang="es-ES" dirty="0"/>
          </a:p>
        </p:txBody>
      </p:sp>
      <p:sp>
        <p:nvSpPr>
          <p:cNvPr id="6" name="5 Flecha abajo"/>
          <p:cNvSpPr/>
          <p:nvPr/>
        </p:nvSpPr>
        <p:spPr>
          <a:xfrm>
            <a:off x="5000628" y="3857628"/>
            <a:ext cx="357190" cy="785818"/>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Elipse"/>
          <p:cNvSpPr/>
          <p:nvPr/>
        </p:nvSpPr>
        <p:spPr>
          <a:xfrm>
            <a:off x="642910" y="4286256"/>
            <a:ext cx="3786214" cy="50006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Ley de mercado de valores</a:t>
            </a:r>
            <a:endParaRPr lang="es-ES" dirty="0"/>
          </a:p>
        </p:txBody>
      </p:sp>
      <p:sp>
        <p:nvSpPr>
          <p:cNvPr id="8" name="7 Elipse"/>
          <p:cNvSpPr/>
          <p:nvPr/>
        </p:nvSpPr>
        <p:spPr>
          <a:xfrm>
            <a:off x="1285852" y="5072074"/>
            <a:ext cx="3786214" cy="71438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es-ES" dirty="0" smtClean="0"/>
              <a:t>Reglamento de Fondos de Inversión</a:t>
            </a:r>
          </a:p>
        </p:txBody>
      </p:sp>
      <p:sp>
        <p:nvSpPr>
          <p:cNvPr id="9" name="8 Elipse"/>
          <p:cNvSpPr/>
          <p:nvPr/>
        </p:nvSpPr>
        <p:spPr>
          <a:xfrm>
            <a:off x="5357786" y="4286256"/>
            <a:ext cx="3786214" cy="114300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S" dirty="0" smtClean="0"/>
              <a:t>Reglamento de administradoras de fondos y fideicomisos.</a:t>
            </a:r>
          </a:p>
          <a:p>
            <a:pPr algn="ctr"/>
            <a:endParaRPr lang="es-ES" dirty="0"/>
          </a:p>
        </p:txBody>
      </p:sp>
      <p:sp>
        <p:nvSpPr>
          <p:cNvPr id="12" name="11 Elipse"/>
          <p:cNvSpPr/>
          <p:nvPr/>
        </p:nvSpPr>
        <p:spPr>
          <a:xfrm>
            <a:off x="5143504" y="5572140"/>
            <a:ext cx="3786214" cy="100010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lvl="0"/>
            <a:r>
              <a:rPr lang="es-ES" dirty="0" smtClean="0"/>
              <a:t>Reglamento General de la Ley de Mercado de Valores </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082660"/>
          </a:xfrm>
        </p:spPr>
        <p:style>
          <a:lnRef idx="1">
            <a:schemeClr val="accent6"/>
          </a:lnRef>
          <a:fillRef idx="2">
            <a:schemeClr val="accent6"/>
          </a:fillRef>
          <a:effectRef idx="1">
            <a:schemeClr val="accent6"/>
          </a:effectRef>
          <a:fontRef idx="minor">
            <a:schemeClr val="dk1"/>
          </a:fontRef>
        </p:style>
        <p:txBody>
          <a:bodyPr/>
          <a:lstStyle/>
          <a:p>
            <a:r>
              <a:rPr lang="es-E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OBJETIVO GENERAL </a:t>
            </a:r>
            <a:endParaRPr lang="es-E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3 Pergamino horizontal"/>
          <p:cNvSpPr/>
          <p:nvPr/>
        </p:nvSpPr>
        <p:spPr>
          <a:xfrm>
            <a:off x="1071538" y="2000240"/>
            <a:ext cx="4500594" cy="4500594"/>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b="1" dirty="0" smtClean="0"/>
          </a:p>
          <a:p>
            <a:pPr algn="ctr"/>
            <a:r>
              <a:rPr lang="es-EC" b="1" dirty="0" smtClean="0"/>
              <a:t>Determinar </a:t>
            </a:r>
            <a:r>
              <a:rPr lang="es-EC" b="1" dirty="0"/>
              <a:t>la viabilidad económica financiera de un modelo de negocio a través de la constitución de </a:t>
            </a:r>
            <a:r>
              <a:rPr lang="es-EC" b="1" dirty="0" smtClean="0"/>
              <a:t>un fideicomiso </a:t>
            </a:r>
            <a:r>
              <a:rPr lang="es-EC" b="1" dirty="0"/>
              <a:t>de inversión  para la plantación de </a:t>
            </a:r>
            <a:r>
              <a:rPr lang="es-EC" b="1" dirty="0" smtClean="0"/>
              <a:t>cien hectáreas </a:t>
            </a:r>
            <a:r>
              <a:rPr lang="es-EC" b="1" dirty="0"/>
              <a:t>de teca, a fin de conformar un negocio rentable, que a su vez  sea una fuente de trabajo para el sector y fuente de inversión para la comunidad.</a:t>
            </a:r>
            <a:endParaRPr lang="es-ES" dirty="0"/>
          </a:p>
          <a:p>
            <a:pPr algn="ctr"/>
            <a:endParaRPr lang="es-ES" dirty="0"/>
          </a:p>
        </p:txBody>
      </p:sp>
      <p:pic>
        <p:nvPicPr>
          <p:cNvPr id="5" name="4 Imagen" descr="descarga (1).jpg"/>
          <p:cNvPicPr>
            <a:picLocks noChangeAspect="1"/>
          </p:cNvPicPr>
          <p:nvPr/>
        </p:nvPicPr>
        <p:blipFill>
          <a:blip r:embed="rId2" cstate="print"/>
          <a:stretch>
            <a:fillRect/>
          </a:stretch>
        </p:blipFill>
        <p:spPr>
          <a:xfrm>
            <a:off x="6286512" y="3000372"/>
            <a:ext cx="2266950" cy="200977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200-presos-por-trafico-ilegal-de-madera---20130219065749-e17c35e46150d19c50a278ab5ff7fe0f.jpg"/>
          <p:cNvPicPr>
            <a:picLocks noChangeAspect="1"/>
          </p:cNvPicPr>
          <p:nvPr/>
        </p:nvPicPr>
        <p:blipFill>
          <a:blip r:embed="rId2" cstate="print"/>
          <a:srcRect b="3665"/>
          <a:stretch>
            <a:fillRect/>
          </a:stretch>
        </p:blipFill>
        <p:spPr>
          <a:xfrm>
            <a:off x="0" y="0"/>
            <a:ext cx="9144000" cy="6858000"/>
          </a:xfrm>
          <a:prstGeom prst="rect">
            <a:avLst/>
          </a:prstGeom>
        </p:spPr>
      </p:pic>
      <p:sp>
        <p:nvSpPr>
          <p:cNvPr id="6" name="5 Rectángulo"/>
          <p:cNvSpPr/>
          <p:nvPr/>
        </p:nvSpPr>
        <p:spPr>
          <a:xfrm>
            <a:off x="0" y="2357430"/>
            <a:ext cx="9144000" cy="207170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4000" dirty="0" smtClean="0"/>
              <a:t>CAPÍTULO IV</a:t>
            </a:r>
          </a:p>
          <a:p>
            <a:pPr algn="ctr"/>
            <a:r>
              <a:rPr lang="es-ES" sz="4000" dirty="0" smtClean="0"/>
              <a:t>DESARROLLO DEL PROYECTO</a:t>
            </a:r>
            <a:endParaRPr lang="es-ES" sz="4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LOCALIZACIÓN DEL PROYECTO</a:t>
            </a:r>
            <a:endParaRPr lang="es-ES" dirty="0"/>
          </a:p>
        </p:txBody>
      </p:sp>
      <p:pic>
        <p:nvPicPr>
          <p:cNvPr id="4" name="3 Imagen"/>
          <p:cNvPicPr/>
          <p:nvPr/>
        </p:nvPicPr>
        <p:blipFill rotWithShape="1">
          <a:blip r:embed="rId2" cstate="print">
            <a:extLst>
              <a:ext uri="{28A0092B-C50C-407E-A947-70E740481C1C}">
                <a14:useLocalDpi xmlns:a14="http://schemas.microsoft.com/office/drawing/2010/main" val="0"/>
              </a:ext>
            </a:extLst>
          </a:blip>
          <a:srcRect l="33155" t="46343" r="6648" b="6100"/>
          <a:stretch/>
        </p:blipFill>
        <p:spPr bwMode="auto">
          <a:xfrm>
            <a:off x="285720" y="2500306"/>
            <a:ext cx="6105650" cy="2786082"/>
          </a:xfrm>
          <a:prstGeom prst="rect">
            <a:avLst/>
          </a:prstGeom>
          <a:ln>
            <a:noFill/>
          </a:ln>
          <a:extLst>
            <a:ext uri="{53640926-AAD7-44D8-BBD7-CCE9431645EC}">
              <a14:shadowObscured xmlns:a14="http://schemas.microsoft.com/office/drawing/2010/main"/>
            </a:ext>
          </a:extLst>
        </p:spPr>
      </p:pic>
      <p:grpSp>
        <p:nvGrpSpPr>
          <p:cNvPr id="41985" name="Group 1"/>
          <p:cNvGrpSpPr>
            <a:grpSpLocks/>
          </p:cNvGrpSpPr>
          <p:nvPr/>
        </p:nvGrpSpPr>
        <p:grpSpPr bwMode="auto">
          <a:xfrm>
            <a:off x="2071670" y="2714620"/>
            <a:ext cx="676275" cy="277812"/>
            <a:chOff x="3991" y="7028"/>
            <a:chExt cx="1065" cy="438"/>
          </a:xfrm>
        </p:grpSpPr>
        <p:sp>
          <p:nvSpPr>
            <p:cNvPr id="41986" name="Oval 2"/>
            <p:cNvSpPr>
              <a:spLocks noChangeArrowheads="1"/>
            </p:cNvSpPr>
            <p:nvPr/>
          </p:nvSpPr>
          <p:spPr bwMode="auto">
            <a:xfrm>
              <a:off x="4586" y="7028"/>
              <a:ext cx="470" cy="438"/>
            </a:xfrm>
            <a:prstGeom prst="ellipse">
              <a:avLst/>
            </a:prstGeom>
            <a:solidFill>
              <a:srgbClr val="FFFFFF">
                <a:alpha val="0"/>
              </a:srgbClr>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s-ES"/>
            </a:p>
          </p:txBody>
        </p:sp>
        <p:cxnSp>
          <p:nvCxnSpPr>
            <p:cNvPr id="41987" name="AutoShape 3"/>
            <p:cNvCxnSpPr>
              <a:cxnSpLocks noChangeShapeType="1"/>
            </p:cNvCxnSpPr>
            <p:nvPr/>
          </p:nvCxnSpPr>
          <p:spPr bwMode="auto">
            <a:xfrm>
              <a:off x="3991" y="7106"/>
              <a:ext cx="595" cy="63"/>
            </a:xfrm>
            <a:prstGeom prst="straightConnector1">
              <a:avLst/>
            </a:prstGeom>
            <a:noFill/>
            <a:ln w="9525">
              <a:solidFill>
                <a:srgbClr val="FF0000"/>
              </a:solidFill>
              <a:round/>
              <a:headEnd/>
              <a:tailEnd type="triangle" w="med" len="med"/>
            </a:ln>
          </p:spPr>
        </p:cxnSp>
      </p:grpSp>
      <p:sp>
        <p:nvSpPr>
          <p:cNvPr id="9" name="8 Rectángulo"/>
          <p:cNvSpPr/>
          <p:nvPr/>
        </p:nvSpPr>
        <p:spPr>
          <a:xfrm>
            <a:off x="6572264" y="2857496"/>
            <a:ext cx="2286016" cy="18573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dirty="0" smtClean="0"/>
              <a:t>Recinto Hampton,  cantón El</a:t>
            </a:r>
            <a:r>
              <a:rPr lang="es-EC" sz="1400" b="1" dirty="0" smtClean="0"/>
              <a:t> </a:t>
            </a:r>
            <a:r>
              <a:rPr lang="es-EC" sz="1400" dirty="0" smtClean="0"/>
              <a:t>Empalme en la provincia del Guayas, a 150 km de Guayaquil y 10 de la ciudad de Quevedo, esta hacienda cuenta con los servicios básicos y con vías de acceso</a:t>
            </a:r>
            <a:endParaRPr lang="es-ES" sz="1400" dirty="0"/>
          </a:p>
        </p:txBody>
      </p:sp>
      <p:sp>
        <p:nvSpPr>
          <p:cNvPr id="10" name="9 Rectángulo"/>
          <p:cNvSpPr/>
          <p:nvPr/>
        </p:nvSpPr>
        <p:spPr>
          <a:xfrm>
            <a:off x="857224" y="1428736"/>
            <a:ext cx="7572428" cy="78581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smtClean="0"/>
              <a:t>El área del proyecto se desarrolla en 100 ha, unidas en una misma superficie homogénea, esta superficie es idóneo para el desarrollo de este proyecto</a:t>
            </a:r>
            <a:endParaRPr lang="es-ES"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jornal_28.jpg"/>
          <p:cNvPicPr>
            <a:picLocks noChangeAspect="1"/>
          </p:cNvPicPr>
          <p:nvPr/>
        </p:nvPicPr>
        <p:blipFill>
          <a:blip r:embed="rId2" cstate="print"/>
          <a:stretch>
            <a:fillRect/>
          </a:stretch>
        </p:blipFill>
        <p:spPr>
          <a:xfrm>
            <a:off x="500034" y="3571876"/>
            <a:ext cx="3929058" cy="2946794"/>
          </a:xfrm>
          <a:prstGeom prst="rect">
            <a:avLst/>
          </a:prstGeom>
          <a:ln>
            <a:noFill/>
          </a:ln>
          <a:effectLst>
            <a:softEdge rad="112500"/>
          </a:effectLst>
        </p:spPr>
      </p:pic>
      <p:sp>
        <p:nvSpPr>
          <p:cNvPr id="2" name="1 Título"/>
          <p:cNvSpPr>
            <a:spLocks noGrp="1"/>
          </p:cNvSpPr>
          <p:nvPr>
            <p:ph type="title"/>
          </p:nvPr>
        </p:nvSpPr>
        <p:spPr>
          <a:xfrm>
            <a:off x="571472" y="4857760"/>
            <a:ext cx="3857620" cy="714356"/>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s-ES" dirty="0" smtClean="0"/>
              <a:t>COSTOS</a:t>
            </a:r>
            <a:endParaRPr lang="es-ES" dirty="0"/>
          </a:p>
        </p:txBody>
      </p:sp>
      <p:graphicFrame>
        <p:nvGraphicFramePr>
          <p:cNvPr id="4" name="3 Tabla"/>
          <p:cNvGraphicFramePr>
            <a:graphicFrameLocks noGrp="1"/>
          </p:cNvGraphicFramePr>
          <p:nvPr/>
        </p:nvGraphicFramePr>
        <p:xfrm>
          <a:off x="714348" y="857232"/>
          <a:ext cx="3989706" cy="2115891"/>
        </p:xfrm>
        <a:graphic>
          <a:graphicData uri="http://schemas.openxmlformats.org/drawingml/2006/table">
            <a:tbl>
              <a:tblPr/>
              <a:tblGrid>
                <a:gridCol w="1318260"/>
                <a:gridCol w="1091248"/>
                <a:gridCol w="1580198"/>
              </a:tblGrid>
              <a:tr h="307969">
                <a:tc gridSpan="3">
                  <a:txBody>
                    <a:bodyPr/>
                    <a:lstStyle/>
                    <a:p>
                      <a:pPr indent="457200" algn="ctr">
                        <a:lnSpc>
                          <a:spcPct val="115000"/>
                        </a:lnSpc>
                        <a:spcAft>
                          <a:spcPts val="0"/>
                        </a:spcAft>
                      </a:pPr>
                      <a:r>
                        <a:rPr lang="es-ES" sz="1600" b="1" dirty="0">
                          <a:solidFill>
                            <a:srgbClr val="365F91"/>
                          </a:solidFill>
                          <a:latin typeface="Arial"/>
                          <a:ea typeface="Times New Roman"/>
                          <a:cs typeface="Times New Roman"/>
                        </a:rPr>
                        <a:t>VALORES HISTÒRICOS</a:t>
                      </a:r>
                      <a:endParaRPr lang="es-ES" sz="1600" dirty="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323807">
                <a:tc>
                  <a:txBody>
                    <a:bodyPr/>
                    <a:lstStyle/>
                    <a:p>
                      <a:pPr indent="457200" algn="l">
                        <a:lnSpc>
                          <a:spcPct val="115000"/>
                        </a:lnSpc>
                        <a:spcAft>
                          <a:spcPts val="0"/>
                        </a:spcAft>
                      </a:pPr>
                      <a:r>
                        <a:rPr lang="es-ES" sz="1600" b="1">
                          <a:solidFill>
                            <a:srgbClr val="365F91"/>
                          </a:solidFill>
                          <a:latin typeface="Times New Roman"/>
                          <a:ea typeface="Times New Roman"/>
                          <a:cs typeface="Times New Roman"/>
                        </a:rPr>
                        <a:t>Período</a:t>
                      </a:r>
                      <a:endParaRPr lang="es-ES" sz="16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indent="457200" algn="l">
                        <a:lnSpc>
                          <a:spcPct val="115000"/>
                        </a:lnSpc>
                        <a:spcAft>
                          <a:spcPts val="0"/>
                        </a:spcAft>
                      </a:pPr>
                      <a:r>
                        <a:rPr lang="es-ES" sz="1600" b="1">
                          <a:solidFill>
                            <a:srgbClr val="365F91"/>
                          </a:solidFill>
                          <a:latin typeface="Times New Roman"/>
                          <a:ea typeface="Times New Roman"/>
                          <a:cs typeface="Times New Roman"/>
                        </a:rPr>
                        <a:t>Años</a:t>
                      </a:r>
                      <a:endParaRPr lang="es-ES" sz="16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l">
                        <a:lnSpc>
                          <a:spcPct val="115000"/>
                        </a:lnSpc>
                        <a:spcAft>
                          <a:spcPts val="0"/>
                        </a:spcAft>
                      </a:pPr>
                      <a:r>
                        <a:rPr lang="es-ES" sz="1600" b="1" dirty="0">
                          <a:solidFill>
                            <a:srgbClr val="365F91"/>
                          </a:solidFill>
                          <a:latin typeface="Times New Roman"/>
                          <a:ea typeface="Times New Roman"/>
                          <a:cs typeface="Times New Roman"/>
                        </a:rPr>
                        <a:t>Salarios Básicos</a:t>
                      </a:r>
                      <a:endParaRPr lang="es-ES" sz="1600" dirty="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r h="296823">
                <a:tc>
                  <a:txBody>
                    <a:bodyPr/>
                    <a:lstStyle/>
                    <a:p>
                      <a:pPr indent="457200" algn="l">
                        <a:lnSpc>
                          <a:spcPct val="115000"/>
                        </a:lnSpc>
                        <a:spcAft>
                          <a:spcPts val="0"/>
                        </a:spcAft>
                      </a:pPr>
                      <a:r>
                        <a:rPr lang="es-ES" sz="1600">
                          <a:solidFill>
                            <a:srgbClr val="365F91"/>
                          </a:solidFill>
                          <a:latin typeface="Arial"/>
                          <a:ea typeface="Times New Roman"/>
                          <a:cs typeface="Times New Roman"/>
                        </a:rPr>
                        <a:t>1</a:t>
                      </a:r>
                      <a:endParaRPr lang="es-ES" sz="16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es-ES" sz="1600" b="1">
                          <a:solidFill>
                            <a:srgbClr val="365F91"/>
                          </a:solidFill>
                          <a:latin typeface="Arial"/>
                          <a:ea typeface="Times New Roman"/>
                          <a:cs typeface="Times New Roman"/>
                        </a:rPr>
                        <a:t>2009</a:t>
                      </a:r>
                      <a:endParaRPr lang="es-ES" sz="16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es-ES" sz="1600" dirty="0">
                          <a:solidFill>
                            <a:srgbClr val="365F91"/>
                          </a:solidFill>
                          <a:latin typeface="Calibri"/>
                          <a:ea typeface="Times New Roman"/>
                          <a:cs typeface="Calibri"/>
                        </a:rPr>
                        <a:t>218</a:t>
                      </a:r>
                      <a:endParaRPr lang="es-ES" sz="1600" dirty="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823">
                <a:tc>
                  <a:txBody>
                    <a:bodyPr/>
                    <a:lstStyle/>
                    <a:p>
                      <a:pPr indent="457200" algn="l">
                        <a:lnSpc>
                          <a:spcPct val="115000"/>
                        </a:lnSpc>
                        <a:spcAft>
                          <a:spcPts val="0"/>
                        </a:spcAft>
                      </a:pPr>
                      <a:r>
                        <a:rPr lang="es-ES" sz="1600">
                          <a:solidFill>
                            <a:srgbClr val="365F91"/>
                          </a:solidFill>
                          <a:latin typeface="Arial"/>
                          <a:ea typeface="Times New Roman"/>
                          <a:cs typeface="Times New Roman"/>
                        </a:rPr>
                        <a:t>2</a:t>
                      </a:r>
                      <a:endParaRPr lang="es-ES" sz="16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indent="457200" algn="l">
                        <a:lnSpc>
                          <a:spcPct val="115000"/>
                        </a:lnSpc>
                        <a:spcAft>
                          <a:spcPts val="0"/>
                        </a:spcAft>
                      </a:pPr>
                      <a:r>
                        <a:rPr lang="es-ES" sz="1600" b="1">
                          <a:solidFill>
                            <a:srgbClr val="365F91"/>
                          </a:solidFill>
                          <a:latin typeface="Arial"/>
                          <a:ea typeface="Times New Roman"/>
                          <a:cs typeface="Times New Roman"/>
                        </a:rPr>
                        <a:t>2010</a:t>
                      </a:r>
                      <a:endParaRPr lang="es-ES" sz="16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indent="457200" algn="l">
                        <a:lnSpc>
                          <a:spcPct val="115000"/>
                        </a:lnSpc>
                        <a:spcAft>
                          <a:spcPts val="0"/>
                        </a:spcAft>
                      </a:pPr>
                      <a:r>
                        <a:rPr lang="es-ES" sz="1600" dirty="0">
                          <a:solidFill>
                            <a:srgbClr val="365F91"/>
                          </a:solidFill>
                          <a:latin typeface="Calibri"/>
                          <a:ea typeface="Times New Roman"/>
                          <a:cs typeface="Calibri"/>
                        </a:rPr>
                        <a:t>240</a:t>
                      </a:r>
                      <a:endParaRPr lang="es-ES" sz="1600" dirty="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r h="296823">
                <a:tc>
                  <a:txBody>
                    <a:bodyPr/>
                    <a:lstStyle/>
                    <a:p>
                      <a:pPr indent="457200" algn="l">
                        <a:lnSpc>
                          <a:spcPct val="115000"/>
                        </a:lnSpc>
                        <a:spcAft>
                          <a:spcPts val="0"/>
                        </a:spcAft>
                      </a:pPr>
                      <a:r>
                        <a:rPr lang="es-ES" sz="1600">
                          <a:solidFill>
                            <a:srgbClr val="365F91"/>
                          </a:solidFill>
                          <a:latin typeface="Arial"/>
                          <a:ea typeface="Times New Roman"/>
                          <a:cs typeface="Times New Roman"/>
                        </a:rPr>
                        <a:t>3</a:t>
                      </a:r>
                      <a:endParaRPr lang="es-ES" sz="16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es-ES" sz="1600" b="1">
                          <a:solidFill>
                            <a:srgbClr val="365F91"/>
                          </a:solidFill>
                          <a:latin typeface="Arial"/>
                          <a:ea typeface="Times New Roman"/>
                          <a:cs typeface="Times New Roman"/>
                        </a:rPr>
                        <a:t>2011</a:t>
                      </a:r>
                      <a:endParaRPr lang="es-ES" sz="16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es-ES" sz="1600" dirty="0">
                          <a:solidFill>
                            <a:srgbClr val="365F91"/>
                          </a:solidFill>
                          <a:latin typeface="Calibri"/>
                          <a:ea typeface="Times New Roman"/>
                          <a:cs typeface="Calibri"/>
                        </a:rPr>
                        <a:t>264</a:t>
                      </a:r>
                      <a:endParaRPr lang="es-ES" sz="1600" dirty="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823">
                <a:tc>
                  <a:txBody>
                    <a:bodyPr/>
                    <a:lstStyle/>
                    <a:p>
                      <a:pPr indent="457200" algn="l">
                        <a:lnSpc>
                          <a:spcPct val="115000"/>
                        </a:lnSpc>
                        <a:spcAft>
                          <a:spcPts val="0"/>
                        </a:spcAft>
                      </a:pPr>
                      <a:r>
                        <a:rPr lang="es-ES" sz="1600">
                          <a:solidFill>
                            <a:srgbClr val="365F91"/>
                          </a:solidFill>
                          <a:latin typeface="Arial"/>
                          <a:ea typeface="Times New Roman"/>
                          <a:cs typeface="Times New Roman"/>
                        </a:rPr>
                        <a:t>4</a:t>
                      </a:r>
                      <a:endParaRPr lang="es-ES" sz="16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indent="457200" algn="l">
                        <a:lnSpc>
                          <a:spcPct val="115000"/>
                        </a:lnSpc>
                        <a:spcAft>
                          <a:spcPts val="0"/>
                        </a:spcAft>
                      </a:pPr>
                      <a:r>
                        <a:rPr lang="es-ES" sz="1600" b="1">
                          <a:solidFill>
                            <a:srgbClr val="365F91"/>
                          </a:solidFill>
                          <a:latin typeface="Arial"/>
                          <a:ea typeface="Times New Roman"/>
                          <a:cs typeface="Times New Roman"/>
                        </a:rPr>
                        <a:t>2012</a:t>
                      </a:r>
                      <a:endParaRPr lang="es-ES" sz="16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indent="457200" algn="l">
                        <a:lnSpc>
                          <a:spcPct val="115000"/>
                        </a:lnSpc>
                        <a:spcAft>
                          <a:spcPts val="0"/>
                        </a:spcAft>
                      </a:pPr>
                      <a:r>
                        <a:rPr lang="es-ES" sz="1600" dirty="0">
                          <a:solidFill>
                            <a:srgbClr val="365F91"/>
                          </a:solidFill>
                          <a:latin typeface="Calibri"/>
                          <a:ea typeface="Times New Roman"/>
                          <a:cs typeface="Calibri"/>
                        </a:rPr>
                        <a:t>292</a:t>
                      </a:r>
                      <a:endParaRPr lang="es-ES" sz="1600" dirty="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r h="296823">
                <a:tc>
                  <a:txBody>
                    <a:bodyPr/>
                    <a:lstStyle/>
                    <a:p>
                      <a:pPr indent="457200" algn="l">
                        <a:lnSpc>
                          <a:spcPct val="115000"/>
                        </a:lnSpc>
                        <a:spcAft>
                          <a:spcPts val="0"/>
                        </a:spcAft>
                      </a:pPr>
                      <a:r>
                        <a:rPr lang="es-ES" sz="1600">
                          <a:solidFill>
                            <a:srgbClr val="365F91"/>
                          </a:solidFill>
                          <a:latin typeface="Arial"/>
                          <a:ea typeface="Times New Roman"/>
                          <a:cs typeface="Times New Roman"/>
                        </a:rPr>
                        <a:t>5</a:t>
                      </a:r>
                      <a:endParaRPr lang="es-ES" sz="16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es-ES" sz="1600" b="1" dirty="0">
                          <a:solidFill>
                            <a:srgbClr val="365F91"/>
                          </a:solidFill>
                          <a:latin typeface="Arial"/>
                          <a:ea typeface="Times New Roman"/>
                          <a:cs typeface="Times New Roman"/>
                        </a:rPr>
                        <a:t>2013</a:t>
                      </a:r>
                      <a:endParaRPr lang="es-ES" sz="1600" dirty="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es-ES" sz="1600" dirty="0">
                          <a:solidFill>
                            <a:srgbClr val="365F91"/>
                          </a:solidFill>
                          <a:latin typeface="Calibri"/>
                          <a:ea typeface="Times New Roman"/>
                          <a:cs typeface="Calibri"/>
                        </a:rPr>
                        <a:t>318</a:t>
                      </a:r>
                      <a:endParaRPr lang="es-ES" sz="1600" dirty="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4209" name="Rectangle 1"/>
          <p:cNvSpPr>
            <a:spLocks noChangeArrowheads="1"/>
          </p:cNvSpPr>
          <p:nvPr/>
        </p:nvSpPr>
        <p:spPr bwMode="auto">
          <a:xfrm>
            <a:off x="285720" y="285728"/>
            <a:ext cx="4442305"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s-EC" sz="1600" b="1"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Proyección de  salarios básicos en el Ecuador</a:t>
            </a:r>
            <a:endParaRPr kumimoji="0" lang="es-EC" sz="2400" b="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7 Tabla"/>
          <p:cNvGraphicFramePr>
            <a:graphicFrameLocks noGrp="1"/>
          </p:cNvGraphicFramePr>
          <p:nvPr/>
        </p:nvGraphicFramePr>
        <p:xfrm>
          <a:off x="5000628" y="214290"/>
          <a:ext cx="3644082" cy="6424450"/>
        </p:xfrm>
        <a:graphic>
          <a:graphicData uri="http://schemas.openxmlformats.org/drawingml/2006/table">
            <a:tbl>
              <a:tblPr/>
              <a:tblGrid>
                <a:gridCol w="1265494"/>
                <a:gridCol w="998794"/>
                <a:gridCol w="1379794"/>
              </a:tblGrid>
              <a:tr h="290350">
                <a:tc>
                  <a:txBody>
                    <a:bodyPr/>
                    <a:lstStyle/>
                    <a:p>
                      <a:pPr indent="457200" algn="ctr">
                        <a:lnSpc>
                          <a:spcPct val="115000"/>
                        </a:lnSpc>
                        <a:spcAft>
                          <a:spcPts val="0"/>
                        </a:spcAft>
                      </a:pPr>
                      <a:r>
                        <a:rPr lang="es-ES" sz="1400" b="1" dirty="0" smtClean="0">
                          <a:solidFill>
                            <a:srgbClr val="365F91"/>
                          </a:solidFill>
                          <a:latin typeface="Arial"/>
                          <a:ea typeface="Times New Roman"/>
                          <a:cs typeface="Times New Roman"/>
                        </a:rPr>
                        <a:t>Período</a:t>
                      </a:r>
                      <a:endParaRPr lang="es-ES" sz="1400" b="1" dirty="0">
                        <a:solidFill>
                          <a:srgbClr val="365F91"/>
                        </a:solidFill>
                        <a:latin typeface="Calibri"/>
                        <a:ea typeface="Times New Roman"/>
                        <a:cs typeface="Times New Roman"/>
                      </a:endParaRPr>
                    </a:p>
                  </a:txBody>
                  <a:tcPr marL="54103" marR="541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s-ES" sz="1400" b="1" dirty="0">
                          <a:solidFill>
                            <a:srgbClr val="365F91"/>
                          </a:solidFill>
                          <a:latin typeface="Arial"/>
                          <a:ea typeface="Times New Roman"/>
                          <a:cs typeface="Times New Roman"/>
                        </a:rPr>
                        <a:t>Año</a:t>
                      </a:r>
                      <a:endParaRPr lang="es-ES" sz="1400" b="1" dirty="0">
                        <a:solidFill>
                          <a:srgbClr val="365F91"/>
                        </a:solidFill>
                        <a:latin typeface="Calibri"/>
                        <a:ea typeface="Times New Roman"/>
                        <a:cs typeface="Times New Roman"/>
                      </a:endParaRPr>
                    </a:p>
                  </a:txBody>
                  <a:tcPr marL="54103" marR="541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b="1" dirty="0">
                          <a:solidFill>
                            <a:srgbClr val="365F91"/>
                          </a:solidFill>
                          <a:latin typeface="Arial"/>
                          <a:ea typeface="Times New Roman"/>
                          <a:cs typeface="Times New Roman"/>
                        </a:rPr>
                        <a:t>Remuneración</a:t>
                      </a:r>
                      <a:endParaRPr lang="es-ES" sz="1400" b="1" dirty="0">
                        <a:solidFill>
                          <a:srgbClr val="365F91"/>
                        </a:solidFill>
                        <a:latin typeface="Calibri"/>
                        <a:ea typeface="Times New Roman"/>
                        <a:cs typeface="Times New Roman"/>
                      </a:endParaRPr>
                    </a:p>
                  </a:txBody>
                  <a:tcPr marL="54103" marR="541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285">
                <a:tc>
                  <a:txBody>
                    <a:bodyPr/>
                    <a:lstStyle/>
                    <a:p>
                      <a:pPr indent="457200" algn="ctr">
                        <a:lnSpc>
                          <a:spcPct val="115000"/>
                        </a:lnSpc>
                        <a:spcAft>
                          <a:spcPts val="0"/>
                        </a:spcAft>
                      </a:pPr>
                      <a:r>
                        <a:rPr lang="es-ES" sz="1400">
                          <a:solidFill>
                            <a:srgbClr val="365F91"/>
                          </a:solidFill>
                          <a:latin typeface="Arial"/>
                          <a:ea typeface="Times New Roman"/>
                          <a:cs typeface="Times New Roman"/>
                        </a:rPr>
                        <a:t>6(1)</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indent="457200" algn="ctr">
                        <a:lnSpc>
                          <a:spcPct val="115000"/>
                        </a:lnSpc>
                        <a:spcAft>
                          <a:spcPts val="0"/>
                        </a:spcAft>
                      </a:pPr>
                      <a:r>
                        <a:rPr lang="es-ES" sz="1400" b="1" dirty="0">
                          <a:solidFill>
                            <a:srgbClr val="365F91"/>
                          </a:solidFill>
                          <a:latin typeface="Arial"/>
                          <a:ea typeface="Times New Roman"/>
                          <a:cs typeface="Times New Roman"/>
                        </a:rPr>
                        <a:t>2014</a:t>
                      </a:r>
                      <a:endParaRPr lang="es-ES" sz="1400" dirty="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indent="457200" algn="ctr">
                        <a:lnSpc>
                          <a:spcPct val="115000"/>
                        </a:lnSpc>
                        <a:spcAft>
                          <a:spcPts val="0"/>
                        </a:spcAft>
                      </a:pPr>
                      <a:r>
                        <a:rPr lang="es-ES" sz="1400" dirty="0">
                          <a:solidFill>
                            <a:srgbClr val="365F91"/>
                          </a:solidFill>
                          <a:latin typeface="Arial"/>
                          <a:ea typeface="Times New Roman"/>
                          <a:cs typeface="Times New Roman"/>
                        </a:rPr>
                        <a:t>342</a:t>
                      </a:r>
                      <a:endParaRPr lang="es-ES" sz="1400" dirty="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r h="150285">
                <a:tc>
                  <a:txBody>
                    <a:bodyPr/>
                    <a:lstStyle/>
                    <a:p>
                      <a:pPr indent="457200" algn="ctr">
                        <a:lnSpc>
                          <a:spcPct val="115000"/>
                        </a:lnSpc>
                        <a:spcAft>
                          <a:spcPts val="0"/>
                        </a:spcAft>
                      </a:pPr>
                      <a:r>
                        <a:rPr lang="es-ES" sz="1400">
                          <a:solidFill>
                            <a:srgbClr val="365F91"/>
                          </a:solidFill>
                          <a:latin typeface="Arial"/>
                          <a:ea typeface="Times New Roman"/>
                          <a:cs typeface="Times New Roman"/>
                        </a:rPr>
                        <a:t>7(2)</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s-ES" sz="1400" b="1" dirty="0">
                          <a:solidFill>
                            <a:srgbClr val="365F91"/>
                          </a:solidFill>
                          <a:latin typeface="Arial"/>
                          <a:ea typeface="Times New Roman"/>
                          <a:cs typeface="Times New Roman"/>
                        </a:rPr>
                        <a:t>2015</a:t>
                      </a:r>
                      <a:endParaRPr lang="es-ES" sz="1400" dirty="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s-ES" sz="1400">
                          <a:solidFill>
                            <a:srgbClr val="365F91"/>
                          </a:solidFill>
                          <a:latin typeface="Arial"/>
                          <a:ea typeface="Times New Roman"/>
                          <a:cs typeface="Times New Roman"/>
                        </a:rPr>
                        <a:t>367</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285">
                <a:tc>
                  <a:txBody>
                    <a:bodyPr/>
                    <a:lstStyle/>
                    <a:p>
                      <a:pPr indent="457200" algn="ctr">
                        <a:lnSpc>
                          <a:spcPct val="115000"/>
                        </a:lnSpc>
                        <a:spcAft>
                          <a:spcPts val="0"/>
                        </a:spcAft>
                      </a:pPr>
                      <a:r>
                        <a:rPr lang="es-ES" sz="1400">
                          <a:solidFill>
                            <a:srgbClr val="365F91"/>
                          </a:solidFill>
                          <a:latin typeface="Arial"/>
                          <a:ea typeface="Times New Roman"/>
                          <a:cs typeface="Times New Roman"/>
                        </a:rPr>
                        <a:t>8(3)</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indent="457200" algn="ctr">
                        <a:lnSpc>
                          <a:spcPct val="115000"/>
                        </a:lnSpc>
                        <a:spcAft>
                          <a:spcPts val="0"/>
                        </a:spcAft>
                      </a:pPr>
                      <a:r>
                        <a:rPr lang="es-ES" sz="1400" b="1" dirty="0">
                          <a:solidFill>
                            <a:srgbClr val="365F91"/>
                          </a:solidFill>
                          <a:latin typeface="Arial"/>
                          <a:ea typeface="Times New Roman"/>
                          <a:cs typeface="Times New Roman"/>
                        </a:rPr>
                        <a:t>2016</a:t>
                      </a:r>
                      <a:endParaRPr lang="es-ES" sz="1400" dirty="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indent="457200" algn="ctr">
                        <a:lnSpc>
                          <a:spcPct val="115000"/>
                        </a:lnSpc>
                        <a:spcAft>
                          <a:spcPts val="0"/>
                        </a:spcAft>
                      </a:pPr>
                      <a:r>
                        <a:rPr lang="es-ES" sz="1400">
                          <a:solidFill>
                            <a:srgbClr val="365F91"/>
                          </a:solidFill>
                          <a:latin typeface="Arial"/>
                          <a:ea typeface="Times New Roman"/>
                          <a:cs typeface="Times New Roman"/>
                        </a:rPr>
                        <a:t>392</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r h="150285">
                <a:tc>
                  <a:txBody>
                    <a:bodyPr/>
                    <a:lstStyle/>
                    <a:p>
                      <a:pPr indent="457200" algn="ctr">
                        <a:lnSpc>
                          <a:spcPct val="115000"/>
                        </a:lnSpc>
                        <a:spcAft>
                          <a:spcPts val="0"/>
                        </a:spcAft>
                      </a:pPr>
                      <a:r>
                        <a:rPr lang="es-ES" sz="1400">
                          <a:solidFill>
                            <a:srgbClr val="365F91"/>
                          </a:solidFill>
                          <a:latin typeface="Arial"/>
                          <a:ea typeface="Times New Roman"/>
                          <a:cs typeface="Times New Roman"/>
                        </a:rPr>
                        <a:t>9(4)</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s-ES" sz="1400" b="1" dirty="0">
                          <a:solidFill>
                            <a:srgbClr val="365F91"/>
                          </a:solidFill>
                          <a:latin typeface="Arial"/>
                          <a:ea typeface="Times New Roman"/>
                          <a:cs typeface="Times New Roman"/>
                        </a:rPr>
                        <a:t>2017</a:t>
                      </a:r>
                      <a:endParaRPr lang="es-ES" sz="1400" dirty="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s-ES" sz="1400">
                          <a:solidFill>
                            <a:srgbClr val="365F91"/>
                          </a:solidFill>
                          <a:latin typeface="Arial"/>
                          <a:ea typeface="Times New Roman"/>
                          <a:cs typeface="Times New Roman"/>
                        </a:rPr>
                        <a:t>418</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799">
                <a:tc>
                  <a:txBody>
                    <a:bodyPr/>
                    <a:lstStyle/>
                    <a:p>
                      <a:pPr indent="457200" algn="ctr">
                        <a:lnSpc>
                          <a:spcPct val="115000"/>
                        </a:lnSpc>
                        <a:spcAft>
                          <a:spcPts val="0"/>
                        </a:spcAft>
                      </a:pPr>
                      <a:r>
                        <a:rPr lang="es-ES" sz="1400">
                          <a:solidFill>
                            <a:srgbClr val="365F91"/>
                          </a:solidFill>
                          <a:latin typeface="Arial"/>
                          <a:ea typeface="Times New Roman"/>
                          <a:cs typeface="Times New Roman"/>
                        </a:rPr>
                        <a:t>10(5)</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indent="457200" algn="ctr">
                        <a:lnSpc>
                          <a:spcPct val="115000"/>
                        </a:lnSpc>
                        <a:spcAft>
                          <a:spcPts val="0"/>
                        </a:spcAft>
                      </a:pPr>
                      <a:r>
                        <a:rPr lang="es-ES" sz="1400" b="1" dirty="0">
                          <a:solidFill>
                            <a:srgbClr val="365F91"/>
                          </a:solidFill>
                          <a:latin typeface="Arial"/>
                          <a:ea typeface="Times New Roman"/>
                          <a:cs typeface="Times New Roman"/>
                        </a:rPr>
                        <a:t>2018</a:t>
                      </a:r>
                      <a:endParaRPr lang="es-ES" sz="1400" dirty="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indent="457200" algn="ctr">
                        <a:lnSpc>
                          <a:spcPct val="115000"/>
                        </a:lnSpc>
                        <a:spcAft>
                          <a:spcPts val="0"/>
                        </a:spcAft>
                      </a:pPr>
                      <a:r>
                        <a:rPr lang="es-ES" sz="1400">
                          <a:solidFill>
                            <a:srgbClr val="365F91"/>
                          </a:solidFill>
                          <a:latin typeface="Arial"/>
                          <a:ea typeface="Times New Roman"/>
                          <a:cs typeface="Times New Roman"/>
                        </a:rPr>
                        <a:t>443</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r h="150285">
                <a:tc>
                  <a:txBody>
                    <a:bodyPr/>
                    <a:lstStyle/>
                    <a:p>
                      <a:pPr indent="457200" algn="ctr">
                        <a:lnSpc>
                          <a:spcPct val="115000"/>
                        </a:lnSpc>
                        <a:spcAft>
                          <a:spcPts val="0"/>
                        </a:spcAft>
                      </a:pPr>
                      <a:r>
                        <a:rPr lang="es-ES" sz="1400">
                          <a:solidFill>
                            <a:srgbClr val="365F91"/>
                          </a:solidFill>
                          <a:latin typeface="Arial"/>
                          <a:ea typeface="Times New Roman"/>
                          <a:cs typeface="Times New Roman"/>
                        </a:rPr>
                        <a:t>11(6)</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s-ES" sz="1400" b="1">
                          <a:solidFill>
                            <a:srgbClr val="365F91"/>
                          </a:solidFill>
                          <a:latin typeface="Arial"/>
                          <a:ea typeface="Times New Roman"/>
                          <a:cs typeface="Times New Roman"/>
                        </a:rPr>
                        <a:t>2019</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s-ES" sz="1400">
                          <a:solidFill>
                            <a:srgbClr val="365F91"/>
                          </a:solidFill>
                          <a:latin typeface="Arial"/>
                          <a:ea typeface="Times New Roman"/>
                          <a:cs typeface="Times New Roman"/>
                        </a:rPr>
                        <a:t>468</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285">
                <a:tc>
                  <a:txBody>
                    <a:bodyPr/>
                    <a:lstStyle/>
                    <a:p>
                      <a:pPr indent="457200" algn="ctr">
                        <a:lnSpc>
                          <a:spcPct val="115000"/>
                        </a:lnSpc>
                        <a:spcAft>
                          <a:spcPts val="0"/>
                        </a:spcAft>
                      </a:pPr>
                      <a:r>
                        <a:rPr lang="es-ES" sz="1400">
                          <a:solidFill>
                            <a:srgbClr val="365F91"/>
                          </a:solidFill>
                          <a:latin typeface="Arial"/>
                          <a:ea typeface="Times New Roman"/>
                          <a:cs typeface="Times New Roman"/>
                        </a:rPr>
                        <a:t>12(7)</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indent="457200" algn="ctr">
                        <a:lnSpc>
                          <a:spcPct val="115000"/>
                        </a:lnSpc>
                        <a:spcAft>
                          <a:spcPts val="0"/>
                        </a:spcAft>
                      </a:pPr>
                      <a:r>
                        <a:rPr lang="es-ES" sz="1400" b="1" dirty="0">
                          <a:solidFill>
                            <a:srgbClr val="365F91"/>
                          </a:solidFill>
                          <a:latin typeface="Arial"/>
                          <a:ea typeface="Times New Roman"/>
                          <a:cs typeface="Times New Roman"/>
                        </a:rPr>
                        <a:t>2020</a:t>
                      </a:r>
                      <a:endParaRPr lang="es-ES" sz="1400" dirty="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indent="457200" algn="ctr">
                        <a:lnSpc>
                          <a:spcPct val="115000"/>
                        </a:lnSpc>
                        <a:spcAft>
                          <a:spcPts val="0"/>
                        </a:spcAft>
                      </a:pPr>
                      <a:r>
                        <a:rPr lang="es-ES" sz="1400">
                          <a:solidFill>
                            <a:srgbClr val="365F91"/>
                          </a:solidFill>
                          <a:latin typeface="Arial"/>
                          <a:ea typeface="Times New Roman"/>
                          <a:cs typeface="Times New Roman"/>
                        </a:rPr>
                        <a:t>493</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r h="150285">
                <a:tc>
                  <a:txBody>
                    <a:bodyPr/>
                    <a:lstStyle/>
                    <a:p>
                      <a:pPr indent="457200" algn="ctr">
                        <a:lnSpc>
                          <a:spcPct val="115000"/>
                        </a:lnSpc>
                        <a:spcAft>
                          <a:spcPts val="0"/>
                        </a:spcAft>
                      </a:pPr>
                      <a:r>
                        <a:rPr lang="es-ES" sz="1400">
                          <a:solidFill>
                            <a:srgbClr val="365F91"/>
                          </a:solidFill>
                          <a:latin typeface="Arial"/>
                          <a:ea typeface="Times New Roman"/>
                          <a:cs typeface="Times New Roman"/>
                        </a:rPr>
                        <a:t>13(8)</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s-ES" sz="1400" b="1" dirty="0">
                          <a:solidFill>
                            <a:srgbClr val="365F91"/>
                          </a:solidFill>
                          <a:latin typeface="Arial"/>
                          <a:ea typeface="Times New Roman"/>
                          <a:cs typeface="Times New Roman"/>
                        </a:rPr>
                        <a:t>2021</a:t>
                      </a:r>
                      <a:endParaRPr lang="es-ES" sz="1400" dirty="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s-ES" sz="1400">
                          <a:solidFill>
                            <a:srgbClr val="365F91"/>
                          </a:solidFill>
                          <a:latin typeface="Arial"/>
                          <a:ea typeface="Times New Roman"/>
                          <a:cs typeface="Times New Roman"/>
                        </a:rPr>
                        <a:t>518</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285">
                <a:tc>
                  <a:txBody>
                    <a:bodyPr/>
                    <a:lstStyle/>
                    <a:p>
                      <a:pPr indent="457200" algn="ctr">
                        <a:lnSpc>
                          <a:spcPct val="115000"/>
                        </a:lnSpc>
                        <a:spcAft>
                          <a:spcPts val="0"/>
                        </a:spcAft>
                      </a:pPr>
                      <a:r>
                        <a:rPr lang="es-ES" sz="1400">
                          <a:solidFill>
                            <a:srgbClr val="365F91"/>
                          </a:solidFill>
                          <a:latin typeface="Arial"/>
                          <a:ea typeface="Times New Roman"/>
                          <a:cs typeface="Times New Roman"/>
                        </a:rPr>
                        <a:t>14(9)</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indent="457200" algn="ctr">
                        <a:lnSpc>
                          <a:spcPct val="115000"/>
                        </a:lnSpc>
                        <a:spcAft>
                          <a:spcPts val="0"/>
                        </a:spcAft>
                      </a:pPr>
                      <a:r>
                        <a:rPr lang="es-ES" sz="1400" b="1" dirty="0">
                          <a:solidFill>
                            <a:srgbClr val="365F91"/>
                          </a:solidFill>
                          <a:latin typeface="Arial"/>
                          <a:ea typeface="Times New Roman"/>
                          <a:cs typeface="Times New Roman"/>
                        </a:rPr>
                        <a:t>2022</a:t>
                      </a:r>
                      <a:endParaRPr lang="es-ES" sz="1400" dirty="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indent="457200" algn="ctr">
                        <a:lnSpc>
                          <a:spcPct val="115000"/>
                        </a:lnSpc>
                        <a:spcAft>
                          <a:spcPts val="0"/>
                        </a:spcAft>
                      </a:pPr>
                      <a:r>
                        <a:rPr lang="es-ES" sz="1400">
                          <a:solidFill>
                            <a:srgbClr val="365F91"/>
                          </a:solidFill>
                          <a:latin typeface="Arial"/>
                          <a:ea typeface="Times New Roman"/>
                          <a:cs typeface="Times New Roman"/>
                        </a:rPr>
                        <a:t>544</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r h="150285">
                <a:tc>
                  <a:txBody>
                    <a:bodyPr/>
                    <a:lstStyle/>
                    <a:p>
                      <a:pPr indent="457200" algn="ctr">
                        <a:lnSpc>
                          <a:spcPct val="115000"/>
                        </a:lnSpc>
                        <a:spcAft>
                          <a:spcPts val="0"/>
                        </a:spcAft>
                      </a:pPr>
                      <a:r>
                        <a:rPr lang="es-ES" sz="1400">
                          <a:solidFill>
                            <a:srgbClr val="365F91"/>
                          </a:solidFill>
                          <a:latin typeface="Arial"/>
                          <a:ea typeface="Times New Roman"/>
                          <a:cs typeface="Times New Roman"/>
                        </a:rPr>
                        <a:t>15(10)</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s-ES" sz="1400" b="1">
                          <a:solidFill>
                            <a:srgbClr val="365F91"/>
                          </a:solidFill>
                          <a:latin typeface="Arial"/>
                          <a:ea typeface="Times New Roman"/>
                          <a:cs typeface="Times New Roman"/>
                        </a:rPr>
                        <a:t>2023</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s-ES" sz="1400">
                          <a:solidFill>
                            <a:srgbClr val="365F91"/>
                          </a:solidFill>
                          <a:latin typeface="Arial"/>
                          <a:ea typeface="Times New Roman"/>
                          <a:cs typeface="Times New Roman"/>
                        </a:rPr>
                        <a:t>569</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285">
                <a:tc>
                  <a:txBody>
                    <a:bodyPr/>
                    <a:lstStyle/>
                    <a:p>
                      <a:pPr indent="457200" algn="ctr">
                        <a:lnSpc>
                          <a:spcPct val="115000"/>
                        </a:lnSpc>
                        <a:spcAft>
                          <a:spcPts val="0"/>
                        </a:spcAft>
                      </a:pPr>
                      <a:r>
                        <a:rPr lang="es-ES" sz="1400">
                          <a:solidFill>
                            <a:srgbClr val="365F91"/>
                          </a:solidFill>
                          <a:latin typeface="Arial"/>
                          <a:ea typeface="Times New Roman"/>
                          <a:cs typeface="Times New Roman"/>
                        </a:rPr>
                        <a:t>16(11)</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indent="457200" algn="ctr">
                        <a:lnSpc>
                          <a:spcPct val="115000"/>
                        </a:lnSpc>
                        <a:spcAft>
                          <a:spcPts val="0"/>
                        </a:spcAft>
                      </a:pPr>
                      <a:r>
                        <a:rPr lang="es-ES" sz="1400" b="1" dirty="0">
                          <a:solidFill>
                            <a:srgbClr val="365F91"/>
                          </a:solidFill>
                          <a:latin typeface="Arial"/>
                          <a:ea typeface="Times New Roman"/>
                          <a:cs typeface="Times New Roman"/>
                        </a:rPr>
                        <a:t>2024</a:t>
                      </a:r>
                      <a:endParaRPr lang="es-ES" sz="1400" dirty="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indent="457200" algn="ctr">
                        <a:lnSpc>
                          <a:spcPct val="115000"/>
                        </a:lnSpc>
                        <a:spcAft>
                          <a:spcPts val="0"/>
                        </a:spcAft>
                      </a:pPr>
                      <a:r>
                        <a:rPr lang="es-ES" sz="1400">
                          <a:solidFill>
                            <a:srgbClr val="365F91"/>
                          </a:solidFill>
                          <a:latin typeface="Arial"/>
                          <a:ea typeface="Times New Roman"/>
                          <a:cs typeface="Times New Roman"/>
                        </a:rPr>
                        <a:t>594</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r h="150285">
                <a:tc>
                  <a:txBody>
                    <a:bodyPr/>
                    <a:lstStyle/>
                    <a:p>
                      <a:pPr indent="457200" algn="ctr">
                        <a:lnSpc>
                          <a:spcPct val="115000"/>
                        </a:lnSpc>
                        <a:spcAft>
                          <a:spcPts val="0"/>
                        </a:spcAft>
                      </a:pPr>
                      <a:r>
                        <a:rPr lang="es-ES" sz="1400">
                          <a:solidFill>
                            <a:srgbClr val="365F91"/>
                          </a:solidFill>
                          <a:latin typeface="Arial"/>
                          <a:ea typeface="Times New Roman"/>
                          <a:cs typeface="Times New Roman"/>
                        </a:rPr>
                        <a:t>17(12)</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s-ES" sz="1400" b="1" dirty="0">
                          <a:solidFill>
                            <a:srgbClr val="365F91"/>
                          </a:solidFill>
                          <a:latin typeface="Arial"/>
                          <a:ea typeface="Times New Roman"/>
                          <a:cs typeface="Times New Roman"/>
                        </a:rPr>
                        <a:t>2025</a:t>
                      </a:r>
                      <a:endParaRPr lang="es-ES" sz="1400" dirty="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s-ES" sz="1400">
                          <a:solidFill>
                            <a:srgbClr val="365F91"/>
                          </a:solidFill>
                          <a:latin typeface="Arial"/>
                          <a:ea typeface="Times New Roman"/>
                          <a:cs typeface="Times New Roman"/>
                        </a:rPr>
                        <a:t>619</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285">
                <a:tc>
                  <a:txBody>
                    <a:bodyPr/>
                    <a:lstStyle/>
                    <a:p>
                      <a:pPr indent="457200" algn="ctr">
                        <a:lnSpc>
                          <a:spcPct val="115000"/>
                        </a:lnSpc>
                        <a:spcAft>
                          <a:spcPts val="0"/>
                        </a:spcAft>
                      </a:pPr>
                      <a:r>
                        <a:rPr lang="es-ES" sz="1400">
                          <a:solidFill>
                            <a:srgbClr val="365F91"/>
                          </a:solidFill>
                          <a:latin typeface="Arial"/>
                          <a:ea typeface="Times New Roman"/>
                          <a:cs typeface="Times New Roman"/>
                        </a:rPr>
                        <a:t>18(13)</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indent="457200" algn="ctr">
                        <a:lnSpc>
                          <a:spcPct val="115000"/>
                        </a:lnSpc>
                        <a:spcAft>
                          <a:spcPts val="0"/>
                        </a:spcAft>
                      </a:pPr>
                      <a:r>
                        <a:rPr lang="es-ES" sz="1400" b="1" dirty="0">
                          <a:solidFill>
                            <a:srgbClr val="365F91"/>
                          </a:solidFill>
                          <a:latin typeface="Arial"/>
                          <a:ea typeface="Times New Roman"/>
                          <a:cs typeface="Times New Roman"/>
                        </a:rPr>
                        <a:t>2026</a:t>
                      </a:r>
                      <a:endParaRPr lang="es-ES" sz="1400" dirty="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indent="457200" algn="ctr">
                        <a:lnSpc>
                          <a:spcPct val="115000"/>
                        </a:lnSpc>
                        <a:spcAft>
                          <a:spcPts val="0"/>
                        </a:spcAft>
                      </a:pPr>
                      <a:r>
                        <a:rPr lang="es-ES" sz="1400">
                          <a:solidFill>
                            <a:srgbClr val="365F91"/>
                          </a:solidFill>
                          <a:latin typeface="Arial"/>
                          <a:ea typeface="Times New Roman"/>
                          <a:cs typeface="Times New Roman"/>
                        </a:rPr>
                        <a:t>644</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r h="150285">
                <a:tc>
                  <a:txBody>
                    <a:bodyPr/>
                    <a:lstStyle/>
                    <a:p>
                      <a:pPr indent="457200" algn="ctr">
                        <a:lnSpc>
                          <a:spcPct val="115000"/>
                        </a:lnSpc>
                        <a:spcAft>
                          <a:spcPts val="0"/>
                        </a:spcAft>
                      </a:pPr>
                      <a:r>
                        <a:rPr lang="es-ES" sz="1400">
                          <a:solidFill>
                            <a:srgbClr val="365F91"/>
                          </a:solidFill>
                          <a:latin typeface="Arial"/>
                          <a:ea typeface="Times New Roman"/>
                          <a:cs typeface="Times New Roman"/>
                        </a:rPr>
                        <a:t>19(14)</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s-ES" sz="1400" b="1" dirty="0">
                          <a:solidFill>
                            <a:srgbClr val="365F91"/>
                          </a:solidFill>
                          <a:latin typeface="Arial"/>
                          <a:ea typeface="Times New Roman"/>
                          <a:cs typeface="Times New Roman"/>
                        </a:rPr>
                        <a:t>2027</a:t>
                      </a:r>
                      <a:endParaRPr lang="es-ES" sz="1400" dirty="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s-ES" sz="1400">
                          <a:solidFill>
                            <a:srgbClr val="365F91"/>
                          </a:solidFill>
                          <a:latin typeface="Arial"/>
                          <a:ea typeface="Times New Roman"/>
                          <a:cs typeface="Times New Roman"/>
                        </a:rPr>
                        <a:t>670</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285">
                <a:tc>
                  <a:txBody>
                    <a:bodyPr/>
                    <a:lstStyle/>
                    <a:p>
                      <a:pPr indent="457200" algn="ctr">
                        <a:lnSpc>
                          <a:spcPct val="115000"/>
                        </a:lnSpc>
                        <a:spcAft>
                          <a:spcPts val="0"/>
                        </a:spcAft>
                      </a:pPr>
                      <a:r>
                        <a:rPr lang="es-ES" sz="1400">
                          <a:solidFill>
                            <a:srgbClr val="365F91"/>
                          </a:solidFill>
                          <a:latin typeface="Arial"/>
                          <a:ea typeface="Times New Roman"/>
                          <a:cs typeface="Times New Roman"/>
                        </a:rPr>
                        <a:t>20(15)</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indent="457200" algn="ctr">
                        <a:lnSpc>
                          <a:spcPct val="115000"/>
                        </a:lnSpc>
                        <a:spcAft>
                          <a:spcPts val="0"/>
                        </a:spcAft>
                      </a:pPr>
                      <a:r>
                        <a:rPr lang="es-ES" sz="1400" b="1" dirty="0">
                          <a:solidFill>
                            <a:srgbClr val="365F91"/>
                          </a:solidFill>
                          <a:latin typeface="Arial"/>
                          <a:ea typeface="Times New Roman"/>
                          <a:cs typeface="Times New Roman"/>
                        </a:rPr>
                        <a:t>2028</a:t>
                      </a:r>
                      <a:endParaRPr lang="es-ES" sz="1400" dirty="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indent="457200" algn="ctr">
                        <a:lnSpc>
                          <a:spcPct val="115000"/>
                        </a:lnSpc>
                        <a:spcAft>
                          <a:spcPts val="0"/>
                        </a:spcAft>
                      </a:pPr>
                      <a:r>
                        <a:rPr lang="es-ES" sz="1400">
                          <a:solidFill>
                            <a:srgbClr val="365F91"/>
                          </a:solidFill>
                          <a:latin typeface="Arial"/>
                          <a:ea typeface="Times New Roman"/>
                          <a:cs typeface="Times New Roman"/>
                        </a:rPr>
                        <a:t>695</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r h="150285">
                <a:tc>
                  <a:txBody>
                    <a:bodyPr/>
                    <a:lstStyle/>
                    <a:p>
                      <a:pPr indent="457200" algn="ctr">
                        <a:lnSpc>
                          <a:spcPct val="115000"/>
                        </a:lnSpc>
                        <a:spcAft>
                          <a:spcPts val="0"/>
                        </a:spcAft>
                      </a:pPr>
                      <a:r>
                        <a:rPr lang="es-ES" sz="1400">
                          <a:solidFill>
                            <a:srgbClr val="365F91"/>
                          </a:solidFill>
                          <a:latin typeface="Arial"/>
                          <a:ea typeface="Times New Roman"/>
                          <a:cs typeface="Times New Roman"/>
                        </a:rPr>
                        <a:t>21(16)</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s-ES" sz="1400" b="1" dirty="0">
                          <a:solidFill>
                            <a:srgbClr val="365F91"/>
                          </a:solidFill>
                          <a:latin typeface="Arial"/>
                          <a:ea typeface="Times New Roman"/>
                          <a:cs typeface="Times New Roman"/>
                        </a:rPr>
                        <a:t>2029</a:t>
                      </a:r>
                      <a:endParaRPr lang="es-ES" sz="1400" dirty="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s-ES" sz="1400">
                          <a:solidFill>
                            <a:srgbClr val="365F91"/>
                          </a:solidFill>
                          <a:latin typeface="Arial"/>
                          <a:ea typeface="Times New Roman"/>
                          <a:cs typeface="Times New Roman"/>
                        </a:rPr>
                        <a:t>720</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285">
                <a:tc>
                  <a:txBody>
                    <a:bodyPr/>
                    <a:lstStyle/>
                    <a:p>
                      <a:pPr indent="457200" algn="ctr">
                        <a:lnSpc>
                          <a:spcPct val="115000"/>
                        </a:lnSpc>
                        <a:spcAft>
                          <a:spcPts val="0"/>
                        </a:spcAft>
                      </a:pPr>
                      <a:r>
                        <a:rPr lang="es-ES" sz="1400">
                          <a:solidFill>
                            <a:srgbClr val="365F91"/>
                          </a:solidFill>
                          <a:latin typeface="Arial"/>
                          <a:ea typeface="Times New Roman"/>
                          <a:cs typeface="Times New Roman"/>
                        </a:rPr>
                        <a:t>22(17)</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indent="457200" algn="ctr">
                        <a:lnSpc>
                          <a:spcPct val="115000"/>
                        </a:lnSpc>
                        <a:spcAft>
                          <a:spcPts val="0"/>
                        </a:spcAft>
                      </a:pPr>
                      <a:r>
                        <a:rPr lang="es-ES" sz="1400" b="1" dirty="0">
                          <a:solidFill>
                            <a:srgbClr val="365F91"/>
                          </a:solidFill>
                          <a:latin typeface="Arial"/>
                          <a:ea typeface="Times New Roman"/>
                          <a:cs typeface="Times New Roman"/>
                        </a:rPr>
                        <a:t>2030</a:t>
                      </a:r>
                      <a:endParaRPr lang="es-ES" sz="1400" dirty="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indent="457200" algn="ctr">
                        <a:lnSpc>
                          <a:spcPct val="115000"/>
                        </a:lnSpc>
                        <a:spcAft>
                          <a:spcPts val="0"/>
                        </a:spcAft>
                      </a:pPr>
                      <a:r>
                        <a:rPr lang="es-ES" sz="1400">
                          <a:solidFill>
                            <a:srgbClr val="365F91"/>
                          </a:solidFill>
                          <a:latin typeface="Arial"/>
                          <a:ea typeface="Times New Roman"/>
                          <a:cs typeface="Times New Roman"/>
                        </a:rPr>
                        <a:t>745</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r h="150285">
                <a:tc>
                  <a:txBody>
                    <a:bodyPr/>
                    <a:lstStyle/>
                    <a:p>
                      <a:pPr indent="457200" algn="ctr">
                        <a:lnSpc>
                          <a:spcPct val="115000"/>
                        </a:lnSpc>
                        <a:spcAft>
                          <a:spcPts val="0"/>
                        </a:spcAft>
                      </a:pPr>
                      <a:r>
                        <a:rPr lang="es-ES" sz="1400">
                          <a:solidFill>
                            <a:srgbClr val="365F91"/>
                          </a:solidFill>
                          <a:latin typeface="Arial"/>
                          <a:ea typeface="Times New Roman"/>
                          <a:cs typeface="Times New Roman"/>
                        </a:rPr>
                        <a:t>23(18)</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s-ES" sz="1400" b="1" dirty="0">
                          <a:solidFill>
                            <a:srgbClr val="365F91"/>
                          </a:solidFill>
                          <a:latin typeface="Arial"/>
                          <a:ea typeface="Times New Roman"/>
                          <a:cs typeface="Times New Roman"/>
                        </a:rPr>
                        <a:t>2031</a:t>
                      </a:r>
                      <a:endParaRPr lang="es-ES" sz="1400" dirty="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s-ES" sz="1400">
                          <a:solidFill>
                            <a:srgbClr val="365F91"/>
                          </a:solidFill>
                          <a:latin typeface="Arial"/>
                          <a:ea typeface="Times New Roman"/>
                          <a:cs typeface="Times New Roman"/>
                        </a:rPr>
                        <a:t>770</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285">
                <a:tc>
                  <a:txBody>
                    <a:bodyPr/>
                    <a:lstStyle/>
                    <a:p>
                      <a:pPr indent="457200" algn="ctr">
                        <a:lnSpc>
                          <a:spcPct val="115000"/>
                        </a:lnSpc>
                        <a:spcAft>
                          <a:spcPts val="0"/>
                        </a:spcAft>
                      </a:pPr>
                      <a:r>
                        <a:rPr lang="es-ES" sz="1400">
                          <a:solidFill>
                            <a:srgbClr val="365F91"/>
                          </a:solidFill>
                          <a:latin typeface="Arial"/>
                          <a:ea typeface="Times New Roman"/>
                          <a:cs typeface="Times New Roman"/>
                        </a:rPr>
                        <a:t>24(19)</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indent="457200" algn="ctr">
                        <a:lnSpc>
                          <a:spcPct val="115000"/>
                        </a:lnSpc>
                        <a:spcAft>
                          <a:spcPts val="0"/>
                        </a:spcAft>
                      </a:pPr>
                      <a:r>
                        <a:rPr lang="es-ES" sz="1400" b="1">
                          <a:solidFill>
                            <a:srgbClr val="365F91"/>
                          </a:solidFill>
                          <a:latin typeface="Arial"/>
                          <a:ea typeface="Times New Roman"/>
                          <a:cs typeface="Times New Roman"/>
                        </a:rPr>
                        <a:t>2032</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indent="457200" algn="ctr">
                        <a:lnSpc>
                          <a:spcPct val="115000"/>
                        </a:lnSpc>
                        <a:spcAft>
                          <a:spcPts val="0"/>
                        </a:spcAft>
                      </a:pPr>
                      <a:r>
                        <a:rPr lang="es-ES" sz="1400" dirty="0">
                          <a:solidFill>
                            <a:srgbClr val="365F91"/>
                          </a:solidFill>
                          <a:latin typeface="Arial"/>
                          <a:ea typeface="Times New Roman"/>
                          <a:cs typeface="Times New Roman"/>
                        </a:rPr>
                        <a:t>796</a:t>
                      </a:r>
                      <a:endParaRPr lang="es-ES" sz="1400" dirty="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r h="150285">
                <a:tc>
                  <a:txBody>
                    <a:bodyPr/>
                    <a:lstStyle/>
                    <a:p>
                      <a:pPr indent="457200" algn="ctr">
                        <a:lnSpc>
                          <a:spcPct val="115000"/>
                        </a:lnSpc>
                        <a:spcAft>
                          <a:spcPts val="0"/>
                        </a:spcAft>
                      </a:pPr>
                      <a:r>
                        <a:rPr lang="es-ES" sz="1400">
                          <a:solidFill>
                            <a:srgbClr val="365F91"/>
                          </a:solidFill>
                          <a:latin typeface="Arial"/>
                          <a:ea typeface="Times New Roman"/>
                          <a:cs typeface="Times New Roman"/>
                        </a:rPr>
                        <a:t>25(20)</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s-ES" sz="1400" b="1">
                          <a:solidFill>
                            <a:srgbClr val="365F91"/>
                          </a:solidFill>
                          <a:latin typeface="Arial"/>
                          <a:ea typeface="Times New Roman"/>
                          <a:cs typeface="Times New Roman"/>
                        </a:rPr>
                        <a:t>2033</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s-ES" sz="1400" dirty="0">
                          <a:solidFill>
                            <a:srgbClr val="365F91"/>
                          </a:solidFill>
                          <a:latin typeface="Arial"/>
                          <a:ea typeface="Times New Roman"/>
                          <a:cs typeface="Times New Roman"/>
                        </a:rPr>
                        <a:t>821</a:t>
                      </a:r>
                      <a:endParaRPr lang="es-ES" sz="1400" dirty="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088">
                <a:tc>
                  <a:txBody>
                    <a:bodyPr/>
                    <a:lstStyle/>
                    <a:p>
                      <a:pPr indent="457200" algn="ctr">
                        <a:lnSpc>
                          <a:spcPct val="115000"/>
                        </a:lnSpc>
                        <a:spcAft>
                          <a:spcPts val="0"/>
                        </a:spcAft>
                      </a:pPr>
                      <a:r>
                        <a:rPr lang="es-ES" sz="1400">
                          <a:solidFill>
                            <a:srgbClr val="365F91"/>
                          </a:solidFill>
                          <a:latin typeface="Arial"/>
                          <a:ea typeface="Times New Roman"/>
                          <a:cs typeface="Times New Roman"/>
                        </a:rPr>
                        <a:t>26(21)</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indent="457200" algn="ctr">
                        <a:lnSpc>
                          <a:spcPct val="115000"/>
                        </a:lnSpc>
                        <a:spcAft>
                          <a:spcPts val="0"/>
                        </a:spcAft>
                      </a:pPr>
                      <a:r>
                        <a:rPr lang="es-ES" sz="1400" b="1">
                          <a:solidFill>
                            <a:srgbClr val="365F91"/>
                          </a:solidFill>
                          <a:latin typeface="Arial"/>
                          <a:ea typeface="Times New Roman"/>
                          <a:cs typeface="Times New Roman"/>
                        </a:rPr>
                        <a:t>2034</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indent="457200" algn="ctr">
                        <a:lnSpc>
                          <a:spcPct val="115000"/>
                        </a:lnSpc>
                        <a:spcAft>
                          <a:spcPts val="0"/>
                        </a:spcAft>
                      </a:pPr>
                      <a:r>
                        <a:rPr lang="es-ES" sz="1400" dirty="0">
                          <a:solidFill>
                            <a:srgbClr val="365F91"/>
                          </a:solidFill>
                          <a:latin typeface="Calibri"/>
                          <a:ea typeface="Times New Roman"/>
                          <a:cs typeface="Calibri"/>
                        </a:rPr>
                        <a:t>846</a:t>
                      </a:r>
                      <a:endParaRPr lang="es-ES" sz="1400" dirty="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r h="152088">
                <a:tc>
                  <a:txBody>
                    <a:bodyPr/>
                    <a:lstStyle/>
                    <a:p>
                      <a:pPr indent="457200" algn="ctr">
                        <a:lnSpc>
                          <a:spcPct val="115000"/>
                        </a:lnSpc>
                        <a:spcAft>
                          <a:spcPts val="0"/>
                        </a:spcAft>
                      </a:pPr>
                      <a:r>
                        <a:rPr lang="es-ES" sz="1400">
                          <a:solidFill>
                            <a:srgbClr val="365F91"/>
                          </a:solidFill>
                          <a:latin typeface="Arial"/>
                          <a:ea typeface="Times New Roman"/>
                          <a:cs typeface="Times New Roman"/>
                        </a:rPr>
                        <a:t>27(22)</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s-ES" sz="1400" b="1">
                          <a:solidFill>
                            <a:srgbClr val="365F91"/>
                          </a:solidFill>
                          <a:latin typeface="Arial"/>
                          <a:ea typeface="Times New Roman"/>
                          <a:cs typeface="Times New Roman"/>
                        </a:rPr>
                        <a:t>2035</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s-ES" sz="1400" dirty="0">
                          <a:solidFill>
                            <a:srgbClr val="365F91"/>
                          </a:solidFill>
                          <a:latin typeface="Calibri"/>
                          <a:ea typeface="Times New Roman"/>
                          <a:cs typeface="Calibri"/>
                        </a:rPr>
                        <a:t>871</a:t>
                      </a:r>
                      <a:endParaRPr lang="es-ES" sz="1400" dirty="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088">
                <a:tc>
                  <a:txBody>
                    <a:bodyPr/>
                    <a:lstStyle/>
                    <a:p>
                      <a:pPr indent="457200" algn="ctr">
                        <a:lnSpc>
                          <a:spcPct val="115000"/>
                        </a:lnSpc>
                        <a:spcAft>
                          <a:spcPts val="0"/>
                        </a:spcAft>
                      </a:pPr>
                      <a:r>
                        <a:rPr lang="es-ES" sz="1400">
                          <a:solidFill>
                            <a:srgbClr val="365F91"/>
                          </a:solidFill>
                          <a:latin typeface="Arial"/>
                          <a:ea typeface="Times New Roman"/>
                          <a:cs typeface="Times New Roman"/>
                        </a:rPr>
                        <a:t>28(23)</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indent="457200" algn="ctr">
                        <a:lnSpc>
                          <a:spcPct val="115000"/>
                        </a:lnSpc>
                        <a:spcAft>
                          <a:spcPts val="0"/>
                        </a:spcAft>
                      </a:pPr>
                      <a:r>
                        <a:rPr lang="es-ES" sz="1400" b="1">
                          <a:solidFill>
                            <a:srgbClr val="365F91"/>
                          </a:solidFill>
                          <a:latin typeface="Arial"/>
                          <a:ea typeface="Times New Roman"/>
                          <a:cs typeface="Times New Roman"/>
                        </a:rPr>
                        <a:t>2036</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indent="457200" algn="ctr">
                        <a:lnSpc>
                          <a:spcPct val="115000"/>
                        </a:lnSpc>
                        <a:spcAft>
                          <a:spcPts val="0"/>
                        </a:spcAft>
                      </a:pPr>
                      <a:r>
                        <a:rPr lang="es-ES" sz="1400" dirty="0">
                          <a:solidFill>
                            <a:srgbClr val="365F91"/>
                          </a:solidFill>
                          <a:latin typeface="Calibri"/>
                          <a:ea typeface="Times New Roman"/>
                          <a:cs typeface="Calibri"/>
                        </a:rPr>
                        <a:t>896</a:t>
                      </a:r>
                      <a:endParaRPr lang="es-ES" sz="1400" dirty="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r h="152088">
                <a:tc>
                  <a:txBody>
                    <a:bodyPr/>
                    <a:lstStyle/>
                    <a:p>
                      <a:pPr indent="457200" algn="ctr">
                        <a:lnSpc>
                          <a:spcPct val="115000"/>
                        </a:lnSpc>
                        <a:spcAft>
                          <a:spcPts val="0"/>
                        </a:spcAft>
                      </a:pPr>
                      <a:r>
                        <a:rPr lang="es-ES" sz="1400">
                          <a:solidFill>
                            <a:srgbClr val="365F91"/>
                          </a:solidFill>
                          <a:latin typeface="Arial"/>
                          <a:ea typeface="Times New Roman"/>
                          <a:cs typeface="Times New Roman"/>
                        </a:rPr>
                        <a:t>29(24)</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s-ES" sz="1400" b="1">
                          <a:solidFill>
                            <a:srgbClr val="365F91"/>
                          </a:solidFill>
                          <a:latin typeface="Arial"/>
                          <a:ea typeface="Times New Roman"/>
                          <a:cs typeface="Times New Roman"/>
                        </a:rPr>
                        <a:t>2037</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s-ES" sz="1400" dirty="0">
                          <a:solidFill>
                            <a:srgbClr val="365F91"/>
                          </a:solidFill>
                          <a:latin typeface="Calibri"/>
                          <a:ea typeface="Times New Roman"/>
                          <a:cs typeface="Calibri"/>
                        </a:rPr>
                        <a:t>922</a:t>
                      </a:r>
                      <a:endParaRPr lang="es-ES" sz="1400" dirty="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088">
                <a:tc>
                  <a:txBody>
                    <a:bodyPr/>
                    <a:lstStyle/>
                    <a:p>
                      <a:pPr indent="457200" algn="ctr">
                        <a:lnSpc>
                          <a:spcPct val="115000"/>
                        </a:lnSpc>
                        <a:spcAft>
                          <a:spcPts val="0"/>
                        </a:spcAft>
                      </a:pPr>
                      <a:r>
                        <a:rPr lang="es-ES" sz="1400">
                          <a:solidFill>
                            <a:srgbClr val="365F91"/>
                          </a:solidFill>
                          <a:latin typeface="Arial"/>
                          <a:ea typeface="Times New Roman"/>
                          <a:cs typeface="Times New Roman"/>
                        </a:rPr>
                        <a:t>30(25)</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indent="457200" algn="ctr">
                        <a:lnSpc>
                          <a:spcPct val="115000"/>
                        </a:lnSpc>
                        <a:spcAft>
                          <a:spcPts val="0"/>
                        </a:spcAft>
                      </a:pPr>
                      <a:r>
                        <a:rPr lang="es-ES" sz="1400" b="1">
                          <a:solidFill>
                            <a:srgbClr val="365F91"/>
                          </a:solidFill>
                          <a:latin typeface="Arial"/>
                          <a:ea typeface="Times New Roman"/>
                          <a:cs typeface="Times New Roman"/>
                        </a:rPr>
                        <a:t>2038</a:t>
                      </a:r>
                      <a:endParaRPr lang="es-ES" sz="140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indent="457200" algn="ctr">
                        <a:lnSpc>
                          <a:spcPct val="115000"/>
                        </a:lnSpc>
                        <a:spcAft>
                          <a:spcPts val="0"/>
                        </a:spcAft>
                      </a:pPr>
                      <a:r>
                        <a:rPr lang="es-ES" sz="1400" dirty="0">
                          <a:solidFill>
                            <a:srgbClr val="365F91"/>
                          </a:solidFill>
                          <a:latin typeface="Calibri"/>
                          <a:ea typeface="Times New Roman"/>
                          <a:cs typeface="Calibri"/>
                        </a:rPr>
                        <a:t>947</a:t>
                      </a:r>
                      <a:endParaRPr lang="es-ES" sz="1400" dirty="0">
                        <a:solidFill>
                          <a:srgbClr val="365F91"/>
                        </a:solidFill>
                        <a:latin typeface="Calibri"/>
                        <a:ea typeface="Times New Roman"/>
                        <a:cs typeface="Times New Roman"/>
                      </a:endParaRPr>
                    </a:p>
                  </a:txBody>
                  <a:tcPr marL="54103" marR="5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p:nvPr/>
        </p:nvPicPr>
        <p:blipFill>
          <a:blip r:embed="rId2" cstate="print"/>
          <a:srcRect l="25573" t="33171" r="16402" b="16202"/>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a:xfrm>
            <a:off x="500034" y="-214338"/>
            <a:ext cx="8229600" cy="1143000"/>
          </a:xfrm>
        </p:spPr>
        <p:txBody>
          <a:bodyPr/>
          <a:lstStyle/>
          <a:p>
            <a:r>
              <a:rPr lang="es-ES" dirty="0" smtClean="0"/>
              <a:t>COSTOS DE ESTABLECIMIENTO</a:t>
            </a:r>
            <a:endParaRPr lang="es-ES" dirty="0"/>
          </a:p>
        </p:txBody>
      </p:sp>
      <p:sp>
        <p:nvSpPr>
          <p:cNvPr id="4" name="3 Elipse"/>
          <p:cNvSpPr/>
          <p:nvPr/>
        </p:nvSpPr>
        <p:spPr>
          <a:xfrm>
            <a:off x="4214810" y="2500306"/>
            <a:ext cx="4643470" cy="135732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400" dirty="0" smtClean="0"/>
              <a:t>Para la limpieza se realiza primero el proceso de chapea. Luego de esto se pasa dos capas de rastra liviana y dos pases de rastra pesada, esto con el objetivo de nivelar el terreno.</a:t>
            </a:r>
            <a:endParaRPr lang="es-ES" sz="1400" dirty="0"/>
          </a:p>
        </p:txBody>
      </p:sp>
      <p:sp>
        <p:nvSpPr>
          <p:cNvPr id="5" name="4 Elipse"/>
          <p:cNvSpPr/>
          <p:nvPr/>
        </p:nvSpPr>
        <p:spPr>
          <a:xfrm>
            <a:off x="357158" y="2928934"/>
            <a:ext cx="2928958" cy="1000132"/>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smtClean="0"/>
              <a:t>PREPARACIÓN DEL SUELO</a:t>
            </a:r>
            <a:endParaRPr lang="es-ES" dirty="0"/>
          </a:p>
        </p:txBody>
      </p:sp>
      <p:sp>
        <p:nvSpPr>
          <p:cNvPr id="6" name="5 Elipse"/>
          <p:cNvSpPr/>
          <p:nvPr/>
        </p:nvSpPr>
        <p:spPr>
          <a:xfrm>
            <a:off x="285720" y="5572140"/>
            <a:ext cx="2928958" cy="100013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ESTABLECIMIENTO DE LA PLANTACIÓN</a:t>
            </a:r>
            <a:endParaRPr lang="es-ES" dirty="0"/>
          </a:p>
        </p:txBody>
      </p:sp>
      <p:sp>
        <p:nvSpPr>
          <p:cNvPr id="8" name="7 Flecha derecha"/>
          <p:cNvSpPr/>
          <p:nvPr/>
        </p:nvSpPr>
        <p:spPr>
          <a:xfrm>
            <a:off x="3143240" y="1428736"/>
            <a:ext cx="928694" cy="21431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0" name="9 Elipse"/>
          <p:cNvSpPr/>
          <p:nvPr/>
        </p:nvSpPr>
        <p:spPr>
          <a:xfrm>
            <a:off x="285720" y="1071546"/>
            <a:ext cx="2928958" cy="1000132"/>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smtClean="0"/>
              <a:t>ESTUDIO DE SUELO</a:t>
            </a:r>
            <a:endParaRPr lang="es-ES" dirty="0"/>
          </a:p>
        </p:txBody>
      </p:sp>
      <p:sp>
        <p:nvSpPr>
          <p:cNvPr id="11" name="10 Elipse"/>
          <p:cNvSpPr/>
          <p:nvPr/>
        </p:nvSpPr>
        <p:spPr>
          <a:xfrm>
            <a:off x="4214810" y="3786190"/>
            <a:ext cx="4643470" cy="1214446"/>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sz="1400" dirty="0" smtClean="0"/>
              <a:t>Es parte de la preparación del terreno el marcado con cabuya y ahoyado del terreno con la distancia de siembra que para nuestro </a:t>
            </a:r>
            <a:r>
              <a:rPr lang="es-EC" dirty="0" smtClean="0"/>
              <a:t>caso será de 3mx3m</a:t>
            </a:r>
            <a:endParaRPr lang="es-ES" dirty="0"/>
          </a:p>
        </p:txBody>
      </p:sp>
      <p:sp>
        <p:nvSpPr>
          <p:cNvPr id="12" name="11 Elipse"/>
          <p:cNvSpPr/>
          <p:nvPr/>
        </p:nvSpPr>
        <p:spPr>
          <a:xfrm>
            <a:off x="4143372" y="785794"/>
            <a:ext cx="4786346" cy="150019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400" dirty="0" smtClean="0"/>
              <a:t>Para la toma de muestra se dividió el terreno en áreas homogéneas de 2ha, por lo que se realizarán 50 muestras de suelos y cada una con 20 </a:t>
            </a:r>
            <a:r>
              <a:rPr lang="es-EC" sz="1400" dirty="0" err="1" smtClean="0"/>
              <a:t>submuestras</a:t>
            </a:r>
            <a:r>
              <a:rPr lang="es-EC" sz="1400" dirty="0" smtClean="0"/>
              <a:t>. El costo de este análisis es de $28.00, por muestra.</a:t>
            </a:r>
            <a:endParaRPr lang="es-ES" sz="1400" dirty="0"/>
          </a:p>
        </p:txBody>
      </p:sp>
      <p:sp>
        <p:nvSpPr>
          <p:cNvPr id="14" name="13 Flecha derecha"/>
          <p:cNvSpPr/>
          <p:nvPr/>
        </p:nvSpPr>
        <p:spPr>
          <a:xfrm rot="926892">
            <a:off x="3189581" y="3830077"/>
            <a:ext cx="1077412" cy="24568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5" name="14 Flecha derecha"/>
          <p:cNvSpPr/>
          <p:nvPr/>
        </p:nvSpPr>
        <p:spPr>
          <a:xfrm>
            <a:off x="3214678" y="3071810"/>
            <a:ext cx="928694" cy="21431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6" name="15 Elipse"/>
          <p:cNvSpPr/>
          <p:nvPr/>
        </p:nvSpPr>
        <p:spPr>
          <a:xfrm>
            <a:off x="4143372" y="5286388"/>
            <a:ext cx="4572032" cy="128586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400" dirty="0" smtClean="0"/>
              <a:t>Se debe realizar la resiembra cuando se ha perdido más del 20% de las plantas sembradas, la primera resiembra se la realiza a los seis meses de la plantación</a:t>
            </a:r>
            <a:endParaRPr lang="es-ES" sz="1400" dirty="0"/>
          </a:p>
        </p:txBody>
      </p:sp>
      <p:sp>
        <p:nvSpPr>
          <p:cNvPr id="17" name="16 Flecha derecha"/>
          <p:cNvSpPr/>
          <p:nvPr/>
        </p:nvSpPr>
        <p:spPr>
          <a:xfrm>
            <a:off x="3214678" y="5929330"/>
            <a:ext cx="928694" cy="21431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compania_n151.jpg"/>
          <p:cNvPicPr>
            <a:picLocks noChangeAspect="1"/>
          </p:cNvPicPr>
          <p:nvPr/>
        </p:nvPicPr>
        <p:blipFill>
          <a:blip r:embed="rId2" cstate="print"/>
          <a:stretch>
            <a:fillRect/>
          </a:stretch>
        </p:blipFill>
        <p:spPr>
          <a:xfrm>
            <a:off x="-1" y="0"/>
            <a:ext cx="9144001" cy="6858000"/>
          </a:xfrm>
          <a:prstGeom prst="rect">
            <a:avLst/>
          </a:prstGeom>
        </p:spPr>
      </p:pic>
      <p:graphicFrame>
        <p:nvGraphicFramePr>
          <p:cNvPr id="5" name="4 Tabla"/>
          <p:cNvGraphicFramePr>
            <a:graphicFrameLocks noGrp="1"/>
          </p:cNvGraphicFramePr>
          <p:nvPr/>
        </p:nvGraphicFramePr>
        <p:xfrm>
          <a:off x="1675012" y="540598"/>
          <a:ext cx="7254706" cy="6245988"/>
        </p:xfrm>
        <a:graphic>
          <a:graphicData uri="http://schemas.openxmlformats.org/drawingml/2006/table">
            <a:tbl>
              <a:tblPr>
                <a:tableStyleId>{35758FB7-9AC5-4552-8A53-C91805E547FA}</a:tableStyleId>
              </a:tblPr>
              <a:tblGrid>
                <a:gridCol w="95046"/>
                <a:gridCol w="1119399"/>
                <a:gridCol w="2286016"/>
                <a:gridCol w="687064"/>
                <a:gridCol w="572884"/>
                <a:gridCol w="922661"/>
                <a:gridCol w="789697"/>
                <a:gridCol w="781939"/>
              </a:tblGrid>
              <a:tr h="133454">
                <a:tc rowSpan="2" gridSpan="2">
                  <a:txBody>
                    <a:bodyPr/>
                    <a:lstStyle/>
                    <a:p>
                      <a:pPr algn="ctr">
                        <a:lnSpc>
                          <a:spcPct val="115000"/>
                        </a:lnSpc>
                        <a:spcAft>
                          <a:spcPts val="0"/>
                        </a:spcAft>
                      </a:pPr>
                      <a:r>
                        <a:rPr lang="es-EC" sz="1200" dirty="0"/>
                        <a:t>LABOR O ACTIVIDAD</a:t>
                      </a:r>
                      <a:endParaRPr lang="es-ES" sz="1200" dirty="0">
                        <a:latin typeface="Calibri"/>
                        <a:ea typeface="Times New Roman"/>
                        <a:cs typeface="Times New Roman"/>
                      </a:endParaRPr>
                    </a:p>
                  </a:txBody>
                  <a:tcPr marL="34823" marR="34823" marT="0" marB="0" anchor="ctr"/>
                </a:tc>
                <a:tc rowSpan="2" hMerge="1">
                  <a:txBody>
                    <a:bodyPr/>
                    <a:lstStyle/>
                    <a:p>
                      <a:endParaRPr lang="es-ES"/>
                    </a:p>
                  </a:txBody>
                  <a:tcPr/>
                </a:tc>
                <a:tc rowSpan="2">
                  <a:txBody>
                    <a:bodyPr/>
                    <a:lstStyle/>
                    <a:p>
                      <a:pPr algn="ctr">
                        <a:lnSpc>
                          <a:spcPct val="115000"/>
                        </a:lnSpc>
                        <a:spcAft>
                          <a:spcPts val="0"/>
                        </a:spcAft>
                      </a:pPr>
                      <a:r>
                        <a:rPr lang="es-EC" sz="1200" dirty="0"/>
                        <a:t>TECNOLOGÍA  INIAP</a:t>
                      </a:r>
                      <a:endParaRPr lang="es-ES" sz="1200" dirty="0">
                        <a:latin typeface="Calibri"/>
                        <a:ea typeface="Times New Roman"/>
                        <a:cs typeface="Times New Roman"/>
                      </a:endParaRPr>
                    </a:p>
                  </a:txBody>
                  <a:tcPr marL="34823" marR="34823" marT="0" marB="0" anchor="ctr"/>
                </a:tc>
                <a:tc rowSpan="2">
                  <a:txBody>
                    <a:bodyPr/>
                    <a:lstStyle/>
                    <a:p>
                      <a:pPr algn="ctr">
                        <a:lnSpc>
                          <a:spcPct val="115000"/>
                        </a:lnSpc>
                        <a:spcAft>
                          <a:spcPts val="0"/>
                        </a:spcAft>
                      </a:pPr>
                      <a:r>
                        <a:rPr lang="es-EC" sz="1200"/>
                        <a:t>UNIDAD</a:t>
                      </a:r>
                      <a:endParaRPr lang="es-ES" sz="1200">
                        <a:latin typeface="Calibri"/>
                        <a:ea typeface="Times New Roman"/>
                        <a:cs typeface="Times New Roman"/>
                      </a:endParaRPr>
                    </a:p>
                  </a:txBody>
                  <a:tcPr marL="34823" marR="34823" marT="0" marB="0" anchor="ctr"/>
                </a:tc>
                <a:tc rowSpan="2">
                  <a:txBody>
                    <a:bodyPr/>
                    <a:lstStyle/>
                    <a:p>
                      <a:pPr algn="ctr">
                        <a:lnSpc>
                          <a:spcPct val="115000"/>
                        </a:lnSpc>
                        <a:spcAft>
                          <a:spcPts val="0"/>
                        </a:spcAft>
                      </a:pPr>
                      <a:r>
                        <a:rPr lang="es-EC" sz="1200" dirty="0" smtClean="0"/>
                        <a:t>CANT.</a:t>
                      </a:r>
                      <a:endParaRPr lang="es-ES" sz="1200" dirty="0">
                        <a:latin typeface="Calibri"/>
                        <a:ea typeface="Times New Roman"/>
                        <a:cs typeface="Times New Roman"/>
                      </a:endParaRPr>
                    </a:p>
                  </a:txBody>
                  <a:tcPr marL="34823" marR="34823" marT="0" marB="0" anchor="ctr"/>
                </a:tc>
                <a:tc rowSpan="2">
                  <a:txBody>
                    <a:bodyPr/>
                    <a:lstStyle/>
                    <a:p>
                      <a:pPr algn="ctr">
                        <a:lnSpc>
                          <a:spcPct val="115000"/>
                        </a:lnSpc>
                        <a:spcAft>
                          <a:spcPts val="0"/>
                        </a:spcAft>
                      </a:pPr>
                      <a:r>
                        <a:rPr lang="es-EC" sz="1200" dirty="0"/>
                        <a:t>COSTO UNITARIO ($)</a:t>
                      </a:r>
                      <a:endParaRPr lang="es-ES" sz="1200" dirty="0">
                        <a:latin typeface="Calibri"/>
                        <a:ea typeface="Times New Roman"/>
                        <a:cs typeface="Times New Roman"/>
                      </a:endParaRPr>
                    </a:p>
                  </a:txBody>
                  <a:tcPr marL="34823" marR="34823" marT="0" marB="0" anchor="ctr"/>
                </a:tc>
                <a:tc rowSpan="2">
                  <a:txBody>
                    <a:bodyPr/>
                    <a:lstStyle/>
                    <a:p>
                      <a:pPr algn="ctr">
                        <a:lnSpc>
                          <a:spcPct val="115000"/>
                        </a:lnSpc>
                        <a:spcAft>
                          <a:spcPts val="0"/>
                        </a:spcAft>
                      </a:pPr>
                      <a:r>
                        <a:rPr lang="es-EC" sz="1200" dirty="0"/>
                        <a:t>COSTO TOTAL/ha ($)</a:t>
                      </a:r>
                      <a:endParaRPr lang="es-ES" sz="1200" dirty="0">
                        <a:latin typeface="Calibri"/>
                        <a:ea typeface="Times New Roman"/>
                        <a:cs typeface="Times New Roman"/>
                      </a:endParaRPr>
                    </a:p>
                  </a:txBody>
                  <a:tcPr marL="34823" marR="34823" marT="0" marB="0" anchor="ctr"/>
                </a:tc>
                <a:tc>
                  <a:txBody>
                    <a:bodyPr/>
                    <a:lstStyle/>
                    <a:p>
                      <a:pPr algn="ctr">
                        <a:lnSpc>
                          <a:spcPct val="115000"/>
                        </a:lnSpc>
                        <a:spcAft>
                          <a:spcPts val="0"/>
                        </a:spcAft>
                      </a:pPr>
                      <a:r>
                        <a:rPr lang="es-EC" sz="1400"/>
                        <a:t>AÑOS</a:t>
                      </a:r>
                      <a:endParaRPr lang="es-ES" sz="1400">
                        <a:latin typeface="Calibri"/>
                        <a:ea typeface="Times New Roman"/>
                        <a:cs typeface="Times New Roman"/>
                      </a:endParaRPr>
                    </a:p>
                  </a:txBody>
                  <a:tcPr marL="34823" marR="34823" marT="0" marB="0" anchor="ctr"/>
                </a:tc>
              </a:tr>
              <a:tr h="247334">
                <a:tc gridSpan="2" vMerge="1">
                  <a:txBody>
                    <a:bodyPr/>
                    <a:lstStyle/>
                    <a:p>
                      <a:endParaRPr lang="es-ES"/>
                    </a:p>
                  </a:txBody>
                  <a:tcPr/>
                </a:tc>
                <a:tc hMerge="1"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indent="457200" algn="ctr">
                        <a:lnSpc>
                          <a:spcPct val="115000"/>
                        </a:lnSpc>
                        <a:spcAft>
                          <a:spcPts val="0"/>
                        </a:spcAft>
                      </a:pPr>
                      <a:r>
                        <a:rPr lang="es-EC" sz="1400" dirty="0"/>
                        <a:t>1</a:t>
                      </a:r>
                      <a:endParaRPr lang="es-ES" sz="1400" dirty="0">
                        <a:latin typeface="Calibri"/>
                        <a:ea typeface="Times New Roman"/>
                        <a:cs typeface="Times New Roman"/>
                      </a:endParaRPr>
                    </a:p>
                  </a:txBody>
                  <a:tcPr marL="34823" marR="34823" marT="0" marB="0" anchor="ctr"/>
                </a:tc>
              </a:tr>
              <a:tr h="540486">
                <a:tc>
                  <a:txBody>
                    <a:bodyPr/>
                    <a:lstStyle/>
                    <a:p>
                      <a:pPr indent="457200" algn="ctr">
                        <a:lnSpc>
                          <a:spcPct val="115000"/>
                        </a:lnSpc>
                        <a:spcAft>
                          <a:spcPts val="0"/>
                        </a:spcAft>
                      </a:pPr>
                      <a:r>
                        <a:rPr lang="es-EC" sz="1600" dirty="0"/>
                        <a:t>1</a:t>
                      </a:r>
                      <a:endParaRPr lang="es-ES" sz="1600" dirty="0">
                        <a:latin typeface="Calibri"/>
                        <a:ea typeface="Times New Roman"/>
                        <a:cs typeface="Times New Roman"/>
                      </a:endParaRPr>
                    </a:p>
                  </a:txBody>
                  <a:tcPr marL="34823" marR="34823" marT="0" marB="0" anchor="ctr"/>
                </a:tc>
                <a:tc>
                  <a:txBody>
                    <a:bodyPr/>
                    <a:lstStyle/>
                    <a:p>
                      <a:pPr>
                        <a:lnSpc>
                          <a:spcPct val="115000"/>
                        </a:lnSpc>
                        <a:spcAft>
                          <a:spcPts val="0"/>
                        </a:spcAft>
                      </a:pPr>
                      <a:r>
                        <a:rPr lang="es-EC" sz="1600" dirty="0"/>
                        <a:t>Análisis de Laboratorio</a:t>
                      </a:r>
                      <a:endParaRPr lang="es-ES" sz="1600" dirty="0">
                        <a:latin typeface="Calibri"/>
                        <a:ea typeface="Times New Roman"/>
                        <a:cs typeface="Times New Roman"/>
                      </a:endParaRPr>
                    </a:p>
                  </a:txBody>
                  <a:tcPr marL="34823" marR="34823" marT="0" marB="0" anchor="ctr"/>
                </a:tc>
                <a:tc>
                  <a:txBody>
                    <a:bodyPr/>
                    <a:lstStyle/>
                    <a:p>
                      <a:pPr>
                        <a:lnSpc>
                          <a:spcPct val="115000"/>
                        </a:lnSpc>
                        <a:spcAft>
                          <a:spcPts val="0"/>
                        </a:spcAft>
                      </a:pPr>
                      <a:r>
                        <a:rPr lang="es-EC" sz="1600" dirty="0"/>
                        <a:t>Análisis completo del suelo</a:t>
                      </a:r>
                      <a:endParaRPr lang="es-ES" sz="1600" dirty="0">
                        <a:latin typeface="Calibri"/>
                        <a:ea typeface="Times New Roman"/>
                        <a:cs typeface="Times New Roman"/>
                      </a:endParaRPr>
                    </a:p>
                  </a:txBody>
                  <a:tcPr marL="34823" marR="34823" marT="0" marB="0" anchor="ctr"/>
                </a:tc>
                <a:tc>
                  <a:txBody>
                    <a:bodyPr/>
                    <a:lstStyle/>
                    <a:p>
                      <a:pPr algn="ctr">
                        <a:lnSpc>
                          <a:spcPct val="115000"/>
                        </a:lnSpc>
                        <a:spcAft>
                          <a:spcPts val="0"/>
                        </a:spcAft>
                      </a:pPr>
                      <a:r>
                        <a:rPr lang="es-EC" sz="1600"/>
                        <a:t>Análisis</a:t>
                      </a:r>
                      <a:endParaRPr lang="es-ES" sz="1600">
                        <a:latin typeface="Calibri"/>
                        <a:ea typeface="Times New Roman"/>
                        <a:cs typeface="Times New Roman"/>
                      </a:endParaRPr>
                    </a:p>
                  </a:txBody>
                  <a:tcPr marL="34823" marR="34823" marT="0" marB="0" anchor="ctr"/>
                </a:tc>
                <a:tc>
                  <a:txBody>
                    <a:bodyPr/>
                    <a:lstStyle/>
                    <a:p>
                      <a:pPr algn="ctr">
                        <a:lnSpc>
                          <a:spcPct val="115000"/>
                        </a:lnSpc>
                        <a:spcAft>
                          <a:spcPts val="0"/>
                        </a:spcAft>
                      </a:pPr>
                      <a:r>
                        <a:rPr lang="es-EC" sz="1600" dirty="0"/>
                        <a:t>50</a:t>
                      </a:r>
                      <a:endParaRPr lang="es-ES" sz="1600" dirty="0">
                        <a:latin typeface="Calibri"/>
                        <a:ea typeface="Times New Roman"/>
                        <a:cs typeface="Times New Roman"/>
                      </a:endParaRPr>
                    </a:p>
                  </a:txBody>
                  <a:tcPr marL="34823" marR="34823" marT="0" marB="0" anchor="ctr"/>
                </a:tc>
                <a:tc>
                  <a:txBody>
                    <a:bodyPr/>
                    <a:lstStyle/>
                    <a:p>
                      <a:pPr algn="ctr">
                        <a:lnSpc>
                          <a:spcPct val="115000"/>
                        </a:lnSpc>
                        <a:spcAft>
                          <a:spcPts val="0"/>
                        </a:spcAft>
                      </a:pPr>
                      <a:r>
                        <a:rPr lang="es-EC" sz="1600"/>
                        <a:t>28</a:t>
                      </a:r>
                      <a:endParaRPr lang="es-ES" sz="1600">
                        <a:latin typeface="Calibri"/>
                        <a:ea typeface="Times New Roman"/>
                        <a:cs typeface="Times New Roman"/>
                      </a:endParaRPr>
                    </a:p>
                  </a:txBody>
                  <a:tcPr marL="34823" marR="34823" marT="0" marB="0" anchor="ctr"/>
                </a:tc>
                <a:tc>
                  <a:txBody>
                    <a:bodyPr/>
                    <a:lstStyle/>
                    <a:p>
                      <a:pPr algn="ctr">
                        <a:lnSpc>
                          <a:spcPct val="115000"/>
                        </a:lnSpc>
                        <a:spcAft>
                          <a:spcPts val="0"/>
                        </a:spcAft>
                      </a:pPr>
                      <a:r>
                        <a:rPr lang="es-EC" sz="1600"/>
                        <a:t>1.400</a:t>
                      </a:r>
                      <a:endParaRPr lang="es-ES" sz="1600">
                        <a:latin typeface="Calibri"/>
                        <a:ea typeface="Times New Roman"/>
                        <a:cs typeface="Times New Roman"/>
                      </a:endParaRPr>
                    </a:p>
                  </a:txBody>
                  <a:tcPr marL="34823" marR="34823" marT="0" marB="0" anchor="ctr"/>
                </a:tc>
                <a:tc>
                  <a:txBody>
                    <a:bodyPr/>
                    <a:lstStyle/>
                    <a:p>
                      <a:pPr algn="ctr">
                        <a:lnSpc>
                          <a:spcPct val="115000"/>
                        </a:lnSpc>
                        <a:spcAft>
                          <a:spcPts val="0"/>
                        </a:spcAft>
                      </a:pPr>
                      <a:r>
                        <a:rPr lang="es-EC" sz="1600" dirty="0"/>
                        <a:t>1400</a:t>
                      </a:r>
                      <a:endParaRPr lang="es-ES" sz="1600" dirty="0">
                        <a:latin typeface="Calibri"/>
                        <a:ea typeface="Times New Roman"/>
                        <a:cs typeface="Times New Roman"/>
                      </a:endParaRPr>
                    </a:p>
                  </a:txBody>
                  <a:tcPr marL="34823" marR="34823" marT="0" marB="0" anchor="ctr"/>
                </a:tc>
              </a:tr>
              <a:tr h="141049">
                <a:tc rowSpan="3">
                  <a:txBody>
                    <a:bodyPr/>
                    <a:lstStyle/>
                    <a:p>
                      <a:pPr indent="457200" algn="ctr">
                        <a:lnSpc>
                          <a:spcPct val="115000"/>
                        </a:lnSpc>
                        <a:spcAft>
                          <a:spcPts val="0"/>
                        </a:spcAft>
                      </a:pPr>
                      <a:r>
                        <a:rPr lang="es-EC" sz="1600" dirty="0"/>
                        <a:t>2</a:t>
                      </a:r>
                      <a:endParaRPr lang="es-ES" sz="1600" dirty="0">
                        <a:latin typeface="Calibri"/>
                        <a:ea typeface="Times New Roman"/>
                        <a:cs typeface="Times New Roman"/>
                      </a:endParaRPr>
                    </a:p>
                  </a:txBody>
                  <a:tcPr marL="34823" marR="34823" marT="0" marB="0" anchor="ctr"/>
                </a:tc>
                <a:tc rowSpan="3">
                  <a:txBody>
                    <a:bodyPr/>
                    <a:lstStyle/>
                    <a:p>
                      <a:pPr>
                        <a:lnSpc>
                          <a:spcPct val="115000"/>
                        </a:lnSpc>
                        <a:spcAft>
                          <a:spcPts val="0"/>
                        </a:spcAft>
                      </a:pPr>
                      <a:r>
                        <a:rPr lang="es-EC" sz="1600"/>
                        <a:t>Preparación del suelo</a:t>
                      </a:r>
                      <a:endParaRPr lang="es-ES" sz="1600">
                        <a:latin typeface="Calibri"/>
                        <a:ea typeface="Times New Roman"/>
                        <a:cs typeface="Times New Roman"/>
                      </a:endParaRPr>
                    </a:p>
                  </a:txBody>
                  <a:tcPr marL="34823" marR="34823" marT="0" marB="0" anchor="ctr"/>
                </a:tc>
                <a:tc>
                  <a:txBody>
                    <a:bodyPr/>
                    <a:lstStyle/>
                    <a:p>
                      <a:pPr>
                        <a:lnSpc>
                          <a:spcPct val="115000"/>
                        </a:lnSpc>
                        <a:spcAft>
                          <a:spcPts val="0"/>
                        </a:spcAft>
                      </a:pPr>
                      <a:r>
                        <a:rPr lang="es-EC" sz="1600" dirty="0"/>
                        <a:t>Chapia</a:t>
                      </a:r>
                      <a:endParaRPr lang="es-ES" sz="1600" dirty="0">
                        <a:latin typeface="Calibri"/>
                        <a:ea typeface="Times New Roman"/>
                        <a:cs typeface="Times New Roman"/>
                      </a:endParaRPr>
                    </a:p>
                  </a:txBody>
                  <a:tcPr marL="34823" marR="34823" marT="0" marB="0" anchor="ctr"/>
                </a:tc>
                <a:tc>
                  <a:txBody>
                    <a:bodyPr/>
                    <a:lstStyle/>
                    <a:p>
                      <a:pPr algn="ctr">
                        <a:lnSpc>
                          <a:spcPct val="115000"/>
                        </a:lnSpc>
                        <a:spcAft>
                          <a:spcPts val="0"/>
                        </a:spcAft>
                      </a:pPr>
                      <a:r>
                        <a:rPr lang="es-EC" sz="1600"/>
                        <a:t>Jornal</a:t>
                      </a:r>
                      <a:endParaRPr lang="es-ES" sz="1600">
                        <a:latin typeface="Calibri"/>
                        <a:ea typeface="Times New Roman"/>
                        <a:cs typeface="Times New Roman"/>
                      </a:endParaRPr>
                    </a:p>
                  </a:txBody>
                  <a:tcPr marL="34823" marR="34823" marT="0" marB="0" anchor="ctr"/>
                </a:tc>
                <a:tc>
                  <a:txBody>
                    <a:bodyPr/>
                    <a:lstStyle/>
                    <a:p>
                      <a:pPr algn="ctr">
                        <a:lnSpc>
                          <a:spcPct val="115000"/>
                        </a:lnSpc>
                        <a:spcAft>
                          <a:spcPts val="0"/>
                        </a:spcAft>
                      </a:pPr>
                      <a:r>
                        <a:rPr lang="es-EC" sz="1600"/>
                        <a:t>10</a:t>
                      </a:r>
                      <a:endParaRPr lang="es-ES" sz="1600">
                        <a:latin typeface="Calibri"/>
                        <a:ea typeface="Times New Roman"/>
                        <a:cs typeface="Times New Roman"/>
                      </a:endParaRPr>
                    </a:p>
                  </a:txBody>
                  <a:tcPr marL="34823" marR="34823" marT="0" marB="0" anchor="ctr"/>
                </a:tc>
                <a:tc>
                  <a:txBody>
                    <a:bodyPr/>
                    <a:lstStyle/>
                    <a:p>
                      <a:pPr algn="ctr">
                        <a:lnSpc>
                          <a:spcPct val="115000"/>
                        </a:lnSpc>
                        <a:spcAft>
                          <a:spcPts val="0"/>
                        </a:spcAft>
                      </a:pPr>
                      <a:r>
                        <a:rPr lang="es-EC" sz="1600" dirty="0"/>
                        <a:t>12</a:t>
                      </a:r>
                      <a:endParaRPr lang="es-ES" sz="1600" dirty="0">
                        <a:latin typeface="Calibri"/>
                        <a:ea typeface="Times New Roman"/>
                        <a:cs typeface="Times New Roman"/>
                      </a:endParaRPr>
                    </a:p>
                  </a:txBody>
                  <a:tcPr marL="34823" marR="34823" marT="0" marB="0" anchor="ctr"/>
                </a:tc>
                <a:tc>
                  <a:txBody>
                    <a:bodyPr/>
                    <a:lstStyle/>
                    <a:p>
                      <a:pPr algn="ctr">
                        <a:lnSpc>
                          <a:spcPct val="115000"/>
                        </a:lnSpc>
                        <a:spcAft>
                          <a:spcPts val="0"/>
                        </a:spcAft>
                      </a:pPr>
                      <a:r>
                        <a:rPr lang="es-EC" sz="1600"/>
                        <a:t>120</a:t>
                      </a:r>
                      <a:endParaRPr lang="es-ES" sz="1600">
                        <a:latin typeface="Calibri"/>
                        <a:ea typeface="Times New Roman"/>
                        <a:cs typeface="Times New Roman"/>
                      </a:endParaRPr>
                    </a:p>
                  </a:txBody>
                  <a:tcPr marL="34823" marR="34823" marT="0" marB="0" anchor="ctr"/>
                </a:tc>
                <a:tc>
                  <a:txBody>
                    <a:bodyPr/>
                    <a:lstStyle/>
                    <a:p>
                      <a:pPr algn="ctr">
                        <a:lnSpc>
                          <a:spcPct val="115000"/>
                        </a:lnSpc>
                        <a:spcAft>
                          <a:spcPts val="0"/>
                        </a:spcAft>
                      </a:pPr>
                      <a:r>
                        <a:rPr lang="es-EC" sz="1600"/>
                        <a:t>384</a:t>
                      </a:r>
                      <a:endParaRPr lang="es-ES" sz="1600">
                        <a:latin typeface="Calibri"/>
                        <a:ea typeface="Times New Roman"/>
                        <a:cs typeface="Times New Roman"/>
                      </a:endParaRPr>
                    </a:p>
                  </a:txBody>
                  <a:tcPr marL="34823" marR="34823" marT="0" marB="0" anchor="ctr"/>
                </a:tc>
              </a:tr>
              <a:tr h="282099">
                <a:tc vMerge="1">
                  <a:txBody>
                    <a:bodyPr/>
                    <a:lstStyle/>
                    <a:p>
                      <a:endParaRPr lang="es-ES"/>
                    </a:p>
                  </a:txBody>
                  <a:tcPr/>
                </a:tc>
                <a:tc vMerge="1">
                  <a:txBody>
                    <a:bodyPr/>
                    <a:lstStyle/>
                    <a:p>
                      <a:endParaRPr lang="es-ES"/>
                    </a:p>
                  </a:txBody>
                  <a:tcPr/>
                </a:tc>
                <a:tc>
                  <a:txBody>
                    <a:bodyPr/>
                    <a:lstStyle/>
                    <a:p>
                      <a:pPr>
                        <a:lnSpc>
                          <a:spcPct val="115000"/>
                        </a:lnSpc>
                        <a:spcAft>
                          <a:spcPts val="0"/>
                        </a:spcAft>
                      </a:pPr>
                      <a:r>
                        <a:rPr lang="es-EC" sz="1600"/>
                        <a:t>Tumba, pica y repica de arbustos</a:t>
                      </a:r>
                      <a:endParaRPr lang="es-ES" sz="1600">
                        <a:latin typeface="Calibri"/>
                        <a:ea typeface="Times New Roman"/>
                        <a:cs typeface="Times New Roman"/>
                      </a:endParaRPr>
                    </a:p>
                  </a:txBody>
                  <a:tcPr marL="34823" marR="34823" marT="0" marB="0" anchor="ctr"/>
                </a:tc>
                <a:tc>
                  <a:txBody>
                    <a:bodyPr/>
                    <a:lstStyle/>
                    <a:p>
                      <a:pPr algn="ctr">
                        <a:lnSpc>
                          <a:spcPct val="115000"/>
                        </a:lnSpc>
                        <a:spcAft>
                          <a:spcPts val="0"/>
                        </a:spcAft>
                      </a:pPr>
                      <a:r>
                        <a:rPr lang="es-EC" sz="1600" dirty="0"/>
                        <a:t>Jornal</a:t>
                      </a:r>
                      <a:endParaRPr lang="es-ES" sz="1600" dirty="0">
                        <a:latin typeface="Calibri"/>
                        <a:ea typeface="Times New Roman"/>
                        <a:cs typeface="Times New Roman"/>
                      </a:endParaRPr>
                    </a:p>
                  </a:txBody>
                  <a:tcPr marL="34823" marR="34823" marT="0" marB="0" anchor="ctr"/>
                </a:tc>
                <a:tc>
                  <a:txBody>
                    <a:bodyPr/>
                    <a:lstStyle/>
                    <a:p>
                      <a:pPr algn="ctr">
                        <a:lnSpc>
                          <a:spcPct val="115000"/>
                        </a:lnSpc>
                        <a:spcAft>
                          <a:spcPts val="0"/>
                        </a:spcAft>
                      </a:pPr>
                      <a:r>
                        <a:rPr lang="es-EC" sz="1600"/>
                        <a:t>8</a:t>
                      </a:r>
                      <a:endParaRPr lang="es-ES" sz="1600">
                        <a:latin typeface="Calibri"/>
                        <a:ea typeface="Times New Roman"/>
                        <a:cs typeface="Times New Roman"/>
                      </a:endParaRPr>
                    </a:p>
                  </a:txBody>
                  <a:tcPr marL="34823" marR="34823" marT="0" marB="0" anchor="ctr"/>
                </a:tc>
                <a:tc>
                  <a:txBody>
                    <a:bodyPr/>
                    <a:lstStyle/>
                    <a:p>
                      <a:pPr algn="ctr">
                        <a:lnSpc>
                          <a:spcPct val="115000"/>
                        </a:lnSpc>
                        <a:spcAft>
                          <a:spcPts val="0"/>
                        </a:spcAft>
                      </a:pPr>
                      <a:r>
                        <a:rPr lang="es-EC" sz="1600"/>
                        <a:t>12</a:t>
                      </a:r>
                      <a:endParaRPr lang="es-ES" sz="1600">
                        <a:latin typeface="Calibri"/>
                        <a:ea typeface="Times New Roman"/>
                        <a:cs typeface="Times New Roman"/>
                      </a:endParaRPr>
                    </a:p>
                  </a:txBody>
                  <a:tcPr marL="34823" marR="34823" marT="0" marB="0" anchor="ctr"/>
                </a:tc>
                <a:tc>
                  <a:txBody>
                    <a:bodyPr/>
                    <a:lstStyle/>
                    <a:p>
                      <a:pPr algn="ctr">
                        <a:lnSpc>
                          <a:spcPct val="115000"/>
                        </a:lnSpc>
                        <a:spcAft>
                          <a:spcPts val="0"/>
                        </a:spcAft>
                      </a:pPr>
                      <a:r>
                        <a:rPr lang="es-EC" sz="1600"/>
                        <a:t>96</a:t>
                      </a:r>
                      <a:endParaRPr lang="es-ES" sz="1600">
                        <a:latin typeface="Calibri"/>
                        <a:ea typeface="Times New Roman"/>
                        <a:cs typeface="Times New Roman"/>
                      </a:endParaRPr>
                    </a:p>
                  </a:txBody>
                  <a:tcPr marL="34823" marR="34823" marT="0" marB="0" anchor="ctr"/>
                </a:tc>
                <a:tc>
                  <a:txBody>
                    <a:bodyPr/>
                    <a:lstStyle/>
                    <a:p>
                      <a:pPr>
                        <a:lnSpc>
                          <a:spcPct val="115000"/>
                        </a:lnSpc>
                      </a:pPr>
                      <a:endParaRPr lang="es-ES" sz="1600">
                        <a:latin typeface="Calibri"/>
                        <a:cs typeface="Times New Roman"/>
                      </a:endParaRPr>
                    </a:p>
                  </a:txBody>
                  <a:tcPr marL="34823" marR="34823" marT="0" marB="0" anchor="ctr"/>
                </a:tc>
              </a:tr>
              <a:tr h="282099">
                <a:tc vMerge="1">
                  <a:txBody>
                    <a:bodyPr/>
                    <a:lstStyle/>
                    <a:p>
                      <a:endParaRPr lang="es-ES"/>
                    </a:p>
                  </a:txBody>
                  <a:tcPr/>
                </a:tc>
                <a:tc vMerge="1">
                  <a:txBody>
                    <a:bodyPr/>
                    <a:lstStyle/>
                    <a:p>
                      <a:endParaRPr lang="es-ES"/>
                    </a:p>
                  </a:txBody>
                  <a:tcPr/>
                </a:tc>
                <a:tc>
                  <a:txBody>
                    <a:bodyPr/>
                    <a:lstStyle/>
                    <a:p>
                      <a:pPr>
                        <a:lnSpc>
                          <a:spcPct val="115000"/>
                        </a:lnSpc>
                        <a:spcAft>
                          <a:spcPts val="0"/>
                        </a:spcAft>
                      </a:pPr>
                      <a:r>
                        <a:rPr lang="es-EC" sz="1600" dirty="0"/>
                        <a:t>Balizadas y estaquillada</a:t>
                      </a:r>
                      <a:endParaRPr lang="es-ES" sz="1600" dirty="0">
                        <a:latin typeface="Calibri"/>
                        <a:ea typeface="Times New Roman"/>
                        <a:cs typeface="Times New Roman"/>
                      </a:endParaRPr>
                    </a:p>
                  </a:txBody>
                  <a:tcPr marL="34823" marR="34823" marT="0" marB="0" anchor="ctr"/>
                </a:tc>
                <a:tc>
                  <a:txBody>
                    <a:bodyPr/>
                    <a:lstStyle/>
                    <a:p>
                      <a:pPr algn="ctr">
                        <a:lnSpc>
                          <a:spcPct val="115000"/>
                        </a:lnSpc>
                        <a:spcAft>
                          <a:spcPts val="0"/>
                        </a:spcAft>
                      </a:pPr>
                      <a:r>
                        <a:rPr lang="es-EC" sz="1600" dirty="0"/>
                        <a:t>Jornal</a:t>
                      </a:r>
                      <a:endParaRPr lang="es-ES" sz="1600" dirty="0">
                        <a:latin typeface="Calibri"/>
                        <a:ea typeface="Times New Roman"/>
                        <a:cs typeface="Times New Roman"/>
                      </a:endParaRPr>
                    </a:p>
                  </a:txBody>
                  <a:tcPr marL="34823" marR="34823" marT="0" marB="0" anchor="ctr"/>
                </a:tc>
                <a:tc>
                  <a:txBody>
                    <a:bodyPr/>
                    <a:lstStyle/>
                    <a:p>
                      <a:pPr algn="ctr">
                        <a:lnSpc>
                          <a:spcPct val="115000"/>
                        </a:lnSpc>
                        <a:spcAft>
                          <a:spcPts val="0"/>
                        </a:spcAft>
                      </a:pPr>
                      <a:r>
                        <a:rPr lang="es-EC" sz="1600" dirty="0"/>
                        <a:t>14</a:t>
                      </a:r>
                      <a:endParaRPr lang="es-ES" sz="1600" dirty="0">
                        <a:latin typeface="Calibri"/>
                        <a:ea typeface="Times New Roman"/>
                        <a:cs typeface="Times New Roman"/>
                      </a:endParaRPr>
                    </a:p>
                  </a:txBody>
                  <a:tcPr marL="34823" marR="34823" marT="0" marB="0" anchor="ctr"/>
                </a:tc>
                <a:tc>
                  <a:txBody>
                    <a:bodyPr/>
                    <a:lstStyle/>
                    <a:p>
                      <a:pPr algn="ctr">
                        <a:lnSpc>
                          <a:spcPct val="115000"/>
                        </a:lnSpc>
                        <a:spcAft>
                          <a:spcPts val="0"/>
                        </a:spcAft>
                      </a:pPr>
                      <a:r>
                        <a:rPr lang="es-EC" sz="1600"/>
                        <a:t>12</a:t>
                      </a:r>
                      <a:endParaRPr lang="es-ES" sz="1600">
                        <a:latin typeface="Calibri"/>
                        <a:ea typeface="Times New Roman"/>
                        <a:cs typeface="Times New Roman"/>
                      </a:endParaRPr>
                    </a:p>
                  </a:txBody>
                  <a:tcPr marL="34823" marR="34823" marT="0" marB="0" anchor="ctr"/>
                </a:tc>
                <a:tc>
                  <a:txBody>
                    <a:bodyPr/>
                    <a:lstStyle/>
                    <a:p>
                      <a:pPr algn="ctr">
                        <a:lnSpc>
                          <a:spcPct val="115000"/>
                        </a:lnSpc>
                        <a:spcAft>
                          <a:spcPts val="0"/>
                        </a:spcAft>
                      </a:pPr>
                      <a:r>
                        <a:rPr lang="es-EC" sz="1600"/>
                        <a:t>168</a:t>
                      </a:r>
                      <a:endParaRPr lang="es-ES" sz="1600">
                        <a:latin typeface="Calibri"/>
                        <a:ea typeface="Times New Roman"/>
                        <a:cs typeface="Times New Roman"/>
                      </a:endParaRPr>
                    </a:p>
                  </a:txBody>
                  <a:tcPr marL="34823" marR="34823" marT="0" marB="0" anchor="ctr"/>
                </a:tc>
                <a:tc>
                  <a:txBody>
                    <a:bodyPr/>
                    <a:lstStyle/>
                    <a:p>
                      <a:pPr>
                        <a:lnSpc>
                          <a:spcPct val="115000"/>
                        </a:lnSpc>
                      </a:pPr>
                      <a:endParaRPr lang="es-ES" sz="1600">
                        <a:latin typeface="Calibri"/>
                        <a:cs typeface="Times New Roman"/>
                      </a:endParaRPr>
                    </a:p>
                  </a:txBody>
                  <a:tcPr marL="34823" marR="34823" marT="0" marB="0" anchor="ctr"/>
                </a:tc>
              </a:tr>
              <a:tr h="282099">
                <a:tc rowSpan="11">
                  <a:txBody>
                    <a:bodyPr/>
                    <a:lstStyle/>
                    <a:p>
                      <a:pPr indent="457200" algn="ctr">
                        <a:lnSpc>
                          <a:spcPct val="115000"/>
                        </a:lnSpc>
                        <a:spcAft>
                          <a:spcPts val="0"/>
                        </a:spcAft>
                      </a:pPr>
                      <a:r>
                        <a:rPr lang="es-EC" sz="1600" dirty="0"/>
                        <a:t>3</a:t>
                      </a:r>
                      <a:endParaRPr lang="es-ES" sz="1600" dirty="0">
                        <a:latin typeface="Calibri"/>
                        <a:ea typeface="Times New Roman"/>
                        <a:cs typeface="Times New Roman"/>
                      </a:endParaRPr>
                    </a:p>
                  </a:txBody>
                  <a:tcPr marL="34823" marR="34823" marT="0" marB="0" anchor="ctr"/>
                </a:tc>
                <a:tc rowSpan="11">
                  <a:txBody>
                    <a:bodyPr/>
                    <a:lstStyle/>
                    <a:p>
                      <a:pPr>
                        <a:lnSpc>
                          <a:spcPct val="115000"/>
                        </a:lnSpc>
                        <a:spcAft>
                          <a:spcPts val="0"/>
                        </a:spcAft>
                      </a:pPr>
                      <a:r>
                        <a:rPr lang="es-EC" sz="1600"/>
                        <a:t>Establecimiento de la plantación</a:t>
                      </a:r>
                      <a:endParaRPr lang="es-ES" sz="1600">
                        <a:latin typeface="Calibri"/>
                        <a:ea typeface="Times New Roman"/>
                        <a:cs typeface="Times New Roman"/>
                      </a:endParaRPr>
                    </a:p>
                  </a:txBody>
                  <a:tcPr marL="34823" marR="34823" marT="0" marB="0" anchor="ctr"/>
                </a:tc>
                <a:tc>
                  <a:txBody>
                    <a:bodyPr/>
                    <a:lstStyle/>
                    <a:p>
                      <a:pPr>
                        <a:lnSpc>
                          <a:spcPct val="115000"/>
                        </a:lnSpc>
                        <a:spcAft>
                          <a:spcPts val="0"/>
                        </a:spcAft>
                      </a:pPr>
                      <a:r>
                        <a:rPr lang="es-EC" sz="1600"/>
                        <a:t>Control químico de malezas</a:t>
                      </a:r>
                      <a:endParaRPr lang="es-ES" sz="160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a:t>Litro</a:t>
                      </a:r>
                      <a:endParaRPr lang="es-ES" sz="160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dirty="0"/>
                        <a:t>2</a:t>
                      </a:r>
                      <a:endParaRPr lang="es-ES" sz="1600" dirty="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a:t>12</a:t>
                      </a:r>
                      <a:endParaRPr lang="es-ES" sz="160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a:t>24</a:t>
                      </a:r>
                      <a:endParaRPr lang="es-ES" sz="160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a:t>552</a:t>
                      </a:r>
                      <a:endParaRPr lang="es-ES" sz="1600">
                        <a:latin typeface="Calibri"/>
                        <a:ea typeface="Times New Roman"/>
                        <a:cs typeface="Times New Roman"/>
                      </a:endParaRPr>
                    </a:p>
                  </a:txBody>
                  <a:tcPr marL="34823" marR="34823" marT="0" marB="0" anchor="ctr"/>
                </a:tc>
              </a:tr>
              <a:tr h="141049">
                <a:tc vMerge="1">
                  <a:txBody>
                    <a:bodyPr/>
                    <a:lstStyle/>
                    <a:p>
                      <a:endParaRPr lang="es-ES"/>
                    </a:p>
                  </a:txBody>
                  <a:tcPr/>
                </a:tc>
                <a:tc vMerge="1">
                  <a:txBody>
                    <a:bodyPr/>
                    <a:lstStyle/>
                    <a:p>
                      <a:endParaRPr lang="es-ES"/>
                    </a:p>
                  </a:txBody>
                  <a:tcPr/>
                </a:tc>
                <a:tc>
                  <a:txBody>
                    <a:bodyPr/>
                    <a:lstStyle/>
                    <a:p>
                      <a:pPr>
                        <a:lnSpc>
                          <a:spcPct val="115000"/>
                        </a:lnSpc>
                        <a:spcAft>
                          <a:spcPts val="0"/>
                        </a:spcAft>
                      </a:pPr>
                      <a:r>
                        <a:rPr lang="es-EC" sz="1600"/>
                        <a:t>Glifosato</a:t>
                      </a:r>
                      <a:endParaRPr lang="es-ES" sz="160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a:t>Litro</a:t>
                      </a:r>
                      <a:endParaRPr lang="es-ES" sz="160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a:t>5</a:t>
                      </a:r>
                      <a:endParaRPr lang="es-ES" sz="160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dirty="0"/>
                        <a:t>5</a:t>
                      </a:r>
                      <a:endParaRPr lang="es-ES" sz="1600" dirty="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a:t>25</a:t>
                      </a:r>
                      <a:endParaRPr lang="es-ES" sz="1600">
                        <a:latin typeface="Calibri"/>
                        <a:ea typeface="Times New Roman"/>
                        <a:cs typeface="Times New Roman"/>
                      </a:endParaRPr>
                    </a:p>
                  </a:txBody>
                  <a:tcPr marL="34823" marR="34823" marT="0" marB="0" anchor="b"/>
                </a:tc>
                <a:tc>
                  <a:txBody>
                    <a:bodyPr/>
                    <a:lstStyle/>
                    <a:p>
                      <a:pPr>
                        <a:lnSpc>
                          <a:spcPct val="115000"/>
                        </a:lnSpc>
                      </a:pPr>
                      <a:endParaRPr lang="es-ES" sz="1600">
                        <a:latin typeface="Calibri"/>
                        <a:cs typeface="Times New Roman"/>
                      </a:endParaRPr>
                    </a:p>
                  </a:txBody>
                  <a:tcPr marL="34823" marR="34823" marT="0" marB="0" anchor="ctr"/>
                </a:tc>
              </a:tr>
              <a:tr h="141049">
                <a:tc vMerge="1">
                  <a:txBody>
                    <a:bodyPr/>
                    <a:lstStyle/>
                    <a:p>
                      <a:endParaRPr lang="es-ES"/>
                    </a:p>
                  </a:txBody>
                  <a:tcPr/>
                </a:tc>
                <a:tc vMerge="1">
                  <a:txBody>
                    <a:bodyPr/>
                    <a:lstStyle/>
                    <a:p>
                      <a:endParaRPr lang="es-ES"/>
                    </a:p>
                  </a:txBody>
                  <a:tcPr/>
                </a:tc>
                <a:tc>
                  <a:txBody>
                    <a:bodyPr/>
                    <a:lstStyle/>
                    <a:p>
                      <a:pPr>
                        <a:lnSpc>
                          <a:spcPct val="115000"/>
                        </a:lnSpc>
                        <a:spcAft>
                          <a:spcPts val="0"/>
                        </a:spcAft>
                      </a:pPr>
                      <a:r>
                        <a:rPr lang="es-EC" sz="1600"/>
                        <a:t>Diuron</a:t>
                      </a:r>
                      <a:endParaRPr lang="es-ES" sz="160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a:t>Litro/kg</a:t>
                      </a:r>
                      <a:endParaRPr lang="es-ES" sz="160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a:t>1</a:t>
                      </a:r>
                      <a:endParaRPr lang="es-ES" sz="160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dirty="0"/>
                        <a:t>12</a:t>
                      </a:r>
                      <a:endParaRPr lang="es-ES" sz="1600" dirty="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a:t>12</a:t>
                      </a:r>
                      <a:endParaRPr lang="es-ES" sz="1600">
                        <a:latin typeface="Calibri"/>
                        <a:ea typeface="Times New Roman"/>
                        <a:cs typeface="Times New Roman"/>
                      </a:endParaRPr>
                    </a:p>
                  </a:txBody>
                  <a:tcPr marL="34823" marR="34823" marT="0" marB="0" anchor="b"/>
                </a:tc>
                <a:tc>
                  <a:txBody>
                    <a:bodyPr/>
                    <a:lstStyle/>
                    <a:p>
                      <a:pPr>
                        <a:lnSpc>
                          <a:spcPct val="115000"/>
                        </a:lnSpc>
                      </a:pPr>
                      <a:endParaRPr lang="es-ES" sz="1600">
                        <a:latin typeface="Calibri"/>
                        <a:cs typeface="Times New Roman"/>
                      </a:endParaRPr>
                    </a:p>
                  </a:txBody>
                  <a:tcPr marL="34823" marR="34823" marT="0" marB="0" anchor="ctr"/>
                </a:tc>
              </a:tr>
              <a:tr h="141049">
                <a:tc vMerge="1">
                  <a:txBody>
                    <a:bodyPr/>
                    <a:lstStyle/>
                    <a:p>
                      <a:endParaRPr lang="es-ES"/>
                    </a:p>
                  </a:txBody>
                  <a:tcPr/>
                </a:tc>
                <a:tc vMerge="1">
                  <a:txBody>
                    <a:bodyPr/>
                    <a:lstStyle/>
                    <a:p>
                      <a:endParaRPr lang="es-ES"/>
                    </a:p>
                  </a:txBody>
                  <a:tcPr/>
                </a:tc>
                <a:tc>
                  <a:txBody>
                    <a:bodyPr/>
                    <a:lstStyle/>
                    <a:p>
                      <a:pPr>
                        <a:lnSpc>
                          <a:spcPct val="115000"/>
                        </a:lnSpc>
                        <a:spcAft>
                          <a:spcPts val="0"/>
                        </a:spcAft>
                      </a:pPr>
                      <a:r>
                        <a:rPr lang="es-EC" sz="1600"/>
                        <a:t>2,4-D Amina</a:t>
                      </a:r>
                      <a:endParaRPr lang="es-ES" sz="160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a:t>Litro</a:t>
                      </a:r>
                      <a:endParaRPr lang="es-ES" sz="160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a:t>0,20</a:t>
                      </a:r>
                      <a:endParaRPr lang="es-ES" sz="160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dirty="0"/>
                        <a:t>5</a:t>
                      </a:r>
                      <a:endParaRPr lang="es-ES" sz="1600" dirty="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a:t>1</a:t>
                      </a:r>
                      <a:endParaRPr lang="es-ES" sz="1600">
                        <a:latin typeface="Calibri"/>
                        <a:ea typeface="Times New Roman"/>
                        <a:cs typeface="Times New Roman"/>
                      </a:endParaRPr>
                    </a:p>
                  </a:txBody>
                  <a:tcPr marL="34823" marR="34823" marT="0" marB="0" anchor="b"/>
                </a:tc>
                <a:tc>
                  <a:txBody>
                    <a:bodyPr/>
                    <a:lstStyle/>
                    <a:p>
                      <a:pPr>
                        <a:lnSpc>
                          <a:spcPct val="115000"/>
                        </a:lnSpc>
                      </a:pPr>
                      <a:endParaRPr lang="es-ES" sz="1600">
                        <a:latin typeface="Calibri"/>
                        <a:cs typeface="Times New Roman"/>
                      </a:endParaRPr>
                    </a:p>
                  </a:txBody>
                  <a:tcPr marL="34823" marR="34823" marT="0" marB="0" anchor="ctr"/>
                </a:tc>
              </a:tr>
              <a:tr h="141049">
                <a:tc vMerge="1">
                  <a:txBody>
                    <a:bodyPr/>
                    <a:lstStyle/>
                    <a:p>
                      <a:endParaRPr lang="es-ES"/>
                    </a:p>
                  </a:txBody>
                  <a:tcPr/>
                </a:tc>
                <a:tc vMerge="1">
                  <a:txBody>
                    <a:bodyPr/>
                    <a:lstStyle/>
                    <a:p>
                      <a:endParaRPr lang="es-ES"/>
                    </a:p>
                  </a:txBody>
                  <a:tcPr/>
                </a:tc>
                <a:tc>
                  <a:txBody>
                    <a:bodyPr/>
                    <a:lstStyle/>
                    <a:p>
                      <a:pPr>
                        <a:lnSpc>
                          <a:spcPct val="115000"/>
                        </a:lnSpc>
                        <a:spcAft>
                          <a:spcPts val="0"/>
                        </a:spcAft>
                      </a:pPr>
                      <a:r>
                        <a:rPr lang="es-EC" sz="1600"/>
                        <a:t>Fertilización</a:t>
                      </a:r>
                      <a:endParaRPr lang="es-ES" sz="160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a:t>Jornal</a:t>
                      </a:r>
                      <a:endParaRPr lang="es-ES" sz="160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a:t>1</a:t>
                      </a:r>
                      <a:endParaRPr lang="es-ES" sz="160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dirty="0"/>
                        <a:t>12</a:t>
                      </a:r>
                      <a:endParaRPr lang="es-ES" sz="1600" dirty="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a:t>12</a:t>
                      </a:r>
                      <a:endParaRPr lang="es-ES" sz="1600">
                        <a:latin typeface="Calibri"/>
                        <a:ea typeface="Times New Roman"/>
                        <a:cs typeface="Times New Roman"/>
                      </a:endParaRPr>
                    </a:p>
                  </a:txBody>
                  <a:tcPr marL="34823" marR="34823" marT="0" marB="0" anchor="b"/>
                </a:tc>
                <a:tc>
                  <a:txBody>
                    <a:bodyPr/>
                    <a:lstStyle/>
                    <a:p>
                      <a:pPr>
                        <a:lnSpc>
                          <a:spcPct val="115000"/>
                        </a:lnSpc>
                      </a:pPr>
                      <a:endParaRPr lang="es-ES" sz="1600">
                        <a:latin typeface="Calibri"/>
                        <a:cs typeface="Times New Roman"/>
                      </a:endParaRPr>
                    </a:p>
                  </a:txBody>
                  <a:tcPr marL="34823" marR="34823" marT="0" marB="0" anchor="ctr"/>
                </a:tc>
              </a:tr>
              <a:tr h="141049">
                <a:tc vMerge="1">
                  <a:txBody>
                    <a:bodyPr/>
                    <a:lstStyle/>
                    <a:p>
                      <a:endParaRPr lang="es-ES"/>
                    </a:p>
                  </a:txBody>
                  <a:tcPr/>
                </a:tc>
                <a:tc vMerge="1">
                  <a:txBody>
                    <a:bodyPr/>
                    <a:lstStyle/>
                    <a:p>
                      <a:endParaRPr lang="es-ES"/>
                    </a:p>
                  </a:txBody>
                  <a:tcPr/>
                </a:tc>
                <a:tc>
                  <a:txBody>
                    <a:bodyPr/>
                    <a:lstStyle/>
                    <a:p>
                      <a:pPr>
                        <a:lnSpc>
                          <a:spcPct val="115000"/>
                        </a:lnSpc>
                        <a:spcAft>
                          <a:spcPts val="0"/>
                        </a:spcAft>
                      </a:pPr>
                      <a:r>
                        <a:rPr lang="es-EC" sz="1600"/>
                        <a:t>Hoyado (3 x 3)</a:t>
                      </a:r>
                      <a:endParaRPr lang="es-ES" sz="160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a:t>Jornal</a:t>
                      </a:r>
                      <a:endParaRPr lang="es-ES" sz="160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a:t>5</a:t>
                      </a:r>
                      <a:endParaRPr lang="es-ES" sz="160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dirty="0"/>
                        <a:t>12</a:t>
                      </a:r>
                      <a:endParaRPr lang="es-ES" sz="1600" dirty="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a:t>60</a:t>
                      </a:r>
                      <a:endParaRPr lang="es-ES" sz="1600">
                        <a:latin typeface="Calibri"/>
                        <a:ea typeface="Times New Roman"/>
                        <a:cs typeface="Times New Roman"/>
                      </a:endParaRPr>
                    </a:p>
                  </a:txBody>
                  <a:tcPr marL="34823" marR="34823" marT="0" marB="0" anchor="b"/>
                </a:tc>
                <a:tc>
                  <a:txBody>
                    <a:bodyPr/>
                    <a:lstStyle/>
                    <a:p>
                      <a:pPr>
                        <a:lnSpc>
                          <a:spcPct val="115000"/>
                        </a:lnSpc>
                      </a:pPr>
                      <a:endParaRPr lang="es-ES" sz="1600">
                        <a:latin typeface="Calibri"/>
                        <a:cs typeface="Times New Roman"/>
                      </a:endParaRPr>
                    </a:p>
                  </a:txBody>
                  <a:tcPr marL="34823" marR="34823" marT="0" marB="0" anchor="ctr"/>
                </a:tc>
              </a:tr>
              <a:tr h="141049">
                <a:tc vMerge="1">
                  <a:txBody>
                    <a:bodyPr/>
                    <a:lstStyle/>
                    <a:p>
                      <a:endParaRPr lang="es-ES"/>
                    </a:p>
                  </a:txBody>
                  <a:tcPr/>
                </a:tc>
                <a:tc vMerge="1">
                  <a:txBody>
                    <a:bodyPr/>
                    <a:lstStyle/>
                    <a:p>
                      <a:endParaRPr lang="es-ES"/>
                    </a:p>
                  </a:txBody>
                  <a:tcPr/>
                </a:tc>
                <a:tc>
                  <a:txBody>
                    <a:bodyPr/>
                    <a:lstStyle/>
                    <a:p>
                      <a:pPr>
                        <a:lnSpc>
                          <a:spcPct val="115000"/>
                        </a:lnSpc>
                        <a:spcAft>
                          <a:spcPts val="0"/>
                        </a:spcAft>
                      </a:pPr>
                      <a:r>
                        <a:rPr lang="es-EC" sz="1600"/>
                        <a:t>Fertilizante</a:t>
                      </a:r>
                      <a:endParaRPr lang="es-ES" sz="160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a:t>kg</a:t>
                      </a:r>
                      <a:endParaRPr lang="es-ES" sz="160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a:t>111</a:t>
                      </a:r>
                      <a:endParaRPr lang="es-ES" sz="160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dirty="0"/>
                        <a:t>1</a:t>
                      </a:r>
                      <a:endParaRPr lang="es-ES" sz="1600" dirty="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a:t>78</a:t>
                      </a:r>
                      <a:endParaRPr lang="es-ES" sz="1600">
                        <a:latin typeface="Calibri"/>
                        <a:ea typeface="Times New Roman"/>
                        <a:cs typeface="Times New Roman"/>
                      </a:endParaRPr>
                    </a:p>
                  </a:txBody>
                  <a:tcPr marL="34823" marR="34823" marT="0" marB="0" anchor="b"/>
                </a:tc>
                <a:tc>
                  <a:txBody>
                    <a:bodyPr/>
                    <a:lstStyle/>
                    <a:p>
                      <a:pPr>
                        <a:lnSpc>
                          <a:spcPct val="115000"/>
                        </a:lnSpc>
                      </a:pPr>
                      <a:endParaRPr lang="es-ES" sz="1600">
                        <a:latin typeface="Calibri"/>
                        <a:cs typeface="Times New Roman"/>
                      </a:endParaRPr>
                    </a:p>
                  </a:txBody>
                  <a:tcPr marL="34823" marR="34823" marT="0" marB="0" anchor="ctr"/>
                </a:tc>
              </a:tr>
              <a:tr h="282099">
                <a:tc vMerge="1">
                  <a:txBody>
                    <a:bodyPr/>
                    <a:lstStyle/>
                    <a:p>
                      <a:endParaRPr lang="es-ES"/>
                    </a:p>
                  </a:txBody>
                  <a:tcPr/>
                </a:tc>
                <a:tc vMerge="1">
                  <a:txBody>
                    <a:bodyPr/>
                    <a:lstStyle/>
                    <a:p>
                      <a:endParaRPr lang="es-ES"/>
                    </a:p>
                  </a:txBody>
                  <a:tcPr/>
                </a:tc>
                <a:tc>
                  <a:txBody>
                    <a:bodyPr/>
                    <a:lstStyle/>
                    <a:p>
                      <a:pPr>
                        <a:lnSpc>
                          <a:spcPct val="115000"/>
                        </a:lnSpc>
                        <a:spcAft>
                          <a:spcPts val="0"/>
                        </a:spcAft>
                      </a:pPr>
                      <a:r>
                        <a:rPr lang="es-EC" sz="1600"/>
                        <a:t>Plantas (+10) de teca</a:t>
                      </a:r>
                      <a:endParaRPr lang="es-ES" sz="160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a:t>Plantas</a:t>
                      </a:r>
                      <a:endParaRPr lang="es-ES" sz="160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a:t>1.222</a:t>
                      </a:r>
                      <a:endParaRPr lang="es-ES" sz="160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dirty="0"/>
                        <a:t>0.16</a:t>
                      </a:r>
                      <a:endParaRPr lang="es-ES" sz="1600" dirty="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a:t>196</a:t>
                      </a:r>
                      <a:endParaRPr lang="es-ES" sz="1600">
                        <a:latin typeface="Calibri"/>
                        <a:ea typeface="Times New Roman"/>
                        <a:cs typeface="Times New Roman"/>
                      </a:endParaRPr>
                    </a:p>
                  </a:txBody>
                  <a:tcPr marL="34823" marR="34823" marT="0" marB="0" anchor="b"/>
                </a:tc>
                <a:tc>
                  <a:txBody>
                    <a:bodyPr/>
                    <a:lstStyle/>
                    <a:p>
                      <a:pPr>
                        <a:lnSpc>
                          <a:spcPct val="115000"/>
                        </a:lnSpc>
                      </a:pPr>
                      <a:endParaRPr lang="es-ES" sz="1600">
                        <a:latin typeface="Calibri"/>
                        <a:cs typeface="Times New Roman"/>
                      </a:endParaRPr>
                    </a:p>
                  </a:txBody>
                  <a:tcPr marL="34823" marR="34823" marT="0" marB="0" anchor="ctr"/>
                </a:tc>
              </a:tr>
              <a:tr h="141049">
                <a:tc vMerge="1">
                  <a:txBody>
                    <a:bodyPr/>
                    <a:lstStyle/>
                    <a:p>
                      <a:endParaRPr lang="es-ES"/>
                    </a:p>
                  </a:txBody>
                  <a:tcPr/>
                </a:tc>
                <a:tc vMerge="1">
                  <a:txBody>
                    <a:bodyPr/>
                    <a:lstStyle/>
                    <a:p>
                      <a:endParaRPr lang="es-ES"/>
                    </a:p>
                  </a:txBody>
                  <a:tcPr/>
                </a:tc>
                <a:tc>
                  <a:txBody>
                    <a:bodyPr/>
                    <a:lstStyle/>
                    <a:p>
                      <a:pPr>
                        <a:lnSpc>
                          <a:spcPct val="115000"/>
                        </a:lnSpc>
                        <a:spcAft>
                          <a:spcPts val="0"/>
                        </a:spcAft>
                      </a:pPr>
                      <a:r>
                        <a:rPr lang="es-EC" sz="1600"/>
                        <a:t>Transporte</a:t>
                      </a:r>
                      <a:endParaRPr lang="es-ES" sz="160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a:t>Plantas</a:t>
                      </a:r>
                      <a:endParaRPr lang="es-ES" sz="160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a:t>1.222</a:t>
                      </a:r>
                      <a:endParaRPr lang="es-ES" sz="160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dirty="0"/>
                        <a:t>0.02</a:t>
                      </a:r>
                      <a:endParaRPr lang="es-ES" sz="1600" dirty="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a:t>24</a:t>
                      </a:r>
                      <a:endParaRPr lang="es-ES" sz="1600">
                        <a:latin typeface="Calibri"/>
                        <a:ea typeface="Times New Roman"/>
                        <a:cs typeface="Times New Roman"/>
                      </a:endParaRPr>
                    </a:p>
                  </a:txBody>
                  <a:tcPr marL="34823" marR="34823" marT="0" marB="0" anchor="b"/>
                </a:tc>
                <a:tc>
                  <a:txBody>
                    <a:bodyPr/>
                    <a:lstStyle/>
                    <a:p>
                      <a:pPr>
                        <a:lnSpc>
                          <a:spcPct val="115000"/>
                        </a:lnSpc>
                      </a:pPr>
                      <a:endParaRPr lang="es-ES" sz="1600">
                        <a:latin typeface="Calibri"/>
                        <a:cs typeface="Times New Roman"/>
                      </a:endParaRPr>
                    </a:p>
                  </a:txBody>
                  <a:tcPr marL="34823" marR="34823" marT="0" marB="0" anchor="ctr"/>
                </a:tc>
              </a:tr>
              <a:tr h="282099">
                <a:tc vMerge="1">
                  <a:txBody>
                    <a:bodyPr/>
                    <a:lstStyle/>
                    <a:p>
                      <a:endParaRPr lang="es-ES"/>
                    </a:p>
                  </a:txBody>
                  <a:tcPr/>
                </a:tc>
                <a:tc vMerge="1">
                  <a:txBody>
                    <a:bodyPr/>
                    <a:lstStyle/>
                    <a:p>
                      <a:endParaRPr lang="es-ES"/>
                    </a:p>
                  </a:txBody>
                  <a:tcPr/>
                </a:tc>
                <a:tc>
                  <a:txBody>
                    <a:bodyPr/>
                    <a:lstStyle/>
                    <a:p>
                      <a:pPr>
                        <a:lnSpc>
                          <a:spcPct val="115000"/>
                        </a:lnSpc>
                        <a:spcAft>
                          <a:spcPts val="0"/>
                        </a:spcAft>
                      </a:pPr>
                      <a:r>
                        <a:rPr lang="es-EC" sz="1600"/>
                        <a:t>Acarreo de plantas</a:t>
                      </a:r>
                      <a:endParaRPr lang="es-ES" sz="160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a:t>Jornal</a:t>
                      </a:r>
                      <a:endParaRPr lang="es-ES" sz="160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a:t>4</a:t>
                      </a:r>
                      <a:endParaRPr lang="es-ES" sz="160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dirty="0"/>
                        <a:t>12</a:t>
                      </a:r>
                      <a:endParaRPr lang="es-ES" sz="1600" dirty="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dirty="0"/>
                        <a:t>48</a:t>
                      </a:r>
                      <a:endParaRPr lang="es-ES" sz="1600" dirty="0">
                        <a:latin typeface="Calibri"/>
                        <a:ea typeface="Times New Roman"/>
                        <a:cs typeface="Times New Roman"/>
                      </a:endParaRPr>
                    </a:p>
                  </a:txBody>
                  <a:tcPr marL="34823" marR="34823" marT="0" marB="0" anchor="b"/>
                </a:tc>
                <a:tc>
                  <a:txBody>
                    <a:bodyPr/>
                    <a:lstStyle/>
                    <a:p>
                      <a:pPr>
                        <a:lnSpc>
                          <a:spcPct val="115000"/>
                        </a:lnSpc>
                      </a:pPr>
                      <a:endParaRPr lang="es-ES" sz="1600">
                        <a:latin typeface="Calibri"/>
                        <a:cs typeface="Times New Roman"/>
                      </a:endParaRPr>
                    </a:p>
                  </a:txBody>
                  <a:tcPr marL="34823" marR="34823" marT="0" marB="0" anchor="ctr"/>
                </a:tc>
              </a:tr>
              <a:tr h="282099">
                <a:tc vMerge="1">
                  <a:txBody>
                    <a:bodyPr/>
                    <a:lstStyle/>
                    <a:p>
                      <a:endParaRPr lang="es-ES"/>
                    </a:p>
                  </a:txBody>
                  <a:tcPr/>
                </a:tc>
                <a:tc vMerge="1">
                  <a:txBody>
                    <a:bodyPr/>
                    <a:lstStyle/>
                    <a:p>
                      <a:endParaRPr lang="es-ES"/>
                    </a:p>
                  </a:txBody>
                  <a:tcPr/>
                </a:tc>
                <a:tc>
                  <a:txBody>
                    <a:bodyPr/>
                    <a:lstStyle/>
                    <a:p>
                      <a:pPr>
                        <a:lnSpc>
                          <a:spcPct val="115000"/>
                        </a:lnSpc>
                        <a:spcAft>
                          <a:spcPts val="0"/>
                        </a:spcAft>
                      </a:pPr>
                      <a:r>
                        <a:rPr lang="es-EC" sz="1600"/>
                        <a:t>Siembra y resiembra</a:t>
                      </a:r>
                      <a:endParaRPr lang="es-ES" sz="160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a:t>Jornal</a:t>
                      </a:r>
                      <a:endParaRPr lang="es-ES" sz="160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a:t>6</a:t>
                      </a:r>
                      <a:endParaRPr lang="es-ES" sz="160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a:t>12</a:t>
                      </a:r>
                      <a:endParaRPr lang="es-ES" sz="1600">
                        <a:latin typeface="Calibri"/>
                        <a:ea typeface="Times New Roman"/>
                        <a:cs typeface="Times New Roman"/>
                      </a:endParaRPr>
                    </a:p>
                  </a:txBody>
                  <a:tcPr marL="34823" marR="34823" marT="0" marB="0" anchor="b"/>
                </a:tc>
                <a:tc>
                  <a:txBody>
                    <a:bodyPr/>
                    <a:lstStyle/>
                    <a:p>
                      <a:pPr algn="ctr">
                        <a:lnSpc>
                          <a:spcPct val="115000"/>
                        </a:lnSpc>
                        <a:spcAft>
                          <a:spcPts val="0"/>
                        </a:spcAft>
                      </a:pPr>
                      <a:r>
                        <a:rPr lang="es-EC" sz="1600" dirty="0"/>
                        <a:t>72</a:t>
                      </a:r>
                      <a:endParaRPr lang="es-ES" sz="1600" dirty="0">
                        <a:latin typeface="Calibri"/>
                        <a:ea typeface="Times New Roman"/>
                        <a:cs typeface="Times New Roman"/>
                      </a:endParaRPr>
                    </a:p>
                  </a:txBody>
                  <a:tcPr marL="34823" marR="34823" marT="0" marB="0" anchor="b"/>
                </a:tc>
                <a:tc>
                  <a:txBody>
                    <a:bodyPr/>
                    <a:lstStyle/>
                    <a:p>
                      <a:pPr>
                        <a:lnSpc>
                          <a:spcPct val="115000"/>
                        </a:lnSpc>
                      </a:pPr>
                      <a:endParaRPr lang="es-ES" sz="1600" dirty="0">
                        <a:latin typeface="Calibri"/>
                        <a:cs typeface="Times New Roman"/>
                      </a:endParaRPr>
                    </a:p>
                  </a:txBody>
                  <a:tcPr marL="34823" marR="34823" marT="0" marB="0" anchor="ctr"/>
                </a:tc>
              </a:tr>
              <a:tr h="146799">
                <a:tc>
                  <a:txBody>
                    <a:bodyPr/>
                    <a:lstStyle/>
                    <a:p>
                      <a:pPr>
                        <a:lnSpc>
                          <a:spcPct val="115000"/>
                        </a:lnSpc>
                      </a:pPr>
                      <a:endParaRPr lang="es-ES" sz="1600">
                        <a:latin typeface="Calibri"/>
                        <a:cs typeface="Times New Roman"/>
                      </a:endParaRPr>
                    </a:p>
                  </a:txBody>
                  <a:tcPr marL="34823" marR="34823" marT="0" marB="0" anchor="b"/>
                </a:tc>
                <a:tc>
                  <a:txBody>
                    <a:bodyPr/>
                    <a:lstStyle/>
                    <a:p>
                      <a:pPr>
                        <a:lnSpc>
                          <a:spcPct val="115000"/>
                        </a:lnSpc>
                      </a:pPr>
                      <a:endParaRPr lang="es-ES" sz="1600" b="1">
                        <a:latin typeface="Calibri"/>
                        <a:cs typeface="Times New Roman"/>
                      </a:endParaRPr>
                    </a:p>
                  </a:txBody>
                  <a:tcPr marL="34823" marR="34823" marT="0" marB="0" anchor="b"/>
                </a:tc>
                <a:tc>
                  <a:txBody>
                    <a:bodyPr/>
                    <a:lstStyle/>
                    <a:p>
                      <a:pPr>
                        <a:lnSpc>
                          <a:spcPct val="115000"/>
                        </a:lnSpc>
                      </a:pPr>
                      <a:endParaRPr lang="es-ES" sz="1600" b="1">
                        <a:latin typeface="Calibri"/>
                        <a:cs typeface="Times New Roman"/>
                      </a:endParaRPr>
                    </a:p>
                  </a:txBody>
                  <a:tcPr marL="34823" marR="34823" marT="0" marB="0" anchor="b"/>
                </a:tc>
                <a:tc>
                  <a:txBody>
                    <a:bodyPr/>
                    <a:lstStyle/>
                    <a:p>
                      <a:pPr>
                        <a:lnSpc>
                          <a:spcPct val="115000"/>
                        </a:lnSpc>
                      </a:pPr>
                      <a:endParaRPr lang="es-ES" sz="1600" b="1">
                        <a:latin typeface="Calibri"/>
                        <a:cs typeface="Times New Roman"/>
                      </a:endParaRPr>
                    </a:p>
                  </a:txBody>
                  <a:tcPr marL="34823" marR="34823" marT="0" marB="0" anchor="b"/>
                </a:tc>
                <a:tc gridSpan="3">
                  <a:txBody>
                    <a:bodyPr/>
                    <a:lstStyle/>
                    <a:p>
                      <a:pPr algn="ctr">
                        <a:lnSpc>
                          <a:spcPct val="115000"/>
                        </a:lnSpc>
                        <a:spcAft>
                          <a:spcPts val="0"/>
                        </a:spcAft>
                      </a:pPr>
                      <a:r>
                        <a:rPr lang="es-EC" sz="1600"/>
                        <a:t>TOTAL</a:t>
                      </a:r>
                      <a:endParaRPr lang="es-ES" sz="1600" b="1">
                        <a:latin typeface="Calibri"/>
                        <a:ea typeface="Times New Roman"/>
                        <a:cs typeface="Times New Roman"/>
                      </a:endParaRPr>
                    </a:p>
                  </a:txBody>
                  <a:tcPr marL="34823" marR="34823" marT="0" marB="0" anchor="ctr"/>
                </a:tc>
                <a:tc hMerge="1">
                  <a:txBody>
                    <a:bodyPr/>
                    <a:lstStyle/>
                    <a:p>
                      <a:endParaRPr lang="es-ES"/>
                    </a:p>
                  </a:txBody>
                  <a:tcPr/>
                </a:tc>
                <a:tc hMerge="1">
                  <a:txBody>
                    <a:bodyPr/>
                    <a:lstStyle/>
                    <a:p>
                      <a:endParaRPr lang="es-ES"/>
                    </a:p>
                  </a:txBody>
                  <a:tcPr/>
                </a:tc>
                <a:tc>
                  <a:txBody>
                    <a:bodyPr/>
                    <a:lstStyle/>
                    <a:p>
                      <a:pPr>
                        <a:lnSpc>
                          <a:spcPct val="115000"/>
                        </a:lnSpc>
                        <a:spcAft>
                          <a:spcPts val="0"/>
                        </a:spcAft>
                      </a:pPr>
                      <a:r>
                        <a:rPr lang="es-EC" sz="1600" dirty="0"/>
                        <a:t>2.336</a:t>
                      </a:r>
                      <a:endParaRPr lang="es-ES" sz="1600" b="1" dirty="0">
                        <a:latin typeface="Calibri"/>
                        <a:ea typeface="Times New Roman"/>
                        <a:cs typeface="Times New Roman"/>
                      </a:endParaRPr>
                    </a:p>
                  </a:txBody>
                  <a:tcPr marL="34823" marR="34823" marT="0" marB="0" anchor="b"/>
                </a:tc>
              </a:tr>
            </a:tbl>
          </a:graphicData>
        </a:graphic>
      </p:graphicFrame>
      <p:sp>
        <p:nvSpPr>
          <p:cNvPr id="6" name="5 CuadroTexto"/>
          <p:cNvSpPr txBox="1"/>
          <p:nvPr/>
        </p:nvSpPr>
        <p:spPr>
          <a:xfrm>
            <a:off x="428596" y="714356"/>
            <a:ext cx="677108" cy="5715040"/>
          </a:xfrm>
          <a:prstGeom prst="rect">
            <a:avLst/>
          </a:prstGeom>
        </p:spPr>
        <p:style>
          <a:lnRef idx="2">
            <a:schemeClr val="accent2"/>
          </a:lnRef>
          <a:fillRef idx="1">
            <a:schemeClr val="lt1"/>
          </a:fillRef>
          <a:effectRef idx="0">
            <a:schemeClr val="accent2"/>
          </a:effectRef>
          <a:fontRef idx="minor">
            <a:schemeClr val="dk1"/>
          </a:fontRef>
        </p:style>
        <p:txBody>
          <a:bodyPr vert="vert270" wrap="square" rtlCol="0">
            <a:spAutoFit/>
          </a:bodyPr>
          <a:lstStyle/>
          <a:p>
            <a:r>
              <a:rPr lang="es-E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COSTOS DE ESTABLECIMIENTO </a:t>
            </a:r>
            <a:endParaRPr lang="es-E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COSTOS DE MANTENIMIENTO</a:t>
            </a:r>
            <a:endParaRPr lang="es-ES" dirty="0"/>
          </a:p>
        </p:txBody>
      </p:sp>
      <p:graphicFrame>
        <p:nvGraphicFramePr>
          <p:cNvPr id="4" name="3 Diagrama"/>
          <p:cNvGraphicFramePr/>
          <p:nvPr/>
        </p:nvGraphicFramePr>
        <p:xfrm>
          <a:off x="214282" y="1571612"/>
          <a:ext cx="4214842"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4214810" y="1500174"/>
            <a:ext cx="4643470" cy="107157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1400" dirty="0" smtClean="0"/>
              <a:t>Se lo debe realizar más arduamente los primeros años de crecimiento de la especie.  Las deshierbas que se realizan consisten en eliminar la maleza y lianas. Es aconsejable permitir que se forme una cubierta de especies nativas leñosas que protegen al suelo de la erosión</a:t>
            </a:r>
            <a:endParaRPr lang="es-ES" sz="1400" dirty="0"/>
          </a:p>
        </p:txBody>
      </p:sp>
      <p:sp>
        <p:nvSpPr>
          <p:cNvPr id="6" name="5 Rectángulo"/>
          <p:cNvSpPr/>
          <p:nvPr/>
        </p:nvSpPr>
        <p:spPr>
          <a:xfrm>
            <a:off x="4143372" y="2928934"/>
            <a:ext cx="4643470" cy="10001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dirty="0" smtClean="0"/>
              <a:t>Al ser la teca una madera muy resistente a las plagas es baja o casi nulo el control de plagas que se realiza</a:t>
            </a:r>
          </a:p>
          <a:p>
            <a:pPr algn="ctr"/>
            <a:endParaRPr lang="es-ES" dirty="0"/>
          </a:p>
        </p:txBody>
      </p:sp>
      <p:sp>
        <p:nvSpPr>
          <p:cNvPr id="7" name="6 Rectángulo"/>
          <p:cNvSpPr/>
          <p:nvPr/>
        </p:nvSpPr>
        <p:spPr>
          <a:xfrm>
            <a:off x="4143372" y="4286256"/>
            <a:ext cx="4643470" cy="10001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dirty="0" smtClean="0"/>
              <a:t>Le proporciona forma al árbol y para mejorar la calidad y aspecto de la madera, la poda se realiza a edades tempranas Se recomienda realizar dos podas en el segundo año y realizar una poda por año hasta el año 4,</a:t>
            </a:r>
            <a:endParaRPr lang="es-ES" sz="1400" dirty="0"/>
          </a:p>
        </p:txBody>
      </p:sp>
      <p:sp>
        <p:nvSpPr>
          <p:cNvPr id="8" name="7 Rectángulo"/>
          <p:cNvSpPr/>
          <p:nvPr/>
        </p:nvSpPr>
        <p:spPr>
          <a:xfrm>
            <a:off x="4214810" y="5429264"/>
            <a:ext cx="4643470" cy="142873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S" sz="1400" dirty="0" smtClean="0"/>
          </a:p>
          <a:p>
            <a:pPr algn="ctr"/>
            <a:r>
              <a:rPr lang="es-ES" sz="1400" dirty="0" smtClean="0"/>
              <a:t>El primer raleo se realiza al  5  año o cuando la plantación alcanza de 7 a 9 m de altura, eliminando el 50% de los árboles mal desarrollados. El segundo raleo se realiza a los 12 años, eliminando un 20% de la plantación existente, el tercer raleo se realiza a los 19 años para dejar una población de 278 árboles/ha que serán aprovechados en la corta final. </a:t>
            </a:r>
          </a:p>
          <a:p>
            <a:pPr algn="ctr"/>
            <a:endParaRPr lang="es-ES" sz="1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compania_n151.jpg"/>
          <p:cNvPicPr>
            <a:picLocks noChangeAspect="1"/>
          </p:cNvPicPr>
          <p:nvPr/>
        </p:nvPicPr>
        <p:blipFill>
          <a:blip r:embed="rId2" cstate="print"/>
          <a:stretch>
            <a:fillRect/>
          </a:stretch>
        </p:blipFill>
        <p:spPr>
          <a:xfrm>
            <a:off x="0" y="0"/>
            <a:ext cx="9144000" cy="5473337"/>
          </a:xfrm>
          <a:prstGeom prst="rect">
            <a:avLst/>
          </a:prstGeom>
        </p:spPr>
      </p:pic>
      <p:graphicFrame>
        <p:nvGraphicFramePr>
          <p:cNvPr id="5" name="4 Tabla"/>
          <p:cNvGraphicFramePr>
            <a:graphicFrameLocks noGrp="1"/>
          </p:cNvGraphicFramePr>
          <p:nvPr/>
        </p:nvGraphicFramePr>
        <p:xfrm>
          <a:off x="93710" y="642918"/>
          <a:ext cx="8907446" cy="4357665"/>
        </p:xfrm>
        <a:graphic>
          <a:graphicData uri="http://schemas.openxmlformats.org/drawingml/2006/table">
            <a:tbl>
              <a:tblPr/>
              <a:tblGrid>
                <a:gridCol w="214316"/>
                <a:gridCol w="285752"/>
                <a:gridCol w="815457"/>
                <a:gridCol w="320112"/>
                <a:gridCol w="144813"/>
                <a:gridCol w="160055"/>
                <a:gridCol w="167678"/>
                <a:gridCol w="2286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474663"/>
              </a:tblGrid>
              <a:tr h="458159">
                <a:tc rowSpan="2" gridSpan="2">
                  <a:txBody>
                    <a:bodyPr/>
                    <a:lstStyle/>
                    <a:p>
                      <a:pPr algn="ctr" fontAlgn="ctr"/>
                      <a:r>
                        <a:rPr lang="es-ES" sz="1000" b="1" i="0" u="none" strike="noStrike" dirty="0">
                          <a:solidFill>
                            <a:srgbClr val="000000"/>
                          </a:solidFill>
                          <a:latin typeface="Times New Roman"/>
                        </a:rPr>
                        <a:t>ACTIVIDAD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hMerge="1">
                  <a:txBody>
                    <a:bodyPr/>
                    <a:lstStyle/>
                    <a:p>
                      <a:endParaRPr lang="es-ES"/>
                    </a:p>
                  </a:txBody>
                  <a:tcPr/>
                </a:tc>
                <a:tc rowSpan="2">
                  <a:txBody>
                    <a:bodyPr/>
                    <a:lstStyle/>
                    <a:p>
                      <a:pPr algn="ctr" fontAlgn="ctr"/>
                      <a:r>
                        <a:rPr lang="es-ES" sz="1000" b="1" i="0" u="none" strike="noStrike" dirty="0">
                          <a:solidFill>
                            <a:srgbClr val="000000"/>
                          </a:solidFill>
                          <a:latin typeface="Times New Roman"/>
                        </a:rPr>
                        <a:t>TECNOLOGÍA DEL INIAP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es-ES" sz="1000" b="1" i="0" u="none" strike="noStrike">
                          <a:solidFill>
                            <a:srgbClr val="000000"/>
                          </a:solidFill>
                          <a:latin typeface="Times New Roman"/>
                        </a:rPr>
                        <a:t>UNIDAD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es-ES" sz="1000" b="1" i="0" u="none" strike="noStrike" dirty="0">
                          <a:solidFill>
                            <a:srgbClr val="000000"/>
                          </a:solidFill>
                          <a:latin typeface="Times New Roman"/>
                        </a:rPr>
                        <a:t>CAN.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es-ES" sz="1000" b="1" i="0" u="none" strike="noStrike" dirty="0">
                          <a:solidFill>
                            <a:srgbClr val="000000"/>
                          </a:solidFill>
                          <a:latin typeface="Times New Roman"/>
                        </a:rPr>
                        <a:t>CU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es-ES" sz="1000" b="1" i="0" u="none" strike="noStrike" dirty="0">
                          <a:solidFill>
                            <a:srgbClr val="000000"/>
                          </a:solidFill>
                          <a:latin typeface="Times New Roman"/>
                        </a:rPr>
                        <a:t>CT/ha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gridSpan="25">
                  <a:txBody>
                    <a:bodyPr/>
                    <a:lstStyle/>
                    <a:p>
                      <a:pPr algn="ctr" fontAlgn="ctr"/>
                      <a:r>
                        <a:rPr lang="es-ES" sz="1000" b="1" i="0" u="none" strike="noStrike">
                          <a:solidFill>
                            <a:srgbClr val="000000"/>
                          </a:solidFill>
                          <a:latin typeface="Times New Roman"/>
                        </a:rPr>
                        <a:t>AÑOS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algn="ctr" fontAlgn="ctr"/>
                      <a:r>
                        <a:rPr lang="es-ES" sz="1000" b="1" i="0" u="none" strike="noStrike">
                          <a:solidFill>
                            <a:srgbClr val="000000"/>
                          </a:solidFill>
                          <a:latin typeface="Times New Roman"/>
                        </a:rPr>
                        <a:t>TOTAL</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58159">
                <a:tc gridSpan="2" vMerge="1">
                  <a:txBody>
                    <a:bodyPr/>
                    <a:lstStyle/>
                    <a:p>
                      <a:endParaRPr lang="es-ES"/>
                    </a:p>
                  </a:txBody>
                  <a:tcPr/>
                </a:tc>
                <a:tc hMerge="1"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s-ES" sz="1000" b="1" i="0" u="none" strike="noStrike" dirty="0">
                          <a:solidFill>
                            <a:srgbClr val="000000"/>
                          </a:solidFill>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000" b="1" i="0" u="none" strike="noStrike" dirty="0">
                          <a:solidFill>
                            <a:srgbClr val="000000"/>
                          </a:solidFill>
                          <a:latin typeface="Times New Roman"/>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000" b="1" i="0" u="none" strike="noStrike" dirty="0">
                          <a:solidFill>
                            <a:srgbClr val="000000"/>
                          </a:solidFill>
                          <a:latin typeface="Times New Roman"/>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000" b="1" i="0" u="none" strike="noStrike">
                          <a:solidFill>
                            <a:srgbClr val="000000"/>
                          </a:solidFill>
                          <a:latin typeface="Times New Roman"/>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000" b="1" i="0" u="none" strike="noStrike">
                          <a:solidFill>
                            <a:srgbClr val="000000"/>
                          </a:solidFill>
                          <a:latin typeface="Times New Roman"/>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000" b="1" i="0" u="none" strike="noStrike">
                          <a:solidFill>
                            <a:srgbClr val="000000"/>
                          </a:solidFill>
                          <a:latin typeface="Times New Roman"/>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000" b="1" i="0" u="none" strike="noStrike">
                          <a:solidFill>
                            <a:srgbClr val="000000"/>
                          </a:solidFill>
                          <a:latin typeface="Times New Roman"/>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000" b="1" i="0" u="none" strike="noStrike">
                          <a:solidFill>
                            <a:srgbClr val="000000"/>
                          </a:solidFill>
                          <a:latin typeface="Times New Roman"/>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000" b="1" i="0" u="none" strike="noStrike">
                          <a:solidFill>
                            <a:srgbClr val="000000"/>
                          </a:solidFill>
                          <a:latin typeface="Times New Roman"/>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000" b="1" i="0" u="none" strike="noStrike">
                          <a:solidFill>
                            <a:srgbClr val="000000"/>
                          </a:solidFill>
                          <a:latin typeface="Times New Roman"/>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000" b="1" i="0" u="none" strike="noStrike">
                          <a:solidFill>
                            <a:srgbClr val="000000"/>
                          </a:solidFill>
                          <a:latin typeface="Times New Roman"/>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000" b="1" i="0" u="none" strike="noStrike">
                          <a:solidFill>
                            <a:srgbClr val="000000"/>
                          </a:solidFill>
                          <a:latin typeface="Times New Roman"/>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000" b="1" i="0" u="none" strike="noStrike">
                          <a:solidFill>
                            <a:srgbClr val="000000"/>
                          </a:solidFill>
                          <a:latin typeface="Times New Roman"/>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000" b="1" i="0" u="none" strike="noStrike">
                          <a:solidFill>
                            <a:srgbClr val="000000"/>
                          </a:solidFill>
                          <a:latin typeface="Times New Roman"/>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000" b="1" i="0" u="none" strike="noStrike">
                          <a:solidFill>
                            <a:srgbClr val="000000"/>
                          </a:solidFill>
                          <a:latin typeface="Times New Roman"/>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000" b="1" i="0" u="none" strike="noStrike">
                          <a:solidFill>
                            <a:srgbClr val="000000"/>
                          </a:solidFill>
                          <a:latin typeface="Times New Roman"/>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000" b="1" i="0" u="none" strike="noStrike">
                          <a:solidFill>
                            <a:srgbClr val="000000"/>
                          </a:solidFill>
                          <a:latin typeface="Times New Roman"/>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000" b="1" i="0" u="none" strike="noStrike">
                          <a:solidFill>
                            <a:srgbClr val="000000"/>
                          </a:solidFill>
                          <a:latin typeface="Times New Roman"/>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000" b="1" i="0" u="none" strike="noStrike">
                          <a:solidFill>
                            <a:srgbClr val="000000"/>
                          </a:solidFill>
                          <a:latin typeface="Times New Roman"/>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000" b="1" i="0" u="none" strike="noStrike">
                          <a:solidFill>
                            <a:srgbClr val="000000"/>
                          </a:solidFill>
                          <a:latin typeface="Times New Roman"/>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000" b="1" i="0" u="none" strike="noStrike">
                          <a:solidFill>
                            <a:srgbClr val="000000"/>
                          </a:solidFill>
                          <a:latin typeface="Times New Roman"/>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000" b="1" i="0" u="none" strike="noStrike">
                          <a:solidFill>
                            <a:srgbClr val="000000"/>
                          </a:solidFill>
                          <a:latin typeface="Times New Roman"/>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000" b="1" i="0" u="none" strike="noStrike">
                          <a:solidFill>
                            <a:srgbClr val="000000"/>
                          </a:solidFill>
                          <a:latin typeface="Times New Roman"/>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000" b="1" i="0" u="none" strike="noStrike">
                          <a:solidFill>
                            <a:srgbClr val="000000"/>
                          </a:solidFill>
                          <a:latin typeface="Times New Roman"/>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000" b="1" i="0" u="none" strike="noStrike">
                          <a:solidFill>
                            <a:srgbClr val="000000"/>
                          </a:solidFill>
                          <a:latin typeface="Times New Roman"/>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endParaRPr lang="es-ES"/>
                    </a:p>
                  </a:txBody>
                  <a:tcPr/>
                </a:tc>
              </a:tr>
              <a:tr h="253194">
                <a:tc rowSpan="11">
                  <a:txBody>
                    <a:bodyPr/>
                    <a:lstStyle/>
                    <a:p>
                      <a:pPr algn="ctr" fontAlgn="ctr"/>
                      <a:r>
                        <a:rPr lang="es-ES" sz="400" b="0" i="0" u="none" strike="noStrike" dirty="0">
                          <a:solidFill>
                            <a:srgbClr val="000000"/>
                          </a:solidFill>
                          <a:latin typeface="Times New Roman"/>
                        </a:rPr>
                        <a:t>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1">
                  <a:txBody>
                    <a:bodyPr/>
                    <a:lstStyle/>
                    <a:p>
                      <a:pPr algn="r" fontAlgn="ctr"/>
                      <a:r>
                        <a:rPr lang="es-ES" sz="1000" b="0" i="0" u="none" strike="noStrike" dirty="0">
                          <a:solidFill>
                            <a:srgbClr val="000000"/>
                          </a:solidFill>
                          <a:latin typeface="Times New Roman"/>
                        </a:rPr>
                        <a:t>Mantenimiento de la plantación</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s-ES" sz="1000" b="0" i="0" u="none" strike="noStrike">
                          <a:solidFill>
                            <a:srgbClr val="000000"/>
                          </a:solidFill>
                          <a:latin typeface="Times New Roman"/>
                        </a:rPr>
                        <a:t>Chapia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s-ES" sz="1000" b="0" i="0" u="none" strike="noStrike" dirty="0">
                          <a:solidFill>
                            <a:srgbClr val="000000"/>
                          </a:solidFill>
                          <a:latin typeface="Times New Roman"/>
                        </a:rPr>
                        <a:t>Jornal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480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480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312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216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205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219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226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232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239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246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252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5011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85818">
                <a:tc vMerge="1">
                  <a:txBody>
                    <a:bodyPr/>
                    <a:lstStyle/>
                    <a:p>
                      <a:endParaRPr lang="es-ES"/>
                    </a:p>
                  </a:txBody>
                  <a:tcPr/>
                </a:tc>
                <a:tc vMerge="1">
                  <a:txBody>
                    <a:bodyPr/>
                    <a:lstStyle/>
                    <a:p>
                      <a:endParaRPr lang="es-ES"/>
                    </a:p>
                  </a:txBody>
                  <a:tcPr/>
                </a:tc>
                <a:tc>
                  <a:txBody>
                    <a:bodyPr/>
                    <a:lstStyle/>
                    <a:p>
                      <a:pPr algn="l" fontAlgn="b"/>
                      <a:r>
                        <a:rPr lang="es-ES" sz="1000" b="0" i="0" u="none" strike="noStrike">
                          <a:solidFill>
                            <a:srgbClr val="000000"/>
                          </a:solidFill>
                          <a:latin typeface="Times New Roman"/>
                        </a:rPr>
                        <a:t>Control químico de malezas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s-ES" sz="1000" b="0" i="0" u="none" strike="noStrike">
                          <a:solidFill>
                            <a:srgbClr val="000000"/>
                          </a:solidFill>
                          <a:latin typeface="Times New Roman"/>
                        </a:rPr>
                        <a:t>Jornal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48,96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52,32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27,84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29,52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31,20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32,88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34,56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36,24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37,92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39,60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41,28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42,96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44,64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46,32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48,00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49,68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51,36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53,04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54,72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56,40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58,08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59,76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61,44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63,12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1174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53194">
                <a:tc vMerge="1">
                  <a:txBody>
                    <a:bodyPr/>
                    <a:lstStyle/>
                    <a:p>
                      <a:endParaRPr lang="es-ES"/>
                    </a:p>
                  </a:txBody>
                  <a:tcPr/>
                </a:tc>
                <a:tc vMerge="1">
                  <a:txBody>
                    <a:bodyPr/>
                    <a:lstStyle/>
                    <a:p>
                      <a:endParaRPr lang="es-ES"/>
                    </a:p>
                  </a:txBody>
                  <a:tcPr/>
                </a:tc>
                <a:tc>
                  <a:txBody>
                    <a:bodyPr/>
                    <a:lstStyle/>
                    <a:p>
                      <a:pPr algn="l" fontAlgn="b"/>
                      <a:r>
                        <a:rPr lang="es-ES" sz="1000" b="0" i="0" u="none" strike="noStrike">
                          <a:solidFill>
                            <a:srgbClr val="000000"/>
                          </a:solidFill>
                          <a:latin typeface="Times New Roman"/>
                        </a:rPr>
                        <a:t>Glifosato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s-ES" sz="1000" b="0" i="0" u="none" strike="noStrike">
                          <a:solidFill>
                            <a:srgbClr val="000000"/>
                          </a:solidFill>
                          <a:latin typeface="Times New Roman"/>
                        </a:rPr>
                        <a:t>Litro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27,09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28,20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14,68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15,28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15,91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16,56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17,24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17,95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18,68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19,45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21,08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21,94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22,84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23,78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24,75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25,76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26,82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27,92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29,07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30,26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31,50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32,79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36,92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580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53194">
                <a:tc vMerge="1">
                  <a:txBody>
                    <a:bodyPr/>
                    <a:lstStyle/>
                    <a:p>
                      <a:endParaRPr lang="es-ES"/>
                    </a:p>
                  </a:txBody>
                  <a:tcPr/>
                </a:tc>
                <a:tc vMerge="1">
                  <a:txBody>
                    <a:bodyPr/>
                    <a:lstStyle/>
                    <a:p>
                      <a:endParaRPr lang="es-ES"/>
                    </a:p>
                  </a:txBody>
                  <a:tcPr/>
                </a:tc>
                <a:tc>
                  <a:txBody>
                    <a:bodyPr/>
                    <a:lstStyle/>
                    <a:p>
                      <a:pPr algn="l" fontAlgn="b"/>
                      <a:r>
                        <a:rPr lang="es-ES" sz="1000" b="0" i="0" u="none" strike="noStrike">
                          <a:solidFill>
                            <a:srgbClr val="000000"/>
                          </a:solidFill>
                          <a:latin typeface="Times New Roman"/>
                        </a:rPr>
                        <a:t>Diuron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s-ES" sz="1000" b="0" i="0" u="none" strike="noStrike">
                          <a:solidFill>
                            <a:srgbClr val="000000"/>
                          </a:solidFill>
                          <a:latin typeface="Times New Roman"/>
                        </a:rPr>
                        <a:t>Litro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24,98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37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53194">
                <a:tc vMerge="1">
                  <a:txBody>
                    <a:bodyPr/>
                    <a:lstStyle/>
                    <a:p>
                      <a:endParaRPr lang="es-ES"/>
                    </a:p>
                  </a:txBody>
                  <a:tcPr/>
                </a:tc>
                <a:tc vMerge="1">
                  <a:txBody>
                    <a:bodyPr/>
                    <a:lstStyle/>
                    <a:p>
                      <a:endParaRPr lang="es-ES"/>
                    </a:p>
                  </a:txBody>
                  <a:tcPr/>
                </a:tc>
                <a:tc>
                  <a:txBody>
                    <a:bodyPr/>
                    <a:lstStyle/>
                    <a:p>
                      <a:pPr algn="l" fontAlgn="b"/>
                      <a:r>
                        <a:rPr lang="es-ES" sz="1000" b="0" i="0" u="none" strike="noStrike">
                          <a:solidFill>
                            <a:srgbClr val="000000"/>
                          </a:solidFill>
                          <a:latin typeface="Times New Roman"/>
                        </a:rPr>
                        <a:t>2,4-D Amina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s-ES" sz="1000" b="0" i="0" u="none" strike="noStrike">
                          <a:solidFill>
                            <a:srgbClr val="000000"/>
                          </a:solidFill>
                          <a:latin typeface="Times New Roman"/>
                        </a:rPr>
                        <a:t>Litro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1,46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1,52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1,58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1,72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1,79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2,02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2,10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2,18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2,27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2,37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2,46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2,57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40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53194">
                <a:tc vMerge="1">
                  <a:txBody>
                    <a:bodyPr/>
                    <a:lstStyle/>
                    <a:p>
                      <a:endParaRPr lang="es-ES"/>
                    </a:p>
                  </a:txBody>
                  <a:tcPr/>
                </a:tc>
                <a:tc vMerge="1">
                  <a:txBody>
                    <a:bodyPr/>
                    <a:lstStyle/>
                    <a:p>
                      <a:endParaRPr lang="es-ES"/>
                    </a:p>
                  </a:txBody>
                  <a:tcPr/>
                </a:tc>
                <a:tc>
                  <a:txBody>
                    <a:bodyPr/>
                    <a:lstStyle/>
                    <a:p>
                      <a:pPr algn="l" fontAlgn="b"/>
                      <a:r>
                        <a:rPr lang="es-ES" sz="1000" b="0" i="0" u="none" strike="noStrike">
                          <a:solidFill>
                            <a:srgbClr val="000000"/>
                          </a:solidFill>
                          <a:latin typeface="Times New Roman"/>
                        </a:rPr>
                        <a:t>Fertlización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s-ES" sz="1000" b="0" i="0" u="none" strike="noStrike">
                          <a:solidFill>
                            <a:srgbClr val="000000"/>
                          </a:solidFill>
                          <a:latin typeface="Times New Roman"/>
                        </a:rPr>
                        <a:t>Jornal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39,00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40,50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42,00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146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85818">
                <a:tc vMerge="1">
                  <a:txBody>
                    <a:bodyPr/>
                    <a:lstStyle/>
                    <a:p>
                      <a:endParaRPr lang="es-ES"/>
                    </a:p>
                  </a:txBody>
                  <a:tcPr/>
                </a:tc>
                <a:tc vMerge="1">
                  <a:txBody>
                    <a:bodyPr/>
                    <a:lstStyle/>
                    <a:p>
                      <a:endParaRPr lang="es-ES"/>
                    </a:p>
                  </a:txBody>
                  <a:tcPr/>
                </a:tc>
                <a:tc>
                  <a:txBody>
                    <a:bodyPr/>
                    <a:lstStyle/>
                    <a:p>
                      <a:pPr algn="l" fontAlgn="b"/>
                      <a:r>
                        <a:rPr lang="es-ES" sz="1000" b="0" i="0" u="none" strike="noStrike">
                          <a:solidFill>
                            <a:srgbClr val="000000"/>
                          </a:solidFill>
                          <a:latin typeface="Times New Roman"/>
                        </a:rPr>
                        <a:t>Fertilizantes (10-30-10)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s-ES" sz="1000" b="0" i="0" u="none" strike="noStrike">
                          <a:solidFill>
                            <a:srgbClr val="000000"/>
                          </a:solidFill>
                          <a:latin typeface="Times New Roman"/>
                        </a:rPr>
                        <a:t>Kilogramo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80,89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84,20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87,65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292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43699">
                <a:tc vMerge="1">
                  <a:txBody>
                    <a:bodyPr/>
                    <a:lstStyle/>
                    <a:p>
                      <a:endParaRPr lang="es-ES"/>
                    </a:p>
                  </a:txBody>
                  <a:tcPr/>
                </a:tc>
                <a:tc vMerge="1">
                  <a:txBody>
                    <a:bodyPr/>
                    <a:lstStyle/>
                    <a:p>
                      <a:endParaRPr lang="es-ES"/>
                    </a:p>
                  </a:txBody>
                  <a:tcPr/>
                </a:tc>
                <a:tc>
                  <a:txBody>
                    <a:bodyPr/>
                    <a:lstStyle/>
                    <a:p>
                      <a:pPr algn="l" fontAlgn="b"/>
                      <a:r>
                        <a:rPr lang="es-ES" sz="1000" b="0" i="0" u="none" strike="noStrike" dirty="0">
                          <a:solidFill>
                            <a:srgbClr val="000000"/>
                          </a:solidFill>
                          <a:latin typeface="Times New Roman"/>
                        </a:rPr>
                        <a:t>Urea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s-ES" sz="1000" b="0" i="0" u="none" strike="noStrike">
                          <a:solidFill>
                            <a:srgbClr val="000000"/>
                          </a:solidFill>
                          <a:latin typeface="Times New Roman"/>
                        </a:rPr>
                        <a:t>Kilogramo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292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53194">
                <a:tc vMerge="1">
                  <a:txBody>
                    <a:bodyPr/>
                    <a:lstStyle/>
                    <a:p>
                      <a:endParaRPr lang="es-ES"/>
                    </a:p>
                  </a:txBody>
                  <a:tcPr/>
                </a:tc>
                <a:tc vMerge="1">
                  <a:txBody>
                    <a:bodyPr/>
                    <a:lstStyle/>
                    <a:p>
                      <a:endParaRPr lang="es-ES"/>
                    </a:p>
                  </a:txBody>
                  <a:tcPr/>
                </a:tc>
                <a:tc>
                  <a:txBody>
                    <a:bodyPr/>
                    <a:lstStyle/>
                    <a:p>
                      <a:pPr algn="l" fontAlgn="b"/>
                      <a:r>
                        <a:rPr lang="es-ES" sz="1000" b="0" i="0" u="none" strike="noStrike" dirty="0">
                          <a:solidFill>
                            <a:srgbClr val="000000"/>
                          </a:solidFill>
                          <a:latin typeface="Times New Roman"/>
                        </a:rPr>
                        <a:t>Poda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s-ES" sz="1000" b="0" i="0" u="none" strike="noStrike">
                          <a:solidFill>
                            <a:srgbClr val="000000"/>
                          </a:solidFill>
                          <a:latin typeface="Times New Roman"/>
                        </a:rPr>
                        <a:t>Jornal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296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53194">
                <a:tc vMerge="1">
                  <a:txBody>
                    <a:bodyPr/>
                    <a:lstStyle/>
                    <a:p>
                      <a:endParaRPr lang="es-ES"/>
                    </a:p>
                  </a:txBody>
                  <a:tcPr/>
                </a:tc>
                <a:tc vMerge="1">
                  <a:txBody>
                    <a:bodyPr/>
                    <a:lstStyle/>
                    <a:p>
                      <a:endParaRPr lang="es-ES"/>
                    </a:p>
                  </a:txBody>
                  <a:tcPr/>
                </a:tc>
                <a:tc>
                  <a:txBody>
                    <a:bodyPr/>
                    <a:lstStyle/>
                    <a:p>
                      <a:pPr algn="l" fontAlgn="b"/>
                      <a:r>
                        <a:rPr lang="es-ES" sz="1000" b="0" i="0" u="none" strike="noStrike">
                          <a:solidFill>
                            <a:srgbClr val="000000"/>
                          </a:solidFill>
                          <a:latin typeface="Times New Roman"/>
                        </a:rPr>
                        <a:t>Motosierrista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s-ES" sz="1000" b="0" i="0" u="none" strike="noStrike">
                          <a:solidFill>
                            <a:srgbClr val="000000"/>
                          </a:solidFill>
                          <a:latin typeface="Times New Roman"/>
                        </a:rPr>
                        <a:t>Jornal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350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350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443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619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796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947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3154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41136">
                <a:tc vMerge="1">
                  <a:txBody>
                    <a:bodyPr/>
                    <a:lstStyle/>
                    <a:p>
                      <a:endParaRPr lang="es-ES"/>
                    </a:p>
                  </a:txBody>
                  <a:tcPr/>
                </a:tc>
                <a:tc vMerge="1">
                  <a:txBody>
                    <a:bodyPr/>
                    <a:lstStyle/>
                    <a:p>
                      <a:endParaRPr lang="es-ES"/>
                    </a:p>
                  </a:txBody>
                  <a:tcPr/>
                </a:tc>
                <a:tc>
                  <a:txBody>
                    <a:bodyPr/>
                    <a:lstStyle/>
                    <a:p>
                      <a:pPr algn="l" fontAlgn="b"/>
                      <a:r>
                        <a:rPr lang="es-ES" sz="1000" b="0" i="0" u="none" strike="noStrike">
                          <a:solidFill>
                            <a:srgbClr val="000000"/>
                          </a:solidFill>
                          <a:latin typeface="Times New Roman"/>
                        </a:rPr>
                        <a:t>Ayudante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s-ES" sz="1000" b="0" i="0" u="none" strike="noStrike">
                          <a:solidFill>
                            <a:srgbClr val="000000"/>
                          </a:solidFill>
                          <a:latin typeface="Times New Roman"/>
                        </a:rPr>
                        <a:t>Jornal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133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158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S" sz="800" b="0" i="0" u="none" strike="noStrike" dirty="0">
                          <a:solidFill>
                            <a:srgbClr val="000000"/>
                          </a:solidFill>
                          <a:latin typeface="Times New Roman"/>
                        </a:rPr>
                        <a:t>527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241136">
                <a:tc>
                  <a:txBody>
                    <a:bodyPr/>
                    <a:lstStyle/>
                    <a:p>
                      <a:pPr algn="l" fontAlgn="t"/>
                      <a:r>
                        <a:rPr lang="es-ES" sz="400" b="0" i="0" u="none" strike="noStrike">
                          <a:solidFill>
                            <a:srgbClr val="000000"/>
                          </a:solidFill>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b"/>
                      <a:r>
                        <a:rPr lang="es-ES" sz="800" b="1" i="0" u="none" strike="noStrike">
                          <a:solidFill>
                            <a:srgbClr val="000000"/>
                          </a:solidFill>
                          <a:latin typeface="Times New Roman"/>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r" fontAlgn="b"/>
                      <a:r>
                        <a:rPr lang="es-ES" sz="800" b="1" i="0" u="none" strike="noStrike" dirty="0">
                          <a:solidFill>
                            <a:srgbClr val="000000"/>
                          </a:solidFill>
                          <a:latin typeface="Times New Roman"/>
                        </a:rPr>
                        <a:t>1114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s-ES" sz="800" b="1" i="0" u="none" strike="noStrike">
                          <a:solidFill>
                            <a:srgbClr val="000000"/>
                          </a:solidFill>
                          <a:latin typeface="Times New Roman"/>
                        </a:rPr>
                        <a:t>666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s-ES" sz="800" b="1" i="0" u="none" strike="noStrike" dirty="0">
                          <a:solidFill>
                            <a:srgbClr val="000000"/>
                          </a:solidFill>
                          <a:latin typeface="Times New Roman"/>
                        </a:rPr>
                        <a:t>616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s-ES" sz="800" b="1" i="0" u="none" strike="noStrike" dirty="0">
                          <a:solidFill>
                            <a:srgbClr val="000000"/>
                          </a:solidFill>
                          <a:latin typeface="Times New Roman"/>
                        </a:rPr>
                        <a:t>485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s-ES" sz="800" b="1" i="0" u="none" strike="noStrike">
                          <a:solidFill>
                            <a:srgbClr val="000000"/>
                          </a:solidFill>
                          <a:latin typeface="Times New Roman"/>
                        </a:rPr>
                        <a:t>681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s-ES" sz="800" b="1" i="0" u="none" strike="noStrike">
                          <a:solidFill>
                            <a:srgbClr val="000000"/>
                          </a:solidFill>
                          <a:latin typeface="Times New Roman"/>
                        </a:rPr>
                        <a:t>173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s-ES" sz="800" b="1" i="0" u="none" strike="noStrike" dirty="0">
                          <a:solidFill>
                            <a:srgbClr val="000000"/>
                          </a:solidFill>
                          <a:latin typeface="Times New Roman"/>
                        </a:rPr>
                        <a:t>182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s-ES" sz="800" b="1" i="0" u="none" strike="noStrike" dirty="0">
                          <a:solidFill>
                            <a:srgbClr val="000000"/>
                          </a:solidFill>
                          <a:latin typeface="Times New Roman"/>
                        </a:rPr>
                        <a:t>191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s-ES" sz="800" b="1" i="0" u="none" strike="noStrike" dirty="0">
                          <a:solidFill>
                            <a:srgbClr val="000000"/>
                          </a:solidFill>
                          <a:latin typeface="Times New Roman"/>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s-ES" sz="800" b="1" i="0" u="none" strike="noStrike">
                          <a:solidFill>
                            <a:srgbClr val="000000"/>
                          </a:solidFill>
                          <a:latin typeface="Times New Roman"/>
                        </a:rPr>
                        <a:t>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s-ES" sz="800" b="1" i="0" u="none" strike="noStrike" dirty="0">
                          <a:solidFill>
                            <a:srgbClr val="000000"/>
                          </a:solidFill>
                          <a:latin typeface="Times New Roman"/>
                        </a:rPr>
                        <a:t>219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s-ES" sz="800" b="1" i="0" u="none" strike="noStrike" dirty="0">
                          <a:solidFill>
                            <a:srgbClr val="000000"/>
                          </a:solidFill>
                          <a:latin typeface="Times New Roman"/>
                        </a:rPr>
                        <a:t>951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s-ES" sz="800" b="1" i="0" u="none" strike="noStrike" dirty="0">
                          <a:solidFill>
                            <a:srgbClr val="000000"/>
                          </a:solidFill>
                          <a:latin typeface="Times New Roman"/>
                        </a:rPr>
                        <a:t>237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s-ES" sz="800" b="1" i="0" u="none" strike="noStrike" dirty="0">
                          <a:solidFill>
                            <a:srgbClr val="000000"/>
                          </a:solidFill>
                          <a:latin typeface="Times New Roman"/>
                        </a:rPr>
                        <a:t>247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s-ES" sz="800" b="1" i="0" u="none" strike="noStrike" dirty="0">
                          <a:solidFill>
                            <a:srgbClr val="000000"/>
                          </a:solidFill>
                          <a:latin typeface="Times New Roman"/>
                        </a:rPr>
                        <a:t>256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s-ES" sz="800" b="1" i="0" u="none" strike="noStrike" dirty="0">
                          <a:solidFill>
                            <a:srgbClr val="000000"/>
                          </a:solidFill>
                          <a:latin typeface="Times New Roman"/>
                        </a:rPr>
                        <a:t>266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s-ES" sz="800" b="1" i="0" u="none" strike="noStrike" dirty="0">
                          <a:solidFill>
                            <a:srgbClr val="000000"/>
                          </a:solidFill>
                          <a:latin typeface="Times New Roman"/>
                        </a:rPr>
                        <a:t>275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s-ES" sz="800" b="1" i="0" u="none" strike="noStrike" dirty="0">
                          <a:solidFill>
                            <a:srgbClr val="000000"/>
                          </a:solidFill>
                          <a:latin typeface="Times New Roman"/>
                        </a:rPr>
                        <a:t>285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s-ES" sz="800" b="1" i="0" u="none" strike="noStrike" dirty="0">
                          <a:solidFill>
                            <a:srgbClr val="000000"/>
                          </a:solidFill>
                          <a:latin typeface="Times New Roman"/>
                        </a:rPr>
                        <a:t>1222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s-ES" sz="800" b="1" i="0" u="none" strike="noStrike" dirty="0">
                          <a:solidFill>
                            <a:srgbClr val="000000"/>
                          </a:solidFill>
                          <a:latin typeface="Times New Roman"/>
                        </a:rPr>
                        <a:t>304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s-ES" sz="800" b="1" i="0" u="none" strike="noStrike" dirty="0">
                          <a:solidFill>
                            <a:srgbClr val="000000"/>
                          </a:solidFill>
                          <a:latin typeface="Times New Roman"/>
                        </a:rPr>
                        <a:t>313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s-ES" sz="800" b="1" i="0" u="none" strike="noStrike" dirty="0">
                          <a:solidFill>
                            <a:srgbClr val="000000"/>
                          </a:solidFill>
                          <a:latin typeface="Times New Roman"/>
                        </a:rPr>
                        <a:t>323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s-ES" sz="800" b="1" i="0" u="none" strike="noStrike" dirty="0">
                          <a:solidFill>
                            <a:srgbClr val="000000"/>
                          </a:solidFill>
                          <a:latin typeface="Times New Roman"/>
                        </a:rPr>
                        <a:t>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s-ES" sz="800" b="1" i="0" u="none" strike="noStrike">
                          <a:solidFill>
                            <a:srgbClr val="000000"/>
                          </a:solidFill>
                          <a:latin typeface="Times New Roman"/>
                        </a:rPr>
                        <a:t>342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s-ES" sz="800" b="1" i="0" u="none" strike="noStrike" dirty="0">
                          <a:solidFill>
                            <a:srgbClr val="000000"/>
                          </a:solidFill>
                          <a:latin typeface="Times New Roman"/>
                        </a:rPr>
                        <a:t>1460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s-ES" sz="800" b="1" i="0" u="none" strike="noStrike" dirty="0">
                          <a:solidFill>
                            <a:srgbClr val="000000"/>
                          </a:solidFill>
                          <a:latin typeface="Times New Roman"/>
                        </a:rPr>
                        <a:t>11549,18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
        <p:nvSpPr>
          <p:cNvPr id="6" name="5 CuadroTexto"/>
          <p:cNvSpPr txBox="1"/>
          <p:nvPr/>
        </p:nvSpPr>
        <p:spPr>
          <a:xfrm>
            <a:off x="1285852" y="214290"/>
            <a:ext cx="6215106"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COSTOS DE MANTENIMIENTO</a:t>
            </a:r>
            <a:endParaRPr lang="es-ES"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7" name="6 Rectángulo"/>
          <p:cNvSpPr/>
          <p:nvPr/>
        </p:nvSpPr>
        <p:spPr>
          <a:xfrm>
            <a:off x="500034" y="5643578"/>
            <a:ext cx="8358246" cy="8572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dirty="0" smtClean="0"/>
              <a:t>Se muestran los costos en los que se incurren a lo largo de los 25 años por concepto de mantenimiento de la plantación, en base a la inflación promedio se realizó la proyección de precios por insumos, estos costos están estimados por una hectárea de la plantación.</a:t>
            </a:r>
            <a:endParaRPr lang="es-ES" sz="1400" dirty="0" smtClean="0"/>
          </a:p>
          <a:p>
            <a:pPr algn="ctr"/>
            <a:endParaRPr lang="es-E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INGRESOS</a:t>
            </a:r>
            <a:endParaRPr lang="es-ES" dirty="0"/>
          </a:p>
        </p:txBody>
      </p:sp>
      <p:graphicFrame>
        <p:nvGraphicFramePr>
          <p:cNvPr id="4" name="3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2071670" y="4786322"/>
            <a:ext cx="5000660" cy="307777"/>
          </a:xfrm>
          <a:prstGeom prst="rect">
            <a:avLst/>
          </a:prstGeom>
          <a:noFill/>
        </p:spPr>
        <p:txBody>
          <a:bodyPr wrap="square" rtlCol="0">
            <a:spAutoFit/>
          </a:bodyPr>
          <a:lstStyle/>
          <a:p>
            <a:pPr algn="ctr"/>
            <a:r>
              <a:rPr lang="es-EC" sz="1400" dirty="0" smtClean="0"/>
              <a:t>Productos que se obtienen de cada raleo</a:t>
            </a:r>
            <a:endParaRPr lang="es-ES"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Teak_Timber.jpg"/>
          <p:cNvPicPr>
            <a:picLocks noChangeAspect="1"/>
          </p:cNvPicPr>
          <p:nvPr/>
        </p:nvPicPr>
        <p:blipFill>
          <a:blip r:embed="rId2" cstate="print"/>
          <a:stretch>
            <a:fillRect/>
          </a:stretch>
        </p:blipFill>
        <p:spPr>
          <a:xfrm>
            <a:off x="0" y="0"/>
            <a:ext cx="9144000" cy="6858000"/>
          </a:xfrm>
          <a:prstGeom prst="rect">
            <a:avLst/>
          </a:prstGeom>
        </p:spPr>
      </p:pic>
      <p:sp>
        <p:nvSpPr>
          <p:cNvPr id="2" name="1 Título"/>
          <p:cNvSpPr>
            <a:spLocks noGrp="1"/>
          </p:cNvSpPr>
          <p:nvPr>
            <p:ph type="title"/>
          </p:nvPr>
        </p:nvSpPr>
        <p:spPr>
          <a:xfrm>
            <a:off x="642910" y="0"/>
            <a:ext cx="8229600" cy="1143000"/>
          </a:xfrm>
        </p:spPr>
        <p:style>
          <a:lnRef idx="2">
            <a:schemeClr val="accent2"/>
          </a:lnRef>
          <a:fillRef idx="1">
            <a:schemeClr val="lt1"/>
          </a:fillRef>
          <a:effectRef idx="0">
            <a:schemeClr val="accent2"/>
          </a:effectRef>
          <a:fontRef idx="minor">
            <a:schemeClr val="dk1"/>
          </a:fontRef>
        </p:style>
        <p:txBody>
          <a:bodyPr>
            <a:normAutofit/>
          </a:bodyPr>
          <a:lstStyle/>
          <a:p>
            <a:r>
              <a:rPr lang="es-ES" sz="3600" dirty="0" smtClean="0"/>
              <a:t>VOLUMEN DE PRODUCCIÓN</a:t>
            </a:r>
            <a:endParaRPr lang="es-ES" sz="3600" dirty="0"/>
          </a:p>
        </p:txBody>
      </p:sp>
      <p:graphicFrame>
        <p:nvGraphicFramePr>
          <p:cNvPr id="4" name="3 Tabla"/>
          <p:cNvGraphicFramePr>
            <a:graphicFrameLocks noGrp="1"/>
          </p:cNvGraphicFramePr>
          <p:nvPr/>
        </p:nvGraphicFramePr>
        <p:xfrm>
          <a:off x="4643438" y="1357298"/>
          <a:ext cx="4214842" cy="5357839"/>
        </p:xfrm>
        <a:graphic>
          <a:graphicData uri="http://schemas.openxmlformats.org/drawingml/2006/table">
            <a:tbl>
              <a:tblPr/>
              <a:tblGrid>
                <a:gridCol w="752274"/>
                <a:gridCol w="844374"/>
                <a:gridCol w="627130"/>
                <a:gridCol w="783208"/>
                <a:gridCol w="739619"/>
                <a:gridCol w="468237"/>
              </a:tblGrid>
              <a:tr h="422989">
                <a:tc>
                  <a:txBody>
                    <a:bodyPr/>
                    <a:lstStyle/>
                    <a:p>
                      <a:pPr algn="ctr">
                        <a:lnSpc>
                          <a:spcPct val="115000"/>
                        </a:lnSpc>
                        <a:spcAft>
                          <a:spcPts val="0"/>
                        </a:spcAft>
                      </a:pPr>
                      <a:r>
                        <a:rPr lang="es-ES" sz="900" b="1" dirty="0">
                          <a:solidFill>
                            <a:srgbClr val="000000"/>
                          </a:solidFill>
                          <a:latin typeface="Times New Roman"/>
                          <a:ea typeface="Times New Roman"/>
                          <a:cs typeface="Times New Roman"/>
                        </a:rPr>
                        <a:t>EDAD/AÑO</a:t>
                      </a:r>
                      <a:endParaRPr lang="es-ES" sz="900" dirty="0">
                        <a:solidFill>
                          <a:srgbClr val="365F91"/>
                        </a:solidFill>
                        <a:latin typeface="Calibri"/>
                        <a:ea typeface="Times New Roman"/>
                        <a:cs typeface="Times New Roman"/>
                      </a:endParaRPr>
                    </a:p>
                  </a:txBody>
                  <a:tcPr marL="51335" marR="5133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900" b="1" dirty="0">
                          <a:solidFill>
                            <a:srgbClr val="000000"/>
                          </a:solidFill>
                          <a:latin typeface="Times New Roman"/>
                          <a:ea typeface="Times New Roman"/>
                          <a:cs typeface="Times New Roman"/>
                        </a:rPr>
                        <a:t>ÁRBOLES X HECTÁREA</a:t>
                      </a:r>
                      <a:endParaRPr lang="es-ES" sz="900" dirty="0">
                        <a:solidFill>
                          <a:srgbClr val="365F91"/>
                        </a:solidFill>
                        <a:latin typeface="Calibri"/>
                        <a:ea typeface="Times New Roman"/>
                        <a:cs typeface="Times New Roman"/>
                      </a:endParaRPr>
                    </a:p>
                  </a:txBody>
                  <a:tcPr marL="51335" marR="51335" marT="0" marB="0">
                    <a:lnL>
                      <a:noFill/>
                    </a:lnL>
                    <a:lnR>
                      <a:noFill/>
                    </a:lnR>
                    <a:lnT w="12700" cap="flat" cmpd="sng" algn="ctr">
                      <a:solidFill>
                        <a:srgbClr val="000000"/>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900" b="1">
                          <a:solidFill>
                            <a:srgbClr val="000000"/>
                          </a:solidFill>
                          <a:latin typeface="Times New Roman"/>
                          <a:ea typeface="Times New Roman"/>
                          <a:cs typeface="Times New Roman"/>
                        </a:rPr>
                        <a:t>ALTURA (m)</a:t>
                      </a:r>
                      <a:endParaRPr lang="es-ES" sz="900">
                        <a:solidFill>
                          <a:srgbClr val="365F91"/>
                        </a:solidFill>
                        <a:latin typeface="Calibri"/>
                        <a:ea typeface="Times New Roman"/>
                        <a:cs typeface="Times New Roman"/>
                      </a:endParaRPr>
                    </a:p>
                  </a:txBody>
                  <a:tcPr marL="51335" marR="51335" marT="0" marB="0">
                    <a:lnL>
                      <a:noFill/>
                    </a:lnL>
                    <a:lnR>
                      <a:noFill/>
                    </a:lnR>
                    <a:lnT w="12700" cap="flat" cmpd="sng" algn="ctr">
                      <a:solidFill>
                        <a:srgbClr val="000000"/>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900" b="1">
                          <a:solidFill>
                            <a:srgbClr val="000000"/>
                          </a:solidFill>
                          <a:latin typeface="Times New Roman"/>
                          <a:ea typeface="Times New Roman"/>
                          <a:cs typeface="Times New Roman"/>
                        </a:rPr>
                        <a:t>DIÁMETRO (m)</a:t>
                      </a:r>
                      <a:endParaRPr lang="es-ES" sz="900">
                        <a:solidFill>
                          <a:srgbClr val="365F91"/>
                        </a:solidFill>
                        <a:latin typeface="Calibri"/>
                        <a:ea typeface="Times New Roman"/>
                        <a:cs typeface="Times New Roman"/>
                      </a:endParaRPr>
                    </a:p>
                  </a:txBody>
                  <a:tcPr marL="51335" marR="51335" marT="0" marB="0">
                    <a:lnL>
                      <a:noFill/>
                    </a:lnL>
                    <a:lnR>
                      <a:noFill/>
                    </a:lnR>
                    <a:lnT w="12700" cap="flat" cmpd="sng" algn="ctr">
                      <a:solidFill>
                        <a:srgbClr val="000000"/>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900" b="1" dirty="0">
                          <a:solidFill>
                            <a:srgbClr val="000000"/>
                          </a:solidFill>
                          <a:latin typeface="Times New Roman"/>
                          <a:ea typeface="Times New Roman"/>
                          <a:cs typeface="Times New Roman"/>
                        </a:rPr>
                        <a:t>VOLUMEN (m3)</a:t>
                      </a:r>
                      <a:endParaRPr lang="es-ES" sz="900" dirty="0">
                        <a:solidFill>
                          <a:srgbClr val="365F91"/>
                        </a:solidFill>
                        <a:latin typeface="Calibri"/>
                        <a:ea typeface="Times New Roman"/>
                        <a:cs typeface="Times New Roman"/>
                      </a:endParaRPr>
                    </a:p>
                  </a:txBody>
                  <a:tcPr marL="51335" marR="51335" marT="0" marB="0">
                    <a:lnL>
                      <a:noFill/>
                    </a:lnL>
                    <a:lnR>
                      <a:noFill/>
                    </a:lnR>
                    <a:lnT w="12700" cap="flat" cmpd="sng" algn="ctr">
                      <a:solidFill>
                        <a:srgbClr val="000000"/>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200" b="1">
                          <a:solidFill>
                            <a:srgbClr val="000000"/>
                          </a:solidFill>
                          <a:latin typeface="Times New Roman"/>
                          <a:ea typeface="Times New Roman"/>
                          <a:cs typeface="Times New Roman"/>
                        </a:rPr>
                        <a:t> </a:t>
                      </a:r>
                      <a:endParaRPr lang="es-ES" sz="1200">
                        <a:solidFill>
                          <a:srgbClr val="365F91"/>
                        </a:solidFill>
                        <a:latin typeface="Calibri"/>
                        <a:ea typeface="Times New Roman"/>
                        <a:cs typeface="Times New Roman"/>
                      </a:endParaRPr>
                    </a:p>
                  </a:txBody>
                  <a:tcPr marL="51335" marR="5133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r>
              <a:tr h="197394">
                <a:tc>
                  <a:txBody>
                    <a:bodyPr/>
                    <a:lstStyle/>
                    <a:p>
                      <a:pPr algn="ctr">
                        <a:spcAft>
                          <a:spcPts val="0"/>
                        </a:spcAft>
                      </a:pPr>
                      <a:r>
                        <a:rPr lang="es-ES" sz="1200" b="1" dirty="0">
                          <a:solidFill>
                            <a:srgbClr val="000000"/>
                          </a:solidFill>
                          <a:latin typeface="Times New Roman"/>
                          <a:ea typeface="Times New Roman"/>
                          <a:cs typeface="Times New Roman"/>
                        </a:rPr>
                        <a:t>1</a:t>
                      </a:r>
                      <a:endParaRPr lang="es-ES" sz="1200" dirty="0">
                        <a:solidFill>
                          <a:srgbClr val="365F91"/>
                        </a:solidFill>
                        <a:latin typeface="Calibri"/>
                        <a:cs typeface="Times New Roman"/>
                      </a:endParaRPr>
                    </a:p>
                  </a:txBody>
                  <a:tcPr marL="51335" marR="51335" marT="0" marB="0">
                    <a:lnL w="12700" cap="flat" cmpd="sng" algn="ctr">
                      <a:solidFill>
                        <a:srgbClr val="000000"/>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1111</a:t>
                      </a:r>
                      <a:endParaRPr lang="es-ES" sz="1200" dirty="0">
                        <a:solidFill>
                          <a:srgbClr val="365F91"/>
                        </a:solidFill>
                        <a:latin typeface="Calibri"/>
                        <a:cs typeface="Times New Roman"/>
                      </a:endParaRPr>
                    </a:p>
                  </a:txBody>
                  <a:tcPr marL="51335" marR="51335" marT="0" marB="0">
                    <a:lnL>
                      <a:noFill/>
                    </a:lnL>
                    <a:lnR>
                      <a:noFill/>
                    </a:lnR>
                    <a:lnT w="12700" cap="flat" cmpd="sng" algn="ctr">
                      <a:solidFill>
                        <a:srgbClr val="4F81BD"/>
                      </a:solidFill>
                      <a:prstDash val="solid"/>
                      <a:round/>
                      <a:headEnd type="none" w="med" len="med"/>
                      <a:tailEnd type="none" w="med" len="med"/>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0</a:t>
                      </a:r>
                      <a:endParaRPr lang="es-ES" sz="1200" dirty="0">
                        <a:solidFill>
                          <a:srgbClr val="365F91"/>
                        </a:solidFill>
                        <a:latin typeface="Calibri"/>
                        <a:cs typeface="Times New Roman"/>
                      </a:endParaRPr>
                    </a:p>
                  </a:txBody>
                  <a:tcPr marL="51335" marR="51335" marT="0" marB="0">
                    <a:lnL>
                      <a:noFill/>
                    </a:lnL>
                    <a:lnR>
                      <a:noFill/>
                    </a:lnR>
                    <a:lnT w="12700" cap="flat" cmpd="sng" algn="ctr">
                      <a:solidFill>
                        <a:srgbClr val="4F81BD"/>
                      </a:solidFill>
                      <a:prstDash val="solid"/>
                      <a:round/>
                      <a:headEnd type="none" w="med" len="med"/>
                      <a:tailEnd type="none" w="med" len="med"/>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0</a:t>
                      </a:r>
                      <a:endParaRPr lang="es-ES" sz="1200" dirty="0">
                        <a:solidFill>
                          <a:srgbClr val="365F91"/>
                        </a:solidFill>
                        <a:latin typeface="Calibri"/>
                        <a:cs typeface="Times New Roman"/>
                      </a:endParaRPr>
                    </a:p>
                  </a:txBody>
                  <a:tcPr marL="51335" marR="51335" marT="0" marB="0">
                    <a:lnL>
                      <a:noFill/>
                    </a:lnL>
                    <a:lnR>
                      <a:noFill/>
                    </a:lnR>
                    <a:lnT w="12700" cap="flat" cmpd="sng" algn="ctr">
                      <a:solidFill>
                        <a:srgbClr val="4F81BD"/>
                      </a:solidFill>
                      <a:prstDash val="solid"/>
                      <a:round/>
                      <a:headEnd type="none" w="med" len="med"/>
                      <a:tailEnd type="none" w="med" len="med"/>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0,00</a:t>
                      </a:r>
                      <a:endParaRPr lang="es-ES" sz="1200" dirty="0">
                        <a:solidFill>
                          <a:srgbClr val="365F91"/>
                        </a:solidFill>
                        <a:latin typeface="Calibri"/>
                        <a:cs typeface="Times New Roman"/>
                      </a:endParaRPr>
                    </a:p>
                  </a:txBody>
                  <a:tcPr marL="51335" marR="51335" marT="0" marB="0">
                    <a:lnL>
                      <a:noFill/>
                    </a:lnL>
                    <a:lnR>
                      <a:noFill/>
                    </a:lnR>
                    <a:lnT w="12700" cap="flat" cmpd="sng" algn="ctr">
                      <a:solidFill>
                        <a:srgbClr val="4F81BD"/>
                      </a:solidFill>
                      <a:prstDash val="solid"/>
                      <a:round/>
                      <a:headEnd type="none" w="med" len="med"/>
                      <a:tailEnd type="none" w="med" len="med"/>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 </a:t>
                      </a:r>
                      <a:endParaRPr lang="es-ES" sz="1200">
                        <a:solidFill>
                          <a:srgbClr val="365F91"/>
                        </a:solidFill>
                        <a:latin typeface="Calibri"/>
                        <a:cs typeface="Times New Roman"/>
                      </a:endParaRPr>
                    </a:p>
                  </a:txBody>
                  <a:tcPr marL="51335" marR="51335" marT="0" marB="0">
                    <a:lnL>
                      <a:noFill/>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solidFill>
                      <a:schemeClr val="bg1"/>
                    </a:solidFill>
                  </a:tcPr>
                </a:tc>
              </a:tr>
              <a:tr h="197394">
                <a:tc>
                  <a:txBody>
                    <a:bodyPr/>
                    <a:lstStyle/>
                    <a:p>
                      <a:pPr algn="ctr">
                        <a:spcAft>
                          <a:spcPts val="0"/>
                        </a:spcAft>
                      </a:pPr>
                      <a:r>
                        <a:rPr lang="es-ES" sz="1200" b="1" dirty="0">
                          <a:solidFill>
                            <a:srgbClr val="000000"/>
                          </a:solidFill>
                          <a:latin typeface="Times New Roman"/>
                          <a:ea typeface="Times New Roman"/>
                          <a:cs typeface="Times New Roman"/>
                        </a:rPr>
                        <a:t>2</a:t>
                      </a:r>
                      <a:endParaRPr lang="es-ES" sz="1200" dirty="0">
                        <a:solidFill>
                          <a:srgbClr val="365F91"/>
                        </a:solidFill>
                        <a:latin typeface="Calibri"/>
                        <a:cs typeface="Times New Roman"/>
                      </a:endParaRPr>
                    </a:p>
                  </a:txBody>
                  <a:tcPr marL="51335" marR="5133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1111</a:t>
                      </a:r>
                      <a:endParaRPr lang="es-ES" sz="1200" dirty="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5,9</a:t>
                      </a:r>
                      <a:endParaRPr lang="es-ES" sz="1200" dirty="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0,0534</a:t>
                      </a:r>
                      <a:endParaRPr lang="es-ES" sz="1200" dirty="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0,00</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 </a:t>
                      </a:r>
                      <a:endParaRPr lang="es-ES" sz="1200">
                        <a:solidFill>
                          <a:srgbClr val="365F91"/>
                        </a:solidFill>
                        <a:latin typeface="Calibri"/>
                        <a:cs typeface="Times New Roman"/>
                      </a:endParaRPr>
                    </a:p>
                  </a:txBody>
                  <a:tcPr marL="51335" marR="5133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197394">
                <a:tc>
                  <a:txBody>
                    <a:bodyPr/>
                    <a:lstStyle/>
                    <a:p>
                      <a:pPr algn="ctr">
                        <a:spcAft>
                          <a:spcPts val="0"/>
                        </a:spcAft>
                      </a:pPr>
                      <a:r>
                        <a:rPr lang="es-ES" sz="1200" b="1">
                          <a:solidFill>
                            <a:srgbClr val="000000"/>
                          </a:solidFill>
                          <a:latin typeface="Times New Roman"/>
                          <a:ea typeface="Times New Roman"/>
                          <a:cs typeface="Times New Roman"/>
                        </a:rPr>
                        <a:t>3</a:t>
                      </a:r>
                      <a:endParaRPr lang="es-ES" sz="1200">
                        <a:solidFill>
                          <a:srgbClr val="365F91"/>
                        </a:solidFill>
                        <a:latin typeface="Calibri"/>
                        <a:cs typeface="Times New Roman"/>
                      </a:endParaRPr>
                    </a:p>
                  </a:txBody>
                  <a:tcPr marL="51335" marR="5133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1111</a:t>
                      </a:r>
                      <a:endParaRPr lang="es-ES" sz="1200" dirty="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9,5</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0,095</a:t>
                      </a:r>
                      <a:endParaRPr lang="es-ES" sz="1200" dirty="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0,02</a:t>
                      </a:r>
                      <a:endParaRPr lang="es-ES" sz="1200" dirty="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 </a:t>
                      </a:r>
                      <a:endParaRPr lang="es-ES" sz="1200">
                        <a:solidFill>
                          <a:srgbClr val="365F91"/>
                        </a:solidFill>
                        <a:latin typeface="Calibri"/>
                        <a:cs typeface="Times New Roman"/>
                      </a:endParaRPr>
                    </a:p>
                  </a:txBody>
                  <a:tcPr marL="51335" marR="5133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197394">
                <a:tc>
                  <a:txBody>
                    <a:bodyPr/>
                    <a:lstStyle/>
                    <a:p>
                      <a:pPr algn="ctr">
                        <a:spcAft>
                          <a:spcPts val="0"/>
                        </a:spcAft>
                      </a:pPr>
                      <a:r>
                        <a:rPr lang="es-ES" sz="1200" b="1">
                          <a:solidFill>
                            <a:srgbClr val="000000"/>
                          </a:solidFill>
                          <a:latin typeface="Times New Roman"/>
                          <a:ea typeface="Times New Roman"/>
                          <a:cs typeface="Times New Roman"/>
                        </a:rPr>
                        <a:t>4</a:t>
                      </a:r>
                      <a:endParaRPr lang="es-ES" sz="1200">
                        <a:solidFill>
                          <a:srgbClr val="365F91"/>
                        </a:solidFill>
                        <a:latin typeface="Calibri"/>
                        <a:cs typeface="Times New Roman"/>
                      </a:endParaRPr>
                    </a:p>
                  </a:txBody>
                  <a:tcPr marL="51335" marR="5133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1111</a:t>
                      </a:r>
                      <a:endParaRPr lang="es-ES" sz="1200" dirty="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12</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0,1203</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0,04</a:t>
                      </a:r>
                      <a:endParaRPr lang="es-ES" sz="1200" dirty="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 </a:t>
                      </a:r>
                      <a:endParaRPr lang="es-ES" sz="1200">
                        <a:solidFill>
                          <a:srgbClr val="365F91"/>
                        </a:solidFill>
                        <a:latin typeface="Calibri"/>
                        <a:cs typeface="Times New Roman"/>
                      </a:endParaRPr>
                    </a:p>
                  </a:txBody>
                  <a:tcPr marL="51335" marR="5133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197394">
                <a:tc>
                  <a:txBody>
                    <a:bodyPr/>
                    <a:lstStyle/>
                    <a:p>
                      <a:pPr algn="ctr">
                        <a:spcAft>
                          <a:spcPts val="0"/>
                        </a:spcAft>
                      </a:pPr>
                      <a:r>
                        <a:rPr lang="es-ES" sz="1200" b="1">
                          <a:solidFill>
                            <a:srgbClr val="000000"/>
                          </a:solidFill>
                          <a:latin typeface="Times New Roman"/>
                          <a:ea typeface="Times New Roman"/>
                          <a:cs typeface="Times New Roman"/>
                        </a:rPr>
                        <a:t>5</a:t>
                      </a:r>
                      <a:endParaRPr lang="es-ES" sz="1200">
                        <a:solidFill>
                          <a:srgbClr val="365F91"/>
                        </a:solidFill>
                        <a:latin typeface="Calibri"/>
                        <a:cs typeface="Times New Roman"/>
                      </a:endParaRPr>
                    </a:p>
                  </a:txBody>
                  <a:tcPr marL="51335" marR="5133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1111</a:t>
                      </a:r>
                      <a:endParaRPr lang="es-ES" sz="1200" dirty="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14</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0,1399</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0,06</a:t>
                      </a:r>
                      <a:endParaRPr lang="es-ES" sz="1200" dirty="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71,73</a:t>
                      </a:r>
                      <a:endParaRPr lang="es-ES" sz="1200">
                        <a:solidFill>
                          <a:srgbClr val="365F91"/>
                        </a:solidFill>
                        <a:latin typeface="Calibri"/>
                        <a:cs typeface="Times New Roman"/>
                      </a:endParaRPr>
                    </a:p>
                  </a:txBody>
                  <a:tcPr marL="51335" marR="5133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197394">
                <a:tc>
                  <a:txBody>
                    <a:bodyPr/>
                    <a:lstStyle/>
                    <a:p>
                      <a:pPr algn="ctr">
                        <a:spcAft>
                          <a:spcPts val="0"/>
                        </a:spcAft>
                      </a:pPr>
                      <a:r>
                        <a:rPr lang="es-ES" sz="1200" b="1">
                          <a:solidFill>
                            <a:srgbClr val="000000"/>
                          </a:solidFill>
                          <a:latin typeface="Times New Roman"/>
                          <a:ea typeface="Times New Roman"/>
                          <a:cs typeface="Times New Roman"/>
                        </a:rPr>
                        <a:t>6</a:t>
                      </a:r>
                      <a:endParaRPr lang="es-ES" sz="1200">
                        <a:solidFill>
                          <a:srgbClr val="365F91"/>
                        </a:solidFill>
                        <a:latin typeface="Calibri"/>
                        <a:cs typeface="Times New Roman"/>
                      </a:endParaRPr>
                    </a:p>
                  </a:txBody>
                  <a:tcPr marL="51335" marR="5133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556</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15,6</a:t>
                      </a:r>
                      <a:endParaRPr lang="es-ES" sz="1200" dirty="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0,173</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0,11</a:t>
                      </a:r>
                      <a:endParaRPr lang="es-ES" sz="1200" dirty="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 </a:t>
                      </a:r>
                      <a:endParaRPr lang="es-ES" sz="1200">
                        <a:solidFill>
                          <a:srgbClr val="365F91"/>
                        </a:solidFill>
                        <a:latin typeface="Calibri"/>
                        <a:cs typeface="Times New Roman"/>
                      </a:endParaRPr>
                    </a:p>
                  </a:txBody>
                  <a:tcPr marL="51335" marR="5133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197394">
                <a:tc>
                  <a:txBody>
                    <a:bodyPr/>
                    <a:lstStyle/>
                    <a:p>
                      <a:pPr algn="ctr">
                        <a:spcAft>
                          <a:spcPts val="0"/>
                        </a:spcAft>
                      </a:pPr>
                      <a:r>
                        <a:rPr lang="es-ES" sz="1200" b="1">
                          <a:solidFill>
                            <a:srgbClr val="000000"/>
                          </a:solidFill>
                          <a:latin typeface="Times New Roman"/>
                          <a:ea typeface="Times New Roman"/>
                          <a:cs typeface="Times New Roman"/>
                        </a:rPr>
                        <a:t>7</a:t>
                      </a:r>
                      <a:endParaRPr lang="es-ES" sz="1200">
                        <a:solidFill>
                          <a:srgbClr val="365F91"/>
                        </a:solidFill>
                        <a:latin typeface="Calibri"/>
                        <a:cs typeface="Times New Roman"/>
                      </a:endParaRPr>
                    </a:p>
                  </a:txBody>
                  <a:tcPr marL="51335" marR="5133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556</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17</a:t>
                      </a:r>
                      <a:endParaRPr lang="es-ES" sz="1200" dirty="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0,189</a:t>
                      </a:r>
                      <a:endParaRPr lang="es-ES" sz="1200" dirty="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0,14</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 </a:t>
                      </a:r>
                      <a:endParaRPr lang="es-ES" sz="1200">
                        <a:solidFill>
                          <a:srgbClr val="365F91"/>
                        </a:solidFill>
                        <a:latin typeface="Calibri"/>
                        <a:cs typeface="Times New Roman"/>
                      </a:endParaRPr>
                    </a:p>
                  </a:txBody>
                  <a:tcPr marL="51335" marR="5133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197394">
                <a:tc>
                  <a:txBody>
                    <a:bodyPr/>
                    <a:lstStyle/>
                    <a:p>
                      <a:pPr algn="ctr">
                        <a:spcAft>
                          <a:spcPts val="0"/>
                        </a:spcAft>
                      </a:pPr>
                      <a:r>
                        <a:rPr lang="es-ES" sz="1200" b="1">
                          <a:solidFill>
                            <a:srgbClr val="000000"/>
                          </a:solidFill>
                          <a:latin typeface="Times New Roman"/>
                          <a:ea typeface="Times New Roman"/>
                          <a:cs typeface="Times New Roman"/>
                        </a:rPr>
                        <a:t>8</a:t>
                      </a:r>
                      <a:endParaRPr lang="es-ES" sz="1200">
                        <a:solidFill>
                          <a:srgbClr val="365F91"/>
                        </a:solidFill>
                        <a:latin typeface="Calibri"/>
                        <a:cs typeface="Times New Roman"/>
                      </a:endParaRPr>
                    </a:p>
                  </a:txBody>
                  <a:tcPr marL="51335" marR="5133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556</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18,1</a:t>
                      </a:r>
                      <a:endParaRPr lang="es-ES" sz="1200" dirty="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0,204</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0,18</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 </a:t>
                      </a:r>
                      <a:endParaRPr lang="es-ES" sz="1200">
                        <a:solidFill>
                          <a:srgbClr val="365F91"/>
                        </a:solidFill>
                        <a:latin typeface="Calibri"/>
                        <a:cs typeface="Times New Roman"/>
                      </a:endParaRPr>
                    </a:p>
                  </a:txBody>
                  <a:tcPr marL="51335" marR="5133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197394">
                <a:tc>
                  <a:txBody>
                    <a:bodyPr/>
                    <a:lstStyle/>
                    <a:p>
                      <a:pPr algn="ctr">
                        <a:spcAft>
                          <a:spcPts val="0"/>
                        </a:spcAft>
                      </a:pPr>
                      <a:r>
                        <a:rPr lang="es-ES" sz="1200" b="1">
                          <a:solidFill>
                            <a:srgbClr val="000000"/>
                          </a:solidFill>
                          <a:latin typeface="Times New Roman"/>
                          <a:ea typeface="Times New Roman"/>
                          <a:cs typeface="Times New Roman"/>
                        </a:rPr>
                        <a:t>9</a:t>
                      </a:r>
                      <a:endParaRPr lang="es-ES" sz="1200">
                        <a:solidFill>
                          <a:srgbClr val="365F91"/>
                        </a:solidFill>
                        <a:latin typeface="Calibri"/>
                        <a:cs typeface="Times New Roman"/>
                      </a:endParaRPr>
                    </a:p>
                  </a:txBody>
                  <a:tcPr marL="51335" marR="5133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556</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19,2</a:t>
                      </a:r>
                      <a:endParaRPr lang="es-ES" sz="1200" dirty="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0,217</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0,21</a:t>
                      </a:r>
                      <a:endParaRPr lang="es-ES" sz="1200" dirty="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 </a:t>
                      </a:r>
                      <a:endParaRPr lang="es-ES" sz="1200">
                        <a:solidFill>
                          <a:srgbClr val="365F91"/>
                        </a:solidFill>
                        <a:latin typeface="Calibri"/>
                        <a:cs typeface="Times New Roman"/>
                      </a:endParaRPr>
                    </a:p>
                  </a:txBody>
                  <a:tcPr marL="51335" marR="5133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197394">
                <a:tc>
                  <a:txBody>
                    <a:bodyPr/>
                    <a:lstStyle/>
                    <a:p>
                      <a:pPr algn="ctr">
                        <a:spcAft>
                          <a:spcPts val="0"/>
                        </a:spcAft>
                      </a:pPr>
                      <a:r>
                        <a:rPr lang="es-ES" sz="1200" b="1">
                          <a:solidFill>
                            <a:srgbClr val="000000"/>
                          </a:solidFill>
                          <a:latin typeface="Times New Roman"/>
                          <a:ea typeface="Times New Roman"/>
                          <a:cs typeface="Times New Roman"/>
                        </a:rPr>
                        <a:t>10</a:t>
                      </a:r>
                      <a:endParaRPr lang="es-ES" sz="1200">
                        <a:solidFill>
                          <a:srgbClr val="365F91"/>
                        </a:solidFill>
                        <a:latin typeface="Calibri"/>
                        <a:cs typeface="Times New Roman"/>
                      </a:endParaRPr>
                    </a:p>
                  </a:txBody>
                  <a:tcPr marL="51335" marR="5133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556</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20,1</a:t>
                      </a:r>
                      <a:endParaRPr lang="es-ES" sz="1200" dirty="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0,228</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0,25</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 </a:t>
                      </a:r>
                      <a:endParaRPr lang="es-ES" sz="1200">
                        <a:solidFill>
                          <a:srgbClr val="365F91"/>
                        </a:solidFill>
                        <a:latin typeface="Calibri"/>
                        <a:cs typeface="Times New Roman"/>
                      </a:endParaRPr>
                    </a:p>
                  </a:txBody>
                  <a:tcPr marL="51335" marR="5133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197394">
                <a:tc>
                  <a:txBody>
                    <a:bodyPr/>
                    <a:lstStyle/>
                    <a:p>
                      <a:pPr algn="ctr">
                        <a:spcAft>
                          <a:spcPts val="0"/>
                        </a:spcAft>
                      </a:pPr>
                      <a:r>
                        <a:rPr lang="es-ES" sz="1200" b="1">
                          <a:solidFill>
                            <a:srgbClr val="000000"/>
                          </a:solidFill>
                          <a:latin typeface="Times New Roman"/>
                          <a:ea typeface="Times New Roman"/>
                          <a:cs typeface="Times New Roman"/>
                        </a:rPr>
                        <a:t>11</a:t>
                      </a:r>
                      <a:endParaRPr lang="es-ES" sz="1200">
                        <a:solidFill>
                          <a:srgbClr val="365F91"/>
                        </a:solidFill>
                        <a:latin typeface="Calibri"/>
                        <a:cs typeface="Times New Roman"/>
                      </a:endParaRPr>
                    </a:p>
                  </a:txBody>
                  <a:tcPr marL="51335" marR="5133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556</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20,9</a:t>
                      </a:r>
                      <a:endParaRPr lang="es-ES" sz="1200" dirty="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0,239</a:t>
                      </a:r>
                      <a:endParaRPr lang="es-ES" sz="1200" dirty="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0,28</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 </a:t>
                      </a:r>
                      <a:endParaRPr lang="es-ES" sz="1200">
                        <a:solidFill>
                          <a:srgbClr val="365F91"/>
                        </a:solidFill>
                        <a:latin typeface="Calibri"/>
                        <a:cs typeface="Times New Roman"/>
                      </a:endParaRPr>
                    </a:p>
                  </a:txBody>
                  <a:tcPr marL="51335" marR="5133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197394">
                <a:tc>
                  <a:txBody>
                    <a:bodyPr/>
                    <a:lstStyle/>
                    <a:p>
                      <a:pPr algn="ctr">
                        <a:spcAft>
                          <a:spcPts val="0"/>
                        </a:spcAft>
                      </a:pPr>
                      <a:r>
                        <a:rPr lang="es-ES" sz="1200" b="1">
                          <a:solidFill>
                            <a:srgbClr val="000000"/>
                          </a:solidFill>
                          <a:latin typeface="Times New Roman"/>
                          <a:ea typeface="Times New Roman"/>
                          <a:cs typeface="Times New Roman"/>
                        </a:rPr>
                        <a:t>12</a:t>
                      </a:r>
                      <a:endParaRPr lang="es-ES" sz="1200">
                        <a:solidFill>
                          <a:srgbClr val="365F91"/>
                        </a:solidFill>
                        <a:latin typeface="Calibri"/>
                        <a:cs typeface="Times New Roman"/>
                      </a:endParaRPr>
                    </a:p>
                  </a:txBody>
                  <a:tcPr marL="51335" marR="5133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556</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21,7</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0,248</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0,31</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61,14</a:t>
                      </a:r>
                      <a:endParaRPr lang="es-ES" sz="1200" dirty="0">
                        <a:solidFill>
                          <a:srgbClr val="365F91"/>
                        </a:solidFill>
                        <a:latin typeface="Calibri"/>
                        <a:cs typeface="Times New Roman"/>
                      </a:endParaRPr>
                    </a:p>
                  </a:txBody>
                  <a:tcPr marL="51335" marR="5133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197394">
                <a:tc>
                  <a:txBody>
                    <a:bodyPr/>
                    <a:lstStyle/>
                    <a:p>
                      <a:pPr algn="ctr">
                        <a:spcAft>
                          <a:spcPts val="0"/>
                        </a:spcAft>
                      </a:pPr>
                      <a:r>
                        <a:rPr lang="es-ES" sz="1200" b="1">
                          <a:solidFill>
                            <a:srgbClr val="000000"/>
                          </a:solidFill>
                          <a:latin typeface="Times New Roman"/>
                          <a:ea typeface="Times New Roman"/>
                          <a:cs typeface="Times New Roman"/>
                        </a:rPr>
                        <a:t>13</a:t>
                      </a:r>
                      <a:endParaRPr lang="es-ES" sz="1200">
                        <a:solidFill>
                          <a:srgbClr val="365F91"/>
                        </a:solidFill>
                        <a:latin typeface="Calibri"/>
                        <a:cs typeface="Times New Roman"/>
                      </a:endParaRPr>
                    </a:p>
                  </a:txBody>
                  <a:tcPr marL="51335" marR="5133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333</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22,4</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0,2567</a:t>
                      </a:r>
                      <a:endParaRPr lang="es-ES" sz="1200" dirty="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0,35</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 </a:t>
                      </a:r>
                      <a:endParaRPr lang="es-ES" sz="1200">
                        <a:solidFill>
                          <a:srgbClr val="365F91"/>
                        </a:solidFill>
                        <a:latin typeface="Calibri"/>
                        <a:cs typeface="Times New Roman"/>
                      </a:endParaRPr>
                    </a:p>
                  </a:txBody>
                  <a:tcPr marL="51335" marR="5133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197394">
                <a:tc>
                  <a:txBody>
                    <a:bodyPr/>
                    <a:lstStyle/>
                    <a:p>
                      <a:pPr algn="ctr">
                        <a:spcAft>
                          <a:spcPts val="0"/>
                        </a:spcAft>
                      </a:pPr>
                      <a:r>
                        <a:rPr lang="es-ES" sz="1200" b="1">
                          <a:solidFill>
                            <a:srgbClr val="000000"/>
                          </a:solidFill>
                          <a:latin typeface="Times New Roman"/>
                          <a:ea typeface="Times New Roman"/>
                          <a:cs typeface="Times New Roman"/>
                        </a:rPr>
                        <a:t>14</a:t>
                      </a:r>
                      <a:endParaRPr lang="es-ES" sz="1200">
                        <a:solidFill>
                          <a:srgbClr val="365F91"/>
                        </a:solidFill>
                        <a:latin typeface="Calibri"/>
                        <a:cs typeface="Times New Roman"/>
                      </a:endParaRPr>
                    </a:p>
                  </a:txBody>
                  <a:tcPr marL="51335" marR="5133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333</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23</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0,265</a:t>
                      </a:r>
                      <a:endParaRPr lang="es-ES" sz="1200" dirty="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0,38</a:t>
                      </a:r>
                      <a:endParaRPr lang="es-ES" sz="1200" dirty="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 </a:t>
                      </a:r>
                      <a:endParaRPr lang="es-ES" sz="1200" dirty="0">
                        <a:solidFill>
                          <a:srgbClr val="365F91"/>
                        </a:solidFill>
                        <a:latin typeface="Calibri"/>
                        <a:cs typeface="Times New Roman"/>
                      </a:endParaRPr>
                    </a:p>
                  </a:txBody>
                  <a:tcPr marL="51335" marR="5133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197394">
                <a:tc>
                  <a:txBody>
                    <a:bodyPr/>
                    <a:lstStyle/>
                    <a:p>
                      <a:pPr algn="ctr">
                        <a:spcAft>
                          <a:spcPts val="0"/>
                        </a:spcAft>
                      </a:pPr>
                      <a:r>
                        <a:rPr lang="es-ES" sz="1200" b="1">
                          <a:solidFill>
                            <a:srgbClr val="000000"/>
                          </a:solidFill>
                          <a:latin typeface="Times New Roman"/>
                          <a:ea typeface="Times New Roman"/>
                          <a:cs typeface="Times New Roman"/>
                        </a:rPr>
                        <a:t>15</a:t>
                      </a:r>
                      <a:endParaRPr lang="es-ES" sz="1200">
                        <a:solidFill>
                          <a:srgbClr val="365F91"/>
                        </a:solidFill>
                        <a:latin typeface="Calibri"/>
                        <a:cs typeface="Times New Roman"/>
                      </a:endParaRPr>
                    </a:p>
                  </a:txBody>
                  <a:tcPr marL="51335" marR="5133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333</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23,7</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0,272</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0,41</a:t>
                      </a:r>
                      <a:endParaRPr lang="es-ES" sz="1200" dirty="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 </a:t>
                      </a:r>
                      <a:endParaRPr lang="es-ES" sz="1200" dirty="0">
                        <a:solidFill>
                          <a:srgbClr val="365F91"/>
                        </a:solidFill>
                        <a:latin typeface="Calibri"/>
                        <a:cs typeface="Times New Roman"/>
                      </a:endParaRPr>
                    </a:p>
                  </a:txBody>
                  <a:tcPr marL="51335" marR="5133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197394">
                <a:tc>
                  <a:txBody>
                    <a:bodyPr/>
                    <a:lstStyle/>
                    <a:p>
                      <a:pPr algn="ctr">
                        <a:spcAft>
                          <a:spcPts val="0"/>
                        </a:spcAft>
                      </a:pPr>
                      <a:r>
                        <a:rPr lang="es-ES" sz="1200" b="1">
                          <a:solidFill>
                            <a:srgbClr val="000000"/>
                          </a:solidFill>
                          <a:latin typeface="Times New Roman"/>
                          <a:ea typeface="Times New Roman"/>
                          <a:cs typeface="Times New Roman"/>
                        </a:rPr>
                        <a:t>16</a:t>
                      </a:r>
                      <a:endParaRPr lang="es-ES" sz="1200">
                        <a:solidFill>
                          <a:srgbClr val="365F91"/>
                        </a:solidFill>
                        <a:latin typeface="Calibri"/>
                        <a:cs typeface="Times New Roman"/>
                      </a:endParaRPr>
                    </a:p>
                  </a:txBody>
                  <a:tcPr marL="51335" marR="5133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333</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24,2</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0,279</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0,44</a:t>
                      </a:r>
                      <a:endParaRPr lang="es-ES" sz="1200" dirty="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 </a:t>
                      </a:r>
                      <a:endParaRPr lang="es-ES" sz="1200" dirty="0">
                        <a:solidFill>
                          <a:srgbClr val="365F91"/>
                        </a:solidFill>
                        <a:latin typeface="Calibri"/>
                        <a:cs typeface="Times New Roman"/>
                      </a:endParaRPr>
                    </a:p>
                  </a:txBody>
                  <a:tcPr marL="51335" marR="5133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197394">
                <a:tc>
                  <a:txBody>
                    <a:bodyPr/>
                    <a:lstStyle/>
                    <a:p>
                      <a:pPr algn="ctr">
                        <a:spcAft>
                          <a:spcPts val="0"/>
                        </a:spcAft>
                      </a:pPr>
                      <a:r>
                        <a:rPr lang="es-ES" sz="1200" b="1">
                          <a:solidFill>
                            <a:srgbClr val="000000"/>
                          </a:solidFill>
                          <a:latin typeface="Times New Roman"/>
                          <a:ea typeface="Times New Roman"/>
                          <a:cs typeface="Times New Roman"/>
                        </a:rPr>
                        <a:t>17</a:t>
                      </a:r>
                      <a:endParaRPr lang="es-ES" sz="1200">
                        <a:solidFill>
                          <a:srgbClr val="365F91"/>
                        </a:solidFill>
                        <a:latin typeface="Calibri"/>
                        <a:cs typeface="Times New Roman"/>
                      </a:endParaRPr>
                    </a:p>
                  </a:txBody>
                  <a:tcPr marL="51335" marR="5133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333</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24,8</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0,286</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0,48</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 </a:t>
                      </a:r>
                      <a:endParaRPr lang="es-ES" sz="1200" dirty="0">
                        <a:solidFill>
                          <a:srgbClr val="365F91"/>
                        </a:solidFill>
                        <a:latin typeface="Calibri"/>
                        <a:cs typeface="Times New Roman"/>
                      </a:endParaRPr>
                    </a:p>
                  </a:txBody>
                  <a:tcPr marL="51335" marR="5133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197394">
                <a:tc>
                  <a:txBody>
                    <a:bodyPr/>
                    <a:lstStyle/>
                    <a:p>
                      <a:pPr algn="ctr">
                        <a:spcAft>
                          <a:spcPts val="0"/>
                        </a:spcAft>
                      </a:pPr>
                      <a:r>
                        <a:rPr lang="es-ES" sz="1200" b="1">
                          <a:solidFill>
                            <a:srgbClr val="000000"/>
                          </a:solidFill>
                          <a:latin typeface="Times New Roman"/>
                          <a:ea typeface="Times New Roman"/>
                          <a:cs typeface="Times New Roman"/>
                        </a:rPr>
                        <a:t>18</a:t>
                      </a:r>
                      <a:endParaRPr lang="es-ES" sz="1200">
                        <a:solidFill>
                          <a:srgbClr val="365F91"/>
                        </a:solidFill>
                        <a:latin typeface="Calibri"/>
                        <a:cs typeface="Times New Roman"/>
                      </a:endParaRPr>
                    </a:p>
                  </a:txBody>
                  <a:tcPr marL="51335" marR="5133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333</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25,3</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0,292</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0,51</a:t>
                      </a:r>
                      <a:endParaRPr lang="es-ES" sz="1200" dirty="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 </a:t>
                      </a:r>
                      <a:endParaRPr lang="es-ES" sz="1200" dirty="0">
                        <a:solidFill>
                          <a:srgbClr val="365F91"/>
                        </a:solidFill>
                        <a:latin typeface="Calibri"/>
                        <a:cs typeface="Times New Roman"/>
                      </a:endParaRPr>
                    </a:p>
                  </a:txBody>
                  <a:tcPr marL="51335" marR="5133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197394">
                <a:tc>
                  <a:txBody>
                    <a:bodyPr/>
                    <a:lstStyle/>
                    <a:p>
                      <a:pPr algn="ctr">
                        <a:spcAft>
                          <a:spcPts val="0"/>
                        </a:spcAft>
                      </a:pPr>
                      <a:r>
                        <a:rPr lang="es-ES" sz="1200" b="1">
                          <a:solidFill>
                            <a:srgbClr val="000000"/>
                          </a:solidFill>
                          <a:latin typeface="Times New Roman"/>
                          <a:ea typeface="Times New Roman"/>
                          <a:cs typeface="Times New Roman"/>
                        </a:rPr>
                        <a:t>19</a:t>
                      </a:r>
                      <a:endParaRPr lang="es-ES" sz="1200">
                        <a:solidFill>
                          <a:srgbClr val="365F91"/>
                        </a:solidFill>
                        <a:latin typeface="Calibri"/>
                        <a:cs typeface="Times New Roman"/>
                      </a:endParaRPr>
                    </a:p>
                  </a:txBody>
                  <a:tcPr marL="51335" marR="5133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278</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25,7</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0,298</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0,54</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149,5</a:t>
                      </a:r>
                      <a:endParaRPr lang="es-ES" sz="1200" dirty="0">
                        <a:solidFill>
                          <a:srgbClr val="365F91"/>
                        </a:solidFill>
                        <a:latin typeface="Calibri"/>
                        <a:cs typeface="Times New Roman"/>
                      </a:endParaRPr>
                    </a:p>
                  </a:txBody>
                  <a:tcPr marL="51335" marR="5133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197394">
                <a:tc>
                  <a:txBody>
                    <a:bodyPr/>
                    <a:lstStyle/>
                    <a:p>
                      <a:pPr algn="ctr">
                        <a:spcAft>
                          <a:spcPts val="0"/>
                        </a:spcAft>
                      </a:pPr>
                      <a:r>
                        <a:rPr lang="es-ES" sz="1200" b="1">
                          <a:solidFill>
                            <a:srgbClr val="000000"/>
                          </a:solidFill>
                          <a:latin typeface="Calibri"/>
                          <a:ea typeface="Times New Roman"/>
                          <a:cs typeface="Calibri"/>
                        </a:rPr>
                        <a:t>20</a:t>
                      </a:r>
                      <a:endParaRPr lang="es-ES" sz="1200">
                        <a:solidFill>
                          <a:srgbClr val="365F91"/>
                        </a:solidFill>
                        <a:latin typeface="Calibri"/>
                        <a:cs typeface="Times New Roman"/>
                      </a:endParaRPr>
                    </a:p>
                  </a:txBody>
                  <a:tcPr marL="51335" marR="5133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278</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Calibri"/>
                          <a:ea typeface="Times New Roman"/>
                          <a:cs typeface="Calibri"/>
                        </a:rPr>
                        <a:t>26,2</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Calibri"/>
                          <a:ea typeface="Times New Roman"/>
                          <a:cs typeface="Calibri"/>
                        </a:rPr>
                        <a:t>0,303</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0,57</a:t>
                      </a:r>
                      <a:endParaRPr lang="es-ES" sz="1200" dirty="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dirty="0">
                          <a:solidFill>
                            <a:srgbClr val="000000"/>
                          </a:solidFill>
                          <a:latin typeface="Calibri"/>
                          <a:ea typeface="Times New Roman"/>
                          <a:cs typeface="Calibri"/>
                        </a:rPr>
                        <a:t> </a:t>
                      </a:r>
                      <a:endParaRPr lang="es-ES" sz="1200" dirty="0">
                        <a:solidFill>
                          <a:srgbClr val="365F91"/>
                        </a:solidFill>
                        <a:latin typeface="Calibri"/>
                        <a:cs typeface="Times New Roman"/>
                      </a:endParaRPr>
                    </a:p>
                  </a:txBody>
                  <a:tcPr marL="51335" marR="5133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197394">
                <a:tc>
                  <a:txBody>
                    <a:bodyPr/>
                    <a:lstStyle/>
                    <a:p>
                      <a:pPr algn="ctr">
                        <a:spcAft>
                          <a:spcPts val="0"/>
                        </a:spcAft>
                      </a:pPr>
                      <a:r>
                        <a:rPr lang="es-ES" sz="1200" b="1">
                          <a:solidFill>
                            <a:srgbClr val="000000"/>
                          </a:solidFill>
                          <a:latin typeface="Times New Roman"/>
                          <a:ea typeface="Times New Roman"/>
                          <a:cs typeface="Times New Roman"/>
                        </a:rPr>
                        <a:t>21</a:t>
                      </a:r>
                      <a:endParaRPr lang="es-ES" sz="1200">
                        <a:solidFill>
                          <a:srgbClr val="365F91"/>
                        </a:solidFill>
                        <a:latin typeface="Calibri"/>
                        <a:cs typeface="Times New Roman"/>
                      </a:endParaRPr>
                    </a:p>
                  </a:txBody>
                  <a:tcPr marL="51335" marR="5133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278</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Calibri"/>
                          <a:ea typeface="Times New Roman"/>
                          <a:cs typeface="Calibri"/>
                        </a:rPr>
                        <a:t>26,6</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Calibri"/>
                          <a:ea typeface="Times New Roman"/>
                          <a:cs typeface="Calibri"/>
                        </a:rPr>
                        <a:t>0,309</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dirty="0">
                          <a:solidFill>
                            <a:srgbClr val="000000"/>
                          </a:solidFill>
                          <a:latin typeface="Times New Roman"/>
                          <a:ea typeface="Times New Roman"/>
                          <a:cs typeface="Times New Roman"/>
                        </a:rPr>
                        <a:t>0,60</a:t>
                      </a:r>
                      <a:endParaRPr lang="es-ES" sz="1200" dirty="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dirty="0">
                          <a:solidFill>
                            <a:srgbClr val="000000"/>
                          </a:solidFill>
                          <a:latin typeface="Calibri"/>
                          <a:ea typeface="Times New Roman"/>
                          <a:cs typeface="Calibri"/>
                        </a:rPr>
                        <a:t> </a:t>
                      </a:r>
                      <a:endParaRPr lang="es-ES" sz="1200" dirty="0">
                        <a:solidFill>
                          <a:srgbClr val="365F91"/>
                        </a:solidFill>
                        <a:latin typeface="Calibri"/>
                        <a:cs typeface="Times New Roman"/>
                      </a:endParaRPr>
                    </a:p>
                  </a:txBody>
                  <a:tcPr marL="51335" marR="5133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197394">
                <a:tc>
                  <a:txBody>
                    <a:bodyPr/>
                    <a:lstStyle/>
                    <a:p>
                      <a:pPr algn="ctr">
                        <a:spcAft>
                          <a:spcPts val="0"/>
                        </a:spcAft>
                      </a:pPr>
                      <a:r>
                        <a:rPr lang="es-ES" sz="1200" b="1">
                          <a:solidFill>
                            <a:srgbClr val="000000"/>
                          </a:solidFill>
                          <a:latin typeface="Times New Roman"/>
                          <a:ea typeface="Times New Roman"/>
                          <a:cs typeface="Times New Roman"/>
                        </a:rPr>
                        <a:t>22</a:t>
                      </a:r>
                      <a:endParaRPr lang="es-ES" sz="1200">
                        <a:solidFill>
                          <a:srgbClr val="365F91"/>
                        </a:solidFill>
                        <a:latin typeface="Calibri"/>
                        <a:cs typeface="Times New Roman"/>
                      </a:endParaRPr>
                    </a:p>
                  </a:txBody>
                  <a:tcPr marL="51335" marR="5133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278</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Calibri"/>
                          <a:ea typeface="Times New Roman"/>
                          <a:cs typeface="Calibri"/>
                        </a:rPr>
                        <a:t>27</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Calibri"/>
                          <a:ea typeface="Times New Roman"/>
                          <a:cs typeface="Calibri"/>
                        </a:rPr>
                        <a:t>0,314</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0,63</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dirty="0">
                          <a:solidFill>
                            <a:srgbClr val="000000"/>
                          </a:solidFill>
                          <a:latin typeface="Calibri"/>
                          <a:ea typeface="Times New Roman"/>
                          <a:cs typeface="Calibri"/>
                        </a:rPr>
                        <a:t> </a:t>
                      </a:r>
                      <a:endParaRPr lang="es-ES" sz="1200" dirty="0">
                        <a:solidFill>
                          <a:srgbClr val="365F91"/>
                        </a:solidFill>
                        <a:latin typeface="Calibri"/>
                        <a:cs typeface="Times New Roman"/>
                      </a:endParaRPr>
                    </a:p>
                  </a:txBody>
                  <a:tcPr marL="51335" marR="5133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197394">
                <a:tc>
                  <a:txBody>
                    <a:bodyPr/>
                    <a:lstStyle/>
                    <a:p>
                      <a:pPr algn="ctr">
                        <a:spcAft>
                          <a:spcPts val="0"/>
                        </a:spcAft>
                      </a:pPr>
                      <a:r>
                        <a:rPr lang="es-ES" sz="1200" b="1">
                          <a:solidFill>
                            <a:srgbClr val="000000"/>
                          </a:solidFill>
                          <a:latin typeface="Times New Roman"/>
                          <a:ea typeface="Times New Roman"/>
                          <a:cs typeface="Times New Roman"/>
                        </a:rPr>
                        <a:t>23</a:t>
                      </a:r>
                      <a:endParaRPr lang="es-ES" sz="1200">
                        <a:solidFill>
                          <a:srgbClr val="365F91"/>
                        </a:solidFill>
                        <a:latin typeface="Calibri"/>
                        <a:cs typeface="Times New Roman"/>
                      </a:endParaRPr>
                    </a:p>
                  </a:txBody>
                  <a:tcPr marL="51335" marR="5133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278</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Calibri"/>
                          <a:ea typeface="Times New Roman"/>
                          <a:cs typeface="Calibri"/>
                        </a:rPr>
                        <a:t>24,4</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Calibri"/>
                          <a:ea typeface="Times New Roman"/>
                          <a:cs typeface="Calibri"/>
                        </a:rPr>
                        <a:t>0,319</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0,59</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dirty="0">
                          <a:solidFill>
                            <a:srgbClr val="000000"/>
                          </a:solidFill>
                          <a:latin typeface="Calibri"/>
                          <a:ea typeface="Times New Roman"/>
                          <a:cs typeface="Calibri"/>
                        </a:rPr>
                        <a:t> </a:t>
                      </a:r>
                      <a:endParaRPr lang="es-ES" sz="1200" dirty="0">
                        <a:solidFill>
                          <a:srgbClr val="365F91"/>
                        </a:solidFill>
                        <a:latin typeface="Calibri"/>
                        <a:cs typeface="Times New Roman"/>
                      </a:endParaRPr>
                    </a:p>
                  </a:txBody>
                  <a:tcPr marL="51335" marR="5133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197394">
                <a:tc>
                  <a:txBody>
                    <a:bodyPr/>
                    <a:lstStyle/>
                    <a:p>
                      <a:pPr algn="ctr">
                        <a:spcAft>
                          <a:spcPts val="0"/>
                        </a:spcAft>
                      </a:pPr>
                      <a:r>
                        <a:rPr lang="es-ES" sz="1200" b="1">
                          <a:solidFill>
                            <a:srgbClr val="000000"/>
                          </a:solidFill>
                          <a:latin typeface="Times New Roman"/>
                          <a:ea typeface="Times New Roman"/>
                          <a:cs typeface="Times New Roman"/>
                        </a:rPr>
                        <a:t>24</a:t>
                      </a:r>
                      <a:endParaRPr lang="es-ES" sz="1200">
                        <a:solidFill>
                          <a:srgbClr val="365F91"/>
                        </a:solidFill>
                        <a:latin typeface="Calibri"/>
                        <a:cs typeface="Times New Roman"/>
                      </a:endParaRPr>
                    </a:p>
                  </a:txBody>
                  <a:tcPr marL="51335" marR="5133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278</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Calibri"/>
                          <a:ea typeface="Times New Roman"/>
                          <a:cs typeface="Calibri"/>
                        </a:rPr>
                        <a:t>27,8</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Calibri"/>
                          <a:ea typeface="Times New Roman"/>
                          <a:cs typeface="Calibri"/>
                        </a:rPr>
                        <a:t>0,323</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0,68</a:t>
                      </a:r>
                      <a:endParaRPr lang="es-ES" sz="1200">
                        <a:solidFill>
                          <a:srgbClr val="365F91"/>
                        </a:solidFill>
                        <a:latin typeface="Calibri"/>
                        <a:cs typeface="Times New Roman"/>
                      </a:endParaRPr>
                    </a:p>
                  </a:txBody>
                  <a:tcPr marL="51335" marR="51335" marT="0" marB="0">
                    <a:lnL>
                      <a:noFill/>
                    </a:lnL>
                    <a:lnR>
                      <a:noFill/>
                    </a:lnR>
                    <a:lnT>
                      <a:noFill/>
                    </a:lnT>
                    <a:lnB>
                      <a:noFill/>
                    </a:lnB>
                    <a:solidFill>
                      <a:schemeClr val="bg1"/>
                    </a:solidFill>
                  </a:tcPr>
                </a:tc>
                <a:tc>
                  <a:txBody>
                    <a:bodyPr/>
                    <a:lstStyle/>
                    <a:p>
                      <a:pPr algn="ctr">
                        <a:spcAft>
                          <a:spcPts val="0"/>
                        </a:spcAft>
                      </a:pPr>
                      <a:r>
                        <a:rPr lang="es-ES" sz="1200">
                          <a:solidFill>
                            <a:srgbClr val="000000"/>
                          </a:solidFill>
                          <a:latin typeface="Calibri"/>
                          <a:ea typeface="Times New Roman"/>
                          <a:cs typeface="Calibri"/>
                        </a:rPr>
                        <a:t> </a:t>
                      </a:r>
                      <a:endParaRPr lang="es-ES" sz="1200">
                        <a:solidFill>
                          <a:srgbClr val="365F91"/>
                        </a:solidFill>
                        <a:latin typeface="Calibri"/>
                        <a:cs typeface="Times New Roman"/>
                      </a:endParaRPr>
                    </a:p>
                  </a:txBody>
                  <a:tcPr marL="51335" marR="5133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197394">
                <a:tc>
                  <a:txBody>
                    <a:bodyPr/>
                    <a:lstStyle/>
                    <a:p>
                      <a:pPr algn="ctr">
                        <a:spcAft>
                          <a:spcPts val="0"/>
                        </a:spcAft>
                      </a:pPr>
                      <a:r>
                        <a:rPr lang="es-ES" sz="1200" b="1">
                          <a:solidFill>
                            <a:srgbClr val="000000"/>
                          </a:solidFill>
                          <a:latin typeface="Times New Roman"/>
                          <a:ea typeface="Times New Roman"/>
                          <a:cs typeface="Times New Roman"/>
                        </a:rPr>
                        <a:t>25</a:t>
                      </a:r>
                      <a:endParaRPr lang="es-ES" sz="1200">
                        <a:solidFill>
                          <a:srgbClr val="365F91"/>
                        </a:solidFill>
                        <a:latin typeface="Calibri"/>
                        <a:cs typeface="Times New Roman"/>
                      </a:endParaRPr>
                    </a:p>
                  </a:txBody>
                  <a:tcPr marL="51335" marR="51335"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278</a:t>
                      </a:r>
                      <a:endParaRPr lang="es-ES" sz="1200">
                        <a:solidFill>
                          <a:srgbClr val="365F91"/>
                        </a:solidFill>
                        <a:latin typeface="Calibri"/>
                        <a:cs typeface="Times New Roman"/>
                      </a:endParaRPr>
                    </a:p>
                  </a:txBody>
                  <a:tcPr marL="51335" marR="51335"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s-ES" sz="1200">
                          <a:solidFill>
                            <a:srgbClr val="000000"/>
                          </a:solidFill>
                          <a:latin typeface="Calibri"/>
                          <a:ea typeface="Times New Roman"/>
                          <a:cs typeface="Calibri"/>
                        </a:rPr>
                        <a:t>28,1</a:t>
                      </a:r>
                      <a:endParaRPr lang="es-ES" sz="1200">
                        <a:solidFill>
                          <a:srgbClr val="365F91"/>
                        </a:solidFill>
                        <a:latin typeface="Calibri"/>
                        <a:cs typeface="Times New Roman"/>
                      </a:endParaRPr>
                    </a:p>
                  </a:txBody>
                  <a:tcPr marL="51335" marR="51335"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s-ES" sz="1200">
                          <a:solidFill>
                            <a:srgbClr val="000000"/>
                          </a:solidFill>
                          <a:latin typeface="Calibri"/>
                          <a:ea typeface="Times New Roman"/>
                          <a:cs typeface="Calibri"/>
                        </a:rPr>
                        <a:t>0,328</a:t>
                      </a:r>
                      <a:endParaRPr lang="es-ES" sz="1200">
                        <a:solidFill>
                          <a:srgbClr val="365F91"/>
                        </a:solidFill>
                        <a:latin typeface="Calibri"/>
                        <a:cs typeface="Times New Roman"/>
                      </a:endParaRPr>
                    </a:p>
                  </a:txBody>
                  <a:tcPr marL="51335" marR="51335"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s-ES" sz="1200">
                          <a:solidFill>
                            <a:srgbClr val="000000"/>
                          </a:solidFill>
                          <a:latin typeface="Times New Roman"/>
                          <a:ea typeface="Times New Roman"/>
                          <a:cs typeface="Times New Roman"/>
                        </a:rPr>
                        <a:t>0,71</a:t>
                      </a:r>
                      <a:endParaRPr lang="es-ES" sz="1200">
                        <a:solidFill>
                          <a:srgbClr val="365F91"/>
                        </a:solidFill>
                        <a:latin typeface="Calibri"/>
                        <a:cs typeface="Times New Roman"/>
                      </a:endParaRPr>
                    </a:p>
                  </a:txBody>
                  <a:tcPr marL="51335" marR="51335"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s-ES" sz="1200" dirty="0">
                          <a:solidFill>
                            <a:srgbClr val="000000"/>
                          </a:solidFill>
                          <a:latin typeface="Calibri"/>
                          <a:ea typeface="Times New Roman"/>
                          <a:cs typeface="Calibri"/>
                        </a:rPr>
                        <a:t>198</a:t>
                      </a:r>
                      <a:endParaRPr lang="es-ES" sz="1200" dirty="0">
                        <a:solidFill>
                          <a:srgbClr val="365F91"/>
                        </a:solidFill>
                        <a:latin typeface="Calibri"/>
                        <a:cs typeface="Times New Roman"/>
                      </a:endParaRPr>
                    </a:p>
                  </a:txBody>
                  <a:tcPr marL="51335" marR="5133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5" name="4 Rectángulo"/>
          <p:cNvSpPr/>
          <p:nvPr/>
        </p:nvSpPr>
        <p:spPr>
          <a:xfrm>
            <a:off x="357158" y="1357298"/>
            <a:ext cx="3929090" cy="235745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C" sz="1400" dirty="0" smtClean="0"/>
              <a:t>En el primer año se siembre 1.111, árboles por hectárea, al quinto año la plantación habrá alcanzado un volumen de 71.73 m3, ya que los árboles incrementan tanto su altura como diámetro. Luego del primer raleo, quedan 556 árboles por hectárea pero a su vez el volumen de la plantación seguirá incrementándose,  para el año 12 la plantación habrá incrementado en volumen a 149.5 m3 y para el año de la corta final el volumen crecerá a 198 m3. </a:t>
            </a:r>
            <a:endParaRPr lang="es-ES" sz="1400" dirty="0" smtClean="0"/>
          </a:p>
          <a:p>
            <a:pPr algn="ctr"/>
            <a:endParaRPr lang="es-ES" sz="1400" dirty="0"/>
          </a:p>
        </p:txBody>
      </p:sp>
      <p:sp>
        <p:nvSpPr>
          <p:cNvPr id="34817" name="Rectangle 1"/>
          <p:cNvSpPr>
            <a:spLocks noChangeArrowheads="1"/>
          </p:cNvSpPr>
          <p:nvPr/>
        </p:nvSpPr>
        <p:spPr bwMode="auto">
          <a:xfrm>
            <a:off x="928662" y="4143380"/>
            <a:ext cx="2143140" cy="42862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b="0" i="0" u="none" strike="noStrike" cap="none" normalizeH="0" baseline="0" dirty="0" smtClean="0">
                <a:ln>
                  <a:noFill/>
                </a:ln>
                <a:solidFill>
                  <a:schemeClr val="tx1"/>
                </a:solidFill>
                <a:effectLst/>
                <a:latin typeface="Calibri" pitchFamily="34" charset="0"/>
                <a:cs typeface="Arial" pitchFamily="34" charset="0"/>
              </a:rPr>
              <a:t>V=π/4 x D2 x L x FF</a:t>
            </a:r>
            <a:endParaRPr kumimoji="0" lang="es-E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compania_n151.jpg"/>
          <p:cNvPicPr>
            <a:picLocks noChangeAspect="1"/>
          </p:cNvPicPr>
          <p:nvPr/>
        </p:nvPicPr>
        <p:blipFill>
          <a:blip r:embed="rId2" cstate="print"/>
          <a:stretch>
            <a:fillRect/>
          </a:stretch>
        </p:blipFill>
        <p:spPr>
          <a:xfrm>
            <a:off x="0" y="5643578"/>
            <a:ext cx="9144000" cy="1214422"/>
          </a:xfrm>
          <a:prstGeom prst="rect">
            <a:avLst/>
          </a:prstGeom>
        </p:spPr>
      </p:pic>
      <p:sp>
        <p:nvSpPr>
          <p:cNvPr id="2" name="1 Título"/>
          <p:cNvSpPr>
            <a:spLocks noGrp="1"/>
          </p:cNvSpPr>
          <p:nvPr>
            <p:ph type="title"/>
          </p:nvPr>
        </p:nvSpPr>
        <p:spPr>
          <a:xfrm>
            <a:off x="500034" y="0"/>
            <a:ext cx="8229600" cy="846158"/>
          </a:xfrm>
        </p:spPr>
        <p:style>
          <a:lnRef idx="2">
            <a:schemeClr val="accent2"/>
          </a:lnRef>
          <a:fillRef idx="1">
            <a:schemeClr val="lt1"/>
          </a:fillRef>
          <a:effectRef idx="0">
            <a:schemeClr val="accent2"/>
          </a:effectRef>
          <a:fontRef idx="minor">
            <a:schemeClr val="dk1"/>
          </a:fontRef>
        </p:style>
        <p:txBody>
          <a:bodyPr>
            <a:normAutofit/>
          </a:bodyPr>
          <a:lstStyle/>
          <a:p>
            <a:r>
              <a:rPr lang="es-ES" sz="3200" dirty="0" smtClean="0"/>
              <a:t>PRODUCCIÓN ESPERADA EN CADA RALEO</a:t>
            </a:r>
            <a:endParaRPr lang="es-ES" sz="3200" dirty="0"/>
          </a:p>
        </p:txBody>
      </p:sp>
      <p:graphicFrame>
        <p:nvGraphicFramePr>
          <p:cNvPr id="4" name="3 Tabla"/>
          <p:cNvGraphicFramePr>
            <a:graphicFrameLocks noGrp="1"/>
          </p:cNvGraphicFramePr>
          <p:nvPr/>
        </p:nvGraphicFramePr>
        <p:xfrm>
          <a:off x="4429124" y="1500174"/>
          <a:ext cx="4572032" cy="3386800"/>
        </p:xfrm>
        <a:graphic>
          <a:graphicData uri="http://schemas.openxmlformats.org/drawingml/2006/table">
            <a:tbl>
              <a:tblPr/>
              <a:tblGrid>
                <a:gridCol w="1000132"/>
                <a:gridCol w="856615"/>
                <a:gridCol w="715010"/>
                <a:gridCol w="715010"/>
                <a:gridCol w="715010"/>
                <a:gridCol w="570255"/>
              </a:tblGrid>
              <a:tr h="357190">
                <a:tc>
                  <a:txBody>
                    <a:bodyPr/>
                    <a:lstStyle/>
                    <a:p>
                      <a:pPr>
                        <a:lnSpc>
                          <a:spcPct val="115000"/>
                        </a:lnSpc>
                        <a:spcAft>
                          <a:spcPts val="0"/>
                        </a:spcAft>
                      </a:pPr>
                      <a:r>
                        <a:rPr lang="es-ES" sz="1200" b="1" dirty="0">
                          <a:solidFill>
                            <a:srgbClr val="000000"/>
                          </a:solidFill>
                          <a:latin typeface="Calibri"/>
                          <a:ea typeface="Times New Roman"/>
                          <a:cs typeface="Calibri"/>
                        </a:rPr>
                        <a:t>PRODUCTO </a:t>
                      </a:r>
                      <a:endParaRPr lang="es-ES" sz="1200" dirty="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b="1" dirty="0">
                          <a:solidFill>
                            <a:srgbClr val="000000"/>
                          </a:solidFill>
                          <a:latin typeface="Calibri"/>
                          <a:ea typeface="Times New Roman"/>
                          <a:cs typeface="Calibri"/>
                        </a:rPr>
                        <a:t>VOLUMEN</a:t>
                      </a:r>
                      <a:endParaRPr lang="es-ES" sz="1200" dirty="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latin typeface="Calibri"/>
                          <a:ea typeface="Times New Roman"/>
                          <a:cs typeface="Calibri"/>
                        </a:rPr>
                        <a:t>RALEO 1</a:t>
                      </a:r>
                      <a:endParaRPr lang="es-ES" sz="12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latin typeface="Calibri"/>
                          <a:ea typeface="Times New Roman"/>
                          <a:cs typeface="Calibri"/>
                        </a:rPr>
                        <a:t>RALEO 2</a:t>
                      </a:r>
                      <a:endParaRPr lang="es-ES" sz="12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latin typeface="Calibri"/>
                          <a:ea typeface="Times New Roman"/>
                          <a:cs typeface="Calibri"/>
                        </a:rPr>
                        <a:t>RALEO 3</a:t>
                      </a:r>
                      <a:endParaRPr lang="es-ES" sz="12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dirty="0">
                          <a:solidFill>
                            <a:srgbClr val="000000"/>
                          </a:solidFill>
                          <a:latin typeface="Calibri"/>
                          <a:ea typeface="Times New Roman"/>
                          <a:cs typeface="Calibri"/>
                        </a:rPr>
                        <a:t>CORTA FINAL</a:t>
                      </a:r>
                      <a:endParaRPr lang="es-ES" sz="1200" dirty="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133">
                <a:tc>
                  <a:txBody>
                    <a:bodyPr/>
                    <a:lstStyle/>
                    <a:p>
                      <a:pPr>
                        <a:lnSpc>
                          <a:spcPct val="115000"/>
                        </a:lnSpc>
                        <a:spcAft>
                          <a:spcPts val="0"/>
                        </a:spcAft>
                      </a:pPr>
                      <a:r>
                        <a:rPr lang="es-ES" sz="1200" b="1">
                          <a:solidFill>
                            <a:srgbClr val="000000"/>
                          </a:solidFill>
                          <a:latin typeface="Calibri"/>
                          <a:ea typeface="Times New Roman"/>
                          <a:cs typeface="Calibri"/>
                        </a:rPr>
                        <a:t>AÑO</a:t>
                      </a:r>
                      <a:endParaRPr lang="es-ES" sz="12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nSpc>
                          <a:spcPct val="115000"/>
                        </a:lnSpc>
                        <a:spcAft>
                          <a:spcPts val="0"/>
                        </a:spcAft>
                      </a:pPr>
                      <a:r>
                        <a:rPr lang="es-ES" sz="1200" dirty="0">
                          <a:solidFill>
                            <a:srgbClr val="000000"/>
                          </a:solidFill>
                          <a:latin typeface="Calibri"/>
                          <a:ea typeface="Times New Roman"/>
                          <a:cs typeface="Calibri"/>
                        </a:rPr>
                        <a:t> </a:t>
                      </a:r>
                      <a:endParaRPr lang="es-ES" sz="1200" dirty="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5</a:t>
                      </a:r>
                      <a:endParaRPr lang="es-ES" sz="12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12</a:t>
                      </a:r>
                      <a:endParaRPr lang="es-ES" sz="12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19</a:t>
                      </a:r>
                      <a:endParaRPr lang="es-ES" sz="12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25</a:t>
                      </a:r>
                      <a:endParaRPr lang="es-ES" sz="12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r h="414133">
                <a:tc>
                  <a:txBody>
                    <a:bodyPr/>
                    <a:lstStyle/>
                    <a:p>
                      <a:pPr>
                        <a:lnSpc>
                          <a:spcPct val="115000"/>
                        </a:lnSpc>
                        <a:spcAft>
                          <a:spcPts val="0"/>
                        </a:spcAft>
                      </a:pPr>
                      <a:r>
                        <a:rPr lang="es-ES" sz="1200" b="1">
                          <a:solidFill>
                            <a:srgbClr val="000000"/>
                          </a:solidFill>
                          <a:latin typeface="Calibri"/>
                          <a:ea typeface="Times New Roman"/>
                          <a:cs typeface="Calibri"/>
                        </a:rPr>
                        <a:t>Volumen por raleo</a:t>
                      </a:r>
                      <a:endParaRPr lang="es-ES" sz="12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solidFill>
                          <a:srgbClr val="365F91"/>
                        </a:solidFill>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Calibri"/>
                          <a:ea typeface="Times New Roman"/>
                          <a:cs typeface="Calibri"/>
                        </a:rPr>
                        <a:t>35,86</a:t>
                      </a:r>
                      <a:endParaRPr lang="es-ES" sz="12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Calibri"/>
                          <a:ea typeface="Times New Roman"/>
                          <a:cs typeface="Calibri"/>
                        </a:rPr>
                        <a:t>69,87</a:t>
                      </a:r>
                      <a:endParaRPr lang="es-ES" sz="12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Calibri"/>
                          <a:ea typeface="Times New Roman"/>
                          <a:cs typeface="Calibri"/>
                        </a:rPr>
                        <a:t>29,87</a:t>
                      </a:r>
                      <a:endParaRPr lang="es-ES" sz="12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Calibri"/>
                          <a:ea typeface="Times New Roman"/>
                          <a:cs typeface="Calibri"/>
                        </a:rPr>
                        <a:t>198,02</a:t>
                      </a:r>
                      <a:endParaRPr lang="es-ES" sz="12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133">
                <a:tc>
                  <a:txBody>
                    <a:bodyPr/>
                    <a:lstStyle/>
                    <a:p>
                      <a:pPr>
                        <a:lnSpc>
                          <a:spcPct val="115000"/>
                        </a:lnSpc>
                        <a:spcAft>
                          <a:spcPts val="0"/>
                        </a:spcAft>
                      </a:pPr>
                      <a:r>
                        <a:rPr lang="es-ES" sz="1200" b="1" dirty="0">
                          <a:solidFill>
                            <a:srgbClr val="000000"/>
                          </a:solidFill>
                          <a:latin typeface="Calibri"/>
                          <a:ea typeface="Times New Roman"/>
                          <a:cs typeface="Calibri"/>
                        </a:rPr>
                        <a:t>Volumen las 100 ha</a:t>
                      </a:r>
                      <a:endParaRPr lang="es-ES" sz="1200" dirty="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endParaRPr lang="es-ES" sz="1200">
                        <a:solidFill>
                          <a:srgbClr val="365F91"/>
                        </a:solidFill>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3.586,41</a:t>
                      </a:r>
                      <a:endParaRPr lang="es-ES" sz="12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6.987,46</a:t>
                      </a:r>
                      <a:endParaRPr lang="es-ES" sz="12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2.987,18</a:t>
                      </a:r>
                      <a:endParaRPr lang="es-ES" sz="12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19.802,09</a:t>
                      </a:r>
                      <a:endParaRPr lang="es-ES" sz="12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r h="414133">
                <a:tc>
                  <a:txBody>
                    <a:bodyPr/>
                    <a:lstStyle/>
                    <a:p>
                      <a:pPr>
                        <a:lnSpc>
                          <a:spcPct val="115000"/>
                        </a:lnSpc>
                        <a:spcAft>
                          <a:spcPts val="0"/>
                        </a:spcAft>
                      </a:pPr>
                      <a:r>
                        <a:rPr lang="es-ES" sz="1200" b="1">
                          <a:solidFill>
                            <a:srgbClr val="000000"/>
                          </a:solidFill>
                          <a:latin typeface="Calibri"/>
                          <a:ea typeface="Times New Roman"/>
                          <a:cs typeface="Calibri"/>
                        </a:rPr>
                        <a:t>Madera de Teca </a:t>
                      </a:r>
                      <a:endParaRPr lang="es-ES" sz="12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Calibri"/>
                          <a:ea typeface="Times New Roman"/>
                          <a:cs typeface="Calibri"/>
                        </a:rPr>
                        <a:t>m3</a:t>
                      </a:r>
                      <a:endParaRPr lang="es-ES" sz="12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solidFill>
                          <a:srgbClr val="365F91"/>
                        </a:solidFill>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Calibri"/>
                          <a:ea typeface="Times New Roman"/>
                          <a:cs typeface="Calibri"/>
                        </a:rPr>
                        <a:t>61,14</a:t>
                      </a:r>
                      <a:endParaRPr lang="es-ES" sz="12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dirty="0">
                          <a:solidFill>
                            <a:srgbClr val="000000"/>
                          </a:solidFill>
                          <a:latin typeface="Calibri"/>
                          <a:ea typeface="Times New Roman"/>
                          <a:cs typeface="Calibri"/>
                        </a:rPr>
                        <a:t>149,49</a:t>
                      </a:r>
                      <a:endParaRPr lang="es-ES" sz="1200" dirty="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Calibri"/>
                          <a:ea typeface="Times New Roman"/>
                          <a:cs typeface="Calibri"/>
                        </a:rPr>
                        <a:t>198,02</a:t>
                      </a:r>
                      <a:endParaRPr lang="es-ES" sz="12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683">
                <a:tc>
                  <a:txBody>
                    <a:bodyPr/>
                    <a:lstStyle/>
                    <a:p>
                      <a:pPr>
                        <a:lnSpc>
                          <a:spcPct val="115000"/>
                        </a:lnSpc>
                        <a:spcAft>
                          <a:spcPts val="0"/>
                        </a:spcAft>
                      </a:pPr>
                      <a:r>
                        <a:rPr lang="es-ES" sz="1200" b="1">
                          <a:solidFill>
                            <a:srgbClr val="000000"/>
                          </a:solidFill>
                          <a:latin typeface="Calibri"/>
                          <a:ea typeface="Times New Roman"/>
                          <a:cs typeface="Calibri"/>
                        </a:rPr>
                        <a:t>Poste de 1,8 m a 2,10 m</a:t>
                      </a:r>
                      <a:endParaRPr lang="es-ES" sz="12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nSpc>
                          <a:spcPct val="115000"/>
                        </a:lnSpc>
                        <a:spcAft>
                          <a:spcPts val="0"/>
                        </a:spcAft>
                      </a:pPr>
                      <a:r>
                        <a:rPr lang="es-ES" sz="1200">
                          <a:solidFill>
                            <a:srgbClr val="000000"/>
                          </a:solidFill>
                          <a:latin typeface="Calibri"/>
                          <a:ea typeface="Times New Roman"/>
                          <a:cs typeface="Calibri"/>
                        </a:rPr>
                        <a:t>c/u</a:t>
                      </a:r>
                      <a:endParaRPr lang="es-ES" sz="12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550,00</a:t>
                      </a:r>
                      <a:endParaRPr lang="es-ES" sz="12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550,00</a:t>
                      </a:r>
                      <a:endParaRPr lang="es-ES" sz="12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560,00</a:t>
                      </a:r>
                      <a:endParaRPr lang="es-ES" sz="12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endParaRPr lang="es-ES" sz="1200">
                        <a:solidFill>
                          <a:srgbClr val="365F91"/>
                        </a:solidFill>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r h="414133">
                <a:tc>
                  <a:txBody>
                    <a:bodyPr/>
                    <a:lstStyle/>
                    <a:p>
                      <a:pPr>
                        <a:lnSpc>
                          <a:spcPct val="115000"/>
                        </a:lnSpc>
                        <a:spcAft>
                          <a:spcPts val="0"/>
                        </a:spcAft>
                      </a:pPr>
                      <a:r>
                        <a:rPr lang="es-ES" sz="1200" b="1">
                          <a:solidFill>
                            <a:srgbClr val="000000"/>
                          </a:solidFill>
                          <a:latin typeface="Calibri"/>
                          <a:ea typeface="Times New Roman"/>
                          <a:cs typeface="Calibri"/>
                        </a:rPr>
                        <a:t>Viga 6m</a:t>
                      </a:r>
                      <a:endParaRPr lang="es-ES" sz="12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Calibri"/>
                          <a:ea typeface="Times New Roman"/>
                          <a:cs typeface="Calibri"/>
                        </a:rPr>
                        <a:t>c/u</a:t>
                      </a:r>
                      <a:endParaRPr lang="es-ES" sz="12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Calibri"/>
                          <a:ea typeface="Times New Roman"/>
                          <a:cs typeface="Calibri"/>
                        </a:rPr>
                        <a:t>280,00</a:t>
                      </a:r>
                      <a:endParaRPr lang="es-ES" sz="12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Calibri"/>
                          <a:ea typeface="Times New Roman"/>
                          <a:cs typeface="Calibri"/>
                        </a:rPr>
                        <a:t>138,00</a:t>
                      </a:r>
                      <a:endParaRPr lang="es-ES" sz="12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Calibri"/>
                          <a:ea typeface="Times New Roman"/>
                          <a:cs typeface="Calibri"/>
                        </a:rPr>
                        <a:t>138,00</a:t>
                      </a:r>
                      <a:endParaRPr lang="es-ES" sz="12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200">
                        <a:solidFill>
                          <a:srgbClr val="365F91"/>
                        </a:solidFill>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414">
                <a:tc>
                  <a:txBody>
                    <a:bodyPr/>
                    <a:lstStyle/>
                    <a:p>
                      <a:pPr>
                        <a:lnSpc>
                          <a:spcPct val="115000"/>
                        </a:lnSpc>
                        <a:spcAft>
                          <a:spcPts val="0"/>
                        </a:spcAft>
                      </a:pPr>
                      <a:r>
                        <a:rPr lang="es-ES" sz="1200" b="1" dirty="0">
                          <a:solidFill>
                            <a:srgbClr val="000000"/>
                          </a:solidFill>
                          <a:latin typeface="Calibri"/>
                          <a:ea typeface="Times New Roman"/>
                          <a:cs typeface="Calibri"/>
                        </a:rPr>
                        <a:t>Carbón </a:t>
                      </a:r>
                      <a:endParaRPr lang="es-ES" sz="1200" dirty="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nSpc>
                          <a:spcPct val="115000"/>
                        </a:lnSpc>
                        <a:spcAft>
                          <a:spcPts val="0"/>
                        </a:spcAft>
                      </a:pPr>
                      <a:r>
                        <a:rPr lang="es-ES" sz="1200">
                          <a:solidFill>
                            <a:srgbClr val="000000"/>
                          </a:solidFill>
                          <a:latin typeface="Calibri"/>
                          <a:ea typeface="Times New Roman"/>
                          <a:cs typeface="Calibri"/>
                        </a:rPr>
                        <a:t>saco/100lb</a:t>
                      </a:r>
                      <a:endParaRPr lang="es-ES" sz="12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551,10</a:t>
                      </a:r>
                      <a:endParaRPr lang="es-ES" sz="12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685,74</a:t>
                      </a:r>
                      <a:endParaRPr lang="es-ES" sz="12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920,70</a:t>
                      </a:r>
                      <a:endParaRPr lang="es-ES" sz="12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endParaRPr lang="es-ES" sz="1200" dirty="0">
                        <a:solidFill>
                          <a:srgbClr val="365F91"/>
                        </a:solidFill>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bl>
          </a:graphicData>
        </a:graphic>
      </p:graphicFrame>
      <p:graphicFrame>
        <p:nvGraphicFramePr>
          <p:cNvPr id="6" name="5 Tabla"/>
          <p:cNvGraphicFramePr>
            <a:graphicFrameLocks noGrp="1"/>
          </p:cNvGraphicFramePr>
          <p:nvPr/>
        </p:nvGraphicFramePr>
        <p:xfrm>
          <a:off x="285720" y="1086478"/>
          <a:ext cx="3857652" cy="5271480"/>
        </p:xfrm>
        <a:graphic>
          <a:graphicData uri="http://schemas.openxmlformats.org/drawingml/2006/table">
            <a:tbl>
              <a:tblPr>
                <a:tableStyleId>{08FB837D-C827-4EFA-A057-4D05807E0F7C}</a:tableStyleId>
              </a:tblPr>
              <a:tblGrid>
                <a:gridCol w="1285884"/>
                <a:gridCol w="671513"/>
                <a:gridCol w="671513"/>
                <a:gridCol w="671513"/>
                <a:gridCol w="557229"/>
              </a:tblGrid>
              <a:tr h="338915">
                <a:tc>
                  <a:txBody>
                    <a:bodyPr/>
                    <a:lstStyle/>
                    <a:p>
                      <a:pPr algn="l" fontAlgn="b"/>
                      <a:r>
                        <a:rPr lang="es-ES" sz="1200" u="none" strike="noStrike" dirty="0"/>
                        <a:t> </a:t>
                      </a:r>
                      <a:endParaRPr lang="es-ES" sz="1200" b="0" i="0" u="none" strike="noStrike" dirty="0">
                        <a:solidFill>
                          <a:srgbClr val="000000"/>
                        </a:solidFill>
                        <a:latin typeface="Calibri"/>
                      </a:endParaRPr>
                    </a:p>
                  </a:txBody>
                  <a:tcPr marL="0" marR="0" marT="0" marB="0" anchor="b"/>
                </a:tc>
                <a:tc>
                  <a:txBody>
                    <a:bodyPr/>
                    <a:lstStyle/>
                    <a:p>
                      <a:pPr algn="ctr" fontAlgn="b"/>
                      <a:r>
                        <a:rPr lang="es-ES" sz="1200" u="none" strike="noStrike" dirty="0"/>
                        <a:t>RALEO 1</a:t>
                      </a:r>
                      <a:endParaRPr lang="es-ES" sz="1200" b="1" i="0" u="none" strike="noStrike" dirty="0">
                        <a:solidFill>
                          <a:srgbClr val="000000"/>
                        </a:solidFill>
                        <a:latin typeface="Calibri"/>
                      </a:endParaRPr>
                    </a:p>
                  </a:txBody>
                  <a:tcPr marL="0" marR="0" marT="0" marB="0" anchor="b"/>
                </a:tc>
                <a:tc>
                  <a:txBody>
                    <a:bodyPr/>
                    <a:lstStyle/>
                    <a:p>
                      <a:pPr algn="ctr" fontAlgn="b"/>
                      <a:r>
                        <a:rPr lang="es-ES" sz="1200" u="none" strike="noStrike"/>
                        <a:t>RALEO 2</a:t>
                      </a:r>
                      <a:endParaRPr lang="es-ES" sz="1200" b="1" i="0" u="none" strike="noStrike">
                        <a:solidFill>
                          <a:srgbClr val="000000"/>
                        </a:solidFill>
                        <a:latin typeface="Calibri"/>
                      </a:endParaRPr>
                    </a:p>
                  </a:txBody>
                  <a:tcPr marL="0" marR="0" marT="0" marB="0" anchor="b"/>
                </a:tc>
                <a:tc>
                  <a:txBody>
                    <a:bodyPr/>
                    <a:lstStyle/>
                    <a:p>
                      <a:pPr algn="ctr" fontAlgn="b"/>
                      <a:r>
                        <a:rPr lang="es-ES" sz="1200" u="none" strike="noStrike" dirty="0"/>
                        <a:t>RALEO 3</a:t>
                      </a:r>
                      <a:endParaRPr lang="es-ES" sz="1200" b="1" i="0" u="none" strike="noStrike" dirty="0">
                        <a:solidFill>
                          <a:srgbClr val="000000"/>
                        </a:solidFill>
                        <a:latin typeface="Calibri"/>
                      </a:endParaRPr>
                    </a:p>
                  </a:txBody>
                  <a:tcPr marL="0" marR="0" marT="0" marB="0" anchor="b"/>
                </a:tc>
                <a:tc>
                  <a:txBody>
                    <a:bodyPr/>
                    <a:lstStyle/>
                    <a:p>
                      <a:pPr algn="ctr" fontAlgn="b"/>
                      <a:r>
                        <a:rPr lang="es-ES" sz="1200" u="none" strike="noStrike"/>
                        <a:t>CORTA FINAL</a:t>
                      </a:r>
                      <a:endParaRPr lang="es-ES" sz="1200" b="1" i="0" u="none" strike="noStrike">
                        <a:solidFill>
                          <a:srgbClr val="000000"/>
                        </a:solidFill>
                        <a:latin typeface="Calibri"/>
                      </a:endParaRPr>
                    </a:p>
                  </a:txBody>
                  <a:tcPr marL="0" marR="0" marT="0" marB="0" anchor="b"/>
                </a:tc>
              </a:tr>
              <a:tr h="322776">
                <a:tc>
                  <a:txBody>
                    <a:bodyPr/>
                    <a:lstStyle/>
                    <a:p>
                      <a:pPr algn="l" fontAlgn="b"/>
                      <a:r>
                        <a:rPr lang="es-ES" sz="1200" u="none" strike="noStrike"/>
                        <a:t>Edad de corte</a:t>
                      </a:r>
                      <a:endParaRPr lang="es-ES" sz="1200" b="1" i="0" u="none" strike="noStrike">
                        <a:solidFill>
                          <a:srgbClr val="000000"/>
                        </a:solidFill>
                        <a:latin typeface="Calibri"/>
                      </a:endParaRPr>
                    </a:p>
                  </a:txBody>
                  <a:tcPr marL="0" marR="0" marT="0" marB="0" anchor="b"/>
                </a:tc>
                <a:tc>
                  <a:txBody>
                    <a:bodyPr/>
                    <a:lstStyle/>
                    <a:p>
                      <a:pPr algn="r" fontAlgn="b"/>
                      <a:r>
                        <a:rPr lang="es-ES" sz="1200" u="none" strike="noStrike" dirty="0"/>
                        <a:t>5</a:t>
                      </a:r>
                      <a:endParaRPr lang="es-ES" sz="1200" b="0" i="0" u="none" strike="noStrike" dirty="0">
                        <a:solidFill>
                          <a:srgbClr val="000000"/>
                        </a:solidFill>
                        <a:latin typeface="Calibri"/>
                      </a:endParaRPr>
                    </a:p>
                  </a:txBody>
                  <a:tcPr marL="0" marR="0" marT="0" marB="0" anchor="b"/>
                </a:tc>
                <a:tc>
                  <a:txBody>
                    <a:bodyPr/>
                    <a:lstStyle/>
                    <a:p>
                      <a:pPr algn="r" fontAlgn="b"/>
                      <a:r>
                        <a:rPr lang="es-ES" sz="1200" u="none" strike="noStrike"/>
                        <a:t>12</a:t>
                      </a:r>
                      <a:endParaRPr lang="es-ES" sz="1200" b="0" i="0" u="none" strike="noStrike">
                        <a:solidFill>
                          <a:srgbClr val="000000"/>
                        </a:solidFill>
                        <a:latin typeface="Calibri"/>
                      </a:endParaRPr>
                    </a:p>
                  </a:txBody>
                  <a:tcPr marL="0" marR="0" marT="0" marB="0" anchor="b"/>
                </a:tc>
                <a:tc>
                  <a:txBody>
                    <a:bodyPr/>
                    <a:lstStyle/>
                    <a:p>
                      <a:pPr algn="r" fontAlgn="b"/>
                      <a:r>
                        <a:rPr lang="es-ES" sz="1200" u="none" strike="noStrike"/>
                        <a:t>19</a:t>
                      </a:r>
                      <a:endParaRPr lang="es-ES" sz="1200" b="0" i="0" u="none" strike="noStrike">
                        <a:solidFill>
                          <a:srgbClr val="000000"/>
                        </a:solidFill>
                        <a:latin typeface="Calibri"/>
                      </a:endParaRPr>
                    </a:p>
                  </a:txBody>
                  <a:tcPr marL="0" marR="0" marT="0" marB="0" anchor="b"/>
                </a:tc>
                <a:tc>
                  <a:txBody>
                    <a:bodyPr/>
                    <a:lstStyle/>
                    <a:p>
                      <a:pPr algn="r" fontAlgn="b"/>
                      <a:r>
                        <a:rPr lang="es-ES" sz="1200" u="none" strike="noStrike"/>
                        <a:t>25</a:t>
                      </a:r>
                      <a:endParaRPr lang="es-ES" sz="1200" b="0" i="0" u="none" strike="noStrike">
                        <a:solidFill>
                          <a:srgbClr val="000000"/>
                        </a:solidFill>
                        <a:latin typeface="Calibri"/>
                      </a:endParaRPr>
                    </a:p>
                  </a:txBody>
                  <a:tcPr marL="0" marR="0" marT="0" marB="0" anchor="b"/>
                </a:tc>
              </a:tr>
              <a:tr h="322776">
                <a:tc>
                  <a:txBody>
                    <a:bodyPr/>
                    <a:lstStyle/>
                    <a:p>
                      <a:pPr algn="l" fontAlgn="b"/>
                      <a:r>
                        <a:rPr lang="es-ES" sz="1200" u="none" strike="noStrike"/>
                        <a:t>Área a sembrar</a:t>
                      </a:r>
                      <a:endParaRPr lang="es-ES" sz="1200" b="1" i="0" u="none" strike="noStrike">
                        <a:solidFill>
                          <a:srgbClr val="000000"/>
                        </a:solidFill>
                        <a:latin typeface="Calibri"/>
                      </a:endParaRPr>
                    </a:p>
                  </a:txBody>
                  <a:tcPr marL="0" marR="0" marT="0" marB="0" anchor="b"/>
                </a:tc>
                <a:tc>
                  <a:txBody>
                    <a:bodyPr/>
                    <a:lstStyle/>
                    <a:p>
                      <a:pPr algn="r" fontAlgn="b"/>
                      <a:r>
                        <a:rPr lang="es-ES" sz="1200" u="none" strike="noStrike" dirty="0"/>
                        <a:t>100</a:t>
                      </a:r>
                      <a:endParaRPr lang="es-ES" sz="1200" b="0" i="0" u="none" strike="noStrike" dirty="0">
                        <a:solidFill>
                          <a:srgbClr val="000000"/>
                        </a:solidFill>
                        <a:latin typeface="Calibri"/>
                      </a:endParaRPr>
                    </a:p>
                  </a:txBody>
                  <a:tcPr marL="0" marR="0" marT="0" marB="0" anchor="b"/>
                </a:tc>
                <a:tc>
                  <a:txBody>
                    <a:bodyPr/>
                    <a:lstStyle/>
                    <a:p>
                      <a:pPr algn="r" fontAlgn="b"/>
                      <a:r>
                        <a:rPr lang="es-ES" sz="1200" u="none" strike="noStrike" dirty="0"/>
                        <a:t>100</a:t>
                      </a:r>
                      <a:endParaRPr lang="es-ES" sz="1200" b="0" i="0" u="none" strike="noStrike" dirty="0">
                        <a:solidFill>
                          <a:srgbClr val="000000"/>
                        </a:solidFill>
                        <a:latin typeface="Calibri"/>
                      </a:endParaRPr>
                    </a:p>
                  </a:txBody>
                  <a:tcPr marL="0" marR="0" marT="0" marB="0" anchor="b"/>
                </a:tc>
                <a:tc>
                  <a:txBody>
                    <a:bodyPr/>
                    <a:lstStyle/>
                    <a:p>
                      <a:pPr algn="r" fontAlgn="b"/>
                      <a:r>
                        <a:rPr lang="es-ES" sz="1200" u="none" strike="noStrike"/>
                        <a:t>100</a:t>
                      </a:r>
                      <a:endParaRPr lang="es-ES" sz="1200" b="0" i="0" u="none" strike="noStrike">
                        <a:solidFill>
                          <a:srgbClr val="000000"/>
                        </a:solidFill>
                        <a:latin typeface="Calibri"/>
                      </a:endParaRPr>
                    </a:p>
                  </a:txBody>
                  <a:tcPr marL="0" marR="0" marT="0" marB="0" anchor="b"/>
                </a:tc>
                <a:tc>
                  <a:txBody>
                    <a:bodyPr/>
                    <a:lstStyle/>
                    <a:p>
                      <a:pPr algn="r" fontAlgn="b"/>
                      <a:r>
                        <a:rPr lang="es-ES" sz="1200" u="none" strike="noStrike"/>
                        <a:t>100</a:t>
                      </a:r>
                      <a:endParaRPr lang="es-ES" sz="1200" b="0" i="0" u="none" strike="noStrike">
                        <a:solidFill>
                          <a:srgbClr val="000000"/>
                        </a:solidFill>
                        <a:latin typeface="Calibri"/>
                      </a:endParaRPr>
                    </a:p>
                  </a:txBody>
                  <a:tcPr marL="0" marR="0" marT="0" marB="0" anchor="b"/>
                </a:tc>
              </a:tr>
              <a:tr h="322776">
                <a:tc>
                  <a:txBody>
                    <a:bodyPr/>
                    <a:lstStyle/>
                    <a:p>
                      <a:pPr algn="l" fontAlgn="b"/>
                      <a:r>
                        <a:rPr lang="pt-BR" sz="1200" u="none" strike="noStrike"/>
                        <a:t>Numero de àrboles por hectárea</a:t>
                      </a:r>
                      <a:endParaRPr lang="pt-BR" sz="1200" b="1" i="0" u="none" strike="noStrike">
                        <a:solidFill>
                          <a:srgbClr val="000000"/>
                        </a:solidFill>
                        <a:latin typeface="Calibri"/>
                      </a:endParaRPr>
                    </a:p>
                  </a:txBody>
                  <a:tcPr marL="0" marR="0" marT="0" marB="0" anchor="b"/>
                </a:tc>
                <a:tc>
                  <a:txBody>
                    <a:bodyPr/>
                    <a:lstStyle/>
                    <a:p>
                      <a:pPr algn="r" fontAlgn="b"/>
                      <a:r>
                        <a:rPr lang="es-ES" sz="1200" u="none" strike="noStrike"/>
                        <a:t>1111</a:t>
                      </a:r>
                      <a:endParaRPr lang="es-ES" sz="1200" b="0" i="0" u="none" strike="noStrike">
                        <a:solidFill>
                          <a:srgbClr val="000000"/>
                        </a:solidFill>
                        <a:latin typeface="Calibri"/>
                      </a:endParaRPr>
                    </a:p>
                  </a:txBody>
                  <a:tcPr marL="0" marR="0" marT="0" marB="0" anchor="b"/>
                </a:tc>
                <a:tc>
                  <a:txBody>
                    <a:bodyPr/>
                    <a:lstStyle/>
                    <a:p>
                      <a:pPr algn="r" fontAlgn="b"/>
                      <a:r>
                        <a:rPr lang="es-ES" sz="1200" u="none" strike="noStrike" dirty="0"/>
                        <a:t>556</a:t>
                      </a:r>
                      <a:endParaRPr lang="es-ES" sz="1200" b="0" i="0" u="none" strike="noStrike" dirty="0">
                        <a:solidFill>
                          <a:srgbClr val="000000"/>
                        </a:solidFill>
                        <a:latin typeface="Calibri"/>
                      </a:endParaRPr>
                    </a:p>
                  </a:txBody>
                  <a:tcPr marL="0" marR="0" marT="0" marB="0" anchor="b"/>
                </a:tc>
                <a:tc>
                  <a:txBody>
                    <a:bodyPr/>
                    <a:lstStyle/>
                    <a:p>
                      <a:pPr algn="r" fontAlgn="b"/>
                      <a:r>
                        <a:rPr lang="es-ES" sz="1200" u="none" strike="noStrike"/>
                        <a:t>333</a:t>
                      </a:r>
                      <a:endParaRPr lang="es-ES" sz="1200" b="0" i="0" u="none" strike="noStrike">
                        <a:solidFill>
                          <a:srgbClr val="000000"/>
                        </a:solidFill>
                        <a:latin typeface="Calibri"/>
                      </a:endParaRPr>
                    </a:p>
                  </a:txBody>
                  <a:tcPr marL="0" marR="0" marT="0" marB="0" anchor="b"/>
                </a:tc>
                <a:tc>
                  <a:txBody>
                    <a:bodyPr/>
                    <a:lstStyle/>
                    <a:p>
                      <a:pPr algn="r" fontAlgn="b"/>
                      <a:r>
                        <a:rPr lang="es-ES" sz="1200" u="none" strike="noStrike" dirty="0"/>
                        <a:t>278</a:t>
                      </a:r>
                      <a:endParaRPr lang="es-ES" sz="1200" b="0" i="0" u="none" strike="noStrike" dirty="0">
                        <a:solidFill>
                          <a:srgbClr val="000000"/>
                        </a:solidFill>
                        <a:latin typeface="Calibri"/>
                      </a:endParaRPr>
                    </a:p>
                  </a:txBody>
                  <a:tcPr marL="0" marR="0" marT="0" marB="0" anchor="b"/>
                </a:tc>
              </a:tr>
              <a:tr h="322776">
                <a:tc>
                  <a:txBody>
                    <a:bodyPr/>
                    <a:lstStyle/>
                    <a:p>
                      <a:pPr algn="l" fontAlgn="b"/>
                      <a:r>
                        <a:rPr lang="es-ES" sz="1200" u="none" strike="noStrike"/>
                        <a:t>Porcentaje de árboles a extraerse</a:t>
                      </a:r>
                      <a:endParaRPr lang="es-ES" sz="1200" b="1" i="0" u="none" strike="noStrike">
                        <a:solidFill>
                          <a:srgbClr val="000000"/>
                        </a:solidFill>
                        <a:latin typeface="Calibri"/>
                      </a:endParaRPr>
                    </a:p>
                  </a:txBody>
                  <a:tcPr marL="0" marR="0" marT="0" marB="0" anchor="b"/>
                </a:tc>
                <a:tc>
                  <a:txBody>
                    <a:bodyPr/>
                    <a:lstStyle/>
                    <a:p>
                      <a:pPr algn="r" fontAlgn="b"/>
                      <a:r>
                        <a:rPr lang="es-ES" sz="1200" u="none" strike="noStrike"/>
                        <a:t>50%</a:t>
                      </a:r>
                      <a:endParaRPr lang="es-ES" sz="1200" b="0" i="0" u="none" strike="noStrike">
                        <a:solidFill>
                          <a:srgbClr val="000000"/>
                        </a:solidFill>
                        <a:latin typeface="Calibri"/>
                      </a:endParaRPr>
                    </a:p>
                  </a:txBody>
                  <a:tcPr marL="0" marR="0" marT="0" marB="0" anchor="b"/>
                </a:tc>
                <a:tc>
                  <a:txBody>
                    <a:bodyPr/>
                    <a:lstStyle/>
                    <a:p>
                      <a:pPr algn="r" fontAlgn="b"/>
                      <a:r>
                        <a:rPr lang="es-ES" sz="1200" u="none" strike="noStrike" dirty="0"/>
                        <a:t>20%</a:t>
                      </a:r>
                      <a:endParaRPr lang="es-ES" sz="1200" b="0" i="0" u="none" strike="noStrike" dirty="0">
                        <a:solidFill>
                          <a:srgbClr val="000000"/>
                        </a:solidFill>
                        <a:latin typeface="Calibri"/>
                      </a:endParaRPr>
                    </a:p>
                  </a:txBody>
                  <a:tcPr marL="0" marR="0" marT="0" marB="0" anchor="b"/>
                </a:tc>
                <a:tc>
                  <a:txBody>
                    <a:bodyPr/>
                    <a:lstStyle/>
                    <a:p>
                      <a:pPr algn="r" fontAlgn="b"/>
                      <a:r>
                        <a:rPr lang="es-ES" sz="1200" u="none" strike="noStrike"/>
                        <a:t>5%</a:t>
                      </a:r>
                      <a:endParaRPr lang="es-ES" sz="1200" b="0" i="0" u="none" strike="noStrike">
                        <a:solidFill>
                          <a:srgbClr val="000000"/>
                        </a:solidFill>
                        <a:latin typeface="Calibri"/>
                      </a:endParaRPr>
                    </a:p>
                  </a:txBody>
                  <a:tcPr marL="0" marR="0" marT="0" marB="0" anchor="b"/>
                </a:tc>
                <a:tc>
                  <a:txBody>
                    <a:bodyPr/>
                    <a:lstStyle/>
                    <a:p>
                      <a:pPr algn="r" fontAlgn="b"/>
                      <a:r>
                        <a:rPr lang="es-ES" sz="1200" u="none" strike="noStrike"/>
                        <a:t>0%</a:t>
                      </a:r>
                      <a:endParaRPr lang="es-ES" sz="1200" b="0" i="0" u="none" strike="noStrike">
                        <a:solidFill>
                          <a:srgbClr val="000000"/>
                        </a:solidFill>
                        <a:latin typeface="Calibri"/>
                      </a:endParaRPr>
                    </a:p>
                  </a:txBody>
                  <a:tcPr marL="0" marR="0" marT="0" marB="0" anchor="b"/>
                </a:tc>
              </a:tr>
              <a:tr h="322776">
                <a:tc>
                  <a:txBody>
                    <a:bodyPr/>
                    <a:lstStyle/>
                    <a:p>
                      <a:pPr algn="l" fontAlgn="b"/>
                      <a:r>
                        <a:rPr lang="es-ES" sz="1200" u="none" strike="noStrike"/>
                        <a:t>Numero de árboles a extraerse</a:t>
                      </a:r>
                      <a:endParaRPr lang="es-ES" sz="1200" b="1" i="0" u="none" strike="noStrike">
                        <a:solidFill>
                          <a:srgbClr val="000000"/>
                        </a:solidFill>
                        <a:latin typeface="Calibri"/>
                      </a:endParaRPr>
                    </a:p>
                  </a:txBody>
                  <a:tcPr marL="0" marR="0" marT="0" marB="0" anchor="b"/>
                </a:tc>
                <a:tc>
                  <a:txBody>
                    <a:bodyPr/>
                    <a:lstStyle/>
                    <a:p>
                      <a:pPr algn="r" fontAlgn="b"/>
                      <a:r>
                        <a:rPr lang="es-ES" sz="1200" u="none" strike="noStrike"/>
                        <a:t>556</a:t>
                      </a:r>
                      <a:endParaRPr lang="es-ES" sz="1200" b="0" i="0" u="none" strike="noStrike">
                        <a:solidFill>
                          <a:srgbClr val="000000"/>
                        </a:solidFill>
                        <a:latin typeface="Calibri"/>
                      </a:endParaRPr>
                    </a:p>
                  </a:txBody>
                  <a:tcPr marL="0" marR="0" marT="0" marB="0" anchor="b"/>
                </a:tc>
                <a:tc>
                  <a:txBody>
                    <a:bodyPr/>
                    <a:lstStyle/>
                    <a:p>
                      <a:pPr algn="r" fontAlgn="b"/>
                      <a:r>
                        <a:rPr lang="es-ES" sz="1200" u="none" strike="noStrike" dirty="0"/>
                        <a:t>222</a:t>
                      </a:r>
                      <a:endParaRPr lang="es-ES" sz="1200" b="0" i="0" u="none" strike="noStrike" dirty="0">
                        <a:solidFill>
                          <a:srgbClr val="000000"/>
                        </a:solidFill>
                        <a:latin typeface="Calibri"/>
                      </a:endParaRPr>
                    </a:p>
                  </a:txBody>
                  <a:tcPr marL="0" marR="0" marT="0" marB="0" anchor="b"/>
                </a:tc>
                <a:tc>
                  <a:txBody>
                    <a:bodyPr/>
                    <a:lstStyle/>
                    <a:p>
                      <a:pPr algn="r" fontAlgn="b"/>
                      <a:r>
                        <a:rPr lang="es-ES" sz="1200" u="none" strike="noStrike"/>
                        <a:t>56</a:t>
                      </a:r>
                      <a:endParaRPr lang="es-ES" sz="1200" b="0" i="0" u="none" strike="noStrike">
                        <a:solidFill>
                          <a:srgbClr val="000000"/>
                        </a:solidFill>
                        <a:latin typeface="Calibri"/>
                      </a:endParaRPr>
                    </a:p>
                  </a:txBody>
                  <a:tcPr marL="0" marR="0" marT="0" marB="0" anchor="b"/>
                </a:tc>
                <a:tc>
                  <a:txBody>
                    <a:bodyPr/>
                    <a:lstStyle/>
                    <a:p>
                      <a:pPr algn="r" fontAlgn="b"/>
                      <a:r>
                        <a:rPr lang="es-ES" sz="1200" u="none" strike="noStrike"/>
                        <a:t>278</a:t>
                      </a:r>
                      <a:endParaRPr lang="es-ES" sz="1200" b="0" i="0" u="none" strike="noStrike">
                        <a:solidFill>
                          <a:srgbClr val="000000"/>
                        </a:solidFill>
                        <a:latin typeface="Calibri"/>
                      </a:endParaRPr>
                    </a:p>
                  </a:txBody>
                  <a:tcPr marL="0" marR="0" marT="0" marB="0" anchor="b"/>
                </a:tc>
              </a:tr>
              <a:tr h="322776">
                <a:tc>
                  <a:txBody>
                    <a:bodyPr/>
                    <a:lstStyle/>
                    <a:p>
                      <a:pPr algn="l" fontAlgn="b"/>
                      <a:r>
                        <a:rPr lang="es-ES" sz="1200" u="none" strike="noStrike"/>
                        <a:t>Árboles restantes</a:t>
                      </a:r>
                      <a:endParaRPr lang="es-ES" sz="1200" b="1" i="0" u="none" strike="noStrike">
                        <a:solidFill>
                          <a:srgbClr val="000000"/>
                        </a:solidFill>
                        <a:latin typeface="Calibri"/>
                      </a:endParaRPr>
                    </a:p>
                  </a:txBody>
                  <a:tcPr marL="0" marR="0" marT="0" marB="0" anchor="b"/>
                </a:tc>
                <a:tc>
                  <a:txBody>
                    <a:bodyPr/>
                    <a:lstStyle/>
                    <a:p>
                      <a:pPr algn="r" fontAlgn="b"/>
                      <a:r>
                        <a:rPr lang="es-ES" sz="1200" u="none" strike="noStrike"/>
                        <a:t>556</a:t>
                      </a:r>
                      <a:endParaRPr lang="es-ES" sz="1200" b="0" i="0" u="none" strike="noStrike">
                        <a:solidFill>
                          <a:srgbClr val="000000"/>
                        </a:solidFill>
                        <a:latin typeface="Calibri"/>
                      </a:endParaRPr>
                    </a:p>
                  </a:txBody>
                  <a:tcPr marL="0" marR="0" marT="0" marB="0" anchor="b"/>
                </a:tc>
                <a:tc>
                  <a:txBody>
                    <a:bodyPr/>
                    <a:lstStyle/>
                    <a:p>
                      <a:pPr algn="r" fontAlgn="b"/>
                      <a:r>
                        <a:rPr lang="es-ES" sz="1200" u="none" strike="noStrike" dirty="0"/>
                        <a:t>334</a:t>
                      </a:r>
                      <a:endParaRPr lang="es-ES" sz="1200" b="0" i="0" u="none" strike="noStrike" dirty="0">
                        <a:solidFill>
                          <a:srgbClr val="000000"/>
                        </a:solidFill>
                        <a:latin typeface="Calibri"/>
                      </a:endParaRPr>
                    </a:p>
                  </a:txBody>
                  <a:tcPr marL="0" marR="0" marT="0" marB="0" anchor="b"/>
                </a:tc>
                <a:tc>
                  <a:txBody>
                    <a:bodyPr/>
                    <a:lstStyle/>
                    <a:p>
                      <a:pPr algn="r" fontAlgn="b"/>
                      <a:r>
                        <a:rPr lang="es-ES" sz="1200" u="none" strike="noStrike"/>
                        <a:t>277</a:t>
                      </a:r>
                      <a:endParaRPr lang="es-ES" sz="1200" b="0" i="0" u="none" strike="noStrike">
                        <a:solidFill>
                          <a:srgbClr val="000000"/>
                        </a:solidFill>
                        <a:latin typeface="Calibri"/>
                      </a:endParaRPr>
                    </a:p>
                  </a:txBody>
                  <a:tcPr marL="0" marR="0" marT="0" marB="0" anchor="b"/>
                </a:tc>
                <a:tc>
                  <a:txBody>
                    <a:bodyPr/>
                    <a:lstStyle/>
                    <a:p>
                      <a:pPr algn="r" fontAlgn="b"/>
                      <a:r>
                        <a:rPr lang="es-ES" sz="1200" u="none" strike="noStrike"/>
                        <a:t>0</a:t>
                      </a:r>
                      <a:endParaRPr lang="es-ES" sz="1200" b="0" i="0" u="none" strike="noStrike">
                        <a:solidFill>
                          <a:srgbClr val="000000"/>
                        </a:solidFill>
                        <a:latin typeface="Calibri"/>
                      </a:endParaRPr>
                    </a:p>
                  </a:txBody>
                  <a:tcPr marL="0" marR="0" marT="0" marB="0" anchor="b"/>
                </a:tc>
              </a:tr>
              <a:tr h="322776">
                <a:tc>
                  <a:txBody>
                    <a:bodyPr/>
                    <a:lstStyle/>
                    <a:p>
                      <a:pPr algn="l" fontAlgn="b"/>
                      <a:r>
                        <a:rPr lang="es-ES" sz="1200" u="none" strike="noStrike"/>
                        <a:t>Incremento anual del diametro </a:t>
                      </a:r>
                      <a:endParaRPr lang="es-ES" sz="1200" b="1" i="0" u="none" strike="noStrike">
                        <a:solidFill>
                          <a:srgbClr val="000000"/>
                        </a:solidFill>
                        <a:latin typeface="Calibri"/>
                      </a:endParaRPr>
                    </a:p>
                  </a:txBody>
                  <a:tcPr marL="0" marR="0" marT="0" marB="0" anchor="b"/>
                </a:tc>
                <a:tc>
                  <a:txBody>
                    <a:bodyPr/>
                    <a:lstStyle/>
                    <a:p>
                      <a:pPr algn="r" fontAlgn="b"/>
                      <a:r>
                        <a:rPr lang="es-ES" sz="1200" u="none" strike="noStrike"/>
                        <a:t>0,0331</a:t>
                      </a:r>
                      <a:endParaRPr lang="es-ES" sz="1200" b="0" i="0" u="none" strike="noStrike">
                        <a:solidFill>
                          <a:srgbClr val="000000"/>
                        </a:solidFill>
                        <a:latin typeface="Calibri"/>
                      </a:endParaRPr>
                    </a:p>
                  </a:txBody>
                  <a:tcPr marL="0" marR="0" marT="0" marB="0" anchor="b"/>
                </a:tc>
                <a:tc>
                  <a:txBody>
                    <a:bodyPr/>
                    <a:lstStyle/>
                    <a:p>
                      <a:pPr algn="r" fontAlgn="b"/>
                      <a:r>
                        <a:rPr lang="es-ES" sz="1200" u="none" strike="noStrike" dirty="0"/>
                        <a:t>0,0087</a:t>
                      </a:r>
                      <a:endParaRPr lang="es-ES" sz="1200" b="0" i="0" u="none" strike="noStrike" dirty="0">
                        <a:solidFill>
                          <a:srgbClr val="000000"/>
                        </a:solidFill>
                        <a:latin typeface="Calibri"/>
                      </a:endParaRPr>
                    </a:p>
                  </a:txBody>
                  <a:tcPr marL="0" marR="0" marT="0" marB="0" anchor="b"/>
                </a:tc>
                <a:tc>
                  <a:txBody>
                    <a:bodyPr/>
                    <a:lstStyle/>
                    <a:p>
                      <a:pPr algn="r" fontAlgn="b"/>
                      <a:r>
                        <a:rPr lang="es-ES" sz="1200" u="none" strike="noStrike"/>
                        <a:t>0,006</a:t>
                      </a:r>
                      <a:endParaRPr lang="es-ES" sz="1200" b="0" i="0" u="none" strike="noStrike">
                        <a:solidFill>
                          <a:srgbClr val="000000"/>
                        </a:solidFill>
                        <a:latin typeface="Calibri"/>
                      </a:endParaRPr>
                    </a:p>
                  </a:txBody>
                  <a:tcPr marL="0" marR="0" marT="0" marB="0" anchor="b"/>
                </a:tc>
                <a:tc>
                  <a:txBody>
                    <a:bodyPr/>
                    <a:lstStyle/>
                    <a:p>
                      <a:pPr algn="r" fontAlgn="b"/>
                      <a:r>
                        <a:rPr lang="es-ES" sz="1200" u="none" strike="noStrike"/>
                        <a:t>0,005</a:t>
                      </a:r>
                      <a:endParaRPr lang="es-ES" sz="1200" b="0" i="0" u="none" strike="noStrike">
                        <a:solidFill>
                          <a:srgbClr val="000000"/>
                        </a:solidFill>
                        <a:latin typeface="Calibri"/>
                      </a:endParaRPr>
                    </a:p>
                  </a:txBody>
                  <a:tcPr marL="0" marR="0" marT="0" marB="0" anchor="b"/>
                </a:tc>
              </a:tr>
              <a:tr h="322776">
                <a:tc>
                  <a:txBody>
                    <a:bodyPr/>
                    <a:lstStyle/>
                    <a:p>
                      <a:pPr algn="l" fontAlgn="b"/>
                      <a:r>
                        <a:rPr lang="es-ES" sz="1200" u="none" strike="noStrike"/>
                        <a:t>Incremento anual de altura</a:t>
                      </a:r>
                      <a:endParaRPr lang="es-ES" sz="1200" b="1" i="0" u="none" strike="noStrike">
                        <a:solidFill>
                          <a:srgbClr val="000000"/>
                        </a:solidFill>
                        <a:latin typeface="Calibri"/>
                      </a:endParaRPr>
                    </a:p>
                  </a:txBody>
                  <a:tcPr marL="0" marR="0" marT="0" marB="0" anchor="b"/>
                </a:tc>
                <a:tc>
                  <a:txBody>
                    <a:bodyPr/>
                    <a:lstStyle/>
                    <a:p>
                      <a:pPr algn="r" fontAlgn="b"/>
                      <a:r>
                        <a:rPr lang="es-ES" sz="1200" u="none" strike="noStrike"/>
                        <a:t>1,6</a:t>
                      </a:r>
                      <a:endParaRPr lang="es-ES" sz="1200" b="0" i="0" u="none" strike="noStrike">
                        <a:solidFill>
                          <a:srgbClr val="000000"/>
                        </a:solidFill>
                        <a:latin typeface="Calibri"/>
                      </a:endParaRPr>
                    </a:p>
                  </a:txBody>
                  <a:tcPr marL="0" marR="0" marT="0" marB="0" anchor="b"/>
                </a:tc>
                <a:tc>
                  <a:txBody>
                    <a:bodyPr/>
                    <a:lstStyle/>
                    <a:p>
                      <a:pPr algn="r" fontAlgn="b"/>
                      <a:r>
                        <a:rPr lang="es-ES" sz="1200" u="none" strike="noStrike" dirty="0"/>
                        <a:t>0,6</a:t>
                      </a:r>
                      <a:endParaRPr lang="es-ES" sz="1200" b="0" i="0" u="none" strike="noStrike" dirty="0">
                        <a:solidFill>
                          <a:srgbClr val="000000"/>
                        </a:solidFill>
                        <a:latin typeface="Calibri"/>
                      </a:endParaRPr>
                    </a:p>
                  </a:txBody>
                  <a:tcPr marL="0" marR="0" marT="0" marB="0" anchor="b"/>
                </a:tc>
                <a:tc>
                  <a:txBody>
                    <a:bodyPr/>
                    <a:lstStyle/>
                    <a:p>
                      <a:pPr algn="r" fontAlgn="b"/>
                      <a:r>
                        <a:rPr lang="es-ES" sz="1200" u="none" strike="noStrike"/>
                        <a:t>0,5</a:t>
                      </a:r>
                      <a:endParaRPr lang="es-ES" sz="1200" b="0" i="0" u="none" strike="noStrike">
                        <a:solidFill>
                          <a:srgbClr val="000000"/>
                        </a:solidFill>
                        <a:latin typeface="Calibri"/>
                      </a:endParaRPr>
                    </a:p>
                  </a:txBody>
                  <a:tcPr marL="0" marR="0" marT="0" marB="0" anchor="b"/>
                </a:tc>
                <a:tc>
                  <a:txBody>
                    <a:bodyPr/>
                    <a:lstStyle/>
                    <a:p>
                      <a:pPr algn="r" fontAlgn="b"/>
                      <a:r>
                        <a:rPr lang="es-ES" sz="1200" u="none" strike="noStrike"/>
                        <a:t>0,3</a:t>
                      </a:r>
                      <a:endParaRPr lang="es-ES" sz="1200" b="0" i="0" u="none" strike="noStrike">
                        <a:solidFill>
                          <a:srgbClr val="000000"/>
                        </a:solidFill>
                        <a:latin typeface="Calibri"/>
                      </a:endParaRPr>
                    </a:p>
                  </a:txBody>
                  <a:tcPr marL="0" marR="0" marT="0" marB="0" anchor="b"/>
                </a:tc>
              </a:tr>
              <a:tr h="322776">
                <a:tc>
                  <a:txBody>
                    <a:bodyPr/>
                    <a:lstStyle/>
                    <a:p>
                      <a:pPr algn="l" fontAlgn="b"/>
                      <a:r>
                        <a:rPr lang="es-ES" sz="1200" u="none" strike="noStrike"/>
                        <a:t>DAP en m</a:t>
                      </a:r>
                      <a:endParaRPr lang="es-ES" sz="1200" b="1" i="0" u="none" strike="noStrike">
                        <a:solidFill>
                          <a:srgbClr val="000000"/>
                        </a:solidFill>
                        <a:latin typeface="Calibri"/>
                      </a:endParaRPr>
                    </a:p>
                  </a:txBody>
                  <a:tcPr marL="0" marR="0" marT="0" marB="0" anchor="b"/>
                </a:tc>
                <a:tc>
                  <a:txBody>
                    <a:bodyPr/>
                    <a:lstStyle/>
                    <a:p>
                      <a:pPr algn="r" fontAlgn="b"/>
                      <a:r>
                        <a:rPr lang="es-ES" sz="1200" u="none" strike="noStrike"/>
                        <a:t>0,1399</a:t>
                      </a:r>
                      <a:endParaRPr lang="es-ES" sz="1200" b="0" i="0" u="none" strike="noStrike">
                        <a:solidFill>
                          <a:srgbClr val="000000"/>
                        </a:solidFill>
                        <a:latin typeface="Calibri"/>
                      </a:endParaRPr>
                    </a:p>
                  </a:txBody>
                  <a:tcPr marL="0" marR="0" marT="0" marB="0" anchor="b"/>
                </a:tc>
                <a:tc>
                  <a:txBody>
                    <a:bodyPr/>
                    <a:lstStyle/>
                    <a:p>
                      <a:pPr algn="r" fontAlgn="b"/>
                      <a:r>
                        <a:rPr lang="es-ES" sz="1200" u="none" strike="noStrike" dirty="0"/>
                        <a:t>0,248</a:t>
                      </a:r>
                      <a:endParaRPr lang="es-ES" sz="1200" b="0" i="0" u="none" strike="noStrike" dirty="0">
                        <a:solidFill>
                          <a:srgbClr val="000000"/>
                        </a:solidFill>
                        <a:latin typeface="Calibri"/>
                      </a:endParaRPr>
                    </a:p>
                  </a:txBody>
                  <a:tcPr marL="0" marR="0" marT="0" marB="0" anchor="b"/>
                </a:tc>
                <a:tc>
                  <a:txBody>
                    <a:bodyPr/>
                    <a:lstStyle/>
                    <a:p>
                      <a:pPr algn="r" fontAlgn="b"/>
                      <a:r>
                        <a:rPr lang="es-ES" sz="1200" u="none" strike="noStrike"/>
                        <a:t>0,298</a:t>
                      </a:r>
                      <a:endParaRPr lang="es-ES" sz="1200" b="0" i="0" u="none" strike="noStrike">
                        <a:solidFill>
                          <a:srgbClr val="000000"/>
                        </a:solidFill>
                        <a:latin typeface="Calibri"/>
                      </a:endParaRPr>
                    </a:p>
                  </a:txBody>
                  <a:tcPr marL="0" marR="0" marT="0" marB="0" anchor="b"/>
                </a:tc>
                <a:tc>
                  <a:txBody>
                    <a:bodyPr/>
                    <a:lstStyle/>
                    <a:p>
                      <a:pPr algn="r" fontAlgn="b"/>
                      <a:r>
                        <a:rPr lang="es-ES" sz="1200" u="none" strike="noStrike"/>
                        <a:t>0,328</a:t>
                      </a:r>
                      <a:endParaRPr lang="es-ES" sz="1200" b="0" i="0" u="none" strike="noStrike">
                        <a:solidFill>
                          <a:srgbClr val="000000"/>
                        </a:solidFill>
                        <a:latin typeface="Calibri"/>
                      </a:endParaRPr>
                    </a:p>
                  </a:txBody>
                  <a:tcPr marL="0" marR="0" marT="0" marB="0" anchor="b"/>
                </a:tc>
              </a:tr>
              <a:tr h="322776">
                <a:tc>
                  <a:txBody>
                    <a:bodyPr/>
                    <a:lstStyle/>
                    <a:p>
                      <a:pPr algn="l" fontAlgn="b"/>
                      <a:r>
                        <a:rPr lang="es-ES" sz="1200" u="none" strike="noStrike"/>
                        <a:t>Altura promedio en m</a:t>
                      </a:r>
                      <a:endParaRPr lang="es-ES" sz="1200" b="1" i="0" u="none" strike="noStrike">
                        <a:solidFill>
                          <a:srgbClr val="000000"/>
                        </a:solidFill>
                        <a:latin typeface="Calibri"/>
                      </a:endParaRPr>
                    </a:p>
                  </a:txBody>
                  <a:tcPr marL="0" marR="0" marT="0" marB="0" anchor="b"/>
                </a:tc>
                <a:tc>
                  <a:txBody>
                    <a:bodyPr/>
                    <a:lstStyle/>
                    <a:p>
                      <a:pPr algn="r" fontAlgn="b"/>
                      <a:r>
                        <a:rPr lang="es-ES" sz="1200" u="none" strike="noStrike"/>
                        <a:t>14</a:t>
                      </a:r>
                      <a:endParaRPr lang="es-ES" sz="1200" b="0" i="0" u="none" strike="noStrike">
                        <a:solidFill>
                          <a:srgbClr val="000000"/>
                        </a:solidFill>
                        <a:latin typeface="Calibri"/>
                      </a:endParaRPr>
                    </a:p>
                  </a:txBody>
                  <a:tcPr marL="0" marR="0" marT="0" marB="0" anchor="b"/>
                </a:tc>
                <a:tc>
                  <a:txBody>
                    <a:bodyPr/>
                    <a:lstStyle/>
                    <a:p>
                      <a:pPr algn="r" fontAlgn="b"/>
                      <a:r>
                        <a:rPr lang="es-ES" sz="1200" u="none" strike="noStrike" dirty="0"/>
                        <a:t>21,7</a:t>
                      </a:r>
                      <a:endParaRPr lang="es-ES" sz="1200" b="0" i="0" u="none" strike="noStrike" dirty="0">
                        <a:solidFill>
                          <a:srgbClr val="000000"/>
                        </a:solidFill>
                        <a:latin typeface="Calibri"/>
                      </a:endParaRPr>
                    </a:p>
                  </a:txBody>
                  <a:tcPr marL="0" marR="0" marT="0" marB="0" anchor="b"/>
                </a:tc>
                <a:tc>
                  <a:txBody>
                    <a:bodyPr/>
                    <a:lstStyle/>
                    <a:p>
                      <a:pPr algn="r" fontAlgn="b"/>
                      <a:r>
                        <a:rPr lang="es-ES" sz="1200" u="none" strike="noStrike"/>
                        <a:t>25,7</a:t>
                      </a:r>
                      <a:endParaRPr lang="es-ES" sz="1200" b="0" i="0" u="none" strike="noStrike">
                        <a:solidFill>
                          <a:srgbClr val="000000"/>
                        </a:solidFill>
                        <a:latin typeface="Calibri"/>
                      </a:endParaRPr>
                    </a:p>
                  </a:txBody>
                  <a:tcPr marL="0" marR="0" marT="0" marB="0" anchor="b"/>
                </a:tc>
                <a:tc>
                  <a:txBody>
                    <a:bodyPr/>
                    <a:lstStyle/>
                    <a:p>
                      <a:pPr algn="r" fontAlgn="b"/>
                      <a:r>
                        <a:rPr lang="es-ES" sz="1200" u="none" strike="noStrike"/>
                        <a:t>28,1</a:t>
                      </a:r>
                      <a:endParaRPr lang="es-ES" sz="1200" b="0" i="0" u="none" strike="noStrike">
                        <a:solidFill>
                          <a:srgbClr val="000000"/>
                        </a:solidFill>
                        <a:latin typeface="Calibri"/>
                      </a:endParaRPr>
                    </a:p>
                  </a:txBody>
                  <a:tcPr marL="0" marR="0" marT="0" marB="0" anchor="b"/>
                </a:tc>
              </a:tr>
              <a:tr h="322776">
                <a:tc>
                  <a:txBody>
                    <a:bodyPr/>
                    <a:lstStyle/>
                    <a:p>
                      <a:pPr algn="l" fontAlgn="b"/>
                      <a:r>
                        <a:rPr lang="es-ES" sz="1200" u="none" strike="noStrike"/>
                        <a:t>Volumen total del árbol</a:t>
                      </a:r>
                      <a:endParaRPr lang="es-ES" sz="1200" b="1" i="0" u="none" strike="noStrike">
                        <a:solidFill>
                          <a:srgbClr val="000000"/>
                        </a:solidFill>
                        <a:latin typeface="Calibri"/>
                      </a:endParaRPr>
                    </a:p>
                  </a:txBody>
                  <a:tcPr marL="0" marR="0" marT="0" marB="0" anchor="b"/>
                </a:tc>
                <a:tc>
                  <a:txBody>
                    <a:bodyPr/>
                    <a:lstStyle/>
                    <a:p>
                      <a:pPr algn="r" fontAlgn="b"/>
                      <a:r>
                        <a:rPr lang="es-ES" sz="1200" u="none" strike="noStrike"/>
                        <a:t>0,06</a:t>
                      </a:r>
                      <a:endParaRPr lang="es-ES" sz="1200" b="0" i="0" u="none" strike="noStrike">
                        <a:solidFill>
                          <a:srgbClr val="000000"/>
                        </a:solidFill>
                        <a:latin typeface="Calibri"/>
                      </a:endParaRPr>
                    </a:p>
                  </a:txBody>
                  <a:tcPr marL="0" marR="0" marT="0" marB="0" anchor="b"/>
                </a:tc>
                <a:tc>
                  <a:txBody>
                    <a:bodyPr/>
                    <a:lstStyle/>
                    <a:p>
                      <a:pPr algn="r" fontAlgn="b"/>
                      <a:r>
                        <a:rPr lang="es-ES" sz="1200" u="none" strike="noStrike" dirty="0"/>
                        <a:t>0,31</a:t>
                      </a:r>
                      <a:endParaRPr lang="es-ES" sz="1200" b="0" i="0" u="none" strike="noStrike" dirty="0">
                        <a:solidFill>
                          <a:srgbClr val="000000"/>
                        </a:solidFill>
                        <a:latin typeface="Calibri"/>
                      </a:endParaRPr>
                    </a:p>
                  </a:txBody>
                  <a:tcPr marL="0" marR="0" marT="0" marB="0" anchor="b"/>
                </a:tc>
                <a:tc>
                  <a:txBody>
                    <a:bodyPr/>
                    <a:lstStyle/>
                    <a:p>
                      <a:pPr algn="r" fontAlgn="b"/>
                      <a:r>
                        <a:rPr lang="es-ES" sz="1200" u="none" strike="noStrike"/>
                        <a:t>0,54</a:t>
                      </a:r>
                      <a:endParaRPr lang="es-ES" sz="1200" b="0" i="0" u="none" strike="noStrike">
                        <a:solidFill>
                          <a:srgbClr val="000000"/>
                        </a:solidFill>
                        <a:latin typeface="Calibri"/>
                      </a:endParaRPr>
                    </a:p>
                  </a:txBody>
                  <a:tcPr marL="0" marR="0" marT="0" marB="0" anchor="b"/>
                </a:tc>
                <a:tc>
                  <a:txBody>
                    <a:bodyPr/>
                    <a:lstStyle/>
                    <a:p>
                      <a:pPr algn="r" fontAlgn="b"/>
                      <a:r>
                        <a:rPr lang="es-ES" sz="1200" u="none" strike="noStrike"/>
                        <a:t>0,71</a:t>
                      </a:r>
                      <a:endParaRPr lang="es-ES" sz="1200" b="0" i="0" u="none" strike="noStrike">
                        <a:solidFill>
                          <a:srgbClr val="000000"/>
                        </a:solidFill>
                        <a:latin typeface="Calibri"/>
                      </a:endParaRPr>
                    </a:p>
                  </a:txBody>
                  <a:tcPr marL="0" marR="0" marT="0" marB="0" anchor="b"/>
                </a:tc>
              </a:tr>
              <a:tr h="322776">
                <a:tc>
                  <a:txBody>
                    <a:bodyPr/>
                    <a:lstStyle/>
                    <a:p>
                      <a:pPr algn="l" fontAlgn="b"/>
                      <a:r>
                        <a:rPr lang="es-ES" sz="1200" u="none" strike="noStrike"/>
                        <a:t>Volumen total por hectárea</a:t>
                      </a:r>
                      <a:endParaRPr lang="es-ES" sz="1200" b="1" i="0" u="none" strike="noStrike">
                        <a:solidFill>
                          <a:srgbClr val="000000"/>
                        </a:solidFill>
                        <a:latin typeface="Calibri"/>
                      </a:endParaRPr>
                    </a:p>
                  </a:txBody>
                  <a:tcPr marL="0" marR="0" marT="0" marB="0" anchor="b"/>
                </a:tc>
                <a:tc>
                  <a:txBody>
                    <a:bodyPr/>
                    <a:lstStyle/>
                    <a:p>
                      <a:pPr algn="r" fontAlgn="b"/>
                      <a:r>
                        <a:rPr lang="es-ES" sz="1200" u="none" strike="noStrike"/>
                        <a:t>71,73</a:t>
                      </a:r>
                      <a:endParaRPr lang="es-ES" sz="1200" b="0" i="0" u="none" strike="noStrike">
                        <a:solidFill>
                          <a:srgbClr val="000000"/>
                        </a:solidFill>
                        <a:latin typeface="Calibri"/>
                      </a:endParaRPr>
                    </a:p>
                  </a:txBody>
                  <a:tcPr marL="0" marR="0" marT="0" marB="0" anchor="b"/>
                </a:tc>
                <a:tc>
                  <a:txBody>
                    <a:bodyPr/>
                    <a:lstStyle/>
                    <a:p>
                      <a:pPr algn="r" fontAlgn="b"/>
                      <a:r>
                        <a:rPr lang="es-ES" sz="1200" u="none" strike="noStrike"/>
                        <a:t>174,84</a:t>
                      </a:r>
                      <a:endParaRPr lang="es-ES" sz="1200" b="0" i="0" u="none" strike="noStrike">
                        <a:solidFill>
                          <a:srgbClr val="000000"/>
                        </a:solidFill>
                        <a:latin typeface="Calibri"/>
                      </a:endParaRPr>
                    </a:p>
                  </a:txBody>
                  <a:tcPr marL="0" marR="0" marT="0" marB="0" anchor="b"/>
                </a:tc>
                <a:tc>
                  <a:txBody>
                    <a:bodyPr/>
                    <a:lstStyle/>
                    <a:p>
                      <a:pPr algn="r" fontAlgn="b"/>
                      <a:r>
                        <a:rPr lang="es-ES" sz="1200" u="none" strike="noStrike"/>
                        <a:t>179,07</a:t>
                      </a:r>
                      <a:endParaRPr lang="es-ES" sz="1200" b="0" i="0" u="none" strike="noStrike">
                        <a:solidFill>
                          <a:srgbClr val="000000"/>
                        </a:solidFill>
                        <a:latin typeface="Calibri"/>
                      </a:endParaRPr>
                    </a:p>
                  </a:txBody>
                  <a:tcPr marL="0" marR="0" marT="0" marB="0" anchor="b"/>
                </a:tc>
                <a:tc>
                  <a:txBody>
                    <a:bodyPr/>
                    <a:lstStyle/>
                    <a:p>
                      <a:pPr algn="r" fontAlgn="b"/>
                      <a:r>
                        <a:rPr lang="es-ES" sz="1200" u="none" strike="noStrike"/>
                        <a:t>198,02</a:t>
                      </a:r>
                      <a:endParaRPr lang="es-ES" sz="1200" b="0" i="0" u="none" strike="noStrike">
                        <a:solidFill>
                          <a:srgbClr val="000000"/>
                        </a:solidFill>
                        <a:latin typeface="Calibri"/>
                      </a:endParaRPr>
                    </a:p>
                  </a:txBody>
                  <a:tcPr marL="0" marR="0" marT="0" marB="0" anchor="b"/>
                </a:tc>
              </a:tr>
              <a:tr h="322776">
                <a:tc>
                  <a:txBody>
                    <a:bodyPr/>
                    <a:lstStyle/>
                    <a:p>
                      <a:pPr algn="l" fontAlgn="b"/>
                      <a:r>
                        <a:rPr lang="es-ES" sz="1200" u="none" strike="noStrike"/>
                        <a:t>Volumen por raleo</a:t>
                      </a:r>
                      <a:endParaRPr lang="es-ES" sz="1200" b="1" i="0" u="none" strike="noStrike">
                        <a:solidFill>
                          <a:srgbClr val="000000"/>
                        </a:solidFill>
                        <a:latin typeface="Calibri"/>
                      </a:endParaRPr>
                    </a:p>
                  </a:txBody>
                  <a:tcPr marL="0" marR="0" marT="0" marB="0" anchor="b"/>
                </a:tc>
                <a:tc>
                  <a:txBody>
                    <a:bodyPr/>
                    <a:lstStyle/>
                    <a:p>
                      <a:pPr algn="r" fontAlgn="b"/>
                      <a:r>
                        <a:rPr lang="es-ES" sz="1200" u="none" strike="noStrike"/>
                        <a:t>35,86</a:t>
                      </a:r>
                      <a:endParaRPr lang="es-ES" sz="1200" b="0" i="0" u="none" strike="noStrike">
                        <a:solidFill>
                          <a:srgbClr val="000000"/>
                        </a:solidFill>
                        <a:latin typeface="Calibri"/>
                      </a:endParaRPr>
                    </a:p>
                  </a:txBody>
                  <a:tcPr marL="0" marR="0" marT="0" marB="0" anchor="b"/>
                </a:tc>
                <a:tc>
                  <a:txBody>
                    <a:bodyPr/>
                    <a:lstStyle/>
                    <a:p>
                      <a:pPr algn="r" fontAlgn="b"/>
                      <a:r>
                        <a:rPr lang="es-ES" sz="1200" u="none" strike="noStrike" dirty="0"/>
                        <a:t>69,87</a:t>
                      </a:r>
                      <a:endParaRPr lang="es-ES" sz="1200" b="0" i="0" u="none" strike="noStrike" dirty="0">
                        <a:solidFill>
                          <a:srgbClr val="000000"/>
                        </a:solidFill>
                        <a:latin typeface="Calibri"/>
                      </a:endParaRPr>
                    </a:p>
                  </a:txBody>
                  <a:tcPr marL="0" marR="0" marT="0" marB="0" anchor="b"/>
                </a:tc>
                <a:tc>
                  <a:txBody>
                    <a:bodyPr/>
                    <a:lstStyle/>
                    <a:p>
                      <a:pPr algn="r" fontAlgn="b"/>
                      <a:r>
                        <a:rPr lang="es-ES" sz="1200" u="none" strike="noStrike" dirty="0"/>
                        <a:t>29,87</a:t>
                      </a:r>
                      <a:endParaRPr lang="es-ES" sz="1200" b="0" i="0" u="none" strike="noStrike" dirty="0">
                        <a:solidFill>
                          <a:srgbClr val="000000"/>
                        </a:solidFill>
                        <a:latin typeface="Calibri"/>
                      </a:endParaRPr>
                    </a:p>
                  </a:txBody>
                  <a:tcPr marL="0" marR="0" marT="0" marB="0" anchor="b"/>
                </a:tc>
                <a:tc>
                  <a:txBody>
                    <a:bodyPr/>
                    <a:lstStyle/>
                    <a:p>
                      <a:pPr algn="r" fontAlgn="b"/>
                      <a:r>
                        <a:rPr lang="es-ES" sz="1200" u="none" strike="noStrike" dirty="0"/>
                        <a:t>198,02</a:t>
                      </a:r>
                      <a:endParaRPr lang="es-ES" sz="1200" b="0" i="0" u="none" strike="noStrike" dirty="0">
                        <a:solidFill>
                          <a:srgbClr val="000000"/>
                        </a:solidFill>
                        <a:latin typeface="Calibri"/>
                      </a:endParaRPr>
                    </a:p>
                  </a:txBody>
                  <a:tcPr marL="0" marR="0" marT="0" marB="0" anchor="b"/>
                </a:tc>
              </a:tr>
              <a:tr h="322776">
                <a:tc>
                  <a:txBody>
                    <a:bodyPr/>
                    <a:lstStyle/>
                    <a:p>
                      <a:pPr algn="l" fontAlgn="b"/>
                      <a:r>
                        <a:rPr lang="es-ES" sz="1200" u="none" strike="noStrike"/>
                        <a:t>Volumen las 100 ha</a:t>
                      </a:r>
                      <a:endParaRPr lang="es-ES" sz="1200" b="1" i="0" u="none" strike="noStrike">
                        <a:solidFill>
                          <a:srgbClr val="000000"/>
                        </a:solidFill>
                        <a:latin typeface="Calibri"/>
                      </a:endParaRPr>
                    </a:p>
                  </a:txBody>
                  <a:tcPr marL="0" marR="0" marT="0" marB="0" anchor="b"/>
                </a:tc>
                <a:tc>
                  <a:txBody>
                    <a:bodyPr/>
                    <a:lstStyle/>
                    <a:p>
                      <a:pPr algn="r" fontAlgn="b"/>
                      <a:r>
                        <a:rPr lang="es-ES" sz="1200" u="none" strike="noStrike"/>
                        <a:t>3.586,41</a:t>
                      </a:r>
                      <a:endParaRPr lang="es-ES" sz="1200" b="0" i="0" u="none" strike="noStrike">
                        <a:solidFill>
                          <a:srgbClr val="000000"/>
                        </a:solidFill>
                        <a:latin typeface="Calibri"/>
                      </a:endParaRPr>
                    </a:p>
                  </a:txBody>
                  <a:tcPr marL="0" marR="0" marT="0" marB="0" anchor="b"/>
                </a:tc>
                <a:tc>
                  <a:txBody>
                    <a:bodyPr/>
                    <a:lstStyle/>
                    <a:p>
                      <a:pPr algn="r" fontAlgn="b"/>
                      <a:r>
                        <a:rPr lang="es-ES" sz="1200" u="none" strike="noStrike" dirty="0"/>
                        <a:t>6.987,46</a:t>
                      </a:r>
                      <a:endParaRPr lang="es-ES" sz="1200" b="0" i="0" u="none" strike="noStrike" dirty="0">
                        <a:solidFill>
                          <a:srgbClr val="000000"/>
                        </a:solidFill>
                        <a:latin typeface="Calibri"/>
                      </a:endParaRPr>
                    </a:p>
                  </a:txBody>
                  <a:tcPr marL="0" marR="0" marT="0" marB="0" anchor="b"/>
                </a:tc>
                <a:tc>
                  <a:txBody>
                    <a:bodyPr/>
                    <a:lstStyle/>
                    <a:p>
                      <a:pPr algn="r" fontAlgn="b"/>
                      <a:r>
                        <a:rPr lang="es-ES" sz="1200" u="none" strike="noStrike" dirty="0"/>
                        <a:t>2.987,18</a:t>
                      </a:r>
                      <a:endParaRPr lang="es-ES" sz="1200" b="0" i="0" u="none" strike="noStrike" dirty="0">
                        <a:solidFill>
                          <a:srgbClr val="000000"/>
                        </a:solidFill>
                        <a:latin typeface="Calibri"/>
                      </a:endParaRPr>
                    </a:p>
                  </a:txBody>
                  <a:tcPr marL="0" marR="0" marT="0" marB="0" anchor="b"/>
                </a:tc>
                <a:tc>
                  <a:txBody>
                    <a:bodyPr/>
                    <a:lstStyle/>
                    <a:p>
                      <a:pPr algn="r" fontAlgn="b"/>
                      <a:r>
                        <a:rPr lang="es-ES" sz="1200" u="none" strike="noStrike" dirty="0"/>
                        <a:t>19.802,09</a:t>
                      </a:r>
                      <a:endParaRPr lang="es-ES" sz="1200" b="0" i="0" u="none" strike="noStrike" dirty="0">
                        <a:solidFill>
                          <a:srgbClr val="000000"/>
                        </a:solidFill>
                        <a:latin typeface="Calibri"/>
                      </a:endParaRPr>
                    </a:p>
                  </a:txBody>
                  <a:tcPr marL="0" marR="0" marT="0" marB="0" anchor="b"/>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57214" cy="6011882"/>
          </a:xfrm>
        </p:spPr>
        <p:style>
          <a:lnRef idx="2">
            <a:schemeClr val="accent4"/>
          </a:lnRef>
          <a:fillRef idx="1">
            <a:schemeClr val="lt1"/>
          </a:fillRef>
          <a:effectRef idx="0">
            <a:schemeClr val="accent4"/>
          </a:effectRef>
          <a:fontRef idx="minor">
            <a:schemeClr val="dk1"/>
          </a:fontRef>
        </p:style>
        <p:txBody>
          <a:bodyPr vert="vert270">
            <a:normAutofit/>
          </a:bodyPr>
          <a:lstStyle/>
          <a:p>
            <a:r>
              <a:rPr lang="es-ES" sz="2800" dirty="0"/>
              <a:t>OBJETIVOS </a:t>
            </a:r>
            <a:r>
              <a:rPr lang="es-ES" sz="2800" dirty="0" smtClean="0"/>
              <a:t>    ESPECÍFICOS</a:t>
            </a:r>
            <a:endParaRPr lang="es-ES" sz="2800" dirty="0"/>
          </a:p>
        </p:txBody>
      </p:sp>
      <p:graphicFrame>
        <p:nvGraphicFramePr>
          <p:cNvPr id="4" name="3 Diagrama"/>
          <p:cNvGraphicFramePr/>
          <p:nvPr/>
        </p:nvGraphicFramePr>
        <p:xfrm>
          <a:off x="1714480" y="285728"/>
          <a:ext cx="7143800" cy="6357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plantacion-teca-ecobosques-3.jpg"/>
          <p:cNvPicPr>
            <a:picLocks noChangeAspect="1"/>
          </p:cNvPicPr>
          <p:nvPr/>
        </p:nvPicPr>
        <p:blipFill>
          <a:blip r:embed="rId2" cstate="print"/>
          <a:stretch>
            <a:fillRect/>
          </a:stretch>
        </p:blipFill>
        <p:spPr>
          <a:xfrm>
            <a:off x="214282" y="1142984"/>
            <a:ext cx="3929058" cy="5214950"/>
          </a:xfrm>
          <a:prstGeom prst="rect">
            <a:avLst/>
          </a:prstGeom>
        </p:spPr>
      </p:pic>
      <p:sp>
        <p:nvSpPr>
          <p:cNvPr id="4" name="3 Rectángulo"/>
          <p:cNvSpPr/>
          <p:nvPr/>
        </p:nvSpPr>
        <p:spPr>
          <a:xfrm>
            <a:off x="0" y="0"/>
            <a:ext cx="9144000" cy="9286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t>Los ingresos que se obtienen del proyecto,  provienen de las ventas de los cuatro productos que se derivan de cada realeo,  para ellos se realizo una proyección de los precios.</a:t>
            </a:r>
            <a:endParaRPr lang="es-ES" dirty="0" smtClean="0"/>
          </a:p>
        </p:txBody>
      </p:sp>
      <p:graphicFrame>
        <p:nvGraphicFramePr>
          <p:cNvPr id="5" name="4 Tabla"/>
          <p:cNvGraphicFramePr>
            <a:graphicFrameLocks noGrp="1"/>
          </p:cNvGraphicFramePr>
          <p:nvPr/>
        </p:nvGraphicFramePr>
        <p:xfrm>
          <a:off x="4286247" y="965286"/>
          <a:ext cx="4714909" cy="5678424"/>
        </p:xfrm>
        <a:graphic>
          <a:graphicData uri="http://schemas.openxmlformats.org/drawingml/2006/table">
            <a:tbl>
              <a:tblPr/>
              <a:tblGrid>
                <a:gridCol w="322984"/>
                <a:gridCol w="401284"/>
                <a:gridCol w="395410"/>
                <a:gridCol w="600293"/>
                <a:gridCol w="287097"/>
                <a:gridCol w="437169"/>
                <a:gridCol w="395410"/>
                <a:gridCol w="652491"/>
                <a:gridCol w="287097"/>
                <a:gridCol w="441737"/>
                <a:gridCol w="493937"/>
              </a:tblGrid>
              <a:tr h="106831">
                <a:tc gridSpan="3">
                  <a:txBody>
                    <a:bodyPr/>
                    <a:lstStyle/>
                    <a:p>
                      <a:pPr algn="ctr">
                        <a:lnSpc>
                          <a:spcPct val="115000"/>
                        </a:lnSpc>
                        <a:spcAft>
                          <a:spcPts val="0"/>
                        </a:spcAft>
                      </a:pPr>
                      <a:r>
                        <a:rPr lang="es-ES" sz="1200" b="1">
                          <a:solidFill>
                            <a:srgbClr val="000000"/>
                          </a:solidFill>
                          <a:latin typeface="Calibri"/>
                          <a:ea typeface="Times New Roman"/>
                          <a:cs typeface="Calibri"/>
                        </a:rPr>
                        <a:t>POSTE</a:t>
                      </a:r>
                      <a:endParaRPr lang="es-ES" sz="1200">
                        <a:solidFill>
                          <a:srgbClr val="365F91"/>
                        </a:solidFill>
                        <a:latin typeface="Calibri"/>
                        <a:ea typeface="Times New Roman"/>
                        <a:cs typeface="Times New Roman"/>
                      </a:endParaRPr>
                    </a:p>
                  </a:txBody>
                  <a:tcPr marL="27258" marR="2725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a:txBody>
                    <a:bodyPr/>
                    <a:lstStyle/>
                    <a:p>
                      <a:endParaRPr lang="es-ES" sz="1200">
                        <a:solidFill>
                          <a:srgbClr val="365F91"/>
                        </a:solidFill>
                        <a:latin typeface="Calibri"/>
                        <a:cs typeface="Times New Roman"/>
                      </a:endParaRPr>
                    </a:p>
                  </a:txBody>
                  <a:tcPr marL="27258" marR="27258" marT="0" marB="0">
                    <a:lnL>
                      <a:noFill/>
                    </a:lnL>
                    <a:lnR>
                      <a:noFill/>
                    </a:lnR>
                    <a:lnT w="12700" cap="flat" cmpd="sng" algn="ctr">
                      <a:solidFill>
                        <a:srgbClr val="000000"/>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algn="ctr">
                        <a:lnSpc>
                          <a:spcPct val="115000"/>
                        </a:lnSpc>
                        <a:spcAft>
                          <a:spcPts val="0"/>
                        </a:spcAft>
                      </a:pPr>
                      <a:r>
                        <a:rPr lang="es-ES" sz="1200" b="1">
                          <a:solidFill>
                            <a:srgbClr val="000000"/>
                          </a:solidFill>
                          <a:latin typeface="Calibri"/>
                          <a:ea typeface="Times New Roman"/>
                          <a:cs typeface="Calibri"/>
                        </a:rPr>
                        <a:t>VIGA DE 6M</a:t>
                      </a:r>
                      <a:endParaRPr lang="es-ES" sz="1200">
                        <a:solidFill>
                          <a:srgbClr val="365F91"/>
                        </a:solidFill>
                        <a:latin typeface="Calibri"/>
                        <a:ea typeface="Times New Roman"/>
                        <a:cs typeface="Times New Roman"/>
                      </a:endParaRPr>
                    </a:p>
                  </a:txBody>
                  <a:tcPr marL="27258" marR="27258" marT="0" marB="0">
                    <a:lnL>
                      <a:noFill/>
                    </a:lnL>
                    <a:lnR>
                      <a:noFill/>
                    </a:lnR>
                    <a:lnT w="12700" cap="flat" cmpd="sng" algn="ctr">
                      <a:solidFill>
                        <a:srgbClr val="000000"/>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a:txBody>
                    <a:bodyPr/>
                    <a:lstStyle/>
                    <a:p>
                      <a:endParaRPr lang="es-ES" sz="1200">
                        <a:solidFill>
                          <a:srgbClr val="365F91"/>
                        </a:solidFill>
                        <a:latin typeface="Calibri"/>
                        <a:cs typeface="Times New Roman"/>
                      </a:endParaRPr>
                    </a:p>
                  </a:txBody>
                  <a:tcPr marL="27258" marR="27258" marT="0" marB="0">
                    <a:lnL>
                      <a:noFill/>
                    </a:lnL>
                    <a:lnR>
                      <a:noFill/>
                    </a:lnR>
                    <a:lnT w="12700" cap="flat" cmpd="sng" algn="ctr">
                      <a:solidFill>
                        <a:srgbClr val="000000"/>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algn="ctr">
                        <a:lnSpc>
                          <a:spcPct val="115000"/>
                        </a:lnSpc>
                        <a:spcAft>
                          <a:spcPts val="0"/>
                        </a:spcAft>
                      </a:pPr>
                      <a:r>
                        <a:rPr lang="es-ES" sz="1200" b="1">
                          <a:solidFill>
                            <a:srgbClr val="000000"/>
                          </a:solidFill>
                          <a:latin typeface="Calibri"/>
                          <a:ea typeface="Times New Roman"/>
                          <a:cs typeface="Calibri"/>
                        </a:rPr>
                        <a:t>CARBÒN</a:t>
                      </a:r>
                      <a:endParaRPr lang="es-ES" sz="1200">
                        <a:solidFill>
                          <a:srgbClr val="365F91"/>
                        </a:solidFill>
                        <a:latin typeface="Calibri"/>
                        <a:ea typeface="Times New Roman"/>
                        <a:cs typeface="Times New Roman"/>
                      </a:endParaRPr>
                    </a:p>
                  </a:txBody>
                  <a:tcPr marL="27258" marR="2725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205930">
                <a:tc>
                  <a:txBody>
                    <a:bodyPr/>
                    <a:lstStyle/>
                    <a:p>
                      <a:pPr algn="r">
                        <a:lnSpc>
                          <a:spcPct val="115000"/>
                        </a:lnSpc>
                        <a:spcAft>
                          <a:spcPts val="0"/>
                        </a:spcAft>
                      </a:pPr>
                      <a:r>
                        <a:rPr lang="es-ES" sz="1200">
                          <a:solidFill>
                            <a:srgbClr val="000000"/>
                          </a:solidFill>
                          <a:latin typeface="Calibri"/>
                          <a:ea typeface="Times New Roman"/>
                          <a:cs typeface="Calibri"/>
                        </a:rPr>
                        <a:t>0</a:t>
                      </a:r>
                      <a:endParaRPr lang="es-ES" sz="1200">
                        <a:solidFill>
                          <a:srgbClr val="365F91"/>
                        </a:solidFill>
                        <a:latin typeface="Calibri"/>
                        <a:ea typeface="Times New Roman"/>
                        <a:cs typeface="Times New Roman"/>
                      </a:endParaRPr>
                    </a:p>
                  </a:txBody>
                  <a:tcPr marL="27258" marR="27258" marT="0" marB="0">
                    <a:lnL w="12700" cap="flat" cmpd="sng" algn="ctr">
                      <a:solidFill>
                        <a:srgbClr val="000000"/>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2013</a:t>
                      </a:r>
                      <a:endParaRPr lang="es-ES" sz="1200">
                        <a:solidFill>
                          <a:srgbClr val="365F91"/>
                        </a:solidFill>
                        <a:latin typeface="Calibri"/>
                        <a:ea typeface="Times New Roman"/>
                        <a:cs typeface="Times New Roman"/>
                      </a:endParaRPr>
                    </a:p>
                  </a:txBody>
                  <a:tcPr marL="27258" marR="27258"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1</a:t>
                      </a:r>
                      <a:endParaRPr lang="es-ES" sz="1200">
                        <a:solidFill>
                          <a:srgbClr val="365F91"/>
                        </a:solidFill>
                        <a:latin typeface="Calibri"/>
                        <a:ea typeface="Times New Roman"/>
                        <a:cs typeface="Times New Roman"/>
                      </a:endParaRPr>
                    </a:p>
                  </a:txBody>
                  <a:tcPr marL="27258" marR="27258"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endParaRPr lang="es-ES" sz="1200">
                        <a:solidFill>
                          <a:srgbClr val="365F91"/>
                        </a:solidFill>
                        <a:latin typeface="Calibri"/>
                        <a:cs typeface="Times New Roman"/>
                      </a:endParaRPr>
                    </a:p>
                  </a:txBody>
                  <a:tcPr marL="27258" marR="27258"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0</a:t>
                      </a:r>
                      <a:endParaRPr lang="es-ES" sz="1200">
                        <a:solidFill>
                          <a:srgbClr val="365F91"/>
                        </a:solidFill>
                        <a:latin typeface="Calibri"/>
                        <a:ea typeface="Times New Roman"/>
                        <a:cs typeface="Times New Roman"/>
                      </a:endParaRPr>
                    </a:p>
                  </a:txBody>
                  <a:tcPr marL="27258" marR="27258"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2013</a:t>
                      </a:r>
                      <a:endParaRPr lang="es-ES" sz="1200">
                        <a:solidFill>
                          <a:srgbClr val="365F91"/>
                        </a:solidFill>
                        <a:latin typeface="Calibri"/>
                        <a:ea typeface="Times New Roman"/>
                        <a:cs typeface="Times New Roman"/>
                      </a:endParaRPr>
                    </a:p>
                  </a:txBody>
                  <a:tcPr marL="27258" marR="27258"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2,33</a:t>
                      </a:r>
                      <a:endParaRPr lang="es-ES" sz="1200">
                        <a:solidFill>
                          <a:srgbClr val="365F91"/>
                        </a:solidFill>
                        <a:latin typeface="Calibri"/>
                        <a:ea typeface="Times New Roman"/>
                        <a:cs typeface="Times New Roman"/>
                      </a:endParaRPr>
                    </a:p>
                  </a:txBody>
                  <a:tcPr marL="27258" marR="27258"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endParaRPr lang="es-ES" sz="1200">
                        <a:solidFill>
                          <a:srgbClr val="365F91"/>
                        </a:solidFill>
                        <a:latin typeface="Calibri"/>
                        <a:cs typeface="Times New Roman"/>
                      </a:endParaRPr>
                    </a:p>
                  </a:txBody>
                  <a:tcPr marL="27258" marR="27258"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0</a:t>
                      </a:r>
                      <a:endParaRPr lang="es-ES" sz="1200">
                        <a:solidFill>
                          <a:srgbClr val="365F91"/>
                        </a:solidFill>
                        <a:latin typeface="Calibri"/>
                        <a:ea typeface="Times New Roman"/>
                        <a:cs typeface="Times New Roman"/>
                      </a:endParaRPr>
                    </a:p>
                  </a:txBody>
                  <a:tcPr marL="27258" marR="27258"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2013</a:t>
                      </a:r>
                      <a:endParaRPr lang="es-ES" sz="1200">
                        <a:solidFill>
                          <a:srgbClr val="365F91"/>
                        </a:solidFill>
                        <a:latin typeface="Calibri"/>
                        <a:ea typeface="Times New Roman"/>
                        <a:cs typeface="Times New Roman"/>
                      </a:endParaRPr>
                    </a:p>
                  </a:txBody>
                  <a:tcPr marL="27258" marR="27258"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4</a:t>
                      </a:r>
                      <a:endParaRPr lang="es-ES" sz="1200">
                        <a:solidFill>
                          <a:srgbClr val="365F91"/>
                        </a:solidFill>
                        <a:latin typeface="Calibri"/>
                        <a:ea typeface="Times New Roman"/>
                        <a:cs typeface="Times New Roman"/>
                      </a:endParaRPr>
                    </a:p>
                  </a:txBody>
                  <a:tcPr marL="27258" marR="27258" marT="0" marB="0">
                    <a:lnL>
                      <a:noFill/>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solidFill>
                      <a:srgbClr val="D3DFEE"/>
                    </a:solidFill>
                  </a:tcPr>
                </a:tc>
              </a:tr>
              <a:tr h="205930">
                <a:tc>
                  <a:txBody>
                    <a:bodyPr/>
                    <a:lstStyle/>
                    <a:p>
                      <a:pPr algn="r">
                        <a:lnSpc>
                          <a:spcPct val="115000"/>
                        </a:lnSpc>
                        <a:spcAft>
                          <a:spcPts val="0"/>
                        </a:spcAft>
                      </a:pPr>
                      <a:r>
                        <a:rPr lang="es-ES" sz="1200">
                          <a:solidFill>
                            <a:srgbClr val="000000"/>
                          </a:solidFill>
                          <a:latin typeface="Calibri"/>
                          <a:ea typeface="Times New Roman"/>
                          <a:cs typeface="Calibri"/>
                        </a:rPr>
                        <a:t>1</a:t>
                      </a:r>
                      <a:endParaRPr lang="es-ES" sz="1200">
                        <a:solidFill>
                          <a:srgbClr val="365F91"/>
                        </a:solidFill>
                        <a:latin typeface="Calibri"/>
                        <a:ea typeface="Times New Roman"/>
                        <a:cs typeface="Times New Roman"/>
                      </a:endParaRPr>
                    </a:p>
                  </a:txBody>
                  <a:tcPr marL="27258" marR="27258"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2014</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1,04</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1</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2014</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2,43</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1</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2014</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4,16</a:t>
                      </a:r>
                      <a:endParaRPr lang="es-ES" sz="1200">
                        <a:solidFill>
                          <a:srgbClr val="365F91"/>
                        </a:solidFill>
                        <a:latin typeface="Calibri"/>
                        <a:ea typeface="Times New Roman"/>
                        <a:cs typeface="Times New Roman"/>
                      </a:endParaRPr>
                    </a:p>
                  </a:txBody>
                  <a:tcPr marL="27258" marR="27258" marT="0" marB="0">
                    <a:lnL>
                      <a:noFill/>
                    </a:lnL>
                    <a:lnR w="12700" cap="flat" cmpd="sng" algn="ctr">
                      <a:solidFill>
                        <a:srgbClr val="000000"/>
                      </a:solidFill>
                      <a:prstDash val="solid"/>
                      <a:round/>
                      <a:headEnd type="none" w="med" len="med"/>
                      <a:tailEnd type="none" w="med" len="med"/>
                    </a:lnR>
                    <a:lnT>
                      <a:noFill/>
                    </a:lnT>
                    <a:lnB>
                      <a:noFill/>
                    </a:lnB>
                  </a:tcPr>
                </a:tc>
              </a:tr>
              <a:tr h="205930">
                <a:tc>
                  <a:txBody>
                    <a:bodyPr/>
                    <a:lstStyle/>
                    <a:p>
                      <a:pPr algn="r">
                        <a:lnSpc>
                          <a:spcPct val="115000"/>
                        </a:lnSpc>
                        <a:spcAft>
                          <a:spcPts val="0"/>
                        </a:spcAft>
                      </a:pPr>
                      <a:r>
                        <a:rPr lang="es-ES" sz="1200">
                          <a:solidFill>
                            <a:srgbClr val="000000"/>
                          </a:solidFill>
                          <a:latin typeface="Calibri"/>
                          <a:ea typeface="Times New Roman"/>
                          <a:cs typeface="Calibri"/>
                        </a:rPr>
                        <a:t>2</a:t>
                      </a:r>
                      <a:endParaRPr lang="es-ES" sz="1200">
                        <a:solidFill>
                          <a:srgbClr val="365F91"/>
                        </a:solidFill>
                        <a:latin typeface="Calibri"/>
                        <a:ea typeface="Times New Roman"/>
                        <a:cs typeface="Times New Roman"/>
                      </a:endParaRPr>
                    </a:p>
                  </a:txBody>
                  <a:tcPr marL="27258" marR="27258" marT="0" marB="0">
                    <a:lnL w="12700" cap="flat" cmpd="sng" algn="ctr">
                      <a:solidFill>
                        <a:srgbClr val="000000"/>
                      </a:solidFill>
                      <a:prstDash val="solid"/>
                      <a:round/>
                      <a:headEnd type="none" w="med" len="med"/>
                      <a:tailEnd type="none" w="med" len="med"/>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2015</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1,08</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2015</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2,52</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2015</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4,33</a:t>
                      </a:r>
                      <a:endParaRPr lang="es-ES" sz="1200">
                        <a:solidFill>
                          <a:srgbClr val="365F91"/>
                        </a:solidFill>
                        <a:latin typeface="Calibri"/>
                        <a:ea typeface="Times New Roman"/>
                        <a:cs typeface="Times New Roman"/>
                      </a:endParaRPr>
                    </a:p>
                  </a:txBody>
                  <a:tcPr marL="27258" marR="27258" marT="0" marB="0">
                    <a:lnL>
                      <a:noFill/>
                    </a:lnL>
                    <a:lnR w="12700" cap="flat" cmpd="sng" algn="ctr">
                      <a:solidFill>
                        <a:srgbClr val="000000"/>
                      </a:solidFill>
                      <a:prstDash val="solid"/>
                      <a:round/>
                      <a:headEnd type="none" w="med" len="med"/>
                      <a:tailEnd type="none" w="med" len="med"/>
                    </a:lnR>
                    <a:lnT>
                      <a:noFill/>
                    </a:lnT>
                    <a:lnB>
                      <a:noFill/>
                    </a:lnB>
                    <a:solidFill>
                      <a:srgbClr val="D3DFEE"/>
                    </a:solidFill>
                  </a:tcPr>
                </a:tc>
              </a:tr>
              <a:tr h="205930">
                <a:tc>
                  <a:txBody>
                    <a:bodyPr/>
                    <a:lstStyle/>
                    <a:p>
                      <a:pPr algn="r">
                        <a:lnSpc>
                          <a:spcPct val="115000"/>
                        </a:lnSpc>
                        <a:spcAft>
                          <a:spcPts val="0"/>
                        </a:spcAft>
                      </a:pPr>
                      <a:r>
                        <a:rPr lang="es-ES" sz="1200">
                          <a:solidFill>
                            <a:srgbClr val="000000"/>
                          </a:solidFill>
                          <a:latin typeface="Calibri"/>
                          <a:ea typeface="Times New Roman"/>
                          <a:cs typeface="Calibri"/>
                        </a:rPr>
                        <a:t>3</a:t>
                      </a:r>
                      <a:endParaRPr lang="es-ES" sz="1200">
                        <a:solidFill>
                          <a:srgbClr val="365F91"/>
                        </a:solidFill>
                        <a:latin typeface="Calibri"/>
                        <a:ea typeface="Times New Roman"/>
                        <a:cs typeface="Times New Roman"/>
                      </a:endParaRPr>
                    </a:p>
                  </a:txBody>
                  <a:tcPr marL="27258" marR="27258"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2016</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1,13</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3</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2016</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2,63</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3</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2016</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4,51</a:t>
                      </a:r>
                      <a:endParaRPr lang="es-ES" sz="1200">
                        <a:solidFill>
                          <a:srgbClr val="365F91"/>
                        </a:solidFill>
                        <a:latin typeface="Calibri"/>
                        <a:ea typeface="Times New Roman"/>
                        <a:cs typeface="Times New Roman"/>
                      </a:endParaRPr>
                    </a:p>
                  </a:txBody>
                  <a:tcPr marL="27258" marR="27258" marT="0" marB="0">
                    <a:lnL>
                      <a:noFill/>
                    </a:lnL>
                    <a:lnR w="12700" cap="flat" cmpd="sng" algn="ctr">
                      <a:solidFill>
                        <a:srgbClr val="000000"/>
                      </a:solidFill>
                      <a:prstDash val="solid"/>
                      <a:round/>
                      <a:headEnd type="none" w="med" len="med"/>
                      <a:tailEnd type="none" w="med" len="med"/>
                    </a:lnR>
                    <a:lnT>
                      <a:noFill/>
                    </a:lnT>
                    <a:lnB>
                      <a:noFill/>
                    </a:lnB>
                  </a:tcPr>
                </a:tc>
              </a:tr>
              <a:tr h="205930">
                <a:tc>
                  <a:txBody>
                    <a:bodyPr/>
                    <a:lstStyle/>
                    <a:p>
                      <a:pPr algn="r">
                        <a:lnSpc>
                          <a:spcPct val="115000"/>
                        </a:lnSpc>
                        <a:spcAft>
                          <a:spcPts val="0"/>
                        </a:spcAft>
                      </a:pPr>
                      <a:r>
                        <a:rPr lang="es-ES" sz="1200">
                          <a:solidFill>
                            <a:srgbClr val="000000"/>
                          </a:solidFill>
                          <a:latin typeface="Calibri"/>
                          <a:ea typeface="Times New Roman"/>
                          <a:cs typeface="Calibri"/>
                        </a:rPr>
                        <a:t>4</a:t>
                      </a:r>
                      <a:endParaRPr lang="es-ES" sz="1200">
                        <a:solidFill>
                          <a:srgbClr val="365F91"/>
                        </a:solidFill>
                        <a:latin typeface="Calibri"/>
                        <a:ea typeface="Times New Roman"/>
                        <a:cs typeface="Times New Roman"/>
                      </a:endParaRPr>
                    </a:p>
                  </a:txBody>
                  <a:tcPr marL="27258" marR="27258" marT="0" marB="0">
                    <a:lnL w="12700" cap="flat" cmpd="sng" algn="ctr">
                      <a:solidFill>
                        <a:srgbClr val="000000"/>
                      </a:solidFill>
                      <a:prstDash val="solid"/>
                      <a:round/>
                      <a:headEnd type="none" w="med" len="med"/>
                      <a:tailEnd type="none" w="med" len="med"/>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2017</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1,17</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4</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2017</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2,74</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4</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2017</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4,70</a:t>
                      </a:r>
                      <a:endParaRPr lang="es-ES" sz="1200">
                        <a:solidFill>
                          <a:srgbClr val="365F91"/>
                        </a:solidFill>
                        <a:latin typeface="Calibri"/>
                        <a:ea typeface="Times New Roman"/>
                        <a:cs typeface="Times New Roman"/>
                      </a:endParaRPr>
                    </a:p>
                  </a:txBody>
                  <a:tcPr marL="27258" marR="27258" marT="0" marB="0">
                    <a:lnL>
                      <a:noFill/>
                    </a:lnL>
                    <a:lnR w="12700" cap="flat" cmpd="sng" algn="ctr">
                      <a:solidFill>
                        <a:srgbClr val="000000"/>
                      </a:solidFill>
                      <a:prstDash val="solid"/>
                      <a:round/>
                      <a:headEnd type="none" w="med" len="med"/>
                      <a:tailEnd type="none" w="med" len="med"/>
                    </a:lnR>
                    <a:lnT>
                      <a:noFill/>
                    </a:lnT>
                    <a:lnB>
                      <a:noFill/>
                    </a:lnB>
                    <a:solidFill>
                      <a:srgbClr val="D3DFEE"/>
                    </a:solidFill>
                  </a:tcPr>
                </a:tc>
              </a:tr>
              <a:tr h="205930">
                <a:tc>
                  <a:txBody>
                    <a:bodyPr/>
                    <a:lstStyle/>
                    <a:p>
                      <a:pPr algn="r">
                        <a:lnSpc>
                          <a:spcPct val="115000"/>
                        </a:lnSpc>
                        <a:spcAft>
                          <a:spcPts val="0"/>
                        </a:spcAft>
                      </a:pPr>
                      <a:r>
                        <a:rPr lang="es-ES" sz="1200">
                          <a:solidFill>
                            <a:srgbClr val="000000"/>
                          </a:solidFill>
                          <a:latin typeface="Calibri"/>
                          <a:ea typeface="Times New Roman"/>
                          <a:cs typeface="Calibri"/>
                        </a:rPr>
                        <a:t>5</a:t>
                      </a:r>
                      <a:endParaRPr lang="es-ES" sz="1200">
                        <a:solidFill>
                          <a:srgbClr val="365F91"/>
                        </a:solidFill>
                        <a:latin typeface="Calibri"/>
                        <a:ea typeface="Times New Roman"/>
                        <a:cs typeface="Times New Roman"/>
                      </a:endParaRPr>
                    </a:p>
                  </a:txBody>
                  <a:tcPr marL="27258" marR="27258"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2018</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1,22</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5</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2018</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2,85</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5</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2018</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4,89</a:t>
                      </a:r>
                      <a:endParaRPr lang="es-ES" sz="1200">
                        <a:solidFill>
                          <a:srgbClr val="365F91"/>
                        </a:solidFill>
                        <a:latin typeface="Calibri"/>
                        <a:ea typeface="Times New Roman"/>
                        <a:cs typeface="Times New Roman"/>
                      </a:endParaRPr>
                    </a:p>
                  </a:txBody>
                  <a:tcPr marL="27258" marR="27258" marT="0" marB="0">
                    <a:lnL>
                      <a:noFill/>
                    </a:lnL>
                    <a:lnR w="12700" cap="flat" cmpd="sng" algn="ctr">
                      <a:solidFill>
                        <a:srgbClr val="000000"/>
                      </a:solidFill>
                      <a:prstDash val="solid"/>
                      <a:round/>
                      <a:headEnd type="none" w="med" len="med"/>
                      <a:tailEnd type="none" w="med" len="med"/>
                    </a:lnR>
                    <a:lnT>
                      <a:noFill/>
                    </a:lnT>
                    <a:lnB>
                      <a:noFill/>
                    </a:lnB>
                  </a:tcPr>
                </a:tc>
              </a:tr>
              <a:tr h="205930">
                <a:tc>
                  <a:txBody>
                    <a:bodyPr/>
                    <a:lstStyle/>
                    <a:p>
                      <a:pPr algn="r">
                        <a:lnSpc>
                          <a:spcPct val="115000"/>
                        </a:lnSpc>
                        <a:spcAft>
                          <a:spcPts val="0"/>
                        </a:spcAft>
                      </a:pPr>
                      <a:r>
                        <a:rPr lang="es-ES" sz="1200">
                          <a:solidFill>
                            <a:srgbClr val="000000"/>
                          </a:solidFill>
                          <a:latin typeface="Calibri"/>
                          <a:ea typeface="Times New Roman"/>
                          <a:cs typeface="Calibri"/>
                        </a:rPr>
                        <a:t>6</a:t>
                      </a:r>
                      <a:endParaRPr lang="es-ES" sz="1200">
                        <a:solidFill>
                          <a:srgbClr val="365F91"/>
                        </a:solidFill>
                        <a:latin typeface="Calibri"/>
                        <a:ea typeface="Times New Roman"/>
                        <a:cs typeface="Times New Roman"/>
                      </a:endParaRPr>
                    </a:p>
                  </a:txBody>
                  <a:tcPr marL="27258" marR="27258" marT="0" marB="0">
                    <a:lnL w="12700" cap="flat" cmpd="sng" algn="ctr">
                      <a:solidFill>
                        <a:srgbClr val="000000"/>
                      </a:solidFill>
                      <a:prstDash val="solid"/>
                      <a:round/>
                      <a:headEnd type="none" w="med" len="med"/>
                      <a:tailEnd type="none" w="med" len="med"/>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2019</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1,27</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6</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2019</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2,97</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6</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2019</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5,09</a:t>
                      </a:r>
                      <a:endParaRPr lang="es-ES" sz="1200">
                        <a:solidFill>
                          <a:srgbClr val="365F91"/>
                        </a:solidFill>
                        <a:latin typeface="Calibri"/>
                        <a:ea typeface="Times New Roman"/>
                        <a:cs typeface="Times New Roman"/>
                      </a:endParaRPr>
                    </a:p>
                  </a:txBody>
                  <a:tcPr marL="27258" marR="27258" marT="0" marB="0">
                    <a:lnL>
                      <a:noFill/>
                    </a:lnL>
                    <a:lnR w="12700" cap="flat" cmpd="sng" algn="ctr">
                      <a:solidFill>
                        <a:srgbClr val="000000"/>
                      </a:solidFill>
                      <a:prstDash val="solid"/>
                      <a:round/>
                      <a:headEnd type="none" w="med" len="med"/>
                      <a:tailEnd type="none" w="med" len="med"/>
                    </a:lnR>
                    <a:lnT>
                      <a:noFill/>
                    </a:lnT>
                    <a:lnB>
                      <a:noFill/>
                    </a:lnB>
                    <a:solidFill>
                      <a:srgbClr val="D3DFEE"/>
                    </a:solidFill>
                  </a:tcPr>
                </a:tc>
              </a:tr>
              <a:tr h="205930">
                <a:tc>
                  <a:txBody>
                    <a:bodyPr/>
                    <a:lstStyle/>
                    <a:p>
                      <a:pPr algn="r">
                        <a:lnSpc>
                          <a:spcPct val="115000"/>
                        </a:lnSpc>
                        <a:spcAft>
                          <a:spcPts val="0"/>
                        </a:spcAft>
                      </a:pPr>
                      <a:r>
                        <a:rPr lang="es-ES" sz="1200">
                          <a:solidFill>
                            <a:srgbClr val="000000"/>
                          </a:solidFill>
                          <a:latin typeface="Calibri"/>
                          <a:ea typeface="Times New Roman"/>
                          <a:cs typeface="Calibri"/>
                        </a:rPr>
                        <a:t>7</a:t>
                      </a:r>
                      <a:endParaRPr lang="es-ES" sz="1200">
                        <a:solidFill>
                          <a:srgbClr val="365F91"/>
                        </a:solidFill>
                        <a:latin typeface="Calibri"/>
                        <a:ea typeface="Times New Roman"/>
                        <a:cs typeface="Times New Roman"/>
                      </a:endParaRPr>
                    </a:p>
                  </a:txBody>
                  <a:tcPr marL="27258" marR="27258"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2020</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1,32</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7</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2020</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3,09</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7</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2020</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5,30</a:t>
                      </a:r>
                      <a:endParaRPr lang="es-ES" sz="1200">
                        <a:solidFill>
                          <a:srgbClr val="365F91"/>
                        </a:solidFill>
                        <a:latin typeface="Calibri"/>
                        <a:ea typeface="Times New Roman"/>
                        <a:cs typeface="Times New Roman"/>
                      </a:endParaRPr>
                    </a:p>
                  </a:txBody>
                  <a:tcPr marL="27258" marR="27258" marT="0" marB="0">
                    <a:lnL>
                      <a:noFill/>
                    </a:lnL>
                    <a:lnR w="12700" cap="flat" cmpd="sng" algn="ctr">
                      <a:solidFill>
                        <a:srgbClr val="000000"/>
                      </a:solidFill>
                      <a:prstDash val="solid"/>
                      <a:round/>
                      <a:headEnd type="none" w="med" len="med"/>
                      <a:tailEnd type="none" w="med" len="med"/>
                    </a:lnR>
                    <a:lnT>
                      <a:noFill/>
                    </a:lnT>
                    <a:lnB>
                      <a:noFill/>
                    </a:lnB>
                  </a:tcPr>
                </a:tc>
              </a:tr>
              <a:tr h="205930">
                <a:tc>
                  <a:txBody>
                    <a:bodyPr/>
                    <a:lstStyle/>
                    <a:p>
                      <a:pPr algn="r">
                        <a:lnSpc>
                          <a:spcPct val="115000"/>
                        </a:lnSpc>
                        <a:spcAft>
                          <a:spcPts val="0"/>
                        </a:spcAft>
                      </a:pPr>
                      <a:r>
                        <a:rPr lang="es-ES" sz="1200">
                          <a:solidFill>
                            <a:srgbClr val="000000"/>
                          </a:solidFill>
                          <a:latin typeface="Calibri"/>
                          <a:ea typeface="Times New Roman"/>
                          <a:cs typeface="Calibri"/>
                        </a:rPr>
                        <a:t>8</a:t>
                      </a:r>
                      <a:endParaRPr lang="es-ES" sz="1200">
                        <a:solidFill>
                          <a:srgbClr val="365F91"/>
                        </a:solidFill>
                        <a:latin typeface="Calibri"/>
                        <a:ea typeface="Times New Roman"/>
                        <a:cs typeface="Times New Roman"/>
                      </a:endParaRPr>
                    </a:p>
                  </a:txBody>
                  <a:tcPr marL="27258" marR="27258" marT="0" marB="0">
                    <a:lnL w="12700" cap="flat" cmpd="sng" algn="ctr">
                      <a:solidFill>
                        <a:srgbClr val="000000"/>
                      </a:solidFill>
                      <a:prstDash val="solid"/>
                      <a:round/>
                      <a:headEnd type="none" w="med" len="med"/>
                      <a:tailEnd type="none" w="med" len="med"/>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2021</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1,38</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8</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2021</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3,21</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8</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2021</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5,52</a:t>
                      </a:r>
                      <a:endParaRPr lang="es-ES" sz="1200">
                        <a:solidFill>
                          <a:srgbClr val="365F91"/>
                        </a:solidFill>
                        <a:latin typeface="Calibri"/>
                        <a:ea typeface="Times New Roman"/>
                        <a:cs typeface="Times New Roman"/>
                      </a:endParaRPr>
                    </a:p>
                  </a:txBody>
                  <a:tcPr marL="27258" marR="27258" marT="0" marB="0">
                    <a:lnL>
                      <a:noFill/>
                    </a:lnL>
                    <a:lnR w="12700" cap="flat" cmpd="sng" algn="ctr">
                      <a:solidFill>
                        <a:srgbClr val="000000"/>
                      </a:solidFill>
                      <a:prstDash val="solid"/>
                      <a:round/>
                      <a:headEnd type="none" w="med" len="med"/>
                      <a:tailEnd type="none" w="med" len="med"/>
                    </a:lnR>
                    <a:lnT>
                      <a:noFill/>
                    </a:lnT>
                    <a:lnB>
                      <a:noFill/>
                    </a:lnB>
                    <a:solidFill>
                      <a:srgbClr val="D3DFEE"/>
                    </a:solidFill>
                  </a:tcPr>
                </a:tc>
              </a:tr>
              <a:tr h="205930">
                <a:tc>
                  <a:txBody>
                    <a:bodyPr/>
                    <a:lstStyle/>
                    <a:p>
                      <a:pPr algn="r">
                        <a:lnSpc>
                          <a:spcPct val="115000"/>
                        </a:lnSpc>
                        <a:spcAft>
                          <a:spcPts val="0"/>
                        </a:spcAft>
                      </a:pPr>
                      <a:r>
                        <a:rPr lang="es-ES" sz="1200">
                          <a:solidFill>
                            <a:srgbClr val="000000"/>
                          </a:solidFill>
                          <a:latin typeface="Calibri"/>
                          <a:ea typeface="Times New Roman"/>
                          <a:cs typeface="Calibri"/>
                        </a:rPr>
                        <a:t>9</a:t>
                      </a:r>
                      <a:endParaRPr lang="es-ES" sz="1200">
                        <a:solidFill>
                          <a:srgbClr val="365F91"/>
                        </a:solidFill>
                        <a:latin typeface="Calibri"/>
                        <a:ea typeface="Times New Roman"/>
                        <a:cs typeface="Times New Roman"/>
                      </a:endParaRPr>
                    </a:p>
                  </a:txBody>
                  <a:tcPr marL="27258" marR="27258"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2022</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1,44</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9</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2022</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3,35</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9</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2022</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5,74</a:t>
                      </a:r>
                      <a:endParaRPr lang="es-ES" sz="1200">
                        <a:solidFill>
                          <a:srgbClr val="365F91"/>
                        </a:solidFill>
                        <a:latin typeface="Calibri"/>
                        <a:ea typeface="Times New Roman"/>
                        <a:cs typeface="Times New Roman"/>
                      </a:endParaRPr>
                    </a:p>
                  </a:txBody>
                  <a:tcPr marL="27258" marR="27258" marT="0" marB="0">
                    <a:lnL>
                      <a:noFill/>
                    </a:lnL>
                    <a:lnR w="12700" cap="flat" cmpd="sng" algn="ctr">
                      <a:solidFill>
                        <a:srgbClr val="000000"/>
                      </a:solidFill>
                      <a:prstDash val="solid"/>
                      <a:round/>
                      <a:headEnd type="none" w="med" len="med"/>
                      <a:tailEnd type="none" w="med" len="med"/>
                    </a:lnR>
                    <a:lnT>
                      <a:noFill/>
                    </a:lnT>
                    <a:lnB>
                      <a:noFill/>
                    </a:lnB>
                  </a:tcPr>
                </a:tc>
              </a:tr>
              <a:tr h="205930">
                <a:tc>
                  <a:txBody>
                    <a:bodyPr/>
                    <a:lstStyle/>
                    <a:p>
                      <a:pPr algn="r">
                        <a:lnSpc>
                          <a:spcPct val="115000"/>
                        </a:lnSpc>
                        <a:spcAft>
                          <a:spcPts val="0"/>
                        </a:spcAft>
                      </a:pPr>
                      <a:r>
                        <a:rPr lang="es-ES" sz="1200">
                          <a:solidFill>
                            <a:srgbClr val="000000"/>
                          </a:solidFill>
                          <a:latin typeface="Calibri"/>
                          <a:ea typeface="Times New Roman"/>
                          <a:cs typeface="Calibri"/>
                        </a:rPr>
                        <a:t>10</a:t>
                      </a:r>
                      <a:endParaRPr lang="es-ES" sz="1200">
                        <a:solidFill>
                          <a:srgbClr val="365F91"/>
                        </a:solidFill>
                        <a:latin typeface="Calibri"/>
                        <a:ea typeface="Times New Roman"/>
                        <a:cs typeface="Times New Roman"/>
                      </a:endParaRPr>
                    </a:p>
                  </a:txBody>
                  <a:tcPr marL="27258" marR="27258" marT="0" marB="0">
                    <a:lnL w="12700" cap="flat" cmpd="sng" algn="ctr">
                      <a:solidFill>
                        <a:srgbClr val="000000"/>
                      </a:solidFill>
                      <a:prstDash val="solid"/>
                      <a:round/>
                      <a:headEnd type="none" w="med" len="med"/>
                      <a:tailEnd type="none" w="med" len="med"/>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2023</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1,49</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10</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2023</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3,48</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10</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2023</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5,98</a:t>
                      </a:r>
                      <a:endParaRPr lang="es-ES" sz="1200">
                        <a:solidFill>
                          <a:srgbClr val="365F91"/>
                        </a:solidFill>
                        <a:latin typeface="Calibri"/>
                        <a:ea typeface="Times New Roman"/>
                        <a:cs typeface="Times New Roman"/>
                      </a:endParaRPr>
                    </a:p>
                  </a:txBody>
                  <a:tcPr marL="27258" marR="27258" marT="0" marB="0">
                    <a:lnL>
                      <a:noFill/>
                    </a:lnL>
                    <a:lnR w="12700" cap="flat" cmpd="sng" algn="ctr">
                      <a:solidFill>
                        <a:srgbClr val="000000"/>
                      </a:solidFill>
                      <a:prstDash val="solid"/>
                      <a:round/>
                      <a:headEnd type="none" w="med" len="med"/>
                      <a:tailEnd type="none" w="med" len="med"/>
                    </a:lnR>
                    <a:lnT>
                      <a:noFill/>
                    </a:lnT>
                    <a:lnB>
                      <a:noFill/>
                    </a:lnB>
                    <a:solidFill>
                      <a:srgbClr val="D3DFEE"/>
                    </a:solidFill>
                  </a:tcPr>
                </a:tc>
              </a:tr>
              <a:tr h="205930">
                <a:tc>
                  <a:txBody>
                    <a:bodyPr/>
                    <a:lstStyle/>
                    <a:p>
                      <a:pPr algn="r">
                        <a:lnSpc>
                          <a:spcPct val="115000"/>
                        </a:lnSpc>
                        <a:spcAft>
                          <a:spcPts val="0"/>
                        </a:spcAft>
                      </a:pPr>
                      <a:r>
                        <a:rPr lang="es-ES" sz="1200">
                          <a:solidFill>
                            <a:srgbClr val="000000"/>
                          </a:solidFill>
                          <a:latin typeface="Calibri"/>
                          <a:ea typeface="Times New Roman"/>
                          <a:cs typeface="Calibri"/>
                        </a:rPr>
                        <a:t>11</a:t>
                      </a:r>
                      <a:endParaRPr lang="es-ES" sz="1200">
                        <a:solidFill>
                          <a:srgbClr val="365F91"/>
                        </a:solidFill>
                        <a:latin typeface="Calibri"/>
                        <a:ea typeface="Times New Roman"/>
                        <a:cs typeface="Times New Roman"/>
                      </a:endParaRPr>
                    </a:p>
                  </a:txBody>
                  <a:tcPr marL="27258" marR="27258"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2024</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1,56</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11</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2024</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3,63</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11</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2024</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6,22</a:t>
                      </a:r>
                      <a:endParaRPr lang="es-ES" sz="1200">
                        <a:solidFill>
                          <a:srgbClr val="365F91"/>
                        </a:solidFill>
                        <a:latin typeface="Calibri"/>
                        <a:ea typeface="Times New Roman"/>
                        <a:cs typeface="Times New Roman"/>
                      </a:endParaRPr>
                    </a:p>
                  </a:txBody>
                  <a:tcPr marL="27258" marR="27258" marT="0" marB="0">
                    <a:lnL>
                      <a:noFill/>
                    </a:lnL>
                    <a:lnR w="12700" cap="flat" cmpd="sng" algn="ctr">
                      <a:solidFill>
                        <a:srgbClr val="000000"/>
                      </a:solidFill>
                      <a:prstDash val="solid"/>
                      <a:round/>
                      <a:headEnd type="none" w="med" len="med"/>
                      <a:tailEnd type="none" w="med" len="med"/>
                    </a:lnR>
                    <a:lnT>
                      <a:noFill/>
                    </a:lnT>
                    <a:lnB>
                      <a:noFill/>
                    </a:lnB>
                  </a:tcPr>
                </a:tc>
              </a:tr>
              <a:tr h="205930">
                <a:tc>
                  <a:txBody>
                    <a:bodyPr/>
                    <a:lstStyle/>
                    <a:p>
                      <a:pPr algn="r">
                        <a:lnSpc>
                          <a:spcPct val="115000"/>
                        </a:lnSpc>
                        <a:spcAft>
                          <a:spcPts val="0"/>
                        </a:spcAft>
                      </a:pPr>
                      <a:r>
                        <a:rPr lang="es-ES" sz="1200">
                          <a:solidFill>
                            <a:srgbClr val="000000"/>
                          </a:solidFill>
                          <a:latin typeface="Calibri"/>
                          <a:ea typeface="Times New Roman"/>
                          <a:cs typeface="Calibri"/>
                        </a:rPr>
                        <a:t>12</a:t>
                      </a:r>
                      <a:endParaRPr lang="es-ES" sz="1200">
                        <a:solidFill>
                          <a:srgbClr val="365F91"/>
                        </a:solidFill>
                        <a:latin typeface="Calibri"/>
                        <a:ea typeface="Times New Roman"/>
                        <a:cs typeface="Times New Roman"/>
                      </a:endParaRPr>
                    </a:p>
                  </a:txBody>
                  <a:tcPr marL="27258" marR="27258" marT="0" marB="0">
                    <a:lnL w="12700" cap="flat" cmpd="sng" algn="ctr">
                      <a:solidFill>
                        <a:srgbClr val="000000"/>
                      </a:solidFill>
                      <a:prstDash val="solid"/>
                      <a:round/>
                      <a:headEnd type="none" w="med" len="med"/>
                      <a:tailEnd type="none" w="med" len="med"/>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2025</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1,62</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12</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2025</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3,77</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12</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2025</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6,48</a:t>
                      </a:r>
                      <a:endParaRPr lang="es-ES" sz="1200">
                        <a:solidFill>
                          <a:srgbClr val="365F91"/>
                        </a:solidFill>
                        <a:latin typeface="Calibri"/>
                        <a:ea typeface="Times New Roman"/>
                        <a:cs typeface="Times New Roman"/>
                      </a:endParaRPr>
                    </a:p>
                  </a:txBody>
                  <a:tcPr marL="27258" marR="27258" marT="0" marB="0">
                    <a:lnL>
                      <a:noFill/>
                    </a:lnL>
                    <a:lnR w="12700" cap="flat" cmpd="sng" algn="ctr">
                      <a:solidFill>
                        <a:srgbClr val="000000"/>
                      </a:solidFill>
                      <a:prstDash val="solid"/>
                      <a:round/>
                      <a:headEnd type="none" w="med" len="med"/>
                      <a:tailEnd type="none" w="med" len="med"/>
                    </a:lnR>
                    <a:lnT>
                      <a:noFill/>
                    </a:lnT>
                    <a:lnB>
                      <a:noFill/>
                    </a:lnB>
                    <a:solidFill>
                      <a:srgbClr val="D3DFEE"/>
                    </a:solidFill>
                  </a:tcPr>
                </a:tc>
              </a:tr>
              <a:tr h="205930">
                <a:tc>
                  <a:txBody>
                    <a:bodyPr/>
                    <a:lstStyle/>
                    <a:p>
                      <a:pPr algn="r">
                        <a:lnSpc>
                          <a:spcPct val="115000"/>
                        </a:lnSpc>
                        <a:spcAft>
                          <a:spcPts val="0"/>
                        </a:spcAft>
                      </a:pPr>
                      <a:r>
                        <a:rPr lang="es-ES" sz="1200">
                          <a:solidFill>
                            <a:srgbClr val="000000"/>
                          </a:solidFill>
                          <a:latin typeface="Calibri"/>
                          <a:ea typeface="Times New Roman"/>
                          <a:cs typeface="Calibri"/>
                        </a:rPr>
                        <a:t>13</a:t>
                      </a:r>
                      <a:endParaRPr lang="es-ES" sz="1200">
                        <a:solidFill>
                          <a:srgbClr val="365F91"/>
                        </a:solidFill>
                        <a:latin typeface="Calibri"/>
                        <a:ea typeface="Times New Roman"/>
                        <a:cs typeface="Times New Roman"/>
                      </a:endParaRPr>
                    </a:p>
                  </a:txBody>
                  <a:tcPr marL="27258" marR="27258"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2026</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1,69</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13</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2026</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3,93</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13</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2026</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6,74</a:t>
                      </a:r>
                      <a:endParaRPr lang="es-ES" sz="1200">
                        <a:solidFill>
                          <a:srgbClr val="365F91"/>
                        </a:solidFill>
                        <a:latin typeface="Calibri"/>
                        <a:ea typeface="Times New Roman"/>
                        <a:cs typeface="Times New Roman"/>
                      </a:endParaRPr>
                    </a:p>
                  </a:txBody>
                  <a:tcPr marL="27258" marR="27258" marT="0" marB="0">
                    <a:lnL>
                      <a:noFill/>
                    </a:lnL>
                    <a:lnR w="12700" cap="flat" cmpd="sng" algn="ctr">
                      <a:solidFill>
                        <a:srgbClr val="000000"/>
                      </a:solidFill>
                      <a:prstDash val="solid"/>
                      <a:round/>
                      <a:headEnd type="none" w="med" len="med"/>
                      <a:tailEnd type="none" w="med" len="med"/>
                    </a:lnR>
                    <a:lnT>
                      <a:noFill/>
                    </a:lnT>
                    <a:lnB>
                      <a:noFill/>
                    </a:lnB>
                  </a:tcPr>
                </a:tc>
              </a:tr>
              <a:tr h="205930">
                <a:tc>
                  <a:txBody>
                    <a:bodyPr/>
                    <a:lstStyle/>
                    <a:p>
                      <a:pPr algn="r">
                        <a:lnSpc>
                          <a:spcPct val="115000"/>
                        </a:lnSpc>
                        <a:spcAft>
                          <a:spcPts val="0"/>
                        </a:spcAft>
                      </a:pPr>
                      <a:r>
                        <a:rPr lang="es-ES" sz="1200">
                          <a:solidFill>
                            <a:srgbClr val="000000"/>
                          </a:solidFill>
                          <a:latin typeface="Calibri"/>
                          <a:ea typeface="Times New Roman"/>
                          <a:cs typeface="Calibri"/>
                        </a:rPr>
                        <a:t>14</a:t>
                      </a:r>
                      <a:endParaRPr lang="es-ES" sz="1200">
                        <a:solidFill>
                          <a:srgbClr val="365F91"/>
                        </a:solidFill>
                        <a:latin typeface="Calibri"/>
                        <a:ea typeface="Times New Roman"/>
                        <a:cs typeface="Times New Roman"/>
                      </a:endParaRPr>
                    </a:p>
                  </a:txBody>
                  <a:tcPr marL="27258" marR="27258" marT="0" marB="0">
                    <a:lnL w="12700" cap="flat" cmpd="sng" algn="ctr">
                      <a:solidFill>
                        <a:srgbClr val="000000"/>
                      </a:solidFill>
                      <a:prstDash val="solid"/>
                      <a:round/>
                      <a:headEnd type="none" w="med" len="med"/>
                      <a:tailEnd type="none" w="med" len="med"/>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2027</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1,76</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14</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2027</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4,09</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14</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2027</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7,02</a:t>
                      </a:r>
                      <a:endParaRPr lang="es-ES" sz="1200">
                        <a:solidFill>
                          <a:srgbClr val="365F91"/>
                        </a:solidFill>
                        <a:latin typeface="Calibri"/>
                        <a:ea typeface="Times New Roman"/>
                        <a:cs typeface="Times New Roman"/>
                      </a:endParaRPr>
                    </a:p>
                  </a:txBody>
                  <a:tcPr marL="27258" marR="27258" marT="0" marB="0">
                    <a:lnL>
                      <a:noFill/>
                    </a:lnL>
                    <a:lnR w="12700" cap="flat" cmpd="sng" algn="ctr">
                      <a:solidFill>
                        <a:srgbClr val="000000"/>
                      </a:solidFill>
                      <a:prstDash val="solid"/>
                      <a:round/>
                      <a:headEnd type="none" w="med" len="med"/>
                      <a:tailEnd type="none" w="med" len="med"/>
                    </a:lnR>
                    <a:lnT>
                      <a:noFill/>
                    </a:lnT>
                    <a:lnB>
                      <a:noFill/>
                    </a:lnB>
                    <a:solidFill>
                      <a:srgbClr val="D3DFEE"/>
                    </a:solidFill>
                  </a:tcPr>
                </a:tc>
              </a:tr>
              <a:tr h="205930">
                <a:tc>
                  <a:txBody>
                    <a:bodyPr/>
                    <a:lstStyle/>
                    <a:p>
                      <a:pPr algn="r">
                        <a:lnSpc>
                          <a:spcPct val="115000"/>
                        </a:lnSpc>
                        <a:spcAft>
                          <a:spcPts val="0"/>
                        </a:spcAft>
                      </a:pPr>
                      <a:r>
                        <a:rPr lang="es-ES" sz="1200">
                          <a:solidFill>
                            <a:srgbClr val="000000"/>
                          </a:solidFill>
                          <a:latin typeface="Calibri"/>
                          <a:ea typeface="Times New Roman"/>
                          <a:cs typeface="Calibri"/>
                        </a:rPr>
                        <a:t>15</a:t>
                      </a:r>
                      <a:endParaRPr lang="es-ES" sz="1200">
                        <a:solidFill>
                          <a:srgbClr val="365F91"/>
                        </a:solidFill>
                        <a:latin typeface="Calibri"/>
                        <a:ea typeface="Times New Roman"/>
                        <a:cs typeface="Times New Roman"/>
                      </a:endParaRPr>
                    </a:p>
                  </a:txBody>
                  <a:tcPr marL="27258" marR="27258"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2028</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1,83</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15</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2028</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4,26</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15</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2028</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7,31</a:t>
                      </a:r>
                      <a:endParaRPr lang="es-ES" sz="1200">
                        <a:solidFill>
                          <a:srgbClr val="365F91"/>
                        </a:solidFill>
                        <a:latin typeface="Calibri"/>
                        <a:ea typeface="Times New Roman"/>
                        <a:cs typeface="Times New Roman"/>
                      </a:endParaRPr>
                    </a:p>
                  </a:txBody>
                  <a:tcPr marL="27258" marR="27258" marT="0" marB="0">
                    <a:lnL>
                      <a:noFill/>
                    </a:lnL>
                    <a:lnR w="12700" cap="flat" cmpd="sng" algn="ctr">
                      <a:solidFill>
                        <a:srgbClr val="000000"/>
                      </a:solidFill>
                      <a:prstDash val="solid"/>
                      <a:round/>
                      <a:headEnd type="none" w="med" len="med"/>
                      <a:tailEnd type="none" w="med" len="med"/>
                    </a:lnR>
                    <a:lnT>
                      <a:noFill/>
                    </a:lnT>
                    <a:lnB>
                      <a:noFill/>
                    </a:lnB>
                  </a:tcPr>
                </a:tc>
              </a:tr>
              <a:tr h="205930">
                <a:tc>
                  <a:txBody>
                    <a:bodyPr/>
                    <a:lstStyle/>
                    <a:p>
                      <a:pPr algn="r">
                        <a:lnSpc>
                          <a:spcPct val="115000"/>
                        </a:lnSpc>
                        <a:spcAft>
                          <a:spcPts val="0"/>
                        </a:spcAft>
                      </a:pPr>
                      <a:r>
                        <a:rPr lang="es-ES" sz="1200">
                          <a:solidFill>
                            <a:srgbClr val="000000"/>
                          </a:solidFill>
                          <a:latin typeface="Calibri"/>
                          <a:ea typeface="Times New Roman"/>
                          <a:cs typeface="Calibri"/>
                        </a:rPr>
                        <a:t>16</a:t>
                      </a:r>
                      <a:endParaRPr lang="es-ES" sz="1200">
                        <a:solidFill>
                          <a:srgbClr val="365F91"/>
                        </a:solidFill>
                        <a:latin typeface="Calibri"/>
                        <a:ea typeface="Times New Roman"/>
                        <a:cs typeface="Times New Roman"/>
                      </a:endParaRPr>
                    </a:p>
                  </a:txBody>
                  <a:tcPr marL="27258" marR="27258" marT="0" marB="0">
                    <a:lnL w="12700" cap="flat" cmpd="sng" algn="ctr">
                      <a:solidFill>
                        <a:srgbClr val="000000"/>
                      </a:solidFill>
                      <a:prstDash val="solid"/>
                      <a:round/>
                      <a:headEnd type="none" w="med" len="med"/>
                      <a:tailEnd type="none" w="med" len="med"/>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2029</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1,9</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16</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2029</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4,43</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16</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2029</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7,61</a:t>
                      </a:r>
                      <a:endParaRPr lang="es-ES" sz="1200">
                        <a:solidFill>
                          <a:srgbClr val="365F91"/>
                        </a:solidFill>
                        <a:latin typeface="Calibri"/>
                        <a:ea typeface="Times New Roman"/>
                        <a:cs typeface="Times New Roman"/>
                      </a:endParaRPr>
                    </a:p>
                  </a:txBody>
                  <a:tcPr marL="27258" marR="27258" marT="0" marB="0">
                    <a:lnL>
                      <a:noFill/>
                    </a:lnL>
                    <a:lnR w="12700" cap="flat" cmpd="sng" algn="ctr">
                      <a:solidFill>
                        <a:srgbClr val="000000"/>
                      </a:solidFill>
                      <a:prstDash val="solid"/>
                      <a:round/>
                      <a:headEnd type="none" w="med" len="med"/>
                      <a:tailEnd type="none" w="med" len="med"/>
                    </a:lnR>
                    <a:lnT>
                      <a:noFill/>
                    </a:lnT>
                    <a:lnB>
                      <a:noFill/>
                    </a:lnB>
                    <a:solidFill>
                      <a:srgbClr val="D3DFEE"/>
                    </a:solidFill>
                  </a:tcPr>
                </a:tc>
              </a:tr>
              <a:tr h="205930">
                <a:tc>
                  <a:txBody>
                    <a:bodyPr/>
                    <a:lstStyle/>
                    <a:p>
                      <a:pPr algn="r">
                        <a:lnSpc>
                          <a:spcPct val="115000"/>
                        </a:lnSpc>
                        <a:spcAft>
                          <a:spcPts val="0"/>
                        </a:spcAft>
                      </a:pPr>
                      <a:r>
                        <a:rPr lang="es-ES" sz="1200">
                          <a:solidFill>
                            <a:srgbClr val="000000"/>
                          </a:solidFill>
                          <a:latin typeface="Calibri"/>
                          <a:ea typeface="Times New Roman"/>
                          <a:cs typeface="Calibri"/>
                        </a:rPr>
                        <a:t>17</a:t>
                      </a:r>
                      <a:endParaRPr lang="es-ES" sz="1200">
                        <a:solidFill>
                          <a:srgbClr val="365F91"/>
                        </a:solidFill>
                        <a:latin typeface="Calibri"/>
                        <a:ea typeface="Times New Roman"/>
                        <a:cs typeface="Times New Roman"/>
                      </a:endParaRPr>
                    </a:p>
                  </a:txBody>
                  <a:tcPr marL="27258" marR="27258"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2030</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1,98</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17</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2030</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4,61</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17</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2030</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7,92</a:t>
                      </a:r>
                      <a:endParaRPr lang="es-ES" sz="1200">
                        <a:solidFill>
                          <a:srgbClr val="365F91"/>
                        </a:solidFill>
                        <a:latin typeface="Calibri"/>
                        <a:ea typeface="Times New Roman"/>
                        <a:cs typeface="Times New Roman"/>
                      </a:endParaRPr>
                    </a:p>
                  </a:txBody>
                  <a:tcPr marL="27258" marR="27258" marT="0" marB="0">
                    <a:lnL>
                      <a:noFill/>
                    </a:lnL>
                    <a:lnR w="12700" cap="flat" cmpd="sng" algn="ctr">
                      <a:solidFill>
                        <a:srgbClr val="000000"/>
                      </a:solidFill>
                      <a:prstDash val="solid"/>
                      <a:round/>
                      <a:headEnd type="none" w="med" len="med"/>
                      <a:tailEnd type="none" w="med" len="med"/>
                    </a:lnR>
                    <a:lnT>
                      <a:noFill/>
                    </a:lnT>
                    <a:lnB>
                      <a:noFill/>
                    </a:lnB>
                  </a:tcPr>
                </a:tc>
              </a:tr>
              <a:tr h="205930">
                <a:tc>
                  <a:txBody>
                    <a:bodyPr/>
                    <a:lstStyle/>
                    <a:p>
                      <a:pPr algn="r">
                        <a:lnSpc>
                          <a:spcPct val="115000"/>
                        </a:lnSpc>
                        <a:spcAft>
                          <a:spcPts val="0"/>
                        </a:spcAft>
                      </a:pPr>
                      <a:r>
                        <a:rPr lang="es-ES" sz="1200">
                          <a:solidFill>
                            <a:srgbClr val="000000"/>
                          </a:solidFill>
                          <a:latin typeface="Calibri"/>
                          <a:ea typeface="Times New Roman"/>
                          <a:cs typeface="Calibri"/>
                        </a:rPr>
                        <a:t>18</a:t>
                      </a:r>
                      <a:endParaRPr lang="es-ES" sz="1200">
                        <a:solidFill>
                          <a:srgbClr val="365F91"/>
                        </a:solidFill>
                        <a:latin typeface="Calibri"/>
                        <a:ea typeface="Times New Roman"/>
                        <a:cs typeface="Times New Roman"/>
                      </a:endParaRPr>
                    </a:p>
                  </a:txBody>
                  <a:tcPr marL="27258" marR="27258" marT="0" marB="0">
                    <a:lnL w="12700" cap="flat" cmpd="sng" algn="ctr">
                      <a:solidFill>
                        <a:srgbClr val="000000"/>
                      </a:solidFill>
                      <a:prstDash val="solid"/>
                      <a:round/>
                      <a:headEnd type="none" w="med" len="med"/>
                      <a:tailEnd type="none" w="med" len="med"/>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2031</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2,06</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18</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2031</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4,8</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18</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2031</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8,24</a:t>
                      </a:r>
                      <a:endParaRPr lang="es-ES" sz="1200">
                        <a:solidFill>
                          <a:srgbClr val="365F91"/>
                        </a:solidFill>
                        <a:latin typeface="Calibri"/>
                        <a:ea typeface="Times New Roman"/>
                        <a:cs typeface="Times New Roman"/>
                      </a:endParaRPr>
                    </a:p>
                  </a:txBody>
                  <a:tcPr marL="27258" marR="27258" marT="0" marB="0">
                    <a:lnL>
                      <a:noFill/>
                    </a:lnL>
                    <a:lnR w="12700" cap="flat" cmpd="sng" algn="ctr">
                      <a:solidFill>
                        <a:srgbClr val="000000"/>
                      </a:solidFill>
                      <a:prstDash val="solid"/>
                      <a:round/>
                      <a:headEnd type="none" w="med" len="med"/>
                      <a:tailEnd type="none" w="med" len="med"/>
                    </a:lnR>
                    <a:lnT>
                      <a:noFill/>
                    </a:lnT>
                    <a:lnB>
                      <a:noFill/>
                    </a:lnB>
                    <a:solidFill>
                      <a:srgbClr val="D3DFEE"/>
                    </a:solidFill>
                  </a:tcPr>
                </a:tc>
              </a:tr>
              <a:tr h="205930">
                <a:tc>
                  <a:txBody>
                    <a:bodyPr/>
                    <a:lstStyle/>
                    <a:p>
                      <a:pPr algn="r">
                        <a:lnSpc>
                          <a:spcPct val="115000"/>
                        </a:lnSpc>
                        <a:spcAft>
                          <a:spcPts val="0"/>
                        </a:spcAft>
                      </a:pPr>
                      <a:r>
                        <a:rPr lang="es-ES" sz="1200">
                          <a:solidFill>
                            <a:srgbClr val="000000"/>
                          </a:solidFill>
                          <a:latin typeface="Calibri"/>
                          <a:ea typeface="Times New Roman"/>
                          <a:cs typeface="Calibri"/>
                        </a:rPr>
                        <a:t>19</a:t>
                      </a:r>
                      <a:endParaRPr lang="es-ES" sz="1200">
                        <a:solidFill>
                          <a:srgbClr val="365F91"/>
                        </a:solidFill>
                        <a:latin typeface="Calibri"/>
                        <a:ea typeface="Times New Roman"/>
                        <a:cs typeface="Times New Roman"/>
                      </a:endParaRPr>
                    </a:p>
                  </a:txBody>
                  <a:tcPr marL="27258" marR="27258"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2032</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2,15</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19</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2032</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5</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19</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2032</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8,58</a:t>
                      </a:r>
                      <a:endParaRPr lang="es-ES" sz="1200">
                        <a:solidFill>
                          <a:srgbClr val="365F91"/>
                        </a:solidFill>
                        <a:latin typeface="Calibri"/>
                        <a:ea typeface="Times New Roman"/>
                        <a:cs typeface="Times New Roman"/>
                      </a:endParaRPr>
                    </a:p>
                  </a:txBody>
                  <a:tcPr marL="27258" marR="27258" marT="0" marB="0">
                    <a:lnL>
                      <a:noFill/>
                    </a:lnL>
                    <a:lnR w="12700" cap="flat" cmpd="sng" algn="ctr">
                      <a:solidFill>
                        <a:srgbClr val="000000"/>
                      </a:solidFill>
                      <a:prstDash val="solid"/>
                      <a:round/>
                      <a:headEnd type="none" w="med" len="med"/>
                      <a:tailEnd type="none" w="med" len="med"/>
                    </a:lnR>
                    <a:lnT>
                      <a:noFill/>
                    </a:lnT>
                    <a:lnB>
                      <a:noFill/>
                    </a:lnB>
                  </a:tcPr>
                </a:tc>
              </a:tr>
              <a:tr h="205930">
                <a:tc>
                  <a:txBody>
                    <a:bodyPr/>
                    <a:lstStyle/>
                    <a:p>
                      <a:pPr algn="r">
                        <a:lnSpc>
                          <a:spcPct val="115000"/>
                        </a:lnSpc>
                        <a:spcAft>
                          <a:spcPts val="0"/>
                        </a:spcAft>
                      </a:pPr>
                      <a:r>
                        <a:rPr lang="es-ES" sz="1200">
                          <a:solidFill>
                            <a:srgbClr val="000000"/>
                          </a:solidFill>
                          <a:latin typeface="Calibri"/>
                          <a:ea typeface="Times New Roman"/>
                          <a:cs typeface="Calibri"/>
                        </a:rPr>
                        <a:t>20</a:t>
                      </a:r>
                      <a:endParaRPr lang="es-ES" sz="1200">
                        <a:solidFill>
                          <a:srgbClr val="365F91"/>
                        </a:solidFill>
                        <a:latin typeface="Calibri"/>
                        <a:ea typeface="Times New Roman"/>
                        <a:cs typeface="Times New Roman"/>
                      </a:endParaRPr>
                    </a:p>
                  </a:txBody>
                  <a:tcPr marL="27258" marR="27258" marT="0" marB="0">
                    <a:lnL w="12700" cap="flat" cmpd="sng" algn="ctr">
                      <a:solidFill>
                        <a:srgbClr val="000000"/>
                      </a:solidFill>
                      <a:prstDash val="solid"/>
                      <a:round/>
                      <a:headEnd type="none" w="med" len="med"/>
                      <a:tailEnd type="none" w="med" len="med"/>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2033</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2,23</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2033</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5,2</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2033</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8,93</a:t>
                      </a:r>
                      <a:endParaRPr lang="es-ES" sz="1200">
                        <a:solidFill>
                          <a:srgbClr val="365F91"/>
                        </a:solidFill>
                        <a:latin typeface="Calibri"/>
                        <a:ea typeface="Times New Roman"/>
                        <a:cs typeface="Times New Roman"/>
                      </a:endParaRPr>
                    </a:p>
                  </a:txBody>
                  <a:tcPr marL="27258" marR="27258" marT="0" marB="0">
                    <a:lnL>
                      <a:noFill/>
                    </a:lnL>
                    <a:lnR w="12700" cap="flat" cmpd="sng" algn="ctr">
                      <a:solidFill>
                        <a:srgbClr val="000000"/>
                      </a:solidFill>
                      <a:prstDash val="solid"/>
                      <a:round/>
                      <a:headEnd type="none" w="med" len="med"/>
                      <a:tailEnd type="none" w="med" len="med"/>
                    </a:lnR>
                    <a:lnT>
                      <a:noFill/>
                    </a:lnT>
                    <a:lnB>
                      <a:noFill/>
                    </a:lnB>
                    <a:solidFill>
                      <a:srgbClr val="D3DFEE"/>
                    </a:solidFill>
                  </a:tcPr>
                </a:tc>
              </a:tr>
              <a:tr h="205930">
                <a:tc>
                  <a:txBody>
                    <a:bodyPr/>
                    <a:lstStyle/>
                    <a:p>
                      <a:pPr algn="r">
                        <a:lnSpc>
                          <a:spcPct val="115000"/>
                        </a:lnSpc>
                        <a:spcAft>
                          <a:spcPts val="0"/>
                        </a:spcAft>
                      </a:pPr>
                      <a:r>
                        <a:rPr lang="es-ES" sz="1200">
                          <a:solidFill>
                            <a:srgbClr val="000000"/>
                          </a:solidFill>
                          <a:latin typeface="Calibri"/>
                          <a:ea typeface="Times New Roman"/>
                          <a:cs typeface="Calibri"/>
                        </a:rPr>
                        <a:t>21</a:t>
                      </a:r>
                      <a:endParaRPr lang="es-ES" sz="1200">
                        <a:solidFill>
                          <a:srgbClr val="365F91"/>
                        </a:solidFill>
                        <a:latin typeface="Calibri"/>
                        <a:ea typeface="Times New Roman"/>
                        <a:cs typeface="Times New Roman"/>
                      </a:endParaRPr>
                    </a:p>
                  </a:txBody>
                  <a:tcPr marL="27258" marR="27258"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2034</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2,33</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21</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2034</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5,42</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21</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2034</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9,30</a:t>
                      </a:r>
                      <a:endParaRPr lang="es-ES" sz="1200">
                        <a:solidFill>
                          <a:srgbClr val="365F91"/>
                        </a:solidFill>
                        <a:latin typeface="Calibri"/>
                        <a:ea typeface="Times New Roman"/>
                        <a:cs typeface="Times New Roman"/>
                      </a:endParaRPr>
                    </a:p>
                  </a:txBody>
                  <a:tcPr marL="27258" marR="27258" marT="0" marB="0">
                    <a:lnL>
                      <a:noFill/>
                    </a:lnL>
                    <a:lnR w="12700" cap="flat" cmpd="sng" algn="ctr">
                      <a:solidFill>
                        <a:srgbClr val="000000"/>
                      </a:solidFill>
                      <a:prstDash val="solid"/>
                      <a:round/>
                      <a:headEnd type="none" w="med" len="med"/>
                      <a:tailEnd type="none" w="med" len="med"/>
                    </a:lnR>
                    <a:lnT>
                      <a:noFill/>
                    </a:lnT>
                    <a:lnB>
                      <a:noFill/>
                    </a:lnB>
                  </a:tcPr>
                </a:tc>
              </a:tr>
              <a:tr h="205930">
                <a:tc>
                  <a:txBody>
                    <a:bodyPr/>
                    <a:lstStyle/>
                    <a:p>
                      <a:pPr algn="r">
                        <a:lnSpc>
                          <a:spcPct val="115000"/>
                        </a:lnSpc>
                        <a:spcAft>
                          <a:spcPts val="0"/>
                        </a:spcAft>
                      </a:pPr>
                      <a:r>
                        <a:rPr lang="es-ES" sz="1200">
                          <a:solidFill>
                            <a:srgbClr val="000000"/>
                          </a:solidFill>
                          <a:latin typeface="Calibri"/>
                          <a:ea typeface="Times New Roman"/>
                          <a:cs typeface="Calibri"/>
                        </a:rPr>
                        <a:t>22</a:t>
                      </a:r>
                      <a:endParaRPr lang="es-ES" sz="1200">
                        <a:solidFill>
                          <a:srgbClr val="365F91"/>
                        </a:solidFill>
                        <a:latin typeface="Calibri"/>
                        <a:ea typeface="Times New Roman"/>
                        <a:cs typeface="Times New Roman"/>
                      </a:endParaRPr>
                    </a:p>
                  </a:txBody>
                  <a:tcPr marL="27258" marR="27258" marT="0" marB="0">
                    <a:lnL w="12700" cap="flat" cmpd="sng" algn="ctr">
                      <a:solidFill>
                        <a:srgbClr val="000000"/>
                      </a:solidFill>
                      <a:prstDash val="solid"/>
                      <a:round/>
                      <a:headEnd type="none" w="med" len="med"/>
                      <a:tailEnd type="none" w="med" len="med"/>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2035</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2,42</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22</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2035</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5,64</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22</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2035</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9,68</a:t>
                      </a:r>
                      <a:endParaRPr lang="es-ES" sz="1200">
                        <a:solidFill>
                          <a:srgbClr val="365F91"/>
                        </a:solidFill>
                        <a:latin typeface="Calibri"/>
                        <a:ea typeface="Times New Roman"/>
                        <a:cs typeface="Times New Roman"/>
                      </a:endParaRPr>
                    </a:p>
                  </a:txBody>
                  <a:tcPr marL="27258" marR="27258" marT="0" marB="0">
                    <a:lnL>
                      <a:noFill/>
                    </a:lnL>
                    <a:lnR w="12700" cap="flat" cmpd="sng" algn="ctr">
                      <a:solidFill>
                        <a:srgbClr val="000000"/>
                      </a:solidFill>
                      <a:prstDash val="solid"/>
                      <a:round/>
                      <a:headEnd type="none" w="med" len="med"/>
                      <a:tailEnd type="none" w="med" len="med"/>
                    </a:lnR>
                    <a:lnT>
                      <a:noFill/>
                    </a:lnT>
                    <a:lnB>
                      <a:noFill/>
                    </a:lnB>
                    <a:solidFill>
                      <a:srgbClr val="D3DFEE"/>
                    </a:solidFill>
                  </a:tcPr>
                </a:tc>
              </a:tr>
              <a:tr h="205930">
                <a:tc>
                  <a:txBody>
                    <a:bodyPr/>
                    <a:lstStyle/>
                    <a:p>
                      <a:pPr algn="r">
                        <a:lnSpc>
                          <a:spcPct val="115000"/>
                        </a:lnSpc>
                        <a:spcAft>
                          <a:spcPts val="0"/>
                        </a:spcAft>
                      </a:pPr>
                      <a:r>
                        <a:rPr lang="es-ES" sz="1200">
                          <a:solidFill>
                            <a:srgbClr val="000000"/>
                          </a:solidFill>
                          <a:latin typeface="Calibri"/>
                          <a:ea typeface="Times New Roman"/>
                          <a:cs typeface="Calibri"/>
                        </a:rPr>
                        <a:t>23</a:t>
                      </a:r>
                      <a:endParaRPr lang="es-ES" sz="1200">
                        <a:solidFill>
                          <a:srgbClr val="365F91"/>
                        </a:solidFill>
                        <a:latin typeface="Calibri"/>
                        <a:ea typeface="Times New Roman"/>
                        <a:cs typeface="Times New Roman"/>
                      </a:endParaRPr>
                    </a:p>
                  </a:txBody>
                  <a:tcPr marL="27258" marR="27258"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2036</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2,52</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23</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2036</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5,87</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23</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2036</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Calibri"/>
                        </a:rPr>
                        <a:t>10,08</a:t>
                      </a:r>
                      <a:endParaRPr lang="es-ES" sz="1200">
                        <a:solidFill>
                          <a:srgbClr val="365F91"/>
                        </a:solidFill>
                        <a:latin typeface="Calibri"/>
                        <a:ea typeface="Times New Roman"/>
                        <a:cs typeface="Times New Roman"/>
                      </a:endParaRPr>
                    </a:p>
                  </a:txBody>
                  <a:tcPr marL="27258" marR="27258" marT="0" marB="0">
                    <a:lnL>
                      <a:noFill/>
                    </a:lnL>
                    <a:lnR w="12700" cap="flat" cmpd="sng" algn="ctr">
                      <a:solidFill>
                        <a:srgbClr val="000000"/>
                      </a:solidFill>
                      <a:prstDash val="solid"/>
                      <a:round/>
                      <a:headEnd type="none" w="med" len="med"/>
                      <a:tailEnd type="none" w="med" len="med"/>
                    </a:lnR>
                    <a:lnT>
                      <a:noFill/>
                    </a:lnT>
                    <a:lnB>
                      <a:noFill/>
                    </a:lnB>
                  </a:tcPr>
                </a:tc>
              </a:tr>
              <a:tr h="205930">
                <a:tc>
                  <a:txBody>
                    <a:bodyPr/>
                    <a:lstStyle/>
                    <a:p>
                      <a:pPr algn="r">
                        <a:lnSpc>
                          <a:spcPct val="115000"/>
                        </a:lnSpc>
                        <a:spcAft>
                          <a:spcPts val="0"/>
                        </a:spcAft>
                      </a:pPr>
                      <a:r>
                        <a:rPr lang="es-ES" sz="1200">
                          <a:solidFill>
                            <a:srgbClr val="000000"/>
                          </a:solidFill>
                          <a:latin typeface="Calibri"/>
                          <a:ea typeface="Times New Roman"/>
                          <a:cs typeface="Calibri"/>
                        </a:rPr>
                        <a:t>24</a:t>
                      </a:r>
                      <a:endParaRPr lang="es-ES" sz="1200">
                        <a:solidFill>
                          <a:srgbClr val="365F91"/>
                        </a:solidFill>
                        <a:latin typeface="Calibri"/>
                        <a:ea typeface="Times New Roman"/>
                        <a:cs typeface="Times New Roman"/>
                      </a:endParaRPr>
                    </a:p>
                  </a:txBody>
                  <a:tcPr marL="27258" marR="27258" marT="0" marB="0">
                    <a:lnL w="12700" cap="flat" cmpd="sng" algn="ctr">
                      <a:solidFill>
                        <a:srgbClr val="000000"/>
                      </a:solidFill>
                      <a:prstDash val="solid"/>
                      <a:round/>
                      <a:headEnd type="none" w="med" len="med"/>
                      <a:tailEnd type="none" w="med" len="med"/>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2037</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2,62</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24</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2037</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6,11</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24</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2037</a:t>
                      </a:r>
                      <a:endParaRPr lang="es-ES" sz="1200">
                        <a:solidFill>
                          <a:srgbClr val="365F91"/>
                        </a:solidFill>
                        <a:latin typeface="Calibri"/>
                        <a:ea typeface="Times New Roman"/>
                        <a:cs typeface="Times New Roman"/>
                      </a:endParaRPr>
                    </a:p>
                  </a:txBody>
                  <a:tcPr marL="27258" marR="27258" marT="0" marB="0">
                    <a:lnL>
                      <a:noFill/>
                    </a:lnL>
                    <a:lnR>
                      <a:noFill/>
                    </a:lnR>
                    <a:lnT>
                      <a:noFill/>
                    </a:lnT>
                    <a:lnB>
                      <a:noFill/>
                    </a:lnB>
                    <a:solidFill>
                      <a:srgbClr val="D3DFEE"/>
                    </a:solidFill>
                  </a:tcPr>
                </a:tc>
                <a:tc>
                  <a:txBody>
                    <a:bodyPr/>
                    <a:lstStyle/>
                    <a:p>
                      <a:pPr algn="r">
                        <a:lnSpc>
                          <a:spcPct val="115000"/>
                        </a:lnSpc>
                        <a:spcAft>
                          <a:spcPts val="0"/>
                        </a:spcAft>
                      </a:pPr>
                      <a:r>
                        <a:rPr lang="es-ES" sz="1200">
                          <a:solidFill>
                            <a:srgbClr val="000000"/>
                          </a:solidFill>
                          <a:latin typeface="Calibri"/>
                          <a:ea typeface="Times New Roman"/>
                          <a:cs typeface="Calibri"/>
                        </a:rPr>
                        <a:t>10,49</a:t>
                      </a:r>
                      <a:endParaRPr lang="es-ES" sz="1200">
                        <a:solidFill>
                          <a:srgbClr val="365F91"/>
                        </a:solidFill>
                        <a:latin typeface="Calibri"/>
                        <a:ea typeface="Times New Roman"/>
                        <a:cs typeface="Times New Roman"/>
                      </a:endParaRPr>
                    </a:p>
                  </a:txBody>
                  <a:tcPr marL="27258" marR="27258" marT="0" marB="0">
                    <a:lnL>
                      <a:noFill/>
                    </a:lnL>
                    <a:lnR w="12700" cap="flat" cmpd="sng" algn="ctr">
                      <a:solidFill>
                        <a:srgbClr val="000000"/>
                      </a:solidFill>
                      <a:prstDash val="solid"/>
                      <a:round/>
                      <a:headEnd type="none" w="med" len="med"/>
                      <a:tailEnd type="none" w="med" len="med"/>
                    </a:lnR>
                    <a:lnT>
                      <a:noFill/>
                    </a:lnT>
                    <a:lnB>
                      <a:noFill/>
                    </a:lnB>
                    <a:solidFill>
                      <a:srgbClr val="D3DFEE"/>
                    </a:solidFill>
                  </a:tcPr>
                </a:tc>
              </a:tr>
              <a:tr h="205930">
                <a:tc>
                  <a:txBody>
                    <a:bodyPr/>
                    <a:lstStyle/>
                    <a:p>
                      <a:pPr algn="r">
                        <a:lnSpc>
                          <a:spcPct val="115000"/>
                        </a:lnSpc>
                        <a:spcAft>
                          <a:spcPts val="0"/>
                        </a:spcAft>
                      </a:pPr>
                      <a:r>
                        <a:rPr lang="es-ES" sz="1200">
                          <a:solidFill>
                            <a:srgbClr val="000000"/>
                          </a:solidFill>
                          <a:latin typeface="Calibri"/>
                          <a:ea typeface="Times New Roman"/>
                          <a:cs typeface="Calibri"/>
                        </a:rPr>
                        <a:t>25</a:t>
                      </a:r>
                      <a:endParaRPr lang="es-ES" sz="1200">
                        <a:solidFill>
                          <a:srgbClr val="365F91"/>
                        </a:solidFill>
                        <a:latin typeface="Calibri"/>
                        <a:ea typeface="Times New Roman"/>
                        <a:cs typeface="Times New Roman"/>
                      </a:endParaRPr>
                    </a:p>
                  </a:txBody>
                  <a:tcPr marL="27258" marR="2725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Calibri"/>
                          <a:ea typeface="Times New Roman"/>
                          <a:cs typeface="Calibri"/>
                        </a:rPr>
                        <a:t>2038</a:t>
                      </a:r>
                      <a:endParaRPr lang="es-ES" sz="1200">
                        <a:solidFill>
                          <a:srgbClr val="365F91"/>
                        </a:solidFill>
                        <a:latin typeface="Calibri"/>
                        <a:ea typeface="Times New Roman"/>
                        <a:cs typeface="Times New Roman"/>
                      </a:endParaRPr>
                    </a:p>
                  </a:txBody>
                  <a:tcPr marL="27258" marR="2725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Calibri"/>
                          <a:ea typeface="Times New Roman"/>
                          <a:cs typeface="Calibri"/>
                        </a:rPr>
                        <a:t>2,73</a:t>
                      </a:r>
                      <a:endParaRPr lang="es-ES" sz="1200">
                        <a:solidFill>
                          <a:srgbClr val="365F91"/>
                        </a:solidFill>
                        <a:latin typeface="Calibri"/>
                        <a:ea typeface="Times New Roman"/>
                        <a:cs typeface="Times New Roman"/>
                      </a:endParaRPr>
                    </a:p>
                  </a:txBody>
                  <a:tcPr marL="27258" marR="2725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Calibri"/>
                          <a:ea typeface="Times New Roman"/>
                          <a:cs typeface="Calibri"/>
                        </a:rPr>
                        <a:t>25</a:t>
                      </a:r>
                      <a:endParaRPr lang="es-ES" sz="1200">
                        <a:solidFill>
                          <a:srgbClr val="365F91"/>
                        </a:solidFill>
                        <a:latin typeface="Calibri"/>
                        <a:ea typeface="Times New Roman"/>
                        <a:cs typeface="Times New Roman"/>
                      </a:endParaRPr>
                    </a:p>
                  </a:txBody>
                  <a:tcPr marL="27258" marR="2725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Calibri"/>
                          <a:ea typeface="Times New Roman"/>
                          <a:cs typeface="Calibri"/>
                        </a:rPr>
                        <a:t>2038</a:t>
                      </a:r>
                      <a:endParaRPr lang="es-ES" sz="1200">
                        <a:solidFill>
                          <a:srgbClr val="365F91"/>
                        </a:solidFill>
                        <a:latin typeface="Calibri"/>
                        <a:ea typeface="Times New Roman"/>
                        <a:cs typeface="Times New Roman"/>
                      </a:endParaRPr>
                    </a:p>
                  </a:txBody>
                  <a:tcPr marL="27258" marR="2725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Calibri"/>
                          <a:ea typeface="Times New Roman"/>
                          <a:cs typeface="Calibri"/>
                        </a:rPr>
                        <a:t>6,36</a:t>
                      </a:r>
                      <a:endParaRPr lang="es-ES" sz="1200">
                        <a:solidFill>
                          <a:srgbClr val="365F91"/>
                        </a:solidFill>
                        <a:latin typeface="Calibri"/>
                        <a:ea typeface="Times New Roman"/>
                        <a:cs typeface="Times New Roman"/>
                      </a:endParaRPr>
                    </a:p>
                  </a:txBody>
                  <a:tcPr marL="27258" marR="2725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S" sz="1200">
                        <a:solidFill>
                          <a:srgbClr val="365F91"/>
                        </a:solidFill>
                        <a:latin typeface="Calibri"/>
                        <a:cs typeface="Times New Roman"/>
                      </a:endParaRPr>
                    </a:p>
                  </a:txBody>
                  <a:tcPr marL="27258" marR="2725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Calibri"/>
                          <a:ea typeface="Times New Roman"/>
                          <a:cs typeface="Calibri"/>
                        </a:rPr>
                        <a:t>25</a:t>
                      </a:r>
                      <a:endParaRPr lang="es-ES" sz="1200">
                        <a:solidFill>
                          <a:srgbClr val="365F91"/>
                        </a:solidFill>
                        <a:latin typeface="Calibri"/>
                        <a:ea typeface="Times New Roman"/>
                        <a:cs typeface="Times New Roman"/>
                      </a:endParaRPr>
                    </a:p>
                  </a:txBody>
                  <a:tcPr marL="27258" marR="2725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Calibri"/>
                          <a:ea typeface="Times New Roman"/>
                          <a:cs typeface="Calibri"/>
                        </a:rPr>
                        <a:t>2038</a:t>
                      </a:r>
                      <a:endParaRPr lang="es-ES" sz="1200">
                        <a:solidFill>
                          <a:srgbClr val="365F91"/>
                        </a:solidFill>
                        <a:latin typeface="Calibri"/>
                        <a:ea typeface="Times New Roman"/>
                        <a:cs typeface="Times New Roman"/>
                      </a:endParaRPr>
                    </a:p>
                  </a:txBody>
                  <a:tcPr marL="27258" marR="2725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dirty="0">
                          <a:solidFill>
                            <a:srgbClr val="000000"/>
                          </a:solidFill>
                          <a:latin typeface="Calibri"/>
                          <a:ea typeface="Times New Roman"/>
                          <a:cs typeface="Calibri"/>
                        </a:rPr>
                        <a:t>10,92</a:t>
                      </a:r>
                      <a:endParaRPr lang="es-ES" sz="1200" dirty="0">
                        <a:solidFill>
                          <a:srgbClr val="365F91"/>
                        </a:solidFill>
                        <a:latin typeface="Calibri"/>
                        <a:ea typeface="Times New Roman"/>
                        <a:cs typeface="Times New Roman"/>
                      </a:endParaRPr>
                    </a:p>
                  </a:txBody>
                  <a:tcPr marL="27258" marR="27258"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6" name="5 Rectángulo"/>
          <p:cNvSpPr/>
          <p:nvPr/>
        </p:nvSpPr>
        <p:spPr>
          <a:xfrm>
            <a:off x="285720" y="2571744"/>
            <a:ext cx="3857620" cy="264320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s-EC" dirty="0" smtClean="0"/>
              <a:t>Se proyectaron los precios para los 25 años tiempo de duración del proyecto, esta proyección se hizo en base al porcentaje de la inflación promedio de los últimos años, partiendo de los precios actuales en el mercado de estos productos</a:t>
            </a:r>
            <a:endParaRPr lang="es-E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TRONCO.jpg"/>
          <p:cNvPicPr>
            <a:picLocks noChangeAspect="1"/>
          </p:cNvPicPr>
          <p:nvPr/>
        </p:nvPicPr>
        <p:blipFill>
          <a:blip r:embed="rId2" cstate="print"/>
          <a:stretch>
            <a:fillRect/>
          </a:stretch>
        </p:blipFill>
        <p:spPr>
          <a:xfrm>
            <a:off x="0" y="0"/>
            <a:ext cx="4572000" cy="6090557"/>
          </a:xfrm>
          <a:prstGeom prst="rect">
            <a:avLst/>
          </a:prstGeom>
        </p:spPr>
      </p:pic>
      <p:pic>
        <p:nvPicPr>
          <p:cNvPr id="6" name="5 Imagen" descr="bv000002.jpg"/>
          <p:cNvPicPr>
            <a:picLocks noChangeAspect="1"/>
          </p:cNvPicPr>
          <p:nvPr/>
        </p:nvPicPr>
        <p:blipFill>
          <a:blip r:embed="rId3" cstate="print"/>
          <a:stretch>
            <a:fillRect/>
          </a:stretch>
        </p:blipFill>
        <p:spPr>
          <a:xfrm>
            <a:off x="0" y="4500570"/>
            <a:ext cx="9144000" cy="2357430"/>
          </a:xfrm>
          <a:prstGeom prst="rect">
            <a:avLst/>
          </a:prstGeom>
        </p:spPr>
      </p:pic>
      <p:sp>
        <p:nvSpPr>
          <p:cNvPr id="2" name="1 Título"/>
          <p:cNvSpPr>
            <a:spLocks noGrp="1"/>
          </p:cNvSpPr>
          <p:nvPr>
            <p:ph type="title"/>
          </p:nvPr>
        </p:nvSpPr>
        <p:spPr>
          <a:xfrm>
            <a:off x="500034" y="0"/>
            <a:ext cx="8229600" cy="1143000"/>
          </a:xfrm>
        </p:spPr>
        <p:txBody>
          <a:bodyPr/>
          <a:lstStyle/>
          <a:p>
            <a:r>
              <a:rPr lang="es-ES" dirty="0" smtClean="0"/>
              <a:t>PRECIO DE LA TECA</a:t>
            </a:r>
            <a:endParaRPr lang="es-ES" dirty="0"/>
          </a:p>
        </p:txBody>
      </p:sp>
      <p:graphicFrame>
        <p:nvGraphicFramePr>
          <p:cNvPr id="4" name="3 Tabla"/>
          <p:cNvGraphicFramePr>
            <a:graphicFrameLocks noGrp="1"/>
          </p:cNvGraphicFramePr>
          <p:nvPr/>
        </p:nvGraphicFramePr>
        <p:xfrm>
          <a:off x="571472" y="2214554"/>
          <a:ext cx="2708419" cy="2944368"/>
        </p:xfrm>
        <a:graphic>
          <a:graphicData uri="http://schemas.openxmlformats.org/drawingml/2006/table">
            <a:tbl>
              <a:tblPr>
                <a:tableStyleId>{3C2FFA5D-87B4-456A-9821-1D502468CF0F}</a:tableStyleId>
              </a:tblPr>
              <a:tblGrid>
                <a:gridCol w="959375"/>
                <a:gridCol w="562610"/>
                <a:gridCol w="1186434"/>
              </a:tblGrid>
              <a:tr h="200482">
                <a:tc>
                  <a:txBody>
                    <a:bodyPr/>
                    <a:lstStyle/>
                    <a:p>
                      <a:pPr algn="ctr">
                        <a:lnSpc>
                          <a:spcPct val="115000"/>
                        </a:lnSpc>
                        <a:spcAft>
                          <a:spcPts val="0"/>
                        </a:spcAft>
                      </a:pPr>
                      <a:r>
                        <a:rPr lang="es-ES" sz="1400" dirty="0"/>
                        <a:t>Período</a:t>
                      </a:r>
                      <a:endParaRPr lang="es-ES" sz="1800" dirty="0">
                        <a:solidFill>
                          <a:sysClr val="windowText" lastClr="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a:t>Años</a:t>
                      </a:r>
                      <a:endParaRPr lang="es-ES" sz="1800">
                        <a:solidFill>
                          <a:sysClr val="windowText" lastClr="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dirty="0"/>
                        <a:t>Precios (USD</a:t>
                      </a:r>
                      <a:endParaRPr lang="es-ES" sz="1800" dirty="0">
                        <a:solidFill>
                          <a:sysClr val="windowText" lastClr="000000"/>
                        </a:solidFill>
                        <a:latin typeface="Calibri"/>
                        <a:ea typeface="Times New Roman"/>
                        <a:cs typeface="Times New Roman"/>
                      </a:endParaRPr>
                    </a:p>
                  </a:txBody>
                  <a:tcPr marL="68580" marR="68580" marT="0" marB="0"/>
                </a:tc>
              </a:tr>
              <a:tr h="223000">
                <a:tc>
                  <a:txBody>
                    <a:bodyPr/>
                    <a:lstStyle/>
                    <a:p>
                      <a:pPr algn="ctr">
                        <a:lnSpc>
                          <a:spcPct val="115000"/>
                        </a:lnSpc>
                        <a:spcAft>
                          <a:spcPts val="0"/>
                        </a:spcAft>
                      </a:pPr>
                      <a:r>
                        <a:rPr lang="es-ES" sz="1400" dirty="0"/>
                        <a:t>1</a:t>
                      </a:r>
                      <a:endParaRPr lang="es-ES" sz="1800" dirty="0">
                        <a:solidFill>
                          <a:sysClr val="windowText" lastClr="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a:t>2003</a:t>
                      </a:r>
                      <a:endParaRPr lang="es-ES" sz="1800">
                        <a:solidFill>
                          <a:sysClr val="windowText" lastClr="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a:t>235</a:t>
                      </a:r>
                      <a:endParaRPr lang="es-ES" sz="1800">
                        <a:solidFill>
                          <a:sysClr val="windowText" lastClr="000000"/>
                        </a:solidFill>
                        <a:latin typeface="Calibri"/>
                        <a:ea typeface="Times New Roman"/>
                        <a:cs typeface="Times New Roman"/>
                      </a:endParaRPr>
                    </a:p>
                  </a:txBody>
                  <a:tcPr marL="68580" marR="68580" marT="0" marB="0"/>
                </a:tc>
              </a:tr>
              <a:tr h="223000">
                <a:tc>
                  <a:txBody>
                    <a:bodyPr/>
                    <a:lstStyle/>
                    <a:p>
                      <a:pPr algn="ctr">
                        <a:lnSpc>
                          <a:spcPct val="115000"/>
                        </a:lnSpc>
                        <a:spcAft>
                          <a:spcPts val="0"/>
                        </a:spcAft>
                      </a:pPr>
                      <a:r>
                        <a:rPr lang="es-ES" sz="1400" dirty="0"/>
                        <a:t>2</a:t>
                      </a:r>
                      <a:endParaRPr lang="es-ES" sz="1800" dirty="0">
                        <a:solidFill>
                          <a:sysClr val="windowText" lastClr="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a:t>2004</a:t>
                      </a:r>
                      <a:endParaRPr lang="es-ES" sz="1800">
                        <a:solidFill>
                          <a:sysClr val="windowText" lastClr="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dirty="0"/>
                        <a:t>250</a:t>
                      </a:r>
                      <a:endParaRPr lang="es-ES" sz="1800" dirty="0">
                        <a:solidFill>
                          <a:sysClr val="windowText" lastClr="000000"/>
                        </a:solidFill>
                        <a:latin typeface="Calibri"/>
                        <a:ea typeface="Times New Roman"/>
                        <a:cs typeface="Times New Roman"/>
                      </a:endParaRPr>
                    </a:p>
                  </a:txBody>
                  <a:tcPr marL="68580" marR="68580" marT="0" marB="0"/>
                </a:tc>
              </a:tr>
              <a:tr h="223000">
                <a:tc>
                  <a:txBody>
                    <a:bodyPr/>
                    <a:lstStyle/>
                    <a:p>
                      <a:pPr algn="ctr">
                        <a:lnSpc>
                          <a:spcPct val="115000"/>
                        </a:lnSpc>
                        <a:spcAft>
                          <a:spcPts val="0"/>
                        </a:spcAft>
                      </a:pPr>
                      <a:r>
                        <a:rPr lang="es-ES" sz="1400"/>
                        <a:t>3</a:t>
                      </a:r>
                      <a:endParaRPr lang="es-ES" sz="1800">
                        <a:solidFill>
                          <a:sysClr val="windowText" lastClr="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a:t>2005</a:t>
                      </a:r>
                      <a:endParaRPr lang="es-ES" sz="1800">
                        <a:solidFill>
                          <a:sysClr val="windowText" lastClr="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dirty="0"/>
                        <a:t>250</a:t>
                      </a:r>
                      <a:endParaRPr lang="es-ES" sz="1800" dirty="0">
                        <a:solidFill>
                          <a:sysClr val="windowText" lastClr="000000"/>
                        </a:solidFill>
                        <a:latin typeface="Calibri"/>
                        <a:ea typeface="Times New Roman"/>
                        <a:cs typeface="Times New Roman"/>
                      </a:endParaRPr>
                    </a:p>
                  </a:txBody>
                  <a:tcPr marL="68580" marR="68580" marT="0" marB="0"/>
                </a:tc>
              </a:tr>
              <a:tr h="223000">
                <a:tc>
                  <a:txBody>
                    <a:bodyPr/>
                    <a:lstStyle/>
                    <a:p>
                      <a:pPr algn="ctr">
                        <a:lnSpc>
                          <a:spcPct val="115000"/>
                        </a:lnSpc>
                        <a:spcAft>
                          <a:spcPts val="0"/>
                        </a:spcAft>
                      </a:pPr>
                      <a:r>
                        <a:rPr lang="es-ES" sz="1400"/>
                        <a:t>4</a:t>
                      </a:r>
                      <a:endParaRPr lang="es-ES" sz="1800">
                        <a:solidFill>
                          <a:sysClr val="windowText" lastClr="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dirty="0"/>
                        <a:t>2006</a:t>
                      </a:r>
                      <a:endParaRPr lang="es-ES" sz="1800" dirty="0">
                        <a:solidFill>
                          <a:sysClr val="windowText" lastClr="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a:t>236</a:t>
                      </a:r>
                      <a:endParaRPr lang="es-ES" sz="1800">
                        <a:solidFill>
                          <a:sysClr val="windowText" lastClr="000000"/>
                        </a:solidFill>
                        <a:latin typeface="Calibri"/>
                        <a:ea typeface="Times New Roman"/>
                        <a:cs typeface="Times New Roman"/>
                      </a:endParaRPr>
                    </a:p>
                  </a:txBody>
                  <a:tcPr marL="68580" marR="68580" marT="0" marB="0"/>
                </a:tc>
              </a:tr>
              <a:tr h="223000">
                <a:tc>
                  <a:txBody>
                    <a:bodyPr/>
                    <a:lstStyle/>
                    <a:p>
                      <a:pPr algn="ctr">
                        <a:lnSpc>
                          <a:spcPct val="115000"/>
                        </a:lnSpc>
                        <a:spcAft>
                          <a:spcPts val="0"/>
                        </a:spcAft>
                      </a:pPr>
                      <a:r>
                        <a:rPr lang="es-ES" sz="1400"/>
                        <a:t>5</a:t>
                      </a:r>
                      <a:endParaRPr lang="es-ES" sz="1800">
                        <a:solidFill>
                          <a:sysClr val="windowText" lastClr="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dirty="0"/>
                        <a:t>2007</a:t>
                      </a:r>
                      <a:endParaRPr lang="es-ES" sz="1800" dirty="0">
                        <a:solidFill>
                          <a:sysClr val="windowText" lastClr="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a:t>250</a:t>
                      </a:r>
                      <a:endParaRPr lang="es-ES" sz="1800">
                        <a:solidFill>
                          <a:sysClr val="windowText" lastClr="000000"/>
                        </a:solidFill>
                        <a:latin typeface="Calibri"/>
                        <a:ea typeface="Times New Roman"/>
                        <a:cs typeface="Times New Roman"/>
                      </a:endParaRPr>
                    </a:p>
                  </a:txBody>
                  <a:tcPr marL="68580" marR="68580" marT="0" marB="0"/>
                </a:tc>
              </a:tr>
              <a:tr h="223000">
                <a:tc>
                  <a:txBody>
                    <a:bodyPr/>
                    <a:lstStyle/>
                    <a:p>
                      <a:pPr algn="ctr">
                        <a:lnSpc>
                          <a:spcPct val="115000"/>
                        </a:lnSpc>
                        <a:spcAft>
                          <a:spcPts val="0"/>
                        </a:spcAft>
                      </a:pPr>
                      <a:r>
                        <a:rPr lang="es-ES" sz="1400"/>
                        <a:t>6</a:t>
                      </a:r>
                      <a:endParaRPr lang="es-ES" sz="1800">
                        <a:solidFill>
                          <a:sysClr val="windowText" lastClr="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a:t>2008</a:t>
                      </a:r>
                      <a:endParaRPr lang="es-ES" sz="1800">
                        <a:solidFill>
                          <a:sysClr val="windowText" lastClr="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dirty="0"/>
                        <a:t>340</a:t>
                      </a:r>
                      <a:endParaRPr lang="es-ES" sz="1800" dirty="0">
                        <a:solidFill>
                          <a:sysClr val="windowText" lastClr="000000"/>
                        </a:solidFill>
                        <a:latin typeface="Calibri"/>
                        <a:ea typeface="Times New Roman"/>
                        <a:cs typeface="Times New Roman"/>
                      </a:endParaRPr>
                    </a:p>
                  </a:txBody>
                  <a:tcPr marL="68580" marR="68580" marT="0" marB="0"/>
                </a:tc>
              </a:tr>
              <a:tr h="223000">
                <a:tc>
                  <a:txBody>
                    <a:bodyPr/>
                    <a:lstStyle/>
                    <a:p>
                      <a:pPr algn="ctr">
                        <a:lnSpc>
                          <a:spcPct val="115000"/>
                        </a:lnSpc>
                        <a:spcAft>
                          <a:spcPts val="0"/>
                        </a:spcAft>
                      </a:pPr>
                      <a:r>
                        <a:rPr lang="es-ES" sz="1400"/>
                        <a:t>7</a:t>
                      </a:r>
                      <a:endParaRPr lang="es-ES" sz="1800">
                        <a:solidFill>
                          <a:sysClr val="windowText" lastClr="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a:t>2009</a:t>
                      </a:r>
                      <a:endParaRPr lang="es-ES" sz="1800">
                        <a:solidFill>
                          <a:sysClr val="windowText" lastClr="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dirty="0"/>
                        <a:t>245</a:t>
                      </a:r>
                      <a:endParaRPr lang="es-ES" sz="1800" dirty="0">
                        <a:solidFill>
                          <a:sysClr val="windowText" lastClr="000000"/>
                        </a:solidFill>
                        <a:latin typeface="Calibri"/>
                        <a:ea typeface="Times New Roman"/>
                        <a:cs typeface="Times New Roman"/>
                      </a:endParaRPr>
                    </a:p>
                  </a:txBody>
                  <a:tcPr marL="68580" marR="68580" marT="0" marB="0"/>
                </a:tc>
              </a:tr>
              <a:tr h="223000">
                <a:tc>
                  <a:txBody>
                    <a:bodyPr/>
                    <a:lstStyle/>
                    <a:p>
                      <a:pPr algn="ctr">
                        <a:lnSpc>
                          <a:spcPct val="115000"/>
                        </a:lnSpc>
                        <a:spcAft>
                          <a:spcPts val="0"/>
                        </a:spcAft>
                      </a:pPr>
                      <a:r>
                        <a:rPr lang="es-ES" sz="1400"/>
                        <a:t>8</a:t>
                      </a:r>
                      <a:endParaRPr lang="es-ES" sz="1800">
                        <a:solidFill>
                          <a:sysClr val="windowText" lastClr="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a:t>2010</a:t>
                      </a:r>
                      <a:endParaRPr lang="es-ES" sz="1800">
                        <a:solidFill>
                          <a:sysClr val="windowText" lastClr="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dirty="0"/>
                        <a:t>330</a:t>
                      </a:r>
                      <a:endParaRPr lang="es-ES" sz="1800" dirty="0">
                        <a:solidFill>
                          <a:sysClr val="windowText" lastClr="000000"/>
                        </a:solidFill>
                        <a:latin typeface="Calibri"/>
                        <a:ea typeface="Times New Roman"/>
                        <a:cs typeface="Times New Roman"/>
                      </a:endParaRPr>
                    </a:p>
                  </a:txBody>
                  <a:tcPr marL="68580" marR="68580" marT="0" marB="0"/>
                </a:tc>
              </a:tr>
              <a:tr h="223000">
                <a:tc>
                  <a:txBody>
                    <a:bodyPr/>
                    <a:lstStyle/>
                    <a:p>
                      <a:pPr algn="ctr">
                        <a:lnSpc>
                          <a:spcPct val="115000"/>
                        </a:lnSpc>
                        <a:spcAft>
                          <a:spcPts val="0"/>
                        </a:spcAft>
                      </a:pPr>
                      <a:r>
                        <a:rPr lang="es-ES" sz="1400"/>
                        <a:t>9</a:t>
                      </a:r>
                      <a:endParaRPr lang="es-ES" sz="1800">
                        <a:solidFill>
                          <a:sysClr val="windowText" lastClr="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a:t>2011</a:t>
                      </a:r>
                      <a:endParaRPr lang="es-ES" sz="1800">
                        <a:solidFill>
                          <a:sysClr val="windowText" lastClr="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dirty="0"/>
                        <a:t>427</a:t>
                      </a:r>
                      <a:endParaRPr lang="es-ES" sz="1800" dirty="0">
                        <a:solidFill>
                          <a:sysClr val="windowText" lastClr="000000"/>
                        </a:solidFill>
                        <a:latin typeface="Calibri"/>
                        <a:ea typeface="Times New Roman"/>
                        <a:cs typeface="Times New Roman"/>
                      </a:endParaRPr>
                    </a:p>
                  </a:txBody>
                  <a:tcPr marL="68580" marR="68580" marT="0" marB="0"/>
                </a:tc>
              </a:tr>
              <a:tr h="223000">
                <a:tc>
                  <a:txBody>
                    <a:bodyPr/>
                    <a:lstStyle/>
                    <a:p>
                      <a:pPr algn="ctr">
                        <a:lnSpc>
                          <a:spcPct val="115000"/>
                        </a:lnSpc>
                        <a:spcAft>
                          <a:spcPts val="0"/>
                        </a:spcAft>
                      </a:pPr>
                      <a:r>
                        <a:rPr lang="es-ES" sz="1400"/>
                        <a:t>10</a:t>
                      </a:r>
                      <a:endParaRPr lang="es-ES" sz="1800">
                        <a:solidFill>
                          <a:sysClr val="windowText" lastClr="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a:t>2012</a:t>
                      </a:r>
                      <a:endParaRPr lang="es-ES" sz="1800">
                        <a:solidFill>
                          <a:sysClr val="windowText" lastClr="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dirty="0"/>
                        <a:t>377</a:t>
                      </a:r>
                      <a:endParaRPr lang="es-ES" sz="1800" dirty="0">
                        <a:solidFill>
                          <a:sysClr val="windowText" lastClr="000000"/>
                        </a:solidFill>
                        <a:latin typeface="Calibri"/>
                        <a:ea typeface="Times New Roman"/>
                        <a:cs typeface="Times New Roman"/>
                      </a:endParaRPr>
                    </a:p>
                  </a:txBody>
                  <a:tcPr marL="68580" marR="68580" marT="0" marB="0"/>
                </a:tc>
              </a:tr>
              <a:tr h="234622">
                <a:tc>
                  <a:txBody>
                    <a:bodyPr/>
                    <a:lstStyle/>
                    <a:p>
                      <a:pPr algn="ctr">
                        <a:lnSpc>
                          <a:spcPct val="115000"/>
                        </a:lnSpc>
                        <a:spcAft>
                          <a:spcPts val="0"/>
                        </a:spcAft>
                      </a:pPr>
                      <a:r>
                        <a:rPr lang="es-ES" sz="1400"/>
                        <a:t>11</a:t>
                      </a:r>
                      <a:endParaRPr lang="es-ES" sz="1800">
                        <a:solidFill>
                          <a:sysClr val="windowText" lastClr="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a:t>2013</a:t>
                      </a:r>
                      <a:endParaRPr lang="es-ES" sz="1800">
                        <a:solidFill>
                          <a:sysClr val="windowText" lastClr="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S" sz="1400" dirty="0"/>
                        <a:t>395</a:t>
                      </a:r>
                      <a:endParaRPr lang="es-ES" sz="1800" dirty="0">
                        <a:solidFill>
                          <a:sysClr val="windowText" lastClr="000000"/>
                        </a:solidFill>
                        <a:latin typeface="Calibri"/>
                        <a:ea typeface="Times New Roman"/>
                        <a:cs typeface="Times New Roman"/>
                      </a:endParaRPr>
                    </a:p>
                  </a:txBody>
                  <a:tcPr marL="68580" marR="68580" marT="0" marB="0"/>
                </a:tc>
              </a:tr>
            </a:tbl>
          </a:graphicData>
        </a:graphic>
      </p:graphicFrame>
      <p:graphicFrame>
        <p:nvGraphicFramePr>
          <p:cNvPr id="5" name="4 Tabla"/>
          <p:cNvGraphicFramePr>
            <a:graphicFrameLocks noGrp="1"/>
          </p:cNvGraphicFramePr>
          <p:nvPr/>
        </p:nvGraphicFramePr>
        <p:xfrm>
          <a:off x="5000628" y="1142984"/>
          <a:ext cx="3429023" cy="5468112"/>
        </p:xfrm>
        <a:graphic>
          <a:graphicData uri="http://schemas.openxmlformats.org/drawingml/2006/table">
            <a:tbl>
              <a:tblPr>
                <a:tableStyleId>{3C2FFA5D-87B4-456A-9821-1D502468CF0F}</a:tableStyleId>
              </a:tblPr>
              <a:tblGrid>
                <a:gridCol w="1338218"/>
                <a:gridCol w="1253445"/>
                <a:gridCol w="837360"/>
              </a:tblGrid>
              <a:tr h="209486">
                <a:tc>
                  <a:txBody>
                    <a:bodyPr/>
                    <a:lstStyle/>
                    <a:p>
                      <a:pPr algn="ctr">
                        <a:lnSpc>
                          <a:spcPct val="115000"/>
                        </a:lnSpc>
                        <a:spcAft>
                          <a:spcPts val="0"/>
                        </a:spcAft>
                      </a:pPr>
                      <a:r>
                        <a:rPr lang="es-ES" sz="1200" dirty="0"/>
                        <a:t>Período</a:t>
                      </a:r>
                      <a:endParaRPr lang="es-ES" sz="1400" dirty="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a:t>Precios (USD)</a:t>
                      </a:r>
                      <a:endParaRPr lang="es-ES" sz="1400">
                        <a:solidFill>
                          <a:sysClr val="windowText" lastClr="000000"/>
                        </a:solidFill>
                        <a:latin typeface="Calibri"/>
                        <a:ea typeface="Times New Roman"/>
                        <a:cs typeface="Times New Roman"/>
                      </a:endParaRPr>
                    </a:p>
                  </a:txBody>
                  <a:tcPr marL="56510" marR="56510" marT="0" marB="0"/>
                </a:tc>
                <a:tc>
                  <a:txBody>
                    <a:bodyPr/>
                    <a:lstStyle/>
                    <a:p>
                      <a:pPr algn="l">
                        <a:lnSpc>
                          <a:spcPct val="115000"/>
                        </a:lnSpc>
                        <a:spcAft>
                          <a:spcPts val="0"/>
                        </a:spcAft>
                      </a:pPr>
                      <a:r>
                        <a:rPr lang="es-ES" sz="1200"/>
                        <a:t>       Año</a:t>
                      </a:r>
                      <a:endParaRPr lang="es-ES" sz="1400">
                        <a:solidFill>
                          <a:sysClr val="windowText" lastClr="000000"/>
                        </a:solidFill>
                        <a:latin typeface="Calibri"/>
                        <a:ea typeface="Times New Roman"/>
                        <a:cs typeface="Times New Roman"/>
                      </a:endParaRPr>
                    </a:p>
                  </a:txBody>
                  <a:tcPr marL="56510" marR="56510" marT="0" marB="0"/>
                </a:tc>
              </a:tr>
              <a:tr h="199414">
                <a:tc>
                  <a:txBody>
                    <a:bodyPr/>
                    <a:lstStyle/>
                    <a:p>
                      <a:pPr algn="ctr">
                        <a:lnSpc>
                          <a:spcPct val="115000"/>
                        </a:lnSpc>
                        <a:spcAft>
                          <a:spcPts val="0"/>
                        </a:spcAft>
                      </a:pPr>
                      <a:r>
                        <a:rPr lang="es-ES" sz="1200" dirty="0"/>
                        <a:t>(1) 12</a:t>
                      </a:r>
                      <a:endParaRPr lang="es-ES" sz="1400" dirty="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a:t>413</a:t>
                      </a:r>
                      <a:endParaRPr lang="es-ES" sz="140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a:t>2014</a:t>
                      </a:r>
                      <a:endParaRPr lang="es-ES" sz="1400">
                        <a:solidFill>
                          <a:sysClr val="windowText" lastClr="000000"/>
                        </a:solidFill>
                        <a:latin typeface="Calibri"/>
                        <a:ea typeface="Times New Roman"/>
                        <a:cs typeface="Times New Roman"/>
                      </a:endParaRPr>
                    </a:p>
                  </a:txBody>
                  <a:tcPr marL="56510" marR="56510" marT="0" marB="0"/>
                </a:tc>
              </a:tr>
              <a:tr h="199414">
                <a:tc>
                  <a:txBody>
                    <a:bodyPr/>
                    <a:lstStyle/>
                    <a:p>
                      <a:pPr algn="ctr">
                        <a:lnSpc>
                          <a:spcPct val="115000"/>
                        </a:lnSpc>
                        <a:spcAft>
                          <a:spcPts val="0"/>
                        </a:spcAft>
                      </a:pPr>
                      <a:r>
                        <a:rPr lang="es-ES" sz="1200"/>
                        <a:t>(2) 13</a:t>
                      </a:r>
                      <a:endParaRPr lang="es-ES" sz="140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dirty="0"/>
                        <a:t>432</a:t>
                      </a:r>
                      <a:endParaRPr lang="es-ES" sz="1400" dirty="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a:t>2015</a:t>
                      </a:r>
                      <a:endParaRPr lang="es-ES" sz="1400">
                        <a:solidFill>
                          <a:sysClr val="windowText" lastClr="000000"/>
                        </a:solidFill>
                        <a:latin typeface="Calibri"/>
                        <a:ea typeface="Times New Roman"/>
                        <a:cs typeface="Times New Roman"/>
                      </a:endParaRPr>
                    </a:p>
                  </a:txBody>
                  <a:tcPr marL="56510" marR="56510" marT="0" marB="0"/>
                </a:tc>
              </a:tr>
              <a:tr h="199414">
                <a:tc>
                  <a:txBody>
                    <a:bodyPr/>
                    <a:lstStyle/>
                    <a:p>
                      <a:pPr algn="ctr">
                        <a:lnSpc>
                          <a:spcPct val="115000"/>
                        </a:lnSpc>
                        <a:spcAft>
                          <a:spcPts val="0"/>
                        </a:spcAft>
                      </a:pPr>
                      <a:r>
                        <a:rPr lang="es-ES" sz="1200"/>
                        <a:t>(3) 14</a:t>
                      </a:r>
                      <a:endParaRPr lang="es-ES" sz="140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dirty="0"/>
                        <a:t>450</a:t>
                      </a:r>
                      <a:endParaRPr lang="es-ES" sz="1400" dirty="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a:t>2016</a:t>
                      </a:r>
                      <a:endParaRPr lang="es-ES" sz="1400">
                        <a:solidFill>
                          <a:sysClr val="windowText" lastClr="000000"/>
                        </a:solidFill>
                        <a:latin typeface="Calibri"/>
                        <a:ea typeface="Times New Roman"/>
                        <a:cs typeface="Times New Roman"/>
                      </a:endParaRPr>
                    </a:p>
                  </a:txBody>
                  <a:tcPr marL="56510" marR="56510" marT="0" marB="0"/>
                </a:tc>
              </a:tr>
              <a:tr h="199414">
                <a:tc>
                  <a:txBody>
                    <a:bodyPr/>
                    <a:lstStyle/>
                    <a:p>
                      <a:pPr algn="ctr">
                        <a:lnSpc>
                          <a:spcPct val="115000"/>
                        </a:lnSpc>
                        <a:spcAft>
                          <a:spcPts val="0"/>
                        </a:spcAft>
                      </a:pPr>
                      <a:r>
                        <a:rPr lang="es-ES" sz="1200"/>
                        <a:t>(4) 15</a:t>
                      </a:r>
                      <a:endParaRPr lang="es-ES" sz="140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dirty="0"/>
                        <a:t>469</a:t>
                      </a:r>
                      <a:endParaRPr lang="es-ES" sz="1400" dirty="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a:t>2017</a:t>
                      </a:r>
                      <a:endParaRPr lang="es-ES" sz="1400">
                        <a:solidFill>
                          <a:sysClr val="windowText" lastClr="000000"/>
                        </a:solidFill>
                        <a:latin typeface="Calibri"/>
                        <a:ea typeface="Times New Roman"/>
                        <a:cs typeface="Times New Roman"/>
                      </a:endParaRPr>
                    </a:p>
                  </a:txBody>
                  <a:tcPr marL="56510" marR="56510" marT="0" marB="0"/>
                </a:tc>
              </a:tr>
              <a:tr h="199414">
                <a:tc>
                  <a:txBody>
                    <a:bodyPr/>
                    <a:lstStyle/>
                    <a:p>
                      <a:pPr algn="ctr">
                        <a:lnSpc>
                          <a:spcPct val="115000"/>
                        </a:lnSpc>
                        <a:spcAft>
                          <a:spcPts val="0"/>
                        </a:spcAft>
                      </a:pPr>
                      <a:r>
                        <a:rPr lang="es-ES" sz="1200"/>
                        <a:t>(5) 16</a:t>
                      </a:r>
                      <a:endParaRPr lang="es-ES" sz="140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dirty="0"/>
                        <a:t>487</a:t>
                      </a:r>
                      <a:endParaRPr lang="es-ES" sz="1400" dirty="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a:t>2018</a:t>
                      </a:r>
                      <a:endParaRPr lang="es-ES" sz="1400">
                        <a:solidFill>
                          <a:sysClr val="windowText" lastClr="000000"/>
                        </a:solidFill>
                        <a:latin typeface="Calibri"/>
                        <a:ea typeface="Times New Roman"/>
                        <a:cs typeface="Times New Roman"/>
                      </a:endParaRPr>
                    </a:p>
                  </a:txBody>
                  <a:tcPr marL="56510" marR="56510" marT="0" marB="0"/>
                </a:tc>
              </a:tr>
              <a:tr h="199414">
                <a:tc>
                  <a:txBody>
                    <a:bodyPr/>
                    <a:lstStyle/>
                    <a:p>
                      <a:pPr algn="ctr">
                        <a:lnSpc>
                          <a:spcPct val="115000"/>
                        </a:lnSpc>
                        <a:spcAft>
                          <a:spcPts val="0"/>
                        </a:spcAft>
                      </a:pPr>
                      <a:r>
                        <a:rPr lang="es-ES" sz="1200" dirty="0"/>
                        <a:t>(6) 17</a:t>
                      </a:r>
                      <a:endParaRPr lang="es-ES" sz="1400" dirty="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dirty="0"/>
                        <a:t>505</a:t>
                      </a:r>
                      <a:endParaRPr lang="es-ES" sz="1400" dirty="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a:t>2019</a:t>
                      </a:r>
                      <a:endParaRPr lang="es-ES" sz="1400">
                        <a:solidFill>
                          <a:sysClr val="windowText" lastClr="000000"/>
                        </a:solidFill>
                        <a:latin typeface="Calibri"/>
                        <a:ea typeface="Times New Roman"/>
                        <a:cs typeface="Times New Roman"/>
                      </a:endParaRPr>
                    </a:p>
                  </a:txBody>
                  <a:tcPr marL="56510" marR="56510" marT="0" marB="0"/>
                </a:tc>
              </a:tr>
              <a:tr h="199414">
                <a:tc>
                  <a:txBody>
                    <a:bodyPr/>
                    <a:lstStyle/>
                    <a:p>
                      <a:pPr algn="ctr">
                        <a:lnSpc>
                          <a:spcPct val="115000"/>
                        </a:lnSpc>
                        <a:spcAft>
                          <a:spcPts val="0"/>
                        </a:spcAft>
                      </a:pPr>
                      <a:r>
                        <a:rPr lang="es-ES" sz="1200"/>
                        <a:t>(7) 18</a:t>
                      </a:r>
                      <a:endParaRPr lang="es-ES" sz="140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dirty="0"/>
                        <a:t>524</a:t>
                      </a:r>
                      <a:endParaRPr lang="es-ES" sz="1400" dirty="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a:t>2020</a:t>
                      </a:r>
                      <a:endParaRPr lang="es-ES" sz="1400">
                        <a:solidFill>
                          <a:sysClr val="windowText" lastClr="000000"/>
                        </a:solidFill>
                        <a:latin typeface="Calibri"/>
                        <a:ea typeface="Times New Roman"/>
                        <a:cs typeface="Times New Roman"/>
                      </a:endParaRPr>
                    </a:p>
                  </a:txBody>
                  <a:tcPr marL="56510" marR="56510" marT="0" marB="0"/>
                </a:tc>
              </a:tr>
              <a:tr h="199414">
                <a:tc>
                  <a:txBody>
                    <a:bodyPr/>
                    <a:lstStyle/>
                    <a:p>
                      <a:pPr algn="ctr">
                        <a:lnSpc>
                          <a:spcPct val="115000"/>
                        </a:lnSpc>
                        <a:spcAft>
                          <a:spcPts val="0"/>
                        </a:spcAft>
                      </a:pPr>
                      <a:r>
                        <a:rPr lang="es-ES" sz="1200"/>
                        <a:t>(8) 19</a:t>
                      </a:r>
                      <a:endParaRPr lang="es-ES" sz="140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dirty="0"/>
                        <a:t>542</a:t>
                      </a:r>
                      <a:endParaRPr lang="es-ES" sz="1400" dirty="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a:t>2021</a:t>
                      </a:r>
                      <a:endParaRPr lang="es-ES" sz="1400">
                        <a:solidFill>
                          <a:sysClr val="windowText" lastClr="000000"/>
                        </a:solidFill>
                        <a:latin typeface="Calibri"/>
                        <a:ea typeface="Times New Roman"/>
                        <a:cs typeface="Times New Roman"/>
                      </a:endParaRPr>
                    </a:p>
                  </a:txBody>
                  <a:tcPr marL="56510" marR="56510" marT="0" marB="0"/>
                </a:tc>
              </a:tr>
              <a:tr h="199414">
                <a:tc>
                  <a:txBody>
                    <a:bodyPr/>
                    <a:lstStyle/>
                    <a:p>
                      <a:pPr algn="ctr">
                        <a:lnSpc>
                          <a:spcPct val="115000"/>
                        </a:lnSpc>
                        <a:spcAft>
                          <a:spcPts val="0"/>
                        </a:spcAft>
                      </a:pPr>
                      <a:r>
                        <a:rPr lang="es-ES" sz="1200"/>
                        <a:t>(9) 20</a:t>
                      </a:r>
                      <a:endParaRPr lang="es-ES" sz="140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dirty="0"/>
                        <a:t>561</a:t>
                      </a:r>
                      <a:endParaRPr lang="es-ES" sz="1400" dirty="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a:t>2022</a:t>
                      </a:r>
                      <a:endParaRPr lang="es-ES" sz="1400">
                        <a:solidFill>
                          <a:sysClr val="windowText" lastClr="000000"/>
                        </a:solidFill>
                        <a:latin typeface="Calibri"/>
                        <a:ea typeface="Times New Roman"/>
                        <a:cs typeface="Times New Roman"/>
                      </a:endParaRPr>
                    </a:p>
                  </a:txBody>
                  <a:tcPr marL="56510" marR="56510" marT="0" marB="0"/>
                </a:tc>
              </a:tr>
              <a:tr h="199414">
                <a:tc>
                  <a:txBody>
                    <a:bodyPr/>
                    <a:lstStyle/>
                    <a:p>
                      <a:pPr algn="ctr">
                        <a:lnSpc>
                          <a:spcPct val="115000"/>
                        </a:lnSpc>
                        <a:spcAft>
                          <a:spcPts val="0"/>
                        </a:spcAft>
                      </a:pPr>
                      <a:r>
                        <a:rPr lang="es-ES" sz="1200"/>
                        <a:t>(10) 21</a:t>
                      </a:r>
                      <a:endParaRPr lang="es-ES" sz="140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dirty="0"/>
                        <a:t>579</a:t>
                      </a:r>
                      <a:endParaRPr lang="es-ES" sz="1400" dirty="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a:t>2023</a:t>
                      </a:r>
                      <a:endParaRPr lang="es-ES" sz="1400">
                        <a:solidFill>
                          <a:sysClr val="windowText" lastClr="000000"/>
                        </a:solidFill>
                        <a:latin typeface="Calibri"/>
                        <a:ea typeface="Times New Roman"/>
                        <a:cs typeface="Times New Roman"/>
                      </a:endParaRPr>
                    </a:p>
                  </a:txBody>
                  <a:tcPr marL="56510" marR="56510" marT="0" marB="0"/>
                </a:tc>
              </a:tr>
              <a:tr h="209486">
                <a:tc>
                  <a:txBody>
                    <a:bodyPr/>
                    <a:lstStyle/>
                    <a:p>
                      <a:pPr algn="ctr">
                        <a:lnSpc>
                          <a:spcPct val="115000"/>
                        </a:lnSpc>
                        <a:spcAft>
                          <a:spcPts val="0"/>
                        </a:spcAft>
                      </a:pPr>
                      <a:r>
                        <a:rPr lang="es-ES" sz="1200"/>
                        <a:t>(11) 22</a:t>
                      </a:r>
                      <a:endParaRPr lang="es-ES" sz="140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dirty="0"/>
                        <a:t>597</a:t>
                      </a:r>
                      <a:endParaRPr lang="es-ES" sz="1400" dirty="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a:t>2024</a:t>
                      </a:r>
                      <a:endParaRPr lang="es-ES" sz="1400">
                        <a:solidFill>
                          <a:sysClr val="windowText" lastClr="000000"/>
                        </a:solidFill>
                        <a:latin typeface="Calibri"/>
                        <a:ea typeface="Times New Roman"/>
                        <a:cs typeface="Times New Roman"/>
                      </a:endParaRPr>
                    </a:p>
                  </a:txBody>
                  <a:tcPr marL="56510" marR="56510" marT="0" marB="0"/>
                </a:tc>
              </a:tr>
              <a:tr h="199414">
                <a:tc>
                  <a:txBody>
                    <a:bodyPr/>
                    <a:lstStyle/>
                    <a:p>
                      <a:pPr algn="ctr">
                        <a:lnSpc>
                          <a:spcPct val="115000"/>
                        </a:lnSpc>
                        <a:spcAft>
                          <a:spcPts val="0"/>
                        </a:spcAft>
                      </a:pPr>
                      <a:r>
                        <a:rPr lang="es-ES" sz="1200" dirty="0"/>
                        <a:t>(12) 23</a:t>
                      </a:r>
                      <a:endParaRPr lang="es-ES" sz="1400" dirty="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dirty="0"/>
                        <a:t>616</a:t>
                      </a:r>
                      <a:endParaRPr lang="es-ES" sz="1400" dirty="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a:t>2025</a:t>
                      </a:r>
                      <a:endParaRPr lang="es-ES" sz="1400">
                        <a:solidFill>
                          <a:sysClr val="windowText" lastClr="000000"/>
                        </a:solidFill>
                        <a:latin typeface="Calibri"/>
                        <a:ea typeface="Times New Roman"/>
                        <a:cs typeface="Times New Roman"/>
                      </a:endParaRPr>
                    </a:p>
                  </a:txBody>
                  <a:tcPr marL="56510" marR="56510" marT="0" marB="0"/>
                </a:tc>
              </a:tr>
              <a:tr h="199414">
                <a:tc>
                  <a:txBody>
                    <a:bodyPr/>
                    <a:lstStyle/>
                    <a:p>
                      <a:pPr algn="ctr">
                        <a:lnSpc>
                          <a:spcPct val="115000"/>
                        </a:lnSpc>
                        <a:spcAft>
                          <a:spcPts val="0"/>
                        </a:spcAft>
                      </a:pPr>
                      <a:r>
                        <a:rPr lang="es-ES" sz="1200"/>
                        <a:t>(13) 24</a:t>
                      </a:r>
                      <a:endParaRPr lang="es-ES" sz="140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dirty="0"/>
                        <a:t>634</a:t>
                      </a:r>
                      <a:endParaRPr lang="es-ES" sz="1400" dirty="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a:t>2026</a:t>
                      </a:r>
                      <a:endParaRPr lang="es-ES" sz="1400">
                        <a:solidFill>
                          <a:sysClr val="windowText" lastClr="000000"/>
                        </a:solidFill>
                        <a:latin typeface="Calibri"/>
                        <a:ea typeface="Times New Roman"/>
                        <a:cs typeface="Times New Roman"/>
                      </a:endParaRPr>
                    </a:p>
                  </a:txBody>
                  <a:tcPr marL="56510" marR="56510" marT="0" marB="0"/>
                </a:tc>
              </a:tr>
              <a:tr h="199414">
                <a:tc>
                  <a:txBody>
                    <a:bodyPr/>
                    <a:lstStyle/>
                    <a:p>
                      <a:pPr algn="ctr">
                        <a:lnSpc>
                          <a:spcPct val="115000"/>
                        </a:lnSpc>
                        <a:spcAft>
                          <a:spcPts val="0"/>
                        </a:spcAft>
                      </a:pPr>
                      <a:r>
                        <a:rPr lang="es-ES" sz="1200"/>
                        <a:t>(14) 25</a:t>
                      </a:r>
                      <a:endParaRPr lang="es-ES" sz="140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dirty="0"/>
                        <a:t>652</a:t>
                      </a:r>
                      <a:endParaRPr lang="es-ES" sz="1400" dirty="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a:t>2027</a:t>
                      </a:r>
                      <a:endParaRPr lang="es-ES" sz="1400">
                        <a:solidFill>
                          <a:sysClr val="windowText" lastClr="000000"/>
                        </a:solidFill>
                        <a:latin typeface="Calibri"/>
                        <a:ea typeface="Times New Roman"/>
                        <a:cs typeface="Times New Roman"/>
                      </a:endParaRPr>
                    </a:p>
                  </a:txBody>
                  <a:tcPr marL="56510" marR="56510" marT="0" marB="0"/>
                </a:tc>
              </a:tr>
              <a:tr h="199414">
                <a:tc>
                  <a:txBody>
                    <a:bodyPr/>
                    <a:lstStyle/>
                    <a:p>
                      <a:pPr algn="ctr">
                        <a:lnSpc>
                          <a:spcPct val="115000"/>
                        </a:lnSpc>
                        <a:spcAft>
                          <a:spcPts val="0"/>
                        </a:spcAft>
                      </a:pPr>
                      <a:r>
                        <a:rPr lang="es-ES" sz="1200"/>
                        <a:t>(15) 26</a:t>
                      </a:r>
                      <a:endParaRPr lang="es-ES" sz="140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dirty="0"/>
                        <a:t>671</a:t>
                      </a:r>
                      <a:endParaRPr lang="es-ES" sz="1400" dirty="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a:t>2028</a:t>
                      </a:r>
                      <a:endParaRPr lang="es-ES" sz="1400">
                        <a:solidFill>
                          <a:sysClr val="windowText" lastClr="000000"/>
                        </a:solidFill>
                        <a:latin typeface="Calibri"/>
                        <a:ea typeface="Times New Roman"/>
                        <a:cs typeface="Times New Roman"/>
                      </a:endParaRPr>
                    </a:p>
                  </a:txBody>
                  <a:tcPr marL="56510" marR="56510" marT="0" marB="0"/>
                </a:tc>
              </a:tr>
              <a:tr h="199414">
                <a:tc>
                  <a:txBody>
                    <a:bodyPr/>
                    <a:lstStyle/>
                    <a:p>
                      <a:pPr algn="ctr">
                        <a:lnSpc>
                          <a:spcPct val="115000"/>
                        </a:lnSpc>
                        <a:spcAft>
                          <a:spcPts val="0"/>
                        </a:spcAft>
                      </a:pPr>
                      <a:r>
                        <a:rPr lang="es-ES" sz="1200"/>
                        <a:t>(16) 27</a:t>
                      </a:r>
                      <a:endParaRPr lang="es-ES" sz="140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dirty="0"/>
                        <a:t>689</a:t>
                      </a:r>
                      <a:endParaRPr lang="es-ES" sz="1400" dirty="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a:t>2029</a:t>
                      </a:r>
                      <a:endParaRPr lang="es-ES" sz="1400">
                        <a:solidFill>
                          <a:sysClr val="windowText" lastClr="000000"/>
                        </a:solidFill>
                        <a:latin typeface="Calibri"/>
                        <a:ea typeface="Times New Roman"/>
                        <a:cs typeface="Times New Roman"/>
                      </a:endParaRPr>
                    </a:p>
                  </a:txBody>
                  <a:tcPr marL="56510" marR="56510" marT="0" marB="0"/>
                </a:tc>
              </a:tr>
              <a:tr h="199414">
                <a:tc>
                  <a:txBody>
                    <a:bodyPr/>
                    <a:lstStyle/>
                    <a:p>
                      <a:pPr algn="ctr">
                        <a:lnSpc>
                          <a:spcPct val="115000"/>
                        </a:lnSpc>
                        <a:spcAft>
                          <a:spcPts val="0"/>
                        </a:spcAft>
                      </a:pPr>
                      <a:r>
                        <a:rPr lang="es-ES" sz="1200"/>
                        <a:t>(17) 28</a:t>
                      </a:r>
                      <a:endParaRPr lang="es-ES" sz="140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dirty="0"/>
                        <a:t>708</a:t>
                      </a:r>
                      <a:endParaRPr lang="es-ES" sz="1400" dirty="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a:t>2030</a:t>
                      </a:r>
                      <a:endParaRPr lang="es-ES" sz="1400">
                        <a:solidFill>
                          <a:sysClr val="windowText" lastClr="000000"/>
                        </a:solidFill>
                        <a:latin typeface="Calibri"/>
                        <a:ea typeface="Times New Roman"/>
                        <a:cs typeface="Times New Roman"/>
                      </a:endParaRPr>
                    </a:p>
                  </a:txBody>
                  <a:tcPr marL="56510" marR="56510" marT="0" marB="0"/>
                </a:tc>
              </a:tr>
              <a:tr h="199414">
                <a:tc>
                  <a:txBody>
                    <a:bodyPr/>
                    <a:lstStyle/>
                    <a:p>
                      <a:pPr algn="ctr">
                        <a:lnSpc>
                          <a:spcPct val="115000"/>
                        </a:lnSpc>
                        <a:spcAft>
                          <a:spcPts val="0"/>
                        </a:spcAft>
                      </a:pPr>
                      <a:r>
                        <a:rPr lang="es-ES" sz="1200"/>
                        <a:t>(18) 29</a:t>
                      </a:r>
                      <a:endParaRPr lang="es-ES" sz="140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dirty="0"/>
                        <a:t>726</a:t>
                      </a:r>
                      <a:endParaRPr lang="es-ES" sz="1400" dirty="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a:t>2031</a:t>
                      </a:r>
                      <a:endParaRPr lang="es-ES" sz="1400">
                        <a:solidFill>
                          <a:sysClr val="windowText" lastClr="000000"/>
                        </a:solidFill>
                        <a:latin typeface="Calibri"/>
                        <a:ea typeface="Times New Roman"/>
                        <a:cs typeface="Times New Roman"/>
                      </a:endParaRPr>
                    </a:p>
                  </a:txBody>
                  <a:tcPr marL="56510" marR="56510" marT="0" marB="0"/>
                </a:tc>
              </a:tr>
              <a:tr h="199414">
                <a:tc>
                  <a:txBody>
                    <a:bodyPr/>
                    <a:lstStyle/>
                    <a:p>
                      <a:pPr algn="ctr">
                        <a:lnSpc>
                          <a:spcPct val="115000"/>
                        </a:lnSpc>
                        <a:spcAft>
                          <a:spcPts val="0"/>
                        </a:spcAft>
                      </a:pPr>
                      <a:r>
                        <a:rPr lang="es-ES" sz="1200"/>
                        <a:t>(19) 30</a:t>
                      </a:r>
                      <a:endParaRPr lang="es-ES" sz="140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dirty="0"/>
                        <a:t>744</a:t>
                      </a:r>
                      <a:endParaRPr lang="es-ES" sz="1400" dirty="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a:t>2032</a:t>
                      </a:r>
                      <a:endParaRPr lang="es-ES" sz="1400">
                        <a:solidFill>
                          <a:sysClr val="windowText" lastClr="000000"/>
                        </a:solidFill>
                        <a:latin typeface="Calibri"/>
                        <a:ea typeface="Times New Roman"/>
                        <a:cs typeface="Times New Roman"/>
                      </a:endParaRPr>
                    </a:p>
                  </a:txBody>
                  <a:tcPr marL="56510" marR="56510" marT="0" marB="0"/>
                </a:tc>
              </a:tr>
              <a:tr h="199414">
                <a:tc>
                  <a:txBody>
                    <a:bodyPr/>
                    <a:lstStyle/>
                    <a:p>
                      <a:pPr algn="ctr">
                        <a:lnSpc>
                          <a:spcPct val="115000"/>
                        </a:lnSpc>
                        <a:spcAft>
                          <a:spcPts val="0"/>
                        </a:spcAft>
                      </a:pPr>
                      <a:r>
                        <a:rPr lang="es-ES" sz="1200"/>
                        <a:t>(20) 31</a:t>
                      </a:r>
                      <a:endParaRPr lang="es-ES" sz="140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dirty="0"/>
                        <a:t>763</a:t>
                      </a:r>
                      <a:endParaRPr lang="es-ES" sz="1400" dirty="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a:t>2033</a:t>
                      </a:r>
                      <a:endParaRPr lang="es-ES" sz="1400">
                        <a:solidFill>
                          <a:sysClr val="windowText" lastClr="000000"/>
                        </a:solidFill>
                        <a:latin typeface="Calibri"/>
                        <a:ea typeface="Times New Roman"/>
                        <a:cs typeface="Times New Roman"/>
                      </a:endParaRPr>
                    </a:p>
                  </a:txBody>
                  <a:tcPr marL="56510" marR="56510" marT="0" marB="0"/>
                </a:tc>
              </a:tr>
              <a:tr h="199414">
                <a:tc>
                  <a:txBody>
                    <a:bodyPr/>
                    <a:lstStyle/>
                    <a:p>
                      <a:pPr algn="ctr">
                        <a:lnSpc>
                          <a:spcPct val="115000"/>
                        </a:lnSpc>
                        <a:spcAft>
                          <a:spcPts val="0"/>
                        </a:spcAft>
                      </a:pPr>
                      <a:r>
                        <a:rPr lang="es-ES" sz="1200"/>
                        <a:t>(21) 32</a:t>
                      </a:r>
                      <a:endParaRPr lang="es-ES" sz="140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dirty="0"/>
                        <a:t>781</a:t>
                      </a:r>
                      <a:endParaRPr lang="es-ES" sz="1400" dirty="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a:t>2034</a:t>
                      </a:r>
                      <a:endParaRPr lang="es-ES" sz="1400">
                        <a:solidFill>
                          <a:sysClr val="windowText" lastClr="000000"/>
                        </a:solidFill>
                        <a:latin typeface="Calibri"/>
                        <a:ea typeface="Times New Roman"/>
                        <a:cs typeface="Times New Roman"/>
                      </a:endParaRPr>
                    </a:p>
                  </a:txBody>
                  <a:tcPr marL="56510" marR="56510" marT="0" marB="0"/>
                </a:tc>
              </a:tr>
              <a:tr h="199414">
                <a:tc>
                  <a:txBody>
                    <a:bodyPr/>
                    <a:lstStyle/>
                    <a:p>
                      <a:pPr algn="ctr">
                        <a:lnSpc>
                          <a:spcPct val="115000"/>
                        </a:lnSpc>
                        <a:spcAft>
                          <a:spcPts val="0"/>
                        </a:spcAft>
                      </a:pPr>
                      <a:r>
                        <a:rPr lang="es-ES" sz="1200"/>
                        <a:t>(22) 33</a:t>
                      </a:r>
                      <a:endParaRPr lang="es-ES" sz="140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dirty="0"/>
                        <a:t>799</a:t>
                      </a:r>
                      <a:endParaRPr lang="es-ES" sz="1400" dirty="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a:t>2035</a:t>
                      </a:r>
                      <a:endParaRPr lang="es-ES" sz="1400">
                        <a:solidFill>
                          <a:sysClr val="windowText" lastClr="000000"/>
                        </a:solidFill>
                        <a:latin typeface="Calibri"/>
                        <a:ea typeface="Times New Roman"/>
                        <a:cs typeface="Times New Roman"/>
                      </a:endParaRPr>
                    </a:p>
                  </a:txBody>
                  <a:tcPr marL="56510" marR="56510" marT="0" marB="0"/>
                </a:tc>
              </a:tr>
              <a:tr h="199414">
                <a:tc>
                  <a:txBody>
                    <a:bodyPr/>
                    <a:lstStyle/>
                    <a:p>
                      <a:pPr algn="ctr">
                        <a:lnSpc>
                          <a:spcPct val="115000"/>
                        </a:lnSpc>
                        <a:spcAft>
                          <a:spcPts val="0"/>
                        </a:spcAft>
                      </a:pPr>
                      <a:r>
                        <a:rPr lang="es-ES" sz="1200"/>
                        <a:t>(23) 34</a:t>
                      </a:r>
                      <a:endParaRPr lang="es-ES" sz="140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dirty="0"/>
                        <a:t>836</a:t>
                      </a:r>
                      <a:endParaRPr lang="es-ES" sz="1400" dirty="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a:t>2036</a:t>
                      </a:r>
                      <a:endParaRPr lang="es-ES" sz="1400">
                        <a:solidFill>
                          <a:sysClr val="windowText" lastClr="000000"/>
                        </a:solidFill>
                        <a:latin typeface="Calibri"/>
                        <a:ea typeface="Times New Roman"/>
                        <a:cs typeface="Times New Roman"/>
                      </a:endParaRPr>
                    </a:p>
                  </a:txBody>
                  <a:tcPr marL="56510" marR="56510" marT="0" marB="0"/>
                </a:tc>
              </a:tr>
              <a:tr h="199414">
                <a:tc>
                  <a:txBody>
                    <a:bodyPr/>
                    <a:lstStyle/>
                    <a:p>
                      <a:pPr algn="ctr">
                        <a:lnSpc>
                          <a:spcPct val="115000"/>
                        </a:lnSpc>
                        <a:spcAft>
                          <a:spcPts val="0"/>
                        </a:spcAft>
                      </a:pPr>
                      <a:r>
                        <a:rPr lang="es-ES" sz="1200"/>
                        <a:t>(25) 35</a:t>
                      </a:r>
                      <a:endParaRPr lang="es-ES" sz="140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dirty="0"/>
                        <a:t>855</a:t>
                      </a:r>
                      <a:endParaRPr lang="es-ES" sz="1400" dirty="0">
                        <a:solidFill>
                          <a:sysClr val="windowText" lastClr="000000"/>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dirty="0"/>
                        <a:t>2037</a:t>
                      </a:r>
                      <a:endParaRPr lang="es-ES" sz="1400" dirty="0">
                        <a:solidFill>
                          <a:sysClr val="windowText" lastClr="000000"/>
                        </a:solidFill>
                        <a:latin typeface="Calibri"/>
                        <a:ea typeface="Times New Roman"/>
                        <a:cs typeface="Times New Roman"/>
                      </a:endParaRPr>
                    </a:p>
                  </a:txBody>
                  <a:tcPr marL="56510" marR="56510" marT="0" marB="0"/>
                </a:tc>
              </a:tr>
              <a:tr h="209486">
                <a:tc>
                  <a:txBody>
                    <a:bodyPr/>
                    <a:lstStyle/>
                    <a:p>
                      <a:pPr algn="ctr">
                        <a:lnSpc>
                          <a:spcPct val="115000"/>
                        </a:lnSpc>
                        <a:spcAft>
                          <a:spcPts val="0"/>
                        </a:spcAft>
                      </a:pPr>
                      <a:r>
                        <a:rPr lang="es-ES" sz="1200"/>
                        <a:t>(25) 36</a:t>
                      </a:r>
                      <a:endParaRPr lang="es-ES" sz="1400">
                        <a:solidFill>
                          <a:srgbClr val="365F91"/>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dirty="0" smtClean="0"/>
                        <a:t>873</a:t>
                      </a:r>
                      <a:endParaRPr lang="es-ES" sz="1400" dirty="0">
                        <a:solidFill>
                          <a:srgbClr val="365F91"/>
                        </a:solidFill>
                        <a:latin typeface="Calibri"/>
                        <a:ea typeface="Times New Roman"/>
                        <a:cs typeface="Times New Roman"/>
                      </a:endParaRPr>
                    </a:p>
                  </a:txBody>
                  <a:tcPr marL="56510" marR="56510" marT="0" marB="0"/>
                </a:tc>
                <a:tc>
                  <a:txBody>
                    <a:bodyPr/>
                    <a:lstStyle/>
                    <a:p>
                      <a:pPr algn="ctr">
                        <a:lnSpc>
                          <a:spcPct val="115000"/>
                        </a:lnSpc>
                        <a:spcAft>
                          <a:spcPts val="0"/>
                        </a:spcAft>
                      </a:pPr>
                      <a:r>
                        <a:rPr lang="es-ES" sz="1200" dirty="0"/>
                        <a:t>2038</a:t>
                      </a:r>
                      <a:endParaRPr lang="es-ES" sz="1400" dirty="0">
                        <a:solidFill>
                          <a:srgbClr val="365F91"/>
                        </a:solidFill>
                        <a:latin typeface="Calibri"/>
                        <a:ea typeface="Times New Roman"/>
                        <a:cs typeface="Times New Roman"/>
                      </a:endParaRPr>
                    </a:p>
                  </a:txBody>
                  <a:tcPr marL="56510" marR="56510" marT="0" marB="0"/>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200-presos-por-trafico-ilegal-de-madera---20130219065749-e17c35e46150d19c50a278ab5ff7fe0f.jpg"/>
          <p:cNvPicPr>
            <a:picLocks noChangeAspect="1"/>
          </p:cNvPicPr>
          <p:nvPr/>
        </p:nvPicPr>
        <p:blipFill>
          <a:blip r:embed="rId2" cstate="print"/>
          <a:srcRect t="-3384" b="8223"/>
          <a:stretch>
            <a:fillRect/>
          </a:stretch>
        </p:blipFill>
        <p:spPr>
          <a:xfrm>
            <a:off x="0" y="3571876"/>
            <a:ext cx="9144000" cy="3286124"/>
          </a:xfrm>
          <a:prstGeom prst="rect">
            <a:avLst/>
          </a:prstGeom>
        </p:spPr>
      </p:pic>
      <p:sp>
        <p:nvSpPr>
          <p:cNvPr id="2" name="1 Título"/>
          <p:cNvSpPr>
            <a:spLocks noGrp="1"/>
          </p:cNvSpPr>
          <p:nvPr>
            <p:ph type="title"/>
          </p:nvPr>
        </p:nvSpPr>
        <p:spPr/>
        <p:txBody>
          <a:bodyPr/>
          <a:lstStyle/>
          <a:p>
            <a:r>
              <a:rPr lang="es-ES" dirty="0" smtClean="0"/>
              <a:t>TOTAL INGRESOS ESPERADOS</a:t>
            </a:r>
            <a:endParaRPr lang="es-ES" dirty="0"/>
          </a:p>
        </p:txBody>
      </p:sp>
      <p:graphicFrame>
        <p:nvGraphicFramePr>
          <p:cNvPr id="4" name="3 Tabla"/>
          <p:cNvGraphicFramePr>
            <a:graphicFrameLocks noGrp="1"/>
          </p:cNvGraphicFramePr>
          <p:nvPr/>
        </p:nvGraphicFramePr>
        <p:xfrm>
          <a:off x="785786" y="1428736"/>
          <a:ext cx="7896151" cy="1964585"/>
        </p:xfrm>
        <a:graphic>
          <a:graphicData uri="http://schemas.openxmlformats.org/drawingml/2006/table">
            <a:tbl>
              <a:tblPr/>
              <a:tblGrid>
                <a:gridCol w="930910"/>
                <a:gridCol w="604891"/>
                <a:gridCol w="245632"/>
                <a:gridCol w="505468"/>
                <a:gridCol w="409388"/>
                <a:gridCol w="458681"/>
                <a:gridCol w="665798"/>
                <a:gridCol w="415236"/>
                <a:gridCol w="443548"/>
                <a:gridCol w="665798"/>
                <a:gridCol w="443548"/>
                <a:gridCol w="443548"/>
                <a:gridCol w="754698"/>
                <a:gridCol w="909007"/>
              </a:tblGrid>
              <a:tr h="338782">
                <a:tc>
                  <a:txBody>
                    <a:bodyPr/>
                    <a:lstStyle/>
                    <a:p>
                      <a:pPr algn="ctr">
                        <a:lnSpc>
                          <a:spcPct val="115000"/>
                        </a:lnSpc>
                        <a:spcAft>
                          <a:spcPts val="0"/>
                        </a:spcAft>
                      </a:pPr>
                      <a:r>
                        <a:rPr lang="es-EC" sz="1050" b="1">
                          <a:solidFill>
                            <a:srgbClr val="000000"/>
                          </a:solidFill>
                          <a:latin typeface="Times New Roman"/>
                          <a:ea typeface="Times New Roman"/>
                          <a:cs typeface="Times New Roman"/>
                        </a:rPr>
                        <a:t>PRODUCTO</a:t>
                      </a:r>
                      <a:endParaRPr lang="es-ES" sz="1800">
                        <a:solidFill>
                          <a:srgbClr val="365F91"/>
                        </a:solidFill>
                        <a:latin typeface="Calibri"/>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2">
                  <a:txBody>
                    <a:bodyPr/>
                    <a:lstStyle/>
                    <a:p>
                      <a:pPr algn="ctr">
                        <a:lnSpc>
                          <a:spcPct val="115000"/>
                        </a:lnSpc>
                        <a:spcAft>
                          <a:spcPts val="0"/>
                        </a:spcAft>
                      </a:pPr>
                      <a:r>
                        <a:rPr lang="es-EC" sz="1050" b="1">
                          <a:solidFill>
                            <a:srgbClr val="000000"/>
                          </a:solidFill>
                          <a:latin typeface="Times New Roman"/>
                          <a:ea typeface="Times New Roman"/>
                          <a:cs typeface="Times New Roman"/>
                        </a:rPr>
                        <a:t>AÑO 5</a:t>
                      </a:r>
                      <a:endParaRPr lang="es-ES" sz="1800">
                        <a:solidFill>
                          <a:srgbClr val="365F91"/>
                        </a:solidFill>
                        <a:latin typeface="Calibri"/>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C" sz="1050" b="1">
                          <a:solidFill>
                            <a:srgbClr val="000000"/>
                          </a:solidFill>
                          <a:latin typeface="Times New Roman"/>
                          <a:ea typeface="Times New Roman"/>
                          <a:cs typeface="Times New Roman"/>
                        </a:rPr>
                        <a:t>SUBT.</a:t>
                      </a:r>
                      <a:endParaRPr lang="es-ES" sz="1800">
                        <a:solidFill>
                          <a:srgbClr val="365F91"/>
                        </a:solidFill>
                        <a:latin typeface="Calibri"/>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2">
                  <a:txBody>
                    <a:bodyPr/>
                    <a:lstStyle/>
                    <a:p>
                      <a:pPr algn="ctr">
                        <a:lnSpc>
                          <a:spcPct val="115000"/>
                        </a:lnSpc>
                        <a:spcAft>
                          <a:spcPts val="0"/>
                        </a:spcAft>
                      </a:pPr>
                      <a:r>
                        <a:rPr lang="es-EC" sz="1050" b="1">
                          <a:solidFill>
                            <a:srgbClr val="000000"/>
                          </a:solidFill>
                          <a:latin typeface="Times New Roman"/>
                          <a:ea typeface="Times New Roman"/>
                          <a:cs typeface="Times New Roman"/>
                        </a:rPr>
                        <a:t>AÑO 12</a:t>
                      </a:r>
                      <a:endParaRPr lang="es-ES" sz="1800">
                        <a:solidFill>
                          <a:srgbClr val="365F91"/>
                        </a:solidFill>
                        <a:latin typeface="Calibri"/>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C" sz="1050" b="1">
                          <a:solidFill>
                            <a:srgbClr val="000000"/>
                          </a:solidFill>
                          <a:latin typeface="Times New Roman"/>
                          <a:ea typeface="Times New Roman"/>
                          <a:cs typeface="Times New Roman"/>
                        </a:rPr>
                        <a:t>SUBT.</a:t>
                      </a:r>
                      <a:endParaRPr lang="es-ES" sz="1800">
                        <a:solidFill>
                          <a:srgbClr val="365F91"/>
                        </a:solidFill>
                        <a:latin typeface="Calibri"/>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2">
                  <a:txBody>
                    <a:bodyPr/>
                    <a:lstStyle/>
                    <a:p>
                      <a:pPr algn="ctr">
                        <a:lnSpc>
                          <a:spcPct val="115000"/>
                        </a:lnSpc>
                        <a:spcAft>
                          <a:spcPts val="0"/>
                        </a:spcAft>
                      </a:pPr>
                      <a:r>
                        <a:rPr lang="es-EC" sz="1050" b="1">
                          <a:solidFill>
                            <a:srgbClr val="000000"/>
                          </a:solidFill>
                          <a:latin typeface="Times New Roman"/>
                          <a:ea typeface="Times New Roman"/>
                          <a:cs typeface="Times New Roman"/>
                        </a:rPr>
                        <a:t>AÑO 19</a:t>
                      </a:r>
                      <a:endParaRPr lang="es-ES" sz="1800">
                        <a:solidFill>
                          <a:srgbClr val="365F91"/>
                        </a:solidFill>
                        <a:latin typeface="Calibri"/>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C" sz="1050" b="1">
                          <a:solidFill>
                            <a:srgbClr val="000000"/>
                          </a:solidFill>
                          <a:latin typeface="Times New Roman"/>
                          <a:ea typeface="Times New Roman"/>
                          <a:cs typeface="Times New Roman"/>
                        </a:rPr>
                        <a:t>SUBT.</a:t>
                      </a:r>
                      <a:endParaRPr lang="es-ES" sz="1800">
                        <a:solidFill>
                          <a:srgbClr val="365F91"/>
                        </a:solidFill>
                        <a:latin typeface="Calibri"/>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2">
                  <a:txBody>
                    <a:bodyPr/>
                    <a:lstStyle/>
                    <a:p>
                      <a:pPr algn="ctr">
                        <a:lnSpc>
                          <a:spcPct val="115000"/>
                        </a:lnSpc>
                        <a:spcAft>
                          <a:spcPts val="0"/>
                        </a:spcAft>
                      </a:pPr>
                      <a:r>
                        <a:rPr lang="es-EC" sz="1050" b="1">
                          <a:solidFill>
                            <a:srgbClr val="000000"/>
                          </a:solidFill>
                          <a:latin typeface="Times New Roman"/>
                          <a:ea typeface="Times New Roman"/>
                          <a:cs typeface="Times New Roman"/>
                        </a:rPr>
                        <a:t>AÑO 25</a:t>
                      </a:r>
                      <a:endParaRPr lang="es-ES" sz="1800">
                        <a:solidFill>
                          <a:srgbClr val="365F91"/>
                        </a:solidFill>
                        <a:latin typeface="Calibri"/>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C" sz="1050" b="1">
                          <a:solidFill>
                            <a:srgbClr val="000000"/>
                          </a:solidFill>
                          <a:latin typeface="Times New Roman"/>
                          <a:ea typeface="Times New Roman"/>
                          <a:cs typeface="Times New Roman"/>
                        </a:rPr>
                        <a:t>SUBT.</a:t>
                      </a:r>
                      <a:endParaRPr lang="es-ES" sz="1800">
                        <a:solidFill>
                          <a:srgbClr val="365F91"/>
                        </a:solidFill>
                        <a:latin typeface="Calibri"/>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050" b="1">
                          <a:solidFill>
                            <a:srgbClr val="000000"/>
                          </a:solidFill>
                          <a:latin typeface="Times New Roman"/>
                          <a:ea typeface="Times New Roman"/>
                          <a:cs typeface="Times New Roman"/>
                        </a:rPr>
                        <a:t>TOTAL / PRODUCTO</a:t>
                      </a:r>
                      <a:endParaRPr lang="es-ES" sz="1800">
                        <a:solidFill>
                          <a:srgbClr val="365F91"/>
                        </a:solidFill>
                        <a:latin typeface="Calibri"/>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18494">
                <a:tc>
                  <a:txBody>
                    <a:bodyPr/>
                    <a:lstStyle/>
                    <a:p>
                      <a:pPr>
                        <a:lnSpc>
                          <a:spcPct val="115000"/>
                        </a:lnSpc>
                        <a:spcAft>
                          <a:spcPts val="0"/>
                        </a:spcAft>
                      </a:pPr>
                      <a:r>
                        <a:rPr lang="es-ES" sz="1100" b="1">
                          <a:solidFill>
                            <a:srgbClr val="000000"/>
                          </a:solidFill>
                          <a:latin typeface="Times New Roman"/>
                          <a:ea typeface="Times New Roman"/>
                          <a:cs typeface="Times New Roman"/>
                        </a:rPr>
                        <a:t>Viga</a:t>
                      </a:r>
                      <a:endParaRPr lang="es-ES" sz="18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400" dirty="0">
                          <a:solidFill>
                            <a:srgbClr val="000000"/>
                          </a:solidFill>
                          <a:latin typeface="Times New Roman"/>
                          <a:ea typeface="Times New Roman"/>
                          <a:cs typeface="Times New Roman"/>
                        </a:rPr>
                        <a:t>280</a:t>
                      </a:r>
                      <a:endParaRPr lang="es-ES" sz="2400" dirty="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400" dirty="0">
                          <a:solidFill>
                            <a:srgbClr val="000000"/>
                          </a:solidFill>
                          <a:latin typeface="Times New Roman"/>
                          <a:ea typeface="Times New Roman"/>
                          <a:cs typeface="Times New Roman"/>
                        </a:rPr>
                        <a:t>3</a:t>
                      </a:r>
                      <a:endParaRPr lang="es-ES" sz="2400" dirty="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400" dirty="0">
                          <a:solidFill>
                            <a:srgbClr val="000000"/>
                          </a:solidFill>
                          <a:latin typeface="Times New Roman"/>
                          <a:ea typeface="Times New Roman"/>
                          <a:cs typeface="Times New Roman"/>
                        </a:rPr>
                        <a:t>798</a:t>
                      </a:r>
                      <a:endParaRPr lang="es-ES" sz="2400" dirty="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400" dirty="0">
                          <a:solidFill>
                            <a:srgbClr val="000000"/>
                          </a:solidFill>
                          <a:latin typeface="Times New Roman"/>
                          <a:ea typeface="Times New Roman"/>
                          <a:cs typeface="Times New Roman"/>
                        </a:rPr>
                        <a:t>138</a:t>
                      </a:r>
                      <a:endParaRPr lang="es-ES" sz="2400" dirty="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4</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521</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138</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5</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690</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nSpc>
                          <a:spcPct val="115000"/>
                        </a:lnSpc>
                        <a:spcAft>
                          <a:spcPts val="0"/>
                        </a:spcAft>
                      </a:pPr>
                      <a:r>
                        <a:rPr lang="es-ES" sz="1400">
                          <a:solidFill>
                            <a:srgbClr val="000000"/>
                          </a:solidFill>
                          <a:latin typeface="Times New Roman"/>
                          <a:ea typeface="Times New Roman"/>
                          <a:cs typeface="Times New Roman"/>
                        </a:rPr>
                        <a:t> </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nSpc>
                          <a:spcPct val="115000"/>
                        </a:lnSpc>
                        <a:spcAft>
                          <a:spcPts val="0"/>
                        </a:spcAft>
                      </a:pPr>
                      <a:r>
                        <a:rPr lang="es-ES" sz="1400">
                          <a:solidFill>
                            <a:srgbClr val="000000"/>
                          </a:solidFill>
                          <a:latin typeface="Times New Roman"/>
                          <a:ea typeface="Times New Roman"/>
                          <a:cs typeface="Times New Roman"/>
                        </a:rPr>
                        <a:t> </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nSpc>
                          <a:spcPct val="115000"/>
                        </a:lnSpc>
                        <a:spcAft>
                          <a:spcPts val="0"/>
                        </a:spcAft>
                      </a:pPr>
                      <a:r>
                        <a:rPr lang="es-ES" sz="1400">
                          <a:solidFill>
                            <a:srgbClr val="000000"/>
                          </a:solidFill>
                          <a:latin typeface="Times New Roman"/>
                          <a:ea typeface="Times New Roman"/>
                          <a:cs typeface="Times New Roman"/>
                        </a:rPr>
                        <a:t> </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2.008</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r h="318494">
                <a:tc>
                  <a:txBody>
                    <a:bodyPr/>
                    <a:lstStyle/>
                    <a:p>
                      <a:pPr>
                        <a:lnSpc>
                          <a:spcPct val="115000"/>
                        </a:lnSpc>
                        <a:spcAft>
                          <a:spcPts val="0"/>
                        </a:spcAft>
                      </a:pPr>
                      <a:r>
                        <a:rPr lang="es-ES" sz="1100" b="1">
                          <a:solidFill>
                            <a:srgbClr val="000000"/>
                          </a:solidFill>
                          <a:latin typeface="Times New Roman"/>
                          <a:ea typeface="Times New Roman"/>
                          <a:cs typeface="Times New Roman"/>
                        </a:rPr>
                        <a:t>Poste</a:t>
                      </a:r>
                      <a:endParaRPr lang="es-ES" sz="18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550</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1</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672</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550</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2</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dirty="0">
                          <a:solidFill>
                            <a:srgbClr val="000000"/>
                          </a:solidFill>
                          <a:latin typeface="Times New Roman"/>
                          <a:ea typeface="Times New Roman"/>
                          <a:cs typeface="Times New Roman"/>
                        </a:rPr>
                        <a:t>891</a:t>
                      </a:r>
                      <a:endParaRPr lang="es-ES" sz="2400" dirty="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dirty="0">
                          <a:solidFill>
                            <a:srgbClr val="000000"/>
                          </a:solidFill>
                          <a:latin typeface="Times New Roman"/>
                          <a:ea typeface="Times New Roman"/>
                          <a:cs typeface="Times New Roman"/>
                        </a:rPr>
                        <a:t>560</a:t>
                      </a:r>
                      <a:endParaRPr lang="es-ES" sz="2400" dirty="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2</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1.202</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Times New Roman"/>
                          <a:ea typeface="Times New Roman"/>
                          <a:cs typeface="Times New Roman"/>
                        </a:rPr>
                        <a:t> </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Times New Roman"/>
                          <a:ea typeface="Times New Roman"/>
                          <a:cs typeface="Times New Roman"/>
                        </a:rPr>
                        <a:t> </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Times New Roman"/>
                          <a:ea typeface="Times New Roman"/>
                          <a:cs typeface="Times New Roman"/>
                        </a:rPr>
                        <a:t> </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2.765</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494">
                <a:tc>
                  <a:txBody>
                    <a:bodyPr/>
                    <a:lstStyle/>
                    <a:p>
                      <a:pPr>
                        <a:lnSpc>
                          <a:spcPct val="115000"/>
                        </a:lnSpc>
                        <a:spcAft>
                          <a:spcPts val="0"/>
                        </a:spcAft>
                      </a:pPr>
                      <a:r>
                        <a:rPr lang="es-ES" sz="1100" b="1">
                          <a:solidFill>
                            <a:srgbClr val="000000"/>
                          </a:solidFill>
                          <a:latin typeface="Times New Roman"/>
                          <a:ea typeface="Times New Roman"/>
                          <a:cs typeface="Times New Roman"/>
                        </a:rPr>
                        <a:t>Carbòn</a:t>
                      </a:r>
                      <a:endParaRPr lang="es-ES" sz="18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551</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5</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2.695</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686</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6</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4.444</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921</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400" dirty="0">
                          <a:solidFill>
                            <a:srgbClr val="000000"/>
                          </a:solidFill>
                          <a:latin typeface="Times New Roman"/>
                          <a:ea typeface="Times New Roman"/>
                          <a:cs typeface="Times New Roman"/>
                        </a:rPr>
                        <a:t>9</a:t>
                      </a:r>
                      <a:endParaRPr lang="es-ES" sz="2400" dirty="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400" dirty="0">
                          <a:solidFill>
                            <a:srgbClr val="000000"/>
                          </a:solidFill>
                          <a:latin typeface="Times New Roman"/>
                          <a:ea typeface="Times New Roman"/>
                          <a:cs typeface="Times New Roman"/>
                        </a:rPr>
                        <a:t>7.905</a:t>
                      </a:r>
                      <a:endParaRPr lang="es-ES" sz="2400" dirty="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nSpc>
                          <a:spcPct val="115000"/>
                        </a:lnSpc>
                        <a:spcAft>
                          <a:spcPts val="0"/>
                        </a:spcAft>
                      </a:pPr>
                      <a:r>
                        <a:rPr lang="es-ES" sz="1400">
                          <a:solidFill>
                            <a:srgbClr val="000000"/>
                          </a:solidFill>
                          <a:latin typeface="Times New Roman"/>
                          <a:ea typeface="Times New Roman"/>
                          <a:cs typeface="Times New Roman"/>
                        </a:rPr>
                        <a:t> </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nSpc>
                          <a:spcPct val="115000"/>
                        </a:lnSpc>
                        <a:spcAft>
                          <a:spcPts val="0"/>
                        </a:spcAft>
                      </a:pPr>
                      <a:r>
                        <a:rPr lang="es-ES" sz="1400">
                          <a:solidFill>
                            <a:srgbClr val="000000"/>
                          </a:solidFill>
                          <a:latin typeface="Times New Roman"/>
                          <a:ea typeface="Times New Roman"/>
                          <a:cs typeface="Times New Roman"/>
                        </a:rPr>
                        <a:t> </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nSpc>
                          <a:spcPct val="115000"/>
                        </a:lnSpc>
                        <a:spcAft>
                          <a:spcPts val="0"/>
                        </a:spcAft>
                      </a:pPr>
                      <a:r>
                        <a:rPr lang="es-ES" sz="1400">
                          <a:solidFill>
                            <a:srgbClr val="000000"/>
                          </a:solidFill>
                          <a:latin typeface="Times New Roman"/>
                          <a:ea typeface="Times New Roman"/>
                          <a:cs typeface="Times New Roman"/>
                        </a:rPr>
                        <a:t> </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15.044</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r h="468823">
                <a:tc>
                  <a:txBody>
                    <a:bodyPr/>
                    <a:lstStyle/>
                    <a:p>
                      <a:pPr>
                        <a:lnSpc>
                          <a:spcPct val="115000"/>
                        </a:lnSpc>
                        <a:spcAft>
                          <a:spcPts val="0"/>
                        </a:spcAft>
                      </a:pPr>
                      <a:r>
                        <a:rPr lang="es-ES" sz="1100" b="1">
                          <a:solidFill>
                            <a:srgbClr val="000000"/>
                          </a:solidFill>
                          <a:latin typeface="Times New Roman"/>
                          <a:ea typeface="Times New Roman"/>
                          <a:cs typeface="Times New Roman"/>
                        </a:rPr>
                        <a:t>Madera</a:t>
                      </a:r>
                      <a:endParaRPr lang="es-ES" sz="18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Times New Roman"/>
                          <a:ea typeface="Times New Roman"/>
                          <a:cs typeface="Times New Roman"/>
                        </a:rPr>
                        <a:t> </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Times New Roman"/>
                          <a:ea typeface="Times New Roman"/>
                          <a:cs typeface="Times New Roman"/>
                        </a:rPr>
                        <a:t> </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Times New Roman"/>
                          <a:ea typeface="Times New Roman"/>
                          <a:cs typeface="Times New Roman"/>
                        </a:rPr>
                        <a:t> </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61</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308</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18.821</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149</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558</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83.456</a:t>
                      </a:r>
                      <a:endParaRPr lang="es-ES" sz="240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dirty="0">
                          <a:solidFill>
                            <a:srgbClr val="000000"/>
                          </a:solidFill>
                          <a:latin typeface="Times New Roman"/>
                          <a:ea typeface="Times New Roman"/>
                          <a:cs typeface="Times New Roman"/>
                        </a:rPr>
                        <a:t>198</a:t>
                      </a:r>
                      <a:endParaRPr lang="es-ES" sz="2400" dirty="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dirty="0">
                          <a:solidFill>
                            <a:srgbClr val="000000"/>
                          </a:solidFill>
                          <a:latin typeface="Times New Roman"/>
                          <a:ea typeface="Times New Roman"/>
                          <a:cs typeface="Times New Roman"/>
                        </a:rPr>
                        <a:t>873</a:t>
                      </a:r>
                      <a:endParaRPr lang="es-ES" sz="2400" dirty="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dirty="0">
                          <a:solidFill>
                            <a:srgbClr val="000000"/>
                          </a:solidFill>
                          <a:latin typeface="Times New Roman"/>
                          <a:ea typeface="Times New Roman"/>
                          <a:cs typeface="Times New Roman"/>
                        </a:rPr>
                        <a:t>172.872</a:t>
                      </a:r>
                      <a:endParaRPr lang="es-ES" sz="2400" dirty="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dirty="0">
                          <a:solidFill>
                            <a:srgbClr val="000000"/>
                          </a:solidFill>
                          <a:latin typeface="Times New Roman"/>
                          <a:ea typeface="Times New Roman"/>
                          <a:cs typeface="Times New Roman"/>
                        </a:rPr>
                        <a:t>275.150</a:t>
                      </a:r>
                      <a:endParaRPr lang="es-ES" sz="2400" dirty="0">
                        <a:solidFill>
                          <a:srgbClr val="365F9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Elipse"/>
          <p:cNvSpPr/>
          <p:nvPr/>
        </p:nvSpPr>
        <p:spPr>
          <a:xfrm>
            <a:off x="1357290" y="4500570"/>
            <a:ext cx="6715172" cy="1500198"/>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smtClean="0"/>
              <a:t>Luego de la proyección de precios y en base a los rendimientos estimados ya se pueden estimar los ingresos que se esperan obtener por la venta de estos cuatro productos</a:t>
            </a:r>
            <a:endParaRPr lang="es-E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39784"/>
          </a:xfrm>
        </p:spPr>
        <p:style>
          <a:lnRef idx="2">
            <a:schemeClr val="accent1"/>
          </a:lnRef>
          <a:fillRef idx="1">
            <a:schemeClr val="lt1"/>
          </a:fillRef>
          <a:effectRef idx="0">
            <a:schemeClr val="accent1"/>
          </a:effectRef>
          <a:fontRef idx="minor">
            <a:schemeClr val="dk1"/>
          </a:fontRef>
        </p:style>
        <p:txBody>
          <a:bodyPr/>
          <a:lstStyle/>
          <a:p>
            <a:r>
              <a:rPr lang="es-ES" dirty="0" smtClean="0"/>
              <a:t>ANÁLISIS FINANCIERO</a:t>
            </a:r>
            <a:endParaRPr lang="es-ES" dirty="0"/>
          </a:p>
        </p:txBody>
      </p:sp>
      <p:sp>
        <p:nvSpPr>
          <p:cNvPr id="3" name="2 Marcador de contenido"/>
          <p:cNvSpPr>
            <a:spLocks noGrp="1"/>
          </p:cNvSpPr>
          <p:nvPr>
            <p:ph idx="1"/>
          </p:nvPr>
        </p:nvSpPr>
        <p:spPr>
          <a:xfrm>
            <a:off x="457200" y="1600201"/>
            <a:ext cx="3686172" cy="614354"/>
          </a:xfrm>
        </p:spPr>
        <p:txBody>
          <a:bodyPr/>
          <a:lstStyle/>
          <a:p>
            <a:r>
              <a:rPr lang="es-ES" dirty="0" smtClean="0"/>
              <a:t>FINANCIAMIENTO</a:t>
            </a:r>
            <a:endParaRPr lang="es-ES" dirty="0"/>
          </a:p>
        </p:txBody>
      </p:sp>
      <p:sp>
        <p:nvSpPr>
          <p:cNvPr id="4" name="3 Rectángulo"/>
          <p:cNvSpPr/>
          <p:nvPr/>
        </p:nvSpPr>
        <p:spPr>
          <a:xfrm>
            <a:off x="571472" y="2214554"/>
            <a:ext cx="3643338" cy="178595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just"/>
            <a:r>
              <a:rPr lang="es-EC" dirty="0" smtClean="0"/>
              <a:t>Crédito de USD 300.000, el mismo se lo procesará a través de la Corporación Financiera Nacional, CFN de Ecuador,  a un interés del 9%.</a:t>
            </a:r>
            <a:endParaRPr lang="es-ES" dirty="0" smtClean="0"/>
          </a:p>
          <a:p>
            <a:pPr algn="ctr"/>
            <a:endParaRPr lang="es-ES" dirty="0"/>
          </a:p>
        </p:txBody>
      </p:sp>
      <p:graphicFrame>
        <p:nvGraphicFramePr>
          <p:cNvPr id="6" name="5 Tabla"/>
          <p:cNvGraphicFramePr>
            <a:graphicFrameLocks noGrp="1"/>
          </p:cNvGraphicFramePr>
          <p:nvPr/>
        </p:nvGraphicFramePr>
        <p:xfrm>
          <a:off x="4429124" y="1357298"/>
          <a:ext cx="4460706" cy="5143529"/>
        </p:xfrm>
        <a:graphic>
          <a:graphicData uri="http://schemas.openxmlformats.org/drawingml/2006/table">
            <a:tbl>
              <a:tblPr/>
              <a:tblGrid>
                <a:gridCol w="825422"/>
                <a:gridCol w="857189"/>
                <a:gridCol w="1228499"/>
                <a:gridCol w="773345"/>
                <a:gridCol w="776251"/>
              </a:tblGrid>
              <a:tr h="190368">
                <a:tc>
                  <a:txBody>
                    <a:bodyPr/>
                    <a:lstStyle/>
                    <a:p>
                      <a:pPr algn="ctr">
                        <a:lnSpc>
                          <a:spcPct val="115000"/>
                        </a:lnSpc>
                        <a:spcAft>
                          <a:spcPts val="0"/>
                        </a:spcAft>
                      </a:pPr>
                      <a:r>
                        <a:rPr lang="es-EC" sz="800" b="1" dirty="0">
                          <a:solidFill>
                            <a:srgbClr val="000000"/>
                          </a:solidFill>
                          <a:latin typeface="Calibri"/>
                          <a:ea typeface="Times New Roman"/>
                          <a:cs typeface="Calibri"/>
                        </a:rPr>
                        <a:t>PERIODOS</a:t>
                      </a:r>
                      <a:endParaRPr lang="es-ES" sz="800" dirty="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15000"/>
                        </a:lnSpc>
                        <a:spcAft>
                          <a:spcPts val="0"/>
                        </a:spcAft>
                      </a:pPr>
                      <a:r>
                        <a:rPr lang="es-EC" sz="800" b="1">
                          <a:solidFill>
                            <a:srgbClr val="000000"/>
                          </a:solidFill>
                          <a:latin typeface="Calibri"/>
                          <a:ea typeface="Times New Roman"/>
                          <a:cs typeface="Calibri"/>
                        </a:rPr>
                        <a:t> SALDO INICIAL </a:t>
                      </a:r>
                      <a:endParaRPr lang="es-ES" sz="8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15000"/>
                        </a:lnSpc>
                        <a:spcAft>
                          <a:spcPts val="0"/>
                        </a:spcAft>
                      </a:pPr>
                      <a:r>
                        <a:rPr lang="es-EC" sz="800" b="1">
                          <a:solidFill>
                            <a:srgbClr val="000000"/>
                          </a:solidFill>
                          <a:latin typeface="Calibri"/>
                          <a:ea typeface="Times New Roman"/>
                          <a:cs typeface="Calibri"/>
                        </a:rPr>
                        <a:t> PAGO PROGRAMADO </a:t>
                      </a:r>
                      <a:endParaRPr lang="es-ES" sz="8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15000"/>
                        </a:lnSpc>
                        <a:spcAft>
                          <a:spcPts val="0"/>
                        </a:spcAft>
                      </a:pPr>
                      <a:r>
                        <a:rPr lang="es-EC" sz="800" b="1">
                          <a:solidFill>
                            <a:srgbClr val="000000"/>
                          </a:solidFill>
                          <a:latin typeface="Calibri"/>
                          <a:ea typeface="Times New Roman"/>
                          <a:cs typeface="Calibri"/>
                        </a:rPr>
                        <a:t> CAPITAL </a:t>
                      </a:r>
                      <a:endParaRPr lang="es-ES" sz="8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15000"/>
                        </a:lnSpc>
                        <a:spcAft>
                          <a:spcPts val="0"/>
                        </a:spcAft>
                      </a:pPr>
                      <a:r>
                        <a:rPr lang="es-EC" sz="800" b="1">
                          <a:solidFill>
                            <a:srgbClr val="000000"/>
                          </a:solidFill>
                          <a:latin typeface="Calibri"/>
                          <a:ea typeface="Times New Roman"/>
                          <a:cs typeface="Calibri"/>
                        </a:rPr>
                        <a:t> INTERES </a:t>
                      </a:r>
                      <a:endParaRPr lang="es-ES" sz="8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r>
              <a:tr h="182897">
                <a:tc>
                  <a:txBody>
                    <a:bodyPr/>
                    <a:lstStyle/>
                    <a:p>
                      <a:pPr algn="ctr">
                        <a:lnSpc>
                          <a:spcPct val="115000"/>
                        </a:lnSpc>
                        <a:spcAft>
                          <a:spcPts val="0"/>
                        </a:spcAft>
                      </a:pPr>
                      <a:r>
                        <a:rPr lang="es-EC" sz="1000" dirty="0">
                          <a:solidFill>
                            <a:srgbClr val="000000"/>
                          </a:solidFill>
                          <a:latin typeface="Calibri"/>
                          <a:ea typeface="Times New Roman"/>
                          <a:cs typeface="Calibri"/>
                        </a:rPr>
                        <a:t>0</a:t>
                      </a:r>
                      <a:endParaRPr lang="es-ES" sz="1000" dirty="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$ 300.000,00</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97">
                <a:tc>
                  <a:txBody>
                    <a:bodyPr/>
                    <a:lstStyle/>
                    <a:p>
                      <a:pPr algn="ctr">
                        <a:lnSpc>
                          <a:spcPct val="115000"/>
                        </a:lnSpc>
                        <a:spcAft>
                          <a:spcPts val="0"/>
                        </a:spcAft>
                      </a:pPr>
                      <a:r>
                        <a:rPr lang="es-EC" sz="1000" dirty="0">
                          <a:solidFill>
                            <a:srgbClr val="000000"/>
                          </a:solidFill>
                          <a:latin typeface="Calibri"/>
                          <a:ea typeface="Times New Roman"/>
                          <a:cs typeface="Calibri"/>
                        </a:rPr>
                        <a:t>1</a:t>
                      </a:r>
                      <a:endParaRPr lang="es-ES" sz="1000" dirty="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$ 299.521,53</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$ 2.603,47</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$ 478,47</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$ 2.125,00</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97">
                <a:tc>
                  <a:txBody>
                    <a:bodyPr/>
                    <a:lstStyle/>
                    <a:p>
                      <a:pPr algn="ctr">
                        <a:lnSpc>
                          <a:spcPct val="115000"/>
                        </a:lnSpc>
                        <a:spcAft>
                          <a:spcPts val="0"/>
                        </a:spcAft>
                      </a:pPr>
                      <a:r>
                        <a:rPr lang="es-EC" sz="1000">
                          <a:solidFill>
                            <a:srgbClr val="000000"/>
                          </a:solidFill>
                          <a:latin typeface="Calibri"/>
                          <a:ea typeface="Times New Roman"/>
                          <a:cs typeface="Calibri"/>
                        </a:rPr>
                        <a:t>2</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$ 299.039,67</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$ 2.603,47</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$ 481,86</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$ 2.121,61</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97">
                <a:tc>
                  <a:txBody>
                    <a:bodyPr/>
                    <a:lstStyle/>
                    <a:p>
                      <a:pPr algn="ctr">
                        <a:lnSpc>
                          <a:spcPct val="115000"/>
                        </a:lnSpc>
                        <a:spcAft>
                          <a:spcPts val="0"/>
                        </a:spcAft>
                      </a:pPr>
                      <a:r>
                        <a:rPr lang="es-EC" sz="1000" dirty="0">
                          <a:solidFill>
                            <a:srgbClr val="000000"/>
                          </a:solidFill>
                          <a:latin typeface="Calibri"/>
                          <a:ea typeface="Times New Roman"/>
                          <a:cs typeface="Calibri"/>
                        </a:rPr>
                        <a:t>3</a:t>
                      </a:r>
                      <a:endParaRPr lang="es-ES" sz="1000" dirty="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Calibri"/>
                          <a:ea typeface="Times New Roman"/>
                          <a:cs typeface="Calibri"/>
                        </a:rPr>
                        <a:t>$ 298.554,40</a:t>
                      </a:r>
                      <a:endParaRPr lang="es-ES" sz="1000" dirty="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$ 2.603,47</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$ 485,27</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$ 2.118,20</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97">
                <a:tc>
                  <a:txBody>
                    <a:bodyPr/>
                    <a:lstStyle/>
                    <a:p>
                      <a:pPr algn="ctr">
                        <a:lnSpc>
                          <a:spcPct val="115000"/>
                        </a:lnSpc>
                        <a:spcAft>
                          <a:spcPts val="0"/>
                        </a:spcAft>
                      </a:pPr>
                      <a:r>
                        <a:rPr lang="es-EC" sz="1000">
                          <a:solidFill>
                            <a:srgbClr val="000000"/>
                          </a:solidFill>
                          <a:latin typeface="Calibri"/>
                          <a:ea typeface="Times New Roman"/>
                          <a:cs typeface="Calibri"/>
                        </a:rPr>
                        <a:t>4</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Calibri"/>
                          <a:ea typeface="Times New Roman"/>
                          <a:cs typeface="Calibri"/>
                        </a:rPr>
                        <a:t>$ 298.065,69</a:t>
                      </a:r>
                      <a:endParaRPr lang="es-ES" sz="1000" dirty="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$ 2.603,47</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$ 488,71</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$ 2.114,76</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97">
                <a:tc>
                  <a:txBody>
                    <a:bodyPr/>
                    <a:lstStyle/>
                    <a:p>
                      <a:pPr algn="ctr">
                        <a:lnSpc>
                          <a:spcPct val="115000"/>
                        </a:lnSpc>
                        <a:spcAft>
                          <a:spcPts val="0"/>
                        </a:spcAft>
                      </a:pPr>
                      <a:r>
                        <a:rPr lang="es-EC" sz="1000">
                          <a:solidFill>
                            <a:srgbClr val="000000"/>
                          </a:solidFill>
                          <a:latin typeface="Calibri"/>
                          <a:ea typeface="Times New Roman"/>
                          <a:cs typeface="Calibri"/>
                        </a:rPr>
                        <a:t>5</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$ 297.573,52</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Calibri"/>
                          <a:ea typeface="Times New Roman"/>
                          <a:cs typeface="Calibri"/>
                        </a:rPr>
                        <a:t>$ 2.603,47</a:t>
                      </a:r>
                      <a:endParaRPr lang="es-ES" sz="1000" dirty="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$ 492,17</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$ 2.111,30</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97">
                <a:tc>
                  <a:txBody>
                    <a:bodyPr/>
                    <a:lstStyle/>
                    <a:p>
                      <a:pPr algn="ctr">
                        <a:lnSpc>
                          <a:spcPct val="115000"/>
                        </a:lnSpc>
                        <a:spcAft>
                          <a:spcPts val="0"/>
                        </a:spcAft>
                      </a:pPr>
                      <a:r>
                        <a:rPr lang="es-EC" sz="1000">
                          <a:solidFill>
                            <a:srgbClr val="000000"/>
                          </a:solidFill>
                          <a:latin typeface="Calibri"/>
                          <a:ea typeface="Times New Roman"/>
                          <a:cs typeface="Calibri"/>
                        </a:rPr>
                        <a:t>6</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$ 297.077,86</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Calibri"/>
                          <a:ea typeface="Times New Roman"/>
                          <a:cs typeface="Calibri"/>
                        </a:rPr>
                        <a:t>$ 2.603,47</a:t>
                      </a:r>
                      <a:endParaRPr lang="es-ES" sz="1000" dirty="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$ 495,66</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$ 2.107,81</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97">
                <a:tc>
                  <a:txBody>
                    <a:bodyPr/>
                    <a:lstStyle/>
                    <a:p>
                      <a:pPr algn="ctr">
                        <a:lnSpc>
                          <a:spcPct val="115000"/>
                        </a:lnSpc>
                        <a:spcAft>
                          <a:spcPts val="0"/>
                        </a:spcAft>
                      </a:pPr>
                      <a:r>
                        <a:rPr lang="es-EC" sz="1000">
                          <a:solidFill>
                            <a:srgbClr val="000000"/>
                          </a:solidFill>
                          <a:latin typeface="Calibri"/>
                          <a:ea typeface="Times New Roman"/>
                          <a:cs typeface="Calibri"/>
                        </a:rPr>
                        <a:t>7</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$ 296.578,69</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Calibri"/>
                          <a:ea typeface="Times New Roman"/>
                          <a:cs typeface="Calibri"/>
                        </a:rPr>
                        <a:t>$ 2.603,47</a:t>
                      </a:r>
                      <a:endParaRPr lang="es-ES" sz="1000" dirty="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$ 499,17</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$ 2.104,30</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97">
                <a:tc>
                  <a:txBody>
                    <a:bodyPr/>
                    <a:lstStyle/>
                    <a:p>
                      <a:pPr algn="ctr">
                        <a:lnSpc>
                          <a:spcPct val="115000"/>
                        </a:lnSpc>
                        <a:spcAft>
                          <a:spcPts val="0"/>
                        </a:spcAft>
                      </a:pPr>
                      <a:r>
                        <a:rPr lang="es-EC" sz="1000">
                          <a:solidFill>
                            <a:srgbClr val="000000"/>
                          </a:solidFill>
                          <a:latin typeface="Calibri"/>
                          <a:ea typeface="Times New Roman"/>
                          <a:cs typeface="Calibri"/>
                        </a:rPr>
                        <a:t>8</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$ 296.075,99</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Calibri"/>
                          <a:ea typeface="Times New Roman"/>
                          <a:cs typeface="Calibri"/>
                        </a:rPr>
                        <a:t>$ 2.603,47</a:t>
                      </a:r>
                      <a:endParaRPr lang="es-ES" sz="1000" dirty="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$ 502,70</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$ 2.100,77</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97">
                <a:tc>
                  <a:txBody>
                    <a:bodyPr/>
                    <a:lstStyle/>
                    <a:p>
                      <a:pPr algn="ctr">
                        <a:lnSpc>
                          <a:spcPct val="115000"/>
                        </a:lnSpc>
                        <a:spcAft>
                          <a:spcPts val="0"/>
                        </a:spcAft>
                      </a:pPr>
                      <a:r>
                        <a:rPr lang="es-EC" sz="1000">
                          <a:solidFill>
                            <a:srgbClr val="000000"/>
                          </a:solidFill>
                          <a:latin typeface="Calibri"/>
                          <a:ea typeface="Times New Roman"/>
                          <a:cs typeface="Calibri"/>
                        </a:rPr>
                        <a:t>9</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$ 295.569,72</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Calibri"/>
                          <a:ea typeface="Times New Roman"/>
                          <a:cs typeface="Calibri"/>
                        </a:rPr>
                        <a:t>$ 2.603,47</a:t>
                      </a:r>
                      <a:endParaRPr lang="es-ES" sz="1000" dirty="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$ 506,26</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$ 2.097,20</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97">
                <a:tc>
                  <a:txBody>
                    <a:bodyPr/>
                    <a:lstStyle/>
                    <a:p>
                      <a:pPr algn="ctr">
                        <a:lnSpc>
                          <a:spcPct val="115000"/>
                        </a:lnSpc>
                        <a:spcAft>
                          <a:spcPts val="0"/>
                        </a:spcAft>
                      </a:pPr>
                      <a:r>
                        <a:rPr lang="es-EC" sz="1000">
                          <a:solidFill>
                            <a:srgbClr val="000000"/>
                          </a:solidFill>
                          <a:latin typeface="Calibri"/>
                          <a:ea typeface="Times New Roman"/>
                          <a:cs typeface="Calibri"/>
                        </a:rPr>
                        <a:t>10</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$ 295.059,87</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Calibri"/>
                          <a:ea typeface="Times New Roman"/>
                          <a:cs typeface="Calibri"/>
                        </a:rPr>
                        <a:t>$ 2.603,47</a:t>
                      </a:r>
                      <a:endParaRPr lang="es-ES" sz="1000" dirty="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$ 509,85</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$ 2.093,62</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97">
                <a:tc>
                  <a:txBody>
                    <a:bodyPr/>
                    <a:lstStyle/>
                    <a:p>
                      <a:pPr algn="ctr">
                        <a:lnSpc>
                          <a:spcPct val="115000"/>
                        </a:lnSpc>
                        <a:spcAft>
                          <a:spcPts val="0"/>
                        </a:spcAft>
                      </a:pPr>
                      <a:r>
                        <a:rPr lang="es-EC" sz="1000">
                          <a:solidFill>
                            <a:srgbClr val="000000"/>
                          </a:solidFill>
                          <a:latin typeface="Calibri"/>
                          <a:ea typeface="Times New Roman"/>
                          <a:cs typeface="Calibri"/>
                        </a:rPr>
                        <a:t>11</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$ 294.546,41</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Calibri"/>
                          <a:ea typeface="Times New Roman"/>
                          <a:cs typeface="Calibri"/>
                        </a:rPr>
                        <a:t>$ 2.603,47</a:t>
                      </a:r>
                      <a:endParaRPr lang="es-ES" sz="1000" dirty="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$ 513,46</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$ 2.090,01</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97">
                <a:tc>
                  <a:txBody>
                    <a:bodyPr/>
                    <a:lstStyle/>
                    <a:p>
                      <a:pPr algn="ctr">
                        <a:lnSpc>
                          <a:spcPct val="115000"/>
                        </a:lnSpc>
                        <a:spcAft>
                          <a:spcPts val="0"/>
                        </a:spcAft>
                      </a:pPr>
                      <a:r>
                        <a:rPr lang="es-EC" sz="1000">
                          <a:solidFill>
                            <a:srgbClr val="000000"/>
                          </a:solidFill>
                          <a:latin typeface="Calibri"/>
                          <a:ea typeface="Times New Roman"/>
                          <a:cs typeface="Calibri"/>
                        </a:rPr>
                        <a:t>12</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$ 294.029,31</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Calibri"/>
                          <a:ea typeface="Times New Roman"/>
                          <a:cs typeface="Calibri"/>
                        </a:rPr>
                        <a:t>$ 2.603,47</a:t>
                      </a:r>
                      <a:endParaRPr lang="es-ES" sz="1000" dirty="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$ 517,10</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$ 2.086,37</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97">
                <a:tc>
                  <a:txBody>
                    <a:bodyPr/>
                    <a:lstStyle/>
                    <a:p>
                      <a:pPr algn="ctr">
                        <a:lnSpc>
                          <a:spcPct val="115000"/>
                        </a:lnSpc>
                        <a:spcAft>
                          <a:spcPts val="0"/>
                        </a:spcAft>
                      </a:pPr>
                      <a:r>
                        <a:rPr lang="es-EC" sz="1000">
                          <a:solidFill>
                            <a:srgbClr val="000000"/>
                          </a:solidFill>
                          <a:latin typeface="Calibri"/>
                          <a:ea typeface="Times New Roman"/>
                          <a:cs typeface="Calibri"/>
                        </a:rPr>
                        <a:t>13</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$ 293.508,55</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Calibri"/>
                          <a:ea typeface="Times New Roman"/>
                          <a:cs typeface="Calibri"/>
                        </a:rPr>
                        <a:t>$ 2.603,47</a:t>
                      </a:r>
                      <a:endParaRPr lang="es-ES" sz="1000" dirty="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$ 520,76</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$ 2.082,71</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97">
                <a:tc>
                  <a:txBody>
                    <a:bodyPr/>
                    <a:lstStyle/>
                    <a:p>
                      <a:pPr algn="ctr">
                        <a:lnSpc>
                          <a:spcPct val="115000"/>
                        </a:lnSpc>
                        <a:spcAft>
                          <a:spcPts val="0"/>
                        </a:spcAft>
                      </a:pPr>
                      <a:r>
                        <a:rPr lang="es-EC" sz="1000">
                          <a:solidFill>
                            <a:srgbClr val="000000"/>
                          </a:solidFill>
                          <a:latin typeface="Calibri"/>
                          <a:ea typeface="Times New Roman"/>
                          <a:cs typeface="Calibri"/>
                        </a:rPr>
                        <a:t>14</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$ 292.984,10</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Calibri"/>
                          <a:ea typeface="Times New Roman"/>
                          <a:cs typeface="Calibri"/>
                        </a:rPr>
                        <a:t>$ 2.603,47</a:t>
                      </a:r>
                      <a:endParaRPr lang="es-ES" sz="1000" dirty="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$ 524,45</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$ 2.079,02</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97">
                <a:tc>
                  <a:txBody>
                    <a:bodyPr/>
                    <a:lstStyle/>
                    <a:p>
                      <a:pPr algn="ctr">
                        <a:lnSpc>
                          <a:spcPct val="115000"/>
                        </a:lnSpc>
                        <a:spcAft>
                          <a:spcPts val="0"/>
                        </a:spcAft>
                      </a:pPr>
                      <a:r>
                        <a:rPr lang="es-EC" sz="1000">
                          <a:solidFill>
                            <a:srgbClr val="000000"/>
                          </a:solidFill>
                          <a:latin typeface="Calibri"/>
                          <a:ea typeface="Times New Roman"/>
                          <a:cs typeface="Calibri"/>
                        </a:rPr>
                        <a:t>15</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$ 292.455,93</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Calibri"/>
                          <a:ea typeface="Times New Roman"/>
                          <a:cs typeface="Calibri"/>
                        </a:rPr>
                        <a:t>$ 2.603,47</a:t>
                      </a:r>
                      <a:endParaRPr lang="es-ES" sz="1000" dirty="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$ 528,17</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$ 2.075,30</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97">
                <a:tc>
                  <a:txBody>
                    <a:bodyPr/>
                    <a:lstStyle/>
                    <a:p>
                      <a:pPr algn="ctr">
                        <a:lnSpc>
                          <a:spcPct val="115000"/>
                        </a:lnSpc>
                        <a:spcAft>
                          <a:spcPts val="0"/>
                        </a:spcAft>
                      </a:pPr>
                      <a:r>
                        <a:rPr lang="es-EC" sz="1000">
                          <a:solidFill>
                            <a:srgbClr val="000000"/>
                          </a:solidFill>
                          <a:latin typeface="Calibri"/>
                          <a:ea typeface="Times New Roman"/>
                          <a:cs typeface="Calibri"/>
                        </a:rPr>
                        <a:t>221</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$ 46.129,27</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Calibri"/>
                          <a:ea typeface="Times New Roman"/>
                          <a:cs typeface="Calibri"/>
                        </a:rPr>
                        <a:t>$ 2.603,47</a:t>
                      </a:r>
                      <a:endParaRPr lang="es-ES" sz="1000" dirty="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$ 2.260,71</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$ 342,76</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97">
                <a:tc>
                  <a:txBody>
                    <a:bodyPr/>
                    <a:lstStyle/>
                    <a:p>
                      <a:pPr algn="ctr">
                        <a:lnSpc>
                          <a:spcPct val="115000"/>
                        </a:lnSpc>
                        <a:spcAft>
                          <a:spcPts val="0"/>
                        </a:spcAft>
                      </a:pPr>
                      <a:r>
                        <a:rPr lang="es-EC" sz="1000">
                          <a:solidFill>
                            <a:srgbClr val="000000"/>
                          </a:solidFill>
                          <a:latin typeface="Calibri"/>
                          <a:ea typeface="Times New Roman"/>
                          <a:cs typeface="Calibri"/>
                        </a:rPr>
                        <a:t>232</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$ 20.179,25</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$ 2.603,47</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Calibri"/>
                          <a:ea typeface="Times New Roman"/>
                          <a:cs typeface="Calibri"/>
                        </a:rPr>
                        <a:t>$ 2.443,23</a:t>
                      </a:r>
                      <a:endParaRPr lang="es-ES" sz="1000" dirty="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$ 160,24</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97">
                <a:tc>
                  <a:txBody>
                    <a:bodyPr/>
                    <a:lstStyle/>
                    <a:p>
                      <a:pPr algn="ctr">
                        <a:lnSpc>
                          <a:spcPct val="115000"/>
                        </a:lnSpc>
                        <a:spcAft>
                          <a:spcPts val="0"/>
                        </a:spcAft>
                      </a:pPr>
                      <a:r>
                        <a:rPr lang="es-EC" sz="1000">
                          <a:solidFill>
                            <a:srgbClr val="000000"/>
                          </a:solidFill>
                          <a:latin typeface="Calibri"/>
                          <a:ea typeface="Times New Roman"/>
                          <a:cs typeface="Calibri"/>
                        </a:rPr>
                        <a:t>233</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$ 17.718,71</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$ 2.603,47</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Calibri"/>
                          <a:ea typeface="Times New Roman"/>
                          <a:cs typeface="Calibri"/>
                        </a:rPr>
                        <a:t>$ 2.460,53</a:t>
                      </a:r>
                      <a:endParaRPr lang="es-ES" sz="1000" dirty="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$ 142,94</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97">
                <a:tc>
                  <a:txBody>
                    <a:bodyPr/>
                    <a:lstStyle/>
                    <a:p>
                      <a:pPr algn="ctr">
                        <a:lnSpc>
                          <a:spcPct val="115000"/>
                        </a:lnSpc>
                        <a:spcAft>
                          <a:spcPts val="0"/>
                        </a:spcAft>
                      </a:pPr>
                      <a:r>
                        <a:rPr lang="es-EC" sz="1000">
                          <a:solidFill>
                            <a:srgbClr val="000000"/>
                          </a:solidFill>
                          <a:latin typeface="Calibri"/>
                          <a:ea typeface="Times New Roman"/>
                          <a:cs typeface="Calibri"/>
                        </a:rPr>
                        <a:t>234</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$ 15.240,75</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$ 2.603,47</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Calibri"/>
                          <a:ea typeface="Times New Roman"/>
                          <a:cs typeface="Calibri"/>
                        </a:rPr>
                        <a:t>$ 2.477,96</a:t>
                      </a:r>
                      <a:endParaRPr lang="es-ES" sz="1000" dirty="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$ 125,51</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97">
                <a:tc>
                  <a:txBody>
                    <a:bodyPr/>
                    <a:lstStyle/>
                    <a:p>
                      <a:pPr algn="ctr">
                        <a:lnSpc>
                          <a:spcPct val="115000"/>
                        </a:lnSpc>
                        <a:spcAft>
                          <a:spcPts val="0"/>
                        </a:spcAft>
                      </a:pPr>
                      <a:r>
                        <a:rPr lang="es-EC" sz="1000">
                          <a:solidFill>
                            <a:srgbClr val="000000"/>
                          </a:solidFill>
                          <a:latin typeface="Calibri"/>
                          <a:ea typeface="Times New Roman"/>
                          <a:cs typeface="Calibri"/>
                        </a:rPr>
                        <a:t>235</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$ 12.745,24</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$ 2.603,47</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Calibri"/>
                          <a:ea typeface="Times New Roman"/>
                          <a:cs typeface="Calibri"/>
                        </a:rPr>
                        <a:t>$ 2.495,51</a:t>
                      </a:r>
                      <a:endParaRPr lang="es-ES" sz="1000" dirty="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$ 107,96</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97">
                <a:tc>
                  <a:txBody>
                    <a:bodyPr/>
                    <a:lstStyle/>
                    <a:p>
                      <a:pPr algn="ctr">
                        <a:lnSpc>
                          <a:spcPct val="115000"/>
                        </a:lnSpc>
                        <a:spcAft>
                          <a:spcPts val="0"/>
                        </a:spcAft>
                      </a:pPr>
                      <a:r>
                        <a:rPr lang="es-EC" sz="1000">
                          <a:solidFill>
                            <a:srgbClr val="000000"/>
                          </a:solidFill>
                          <a:latin typeface="Calibri"/>
                          <a:ea typeface="Times New Roman"/>
                          <a:cs typeface="Calibri"/>
                        </a:rPr>
                        <a:t>236</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$ 10.232,05</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$ 2.603,47</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Calibri"/>
                          <a:ea typeface="Times New Roman"/>
                          <a:cs typeface="Calibri"/>
                        </a:rPr>
                        <a:t>$ 2.513,19</a:t>
                      </a:r>
                      <a:endParaRPr lang="es-ES" sz="1000" dirty="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$ 90,28</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97">
                <a:tc>
                  <a:txBody>
                    <a:bodyPr/>
                    <a:lstStyle/>
                    <a:p>
                      <a:pPr algn="ctr">
                        <a:lnSpc>
                          <a:spcPct val="115000"/>
                        </a:lnSpc>
                        <a:spcAft>
                          <a:spcPts val="0"/>
                        </a:spcAft>
                      </a:pPr>
                      <a:r>
                        <a:rPr lang="es-EC" sz="1000">
                          <a:solidFill>
                            <a:srgbClr val="000000"/>
                          </a:solidFill>
                          <a:latin typeface="Calibri"/>
                          <a:ea typeface="Times New Roman"/>
                          <a:cs typeface="Calibri"/>
                        </a:rPr>
                        <a:t>237</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$ 7.701,05</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$ 2.603,47</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Calibri"/>
                          <a:ea typeface="Times New Roman"/>
                          <a:cs typeface="Calibri"/>
                        </a:rPr>
                        <a:t>$ 2.530,99</a:t>
                      </a:r>
                      <a:endParaRPr lang="es-ES" sz="1000" dirty="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$ 72,48</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97">
                <a:tc>
                  <a:txBody>
                    <a:bodyPr/>
                    <a:lstStyle/>
                    <a:p>
                      <a:pPr algn="ctr">
                        <a:lnSpc>
                          <a:spcPct val="115000"/>
                        </a:lnSpc>
                        <a:spcAft>
                          <a:spcPts val="0"/>
                        </a:spcAft>
                      </a:pPr>
                      <a:r>
                        <a:rPr lang="es-EC" sz="1000">
                          <a:solidFill>
                            <a:srgbClr val="000000"/>
                          </a:solidFill>
                          <a:latin typeface="Calibri"/>
                          <a:ea typeface="Times New Roman"/>
                          <a:cs typeface="Calibri"/>
                        </a:rPr>
                        <a:t>238</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$ 5.152,13</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$ 2.603,47</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Calibri"/>
                          <a:ea typeface="Times New Roman"/>
                          <a:cs typeface="Calibri"/>
                        </a:rPr>
                        <a:t>$ 2.548,92</a:t>
                      </a:r>
                      <a:endParaRPr lang="es-ES" sz="1000" dirty="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$ 54,55</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97">
                <a:tc>
                  <a:txBody>
                    <a:bodyPr/>
                    <a:lstStyle/>
                    <a:p>
                      <a:pPr algn="ctr">
                        <a:lnSpc>
                          <a:spcPct val="115000"/>
                        </a:lnSpc>
                        <a:spcAft>
                          <a:spcPts val="0"/>
                        </a:spcAft>
                      </a:pPr>
                      <a:r>
                        <a:rPr lang="es-EC" sz="1000">
                          <a:solidFill>
                            <a:srgbClr val="000000"/>
                          </a:solidFill>
                          <a:latin typeface="Calibri"/>
                          <a:ea typeface="Times New Roman"/>
                          <a:cs typeface="Calibri"/>
                        </a:rPr>
                        <a:t>239</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$ 2.585,16</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$ 2.603,47</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Calibri"/>
                          <a:ea typeface="Times New Roman"/>
                          <a:cs typeface="Calibri"/>
                        </a:rPr>
                        <a:t>$ 2.566,98</a:t>
                      </a:r>
                      <a:endParaRPr lang="es-ES" sz="1000" dirty="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Calibri"/>
                          <a:ea typeface="Times New Roman"/>
                          <a:cs typeface="Calibri"/>
                        </a:rPr>
                        <a:t>$ 36,49</a:t>
                      </a:r>
                      <a:endParaRPr lang="es-ES" sz="1000" dirty="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368">
                <a:tc>
                  <a:txBody>
                    <a:bodyPr/>
                    <a:lstStyle/>
                    <a:p>
                      <a:pPr algn="ctr">
                        <a:lnSpc>
                          <a:spcPct val="115000"/>
                        </a:lnSpc>
                        <a:spcAft>
                          <a:spcPts val="0"/>
                        </a:spcAft>
                      </a:pPr>
                      <a:r>
                        <a:rPr lang="es-EC" sz="1000">
                          <a:solidFill>
                            <a:srgbClr val="000000"/>
                          </a:solidFill>
                          <a:latin typeface="Calibri"/>
                          <a:ea typeface="Times New Roman"/>
                          <a:cs typeface="Calibri"/>
                        </a:rPr>
                        <a:t>240</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$ 0,00</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$ 2.603,47</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Calibri"/>
                          <a:ea typeface="Times New Roman"/>
                          <a:cs typeface="Calibri"/>
                        </a:rPr>
                        <a:t>$ 2.585,16</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Calibri"/>
                          <a:ea typeface="Times New Roman"/>
                          <a:cs typeface="Calibri"/>
                        </a:rPr>
                        <a:t>$ 18,31</a:t>
                      </a:r>
                      <a:endParaRPr lang="es-ES" sz="1000" dirty="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368">
                <a:tc gridSpan="2">
                  <a:txBody>
                    <a:bodyPr/>
                    <a:lstStyle/>
                    <a:p>
                      <a:pPr algn="ctr">
                        <a:lnSpc>
                          <a:spcPct val="115000"/>
                        </a:lnSpc>
                        <a:spcAft>
                          <a:spcPts val="0"/>
                        </a:spcAft>
                      </a:pPr>
                      <a:r>
                        <a:rPr lang="es-EC" sz="1000" b="1">
                          <a:solidFill>
                            <a:srgbClr val="000000"/>
                          </a:solidFill>
                          <a:latin typeface="Calibri"/>
                          <a:ea typeface="Times New Roman"/>
                          <a:cs typeface="Calibri"/>
                        </a:rPr>
                        <a:t>TOTAL</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es-ES"/>
                    </a:p>
                  </a:txBody>
                  <a:tcPr/>
                </a:tc>
                <a:tc>
                  <a:txBody>
                    <a:bodyPr/>
                    <a:lstStyle/>
                    <a:p>
                      <a:pPr algn="ctr">
                        <a:lnSpc>
                          <a:spcPct val="115000"/>
                        </a:lnSpc>
                        <a:spcAft>
                          <a:spcPts val="0"/>
                        </a:spcAft>
                      </a:pPr>
                      <a:r>
                        <a:rPr lang="es-EC" sz="1000" b="1">
                          <a:solidFill>
                            <a:srgbClr val="000000"/>
                          </a:solidFill>
                          <a:latin typeface="Calibri"/>
                          <a:ea typeface="Times New Roman"/>
                          <a:cs typeface="Calibri"/>
                        </a:rPr>
                        <a:t>$ 624.832,73</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lnSpc>
                          <a:spcPct val="115000"/>
                        </a:lnSpc>
                        <a:spcAft>
                          <a:spcPts val="0"/>
                        </a:spcAft>
                      </a:pPr>
                      <a:r>
                        <a:rPr lang="es-EC" sz="1000" b="1">
                          <a:solidFill>
                            <a:srgbClr val="000000"/>
                          </a:solidFill>
                          <a:latin typeface="Calibri"/>
                          <a:ea typeface="Times New Roman"/>
                          <a:cs typeface="Calibri"/>
                        </a:rPr>
                        <a:t>$ 300.000,00</a:t>
                      </a:r>
                      <a:endParaRPr lang="es-ES" sz="100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lnSpc>
                          <a:spcPct val="115000"/>
                        </a:lnSpc>
                        <a:spcAft>
                          <a:spcPts val="0"/>
                        </a:spcAft>
                      </a:pPr>
                      <a:r>
                        <a:rPr lang="es-EC" sz="1000" b="1" dirty="0">
                          <a:solidFill>
                            <a:srgbClr val="000000"/>
                          </a:solidFill>
                          <a:latin typeface="Calibri"/>
                          <a:ea typeface="Times New Roman"/>
                          <a:cs typeface="Calibri"/>
                        </a:rPr>
                        <a:t>$ 324.832,73</a:t>
                      </a:r>
                      <a:endParaRPr lang="es-ES" sz="1000" dirty="0">
                        <a:latin typeface="Calibri"/>
                        <a:ea typeface="Times New Roman"/>
                        <a:cs typeface="Times New Roman"/>
                      </a:endParaRPr>
                    </a:p>
                  </a:txBody>
                  <a:tcPr marL="33319" marR="333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r>
            </a:tbl>
          </a:graphicData>
        </a:graphic>
      </p:graphicFrame>
      <p:pic>
        <p:nvPicPr>
          <p:cNvPr id="7" name="3 Imagen" descr="tabla_forestal_2.jpg"/>
          <p:cNvPicPr/>
          <p:nvPr/>
        </p:nvPicPr>
        <p:blipFill>
          <a:blip r:embed="rId2" cstate="print"/>
          <a:stretch>
            <a:fillRect/>
          </a:stretch>
        </p:blipFill>
        <p:spPr>
          <a:xfrm>
            <a:off x="428596" y="4214818"/>
            <a:ext cx="3657600" cy="2243328"/>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642910" y="357166"/>
          <a:ext cx="7786745" cy="6309360"/>
        </p:xfrm>
        <a:graphic>
          <a:graphicData uri="http://schemas.openxmlformats.org/drawingml/2006/table">
            <a:tbl>
              <a:tblPr/>
              <a:tblGrid>
                <a:gridCol w="849914"/>
                <a:gridCol w="849914"/>
                <a:gridCol w="987433"/>
                <a:gridCol w="849914"/>
                <a:gridCol w="849914"/>
                <a:gridCol w="849914"/>
                <a:gridCol w="849914"/>
                <a:gridCol w="849914"/>
                <a:gridCol w="849914"/>
              </a:tblGrid>
              <a:tr h="129191">
                <a:tc>
                  <a:txBody>
                    <a:bodyPr/>
                    <a:lstStyle/>
                    <a:p>
                      <a:pPr>
                        <a:lnSpc>
                          <a:spcPct val="115000"/>
                        </a:lnSpc>
                        <a:spcAft>
                          <a:spcPts val="0"/>
                        </a:spcAft>
                      </a:pPr>
                      <a:r>
                        <a:rPr lang="es-EC" sz="800" dirty="0">
                          <a:solidFill>
                            <a:srgbClr val="000000"/>
                          </a:solidFill>
                          <a:latin typeface="Times New Roman"/>
                          <a:ea typeface="Times New Roman"/>
                          <a:cs typeface="Times New Roman"/>
                        </a:rPr>
                        <a:t> </a:t>
                      </a:r>
                      <a:endParaRPr lang="es-ES" sz="800" dirty="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000000"/>
                          </a:solidFill>
                          <a:latin typeface="Calibri"/>
                          <a:ea typeface="Times New Roman"/>
                          <a:cs typeface="Calibri"/>
                        </a:rPr>
                        <a:t>0</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000000"/>
                          </a:solidFill>
                          <a:latin typeface="Calibri"/>
                          <a:ea typeface="Times New Roman"/>
                          <a:cs typeface="Calibri"/>
                        </a:rPr>
                        <a:t>1</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000000"/>
                          </a:solidFill>
                          <a:latin typeface="Calibri"/>
                          <a:ea typeface="Times New Roman"/>
                          <a:cs typeface="Calibri"/>
                        </a:rPr>
                        <a:t>2</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000000"/>
                          </a:solidFill>
                          <a:latin typeface="Calibri"/>
                          <a:ea typeface="Times New Roman"/>
                          <a:cs typeface="Calibri"/>
                        </a:rPr>
                        <a:t>3</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000000"/>
                          </a:solidFill>
                          <a:latin typeface="Calibri"/>
                          <a:ea typeface="Times New Roman"/>
                          <a:cs typeface="Calibri"/>
                        </a:rPr>
                        <a:t>4</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000000"/>
                          </a:solidFill>
                          <a:latin typeface="Calibri"/>
                          <a:ea typeface="Times New Roman"/>
                          <a:cs typeface="Calibri"/>
                        </a:rPr>
                        <a:t>5</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000000"/>
                          </a:solidFill>
                          <a:latin typeface="Calibri"/>
                          <a:ea typeface="Times New Roman"/>
                          <a:cs typeface="Calibri"/>
                        </a:rPr>
                        <a:t>6</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000000"/>
                          </a:solidFill>
                          <a:latin typeface="Calibri"/>
                          <a:ea typeface="Times New Roman"/>
                          <a:cs typeface="Calibri"/>
                        </a:rPr>
                        <a:t>7</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382">
                <a:tc>
                  <a:txBody>
                    <a:bodyPr/>
                    <a:lstStyle/>
                    <a:p>
                      <a:pPr>
                        <a:lnSpc>
                          <a:spcPct val="115000"/>
                        </a:lnSpc>
                        <a:spcAft>
                          <a:spcPts val="0"/>
                        </a:spcAft>
                      </a:pPr>
                      <a:r>
                        <a:rPr lang="es-EC" sz="800" b="1">
                          <a:solidFill>
                            <a:srgbClr val="000000"/>
                          </a:solidFill>
                          <a:latin typeface="Times New Roman"/>
                          <a:ea typeface="Times New Roman"/>
                          <a:cs typeface="Times New Roman"/>
                        </a:rPr>
                        <a:t>INVERSIÒN INICIAL</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b="1">
                          <a:solidFill>
                            <a:srgbClr val="000000"/>
                          </a:solidFill>
                          <a:latin typeface="Calibri"/>
                          <a:ea typeface="Times New Roman"/>
                          <a:cs typeface="Calibri"/>
                        </a:rPr>
                        <a:t>-  278.776,00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58382">
                <a:tc>
                  <a:txBody>
                    <a:bodyPr/>
                    <a:lstStyle/>
                    <a:p>
                      <a:pPr>
                        <a:lnSpc>
                          <a:spcPct val="115000"/>
                        </a:lnSpc>
                        <a:spcAft>
                          <a:spcPts val="0"/>
                        </a:spcAft>
                      </a:pPr>
                      <a:r>
                        <a:rPr lang="es-EC" sz="800">
                          <a:solidFill>
                            <a:srgbClr val="000000"/>
                          </a:solidFill>
                          <a:latin typeface="Times New Roman"/>
                          <a:ea typeface="Times New Roman"/>
                          <a:cs typeface="Times New Roman"/>
                        </a:rPr>
                        <a:t>Adquisición del terreno</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261.000,00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dirty="0">
                          <a:solidFill>
                            <a:srgbClr val="000000"/>
                          </a:solidFill>
                          <a:latin typeface="Calibri"/>
                          <a:ea typeface="Times New Roman"/>
                          <a:cs typeface="Calibri"/>
                        </a:rPr>
                        <a:t> </a:t>
                      </a:r>
                      <a:endParaRPr lang="es-ES" sz="800" dirty="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191">
                <a:tc>
                  <a:txBody>
                    <a:bodyPr/>
                    <a:lstStyle/>
                    <a:p>
                      <a:pPr>
                        <a:lnSpc>
                          <a:spcPct val="115000"/>
                        </a:lnSpc>
                        <a:spcAft>
                          <a:spcPts val="0"/>
                        </a:spcAft>
                      </a:pPr>
                      <a:r>
                        <a:rPr lang="es-EC" sz="800">
                          <a:solidFill>
                            <a:srgbClr val="000000"/>
                          </a:solidFill>
                          <a:latin typeface="Times New Roman"/>
                          <a:ea typeface="Times New Roman"/>
                          <a:cs typeface="Times New Roman"/>
                        </a:rPr>
                        <a:t>Plántulas</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17.776,00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382">
                <a:tc>
                  <a:txBody>
                    <a:bodyPr/>
                    <a:lstStyle/>
                    <a:p>
                      <a:pPr>
                        <a:lnSpc>
                          <a:spcPct val="115000"/>
                        </a:lnSpc>
                        <a:spcAft>
                          <a:spcPts val="0"/>
                        </a:spcAft>
                      </a:pPr>
                      <a:r>
                        <a:rPr lang="es-EC" sz="800" b="1">
                          <a:solidFill>
                            <a:srgbClr val="000000"/>
                          </a:solidFill>
                          <a:latin typeface="Times New Roman"/>
                          <a:ea typeface="Times New Roman"/>
                          <a:cs typeface="Times New Roman"/>
                        </a:rPr>
                        <a:t>TOTAL INGRESOS</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C" sz="800" b="1">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C" sz="800" b="1">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C" sz="800" b="1">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C" sz="800" b="1">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C" sz="800" b="1">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C" sz="800" b="1">
                          <a:solidFill>
                            <a:srgbClr val="000000"/>
                          </a:solidFill>
                          <a:latin typeface="Calibri"/>
                          <a:ea typeface="Times New Roman"/>
                          <a:cs typeface="Calibri"/>
                        </a:rPr>
                        <a:t>    416.485,88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29191">
                <a:tc>
                  <a:txBody>
                    <a:bodyPr/>
                    <a:lstStyle/>
                    <a:p>
                      <a:pPr>
                        <a:lnSpc>
                          <a:spcPct val="115000"/>
                        </a:lnSpc>
                        <a:spcAft>
                          <a:spcPts val="0"/>
                        </a:spcAft>
                      </a:pPr>
                      <a:r>
                        <a:rPr lang="es-EC" sz="800">
                          <a:solidFill>
                            <a:srgbClr val="000000"/>
                          </a:solidFill>
                          <a:latin typeface="Times New Roman"/>
                          <a:ea typeface="Times New Roman"/>
                          <a:cs typeface="Times New Roman"/>
                        </a:rPr>
                        <a:t>Madera</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191">
                <a:tc>
                  <a:txBody>
                    <a:bodyPr/>
                    <a:lstStyle/>
                    <a:p>
                      <a:pPr>
                        <a:lnSpc>
                          <a:spcPct val="115000"/>
                        </a:lnSpc>
                        <a:spcAft>
                          <a:spcPts val="0"/>
                        </a:spcAft>
                      </a:pPr>
                      <a:r>
                        <a:rPr lang="es-EC" sz="800">
                          <a:solidFill>
                            <a:srgbClr val="000000"/>
                          </a:solidFill>
                          <a:latin typeface="Times New Roman"/>
                          <a:ea typeface="Times New Roman"/>
                          <a:cs typeface="Times New Roman"/>
                        </a:rPr>
                        <a:t>Poste</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67.238,24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191">
                <a:tc>
                  <a:txBody>
                    <a:bodyPr/>
                    <a:lstStyle/>
                    <a:p>
                      <a:pPr>
                        <a:lnSpc>
                          <a:spcPct val="115000"/>
                        </a:lnSpc>
                        <a:spcAft>
                          <a:spcPts val="0"/>
                        </a:spcAft>
                      </a:pPr>
                      <a:r>
                        <a:rPr lang="es-EC" sz="800">
                          <a:solidFill>
                            <a:srgbClr val="000000"/>
                          </a:solidFill>
                          <a:latin typeface="Times New Roman"/>
                          <a:ea typeface="Times New Roman"/>
                          <a:cs typeface="Times New Roman"/>
                        </a:rPr>
                        <a:t>Viga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79.756,78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191">
                <a:tc>
                  <a:txBody>
                    <a:bodyPr/>
                    <a:lstStyle/>
                    <a:p>
                      <a:pPr>
                        <a:lnSpc>
                          <a:spcPct val="115000"/>
                        </a:lnSpc>
                        <a:spcAft>
                          <a:spcPts val="0"/>
                        </a:spcAft>
                      </a:pPr>
                      <a:r>
                        <a:rPr lang="es-EC" sz="800">
                          <a:solidFill>
                            <a:srgbClr val="000000"/>
                          </a:solidFill>
                          <a:latin typeface="Times New Roman"/>
                          <a:ea typeface="Times New Roman"/>
                          <a:cs typeface="Times New Roman"/>
                        </a:rPr>
                        <a:t>Carbón</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269.490,87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573">
                <a:tc>
                  <a:txBody>
                    <a:bodyPr/>
                    <a:lstStyle/>
                    <a:p>
                      <a:pPr>
                        <a:lnSpc>
                          <a:spcPct val="115000"/>
                        </a:lnSpc>
                        <a:spcAft>
                          <a:spcPts val="0"/>
                        </a:spcAft>
                      </a:pPr>
                      <a:r>
                        <a:rPr lang="es-EC" sz="800" b="1">
                          <a:solidFill>
                            <a:srgbClr val="000000"/>
                          </a:solidFill>
                          <a:latin typeface="Times New Roman"/>
                          <a:ea typeface="Times New Roman"/>
                          <a:cs typeface="Times New Roman"/>
                        </a:rPr>
                        <a:t>COSTOS DE ESTABLECIMIENTO</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es-EC" sz="800">
                          <a:solidFill>
                            <a:srgbClr val="000000"/>
                          </a:solidFill>
                          <a:latin typeface="Calibri"/>
                          <a:ea typeface="Times New Roman"/>
                          <a:cs typeface="Calibri"/>
                        </a:rPr>
                        <a:t>            94.966,00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58382">
                <a:tc>
                  <a:txBody>
                    <a:bodyPr/>
                    <a:lstStyle/>
                    <a:p>
                      <a:pPr>
                        <a:lnSpc>
                          <a:spcPct val="115000"/>
                        </a:lnSpc>
                        <a:spcAft>
                          <a:spcPts val="0"/>
                        </a:spcAft>
                      </a:pPr>
                      <a:r>
                        <a:rPr lang="es-EC" sz="800">
                          <a:solidFill>
                            <a:srgbClr val="000000"/>
                          </a:solidFill>
                          <a:latin typeface="Times New Roman"/>
                          <a:ea typeface="Times New Roman"/>
                          <a:cs typeface="Times New Roman"/>
                        </a:rPr>
                        <a:t>Análisis de Laboratorio</a:t>
                      </a:r>
                      <a:endParaRPr lang="es-ES" sz="800">
                        <a:latin typeface="Calibri"/>
                        <a:ea typeface="Times New Roman"/>
                        <a:cs typeface="Times New Roman"/>
                      </a:endParaRPr>
                    </a:p>
                  </a:txBody>
                  <a:tcPr marL="19975" marR="19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1.400,00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519">
                <a:tc>
                  <a:txBody>
                    <a:bodyPr/>
                    <a:lstStyle/>
                    <a:p>
                      <a:pPr>
                        <a:lnSpc>
                          <a:spcPct val="115000"/>
                        </a:lnSpc>
                        <a:spcAft>
                          <a:spcPts val="0"/>
                        </a:spcAft>
                      </a:pPr>
                      <a:r>
                        <a:rPr lang="es-EC" sz="800">
                          <a:solidFill>
                            <a:srgbClr val="000000"/>
                          </a:solidFill>
                          <a:latin typeface="Times New Roman"/>
                          <a:ea typeface="Times New Roman"/>
                          <a:cs typeface="Times New Roman"/>
                        </a:rPr>
                        <a:t>Preparación del suelo</a:t>
                      </a:r>
                      <a:endParaRPr lang="es-ES" sz="800">
                        <a:latin typeface="Calibri"/>
                        <a:ea typeface="Times New Roman"/>
                        <a:cs typeface="Times New Roman"/>
                      </a:endParaRPr>
                    </a:p>
                  </a:txBody>
                  <a:tcPr marL="19975" marR="19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38.400,00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dirty="0">
                          <a:solidFill>
                            <a:srgbClr val="000000"/>
                          </a:solidFill>
                          <a:latin typeface="Calibri"/>
                          <a:ea typeface="Times New Roman"/>
                          <a:cs typeface="Calibri"/>
                        </a:rPr>
                        <a:t>                   -     </a:t>
                      </a:r>
                      <a:endParaRPr lang="es-ES" sz="800" dirty="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382">
                <a:tc>
                  <a:txBody>
                    <a:bodyPr/>
                    <a:lstStyle/>
                    <a:p>
                      <a:pPr>
                        <a:lnSpc>
                          <a:spcPct val="115000"/>
                        </a:lnSpc>
                        <a:spcAft>
                          <a:spcPts val="0"/>
                        </a:spcAft>
                      </a:pPr>
                      <a:r>
                        <a:rPr lang="es-EC" sz="800">
                          <a:solidFill>
                            <a:srgbClr val="000000"/>
                          </a:solidFill>
                          <a:latin typeface="Times New Roman"/>
                          <a:ea typeface="Times New Roman"/>
                          <a:cs typeface="Times New Roman"/>
                        </a:rPr>
                        <a:t>Establecimiento de la plantación</a:t>
                      </a:r>
                      <a:endParaRPr lang="es-ES" sz="800">
                        <a:latin typeface="Calibri"/>
                        <a:ea typeface="Times New Roman"/>
                        <a:cs typeface="Times New Roman"/>
                      </a:endParaRPr>
                    </a:p>
                  </a:txBody>
                  <a:tcPr marL="19975" marR="19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55.166,00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573">
                <a:tc>
                  <a:txBody>
                    <a:bodyPr/>
                    <a:lstStyle/>
                    <a:p>
                      <a:pPr>
                        <a:lnSpc>
                          <a:spcPct val="115000"/>
                        </a:lnSpc>
                        <a:spcAft>
                          <a:spcPts val="0"/>
                        </a:spcAft>
                      </a:pPr>
                      <a:r>
                        <a:rPr lang="es-EC" sz="800" b="1">
                          <a:solidFill>
                            <a:srgbClr val="000000"/>
                          </a:solidFill>
                          <a:latin typeface="Times New Roman"/>
                          <a:ea typeface="Times New Roman"/>
                          <a:cs typeface="Times New Roman"/>
                        </a:rPr>
                        <a:t>COSTOS DE MANTENIMIENTO</a:t>
                      </a:r>
                      <a:endParaRPr lang="es-ES" sz="800">
                        <a:latin typeface="Calibri"/>
                        <a:ea typeface="Times New Roman"/>
                        <a:cs typeface="Times New Roman"/>
                      </a:endParaRPr>
                    </a:p>
                  </a:txBody>
                  <a:tcPr marL="19975" marR="19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b="1">
                          <a:solidFill>
                            <a:srgbClr val="000000"/>
                          </a:solidFill>
                          <a:latin typeface="Calibri"/>
                          <a:ea typeface="Times New Roman"/>
                          <a:cs typeface="Calibri"/>
                        </a:rPr>
                        <a:t>          111.365,00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b="1">
                          <a:solidFill>
                            <a:srgbClr val="000000"/>
                          </a:solidFill>
                          <a:latin typeface="Calibri"/>
                          <a:ea typeface="Times New Roman"/>
                          <a:cs typeface="Calibri"/>
                        </a:rPr>
                        <a:t>    66.579,57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b="1">
                          <a:solidFill>
                            <a:srgbClr val="000000"/>
                          </a:solidFill>
                          <a:latin typeface="Calibri"/>
                          <a:ea typeface="Times New Roman"/>
                          <a:cs typeface="Calibri"/>
                        </a:rPr>
                        <a:t>    62.912,20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b="1">
                          <a:solidFill>
                            <a:srgbClr val="000000"/>
                          </a:solidFill>
                          <a:latin typeface="Calibri"/>
                          <a:ea typeface="Times New Roman"/>
                          <a:cs typeface="Calibri"/>
                        </a:rPr>
                        <a:t>    48.492,43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b="1">
                          <a:solidFill>
                            <a:srgbClr val="000000"/>
                          </a:solidFill>
                          <a:latin typeface="Calibri"/>
                          <a:ea typeface="Times New Roman"/>
                          <a:cs typeface="Calibri"/>
                        </a:rPr>
                        <a:t>      68.063,00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b="1">
                          <a:solidFill>
                            <a:srgbClr val="000000"/>
                          </a:solidFill>
                          <a:latin typeface="Calibri"/>
                          <a:ea typeface="Times New Roman"/>
                          <a:cs typeface="Calibri"/>
                        </a:rPr>
                        <a:t>    17.311,00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b="1">
                          <a:solidFill>
                            <a:srgbClr val="000000"/>
                          </a:solidFill>
                          <a:latin typeface="Calibri"/>
                          <a:ea typeface="Times New Roman"/>
                          <a:cs typeface="Calibri"/>
                        </a:rPr>
                        <a:t>    18.211,00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29191">
                <a:tc>
                  <a:txBody>
                    <a:bodyPr/>
                    <a:lstStyle/>
                    <a:p>
                      <a:pPr>
                        <a:lnSpc>
                          <a:spcPct val="115000"/>
                        </a:lnSpc>
                        <a:spcAft>
                          <a:spcPts val="0"/>
                        </a:spcAft>
                      </a:pPr>
                      <a:r>
                        <a:rPr lang="es-EC" sz="800">
                          <a:solidFill>
                            <a:srgbClr val="000000"/>
                          </a:solidFill>
                          <a:latin typeface="Times New Roman"/>
                          <a:ea typeface="Times New Roman"/>
                          <a:cs typeface="Times New Roman"/>
                        </a:rPr>
                        <a:t>Insumos</a:t>
                      </a:r>
                      <a:endParaRPr lang="es-ES" sz="800">
                        <a:latin typeface="Calibri"/>
                        <a:ea typeface="Times New Roman"/>
                        <a:cs typeface="Times New Roman"/>
                      </a:endParaRPr>
                    </a:p>
                  </a:txBody>
                  <a:tcPr marL="19975" marR="19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16.045,00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22.091,00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22.092,00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17.327,00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4.595,00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4.831,00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5.059,00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191">
                <a:tc>
                  <a:txBody>
                    <a:bodyPr/>
                    <a:lstStyle/>
                    <a:p>
                      <a:pPr>
                        <a:lnSpc>
                          <a:spcPct val="115000"/>
                        </a:lnSpc>
                        <a:spcAft>
                          <a:spcPts val="0"/>
                        </a:spcAft>
                      </a:pPr>
                      <a:r>
                        <a:rPr lang="es-EC" sz="800">
                          <a:solidFill>
                            <a:srgbClr val="000000"/>
                          </a:solidFill>
                          <a:latin typeface="Times New Roman"/>
                          <a:ea typeface="Times New Roman"/>
                          <a:cs typeface="Times New Roman"/>
                        </a:rPr>
                        <a:t>Chapia</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48.000,00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latin typeface="Calibri"/>
                          <a:ea typeface="Times New Roman"/>
                          <a:cs typeface="Calibri"/>
                        </a:rPr>
                        <a:t>    31.200,00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21.600,00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11.200,00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11.808,00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12.480,00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13.152,00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191">
                <a:tc>
                  <a:txBody>
                    <a:bodyPr/>
                    <a:lstStyle/>
                    <a:p>
                      <a:pPr>
                        <a:lnSpc>
                          <a:spcPct val="115000"/>
                        </a:lnSpc>
                        <a:spcAft>
                          <a:spcPts val="0"/>
                        </a:spcAft>
                      </a:pPr>
                      <a:r>
                        <a:rPr lang="es-EC" sz="800">
                          <a:solidFill>
                            <a:srgbClr val="000000"/>
                          </a:solidFill>
                          <a:latin typeface="Times New Roman"/>
                          <a:ea typeface="Times New Roman"/>
                          <a:cs typeface="Times New Roman"/>
                        </a:rPr>
                        <a:t>Urea</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3.920,00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latin typeface="Calibri"/>
                          <a:ea typeface="Times New Roman"/>
                          <a:cs typeface="Calibri"/>
                        </a:rPr>
                        <a:t>      8.088,57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8.420,20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8.765,43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191">
                <a:tc>
                  <a:txBody>
                    <a:bodyPr/>
                    <a:lstStyle/>
                    <a:p>
                      <a:pPr>
                        <a:lnSpc>
                          <a:spcPct val="115000"/>
                        </a:lnSpc>
                        <a:spcAft>
                          <a:spcPts val="0"/>
                        </a:spcAft>
                      </a:pPr>
                      <a:r>
                        <a:rPr lang="es-EC" sz="800">
                          <a:solidFill>
                            <a:srgbClr val="000000"/>
                          </a:solidFill>
                          <a:latin typeface="Times New Roman"/>
                          <a:ea typeface="Times New Roman"/>
                          <a:cs typeface="Times New Roman"/>
                        </a:rPr>
                        <a:t>Poda</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2.400,00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latin typeface="Calibri"/>
                          <a:ea typeface="Times New Roman"/>
                          <a:cs typeface="Calibri"/>
                        </a:rPr>
                        <a:t>      5.200,00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10.800,00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11.200,00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191">
                <a:tc>
                  <a:txBody>
                    <a:bodyPr/>
                    <a:lstStyle/>
                    <a:p>
                      <a:pPr>
                        <a:lnSpc>
                          <a:spcPct val="115000"/>
                        </a:lnSpc>
                        <a:spcAft>
                          <a:spcPts val="0"/>
                        </a:spcAft>
                      </a:pPr>
                      <a:r>
                        <a:rPr lang="es-EC" sz="800">
                          <a:solidFill>
                            <a:srgbClr val="000000"/>
                          </a:solidFill>
                          <a:latin typeface="Times New Roman"/>
                          <a:ea typeface="Times New Roman"/>
                          <a:cs typeface="Times New Roman"/>
                        </a:rPr>
                        <a:t>Motosierrista</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35.000,00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44.280,00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191">
                <a:tc>
                  <a:txBody>
                    <a:bodyPr/>
                    <a:lstStyle/>
                    <a:p>
                      <a:pPr>
                        <a:lnSpc>
                          <a:spcPct val="115000"/>
                        </a:lnSpc>
                        <a:spcAft>
                          <a:spcPts val="0"/>
                        </a:spcAft>
                      </a:pPr>
                      <a:r>
                        <a:rPr lang="es-EC" sz="800">
                          <a:solidFill>
                            <a:srgbClr val="000000"/>
                          </a:solidFill>
                          <a:latin typeface="Times New Roman"/>
                          <a:ea typeface="Times New Roman"/>
                          <a:cs typeface="Times New Roman"/>
                        </a:rPr>
                        <a:t>Ayudante</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6.000,00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7.380,00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519">
                <a:tc>
                  <a:txBody>
                    <a:bodyPr/>
                    <a:lstStyle/>
                    <a:p>
                      <a:pPr>
                        <a:lnSpc>
                          <a:spcPct val="115000"/>
                        </a:lnSpc>
                        <a:spcAft>
                          <a:spcPts val="0"/>
                        </a:spcAft>
                      </a:pPr>
                      <a:r>
                        <a:rPr lang="es-EC" sz="800" b="1">
                          <a:solidFill>
                            <a:srgbClr val="000000"/>
                          </a:solidFill>
                          <a:latin typeface="Times New Roman"/>
                          <a:ea typeface="Times New Roman"/>
                          <a:cs typeface="Times New Roman"/>
                        </a:rPr>
                        <a:t>OTROS COSTOS</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b="1">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b="1">
                          <a:solidFill>
                            <a:srgbClr val="000000"/>
                          </a:solidFill>
                          <a:latin typeface="Calibri"/>
                          <a:ea typeface="Times New Roman"/>
                          <a:cs typeface="Calibri"/>
                        </a:rPr>
                        <a:t>               7.095,00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b="1">
                          <a:solidFill>
                            <a:srgbClr val="000000"/>
                          </a:solidFill>
                          <a:latin typeface="Calibri"/>
                          <a:ea typeface="Times New Roman"/>
                          <a:cs typeface="Calibri"/>
                        </a:rPr>
                        <a:t>      7.367,40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b="1">
                          <a:solidFill>
                            <a:srgbClr val="000000"/>
                          </a:solidFill>
                          <a:latin typeface="Calibri"/>
                          <a:ea typeface="Times New Roman"/>
                          <a:cs typeface="Calibri"/>
                        </a:rPr>
                        <a:t>      7.817,85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b="1">
                          <a:solidFill>
                            <a:srgbClr val="000000"/>
                          </a:solidFill>
                          <a:latin typeface="Calibri"/>
                          <a:ea typeface="Times New Roman"/>
                          <a:cs typeface="Calibri"/>
                        </a:rPr>
                        <a:t>      8.275,70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b="1">
                          <a:solidFill>
                            <a:srgbClr val="000000"/>
                          </a:solidFill>
                          <a:latin typeface="Calibri"/>
                          <a:ea typeface="Times New Roman"/>
                          <a:cs typeface="Calibri"/>
                        </a:rPr>
                        <a:t>         8.741,33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b="1">
                          <a:solidFill>
                            <a:srgbClr val="000000"/>
                          </a:solidFill>
                          <a:latin typeface="Calibri"/>
                          <a:ea typeface="Times New Roman"/>
                          <a:cs typeface="Calibri"/>
                        </a:rPr>
                        <a:t>      9.215,11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b="1">
                          <a:solidFill>
                            <a:srgbClr val="000000"/>
                          </a:solidFill>
                          <a:latin typeface="Calibri"/>
                          <a:ea typeface="Times New Roman"/>
                          <a:cs typeface="Calibri"/>
                        </a:rPr>
                        <a:t>      9.697,47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29191">
                <a:tc>
                  <a:txBody>
                    <a:bodyPr/>
                    <a:lstStyle/>
                    <a:p>
                      <a:pPr>
                        <a:lnSpc>
                          <a:spcPct val="115000"/>
                        </a:lnSpc>
                        <a:spcAft>
                          <a:spcPts val="0"/>
                        </a:spcAft>
                      </a:pPr>
                      <a:r>
                        <a:rPr lang="es-EC" sz="800">
                          <a:solidFill>
                            <a:srgbClr val="000000"/>
                          </a:solidFill>
                          <a:latin typeface="Times New Roman"/>
                          <a:ea typeface="Times New Roman"/>
                          <a:cs typeface="Times New Roman"/>
                        </a:rPr>
                        <a:t>Remuneraciones</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4.275,00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4.406,40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4.708,80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5.011,20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5.313,60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5.616,00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5.918,40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191">
                <a:tc>
                  <a:txBody>
                    <a:bodyPr/>
                    <a:lstStyle/>
                    <a:p>
                      <a:pPr>
                        <a:lnSpc>
                          <a:spcPct val="115000"/>
                        </a:lnSpc>
                        <a:spcAft>
                          <a:spcPts val="0"/>
                        </a:spcAft>
                      </a:pPr>
                      <a:r>
                        <a:rPr lang="es-EC" sz="800">
                          <a:solidFill>
                            <a:srgbClr val="000000"/>
                          </a:solidFill>
                          <a:latin typeface="Times New Roman"/>
                          <a:ea typeface="Times New Roman"/>
                          <a:cs typeface="Times New Roman"/>
                        </a:rPr>
                        <a:t>Servicios básicos</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120,00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126,00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132,30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138,92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145,86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153,15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160,81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191">
                <a:tc>
                  <a:txBody>
                    <a:bodyPr/>
                    <a:lstStyle/>
                    <a:p>
                      <a:pPr>
                        <a:lnSpc>
                          <a:spcPct val="115000"/>
                        </a:lnSpc>
                        <a:spcAft>
                          <a:spcPts val="0"/>
                        </a:spcAft>
                      </a:pPr>
                      <a:r>
                        <a:rPr lang="es-EC" sz="800">
                          <a:solidFill>
                            <a:srgbClr val="000000"/>
                          </a:solidFill>
                          <a:latin typeface="Times New Roman"/>
                          <a:ea typeface="Times New Roman"/>
                          <a:cs typeface="Times New Roman"/>
                        </a:rPr>
                        <a:t>Seguros</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1.000,00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1.050,00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1.102,50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1.157,63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1.215,51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1.276,28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1.340,10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382">
                <a:tc>
                  <a:txBody>
                    <a:bodyPr/>
                    <a:lstStyle/>
                    <a:p>
                      <a:pPr>
                        <a:lnSpc>
                          <a:spcPct val="115000"/>
                        </a:lnSpc>
                        <a:spcAft>
                          <a:spcPts val="0"/>
                        </a:spcAft>
                      </a:pPr>
                      <a:r>
                        <a:rPr lang="es-EC" sz="800">
                          <a:solidFill>
                            <a:srgbClr val="000000"/>
                          </a:solidFill>
                          <a:latin typeface="Times New Roman"/>
                          <a:ea typeface="Times New Roman"/>
                          <a:cs typeface="Times New Roman"/>
                        </a:rPr>
                        <a:t>Seguridad y vigilancia</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1.700,00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1.785,00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1.874,25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1.967,96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2.066,36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2.169,68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2.278,16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519">
                <a:tc>
                  <a:txBody>
                    <a:bodyPr/>
                    <a:lstStyle/>
                    <a:p>
                      <a:pPr>
                        <a:lnSpc>
                          <a:spcPct val="115000"/>
                        </a:lnSpc>
                        <a:spcAft>
                          <a:spcPts val="0"/>
                        </a:spcAft>
                      </a:pPr>
                      <a:r>
                        <a:rPr lang="es-EC" sz="800" b="1">
                          <a:solidFill>
                            <a:srgbClr val="000000"/>
                          </a:solidFill>
                          <a:latin typeface="Times New Roman"/>
                          <a:ea typeface="Times New Roman"/>
                          <a:cs typeface="Times New Roman"/>
                        </a:rPr>
                        <a:t>TOTAL COSTOS</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C" sz="800" b="1">
                          <a:solidFill>
                            <a:srgbClr val="000000"/>
                          </a:solidFill>
                          <a:latin typeface="Calibri"/>
                          <a:ea typeface="Times New Roman"/>
                          <a:cs typeface="Calibri"/>
                        </a:rPr>
                        <a:t>          213.426,00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C" sz="800" b="1">
                          <a:solidFill>
                            <a:srgbClr val="000000"/>
                          </a:solidFill>
                          <a:latin typeface="Calibri"/>
                          <a:ea typeface="Times New Roman"/>
                          <a:cs typeface="Calibri"/>
                        </a:rPr>
                        <a:t>    73.946,97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C" sz="800" b="1">
                          <a:solidFill>
                            <a:srgbClr val="000000"/>
                          </a:solidFill>
                          <a:latin typeface="Calibri"/>
                          <a:ea typeface="Times New Roman"/>
                          <a:cs typeface="Calibri"/>
                        </a:rPr>
                        <a:t>    70.730,05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C" sz="800" b="1">
                          <a:solidFill>
                            <a:srgbClr val="000000"/>
                          </a:solidFill>
                          <a:latin typeface="Calibri"/>
                          <a:ea typeface="Times New Roman"/>
                          <a:cs typeface="Calibri"/>
                        </a:rPr>
                        <a:t>    56.768,13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C" sz="800" b="1">
                          <a:solidFill>
                            <a:srgbClr val="000000"/>
                          </a:solidFill>
                          <a:latin typeface="Calibri"/>
                          <a:ea typeface="Times New Roman"/>
                          <a:cs typeface="Calibri"/>
                        </a:rPr>
                        <a:t>      76.804,33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C" sz="800" b="1">
                          <a:solidFill>
                            <a:srgbClr val="000000"/>
                          </a:solidFill>
                          <a:latin typeface="Calibri"/>
                          <a:ea typeface="Times New Roman"/>
                          <a:cs typeface="Calibri"/>
                        </a:rPr>
                        <a:t>    26.526,11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C" sz="800" b="1">
                          <a:solidFill>
                            <a:srgbClr val="000000"/>
                          </a:solidFill>
                          <a:latin typeface="Calibri"/>
                          <a:ea typeface="Times New Roman"/>
                          <a:cs typeface="Calibri"/>
                        </a:rPr>
                        <a:t>    27.908,47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29191">
                <a:tc>
                  <a:txBody>
                    <a:bodyPr/>
                    <a:lstStyle/>
                    <a:p>
                      <a:pPr>
                        <a:lnSpc>
                          <a:spcPct val="115000"/>
                        </a:lnSpc>
                        <a:spcAft>
                          <a:spcPts val="0"/>
                        </a:spcAft>
                      </a:pPr>
                      <a:r>
                        <a:rPr lang="es-EC" sz="800">
                          <a:solidFill>
                            <a:srgbClr val="000000"/>
                          </a:solidFill>
                          <a:latin typeface="Times New Roman"/>
                          <a:ea typeface="Times New Roman"/>
                          <a:cs typeface="Times New Roman"/>
                        </a:rPr>
                        <a:t>UAI</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FF0000"/>
                          </a:solidFill>
                          <a:latin typeface="Calibri"/>
                          <a:ea typeface="Times New Roman"/>
                          <a:cs typeface="Calibri"/>
                        </a:rPr>
                        <a:t>-        213.426,00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FF0000"/>
                          </a:solidFill>
                          <a:latin typeface="Calibri"/>
                          <a:ea typeface="Times New Roman"/>
                          <a:cs typeface="Calibri"/>
                        </a:rPr>
                        <a:t>-  73.946,97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FF0000"/>
                          </a:solidFill>
                          <a:latin typeface="Calibri"/>
                          <a:ea typeface="Times New Roman"/>
                          <a:cs typeface="Calibri"/>
                        </a:rPr>
                        <a:t>-  70.730,05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FF0000"/>
                          </a:solidFill>
                          <a:latin typeface="Calibri"/>
                          <a:ea typeface="Times New Roman"/>
                          <a:cs typeface="Calibri"/>
                        </a:rPr>
                        <a:t>-  56.768,13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latin typeface="Calibri"/>
                          <a:ea typeface="Times New Roman"/>
                          <a:cs typeface="Calibri"/>
                        </a:rPr>
                        <a:t>    339.681,56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FF0000"/>
                          </a:solidFill>
                          <a:latin typeface="Calibri"/>
                          <a:ea typeface="Times New Roman"/>
                          <a:cs typeface="Calibri"/>
                        </a:rPr>
                        <a:t>-  26.526,11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FF0000"/>
                          </a:solidFill>
                          <a:latin typeface="Calibri"/>
                          <a:ea typeface="Times New Roman"/>
                          <a:cs typeface="Calibri"/>
                        </a:rPr>
                        <a:t>-  27.908,47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39">
                <a:tc>
                  <a:txBody>
                    <a:bodyPr/>
                    <a:lstStyle/>
                    <a:p>
                      <a:pPr>
                        <a:lnSpc>
                          <a:spcPct val="115000"/>
                        </a:lnSpc>
                        <a:spcAft>
                          <a:spcPts val="0"/>
                        </a:spcAft>
                      </a:pPr>
                      <a:r>
                        <a:rPr lang="es-EC" sz="800">
                          <a:solidFill>
                            <a:srgbClr val="000000"/>
                          </a:solidFill>
                          <a:latin typeface="Times New Roman"/>
                          <a:ea typeface="Times New Roman"/>
                          <a:cs typeface="Times New Roman"/>
                        </a:rPr>
                        <a:t>PARTICIPACION TRABAJADORES</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Times New Roman"/>
                          <a:ea typeface="Times New Roman"/>
                          <a:cs typeface="Times New Roman"/>
                        </a:rPr>
                        <a:t>15%</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50.952,23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382">
                <a:tc>
                  <a:txBody>
                    <a:bodyPr/>
                    <a:lstStyle/>
                    <a:p>
                      <a:pPr>
                        <a:lnSpc>
                          <a:spcPct val="115000"/>
                        </a:lnSpc>
                        <a:spcAft>
                          <a:spcPts val="0"/>
                        </a:spcAft>
                      </a:pPr>
                      <a:r>
                        <a:rPr lang="es-EC" sz="800">
                          <a:solidFill>
                            <a:srgbClr val="000000"/>
                          </a:solidFill>
                          <a:latin typeface="Times New Roman"/>
                          <a:ea typeface="Times New Roman"/>
                          <a:cs typeface="Times New Roman"/>
                        </a:rPr>
                        <a:t>UTILIDAD LUEGO DE 15%</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FF0000"/>
                          </a:solidFill>
                          <a:latin typeface="Calibri"/>
                          <a:ea typeface="Times New Roman"/>
                          <a:cs typeface="Calibri"/>
                        </a:rPr>
                        <a:t>-        213.426,00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FF0000"/>
                          </a:solidFill>
                          <a:latin typeface="Calibri"/>
                          <a:ea typeface="Times New Roman"/>
                          <a:cs typeface="Calibri"/>
                        </a:rPr>
                        <a:t>-  73.946,97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FF0000"/>
                          </a:solidFill>
                          <a:latin typeface="Calibri"/>
                          <a:ea typeface="Times New Roman"/>
                          <a:cs typeface="Calibri"/>
                        </a:rPr>
                        <a:t>-  70.730,05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FF0000"/>
                          </a:solidFill>
                          <a:latin typeface="Calibri"/>
                          <a:ea typeface="Times New Roman"/>
                          <a:cs typeface="Calibri"/>
                        </a:rPr>
                        <a:t>-  56.768,13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latin typeface="Calibri"/>
                          <a:ea typeface="Times New Roman"/>
                          <a:cs typeface="Calibri"/>
                        </a:rPr>
                        <a:t>    288.729,32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FF0000"/>
                          </a:solidFill>
                          <a:latin typeface="Calibri"/>
                          <a:ea typeface="Times New Roman"/>
                          <a:cs typeface="Calibri"/>
                        </a:rPr>
                        <a:t>-  26.526,11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FF0000"/>
                          </a:solidFill>
                          <a:latin typeface="Calibri"/>
                          <a:ea typeface="Times New Roman"/>
                          <a:cs typeface="Calibri"/>
                        </a:rPr>
                        <a:t>-  27.908,47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382">
                <a:tc>
                  <a:txBody>
                    <a:bodyPr/>
                    <a:lstStyle/>
                    <a:p>
                      <a:pPr>
                        <a:lnSpc>
                          <a:spcPct val="115000"/>
                        </a:lnSpc>
                        <a:spcAft>
                          <a:spcPts val="0"/>
                        </a:spcAft>
                      </a:pPr>
                      <a:r>
                        <a:rPr lang="es-EC" sz="800">
                          <a:solidFill>
                            <a:srgbClr val="000000"/>
                          </a:solidFill>
                          <a:latin typeface="Times New Roman"/>
                          <a:ea typeface="Times New Roman"/>
                          <a:cs typeface="Times New Roman"/>
                        </a:rPr>
                        <a:t>25% IMPUESTO A LA RENTA</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25%</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72.182,33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519">
                <a:tc>
                  <a:txBody>
                    <a:bodyPr/>
                    <a:lstStyle/>
                    <a:p>
                      <a:pPr>
                        <a:lnSpc>
                          <a:spcPct val="115000"/>
                        </a:lnSpc>
                        <a:spcAft>
                          <a:spcPts val="0"/>
                        </a:spcAft>
                      </a:pPr>
                      <a:r>
                        <a:rPr lang="es-EC" sz="800">
                          <a:solidFill>
                            <a:srgbClr val="000000"/>
                          </a:solidFill>
                          <a:latin typeface="Times New Roman"/>
                          <a:ea typeface="Times New Roman"/>
                          <a:cs typeface="Times New Roman"/>
                        </a:rPr>
                        <a:t>UTILIDAD NETA</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FF0000"/>
                          </a:solidFill>
                          <a:latin typeface="Calibri"/>
                          <a:ea typeface="Times New Roman"/>
                          <a:cs typeface="Calibri"/>
                        </a:rPr>
                        <a:t>-        213.426,00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FF0000"/>
                          </a:solidFill>
                          <a:latin typeface="Calibri"/>
                          <a:ea typeface="Times New Roman"/>
                          <a:cs typeface="Calibri"/>
                        </a:rPr>
                        <a:t>-  73.946,97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FF0000"/>
                          </a:solidFill>
                          <a:latin typeface="Calibri"/>
                          <a:ea typeface="Times New Roman"/>
                          <a:cs typeface="Calibri"/>
                        </a:rPr>
                        <a:t>-  70.730,05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FF0000"/>
                          </a:solidFill>
                          <a:latin typeface="Calibri"/>
                          <a:ea typeface="Times New Roman"/>
                          <a:cs typeface="Calibri"/>
                        </a:rPr>
                        <a:t>-  56.768,13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latin typeface="Calibri"/>
                          <a:ea typeface="Times New Roman"/>
                          <a:cs typeface="Calibri"/>
                        </a:rPr>
                        <a:t>216.546,99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FF0000"/>
                          </a:solidFill>
                          <a:latin typeface="Calibri"/>
                          <a:ea typeface="Times New Roman"/>
                          <a:cs typeface="Calibri"/>
                        </a:rPr>
                        <a:t>-  26.526,11   </a:t>
                      </a:r>
                      <a:endParaRPr lang="es-ES" sz="80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dirty="0">
                          <a:solidFill>
                            <a:srgbClr val="FF0000"/>
                          </a:solidFill>
                          <a:latin typeface="Calibri"/>
                          <a:ea typeface="Times New Roman"/>
                          <a:cs typeface="Calibri"/>
                        </a:rPr>
                        <a:t>-  27.908,47   </a:t>
                      </a:r>
                      <a:endParaRPr lang="es-ES" sz="800" dirty="0">
                        <a:latin typeface="Calibri"/>
                        <a:ea typeface="Times New Roman"/>
                        <a:cs typeface="Times New Roman"/>
                      </a:endParaRPr>
                    </a:p>
                  </a:txBody>
                  <a:tcPr marL="19975" marR="199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7 Título"/>
          <p:cNvSpPr>
            <a:spLocks noGrp="1"/>
          </p:cNvSpPr>
          <p:nvPr>
            <p:ph type="title"/>
          </p:nvPr>
        </p:nvSpPr>
        <p:spPr>
          <a:xfrm>
            <a:off x="500034" y="0"/>
            <a:ext cx="8229600" cy="296866"/>
          </a:xfrm>
        </p:spPr>
        <p:txBody>
          <a:bodyPr>
            <a:noAutofit/>
          </a:bodyPr>
          <a:lstStyle/>
          <a:p>
            <a:r>
              <a:rPr lang="es-ES" sz="2400" dirty="0" smtClean="0"/>
              <a:t>PROYECCIÓN DE INGRESOS Y GASTOS</a:t>
            </a:r>
            <a:endParaRPr lang="es-E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571472" y="205830"/>
          <a:ext cx="8286805" cy="6450626"/>
        </p:xfrm>
        <a:graphic>
          <a:graphicData uri="http://schemas.openxmlformats.org/drawingml/2006/table">
            <a:tbl>
              <a:tblPr/>
              <a:tblGrid>
                <a:gridCol w="1877462"/>
                <a:gridCol w="670626"/>
                <a:gridCol w="697952"/>
                <a:gridCol w="697952"/>
                <a:gridCol w="697952"/>
                <a:gridCol w="853053"/>
                <a:gridCol w="697952"/>
                <a:gridCol w="697952"/>
                <a:gridCol w="697952"/>
                <a:gridCol w="697952"/>
              </a:tblGrid>
              <a:tr h="174146">
                <a:tc>
                  <a:txBody>
                    <a:bodyPr/>
                    <a:lstStyle/>
                    <a:p>
                      <a:pPr>
                        <a:lnSpc>
                          <a:spcPct val="115000"/>
                        </a:lnSpc>
                        <a:spcAft>
                          <a:spcPts val="0"/>
                        </a:spcAft>
                      </a:pPr>
                      <a:r>
                        <a:rPr lang="es-ES" sz="800" dirty="0">
                          <a:solidFill>
                            <a:srgbClr val="000000"/>
                          </a:solidFill>
                          <a:latin typeface="Times New Roman"/>
                          <a:ea typeface="Times New Roman"/>
                          <a:cs typeface="Times New Roman"/>
                        </a:rPr>
                        <a:t> </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Calibri"/>
                        </a:rPr>
                        <a:t>8</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Calibri"/>
                        </a:rPr>
                        <a:t>9</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Calibri"/>
                        </a:rPr>
                        <a:t>10</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Calibri"/>
                        </a:rPr>
                        <a:t>11</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Calibri"/>
                        </a:rPr>
                        <a:t>12</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Calibri"/>
                        </a:rPr>
                        <a:t>13</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Calibri"/>
                        </a:rPr>
                        <a:t>14</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Calibri"/>
                        </a:rPr>
                        <a:t>15</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Calibri"/>
                        </a:rPr>
                        <a:t>16</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146">
                <a:tc>
                  <a:txBody>
                    <a:bodyPr/>
                    <a:lstStyle/>
                    <a:p>
                      <a:pPr>
                        <a:lnSpc>
                          <a:spcPct val="115000"/>
                        </a:lnSpc>
                        <a:spcAft>
                          <a:spcPts val="0"/>
                        </a:spcAft>
                      </a:pPr>
                      <a:r>
                        <a:rPr lang="es-ES" sz="800" b="1" dirty="0">
                          <a:solidFill>
                            <a:srgbClr val="000000"/>
                          </a:solidFill>
                          <a:latin typeface="Times New Roman"/>
                          <a:ea typeface="Times New Roman"/>
                          <a:cs typeface="Times New Roman"/>
                        </a:rPr>
                        <a:t>INVERSIÒN INICIAL</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spcAft>
                          <a:spcPts val="0"/>
                        </a:spcAft>
                      </a:pPr>
                      <a:r>
                        <a:rPr lang="es-ES" sz="800" dirty="0">
                          <a:solidFill>
                            <a:srgbClr val="000000"/>
                          </a:solidFill>
                          <a:latin typeface="Calibri"/>
                          <a:ea typeface="Times New Roman"/>
                          <a:cs typeface="Calibri"/>
                        </a:rPr>
                        <a:t> </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174146">
                <a:tc>
                  <a:txBody>
                    <a:bodyPr/>
                    <a:lstStyle/>
                    <a:p>
                      <a:pPr>
                        <a:lnSpc>
                          <a:spcPct val="115000"/>
                        </a:lnSpc>
                        <a:spcAft>
                          <a:spcPts val="0"/>
                        </a:spcAft>
                      </a:pPr>
                      <a:r>
                        <a:rPr lang="es-ES" sz="800" dirty="0">
                          <a:solidFill>
                            <a:srgbClr val="000000"/>
                          </a:solidFill>
                          <a:latin typeface="Times New Roman"/>
                          <a:ea typeface="Times New Roman"/>
                          <a:cs typeface="Times New Roman"/>
                        </a:rPr>
                        <a:t>Adquisición del terreno</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dirty="0">
                          <a:solidFill>
                            <a:srgbClr val="000000"/>
                          </a:solidFill>
                          <a:latin typeface="Calibri"/>
                          <a:ea typeface="Times New Roman"/>
                          <a:cs typeface="Calibri"/>
                        </a:rPr>
                        <a:t> </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dirty="0">
                          <a:solidFill>
                            <a:srgbClr val="000000"/>
                          </a:solidFill>
                          <a:latin typeface="Calibri"/>
                          <a:ea typeface="Times New Roman"/>
                          <a:cs typeface="Calibri"/>
                        </a:rPr>
                        <a:t> </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146">
                <a:tc>
                  <a:txBody>
                    <a:bodyPr/>
                    <a:lstStyle/>
                    <a:p>
                      <a:pPr>
                        <a:lnSpc>
                          <a:spcPct val="115000"/>
                        </a:lnSpc>
                        <a:spcAft>
                          <a:spcPts val="0"/>
                        </a:spcAft>
                      </a:pPr>
                      <a:r>
                        <a:rPr lang="es-ES" sz="800">
                          <a:solidFill>
                            <a:srgbClr val="000000"/>
                          </a:solidFill>
                          <a:latin typeface="Times New Roman"/>
                          <a:ea typeface="Times New Roman"/>
                          <a:cs typeface="Times New Roman"/>
                        </a:rPr>
                        <a:t>Plántulas</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dirty="0">
                          <a:solidFill>
                            <a:srgbClr val="000000"/>
                          </a:solidFill>
                          <a:latin typeface="Calibri"/>
                          <a:ea typeface="Times New Roman"/>
                          <a:cs typeface="Calibri"/>
                        </a:rPr>
                        <a:t> </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146">
                <a:tc>
                  <a:txBody>
                    <a:bodyPr/>
                    <a:lstStyle/>
                    <a:p>
                      <a:pPr>
                        <a:lnSpc>
                          <a:spcPct val="115000"/>
                        </a:lnSpc>
                        <a:spcAft>
                          <a:spcPts val="0"/>
                        </a:spcAft>
                      </a:pPr>
                      <a:r>
                        <a:rPr lang="es-ES" sz="800" b="1">
                          <a:solidFill>
                            <a:srgbClr val="000000"/>
                          </a:solidFill>
                          <a:latin typeface="Times New Roman"/>
                          <a:ea typeface="Times New Roman"/>
                          <a:cs typeface="Times New Roman"/>
                        </a:rPr>
                        <a:t>TOTAL INGRESOS</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dirty="0">
                          <a:solidFill>
                            <a:srgbClr val="000000"/>
                          </a:solidFill>
                          <a:latin typeface="Calibri"/>
                          <a:ea typeface="Times New Roman"/>
                          <a:cs typeface="Calibri"/>
                        </a:rPr>
                        <a:t>-</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a:solidFill>
                            <a:srgbClr val="000000"/>
                          </a:solidFill>
                          <a:latin typeface="Calibri"/>
                          <a:ea typeface="Times New Roman"/>
                          <a:cs typeface="Calibri"/>
                        </a:rPr>
                        <a:t>2.467.694,04</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74146">
                <a:tc>
                  <a:txBody>
                    <a:bodyPr/>
                    <a:lstStyle/>
                    <a:p>
                      <a:pPr>
                        <a:lnSpc>
                          <a:spcPct val="115000"/>
                        </a:lnSpc>
                        <a:spcAft>
                          <a:spcPts val="0"/>
                        </a:spcAft>
                      </a:pPr>
                      <a:r>
                        <a:rPr lang="es-ES" sz="800">
                          <a:solidFill>
                            <a:srgbClr val="000000"/>
                          </a:solidFill>
                          <a:latin typeface="Times New Roman"/>
                          <a:ea typeface="Times New Roman"/>
                          <a:cs typeface="Times New Roman"/>
                        </a:rPr>
                        <a:t>Madera</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latin typeface="Calibri"/>
                          <a:ea typeface="Times New Roman"/>
                          <a:cs typeface="Calibri"/>
                        </a:rPr>
                        <a:t>-</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latin typeface="Calibri"/>
                          <a:ea typeface="Times New Roman"/>
                          <a:cs typeface="Calibri"/>
                        </a:rPr>
                        <a:t>-</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1.882.119,85</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146">
                <a:tc>
                  <a:txBody>
                    <a:bodyPr/>
                    <a:lstStyle/>
                    <a:p>
                      <a:pPr>
                        <a:lnSpc>
                          <a:spcPct val="115000"/>
                        </a:lnSpc>
                        <a:spcAft>
                          <a:spcPts val="0"/>
                        </a:spcAft>
                      </a:pPr>
                      <a:r>
                        <a:rPr lang="es-ES" sz="800">
                          <a:solidFill>
                            <a:srgbClr val="000000"/>
                          </a:solidFill>
                          <a:latin typeface="Times New Roman"/>
                          <a:ea typeface="Times New Roman"/>
                          <a:cs typeface="Times New Roman"/>
                        </a:rPr>
                        <a:t>Poste</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latin typeface="Calibri"/>
                          <a:ea typeface="Times New Roman"/>
                          <a:cs typeface="Calibri"/>
                        </a:rPr>
                        <a:t>-</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89.078,20</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146">
                <a:tc>
                  <a:txBody>
                    <a:bodyPr/>
                    <a:lstStyle/>
                    <a:p>
                      <a:pPr>
                        <a:lnSpc>
                          <a:spcPct val="115000"/>
                        </a:lnSpc>
                        <a:spcAft>
                          <a:spcPts val="0"/>
                        </a:spcAft>
                      </a:pPr>
                      <a:r>
                        <a:rPr lang="es-ES" sz="800">
                          <a:solidFill>
                            <a:srgbClr val="000000"/>
                          </a:solidFill>
                          <a:latin typeface="Times New Roman"/>
                          <a:ea typeface="Times New Roman"/>
                          <a:cs typeface="Times New Roman"/>
                        </a:rPr>
                        <a:t>Viga </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latin typeface="Calibri"/>
                          <a:ea typeface="Times New Roman"/>
                          <a:cs typeface="Calibri"/>
                        </a:rPr>
                        <a:t>-</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latin typeface="Calibri"/>
                          <a:ea typeface="Times New Roman"/>
                          <a:cs typeface="Calibri"/>
                        </a:rPr>
                        <a:t>-</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52.076,74</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146">
                <a:tc>
                  <a:txBody>
                    <a:bodyPr/>
                    <a:lstStyle/>
                    <a:p>
                      <a:pPr>
                        <a:lnSpc>
                          <a:spcPct val="115000"/>
                        </a:lnSpc>
                        <a:spcAft>
                          <a:spcPts val="0"/>
                        </a:spcAft>
                      </a:pPr>
                      <a:r>
                        <a:rPr lang="es-ES" sz="800">
                          <a:solidFill>
                            <a:srgbClr val="000000"/>
                          </a:solidFill>
                          <a:latin typeface="Times New Roman"/>
                          <a:ea typeface="Times New Roman"/>
                          <a:cs typeface="Times New Roman"/>
                        </a:rPr>
                        <a:t>Carbòn</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latin typeface="Calibri"/>
                          <a:ea typeface="Times New Roman"/>
                          <a:cs typeface="Calibri"/>
                        </a:rPr>
                        <a:t>-</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latin typeface="Calibri"/>
                          <a:ea typeface="Times New Roman"/>
                          <a:cs typeface="Calibri"/>
                        </a:rPr>
                        <a:t>-</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444.419,25</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146">
                <a:tc>
                  <a:txBody>
                    <a:bodyPr/>
                    <a:lstStyle/>
                    <a:p>
                      <a:pPr>
                        <a:lnSpc>
                          <a:spcPct val="115000"/>
                        </a:lnSpc>
                        <a:spcAft>
                          <a:spcPts val="0"/>
                        </a:spcAft>
                      </a:pPr>
                      <a:r>
                        <a:rPr lang="es-ES" sz="800" b="1">
                          <a:solidFill>
                            <a:srgbClr val="000000"/>
                          </a:solidFill>
                          <a:latin typeface="Times New Roman"/>
                          <a:ea typeface="Times New Roman"/>
                          <a:cs typeface="Times New Roman"/>
                        </a:rPr>
                        <a:t>COSTOS DE ESTABLECIMIENTO</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dirty="0">
                          <a:solidFill>
                            <a:srgbClr val="000000"/>
                          </a:solidFill>
                          <a:latin typeface="Calibri"/>
                          <a:ea typeface="Times New Roman"/>
                          <a:cs typeface="Calibri"/>
                        </a:rPr>
                        <a:t>-</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dirty="0">
                          <a:solidFill>
                            <a:srgbClr val="000000"/>
                          </a:solidFill>
                          <a:latin typeface="Calibri"/>
                          <a:ea typeface="Times New Roman"/>
                          <a:cs typeface="Calibri"/>
                        </a:rPr>
                        <a:t>-</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174146">
                <a:tc>
                  <a:txBody>
                    <a:bodyPr/>
                    <a:lstStyle/>
                    <a:p>
                      <a:pPr>
                        <a:lnSpc>
                          <a:spcPct val="115000"/>
                        </a:lnSpc>
                        <a:spcAft>
                          <a:spcPts val="0"/>
                        </a:spcAft>
                      </a:pPr>
                      <a:r>
                        <a:rPr lang="es-ES" sz="800">
                          <a:solidFill>
                            <a:srgbClr val="000000"/>
                          </a:solidFill>
                          <a:latin typeface="Times New Roman"/>
                          <a:ea typeface="Times New Roman"/>
                          <a:cs typeface="Times New Roman"/>
                        </a:rPr>
                        <a:t>Análisis de Laboratorio</a:t>
                      </a:r>
                      <a:endParaRPr lang="es-ES" sz="800">
                        <a:latin typeface="Calibri"/>
                        <a:ea typeface="Times New Roman"/>
                        <a:cs typeface="Times New Roman"/>
                      </a:endParaRPr>
                    </a:p>
                  </a:txBody>
                  <a:tcPr marL="28524" marR="28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latin typeface="Calibri"/>
                          <a:ea typeface="Times New Roman"/>
                          <a:cs typeface="Calibri"/>
                        </a:rPr>
                        <a:t>-</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146">
                <a:tc>
                  <a:txBody>
                    <a:bodyPr/>
                    <a:lstStyle/>
                    <a:p>
                      <a:pPr>
                        <a:lnSpc>
                          <a:spcPct val="115000"/>
                        </a:lnSpc>
                        <a:spcAft>
                          <a:spcPts val="0"/>
                        </a:spcAft>
                      </a:pPr>
                      <a:r>
                        <a:rPr lang="es-ES" sz="800">
                          <a:solidFill>
                            <a:srgbClr val="000000"/>
                          </a:solidFill>
                          <a:latin typeface="Times New Roman"/>
                          <a:ea typeface="Times New Roman"/>
                          <a:cs typeface="Times New Roman"/>
                        </a:rPr>
                        <a:t>Preparación del suelo</a:t>
                      </a:r>
                      <a:endParaRPr lang="es-ES" sz="800">
                        <a:latin typeface="Calibri"/>
                        <a:ea typeface="Times New Roman"/>
                        <a:cs typeface="Times New Roman"/>
                      </a:endParaRPr>
                    </a:p>
                  </a:txBody>
                  <a:tcPr marL="28524" marR="28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latin typeface="Calibri"/>
                          <a:ea typeface="Times New Roman"/>
                          <a:cs typeface="Calibri"/>
                        </a:rPr>
                        <a:t>-</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146">
                <a:tc>
                  <a:txBody>
                    <a:bodyPr/>
                    <a:lstStyle/>
                    <a:p>
                      <a:pPr>
                        <a:lnSpc>
                          <a:spcPct val="115000"/>
                        </a:lnSpc>
                        <a:spcAft>
                          <a:spcPts val="0"/>
                        </a:spcAft>
                      </a:pPr>
                      <a:r>
                        <a:rPr lang="es-ES" sz="800">
                          <a:solidFill>
                            <a:srgbClr val="000000"/>
                          </a:solidFill>
                          <a:latin typeface="Times New Roman"/>
                          <a:ea typeface="Times New Roman"/>
                          <a:cs typeface="Times New Roman"/>
                        </a:rPr>
                        <a:t>Establecimiento de la plantación</a:t>
                      </a:r>
                      <a:endParaRPr lang="es-ES" sz="800">
                        <a:latin typeface="Calibri"/>
                        <a:ea typeface="Times New Roman"/>
                        <a:cs typeface="Times New Roman"/>
                      </a:endParaRPr>
                    </a:p>
                  </a:txBody>
                  <a:tcPr marL="28524" marR="28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latin typeface="Calibri"/>
                          <a:ea typeface="Times New Roman"/>
                          <a:cs typeface="Calibri"/>
                        </a:rPr>
                        <a:t>-</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latin typeface="Calibri"/>
                          <a:ea typeface="Times New Roman"/>
                          <a:cs typeface="Calibri"/>
                        </a:rPr>
                        <a:t>-</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464">
                <a:tc>
                  <a:txBody>
                    <a:bodyPr/>
                    <a:lstStyle/>
                    <a:p>
                      <a:pPr>
                        <a:lnSpc>
                          <a:spcPct val="115000"/>
                        </a:lnSpc>
                        <a:spcAft>
                          <a:spcPts val="0"/>
                        </a:spcAft>
                      </a:pPr>
                      <a:r>
                        <a:rPr lang="es-ES" sz="1000" b="1">
                          <a:solidFill>
                            <a:srgbClr val="000000"/>
                          </a:solidFill>
                          <a:latin typeface="Times New Roman"/>
                          <a:ea typeface="Times New Roman"/>
                          <a:cs typeface="Times New Roman"/>
                        </a:rPr>
                        <a:t>COSTOS DE MANTENIMIENTO</a:t>
                      </a:r>
                      <a:endParaRPr lang="es-ES" sz="1000">
                        <a:latin typeface="Calibri"/>
                        <a:ea typeface="Times New Roman"/>
                        <a:cs typeface="Times New Roman"/>
                      </a:endParaRPr>
                    </a:p>
                  </a:txBody>
                  <a:tcPr marL="28524" marR="28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19.134,00</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20.050,00</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20.968,00</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000" b="1" dirty="0">
                          <a:solidFill>
                            <a:srgbClr val="000000"/>
                          </a:solidFill>
                          <a:latin typeface="Calibri"/>
                          <a:ea typeface="Times New Roman"/>
                          <a:cs typeface="Calibri"/>
                        </a:rPr>
                        <a:t>21.891,00</a:t>
                      </a:r>
                      <a:endParaRPr lang="es-ES" sz="10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95.057,00</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23.746,00</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24.679,00</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25.616,00</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000" b="1" dirty="0">
                          <a:solidFill>
                            <a:srgbClr val="000000"/>
                          </a:solidFill>
                          <a:latin typeface="Calibri"/>
                          <a:ea typeface="Times New Roman"/>
                          <a:cs typeface="Calibri"/>
                        </a:rPr>
                        <a:t>26.557,00</a:t>
                      </a:r>
                      <a:endParaRPr lang="es-ES" sz="10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174146">
                <a:tc>
                  <a:txBody>
                    <a:bodyPr/>
                    <a:lstStyle/>
                    <a:p>
                      <a:pPr>
                        <a:lnSpc>
                          <a:spcPct val="115000"/>
                        </a:lnSpc>
                        <a:spcAft>
                          <a:spcPts val="0"/>
                        </a:spcAft>
                      </a:pPr>
                      <a:r>
                        <a:rPr lang="es-ES" sz="1000">
                          <a:solidFill>
                            <a:srgbClr val="000000"/>
                          </a:solidFill>
                          <a:latin typeface="Times New Roman"/>
                          <a:ea typeface="Times New Roman"/>
                          <a:cs typeface="Times New Roman"/>
                        </a:rPr>
                        <a:t>Insumos</a:t>
                      </a:r>
                      <a:endParaRPr lang="es-ES" sz="1000">
                        <a:latin typeface="Calibri"/>
                        <a:ea typeface="Times New Roman"/>
                        <a:cs typeface="Times New Roman"/>
                      </a:endParaRPr>
                    </a:p>
                  </a:txBody>
                  <a:tcPr marL="28524" marR="28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5.310,00</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5.554,00</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5.800,00</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000000"/>
                          </a:solidFill>
                          <a:latin typeface="Calibri"/>
                          <a:ea typeface="Times New Roman"/>
                          <a:cs typeface="Calibri"/>
                        </a:rPr>
                        <a:t>6.051,00</a:t>
                      </a:r>
                      <a:endParaRPr lang="es-ES" sz="10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6.305,00</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6.562,00</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6.823,00</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7.088,00</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7.357,00</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146">
                <a:tc>
                  <a:txBody>
                    <a:bodyPr/>
                    <a:lstStyle/>
                    <a:p>
                      <a:pPr>
                        <a:lnSpc>
                          <a:spcPct val="115000"/>
                        </a:lnSpc>
                        <a:spcAft>
                          <a:spcPts val="0"/>
                        </a:spcAft>
                      </a:pPr>
                      <a:r>
                        <a:rPr lang="es-ES" sz="1000">
                          <a:solidFill>
                            <a:srgbClr val="000000"/>
                          </a:solidFill>
                          <a:latin typeface="Times New Roman"/>
                          <a:ea typeface="Times New Roman"/>
                          <a:cs typeface="Times New Roman"/>
                        </a:rPr>
                        <a:t>Chapia</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13.824,00</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14.496,00</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15.168,00</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000000"/>
                          </a:solidFill>
                          <a:latin typeface="Calibri"/>
                          <a:ea typeface="Times New Roman"/>
                          <a:cs typeface="Calibri"/>
                        </a:rPr>
                        <a:t>15.840,00</a:t>
                      </a:r>
                      <a:endParaRPr lang="es-ES" sz="10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16.512,00</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17.184,00</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17.856,00</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18.528,00</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19.200,00</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146">
                <a:tc>
                  <a:txBody>
                    <a:bodyPr/>
                    <a:lstStyle/>
                    <a:p>
                      <a:pPr>
                        <a:lnSpc>
                          <a:spcPct val="115000"/>
                        </a:lnSpc>
                        <a:spcAft>
                          <a:spcPts val="0"/>
                        </a:spcAft>
                      </a:pPr>
                      <a:endParaRPr lang="es-ES" sz="800" dirty="0">
                        <a:solidFill>
                          <a:srgbClr val="000000"/>
                        </a:solidFill>
                        <a:latin typeface="Times New Roman"/>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latin typeface="Calibri"/>
                          <a:ea typeface="Times New Roman"/>
                          <a:cs typeface="Calibri"/>
                        </a:rPr>
                        <a:t>-</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146">
                <a:tc>
                  <a:txBody>
                    <a:bodyPr/>
                    <a:lstStyle/>
                    <a:p>
                      <a:pPr>
                        <a:lnSpc>
                          <a:spcPct val="115000"/>
                        </a:lnSpc>
                        <a:spcAft>
                          <a:spcPts val="0"/>
                        </a:spcAft>
                      </a:pPr>
                      <a:r>
                        <a:rPr lang="es-ES" sz="800" dirty="0">
                          <a:solidFill>
                            <a:srgbClr val="000000"/>
                          </a:solidFill>
                          <a:latin typeface="Times New Roman"/>
                          <a:ea typeface="Times New Roman"/>
                          <a:cs typeface="Times New Roman"/>
                        </a:rPr>
                        <a:t>Poda</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latin typeface="Calibri"/>
                          <a:ea typeface="Times New Roman"/>
                          <a:cs typeface="Calibri"/>
                        </a:rPr>
                        <a:t>-</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latin typeface="Calibri"/>
                          <a:ea typeface="Times New Roman"/>
                          <a:cs typeface="Calibri"/>
                        </a:rPr>
                        <a:t>-</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latin typeface="Calibri"/>
                          <a:ea typeface="Times New Roman"/>
                          <a:cs typeface="Calibri"/>
                        </a:rPr>
                        <a:t>-</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146">
                <a:tc>
                  <a:txBody>
                    <a:bodyPr/>
                    <a:lstStyle/>
                    <a:p>
                      <a:pPr>
                        <a:lnSpc>
                          <a:spcPct val="115000"/>
                        </a:lnSpc>
                        <a:spcAft>
                          <a:spcPts val="0"/>
                        </a:spcAft>
                      </a:pPr>
                      <a:r>
                        <a:rPr lang="es-ES" sz="800" dirty="0" err="1">
                          <a:solidFill>
                            <a:srgbClr val="000000"/>
                          </a:solidFill>
                          <a:latin typeface="Times New Roman"/>
                          <a:ea typeface="Times New Roman"/>
                          <a:cs typeface="Times New Roman"/>
                        </a:rPr>
                        <a:t>Motosierrista</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latin typeface="Calibri"/>
                          <a:ea typeface="Times New Roman"/>
                          <a:cs typeface="Calibri"/>
                        </a:rPr>
                        <a:t>-</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latin typeface="Calibri"/>
                          <a:ea typeface="Times New Roman"/>
                          <a:cs typeface="Calibri"/>
                        </a:rPr>
                        <a:t>61.920,00</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latin typeface="Calibri"/>
                          <a:ea typeface="Times New Roman"/>
                          <a:cs typeface="Calibri"/>
                        </a:rPr>
                        <a:t>-</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latin typeface="Calibri"/>
                          <a:ea typeface="Times New Roman"/>
                          <a:cs typeface="Calibri"/>
                        </a:rPr>
                        <a:t>-</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latin typeface="Calibri"/>
                          <a:ea typeface="Times New Roman"/>
                          <a:cs typeface="Calibri"/>
                        </a:rPr>
                        <a:t>-</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146">
                <a:tc>
                  <a:txBody>
                    <a:bodyPr/>
                    <a:lstStyle/>
                    <a:p>
                      <a:pPr>
                        <a:lnSpc>
                          <a:spcPct val="115000"/>
                        </a:lnSpc>
                        <a:spcAft>
                          <a:spcPts val="0"/>
                        </a:spcAft>
                      </a:pPr>
                      <a:r>
                        <a:rPr lang="es-ES" sz="800">
                          <a:solidFill>
                            <a:srgbClr val="000000"/>
                          </a:solidFill>
                          <a:latin typeface="Times New Roman"/>
                          <a:ea typeface="Times New Roman"/>
                          <a:cs typeface="Times New Roman"/>
                        </a:rPr>
                        <a:t>Ayudante</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latin typeface="Calibri"/>
                          <a:ea typeface="Times New Roman"/>
                          <a:cs typeface="Calibri"/>
                        </a:rPr>
                        <a:t>-</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latin typeface="Calibri"/>
                          <a:ea typeface="Times New Roman"/>
                          <a:cs typeface="Calibri"/>
                        </a:rPr>
                        <a:t>-</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latin typeface="Calibri"/>
                          <a:ea typeface="Times New Roman"/>
                          <a:cs typeface="Calibri"/>
                        </a:rPr>
                        <a:t>-</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latin typeface="Calibri"/>
                          <a:ea typeface="Times New Roman"/>
                          <a:cs typeface="Calibri"/>
                        </a:rPr>
                        <a:t>-</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10.320,00</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latin typeface="Calibri"/>
                          <a:ea typeface="Times New Roman"/>
                          <a:cs typeface="Calibri"/>
                        </a:rPr>
                        <a:t>-</a:t>
                      </a:r>
                      <a:endParaRPr lang="es-ES" sz="8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146">
                <a:tc>
                  <a:txBody>
                    <a:bodyPr/>
                    <a:lstStyle/>
                    <a:p>
                      <a:pPr>
                        <a:lnSpc>
                          <a:spcPct val="115000"/>
                        </a:lnSpc>
                        <a:spcAft>
                          <a:spcPts val="0"/>
                        </a:spcAft>
                      </a:pPr>
                      <a:r>
                        <a:rPr lang="es-ES" sz="1000" b="1">
                          <a:solidFill>
                            <a:srgbClr val="000000"/>
                          </a:solidFill>
                          <a:latin typeface="Times New Roman"/>
                          <a:ea typeface="Times New Roman"/>
                          <a:cs typeface="Times New Roman"/>
                        </a:rPr>
                        <a:t>OTROS COSTOS</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000">
                          <a:solidFill>
                            <a:srgbClr val="000000"/>
                          </a:solidFill>
                          <a:latin typeface="Calibri"/>
                          <a:ea typeface="Times New Roman"/>
                          <a:cs typeface="Calibri"/>
                        </a:rPr>
                        <a:t>10.188,82</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000">
                          <a:solidFill>
                            <a:srgbClr val="000000"/>
                          </a:solidFill>
                          <a:latin typeface="Calibri"/>
                          <a:ea typeface="Times New Roman"/>
                          <a:cs typeface="Calibri"/>
                        </a:rPr>
                        <a:t>10.689,62</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000">
                          <a:solidFill>
                            <a:srgbClr val="000000"/>
                          </a:solidFill>
                          <a:latin typeface="Calibri"/>
                          <a:ea typeface="Times New Roman"/>
                          <a:cs typeface="Calibri"/>
                        </a:rPr>
                        <a:t>11.200,35</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000" dirty="0">
                          <a:solidFill>
                            <a:srgbClr val="000000"/>
                          </a:solidFill>
                          <a:latin typeface="Calibri"/>
                          <a:ea typeface="Times New Roman"/>
                          <a:cs typeface="Calibri"/>
                        </a:rPr>
                        <a:t>11.721,48</a:t>
                      </a:r>
                      <a:endParaRPr lang="es-ES" sz="10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000" dirty="0">
                          <a:solidFill>
                            <a:srgbClr val="000000"/>
                          </a:solidFill>
                          <a:latin typeface="Calibri"/>
                          <a:ea typeface="Times New Roman"/>
                          <a:cs typeface="Calibri"/>
                        </a:rPr>
                        <a:t>12.253,56</a:t>
                      </a:r>
                      <a:endParaRPr lang="es-ES" sz="10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000">
                          <a:solidFill>
                            <a:srgbClr val="000000"/>
                          </a:solidFill>
                          <a:latin typeface="Calibri"/>
                          <a:ea typeface="Times New Roman"/>
                          <a:cs typeface="Calibri"/>
                        </a:rPr>
                        <a:t>12.797,11</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000">
                          <a:solidFill>
                            <a:srgbClr val="000000"/>
                          </a:solidFill>
                          <a:latin typeface="Calibri"/>
                          <a:ea typeface="Times New Roman"/>
                          <a:cs typeface="Calibri"/>
                        </a:rPr>
                        <a:t>13.352,73</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000">
                          <a:solidFill>
                            <a:srgbClr val="000000"/>
                          </a:solidFill>
                          <a:latin typeface="Calibri"/>
                          <a:ea typeface="Times New Roman"/>
                          <a:cs typeface="Calibri"/>
                        </a:rPr>
                        <a:t>13.921,01</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000">
                          <a:solidFill>
                            <a:srgbClr val="000000"/>
                          </a:solidFill>
                          <a:latin typeface="Calibri"/>
                          <a:ea typeface="Times New Roman"/>
                          <a:cs typeface="Calibri"/>
                        </a:rPr>
                        <a:t>14.502,58</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174146">
                <a:tc>
                  <a:txBody>
                    <a:bodyPr/>
                    <a:lstStyle/>
                    <a:p>
                      <a:pPr>
                        <a:lnSpc>
                          <a:spcPct val="115000"/>
                        </a:lnSpc>
                        <a:spcAft>
                          <a:spcPts val="0"/>
                        </a:spcAft>
                      </a:pPr>
                      <a:r>
                        <a:rPr lang="es-ES" sz="1000">
                          <a:solidFill>
                            <a:srgbClr val="000000"/>
                          </a:solidFill>
                          <a:latin typeface="Times New Roman"/>
                          <a:ea typeface="Times New Roman"/>
                          <a:cs typeface="Times New Roman"/>
                        </a:rPr>
                        <a:t>Remuneraciones</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6.220,80</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6.523,20</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6.825,60</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000000"/>
                          </a:solidFill>
                          <a:latin typeface="Calibri"/>
                          <a:ea typeface="Times New Roman"/>
                          <a:cs typeface="Calibri"/>
                        </a:rPr>
                        <a:t>7.128,00</a:t>
                      </a:r>
                      <a:endParaRPr lang="es-ES" sz="10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7.430,40</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7.732,80</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8.035,20</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8.337,60</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8.640,00</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146">
                <a:tc>
                  <a:txBody>
                    <a:bodyPr/>
                    <a:lstStyle/>
                    <a:p>
                      <a:pPr>
                        <a:lnSpc>
                          <a:spcPct val="115000"/>
                        </a:lnSpc>
                        <a:spcAft>
                          <a:spcPts val="0"/>
                        </a:spcAft>
                      </a:pPr>
                      <a:r>
                        <a:rPr lang="es-ES" sz="1000">
                          <a:solidFill>
                            <a:srgbClr val="000000"/>
                          </a:solidFill>
                          <a:latin typeface="Times New Roman"/>
                          <a:ea typeface="Times New Roman"/>
                          <a:cs typeface="Times New Roman"/>
                        </a:rPr>
                        <a:t>Servicios bàsicos</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168,85</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177,29</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186,16</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195,47</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000000"/>
                          </a:solidFill>
                          <a:latin typeface="Calibri"/>
                          <a:ea typeface="Times New Roman"/>
                          <a:cs typeface="Calibri"/>
                        </a:rPr>
                        <a:t>205,24</a:t>
                      </a:r>
                      <a:endParaRPr lang="es-ES" sz="10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215,50</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226,28</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237,59</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249,47</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146">
                <a:tc>
                  <a:txBody>
                    <a:bodyPr/>
                    <a:lstStyle/>
                    <a:p>
                      <a:pPr>
                        <a:lnSpc>
                          <a:spcPct val="115000"/>
                        </a:lnSpc>
                        <a:spcAft>
                          <a:spcPts val="0"/>
                        </a:spcAft>
                      </a:pPr>
                      <a:r>
                        <a:rPr lang="es-ES" sz="1000">
                          <a:solidFill>
                            <a:srgbClr val="000000"/>
                          </a:solidFill>
                          <a:latin typeface="Times New Roman"/>
                          <a:ea typeface="Times New Roman"/>
                          <a:cs typeface="Times New Roman"/>
                        </a:rPr>
                        <a:t>Seguros</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1.407,10</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1.477,46</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1.551,33</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1.628,89</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000000"/>
                          </a:solidFill>
                          <a:latin typeface="Calibri"/>
                          <a:ea typeface="Times New Roman"/>
                          <a:cs typeface="Calibri"/>
                        </a:rPr>
                        <a:t>1.710,34</a:t>
                      </a:r>
                      <a:endParaRPr lang="es-ES" sz="10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1.795,86</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1.885,65</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1.979,93</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2.078,93</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146">
                <a:tc>
                  <a:txBody>
                    <a:bodyPr/>
                    <a:lstStyle/>
                    <a:p>
                      <a:pPr>
                        <a:lnSpc>
                          <a:spcPct val="115000"/>
                        </a:lnSpc>
                        <a:spcAft>
                          <a:spcPts val="0"/>
                        </a:spcAft>
                      </a:pPr>
                      <a:r>
                        <a:rPr lang="es-ES" sz="1000">
                          <a:solidFill>
                            <a:srgbClr val="000000"/>
                          </a:solidFill>
                          <a:latin typeface="Times New Roman"/>
                          <a:ea typeface="Times New Roman"/>
                          <a:cs typeface="Times New Roman"/>
                        </a:rPr>
                        <a:t>Seguridad y vigilancia</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2.392,07</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2.511,67</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2.637,26</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2.769,12</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000000"/>
                          </a:solidFill>
                          <a:latin typeface="Calibri"/>
                          <a:ea typeface="Times New Roman"/>
                          <a:cs typeface="Calibri"/>
                        </a:rPr>
                        <a:t>2.907,58</a:t>
                      </a:r>
                      <a:endParaRPr lang="es-ES" sz="10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3.052,96</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3.205,60</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3.365,88</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3.534,18</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146">
                <a:tc>
                  <a:txBody>
                    <a:bodyPr/>
                    <a:lstStyle/>
                    <a:p>
                      <a:pPr>
                        <a:lnSpc>
                          <a:spcPct val="115000"/>
                        </a:lnSpc>
                        <a:spcAft>
                          <a:spcPts val="0"/>
                        </a:spcAft>
                      </a:pPr>
                      <a:r>
                        <a:rPr lang="es-ES" sz="1000" b="1">
                          <a:solidFill>
                            <a:srgbClr val="000000"/>
                          </a:solidFill>
                          <a:latin typeface="Times New Roman"/>
                          <a:ea typeface="Times New Roman"/>
                          <a:cs typeface="Times New Roman"/>
                        </a:rPr>
                        <a:t>TOTAL COSTOS</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29.322,82</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30.739,62</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32.168,35</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33.612,48</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dirty="0">
                          <a:solidFill>
                            <a:srgbClr val="000000"/>
                          </a:solidFill>
                          <a:latin typeface="Calibri"/>
                          <a:ea typeface="Times New Roman"/>
                          <a:cs typeface="Calibri"/>
                        </a:rPr>
                        <a:t>107.310,56</a:t>
                      </a:r>
                      <a:endParaRPr lang="es-ES" sz="10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dirty="0">
                          <a:solidFill>
                            <a:srgbClr val="000000"/>
                          </a:solidFill>
                          <a:latin typeface="Calibri"/>
                          <a:ea typeface="Times New Roman"/>
                          <a:cs typeface="Calibri"/>
                        </a:rPr>
                        <a:t>36.543,11</a:t>
                      </a:r>
                      <a:endParaRPr lang="es-ES" sz="10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38.031,73</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39.537,01</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41.059,58</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335464">
                <a:tc>
                  <a:txBody>
                    <a:bodyPr/>
                    <a:lstStyle/>
                    <a:p>
                      <a:pPr>
                        <a:lnSpc>
                          <a:spcPct val="115000"/>
                        </a:lnSpc>
                        <a:spcAft>
                          <a:spcPts val="0"/>
                        </a:spcAft>
                      </a:pPr>
                      <a:r>
                        <a:rPr lang="es-ES" sz="1000">
                          <a:solidFill>
                            <a:srgbClr val="000000"/>
                          </a:solidFill>
                          <a:latin typeface="Times New Roman"/>
                          <a:ea typeface="Times New Roman"/>
                          <a:cs typeface="Times New Roman"/>
                        </a:rPr>
                        <a:t>UAI</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FF0000"/>
                          </a:solidFill>
                          <a:latin typeface="Calibri"/>
                          <a:ea typeface="Times New Roman"/>
                          <a:cs typeface="Calibri"/>
                        </a:rPr>
                        <a:t>-  29.322,82</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FF0000"/>
                          </a:solidFill>
                          <a:latin typeface="Calibri"/>
                          <a:ea typeface="Times New Roman"/>
                          <a:cs typeface="Calibri"/>
                        </a:rPr>
                        <a:t>-  30.739,62</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FF0000"/>
                          </a:solidFill>
                          <a:latin typeface="Calibri"/>
                          <a:ea typeface="Times New Roman"/>
                          <a:cs typeface="Calibri"/>
                        </a:rPr>
                        <a:t>-  32.168,35</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FF0000"/>
                          </a:solidFill>
                          <a:latin typeface="Calibri"/>
                          <a:ea typeface="Times New Roman"/>
                          <a:cs typeface="Calibri"/>
                        </a:rPr>
                        <a:t>-  33.612,48</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2.360.383,48</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FF0000"/>
                          </a:solidFill>
                          <a:latin typeface="Calibri"/>
                          <a:ea typeface="Times New Roman"/>
                          <a:cs typeface="Calibri"/>
                        </a:rPr>
                        <a:t>-  36.543,11</a:t>
                      </a:r>
                      <a:endParaRPr lang="es-ES" sz="10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FF0000"/>
                          </a:solidFill>
                          <a:latin typeface="Calibri"/>
                          <a:ea typeface="Times New Roman"/>
                          <a:cs typeface="Calibri"/>
                        </a:rPr>
                        <a:t>-  38.031,73</a:t>
                      </a:r>
                      <a:endParaRPr lang="es-ES" sz="10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FF0000"/>
                          </a:solidFill>
                          <a:latin typeface="Calibri"/>
                          <a:ea typeface="Times New Roman"/>
                          <a:cs typeface="Calibri"/>
                        </a:rPr>
                        <a:t>-  39.537,01</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FF0000"/>
                          </a:solidFill>
                          <a:latin typeface="Calibri"/>
                          <a:ea typeface="Times New Roman"/>
                          <a:cs typeface="Calibri"/>
                        </a:rPr>
                        <a:t>-  41.059,58</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464">
                <a:tc>
                  <a:txBody>
                    <a:bodyPr/>
                    <a:lstStyle/>
                    <a:p>
                      <a:pPr>
                        <a:lnSpc>
                          <a:spcPct val="115000"/>
                        </a:lnSpc>
                        <a:spcAft>
                          <a:spcPts val="0"/>
                        </a:spcAft>
                      </a:pPr>
                      <a:r>
                        <a:rPr lang="es-ES" sz="1000">
                          <a:solidFill>
                            <a:srgbClr val="000000"/>
                          </a:solidFill>
                          <a:latin typeface="Times New Roman"/>
                          <a:ea typeface="Times New Roman"/>
                          <a:cs typeface="Times New Roman"/>
                        </a:rPr>
                        <a:t>PARTICIPACION TRABAJADORES</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354.057,52</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000000"/>
                          </a:solidFill>
                          <a:latin typeface="Calibri"/>
                          <a:ea typeface="Times New Roman"/>
                          <a:cs typeface="Calibri"/>
                        </a:rPr>
                        <a:t>-</a:t>
                      </a:r>
                      <a:endParaRPr lang="es-ES" sz="10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464">
                <a:tc>
                  <a:txBody>
                    <a:bodyPr/>
                    <a:lstStyle/>
                    <a:p>
                      <a:pPr>
                        <a:lnSpc>
                          <a:spcPct val="115000"/>
                        </a:lnSpc>
                        <a:spcAft>
                          <a:spcPts val="0"/>
                        </a:spcAft>
                      </a:pPr>
                      <a:r>
                        <a:rPr lang="es-ES" sz="1000">
                          <a:solidFill>
                            <a:srgbClr val="000000"/>
                          </a:solidFill>
                          <a:latin typeface="Times New Roman"/>
                          <a:ea typeface="Times New Roman"/>
                          <a:cs typeface="Times New Roman"/>
                        </a:rPr>
                        <a:t>UTILIDAD LUEGO DE 15%</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FF0000"/>
                          </a:solidFill>
                          <a:latin typeface="Calibri"/>
                          <a:ea typeface="Times New Roman"/>
                          <a:cs typeface="Calibri"/>
                        </a:rPr>
                        <a:t>-  29.322,82</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FF0000"/>
                          </a:solidFill>
                          <a:latin typeface="Calibri"/>
                          <a:ea typeface="Times New Roman"/>
                          <a:cs typeface="Calibri"/>
                        </a:rPr>
                        <a:t>-  30.739,62</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FF0000"/>
                          </a:solidFill>
                          <a:latin typeface="Calibri"/>
                          <a:ea typeface="Times New Roman"/>
                          <a:cs typeface="Calibri"/>
                        </a:rPr>
                        <a:t>-  32.168,35</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FF0000"/>
                          </a:solidFill>
                          <a:latin typeface="Calibri"/>
                          <a:ea typeface="Times New Roman"/>
                          <a:cs typeface="Calibri"/>
                        </a:rPr>
                        <a:t>-  33.612,48</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2.006.325,96</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FF0000"/>
                          </a:solidFill>
                          <a:latin typeface="Calibri"/>
                          <a:ea typeface="Times New Roman"/>
                          <a:cs typeface="Calibri"/>
                        </a:rPr>
                        <a:t>-  36.543,11</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FF0000"/>
                          </a:solidFill>
                          <a:latin typeface="Calibri"/>
                          <a:ea typeface="Times New Roman"/>
                          <a:cs typeface="Calibri"/>
                        </a:rPr>
                        <a:t>-  38.031,73</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FF0000"/>
                          </a:solidFill>
                          <a:latin typeface="Calibri"/>
                          <a:ea typeface="Times New Roman"/>
                          <a:cs typeface="Calibri"/>
                        </a:rPr>
                        <a:t>-  39.537,01</a:t>
                      </a:r>
                      <a:endParaRPr lang="es-ES" sz="10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FF0000"/>
                          </a:solidFill>
                          <a:latin typeface="Calibri"/>
                          <a:ea typeface="Times New Roman"/>
                          <a:cs typeface="Calibri"/>
                        </a:rPr>
                        <a:t>-  41.059,58</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464">
                <a:tc>
                  <a:txBody>
                    <a:bodyPr/>
                    <a:lstStyle/>
                    <a:p>
                      <a:pPr>
                        <a:lnSpc>
                          <a:spcPct val="115000"/>
                        </a:lnSpc>
                        <a:spcAft>
                          <a:spcPts val="0"/>
                        </a:spcAft>
                      </a:pPr>
                      <a:r>
                        <a:rPr lang="es-ES" sz="1000">
                          <a:solidFill>
                            <a:srgbClr val="000000"/>
                          </a:solidFill>
                          <a:latin typeface="Times New Roman"/>
                          <a:ea typeface="Times New Roman"/>
                          <a:cs typeface="Times New Roman"/>
                        </a:rPr>
                        <a:t>25% IMPUESTO A LA RENTA</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501.581,49</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000000"/>
                          </a:solidFill>
                          <a:latin typeface="Calibri"/>
                          <a:ea typeface="Times New Roman"/>
                          <a:cs typeface="Calibri"/>
                        </a:rPr>
                        <a:t>-</a:t>
                      </a:r>
                      <a:endParaRPr lang="es-ES" sz="10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464">
                <a:tc>
                  <a:txBody>
                    <a:bodyPr/>
                    <a:lstStyle/>
                    <a:p>
                      <a:pPr>
                        <a:lnSpc>
                          <a:spcPct val="115000"/>
                        </a:lnSpc>
                        <a:spcAft>
                          <a:spcPts val="0"/>
                        </a:spcAft>
                      </a:pPr>
                      <a:r>
                        <a:rPr lang="es-ES" sz="1000">
                          <a:solidFill>
                            <a:srgbClr val="000000"/>
                          </a:solidFill>
                          <a:latin typeface="Times New Roman"/>
                          <a:ea typeface="Times New Roman"/>
                          <a:cs typeface="Times New Roman"/>
                        </a:rPr>
                        <a:t>UTILIDAD NETA</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FF0000"/>
                          </a:solidFill>
                          <a:latin typeface="Calibri"/>
                          <a:ea typeface="Times New Roman"/>
                          <a:cs typeface="Calibri"/>
                        </a:rPr>
                        <a:t>-  29.322,82</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FF0000"/>
                          </a:solidFill>
                          <a:latin typeface="Calibri"/>
                          <a:ea typeface="Times New Roman"/>
                          <a:cs typeface="Calibri"/>
                        </a:rPr>
                        <a:t>-  30.739,62</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FF0000"/>
                          </a:solidFill>
                          <a:latin typeface="Calibri"/>
                          <a:ea typeface="Times New Roman"/>
                          <a:cs typeface="Calibri"/>
                        </a:rPr>
                        <a:t>-  32.168,35</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FF0000"/>
                          </a:solidFill>
                          <a:latin typeface="Calibri"/>
                          <a:ea typeface="Times New Roman"/>
                          <a:cs typeface="Calibri"/>
                        </a:rPr>
                        <a:t>-  33.612,48</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1.504.744,47</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FF0000"/>
                          </a:solidFill>
                          <a:latin typeface="Calibri"/>
                          <a:ea typeface="Times New Roman"/>
                          <a:cs typeface="Calibri"/>
                        </a:rPr>
                        <a:t>-  36.543,11</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FF0000"/>
                          </a:solidFill>
                          <a:latin typeface="Calibri"/>
                          <a:ea typeface="Times New Roman"/>
                          <a:cs typeface="Calibri"/>
                        </a:rPr>
                        <a:t>-  38.031,73</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FF0000"/>
                          </a:solidFill>
                          <a:latin typeface="Calibri"/>
                          <a:ea typeface="Times New Roman"/>
                          <a:cs typeface="Calibri"/>
                        </a:rPr>
                        <a:t>-  39.537,01</a:t>
                      </a:r>
                      <a:endParaRPr lang="es-ES" sz="100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FF0000"/>
                          </a:solidFill>
                          <a:latin typeface="Calibri"/>
                          <a:ea typeface="Times New Roman"/>
                          <a:cs typeface="Calibri"/>
                        </a:rPr>
                        <a:t>-  41.059,58</a:t>
                      </a:r>
                      <a:endParaRPr lang="es-ES" sz="1000" dirty="0">
                        <a:latin typeface="Calibri"/>
                        <a:ea typeface="Times New Roman"/>
                        <a:cs typeface="Times New Roman"/>
                      </a:endParaRPr>
                    </a:p>
                  </a:txBody>
                  <a:tcPr marL="28524" marR="285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714352" y="337360"/>
          <a:ext cx="8001053" cy="6233512"/>
        </p:xfrm>
        <a:graphic>
          <a:graphicData uri="http://schemas.openxmlformats.org/drawingml/2006/table">
            <a:tbl>
              <a:tblPr/>
              <a:tblGrid>
                <a:gridCol w="1590245"/>
                <a:gridCol w="712312"/>
                <a:gridCol w="712312"/>
                <a:gridCol w="712312"/>
                <a:gridCol w="712312"/>
                <a:gridCol w="712312"/>
                <a:gridCol w="712312"/>
                <a:gridCol w="712312"/>
                <a:gridCol w="712312"/>
                <a:gridCol w="712312"/>
              </a:tblGrid>
              <a:tr h="131454">
                <a:tc>
                  <a:txBody>
                    <a:bodyPr/>
                    <a:lstStyle/>
                    <a:p>
                      <a:pPr>
                        <a:lnSpc>
                          <a:spcPct val="115000"/>
                        </a:lnSpc>
                        <a:spcAft>
                          <a:spcPts val="0"/>
                        </a:spcAft>
                      </a:pPr>
                      <a:r>
                        <a:rPr lang="es-ES" sz="800">
                          <a:solidFill>
                            <a:srgbClr val="000000"/>
                          </a:solidFill>
                          <a:latin typeface="Times New Roman"/>
                          <a:ea typeface="Times New Roman"/>
                          <a:cs typeface="Times New Roman"/>
                        </a:rPr>
                        <a:t> </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Calibri"/>
                        </a:rPr>
                        <a:t>17</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Calibri"/>
                        </a:rPr>
                        <a:t>18</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Calibri"/>
                        </a:rPr>
                        <a:t>19</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Calibri"/>
                        </a:rPr>
                        <a:t>20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Calibri"/>
                        </a:rPr>
                        <a:t>21</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Calibri"/>
                        </a:rPr>
                        <a:t>22</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Calibri"/>
                        </a:rPr>
                        <a:t>23</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Calibri"/>
                        </a:rPr>
                        <a:t>24</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Calibri"/>
                        </a:rPr>
                        <a:t>25</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523">
                <a:tc>
                  <a:txBody>
                    <a:bodyPr/>
                    <a:lstStyle/>
                    <a:p>
                      <a:pPr>
                        <a:lnSpc>
                          <a:spcPct val="115000"/>
                        </a:lnSpc>
                        <a:spcAft>
                          <a:spcPts val="0"/>
                        </a:spcAft>
                      </a:pPr>
                      <a:r>
                        <a:rPr lang="es-ES" sz="800" b="1">
                          <a:solidFill>
                            <a:srgbClr val="000000"/>
                          </a:solidFill>
                          <a:latin typeface="Times New Roman"/>
                          <a:ea typeface="Times New Roman"/>
                          <a:cs typeface="Times New Roman"/>
                        </a:rPr>
                        <a:t>INVERSIÒN INICIAL</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pPr>
                      <a:endParaRPr lang="es-ES" sz="800">
                        <a:latin typeface="Calibri"/>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pPr>
                      <a:endParaRPr lang="es-ES" sz="800">
                        <a:latin typeface="Calibri"/>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pPr>
                      <a:endParaRPr lang="es-ES" sz="800">
                        <a:latin typeface="Calibri"/>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pPr>
                      <a:endParaRPr lang="es-ES" sz="800">
                        <a:latin typeface="Calibri"/>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pPr>
                      <a:endParaRPr lang="es-ES" sz="800">
                        <a:latin typeface="Calibri"/>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pPr>
                      <a:endParaRPr lang="es-ES" sz="800">
                        <a:latin typeface="Calibri"/>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pPr>
                      <a:endParaRPr lang="es-ES" sz="800">
                        <a:latin typeface="Calibri"/>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pPr>
                      <a:endParaRPr lang="es-ES" sz="800">
                        <a:latin typeface="Calibri"/>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pPr>
                      <a:endParaRPr lang="es-ES" sz="800">
                        <a:latin typeface="Calibri"/>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25523">
                <a:tc>
                  <a:txBody>
                    <a:bodyPr/>
                    <a:lstStyle/>
                    <a:p>
                      <a:pPr>
                        <a:lnSpc>
                          <a:spcPct val="115000"/>
                        </a:lnSpc>
                        <a:spcAft>
                          <a:spcPts val="0"/>
                        </a:spcAft>
                      </a:pPr>
                      <a:r>
                        <a:rPr lang="es-ES" sz="800">
                          <a:solidFill>
                            <a:srgbClr val="000000"/>
                          </a:solidFill>
                          <a:latin typeface="Times New Roman"/>
                          <a:ea typeface="Times New Roman"/>
                          <a:cs typeface="Times New Roman"/>
                        </a:rPr>
                        <a:t>Adquisición del terreno</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454">
                <a:tc>
                  <a:txBody>
                    <a:bodyPr/>
                    <a:lstStyle/>
                    <a:p>
                      <a:pPr>
                        <a:lnSpc>
                          <a:spcPct val="115000"/>
                        </a:lnSpc>
                        <a:spcAft>
                          <a:spcPts val="0"/>
                        </a:spcAft>
                      </a:pPr>
                      <a:r>
                        <a:rPr lang="es-ES" sz="800">
                          <a:solidFill>
                            <a:srgbClr val="000000"/>
                          </a:solidFill>
                          <a:latin typeface="Times New Roman"/>
                          <a:ea typeface="Times New Roman"/>
                          <a:cs typeface="Times New Roman"/>
                        </a:rPr>
                        <a:t>Plántulas</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523">
                <a:tc>
                  <a:txBody>
                    <a:bodyPr/>
                    <a:lstStyle/>
                    <a:p>
                      <a:pPr>
                        <a:lnSpc>
                          <a:spcPct val="115000"/>
                        </a:lnSpc>
                        <a:spcAft>
                          <a:spcPts val="0"/>
                        </a:spcAft>
                      </a:pPr>
                      <a:r>
                        <a:rPr lang="es-ES" sz="800" b="1">
                          <a:solidFill>
                            <a:srgbClr val="000000"/>
                          </a:solidFill>
                          <a:latin typeface="Times New Roman"/>
                          <a:ea typeface="Times New Roman"/>
                          <a:cs typeface="Times New Roman"/>
                        </a:rPr>
                        <a:t>TOTAL INGRESOS</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a:solidFill>
                            <a:srgbClr val="000000"/>
                          </a:solidFill>
                          <a:latin typeface="Calibri"/>
                          <a:ea typeface="Times New Roman"/>
                          <a:cs typeface="Calibri"/>
                        </a:rPr>
                        <a:t>9.325.232,42</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a:solidFill>
                            <a:srgbClr val="000000"/>
                          </a:solidFill>
                          <a:latin typeface="Calibri"/>
                          <a:ea typeface="Times New Roman"/>
                          <a:cs typeface="Calibri"/>
                        </a:rPr>
                        <a:t>19.268.897,97</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50348">
                <a:tc>
                  <a:txBody>
                    <a:bodyPr/>
                    <a:lstStyle/>
                    <a:p>
                      <a:pPr>
                        <a:lnSpc>
                          <a:spcPct val="115000"/>
                        </a:lnSpc>
                        <a:spcAft>
                          <a:spcPts val="0"/>
                        </a:spcAft>
                      </a:pPr>
                      <a:r>
                        <a:rPr lang="es-ES" sz="800">
                          <a:solidFill>
                            <a:srgbClr val="000000"/>
                          </a:solidFill>
                          <a:latin typeface="Times New Roman"/>
                          <a:ea typeface="Times New Roman"/>
                          <a:cs typeface="Times New Roman"/>
                        </a:rPr>
                        <a:t>Madera</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8.345.616,10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17.287.221,58</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348">
                <a:tc>
                  <a:txBody>
                    <a:bodyPr/>
                    <a:lstStyle/>
                    <a:p>
                      <a:pPr>
                        <a:lnSpc>
                          <a:spcPct val="115000"/>
                        </a:lnSpc>
                        <a:spcAft>
                          <a:spcPts val="0"/>
                        </a:spcAft>
                      </a:pPr>
                      <a:r>
                        <a:rPr lang="es-ES" sz="800">
                          <a:solidFill>
                            <a:srgbClr val="000000"/>
                          </a:solidFill>
                          <a:latin typeface="Times New Roman"/>
                          <a:ea typeface="Times New Roman"/>
                          <a:cs typeface="Times New Roman"/>
                        </a:rPr>
                        <a:t>Poste</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120.157,78</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276.474,22</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348">
                <a:tc>
                  <a:txBody>
                    <a:bodyPr/>
                    <a:lstStyle/>
                    <a:p>
                      <a:pPr>
                        <a:lnSpc>
                          <a:spcPct val="115000"/>
                        </a:lnSpc>
                        <a:spcAft>
                          <a:spcPts val="0"/>
                        </a:spcAft>
                      </a:pPr>
                      <a:r>
                        <a:rPr lang="es-ES" sz="800">
                          <a:solidFill>
                            <a:srgbClr val="000000"/>
                          </a:solidFill>
                          <a:latin typeface="Times New Roman"/>
                          <a:ea typeface="Times New Roman"/>
                          <a:cs typeface="Times New Roman"/>
                        </a:rPr>
                        <a:t>Viga </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68.992,02</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200.825,54</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348">
                <a:tc>
                  <a:txBody>
                    <a:bodyPr/>
                    <a:lstStyle/>
                    <a:p>
                      <a:pPr>
                        <a:lnSpc>
                          <a:spcPct val="115000"/>
                        </a:lnSpc>
                        <a:spcAft>
                          <a:spcPts val="0"/>
                        </a:spcAft>
                      </a:pPr>
                      <a:r>
                        <a:rPr lang="es-ES" sz="800">
                          <a:solidFill>
                            <a:srgbClr val="000000"/>
                          </a:solidFill>
                          <a:latin typeface="Times New Roman"/>
                          <a:ea typeface="Times New Roman"/>
                          <a:cs typeface="Times New Roman"/>
                        </a:rPr>
                        <a:t>Carbón</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790.466,52</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1.504.376,64</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871">
                <a:tc>
                  <a:txBody>
                    <a:bodyPr/>
                    <a:lstStyle/>
                    <a:p>
                      <a:pPr>
                        <a:lnSpc>
                          <a:spcPct val="115000"/>
                        </a:lnSpc>
                        <a:spcAft>
                          <a:spcPts val="0"/>
                        </a:spcAft>
                      </a:pPr>
                      <a:r>
                        <a:rPr lang="es-ES" sz="800" b="1">
                          <a:solidFill>
                            <a:srgbClr val="000000"/>
                          </a:solidFill>
                          <a:latin typeface="Times New Roman"/>
                          <a:ea typeface="Times New Roman"/>
                          <a:cs typeface="Times New Roman"/>
                        </a:rPr>
                        <a:t>COSTOS DE ESTABLECIMIENTO</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dirty="0">
                          <a:solidFill>
                            <a:srgbClr val="000000"/>
                          </a:solidFill>
                          <a:latin typeface="Calibri"/>
                          <a:ea typeface="Times New Roman"/>
                          <a:cs typeface="Calibri"/>
                        </a:rPr>
                        <a:t>-</a:t>
                      </a:r>
                      <a:endParaRPr lang="es-ES" sz="800" dirty="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300698">
                <a:tc>
                  <a:txBody>
                    <a:bodyPr/>
                    <a:lstStyle/>
                    <a:p>
                      <a:pPr>
                        <a:lnSpc>
                          <a:spcPct val="115000"/>
                        </a:lnSpc>
                        <a:spcAft>
                          <a:spcPts val="0"/>
                        </a:spcAft>
                      </a:pPr>
                      <a:r>
                        <a:rPr lang="es-ES" sz="800">
                          <a:solidFill>
                            <a:srgbClr val="000000"/>
                          </a:solidFill>
                          <a:latin typeface="Times New Roman"/>
                          <a:ea typeface="Times New Roman"/>
                          <a:cs typeface="Times New Roman"/>
                        </a:rPr>
                        <a:t>Análisis de Laboratorio</a:t>
                      </a:r>
                      <a:endParaRPr lang="es-ES" sz="800">
                        <a:latin typeface="Calibri"/>
                        <a:ea typeface="Times New Roman"/>
                        <a:cs typeface="Times New Roman"/>
                      </a:endParaRPr>
                    </a:p>
                  </a:txBody>
                  <a:tcPr marL="13435" marR="13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523">
                <a:tc>
                  <a:txBody>
                    <a:bodyPr/>
                    <a:lstStyle/>
                    <a:p>
                      <a:pPr>
                        <a:lnSpc>
                          <a:spcPct val="115000"/>
                        </a:lnSpc>
                        <a:spcAft>
                          <a:spcPts val="0"/>
                        </a:spcAft>
                      </a:pPr>
                      <a:r>
                        <a:rPr lang="es-ES" sz="800">
                          <a:solidFill>
                            <a:srgbClr val="000000"/>
                          </a:solidFill>
                          <a:latin typeface="Times New Roman"/>
                          <a:ea typeface="Times New Roman"/>
                          <a:cs typeface="Times New Roman"/>
                        </a:rPr>
                        <a:t>Preparación del suelo</a:t>
                      </a:r>
                      <a:endParaRPr lang="es-ES" sz="800">
                        <a:latin typeface="Calibri"/>
                        <a:ea typeface="Times New Roman"/>
                        <a:cs typeface="Times New Roman"/>
                      </a:endParaRPr>
                    </a:p>
                  </a:txBody>
                  <a:tcPr marL="13435" marR="13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871">
                <a:tc>
                  <a:txBody>
                    <a:bodyPr/>
                    <a:lstStyle/>
                    <a:p>
                      <a:pPr>
                        <a:lnSpc>
                          <a:spcPct val="115000"/>
                        </a:lnSpc>
                        <a:spcAft>
                          <a:spcPts val="0"/>
                        </a:spcAft>
                      </a:pPr>
                      <a:r>
                        <a:rPr lang="es-ES" sz="800">
                          <a:solidFill>
                            <a:srgbClr val="000000"/>
                          </a:solidFill>
                          <a:latin typeface="Times New Roman"/>
                          <a:ea typeface="Times New Roman"/>
                          <a:cs typeface="Times New Roman"/>
                        </a:rPr>
                        <a:t>Establecimiento de la plantación</a:t>
                      </a:r>
                      <a:endParaRPr lang="es-ES" sz="800">
                        <a:latin typeface="Calibri"/>
                        <a:ea typeface="Times New Roman"/>
                        <a:cs typeface="Times New Roman"/>
                      </a:endParaRPr>
                    </a:p>
                  </a:txBody>
                  <a:tcPr marL="13435" marR="13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871">
                <a:tc>
                  <a:txBody>
                    <a:bodyPr/>
                    <a:lstStyle/>
                    <a:p>
                      <a:pPr>
                        <a:lnSpc>
                          <a:spcPct val="115000"/>
                        </a:lnSpc>
                        <a:spcAft>
                          <a:spcPts val="0"/>
                        </a:spcAft>
                      </a:pPr>
                      <a:r>
                        <a:rPr lang="es-ES" sz="800" b="1">
                          <a:solidFill>
                            <a:srgbClr val="000000"/>
                          </a:solidFill>
                          <a:latin typeface="Times New Roman"/>
                          <a:ea typeface="Times New Roman"/>
                          <a:cs typeface="Times New Roman"/>
                        </a:rPr>
                        <a:t>COSTOS DE MANTENIMIENTO</a:t>
                      </a:r>
                      <a:endParaRPr lang="es-ES" sz="800">
                        <a:latin typeface="Calibri"/>
                        <a:ea typeface="Times New Roman"/>
                        <a:cs typeface="Times New Roman"/>
                      </a:endParaRPr>
                    </a:p>
                  </a:txBody>
                  <a:tcPr marL="13435" marR="13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b="1">
                          <a:solidFill>
                            <a:srgbClr val="000000"/>
                          </a:solidFill>
                          <a:latin typeface="Calibri"/>
                          <a:ea typeface="Times New Roman"/>
                          <a:cs typeface="Calibri"/>
                        </a:rPr>
                        <a:t>27.501,00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b="1">
                          <a:solidFill>
                            <a:srgbClr val="000000"/>
                          </a:solidFill>
                          <a:latin typeface="Calibri"/>
                          <a:ea typeface="Times New Roman"/>
                          <a:cs typeface="Calibri"/>
                        </a:rPr>
                        <a:t>28.450,00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b="1">
                          <a:solidFill>
                            <a:srgbClr val="000000"/>
                          </a:solidFill>
                          <a:latin typeface="Calibri"/>
                          <a:ea typeface="Times New Roman"/>
                          <a:cs typeface="Calibri"/>
                        </a:rPr>
                        <a:t>122.224,00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b="1">
                          <a:solidFill>
                            <a:srgbClr val="000000"/>
                          </a:solidFill>
                          <a:latin typeface="Calibri"/>
                          <a:ea typeface="Times New Roman"/>
                          <a:cs typeface="Calibri"/>
                        </a:rPr>
                        <a:t>30.362,00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b="1">
                          <a:solidFill>
                            <a:srgbClr val="000000"/>
                          </a:solidFill>
                          <a:latin typeface="Calibri"/>
                          <a:ea typeface="Times New Roman"/>
                          <a:cs typeface="Calibri"/>
                        </a:rPr>
                        <a:t>31.325,00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b="1">
                          <a:solidFill>
                            <a:srgbClr val="000000"/>
                          </a:solidFill>
                          <a:latin typeface="Calibri"/>
                          <a:ea typeface="Times New Roman"/>
                          <a:cs typeface="Calibri"/>
                        </a:rPr>
                        <a:t>32.293,00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b="1">
                          <a:solidFill>
                            <a:srgbClr val="000000"/>
                          </a:solidFill>
                          <a:latin typeface="Calibri"/>
                          <a:ea typeface="Times New Roman"/>
                          <a:cs typeface="Calibri"/>
                        </a:rPr>
                        <a:t>33.267,00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b="1">
                          <a:solidFill>
                            <a:srgbClr val="000000"/>
                          </a:solidFill>
                          <a:latin typeface="Calibri"/>
                          <a:ea typeface="Times New Roman"/>
                          <a:cs typeface="Calibri"/>
                        </a:rPr>
                        <a:t>34.245,00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b="1" dirty="0">
                          <a:solidFill>
                            <a:srgbClr val="000000"/>
                          </a:solidFill>
                          <a:latin typeface="Calibri"/>
                          <a:ea typeface="Times New Roman"/>
                          <a:cs typeface="Calibri"/>
                        </a:rPr>
                        <a:t>145.969,00</a:t>
                      </a:r>
                      <a:endParaRPr lang="es-ES" sz="800" dirty="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131454">
                <a:tc>
                  <a:txBody>
                    <a:bodyPr/>
                    <a:lstStyle/>
                    <a:p>
                      <a:pPr>
                        <a:lnSpc>
                          <a:spcPct val="115000"/>
                        </a:lnSpc>
                        <a:spcAft>
                          <a:spcPts val="0"/>
                        </a:spcAft>
                      </a:pPr>
                      <a:r>
                        <a:rPr lang="es-ES" sz="800">
                          <a:solidFill>
                            <a:srgbClr val="000000"/>
                          </a:solidFill>
                          <a:latin typeface="Times New Roman"/>
                          <a:ea typeface="Times New Roman"/>
                          <a:cs typeface="Times New Roman"/>
                        </a:rPr>
                        <a:t>Insumos</a:t>
                      </a:r>
                      <a:endParaRPr lang="es-ES" sz="800">
                        <a:latin typeface="Calibri"/>
                        <a:ea typeface="Times New Roman"/>
                        <a:cs typeface="Times New Roman"/>
                      </a:endParaRPr>
                    </a:p>
                  </a:txBody>
                  <a:tcPr marL="13435" marR="13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7.629,00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7.906,00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8.188,00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8.474,00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8.765,00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9.061,00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9.363,00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9.669,00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10.261,00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454">
                <a:tc>
                  <a:txBody>
                    <a:bodyPr/>
                    <a:lstStyle/>
                    <a:p>
                      <a:pPr>
                        <a:lnSpc>
                          <a:spcPct val="115000"/>
                        </a:lnSpc>
                        <a:spcAft>
                          <a:spcPts val="0"/>
                        </a:spcAft>
                      </a:pPr>
                      <a:r>
                        <a:rPr lang="es-ES" sz="800">
                          <a:solidFill>
                            <a:srgbClr val="000000"/>
                          </a:solidFill>
                          <a:latin typeface="Times New Roman"/>
                          <a:ea typeface="Times New Roman"/>
                          <a:cs typeface="Times New Roman"/>
                        </a:rPr>
                        <a:t>Chapia</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19.872,00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20.544,00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21.216,00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21.888,00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22.560,00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23.232,00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23.904,00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24.576,00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25.248,00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454">
                <a:tc>
                  <a:txBody>
                    <a:bodyPr/>
                    <a:lstStyle/>
                    <a:p>
                      <a:pPr>
                        <a:lnSpc>
                          <a:spcPct val="115000"/>
                        </a:lnSpc>
                        <a:spcAft>
                          <a:spcPts val="0"/>
                        </a:spcAft>
                      </a:pPr>
                      <a:r>
                        <a:rPr lang="es-ES" sz="800">
                          <a:solidFill>
                            <a:srgbClr val="000000"/>
                          </a:solidFill>
                          <a:latin typeface="Times New Roman"/>
                          <a:ea typeface="Times New Roman"/>
                          <a:cs typeface="Times New Roman"/>
                        </a:rPr>
                        <a:t>Urea</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454">
                <a:tc>
                  <a:txBody>
                    <a:bodyPr/>
                    <a:lstStyle/>
                    <a:p>
                      <a:pPr>
                        <a:lnSpc>
                          <a:spcPct val="115000"/>
                        </a:lnSpc>
                        <a:spcAft>
                          <a:spcPts val="0"/>
                        </a:spcAft>
                      </a:pPr>
                      <a:r>
                        <a:rPr lang="es-ES" sz="800">
                          <a:solidFill>
                            <a:srgbClr val="000000"/>
                          </a:solidFill>
                          <a:latin typeface="Times New Roman"/>
                          <a:ea typeface="Times New Roman"/>
                          <a:cs typeface="Times New Roman"/>
                        </a:rPr>
                        <a:t>Poda</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348">
                <a:tc>
                  <a:txBody>
                    <a:bodyPr/>
                    <a:lstStyle/>
                    <a:p>
                      <a:pPr>
                        <a:lnSpc>
                          <a:spcPct val="115000"/>
                        </a:lnSpc>
                        <a:spcAft>
                          <a:spcPts val="0"/>
                        </a:spcAft>
                      </a:pPr>
                      <a:r>
                        <a:rPr lang="es-ES" sz="800">
                          <a:solidFill>
                            <a:srgbClr val="000000"/>
                          </a:solidFill>
                          <a:latin typeface="Times New Roman"/>
                          <a:ea typeface="Times New Roman"/>
                          <a:cs typeface="Times New Roman"/>
                        </a:rPr>
                        <a:t>Motosierrista</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79.560,00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94.680,00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454">
                <a:tc>
                  <a:txBody>
                    <a:bodyPr/>
                    <a:lstStyle/>
                    <a:p>
                      <a:pPr>
                        <a:lnSpc>
                          <a:spcPct val="115000"/>
                        </a:lnSpc>
                        <a:spcAft>
                          <a:spcPts val="0"/>
                        </a:spcAft>
                      </a:pPr>
                      <a:r>
                        <a:rPr lang="es-ES" sz="800">
                          <a:solidFill>
                            <a:srgbClr val="000000"/>
                          </a:solidFill>
                          <a:latin typeface="Times New Roman"/>
                          <a:ea typeface="Times New Roman"/>
                          <a:cs typeface="Times New Roman"/>
                        </a:rPr>
                        <a:t>Ayudante</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13.260,00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15.780,00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348">
                <a:tc>
                  <a:txBody>
                    <a:bodyPr/>
                    <a:lstStyle/>
                    <a:p>
                      <a:pPr>
                        <a:lnSpc>
                          <a:spcPct val="115000"/>
                        </a:lnSpc>
                        <a:spcAft>
                          <a:spcPts val="0"/>
                        </a:spcAft>
                      </a:pPr>
                      <a:r>
                        <a:rPr lang="es-ES" sz="800" b="1">
                          <a:solidFill>
                            <a:srgbClr val="000000"/>
                          </a:solidFill>
                          <a:latin typeface="Times New Roman"/>
                          <a:ea typeface="Times New Roman"/>
                          <a:cs typeface="Times New Roman"/>
                        </a:rPr>
                        <a:t>OTROS COSTOS</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a:solidFill>
                            <a:srgbClr val="000000"/>
                          </a:solidFill>
                          <a:latin typeface="Calibri"/>
                          <a:ea typeface="Times New Roman"/>
                          <a:cs typeface="Calibri"/>
                        </a:rPr>
                        <a:t>15.098,11</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a:solidFill>
                            <a:srgbClr val="000000"/>
                          </a:solidFill>
                          <a:latin typeface="Calibri"/>
                          <a:ea typeface="Times New Roman"/>
                          <a:cs typeface="Calibri"/>
                        </a:rPr>
                        <a:t>15.708,29</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a:solidFill>
                            <a:srgbClr val="000000"/>
                          </a:solidFill>
                          <a:latin typeface="Calibri"/>
                          <a:ea typeface="Times New Roman"/>
                          <a:cs typeface="Calibri"/>
                        </a:rPr>
                        <a:t>16.333,87</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a:solidFill>
                            <a:srgbClr val="000000"/>
                          </a:solidFill>
                          <a:latin typeface="Calibri"/>
                          <a:ea typeface="Times New Roman"/>
                          <a:cs typeface="Calibri"/>
                        </a:rPr>
                        <a:t>16.975,60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a:solidFill>
                            <a:srgbClr val="000000"/>
                          </a:solidFill>
                          <a:latin typeface="Calibri"/>
                          <a:ea typeface="Times New Roman"/>
                          <a:cs typeface="Calibri"/>
                        </a:rPr>
                        <a:t>18.050,10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a:solidFill>
                            <a:srgbClr val="000000"/>
                          </a:solidFill>
                          <a:latin typeface="Calibri"/>
                          <a:ea typeface="Times New Roman"/>
                          <a:cs typeface="Calibri"/>
                        </a:rPr>
                        <a:t>18.310,81</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a:solidFill>
                            <a:srgbClr val="000000"/>
                          </a:solidFill>
                          <a:latin typeface="Calibri"/>
                          <a:ea typeface="Times New Roman"/>
                          <a:cs typeface="Calibri"/>
                        </a:rPr>
                        <a:t>19.006,04</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a:solidFill>
                            <a:srgbClr val="000000"/>
                          </a:solidFill>
                          <a:latin typeface="Calibri"/>
                          <a:ea typeface="Times New Roman"/>
                          <a:cs typeface="Calibri"/>
                        </a:rPr>
                        <a:t>19.720,90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800">
                          <a:solidFill>
                            <a:srgbClr val="000000"/>
                          </a:solidFill>
                          <a:latin typeface="Calibri"/>
                          <a:ea typeface="Times New Roman"/>
                          <a:cs typeface="Calibri"/>
                        </a:rPr>
                        <a:t>20.456,38</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150348">
                <a:tc>
                  <a:txBody>
                    <a:bodyPr/>
                    <a:lstStyle/>
                    <a:p>
                      <a:pPr>
                        <a:lnSpc>
                          <a:spcPct val="115000"/>
                        </a:lnSpc>
                        <a:spcAft>
                          <a:spcPts val="0"/>
                        </a:spcAft>
                      </a:pPr>
                      <a:r>
                        <a:rPr lang="es-ES" sz="800">
                          <a:solidFill>
                            <a:srgbClr val="000000"/>
                          </a:solidFill>
                          <a:latin typeface="Times New Roman"/>
                          <a:ea typeface="Times New Roman"/>
                          <a:cs typeface="Times New Roman"/>
                        </a:rPr>
                        <a:t>Remuneraciones</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8.942,40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9.244,80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9.547,20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9.849,60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10.567,80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10.454,40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10.756,80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11.059,20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11.361,60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348">
                <a:tc>
                  <a:txBody>
                    <a:bodyPr/>
                    <a:lstStyle/>
                    <a:p>
                      <a:pPr>
                        <a:lnSpc>
                          <a:spcPct val="115000"/>
                        </a:lnSpc>
                        <a:spcAft>
                          <a:spcPts val="0"/>
                        </a:spcAft>
                      </a:pPr>
                      <a:r>
                        <a:rPr lang="es-ES" sz="800">
                          <a:solidFill>
                            <a:srgbClr val="000000"/>
                          </a:solidFill>
                          <a:latin typeface="Times New Roman"/>
                          <a:ea typeface="Times New Roman"/>
                          <a:cs typeface="Times New Roman"/>
                        </a:rPr>
                        <a:t>Servicios bàsicos</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261,94</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275,04</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288,79</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303,23</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318,40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334,32</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351,03</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368,58</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387,01</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454">
                <a:tc>
                  <a:txBody>
                    <a:bodyPr/>
                    <a:lstStyle/>
                    <a:p>
                      <a:pPr>
                        <a:lnSpc>
                          <a:spcPct val="115000"/>
                        </a:lnSpc>
                        <a:spcAft>
                          <a:spcPts val="0"/>
                        </a:spcAft>
                      </a:pPr>
                      <a:r>
                        <a:rPr lang="es-ES" sz="800">
                          <a:solidFill>
                            <a:srgbClr val="000000"/>
                          </a:solidFill>
                          <a:latin typeface="Times New Roman"/>
                          <a:ea typeface="Times New Roman"/>
                          <a:cs typeface="Times New Roman"/>
                        </a:rPr>
                        <a:t>Seguros</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2.182,87</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2.292,02</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2.406,62</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2.526,95</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2.653,30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2.785,96</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2.925,26</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3.071,52</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3.225,10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523">
                <a:tc>
                  <a:txBody>
                    <a:bodyPr/>
                    <a:lstStyle/>
                    <a:p>
                      <a:pPr>
                        <a:lnSpc>
                          <a:spcPct val="115000"/>
                        </a:lnSpc>
                        <a:spcAft>
                          <a:spcPts val="0"/>
                        </a:spcAft>
                      </a:pPr>
                      <a:r>
                        <a:rPr lang="es-ES" sz="800">
                          <a:solidFill>
                            <a:srgbClr val="000000"/>
                          </a:solidFill>
                          <a:latin typeface="Times New Roman"/>
                          <a:ea typeface="Times New Roman"/>
                          <a:cs typeface="Times New Roman"/>
                        </a:rPr>
                        <a:t>Seguridad y vigilancia</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3.710,89</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3.896,43</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4.091,25</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4.295,82</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4.510,61</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4.736,14</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4.972,94</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5.221,59</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5.482,67</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348">
                <a:tc>
                  <a:txBody>
                    <a:bodyPr/>
                    <a:lstStyle/>
                    <a:p>
                      <a:pPr>
                        <a:lnSpc>
                          <a:spcPct val="115000"/>
                        </a:lnSpc>
                        <a:spcAft>
                          <a:spcPts val="0"/>
                        </a:spcAft>
                      </a:pPr>
                      <a:r>
                        <a:rPr lang="es-ES" sz="800" b="1">
                          <a:solidFill>
                            <a:srgbClr val="000000"/>
                          </a:solidFill>
                          <a:latin typeface="Times New Roman"/>
                          <a:ea typeface="Times New Roman"/>
                          <a:cs typeface="Times New Roman"/>
                        </a:rPr>
                        <a:t>TOTAL COSTOS</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42.599,11</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44.158,29</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138.557,87</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47.337,60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49.375,10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50.603,81</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52.273,04</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53.965,90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166.425,38</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50348">
                <a:tc>
                  <a:txBody>
                    <a:bodyPr/>
                    <a:lstStyle/>
                    <a:p>
                      <a:pPr>
                        <a:lnSpc>
                          <a:spcPct val="115000"/>
                        </a:lnSpc>
                        <a:spcAft>
                          <a:spcPts val="0"/>
                        </a:spcAft>
                      </a:pPr>
                      <a:r>
                        <a:rPr lang="es-ES" sz="800">
                          <a:solidFill>
                            <a:srgbClr val="000000"/>
                          </a:solidFill>
                          <a:latin typeface="Times New Roman"/>
                          <a:ea typeface="Times New Roman"/>
                          <a:cs typeface="Times New Roman"/>
                        </a:rPr>
                        <a:t>UAI</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FF0000"/>
                          </a:solidFill>
                          <a:latin typeface="Calibri"/>
                          <a:ea typeface="Times New Roman"/>
                          <a:cs typeface="Calibri"/>
                        </a:rPr>
                        <a:t>-  42.599,11</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FF0000"/>
                          </a:solidFill>
                          <a:latin typeface="Calibri"/>
                          <a:ea typeface="Times New Roman"/>
                          <a:cs typeface="Calibri"/>
                        </a:rPr>
                        <a:t>-  44.158,29</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9.186.674,55</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FF0000"/>
                          </a:solidFill>
                          <a:latin typeface="Calibri"/>
                          <a:ea typeface="Times New Roman"/>
                          <a:cs typeface="Calibri"/>
                        </a:rPr>
                        <a:t>-  47.337,60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FF0000"/>
                          </a:solidFill>
                          <a:latin typeface="Calibri"/>
                          <a:ea typeface="Times New Roman"/>
                          <a:cs typeface="Calibri"/>
                        </a:rPr>
                        <a:t>-  49.375,10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FF0000"/>
                          </a:solidFill>
                          <a:latin typeface="Calibri"/>
                          <a:ea typeface="Times New Roman"/>
                          <a:cs typeface="Calibri"/>
                        </a:rPr>
                        <a:t>-  50.603,81</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FF0000"/>
                          </a:solidFill>
                          <a:latin typeface="Calibri"/>
                          <a:ea typeface="Times New Roman"/>
                          <a:cs typeface="Calibri"/>
                        </a:rPr>
                        <a:t>-  52.273,04</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FF0000"/>
                          </a:solidFill>
                          <a:latin typeface="Calibri"/>
                          <a:ea typeface="Times New Roman"/>
                          <a:cs typeface="Calibri"/>
                        </a:rPr>
                        <a:t>-  53.965,90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19.102.472,59</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698">
                <a:tc>
                  <a:txBody>
                    <a:bodyPr/>
                    <a:lstStyle/>
                    <a:p>
                      <a:pPr>
                        <a:lnSpc>
                          <a:spcPct val="115000"/>
                        </a:lnSpc>
                        <a:spcAft>
                          <a:spcPts val="0"/>
                        </a:spcAft>
                      </a:pPr>
                      <a:r>
                        <a:rPr lang="es-ES" sz="800">
                          <a:solidFill>
                            <a:srgbClr val="000000"/>
                          </a:solidFill>
                          <a:latin typeface="Times New Roman"/>
                          <a:ea typeface="Times New Roman"/>
                          <a:cs typeface="Times New Roman"/>
                        </a:rPr>
                        <a:t>PARTICIPACION TRABAJADORES</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1.378.001,18</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2.865.370,89</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698">
                <a:tc>
                  <a:txBody>
                    <a:bodyPr/>
                    <a:lstStyle/>
                    <a:p>
                      <a:pPr>
                        <a:lnSpc>
                          <a:spcPct val="115000"/>
                        </a:lnSpc>
                        <a:spcAft>
                          <a:spcPts val="0"/>
                        </a:spcAft>
                      </a:pPr>
                      <a:r>
                        <a:rPr lang="es-ES" sz="800">
                          <a:solidFill>
                            <a:srgbClr val="000000"/>
                          </a:solidFill>
                          <a:latin typeface="Times New Roman"/>
                          <a:ea typeface="Times New Roman"/>
                          <a:cs typeface="Times New Roman"/>
                        </a:rPr>
                        <a:t>UTILIDAD LUEGO DE 15%</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FF0000"/>
                          </a:solidFill>
                          <a:latin typeface="Calibri"/>
                          <a:ea typeface="Times New Roman"/>
                          <a:cs typeface="Calibri"/>
                        </a:rPr>
                        <a:t>-  42.599,11</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FF0000"/>
                          </a:solidFill>
                          <a:latin typeface="Calibri"/>
                          <a:ea typeface="Times New Roman"/>
                          <a:cs typeface="Calibri"/>
                        </a:rPr>
                        <a:t>-  44.158,29</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7.808.673,37</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FF0000"/>
                          </a:solidFill>
                          <a:latin typeface="Calibri"/>
                          <a:ea typeface="Times New Roman"/>
                          <a:cs typeface="Calibri"/>
                        </a:rPr>
                        <a:t>-  47.337,60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FF0000"/>
                          </a:solidFill>
                          <a:latin typeface="Calibri"/>
                          <a:ea typeface="Times New Roman"/>
                          <a:cs typeface="Calibri"/>
                        </a:rPr>
                        <a:t>-  49.375,10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FF0000"/>
                          </a:solidFill>
                          <a:latin typeface="Calibri"/>
                          <a:ea typeface="Times New Roman"/>
                          <a:cs typeface="Calibri"/>
                        </a:rPr>
                        <a:t>-  50.603,81</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FF0000"/>
                          </a:solidFill>
                          <a:latin typeface="Calibri"/>
                          <a:ea typeface="Times New Roman"/>
                          <a:cs typeface="Calibri"/>
                        </a:rPr>
                        <a:t>-  52.273,04</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FF0000"/>
                          </a:solidFill>
                          <a:latin typeface="Calibri"/>
                          <a:ea typeface="Times New Roman"/>
                          <a:cs typeface="Calibri"/>
                        </a:rPr>
                        <a:t>-  53.965,90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16.237.101,70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698">
                <a:tc>
                  <a:txBody>
                    <a:bodyPr/>
                    <a:lstStyle/>
                    <a:p>
                      <a:pPr>
                        <a:lnSpc>
                          <a:spcPct val="115000"/>
                        </a:lnSpc>
                        <a:spcAft>
                          <a:spcPts val="0"/>
                        </a:spcAft>
                      </a:pPr>
                      <a:r>
                        <a:rPr lang="es-ES" sz="800">
                          <a:solidFill>
                            <a:srgbClr val="000000"/>
                          </a:solidFill>
                          <a:latin typeface="Times New Roman"/>
                          <a:ea typeface="Times New Roman"/>
                          <a:cs typeface="Times New Roman"/>
                        </a:rPr>
                        <a:t>25% IMPUESTO A LA RENTA</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1.952.168,34</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4.059.275,43</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348">
                <a:tc>
                  <a:txBody>
                    <a:bodyPr/>
                    <a:lstStyle/>
                    <a:p>
                      <a:pPr>
                        <a:lnSpc>
                          <a:spcPct val="115000"/>
                        </a:lnSpc>
                        <a:spcAft>
                          <a:spcPts val="0"/>
                        </a:spcAft>
                      </a:pPr>
                      <a:r>
                        <a:rPr lang="es-ES" sz="800">
                          <a:solidFill>
                            <a:srgbClr val="000000"/>
                          </a:solidFill>
                          <a:latin typeface="Times New Roman"/>
                          <a:ea typeface="Times New Roman"/>
                          <a:cs typeface="Times New Roman"/>
                        </a:rPr>
                        <a:t>UTILIDAD NETA</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FF0000"/>
                          </a:solidFill>
                          <a:latin typeface="Calibri"/>
                          <a:ea typeface="Times New Roman"/>
                          <a:cs typeface="Calibri"/>
                        </a:rPr>
                        <a:t>-  42.599,11</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FF0000"/>
                          </a:solidFill>
                          <a:latin typeface="Calibri"/>
                          <a:ea typeface="Times New Roman"/>
                          <a:cs typeface="Calibri"/>
                        </a:rPr>
                        <a:t>-  44.158,29</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5.856.505,03</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FF0000"/>
                          </a:solidFill>
                          <a:latin typeface="Calibri"/>
                          <a:ea typeface="Times New Roman"/>
                          <a:cs typeface="Calibri"/>
                        </a:rPr>
                        <a:t>-  47.337,60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FF0000"/>
                          </a:solidFill>
                          <a:latin typeface="Calibri"/>
                          <a:ea typeface="Times New Roman"/>
                          <a:cs typeface="Calibri"/>
                        </a:rPr>
                        <a:t>-  49.375,10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FF0000"/>
                          </a:solidFill>
                          <a:latin typeface="Calibri"/>
                          <a:ea typeface="Times New Roman"/>
                          <a:cs typeface="Calibri"/>
                        </a:rPr>
                        <a:t>-  50.603,81</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FF0000"/>
                          </a:solidFill>
                          <a:latin typeface="Calibri"/>
                          <a:ea typeface="Times New Roman"/>
                          <a:cs typeface="Calibri"/>
                        </a:rPr>
                        <a:t>-  52.273,04</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FF0000"/>
                          </a:solidFill>
                          <a:latin typeface="Calibri"/>
                          <a:ea typeface="Times New Roman"/>
                          <a:cs typeface="Calibri"/>
                        </a:rPr>
                        <a:t>-  53.965,90</a:t>
                      </a:r>
                      <a:endParaRPr lang="es-ES" sz="80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dirty="0">
                          <a:solidFill>
                            <a:srgbClr val="000000"/>
                          </a:solidFill>
                          <a:latin typeface="Calibri"/>
                          <a:ea typeface="Times New Roman"/>
                          <a:cs typeface="Calibri"/>
                        </a:rPr>
                        <a:t>12.177.826,28</a:t>
                      </a:r>
                      <a:endParaRPr lang="es-ES" sz="800" dirty="0">
                        <a:latin typeface="Calibri"/>
                        <a:ea typeface="Times New Roman"/>
                        <a:cs typeface="Times New Roman"/>
                      </a:endParaRPr>
                    </a:p>
                  </a:txBody>
                  <a:tcPr marL="13435" marR="13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571505" y="71414"/>
          <a:ext cx="7786709" cy="6624828"/>
        </p:xfrm>
        <a:graphic>
          <a:graphicData uri="http://schemas.openxmlformats.org/drawingml/2006/table">
            <a:tbl>
              <a:tblPr/>
              <a:tblGrid>
                <a:gridCol w="849219"/>
                <a:gridCol w="849219"/>
                <a:gridCol w="765051"/>
                <a:gridCol w="849219"/>
                <a:gridCol w="849219"/>
                <a:gridCol w="849219"/>
                <a:gridCol w="849219"/>
                <a:gridCol w="849219"/>
                <a:gridCol w="1077125"/>
              </a:tblGrid>
              <a:tr h="153880">
                <a:tc>
                  <a:txBody>
                    <a:bodyPr/>
                    <a:lstStyle/>
                    <a:p>
                      <a:pPr>
                        <a:lnSpc>
                          <a:spcPct val="115000"/>
                        </a:lnSpc>
                      </a:pPr>
                      <a:endParaRPr lang="es-ES" sz="900" dirty="0">
                        <a:latin typeface="Calibri"/>
                        <a:cs typeface="Times New Roman"/>
                      </a:endParaRPr>
                    </a:p>
                  </a:txBody>
                  <a:tcPr marL="23804" marR="2380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solidFill>
                            <a:srgbClr val="000000"/>
                          </a:solidFill>
                          <a:latin typeface="Calibri"/>
                          <a:ea typeface="Times New Roman"/>
                          <a:cs typeface="Calibri"/>
                        </a:rPr>
                        <a:t>1</a:t>
                      </a:r>
                      <a:endParaRPr lang="es-ES" sz="900">
                        <a:latin typeface="Calibri"/>
                        <a:ea typeface="Times New Roman"/>
                        <a:cs typeface="Times New Roman"/>
                      </a:endParaRPr>
                    </a:p>
                  </a:txBody>
                  <a:tcPr marL="23804" marR="2380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solidFill>
                            <a:srgbClr val="000000"/>
                          </a:solidFill>
                          <a:latin typeface="Calibri"/>
                          <a:ea typeface="Times New Roman"/>
                          <a:cs typeface="Calibri"/>
                        </a:rPr>
                        <a:t>2</a:t>
                      </a:r>
                      <a:endParaRPr lang="es-ES" sz="900">
                        <a:latin typeface="Calibri"/>
                        <a:ea typeface="Times New Roman"/>
                        <a:cs typeface="Times New Roman"/>
                      </a:endParaRPr>
                    </a:p>
                  </a:txBody>
                  <a:tcPr marL="23804" marR="2380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solidFill>
                            <a:srgbClr val="000000"/>
                          </a:solidFill>
                          <a:latin typeface="Calibri"/>
                          <a:ea typeface="Times New Roman"/>
                          <a:cs typeface="Calibri"/>
                        </a:rPr>
                        <a:t>3</a:t>
                      </a:r>
                      <a:endParaRPr lang="es-ES" sz="900">
                        <a:latin typeface="Calibri"/>
                        <a:ea typeface="Times New Roman"/>
                        <a:cs typeface="Times New Roman"/>
                      </a:endParaRPr>
                    </a:p>
                  </a:txBody>
                  <a:tcPr marL="23804" marR="2380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solidFill>
                            <a:srgbClr val="000000"/>
                          </a:solidFill>
                          <a:latin typeface="Calibri"/>
                          <a:ea typeface="Times New Roman"/>
                          <a:cs typeface="Calibri"/>
                        </a:rPr>
                        <a:t>4</a:t>
                      </a:r>
                      <a:endParaRPr lang="es-ES" sz="900">
                        <a:latin typeface="Calibri"/>
                        <a:ea typeface="Times New Roman"/>
                        <a:cs typeface="Times New Roman"/>
                      </a:endParaRPr>
                    </a:p>
                  </a:txBody>
                  <a:tcPr marL="23804" marR="2380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solidFill>
                            <a:srgbClr val="000000"/>
                          </a:solidFill>
                          <a:latin typeface="Calibri"/>
                          <a:ea typeface="Times New Roman"/>
                          <a:cs typeface="Calibri"/>
                        </a:rPr>
                        <a:t>5</a:t>
                      </a:r>
                      <a:endParaRPr lang="es-ES" sz="900">
                        <a:latin typeface="Calibri"/>
                        <a:ea typeface="Times New Roman"/>
                        <a:cs typeface="Times New Roman"/>
                      </a:endParaRPr>
                    </a:p>
                  </a:txBody>
                  <a:tcPr marL="23804" marR="2380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solidFill>
                            <a:srgbClr val="000000"/>
                          </a:solidFill>
                          <a:latin typeface="Calibri"/>
                          <a:ea typeface="Times New Roman"/>
                          <a:cs typeface="Calibri"/>
                        </a:rPr>
                        <a:t>6</a:t>
                      </a:r>
                      <a:endParaRPr lang="es-ES" sz="900">
                        <a:latin typeface="Calibri"/>
                        <a:ea typeface="Times New Roman"/>
                        <a:cs typeface="Times New Roman"/>
                      </a:endParaRPr>
                    </a:p>
                  </a:txBody>
                  <a:tcPr marL="23804" marR="2380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solidFill>
                            <a:srgbClr val="000000"/>
                          </a:solidFill>
                          <a:latin typeface="Calibri"/>
                          <a:ea typeface="Times New Roman"/>
                          <a:cs typeface="Calibri"/>
                        </a:rPr>
                        <a:t>7</a:t>
                      </a:r>
                      <a:endParaRPr lang="es-ES" sz="900">
                        <a:latin typeface="Calibri"/>
                        <a:ea typeface="Times New Roman"/>
                        <a:cs typeface="Times New Roman"/>
                      </a:endParaRPr>
                    </a:p>
                  </a:txBody>
                  <a:tcPr marL="23804" marR="2380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solidFill>
                            <a:srgbClr val="000000"/>
                          </a:solidFill>
                          <a:latin typeface="Calibri"/>
                          <a:ea typeface="Times New Roman"/>
                          <a:cs typeface="Calibri"/>
                        </a:rPr>
                        <a:t>8</a:t>
                      </a:r>
                      <a:endParaRPr lang="es-ES" sz="900">
                        <a:latin typeface="Calibri"/>
                        <a:ea typeface="Times New Roman"/>
                        <a:cs typeface="Times New Roman"/>
                      </a:endParaRPr>
                    </a:p>
                  </a:txBody>
                  <a:tcPr marL="23804" marR="23804" marT="0" marB="0" anchor="b">
                    <a:lnL>
                      <a:noFill/>
                    </a:lnL>
                    <a:lnR>
                      <a:noFill/>
                    </a:lnR>
                    <a:lnT>
                      <a:noFill/>
                    </a:lnT>
                    <a:lnB w="12700" cap="flat" cmpd="sng" algn="ctr">
                      <a:solidFill>
                        <a:srgbClr val="000000"/>
                      </a:solidFill>
                      <a:prstDash val="solid"/>
                      <a:round/>
                      <a:headEnd type="none" w="med" len="med"/>
                      <a:tailEnd type="none" w="med" len="med"/>
                    </a:lnB>
                  </a:tcPr>
                </a:tc>
              </a:tr>
              <a:tr h="153880">
                <a:tc>
                  <a:txBody>
                    <a:bodyPr/>
                    <a:lstStyle/>
                    <a:p>
                      <a:pPr>
                        <a:lnSpc>
                          <a:spcPct val="115000"/>
                        </a:lnSpc>
                        <a:spcAft>
                          <a:spcPts val="0"/>
                        </a:spcAft>
                      </a:pPr>
                      <a:r>
                        <a:rPr lang="es-ES" sz="900" b="1">
                          <a:solidFill>
                            <a:srgbClr val="000000"/>
                          </a:solidFill>
                          <a:latin typeface="Times New Roman"/>
                          <a:ea typeface="Times New Roman"/>
                          <a:cs typeface="Times New Roman"/>
                        </a:rPr>
                        <a:t>INGRESOS</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a:solidFill>
                            <a:srgbClr val="000000"/>
                          </a:solidFill>
                          <a:latin typeface="Calibri"/>
                          <a:ea typeface="Times New Roman"/>
                          <a:cs typeface="Calibri"/>
                        </a:rPr>
                        <a:t> </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a:solidFill>
                            <a:srgbClr val="000000"/>
                          </a:solidFill>
                          <a:latin typeface="Calibri"/>
                          <a:ea typeface="Times New Roman"/>
                          <a:cs typeface="Calibri"/>
                        </a:rPr>
                        <a:t> </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a:solidFill>
                            <a:srgbClr val="000000"/>
                          </a:solidFill>
                          <a:latin typeface="Calibri"/>
                          <a:ea typeface="Times New Roman"/>
                          <a:cs typeface="Calibri"/>
                        </a:rPr>
                        <a:t> </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a:solidFill>
                            <a:srgbClr val="000000"/>
                          </a:solidFill>
                          <a:latin typeface="Calibri"/>
                          <a:ea typeface="Times New Roman"/>
                          <a:cs typeface="Calibri"/>
                        </a:rPr>
                        <a:t> </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a:solidFill>
                            <a:srgbClr val="000000"/>
                          </a:solidFill>
                          <a:latin typeface="Calibri"/>
                          <a:ea typeface="Times New Roman"/>
                          <a:cs typeface="Calibri"/>
                        </a:rPr>
                        <a:t> </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a:solidFill>
                            <a:srgbClr val="000000"/>
                          </a:solidFill>
                          <a:latin typeface="Calibri"/>
                          <a:ea typeface="Times New Roman"/>
                          <a:cs typeface="Calibri"/>
                        </a:rPr>
                        <a:t> </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a:solidFill>
                            <a:srgbClr val="000000"/>
                          </a:solidFill>
                          <a:latin typeface="Calibri"/>
                          <a:ea typeface="Times New Roman"/>
                          <a:cs typeface="Calibri"/>
                        </a:rPr>
                        <a:t> </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a:solidFill>
                            <a:srgbClr val="000000"/>
                          </a:solidFill>
                          <a:latin typeface="Calibri"/>
                          <a:ea typeface="Times New Roman"/>
                          <a:cs typeface="Calibri"/>
                        </a:rPr>
                        <a:t> </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880">
                <a:tc>
                  <a:txBody>
                    <a:bodyPr/>
                    <a:lstStyle/>
                    <a:p>
                      <a:pPr>
                        <a:lnSpc>
                          <a:spcPct val="115000"/>
                        </a:lnSpc>
                        <a:spcAft>
                          <a:spcPts val="0"/>
                        </a:spcAft>
                      </a:pPr>
                      <a:r>
                        <a:rPr lang="es-ES" sz="900">
                          <a:solidFill>
                            <a:srgbClr val="000000"/>
                          </a:solidFill>
                          <a:latin typeface="Times New Roman"/>
                          <a:ea typeface="Times New Roman"/>
                          <a:cs typeface="Times New Roman"/>
                        </a:rPr>
                        <a:t>SALDO INICIAL</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FF0000"/>
                          </a:solidFill>
                          <a:latin typeface="Calibri"/>
                          <a:ea typeface="Times New Roman"/>
                          <a:cs typeface="Calibri"/>
                        </a:rPr>
                        <a:t>-  194.805,47</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FF0000"/>
                          </a:solidFill>
                          <a:latin typeface="Calibri"/>
                          <a:ea typeface="Times New Roman"/>
                          <a:cs typeface="Calibri"/>
                        </a:rPr>
                        <a:t>-  271.355,91</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FF0000"/>
                          </a:solidFill>
                          <a:latin typeface="Calibri"/>
                          <a:ea typeface="Times New Roman"/>
                          <a:cs typeface="Calibri"/>
                        </a:rPr>
                        <a:t>-  344.689,43</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FF0000"/>
                          </a:solidFill>
                          <a:latin typeface="Calibri"/>
                          <a:ea typeface="Times New Roman"/>
                          <a:cs typeface="Calibri"/>
                        </a:rPr>
                        <a:t>-  404.061,03</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FF0000"/>
                          </a:solidFill>
                          <a:latin typeface="Calibri"/>
                          <a:ea typeface="Times New Roman"/>
                          <a:cs typeface="Calibri"/>
                        </a:rPr>
                        <a:t>-     66.982,95</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FF0000"/>
                          </a:solidFill>
                          <a:latin typeface="Calibri"/>
                          <a:ea typeface="Times New Roman"/>
                          <a:cs typeface="Calibri"/>
                        </a:rPr>
                        <a:t>-     96.112,53</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FF0000"/>
                          </a:solidFill>
                          <a:latin typeface="Calibri"/>
                          <a:ea typeface="Times New Roman"/>
                          <a:cs typeface="Calibri"/>
                        </a:rPr>
                        <a:t>-               126.624,47</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880">
                <a:tc>
                  <a:txBody>
                    <a:bodyPr/>
                    <a:lstStyle/>
                    <a:p>
                      <a:pPr>
                        <a:lnSpc>
                          <a:spcPct val="115000"/>
                        </a:lnSpc>
                        <a:spcAft>
                          <a:spcPts val="0"/>
                        </a:spcAft>
                      </a:pPr>
                      <a:r>
                        <a:rPr lang="es-ES" sz="900">
                          <a:solidFill>
                            <a:srgbClr val="000000"/>
                          </a:solidFill>
                          <a:latin typeface="Times New Roman"/>
                          <a:ea typeface="Times New Roman"/>
                          <a:cs typeface="Times New Roman"/>
                        </a:rPr>
                        <a:t>Inversion Inicial</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880">
                <a:tc>
                  <a:txBody>
                    <a:bodyPr/>
                    <a:lstStyle/>
                    <a:p>
                      <a:pPr>
                        <a:lnSpc>
                          <a:spcPct val="115000"/>
                        </a:lnSpc>
                        <a:spcAft>
                          <a:spcPts val="0"/>
                        </a:spcAft>
                      </a:pPr>
                      <a:r>
                        <a:rPr lang="es-ES" sz="900">
                          <a:solidFill>
                            <a:srgbClr val="000000"/>
                          </a:solidFill>
                          <a:latin typeface="Times New Roman"/>
                          <a:ea typeface="Times New Roman"/>
                          <a:cs typeface="Times New Roman"/>
                        </a:rPr>
                        <a:t>Madera</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880">
                <a:tc>
                  <a:txBody>
                    <a:bodyPr/>
                    <a:lstStyle/>
                    <a:p>
                      <a:pPr>
                        <a:lnSpc>
                          <a:spcPct val="115000"/>
                        </a:lnSpc>
                        <a:spcAft>
                          <a:spcPts val="0"/>
                        </a:spcAft>
                      </a:pPr>
                      <a:r>
                        <a:rPr lang="es-ES" sz="900">
                          <a:solidFill>
                            <a:srgbClr val="000000"/>
                          </a:solidFill>
                          <a:latin typeface="Times New Roman"/>
                          <a:ea typeface="Times New Roman"/>
                          <a:cs typeface="Times New Roman"/>
                        </a:rPr>
                        <a:t>Poste</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67.238,24</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880">
                <a:tc>
                  <a:txBody>
                    <a:bodyPr/>
                    <a:lstStyle/>
                    <a:p>
                      <a:pPr>
                        <a:lnSpc>
                          <a:spcPct val="115000"/>
                        </a:lnSpc>
                        <a:spcAft>
                          <a:spcPts val="0"/>
                        </a:spcAft>
                      </a:pPr>
                      <a:r>
                        <a:rPr lang="es-ES" sz="900">
                          <a:solidFill>
                            <a:srgbClr val="000000"/>
                          </a:solidFill>
                          <a:latin typeface="Times New Roman"/>
                          <a:ea typeface="Times New Roman"/>
                          <a:cs typeface="Times New Roman"/>
                        </a:rPr>
                        <a:t>Viga </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79.756,78</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880">
                <a:tc>
                  <a:txBody>
                    <a:bodyPr/>
                    <a:lstStyle/>
                    <a:p>
                      <a:pPr>
                        <a:lnSpc>
                          <a:spcPct val="115000"/>
                        </a:lnSpc>
                        <a:spcAft>
                          <a:spcPts val="0"/>
                        </a:spcAft>
                      </a:pPr>
                      <a:r>
                        <a:rPr lang="es-ES" sz="900">
                          <a:solidFill>
                            <a:srgbClr val="000000"/>
                          </a:solidFill>
                          <a:latin typeface="Times New Roman"/>
                          <a:ea typeface="Times New Roman"/>
                          <a:cs typeface="Times New Roman"/>
                        </a:rPr>
                        <a:t>Carbòn</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269.490,87</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880">
                <a:tc>
                  <a:txBody>
                    <a:bodyPr/>
                    <a:lstStyle/>
                    <a:p>
                      <a:pPr>
                        <a:lnSpc>
                          <a:spcPct val="115000"/>
                        </a:lnSpc>
                        <a:spcAft>
                          <a:spcPts val="0"/>
                        </a:spcAft>
                      </a:pPr>
                      <a:r>
                        <a:rPr lang="es-ES" sz="900">
                          <a:solidFill>
                            <a:srgbClr val="000000"/>
                          </a:solidFill>
                          <a:latin typeface="Times New Roman"/>
                          <a:ea typeface="Times New Roman"/>
                          <a:cs typeface="Times New Roman"/>
                        </a:rPr>
                        <a:t>PRESTAMO</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300.000,00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425">
                <a:tc>
                  <a:txBody>
                    <a:bodyPr/>
                    <a:lstStyle/>
                    <a:p>
                      <a:pPr>
                        <a:lnSpc>
                          <a:spcPct val="115000"/>
                        </a:lnSpc>
                        <a:spcAft>
                          <a:spcPts val="0"/>
                        </a:spcAft>
                      </a:pPr>
                      <a:r>
                        <a:rPr lang="es-ES" sz="900" b="1">
                          <a:solidFill>
                            <a:srgbClr val="000000"/>
                          </a:solidFill>
                          <a:latin typeface="Times New Roman"/>
                          <a:ea typeface="Times New Roman"/>
                          <a:cs typeface="Times New Roman"/>
                        </a:rPr>
                        <a:t>TOTAL INGRESOS</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900" b="1">
                          <a:solidFill>
                            <a:srgbClr val="000000"/>
                          </a:solidFill>
                          <a:latin typeface="Calibri"/>
                          <a:ea typeface="Times New Roman"/>
                          <a:cs typeface="Calibri"/>
                        </a:rPr>
                        <a:t>300.000,00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900" b="1">
                          <a:solidFill>
                            <a:srgbClr val="FF0000"/>
                          </a:solidFill>
                          <a:latin typeface="Calibri"/>
                          <a:ea typeface="Times New Roman"/>
                          <a:cs typeface="Calibri"/>
                        </a:rPr>
                        <a:t>-  194.805,47</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900" b="1" dirty="0">
                          <a:solidFill>
                            <a:srgbClr val="FF0000"/>
                          </a:solidFill>
                          <a:latin typeface="Calibri"/>
                          <a:ea typeface="Times New Roman"/>
                          <a:cs typeface="Calibri"/>
                        </a:rPr>
                        <a:t>-  271.355,91</a:t>
                      </a:r>
                      <a:endParaRPr lang="es-ES" sz="900" dirty="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900" b="1">
                          <a:solidFill>
                            <a:srgbClr val="FF0000"/>
                          </a:solidFill>
                          <a:latin typeface="Calibri"/>
                          <a:ea typeface="Times New Roman"/>
                          <a:cs typeface="Calibri"/>
                        </a:rPr>
                        <a:t>-  344.689,43</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900" b="1">
                          <a:solidFill>
                            <a:srgbClr val="FF0000"/>
                          </a:solidFill>
                          <a:latin typeface="Calibri"/>
                          <a:ea typeface="Times New Roman"/>
                          <a:cs typeface="Calibri"/>
                        </a:rPr>
                        <a:t>12.424,85</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900" b="1">
                          <a:solidFill>
                            <a:srgbClr val="FF0000"/>
                          </a:solidFill>
                          <a:latin typeface="Calibri"/>
                          <a:ea typeface="Times New Roman"/>
                          <a:cs typeface="Calibri"/>
                        </a:rPr>
                        <a:t>-     66.982,95</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900" b="1">
                          <a:solidFill>
                            <a:srgbClr val="FF0000"/>
                          </a:solidFill>
                          <a:latin typeface="Calibri"/>
                          <a:ea typeface="Times New Roman"/>
                          <a:cs typeface="Calibri"/>
                        </a:rPr>
                        <a:t>-     96.112,53</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900" b="1">
                          <a:solidFill>
                            <a:srgbClr val="FF0000"/>
                          </a:solidFill>
                          <a:latin typeface="Calibri"/>
                          <a:ea typeface="Times New Roman"/>
                          <a:cs typeface="Calibri"/>
                        </a:rPr>
                        <a:t>-               126.624,47</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53880">
                <a:tc>
                  <a:txBody>
                    <a:bodyPr/>
                    <a:lstStyle/>
                    <a:p>
                      <a:pPr>
                        <a:lnSpc>
                          <a:spcPct val="115000"/>
                        </a:lnSpc>
                        <a:spcAft>
                          <a:spcPts val="0"/>
                        </a:spcAft>
                      </a:pPr>
                      <a:r>
                        <a:rPr lang="es-ES" sz="900">
                          <a:solidFill>
                            <a:srgbClr val="000000"/>
                          </a:solidFill>
                          <a:latin typeface="Times New Roman"/>
                          <a:ea typeface="Times New Roman"/>
                          <a:cs typeface="Times New Roman"/>
                        </a:rPr>
                        <a:t> </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880">
                <a:tc>
                  <a:txBody>
                    <a:bodyPr/>
                    <a:lstStyle/>
                    <a:p>
                      <a:pPr>
                        <a:lnSpc>
                          <a:spcPct val="115000"/>
                        </a:lnSpc>
                        <a:spcAft>
                          <a:spcPts val="0"/>
                        </a:spcAft>
                      </a:pPr>
                      <a:r>
                        <a:rPr lang="es-ES" sz="900" b="1">
                          <a:solidFill>
                            <a:srgbClr val="000000"/>
                          </a:solidFill>
                          <a:latin typeface="Times New Roman"/>
                          <a:ea typeface="Times New Roman"/>
                          <a:cs typeface="Times New Roman"/>
                        </a:rPr>
                        <a:t>EGRESOS</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425">
                <a:tc>
                  <a:txBody>
                    <a:bodyPr/>
                    <a:lstStyle/>
                    <a:p>
                      <a:pPr>
                        <a:lnSpc>
                          <a:spcPct val="115000"/>
                        </a:lnSpc>
                        <a:spcAft>
                          <a:spcPts val="0"/>
                        </a:spcAft>
                      </a:pPr>
                      <a:r>
                        <a:rPr lang="es-ES" sz="900">
                          <a:solidFill>
                            <a:srgbClr val="000000"/>
                          </a:solidFill>
                          <a:latin typeface="Times New Roman"/>
                          <a:ea typeface="Times New Roman"/>
                          <a:cs typeface="Times New Roman"/>
                        </a:rPr>
                        <a:t>PAGO PRESTAMO</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2.603,47</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2.603,47</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2.603,47</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2.603,47</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2.603,47</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2.603,47</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2.603,47</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2.603,47</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880">
                <a:tc>
                  <a:txBody>
                    <a:bodyPr/>
                    <a:lstStyle/>
                    <a:p>
                      <a:pPr>
                        <a:lnSpc>
                          <a:spcPct val="115000"/>
                        </a:lnSpc>
                        <a:spcAft>
                          <a:spcPts val="0"/>
                        </a:spcAft>
                      </a:pPr>
                      <a:r>
                        <a:rPr lang="es-ES" sz="900">
                          <a:solidFill>
                            <a:srgbClr val="000000"/>
                          </a:solidFill>
                          <a:latin typeface="Times New Roman"/>
                          <a:ea typeface="Times New Roman"/>
                          <a:cs typeface="Times New Roman"/>
                        </a:rPr>
                        <a:t>plàntulas</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17.776,00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425">
                <a:tc>
                  <a:txBody>
                    <a:bodyPr/>
                    <a:lstStyle/>
                    <a:p>
                      <a:pPr>
                        <a:lnSpc>
                          <a:spcPct val="115000"/>
                        </a:lnSpc>
                        <a:spcAft>
                          <a:spcPts val="0"/>
                        </a:spcAft>
                      </a:pPr>
                      <a:r>
                        <a:rPr lang="es-ES" sz="900">
                          <a:solidFill>
                            <a:srgbClr val="000000"/>
                          </a:solidFill>
                          <a:latin typeface="Times New Roman"/>
                          <a:ea typeface="Times New Roman"/>
                          <a:cs typeface="Times New Roman"/>
                        </a:rPr>
                        <a:t>adquisiciòn del terreno</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261.000,00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900" dirty="0">
                        <a:latin typeface="Calibri"/>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425">
                <a:tc>
                  <a:txBody>
                    <a:bodyPr/>
                    <a:lstStyle/>
                    <a:p>
                      <a:pPr>
                        <a:lnSpc>
                          <a:spcPct val="115000"/>
                        </a:lnSpc>
                        <a:spcAft>
                          <a:spcPts val="0"/>
                        </a:spcAft>
                      </a:pPr>
                      <a:r>
                        <a:rPr lang="es-ES" sz="900">
                          <a:solidFill>
                            <a:srgbClr val="000000"/>
                          </a:solidFill>
                          <a:latin typeface="Times New Roman"/>
                          <a:ea typeface="Times New Roman"/>
                          <a:cs typeface="Times New Roman"/>
                        </a:rPr>
                        <a:t>Análisis de Laboratorio</a:t>
                      </a:r>
                      <a:endParaRPr lang="es-ES" sz="900">
                        <a:latin typeface="Calibri"/>
                        <a:ea typeface="Times New Roman"/>
                        <a:cs typeface="Times New Roman"/>
                      </a:endParaRPr>
                    </a:p>
                  </a:txBody>
                  <a:tcPr marL="23804" marR="23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1.400,00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425">
                <a:tc>
                  <a:txBody>
                    <a:bodyPr/>
                    <a:lstStyle/>
                    <a:p>
                      <a:pPr>
                        <a:lnSpc>
                          <a:spcPct val="115000"/>
                        </a:lnSpc>
                        <a:spcAft>
                          <a:spcPts val="0"/>
                        </a:spcAft>
                      </a:pPr>
                      <a:r>
                        <a:rPr lang="es-ES" sz="900">
                          <a:solidFill>
                            <a:srgbClr val="000000"/>
                          </a:solidFill>
                          <a:latin typeface="Times New Roman"/>
                          <a:ea typeface="Times New Roman"/>
                          <a:cs typeface="Times New Roman"/>
                        </a:rPr>
                        <a:t>Preparación del suelo</a:t>
                      </a:r>
                      <a:endParaRPr lang="es-ES" sz="900">
                        <a:latin typeface="Calibri"/>
                        <a:ea typeface="Times New Roman"/>
                        <a:cs typeface="Times New Roman"/>
                      </a:endParaRPr>
                    </a:p>
                  </a:txBody>
                  <a:tcPr marL="23804" marR="23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38.400,00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425">
                <a:tc>
                  <a:txBody>
                    <a:bodyPr/>
                    <a:lstStyle/>
                    <a:p>
                      <a:pPr>
                        <a:lnSpc>
                          <a:spcPct val="115000"/>
                        </a:lnSpc>
                        <a:spcAft>
                          <a:spcPts val="0"/>
                        </a:spcAft>
                      </a:pPr>
                      <a:r>
                        <a:rPr lang="es-ES" sz="900">
                          <a:solidFill>
                            <a:srgbClr val="000000"/>
                          </a:solidFill>
                          <a:latin typeface="Times New Roman"/>
                          <a:ea typeface="Times New Roman"/>
                          <a:cs typeface="Times New Roman"/>
                        </a:rPr>
                        <a:t>Establecimiento de la plantación</a:t>
                      </a:r>
                      <a:endParaRPr lang="es-ES" sz="900">
                        <a:latin typeface="Calibri"/>
                        <a:ea typeface="Times New Roman"/>
                        <a:cs typeface="Times New Roman"/>
                      </a:endParaRPr>
                    </a:p>
                  </a:txBody>
                  <a:tcPr marL="23804" marR="23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55.166,00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880">
                <a:tc>
                  <a:txBody>
                    <a:bodyPr/>
                    <a:lstStyle/>
                    <a:p>
                      <a:pPr>
                        <a:lnSpc>
                          <a:spcPct val="115000"/>
                        </a:lnSpc>
                        <a:spcAft>
                          <a:spcPts val="0"/>
                        </a:spcAft>
                      </a:pPr>
                      <a:r>
                        <a:rPr lang="es-ES" sz="900">
                          <a:solidFill>
                            <a:srgbClr val="000000"/>
                          </a:solidFill>
                          <a:latin typeface="Times New Roman"/>
                          <a:ea typeface="Times New Roman"/>
                          <a:cs typeface="Times New Roman"/>
                        </a:rPr>
                        <a:t>Insumos</a:t>
                      </a:r>
                      <a:endParaRPr lang="es-ES" sz="900">
                        <a:latin typeface="Calibri"/>
                        <a:ea typeface="Times New Roman"/>
                        <a:cs typeface="Times New Roman"/>
                      </a:endParaRPr>
                    </a:p>
                  </a:txBody>
                  <a:tcPr marL="23804" marR="23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16.045,00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22.091,00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22.092,00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17.327,00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4.595,00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4.831,00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5.059,00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5.310,00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880">
                <a:tc>
                  <a:txBody>
                    <a:bodyPr/>
                    <a:lstStyle/>
                    <a:p>
                      <a:pPr>
                        <a:lnSpc>
                          <a:spcPct val="115000"/>
                        </a:lnSpc>
                        <a:spcAft>
                          <a:spcPts val="0"/>
                        </a:spcAft>
                      </a:pPr>
                      <a:r>
                        <a:rPr lang="es-ES" sz="900">
                          <a:solidFill>
                            <a:srgbClr val="000000"/>
                          </a:solidFill>
                          <a:latin typeface="Times New Roman"/>
                          <a:ea typeface="Times New Roman"/>
                          <a:cs typeface="Times New Roman"/>
                        </a:rPr>
                        <a:t>Chapia</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48.000,00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31.200,00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21.600,00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11.200,00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11.808,00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12.480,00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13.152,00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13.824,00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880">
                <a:tc>
                  <a:txBody>
                    <a:bodyPr/>
                    <a:lstStyle/>
                    <a:p>
                      <a:pPr>
                        <a:lnSpc>
                          <a:spcPct val="115000"/>
                        </a:lnSpc>
                        <a:spcAft>
                          <a:spcPts val="0"/>
                        </a:spcAft>
                      </a:pPr>
                      <a:r>
                        <a:rPr lang="es-ES" sz="900">
                          <a:solidFill>
                            <a:srgbClr val="000000"/>
                          </a:solidFill>
                          <a:latin typeface="Times New Roman"/>
                          <a:ea typeface="Times New Roman"/>
                          <a:cs typeface="Times New Roman"/>
                        </a:rPr>
                        <a:t>Urea</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3.920,00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8.088,57</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8.420,20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8.765,43</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880">
                <a:tc>
                  <a:txBody>
                    <a:bodyPr/>
                    <a:lstStyle/>
                    <a:p>
                      <a:pPr>
                        <a:lnSpc>
                          <a:spcPct val="115000"/>
                        </a:lnSpc>
                        <a:spcAft>
                          <a:spcPts val="0"/>
                        </a:spcAft>
                      </a:pPr>
                      <a:r>
                        <a:rPr lang="es-ES" sz="900">
                          <a:solidFill>
                            <a:srgbClr val="000000"/>
                          </a:solidFill>
                          <a:latin typeface="Times New Roman"/>
                          <a:ea typeface="Times New Roman"/>
                          <a:cs typeface="Times New Roman"/>
                        </a:rPr>
                        <a:t>Poda</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2.400,00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5.200,00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10.800,00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11.200,00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880">
                <a:tc>
                  <a:txBody>
                    <a:bodyPr/>
                    <a:lstStyle/>
                    <a:p>
                      <a:pPr>
                        <a:lnSpc>
                          <a:spcPct val="115000"/>
                        </a:lnSpc>
                        <a:spcAft>
                          <a:spcPts val="0"/>
                        </a:spcAft>
                      </a:pPr>
                      <a:r>
                        <a:rPr lang="es-ES" sz="900">
                          <a:solidFill>
                            <a:srgbClr val="000000"/>
                          </a:solidFill>
                          <a:latin typeface="Times New Roman"/>
                          <a:ea typeface="Times New Roman"/>
                          <a:cs typeface="Times New Roman"/>
                        </a:rPr>
                        <a:t>Motosierrista</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35.000,00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44.280,00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880">
                <a:tc>
                  <a:txBody>
                    <a:bodyPr/>
                    <a:lstStyle/>
                    <a:p>
                      <a:pPr>
                        <a:lnSpc>
                          <a:spcPct val="115000"/>
                        </a:lnSpc>
                        <a:spcAft>
                          <a:spcPts val="0"/>
                        </a:spcAft>
                      </a:pPr>
                      <a:r>
                        <a:rPr lang="es-ES" sz="900">
                          <a:solidFill>
                            <a:srgbClr val="000000"/>
                          </a:solidFill>
                          <a:latin typeface="Times New Roman"/>
                          <a:ea typeface="Times New Roman"/>
                          <a:cs typeface="Times New Roman"/>
                        </a:rPr>
                        <a:t>Ayudante</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6.000,00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7.380,00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880">
                <a:tc>
                  <a:txBody>
                    <a:bodyPr/>
                    <a:lstStyle/>
                    <a:p>
                      <a:pPr>
                        <a:lnSpc>
                          <a:spcPct val="115000"/>
                        </a:lnSpc>
                        <a:spcAft>
                          <a:spcPts val="0"/>
                        </a:spcAft>
                      </a:pPr>
                      <a:r>
                        <a:rPr lang="es-ES" sz="900">
                          <a:solidFill>
                            <a:srgbClr val="000000"/>
                          </a:solidFill>
                          <a:latin typeface="Times New Roman"/>
                          <a:ea typeface="Times New Roman"/>
                          <a:cs typeface="Times New Roman"/>
                        </a:rPr>
                        <a:t>Remuneraciones</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4.275,00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4.406,40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4.708,80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5.011,20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5.313,60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5.616,00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5.918,40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6.220,80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880">
                <a:tc>
                  <a:txBody>
                    <a:bodyPr/>
                    <a:lstStyle/>
                    <a:p>
                      <a:pPr>
                        <a:lnSpc>
                          <a:spcPct val="115000"/>
                        </a:lnSpc>
                        <a:spcAft>
                          <a:spcPts val="0"/>
                        </a:spcAft>
                      </a:pPr>
                      <a:r>
                        <a:rPr lang="es-ES" sz="900">
                          <a:solidFill>
                            <a:srgbClr val="000000"/>
                          </a:solidFill>
                          <a:latin typeface="Times New Roman"/>
                          <a:ea typeface="Times New Roman"/>
                          <a:cs typeface="Times New Roman"/>
                        </a:rPr>
                        <a:t>Servicios bàsicos</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120,00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126,00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132,30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138,92</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145,86</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153,15</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160,81</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168,85</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880">
                <a:tc>
                  <a:txBody>
                    <a:bodyPr/>
                    <a:lstStyle/>
                    <a:p>
                      <a:pPr>
                        <a:lnSpc>
                          <a:spcPct val="115000"/>
                        </a:lnSpc>
                        <a:spcAft>
                          <a:spcPts val="0"/>
                        </a:spcAft>
                      </a:pPr>
                      <a:r>
                        <a:rPr lang="es-ES" sz="900">
                          <a:solidFill>
                            <a:srgbClr val="000000"/>
                          </a:solidFill>
                          <a:latin typeface="Times New Roman"/>
                          <a:ea typeface="Times New Roman"/>
                          <a:cs typeface="Times New Roman"/>
                        </a:rPr>
                        <a:t>Seguros</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1.000,00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1.050,00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1.102,50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1.157,63</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1.215,51</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1.276,28</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1.340,10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1.407,10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425">
                <a:tc>
                  <a:txBody>
                    <a:bodyPr/>
                    <a:lstStyle/>
                    <a:p>
                      <a:pPr>
                        <a:lnSpc>
                          <a:spcPct val="115000"/>
                        </a:lnSpc>
                        <a:spcAft>
                          <a:spcPts val="0"/>
                        </a:spcAft>
                      </a:pPr>
                      <a:r>
                        <a:rPr lang="es-ES" sz="900">
                          <a:solidFill>
                            <a:srgbClr val="000000"/>
                          </a:solidFill>
                          <a:latin typeface="Times New Roman"/>
                          <a:ea typeface="Times New Roman"/>
                          <a:cs typeface="Times New Roman"/>
                        </a:rPr>
                        <a:t>Seguridad y vigilancia</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1.700,00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1.785,00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1.874,25</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1.967,96</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2.066,36</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2.169,68</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2.278,16</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2.392,07</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425">
                <a:tc>
                  <a:txBody>
                    <a:bodyPr/>
                    <a:lstStyle/>
                    <a:p>
                      <a:pPr>
                        <a:lnSpc>
                          <a:spcPct val="115000"/>
                        </a:lnSpc>
                        <a:spcAft>
                          <a:spcPts val="0"/>
                        </a:spcAft>
                      </a:pPr>
                      <a:r>
                        <a:rPr lang="es-ES" sz="900" b="1">
                          <a:solidFill>
                            <a:srgbClr val="000000"/>
                          </a:solidFill>
                          <a:latin typeface="Times New Roman"/>
                          <a:ea typeface="Times New Roman"/>
                          <a:cs typeface="Times New Roman"/>
                        </a:rPr>
                        <a:t>TOTAL EGRESOS</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900" b="1">
                          <a:solidFill>
                            <a:srgbClr val="000000"/>
                          </a:solidFill>
                          <a:latin typeface="Calibri"/>
                          <a:ea typeface="Times New Roman"/>
                          <a:cs typeface="Calibri"/>
                        </a:rPr>
                        <a:t>494.805,47</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900" b="1">
                          <a:solidFill>
                            <a:srgbClr val="000000"/>
                          </a:solidFill>
                          <a:latin typeface="Calibri"/>
                          <a:ea typeface="Times New Roman"/>
                          <a:cs typeface="Calibri"/>
                        </a:rPr>
                        <a:t>76.550,44</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900" b="1">
                          <a:solidFill>
                            <a:srgbClr val="000000"/>
                          </a:solidFill>
                          <a:latin typeface="Calibri"/>
                          <a:ea typeface="Times New Roman"/>
                          <a:cs typeface="Calibri"/>
                        </a:rPr>
                        <a:t>73.333,52</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900" b="1">
                          <a:solidFill>
                            <a:srgbClr val="000000"/>
                          </a:solidFill>
                          <a:latin typeface="Calibri"/>
                          <a:ea typeface="Times New Roman"/>
                          <a:cs typeface="Calibri"/>
                        </a:rPr>
                        <a:t>59.371,60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900" b="1">
                          <a:solidFill>
                            <a:srgbClr val="000000"/>
                          </a:solidFill>
                          <a:latin typeface="Calibri"/>
                          <a:ea typeface="Times New Roman"/>
                          <a:cs typeface="Calibri"/>
                        </a:rPr>
                        <a:t>79.407,80</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900" b="1">
                          <a:solidFill>
                            <a:srgbClr val="000000"/>
                          </a:solidFill>
                          <a:latin typeface="Calibri"/>
                          <a:ea typeface="Times New Roman"/>
                          <a:cs typeface="Calibri"/>
                        </a:rPr>
                        <a:t>29.129,58</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900" b="1">
                          <a:solidFill>
                            <a:srgbClr val="000000"/>
                          </a:solidFill>
                          <a:latin typeface="Calibri"/>
                          <a:ea typeface="Times New Roman"/>
                          <a:cs typeface="Calibri"/>
                        </a:rPr>
                        <a:t>30.511,94</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900" b="1">
                          <a:solidFill>
                            <a:srgbClr val="000000"/>
                          </a:solidFill>
                          <a:latin typeface="Calibri"/>
                          <a:ea typeface="Times New Roman"/>
                          <a:cs typeface="Calibri"/>
                        </a:rPr>
                        <a:t>31.926,29</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285425">
                <a:tc>
                  <a:txBody>
                    <a:bodyPr/>
                    <a:lstStyle/>
                    <a:p>
                      <a:pPr>
                        <a:lnSpc>
                          <a:spcPct val="115000"/>
                        </a:lnSpc>
                        <a:spcAft>
                          <a:spcPts val="0"/>
                        </a:spcAft>
                      </a:pPr>
                      <a:r>
                        <a:rPr lang="es-ES" sz="900" b="1">
                          <a:solidFill>
                            <a:srgbClr val="000000"/>
                          </a:solidFill>
                          <a:latin typeface="Times New Roman"/>
                          <a:ea typeface="Times New Roman"/>
                          <a:cs typeface="Times New Roman"/>
                        </a:rPr>
                        <a:t>SUPER AVIT / DEFICIT</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900" b="1">
                          <a:solidFill>
                            <a:srgbClr val="FF0000"/>
                          </a:solidFill>
                          <a:latin typeface="Calibri"/>
                          <a:ea typeface="Times New Roman"/>
                          <a:cs typeface="Calibri"/>
                        </a:rPr>
                        <a:t>-194.805,47</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900" b="1">
                          <a:solidFill>
                            <a:srgbClr val="FF0000"/>
                          </a:solidFill>
                          <a:latin typeface="Calibri"/>
                          <a:ea typeface="Times New Roman"/>
                          <a:cs typeface="Calibri"/>
                        </a:rPr>
                        <a:t>-271.355,91</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900" b="1">
                          <a:solidFill>
                            <a:srgbClr val="FF0000"/>
                          </a:solidFill>
                          <a:latin typeface="Calibri"/>
                          <a:ea typeface="Times New Roman"/>
                          <a:cs typeface="Calibri"/>
                        </a:rPr>
                        <a:t>-344.689,43</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900" b="1">
                          <a:solidFill>
                            <a:srgbClr val="FF0000"/>
                          </a:solidFill>
                          <a:latin typeface="Calibri"/>
                          <a:ea typeface="Times New Roman"/>
                          <a:cs typeface="Calibri"/>
                        </a:rPr>
                        <a:t>-404.061,03</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900" b="1">
                          <a:solidFill>
                            <a:srgbClr val="FF0000"/>
                          </a:solidFill>
                          <a:latin typeface="Calibri"/>
                          <a:ea typeface="Times New Roman"/>
                          <a:cs typeface="Calibri"/>
                        </a:rPr>
                        <a:t>-66.982,95</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900" b="1">
                          <a:solidFill>
                            <a:srgbClr val="FF0000"/>
                          </a:solidFill>
                          <a:latin typeface="Calibri"/>
                          <a:ea typeface="Times New Roman"/>
                          <a:cs typeface="Calibri"/>
                        </a:rPr>
                        <a:t>-96.112,53</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900" b="1">
                          <a:solidFill>
                            <a:srgbClr val="FF0000"/>
                          </a:solidFill>
                          <a:latin typeface="Calibri"/>
                          <a:ea typeface="Times New Roman"/>
                          <a:cs typeface="Calibri"/>
                        </a:rPr>
                        <a:t>-126.624,47</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900" b="1">
                          <a:solidFill>
                            <a:srgbClr val="FF0000"/>
                          </a:solidFill>
                          <a:latin typeface="Calibri"/>
                          <a:ea typeface="Times New Roman"/>
                          <a:cs typeface="Calibri"/>
                        </a:rPr>
                        <a:t>-158.550,76</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307761">
                <a:tc>
                  <a:txBody>
                    <a:bodyPr/>
                    <a:lstStyle/>
                    <a:p>
                      <a:pPr>
                        <a:lnSpc>
                          <a:spcPct val="115000"/>
                        </a:lnSpc>
                        <a:spcAft>
                          <a:spcPts val="0"/>
                        </a:spcAft>
                      </a:pPr>
                      <a:r>
                        <a:rPr lang="es-ES" sz="900" b="1">
                          <a:solidFill>
                            <a:srgbClr val="000000"/>
                          </a:solidFill>
                          <a:latin typeface="Times New Roman"/>
                          <a:ea typeface="Times New Roman"/>
                          <a:cs typeface="Times New Roman"/>
                        </a:rPr>
                        <a:t>VALOR ACTUAL</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900" b="1">
                          <a:solidFill>
                            <a:srgbClr val="FF0000"/>
                          </a:solidFill>
                          <a:latin typeface="Calibri"/>
                          <a:ea typeface="Times New Roman"/>
                          <a:cs typeface="Calibri"/>
                        </a:rPr>
                        <a:t>-                 176.004</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900" b="1">
                          <a:solidFill>
                            <a:srgbClr val="FF0000"/>
                          </a:solidFill>
                          <a:latin typeface="Calibri"/>
                          <a:ea typeface="Times New Roman"/>
                          <a:cs typeface="Calibri"/>
                        </a:rPr>
                        <a:t>-        221.505</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900" b="1">
                          <a:solidFill>
                            <a:srgbClr val="FF0000"/>
                          </a:solidFill>
                          <a:latin typeface="Calibri"/>
                          <a:ea typeface="Times New Roman"/>
                          <a:cs typeface="Calibri"/>
                        </a:rPr>
                        <a:t>-        254.212</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900" b="1">
                          <a:solidFill>
                            <a:srgbClr val="FF0000"/>
                          </a:solidFill>
                          <a:latin typeface="Calibri"/>
                          <a:ea typeface="Times New Roman"/>
                          <a:cs typeface="Calibri"/>
                        </a:rPr>
                        <a:t>-        269.239</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900" b="1">
                          <a:solidFill>
                            <a:srgbClr val="FF0000"/>
                          </a:solidFill>
                          <a:latin typeface="Calibri"/>
                          <a:ea typeface="Times New Roman"/>
                          <a:cs typeface="Calibri"/>
                        </a:rPr>
                        <a:t>-           40.325</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900" b="1">
                          <a:solidFill>
                            <a:srgbClr val="FF0000"/>
                          </a:solidFill>
                          <a:latin typeface="Calibri"/>
                          <a:ea typeface="Times New Roman"/>
                          <a:cs typeface="Calibri"/>
                        </a:rPr>
                        <a:t>-           52.278</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900" b="1">
                          <a:solidFill>
                            <a:srgbClr val="FF0000"/>
                          </a:solidFill>
                          <a:latin typeface="Calibri"/>
                          <a:ea typeface="Times New Roman"/>
                          <a:cs typeface="Calibri"/>
                        </a:rPr>
                        <a:t>-           62.227</a:t>
                      </a:r>
                      <a:endParaRPr lang="es-ES" sz="90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900" b="1" dirty="0">
                          <a:solidFill>
                            <a:srgbClr val="FF0000"/>
                          </a:solidFill>
                          <a:latin typeface="Calibri"/>
                          <a:ea typeface="Times New Roman"/>
                          <a:cs typeface="Calibri"/>
                        </a:rPr>
                        <a:t>-                       70.396</a:t>
                      </a:r>
                      <a:endParaRPr lang="es-ES" sz="900" dirty="0">
                        <a:latin typeface="Calibri"/>
                        <a:ea typeface="Times New Roman"/>
                        <a:cs typeface="Times New Roman"/>
                      </a:endParaRPr>
                    </a:p>
                  </a:txBody>
                  <a:tcPr marL="23804" marR="238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85719" y="428617"/>
          <a:ext cx="8572561" cy="6018843"/>
        </p:xfrm>
        <a:graphic>
          <a:graphicData uri="http://schemas.openxmlformats.org/drawingml/2006/table">
            <a:tbl>
              <a:tblPr/>
              <a:tblGrid>
                <a:gridCol w="1584468"/>
                <a:gridCol w="807491"/>
                <a:gridCol w="807491"/>
                <a:gridCol w="807491"/>
                <a:gridCol w="913124"/>
                <a:gridCol w="913124"/>
                <a:gridCol w="913124"/>
                <a:gridCol w="913124"/>
                <a:gridCol w="913124"/>
              </a:tblGrid>
              <a:tr h="182849">
                <a:tc>
                  <a:txBody>
                    <a:bodyPr/>
                    <a:lstStyle/>
                    <a:p>
                      <a:pPr>
                        <a:lnSpc>
                          <a:spcPct val="115000"/>
                        </a:lnSpc>
                      </a:pPr>
                      <a:endParaRPr lang="es-ES" sz="1000" dirty="0">
                        <a:latin typeface="Calibri"/>
                        <a:cs typeface="Times New Roman"/>
                      </a:endParaRPr>
                    </a:p>
                  </a:txBody>
                  <a:tcPr marL="28552" marR="2855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dirty="0">
                          <a:solidFill>
                            <a:srgbClr val="000000"/>
                          </a:solidFill>
                          <a:latin typeface="Calibri"/>
                          <a:ea typeface="Times New Roman"/>
                          <a:cs typeface="Calibri"/>
                        </a:rPr>
                        <a:t>9</a:t>
                      </a:r>
                      <a:endParaRPr lang="es-ES" sz="1000" dirty="0">
                        <a:latin typeface="Calibri"/>
                        <a:ea typeface="Times New Roman"/>
                        <a:cs typeface="Times New Roman"/>
                      </a:endParaRPr>
                    </a:p>
                  </a:txBody>
                  <a:tcPr marL="28552" marR="2855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10</a:t>
                      </a:r>
                      <a:endParaRPr lang="es-ES" sz="1000">
                        <a:latin typeface="Calibri"/>
                        <a:ea typeface="Times New Roman"/>
                        <a:cs typeface="Times New Roman"/>
                      </a:endParaRPr>
                    </a:p>
                  </a:txBody>
                  <a:tcPr marL="28552" marR="2855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11</a:t>
                      </a:r>
                      <a:endParaRPr lang="es-ES" sz="1000">
                        <a:latin typeface="Calibri"/>
                        <a:ea typeface="Times New Roman"/>
                        <a:cs typeface="Times New Roman"/>
                      </a:endParaRPr>
                    </a:p>
                  </a:txBody>
                  <a:tcPr marL="28552" marR="2855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12</a:t>
                      </a:r>
                      <a:endParaRPr lang="es-ES" sz="1000">
                        <a:latin typeface="Calibri"/>
                        <a:ea typeface="Times New Roman"/>
                        <a:cs typeface="Times New Roman"/>
                      </a:endParaRPr>
                    </a:p>
                  </a:txBody>
                  <a:tcPr marL="28552" marR="2855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13</a:t>
                      </a:r>
                      <a:endParaRPr lang="es-ES" sz="1000">
                        <a:latin typeface="Calibri"/>
                        <a:ea typeface="Times New Roman"/>
                        <a:cs typeface="Times New Roman"/>
                      </a:endParaRPr>
                    </a:p>
                  </a:txBody>
                  <a:tcPr marL="28552" marR="2855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14</a:t>
                      </a:r>
                      <a:endParaRPr lang="es-ES" sz="1000">
                        <a:latin typeface="Calibri"/>
                        <a:ea typeface="Times New Roman"/>
                        <a:cs typeface="Times New Roman"/>
                      </a:endParaRPr>
                    </a:p>
                  </a:txBody>
                  <a:tcPr marL="28552" marR="2855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15</a:t>
                      </a:r>
                      <a:endParaRPr lang="es-ES" sz="1000">
                        <a:latin typeface="Calibri"/>
                        <a:ea typeface="Times New Roman"/>
                        <a:cs typeface="Times New Roman"/>
                      </a:endParaRPr>
                    </a:p>
                  </a:txBody>
                  <a:tcPr marL="28552" marR="2855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16</a:t>
                      </a:r>
                      <a:endParaRPr lang="es-ES" sz="1000">
                        <a:latin typeface="Calibri"/>
                        <a:ea typeface="Times New Roman"/>
                        <a:cs typeface="Times New Roman"/>
                      </a:endParaRPr>
                    </a:p>
                  </a:txBody>
                  <a:tcPr marL="28552" marR="28552" marT="0" marB="0" anchor="b">
                    <a:lnL>
                      <a:noFill/>
                    </a:lnL>
                    <a:lnR>
                      <a:noFill/>
                    </a:lnR>
                    <a:lnT>
                      <a:noFill/>
                    </a:lnT>
                    <a:lnB w="12700" cap="flat" cmpd="sng" algn="ctr">
                      <a:solidFill>
                        <a:srgbClr val="000000"/>
                      </a:solidFill>
                      <a:prstDash val="solid"/>
                      <a:round/>
                      <a:headEnd type="none" w="med" len="med"/>
                      <a:tailEnd type="none" w="med" len="med"/>
                    </a:lnB>
                  </a:tcPr>
                </a:tc>
              </a:tr>
              <a:tr h="182849">
                <a:tc>
                  <a:txBody>
                    <a:bodyPr/>
                    <a:lstStyle/>
                    <a:p>
                      <a:pPr>
                        <a:lnSpc>
                          <a:spcPct val="115000"/>
                        </a:lnSpc>
                        <a:spcAft>
                          <a:spcPts val="0"/>
                        </a:spcAft>
                      </a:pPr>
                      <a:r>
                        <a:rPr lang="es-ES" sz="1000" b="1">
                          <a:solidFill>
                            <a:srgbClr val="000000"/>
                          </a:solidFill>
                          <a:latin typeface="Times New Roman"/>
                          <a:ea typeface="Times New Roman"/>
                          <a:cs typeface="Times New Roman"/>
                        </a:rPr>
                        <a:t>INGRESOS</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dirty="0">
                          <a:solidFill>
                            <a:srgbClr val="000000"/>
                          </a:solidFill>
                          <a:latin typeface="Calibri"/>
                          <a:ea typeface="Times New Roman"/>
                          <a:cs typeface="Calibri"/>
                        </a:rPr>
                        <a:t> </a:t>
                      </a:r>
                      <a:endParaRPr lang="es-ES" sz="1000" dirty="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 </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 </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 </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 </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 </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 </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 </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49">
                <a:tc>
                  <a:txBody>
                    <a:bodyPr/>
                    <a:lstStyle/>
                    <a:p>
                      <a:pPr>
                        <a:lnSpc>
                          <a:spcPct val="115000"/>
                        </a:lnSpc>
                        <a:spcAft>
                          <a:spcPts val="0"/>
                        </a:spcAft>
                      </a:pPr>
                      <a:r>
                        <a:rPr lang="es-ES" sz="1000">
                          <a:solidFill>
                            <a:srgbClr val="000000"/>
                          </a:solidFill>
                          <a:latin typeface="Times New Roman"/>
                          <a:ea typeface="Times New Roman"/>
                          <a:cs typeface="Times New Roman"/>
                        </a:rPr>
                        <a:t>SALDO INICIAL</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FF0000"/>
                          </a:solidFill>
                          <a:latin typeface="Calibri"/>
                          <a:ea typeface="Times New Roman"/>
                          <a:cs typeface="Calibri"/>
                        </a:rPr>
                        <a:t>-  158.550,76</a:t>
                      </a:r>
                      <a:endParaRPr lang="es-ES" sz="1000" dirty="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FF0000"/>
                          </a:solidFill>
                          <a:latin typeface="Calibri"/>
                          <a:ea typeface="Times New Roman"/>
                          <a:cs typeface="Calibri"/>
                        </a:rPr>
                        <a:t>-  191.893,86</a:t>
                      </a:r>
                      <a:endParaRPr lang="es-ES" sz="1000" dirty="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FF0000"/>
                          </a:solidFill>
                          <a:latin typeface="Calibri"/>
                          <a:ea typeface="Times New Roman"/>
                          <a:cs typeface="Calibri"/>
                        </a:rPr>
                        <a:t>-  226.665,67</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FF0000"/>
                          </a:solidFill>
                          <a:latin typeface="Calibri"/>
                          <a:ea typeface="Times New Roman"/>
                          <a:cs typeface="Calibri"/>
                        </a:rPr>
                        <a:t>-      262.881,62</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2.094.898,39</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2.055.751,80</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2.015.116,60</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1.972.976,13</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49">
                <a:tc>
                  <a:txBody>
                    <a:bodyPr/>
                    <a:lstStyle/>
                    <a:p>
                      <a:pPr>
                        <a:lnSpc>
                          <a:spcPct val="115000"/>
                        </a:lnSpc>
                        <a:spcAft>
                          <a:spcPts val="0"/>
                        </a:spcAft>
                      </a:pPr>
                      <a:r>
                        <a:rPr lang="es-ES" sz="1000">
                          <a:solidFill>
                            <a:srgbClr val="000000"/>
                          </a:solidFill>
                          <a:latin typeface="Times New Roman"/>
                          <a:ea typeface="Times New Roman"/>
                          <a:cs typeface="Times New Roman"/>
                        </a:rPr>
                        <a:t>Inversión Inicial</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dirty="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49">
                <a:tc>
                  <a:txBody>
                    <a:bodyPr/>
                    <a:lstStyle/>
                    <a:p>
                      <a:pPr>
                        <a:lnSpc>
                          <a:spcPct val="115000"/>
                        </a:lnSpc>
                        <a:spcAft>
                          <a:spcPts val="0"/>
                        </a:spcAft>
                      </a:pPr>
                      <a:r>
                        <a:rPr lang="es-ES" sz="1000">
                          <a:solidFill>
                            <a:srgbClr val="000000"/>
                          </a:solidFill>
                          <a:latin typeface="Times New Roman"/>
                          <a:ea typeface="Times New Roman"/>
                          <a:cs typeface="Times New Roman"/>
                        </a:rPr>
                        <a:t>Madera</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000000"/>
                          </a:solidFill>
                          <a:latin typeface="Calibri"/>
                          <a:ea typeface="Times New Roman"/>
                          <a:cs typeface="Calibri"/>
                        </a:rPr>
                        <a:t>-</a:t>
                      </a:r>
                      <a:endParaRPr lang="es-ES" sz="1000" dirty="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1.882.119,85</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49">
                <a:tc>
                  <a:txBody>
                    <a:bodyPr/>
                    <a:lstStyle/>
                    <a:p>
                      <a:pPr>
                        <a:lnSpc>
                          <a:spcPct val="115000"/>
                        </a:lnSpc>
                        <a:spcAft>
                          <a:spcPts val="0"/>
                        </a:spcAft>
                      </a:pPr>
                      <a:r>
                        <a:rPr lang="es-ES" sz="1000">
                          <a:solidFill>
                            <a:srgbClr val="000000"/>
                          </a:solidFill>
                          <a:latin typeface="Times New Roman"/>
                          <a:ea typeface="Times New Roman"/>
                          <a:cs typeface="Times New Roman"/>
                        </a:rPr>
                        <a:t>Poste</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000000"/>
                          </a:solidFill>
                          <a:latin typeface="Calibri"/>
                          <a:ea typeface="Times New Roman"/>
                          <a:cs typeface="Calibri"/>
                        </a:rPr>
                        <a:t>-</a:t>
                      </a:r>
                      <a:endParaRPr lang="es-ES" sz="1000" dirty="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89.078,20</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49">
                <a:tc>
                  <a:txBody>
                    <a:bodyPr/>
                    <a:lstStyle/>
                    <a:p>
                      <a:pPr>
                        <a:lnSpc>
                          <a:spcPct val="115000"/>
                        </a:lnSpc>
                        <a:spcAft>
                          <a:spcPts val="0"/>
                        </a:spcAft>
                      </a:pPr>
                      <a:r>
                        <a:rPr lang="es-ES" sz="1000">
                          <a:solidFill>
                            <a:srgbClr val="000000"/>
                          </a:solidFill>
                          <a:latin typeface="Times New Roman"/>
                          <a:ea typeface="Times New Roman"/>
                          <a:cs typeface="Times New Roman"/>
                        </a:rPr>
                        <a:t>Viga </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000000"/>
                          </a:solidFill>
                          <a:latin typeface="Calibri"/>
                          <a:ea typeface="Times New Roman"/>
                          <a:cs typeface="Calibri"/>
                        </a:rPr>
                        <a:t>-</a:t>
                      </a:r>
                      <a:endParaRPr lang="es-ES" sz="1000" dirty="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52.076,74</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49">
                <a:tc>
                  <a:txBody>
                    <a:bodyPr/>
                    <a:lstStyle/>
                    <a:p>
                      <a:pPr>
                        <a:lnSpc>
                          <a:spcPct val="115000"/>
                        </a:lnSpc>
                        <a:spcAft>
                          <a:spcPts val="0"/>
                        </a:spcAft>
                      </a:pPr>
                      <a:r>
                        <a:rPr lang="es-ES" sz="1000">
                          <a:solidFill>
                            <a:srgbClr val="000000"/>
                          </a:solidFill>
                          <a:latin typeface="Times New Roman"/>
                          <a:ea typeface="Times New Roman"/>
                          <a:cs typeface="Times New Roman"/>
                        </a:rPr>
                        <a:t>Carbón</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000000"/>
                          </a:solidFill>
                          <a:latin typeface="Calibri"/>
                          <a:ea typeface="Times New Roman"/>
                          <a:cs typeface="Calibri"/>
                        </a:rPr>
                        <a:t>-</a:t>
                      </a:r>
                      <a:endParaRPr lang="es-ES" sz="1000" dirty="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444.419,25</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49">
                <a:tc>
                  <a:txBody>
                    <a:bodyPr/>
                    <a:lstStyle/>
                    <a:p>
                      <a:pPr>
                        <a:lnSpc>
                          <a:spcPct val="115000"/>
                        </a:lnSpc>
                        <a:spcAft>
                          <a:spcPts val="0"/>
                        </a:spcAft>
                      </a:pPr>
                      <a:r>
                        <a:rPr lang="es-ES" sz="1000">
                          <a:solidFill>
                            <a:srgbClr val="000000"/>
                          </a:solidFill>
                          <a:latin typeface="Times New Roman"/>
                          <a:ea typeface="Times New Roman"/>
                          <a:cs typeface="Times New Roman"/>
                        </a:rPr>
                        <a:t>PRESTAMO</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dirty="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49">
                <a:tc>
                  <a:txBody>
                    <a:bodyPr/>
                    <a:lstStyle/>
                    <a:p>
                      <a:pPr>
                        <a:lnSpc>
                          <a:spcPct val="115000"/>
                        </a:lnSpc>
                        <a:spcAft>
                          <a:spcPts val="0"/>
                        </a:spcAft>
                      </a:pPr>
                      <a:r>
                        <a:rPr lang="es-ES" sz="1000" b="1">
                          <a:solidFill>
                            <a:srgbClr val="000000"/>
                          </a:solidFill>
                          <a:latin typeface="Times New Roman"/>
                          <a:ea typeface="Times New Roman"/>
                          <a:cs typeface="Times New Roman"/>
                        </a:rPr>
                        <a:t>TOTAL INGRESOS</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FF0000"/>
                          </a:solidFill>
                          <a:latin typeface="Calibri"/>
                          <a:ea typeface="Times New Roman"/>
                          <a:cs typeface="Calibri"/>
                        </a:rPr>
                        <a:t>-  158.550,76</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FF0000"/>
                          </a:solidFill>
                          <a:latin typeface="Calibri"/>
                          <a:ea typeface="Times New Roman"/>
                          <a:cs typeface="Calibri"/>
                        </a:rPr>
                        <a:t>-  191.893,86</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FF0000"/>
                          </a:solidFill>
                          <a:latin typeface="Calibri"/>
                          <a:ea typeface="Times New Roman"/>
                          <a:cs typeface="Calibri"/>
                        </a:rPr>
                        <a:t>-  226.665,67</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dirty="0">
                          <a:solidFill>
                            <a:srgbClr val="000000"/>
                          </a:solidFill>
                          <a:latin typeface="Calibri"/>
                          <a:ea typeface="Times New Roman"/>
                          <a:cs typeface="Calibri"/>
                        </a:rPr>
                        <a:t>2.204.812,41</a:t>
                      </a:r>
                      <a:endParaRPr lang="es-ES" sz="1000" dirty="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2.094.898,39</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2.055.751,80</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2.015.116,60</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1.972.976,13</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82849">
                <a:tc>
                  <a:txBody>
                    <a:bodyPr/>
                    <a:lstStyle/>
                    <a:p>
                      <a:pPr>
                        <a:lnSpc>
                          <a:spcPct val="115000"/>
                        </a:lnSpc>
                        <a:spcAft>
                          <a:spcPts val="0"/>
                        </a:spcAft>
                      </a:pPr>
                      <a:r>
                        <a:rPr lang="es-ES" sz="1000">
                          <a:solidFill>
                            <a:srgbClr val="000000"/>
                          </a:solidFill>
                          <a:latin typeface="Times New Roman"/>
                          <a:ea typeface="Times New Roman"/>
                          <a:cs typeface="Times New Roman"/>
                        </a:rPr>
                        <a:t> </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49">
                <a:tc>
                  <a:txBody>
                    <a:bodyPr/>
                    <a:lstStyle/>
                    <a:p>
                      <a:pPr>
                        <a:lnSpc>
                          <a:spcPct val="115000"/>
                        </a:lnSpc>
                        <a:spcAft>
                          <a:spcPts val="0"/>
                        </a:spcAft>
                      </a:pPr>
                      <a:r>
                        <a:rPr lang="es-ES" sz="1000" b="1">
                          <a:solidFill>
                            <a:srgbClr val="000000"/>
                          </a:solidFill>
                          <a:latin typeface="Times New Roman"/>
                          <a:ea typeface="Times New Roman"/>
                          <a:cs typeface="Times New Roman"/>
                        </a:rPr>
                        <a:t>EGRESOS</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49">
                <a:tc>
                  <a:txBody>
                    <a:bodyPr/>
                    <a:lstStyle/>
                    <a:p>
                      <a:pPr>
                        <a:lnSpc>
                          <a:spcPct val="115000"/>
                        </a:lnSpc>
                        <a:spcAft>
                          <a:spcPts val="0"/>
                        </a:spcAft>
                      </a:pPr>
                      <a:r>
                        <a:rPr lang="es-ES" sz="1000">
                          <a:solidFill>
                            <a:srgbClr val="000000"/>
                          </a:solidFill>
                          <a:latin typeface="Times New Roman"/>
                          <a:ea typeface="Times New Roman"/>
                          <a:cs typeface="Times New Roman"/>
                        </a:rPr>
                        <a:t>PAGO PRESTAMO</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2.603,47</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2.603,47</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2.603,47</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000000"/>
                          </a:solidFill>
                          <a:latin typeface="Calibri"/>
                          <a:ea typeface="Times New Roman"/>
                          <a:cs typeface="Calibri"/>
                        </a:rPr>
                        <a:t>2.603,47</a:t>
                      </a:r>
                      <a:endParaRPr lang="es-ES" sz="1000" dirty="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2.603,47</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2.603,47</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2.603,47</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2.603,47</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49">
                <a:tc>
                  <a:txBody>
                    <a:bodyPr/>
                    <a:lstStyle/>
                    <a:p>
                      <a:pPr>
                        <a:lnSpc>
                          <a:spcPct val="115000"/>
                        </a:lnSpc>
                        <a:spcAft>
                          <a:spcPts val="0"/>
                        </a:spcAft>
                      </a:pPr>
                      <a:r>
                        <a:rPr lang="es-ES" sz="1000">
                          <a:solidFill>
                            <a:srgbClr val="000000"/>
                          </a:solidFill>
                          <a:latin typeface="Times New Roman"/>
                          <a:ea typeface="Times New Roman"/>
                          <a:cs typeface="Times New Roman"/>
                        </a:rPr>
                        <a:t>Plántulas</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49">
                <a:tc>
                  <a:txBody>
                    <a:bodyPr/>
                    <a:lstStyle/>
                    <a:p>
                      <a:pPr>
                        <a:lnSpc>
                          <a:spcPct val="115000"/>
                        </a:lnSpc>
                        <a:spcAft>
                          <a:spcPts val="0"/>
                        </a:spcAft>
                      </a:pPr>
                      <a:r>
                        <a:rPr lang="es-ES" sz="1000">
                          <a:solidFill>
                            <a:srgbClr val="000000"/>
                          </a:solidFill>
                          <a:latin typeface="Times New Roman"/>
                          <a:ea typeface="Times New Roman"/>
                          <a:cs typeface="Times New Roman"/>
                        </a:rPr>
                        <a:t>Adquisición del terreno</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49">
                <a:tc>
                  <a:txBody>
                    <a:bodyPr/>
                    <a:lstStyle/>
                    <a:p>
                      <a:pPr>
                        <a:lnSpc>
                          <a:spcPct val="115000"/>
                        </a:lnSpc>
                        <a:spcAft>
                          <a:spcPts val="0"/>
                        </a:spcAft>
                      </a:pPr>
                      <a:r>
                        <a:rPr lang="es-ES" sz="1000">
                          <a:solidFill>
                            <a:srgbClr val="000000"/>
                          </a:solidFill>
                          <a:latin typeface="Times New Roman"/>
                          <a:ea typeface="Times New Roman"/>
                          <a:cs typeface="Times New Roman"/>
                        </a:rPr>
                        <a:t>Análisis de Laboratorio</a:t>
                      </a:r>
                      <a:endParaRPr lang="es-ES" sz="1000">
                        <a:latin typeface="Calibri"/>
                        <a:ea typeface="Times New Roman"/>
                        <a:cs typeface="Times New Roman"/>
                      </a:endParaRPr>
                    </a:p>
                  </a:txBody>
                  <a:tcPr marL="28552" marR="28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000000"/>
                          </a:solidFill>
                          <a:latin typeface="Calibri"/>
                          <a:ea typeface="Times New Roman"/>
                          <a:cs typeface="Calibri"/>
                        </a:rPr>
                        <a:t>-</a:t>
                      </a:r>
                      <a:endParaRPr lang="es-ES" sz="1000" dirty="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49">
                <a:tc>
                  <a:txBody>
                    <a:bodyPr/>
                    <a:lstStyle/>
                    <a:p>
                      <a:pPr>
                        <a:lnSpc>
                          <a:spcPct val="115000"/>
                        </a:lnSpc>
                        <a:spcAft>
                          <a:spcPts val="0"/>
                        </a:spcAft>
                      </a:pPr>
                      <a:r>
                        <a:rPr lang="es-ES" sz="1000">
                          <a:solidFill>
                            <a:srgbClr val="000000"/>
                          </a:solidFill>
                          <a:latin typeface="Times New Roman"/>
                          <a:ea typeface="Times New Roman"/>
                          <a:cs typeface="Times New Roman"/>
                        </a:rPr>
                        <a:t>Preparación del suelo</a:t>
                      </a:r>
                      <a:endParaRPr lang="es-ES" sz="1000">
                        <a:latin typeface="Calibri"/>
                        <a:ea typeface="Times New Roman"/>
                        <a:cs typeface="Times New Roman"/>
                      </a:endParaRPr>
                    </a:p>
                  </a:txBody>
                  <a:tcPr marL="28552" marR="28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455">
                <a:tc>
                  <a:txBody>
                    <a:bodyPr/>
                    <a:lstStyle/>
                    <a:p>
                      <a:pPr>
                        <a:lnSpc>
                          <a:spcPct val="115000"/>
                        </a:lnSpc>
                        <a:spcAft>
                          <a:spcPts val="0"/>
                        </a:spcAft>
                      </a:pPr>
                      <a:r>
                        <a:rPr lang="es-ES" sz="1000">
                          <a:solidFill>
                            <a:srgbClr val="000000"/>
                          </a:solidFill>
                          <a:latin typeface="Times New Roman"/>
                          <a:ea typeface="Times New Roman"/>
                          <a:cs typeface="Times New Roman"/>
                        </a:rPr>
                        <a:t>Establecimiento de la plantación</a:t>
                      </a:r>
                      <a:endParaRPr lang="es-ES" sz="1000">
                        <a:latin typeface="Calibri"/>
                        <a:ea typeface="Times New Roman"/>
                        <a:cs typeface="Times New Roman"/>
                      </a:endParaRPr>
                    </a:p>
                  </a:txBody>
                  <a:tcPr marL="28552" marR="28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000000"/>
                          </a:solidFill>
                          <a:latin typeface="Calibri"/>
                          <a:ea typeface="Times New Roman"/>
                          <a:cs typeface="Calibri"/>
                        </a:rPr>
                        <a:t>-</a:t>
                      </a:r>
                      <a:endParaRPr lang="es-ES" sz="1000" dirty="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49">
                <a:tc>
                  <a:txBody>
                    <a:bodyPr/>
                    <a:lstStyle/>
                    <a:p>
                      <a:pPr>
                        <a:lnSpc>
                          <a:spcPct val="115000"/>
                        </a:lnSpc>
                        <a:spcAft>
                          <a:spcPts val="0"/>
                        </a:spcAft>
                      </a:pPr>
                      <a:r>
                        <a:rPr lang="es-ES" sz="1000">
                          <a:solidFill>
                            <a:srgbClr val="000000"/>
                          </a:solidFill>
                          <a:latin typeface="Times New Roman"/>
                          <a:ea typeface="Times New Roman"/>
                          <a:cs typeface="Times New Roman"/>
                        </a:rPr>
                        <a:t>Insumos</a:t>
                      </a:r>
                      <a:endParaRPr lang="es-ES" sz="1000">
                        <a:latin typeface="Calibri"/>
                        <a:ea typeface="Times New Roman"/>
                        <a:cs typeface="Times New Roman"/>
                      </a:endParaRPr>
                    </a:p>
                  </a:txBody>
                  <a:tcPr marL="28552" marR="28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5.554,00</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5.800,00</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6.051,00</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6.305,00</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000000"/>
                          </a:solidFill>
                          <a:latin typeface="Calibri"/>
                          <a:ea typeface="Times New Roman"/>
                          <a:cs typeface="Calibri"/>
                        </a:rPr>
                        <a:t>6.562,00</a:t>
                      </a:r>
                      <a:endParaRPr lang="es-ES" sz="1000" dirty="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6.823,00</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7.088,00</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7.357,00</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49">
                <a:tc>
                  <a:txBody>
                    <a:bodyPr/>
                    <a:lstStyle/>
                    <a:p>
                      <a:pPr>
                        <a:lnSpc>
                          <a:spcPct val="115000"/>
                        </a:lnSpc>
                        <a:spcAft>
                          <a:spcPts val="0"/>
                        </a:spcAft>
                      </a:pPr>
                      <a:r>
                        <a:rPr lang="es-ES" sz="1000">
                          <a:solidFill>
                            <a:srgbClr val="000000"/>
                          </a:solidFill>
                          <a:latin typeface="Times New Roman"/>
                          <a:ea typeface="Times New Roman"/>
                          <a:cs typeface="Times New Roman"/>
                        </a:rPr>
                        <a:t>Chapia</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14.496,00</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15.168,00</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15.840,00</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16.512,00</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000000"/>
                          </a:solidFill>
                          <a:latin typeface="Calibri"/>
                          <a:ea typeface="Times New Roman"/>
                          <a:cs typeface="Calibri"/>
                        </a:rPr>
                        <a:t>17.184,00</a:t>
                      </a:r>
                      <a:endParaRPr lang="es-ES" sz="1000" dirty="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17.856,00</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18.528,00</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19.200,00</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49">
                <a:tc>
                  <a:txBody>
                    <a:bodyPr/>
                    <a:lstStyle/>
                    <a:p>
                      <a:pPr>
                        <a:lnSpc>
                          <a:spcPct val="115000"/>
                        </a:lnSpc>
                        <a:spcAft>
                          <a:spcPts val="0"/>
                        </a:spcAft>
                      </a:pPr>
                      <a:r>
                        <a:rPr lang="es-ES" sz="1000">
                          <a:solidFill>
                            <a:srgbClr val="000000"/>
                          </a:solidFill>
                          <a:latin typeface="Times New Roman"/>
                          <a:ea typeface="Times New Roman"/>
                          <a:cs typeface="Times New Roman"/>
                        </a:rPr>
                        <a:t>Urea</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000000"/>
                          </a:solidFill>
                          <a:latin typeface="Calibri"/>
                          <a:ea typeface="Times New Roman"/>
                          <a:cs typeface="Calibri"/>
                        </a:rPr>
                        <a:t>-</a:t>
                      </a:r>
                      <a:endParaRPr lang="es-ES" sz="1000" dirty="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49">
                <a:tc>
                  <a:txBody>
                    <a:bodyPr/>
                    <a:lstStyle/>
                    <a:p>
                      <a:pPr>
                        <a:lnSpc>
                          <a:spcPct val="115000"/>
                        </a:lnSpc>
                        <a:spcAft>
                          <a:spcPts val="0"/>
                        </a:spcAft>
                      </a:pPr>
                      <a:r>
                        <a:rPr lang="es-ES" sz="1000">
                          <a:solidFill>
                            <a:srgbClr val="000000"/>
                          </a:solidFill>
                          <a:latin typeface="Times New Roman"/>
                          <a:ea typeface="Times New Roman"/>
                          <a:cs typeface="Times New Roman"/>
                        </a:rPr>
                        <a:t>Poda</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49">
                <a:tc>
                  <a:txBody>
                    <a:bodyPr/>
                    <a:lstStyle/>
                    <a:p>
                      <a:pPr>
                        <a:lnSpc>
                          <a:spcPct val="115000"/>
                        </a:lnSpc>
                        <a:spcAft>
                          <a:spcPts val="0"/>
                        </a:spcAft>
                      </a:pPr>
                      <a:r>
                        <a:rPr lang="es-ES" sz="1000">
                          <a:solidFill>
                            <a:srgbClr val="000000"/>
                          </a:solidFill>
                          <a:latin typeface="Times New Roman"/>
                          <a:ea typeface="Times New Roman"/>
                          <a:cs typeface="Times New Roman"/>
                        </a:rPr>
                        <a:t>Motosierrista</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61.920,00</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000000"/>
                          </a:solidFill>
                          <a:latin typeface="Calibri"/>
                          <a:ea typeface="Times New Roman"/>
                          <a:cs typeface="Calibri"/>
                        </a:rPr>
                        <a:t>-</a:t>
                      </a:r>
                      <a:endParaRPr lang="es-ES" sz="1000" dirty="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49">
                <a:tc>
                  <a:txBody>
                    <a:bodyPr/>
                    <a:lstStyle/>
                    <a:p>
                      <a:pPr>
                        <a:lnSpc>
                          <a:spcPct val="115000"/>
                        </a:lnSpc>
                        <a:spcAft>
                          <a:spcPts val="0"/>
                        </a:spcAft>
                      </a:pPr>
                      <a:r>
                        <a:rPr lang="es-ES" sz="1000">
                          <a:solidFill>
                            <a:srgbClr val="000000"/>
                          </a:solidFill>
                          <a:latin typeface="Times New Roman"/>
                          <a:ea typeface="Times New Roman"/>
                          <a:cs typeface="Times New Roman"/>
                        </a:rPr>
                        <a:t>Ayudante</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10.320,00</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49">
                <a:tc>
                  <a:txBody>
                    <a:bodyPr/>
                    <a:lstStyle/>
                    <a:p>
                      <a:pPr>
                        <a:lnSpc>
                          <a:spcPct val="115000"/>
                        </a:lnSpc>
                        <a:spcAft>
                          <a:spcPts val="0"/>
                        </a:spcAft>
                      </a:pPr>
                      <a:r>
                        <a:rPr lang="es-ES" sz="1000">
                          <a:solidFill>
                            <a:srgbClr val="000000"/>
                          </a:solidFill>
                          <a:latin typeface="Times New Roman"/>
                          <a:ea typeface="Times New Roman"/>
                          <a:cs typeface="Times New Roman"/>
                        </a:rPr>
                        <a:t>Remuneraciones</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6.523,20</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6.825,60</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7.128,00</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7.430,40</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000000"/>
                          </a:solidFill>
                          <a:latin typeface="Calibri"/>
                          <a:ea typeface="Times New Roman"/>
                          <a:cs typeface="Calibri"/>
                        </a:rPr>
                        <a:t>7.732,80</a:t>
                      </a:r>
                      <a:endParaRPr lang="es-ES" sz="1000" dirty="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8.035,20</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8.337,60</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8.640,00</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49">
                <a:tc>
                  <a:txBody>
                    <a:bodyPr/>
                    <a:lstStyle/>
                    <a:p>
                      <a:pPr>
                        <a:lnSpc>
                          <a:spcPct val="115000"/>
                        </a:lnSpc>
                        <a:spcAft>
                          <a:spcPts val="0"/>
                        </a:spcAft>
                      </a:pPr>
                      <a:r>
                        <a:rPr lang="es-ES" sz="1000">
                          <a:solidFill>
                            <a:srgbClr val="000000"/>
                          </a:solidFill>
                          <a:latin typeface="Times New Roman"/>
                          <a:ea typeface="Times New Roman"/>
                          <a:cs typeface="Times New Roman"/>
                        </a:rPr>
                        <a:t>Servicios básicos</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177,29</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186,16</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195,47</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205,24</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215,50</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226,28</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237,59</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249,47</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49">
                <a:tc>
                  <a:txBody>
                    <a:bodyPr/>
                    <a:lstStyle/>
                    <a:p>
                      <a:pPr>
                        <a:lnSpc>
                          <a:spcPct val="115000"/>
                        </a:lnSpc>
                        <a:spcAft>
                          <a:spcPts val="0"/>
                        </a:spcAft>
                      </a:pPr>
                      <a:r>
                        <a:rPr lang="es-ES" sz="1000">
                          <a:solidFill>
                            <a:srgbClr val="000000"/>
                          </a:solidFill>
                          <a:latin typeface="Times New Roman"/>
                          <a:ea typeface="Times New Roman"/>
                          <a:cs typeface="Times New Roman"/>
                        </a:rPr>
                        <a:t>Seguros</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1.477,46</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1.551,33</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1.628,89</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1.710,34</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000000"/>
                          </a:solidFill>
                          <a:latin typeface="Calibri"/>
                          <a:ea typeface="Times New Roman"/>
                          <a:cs typeface="Calibri"/>
                        </a:rPr>
                        <a:t>1.795,86</a:t>
                      </a:r>
                      <a:endParaRPr lang="es-ES" sz="1000" dirty="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1.885,65</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1.979,93</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2.078,93</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49">
                <a:tc>
                  <a:txBody>
                    <a:bodyPr/>
                    <a:lstStyle/>
                    <a:p>
                      <a:pPr>
                        <a:lnSpc>
                          <a:spcPct val="115000"/>
                        </a:lnSpc>
                        <a:spcAft>
                          <a:spcPts val="0"/>
                        </a:spcAft>
                      </a:pPr>
                      <a:r>
                        <a:rPr lang="es-ES" sz="1000">
                          <a:solidFill>
                            <a:srgbClr val="000000"/>
                          </a:solidFill>
                          <a:latin typeface="Times New Roman"/>
                          <a:ea typeface="Times New Roman"/>
                          <a:cs typeface="Times New Roman"/>
                        </a:rPr>
                        <a:t>Seguridad y vigilancia</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2.511,67</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2.637,26</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2.769,12</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2.907,58</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000000"/>
                          </a:solidFill>
                          <a:latin typeface="Calibri"/>
                          <a:ea typeface="Times New Roman"/>
                          <a:cs typeface="Calibri"/>
                        </a:rPr>
                        <a:t>3.052,96</a:t>
                      </a:r>
                      <a:endParaRPr lang="es-ES" sz="1000" dirty="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3.205,60</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3.365,88</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3.534,18</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49">
                <a:tc>
                  <a:txBody>
                    <a:bodyPr/>
                    <a:lstStyle/>
                    <a:p>
                      <a:pPr>
                        <a:lnSpc>
                          <a:spcPct val="115000"/>
                        </a:lnSpc>
                        <a:spcAft>
                          <a:spcPts val="0"/>
                        </a:spcAft>
                      </a:pPr>
                      <a:r>
                        <a:rPr lang="es-ES" sz="1000" b="1">
                          <a:solidFill>
                            <a:srgbClr val="000000"/>
                          </a:solidFill>
                          <a:latin typeface="Times New Roman"/>
                          <a:ea typeface="Times New Roman"/>
                          <a:cs typeface="Times New Roman"/>
                        </a:rPr>
                        <a:t>TOTAL EGRESOS</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33.343,09</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34.771,82</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36.215,95</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109.914,03</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39.146,58</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40.635,20</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42.140,48</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43.663,05</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82849">
                <a:tc>
                  <a:txBody>
                    <a:bodyPr/>
                    <a:lstStyle/>
                    <a:p>
                      <a:pPr>
                        <a:lnSpc>
                          <a:spcPct val="115000"/>
                        </a:lnSpc>
                        <a:spcAft>
                          <a:spcPts val="0"/>
                        </a:spcAft>
                      </a:pPr>
                      <a:r>
                        <a:rPr lang="es-ES" sz="1000" b="1">
                          <a:solidFill>
                            <a:srgbClr val="000000"/>
                          </a:solidFill>
                          <a:latin typeface="Times New Roman"/>
                          <a:ea typeface="Times New Roman"/>
                          <a:cs typeface="Times New Roman"/>
                        </a:rPr>
                        <a:t>SUPER AVIT / DEFICIT</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FF0000"/>
                          </a:solidFill>
                          <a:latin typeface="Calibri"/>
                          <a:ea typeface="Times New Roman"/>
                          <a:cs typeface="Calibri"/>
                        </a:rPr>
                        <a:t>-191.893,86</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FF0000"/>
                          </a:solidFill>
                          <a:latin typeface="Calibri"/>
                          <a:ea typeface="Times New Roman"/>
                          <a:cs typeface="Calibri"/>
                        </a:rPr>
                        <a:t>-226.665,67</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FF0000"/>
                          </a:solidFill>
                          <a:latin typeface="Calibri"/>
                          <a:ea typeface="Times New Roman"/>
                          <a:cs typeface="Calibri"/>
                        </a:rPr>
                        <a:t>-262.881,62</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2.094.898,39</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dirty="0">
                          <a:solidFill>
                            <a:srgbClr val="000000"/>
                          </a:solidFill>
                          <a:latin typeface="Calibri"/>
                          <a:ea typeface="Times New Roman"/>
                          <a:cs typeface="Calibri"/>
                        </a:rPr>
                        <a:t>2.055.751,80</a:t>
                      </a:r>
                      <a:endParaRPr lang="es-ES" sz="1000" dirty="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2.015.116,60</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1.972.976,13</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1.929.313,08</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365702">
                <a:tc>
                  <a:txBody>
                    <a:bodyPr/>
                    <a:lstStyle/>
                    <a:p>
                      <a:pPr>
                        <a:lnSpc>
                          <a:spcPct val="115000"/>
                        </a:lnSpc>
                        <a:spcAft>
                          <a:spcPts val="0"/>
                        </a:spcAft>
                      </a:pPr>
                      <a:r>
                        <a:rPr lang="es-ES" sz="1000" b="1">
                          <a:solidFill>
                            <a:srgbClr val="000000"/>
                          </a:solidFill>
                          <a:latin typeface="Times New Roman"/>
                          <a:ea typeface="Times New Roman"/>
                          <a:cs typeface="Times New Roman"/>
                        </a:rPr>
                        <a:t>VALOR ACTUAL</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FF0000"/>
                          </a:solidFill>
                          <a:latin typeface="Calibri"/>
                          <a:ea typeface="Times New Roman"/>
                          <a:cs typeface="Calibri"/>
                        </a:rPr>
                        <a:t>-           76.978</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FF0000"/>
                          </a:solidFill>
                          <a:latin typeface="Calibri"/>
                          <a:ea typeface="Times New Roman"/>
                          <a:cs typeface="Calibri"/>
                        </a:rPr>
                        <a:t>-           82.151</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FF0000"/>
                          </a:solidFill>
                          <a:latin typeface="Calibri"/>
                          <a:ea typeface="Times New Roman"/>
                          <a:cs typeface="Calibri"/>
                        </a:rPr>
                        <a:t>-           86.081</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619.775</a:t>
                      </a:r>
                      <a:endParaRPr lang="es-ES" sz="100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dirty="0">
                          <a:solidFill>
                            <a:srgbClr val="000000"/>
                          </a:solidFill>
                          <a:latin typeface="Calibri"/>
                          <a:ea typeface="Times New Roman"/>
                          <a:cs typeface="Calibri"/>
                        </a:rPr>
                        <a:t>549.496</a:t>
                      </a:r>
                      <a:endParaRPr lang="es-ES" sz="1000" dirty="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dirty="0">
                          <a:solidFill>
                            <a:srgbClr val="000000"/>
                          </a:solidFill>
                          <a:latin typeface="Calibri"/>
                          <a:ea typeface="Times New Roman"/>
                          <a:cs typeface="Calibri"/>
                        </a:rPr>
                        <a:t>486.650</a:t>
                      </a:r>
                      <a:endParaRPr lang="es-ES" sz="1000" dirty="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dirty="0">
                          <a:solidFill>
                            <a:srgbClr val="000000"/>
                          </a:solidFill>
                          <a:latin typeface="Calibri"/>
                          <a:ea typeface="Times New Roman"/>
                          <a:cs typeface="Calibri"/>
                        </a:rPr>
                        <a:t>430.488</a:t>
                      </a:r>
                      <a:endParaRPr lang="es-ES" sz="1000" dirty="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dirty="0">
                          <a:solidFill>
                            <a:srgbClr val="000000"/>
                          </a:solidFill>
                          <a:latin typeface="Calibri"/>
                          <a:ea typeface="Times New Roman"/>
                          <a:cs typeface="Calibri"/>
                        </a:rPr>
                        <a:t>380.333</a:t>
                      </a:r>
                      <a:endParaRPr lang="es-ES" sz="1000" dirty="0">
                        <a:latin typeface="Calibri"/>
                        <a:ea typeface="Times New Roman"/>
                        <a:cs typeface="Times New Roman"/>
                      </a:endParaRPr>
                    </a:p>
                  </a:txBody>
                  <a:tcPr marL="28552" marR="28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57159" y="264304"/>
          <a:ext cx="8358242" cy="6500498"/>
        </p:xfrm>
        <a:graphic>
          <a:graphicData uri="http://schemas.openxmlformats.org/drawingml/2006/table">
            <a:tbl>
              <a:tblPr/>
              <a:tblGrid>
                <a:gridCol w="1399621"/>
                <a:gridCol w="680065"/>
                <a:gridCol w="655672"/>
                <a:gridCol w="696327"/>
                <a:gridCol w="696327"/>
                <a:gridCol w="696327"/>
                <a:gridCol w="696327"/>
                <a:gridCol w="696327"/>
                <a:gridCol w="696327"/>
                <a:gridCol w="696327"/>
                <a:gridCol w="748595"/>
              </a:tblGrid>
              <a:tr h="166461">
                <a:tc>
                  <a:txBody>
                    <a:bodyPr/>
                    <a:lstStyle/>
                    <a:p>
                      <a:pPr>
                        <a:lnSpc>
                          <a:spcPct val="115000"/>
                        </a:lnSpc>
                      </a:pPr>
                      <a:endParaRPr lang="es-ES" sz="1000" dirty="0">
                        <a:latin typeface="Calibri"/>
                        <a:cs typeface="Times New Roman"/>
                      </a:endParaRPr>
                    </a:p>
                  </a:txBody>
                  <a:tcPr marL="29659" marR="2965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17</a:t>
                      </a:r>
                      <a:endParaRPr lang="es-ES" sz="1000">
                        <a:latin typeface="Calibri"/>
                        <a:ea typeface="Times New Roman"/>
                        <a:cs typeface="Times New Roman"/>
                      </a:endParaRPr>
                    </a:p>
                  </a:txBody>
                  <a:tcPr marL="29659" marR="2965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18</a:t>
                      </a:r>
                      <a:endParaRPr lang="es-ES" sz="1000">
                        <a:latin typeface="Calibri"/>
                        <a:ea typeface="Times New Roman"/>
                        <a:cs typeface="Times New Roman"/>
                      </a:endParaRPr>
                    </a:p>
                  </a:txBody>
                  <a:tcPr marL="29659" marR="2965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19</a:t>
                      </a:r>
                      <a:endParaRPr lang="es-ES" sz="1000">
                        <a:latin typeface="Calibri"/>
                        <a:ea typeface="Times New Roman"/>
                        <a:cs typeface="Times New Roman"/>
                      </a:endParaRPr>
                    </a:p>
                  </a:txBody>
                  <a:tcPr marL="29659" marR="2965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20</a:t>
                      </a:r>
                      <a:endParaRPr lang="es-ES" sz="1000">
                        <a:latin typeface="Calibri"/>
                        <a:ea typeface="Times New Roman"/>
                        <a:cs typeface="Times New Roman"/>
                      </a:endParaRPr>
                    </a:p>
                  </a:txBody>
                  <a:tcPr marL="29659" marR="2965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21</a:t>
                      </a:r>
                      <a:endParaRPr lang="es-ES" sz="1000">
                        <a:latin typeface="Calibri"/>
                        <a:ea typeface="Times New Roman"/>
                        <a:cs typeface="Times New Roman"/>
                      </a:endParaRPr>
                    </a:p>
                  </a:txBody>
                  <a:tcPr marL="29659" marR="2965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22</a:t>
                      </a:r>
                      <a:endParaRPr lang="es-ES" sz="1000">
                        <a:latin typeface="Calibri"/>
                        <a:ea typeface="Times New Roman"/>
                        <a:cs typeface="Times New Roman"/>
                      </a:endParaRPr>
                    </a:p>
                  </a:txBody>
                  <a:tcPr marL="29659" marR="2965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23</a:t>
                      </a:r>
                      <a:endParaRPr lang="es-ES" sz="1000">
                        <a:latin typeface="Calibri"/>
                        <a:ea typeface="Times New Roman"/>
                        <a:cs typeface="Times New Roman"/>
                      </a:endParaRPr>
                    </a:p>
                  </a:txBody>
                  <a:tcPr marL="29659" marR="2965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24</a:t>
                      </a:r>
                      <a:endParaRPr lang="es-ES" sz="1000">
                        <a:latin typeface="Calibri"/>
                        <a:ea typeface="Times New Roman"/>
                        <a:cs typeface="Times New Roman"/>
                      </a:endParaRPr>
                    </a:p>
                  </a:txBody>
                  <a:tcPr marL="29659" marR="2965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25</a:t>
                      </a:r>
                      <a:endParaRPr lang="es-ES" sz="1000">
                        <a:latin typeface="Calibri"/>
                        <a:ea typeface="Times New Roman"/>
                        <a:cs typeface="Times New Roman"/>
                      </a:endParaRPr>
                    </a:p>
                  </a:txBody>
                  <a:tcPr marL="29659" marR="2965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TOTAL</a:t>
                      </a:r>
                      <a:endParaRPr lang="es-ES" sz="1000">
                        <a:latin typeface="Calibri"/>
                        <a:ea typeface="Times New Roman"/>
                        <a:cs typeface="Times New Roman"/>
                      </a:endParaRPr>
                    </a:p>
                  </a:txBody>
                  <a:tcPr marL="29659" marR="29659" marT="0" marB="0" anchor="b">
                    <a:lnL>
                      <a:noFill/>
                    </a:lnL>
                    <a:lnR>
                      <a:noFill/>
                    </a:lnR>
                    <a:lnT>
                      <a:noFill/>
                    </a:lnT>
                    <a:lnB w="12700" cap="flat" cmpd="sng" algn="ctr">
                      <a:solidFill>
                        <a:srgbClr val="000000"/>
                      </a:solidFill>
                      <a:prstDash val="solid"/>
                      <a:round/>
                      <a:headEnd type="none" w="med" len="med"/>
                      <a:tailEnd type="none" w="med" len="med"/>
                    </a:lnB>
                  </a:tcPr>
                </a:tc>
              </a:tr>
              <a:tr h="166461">
                <a:tc>
                  <a:txBody>
                    <a:bodyPr/>
                    <a:lstStyle/>
                    <a:p>
                      <a:pPr>
                        <a:lnSpc>
                          <a:spcPct val="115000"/>
                        </a:lnSpc>
                        <a:spcAft>
                          <a:spcPts val="0"/>
                        </a:spcAft>
                      </a:pPr>
                      <a:r>
                        <a:rPr lang="es-ES" sz="1000" b="1">
                          <a:solidFill>
                            <a:srgbClr val="000000"/>
                          </a:solidFill>
                          <a:latin typeface="Times New Roman"/>
                          <a:ea typeface="Times New Roman"/>
                          <a:cs typeface="Times New Roman"/>
                        </a:rPr>
                        <a:t>INGRESOS</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922">
                <a:tc>
                  <a:txBody>
                    <a:bodyPr/>
                    <a:lstStyle/>
                    <a:p>
                      <a:pPr>
                        <a:lnSpc>
                          <a:spcPct val="115000"/>
                        </a:lnSpc>
                        <a:spcAft>
                          <a:spcPts val="0"/>
                        </a:spcAft>
                      </a:pPr>
                      <a:r>
                        <a:rPr lang="es-ES" sz="1000">
                          <a:solidFill>
                            <a:srgbClr val="000000"/>
                          </a:solidFill>
                          <a:latin typeface="Times New Roman"/>
                          <a:ea typeface="Times New Roman"/>
                          <a:cs typeface="Times New Roman"/>
                        </a:rPr>
                        <a:t>SALDO INICIAL</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1.929.313,08</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1.884.110,50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1.837.348,74</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11.021.419,83</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10.971.478,76</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10.919.500,19</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10.866.292,90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10.811.416,40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10.754.847,03</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461">
                <a:tc>
                  <a:txBody>
                    <a:bodyPr/>
                    <a:lstStyle/>
                    <a:p>
                      <a:pPr>
                        <a:lnSpc>
                          <a:spcPct val="115000"/>
                        </a:lnSpc>
                        <a:spcAft>
                          <a:spcPts val="0"/>
                        </a:spcAft>
                      </a:pPr>
                      <a:r>
                        <a:rPr lang="es-ES" sz="1000">
                          <a:solidFill>
                            <a:srgbClr val="000000"/>
                          </a:solidFill>
                          <a:latin typeface="Times New Roman"/>
                          <a:ea typeface="Times New Roman"/>
                          <a:cs typeface="Times New Roman"/>
                        </a:rPr>
                        <a:t>Inversión Inicial</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922">
                <a:tc>
                  <a:txBody>
                    <a:bodyPr/>
                    <a:lstStyle/>
                    <a:p>
                      <a:pPr>
                        <a:lnSpc>
                          <a:spcPct val="115000"/>
                        </a:lnSpc>
                        <a:spcAft>
                          <a:spcPts val="0"/>
                        </a:spcAft>
                      </a:pPr>
                      <a:r>
                        <a:rPr lang="es-ES" sz="1000">
                          <a:solidFill>
                            <a:srgbClr val="000000"/>
                          </a:solidFill>
                          <a:latin typeface="Times New Roman"/>
                          <a:ea typeface="Times New Roman"/>
                          <a:cs typeface="Times New Roman"/>
                        </a:rPr>
                        <a:t>Madera</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8.345.616,10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17.287.221,58</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27.514.957,53</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461">
                <a:tc>
                  <a:txBody>
                    <a:bodyPr/>
                    <a:lstStyle/>
                    <a:p>
                      <a:pPr>
                        <a:lnSpc>
                          <a:spcPct val="115000"/>
                        </a:lnSpc>
                        <a:spcAft>
                          <a:spcPts val="0"/>
                        </a:spcAft>
                      </a:pPr>
                      <a:r>
                        <a:rPr lang="es-ES" sz="1000">
                          <a:solidFill>
                            <a:srgbClr val="000000"/>
                          </a:solidFill>
                          <a:latin typeface="Times New Roman"/>
                          <a:ea typeface="Times New Roman"/>
                          <a:cs typeface="Times New Roman"/>
                        </a:rPr>
                        <a:t>Poste</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120.157,78</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276.474,22</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461">
                <a:tc>
                  <a:txBody>
                    <a:bodyPr/>
                    <a:lstStyle/>
                    <a:p>
                      <a:pPr>
                        <a:lnSpc>
                          <a:spcPct val="115000"/>
                        </a:lnSpc>
                        <a:spcAft>
                          <a:spcPts val="0"/>
                        </a:spcAft>
                      </a:pPr>
                      <a:r>
                        <a:rPr lang="es-ES" sz="1000">
                          <a:solidFill>
                            <a:srgbClr val="000000"/>
                          </a:solidFill>
                          <a:latin typeface="Times New Roman"/>
                          <a:ea typeface="Times New Roman"/>
                          <a:cs typeface="Times New Roman"/>
                        </a:rPr>
                        <a:t>Viga </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68.992,02</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200.825,54</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427">
                <a:tc>
                  <a:txBody>
                    <a:bodyPr/>
                    <a:lstStyle/>
                    <a:p>
                      <a:pPr>
                        <a:lnSpc>
                          <a:spcPct val="115000"/>
                        </a:lnSpc>
                        <a:spcAft>
                          <a:spcPts val="0"/>
                        </a:spcAft>
                      </a:pPr>
                      <a:r>
                        <a:rPr lang="es-ES" sz="1000">
                          <a:solidFill>
                            <a:srgbClr val="000000"/>
                          </a:solidFill>
                          <a:latin typeface="Times New Roman"/>
                          <a:ea typeface="Times New Roman"/>
                          <a:cs typeface="Times New Roman"/>
                        </a:rPr>
                        <a:t>Carbòn</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790.466,52</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1.504.376,64</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461">
                <a:tc>
                  <a:txBody>
                    <a:bodyPr/>
                    <a:lstStyle/>
                    <a:p>
                      <a:pPr>
                        <a:lnSpc>
                          <a:spcPct val="115000"/>
                        </a:lnSpc>
                        <a:spcAft>
                          <a:spcPts val="0"/>
                        </a:spcAft>
                      </a:pPr>
                      <a:r>
                        <a:rPr lang="es-ES" sz="1000">
                          <a:solidFill>
                            <a:srgbClr val="000000"/>
                          </a:solidFill>
                          <a:latin typeface="Times New Roman"/>
                          <a:ea typeface="Times New Roman"/>
                          <a:cs typeface="Times New Roman"/>
                        </a:rPr>
                        <a:t>PRESTAMO</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300.000,00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922">
                <a:tc>
                  <a:txBody>
                    <a:bodyPr/>
                    <a:lstStyle/>
                    <a:p>
                      <a:pPr>
                        <a:lnSpc>
                          <a:spcPct val="115000"/>
                        </a:lnSpc>
                        <a:spcAft>
                          <a:spcPts val="0"/>
                        </a:spcAft>
                      </a:pPr>
                      <a:r>
                        <a:rPr lang="es-ES" sz="800" b="1">
                          <a:solidFill>
                            <a:srgbClr val="000000"/>
                          </a:solidFill>
                          <a:latin typeface="Times New Roman"/>
                          <a:ea typeface="Times New Roman"/>
                          <a:cs typeface="Times New Roman"/>
                        </a:rPr>
                        <a:t>TOTAL INGRESOS</a:t>
                      </a:r>
                      <a:endParaRPr lang="es-ES" sz="8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1.929.313,08</a:t>
                      </a:r>
                      <a:endParaRPr lang="es-ES" sz="8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1.884.110,50</a:t>
                      </a:r>
                      <a:endParaRPr lang="es-ES" sz="8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11.162.581,16</a:t>
                      </a:r>
                      <a:endParaRPr lang="es-ES" sz="8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11.021.419,83</a:t>
                      </a:r>
                      <a:endParaRPr lang="es-ES" sz="8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10.971.478,76</a:t>
                      </a:r>
                      <a:endParaRPr lang="es-ES" sz="8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10.919.500,19</a:t>
                      </a:r>
                      <a:endParaRPr lang="es-ES" sz="8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10.866.292,90</a:t>
                      </a:r>
                      <a:endParaRPr lang="es-ES" sz="8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10.811.416,40</a:t>
                      </a:r>
                      <a:endParaRPr lang="es-ES" sz="8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28.042.068,61</a:t>
                      </a:r>
                      <a:endParaRPr lang="es-ES" sz="8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dirty="0">
                          <a:solidFill>
                            <a:srgbClr val="000000"/>
                          </a:solidFill>
                          <a:latin typeface="Calibri"/>
                          <a:ea typeface="Times New Roman"/>
                          <a:cs typeface="Calibri"/>
                        </a:rPr>
                        <a:t>106.586.480,56</a:t>
                      </a:r>
                      <a:endParaRPr lang="es-ES" sz="800" dirty="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66461">
                <a:tc>
                  <a:txBody>
                    <a:bodyPr/>
                    <a:lstStyle/>
                    <a:p>
                      <a:pPr>
                        <a:lnSpc>
                          <a:spcPct val="115000"/>
                        </a:lnSpc>
                        <a:spcAft>
                          <a:spcPts val="0"/>
                        </a:spcAft>
                      </a:pPr>
                      <a:r>
                        <a:rPr lang="es-ES" sz="1000">
                          <a:solidFill>
                            <a:srgbClr val="000000"/>
                          </a:solidFill>
                          <a:latin typeface="Times New Roman"/>
                          <a:ea typeface="Times New Roman"/>
                          <a:cs typeface="Times New Roman"/>
                        </a:rPr>
                        <a:t> </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461">
                <a:tc>
                  <a:txBody>
                    <a:bodyPr/>
                    <a:lstStyle/>
                    <a:p>
                      <a:pPr>
                        <a:lnSpc>
                          <a:spcPct val="115000"/>
                        </a:lnSpc>
                        <a:spcAft>
                          <a:spcPts val="0"/>
                        </a:spcAft>
                      </a:pPr>
                      <a:r>
                        <a:rPr lang="es-ES" sz="1000" b="1">
                          <a:solidFill>
                            <a:srgbClr val="000000"/>
                          </a:solidFill>
                          <a:latin typeface="Times New Roman"/>
                          <a:ea typeface="Times New Roman"/>
                          <a:cs typeface="Times New Roman"/>
                        </a:rPr>
                        <a:t>EGRESOS</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461">
                <a:tc>
                  <a:txBody>
                    <a:bodyPr/>
                    <a:lstStyle/>
                    <a:p>
                      <a:pPr>
                        <a:lnSpc>
                          <a:spcPct val="115000"/>
                        </a:lnSpc>
                        <a:spcAft>
                          <a:spcPts val="0"/>
                        </a:spcAft>
                      </a:pPr>
                      <a:r>
                        <a:rPr lang="es-ES" sz="1000">
                          <a:solidFill>
                            <a:srgbClr val="000000"/>
                          </a:solidFill>
                          <a:latin typeface="Times New Roman"/>
                          <a:ea typeface="Times New Roman"/>
                          <a:cs typeface="Times New Roman"/>
                        </a:rPr>
                        <a:t>PAGO PRESTAMO</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2.603,47</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2.603,47</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2.603,47</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2.603,47</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2.603,47</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2.603,47</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2.603,47</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2.603,47</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2.603,47</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65.086,74</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461">
                <a:tc>
                  <a:txBody>
                    <a:bodyPr/>
                    <a:lstStyle/>
                    <a:p>
                      <a:pPr>
                        <a:lnSpc>
                          <a:spcPct val="115000"/>
                        </a:lnSpc>
                        <a:spcAft>
                          <a:spcPts val="0"/>
                        </a:spcAft>
                      </a:pPr>
                      <a:r>
                        <a:rPr lang="es-ES" sz="1000">
                          <a:solidFill>
                            <a:srgbClr val="000000"/>
                          </a:solidFill>
                          <a:latin typeface="Times New Roman"/>
                          <a:ea typeface="Times New Roman"/>
                          <a:cs typeface="Times New Roman"/>
                        </a:rPr>
                        <a:t>plàntulas</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17.776,00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461">
                <a:tc>
                  <a:txBody>
                    <a:bodyPr/>
                    <a:lstStyle/>
                    <a:p>
                      <a:pPr>
                        <a:lnSpc>
                          <a:spcPct val="115000"/>
                        </a:lnSpc>
                        <a:spcAft>
                          <a:spcPts val="0"/>
                        </a:spcAft>
                      </a:pPr>
                      <a:r>
                        <a:rPr lang="es-ES" sz="1000">
                          <a:solidFill>
                            <a:srgbClr val="000000"/>
                          </a:solidFill>
                          <a:latin typeface="Times New Roman"/>
                          <a:ea typeface="Times New Roman"/>
                          <a:cs typeface="Times New Roman"/>
                        </a:rPr>
                        <a:t>adquisiciòn del terreno</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261.000,00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461">
                <a:tc>
                  <a:txBody>
                    <a:bodyPr/>
                    <a:lstStyle/>
                    <a:p>
                      <a:pPr>
                        <a:lnSpc>
                          <a:spcPct val="115000"/>
                        </a:lnSpc>
                        <a:spcAft>
                          <a:spcPts val="0"/>
                        </a:spcAft>
                      </a:pPr>
                      <a:r>
                        <a:rPr lang="es-ES" sz="1000">
                          <a:solidFill>
                            <a:srgbClr val="000000"/>
                          </a:solidFill>
                          <a:latin typeface="Times New Roman"/>
                          <a:ea typeface="Times New Roman"/>
                          <a:cs typeface="Times New Roman"/>
                        </a:rPr>
                        <a:t>Análisis de Laboratorio</a:t>
                      </a:r>
                      <a:endParaRPr lang="es-ES" sz="1000">
                        <a:latin typeface="Calibri"/>
                        <a:ea typeface="Times New Roman"/>
                        <a:cs typeface="Times New Roman"/>
                      </a:endParaRPr>
                    </a:p>
                  </a:txBody>
                  <a:tcPr marL="29659" marR="29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1.400,00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461">
                <a:tc>
                  <a:txBody>
                    <a:bodyPr/>
                    <a:lstStyle/>
                    <a:p>
                      <a:pPr>
                        <a:lnSpc>
                          <a:spcPct val="115000"/>
                        </a:lnSpc>
                        <a:spcAft>
                          <a:spcPts val="0"/>
                        </a:spcAft>
                      </a:pPr>
                      <a:r>
                        <a:rPr lang="es-ES" sz="1000">
                          <a:solidFill>
                            <a:srgbClr val="000000"/>
                          </a:solidFill>
                          <a:latin typeface="Times New Roman"/>
                          <a:ea typeface="Times New Roman"/>
                          <a:cs typeface="Times New Roman"/>
                        </a:rPr>
                        <a:t>Preparación del suelo</a:t>
                      </a:r>
                      <a:endParaRPr lang="es-ES" sz="1000">
                        <a:latin typeface="Calibri"/>
                        <a:ea typeface="Times New Roman"/>
                        <a:cs typeface="Times New Roman"/>
                      </a:endParaRPr>
                    </a:p>
                  </a:txBody>
                  <a:tcPr marL="29659" marR="29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38.400,00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922">
                <a:tc>
                  <a:txBody>
                    <a:bodyPr/>
                    <a:lstStyle/>
                    <a:p>
                      <a:pPr>
                        <a:lnSpc>
                          <a:spcPct val="115000"/>
                        </a:lnSpc>
                        <a:spcAft>
                          <a:spcPts val="0"/>
                        </a:spcAft>
                      </a:pPr>
                      <a:r>
                        <a:rPr lang="es-ES" sz="1000">
                          <a:solidFill>
                            <a:srgbClr val="000000"/>
                          </a:solidFill>
                          <a:latin typeface="Times New Roman"/>
                          <a:ea typeface="Times New Roman"/>
                          <a:cs typeface="Times New Roman"/>
                        </a:rPr>
                        <a:t>Establecimiento de la plantación</a:t>
                      </a:r>
                      <a:endParaRPr lang="es-ES" sz="1000">
                        <a:latin typeface="Calibri"/>
                        <a:ea typeface="Times New Roman"/>
                        <a:cs typeface="Times New Roman"/>
                      </a:endParaRPr>
                    </a:p>
                  </a:txBody>
                  <a:tcPr marL="29659" marR="29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55.166,00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461">
                <a:tc>
                  <a:txBody>
                    <a:bodyPr/>
                    <a:lstStyle/>
                    <a:p>
                      <a:pPr>
                        <a:lnSpc>
                          <a:spcPct val="115000"/>
                        </a:lnSpc>
                        <a:spcAft>
                          <a:spcPts val="0"/>
                        </a:spcAft>
                      </a:pPr>
                      <a:r>
                        <a:rPr lang="es-ES" sz="1000">
                          <a:solidFill>
                            <a:srgbClr val="000000"/>
                          </a:solidFill>
                          <a:latin typeface="Times New Roman"/>
                          <a:ea typeface="Times New Roman"/>
                          <a:cs typeface="Times New Roman"/>
                        </a:rPr>
                        <a:t>Insumos</a:t>
                      </a:r>
                      <a:endParaRPr lang="es-ES" sz="1000">
                        <a:latin typeface="Calibri"/>
                        <a:ea typeface="Times New Roman"/>
                        <a:cs typeface="Times New Roman"/>
                      </a:endParaRPr>
                    </a:p>
                  </a:txBody>
                  <a:tcPr marL="29659" marR="29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7.629,00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7.906,00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8.188,00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8.474,00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8.765,00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9.061,00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9.363,00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9.669,00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10.261,00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228.206,00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461">
                <a:tc>
                  <a:txBody>
                    <a:bodyPr/>
                    <a:lstStyle/>
                    <a:p>
                      <a:pPr>
                        <a:lnSpc>
                          <a:spcPct val="115000"/>
                        </a:lnSpc>
                        <a:spcAft>
                          <a:spcPts val="0"/>
                        </a:spcAft>
                      </a:pPr>
                      <a:r>
                        <a:rPr lang="es-ES" sz="1000">
                          <a:solidFill>
                            <a:srgbClr val="000000"/>
                          </a:solidFill>
                          <a:latin typeface="Times New Roman"/>
                          <a:ea typeface="Times New Roman"/>
                          <a:cs typeface="Times New Roman"/>
                        </a:rPr>
                        <a:t>Chapia</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19.872,00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20.544,00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21.216,00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21.888,00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22.560,00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23.232,00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23.904,00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24.576,00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25.248,00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501.088,00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461">
                <a:tc>
                  <a:txBody>
                    <a:bodyPr/>
                    <a:lstStyle/>
                    <a:p>
                      <a:pPr>
                        <a:lnSpc>
                          <a:spcPct val="115000"/>
                        </a:lnSpc>
                        <a:spcAft>
                          <a:spcPts val="0"/>
                        </a:spcAft>
                      </a:pPr>
                      <a:r>
                        <a:rPr lang="es-ES" sz="1000">
                          <a:solidFill>
                            <a:srgbClr val="000000"/>
                          </a:solidFill>
                          <a:latin typeface="Times New Roman"/>
                          <a:ea typeface="Times New Roman"/>
                          <a:cs typeface="Times New Roman"/>
                        </a:rPr>
                        <a:t>Urea</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29.194,20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461">
                <a:tc>
                  <a:txBody>
                    <a:bodyPr/>
                    <a:lstStyle/>
                    <a:p>
                      <a:pPr>
                        <a:lnSpc>
                          <a:spcPct val="115000"/>
                        </a:lnSpc>
                        <a:spcAft>
                          <a:spcPts val="0"/>
                        </a:spcAft>
                      </a:pPr>
                      <a:r>
                        <a:rPr lang="es-ES" sz="1000">
                          <a:solidFill>
                            <a:srgbClr val="000000"/>
                          </a:solidFill>
                          <a:latin typeface="Times New Roman"/>
                          <a:ea typeface="Times New Roman"/>
                          <a:cs typeface="Times New Roman"/>
                        </a:rPr>
                        <a:t>Poda</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29.600,00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461">
                <a:tc>
                  <a:txBody>
                    <a:bodyPr/>
                    <a:lstStyle/>
                    <a:p>
                      <a:pPr>
                        <a:lnSpc>
                          <a:spcPct val="115000"/>
                        </a:lnSpc>
                        <a:spcAft>
                          <a:spcPts val="0"/>
                        </a:spcAft>
                      </a:pPr>
                      <a:r>
                        <a:rPr lang="es-ES" sz="1000">
                          <a:solidFill>
                            <a:srgbClr val="000000"/>
                          </a:solidFill>
                          <a:latin typeface="Times New Roman"/>
                          <a:ea typeface="Times New Roman"/>
                          <a:cs typeface="Times New Roman"/>
                        </a:rPr>
                        <a:t>Motosierrista</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79.560,00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94.680,00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315.440,00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461">
                <a:tc>
                  <a:txBody>
                    <a:bodyPr/>
                    <a:lstStyle/>
                    <a:p>
                      <a:pPr>
                        <a:lnSpc>
                          <a:spcPct val="115000"/>
                        </a:lnSpc>
                        <a:spcAft>
                          <a:spcPts val="0"/>
                        </a:spcAft>
                      </a:pPr>
                      <a:r>
                        <a:rPr lang="es-ES" sz="1000">
                          <a:solidFill>
                            <a:srgbClr val="000000"/>
                          </a:solidFill>
                          <a:latin typeface="Times New Roman"/>
                          <a:ea typeface="Times New Roman"/>
                          <a:cs typeface="Times New Roman"/>
                        </a:rPr>
                        <a:t>Ayudante</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13.260,00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15.780,00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52.740,00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461">
                <a:tc>
                  <a:txBody>
                    <a:bodyPr/>
                    <a:lstStyle/>
                    <a:p>
                      <a:pPr>
                        <a:lnSpc>
                          <a:spcPct val="115000"/>
                        </a:lnSpc>
                        <a:spcAft>
                          <a:spcPts val="0"/>
                        </a:spcAft>
                      </a:pPr>
                      <a:r>
                        <a:rPr lang="es-ES" sz="1000">
                          <a:solidFill>
                            <a:srgbClr val="000000"/>
                          </a:solidFill>
                          <a:latin typeface="Times New Roman"/>
                          <a:ea typeface="Times New Roman"/>
                          <a:cs typeface="Times New Roman"/>
                        </a:rPr>
                        <a:t>Remuneraciones</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8.942,40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9.244,80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9.547,20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9.849,60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10.567,80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10.454,40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10.756,80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11.059,20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11.361,60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193.906,80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461">
                <a:tc>
                  <a:txBody>
                    <a:bodyPr/>
                    <a:lstStyle/>
                    <a:p>
                      <a:pPr>
                        <a:lnSpc>
                          <a:spcPct val="115000"/>
                        </a:lnSpc>
                        <a:spcAft>
                          <a:spcPts val="0"/>
                        </a:spcAft>
                      </a:pPr>
                      <a:r>
                        <a:rPr lang="es-ES" sz="1000">
                          <a:solidFill>
                            <a:srgbClr val="000000"/>
                          </a:solidFill>
                          <a:latin typeface="Times New Roman"/>
                          <a:ea typeface="Times New Roman"/>
                          <a:cs typeface="Times New Roman"/>
                        </a:rPr>
                        <a:t>Servicios bàsicos</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261,94</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275,04</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288,79</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303,23</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318,40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334,32</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351,03</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368,58</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387,01</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dirty="0">
                          <a:solidFill>
                            <a:srgbClr val="000000"/>
                          </a:solidFill>
                          <a:latin typeface="Calibri"/>
                          <a:ea typeface="Times New Roman"/>
                          <a:cs typeface="Calibri"/>
                        </a:rPr>
                        <a:t>5.727,25</a:t>
                      </a:r>
                      <a:endParaRPr lang="es-ES" sz="1000" dirty="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461">
                <a:tc>
                  <a:txBody>
                    <a:bodyPr/>
                    <a:lstStyle/>
                    <a:p>
                      <a:pPr>
                        <a:lnSpc>
                          <a:spcPct val="115000"/>
                        </a:lnSpc>
                        <a:spcAft>
                          <a:spcPts val="0"/>
                        </a:spcAft>
                      </a:pPr>
                      <a:r>
                        <a:rPr lang="es-ES" sz="1000">
                          <a:solidFill>
                            <a:srgbClr val="000000"/>
                          </a:solidFill>
                          <a:latin typeface="Times New Roman"/>
                          <a:ea typeface="Times New Roman"/>
                          <a:cs typeface="Times New Roman"/>
                        </a:rPr>
                        <a:t>Seguros</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2.182,87</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2.292,02</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2.406,62</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2.526,95</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2.653,30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2.785,96</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2.925,26</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3.071,52</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3.225,10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47.727,10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461">
                <a:tc>
                  <a:txBody>
                    <a:bodyPr/>
                    <a:lstStyle/>
                    <a:p>
                      <a:pPr>
                        <a:lnSpc>
                          <a:spcPct val="115000"/>
                        </a:lnSpc>
                        <a:spcAft>
                          <a:spcPts val="0"/>
                        </a:spcAft>
                      </a:pPr>
                      <a:r>
                        <a:rPr lang="es-ES" sz="1000">
                          <a:solidFill>
                            <a:srgbClr val="000000"/>
                          </a:solidFill>
                          <a:latin typeface="Times New Roman"/>
                          <a:ea typeface="Times New Roman"/>
                          <a:cs typeface="Times New Roman"/>
                        </a:rPr>
                        <a:t>Seguridad y vigilancia</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3.710,89</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3.896,43</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4.091,25</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4.295,82</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4.510,61</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4.736,14</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4.972,94</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5.221,59</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5.482,67</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81.136,07</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427">
                <a:tc>
                  <a:txBody>
                    <a:bodyPr/>
                    <a:lstStyle/>
                    <a:p>
                      <a:pPr>
                        <a:lnSpc>
                          <a:spcPct val="115000"/>
                        </a:lnSpc>
                        <a:spcAft>
                          <a:spcPts val="0"/>
                        </a:spcAft>
                      </a:pPr>
                      <a:r>
                        <a:rPr lang="es-ES" sz="1000" b="1">
                          <a:solidFill>
                            <a:srgbClr val="000000"/>
                          </a:solidFill>
                          <a:latin typeface="Times New Roman"/>
                          <a:ea typeface="Times New Roman"/>
                          <a:cs typeface="Times New Roman"/>
                        </a:rPr>
                        <a:t>TOTAL EGRESOS</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45.202,58</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46.761,76</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141.161,34</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49.941,07</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51.978,57</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53.207,28</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54.876,50</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56.569,37</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169.028,85</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1.923.594,16</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332922">
                <a:tc>
                  <a:txBody>
                    <a:bodyPr/>
                    <a:lstStyle/>
                    <a:p>
                      <a:pPr>
                        <a:lnSpc>
                          <a:spcPct val="115000"/>
                        </a:lnSpc>
                        <a:spcAft>
                          <a:spcPts val="0"/>
                        </a:spcAft>
                      </a:pPr>
                      <a:r>
                        <a:rPr lang="es-ES" sz="900" b="1">
                          <a:solidFill>
                            <a:srgbClr val="000000"/>
                          </a:solidFill>
                          <a:latin typeface="Times New Roman"/>
                          <a:ea typeface="Times New Roman"/>
                          <a:cs typeface="Times New Roman"/>
                        </a:rPr>
                        <a:t>SUPER AVIT / DEFICIT</a:t>
                      </a:r>
                      <a:endParaRPr lang="es-ES" sz="9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1.884.110,50</a:t>
                      </a:r>
                      <a:endParaRPr lang="es-ES" sz="8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1.837.348,74</a:t>
                      </a:r>
                      <a:endParaRPr lang="es-ES" sz="8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11.021.419,83</a:t>
                      </a:r>
                      <a:endParaRPr lang="es-ES" sz="8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10.971.478,76</a:t>
                      </a:r>
                      <a:endParaRPr lang="es-ES" sz="8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10.919.500,19</a:t>
                      </a:r>
                      <a:endParaRPr lang="es-ES" sz="8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10.866.292,90</a:t>
                      </a:r>
                      <a:endParaRPr lang="es-ES" sz="8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10.811.416,40</a:t>
                      </a:r>
                      <a:endParaRPr lang="es-ES" sz="8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10.754.847,03</a:t>
                      </a:r>
                      <a:endParaRPr lang="es-ES" sz="8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dirty="0">
                          <a:solidFill>
                            <a:srgbClr val="000000"/>
                          </a:solidFill>
                          <a:latin typeface="Calibri"/>
                          <a:ea typeface="Times New Roman"/>
                          <a:cs typeface="Calibri"/>
                        </a:rPr>
                        <a:t>27.873.039,76</a:t>
                      </a:r>
                      <a:endParaRPr lang="es-ES" sz="800" dirty="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pPr>
                      <a:endParaRPr lang="es-ES" sz="100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461">
                <a:tc>
                  <a:txBody>
                    <a:bodyPr/>
                    <a:lstStyle/>
                    <a:p>
                      <a:pPr>
                        <a:lnSpc>
                          <a:spcPct val="115000"/>
                        </a:lnSpc>
                        <a:spcAft>
                          <a:spcPts val="0"/>
                        </a:spcAft>
                      </a:pPr>
                      <a:r>
                        <a:rPr lang="es-ES" sz="1000" b="1">
                          <a:solidFill>
                            <a:srgbClr val="000000"/>
                          </a:solidFill>
                          <a:latin typeface="Times New Roman"/>
                          <a:ea typeface="Times New Roman"/>
                          <a:cs typeface="Times New Roman"/>
                        </a:rPr>
                        <a:t>VALOR ACTUAL</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335.576</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295.664</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1.602.386</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1.441.177</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1.295.918</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1.165.142</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1.047.376</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941.341</a:t>
                      </a:r>
                      <a:endParaRPr lang="es-ES" sz="100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dirty="0">
                          <a:solidFill>
                            <a:srgbClr val="000000"/>
                          </a:solidFill>
                          <a:latin typeface="Calibri"/>
                          <a:ea typeface="Times New Roman"/>
                          <a:cs typeface="Calibri"/>
                        </a:rPr>
                        <a:t>2.204.193</a:t>
                      </a:r>
                      <a:endParaRPr lang="es-ES" sz="1000" dirty="0">
                        <a:latin typeface="Calibri"/>
                        <a:ea typeface="Times New Roman"/>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pPr>
                      <a:endParaRPr lang="es-ES" sz="1000" dirty="0">
                        <a:latin typeface="Calibri"/>
                        <a:cs typeface="Times New Roman"/>
                      </a:endParaRPr>
                    </a:p>
                  </a:txBody>
                  <a:tcPr marL="29659" marR="29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Teca.jpg"/>
          <p:cNvPicPr>
            <a:picLocks noChangeAspect="1"/>
          </p:cNvPicPr>
          <p:nvPr/>
        </p:nvPicPr>
        <p:blipFill>
          <a:blip r:embed="rId2" cstate="print"/>
          <a:stretch>
            <a:fillRect/>
          </a:stretch>
        </p:blipFill>
        <p:spPr>
          <a:xfrm>
            <a:off x="0" y="0"/>
            <a:ext cx="9144000" cy="6858000"/>
          </a:xfrm>
          <a:prstGeom prst="rect">
            <a:avLst/>
          </a:prstGeom>
        </p:spPr>
      </p:pic>
      <p:sp>
        <p:nvSpPr>
          <p:cNvPr id="2" name="1 Título"/>
          <p:cNvSpPr>
            <a:spLocks noGrp="1"/>
          </p:cNvSpPr>
          <p:nvPr>
            <p:ph type="title"/>
          </p:nvPr>
        </p:nvSpPr>
        <p:spPr>
          <a:xfrm>
            <a:off x="428596" y="2714620"/>
            <a:ext cx="8229600" cy="1143000"/>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s-ES" dirty="0" smtClean="0"/>
              <a:t>CAPÍTULO 1</a:t>
            </a:r>
            <a:br>
              <a:rPr lang="es-ES" dirty="0" smtClean="0"/>
            </a:br>
            <a:r>
              <a:rPr lang="es-ES" dirty="0" smtClean="0"/>
              <a:t>ANÁLISIS SITUACIONAL</a:t>
            </a:r>
            <a:endParaRPr lang="es-ES" dirty="0"/>
          </a:p>
        </p:txBody>
      </p:sp>
      <p:sp>
        <p:nvSpPr>
          <p:cNvPr id="11266" name="AutoShape 2" descr="http://ecuadorforestal.org/wp-content/uploads/2012/07/Tec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1268" name="AutoShape 4" descr="http://ecuadorforestal.org/wp-content/uploads/2012/07/Tec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HOJAS.jpg"/>
          <p:cNvPicPr>
            <a:picLocks noChangeAspect="1"/>
          </p:cNvPicPr>
          <p:nvPr/>
        </p:nvPicPr>
        <p:blipFill>
          <a:blip r:embed="rId2" cstate="print"/>
          <a:stretch>
            <a:fillRect/>
          </a:stretch>
        </p:blipFill>
        <p:spPr>
          <a:xfrm>
            <a:off x="0" y="0"/>
            <a:ext cx="9144000" cy="6858000"/>
          </a:xfrm>
          <a:prstGeom prst="rect">
            <a:avLst/>
          </a:prstGeom>
        </p:spPr>
      </p:pic>
      <p:sp>
        <p:nvSpPr>
          <p:cNvPr id="2" name="1 Título"/>
          <p:cNvSpPr>
            <a:spLocks noGrp="1"/>
          </p:cNvSpPr>
          <p:nvPr>
            <p:ph type="title"/>
          </p:nvPr>
        </p:nvSpPr>
        <p:spPr>
          <a:xfrm>
            <a:off x="857224" y="428604"/>
            <a:ext cx="1828784" cy="1143000"/>
          </a:xfrm>
        </p:spPr>
        <p:style>
          <a:lnRef idx="2">
            <a:schemeClr val="accent3">
              <a:shade val="50000"/>
            </a:schemeClr>
          </a:lnRef>
          <a:fillRef idx="1">
            <a:schemeClr val="accent3"/>
          </a:fillRef>
          <a:effectRef idx="0">
            <a:schemeClr val="accent3"/>
          </a:effectRef>
          <a:fontRef idx="minor">
            <a:schemeClr val="lt1"/>
          </a:fontRef>
        </p:style>
        <p:txBody>
          <a:bodyPr/>
          <a:lstStyle/>
          <a:p>
            <a:r>
              <a:rPr lang="es-ES" dirty="0" smtClean="0"/>
              <a:t>CAPM</a:t>
            </a:r>
            <a:endParaRPr lang="es-ES" dirty="0"/>
          </a:p>
        </p:txBody>
      </p:sp>
      <p:sp>
        <p:nvSpPr>
          <p:cNvPr id="3" name="2 Marcador de contenido"/>
          <p:cNvSpPr>
            <a:spLocks noGrp="1"/>
          </p:cNvSpPr>
          <p:nvPr>
            <p:ph idx="1"/>
          </p:nvPr>
        </p:nvSpPr>
        <p:spPr>
          <a:xfrm>
            <a:off x="3286116" y="714356"/>
            <a:ext cx="3186106" cy="828668"/>
          </a:xfrm>
        </p:spPr>
        <p:style>
          <a:lnRef idx="2">
            <a:schemeClr val="accent3"/>
          </a:lnRef>
          <a:fillRef idx="1">
            <a:schemeClr val="lt1"/>
          </a:fillRef>
          <a:effectRef idx="0">
            <a:schemeClr val="accent3"/>
          </a:effectRef>
          <a:fontRef idx="minor">
            <a:schemeClr val="dk1"/>
          </a:fontRef>
        </p:style>
        <p:txBody>
          <a:bodyPr>
            <a:normAutofit/>
          </a:bodyPr>
          <a:lstStyle/>
          <a:p>
            <a:r>
              <a:rPr lang="en-US" i="1" dirty="0" err="1" smtClean="0"/>
              <a:t>ri</a:t>
            </a:r>
            <a:r>
              <a:rPr lang="en-US" i="1" dirty="0" smtClean="0"/>
              <a:t> = </a:t>
            </a:r>
            <a:r>
              <a:rPr lang="en-US" i="1" dirty="0" err="1" smtClean="0"/>
              <a:t>rf</a:t>
            </a:r>
            <a:r>
              <a:rPr lang="en-US" i="1" dirty="0" smtClean="0"/>
              <a:t> + ß(</a:t>
            </a:r>
            <a:r>
              <a:rPr lang="en-US" i="1" dirty="0" err="1" smtClean="0"/>
              <a:t>rM-rf</a:t>
            </a:r>
            <a:r>
              <a:rPr lang="en-US" i="1" dirty="0" smtClean="0"/>
              <a:t>)</a:t>
            </a:r>
            <a:endParaRPr lang="es-ES" dirty="0" smtClean="0"/>
          </a:p>
          <a:p>
            <a:endParaRPr lang="es-ES" dirty="0"/>
          </a:p>
        </p:txBody>
      </p:sp>
      <p:graphicFrame>
        <p:nvGraphicFramePr>
          <p:cNvPr id="4" name="3 Tabla"/>
          <p:cNvGraphicFramePr>
            <a:graphicFrameLocks noGrp="1"/>
          </p:cNvGraphicFramePr>
          <p:nvPr/>
        </p:nvGraphicFramePr>
        <p:xfrm>
          <a:off x="785786" y="2000240"/>
          <a:ext cx="4296432" cy="1981396"/>
        </p:xfrm>
        <a:graphic>
          <a:graphicData uri="http://schemas.openxmlformats.org/drawingml/2006/table">
            <a:tbl>
              <a:tblPr>
                <a:tableStyleId>{F2DE63D5-997A-4646-A377-4702673A728D}</a:tableStyleId>
              </a:tblPr>
              <a:tblGrid>
                <a:gridCol w="1495234"/>
                <a:gridCol w="1362745"/>
                <a:gridCol w="1438453"/>
              </a:tblGrid>
              <a:tr h="411201">
                <a:tc gridSpan="2">
                  <a:txBody>
                    <a:bodyPr/>
                    <a:lstStyle/>
                    <a:p>
                      <a:pPr algn="just">
                        <a:lnSpc>
                          <a:spcPct val="115000"/>
                        </a:lnSpc>
                        <a:spcAft>
                          <a:spcPts val="0"/>
                        </a:spcAft>
                      </a:pPr>
                      <a:r>
                        <a:rPr lang="es-ES" sz="1600" dirty="0" err="1"/>
                        <a:t>ri</a:t>
                      </a:r>
                      <a:r>
                        <a:rPr lang="es-ES" sz="1600" dirty="0"/>
                        <a:t> = </a:t>
                      </a:r>
                      <a:r>
                        <a:rPr lang="es-ES" sz="1600" dirty="0" err="1"/>
                        <a:t>rf</a:t>
                      </a:r>
                      <a:r>
                        <a:rPr lang="es-ES" sz="1600" dirty="0"/>
                        <a:t> + ß(</a:t>
                      </a:r>
                      <a:r>
                        <a:rPr lang="es-ES" sz="1600" dirty="0" err="1"/>
                        <a:t>rM-rf</a:t>
                      </a:r>
                      <a:r>
                        <a:rPr lang="es-ES" sz="1600" dirty="0"/>
                        <a:t>),</a:t>
                      </a:r>
                      <a:endParaRPr lang="es-ES" sz="1600" dirty="0">
                        <a:latin typeface="Calibri"/>
                        <a:ea typeface="Times New Roman"/>
                        <a:cs typeface="Times New Roman"/>
                      </a:endParaRPr>
                    </a:p>
                  </a:txBody>
                  <a:tcPr marL="44450" marR="44450" marT="0" marB="0" anchor="b">
                    <a:solidFill>
                      <a:schemeClr val="bg1"/>
                    </a:solidFill>
                  </a:tcPr>
                </a:tc>
                <a:tc hMerge="1">
                  <a:txBody>
                    <a:bodyPr/>
                    <a:lstStyle/>
                    <a:p>
                      <a:endParaRPr lang="es-ES"/>
                    </a:p>
                  </a:txBody>
                  <a:tcPr/>
                </a:tc>
                <a:tc>
                  <a:txBody>
                    <a:bodyPr/>
                    <a:lstStyle/>
                    <a:p>
                      <a:pPr>
                        <a:lnSpc>
                          <a:spcPct val="115000"/>
                        </a:lnSpc>
                      </a:pPr>
                      <a:endParaRPr lang="es-ES" sz="1600">
                        <a:latin typeface="Calibri"/>
                        <a:cs typeface="Times New Roman"/>
                      </a:endParaRPr>
                    </a:p>
                  </a:txBody>
                  <a:tcPr marL="44450" marR="44450" marT="0" marB="0" anchor="b">
                    <a:solidFill>
                      <a:schemeClr val="bg1"/>
                    </a:solidFill>
                  </a:tcPr>
                </a:tc>
              </a:tr>
              <a:tr h="287840">
                <a:tc>
                  <a:txBody>
                    <a:bodyPr/>
                    <a:lstStyle/>
                    <a:p>
                      <a:pPr algn="just">
                        <a:lnSpc>
                          <a:spcPct val="115000"/>
                        </a:lnSpc>
                        <a:spcAft>
                          <a:spcPts val="0"/>
                        </a:spcAft>
                      </a:pPr>
                      <a:r>
                        <a:rPr lang="es-ES" sz="1600" dirty="0" err="1"/>
                        <a:t>rf</a:t>
                      </a:r>
                      <a:r>
                        <a:rPr lang="es-ES" sz="1600" dirty="0"/>
                        <a:t>=6,75</a:t>
                      </a:r>
                      <a:endParaRPr lang="es-ES" sz="1600" dirty="0">
                        <a:latin typeface="Calibri"/>
                        <a:ea typeface="Times New Roman"/>
                        <a:cs typeface="Times New Roman"/>
                      </a:endParaRPr>
                    </a:p>
                  </a:txBody>
                  <a:tcPr marL="44450" marR="44450" marT="0" marB="0" anchor="b">
                    <a:solidFill>
                      <a:schemeClr val="bg1"/>
                    </a:solidFill>
                  </a:tcPr>
                </a:tc>
                <a:tc>
                  <a:txBody>
                    <a:bodyPr/>
                    <a:lstStyle/>
                    <a:p>
                      <a:pPr>
                        <a:lnSpc>
                          <a:spcPct val="115000"/>
                        </a:lnSpc>
                      </a:pPr>
                      <a:endParaRPr lang="es-ES" sz="1600" dirty="0">
                        <a:latin typeface="Calibri"/>
                        <a:cs typeface="Times New Roman"/>
                      </a:endParaRPr>
                    </a:p>
                  </a:txBody>
                  <a:tcPr marL="44450" marR="44450" marT="0" marB="0" anchor="b">
                    <a:solidFill>
                      <a:schemeClr val="bg1"/>
                    </a:solidFill>
                  </a:tcPr>
                </a:tc>
                <a:tc>
                  <a:txBody>
                    <a:bodyPr/>
                    <a:lstStyle/>
                    <a:p>
                      <a:pPr>
                        <a:lnSpc>
                          <a:spcPct val="115000"/>
                        </a:lnSpc>
                      </a:pPr>
                      <a:endParaRPr lang="es-ES" sz="1600">
                        <a:latin typeface="Calibri"/>
                        <a:cs typeface="Times New Roman"/>
                      </a:endParaRPr>
                    </a:p>
                  </a:txBody>
                  <a:tcPr marL="44450" marR="44450" marT="0" marB="0" anchor="b">
                    <a:solidFill>
                      <a:schemeClr val="bg1"/>
                    </a:solidFill>
                  </a:tcPr>
                </a:tc>
              </a:tr>
              <a:tr h="226983">
                <a:tc>
                  <a:txBody>
                    <a:bodyPr/>
                    <a:lstStyle/>
                    <a:p>
                      <a:pPr algn="just">
                        <a:lnSpc>
                          <a:spcPct val="115000"/>
                        </a:lnSpc>
                        <a:spcAft>
                          <a:spcPts val="0"/>
                        </a:spcAft>
                      </a:pPr>
                      <a:r>
                        <a:rPr lang="es-ES" sz="1600"/>
                        <a:t>ß=1,53</a:t>
                      </a:r>
                      <a:endParaRPr lang="es-ES" sz="1600">
                        <a:latin typeface="Calibri"/>
                        <a:ea typeface="Times New Roman"/>
                        <a:cs typeface="Times New Roman"/>
                      </a:endParaRPr>
                    </a:p>
                  </a:txBody>
                  <a:tcPr marL="44450" marR="44450" marT="0" marB="0" anchor="b">
                    <a:solidFill>
                      <a:schemeClr val="bg1"/>
                    </a:solidFill>
                  </a:tcPr>
                </a:tc>
                <a:tc>
                  <a:txBody>
                    <a:bodyPr/>
                    <a:lstStyle/>
                    <a:p>
                      <a:pPr>
                        <a:lnSpc>
                          <a:spcPct val="115000"/>
                        </a:lnSpc>
                      </a:pPr>
                      <a:endParaRPr lang="es-ES" sz="1600" dirty="0">
                        <a:latin typeface="Calibri"/>
                        <a:cs typeface="Times New Roman"/>
                      </a:endParaRPr>
                    </a:p>
                  </a:txBody>
                  <a:tcPr marL="44450" marR="44450" marT="0" marB="0" anchor="b">
                    <a:solidFill>
                      <a:schemeClr val="bg1"/>
                    </a:solidFill>
                  </a:tcPr>
                </a:tc>
                <a:tc>
                  <a:txBody>
                    <a:bodyPr/>
                    <a:lstStyle/>
                    <a:p>
                      <a:pPr>
                        <a:lnSpc>
                          <a:spcPct val="115000"/>
                        </a:lnSpc>
                      </a:pPr>
                      <a:endParaRPr lang="es-ES" sz="1600" dirty="0">
                        <a:latin typeface="Calibri"/>
                        <a:cs typeface="Times New Roman"/>
                      </a:endParaRPr>
                    </a:p>
                  </a:txBody>
                  <a:tcPr marL="44450" marR="44450" marT="0" marB="0" anchor="b">
                    <a:solidFill>
                      <a:schemeClr val="bg1"/>
                    </a:solidFill>
                  </a:tcPr>
                </a:tc>
              </a:tr>
              <a:tr h="287840">
                <a:tc>
                  <a:txBody>
                    <a:bodyPr/>
                    <a:lstStyle/>
                    <a:p>
                      <a:pPr algn="just">
                        <a:lnSpc>
                          <a:spcPct val="115000"/>
                        </a:lnSpc>
                        <a:spcAft>
                          <a:spcPts val="0"/>
                        </a:spcAft>
                      </a:pPr>
                      <a:r>
                        <a:rPr lang="es-ES" sz="1600"/>
                        <a:t>Rm=9,32</a:t>
                      </a:r>
                      <a:endParaRPr lang="es-ES" sz="1600">
                        <a:latin typeface="Calibri"/>
                        <a:ea typeface="Times New Roman"/>
                        <a:cs typeface="Times New Roman"/>
                      </a:endParaRPr>
                    </a:p>
                  </a:txBody>
                  <a:tcPr marL="44450" marR="44450" marT="0" marB="0" anchor="b">
                    <a:solidFill>
                      <a:schemeClr val="bg1"/>
                    </a:solidFill>
                  </a:tcPr>
                </a:tc>
                <a:tc>
                  <a:txBody>
                    <a:bodyPr/>
                    <a:lstStyle/>
                    <a:p>
                      <a:pPr>
                        <a:lnSpc>
                          <a:spcPct val="115000"/>
                        </a:lnSpc>
                      </a:pPr>
                      <a:endParaRPr lang="es-ES" sz="1600" dirty="0">
                        <a:latin typeface="Calibri"/>
                        <a:cs typeface="Times New Roman"/>
                      </a:endParaRPr>
                    </a:p>
                  </a:txBody>
                  <a:tcPr marL="44450" marR="44450" marT="0" marB="0" anchor="b">
                    <a:solidFill>
                      <a:schemeClr val="bg1"/>
                    </a:solidFill>
                  </a:tcPr>
                </a:tc>
                <a:tc>
                  <a:txBody>
                    <a:bodyPr/>
                    <a:lstStyle/>
                    <a:p>
                      <a:pPr>
                        <a:lnSpc>
                          <a:spcPct val="115000"/>
                        </a:lnSpc>
                      </a:pPr>
                      <a:endParaRPr lang="es-ES" sz="1600" dirty="0">
                        <a:latin typeface="Calibri"/>
                        <a:cs typeface="Times New Roman"/>
                      </a:endParaRPr>
                    </a:p>
                  </a:txBody>
                  <a:tcPr marL="44450" marR="44450" marT="0" marB="0" anchor="b">
                    <a:solidFill>
                      <a:schemeClr val="bg1"/>
                    </a:solidFill>
                  </a:tcPr>
                </a:tc>
              </a:tr>
              <a:tr h="433683">
                <a:tc>
                  <a:txBody>
                    <a:bodyPr/>
                    <a:lstStyle/>
                    <a:p>
                      <a:pPr>
                        <a:lnSpc>
                          <a:spcPct val="115000"/>
                        </a:lnSpc>
                      </a:pPr>
                      <a:endParaRPr lang="es-ES" sz="1600" dirty="0">
                        <a:latin typeface="Calibri"/>
                        <a:cs typeface="Times New Roman"/>
                      </a:endParaRPr>
                    </a:p>
                  </a:txBody>
                  <a:tcPr marL="44450" marR="44450" marT="0" marB="0" anchor="b">
                    <a:solidFill>
                      <a:schemeClr val="bg1"/>
                    </a:solidFill>
                  </a:tcPr>
                </a:tc>
                <a:tc gridSpan="2">
                  <a:txBody>
                    <a:bodyPr/>
                    <a:lstStyle/>
                    <a:p>
                      <a:pPr algn="just">
                        <a:lnSpc>
                          <a:spcPct val="115000"/>
                        </a:lnSpc>
                        <a:spcAft>
                          <a:spcPts val="0"/>
                        </a:spcAft>
                      </a:pPr>
                      <a:r>
                        <a:rPr lang="es-ES" sz="1600" dirty="0" err="1"/>
                        <a:t>ri</a:t>
                      </a:r>
                      <a:r>
                        <a:rPr lang="es-ES" sz="1600" dirty="0"/>
                        <a:t>=6,75+1,53(9,32-6,75)</a:t>
                      </a:r>
                      <a:endParaRPr lang="es-ES" sz="1600" dirty="0">
                        <a:latin typeface="Calibri"/>
                        <a:ea typeface="Times New Roman"/>
                        <a:cs typeface="Times New Roman"/>
                      </a:endParaRPr>
                    </a:p>
                  </a:txBody>
                  <a:tcPr marL="44450" marR="44450" marT="0" marB="0" anchor="b">
                    <a:solidFill>
                      <a:schemeClr val="bg1"/>
                    </a:solidFill>
                  </a:tcPr>
                </a:tc>
                <a:tc hMerge="1">
                  <a:txBody>
                    <a:bodyPr/>
                    <a:lstStyle/>
                    <a:p>
                      <a:endParaRPr lang="es-ES"/>
                    </a:p>
                  </a:txBody>
                  <a:tcPr/>
                </a:tc>
              </a:tr>
              <a:tr h="226983">
                <a:tc>
                  <a:txBody>
                    <a:bodyPr/>
                    <a:lstStyle/>
                    <a:p>
                      <a:pPr>
                        <a:lnSpc>
                          <a:spcPct val="115000"/>
                        </a:lnSpc>
                      </a:pPr>
                      <a:endParaRPr lang="es-ES" sz="1600" dirty="0">
                        <a:latin typeface="Calibri"/>
                        <a:cs typeface="Times New Roman"/>
                      </a:endParaRPr>
                    </a:p>
                  </a:txBody>
                  <a:tcPr marL="44450" marR="44450" marT="0" marB="0" anchor="b">
                    <a:solidFill>
                      <a:schemeClr val="bg1"/>
                    </a:solidFill>
                  </a:tcPr>
                </a:tc>
                <a:tc>
                  <a:txBody>
                    <a:bodyPr/>
                    <a:lstStyle/>
                    <a:p>
                      <a:pPr algn="just">
                        <a:lnSpc>
                          <a:spcPct val="115000"/>
                        </a:lnSpc>
                        <a:spcAft>
                          <a:spcPts val="0"/>
                        </a:spcAft>
                      </a:pPr>
                      <a:r>
                        <a:rPr lang="es-ES" sz="1600" dirty="0"/>
                        <a:t>10,6821</a:t>
                      </a:r>
                      <a:endParaRPr lang="es-ES" sz="1600" dirty="0">
                        <a:latin typeface="Calibri"/>
                        <a:ea typeface="Times New Roman"/>
                        <a:cs typeface="Times New Roman"/>
                      </a:endParaRPr>
                    </a:p>
                  </a:txBody>
                  <a:tcPr marL="44450" marR="44450" marT="0" marB="0" anchor="b">
                    <a:solidFill>
                      <a:schemeClr val="bg1"/>
                    </a:solidFill>
                  </a:tcPr>
                </a:tc>
                <a:tc>
                  <a:txBody>
                    <a:bodyPr/>
                    <a:lstStyle/>
                    <a:p>
                      <a:pPr>
                        <a:lnSpc>
                          <a:spcPct val="115000"/>
                        </a:lnSpc>
                      </a:pPr>
                      <a:endParaRPr lang="es-ES" sz="1600" dirty="0">
                        <a:latin typeface="Calibri"/>
                        <a:cs typeface="Times New Roman"/>
                      </a:endParaRPr>
                    </a:p>
                  </a:txBody>
                  <a:tcPr marL="44450" marR="44450" marT="0" marB="0" anchor="b">
                    <a:solidFill>
                      <a:schemeClr val="bg1"/>
                    </a:solidFill>
                  </a:tcPr>
                </a:tc>
              </a:tr>
            </a:tbl>
          </a:graphicData>
        </a:graphic>
      </p:graphicFrame>
      <p:sp>
        <p:nvSpPr>
          <p:cNvPr id="5" name="4 Explosión 1"/>
          <p:cNvSpPr/>
          <p:nvPr/>
        </p:nvSpPr>
        <p:spPr>
          <a:xfrm>
            <a:off x="3428992" y="1785926"/>
            <a:ext cx="6357982" cy="2214554"/>
          </a:xfrm>
          <a:prstGeom prst="irregularSeal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1400" b="1" dirty="0" smtClean="0"/>
              <a:t>Con la tasa de descuento del 10,68 se obtiene un valor actual del proyecto de    11.404.119,31, y un TIR del 16%</a:t>
            </a:r>
            <a:endParaRPr lang="es-ES" sz="1400" dirty="0" smtClean="0"/>
          </a:p>
          <a:p>
            <a:pPr algn="ctr"/>
            <a:endParaRPr lang="es-ES" sz="1400" dirty="0"/>
          </a:p>
        </p:txBody>
      </p:sp>
      <p:sp>
        <p:nvSpPr>
          <p:cNvPr id="6" name="5 Elipse"/>
          <p:cNvSpPr/>
          <p:nvPr/>
        </p:nvSpPr>
        <p:spPr>
          <a:xfrm>
            <a:off x="785786" y="4572008"/>
            <a:ext cx="7786742" cy="192882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r>
              <a:rPr lang="es-ES" dirty="0" smtClean="0"/>
              <a:t>Al final de los 25 años para este proyecto es de 16 % este lo que indica que este es rentable ya que el valor obtenido es mayor a la tasa exigida al proyecto lo que demuestra al inversionista que puede invertir en proyecto ya que es factible a largo plazo. </a:t>
            </a:r>
            <a:endParaRPr lang="es-E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1323712029_290596893_3-VENTA-DE-MADERA-TECA-Otras-ventas.jpg"/>
          <p:cNvPicPr>
            <a:picLocks noChangeAspect="1"/>
          </p:cNvPicPr>
          <p:nvPr/>
        </p:nvPicPr>
        <p:blipFill>
          <a:blip r:embed="rId2" cstate="print"/>
          <a:stretch>
            <a:fillRect/>
          </a:stretch>
        </p:blipFill>
        <p:spPr>
          <a:xfrm>
            <a:off x="0" y="2390775"/>
            <a:ext cx="9144000" cy="4467225"/>
          </a:xfrm>
          <a:prstGeom prst="rect">
            <a:avLst/>
          </a:prstGeom>
        </p:spPr>
      </p:pic>
      <p:sp>
        <p:nvSpPr>
          <p:cNvPr id="4" name="3 CuadroTexto"/>
          <p:cNvSpPr txBox="1"/>
          <p:nvPr/>
        </p:nvSpPr>
        <p:spPr>
          <a:xfrm>
            <a:off x="714348" y="500042"/>
            <a:ext cx="2500330" cy="646331"/>
          </a:xfrm>
          <a:prstGeom prst="rect">
            <a:avLst/>
          </a:prstGeom>
          <a:noFill/>
        </p:spPr>
        <p:txBody>
          <a:bodyPr wrap="square" rtlCol="0">
            <a:spAutoFit/>
          </a:bodyPr>
          <a:lstStyle/>
          <a:p>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ANÁLISIS</a:t>
            </a:r>
            <a:endParaRPr lang="es-E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6" name="5 Imagen" descr="ANÁLISIS.jpg"/>
          <p:cNvPicPr>
            <a:picLocks noChangeAspect="1"/>
          </p:cNvPicPr>
          <p:nvPr/>
        </p:nvPicPr>
        <p:blipFill>
          <a:blip r:embed="rId3" cstate="print"/>
          <a:stretch>
            <a:fillRect/>
          </a:stretch>
        </p:blipFill>
        <p:spPr>
          <a:xfrm>
            <a:off x="4767240" y="0"/>
            <a:ext cx="4376760" cy="3278345"/>
          </a:xfrm>
          <a:prstGeom prst="rect">
            <a:avLst/>
          </a:prstGeom>
        </p:spPr>
      </p:pic>
      <p:sp>
        <p:nvSpPr>
          <p:cNvPr id="8" name="7 Rectángulo"/>
          <p:cNvSpPr/>
          <p:nvPr/>
        </p:nvSpPr>
        <p:spPr>
          <a:xfrm>
            <a:off x="357158" y="1428736"/>
            <a:ext cx="2857520" cy="2428892"/>
          </a:xfrm>
          <a:prstGeom prst="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s-EC" dirty="0" smtClean="0"/>
              <a:t>La utilidad neta sigue siendo negativa en los años que no hay raleo por gastos de operación y gastos de mantenimiento de la plantación, pero a medida que se realizan los </a:t>
            </a:r>
            <a:r>
              <a:rPr lang="es-EC" dirty="0" err="1" smtClean="0"/>
              <a:t>raleos</a:t>
            </a:r>
            <a:r>
              <a:rPr lang="es-EC" dirty="0" smtClean="0"/>
              <a:t> esto se vuelve menor</a:t>
            </a:r>
            <a:endParaRPr lang="es-ES" dirty="0"/>
          </a:p>
        </p:txBody>
      </p:sp>
      <p:sp>
        <p:nvSpPr>
          <p:cNvPr id="10" name="9 Rectángulo"/>
          <p:cNvSpPr/>
          <p:nvPr/>
        </p:nvSpPr>
        <p:spPr>
          <a:xfrm>
            <a:off x="3571868" y="3786190"/>
            <a:ext cx="5143536" cy="21431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sz="1400" dirty="0" smtClean="0"/>
          </a:p>
          <a:p>
            <a:pPr algn="ctr"/>
            <a:r>
              <a:rPr lang="es-EC" dirty="0" smtClean="0"/>
              <a:t>Para traer a valor presente el Flujo de Caja, tomando en cuenta los valores arrojados año a año durante la vida del proyecto, se utiliza la tasa de descuento mediante el CAPM, debido a que este proporciona un método para la estimación de tasas de retorno financiero para las inversiones en proyectos.</a:t>
            </a:r>
            <a:endParaRPr lang="es-ES" dirty="0" smtClean="0"/>
          </a:p>
          <a:p>
            <a:pPr algn="ctr"/>
            <a:endParaRPr lang="es-ES" sz="1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TRONCO.jpg"/>
          <p:cNvPicPr>
            <a:picLocks noChangeAspect="1"/>
          </p:cNvPicPr>
          <p:nvPr/>
        </p:nvPicPr>
        <p:blipFill>
          <a:blip r:embed="rId2" cstate="print"/>
          <a:stretch>
            <a:fillRect/>
          </a:stretch>
        </p:blipFill>
        <p:spPr>
          <a:xfrm>
            <a:off x="-1" y="0"/>
            <a:ext cx="9144001" cy="6858000"/>
          </a:xfrm>
          <a:prstGeom prst="rect">
            <a:avLst/>
          </a:prstGeom>
        </p:spPr>
      </p:pic>
      <p:sp>
        <p:nvSpPr>
          <p:cNvPr id="2" name="1 Título"/>
          <p:cNvSpPr>
            <a:spLocks noGrp="1"/>
          </p:cNvSpPr>
          <p:nvPr>
            <p:ph type="title"/>
          </p:nvPr>
        </p:nvSpPr>
        <p:spPr/>
        <p:txBody>
          <a:bodyPr/>
          <a:lstStyle/>
          <a:p>
            <a:r>
              <a:rPr lang="es-ES" dirty="0" smtClean="0"/>
              <a:t>RETORNO AL INVERSIONISTA</a:t>
            </a:r>
            <a:endParaRPr lang="es-ES" dirty="0"/>
          </a:p>
        </p:txBody>
      </p:sp>
      <p:graphicFrame>
        <p:nvGraphicFramePr>
          <p:cNvPr id="4" name="3 Tabla"/>
          <p:cNvGraphicFramePr>
            <a:graphicFrameLocks noGrp="1"/>
          </p:cNvGraphicFramePr>
          <p:nvPr/>
        </p:nvGraphicFramePr>
        <p:xfrm>
          <a:off x="1524000" y="1571611"/>
          <a:ext cx="6369368" cy="1849120"/>
        </p:xfrm>
        <a:graphic>
          <a:graphicData uri="http://schemas.openxmlformats.org/drawingml/2006/table">
            <a:tbl>
              <a:tblPr firstRow="1" bandRow="1">
                <a:tableStyleId>{7DF18680-E054-41AD-8BC1-D1AEF772440D}</a:tableStyleId>
              </a:tblPr>
              <a:tblGrid>
                <a:gridCol w="3321368"/>
                <a:gridCol w="3048000"/>
              </a:tblGrid>
              <a:tr h="196228">
                <a:tc>
                  <a:txBody>
                    <a:bodyPr/>
                    <a:lstStyle/>
                    <a:p>
                      <a:r>
                        <a:rPr lang="es-ES" dirty="0" smtClean="0"/>
                        <a:t>VALOR INVERTIDO (10 ÀRBOLES)</a:t>
                      </a:r>
                      <a:endParaRPr lang="es-ES" dirty="0"/>
                    </a:p>
                  </a:txBody>
                  <a:tcPr/>
                </a:tc>
                <a:tc>
                  <a:txBody>
                    <a:bodyPr/>
                    <a:lstStyle/>
                    <a:p>
                      <a:pPr algn="ctr"/>
                      <a:r>
                        <a:rPr lang="es-ES" dirty="0" smtClean="0"/>
                        <a:t>700</a:t>
                      </a:r>
                      <a:endParaRPr lang="es-ES" dirty="0"/>
                    </a:p>
                  </a:txBody>
                  <a:tcPr/>
                </a:tc>
              </a:tr>
              <a:tr h="370840">
                <a:tc>
                  <a:txBody>
                    <a:bodyPr/>
                    <a:lstStyle/>
                    <a:p>
                      <a:r>
                        <a:rPr lang="es-ES" dirty="0" smtClean="0"/>
                        <a:t>PRECIO</a:t>
                      </a:r>
                      <a:r>
                        <a:rPr lang="es-ES" baseline="0" dirty="0" smtClean="0"/>
                        <a:t> DE VENTA AÑO 25</a:t>
                      </a:r>
                      <a:endParaRPr lang="es-ES" dirty="0"/>
                    </a:p>
                  </a:txBody>
                  <a:tcPr/>
                </a:tc>
                <a:tc>
                  <a:txBody>
                    <a:bodyPr/>
                    <a:lstStyle/>
                    <a:p>
                      <a:pPr algn="ctr"/>
                      <a:r>
                        <a:rPr lang="es-ES" dirty="0" smtClean="0"/>
                        <a:t>873X10</a:t>
                      </a:r>
                      <a:endParaRPr lang="es-ES" dirty="0"/>
                    </a:p>
                  </a:txBody>
                  <a:tcPr/>
                </a:tc>
              </a:tr>
              <a:tr h="370840">
                <a:tc>
                  <a:txBody>
                    <a:bodyPr/>
                    <a:lstStyle/>
                    <a:p>
                      <a:r>
                        <a:rPr lang="es-ES" dirty="0" smtClean="0"/>
                        <a:t>SUBTOTAL</a:t>
                      </a:r>
                      <a:endParaRPr lang="es-ES" dirty="0"/>
                    </a:p>
                  </a:txBody>
                  <a:tcPr/>
                </a:tc>
                <a:tc>
                  <a:txBody>
                    <a:bodyPr/>
                    <a:lstStyle/>
                    <a:p>
                      <a:pPr algn="ctr"/>
                      <a:r>
                        <a:rPr lang="es-ES" dirty="0" smtClean="0"/>
                        <a:t>8730</a:t>
                      </a:r>
                      <a:endParaRPr lang="es-ES" dirty="0"/>
                    </a:p>
                  </a:txBody>
                  <a:tcPr/>
                </a:tc>
              </a:tr>
              <a:tr h="370840">
                <a:tc>
                  <a:txBody>
                    <a:bodyPr/>
                    <a:lstStyle/>
                    <a:p>
                      <a:r>
                        <a:rPr lang="es-ES" dirty="0" smtClean="0"/>
                        <a:t>-5%  ECUTECA</a:t>
                      </a:r>
                      <a:endParaRPr lang="es-ES" dirty="0"/>
                    </a:p>
                  </a:txBody>
                  <a:tcPr/>
                </a:tc>
                <a:tc>
                  <a:txBody>
                    <a:bodyPr/>
                    <a:lstStyle/>
                    <a:p>
                      <a:pPr algn="ctr"/>
                      <a:r>
                        <a:rPr lang="es-ES" dirty="0" smtClean="0"/>
                        <a:t>436.50</a:t>
                      </a:r>
                      <a:endParaRPr lang="es-ES" dirty="0"/>
                    </a:p>
                  </a:txBody>
                  <a:tcPr/>
                </a:tc>
              </a:tr>
              <a:tr h="370840">
                <a:tc>
                  <a:txBody>
                    <a:bodyPr/>
                    <a:lstStyle/>
                    <a:p>
                      <a:r>
                        <a:rPr lang="es-ES" dirty="0" smtClean="0"/>
                        <a:t>TOTAL</a:t>
                      </a:r>
                      <a:endParaRPr lang="es-ES" dirty="0"/>
                    </a:p>
                  </a:txBody>
                  <a:tcPr/>
                </a:tc>
                <a:tc>
                  <a:txBody>
                    <a:bodyPr/>
                    <a:lstStyle/>
                    <a:p>
                      <a:pPr algn="ctr"/>
                      <a:r>
                        <a:rPr lang="es-ES" dirty="0" smtClean="0"/>
                        <a:t>8293.50</a:t>
                      </a:r>
                      <a:endParaRPr lang="es-ES" dirty="0"/>
                    </a:p>
                  </a:txBody>
                  <a:tcPr/>
                </a:tc>
              </a:tr>
            </a:tbl>
          </a:graphicData>
        </a:graphic>
      </p:graphicFrame>
      <p:sp>
        <p:nvSpPr>
          <p:cNvPr id="5" name="4 Elipse"/>
          <p:cNvSpPr/>
          <p:nvPr/>
        </p:nvSpPr>
        <p:spPr>
          <a:xfrm>
            <a:off x="285720" y="4286256"/>
            <a:ext cx="5857916" cy="107157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es-EC" dirty="0" smtClean="0"/>
              <a:t>Indica que por cada dólar que se invierta el proyecto retornara 11.84 dólares al inversionista. </a:t>
            </a:r>
            <a:endParaRPr lang="es-E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85718" y="500018"/>
          <a:ext cx="8286809" cy="6143691"/>
        </p:xfrm>
        <a:graphic>
          <a:graphicData uri="http://schemas.openxmlformats.org/drawingml/2006/table">
            <a:tbl>
              <a:tblPr/>
              <a:tblGrid>
                <a:gridCol w="1612447"/>
                <a:gridCol w="929739"/>
                <a:gridCol w="772537"/>
                <a:gridCol w="783766"/>
                <a:gridCol w="772537"/>
                <a:gridCol w="772537"/>
                <a:gridCol w="772537"/>
                <a:gridCol w="772537"/>
                <a:gridCol w="1098172"/>
              </a:tblGrid>
              <a:tr h="186661">
                <a:tc>
                  <a:txBody>
                    <a:bodyPr/>
                    <a:lstStyle/>
                    <a:p>
                      <a:pPr>
                        <a:lnSpc>
                          <a:spcPct val="115000"/>
                        </a:lnSpc>
                      </a:pPr>
                      <a:endParaRPr lang="es-ES" sz="1000">
                        <a:latin typeface="Calibri"/>
                        <a:cs typeface="Times New Roman"/>
                      </a:endParaRPr>
                    </a:p>
                  </a:txBody>
                  <a:tcPr marL="28911" marR="2891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1</a:t>
                      </a:r>
                      <a:endParaRPr lang="es-ES" sz="1000">
                        <a:latin typeface="Calibri"/>
                        <a:ea typeface="Times New Roman"/>
                        <a:cs typeface="Times New Roman"/>
                      </a:endParaRPr>
                    </a:p>
                  </a:txBody>
                  <a:tcPr marL="28911" marR="2891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2</a:t>
                      </a:r>
                      <a:endParaRPr lang="es-ES" sz="1000">
                        <a:latin typeface="Calibri"/>
                        <a:ea typeface="Times New Roman"/>
                        <a:cs typeface="Times New Roman"/>
                      </a:endParaRPr>
                    </a:p>
                  </a:txBody>
                  <a:tcPr marL="28911" marR="2891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3</a:t>
                      </a:r>
                      <a:endParaRPr lang="es-ES" sz="1000">
                        <a:latin typeface="Calibri"/>
                        <a:ea typeface="Times New Roman"/>
                        <a:cs typeface="Times New Roman"/>
                      </a:endParaRPr>
                    </a:p>
                  </a:txBody>
                  <a:tcPr marL="28911" marR="2891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4</a:t>
                      </a:r>
                      <a:endParaRPr lang="es-ES" sz="1000">
                        <a:latin typeface="Calibri"/>
                        <a:ea typeface="Times New Roman"/>
                        <a:cs typeface="Times New Roman"/>
                      </a:endParaRPr>
                    </a:p>
                  </a:txBody>
                  <a:tcPr marL="28911" marR="2891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5</a:t>
                      </a:r>
                      <a:endParaRPr lang="es-ES" sz="1000">
                        <a:latin typeface="Calibri"/>
                        <a:ea typeface="Times New Roman"/>
                        <a:cs typeface="Times New Roman"/>
                      </a:endParaRPr>
                    </a:p>
                  </a:txBody>
                  <a:tcPr marL="28911" marR="2891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6</a:t>
                      </a:r>
                      <a:endParaRPr lang="es-ES" sz="1000">
                        <a:latin typeface="Calibri"/>
                        <a:ea typeface="Times New Roman"/>
                        <a:cs typeface="Times New Roman"/>
                      </a:endParaRPr>
                    </a:p>
                  </a:txBody>
                  <a:tcPr marL="28911" marR="2891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7</a:t>
                      </a:r>
                      <a:endParaRPr lang="es-ES" sz="1000">
                        <a:latin typeface="Calibri"/>
                        <a:ea typeface="Times New Roman"/>
                        <a:cs typeface="Times New Roman"/>
                      </a:endParaRPr>
                    </a:p>
                  </a:txBody>
                  <a:tcPr marL="28911" marR="2891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solidFill>
                            <a:srgbClr val="000000"/>
                          </a:solidFill>
                          <a:latin typeface="Calibri"/>
                          <a:ea typeface="Times New Roman"/>
                          <a:cs typeface="Calibri"/>
                        </a:rPr>
                        <a:t>8</a:t>
                      </a:r>
                      <a:endParaRPr lang="es-ES" sz="1000">
                        <a:latin typeface="Calibri"/>
                        <a:ea typeface="Times New Roman"/>
                        <a:cs typeface="Times New Roman"/>
                      </a:endParaRPr>
                    </a:p>
                  </a:txBody>
                  <a:tcPr marL="28911" marR="28911" marT="0" marB="0" anchor="b">
                    <a:lnL>
                      <a:noFill/>
                    </a:lnL>
                    <a:lnR>
                      <a:noFill/>
                    </a:lnR>
                    <a:lnT>
                      <a:noFill/>
                    </a:lnT>
                    <a:lnB w="12700" cap="flat" cmpd="sng" algn="ctr">
                      <a:solidFill>
                        <a:srgbClr val="000000"/>
                      </a:solidFill>
                      <a:prstDash val="solid"/>
                      <a:round/>
                      <a:headEnd type="none" w="med" len="med"/>
                      <a:tailEnd type="none" w="med" len="med"/>
                    </a:lnB>
                  </a:tcPr>
                </a:tc>
              </a:tr>
              <a:tr h="186661">
                <a:tc>
                  <a:txBody>
                    <a:bodyPr/>
                    <a:lstStyle/>
                    <a:p>
                      <a:pPr>
                        <a:lnSpc>
                          <a:spcPct val="115000"/>
                        </a:lnSpc>
                        <a:spcAft>
                          <a:spcPts val="0"/>
                        </a:spcAft>
                      </a:pPr>
                      <a:r>
                        <a:rPr lang="es-ES" sz="1000" b="1">
                          <a:solidFill>
                            <a:srgbClr val="000000"/>
                          </a:solidFill>
                          <a:latin typeface="Times New Roman"/>
                          <a:ea typeface="Times New Roman"/>
                          <a:cs typeface="Times New Roman"/>
                        </a:rPr>
                        <a:t>INGRESOS</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 </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 </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 </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 </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 </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 </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 </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 </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661">
                <a:tc>
                  <a:txBody>
                    <a:bodyPr/>
                    <a:lstStyle/>
                    <a:p>
                      <a:pPr>
                        <a:lnSpc>
                          <a:spcPct val="115000"/>
                        </a:lnSpc>
                        <a:spcAft>
                          <a:spcPts val="0"/>
                        </a:spcAft>
                      </a:pPr>
                      <a:r>
                        <a:rPr lang="es-ES" sz="1000">
                          <a:solidFill>
                            <a:srgbClr val="000000"/>
                          </a:solidFill>
                          <a:latin typeface="Times New Roman"/>
                          <a:ea typeface="Times New Roman"/>
                          <a:cs typeface="Times New Roman"/>
                        </a:rPr>
                        <a:t>SALDO INICIAL</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209.374,53</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132.824,09</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59.490,57</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118,97</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337.197,05</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308.067,47</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277.555,53</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661">
                <a:tc>
                  <a:txBody>
                    <a:bodyPr/>
                    <a:lstStyle/>
                    <a:p>
                      <a:pPr>
                        <a:lnSpc>
                          <a:spcPct val="115000"/>
                        </a:lnSpc>
                        <a:spcAft>
                          <a:spcPts val="0"/>
                        </a:spcAft>
                      </a:pPr>
                      <a:r>
                        <a:rPr lang="es-ES" sz="1000">
                          <a:solidFill>
                            <a:srgbClr val="000000"/>
                          </a:solidFill>
                          <a:latin typeface="Times New Roman"/>
                          <a:ea typeface="Times New Roman"/>
                          <a:cs typeface="Times New Roman"/>
                        </a:rPr>
                        <a:t>Inversión Inicial</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661">
                <a:tc>
                  <a:txBody>
                    <a:bodyPr/>
                    <a:lstStyle/>
                    <a:p>
                      <a:pPr>
                        <a:lnSpc>
                          <a:spcPct val="115000"/>
                        </a:lnSpc>
                        <a:spcAft>
                          <a:spcPts val="0"/>
                        </a:spcAft>
                      </a:pPr>
                      <a:r>
                        <a:rPr lang="es-ES" sz="1000">
                          <a:solidFill>
                            <a:srgbClr val="000000"/>
                          </a:solidFill>
                          <a:latin typeface="Times New Roman"/>
                          <a:ea typeface="Times New Roman"/>
                          <a:cs typeface="Times New Roman"/>
                        </a:rPr>
                        <a:t>Madera</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661">
                <a:tc>
                  <a:txBody>
                    <a:bodyPr/>
                    <a:lstStyle/>
                    <a:p>
                      <a:pPr>
                        <a:lnSpc>
                          <a:spcPct val="115000"/>
                        </a:lnSpc>
                        <a:spcAft>
                          <a:spcPts val="0"/>
                        </a:spcAft>
                      </a:pPr>
                      <a:r>
                        <a:rPr lang="es-ES" sz="1000">
                          <a:solidFill>
                            <a:srgbClr val="000000"/>
                          </a:solidFill>
                          <a:latin typeface="Times New Roman"/>
                          <a:ea typeface="Times New Roman"/>
                          <a:cs typeface="Times New Roman"/>
                        </a:rPr>
                        <a:t>Poste</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67.238,24</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661">
                <a:tc>
                  <a:txBody>
                    <a:bodyPr/>
                    <a:lstStyle/>
                    <a:p>
                      <a:pPr>
                        <a:lnSpc>
                          <a:spcPct val="115000"/>
                        </a:lnSpc>
                        <a:spcAft>
                          <a:spcPts val="0"/>
                        </a:spcAft>
                      </a:pPr>
                      <a:r>
                        <a:rPr lang="es-ES" sz="1000">
                          <a:solidFill>
                            <a:srgbClr val="000000"/>
                          </a:solidFill>
                          <a:latin typeface="Times New Roman"/>
                          <a:ea typeface="Times New Roman"/>
                          <a:cs typeface="Times New Roman"/>
                        </a:rPr>
                        <a:t>Viga </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79.756,78</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661">
                <a:tc>
                  <a:txBody>
                    <a:bodyPr/>
                    <a:lstStyle/>
                    <a:p>
                      <a:pPr>
                        <a:lnSpc>
                          <a:spcPct val="115000"/>
                        </a:lnSpc>
                        <a:spcAft>
                          <a:spcPts val="0"/>
                        </a:spcAft>
                      </a:pPr>
                      <a:r>
                        <a:rPr lang="es-ES" sz="1000">
                          <a:solidFill>
                            <a:srgbClr val="000000"/>
                          </a:solidFill>
                          <a:latin typeface="Times New Roman"/>
                          <a:ea typeface="Times New Roman"/>
                          <a:cs typeface="Times New Roman"/>
                        </a:rPr>
                        <a:t>Carbón</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269.490,87</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661">
                <a:tc>
                  <a:txBody>
                    <a:bodyPr/>
                    <a:lstStyle/>
                    <a:p>
                      <a:pPr>
                        <a:lnSpc>
                          <a:spcPct val="115000"/>
                        </a:lnSpc>
                        <a:spcAft>
                          <a:spcPts val="0"/>
                        </a:spcAft>
                      </a:pPr>
                      <a:r>
                        <a:rPr lang="es-ES" sz="1000">
                          <a:solidFill>
                            <a:srgbClr val="000000"/>
                          </a:solidFill>
                          <a:latin typeface="Times New Roman"/>
                          <a:ea typeface="Times New Roman"/>
                          <a:cs typeface="Times New Roman"/>
                        </a:rPr>
                        <a:t>PRESTAMO</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300.000,00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261">
                <a:tc>
                  <a:txBody>
                    <a:bodyPr/>
                    <a:lstStyle/>
                    <a:p>
                      <a:pPr>
                        <a:lnSpc>
                          <a:spcPct val="115000"/>
                        </a:lnSpc>
                        <a:spcAft>
                          <a:spcPts val="0"/>
                        </a:spcAft>
                      </a:pPr>
                      <a:r>
                        <a:rPr lang="es-ES" sz="1000">
                          <a:solidFill>
                            <a:srgbClr val="000000"/>
                          </a:solidFill>
                          <a:latin typeface="Times New Roman"/>
                          <a:ea typeface="Times New Roman"/>
                          <a:cs typeface="Times New Roman"/>
                        </a:rPr>
                        <a:t>PARTICIPACIÒN FIDEICOMISO</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1000">
                          <a:solidFill>
                            <a:srgbClr val="000000"/>
                          </a:solidFill>
                          <a:latin typeface="Calibri"/>
                          <a:ea typeface="Times New Roman"/>
                          <a:cs typeface="Calibri"/>
                        </a:rPr>
                        <a:t>404.180,00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86661">
                <a:tc>
                  <a:txBody>
                    <a:bodyPr/>
                    <a:lstStyle/>
                    <a:p>
                      <a:pPr>
                        <a:lnSpc>
                          <a:spcPct val="115000"/>
                        </a:lnSpc>
                        <a:spcAft>
                          <a:spcPts val="0"/>
                        </a:spcAft>
                      </a:pPr>
                      <a:r>
                        <a:rPr lang="es-ES" sz="1000" b="1">
                          <a:solidFill>
                            <a:srgbClr val="000000"/>
                          </a:solidFill>
                          <a:latin typeface="Times New Roman"/>
                          <a:ea typeface="Times New Roman"/>
                          <a:cs typeface="Times New Roman"/>
                        </a:rPr>
                        <a:t>TOTAL INGRESOS</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704.180,00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209.374,53</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132.824,09</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59.490,57</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416.604,85</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337.197,05</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308.067,47</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277.555,53</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86661">
                <a:tc>
                  <a:txBody>
                    <a:bodyPr/>
                    <a:lstStyle/>
                    <a:p>
                      <a:pPr>
                        <a:lnSpc>
                          <a:spcPct val="115000"/>
                        </a:lnSpc>
                        <a:spcAft>
                          <a:spcPts val="0"/>
                        </a:spcAft>
                      </a:pPr>
                      <a:r>
                        <a:rPr lang="es-ES" sz="1000">
                          <a:solidFill>
                            <a:srgbClr val="000000"/>
                          </a:solidFill>
                          <a:latin typeface="Times New Roman"/>
                          <a:ea typeface="Times New Roman"/>
                          <a:cs typeface="Times New Roman"/>
                        </a:rPr>
                        <a:t> </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661">
                <a:tc>
                  <a:txBody>
                    <a:bodyPr/>
                    <a:lstStyle/>
                    <a:p>
                      <a:pPr>
                        <a:lnSpc>
                          <a:spcPct val="115000"/>
                        </a:lnSpc>
                        <a:spcAft>
                          <a:spcPts val="0"/>
                        </a:spcAft>
                      </a:pPr>
                      <a:r>
                        <a:rPr lang="es-ES" sz="1000" b="1">
                          <a:solidFill>
                            <a:srgbClr val="000000"/>
                          </a:solidFill>
                          <a:latin typeface="Times New Roman"/>
                          <a:ea typeface="Times New Roman"/>
                          <a:cs typeface="Times New Roman"/>
                        </a:rPr>
                        <a:t>EGRESOS</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661">
                <a:tc>
                  <a:txBody>
                    <a:bodyPr/>
                    <a:lstStyle/>
                    <a:p>
                      <a:pPr>
                        <a:lnSpc>
                          <a:spcPct val="115000"/>
                        </a:lnSpc>
                        <a:spcAft>
                          <a:spcPts val="0"/>
                        </a:spcAft>
                      </a:pPr>
                      <a:r>
                        <a:rPr lang="es-ES" sz="1000">
                          <a:solidFill>
                            <a:srgbClr val="000000"/>
                          </a:solidFill>
                          <a:latin typeface="Times New Roman"/>
                          <a:ea typeface="Times New Roman"/>
                          <a:cs typeface="Times New Roman"/>
                        </a:rPr>
                        <a:t>PAGO PRESTAMO</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2.603,47</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2.603,47</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2.603,47</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2.603,47</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2.603,47</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2.603,47</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2.603,47</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2.603,47</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661">
                <a:tc>
                  <a:txBody>
                    <a:bodyPr/>
                    <a:lstStyle/>
                    <a:p>
                      <a:pPr>
                        <a:lnSpc>
                          <a:spcPct val="115000"/>
                        </a:lnSpc>
                        <a:spcAft>
                          <a:spcPts val="0"/>
                        </a:spcAft>
                      </a:pPr>
                      <a:r>
                        <a:rPr lang="es-ES" sz="1000">
                          <a:solidFill>
                            <a:srgbClr val="000000"/>
                          </a:solidFill>
                          <a:latin typeface="Times New Roman"/>
                          <a:ea typeface="Times New Roman"/>
                          <a:cs typeface="Times New Roman"/>
                        </a:rPr>
                        <a:t>Plántulas</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17.776,00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661">
                <a:tc>
                  <a:txBody>
                    <a:bodyPr/>
                    <a:lstStyle/>
                    <a:p>
                      <a:pPr>
                        <a:lnSpc>
                          <a:spcPct val="115000"/>
                        </a:lnSpc>
                        <a:spcAft>
                          <a:spcPts val="0"/>
                        </a:spcAft>
                      </a:pPr>
                      <a:r>
                        <a:rPr lang="es-ES" sz="1000">
                          <a:solidFill>
                            <a:srgbClr val="000000"/>
                          </a:solidFill>
                          <a:latin typeface="Times New Roman"/>
                          <a:ea typeface="Times New Roman"/>
                          <a:cs typeface="Times New Roman"/>
                        </a:rPr>
                        <a:t>Adquisición del terreno</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261.000,00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661">
                <a:tc>
                  <a:txBody>
                    <a:bodyPr/>
                    <a:lstStyle/>
                    <a:p>
                      <a:pPr>
                        <a:lnSpc>
                          <a:spcPct val="115000"/>
                        </a:lnSpc>
                        <a:spcAft>
                          <a:spcPts val="0"/>
                        </a:spcAft>
                      </a:pPr>
                      <a:r>
                        <a:rPr lang="es-ES" sz="1000">
                          <a:solidFill>
                            <a:srgbClr val="000000"/>
                          </a:solidFill>
                          <a:latin typeface="Times New Roman"/>
                          <a:ea typeface="Times New Roman"/>
                          <a:cs typeface="Times New Roman"/>
                        </a:rPr>
                        <a:t>Análisis de Laboratorio</a:t>
                      </a:r>
                      <a:endParaRPr lang="es-ES" sz="1000">
                        <a:latin typeface="Calibri"/>
                        <a:ea typeface="Times New Roman"/>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1.400,00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661">
                <a:tc>
                  <a:txBody>
                    <a:bodyPr/>
                    <a:lstStyle/>
                    <a:p>
                      <a:pPr>
                        <a:lnSpc>
                          <a:spcPct val="115000"/>
                        </a:lnSpc>
                        <a:spcAft>
                          <a:spcPts val="0"/>
                        </a:spcAft>
                      </a:pPr>
                      <a:r>
                        <a:rPr lang="es-ES" sz="1000">
                          <a:solidFill>
                            <a:srgbClr val="000000"/>
                          </a:solidFill>
                          <a:latin typeface="Times New Roman"/>
                          <a:ea typeface="Times New Roman"/>
                          <a:cs typeface="Times New Roman"/>
                        </a:rPr>
                        <a:t>Preparación del suelo</a:t>
                      </a:r>
                      <a:endParaRPr lang="es-ES" sz="1000">
                        <a:latin typeface="Calibri"/>
                        <a:ea typeface="Times New Roman"/>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38.400,00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261">
                <a:tc>
                  <a:txBody>
                    <a:bodyPr/>
                    <a:lstStyle/>
                    <a:p>
                      <a:pPr>
                        <a:lnSpc>
                          <a:spcPct val="115000"/>
                        </a:lnSpc>
                        <a:spcAft>
                          <a:spcPts val="0"/>
                        </a:spcAft>
                      </a:pPr>
                      <a:r>
                        <a:rPr lang="es-ES" sz="1000">
                          <a:solidFill>
                            <a:srgbClr val="000000"/>
                          </a:solidFill>
                          <a:latin typeface="Times New Roman"/>
                          <a:ea typeface="Times New Roman"/>
                          <a:cs typeface="Times New Roman"/>
                        </a:rPr>
                        <a:t>Establecimiento de la plantación</a:t>
                      </a:r>
                      <a:endParaRPr lang="es-ES" sz="1000">
                        <a:latin typeface="Calibri"/>
                        <a:ea typeface="Times New Roman"/>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55.166,00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661">
                <a:tc>
                  <a:txBody>
                    <a:bodyPr/>
                    <a:lstStyle/>
                    <a:p>
                      <a:pPr>
                        <a:lnSpc>
                          <a:spcPct val="115000"/>
                        </a:lnSpc>
                        <a:spcAft>
                          <a:spcPts val="0"/>
                        </a:spcAft>
                      </a:pPr>
                      <a:r>
                        <a:rPr lang="es-ES" sz="1000">
                          <a:solidFill>
                            <a:srgbClr val="000000"/>
                          </a:solidFill>
                          <a:latin typeface="Times New Roman"/>
                          <a:ea typeface="Times New Roman"/>
                          <a:cs typeface="Times New Roman"/>
                        </a:rPr>
                        <a:t>Insumos</a:t>
                      </a:r>
                      <a:endParaRPr lang="es-ES" sz="1000">
                        <a:latin typeface="Calibri"/>
                        <a:ea typeface="Times New Roman"/>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16.045,00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22.091,00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22.092,00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17.327,00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4.595,00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4.831,00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5.059,00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5.310,00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661">
                <a:tc>
                  <a:txBody>
                    <a:bodyPr/>
                    <a:lstStyle/>
                    <a:p>
                      <a:pPr>
                        <a:lnSpc>
                          <a:spcPct val="115000"/>
                        </a:lnSpc>
                        <a:spcAft>
                          <a:spcPts val="0"/>
                        </a:spcAft>
                      </a:pPr>
                      <a:r>
                        <a:rPr lang="es-ES" sz="1000">
                          <a:solidFill>
                            <a:srgbClr val="000000"/>
                          </a:solidFill>
                          <a:latin typeface="Times New Roman"/>
                          <a:ea typeface="Times New Roman"/>
                          <a:cs typeface="Times New Roman"/>
                        </a:rPr>
                        <a:t>Chapia</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48.000,00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31.200,00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21.600,00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11.200,00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11.808,00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12.480,00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13.152,00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13.824,00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661">
                <a:tc>
                  <a:txBody>
                    <a:bodyPr/>
                    <a:lstStyle/>
                    <a:p>
                      <a:pPr>
                        <a:lnSpc>
                          <a:spcPct val="115000"/>
                        </a:lnSpc>
                        <a:spcAft>
                          <a:spcPts val="0"/>
                        </a:spcAft>
                      </a:pPr>
                      <a:r>
                        <a:rPr lang="es-ES" sz="1000">
                          <a:solidFill>
                            <a:srgbClr val="000000"/>
                          </a:solidFill>
                          <a:latin typeface="Times New Roman"/>
                          <a:ea typeface="Times New Roman"/>
                          <a:cs typeface="Times New Roman"/>
                        </a:rPr>
                        <a:t>Urea</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3.920,00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8.088,57</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8.420,20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8.765,43</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661">
                <a:tc>
                  <a:txBody>
                    <a:bodyPr/>
                    <a:lstStyle/>
                    <a:p>
                      <a:pPr>
                        <a:lnSpc>
                          <a:spcPct val="115000"/>
                        </a:lnSpc>
                        <a:spcAft>
                          <a:spcPts val="0"/>
                        </a:spcAft>
                      </a:pPr>
                      <a:r>
                        <a:rPr lang="es-ES" sz="1000">
                          <a:solidFill>
                            <a:srgbClr val="000000"/>
                          </a:solidFill>
                          <a:latin typeface="Times New Roman"/>
                          <a:ea typeface="Times New Roman"/>
                          <a:cs typeface="Times New Roman"/>
                        </a:rPr>
                        <a:t>Poda</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2.400,00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5.200,00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10.800,00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11.200,00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661">
                <a:tc>
                  <a:txBody>
                    <a:bodyPr/>
                    <a:lstStyle/>
                    <a:p>
                      <a:pPr>
                        <a:lnSpc>
                          <a:spcPct val="115000"/>
                        </a:lnSpc>
                        <a:spcAft>
                          <a:spcPts val="0"/>
                        </a:spcAft>
                      </a:pPr>
                      <a:r>
                        <a:rPr lang="es-ES" sz="1000">
                          <a:solidFill>
                            <a:srgbClr val="000000"/>
                          </a:solidFill>
                          <a:latin typeface="Times New Roman"/>
                          <a:ea typeface="Times New Roman"/>
                          <a:cs typeface="Times New Roman"/>
                        </a:rPr>
                        <a:t>Motosierrista</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35.000,00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44.280,00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661">
                <a:tc>
                  <a:txBody>
                    <a:bodyPr/>
                    <a:lstStyle/>
                    <a:p>
                      <a:pPr>
                        <a:lnSpc>
                          <a:spcPct val="115000"/>
                        </a:lnSpc>
                        <a:spcAft>
                          <a:spcPts val="0"/>
                        </a:spcAft>
                      </a:pPr>
                      <a:r>
                        <a:rPr lang="es-ES" sz="1000">
                          <a:solidFill>
                            <a:srgbClr val="000000"/>
                          </a:solidFill>
                          <a:latin typeface="Times New Roman"/>
                          <a:ea typeface="Times New Roman"/>
                          <a:cs typeface="Times New Roman"/>
                        </a:rPr>
                        <a:t>Ayudante</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6.000,00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7.380,00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661">
                <a:tc>
                  <a:txBody>
                    <a:bodyPr/>
                    <a:lstStyle/>
                    <a:p>
                      <a:pPr>
                        <a:lnSpc>
                          <a:spcPct val="115000"/>
                        </a:lnSpc>
                        <a:spcAft>
                          <a:spcPts val="0"/>
                        </a:spcAft>
                      </a:pPr>
                      <a:r>
                        <a:rPr lang="es-ES" sz="1000">
                          <a:solidFill>
                            <a:srgbClr val="000000"/>
                          </a:solidFill>
                          <a:latin typeface="Times New Roman"/>
                          <a:ea typeface="Times New Roman"/>
                          <a:cs typeface="Times New Roman"/>
                        </a:rPr>
                        <a:t>Remuneraciones</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4.275,00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4.406,40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4.708,80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5.011,20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5.313,60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5.616,00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5.918,40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6.220,80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661">
                <a:tc>
                  <a:txBody>
                    <a:bodyPr/>
                    <a:lstStyle/>
                    <a:p>
                      <a:pPr>
                        <a:lnSpc>
                          <a:spcPct val="115000"/>
                        </a:lnSpc>
                        <a:spcAft>
                          <a:spcPts val="0"/>
                        </a:spcAft>
                      </a:pPr>
                      <a:r>
                        <a:rPr lang="es-ES" sz="1000">
                          <a:solidFill>
                            <a:srgbClr val="000000"/>
                          </a:solidFill>
                          <a:latin typeface="Times New Roman"/>
                          <a:ea typeface="Times New Roman"/>
                          <a:cs typeface="Times New Roman"/>
                        </a:rPr>
                        <a:t>Servicios bàsicos</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120,00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126,00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132,30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138,92</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145,86</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153,15</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160,81</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168,85</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661">
                <a:tc>
                  <a:txBody>
                    <a:bodyPr/>
                    <a:lstStyle/>
                    <a:p>
                      <a:pPr>
                        <a:lnSpc>
                          <a:spcPct val="115000"/>
                        </a:lnSpc>
                        <a:spcAft>
                          <a:spcPts val="0"/>
                        </a:spcAft>
                      </a:pPr>
                      <a:r>
                        <a:rPr lang="es-ES" sz="1000">
                          <a:solidFill>
                            <a:srgbClr val="000000"/>
                          </a:solidFill>
                          <a:latin typeface="Times New Roman"/>
                          <a:ea typeface="Times New Roman"/>
                          <a:cs typeface="Times New Roman"/>
                        </a:rPr>
                        <a:t>Seguros</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1.000,00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1.050,00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1.102,50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1.157,63</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1.215,51</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1.276,28</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1.340,10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1.407,10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661">
                <a:tc>
                  <a:txBody>
                    <a:bodyPr/>
                    <a:lstStyle/>
                    <a:p>
                      <a:pPr>
                        <a:lnSpc>
                          <a:spcPct val="115000"/>
                        </a:lnSpc>
                        <a:spcAft>
                          <a:spcPts val="0"/>
                        </a:spcAft>
                      </a:pPr>
                      <a:r>
                        <a:rPr lang="es-ES" sz="1000">
                          <a:solidFill>
                            <a:srgbClr val="000000"/>
                          </a:solidFill>
                          <a:latin typeface="Times New Roman"/>
                          <a:ea typeface="Times New Roman"/>
                          <a:cs typeface="Times New Roman"/>
                        </a:rPr>
                        <a:t>Seguridad y vigilancia</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1.700,00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1.785,00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1.874,25</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1.967,96</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2.066,36</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2.169,68</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2.278,16</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latin typeface="Calibri"/>
                          <a:ea typeface="Times New Roman"/>
                          <a:cs typeface="Calibri"/>
                        </a:rPr>
                        <a:t>2.392,07</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661">
                <a:tc>
                  <a:txBody>
                    <a:bodyPr/>
                    <a:lstStyle/>
                    <a:p>
                      <a:pPr>
                        <a:lnSpc>
                          <a:spcPct val="115000"/>
                        </a:lnSpc>
                        <a:spcAft>
                          <a:spcPts val="0"/>
                        </a:spcAft>
                      </a:pPr>
                      <a:r>
                        <a:rPr lang="es-ES" sz="1000" b="1">
                          <a:solidFill>
                            <a:srgbClr val="000000"/>
                          </a:solidFill>
                          <a:latin typeface="Times New Roman"/>
                          <a:ea typeface="Times New Roman"/>
                          <a:cs typeface="Times New Roman"/>
                        </a:rPr>
                        <a:t>TOTAL EGRESOS</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494.805,47</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76.550,44</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73.333,52</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59.371,60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79.407,80</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29.129,58</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30.511,94</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31.926,29</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86661">
                <a:tc>
                  <a:txBody>
                    <a:bodyPr/>
                    <a:lstStyle/>
                    <a:p>
                      <a:pPr>
                        <a:lnSpc>
                          <a:spcPct val="115000"/>
                        </a:lnSpc>
                        <a:spcAft>
                          <a:spcPts val="0"/>
                        </a:spcAft>
                      </a:pPr>
                      <a:r>
                        <a:rPr lang="es-ES" sz="1000" b="1">
                          <a:solidFill>
                            <a:srgbClr val="000000"/>
                          </a:solidFill>
                          <a:latin typeface="Times New Roman"/>
                          <a:ea typeface="Times New Roman"/>
                          <a:cs typeface="Times New Roman"/>
                        </a:rPr>
                        <a:t>SUPER AVIT / DEFICIT</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209.374,53</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132.824,09</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59.490,57</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118,97</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337.197,05</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308.067,47</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a:solidFill>
                            <a:srgbClr val="000000"/>
                          </a:solidFill>
                          <a:latin typeface="Calibri"/>
                          <a:ea typeface="Times New Roman"/>
                          <a:cs typeface="Calibri"/>
                        </a:rPr>
                        <a:t>277.555,53</a:t>
                      </a:r>
                      <a:endParaRPr lang="es-ES" sz="100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000" b="1" dirty="0">
                          <a:solidFill>
                            <a:srgbClr val="000000"/>
                          </a:solidFill>
                          <a:latin typeface="Calibri"/>
                          <a:ea typeface="Times New Roman"/>
                          <a:cs typeface="Calibri"/>
                        </a:rPr>
                        <a:t>245.629,24</a:t>
                      </a:r>
                      <a:endParaRPr lang="es-ES" sz="1000" dirty="0">
                        <a:latin typeface="Calibri"/>
                        <a:ea typeface="Times New Roman"/>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214286" y="285715"/>
          <a:ext cx="8651340" cy="6338172"/>
        </p:xfrm>
        <a:graphic>
          <a:graphicData uri="http://schemas.openxmlformats.org/drawingml/2006/table">
            <a:tbl>
              <a:tblPr/>
              <a:tblGrid>
                <a:gridCol w="1527030"/>
                <a:gridCol w="728094"/>
                <a:gridCol w="728094"/>
                <a:gridCol w="728094"/>
                <a:gridCol w="823338"/>
                <a:gridCol w="823338"/>
                <a:gridCol w="823338"/>
                <a:gridCol w="823338"/>
                <a:gridCol w="823338"/>
                <a:gridCol w="823338"/>
              </a:tblGrid>
              <a:tr h="187793">
                <a:tc>
                  <a:txBody>
                    <a:bodyPr/>
                    <a:lstStyle/>
                    <a:p>
                      <a:pPr>
                        <a:lnSpc>
                          <a:spcPct val="115000"/>
                        </a:lnSpc>
                      </a:pPr>
                      <a:endParaRPr lang="es-ES" sz="800" dirty="0">
                        <a:latin typeface="Calibri"/>
                        <a:cs typeface="Times New Roman"/>
                      </a:endParaRPr>
                    </a:p>
                  </a:txBody>
                  <a:tcPr marL="26121" marR="2612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Calibri"/>
                        </a:rPr>
                        <a:t>9</a:t>
                      </a:r>
                      <a:endParaRPr lang="es-ES" sz="800">
                        <a:latin typeface="Calibri"/>
                        <a:ea typeface="Times New Roman"/>
                        <a:cs typeface="Times New Roman"/>
                      </a:endParaRPr>
                    </a:p>
                  </a:txBody>
                  <a:tcPr marL="26121" marR="2612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Calibri"/>
                        </a:rPr>
                        <a:t>10</a:t>
                      </a:r>
                      <a:endParaRPr lang="es-ES" sz="800">
                        <a:latin typeface="Calibri"/>
                        <a:ea typeface="Times New Roman"/>
                        <a:cs typeface="Times New Roman"/>
                      </a:endParaRPr>
                    </a:p>
                  </a:txBody>
                  <a:tcPr marL="26121" marR="2612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Calibri"/>
                        </a:rPr>
                        <a:t>11</a:t>
                      </a:r>
                      <a:endParaRPr lang="es-ES" sz="800">
                        <a:latin typeface="Calibri"/>
                        <a:ea typeface="Times New Roman"/>
                        <a:cs typeface="Times New Roman"/>
                      </a:endParaRPr>
                    </a:p>
                  </a:txBody>
                  <a:tcPr marL="26121" marR="2612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Calibri"/>
                        </a:rPr>
                        <a:t>12</a:t>
                      </a:r>
                      <a:endParaRPr lang="es-ES" sz="800">
                        <a:latin typeface="Calibri"/>
                        <a:ea typeface="Times New Roman"/>
                        <a:cs typeface="Times New Roman"/>
                      </a:endParaRPr>
                    </a:p>
                  </a:txBody>
                  <a:tcPr marL="26121" marR="2612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Calibri"/>
                        </a:rPr>
                        <a:t>13</a:t>
                      </a:r>
                      <a:endParaRPr lang="es-ES" sz="800">
                        <a:latin typeface="Calibri"/>
                        <a:ea typeface="Times New Roman"/>
                        <a:cs typeface="Times New Roman"/>
                      </a:endParaRPr>
                    </a:p>
                  </a:txBody>
                  <a:tcPr marL="26121" marR="2612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Calibri"/>
                        </a:rPr>
                        <a:t>14</a:t>
                      </a:r>
                      <a:endParaRPr lang="es-ES" sz="800">
                        <a:latin typeface="Calibri"/>
                        <a:ea typeface="Times New Roman"/>
                        <a:cs typeface="Times New Roman"/>
                      </a:endParaRPr>
                    </a:p>
                  </a:txBody>
                  <a:tcPr marL="26121" marR="2612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Calibri"/>
                        </a:rPr>
                        <a:t>15</a:t>
                      </a:r>
                      <a:endParaRPr lang="es-ES" sz="800">
                        <a:latin typeface="Calibri"/>
                        <a:ea typeface="Times New Roman"/>
                        <a:cs typeface="Times New Roman"/>
                      </a:endParaRPr>
                    </a:p>
                  </a:txBody>
                  <a:tcPr marL="26121" marR="2612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Calibri"/>
                        </a:rPr>
                        <a:t>16</a:t>
                      </a:r>
                      <a:endParaRPr lang="es-ES" sz="800">
                        <a:latin typeface="Calibri"/>
                        <a:ea typeface="Times New Roman"/>
                        <a:cs typeface="Times New Roman"/>
                      </a:endParaRPr>
                    </a:p>
                  </a:txBody>
                  <a:tcPr marL="26121" marR="2612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Calibri"/>
                        </a:rPr>
                        <a:t>17</a:t>
                      </a:r>
                      <a:endParaRPr lang="es-ES" sz="800">
                        <a:latin typeface="Calibri"/>
                        <a:ea typeface="Times New Roman"/>
                        <a:cs typeface="Times New Roman"/>
                      </a:endParaRPr>
                    </a:p>
                  </a:txBody>
                  <a:tcPr marL="26121" marR="26121" marT="0" marB="0" anchor="b">
                    <a:lnL>
                      <a:noFill/>
                    </a:lnL>
                    <a:lnR>
                      <a:noFill/>
                    </a:lnR>
                    <a:lnT>
                      <a:noFill/>
                    </a:lnT>
                    <a:lnB w="12700" cap="flat" cmpd="sng" algn="ctr">
                      <a:solidFill>
                        <a:srgbClr val="000000"/>
                      </a:solidFill>
                      <a:prstDash val="solid"/>
                      <a:round/>
                      <a:headEnd type="none" w="med" len="med"/>
                      <a:tailEnd type="none" w="med" len="med"/>
                    </a:lnB>
                  </a:tcPr>
                </a:tc>
              </a:tr>
              <a:tr h="187793">
                <a:tc>
                  <a:txBody>
                    <a:bodyPr/>
                    <a:lstStyle/>
                    <a:p>
                      <a:pPr>
                        <a:lnSpc>
                          <a:spcPct val="115000"/>
                        </a:lnSpc>
                        <a:spcAft>
                          <a:spcPts val="0"/>
                        </a:spcAft>
                      </a:pPr>
                      <a:r>
                        <a:rPr lang="es-ES" sz="800" b="1">
                          <a:solidFill>
                            <a:srgbClr val="000000"/>
                          </a:solidFill>
                          <a:latin typeface="Times New Roman"/>
                          <a:ea typeface="Times New Roman"/>
                          <a:cs typeface="Times New Roman"/>
                        </a:rPr>
                        <a:t>INGRESOS</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793">
                <a:tc>
                  <a:txBody>
                    <a:bodyPr/>
                    <a:lstStyle/>
                    <a:p>
                      <a:pPr>
                        <a:lnSpc>
                          <a:spcPct val="115000"/>
                        </a:lnSpc>
                        <a:spcAft>
                          <a:spcPts val="0"/>
                        </a:spcAft>
                      </a:pPr>
                      <a:r>
                        <a:rPr lang="es-ES" sz="800" dirty="0">
                          <a:solidFill>
                            <a:srgbClr val="000000"/>
                          </a:solidFill>
                          <a:latin typeface="Times New Roman"/>
                          <a:ea typeface="Times New Roman"/>
                          <a:cs typeface="Times New Roman"/>
                        </a:rPr>
                        <a:t>SALDO INICIAL</a:t>
                      </a:r>
                      <a:endParaRPr lang="es-ES" sz="800" dirty="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245.629,24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212.286,14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177.514,33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141.298,38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2.499.078,39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2.459.931,80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2.419.296,60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2.377.156,13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2.333.493,08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793">
                <a:tc>
                  <a:txBody>
                    <a:bodyPr/>
                    <a:lstStyle/>
                    <a:p>
                      <a:pPr>
                        <a:lnSpc>
                          <a:spcPct val="115000"/>
                        </a:lnSpc>
                        <a:spcAft>
                          <a:spcPts val="0"/>
                        </a:spcAft>
                      </a:pPr>
                      <a:r>
                        <a:rPr lang="es-ES" sz="800" dirty="0">
                          <a:solidFill>
                            <a:srgbClr val="000000"/>
                          </a:solidFill>
                          <a:latin typeface="Times New Roman"/>
                          <a:ea typeface="Times New Roman"/>
                          <a:cs typeface="Times New Roman"/>
                        </a:rPr>
                        <a:t>Inversión Inicial</a:t>
                      </a:r>
                      <a:endParaRPr lang="es-ES" sz="800" dirty="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971">
                <a:tc>
                  <a:txBody>
                    <a:bodyPr/>
                    <a:lstStyle/>
                    <a:p>
                      <a:pPr>
                        <a:lnSpc>
                          <a:spcPct val="115000"/>
                        </a:lnSpc>
                        <a:spcAft>
                          <a:spcPts val="0"/>
                        </a:spcAft>
                      </a:pPr>
                      <a:r>
                        <a:rPr lang="es-ES" sz="800" dirty="0">
                          <a:solidFill>
                            <a:srgbClr val="000000"/>
                          </a:solidFill>
                          <a:latin typeface="Times New Roman"/>
                          <a:ea typeface="Times New Roman"/>
                          <a:cs typeface="Times New Roman"/>
                        </a:rPr>
                        <a:t>Madera</a:t>
                      </a:r>
                      <a:endParaRPr lang="es-ES" sz="800" dirty="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1.882.119,85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793">
                <a:tc>
                  <a:txBody>
                    <a:bodyPr/>
                    <a:lstStyle/>
                    <a:p>
                      <a:pPr>
                        <a:lnSpc>
                          <a:spcPct val="115000"/>
                        </a:lnSpc>
                        <a:spcAft>
                          <a:spcPts val="0"/>
                        </a:spcAft>
                      </a:pPr>
                      <a:r>
                        <a:rPr lang="es-ES" sz="800" dirty="0">
                          <a:solidFill>
                            <a:srgbClr val="000000"/>
                          </a:solidFill>
                          <a:latin typeface="Times New Roman"/>
                          <a:ea typeface="Times New Roman"/>
                          <a:cs typeface="Times New Roman"/>
                        </a:rPr>
                        <a:t>Poste</a:t>
                      </a:r>
                      <a:endParaRPr lang="es-ES" sz="800" dirty="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89.078,20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793">
                <a:tc>
                  <a:txBody>
                    <a:bodyPr/>
                    <a:lstStyle/>
                    <a:p>
                      <a:pPr>
                        <a:lnSpc>
                          <a:spcPct val="115000"/>
                        </a:lnSpc>
                        <a:spcAft>
                          <a:spcPts val="0"/>
                        </a:spcAft>
                      </a:pPr>
                      <a:r>
                        <a:rPr lang="es-ES" sz="800" dirty="0">
                          <a:solidFill>
                            <a:srgbClr val="000000"/>
                          </a:solidFill>
                          <a:latin typeface="Times New Roman"/>
                          <a:ea typeface="Times New Roman"/>
                          <a:cs typeface="Times New Roman"/>
                        </a:rPr>
                        <a:t>Viga </a:t>
                      </a:r>
                      <a:endParaRPr lang="es-ES" sz="800" dirty="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52.076,74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793">
                <a:tc>
                  <a:txBody>
                    <a:bodyPr/>
                    <a:lstStyle/>
                    <a:p>
                      <a:pPr>
                        <a:lnSpc>
                          <a:spcPct val="115000"/>
                        </a:lnSpc>
                        <a:spcAft>
                          <a:spcPts val="0"/>
                        </a:spcAft>
                      </a:pPr>
                      <a:r>
                        <a:rPr lang="es-ES" sz="800">
                          <a:solidFill>
                            <a:srgbClr val="000000"/>
                          </a:solidFill>
                          <a:latin typeface="Times New Roman"/>
                          <a:ea typeface="Times New Roman"/>
                          <a:cs typeface="Times New Roman"/>
                        </a:rPr>
                        <a:t>Carbón</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dirty="0">
                          <a:solidFill>
                            <a:srgbClr val="000000"/>
                          </a:solidFill>
                          <a:latin typeface="Calibri"/>
                          <a:ea typeface="Times New Roman"/>
                          <a:cs typeface="Calibri"/>
                        </a:rPr>
                        <a:t>        444.419,25   </a:t>
                      </a:r>
                      <a:endParaRPr lang="es-ES" sz="800" dirty="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793">
                <a:tc>
                  <a:txBody>
                    <a:bodyPr/>
                    <a:lstStyle/>
                    <a:p>
                      <a:pPr>
                        <a:lnSpc>
                          <a:spcPct val="115000"/>
                        </a:lnSpc>
                        <a:spcAft>
                          <a:spcPts val="0"/>
                        </a:spcAft>
                      </a:pPr>
                      <a:r>
                        <a:rPr lang="es-ES" sz="800" dirty="0">
                          <a:solidFill>
                            <a:srgbClr val="000000"/>
                          </a:solidFill>
                          <a:latin typeface="Times New Roman"/>
                          <a:ea typeface="Times New Roman"/>
                          <a:cs typeface="Times New Roman"/>
                        </a:rPr>
                        <a:t>PRESTAMO</a:t>
                      </a:r>
                      <a:endParaRPr lang="es-ES" sz="800" dirty="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614">
                <a:tc>
                  <a:txBody>
                    <a:bodyPr/>
                    <a:lstStyle/>
                    <a:p>
                      <a:pPr>
                        <a:lnSpc>
                          <a:spcPct val="115000"/>
                        </a:lnSpc>
                        <a:spcAft>
                          <a:spcPts val="0"/>
                        </a:spcAft>
                      </a:pPr>
                      <a:r>
                        <a:rPr lang="es-ES" sz="800" dirty="0">
                          <a:solidFill>
                            <a:srgbClr val="000000"/>
                          </a:solidFill>
                          <a:latin typeface="Times New Roman"/>
                          <a:ea typeface="Times New Roman"/>
                          <a:cs typeface="Times New Roman"/>
                        </a:rPr>
                        <a:t>PARTICIPACIÒN FIDEICOMISO</a:t>
                      </a:r>
                      <a:endParaRPr lang="es-ES" sz="800" dirty="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87793">
                <a:tc>
                  <a:txBody>
                    <a:bodyPr/>
                    <a:lstStyle/>
                    <a:p>
                      <a:pPr>
                        <a:lnSpc>
                          <a:spcPct val="115000"/>
                        </a:lnSpc>
                        <a:spcAft>
                          <a:spcPts val="0"/>
                        </a:spcAft>
                      </a:pPr>
                      <a:r>
                        <a:rPr lang="es-ES" sz="800" b="1" dirty="0">
                          <a:solidFill>
                            <a:srgbClr val="000000"/>
                          </a:solidFill>
                          <a:latin typeface="Times New Roman"/>
                          <a:ea typeface="Times New Roman"/>
                          <a:cs typeface="Times New Roman"/>
                        </a:rPr>
                        <a:t>TOTAL INGRESOS</a:t>
                      </a:r>
                      <a:endParaRPr lang="es-ES" sz="800" dirty="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S" sz="800" b="1">
                          <a:solidFill>
                            <a:srgbClr val="000000"/>
                          </a:solidFill>
                          <a:latin typeface="Calibri"/>
                          <a:ea typeface="Times New Roman"/>
                          <a:cs typeface="Calibri"/>
                        </a:rPr>
                        <a:t>    245.629,24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S" sz="800" b="1">
                          <a:solidFill>
                            <a:srgbClr val="000000"/>
                          </a:solidFill>
                          <a:latin typeface="Calibri"/>
                          <a:ea typeface="Times New Roman"/>
                          <a:cs typeface="Calibri"/>
                        </a:rPr>
                        <a:t>    212.286,14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S" sz="800" b="1">
                          <a:solidFill>
                            <a:srgbClr val="000000"/>
                          </a:solidFill>
                          <a:latin typeface="Calibri"/>
                          <a:ea typeface="Times New Roman"/>
                          <a:cs typeface="Calibri"/>
                        </a:rPr>
                        <a:t>    177.514,33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S" sz="800" b="1">
                          <a:solidFill>
                            <a:srgbClr val="000000"/>
                          </a:solidFill>
                          <a:latin typeface="Calibri"/>
                          <a:ea typeface="Times New Roman"/>
                          <a:cs typeface="Calibri"/>
                        </a:rPr>
                        <a:t>    2.608.992,41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S" sz="800" b="1">
                          <a:solidFill>
                            <a:srgbClr val="000000"/>
                          </a:solidFill>
                          <a:latin typeface="Calibri"/>
                          <a:ea typeface="Times New Roman"/>
                          <a:cs typeface="Calibri"/>
                        </a:rPr>
                        <a:t>    2.499.078,39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S" sz="800" b="1">
                          <a:solidFill>
                            <a:srgbClr val="000000"/>
                          </a:solidFill>
                          <a:latin typeface="Calibri"/>
                          <a:ea typeface="Times New Roman"/>
                          <a:cs typeface="Calibri"/>
                        </a:rPr>
                        <a:t>    2.459.931,80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S" sz="800" b="1">
                          <a:solidFill>
                            <a:srgbClr val="000000"/>
                          </a:solidFill>
                          <a:latin typeface="Calibri"/>
                          <a:ea typeface="Times New Roman"/>
                          <a:cs typeface="Calibri"/>
                        </a:rPr>
                        <a:t>    2.419.296,60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S" sz="800" b="1">
                          <a:solidFill>
                            <a:srgbClr val="000000"/>
                          </a:solidFill>
                          <a:latin typeface="Calibri"/>
                          <a:ea typeface="Times New Roman"/>
                          <a:cs typeface="Calibri"/>
                        </a:rPr>
                        <a:t>    2.377.156,13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S" sz="800" b="1">
                          <a:solidFill>
                            <a:srgbClr val="000000"/>
                          </a:solidFill>
                          <a:latin typeface="Calibri"/>
                          <a:ea typeface="Times New Roman"/>
                          <a:cs typeface="Calibri"/>
                        </a:rPr>
                        <a:t>    2.333.493,08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87793">
                <a:tc>
                  <a:txBody>
                    <a:bodyPr/>
                    <a:lstStyle/>
                    <a:p>
                      <a:pPr>
                        <a:lnSpc>
                          <a:spcPct val="115000"/>
                        </a:lnSpc>
                        <a:spcAft>
                          <a:spcPts val="0"/>
                        </a:spcAft>
                      </a:pPr>
                      <a:r>
                        <a:rPr lang="es-ES" sz="800" b="1" dirty="0">
                          <a:solidFill>
                            <a:srgbClr val="000000"/>
                          </a:solidFill>
                          <a:latin typeface="Times New Roman"/>
                          <a:ea typeface="Times New Roman"/>
                          <a:cs typeface="Times New Roman"/>
                        </a:rPr>
                        <a:t>EGRESOS</a:t>
                      </a:r>
                      <a:endParaRPr lang="es-ES" sz="800" dirty="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793">
                <a:tc>
                  <a:txBody>
                    <a:bodyPr/>
                    <a:lstStyle/>
                    <a:p>
                      <a:pPr>
                        <a:lnSpc>
                          <a:spcPct val="115000"/>
                        </a:lnSpc>
                        <a:spcAft>
                          <a:spcPts val="0"/>
                        </a:spcAft>
                      </a:pPr>
                      <a:r>
                        <a:rPr lang="es-ES" sz="800" dirty="0">
                          <a:solidFill>
                            <a:srgbClr val="000000"/>
                          </a:solidFill>
                          <a:latin typeface="Times New Roman"/>
                          <a:ea typeface="Times New Roman"/>
                          <a:cs typeface="Times New Roman"/>
                        </a:rPr>
                        <a:t>PAGO PRESTAMO</a:t>
                      </a:r>
                      <a:endParaRPr lang="es-ES" sz="800" dirty="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2.603,47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2.603,47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2.603,47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2.603,47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2.603,47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2.603,47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2.603,47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2.603,47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2.603,47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793">
                <a:tc>
                  <a:txBody>
                    <a:bodyPr/>
                    <a:lstStyle/>
                    <a:p>
                      <a:pPr>
                        <a:lnSpc>
                          <a:spcPct val="115000"/>
                        </a:lnSpc>
                        <a:spcAft>
                          <a:spcPts val="0"/>
                        </a:spcAft>
                      </a:pPr>
                      <a:r>
                        <a:rPr lang="es-ES" sz="800" dirty="0">
                          <a:solidFill>
                            <a:srgbClr val="000000"/>
                          </a:solidFill>
                          <a:latin typeface="Times New Roman"/>
                          <a:ea typeface="Times New Roman"/>
                          <a:cs typeface="Times New Roman"/>
                        </a:rPr>
                        <a:t>plántulas</a:t>
                      </a:r>
                      <a:endParaRPr lang="es-ES" sz="800" dirty="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793">
                <a:tc>
                  <a:txBody>
                    <a:bodyPr/>
                    <a:lstStyle/>
                    <a:p>
                      <a:pPr>
                        <a:lnSpc>
                          <a:spcPct val="115000"/>
                        </a:lnSpc>
                        <a:spcAft>
                          <a:spcPts val="0"/>
                        </a:spcAft>
                      </a:pPr>
                      <a:r>
                        <a:rPr lang="es-ES" sz="800">
                          <a:solidFill>
                            <a:srgbClr val="000000"/>
                          </a:solidFill>
                          <a:latin typeface="Times New Roman"/>
                          <a:ea typeface="Times New Roman"/>
                          <a:cs typeface="Times New Roman"/>
                        </a:rPr>
                        <a:t>adquisición del terreno</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793">
                <a:tc>
                  <a:txBody>
                    <a:bodyPr/>
                    <a:lstStyle/>
                    <a:p>
                      <a:pPr>
                        <a:lnSpc>
                          <a:spcPct val="115000"/>
                        </a:lnSpc>
                        <a:spcAft>
                          <a:spcPts val="0"/>
                        </a:spcAft>
                      </a:pPr>
                      <a:r>
                        <a:rPr lang="es-ES" sz="800" dirty="0">
                          <a:solidFill>
                            <a:srgbClr val="000000"/>
                          </a:solidFill>
                          <a:latin typeface="Times New Roman"/>
                          <a:ea typeface="Times New Roman"/>
                          <a:cs typeface="Times New Roman"/>
                        </a:rPr>
                        <a:t>Análisis de Laboratorio</a:t>
                      </a:r>
                      <a:endParaRPr lang="es-ES" sz="800" dirty="0">
                        <a:latin typeface="Calibri"/>
                        <a:ea typeface="Times New Roman"/>
                        <a:cs typeface="Times New Roman"/>
                      </a:endParaRPr>
                    </a:p>
                  </a:txBody>
                  <a:tcPr marL="26121" marR="261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793">
                <a:tc>
                  <a:txBody>
                    <a:bodyPr/>
                    <a:lstStyle/>
                    <a:p>
                      <a:pPr>
                        <a:lnSpc>
                          <a:spcPct val="115000"/>
                        </a:lnSpc>
                        <a:spcAft>
                          <a:spcPts val="0"/>
                        </a:spcAft>
                      </a:pPr>
                      <a:r>
                        <a:rPr lang="es-ES" sz="800" dirty="0">
                          <a:solidFill>
                            <a:srgbClr val="000000"/>
                          </a:solidFill>
                          <a:latin typeface="Times New Roman"/>
                          <a:ea typeface="Times New Roman"/>
                          <a:cs typeface="Times New Roman"/>
                        </a:rPr>
                        <a:t>Preparación del suelo</a:t>
                      </a:r>
                      <a:endParaRPr lang="es-ES" sz="800" dirty="0">
                        <a:latin typeface="Calibri"/>
                        <a:ea typeface="Times New Roman"/>
                        <a:cs typeface="Times New Roman"/>
                      </a:endParaRPr>
                    </a:p>
                  </a:txBody>
                  <a:tcPr marL="26121" marR="261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793">
                <a:tc>
                  <a:txBody>
                    <a:bodyPr/>
                    <a:lstStyle/>
                    <a:p>
                      <a:pPr>
                        <a:lnSpc>
                          <a:spcPct val="115000"/>
                        </a:lnSpc>
                        <a:spcAft>
                          <a:spcPts val="0"/>
                        </a:spcAft>
                      </a:pPr>
                      <a:r>
                        <a:rPr lang="es-ES" sz="800" dirty="0">
                          <a:solidFill>
                            <a:srgbClr val="000000"/>
                          </a:solidFill>
                          <a:latin typeface="Times New Roman"/>
                          <a:ea typeface="Times New Roman"/>
                          <a:cs typeface="Times New Roman"/>
                        </a:rPr>
                        <a:t>Establecimiento de la plantación</a:t>
                      </a:r>
                      <a:endParaRPr lang="es-ES" sz="800" dirty="0">
                        <a:latin typeface="Calibri"/>
                        <a:ea typeface="Times New Roman"/>
                        <a:cs typeface="Times New Roman"/>
                      </a:endParaRPr>
                    </a:p>
                  </a:txBody>
                  <a:tcPr marL="26121" marR="261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793">
                <a:tc>
                  <a:txBody>
                    <a:bodyPr/>
                    <a:lstStyle/>
                    <a:p>
                      <a:pPr>
                        <a:lnSpc>
                          <a:spcPct val="115000"/>
                        </a:lnSpc>
                        <a:spcAft>
                          <a:spcPts val="0"/>
                        </a:spcAft>
                      </a:pPr>
                      <a:r>
                        <a:rPr lang="es-ES" sz="800" dirty="0">
                          <a:solidFill>
                            <a:srgbClr val="000000"/>
                          </a:solidFill>
                          <a:latin typeface="Times New Roman"/>
                          <a:ea typeface="Times New Roman"/>
                          <a:cs typeface="Times New Roman"/>
                        </a:rPr>
                        <a:t>Insumos</a:t>
                      </a:r>
                      <a:endParaRPr lang="es-ES" sz="800" dirty="0">
                        <a:latin typeface="Calibri"/>
                        <a:ea typeface="Times New Roman"/>
                        <a:cs typeface="Times New Roman"/>
                      </a:endParaRPr>
                    </a:p>
                  </a:txBody>
                  <a:tcPr marL="26121" marR="261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5.554,00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5.800,00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6.051,00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6.305,00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6.562,00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6.823,00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7.088,00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7.357,00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7.629,00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793">
                <a:tc>
                  <a:txBody>
                    <a:bodyPr/>
                    <a:lstStyle/>
                    <a:p>
                      <a:pPr>
                        <a:lnSpc>
                          <a:spcPct val="115000"/>
                        </a:lnSpc>
                        <a:spcAft>
                          <a:spcPts val="0"/>
                        </a:spcAft>
                      </a:pPr>
                      <a:r>
                        <a:rPr lang="es-ES" sz="800" dirty="0">
                          <a:solidFill>
                            <a:srgbClr val="000000"/>
                          </a:solidFill>
                          <a:latin typeface="Times New Roman"/>
                          <a:ea typeface="Times New Roman"/>
                          <a:cs typeface="Times New Roman"/>
                        </a:rPr>
                        <a:t>Chapia</a:t>
                      </a:r>
                      <a:endParaRPr lang="es-ES" sz="800" dirty="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14.496,00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15.168,00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15.840,00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16.512,00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17.184,00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17.856,00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18.528,00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19.200,00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19.872,00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793">
                <a:tc>
                  <a:txBody>
                    <a:bodyPr/>
                    <a:lstStyle/>
                    <a:p>
                      <a:pPr>
                        <a:lnSpc>
                          <a:spcPct val="115000"/>
                        </a:lnSpc>
                        <a:spcAft>
                          <a:spcPts val="0"/>
                        </a:spcAft>
                      </a:pPr>
                      <a:r>
                        <a:rPr lang="es-ES" sz="800" dirty="0">
                          <a:solidFill>
                            <a:srgbClr val="000000"/>
                          </a:solidFill>
                          <a:latin typeface="Times New Roman"/>
                          <a:ea typeface="Times New Roman"/>
                          <a:cs typeface="Times New Roman"/>
                        </a:rPr>
                        <a:t>Urea</a:t>
                      </a:r>
                      <a:endParaRPr lang="es-ES" sz="800" dirty="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793">
                <a:tc>
                  <a:txBody>
                    <a:bodyPr/>
                    <a:lstStyle/>
                    <a:p>
                      <a:pPr>
                        <a:lnSpc>
                          <a:spcPct val="115000"/>
                        </a:lnSpc>
                        <a:spcAft>
                          <a:spcPts val="0"/>
                        </a:spcAft>
                      </a:pPr>
                      <a:r>
                        <a:rPr lang="es-ES" sz="800" dirty="0">
                          <a:solidFill>
                            <a:srgbClr val="000000"/>
                          </a:solidFill>
                          <a:latin typeface="Times New Roman"/>
                          <a:ea typeface="Times New Roman"/>
                          <a:cs typeface="Times New Roman"/>
                        </a:rPr>
                        <a:t>Poda</a:t>
                      </a:r>
                      <a:endParaRPr lang="es-ES" sz="800" dirty="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793">
                <a:tc>
                  <a:txBody>
                    <a:bodyPr/>
                    <a:lstStyle/>
                    <a:p>
                      <a:pPr>
                        <a:lnSpc>
                          <a:spcPct val="115000"/>
                        </a:lnSpc>
                        <a:spcAft>
                          <a:spcPts val="0"/>
                        </a:spcAft>
                      </a:pPr>
                      <a:r>
                        <a:rPr lang="es-ES" sz="800" dirty="0" err="1">
                          <a:solidFill>
                            <a:srgbClr val="000000"/>
                          </a:solidFill>
                          <a:latin typeface="Times New Roman"/>
                          <a:ea typeface="Times New Roman"/>
                          <a:cs typeface="Times New Roman"/>
                        </a:rPr>
                        <a:t>Motosierrista</a:t>
                      </a:r>
                      <a:endParaRPr lang="es-ES" sz="800" dirty="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61.920,00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793">
                <a:tc>
                  <a:txBody>
                    <a:bodyPr/>
                    <a:lstStyle/>
                    <a:p>
                      <a:pPr>
                        <a:lnSpc>
                          <a:spcPct val="115000"/>
                        </a:lnSpc>
                        <a:spcAft>
                          <a:spcPts val="0"/>
                        </a:spcAft>
                      </a:pPr>
                      <a:r>
                        <a:rPr lang="es-ES" sz="800" dirty="0">
                          <a:solidFill>
                            <a:srgbClr val="000000"/>
                          </a:solidFill>
                          <a:latin typeface="Times New Roman"/>
                          <a:ea typeface="Times New Roman"/>
                          <a:cs typeface="Times New Roman"/>
                        </a:rPr>
                        <a:t>Ayudante</a:t>
                      </a:r>
                      <a:endParaRPr lang="es-ES" sz="800" dirty="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10.320,00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793">
                <a:tc>
                  <a:txBody>
                    <a:bodyPr/>
                    <a:lstStyle/>
                    <a:p>
                      <a:pPr>
                        <a:lnSpc>
                          <a:spcPct val="115000"/>
                        </a:lnSpc>
                        <a:spcAft>
                          <a:spcPts val="0"/>
                        </a:spcAft>
                      </a:pPr>
                      <a:r>
                        <a:rPr lang="es-ES" sz="800" dirty="0">
                          <a:solidFill>
                            <a:srgbClr val="000000"/>
                          </a:solidFill>
                          <a:latin typeface="Times New Roman"/>
                          <a:ea typeface="Times New Roman"/>
                          <a:cs typeface="Times New Roman"/>
                        </a:rPr>
                        <a:t>Remuneraciones</a:t>
                      </a:r>
                      <a:endParaRPr lang="es-ES" sz="800" dirty="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6.523,20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6.825,60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7.128,00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7.430,40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7.732,80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8.035,20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8.337,60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8.640,00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8.942,40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588">
                <a:tc>
                  <a:txBody>
                    <a:bodyPr/>
                    <a:lstStyle/>
                    <a:p>
                      <a:pPr>
                        <a:lnSpc>
                          <a:spcPct val="115000"/>
                        </a:lnSpc>
                        <a:spcAft>
                          <a:spcPts val="0"/>
                        </a:spcAft>
                      </a:pPr>
                      <a:r>
                        <a:rPr lang="es-ES" sz="800" dirty="0">
                          <a:solidFill>
                            <a:srgbClr val="000000"/>
                          </a:solidFill>
                          <a:latin typeface="Times New Roman"/>
                          <a:ea typeface="Times New Roman"/>
                          <a:cs typeface="Times New Roman"/>
                        </a:rPr>
                        <a:t>Servicios </a:t>
                      </a:r>
                      <a:r>
                        <a:rPr lang="es-ES" sz="800" dirty="0" err="1">
                          <a:solidFill>
                            <a:srgbClr val="000000"/>
                          </a:solidFill>
                          <a:latin typeface="Times New Roman"/>
                          <a:ea typeface="Times New Roman"/>
                          <a:cs typeface="Times New Roman"/>
                        </a:rPr>
                        <a:t>bàsicos</a:t>
                      </a:r>
                      <a:endParaRPr lang="es-ES" sz="800" dirty="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177,29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186,16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195,47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205,24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215,50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226,28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237,59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249,47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261,94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793">
                <a:tc>
                  <a:txBody>
                    <a:bodyPr/>
                    <a:lstStyle/>
                    <a:p>
                      <a:pPr>
                        <a:lnSpc>
                          <a:spcPct val="115000"/>
                        </a:lnSpc>
                        <a:spcAft>
                          <a:spcPts val="0"/>
                        </a:spcAft>
                      </a:pPr>
                      <a:r>
                        <a:rPr lang="es-ES" sz="800" dirty="0">
                          <a:solidFill>
                            <a:srgbClr val="000000"/>
                          </a:solidFill>
                          <a:latin typeface="Times New Roman"/>
                          <a:ea typeface="Times New Roman"/>
                          <a:cs typeface="Times New Roman"/>
                        </a:rPr>
                        <a:t>Seguros</a:t>
                      </a:r>
                      <a:endParaRPr lang="es-ES" sz="800" dirty="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1.477,46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1.551,33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1.628,89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1.710,34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1.795,86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1.885,65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1.979,93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2.078,93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2.182,87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793">
                <a:tc>
                  <a:txBody>
                    <a:bodyPr/>
                    <a:lstStyle/>
                    <a:p>
                      <a:pPr>
                        <a:lnSpc>
                          <a:spcPct val="115000"/>
                        </a:lnSpc>
                        <a:spcAft>
                          <a:spcPts val="0"/>
                        </a:spcAft>
                      </a:pPr>
                      <a:r>
                        <a:rPr lang="es-ES" sz="800" dirty="0">
                          <a:solidFill>
                            <a:srgbClr val="000000"/>
                          </a:solidFill>
                          <a:latin typeface="Times New Roman"/>
                          <a:ea typeface="Times New Roman"/>
                          <a:cs typeface="Times New Roman"/>
                        </a:rPr>
                        <a:t>Seguridad y vigilancia</a:t>
                      </a:r>
                      <a:endParaRPr lang="es-ES" sz="800" dirty="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2.511,67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2.637,26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2.769,12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2.907,58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3.052,96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3.205,60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3.365,88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3.534,18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3.710,89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588">
                <a:tc>
                  <a:txBody>
                    <a:bodyPr/>
                    <a:lstStyle/>
                    <a:p>
                      <a:pPr>
                        <a:lnSpc>
                          <a:spcPct val="115000"/>
                        </a:lnSpc>
                        <a:spcAft>
                          <a:spcPts val="0"/>
                        </a:spcAft>
                      </a:pPr>
                      <a:r>
                        <a:rPr lang="es-ES" sz="800" b="1" dirty="0">
                          <a:solidFill>
                            <a:srgbClr val="000000"/>
                          </a:solidFill>
                          <a:latin typeface="Times New Roman"/>
                          <a:ea typeface="Times New Roman"/>
                          <a:cs typeface="Times New Roman"/>
                        </a:rPr>
                        <a:t>TOTAL EGRESOS</a:t>
                      </a:r>
                      <a:endParaRPr lang="es-ES" sz="800" dirty="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S" sz="800" b="1">
                          <a:solidFill>
                            <a:srgbClr val="000000"/>
                          </a:solidFill>
                          <a:latin typeface="Calibri"/>
                          <a:ea typeface="Times New Roman"/>
                          <a:cs typeface="Calibri"/>
                        </a:rPr>
                        <a:t>      33.343,09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S" sz="800" b="1">
                          <a:solidFill>
                            <a:srgbClr val="000000"/>
                          </a:solidFill>
                          <a:latin typeface="Calibri"/>
                          <a:ea typeface="Times New Roman"/>
                          <a:cs typeface="Calibri"/>
                        </a:rPr>
                        <a:t>      34.771,82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S" sz="800" b="1">
                          <a:solidFill>
                            <a:srgbClr val="000000"/>
                          </a:solidFill>
                          <a:latin typeface="Calibri"/>
                          <a:ea typeface="Times New Roman"/>
                          <a:cs typeface="Calibri"/>
                        </a:rPr>
                        <a:t>      36.215,95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S" sz="800" b="1">
                          <a:solidFill>
                            <a:srgbClr val="000000"/>
                          </a:solidFill>
                          <a:latin typeface="Calibri"/>
                          <a:ea typeface="Times New Roman"/>
                          <a:cs typeface="Calibri"/>
                        </a:rPr>
                        <a:t>        109.914,03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S" sz="800" b="1">
                          <a:solidFill>
                            <a:srgbClr val="000000"/>
                          </a:solidFill>
                          <a:latin typeface="Calibri"/>
                          <a:ea typeface="Times New Roman"/>
                          <a:cs typeface="Calibri"/>
                        </a:rPr>
                        <a:t>          39.146,58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S" sz="800" b="1">
                          <a:solidFill>
                            <a:srgbClr val="000000"/>
                          </a:solidFill>
                          <a:latin typeface="Calibri"/>
                          <a:ea typeface="Times New Roman"/>
                          <a:cs typeface="Calibri"/>
                        </a:rPr>
                        <a:t>          40.635,20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S" sz="800" b="1">
                          <a:solidFill>
                            <a:srgbClr val="000000"/>
                          </a:solidFill>
                          <a:latin typeface="Calibri"/>
                          <a:ea typeface="Times New Roman"/>
                          <a:cs typeface="Calibri"/>
                        </a:rPr>
                        <a:t>          42.140,48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S" sz="800" b="1">
                          <a:solidFill>
                            <a:srgbClr val="000000"/>
                          </a:solidFill>
                          <a:latin typeface="Calibri"/>
                          <a:ea typeface="Times New Roman"/>
                          <a:cs typeface="Calibri"/>
                        </a:rPr>
                        <a:t>          43.663,05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S" sz="800" b="1">
                          <a:solidFill>
                            <a:srgbClr val="000000"/>
                          </a:solidFill>
                          <a:latin typeface="Calibri"/>
                          <a:ea typeface="Times New Roman"/>
                          <a:cs typeface="Calibri"/>
                        </a:rPr>
                        <a:t>          45.202,58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87793">
                <a:tc>
                  <a:txBody>
                    <a:bodyPr/>
                    <a:lstStyle/>
                    <a:p>
                      <a:pPr>
                        <a:lnSpc>
                          <a:spcPct val="115000"/>
                        </a:lnSpc>
                        <a:spcAft>
                          <a:spcPts val="0"/>
                        </a:spcAft>
                      </a:pPr>
                      <a:r>
                        <a:rPr lang="es-ES" sz="800" dirty="0">
                          <a:solidFill>
                            <a:srgbClr val="000000"/>
                          </a:solidFill>
                          <a:latin typeface="Times New Roman"/>
                          <a:ea typeface="Times New Roman"/>
                          <a:cs typeface="Times New Roman"/>
                        </a:rPr>
                        <a:t> </a:t>
                      </a:r>
                      <a:endParaRPr lang="es-ES" sz="800" dirty="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Calibri"/>
                          <a:ea typeface="Times New Roman"/>
                          <a:cs typeface="Calibri"/>
                        </a:rPr>
                        <a:t>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793">
                <a:tc>
                  <a:txBody>
                    <a:bodyPr/>
                    <a:lstStyle/>
                    <a:p>
                      <a:pPr>
                        <a:lnSpc>
                          <a:spcPct val="115000"/>
                        </a:lnSpc>
                        <a:spcAft>
                          <a:spcPts val="0"/>
                        </a:spcAft>
                      </a:pPr>
                      <a:r>
                        <a:rPr lang="es-ES" sz="800" b="1" dirty="0">
                          <a:solidFill>
                            <a:srgbClr val="000000"/>
                          </a:solidFill>
                          <a:latin typeface="Times New Roman"/>
                          <a:ea typeface="Times New Roman"/>
                          <a:cs typeface="Times New Roman"/>
                        </a:rPr>
                        <a:t>SUPER AVIT / DEFICIT</a:t>
                      </a:r>
                      <a:endParaRPr lang="es-ES" sz="800" dirty="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a:lnSpc>
                          <a:spcPct val="115000"/>
                        </a:lnSpc>
                        <a:spcAft>
                          <a:spcPts val="0"/>
                        </a:spcAft>
                      </a:pPr>
                      <a:r>
                        <a:rPr lang="es-ES" sz="800" b="1">
                          <a:solidFill>
                            <a:srgbClr val="000000"/>
                          </a:solidFill>
                          <a:latin typeface="Calibri"/>
                          <a:ea typeface="Times New Roman"/>
                          <a:cs typeface="Calibri"/>
                        </a:rPr>
                        <a:t>212.286,14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a:lnSpc>
                          <a:spcPct val="115000"/>
                        </a:lnSpc>
                        <a:spcAft>
                          <a:spcPts val="0"/>
                        </a:spcAft>
                      </a:pPr>
                      <a:r>
                        <a:rPr lang="es-ES" sz="800" b="1">
                          <a:solidFill>
                            <a:srgbClr val="000000"/>
                          </a:solidFill>
                          <a:latin typeface="Calibri"/>
                          <a:ea typeface="Times New Roman"/>
                          <a:cs typeface="Calibri"/>
                        </a:rPr>
                        <a:t>177.514,33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a:lnSpc>
                          <a:spcPct val="115000"/>
                        </a:lnSpc>
                        <a:spcAft>
                          <a:spcPts val="0"/>
                        </a:spcAft>
                      </a:pPr>
                      <a:r>
                        <a:rPr lang="es-ES" sz="800" b="1">
                          <a:solidFill>
                            <a:srgbClr val="000000"/>
                          </a:solidFill>
                          <a:latin typeface="Calibri"/>
                          <a:ea typeface="Times New Roman"/>
                          <a:cs typeface="Calibri"/>
                        </a:rPr>
                        <a:t>141.298,38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a:lnSpc>
                          <a:spcPct val="115000"/>
                        </a:lnSpc>
                        <a:spcAft>
                          <a:spcPts val="0"/>
                        </a:spcAft>
                      </a:pPr>
                      <a:r>
                        <a:rPr lang="es-ES" sz="800" b="1">
                          <a:solidFill>
                            <a:srgbClr val="000000"/>
                          </a:solidFill>
                          <a:latin typeface="Calibri"/>
                          <a:ea typeface="Times New Roman"/>
                          <a:cs typeface="Calibri"/>
                        </a:rPr>
                        <a:t>2.499.078,39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a:lnSpc>
                          <a:spcPct val="115000"/>
                        </a:lnSpc>
                        <a:spcAft>
                          <a:spcPts val="0"/>
                        </a:spcAft>
                      </a:pPr>
                      <a:r>
                        <a:rPr lang="es-ES" sz="800" b="1">
                          <a:solidFill>
                            <a:srgbClr val="000000"/>
                          </a:solidFill>
                          <a:latin typeface="Calibri"/>
                          <a:ea typeface="Times New Roman"/>
                          <a:cs typeface="Calibri"/>
                        </a:rPr>
                        <a:t>2.459.931,80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a:lnSpc>
                          <a:spcPct val="115000"/>
                        </a:lnSpc>
                        <a:spcAft>
                          <a:spcPts val="0"/>
                        </a:spcAft>
                      </a:pPr>
                      <a:r>
                        <a:rPr lang="es-ES" sz="800" b="1">
                          <a:solidFill>
                            <a:srgbClr val="000000"/>
                          </a:solidFill>
                          <a:latin typeface="Calibri"/>
                          <a:ea typeface="Times New Roman"/>
                          <a:cs typeface="Calibri"/>
                        </a:rPr>
                        <a:t>2.419.296,60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a:lnSpc>
                          <a:spcPct val="115000"/>
                        </a:lnSpc>
                        <a:spcAft>
                          <a:spcPts val="0"/>
                        </a:spcAft>
                      </a:pPr>
                      <a:r>
                        <a:rPr lang="es-ES" sz="800" b="1">
                          <a:solidFill>
                            <a:srgbClr val="000000"/>
                          </a:solidFill>
                          <a:latin typeface="Calibri"/>
                          <a:ea typeface="Times New Roman"/>
                          <a:cs typeface="Calibri"/>
                        </a:rPr>
                        <a:t>2.377.156,13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a:lnSpc>
                          <a:spcPct val="115000"/>
                        </a:lnSpc>
                        <a:spcAft>
                          <a:spcPts val="0"/>
                        </a:spcAft>
                      </a:pPr>
                      <a:r>
                        <a:rPr lang="es-ES" sz="800" b="1">
                          <a:solidFill>
                            <a:srgbClr val="000000"/>
                          </a:solidFill>
                          <a:latin typeface="Calibri"/>
                          <a:ea typeface="Times New Roman"/>
                          <a:cs typeface="Calibri"/>
                        </a:rPr>
                        <a:t>2.333.493,08 </a:t>
                      </a:r>
                      <a:endParaRPr lang="es-ES" sz="80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a:lnSpc>
                          <a:spcPct val="115000"/>
                        </a:lnSpc>
                        <a:spcAft>
                          <a:spcPts val="0"/>
                        </a:spcAft>
                      </a:pPr>
                      <a:r>
                        <a:rPr lang="es-ES" sz="800" b="1" dirty="0">
                          <a:solidFill>
                            <a:srgbClr val="000000"/>
                          </a:solidFill>
                          <a:latin typeface="Calibri"/>
                          <a:ea typeface="Times New Roman"/>
                          <a:cs typeface="Calibri"/>
                        </a:rPr>
                        <a:t>2.288.290,50 </a:t>
                      </a:r>
                      <a:endParaRPr lang="es-ES" sz="800" dirty="0">
                        <a:latin typeface="Calibri"/>
                        <a:ea typeface="Times New Roman"/>
                        <a:cs typeface="Times New Roman"/>
                      </a:endParaRPr>
                    </a:p>
                  </a:txBody>
                  <a:tcPr marL="26121" marR="261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 y="-3"/>
          <a:ext cx="9143994" cy="6487764"/>
        </p:xfrm>
        <a:graphic>
          <a:graphicData uri="http://schemas.openxmlformats.org/drawingml/2006/table">
            <a:tbl>
              <a:tblPr/>
              <a:tblGrid>
                <a:gridCol w="1285849"/>
                <a:gridCol w="437783"/>
                <a:gridCol w="289321"/>
                <a:gridCol w="872911"/>
                <a:gridCol w="872911"/>
                <a:gridCol w="872911"/>
                <a:gridCol w="872911"/>
                <a:gridCol w="872911"/>
                <a:gridCol w="872911"/>
                <a:gridCol w="872911"/>
                <a:gridCol w="1020664"/>
              </a:tblGrid>
              <a:tr h="141048">
                <a:tc gridSpan="2">
                  <a:txBody>
                    <a:bodyPr/>
                    <a:lstStyle/>
                    <a:p>
                      <a:pPr>
                        <a:lnSpc>
                          <a:spcPct val="115000"/>
                        </a:lnSpc>
                      </a:pPr>
                      <a:endParaRPr lang="es-ES" sz="800">
                        <a:latin typeface="Calibri"/>
                        <a:cs typeface="Times New Roman"/>
                      </a:endParaRPr>
                    </a:p>
                  </a:txBody>
                  <a:tcPr marL="21184" marR="21184"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S" sz="800" b="1">
                          <a:solidFill>
                            <a:srgbClr val="000000"/>
                          </a:solidFill>
                          <a:latin typeface="Calibri"/>
                          <a:ea typeface="Times New Roman"/>
                          <a:cs typeface="Calibri"/>
                        </a:rPr>
                        <a:t>18</a:t>
                      </a:r>
                      <a:endParaRPr lang="es-ES" sz="800">
                        <a:latin typeface="Calibri"/>
                        <a:ea typeface="Times New Roman"/>
                        <a:cs typeface="Times New Roman"/>
                      </a:endParaRPr>
                    </a:p>
                  </a:txBody>
                  <a:tcPr marL="21184" marR="2118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Calibri"/>
                        </a:rPr>
                        <a:t>19</a:t>
                      </a:r>
                      <a:endParaRPr lang="es-ES" sz="800">
                        <a:latin typeface="Calibri"/>
                        <a:ea typeface="Times New Roman"/>
                        <a:cs typeface="Times New Roman"/>
                      </a:endParaRPr>
                    </a:p>
                  </a:txBody>
                  <a:tcPr marL="21184" marR="2118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Calibri"/>
                        </a:rPr>
                        <a:t>20</a:t>
                      </a:r>
                      <a:endParaRPr lang="es-ES" sz="800">
                        <a:latin typeface="Calibri"/>
                        <a:ea typeface="Times New Roman"/>
                        <a:cs typeface="Times New Roman"/>
                      </a:endParaRPr>
                    </a:p>
                  </a:txBody>
                  <a:tcPr marL="21184" marR="2118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Calibri"/>
                        </a:rPr>
                        <a:t>21</a:t>
                      </a:r>
                      <a:endParaRPr lang="es-ES" sz="800">
                        <a:latin typeface="Calibri"/>
                        <a:ea typeface="Times New Roman"/>
                        <a:cs typeface="Times New Roman"/>
                      </a:endParaRPr>
                    </a:p>
                  </a:txBody>
                  <a:tcPr marL="21184" marR="2118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Calibri"/>
                        </a:rPr>
                        <a:t>22</a:t>
                      </a:r>
                      <a:endParaRPr lang="es-ES" sz="800">
                        <a:latin typeface="Calibri"/>
                        <a:ea typeface="Times New Roman"/>
                        <a:cs typeface="Times New Roman"/>
                      </a:endParaRPr>
                    </a:p>
                  </a:txBody>
                  <a:tcPr marL="21184" marR="2118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Calibri"/>
                        </a:rPr>
                        <a:t>23</a:t>
                      </a:r>
                      <a:endParaRPr lang="es-ES" sz="800">
                        <a:latin typeface="Calibri"/>
                        <a:ea typeface="Times New Roman"/>
                        <a:cs typeface="Times New Roman"/>
                      </a:endParaRPr>
                    </a:p>
                  </a:txBody>
                  <a:tcPr marL="21184" marR="2118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Calibri"/>
                        </a:rPr>
                        <a:t>24</a:t>
                      </a:r>
                      <a:endParaRPr lang="es-ES" sz="800">
                        <a:latin typeface="Calibri"/>
                        <a:ea typeface="Times New Roman"/>
                        <a:cs typeface="Times New Roman"/>
                      </a:endParaRPr>
                    </a:p>
                  </a:txBody>
                  <a:tcPr marL="21184" marR="2118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Calibri"/>
                        </a:rPr>
                        <a:t>25</a:t>
                      </a:r>
                      <a:endParaRPr lang="es-ES" sz="800">
                        <a:latin typeface="Calibri"/>
                        <a:ea typeface="Times New Roman"/>
                        <a:cs typeface="Times New Roman"/>
                      </a:endParaRPr>
                    </a:p>
                  </a:txBody>
                  <a:tcPr marL="21184" marR="2118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Calibri"/>
                        </a:rPr>
                        <a:t>TOTAL</a:t>
                      </a:r>
                      <a:endParaRPr lang="es-ES" sz="800">
                        <a:latin typeface="Calibri"/>
                        <a:ea typeface="Times New Roman"/>
                        <a:cs typeface="Times New Roman"/>
                      </a:endParaRPr>
                    </a:p>
                  </a:txBody>
                  <a:tcPr marL="21184" marR="21184" marT="0" marB="0" anchor="b">
                    <a:lnL>
                      <a:noFill/>
                    </a:lnL>
                    <a:lnR>
                      <a:noFill/>
                    </a:lnR>
                    <a:lnT>
                      <a:noFill/>
                    </a:lnT>
                    <a:lnB w="12700" cap="flat" cmpd="sng" algn="ctr">
                      <a:solidFill>
                        <a:srgbClr val="000000"/>
                      </a:solidFill>
                      <a:prstDash val="solid"/>
                      <a:round/>
                      <a:headEnd type="none" w="med" len="med"/>
                      <a:tailEnd type="none" w="med" len="med"/>
                    </a:lnB>
                  </a:tcPr>
                </a:tc>
              </a:tr>
              <a:tr h="141048">
                <a:tc>
                  <a:txBody>
                    <a:bodyPr/>
                    <a:lstStyle/>
                    <a:p>
                      <a:pPr>
                        <a:lnSpc>
                          <a:spcPct val="115000"/>
                        </a:lnSpc>
                        <a:spcAft>
                          <a:spcPts val="0"/>
                        </a:spcAft>
                      </a:pPr>
                      <a:r>
                        <a:rPr lang="es-ES" sz="800" b="1">
                          <a:solidFill>
                            <a:srgbClr val="000000"/>
                          </a:solidFill>
                          <a:latin typeface="Times New Roman"/>
                          <a:ea typeface="Times New Roman"/>
                          <a:cs typeface="Times New Roman"/>
                        </a:rPr>
                        <a:t>INGRESOS</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689">
                <a:tc>
                  <a:txBody>
                    <a:bodyPr/>
                    <a:lstStyle/>
                    <a:p>
                      <a:pPr>
                        <a:lnSpc>
                          <a:spcPct val="115000"/>
                        </a:lnSpc>
                        <a:spcAft>
                          <a:spcPts val="0"/>
                        </a:spcAft>
                      </a:pPr>
                      <a:r>
                        <a:rPr lang="es-ES" sz="800">
                          <a:solidFill>
                            <a:srgbClr val="000000"/>
                          </a:solidFill>
                          <a:latin typeface="Times New Roman"/>
                          <a:ea typeface="Times New Roman"/>
                          <a:cs typeface="Times New Roman"/>
                        </a:rPr>
                        <a:t>SALDO INICIAL</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S" sz="800">
                          <a:solidFill>
                            <a:srgbClr val="000000"/>
                          </a:solidFill>
                          <a:latin typeface="Calibri"/>
                          <a:ea typeface="Times New Roman"/>
                          <a:cs typeface="Calibri"/>
                        </a:rPr>
                        <a:t>2.288.290,50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S" sz="800">
                          <a:solidFill>
                            <a:srgbClr val="000000"/>
                          </a:solidFill>
                          <a:latin typeface="Calibri"/>
                          <a:ea typeface="Times New Roman"/>
                          <a:cs typeface="Calibri"/>
                        </a:rPr>
                        <a:t>2.241.528,74</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11.425.599,83</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11.375.658,76</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11.323.680,19</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11.270.472,90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11.215.596,40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11.159.027,03</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048">
                <a:tc>
                  <a:txBody>
                    <a:bodyPr/>
                    <a:lstStyle/>
                    <a:p>
                      <a:pPr>
                        <a:lnSpc>
                          <a:spcPct val="115000"/>
                        </a:lnSpc>
                        <a:spcAft>
                          <a:spcPts val="0"/>
                        </a:spcAft>
                      </a:pPr>
                      <a:r>
                        <a:rPr lang="es-ES" sz="800">
                          <a:solidFill>
                            <a:srgbClr val="000000"/>
                          </a:solidFill>
                          <a:latin typeface="Times New Roman"/>
                          <a:ea typeface="Times New Roman"/>
                          <a:cs typeface="Times New Roman"/>
                        </a:rPr>
                        <a:t>Inversión Inicial</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375">
                <a:tc>
                  <a:txBody>
                    <a:bodyPr/>
                    <a:lstStyle/>
                    <a:p>
                      <a:pPr>
                        <a:lnSpc>
                          <a:spcPct val="115000"/>
                        </a:lnSpc>
                        <a:spcAft>
                          <a:spcPts val="0"/>
                        </a:spcAft>
                      </a:pPr>
                      <a:r>
                        <a:rPr lang="es-ES" sz="800">
                          <a:solidFill>
                            <a:srgbClr val="000000"/>
                          </a:solidFill>
                          <a:latin typeface="Times New Roman"/>
                          <a:ea typeface="Times New Roman"/>
                          <a:cs typeface="Times New Roman"/>
                        </a:rPr>
                        <a:t>Madera</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S" sz="800">
                          <a:solidFill>
                            <a:srgbClr val="000000"/>
                          </a:solidFill>
                          <a:latin typeface="Calibri"/>
                          <a:ea typeface="Times New Roman"/>
                          <a:cs typeface="Calibri"/>
                        </a:rPr>
                        <a:t>8.345.616,10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17.287.221,58</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b="1">
                          <a:solidFill>
                            <a:srgbClr val="000000"/>
                          </a:solidFill>
                          <a:latin typeface="Calibri"/>
                          <a:ea typeface="Times New Roman"/>
                          <a:cs typeface="Calibri"/>
                        </a:rPr>
                        <a:t>27.514.957,53</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375">
                <a:tc>
                  <a:txBody>
                    <a:bodyPr/>
                    <a:lstStyle/>
                    <a:p>
                      <a:pPr>
                        <a:lnSpc>
                          <a:spcPct val="115000"/>
                        </a:lnSpc>
                        <a:spcAft>
                          <a:spcPts val="0"/>
                        </a:spcAft>
                      </a:pPr>
                      <a:r>
                        <a:rPr lang="es-ES" sz="800">
                          <a:solidFill>
                            <a:srgbClr val="000000"/>
                          </a:solidFill>
                          <a:latin typeface="Times New Roman"/>
                          <a:ea typeface="Times New Roman"/>
                          <a:cs typeface="Times New Roman"/>
                        </a:rPr>
                        <a:t>Poste</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S" sz="800">
                          <a:solidFill>
                            <a:srgbClr val="000000"/>
                          </a:solidFill>
                          <a:latin typeface="Calibri"/>
                          <a:ea typeface="Times New Roman"/>
                          <a:cs typeface="Calibri"/>
                        </a:rPr>
                        <a:t>120.157,78</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b="1">
                          <a:solidFill>
                            <a:srgbClr val="000000"/>
                          </a:solidFill>
                          <a:latin typeface="Calibri"/>
                          <a:ea typeface="Times New Roman"/>
                          <a:cs typeface="Calibri"/>
                        </a:rPr>
                        <a:t>276.474,22</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375">
                <a:tc>
                  <a:txBody>
                    <a:bodyPr/>
                    <a:lstStyle/>
                    <a:p>
                      <a:pPr>
                        <a:lnSpc>
                          <a:spcPct val="115000"/>
                        </a:lnSpc>
                        <a:spcAft>
                          <a:spcPts val="0"/>
                        </a:spcAft>
                      </a:pPr>
                      <a:r>
                        <a:rPr lang="es-ES" sz="800">
                          <a:solidFill>
                            <a:srgbClr val="000000"/>
                          </a:solidFill>
                          <a:latin typeface="Times New Roman"/>
                          <a:ea typeface="Times New Roman"/>
                          <a:cs typeface="Times New Roman"/>
                        </a:rPr>
                        <a:t>Viga </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S" sz="800">
                          <a:solidFill>
                            <a:srgbClr val="000000"/>
                          </a:solidFill>
                          <a:latin typeface="Calibri"/>
                          <a:ea typeface="Times New Roman"/>
                          <a:cs typeface="Calibri"/>
                        </a:rPr>
                        <a:t>68.992,02</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b="1">
                          <a:solidFill>
                            <a:srgbClr val="000000"/>
                          </a:solidFill>
                          <a:latin typeface="Calibri"/>
                          <a:ea typeface="Times New Roman"/>
                          <a:cs typeface="Calibri"/>
                        </a:rPr>
                        <a:t>200.825,54</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375">
                <a:tc>
                  <a:txBody>
                    <a:bodyPr/>
                    <a:lstStyle/>
                    <a:p>
                      <a:pPr>
                        <a:lnSpc>
                          <a:spcPct val="115000"/>
                        </a:lnSpc>
                        <a:spcAft>
                          <a:spcPts val="0"/>
                        </a:spcAft>
                      </a:pPr>
                      <a:r>
                        <a:rPr lang="es-ES" sz="800">
                          <a:solidFill>
                            <a:srgbClr val="000000"/>
                          </a:solidFill>
                          <a:latin typeface="Times New Roman"/>
                          <a:ea typeface="Times New Roman"/>
                          <a:cs typeface="Times New Roman"/>
                        </a:rPr>
                        <a:t>Carbón</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S" sz="800">
                          <a:solidFill>
                            <a:srgbClr val="000000"/>
                          </a:solidFill>
                          <a:latin typeface="Calibri"/>
                          <a:ea typeface="Times New Roman"/>
                          <a:cs typeface="Calibri"/>
                        </a:rPr>
                        <a:t>790.466,52</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b="1">
                          <a:solidFill>
                            <a:srgbClr val="000000"/>
                          </a:solidFill>
                          <a:latin typeface="Calibri"/>
                          <a:ea typeface="Times New Roman"/>
                          <a:cs typeface="Calibri"/>
                        </a:rPr>
                        <a:t>1.504.376,64</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048">
                <a:tc>
                  <a:txBody>
                    <a:bodyPr/>
                    <a:lstStyle/>
                    <a:p>
                      <a:pPr>
                        <a:lnSpc>
                          <a:spcPct val="115000"/>
                        </a:lnSpc>
                        <a:spcAft>
                          <a:spcPts val="0"/>
                        </a:spcAft>
                      </a:pPr>
                      <a:r>
                        <a:rPr lang="es-ES" sz="800">
                          <a:solidFill>
                            <a:srgbClr val="000000"/>
                          </a:solidFill>
                          <a:latin typeface="Times New Roman"/>
                          <a:ea typeface="Times New Roman"/>
                          <a:cs typeface="Times New Roman"/>
                        </a:rPr>
                        <a:t>PRESTAMO</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b="1">
                          <a:solidFill>
                            <a:srgbClr val="000000"/>
                          </a:solidFill>
                          <a:latin typeface="Calibri"/>
                          <a:ea typeface="Times New Roman"/>
                          <a:cs typeface="Calibri"/>
                        </a:rPr>
                        <a:t>300.000,00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576">
                <a:tc>
                  <a:txBody>
                    <a:bodyPr/>
                    <a:lstStyle/>
                    <a:p>
                      <a:pPr>
                        <a:lnSpc>
                          <a:spcPct val="115000"/>
                        </a:lnSpc>
                        <a:spcAft>
                          <a:spcPts val="0"/>
                        </a:spcAft>
                      </a:pPr>
                      <a:r>
                        <a:rPr lang="es-ES" sz="800">
                          <a:solidFill>
                            <a:srgbClr val="000000"/>
                          </a:solidFill>
                          <a:latin typeface="Times New Roman"/>
                          <a:ea typeface="Times New Roman"/>
                          <a:cs typeface="Times New Roman"/>
                        </a:rPr>
                        <a:t>PARTICIPACIÒN FIDEICOMISO</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S"/>
                    </a:p>
                  </a:txBody>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s-ES" sz="800" b="1">
                          <a:solidFill>
                            <a:srgbClr val="000000"/>
                          </a:solidFill>
                          <a:latin typeface="Calibri"/>
                          <a:ea typeface="Times New Roman"/>
                          <a:cs typeface="Calibri"/>
                        </a:rPr>
                        <a:t>404.180,00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689">
                <a:tc>
                  <a:txBody>
                    <a:bodyPr/>
                    <a:lstStyle/>
                    <a:p>
                      <a:pPr>
                        <a:lnSpc>
                          <a:spcPct val="115000"/>
                        </a:lnSpc>
                        <a:spcAft>
                          <a:spcPts val="0"/>
                        </a:spcAft>
                      </a:pPr>
                      <a:r>
                        <a:rPr lang="es-ES" sz="800" b="1">
                          <a:solidFill>
                            <a:srgbClr val="000000"/>
                          </a:solidFill>
                          <a:latin typeface="Times New Roman"/>
                          <a:ea typeface="Times New Roman"/>
                          <a:cs typeface="Times New Roman"/>
                        </a:rPr>
                        <a:t>TOTAL INGRESOS</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pPr algn="ctr">
                        <a:lnSpc>
                          <a:spcPct val="115000"/>
                        </a:lnSpc>
                        <a:spcAft>
                          <a:spcPts val="0"/>
                        </a:spcAft>
                      </a:pPr>
                      <a:r>
                        <a:rPr lang="es-ES" sz="800" b="1">
                          <a:solidFill>
                            <a:srgbClr val="000000"/>
                          </a:solidFill>
                          <a:latin typeface="Calibri"/>
                          <a:ea typeface="Times New Roman"/>
                          <a:cs typeface="Calibri"/>
                        </a:rPr>
                        <a:t>2.288.290,50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s-ES"/>
                    </a:p>
                  </a:txBody>
                  <a:tcPr/>
                </a:tc>
                <a:tc>
                  <a:txBody>
                    <a:bodyPr/>
                    <a:lstStyle/>
                    <a:p>
                      <a:pPr algn="ctr">
                        <a:lnSpc>
                          <a:spcPct val="115000"/>
                        </a:lnSpc>
                        <a:spcAft>
                          <a:spcPts val="0"/>
                        </a:spcAft>
                      </a:pPr>
                      <a:r>
                        <a:rPr lang="es-ES" sz="800" b="1">
                          <a:solidFill>
                            <a:srgbClr val="000000"/>
                          </a:solidFill>
                          <a:latin typeface="Calibri"/>
                          <a:ea typeface="Times New Roman"/>
                          <a:cs typeface="Calibri"/>
                        </a:rPr>
                        <a:t>11.566.761,16</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11.425.599,83</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11.375.658,76</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11.323.680,19</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11.270.472,90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11.215.596,40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28.446.248,61</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S" sz="800" b="1">
                          <a:solidFill>
                            <a:srgbClr val="000000"/>
                          </a:solidFill>
                          <a:latin typeface="Calibri"/>
                          <a:ea typeface="Times New Roman"/>
                          <a:cs typeface="Calibri"/>
                        </a:rPr>
                        <a:t>116.690.980,56</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41048">
                <a:tc>
                  <a:txBody>
                    <a:bodyPr/>
                    <a:lstStyle/>
                    <a:p>
                      <a:pPr>
                        <a:lnSpc>
                          <a:spcPct val="115000"/>
                        </a:lnSpc>
                        <a:spcAft>
                          <a:spcPts val="0"/>
                        </a:spcAft>
                      </a:pPr>
                      <a:r>
                        <a:rPr lang="es-ES" sz="800" b="1">
                          <a:solidFill>
                            <a:srgbClr val="000000"/>
                          </a:solidFill>
                          <a:latin typeface="Times New Roman"/>
                          <a:ea typeface="Times New Roman"/>
                          <a:cs typeface="Times New Roman"/>
                        </a:rPr>
                        <a:t>EGRESOS</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161">
                <a:tc>
                  <a:txBody>
                    <a:bodyPr/>
                    <a:lstStyle/>
                    <a:p>
                      <a:pPr>
                        <a:lnSpc>
                          <a:spcPct val="115000"/>
                        </a:lnSpc>
                        <a:spcAft>
                          <a:spcPts val="0"/>
                        </a:spcAft>
                      </a:pPr>
                      <a:r>
                        <a:rPr lang="es-ES" sz="800">
                          <a:solidFill>
                            <a:srgbClr val="000000"/>
                          </a:solidFill>
                          <a:latin typeface="Times New Roman"/>
                          <a:ea typeface="Times New Roman"/>
                          <a:cs typeface="Times New Roman"/>
                        </a:rPr>
                        <a:t>PAGO PRESTAMO</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S" sz="800">
                          <a:solidFill>
                            <a:srgbClr val="000000"/>
                          </a:solidFill>
                          <a:latin typeface="Calibri"/>
                          <a:ea typeface="Times New Roman"/>
                          <a:cs typeface="Calibri"/>
                        </a:rPr>
                        <a:t>2.603,47</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S" sz="800">
                          <a:solidFill>
                            <a:srgbClr val="000000"/>
                          </a:solidFill>
                          <a:latin typeface="Calibri"/>
                          <a:ea typeface="Times New Roman"/>
                          <a:cs typeface="Calibri"/>
                        </a:rPr>
                        <a:t>2.603,47</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2.603,47</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2.603,47</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2.603,47</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2.603,47</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2.603,47</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2.603,47</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b="1">
                          <a:solidFill>
                            <a:srgbClr val="000000"/>
                          </a:solidFill>
                          <a:latin typeface="Calibri"/>
                          <a:ea typeface="Times New Roman"/>
                          <a:cs typeface="Calibri"/>
                        </a:rPr>
                        <a:t>65.086,74</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048">
                <a:tc>
                  <a:txBody>
                    <a:bodyPr/>
                    <a:lstStyle/>
                    <a:p>
                      <a:pPr>
                        <a:lnSpc>
                          <a:spcPct val="115000"/>
                        </a:lnSpc>
                        <a:spcAft>
                          <a:spcPts val="0"/>
                        </a:spcAft>
                      </a:pPr>
                      <a:r>
                        <a:rPr lang="es-ES" sz="800">
                          <a:solidFill>
                            <a:srgbClr val="000000"/>
                          </a:solidFill>
                          <a:latin typeface="Times New Roman"/>
                          <a:ea typeface="Times New Roman"/>
                          <a:cs typeface="Times New Roman"/>
                        </a:rPr>
                        <a:t>plántulas</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b="1">
                          <a:solidFill>
                            <a:srgbClr val="000000"/>
                          </a:solidFill>
                          <a:latin typeface="Calibri"/>
                          <a:ea typeface="Times New Roman"/>
                          <a:cs typeface="Calibri"/>
                        </a:rPr>
                        <a:t>17.776,00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048">
                <a:tc>
                  <a:txBody>
                    <a:bodyPr/>
                    <a:lstStyle/>
                    <a:p>
                      <a:pPr>
                        <a:lnSpc>
                          <a:spcPct val="115000"/>
                        </a:lnSpc>
                        <a:spcAft>
                          <a:spcPts val="0"/>
                        </a:spcAft>
                      </a:pPr>
                      <a:r>
                        <a:rPr lang="es-ES" sz="800">
                          <a:solidFill>
                            <a:srgbClr val="000000"/>
                          </a:solidFill>
                          <a:latin typeface="Times New Roman"/>
                          <a:ea typeface="Times New Roman"/>
                          <a:cs typeface="Times New Roman"/>
                        </a:rPr>
                        <a:t>adquisición del terreno</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b="1">
                          <a:solidFill>
                            <a:srgbClr val="000000"/>
                          </a:solidFill>
                          <a:latin typeface="Calibri"/>
                          <a:ea typeface="Times New Roman"/>
                          <a:cs typeface="Calibri"/>
                        </a:rPr>
                        <a:t>261.000,00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375">
                <a:tc>
                  <a:txBody>
                    <a:bodyPr/>
                    <a:lstStyle/>
                    <a:p>
                      <a:pPr>
                        <a:lnSpc>
                          <a:spcPct val="115000"/>
                        </a:lnSpc>
                        <a:spcAft>
                          <a:spcPts val="0"/>
                        </a:spcAft>
                      </a:pPr>
                      <a:r>
                        <a:rPr lang="es-ES" sz="800">
                          <a:solidFill>
                            <a:srgbClr val="000000"/>
                          </a:solidFill>
                          <a:latin typeface="Times New Roman"/>
                          <a:ea typeface="Times New Roman"/>
                          <a:cs typeface="Times New Roman"/>
                        </a:rPr>
                        <a:t>Análisis de Laboratorio</a:t>
                      </a:r>
                      <a:endParaRPr lang="es-ES" sz="800">
                        <a:latin typeface="Calibri"/>
                        <a:ea typeface="Times New Roman"/>
                        <a:cs typeface="Times New Roman"/>
                      </a:endParaRPr>
                    </a:p>
                  </a:txBody>
                  <a:tcPr marL="21184" marR="21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b="1">
                          <a:solidFill>
                            <a:srgbClr val="000000"/>
                          </a:solidFill>
                          <a:latin typeface="Calibri"/>
                          <a:ea typeface="Times New Roman"/>
                          <a:cs typeface="Calibri"/>
                        </a:rPr>
                        <a:t>1.400,00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375">
                <a:tc>
                  <a:txBody>
                    <a:bodyPr/>
                    <a:lstStyle/>
                    <a:p>
                      <a:pPr>
                        <a:lnSpc>
                          <a:spcPct val="115000"/>
                        </a:lnSpc>
                        <a:spcAft>
                          <a:spcPts val="0"/>
                        </a:spcAft>
                      </a:pPr>
                      <a:r>
                        <a:rPr lang="es-ES" sz="800">
                          <a:solidFill>
                            <a:srgbClr val="000000"/>
                          </a:solidFill>
                          <a:latin typeface="Times New Roman"/>
                          <a:ea typeface="Times New Roman"/>
                          <a:cs typeface="Times New Roman"/>
                        </a:rPr>
                        <a:t>Preparación del suelo</a:t>
                      </a:r>
                      <a:endParaRPr lang="es-ES" sz="800">
                        <a:latin typeface="Calibri"/>
                        <a:ea typeface="Times New Roman"/>
                        <a:cs typeface="Times New Roman"/>
                      </a:endParaRPr>
                    </a:p>
                  </a:txBody>
                  <a:tcPr marL="21184" marR="21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b="1">
                          <a:solidFill>
                            <a:srgbClr val="000000"/>
                          </a:solidFill>
                          <a:latin typeface="Calibri"/>
                          <a:ea typeface="Times New Roman"/>
                          <a:cs typeface="Calibri"/>
                        </a:rPr>
                        <a:t>38.400,00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226">
                <a:tc>
                  <a:txBody>
                    <a:bodyPr/>
                    <a:lstStyle/>
                    <a:p>
                      <a:pPr>
                        <a:lnSpc>
                          <a:spcPct val="115000"/>
                        </a:lnSpc>
                        <a:spcAft>
                          <a:spcPts val="0"/>
                        </a:spcAft>
                      </a:pPr>
                      <a:r>
                        <a:rPr lang="es-ES" sz="800">
                          <a:solidFill>
                            <a:srgbClr val="000000"/>
                          </a:solidFill>
                          <a:latin typeface="Times New Roman"/>
                          <a:ea typeface="Times New Roman"/>
                          <a:cs typeface="Times New Roman"/>
                        </a:rPr>
                        <a:t>Establecimiento de la plantación</a:t>
                      </a:r>
                      <a:endParaRPr lang="es-ES" sz="800">
                        <a:latin typeface="Calibri"/>
                        <a:ea typeface="Times New Roman"/>
                        <a:cs typeface="Times New Roman"/>
                      </a:endParaRPr>
                    </a:p>
                  </a:txBody>
                  <a:tcPr marL="21184" marR="21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b="1">
                          <a:solidFill>
                            <a:srgbClr val="000000"/>
                          </a:solidFill>
                          <a:latin typeface="Calibri"/>
                          <a:ea typeface="Times New Roman"/>
                          <a:cs typeface="Calibri"/>
                        </a:rPr>
                        <a:t>55.166,00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161">
                <a:tc>
                  <a:txBody>
                    <a:bodyPr/>
                    <a:lstStyle/>
                    <a:p>
                      <a:pPr>
                        <a:lnSpc>
                          <a:spcPct val="115000"/>
                        </a:lnSpc>
                        <a:spcAft>
                          <a:spcPts val="0"/>
                        </a:spcAft>
                      </a:pPr>
                      <a:r>
                        <a:rPr lang="es-ES" sz="800">
                          <a:solidFill>
                            <a:srgbClr val="000000"/>
                          </a:solidFill>
                          <a:latin typeface="Times New Roman"/>
                          <a:ea typeface="Times New Roman"/>
                          <a:cs typeface="Times New Roman"/>
                        </a:rPr>
                        <a:t>Insumos</a:t>
                      </a:r>
                      <a:endParaRPr lang="es-ES" sz="800">
                        <a:latin typeface="Calibri"/>
                        <a:ea typeface="Times New Roman"/>
                        <a:cs typeface="Times New Roman"/>
                      </a:endParaRPr>
                    </a:p>
                  </a:txBody>
                  <a:tcPr marL="21184" marR="21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S" sz="800">
                          <a:solidFill>
                            <a:srgbClr val="000000"/>
                          </a:solidFill>
                          <a:latin typeface="Calibri"/>
                          <a:ea typeface="Times New Roman"/>
                          <a:cs typeface="Calibri"/>
                        </a:rPr>
                        <a:t>7.906,00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S" sz="800">
                          <a:solidFill>
                            <a:srgbClr val="000000"/>
                          </a:solidFill>
                          <a:latin typeface="Calibri"/>
                          <a:ea typeface="Times New Roman"/>
                          <a:cs typeface="Calibri"/>
                        </a:rPr>
                        <a:t>8.188,00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8.474,00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8.765,00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9.061,00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9.363,00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9.669,00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10.261,00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b="1">
                          <a:solidFill>
                            <a:srgbClr val="000000"/>
                          </a:solidFill>
                          <a:latin typeface="Calibri"/>
                          <a:ea typeface="Times New Roman"/>
                          <a:cs typeface="Calibri"/>
                        </a:rPr>
                        <a:t>228.206,00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161">
                <a:tc>
                  <a:txBody>
                    <a:bodyPr/>
                    <a:lstStyle/>
                    <a:p>
                      <a:pPr>
                        <a:lnSpc>
                          <a:spcPct val="115000"/>
                        </a:lnSpc>
                        <a:spcAft>
                          <a:spcPts val="0"/>
                        </a:spcAft>
                      </a:pPr>
                      <a:r>
                        <a:rPr lang="es-ES" sz="800">
                          <a:solidFill>
                            <a:srgbClr val="000000"/>
                          </a:solidFill>
                          <a:latin typeface="Times New Roman"/>
                          <a:ea typeface="Times New Roman"/>
                          <a:cs typeface="Times New Roman"/>
                        </a:rPr>
                        <a:t>Chapia</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S" sz="800">
                          <a:solidFill>
                            <a:srgbClr val="000000"/>
                          </a:solidFill>
                          <a:latin typeface="Calibri"/>
                          <a:ea typeface="Times New Roman"/>
                          <a:cs typeface="Calibri"/>
                        </a:rPr>
                        <a:t>20.544,00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S" sz="800">
                          <a:solidFill>
                            <a:srgbClr val="000000"/>
                          </a:solidFill>
                          <a:latin typeface="Calibri"/>
                          <a:ea typeface="Times New Roman"/>
                          <a:cs typeface="Calibri"/>
                        </a:rPr>
                        <a:t>21.216,00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21.888,00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22.560,00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23.232,00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23.904,00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24.576,00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25.248,00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b="1">
                          <a:solidFill>
                            <a:srgbClr val="000000"/>
                          </a:solidFill>
                          <a:latin typeface="Calibri"/>
                          <a:ea typeface="Times New Roman"/>
                          <a:cs typeface="Calibri"/>
                        </a:rPr>
                        <a:t>501.088,00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375">
                <a:tc>
                  <a:txBody>
                    <a:bodyPr/>
                    <a:lstStyle/>
                    <a:p>
                      <a:pPr>
                        <a:lnSpc>
                          <a:spcPct val="115000"/>
                        </a:lnSpc>
                        <a:spcAft>
                          <a:spcPts val="0"/>
                        </a:spcAft>
                      </a:pPr>
                      <a:r>
                        <a:rPr lang="es-ES" sz="800">
                          <a:solidFill>
                            <a:srgbClr val="000000"/>
                          </a:solidFill>
                          <a:latin typeface="Times New Roman"/>
                          <a:ea typeface="Times New Roman"/>
                          <a:cs typeface="Times New Roman"/>
                        </a:rPr>
                        <a:t>Urea</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b="1">
                          <a:solidFill>
                            <a:srgbClr val="000000"/>
                          </a:solidFill>
                          <a:latin typeface="Calibri"/>
                          <a:ea typeface="Times New Roman"/>
                          <a:cs typeface="Calibri"/>
                        </a:rPr>
                        <a:t>29.194,20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375">
                <a:tc>
                  <a:txBody>
                    <a:bodyPr/>
                    <a:lstStyle/>
                    <a:p>
                      <a:pPr>
                        <a:lnSpc>
                          <a:spcPct val="115000"/>
                        </a:lnSpc>
                        <a:spcAft>
                          <a:spcPts val="0"/>
                        </a:spcAft>
                      </a:pPr>
                      <a:r>
                        <a:rPr lang="es-ES" sz="800">
                          <a:solidFill>
                            <a:srgbClr val="000000"/>
                          </a:solidFill>
                          <a:latin typeface="Times New Roman"/>
                          <a:ea typeface="Times New Roman"/>
                          <a:cs typeface="Times New Roman"/>
                        </a:rPr>
                        <a:t>Poda</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b="1">
                          <a:solidFill>
                            <a:srgbClr val="000000"/>
                          </a:solidFill>
                          <a:latin typeface="Calibri"/>
                          <a:ea typeface="Times New Roman"/>
                          <a:cs typeface="Calibri"/>
                        </a:rPr>
                        <a:t>29.600,00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375">
                <a:tc>
                  <a:txBody>
                    <a:bodyPr/>
                    <a:lstStyle/>
                    <a:p>
                      <a:pPr>
                        <a:lnSpc>
                          <a:spcPct val="115000"/>
                        </a:lnSpc>
                        <a:spcAft>
                          <a:spcPts val="0"/>
                        </a:spcAft>
                      </a:pPr>
                      <a:r>
                        <a:rPr lang="es-ES" sz="800">
                          <a:solidFill>
                            <a:srgbClr val="000000"/>
                          </a:solidFill>
                          <a:latin typeface="Times New Roman"/>
                          <a:ea typeface="Times New Roman"/>
                          <a:cs typeface="Times New Roman"/>
                        </a:rPr>
                        <a:t>Motosierrista</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S" sz="800">
                          <a:solidFill>
                            <a:srgbClr val="000000"/>
                          </a:solidFill>
                          <a:latin typeface="Calibri"/>
                          <a:ea typeface="Times New Roman"/>
                          <a:cs typeface="Calibri"/>
                        </a:rPr>
                        <a:t>79.560,00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94.680,00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b="1">
                          <a:solidFill>
                            <a:srgbClr val="000000"/>
                          </a:solidFill>
                          <a:latin typeface="Calibri"/>
                          <a:ea typeface="Times New Roman"/>
                          <a:cs typeface="Calibri"/>
                        </a:rPr>
                        <a:t>315.440,00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375">
                <a:tc>
                  <a:txBody>
                    <a:bodyPr/>
                    <a:lstStyle/>
                    <a:p>
                      <a:pPr>
                        <a:lnSpc>
                          <a:spcPct val="115000"/>
                        </a:lnSpc>
                        <a:spcAft>
                          <a:spcPts val="0"/>
                        </a:spcAft>
                      </a:pPr>
                      <a:r>
                        <a:rPr lang="es-ES" sz="800">
                          <a:solidFill>
                            <a:srgbClr val="000000"/>
                          </a:solidFill>
                          <a:latin typeface="Times New Roman"/>
                          <a:ea typeface="Times New Roman"/>
                          <a:cs typeface="Times New Roman"/>
                        </a:rPr>
                        <a:t>Ayudante</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S" sz="800">
                          <a:solidFill>
                            <a:srgbClr val="000000"/>
                          </a:solidFill>
                          <a:latin typeface="Calibri"/>
                          <a:ea typeface="Times New Roman"/>
                          <a:cs typeface="Calibri"/>
                        </a:rPr>
                        <a:t>13.260,00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15.780,00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b="1">
                          <a:solidFill>
                            <a:srgbClr val="000000"/>
                          </a:solidFill>
                          <a:latin typeface="Calibri"/>
                          <a:ea typeface="Times New Roman"/>
                          <a:cs typeface="Calibri"/>
                        </a:rPr>
                        <a:t>52.740,00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161">
                <a:tc>
                  <a:txBody>
                    <a:bodyPr/>
                    <a:lstStyle/>
                    <a:p>
                      <a:pPr>
                        <a:lnSpc>
                          <a:spcPct val="115000"/>
                        </a:lnSpc>
                        <a:spcAft>
                          <a:spcPts val="0"/>
                        </a:spcAft>
                      </a:pPr>
                      <a:r>
                        <a:rPr lang="es-ES" sz="800">
                          <a:solidFill>
                            <a:srgbClr val="000000"/>
                          </a:solidFill>
                          <a:latin typeface="Times New Roman"/>
                          <a:ea typeface="Times New Roman"/>
                          <a:cs typeface="Times New Roman"/>
                        </a:rPr>
                        <a:t>Remuneraciones</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S" sz="800">
                          <a:solidFill>
                            <a:srgbClr val="000000"/>
                          </a:solidFill>
                          <a:latin typeface="Calibri"/>
                          <a:ea typeface="Times New Roman"/>
                          <a:cs typeface="Calibri"/>
                        </a:rPr>
                        <a:t>9.244,80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S" sz="800">
                          <a:solidFill>
                            <a:srgbClr val="000000"/>
                          </a:solidFill>
                          <a:latin typeface="Calibri"/>
                          <a:ea typeface="Times New Roman"/>
                          <a:cs typeface="Calibri"/>
                        </a:rPr>
                        <a:t>9.547,20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9.849,60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10.567,80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10.454,40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10.756,80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11.059,20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11.361,60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b="1">
                          <a:solidFill>
                            <a:srgbClr val="000000"/>
                          </a:solidFill>
                          <a:latin typeface="Calibri"/>
                          <a:ea typeface="Times New Roman"/>
                          <a:cs typeface="Calibri"/>
                        </a:rPr>
                        <a:t>193.906,80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161">
                <a:tc>
                  <a:txBody>
                    <a:bodyPr/>
                    <a:lstStyle/>
                    <a:p>
                      <a:pPr>
                        <a:lnSpc>
                          <a:spcPct val="115000"/>
                        </a:lnSpc>
                        <a:spcAft>
                          <a:spcPts val="0"/>
                        </a:spcAft>
                      </a:pPr>
                      <a:r>
                        <a:rPr lang="es-ES" sz="800">
                          <a:solidFill>
                            <a:srgbClr val="000000"/>
                          </a:solidFill>
                          <a:latin typeface="Times New Roman"/>
                          <a:ea typeface="Times New Roman"/>
                          <a:cs typeface="Times New Roman"/>
                        </a:rPr>
                        <a:t>Servicios básicos</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S" sz="800">
                          <a:solidFill>
                            <a:srgbClr val="000000"/>
                          </a:solidFill>
                          <a:latin typeface="Calibri"/>
                          <a:ea typeface="Times New Roman"/>
                          <a:cs typeface="Calibri"/>
                        </a:rPr>
                        <a:t>275,04</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S" sz="800">
                          <a:solidFill>
                            <a:srgbClr val="000000"/>
                          </a:solidFill>
                          <a:latin typeface="Calibri"/>
                          <a:ea typeface="Times New Roman"/>
                          <a:cs typeface="Calibri"/>
                        </a:rPr>
                        <a:t>288,79</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303,23</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318,40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334,32</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351,03</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368,58</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387,01</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b="1">
                          <a:solidFill>
                            <a:srgbClr val="000000"/>
                          </a:solidFill>
                          <a:latin typeface="Calibri"/>
                          <a:ea typeface="Times New Roman"/>
                          <a:cs typeface="Calibri"/>
                        </a:rPr>
                        <a:t>5.727,25</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161">
                <a:tc>
                  <a:txBody>
                    <a:bodyPr/>
                    <a:lstStyle/>
                    <a:p>
                      <a:pPr>
                        <a:lnSpc>
                          <a:spcPct val="115000"/>
                        </a:lnSpc>
                        <a:spcAft>
                          <a:spcPts val="0"/>
                        </a:spcAft>
                      </a:pPr>
                      <a:r>
                        <a:rPr lang="es-ES" sz="800">
                          <a:solidFill>
                            <a:srgbClr val="000000"/>
                          </a:solidFill>
                          <a:latin typeface="Times New Roman"/>
                          <a:ea typeface="Times New Roman"/>
                          <a:cs typeface="Times New Roman"/>
                        </a:rPr>
                        <a:t>Seguros</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S" sz="800">
                          <a:solidFill>
                            <a:srgbClr val="000000"/>
                          </a:solidFill>
                          <a:latin typeface="Calibri"/>
                          <a:ea typeface="Times New Roman"/>
                          <a:cs typeface="Calibri"/>
                        </a:rPr>
                        <a:t>2.292,02</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S" sz="800">
                          <a:solidFill>
                            <a:srgbClr val="000000"/>
                          </a:solidFill>
                          <a:latin typeface="Calibri"/>
                          <a:ea typeface="Times New Roman"/>
                          <a:cs typeface="Calibri"/>
                        </a:rPr>
                        <a:t>2.406,62</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2.526,95</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2.653,30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2.785,96</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2.925,26</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3.071,52</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3.225,10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b="1">
                          <a:solidFill>
                            <a:srgbClr val="000000"/>
                          </a:solidFill>
                          <a:latin typeface="Calibri"/>
                          <a:ea typeface="Times New Roman"/>
                          <a:cs typeface="Calibri"/>
                        </a:rPr>
                        <a:t>47.727,10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161">
                <a:tc>
                  <a:txBody>
                    <a:bodyPr/>
                    <a:lstStyle/>
                    <a:p>
                      <a:pPr>
                        <a:lnSpc>
                          <a:spcPct val="115000"/>
                        </a:lnSpc>
                        <a:spcAft>
                          <a:spcPts val="0"/>
                        </a:spcAft>
                      </a:pPr>
                      <a:r>
                        <a:rPr lang="es-ES" sz="800">
                          <a:solidFill>
                            <a:srgbClr val="000000"/>
                          </a:solidFill>
                          <a:latin typeface="Times New Roman"/>
                          <a:ea typeface="Times New Roman"/>
                          <a:cs typeface="Times New Roman"/>
                        </a:rPr>
                        <a:t>Seguridad y vigilancia</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S" sz="800">
                          <a:solidFill>
                            <a:srgbClr val="000000"/>
                          </a:solidFill>
                          <a:latin typeface="Calibri"/>
                          <a:ea typeface="Times New Roman"/>
                          <a:cs typeface="Calibri"/>
                        </a:rPr>
                        <a:t>3.896,43</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S" sz="800">
                          <a:solidFill>
                            <a:srgbClr val="000000"/>
                          </a:solidFill>
                          <a:latin typeface="Calibri"/>
                          <a:ea typeface="Times New Roman"/>
                          <a:cs typeface="Calibri"/>
                        </a:rPr>
                        <a:t>4.091,25</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4.295,82</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4.510,61</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4.736,14</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4.972,94</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5.221,59</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latin typeface="Calibri"/>
                          <a:ea typeface="Times New Roman"/>
                          <a:cs typeface="Calibri"/>
                        </a:rPr>
                        <a:t>5.482,67</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b="1">
                          <a:solidFill>
                            <a:srgbClr val="000000"/>
                          </a:solidFill>
                          <a:latin typeface="Calibri"/>
                          <a:ea typeface="Times New Roman"/>
                          <a:cs typeface="Calibri"/>
                        </a:rPr>
                        <a:t>81.136,07</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161">
                <a:tc>
                  <a:txBody>
                    <a:bodyPr/>
                    <a:lstStyle/>
                    <a:p>
                      <a:pPr>
                        <a:lnSpc>
                          <a:spcPct val="115000"/>
                        </a:lnSpc>
                        <a:spcAft>
                          <a:spcPts val="0"/>
                        </a:spcAft>
                      </a:pPr>
                      <a:r>
                        <a:rPr lang="es-ES" sz="800" b="1">
                          <a:solidFill>
                            <a:srgbClr val="000000"/>
                          </a:solidFill>
                          <a:latin typeface="Times New Roman"/>
                          <a:ea typeface="Times New Roman"/>
                          <a:cs typeface="Times New Roman"/>
                        </a:rPr>
                        <a:t>TOTAL EGRESOS</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pPr algn="ctr">
                        <a:lnSpc>
                          <a:spcPct val="115000"/>
                        </a:lnSpc>
                        <a:spcAft>
                          <a:spcPts val="0"/>
                        </a:spcAft>
                      </a:pPr>
                      <a:r>
                        <a:rPr lang="es-ES" sz="800" b="1">
                          <a:solidFill>
                            <a:srgbClr val="000000"/>
                          </a:solidFill>
                          <a:latin typeface="Calibri"/>
                          <a:ea typeface="Times New Roman"/>
                          <a:cs typeface="Calibri"/>
                        </a:rPr>
                        <a:t>46.761,76</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s-ES"/>
                    </a:p>
                  </a:txBody>
                  <a:tcPr/>
                </a:tc>
                <a:tc>
                  <a:txBody>
                    <a:bodyPr/>
                    <a:lstStyle/>
                    <a:p>
                      <a:pPr algn="ctr">
                        <a:lnSpc>
                          <a:spcPct val="115000"/>
                        </a:lnSpc>
                        <a:spcAft>
                          <a:spcPts val="0"/>
                        </a:spcAft>
                      </a:pPr>
                      <a:r>
                        <a:rPr lang="es-ES" sz="800" b="1">
                          <a:solidFill>
                            <a:srgbClr val="000000"/>
                          </a:solidFill>
                          <a:latin typeface="Calibri"/>
                          <a:ea typeface="Times New Roman"/>
                          <a:cs typeface="Calibri"/>
                        </a:rPr>
                        <a:t>141.161,34</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49.941,07</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51.978,57</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53.207,28</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54.876,50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56.569,37</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169.028,85</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S" sz="800" b="1">
                          <a:solidFill>
                            <a:srgbClr val="000000"/>
                          </a:solidFill>
                          <a:latin typeface="Calibri"/>
                          <a:ea typeface="Times New Roman"/>
                          <a:cs typeface="Calibri"/>
                        </a:rPr>
                        <a:t>1.923.594,16</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395689">
                <a:tc>
                  <a:txBody>
                    <a:bodyPr/>
                    <a:lstStyle/>
                    <a:p>
                      <a:pPr>
                        <a:lnSpc>
                          <a:spcPct val="115000"/>
                        </a:lnSpc>
                        <a:spcAft>
                          <a:spcPts val="0"/>
                        </a:spcAft>
                      </a:pPr>
                      <a:r>
                        <a:rPr lang="es-ES" sz="800" b="1">
                          <a:solidFill>
                            <a:srgbClr val="000000"/>
                          </a:solidFill>
                          <a:latin typeface="Times New Roman"/>
                          <a:ea typeface="Times New Roman"/>
                          <a:cs typeface="Times New Roman"/>
                        </a:rPr>
                        <a:t>SUPER AVIT / DEFICIT</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pPr algn="ctr">
                        <a:lnSpc>
                          <a:spcPct val="115000"/>
                        </a:lnSpc>
                        <a:spcAft>
                          <a:spcPts val="0"/>
                        </a:spcAft>
                      </a:pPr>
                      <a:r>
                        <a:rPr lang="es-ES" sz="800" b="1">
                          <a:solidFill>
                            <a:srgbClr val="000000"/>
                          </a:solidFill>
                          <a:latin typeface="Calibri"/>
                          <a:ea typeface="Times New Roman"/>
                          <a:cs typeface="Calibri"/>
                        </a:rPr>
                        <a:t>2.241.528,74</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s-ES"/>
                    </a:p>
                  </a:txBody>
                  <a:tcPr/>
                </a:tc>
                <a:tc>
                  <a:txBody>
                    <a:bodyPr/>
                    <a:lstStyle/>
                    <a:p>
                      <a:pPr algn="ctr">
                        <a:lnSpc>
                          <a:spcPct val="115000"/>
                        </a:lnSpc>
                        <a:spcAft>
                          <a:spcPts val="0"/>
                        </a:spcAft>
                      </a:pPr>
                      <a:r>
                        <a:rPr lang="es-ES" sz="800" b="1">
                          <a:solidFill>
                            <a:srgbClr val="000000"/>
                          </a:solidFill>
                          <a:latin typeface="Calibri"/>
                          <a:ea typeface="Times New Roman"/>
                          <a:cs typeface="Calibri"/>
                        </a:rPr>
                        <a:t>11.425.599,83</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11.375.658,76</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11.323.680,19</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11.270.472,90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11.215.596,40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11.159.027,03</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28.277.219,76</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pPr>
                      <a:endParaRPr lang="es-ES" sz="80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161">
                <a:tc>
                  <a:txBody>
                    <a:bodyPr/>
                    <a:lstStyle/>
                    <a:p>
                      <a:pPr>
                        <a:lnSpc>
                          <a:spcPct val="115000"/>
                        </a:lnSpc>
                        <a:spcAft>
                          <a:spcPts val="0"/>
                        </a:spcAft>
                      </a:pPr>
                      <a:r>
                        <a:rPr lang="es-ES" sz="800" b="1">
                          <a:solidFill>
                            <a:srgbClr val="000000"/>
                          </a:solidFill>
                          <a:latin typeface="Times New Roman"/>
                          <a:ea typeface="Times New Roman"/>
                          <a:cs typeface="Times New Roman"/>
                        </a:rPr>
                        <a:t>VALOR ACTUAL</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pPr algn="ctr">
                        <a:lnSpc>
                          <a:spcPct val="115000"/>
                        </a:lnSpc>
                        <a:spcAft>
                          <a:spcPts val="0"/>
                        </a:spcAft>
                      </a:pPr>
                      <a:r>
                        <a:rPr lang="es-ES" sz="800" b="1">
                          <a:solidFill>
                            <a:srgbClr val="000000"/>
                          </a:solidFill>
                          <a:latin typeface="Calibri"/>
                          <a:ea typeface="Times New Roman"/>
                          <a:cs typeface="Calibri"/>
                        </a:rPr>
                        <a:t>360.704</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s-ES"/>
                    </a:p>
                  </a:txBody>
                  <a:tcPr/>
                </a:tc>
                <a:tc>
                  <a:txBody>
                    <a:bodyPr/>
                    <a:lstStyle/>
                    <a:p>
                      <a:pPr algn="ctr">
                        <a:lnSpc>
                          <a:spcPct val="115000"/>
                        </a:lnSpc>
                        <a:spcAft>
                          <a:spcPts val="0"/>
                        </a:spcAft>
                      </a:pPr>
                      <a:r>
                        <a:rPr lang="es-ES" sz="800" b="1">
                          <a:solidFill>
                            <a:srgbClr val="000000"/>
                          </a:solidFill>
                          <a:latin typeface="Calibri"/>
                          <a:ea typeface="Times New Roman"/>
                          <a:cs typeface="Calibri"/>
                        </a:rPr>
                        <a:t>1.661.149</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1.494.269</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1.343.886</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1.208.480</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1.086.532</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976.717</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800" b="1">
                          <a:solidFill>
                            <a:srgbClr val="000000"/>
                          </a:solidFill>
                          <a:latin typeface="Calibri"/>
                          <a:ea typeface="Times New Roman"/>
                          <a:cs typeface="Calibri"/>
                        </a:rPr>
                        <a:t>2.236.155</a:t>
                      </a:r>
                      <a:endParaRPr lang="es-ES" sz="800">
                        <a:latin typeface="Calibri"/>
                        <a:ea typeface="Times New Roman"/>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pPr>
                      <a:endParaRPr lang="es-ES" sz="800" dirty="0">
                        <a:latin typeface="Calibri"/>
                        <a:cs typeface="Times New Roman"/>
                      </a:endParaRPr>
                    </a:p>
                  </a:txBody>
                  <a:tcPr marL="21184" marR="211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descr="HOJA DE TECA.jpg"/>
          <p:cNvPicPr>
            <a:picLocks noChangeAspect="1"/>
          </p:cNvPicPr>
          <p:nvPr/>
        </p:nvPicPr>
        <p:blipFill>
          <a:blip r:embed="rId2" cstate="print"/>
          <a:stretch>
            <a:fillRect/>
          </a:stretch>
        </p:blipFill>
        <p:spPr>
          <a:xfrm>
            <a:off x="3880884" y="0"/>
            <a:ext cx="5263116" cy="6858000"/>
          </a:xfrm>
          <a:prstGeom prst="rect">
            <a:avLst/>
          </a:prstGeom>
        </p:spPr>
      </p:pic>
      <p:pic>
        <p:nvPicPr>
          <p:cNvPr id="9" name="8 Imagen" descr="TRONCOS.jpg"/>
          <p:cNvPicPr>
            <a:picLocks noChangeAspect="1"/>
          </p:cNvPicPr>
          <p:nvPr/>
        </p:nvPicPr>
        <p:blipFill>
          <a:blip r:embed="rId3" cstate="print"/>
          <a:stretch>
            <a:fillRect/>
          </a:stretch>
        </p:blipFill>
        <p:spPr>
          <a:xfrm>
            <a:off x="0" y="0"/>
            <a:ext cx="5257800" cy="6858000"/>
          </a:xfrm>
          <a:prstGeom prst="rect">
            <a:avLst/>
          </a:prstGeom>
        </p:spPr>
      </p:pic>
      <p:sp>
        <p:nvSpPr>
          <p:cNvPr id="4" name="3 Elipse"/>
          <p:cNvSpPr/>
          <p:nvPr/>
        </p:nvSpPr>
        <p:spPr>
          <a:xfrm>
            <a:off x="1000100" y="857232"/>
            <a:ext cx="6786610" cy="135732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smtClean="0"/>
              <a:t>la conformación del fideicomiso nace con el objetivo de que los fideicomitentes aporten sumas de dinero, en el primer año del proyecto a través de la adquisición de árboles. </a:t>
            </a:r>
            <a:endParaRPr lang="es-ES" sz="1600" dirty="0"/>
          </a:p>
        </p:txBody>
      </p:sp>
      <p:sp>
        <p:nvSpPr>
          <p:cNvPr id="5" name="4 Elipse"/>
          <p:cNvSpPr/>
          <p:nvPr/>
        </p:nvSpPr>
        <p:spPr>
          <a:xfrm>
            <a:off x="1000100" y="2071678"/>
            <a:ext cx="6786610" cy="1428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sz="1400" dirty="0" smtClean="0"/>
          </a:p>
          <a:p>
            <a:pPr algn="ctr"/>
            <a:r>
              <a:rPr lang="es-EC" sz="1400" dirty="0" smtClean="0"/>
              <a:t>Para sustentar el desarrollo del proyecto se requiere la venta de mínimo 5774, árboles cada uno a uno a un valor de $70.00, con este ingreso, como se puede observar en la Tabla 20,  el flujo solo arroja valores positivos aportando con ello a la liquidez del flujo.</a:t>
            </a:r>
            <a:endParaRPr lang="es-ES" sz="1400" dirty="0" smtClean="0"/>
          </a:p>
          <a:p>
            <a:pPr algn="ctr"/>
            <a:endParaRPr lang="es-ES" sz="1400" dirty="0"/>
          </a:p>
        </p:txBody>
      </p:sp>
      <p:sp>
        <p:nvSpPr>
          <p:cNvPr id="6" name="5 Elipse"/>
          <p:cNvSpPr/>
          <p:nvPr/>
        </p:nvSpPr>
        <p:spPr>
          <a:xfrm>
            <a:off x="1142976" y="3429000"/>
            <a:ext cx="6786610" cy="142876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sz="1400" dirty="0" smtClean="0"/>
          </a:p>
          <a:p>
            <a:pPr algn="ctr"/>
            <a:r>
              <a:rPr lang="es-EC" sz="1400" dirty="0" smtClean="0"/>
              <a:t>Este  modelo de negocio contempla la participación de inversionistas en el fideicomiso mediante la compra de árboles de Teca, la venta se realizará en número de mínimo de 10 árboles.  El  precio de cada árbol según la estimación de los costos de producción será de $70.00, por árbol.</a:t>
            </a:r>
            <a:endParaRPr lang="es-ES" sz="1400" dirty="0" smtClean="0"/>
          </a:p>
          <a:p>
            <a:pPr algn="ctr"/>
            <a:endParaRPr lang="es-ES" dirty="0"/>
          </a:p>
        </p:txBody>
      </p:sp>
      <p:sp>
        <p:nvSpPr>
          <p:cNvPr id="7" name="6 Elipse"/>
          <p:cNvSpPr/>
          <p:nvPr/>
        </p:nvSpPr>
        <p:spPr>
          <a:xfrm>
            <a:off x="1142976" y="4714884"/>
            <a:ext cx="6786610" cy="142876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C" sz="1400" dirty="0" smtClean="0"/>
          </a:p>
          <a:p>
            <a:pPr algn="ctr"/>
            <a:r>
              <a:rPr lang="es-EC" sz="1400" dirty="0" smtClean="0"/>
              <a:t>La rentabilidad garantizada del proyecto es mínimo del  16% anual, pero al momento de la corta de la madera la rentabilidad que recibirá el beneficiario depende del precio de venta de la madera en el mercado en el año de corte, considerando que la Teca es un cultivo a largo plazo.</a:t>
            </a:r>
            <a:endParaRPr lang="es-ES" sz="1400" dirty="0" smtClean="0"/>
          </a:p>
          <a:p>
            <a:pPr algn="ctr"/>
            <a:endParaRPr lang="es-E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INVERNADORA.jpg"/>
          <p:cNvPicPr>
            <a:picLocks noChangeAspect="1"/>
          </p:cNvPicPr>
          <p:nvPr/>
        </p:nvPicPr>
        <p:blipFill>
          <a:blip r:embed="rId2" cstate="print"/>
          <a:stretch>
            <a:fillRect/>
          </a:stretch>
        </p:blipFill>
        <p:spPr>
          <a:xfrm>
            <a:off x="0" y="0"/>
            <a:ext cx="9238562" cy="6858000"/>
          </a:xfrm>
          <a:prstGeom prst="rect">
            <a:avLst/>
          </a:prstGeom>
        </p:spPr>
      </p:pic>
      <p:sp>
        <p:nvSpPr>
          <p:cNvPr id="4" name="3 Rectángulo"/>
          <p:cNvSpPr/>
          <p:nvPr/>
        </p:nvSpPr>
        <p:spPr>
          <a:xfrm>
            <a:off x="500034" y="714356"/>
            <a:ext cx="3929090" cy="121444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600" dirty="0" smtClean="0"/>
              <a:t>Cada árbol vendido será plantado en un lugar específico y será codificado con el fin de que el inversionista pueda conocer  el proceso de crecimiento de los árboles</a:t>
            </a:r>
            <a:endParaRPr lang="es-ES" sz="1600" dirty="0"/>
          </a:p>
        </p:txBody>
      </p:sp>
      <p:sp>
        <p:nvSpPr>
          <p:cNvPr id="5" name="4 Rectángulo"/>
          <p:cNvSpPr/>
          <p:nvPr/>
        </p:nvSpPr>
        <p:spPr>
          <a:xfrm>
            <a:off x="4429124" y="1928802"/>
            <a:ext cx="3929090" cy="128588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fontAlgn="ctr"/>
            <a:endParaRPr lang="es-EC" sz="1400" dirty="0" smtClean="0"/>
          </a:p>
          <a:p>
            <a:pPr lvl="0" fontAlgn="ctr"/>
            <a:r>
              <a:rPr lang="es-EC" sz="1400" dirty="0" smtClean="0"/>
              <a:t>Podado constate de las ramas, </a:t>
            </a:r>
            <a:endParaRPr lang="es-ES" sz="1400" dirty="0" smtClean="0"/>
          </a:p>
          <a:p>
            <a:pPr lvl="0" fontAlgn="ctr"/>
            <a:r>
              <a:rPr lang="es-EC" sz="1400" dirty="0" smtClean="0"/>
              <a:t>Sistema de Riego que garantice la cantidad adecuada por árbol para el desarrollo óptimo de la plantación.</a:t>
            </a:r>
            <a:endParaRPr lang="es-ES" sz="1400" dirty="0" smtClean="0"/>
          </a:p>
          <a:p>
            <a:pPr lvl="0" fontAlgn="ctr"/>
            <a:r>
              <a:rPr lang="es-EC" sz="1400" dirty="0" smtClean="0"/>
              <a:t>Aplicación de abonos para el crecimiento adecuado del árbol.</a:t>
            </a:r>
            <a:endParaRPr lang="es-ES" sz="1400" dirty="0" smtClean="0"/>
          </a:p>
          <a:p>
            <a:pPr algn="ctr"/>
            <a:endParaRPr lang="es-ES" sz="1400" dirty="0"/>
          </a:p>
        </p:txBody>
      </p:sp>
      <p:sp>
        <p:nvSpPr>
          <p:cNvPr id="6" name="5 Rectángulo"/>
          <p:cNvSpPr/>
          <p:nvPr/>
        </p:nvSpPr>
        <p:spPr>
          <a:xfrm>
            <a:off x="500034" y="3214686"/>
            <a:ext cx="3929090" cy="121444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sz="1400" dirty="0" smtClean="0"/>
          </a:p>
          <a:p>
            <a:pPr algn="ctr"/>
            <a:r>
              <a:rPr lang="es-EC" sz="1400" dirty="0" smtClean="0"/>
              <a:t>La comercialización estará a cargo del Fideicomiso garantizando la mejor rentabilidad al inversor, del precio de venta de la madera ECUTECA, obtendrá el 5%, de comisión por conseguir el mejor rendimiento para el inversor. </a:t>
            </a:r>
            <a:endParaRPr lang="es-ES" sz="1400" dirty="0" smtClean="0"/>
          </a:p>
          <a:p>
            <a:pPr algn="ctr"/>
            <a:endParaRPr lang="es-ES" sz="1400" dirty="0"/>
          </a:p>
        </p:txBody>
      </p:sp>
      <p:sp>
        <p:nvSpPr>
          <p:cNvPr id="7" name="6 Rectángulo"/>
          <p:cNvSpPr/>
          <p:nvPr/>
        </p:nvSpPr>
        <p:spPr>
          <a:xfrm>
            <a:off x="4429124" y="4429132"/>
            <a:ext cx="3929090" cy="121444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t>La plantación estará técnicamente manejada por profesionales de alto nivel y especialistas en temas forestales. </a:t>
            </a:r>
            <a:endParaRPr lang="es-ES" dirty="0" smtClean="0"/>
          </a:p>
          <a:p>
            <a:pPr algn="ctr"/>
            <a:endParaRPr lang="es-ES" dirty="0"/>
          </a:p>
        </p:txBody>
      </p:sp>
      <p:sp>
        <p:nvSpPr>
          <p:cNvPr id="8" name="7 Rectángulo"/>
          <p:cNvSpPr/>
          <p:nvPr/>
        </p:nvSpPr>
        <p:spPr>
          <a:xfrm>
            <a:off x="500034" y="5572140"/>
            <a:ext cx="3929090" cy="121444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sz="1400" dirty="0" smtClean="0"/>
          </a:p>
          <a:p>
            <a:pPr algn="ctr"/>
            <a:r>
              <a:rPr lang="es-EC" sz="1400" dirty="0" smtClean="0"/>
              <a:t>Cada inversionista firmará un contrato de fideicomiso para respaldar legalmente el acto administrativo para las partes involucradas, dicho contrato es el requisito inicial para la conformación del fideicomiso. </a:t>
            </a:r>
            <a:endParaRPr lang="es-ES" sz="1400" dirty="0" smtClean="0"/>
          </a:p>
          <a:p>
            <a:pPr algn="ctr"/>
            <a:endParaRPr lang="es-E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714356"/>
          </a:xfrm>
        </p:spPr>
        <p:txBody>
          <a:bodyPr>
            <a:normAutofit fontScale="90000"/>
          </a:bodyPr>
          <a:lstStyle/>
          <a:p>
            <a:r>
              <a:rPr lang="es-ES" dirty="0" smtClean="0"/>
              <a:t>CONCLUSIONES</a:t>
            </a:r>
            <a:endParaRPr lang="es-ES" dirty="0"/>
          </a:p>
        </p:txBody>
      </p:sp>
      <p:graphicFrame>
        <p:nvGraphicFramePr>
          <p:cNvPr id="4" name="3 Marcador de contenido"/>
          <p:cNvGraphicFramePr>
            <a:graphicFrameLocks noGrp="1"/>
          </p:cNvGraphicFramePr>
          <p:nvPr>
            <p:ph idx="1"/>
          </p:nvPr>
        </p:nvGraphicFramePr>
        <p:xfrm>
          <a:off x="214282" y="714356"/>
          <a:ext cx="8643998"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plantacion-teca-ecobosques-3.jpg"/>
          <p:cNvPicPr>
            <a:picLocks noChangeAspect="1"/>
          </p:cNvPicPr>
          <p:nvPr/>
        </p:nvPicPr>
        <p:blipFill>
          <a:blip r:embed="rId2" cstate="print"/>
          <a:stretch>
            <a:fillRect/>
          </a:stretch>
        </p:blipFill>
        <p:spPr>
          <a:xfrm>
            <a:off x="0" y="0"/>
            <a:ext cx="9144000" cy="6858000"/>
          </a:xfrm>
          <a:prstGeom prst="rect">
            <a:avLst/>
          </a:prstGeom>
        </p:spPr>
      </p:pic>
      <p:pic>
        <p:nvPicPr>
          <p:cNvPr id="6" name="5 Imagen" descr="plantacion-teca-ecobosques-3.jpg"/>
          <p:cNvPicPr>
            <a:picLocks noChangeAspect="1"/>
          </p:cNvPicPr>
          <p:nvPr/>
        </p:nvPicPr>
        <p:blipFill>
          <a:blip r:embed="rId2" cstate="print"/>
          <a:stretch>
            <a:fillRect/>
          </a:stretch>
        </p:blipFill>
        <p:spPr>
          <a:xfrm>
            <a:off x="357158" y="1785926"/>
            <a:ext cx="8358246" cy="2071702"/>
          </a:xfrm>
          <a:prstGeom prst="rect">
            <a:avLst/>
          </a:prstGeom>
        </p:spPr>
      </p:pic>
      <p:sp>
        <p:nvSpPr>
          <p:cNvPr id="2" name="1 Título"/>
          <p:cNvSpPr>
            <a:spLocks noGrp="1"/>
          </p:cNvSpPr>
          <p:nvPr>
            <p:ph type="title"/>
          </p:nvPr>
        </p:nvSpPr>
        <p:spPr>
          <a:xfrm>
            <a:off x="500034" y="285728"/>
            <a:ext cx="8229600" cy="631844"/>
          </a:xfrm>
          <a:solidFill>
            <a:schemeClr val="bg1"/>
          </a:solidFill>
        </p:spPr>
        <p:txBody>
          <a:bodyPr>
            <a:normAutofit fontScale="90000"/>
          </a:bodyPr>
          <a:lstStyle/>
          <a:p>
            <a:r>
              <a:rPr lang="es-ES" dirty="0" smtClean="0"/>
              <a:t>RECOMENDACIONES</a:t>
            </a:r>
            <a:endParaRPr lang="es-ES" dirty="0"/>
          </a:p>
        </p:txBody>
      </p:sp>
      <p:graphicFrame>
        <p:nvGraphicFramePr>
          <p:cNvPr id="4" name="3 Diagrama"/>
          <p:cNvGraphicFramePr/>
          <p:nvPr/>
        </p:nvGraphicFramePr>
        <p:xfrm>
          <a:off x="285720" y="1071546"/>
          <a:ext cx="8572560" cy="5500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9144000" cy="1772816"/>
          </a:xfrm>
          <a:prstGeom prst="rect">
            <a:avLst/>
          </a:prstGeom>
        </p:spPr>
      </p:pic>
      <p:sp>
        <p:nvSpPr>
          <p:cNvPr id="7" name="6 CuadroTexto"/>
          <p:cNvSpPr txBox="1"/>
          <p:nvPr/>
        </p:nvSpPr>
        <p:spPr>
          <a:xfrm>
            <a:off x="6655070" y="547557"/>
            <a:ext cx="1656184" cy="523220"/>
          </a:xfrm>
          <a:prstGeom prst="rect">
            <a:avLst/>
          </a:prstGeom>
          <a:noFill/>
        </p:spPr>
        <p:txBody>
          <a:bodyPr wrap="square" rtlCol="0">
            <a:spAutoFit/>
          </a:bodyPr>
          <a:lstStyle/>
          <a:p>
            <a:pPr algn="ctr"/>
            <a:r>
              <a:rPr lang="es-EC" sz="2800" b="1" dirty="0" smtClean="0"/>
              <a:t>ORIGEN</a:t>
            </a:r>
            <a:endParaRPr lang="es-EC" sz="2800" b="1" dirty="0"/>
          </a:p>
        </p:txBody>
      </p:sp>
      <p:sp>
        <p:nvSpPr>
          <p:cNvPr id="8" name="7 Elipse"/>
          <p:cNvSpPr/>
          <p:nvPr/>
        </p:nvSpPr>
        <p:spPr>
          <a:xfrm>
            <a:off x="144813" y="592146"/>
            <a:ext cx="5760640" cy="120953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_tradnl" sz="1600" dirty="0"/>
              <a:t>O</a:t>
            </a:r>
            <a:r>
              <a:rPr lang="es-ES_tradnl" sz="1600" dirty="0" smtClean="0"/>
              <a:t>riginaria </a:t>
            </a:r>
            <a:r>
              <a:rPr lang="es-ES_tradnl" sz="1600" dirty="0"/>
              <a:t>de Birmania, Tailandia, y algunas regiones de la India. En América uno de los primeros países en cultivarlo fue Trinidad y Tobago</a:t>
            </a:r>
            <a:endParaRPr lang="es-EC" sz="1600" dirty="0"/>
          </a:p>
        </p:txBody>
      </p:sp>
      <p:sp>
        <p:nvSpPr>
          <p:cNvPr id="9" name="8 Elipse"/>
          <p:cNvSpPr/>
          <p:nvPr/>
        </p:nvSpPr>
        <p:spPr>
          <a:xfrm>
            <a:off x="3445941" y="1844824"/>
            <a:ext cx="5356212" cy="18002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s-EC" sz="1600" dirty="0" smtClean="0"/>
              <a:t>Introducida al Ecuador </a:t>
            </a:r>
            <a:r>
              <a:rPr lang="es-EC" sz="1600" dirty="0"/>
              <a:t>hace unos 50 años en la Estación experimental Pichilingue, demostrando una perfecta aclimatación para lo cual requirió de climas con una estación seca definida ( de 3 a 6 meses) y temperaturas entre los 22º y 28º C., </a:t>
            </a:r>
          </a:p>
        </p:txBody>
      </p:sp>
      <p:sp>
        <p:nvSpPr>
          <p:cNvPr id="10" name="9 Elipse"/>
          <p:cNvSpPr/>
          <p:nvPr/>
        </p:nvSpPr>
        <p:spPr>
          <a:xfrm>
            <a:off x="179512" y="3645024"/>
            <a:ext cx="6480720" cy="144016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r>
              <a:rPr lang="es-EC" sz="1400" dirty="0" smtClean="0">
                <a:latin typeface="Times New Roman" panose="02020603050405020304" pitchFamily="18" charset="0"/>
                <a:cs typeface="Times New Roman" panose="02020603050405020304" pitchFamily="18" charset="0"/>
              </a:rPr>
              <a:t>Dentro </a:t>
            </a:r>
            <a:r>
              <a:rPr lang="es-EC" sz="1400" dirty="0">
                <a:latin typeface="Times New Roman" panose="02020603050405020304" pitchFamily="18" charset="0"/>
                <a:cs typeface="Times New Roman" panose="02020603050405020304" pitchFamily="18" charset="0"/>
              </a:rPr>
              <a:t>de las  variedades forestales que el país produce, la Teca, objeto de estudio de este proyecto, se ha destacado por su cotizada calidad maderable, hecho que le ha permitido ser conocida como la Teca Dorada, la más cercana en semejanza a la originaria de </a:t>
            </a:r>
            <a:r>
              <a:rPr lang="es-EC" sz="1600" dirty="0" err="1" smtClean="0">
                <a:latin typeface="Times New Roman" panose="02020603050405020304" pitchFamily="18" charset="0"/>
                <a:cs typeface="Times New Roman" panose="02020603050405020304" pitchFamily="18" charset="0"/>
              </a:rPr>
              <a:t>Burma</a:t>
            </a:r>
            <a:endParaRPr lang="es-EC" sz="1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20989512_1.jpg"/>
          <p:cNvPicPr>
            <a:picLocks noGrp="1" noChangeAspect="1"/>
          </p:cNvPicPr>
          <p:nvPr>
            <p:ph idx="1"/>
          </p:nvPr>
        </p:nvPicPr>
        <p:blipFill>
          <a:blip r:embed="rId2" cstate="print"/>
          <a:stretch>
            <a:fillRect/>
          </a:stretch>
        </p:blipFill>
        <p:spPr>
          <a:xfrm>
            <a:off x="0" y="0"/>
            <a:ext cx="9139126" cy="6858000"/>
          </a:xfrm>
        </p:spPr>
      </p:pic>
      <p:pic>
        <p:nvPicPr>
          <p:cNvPr id="5" name="Picture 2" descr="http://2.bp.blogspot.com/-gB_rD68rSlw/ULlH5SY-RfI/AAAAAAAAAmY/qPPaWEaRmUs/s1600/gracias.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560" y="1076449"/>
            <a:ext cx="7603778" cy="49874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55576" y="391831"/>
            <a:ext cx="5832648" cy="954107"/>
          </a:xfrm>
          <a:prstGeom prst="rect">
            <a:avLst/>
          </a:prstGeom>
          <a:noFill/>
        </p:spPr>
        <p:txBody>
          <a:bodyPr wrap="square" rtlCol="0">
            <a:spAutoFit/>
          </a:bodyPr>
          <a:lstStyle/>
          <a:p>
            <a:pPr algn="ctr"/>
            <a:r>
              <a:rPr lang="es-EC" sz="2800" b="1" dirty="0" smtClean="0"/>
              <a:t>PARÁMETROS AGRONÓMICOS PARA EL CULTIVO</a:t>
            </a:r>
            <a:endParaRPr lang="es-EC" sz="2800" b="1" dirty="0"/>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3214" y="-1"/>
            <a:ext cx="1820786" cy="2425547"/>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958" y="2401197"/>
            <a:ext cx="1799042" cy="2583500"/>
          </a:xfrm>
          <a:prstGeom prst="rect">
            <a:avLst/>
          </a:prstGeom>
        </p:spPr>
      </p:pic>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6150" y="4367188"/>
            <a:ext cx="1847850" cy="2466975"/>
          </a:xfrm>
          <a:prstGeom prst="rect">
            <a:avLst/>
          </a:prstGeom>
        </p:spPr>
      </p:pic>
      <p:graphicFrame>
        <p:nvGraphicFramePr>
          <p:cNvPr id="9" name="8 Diagrama"/>
          <p:cNvGraphicFramePr/>
          <p:nvPr>
            <p:extLst>
              <p:ext uri="{D42A27DB-BD31-4B8C-83A1-F6EECF244321}">
                <p14:modId xmlns:p14="http://schemas.microsoft.com/office/powerpoint/2010/main" val="3504839004"/>
              </p:ext>
            </p:extLst>
          </p:nvPr>
        </p:nvGraphicFramePr>
        <p:xfrm>
          <a:off x="755576" y="198884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9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1600" y="4295111"/>
            <a:ext cx="2409908" cy="181339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285728"/>
            <a:ext cx="8003232" cy="778098"/>
          </a:xfrm>
        </p:spPr>
        <p:txBody>
          <a:bodyPr>
            <a:normAutofit/>
          </a:bodyPr>
          <a:lstStyle/>
          <a:p>
            <a:r>
              <a:rPr lang="es-ES" sz="3200" dirty="0" smtClean="0"/>
              <a:t>CARACTERÍSTICAS Y USOS DE LA TECA</a:t>
            </a:r>
            <a:endParaRPr lang="es-ES" sz="3200" dirty="0"/>
          </a:p>
        </p:txBody>
      </p:sp>
      <p:sp>
        <p:nvSpPr>
          <p:cNvPr id="4" name="3 Elipse"/>
          <p:cNvSpPr/>
          <p:nvPr/>
        </p:nvSpPr>
        <p:spPr>
          <a:xfrm>
            <a:off x="323528" y="1241642"/>
            <a:ext cx="1872208" cy="7200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600" dirty="0" smtClean="0"/>
              <a:t>Rica en aceite natural</a:t>
            </a:r>
            <a:endParaRPr lang="es-EC" sz="1600" dirty="0"/>
          </a:p>
        </p:txBody>
      </p:sp>
      <p:sp>
        <p:nvSpPr>
          <p:cNvPr id="6" name="5 Elipse"/>
          <p:cNvSpPr/>
          <p:nvPr/>
        </p:nvSpPr>
        <p:spPr>
          <a:xfrm>
            <a:off x="1547664" y="1928299"/>
            <a:ext cx="1944216" cy="72008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sz="1400" dirty="0" smtClean="0"/>
              <a:t>Fácil secado y durabilidad superior</a:t>
            </a:r>
            <a:endParaRPr lang="es-EC" sz="1400" dirty="0"/>
          </a:p>
        </p:txBody>
      </p:sp>
      <p:sp>
        <p:nvSpPr>
          <p:cNvPr id="7" name="6 Elipse"/>
          <p:cNvSpPr/>
          <p:nvPr/>
        </p:nvSpPr>
        <p:spPr>
          <a:xfrm>
            <a:off x="2829917" y="2763105"/>
            <a:ext cx="1728192" cy="72008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sz="1200" dirty="0" smtClean="0"/>
              <a:t>Resistente al fuego y a la descomposición</a:t>
            </a:r>
            <a:endParaRPr lang="es-EC" sz="1200" dirty="0"/>
          </a:p>
        </p:txBody>
      </p:sp>
      <p:sp>
        <p:nvSpPr>
          <p:cNvPr id="8" name="7 Elipse"/>
          <p:cNvSpPr/>
          <p:nvPr/>
        </p:nvSpPr>
        <p:spPr>
          <a:xfrm>
            <a:off x="4071934" y="3643314"/>
            <a:ext cx="1872208" cy="72008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200" dirty="0" smtClean="0"/>
              <a:t>Fácil </a:t>
            </a:r>
            <a:r>
              <a:rPr lang="es-EC" sz="1200" dirty="0"/>
              <a:t>de tornear, perforar, procesar, tallar pegar</a:t>
            </a:r>
          </a:p>
        </p:txBody>
      </p:sp>
      <p:sp>
        <p:nvSpPr>
          <p:cNvPr id="9" name="8 Elipse"/>
          <p:cNvSpPr/>
          <p:nvPr/>
        </p:nvSpPr>
        <p:spPr>
          <a:xfrm>
            <a:off x="5435667" y="4624955"/>
            <a:ext cx="2015367" cy="72008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C" sz="1200" dirty="0"/>
              <a:t>La teca no se raja, no se pone negra en contacto con metales </a:t>
            </a:r>
          </a:p>
        </p:txBody>
      </p:sp>
      <p:sp>
        <p:nvSpPr>
          <p:cNvPr id="10" name="9 Elipse"/>
          <p:cNvSpPr/>
          <p:nvPr/>
        </p:nvSpPr>
        <p:spPr>
          <a:xfrm>
            <a:off x="6876256" y="5469120"/>
            <a:ext cx="1728192" cy="72008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Color decorativo</a:t>
            </a:r>
            <a:endParaRPr lang="es-EC" dirty="0"/>
          </a:p>
        </p:txBody>
      </p:sp>
      <p:sp>
        <p:nvSpPr>
          <p:cNvPr id="11" name="10 Elipse"/>
          <p:cNvSpPr/>
          <p:nvPr/>
        </p:nvSpPr>
        <p:spPr>
          <a:xfrm>
            <a:off x="2571736" y="4214818"/>
            <a:ext cx="2143139" cy="1285884"/>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C" sz="1200" dirty="0" smtClean="0"/>
              <a:t>Obras de infraestructura que requieren de madera de alta calidad </a:t>
            </a:r>
            <a:endParaRPr lang="es-EC" sz="1200" dirty="0"/>
          </a:p>
        </p:txBody>
      </p:sp>
      <p:sp>
        <p:nvSpPr>
          <p:cNvPr id="12" name="11 Elipse"/>
          <p:cNvSpPr/>
          <p:nvPr/>
        </p:nvSpPr>
        <p:spPr>
          <a:xfrm>
            <a:off x="5429256" y="2786058"/>
            <a:ext cx="1728192" cy="93483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200" dirty="0" smtClean="0"/>
              <a:t>Decorado de interiores y exteriores </a:t>
            </a:r>
            <a:endParaRPr lang="es-EC" sz="1200" dirty="0"/>
          </a:p>
        </p:txBody>
      </p:sp>
      <p:sp>
        <p:nvSpPr>
          <p:cNvPr id="13" name="12 Elipse"/>
          <p:cNvSpPr/>
          <p:nvPr/>
        </p:nvSpPr>
        <p:spPr>
          <a:xfrm>
            <a:off x="571472" y="5286388"/>
            <a:ext cx="2357454" cy="107157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sz="1400" dirty="0" smtClean="0"/>
              <a:t>Construcción de aviones de carga </a:t>
            </a:r>
            <a:endParaRPr lang="es-EC" sz="1400" dirty="0"/>
          </a:p>
        </p:txBody>
      </p:sp>
      <p:sp>
        <p:nvSpPr>
          <p:cNvPr id="15" name="14 Elipse"/>
          <p:cNvSpPr/>
          <p:nvPr/>
        </p:nvSpPr>
        <p:spPr>
          <a:xfrm>
            <a:off x="6766340" y="2042289"/>
            <a:ext cx="1728192" cy="72008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dirty="0" smtClean="0"/>
              <a:t>Ebanistería </a:t>
            </a:r>
            <a:endParaRPr lang="es-EC" dirty="0"/>
          </a:p>
        </p:txBody>
      </p:sp>
      <p:sp>
        <p:nvSpPr>
          <p:cNvPr id="16" name="15 Elipse"/>
          <p:cNvSpPr/>
          <p:nvPr/>
        </p:nvSpPr>
        <p:spPr>
          <a:xfrm>
            <a:off x="7415808" y="1142984"/>
            <a:ext cx="1728192" cy="72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200" dirty="0" smtClean="0"/>
              <a:t>Construcciones navales y rurales </a:t>
            </a:r>
            <a:endParaRPr lang="es-EC" sz="1200" dirty="0"/>
          </a:p>
        </p:txBody>
      </p:sp>
      <p:pic>
        <p:nvPicPr>
          <p:cNvPr id="17" name="16 Imagen" descr="suelo-teca.jpg"/>
          <p:cNvPicPr>
            <a:picLocks noChangeAspect="1"/>
          </p:cNvPicPr>
          <p:nvPr/>
        </p:nvPicPr>
        <p:blipFill>
          <a:blip r:embed="rId2" cstate="print"/>
          <a:stretch>
            <a:fillRect/>
          </a:stretch>
        </p:blipFill>
        <p:spPr>
          <a:xfrm>
            <a:off x="152529" y="2857496"/>
            <a:ext cx="2419207" cy="2352678"/>
          </a:xfrm>
          <a:prstGeom prst="rect">
            <a:avLst/>
          </a:prstGeom>
          <a:ln>
            <a:noFill/>
          </a:ln>
          <a:effectLst>
            <a:softEdge rad="112500"/>
          </a:effectLst>
        </p:spPr>
      </p:pic>
      <p:pic>
        <p:nvPicPr>
          <p:cNvPr id="18" name="17 Imagen" descr="descarga.jpg"/>
          <p:cNvPicPr>
            <a:picLocks noChangeAspect="1"/>
          </p:cNvPicPr>
          <p:nvPr/>
        </p:nvPicPr>
        <p:blipFill>
          <a:blip r:embed="rId3" cstate="print"/>
          <a:stretch>
            <a:fillRect/>
          </a:stretch>
        </p:blipFill>
        <p:spPr>
          <a:xfrm>
            <a:off x="3857620" y="1000108"/>
            <a:ext cx="2500724" cy="1643074"/>
          </a:xfrm>
          <a:prstGeom prst="rect">
            <a:avLst/>
          </a:prstGeom>
          <a:ln>
            <a:noFill/>
          </a:ln>
          <a:effectLst>
            <a:softEdge rad="112500"/>
          </a:effectLst>
        </p:spPr>
      </p:pic>
      <p:pic>
        <p:nvPicPr>
          <p:cNvPr id="19" name="18 Imagen" descr="IMG_9371.JPG"/>
          <p:cNvPicPr>
            <a:picLocks noChangeAspect="1"/>
          </p:cNvPicPr>
          <p:nvPr/>
        </p:nvPicPr>
        <p:blipFill>
          <a:blip r:embed="rId4" cstate="print"/>
          <a:stretch>
            <a:fillRect/>
          </a:stretch>
        </p:blipFill>
        <p:spPr>
          <a:xfrm>
            <a:off x="7215206" y="3357562"/>
            <a:ext cx="1833618" cy="1375214"/>
          </a:xfrm>
          <a:prstGeom prst="rect">
            <a:avLst/>
          </a:prstGeom>
          <a:ln>
            <a:noFill/>
          </a:ln>
          <a:effectLst>
            <a:outerShdw blurRad="292100" dist="139700" dir="2700000" algn="tl" rotWithShape="0">
              <a:srgbClr val="333333">
                <a:alpha val="65000"/>
              </a:srgbClr>
            </a:outerShdw>
          </a:effectLst>
        </p:spPr>
      </p:pic>
      <p:pic>
        <p:nvPicPr>
          <p:cNvPr id="20" name="19 Imagen" descr="1359002050_374516902_3-Aceite-teca-protector-decks-cumaru-ipe-xyloprot-plus-Otras-ventas.jpg"/>
          <p:cNvPicPr>
            <a:picLocks noChangeAspect="1"/>
          </p:cNvPicPr>
          <p:nvPr/>
        </p:nvPicPr>
        <p:blipFill>
          <a:blip r:embed="rId5" cstate="print"/>
          <a:stretch>
            <a:fillRect/>
          </a:stretch>
        </p:blipFill>
        <p:spPr>
          <a:xfrm>
            <a:off x="3857620" y="5551705"/>
            <a:ext cx="2286016" cy="130629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1323712029_290596893_3-VENTA-DE-MADERA-TECA-Otras-ventas.jpg"/>
          <p:cNvPicPr>
            <a:picLocks noChangeAspect="1"/>
          </p:cNvPicPr>
          <p:nvPr/>
        </p:nvPicPr>
        <p:blipFill>
          <a:blip r:embed="rId2" cstate="print"/>
          <a:stretch>
            <a:fillRect/>
          </a:stretch>
        </p:blipFill>
        <p:spPr>
          <a:xfrm>
            <a:off x="0" y="1643050"/>
            <a:ext cx="9144000" cy="5199862"/>
          </a:xfrm>
          <a:prstGeom prst="rect">
            <a:avLst/>
          </a:prstGeom>
        </p:spPr>
      </p:pic>
      <p:sp>
        <p:nvSpPr>
          <p:cNvPr id="2" name="1 Título"/>
          <p:cNvSpPr>
            <a:spLocks noGrp="1"/>
          </p:cNvSpPr>
          <p:nvPr>
            <p:ph type="title"/>
          </p:nvPr>
        </p:nvSpPr>
        <p:spPr/>
        <p:txBody>
          <a:bodyPr>
            <a:normAutofit fontScale="90000"/>
          </a:bodyPr>
          <a:lstStyle/>
          <a:p>
            <a:r>
              <a:rPr lang="es-ES" dirty="0" smtClean="0"/>
              <a:t>VALOR DE LA ESPECIE EN EL MERCADO INTERNACIONAL </a:t>
            </a:r>
            <a:endParaRPr lang="es-ES" dirty="0"/>
          </a:p>
        </p:txBody>
      </p:sp>
      <p:sp>
        <p:nvSpPr>
          <p:cNvPr id="4" name="3 Rectángulo"/>
          <p:cNvSpPr/>
          <p:nvPr/>
        </p:nvSpPr>
        <p:spPr>
          <a:xfrm>
            <a:off x="2928926" y="1785926"/>
            <a:ext cx="5643602" cy="121444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smtClean="0"/>
              <a:t>El año de corte provee a la Teca distintas estructuras de precios a futuro dado que sus mercados y usos finales son diferentes. Los árboles más antiguos tienen mayores expectativas de crecimiento de precios</a:t>
            </a:r>
            <a:endParaRPr lang="es-ES" dirty="0"/>
          </a:p>
        </p:txBody>
      </p:sp>
      <p:sp>
        <p:nvSpPr>
          <p:cNvPr id="5" name="4 Rectángulo"/>
          <p:cNvSpPr/>
          <p:nvPr/>
        </p:nvSpPr>
        <p:spPr>
          <a:xfrm>
            <a:off x="2928926" y="4357694"/>
            <a:ext cx="5643602" cy="107157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C" dirty="0" smtClean="0"/>
              <a:t>La demanda para teca en Asia ha aumentado considerablemente en los últimos años</a:t>
            </a:r>
            <a:endParaRPr lang="es-ES" dirty="0"/>
          </a:p>
        </p:txBody>
      </p:sp>
      <p:sp>
        <p:nvSpPr>
          <p:cNvPr id="6" name="5 Rectángulo"/>
          <p:cNvSpPr/>
          <p:nvPr/>
        </p:nvSpPr>
        <p:spPr>
          <a:xfrm>
            <a:off x="1071538" y="3143248"/>
            <a:ext cx="5643602" cy="10715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smtClean="0"/>
              <a:t>La demanda mundial de la teca aumenta año tras año y  la oferta se ha reducido significativamente en los últimos años.</a:t>
            </a:r>
            <a:endParaRPr lang="es-ES" dirty="0"/>
          </a:p>
        </p:txBody>
      </p:sp>
      <p:sp>
        <p:nvSpPr>
          <p:cNvPr id="7" name="6 Rectángulo"/>
          <p:cNvSpPr/>
          <p:nvPr/>
        </p:nvSpPr>
        <p:spPr>
          <a:xfrm>
            <a:off x="857224" y="5500702"/>
            <a:ext cx="5643602" cy="10715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t>la mayoría de los países asiáticos dependen de la importación de troncos de teca de plantaciones de África y América Latina</a:t>
            </a:r>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ANÁLISIS DEL MICROENTERNO</a:t>
            </a:r>
            <a:endParaRPr lang="es-ES" dirty="0"/>
          </a:p>
        </p:txBody>
      </p:sp>
      <p:pic>
        <p:nvPicPr>
          <p:cNvPr id="4" name="3 Imagen" descr="pic-ubicacion.jpg"/>
          <p:cNvPicPr>
            <a:picLocks noChangeAspect="1"/>
          </p:cNvPicPr>
          <p:nvPr/>
        </p:nvPicPr>
        <p:blipFill>
          <a:blip r:embed="rId2" cstate="print"/>
          <a:srcRect l="10294" b="36007"/>
          <a:stretch>
            <a:fillRect/>
          </a:stretch>
        </p:blipFill>
        <p:spPr>
          <a:xfrm>
            <a:off x="6572265" y="1643050"/>
            <a:ext cx="2571736" cy="1584398"/>
          </a:xfrm>
          <a:prstGeom prst="rect">
            <a:avLst/>
          </a:prstGeom>
        </p:spPr>
      </p:pic>
      <p:pic>
        <p:nvPicPr>
          <p:cNvPr id="7" name="6 Imagen" descr="compromiso2.jpg"/>
          <p:cNvPicPr>
            <a:picLocks noChangeAspect="1"/>
          </p:cNvPicPr>
          <p:nvPr/>
        </p:nvPicPr>
        <p:blipFill>
          <a:blip r:embed="rId3" cstate="print"/>
          <a:stretch>
            <a:fillRect/>
          </a:stretch>
        </p:blipFill>
        <p:spPr>
          <a:xfrm>
            <a:off x="0" y="5072074"/>
            <a:ext cx="9144000" cy="1785926"/>
          </a:xfrm>
          <a:prstGeom prst="rect">
            <a:avLst/>
          </a:prstGeom>
        </p:spPr>
      </p:pic>
      <p:sp>
        <p:nvSpPr>
          <p:cNvPr id="8" name="7 Flecha a la derecha con muesca"/>
          <p:cNvSpPr/>
          <p:nvPr/>
        </p:nvSpPr>
        <p:spPr>
          <a:xfrm>
            <a:off x="500034" y="2000240"/>
            <a:ext cx="2714644" cy="1000132"/>
          </a:xfrm>
          <a:prstGeom prst="notched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sz="1600" dirty="0" smtClean="0"/>
              <a:t>Exportaciones de Teca</a:t>
            </a:r>
            <a:endParaRPr lang="es-ES" sz="1600" dirty="0"/>
          </a:p>
        </p:txBody>
      </p:sp>
      <p:sp>
        <p:nvSpPr>
          <p:cNvPr id="9" name="8 Elipse"/>
          <p:cNvSpPr/>
          <p:nvPr/>
        </p:nvSpPr>
        <p:spPr>
          <a:xfrm>
            <a:off x="3357554" y="1785926"/>
            <a:ext cx="3000396" cy="135732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r>
              <a:rPr lang="es-EC" sz="1200" dirty="0" smtClean="0"/>
              <a:t>La India, China, </a:t>
            </a:r>
            <a:r>
              <a:rPr lang="es-EC" sz="1200" dirty="0" err="1" smtClean="0"/>
              <a:t>Vietna</a:t>
            </a:r>
            <a:r>
              <a:rPr lang="es-EC" sz="1200" dirty="0" smtClean="0"/>
              <a:t>, </a:t>
            </a:r>
            <a:r>
              <a:rPr lang="es-EC" sz="1200" dirty="0" err="1" smtClean="0"/>
              <a:t>Taiwan</a:t>
            </a:r>
            <a:r>
              <a:rPr lang="es-EC" sz="1200" dirty="0" smtClean="0"/>
              <a:t>, Estados Unidos, Holanda, Puerto Rico y Alemania, siendo la India el país al cual se dirige el 98% de las exportaciones de Teca</a:t>
            </a:r>
            <a:endParaRPr lang="es-ES" sz="1200" dirty="0"/>
          </a:p>
        </p:txBody>
      </p:sp>
      <p:sp>
        <p:nvSpPr>
          <p:cNvPr id="10" name="9 Rectángulo"/>
          <p:cNvSpPr/>
          <p:nvPr/>
        </p:nvSpPr>
        <p:spPr>
          <a:xfrm>
            <a:off x="642910" y="3500438"/>
            <a:ext cx="7858180" cy="107157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dirty="0" smtClean="0"/>
          </a:p>
          <a:p>
            <a:pPr algn="ctr"/>
            <a:r>
              <a:rPr lang="es-EC" dirty="0" smtClean="0"/>
              <a:t>Los competidores directos para el Ecuador en la exportación de Teca son  Colombia, Costa Rica, Panamá, pero los grandes exportadores están en Asia y África,  y en comparación con ellos nuestras exportaciones son mínimas.</a:t>
            </a:r>
            <a:endParaRPr lang="es-ES" dirty="0" smtClean="0"/>
          </a:p>
          <a:p>
            <a:pPr algn="ctr"/>
            <a:endParaRPr lang="es-E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1938</TotalTime>
  <Words>7650</Words>
  <Application>Microsoft Office PowerPoint</Application>
  <PresentationFormat>Presentación en pantalla (4:3)</PresentationFormat>
  <Paragraphs>4027</Paragraphs>
  <Slides>50</Slides>
  <Notes>1</Notes>
  <HiddenSlides>0</HiddenSlides>
  <MMClips>0</MMClips>
  <ScaleCrop>false</ScaleCrop>
  <HeadingPairs>
    <vt:vector size="4" baseType="variant">
      <vt:variant>
        <vt:lpstr>Tema</vt:lpstr>
      </vt:variant>
      <vt:variant>
        <vt:i4>1</vt:i4>
      </vt:variant>
      <vt:variant>
        <vt:lpstr>Títulos de diapositiva</vt:lpstr>
      </vt:variant>
      <vt:variant>
        <vt:i4>50</vt:i4>
      </vt:variant>
    </vt:vector>
  </HeadingPairs>
  <TitlesOfParts>
    <vt:vector size="51" baseType="lpstr">
      <vt:lpstr>Tema de Office</vt:lpstr>
      <vt:lpstr>Presentación de PowerPoint</vt:lpstr>
      <vt:lpstr>OBJETIVO GENERAL </vt:lpstr>
      <vt:lpstr>OBJETIVOS     ESPECÍFICOS</vt:lpstr>
      <vt:lpstr>CAPÍTULO 1 ANÁLISIS SITUACIONAL</vt:lpstr>
      <vt:lpstr>Presentación de PowerPoint</vt:lpstr>
      <vt:lpstr>Presentación de PowerPoint</vt:lpstr>
      <vt:lpstr>CARACTERÍSTICAS Y USOS DE LA TECA</vt:lpstr>
      <vt:lpstr>VALOR DE LA ESPECIE EN EL MERCADO INTERNACIONAL </vt:lpstr>
      <vt:lpstr>ANÁLISIS DEL MICROENTERNO</vt:lpstr>
      <vt:lpstr>INVERSIONES EN TECA EN EL ECUADOR</vt:lpstr>
      <vt:lpstr>Presentación de PowerPoint</vt:lpstr>
      <vt:lpstr>Presentación de PowerPoint</vt:lpstr>
      <vt:lpstr>CONCEPTO Y CARACTERÍSTICAS</vt:lpstr>
      <vt:lpstr>FIDEICOMISO DE INVERSIÓN</vt:lpstr>
      <vt:lpstr>Presentación de PowerPoint</vt:lpstr>
      <vt:lpstr>BENEFICIOS DEL FIDEICOMISO DE INVERSIÓN</vt:lpstr>
      <vt:lpstr>Presentación de PowerPoint</vt:lpstr>
      <vt:lpstr>MERCADO NACIONAL DE VALORES </vt:lpstr>
      <vt:lpstr>Presentación de PowerPoint</vt:lpstr>
      <vt:lpstr>Presentación de PowerPoint</vt:lpstr>
      <vt:lpstr>LOCALIZACIÓN DEL PROYECTO</vt:lpstr>
      <vt:lpstr>COSTOS</vt:lpstr>
      <vt:lpstr>COSTOS DE ESTABLECIMIENTO</vt:lpstr>
      <vt:lpstr>Presentación de PowerPoint</vt:lpstr>
      <vt:lpstr>COSTOS DE MANTENIMIENTO</vt:lpstr>
      <vt:lpstr>Presentación de PowerPoint</vt:lpstr>
      <vt:lpstr>INGRESOS</vt:lpstr>
      <vt:lpstr>VOLUMEN DE PRODUCCIÓN</vt:lpstr>
      <vt:lpstr>PRODUCCIÓN ESPERADA EN CADA RALEO</vt:lpstr>
      <vt:lpstr>Presentación de PowerPoint</vt:lpstr>
      <vt:lpstr>PRECIO DE LA TECA</vt:lpstr>
      <vt:lpstr>TOTAL INGRESOS ESPERADOS</vt:lpstr>
      <vt:lpstr>ANÁLISIS FINANCIERO</vt:lpstr>
      <vt:lpstr>PROYECCIÓN DE INGRESOS Y GASTOS</vt:lpstr>
      <vt:lpstr>Presentación de PowerPoint</vt:lpstr>
      <vt:lpstr>Presentación de PowerPoint</vt:lpstr>
      <vt:lpstr>Presentación de PowerPoint</vt:lpstr>
      <vt:lpstr>Presentación de PowerPoint</vt:lpstr>
      <vt:lpstr>Presentación de PowerPoint</vt:lpstr>
      <vt:lpstr>CAPM</vt:lpstr>
      <vt:lpstr>Presentación de PowerPoint</vt:lpstr>
      <vt:lpstr>RETORNO AL INVERSIONISTA</vt:lpstr>
      <vt:lpstr>Presentación de PowerPoint</vt:lpstr>
      <vt:lpstr>Presentación de PowerPoint</vt:lpstr>
      <vt:lpstr>Presentación de PowerPoint</vt:lpstr>
      <vt:lpstr>Presentación de PowerPoint</vt:lpstr>
      <vt:lpstr>Presentación de PowerPoint</vt:lpstr>
      <vt:lpstr>CONCLUSIONES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Evelyn Mantilla</cp:lastModifiedBy>
  <cp:revision>163</cp:revision>
  <dcterms:created xsi:type="dcterms:W3CDTF">2013-10-13T13:33:53Z</dcterms:created>
  <dcterms:modified xsi:type="dcterms:W3CDTF">2014-01-03T14:41:35Z</dcterms:modified>
</cp:coreProperties>
</file>