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2" r:id="rId16"/>
    <p:sldId id="275" r:id="rId17"/>
    <p:sldId id="274" r:id="rId18"/>
    <p:sldId id="276" r:id="rId19"/>
    <p:sldId id="280" r:id="rId20"/>
    <p:sldId id="278" r:id="rId21"/>
    <p:sldId id="277" r:id="rId22"/>
    <p:sldId id="281" r:id="rId23"/>
    <p:sldId id="270" r:id="rId24"/>
    <p:sldId id="271" r:id="rId25"/>
    <p:sldId id="282" r:id="rId26"/>
    <p:sldId id="263" r:id="rId27"/>
    <p:sldId id="284" r:id="rId28"/>
    <p:sldId id="286" r:id="rId29"/>
    <p:sldId id="285" r:id="rId30"/>
    <p:sldId id="288" r:id="rId31"/>
    <p:sldId id="292" r:id="rId32"/>
    <p:sldId id="293" r:id="rId33"/>
    <p:sldId id="294" r:id="rId34"/>
    <p:sldId id="290" r:id="rId35"/>
    <p:sldId id="295" r:id="rId36"/>
    <p:sldId id="296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99FF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2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076DD-FA67-42F0-80EC-65DBA0D49C7D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46FAEEC-73D1-4B94-81FD-3208A4CA6808}">
      <dgm:prSet phldrT="[Texto]"/>
      <dgm:spPr/>
      <dgm:t>
        <a:bodyPr/>
        <a:lstStyle/>
        <a:p>
          <a:r>
            <a:rPr lang="es-EC" dirty="0" smtClean="0"/>
            <a:t>1</a:t>
          </a:r>
          <a:endParaRPr lang="es-EC" dirty="0"/>
        </a:p>
      </dgm:t>
    </dgm:pt>
    <dgm:pt modelId="{E71A749B-3AEE-422B-8EEA-633574CE4255}" type="parTrans" cxnId="{E976C464-15A3-4839-B8D6-2F954C2FA56C}">
      <dgm:prSet/>
      <dgm:spPr/>
      <dgm:t>
        <a:bodyPr/>
        <a:lstStyle/>
        <a:p>
          <a:endParaRPr lang="es-EC"/>
        </a:p>
      </dgm:t>
    </dgm:pt>
    <dgm:pt modelId="{1CA8DEAC-1A55-456A-B8FC-90D5A384D361}" type="sibTrans" cxnId="{E976C464-15A3-4839-B8D6-2F954C2FA56C}">
      <dgm:prSet/>
      <dgm:spPr/>
      <dgm:t>
        <a:bodyPr/>
        <a:lstStyle/>
        <a:p>
          <a:endParaRPr lang="es-EC"/>
        </a:p>
      </dgm:t>
    </dgm:pt>
    <dgm:pt modelId="{FF47427E-831E-4E78-9653-6C8540C70E59}">
      <dgm:prSet phldrT="[Texto]"/>
      <dgm:spPr/>
      <dgm:t>
        <a:bodyPr/>
        <a:lstStyle/>
        <a:p>
          <a:r>
            <a:rPr lang="es-EC" dirty="0" smtClean="0"/>
            <a:t>Constitución de la empresa: Compañía de responsabilidad limitada.  Escritura púbica, Registro Mercantil. </a:t>
          </a:r>
          <a:endParaRPr lang="es-EC" dirty="0"/>
        </a:p>
      </dgm:t>
    </dgm:pt>
    <dgm:pt modelId="{3810163E-9F07-4307-8194-C39B78C86011}" type="parTrans" cxnId="{DA195130-F702-465B-B4D6-BA95E0ECB233}">
      <dgm:prSet/>
      <dgm:spPr/>
      <dgm:t>
        <a:bodyPr/>
        <a:lstStyle/>
        <a:p>
          <a:endParaRPr lang="es-EC"/>
        </a:p>
      </dgm:t>
    </dgm:pt>
    <dgm:pt modelId="{298D3EF0-35B7-4BD5-BBD0-CBF94590FAB4}" type="sibTrans" cxnId="{DA195130-F702-465B-B4D6-BA95E0ECB233}">
      <dgm:prSet/>
      <dgm:spPr/>
      <dgm:t>
        <a:bodyPr/>
        <a:lstStyle/>
        <a:p>
          <a:endParaRPr lang="es-EC"/>
        </a:p>
      </dgm:t>
    </dgm:pt>
    <dgm:pt modelId="{DCE68F5E-0715-44BE-AA07-FF36C03689A8}">
      <dgm:prSet phldrT="[Texto]"/>
      <dgm:spPr/>
      <dgm:t>
        <a:bodyPr/>
        <a:lstStyle/>
        <a:p>
          <a:r>
            <a:rPr lang="es-EC" dirty="0" smtClean="0">
              <a:solidFill>
                <a:srgbClr val="FF0000"/>
              </a:solidFill>
            </a:rPr>
            <a:t>2</a:t>
          </a:r>
          <a:endParaRPr lang="es-EC" dirty="0">
            <a:solidFill>
              <a:srgbClr val="FF0000"/>
            </a:solidFill>
          </a:endParaRPr>
        </a:p>
      </dgm:t>
    </dgm:pt>
    <dgm:pt modelId="{51E07BA9-1BCB-4E5A-80C6-309CC76035CA}" type="parTrans" cxnId="{02B118EF-504B-4592-871F-29572ABD4A1F}">
      <dgm:prSet/>
      <dgm:spPr/>
      <dgm:t>
        <a:bodyPr/>
        <a:lstStyle/>
        <a:p>
          <a:endParaRPr lang="es-EC"/>
        </a:p>
      </dgm:t>
    </dgm:pt>
    <dgm:pt modelId="{97E7B955-DBBE-4F11-A52A-CF16C59CD857}" type="sibTrans" cxnId="{02B118EF-504B-4592-871F-29572ABD4A1F}">
      <dgm:prSet/>
      <dgm:spPr/>
      <dgm:t>
        <a:bodyPr/>
        <a:lstStyle/>
        <a:p>
          <a:endParaRPr lang="es-EC"/>
        </a:p>
      </dgm:t>
    </dgm:pt>
    <dgm:pt modelId="{B1001F6A-775C-4907-9A05-72C09AE410CC}">
      <dgm:prSet phldrT="[Texto]"/>
      <dgm:spPr/>
      <dgm:t>
        <a:bodyPr/>
        <a:lstStyle/>
        <a:p>
          <a:r>
            <a:rPr lang="es-EC" dirty="0" smtClean="0"/>
            <a:t>Tipo de Empresa:</a:t>
          </a:r>
          <a:endParaRPr lang="es-EC" dirty="0"/>
        </a:p>
      </dgm:t>
    </dgm:pt>
    <dgm:pt modelId="{3F260818-8A61-4CBD-A729-417045FCBF1E}" type="parTrans" cxnId="{2E36D39D-FDF0-4074-9FC8-9D4883D9A6CA}">
      <dgm:prSet/>
      <dgm:spPr/>
      <dgm:t>
        <a:bodyPr/>
        <a:lstStyle/>
        <a:p>
          <a:endParaRPr lang="es-EC"/>
        </a:p>
      </dgm:t>
    </dgm:pt>
    <dgm:pt modelId="{C396C0F1-53D6-4296-8C4A-3CE2A722B386}" type="sibTrans" cxnId="{2E36D39D-FDF0-4074-9FC8-9D4883D9A6CA}">
      <dgm:prSet/>
      <dgm:spPr/>
      <dgm:t>
        <a:bodyPr/>
        <a:lstStyle/>
        <a:p>
          <a:endParaRPr lang="es-EC"/>
        </a:p>
      </dgm:t>
    </dgm:pt>
    <dgm:pt modelId="{F96B44C9-19A3-49AB-A8E2-B31B9B02FBF0}">
      <dgm:prSet phldrT="[Texto]"/>
      <dgm:spPr/>
      <dgm:t>
        <a:bodyPr/>
        <a:lstStyle/>
        <a:p>
          <a:endParaRPr lang="es-EC" dirty="0"/>
        </a:p>
      </dgm:t>
    </dgm:pt>
    <dgm:pt modelId="{AB0E25EC-E6C3-4AEF-880B-70866956D1F2}" type="parTrans" cxnId="{AC94A0C9-A786-4CD9-A1C3-566579043069}">
      <dgm:prSet/>
      <dgm:spPr/>
      <dgm:t>
        <a:bodyPr/>
        <a:lstStyle/>
        <a:p>
          <a:endParaRPr lang="es-EC"/>
        </a:p>
      </dgm:t>
    </dgm:pt>
    <dgm:pt modelId="{296CD338-3BBB-48F5-B956-4997C73AAB2E}" type="sibTrans" cxnId="{AC94A0C9-A786-4CD9-A1C3-566579043069}">
      <dgm:prSet/>
      <dgm:spPr/>
      <dgm:t>
        <a:bodyPr/>
        <a:lstStyle/>
        <a:p>
          <a:endParaRPr lang="es-EC"/>
        </a:p>
      </dgm:t>
    </dgm:pt>
    <dgm:pt modelId="{B9A8CBF7-0A2E-4C12-8A06-9832FE47A85A}">
      <dgm:prSet phldrT="[Texto]"/>
      <dgm:spPr/>
      <dgm:t>
        <a:bodyPr/>
        <a:lstStyle/>
        <a:p>
          <a:r>
            <a:rPr lang="es-EC" dirty="0" smtClean="0"/>
            <a:t>Concesión a Consultec: Servicios Finales Inteligentes de Trasferencia Electrónica de Información.</a:t>
          </a:r>
          <a:endParaRPr lang="es-EC" dirty="0"/>
        </a:p>
      </dgm:t>
    </dgm:pt>
    <dgm:pt modelId="{EB568EB7-FF4D-4C99-9AEB-9AAF93DFD2D4}" type="parTrans" cxnId="{B387C82D-C6EB-46A5-93CD-01D0EE5D785D}">
      <dgm:prSet/>
      <dgm:spPr/>
      <dgm:t>
        <a:bodyPr/>
        <a:lstStyle/>
        <a:p>
          <a:endParaRPr lang="es-EC"/>
        </a:p>
      </dgm:t>
    </dgm:pt>
    <dgm:pt modelId="{44A69FA6-47F6-4864-A22F-B622D8CE5360}" type="sibTrans" cxnId="{B387C82D-C6EB-46A5-93CD-01D0EE5D785D}">
      <dgm:prSet/>
      <dgm:spPr/>
      <dgm:t>
        <a:bodyPr/>
        <a:lstStyle/>
        <a:p>
          <a:endParaRPr lang="es-EC"/>
        </a:p>
      </dgm:t>
    </dgm:pt>
    <dgm:pt modelId="{BFCD83A5-6F6F-4E5D-AA20-49DA562A6BCA}">
      <dgm:prSet phldrT="[Texto]"/>
      <dgm:spPr/>
      <dgm:t>
        <a:bodyPr/>
        <a:lstStyle/>
        <a:p>
          <a:r>
            <a:rPr lang="es-EC" dirty="0" smtClean="0"/>
            <a:t>Permiso Servicio Valor Agregado</a:t>
          </a:r>
          <a:endParaRPr lang="es-EC" dirty="0"/>
        </a:p>
      </dgm:t>
    </dgm:pt>
    <dgm:pt modelId="{D70BA9BC-EAD3-48CA-8FF5-51A37373B68D}" type="parTrans" cxnId="{E3330D4D-2DF7-49E2-9A69-CD84ABF2251A}">
      <dgm:prSet/>
      <dgm:spPr/>
      <dgm:t>
        <a:bodyPr/>
        <a:lstStyle/>
        <a:p>
          <a:endParaRPr lang="es-EC"/>
        </a:p>
      </dgm:t>
    </dgm:pt>
    <dgm:pt modelId="{A5987363-8CBC-4888-B28A-F5E314709C56}" type="sibTrans" cxnId="{E3330D4D-2DF7-49E2-9A69-CD84ABF2251A}">
      <dgm:prSet/>
      <dgm:spPr/>
      <dgm:t>
        <a:bodyPr/>
        <a:lstStyle/>
        <a:p>
          <a:endParaRPr lang="es-EC"/>
        </a:p>
      </dgm:t>
    </dgm:pt>
    <dgm:pt modelId="{1AF7864D-3BA7-4B0B-8240-D7A51C670D3F}" type="pres">
      <dgm:prSet presAssocID="{21F076DD-FA67-42F0-80EC-65DBA0D49C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7B795B2-487D-4826-B049-46BD5202D9F9}" type="pres">
      <dgm:prSet presAssocID="{F46FAEEC-73D1-4B94-81FD-3208A4CA6808}" presName="composite" presStyleCnt="0"/>
      <dgm:spPr/>
      <dgm:t>
        <a:bodyPr/>
        <a:lstStyle/>
        <a:p>
          <a:endParaRPr lang="es-EC"/>
        </a:p>
      </dgm:t>
    </dgm:pt>
    <dgm:pt modelId="{1469340A-F540-48F4-BDA1-1CF1D34A7327}" type="pres">
      <dgm:prSet presAssocID="{F46FAEEC-73D1-4B94-81FD-3208A4CA680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05891F-6DCC-4C99-BFAC-F61756370A6F}" type="pres">
      <dgm:prSet presAssocID="{F46FAEEC-73D1-4B94-81FD-3208A4CA6808}" presName="descendantText" presStyleLbl="alignAcc1" presStyleIdx="0" presStyleCnt="2" custScaleY="1617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EAEDD3-EAD1-49BA-A501-26F189E41D51}" type="pres">
      <dgm:prSet presAssocID="{1CA8DEAC-1A55-456A-B8FC-90D5A384D361}" presName="sp" presStyleCnt="0"/>
      <dgm:spPr/>
      <dgm:t>
        <a:bodyPr/>
        <a:lstStyle/>
        <a:p>
          <a:endParaRPr lang="es-EC"/>
        </a:p>
      </dgm:t>
    </dgm:pt>
    <dgm:pt modelId="{F48A4294-C9E5-4C42-AD2B-B3F1D06BFA71}" type="pres">
      <dgm:prSet presAssocID="{DCE68F5E-0715-44BE-AA07-FF36C03689A8}" presName="composite" presStyleCnt="0"/>
      <dgm:spPr/>
      <dgm:t>
        <a:bodyPr/>
        <a:lstStyle/>
        <a:p>
          <a:endParaRPr lang="es-EC"/>
        </a:p>
      </dgm:t>
    </dgm:pt>
    <dgm:pt modelId="{A49EF8CE-418B-4A86-AA4B-25C26DB4167F}" type="pres">
      <dgm:prSet presAssocID="{DCE68F5E-0715-44BE-AA07-FF36C03689A8}" presName="parentText" presStyleLbl="alignNode1" presStyleIdx="1" presStyleCnt="2" custLinFactNeighborX="-1982" custLinFactNeighborY="538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FD4493-D38F-403B-A657-7846CE6B27E1}" type="pres">
      <dgm:prSet presAssocID="{DCE68F5E-0715-44BE-AA07-FF36C03689A8}" presName="descendantText" presStyleLbl="alignAcc1" presStyleIdx="1" presStyleCnt="2" custScaleX="34350" custScaleY="107750" custLinFactNeighborY="172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87C82D-C6EB-46A5-93CD-01D0EE5D785D}" srcId="{F46FAEEC-73D1-4B94-81FD-3208A4CA6808}" destId="{B9A8CBF7-0A2E-4C12-8A06-9832FE47A85A}" srcOrd="1" destOrd="0" parTransId="{EB568EB7-FF4D-4C99-9AEB-9AAF93DFD2D4}" sibTransId="{44A69FA6-47F6-4864-A22F-B622D8CE5360}"/>
    <dgm:cxn modelId="{D07E937D-EAC4-4531-A96A-510B952E847A}" type="presOf" srcId="{F46FAEEC-73D1-4B94-81FD-3208A4CA6808}" destId="{1469340A-F540-48F4-BDA1-1CF1D34A7327}" srcOrd="0" destOrd="0" presId="urn:microsoft.com/office/officeart/2005/8/layout/chevron2"/>
    <dgm:cxn modelId="{02B118EF-504B-4592-871F-29572ABD4A1F}" srcId="{21F076DD-FA67-42F0-80EC-65DBA0D49C7D}" destId="{DCE68F5E-0715-44BE-AA07-FF36C03689A8}" srcOrd="1" destOrd="0" parTransId="{51E07BA9-1BCB-4E5A-80C6-309CC76035CA}" sibTransId="{97E7B955-DBBE-4F11-A52A-CF16C59CD857}"/>
    <dgm:cxn modelId="{2FC16774-1A99-4439-854A-90161CCD7889}" type="presOf" srcId="{BFCD83A5-6F6F-4E5D-AA20-49DA562A6BCA}" destId="{C705891F-6DCC-4C99-BFAC-F61756370A6F}" srcOrd="0" destOrd="2" presId="urn:microsoft.com/office/officeart/2005/8/layout/chevron2"/>
    <dgm:cxn modelId="{F0145273-FFAD-4FC8-AB39-E34431D724C5}" type="presOf" srcId="{21F076DD-FA67-42F0-80EC-65DBA0D49C7D}" destId="{1AF7864D-3BA7-4B0B-8240-D7A51C670D3F}" srcOrd="0" destOrd="0" presId="urn:microsoft.com/office/officeart/2005/8/layout/chevron2"/>
    <dgm:cxn modelId="{6F6ECAAE-96CE-45A4-A853-35D925023C0C}" type="presOf" srcId="{FF47427E-831E-4E78-9653-6C8540C70E59}" destId="{C705891F-6DCC-4C99-BFAC-F61756370A6F}" srcOrd="0" destOrd="0" presId="urn:microsoft.com/office/officeart/2005/8/layout/chevron2"/>
    <dgm:cxn modelId="{DA195130-F702-465B-B4D6-BA95E0ECB233}" srcId="{F46FAEEC-73D1-4B94-81FD-3208A4CA6808}" destId="{FF47427E-831E-4E78-9653-6C8540C70E59}" srcOrd="0" destOrd="0" parTransId="{3810163E-9F07-4307-8194-C39B78C86011}" sibTransId="{298D3EF0-35B7-4BD5-BBD0-CBF94590FAB4}"/>
    <dgm:cxn modelId="{AC94A0C9-A786-4CD9-A1C3-566579043069}" srcId="{F46FAEEC-73D1-4B94-81FD-3208A4CA6808}" destId="{F96B44C9-19A3-49AB-A8E2-B31B9B02FBF0}" srcOrd="3" destOrd="0" parTransId="{AB0E25EC-E6C3-4AEF-880B-70866956D1F2}" sibTransId="{296CD338-3BBB-48F5-B956-4997C73AAB2E}"/>
    <dgm:cxn modelId="{2E36D39D-FDF0-4074-9FC8-9D4883D9A6CA}" srcId="{DCE68F5E-0715-44BE-AA07-FF36C03689A8}" destId="{B1001F6A-775C-4907-9A05-72C09AE410CC}" srcOrd="0" destOrd="0" parTransId="{3F260818-8A61-4CBD-A729-417045FCBF1E}" sibTransId="{C396C0F1-53D6-4296-8C4A-3CE2A722B386}"/>
    <dgm:cxn modelId="{E3330D4D-2DF7-49E2-9A69-CD84ABF2251A}" srcId="{F46FAEEC-73D1-4B94-81FD-3208A4CA6808}" destId="{BFCD83A5-6F6F-4E5D-AA20-49DA562A6BCA}" srcOrd="2" destOrd="0" parTransId="{D70BA9BC-EAD3-48CA-8FF5-51A37373B68D}" sibTransId="{A5987363-8CBC-4888-B28A-F5E314709C56}"/>
    <dgm:cxn modelId="{E976C464-15A3-4839-B8D6-2F954C2FA56C}" srcId="{21F076DD-FA67-42F0-80EC-65DBA0D49C7D}" destId="{F46FAEEC-73D1-4B94-81FD-3208A4CA6808}" srcOrd="0" destOrd="0" parTransId="{E71A749B-3AEE-422B-8EEA-633574CE4255}" sibTransId="{1CA8DEAC-1A55-456A-B8FC-90D5A384D361}"/>
    <dgm:cxn modelId="{EE31B918-3BC8-4F4E-A3EE-37540684E29D}" type="presOf" srcId="{F96B44C9-19A3-49AB-A8E2-B31B9B02FBF0}" destId="{C705891F-6DCC-4C99-BFAC-F61756370A6F}" srcOrd="0" destOrd="3" presId="urn:microsoft.com/office/officeart/2005/8/layout/chevron2"/>
    <dgm:cxn modelId="{A6842566-F11F-45DB-B6B3-8AA5C98D8728}" type="presOf" srcId="{B9A8CBF7-0A2E-4C12-8A06-9832FE47A85A}" destId="{C705891F-6DCC-4C99-BFAC-F61756370A6F}" srcOrd="0" destOrd="1" presId="urn:microsoft.com/office/officeart/2005/8/layout/chevron2"/>
    <dgm:cxn modelId="{055C2C34-9181-484C-8CD9-FC0D172AD399}" type="presOf" srcId="{DCE68F5E-0715-44BE-AA07-FF36C03689A8}" destId="{A49EF8CE-418B-4A86-AA4B-25C26DB4167F}" srcOrd="0" destOrd="0" presId="urn:microsoft.com/office/officeart/2005/8/layout/chevron2"/>
    <dgm:cxn modelId="{E3E1997E-D696-48FB-BAA8-3D1CE5E12C4A}" type="presOf" srcId="{B1001F6A-775C-4907-9A05-72C09AE410CC}" destId="{50FD4493-D38F-403B-A657-7846CE6B27E1}" srcOrd="0" destOrd="0" presId="urn:microsoft.com/office/officeart/2005/8/layout/chevron2"/>
    <dgm:cxn modelId="{9C82A46F-29BB-41BB-8F51-3D64B22AC648}" type="presParOf" srcId="{1AF7864D-3BA7-4B0B-8240-D7A51C670D3F}" destId="{F7B795B2-487D-4826-B049-46BD5202D9F9}" srcOrd="0" destOrd="0" presId="urn:microsoft.com/office/officeart/2005/8/layout/chevron2"/>
    <dgm:cxn modelId="{1AE841FB-32F0-4A06-B1C9-E43D51A634C1}" type="presParOf" srcId="{F7B795B2-487D-4826-B049-46BD5202D9F9}" destId="{1469340A-F540-48F4-BDA1-1CF1D34A7327}" srcOrd="0" destOrd="0" presId="urn:microsoft.com/office/officeart/2005/8/layout/chevron2"/>
    <dgm:cxn modelId="{97B30FA2-9D84-4FCD-AB56-34BAC42F3381}" type="presParOf" srcId="{F7B795B2-487D-4826-B049-46BD5202D9F9}" destId="{C705891F-6DCC-4C99-BFAC-F61756370A6F}" srcOrd="1" destOrd="0" presId="urn:microsoft.com/office/officeart/2005/8/layout/chevron2"/>
    <dgm:cxn modelId="{0F25DFEA-A880-426F-A8BE-D60A49381D11}" type="presParOf" srcId="{1AF7864D-3BA7-4B0B-8240-D7A51C670D3F}" destId="{88EAEDD3-EAD1-49BA-A501-26F189E41D51}" srcOrd="1" destOrd="0" presId="urn:microsoft.com/office/officeart/2005/8/layout/chevron2"/>
    <dgm:cxn modelId="{8BC7CC18-D187-4A89-BA70-3615F42BAFB1}" type="presParOf" srcId="{1AF7864D-3BA7-4B0B-8240-D7A51C670D3F}" destId="{F48A4294-C9E5-4C42-AD2B-B3F1D06BFA71}" srcOrd="2" destOrd="0" presId="urn:microsoft.com/office/officeart/2005/8/layout/chevron2"/>
    <dgm:cxn modelId="{8DD44382-9011-4CAA-BE0E-140D3BDD78A8}" type="presParOf" srcId="{F48A4294-C9E5-4C42-AD2B-B3F1D06BFA71}" destId="{A49EF8CE-418B-4A86-AA4B-25C26DB4167F}" srcOrd="0" destOrd="0" presId="urn:microsoft.com/office/officeart/2005/8/layout/chevron2"/>
    <dgm:cxn modelId="{5814E9F2-AB7D-43A3-AAEA-77BEB1EEB2E7}" type="presParOf" srcId="{F48A4294-C9E5-4C42-AD2B-B3F1D06BFA71}" destId="{50FD4493-D38F-403B-A657-7846CE6B27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23740-F45E-4C45-9D7F-2113A60D187D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5E536DB-F40E-4E7B-B3DC-6F5692636884}">
      <dgm:prSet phldrT="[Texto]"/>
      <dgm:spPr/>
      <dgm:t>
        <a:bodyPr/>
        <a:lstStyle/>
        <a:p>
          <a:r>
            <a:rPr lang="es-EC" dirty="0" smtClean="0"/>
            <a:t>Enfoque</a:t>
          </a:r>
          <a:endParaRPr lang="es-EC" dirty="0"/>
        </a:p>
      </dgm:t>
    </dgm:pt>
    <dgm:pt modelId="{94FBCF23-2729-4C91-968A-627536D152A4}" type="parTrans" cxnId="{AB3D296A-FC09-43E2-A087-83334AE21054}">
      <dgm:prSet/>
      <dgm:spPr/>
      <dgm:t>
        <a:bodyPr/>
        <a:lstStyle/>
        <a:p>
          <a:endParaRPr lang="es-EC"/>
        </a:p>
      </dgm:t>
    </dgm:pt>
    <dgm:pt modelId="{5CE776C5-EC89-4DE1-BFC0-C77281F872C6}" type="sibTrans" cxnId="{AB3D296A-FC09-43E2-A087-83334AE21054}">
      <dgm:prSet/>
      <dgm:spPr/>
      <dgm:t>
        <a:bodyPr/>
        <a:lstStyle/>
        <a:p>
          <a:endParaRPr lang="es-EC"/>
        </a:p>
      </dgm:t>
    </dgm:pt>
    <dgm:pt modelId="{71AEB5CD-0EE2-4EC7-A48D-E33719520D0C}">
      <dgm:prSet phldrT="[Texto]"/>
      <dgm:spPr/>
      <dgm:t>
        <a:bodyPr/>
        <a:lstStyle/>
        <a:p>
          <a:r>
            <a:rPr lang="es-EC" dirty="0" smtClean="0"/>
            <a:t>TICs</a:t>
          </a:r>
          <a:endParaRPr lang="es-EC" dirty="0"/>
        </a:p>
      </dgm:t>
    </dgm:pt>
    <dgm:pt modelId="{E615C9A3-00D6-46BB-8E63-4C36ED4200DF}" type="parTrans" cxnId="{BFE1F588-555D-44C7-9115-B1C190851519}">
      <dgm:prSet/>
      <dgm:spPr/>
      <dgm:t>
        <a:bodyPr/>
        <a:lstStyle/>
        <a:p>
          <a:endParaRPr lang="es-EC"/>
        </a:p>
      </dgm:t>
    </dgm:pt>
    <dgm:pt modelId="{935712D2-2A56-4ACD-A598-2BE1F1A3A2D3}" type="sibTrans" cxnId="{BFE1F588-555D-44C7-9115-B1C190851519}">
      <dgm:prSet/>
      <dgm:spPr/>
      <dgm:t>
        <a:bodyPr/>
        <a:lstStyle/>
        <a:p>
          <a:endParaRPr lang="es-EC"/>
        </a:p>
      </dgm:t>
    </dgm:pt>
    <dgm:pt modelId="{050AFFED-F4C3-41E1-A1EB-74575720F1AF}">
      <dgm:prSet phldrT="[Texto]"/>
      <dgm:spPr/>
      <dgm:t>
        <a:bodyPr/>
        <a:lstStyle/>
        <a:p>
          <a:r>
            <a:rPr lang="es-EC" dirty="0" smtClean="0"/>
            <a:t>Inversión en equipamiento, instalaciones y formación</a:t>
          </a:r>
          <a:endParaRPr lang="es-EC" dirty="0"/>
        </a:p>
      </dgm:t>
    </dgm:pt>
    <dgm:pt modelId="{4F85F358-6F5C-4D9C-919C-06B4265AD6FF}" type="parTrans" cxnId="{9BAA99F0-770A-4B23-9A1A-58E517145B22}">
      <dgm:prSet/>
      <dgm:spPr/>
      <dgm:t>
        <a:bodyPr/>
        <a:lstStyle/>
        <a:p>
          <a:endParaRPr lang="es-EC"/>
        </a:p>
      </dgm:t>
    </dgm:pt>
    <dgm:pt modelId="{4C093AF0-2327-4973-846A-2F9B3AE2D0AD}" type="sibTrans" cxnId="{9BAA99F0-770A-4B23-9A1A-58E517145B22}">
      <dgm:prSet/>
      <dgm:spPr/>
      <dgm:t>
        <a:bodyPr/>
        <a:lstStyle/>
        <a:p>
          <a:endParaRPr lang="es-EC"/>
        </a:p>
      </dgm:t>
    </dgm:pt>
    <dgm:pt modelId="{BF106367-566B-452A-B8A6-B1EFEB44194D}">
      <dgm:prSet phldrT="[Texto]"/>
      <dgm:spPr/>
      <dgm:t>
        <a:bodyPr/>
        <a:lstStyle/>
        <a:p>
          <a:r>
            <a:rPr lang="es-EC" dirty="0" smtClean="0"/>
            <a:t>Data Center</a:t>
          </a:r>
          <a:endParaRPr lang="es-EC" dirty="0"/>
        </a:p>
      </dgm:t>
    </dgm:pt>
    <dgm:pt modelId="{5928F6AE-CAE1-472C-BADE-DE400B3F6FB8}" type="parTrans" cxnId="{C036EF82-6328-4E7A-89F1-27B31FBF2C4B}">
      <dgm:prSet/>
      <dgm:spPr/>
      <dgm:t>
        <a:bodyPr/>
        <a:lstStyle/>
        <a:p>
          <a:endParaRPr lang="es-EC"/>
        </a:p>
      </dgm:t>
    </dgm:pt>
    <dgm:pt modelId="{27C7245B-5B20-4961-88DA-90A3D51812EF}" type="sibTrans" cxnId="{C036EF82-6328-4E7A-89F1-27B31FBF2C4B}">
      <dgm:prSet/>
      <dgm:spPr/>
      <dgm:t>
        <a:bodyPr/>
        <a:lstStyle/>
        <a:p>
          <a:endParaRPr lang="es-EC"/>
        </a:p>
      </dgm:t>
    </dgm:pt>
    <dgm:pt modelId="{69FFD004-61FD-4C14-931B-1EBCC8A5AF00}">
      <dgm:prSet phldrT="[Texto]"/>
      <dgm:spPr/>
      <dgm:t>
        <a:bodyPr/>
        <a:lstStyle/>
        <a:p>
          <a:r>
            <a:rPr lang="es-EC" dirty="0" smtClean="0"/>
            <a:t>Formación Técnica Profesional</a:t>
          </a:r>
          <a:endParaRPr lang="es-EC" dirty="0"/>
        </a:p>
      </dgm:t>
    </dgm:pt>
    <dgm:pt modelId="{BB553F5E-85F1-42FF-9BA9-F3DFB09B839E}" type="parTrans" cxnId="{3AFAB9EF-C244-4A41-A4A6-D63367361357}">
      <dgm:prSet/>
      <dgm:spPr/>
      <dgm:t>
        <a:bodyPr/>
        <a:lstStyle/>
        <a:p>
          <a:endParaRPr lang="es-EC"/>
        </a:p>
      </dgm:t>
    </dgm:pt>
    <dgm:pt modelId="{D33DD999-9177-4744-876E-ABB293E864FE}" type="sibTrans" cxnId="{3AFAB9EF-C244-4A41-A4A6-D63367361357}">
      <dgm:prSet/>
      <dgm:spPr/>
      <dgm:t>
        <a:bodyPr/>
        <a:lstStyle/>
        <a:p>
          <a:endParaRPr lang="es-EC"/>
        </a:p>
      </dgm:t>
    </dgm:pt>
    <dgm:pt modelId="{EC9819C5-4FB4-4A03-A12F-5FB50A3ED849}">
      <dgm:prSet phldrT="[Texto]"/>
      <dgm:spPr/>
      <dgm:t>
        <a:bodyPr/>
        <a:lstStyle/>
        <a:p>
          <a:r>
            <a:rPr lang="es-EC" dirty="0" smtClean="0"/>
            <a:t>Compromiso</a:t>
          </a:r>
          <a:endParaRPr lang="es-EC" dirty="0"/>
        </a:p>
      </dgm:t>
    </dgm:pt>
    <dgm:pt modelId="{F9AB4762-8156-4172-81BB-E9DF4632FBF6}" type="parTrans" cxnId="{7C7C6AE5-C1A4-4025-AC0A-117E48B7CBD8}">
      <dgm:prSet/>
      <dgm:spPr/>
      <dgm:t>
        <a:bodyPr/>
        <a:lstStyle/>
        <a:p>
          <a:endParaRPr lang="es-EC"/>
        </a:p>
      </dgm:t>
    </dgm:pt>
    <dgm:pt modelId="{C71D6072-34FE-419F-BAA0-B075181B1FDD}" type="sibTrans" cxnId="{7C7C6AE5-C1A4-4025-AC0A-117E48B7CBD8}">
      <dgm:prSet/>
      <dgm:spPr/>
      <dgm:t>
        <a:bodyPr/>
        <a:lstStyle/>
        <a:p>
          <a:endParaRPr lang="es-EC"/>
        </a:p>
      </dgm:t>
    </dgm:pt>
    <dgm:pt modelId="{BCDC07AA-289B-44BB-99E5-9207AD0E9D36}">
      <dgm:prSet phldrT="[Texto]"/>
      <dgm:spPr/>
      <dgm:t>
        <a:bodyPr/>
        <a:lstStyle/>
        <a:p>
          <a:r>
            <a:rPr lang="es-EC" dirty="0" smtClean="0"/>
            <a:t>Trabajo profesional de diversas ramas</a:t>
          </a:r>
          <a:endParaRPr lang="es-EC" dirty="0"/>
        </a:p>
      </dgm:t>
    </dgm:pt>
    <dgm:pt modelId="{430C0B73-4520-41D4-9386-C5B648570281}" type="parTrans" cxnId="{4FC1E44D-B020-4C5D-84FA-694533E2CEF2}">
      <dgm:prSet/>
      <dgm:spPr/>
      <dgm:t>
        <a:bodyPr/>
        <a:lstStyle/>
        <a:p>
          <a:endParaRPr lang="es-EC"/>
        </a:p>
      </dgm:t>
    </dgm:pt>
    <dgm:pt modelId="{93314E75-3C0A-4A0F-8A19-35AF2EA481CB}" type="sibTrans" cxnId="{4FC1E44D-B020-4C5D-84FA-694533E2CEF2}">
      <dgm:prSet/>
      <dgm:spPr/>
      <dgm:t>
        <a:bodyPr/>
        <a:lstStyle/>
        <a:p>
          <a:endParaRPr lang="es-EC"/>
        </a:p>
      </dgm:t>
    </dgm:pt>
    <dgm:pt modelId="{C26844AB-ED52-41FF-A9C2-36032D61C007}">
      <dgm:prSet phldrT="[Texto]"/>
      <dgm:spPr/>
      <dgm:t>
        <a:bodyPr/>
        <a:lstStyle/>
        <a:p>
          <a:r>
            <a:rPr lang="es-EC" dirty="0" smtClean="0"/>
            <a:t>Innovación y Competitividad</a:t>
          </a:r>
          <a:endParaRPr lang="es-EC" dirty="0"/>
        </a:p>
      </dgm:t>
    </dgm:pt>
    <dgm:pt modelId="{AC0EA2FB-48E5-4320-A9D2-FA18B835EDA2}" type="parTrans" cxnId="{214F1CB7-D071-403F-97F4-74CC0F400583}">
      <dgm:prSet/>
      <dgm:spPr/>
      <dgm:t>
        <a:bodyPr/>
        <a:lstStyle/>
        <a:p>
          <a:endParaRPr lang="es-EC"/>
        </a:p>
      </dgm:t>
    </dgm:pt>
    <dgm:pt modelId="{248103E7-8221-4BB0-86DF-91DC6556EF64}" type="sibTrans" cxnId="{214F1CB7-D071-403F-97F4-74CC0F400583}">
      <dgm:prSet/>
      <dgm:spPr/>
      <dgm:t>
        <a:bodyPr/>
        <a:lstStyle/>
        <a:p>
          <a:endParaRPr lang="es-EC"/>
        </a:p>
      </dgm:t>
    </dgm:pt>
    <dgm:pt modelId="{FF1BC011-8015-473E-8550-9B6F05F40CA7}">
      <dgm:prSet phldrT="[Texto]"/>
      <dgm:spPr/>
      <dgm:t>
        <a:bodyPr/>
        <a:lstStyle/>
        <a:p>
          <a:r>
            <a:rPr lang="es-EC" dirty="0" smtClean="0"/>
            <a:t>Valor Agregado</a:t>
          </a:r>
          <a:endParaRPr lang="es-EC" dirty="0"/>
        </a:p>
      </dgm:t>
    </dgm:pt>
    <dgm:pt modelId="{05D411E7-CE37-47B7-94F7-E5BB7661045C}" type="parTrans" cxnId="{E9DCC1FC-B106-4D51-8703-884BA79EBAB2}">
      <dgm:prSet/>
      <dgm:spPr/>
      <dgm:t>
        <a:bodyPr/>
        <a:lstStyle/>
        <a:p>
          <a:endParaRPr lang="es-EC"/>
        </a:p>
      </dgm:t>
    </dgm:pt>
    <dgm:pt modelId="{A46EB688-0C38-47F2-8C81-2237D799BE8A}" type="sibTrans" cxnId="{E9DCC1FC-B106-4D51-8703-884BA79EBAB2}">
      <dgm:prSet/>
      <dgm:spPr/>
      <dgm:t>
        <a:bodyPr/>
        <a:lstStyle/>
        <a:p>
          <a:endParaRPr lang="es-EC"/>
        </a:p>
      </dgm:t>
    </dgm:pt>
    <dgm:pt modelId="{A47BD925-0338-419E-B95D-D51E69101943}">
      <dgm:prSet phldrT="[Texto]"/>
      <dgm:spPr/>
      <dgm:t>
        <a:bodyPr/>
        <a:lstStyle/>
        <a:p>
          <a:r>
            <a:rPr lang="es-EC" dirty="0" smtClean="0"/>
            <a:t>Estructura organizativa flexible</a:t>
          </a:r>
          <a:endParaRPr lang="es-EC" dirty="0"/>
        </a:p>
      </dgm:t>
    </dgm:pt>
    <dgm:pt modelId="{C7261E4B-EC31-4E05-B60E-36DB52E9BAB6}" type="parTrans" cxnId="{095C574E-C444-4547-AB6E-B33AEED948D8}">
      <dgm:prSet/>
      <dgm:spPr/>
      <dgm:t>
        <a:bodyPr/>
        <a:lstStyle/>
        <a:p>
          <a:endParaRPr lang="es-EC"/>
        </a:p>
      </dgm:t>
    </dgm:pt>
    <dgm:pt modelId="{3894D470-53C7-4E86-A6E7-84F1F81A7D9A}" type="sibTrans" cxnId="{095C574E-C444-4547-AB6E-B33AEED948D8}">
      <dgm:prSet/>
      <dgm:spPr/>
      <dgm:t>
        <a:bodyPr/>
        <a:lstStyle/>
        <a:p>
          <a:endParaRPr lang="es-EC"/>
        </a:p>
      </dgm:t>
    </dgm:pt>
    <dgm:pt modelId="{575CD973-0C40-4EE0-A6E6-AED544A5CCC4}" type="pres">
      <dgm:prSet presAssocID="{12C23740-F45E-4C45-9D7F-2113A60D18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FB29B89-A86C-4EDB-9710-7463A72E0CE2}" type="pres">
      <dgm:prSet presAssocID="{65E536DB-F40E-4E7B-B3DC-6F5692636884}" presName="linNode" presStyleCnt="0"/>
      <dgm:spPr/>
      <dgm:t>
        <a:bodyPr/>
        <a:lstStyle/>
        <a:p>
          <a:endParaRPr lang="es-EC"/>
        </a:p>
      </dgm:t>
    </dgm:pt>
    <dgm:pt modelId="{32CF9289-BD72-42B5-A977-23F013C5F078}" type="pres">
      <dgm:prSet presAssocID="{65E536DB-F40E-4E7B-B3DC-6F569263688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3D33E1-75F9-4CD7-947E-8EE14E582491}" type="pres">
      <dgm:prSet presAssocID="{65E536DB-F40E-4E7B-B3DC-6F569263688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E8C62D-80AE-416B-9485-DD6B57B150D8}" type="pres">
      <dgm:prSet presAssocID="{5CE776C5-EC89-4DE1-BFC0-C77281F872C6}" presName="sp" presStyleCnt="0"/>
      <dgm:spPr/>
      <dgm:t>
        <a:bodyPr/>
        <a:lstStyle/>
        <a:p>
          <a:endParaRPr lang="es-EC"/>
        </a:p>
      </dgm:t>
    </dgm:pt>
    <dgm:pt modelId="{E26D678F-27A2-40A2-8295-F9E01BD6DF8D}" type="pres">
      <dgm:prSet presAssocID="{050AFFED-F4C3-41E1-A1EB-74575720F1AF}" presName="linNode" presStyleCnt="0"/>
      <dgm:spPr/>
      <dgm:t>
        <a:bodyPr/>
        <a:lstStyle/>
        <a:p>
          <a:endParaRPr lang="es-EC"/>
        </a:p>
      </dgm:t>
    </dgm:pt>
    <dgm:pt modelId="{62F98F13-39B7-4CF0-8329-BFF4C5050FC6}" type="pres">
      <dgm:prSet presAssocID="{050AFFED-F4C3-41E1-A1EB-74575720F1A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532A1B-8D2F-4F9C-A0A8-BD013A88B62F}" type="pres">
      <dgm:prSet presAssocID="{050AFFED-F4C3-41E1-A1EB-74575720F1A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3E46A3-A6C7-424B-BAF2-3B73D5718E4E}" type="pres">
      <dgm:prSet presAssocID="{4C093AF0-2327-4973-846A-2F9B3AE2D0AD}" presName="sp" presStyleCnt="0"/>
      <dgm:spPr/>
      <dgm:t>
        <a:bodyPr/>
        <a:lstStyle/>
        <a:p>
          <a:endParaRPr lang="es-EC"/>
        </a:p>
      </dgm:t>
    </dgm:pt>
    <dgm:pt modelId="{39DE9F28-54D6-4BC3-BF5E-D1935298301A}" type="pres">
      <dgm:prSet presAssocID="{EC9819C5-4FB4-4A03-A12F-5FB50A3ED849}" presName="linNode" presStyleCnt="0"/>
      <dgm:spPr/>
      <dgm:t>
        <a:bodyPr/>
        <a:lstStyle/>
        <a:p>
          <a:endParaRPr lang="es-EC"/>
        </a:p>
      </dgm:t>
    </dgm:pt>
    <dgm:pt modelId="{9727090A-FA73-4592-ACF4-B3A7FE1FCFF6}" type="pres">
      <dgm:prSet presAssocID="{EC9819C5-4FB4-4A03-A12F-5FB50A3ED84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169DBD-C4AC-4F7B-A8C5-AC23F038FDCE}" type="pres">
      <dgm:prSet presAssocID="{EC9819C5-4FB4-4A03-A12F-5FB50A3ED84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A4D726-8489-4D23-B7F6-B77A096E35AE}" type="pres">
      <dgm:prSet presAssocID="{C71D6072-34FE-419F-BAA0-B075181B1FDD}" presName="sp" presStyleCnt="0"/>
      <dgm:spPr/>
      <dgm:t>
        <a:bodyPr/>
        <a:lstStyle/>
        <a:p>
          <a:endParaRPr lang="es-EC"/>
        </a:p>
      </dgm:t>
    </dgm:pt>
    <dgm:pt modelId="{C7F6297E-B9ED-4700-9D6A-CE78DE9D65E9}" type="pres">
      <dgm:prSet presAssocID="{C26844AB-ED52-41FF-A9C2-36032D61C007}" presName="linNode" presStyleCnt="0"/>
      <dgm:spPr/>
      <dgm:t>
        <a:bodyPr/>
        <a:lstStyle/>
        <a:p>
          <a:endParaRPr lang="es-EC"/>
        </a:p>
      </dgm:t>
    </dgm:pt>
    <dgm:pt modelId="{38F02D6D-9097-461E-9D3F-F6C0E387A20D}" type="pres">
      <dgm:prSet presAssocID="{C26844AB-ED52-41FF-A9C2-36032D61C00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A14154-1304-4175-AF45-9EA378320D9E}" type="pres">
      <dgm:prSet presAssocID="{C26844AB-ED52-41FF-A9C2-36032D61C00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C6597AB-C307-4CA8-9A87-6046F41D952D}" type="presOf" srcId="{12C23740-F45E-4C45-9D7F-2113A60D187D}" destId="{575CD973-0C40-4EE0-A6E6-AED544A5CCC4}" srcOrd="0" destOrd="0" presId="urn:microsoft.com/office/officeart/2005/8/layout/vList5"/>
    <dgm:cxn modelId="{095C574E-C444-4547-AB6E-B33AEED948D8}" srcId="{C26844AB-ED52-41FF-A9C2-36032D61C007}" destId="{A47BD925-0338-419E-B95D-D51E69101943}" srcOrd="1" destOrd="0" parTransId="{C7261E4B-EC31-4E05-B60E-36DB52E9BAB6}" sibTransId="{3894D470-53C7-4E86-A6E7-84F1F81A7D9A}"/>
    <dgm:cxn modelId="{4FC1E44D-B020-4C5D-84FA-694533E2CEF2}" srcId="{EC9819C5-4FB4-4A03-A12F-5FB50A3ED849}" destId="{BCDC07AA-289B-44BB-99E5-9207AD0E9D36}" srcOrd="0" destOrd="0" parTransId="{430C0B73-4520-41D4-9386-C5B648570281}" sibTransId="{93314E75-3C0A-4A0F-8A19-35AF2EA481CB}"/>
    <dgm:cxn modelId="{C036EF82-6328-4E7A-89F1-27B31FBF2C4B}" srcId="{050AFFED-F4C3-41E1-A1EB-74575720F1AF}" destId="{BF106367-566B-452A-B8A6-B1EFEB44194D}" srcOrd="0" destOrd="0" parTransId="{5928F6AE-CAE1-472C-BADE-DE400B3F6FB8}" sibTransId="{27C7245B-5B20-4961-88DA-90A3D51812EF}"/>
    <dgm:cxn modelId="{AB3D296A-FC09-43E2-A087-83334AE21054}" srcId="{12C23740-F45E-4C45-9D7F-2113A60D187D}" destId="{65E536DB-F40E-4E7B-B3DC-6F5692636884}" srcOrd="0" destOrd="0" parTransId="{94FBCF23-2729-4C91-968A-627536D152A4}" sibTransId="{5CE776C5-EC89-4DE1-BFC0-C77281F872C6}"/>
    <dgm:cxn modelId="{81A0AEF9-1ED0-4093-8DC0-03E1D0B243B9}" type="presOf" srcId="{65E536DB-F40E-4E7B-B3DC-6F5692636884}" destId="{32CF9289-BD72-42B5-A977-23F013C5F078}" srcOrd="0" destOrd="0" presId="urn:microsoft.com/office/officeart/2005/8/layout/vList5"/>
    <dgm:cxn modelId="{3A03350B-090F-4EF7-9E0E-14B1A233DD8D}" type="presOf" srcId="{EC9819C5-4FB4-4A03-A12F-5FB50A3ED849}" destId="{9727090A-FA73-4592-ACF4-B3A7FE1FCFF6}" srcOrd="0" destOrd="0" presId="urn:microsoft.com/office/officeart/2005/8/layout/vList5"/>
    <dgm:cxn modelId="{69DB9E90-6B51-451D-A4FC-77A55AA2343A}" type="presOf" srcId="{BF106367-566B-452A-B8A6-B1EFEB44194D}" destId="{A4532A1B-8D2F-4F9C-A0A8-BD013A88B62F}" srcOrd="0" destOrd="0" presId="urn:microsoft.com/office/officeart/2005/8/layout/vList5"/>
    <dgm:cxn modelId="{7C7C6AE5-C1A4-4025-AC0A-117E48B7CBD8}" srcId="{12C23740-F45E-4C45-9D7F-2113A60D187D}" destId="{EC9819C5-4FB4-4A03-A12F-5FB50A3ED849}" srcOrd="2" destOrd="0" parTransId="{F9AB4762-8156-4172-81BB-E9DF4632FBF6}" sibTransId="{C71D6072-34FE-419F-BAA0-B075181B1FDD}"/>
    <dgm:cxn modelId="{9BAA99F0-770A-4B23-9A1A-58E517145B22}" srcId="{12C23740-F45E-4C45-9D7F-2113A60D187D}" destId="{050AFFED-F4C3-41E1-A1EB-74575720F1AF}" srcOrd="1" destOrd="0" parTransId="{4F85F358-6F5C-4D9C-919C-06B4265AD6FF}" sibTransId="{4C093AF0-2327-4973-846A-2F9B3AE2D0AD}"/>
    <dgm:cxn modelId="{9CB4663F-80A5-4356-B4F9-E50B5357200F}" type="presOf" srcId="{BCDC07AA-289B-44BB-99E5-9207AD0E9D36}" destId="{66169DBD-C4AC-4F7B-A8C5-AC23F038FDCE}" srcOrd="0" destOrd="0" presId="urn:microsoft.com/office/officeart/2005/8/layout/vList5"/>
    <dgm:cxn modelId="{8E92710B-5204-4B12-8555-B6CC4408FE4B}" type="presOf" srcId="{A47BD925-0338-419E-B95D-D51E69101943}" destId="{6EA14154-1304-4175-AF45-9EA378320D9E}" srcOrd="0" destOrd="1" presId="urn:microsoft.com/office/officeart/2005/8/layout/vList5"/>
    <dgm:cxn modelId="{3AFAB9EF-C244-4A41-A4A6-D63367361357}" srcId="{050AFFED-F4C3-41E1-A1EB-74575720F1AF}" destId="{69FFD004-61FD-4C14-931B-1EBCC8A5AF00}" srcOrd="1" destOrd="0" parTransId="{BB553F5E-85F1-42FF-9BA9-F3DFB09B839E}" sibTransId="{D33DD999-9177-4744-876E-ABB293E864FE}"/>
    <dgm:cxn modelId="{4912F15A-29D9-42FB-98D0-46C26A9D277C}" type="presOf" srcId="{C26844AB-ED52-41FF-A9C2-36032D61C007}" destId="{38F02D6D-9097-461E-9D3F-F6C0E387A20D}" srcOrd="0" destOrd="0" presId="urn:microsoft.com/office/officeart/2005/8/layout/vList5"/>
    <dgm:cxn modelId="{BFE1F588-555D-44C7-9115-B1C190851519}" srcId="{65E536DB-F40E-4E7B-B3DC-6F5692636884}" destId="{71AEB5CD-0EE2-4EC7-A48D-E33719520D0C}" srcOrd="0" destOrd="0" parTransId="{E615C9A3-00D6-46BB-8E63-4C36ED4200DF}" sibTransId="{935712D2-2A56-4ACD-A598-2BE1F1A3A2D3}"/>
    <dgm:cxn modelId="{CE1EB7D8-5B46-42BA-A189-2579D735443C}" type="presOf" srcId="{71AEB5CD-0EE2-4EC7-A48D-E33719520D0C}" destId="{C53D33E1-75F9-4CD7-947E-8EE14E582491}" srcOrd="0" destOrd="0" presId="urn:microsoft.com/office/officeart/2005/8/layout/vList5"/>
    <dgm:cxn modelId="{EFC926EB-8613-4A96-8BE4-B8D8F656BC68}" type="presOf" srcId="{050AFFED-F4C3-41E1-A1EB-74575720F1AF}" destId="{62F98F13-39B7-4CF0-8329-BFF4C5050FC6}" srcOrd="0" destOrd="0" presId="urn:microsoft.com/office/officeart/2005/8/layout/vList5"/>
    <dgm:cxn modelId="{DB99DAEC-006F-412F-9FB5-93A0E52F055E}" type="presOf" srcId="{FF1BC011-8015-473E-8550-9B6F05F40CA7}" destId="{6EA14154-1304-4175-AF45-9EA378320D9E}" srcOrd="0" destOrd="0" presId="urn:microsoft.com/office/officeart/2005/8/layout/vList5"/>
    <dgm:cxn modelId="{E9DCC1FC-B106-4D51-8703-884BA79EBAB2}" srcId="{C26844AB-ED52-41FF-A9C2-36032D61C007}" destId="{FF1BC011-8015-473E-8550-9B6F05F40CA7}" srcOrd="0" destOrd="0" parTransId="{05D411E7-CE37-47B7-94F7-E5BB7661045C}" sibTransId="{A46EB688-0C38-47F2-8C81-2237D799BE8A}"/>
    <dgm:cxn modelId="{1094AD62-667B-4D24-950F-B7FC1FB02C00}" type="presOf" srcId="{69FFD004-61FD-4C14-931B-1EBCC8A5AF00}" destId="{A4532A1B-8D2F-4F9C-A0A8-BD013A88B62F}" srcOrd="0" destOrd="1" presId="urn:microsoft.com/office/officeart/2005/8/layout/vList5"/>
    <dgm:cxn modelId="{214F1CB7-D071-403F-97F4-74CC0F400583}" srcId="{12C23740-F45E-4C45-9D7F-2113A60D187D}" destId="{C26844AB-ED52-41FF-A9C2-36032D61C007}" srcOrd="3" destOrd="0" parTransId="{AC0EA2FB-48E5-4320-A9D2-FA18B835EDA2}" sibTransId="{248103E7-8221-4BB0-86DF-91DC6556EF64}"/>
    <dgm:cxn modelId="{0FD1DE43-9E64-4F4D-B6ED-26BB0D894F8D}" type="presParOf" srcId="{575CD973-0C40-4EE0-A6E6-AED544A5CCC4}" destId="{CFB29B89-A86C-4EDB-9710-7463A72E0CE2}" srcOrd="0" destOrd="0" presId="urn:microsoft.com/office/officeart/2005/8/layout/vList5"/>
    <dgm:cxn modelId="{16A85524-6809-4F67-AC82-1913898F858F}" type="presParOf" srcId="{CFB29B89-A86C-4EDB-9710-7463A72E0CE2}" destId="{32CF9289-BD72-42B5-A977-23F013C5F078}" srcOrd="0" destOrd="0" presId="urn:microsoft.com/office/officeart/2005/8/layout/vList5"/>
    <dgm:cxn modelId="{94B6AB23-995B-4EAD-A551-FD857CB88A54}" type="presParOf" srcId="{CFB29B89-A86C-4EDB-9710-7463A72E0CE2}" destId="{C53D33E1-75F9-4CD7-947E-8EE14E582491}" srcOrd="1" destOrd="0" presId="urn:microsoft.com/office/officeart/2005/8/layout/vList5"/>
    <dgm:cxn modelId="{D79CA2F3-165B-4CFB-AC86-9794D6175799}" type="presParOf" srcId="{575CD973-0C40-4EE0-A6E6-AED544A5CCC4}" destId="{0CE8C62D-80AE-416B-9485-DD6B57B150D8}" srcOrd="1" destOrd="0" presId="urn:microsoft.com/office/officeart/2005/8/layout/vList5"/>
    <dgm:cxn modelId="{CD2708D6-576F-498A-B3FD-498F6938955B}" type="presParOf" srcId="{575CD973-0C40-4EE0-A6E6-AED544A5CCC4}" destId="{E26D678F-27A2-40A2-8295-F9E01BD6DF8D}" srcOrd="2" destOrd="0" presId="urn:microsoft.com/office/officeart/2005/8/layout/vList5"/>
    <dgm:cxn modelId="{8BF3ED85-1687-4E6D-9678-9A1D07A1B36E}" type="presParOf" srcId="{E26D678F-27A2-40A2-8295-F9E01BD6DF8D}" destId="{62F98F13-39B7-4CF0-8329-BFF4C5050FC6}" srcOrd="0" destOrd="0" presId="urn:microsoft.com/office/officeart/2005/8/layout/vList5"/>
    <dgm:cxn modelId="{4A1EAA4A-1EC3-44D8-8C85-A53979486ECF}" type="presParOf" srcId="{E26D678F-27A2-40A2-8295-F9E01BD6DF8D}" destId="{A4532A1B-8D2F-4F9C-A0A8-BD013A88B62F}" srcOrd="1" destOrd="0" presId="urn:microsoft.com/office/officeart/2005/8/layout/vList5"/>
    <dgm:cxn modelId="{F49940BD-20EA-45C1-B672-FAE1AA576E25}" type="presParOf" srcId="{575CD973-0C40-4EE0-A6E6-AED544A5CCC4}" destId="{A23E46A3-A6C7-424B-BAF2-3B73D5718E4E}" srcOrd="3" destOrd="0" presId="urn:microsoft.com/office/officeart/2005/8/layout/vList5"/>
    <dgm:cxn modelId="{E0776C74-FCE6-410B-A476-113900EF9039}" type="presParOf" srcId="{575CD973-0C40-4EE0-A6E6-AED544A5CCC4}" destId="{39DE9F28-54D6-4BC3-BF5E-D1935298301A}" srcOrd="4" destOrd="0" presId="urn:microsoft.com/office/officeart/2005/8/layout/vList5"/>
    <dgm:cxn modelId="{C542644A-98F8-403D-9CD1-5B55C2D0E6CE}" type="presParOf" srcId="{39DE9F28-54D6-4BC3-BF5E-D1935298301A}" destId="{9727090A-FA73-4592-ACF4-B3A7FE1FCFF6}" srcOrd="0" destOrd="0" presId="urn:microsoft.com/office/officeart/2005/8/layout/vList5"/>
    <dgm:cxn modelId="{D39973FD-27EC-4D4B-9568-EFA4EA412732}" type="presParOf" srcId="{39DE9F28-54D6-4BC3-BF5E-D1935298301A}" destId="{66169DBD-C4AC-4F7B-A8C5-AC23F038FDCE}" srcOrd="1" destOrd="0" presId="urn:microsoft.com/office/officeart/2005/8/layout/vList5"/>
    <dgm:cxn modelId="{95C2607A-6697-43BA-A71C-2B056745FFFB}" type="presParOf" srcId="{575CD973-0C40-4EE0-A6E6-AED544A5CCC4}" destId="{81A4D726-8489-4D23-B7F6-B77A096E35AE}" srcOrd="5" destOrd="0" presId="urn:microsoft.com/office/officeart/2005/8/layout/vList5"/>
    <dgm:cxn modelId="{0EAF8677-B1C6-48DE-BF75-B6B5755460FA}" type="presParOf" srcId="{575CD973-0C40-4EE0-A6E6-AED544A5CCC4}" destId="{C7F6297E-B9ED-4700-9D6A-CE78DE9D65E9}" srcOrd="6" destOrd="0" presId="urn:microsoft.com/office/officeart/2005/8/layout/vList5"/>
    <dgm:cxn modelId="{CD81FEAB-99E0-4BAE-A1CF-D13A7E4658B2}" type="presParOf" srcId="{C7F6297E-B9ED-4700-9D6A-CE78DE9D65E9}" destId="{38F02D6D-9097-461E-9D3F-F6C0E387A20D}" srcOrd="0" destOrd="0" presId="urn:microsoft.com/office/officeart/2005/8/layout/vList5"/>
    <dgm:cxn modelId="{D068C1E2-D269-40CC-A230-54516F3841DA}" type="presParOf" srcId="{C7F6297E-B9ED-4700-9D6A-CE78DE9D65E9}" destId="{6EA14154-1304-4175-AF45-9EA378320D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C23740-F45E-4C45-9D7F-2113A60D187D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5E536DB-F40E-4E7B-B3DC-6F5692636884}">
      <dgm:prSet phldrT="[Texto]"/>
      <dgm:spPr/>
      <dgm:t>
        <a:bodyPr/>
        <a:lstStyle/>
        <a:p>
          <a:r>
            <a:rPr lang="es-EC" dirty="0" smtClean="0"/>
            <a:t>Disciplina Financiera</a:t>
          </a:r>
          <a:endParaRPr lang="es-EC" dirty="0"/>
        </a:p>
      </dgm:t>
    </dgm:pt>
    <dgm:pt modelId="{94FBCF23-2729-4C91-968A-627536D152A4}" type="parTrans" cxnId="{AB3D296A-FC09-43E2-A087-83334AE21054}">
      <dgm:prSet/>
      <dgm:spPr/>
      <dgm:t>
        <a:bodyPr/>
        <a:lstStyle/>
        <a:p>
          <a:endParaRPr lang="es-EC"/>
        </a:p>
      </dgm:t>
    </dgm:pt>
    <dgm:pt modelId="{5CE776C5-EC89-4DE1-BFC0-C77281F872C6}" type="sibTrans" cxnId="{AB3D296A-FC09-43E2-A087-83334AE21054}">
      <dgm:prSet/>
      <dgm:spPr/>
      <dgm:t>
        <a:bodyPr/>
        <a:lstStyle/>
        <a:p>
          <a:endParaRPr lang="es-EC"/>
        </a:p>
      </dgm:t>
    </dgm:pt>
    <dgm:pt modelId="{71AEB5CD-0EE2-4EC7-A48D-E33719520D0C}">
      <dgm:prSet phldrT="[Texto]"/>
      <dgm:spPr/>
      <dgm:t>
        <a:bodyPr/>
        <a:lstStyle/>
        <a:p>
          <a:r>
            <a:rPr lang="es-EC" dirty="0" smtClean="0"/>
            <a:t>Resultados económicos</a:t>
          </a:r>
          <a:endParaRPr lang="es-EC" dirty="0"/>
        </a:p>
      </dgm:t>
    </dgm:pt>
    <dgm:pt modelId="{E615C9A3-00D6-46BB-8E63-4C36ED4200DF}" type="parTrans" cxnId="{BFE1F588-555D-44C7-9115-B1C190851519}">
      <dgm:prSet/>
      <dgm:spPr/>
      <dgm:t>
        <a:bodyPr/>
        <a:lstStyle/>
        <a:p>
          <a:endParaRPr lang="es-EC"/>
        </a:p>
      </dgm:t>
    </dgm:pt>
    <dgm:pt modelId="{935712D2-2A56-4ACD-A598-2BE1F1A3A2D3}" type="sibTrans" cxnId="{BFE1F588-555D-44C7-9115-B1C190851519}">
      <dgm:prSet/>
      <dgm:spPr/>
      <dgm:t>
        <a:bodyPr/>
        <a:lstStyle/>
        <a:p>
          <a:endParaRPr lang="es-EC"/>
        </a:p>
      </dgm:t>
    </dgm:pt>
    <dgm:pt modelId="{050AFFED-F4C3-41E1-A1EB-74575720F1AF}">
      <dgm:prSet phldrT="[Texto]"/>
      <dgm:spPr/>
      <dgm:t>
        <a:bodyPr/>
        <a:lstStyle/>
        <a:p>
          <a:r>
            <a:rPr lang="es-EC" dirty="0" smtClean="0"/>
            <a:t>Vigilancia de cumplimiento de objetivos</a:t>
          </a:r>
          <a:endParaRPr lang="es-EC" dirty="0"/>
        </a:p>
      </dgm:t>
    </dgm:pt>
    <dgm:pt modelId="{4F85F358-6F5C-4D9C-919C-06B4265AD6FF}" type="parTrans" cxnId="{9BAA99F0-770A-4B23-9A1A-58E517145B22}">
      <dgm:prSet/>
      <dgm:spPr/>
      <dgm:t>
        <a:bodyPr/>
        <a:lstStyle/>
        <a:p>
          <a:endParaRPr lang="es-EC"/>
        </a:p>
      </dgm:t>
    </dgm:pt>
    <dgm:pt modelId="{4C093AF0-2327-4973-846A-2F9B3AE2D0AD}" type="sibTrans" cxnId="{9BAA99F0-770A-4B23-9A1A-58E517145B22}">
      <dgm:prSet/>
      <dgm:spPr/>
      <dgm:t>
        <a:bodyPr/>
        <a:lstStyle/>
        <a:p>
          <a:endParaRPr lang="es-EC"/>
        </a:p>
      </dgm:t>
    </dgm:pt>
    <dgm:pt modelId="{BF106367-566B-452A-B8A6-B1EFEB44194D}">
      <dgm:prSet phldrT="[Texto]"/>
      <dgm:spPr/>
      <dgm:t>
        <a:bodyPr/>
        <a:lstStyle/>
        <a:p>
          <a:r>
            <a:rPr lang="es-EC" dirty="0" smtClean="0"/>
            <a:t>Evaluación </a:t>
          </a:r>
          <a:r>
            <a:rPr lang="es-EC" dirty="0" smtClean="0"/>
            <a:t>constante de servicios prestados</a:t>
          </a:r>
          <a:endParaRPr lang="es-EC" dirty="0"/>
        </a:p>
      </dgm:t>
    </dgm:pt>
    <dgm:pt modelId="{5928F6AE-CAE1-472C-BADE-DE400B3F6FB8}" type="parTrans" cxnId="{C036EF82-6328-4E7A-89F1-27B31FBF2C4B}">
      <dgm:prSet/>
      <dgm:spPr/>
      <dgm:t>
        <a:bodyPr/>
        <a:lstStyle/>
        <a:p>
          <a:endParaRPr lang="es-EC"/>
        </a:p>
      </dgm:t>
    </dgm:pt>
    <dgm:pt modelId="{27C7245B-5B20-4961-88DA-90A3D51812EF}" type="sibTrans" cxnId="{C036EF82-6328-4E7A-89F1-27B31FBF2C4B}">
      <dgm:prSet/>
      <dgm:spPr/>
      <dgm:t>
        <a:bodyPr/>
        <a:lstStyle/>
        <a:p>
          <a:endParaRPr lang="es-EC"/>
        </a:p>
      </dgm:t>
    </dgm:pt>
    <dgm:pt modelId="{EC9819C5-4FB4-4A03-A12F-5FB50A3ED849}">
      <dgm:prSet phldrT="[Texto]"/>
      <dgm:spPr/>
      <dgm:t>
        <a:bodyPr/>
        <a:lstStyle/>
        <a:p>
          <a:r>
            <a:rPr lang="es-EC" dirty="0" smtClean="0"/>
            <a:t>Cumplimiento de estrategias establecidas</a:t>
          </a:r>
          <a:endParaRPr lang="es-EC" dirty="0"/>
        </a:p>
      </dgm:t>
    </dgm:pt>
    <dgm:pt modelId="{F9AB4762-8156-4172-81BB-E9DF4632FBF6}" type="parTrans" cxnId="{7C7C6AE5-C1A4-4025-AC0A-117E48B7CBD8}">
      <dgm:prSet/>
      <dgm:spPr/>
      <dgm:t>
        <a:bodyPr/>
        <a:lstStyle/>
        <a:p>
          <a:endParaRPr lang="es-EC"/>
        </a:p>
      </dgm:t>
    </dgm:pt>
    <dgm:pt modelId="{C71D6072-34FE-419F-BAA0-B075181B1FDD}" type="sibTrans" cxnId="{7C7C6AE5-C1A4-4025-AC0A-117E48B7CBD8}">
      <dgm:prSet/>
      <dgm:spPr/>
      <dgm:t>
        <a:bodyPr/>
        <a:lstStyle/>
        <a:p>
          <a:endParaRPr lang="es-EC"/>
        </a:p>
      </dgm:t>
    </dgm:pt>
    <dgm:pt modelId="{BCDC07AA-289B-44BB-99E5-9207AD0E9D36}">
      <dgm:prSet phldrT="[Texto]"/>
      <dgm:spPr/>
      <dgm:t>
        <a:bodyPr/>
        <a:lstStyle/>
        <a:p>
          <a:r>
            <a:rPr lang="es-EC" dirty="0" smtClean="0"/>
            <a:t>Procesos estratégicos</a:t>
          </a:r>
          <a:endParaRPr lang="es-EC" dirty="0"/>
        </a:p>
      </dgm:t>
    </dgm:pt>
    <dgm:pt modelId="{430C0B73-4520-41D4-9386-C5B648570281}" type="parTrans" cxnId="{4FC1E44D-B020-4C5D-84FA-694533E2CEF2}">
      <dgm:prSet/>
      <dgm:spPr/>
      <dgm:t>
        <a:bodyPr/>
        <a:lstStyle/>
        <a:p>
          <a:endParaRPr lang="es-EC"/>
        </a:p>
      </dgm:t>
    </dgm:pt>
    <dgm:pt modelId="{93314E75-3C0A-4A0F-8A19-35AF2EA481CB}" type="sibTrans" cxnId="{4FC1E44D-B020-4C5D-84FA-694533E2CEF2}">
      <dgm:prSet/>
      <dgm:spPr/>
      <dgm:t>
        <a:bodyPr/>
        <a:lstStyle/>
        <a:p>
          <a:endParaRPr lang="es-EC"/>
        </a:p>
      </dgm:t>
    </dgm:pt>
    <dgm:pt modelId="{C26844AB-ED52-41FF-A9C2-36032D61C007}">
      <dgm:prSet phldrT="[Texto]"/>
      <dgm:spPr/>
      <dgm:t>
        <a:bodyPr/>
        <a:lstStyle/>
        <a:p>
          <a:r>
            <a:rPr lang="es-EC" dirty="0" smtClean="0"/>
            <a:t>Responsabilidad social de la empresa</a:t>
          </a:r>
          <a:endParaRPr lang="es-EC" dirty="0"/>
        </a:p>
      </dgm:t>
    </dgm:pt>
    <dgm:pt modelId="{AC0EA2FB-48E5-4320-A9D2-FA18B835EDA2}" type="parTrans" cxnId="{214F1CB7-D071-403F-97F4-74CC0F400583}">
      <dgm:prSet/>
      <dgm:spPr/>
      <dgm:t>
        <a:bodyPr/>
        <a:lstStyle/>
        <a:p>
          <a:endParaRPr lang="es-EC"/>
        </a:p>
      </dgm:t>
    </dgm:pt>
    <dgm:pt modelId="{248103E7-8221-4BB0-86DF-91DC6556EF64}" type="sibTrans" cxnId="{214F1CB7-D071-403F-97F4-74CC0F400583}">
      <dgm:prSet/>
      <dgm:spPr/>
      <dgm:t>
        <a:bodyPr/>
        <a:lstStyle/>
        <a:p>
          <a:endParaRPr lang="es-EC"/>
        </a:p>
      </dgm:t>
    </dgm:pt>
    <dgm:pt modelId="{D2A9E061-A04E-4BB4-B745-8C65F4B3C860}">
      <dgm:prSet phldrT="[Texto]"/>
      <dgm:spPr/>
      <dgm:t>
        <a:bodyPr/>
        <a:lstStyle/>
        <a:p>
          <a:r>
            <a:rPr lang="es-EC" dirty="0" smtClean="0"/>
            <a:t>Ética-Responsabilidad (sociedad)</a:t>
          </a:r>
          <a:endParaRPr lang="es-EC" dirty="0"/>
        </a:p>
      </dgm:t>
    </dgm:pt>
    <dgm:pt modelId="{9318E782-9231-4D79-8D64-921E0A89F6B6}" type="parTrans" cxnId="{E69D70F4-44DB-4D76-8B4F-C2AD40733E3B}">
      <dgm:prSet/>
      <dgm:spPr/>
      <dgm:t>
        <a:bodyPr/>
        <a:lstStyle/>
        <a:p>
          <a:endParaRPr lang="es-EC"/>
        </a:p>
      </dgm:t>
    </dgm:pt>
    <dgm:pt modelId="{2AFF737D-037F-4228-9DD9-DCC2B88EF579}" type="sibTrans" cxnId="{E69D70F4-44DB-4D76-8B4F-C2AD40733E3B}">
      <dgm:prSet/>
      <dgm:spPr/>
      <dgm:t>
        <a:bodyPr/>
        <a:lstStyle/>
        <a:p>
          <a:endParaRPr lang="es-EC"/>
        </a:p>
      </dgm:t>
    </dgm:pt>
    <dgm:pt modelId="{9FFEEAA2-922A-4388-B385-C88DDCC3D4E3}">
      <dgm:prSet phldrT="[Texto]"/>
      <dgm:spPr/>
      <dgm:t>
        <a:bodyPr/>
        <a:lstStyle/>
        <a:p>
          <a:r>
            <a:rPr lang="es-EC" dirty="0" smtClean="0"/>
            <a:t>Apoyo a diversas actividades en distintos frentes</a:t>
          </a:r>
          <a:endParaRPr lang="es-EC" dirty="0"/>
        </a:p>
      </dgm:t>
    </dgm:pt>
    <dgm:pt modelId="{072876B4-7AFE-4332-AE16-90F5C6DDBF51}" type="parTrans" cxnId="{E29A05AE-7BF7-49EF-91E6-B9A31D90D5C2}">
      <dgm:prSet/>
      <dgm:spPr/>
      <dgm:t>
        <a:bodyPr/>
        <a:lstStyle/>
        <a:p>
          <a:endParaRPr lang="es-EC"/>
        </a:p>
      </dgm:t>
    </dgm:pt>
    <dgm:pt modelId="{8414EC67-BAEF-4A66-82E8-81DBDDECA23A}" type="sibTrans" cxnId="{E29A05AE-7BF7-49EF-91E6-B9A31D90D5C2}">
      <dgm:prSet/>
      <dgm:spPr/>
      <dgm:t>
        <a:bodyPr/>
        <a:lstStyle/>
        <a:p>
          <a:endParaRPr lang="es-EC"/>
        </a:p>
      </dgm:t>
    </dgm:pt>
    <dgm:pt modelId="{575CD973-0C40-4EE0-A6E6-AED544A5CCC4}" type="pres">
      <dgm:prSet presAssocID="{12C23740-F45E-4C45-9D7F-2113A60D18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FB29B89-A86C-4EDB-9710-7463A72E0CE2}" type="pres">
      <dgm:prSet presAssocID="{65E536DB-F40E-4E7B-B3DC-6F5692636884}" presName="linNode" presStyleCnt="0"/>
      <dgm:spPr/>
      <dgm:t>
        <a:bodyPr/>
        <a:lstStyle/>
        <a:p>
          <a:endParaRPr lang="es-EC"/>
        </a:p>
      </dgm:t>
    </dgm:pt>
    <dgm:pt modelId="{32CF9289-BD72-42B5-A977-23F013C5F078}" type="pres">
      <dgm:prSet presAssocID="{65E536DB-F40E-4E7B-B3DC-6F569263688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3D33E1-75F9-4CD7-947E-8EE14E582491}" type="pres">
      <dgm:prSet presAssocID="{65E536DB-F40E-4E7B-B3DC-6F569263688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E8C62D-80AE-416B-9485-DD6B57B150D8}" type="pres">
      <dgm:prSet presAssocID="{5CE776C5-EC89-4DE1-BFC0-C77281F872C6}" presName="sp" presStyleCnt="0"/>
      <dgm:spPr/>
      <dgm:t>
        <a:bodyPr/>
        <a:lstStyle/>
        <a:p>
          <a:endParaRPr lang="es-EC"/>
        </a:p>
      </dgm:t>
    </dgm:pt>
    <dgm:pt modelId="{E26D678F-27A2-40A2-8295-F9E01BD6DF8D}" type="pres">
      <dgm:prSet presAssocID="{050AFFED-F4C3-41E1-A1EB-74575720F1AF}" presName="linNode" presStyleCnt="0"/>
      <dgm:spPr/>
      <dgm:t>
        <a:bodyPr/>
        <a:lstStyle/>
        <a:p>
          <a:endParaRPr lang="es-EC"/>
        </a:p>
      </dgm:t>
    </dgm:pt>
    <dgm:pt modelId="{62F98F13-39B7-4CF0-8329-BFF4C5050FC6}" type="pres">
      <dgm:prSet presAssocID="{050AFFED-F4C3-41E1-A1EB-74575720F1A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532A1B-8D2F-4F9C-A0A8-BD013A88B62F}" type="pres">
      <dgm:prSet presAssocID="{050AFFED-F4C3-41E1-A1EB-74575720F1A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3E46A3-A6C7-424B-BAF2-3B73D5718E4E}" type="pres">
      <dgm:prSet presAssocID="{4C093AF0-2327-4973-846A-2F9B3AE2D0AD}" presName="sp" presStyleCnt="0"/>
      <dgm:spPr/>
      <dgm:t>
        <a:bodyPr/>
        <a:lstStyle/>
        <a:p>
          <a:endParaRPr lang="es-EC"/>
        </a:p>
      </dgm:t>
    </dgm:pt>
    <dgm:pt modelId="{39DE9F28-54D6-4BC3-BF5E-D1935298301A}" type="pres">
      <dgm:prSet presAssocID="{EC9819C5-4FB4-4A03-A12F-5FB50A3ED849}" presName="linNode" presStyleCnt="0"/>
      <dgm:spPr/>
      <dgm:t>
        <a:bodyPr/>
        <a:lstStyle/>
        <a:p>
          <a:endParaRPr lang="es-EC"/>
        </a:p>
      </dgm:t>
    </dgm:pt>
    <dgm:pt modelId="{9727090A-FA73-4592-ACF4-B3A7FE1FCFF6}" type="pres">
      <dgm:prSet presAssocID="{EC9819C5-4FB4-4A03-A12F-5FB50A3ED84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169DBD-C4AC-4F7B-A8C5-AC23F038FDCE}" type="pres">
      <dgm:prSet presAssocID="{EC9819C5-4FB4-4A03-A12F-5FB50A3ED84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A4D726-8489-4D23-B7F6-B77A096E35AE}" type="pres">
      <dgm:prSet presAssocID="{C71D6072-34FE-419F-BAA0-B075181B1FDD}" presName="sp" presStyleCnt="0"/>
      <dgm:spPr/>
      <dgm:t>
        <a:bodyPr/>
        <a:lstStyle/>
        <a:p>
          <a:endParaRPr lang="es-EC"/>
        </a:p>
      </dgm:t>
    </dgm:pt>
    <dgm:pt modelId="{C7F6297E-B9ED-4700-9D6A-CE78DE9D65E9}" type="pres">
      <dgm:prSet presAssocID="{C26844AB-ED52-41FF-A9C2-36032D61C007}" presName="linNode" presStyleCnt="0"/>
      <dgm:spPr/>
      <dgm:t>
        <a:bodyPr/>
        <a:lstStyle/>
        <a:p>
          <a:endParaRPr lang="es-EC"/>
        </a:p>
      </dgm:t>
    </dgm:pt>
    <dgm:pt modelId="{38F02D6D-9097-461E-9D3F-F6C0E387A20D}" type="pres">
      <dgm:prSet presAssocID="{C26844AB-ED52-41FF-A9C2-36032D61C00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140E8A-E8C9-4CA8-9CCD-4AF0A8963CBD}" type="pres">
      <dgm:prSet presAssocID="{C26844AB-ED52-41FF-A9C2-36032D61C00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FC1E44D-B020-4C5D-84FA-694533E2CEF2}" srcId="{EC9819C5-4FB4-4A03-A12F-5FB50A3ED849}" destId="{BCDC07AA-289B-44BB-99E5-9207AD0E9D36}" srcOrd="0" destOrd="0" parTransId="{430C0B73-4520-41D4-9386-C5B648570281}" sibTransId="{93314E75-3C0A-4A0F-8A19-35AF2EA481CB}"/>
    <dgm:cxn modelId="{C036EF82-6328-4E7A-89F1-27B31FBF2C4B}" srcId="{050AFFED-F4C3-41E1-A1EB-74575720F1AF}" destId="{BF106367-566B-452A-B8A6-B1EFEB44194D}" srcOrd="0" destOrd="0" parTransId="{5928F6AE-CAE1-472C-BADE-DE400B3F6FB8}" sibTransId="{27C7245B-5B20-4961-88DA-90A3D51812EF}"/>
    <dgm:cxn modelId="{AB3D296A-FC09-43E2-A087-83334AE21054}" srcId="{12C23740-F45E-4C45-9D7F-2113A60D187D}" destId="{65E536DB-F40E-4E7B-B3DC-6F5692636884}" srcOrd="0" destOrd="0" parTransId="{94FBCF23-2729-4C91-968A-627536D152A4}" sibTransId="{5CE776C5-EC89-4DE1-BFC0-C77281F872C6}"/>
    <dgm:cxn modelId="{A01BA637-70BC-4B0E-BD8C-C4CD90024FB4}" type="presOf" srcId="{BF106367-566B-452A-B8A6-B1EFEB44194D}" destId="{A4532A1B-8D2F-4F9C-A0A8-BD013A88B62F}" srcOrd="0" destOrd="0" presId="urn:microsoft.com/office/officeart/2005/8/layout/vList5"/>
    <dgm:cxn modelId="{7E75AAFB-5784-4E99-9629-32FF6F6E9AA4}" type="presOf" srcId="{EC9819C5-4FB4-4A03-A12F-5FB50A3ED849}" destId="{9727090A-FA73-4592-ACF4-B3A7FE1FCFF6}" srcOrd="0" destOrd="0" presId="urn:microsoft.com/office/officeart/2005/8/layout/vList5"/>
    <dgm:cxn modelId="{E29A05AE-7BF7-49EF-91E6-B9A31D90D5C2}" srcId="{C26844AB-ED52-41FF-A9C2-36032D61C007}" destId="{9FFEEAA2-922A-4388-B385-C88DDCC3D4E3}" srcOrd="1" destOrd="0" parTransId="{072876B4-7AFE-4332-AE16-90F5C6DDBF51}" sibTransId="{8414EC67-BAEF-4A66-82E8-81DBDDECA23A}"/>
    <dgm:cxn modelId="{7C7C6AE5-C1A4-4025-AC0A-117E48B7CBD8}" srcId="{12C23740-F45E-4C45-9D7F-2113A60D187D}" destId="{EC9819C5-4FB4-4A03-A12F-5FB50A3ED849}" srcOrd="2" destOrd="0" parTransId="{F9AB4762-8156-4172-81BB-E9DF4632FBF6}" sibTransId="{C71D6072-34FE-419F-BAA0-B075181B1FDD}"/>
    <dgm:cxn modelId="{9BAA99F0-770A-4B23-9A1A-58E517145B22}" srcId="{12C23740-F45E-4C45-9D7F-2113A60D187D}" destId="{050AFFED-F4C3-41E1-A1EB-74575720F1AF}" srcOrd="1" destOrd="0" parTransId="{4F85F358-6F5C-4D9C-919C-06B4265AD6FF}" sibTransId="{4C093AF0-2327-4973-846A-2F9B3AE2D0AD}"/>
    <dgm:cxn modelId="{C5EDCAD2-3A9F-4BC4-9534-0768ABB70DD3}" type="presOf" srcId="{12C23740-F45E-4C45-9D7F-2113A60D187D}" destId="{575CD973-0C40-4EE0-A6E6-AED544A5CCC4}" srcOrd="0" destOrd="0" presId="urn:microsoft.com/office/officeart/2005/8/layout/vList5"/>
    <dgm:cxn modelId="{BFE1F588-555D-44C7-9115-B1C190851519}" srcId="{65E536DB-F40E-4E7B-B3DC-6F5692636884}" destId="{71AEB5CD-0EE2-4EC7-A48D-E33719520D0C}" srcOrd="0" destOrd="0" parTransId="{E615C9A3-00D6-46BB-8E63-4C36ED4200DF}" sibTransId="{935712D2-2A56-4ACD-A598-2BE1F1A3A2D3}"/>
    <dgm:cxn modelId="{F9B0EA25-81E2-4B3F-8B12-08D70C980ED2}" type="presOf" srcId="{9FFEEAA2-922A-4388-B385-C88DDCC3D4E3}" destId="{DC140E8A-E8C9-4CA8-9CCD-4AF0A8963CBD}" srcOrd="0" destOrd="1" presId="urn:microsoft.com/office/officeart/2005/8/layout/vList5"/>
    <dgm:cxn modelId="{A5DC218C-4DD4-4EA7-BD13-51C9070F65C3}" type="presOf" srcId="{D2A9E061-A04E-4BB4-B745-8C65F4B3C860}" destId="{DC140E8A-E8C9-4CA8-9CCD-4AF0A8963CBD}" srcOrd="0" destOrd="0" presId="urn:microsoft.com/office/officeart/2005/8/layout/vList5"/>
    <dgm:cxn modelId="{DFE8D1F2-3196-4945-9869-005164FADE4B}" type="presOf" srcId="{050AFFED-F4C3-41E1-A1EB-74575720F1AF}" destId="{62F98F13-39B7-4CF0-8329-BFF4C5050FC6}" srcOrd="0" destOrd="0" presId="urn:microsoft.com/office/officeart/2005/8/layout/vList5"/>
    <dgm:cxn modelId="{C897BE2D-0486-46FF-BA9E-D4B72AB972AF}" type="presOf" srcId="{BCDC07AA-289B-44BB-99E5-9207AD0E9D36}" destId="{66169DBD-C4AC-4F7B-A8C5-AC23F038FDCE}" srcOrd="0" destOrd="0" presId="urn:microsoft.com/office/officeart/2005/8/layout/vList5"/>
    <dgm:cxn modelId="{214F1CB7-D071-403F-97F4-74CC0F400583}" srcId="{12C23740-F45E-4C45-9D7F-2113A60D187D}" destId="{C26844AB-ED52-41FF-A9C2-36032D61C007}" srcOrd="3" destOrd="0" parTransId="{AC0EA2FB-48E5-4320-A9D2-FA18B835EDA2}" sibTransId="{248103E7-8221-4BB0-86DF-91DC6556EF64}"/>
    <dgm:cxn modelId="{31F7C015-DAC9-4008-B1FA-DF1FC1BD9905}" type="presOf" srcId="{65E536DB-F40E-4E7B-B3DC-6F5692636884}" destId="{32CF9289-BD72-42B5-A977-23F013C5F078}" srcOrd="0" destOrd="0" presId="urn:microsoft.com/office/officeart/2005/8/layout/vList5"/>
    <dgm:cxn modelId="{4A168484-8FC1-406C-8C80-132B888C32B6}" type="presOf" srcId="{71AEB5CD-0EE2-4EC7-A48D-E33719520D0C}" destId="{C53D33E1-75F9-4CD7-947E-8EE14E582491}" srcOrd="0" destOrd="0" presId="urn:microsoft.com/office/officeart/2005/8/layout/vList5"/>
    <dgm:cxn modelId="{36E0DA61-C2ED-4E56-A3A0-815B2B8D3906}" type="presOf" srcId="{C26844AB-ED52-41FF-A9C2-36032D61C007}" destId="{38F02D6D-9097-461E-9D3F-F6C0E387A20D}" srcOrd="0" destOrd="0" presId="urn:microsoft.com/office/officeart/2005/8/layout/vList5"/>
    <dgm:cxn modelId="{E69D70F4-44DB-4D76-8B4F-C2AD40733E3B}" srcId="{C26844AB-ED52-41FF-A9C2-36032D61C007}" destId="{D2A9E061-A04E-4BB4-B745-8C65F4B3C860}" srcOrd="0" destOrd="0" parTransId="{9318E782-9231-4D79-8D64-921E0A89F6B6}" sibTransId="{2AFF737D-037F-4228-9DD9-DCC2B88EF579}"/>
    <dgm:cxn modelId="{9170AD74-AB33-442B-A1B1-ACD342FC972A}" type="presParOf" srcId="{575CD973-0C40-4EE0-A6E6-AED544A5CCC4}" destId="{CFB29B89-A86C-4EDB-9710-7463A72E0CE2}" srcOrd="0" destOrd="0" presId="urn:microsoft.com/office/officeart/2005/8/layout/vList5"/>
    <dgm:cxn modelId="{9A2BAA50-888F-41E4-BC40-006DE8D284C4}" type="presParOf" srcId="{CFB29B89-A86C-4EDB-9710-7463A72E0CE2}" destId="{32CF9289-BD72-42B5-A977-23F013C5F078}" srcOrd="0" destOrd="0" presId="urn:microsoft.com/office/officeart/2005/8/layout/vList5"/>
    <dgm:cxn modelId="{2B712C8F-59D7-468C-BB99-8585E94E6EA1}" type="presParOf" srcId="{CFB29B89-A86C-4EDB-9710-7463A72E0CE2}" destId="{C53D33E1-75F9-4CD7-947E-8EE14E582491}" srcOrd="1" destOrd="0" presId="urn:microsoft.com/office/officeart/2005/8/layout/vList5"/>
    <dgm:cxn modelId="{C063069C-DC39-4BF5-859B-43ED4C94EC61}" type="presParOf" srcId="{575CD973-0C40-4EE0-A6E6-AED544A5CCC4}" destId="{0CE8C62D-80AE-416B-9485-DD6B57B150D8}" srcOrd="1" destOrd="0" presId="urn:microsoft.com/office/officeart/2005/8/layout/vList5"/>
    <dgm:cxn modelId="{A2F578EC-DB32-45BA-87DB-EF3C33E4353D}" type="presParOf" srcId="{575CD973-0C40-4EE0-A6E6-AED544A5CCC4}" destId="{E26D678F-27A2-40A2-8295-F9E01BD6DF8D}" srcOrd="2" destOrd="0" presId="urn:microsoft.com/office/officeart/2005/8/layout/vList5"/>
    <dgm:cxn modelId="{AF579AB2-ADD7-4DDC-A82D-03A73F24CEEF}" type="presParOf" srcId="{E26D678F-27A2-40A2-8295-F9E01BD6DF8D}" destId="{62F98F13-39B7-4CF0-8329-BFF4C5050FC6}" srcOrd="0" destOrd="0" presId="urn:microsoft.com/office/officeart/2005/8/layout/vList5"/>
    <dgm:cxn modelId="{5B698075-5662-4AC0-8FEA-9D88997345A8}" type="presParOf" srcId="{E26D678F-27A2-40A2-8295-F9E01BD6DF8D}" destId="{A4532A1B-8D2F-4F9C-A0A8-BD013A88B62F}" srcOrd="1" destOrd="0" presId="urn:microsoft.com/office/officeart/2005/8/layout/vList5"/>
    <dgm:cxn modelId="{4E99B4B9-0771-4F2B-B01D-4116E0E653E8}" type="presParOf" srcId="{575CD973-0C40-4EE0-A6E6-AED544A5CCC4}" destId="{A23E46A3-A6C7-424B-BAF2-3B73D5718E4E}" srcOrd="3" destOrd="0" presId="urn:microsoft.com/office/officeart/2005/8/layout/vList5"/>
    <dgm:cxn modelId="{D985EB30-CE5A-4974-8D72-75323B35125F}" type="presParOf" srcId="{575CD973-0C40-4EE0-A6E6-AED544A5CCC4}" destId="{39DE9F28-54D6-4BC3-BF5E-D1935298301A}" srcOrd="4" destOrd="0" presId="urn:microsoft.com/office/officeart/2005/8/layout/vList5"/>
    <dgm:cxn modelId="{F21E66D0-0A71-4926-BD40-838DEAF9FCE6}" type="presParOf" srcId="{39DE9F28-54D6-4BC3-BF5E-D1935298301A}" destId="{9727090A-FA73-4592-ACF4-B3A7FE1FCFF6}" srcOrd="0" destOrd="0" presId="urn:microsoft.com/office/officeart/2005/8/layout/vList5"/>
    <dgm:cxn modelId="{2502A2B4-FE1C-4D9C-8B3B-195D19327281}" type="presParOf" srcId="{39DE9F28-54D6-4BC3-BF5E-D1935298301A}" destId="{66169DBD-C4AC-4F7B-A8C5-AC23F038FDCE}" srcOrd="1" destOrd="0" presId="urn:microsoft.com/office/officeart/2005/8/layout/vList5"/>
    <dgm:cxn modelId="{1C84ED4B-6DB1-4706-A3AD-782E4BF17143}" type="presParOf" srcId="{575CD973-0C40-4EE0-A6E6-AED544A5CCC4}" destId="{81A4D726-8489-4D23-B7F6-B77A096E35AE}" srcOrd="5" destOrd="0" presId="urn:microsoft.com/office/officeart/2005/8/layout/vList5"/>
    <dgm:cxn modelId="{5ADB6103-6583-43F6-A889-1741DEC27FEA}" type="presParOf" srcId="{575CD973-0C40-4EE0-A6E6-AED544A5CCC4}" destId="{C7F6297E-B9ED-4700-9D6A-CE78DE9D65E9}" srcOrd="6" destOrd="0" presId="urn:microsoft.com/office/officeart/2005/8/layout/vList5"/>
    <dgm:cxn modelId="{02B3F97C-5C6A-40BC-B50A-FE979576DD6B}" type="presParOf" srcId="{C7F6297E-B9ED-4700-9D6A-CE78DE9D65E9}" destId="{38F02D6D-9097-461E-9D3F-F6C0E387A20D}" srcOrd="0" destOrd="0" presId="urn:microsoft.com/office/officeart/2005/8/layout/vList5"/>
    <dgm:cxn modelId="{EF81B7C3-FAFF-4CA9-88B2-8D98CCEDCECB}" type="presParOf" srcId="{C7F6297E-B9ED-4700-9D6A-CE78DE9D65E9}" destId="{DC140E8A-E8C9-4CA8-9CCD-4AF0A8963C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9340A-F540-48F4-BDA1-1CF1D34A7327}">
      <dsp:nvSpPr>
        <dsp:cNvPr id="0" name=""/>
        <dsp:cNvSpPr/>
      </dsp:nvSpPr>
      <dsp:spPr>
        <a:xfrm rot="5400000">
          <a:off x="-264978" y="620398"/>
          <a:ext cx="1766526" cy="12365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1</a:t>
          </a:r>
          <a:endParaRPr lang="es-EC" sz="3600" kern="1200" dirty="0"/>
        </a:p>
      </dsp:txBody>
      <dsp:txXfrm rot="5400000">
        <a:off x="-264978" y="620398"/>
        <a:ext cx="1766526" cy="1236568"/>
      </dsp:txXfrm>
    </dsp:sp>
    <dsp:sp modelId="{C705891F-6DCC-4C99-BFAC-F61756370A6F}">
      <dsp:nvSpPr>
        <dsp:cNvPr id="0" name=""/>
        <dsp:cNvSpPr/>
      </dsp:nvSpPr>
      <dsp:spPr>
        <a:xfrm rot="5400000">
          <a:off x="3190288" y="-1952636"/>
          <a:ext cx="1856914" cy="5764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Constitución de la empresa: Compañía de responsabilidad limitada.  Escritura púbica, Registro Mercantil. 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Concesión a Consultec: Servicios Finales Inteligentes de Trasferencia Electrónica de Información.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Permiso Servicio Valor Agregado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500" kern="1200" dirty="0"/>
        </a:p>
      </dsp:txBody>
      <dsp:txXfrm rot="5400000">
        <a:off x="3190288" y="-1952636"/>
        <a:ext cx="1856914" cy="5764354"/>
      </dsp:txXfrm>
    </dsp:sp>
    <dsp:sp modelId="{A49EF8CE-418B-4A86-AA4B-25C26DB4167F}">
      <dsp:nvSpPr>
        <dsp:cNvPr id="0" name=""/>
        <dsp:cNvSpPr/>
      </dsp:nvSpPr>
      <dsp:spPr>
        <a:xfrm rot="5400000">
          <a:off x="-264978" y="2175125"/>
          <a:ext cx="1766526" cy="1236568"/>
        </a:xfrm>
        <a:prstGeom prst="chevron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solidFill>
                <a:srgbClr val="FF0000"/>
              </a:solidFill>
            </a:rPr>
            <a:t>2</a:t>
          </a:r>
          <a:endParaRPr lang="es-EC" sz="3600" kern="1200" dirty="0">
            <a:solidFill>
              <a:srgbClr val="FF0000"/>
            </a:solidFill>
          </a:endParaRPr>
        </a:p>
      </dsp:txBody>
      <dsp:txXfrm rot="5400000">
        <a:off x="-264978" y="2175125"/>
        <a:ext cx="1766526" cy="1236568"/>
      </dsp:txXfrm>
    </dsp:sp>
    <dsp:sp modelId="{50FD4493-D38F-403B-A657-7846CE6B27E1}">
      <dsp:nvSpPr>
        <dsp:cNvPr id="0" name=""/>
        <dsp:cNvSpPr/>
      </dsp:nvSpPr>
      <dsp:spPr>
        <a:xfrm rot="5400000">
          <a:off x="1820361" y="1691756"/>
          <a:ext cx="1237230" cy="1980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Tipo de Empresa:</a:t>
          </a:r>
          <a:endParaRPr lang="es-EC" sz="1500" kern="1200" dirty="0"/>
        </a:p>
      </dsp:txBody>
      <dsp:txXfrm rot="5400000">
        <a:off x="1820361" y="1691756"/>
        <a:ext cx="1237230" cy="19800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3D33E1-75F9-4CD7-947E-8EE14E582491}">
      <dsp:nvSpPr>
        <dsp:cNvPr id="0" name=""/>
        <dsp:cNvSpPr/>
      </dsp:nvSpPr>
      <dsp:spPr>
        <a:xfrm rot="5400000">
          <a:off x="3886010" y="-1496861"/>
          <a:ext cx="845897" cy="405549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TICs</a:t>
          </a:r>
          <a:endParaRPr lang="es-EC" sz="2000" kern="1200" dirty="0"/>
        </a:p>
      </dsp:txBody>
      <dsp:txXfrm rot="5400000">
        <a:off x="3886010" y="-1496861"/>
        <a:ext cx="845897" cy="4055490"/>
      </dsp:txXfrm>
    </dsp:sp>
    <dsp:sp modelId="{32CF9289-BD72-42B5-A977-23F013C5F078}">
      <dsp:nvSpPr>
        <dsp:cNvPr id="0" name=""/>
        <dsp:cNvSpPr/>
      </dsp:nvSpPr>
      <dsp:spPr>
        <a:xfrm>
          <a:off x="0" y="2198"/>
          <a:ext cx="2281213" cy="10573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Enfoque</a:t>
          </a:r>
          <a:endParaRPr lang="es-EC" sz="1600" kern="1200" dirty="0"/>
        </a:p>
      </dsp:txBody>
      <dsp:txXfrm>
        <a:off x="0" y="2198"/>
        <a:ext cx="2281213" cy="1057371"/>
      </dsp:txXfrm>
    </dsp:sp>
    <dsp:sp modelId="{A4532A1B-8D2F-4F9C-A0A8-BD013A88B62F}">
      <dsp:nvSpPr>
        <dsp:cNvPr id="0" name=""/>
        <dsp:cNvSpPr/>
      </dsp:nvSpPr>
      <dsp:spPr>
        <a:xfrm rot="5400000">
          <a:off x="3886010" y="-386621"/>
          <a:ext cx="845897" cy="4055490"/>
        </a:xfrm>
        <a:prstGeom prst="round2SameRect">
          <a:avLst/>
        </a:prstGeom>
        <a:solidFill>
          <a:schemeClr val="accent4">
            <a:tint val="40000"/>
            <a:alpha val="90000"/>
            <a:hueOff val="3718306"/>
            <a:satOff val="12686"/>
            <a:lumOff val="54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718306"/>
              <a:satOff val="12686"/>
              <a:lumOff val="54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Data Center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Formación Técnica Profesional</a:t>
          </a:r>
          <a:endParaRPr lang="es-EC" sz="2000" kern="1200" dirty="0"/>
        </a:p>
      </dsp:txBody>
      <dsp:txXfrm rot="5400000">
        <a:off x="3886010" y="-386621"/>
        <a:ext cx="845897" cy="4055490"/>
      </dsp:txXfrm>
    </dsp:sp>
    <dsp:sp modelId="{62F98F13-39B7-4CF0-8329-BFF4C5050FC6}">
      <dsp:nvSpPr>
        <dsp:cNvPr id="0" name=""/>
        <dsp:cNvSpPr/>
      </dsp:nvSpPr>
      <dsp:spPr>
        <a:xfrm>
          <a:off x="0" y="1112438"/>
          <a:ext cx="2281213" cy="1057371"/>
        </a:xfrm>
        <a:prstGeom prst="roundRect">
          <a:avLst/>
        </a:prstGeom>
        <a:gradFill rotWithShape="0">
          <a:gsLst>
            <a:gs pos="0">
              <a:schemeClr val="accent4">
                <a:hueOff val="3714325"/>
                <a:satOff val="13208"/>
                <a:lumOff val="29869"/>
                <a:alphaOff val="0"/>
                <a:shade val="51000"/>
                <a:satMod val="130000"/>
              </a:schemeClr>
            </a:gs>
            <a:gs pos="80000">
              <a:schemeClr val="accent4">
                <a:hueOff val="3714325"/>
                <a:satOff val="13208"/>
                <a:lumOff val="29869"/>
                <a:alphaOff val="0"/>
                <a:shade val="93000"/>
                <a:satMod val="130000"/>
              </a:schemeClr>
            </a:gs>
            <a:gs pos="100000">
              <a:schemeClr val="accent4">
                <a:hueOff val="3714325"/>
                <a:satOff val="13208"/>
                <a:lumOff val="298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Inversión en equipamiento, instalaciones y formación</a:t>
          </a:r>
          <a:endParaRPr lang="es-EC" sz="1600" kern="1200" dirty="0"/>
        </a:p>
      </dsp:txBody>
      <dsp:txXfrm>
        <a:off x="0" y="1112438"/>
        <a:ext cx="2281213" cy="1057371"/>
      </dsp:txXfrm>
    </dsp:sp>
    <dsp:sp modelId="{66169DBD-C4AC-4F7B-A8C5-AC23F038FDCE}">
      <dsp:nvSpPr>
        <dsp:cNvPr id="0" name=""/>
        <dsp:cNvSpPr/>
      </dsp:nvSpPr>
      <dsp:spPr>
        <a:xfrm rot="5400000">
          <a:off x="3886010" y="723618"/>
          <a:ext cx="845897" cy="4055490"/>
        </a:xfrm>
        <a:prstGeom prst="round2SameRect">
          <a:avLst/>
        </a:prstGeom>
        <a:solidFill>
          <a:schemeClr val="accent4">
            <a:tint val="40000"/>
            <a:alpha val="90000"/>
            <a:hueOff val="7436612"/>
            <a:satOff val="25373"/>
            <a:lumOff val="1085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7436612"/>
              <a:satOff val="25373"/>
              <a:lumOff val="108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Trabajo profesional de diversas ramas</a:t>
          </a:r>
          <a:endParaRPr lang="es-EC" sz="2000" kern="1200" dirty="0"/>
        </a:p>
      </dsp:txBody>
      <dsp:txXfrm rot="5400000">
        <a:off x="3886010" y="723618"/>
        <a:ext cx="845897" cy="4055490"/>
      </dsp:txXfrm>
    </dsp:sp>
    <dsp:sp modelId="{9727090A-FA73-4592-ACF4-B3A7FE1FCFF6}">
      <dsp:nvSpPr>
        <dsp:cNvPr id="0" name=""/>
        <dsp:cNvSpPr/>
      </dsp:nvSpPr>
      <dsp:spPr>
        <a:xfrm>
          <a:off x="0" y="2222678"/>
          <a:ext cx="2281213" cy="1057371"/>
        </a:xfrm>
        <a:prstGeom prst="roundRect">
          <a:avLst/>
        </a:prstGeom>
        <a:gradFill rotWithShape="0">
          <a:gsLst>
            <a:gs pos="0">
              <a:schemeClr val="accent4">
                <a:hueOff val="7428651"/>
                <a:satOff val="26416"/>
                <a:lumOff val="59739"/>
                <a:alphaOff val="0"/>
                <a:shade val="51000"/>
                <a:satMod val="130000"/>
              </a:schemeClr>
            </a:gs>
            <a:gs pos="80000">
              <a:schemeClr val="accent4">
                <a:hueOff val="7428651"/>
                <a:satOff val="26416"/>
                <a:lumOff val="59739"/>
                <a:alphaOff val="0"/>
                <a:shade val="93000"/>
                <a:satMod val="130000"/>
              </a:schemeClr>
            </a:gs>
            <a:gs pos="100000">
              <a:schemeClr val="accent4">
                <a:hueOff val="7428651"/>
                <a:satOff val="26416"/>
                <a:lumOff val="597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Compromiso</a:t>
          </a:r>
          <a:endParaRPr lang="es-EC" sz="1600" kern="1200" dirty="0"/>
        </a:p>
      </dsp:txBody>
      <dsp:txXfrm>
        <a:off x="0" y="2222678"/>
        <a:ext cx="2281213" cy="1057371"/>
      </dsp:txXfrm>
    </dsp:sp>
    <dsp:sp modelId="{6EA14154-1304-4175-AF45-9EA378320D9E}">
      <dsp:nvSpPr>
        <dsp:cNvPr id="0" name=""/>
        <dsp:cNvSpPr/>
      </dsp:nvSpPr>
      <dsp:spPr>
        <a:xfrm rot="5400000">
          <a:off x="3886010" y="1833858"/>
          <a:ext cx="845897" cy="4055490"/>
        </a:xfrm>
        <a:prstGeom prst="round2SameRect">
          <a:avLst/>
        </a:prstGeom>
        <a:solidFill>
          <a:schemeClr val="accent4">
            <a:tint val="40000"/>
            <a:alpha val="90000"/>
            <a:hueOff val="11154917"/>
            <a:satOff val="38059"/>
            <a:lumOff val="1627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Valor Agregado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Estructura organizativa flexible</a:t>
          </a:r>
          <a:endParaRPr lang="es-EC" sz="2000" kern="1200" dirty="0"/>
        </a:p>
      </dsp:txBody>
      <dsp:txXfrm rot="5400000">
        <a:off x="3886010" y="1833858"/>
        <a:ext cx="845897" cy="4055490"/>
      </dsp:txXfrm>
    </dsp:sp>
    <dsp:sp modelId="{38F02D6D-9097-461E-9D3F-F6C0E387A20D}">
      <dsp:nvSpPr>
        <dsp:cNvPr id="0" name=""/>
        <dsp:cNvSpPr/>
      </dsp:nvSpPr>
      <dsp:spPr>
        <a:xfrm>
          <a:off x="0" y="3332918"/>
          <a:ext cx="2281213" cy="1057371"/>
        </a:xfrm>
        <a:prstGeom prst="roundRect">
          <a:avLst/>
        </a:prstGeom>
        <a:gradFill rotWithShape="0">
          <a:gsLst>
            <a:gs pos="0">
              <a:schemeClr val="accent4">
                <a:hueOff val="11142976"/>
                <a:satOff val="39624"/>
                <a:lumOff val="89608"/>
                <a:alphaOff val="0"/>
                <a:shade val="51000"/>
                <a:satMod val="130000"/>
              </a:schemeClr>
            </a:gs>
            <a:gs pos="80000">
              <a:schemeClr val="accent4">
                <a:hueOff val="11142976"/>
                <a:satOff val="39624"/>
                <a:lumOff val="89608"/>
                <a:alphaOff val="0"/>
                <a:shade val="93000"/>
                <a:satMod val="130000"/>
              </a:schemeClr>
            </a:gs>
            <a:gs pos="100000">
              <a:schemeClr val="accent4">
                <a:hueOff val="11142976"/>
                <a:satOff val="39624"/>
                <a:lumOff val="89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Innovación y Competitividad</a:t>
          </a:r>
          <a:endParaRPr lang="es-EC" sz="1600" kern="1200" dirty="0"/>
        </a:p>
      </dsp:txBody>
      <dsp:txXfrm>
        <a:off x="0" y="3332918"/>
        <a:ext cx="2281213" cy="10573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3D33E1-75F9-4CD7-947E-8EE14E582491}">
      <dsp:nvSpPr>
        <dsp:cNvPr id="0" name=""/>
        <dsp:cNvSpPr/>
      </dsp:nvSpPr>
      <dsp:spPr>
        <a:xfrm rot="5400000">
          <a:off x="4546096" y="-1787537"/>
          <a:ext cx="896756" cy="470068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Resultados económicos</a:t>
          </a:r>
          <a:endParaRPr lang="es-EC" sz="1700" kern="1200" dirty="0"/>
        </a:p>
      </dsp:txBody>
      <dsp:txXfrm rot="5400000">
        <a:off x="4546096" y="-1787537"/>
        <a:ext cx="896756" cy="4700682"/>
      </dsp:txXfrm>
    </dsp:sp>
    <dsp:sp modelId="{32CF9289-BD72-42B5-A977-23F013C5F078}">
      <dsp:nvSpPr>
        <dsp:cNvPr id="0" name=""/>
        <dsp:cNvSpPr/>
      </dsp:nvSpPr>
      <dsp:spPr>
        <a:xfrm>
          <a:off x="0" y="2330"/>
          <a:ext cx="2644133" cy="11209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Disciplina Financiera</a:t>
          </a:r>
          <a:endParaRPr lang="es-EC" sz="2300" kern="1200" dirty="0"/>
        </a:p>
      </dsp:txBody>
      <dsp:txXfrm>
        <a:off x="0" y="2330"/>
        <a:ext cx="2644133" cy="1120945"/>
      </dsp:txXfrm>
    </dsp:sp>
    <dsp:sp modelId="{A4532A1B-8D2F-4F9C-A0A8-BD013A88B62F}">
      <dsp:nvSpPr>
        <dsp:cNvPr id="0" name=""/>
        <dsp:cNvSpPr/>
      </dsp:nvSpPr>
      <dsp:spPr>
        <a:xfrm rot="5400000">
          <a:off x="4546096" y="-610545"/>
          <a:ext cx="896756" cy="4700682"/>
        </a:xfrm>
        <a:prstGeom prst="round2SameRect">
          <a:avLst/>
        </a:prstGeom>
        <a:solidFill>
          <a:schemeClr val="accent4">
            <a:tint val="40000"/>
            <a:alpha val="90000"/>
            <a:hueOff val="3718306"/>
            <a:satOff val="12686"/>
            <a:lumOff val="54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718306"/>
              <a:satOff val="12686"/>
              <a:lumOff val="54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Evaluación </a:t>
          </a:r>
          <a:r>
            <a:rPr lang="es-EC" sz="1700" kern="1200" dirty="0" smtClean="0"/>
            <a:t>constante de servicios prestados</a:t>
          </a:r>
          <a:endParaRPr lang="es-EC" sz="1700" kern="1200" dirty="0"/>
        </a:p>
      </dsp:txBody>
      <dsp:txXfrm rot="5400000">
        <a:off x="4546096" y="-610545"/>
        <a:ext cx="896756" cy="4700682"/>
      </dsp:txXfrm>
    </dsp:sp>
    <dsp:sp modelId="{62F98F13-39B7-4CF0-8329-BFF4C5050FC6}">
      <dsp:nvSpPr>
        <dsp:cNvPr id="0" name=""/>
        <dsp:cNvSpPr/>
      </dsp:nvSpPr>
      <dsp:spPr>
        <a:xfrm>
          <a:off x="0" y="1179323"/>
          <a:ext cx="2644133" cy="1120945"/>
        </a:xfrm>
        <a:prstGeom prst="roundRect">
          <a:avLst/>
        </a:prstGeom>
        <a:gradFill rotWithShape="0">
          <a:gsLst>
            <a:gs pos="0">
              <a:schemeClr val="accent4">
                <a:hueOff val="3714325"/>
                <a:satOff val="13208"/>
                <a:lumOff val="29869"/>
                <a:alphaOff val="0"/>
                <a:shade val="51000"/>
                <a:satMod val="130000"/>
              </a:schemeClr>
            </a:gs>
            <a:gs pos="80000">
              <a:schemeClr val="accent4">
                <a:hueOff val="3714325"/>
                <a:satOff val="13208"/>
                <a:lumOff val="29869"/>
                <a:alphaOff val="0"/>
                <a:shade val="93000"/>
                <a:satMod val="130000"/>
              </a:schemeClr>
            </a:gs>
            <a:gs pos="100000">
              <a:schemeClr val="accent4">
                <a:hueOff val="3714325"/>
                <a:satOff val="13208"/>
                <a:lumOff val="298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Vigilancia de cumplimiento de objetivos</a:t>
          </a:r>
          <a:endParaRPr lang="es-EC" sz="2300" kern="1200" dirty="0"/>
        </a:p>
      </dsp:txBody>
      <dsp:txXfrm>
        <a:off x="0" y="1179323"/>
        <a:ext cx="2644133" cy="1120945"/>
      </dsp:txXfrm>
    </dsp:sp>
    <dsp:sp modelId="{66169DBD-C4AC-4F7B-A8C5-AC23F038FDCE}">
      <dsp:nvSpPr>
        <dsp:cNvPr id="0" name=""/>
        <dsp:cNvSpPr/>
      </dsp:nvSpPr>
      <dsp:spPr>
        <a:xfrm rot="5400000">
          <a:off x="4546096" y="566447"/>
          <a:ext cx="896756" cy="4700682"/>
        </a:xfrm>
        <a:prstGeom prst="round2SameRect">
          <a:avLst/>
        </a:prstGeom>
        <a:solidFill>
          <a:schemeClr val="accent4">
            <a:tint val="40000"/>
            <a:alpha val="90000"/>
            <a:hueOff val="7436612"/>
            <a:satOff val="25373"/>
            <a:lumOff val="1085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7436612"/>
              <a:satOff val="25373"/>
              <a:lumOff val="108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Procesos estratégicos</a:t>
          </a:r>
          <a:endParaRPr lang="es-EC" sz="1700" kern="1200" dirty="0"/>
        </a:p>
      </dsp:txBody>
      <dsp:txXfrm rot="5400000">
        <a:off x="4546096" y="566447"/>
        <a:ext cx="896756" cy="4700682"/>
      </dsp:txXfrm>
    </dsp:sp>
    <dsp:sp modelId="{9727090A-FA73-4592-ACF4-B3A7FE1FCFF6}">
      <dsp:nvSpPr>
        <dsp:cNvPr id="0" name=""/>
        <dsp:cNvSpPr/>
      </dsp:nvSpPr>
      <dsp:spPr>
        <a:xfrm>
          <a:off x="0" y="2356315"/>
          <a:ext cx="2644133" cy="1120945"/>
        </a:xfrm>
        <a:prstGeom prst="roundRect">
          <a:avLst/>
        </a:prstGeom>
        <a:gradFill rotWithShape="0">
          <a:gsLst>
            <a:gs pos="0">
              <a:schemeClr val="accent4">
                <a:hueOff val="7428651"/>
                <a:satOff val="26416"/>
                <a:lumOff val="59739"/>
                <a:alphaOff val="0"/>
                <a:shade val="51000"/>
                <a:satMod val="130000"/>
              </a:schemeClr>
            </a:gs>
            <a:gs pos="80000">
              <a:schemeClr val="accent4">
                <a:hueOff val="7428651"/>
                <a:satOff val="26416"/>
                <a:lumOff val="59739"/>
                <a:alphaOff val="0"/>
                <a:shade val="93000"/>
                <a:satMod val="130000"/>
              </a:schemeClr>
            </a:gs>
            <a:gs pos="100000">
              <a:schemeClr val="accent4">
                <a:hueOff val="7428651"/>
                <a:satOff val="26416"/>
                <a:lumOff val="597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Cumplimiento de estrategias establecidas</a:t>
          </a:r>
          <a:endParaRPr lang="es-EC" sz="2300" kern="1200" dirty="0"/>
        </a:p>
      </dsp:txBody>
      <dsp:txXfrm>
        <a:off x="0" y="2356315"/>
        <a:ext cx="2644133" cy="1120945"/>
      </dsp:txXfrm>
    </dsp:sp>
    <dsp:sp modelId="{DC140E8A-E8C9-4CA8-9CCD-4AF0A8963CBD}">
      <dsp:nvSpPr>
        <dsp:cNvPr id="0" name=""/>
        <dsp:cNvSpPr/>
      </dsp:nvSpPr>
      <dsp:spPr>
        <a:xfrm rot="5400000">
          <a:off x="4546096" y="1743439"/>
          <a:ext cx="896756" cy="4700682"/>
        </a:xfrm>
        <a:prstGeom prst="round2SameRect">
          <a:avLst/>
        </a:prstGeom>
        <a:solidFill>
          <a:schemeClr val="accent4">
            <a:tint val="40000"/>
            <a:alpha val="90000"/>
            <a:hueOff val="11154917"/>
            <a:satOff val="38059"/>
            <a:lumOff val="1627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Ética-Responsabilidad (sociedad)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Apoyo a diversas actividades en distintos frentes</a:t>
          </a:r>
          <a:endParaRPr lang="es-EC" sz="1700" kern="1200" dirty="0"/>
        </a:p>
      </dsp:txBody>
      <dsp:txXfrm rot="5400000">
        <a:off x="4546096" y="1743439"/>
        <a:ext cx="896756" cy="4700682"/>
      </dsp:txXfrm>
    </dsp:sp>
    <dsp:sp modelId="{38F02D6D-9097-461E-9D3F-F6C0E387A20D}">
      <dsp:nvSpPr>
        <dsp:cNvPr id="0" name=""/>
        <dsp:cNvSpPr/>
      </dsp:nvSpPr>
      <dsp:spPr>
        <a:xfrm>
          <a:off x="0" y="3533308"/>
          <a:ext cx="2644133" cy="1120945"/>
        </a:xfrm>
        <a:prstGeom prst="roundRect">
          <a:avLst/>
        </a:prstGeom>
        <a:gradFill rotWithShape="0">
          <a:gsLst>
            <a:gs pos="0">
              <a:schemeClr val="accent4">
                <a:hueOff val="11142976"/>
                <a:satOff val="39624"/>
                <a:lumOff val="89608"/>
                <a:alphaOff val="0"/>
                <a:shade val="51000"/>
                <a:satMod val="130000"/>
              </a:schemeClr>
            </a:gs>
            <a:gs pos="80000">
              <a:schemeClr val="accent4">
                <a:hueOff val="11142976"/>
                <a:satOff val="39624"/>
                <a:lumOff val="89608"/>
                <a:alphaOff val="0"/>
                <a:shade val="93000"/>
                <a:satMod val="130000"/>
              </a:schemeClr>
            </a:gs>
            <a:gs pos="100000">
              <a:schemeClr val="accent4">
                <a:hueOff val="11142976"/>
                <a:satOff val="39624"/>
                <a:lumOff val="89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Responsabilidad social de la empresa</a:t>
          </a:r>
          <a:endParaRPr lang="es-EC" sz="2300" kern="1200" dirty="0"/>
        </a:p>
      </dsp:txBody>
      <dsp:txXfrm>
        <a:off x="0" y="3533308"/>
        <a:ext cx="2644133" cy="112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9FAFA-16CC-4FAC-A889-B502DA1EE414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77EA3-F485-4177-A47A-7D1FFF24028A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D477-61E9-459C-BF4A-2ED2B115CDD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9A4F3-62EB-4138-B446-5D126270E2F4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F82AE-C357-4846-B82F-EB26706DBF16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CD057-93DE-44AD-81D5-94E988B858C7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291C-4855-4401-A2EC-6821D8D60454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2E49-F170-4460-9630-4D8DA167746D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B65FE-8F67-4C59-BED0-C921A668E44A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E67A5-6B32-44FB-9FBC-46ABE19C6C1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A5066-FDB0-4E51-89F0-99FF0695B73A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FBF460-F9B4-4A4A-82BB-53088C1A4BFF}" type="slidenum">
              <a:rPr lang="es-ES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Rectangle 82"/>
          <p:cNvSpPr>
            <a:spLocks noGrp="1" noChangeArrowheads="1"/>
          </p:cNvSpPr>
          <p:nvPr>
            <p:ph type="ctrTitle"/>
          </p:nvPr>
        </p:nvSpPr>
        <p:spPr>
          <a:xfrm>
            <a:off x="250825" y="3399135"/>
            <a:ext cx="8497639" cy="1470025"/>
          </a:xfrm>
        </p:spPr>
        <p:txBody>
          <a:bodyPr/>
          <a:lstStyle/>
          <a:p>
            <a:pPr algn="l"/>
            <a:r>
              <a:rPr lang="es-UY" sz="3600" dirty="0" smtClean="0">
                <a:solidFill>
                  <a:schemeClr val="bg1"/>
                </a:solidFill>
              </a:rPr>
              <a:t>“Elaboración de un Plan de Negocio para la creación de una Empresa de Tecnología de Información en la ciudad de Loja”</a:t>
            </a:r>
            <a:endParaRPr lang="es-ES" sz="3600" dirty="0">
              <a:solidFill>
                <a:srgbClr val="3399FF"/>
              </a:solidFill>
            </a:endParaRPr>
          </a:p>
        </p:txBody>
      </p:sp>
      <p:sp>
        <p:nvSpPr>
          <p:cNvPr id="2131" name="Rectangle 8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444381"/>
            <a:ext cx="8065591" cy="1296987"/>
          </a:xfrm>
        </p:spPr>
        <p:txBody>
          <a:bodyPr/>
          <a:lstStyle/>
          <a:p>
            <a:pPr algn="l"/>
            <a:r>
              <a:rPr lang="es-UY" sz="2400" dirty="0" smtClean="0">
                <a:solidFill>
                  <a:schemeClr val="bg1"/>
                </a:solidFill>
              </a:rPr>
              <a:t>Maestría en Gerencia de Redes y Telecomunicaciones</a:t>
            </a:r>
            <a:endParaRPr lang="es-UY" sz="2400" dirty="0">
              <a:solidFill>
                <a:schemeClr val="bg1"/>
              </a:solidFill>
            </a:endParaRPr>
          </a:p>
          <a:p>
            <a:pPr algn="l"/>
            <a:r>
              <a:rPr lang="es-UY" sz="1800" b="1" i="1" dirty="0" smtClean="0">
                <a:solidFill>
                  <a:schemeClr val="bg1"/>
                </a:solidFill>
              </a:rPr>
              <a:t>Paulo Samaniego Rojas</a:t>
            </a:r>
          </a:p>
          <a:p>
            <a:pPr algn="l"/>
            <a:r>
              <a:rPr lang="es-UY" sz="1600" dirty="0" smtClean="0">
                <a:solidFill>
                  <a:schemeClr val="bg1"/>
                </a:solidFill>
              </a:rPr>
              <a:t>Sangolquí, 10 de mayo de 2013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646" y="1772816"/>
            <a:ext cx="4494858" cy="122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entrepreneurialrescue.com/2012/wp-content/uploads/2012/09/Bac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5" y="0"/>
            <a:ext cx="4126159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V. Metodología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sz="2800" b="1" u="sng" dirty="0" smtClean="0"/>
              <a:t>Elaboración Plan de Negocio</a:t>
            </a:r>
            <a:endParaRPr lang="es-EC" sz="2800" b="1" u="sng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794" y="2333600"/>
            <a:ext cx="6818655" cy="39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445822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Estudio de Mercado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148408" y="1403459"/>
          <a:ext cx="6744072" cy="519389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95267"/>
                <a:gridCol w="2573174"/>
                <a:gridCol w="2475631"/>
              </a:tblGrid>
              <a:tr h="22248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EC" sz="1100" b="1" u="none" strike="noStrike" dirty="0"/>
                        <a:t>TABLA RESUMEN DE RECOPILACIÓN Y ANÁLISIS DE DATOS SECUNDARIOS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9839"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b="1" u="none" strike="noStrike" dirty="0"/>
                        <a:t>FUENTE DE INFORMACIÓN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b="1" u="none" strike="noStrike" dirty="0"/>
                        <a:t>DATOS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b="1" u="none" strike="noStrike" dirty="0"/>
                        <a:t>OBSERVACIÓN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</a:tr>
              <a:tr h="222487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ITU (2006-2011)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1/3 población mundial conectada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/>
                        <a:t>Estos datos muestran la importancia a nivel global y la penetración de algunos de los servicios digitales y nuevas tecnologías vigentes a nivel mundial.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ctr"/>
                </a:tc>
              </a:tr>
              <a:tr h="370811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ITU (2006-2011)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6 billones de suscriptores telefonía móvil. Penetración global: 87%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811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ITU (2006-2011)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De 1,8 billones de hogares, 1/3 tienen acceso a internet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811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ITU (2006-2011)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Países vía desarrollo: 25% hogares tienen computador y 20% acceso a internet.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1383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Centro de Investigación de la Sociedad de la Información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Telecomunicaciones aportan 3,2% al PIB Ecuador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/>
                        <a:t>Estos datos muestran la </a:t>
                      </a:r>
                      <a:r>
                        <a:rPr lang="es-EC" sz="1000" u="none" strike="noStrike" dirty="0" smtClean="0"/>
                        <a:t>trascendencia </a:t>
                      </a:r>
                      <a:r>
                        <a:rPr lang="es-EC" sz="1000" u="none" strike="noStrike" dirty="0"/>
                        <a:t>de uno de los sectores más importantes  de desarrollo en el Ecuador, además también de la situación del servicio de Internet en el país.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ctr"/>
                </a:tc>
              </a:tr>
              <a:tr h="222487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MINTEL - INEC (2010)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Uso Internet Ecuador: 29%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4453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MINTEL - INEC (2010)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Frecuencia uso internet: una vez al día 51,7%.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2487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MINTEL - INEC (2010)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Usuarios internet: 21,14%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2487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MINTEL - INEC (2010)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Índice TICs Loja: 1,48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/>
                        <a:t>La penetración de servicios de tecnología en la ciudad de Loja, aún necesita de incentivo y trabajo. El ICC se ubicación por debajo de la media. Falta trabajo por realizar para mejorar.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 anchor="ctr"/>
                </a:tc>
              </a:tr>
              <a:tr h="370811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Ecuador en Cifras (2010)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Disponibilidad Internet Loja: 19,86%; disponibilidad de computadora Loja: 49,2%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811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UTPL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Uso Web - sector privado: sector industrial 17,44%; alimentación y bebidas 16,15% 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0918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UTPL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Uso Web - Sector Público: Poder Ejecutivo y Gabinete Presidencial 46,15%; Asamblea Nacional 5,55%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0811"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Banco Central del Ecuador (2011)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/>
                        <a:t>ICE: 665,5 puntos. ICC Loja: 41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26" marR="9126" marT="9126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5536" y="3356992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u="sng" dirty="0" smtClean="0"/>
              <a:t>Resultados Información Secundaria</a:t>
            </a:r>
            <a:endParaRPr lang="es-EC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445822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Estudio de Mercado 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141277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u="sng" dirty="0" smtClean="0"/>
              <a:t>Resultados Encuesta</a:t>
            </a:r>
            <a:endParaRPr lang="es-EC" sz="24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17" y="2131929"/>
            <a:ext cx="3377927" cy="20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791" y="2132856"/>
            <a:ext cx="3530617" cy="20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221088"/>
            <a:ext cx="453650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357798"/>
            <a:ext cx="3727326" cy="23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445822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Estudio de Mercado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28600" y="1351309"/>
            <a:ext cx="5688632" cy="4525963"/>
          </a:xfrm>
        </p:spPr>
        <p:txBody>
          <a:bodyPr/>
          <a:lstStyle/>
          <a:p>
            <a:pPr>
              <a:buNone/>
            </a:pPr>
            <a:r>
              <a:rPr lang="es-EC" sz="2800" b="1" dirty="0" smtClean="0"/>
              <a:t>		</a:t>
            </a:r>
            <a:r>
              <a:rPr lang="es-EC" sz="2800" b="1" u="sng" dirty="0" smtClean="0"/>
              <a:t>Entrevista Expertos: Ideas </a:t>
            </a:r>
            <a:r>
              <a:rPr lang="es-EC" sz="2800" b="1" dirty="0" smtClean="0"/>
              <a:t>	</a:t>
            </a:r>
            <a:r>
              <a:rPr lang="es-EC" sz="2800" b="1" u="sng" dirty="0" smtClean="0"/>
              <a:t>Principales Obtenidas</a:t>
            </a:r>
            <a:r>
              <a:rPr lang="es-EC" b="1" u="sng" dirty="0" smtClean="0"/>
              <a:t> </a:t>
            </a:r>
          </a:p>
          <a:p>
            <a:pPr lvl="3"/>
            <a:r>
              <a:rPr lang="es-EC" dirty="0" smtClean="0"/>
              <a:t>Mejora de actividades. Dependencia de funcionamiento. </a:t>
            </a:r>
          </a:p>
          <a:p>
            <a:pPr lvl="3"/>
            <a:r>
              <a:rPr lang="es-EC" sz="1800" dirty="0" smtClean="0"/>
              <a:t>Importancia del conocimiento</a:t>
            </a:r>
          </a:p>
          <a:p>
            <a:pPr lvl="3"/>
            <a:r>
              <a:rPr lang="es-EC" sz="1800" dirty="0" smtClean="0"/>
              <a:t>Falta de seguimiento de empresas a clientes. </a:t>
            </a:r>
          </a:p>
          <a:p>
            <a:pPr lvl="3"/>
            <a:r>
              <a:rPr lang="es-EC" sz="1800" dirty="0" smtClean="0"/>
              <a:t>Áreas reducidas de desarrollo en el campo tecnológico. </a:t>
            </a:r>
          </a:p>
          <a:p>
            <a:pPr lvl="3"/>
            <a:r>
              <a:rPr lang="es-EC" sz="1800" dirty="0" smtClean="0"/>
              <a:t>Poca demanda en el mercado. Industria tecnológica no explotada en la ciudad de Loja. </a:t>
            </a:r>
          </a:p>
          <a:p>
            <a:pPr lvl="3"/>
            <a:r>
              <a:rPr lang="es-EC" sz="1800" dirty="0" smtClean="0"/>
              <a:t>Poca estimulación a desarrolladores.</a:t>
            </a:r>
          </a:p>
          <a:p>
            <a:pPr lvl="3"/>
            <a:r>
              <a:rPr lang="es-EC" sz="1800" dirty="0" smtClean="0"/>
              <a:t>Mejora en la educación, adicionar temas como liderazgo, creatividad, facilidad de comunicación, entre otros.</a:t>
            </a:r>
          </a:p>
          <a:p>
            <a:pPr lvl="1"/>
            <a:endParaRPr lang="es-EC" dirty="0"/>
          </a:p>
        </p:txBody>
      </p:sp>
      <p:pic>
        <p:nvPicPr>
          <p:cNvPr id="5122" name="Picture 2" descr="http://blogs.salleurl.edu/antiguos-alumnos/files/2012/08/Entrevista-traba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4104456" cy="273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7338"/>
            <a:ext cx="8784976" cy="981075"/>
          </a:xfrm>
        </p:spPr>
        <p:txBody>
          <a:bodyPr/>
          <a:lstStyle/>
          <a:p>
            <a:r>
              <a:rPr lang="es-EC" sz="3600" dirty="0" smtClean="0">
                <a:solidFill>
                  <a:schemeClr val="bg1"/>
                </a:solidFill>
              </a:rPr>
              <a:t>VI. Resultados: Diseño Centro de Datos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C" sz="2800" b="1" u="sng" dirty="0" smtClean="0"/>
              <a:t>Subsistema Telecomunicaciones</a:t>
            </a:r>
            <a:endParaRPr lang="es-EC" sz="2800" b="1" u="sng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64088" y="2564904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000" dirty="0" smtClean="0"/>
              <a:t>Backbone: Fibra óptica MM OM3 (50/125 µm): backbone (limitado a 320 m.)</a:t>
            </a:r>
          </a:p>
          <a:p>
            <a:r>
              <a:rPr lang="es-EC" sz="2000" dirty="0" smtClean="0"/>
              <a:t>Horizontal: cable F/UTP categoría 6A Clase EA (limitado a 100m)</a:t>
            </a:r>
            <a:endParaRPr lang="es-EC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3"/>
            <a:ext cx="4320480" cy="493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38"/>
            <a:ext cx="8964488" cy="981075"/>
          </a:xfrm>
        </p:spPr>
        <p:txBody>
          <a:bodyPr/>
          <a:lstStyle/>
          <a:p>
            <a:r>
              <a:rPr lang="es-EC" sz="3600" dirty="0" smtClean="0">
                <a:solidFill>
                  <a:schemeClr val="bg1"/>
                </a:solidFill>
              </a:rPr>
              <a:t>VI. Resultados: Diseño Centro de Datos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652120" y="1412776"/>
          <a:ext cx="3087068" cy="4855209"/>
        </p:xfrm>
        <a:graphic>
          <a:graphicData uri="http://schemas.openxmlformats.org/drawingml/2006/table">
            <a:tbl>
              <a:tblPr/>
              <a:tblGrid>
                <a:gridCol w="785246"/>
                <a:gridCol w="1714089"/>
                <a:gridCol w="587733"/>
              </a:tblGrid>
              <a:tr h="458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EQUIPO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CANTIDAD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2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Switch de Borde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Cisco Catalyst 3750V2-24TS - Switch - L3 - managed - 24 x 10/100 + 12 x SFP - rack-mountable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094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Firewall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Cisco ASA 5510 Security Plus Firewall Edition - Security appliance - 0 / 1 - Ethernet, Fast Ethernet, Gigabit Ethernet - 1U - rack-mountable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Core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Cisco Catalyst 4948E 10 Gigabit Ethernet Switch - Switch - L3 - managed - 48 x 10/100/1000 + 4 (SFP) - 1U rack mountable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72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Distribución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Cisco Catalyst 6509-E Data Center Services Bundle - Switch - managed - rack-mountable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Acceso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Cisco Catalyst 2960G-48TC - Switch - managed - 44 x 10/100/1000 + 4 x combo Gigabit SFP - rack-mountable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0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4176464" cy="526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38"/>
            <a:ext cx="8892480" cy="981075"/>
          </a:xfrm>
        </p:spPr>
        <p:txBody>
          <a:bodyPr/>
          <a:lstStyle/>
          <a:p>
            <a:r>
              <a:rPr lang="es-EC" sz="3600" dirty="0" smtClean="0">
                <a:solidFill>
                  <a:schemeClr val="bg1"/>
                </a:solidFill>
              </a:rPr>
              <a:t>VI. Resultados: Diseño Centro de Datos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30723" name="Imagen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468051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07504" y="3560817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val="FFCC00"/>
                </a:solidFill>
              </a:rPr>
              <a:t>Componentes principales:</a:t>
            </a:r>
          </a:p>
          <a:p>
            <a:pPr>
              <a:buFontTx/>
              <a:buChar char="-"/>
            </a:pPr>
            <a:r>
              <a:rPr lang="es-EC" sz="1600" dirty="0" smtClean="0"/>
              <a:t>UPS: Redundancia N+1: 10KVA</a:t>
            </a:r>
          </a:p>
          <a:p>
            <a:pPr>
              <a:buFontTx/>
              <a:buChar char="-"/>
            </a:pPr>
            <a:r>
              <a:rPr lang="es-EC" sz="1600" dirty="0" smtClean="0"/>
              <a:t>TDP: Sistema de Barras, breakers (bypass, AA precisión, SG operadores, SG Data Center y Cuarto Eléctrico, lámparas emergencia)</a:t>
            </a:r>
          </a:p>
          <a:p>
            <a:pPr>
              <a:buFontTx/>
              <a:buChar char="-"/>
            </a:pPr>
            <a:r>
              <a:rPr lang="es-EC" sz="1600" dirty="0" smtClean="0"/>
              <a:t>Sistema Bypass</a:t>
            </a:r>
          </a:p>
          <a:p>
            <a:pPr>
              <a:buFontTx/>
              <a:buChar char="-"/>
            </a:pPr>
            <a:r>
              <a:rPr lang="es-EC" sz="1600" dirty="0" smtClean="0"/>
              <a:t>Luces de emergencia</a:t>
            </a:r>
          </a:p>
          <a:p>
            <a:pPr>
              <a:buFontTx/>
              <a:buChar char="-"/>
            </a:pPr>
            <a:r>
              <a:rPr lang="es-EC" sz="1600" dirty="0" smtClean="0"/>
              <a:t>PDU (Tablero Distribución Regulado): Filtran impurezas, aislamiento, transformador de voltaje, reducción armónicos.</a:t>
            </a:r>
          </a:p>
          <a:p>
            <a:pPr>
              <a:buFontTx/>
              <a:buChar char="-"/>
            </a:pPr>
            <a:r>
              <a:rPr lang="es-EC" sz="1600" dirty="0" smtClean="0"/>
              <a:t>ATS: 6KVA</a:t>
            </a:r>
          </a:p>
          <a:p>
            <a:pPr>
              <a:buFontTx/>
              <a:buChar char="-"/>
            </a:pP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26876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u="sng" dirty="0" smtClean="0"/>
              <a:t>Subsistema Eléctrico</a:t>
            </a:r>
            <a:endParaRPr lang="es-EC" sz="2800" b="1" u="sng" dirty="0"/>
          </a:p>
        </p:txBody>
      </p:sp>
      <p:pic>
        <p:nvPicPr>
          <p:cNvPr id="14" name="13 Imagen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10832" y="2636912"/>
            <a:ext cx="421196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9145016" cy="1143000"/>
          </a:xfrm>
        </p:spPr>
        <p:txBody>
          <a:bodyPr/>
          <a:lstStyle/>
          <a:p>
            <a:r>
              <a:rPr lang="es-EC" sz="3600" dirty="0" smtClean="0">
                <a:solidFill>
                  <a:schemeClr val="bg1"/>
                </a:solidFill>
              </a:rPr>
              <a:t>VI. Resultados: Diseño Centro de Datos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35496" y="1340768"/>
            <a:ext cx="3960440" cy="4525963"/>
          </a:xfrm>
        </p:spPr>
        <p:txBody>
          <a:bodyPr/>
          <a:lstStyle/>
          <a:p>
            <a:pPr>
              <a:buNone/>
            </a:pPr>
            <a:r>
              <a:rPr lang="es-EC" sz="2800" b="1" u="sng" dirty="0" smtClean="0"/>
              <a:t>Subsistema Eléctrico</a:t>
            </a:r>
          </a:p>
          <a:p>
            <a:pPr lvl="1"/>
            <a:r>
              <a:rPr lang="es-EC" sz="2000" dirty="0" smtClean="0"/>
              <a:t>Red de energía normal y regulada: acometidas y circuitos.</a:t>
            </a:r>
          </a:p>
          <a:p>
            <a:pPr lvl="1"/>
            <a:r>
              <a:rPr lang="es-EC" sz="2000" dirty="0" smtClean="0"/>
              <a:t>Puesta a tierra (racks): Norma ANSI/EIA/TIA 607</a:t>
            </a:r>
          </a:p>
          <a:p>
            <a:pPr lvl="1"/>
            <a:r>
              <a:rPr lang="es-EC" sz="2000" dirty="0" smtClean="0"/>
              <a:t>Sistema de escalerillas para organización cableado</a:t>
            </a:r>
          </a:p>
          <a:p>
            <a:pPr lvl="1"/>
            <a:r>
              <a:rPr lang="es-EC" sz="2000" dirty="0" smtClean="0"/>
              <a:t>Malla alta frecuencia</a:t>
            </a:r>
          </a:p>
          <a:p>
            <a:pPr lvl="1"/>
            <a:r>
              <a:rPr lang="es-EC" sz="2000" dirty="0" smtClean="0"/>
              <a:t>Generador de </a:t>
            </a:r>
            <a:r>
              <a:rPr lang="es-EC" sz="2000" dirty="0" smtClean="0"/>
              <a:t>Emergencia (</a:t>
            </a:r>
            <a:r>
              <a:rPr lang="es-EC" sz="2000" dirty="0" err="1" smtClean="0"/>
              <a:t>40KVA</a:t>
            </a:r>
            <a:r>
              <a:rPr lang="es-EC" sz="2000" dirty="0" smtClean="0"/>
              <a:t>) </a:t>
            </a:r>
            <a:endParaRPr lang="es-EC" dirty="0" smtClean="0"/>
          </a:p>
          <a:p>
            <a:pPr lvl="1"/>
            <a:endParaRPr lang="es-EC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0" name="9 Imagen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504056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/>
          <a:lstStyle/>
          <a:p>
            <a:r>
              <a:rPr lang="es-EC" sz="3600" dirty="0" smtClean="0">
                <a:solidFill>
                  <a:schemeClr val="bg1"/>
                </a:solidFill>
              </a:rPr>
              <a:t>VI. Resultados: Diseño Centro de Datos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C" sz="2800" b="1" u="sng" dirty="0" smtClean="0"/>
              <a:t>Subsistema Mecánico</a:t>
            </a:r>
          </a:p>
          <a:p>
            <a:pPr lvl="1"/>
            <a:r>
              <a:rPr lang="es-EC" dirty="0" smtClean="0"/>
              <a:t>“Start-up”: 5 racks: 2 telecom, 3 servers (1 Blade (10KW), 2 housing(1-1,5KW)*)</a:t>
            </a:r>
          </a:p>
          <a:p>
            <a:pPr lvl="1"/>
            <a:endParaRPr lang="es-EC" dirty="0" smtClean="0"/>
          </a:p>
          <a:p>
            <a:pPr lvl="1"/>
            <a:endParaRPr lang="es-EC" dirty="0" smtClean="0"/>
          </a:p>
          <a:p>
            <a:pPr lvl="1"/>
            <a:endParaRPr lang="es-EC" dirty="0" smtClean="0"/>
          </a:p>
          <a:p>
            <a:pPr lvl="1"/>
            <a:endParaRPr lang="es-EC" dirty="0" smtClean="0"/>
          </a:p>
          <a:p>
            <a:pPr lvl="1"/>
            <a:endParaRPr lang="es-EC" dirty="0" smtClean="0"/>
          </a:p>
          <a:p>
            <a:pPr lvl="1"/>
            <a:endParaRPr lang="es-EC" dirty="0" smtClean="0"/>
          </a:p>
          <a:p>
            <a:pPr lvl="1"/>
            <a:endParaRPr lang="es-EC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7504" y="6167045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* </a:t>
            </a:r>
            <a:r>
              <a:rPr lang="es-EC" dirty="0" smtClean="0">
                <a:latin typeface="Calibri"/>
                <a:ea typeface="Calibri"/>
                <a:cs typeface="Calibri"/>
              </a:rPr>
              <a:t>Rasmussen, N. </a:t>
            </a:r>
            <a:r>
              <a:rPr lang="es-EC" i="1" dirty="0" smtClean="0">
                <a:latin typeface="Calibri"/>
                <a:ea typeface="Calibri"/>
                <a:cs typeface="Arial"/>
              </a:rPr>
              <a:t>Estrategias de enfriamiento para racks y servidores de tipo Blade con muy alta densidad. </a:t>
            </a:r>
            <a:r>
              <a:rPr lang="es-EC" dirty="0" smtClean="0">
                <a:latin typeface="Calibri"/>
                <a:ea typeface="Calibri"/>
                <a:cs typeface="Arial"/>
              </a:rPr>
              <a:t>Informe interno N°46. </a:t>
            </a:r>
            <a:endParaRPr lang="es-EC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1514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 rotWithShape="1">
          <a:blip r:embed="rId3" cstate="print"/>
          <a:srcRect l="19663" t="41646" r="17415" b="5023"/>
          <a:stretch/>
        </p:blipFill>
        <p:spPr bwMode="auto">
          <a:xfrm>
            <a:off x="467544" y="4365104"/>
            <a:ext cx="3744416" cy="1742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3" name="iwi" descr="http://images.craigslist.org/3Ge3F43H45G75Kd5F7cafd39097ef06281800.jpg"/>
          <p:cNvPicPr/>
          <p:nvPr/>
        </p:nvPicPr>
        <p:blipFill>
          <a:blip r:embed="rId4" cstate="print"/>
          <a:srcRect b="6176"/>
          <a:stretch>
            <a:fillRect/>
          </a:stretch>
        </p:blipFill>
        <p:spPr bwMode="auto">
          <a:xfrm>
            <a:off x="4499992" y="3717032"/>
            <a:ext cx="44644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s-EC" sz="3600" dirty="0" smtClean="0">
                <a:solidFill>
                  <a:schemeClr val="bg1"/>
                </a:solidFill>
              </a:rPr>
              <a:t>VII. Resultados: Diseño Centro de Datos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C" sz="2800" b="1" u="sng" dirty="0" smtClean="0"/>
              <a:t>Subsistema Arquitectura</a:t>
            </a:r>
          </a:p>
          <a:p>
            <a:pPr lvl="1"/>
            <a:r>
              <a:rPr lang="es-EC" dirty="0" smtClean="0"/>
              <a:t>Área Data Center: 57 m</a:t>
            </a:r>
            <a:r>
              <a:rPr lang="es-EC" baseline="30000" dirty="0" smtClean="0"/>
              <a:t>2 </a:t>
            </a:r>
            <a:r>
              <a:rPr lang="es-EC" dirty="0" smtClean="0"/>
              <a:t>; Área Total: 220,93 m</a:t>
            </a:r>
            <a:r>
              <a:rPr lang="es-EC" baseline="30000" dirty="0" smtClean="0"/>
              <a:t>2</a:t>
            </a:r>
            <a:endParaRPr lang="es-EC" dirty="0" smtClean="0"/>
          </a:p>
          <a:p>
            <a:pPr lvl="1"/>
            <a:endParaRPr lang="es-EC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0" name="0 Imagen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 l="6554" t="15768" r="2758" b="14371"/>
          <a:stretch/>
        </p:blipFill>
        <p:spPr bwMode="auto">
          <a:xfrm>
            <a:off x="323528" y="2780928"/>
            <a:ext cx="864096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sz="2800" dirty="0" smtClean="0">
                <a:solidFill>
                  <a:schemeClr val="bg1"/>
                </a:solidFill>
              </a:rPr>
              <a:t>I. Antecedentes – Planteamiento del Problema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s-EC" dirty="0" smtClean="0"/>
              <a:t>Avance Tecnológico</a:t>
            </a:r>
          </a:p>
          <a:p>
            <a:r>
              <a:rPr lang="es-EC" dirty="0" smtClean="0"/>
              <a:t>Desarrollo empresarial limitado (Loja)</a:t>
            </a:r>
          </a:p>
          <a:p>
            <a:r>
              <a:rPr lang="es-EC" dirty="0" smtClean="0"/>
              <a:t>26 empresas registradas en el sector. 16,6% manejan </a:t>
            </a:r>
            <a:r>
              <a:rPr lang="es-EC" i="1" dirty="0" smtClean="0"/>
              <a:t>planes empresariales</a:t>
            </a:r>
            <a:r>
              <a:rPr lang="es-EC" dirty="0" smtClean="0"/>
              <a:t>. </a:t>
            </a:r>
          </a:p>
          <a:p>
            <a:r>
              <a:rPr lang="es-EC" dirty="0" smtClean="0"/>
              <a:t>I+D+i</a:t>
            </a:r>
          </a:p>
          <a:p>
            <a:r>
              <a:rPr lang="es-EC" dirty="0" smtClean="0"/>
              <a:t>Políticas de Estado</a:t>
            </a:r>
          </a:p>
          <a:p>
            <a:r>
              <a:rPr lang="es-EC" sz="2800" dirty="0" smtClean="0"/>
              <a:t>Proceso a seguir para diseñar una empresa de Tecnología de Información que genere servicios de calidad y genere utilidad 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/>
          <a:lstStyle/>
          <a:p>
            <a:r>
              <a:rPr lang="es-EC" sz="3600" dirty="0" smtClean="0">
                <a:solidFill>
                  <a:schemeClr val="bg1"/>
                </a:solidFill>
              </a:rPr>
              <a:t>VI. Resultados: Diseño Centro de Datos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35496" y="1279301"/>
            <a:ext cx="4402832" cy="4525963"/>
          </a:xfrm>
        </p:spPr>
        <p:txBody>
          <a:bodyPr/>
          <a:lstStyle/>
          <a:p>
            <a:pPr>
              <a:buNone/>
            </a:pPr>
            <a:r>
              <a:rPr lang="es-EC" sz="2800" b="1" u="sng" dirty="0" smtClean="0"/>
              <a:t>Subsistema Arquitectura</a:t>
            </a:r>
            <a:endParaRPr lang="es-EC" b="1" u="sng" dirty="0" smtClean="0"/>
          </a:p>
          <a:p>
            <a:pPr>
              <a:buNone/>
            </a:pPr>
            <a:r>
              <a:rPr lang="es-EC" sz="2000" dirty="0" smtClean="0"/>
              <a:t>   Componentes Principales:</a:t>
            </a:r>
          </a:p>
          <a:p>
            <a:pPr lvl="1">
              <a:buFontTx/>
              <a:buChar char="-"/>
            </a:pPr>
            <a:r>
              <a:rPr lang="es-EC" sz="2000" dirty="0" smtClean="0"/>
              <a:t>Sistema de piso elevado</a:t>
            </a:r>
          </a:p>
          <a:p>
            <a:pPr lvl="1">
              <a:buFontTx/>
              <a:buChar char="-"/>
            </a:pPr>
            <a:r>
              <a:rPr lang="es-EC" sz="2000" dirty="0" smtClean="0"/>
              <a:t>Paneles perforados</a:t>
            </a:r>
          </a:p>
          <a:p>
            <a:pPr lvl="1">
              <a:buFontTx/>
              <a:buChar char="-"/>
            </a:pPr>
            <a:r>
              <a:rPr lang="es-EC" sz="2000" dirty="0" smtClean="0"/>
              <a:t>Rampa de acceso elevado</a:t>
            </a:r>
          </a:p>
          <a:p>
            <a:pPr lvl="1">
              <a:buFontTx/>
              <a:buChar char="-"/>
            </a:pPr>
            <a:r>
              <a:rPr lang="es-EC" sz="2000" dirty="0" smtClean="0"/>
              <a:t>Ventosa</a:t>
            </a:r>
          </a:p>
          <a:p>
            <a:pPr lvl="1">
              <a:buFontTx/>
              <a:buChar char="-"/>
            </a:pPr>
            <a:r>
              <a:rPr lang="es-EC" sz="2000" dirty="0" smtClean="0"/>
              <a:t>Pintura anti-estática </a:t>
            </a:r>
          </a:p>
          <a:p>
            <a:pPr lvl="1">
              <a:buFontTx/>
              <a:buChar char="-"/>
            </a:pPr>
            <a:r>
              <a:rPr lang="es-EC" sz="2000" dirty="0" smtClean="0"/>
              <a:t>Piso de vinyl anti-estático (cuarto operadores)</a:t>
            </a:r>
          </a:p>
          <a:p>
            <a:pPr lvl="1">
              <a:buFontTx/>
              <a:buChar char="-"/>
            </a:pPr>
            <a:r>
              <a:rPr lang="es-EC" sz="2000" dirty="0" smtClean="0"/>
              <a:t>Puerta de seguridad </a:t>
            </a:r>
          </a:p>
          <a:p>
            <a:pPr>
              <a:buNone/>
            </a:pPr>
            <a:endParaRPr lang="es-EC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0" name="9 Imagen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54510"/>
            <a:ext cx="5004048" cy="464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20472" cy="1143000"/>
          </a:xfrm>
        </p:spPr>
        <p:txBody>
          <a:bodyPr/>
          <a:lstStyle/>
          <a:p>
            <a:r>
              <a:rPr lang="es-EC" sz="3600" dirty="0" smtClean="0">
                <a:solidFill>
                  <a:schemeClr val="bg1"/>
                </a:solidFill>
              </a:rPr>
              <a:t>VI. Resultados: Diseño Centro de Datos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5496" y="1340768"/>
            <a:ext cx="4248472" cy="4525963"/>
          </a:xfrm>
        </p:spPr>
        <p:txBody>
          <a:bodyPr/>
          <a:lstStyle/>
          <a:p>
            <a:pPr>
              <a:buNone/>
            </a:pPr>
            <a:r>
              <a:rPr lang="es-EC" sz="2800" b="1" u="sng" dirty="0" smtClean="0"/>
              <a:t>Sistemas Adicionales</a:t>
            </a:r>
          </a:p>
          <a:p>
            <a:pPr lvl="1"/>
            <a:r>
              <a:rPr lang="es-EC" sz="2000" dirty="0" smtClean="0"/>
              <a:t>Sistema de gestión y monitoreo</a:t>
            </a:r>
          </a:p>
          <a:p>
            <a:pPr lvl="1"/>
            <a:r>
              <a:rPr lang="es-EC" sz="2000" dirty="0" smtClean="0"/>
              <a:t>Sistema de detección y extinción de incendios (agente limpio HFC-125)</a:t>
            </a:r>
          </a:p>
          <a:p>
            <a:pPr lvl="1"/>
            <a:r>
              <a:rPr lang="es-EC" sz="2000" dirty="0" smtClean="0"/>
              <a:t>Sistema de video seguridad y vigilancia</a:t>
            </a:r>
          </a:p>
          <a:p>
            <a:pPr lvl="1"/>
            <a:r>
              <a:rPr lang="es-EC" sz="2000" dirty="0" smtClean="0"/>
              <a:t>Consideraciones Ambientales </a:t>
            </a:r>
          </a:p>
          <a:p>
            <a:pPr lvl="1"/>
            <a:endParaRPr lang="es-EC" dirty="0" smtClean="0"/>
          </a:p>
          <a:p>
            <a:endParaRPr lang="es-EC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941168"/>
            <a:ext cx="3744416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721821"/>
            <a:ext cx="1990725" cy="37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12 Imagen"/>
          <p:cNvPicPr/>
          <p:nvPr/>
        </p:nvPicPr>
        <p:blipFill>
          <a:blip r:embed="rId4" cstate="print">
            <a:grayscl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916832"/>
            <a:ext cx="489654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/>
          <a:lstStyle/>
          <a:p>
            <a:r>
              <a:rPr lang="es-EC" sz="3600" dirty="0" smtClean="0">
                <a:solidFill>
                  <a:schemeClr val="bg1"/>
                </a:solidFill>
              </a:rPr>
              <a:t>VI. Resultados: Diseño Centro de Datos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s-EC" dirty="0" smtClean="0"/>
          </a:p>
          <a:p>
            <a:endParaRPr lang="es-EC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55576" y="126876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/>
              <a:t>Presupuesto Referencial Centro de Datos</a:t>
            </a:r>
            <a:endParaRPr lang="es-EC" sz="2400" b="1" u="sng" dirty="0"/>
          </a:p>
        </p:txBody>
      </p:sp>
      <p:pic>
        <p:nvPicPr>
          <p:cNvPr id="17" name="1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763645" cy="480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4788024" y="2780928"/>
          <a:ext cx="3816424" cy="12001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55157"/>
                <a:gridCol w="884167"/>
                <a:gridCol w="7771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Subsistema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Precio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Porcentaje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Telecomunicaciones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$ 242.440,46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45%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Eléctrico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$ 160.238,93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30%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Mecánico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$ 55.200,00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10%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Arquitectura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$ 25.620,68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/>
                        <a:t>6%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Adicionales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$ 49.670,00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9%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Plan de Negocio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2000" dirty="0" smtClean="0"/>
              <a:t>Razón Social:</a:t>
            </a:r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sz="2000" dirty="0" smtClean="0"/>
              <a:t>Objeto Social: Prestación de servicios de TICs y actividades complementarias relacionadas y/o conexas. </a:t>
            </a:r>
          </a:p>
          <a:p>
            <a:r>
              <a:rPr lang="es-EC" sz="2000" dirty="0" smtClean="0"/>
              <a:t>Visión: Ser una empresa líder en TICs, que basada en I+D+i, aporte al sector empresarial eficientemente con soluciones actualizadas y eficaces. </a:t>
            </a:r>
          </a:p>
          <a:p>
            <a:r>
              <a:rPr lang="es-EC" sz="2000" dirty="0" smtClean="0"/>
              <a:t>Misión: Ofrecer soluciones tecnológicas basadas en TICs al sector de pymes de la ciudad de Loja y que éstas garanticen a las empresas, convertirse en una herramienta de maximización de resultados de su negocio.</a:t>
            </a:r>
            <a:r>
              <a:rPr lang="es-EC" sz="2400" dirty="0" smtClean="0"/>
              <a:t>  </a:t>
            </a:r>
            <a:endParaRPr lang="es-EC" sz="2400" dirty="0"/>
          </a:p>
        </p:txBody>
      </p:sp>
      <p:pic>
        <p:nvPicPr>
          <p:cNvPr id="7" name="Picture 7" descr="C:\users\BETO\Documents\BETITO\ESPE\Clases\Tesis\logo consultec\consultec6 - 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443014" cy="102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Plan de Negocio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5832648" cy="4680520"/>
          </a:xfrm>
        </p:spPr>
        <p:txBody>
          <a:bodyPr/>
          <a:lstStyle/>
          <a:p>
            <a:pPr>
              <a:buNone/>
            </a:pPr>
            <a:r>
              <a:rPr lang="es-EC" sz="2800" b="1" u="sng" dirty="0" smtClean="0"/>
              <a:t>Servicios Proyectados</a:t>
            </a:r>
          </a:p>
          <a:p>
            <a:pPr>
              <a:buFontTx/>
              <a:buChar char="-"/>
            </a:pPr>
            <a:r>
              <a:rPr lang="es-EC" sz="2000" dirty="0" smtClean="0"/>
              <a:t>Servicios de </a:t>
            </a:r>
            <a:r>
              <a:rPr lang="es-EC" sz="2000" dirty="0" smtClean="0"/>
              <a:t>TICs</a:t>
            </a:r>
            <a:endParaRPr lang="es-EC" sz="2000" dirty="0" smtClean="0"/>
          </a:p>
          <a:p>
            <a:pPr lvl="1">
              <a:buFontTx/>
              <a:buChar char="-"/>
            </a:pPr>
            <a:r>
              <a:rPr lang="es-EC" sz="2000" dirty="0" smtClean="0"/>
              <a:t>Respaldo y resguardo de información</a:t>
            </a:r>
          </a:p>
          <a:p>
            <a:pPr lvl="1">
              <a:buFontTx/>
              <a:buChar char="-"/>
            </a:pPr>
            <a:r>
              <a:rPr lang="es-EC" sz="2000" dirty="0" smtClean="0"/>
              <a:t>Registro y gestión DNS – Web Hosting – E-mail</a:t>
            </a:r>
          </a:p>
          <a:p>
            <a:pPr lvl="1">
              <a:buFontTx/>
              <a:buChar char="-"/>
            </a:pPr>
            <a:r>
              <a:rPr lang="es-EC" sz="2000" dirty="0" smtClean="0"/>
              <a:t>Housing</a:t>
            </a:r>
          </a:p>
          <a:p>
            <a:pPr lvl="1">
              <a:buFontTx/>
              <a:buChar char="-"/>
            </a:pPr>
            <a:r>
              <a:rPr lang="es-EC" sz="2000" dirty="0" smtClean="0"/>
              <a:t>Diseño y Mantenimiento Web</a:t>
            </a:r>
          </a:p>
          <a:p>
            <a:pPr lvl="1">
              <a:buFontTx/>
              <a:buChar char="-"/>
            </a:pPr>
            <a:r>
              <a:rPr lang="es-EC" sz="2000" dirty="0" smtClean="0"/>
              <a:t>Streaming Hosting</a:t>
            </a:r>
          </a:p>
          <a:p>
            <a:pPr>
              <a:buFontTx/>
              <a:buChar char="-"/>
            </a:pPr>
            <a:r>
              <a:rPr lang="es-EC" sz="2000" dirty="0" smtClean="0"/>
              <a:t>Servicio de Soporte Tecnológico</a:t>
            </a:r>
          </a:p>
          <a:p>
            <a:pPr lvl="1">
              <a:buFontTx/>
              <a:buChar char="-"/>
            </a:pPr>
            <a:r>
              <a:rPr lang="es-EC" sz="2000" dirty="0" smtClean="0"/>
              <a:t>Monitoreo de equipamiento</a:t>
            </a:r>
          </a:p>
          <a:p>
            <a:pPr lvl="1">
              <a:buFontTx/>
              <a:buChar char="-"/>
            </a:pPr>
            <a:r>
              <a:rPr lang="es-EC" sz="2000" dirty="0" smtClean="0"/>
              <a:t>Mantenimiento: Soporte – Asistencia Técnica</a:t>
            </a:r>
          </a:p>
          <a:p>
            <a:pPr>
              <a:buFontTx/>
              <a:buChar char="-"/>
            </a:pPr>
            <a:r>
              <a:rPr lang="es-EC" sz="2000" dirty="0" smtClean="0"/>
              <a:t>Servicio de Consultoría</a:t>
            </a:r>
          </a:p>
          <a:p>
            <a:pPr>
              <a:buFontTx/>
              <a:buChar char="-"/>
            </a:pPr>
            <a:r>
              <a:rPr lang="es-EC" sz="2000" dirty="0" smtClean="0"/>
              <a:t>Servicio de Implementación e Integración</a:t>
            </a:r>
          </a:p>
          <a:p>
            <a:endParaRPr lang="es-EC" dirty="0"/>
          </a:p>
        </p:txBody>
      </p:sp>
      <p:pic>
        <p:nvPicPr>
          <p:cNvPr id="39940" name="Picture 4" descr="http://www.rogerogreen.com/wp-content/uploads/2013/04/email_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145" y="4869160"/>
            <a:ext cx="1988838" cy="1988839"/>
          </a:xfrm>
          <a:prstGeom prst="rect">
            <a:avLst/>
          </a:prstGeom>
          <a:noFill/>
        </p:spPr>
      </p:pic>
      <p:pic>
        <p:nvPicPr>
          <p:cNvPr id="39942" name="Picture 6" descr="http://www.daycody.com/wp-content/uploads/2011/10/back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2336063" cy="2258195"/>
          </a:xfrm>
          <a:prstGeom prst="rect">
            <a:avLst/>
          </a:prstGeom>
          <a:noFill/>
        </p:spPr>
      </p:pic>
      <p:pic>
        <p:nvPicPr>
          <p:cNvPr id="39944" name="Picture 8" descr="http://www.gsigt.net/wp-content/uploads/2012/11/soporte-tecn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204" y="3501008"/>
            <a:ext cx="2381300" cy="1920281"/>
          </a:xfrm>
          <a:prstGeom prst="rect">
            <a:avLst/>
          </a:prstGeom>
          <a:noFill/>
        </p:spPr>
      </p:pic>
      <p:pic>
        <p:nvPicPr>
          <p:cNvPr id="39946" name="Picture 10" descr="http://civilengineerlink.com/wp-content/uploads/2012/05/project-manag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417" y="3573016"/>
            <a:ext cx="1820823" cy="1468797"/>
          </a:xfrm>
          <a:prstGeom prst="rect">
            <a:avLst/>
          </a:prstGeom>
          <a:noFill/>
        </p:spPr>
      </p:pic>
      <p:pic>
        <p:nvPicPr>
          <p:cNvPr id="39948" name="Picture 12" descr="http://www.espoltel.net/empresa/images2/host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445224"/>
            <a:ext cx="1865784" cy="1399338"/>
          </a:xfrm>
          <a:prstGeom prst="rect">
            <a:avLst/>
          </a:prstGeom>
          <a:noFill/>
        </p:spPr>
      </p:pic>
      <p:pic>
        <p:nvPicPr>
          <p:cNvPr id="39950" name="Picture 14" descr="http://lorenalameda.com/wp-content/uploads/2012/08/Streaming-audio-vide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506072" y="1863080"/>
            <a:ext cx="2160240" cy="111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Plan de Negocio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C" sz="1800" dirty="0" smtClean="0"/>
              <a:t>Estructura Organizacional</a:t>
            </a:r>
          </a:p>
          <a:p>
            <a:pPr>
              <a:buNone/>
            </a:pPr>
            <a:r>
              <a:rPr lang="es-EC" sz="1800" dirty="0" smtClean="0"/>
              <a:t>Proyectada</a:t>
            </a:r>
            <a:endParaRPr lang="es-EC" sz="1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5" y="1988840"/>
            <a:ext cx="3963649" cy="196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34894" y="1412776"/>
            <a:ext cx="3357586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s-EC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Calidad de Servicio: </a:t>
            </a:r>
            <a:r>
              <a:rPr lang="es-EC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Satisfacción del cliente.</a:t>
            </a:r>
          </a:p>
          <a:p>
            <a:pPr algn="just">
              <a:buFontTx/>
              <a:buChar char="•"/>
              <a:defRPr/>
            </a:pPr>
            <a:r>
              <a:rPr lang="es-EC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Innovación y creatividad:</a:t>
            </a:r>
            <a:r>
              <a:rPr lang="es-EC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nuevos servicios, nuevas tecnologías, nuevas herramientas, nuevos modelos.</a:t>
            </a:r>
          </a:p>
          <a:p>
            <a:pPr algn="just">
              <a:buFontTx/>
              <a:buChar char="•"/>
              <a:defRPr/>
            </a:pPr>
            <a:r>
              <a:rPr lang="es-EC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Ética Profesional: </a:t>
            </a:r>
            <a:r>
              <a:rPr lang="es-EC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Transparencia </a:t>
            </a:r>
          </a:p>
          <a:p>
            <a:pPr algn="just">
              <a:buFontTx/>
              <a:buChar char="•"/>
              <a:defRPr/>
            </a:pPr>
            <a:r>
              <a:rPr lang="es-EC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Honestidad</a:t>
            </a:r>
            <a:r>
              <a:rPr lang="es-EC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 través de un manejo transparente de recursos, y en todas las acciones, dando confianza a los clientes y a todos quienes conforman la empresa.</a:t>
            </a:r>
          </a:p>
          <a:p>
            <a:pPr algn="just" eaLnBrk="0" hangingPunct="0">
              <a:buFontTx/>
              <a:buChar char="•"/>
              <a:defRPr/>
            </a:pPr>
            <a:r>
              <a:rPr lang="es-ES" sz="1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s-ES" sz="1200" b="1" dirty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esponsabilidad Social: </a:t>
            </a:r>
            <a:r>
              <a:rPr lang="es-ES" sz="1200" dirty="0" bmk="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mejora de las condiciones de vida de la gente vinculada a la empresa y aportar con servicios de calidad a la sociedad.</a:t>
            </a:r>
          </a:p>
          <a:p>
            <a:pPr algn="just" eaLnBrk="0" hangingPunct="0">
              <a:buFontTx/>
              <a:buChar char="•"/>
              <a:defRPr/>
            </a:pPr>
            <a:r>
              <a:rPr lang="es-EC" sz="1200" b="1" dirty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Lealtad:</a:t>
            </a:r>
            <a:r>
              <a:rPr lang="es-EC" sz="1200" dirty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Todas las tareas realizadas por los colaboradores deben ser leal a los principios y valores instituidos y proclamados por la empresa. </a:t>
            </a:r>
            <a:endParaRPr lang="es-EC" sz="1200" dirty="0" bmk="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s-ES" sz="1200" b="1" dirty="0" bmk="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Respeto e iniciativa:</a:t>
            </a:r>
            <a:r>
              <a:rPr lang="es-ES" sz="1200" dirty="0" bmk="_Toc28668198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Ganas, honestidad y honradez en cada acto realizado por los colaboradores, tanto para con sus compañeros como con los clientes.</a:t>
            </a:r>
          </a:p>
          <a:p>
            <a:pPr algn="just" eaLnBrk="0" hangingPunct="0">
              <a:buFontTx/>
              <a:buChar char="•"/>
              <a:defRPr/>
            </a:pPr>
            <a:r>
              <a:rPr lang="es-ES" sz="1200" b="1" dirty="0" bmk="_Toc28668198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Confidencialidad: </a:t>
            </a:r>
            <a:r>
              <a:rPr lang="es-ES" sz="1200" dirty="0" bmk="_Toc28668198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Manejo de políticas de seguridad de la información, sustentada en la implementación de mejores tecnologías, que permitan mantenerla completa y confiable.</a:t>
            </a:r>
            <a:r>
              <a:rPr lang="es-ES" sz="1200" b="1" dirty="0" bmk="_Toc28668198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80112" y="602128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Principios/Valores </a:t>
            </a:r>
            <a:endParaRPr lang="es-EC" dirty="0" smtClean="0"/>
          </a:p>
          <a:p>
            <a:r>
              <a:rPr lang="es-EC" dirty="0" smtClean="0"/>
              <a:t>Corporativos</a:t>
            </a:r>
            <a:endParaRPr lang="es-EC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7760" t="4849" r="23746" b="8803"/>
          <a:stretch>
            <a:fillRect/>
          </a:stretch>
        </p:blipFill>
        <p:spPr bwMode="auto">
          <a:xfrm>
            <a:off x="395536" y="4077072"/>
            <a:ext cx="258641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2915816" y="48598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Análisis Competencia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59832" y="5733256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err="1" smtClean="0">
                <a:solidFill>
                  <a:schemeClr val="bg1"/>
                </a:solidFill>
              </a:rPr>
              <a:t>Wuto</a:t>
            </a:r>
            <a:r>
              <a:rPr lang="es-EC" sz="1400" dirty="0" smtClean="0">
                <a:solidFill>
                  <a:schemeClr val="bg1"/>
                </a:solidFill>
              </a:rPr>
              <a:t> Loja, </a:t>
            </a:r>
            <a:r>
              <a:rPr lang="es-EC" sz="1400" dirty="0" err="1" smtClean="0">
                <a:solidFill>
                  <a:schemeClr val="bg1"/>
                </a:solidFill>
              </a:rPr>
              <a:t>Joomfast</a:t>
            </a:r>
            <a:r>
              <a:rPr lang="es-EC" sz="1400" dirty="0" smtClean="0">
                <a:solidFill>
                  <a:schemeClr val="bg1"/>
                </a:solidFill>
              </a:rPr>
              <a:t>, </a:t>
            </a:r>
            <a:r>
              <a:rPr lang="es-EC" sz="1400" dirty="0" err="1" smtClean="0">
                <a:solidFill>
                  <a:schemeClr val="bg1"/>
                </a:solidFill>
              </a:rPr>
              <a:t>Computech</a:t>
            </a:r>
            <a:r>
              <a:rPr lang="es-EC" sz="1400" dirty="0" smtClean="0">
                <a:solidFill>
                  <a:schemeClr val="bg1"/>
                </a:solidFill>
              </a:rPr>
              <a:t>, Yamburara.com, </a:t>
            </a:r>
            <a:r>
              <a:rPr lang="es-EC" sz="1400" dirty="0" err="1" smtClean="0">
                <a:solidFill>
                  <a:schemeClr val="bg1"/>
                </a:solidFill>
              </a:rPr>
              <a:t>PuntoNet</a:t>
            </a:r>
            <a:r>
              <a:rPr lang="es-EC" sz="1400" dirty="0" smtClean="0">
                <a:solidFill>
                  <a:schemeClr val="bg1"/>
                </a:solidFill>
              </a:rPr>
              <a:t>, </a:t>
            </a:r>
            <a:r>
              <a:rPr lang="es-EC" sz="1400" dirty="0" err="1" smtClean="0">
                <a:solidFill>
                  <a:schemeClr val="bg1"/>
                </a:solidFill>
              </a:rPr>
              <a:t>Nettplus</a:t>
            </a:r>
            <a:r>
              <a:rPr lang="es-EC" sz="1400" dirty="0" smtClean="0">
                <a:solidFill>
                  <a:schemeClr val="bg1"/>
                </a:solidFill>
              </a:rPr>
              <a:t>, </a:t>
            </a:r>
            <a:r>
              <a:rPr lang="es-EC" sz="1400" dirty="0" err="1" smtClean="0">
                <a:solidFill>
                  <a:schemeClr val="bg1"/>
                </a:solidFill>
              </a:rPr>
              <a:t>Ecuanet</a:t>
            </a:r>
            <a:r>
              <a:rPr lang="es-EC" sz="1400" smtClean="0">
                <a:solidFill>
                  <a:schemeClr val="bg1"/>
                </a:solidFill>
              </a:rPr>
              <a:t>.</a:t>
            </a:r>
            <a:endParaRPr lang="es-EC" sz="1400" dirty="0">
              <a:solidFill>
                <a:schemeClr val="bg1"/>
              </a:solidFill>
            </a:endParaRPr>
          </a:p>
        </p:txBody>
      </p:sp>
      <p:sp>
        <p:nvSpPr>
          <p:cNvPr id="15" name="14 Flecha circular"/>
          <p:cNvSpPr/>
          <p:nvPr/>
        </p:nvSpPr>
        <p:spPr>
          <a:xfrm>
            <a:off x="3059832" y="5445224"/>
            <a:ext cx="360040" cy="50405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997536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Plan de Negocio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899592" y="1484785"/>
            <a:ext cx="3312368" cy="996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Estudio Organizacional y Legal</a:t>
            </a:r>
            <a:endParaRPr kumimoji="0" lang="es-EC" sz="2400" b="0" i="0" strike="noStrike" kern="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Marcador de contenido"/>
          <p:cNvGraphicFramePr>
            <a:graphicFrameLocks/>
          </p:cNvGraphicFramePr>
          <p:nvPr/>
        </p:nvGraphicFramePr>
        <p:xfrm>
          <a:off x="964658" y="2632647"/>
          <a:ext cx="7000923" cy="367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Flecha derecha"/>
          <p:cNvSpPr/>
          <p:nvPr/>
        </p:nvSpPr>
        <p:spPr>
          <a:xfrm>
            <a:off x="4607992" y="1695971"/>
            <a:ext cx="857250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679555" y="1481658"/>
            <a:ext cx="2714625" cy="1011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C" sz="1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Empresa: Entidad </a:t>
            </a:r>
            <a:r>
              <a:rPr lang="es-EC" sz="1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conformada x personas a fin de  satisfacer las  necesidades del mercado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572000" y="4581128"/>
          <a:ext cx="3357563" cy="1785938"/>
        </p:xfrm>
        <a:graphic>
          <a:graphicData uri="http://schemas.openxmlformats.org/drawingml/2006/table">
            <a:tbl>
              <a:tblPr/>
              <a:tblGrid>
                <a:gridCol w="413782"/>
                <a:gridCol w="707014"/>
                <a:gridCol w="2236767"/>
              </a:tblGrid>
              <a:tr h="17859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Times New Roman"/>
                          <a:ea typeface="Times New Roman"/>
                        </a:rPr>
                        <a:t>J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Times New Roman"/>
                          <a:ea typeface="Times New Roman"/>
                        </a:rPr>
                        <a:t>J.61.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Times New Roman"/>
                          <a:ea typeface="Times New Roman"/>
                        </a:rPr>
                        <a:t>J.62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Times New Roman"/>
                          <a:ea typeface="Times New Roman"/>
                        </a:rPr>
                        <a:t>J.63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latin typeface="Times New Roman"/>
                          <a:ea typeface="Times New Roman"/>
                        </a:rPr>
                        <a:t>Telecomunicaciones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Programación Informática, Consultoría de Informática y actividades conexas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Calibri"/>
                        </a:rPr>
                        <a:t>Actividades de Servicios de Información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Plan de Negocio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15" name="4 Marcador de contenido"/>
          <p:cNvGraphicFramePr>
            <a:graphicFrameLocks/>
          </p:cNvGraphicFramePr>
          <p:nvPr/>
        </p:nvGraphicFramePr>
        <p:xfrm>
          <a:off x="755576" y="1844824"/>
          <a:ext cx="63367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899592" y="13407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/>
              <a:t>Estrategias Empresariales de Crecimiento</a:t>
            </a:r>
            <a:endParaRPr lang="es-EC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Plan de Negocio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9" name="4 Marcador de contenido"/>
          <p:cNvGraphicFramePr>
            <a:graphicFrameLocks noGrp="1"/>
          </p:cNvGraphicFramePr>
          <p:nvPr>
            <p:ph idx="1"/>
          </p:nvPr>
        </p:nvGraphicFramePr>
        <p:xfrm>
          <a:off x="899592" y="1988840"/>
          <a:ext cx="7344816" cy="46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99592" y="13407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/>
              <a:t>Estrategias Empresariales de Crecimiento</a:t>
            </a:r>
            <a:endParaRPr lang="es-EC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Plan de Negocio</a:t>
            </a:r>
            <a:endParaRPr lang="es-EC" sz="4000" dirty="0">
              <a:solidFill>
                <a:schemeClr val="bg1"/>
              </a:solidFill>
            </a:endParaRPr>
          </a:p>
        </p:txBody>
      </p:sp>
      <p:pic>
        <p:nvPicPr>
          <p:cNvPr id="1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5" y="1844824"/>
            <a:ext cx="4337219" cy="4896544"/>
          </a:xfrm>
          <a:noFill/>
        </p:spPr>
      </p:pic>
      <p:sp>
        <p:nvSpPr>
          <p:cNvPr id="14" name="13 CuadroTexto"/>
          <p:cNvSpPr txBox="1"/>
          <p:nvPr/>
        </p:nvSpPr>
        <p:spPr>
          <a:xfrm>
            <a:off x="395536" y="133147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u="sng" dirty="0" smtClean="0"/>
              <a:t>Presupuesto de Inversión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2348880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Activo Fijo: $566.344,26</a:t>
            </a:r>
          </a:p>
          <a:p>
            <a:r>
              <a:rPr lang="es-EC" dirty="0" smtClean="0"/>
              <a:t>Capital de Trabajo: $88.953,54</a:t>
            </a:r>
          </a:p>
          <a:p>
            <a:r>
              <a:rPr lang="es-EC" dirty="0" smtClean="0"/>
              <a:t>Total: $655.296,8</a:t>
            </a:r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Financiamiento Banco: $200.000</a:t>
            </a:r>
          </a:p>
          <a:p>
            <a:r>
              <a:rPr lang="es-EC" dirty="0" smtClean="0"/>
              <a:t>Aporte Socios: $455.297,80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II. Justificación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2800" dirty="0" smtClean="0"/>
              <a:t>Inversión Empresas Base Tecnológica.</a:t>
            </a:r>
          </a:p>
          <a:p>
            <a:r>
              <a:rPr lang="es-EC" sz="2800" dirty="0" smtClean="0"/>
              <a:t>Protagonismo a nivel internacional en desarrollo tecnológico.</a:t>
            </a:r>
          </a:p>
          <a:p>
            <a:r>
              <a:rPr lang="es-EC" sz="2800" dirty="0" smtClean="0"/>
              <a:t>Sociedad del Conocimiento. Analfabetismo Digital. Disminución brecha tecnológica.</a:t>
            </a:r>
          </a:p>
          <a:p>
            <a:r>
              <a:rPr lang="es-EC" sz="2800" dirty="0" smtClean="0"/>
              <a:t>Generar información del sector en la ciudad de Loja. Guía de negocio. </a:t>
            </a:r>
          </a:p>
          <a:p>
            <a:r>
              <a:rPr lang="es-EC" sz="2800" dirty="0" smtClean="0"/>
              <a:t>Potenciamiento económico - tecnológico.</a:t>
            </a:r>
          </a:p>
          <a:p>
            <a:r>
              <a:rPr lang="es-EC" sz="2800" dirty="0" smtClean="0"/>
              <a:t>Incentivo I+D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VI. Resultados: Plan de Negocio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5536" y="141277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/>
              <a:t>VAN y TIR</a:t>
            </a:r>
            <a:endParaRPr lang="es-EC" sz="2400" b="1" u="sng" dirty="0"/>
          </a:p>
        </p:txBody>
      </p:sp>
      <p:pic>
        <p:nvPicPr>
          <p:cNvPr id="8" name="9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460432" cy="137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39552" y="350100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 smtClean="0"/>
              <a:t>Durante los 10 años de vida del proyecto se obtiene un VAN= - $89.344,92</a:t>
            </a:r>
          </a:p>
          <a:p>
            <a:pPr lvl="0"/>
            <a:r>
              <a:rPr lang="es-EC" dirty="0" smtClean="0"/>
              <a:t>El valor de TIR obtenido es de 9,65</a:t>
            </a:r>
            <a:r>
              <a:rPr lang="es-EC" dirty="0" smtClean="0"/>
              <a:t>%. Tasa de descuento: 12,55%. </a:t>
            </a:r>
            <a:endParaRPr lang="es-EC" dirty="0" smtClean="0"/>
          </a:p>
          <a:p>
            <a:pPr lvl="0"/>
            <a:r>
              <a:rPr lang="es-EC" dirty="0" smtClean="0"/>
              <a:t>PRI: 6,8 periodos 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Criterios aceptación:</a:t>
            </a:r>
          </a:p>
          <a:p>
            <a:pPr lvl="0">
              <a:buFontTx/>
              <a:buChar char="-"/>
            </a:pPr>
            <a:r>
              <a:rPr lang="es-EC" dirty="0" smtClean="0"/>
              <a:t>VAN ≥ 0</a:t>
            </a:r>
          </a:p>
          <a:p>
            <a:pPr lvl="0">
              <a:buFontTx/>
              <a:buChar char="-"/>
            </a:pPr>
            <a:r>
              <a:rPr lang="es-EC" dirty="0" smtClean="0"/>
              <a:t>TIR &gt; Tasa descuento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VII. Conclusiones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s-EC" dirty="0" smtClean="0"/>
              <a:t>Penetración tecnológica elevada (Loja).</a:t>
            </a:r>
          </a:p>
          <a:p>
            <a:r>
              <a:rPr lang="es-EC" dirty="0" smtClean="0"/>
              <a:t>Falencias tecnológicas en el sector empresarial que la empresa puede suplirlas.</a:t>
            </a:r>
          </a:p>
          <a:p>
            <a:r>
              <a:rPr lang="es-EC" dirty="0" smtClean="0"/>
              <a:t>Protagonistas empresariales conscientes importancia de TICs. </a:t>
            </a:r>
          </a:p>
          <a:p>
            <a:r>
              <a:rPr lang="es-EC" dirty="0" smtClean="0"/>
              <a:t>Apertura del sector a obtener servicios con V.A. </a:t>
            </a:r>
          </a:p>
          <a:p>
            <a:r>
              <a:rPr lang="es-EC" dirty="0" smtClean="0"/>
              <a:t>Ventaja competitiva frente a competencia (infraestructura).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VII. Conclusiones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s-EC" dirty="0" smtClean="0"/>
              <a:t>Inversión más alta: Centro de Datos: $533.170,07 </a:t>
            </a:r>
          </a:p>
          <a:p>
            <a:r>
              <a:rPr lang="es-EC" dirty="0" smtClean="0"/>
              <a:t>Inversión equipos IT y Networking: $242.440,46  - 45%</a:t>
            </a:r>
          </a:p>
          <a:p>
            <a:r>
              <a:rPr lang="es-EC" dirty="0" smtClean="0"/>
              <a:t> “Downtime”: </a:t>
            </a:r>
            <a:r>
              <a:rPr lang="es-EC" dirty="0" smtClean="0"/>
              <a:t>1,6 horas. Disponibilidad: 99,982</a:t>
            </a:r>
            <a:r>
              <a:rPr lang="es-EC" dirty="0" smtClean="0"/>
              <a:t>%</a:t>
            </a:r>
          </a:p>
          <a:p>
            <a:r>
              <a:rPr lang="es-EC" dirty="0" smtClean="0"/>
              <a:t>Tiempo implementación: 15 – 20 meses.</a:t>
            </a:r>
          </a:p>
          <a:p>
            <a:r>
              <a:rPr lang="es-EC" dirty="0" smtClean="0"/>
              <a:t>PUE: 2.3 (promedio industria 2-2.4)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VII. Conclusiones</a:t>
            </a:r>
            <a:endParaRPr lang="es-EC" sz="4000" dirty="0">
              <a:solidFill>
                <a:schemeClr val="bg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s-EC" dirty="0" smtClean="0"/>
              <a:t>Inversión Inicial: $ 655.297,8</a:t>
            </a:r>
          </a:p>
          <a:p>
            <a:r>
              <a:rPr lang="es-EC" dirty="0" smtClean="0"/>
              <a:t>Fuerte inversión inicial de los socios.</a:t>
            </a:r>
          </a:p>
          <a:p>
            <a:r>
              <a:rPr lang="es-EC" dirty="0" smtClean="0"/>
              <a:t>Utilidad líquida primer año: $ 3.676,86.</a:t>
            </a:r>
          </a:p>
          <a:p>
            <a:r>
              <a:rPr lang="es-EC" dirty="0" smtClean="0"/>
              <a:t>VAN: - $ 89.344,92</a:t>
            </a:r>
          </a:p>
          <a:p>
            <a:r>
              <a:rPr lang="es-EC" dirty="0" smtClean="0"/>
              <a:t>TIR: 9,65%</a:t>
            </a:r>
          </a:p>
          <a:p>
            <a:r>
              <a:rPr lang="es-EC" dirty="0" smtClean="0"/>
              <a:t>PRI: 6,8 años</a:t>
            </a:r>
          </a:p>
          <a:p>
            <a:r>
              <a:rPr lang="es-EC" dirty="0" smtClean="0"/>
              <a:t>Proyecto inviable económicamente.</a:t>
            </a:r>
          </a:p>
          <a:p>
            <a:r>
              <a:rPr lang="es-EC" dirty="0" smtClean="0"/>
              <a:t>Aumento mínimo 16% anual de ingresos. Aumenta TIR al 13%. 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VIII. Recomendaciones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Realizar el estudio en una ciudad con mayor densidad poblacional y demandas económicas - tecnológicas </a:t>
            </a:r>
            <a:r>
              <a:rPr lang="es-EC" dirty="0" smtClean="0"/>
              <a:t>más </a:t>
            </a:r>
            <a:r>
              <a:rPr lang="es-EC" dirty="0" smtClean="0"/>
              <a:t>exigentes.</a:t>
            </a:r>
          </a:p>
          <a:p>
            <a:r>
              <a:rPr lang="es-EC" dirty="0" smtClean="0"/>
              <a:t>Mejorar procesos investigativos.</a:t>
            </a:r>
          </a:p>
          <a:p>
            <a:r>
              <a:rPr lang="es-EC" dirty="0" smtClean="0"/>
              <a:t>Proponer nuevas tecnologías, conseguir mejor desempeño (espacio físico – equipos IT).</a:t>
            </a:r>
          </a:p>
          <a:p>
            <a:r>
              <a:rPr lang="es-EC" dirty="0" smtClean="0"/>
              <a:t>Procesos I+D, equipos funcionen a mayores temperaturas.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VIII. Recomendaciones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Implementación F.O., ahorro alrededor 34W por enlace de 10G.</a:t>
            </a:r>
          </a:p>
          <a:p>
            <a:r>
              <a:rPr lang="es-EC" dirty="0" smtClean="0"/>
              <a:t>Incorporación nuevas tecnologías</a:t>
            </a:r>
          </a:p>
          <a:p>
            <a:r>
              <a:rPr lang="es-EC" dirty="0" smtClean="0"/>
              <a:t>Se recomienda que el “start-up” de la empresa sea progresivo, empezar fortaleciendo el sector a través de la consultoría, I+D, y de a poco empezar con la implementación de Infraestructura Tecnológica 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es-EC" sz="13800" dirty="0" smtClean="0"/>
              <a:t>FIN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III. Objetivos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General:</a:t>
            </a:r>
          </a:p>
          <a:p>
            <a:pPr lvl="1"/>
            <a:r>
              <a:rPr lang="es-EC" dirty="0" smtClean="0"/>
              <a:t>Elaborar un Plan de Negocio para la creación de una empresa de IT en base a un análisis de mercado y proyecciones financieras, con el fin de incrementar la presencia en los índices de inclusión digital en la ciudad de Loja y mejorar la capacidad empresarial de la región en aspectos de tecnología de comunicaciones.</a:t>
            </a:r>
          </a:p>
          <a:p>
            <a:pPr lvl="1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III. Objetivos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Específicos:</a:t>
            </a:r>
          </a:p>
          <a:p>
            <a:pPr lvl="1"/>
            <a:r>
              <a:rPr lang="es-EC" sz="2000" dirty="0" smtClean="0"/>
              <a:t>Establecer </a:t>
            </a:r>
            <a:r>
              <a:rPr lang="es-EC" sz="2000" dirty="0" smtClean="0"/>
              <a:t>el marco conceptual y teórico de soporte del Plan de Negocio de los servicios tecnológicos.</a:t>
            </a:r>
          </a:p>
          <a:p>
            <a:pPr lvl="1"/>
            <a:r>
              <a:rPr lang="es-EC" sz="2000" dirty="0" smtClean="0"/>
              <a:t>Establecer la metodología para fundamentar el desarrollo del plan de negocio.  </a:t>
            </a:r>
          </a:p>
          <a:p>
            <a:pPr lvl="1"/>
            <a:r>
              <a:rPr lang="es-EC" sz="2000" dirty="0" smtClean="0"/>
              <a:t>Realizar el plan de negocios para determinar los servicios, establecer las actividades y estrategias para la creación de la empresa de gestión de servicios tecnológicos.</a:t>
            </a:r>
          </a:p>
          <a:p>
            <a:pPr lvl="1"/>
            <a:r>
              <a:rPr lang="es-EC" sz="2000" dirty="0" smtClean="0"/>
              <a:t>Presentar los resultados obtenidos y sugerencias a futuras proyecciones.</a:t>
            </a:r>
          </a:p>
          <a:p>
            <a:endParaRPr lang="es-EC" dirty="0" smtClean="0"/>
          </a:p>
          <a:p>
            <a:pPr lvl="1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orldisround.com/photos/27/601/62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61" y="1340768"/>
            <a:ext cx="2830239" cy="1872208"/>
          </a:xfrm>
          <a:prstGeom prst="rect">
            <a:avLst/>
          </a:prstGeom>
          <a:noFill/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IV. Ubicación del Estudio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r>
              <a:rPr lang="es-EC" dirty="0" smtClean="0"/>
              <a:t>Población: 214.855 habitantes. *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sz="2000" dirty="0" smtClean="0"/>
          </a:p>
          <a:p>
            <a:pPr>
              <a:buNone/>
            </a:pPr>
            <a:r>
              <a:rPr lang="es-EC" sz="1600" dirty="0" smtClean="0"/>
              <a:t>*http://www.inec.gob.ec/cpv/</a:t>
            </a:r>
            <a:endParaRPr lang="es-EC" sz="1600" dirty="0"/>
          </a:p>
        </p:txBody>
      </p:sp>
      <p:pic>
        <p:nvPicPr>
          <p:cNvPr id="7" name="Picture 6" descr="http://ecuador.buscainmobiliarias.com/ec/mapas/loj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89745"/>
            <a:ext cx="2376264" cy="225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556" y="2708920"/>
            <a:ext cx="406070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557577"/>
            <a:ext cx="5472608" cy="118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V. Metodología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es-EC" sz="2800" b="1" i="1" u="sng" dirty="0" smtClean="0"/>
              <a:t>Información Secundaria – Investigación Exploratoria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7172" name="AutoShape 4" descr="data:image/jpeg;base64,/9j/4AAQSkZJRgABAQAAAQABAAD/2wCEAAkGBxIQEhQUEhQWFRQVFhgXGBUXFBgYFxQWGBQXFxkWGBUYHCggIBwlHBUYIjEhJSktLi8uFyA1ODMuNygtLisBCgoKDg0OGxAQGi0kICQsLCwwLzAtLCwsLCwsLCwsLCwsLCwsLCwsLCwsLCwsLCwsLCwsLCwsLCwsLCwsLCwsLP/AABEIAO0A1QMBEQACEQEDEQH/xAAcAAABBQEBAQAAAAAAAAAAAAAAAgMEBgcFAQj/xABQEAACAAMEBQYHDQUHAgcAAAABAgADEQQSITEFQVFhcQYTIjKBkQdCUmJyobEUFzNUc4KSk7KzwdHSIyRTw/A0NUOio8LTdPEVFiVEY4Ph/8QAGwEBAAIDAQEAAAAAAAAAAAAAAAECAwQFBgf/xAA5EQACAQIDBAcHAwQCAwAAAAAAAQIDEQQhMQUSQVEUMmFxgaHRIkJSkbHB8AYTMxUjNOFD8SRyov/aAAwDAQACEQMRAD8A3GACAIr2m5NVGymA3DtZRVk43ReG5X2RBkUN6DkuGvdz+eXy5kqJMYQAQAQAQAQAQAQAQAQAQAQAQAQAQAQAQAQAQAQAQAQAQAQAQAQBA05YDPksitcmCjS38iYpqjcKjEawSNcQ1dGfDVVSqKTV1o1zT1X5xGOTWmRbJIci5MUlJsvXLmqaMvDWNxgndF8Zhnh6m7e6eafNPRnWiTVCACACACACACACACACACACACACACACACACACACACACACACACACAKByknnRVvS1gH3NaqJaFGp1GDgbaY76PtiryZ3sJBY7CvDvrwzj3cvzs5F9lTAwDKQVYAgg1BBFQQdkWOE04uz1FQICACACACACACACACACACACACACACACACACACACACACACACACAOZyk0Otts0yQ2F8dFvJcYq3YQOyoiGbODxLw9aNVcPNcSjeC7lGyM2j7TUOhYS6nIqTekk7QQSO0ahEI7m2sFGSWLpaO1/HR+v/ZpkWPNBABABABABADc20InWZV4kD2xKTehF0Mf+JyP4sv6xfzidyXIby5jku2ym6sxDwcH2GDi1wF0PxUkIAIAIAIAIAIAIAIAIAIAIAIAIAIAIAIAybws6EaROl22TVbxUORmk1cUfdUDvXfFWer2FilUpvDVM7adqeq/OfYXbkNymXSFnDGgnJRZqjUdTAeS1K941RKZxdpYF4Sru+69H9u9f7LHEnOG505UFXYKNpNMdmMSk3oQ3Y507S7ElZMouwzLnm0X0iQWBywu1xrlGRU/if3KOfJC6TW60ym6WoA4EtePaKQ9lcBdiTYkPWBfc7M47nJEN5ix7LsyL1UVeCgeyF29RYcMANzJYbMA8RX2xKZAwLFLHVULvToHvWhid58SLDUx5kohhNbm8iGo4U+US3TK40PSwwOArE2i+Au1xJiaQmL10Db0ND9BjgPnHhFHTXBlt/mTLNbEmYK2IxKkEMBtKmhA7Io4tal1JPQfipIQAQAQAQAQAQAQAQAQAQAQAQBC0zo1LVImSZnVmKRXWDmGG8EAjhBmbD15UKsakdV+W8TCNF2+foi2mo6UtikxNUxKioHEUYHgYqe6r0aW0MNlo80+T/MmbZZtMi0yxNkECUwrzrdxAXUQaglsiMiIyxitTwNenOjUdOas0RTOVmpLLTGp0poBYgHxFmdRSc6AgAY0xEZbWWZr3uTJV4ABJV0DUzgb/EveuKu3FlhwGb5KD/7GP+wRGQzD9rsTvYfhDIZnl6b5CfWt/wAcMhmeGewzlvxBQj7VfVC3aBmfpGWuZIJyUqUZuAenfkNZiyi2Q2j27MOZVBsAvH6RoP8ALDIjMQ1mb+Ix3FZZB4i5E37BYjSOdQlCVegqtbykp6XSqQcPoknGLOzzK56CnmoxAcFTXo3sMdV1waXuBrCz4AlyrZMl5/tF2GgccGybtofOMUcEy6m1qdKzWlJgqhrTAjIg7CpxB4xhcWtTImnoPRBIQAQAQAQAQAQAQAQAQAQBGt9uSStXOJwVR1mOwD+s4tGLloQ5JGXeEzQsycvuy4AVAV1GdyvRalK4VoSaE1HRW7Eziloei/T2PtJ4eejzj38V4/mpwuQPKZbJNuTxWS2IJFTKfyl2A5Gm46saxk0dPbOzOkw/cgvbj5rl38vkbNY5ZVRXrHpMc6scTQ7NQ3ARkbPDpEgCKlj2kQApAHhESDwiJIIklas7HbcG5QBUdrXuNBsiz0IEmxIOqLh8w3cdpUdE9oMN5kWEETF2ON/RbvHRJ7FiciMyPaJwNCARMXEIRRmFOkq6mw2EioXZFkiGSGAYamVhxBB9oiNARXltLxXFNaE4j0GP2T2EUobXuV0GhbZRIdJqq2pgwBp5LA5jOqnI7CMJcXo0FLimdXRmmZc03Cyc5TJWBDgZsuPeDiN4xOGdJxz4GaM08jqRiLhABABABABABABABAEW32zmgKC87dRK0vEZknUori2reSAbRjvFZSscyy2OjGZMbnJpzalAo8iWvir6zrJjM3lZaGO3FkqbJV1ZWAZWBVlORBFCD2RRl4ScWpRdmszB+Vmg2sNoaUalOtLY+Mhy7RiDvEYdMj6Ls/GLF0FU46Ncn+Zl48GPK68Fsc84jCS51j+ETt8nu2VlPgcLbezLN4mkv/Zff1+fM0wCLHmBQECT2kQBJESQIIiQRZODuu0hxwIAPaGUk+kNsWehXiKnzVQVYhRlUkCp2YwSuCObQT1EY726A7b3S7lMWtzK3Gpsl3FHKhT4oW8fpPgfoxKaWhFiBJsTISgZ3C0orTGXoGtKFKDAhhQg4KMou5XzK2H5MqSThLUMMSCgvDfvG8EjfENvmMjyeObJcdXxxu8um0DPaBroIlZ5B5Dk1AwoeOdCCMiCMQRtEEQdDRmkCxEuYen4rZCYBwwDgZjXmNYXDUp2zWhmhO+TOnGIyBABABABABABADFttSyUZ3yUVwzO4b4mMXJ2RDdlc49hRzWZN+EfMDKWviyl4VxOtiTgKAZ3ZZLQwq7zZNEVLCxEElc5faAFssrEfCyQzodtBVk4MB3gRRxvodTZWP6JWvLqvJ+vh9LmIYqdasp4EEH1EGKanv8AKS5pmzeDzlkLYvMzjS0IMD/GUeMPOGsdo10lPgeK2vst4aX7lPqP/wCXy7uXy77yIk4gEQAkxII0+0KppiWzCqKtTbTUN5oN8Slcq2Q7TJmzKMCJZWpUDFjXNWalADrADUIBqaRdNIq02KsiJ1lFGya9i4OtWYknZrpShGBEHcKw8YgCDEgiWrolH2G6fRcgfaCdlYuuRVns+SGz1YgjAqdoIxEE7EMjmaU+ExX+Jl9MavSGHo4A2tfQgTZRRSvkEr2ZqPolYl8yDyctR6wRmCMQQdoMSip2tE2/nQVb4Rc9jDU43GmWog7idapDdfYbMJ7yJ8Yy4QAQAQAQAQBX7fN56YnkBuiNoXFpna11R5pOpo2ILdRhk7sliIAsRBJ409FIDMoJyBYAnsMVLxhKSukx5GB2Ed8CLNamT+ETkzcHumUMjcnLrDCgWb89SpO9t5pSas78z1mwNob0ejVNV1e7l6dmXAotnntLZXRirKQVYGhBGRBip6WcIzi4yV0zb+QnLJLelyZRbQo6S5CYB46/iNXCCfA8PtTZksLLejnB+XYy1TpyoKsaD8TgANpOyLJXOQRiXmbZa/6jfgo7zj4pEWyRGbHJcpUFFFNZ2k7STiTvOMG7gDEkEafIqbym69KVpUMNjDWNmsVNDia2T4FWhtbTiFcXGOQJqGPmtkeGB3RNuQuOGIAzPlh1ZTkwIPaKRZOzKsas8wsoJzp0hsYYMOwgiJasyAc0FTgNZOQESQc6zqZYLAG4xLXKYouAUqM6XQCUzGrK7F3nkV0H7wIBBqCKgjIjaDAgaWayMHXrL2Xgc1J2H1EA6olxUlZkRluu5arNPWYoZcmFR+RGojKkaTVnZm4ndXHIgkIAIAIAg6VnkKEU0Z8KjNVHWYdmAO1li9NXdyk3ZHMCgTFAFAstgAMqFkoP8sZuBi4ksRUsLEQSVrwhaC912UlRWbJq6bSKdNO0CtNqiMc43OvsXG9GxFpP2ZZP7P8AODZicY7I98ETZAIAdstoeU6vLYq6mqsDQgiBScIzi4yV0zYuQvLCXbSEnmlqAwrgrimPNjINTMZnaQKLZSyseJ2nsiWFf7kM4fTv7O35l2JiTjCSYkCCYkgQYkgbmKGBBAIOYIqDxESiCKbOV6jFfNPSXuOIG4ECLX5lbCS00akbfeZa/Nut7YnIjMiyXmBnW4md4DnDgGHoeUHMWdiMxZkFuuajyQKLuriSfZurC/IDjQIIE5TLJZcVOLKNR1uo9o15jGt66zKPIGYEVGIORGRESVOhyetd1zLOTVZdzeMO0Y9jbYw14e8Z6E/dLDGsbAQAQAQBw502/MdtQNxeCmjHiWqN4VY2Iq0TBJ3Y0fhV3o/qaXT2mJ4EcSUIqSLEQWFgxAMY8IvJ73JaL6D9jOJZaDBG8ZPxG401Riasz3mxcf0mjuSftRyfauD+z7e8qcQdkIAIAUjlSCCQQagg0IIyIO2BDSaszUeRnhED0k21grZLPOAbdM2HzsttMzKdtTye09huN6mGV1xj6c+7XkaLWMh5kSTAgSTEkCCYkCDEkCDEkEV8Jo85DX5rLd+20WWhXiOGAG3iUQxhzFkVZAf9mfMY/RYn2E9x44ZFmY2e84VIZc1II4g1x3bd1YNXViFLddy6WecHVWXJgCOBFY57VnY6CdxyIJCAGLdP5uWzDMDAbWOCjtJA7YtFXdiG7K5yrJZWugKKhQBWorgNcZ5SS1MCi2KnWKZVCF6rVpUZEFTr1Xq/NiqnEtuMkCzPs9Y/OI3kTusULO+z1j84jeRO6zyWpOUG7ELMhaf0CLZIeS4zxVsDccdVhj/3BI1xWVmjbweJnhayqx4armuKMjbwd6TBI9z13ibKod4q9YxXfI9qttYJrr+UvQ897zSfxf8A1pP64XfIn+tYL4/KXoHveaT+L/60n9cLvkP61gvj8pege95pP4v/AK0n9cLvkP61gvj8pege95pP4v8A60n9cLvkP61gvj8pehauSlj01YqI1nM2R5BnyaoPMa/h6Jw4ZxKk1wORtB7MxXtRqbs+e7LPvy89e80JFYqGKlcKlSVqu43SRXgTGVNHmJRs2k79v/dmeKhOUTexWwGzts9YhvIbrEmzPs9Y/OJ3kRusSbK+z1j84byI3Wc+1daWfP8AbLce2kZFxKMcMAepZ3fqitN4/EwcktQot6CW0dN8n/Mv5xP7keZDpy5DE3RM1gQUqCKEXlxB7YsqsOZV0p8iG2jZ6KTMXBfGvKajChoDnjQ7wYuqkG7JmOVOaV2jrcjp9ZLITUpMenos7MPXeAGwCNfEq07mzh3eB3o1zOEAc3Tb4IvlPUjcoLA/SCRlpLO5jqPIjT57S7JaXQ0ZJcxlOGDCWSDQ4ZiLWTnFMqnaDZivvhaU+NH6qT+iOx0Oh8Pm/U5fTKvMPfC0p8aP1Un9EOh0Ph836jplXmX7wTco7VbXtItM0zAiyytVRaXi9eoo2DPZGhjqMKajuK2pu4StOpfeL1YczwjTnobMDENJ8vtJJOmqtpIVZjqBzcrAByAMU2COxDCUXFNx4dpzKmKqqTSZG98LSnxo/VSf0RfodD4fN+pTplXmHvhaU+NH6qT+iHQ6Hw+b9R0yrzD3wtKfGj9VJ/RDodD4fN+o6ZV5h74WlPjR+qk/oh0Oh8Pm/UdMq8w98LSnxo/VSf0Q6HQ+HzfqOmVeYe+FpT40fqpP6IdDofD5v1HTKvM0zwXabtFsss97RMMxlmlQSqrRebQ0ooAzJjm4ylCnUSirZfc6GFqSqQbkW2xZnhGtPQzx1MQ0py90kk+cq2khVmOoHNysAHIAxTYI7EMJRcU3Hh2nLqYqqpNJkX3wtKfGj9VJ/RF+h0Ph836lOmVeZongp0/abalpNpmmYUKBaqi0qHr1FGwRz8bRhTcdxWN7CVZVItyO5bD0R6cv7xRGOJZi2MAOtPaXZbS6GjLLdlOGBEskGhwzEUaTnFMvF2i2Yv74elPjR+qk/wDHHX6HQ+HzfqczplXmHvh6U+NH6qT+iHQ6Hw+b9R0yrzNM5MaXnWnRLTp7GY956tRQbqzKZKAMBujnVacYYjdjkv8ARvRm50N6RJ5HTqTGGp7/AGkOSv8AlDd8Rio5JkYWWbRcI0jdCAOLplqzUHko1fnstPuzGeksmYauqGbcf3K1/IzfujE/8ke9fUhdRnzlHoDhhAGo+Avr2v0ZXtmRzNpaR8fsdLZ/vGm2A4nhHPnobsChWrwTyprvM91ML7M9BLWgvEnO9vjcjj5RSW6assFGTbuNe8/K+Nt9Wv6on+oy+EjoEOZUeX/I9dF8xdmmZzvOZqFu3Ob2E53/AFRt4XEute6taxq4nDqlaz1KjG2aoQBqGhvBXLtFnkTjaWUzZUuZd5sEKXQNSt7VWOZUx8ozcd3RnShgouKdyWPBBJx/e2wz/Zrhr8qK/wBRl8JboMOZbuSPJldGyJstZpmX2L1KhadALSgJ8mNWvWdaSk1Y2KVJUotJnXsJxPD8YxT0Lw1PmzTf9pn/AC0z7xo9DS6ke5HEq9d95Ci5jNa8B3wds4y/szI5W0etE6eA6si2W09EenL+9SNeJmYpzEogXO/sdq+SmfdGKP8Akj+cS8eoz50Ed84gQBs/IMkaEN3O9Mpx53M7o5GI/wAr85HVpf4w/wAmf2c2Wo8Rgg3q1FXuVu9YnEZwZTDu0y/xzTohAFe0u37wRq5qX9ub+QjZpdTx9DXqv2jy1n9ytfyM37ow/wCSPevqSupI+dI75wwgDUfAX17X6Mr2zI5m0tI+P2Ols/3i9WnpUl+Vi3oDMdtQvAk6o1FlmbL5EkGKkiqxAM+8Oudi4T/5Ebuzfe8Puau0NI+JlUdQ5oQB9G8nP7usX/TyPuVjz9T+aXe/qd2P8ce5Dk6QrGuTDJhgw3V1jcajdBMgbvuuYvjauDDipwPEHgsTZMgm6Knq7G6akDEZEY61OI7YpUVkXg8z5y03/aZ/y0z7xo79LqR7kcWr133kKLmM1rwH/B2zjL+zMjlbR60Tp4DqyLTbT0R6cv71YwR1MrPXaJRDHnP7na/kpn3RjHL+SP5xMkOpI+dRHfOIEAbT4P8A+5vnzPvY5GI/yfzkdWl/jfnM9sJpaJZ2kV+YwYDuLd0XqdRmKl10aHHLOmEAVbTLkWxgcjIlEcRMn3vtL3xt0f4/F/Y1a3X8PUdtB/cbX8jN+6MQ/wCSPevqWj1JHztHeOIEAaj4C+va/Rle2ZHM2lpHx+x0tn+8XLRs6/eZsHNMPMFQhXapxbcWI1RqyVjOmTwYqWPaxBJQfDrnYuE/+RG5s33vD7mrtDSPiZVHUOaEAa/yntsyRofRkyUxR1FnoR/0r4EaxuMebxH8su9/c9z+n6NOtNwqK6cPvEn8kuV8u2qEaiTwMU1PTNkr7MxvziYzvkzDtPZNTCPejnDny7H66MshMXOOStHdY8PxEUqaF4anzhpv+0z/AJaZ940egpdSPcji1eu+8hRcxms+BD4O2cZf2ZkcraPWidPAdWRYLVbE6ALAVcZ9Hqgvr3qIxqLLtg1sTUwPDH2Q3WQ2TZUwNY7XSvwczNSv+EfKAjFNWqR/OJlp9SR88iO8cUIA2nwf/wBzfPmfexyMR/k/nI6tL/G/OYSR+0lfKAfSVlHrYRep1GYqXXRokcs6YQBV+VAuz5T+Ut3svU+1Ml+uNvD5xaNavqhUw/uNr+Sm/dGIl/LHvX1EP45HzxHeOKEAaj4C+va/Rle2ZHM2lpHx+x0tn+8XebKvUobrL1SBluprU0FRu1EAjVTM57Jn1wYUYZjaNqnWP6NINE3H6xUkonh1zsXCf/Ijb2b73h9zW2hpHxMqjqHNCANZ5aS2Og9HkAkKtmJIFbo9zMKnYKkDtEebxH8su9nvP01JKtZvWGXkZjLcqQVJBBBBBoQRiCDtjEe2lFSVnoaVyS5dCZSVaiFfJZuSvufYd+R3a8sanBnjtqbBdO9XDK64x4ru5rs17+Gi6MPSPD8RFqmh5ynqfOenBS02gbJ037xo79LqR7kcWt/I+8gxcxmseA5wVti6/wBkewiYPwjl7R1i+86eA6skWKc3TQbAzcCKKPUzRiWhZg7RKRVsl3wthtbNgolTceEo1jFJXqxS7PqZqeVOTPnqO6cYIA2rkCKaF4vM++pHIxH+V+cjq0/8b85irLZ+cmSgNU2U30JyMfUItUlaL8TFSjeaNBjmHTCAOByskhllk7WQ7ldSa96DvjYw7zaNfEL2UyDImFtH2yvWEqaG4iSceBwI3ERkmv7sfD6laf8AHL84Hz/HcOMEAaj4C+va/Rle2ZHM2lpHx+x0tn+8XgNGrYzHk2WHGOBGIIzU7Qf6ByNRBZEiFnlTdfAnAMOq27c2456icQFuQuU/w652LhP/AJEbOzfe8PuYMfpHxMqjqHNCAPojQyg6MsYIBBs8kEEVBBkCoI2RwJ/zT739Tuxk4wi1rkZryz5GmRenWcEys2TMy942p7OGMYZwtmtD2WyNtqtajXdpcHwl/v695SoxnpC/eDXlZMlT5VmmtelP0FLZyyR0QDrBIAocqimwzvO1jzu2NlU5QliKatJZu2j5+PG/zOH4TNEGzW+bh0Jx55Dtvmr9oe9hsI2x3sHU36S7Mj5xi6e7Ub5lUjaNU7fJDlHM0daBNQXlIuzErQOhIOeogioP4Exhr0VVhuszUKzpSubDYNPaNt3TSesuYwAKOwR6ippcbAnE4qSN8cmVOtSyaujpqVKrmnmSrQtiki9OtUsDfMRa7s6nsiFOpLKMQ6cF1pFA8IHL2XPlGyWIESTS/MoVvgGt1AcaVzJoTlkcd3C4SUZfuVNTVxGJi47kNDOI6BoHqqSaAEk4ADEk7AIBK7sb3KsPuLR1nsx69BfFfGJ5x6HZfaOLGX7laU/zkvI61Rft0lAOTcu9PXzQW7KFT62WJxL9kjDL2rlxjQN4IAgaekGZImACpAvgDMlCHA7btO2MlKW7NMpUjvRaODKobDbCNcqZjt/YmkbE/wCWPh9TXpfxy/OB8/x3DjhAGo+Avr2v0ZXtmRzNpaR8fsdLZ/vFxDxgsZLiw8RYm561CCCAQRQg4gjYREElN8On/suE/wDkRs7N9/w+5hx+kfEyuOmc0IA+h9Cn/wBNsXyEj7kRwZfzT739Tt/8cfD6HpeLWKFC5XcjA1Z1lWjZtKGR3pv83u2HBOlxieq2Tt7dtRxLy4S+z9fnzM/BKnWGB4EEewxh1PYZSXNM1iyTrPyhsgkzmEu2SRUNQVrQAuo1o1BeXUaeaYz4fESoyv8AjPAba2R+zK6XsPR8ux/mZmfKDk3arC12fLIFaCYMZbei+XYaHdHdpV4VV7L9TyVWhOm80ciMphCACkAEAO2azvNYJLVnc5KqlmPBRjENpK7JjFyySNW5B8gfcpFrt1FZOlLlVBuHU70wLbFFaGhzwHLxOL/c/t0zpUMMqft1DsaUtxnzC2QyUbB+cKcNyNilSpvyudPkZZ685Org11FGwCrFh6V5TXWFWNbFSzUTZw0bK/Ms8aptBABAFXs06VZufs81SVLEAUBUymXAYnKhu/NMbbjKolOP4zUUo024sg+4tEVA9xpjl+yWhpmM86Y/9jF//I+LzI3qPw+Q4NGaJ+Jy/ql/OIviPi8yb0fh8iZoibYbPeNnkCVewa6ireuMRjQ7a98UnCrLrO5aNSnHqqxDDxmsYbiw8RYXPb8RYm5O0mLHarvPyRNuVu30Bu3qVpU67o7oxQjUh1XYzynTlqiF/wCC6L+Jyvqli2/X+J/Mp/Z+HyETNE6LXH3Eh20kqab6VqeysTvV/i8x/Z+HyJ022yWlIkkURKKFAACqq0C0BwphhFYwkpNyJnOLVkRC8ZLGK4kvE2Fys8qOS6WqsyXRJ23xZnpb/O792KpR3s1qd3ZW3J4S1OpnDzj3dnZ8u3OXWbZpnjSpqHMEqynaCPaI1GuDPdwnSxFPejaUX4p/nIvGhfCjORblrlrPXIsKK9POFLrdwhdo4mK/T9KedF7vY816rzJxtfJ214zJXMMdQR5f3JKd8bEMZWj73zzODX/TddPqJ9z/AOvoPJ4PtEThflWqYFOV2dKI/wAyE+uNqOOrNXST8GcStgIUp7lS8XyeX1FDwZaMGdrm9k2T/wAcW6bX+HyfqYei0Pi80S5HIvQ0rrBppHlTHPqSg74q6+Jl2fIt+3ho9p1rPpKzWZStks6SwdYVUB3kLie0xj/ZnN3nIn9+McoROdbbbMnGrtXYMgOAjPCEYaGCdSU9SAxvkqOr4zD1qPxOrjlfTMold2NC0XZualIlKEDEbCcSBuBNOyOVOW9Js6sI7qSJUVLBABAFd5W2PBZw8XoP6JPRPzWPc7HVG1hp2e6zWxMLreXArbqGFD/+g6iN8bhonsmca3W623Uw2j8Rq7ohosmLsjdEcW+0YholMkB4rYtcWHiLE3FB4WFz2/EWJue34WFwvwsLjUyWrGpGPlAkNwqMabsokCKuMiGHndE/SUU7KDjE2RFyPatLypXwrc3ubXwu1rwzisnGOrNjD4WviHalBy7ll89F4lc0ny6RaiQhc+U2C8buZ9UYJYj4Uejwn6XqyzxEt1clm/novMpuk9JTbS9+a1TkMKBRWtABGvKTk7s9ZhMFRwkNyirLzb5shxU2ggCVo/SEyQ16WxU6xqbcRri0ZOLumauLwVDFw3K0brzXc+BcdE8rZcyizhzbeV4h/EdvfG5DEp5Sy+h4raH6YrUbzw7348veX2fhZ9hY1YEVBqDkRkY2U7nmJRcXZqzQh5yg0rj5IxPcNW+JsQJus2fRGwHpHiwy4Dv1QB2OTlhvzRh0ZdG3YdUDtFfmmNfETtG3M2MNC8r8i5xoG+EAEAEAImyw6lWAKsCCDkQRQgxKdndBq5QrZZGkTGltU3cVY+Mh6rccCDvB1UjpU5qcbnLqQ3JWI8xAwx4g6wdojIUGbHOIF1s7zgHU1HbuOGXdXGhoXJoeK2LXFB4ixNxQeIsLnt+Fibnt+FhcL8LC4xbJkwIeaul9Qat090Vle3s6mbD/ALLqJVm1HjbXzM80tyhtpZkdjKIwKqLtPnZ+uNGVSbybsfQcDsjZygqlOKmno27+WnkcJ3JNSSScycSe2MZ20lFWWgmBIQAQAQAQAQB2eT3upjSRW7XGpPN/O78hjGWj+5f2P9fnmcPbUdnbl8Xa/C3X8OPzy5mhWdLqgEKDruii110EdJXtmfNqm5vPcvbhfW3bYcArgMScABmScABvg3bMhJt2ReND2HmJYXxjix84/kKDsjmVJ78rnTpw3I2JsULhABABABAHL09ozn0qtOcSpQnI1zQnY1BwIBxpSMtGpuPsMVWnvx7Smg7iCCQQcwQaEEbQcI6JzWrZMZlKCGUioDH1m/8A7okBUpnVl25svHaN+e3WYAeVqioNQdYyMQBV6AuF6Fibnt6IsLhfhYXC9Cwuc/S2i5VpWkwYjJh1l7dm6KVKUZrM38BtOvgp71J5PVPR/wC+1FC0xoObZjUi8mpwMO3YY0KlKUNT6Fs3bGHxytF2lxi9fDmvxpHLjGdUIAIAUqkmgFSdQgQ2krvQ6ti5N2mb4lwbX6Pqz9UZY0Zy0RyMVt7A4fJz3nyjn56eZZNHckJSUM0mYdmS92Z7+yNmGFS62Z5jG/qjEVfZoLcXPWXovk+8sMuWFACgADIAUA4ARspJKyPMznKcnKbbb4vNi4FSwcmNG1pOcYf4Y2+f+Xacagxp4ir7qN3D0re0yyxqm0EAEAEAEAEAEAV/lFoYvWbKHTp01H+IAKAjzwO8CmoU2aFbd9mWn0NavR3vaWpU5bdI0yYAjiOi3dRY3jRH4gDLSqGqmh1jxTxG3eO2sSD1Z2NGF078j6La+Ge6FgOxACACACACAEsoIIIqDgQciOEGrkxk4tOLs0VbTfJNCC8khDmUPVPA6uGXCNSphuMPket2b+p5wtDFK6+Ja+K49+veVC02Z5TXXUq2wikajTTsz2dCvTrwU6UlJc1+eQ1EGY7vJvT3uY3XFZZ1gC8u+usbv6OajV3HnocDbWxemx36btNc3k/R9vz7L9Z56zFDIwZTkRlHQUlJXR87rUalGbp1FZrgxyJMYQB09B6J583nH7IH6wjUPN2nXltjXrVt3JamzQo73tPQuQjRN4IAIAIAIAIAIAIAIAr2n+T3ONzsmgmCpZchNFKZ6myNcjdAOojZo1932ZafQ1q1DezjqVquJBBBBoVIoVOwj+s43dczRas7M9gDxlBFCKg6jkYkDXNleqfmtiOw5j1jdABz4HWF3eer9LLvoYWA6IgHsAEAJdwoqcB/WHHdEgbVCxq2AGS7N53+yAE22xS5y3ZihhvzG8HMRScIzVpI2MLi62Fnv0ZNP6960fiVHSvI91q0g3x5DUDDgcj6u2NOeGazjmezwH6ppztHErdfNaeK1Xn4FZmymQlWBUjMEUI7DGu8smepp1IVIqUGmnxWaJuidLzbM1UPROaHqt+R3iLQqSg7o0tobMoY6G7VWfBrVf67HkXrRWnpNoWoIRgKsrGlNpByI3+yN+nWjPJa8j57tLY+IwLvJXjwktPHk/xNls0NoNp1HmgrL1KahpnEZqvrO4Z46te2UdTUpYe+ci2ooAAAoBgAMgNgEaRunsAEAEAEAEAEAEAEAEAEAc7Suh5doxPRcCgmLmBsOoruO3ChxjLTqyhoY6lKM9SpaQsE2z/Cjo/xV6h460O44Y0BMb0KsZ6fI0KlKUNRiLmMIAIAZNnXV0T5uGO0jI9oibgKOMiG49E9pFR6oAQ9qoaXGLDUKEDjTEDsrsBibA8SYtauwvarwKhfRDe3PswiAPpNU5MDwIMALiANvNUZsBxIESCJbpEieKOomDUQpYjgy5d8UnTjPrI2sLjq+FlvUZtfR960ZXZ3ImbNYiygtTNGK1GvrjojDyiDxjSq0FBXTPYbP/U6qeziIWfxLTxWq8L9xXrdo+fZJgE1HlODUVBBqD1lbXQ6wY1j01KtSxELwakvzVepe+SvhPeXSXbQZi5CcoF8emuTDeMcNZidDh47YMZXnh8ny4eHL6dxqWjtISrQgmSXWYh1qfURmDuOMTc8vVo1KMtyorMlQMQQAQAQAQAQAQAQAQAQAQB4RAHDt3JmU2Mo8y2wCss8Zer5pWNiGJktczXnh4y0yOHa9EWiVnLvr5Uvpd6dau4A8Y2Y14S427zWlQnHhcgLMBJFekM1ODDipxHbGYwiPdC+L0j5uPech2mFgFxmzN0bFOPa35d8AOIgUUAoIAVEAS8sHMA8RWJAy8mUuaoOIUQuwTrFoubM+DlEDyiObXjUipG9QYxyqwjqzJGjOXA7ti5MDOc5bzEqq9rdY9l3hGtPEt9U2oYaK62Z3pEhZahUUKoyCgADsEazbbuzYSSyQi2WSXOUpNRXQ5qyhh3GIMlOpOnLeg2n2FH054LLNNq1ndpDeT15fcTeHfTdEW5Hbw2360Mqq3l8n6eXiU2Zyc0rop+clBqDN5Jvqw2OlKkektIg7KxuAx0dydu6WT8H6MtnJnwoyptEti80+XOLUyzxGa+sbxC5ycZsCpD2qD3ly4/7NBkTlmKGRgysKhlIII2gjAxY4Eoyi92SsxyBUIAIAIAIAIAIAIAIAIAIAIAYtdjlzhdmy0mLsdQw7iItGUo5p2Kyipao50zk1ZjkrJ6MxwBwWt31RlWIqLiY3h6b4EZuSiap03t5s/7Iv0qXJeZTosebE/8AlX/5m+gsOlPkR0Vcz1eSi6503sEse1DDpUuSHRY82SJfJmQOtffjMZfUl0RR4iZdYeCOhZdHSZRrLlop2hQGPFszGKU5S1ZljCMdESoqWCACACACACAOPpnkvY7XUzpKlj446L/TWhPA4RFjcw+PxGH/AI5u3LVfJlYl8hrVYWL6OtZUZmTOFUbbUqKVoKVug74iz4HSe1aGJW7i6fjHVfnfbsOtZOVMyVRdIWd7OcueUc5ZzkKl1rcrsbIZmG9bU1KmAhPPCzUux5S+T18PkWWROWYoZGDKwqGUggjaCMCIsc6UXF7slZocgVCACACACACACACACACACACACACACACACACACACACACACACACACAIKaKlIxaUOaYmp5vohicyydVjvIJ3xFjM8ROStN3Xbn8nqu5OxNXfEmE/9k="/>
          <p:cNvSpPr>
            <a:spLocks noChangeAspect="1" noChangeArrowheads="1"/>
          </p:cNvSpPr>
          <p:nvPr/>
        </p:nvSpPr>
        <p:spPr bwMode="auto">
          <a:xfrm>
            <a:off x="155575" y="-1622425"/>
            <a:ext cx="3038475" cy="338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174" name="AutoShape 6" descr="data:image/jpeg;base64,/9j/4AAQSkZJRgABAQAAAQABAAD/2wCEAAkGBxIQEhQUEhQWFRQVFhgXGBUXFBgYFxQWGBQXFxkWGBUYHCggIBwlHBUYIjEhJSktLi8uFyA1ODMuNygtLisBCgoKDg0OGxAQGi0kICQsLCwwLzAtLCwsLCwsLCwsLCwsLCwsLCwsLCwsLCwsLCwsLCwsLCwsLCwsLCwsLCwsLP/AABEIAO0A1QMBEQACEQEDEQH/xAAcAAABBQEBAQAAAAAAAAAAAAAAAgMEBgcFAQj/xABQEAACAAMEBQYHDQUHAgcAAAABAgADEQQSITEFQVFhcQYTIjKBkQdCUmJyobEUFzNUc4KSk7KzwdHSIyRTw/A0NUOio8LTdPEVFiVEY4Ph/8QAGwEBAAIDAQEAAAAAAAAAAAAAAAECAwQFBgf/xAA5EQACAQIDBAcHAwQCAwAAAAAAAQIDEQQhMQUSQVEUMmFxgaHRIkJSkbHB8AYTMxUjNOFD8SRyov/aAAwDAQACEQMRAD8A3GACAIr2m5NVGymA3DtZRVk43ReG5X2RBkUN6DkuGvdz+eXy5kqJMYQAQAQAQAQAQAQAQAQAQAQAQAQAQAQAQAQAQAQAQAQAQAQAQAQBA05YDPksitcmCjS38iYpqjcKjEawSNcQ1dGfDVVSqKTV1o1zT1X5xGOTWmRbJIci5MUlJsvXLmqaMvDWNxgndF8Zhnh6m7e6eafNPRnWiTVCACACACACACACACACACACACACACACACACACACACACACACACACAKByknnRVvS1gH3NaqJaFGp1GDgbaY76PtiryZ3sJBY7CvDvrwzj3cvzs5F9lTAwDKQVYAgg1BBFQQdkWOE04uz1FQICACACACACACACACACACACACACACACACACACACACACACACACAOZyk0Otts0yQ2F8dFvJcYq3YQOyoiGbODxLw9aNVcPNcSjeC7lGyM2j7TUOhYS6nIqTekk7QQSO0ahEI7m2sFGSWLpaO1/HR+v/ZpkWPNBABABABABADc20InWZV4kD2xKTehF0Mf+JyP4sv6xfzidyXIby5jku2ym6sxDwcH2GDi1wF0PxUkIAIAIAIAIAIAIAIAIAIAIAIAIAIAIAIAybws6EaROl22TVbxUORmk1cUfdUDvXfFWer2FilUpvDVM7adqeq/OfYXbkNymXSFnDGgnJRZqjUdTAeS1K941RKZxdpYF4Sru+69H9u9f7LHEnOG505UFXYKNpNMdmMSk3oQ3Y507S7ElZMouwzLnm0X0iQWBywu1xrlGRU/if3KOfJC6TW60ym6WoA4EtePaKQ9lcBdiTYkPWBfc7M47nJEN5ix7LsyL1UVeCgeyF29RYcMANzJYbMA8RX2xKZAwLFLHVULvToHvWhid58SLDUx5kohhNbm8iGo4U+US3TK40PSwwOArE2i+Au1xJiaQmL10Db0ND9BjgPnHhFHTXBlt/mTLNbEmYK2IxKkEMBtKmhA7Io4tal1JPQfipIQAQAQAQAQAQAQAQAQAQAQAQBC0zo1LVImSZnVmKRXWDmGG8EAjhBmbD15UKsakdV+W8TCNF2+foi2mo6UtikxNUxKioHEUYHgYqe6r0aW0MNlo80+T/MmbZZtMi0yxNkECUwrzrdxAXUQaglsiMiIyxitTwNenOjUdOas0RTOVmpLLTGp0poBYgHxFmdRSc6AgAY0xEZbWWZr3uTJV4ABJV0DUzgb/EveuKu3FlhwGb5KD/7GP+wRGQzD9rsTvYfhDIZnl6b5CfWt/wAcMhmeGewzlvxBQj7VfVC3aBmfpGWuZIJyUqUZuAenfkNZiyi2Q2j27MOZVBsAvH6RoP8ALDIjMQ1mb+Ix3FZZB4i5E37BYjSOdQlCVegqtbykp6XSqQcPoknGLOzzK56CnmoxAcFTXo3sMdV1waXuBrCz4AlyrZMl5/tF2GgccGybtofOMUcEy6m1qdKzWlJgqhrTAjIg7CpxB4xhcWtTImnoPRBIQAQAQAQAQAQAQAQAQAQBGt9uSStXOJwVR1mOwD+s4tGLloQ5JGXeEzQsycvuy4AVAV1GdyvRalK4VoSaE1HRW7Eziloei/T2PtJ4eejzj38V4/mpwuQPKZbJNuTxWS2IJFTKfyl2A5Gm46saxk0dPbOzOkw/cgvbj5rl38vkbNY5ZVRXrHpMc6scTQ7NQ3ARkbPDpEgCKlj2kQApAHhESDwiJIIklas7HbcG5QBUdrXuNBsiz0IEmxIOqLh8w3cdpUdE9oMN5kWEETF2ON/RbvHRJ7FiciMyPaJwNCARMXEIRRmFOkq6mw2EioXZFkiGSGAYamVhxBB9oiNARXltLxXFNaE4j0GP2T2EUobXuV0GhbZRIdJqq2pgwBp5LA5jOqnI7CMJcXo0FLimdXRmmZc03Cyc5TJWBDgZsuPeDiN4xOGdJxz4GaM08jqRiLhABABABABABABABAEW32zmgKC87dRK0vEZknUori2reSAbRjvFZSscyy2OjGZMbnJpzalAo8iWvir6zrJjM3lZaGO3FkqbJV1ZWAZWBVlORBFCD2RRl4ScWpRdmszB+Vmg2sNoaUalOtLY+Mhy7RiDvEYdMj6Ls/GLF0FU46Ncn+Zl48GPK68Fsc84jCS51j+ETt8nu2VlPgcLbezLN4mkv/Zff1+fM0wCLHmBQECT2kQBJESQIIiQRZODuu0hxwIAPaGUk+kNsWehXiKnzVQVYhRlUkCp2YwSuCObQT1EY726A7b3S7lMWtzK3Gpsl3FHKhT4oW8fpPgfoxKaWhFiBJsTISgZ3C0orTGXoGtKFKDAhhQg4KMou5XzK2H5MqSThLUMMSCgvDfvG8EjfENvmMjyeObJcdXxxu8um0DPaBroIlZ5B5Dk1AwoeOdCCMiCMQRtEEQdDRmkCxEuYen4rZCYBwwDgZjXmNYXDUp2zWhmhO+TOnGIyBABABABABABADFttSyUZ3yUVwzO4b4mMXJ2RDdlc49hRzWZN+EfMDKWviyl4VxOtiTgKAZ3ZZLQwq7zZNEVLCxEElc5faAFssrEfCyQzodtBVk4MB3gRRxvodTZWP6JWvLqvJ+vh9LmIYqdasp4EEH1EGKanv8AKS5pmzeDzlkLYvMzjS0IMD/GUeMPOGsdo10lPgeK2vst4aX7lPqP/wCXy7uXy77yIk4gEQAkxII0+0KppiWzCqKtTbTUN5oN8Slcq2Q7TJmzKMCJZWpUDFjXNWalADrADUIBqaRdNIq02KsiJ1lFGya9i4OtWYknZrpShGBEHcKw8YgCDEgiWrolH2G6fRcgfaCdlYuuRVns+SGz1YgjAqdoIxEE7EMjmaU+ExX+Jl9MavSGHo4A2tfQgTZRRSvkEr2ZqPolYl8yDyctR6wRmCMQQdoMSip2tE2/nQVb4Rc9jDU43GmWog7idapDdfYbMJ7yJ8Yy4QAQAQAQAQBX7fN56YnkBuiNoXFpna11R5pOpo2ILdRhk7sliIAsRBJ409FIDMoJyBYAnsMVLxhKSukx5GB2Ed8CLNamT+ETkzcHumUMjcnLrDCgWb89SpO9t5pSas78z1mwNob0ejVNV1e7l6dmXAotnntLZXRirKQVYGhBGRBip6WcIzi4yV0zb+QnLJLelyZRbQo6S5CYB46/iNXCCfA8PtTZksLLejnB+XYy1TpyoKsaD8TgANpOyLJXOQRiXmbZa/6jfgo7zj4pEWyRGbHJcpUFFFNZ2k7STiTvOMG7gDEkEafIqbym69KVpUMNjDWNmsVNDia2T4FWhtbTiFcXGOQJqGPmtkeGB3RNuQuOGIAzPlh1ZTkwIPaKRZOzKsas8wsoJzp0hsYYMOwgiJasyAc0FTgNZOQESQc6zqZYLAG4xLXKYouAUqM6XQCUzGrK7F3nkV0H7wIBBqCKgjIjaDAgaWayMHXrL2Xgc1J2H1EA6olxUlZkRluu5arNPWYoZcmFR+RGojKkaTVnZm4ndXHIgkIAIAIAg6VnkKEU0Z8KjNVHWYdmAO1li9NXdyk3ZHMCgTFAFAstgAMqFkoP8sZuBi4ksRUsLEQSVrwhaC912UlRWbJq6bSKdNO0CtNqiMc43OvsXG9GxFpP2ZZP7P8AODZicY7I98ETZAIAdstoeU6vLYq6mqsDQgiBScIzi4yV0zYuQvLCXbSEnmlqAwrgrimPNjINTMZnaQKLZSyseJ2nsiWFf7kM4fTv7O35l2JiTjCSYkCCYkgQYkgbmKGBBAIOYIqDxESiCKbOV6jFfNPSXuOIG4ECLX5lbCS00akbfeZa/Nut7YnIjMiyXmBnW4md4DnDgGHoeUHMWdiMxZkFuuajyQKLuriSfZurC/IDjQIIE5TLJZcVOLKNR1uo9o15jGt66zKPIGYEVGIORGRESVOhyetd1zLOTVZdzeMO0Y9jbYw14e8Z6E/dLDGsbAQAQAQBw502/MdtQNxeCmjHiWqN4VY2Iq0TBJ3Y0fhV3o/qaXT2mJ4EcSUIqSLEQWFgxAMY8IvJ73JaL6D9jOJZaDBG8ZPxG401Riasz3mxcf0mjuSftRyfauD+z7e8qcQdkIAIAUjlSCCQQagg0IIyIO2BDSaszUeRnhED0k21grZLPOAbdM2HzsttMzKdtTye09huN6mGV1xj6c+7XkaLWMh5kSTAgSTEkCCYkCDEkCDEkEV8Jo85DX5rLd+20WWhXiOGAG3iUQxhzFkVZAf9mfMY/RYn2E9x44ZFmY2e84VIZc1II4g1x3bd1YNXViFLddy6WecHVWXJgCOBFY57VnY6CdxyIJCAGLdP5uWzDMDAbWOCjtJA7YtFXdiG7K5yrJZWugKKhQBWorgNcZ5SS1MCi2KnWKZVCF6rVpUZEFTr1Xq/NiqnEtuMkCzPs9Y/OI3kTusULO+z1j84jeRO6zyWpOUG7ELMhaf0CLZIeS4zxVsDccdVhj/3BI1xWVmjbweJnhayqx4armuKMjbwd6TBI9z13ibKod4q9YxXfI9qttYJrr+UvQ897zSfxf8A1pP64XfIn+tYL4/KXoHveaT+L/60n9cLvkP61gvj8pege95pP4v/AK0n9cLvkP61gvj8pege95pP4v8A60n9cLvkP61gvj8pehauSlj01YqI1nM2R5BnyaoPMa/h6Jw4ZxKk1wORtB7MxXtRqbs+e7LPvy89e80JFYqGKlcKlSVqu43SRXgTGVNHmJRs2k79v/dmeKhOUTexWwGzts9YhvIbrEmzPs9Y/OJ3kRusSbK+z1j84byI3Wc+1daWfP8AbLce2kZFxKMcMAepZ3fqitN4/EwcktQot6CW0dN8n/Mv5xP7keZDpy5DE3RM1gQUqCKEXlxB7YsqsOZV0p8iG2jZ6KTMXBfGvKajChoDnjQ7wYuqkG7JmOVOaV2jrcjp9ZLITUpMenos7MPXeAGwCNfEq07mzh3eB3o1zOEAc3Tb4IvlPUjcoLA/SCRlpLO5jqPIjT57S7JaXQ0ZJcxlOGDCWSDQ4ZiLWTnFMqnaDZivvhaU+NH6qT+iOx0Oh8Pm/U5fTKvMPfC0p8aP1Un9EOh0Ph836jplXmX7wTco7VbXtItM0zAiyytVRaXi9eoo2DPZGhjqMKajuK2pu4StOpfeL1YczwjTnobMDENJ8vtJJOmqtpIVZjqBzcrAByAMU2COxDCUXFNx4dpzKmKqqTSZG98LSnxo/VSf0RfodD4fN+pTplXmHvhaU+NH6qT+iHQ6Hw+b9R0yrzD3wtKfGj9VJ/RDodD4fN+o6ZV5h74WlPjR+qk/oh0Oh8Pm/UdMq8w98LSnxo/VSf0Q6HQ+HzfqOmVeYe+FpT40fqpP6IdDofD5v1HTKvM0zwXabtFsss97RMMxlmlQSqrRebQ0ooAzJjm4ylCnUSirZfc6GFqSqQbkW2xZnhGtPQzx1MQ0py90kk+cq2khVmOoHNysAHIAxTYI7EMJRcU3Hh2nLqYqqpNJkX3wtKfGj9VJ/RF+h0Ph836lOmVeZongp0/abalpNpmmYUKBaqi0qHr1FGwRz8bRhTcdxWN7CVZVItyO5bD0R6cv7xRGOJZi2MAOtPaXZbS6GjLLdlOGBEskGhwzEUaTnFMvF2i2Yv74elPjR+qk/wDHHX6HQ+HzfqczplXmHvh6U+NH6qT+iHQ6Hw+b9R0yrzNM5MaXnWnRLTp7GY956tRQbqzKZKAMBujnVacYYjdjkv8ARvRm50N6RJ5HTqTGGp7/AGkOSv8AlDd8Rio5JkYWWbRcI0jdCAOLplqzUHko1fnstPuzGeksmYauqGbcf3K1/IzfujE/8ke9fUhdRnzlHoDhhAGo+Avr2v0ZXtmRzNpaR8fsdLZ/vGm2A4nhHPnobsChWrwTyprvM91ML7M9BLWgvEnO9vjcjj5RSW6assFGTbuNe8/K+Nt9Wv6on+oy+EjoEOZUeX/I9dF8xdmmZzvOZqFu3Ob2E53/AFRt4XEute6taxq4nDqlaz1KjG2aoQBqGhvBXLtFnkTjaWUzZUuZd5sEKXQNSt7VWOZUx8ozcd3RnShgouKdyWPBBJx/e2wz/Zrhr8qK/wBRl8JboMOZbuSPJldGyJstZpmX2L1KhadALSgJ8mNWvWdaSk1Y2KVJUotJnXsJxPD8YxT0Lw1PmzTf9pn/AC0z7xo9DS6ke5HEq9d95Ci5jNa8B3wds4y/szI5W0etE6eA6si2W09EenL+9SNeJmYpzEogXO/sdq+SmfdGKP8Akj+cS8eoz50Ed84gQBs/IMkaEN3O9Mpx53M7o5GI/wAr85HVpf4w/wAmf2c2Wo8Rgg3q1FXuVu9YnEZwZTDu0y/xzTohAFe0u37wRq5qX9ub+QjZpdTx9DXqv2jy1n9ytfyM37ow/wCSPevqSupI+dI75wwgDUfAX17X6Mr2zI5m0tI+P2Ols/3i9WnpUl+Vi3oDMdtQvAk6o1FlmbL5EkGKkiqxAM+8Oudi4T/5Ebuzfe8Puau0NI+JlUdQ5oQB9G8nP7usX/TyPuVjz9T+aXe/qd2P8ce5Dk6QrGuTDJhgw3V1jcajdBMgbvuuYvjauDDipwPEHgsTZMgm6Knq7G6akDEZEY61OI7YpUVkXg8z5y03/aZ/y0z7xo79LqR7kcWr133kKLmM1rwH/B2zjL+zMjlbR60Tp4DqyLTbT0R6cv71YwR1MrPXaJRDHnP7na/kpn3RjHL+SP5xMkOpI+dRHfOIEAbT4P8A+5vnzPvY5GI/yfzkdWl/jfnM9sJpaJZ2kV+YwYDuLd0XqdRmKl10aHHLOmEAVbTLkWxgcjIlEcRMn3vtL3xt0f4/F/Y1a3X8PUdtB/cbX8jN+6MQ/wCSPevqWj1JHztHeOIEAaj4C+va/Rle2ZHM2lpHx+x0tn+8XLRs6/eZsHNMPMFQhXapxbcWI1RqyVjOmTwYqWPaxBJQfDrnYuE/+RG5s33vD7mrtDSPiZVHUOaEAa/yntsyRofRkyUxR1FnoR/0r4EaxuMebxH8su9/c9z+n6NOtNwqK6cPvEn8kuV8u2qEaiTwMU1PTNkr7MxvziYzvkzDtPZNTCPejnDny7H66MshMXOOStHdY8PxEUqaF4anzhpv+0z/AJaZ940egpdSPcji1eu+8hRcxms+BD4O2cZf2ZkcraPWidPAdWRYLVbE6ALAVcZ9Hqgvr3qIxqLLtg1sTUwPDH2Q3WQ2TZUwNY7XSvwczNSv+EfKAjFNWqR/OJlp9SR88iO8cUIA2nwf/wBzfPmfexyMR/k/nI6tL/G/OYSR+0lfKAfSVlHrYRep1GYqXXRokcs6YQBV+VAuz5T+Ut3svU+1Ml+uNvD5xaNavqhUw/uNr+Sm/dGIl/LHvX1EP45HzxHeOKEAaj4C+va/Rle2ZHM2lpHx+x0tn+8XebKvUobrL1SBluprU0FRu1EAjVTM57Jn1wYUYZjaNqnWP6NINE3H6xUkonh1zsXCf/Ijb2b73h9zW2hpHxMqjqHNCANZ5aS2Og9HkAkKtmJIFbo9zMKnYKkDtEebxH8su9nvP01JKtZvWGXkZjLcqQVJBBBBBoQRiCDtjEe2lFSVnoaVyS5dCZSVaiFfJZuSvufYd+R3a8sanBnjtqbBdO9XDK64x4ru5rs17+Gi6MPSPD8RFqmh5ynqfOenBS02gbJ037xo79LqR7kcWt/I+8gxcxmseA5wVti6/wBkewiYPwjl7R1i+86eA6skWKc3TQbAzcCKKPUzRiWhZg7RKRVsl3wthtbNgolTceEo1jFJXqxS7PqZqeVOTPnqO6cYIA2rkCKaF4vM++pHIxH+V+cjq0/8b85irLZ+cmSgNU2U30JyMfUItUlaL8TFSjeaNBjmHTCAOByskhllk7WQ7ldSa96DvjYw7zaNfEL2UyDImFtH2yvWEqaG4iSceBwI3ERkmv7sfD6laf8AHL84Hz/HcOMEAaj4C+va/Rle2ZHM2lpHx+x0tn+8XgNGrYzHk2WHGOBGIIzU7Qf6ByNRBZEiFnlTdfAnAMOq27c2456icQFuQuU/w652LhP/AJEbOzfe8PuYMfpHxMqjqHNCAPojQyg6MsYIBBs8kEEVBBkCoI2RwJ/zT739Tuxk4wi1rkZryz5GmRenWcEys2TMy942p7OGMYZwtmtD2WyNtqtajXdpcHwl/v695SoxnpC/eDXlZMlT5VmmtelP0FLZyyR0QDrBIAocqimwzvO1jzu2NlU5QliKatJZu2j5+PG/zOH4TNEGzW+bh0Jx55Dtvmr9oe9hsI2x3sHU36S7Mj5xi6e7Ub5lUjaNU7fJDlHM0daBNQXlIuzErQOhIOeogioP4Exhr0VVhuszUKzpSubDYNPaNt3TSesuYwAKOwR6ippcbAnE4qSN8cmVOtSyaujpqVKrmnmSrQtiki9OtUsDfMRa7s6nsiFOpLKMQ6cF1pFA8IHL2XPlGyWIESTS/MoVvgGt1AcaVzJoTlkcd3C4SUZfuVNTVxGJi47kNDOI6BoHqqSaAEk4ADEk7AIBK7sb3KsPuLR1nsx69BfFfGJ5x6HZfaOLGX7laU/zkvI61Rft0lAOTcu9PXzQW7KFT62WJxL9kjDL2rlxjQN4IAgaekGZImACpAvgDMlCHA7btO2MlKW7NMpUjvRaODKobDbCNcqZjt/YmkbE/wCWPh9TXpfxy/OB8/x3DjhAGo+Avr2v0ZXtmRzNpaR8fsdLZ/vFxDxgsZLiw8RYm561CCCAQRQg4gjYREElN8On/suE/wDkRs7N9/w+5hx+kfEyuOmc0IA+h9Cn/wBNsXyEj7kRwZfzT739Tt/8cfD6HpeLWKFC5XcjA1Z1lWjZtKGR3pv83u2HBOlxieq2Tt7dtRxLy4S+z9fnzM/BKnWGB4EEewxh1PYZSXNM1iyTrPyhsgkzmEu2SRUNQVrQAuo1o1BeXUaeaYz4fESoyv8AjPAba2R+zK6XsPR8ux/mZmfKDk3arC12fLIFaCYMZbei+XYaHdHdpV4VV7L9TyVWhOm80ciMphCACkAEAO2azvNYJLVnc5KqlmPBRjENpK7JjFyySNW5B8gfcpFrt1FZOlLlVBuHU70wLbFFaGhzwHLxOL/c/t0zpUMMqft1DsaUtxnzC2QyUbB+cKcNyNilSpvyudPkZZ685Org11FGwCrFh6V5TXWFWNbFSzUTZw0bK/Ms8aptBABAFXs06VZufs81SVLEAUBUymXAYnKhu/NMbbjKolOP4zUUo024sg+4tEVA9xpjl+yWhpmM86Y/9jF//I+LzI3qPw+Q4NGaJ+Jy/ql/OIviPi8yb0fh8iZoibYbPeNnkCVewa6ireuMRjQ7a98UnCrLrO5aNSnHqqxDDxmsYbiw8RYXPb8RYm5O0mLHarvPyRNuVu30Bu3qVpU67o7oxQjUh1XYzynTlqiF/wCC6L+Jyvqli2/X+J/Mp/Z+HyETNE6LXH3Eh20kqab6VqeysTvV/i8x/Z+HyJ022yWlIkkURKKFAACqq0C0BwphhFYwkpNyJnOLVkRC8ZLGK4kvE2Fys8qOS6WqsyXRJ23xZnpb/O792KpR3s1qd3ZW3J4S1OpnDzj3dnZ8u3OXWbZpnjSpqHMEqynaCPaI1GuDPdwnSxFPejaUX4p/nIvGhfCjORblrlrPXIsKK9POFLrdwhdo4mK/T9KedF7vY816rzJxtfJ214zJXMMdQR5f3JKd8bEMZWj73zzODX/TddPqJ9z/AOvoPJ4PtEThflWqYFOV2dKI/wAyE+uNqOOrNXST8GcStgIUp7lS8XyeX1FDwZaMGdrm9k2T/wAcW6bX+HyfqYei0Pi80S5HIvQ0rrBppHlTHPqSg74q6+Jl2fIt+3ho9p1rPpKzWZStks6SwdYVUB3kLie0xj/ZnN3nIn9+McoROdbbbMnGrtXYMgOAjPCEYaGCdSU9SAxvkqOr4zD1qPxOrjlfTMold2NC0XZualIlKEDEbCcSBuBNOyOVOW9Js6sI7qSJUVLBABAFd5W2PBZw8XoP6JPRPzWPc7HVG1hp2e6zWxMLreXArbqGFD/+g6iN8bhonsmca3W623Uw2j8Rq7ohosmLsjdEcW+0YholMkB4rYtcWHiLE3FB4WFz2/EWJue34WFwvwsLjUyWrGpGPlAkNwqMabsokCKuMiGHndE/SUU7KDjE2RFyPatLypXwrc3ubXwu1rwzisnGOrNjD4WviHalBy7ll89F4lc0ny6RaiQhc+U2C8buZ9UYJYj4Uejwn6XqyzxEt1clm/novMpuk9JTbS9+a1TkMKBRWtABGvKTk7s9ZhMFRwkNyirLzb5shxU2ggCVo/SEyQ16WxU6xqbcRri0ZOLumauLwVDFw3K0brzXc+BcdE8rZcyizhzbeV4h/EdvfG5DEp5Sy+h4raH6YrUbzw7348veX2fhZ9hY1YEVBqDkRkY2U7nmJRcXZqzQh5yg0rj5IxPcNW+JsQJus2fRGwHpHiwy4Dv1QB2OTlhvzRh0ZdG3YdUDtFfmmNfETtG3M2MNC8r8i5xoG+EAEAEAImyw6lWAKsCCDkQRQgxKdndBq5QrZZGkTGltU3cVY+Mh6rccCDvB1UjpU5qcbnLqQ3JWI8xAwx4g6wdojIUGbHOIF1s7zgHU1HbuOGXdXGhoXJoeK2LXFB4ixNxQeIsLnt+Fibnt+FhcL8LC4xbJkwIeaul9Qat090Vle3s6mbD/ALLqJVm1HjbXzM80tyhtpZkdjKIwKqLtPnZ+uNGVSbybsfQcDsjZygqlOKmno27+WnkcJ3JNSSScycSe2MZ20lFWWgmBIQAQAQAQAQB2eT3upjSRW7XGpPN/O78hjGWj+5f2P9fnmcPbUdnbl8Xa/C3X8OPzy5mhWdLqgEKDruii110EdJXtmfNqm5vPcvbhfW3bYcArgMScABmScABvg3bMhJt2ReND2HmJYXxjix84/kKDsjmVJ78rnTpw3I2JsULhABABABAHL09ozn0qtOcSpQnI1zQnY1BwIBxpSMtGpuPsMVWnvx7Smg7iCCQQcwQaEEbQcI6JzWrZMZlKCGUioDH1m/8A7okBUpnVl25svHaN+e3WYAeVqioNQdYyMQBV6AuF6Fibnt6IsLhfhYXC9Cwuc/S2i5VpWkwYjJh1l7dm6KVKUZrM38BtOvgp71J5PVPR/wC+1FC0xoObZjUi8mpwMO3YY0KlKUNT6Fs3bGHxytF2lxi9fDmvxpHLjGdUIAIAUqkmgFSdQgQ2krvQ6ti5N2mb4lwbX6Pqz9UZY0Zy0RyMVt7A4fJz3nyjn56eZZNHckJSUM0mYdmS92Z7+yNmGFS62Z5jG/qjEVfZoLcXPWXovk+8sMuWFACgADIAUA4ARspJKyPMznKcnKbbb4vNi4FSwcmNG1pOcYf4Y2+f+Xacagxp4ir7qN3D0re0yyxqm0EAEAEAEAEAEAV/lFoYvWbKHTp01H+IAKAjzwO8CmoU2aFbd9mWn0NavR3vaWpU5bdI0yYAjiOi3dRY3jRH4gDLSqGqmh1jxTxG3eO2sSD1Z2NGF078j6La+Ge6FgOxACACACACAEsoIIIqDgQciOEGrkxk4tOLs0VbTfJNCC8khDmUPVPA6uGXCNSphuMPket2b+p5wtDFK6+Ja+K49+veVC02Z5TXXUq2wikajTTsz2dCvTrwU6UlJc1+eQ1EGY7vJvT3uY3XFZZ1gC8u+usbv6OajV3HnocDbWxemx36btNc3k/R9vz7L9Z56zFDIwZTkRlHQUlJXR87rUalGbp1FZrgxyJMYQB09B6J583nH7IH6wjUPN2nXltjXrVt3JamzQo73tPQuQjRN4IAIAIAIAIAIAIAIAr2n+T3ONzsmgmCpZchNFKZ6myNcjdAOojZo1932ZafQ1q1DezjqVquJBBBBoVIoVOwj+s43dczRas7M9gDxlBFCKg6jkYkDXNleqfmtiOw5j1jdABz4HWF3eer9LLvoYWA6IgHsAEAJdwoqcB/WHHdEgbVCxq2AGS7N53+yAE22xS5y3ZihhvzG8HMRScIzVpI2MLi62Fnv0ZNP6960fiVHSvI91q0g3x5DUDDgcj6u2NOeGazjmezwH6ppztHErdfNaeK1Xn4FZmymQlWBUjMEUI7DGu8smepp1IVIqUGmnxWaJuidLzbM1UPROaHqt+R3iLQqSg7o0tobMoY6G7VWfBrVf67HkXrRWnpNoWoIRgKsrGlNpByI3+yN+nWjPJa8j57tLY+IwLvJXjwktPHk/xNls0NoNp1HmgrL1KahpnEZqvrO4Z46te2UdTUpYe+ci2ooAAAoBgAMgNgEaRunsAEAEAEAEAEAEAEAEAEAc7Suh5doxPRcCgmLmBsOoruO3ChxjLTqyhoY6lKM9SpaQsE2z/Cjo/xV6h460O44Y0BMb0KsZ6fI0KlKUNRiLmMIAIAZNnXV0T5uGO0jI9oibgKOMiG49E9pFR6oAQ9qoaXGLDUKEDjTEDsrsBibA8SYtauwvarwKhfRDe3PswiAPpNU5MDwIMALiANvNUZsBxIESCJbpEieKOomDUQpYjgy5d8UnTjPrI2sLjq+FlvUZtfR960ZXZ3ImbNYiygtTNGK1GvrjojDyiDxjSq0FBXTPYbP/U6qeziIWfxLTxWq8L9xXrdo+fZJgE1HlODUVBBqD1lbXQ6wY1j01KtSxELwakvzVepe+SvhPeXSXbQZi5CcoF8emuTDeMcNZidDh47YMZXnh8ny4eHL6dxqWjtISrQgmSXWYh1qfURmDuOMTc8vVo1KMtyorMlQMQQAQAQAQAQAQAQAQAQAQB4RAHDt3JmU2Mo8y2wCss8Zer5pWNiGJktczXnh4y0yOHa9EWiVnLvr5Uvpd6dau4A8Y2Y14S427zWlQnHhcgLMBJFekM1ODDipxHbGYwiPdC+L0j5uPech2mFgFxmzN0bFOPa35d8AOIgUUAoIAVEAS8sHMA8RWJAy8mUuaoOIUQuwTrFoubM+DlEDyiObXjUipG9QYxyqwjqzJGjOXA7ti5MDOc5bzEqq9rdY9l3hGtPEt9U2oYaK62Z3pEhZahUUKoyCgADsEazbbuzYSSyQi2WSXOUpNRXQ5qyhh3GIMlOpOnLeg2n2FH054LLNNq1ndpDeT15fcTeHfTdEW5Hbw2360Mqq3l8n6eXiU2Zyc0rop+clBqDN5Jvqw2OlKkektIg7KxuAx0dydu6WT8H6MtnJnwoyptEti80+XOLUyzxGa+sbxC5ycZsCpD2qD3ly4/7NBkTlmKGRgysKhlIII2gjAxY4Eoyi92SsxyBUIAIAIAIAIAIAIAIAIAIAIAYtdjlzhdmy0mLsdQw7iItGUo5p2Kyipao50zk1ZjkrJ6MxwBwWt31RlWIqLiY3h6b4EZuSiap03t5s/7Iv0qXJeZTosebE/8AlX/5m+gsOlPkR0Vcz1eSi6503sEse1DDpUuSHRY82SJfJmQOtffjMZfUl0RR4iZdYeCOhZdHSZRrLlop2hQGPFszGKU5S1ZljCMdESoqWCACACACACAOPpnkvY7XUzpKlj446L/TWhPA4RFjcw+PxGH/AI5u3LVfJlYl8hrVYWL6OtZUZmTOFUbbUqKVoKVug74iz4HSe1aGJW7i6fjHVfnfbsOtZOVMyVRdIWd7OcueUc5ZzkKl1rcrsbIZmG9bU1KmAhPPCzUux5S+T18PkWWROWYoZGDKwqGUggjaCMCIsc6UXF7slZocgVCACACACACACACACACACACACACACACACACACACACACACACACACAIKaKlIxaUOaYmp5vohicyydVjvIJ3xFjM8ROStN3Xbn8nqu5OxNXfEmE/9k="/>
          <p:cNvSpPr>
            <a:spLocks noChangeAspect="1" noChangeArrowheads="1"/>
          </p:cNvSpPr>
          <p:nvPr/>
        </p:nvSpPr>
        <p:spPr bwMode="auto">
          <a:xfrm>
            <a:off x="155575" y="-1622425"/>
            <a:ext cx="3038475" cy="338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7176" name="Picture 8" descr="http://www.itu.int/en/ITU-D/Statistics/PublishingImages/intlcoop/partnership/i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22710"/>
            <a:ext cx="1728192" cy="1958618"/>
          </a:xfrm>
          <a:prstGeom prst="rect">
            <a:avLst/>
          </a:prstGeom>
          <a:noFill/>
        </p:spPr>
      </p:pic>
      <p:pic>
        <p:nvPicPr>
          <p:cNvPr id="7178" name="Picture 10" descr="http://upload.wikimedia.org/wikipedia/commons/thumb/f/f2/Escudo_del_Banco_Central_del_Ecuador.jpg/250px-Escudo_del_Banco_Central_del_Ecu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7" y="4437112"/>
            <a:ext cx="1751939" cy="1317459"/>
          </a:xfrm>
          <a:prstGeom prst="rect">
            <a:avLst/>
          </a:prstGeom>
          <a:noFill/>
        </p:spPr>
      </p:pic>
      <p:pic>
        <p:nvPicPr>
          <p:cNvPr id="7180" name="Picture 12" descr="http://www.conatel.gob.ec/site_conatel/images/stories/in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581128"/>
            <a:ext cx="1728192" cy="973630"/>
          </a:xfrm>
          <a:prstGeom prst="rect">
            <a:avLst/>
          </a:prstGeom>
          <a:noFill/>
        </p:spPr>
      </p:pic>
      <p:pic>
        <p:nvPicPr>
          <p:cNvPr id="7182" name="Picture 14" descr="http://www.conatel.gob.ec/site_conatel/images/stories/logos/logo_mintel_vertic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581128"/>
            <a:ext cx="1368152" cy="1561205"/>
          </a:xfrm>
          <a:prstGeom prst="rect">
            <a:avLst/>
          </a:prstGeom>
          <a:noFill/>
        </p:spPr>
      </p:pic>
      <p:pic>
        <p:nvPicPr>
          <p:cNvPr id="7184" name="Picture 16" descr="http://www.zion.com.ec/wp-content/uploads/2011/03/superintendenc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5876502"/>
            <a:ext cx="1724025" cy="504826"/>
          </a:xfrm>
          <a:prstGeom prst="rect">
            <a:avLst/>
          </a:prstGeom>
          <a:noFill/>
        </p:spPr>
      </p:pic>
      <p:sp>
        <p:nvSpPr>
          <p:cNvPr id="7186" name="AutoShape 18" descr="data:image/jpeg;base64,/9j/4AAQSkZJRgABAQAAAQABAAD/2wCEAAkGBxQTEhUUExQWFhUXGB4aGBgYGBwYHRwfHRwdHiIaIRwfHSggICQlHCAcIjEhJSkrLi4uHB8zODMsNygtLisBCgoKDg0OGxAQGy0mICQ0LCwvLCwtLC8sLDQsLCwsLCwsLCwsLCw0LCwsLCwsLCwsLCwsLCwsLCwsLCwsLCwsLP/AABEIAMIBAwMBIgACEQEDEQH/xAAcAAADAAMBAQEAAAAAAAAAAAAEBQYAAwcBAgj/xABFEAACAQIEAwYDBAgEBQMFAAABAhEDIQAEEjEFQVEGEyJhcYEyQpEjUqGxBxRicoLB0fAzkuHxQ1OissIVFoMkNERj0v/EABoBAAMBAQEBAAAAAAAAAAAAAAIDBAEFAAb/xAA0EQACAgEEAQIDBQcFAQAAAAABAgADEQQSITFBE1EFIjJhcYGRoRQjM0JSsfA0YsHR4RX/2gAMAwEAAhEDEQA/AOZcUzaZnMJAi4XoN/yGK6vxZWYmwAFl6AdMTNXs8vh7pyWDeLXYR5HneMa83RrJM7feG3+nviX5eAp6j3D5JYQ2rm5Yk7TthtwGgSxqHlt6/wCmJ/IUSxPIggKI3PP6YuMpRWlT2nSBIG7MbBR5kwPfD85igMDM1do+Md1RIa4gF1PzTOml/GQSf2Eb7wxH5DiiOriozDUpLmJerUqMA2nlZJVZgCSecYB7U8SNesVVgyqSSRs77Fh5QAq/sqMdC7H9hKD5VGzKTUfxfEylBeACDFxcyDv5Ym1eoroTc8bSpJzEddwtOnTRUEM0ADUq6YmJsxkxqI5MeYgrK0DpWozFWDEq62cjkARE+KY8g3LDbjHZ79TQFKsqx8NN1ViDzIO20SbcsBKVfTqLW3FjJ66ibT5i1umOY2pFg3IeJ9TpaU9MECUdDtCKqClnqS5qiRIbT9ot4n1Bm4IPmcA53sElVTV4XmBVX5qLtDr5TH4NHrgGuDOjSRHwkHeB58t7z1PM40LUqJU1JrVwPDWUxJi0R4WBMDTudzzw2jUuODyJLqfh9bfMnB/SK6larQY0qqvTbYo4IBBN7cgdpXqcbDFXSpJvqd9hqa8AGY2AUAiwnFIO31Kpqy3FKArohANakslSeZAAi/NSCTyOPM32IWonf8MrpmaJ3QsNQ/ZnafJgp9cdEDIyJxG+U7TE1dAKQFUOdRASnqDEGIAUgCJmT/D97C7P8LUAd0Q0BtUt4mKnxaR8wUWkdD7fYqNTeHVldARofUpWQRIm4PTHmdzKaCtOfilRpjuwQQyzJkGcZNn12Z4jWolihY02s6QHRo+8kz6FYbpMYbcZ4l34FNdVMv8AEJ1ADnpe0jcDUAevXE9wosraVXVrgaf7GKKv2fcBqlNhWMAsAJdD003sOovG8c8L44EJK1Jy3UXVwAAq2RAQo6Dz8zucA8NyBr1dRvTVrD7zD8wPz94KrOammku7fRRzJj+7jrii4dQFILaBso5QOnWfrv1xbp0B5PiRfEdY4TavBP8AaOqWUp5emveL3lRxq0kwAOrRczyHrONxpowDohUQTosU1L0JuPKL/wA/rOUVruaqOSCBqQKS42AEfznBBSwUONSggHSAGI3lRaFAA1yPFzthlhDDnz3ObQrIePp8f9zzhFYhpEkjkR4lHQjmPLDv9aSuo8xby/r6HEvxFyFkk03N0KsGvc67WKgQAevvjRwzi5IuPGTY/KxncE8/L2E7Y5VtZ03zLyCevb7p29Pd+0Eqw+Yeff75t4xnl4c47ty7VYIy4vYWkm5A2A5kSDsMR2bzdTiNbRXVQWOhEC6YuIki/wAUXMwPXDyrljTqGuxNQP8AFUIJcmICkbLF4iAfwwTwDh/fcR1qISgoLn9ozC+s3P7uNF+88Sl9N6aZJ7kxwDL16LtRzVPxU9wSQSCQAJnxAgASPlAB5jF8nD6GYoaC7EOSppwwKNpuxDEk9J29bYK7WZctS8C6tLy1rjf8jy9fdP2ermm2orIIE+cG0E8xcg8tjY4pq1aqcHqRXaJmTeh5nP8AP8DZKgpVJOgylUX8B+Rp8ojyOKDg+cbLsrUvDpgAciNoPl/viv45w1cys0ypeJW3xgkk7DwsDI0nodr4iq+XZGKML9D7i4/liP4lSyEOv0/2M+i+BW031tU38To58jxOs8L4gKyLVUGD4alMi6nmI9TfywuzVIUHYAwAdWomw56iTzxF8F7VJkBUqVJKFTCg3Zx8IHrcE9MR3C+2NbMZphmqp0VqmqPlVogL5LEC+xvvOHaSzeu6cf4lpjRbsnRMzmkrO5pg+GNc2kn5oi0m/vy2ArDB+V0qIUQL29d/7/pgNnQsyoysVMMAZI8j0Plj1y87hE0k4wZpnGY+iuMwiPnNxkaiHUtQupvPMf31wa9ckXPK+EnDq7gMRCou+owfYYJGbB98PdCDFrYrCG8BRlYuZIBMevWPp9Bg/tZxU0qQRf8AEaQOoMQzfwg6B+01T7uPeAVh3bs1hTvqIteTJ66QCxHOAOYxG8Wzxq1GqMCAbID93l62kk8yTh69SVu8Tzh2V8RncAx/LFrwfNVqQApuyx52J9DbEPw2uQ0dfzxeZYSF8t8Qa4+D1Povg6Vsh4hXEuIVKpVqhkhYAAjn088e5ZDbHv6tz6bY25e1zjkMwC4E7wQKuFmvP1CiFQeV8Tuc4sB3dKNNwruTsrNLekyQT0EdcOeN1DBYb+f9+WIGtWlz1nF+gqDDJnG+K3GtAo7MpquZSWVKhWpUJZCEZyCxMsdNw5FkEEos7FsGhK2Xqd7l61SnmRpp+ABA7CWdqo+E+HcXixJmYQ8P4gWMPckEFlOl45iRuD0xSZWv4FSmNRVdK6jcCZjSd+sC1l5ADHRe0JxOPTpTb8xlNT7ZZfMacvxbLqr6ZXMUwYg7MQPHTmCenUDA/GuwFQL32TdczRN10kao/JvaD5YS5uO8JpyTIgzpZ9O2o7rTESZuxv6fHDuMVsq+vL1AgiWZY7hzz1UbaReJEMTsp2xiuH6mXadqofwThZpqWqAq7WgiCqiJEbyxKiPbrhz3ZkaSUYXWPltO4EXt4fS98bE7S0M6VDhaOagFRqmjWBkAq3I/FCtB3GPbid+ZM2Pv5zueR/dEzWhgce8JNrrifPd02b7anDmJq01gnpqUfmPK+N9Vu7GmqA9JmhWAG0bQLzv0O2+PKp0gzAibna25joIP0wJRzzSSqsAdg1yQBuQT4hvYXEHBi96zt7H9oH7MpycZn2WKEPTJZRGkizD+vvg3IZpKqsGY3NxOnwgWpn7o1Xt64VZniKsBohW+FVE6T5A7gi9mH0wMmZVqkN4QbCrTBJBHxMwJ8SAwLCZNpx0qbDYucTjW0hHwPyjPtBxAsBSDop0DXABVSCdov0Fj+V53iufZiiali0KBEDzx7xejXywqVKqqyOQqVEuhAB9wTPwmDgbgPDmcVMxUUMqCdMWdxsgA3RZl43+HrjnMjWWc9T6Ck10U8dyofL1my6wdSgSVH+KV+VzzI56dyIJmRjfwbjH6vl2phYaoSyVBeS27MOqjl/TCZOJsaheaj3HiYhTPMiBtYeG8Ac8MeJZmm2nQVNar8Kqtm2JYj5YM38ueHPRs6HEOnV1WVip/v+2PsnmVYMxtC+BZ1cvFVPW0/SN2OA89TWqpamCR80EkKLzpi3PxEc5vbCvNZY0kB1XUXJMBid59eXoME9ns0q0mploKoaehgXIndmA+LUxvHyiOZxPgDiH6BC7l5hSZoLSZkMhVDBiRc+RFrGANybdLSWezzOS9RvMkmecm+F/GeKtWzLrlwyUlZRpFg7gRansC5kwBAFzgXi9OrAVgAZuFMgsNwD5Hl6eRxtoewLWTxGaGynS77tvz+Ip4zmTVa9lg6f7+9/KMIcxlyoE7HD6lJYIBqLGwsL3vewi9zymbY6A/6PKT5HSfDWJmm/n+1+wTYDcC+LlQIAonHtdrnZ25JktwjtRXq0Vor8a2Z5uV2B8rWJF9tpw44StPKtrZpVxDnbSZsYB2JkXv6XGOdUzVytcqwK1KbFWU/Qg+R/1xVZScwJMaDdQBa1oMSZG39jAvgdzKyW+UcToYUESLg3BGMxLZbN1aKin9q2m0gLBvPO+MxHiUbW9pzupmtZAgRsoicOKPDC3gJ0kKTbkTsOvqL+WPkcLydS9LMPTPSqocT+8ni/6MUVKgMvTNV3RxuWRg14JmNxAEiQJIAxdkGQ7GEAzVEkUsnECNdRhLzEEgqoLDxgKbW0LEwZHrV1gqxRxAY/OFAIAvErNhBvt6405etUJasldUepBNMgNCqfCLgnwwDMdD54c8F4ZTzi1nzp7hECr36gEEiTBDzp3BOmJJA8saZoJiGlkac6o0EfdIYCeZk8vYbX6UnCKREDUGETI2vzwz/wDaVOsSMpm8tmfimmX+1EmbAkPJO5LW6XwFluHVcmirXpOjGZ2MdLGOvInliDWoWTidj4VeKyQYbWrgQMfJNowNSrI7WInpsf8AKb421mCgk8scX0yDgifSJYCODEnG88ACvl+OI0UyzAD/AFw74pqqM0WXef7543dmMjL+IWAnbHaqK0VZnB1atqtQF8e88ynC9NybRf64cZJFAm98MM9lNX7uARSVDLT5C0Yia71RyZ16tOtQwo4m18ywliQRteNukncW2M8sA0MyHYqNIpsrRTKSC3J2BkNHKJi1t8ZxFwVHIDHz2N4VSzdYitVVANlka3PQAkSBzgzyHXFmlHGZyfimAQB5m3K5KrWCQ4CqrJVIum5gADwlotay6V22xZ5lUy1FBqqzAX7SHJ5/Fty2sfTDitwoZdDpXwgWKidMbQIkYRPm6jTdWU20PcGOh8/P8eT2JJnKQ45EHzOe13MqD4pI32vN9vOBIWJgyHWzMAm3l/v0EAnzAF9N/rNhNlZqJ3CsZWdrGbH8BIwoauVbxQPF4BPgHV55kdOX0wl6l+oS6p93yiFJqLNAY1GUA6fiVLnQvRm59BHS9DwzLml8s1WF4NkEWRfT8TOFGRIp3M6muSd/9DtPsOWK7hOYFSSxA3vz9+vTGl7dm1DiWf8Az6uLWXP+dxQldl1d4DBsxIkEfdembMPQA+mHfCHy+hVACxZIaU32Ukypn5W9jhXxqjVpAuV7xdgV8UD6WnmY/pgvJ06damtSieVxA1LfYifEPqPPCK2tBCtzC1KUFQwGPuivtHmaSVahW1QHQZUydI3ItH47C177uynCSoNetPe1BYH5E5L64WOrVqw06WSjfVAMncLf5RHmOkYY57jMhlaUhdTkTMbBVgWLG02tMXgY6dtpKhROJXQq2lyc+xgXa3iKFdTkdyhhV51XEiOmhSDfmw6KcaeCUMzWp95VCzbQw+JRyBPTyN/5FZfgdWqwr5ikFXwinRFgoAAFriR0/svc/l3SlTRGBc/COp5tbYD+74itBI2idOhtj7sz5yFKrVDd5THhkBiokki4HUEfmBhHxbg/2/cWNFk1KUs1MAXdvuqgBAG7A6eQw/OXBy/cMahDWLAlWDTJbqB1AgRgXhCrRc0nhajqz6wWKERpVdh4QuowSAJ63GU15IbdwB1/zJ9ZczcAY+6LuyfAU8Vd1DuIC6dmANvO5uf3Vnni0zfFVWrTo6ZdidXQRe4m9vphHl6P6ue/pahT+dCtySAdd4VQBBIHpA2DrJpRRNUKrETr+8Oc/wB9MVk54zIUIU8xB207NUa7PmzQFWoiEGmDpFQbA2vqXl19hjlvBs41Co1MpoV2sjT4G+Xe5kWnnY47MOPhagK+KnJR1tB2JHWeY9/fX204dl8zToK7EUjUDNUG2mDCsQLFrryiCd8MG0oVbxPNWVYFfMiXpUp+0zCh9mChyAekqpH0OMx0ujoRQgp6QtgFAiMZhG5faNwZ+e//AFF6jeOnSM2gLHvbn/XBXF6CpFFWMxNUA6lEwQoB6DpjzO5oeKqFUBfs1KJCzuTMXjYbmB548oUAqfaCWcgsdzfYTM7WgefqNxg5EkBJHJi+nSd3VFOtmaFBEEyf7J8sdATKpqp5RmAy2VHfZljs7gSFPXm5HmBywq7K5JaVOrnWUsUHd0Fn4qhOm3kSdPpqwP2g4kcqlOgAlSq7d9mdYlXJM6GFrMYMSLKmHCBG9ftm1VO+zORy1ejJ0TNOsoBgfaAEk+Ywz4T22ytQBaedzOU//VmVGcony1NLgfxDElU47lKtEUq+VrZZDBD0H1LuT8FUTG5s2NGQ7LZes4/V+IUmM/DVVqD+wbwt7NgVzg7pRZ6ZZRV7c5950ytwxMwNQy2XzKx/iZGsFb17h/D/ANROF+Y7GOU+wrss/wDCzKmmw8vFI+kYhs72YzVCpKZeso5VVaZ5zrRtKiPPHR+x+bzS02avmGrU9kR4eAI3YgkmbRPnzsmxU8yql7lztPXE5/xjs/nKDDvcu4Wbug1L66hIHvg7g+Ypi0iT1sbev8sdWocUpkbFOppN4foZXGjNcDyuY+JaLk9V7l/8y+En1wi2pbFwDLKdW9RJcTntSvLQIgYHzic5jFXnv0fbmlWej5VF7xPZ0kD3GEfE+A5uhTLFEqIN6lNww/qPfEh0jKQROgnxGlhgnERUcp3xCSNK3qOdgOk8if72xtzWSoVBUqaVXuaiI1Iag5psAA6AG7FiAPYxc49y2Zp1VTLUm7vvG+0qNA0jY32kj0tbnio7QcCShTFfL1JqSBSRx3heppKoymx1r8QZ9QXTNgMUralTqjdnqcjW6gMcCAcK4rm8tqSjXGYWmVD0K5k02YgCmtUfNqIWBHiDAA6ScU3D+O5XOSmYpNQrCzTFiNxrUQb/AHhiFoVBRprSU91VuVZzILtIfMa13YIQlOYgMWkzOKHguRVKa01P2aCWYX1nYsPUjSo6CeZxRe2xciQJyYdxvsrV0/ZOtamf8wHluG+uJSjSYMQyxpsqH5I2EHn8xPp1OLjLq6DUhZCxEKtxfYQd7X+nsB2iofrAGrT3gMB0HxgEeFh9IPlzE4SmqHTDErpQbwTEmVygdgFlotIvPWP6jrim4XRuRzAiNre2COy+RIVgEBAsZ69B7zJ9Nuf0cz9sUZBAsZHi/wBPyx71k3Fc8judR9YOV/WbcnUNEw1xywS1GnU/w/AwM6TtPlBlT5r5401CuysJPyuP5/1x8CmykDTpP1+hw5SpEAlLBuzzE3EqJpkh101InUtg3qANLSYHI9ZwNkeFLmAu6y2qpTaxqMNgrxDDaAIMcutHmAak0oV+rMbL5i0zHtEzhbmuDrV8BvST4yd3ZbhVvIEwWPtMzCDb8+0ciQ2Cs5I78YmjiGaqUAyrOoySDuDMxB3AF4Pl6YKy1UIpqsSSdz939nb3M4KrN3jaKoRmAEOfCR0XV13OlhHmLYCz2SYHRBIADOYv5eRH4fTGsMZI5zAXUcBTFfFO0jvUHdRTte0gKPvDmTG3v0wNns2c1TYqt5CnQTCKefkW3i58QnlhdxDIkxSpA1KrMWLWMjpHzE7g2A88GcGqGh4QGF7qeXUm0yf5YA4rTAEpRFsGFjh85WdRl5E6oJnUx23N7AgW8r2FyKdI04V2Y092abgk3kH5TscFLQpGWBCbXBgCwAFrDpGAx9kChEqx0DmBPryibefvitLUZcmQ2ad1IAjfN5bTlgaYptDgkC1jYgke1/6Y+B4KLUiuvvVMpFpI8JHvHrjRwvMkaovPhIk+L+h6H/bHi5pQ7U9foxi4vaeoggjlj2S3PkRuNh+yR1P9J4y4FFqJqGn4dWuJj+Hlt7YzD3PcAy1Soz9wp1XkuVJtvE88ZgAlWPM81jkk8Tj3Fs+GVKaCEQf5mO7Y18Fy1StWp0qZOp2AHkOZ9As4++FZVGb7U6RyBtP1xX9m8iKCPXpialU9zl/fdz9CfRfPFIIB2ic7YcZjutWp0zO2WyKx+/ViD6kSFn7zMeWOdUaNXOV3eHYsxeoQNWkE+ZA8hcYqONZcVIydNiKVADvGiS9Q/nuSfMnC6lwrMZfUqGmysQWSqgIJQmJVhyk7Hmce3AGUro73QOq5E+KnDMzSqmjSc1IoiqysFXQvh8LqxIU/BYHZlGxxpfhlT7V62WMIF1FCFVYA53VmaVO5+ImOnvEnzLrUD0o7yp3lRlBOogQqm58KyxA6nyEe5bNUxTpUVc0o1PWFRSEqPNlYoSxQp4YKiJbfVONyIhqnX6gRPjhPFalBdVDN1aTAXQEwT0EeHyv0J8sXHBO1OYqJpzKU6oN506GjzKkX9sS2YIzGYLLekp8EqF3vpsoJVTMTfTGxJGKCkgAgYnubwJ3PhWi3/vH6lZS41l3XSwelIjYOot5QYwVlcpremKFZDTUbK0MfKDB/s4mX4XVAB0Eg9L4GemV+IEeoj88TnnsTpnRVnPpv+fMvM1mXy6lzqUiwFwSf9TjevEiNDVEAZiFBAOoE8tSQcTeTGbpopSqbie7YzAvcgggbRG/4wSeN1FE1qMRP2lMgFSQRN9SSPPDOfBnLfScYGG+48/rNXFuLcO75qGbdGdYDPWo6oJHwfrFEKykD7wO++NqdiaNZdeSzTBYMKHXNUoMEiLOAYEyDIsZEg8iqZUNUYDvHVWJV3MFpMyRHPcmcbqeVKMChZXkszrKmAeUdTYDFBZfM5q6R2GROh57srm6blmoJmJEF6UFxyNmIqCbg+Xqcb8nmKQ8LE03EyGBQ+gkAe040djuIcUqgtTzINNYAGZQVJP3QRDWG5nmPYnM/pWVGalnspTqhSV7yi2pWix0iqBzkWO4OEk13EqDyIohq2wYUMzqOoaoiAWPigncGIE3vBsceJTYyRa0ljNgbb76mNhF+fTGnIcQ4TnGFPJ1a2Wrt8FMo2kmJiPEu25B2wbSFZNQqo+8XpsUPnIkEc7WthNWmKPufkRllu9Nq8T7yOeNF2Ki0gNphVBNoiSDEcr2aca8/mqSl2k94SZJJB9Y2A/pjXlcxR0nTJggyml4gXlbxJ8hYDA7qRBX4j0IlRvA5ajzPLlhuoWkksByYvT12J2eJ7w7tDRZSzowJIVWADap6CQR6XO3OQGuczquvdZatRaoxAUGqA3iEyFeJJ5CdsSuazYRjUrZemXAI1aYIBkG4sRE/X1xA8QzHfv4QwQGwJLEmZmeptt5DkYylQTn2jrWI4HmdYp5fMUqnc6TrZZZhHhXmxm6+qyJOHVXM01QU1AVohA3w2kzPMC56n1M4V9me11QJRoVe6zTRLuG0mmvKWAuw22BJ9cM+OZPLZikzUKy0nj/iNCnqNXn1vyx4pWp47MUoZTE3Fqz5anrWG7xoRWjxsQZZxvyksu0AAbYXcOZps7GoxBLqfhU30ILhdUG37JJsplfwThGYzRqKGp66fw0WJXw+TgECW5TfkeeKHhdMZXwVkdapBMuJk2BaRZpgeQAUYNFwvPJmMCzRrluGUGJq91pqMLlZ0Hq2ndLiNQtvbfE7xOnUdwrj4ZiL6hvqDfNblP8APFFTyivVpsahFU/CoJMDqDuCca+IVR3rF6bU9JgMrA6hzLJ8PuLg79MKfacAnmUUs6eJO05pMqOAVBlFYypMCWI5kdP6nH1UqOy6ASQJIG+w+IR5ddvTBfGODU8yQUaSl2EwygX2+YTaRN94wRw/KA0yhchz8RttNl22/H6YTYuzkjmUJYLOT3BuDElG0lQw3JBMWsLcyvrAPU4W5pqgHdUlVmMaUaxTmWkHSPU7wPLB1SqaNT7PwsbR1k7nlM3kYE4yapYFLnc9dRPxFuQ5T6741LlL48wrBtX7DDaHFKKqFrKy1AIcaZv6/jj3E/oI/wAR3L/MQ9QCfLxbY9xd+Ejy/wDVFuYq0qlQ6YLEACRYAfhghuGUBqqd3pFFYmmzIzVD5qRtt7nphRwQwDV5nwpPXr7R+HnhjmK0QnyU7nzb+oufc4HO0QKqvUcKItyfD2BEOwYnWwPjub+pPnOGH/qldWFMEVGaFCw0t5CQ/UiB54SZnMySxxt4XQL/AGhJk2pnmoBu4vuWhR5ycFWhc4nV1TppkG0/hmU+TzVTvR+tZR0UGTFPST0BnSI5mBOG/EMxwxqbM6MpC7FHpyeQ8Q04q+y3Ee+oUnZQTpg6XQ3FjbvgR/lw6r8Jy9UHXRUzvKD8xJ/HCLtEGfduIx7Gc8653IJPE4DU4hl0+AqD0F/9Maf/AFxeRx1/iH6MOHVCT3bITzSow/ByR+GJ/N/oXoQe7zVVf3kDD0lYxR6Qjm+J3dKABIzJ9oCp8LlfQkYoeH8e1fG2oxHiUMPwg7DffAec/Q9mlBNDM0qsbLOknyucJ17J8Ty7AvlaumbkLqH1WR+OMNQ8RlPxIlgLBLzKcTHK2/wvG5+6w073xEdtO07VqopUTOmxIAMnoBcb9B0wNxrjL00KBGSo3XcDmeuJ/hdQU/GZLkwoid+fvtgUQ9mbr9RWDsqP3mGmo6/42XaDElCac+4BWfbBFXPUCs6qqutwjKrKxEwNQIMeZHXBiCq6XE+ILp1abi5m19NhYG5jlhzTyIps5eghQRLkqQBzcg2HWBePXBN74nMW1l43SS4XxWuraVzFSkrTqh4F94UkLJ9sHVs7WoUvBVV6YUDSveLAj7pBpwOcfzOCc1lcubmmUDFiDECx2tsLi/qPQXszkqX6x+sMqmlSY6FJLLUYXG9yBY/12xoKjmAcmXnZDg9RFFR0H61mFiNIU06TeIISoHib4mMSqiN4npOTqimoTVOm0m0nmfIDoLDblif7O1/smruHFRp1E8huYMgEmAT6Kvy4EqdpqQJDJUF7enU3t1O+Jmt352HruMBVe5XPVouQXSm99yBM/njTmeF5VtwUJ5g/74m6fG+6pmpHxfKRMDlIPM/gLXvOcO7TErNXLlW1EAoFBtb4dYM+3pjVDtzB3pnAkd+k1KdNhlhU0yNbVBT1Ag7KSDqA/dDeeFPBOzTLQDl1OonxA7D9nUBM7/2Z6nxDsnl6oU/qtQ8wy1QY9Q1Rj6wMI+Odj8zIK63podSoosYFtSgnn0n2ww1NtCpxNSwA7j3FGWCIQpIAUbE8/Mzeen9cAcTytTN1dCrppJeozKQGvF+cA7D5jYc8CZZMyMz3ZWpSYnxEow8JNiFsWk2AG59LdAocFqKFAq0aq/dDGmdokgyGMk7kcumFWkrhFjQdzZJgvDcjTSgAodCeZA1E8nNiPoLWjBlTiB7vRVHfU/2jceYceJSN9UyPLGZwvl1JanUjaO71bbQ6zA9ScD03Wsp8SuDeCLD8ZNuZwhM0n5ez7yo1o4yevcQjI92yyhMiJfn7spifMATzGGNeiGBJF41KZnbeCfbynrgHuV0grbpHlz/0GFdXtBUo1lp0EV3PiYMTAXqb2kbDn7Y86gnf1GLWxGAcwzg+Y0T4Y5s9hAHM7D6R+OE+Ydq1cimdNOQahUXE7Ko21tsOlzbDvOVKdem0D9VzDDn/AIbkftcuvTCTMV2oqKWXWXS7AgsVUmC5A+KpUN9R+FQFW0k0IVcbs5ElsVg2AMGFVuG0+8kMFqKBKlpWWOwYksTHM2Jv4QRjzvVDMACXW3T+zy8gIws4iKdVVDnTUXxq0+ND1B5wd15+cTgvJ1SyqtUhagjxqTpcbCRFp+vrhF1KvyODH1HPBh3f+n+UH88ZgN65BI7tz5qVI9sZgf2d/wCpvzh/J7Cc7pZkqZUgqvgpj7zcz9fwXzxmazBC6LTuSOZO+F2UYBp+VBpX15t/LHzma25OOgRkzNEorrNh8zXUJdgg5/gOZxX8KphwABAgCOgWwX6T7s/liXyFOAXO7D6Dl9cW3Act3dKW3bxbbYsCenXnzOVfcbrT7QupmAgCiBeAYtM7C0YOp59hdNe8CGInGngaFqhr8qZK0v39i/8ACJHqTi7oZ3N/82T0Kg/lG2Ib9VTTj1OJiqx6Mkl45WVgA7gCZOvaMGUu01YbOT6gfXacPa3HKwOltDRvA/rjW3Fkb48vSb1VT/LBrbWwBELa8W/+8qg+JUfa5TrtscMMv21A3oj+Fyv8saKtLJvvlQpP3CUP1Vh5Y1HI5Kw7h/XvHn8WOC3J7zAH8iM6vazJ1hpr0C68w6JVH0N/wxBfpCThirTr5QrSYHS1EU9KmZIYIRpsd45R64panCMieWYX0df5rhBn+znDqlUAtnGqOdKAGkxHOFBTyJJP8seLA+ZgU+0jsglKowdE7rSvxLKe8i8HoDgisgqjQ2YfQCNUwZOywTc3vJNrdMNuOfo4qvUAyzRTgScxVUVJ2K/ZqRERFhHTmSMt+jrNAACrQp2jwrVePMDQJN9ycAeuDB5zkiTXG8pUqBEaqrlj4QF0wObeHw7ACeV454acGypOgikTSpgBQhDC1xMkNMw21zB5DDdP0f1KQOvO5ckiDrBWB0kvbztglsvSpIVp5nKswFlGYQFj/ERcnrgCrYxHKwHMXcb7TOihF1r+yQ4E8txED+Xpgvs32ZDxVZ9RnxkMH1EX0rGwB3PNtrKCQOztc1W7xmV725gRufMDy3sOZw7z1XLuIZCpv4vCY85iZJMz1OANYVSo8xbuCcmFoi1awtpp0j4UPzNzqN18vSeWKHJZQE6zMDl/fPEpw7hlNyO5rEqN/F+F5H4Yd1q9WkIFZSB95R9ZQj6xjTWVxg8DjEysj2jrN50UkLEwAPYD08sc64nx2pWJcsyUxZVn4r7fXc8rgGzEaO0PGa1VwgUug+IU9Z1HkJiY/veI++DcNZyauYpVVRCNAZGUAg2Y2sB0j7o2nUQTHMp4IjngNPuKff5hiWA8OtmJW3KTIsf4QSIlm0r+K5mvm6ophWpq3i+LSQCJEkHwHTe8QPMjG7P1RWqoivvJl/hBBBNVg0agsjSm7ufuqcecSzrUaQpqCKc6viVmdm5vDSzMTBgXYx006wBYNjmEpAOBHX/rz0aQprVNUkAeKnqF7ABTBaYIVR8UTtLYGqcaoaYzFJVqL4i9FbUxFg5X4jsLbydIgThNlGMB6tRUdpuSCaakX8tRG56QJCi5mUyxayyKa3MXMN1JPiqPzYmwsIuQDExiqojZa1dqOvKotWZAcMCFPUqYNt48sauzfAmVWeqPtHaXLrLEjmbwL3geXSMKmQtU7jLgIObKWGkeZBFvzNhHiKvW4kMvRCmoW021Ob8ySWsLAe0dMK3AjDRm5lJ2wfj+WqIAyU2carrYKPMkXCj0Plc4U5JdL6x4RMkp4SzC1r7Wgmf2RsxNN2e7R6i+tJX70XEAWIN55kR4QQDckA3P08vWULSCawPDBC7bAzAA5Y1Qm3A4HmAbCWyYgesjy+kCoRpNUJcdNV7/AN74CAFNwpC6xcsb6pG45dT1H1wyo5IUmK31/MxBUk9BygbBb2674A4rxSi5Wk6x3UBKllZT0Ugc+aCwG/KdCjPvCNhAwOjPlqiSZB35G2PcaaeWqEA66cESNdFtV/vaXVZ6wB6YzDvxi8GcnLAAAbDGpF7x9PIXP9PU7YLq8JePjX6HBGQ4ZVpqI7u5kyzAnpy6T9fTD6gCeYOqvbbtAxGHBsp3lQSPAt2/kPw+gOKWsWqMtJJVqhgEj4RzaL7D6mBhRw0ZikukUaZkySKsTPquHvAatcaqhyruzyAVqUyAgO0Ejdpvz9sMusyc+BOfWuBzKPK5UKFSmIRbID06nzJwyy1Mw3WNInqTv7CTier9rBRIWplaykiY+zJ/6XOPaPbOjUJUUqoIG2lR/wCWILKw5ywzKgwAj5qK3N2LGB/M/wBP9MfZydvT+/zsPc4WpxNdzTrj/wCGof8AtU4KTjVEffHrSrD/AMMexiEGhmXy8SeYFvU8/YScaXygHPnG3r+X9caG4zQP/GVfUMv5gYFr8Yyy71kP8a/1nHsTd02Z7Siks4j2sBz3/ucIspQWo7w0swioQRNKn/y/Ko53B2Hpec7T9qlZtNIrIPhuCNX3jyhd/Mx0OE/DFJUldegfG87kne5uxP054N6iy4BgC0B+Z0niHE6tOkRRDDSoCIp0gLttG/ICLmTyOOd5vtBUYhWdzTJgvUqVGUEb2BAIHMe3PDXM1z3YWn4b6mGoPpsQuqAJAEtB3ZlnbCnheWObzShtfciNZAL+EbwBYEm0dSTBC42mkVjk5mXWFzxK7sizh+7GXo1oGpA601amLmGfQSTGnnYsFvGK3P8AaOpTnSiATpDNVJE+SDlIMHpfaJW0ny2UoulIsmo81YHTyTWdoBAkmfEW3KwhVXzNUBBA8zAG1/LpbYAAbDGWWD6geJXo9JvyX6Epsp2zq0an2jK6MDI+G67kEzCja8322MueIdtqKUwz5fWWsq+E6j7rsOZOOfZzIjLGalRXbnGkAAbKAzAwOUcx5Y1ZeszN3jkmPhG/uR0ws3ZAKmZqK6duR2ehOkP22opRUsppMf8AhU1DGeQBIC36mPOIMK+I9qUUirVSNVqFMBO8ZjznztAHK55YltPdo2YrDUY+zTe/U+trXnyUHUryOePed/Wem1eDd3+AXJVQLTcSfzJnFKgkcyFNst8123enRDso1WXSutwXPyiAJwfwTi9arCVmp968nRsAnmLlv817wIE4ha/FWgNVhn3RBbT5xvP+3XTu4cjqGK1G/WKou0khFJAkxdjMQo+I6VHIBSK3vDKzqqUJLKGoqdiNIkk9QVm/viF7Qdjq3fF1NASSRDCmAxEdAdiYgGZJOwGBuzmQXKVGqKamoyrnWWRiD8TfectuVgA+BZ0lsOP/AHTAdu6p0lAMM3hJA3diPhQbdWJAFyJDKhscmEobvxJ7hnAsxVMVCKKqSF7ySzm8lUgkje+xjnE4cZjgv6qEp06xKsPF4fhJ5mGiN9rjflacyfa6o1YsENZHEIpJRnqCwLiJCAbIDpUTfVqi2rdrh3KKaCGppGtT8AI6AjrtgiB0YX7wjiD0+FPTUFdNSbko4OoxuTAtyAmwgDriczFKpUfSysgtMAGLzbcWMb7ssn4VBo+zvaRw5WpRQ0LnwLp7skzMFiIJ5TbfnAY5vOZR21tSakVO4BIbpIX2wShAO5o3k4MU5YLSVUFOF+GAYaLwDqtHvgStqNRu6YaQAHJsQfu/d6nnuOuDVzoZiG0CL3UQbROxjrEyPocCcVTLdyKSITraWVSRuZ3DWneJj2BIjtTdxniWg+mcgQfivEnpqksCDuoU6m6R4SPa3qOU/R7OUi/e1KlWGMqjAJoBMnUZIJJkyDEC/QUHD+GOEK0dRYAlEc6pA5Kbx5XE4WZXJ1e+D5mqmhZ10xqMwJ0nw6Y5mCdgL866goTCmQsDvzM4j2crPUZhUIB2ClIiLbg8vPGY31O0lEk6aOZiflFrdPFjMZlo785Gsg1aSR1Pp/rgavngXmbDpP8Af+gGE7ViguzFj5/3y/PBfCckcxVWmNjdz0Wb+52GKUAXqQ22eoZ0Ds7wKtm6K1UKKjGJepoMAxqCkc+R98X2S4NUSmAqI0DlUXlYD0jEaubyytTpPk1zDhfASD4BFlAHkJtyjfB4einiXg9Jzz0IA3uGAP0Jwlra87SYRrYDMXcY7LZ9qjVGyhqsx+SrT0gdPiBP4YK7N9mswak18m6KkFVOiCetmO3mcaKX6ScqhgZDQf2dCkYOo/pNU+Gllmnq7C30BwXGJmDKXO5SqFhKDFv30/8A6wnpcOzMn/6WoPPUh/ANjVT7bZio+lAij5miyjmx9BiryueLmVqVSOR0Vf50VH44HYpmhiJP1TVpiDQre1Nm/IHCXNUsw5OihmJ5fZVAPW4GOjfrZHX3XGt+JwLso6mAPzbGhRM5nFc5ksxSf/6gVKQMhC8gOdzY9BfyHtget3dxqR2tC6ATfmbWtffHYM9laGa0mrSWuBOmUNRbx+yVO2PqrUWitkSko+89Oko9tR/7cHmZicY4nklp04XK1Gm7OtNxHn8MRj3s3W4eKbNW1KFjYson1BucdZTi1OsraaiukHUaYJWOf2r6UPPYNhJwPhXC6UCjSyzutxqnMOL/ABlmBCieekCbA4B13LtJhc5yJFPlaVZmq02bRNoqO8cpLT+ODMpQEBVLtB1T3gjb4oMzbrjqOYz9IIRVI0G2jQIblAp+ImekDH3+uUwsU6NNlMgwqaY2IItblscKYKRiUm19m3HE5LmckatTUzt5s7KfyFowxNZWVUDNoQzYpBPppE+8xvyx0mg5K+GlSA6BBB9TpH0jCpOFZNGI7rKI4u06Dpm9gbjba221sCEUHPtEEEznmdr0yZc6jMhXZfrDKBfoOg8sEZWjUqj7HL6htI7tVnzqFAtjffcCBhlxheHuzZohXWkYZ9Oik5E+EU5+0Pyy1vXkzftrladFKrlvEBppIDqA5KYAAPkCANgThhbJwP8AyaEKjJ4k+Ox1dizVqtGlzIDGoRPIlVA+h/MzsyCNRYojU6hmAyowJBnxBdciAdK841EfESX9ftPT1pRy6L3lUTp0EnTuWdmhEABJJ1GL2ONx4xS1IabliwtHxFV+J7gLTpjfU02jSskTo3fzGePPUS5bLZ6tUgUlpIomnTbwEgDcpq1LPLvNPIWvhlS7L5rMMXcoqqPgCg6mANzpqXMm20DVEFtWPg8bq1MyDl/AqNIt8Vo1NfxWtBNgYtc4pX7cogfUHqMsLppAHU5n7NCSJIAknYCTyxgZN3Hc1i5UCRr9lK2VGt2RW2DMhRALgKCpKqPL/QDzMcPqOVCNQmPEVfxN1JJB8h0E4reL9r6QA+yLE+GmIDM7EeILq8KqBu7W/mJme0tCnBWjq8WouQCSxXSsTJLNcDmVBMgQCxmA8wNrY5icZeqiiEAVRJh5B8503O++FbceKsGcAwfAA0kEgibC53jn9cVlbthFIFqZ71o8CxG9iX3gTFtzYTviRp5lK+aZ8tSFKihLVHJADVJmbbkXkyRcgYQUEbyOxGGZ4ZWqXWkqgwSpcamJn4iYVQOkyfz0fqOZEqgpa/ml5/hAUG20nnHSBgzO5+QtKmQ9RjJcz7sR0FrDyA3sRwygQSqwVVgalRr33g9WYRaLCOUYXt3cYjgSoyYjoo7VCjd53oDBnV9AUCJKrqgXtJO/nbDlqFeBoRtAF9f20D3Zptzx9rm8vWraaaDvR4lVRdgp+OLTpkwx2JJHXA3Ec09GppkrUY7iTI5ARM+ZN/TDiAo4nqstNS5aibrl2ccmDaQfRe8EAbARsBjMLM0tRnJ7pTJ3NGT7k48wveIWz7ROSmvJLfQY6L2LyPdUGdviqQW6wNk8vP3xBcJywqVQCPCtz5+XvjqeRQaAJ9ed+m/L+uLSQJzFBjzJZofHAtu0T7YZZxmajAfTqUkkASAbAAdbH0mcTi0h5H+/PG5KIFyL8rc+vtv7Ac8R26OhzvI5jUsbMX8R4UBpWoBUAlnqPGpRFlWCLx5mSwGwwlzFKmjO1A+MkCJVkXSIMAAfE1gbzpLfNgjttlqxpHSv2arqJ1AnzY3nby69cBdjMh3irWI+Gyar+IG7TyC3P+2G1LnqNtcYGRzHmTbuKLFwC9tS76muVp/urdm67bNj7zhri9StUfUFIfWShLcgOfMQL22AwfRyCOupq9MASIIDQDcljNmYwYGw9IxuWjR0qTmVIUeGE2mLiJiw2HTBOj5+UxaFQOZOZilXNRgaukCNUOxjyhdzzjzXqBhfx9ZQUtZLfMTcEWvJOw22uQeUYf5/PUULEs5QAmSVpyxO3Ii0bDfoBiLzvGqTVI3XedgeignkB543a/kz25T1LDgWXK5Ze9zb0aQHgQOZI6hZ5nYAfnier8JqZ+s5pjRRQhWNUwZIJ7sMAZbT4mjz8p1ZOqKjooqBCxiVBYIIksYBJIWYHMkbC+Lxs/laNKlRpU6zKtl+wrESR4qjeAa2N2PpaNwtQ6ksTn2+yFweJ4csq00Ry7hNKKmrUCdM92uuwaASTChFBPKMB8N4C2WqmsawXUNQhjO25ETAHw7HTBgScFcJ4gSxqnK5l5EKgpgAavEEuQLwHdvmJA+FQD8Jm3YuBSqM1i5qPRF+hhzI+YrztNiZ1WYZnjiH04qMEUM1SpsWY6oi7E8pUza6qfvMowJxniC5YdyG1sx8CJ89gAzAbCIgRYBVF74+6VLNUqbHu6SPU8VRnrHUBMhBFMkXueZJO1gNeR7P1qU1nNJa7yZmoxVSbALKgQLX8/PAkhRkxikk4E3CqVp6alWq7nxNqcwGMyDB0hRIlRzUdYwiTQ6N49GXX/FqKfHUI3prFgI3b5RA6YPzHCzUbuzmKcncLTtA5GXNhc85JO5x857swXNJEas9OkAFVaKxYzaFj4rkmeuEhWc5MNmROFk3xbiq1aikqQiQlCgBCrA+JotIUTEyOZHKj4HwKmFFbNDXUf8Aw6YAvaQYIhVAuJjSASYJMNcn2G7xkd0rkIoVRr02mSLMoubk+Q3wzznZBqgLPRCggqe+rM0KTf5nEmB/vs01/LgRPqbjzIrO8QpgkKNZrESQI74z4VkkRQXdQY1EFjbG/IcTp0n0sy1DU/xXsdRGyqPuLyAFzJ6Q/PBqVNhoWmSP+Wg0xHMssn/pH7WCTS+0YVK1OlRVJKqgLaepY2WfFA8VhvvGYzDwccCTWe4iqaqeXFULEu+hg0dFtYnYTtEkzgjJI6pIy76iuhYZECqT8ClnDSYl3F2O1gI2rx3Ly5BdqZtTD+HXBINRQokKtpdmifhXkWuT7QqhTwKwJgKqAMTzUazI0i7ExAsb2DMBRBwzHAijKcNql4ZqBrOulVaqswNwEVSdK9BudzywxynZevUdpZdNMkaNFRiCQCSSQmp23LfdgCBvVvx+moY08t8M3hUmeQiT/vjTwzi1es+o0giICNKtOonabXi/OBPM7DuqB7nmrt25IxJjjPZCrToVKzVKpBENCKrAbGAdWkRaeS9JJMbl8+srRDHu1I2gAdAIj6+94x03tR2w/V1CqwerUkKljA21ED5Z5fNt1I51wPg5qOfs6jR4iqLBMm/QLJ58ogX+H1nHUp0tSlSbOpfcLyWRWn3ndQTZh3j3I6eK4uYOPMi2Wog+BnSSSW0FpN4AAFzvc7X9Q8xl6yUCxoCkqgeEuraQABMKIt5kADAfDMsajtUq1KwCie6QgKOcGVLMx3M8iCYkLjyFvIibPT8ExRx3s/SbOpVyimlUqidLQdIi9QXISRbn1EXwHxWkFcUgP8P5rEsTBmRyHKeY8hNnnOFUwj1adGmzt81ao2phbrJt0EC0YlM1xMyyEiowEMKYUjey6oCiwv7XJwDZYympgi5GMTd/7lzKQpgkAXZRO3P7QfljMeHsxVfxtmMupa8Go5idvhIXboPrucwHppAN59h+U59wLI11EoiX5sx57WGKXKZHNEBdVBAo56zc/STgXhlRjAp06jxtpQtf2GK3hvCM0yjTlav8QRfxYjFuczmEYi6nw7Mj/wDNpD0olva7dMELwms2+eP8FGmo/GfPD6h2RzrGTRVR+1UT/wAScMU7FZuPjop/Exj20jGNnxNB95Cca4W7L3X61WqF7aToUGeulJjnhjluzNNFVWzNcKFAEVSo84AiB+eK7hv6P2Riz5mmXPMUyYHOJffzwYewKsZfNVT+4iKPS4OCA4xMMjz2dyEXerUO+nvqpk+zRhVX4fllmMuhjYMWaT5licdLp9gcqPiqV2/+QL/2gHBNPsdkE3os/wC81Sp/M4GtNnbE/fPZPtOK5amlUMy0KVMAkKopgEnnynC/PZNqWk1F0zJXw6TbmBE/7jHVe2mTp5cpVRaqUR4O7QBV1XMxNpvy3xD8OTvqv6zXI0KfslOxZefOQnWLtJ5XwtyY0DiO+zp/V6eutIqsNhMotzHQMYlum3r7UzjVnjS17sX2VRc6r8rFhzJVPvYT5zOtUa0m40gXJaYBjYQ1hPzAk2Qz9vxHuU0K2pzGvTeTyUMdwOXUksTJwGD3NB5h3F+LaR3ayumYJMk9XIG5J/NQN4E/mO0zUdLUwAymQp2ibkkcyAfe+wWV/EM9sCQSTbzP5kAc+ZPUiFVcFj5+d+f0sfqwt4UwaIOzPM+eBO8djK2Sz1Fay03LE+IMajaWG4J1Fbee4gwJxRVeG5MHU9Olq6sU/wDI44jw/h1PL0R3jsGcEhQ5QTKgztLaZvtjypxCkjF0plyCQgVHaVg3Zh8xMHyFh1x7cD1NFZ952qr2iyVGxqUVI5JDH0hAcLs9+kPLJYiowI+5YjzBuOe+ORUe1wmFpBDN/s2JG33YP+vTB7cWWt9k1Qqh+NyBSOm4K3bmCf8AMYmwx4k+Ia1L5lXkuP1Kuupl9f6uWOgu0C1iirAREUyNRBJ2AMW+KufqPLFvCPnYwq/uoIJ9Sb8xhRnMz3qpSytOoKaASUQ6W5AKWAXreTuPPGZ3LVFSHRFn/nOKjAndjTQMv42F+RwnluSJQorWMM52iAASie8qESXaAqD7xiwHoJO1ziWznEjVpHU5NAMY1GGzNTmzETFNYiBOwUScOcn2DqVV8VR2VrsygUVPuxJIAsItGKXIfo5ywA1BCAAAGL1rDYCSFHWAIwxUxF23cYWc7oVNBnVqcwW0DU5PyU1UTpN7cqYvdjOLLhPAqgAcoTVIiWARKa8qah2DQLyxUljc439ouxsFGyuoAGWpqIYn7yBfCDyBY+CdXKMVXZviOhe7q0wjLuxgb+Z8TetzzYgmB5kDDDGLWwryvcVjgdaogY1TpB+RdR3+8wprA9D74aU+yobTrd2C7A1GC/5E0KfecHZ7j4FgLnaW0/h8f0XE7xjtI1FFdn7sNMQDJ9mBeL2sMbitZ7FtnBjU8Ny+WaXaA58KU6aUxa8FlXUT6sMIM9maRrd7RTu0T/EqaxDttBveNi0/s/exB8V7SvmKmlWG9gdXeN1Jay01gSYO2LLhfBMuyI9QtWiwEmnTFhIFMREdGkgchOMZi3Ajgi1d5J/SecR4kupZEuWELdovzF1HphnlsgzqNKKqxYsSd7yADeTeZkkyZwq4twlSZTStHdksono1wNFrzvsSFB1fQzb1KIAZhSUg94QylzNgkwxH7VtXKBtiV4HcVZYXOMQji/DVSO9dnHyhdtttIjbfHMeMFmzUJTWnoHieYQpNixsZ5QLza8XtM/xmk9T4mdksFUE+La5Hhn/byAXEeECuojVSb4wGKFHIj4gCQpgEAtt5ciUAHE9gsMCCZfj6U1Caoj9473nwmBMzA22vGMwyp5nLAAVKKo4sy9zSMEWjxX+v44zAfhPfjK3L5kHZ9X7uth+EDDTL1iBdio9FX89WJ48RBbTDMYBMGwnqSRjVks6WBfSCpPgCiSY6+vXkMA2pVYfoHGTLAZ9Bu8+7N+AgY+KvFUA5+yhfxbELxbir5aa1YwI0qAZGomwjmQBc4juIdqXrErpdhtEhR7RO9uVh0OwLqmcZURg0g8mdVznbSihChtTHZe8vbyUQPcjnj6ynakVBqUqBb5SSZ2vq/HHGM9nq4Q3SjFvDdupjYCbfTDj9H5qtqeozFBZdQAkmZPVjFpO35HvsYZBEyyqqo4bM6hW7QEfMb7GIB856QCfTAWZ4xUaPiM+p3HPeJ38rDc2XtmaSDxFVA6kD8zhTne1WXghKysf2Jf8A7QcDixvMULax0Jq7Qd/mqi0SrJQF6lSdOryW8+QMdT0xp4hw9os1OnRRbkkjSiibACB6k+fTAbdpELhEpVWYmIICf9xGEvabtFU1LThVCEEqG1yd1DWAt8Wm/KemHhTxE7vaGmqMuneVDpZxC/KVWLQN9TC0fKoA3JJU5rPyuxB5DnfYepH4HfeE9TMd4TUqM7N1sJ8hM29BjUlQMbyYkCbyef0/1O2GYi8wnMVFi5XVFjuPIDy58p8R5jFf2eytKilOoEq18yJbUKbd2pjwgatKsRYapteI5hdh6ZestPwBWaAdCmGImN1nwgmCbATuYx1nLcFotc1KtX0Kqv1WP+44XaCRjxGIfMm6vFswVDHLqrR8deoqxfYBA1vKfxwvyq5uoWLVywY2WhRL6R0BMgepGLuhlqKH7OjRDcydVZ/rsP8APbBgzOofEzcoEH8FB/7sJSpF4EdvYyBq8AqEFnWrUAFxVq29dFIR7Rhjw/s3pkBqFJj8QoIGf0LXj6Yre6aPE5TzspHuxZh6g4VfrlDLIwRu8QGdxppjoLi0ySbkkn2aCBPKpYw3hfCKS7l3P7bavwWB9cGNWo0TCimk9AJPsIOJuv2kpzOpN4Ny+3kPpc4V53teF1NUYJpFmVVuOQCk6iSZtjc+0YdORy0bcf48mULAK9VyJp0/FoTqSQCqjY3E35yAPcjx0kKSHaqwkhxop055Rdm6wSfUYjeKds6lUq2klVI0hvAtvm6k+cADlzJ11s7WqpDM8ubJSBDN5Td29o5Y0FujFHEb9oe0zI81MwXQDxADSur7irJ1evLmcD9kOLtWLVKgZKfyIp0BuhY7xebRy35RGWyTVqpBpmmiMQVI8TMDHim9iPhP8r1FeuKVLxMABb08h1PU+vnjLeeIyqxiNviUHFuM06KHuyqgk/BILG0jWSWItck8oxz3jPGXqte7NZVH97c8J89xpnY28lHl0xuyY0XN2O58ug8v79BK47lNWM4X84Vl6GgXJLnci3PYWsAfxjyGLrsTm3uX/wAP4WJ2aJOlOVjc7jedTGVkeCUu/rIgCkkgS50Uxy8bC4HkBJ8hOOocX7GrTyrHMZg6woClQVRYsEVBfTy688ZhoVttX0YzEXFuP+IoAKpNgiiR72M+07YDelVqvrzbssmNEmb8jfpynptgnh/ZzSurast1IkADyHInqd/wDrL0KecplKghwLgWvybbr122wwEYkjqQeRE+e4F+rHvstL0XgEf8s9B0Jnwn+E7jDfIcMUUwVJbV4puCG6gcuhB6YOyjGkGBSaZGl13WPLyvzuDO/MuppQai0UTu5N0No1f152wok9GYoxyIjFAm70pbmdKn0v0iMZh29JAYkHzBxmEfs5/qjvV/2iIMqIBjmxnzwZl+f98sZjMczXfwjMf6pAfpHcmrQBJI8RifNMKMiPD/ABN/PGYzFmm/0qf55jtL2Z5kL1BPSfe98L+OZ+qCFFRwOgYgfScZjMW09yfX/XK7sLkKVSmGemjt95lDH6kTj6/SodFGkqeEd5sthYHkMZjMP8znxJ2XP2jeVIH3OmT74R1DIBN5JmfU4zGY95hiLSxnfkf/ACxr4d/iL6jGYzDBFy/4EoigI3WnPnqrQ3+YWPXHZKtU94Vk6fDabfTGYzAN1HrBKt6zKbqBYHYegwbxg6Ep6PDJvptP0xmMwle40+JzzidZmrQzEiRYknnhlnUHdqYE96Rt0m2MxmF2SunsSR7R12Sm2lisREEiLeWCeMZdBlMk4VQ7gl2AALHQtydybnfrjMZhyQNZ2IvyImpe8Dn6Y6DwKmFyZqKAHNVVLgQxUsPDO8eWMxmNX6jJrfEmcuZqVCbnW9z5Mw/IAe2I3ti51KJMaZj3xmMx7+aavUmMrv8ATDzKXZf3sZjME8fpvoM7nw7LIE0hFC6GEACI07Rhfw6szZqiGYsDlASCSQTG/rj3GYnXr8o3+abM6oWmoAgCnIAtfrgWj/8AeU/MrPnIv9cZjMZV5hanoT3t65WtltJKzmFBi0g0zI9DzGGeTE0K4NxoqWO1hb6Y9xmG2eJIOpP5H/DT90flj3GYzCJeO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7188" name="AutoShape 20" descr="data:image/jpeg;base64,/9j/4AAQSkZJRgABAQAAAQABAAD/2wCEAAkGBxQTEhUUExQWFhUXGB4aGBgYGBwYHRwfHRwdHiIaIRwfHSggICQlHCAcIjEhJSkrLi4uHB8zODMsNygtLisBCgoKDg0OGxAQGy0mICQ0LCwvLCwtLC8sLDQsLCwsLCwsLCwsLCw0LCwsLCwsLCwsLCwsLCwsLCwsLCwsLCwsLP/AABEIAMIBAwMBIgACEQEDEQH/xAAcAAADAAMBAQEAAAAAAAAAAAAEBQYAAwcBAgj/xABFEAACAQIEAwYDBAgEBQMFAAABAhEDIQAEEjEFQVEGEyJhcYEyQpEjUqGxBxRicoLB0fAzkuHxQ1OissIVFoMkNERj0v/EABoBAAMBAQEBAAAAAAAAAAAAAAIDBAEFAAb/xAA0EQACAgEEAQIDBQcFAQAAAAABAgADEQQSITFBE1EFIjJhcYGRoRQjM0JSsfA0YsHR4RX/2gAMAwEAAhEDEQA/AOZcUzaZnMJAi4XoN/yGK6vxZWYmwAFl6AdMTNXs8vh7pyWDeLXYR5HneMa83RrJM7feG3+nviX5eAp6j3D5JYQ2rm5Yk7TthtwGgSxqHlt6/wCmJ/IUSxPIggKI3PP6YuMpRWlT2nSBIG7MbBR5kwPfD85igMDM1do+Md1RIa4gF1PzTOml/GQSf2Eb7wxH5DiiOriozDUpLmJerUqMA2nlZJVZgCSecYB7U8SNesVVgyqSSRs77Fh5QAq/sqMdC7H9hKD5VGzKTUfxfEylBeACDFxcyDv5Ym1eoroTc8bSpJzEddwtOnTRUEM0ADUq6YmJsxkxqI5MeYgrK0DpWozFWDEq62cjkARE+KY8g3LDbjHZ79TQFKsqx8NN1ViDzIO20SbcsBKVfTqLW3FjJ66ibT5i1umOY2pFg3IeJ9TpaU9MECUdDtCKqClnqS5qiRIbT9ot4n1Bm4IPmcA53sElVTV4XmBVX5qLtDr5TH4NHrgGuDOjSRHwkHeB58t7z1PM40LUqJU1JrVwPDWUxJi0R4WBMDTudzzw2jUuODyJLqfh9bfMnB/SK6larQY0qqvTbYo4IBBN7cgdpXqcbDFXSpJvqd9hqa8AGY2AUAiwnFIO31Kpqy3FKArohANakslSeZAAi/NSCTyOPM32IWonf8MrpmaJ3QsNQ/ZnafJgp9cdEDIyJxG+U7TE1dAKQFUOdRASnqDEGIAUgCJmT/D97C7P8LUAd0Q0BtUt4mKnxaR8wUWkdD7fYqNTeHVldARofUpWQRIm4PTHmdzKaCtOfilRpjuwQQyzJkGcZNn12Z4jWolihY02s6QHRo+8kz6FYbpMYbcZ4l34FNdVMv8AEJ1ADnpe0jcDUAevXE9wosraVXVrgaf7GKKv2fcBqlNhWMAsAJdD003sOovG8c8L44EJK1Jy3UXVwAAq2RAQo6Dz8zucA8NyBr1dRvTVrD7zD8wPz94KrOammku7fRRzJj+7jrii4dQFILaBso5QOnWfrv1xbp0B5PiRfEdY4TavBP8AaOqWUp5emveL3lRxq0kwAOrRczyHrONxpowDohUQTosU1L0JuPKL/wA/rOUVruaqOSCBqQKS42AEfznBBSwUONSggHSAGI3lRaFAA1yPFzthlhDDnz3ObQrIePp8f9zzhFYhpEkjkR4lHQjmPLDv9aSuo8xby/r6HEvxFyFkk03N0KsGvc67WKgQAevvjRwzi5IuPGTY/KxncE8/L2E7Y5VtZ03zLyCevb7p29Pd+0Eqw+Yeff75t4xnl4c47ty7VYIy4vYWkm5A2A5kSDsMR2bzdTiNbRXVQWOhEC6YuIki/wAUXMwPXDyrljTqGuxNQP8AFUIJcmICkbLF4iAfwwTwDh/fcR1qISgoLn9ozC+s3P7uNF+88Sl9N6aZJ7kxwDL16LtRzVPxU9wSQSCQAJnxAgASPlAB5jF8nD6GYoaC7EOSppwwKNpuxDEk9J29bYK7WZctS8C6tLy1rjf8jy9fdP2ermm2orIIE+cG0E8xcg8tjY4pq1aqcHqRXaJmTeh5nP8AP8DZKgpVJOgylUX8B+Rp8ojyOKDg+cbLsrUvDpgAciNoPl/viv45w1cys0ypeJW3xgkk7DwsDI0nodr4iq+XZGKML9D7i4/liP4lSyEOv0/2M+i+BW031tU38To58jxOs8L4gKyLVUGD4alMi6nmI9TfywuzVIUHYAwAdWomw56iTzxF8F7VJkBUqVJKFTCg3Zx8IHrcE9MR3C+2NbMZphmqp0VqmqPlVogL5LEC+xvvOHaSzeu6cf4lpjRbsnRMzmkrO5pg+GNc2kn5oi0m/vy2ArDB+V0qIUQL29d/7/pgNnQsyoysVMMAZI8j0Plj1y87hE0k4wZpnGY+iuMwiPnNxkaiHUtQupvPMf31wa9ckXPK+EnDq7gMRCou+owfYYJGbB98PdCDFrYrCG8BRlYuZIBMevWPp9Bg/tZxU0qQRf8AEaQOoMQzfwg6B+01T7uPeAVh3bs1hTvqIteTJ66QCxHOAOYxG8Wzxq1GqMCAbID93l62kk8yTh69SVu8Tzh2V8RncAx/LFrwfNVqQApuyx52J9DbEPw2uQ0dfzxeZYSF8t8Qa4+D1Povg6Vsh4hXEuIVKpVqhkhYAAjn088e5ZDbHv6tz6bY25e1zjkMwC4E7wQKuFmvP1CiFQeV8Tuc4sB3dKNNwruTsrNLekyQT0EdcOeN1DBYb+f9+WIGtWlz1nF+gqDDJnG+K3GtAo7MpquZSWVKhWpUJZCEZyCxMsdNw5FkEEos7FsGhK2Xqd7l61SnmRpp+ABA7CWdqo+E+HcXixJmYQ8P4gWMPckEFlOl45iRuD0xSZWv4FSmNRVdK6jcCZjSd+sC1l5ADHRe0JxOPTpTb8xlNT7ZZfMacvxbLqr6ZXMUwYg7MQPHTmCenUDA/GuwFQL32TdczRN10kao/JvaD5YS5uO8JpyTIgzpZ9O2o7rTESZuxv6fHDuMVsq+vL1AgiWZY7hzz1UbaReJEMTsp2xiuH6mXadqofwThZpqWqAq7WgiCqiJEbyxKiPbrhz3ZkaSUYXWPltO4EXt4fS98bE7S0M6VDhaOagFRqmjWBkAq3I/FCtB3GPbid+ZM2Pv5zueR/dEzWhgce8JNrrifPd02b7anDmJq01gnpqUfmPK+N9Vu7GmqA9JmhWAG0bQLzv0O2+PKp0gzAibna25joIP0wJRzzSSqsAdg1yQBuQT4hvYXEHBi96zt7H9oH7MpycZn2WKEPTJZRGkizD+vvg3IZpKqsGY3NxOnwgWpn7o1Xt64VZniKsBohW+FVE6T5A7gi9mH0wMmZVqkN4QbCrTBJBHxMwJ8SAwLCZNpx0qbDYucTjW0hHwPyjPtBxAsBSDop0DXABVSCdov0Fj+V53iufZiiali0KBEDzx7xejXywqVKqqyOQqVEuhAB9wTPwmDgbgPDmcVMxUUMqCdMWdxsgA3RZl43+HrjnMjWWc9T6Ck10U8dyofL1my6wdSgSVH+KV+VzzI56dyIJmRjfwbjH6vl2phYaoSyVBeS27MOqjl/TCZOJsaheaj3HiYhTPMiBtYeG8Ac8MeJZmm2nQVNar8Kqtm2JYj5YM38ueHPRs6HEOnV1WVip/v+2PsnmVYMxtC+BZ1cvFVPW0/SN2OA89TWqpamCR80EkKLzpi3PxEc5vbCvNZY0kB1XUXJMBid59eXoME9ns0q0mploKoaehgXIndmA+LUxvHyiOZxPgDiH6BC7l5hSZoLSZkMhVDBiRc+RFrGANybdLSWezzOS9RvMkmecm+F/GeKtWzLrlwyUlZRpFg7gRansC5kwBAFzgXi9OrAVgAZuFMgsNwD5Hl6eRxtoewLWTxGaGynS77tvz+Ip4zmTVa9lg6f7+9/KMIcxlyoE7HD6lJYIBqLGwsL3vewi9zymbY6A/6PKT5HSfDWJmm/n+1+wTYDcC+LlQIAonHtdrnZ25JktwjtRXq0Vor8a2Z5uV2B8rWJF9tpw44StPKtrZpVxDnbSZsYB2JkXv6XGOdUzVytcqwK1KbFWU/Qg+R/1xVZScwJMaDdQBa1oMSZG39jAvgdzKyW+UcToYUESLg3BGMxLZbN1aKin9q2m0gLBvPO+MxHiUbW9pzupmtZAgRsoicOKPDC3gJ0kKTbkTsOvqL+WPkcLydS9LMPTPSqocT+8ni/6MUVKgMvTNV3RxuWRg14JmNxAEiQJIAxdkGQ7GEAzVEkUsnECNdRhLzEEgqoLDxgKbW0LEwZHrV1gqxRxAY/OFAIAvErNhBvt6405etUJasldUepBNMgNCqfCLgnwwDMdD54c8F4ZTzi1nzp7hECr36gEEiTBDzp3BOmJJA8saZoJiGlkac6o0EfdIYCeZk8vYbX6UnCKREDUGETI2vzwz/wDaVOsSMpm8tmfimmX+1EmbAkPJO5LW6XwFluHVcmirXpOjGZ2MdLGOvInliDWoWTidj4VeKyQYbWrgQMfJNowNSrI7WInpsf8AKb421mCgk8scX0yDgifSJYCODEnG88ACvl+OI0UyzAD/AFw74pqqM0WXef7543dmMjL+IWAnbHaqK0VZnB1atqtQF8e88ynC9NybRf64cZJFAm98MM9lNX7uARSVDLT5C0Yia71RyZ16tOtQwo4m18ywliQRteNukncW2M8sA0MyHYqNIpsrRTKSC3J2BkNHKJi1t8ZxFwVHIDHz2N4VSzdYitVVANlka3PQAkSBzgzyHXFmlHGZyfimAQB5m3K5KrWCQ4CqrJVIum5gADwlotay6V22xZ5lUy1FBqqzAX7SHJ5/Fty2sfTDitwoZdDpXwgWKidMbQIkYRPm6jTdWU20PcGOh8/P8eT2JJnKQ45EHzOe13MqD4pI32vN9vOBIWJgyHWzMAm3l/v0EAnzAF9N/rNhNlZqJ3CsZWdrGbH8BIwoauVbxQPF4BPgHV55kdOX0wl6l+oS6p93yiFJqLNAY1GUA6fiVLnQvRm59BHS9DwzLml8s1WF4NkEWRfT8TOFGRIp3M6muSd/9DtPsOWK7hOYFSSxA3vz9+vTGl7dm1DiWf8Az6uLWXP+dxQldl1d4DBsxIkEfdembMPQA+mHfCHy+hVACxZIaU32Ukypn5W9jhXxqjVpAuV7xdgV8UD6WnmY/pgvJ06damtSieVxA1LfYifEPqPPCK2tBCtzC1KUFQwGPuivtHmaSVahW1QHQZUydI3ItH47C177uynCSoNetPe1BYH5E5L64WOrVqw06WSjfVAMncLf5RHmOkYY57jMhlaUhdTkTMbBVgWLG02tMXgY6dtpKhROJXQq2lyc+xgXa3iKFdTkdyhhV51XEiOmhSDfmw6KcaeCUMzWp95VCzbQw+JRyBPTyN/5FZfgdWqwr5ikFXwinRFgoAAFriR0/svc/l3SlTRGBc/COp5tbYD+74itBI2idOhtj7sz5yFKrVDd5THhkBiokki4HUEfmBhHxbg/2/cWNFk1KUs1MAXdvuqgBAG7A6eQw/OXBy/cMahDWLAlWDTJbqB1AgRgXhCrRc0nhajqz6wWKERpVdh4QuowSAJ63GU15IbdwB1/zJ9ZczcAY+6LuyfAU8Vd1DuIC6dmANvO5uf3Vnni0zfFVWrTo6ZdidXQRe4m9vphHl6P6ue/pahT+dCtySAdd4VQBBIHpA2DrJpRRNUKrETr+8Oc/wB9MVk54zIUIU8xB207NUa7PmzQFWoiEGmDpFQbA2vqXl19hjlvBs41Co1MpoV2sjT4G+Xe5kWnnY47MOPhagK+KnJR1tB2JHWeY9/fX204dl8zToK7EUjUDNUG2mDCsQLFrryiCd8MG0oVbxPNWVYFfMiXpUp+0zCh9mChyAekqpH0OMx0ujoRQgp6QtgFAiMZhG5faNwZ+e//AFF6jeOnSM2gLHvbn/XBXF6CpFFWMxNUA6lEwQoB6DpjzO5oeKqFUBfs1KJCzuTMXjYbmB548oUAqfaCWcgsdzfYTM7WgefqNxg5EkBJHJi+nSd3VFOtmaFBEEyf7J8sdATKpqp5RmAy2VHfZljs7gSFPXm5HmBywq7K5JaVOrnWUsUHd0Fn4qhOm3kSdPpqwP2g4kcqlOgAlSq7d9mdYlXJM6GFrMYMSLKmHCBG9ftm1VO+zORy1ejJ0TNOsoBgfaAEk+Ywz4T22ytQBaedzOU//VmVGcony1NLgfxDElU47lKtEUq+VrZZDBD0H1LuT8FUTG5s2NGQ7LZes4/V+IUmM/DVVqD+wbwt7NgVzg7pRZ6ZZRV7c5950ytwxMwNQy2XzKx/iZGsFb17h/D/ANROF+Y7GOU+wrss/wDCzKmmw8vFI+kYhs72YzVCpKZeso5VVaZ5zrRtKiPPHR+x+bzS02avmGrU9kR4eAI3YgkmbRPnzsmxU8yql7lztPXE5/xjs/nKDDvcu4Wbug1L66hIHvg7g+Ypi0iT1sbev8sdWocUpkbFOppN4foZXGjNcDyuY+JaLk9V7l/8y+En1wi2pbFwDLKdW9RJcTntSvLQIgYHzic5jFXnv0fbmlWej5VF7xPZ0kD3GEfE+A5uhTLFEqIN6lNww/qPfEh0jKQROgnxGlhgnERUcp3xCSNK3qOdgOk8if72xtzWSoVBUqaVXuaiI1Iag5psAA6AG7FiAPYxc49y2Zp1VTLUm7vvG+0qNA0jY32kj0tbnio7QcCShTFfL1JqSBSRx3heppKoymx1r8QZ9QXTNgMUralTqjdnqcjW6gMcCAcK4rm8tqSjXGYWmVD0K5k02YgCmtUfNqIWBHiDAA6ScU3D+O5XOSmYpNQrCzTFiNxrUQb/AHhiFoVBRprSU91VuVZzILtIfMa13YIQlOYgMWkzOKHguRVKa01P2aCWYX1nYsPUjSo6CeZxRe2xciQJyYdxvsrV0/ZOtamf8wHluG+uJSjSYMQyxpsqH5I2EHn8xPp1OLjLq6DUhZCxEKtxfYQd7X+nsB2iofrAGrT3gMB0HxgEeFh9IPlzE4SmqHTDErpQbwTEmVygdgFlotIvPWP6jrim4XRuRzAiNre2COy+RIVgEBAsZ69B7zJ9Nuf0cz9sUZBAsZHi/wBPyx71k3Fc8judR9YOV/WbcnUNEw1xywS1GnU/w/AwM6TtPlBlT5r5401CuysJPyuP5/1x8CmykDTpP1+hw5SpEAlLBuzzE3EqJpkh101InUtg3qANLSYHI9ZwNkeFLmAu6y2qpTaxqMNgrxDDaAIMcutHmAak0oV+rMbL5i0zHtEzhbmuDrV8BvST4yd3ZbhVvIEwWPtMzCDb8+0ciQ2Cs5I78YmjiGaqUAyrOoySDuDMxB3AF4Pl6YKy1UIpqsSSdz939nb3M4KrN3jaKoRmAEOfCR0XV13OlhHmLYCz2SYHRBIADOYv5eRH4fTGsMZI5zAXUcBTFfFO0jvUHdRTte0gKPvDmTG3v0wNns2c1TYqt5CnQTCKefkW3i58QnlhdxDIkxSpA1KrMWLWMjpHzE7g2A88GcGqGh4QGF7qeXUm0yf5YA4rTAEpRFsGFjh85WdRl5E6oJnUx23N7AgW8r2FyKdI04V2Y092abgk3kH5TscFLQpGWBCbXBgCwAFrDpGAx9kChEqx0DmBPryibefvitLUZcmQ2ad1IAjfN5bTlgaYptDgkC1jYgke1/6Y+B4KLUiuvvVMpFpI8JHvHrjRwvMkaovPhIk+L+h6H/bHi5pQ7U9foxi4vaeoggjlj2S3PkRuNh+yR1P9J4y4FFqJqGn4dWuJj+Hlt7YzD3PcAy1Soz9wp1XkuVJtvE88ZgAlWPM81jkk8Tj3Fs+GVKaCEQf5mO7Y18Fy1StWp0qZOp2AHkOZ9As4++FZVGb7U6RyBtP1xX9m8iKCPXpialU9zl/fdz9CfRfPFIIB2ic7YcZjutWp0zO2WyKx+/ViD6kSFn7zMeWOdUaNXOV3eHYsxeoQNWkE+ZA8hcYqONZcVIydNiKVADvGiS9Q/nuSfMnC6lwrMZfUqGmysQWSqgIJQmJVhyk7Hmce3AGUro73QOq5E+KnDMzSqmjSc1IoiqysFXQvh8LqxIU/BYHZlGxxpfhlT7V62WMIF1FCFVYA53VmaVO5+ImOnvEnzLrUD0o7yp3lRlBOogQqm58KyxA6nyEe5bNUxTpUVc0o1PWFRSEqPNlYoSxQp4YKiJbfVONyIhqnX6gRPjhPFalBdVDN1aTAXQEwT0EeHyv0J8sXHBO1OYqJpzKU6oN506GjzKkX9sS2YIzGYLLekp8EqF3vpsoJVTMTfTGxJGKCkgAgYnubwJ3PhWi3/vH6lZS41l3XSwelIjYOot5QYwVlcpremKFZDTUbK0MfKDB/s4mX4XVAB0Eg9L4GemV+IEeoj88TnnsTpnRVnPpv+fMvM1mXy6lzqUiwFwSf9TjevEiNDVEAZiFBAOoE8tSQcTeTGbpopSqbie7YzAvcgggbRG/4wSeN1FE1qMRP2lMgFSQRN9SSPPDOfBnLfScYGG+48/rNXFuLcO75qGbdGdYDPWo6oJHwfrFEKykD7wO++NqdiaNZdeSzTBYMKHXNUoMEiLOAYEyDIsZEg8iqZUNUYDvHVWJV3MFpMyRHPcmcbqeVKMChZXkszrKmAeUdTYDFBZfM5q6R2GROh57srm6blmoJmJEF6UFxyNmIqCbg+Xqcb8nmKQ8LE03EyGBQ+gkAe040djuIcUqgtTzINNYAGZQVJP3QRDWG5nmPYnM/pWVGalnspTqhSV7yi2pWix0iqBzkWO4OEk13EqDyIohq2wYUMzqOoaoiAWPigncGIE3vBsceJTYyRa0ljNgbb76mNhF+fTGnIcQ4TnGFPJ1a2Wrt8FMo2kmJiPEu25B2wbSFZNQqo+8XpsUPnIkEc7WthNWmKPufkRllu9Nq8T7yOeNF2Ki0gNphVBNoiSDEcr2aca8/mqSl2k94SZJJB9Y2A/pjXlcxR0nTJggyml4gXlbxJ8hYDA7qRBX4j0IlRvA5ajzPLlhuoWkksByYvT12J2eJ7w7tDRZSzowJIVWADap6CQR6XO3OQGuczquvdZatRaoxAUGqA3iEyFeJJ5CdsSuazYRjUrZemXAI1aYIBkG4sRE/X1xA8QzHfv4QwQGwJLEmZmeptt5DkYylQTn2jrWI4HmdYp5fMUqnc6TrZZZhHhXmxm6+qyJOHVXM01QU1AVohA3w2kzPMC56n1M4V9me11QJRoVe6zTRLuG0mmvKWAuw22BJ9cM+OZPLZikzUKy0nj/iNCnqNXn1vyx4pWp47MUoZTE3Fqz5anrWG7xoRWjxsQZZxvyksu0AAbYXcOZps7GoxBLqfhU30ILhdUG37JJsplfwThGYzRqKGp66fw0WJXw+TgECW5TfkeeKHhdMZXwVkdapBMuJk2BaRZpgeQAUYNFwvPJmMCzRrluGUGJq91pqMLlZ0Hq2ndLiNQtvbfE7xOnUdwrj4ZiL6hvqDfNblP8APFFTyivVpsahFU/CoJMDqDuCca+IVR3rF6bU9JgMrA6hzLJ8PuLg79MKfacAnmUUs6eJO05pMqOAVBlFYypMCWI5kdP6nH1UqOy6ASQJIG+w+IR5ddvTBfGODU8yQUaSl2EwygX2+YTaRN94wRw/KA0yhchz8RttNl22/H6YTYuzkjmUJYLOT3BuDElG0lQw3JBMWsLcyvrAPU4W5pqgHdUlVmMaUaxTmWkHSPU7wPLB1SqaNT7PwsbR1k7nlM3kYE4yapYFLnc9dRPxFuQ5T6741LlL48wrBtX7DDaHFKKqFrKy1AIcaZv6/jj3E/oI/wAR3L/MQ9QCfLxbY9xd+Ejy/wDVFuYq0qlQ6YLEACRYAfhghuGUBqqd3pFFYmmzIzVD5qRtt7nphRwQwDV5nwpPXr7R+HnhjmK0QnyU7nzb+oufc4HO0QKqvUcKItyfD2BEOwYnWwPjub+pPnOGH/qldWFMEVGaFCw0t5CQ/UiB54SZnMySxxt4XQL/AGhJk2pnmoBu4vuWhR5ycFWhc4nV1TppkG0/hmU+TzVTvR+tZR0UGTFPST0BnSI5mBOG/EMxwxqbM6MpC7FHpyeQ8Q04q+y3Ee+oUnZQTpg6XQ3FjbvgR/lw6r8Jy9UHXRUzvKD8xJ/HCLtEGfduIx7Gc8653IJPE4DU4hl0+AqD0F/9Maf/AFxeRx1/iH6MOHVCT3bITzSow/ByR+GJ/N/oXoQe7zVVf3kDD0lYxR6Qjm+J3dKABIzJ9oCp8LlfQkYoeH8e1fG2oxHiUMPwg7DffAec/Q9mlBNDM0qsbLOknyucJ17J8Ty7AvlaumbkLqH1WR+OMNQ8RlPxIlgLBLzKcTHK2/wvG5+6w073xEdtO07VqopUTOmxIAMnoBcb9B0wNxrjL00KBGSo3XcDmeuJ/hdQU/GZLkwoid+fvtgUQ9mbr9RWDsqP3mGmo6/42XaDElCac+4BWfbBFXPUCs6qqutwjKrKxEwNQIMeZHXBiCq6XE+ILp1abi5m19NhYG5jlhzTyIps5eghQRLkqQBzcg2HWBePXBN74nMW1l43SS4XxWuraVzFSkrTqh4F94UkLJ9sHVs7WoUvBVV6YUDSveLAj7pBpwOcfzOCc1lcubmmUDFiDECx2tsLi/qPQXszkqX6x+sMqmlSY6FJLLUYXG9yBY/12xoKjmAcmXnZDg9RFFR0H61mFiNIU06TeIISoHib4mMSqiN4npOTqimoTVOm0m0nmfIDoLDblif7O1/smruHFRp1E8huYMgEmAT6Kvy4EqdpqQJDJUF7enU3t1O+Jmt352HruMBVe5XPVouQXSm99yBM/njTmeF5VtwUJ5g/74m6fG+6pmpHxfKRMDlIPM/gLXvOcO7TErNXLlW1EAoFBtb4dYM+3pjVDtzB3pnAkd+k1KdNhlhU0yNbVBT1Ag7KSDqA/dDeeFPBOzTLQDl1OonxA7D9nUBM7/2Z6nxDsnl6oU/qtQ8wy1QY9Q1Rj6wMI+Odj8zIK63podSoosYFtSgnn0n2ww1NtCpxNSwA7j3FGWCIQpIAUbE8/Mzeen9cAcTytTN1dCrppJeozKQGvF+cA7D5jYc8CZZMyMz3ZWpSYnxEow8JNiFsWk2AG59LdAocFqKFAq0aq/dDGmdokgyGMk7kcumFWkrhFjQdzZJgvDcjTSgAodCeZA1E8nNiPoLWjBlTiB7vRVHfU/2jceYceJSN9UyPLGZwvl1JanUjaO71bbQ6zA9ScD03Wsp8SuDeCLD8ZNuZwhM0n5ez7yo1o4yevcQjI92yyhMiJfn7spifMATzGGNeiGBJF41KZnbeCfbynrgHuV0grbpHlz/0GFdXtBUo1lp0EV3PiYMTAXqb2kbDn7Y86gnf1GLWxGAcwzg+Y0T4Y5s9hAHM7D6R+OE+Ydq1cimdNOQahUXE7Ko21tsOlzbDvOVKdem0D9VzDDn/AIbkftcuvTCTMV2oqKWXWXS7AgsVUmC5A+KpUN9R+FQFW0k0IVcbs5ElsVg2AMGFVuG0+8kMFqKBKlpWWOwYksTHM2Jv4QRjzvVDMACXW3T+zy8gIws4iKdVVDnTUXxq0+ND1B5wd15+cTgvJ1SyqtUhagjxqTpcbCRFp+vrhF1KvyODH1HPBh3f+n+UH88ZgN65BI7tz5qVI9sZgf2d/wCpvzh/J7Cc7pZkqZUgqvgpj7zcz9fwXzxmazBC6LTuSOZO+F2UYBp+VBpX15t/LHzma25OOgRkzNEorrNh8zXUJdgg5/gOZxX8KphwABAgCOgWwX6T7s/liXyFOAXO7D6Dl9cW3Act3dKW3bxbbYsCenXnzOVfcbrT7QupmAgCiBeAYtM7C0YOp59hdNe8CGInGngaFqhr8qZK0v39i/8ACJHqTi7oZ3N/82T0Kg/lG2Ib9VTTj1OJiqx6Mkl45WVgA7gCZOvaMGUu01YbOT6gfXacPa3HKwOltDRvA/rjW3Fkb48vSb1VT/LBrbWwBELa8W/+8qg+JUfa5TrtscMMv21A3oj+Fyv8saKtLJvvlQpP3CUP1Vh5Y1HI5Kw7h/XvHn8WOC3J7zAH8iM6vazJ1hpr0C68w6JVH0N/wxBfpCThirTr5QrSYHS1EU9KmZIYIRpsd45R64panCMieWYX0df5rhBn+znDqlUAtnGqOdKAGkxHOFBTyJJP8seLA+ZgU+0jsglKowdE7rSvxLKe8i8HoDgisgqjQ2YfQCNUwZOywTc3vJNrdMNuOfo4qvUAyzRTgScxVUVJ2K/ZqRERFhHTmSMt+jrNAACrQp2jwrVePMDQJN9ycAeuDB5zkiTXG8pUqBEaqrlj4QF0wObeHw7ACeV454acGypOgikTSpgBQhDC1xMkNMw21zB5DDdP0f1KQOvO5ckiDrBWB0kvbztglsvSpIVp5nKswFlGYQFj/ERcnrgCrYxHKwHMXcb7TOihF1r+yQ4E8txED+Xpgvs32ZDxVZ9RnxkMH1EX0rGwB3PNtrKCQOztc1W7xmV725gRufMDy3sOZw7z1XLuIZCpv4vCY85iZJMz1OANYVSo8xbuCcmFoi1awtpp0j4UPzNzqN18vSeWKHJZQE6zMDl/fPEpw7hlNyO5rEqN/F+F5H4Yd1q9WkIFZSB95R9ZQj6xjTWVxg8DjEysj2jrN50UkLEwAPYD08sc64nx2pWJcsyUxZVn4r7fXc8rgGzEaO0PGa1VwgUug+IU9Z1HkJiY/veI++DcNZyauYpVVRCNAZGUAg2Y2sB0j7o2nUQTHMp4IjngNPuKff5hiWA8OtmJW3KTIsf4QSIlm0r+K5mvm6ophWpq3i+LSQCJEkHwHTe8QPMjG7P1RWqoivvJl/hBBBNVg0agsjSm7ufuqcecSzrUaQpqCKc6viVmdm5vDSzMTBgXYx006wBYNjmEpAOBHX/rz0aQprVNUkAeKnqF7ABTBaYIVR8UTtLYGqcaoaYzFJVqL4i9FbUxFg5X4jsLbydIgThNlGMB6tRUdpuSCaakX8tRG56QJCi5mUyxayyKa3MXMN1JPiqPzYmwsIuQDExiqojZa1dqOvKotWZAcMCFPUqYNt48sauzfAmVWeqPtHaXLrLEjmbwL3geXSMKmQtU7jLgIObKWGkeZBFvzNhHiKvW4kMvRCmoW021Ob8ySWsLAe0dMK3AjDRm5lJ2wfj+WqIAyU2carrYKPMkXCj0Plc4U5JdL6x4RMkp4SzC1r7Wgmf2RsxNN2e7R6i+tJX70XEAWIN55kR4QQDckA3P08vWULSCawPDBC7bAzAA5Y1Qm3A4HmAbCWyYgesjy+kCoRpNUJcdNV7/AN74CAFNwpC6xcsb6pG45dT1H1wyo5IUmK31/MxBUk9BygbBb2674A4rxSi5Wk6x3UBKllZT0Ugc+aCwG/KdCjPvCNhAwOjPlqiSZB35G2PcaaeWqEA66cESNdFtV/vaXVZ6wB6YzDvxi8GcnLAAAbDGpF7x9PIXP9PU7YLq8JePjX6HBGQ4ZVpqI7u5kyzAnpy6T9fTD6gCeYOqvbbtAxGHBsp3lQSPAt2/kPw+gOKWsWqMtJJVqhgEj4RzaL7D6mBhRw0ZikukUaZkySKsTPquHvAatcaqhyruzyAVqUyAgO0Ejdpvz9sMusyc+BOfWuBzKPK5UKFSmIRbID06nzJwyy1Mw3WNInqTv7CTier9rBRIWplaykiY+zJ/6XOPaPbOjUJUUqoIG2lR/wCWILKw5ywzKgwAj5qK3N2LGB/M/wBP9MfZydvT+/zsPc4WpxNdzTrj/wCGof8AtU4KTjVEffHrSrD/AMMexiEGhmXy8SeYFvU8/YScaXygHPnG3r+X9caG4zQP/GVfUMv5gYFr8Yyy71kP8a/1nHsTd02Z7Siks4j2sBz3/ucIspQWo7w0swioQRNKn/y/Ko53B2Hpec7T9qlZtNIrIPhuCNX3jyhd/Mx0OE/DFJUldegfG87kne5uxP054N6iy4BgC0B+Z0niHE6tOkRRDDSoCIp0gLttG/ICLmTyOOd5vtBUYhWdzTJgvUqVGUEb2BAIHMe3PDXM1z3YWn4b6mGoPpsQuqAJAEtB3ZlnbCnheWObzShtfciNZAL+EbwBYEm0dSTBC42mkVjk5mXWFzxK7sizh+7GXo1oGpA601amLmGfQSTGnnYsFvGK3P8AaOpTnSiATpDNVJE+SDlIMHpfaJW0ny2UoulIsmo81YHTyTWdoBAkmfEW3KwhVXzNUBBA8zAG1/LpbYAAbDGWWD6geJXo9JvyX6Epsp2zq0an2jK6MDI+G67kEzCja8322MueIdtqKUwz5fWWsq+E6j7rsOZOOfZzIjLGalRXbnGkAAbKAzAwOUcx5Y1ZeszN3jkmPhG/uR0ws3ZAKmZqK6duR2ehOkP22opRUsppMf8AhU1DGeQBIC36mPOIMK+I9qUUirVSNVqFMBO8ZjznztAHK55YltPdo2YrDUY+zTe/U+trXnyUHUryOePed/Wem1eDd3+AXJVQLTcSfzJnFKgkcyFNst8123enRDso1WXSutwXPyiAJwfwTi9arCVmp968nRsAnmLlv817wIE4ha/FWgNVhn3RBbT5xvP+3XTu4cjqGK1G/WKou0khFJAkxdjMQo+I6VHIBSK3vDKzqqUJLKGoqdiNIkk9QVm/viF7Qdjq3fF1NASSRDCmAxEdAdiYgGZJOwGBuzmQXKVGqKamoyrnWWRiD8TfectuVgA+BZ0lsOP/AHTAdu6p0lAMM3hJA3diPhQbdWJAFyJDKhscmEobvxJ7hnAsxVMVCKKqSF7ySzm8lUgkje+xjnE4cZjgv6qEp06xKsPF4fhJ5mGiN9rjflacyfa6o1YsENZHEIpJRnqCwLiJCAbIDpUTfVqi2rdrh3KKaCGppGtT8AI6AjrtgiB0YX7wjiD0+FPTUFdNSbko4OoxuTAtyAmwgDriczFKpUfSysgtMAGLzbcWMb7ssn4VBo+zvaRw5WpRQ0LnwLp7skzMFiIJ5TbfnAY5vOZR21tSakVO4BIbpIX2wShAO5o3k4MU5YLSVUFOF+GAYaLwDqtHvgStqNRu6YaQAHJsQfu/d6nnuOuDVzoZiG0CL3UQbROxjrEyPocCcVTLdyKSITraWVSRuZ3DWneJj2BIjtTdxniWg+mcgQfivEnpqksCDuoU6m6R4SPa3qOU/R7OUi/e1KlWGMqjAJoBMnUZIJJkyDEC/QUHD+GOEK0dRYAlEc6pA5Kbx5XE4WZXJ1e+D5mqmhZ10xqMwJ0nw6Y5mCdgL866goTCmQsDvzM4j2crPUZhUIB2ClIiLbg8vPGY31O0lEk6aOZiflFrdPFjMZlo785Gsg1aSR1Pp/rgavngXmbDpP8Af+gGE7ViguzFj5/3y/PBfCckcxVWmNjdz0Wb+52GKUAXqQ22eoZ0Ds7wKtm6K1UKKjGJepoMAxqCkc+R98X2S4NUSmAqI0DlUXlYD0jEaubyytTpPk1zDhfASD4BFlAHkJtyjfB4einiXg9Jzz0IA3uGAP0Jwlra87SYRrYDMXcY7LZ9qjVGyhqsx+SrT0gdPiBP4YK7N9mswak18m6KkFVOiCetmO3mcaKX6ScqhgZDQf2dCkYOo/pNU+Gllmnq7C30BwXGJmDKXO5SqFhKDFv30/8A6wnpcOzMn/6WoPPUh/ANjVT7bZio+lAij5miyjmx9BiryueLmVqVSOR0Vf50VH44HYpmhiJP1TVpiDQre1Nm/IHCXNUsw5OihmJ5fZVAPW4GOjfrZHX3XGt+JwLso6mAPzbGhRM5nFc5ksxSf/6gVKQMhC8gOdzY9BfyHtget3dxqR2tC6ATfmbWtffHYM9laGa0mrSWuBOmUNRbx+yVO2PqrUWitkSko+89Oko9tR/7cHmZicY4nklp04XK1Gm7OtNxHn8MRj3s3W4eKbNW1KFjYson1BucdZTi1OsraaiukHUaYJWOf2r6UPPYNhJwPhXC6UCjSyzutxqnMOL/ABlmBCieekCbA4B13LtJhc5yJFPlaVZmq02bRNoqO8cpLT+ODMpQEBVLtB1T3gjb4oMzbrjqOYz9IIRVI0G2jQIblAp+ImekDH3+uUwsU6NNlMgwqaY2IItblscKYKRiUm19m3HE5LmckatTUzt5s7KfyFowxNZWVUDNoQzYpBPppE+8xvyx0mg5K+GlSA6BBB9TpH0jCpOFZNGI7rKI4u06Dpm9gbjba221sCEUHPtEEEznmdr0yZc6jMhXZfrDKBfoOg8sEZWjUqj7HL6htI7tVnzqFAtjffcCBhlxheHuzZohXWkYZ9Oik5E+EU5+0Pyy1vXkzftrladFKrlvEBppIDqA5KYAAPkCANgThhbJwP8AyaEKjJ4k+Ox1dizVqtGlzIDGoRPIlVA+h/MzsyCNRYojU6hmAyowJBnxBdciAdK841EfESX9ftPT1pRy6L3lUTp0EnTuWdmhEABJJ1GL2ONx4xS1IabliwtHxFV+J7gLTpjfU02jSskTo3fzGePPUS5bLZ6tUgUlpIomnTbwEgDcpq1LPLvNPIWvhlS7L5rMMXcoqqPgCg6mANzpqXMm20DVEFtWPg8bq1MyDl/AqNIt8Vo1NfxWtBNgYtc4pX7cogfUHqMsLppAHU5n7NCSJIAknYCTyxgZN3Hc1i5UCRr9lK2VGt2RW2DMhRALgKCpKqPL/QDzMcPqOVCNQmPEVfxN1JJB8h0E4reL9r6QA+yLE+GmIDM7EeILq8KqBu7W/mJme0tCnBWjq8WouQCSxXSsTJLNcDmVBMgQCxmA8wNrY5icZeqiiEAVRJh5B8503O++FbceKsGcAwfAA0kEgibC53jn9cVlbthFIFqZ71o8CxG9iX3gTFtzYTviRp5lK+aZ8tSFKihLVHJADVJmbbkXkyRcgYQUEbyOxGGZ4ZWqXWkqgwSpcamJn4iYVQOkyfz0fqOZEqgpa/ml5/hAUG20nnHSBgzO5+QtKmQ9RjJcz7sR0FrDyA3sRwygQSqwVVgalRr33g9WYRaLCOUYXt3cYjgSoyYjoo7VCjd53oDBnV9AUCJKrqgXtJO/nbDlqFeBoRtAF9f20D3Zptzx9rm8vWraaaDvR4lVRdgp+OLTpkwx2JJHXA3Ec09GppkrUY7iTI5ARM+ZN/TDiAo4nqstNS5aibrl2ccmDaQfRe8EAbARsBjMLM0tRnJ7pTJ3NGT7k48wveIWz7ROSmvJLfQY6L2LyPdUGdviqQW6wNk8vP3xBcJywqVQCPCtz5+XvjqeRQaAJ9ed+m/L+uLSQJzFBjzJZofHAtu0T7YZZxmajAfTqUkkASAbAAdbH0mcTi0h5H+/PG5KIFyL8rc+vtv7Ac8R26OhzvI5jUsbMX8R4UBpWoBUAlnqPGpRFlWCLx5mSwGwwlzFKmjO1A+MkCJVkXSIMAAfE1gbzpLfNgjttlqxpHSv2arqJ1AnzY3nby69cBdjMh3irWI+Gyar+IG7TyC3P+2G1LnqNtcYGRzHmTbuKLFwC9tS76muVp/urdm67bNj7zhri9StUfUFIfWShLcgOfMQL22AwfRyCOupq9MASIIDQDcljNmYwYGw9IxuWjR0qTmVIUeGE2mLiJiw2HTBOj5+UxaFQOZOZilXNRgaukCNUOxjyhdzzjzXqBhfx9ZQUtZLfMTcEWvJOw22uQeUYf5/PUULEs5QAmSVpyxO3Ii0bDfoBiLzvGqTVI3XedgeignkB543a/kz25T1LDgWXK5Ze9zb0aQHgQOZI6hZ5nYAfnier8JqZ+s5pjRRQhWNUwZIJ7sMAZbT4mjz8p1ZOqKjooqBCxiVBYIIksYBJIWYHMkbC+Lxs/laNKlRpU6zKtl+wrESR4qjeAa2N2PpaNwtQ6ksTn2+yFweJ4csq00Ry7hNKKmrUCdM92uuwaASTChFBPKMB8N4C2WqmsawXUNQhjO25ETAHw7HTBgScFcJ4gSxqnK5l5EKgpgAavEEuQLwHdvmJA+FQD8Jm3YuBSqM1i5qPRF+hhzI+YrztNiZ1WYZnjiH04qMEUM1SpsWY6oi7E8pUza6qfvMowJxniC5YdyG1sx8CJ89gAzAbCIgRYBVF74+6VLNUqbHu6SPU8VRnrHUBMhBFMkXueZJO1gNeR7P1qU1nNJa7yZmoxVSbALKgQLX8/PAkhRkxikk4E3CqVp6alWq7nxNqcwGMyDB0hRIlRzUdYwiTQ6N49GXX/FqKfHUI3prFgI3b5RA6YPzHCzUbuzmKcncLTtA5GXNhc85JO5x857swXNJEas9OkAFVaKxYzaFj4rkmeuEhWc5MNmROFk3xbiq1aikqQiQlCgBCrA+JotIUTEyOZHKj4HwKmFFbNDXUf8Aw6YAvaQYIhVAuJjSASYJMNcn2G7xkd0rkIoVRr02mSLMoubk+Q3wzznZBqgLPRCggqe+rM0KTf5nEmB/vs01/LgRPqbjzIrO8QpgkKNZrESQI74z4VkkRQXdQY1EFjbG/IcTp0n0sy1DU/xXsdRGyqPuLyAFzJ6Q/PBqVNhoWmSP+Wg0xHMssn/pH7WCTS+0YVK1OlRVJKqgLaepY2WfFA8VhvvGYzDwccCTWe4iqaqeXFULEu+hg0dFtYnYTtEkzgjJI6pIy76iuhYZECqT8ClnDSYl3F2O1gI2rx3Ly5BdqZtTD+HXBINRQokKtpdmifhXkWuT7QqhTwKwJgKqAMTzUazI0i7ExAsb2DMBRBwzHAijKcNql4ZqBrOulVaqswNwEVSdK9BudzywxynZevUdpZdNMkaNFRiCQCSSQmp23LfdgCBvVvx+moY08t8M3hUmeQiT/vjTwzi1es+o0giICNKtOonabXi/OBPM7DuqB7nmrt25IxJjjPZCrToVKzVKpBENCKrAbGAdWkRaeS9JJMbl8+srRDHu1I2gAdAIj6+94x03tR2w/V1CqwerUkKljA21ED5Z5fNt1I51wPg5qOfs6jR4iqLBMm/QLJ58ogX+H1nHUp0tSlSbOpfcLyWRWn3ndQTZh3j3I6eK4uYOPMi2Wog+BnSSSW0FpN4AAFzvc7X9Q8xl6yUCxoCkqgeEuraQABMKIt5kADAfDMsajtUq1KwCie6QgKOcGVLMx3M8iCYkLjyFvIibPT8ExRx3s/SbOpVyimlUqidLQdIi9QXISRbn1EXwHxWkFcUgP8P5rEsTBmRyHKeY8hNnnOFUwj1adGmzt81ao2phbrJt0EC0YlM1xMyyEiowEMKYUjey6oCiwv7XJwDZYympgi5GMTd/7lzKQpgkAXZRO3P7QfljMeHsxVfxtmMupa8Go5idvhIXboPrucwHppAN59h+U59wLI11EoiX5sx57WGKXKZHNEBdVBAo56zc/STgXhlRjAp06jxtpQtf2GK3hvCM0yjTlav8QRfxYjFuczmEYi6nw7Mj/wDNpD0olva7dMELwms2+eP8FGmo/GfPD6h2RzrGTRVR+1UT/wAScMU7FZuPjop/Exj20jGNnxNB95Cca4W7L3X61WqF7aToUGeulJjnhjluzNNFVWzNcKFAEVSo84AiB+eK7hv6P2Riz5mmXPMUyYHOJffzwYewKsZfNVT+4iKPS4OCA4xMMjz2dyEXerUO+nvqpk+zRhVX4fllmMuhjYMWaT5licdLp9gcqPiqV2/+QL/2gHBNPsdkE3os/wC81Sp/M4GtNnbE/fPZPtOK5amlUMy0KVMAkKopgEnnynC/PZNqWk1F0zJXw6TbmBE/7jHVe2mTp5cpVRaqUR4O7QBV1XMxNpvy3xD8OTvqv6zXI0KfslOxZefOQnWLtJ5XwtyY0DiO+zp/V6eutIqsNhMotzHQMYlum3r7UzjVnjS17sX2VRc6r8rFhzJVPvYT5zOtUa0m40gXJaYBjYQ1hPzAk2Qz9vxHuU0K2pzGvTeTyUMdwOXUksTJwGD3NB5h3F+LaR3ayumYJMk9XIG5J/NQN4E/mO0zUdLUwAymQp2ibkkcyAfe+wWV/EM9sCQSTbzP5kAc+ZPUiFVcFj5+d+f0sfqwt4UwaIOzPM+eBO8djK2Sz1Fay03LE+IMajaWG4J1Fbee4gwJxRVeG5MHU9Olq6sU/wDI44jw/h1PL0R3jsGcEhQ5QTKgztLaZvtjypxCkjF0plyCQgVHaVg3Zh8xMHyFh1x7cD1NFZ952qr2iyVGxqUVI5JDH0hAcLs9+kPLJYiowI+5YjzBuOe+ORUe1wmFpBDN/s2JG33YP+vTB7cWWt9k1Qqh+NyBSOm4K3bmCf8AMYmwx4k+Ia1L5lXkuP1Kuupl9f6uWOgu0C1iirAREUyNRBJ2AMW+KufqPLFvCPnYwq/uoIJ9Sb8xhRnMz3qpSytOoKaASUQ6W5AKWAXreTuPPGZ3LVFSHRFn/nOKjAndjTQMv42F+RwnluSJQorWMM52iAASie8qESXaAqD7xiwHoJO1ziWznEjVpHU5NAMY1GGzNTmzETFNYiBOwUScOcn2DqVV8VR2VrsygUVPuxJIAsItGKXIfo5ywA1BCAAAGL1rDYCSFHWAIwxUxF23cYWc7oVNBnVqcwW0DU5PyU1UTpN7cqYvdjOLLhPAqgAcoTVIiWARKa8qah2DQLyxUljc439ouxsFGyuoAGWpqIYn7yBfCDyBY+CdXKMVXZviOhe7q0wjLuxgb+Z8TetzzYgmB5kDDDGLWwryvcVjgdaogY1TpB+RdR3+8wprA9D74aU+yobTrd2C7A1GC/5E0KfecHZ7j4FgLnaW0/h8f0XE7xjtI1FFdn7sNMQDJ9mBeL2sMbitZ7FtnBjU8Ny+WaXaA58KU6aUxa8FlXUT6sMIM9maRrd7RTu0T/EqaxDttBveNi0/s/exB8V7SvmKmlWG9gdXeN1Jay01gSYO2LLhfBMuyI9QtWiwEmnTFhIFMREdGkgchOMZi3Ajgi1d5J/SecR4kupZEuWELdovzF1HphnlsgzqNKKqxYsSd7yADeTeZkkyZwq4twlSZTStHdksono1wNFrzvsSFB1fQzb1KIAZhSUg94QylzNgkwxH7VtXKBtiV4HcVZYXOMQji/DVSO9dnHyhdtttIjbfHMeMFmzUJTWnoHieYQpNixsZ5QLza8XtM/xmk9T4mdksFUE+La5Hhn/byAXEeECuojVSb4wGKFHIj4gCQpgEAtt5ciUAHE9gsMCCZfj6U1Caoj9473nwmBMzA22vGMwyp5nLAAVKKo4sy9zSMEWjxX+v44zAfhPfjK3L5kHZ9X7uth+EDDTL1iBdio9FX89WJ48RBbTDMYBMGwnqSRjVks6WBfSCpPgCiSY6+vXkMA2pVYfoHGTLAZ9Bu8+7N+AgY+KvFUA5+yhfxbELxbir5aa1YwI0qAZGomwjmQBc4juIdqXrErpdhtEhR7RO9uVh0OwLqmcZURg0g8mdVznbSihChtTHZe8vbyUQPcjnj6ynakVBqUqBb5SSZ2vq/HHGM9nq4Q3SjFvDdupjYCbfTDj9H5qtqeozFBZdQAkmZPVjFpO35HvsYZBEyyqqo4bM6hW7QEfMb7GIB856QCfTAWZ4xUaPiM+p3HPeJ38rDc2XtmaSDxFVA6kD8zhTne1WXghKysf2Jf8A7QcDixvMULax0Jq7Qd/mqi0SrJQF6lSdOryW8+QMdT0xp4hw9os1OnRRbkkjSiibACB6k+fTAbdpELhEpVWYmIICf9xGEvabtFU1LThVCEEqG1yd1DWAt8Wm/KemHhTxE7vaGmqMuneVDpZxC/KVWLQN9TC0fKoA3JJU5rPyuxB5DnfYepH4HfeE9TMd4TUqM7N1sJ8hM29BjUlQMbyYkCbyef0/1O2GYi8wnMVFi5XVFjuPIDy58p8R5jFf2eytKilOoEq18yJbUKbd2pjwgatKsRYapteI5hdh6ZestPwBWaAdCmGImN1nwgmCbATuYx1nLcFotc1KtX0Kqv1WP+44XaCRjxGIfMm6vFswVDHLqrR8deoqxfYBA1vKfxwvyq5uoWLVywY2WhRL6R0BMgepGLuhlqKH7OjRDcydVZ/rsP8APbBgzOofEzcoEH8FB/7sJSpF4EdvYyBq8AqEFnWrUAFxVq29dFIR7Rhjw/s3pkBqFJj8QoIGf0LXj6Yre6aPE5TzspHuxZh6g4VfrlDLIwRu8QGdxppjoLi0ySbkkn2aCBPKpYw3hfCKS7l3P7bavwWB9cGNWo0TCimk9AJPsIOJuv2kpzOpN4Ny+3kPpc4V53teF1NUYJpFmVVuOQCk6iSZtjc+0YdORy0bcf48mULAK9VyJp0/FoTqSQCqjY3E35yAPcjx0kKSHaqwkhxop055Rdm6wSfUYjeKds6lUq2klVI0hvAtvm6k+cADlzJ11s7WqpDM8ubJSBDN5Td29o5Y0FujFHEb9oe0zI81MwXQDxADSur7irJ1evLmcD9kOLtWLVKgZKfyIp0BuhY7xebRy35RGWyTVqpBpmmiMQVI8TMDHim9iPhP8r1FeuKVLxMABb08h1PU+vnjLeeIyqxiNviUHFuM06KHuyqgk/BILG0jWSWItck8oxz3jPGXqte7NZVH97c8J89xpnY28lHl0xuyY0XN2O58ug8v79BK47lNWM4X84Vl6GgXJLnci3PYWsAfxjyGLrsTm3uX/wAP4WJ2aJOlOVjc7jedTGVkeCUu/rIgCkkgS50Uxy8bC4HkBJ8hOOocX7GrTyrHMZg6woClQVRYsEVBfTy688ZhoVttX0YzEXFuP+IoAKpNgiiR72M+07YDelVqvrzbssmNEmb8jfpynptgnh/ZzSurast1IkADyHInqd/wDrL0KecplKghwLgWvybbr122wwEYkjqQeRE+e4F+rHvstL0XgEf8s9B0Jnwn+E7jDfIcMUUwVJbV4puCG6gcuhB6YOyjGkGBSaZGl13WPLyvzuDO/MuppQai0UTu5N0No1f152wok9GYoxyIjFAm70pbmdKn0v0iMZh29JAYkHzBxmEfs5/qjvV/2iIMqIBjmxnzwZl+f98sZjMczXfwjMf6pAfpHcmrQBJI8RifNMKMiPD/ABN/PGYzFmm/0qf55jtL2Z5kL1BPSfe98L+OZ+qCFFRwOgYgfScZjMW09yfX/XK7sLkKVSmGemjt95lDH6kTj6/SodFGkqeEd5sthYHkMZjMP8znxJ2XP2jeVIH3OmT74R1DIBN5JmfU4zGY95hiLSxnfkf/ACxr4d/iL6jGYzDBFy/4EoigI3WnPnqrQ3+YWPXHZKtU94Vk6fDabfTGYzAN1HrBKt6zKbqBYHYegwbxg6Ep6PDJvptP0xmMwle40+JzzidZmrQzEiRYknnhlnUHdqYE96Rt0m2MxmF2SunsSR7R12Sm2lisREEiLeWCeMZdBlMk4VQ7gl2AALHQtydybnfrjMZhyQNZ2IvyImpe8Dn6Y6DwKmFyZqKAHNVVLgQxUsPDO8eWMxmNX6jJrfEmcuZqVCbnW9z5Mw/IAe2I3ti51KJMaZj3xmMx7+aavUmMrv8ATDzKXZf3sZjME8fpvoM7nw7LIE0hFC6GEACI07Rhfw6szZqiGYsDlASCSQTG/rj3GYnXr8o3+abM6oWmoAgCnIAtfrgWj/8AeU/MrPnIv9cZjMZV5hanoT3t65WtltJKzmFBi0g0zI9DzGGeTE0K4NxoqWO1hb6Y9xmG2eJIOpP5H/DT90flj3GYzCJeO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7190" name="Picture 22" descr="http://www.bibliotecaescolar.es/files/2012/08/revistas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3" y="2383402"/>
            <a:ext cx="2448271" cy="1837686"/>
          </a:xfrm>
          <a:prstGeom prst="rect">
            <a:avLst/>
          </a:prstGeom>
          <a:noFill/>
        </p:spPr>
      </p:pic>
      <p:pic>
        <p:nvPicPr>
          <p:cNvPr id="7192" name="Picture 24" descr="http://biblioteca.epn.edu.ec/catalogo/ec_cifr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924944"/>
            <a:ext cx="2781300" cy="1476375"/>
          </a:xfrm>
          <a:prstGeom prst="rect">
            <a:avLst/>
          </a:prstGeom>
          <a:noFill/>
        </p:spPr>
      </p:pic>
      <p:pic>
        <p:nvPicPr>
          <p:cNvPr id="18" name="Picture 2" descr="http://capiloja.com/images/217349_179556808760366_569285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70892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V. Metodología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4544" y="1412776"/>
            <a:ext cx="5050904" cy="5616624"/>
          </a:xfrm>
        </p:spPr>
        <p:txBody>
          <a:bodyPr/>
          <a:lstStyle/>
          <a:p>
            <a:pPr lvl="1"/>
            <a:r>
              <a:rPr lang="es-EC" sz="2400" dirty="0" smtClean="0">
                <a:solidFill>
                  <a:schemeClr val="tx2">
                    <a:satMod val="130000"/>
                  </a:schemeClr>
                </a:solidFill>
              </a:rPr>
              <a:t>Encuestas</a:t>
            </a:r>
          </a:p>
          <a:p>
            <a:pPr lvl="2"/>
            <a:r>
              <a:rPr lang="es-EC" sz="2000" dirty="0" smtClean="0">
                <a:solidFill>
                  <a:schemeClr val="tx2">
                    <a:satMod val="130000"/>
                  </a:schemeClr>
                </a:solidFill>
              </a:rPr>
              <a:t>Tamaño del Universo = 171 Empresas; Tamaño Muestra: 148 empresas encuestadas (educación, salud, entidades financieras, entre otras) </a:t>
            </a:r>
          </a:p>
          <a:p>
            <a:pPr lvl="2"/>
            <a:r>
              <a:rPr lang="es-EC" sz="2000" dirty="0" smtClean="0">
                <a:solidFill>
                  <a:schemeClr val="tx2">
                    <a:satMod val="130000"/>
                  </a:schemeClr>
                </a:solidFill>
              </a:rPr>
              <a:t>Cuestionario físico (12 preguntas), Google Docs (22% encuestas realizadas)</a:t>
            </a:r>
          </a:p>
          <a:p>
            <a:pPr lvl="1"/>
            <a:r>
              <a:rPr lang="es-EC" sz="2400" dirty="0" smtClean="0">
                <a:solidFill>
                  <a:schemeClr val="tx2">
                    <a:satMod val="130000"/>
                  </a:schemeClr>
                </a:solidFill>
              </a:rPr>
              <a:t>Entrevista Expertos</a:t>
            </a:r>
          </a:p>
          <a:p>
            <a:pPr lvl="1">
              <a:buNone/>
            </a:pPr>
            <a:r>
              <a:rPr lang="es-EC" sz="2400" dirty="0" smtClean="0">
                <a:solidFill>
                  <a:schemeClr val="tx2">
                    <a:satMod val="130000"/>
                  </a:schemeClr>
                </a:solidFill>
              </a:rPr>
              <a:t>	</a:t>
            </a:r>
            <a:r>
              <a:rPr lang="es-EC" sz="2000" dirty="0" smtClean="0"/>
              <a:t>Sectores: Comunicación, Financiero, Experto TICs.  </a:t>
            </a:r>
          </a:p>
          <a:p>
            <a:pPr lvl="1"/>
            <a:endParaRPr lang="es-EC" sz="2400" dirty="0" smtClean="0">
              <a:solidFill>
                <a:schemeClr val="tx2">
                  <a:satMod val="130000"/>
                </a:schemeClr>
              </a:solidFill>
            </a:endParaRPr>
          </a:p>
          <a:p>
            <a:pPr lvl="2">
              <a:buNone/>
            </a:pPr>
            <a:endParaRPr lang="es-EC" sz="2000" dirty="0" smtClean="0">
              <a:solidFill>
                <a:schemeClr val="tx2">
                  <a:satMod val="130000"/>
                </a:schemeClr>
              </a:solidFill>
            </a:endParaRPr>
          </a:p>
          <a:p>
            <a:pPr>
              <a:buNone/>
            </a:pPr>
            <a:endParaRPr lang="es-EC" sz="2800" dirty="0" smtClean="0">
              <a:solidFill>
                <a:schemeClr val="tx2">
                  <a:satMod val="130000"/>
                </a:schemeClr>
              </a:solidFill>
            </a:endParaRPr>
          </a:p>
          <a:p>
            <a:endParaRPr lang="es-EC" sz="2800" dirty="0" smtClean="0"/>
          </a:p>
          <a:p>
            <a:endParaRPr lang="es-EC" sz="28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26" y="1412776"/>
            <a:ext cx="436866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229600" cy="981075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V. Metodología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s-EC" sz="2800" b="1" u="sng" dirty="0" smtClean="0"/>
              <a:t>Diseño Infraestructura Tecnológica</a:t>
            </a:r>
          </a:p>
          <a:p>
            <a:pPr lvl="1"/>
            <a:r>
              <a:rPr lang="es-EC" dirty="0" smtClean="0"/>
              <a:t>TIER III</a:t>
            </a:r>
          </a:p>
          <a:p>
            <a:pPr lvl="1"/>
            <a:r>
              <a:rPr lang="es-EC" dirty="0" smtClean="0"/>
              <a:t>Normas Técnicas</a:t>
            </a:r>
          </a:p>
          <a:p>
            <a:pPr lvl="1"/>
            <a:endParaRPr lang="es-EC" dirty="0" smtClean="0"/>
          </a:p>
          <a:p>
            <a:pPr lvl="1"/>
            <a:endParaRPr lang="es-EC" dirty="0" smtClean="0"/>
          </a:p>
          <a:p>
            <a:pPr lvl="1"/>
            <a:endParaRPr lang="es-EC" dirty="0" smtClean="0"/>
          </a:p>
          <a:p>
            <a:pPr lvl="1"/>
            <a:r>
              <a:rPr lang="es-EC" dirty="0" smtClean="0"/>
              <a:t>4 Subsistemas: telecomunicaciones, eléctrico, mecánico, arquitectura. </a:t>
            </a:r>
            <a:endParaRPr lang="es-EC" dirty="0"/>
          </a:p>
        </p:txBody>
      </p:sp>
      <p:pic>
        <p:nvPicPr>
          <p:cNvPr id="5122" name="Picture 2" descr="http://www.qualitycoach.net/shop/imgm3/tia942-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79836"/>
            <a:ext cx="1428750" cy="1057276"/>
          </a:xfrm>
          <a:prstGeom prst="rect">
            <a:avLst/>
          </a:prstGeom>
          <a:noFill/>
        </p:spPr>
      </p:pic>
      <p:pic>
        <p:nvPicPr>
          <p:cNvPr id="5124" name="Picture 4" descr="http://www.edaratgroup.com/usermedia/UptimeInstitut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3429000"/>
            <a:ext cx="2304256" cy="1002129"/>
          </a:xfrm>
          <a:prstGeom prst="rect">
            <a:avLst/>
          </a:prstGeom>
          <a:noFill/>
        </p:spPr>
      </p:pic>
      <p:pic>
        <p:nvPicPr>
          <p:cNvPr id="5126" name="Picture 6" descr="http://www.chatsworth.com.co/uploadedImages/Blog/BICSI-Logo.jpg"/>
          <p:cNvPicPr>
            <a:picLocks noChangeAspect="1" noChangeArrowheads="1"/>
          </p:cNvPicPr>
          <p:nvPr/>
        </p:nvPicPr>
        <p:blipFill>
          <a:blip r:embed="rId4" cstate="print"/>
          <a:srcRect t="10956" b="12349"/>
          <a:stretch>
            <a:fillRect/>
          </a:stretch>
        </p:blipFill>
        <p:spPr bwMode="auto">
          <a:xfrm>
            <a:off x="5580112" y="3429000"/>
            <a:ext cx="2381250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2008</Words>
  <Application>Microsoft Office PowerPoint</Application>
  <PresentationFormat>Presentación en pantalla (4:3)</PresentationFormat>
  <Paragraphs>326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Diseño predeterminado</vt:lpstr>
      <vt:lpstr>“Elaboración de un Plan de Negocio para la creación de una Empresa de Tecnología de Información en la ciudad de Loja”</vt:lpstr>
      <vt:lpstr>I. Antecedentes – Planteamiento del Problema</vt:lpstr>
      <vt:lpstr>II. Justificación</vt:lpstr>
      <vt:lpstr>III. Objetivos </vt:lpstr>
      <vt:lpstr>III. Objetivos </vt:lpstr>
      <vt:lpstr>IV. Ubicación del Estudio</vt:lpstr>
      <vt:lpstr>V. Metodología</vt:lpstr>
      <vt:lpstr>V. Metodología</vt:lpstr>
      <vt:lpstr>V. Metodología</vt:lpstr>
      <vt:lpstr>V. Metodología</vt:lpstr>
      <vt:lpstr>VI. Resultados: Estudio de Mercado</vt:lpstr>
      <vt:lpstr>VI. Resultados: Estudio de Mercado </vt:lpstr>
      <vt:lpstr>VI. Resultados: Estudio de Mercado</vt:lpstr>
      <vt:lpstr>VI. Resultados: Diseño Centro de Datos</vt:lpstr>
      <vt:lpstr>VI. Resultados: Diseño Centro de Datos</vt:lpstr>
      <vt:lpstr>VI. Resultados: Diseño Centro de Datos</vt:lpstr>
      <vt:lpstr>VI. Resultados: Diseño Centro de Datos</vt:lpstr>
      <vt:lpstr>VI. Resultados: Diseño Centro de Datos</vt:lpstr>
      <vt:lpstr>VII. Resultados: Diseño Centro de Datos</vt:lpstr>
      <vt:lpstr>VI. Resultados: Diseño Centro de Datos</vt:lpstr>
      <vt:lpstr>VI. Resultados: Diseño Centro de Datos</vt:lpstr>
      <vt:lpstr>VI. Resultados: Diseño Centro de Datos</vt:lpstr>
      <vt:lpstr>VI. Resultados: Plan de Negocio</vt:lpstr>
      <vt:lpstr>VI. Resultados: Plan de Negocio</vt:lpstr>
      <vt:lpstr>VI. Resultados: Plan de Negocio</vt:lpstr>
      <vt:lpstr>VI. Resultados: Plan de Negocio</vt:lpstr>
      <vt:lpstr>VI. Resultados: Plan de Negocio</vt:lpstr>
      <vt:lpstr>VI. Resultados: Plan de Negocio</vt:lpstr>
      <vt:lpstr>VI. Resultados: Plan de Negocio</vt:lpstr>
      <vt:lpstr>VI. Resultados: Plan de Negocio</vt:lpstr>
      <vt:lpstr>VII. Conclusiones</vt:lpstr>
      <vt:lpstr>VII. Conclusiones</vt:lpstr>
      <vt:lpstr>VII. Conclusiones</vt:lpstr>
      <vt:lpstr>VIII. Recomendaciones</vt:lpstr>
      <vt:lpstr>VIII. Recomendaciones</vt:lpstr>
      <vt:lpstr>FIN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Paulo Alberto Samaniego Rojas</cp:lastModifiedBy>
  <cp:revision>708</cp:revision>
  <dcterms:created xsi:type="dcterms:W3CDTF">2010-05-23T14:28:12Z</dcterms:created>
  <dcterms:modified xsi:type="dcterms:W3CDTF">2013-05-10T00:46:44Z</dcterms:modified>
</cp:coreProperties>
</file>