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8"/>
  </p:notesMasterIdLst>
  <p:sldIdLst>
    <p:sldId id="256" r:id="rId2"/>
    <p:sldId id="258" r:id="rId3"/>
    <p:sldId id="259" r:id="rId4"/>
    <p:sldId id="261" r:id="rId5"/>
    <p:sldId id="349" r:id="rId6"/>
    <p:sldId id="368" r:id="rId7"/>
    <p:sldId id="369" r:id="rId8"/>
    <p:sldId id="364" r:id="rId9"/>
    <p:sldId id="352" r:id="rId10"/>
    <p:sldId id="365" r:id="rId11"/>
    <p:sldId id="354" r:id="rId12"/>
    <p:sldId id="356" r:id="rId13"/>
    <p:sldId id="360" r:id="rId14"/>
    <p:sldId id="361" r:id="rId15"/>
    <p:sldId id="363" r:id="rId16"/>
    <p:sldId id="366" r:id="rId17"/>
    <p:sldId id="367" r:id="rId18"/>
    <p:sldId id="374" r:id="rId19"/>
    <p:sldId id="372" r:id="rId20"/>
    <p:sldId id="375" r:id="rId21"/>
    <p:sldId id="376" r:id="rId22"/>
    <p:sldId id="382" r:id="rId23"/>
    <p:sldId id="383" r:id="rId24"/>
    <p:sldId id="384" r:id="rId25"/>
    <p:sldId id="386" r:id="rId26"/>
    <p:sldId id="387" r:id="rId27"/>
    <p:sldId id="404" r:id="rId28"/>
    <p:sldId id="405" r:id="rId29"/>
    <p:sldId id="388" r:id="rId30"/>
    <p:sldId id="403" r:id="rId31"/>
    <p:sldId id="394" r:id="rId32"/>
    <p:sldId id="395" r:id="rId33"/>
    <p:sldId id="396" r:id="rId34"/>
    <p:sldId id="397" r:id="rId35"/>
    <p:sldId id="400" r:id="rId36"/>
    <p:sldId id="347"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30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724D6-3C93-407D-BFA7-D26D117DFBD2}" type="doc">
      <dgm:prSet loTypeId="urn:microsoft.com/office/officeart/2005/8/layout/hierarchy5" loCatId="hierarchy" qsTypeId="urn:microsoft.com/office/officeart/2005/8/quickstyle/simple3" qsCatId="simple" csTypeId="urn:microsoft.com/office/officeart/2005/8/colors/colorful3" csCatId="colorful" phldr="1"/>
      <dgm:spPr/>
      <dgm:t>
        <a:bodyPr/>
        <a:lstStyle/>
        <a:p>
          <a:endParaRPr lang="en-US"/>
        </a:p>
      </dgm:t>
    </dgm:pt>
    <dgm:pt modelId="{FA0639F8-68DE-4A0C-9E2B-2C51E1624387}">
      <dgm:prSet phldrT="[Texto]" custT="1"/>
      <dgm:spPr>
        <a:xfrm>
          <a:off x="4640" y="242326"/>
          <a:ext cx="1475444" cy="737722"/>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400" b="1">
              <a:solidFill>
                <a:sysClr val="windowText" lastClr="000000"/>
              </a:solidFill>
              <a:latin typeface="Times New Roman" pitchFamily="18" charset="0"/>
              <a:ea typeface="+mn-ea"/>
              <a:cs typeface="Times New Roman" pitchFamily="18" charset="0"/>
            </a:rPr>
            <a:t>Total encuestados</a:t>
          </a:r>
        </a:p>
      </dgm:t>
    </dgm:pt>
    <dgm:pt modelId="{969D0B67-5159-443D-9615-5DF4DE36BBDC}" type="parTrans" cxnId="{91C2DEEF-6506-4944-8F8B-70268B8E0688}">
      <dgm:prSet/>
      <dgm:spPr/>
      <dgm:t>
        <a:bodyPr/>
        <a:lstStyle/>
        <a:p>
          <a:pPr algn="ctr"/>
          <a:endParaRPr lang="en-US" sz="1600">
            <a:latin typeface="Times New Roman" pitchFamily="18" charset="0"/>
            <a:cs typeface="Times New Roman" pitchFamily="18" charset="0"/>
          </a:endParaRPr>
        </a:p>
      </dgm:t>
    </dgm:pt>
    <dgm:pt modelId="{2C6A8E58-E121-4D71-8271-F7B20F2E2DE9}" type="sibTrans" cxnId="{91C2DEEF-6506-4944-8F8B-70268B8E0688}">
      <dgm:prSet/>
      <dgm:spPr/>
      <dgm:t>
        <a:bodyPr/>
        <a:lstStyle/>
        <a:p>
          <a:pPr algn="ctr"/>
          <a:endParaRPr lang="en-US" sz="1600">
            <a:latin typeface="Times New Roman" pitchFamily="18" charset="0"/>
            <a:cs typeface="Times New Roman" pitchFamily="18" charset="0"/>
          </a:endParaRPr>
        </a:p>
      </dgm:t>
    </dgm:pt>
    <dgm:pt modelId="{616C2EED-91EE-42DF-99A1-06A343802722}">
      <dgm:prSet custT="1"/>
      <dgm:spPr>
        <a:xfrm>
          <a:off x="2070263" y="242326"/>
          <a:ext cx="1475444" cy="737722"/>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200">
              <a:solidFill>
                <a:sysClr val="windowText" lastClr="000000"/>
              </a:solidFill>
              <a:latin typeface="Times New Roman" pitchFamily="18" charset="0"/>
              <a:ea typeface="+mn-ea"/>
              <a:cs typeface="Times New Roman" pitchFamily="18" charset="0"/>
            </a:rPr>
            <a:t>Criterio de segmentación principal</a:t>
          </a:r>
        </a:p>
      </dgm:t>
    </dgm:pt>
    <dgm:pt modelId="{86C51C66-E903-4E56-B357-15C9C0B9C4BB}" type="sibTrans" cxnId="{B442937E-C980-492F-886B-98D5E04F4A1C}">
      <dgm:prSet/>
      <dgm:spPr/>
      <dgm:t>
        <a:bodyPr/>
        <a:lstStyle/>
        <a:p>
          <a:pPr algn="ctr"/>
          <a:endParaRPr lang="en-US" sz="1600">
            <a:latin typeface="Times New Roman" pitchFamily="18" charset="0"/>
            <a:cs typeface="Times New Roman" pitchFamily="18" charset="0"/>
          </a:endParaRPr>
        </a:p>
      </dgm:t>
    </dgm:pt>
    <dgm:pt modelId="{F29000A0-33B7-48FF-85AA-877DC19C1C5A}" type="parTrans" cxnId="{B442937E-C980-492F-886B-98D5E04F4A1C}">
      <dgm:prSet custT="1"/>
      <dgm:spPr>
        <a:xfrm>
          <a:off x="1480085" y="556871"/>
          <a:ext cx="590177" cy="108632"/>
        </a:xfrm>
        <a:noFill/>
        <a:ln w="25400" cap="flat" cmpd="sng" algn="ctr">
          <a:solidFill>
            <a:srgbClr val="8064A2">
              <a:hueOff val="0"/>
              <a:satOff val="0"/>
              <a:lumOff val="0"/>
              <a:alphaOff val="0"/>
            </a:srgbClr>
          </a:solidFill>
          <a:prstDash val="solid"/>
        </a:ln>
        <a:effectLst/>
      </dgm:spPr>
      <dgm:t>
        <a:bodyPr/>
        <a:lstStyle/>
        <a:p>
          <a:pPr algn="ctr"/>
          <a:endParaRPr lang="en-US" sz="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BF4DEBE7-0DB9-47F7-ADFA-BFADD025E72A}">
      <dgm:prSet custT="1"/>
      <dgm:spPr>
        <a:xfrm>
          <a:off x="4135886" y="242326"/>
          <a:ext cx="1475444" cy="737722"/>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200">
              <a:solidFill>
                <a:sysClr val="windowText" lastClr="000000"/>
              </a:solidFill>
              <a:latin typeface="Times New Roman" pitchFamily="18" charset="0"/>
              <a:ea typeface="+mn-ea"/>
              <a:cs typeface="Times New Roman" pitchFamily="18" charset="0"/>
            </a:rPr>
            <a:t>Variable demográfica de segmentación (Demanda primaria)</a:t>
          </a:r>
        </a:p>
      </dgm:t>
    </dgm:pt>
    <dgm:pt modelId="{7F33B485-7B55-4B43-9946-73E03C933DEA}" type="parTrans" cxnId="{092732A6-98DF-47CF-B695-A7D92927E11F}">
      <dgm:prSet custT="1"/>
      <dgm:spPr>
        <a:xfrm>
          <a:off x="3545708" y="556871"/>
          <a:ext cx="590177" cy="108632"/>
        </a:xfrm>
        <a:noFill/>
        <a:ln w="25400" cap="flat" cmpd="sng" algn="ctr">
          <a:solidFill>
            <a:srgbClr val="4BACC6">
              <a:hueOff val="0"/>
              <a:satOff val="0"/>
              <a:lumOff val="0"/>
              <a:alphaOff val="0"/>
            </a:srgbClr>
          </a:solidFill>
          <a:prstDash val="solid"/>
        </a:ln>
        <a:effectLst/>
      </dgm:spPr>
      <dgm:t>
        <a:bodyPr/>
        <a:lstStyle/>
        <a:p>
          <a:pPr algn="ctr"/>
          <a:endParaRPr lang="en-US" sz="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CC4707F3-E0F9-4C0D-AF33-95A2A14697D7}" type="sibTrans" cxnId="{092732A6-98DF-47CF-B695-A7D92927E11F}">
      <dgm:prSet/>
      <dgm:spPr/>
      <dgm:t>
        <a:bodyPr/>
        <a:lstStyle/>
        <a:p>
          <a:pPr algn="ctr"/>
          <a:endParaRPr lang="en-US" sz="1600">
            <a:latin typeface="Times New Roman" pitchFamily="18" charset="0"/>
            <a:cs typeface="Times New Roman" pitchFamily="18" charset="0"/>
          </a:endParaRPr>
        </a:p>
      </dgm:t>
    </dgm:pt>
    <dgm:pt modelId="{9EE6231F-7B16-4D38-BD03-F3D48710FA88}">
      <dgm:prSet custT="1"/>
      <dgm:spPr>
        <a:xfrm>
          <a:off x="6201509" y="242326"/>
          <a:ext cx="1475444" cy="737722"/>
        </a:xfr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a:solidFill>
                <a:sysClr val="windowText" lastClr="000000"/>
              </a:solidFill>
              <a:latin typeface="Times New Roman" pitchFamily="18" charset="0"/>
              <a:ea typeface="+mn-ea"/>
              <a:cs typeface="Times New Roman" pitchFamily="18" charset="0"/>
            </a:rPr>
            <a:t>Variables dependientes (Demanda Selectiva) </a:t>
          </a:r>
        </a:p>
      </dgm:t>
    </dgm:pt>
    <dgm:pt modelId="{2A06767A-73BD-475A-85ED-17B283908840}" type="parTrans" cxnId="{8A9E38D1-9F0E-4732-93ED-4BD043447AB5}">
      <dgm:prSet custT="1"/>
      <dgm:spPr>
        <a:xfrm>
          <a:off x="5611331" y="556871"/>
          <a:ext cx="590177" cy="108632"/>
        </a:xfrm>
        <a:noFill/>
        <a:ln w="25400" cap="flat" cmpd="sng" algn="ctr">
          <a:solidFill>
            <a:srgbClr val="F79646">
              <a:hueOff val="0"/>
              <a:satOff val="0"/>
              <a:lumOff val="0"/>
              <a:alphaOff val="0"/>
            </a:srgbClr>
          </a:solidFill>
          <a:prstDash val="solid"/>
        </a:ln>
        <a:effectLst/>
      </dgm:spPr>
      <dgm:t>
        <a:bodyPr/>
        <a:lstStyle/>
        <a:p>
          <a:endParaRPr lang="en-US" sz="40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7195D5BB-26E0-473A-90B6-1A6DFCE2E091}" type="sibTrans" cxnId="{8A9E38D1-9F0E-4732-93ED-4BD043447AB5}">
      <dgm:prSet/>
      <dgm:spPr/>
      <dgm:t>
        <a:bodyPr/>
        <a:lstStyle/>
        <a:p>
          <a:endParaRPr lang="en-US" sz="1600">
            <a:latin typeface="Times New Roman" pitchFamily="18" charset="0"/>
            <a:cs typeface="Times New Roman" pitchFamily="18" charset="0"/>
          </a:endParaRPr>
        </a:p>
      </dgm:t>
    </dgm:pt>
    <dgm:pt modelId="{232D01BB-D88B-40C6-A70B-0EFE9D8C2475}" type="pres">
      <dgm:prSet presAssocID="{6BD724D6-3C93-407D-BFA7-D26D117DFBD2}" presName="mainComposite" presStyleCnt="0">
        <dgm:presLayoutVars>
          <dgm:chPref val="1"/>
          <dgm:dir/>
          <dgm:animOne val="branch"/>
          <dgm:animLvl val="lvl"/>
          <dgm:resizeHandles val="exact"/>
        </dgm:presLayoutVars>
      </dgm:prSet>
      <dgm:spPr/>
      <dgm:t>
        <a:bodyPr/>
        <a:lstStyle/>
        <a:p>
          <a:endParaRPr lang="en-US"/>
        </a:p>
      </dgm:t>
    </dgm:pt>
    <dgm:pt modelId="{E5D22E42-0D32-4945-83D4-AF11557DE628}" type="pres">
      <dgm:prSet presAssocID="{6BD724D6-3C93-407D-BFA7-D26D117DFBD2}" presName="hierFlow" presStyleCnt="0"/>
      <dgm:spPr/>
    </dgm:pt>
    <dgm:pt modelId="{61AA36B0-A155-4672-AFFB-3312B8F828ED}" type="pres">
      <dgm:prSet presAssocID="{6BD724D6-3C93-407D-BFA7-D26D117DFBD2}" presName="hierChild1" presStyleCnt="0">
        <dgm:presLayoutVars>
          <dgm:chPref val="1"/>
          <dgm:animOne val="branch"/>
          <dgm:animLvl val="lvl"/>
        </dgm:presLayoutVars>
      </dgm:prSet>
      <dgm:spPr/>
    </dgm:pt>
    <dgm:pt modelId="{6BB29C23-C2CE-432E-85BA-1461A9353A9B}" type="pres">
      <dgm:prSet presAssocID="{FA0639F8-68DE-4A0C-9E2B-2C51E1624387}" presName="Name17" presStyleCnt="0"/>
      <dgm:spPr/>
    </dgm:pt>
    <dgm:pt modelId="{C0C2F209-22EC-4756-B8FC-E75C65103D16}" type="pres">
      <dgm:prSet presAssocID="{FA0639F8-68DE-4A0C-9E2B-2C51E1624387}" presName="level1Shape" presStyleLbl="node0" presStyleIdx="0" presStyleCnt="1">
        <dgm:presLayoutVars>
          <dgm:chPref val="3"/>
        </dgm:presLayoutVars>
      </dgm:prSet>
      <dgm:spPr>
        <a:prstGeom prst="roundRect">
          <a:avLst>
            <a:gd name="adj" fmla="val 10000"/>
          </a:avLst>
        </a:prstGeom>
      </dgm:spPr>
      <dgm:t>
        <a:bodyPr/>
        <a:lstStyle/>
        <a:p>
          <a:endParaRPr lang="en-US"/>
        </a:p>
      </dgm:t>
    </dgm:pt>
    <dgm:pt modelId="{90270D10-E573-4C0B-8D69-BFB2BF008D59}" type="pres">
      <dgm:prSet presAssocID="{FA0639F8-68DE-4A0C-9E2B-2C51E1624387}" presName="hierChild2" presStyleCnt="0"/>
      <dgm:spPr/>
    </dgm:pt>
    <dgm:pt modelId="{E749A467-BAD7-4C84-A367-1578F21E87A8}" type="pres">
      <dgm:prSet presAssocID="{F29000A0-33B7-48FF-85AA-877DC19C1C5A}" presName="Name25" presStyleLbl="parChTrans1D2" presStyleIdx="0" presStyleCnt="1"/>
      <dgm:spPr>
        <a:custGeom>
          <a:avLst/>
          <a:gdLst/>
          <a:ahLst/>
          <a:cxnLst/>
          <a:rect l="0" t="0" r="0" b="0"/>
          <a:pathLst>
            <a:path>
              <a:moveTo>
                <a:pt x="0" y="54316"/>
              </a:moveTo>
              <a:lnTo>
                <a:pt x="590177" y="54316"/>
              </a:lnTo>
            </a:path>
          </a:pathLst>
        </a:custGeom>
      </dgm:spPr>
      <dgm:t>
        <a:bodyPr/>
        <a:lstStyle/>
        <a:p>
          <a:endParaRPr lang="en-US"/>
        </a:p>
      </dgm:t>
    </dgm:pt>
    <dgm:pt modelId="{07F50B26-E530-4048-88B0-51CF4675107E}" type="pres">
      <dgm:prSet presAssocID="{F29000A0-33B7-48FF-85AA-877DC19C1C5A}" presName="connTx" presStyleLbl="parChTrans1D2" presStyleIdx="0" presStyleCnt="1"/>
      <dgm:spPr/>
      <dgm:t>
        <a:bodyPr/>
        <a:lstStyle/>
        <a:p>
          <a:endParaRPr lang="en-US"/>
        </a:p>
      </dgm:t>
    </dgm:pt>
    <dgm:pt modelId="{4F53E87E-31CC-42E7-ABCD-219C95BEC54C}" type="pres">
      <dgm:prSet presAssocID="{616C2EED-91EE-42DF-99A1-06A343802722}" presName="Name30" presStyleCnt="0"/>
      <dgm:spPr/>
    </dgm:pt>
    <dgm:pt modelId="{A6CBD14B-E4E1-455B-AA02-1F2A88359253}" type="pres">
      <dgm:prSet presAssocID="{616C2EED-91EE-42DF-99A1-06A343802722}" presName="level2Shape" presStyleLbl="node2" presStyleIdx="0" presStyleCnt="1"/>
      <dgm:spPr>
        <a:prstGeom prst="roundRect">
          <a:avLst>
            <a:gd name="adj" fmla="val 10000"/>
          </a:avLst>
        </a:prstGeom>
      </dgm:spPr>
      <dgm:t>
        <a:bodyPr/>
        <a:lstStyle/>
        <a:p>
          <a:endParaRPr lang="en-US"/>
        </a:p>
      </dgm:t>
    </dgm:pt>
    <dgm:pt modelId="{DEAC78DF-6879-4843-8EFF-361224FBC280}" type="pres">
      <dgm:prSet presAssocID="{616C2EED-91EE-42DF-99A1-06A343802722}" presName="hierChild3" presStyleCnt="0"/>
      <dgm:spPr/>
    </dgm:pt>
    <dgm:pt modelId="{2DE1BD64-F9D8-4E7E-9658-20283A53D84C}" type="pres">
      <dgm:prSet presAssocID="{7F33B485-7B55-4B43-9946-73E03C933DEA}" presName="Name25" presStyleLbl="parChTrans1D3" presStyleIdx="0" presStyleCnt="1"/>
      <dgm:spPr>
        <a:custGeom>
          <a:avLst/>
          <a:gdLst/>
          <a:ahLst/>
          <a:cxnLst/>
          <a:rect l="0" t="0" r="0" b="0"/>
          <a:pathLst>
            <a:path>
              <a:moveTo>
                <a:pt x="0" y="54316"/>
              </a:moveTo>
              <a:lnTo>
                <a:pt x="590177" y="54316"/>
              </a:lnTo>
            </a:path>
          </a:pathLst>
        </a:custGeom>
      </dgm:spPr>
      <dgm:t>
        <a:bodyPr/>
        <a:lstStyle/>
        <a:p>
          <a:endParaRPr lang="en-US"/>
        </a:p>
      </dgm:t>
    </dgm:pt>
    <dgm:pt modelId="{7031CB0D-7B94-4C53-85FA-E67A29B4326B}" type="pres">
      <dgm:prSet presAssocID="{7F33B485-7B55-4B43-9946-73E03C933DEA}" presName="connTx" presStyleLbl="parChTrans1D3" presStyleIdx="0" presStyleCnt="1"/>
      <dgm:spPr/>
      <dgm:t>
        <a:bodyPr/>
        <a:lstStyle/>
        <a:p>
          <a:endParaRPr lang="en-US"/>
        </a:p>
      </dgm:t>
    </dgm:pt>
    <dgm:pt modelId="{18826ECD-C8D9-47AC-AB50-151916C8A104}" type="pres">
      <dgm:prSet presAssocID="{BF4DEBE7-0DB9-47F7-ADFA-BFADD025E72A}" presName="Name30" presStyleCnt="0"/>
      <dgm:spPr/>
    </dgm:pt>
    <dgm:pt modelId="{31A3DBEF-24D5-4E32-94BD-B8B4D6E14447}" type="pres">
      <dgm:prSet presAssocID="{BF4DEBE7-0DB9-47F7-ADFA-BFADD025E72A}" presName="level2Shape" presStyleLbl="node3" presStyleIdx="0" presStyleCnt="1"/>
      <dgm:spPr>
        <a:prstGeom prst="roundRect">
          <a:avLst>
            <a:gd name="adj" fmla="val 10000"/>
          </a:avLst>
        </a:prstGeom>
      </dgm:spPr>
      <dgm:t>
        <a:bodyPr/>
        <a:lstStyle/>
        <a:p>
          <a:endParaRPr lang="en-US"/>
        </a:p>
      </dgm:t>
    </dgm:pt>
    <dgm:pt modelId="{EE6571F0-74B7-4E60-8BAD-7340395C5515}" type="pres">
      <dgm:prSet presAssocID="{BF4DEBE7-0DB9-47F7-ADFA-BFADD025E72A}" presName="hierChild3" presStyleCnt="0"/>
      <dgm:spPr/>
    </dgm:pt>
    <dgm:pt modelId="{5FEF3A88-E246-49B2-AD28-68E96AD5DBA6}" type="pres">
      <dgm:prSet presAssocID="{2A06767A-73BD-475A-85ED-17B283908840}" presName="Name25" presStyleLbl="parChTrans1D4" presStyleIdx="0" presStyleCnt="1"/>
      <dgm:spPr>
        <a:custGeom>
          <a:avLst/>
          <a:gdLst/>
          <a:ahLst/>
          <a:cxnLst/>
          <a:rect l="0" t="0" r="0" b="0"/>
          <a:pathLst>
            <a:path>
              <a:moveTo>
                <a:pt x="0" y="54316"/>
              </a:moveTo>
              <a:lnTo>
                <a:pt x="590177" y="54316"/>
              </a:lnTo>
            </a:path>
          </a:pathLst>
        </a:custGeom>
      </dgm:spPr>
      <dgm:t>
        <a:bodyPr/>
        <a:lstStyle/>
        <a:p>
          <a:endParaRPr lang="en-US"/>
        </a:p>
      </dgm:t>
    </dgm:pt>
    <dgm:pt modelId="{1065712C-5738-49AD-A536-9A5442E62B13}" type="pres">
      <dgm:prSet presAssocID="{2A06767A-73BD-475A-85ED-17B283908840}" presName="connTx" presStyleLbl="parChTrans1D4" presStyleIdx="0" presStyleCnt="1"/>
      <dgm:spPr/>
      <dgm:t>
        <a:bodyPr/>
        <a:lstStyle/>
        <a:p>
          <a:endParaRPr lang="en-US"/>
        </a:p>
      </dgm:t>
    </dgm:pt>
    <dgm:pt modelId="{743271E3-387B-469D-BF3F-A89CA9090CB3}" type="pres">
      <dgm:prSet presAssocID="{9EE6231F-7B16-4D38-BD03-F3D48710FA88}" presName="Name30" presStyleCnt="0"/>
      <dgm:spPr/>
    </dgm:pt>
    <dgm:pt modelId="{543497DA-9D94-4C5A-B49B-9502D62E30D5}" type="pres">
      <dgm:prSet presAssocID="{9EE6231F-7B16-4D38-BD03-F3D48710FA88}" presName="level2Shape" presStyleLbl="node4" presStyleIdx="0" presStyleCnt="1"/>
      <dgm:spPr>
        <a:prstGeom prst="roundRect">
          <a:avLst>
            <a:gd name="adj" fmla="val 10000"/>
          </a:avLst>
        </a:prstGeom>
      </dgm:spPr>
      <dgm:t>
        <a:bodyPr/>
        <a:lstStyle/>
        <a:p>
          <a:endParaRPr lang="en-US"/>
        </a:p>
      </dgm:t>
    </dgm:pt>
    <dgm:pt modelId="{DC6444B7-067E-4BDA-B86B-283BA93DF191}" type="pres">
      <dgm:prSet presAssocID="{9EE6231F-7B16-4D38-BD03-F3D48710FA88}" presName="hierChild3" presStyleCnt="0"/>
      <dgm:spPr/>
    </dgm:pt>
    <dgm:pt modelId="{5E3D4A09-28B1-41E6-BF66-EBD0519E504E}" type="pres">
      <dgm:prSet presAssocID="{6BD724D6-3C93-407D-BFA7-D26D117DFBD2}" presName="bgShapesFlow" presStyleCnt="0"/>
      <dgm:spPr/>
    </dgm:pt>
  </dgm:ptLst>
  <dgm:cxnLst>
    <dgm:cxn modelId="{1EB306DD-3D76-435B-99C2-5DFFB315F452}" type="presOf" srcId="{2A06767A-73BD-475A-85ED-17B283908840}" destId="{5FEF3A88-E246-49B2-AD28-68E96AD5DBA6}" srcOrd="0" destOrd="0" presId="urn:microsoft.com/office/officeart/2005/8/layout/hierarchy5"/>
    <dgm:cxn modelId="{B442937E-C980-492F-886B-98D5E04F4A1C}" srcId="{FA0639F8-68DE-4A0C-9E2B-2C51E1624387}" destId="{616C2EED-91EE-42DF-99A1-06A343802722}" srcOrd="0" destOrd="0" parTransId="{F29000A0-33B7-48FF-85AA-877DC19C1C5A}" sibTransId="{86C51C66-E903-4E56-B357-15C9C0B9C4BB}"/>
    <dgm:cxn modelId="{31FF1460-9F40-435F-B59D-F5326EEED3C0}" type="presOf" srcId="{FA0639F8-68DE-4A0C-9E2B-2C51E1624387}" destId="{C0C2F209-22EC-4756-B8FC-E75C65103D16}" srcOrd="0" destOrd="0" presId="urn:microsoft.com/office/officeart/2005/8/layout/hierarchy5"/>
    <dgm:cxn modelId="{C3E284C9-7112-43A6-86F7-67046CEA093D}" type="presOf" srcId="{2A06767A-73BD-475A-85ED-17B283908840}" destId="{1065712C-5738-49AD-A536-9A5442E62B13}" srcOrd="1" destOrd="0" presId="urn:microsoft.com/office/officeart/2005/8/layout/hierarchy5"/>
    <dgm:cxn modelId="{CEBD0A43-3AD0-4B54-89DE-903D4A635587}" type="presOf" srcId="{F29000A0-33B7-48FF-85AA-877DC19C1C5A}" destId="{07F50B26-E530-4048-88B0-51CF4675107E}" srcOrd="1" destOrd="0" presId="urn:microsoft.com/office/officeart/2005/8/layout/hierarchy5"/>
    <dgm:cxn modelId="{FABA0768-017A-4F26-9F3C-D087E7B5DC41}" type="presOf" srcId="{6BD724D6-3C93-407D-BFA7-D26D117DFBD2}" destId="{232D01BB-D88B-40C6-A70B-0EFE9D8C2475}" srcOrd="0" destOrd="0" presId="urn:microsoft.com/office/officeart/2005/8/layout/hierarchy5"/>
    <dgm:cxn modelId="{9DDE3F10-CBEF-400A-856D-26B5FDE75124}" type="presOf" srcId="{F29000A0-33B7-48FF-85AA-877DC19C1C5A}" destId="{E749A467-BAD7-4C84-A367-1578F21E87A8}" srcOrd="0" destOrd="0" presId="urn:microsoft.com/office/officeart/2005/8/layout/hierarchy5"/>
    <dgm:cxn modelId="{AEFFB01E-D36B-4284-961D-C050B6675945}" type="presOf" srcId="{7F33B485-7B55-4B43-9946-73E03C933DEA}" destId="{7031CB0D-7B94-4C53-85FA-E67A29B4326B}" srcOrd="1" destOrd="0" presId="urn:microsoft.com/office/officeart/2005/8/layout/hierarchy5"/>
    <dgm:cxn modelId="{8B803345-8F34-4257-A60D-54626BC49D02}" type="presOf" srcId="{7F33B485-7B55-4B43-9946-73E03C933DEA}" destId="{2DE1BD64-F9D8-4E7E-9658-20283A53D84C}" srcOrd="0" destOrd="0" presId="urn:microsoft.com/office/officeart/2005/8/layout/hierarchy5"/>
    <dgm:cxn modelId="{5C9023F9-2CAE-4CB5-B0F9-C7853E9B635B}" type="presOf" srcId="{616C2EED-91EE-42DF-99A1-06A343802722}" destId="{A6CBD14B-E4E1-455B-AA02-1F2A88359253}" srcOrd="0" destOrd="0" presId="urn:microsoft.com/office/officeart/2005/8/layout/hierarchy5"/>
    <dgm:cxn modelId="{91C2DEEF-6506-4944-8F8B-70268B8E0688}" srcId="{6BD724D6-3C93-407D-BFA7-D26D117DFBD2}" destId="{FA0639F8-68DE-4A0C-9E2B-2C51E1624387}" srcOrd="0" destOrd="0" parTransId="{969D0B67-5159-443D-9615-5DF4DE36BBDC}" sibTransId="{2C6A8E58-E121-4D71-8271-F7B20F2E2DE9}"/>
    <dgm:cxn modelId="{1ABE56AD-C63C-443B-BEBB-14A8CF62F429}" type="presOf" srcId="{BF4DEBE7-0DB9-47F7-ADFA-BFADD025E72A}" destId="{31A3DBEF-24D5-4E32-94BD-B8B4D6E14447}" srcOrd="0" destOrd="0" presId="urn:microsoft.com/office/officeart/2005/8/layout/hierarchy5"/>
    <dgm:cxn modelId="{DF6052BE-13A9-46A0-9A7D-AA65C5AF31F9}" type="presOf" srcId="{9EE6231F-7B16-4D38-BD03-F3D48710FA88}" destId="{543497DA-9D94-4C5A-B49B-9502D62E30D5}" srcOrd="0" destOrd="0" presId="urn:microsoft.com/office/officeart/2005/8/layout/hierarchy5"/>
    <dgm:cxn modelId="{092732A6-98DF-47CF-B695-A7D92927E11F}" srcId="{616C2EED-91EE-42DF-99A1-06A343802722}" destId="{BF4DEBE7-0DB9-47F7-ADFA-BFADD025E72A}" srcOrd="0" destOrd="0" parTransId="{7F33B485-7B55-4B43-9946-73E03C933DEA}" sibTransId="{CC4707F3-E0F9-4C0D-AF33-95A2A14697D7}"/>
    <dgm:cxn modelId="{8A9E38D1-9F0E-4732-93ED-4BD043447AB5}" srcId="{BF4DEBE7-0DB9-47F7-ADFA-BFADD025E72A}" destId="{9EE6231F-7B16-4D38-BD03-F3D48710FA88}" srcOrd="0" destOrd="0" parTransId="{2A06767A-73BD-475A-85ED-17B283908840}" sibTransId="{7195D5BB-26E0-473A-90B6-1A6DFCE2E091}"/>
    <dgm:cxn modelId="{AE1E6D49-3510-4D86-B325-50D4567459CE}" type="presParOf" srcId="{232D01BB-D88B-40C6-A70B-0EFE9D8C2475}" destId="{E5D22E42-0D32-4945-83D4-AF11557DE628}" srcOrd="0" destOrd="0" presId="urn:microsoft.com/office/officeart/2005/8/layout/hierarchy5"/>
    <dgm:cxn modelId="{791D564D-0606-4AE6-823B-871B1B1D0E63}" type="presParOf" srcId="{E5D22E42-0D32-4945-83D4-AF11557DE628}" destId="{61AA36B0-A155-4672-AFFB-3312B8F828ED}" srcOrd="0" destOrd="0" presId="urn:microsoft.com/office/officeart/2005/8/layout/hierarchy5"/>
    <dgm:cxn modelId="{F6321DD4-BA69-4B7C-B722-4EBB9F39515E}" type="presParOf" srcId="{61AA36B0-A155-4672-AFFB-3312B8F828ED}" destId="{6BB29C23-C2CE-432E-85BA-1461A9353A9B}" srcOrd="0" destOrd="0" presId="urn:microsoft.com/office/officeart/2005/8/layout/hierarchy5"/>
    <dgm:cxn modelId="{A39485C1-E8A9-4AA2-96C7-F2C2905E14BA}" type="presParOf" srcId="{6BB29C23-C2CE-432E-85BA-1461A9353A9B}" destId="{C0C2F209-22EC-4756-B8FC-E75C65103D16}" srcOrd="0" destOrd="0" presId="urn:microsoft.com/office/officeart/2005/8/layout/hierarchy5"/>
    <dgm:cxn modelId="{AA208FDA-55C7-4420-93E8-F7EEC6D7BA76}" type="presParOf" srcId="{6BB29C23-C2CE-432E-85BA-1461A9353A9B}" destId="{90270D10-E573-4C0B-8D69-BFB2BF008D59}" srcOrd="1" destOrd="0" presId="urn:microsoft.com/office/officeart/2005/8/layout/hierarchy5"/>
    <dgm:cxn modelId="{F1CB58EF-1346-4D5E-B566-CF93D23290D9}" type="presParOf" srcId="{90270D10-E573-4C0B-8D69-BFB2BF008D59}" destId="{E749A467-BAD7-4C84-A367-1578F21E87A8}" srcOrd="0" destOrd="0" presId="urn:microsoft.com/office/officeart/2005/8/layout/hierarchy5"/>
    <dgm:cxn modelId="{DE5299F6-307C-4AE3-8D81-514969FE49D0}" type="presParOf" srcId="{E749A467-BAD7-4C84-A367-1578F21E87A8}" destId="{07F50B26-E530-4048-88B0-51CF4675107E}" srcOrd="0" destOrd="0" presId="urn:microsoft.com/office/officeart/2005/8/layout/hierarchy5"/>
    <dgm:cxn modelId="{07AC7587-AA14-48AE-BF9A-E6AF2CED0C56}" type="presParOf" srcId="{90270D10-E573-4C0B-8D69-BFB2BF008D59}" destId="{4F53E87E-31CC-42E7-ABCD-219C95BEC54C}" srcOrd="1" destOrd="0" presId="urn:microsoft.com/office/officeart/2005/8/layout/hierarchy5"/>
    <dgm:cxn modelId="{82A49BF5-1DD9-4B32-A68D-FAF265F3AF93}" type="presParOf" srcId="{4F53E87E-31CC-42E7-ABCD-219C95BEC54C}" destId="{A6CBD14B-E4E1-455B-AA02-1F2A88359253}" srcOrd="0" destOrd="0" presId="urn:microsoft.com/office/officeart/2005/8/layout/hierarchy5"/>
    <dgm:cxn modelId="{5F89B2AB-321C-43BB-982F-CB7D888FC54D}" type="presParOf" srcId="{4F53E87E-31CC-42E7-ABCD-219C95BEC54C}" destId="{DEAC78DF-6879-4843-8EFF-361224FBC280}" srcOrd="1" destOrd="0" presId="urn:microsoft.com/office/officeart/2005/8/layout/hierarchy5"/>
    <dgm:cxn modelId="{8EBD3CEB-24F8-401D-8088-129D4B9F4D77}" type="presParOf" srcId="{DEAC78DF-6879-4843-8EFF-361224FBC280}" destId="{2DE1BD64-F9D8-4E7E-9658-20283A53D84C}" srcOrd="0" destOrd="0" presId="urn:microsoft.com/office/officeart/2005/8/layout/hierarchy5"/>
    <dgm:cxn modelId="{64EACA82-29B8-402C-A2AD-694C1304CC24}" type="presParOf" srcId="{2DE1BD64-F9D8-4E7E-9658-20283A53D84C}" destId="{7031CB0D-7B94-4C53-85FA-E67A29B4326B}" srcOrd="0" destOrd="0" presId="urn:microsoft.com/office/officeart/2005/8/layout/hierarchy5"/>
    <dgm:cxn modelId="{130CC640-48CC-4F1D-AA0F-62C657D87FBE}" type="presParOf" srcId="{DEAC78DF-6879-4843-8EFF-361224FBC280}" destId="{18826ECD-C8D9-47AC-AB50-151916C8A104}" srcOrd="1" destOrd="0" presId="urn:microsoft.com/office/officeart/2005/8/layout/hierarchy5"/>
    <dgm:cxn modelId="{7588FF09-10CE-4E08-A839-B2FA1B6E1AD0}" type="presParOf" srcId="{18826ECD-C8D9-47AC-AB50-151916C8A104}" destId="{31A3DBEF-24D5-4E32-94BD-B8B4D6E14447}" srcOrd="0" destOrd="0" presId="urn:microsoft.com/office/officeart/2005/8/layout/hierarchy5"/>
    <dgm:cxn modelId="{25ECED0A-73A6-4BB8-87FA-9E6D28622ACD}" type="presParOf" srcId="{18826ECD-C8D9-47AC-AB50-151916C8A104}" destId="{EE6571F0-74B7-4E60-8BAD-7340395C5515}" srcOrd="1" destOrd="0" presId="urn:microsoft.com/office/officeart/2005/8/layout/hierarchy5"/>
    <dgm:cxn modelId="{1B807930-5DC4-4BAE-A8D4-8C279700DB84}" type="presParOf" srcId="{EE6571F0-74B7-4E60-8BAD-7340395C5515}" destId="{5FEF3A88-E246-49B2-AD28-68E96AD5DBA6}" srcOrd="0" destOrd="0" presId="urn:microsoft.com/office/officeart/2005/8/layout/hierarchy5"/>
    <dgm:cxn modelId="{1A3CEF41-2520-4937-84F1-8794A9DE82D8}" type="presParOf" srcId="{5FEF3A88-E246-49B2-AD28-68E96AD5DBA6}" destId="{1065712C-5738-49AD-A536-9A5442E62B13}" srcOrd="0" destOrd="0" presId="urn:microsoft.com/office/officeart/2005/8/layout/hierarchy5"/>
    <dgm:cxn modelId="{BD8987DE-0960-416C-B7C9-AB4B360F97D0}" type="presParOf" srcId="{EE6571F0-74B7-4E60-8BAD-7340395C5515}" destId="{743271E3-387B-469D-BF3F-A89CA9090CB3}" srcOrd="1" destOrd="0" presId="urn:microsoft.com/office/officeart/2005/8/layout/hierarchy5"/>
    <dgm:cxn modelId="{747A47B7-6ED8-4D92-B0DF-015AC0464B71}" type="presParOf" srcId="{743271E3-387B-469D-BF3F-A89CA9090CB3}" destId="{543497DA-9D94-4C5A-B49B-9502D62E30D5}" srcOrd="0" destOrd="0" presId="urn:microsoft.com/office/officeart/2005/8/layout/hierarchy5"/>
    <dgm:cxn modelId="{2F04F8C8-3BE0-45EE-BDAF-E396FF4BA094}" type="presParOf" srcId="{743271E3-387B-469D-BF3F-A89CA9090CB3}" destId="{DC6444B7-067E-4BDA-B86B-283BA93DF191}" srcOrd="1" destOrd="0" presId="urn:microsoft.com/office/officeart/2005/8/layout/hierarchy5"/>
    <dgm:cxn modelId="{2FF025E9-3BAA-47E4-AFC2-26984F408887}" type="presParOf" srcId="{232D01BB-D88B-40C6-A70B-0EFE9D8C2475}" destId="{5E3D4A09-28B1-41E6-BF66-EBD0519E504E}"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C2F209-22EC-4756-B8FC-E75C65103D16}">
      <dsp:nvSpPr>
        <dsp:cNvPr id="0" name=""/>
        <dsp:cNvSpPr/>
      </dsp:nvSpPr>
      <dsp:spPr>
        <a:xfrm>
          <a:off x="3339" y="227028"/>
          <a:ext cx="1476270" cy="738135"/>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a:solidFill>
                <a:sysClr val="windowText" lastClr="000000"/>
              </a:solidFill>
              <a:latin typeface="Times New Roman" pitchFamily="18" charset="0"/>
              <a:ea typeface="+mn-ea"/>
              <a:cs typeface="Times New Roman" pitchFamily="18" charset="0"/>
            </a:rPr>
            <a:t>Total encuestados</a:t>
          </a:r>
        </a:p>
      </dsp:txBody>
      <dsp:txXfrm>
        <a:off x="3339" y="227028"/>
        <a:ext cx="1476270" cy="738135"/>
      </dsp:txXfrm>
    </dsp:sp>
    <dsp:sp modelId="{E749A467-BAD7-4C84-A367-1578F21E87A8}">
      <dsp:nvSpPr>
        <dsp:cNvPr id="0" name=""/>
        <dsp:cNvSpPr/>
      </dsp:nvSpPr>
      <dsp:spPr>
        <a:xfrm>
          <a:off x="1479609" y="540373"/>
          <a:ext cx="590508" cy="111445"/>
        </a:xfrm>
        <a:custGeom>
          <a:avLst/>
          <a:gdLst/>
          <a:ahLst/>
          <a:cxnLst/>
          <a:rect l="0" t="0" r="0" b="0"/>
          <a:pathLst>
            <a:path>
              <a:moveTo>
                <a:pt x="0" y="54316"/>
              </a:moveTo>
              <a:lnTo>
                <a:pt x="590177" y="54316"/>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1760100" y="581333"/>
        <a:ext cx="29525" cy="29525"/>
      </dsp:txXfrm>
    </dsp:sp>
    <dsp:sp modelId="{A6CBD14B-E4E1-455B-AA02-1F2A88359253}">
      <dsp:nvSpPr>
        <dsp:cNvPr id="0" name=""/>
        <dsp:cNvSpPr/>
      </dsp:nvSpPr>
      <dsp:spPr>
        <a:xfrm>
          <a:off x="2070117" y="227028"/>
          <a:ext cx="1476270" cy="738135"/>
        </a:xfrm>
        <a:prstGeom prst="roundRect">
          <a:avLst>
            <a:gd name="adj" fmla="val 10000"/>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Criterio de segmentación principal</a:t>
          </a:r>
        </a:p>
      </dsp:txBody>
      <dsp:txXfrm>
        <a:off x="2070117" y="227028"/>
        <a:ext cx="1476270" cy="738135"/>
      </dsp:txXfrm>
    </dsp:sp>
    <dsp:sp modelId="{2DE1BD64-F9D8-4E7E-9658-20283A53D84C}">
      <dsp:nvSpPr>
        <dsp:cNvPr id="0" name=""/>
        <dsp:cNvSpPr/>
      </dsp:nvSpPr>
      <dsp:spPr>
        <a:xfrm>
          <a:off x="3546387" y="540373"/>
          <a:ext cx="590508" cy="111445"/>
        </a:xfrm>
        <a:custGeom>
          <a:avLst/>
          <a:gdLst/>
          <a:ahLst/>
          <a:cxnLst/>
          <a:rect l="0" t="0" r="0" b="0"/>
          <a:pathLst>
            <a:path>
              <a:moveTo>
                <a:pt x="0" y="54316"/>
              </a:moveTo>
              <a:lnTo>
                <a:pt x="590177" y="54316"/>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3826879" y="581333"/>
        <a:ext cx="29525" cy="29525"/>
      </dsp:txXfrm>
    </dsp:sp>
    <dsp:sp modelId="{31A3DBEF-24D5-4E32-94BD-B8B4D6E14447}">
      <dsp:nvSpPr>
        <dsp:cNvPr id="0" name=""/>
        <dsp:cNvSpPr/>
      </dsp:nvSpPr>
      <dsp:spPr>
        <a:xfrm>
          <a:off x="4136896" y="227028"/>
          <a:ext cx="1476270" cy="738135"/>
        </a:xfrm>
        <a:prstGeom prst="roundRect">
          <a:avLst>
            <a:gd name="adj" fmla="val 10000"/>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Variable demográfica de segmentación (Demanda primaria)</a:t>
          </a:r>
        </a:p>
      </dsp:txBody>
      <dsp:txXfrm>
        <a:off x="4136896" y="227028"/>
        <a:ext cx="1476270" cy="738135"/>
      </dsp:txXfrm>
    </dsp:sp>
    <dsp:sp modelId="{5FEF3A88-E246-49B2-AD28-68E96AD5DBA6}">
      <dsp:nvSpPr>
        <dsp:cNvPr id="0" name=""/>
        <dsp:cNvSpPr/>
      </dsp:nvSpPr>
      <dsp:spPr>
        <a:xfrm>
          <a:off x="5613166" y="540373"/>
          <a:ext cx="590508" cy="111445"/>
        </a:xfrm>
        <a:custGeom>
          <a:avLst/>
          <a:gdLst/>
          <a:ahLst/>
          <a:cxnLst/>
          <a:rect l="0" t="0" r="0" b="0"/>
          <a:pathLst>
            <a:path>
              <a:moveTo>
                <a:pt x="0" y="54316"/>
              </a:moveTo>
              <a:lnTo>
                <a:pt x="590177" y="54316"/>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5893657" y="581333"/>
        <a:ext cx="29525" cy="29525"/>
      </dsp:txXfrm>
    </dsp:sp>
    <dsp:sp modelId="{543497DA-9D94-4C5A-B49B-9502D62E30D5}">
      <dsp:nvSpPr>
        <dsp:cNvPr id="0" name=""/>
        <dsp:cNvSpPr/>
      </dsp:nvSpPr>
      <dsp:spPr>
        <a:xfrm>
          <a:off x="6203674" y="227028"/>
          <a:ext cx="1476270" cy="738135"/>
        </a:xfrm>
        <a:prstGeom prst="roundRect">
          <a:avLst>
            <a:gd name="adj" fmla="val 10000"/>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Variables dependientes (Demanda Selectiva) </a:t>
          </a:r>
        </a:p>
      </dsp:txBody>
      <dsp:txXfrm>
        <a:off x="6203674" y="227028"/>
        <a:ext cx="1476270" cy="738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FDDD7-6D66-4E27-84FD-E76E7985E894}" type="datetimeFigureOut">
              <a:rPr lang="es-EC" smtClean="0"/>
              <a:pPr/>
              <a:t>18/04/2013</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FE8BB-140C-4CA4-B984-2DAAC2F96753}" type="slidenum">
              <a:rPr lang="es-EC" smtClean="0"/>
              <a:pPr/>
              <a:t>‹Nº›</a:t>
            </a:fld>
            <a:endParaRPr lang="es-EC"/>
          </a:p>
        </p:txBody>
      </p:sp>
    </p:spTree>
    <p:extLst>
      <p:ext uri="{BB962C8B-B14F-4D97-AF65-F5344CB8AC3E}">
        <p14:creationId xmlns:p14="http://schemas.microsoft.com/office/powerpoint/2010/main" xmlns="" val="350836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558BCDF-E161-4CA4-88C0-53E5C400AD93}" type="datetimeFigureOut">
              <a:rPr lang="es-EC" smtClean="0"/>
              <a:pPr/>
              <a:t>18/04/2013</a:t>
            </a:fld>
            <a:endParaRPr lang="es-EC"/>
          </a:p>
        </p:txBody>
      </p:sp>
      <p:sp>
        <p:nvSpPr>
          <p:cNvPr id="18" name="Footer Placeholder 17"/>
          <p:cNvSpPr>
            <a:spLocks noGrp="1"/>
          </p:cNvSpPr>
          <p:nvPr>
            <p:ph type="ftr" sz="quarter" idx="11"/>
          </p:nvPr>
        </p:nvSpPr>
        <p:spPr>
          <a:xfrm>
            <a:off x="2819401" y="6557946"/>
            <a:ext cx="2927723" cy="228600"/>
          </a:xfrm>
        </p:spPr>
        <p:txBody>
          <a:bodyPr/>
          <a:lstStyle>
            <a:lvl1pPr>
              <a:defRPr lang="en-US" dirty="0">
                <a:solidFill>
                  <a:srgbClr val="FFFFFF"/>
                </a:solidFill>
              </a:defRPr>
            </a:lvl1pPr>
            <a:extLst/>
          </a:lstStyle>
          <a:p>
            <a:endParaRPr lang="es-EC"/>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BCC2EC-4B82-4D0F-A49E-CC00A3F7A3E4}"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5" name="Footer Placeholder 4"/>
          <p:cNvSpPr>
            <a:spLocks noGrp="1"/>
          </p:cNvSpPr>
          <p:nvPr>
            <p:ph type="ftr" sz="quarter" idx="11"/>
          </p:nvPr>
        </p:nvSpPr>
        <p:spPr/>
        <p:txBody>
          <a:bodyPr/>
          <a:lstStyle>
            <a:extLst/>
          </a:lstStyle>
          <a:p>
            <a:endParaRPr lang="es-EC"/>
          </a:p>
        </p:txBody>
      </p:sp>
      <p:sp>
        <p:nvSpPr>
          <p:cNvPr id="6" name="Slide Number Placeholder 5"/>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8"/>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5"/>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558BCDF-E161-4CA4-88C0-53E5C400AD93}" type="datetimeFigureOut">
              <a:rPr lang="es-EC" smtClean="0"/>
              <a:pPr/>
              <a:t>18/04/2013</a:t>
            </a:fld>
            <a:endParaRPr lang="es-EC"/>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s-EC"/>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BCC2EC-4B82-4D0F-A49E-CC00A3F7A3E4}"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5" name="Footer Placeholder 4"/>
          <p:cNvSpPr>
            <a:spLocks noGrp="1"/>
          </p:cNvSpPr>
          <p:nvPr>
            <p:ph type="ftr" sz="quarter" idx="11"/>
          </p:nvPr>
        </p:nvSpPr>
        <p:spPr/>
        <p:txBody>
          <a:bodyPr/>
          <a:lstStyle>
            <a:extLst/>
          </a:lstStyle>
          <a:p>
            <a:endParaRPr lang="es-EC"/>
          </a:p>
        </p:txBody>
      </p:sp>
      <p:sp>
        <p:nvSpPr>
          <p:cNvPr id="6" name="Slide Number Placeholder 5"/>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3"/>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B558BCDF-E161-4CA4-88C0-53E5C400AD93}" type="datetimeFigureOut">
              <a:rPr lang="es-EC" smtClean="0"/>
              <a:pPr/>
              <a:t>18/04/2013</a:t>
            </a:fld>
            <a:endParaRPr lang="es-EC"/>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s-EC"/>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5BCC2EC-4B82-4D0F-A49E-CC00A3F7A3E4}"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3"/>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3"/>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6" name="Footer Placeholder 5"/>
          <p:cNvSpPr>
            <a:spLocks noGrp="1"/>
          </p:cNvSpPr>
          <p:nvPr>
            <p:ph type="ftr" sz="quarter" idx="11"/>
          </p:nvPr>
        </p:nvSpPr>
        <p:spPr/>
        <p:txBody>
          <a:bodyPr/>
          <a:lstStyle>
            <a:extLst/>
          </a:lstStyle>
          <a:p>
            <a:endParaRPr lang="es-EC"/>
          </a:p>
        </p:txBody>
      </p:sp>
      <p:sp>
        <p:nvSpPr>
          <p:cNvPr id="7" name="Slide Number Placeholder 6"/>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8" name="Footer Placeholder 7"/>
          <p:cNvSpPr>
            <a:spLocks noGrp="1"/>
          </p:cNvSpPr>
          <p:nvPr>
            <p:ph type="ftr" sz="quarter" idx="11"/>
          </p:nvPr>
        </p:nvSpPr>
        <p:spPr/>
        <p:txBody>
          <a:bodyPr/>
          <a:lstStyle>
            <a:extLst/>
          </a:lstStyle>
          <a:p>
            <a:endParaRPr lang="es-EC"/>
          </a:p>
        </p:txBody>
      </p:sp>
      <p:sp>
        <p:nvSpPr>
          <p:cNvPr id="9" name="Slide Number Placeholder 8"/>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4" name="Footer Placeholder 3"/>
          <p:cNvSpPr>
            <a:spLocks noGrp="1"/>
          </p:cNvSpPr>
          <p:nvPr>
            <p:ph type="ftr" sz="quarter" idx="11"/>
          </p:nvPr>
        </p:nvSpPr>
        <p:spPr/>
        <p:txBody>
          <a:bodyPr/>
          <a:lstStyle>
            <a:extLst/>
          </a:lstStyle>
          <a:p>
            <a:endParaRPr lang="es-EC"/>
          </a:p>
        </p:txBody>
      </p:sp>
      <p:sp>
        <p:nvSpPr>
          <p:cNvPr id="5" name="Slide Number Placeholder 4"/>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558BCDF-E161-4CA4-88C0-53E5C400AD93}" type="datetimeFigureOut">
              <a:rPr lang="es-EC" smtClean="0"/>
              <a:pPr/>
              <a:t>18/04/2013</a:t>
            </a:fld>
            <a:endParaRPr lang="es-EC"/>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s-EC"/>
          </a:p>
        </p:txBody>
      </p:sp>
      <p:sp>
        <p:nvSpPr>
          <p:cNvPr id="4" name="Slide Number Placeholder 3"/>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6" name="Footer Placeholder 5"/>
          <p:cNvSpPr>
            <a:spLocks noGrp="1"/>
          </p:cNvSpPr>
          <p:nvPr>
            <p:ph type="ftr" sz="quarter" idx="11"/>
          </p:nvPr>
        </p:nvSpPr>
        <p:spPr/>
        <p:txBody>
          <a:bodyPr/>
          <a:lstStyle>
            <a:extLst/>
          </a:lstStyle>
          <a:p>
            <a:endParaRPr lang="es-EC"/>
          </a:p>
        </p:txBody>
      </p:sp>
      <p:sp>
        <p:nvSpPr>
          <p:cNvPr id="7" name="Slide Number Placeholder 6"/>
          <p:cNvSpPr>
            <a:spLocks noGrp="1"/>
          </p:cNvSpPr>
          <p:nvPr>
            <p:ph type="sldNum" sz="quarter" idx="12"/>
          </p:nvPr>
        </p:nvSpPr>
        <p:spPr/>
        <p:txBody>
          <a:bodyPr/>
          <a:lstStyle>
            <a:extLst/>
          </a:lstStyle>
          <a:p>
            <a:fld id="{B5BCC2EC-4B82-4D0F-A49E-CC00A3F7A3E4}"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3" y="1004671"/>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8" y="998819"/>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558BCDF-E161-4CA4-88C0-53E5C400AD93}" type="datetimeFigureOut">
              <a:rPr lang="es-EC" smtClean="0"/>
              <a:pPr/>
              <a:t>18/04/2013</a:t>
            </a:fld>
            <a:endParaRPr lang="es-EC"/>
          </a:p>
        </p:txBody>
      </p:sp>
      <p:sp>
        <p:nvSpPr>
          <p:cNvPr id="6" name="Footer Placeholder 5"/>
          <p:cNvSpPr>
            <a:spLocks noGrp="1"/>
          </p:cNvSpPr>
          <p:nvPr>
            <p:ph type="ftr" sz="quarter" idx="11"/>
          </p:nvPr>
        </p:nvSpPr>
        <p:spPr/>
        <p:txBody>
          <a:bodyPr/>
          <a:lstStyle>
            <a:extLst/>
          </a:lstStyle>
          <a:p>
            <a:endParaRPr lang="es-EC"/>
          </a:p>
        </p:txBody>
      </p:sp>
      <p:sp>
        <p:nvSpPr>
          <p:cNvPr id="7" name="Slide Number Placeholder 6"/>
          <p:cNvSpPr>
            <a:spLocks noGrp="1"/>
          </p:cNvSpPr>
          <p:nvPr>
            <p:ph type="sldNum" sz="quarter" idx="12"/>
          </p:nvPr>
        </p:nvSpPr>
        <p:spPr/>
        <p:txBody>
          <a:bodyPr/>
          <a:lstStyle>
            <a:extLst/>
          </a:lstStyle>
          <a:p>
            <a:fld id="{B5BCC2EC-4B82-4D0F-A49E-CC00A3F7A3E4}" type="slidenum">
              <a:rPr lang="es-EC" smtClean="0"/>
              <a:pPr/>
              <a:t>‹Nº›</a:t>
            </a:fld>
            <a:endParaRPr lang="es-EC"/>
          </a:p>
        </p:txBody>
      </p:sp>
      <p:sp>
        <p:nvSpPr>
          <p:cNvPr id="10" name="Picture Placeholder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558BCDF-E161-4CA4-88C0-53E5C400AD93}" type="datetimeFigureOut">
              <a:rPr lang="es-EC" smtClean="0"/>
              <a:pPr/>
              <a:t>18/04/2013</a:t>
            </a:fld>
            <a:endParaRPr lang="es-EC"/>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C"/>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BCC2EC-4B82-4D0F-A49E-CC00A3F7A3E4}"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927" y="571480"/>
            <a:ext cx="5857916" cy="3324228"/>
          </a:xfrm>
        </p:spPr>
        <p:txBody>
          <a:bodyPr/>
          <a:lstStyle/>
          <a:p>
            <a:pPr algn="ctr"/>
            <a:r>
              <a:rPr lang="es-EC" sz="2800" kern="0" cap="none" dirty="0" smtClean="0">
                <a:ln>
                  <a:noFill/>
                </a:ln>
                <a:solidFill>
                  <a:schemeClr val="accent2">
                    <a:lumMod val="20000"/>
                    <a:lumOff val="80000"/>
                  </a:schemeClr>
                </a:solidFill>
                <a:latin typeface="Tahoma"/>
              </a:rPr>
              <a:t>Escuela Politécnica del Ejército</a:t>
            </a:r>
            <a:br>
              <a:rPr lang="es-EC" sz="2800" kern="0" cap="none" dirty="0" smtClean="0">
                <a:ln>
                  <a:noFill/>
                </a:ln>
                <a:solidFill>
                  <a:schemeClr val="accent2">
                    <a:lumMod val="20000"/>
                    <a:lumOff val="80000"/>
                  </a:schemeClr>
                </a:solidFill>
                <a:latin typeface="Tahoma"/>
              </a:rPr>
            </a:br>
            <a:r>
              <a:rPr lang="es-EC" sz="2800" kern="0" cap="none" dirty="0" smtClean="0">
                <a:ln>
                  <a:noFill/>
                </a:ln>
                <a:solidFill>
                  <a:schemeClr val="accent2">
                    <a:lumMod val="20000"/>
                    <a:lumOff val="80000"/>
                  </a:schemeClr>
                </a:solidFill>
                <a:latin typeface="Tahoma"/>
              </a:rPr>
              <a:t/>
            </a:r>
            <a:br>
              <a:rPr lang="es-EC" sz="2800" kern="0" cap="none" dirty="0" smtClean="0">
                <a:ln>
                  <a:noFill/>
                </a:ln>
                <a:solidFill>
                  <a:schemeClr val="accent2">
                    <a:lumMod val="20000"/>
                    <a:lumOff val="80000"/>
                  </a:schemeClr>
                </a:solidFill>
                <a:latin typeface="Tahoma"/>
              </a:rPr>
            </a:br>
            <a:r>
              <a:rPr lang="es-EC" sz="2800" kern="0" cap="none" dirty="0" smtClean="0">
                <a:ln>
                  <a:noFill/>
                </a:ln>
                <a:solidFill>
                  <a:schemeClr val="accent2">
                    <a:lumMod val="20000"/>
                    <a:lumOff val="80000"/>
                  </a:schemeClr>
                </a:solidFill>
                <a:latin typeface="Tahoma"/>
              </a:rPr>
              <a:t/>
            </a:r>
            <a:br>
              <a:rPr lang="es-EC" sz="2800" kern="0" cap="none" dirty="0" smtClean="0">
                <a:ln>
                  <a:noFill/>
                </a:ln>
                <a:solidFill>
                  <a:schemeClr val="accent2">
                    <a:lumMod val="20000"/>
                    <a:lumOff val="80000"/>
                  </a:schemeClr>
                </a:solidFill>
                <a:latin typeface="Tahoma"/>
              </a:rPr>
            </a:br>
            <a:r>
              <a:rPr lang="es-EC" sz="2800" kern="0" cap="none" dirty="0" smtClean="0">
                <a:ln>
                  <a:noFill/>
                </a:ln>
                <a:solidFill>
                  <a:schemeClr val="accent2">
                    <a:lumMod val="20000"/>
                    <a:lumOff val="80000"/>
                  </a:schemeClr>
                </a:solidFill>
                <a:latin typeface="Tahoma"/>
              </a:rPr>
              <a:t/>
            </a:r>
            <a:br>
              <a:rPr lang="es-EC" sz="2800" kern="0" cap="none" dirty="0" smtClean="0">
                <a:ln>
                  <a:noFill/>
                </a:ln>
                <a:solidFill>
                  <a:schemeClr val="accent2">
                    <a:lumMod val="20000"/>
                    <a:lumOff val="80000"/>
                  </a:schemeClr>
                </a:solidFill>
                <a:latin typeface="Tahoma"/>
              </a:rPr>
            </a:br>
            <a:r>
              <a:rPr lang="es-EC" sz="2800" kern="0" cap="none" dirty="0" smtClean="0">
                <a:ln>
                  <a:noFill/>
                </a:ln>
                <a:solidFill>
                  <a:schemeClr val="accent2">
                    <a:lumMod val="20000"/>
                    <a:lumOff val="80000"/>
                  </a:schemeClr>
                </a:solidFill>
                <a:latin typeface="Tahoma"/>
              </a:rPr>
              <a:t/>
            </a:r>
            <a:br>
              <a:rPr lang="es-EC" sz="2800" kern="0" cap="none" dirty="0" smtClean="0">
                <a:ln>
                  <a:noFill/>
                </a:ln>
                <a:solidFill>
                  <a:schemeClr val="accent2">
                    <a:lumMod val="20000"/>
                    <a:lumOff val="80000"/>
                  </a:schemeClr>
                </a:solidFill>
                <a:latin typeface="Tahoma"/>
              </a:rPr>
            </a:br>
            <a:r>
              <a:rPr lang="es-EC" sz="2800" kern="0" cap="none" dirty="0" smtClean="0">
                <a:ln>
                  <a:noFill/>
                </a:ln>
                <a:solidFill>
                  <a:schemeClr val="accent2">
                    <a:lumMod val="20000"/>
                    <a:lumOff val="80000"/>
                  </a:schemeClr>
                </a:solidFill>
                <a:latin typeface="Tahoma"/>
              </a:rPr>
              <a:t/>
            </a:r>
            <a:br>
              <a:rPr lang="es-EC" sz="2800" kern="0" cap="none" dirty="0" smtClean="0">
                <a:ln>
                  <a:noFill/>
                </a:ln>
                <a:solidFill>
                  <a:schemeClr val="accent2">
                    <a:lumMod val="20000"/>
                    <a:lumOff val="80000"/>
                  </a:schemeClr>
                </a:solidFill>
                <a:latin typeface="Tahoma"/>
              </a:rPr>
            </a:br>
            <a:r>
              <a:rPr lang="es-EC" sz="1800" i="1" kern="0" cap="none" dirty="0" smtClean="0">
                <a:ln>
                  <a:noFill/>
                </a:ln>
                <a:solidFill>
                  <a:schemeClr val="accent2">
                    <a:lumMod val="20000"/>
                    <a:lumOff val="80000"/>
                  </a:schemeClr>
                </a:solidFill>
                <a:latin typeface="Tahoma"/>
              </a:rPr>
              <a:t>Estudio de comportamiento de consumo en los mercados y ferias populares del cantón Rumiñahui</a:t>
            </a:r>
            <a:endParaRPr lang="es-EC" sz="4400" i="1" dirty="0">
              <a:solidFill>
                <a:schemeClr val="accent2">
                  <a:lumMod val="20000"/>
                  <a:lumOff val="80000"/>
                </a:schemeClr>
              </a:solidFill>
            </a:endParaRPr>
          </a:p>
        </p:txBody>
      </p:sp>
      <p:sp>
        <p:nvSpPr>
          <p:cNvPr id="3" name="Subtitle 2"/>
          <p:cNvSpPr>
            <a:spLocks noGrp="1"/>
          </p:cNvSpPr>
          <p:nvPr>
            <p:ph type="subTitle" idx="1"/>
          </p:nvPr>
        </p:nvSpPr>
        <p:spPr>
          <a:xfrm>
            <a:off x="3428993" y="4714884"/>
            <a:ext cx="5114779" cy="1428760"/>
          </a:xfrm>
        </p:spPr>
        <p:txBody>
          <a:bodyPr>
            <a:normAutofit fontScale="92500" lnSpcReduction="10000"/>
          </a:bodyPr>
          <a:lstStyle/>
          <a:p>
            <a:pPr algn="ctr"/>
            <a:r>
              <a:rPr lang="es-EC" sz="1800" b="1" dirty="0" smtClean="0"/>
              <a:t>Tania Elizabeth Mayacela </a:t>
            </a:r>
            <a:r>
              <a:rPr lang="es-EC" sz="1800" b="1" dirty="0" err="1" smtClean="0"/>
              <a:t>Balseca</a:t>
            </a:r>
            <a:endParaRPr lang="es-EC" sz="1800" b="1" dirty="0" smtClean="0"/>
          </a:p>
          <a:p>
            <a:pPr algn="ctr"/>
            <a:endParaRPr lang="es-EC" sz="1800" dirty="0" smtClean="0"/>
          </a:p>
          <a:p>
            <a:pPr algn="ctr"/>
            <a:r>
              <a:rPr lang="es-ES_tradnl" sz="1800" dirty="0" smtClean="0"/>
              <a:t>Tesis presentada como requisito previo a la obtención del grado de:</a:t>
            </a:r>
            <a:endParaRPr lang="es-EC" sz="1800" dirty="0" smtClean="0"/>
          </a:p>
          <a:p>
            <a:pPr algn="ctr"/>
            <a:r>
              <a:rPr lang="es-EC" sz="1800" b="1" dirty="0" smtClean="0"/>
              <a:t>Ingeniería en Mercadotecnia</a:t>
            </a:r>
          </a:p>
          <a:p>
            <a:pPr algn="ctr"/>
            <a:endParaRPr lang="es-EC" sz="1800" dirty="0"/>
          </a:p>
        </p:txBody>
      </p:sp>
      <p:pic>
        <p:nvPicPr>
          <p:cNvPr id="4" name="4 Imagen"/>
          <p:cNvPicPr/>
          <p:nvPr/>
        </p:nvPicPr>
        <p:blipFill>
          <a:blip r:embed="rId2" cstate="print"/>
          <a:srcRect b="31733"/>
          <a:stretch>
            <a:fillRect/>
          </a:stretch>
        </p:blipFill>
        <p:spPr bwMode="auto">
          <a:xfrm>
            <a:off x="5000629" y="1142985"/>
            <a:ext cx="1928827" cy="1785950"/>
          </a:xfrm>
          <a:prstGeom prst="rect">
            <a:avLst/>
          </a:prstGeom>
          <a:noFill/>
          <a:ln w="9525">
            <a:noFill/>
            <a:miter lim="800000"/>
            <a:headEnd/>
            <a:tailEnd/>
          </a:ln>
        </p:spPr>
      </p:pic>
    </p:spTree>
    <p:extLst>
      <p:ext uri="{BB962C8B-B14F-4D97-AF65-F5344CB8AC3E}">
        <p14:creationId xmlns:p14="http://schemas.microsoft.com/office/powerpoint/2010/main" xmlns="" val="2519254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286116" y="1285860"/>
            <a:ext cx="5105400" cy="1609716"/>
          </a:xfrm>
        </p:spPr>
        <p:txBody>
          <a:bodyPr/>
          <a:lstStyle/>
          <a:p>
            <a:pPr algn="ctr"/>
            <a:r>
              <a:rPr lang="es-EC" dirty="0" smtClean="0"/>
              <a:t>Marco metodológico</a:t>
            </a:r>
            <a:endParaRPr lang="en-US" dirty="0"/>
          </a:p>
        </p:txBody>
      </p:sp>
      <p:pic>
        <p:nvPicPr>
          <p:cNvPr id="9" name="8 Imagen" descr="metodologia.jpg"/>
          <p:cNvPicPr>
            <a:picLocks noChangeAspect="1"/>
          </p:cNvPicPr>
          <p:nvPr/>
        </p:nvPicPr>
        <p:blipFill>
          <a:blip r:embed="rId2" cstate="print"/>
          <a:stretch>
            <a:fillRect/>
          </a:stretch>
        </p:blipFill>
        <p:spPr>
          <a:xfrm>
            <a:off x="3929059" y="3286127"/>
            <a:ext cx="3714776" cy="28297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14316" y="285728"/>
            <a:ext cx="7500991" cy="5572164"/>
          </a:xfrm>
          <a:prstGeom prst="rect">
            <a:avLst/>
          </a:prstGeom>
        </p:spPr>
        <p:txBody>
          <a:bodyPr vert="horz">
            <a:noAutofit/>
          </a:bodyPr>
          <a:lstStyle/>
          <a:p>
            <a:pPr marL="0" lvl="1" algn="ctr">
              <a:spcBef>
                <a:spcPts val="600"/>
              </a:spcBef>
              <a:spcAft>
                <a:spcPts val="600"/>
              </a:spcAft>
              <a:buClr>
                <a:schemeClr val="accent1">
                  <a:lumMod val="75000"/>
                </a:schemeClr>
              </a:buClr>
            </a:pPr>
            <a:endParaRPr lang="es-EC" dirty="0" smtClean="0"/>
          </a:p>
          <a:p>
            <a:pPr marL="0" lvl="1" algn="just">
              <a:spcBef>
                <a:spcPts val="600"/>
              </a:spcBef>
              <a:spcAft>
                <a:spcPts val="600"/>
              </a:spcAft>
              <a:buClr>
                <a:schemeClr val="accent1">
                  <a:lumMod val="75000"/>
                </a:schemeClr>
              </a:buClr>
            </a:pPr>
            <a:r>
              <a:rPr lang="es-EC" b="1" dirty="0" smtClean="0"/>
              <a:t>Propuesta metodológica:</a:t>
            </a:r>
          </a:p>
          <a:p>
            <a:pPr marL="290513" lvl="0" indent="-290513">
              <a:spcBef>
                <a:spcPts val="600"/>
              </a:spcBef>
              <a:spcAft>
                <a:spcPts val="600"/>
              </a:spcAft>
              <a:buClr>
                <a:schemeClr val="accent1">
                  <a:lumMod val="75000"/>
                </a:schemeClr>
              </a:buClr>
              <a:buFont typeface="Wingdings" pitchFamily="2" charset="2"/>
              <a:buChar char="Ø"/>
            </a:pPr>
            <a:r>
              <a:rPr lang="es-ES_tradnl" dirty="0" smtClean="0"/>
              <a:t>Estructura de mercado para las ferias y mercados del cantón Rumiñahui</a:t>
            </a:r>
          </a:p>
          <a:p>
            <a:pPr marL="290513" lvl="0" indent="-290513">
              <a:spcBef>
                <a:spcPts val="600"/>
              </a:spcBef>
              <a:spcAft>
                <a:spcPts val="600"/>
              </a:spcAft>
              <a:buClr>
                <a:schemeClr val="accent1">
                  <a:lumMod val="75000"/>
                </a:schemeClr>
              </a:buClr>
              <a:buFont typeface="Wingdings" pitchFamily="2" charset="2"/>
              <a:buChar char="Ø"/>
            </a:pPr>
            <a:endParaRPr lang="es-ES_tradnl" sz="1600"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sz="1600"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sz="1600"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sz="1600" dirty="0" smtClean="0"/>
          </a:p>
          <a:p>
            <a:pPr marL="290513" lvl="0" indent="-290513">
              <a:spcBef>
                <a:spcPts val="600"/>
              </a:spcBef>
              <a:spcAft>
                <a:spcPts val="600"/>
              </a:spcAft>
              <a:buClr>
                <a:schemeClr val="accent1">
                  <a:lumMod val="75000"/>
                </a:schemeClr>
              </a:buClr>
              <a:buFont typeface="Wingdings" pitchFamily="2" charset="2"/>
              <a:buChar char="Ø"/>
            </a:pPr>
            <a:endParaRPr lang="es-EC" sz="1600" dirty="0" smtClean="0"/>
          </a:p>
          <a:p>
            <a:pPr marL="290513" lvl="0" indent="-290513">
              <a:spcBef>
                <a:spcPts val="600"/>
              </a:spcBef>
              <a:spcAft>
                <a:spcPts val="600"/>
              </a:spcAft>
              <a:buClr>
                <a:schemeClr val="accent1">
                  <a:lumMod val="75000"/>
                </a:schemeClr>
              </a:buClr>
              <a:buFont typeface="Wingdings" pitchFamily="2" charset="2"/>
              <a:buChar char="Ø"/>
            </a:pPr>
            <a:endParaRPr lang="es-EC" sz="1600" dirty="0" smtClean="0"/>
          </a:p>
          <a:p>
            <a:pPr marL="290513" lvl="0" indent="-290513">
              <a:spcBef>
                <a:spcPts val="600"/>
              </a:spcBef>
              <a:spcAft>
                <a:spcPts val="600"/>
              </a:spcAft>
              <a:buClr>
                <a:schemeClr val="accent1">
                  <a:lumMod val="75000"/>
                </a:schemeClr>
              </a:buClr>
              <a:buFont typeface="Wingdings" pitchFamily="2" charset="2"/>
              <a:buChar char="Ø"/>
            </a:pPr>
            <a:endParaRPr lang="es-EC" sz="1600" dirty="0" smtClean="0"/>
          </a:p>
          <a:p>
            <a:pPr marL="290513" lvl="0" indent="-290513">
              <a:spcBef>
                <a:spcPts val="600"/>
              </a:spcBef>
              <a:spcAft>
                <a:spcPts val="600"/>
              </a:spcAft>
              <a:buClr>
                <a:schemeClr val="accent1">
                  <a:lumMod val="75000"/>
                </a:schemeClr>
              </a:buClr>
              <a:buFont typeface="Wingdings" pitchFamily="2" charset="2"/>
              <a:buChar char="Ø"/>
            </a:pPr>
            <a:r>
              <a:rPr lang="es-ES_tradnl" dirty="0" smtClean="0"/>
              <a:t>Definición del mercado relevante en el cantón Rumiñahui		</a:t>
            </a:r>
            <a:endParaRPr lang="en-US" sz="1600" dirty="0" smtClean="0"/>
          </a:p>
          <a:p>
            <a:pPr marL="290513" lvl="0" indent="-290513">
              <a:spcBef>
                <a:spcPts val="600"/>
              </a:spcBef>
              <a:spcAft>
                <a:spcPts val="600"/>
              </a:spcAft>
              <a:buClr>
                <a:schemeClr val="accent1">
                  <a:lumMod val="75000"/>
                </a:schemeClr>
              </a:buClr>
              <a:buFont typeface="Wingdings" pitchFamily="2" charset="2"/>
              <a:buChar char="Ø"/>
            </a:pPr>
            <a:r>
              <a:rPr lang="es-ES_tradnl" dirty="0" smtClean="0"/>
              <a:t>Definición de límites de mercado relevante para los mercados y ferias populares del cantón Rumiñahui</a:t>
            </a:r>
            <a:endParaRPr lang="en-US" sz="1600" dirty="0" smtClean="0"/>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metodológico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grpSp>
        <p:nvGrpSpPr>
          <p:cNvPr id="4" name="Group 26"/>
          <p:cNvGrpSpPr>
            <a:grpSpLocks/>
          </p:cNvGrpSpPr>
          <p:nvPr/>
        </p:nvGrpSpPr>
        <p:grpSpPr bwMode="auto">
          <a:xfrm>
            <a:off x="71437" y="2352680"/>
            <a:ext cx="8072463" cy="1790700"/>
            <a:chOff x="570" y="2985"/>
            <a:chExt cx="11100" cy="2820"/>
          </a:xfrm>
        </p:grpSpPr>
        <p:sp>
          <p:nvSpPr>
            <p:cNvPr id="5" name="Text Box 27"/>
            <p:cNvSpPr txBox="1">
              <a:spLocks noChangeArrowheads="1"/>
            </p:cNvSpPr>
            <p:nvPr/>
          </p:nvSpPr>
          <p:spPr bwMode="auto">
            <a:xfrm>
              <a:off x="7714" y="3300"/>
              <a:ext cx="2785" cy="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Times New Roman" pitchFamily="18" charset="0"/>
                  <a:cs typeface="Arial" pitchFamily="34" charset="0"/>
                </a:rPr>
                <a:t>Centros</a:t>
              </a:r>
              <a:r>
                <a:rPr kumimoji="0" lang="en-US" sz="1100" b="0" i="0" u="none" strike="noStrike" cap="none" normalizeH="0" baseline="0" dirty="0" smtClean="0">
                  <a:ln>
                    <a:noFill/>
                  </a:ln>
                  <a:solidFill>
                    <a:schemeClr val="tx1"/>
                  </a:solidFill>
                  <a:effectLst/>
                  <a:latin typeface="Times New Roman" pitchFamily="18" charset="0"/>
                  <a:cs typeface="Arial" pitchFamily="34" charset="0"/>
                </a:rPr>
                <a:t> de </a:t>
              </a:r>
              <a:r>
                <a:rPr kumimoji="0" lang="en-US" sz="1100" b="0" i="0" u="none" strike="noStrike" cap="none" normalizeH="0" baseline="0" dirty="0" err="1" smtClean="0">
                  <a:ln>
                    <a:noFill/>
                  </a:ln>
                  <a:solidFill>
                    <a:schemeClr val="tx1"/>
                  </a:solidFill>
                  <a:effectLst/>
                  <a:latin typeface="Times New Roman" pitchFamily="18" charset="0"/>
                  <a:cs typeface="Arial" pitchFamily="34" charset="0"/>
                </a:rPr>
                <a:t>Abastecimientos</a:t>
              </a:r>
              <a:r>
                <a:rPr kumimoji="0" lang="en-US" sz="11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1100" b="0" i="0" u="none" strike="noStrike" cap="none" normalizeH="0" baseline="0" dirty="0" err="1" smtClean="0">
                  <a:ln>
                    <a:noFill/>
                  </a:ln>
                  <a:solidFill>
                    <a:schemeClr val="tx1"/>
                  </a:solidFill>
                  <a:effectLst/>
                  <a:latin typeface="Times New Roman" pitchFamily="18" charset="0"/>
                  <a:cs typeface="Arial" pitchFamily="34" charset="0"/>
                </a:rPr>
                <a:t>privados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8"/>
            <p:cNvSpPr txBox="1">
              <a:spLocks noChangeArrowheads="1"/>
            </p:cNvSpPr>
            <p:nvPr/>
          </p:nvSpPr>
          <p:spPr bwMode="auto">
            <a:xfrm>
              <a:off x="1328" y="3300"/>
              <a:ext cx="2738" cy="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Centros de Abastecimiento públicos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AutoShape 29"/>
            <p:cNvCxnSpPr>
              <a:cxnSpLocks noChangeShapeType="1"/>
            </p:cNvCxnSpPr>
            <p:nvPr/>
          </p:nvCxnSpPr>
          <p:spPr bwMode="auto">
            <a:xfrm flipH="1">
              <a:off x="1470" y="2985"/>
              <a:ext cx="4611" cy="2010"/>
            </a:xfrm>
            <a:prstGeom prst="straightConnector1">
              <a:avLst/>
            </a:prstGeom>
            <a:noFill/>
            <a:ln w="9525">
              <a:solidFill>
                <a:srgbClr val="000000"/>
              </a:solidFill>
              <a:round/>
              <a:headEnd/>
              <a:tailEnd/>
            </a:ln>
          </p:spPr>
        </p:cxnSp>
        <p:cxnSp>
          <p:nvCxnSpPr>
            <p:cNvPr id="10" name="AutoShape 30"/>
            <p:cNvCxnSpPr>
              <a:cxnSpLocks noChangeShapeType="1"/>
            </p:cNvCxnSpPr>
            <p:nvPr/>
          </p:nvCxnSpPr>
          <p:spPr bwMode="auto">
            <a:xfrm>
              <a:off x="6081" y="2985"/>
              <a:ext cx="4509" cy="2010"/>
            </a:xfrm>
            <a:prstGeom prst="straightConnector1">
              <a:avLst/>
            </a:prstGeom>
            <a:noFill/>
            <a:ln w="9525">
              <a:solidFill>
                <a:srgbClr val="000000"/>
              </a:solidFill>
              <a:round/>
              <a:headEnd/>
              <a:tailEnd/>
            </a:ln>
          </p:spPr>
        </p:cxnSp>
        <p:sp>
          <p:nvSpPr>
            <p:cNvPr id="11" name="Text Box 31"/>
            <p:cNvSpPr txBox="1">
              <a:spLocks noChangeArrowheads="1"/>
            </p:cNvSpPr>
            <p:nvPr/>
          </p:nvSpPr>
          <p:spPr bwMode="auto">
            <a:xfrm>
              <a:off x="570" y="5130"/>
              <a:ext cx="1263" cy="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Mercados  mayoristas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32"/>
            <p:cNvSpPr txBox="1">
              <a:spLocks noChangeArrowheads="1"/>
            </p:cNvSpPr>
            <p:nvPr/>
          </p:nvSpPr>
          <p:spPr bwMode="auto">
            <a:xfrm>
              <a:off x="1743" y="5130"/>
              <a:ext cx="1127" cy="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Ferias municipales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 name="AutoShape 33"/>
            <p:cNvCxnSpPr>
              <a:cxnSpLocks noChangeShapeType="1"/>
            </p:cNvCxnSpPr>
            <p:nvPr/>
          </p:nvCxnSpPr>
          <p:spPr bwMode="auto">
            <a:xfrm flipH="1">
              <a:off x="2446" y="4485"/>
              <a:ext cx="209" cy="540"/>
            </a:xfrm>
            <a:prstGeom prst="straightConnector1">
              <a:avLst/>
            </a:prstGeom>
            <a:noFill/>
            <a:ln w="9525">
              <a:solidFill>
                <a:srgbClr val="000000"/>
              </a:solidFill>
              <a:round/>
              <a:headEnd/>
              <a:tailEnd/>
            </a:ln>
          </p:spPr>
        </p:cxnSp>
        <p:sp>
          <p:nvSpPr>
            <p:cNvPr id="14" name="Text Box 34"/>
            <p:cNvSpPr txBox="1">
              <a:spLocks noChangeArrowheads="1"/>
            </p:cNvSpPr>
            <p:nvPr/>
          </p:nvSpPr>
          <p:spPr bwMode="auto">
            <a:xfrm>
              <a:off x="5831" y="5160"/>
              <a:ext cx="1586" cy="3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Hipermercados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35"/>
            <p:cNvSpPr txBox="1">
              <a:spLocks noChangeArrowheads="1"/>
            </p:cNvSpPr>
            <p:nvPr/>
          </p:nvSpPr>
          <p:spPr bwMode="auto">
            <a:xfrm>
              <a:off x="9855" y="5175"/>
              <a:ext cx="1815" cy="4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Micromercados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AutoShape 36"/>
            <p:cNvCxnSpPr>
              <a:cxnSpLocks noChangeShapeType="1"/>
            </p:cNvCxnSpPr>
            <p:nvPr/>
          </p:nvCxnSpPr>
          <p:spPr bwMode="auto">
            <a:xfrm>
              <a:off x="6735" y="3345"/>
              <a:ext cx="0" cy="1695"/>
            </a:xfrm>
            <a:prstGeom prst="straightConnector1">
              <a:avLst/>
            </a:prstGeom>
            <a:noFill/>
            <a:ln w="9525">
              <a:solidFill>
                <a:srgbClr val="000000"/>
              </a:solidFill>
              <a:round/>
              <a:headEnd/>
              <a:tailEnd/>
            </a:ln>
          </p:spPr>
        </p:cxnSp>
        <p:sp>
          <p:nvSpPr>
            <p:cNvPr id="17" name="Text Box 37"/>
            <p:cNvSpPr txBox="1">
              <a:spLocks noChangeArrowheads="1"/>
            </p:cNvSpPr>
            <p:nvPr/>
          </p:nvSpPr>
          <p:spPr bwMode="auto">
            <a:xfrm>
              <a:off x="2915" y="5250"/>
              <a:ext cx="1136" cy="3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Mercados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38"/>
            <p:cNvSpPr txBox="1">
              <a:spLocks noChangeArrowheads="1"/>
            </p:cNvSpPr>
            <p:nvPr/>
          </p:nvSpPr>
          <p:spPr bwMode="auto">
            <a:xfrm>
              <a:off x="3907" y="5130"/>
              <a:ext cx="1127" cy="6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Ferias de barrio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39"/>
            <p:cNvSpPr txBox="1">
              <a:spLocks noChangeArrowheads="1"/>
            </p:cNvSpPr>
            <p:nvPr/>
          </p:nvSpPr>
          <p:spPr bwMode="auto">
            <a:xfrm>
              <a:off x="4929" y="5130"/>
              <a:ext cx="971" cy="6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Ferias libres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40"/>
            <p:cNvSpPr txBox="1">
              <a:spLocks noChangeArrowheads="1"/>
            </p:cNvSpPr>
            <p:nvPr/>
          </p:nvSpPr>
          <p:spPr bwMode="auto">
            <a:xfrm>
              <a:off x="7282" y="5160"/>
              <a:ext cx="1658" cy="3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Supermercados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41"/>
            <p:cNvSpPr txBox="1">
              <a:spLocks noChangeArrowheads="1"/>
            </p:cNvSpPr>
            <p:nvPr/>
          </p:nvSpPr>
          <p:spPr bwMode="auto">
            <a:xfrm>
              <a:off x="8895" y="5175"/>
              <a:ext cx="1028" cy="3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Bodegas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AutoShape 42"/>
            <p:cNvCxnSpPr>
              <a:cxnSpLocks noChangeShapeType="1"/>
            </p:cNvCxnSpPr>
            <p:nvPr/>
          </p:nvCxnSpPr>
          <p:spPr bwMode="auto">
            <a:xfrm flipH="1">
              <a:off x="3495" y="4005"/>
              <a:ext cx="240" cy="1005"/>
            </a:xfrm>
            <a:prstGeom prst="straightConnector1">
              <a:avLst/>
            </a:prstGeom>
            <a:noFill/>
            <a:ln w="9525">
              <a:solidFill>
                <a:srgbClr val="000000"/>
              </a:solidFill>
              <a:round/>
              <a:headEnd/>
              <a:tailEnd/>
            </a:ln>
          </p:spPr>
        </p:cxnSp>
        <p:cxnSp>
          <p:nvCxnSpPr>
            <p:cNvPr id="23" name="AutoShape 43"/>
            <p:cNvCxnSpPr>
              <a:cxnSpLocks noChangeShapeType="1"/>
            </p:cNvCxnSpPr>
            <p:nvPr/>
          </p:nvCxnSpPr>
          <p:spPr bwMode="auto">
            <a:xfrm>
              <a:off x="4536" y="3662"/>
              <a:ext cx="0" cy="1333"/>
            </a:xfrm>
            <a:prstGeom prst="straightConnector1">
              <a:avLst/>
            </a:prstGeom>
            <a:noFill/>
            <a:ln w="9525">
              <a:solidFill>
                <a:srgbClr val="000000"/>
              </a:solidFill>
              <a:round/>
              <a:headEnd/>
              <a:tailEnd/>
            </a:ln>
          </p:spPr>
        </p:cxnSp>
        <p:cxnSp>
          <p:nvCxnSpPr>
            <p:cNvPr id="24" name="AutoShape 44"/>
            <p:cNvCxnSpPr>
              <a:cxnSpLocks noChangeShapeType="1"/>
            </p:cNvCxnSpPr>
            <p:nvPr/>
          </p:nvCxnSpPr>
          <p:spPr bwMode="auto">
            <a:xfrm>
              <a:off x="5339" y="3300"/>
              <a:ext cx="0" cy="1695"/>
            </a:xfrm>
            <a:prstGeom prst="straightConnector1">
              <a:avLst/>
            </a:prstGeom>
            <a:noFill/>
            <a:ln w="9525">
              <a:solidFill>
                <a:srgbClr val="000000"/>
              </a:solidFill>
              <a:round/>
              <a:headEnd/>
              <a:tailEnd/>
            </a:ln>
          </p:spPr>
        </p:cxnSp>
        <p:cxnSp>
          <p:nvCxnSpPr>
            <p:cNvPr id="25" name="AutoShape 45"/>
            <p:cNvCxnSpPr>
              <a:cxnSpLocks noChangeShapeType="1"/>
            </p:cNvCxnSpPr>
            <p:nvPr/>
          </p:nvCxnSpPr>
          <p:spPr bwMode="auto">
            <a:xfrm>
              <a:off x="8055" y="3855"/>
              <a:ext cx="0" cy="1185"/>
            </a:xfrm>
            <a:prstGeom prst="straightConnector1">
              <a:avLst/>
            </a:prstGeom>
            <a:noFill/>
            <a:ln w="9525">
              <a:solidFill>
                <a:srgbClr val="000000"/>
              </a:solidFill>
              <a:round/>
              <a:headEnd/>
              <a:tailEnd/>
            </a:ln>
          </p:spPr>
        </p:cxnSp>
        <p:cxnSp>
          <p:nvCxnSpPr>
            <p:cNvPr id="26" name="AutoShape 46"/>
            <p:cNvCxnSpPr>
              <a:cxnSpLocks noChangeShapeType="1"/>
            </p:cNvCxnSpPr>
            <p:nvPr/>
          </p:nvCxnSpPr>
          <p:spPr bwMode="auto">
            <a:xfrm>
              <a:off x="9075" y="4305"/>
              <a:ext cx="226" cy="720"/>
            </a:xfrm>
            <a:prstGeom prst="straightConnector1">
              <a:avLst/>
            </a:prstGeom>
            <a:noFill/>
            <a:ln w="9525">
              <a:solidFill>
                <a:srgbClr val="000000"/>
              </a:solidFill>
              <a:round/>
              <a:headEnd/>
              <a:tailEnd/>
            </a:ln>
          </p:spPr>
        </p:cxnSp>
      </p:gr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61" y="1000108"/>
            <a:ext cx="7500991" cy="5572164"/>
          </a:xfrm>
          <a:prstGeom prst="rect">
            <a:avLst/>
          </a:prstGeom>
        </p:spPr>
        <p:txBody>
          <a:bodyPr vert="horz">
            <a:noAutofit/>
          </a:bodyPr>
          <a:lstStyle/>
          <a:p>
            <a:pPr marL="290513" indent="-290513">
              <a:spcBef>
                <a:spcPts val="600"/>
              </a:spcBef>
              <a:spcAft>
                <a:spcPts val="600"/>
              </a:spcAft>
              <a:buClr>
                <a:schemeClr val="accent1">
                  <a:lumMod val="75000"/>
                </a:schemeClr>
              </a:buClr>
              <a:buFont typeface="Wingdings" pitchFamily="2" charset="2"/>
              <a:buChar char="Ø"/>
            </a:pPr>
            <a:r>
              <a:rPr lang="es-ES_tradnl" dirty="0" smtClean="0"/>
              <a:t>Localización del área de estudio en el cantón</a:t>
            </a:r>
            <a:endParaRPr lang="en-US" sz="1600"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dirty="0" smtClean="0"/>
          </a:p>
          <a:p>
            <a:pPr marL="290513" lvl="0" indent="-290513">
              <a:spcBef>
                <a:spcPts val="600"/>
              </a:spcBef>
              <a:spcAft>
                <a:spcPts val="600"/>
              </a:spcAft>
              <a:buClr>
                <a:schemeClr val="accent1">
                  <a:lumMod val="75000"/>
                </a:schemeClr>
              </a:buClr>
              <a:buFont typeface="Wingdings" pitchFamily="2" charset="2"/>
              <a:buChar char="Ø"/>
            </a:pPr>
            <a:endParaRPr lang="es-ES_tradnl" dirty="0" smtClean="0"/>
          </a:p>
          <a:p>
            <a:pPr marL="290513" lvl="0" indent="-290513">
              <a:spcBef>
                <a:spcPts val="600"/>
              </a:spcBef>
              <a:spcAft>
                <a:spcPts val="600"/>
              </a:spcAft>
              <a:buClr>
                <a:schemeClr val="accent1">
                  <a:lumMod val="75000"/>
                </a:schemeClr>
              </a:buClr>
            </a:pPr>
            <a:endParaRPr lang="es-ES_tradnl" dirty="0" smtClean="0"/>
          </a:p>
          <a:p>
            <a:pPr marL="290513" lvl="0" indent="-290513">
              <a:spcBef>
                <a:spcPts val="600"/>
              </a:spcBef>
              <a:spcAft>
                <a:spcPts val="600"/>
              </a:spcAft>
              <a:buClr>
                <a:schemeClr val="accent1">
                  <a:lumMod val="75000"/>
                </a:schemeClr>
              </a:buClr>
            </a:pPr>
            <a:endParaRPr lang="es-ES_tradnl" dirty="0" smtClean="0"/>
          </a:p>
          <a:p>
            <a:pPr marL="290513" lvl="0" indent="-290513">
              <a:spcBef>
                <a:spcPts val="600"/>
              </a:spcBef>
              <a:spcAft>
                <a:spcPts val="600"/>
              </a:spcAft>
              <a:buClr>
                <a:schemeClr val="accent1">
                  <a:lumMod val="75000"/>
                </a:schemeClr>
              </a:buClr>
              <a:buFont typeface="Wingdings" pitchFamily="2" charset="2"/>
              <a:buChar char="Ø"/>
            </a:pPr>
            <a:r>
              <a:rPr lang="es-ES_tradnl" dirty="0" smtClean="0"/>
              <a:t>Análisis de mercado</a:t>
            </a:r>
            <a:endParaRPr lang="en-US" sz="1600" dirty="0" smtClean="0"/>
          </a:p>
          <a:p>
            <a:pPr marL="747713" lvl="2" indent="-290513">
              <a:spcBef>
                <a:spcPts val="600"/>
              </a:spcBef>
              <a:spcAft>
                <a:spcPts val="600"/>
              </a:spcAft>
              <a:buClr>
                <a:schemeClr val="accent1">
                  <a:lumMod val="75000"/>
                </a:schemeClr>
              </a:buClr>
              <a:buFont typeface="Arial" pitchFamily="34" charset="0"/>
              <a:buChar char="•"/>
            </a:pPr>
            <a:r>
              <a:rPr lang="es-EC" dirty="0" smtClean="0"/>
              <a:t>Definir la demanda primaria</a:t>
            </a:r>
            <a:endParaRPr lang="en-US" dirty="0" smtClean="0"/>
          </a:p>
          <a:p>
            <a:pPr marL="747713" lvl="2" indent="-290513">
              <a:spcBef>
                <a:spcPts val="600"/>
              </a:spcBef>
              <a:spcAft>
                <a:spcPts val="600"/>
              </a:spcAft>
              <a:buClr>
                <a:schemeClr val="accent1">
                  <a:lumMod val="75000"/>
                </a:schemeClr>
              </a:buClr>
              <a:buFont typeface="Arial" pitchFamily="34" charset="0"/>
              <a:buChar char="•"/>
            </a:pPr>
            <a:r>
              <a:rPr lang="es-EC" dirty="0" smtClean="0"/>
              <a:t>Definir la demanda selectiva</a:t>
            </a:r>
            <a:endParaRPr lang="en-US" dirty="0" smtClean="0"/>
          </a:p>
          <a:p>
            <a:pPr marL="290513" lvl="0" indent="-290513">
              <a:spcBef>
                <a:spcPts val="600"/>
              </a:spcBef>
              <a:spcAft>
                <a:spcPts val="600"/>
              </a:spcAft>
              <a:buClr>
                <a:schemeClr val="accent1">
                  <a:lumMod val="75000"/>
                </a:schemeClr>
              </a:buClr>
              <a:buFont typeface="Wingdings" pitchFamily="2" charset="2"/>
              <a:buChar char="Ø"/>
            </a:pPr>
            <a:r>
              <a:rPr lang="es-EC" dirty="0" smtClean="0"/>
              <a:t>Árbol de segmentación</a:t>
            </a:r>
            <a:endParaRPr lang="en-US" sz="1600" dirty="0" smtClean="0"/>
          </a:p>
          <a:p>
            <a:pPr marL="682625" lvl="2" indent="-225425">
              <a:spcAft>
                <a:spcPts val="600"/>
              </a:spcAft>
              <a:buClr>
                <a:schemeClr val="accent1">
                  <a:lumMod val="75000"/>
                </a:schemeClr>
              </a:buClr>
            </a:pPr>
            <a:endParaRPr lang="es-EC" sz="1600" dirty="0" smtClean="0"/>
          </a:p>
          <a:p>
            <a:pPr marL="682625" lvl="2" indent="-225425">
              <a:spcAft>
                <a:spcPts val="600"/>
              </a:spcAft>
              <a:buClr>
                <a:schemeClr val="accent1">
                  <a:lumMod val="75000"/>
                </a:schemeClr>
              </a:buClr>
              <a:buFont typeface="Arial" pitchFamily="34" charset="0"/>
              <a:buChar char="•"/>
            </a:pPr>
            <a:endParaRPr lang="es-EC" sz="1600" dirty="0" smtClean="0"/>
          </a:p>
          <a:p>
            <a:pPr marL="682625" lvl="2" indent="-225425">
              <a:spcAft>
                <a:spcPts val="600"/>
              </a:spcAft>
              <a:buClr>
                <a:schemeClr val="accent1">
                  <a:lumMod val="75000"/>
                </a:schemeClr>
              </a:buClr>
              <a:buFont typeface="Arial" pitchFamily="34" charset="0"/>
              <a:buChar char="•"/>
            </a:pPr>
            <a:endParaRPr lang="es-EC" sz="1600" dirty="0" smtClean="0"/>
          </a:p>
          <a:p>
            <a:pPr marL="682625" lvl="2" indent="-225425">
              <a:spcAft>
                <a:spcPts val="600"/>
              </a:spcAft>
              <a:buClr>
                <a:schemeClr val="accent1">
                  <a:lumMod val="75000"/>
                </a:schemeClr>
              </a:buClr>
              <a:buFont typeface="Arial" pitchFamily="34" charset="0"/>
              <a:buChar char="•"/>
            </a:pPr>
            <a:endParaRPr lang="es-EC" sz="1600" dirty="0" smtClean="0"/>
          </a:p>
          <a:p>
            <a:pPr marL="682625" lvl="2" indent="-225425">
              <a:spcAft>
                <a:spcPts val="600"/>
              </a:spcAft>
              <a:buClr>
                <a:schemeClr val="accent1">
                  <a:lumMod val="75000"/>
                </a:schemeClr>
              </a:buClr>
              <a:buFont typeface="Arial" pitchFamily="34" charset="0"/>
              <a:buChar char="•"/>
            </a:pPr>
            <a:endParaRPr lang="es-EC" sz="1600" dirty="0" smtClean="0"/>
          </a:p>
          <a:p>
            <a:pPr marL="682625" lvl="2" indent="-225425">
              <a:spcAft>
                <a:spcPts val="600"/>
              </a:spcAft>
              <a:buClr>
                <a:schemeClr val="accent1">
                  <a:lumMod val="75000"/>
                </a:schemeClr>
              </a:buClr>
              <a:buFont typeface="Arial" pitchFamily="34" charset="0"/>
              <a:buChar char="•"/>
            </a:pPr>
            <a:endParaRPr lang="es-EC" sz="1600" dirty="0" smtClean="0"/>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metodológico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pic>
        <p:nvPicPr>
          <p:cNvPr id="25" name="24 Imagen"/>
          <p:cNvPicPr/>
          <p:nvPr/>
        </p:nvPicPr>
        <p:blipFill>
          <a:blip r:embed="rId2" cstate="print"/>
          <a:srcRect r="17955"/>
          <a:stretch>
            <a:fillRect/>
          </a:stretch>
        </p:blipFill>
        <p:spPr bwMode="auto">
          <a:xfrm>
            <a:off x="2571736" y="1357298"/>
            <a:ext cx="2352557" cy="3107486"/>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61" y="785794"/>
            <a:ext cx="7500991" cy="428628"/>
          </a:xfrm>
          <a:prstGeom prst="rect">
            <a:avLst/>
          </a:prstGeom>
        </p:spPr>
        <p:txBody>
          <a:bodyPr vert="horz">
            <a:noAutofit/>
          </a:bodyPr>
          <a:lstStyle/>
          <a:p>
            <a:pPr marL="341313" lvl="1" indent="-341313">
              <a:spcAft>
                <a:spcPts val="600"/>
              </a:spcAft>
              <a:buClr>
                <a:schemeClr val="accent1">
                  <a:lumMod val="75000"/>
                </a:schemeClr>
              </a:buClr>
              <a:buFont typeface="Wingdings" pitchFamily="2" charset="2"/>
              <a:buChar char="Ø"/>
            </a:pPr>
            <a:r>
              <a:rPr lang="es-EC" b="1" dirty="0" smtClean="0"/>
              <a:t>Árbol de segmentación</a:t>
            </a:r>
            <a:endParaRPr lang="en-US" dirty="0" smtClean="0"/>
          </a:p>
          <a:p>
            <a:pPr marL="798513" lvl="2" indent="-341313">
              <a:spcAft>
                <a:spcPts val="600"/>
              </a:spcAft>
              <a:buClr>
                <a:schemeClr val="accent1">
                  <a:lumMod val="75000"/>
                </a:schemeClr>
              </a:buClr>
            </a:pPr>
            <a:endParaRPr lang="es-EC" dirty="0" smtClean="0"/>
          </a:p>
          <a:p>
            <a:pPr marL="0" lvl="1">
              <a:spcAft>
                <a:spcPts val="600"/>
              </a:spcAft>
              <a:buClr>
                <a:schemeClr val="accent1">
                  <a:lumMod val="75000"/>
                </a:schemeClr>
              </a:buClr>
            </a:pPr>
            <a:endParaRPr lang="es-EC" b="1" dirty="0" smtClean="0"/>
          </a:p>
          <a:p>
            <a:pPr marL="0" lvl="1">
              <a:spcAft>
                <a:spcPts val="600"/>
              </a:spcAft>
              <a:buClr>
                <a:schemeClr val="accent1">
                  <a:lumMod val="75000"/>
                </a:schemeClr>
              </a:buClr>
            </a:pP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7" name="Title 1"/>
          <p:cNvSpPr txBox="1">
            <a:spLocks/>
          </p:cNvSpPr>
          <p:nvPr/>
        </p:nvSpPr>
        <p:spPr>
          <a:xfrm>
            <a:off x="500037" y="71414"/>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metodológico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grpSp>
        <p:nvGrpSpPr>
          <p:cNvPr id="52" name="51 Grupo"/>
          <p:cNvGrpSpPr/>
          <p:nvPr/>
        </p:nvGrpSpPr>
        <p:grpSpPr>
          <a:xfrm>
            <a:off x="352733" y="1142984"/>
            <a:ext cx="7719731" cy="5580270"/>
            <a:chOff x="281294" y="1142984"/>
            <a:chExt cx="7719730" cy="5580270"/>
          </a:xfrm>
        </p:grpSpPr>
        <p:graphicFrame>
          <p:nvGraphicFramePr>
            <p:cNvPr id="5" name="4 Diagrama"/>
            <p:cNvGraphicFramePr/>
            <p:nvPr/>
          </p:nvGraphicFramePr>
          <p:xfrm>
            <a:off x="281294" y="1142984"/>
            <a:ext cx="7683283" cy="119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Forma libre"/>
            <p:cNvSpPr/>
            <p:nvPr/>
          </p:nvSpPr>
          <p:spPr>
            <a:xfrm>
              <a:off x="405117" y="4311960"/>
              <a:ext cx="914717" cy="720161"/>
            </a:xfrm>
            <a:custGeom>
              <a:avLst/>
              <a:gdLst>
                <a:gd name="connsiteX0" fmla="*/ 0 w 914717"/>
                <a:gd name="connsiteY0" fmla="*/ 72016 h 720161"/>
                <a:gd name="connsiteX1" fmla="*/ 21093 w 914717"/>
                <a:gd name="connsiteY1" fmla="*/ 21093 h 720161"/>
                <a:gd name="connsiteX2" fmla="*/ 72016 w 914717"/>
                <a:gd name="connsiteY2" fmla="*/ 0 h 720161"/>
                <a:gd name="connsiteX3" fmla="*/ 842701 w 914717"/>
                <a:gd name="connsiteY3" fmla="*/ 0 h 720161"/>
                <a:gd name="connsiteX4" fmla="*/ 893624 w 914717"/>
                <a:gd name="connsiteY4" fmla="*/ 21093 h 720161"/>
                <a:gd name="connsiteX5" fmla="*/ 914717 w 914717"/>
                <a:gd name="connsiteY5" fmla="*/ 72016 h 720161"/>
                <a:gd name="connsiteX6" fmla="*/ 914717 w 914717"/>
                <a:gd name="connsiteY6" fmla="*/ 648145 h 720161"/>
                <a:gd name="connsiteX7" fmla="*/ 893624 w 914717"/>
                <a:gd name="connsiteY7" fmla="*/ 699068 h 720161"/>
                <a:gd name="connsiteX8" fmla="*/ 842701 w 914717"/>
                <a:gd name="connsiteY8" fmla="*/ 720161 h 720161"/>
                <a:gd name="connsiteX9" fmla="*/ 72016 w 914717"/>
                <a:gd name="connsiteY9" fmla="*/ 720161 h 720161"/>
                <a:gd name="connsiteX10" fmla="*/ 21093 w 914717"/>
                <a:gd name="connsiteY10" fmla="*/ 699068 h 720161"/>
                <a:gd name="connsiteX11" fmla="*/ 0 w 914717"/>
                <a:gd name="connsiteY11" fmla="*/ 648145 h 720161"/>
                <a:gd name="connsiteX12" fmla="*/ 0 w 914717"/>
                <a:gd name="connsiteY12" fmla="*/ 72016 h 72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717" h="720161">
                  <a:moveTo>
                    <a:pt x="0" y="72016"/>
                  </a:moveTo>
                  <a:cubicBezTo>
                    <a:pt x="0" y="52916"/>
                    <a:pt x="7587" y="34599"/>
                    <a:pt x="21093" y="21093"/>
                  </a:cubicBezTo>
                  <a:cubicBezTo>
                    <a:pt x="34599" y="7587"/>
                    <a:pt x="52916" y="0"/>
                    <a:pt x="72016" y="0"/>
                  </a:cubicBezTo>
                  <a:lnTo>
                    <a:pt x="842701" y="0"/>
                  </a:lnTo>
                  <a:cubicBezTo>
                    <a:pt x="861801" y="0"/>
                    <a:pt x="880118" y="7587"/>
                    <a:pt x="893624" y="21093"/>
                  </a:cubicBezTo>
                  <a:cubicBezTo>
                    <a:pt x="907130" y="34599"/>
                    <a:pt x="914717" y="52916"/>
                    <a:pt x="914717" y="72016"/>
                  </a:cubicBezTo>
                  <a:lnTo>
                    <a:pt x="914717" y="648145"/>
                  </a:lnTo>
                  <a:cubicBezTo>
                    <a:pt x="914717" y="667245"/>
                    <a:pt x="907130" y="685562"/>
                    <a:pt x="893624" y="699068"/>
                  </a:cubicBezTo>
                  <a:cubicBezTo>
                    <a:pt x="880118" y="712574"/>
                    <a:pt x="861801" y="720161"/>
                    <a:pt x="842701" y="720161"/>
                  </a:cubicBezTo>
                  <a:lnTo>
                    <a:pt x="72016" y="720161"/>
                  </a:lnTo>
                  <a:cubicBezTo>
                    <a:pt x="52916" y="720161"/>
                    <a:pt x="34599" y="712574"/>
                    <a:pt x="21093" y="699068"/>
                  </a:cubicBezTo>
                  <a:cubicBezTo>
                    <a:pt x="7587" y="685562"/>
                    <a:pt x="0" y="667245"/>
                    <a:pt x="0" y="648145"/>
                  </a:cubicBezTo>
                  <a:lnTo>
                    <a:pt x="0" y="72016"/>
                  </a:lnTo>
                  <a:close/>
                </a:path>
              </a:pathLst>
            </a:cu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28078" tIns="28078" rIns="28078" bIns="28078" numCol="1" spcCol="1270" anchor="ctr" anchorCtr="0">
              <a:noAutofit/>
            </a:bodyPr>
            <a:lstStyle/>
            <a:p>
              <a:pPr lvl="0" algn="ctr" defTabSz="466725">
                <a:lnSpc>
                  <a:spcPct val="90000"/>
                </a:lnSpc>
                <a:spcBef>
                  <a:spcPct val="0"/>
                </a:spcBef>
                <a:spcAft>
                  <a:spcPct val="35000"/>
                </a:spcAft>
              </a:pPr>
              <a:r>
                <a:rPr lang="en-US" sz="1050" kern="1200">
                  <a:solidFill>
                    <a:sysClr val="windowText" lastClr="000000"/>
                  </a:solidFill>
                  <a:latin typeface="Times New Roman" pitchFamily="18" charset="0"/>
                  <a:ea typeface="+mn-ea"/>
                  <a:cs typeface="Times New Roman" pitchFamily="18" charset="0"/>
                </a:rPr>
                <a:t>100% de la Muestra</a:t>
              </a:r>
            </a:p>
          </p:txBody>
        </p:sp>
        <p:sp>
          <p:nvSpPr>
            <p:cNvPr id="11" name="10 Forma libre"/>
            <p:cNvSpPr/>
            <p:nvPr/>
          </p:nvSpPr>
          <p:spPr>
            <a:xfrm rot="19013703">
              <a:off x="1210035" y="4387506"/>
              <a:ext cx="813636" cy="13082"/>
            </a:xfrm>
            <a:custGeom>
              <a:avLst/>
              <a:gdLst>
                <a:gd name="connsiteX0" fmla="*/ 0 w 813636"/>
                <a:gd name="connsiteY0" fmla="*/ 6541 h 13082"/>
                <a:gd name="connsiteX1" fmla="*/ 905883 w 813636"/>
                <a:gd name="connsiteY1" fmla="*/ 6541 h 13082"/>
              </a:gdLst>
              <a:ahLst/>
              <a:cxnLst>
                <a:cxn ang="0">
                  <a:pos x="connsiteX0" y="connsiteY0"/>
                </a:cxn>
                <a:cxn ang="0">
                  <a:pos x="connsiteX1" y="connsiteY1"/>
                </a:cxn>
              </a:cxnLst>
              <a:rect l="l" t="t" r="r" b="b"/>
              <a:pathLst>
                <a:path w="813636" h="13082">
                  <a:moveTo>
                    <a:pt x="0" y="6541"/>
                  </a:moveTo>
                  <a:lnTo>
                    <a:pt x="905883" y="6541"/>
                  </a:lnTo>
                </a:path>
              </a:pathLst>
            </a:custGeom>
            <a:noFill/>
            <a:ln w="25400" cap="flat" cmpd="sng" algn="ctr">
              <a:solidFill>
                <a:srgbClr val="8064A2">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9177" tIns="-13801" rIns="399177" bIns="-13799"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12" name="11 Forma libre"/>
            <p:cNvSpPr/>
            <p:nvPr/>
          </p:nvSpPr>
          <p:spPr>
            <a:xfrm>
              <a:off x="1913873" y="3704790"/>
              <a:ext cx="914625" cy="822527"/>
            </a:xfrm>
            <a:custGeom>
              <a:avLst/>
              <a:gdLst>
                <a:gd name="connsiteX0" fmla="*/ 0 w 914625"/>
                <a:gd name="connsiteY0" fmla="*/ 82253 h 822527"/>
                <a:gd name="connsiteX1" fmla="*/ 24091 w 914625"/>
                <a:gd name="connsiteY1" fmla="*/ 24091 h 822527"/>
                <a:gd name="connsiteX2" fmla="*/ 82253 w 914625"/>
                <a:gd name="connsiteY2" fmla="*/ 0 h 822527"/>
                <a:gd name="connsiteX3" fmla="*/ 832372 w 914625"/>
                <a:gd name="connsiteY3" fmla="*/ 0 h 822527"/>
                <a:gd name="connsiteX4" fmla="*/ 890534 w 914625"/>
                <a:gd name="connsiteY4" fmla="*/ 24091 h 822527"/>
                <a:gd name="connsiteX5" fmla="*/ 914625 w 914625"/>
                <a:gd name="connsiteY5" fmla="*/ 82253 h 822527"/>
                <a:gd name="connsiteX6" fmla="*/ 914625 w 914625"/>
                <a:gd name="connsiteY6" fmla="*/ 740274 h 822527"/>
                <a:gd name="connsiteX7" fmla="*/ 890534 w 914625"/>
                <a:gd name="connsiteY7" fmla="*/ 798436 h 822527"/>
                <a:gd name="connsiteX8" fmla="*/ 832372 w 914625"/>
                <a:gd name="connsiteY8" fmla="*/ 822527 h 822527"/>
                <a:gd name="connsiteX9" fmla="*/ 82253 w 914625"/>
                <a:gd name="connsiteY9" fmla="*/ 822527 h 822527"/>
                <a:gd name="connsiteX10" fmla="*/ 24091 w 914625"/>
                <a:gd name="connsiteY10" fmla="*/ 798436 h 822527"/>
                <a:gd name="connsiteX11" fmla="*/ 0 w 914625"/>
                <a:gd name="connsiteY11" fmla="*/ 740274 h 822527"/>
                <a:gd name="connsiteX12" fmla="*/ 0 w 914625"/>
                <a:gd name="connsiteY12" fmla="*/ 82253 h 82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625" h="822527">
                  <a:moveTo>
                    <a:pt x="0" y="82253"/>
                  </a:moveTo>
                  <a:cubicBezTo>
                    <a:pt x="0" y="60438"/>
                    <a:pt x="8666" y="39517"/>
                    <a:pt x="24091" y="24091"/>
                  </a:cubicBezTo>
                  <a:cubicBezTo>
                    <a:pt x="39516" y="8666"/>
                    <a:pt x="60438" y="0"/>
                    <a:pt x="82253" y="0"/>
                  </a:cubicBezTo>
                  <a:lnTo>
                    <a:pt x="832372" y="0"/>
                  </a:lnTo>
                  <a:cubicBezTo>
                    <a:pt x="854187" y="0"/>
                    <a:pt x="875108" y="8666"/>
                    <a:pt x="890534" y="24091"/>
                  </a:cubicBezTo>
                  <a:cubicBezTo>
                    <a:pt x="905959" y="39516"/>
                    <a:pt x="914625" y="60438"/>
                    <a:pt x="914625" y="82253"/>
                  </a:cubicBezTo>
                  <a:lnTo>
                    <a:pt x="914625" y="740274"/>
                  </a:lnTo>
                  <a:cubicBezTo>
                    <a:pt x="914625" y="762089"/>
                    <a:pt x="905959" y="783010"/>
                    <a:pt x="890534" y="798436"/>
                  </a:cubicBezTo>
                  <a:cubicBezTo>
                    <a:pt x="875109" y="813861"/>
                    <a:pt x="854187" y="822527"/>
                    <a:pt x="832372" y="822527"/>
                  </a:cubicBezTo>
                  <a:lnTo>
                    <a:pt x="82253" y="822527"/>
                  </a:lnTo>
                  <a:cubicBezTo>
                    <a:pt x="60438" y="822527"/>
                    <a:pt x="39517" y="813861"/>
                    <a:pt x="24091" y="798436"/>
                  </a:cubicBezTo>
                  <a:cubicBezTo>
                    <a:pt x="8666" y="783011"/>
                    <a:pt x="0" y="762089"/>
                    <a:pt x="0" y="740274"/>
                  </a:cubicBezTo>
                  <a:lnTo>
                    <a:pt x="0" y="82253"/>
                  </a:lnTo>
                  <a:close/>
                </a:path>
              </a:pathLst>
            </a:cu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30441" tIns="30441" rIns="30441" bIns="30441"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Times New Roman" pitchFamily="18" charset="0"/>
                  <a:ea typeface="+mn-ea"/>
                  <a:cs typeface="Times New Roman" pitchFamily="18" charset="0"/>
                </a:rPr>
                <a:t>Si realiza compras en el cantón Rumiñahui</a:t>
              </a:r>
            </a:p>
          </p:txBody>
        </p:sp>
        <p:sp>
          <p:nvSpPr>
            <p:cNvPr id="14" name="13 Forma libre"/>
            <p:cNvSpPr/>
            <p:nvPr/>
          </p:nvSpPr>
          <p:spPr>
            <a:xfrm>
              <a:off x="4679430" y="4081825"/>
              <a:ext cx="960536" cy="327705"/>
            </a:xfrm>
            <a:custGeom>
              <a:avLst/>
              <a:gdLst>
                <a:gd name="connsiteX0" fmla="*/ 0 w 960536"/>
                <a:gd name="connsiteY0" fmla="*/ 32771 h 327705"/>
                <a:gd name="connsiteX1" fmla="*/ 9598 w 960536"/>
                <a:gd name="connsiteY1" fmla="*/ 9598 h 327705"/>
                <a:gd name="connsiteX2" fmla="*/ 32771 w 960536"/>
                <a:gd name="connsiteY2" fmla="*/ 0 h 327705"/>
                <a:gd name="connsiteX3" fmla="*/ 927765 w 960536"/>
                <a:gd name="connsiteY3" fmla="*/ 0 h 327705"/>
                <a:gd name="connsiteX4" fmla="*/ 950938 w 960536"/>
                <a:gd name="connsiteY4" fmla="*/ 9598 h 327705"/>
                <a:gd name="connsiteX5" fmla="*/ 960536 w 960536"/>
                <a:gd name="connsiteY5" fmla="*/ 32771 h 327705"/>
                <a:gd name="connsiteX6" fmla="*/ 960536 w 960536"/>
                <a:gd name="connsiteY6" fmla="*/ 294934 h 327705"/>
                <a:gd name="connsiteX7" fmla="*/ 950938 w 960536"/>
                <a:gd name="connsiteY7" fmla="*/ 318107 h 327705"/>
                <a:gd name="connsiteX8" fmla="*/ 927765 w 960536"/>
                <a:gd name="connsiteY8" fmla="*/ 327705 h 327705"/>
                <a:gd name="connsiteX9" fmla="*/ 32771 w 960536"/>
                <a:gd name="connsiteY9" fmla="*/ 327705 h 327705"/>
                <a:gd name="connsiteX10" fmla="*/ 9598 w 960536"/>
                <a:gd name="connsiteY10" fmla="*/ 318107 h 327705"/>
                <a:gd name="connsiteX11" fmla="*/ 0 w 960536"/>
                <a:gd name="connsiteY11" fmla="*/ 294934 h 327705"/>
                <a:gd name="connsiteX12" fmla="*/ 0 w 960536"/>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36" h="327705">
                  <a:moveTo>
                    <a:pt x="0" y="32771"/>
                  </a:moveTo>
                  <a:cubicBezTo>
                    <a:pt x="0" y="24080"/>
                    <a:pt x="3453" y="15744"/>
                    <a:pt x="9598" y="9598"/>
                  </a:cubicBezTo>
                  <a:cubicBezTo>
                    <a:pt x="15744" y="3452"/>
                    <a:pt x="24079" y="0"/>
                    <a:pt x="32771" y="0"/>
                  </a:cubicBezTo>
                  <a:lnTo>
                    <a:pt x="927765" y="0"/>
                  </a:lnTo>
                  <a:cubicBezTo>
                    <a:pt x="936456" y="0"/>
                    <a:pt x="944792" y="3453"/>
                    <a:pt x="950938" y="9598"/>
                  </a:cubicBezTo>
                  <a:cubicBezTo>
                    <a:pt x="957084" y="15744"/>
                    <a:pt x="960536" y="24079"/>
                    <a:pt x="960536" y="32771"/>
                  </a:cubicBezTo>
                  <a:lnTo>
                    <a:pt x="960536" y="294934"/>
                  </a:lnTo>
                  <a:cubicBezTo>
                    <a:pt x="960536" y="303625"/>
                    <a:pt x="957083" y="311961"/>
                    <a:pt x="950938" y="318107"/>
                  </a:cubicBezTo>
                  <a:cubicBezTo>
                    <a:pt x="944792" y="324253"/>
                    <a:pt x="936457" y="327705"/>
                    <a:pt x="927765"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88" tIns="18488" rIns="18488" bIns="18488"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Times New Roman" pitchFamily="18" charset="0"/>
                  <a:ea typeface="+mn-ea"/>
                  <a:cs typeface="Times New Roman" pitchFamily="18" charset="0"/>
                </a:rPr>
                <a:t>Hombres</a:t>
              </a:r>
            </a:p>
          </p:txBody>
        </p:sp>
        <p:sp>
          <p:nvSpPr>
            <p:cNvPr id="15" name="14 Forma libre"/>
            <p:cNvSpPr/>
            <p:nvPr/>
          </p:nvSpPr>
          <p:spPr>
            <a:xfrm rot="17742415">
              <a:off x="5053241" y="3305500"/>
              <a:ext cx="2072386" cy="13082"/>
            </a:xfrm>
            <a:custGeom>
              <a:avLst/>
              <a:gdLst>
                <a:gd name="connsiteX0" fmla="*/ 0 w 2072386"/>
                <a:gd name="connsiteY0" fmla="*/ 6541 h 13082"/>
                <a:gd name="connsiteX1" fmla="*/ 2135448 w 2072386"/>
                <a:gd name="connsiteY1" fmla="*/ 6541 h 13082"/>
              </a:gdLst>
              <a:ahLst/>
              <a:cxnLst>
                <a:cxn ang="0">
                  <a:pos x="connsiteX0" y="connsiteY0"/>
                </a:cxn>
                <a:cxn ang="0">
                  <a:pos x="connsiteX1" y="connsiteY1"/>
                </a:cxn>
              </a:cxnLst>
              <a:rect l="l" t="t" r="r" b="b"/>
              <a:pathLst>
                <a:path w="2072386" h="13082">
                  <a:moveTo>
                    <a:pt x="0" y="6541"/>
                  </a:moveTo>
                  <a:lnTo>
                    <a:pt x="2135448"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7083" tIns="-45268" rIns="997083" bIns="-45270" numCol="1" spcCol="1270" anchor="ctr" anchorCtr="0">
              <a:noAutofit/>
            </a:bodyPr>
            <a:lstStyle/>
            <a:p>
              <a:pPr lvl="0" algn="ctr" defTabSz="311150">
                <a:lnSpc>
                  <a:spcPct val="90000"/>
                </a:lnSpc>
                <a:spcBef>
                  <a:spcPct val="0"/>
                </a:spcBef>
                <a:spcAft>
                  <a:spcPct val="35000"/>
                </a:spcAft>
              </a:pPr>
              <a:endParaRPr lang="en-US" sz="7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16" name="15 Forma libre"/>
            <p:cNvSpPr/>
            <p:nvPr/>
          </p:nvSpPr>
          <p:spPr>
            <a:xfrm>
              <a:off x="6538902" y="2214554"/>
              <a:ext cx="1462122" cy="327705"/>
            </a:xfrm>
            <a:custGeom>
              <a:avLst/>
              <a:gdLst>
                <a:gd name="connsiteX0" fmla="*/ 0 w 1462122"/>
                <a:gd name="connsiteY0" fmla="*/ 32771 h 327705"/>
                <a:gd name="connsiteX1" fmla="*/ 9598 w 1462122"/>
                <a:gd name="connsiteY1" fmla="*/ 9598 h 327705"/>
                <a:gd name="connsiteX2" fmla="*/ 32771 w 1462122"/>
                <a:gd name="connsiteY2" fmla="*/ 0 h 327705"/>
                <a:gd name="connsiteX3" fmla="*/ 1429351 w 1462122"/>
                <a:gd name="connsiteY3" fmla="*/ 0 h 327705"/>
                <a:gd name="connsiteX4" fmla="*/ 1452524 w 1462122"/>
                <a:gd name="connsiteY4" fmla="*/ 9598 h 327705"/>
                <a:gd name="connsiteX5" fmla="*/ 1462122 w 1462122"/>
                <a:gd name="connsiteY5" fmla="*/ 32771 h 327705"/>
                <a:gd name="connsiteX6" fmla="*/ 1462122 w 1462122"/>
                <a:gd name="connsiteY6" fmla="*/ 294934 h 327705"/>
                <a:gd name="connsiteX7" fmla="*/ 1452524 w 1462122"/>
                <a:gd name="connsiteY7" fmla="*/ 318107 h 327705"/>
                <a:gd name="connsiteX8" fmla="*/ 1429351 w 1462122"/>
                <a:gd name="connsiteY8" fmla="*/ 327705 h 327705"/>
                <a:gd name="connsiteX9" fmla="*/ 32771 w 1462122"/>
                <a:gd name="connsiteY9" fmla="*/ 327705 h 327705"/>
                <a:gd name="connsiteX10" fmla="*/ 9598 w 1462122"/>
                <a:gd name="connsiteY10" fmla="*/ 318107 h 327705"/>
                <a:gd name="connsiteX11" fmla="*/ 0 w 1462122"/>
                <a:gd name="connsiteY11" fmla="*/ 294934 h 327705"/>
                <a:gd name="connsiteX12" fmla="*/ 0 w 1462122"/>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2122" h="327705">
                  <a:moveTo>
                    <a:pt x="0" y="32771"/>
                  </a:moveTo>
                  <a:cubicBezTo>
                    <a:pt x="0" y="24080"/>
                    <a:pt x="3453" y="15744"/>
                    <a:pt x="9598" y="9598"/>
                  </a:cubicBezTo>
                  <a:cubicBezTo>
                    <a:pt x="15744" y="3452"/>
                    <a:pt x="24079" y="0"/>
                    <a:pt x="32771" y="0"/>
                  </a:cubicBezTo>
                  <a:lnTo>
                    <a:pt x="1429351" y="0"/>
                  </a:lnTo>
                  <a:cubicBezTo>
                    <a:pt x="1438042" y="0"/>
                    <a:pt x="1446378" y="3453"/>
                    <a:pt x="1452524" y="9598"/>
                  </a:cubicBezTo>
                  <a:cubicBezTo>
                    <a:pt x="1458670" y="15744"/>
                    <a:pt x="1462122" y="24079"/>
                    <a:pt x="1462122" y="32771"/>
                  </a:cubicBezTo>
                  <a:lnTo>
                    <a:pt x="1462122" y="294934"/>
                  </a:lnTo>
                  <a:cubicBezTo>
                    <a:pt x="1462122" y="303625"/>
                    <a:pt x="1458669" y="311961"/>
                    <a:pt x="1452524" y="318107"/>
                  </a:cubicBezTo>
                  <a:cubicBezTo>
                    <a:pt x="1446378" y="324253"/>
                    <a:pt x="1438043" y="327705"/>
                    <a:pt x="1429351"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Factores de elección</a:t>
              </a:r>
            </a:p>
          </p:txBody>
        </p:sp>
        <p:sp>
          <p:nvSpPr>
            <p:cNvPr id="17" name="16 Forma libre"/>
            <p:cNvSpPr/>
            <p:nvPr/>
          </p:nvSpPr>
          <p:spPr>
            <a:xfrm rot="18025889">
              <a:off x="5208259" y="3484851"/>
              <a:ext cx="1749603" cy="13082"/>
            </a:xfrm>
            <a:custGeom>
              <a:avLst/>
              <a:gdLst>
                <a:gd name="connsiteX0" fmla="*/ 0 w 1749603"/>
                <a:gd name="connsiteY0" fmla="*/ 6541 h 13082"/>
                <a:gd name="connsiteX1" fmla="*/ 1764149 w 1749603"/>
                <a:gd name="connsiteY1" fmla="*/ 6541 h 13082"/>
              </a:gdLst>
              <a:ahLst/>
              <a:cxnLst>
                <a:cxn ang="0">
                  <a:pos x="connsiteX0" y="connsiteY0"/>
                </a:cxn>
                <a:cxn ang="0">
                  <a:pos x="connsiteX1" y="connsiteY1"/>
                </a:cxn>
              </a:cxnLst>
              <a:rect l="l" t="t" r="r" b="b"/>
              <a:pathLst>
                <a:path w="1749603" h="13082">
                  <a:moveTo>
                    <a:pt x="0" y="6541"/>
                  </a:moveTo>
                  <a:lnTo>
                    <a:pt x="1764149"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43760" tIns="-37199" rIns="843762" bIns="-3720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18" name="17 Forma libre"/>
            <p:cNvSpPr/>
            <p:nvPr/>
          </p:nvSpPr>
          <p:spPr>
            <a:xfrm>
              <a:off x="6526154" y="2573255"/>
              <a:ext cx="1446110" cy="327705"/>
            </a:xfrm>
            <a:custGeom>
              <a:avLst/>
              <a:gdLst>
                <a:gd name="connsiteX0" fmla="*/ 0 w 1446110"/>
                <a:gd name="connsiteY0" fmla="*/ 32771 h 327705"/>
                <a:gd name="connsiteX1" fmla="*/ 9598 w 1446110"/>
                <a:gd name="connsiteY1" fmla="*/ 9598 h 327705"/>
                <a:gd name="connsiteX2" fmla="*/ 32771 w 1446110"/>
                <a:gd name="connsiteY2" fmla="*/ 0 h 327705"/>
                <a:gd name="connsiteX3" fmla="*/ 1413339 w 1446110"/>
                <a:gd name="connsiteY3" fmla="*/ 0 h 327705"/>
                <a:gd name="connsiteX4" fmla="*/ 1436512 w 1446110"/>
                <a:gd name="connsiteY4" fmla="*/ 9598 h 327705"/>
                <a:gd name="connsiteX5" fmla="*/ 1446110 w 1446110"/>
                <a:gd name="connsiteY5" fmla="*/ 32771 h 327705"/>
                <a:gd name="connsiteX6" fmla="*/ 1446110 w 1446110"/>
                <a:gd name="connsiteY6" fmla="*/ 294934 h 327705"/>
                <a:gd name="connsiteX7" fmla="*/ 1436512 w 1446110"/>
                <a:gd name="connsiteY7" fmla="*/ 318107 h 327705"/>
                <a:gd name="connsiteX8" fmla="*/ 1413339 w 1446110"/>
                <a:gd name="connsiteY8" fmla="*/ 327705 h 327705"/>
                <a:gd name="connsiteX9" fmla="*/ 32771 w 1446110"/>
                <a:gd name="connsiteY9" fmla="*/ 327705 h 327705"/>
                <a:gd name="connsiteX10" fmla="*/ 9598 w 1446110"/>
                <a:gd name="connsiteY10" fmla="*/ 318107 h 327705"/>
                <a:gd name="connsiteX11" fmla="*/ 0 w 1446110"/>
                <a:gd name="connsiteY11" fmla="*/ 294934 h 327705"/>
                <a:gd name="connsiteX12" fmla="*/ 0 w 1446110"/>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6110" h="327705">
                  <a:moveTo>
                    <a:pt x="0" y="32771"/>
                  </a:moveTo>
                  <a:cubicBezTo>
                    <a:pt x="0" y="24080"/>
                    <a:pt x="3453" y="15744"/>
                    <a:pt x="9598" y="9598"/>
                  </a:cubicBezTo>
                  <a:cubicBezTo>
                    <a:pt x="15744" y="3452"/>
                    <a:pt x="24079" y="0"/>
                    <a:pt x="32771" y="0"/>
                  </a:cubicBezTo>
                  <a:lnTo>
                    <a:pt x="1413339" y="0"/>
                  </a:lnTo>
                  <a:cubicBezTo>
                    <a:pt x="1422030" y="0"/>
                    <a:pt x="1430366" y="3453"/>
                    <a:pt x="1436512" y="9598"/>
                  </a:cubicBezTo>
                  <a:cubicBezTo>
                    <a:pt x="1442658" y="15744"/>
                    <a:pt x="1446110" y="24079"/>
                    <a:pt x="1446110" y="32771"/>
                  </a:cubicBezTo>
                  <a:lnTo>
                    <a:pt x="1446110" y="294934"/>
                  </a:lnTo>
                  <a:cubicBezTo>
                    <a:pt x="1446110" y="303625"/>
                    <a:pt x="1442657" y="311961"/>
                    <a:pt x="1436512" y="318107"/>
                  </a:cubicBezTo>
                  <a:cubicBezTo>
                    <a:pt x="1430366" y="324253"/>
                    <a:pt x="1422031" y="327705"/>
                    <a:pt x="1413339"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Atributos mercados</a:t>
              </a:r>
            </a:p>
          </p:txBody>
        </p:sp>
        <p:sp>
          <p:nvSpPr>
            <p:cNvPr id="19" name="18 Forma libre"/>
            <p:cNvSpPr/>
            <p:nvPr/>
          </p:nvSpPr>
          <p:spPr>
            <a:xfrm rot="18422660">
              <a:off x="5351762" y="3660526"/>
              <a:ext cx="1449843" cy="13082"/>
            </a:xfrm>
            <a:custGeom>
              <a:avLst/>
              <a:gdLst>
                <a:gd name="connsiteX0" fmla="*/ 0 w 1449843"/>
                <a:gd name="connsiteY0" fmla="*/ 6541 h 13082"/>
                <a:gd name="connsiteX1" fmla="*/ 1410150 w 1449843"/>
                <a:gd name="connsiteY1" fmla="*/ 6541 h 13082"/>
              </a:gdLst>
              <a:ahLst/>
              <a:cxnLst>
                <a:cxn ang="0">
                  <a:pos x="connsiteX0" y="connsiteY0"/>
                </a:cxn>
                <a:cxn ang="0">
                  <a:pos x="connsiteX1" y="connsiteY1"/>
                </a:cxn>
              </a:cxnLst>
              <a:rect l="l" t="t" r="r" b="b"/>
              <a:pathLst>
                <a:path w="1449843" h="13082">
                  <a:moveTo>
                    <a:pt x="0" y="6541"/>
                  </a:moveTo>
                  <a:lnTo>
                    <a:pt x="1410150"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01375" tIns="-29705" rIns="701376" bIns="-29706"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20" name="19 Forma libre"/>
            <p:cNvSpPr/>
            <p:nvPr/>
          </p:nvSpPr>
          <p:spPr>
            <a:xfrm>
              <a:off x="6513400" y="2924604"/>
              <a:ext cx="1472340" cy="327705"/>
            </a:xfrm>
            <a:custGeom>
              <a:avLst/>
              <a:gdLst>
                <a:gd name="connsiteX0" fmla="*/ 0 w 1472340"/>
                <a:gd name="connsiteY0" fmla="*/ 32771 h 327705"/>
                <a:gd name="connsiteX1" fmla="*/ 9598 w 1472340"/>
                <a:gd name="connsiteY1" fmla="*/ 9598 h 327705"/>
                <a:gd name="connsiteX2" fmla="*/ 32771 w 1472340"/>
                <a:gd name="connsiteY2" fmla="*/ 0 h 327705"/>
                <a:gd name="connsiteX3" fmla="*/ 1439569 w 1472340"/>
                <a:gd name="connsiteY3" fmla="*/ 0 h 327705"/>
                <a:gd name="connsiteX4" fmla="*/ 1462742 w 1472340"/>
                <a:gd name="connsiteY4" fmla="*/ 9598 h 327705"/>
                <a:gd name="connsiteX5" fmla="*/ 1472340 w 1472340"/>
                <a:gd name="connsiteY5" fmla="*/ 32771 h 327705"/>
                <a:gd name="connsiteX6" fmla="*/ 1472340 w 1472340"/>
                <a:gd name="connsiteY6" fmla="*/ 294934 h 327705"/>
                <a:gd name="connsiteX7" fmla="*/ 1462742 w 1472340"/>
                <a:gd name="connsiteY7" fmla="*/ 318107 h 327705"/>
                <a:gd name="connsiteX8" fmla="*/ 1439569 w 1472340"/>
                <a:gd name="connsiteY8" fmla="*/ 327705 h 327705"/>
                <a:gd name="connsiteX9" fmla="*/ 32771 w 1472340"/>
                <a:gd name="connsiteY9" fmla="*/ 327705 h 327705"/>
                <a:gd name="connsiteX10" fmla="*/ 9598 w 1472340"/>
                <a:gd name="connsiteY10" fmla="*/ 318107 h 327705"/>
                <a:gd name="connsiteX11" fmla="*/ 0 w 1472340"/>
                <a:gd name="connsiteY11" fmla="*/ 294934 h 327705"/>
                <a:gd name="connsiteX12" fmla="*/ 0 w 1472340"/>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2340" h="327705">
                  <a:moveTo>
                    <a:pt x="0" y="32771"/>
                  </a:moveTo>
                  <a:cubicBezTo>
                    <a:pt x="0" y="24080"/>
                    <a:pt x="3453" y="15744"/>
                    <a:pt x="9598" y="9598"/>
                  </a:cubicBezTo>
                  <a:cubicBezTo>
                    <a:pt x="15744" y="3452"/>
                    <a:pt x="24079" y="0"/>
                    <a:pt x="32771" y="0"/>
                  </a:cubicBezTo>
                  <a:lnTo>
                    <a:pt x="1439569" y="0"/>
                  </a:lnTo>
                  <a:cubicBezTo>
                    <a:pt x="1448260" y="0"/>
                    <a:pt x="1456596" y="3453"/>
                    <a:pt x="1462742" y="9598"/>
                  </a:cubicBezTo>
                  <a:cubicBezTo>
                    <a:pt x="1468888" y="15744"/>
                    <a:pt x="1472340" y="24079"/>
                    <a:pt x="1472340" y="32771"/>
                  </a:cubicBezTo>
                  <a:lnTo>
                    <a:pt x="1472340" y="294934"/>
                  </a:lnTo>
                  <a:cubicBezTo>
                    <a:pt x="1472340" y="303625"/>
                    <a:pt x="1468887" y="311961"/>
                    <a:pt x="1462742" y="318107"/>
                  </a:cubicBezTo>
                  <a:cubicBezTo>
                    <a:pt x="1456596" y="324253"/>
                    <a:pt x="1448261" y="327705"/>
                    <a:pt x="1439569"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Motivos de influencia</a:t>
              </a:r>
            </a:p>
          </p:txBody>
        </p:sp>
        <p:sp>
          <p:nvSpPr>
            <p:cNvPr id="21" name="20 Forma libre"/>
            <p:cNvSpPr/>
            <p:nvPr/>
          </p:nvSpPr>
          <p:spPr>
            <a:xfrm rot="19019529">
              <a:off x="5483413" y="3841781"/>
              <a:ext cx="1165095" cy="13082"/>
            </a:xfrm>
            <a:custGeom>
              <a:avLst/>
              <a:gdLst>
                <a:gd name="connsiteX0" fmla="*/ 0 w 1165095"/>
                <a:gd name="connsiteY0" fmla="*/ 6541 h 13082"/>
                <a:gd name="connsiteX1" fmla="*/ 1060144 w 1165095"/>
                <a:gd name="connsiteY1" fmla="*/ 6541 h 13082"/>
              </a:gdLst>
              <a:ahLst/>
              <a:cxnLst>
                <a:cxn ang="0">
                  <a:pos x="connsiteX0" y="connsiteY0"/>
                </a:cxn>
                <a:cxn ang="0">
                  <a:pos x="connsiteX1" y="connsiteY1"/>
                </a:cxn>
              </a:cxnLst>
              <a:rect l="l" t="t" r="r" b="b"/>
              <a:pathLst>
                <a:path w="1165095" h="13082">
                  <a:moveTo>
                    <a:pt x="0" y="6541"/>
                  </a:moveTo>
                  <a:lnTo>
                    <a:pt x="1060144"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6120" tIns="-22586" rIns="566121" bIns="-22587"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22" name="21 Forma libre"/>
            <p:cNvSpPr/>
            <p:nvPr/>
          </p:nvSpPr>
          <p:spPr>
            <a:xfrm>
              <a:off x="6491955" y="3287115"/>
              <a:ext cx="1501519" cy="327705"/>
            </a:xfrm>
            <a:custGeom>
              <a:avLst/>
              <a:gdLst>
                <a:gd name="connsiteX0" fmla="*/ 0 w 1501519"/>
                <a:gd name="connsiteY0" fmla="*/ 32771 h 327705"/>
                <a:gd name="connsiteX1" fmla="*/ 9598 w 1501519"/>
                <a:gd name="connsiteY1" fmla="*/ 9598 h 327705"/>
                <a:gd name="connsiteX2" fmla="*/ 32771 w 1501519"/>
                <a:gd name="connsiteY2" fmla="*/ 0 h 327705"/>
                <a:gd name="connsiteX3" fmla="*/ 1468748 w 1501519"/>
                <a:gd name="connsiteY3" fmla="*/ 0 h 327705"/>
                <a:gd name="connsiteX4" fmla="*/ 1491921 w 1501519"/>
                <a:gd name="connsiteY4" fmla="*/ 9598 h 327705"/>
                <a:gd name="connsiteX5" fmla="*/ 1501519 w 1501519"/>
                <a:gd name="connsiteY5" fmla="*/ 32771 h 327705"/>
                <a:gd name="connsiteX6" fmla="*/ 1501519 w 1501519"/>
                <a:gd name="connsiteY6" fmla="*/ 294934 h 327705"/>
                <a:gd name="connsiteX7" fmla="*/ 1491921 w 1501519"/>
                <a:gd name="connsiteY7" fmla="*/ 318107 h 327705"/>
                <a:gd name="connsiteX8" fmla="*/ 1468748 w 1501519"/>
                <a:gd name="connsiteY8" fmla="*/ 327705 h 327705"/>
                <a:gd name="connsiteX9" fmla="*/ 32771 w 1501519"/>
                <a:gd name="connsiteY9" fmla="*/ 327705 h 327705"/>
                <a:gd name="connsiteX10" fmla="*/ 9598 w 1501519"/>
                <a:gd name="connsiteY10" fmla="*/ 318107 h 327705"/>
                <a:gd name="connsiteX11" fmla="*/ 0 w 1501519"/>
                <a:gd name="connsiteY11" fmla="*/ 294934 h 327705"/>
                <a:gd name="connsiteX12" fmla="*/ 0 w 1501519"/>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519" h="327705">
                  <a:moveTo>
                    <a:pt x="0" y="32771"/>
                  </a:moveTo>
                  <a:cubicBezTo>
                    <a:pt x="0" y="24080"/>
                    <a:pt x="3453" y="15744"/>
                    <a:pt x="9598" y="9598"/>
                  </a:cubicBezTo>
                  <a:cubicBezTo>
                    <a:pt x="15744" y="3452"/>
                    <a:pt x="24079" y="0"/>
                    <a:pt x="32771" y="0"/>
                  </a:cubicBezTo>
                  <a:lnTo>
                    <a:pt x="1468748" y="0"/>
                  </a:lnTo>
                  <a:cubicBezTo>
                    <a:pt x="1477439" y="0"/>
                    <a:pt x="1485775" y="3453"/>
                    <a:pt x="1491921" y="9598"/>
                  </a:cubicBezTo>
                  <a:cubicBezTo>
                    <a:pt x="1498067" y="15744"/>
                    <a:pt x="1501519" y="24079"/>
                    <a:pt x="1501519" y="32771"/>
                  </a:cubicBezTo>
                  <a:lnTo>
                    <a:pt x="1501519" y="294934"/>
                  </a:lnTo>
                  <a:cubicBezTo>
                    <a:pt x="1501519" y="303625"/>
                    <a:pt x="1498066" y="311961"/>
                    <a:pt x="1491921" y="318107"/>
                  </a:cubicBezTo>
                  <a:cubicBezTo>
                    <a:pt x="1485775" y="324253"/>
                    <a:pt x="1477440" y="327705"/>
                    <a:pt x="1468748"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Motivos de decisión</a:t>
              </a:r>
            </a:p>
          </p:txBody>
        </p:sp>
        <p:sp>
          <p:nvSpPr>
            <p:cNvPr id="23" name="22 Forma libre"/>
            <p:cNvSpPr/>
            <p:nvPr/>
          </p:nvSpPr>
          <p:spPr>
            <a:xfrm rot="20022445">
              <a:off x="5590995" y="4029459"/>
              <a:ext cx="946720" cy="13082"/>
            </a:xfrm>
            <a:custGeom>
              <a:avLst/>
              <a:gdLst>
                <a:gd name="connsiteX0" fmla="*/ 0 w 946720"/>
                <a:gd name="connsiteY0" fmla="*/ 6541 h 13082"/>
                <a:gd name="connsiteX1" fmla="*/ 762629 w 946720"/>
                <a:gd name="connsiteY1" fmla="*/ 6541 h 13082"/>
              </a:gdLst>
              <a:ahLst/>
              <a:cxnLst>
                <a:cxn ang="0">
                  <a:pos x="connsiteX0" y="connsiteY0"/>
                </a:cxn>
                <a:cxn ang="0">
                  <a:pos x="connsiteX1" y="connsiteY1"/>
                </a:cxn>
              </a:cxnLst>
              <a:rect l="l" t="t" r="r" b="b"/>
              <a:pathLst>
                <a:path w="946720" h="13082">
                  <a:moveTo>
                    <a:pt x="0" y="6541"/>
                  </a:moveTo>
                  <a:lnTo>
                    <a:pt x="762629"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62391" tIns="-17128" rIns="462392" bIns="-17127"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24" name="23 Forma libre"/>
            <p:cNvSpPr/>
            <p:nvPr/>
          </p:nvSpPr>
          <p:spPr>
            <a:xfrm>
              <a:off x="6488743" y="3650085"/>
              <a:ext cx="1493300" cy="352476"/>
            </a:xfrm>
            <a:custGeom>
              <a:avLst/>
              <a:gdLst>
                <a:gd name="connsiteX0" fmla="*/ 0 w 1493300"/>
                <a:gd name="connsiteY0" fmla="*/ 35248 h 352476"/>
                <a:gd name="connsiteX1" fmla="*/ 10324 w 1493300"/>
                <a:gd name="connsiteY1" fmla="*/ 10324 h 352476"/>
                <a:gd name="connsiteX2" fmla="*/ 35248 w 1493300"/>
                <a:gd name="connsiteY2" fmla="*/ 0 h 352476"/>
                <a:gd name="connsiteX3" fmla="*/ 1458052 w 1493300"/>
                <a:gd name="connsiteY3" fmla="*/ 0 h 352476"/>
                <a:gd name="connsiteX4" fmla="*/ 1482976 w 1493300"/>
                <a:gd name="connsiteY4" fmla="*/ 10324 h 352476"/>
                <a:gd name="connsiteX5" fmla="*/ 1493300 w 1493300"/>
                <a:gd name="connsiteY5" fmla="*/ 35248 h 352476"/>
                <a:gd name="connsiteX6" fmla="*/ 1493300 w 1493300"/>
                <a:gd name="connsiteY6" fmla="*/ 317228 h 352476"/>
                <a:gd name="connsiteX7" fmla="*/ 1482976 w 1493300"/>
                <a:gd name="connsiteY7" fmla="*/ 342152 h 352476"/>
                <a:gd name="connsiteX8" fmla="*/ 1458052 w 1493300"/>
                <a:gd name="connsiteY8" fmla="*/ 352476 h 352476"/>
                <a:gd name="connsiteX9" fmla="*/ 35248 w 1493300"/>
                <a:gd name="connsiteY9" fmla="*/ 352476 h 352476"/>
                <a:gd name="connsiteX10" fmla="*/ 10324 w 1493300"/>
                <a:gd name="connsiteY10" fmla="*/ 342152 h 352476"/>
                <a:gd name="connsiteX11" fmla="*/ 0 w 1493300"/>
                <a:gd name="connsiteY11" fmla="*/ 317228 h 352476"/>
                <a:gd name="connsiteX12" fmla="*/ 0 w 1493300"/>
                <a:gd name="connsiteY12" fmla="*/ 35248 h 35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300" h="352476">
                  <a:moveTo>
                    <a:pt x="0" y="35248"/>
                  </a:moveTo>
                  <a:cubicBezTo>
                    <a:pt x="0" y="25900"/>
                    <a:pt x="3714" y="16934"/>
                    <a:pt x="10324" y="10324"/>
                  </a:cubicBezTo>
                  <a:cubicBezTo>
                    <a:pt x="16934" y="3714"/>
                    <a:pt x="25900" y="0"/>
                    <a:pt x="35248" y="0"/>
                  </a:cubicBezTo>
                  <a:lnTo>
                    <a:pt x="1458052" y="0"/>
                  </a:lnTo>
                  <a:cubicBezTo>
                    <a:pt x="1467400" y="0"/>
                    <a:pt x="1476366" y="3714"/>
                    <a:pt x="1482976" y="10324"/>
                  </a:cubicBezTo>
                  <a:cubicBezTo>
                    <a:pt x="1489586" y="16934"/>
                    <a:pt x="1493300" y="25900"/>
                    <a:pt x="1493300" y="35248"/>
                  </a:cubicBezTo>
                  <a:lnTo>
                    <a:pt x="1493300" y="317228"/>
                  </a:lnTo>
                  <a:cubicBezTo>
                    <a:pt x="1493300" y="326576"/>
                    <a:pt x="1489586" y="335542"/>
                    <a:pt x="1482976" y="342152"/>
                  </a:cubicBezTo>
                  <a:cubicBezTo>
                    <a:pt x="1476366" y="348762"/>
                    <a:pt x="1467400" y="352476"/>
                    <a:pt x="1458052" y="352476"/>
                  </a:cubicBezTo>
                  <a:lnTo>
                    <a:pt x="35248" y="352476"/>
                  </a:lnTo>
                  <a:cubicBezTo>
                    <a:pt x="25900" y="352476"/>
                    <a:pt x="16934" y="348762"/>
                    <a:pt x="10324" y="342152"/>
                  </a:cubicBezTo>
                  <a:cubicBezTo>
                    <a:pt x="3714" y="335542"/>
                    <a:pt x="0" y="326576"/>
                    <a:pt x="0" y="317228"/>
                  </a:cubicBezTo>
                  <a:lnTo>
                    <a:pt x="0" y="35248"/>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5404" tIns="15404" rIns="15404" bIns="15404"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Información para elección</a:t>
              </a:r>
            </a:p>
          </p:txBody>
        </p:sp>
        <p:sp>
          <p:nvSpPr>
            <p:cNvPr id="25" name="24 Forma libre"/>
            <p:cNvSpPr/>
            <p:nvPr/>
          </p:nvSpPr>
          <p:spPr>
            <a:xfrm rot="21477830">
              <a:off x="5639706" y="4224469"/>
              <a:ext cx="825617" cy="13082"/>
            </a:xfrm>
            <a:custGeom>
              <a:avLst/>
              <a:gdLst>
                <a:gd name="connsiteX0" fmla="*/ 0 w 825617"/>
                <a:gd name="connsiteY0" fmla="*/ 6541 h 13082"/>
                <a:gd name="connsiteX1" fmla="*/ 586674 w 825617"/>
                <a:gd name="connsiteY1" fmla="*/ 6541 h 13082"/>
              </a:gdLst>
              <a:ahLst/>
              <a:cxnLst>
                <a:cxn ang="0">
                  <a:pos x="connsiteX0" y="connsiteY0"/>
                </a:cxn>
                <a:cxn ang="0">
                  <a:pos x="connsiteX1" y="connsiteY1"/>
                </a:cxn>
              </a:cxnLst>
              <a:rect l="l" t="t" r="r" b="b"/>
              <a:pathLst>
                <a:path w="825617" h="13082">
                  <a:moveTo>
                    <a:pt x="0" y="6541"/>
                  </a:moveTo>
                  <a:lnTo>
                    <a:pt x="586674"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4868" tIns="-14099" rIns="404868" bIns="-14100"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26" name="25 Forma libre"/>
            <p:cNvSpPr/>
            <p:nvPr/>
          </p:nvSpPr>
          <p:spPr>
            <a:xfrm>
              <a:off x="6465063" y="4052491"/>
              <a:ext cx="1512720" cy="327705"/>
            </a:xfrm>
            <a:custGeom>
              <a:avLst/>
              <a:gdLst>
                <a:gd name="connsiteX0" fmla="*/ 0 w 1512720"/>
                <a:gd name="connsiteY0" fmla="*/ 32771 h 327705"/>
                <a:gd name="connsiteX1" fmla="*/ 9598 w 1512720"/>
                <a:gd name="connsiteY1" fmla="*/ 9598 h 327705"/>
                <a:gd name="connsiteX2" fmla="*/ 32771 w 1512720"/>
                <a:gd name="connsiteY2" fmla="*/ 0 h 327705"/>
                <a:gd name="connsiteX3" fmla="*/ 1479949 w 1512720"/>
                <a:gd name="connsiteY3" fmla="*/ 0 h 327705"/>
                <a:gd name="connsiteX4" fmla="*/ 1503122 w 1512720"/>
                <a:gd name="connsiteY4" fmla="*/ 9598 h 327705"/>
                <a:gd name="connsiteX5" fmla="*/ 1512720 w 1512720"/>
                <a:gd name="connsiteY5" fmla="*/ 32771 h 327705"/>
                <a:gd name="connsiteX6" fmla="*/ 1512720 w 1512720"/>
                <a:gd name="connsiteY6" fmla="*/ 294934 h 327705"/>
                <a:gd name="connsiteX7" fmla="*/ 1503122 w 1512720"/>
                <a:gd name="connsiteY7" fmla="*/ 318107 h 327705"/>
                <a:gd name="connsiteX8" fmla="*/ 1479949 w 1512720"/>
                <a:gd name="connsiteY8" fmla="*/ 327705 h 327705"/>
                <a:gd name="connsiteX9" fmla="*/ 32771 w 1512720"/>
                <a:gd name="connsiteY9" fmla="*/ 327705 h 327705"/>
                <a:gd name="connsiteX10" fmla="*/ 9598 w 1512720"/>
                <a:gd name="connsiteY10" fmla="*/ 318107 h 327705"/>
                <a:gd name="connsiteX11" fmla="*/ 0 w 1512720"/>
                <a:gd name="connsiteY11" fmla="*/ 294934 h 327705"/>
                <a:gd name="connsiteX12" fmla="*/ 0 w 1512720"/>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720" h="327705">
                  <a:moveTo>
                    <a:pt x="0" y="32771"/>
                  </a:moveTo>
                  <a:cubicBezTo>
                    <a:pt x="0" y="24080"/>
                    <a:pt x="3453" y="15744"/>
                    <a:pt x="9598" y="9598"/>
                  </a:cubicBezTo>
                  <a:cubicBezTo>
                    <a:pt x="15744" y="3452"/>
                    <a:pt x="24079" y="0"/>
                    <a:pt x="32771" y="0"/>
                  </a:cubicBezTo>
                  <a:lnTo>
                    <a:pt x="1479949" y="0"/>
                  </a:lnTo>
                  <a:cubicBezTo>
                    <a:pt x="1488640" y="0"/>
                    <a:pt x="1496976" y="3453"/>
                    <a:pt x="1503122" y="9598"/>
                  </a:cubicBezTo>
                  <a:cubicBezTo>
                    <a:pt x="1509268" y="15744"/>
                    <a:pt x="1512720" y="24079"/>
                    <a:pt x="1512720" y="32771"/>
                  </a:cubicBezTo>
                  <a:lnTo>
                    <a:pt x="1512720" y="294934"/>
                  </a:lnTo>
                  <a:cubicBezTo>
                    <a:pt x="1512720" y="303625"/>
                    <a:pt x="1509267" y="311961"/>
                    <a:pt x="1503122" y="318107"/>
                  </a:cubicBezTo>
                  <a:cubicBezTo>
                    <a:pt x="1496976" y="324253"/>
                    <a:pt x="1488641" y="327705"/>
                    <a:pt x="1479949"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Mercados que conoce</a:t>
              </a:r>
            </a:p>
          </p:txBody>
        </p:sp>
        <p:sp>
          <p:nvSpPr>
            <p:cNvPr id="27" name="26 Forma libre"/>
            <p:cNvSpPr/>
            <p:nvPr/>
          </p:nvSpPr>
          <p:spPr>
            <a:xfrm rot="1362758">
              <a:off x="5606017" y="4408174"/>
              <a:ext cx="875594" cy="13082"/>
            </a:xfrm>
            <a:custGeom>
              <a:avLst/>
              <a:gdLst>
                <a:gd name="connsiteX0" fmla="*/ 0 w 875594"/>
                <a:gd name="connsiteY0" fmla="*/ 6541 h 13082"/>
                <a:gd name="connsiteX1" fmla="*/ 675512 w 875594"/>
                <a:gd name="connsiteY1" fmla="*/ 6541 h 13082"/>
              </a:gdLst>
              <a:ahLst/>
              <a:cxnLst>
                <a:cxn ang="0">
                  <a:pos x="connsiteX0" y="connsiteY0"/>
                </a:cxn>
                <a:cxn ang="0">
                  <a:pos x="connsiteX1" y="connsiteY1"/>
                </a:cxn>
              </a:cxnLst>
              <a:rect l="l" t="t" r="r" b="b"/>
              <a:pathLst>
                <a:path w="875594" h="13082">
                  <a:moveTo>
                    <a:pt x="0" y="6541"/>
                  </a:moveTo>
                  <a:lnTo>
                    <a:pt x="675512"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28608" tIns="-15349" rIns="428606" bIns="-15349"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28" name="27 Forma libre"/>
            <p:cNvSpPr/>
            <p:nvPr/>
          </p:nvSpPr>
          <p:spPr>
            <a:xfrm>
              <a:off x="6447662" y="4419901"/>
              <a:ext cx="1497599" cy="327705"/>
            </a:xfrm>
            <a:custGeom>
              <a:avLst/>
              <a:gdLst>
                <a:gd name="connsiteX0" fmla="*/ 0 w 1497599"/>
                <a:gd name="connsiteY0" fmla="*/ 32771 h 327705"/>
                <a:gd name="connsiteX1" fmla="*/ 9598 w 1497599"/>
                <a:gd name="connsiteY1" fmla="*/ 9598 h 327705"/>
                <a:gd name="connsiteX2" fmla="*/ 32771 w 1497599"/>
                <a:gd name="connsiteY2" fmla="*/ 0 h 327705"/>
                <a:gd name="connsiteX3" fmla="*/ 1464828 w 1497599"/>
                <a:gd name="connsiteY3" fmla="*/ 0 h 327705"/>
                <a:gd name="connsiteX4" fmla="*/ 1488001 w 1497599"/>
                <a:gd name="connsiteY4" fmla="*/ 9598 h 327705"/>
                <a:gd name="connsiteX5" fmla="*/ 1497599 w 1497599"/>
                <a:gd name="connsiteY5" fmla="*/ 32771 h 327705"/>
                <a:gd name="connsiteX6" fmla="*/ 1497599 w 1497599"/>
                <a:gd name="connsiteY6" fmla="*/ 294934 h 327705"/>
                <a:gd name="connsiteX7" fmla="*/ 1488001 w 1497599"/>
                <a:gd name="connsiteY7" fmla="*/ 318107 h 327705"/>
                <a:gd name="connsiteX8" fmla="*/ 1464828 w 1497599"/>
                <a:gd name="connsiteY8" fmla="*/ 327705 h 327705"/>
                <a:gd name="connsiteX9" fmla="*/ 32771 w 1497599"/>
                <a:gd name="connsiteY9" fmla="*/ 327705 h 327705"/>
                <a:gd name="connsiteX10" fmla="*/ 9598 w 1497599"/>
                <a:gd name="connsiteY10" fmla="*/ 318107 h 327705"/>
                <a:gd name="connsiteX11" fmla="*/ 0 w 1497599"/>
                <a:gd name="connsiteY11" fmla="*/ 294934 h 327705"/>
                <a:gd name="connsiteX12" fmla="*/ 0 w 1497599"/>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7599" h="327705">
                  <a:moveTo>
                    <a:pt x="0" y="32771"/>
                  </a:moveTo>
                  <a:cubicBezTo>
                    <a:pt x="0" y="24080"/>
                    <a:pt x="3453" y="15744"/>
                    <a:pt x="9598" y="9598"/>
                  </a:cubicBezTo>
                  <a:cubicBezTo>
                    <a:pt x="15744" y="3452"/>
                    <a:pt x="24079" y="0"/>
                    <a:pt x="32771" y="0"/>
                  </a:cubicBezTo>
                  <a:lnTo>
                    <a:pt x="1464828" y="0"/>
                  </a:lnTo>
                  <a:cubicBezTo>
                    <a:pt x="1473519" y="0"/>
                    <a:pt x="1481855" y="3453"/>
                    <a:pt x="1488001" y="9598"/>
                  </a:cubicBezTo>
                  <a:cubicBezTo>
                    <a:pt x="1494147" y="15744"/>
                    <a:pt x="1497599" y="24079"/>
                    <a:pt x="1497599" y="32771"/>
                  </a:cubicBezTo>
                  <a:lnTo>
                    <a:pt x="1497599" y="294934"/>
                  </a:lnTo>
                  <a:cubicBezTo>
                    <a:pt x="1497599" y="303625"/>
                    <a:pt x="1494146" y="311961"/>
                    <a:pt x="1488001" y="318107"/>
                  </a:cubicBezTo>
                  <a:cubicBezTo>
                    <a:pt x="1481855" y="324253"/>
                    <a:pt x="1473520" y="327705"/>
                    <a:pt x="1464828"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Frecuencia de compra</a:t>
              </a:r>
            </a:p>
          </p:txBody>
        </p:sp>
        <p:sp>
          <p:nvSpPr>
            <p:cNvPr id="29" name="28 Forma libre"/>
            <p:cNvSpPr/>
            <p:nvPr/>
          </p:nvSpPr>
          <p:spPr>
            <a:xfrm rot="2463683">
              <a:off x="5506375" y="4595861"/>
              <a:ext cx="1086138" cy="13082"/>
            </a:xfrm>
            <a:custGeom>
              <a:avLst/>
              <a:gdLst>
                <a:gd name="connsiteX0" fmla="*/ 0 w 1086138"/>
                <a:gd name="connsiteY0" fmla="*/ 6541 h 13082"/>
                <a:gd name="connsiteX1" fmla="*/ 967652 w 1086138"/>
                <a:gd name="connsiteY1" fmla="*/ 6541 h 13082"/>
              </a:gdLst>
              <a:ahLst/>
              <a:cxnLst>
                <a:cxn ang="0">
                  <a:pos x="connsiteX0" y="connsiteY0"/>
                </a:cxn>
                <a:cxn ang="0">
                  <a:pos x="connsiteX1" y="connsiteY1"/>
                </a:cxn>
              </a:cxnLst>
              <a:rect l="l" t="t" r="r" b="b"/>
              <a:pathLst>
                <a:path w="1086138" h="13082">
                  <a:moveTo>
                    <a:pt x="0" y="6541"/>
                  </a:moveTo>
                  <a:lnTo>
                    <a:pt x="967652"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8616" tIns="-20612" rIns="528616" bIns="-20613"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30" name="29 Forma libre"/>
            <p:cNvSpPr/>
            <p:nvPr/>
          </p:nvSpPr>
          <p:spPr>
            <a:xfrm>
              <a:off x="6458922" y="4795274"/>
              <a:ext cx="1492428" cy="327705"/>
            </a:xfrm>
            <a:custGeom>
              <a:avLst/>
              <a:gdLst>
                <a:gd name="connsiteX0" fmla="*/ 0 w 1492428"/>
                <a:gd name="connsiteY0" fmla="*/ 32771 h 327705"/>
                <a:gd name="connsiteX1" fmla="*/ 9598 w 1492428"/>
                <a:gd name="connsiteY1" fmla="*/ 9598 h 327705"/>
                <a:gd name="connsiteX2" fmla="*/ 32771 w 1492428"/>
                <a:gd name="connsiteY2" fmla="*/ 0 h 327705"/>
                <a:gd name="connsiteX3" fmla="*/ 1459657 w 1492428"/>
                <a:gd name="connsiteY3" fmla="*/ 0 h 327705"/>
                <a:gd name="connsiteX4" fmla="*/ 1482830 w 1492428"/>
                <a:gd name="connsiteY4" fmla="*/ 9598 h 327705"/>
                <a:gd name="connsiteX5" fmla="*/ 1492428 w 1492428"/>
                <a:gd name="connsiteY5" fmla="*/ 32771 h 327705"/>
                <a:gd name="connsiteX6" fmla="*/ 1492428 w 1492428"/>
                <a:gd name="connsiteY6" fmla="*/ 294934 h 327705"/>
                <a:gd name="connsiteX7" fmla="*/ 1482830 w 1492428"/>
                <a:gd name="connsiteY7" fmla="*/ 318107 h 327705"/>
                <a:gd name="connsiteX8" fmla="*/ 1459657 w 1492428"/>
                <a:gd name="connsiteY8" fmla="*/ 327705 h 327705"/>
                <a:gd name="connsiteX9" fmla="*/ 32771 w 1492428"/>
                <a:gd name="connsiteY9" fmla="*/ 327705 h 327705"/>
                <a:gd name="connsiteX10" fmla="*/ 9598 w 1492428"/>
                <a:gd name="connsiteY10" fmla="*/ 318107 h 327705"/>
                <a:gd name="connsiteX11" fmla="*/ 0 w 1492428"/>
                <a:gd name="connsiteY11" fmla="*/ 294934 h 327705"/>
                <a:gd name="connsiteX12" fmla="*/ 0 w 1492428"/>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428" h="327705">
                  <a:moveTo>
                    <a:pt x="0" y="32771"/>
                  </a:moveTo>
                  <a:cubicBezTo>
                    <a:pt x="0" y="24080"/>
                    <a:pt x="3453" y="15744"/>
                    <a:pt x="9598" y="9598"/>
                  </a:cubicBezTo>
                  <a:cubicBezTo>
                    <a:pt x="15744" y="3452"/>
                    <a:pt x="24079" y="0"/>
                    <a:pt x="32771" y="0"/>
                  </a:cubicBezTo>
                  <a:lnTo>
                    <a:pt x="1459657" y="0"/>
                  </a:lnTo>
                  <a:cubicBezTo>
                    <a:pt x="1468348" y="0"/>
                    <a:pt x="1476684" y="3453"/>
                    <a:pt x="1482830" y="9598"/>
                  </a:cubicBezTo>
                  <a:cubicBezTo>
                    <a:pt x="1488976" y="15744"/>
                    <a:pt x="1492428" y="24079"/>
                    <a:pt x="1492428" y="32771"/>
                  </a:cubicBezTo>
                  <a:lnTo>
                    <a:pt x="1492428" y="294934"/>
                  </a:lnTo>
                  <a:cubicBezTo>
                    <a:pt x="1492428" y="303625"/>
                    <a:pt x="1488975" y="311961"/>
                    <a:pt x="1482830" y="318107"/>
                  </a:cubicBezTo>
                  <a:cubicBezTo>
                    <a:pt x="1476684" y="324253"/>
                    <a:pt x="1468349" y="327705"/>
                    <a:pt x="1459657"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Beneficios</a:t>
              </a:r>
            </a:p>
          </p:txBody>
        </p:sp>
        <p:sp>
          <p:nvSpPr>
            <p:cNvPr id="31" name="30 Forma libre"/>
            <p:cNvSpPr/>
            <p:nvPr/>
          </p:nvSpPr>
          <p:spPr>
            <a:xfrm rot="3192528">
              <a:off x="5370077" y="4777991"/>
              <a:ext cx="1345751" cy="13082"/>
            </a:xfrm>
            <a:custGeom>
              <a:avLst/>
              <a:gdLst>
                <a:gd name="connsiteX0" fmla="*/ 0 w 1345751"/>
                <a:gd name="connsiteY0" fmla="*/ 6541 h 13082"/>
                <a:gd name="connsiteX1" fmla="*/ 1300198 w 1345751"/>
                <a:gd name="connsiteY1" fmla="*/ 6541 h 13082"/>
              </a:gdLst>
              <a:ahLst/>
              <a:cxnLst>
                <a:cxn ang="0">
                  <a:pos x="connsiteX0" y="connsiteY0"/>
                </a:cxn>
                <a:cxn ang="0">
                  <a:pos x="connsiteX1" y="connsiteY1"/>
                </a:cxn>
              </a:cxnLst>
              <a:rect l="l" t="t" r="r" b="b"/>
              <a:pathLst>
                <a:path w="1345751" h="13082">
                  <a:moveTo>
                    <a:pt x="0" y="6541"/>
                  </a:moveTo>
                  <a:lnTo>
                    <a:pt x="1300198"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51932" tIns="-27103" rIns="651931" bIns="-27103"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32" name="31 Forma libre"/>
            <p:cNvSpPr/>
            <p:nvPr/>
          </p:nvSpPr>
          <p:spPr>
            <a:xfrm>
              <a:off x="6445938" y="5159535"/>
              <a:ext cx="1488948" cy="327705"/>
            </a:xfrm>
            <a:custGeom>
              <a:avLst/>
              <a:gdLst>
                <a:gd name="connsiteX0" fmla="*/ 0 w 1488948"/>
                <a:gd name="connsiteY0" fmla="*/ 32771 h 327705"/>
                <a:gd name="connsiteX1" fmla="*/ 9598 w 1488948"/>
                <a:gd name="connsiteY1" fmla="*/ 9598 h 327705"/>
                <a:gd name="connsiteX2" fmla="*/ 32771 w 1488948"/>
                <a:gd name="connsiteY2" fmla="*/ 0 h 327705"/>
                <a:gd name="connsiteX3" fmla="*/ 1456177 w 1488948"/>
                <a:gd name="connsiteY3" fmla="*/ 0 h 327705"/>
                <a:gd name="connsiteX4" fmla="*/ 1479350 w 1488948"/>
                <a:gd name="connsiteY4" fmla="*/ 9598 h 327705"/>
                <a:gd name="connsiteX5" fmla="*/ 1488948 w 1488948"/>
                <a:gd name="connsiteY5" fmla="*/ 32771 h 327705"/>
                <a:gd name="connsiteX6" fmla="*/ 1488948 w 1488948"/>
                <a:gd name="connsiteY6" fmla="*/ 294934 h 327705"/>
                <a:gd name="connsiteX7" fmla="*/ 1479350 w 1488948"/>
                <a:gd name="connsiteY7" fmla="*/ 318107 h 327705"/>
                <a:gd name="connsiteX8" fmla="*/ 1456177 w 1488948"/>
                <a:gd name="connsiteY8" fmla="*/ 327705 h 327705"/>
                <a:gd name="connsiteX9" fmla="*/ 32771 w 1488948"/>
                <a:gd name="connsiteY9" fmla="*/ 327705 h 327705"/>
                <a:gd name="connsiteX10" fmla="*/ 9598 w 1488948"/>
                <a:gd name="connsiteY10" fmla="*/ 318107 h 327705"/>
                <a:gd name="connsiteX11" fmla="*/ 0 w 1488948"/>
                <a:gd name="connsiteY11" fmla="*/ 294934 h 327705"/>
                <a:gd name="connsiteX12" fmla="*/ 0 w 1488948"/>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948" h="327705">
                  <a:moveTo>
                    <a:pt x="0" y="32771"/>
                  </a:moveTo>
                  <a:cubicBezTo>
                    <a:pt x="0" y="24080"/>
                    <a:pt x="3453" y="15744"/>
                    <a:pt x="9598" y="9598"/>
                  </a:cubicBezTo>
                  <a:cubicBezTo>
                    <a:pt x="15744" y="3452"/>
                    <a:pt x="24079" y="0"/>
                    <a:pt x="32771" y="0"/>
                  </a:cubicBezTo>
                  <a:lnTo>
                    <a:pt x="1456177" y="0"/>
                  </a:lnTo>
                  <a:cubicBezTo>
                    <a:pt x="1464868" y="0"/>
                    <a:pt x="1473204" y="3453"/>
                    <a:pt x="1479350" y="9598"/>
                  </a:cubicBezTo>
                  <a:cubicBezTo>
                    <a:pt x="1485496" y="15744"/>
                    <a:pt x="1488948" y="24079"/>
                    <a:pt x="1488948" y="32771"/>
                  </a:cubicBezTo>
                  <a:lnTo>
                    <a:pt x="1488948" y="294934"/>
                  </a:lnTo>
                  <a:cubicBezTo>
                    <a:pt x="1488948" y="303625"/>
                    <a:pt x="1485495" y="311961"/>
                    <a:pt x="1479350" y="318107"/>
                  </a:cubicBezTo>
                  <a:cubicBezTo>
                    <a:pt x="1473204" y="324253"/>
                    <a:pt x="1464869" y="327705"/>
                    <a:pt x="1456177"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043" tIns="14043" rIns="14043" bIns="14043" numCol="1" spcCol="1270" anchor="ctr" anchorCtr="0">
              <a:noAutofit/>
            </a:bodyPr>
            <a:lstStyle/>
            <a:p>
              <a:pPr lvl="0" algn="ctr" defTabSz="311150">
                <a:lnSpc>
                  <a:spcPct val="90000"/>
                </a:lnSpc>
                <a:spcBef>
                  <a:spcPct val="0"/>
                </a:spcBef>
                <a:spcAft>
                  <a:spcPct val="35000"/>
                </a:spcAft>
              </a:pPr>
              <a:r>
                <a:rPr lang="en-US" sz="700" kern="1200">
                  <a:solidFill>
                    <a:sysClr val="windowText" lastClr="000000"/>
                  </a:solidFill>
                  <a:latin typeface="Times New Roman" pitchFamily="18" charset="0"/>
                  <a:ea typeface="+mn-ea"/>
                  <a:cs typeface="Times New Roman" pitchFamily="18" charset="0"/>
                </a:rPr>
                <a:t>Experiencias Negativas</a:t>
              </a:r>
            </a:p>
          </p:txBody>
        </p:sp>
        <p:sp>
          <p:nvSpPr>
            <p:cNvPr id="33" name="32 Forma libre"/>
            <p:cNvSpPr/>
            <p:nvPr/>
          </p:nvSpPr>
          <p:spPr>
            <a:xfrm rot="3680667">
              <a:off x="5212980" y="4959058"/>
              <a:ext cx="1640812" cy="13082"/>
            </a:xfrm>
            <a:custGeom>
              <a:avLst/>
              <a:gdLst>
                <a:gd name="connsiteX0" fmla="*/ 0 w 1640812"/>
                <a:gd name="connsiteY0" fmla="*/ 6541 h 13082"/>
                <a:gd name="connsiteX1" fmla="*/ 1656452 w 1640812"/>
                <a:gd name="connsiteY1" fmla="*/ 6541 h 13082"/>
              </a:gdLst>
              <a:ahLst/>
              <a:cxnLst>
                <a:cxn ang="0">
                  <a:pos x="connsiteX0" y="connsiteY0"/>
                </a:cxn>
                <a:cxn ang="0">
                  <a:pos x="connsiteX1" y="connsiteY1"/>
                </a:cxn>
              </a:cxnLst>
              <a:rect l="l" t="t" r="r" b="b"/>
              <a:pathLst>
                <a:path w="1640812" h="13082">
                  <a:moveTo>
                    <a:pt x="0" y="6541"/>
                  </a:moveTo>
                  <a:lnTo>
                    <a:pt x="1656452"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2086" tIns="-34480" rIns="792085" bIns="-34479"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34" name="33 Forma libre"/>
            <p:cNvSpPr/>
            <p:nvPr/>
          </p:nvSpPr>
          <p:spPr>
            <a:xfrm>
              <a:off x="6426807" y="5521669"/>
              <a:ext cx="1497088" cy="327705"/>
            </a:xfrm>
            <a:custGeom>
              <a:avLst/>
              <a:gdLst>
                <a:gd name="connsiteX0" fmla="*/ 0 w 1497088"/>
                <a:gd name="connsiteY0" fmla="*/ 32771 h 327705"/>
                <a:gd name="connsiteX1" fmla="*/ 9598 w 1497088"/>
                <a:gd name="connsiteY1" fmla="*/ 9598 h 327705"/>
                <a:gd name="connsiteX2" fmla="*/ 32771 w 1497088"/>
                <a:gd name="connsiteY2" fmla="*/ 0 h 327705"/>
                <a:gd name="connsiteX3" fmla="*/ 1464317 w 1497088"/>
                <a:gd name="connsiteY3" fmla="*/ 0 h 327705"/>
                <a:gd name="connsiteX4" fmla="*/ 1487490 w 1497088"/>
                <a:gd name="connsiteY4" fmla="*/ 9598 h 327705"/>
                <a:gd name="connsiteX5" fmla="*/ 1497088 w 1497088"/>
                <a:gd name="connsiteY5" fmla="*/ 32771 h 327705"/>
                <a:gd name="connsiteX6" fmla="*/ 1497088 w 1497088"/>
                <a:gd name="connsiteY6" fmla="*/ 294934 h 327705"/>
                <a:gd name="connsiteX7" fmla="*/ 1487490 w 1497088"/>
                <a:gd name="connsiteY7" fmla="*/ 318107 h 327705"/>
                <a:gd name="connsiteX8" fmla="*/ 1464317 w 1497088"/>
                <a:gd name="connsiteY8" fmla="*/ 327705 h 327705"/>
                <a:gd name="connsiteX9" fmla="*/ 32771 w 1497088"/>
                <a:gd name="connsiteY9" fmla="*/ 327705 h 327705"/>
                <a:gd name="connsiteX10" fmla="*/ 9598 w 1497088"/>
                <a:gd name="connsiteY10" fmla="*/ 318107 h 327705"/>
                <a:gd name="connsiteX11" fmla="*/ 0 w 1497088"/>
                <a:gd name="connsiteY11" fmla="*/ 294934 h 327705"/>
                <a:gd name="connsiteX12" fmla="*/ 0 w 1497088"/>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7088" h="327705">
                  <a:moveTo>
                    <a:pt x="0" y="32771"/>
                  </a:moveTo>
                  <a:cubicBezTo>
                    <a:pt x="0" y="24080"/>
                    <a:pt x="3453" y="15744"/>
                    <a:pt x="9598" y="9598"/>
                  </a:cubicBezTo>
                  <a:cubicBezTo>
                    <a:pt x="15744" y="3452"/>
                    <a:pt x="24079" y="0"/>
                    <a:pt x="32771" y="0"/>
                  </a:cubicBezTo>
                  <a:lnTo>
                    <a:pt x="1464317" y="0"/>
                  </a:lnTo>
                  <a:cubicBezTo>
                    <a:pt x="1473008" y="0"/>
                    <a:pt x="1481344" y="3453"/>
                    <a:pt x="1487490" y="9598"/>
                  </a:cubicBezTo>
                  <a:cubicBezTo>
                    <a:pt x="1493636" y="15744"/>
                    <a:pt x="1497088" y="24079"/>
                    <a:pt x="1497088" y="32771"/>
                  </a:cubicBezTo>
                  <a:lnTo>
                    <a:pt x="1497088" y="294934"/>
                  </a:lnTo>
                  <a:cubicBezTo>
                    <a:pt x="1497088" y="303625"/>
                    <a:pt x="1493635" y="311961"/>
                    <a:pt x="1487490" y="318107"/>
                  </a:cubicBezTo>
                  <a:cubicBezTo>
                    <a:pt x="1481344" y="324253"/>
                    <a:pt x="1473009" y="327705"/>
                    <a:pt x="1464317"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043" tIns="14043" rIns="14043" bIns="14043" numCol="1" spcCol="1270" anchor="ctr" anchorCtr="0">
              <a:noAutofit/>
            </a:bodyPr>
            <a:lstStyle/>
            <a:p>
              <a:pPr lvl="0" algn="ctr" defTabSz="311150">
                <a:lnSpc>
                  <a:spcPct val="90000"/>
                </a:lnSpc>
                <a:spcBef>
                  <a:spcPct val="0"/>
                </a:spcBef>
                <a:spcAft>
                  <a:spcPct val="35000"/>
                </a:spcAft>
              </a:pPr>
              <a:r>
                <a:rPr lang="en-US" sz="700" kern="1200">
                  <a:solidFill>
                    <a:sysClr val="windowText" lastClr="000000"/>
                  </a:solidFill>
                  <a:latin typeface="Times New Roman" pitchFamily="18" charset="0"/>
                  <a:ea typeface="+mn-ea"/>
                  <a:cs typeface="Times New Roman" pitchFamily="18" charset="0"/>
                </a:rPr>
                <a:t>Productos que compra regularmente</a:t>
              </a:r>
            </a:p>
          </p:txBody>
        </p:sp>
        <p:sp>
          <p:nvSpPr>
            <p:cNvPr id="35" name="34 Forma libre"/>
            <p:cNvSpPr/>
            <p:nvPr/>
          </p:nvSpPr>
          <p:spPr>
            <a:xfrm rot="3958428">
              <a:off x="5053864" y="5142108"/>
              <a:ext cx="1977253" cy="13082"/>
            </a:xfrm>
            <a:custGeom>
              <a:avLst/>
              <a:gdLst>
                <a:gd name="connsiteX0" fmla="*/ 0 w 1977253"/>
                <a:gd name="connsiteY0" fmla="*/ 6541 h 13082"/>
                <a:gd name="connsiteX1" fmla="*/ 2041736 w 1977253"/>
                <a:gd name="connsiteY1" fmla="*/ 6541 h 13082"/>
              </a:gdLst>
              <a:ahLst/>
              <a:cxnLst>
                <a:cxn ang="0">
                  <a:pos x="connsiteX0" y="connsiteY0"/>
                </a:cxn>
                <a:cxn ang="0">
                  <a:pos x="connsiteX1" y="connsiteY1"/>
                </a:cxn>
              </a:cxnLst>
              <a:rect l="l" t="t" r="r" b="b"/>
              <a:pathLst>
                <a:path w="1977253" h="13082">
                  <a:moveTo>
                    <a:pt x="0" y="6541"/>
                  </a:moveTo>
                  <a:lnTo>
                    <a:pt x="2041736" y="6541"/>
                  </a:lnTo>
                </a:path>
              </a:pathLst>
            </a:cu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1895" tIns="-42890" rIns="951896" bIns="-42890" numCol="1" spcCol="1270" anchor="ctr" anchorCtr="0">
              <a:noAutofit/>
            </a:bodyPr>
            <a:lstStyle/>
            <a:p>
              <a:pPr lvl="0" algn="ctr" defTabSz="266700">
                <a:lnSpc>
                  <a:spcPct val="90000"/>
                </a:lnSpc>
                <a:spcBef>
                  <a:spcPct val="0"/>
                </a:spcBef>
                <a:spcAft>
                  <a:spcPct val="35000"/>
                </a:spcAft>
              </a:pPr>
              <a:endParaRPr lang="en-US" sz="6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36" name="35 Forma libre"/>
            <p:cNvSpPr/>
            <p:nvPr/>
          </p:nvSpPr>
          <p:spPr>
            <a:xfrm>
              <a:off x="6445014" y="5887768"/>
              <a:ext cx="1456584" cy="327705"/>
            </a:xfrm>
            <a:custGeom>
              <a:avLst/>
              <a:gdLst>
                <a:gd name="connsiteX0" fmla="*/ 0 w 1456584"/>
                <a:gd name="connsiteY0" fmla="*/ 32771 h 327705"/>
                <a:gd name="connsiteX1" fmla="*/ 9598 w 1456584"/>
                <a:gd name="connsiteY1" fmla="*/ 9598 h 327705"/>
                <a:gd name="connsiteX2" fmla="*/ 32771 w 1456584"/>
                <a:gd name="connsiteY2" fmla="*/ 0 h 327705"/>
                <a:gd name="connsiteX3" fmla="*/ 1423813 w 1456584"/>
                <a:gd name="connsiteY3" fmla="*/ 0 h 327705"/>
                <a:gd name="connsiteX4" fmla="*/ 1446986 w 1456584"/>
                <a:gd name="connsiteY4" fmla="*/ 9598 h 327705"/>
                <a:gd name="connsiteX5" fmla="*/ 1456584 w 1456584"/>
                <a:gd name="connsiteY5" fmla="*/ 32771 h 327705"/>
                <a:gd name="connsiteX6" fmla="*/ 1456584 w 1456584"/>
                <a:gd name="connsiteY6" fmla="*/ 294934 h 327705"/>
                <a:gd name="connsiteX7" fmla="*/ 1446986 w 1456584"/>
                <a:gd name="connsiteY7" fmla="*/ 318107 h 327705"/>
                <a:gd name="connsiteX8" fmla="*/ 1423813 w 1456584"/>
                <a:gd name="connsiteY8" fmla="*/ 327705 h 327705"/>
                <a:gd name="connsiteX9" fmla="*/ 32771 w 1456584"/>
                <a:gd name="connsiteY9" fmla="*/ 327705 h 327705"/>
                <a:gd name="connsiteX10" fmla="*/ 9598 w 1456584"/>
                <a:gd name="connsiteY10" fmla="*/ 318107 h 327705"/>
                <a:gd name="connsiteX11" fmla="*/ 0 w 1456584"/>
                <a:gd name="connsiteY11" fmla="*/ 294934 h 327705"/>
                <a:gd name="connsiteX12" fmla="*/ 0 w 1456584"/>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84" h="327705">
                  <a:moveTo>
                    <a:pt x="0" y="32771"/>
                  </a:moveTo>
                  <a:cubicBezTo>
                    <a:pt x="0" y="24080"/>
                    <a:pt x="3453" y="15744"/>
                    <a:pt x="9598" y="9598"/>
                  </a:cubicBezTo>
                  <a:cubicBezTo>
                    <a:pt x="15744" y="3452"/>
                    <a:pt x="24079" y="0"/>
                    <a:pt x="32771" y="0"/>
                  </a:cubicBezTo>
                  <a:lnTo>
                    <a:pt x="1423813" y="0"/>
                  </a:lnTo>
                  <a:cubicBezTo>
                    <a:pt x="1432504" y="0"/>
                    <a:pt x="1440840" y="3453"/>
                    <a:pt x="1446986" y="9598"/>
                  </a:cubicBezTo>
                  <a:cubicBezTo>
                    <a:pt x="1453132" y="15744"/>
                    <a:pt x="1456584" y="24079"/>
                    <a:pt x="1456584" y="32771"/>
                  </a:cubicBezTo>
                  <a:lnTo>
                    <a:pt x="1456584" y="294934"/>
                  </a:lnTo>
                  <a:cubicBezTo>
                    <a:pt x="1456584" y="303625"/>
                    <a:pt x="1453131" y="311961"/>
                    <a:pt x="1446986" y="318107"/>
                  </a:cubicBezTo>
                  <a:cubicBezTo>
                    <a:pt x="1440840" y="324253"/>
                    <a:pt x="1432505" y="327705"/>
                    <a:pt x="1423813"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043" tIns="14043" rIns="14043" bIns="14043" numCol="1" spcCol="1270" anchor="ctr" anchorCtr="0">
              <a:noAutofit/>
            </a:bodyPr>
            <a:lstStyle/>
            <a:p>
              <a:pPr lvl="0" algn="ctr" defTabSz="311150">
                <a:lnSpc>
                  <a:spcPct val="90000"/>
                </a:lnSpc>
                <a:spcBef>
                  <a:spcPct val="0"/>
                </a:spcBef>
                <a:spcAft>
                  <a:spcPct val="35000"/>
                </a:spcAft>
              </a:pPr>
              <a:r>
                <a:rPr lang="en-US" sz="700" kern="1200">
                  <a:solidFill>
                    <a:sysClr val="windowText" lastClr="000000"/>
                  </a:solidFill>
                  <a:latin typeface="Times New Roman" pitchFamily="18" charset="0"/>
                  <a:ea typeface="+mn-ea"/>
                  <a:cs typeface="Times New Roman" pitchFamily="18" charset="0"/>
                </a:rPr>
                <a:t>Aspectos a mejorar</a:t>
              </a:r>
            </a:p>
          </p:txBody>
        </p:sp>
        <p:sp>
          <p:nvSpPr>
            <p:cNvPr id="38" name="37 Forma libre"/>
            <p:cNvSpPr/>
            <p:nvPr/>
          </p:nvSpPr>
          <p:spPr>
            <a:xfrm>
              <a:off x="4611451" y="5747366"/>
              <a:ext cx="950863" cy="327705"/>
            </a:xfrm>
            <a:custGeom>
              <a:avLst/>
              <a:gdLst>
                <a:gd name="connsiteX0" fmla="*/ 0 w 950863"/>
                <a:gd name="connsiteY0" fmla="*/ 32771 h 327705"/>
                <a:gd name="connsiteX1" fmla="*/ 9598 w 950863"/>
                <a:gd name="connsiteY1" fmla="*/ 9598 h 327705"/>
                <a:gd name="connsiteX2" fmla="*/ 32771 w 950863"/>
                <a:gd name="connsiteY2" fmla="*/ 0 h 327705"/>
                <a:gd name="connsiteX3" fmla="*/ 918092 w 950863"/>
                <a:gd name="connsiteY3" fmla="*/ 0 h 327705"/>
                <a:gd name="connsiteX4" fmla="*/ 941265 w 950863"/>
                <a:gd name="connsiteY4" fmla="*/ 9598 h 327705"/>
                <a:gd name="connsiteX5" fmla="*/ 950863 w 950863"/>
                <a:gd name="connsiteY5" fmla="*/ 32771 h 327705"/>
                <a:gd name="connsiteX6" fmla="*/ 950863 w 950863"/>
                <a:gd name="connsiteY6" fmla="*/ 294934 h 327705"/>
                <a:gd name="connsiteX7" fmla="*/ 941265 w 950863"/>
                <a:gd name="connsiteY7" fmla="*/ 318107 h 327705"/>
                <a:gd name="connsiteX8" fmla="*/ 918092 w 950863"/>
                <a:gd name="connsiteY8" fmla="*/ 327705 h 327705"/>
                <a:gd name="connsiteX9" fmla="*/ 32771 w 950863"/>
                <a:gd name="connsiteY9" fmla="*/ 327705 h 327705"/>
                <a:gd name="connsiteX10" fmla="*/ 9598 w 950863"/>
                <a:gd name="connsiteY10" fmla="*/ 318107 h 327705"/>
                <a:gd name="connsiteX11" fmla="*/ 0 w 950863"/>
                <a:gd name="connsiteY11" fmla="*/ 294934 h 327705"/>
                <a:gd name="connsiteX12" fmla="*/ 0 w 950863"/>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863" h="327705">
                  <a:moveTo>
                    <a:pt x="0" y="32771"/>
                  </a:moveTo>
                  <a:cubicBezTo>
                    <a:pt x="0" y="24080"/>
                    <a:pt x="3453" y="15744"/>
                    <a:pt x="9598" y="9598"/>
                  </a:cubicBezTo>
                  <a:cubicBezTo>
                    <a:pt x="15744" y="3452"/>
                    <a:pt x="24079" y="0"/>
                    <a:pt x="32771" y="0"/>
                  </a:cubicBezTo>
                  <a:lnTo>
                    <a:pt x="918092" y="0"/>
                  </a:lnTo>
                  <a:cubicBezTo>
                    <a:pt x="926783" y="0"/>
                    <a:pt x="935119" y="3453"/>
                    <a:pt x="941265" y="9598"/>
                  </a:cubicBezTo>
                  <a:cubicBezTo>
                    <a:pt x="947411" y="15744"/>
                    <a:pt x="950863" y="24079"/>
                    <a:pt x="950863" y="32771"/>
                  </a:cubicBezTo>
                  <a:lnTo>
                    <a:pt x="950863" y="294934"/>
                  </a:lnTo>
                  <a:cubicBezTo>
                    <a:pt x="950863" y="303625"/>
                    <a:pt x="947410" y="311961"/>
                    <a:pt x="941265" y="318107"/>
                  </a:cubicBezTo>
                  <a:cubicBezTo>
                    <a:pt x="935119" y="324253"/>
                    <a:pt x="926784" y="327705"/>
                    <a:pt x="918092"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88" tIns="18488" rIns="18488" bIns="18488"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Times New Roman" pitchFamily="18" charset="0"/>
                  <a:ea typeface="+mn-ea"/>
                  <a:cs typeface="Times New Roman" pitchFamily="18" charset="0"/>
                </a:rPr>
                <a:t>Mujeres</a:t>
              </a:r>
            </a:p>
          </p:txBody>
        </p:sp>
        <p:sp>
          <p:nvSpPr>
            <p:cNvPr id="40" name="39 Forma libre"/>
            <p:cNvSpPr/>
            <p:nvPr/>
          </p:nvSpPr>
          <p:spPr>
            <a:xfrm>
              <a:off x="6474645" y="6395549"/>
              <a:ext cx="1401044" cy="327705"/>
            </a:xfrm>
            <a:custGeom>
              <a:avLst/>
              <a:gdLst>
                <a:gd name="connsiteX0" fmla="*/ 0 w 1401044"/>
                <a:gd name="connsiteY0" fmla="*/ 32771 h 327705"/>
                <a:gd name="connsiteX1" fmla="*/ 9598 w 1401044"/>
                <a:gd name="connsiteY1" fmla="*/ 9598 h 327705"/>
                <a:gd name="connsiteX2" fmla="*/ 32771 w 1401044"/>
                <a:gd name="connsiteY2" fmla="*/ 0 h 327705"/>
                <a:gd name="connsiteX3" fmla="*/ 1368273 w 1401044"/>
                <a:gd name="connsiteY3" fmla="*/ 0 h 327705"/>
                <a:gd name="connsiteX4" fmla="*/ 1391446 w 1401044"/>
                <a:gd name="connsiteY4" fmla="*/ 9598 h 327705"/>
                <a:gd name="connsiteX5" fmla="*/ 1401044 w 1401044"/>
                <a:gd name="connsiteY5" fmla="*/ 32771 h 327705"/>
                <a:gd name="connsiteX6" fmla="*/ 1401044 w 1401044"/>
                <a:gd name="connsiteY6" fmla="*/ 294934 h 327705"/>
                <a:gd name="connsiteX7" fmla="*/ 1391446 w 1401044"/>
                <a:gd name="connsiteY7" fmla="*/ 318107 h 327705"/>
                <a:gd name="connsiteX8" fmla="*/ 1368273 w 1401044"/>
                <a:gd name="connsiteY8" fmla="*/ 327705 h 327705"/>
                <a:gd name="connsiteX9" fmla="*/ 32771 w 1401044"/>
                <a:gd name="connsiteY9" fmla="*/ 327705 h 327705"/>
                <a:gd name="connsiteX10" fmla="*/ 9598 w 1401044"/>
                <a:gd name="connsiteY10" fmla="*/ 318107 h 327705"/>
                <a:gd name="connsiteX11" fmla="*/ 0 w 1401044"/>
                <a:gd name="connsiteY11" fmla="*/ 294934 h 327705"/>
                <a:gd name="connsiteX12" fmla="*/ 0 w 1401044"/>
                <a:gd name="connsiteY12" fmla="*/ 32771 h 3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044" h="327705">
                  <a:moveTo>
                    <a:pt x="0" y="32771"/>
                  </a:moveTo>
                  <a:cubicBezTo>
                    <a:pt x="0" y="24080"/>
                    <a:pt x="3453" y="15744"/>
                    <a:pt x="9598" y="9598"/>
                  </a:cubicBezTo>
                  <a:cubicBezTo>
                    <a:pt x="15744" y="3452"/>
                    <a:pt x="24079" y="0"/>
                    <a:pt x="32771" y="0"/>
                  </a:cubicBezTo>
                  <a:lnTo>
                    <a:pt x="1368273" y="0"/>
                  </a:lnTo>
                  <a:cubicBezTo>
                    <a:pt x="1376964" y="0"/>
                    <a:pt x="1385300" y="3453"/>
                    <a:pt x="1391446" y="9598"/>
                  </a:cubicBezTo>
                  <a:cubicBezTo>
                    <a:pt x="1397592" y="15744"/>
                    <a:pt x="1401044" y="24079"/>
                    <a:pt x="1401044" y="32771"/>
                  </a:cubicBezTo>
                  <a:lnTo>
                    <a:pt x="1401044" y="294934"/>
                  </a:lnTo>
                  <a:cubicBezTo>
                    <a:pt x="1401044" y="303625"/>
                    <a:pt x="1397591" y="311961"/>
                    <a:pt x="1391446" y="318107"/>
                  </a:cubicBezTo>
                  <a:cubicBezTo>
                    <a:pt x="1385300" y="324253"/>
                    <a:pt x="1376965" y="327705"/>
                    <a:pt x="1368273" y="327705"/>
                  </a:cubicBezTo>
                  <a:lnTo>
                    <a:pt x="32771" y="327705"/>
                  </a:lnTo>
                  <a:cubicBezTo>
                    <a:pt x="24080" y="327705"/>
                    <a:pt x="15744" y="324252"/>
                    <a:pt x="9598" y="318107"/>
                  </a:cubicBezTo>
                  <a:cubicBezTo>
                    <a:pt x="3452" y="311961"/>
                    <a:pt x="0" y="303626"/>
                    <a:pt x="0" y="294934"/>
                  </a:cubicBezTo>
                  <a:lnTo>
                    <a:pt x="0" y="32771"/>
                  </a:lnTo>
                  <a:close/>
                </a:path>
              </a:pathLst>
            </a:cu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4678" tIns="14678" rIns="14678" bIns="14678"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solidFill>
                  <a:latin typeface="Times New Roman" pitchFamily="18" charset="0"/>
                  <a:ea typeface="+mn-ea"/>
                  <a:cs typeface="Times New Roman" pitchFamily="18" charset="0"/>
                </a:rPr>
                <a:t>Mismas variables que los hombres</a:t>
              </a:r>
            </a:p>
          </p:txBody>
        </p:sp>
        <p:sp>
          <p:nvSpPr>
            <p:cNvPr id="41" name="40 Forma libre"/>
            <p:cNvSpPr/>
            <p:nvPr/>
          </p:nvSpPr>
          <p:spPr>
            <a:xfrm rot="1863041">
              <a:off x="1269704" y="4845951"/>
              <a:ext cx="699698" cy="13082"/>
            </a:xfrm>
            <a:custGeom>
              <a:avLst/>
              <a:gdLst>
                <a:gd name="connsiteX0" fmla="*/ 0 w 699698"/>
                <a:gd name="connsiteY0" fmla="*/ 6541 h 13082"/>
                <a:gd name="connsiteX1" fmla="*/ 723955 w 699698"/>
                <a:gd name="connsiteY1" fmla="*/ 6541 h 13082"/>
              </a:gdLst>
              <a:ahLst/>
              <a:cxnLst>
                <a:cxn ang="0">
                  <a:pos x="connsiteX0" y="connsiteY0"/>
                </a:cxn>
                <a:cxn ang="0">
                  <a:pos x="connsiteX1" y="connsiteY1"/>
                </a:cxn>
              </a:cxnLst>
              <a:rect l="l" t="t" r="r" b="b"/>
              <a:pathLst>
                <a:path w="699698" h="13082">
                  <a:moveTo>
                    <a:pt x="0" y="6541"/>
                  </a:moveTo>
                  <a:lnTo>
                    <a:pt x="723955" y="6541"/>
                  </a:lnTo>
                </a:path>
              </a:pathLst>
            </a:custGeom>
            <a:noFill/>
            <a:ln w="25400" cap="flat" cmpd="sng" algn="ctr">
              <a:solidFill>
                <a:srgbClr val="8064A2">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5056" tIns="-10952" rIns="345057" bIns="-10951"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hueOff val="0"/>
                    <a:satOff val="0"/>
                    <a:lumOff val="0"/>
                    <a:alphaOff val="0"/>
                  </a:sysClr>
                </a:solidFill>
                <a:latin typeface="Times New Roman" pitchFamily="18" charset="0"/>
                <a:ea typeface="+mn-ea"/>
                <a:cs typeface="Times New Roman" pitchFamily="18" charset="0"/>
              </a:endParaRPr>
            </a:p>
          </p:txBody>
        </p:sp>
        <p:sp>
          <p:nvSpPr>
            <p:cNvPr id="42" name="41 Forma libre"/>
            <p:cNvSpPr/>
            <p:nvPr/>
          </p:nvSpPr>
          <p:spPr>
            <a:xfrm>
              <a:off x="1919273" y="4629472"/>
              <a:ext cx="923440" cy="806941"/>
            </a:xfrm>
            <a:custGeom>
              <a:avLst/>
              <a:gdLst>
                <a:gd name="connsiteX0" fmla="*/ 0 w 923440"/>
                <a:gd name="connsiteY0" fmla="*/ 80694 h 806941"/>
                <a:gd name="connsiteX1" fmla="*/ 23635 w 923440"/>
                <a:gd name="connsiteY1" fmla="*/ 23635 h 806941"/>
                <a:gd name="connsiteX2" fmla="*/ 80694 w 923440"/>
                <a:gd name="connsiteY2" fmla="*/ 0 h 806941"/>
                <a:gd name="connsiteX3" fmla="*/ 842746 w 923440"/>
                <a:gd name="connsiteY3" fmla="*/ 0 h 806941"/>
                <a:gd name="connsiteX4" fmla="*/ 899805 w 923440"/>
                <a:gd name="connsiteY4" fmla="*/ 23635 h 806941"/>
                <a:gd name="connsiteX5" fmla="*/ 923440 w 923440"/>
                <a:gd name="connsiteY5" fmla="*/ 80694 h 806941"/>
                <a:gd name="connsiteX6" fmla="*/ 923440 w 923440"/>
                <a:gd name="connsiteY6" fmla="*/ 726247 h 806941"/>
                <a:gd name="connsiteX7" fmla="*/ 899805 w 923440"/>
                <a:gd name="connsiteY7" fmla="*/ 783306 h 806941"/>
                <a:gd name="connsiteX8" fmla="*/ 842746 w 923440"/>
                <a:gd name="connsiteY8" fmla="*/ 806941 h 806941"/>
                <a:gd name="connsiteX9" fmla="*/ 80694 w 923440"/>
                <a:gd name="connsiteY9" fmla="*/ 806941 h 806941"/>
                <a:gd name="connsiteX10" fmla="*/ 23635 w 923440"/>
                <a:gd name="connsiteY10" fmla="*/ 783306 h 806941"/>
                <a:gd name="connsiteX11" fmla="*/ 0 w 923440"/>
                <a:gd name="connsiteY11" fmla="*/ 726247 h 806941"/>
                <a:gd name="connsiteX12" fmla="*/ 0 w 923440"/>
                <a:gd name="connsiteY12" fmla="*/ 80694 h 80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3440" h="806941">
                  <a:moveTo>
                    <a:pt x="0" y="80694"/>
                  </a:moveTo>
                  <a:cubicBezTo>
                    <a:pt x="0" y="59293"/>
                    <a:pt x="8502" y="38768"/>
                    <a:pt x="23635" y="23635"/>
                  </a:cubicBezTo>
                  <a:cubicBezTo>
                    <a:pt x="38768" y="8502"/>
                    <a:pt x="59293" y="0"/>
                    <a:pt x="80694" y="0"/>
                  </a:cubicBezTo>
                  <a:lnTo>
                    <a:pt x="842746" y="0"/>
                  </a:lnTo>
                  <a:cubicBezTo>
                    <a:pt x="864147" y="0"/>
                    <a:pt x="884672" y="8502"/>
                    <a:pt x="899805" y="23635"/>
                  </a:cubicBezTo>
                  <a:cubicBezTo>
                    <a:pt x="914938" y="38768"/>
                    <a:pt x="923440" y="59293"/>
                    <a:pt x="923440" y="80694"/>
                  </a:cubicBezTo>
                  <a:lnTo>
                    <a:pt x="923440" y="726247"/>
                  </a:lnTo>
                  <a:cubicBezTo>
                    <a:pt x="923440" y="747648"/>
                    <a:pt x="914938" y="768173"/>
                    <a:pt x="899805" y="783306"/>
                  </a:cubicBezTo>
                  <a:cubicBezTo>
                    <a:pt x="884672" y="798439"/>
                    <a:pt x="864147" y="806941"/>
                    <a:pt x="842746" y="806941"/>
                  </a:cubicBezTo>
                  <a:lnTo>
                    <a:pt x="80694" y="806941"/>
                  </a:lnTo>
                  <a:cubicBezTo>
                    <a:pt x="59293" y="806941"/>
                    <a:pt x="38768" y="798439"/>
                    <a:pt x="23635" y="783306"/>
                  </a:cubicBezTo>
                  <a:cubicBezTo>
                    <a:pt x="8502" y="768173"/>
                    <a:pt x="0" y="747648"/>
                    <a:pt x="0" y="726247"/>
                  </a:cubicBezTo>
                  <a:lnTo>
                    <a:pt x="0" y="80694"/>
                  </a:lnTo>
                  <a:close/>
                </a:path>
              </a:pathLst>
            </a:cu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30619" tIns="30619" rIns="30619" bIns="30619" numCol="1" spcCol="1270" anchor="ctr" anchorCtr="0">
              <a:noAutofit/>
            </a:bodyPr>
            <a:lstStyle/>
            <a:p>
              <a:pPr lvl="0" algn="ctr" defTabSz="466725">
                <a:lnSpc>
                  <a:spcPct val="90000"/>
                </a:lnSpc>
                <a:spcBef>
                  <a:spcPct val="0"/>
                </a:spcBef>
                <a:spcAft>
                  <a:spcPct val="35000"/>
                </a:spcAft>
              </a:pPr>
              <a:r>
                <a:rPr lang="en-US" sz="1050" kern="1200">
                  <a:solidFill>
                    <a:sysClr val="windowText" lastClr="000000"/>
                  </a:solidFill>
                  <a:latin typeface="Times New Roman" pitchFamily="18" charset="0"/>
                  <a:ea typeface="+mn-ea"/>
                  <a:cs typeface="Times New Roman" pitchFamily="18" charset="0"/>
                </a:rPr>
                <a:t>No realiza compras en el cantón Rumiñahui</a:t>
              </a:r>
            </a:p>
          </p:txBody>
        </p:sp>
        <p:cxnSp>
          <p:nvCxnSpPr>
            <p:cNvPr id="46" name="45 Conector recto"/>
            <p:cNvCxnSpPr/>
            <p:nvPr/>
          </p:nvCxnSpPr>
          <p:spPr>
            <a:xfrm>
              <a:off x="5567706" y="6000768"/>
              <a:ext cx="857256" cy="500066"/>
            </a:xfrm>
            <a:prstGeom prst="line">
              <a:avLst/>
            </a:prstGeom>
            <a:noFill/>
            <a:ln w="25400" cap="flat" cmpd="sng" algn="ctr">
              <a:solidFill>
                <a:srgbClr val="F7964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cxnSp>
        <p:cxnSp>
          <p:nvCxnSpPr>
            <p:cNvPr id="49" name="48 Conector recto"/>
            <p:cNvCxnSpPr>
              <a:stCxn id="12" idx="6"/>
            </p:cNvCxnSpPr>
            <p:nvPr/>
          </p:nvCxnSpPr>
          <p:spPr>
            <a:xfrm>
              <a:off x="2828498" y="4445064"/>
              <a:ext cx="1743502" cy="1412828"/>
            </a:xfrm>
            <a:prstGeom prst="line">
              <a:avLst/>
            </a:pr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cxnSp>
        <p:cxnSp>
          <p:nvCxnSpPr>
            <p:cNvPr id="51" name="50 Conector recto"/>
            <p:cNvCxnSpPr/>
            <p:nvPr/>
          </p:nvCxnSpPr>
          <p:spPr>
            <a:xfrm>
              <a:off x="2786050" y="4214818"/>
              <a:ext cx="1857388" cy="0"/>
            </a:xfrm>
            <a:prstGeom prst="line">
              <a:avLst/>
            </a:pr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cxnSp>
      </p:gr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61" y="1357300"/>
            <a:ext cx="7500991" cy="4786346"/>
          </a:xfrm>
          <a:prstGeom prst="rect">
            <a:avLst/>
          </a:prstGeom>
        </p:spPr>
        <p:txBody>
          <a:bodyPr vert="horz">
            <a:noAutofit/>
          </a:bodyPr>
          <a:lstStyle/>
          <a:p>
            <a:pPr marL="290513" lvl="1" indent="-290513">
              <a:spcBef>
                <a:spcPts val="600"/>
              </a:spcBef>
              <a:spcAft>
                <a:spcPts val="600"/>
              </a:spcAft>
              <a:buClr>
                <a:schemeClr val="accent1">
                  <a:lumMod val="75000"/>
                </a:schemeClr>
              </a:buClr>
              <a:buFont typeface="Wingdings" pitchFamily="2" charset="2"/>
              <a:buChar char="Ø"/>
            </a:pPr>
            <a:r>
              <a:rPr lang="es-EC" sz="1600" b="1" dirty="0" smtClean="0"/>
              <a:t>Medición del mercado</a:t>
            </a:r>
          </a:p>
          <a:p>
            <a:pPr marL="747713" lvl="2" indent="-290513">
              <a:spcBef>
                <a:spcPts val="600"/>
              </a:spcBef>
              <a:spcAft>
                <a:spcPts val="600"/>
              </a:spcAft>
              <a:buClr>
                <a:schemeClr val="accent1">
                  <a:lumMod val="75000"/>
                </a:schemeClr>
              </a:buClr>
              <a:buFont typeface="Arial" pitchFamily="34" charset="0"/>
              <a:buChar char="•"/>
            </a:pPr>
            <a:r>
              <a:rPr lang="es-EC" sz="1600" dirty="0" smtClean="0"/>
              <a:t>Variable base de segmentación * frecuencia de consumo * gasto promedio * tiempo </a:t>
            </a:r>
          </a:p>
          <a:p>
            <a:pPr marL="290513" lvl="1" indent="-290513">
              <a:spcBef>
                <a:spcPts val="600"/>
              </a:spcBef>
              <a:spcAft>
                <a:spcPts val="600"/>
              </a:spcAft>
              <a:buClr>
                <a:schemeClr val="accent1">
                  <a:lumMod val="75000"/>
                </a:schemeClr>
              </a:buClr>
              <a:buFont typeface="Wingdings" pitchFamily="2" charset="2"/>
              <a:buChar char="Ø"/>
            </a:pPr>
            <a:r>
              <a:rPr lang="es-EC" sz="1600" b="1" dirty="0" smtClean="0"/>
              <a:t>Contrastación de hipótesis</a:t>
            </a:r>
          </a:p>
          <a:p>
            <a:pPr marL="747713" lvl="2" indent="-290513">
              <a:spcBef>
                <a:spcPts val="600"/>
              </a:spcBef>
              <a:spcAft>
                <a:spcPts val="600"/>
              </a:spcAft>
              <a:buClr>
                <a:schemeClr val="accent1">
                  <a:lumMod val="75000"/>
                </a:schemeClr>
              </a:buClr>
              <a:buFont typeface="Arial" pitchFamily="34" charset="0"/>
              <a:buChar char="•"/>
            </a:pPr>
            <a:r>
              <a:rPr lang="es-EC" sz="1600" b="1" dirty="0" smtClean="0"/>
              <a:t>Prueba Z</a:t>
            </a:r>
          </a:p>
          <a:p>
            <a:pPr marL="747713" lvl="2" indent="-290513">
              <a:spcBef>
                <a:spcPts val="600"/>
              </a:spcBef>
              <a:spcAft>
                <a:spcPts val="600"/>
              </a:spcAft>
              <a:buClr>
                <a:schemeClr val="accent1">
                  <a:lumMod val="75000"/>
                </a:schemeClr>
              </a:buClr>
              <a:buFont typeface="Arial" pitchFamily="34" charset="0"/>
              <a:buChar char="•"/>
            </a:pPr>
            <a:endParaRPr lang="es-EC" sz="1600" b="1" dirty="0" smtClean="0"/>
          </a:p>
          <a:p>
            <a:pPr marL="747713" lvl="2" indent="-290513">
              <a:spcBef>
                <a:spcPts val="600"/>
              </a:spcBef>
              <a:spcAft>
                <a:spcPts val="600"/>
              </a:spcAft>
              <a:buClr>
                <a:schemeClr val="accent1">
                  <a:lumMod val="75000"/>
                </a:schemeClr>
              </a:buClr>
              <a:buFont typeface="Arial" pitchFamily="34" charset="0"/>
              <a:buChar char="•"/>
            </a:pPr>
            <a:endParaRPr lang="es-EC" sz="1600" b="1" dirty="0" smtClean="0"/>
          </a:p>
          <a:p>
            <a:pPr marL="747713" lvl="2" indent="-290513">
              <a:spcBef>
                <a:spcPts val="600"/>
              </a:spcBef>
              <a:spcAft>
                <a:spcPts val="600"/>
              </a:spcAft>
              <a:buClr>
                <a:schemeClr val="accent1">
                  <a:lumMod val="75000"/>
                </a:schemeClr>
              </a:buClr>
              <a:buFont typeface="Arial" pitchFamily="34" charset="0"/>
              <a:buChar char="•"/>
            </a:pPr>
            <a:r>
              <a:rPr lang="es-EC" sz="1600" b="1" dirty="0" smtClean="0"/>
              <a:t>Prueba Chi Cuadrado:</a:t>
            </a:r>
          </a:p>
          <a:p>
            <a:pPr marL="747713" lvl="2" indent="-7938">
              <a:spcBef>
                <a:spcPts val="600"/>
              </a:spcBef>
              <a:spcAft>
                <a:spcPts val="600"/>
              </a:spcAft>
              <a:buClr>
                <a:schemeClr val="accent1">
                  <a:lumMod val="75000"/>
                </a:schemeClr>
              </a:buClr>
            </a:pPr>
            <a:r>
              <a:rPr lang="es-ES_tradnl" sz="1600" dirty="0" smtClean="0"/>
              <a:t>Determina si existe o no relación entre las variables analizadas, pero no indica el grado o el tipo de relación existente; es decir, no indica el porcentaje de influencia de una variable sobre la otra.</a:t>
            </a:r>
          </a:p>
          <a:p>
            <a:pPr marL="347663" lvl="1" indent="-296863">
              <a:spcBef>
                <a:spcPts val="600"/>
              </a:spcBef>
              <a:spcAft>
                <a:spcPts val="600"/>
              </a:spcAft>
              <a:buClr>
                <a:schemeClr val="accent1">
                  <a:lumMod val="75000"/>
                </a:schemeClr>
              </a:buClr>
              <a:buFont typeface="Wingdings" pitchFamily="2" charset="2"/>
              <a:buChar char="Ø"/>
            </a:pPr>
            <a:r>
              <a:rPr lang="es-ES_tradnl" b="1" dirty="0" smtClean="0"/>
              <a:t>Propuesta de mejoramiento</a:t>
            </a:r>
          </a:p>
          <a:p>
            <a:pPr marL="347663" lvl="1" indent="-296863">
              <a:spcBef>
                <a:spcPts val="600"/>
              </a:spcBef>
              <a:spcAft>
                <a:spcPts val="600"/>
              </a:spcAft>
              <a:buClr>
                <a:schemeClr val="accent1">
                  <a:lumMod val="75000"/>
                </a:schemeClr>
              </a:buClr>
              <a:buFont typeface="Wingdings" pitchFamily="2" charset="2"/>
              <a:buChar char="Ø"/>
            </a:pPr>
            <a:r>
              <a:rPr lang="es-ES_tradnl" b="1" dirty="0" smtClean="0"/>
              <a:t>Perfiles de segmentación</a:t>
            </a:r>
            <a:endParaRPr lang="es-EC" b="1" dirty="0" smtClean="0"/>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metodológico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9634" name="Rectangle 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6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5988" y="3071810"/>
            <a:ext cx="1763969" cy="857256"/>
          </a:xfrm>
          <a:prstGeom prst="rect">
            <a:avLst/>
          </a:prstGeom>
          <a:noFill/>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366868" y="533400"/>
            <a:ext cx="5105400" cy="1752592"/>
          </a:xfrm>
        </p:spPr>
        <p:txBody>
          <a:bodyPr/>
          <a:lstStyle/>
          <a:p>
            <a:pPr algn="ctr"/>
            <a:r>
              <a:rPr lang="es-EC" dirty="0" smtClean="0"/>
              <a:t>Marco empírico</a:t>
            </a:r>
            <a:endParaRPr lang="en-US" dirty="0"/>
          </a:p>
        </p:txBody>
      </p:sp>
      <p:pic>
        <p:nvPicPr>
          <p:cNvPr id="5" name="4 Imagen" descr="36_imagen.jpg"/>
          <p:cNvPicPr>
            <a:picLocks noChangeAspect="1"/>
          </p:cNvPicPr>
          <p:nvPr/>
        </p:nvPicPr>
        <p:blipFill>
          <a:blip r:embed="rId2" cstate="print"/>
          <a:stretch>
            <a:fillRect/>
          </a:stretch>
        </p:blipFill>
        <p:spPr>
          <a:xfrm>
            <a:off x="3643306" y="2428868"/>
            <a:ext cx="4572032" cy="34288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61" y="1357300"/>
            <a:ext cx="7500991" cy="4786346"/>
          </a:xfrm>
          <a:prstGeom prst="rect">
            <a:avLst/>
          </a:prstGeom>
        </p:spPr>
        <p:txBody>
          <a:bodyPr vert="horz">
            <a:noAutofit/>
          </a:bodyPr>
          <a:lstStyle/>
          <a:p>
            <a:pPr marL="290513" lvl="1" indent="-290513">
              <a:spcBef>
                <a:spcPts val="600"/>
              </a:spcBef>
              <a:spcAft>
                <a:spcPts val="600"/>
              </a:spcAft>
              <a:buClr>
                <a:schemeClr val="accent1">
                  <a:lumMod val="75000"/>
                </a:schemeClr>
              </a:buClr>
              <a:buFont typeface="Wingdings" pitchFamily="2" charset="2"/>
              <a:buChar char="Ø"/>
            </a:pPr>
            <a:r>
              <a:rPr lang="es-EC" sz="1600" b="1" dirty="0" smtClean="0"/>
              <a:t>Análisis de la oferta</a:t>
            </a:r>
          </a:p>
          <a:p>
            <a:pPr marL="747713" lvl="2" indent="-290513">
              <a:spcBef>
                <a:spcPts val="600"/>
              </a:spcBef>
              <a:spcAft>
                <a:spcPts val="600"/>
              </a:spcAft>
              <a:buClr>
                <a:schemeClr val="accent1">
                  <a:lumMod val="75000"/>
                </a:schemeClr>
              </a:buClr>
              <a:buFont typeface="Arial" pitchFamily="34" charset="0"/>
              <a:buChar char="•"/>
            </a:pPr>
            <a:r>
              <a:rPr lang="es-EC" b="1" dirty="0" smtClean="0"/>
              <a:t>Situación actual</a:t>
            </a:r>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9634" name="Rectangle 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8 Imagen"/>
          <p:cNvPicPr/>
          <p:nvPr/>
        </p:nvPicPr>
        <p:blipFill>
          <a:blip r:embed="rId2" cstate="print"/>
          <a:srcRect/>
          <a:stretch>
            <a:fillRect/>
          </a:stretch>
        </p:blipFill>
        <p:spPr bwMode="auto">
          <a:xfrm>
            <a:off x="285721" y="2357430"/>
            <a:ext cx="7643867" cy="4214842"/>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85723" y="1142986"/>
            <a:ext cx="7500991" cy="714380"/>
          </a:xfrm>
          <a:prstGeom prst="rect">
            <a:avLst/>
          </a:prstGeom>
        </p:spPr>
        <p:txBody>
          <a:bodyPr vert="horz">
            <a:noAutofit/>
          </a:bodyPr>
          <a:lstStyle/>
          <a:p>
            <a:pPr marL="290513" lvl="1" indent="-290513">
              <a:spcBef>
                <a:spcPts val="600"/>
              </a:spcBef>
              <a:spcAft>
                <a:spcPts val="600"/>
              </a:spcAft>
              <a:buClr>
                <a:schemeClr val="accent1">
                  <a:lumMod val="75000"/>
                </a:schemeClr>
              </a:buClr>
              <a:buFont typeface="Wingdings" pitchFamily="2" charset="2"/>
              <a:buChar char="Ø"/>
            </a:pPr>
            <a:r>
              <a:rPr lang="es-EC" sz="1600" b="1" dirty="0" smtClean="0"/>
              <a:t>Análisis de la oferta</a:t>
            </a:r>
          </a:p>
          <a:p>
            <a:pPr marL="747713" lvl="2" indent="-290513">
              <a:spcBef>
                <a:spcPts val="600"/>
              </a:spcBef>
              <a:spcAft>
                <a:spcPts val="600"/>
              </a:spcAft>
              <a:buClr>
                <a:schemeClr val="accent1">
                  <a:lumMod val="75000"/>
                </a:schemeClr>
              </a:buClr>
              <a:buFont typeface="Arial" pitchFamily="34" charset="0"/>
              <a:buChar char="•"/>
            </a:pPr>
            <a:r>
              <a:rPr lang="es-EC" sz="1600" b="1" dirty="0" smtClean="0"/>
              <a:t>Análisis de frecuencias</a:t>
            </a:r>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9634" name="Rectangle 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8 Rectángulo"/>
          <p:cNvSpPr/>
          <p:nvPr/>
        </p:nvSpPr>
        <p:spPr>
          <a:xfrm>
            <a:off x="214282" y="2357430"/>
            <a:ext cx="3500462" cy="461665"/>
          </a:xfrm>
          <a:prstGeom prst="rect">
            <a:avLst/>
          </a:prstGeom>
        </p:spPr>
        <p:txBody>
          <a:bodyPr wrap="square">
            <a:spAutoFit/>
          </a:bodyPr>
          <a:lstStyle/>
          <a:p>
            <a:pPr marL="6350" lvl="1" algn="ctr" fontAlgn="base">
              <a:spcBef>
                <a:spcPct val="0"/>
              </a:spcBef>
              <a:spcAft>
                <a:spcPct val="0"/>
              </a:spcAft>
            </a:pPr>
            <a:r>
              <a:rPr lang="es-EC" sz="1200" b="1" dirty="0" smtClean="0">
                <a:latin typeface="+mj-lt"/>
                <a:ea typeface="Calibri" pitchFamily="34" charset="0"/>
                <a:cs typeface="Times New Roman" pitchFamily="18" charset="0"/>
              </a:rPr>
              <a:t>Vendedores según mercados y ferias populares</a:t>
            </a:r>
            <a:endParaRPr lang="es-EC" dirty="0" smtClean="0">
              <a:latin typeface="+mj-lt"/>
              <a:cs typeface="Arial" pitchFamily="34" charset="0"/>
            </a:endParaRPr>
          </a:p>
        </p:txBody>
      </p:sp>
      <p:pic>
        <p:nvPicPr>
          <p:cNvPr id="10" name="9 Imagen"/>
          <p:cNvPicPr/>
          <p:nvPr/>
        </p:nvPicPr>
        <p:blipFill>
          <a:blip r:embed="rId2" cstate="print"/>
          <a:srcRect l="4262" t="8163" r="4244"/>
          <a:stretch>
            <a:fillRect/>
          </a:stretch>
        </p:blipFill>
        <p:spPr bwMode="auto">
          <a:xfrm>
            <a:off x="71406" y="3071810"/>
            <a:ext cx="4071966" cy="3286148"/>
          </a:xfrm>
          <a:prstGeom prst="rect">
            <a:avLst/>
          </a:prstGeom>
          <a:noFill/>
          <a:ln w="9525">
            <a:noFill/>
            <a:miter lim="800000"/>
            <a:headEnd/>
            <a:tailEnd/>
          </a:ln>
        </p:spPr>
      </p:pic>
      <p:pic>
        <p:nvPicPr>
          <p:cNvPr id="11" name="10 Imagen"/>
          <p:cNvPicPr/>
          <p:nvPr/>
        </p:nvPicPr>
        <p:blipFill>
          <a:blip r:embed="rId3" cstate="print"/>
          <a:srcRect t="7945"/>
          <a:stretch>
            <a:fillRect/>
          </a:stretch>
        </p:blipFill>
        <p:spPr bwMode="auto">
          <a:xfrm>
            <a:off x="4143372" y="3143248"/>
            <a:ext cx="4786346" cy="3393678"/>
          </a:xfrm>
          <a:prstGeom prst="rect">
            <a:avLst/>
          </a:prstGeom>
          <a:noFill/>
          <a:ln w="9525">
            <a:noFill/>
            <a:miter lim="800000"/>
            <a:headEnd/>
            <a:tailEnd/>
          </a:ln>
        </p:spPr>
      </p:pic>
      <p:sp>
        <p:nvSpPr>
          <p:cNvPr id="12" name="11 Rectángulo"/>
          <p:cNvSpPr/>
          <p:nvPr/>
        </p:nvSpPr>
        <p:spPr>
          <a:xfrm>
            <a:off x="4572000" y="2580497"/>
            <a:ext cx="4000528" cy="276999"/>
          </a:xfrm>
          <a:prstGeom prst="rect">
            <a:avLst/>
          </a:prstGeom>
        </p:spPr>
        <p:txBody>
          <a:bodyPr wrap="square">
            <a:spAutoFit/>
          </a:bodyPr>
          <a:lstStyle/>
          <a:p>
            <a:pPr marL="6350" lvl="1" algn="ctr" fontAlgn="base">
              <a:spcBef>
                <a:spcPct val="0"/>
              </a:spcBef>
              <a:spcAft>
                <a:spcPct val="0"/>
              </a:spcAft>
            </a:pPr>
            <a:r>
              <a:rPr lang="es-EC" sz="1200" b="1" dirty="0" smtClean="0"/>
              <a:t>Tipo de productos expendidos</a:t>
            </a:r>
            <a:endParaRPr lang="es-EC" dirty="0" smtClean="0">
              <a:latin typeface="Arial" pitchFamily="34" charset="0"/>
              <a:cs typeface="Arial" pitchFamily="34" charset="0"/>
            </a:endParaRPr>
          </a:p>
        </p:txBody>
      </p:sp>
      <p:sp>
        <p:nvSpPr>
          <p:cNvPr id="13" name="12 CuadroTexto"/>
          <p:cNvSpPr txBox="1"/>
          <p:nvPr/>
        </p:nvSpPr>
        <p:spPr>
          <a:xfrm>
            <a:off x="4857752" y="3857628"/>
            <a:ext cx="500066" cy="215444"/>
          </a:xfrm>
          <a:prstGeom prst="rect">
            <a:avLst/>
          </a:prstGeom>
          <a:noFill/>
        </p:spPr>
        <p:txBody>
          <a:bodyPr wrap="square" rtlCol="0">
            <a:spAutoFit/>
          </a:bodyPr>
          <a:lstStyle/>
          <a:p>
            <a:pPr algn="ctr"/>
            <a:r>
              <a:rPr lang="es-EC" sz="800" dirty="0" smtClean="0"/>
              <a:t>32,6%</a:t>
            </a:r>
            <a:endParaRPr lang="en-US" sz="800" dirty="0"/>
          </a:p>
        </p:txBody>
      </p:sp>
      <p:sp>
        <p:nvSpPr>
          <p:cNvPr id="14" name="13 CuadroTexto"/>
          <p:cNvSpPr txBox="1"/>
          <p:nvPr/>
        </p:nvSpPr>
        <p:spPr>
          <a:xfrm>
            <a:off x="6715140" y="5072074"/>
            <a:ext cx="500066" cy="215444"/>
          </a:xfrm>
          <a:prstGeom prst="rect">
            <a:avLst/>
          </a:prstGeom>
          <a:noFill/>
        </p:spPr>
        <p:txBody>
          <a:bodyPr wrap="square" rtlCol="0">
            <a:spAutoFit/>
          </a:bodyPr>
          <a:lstStyle/>
          <a:p>
            <a:pPr algn="ctr"/>
            <a:r>
              <a:rPr lang="es-EC" sz="800" dirty="0" smtClean="0"/>
              <a:t>4,2%</a:t>
            </a:r>
            <a:endParaRPr lang="en-US" sz="800" dirty="0"/>
          </a:p>
        </p:txBody>
      </p:sp>
      <p:sp>
        <p:nvSpPr>
          <p:cNvPr id="15" name="14 CuadroTexto"/>
          <p:cNvSpPr txBox="1"/>
          <p:nvPr/>
        </p:nvSpPr>
        <p:spPr>
          <a:xfrm>
            <a:off x="7215206" y="4643446"/>
            <a:ext cx="500066" cy="215444"/>
          </a:xfrm>
          <a:prstGeom prst="rect">
            <a:avLst/>
          </a:prstGeom>
          <a:noFill/>
        </p:spPr>
        <p:txBody>
          <a:bodyPr wrap="square" rtlCol="0">
            <a:spAutoFit/>
          </a:bodyPr>
          <a:lstStyle/>
          <a:p>
            <a:pPr algn="ctr"/>
            <a:r>
              <a:rPr lang="es-EC" sz="800" dirty="0" smtClean="0"/>
              <a:t>16,3%</a:t>
            </a:r>
            <a:endParaRPr lang="en-US" sz="800" dirty="0"/>
          </a:p>
        </p:txBody>
      </p:sp>
      <p:sp>
        <p:nvSpPr>
          <p:cNvPr id="16" name="15 CuadroTexto"/>
          <p:cNvSpPr txBox="1"/>
          <p:nvPr/>
        </p:nvSpPr>
        <p:spPr>
          <a:xfrm>
            <a:off x="7643834" y="4143380"/>
            <a:ext cx="500066" cy="215444"/>
          </a:xfrm>
          <a:prstGeom prst="rect">
            <a:avLst/>
          </a:prstGeom>
          <a:noFill/>
        </p:spPr>
        <p:txBody>
          <a:bodyPr wrap="square" rtlCol="0">
            <a:spAutoFit/>
          </a:bodyPr>
          <a:lstStyle/>
          <a:p>
            <a:pPr algn="ctr"/>
            <a:r>
              <a:rPr lang="es-EC" sz="800" dirty="0" smtClean="0"/>
              <a:t>27,9%</a:t>
            </a:r>
            <a:endParaRPr lang="en-US" sz="800" dirty="0"/>
          </a:p>
        </p:txBody>
      </p:sp>
      <p:sp>
        <p:nvSpPr>
          <p:cNvPr id="17" name="16 CuadroTexto"/>
          <p:cNvSpPr txBox="1"/>
          <p:nvPr/>
        </p:nvSpPr>
        <p:spPr>
          <a:xfrm>
            <a:off x="8143900" y="5214950"/>
            <a:ext cx="500066" cy="215444"/>
          </a:xfrm>
          <a:prstGeom prst="rect">
            <a:avLst/>
          </a:prstGeom>
          <a:noFill/>
        </p:spPr>
        <p:txBody>
          <a:bodyPr wrap="square" rtlCol="0">
            <a:spAutoFit/>
          </a:bodyPr>
          <a:lstStyle/>
          <a:p>
            <a:pPr algn="ctr"/>
            <a:r>
              <a:rPr lang="es-EC" sz="800" dirty="0" smtClean="0"/>
              <a:t>0,5%</a:t>
            </a:r>
            <a:endParaRPr lang="en-US" sz="800" dirty="0"/>
          </a:p>
        </p:txBody>
      </p:sp>
      <p:sp>
        <p:nvSpPr>
          <p:cNvPr id="18" name="17 CuadroTexto"/>
          <p:cNvSpPr txBox="1"/>
          <p:nvPr/>
        </p:nvSpPr>
        <p:spPr>
          <a:xfrm>
            <a:off x="5786446" y="4429132"/>
            <a:ext cx="500066" cy="215444"/>
          </a:xfrm>
          <a:prstGeom prst="rect">
            <a:avLst/>
          </a:prstGeom>
          <a:noFill/>
        </p:spPr>
        <p:txBody>
          <a:bodyPr wrap="square" rtlCol="0">
            <a:spAutoFit/>
          </a:bodyPr>
          <a:lstStyle/>
          <a:p>
            <a:pPr algn="ctr"/>
            <a:r>
              <a:rPr lang="es-EC" sz="800" dirty="0" smtClean="0"/>
              <a:t>15,8%</a:t>
            </a:r>
            <a:endParaRPr lang="en-US" sz="800" dirty="0"/>
          </a:p>
        </p:txBody>
      </p:sp>
      <p:sp>
        <p:nvSpPr>
          <p:cNvPr id="19" name="18 CuadroTexto"/>
          <p:cNvSpPr txBox="1"/>
          <p:nvPr/>
        </p:nvSpPr>
        <p:spPr>
          <a:xfrm>
            <a:off x="6215074" y="5214950"/>
            <a:ext cx="500066" cy="215444"/>
          </a:xfrm>
          <a:prstGeom prst="rect">
            <a:avLst/>
          </a:prstGeom>
          <a:noFill/>
        </p:spPr>
        <p:txBody>
          <a:bodyPr wrap="square" rtlCol="0">
            <a:spAutoFit/>
          </a:bodyPr>
          <a:lstStyle/>
          <a:p>
            <a:pPr algn="ctr"/>
            <a:r>
              <a:rPr lang="es-EC" sz="800" dirty="0" smtClean="0"/>
              <a:t>2.2%</a:t>
            </a:r>
            <a:endParaRPr lang="en-US" sz="800" dirty="0"/>
          </a:p>
        </p:txBody>
      </p:sp>
      <p:sp>
        <p:nvSpPr>
          <p:cNvPr id="20" name="19 CuadroTexto"/>
          <p:cNvSpPr txBox="1"/>
          <p:nvPr/>
        </p:nvSpPr>
        <p:spPr>
          <a:xfrm>
            <a:off x="5286380" y="5214950"/>
            <a:ext cx="500066" cy="215444"/>
          </a:xfrm>
          <a:prstGeom prst="rect">
            <a:avLst/>
          </a:prstGeom>
          <a:noFill/>
        </p:spPr>
        <p:txBody>
          <a:bodyPr wrap="square" rtlCol="0">
            <a:spAutoFit/>
          </a:bodyPr>
          <a:lstStyle/>
          <a:p>
            <a:pPr algn="ctr"/>
            <a:r>
              <a:rPr lang="es-EC" sz="800" dirty="0" smtClean="0"/>
              <a:t>0,5%</a:t>
            </a:r>
            <a:endParaRPr lang="en-US" sz="800" dirty="0"/>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1409" y="1500175"/>
            <a:ext cx="7500991" cy="714380"/>
          </a:xfrm>
          <a:prstGeom prst="rect">
            <a:avLst/>
          </a:prstGeom>
        </p:spPr>
        <p:txBody>
          <a:bodyPr vert="horz">
            <a:noAutofit/>
          </a:bodyPr>
          <a:lstStyle/>
          <a:p>
            <a:pPr marL="290513" lvl="1" indent="-290513">
              <a:spcBef>
                <a:spcPts val="600"/>
              </a:spcBef>
              <a:spcAft>
                <a:spcPts val="600"/>
              </a:spcAft>
              <a:buClr>
                <a:schemeClr val="accent1">
                  <a:lumMod val="75000"/>
                </a:schemeClr>
              </a:buClr>
              <a:buFont typeface="Wingdings" pitchFamily="2" charset="2"/>
              <a:buChar char="Ø"/>
            </a:pPr>
            <a:r>
              <a:rPr lang="es-EC" sz="1600" b="1" dirty="0" smtClean="0"/>
              <a:t>Georeferenciación de la oferta</a:t>
            </a:r>
          </a:p>
          <a:p>
            <a:pPr marL="290513" lvl="1" indent="-290513">
              <a:spcBef>
                <a:spcPts val="600"/>
              </a:spcBef>
              <a:spcAft>
                <a:spcPts val="600"/>
              </a:spcAft>
              <a:buClr>
                <a:schemeClr val="accent1">
                  <a:lumMod val="75000"/>
                </a:schemeClr>
              </a:buClr>
              <a:buFont typeface="Wingdings" pitchFamily="2" charset="2"/>
              <a:buChar char="Ø"/>
            </a:pPr>
            <a:endParaRPr lang="es-EC" sz="1600" b="1" dirty="0" smtClean="0"/>
          </a:p>
          <a:p>
            <a:pPr marL="290513" lvl="1" indent="-290513">
              <a:spcBef>
                <a:spcPts val="600"/>
              </a:spcBef>
              <a:spcAft>
                <a:spcPts val="600"/>
              </a:spcAft>
              <a:buClr>
                <a:schemeClr val="accent1">
                  <a:lumMod val="75000"/>
                </a:schemeClr>
              </a:buClr>
            </a:pPr>
            <a:r>
              <a:rPr lang="es-EC" sz="1600" b="1" dirty="0" smtClean="0"/>
              <a:t>	</a:t>
            </a:r>
          </a:p>
          <a:p>
            <a:pPr marL="290513" lvl="1" indent="-290513">
              <a:spcBef>
                <a:spcPts val="600"/>
              </a:spcBef>
              <a:spcAft>
                <a:spcPts val="600"/>
              </a:spcAft>
              <a:buClr>
                <a:schemeClr val="accent1">
                  <a:lumMod val="75000"/>
                </a:schemeClr>
              </a:buClr>
            </a:pPr>
            <a:endParaRPr lang="es-EC" sz="1600" b="1" dirty="0" smtClean="0"/>
          </a:p>
          <a:p>
            <a:pPr marL="290513" lvl="1" indent="-290513">
              <a:spcBef>
                <a:spcPts val="600"/>
              </a:spcBef>
              <a:spcAft>
                <a:spcPts val="600"/>
              </a:spcAft>
              <a:buClr>
                <a:schemeClr val="accent1">
                  <a:lumMod val="75000"/>
                </a:schemeClr>
              </a:buClr>
            </a:pPr>
            <a:endParaRPr lang="es-EC" sz="1600" b="1" dirty="0" smtClean="0"/>
          </a:p>
          <a:p>
            <a:pPr marL="290513" lvl="1" indent="-290513">
              <a:spcBef>
                <a:spcPts val="600"/>
              </a:spcBef>
              <a:spcAft>
                <a:spcPts val="600"/>
              </a:spcAft>
              <a:buClr>
                <a:schemeClr val="accent1">
                  <a:lumMod val="75000"/>
                </a:schemeClr>
              </a:buClr>
            </a:pPr>
            <a:endParaRPr lang="es-EC" sz="1600" b="1" dirty="0" smtClean="0"/>
          </a:p>
          <a:p>
            <a:pPr marL="290513" lvl="1" indent="-290513">
              <a:spcBef>
                <a:spcPts val="600"/>
              </a:spcBef>
              <a:spcAft>
                <a:spcPts val="600"/>
              </a:spcAft>
              <a:buClr>
                <a:schemeClr val="accent1">
                  <a:lumMod val="75000"/>
                </a:schemeClr>
              </a:buClr>
            </a:pPr>
            <a:r>
              <a:rPr lang="es-EC" sz="1600" b="1" dirty="0" smtClean="0"/>
              <a:t>		</a:t>
            </a:r>
          </a:p>
          <a:p>
            <a:pPr marL="290513" lvl="1" indent="-290513">
              <a:spcBef>
                <a:spcPts val="600"/>
              </a:spcBef>
              <a:spcAft>
                <a:spcPts val="600"/>
              </a:spcAft>
              <a:buClr>
                <a:schemeClr val="accent1">
                  <a:lumMod val="75000"/>
                </a:schemeClr>
              </a:buClr>
            </a:pPr>
            <a:r>
              <a:rPr lang="es-EC" sz="1600" b="1" dirty="0" smtClean="0"/>
              <a:t>	Mapa georeferenciado del Cantón Rumiñahui</a:t>
            </a:r>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9634" name="Rectangle 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9 Tabla"/>
          <p:cNvGraphicFramePr>
            <a:graphicFrameLocks noGrp="1"/>
          </p:cNvGraphicFramePr>
          <p:nvPr/>
        </p:nvGraphicFramePr>
        <p:xfrm>
          <a:off x="214286" y="2071678"/>
          <a:ext cx="4286279" cy="1953960"/>
        </p:xfrm>
        <a:graphic>
          <a:graphicData uri="http://schemas.openxmlformats.org/drawingml/2006/table">
            <a:tbl>
              <a:tblPr/>
              <a:tblGrid>
                <a:gridCol w="2464484"/>
                <a:gridCol w="914512"/>
                <a:gridCol w="907283"/>
              </a:tblGrid>
              <a:tr h="420624">
                <a:tc rowSpan="2">
                  <a:txBody>
                    <a:bodyPr/>
                    <a:lstStyle/>
                    <a:p>
                      <a:pPr marL="0" marR="0" algn="ctr">
                        <a:lnSpc>
                          <a:spcPct val="115000"/>
                        </a:lnSpc>
                        <a:spcBef>
                          <a:spcPts val="0"/>
                        </a:spcBef>
                        <a:spcAft>
                          <a:spcPts val="0"/>
                        </a:spcAft>
                      </a:pPr>
                      <a:r>
                        <a:rPr lang="es-EC" sz="1200" b="1" dirty="0">
                          <a:solidFill>
                            <a:srgbClr val="000000"/>
                          </a:solidFill>
                          <a:latin typeface="Times New Roman"/>
                          <a:ea typeface="Times New Roman"/>
                          <a:cs typeface="Times New Roman"/>
                        </a:rPr>
                        <a:t>NOMBRE DEL MERCADO</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2">
                  <a:txBody>
                    <a:bodyPr/>
                    <a:lstStyle/>
                    <a:p>
                      <a:pPr marL="0" marR="0" algn="ctr">
                        <a:lnSpc>
                          <a:spcPct val="115000"/>
                        </a:lnSpc>
                        <a:spcBef>
                          <a:spcPts val="0"/>
                        </a:spcBef>
                        <a:spcAft>
                          <a:spcPts val="0"/>
                        </a:spcAft>
                      </a:pPr>
                      <a:r>
                        <a:rPr lang="es-EC" sz="1200" b="1">
                          <a:solidFill>
                            <a:srgbClr val="000000"/>
                          </a:solidFill>
                          <a:latin typeface="Times New Roman"/>
                          <a:ea typeface="Times New Roman"/>
                          <a:cs typeface="Times New Roman"/>
                        </a:rPr>
                        <a:t>COORDENADAS</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r>
              <a:tr h="271464">
                <a:tc vMerge="1">
                  <a:txBody>
                    <a:bodyPr/>
                    <a:lstStyle/>
                    <a:p>
                      <a:endParaRPr lang="en-US"/>
                    </a:p>
                  </a:txBody>
                  <a:tcPr/>
                </a:tc>
                <a:tc>
                  <a:txBody>
                    <a:bodyPr/>
                    <a:lstStyle/>
                    <a:p>
                      <a:pPr marL="0" marR="0" algn="ctr">
                        <a:lnSpc>
                          <a:spcPct val="115000"/>
                        </a:lnSpc>
                        <a:spcBef>
                          <a:spcPts val="0"/>
                        </a:spcBef>
                        <a:spcAft>
                          <a:spcPts val="0"/>
                        </a:spcAft>
                      </a:pPr>
                      <a:r>
                        <a:rPr lang="es-EC" sz="1200" b="1">
                          <a:solidFill>
                            <a:srgbClr val="000000"/>
                          </a:solidFill>
                          <a:latin typeface="Times New Roman"/>
                          <a:ea typeface="Times New Roman"/>
                          <a:cs typeface="Times New Roman"/>
                        </a:rPr>
                        <a:t>17M</a:t>
                      </a:r>
                      <a:endParaRPr lang="en-US" sz="11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s-EC" sz="1200" b="1">
                          <a:solidFill>
                            <a:srgbClr val="000000"/>
                          </a:solidFill>
                          <a:latin typeface="Times New Roman"/>
                          <a:ea typeface="Times New Roman"/>
                          <a:cs typeface="Times New Roman"/>
                        </a:rPr>
                        <a:t>UTM</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420624">
                <a:tc>
                  <a:txBody>
                    <a:bodyPr/>
                    <a:lstStyle/>
                    <a:p>
                      <a:pPr marL="0" marR="0">
                        <a:lnSpc>
                          <a:spcPct val="115000"/>
                        </a:lnSpc>
                        <a:spcBef>
                          <a:spcPts val="0"/>
                        </a:spcBef>
                        <a:spcAft>
                          <a:spcPts val="0"/>
                        </a:spcAft>
                      </a:pPr>
                      <a:r>
                        <a:rPr lang="es-EC" sz="1200">
                          <a:solidFill>
                            <a:srgbClr val="000000"/>
                          </a:solidFill>
                          <a:latin typeface="Times New Roman"/>
                          <a:ea typeface="Times New Roman"/>
                          <a:cs typeface="Times New Roman"/>
                        </a:rPr>
                        <a:t>Mercado del Turismo</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a:solidFill>
                            <a:srgbClr val="000000"/>
                          </a:solidFill>
                          <a:latin typeface="Times New Roman"/>
                          <a:ea typeface="Times New Roman"/>
                          <a:cs typeface="Times New Roman"/>
                        </a:rPr>
                        <a:t>783963</a:t>
                      </a:r>
                      <a:endParaRPr lang="en-US" sz="11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a:solidFill>
                            <a:srgbClr val="000000"/>
                          </a:solidFill>
                          <a:latin typeface="Times New Roman"/>
                          <a:ea typeface="Times New Roman"/>
                          <a:cs typeface="Times New Roman"/>
                        </a:rPr>
                        <a:t>9963779</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nSpc>
                          <a:spcPct val="115000"/>
                        </a:lnSpc>
                        <a:spcBef>
                          <a:spcPts val="0"/>
                        </a:spcBef>
                        <a:spcAft>
                          <a:spcPts val="0"/>
                        </a:spcAft>
                      </a:pPr>
                      <a:r>
                        <a:rPr lang="es-EC" sz="1200">
                          <a:solidFill>
                            <a:srgbClr val="000000"/>
                          </a:solidFill>
                          <a:latin typeface="Times New Roman"/>
                          <a:ea typeface="Times New Roman"/>
                          <a:cs typeface="Times New Roman"/>
                        </a:rPr>
                        <a:t>Plaza César Chiriboga</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a:solidFill>
                            <a:srgbClr val="000000"/>
                          </a:solidFill>
                          <a:latin typeface="Times New Roman"/>
                          <a:ea typeface="Times New Roman"/>
                          <a:cs typeface="Times New Roman"/>
                        </a:rPr>
                        <a:t>784178</a:t>
                      </a:r>
                      <a:endParaRPr lang="en-US" sz="11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dirty="0">
                          <a:solidFill>
                            <a:srgbClr val="000000"/>
                          </a:solidFill>
                          <a:latin typeface="Times New Roman"/>
                          <a:ea typeface="Times New Roman"/>
                          <a:cs typeface="Times New Roman"/>
                        </a:rPr>
                        <a:t>9963706</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nSpc>
                          <a:spcPct val="115000"/>
                        </a:lnSpc>
                        <a:spcBef>
                          <a:spcPts val="0"/>
                        </a:spcBef>
                        <a:spcAft>
                          <a:spcPts val="0"/>
                        </a:spcAft>
                      </a:pPr>
                      <a:r>
                        <a:rPr lang="es-EC" sz="1200" dirty="0">
                          <a:solidFill>
                            <a:srgbClr val="000000"/>
                          </a:solidFill>
                          <a:latin typeface="Times New Roman"/>
                          <a:ea typeface="Times New Roman"/>
                          <a:cs typeface="Times New Roman"/>
                        </a:rPr>
                        <a:t>Mercado De San Sebastián</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a:solidFill>
                            <a:srgbClr val="000000"/>
                          </a:solidFill>
                          <a:latin typeface="Times New Roman"/>
                          <a:ea typeface="Times New Roman"/>
                          <a:cs typeface="Times New Roman"/>
                        </a:rPr>
                        <a:t>784378</a:t>
                      </a:r>
                      <a:endParaRPr lang="en-US" sz="11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dirty="0">
                          <a:solidFill>
                            <a:srgbClr val="000000"/>
                          </a:solidFill>
                          <a:latin typeface="Times New Roman"/>
                          <a:ea typeface="Times New Roman"/>
                          <a:cs typeface="Times New Roman"/>
                        </a:rPr>
                        <a:t>9962990</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8849" name="Picture 1"/>
          <p:cNvPicPr>
            <a:picLocks noChangeAspect="1" noChangeArrowheads="1"/>
          </p:cNvPicPr>
          <p:nvPr/>
        </p:nvPicPr>
        <p:blipFill>
          <a:blip r:embed="rId2" cstate="print"/>
          <a:srcRect l="51610" t="25231" r="32105" b="19922"/>
          <a:stretch>
            <a:fillRect/>
          </a:stretch>
        </p:blipFill>
        <p:spPr bwMode="auto">
          <a:xfrm>
            <a:off x="4714877" y="285729"/>
            <a:ext cx="3357587" cy="6357982"/>
          </a:xfrm>
          <a:prstGeom prst="rect">
            <a:avLst/>
          </a:prstGeom>
          <a:noFill/>
          <a:ln w="9525">
            <a:noFill/>
            <a:miter lim="800000"/>
            <a:headEnd/>
            <a:tailEnd/>
          </a:ln>
          <a:effectLst/>
        </p:spPr>
      </p:pic>
      <p:sp>
        <p:nvSpPr>
          <p:cNvPr id="12" name="11 Flecha doblada hacia arriba"/>
          <p:cNvSpPr/>
          <p:nvPr/>
        </p:nvSpPr>
        <p:spPr>
          <a:xfrm rot="5400000">
            <a:off x="3571868" y="4500571"/>
            <a:ext cx="1071570" cy="1643075"/>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61" y="1000108"/>
            <a:ext cx="7500991" cy="5572164"/>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pic>
        <p:nvPicPr>
          <p:cNvPr id="25" name="24 Imagen"/>
          <p:cNvPicPr/>
          <p:nvPr/>
        </p:nvPicPr>
        <p:blipFill>
          <a:blip r:embed="rId2" cstate="print"/>
          <a:srcRect/>
          <a:stretch>
            <a:fillRect/>
          </a:stretch>
        </p:blipFill>
        <p:spPr bwMode="auto">
          <a:xfrm>
            <a:off x="1428728" y="1571612"/>
            <a:ext cx="4786346" cy="4857784"/>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239000" cy="605808"/>
          </a:xfrm>
        </p:spPr>
        <p:txBody>
          <a:bodyPr>
            <a:normAutofit/>
          </a:bodyPr>
          <a:lstStyle/>
          <a:p>
            <a:pPr algn="r"/>
            <a:r>
              <a:rPr lang="es-EC" sz="2800" dirty="0" smtClean="0">
                <a:solidFill>
                  <a:schemeClr val="tx2">
                    <a:lumMod val="40000"/>
                    <a:lumOff val="60000"/>
                  </a:schemeClr>
                </a:solidFill>
              </a:rPr>
              <a:t>Planteamiento de la investigación</a:t>
            </a:r>
            <a:endParaRPr lang="es-EC" sz="2800" dirty="0">
              <a:solidFill>
                <a:schemeClr val="tx2">
                  <a:lumMod val="40000"/>
                  <a:lumOff val="60000"/>
                </a:schemeClr>
              </a:solidFill>
            </a:endParaRPr>
          </a:p>
        </p:txBody>
      </p:sp>
      <p:pic>
        <p:nvPicPr>
          <p:cNvPr id="4" name="Content Placeholder 3" descr="http://www.avle.es/wp-content/uploads/2009/06/problema.jpg"/>
          <p:cNvPicPr>
            <a:picLocks noGrp="1" noChangeAspect="1" noChangeArrowheads="1"/>
          </p:cNvPicPr>
          <p:nvPr>
            <p:ph idx="1"/>
          </p:nvPr>
        </p:nvPicPr>
        <p:blipFill>
          <a:blip r:embed="rId2" cstate="print"/>
          <a:srcRect/>
          <a:stretch>
            <a:fillRect/>
          </a:stretch>
        </p:blipFill>
        <p:spPr bwMode="auto">
          <a:xfrm>
            <a:off x="857225" y="2928936"/>
            <a:ext cx="1854699" cy="1823860"/>
          </a:xfrm>
          <a:prstGeom prst="rect">
            <a:avLst/>
          </a:prstGeom>
          <a:noFill/>
        </p:spPr>
      </p:pic>
      <p:sp>
        <p:nvSpPr>
          <p:cNvPr id="5" name="TextBox 4"/>
          <p:cNvSpPr txBox="1"/>
          <p:nvPr/>
        </p:nvSpPr>
        <p:spPr>
          <a:xfrm>
            <a:off x="2857489" y="2143116"/>
            <a:ext cx="4955443" cy="3046988"/>
          </a:xfrm>
          <a:prstGeom prst="rect">
            <a:avLst/>
          </a:prstGeom>
          <a:noFill/>
        </p:spPr>
        <p:txBody>
          <a:bodyPr wrap="square" rtlCol="0">
            <a:spAutoFit/>
          </a:bodyPr>
          <a:lstStyle/>
          <a:p>
            <a:pPr marL="285750" indent="-285750" algn="just">
              <a:spcBef>
                <a:spcPts val="600"/>
              </a:spcBef>
              <a:spcAft>
                <a:spcPts val="600"/>
              </a:spcAft>
              <a:buClr>
                <a:schemeClr val="tx2"/>
              </a:buClr>
              <a:buFont typeface="Wingdings" pitchFamily="2" charset="2"/>
              <a:buChar char="Ø"/>
            </a:pPr>
            <a:r>
              <a:rPr lang="es-EC" dirty="0" smtClean="0"/>
              <a:t>El Plan Nacional del Buen Vivir, para mejorar la calidad de vida en los ecuatorianos.</a:t>
            </a:r>
          </a:p>
          <a:p>
            <a:pPr marL="285750" indent="-285750" algn="just">
              <a:spcBef>
                <a:spcPts val="600"/>
              </a:spcBef>
              <a:spcAft>
                <a:spcPts val="600"/>
              </a:spcAft>
              <a:buClr>
                <a:schemeClr val="tx2"/>
              </a:buClr>
              <a:buFont typeface="Wingdings" pitchFamily="2" charset="2"/>
              <a:buChar char="Ø"/>
            </a:pPr>
            <a:r>
              <a:rPr lang="es-EC" dirty="0" smtClean="0"/>
              <a:t>Programa Aliméntate Ecuador, que garantice la Soberanía Alimentaria.</a:t>
            </a:r>
          </a:p>
          <a:p>
            <a:pPr marL="285750" indent="-285750" algn="just">
              <a:spcBef>
                <a:spcPts val="600"/>
              </a:spcBef>
              <a:spcAft>
                <a:spcPts val="600"/>
              </a:spcAft>
              <a:buClr>
                <a:schemeClr val="tx2"/>
              </a:buClr>
              <a:buFont typeface="Wingdings" pitchFamily="2" charset="2"/>
              <a:buChar char="Ø"/>
            </a:pPr>
            <a:r>
              <a:rPr lang="es-EC" dirty="0" smtClean="0"/>
              <a:t>Difícil situación de los mercados y ferias populares del cantón Rumiñahui.</a:t>
            </a:r>
          </a:p>
          <a:p>
            <a:pPr marL="285750" indent="-285750" algn="just">
              <a:spcBef>
                <a:spcPts val="600"/>
              </a:spcBef>
              <a:spcAft>
                <a:spcPts val="600"/>
              </a:spcAft>
              <a:buClr>
                <a:schemeClr val="tx2"/>
              </a:buClr>
              <a:buFont typeface="Wingdings" pitchFamily="2" charset="2"/>
              <a:buChar char="Ø"/>
            </a:pPr>
            <a:r>
              <a:rPr lang="es-EC" dirty="0" smtClean="0"/>
              <a:t>Necesidad de la creación de las Plazas del Buen Vivir.</a:t>
            </a:r>
          </a:p>
        </p:txBody>
      </p:sp>
    </p:spTree>
    <p:extLst>
      <p:ext uri="{BB962C8B-B14F-4D97-AF65-F5344CB8AC3E}">
        <p14:creationId xmlns:p14="http://schemas.microsoft.com/office/powerpoint/2010/main" xmlns="" val="224739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785818"/>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a:t>
            </a:r>
          </a:p>
          <a:p>
            <a:pPr marL="804863" lvl="2" indent="-347663">
              <a:spcAft>
                <a:spcPts val="600"/>
              </a:spcAft>
              <a:buClr>
                <a:schemeClr val="accent1">
                  <a:lumMod val="75000"/>
                </a:schemeClr>
              </a:buClr>
              <a:buFont typeface="Wingdings" pitchFamily="2" charset="2"/>
              <a:buChar char="Ø"/>
            </a:pPr>
            <a:r>
              <a:rPr lang="es-EC" b="1" dirty="0" smtClean="0"/>
              <a:t>Análisis de frecuencias</a:t>
            </a:r>
          </a:p>
          <a:p>
            <a:pPr marL="0" lvl="1">
              <a:spcAft>
                <a:spcPts val="600"/>
              </a:spcAft>
              <a:buClr>
                <a:schemeClr val="accent1">
                  <a:lumMod val="75000"/>
                </a:schemeClr>
              </a:buClr>
            </a:pP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pic>
        <p:nvPicPr>
          <p:cNvPr id="11" name="10 Imagen"/>
          <p:cNvPicPr/>
          <p:nvPr/>
        </p:nvPicPr>
        <p:blipFill>
          <a:blip r:embed="rId2" cstate="print"/>
          <a:srcRect l="3142" t="7990" b="1775"/>
          <a:stretch>
            <a:fillRect/>
          </a:stretch>
        </p:blipFill>
        <p:spPr bwMode="auto">
          <a:xfrm>
            <a:off x="0" y="3143248"/>
            <a:ext cx="4429156" cy="3534739"/>
          </a:xfrm>
          <a:prstGeom prst="rect">
            <a:avLst/>
          </a:prstGeom>
          <a:noFill/>
          <a:ln w="9525">
            <a:noFill/>
            <a:miter lim="800000"/>
            <a:headEnd/>
            <a:tailEnd/>
          </a:ln>
        </p:spPr>
      </p:pic>
      <p:pic>
        <p:nvPicPr>
          <p:cNvPr id="15" name="14 Imagen"/>
          <p:cNvPicPr/>
          <p:nvPr/>
        </p:nvPicPr>
        <p:blipFill>
          <a:blip r:embed="rId3" cstate="print"/>
          <a:srcRect l="2779" t="7612"/>
          <a:stretch>
            <a:fillRect/>
          </a:stretch>
        </p:blipFill>
        <p:spPr bwMode="auto">
          <a:xfrm>
            <a:off x="4429124" y="1571612"/>
            <a:ext cx="4500595" cy="3429024"/>
          </a:xfrm>
          <a:prstGeom prst="rect">
            <a:avLst/>
          </a:prstGeom>
          <a:noFill/>
          <a:ln w="9525">
            <a:noFill/>
            <a:miter lim="800000"/>
            <a:headEnd/>
            <a:tailEnd/>
          </a:ln>
        </p:spPr>
      </p:pic>
      <p:sp>
        <p:nvSpPr>
          <p:cNvPr id="6" name="5 CuadroTexto"/>
          <p:cNvSpPr txBox="1"/>
          <p:nvPr/>
        </p:nvSpPr>
        <p:spPr>
          <a:xfrm>
            <a:off x="714348" y="4429132"/>
            <a:ext cx="500066" cy="215444"/>
          </a:xfrm>
          <a:prstGeom prst="rect">
            <a:avLst/>
          </a:prstGeom>
          <a:noFill/>
        </p:spPr>
        <p:txBody>
          <a:bodyPr wrap="square" rtlCol="0">
            <a:spAutoFit/>
          </a:bodyPr>
          <a:lstStyle/>
          <a:p>
            <a:pPr algn="ctr"/>
            <a:r>
              <a:rPr lang="es-EC" sz="800" dirty="0" smtClean="0"/>
              <a:t>41,8%</a:t>
            </a:r>
            <a:endParaRPr lang="en-US" sz="800" dirty="0"/>
          </a:p>
        </p:txBody>
      </p:sp>
      <p:sp>
        <p:nvSpPr>
          <p:cNvPr id="8" name="7 CuadroTexto"/>
          <p:cNvSpPr txBox="1"/>
          <p:nvPr/>
        </p:nvSpPr>
        <p:spPr>
          <a:xfrm>
            <a:off x="2571736" y="5357826"/>
            <a:ext cx="500066" cy="215444"/>
          </a:xfrm>
          <a:prstGeom prst="rect">
            <a:avLst/>
          </a:prstGeom>
          <a:noFill/>
        </p:spPr>
        <p:txBody>
          <a:bodyPr wrap="square" rtlCol="0">
            <a:spAutoFit/>
          </a:bodyPr>
          <a:lstStyle/>
          <a:p>
            <a:pPr algn="ctr"/>
            <a:r>
              <a:rPr lang="es-EC" sz="800" dirty="0" smtClean="0"/>
              <a:t>19,6%</a:t>
            </a:r>
            <a:endParaRPr lang="en-US" sz="800" dirty="0"/>
          </a:p>
        </p:txBody>
      </p:sp>
      <p:sp>
        <p:nvSpPr>
          <p:cNvPr id="10" name="9 CuadroTexto"/>
          <p:cNvSpPr txBox="1"/>
          <p:nvPr/>
        </p:nvSpPr>
        <p:spPr>
          <a:xfrm>
            <a:off x="3428992" y="5929330"/>
            <a:ext cx="500066" cy="215444"/>
          </a:xfrm>
          <a:prstGeom prst="rect">
            <a:avLst/>
          </a:prstGeom>
          <a:noFill/>
        </p:spPr>
        <p:txBody>
          <a:bodyPr wrap="square" rtlCol="0">
            <a:spAutoFit/>
          </a:bodyPr>
          <a:lstStyle/>
          <a:p>
            <a:pPr algn="ctr"/>
            <a:r>
              <a:rPr lang="es-EC" sz="800" dirty="0" smtClean="0"/>
              <a:t>0,8</a:t>
            </a:r>
            <a:endParaRPr lang="en-US" sz="800" dirty="0"/>
          </a:p>
        </p:txBody>
      </p:sp>
      <p:sp>
        <p:nvSpPr>
          <p:cNvPr id="12" name="11 CuadroTexto"/>
          <p:cNvSpPr txBox="1"/>
          <p:nvPr/>
        </p:nvSpPr>
        <p:spPr>
          <a:xfrm>
            <a:off x="1643042" y="4572008"/>
            <a:ext cx="500066" cy="215444"/>
          </a:xfrm>
          <a:prstGeom prst="rect">
            <a:avLst/>
          </a:prstGeom>
          <a:noFill/>
        </p:spPr>
        <p:txBody>
          <a:bodyPr wrap="square" rtlCol="0">
            <a:spAutoFit/>
          </a:bodyPr>
          <a:lstStyle/>
          <a:p>
            <a:pPr algn="ctr"/>
            <a:r>
              <a:rPr lang="es-EC" sz="800" dirty="0" smtClean="0"/>
              <a:t>37,9%</a:t>
            </a:r>
            <a:endParaRPr lang="en-US" sz="800" dirty="0"/>
          </a:p>
        </p:txBody>
      </p:sp>
      <p:sp>
        <p:nvSpPr>
          <p:cNvPr id="13" name="12 CuadroTexto"/>
          <p:cNvSpPr txBox="1"/>
          <p:nvPr/>
        </p:nvSpPr>
        <p:spPr>
          <a:xfrm>
            <a:off x="5643570" y="2643182"/>
            <a:ext cx="500066" cy="215444"/>
          </a:xfrm>
          <a:prstGeom prst="rect">
            <a:avLst/>
          </a:prstGeom>
          <a:noFill/>
        </p:spPr>
        <p:txBody>
          <a:bodyPr wrap="square" rtlCol="0">
            <a:spAutoFit/>
          </a:bodyPr>
          <a:lstStyle/>
          <a:p>
            <a:pPr algn="ctr"/>
            <a:r>
              <a:rPr lang="es-EC" sz="800" dirty="0" smtClean="0">
                <a:solidFill>
                  <a:schemeClr val="bg1"/>
                </a:solidFill>
              </a:rPr>
              <a:t>51,2%</a:t>
            </a:r>
            <a:endParaRPr lang="en-US" sz="800" dirty="0">
              <a:solidFill>
                <a:schemeClr val="bg1"/>
              </a:solidFill>
            </a:endParaRPr>
          </a:p>
        </p:txBody>
      </p:sp>
      <p:sp>
        <p:nvSpPr>
          <p:cNvPr id="14" name="13 CuadroTexto"/>
          <p:cNvSpPr txBox="1"/>
          <p:nvPr/>
        </p:nvSpPr>
        <p:spPr>
          <a:xfrm>
            <a:off x="7429520" y="2714620"/>
            <a:ext cx="500066" cy="215444"/>
          </a:xfrm>
          <a:prstGeom prst="rect">
            <a:avLst/>
          </a:prstGeom>
          <a:noFill/>
        </p:spPr>
        <p:txBody>
          <a:bodyPr wrap="square" rtlCol="0">
            <a:spAutoFit/>
          </a:bodyPr>
          <a:lstStyle/>
          <a:p>
            <a:pPr algn="ctr"/>
            <a:r>
              <a:rPr lang="es-EC" sz="800" dirty="0" smtClean="0">
                <a:solidFill>
                  <a:schemeClr val="bg1"/>
                </a:solidFill>
              </a:rPr>
              <a:t>48.8%</a:t>
            </a:r>
            <a:endParaRPr lang="en-US" sz="800" dirty="0">
              <a:solidFill>
                <a:schemeClr val="bg1"/>
              </a:solidFill>
            </a:endParaRPr>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785818"/>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a:t>
            </a:r>
          </a:p>
          <a:p>
            <a:pPr marL="804863" lvl="2" indent="-347663">
              <a:spcAft>
                <a:spcPts val="600"/>
              </a:spcAft>
              <a:buClr>
                <a:schemeClr val="accent1">
                  <a:lumMod val="75000"/>
                </a:schemeClr>
              </a:buClr>
              <a:buFont typeface="Wingdings" pitchFamily="2" charset="2"/>
              <a:buChar char="Ø"/>
            </a:pPr>
            <a:r>
              <a:rPr lang="es-EC" b="1" dirty="0" smtClean="0"/>
              <a:t>Análisis de frecuencias</a:t>
            </a:r>
          </a:p>
          <a:p>
            <a:pPr marL="0" lvl="1">
              <a:spcAft>
                <a:spcPts val="600"/>
              </a:spcAft>
              <a:buClr>
                <a:schemeClr val="accent1">
                  <a:lumMod val="75000"/>
                </a:schemeClr>
              </a:buClr>
            </a:pP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pic>
        <p:nvPicPr>
          <p:cNvPr id="8" name="7 Imagen"/>
          <p:cNvPicPr/>
          <p:nvPr/>
        </p:nvPicPr>
        <p:blipFill>
          <a:blip r:embed="rId2" cstate="print"/>
          <a:srcRect t="6618"/>
          <a:stretch>
            <a:fillRect/>
          </a:stretch>
        </p:blipFill>
        <p:spPr bwMode="auto">
          <a:xfrm>
            <a:off x="0" y="1857364"/>
            <a:ext cx="4572000" cy="3214710"/>
          </a:xfrm>
          <a:prstGeom prst="rect">
            <a:avLst/>
          </a:prstGeom>
          <a:noFill/>
          <a:ln w="9525">
            <a:noFill/>
            <a:miter lim="800000"/>
            <a:headEnd/>
            <a:tailEnd/>
          </a:ln>
        </p:spPr>
      </p:pic>
      <p:pic>
        <p:nvPicPr>
          <p:cNvPr id="10" name="9 Imagen"/>
          <p:cNvPicPr/>
          <p:nvPr/>
        </p:nvPicPr>
        <p:blipFill>
          <a:blip r:embed="rId3" cstate="print"/>
          <a:srcRect t="7801"/>
          <a:stretch>
            <a:fillRect/>
          </a:stretch>
        </p:blipFill>
        <p:spPr bwMode="auto">
          <a:xfrm>
            <a:off x="4714877" y="3357562"/>
            <a:ext cx="4214811" cy="3286148"/>
          </a:xfrm>
          <a:prstGeom prst="rect">
            <a:avLst/>
          </a:prstGeom>
          <a:noFill/>
          <a:ln w="9525">
            <a:noFill/>
            <a:miter lim="800000"/>
            <a:headEnd/>
            <a:tailEnd/>
          </a:ln>
        </p:spPr>
      </p:pic>
      <p:sp>
        <p:nvSpPr>
          <p:cNvPr id="6" name="5 CuadroTexto"/>
          <p:cNvSpPr txBox="1"/>
          <p:nvPr/>
        </p:nvSpPr>
        <p:spPr>
          <a:xfrm>
            <a:off x="857224" y="4000504"/>
            <a:ext cx="500066" cy="215444"/>
          </a:xfrm>
          <a:prstGeom prst="rect">
            <a:avLst/>
          </a:prstGeom>
          <a:noFill/>
        </p:spPr>
        <p:txBody>
          <a:bodyPr wrap="square" rtlCol="0">
            <a:spAutoFit/>
          </a:bodyPr>
          <a:lstStyle/>
          <a:p>
            <a:pPr algn="ctr"/>
            <a:r>
              <a:rPr lang="es-EC" sz="800" dirty="0" smtClean="0"/>
              <a:t>9.1%</a:t>
            </a:r>
            <a:endParaRPr lang="en-US" sz="800" dirty="0"/>
          </a:p>
        </p:txBody>
      </p:sp>
      <p:sp>
        <p:nvSpPr>
          <p:cNvPr id="11" name="10 CuadroTexto"/>
          <p:cNvSpPr txBox="1"/>
          <p:nvPr/>
        </p:nvSpPr>
        <p:spPr>
          <a:xfrm>
            <a:off x="5500694" y="5500702"/>
            <a:ext cx="500066" cy="215444"/>
          </a:xfrm>
          <a:prstGeom prst="rect">
            <a:avLst/>
          </a:prstGeom>
          <a:noFill/>
        </p:spPr>
        <p:txBody>
          <a:bodyPr wrap="square" rtlCol="0">
            <a:spAutoFit/>
          </a:bodyPr>
          <a:lstStyle/>
          <a:p>
            <a:pPr algn="ctr"/>
            <a:r>
              <a:rPr lang="es-EC" sz="800" dirty="0" smtClean="0"/>
              <a:t>12.00%</a:t>
            </a:r>
            <a:endParaRPr lang="en-US" sz="800" dirty="0"/>
          </a:p>
        </p:txBody>
      </p:sp>
      <p:sp>
        <p:nvSpPr>
          <p:cNvPr id="12" name="11 CuadroTexto"/>
          <p:cNvSpPr txBox="1"/>
          <p:nvPr/>
        </p:nvSpPr>
        <p:spPr>
          <a:xfrm>
            <a:off x="1785918" y="3786190"/>
            <a:ext cx="500066" cy="215444"/>
          </a:xfrm>
          <a:prstGeom prst="rect">
            <a:avLst/>
          </a:prstGeom>
          <a:noFill/>
        </p:spPr>
        <p:txBody>
          <a:bodyPr wrap="square" rtlCol="0">
            <a:spAutoFit/>
          </a:bodyPr>
          <a:lstStyle/>
          <a:p>
            <a:pPr algn="ctr"/>
            <a:r>
              <a:rPr lang="es-EC" sz="800" dirty="0" smtClean="0"/>
              <a:t>15.1%</a:t>
            </a:r>
            <a:endParaRPr lang="en-US" sz="800" dirty="0"/>
          </a:p>
        </p:txBody>
      </p:sp>
      <p:sp>
        <p:nvSpPr>
          <p:cNvPr id="13" name="12 CuadroTexto"/>
          <p:cNvSpPr txBox="1"/>
          <p:nvPr/>
        </p:nvSpPr>
        <p:spPr>
          <a:xfrm>
            <a:off x="2714612" y="2643182"/>
            <a:ext cx="500066" cy="215444"/>
          </a:xfrm>
          <a:prstGeom prst="rect">
            <a:avLst/>
          </a:prstGeom>
          <a:noFill/>
        </p:spPr>
        <p:txBody>
          <a:bodyPr wrap="square" rtlCol="0">
            <a:spAutoFit/>
          </a:bodyPr>
          <a:lstStyle/>
          <a:p>
            <a:pPr algn="ctr"/>
            <a:r>
              <a:rPr lang="es-EC" sz="800" dirty="0" smtClean="0">
                <a:solidFill>
                  <a:schemeClr val="bg1"/>
                </a:solidFill>
              </a:rPr>
              <a:t>51.2%</a:t>
            </a:r>
            <a:endParaRPr lang="en-US" sz="800" dirty="0">
              <a:solidFill>
                <a:schemeClr val="bg1"/>
              </a:solidFill>
            </a:endParaRPr>
          </a:p>
        </p:txBody>
      </p:sp>
      <p:sp>
        <p:nvSpPr>
          <p:cNvPr id="14" name="13 CuadroTexto"/>
          <p:cNvSpPr txBox="1"/>
          <p:nvPr/>
        </p:nvSpPr>
        <p:spPr>
          <a:xfrm>
            <a:off x="3571868" y="3714752"/>
            <a:ext cx="500066" cy="215444"/>
          </a:xfrm>
          <a:prstGeom prst="rect">
            <a:avLst/>
          </a:prstGeom>
          <a:noFill/>
        </p:spPr>
        <p:txBody>
          <a:bodyPr wrap="square" rtlCol="0">
            <a:spAutoFit/>
          </a:bodyPr>
          <a:lstStyle/>
          <a:p>
            <a:pPr algn="ctr"/>
            <a:r>
              <a:rPr lang="es-EC" sz="800" dirty="0" smtClean="0"/>
              <a:t>24.5%</a:t>
            </a:r>
            <a:endParaRPr lang="en-US" sz="800" dirty="0"/>
          </a:p>
        </p:txBody>
      </p:sp>
      <p:sp>
        <p:nvSpPr>
          <p:cNvPr id="15" name="14 CuadroTexto"/>
          <p:cNvSpPr txBox="1"/>
          <p:nvPr/>
        </p:nvSpPr>
        <p:spPr>
          <a:xfrm>
            <a:off x="6357950" y="4143380"/>
            <a:ext cx="500066" cy="215444"/>
          </a:xfrm>
          <a:prstGeom prst="rect">
            <a:avLst/>
          </a:prstGeom>
          <a:noFill/>
        </p:spPr>
        <p:txBody>
          <a:bodyPr wrap="square" rtlCol="0">
            <a:spAutoFit/>
          </a:bodyPr>
          <a:lstStyle/>
          <a:p>
            <a:pPr algn="ctr"/>
            <a:r>
              <a:rPr lang="es-EC" sz="800" dirty="0" smtClean="0"/>
              <a:t>61.6%</a:t>
            </a:r>
            <a:endParaRPr lang="en-US" sz="800" dirty="0"/>
          </a:p>
        </p:txBody>
      </p:sp>
      <p:sp>
        <p:nvSpPr>
          <p:cNvPr id="16" name="15 CuadroTexto"/>
          <p:cNvSpPr txBox="1"/>
          <p:nvPr/>
        </p:nvSpPr>
        <p:spPr>
          <a:xfrm>
            <a:off x="7143768" y="5715016"/>
            <a:ext cx="500066" cy="215444"/>
          </a:xfrm>
          <a:prstGeom prst="rect">
            <a:avLst/>
          </a:prstGeom>
          <a:noFill/>
        </p:spPr>
        <p:txBody>
          <a:bodyPr wrap="square" rtlCol="0">
            <a:spAutoFit/>
          </a:bodyPr>
          <a:lstStyle/>
          <a:p>
            <a:pPr algn="ctr"/>
            <a:r>
              <a:rPr lang="es-EC" sz="800" dirty="0" smtClean="0"/>
              <a:t>6.5%</a:t>
            </a:r>
            <a:endParaRPr lang="en-US" sz="800" dirty="0"/>
          </a:p>
        </p:txBody>
      </p:sp>
      <p:sp>
        <p:nvSpPr>
          <p:cNvPr id="17" name="16 CuadroTexto"/>
          <p:cNvSpPr txBox="1"/>
          <p:nvPr/>
        </p:nvSpPr>
        <p:spPr>
          <a:xfrm>
            <a:off x="8001024" y="5286388"/>
            <a:ext cx="500066" cy="215444"/>
          </a:xfrm>
          <a:prstGeom prst="rect">
            <a:avLst/>
          </a:prstGeom>
          <a:noFill/>
        </p:spPr>
        <p:txBody>
          <a:bodyPr wrap="square" rtlCol="0">
            <a:spAutoFit/>
          </a:bodyPr>
          <a:lstStyle/>
          <a:p>
            <a:pPr algn="ctr"/>
            <a:r>
              <a:rPr lang="es-EC" sz="800" dirty="0" smtClean="0"/>
              <a:t>19.8%</a:t>
            </a:r>
            <a:endParaRPr lang="en-US" sz="800" dirty="0"/>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121444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Análisis multivariado: </a:t>
            </a:r>
            <a:r>
              <a:rPr lang="es-EC" dirty="0" smtClean="0"/>
              <a:t>donde las variables bases para el análisis son genero y personas que SI compra en los mercados de Rumiñahui</a:t>
            </a: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3232" t="6164" r="6277"/>
          <a:stretch>
            <a:fillRect/>
          </a:stretch>
        </p:blipFill>
        <p:spPr bwMode="auto">
          <a:xfrm>
            <a:off x="71407" y="2714620"/>
            <a:ext cx="4286280" cy="3714776"/>
          </a:xfrm>
          <a:prstGeom prst="rect">
            <a:avLst/>
          </a:prstGeom>
          <a:noFill/>
          <a:ln w="9525">
            <a:noFill/>
            <a:miter lim="800000"/>
            <a:headEnd/>
            <a:tailEnd/>
          </a:ln>
        </p:spPr>
      </p:pic>
      <p:pic>
        <p:nvPicPr>
          <p:cNvPr id="11" name="10 Imagen"/>
          <p:cNvPicPr/>
          <p:nvPr/>
        </p:nvPicPr>
        <p:blipFill>
          <a:blip r:embed="rId3" cstate="print"/>
          <a:srcRect l="3357" t="7345" r="4335"/>
          <a:stretch>
            <a:fillRect/>
          </a:stretch>
        </p:blipFill>
        <p:spPr bwMode="auto">
          <a:xfrm>
            <a:off x="4357689" y="2714622"/>
            <a:ext cx="4071967" cy="3786214"/>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2" cstate="print"/>
          <a:srcRect l="2948" t="7923" r="3130"/>
          <a:stretch>
            <a:fillRect/>
          </a:stretch>
        </p:blipFill>
        <p:spPr bwMode="auto">
          <a:xfrm>
            <a:off x="0" y="2214554"/>
            <a:ext cx="4286280" cy="3365336"/>
          </a:xfrm>
          <a:prstGeom prst="rect">
            <a:avLst/>
          </a:prstGeom>
          <a:noFill/>
          <a:ln w="9525">
            <a:noFill/>
            <a:miter lim="800000"/>
            <a:headEnd/>
            <a:tailEnd/>
          </a:ln>
        </p:spPr>
      </p:pic>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121444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Análisis multivariado</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p:cNvPicPr/>
          <p:nvPr/>
        </p:nvPicPr>
        <p:blipFill>
          <a:blip r:embed="rId3" cstate="print"/>
          <a:srcRect l="2605" t="7761" r="2610" b="2235"/>
          <a:stretch>
            <a:fillRect/>
          </a:stretch>
        </p:blipFill>
        <p:spPr bwMode="auto">
          <a:xfrm>
            <a:off x="4500562" y="2214554"/>
            <a:ext cx="4414883" cy="3350152"/>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121444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Análisis multivariado</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10 Imagen"/>
          <p:cNvPicPr/>
          <p:nvPr/>
        </p:nvPicPr>
        <p:blipFill>
          <a:blip r:embed="rId2" cstate="print"/>
          <a:srcRect l="3203" t="7647" r="3895" b="2601"/>
          <a:stretch>
            <a:fillRect/>
          </a:stretch>
        </p:blipFill>
        <p:spPr bwMode="auto">
          <a:xfrm>
            <a:off x="142844" y="2428868"/>
            <a:ext cx="4143404" cy="3194612"/>
          </a:xfrm>
          <a:prstGeom prst="rect">
            <a:avLst/>
          </a:prstGeom>
          <a:noFill/>
          <a:ln w="9525">
            <a:noFill/>
            <a:miter lim="800000"/>
            <a:headEnd/>
            <a:tailEnd/>
          </a:ln>
        </p:spPr>
      </p:pic>
      <p:pic>
        <p:nvPicPr>
          <p:cNvPr id="10" name="9 Imagen"/>
          <p:cNvPicPr/>
          <p:nvPr/>
        </p:nvPicPr>
        <p:blipFill>
          <a:blip r:embed="rId3" cstate="print"/>
          <a:srcRect l="4620" t="6647" r="6049"/>
          <a:stretch>
            <a:fillRect/>
          </a:stretch>
        </p:blipFill>
        <p:spPr bwMode="auto">
          <a:xfrm>
            <a:off x="4500562" y="2357430"/>
            <a:ext cx="4286280" cy="3643338"/>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a:blip r:embed="rId2" cstate="print"/>
          <a:srcRect t="7349"/>
          <a:stretch>
            <a:fillRect/>
          </a:stretch>
        </p:blipFill>
        <p:spPr bwMode="auto">
          <a:xfrm>
            <a:off x="4182777" y="2638445"/>
            <a:ext cx="4532631" cy="3362325"/>
          </a:xfrm>
          <a:prstGeom prst="rect">
            <a:avLst/>
          </a:prstGeom>
          <a:noFill/>
          <a:ln w="9525">
            <a:noFill/>
            <a:miter lim="800000"/>
            <a:headEnd/>
            <a:tailEnd/>
          </a:ln>
        </p:spPr>
      </p:pic>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121444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Análisis multivariado</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p:cNvPicPr/>
          <p:nvPr/>
        </p:nvPicPr>
        <p:blipFill>
          <a:blip r:embed="rId3" cstate="print"/>
          <a:srcRect l="3029" t="7200" r="3063"/>
          <a:stretch>
            <a:fillRect/>
          </a:stretch>
        </p:blipFill>
        <p:spPr bwMode="auto">
          <a:xfrm>
            <a:off x="-30" y="2500307"/>
            <a:ext cx="4429156" cy="3507129"/>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2" cstate="print"/>
          <a:srcRect t="7536"/>
          <a:stretch>
            <a:fillRect/>
          </a:stretch>
        </p:blipFill>
        <p:spPr bwMode="auto">
          <a:xfrm>
            <a:off x="4429124" y="2500306"/>
            <a:ext cx="4457701" cy="3500462"/>
          </a:xfrm>
          <a:prstGeom prst="rect">
            <a:avLst/>
          </a:prstGeom>
          <a:noFill/>
          <a:ln w="9525">
            <a:noFill/>
            <a:miter lim="800000"/>
            <a:headEnd/>
            <a:tailEnd/>
          </a:ln>
        </p:spPr>
      </p:pic>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10"/>
            <a:ext cx="7500991" cy="121444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Análisis multivariado</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9 Imagen"/>
          <p:cNvPicPr/>
          <p:nvPr/>
        </p:nvPicPr>
        <p:blipFill>
          <a:blip r:embed="rId3" cstate="print"/>
          <a:srcRect l="3052" t="7420"/>
          <a:stretch>
            <a:fillRect/>
          </a:stretch>
        </p:blipFill>
        <p:spPr bwMode="auto">
          <a:xfrm>
            <a:off x="32847" y="2500309"/>
            <a:ext cx="4539156" cy="3470461"/>
          </a:xfrm>
          <a:prstGeom prst="rect">
            <a:avLst/>
          </a:prstGeom>
          <a:noFill/>
          <a:ln w="9525">
            <a:noFill/>
            <a:miter lim="800000"/>
            <a:headEnd/>
            <a:tailEnd/>
          </a:ln>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2" cstate="print"/>
          <a:srcRect l="1577" t="2778" r="2206"/>
          <a:stretch>
            <a:fillRect/>
          </a:stretch>
        </p:blipFill>
        <p:spPr bwMode="auto">
          <a:xfrm>
            <a:off x="3286116" y="3286124"/>
            <a:ext cx="4714908" cy="3286148"/>
          </a:xfrm>
          <a:prstGeom prst="rect">
            <a:avLst/>
          </a:prstGeom>
          <a:noFill/>
          <a:ln w="9525">
            <a:noFill/>
            <a:miter lim="800000"/>
            <a:headEnd/>
            <a:tailEnd/>
          </a:ln>
        </p:spPr>
      </p:pic>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08"/>
            <a:ext cx="7500991" cy="3500462"/>
          </a:xfrm>
          <a:prstGeom prst="rect">
            <a:avLst/>
          </a:prstGeom>
        </p:spPr>
        <p:txBody>
          <a:bodyPr vert="horz">
            <a:noAutofit/>
          </a:bodyPr>
          <a:lstStyle/>
          <a:p>
            <a:pPr marL="0" lvl="1">
              <a:spcAft>
                <a:spcPts val="600"/>
              </a:spcAft>
              <a:buClr>
                <a:schemeClr val="accent1">
                  <a:lumMod val="75000"/>
                </a:schemeClr>
              </a:buClr>
            </a:pPr>
            <a:r>
              <a:rPr lang="es-EC" b="1" dirty="0" smtClean="0"/>
              <a:t>Contrastación de hipótesis</a:t>
            </a:r>
          </a:p>
          <a:p>
            <a:pPr marL="290513" lvl="1" indent="-290513">
              <a:spcAft>
                <a:spcPts val="600"/>
              </a:spcAft>
              <a:buClr>
                <a:schemeClr val="accent1">
                  <a:lumMod val="75000"/>
                </a:schemeClr>
              </a:buClr>
              <a:buFont typeface="Wingdings" pitchFamily="2" charset="2"/>
              <a:buChar char="Ø"/>
            </a:pPr>
            <a:r>
              <a:rPr lang="es-EC" b="1" dirty="0" smtClean="0"/>
              <a:t>Prueba Z: </a:t>
            </a:r>
            <a:r>
              <a:rPr lang="es-EC" dirty="0" smtClean="0"/>
              <a:t>El 80% de las personas a quienes se aplicaron esta investigación si realizan sus compras en los mercados y ferias populares del cantón Rumiñahui. Donde:</a:t>
            </a:r>
            <a:endParaRPr lang="en-US" sz="1600" dirty="0" smtClean="0"/>
          </a:p>
          <a:p>
            <a:pPr marL="290513"/>
            <a:r>
              <a:rPr lang="es-EC" b="1" dirty="0" smtClean="0"/>
              <a:t>Ho: ≤ 0,80</a:t>
            </a:r>
            <a:endParaRPr lang="en-US" sz="1600" dirty="0" smtClean="0"/>
          </a:p>
          <a:p>
            <a:pPr marL="290513"/>
            <a:r>
              <a:rPr lang="es-EC" b="1" dirty="0" err="1" smtClean="0"/>
              <a:t>Hi</a:t>
            </a:r>
            <a:r>
              <a:rPr lang="es-EC" b="1" dirty="0" smtClean="0"/>
              <a:t>: </a:t>
            </a:r>
            <a:r>
              <a:rPr lang="es-EC" sz="1600" b="1" dirty="0" smtClean="0"/>
              <a:t>&gt; 0,80</a:t>
            </a:r>
            <a:endParaRPr lang="en-US" sz="1600" dirty="0" smtClean="0"/>
          </a:p>
          <a:p>
            <a:pPr marL="290513"/>
            <a:r>
              <a:rPr lang="es-EC" b="1" dirty="0" smtClean="0"/>
              <a:t>p=  </a:t>
            </a:r>
            <a:r>
              <a:rPr lang="es-EC" dirty="0" smtClean="0"/>
              <a:t>personas que realizan sus compras en los mercados y ferias populares del cantón Rumiñahui</a:t>
            </a:r>
            <a:endParaRPr lang="en-US" sz="1600" dirty="0" smtClean="0"/>
          </a:p>
          <a:p>
            <a:pPr marL="290513"/>
            <a:r>
              <a:rPr lang="es-EC" b="1" dirty="0" smtClean="0"/>
              <a:t>p= </a:t>
            </a:r>
            <a:r>
              <a:rPr lang="es-EC" dirty="0" smtClean="0"/>
              <a:t>352 / 383</a:t>
            </a:r>
            <a:endParaRPr lang="en-US" sz="1600" dirty="0" smtClean="0"/>
          </a:p>
          <a:p>
            <a:pPr marL="290513"/>
            <a:r>
              <a:rPr lang="es-EC" b="1" dirty="0" smtClean="0"/>
              <a:t>p= </a:t>
            </a:r>
            <a:r>
              <a:rPr lang="es-EC" dirty="0" smtClean="0"/>
              <a:t>0,92</a:t>
            </a:r>
            <a:endParaRPr lang="en-US" sz="1600" dirty="0" smtClean="0"/>
          </a:p>
          <a:p>
            <a:pPr marL="290513"/>
            <a:r>
              <a:rPr lang="es-EC" b="1" dirty="0" smtClean="0"/>
              <a:t>n= </a:t>
            </a:r>
            <a:r>
              <a:rPr lang="es-EC" dirty="0" smtClean="0"/>
              <a:t>383</a:t>
            </a:r>
            <a:endParaRPr lang="en-US" sz="1600" dirty="0" smtClean="0"/>
          </a:p>
          <a:p>
            <a:pPr marL="290513"/>
            <a:r>
              <a:rPr lang="es-EC" b="1" dirty="0" smtClean="0"/>
              <a:t>∏= </a:t>
            </a:r>
            <a:r>
              <a:rPr lang="es-EC" dirty="0" smtClean="0"/>
              <a:t>0,80</a:t>
            </a:r>
            <a:endParaRPr lang="en-US" sz="1600" dirty="0" smtClean="0"/>
          </a:p>
          <a:p>
            <a:pPr marL="290513" lvl="1" indent="-290513">
              <a:spcAft>
                <a:spcPts val="600"/>
              </a:spcAft>
              <a:buClr>
                <a:schemeClr val="accent1">
                  <a:lumMod val="75000"/>
                </a:schemeClr>
              </a:buClr>
              <a:buFont typeface="Wingdings" pitchFamily="2" charset="2"/>
              <a:buChar char="Ø"/>
            </a:pP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3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57884" y="2000240"/>
            <a:ext cx="1643074" cy="798503"/>
          </a:xfrm>
          <a:prstGeom prst="rect">
            <a:avLst/>
          </a:prstGeom>
          <a:noFill/>
        </p:spPr>
      </p:pic>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3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5787" y="4714884"/>
            <a:ext cx="2000265" cy="714380"/>
          </a:xfrm>
          <a:prstGeom prst="rect">
            <a:avLst/>
          </a:prstGeom>
          <a:noFill/>
        </p:spPr>
      </p:pic>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37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011" y="5643578"/>
            <a:ext cx="1070525" cy="322624"/>
          </a:xfrm>
          <a:prstGeom prst="rect">
            <a:avLst/>
          </a:prstGeom>
          <a:noFill/>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08"/>
            <a:ext cx="7500991" cy="785818"/>
          </a:xfrm>
          <a:prstGeom prst="rect">
            <a:avLst/>
          </a:prstGeom>
        </p:spPr>
        <p:txBody>
          <a:bodyPr vert="horz">
            <a:noAutofit/>
          </a:bodyPr>
          <a:lstStyle/>
          <a:p>
            <a:pPr marL="0" lvl="1">
              <a:spcAft>
                <a:spcPts val="600"/>
              </a:spcAft>
              <a:buClr>
                <a:schemeClr val="accent1">
                  <a:lumMod val="75000"/>
                </a:schemeClr>
              </a:buClr>
            </a:pPr>
            <a:r>
              <a:rPr lang="es-EC" b="1" dirty="0" smtClean="0"/>
              <a:t>Contrastación de hipótesis</a:t>
            </a:r>
          </a:p>
          <a:p>
            <a:pPr marL="290513" lvl="1" indent="-290513">
              <a:spcAft>
                <a:spcPts val="600"/>
              </a:spcAft>
              <a:buClr>
                <a:schemeClr val="accent1">
                  <a:lumMod val="75000"/>
                </a:schemeClr>
              </a:buClr>
              <a:buFont typeface="Wingdings" pitchFamily="2" charset="2"/>
              <a:buChar char="Ø"/>
            </a:pPr>
            <a:r>
              <a:rPr lang="es-EC" b="1" dirty="0" smtClean="0"/>
              <a:t>Chi Cuadrado:</a:t>
            </a:r>
            <a:endParaRPr lang="en-US" sz="1600" dirty="0" smtClean="0"/>
          </a:p>
          <a:p>
            <a:pPr marL="290513" lvl="1" indent="-290513">
              <a:spcAft>
                <a:spcPts val="600"/>
              </a:spcAft>
              <a:buClr>
                <a:schemeClr val="accent1">
                  <a:lumMod val="75000"/>
                </a:schemeClr>
              </a:buClr>
              <a:buFont typeface="Wingdings" pitchFamily="2" charset="2"/>
              <a:buChar char="Ø"/>
            </a:pP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13 Tabla"/>
          <p:cNvGraphicFramePr>
            <a:graphicFrameLocks noGrp="1"/>
          </p:cNvGraphicFramePr>
          <p:nvPr/>
        </p:nvGraphicFramePr>
        <p:xfrm>
          <a:off x="285720" y="1911150"/>
          <a:ext cx="7715304" cy="2216354"/>
        </p:xfrm>
        <a:graphic>
          <a:graphicData uri="http://schemas.openxmlformats.org/drawingml/2006/table">
            <a:tbl>
              <a:tblPr/>
              <a:tblGrid>
                <a:gridCol w="3061300"/>
                <a:gridCol w="2999247"/>
                <a:gridCol w="1654757"/>
              </a:tblGrid>
              <a:tr h="139078">
                <a:tc>
                  <a:txBody>
                    <a:bodyPr/>
                    <a:lstStyle/>
                    <a:p>
                      <a:pPr marL="0" marR="0" algn="ctr">
                        <a:lnSpc>
                          <a:spcPct val="115000"/>
                        </a:lnSpc>
                        <a:spcBef>
                          <a:spcPts val="0"/>
                        </a:spcBef>
                        <a:spcAft>
                          <a:spcPts val="0"/>
                        </a:spcAft>
                      </a:pPr>
                      <a:r>
                        <a:rPr lang="es-EC" sz="1050" b="1" dirty="0">
                          <a:latin typeface="Times New Roman"/>
                          <a:ea typeface="Times New Roman"/>
                          <a:cs typeface="Times New Roman"/>
                        </a:rPr>
                        <a:t>HIPÓTESIS</a:t>
                      </a:r>
                      <a:endParaRPr lang="en-US" sz="1000" dirty="0">
                        <a:latin typeface="Calibri"/>
                        <a:ea typeface="Calibri"/>
                        <a:cs typeface="Times New Roman"/>
                      </a:endParaRPr>
                    </a:p>
                  </a:txBody>
                  <a:tcPr marL="49029" marR="4902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s-EC" sz="1050" b="1" dirty="0">
                          <a:latin typeface="Times New Roman"/>
                          <a:ea typeface="Times New Roman"/>
                          <a:cs typeface="Times New Roman"/>
                        </a:rPr>
                        <a:t>RESULTADO DE LOS CRUCES</a:t>
                      </a:r>
                      <a:endParaRPr lang="en-US" sz="1000" dirty="0">
                        <a:latin typeface="Calibri"/>
                        <a:ea typeface="Calibri"/>
                        <a:cs typeface="Times New Roman"/>
                      </a:endParaRPr>
                    </a:p>
                  </a:txBody>
                  <a:tcPr marL="49029" marR="490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s-EC" sz="1050" b="1" dirty="0">
                          <a:latin typeface="Times New Roman"/>
                          <a:ea typeface="Times New Roman"/>
                          <a:cs typeface="Times New Roman"/>
                        </a:rPr>
                        <a:t>CONTRASTACIÓN</a:t>
                      </a:r>
                      <a:endParaRPr lang="en-US" sz="1000" dirty="0">
                        <a:latin typeface="Calibri"/>
                        <a:ea typeface="Calibri"/>
                        <a:cs typeface="Times New Roman"/>
                      </a:endParaRPr>
                    </a:p>
                  </a:txBody>
                  <a:tcPr marL="49029" marR="4902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905199">
                <a:tc>
                  <a:txBody>
                    <a:bodyPr/>
                    <a:lstStyle/>
                    <a:p>
                      <a:pPr marL="0" marR="0" algn="ctr">
                        <a:lnSpc>
                          <a:spcPct val="115000"/>
                        </a:lnSpc>
                        <a:spcBef>
                          <a:spcPts val="0"/>
                        </a:spcBef>
                        <a:spcAft>
                          <a:spcPts val="0"/>
                        </a:spcAft>
                      </a:pPr>
                      <a:r>
                        <a:rPr lang="es-EC" sz="1100" dirty="0" smtClean="0">
                          <a:solidFill>
                            <a:srgbClr val="000000"/>
                          </a:solidFill>
                          <a:latin typeface="Times New Roman"/>
                          <a:ea typeface="Times New Roman"/>
                          <a:cs typeface="Times New Roman"/>
                        </a:rPr>
                        <a:t>La </a:t>
                      </a:r>
                      <a:r>
                        <a:rPr lang="es-EC" sz="1100" dirty="0">
                          <a:solidFill>
                            <a:srgbClr val="000000"/>
                          </a:solidFill>
                          <a:latin typeface="Times New Roman"/>
                          <a:ea typeface="Times New Roman"/>
                          <a:cs typeface="Times New Roman"/>
                        </a:rPr>
                        <a:t>mayoría de la población que realiza compras en los mercados y ferias populares del cantón, se encuentra entre los 30 años de </a:t>
                      </a:r>
                      <a:r>
                        <a:rPr lang="es-EC" sz="1100" dirty="0" smtClean="0">
                          <a:solidFill>
                            <a:srgbClr val="000000"/>
                          </a:solidFill>
                          <a:latin typeface="Times New Roman"/>
                          <a:ea typeface="Times New Roman"/>
                          <a:cs typeface="Times New Roman"/>
                        </a:rPr>
                        <a:t>edad y son de género</a:t>
                      </a:r>
                      <a:r>
                        <a:rPr lang="es-EC" sz="1100" baseline="0" dirty="0" smtClean="0">
                          <a:solidFill>
                            <a:srgbClr val="000000"/>
                          </a:solidFill>
                          <a:latin typeface="Times New Roman"/>
                          <a:ea typeface="Times New Roman"/>
                          <a:cs typeface="Times New Roman"/>
                        </a:rPr>
                        <a:t> femenino</a:t>
                      </a:r>
                      <a:r>
                        <a:rPr lang="es-EC" sz="1100" dirty="0" smtClean="0">
                          <a:solidFill>
                            <a:srgbClr val="000000"/>
                          </a:solidFill>
                          <a:latin typeface="Times New Roman"/>
                          <a:ea typeface="Times New Roman"/>
                          <a:cs typeface="Times New Roman"/>
                        </a:rPr>
                        <a:t>.</a:t>
                      </a:r>
                      <a:endParaRPr lang="en-US" sz="1050" dirty="0">
                        <a:latin typeface="Calibri"/>
                        <a:ea typeface="Calibri"/>
                        <a:cs typeface="Times New Roman"/>
                      </a:endParaRPr>
                    </a:p>
                  </a:txBody>
                  <a:tcPr marL="49029" marR="49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smtClean="0">
                          <a:solidFill>
                            <a:srgbClr val="000000"/>
                          </a:solidFill>
                          <a:latin typeface="Times New Roman"/>
                          <a:ea typeface="Times New Roman"/>
                          <a:cs typeface="Times New Roman"/>
                        </a:rPr>
                        <a:t>El </a:t>
                      </a:r>
                      <a:r>
                        <a:rPr lang="es-EC" sz="1100" dirty="0">
                          <a:solidFill>
                            <a:srgbClr val="000000"/>
                          </a:solidFill>
                          <a:latin typeface="Times New Roman"/>
                          <a:ea typeface="Times New Roman"/>
                          <a:cs typeface="Times New Roman"/>
                        </a:rPr>
                        <a:t>45,45% se encuentran entre las edades de 18 a 38 años de edad, ocupando un segundo lugar con el 32.39% las personas entre los 39 a 59 años de </a:t>
                      </a:r>
                      <a:r>
                        <a:rPr lang="es-EC" sz="1100" dirty="0" smtClean="0">
                          <a:solidFill>
                            <a:srgbClr val="000000"/>
                          </a:solidFill>
                          <a:latin typeface="Times New Roman"/>
                          <a:ea typeface="Times New Roman"/>
                          <a:cs typeface="Times New Roman"/>
                        </a:rPr>
                        <a:t>edad:</a:t>
                      </a:r>
                      <a:r>
                        <a:rPr lang="es-EC" sz="1100" baseline="0" dirty="0" smtClean="0">
                          <a:solidFill>
                            <a:srgbClr val="000000"/>
                          </a:solidFill>
                          <a:latin typeface="Times New Roman"/>
                          <a:ea typeface="Times New Roman"/>
                          <a:cs typeface="Times New Roman"/>
                        </a:rPr>
                        <a:t> y el 55,68% son de género femenino.</a:t>
                      </a:r>
                      <a:endParaRPr lang="en-US" sz="1050" dirty="0">
                        <a:latin typeface="Calibri"/>
                        <a:ea typeface="Calibri"/>
                        <a:cs typeface="Times New Roman"/>
                      </a:endParaRPr>
                    </a:p>
                  </a:txBody>
                  <a:tcPr marL="49029" marR="490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a:solidFill>
                            <a:srgbClr val="000000"/>
                          </a:solidFill>
                          <a:latin typeface="Times New Roman"/>
                          <a:ea typeface="Times New Roman"/>
                          <a:cs typeface="Times New Roman"/>
                        </a:rPr>
                        <a:t>Aprobada</a:t>
                      </a:r>
                      <a:endParaRPr lang="en-US" sz="1050">
                        <a:latin typeface="Calibri"/>
                        <a:ea typeface="Calibri"/>
                        <a:cs typeface="Times New Roman"/>
                      </a:endParaRPr>
                    </a:p>
                  </a:txBody>
                  <a:tcPr marL="49029" marR="49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54342">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  La mayoría de los encuestados </a:t>
                      </a:r>
                      <a:r>
                        <a:rPr lang="es-EC" sz="1100" baseline="0" dirty="0" smtClean="0">
                          <a:solidFill>
                            <a:srgbClr val="000000"/>
                          </a:solidFill>
                          <a:latin typeface="Times New Roman"/>
                          <a:ea typeface="Times New Roman"/>
                          <a:cs typeface="Times New Roman"/>
                        </a:rPr>
                        <a:t> que compran en los mercados de Rumiñahui </a:t>
                      </a:r>
                      <a:r>
                        <a:rPr lang="es-EC" sz="1100" dirty="0" smtClean="0">
                          <a:solidFill>
                            <a:srgbClr val="000000"/>
                          </a:solidFill>
                          <a:latin typeface="Times New Roman"/>
                          <a:ea typeface="Times New Roman"/>
                          <a:cs typeface="Times New Roman"/>
                        </a:rPr>
                        <a:t>registran estado </a:t>
                      </a:r>
                      <a:r>
                        <a:rPr lang="es-EC" sz="1100" dirty="0">
                          <a:solidFill>
                            <a:srgbClr val="000000"/>
                          </a:solidFill>
                          <a:latin typeface="Times New Roman"/>
                          <a:ea typeface="Times New Roman"/>
                          <a:cs typeface="Times New Roman"/>
                        </a:rPr>
                        <a:t>civil casado. </a:t>
                      </a:r>
                      <a:endParaRPr lang="en-US" sz="1050" dirty="0">
                        <a:latin typeface="Calibri"/>
                        <a:ea typeface="Calibri"/>
                        <a:cs typeface="Times New Roman"/>
                      </a:endParaRPr>
                    </a:p>
                  </a:txBody>
                  <a:tcPr marL="49029" marR="49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El 42,05% de los encuestados que realizan sus compras </a:t>
                      </a:r>
                      <a:r>
                        <a:rPr lang="es-EC" sz="1100" dirty="0" smtClean="0">
                          <a:solidFill>
                            <a:srgbClr val="000000"/>
                          </a:solidFill>
                          <a:latin typeface="Times New Roman"/>
                          <a:ea typeface="Times New Roman"/>
                          <a:cs typeface="Times New Roman"/>
                        </a:rPr>
                        <a:t>en Rumiñahui</a:t>
                      </a:r>
                      <a:r>
                        <a:rPr lang="es-EC" sz="1100" dirty="0">
                          <a:solidFill>
                            <a:srgbClr val="000000"/>
                          </a:solidFill>
                          <a:latin typeface="Times New Roman"/>
                          <a:ea typeface="Times New Roman"/>
                          <a:cs typeface="Times New Roman"/>
                        </a:rPr>
                        <a:t>, tiene como estado civil </a:t>
                      </a:r>
                      <a:r>
                        <a:rPr lang="es-EC" sz="1100" dirty="0" smtClean="0">
                          <a:solidFill>
                            <a:srgbClr val="000000"/>
                          </a:solidFill>
                          <a:latin typeface="Times New Roman"/>
                          <a:ea typeface="Times New Roman"/>
                          <a:cs typeface="Times New Roman"/>
                        </a:rPr>
                        <a:t>casados..</a:t>
                      </a:r>
                      <a:endParaRPr lang="en-US" sz="1050" dirty="0">
                        <a:latin typeface="Calibri"/>
                        <a:ea typeface="Calibri"/>
                        <a:cs typeface="Times New Roman"/>
                      </a:endParaRPr>
                    </a:p>
                  </a:txBody>
                  <a:tcPr marL="49029" marR="490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a:solidFill>
                            <a:srgbClr val="000000"/>
                          </a:solidFill>
                          <a:latin typeface="Times New Roman"/>
                          <a:ea typeface="Times New Roman"/>
                          <a:cs typeface="Times New Roman"/>
                        </a:rPr>
                        <a:t>Aprobada</a:t>
                      </a:r>
                      <a:endParaRPr lang="en-US" sz="1050">
                        <a:latin typeface="Calibri"/>
                        <a:ea typeface="Calibri"/>
                        <a:cs typeface="Times New Roman"/>
                      </a:endParaRPr>
                    </a:p>
                  </a:txBody>
                  <a:tcPr marL="49029" marR="49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548774">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 La </a:t>
                      </a:r>
                      <a:r>
                        <a:rPr lang="es-EC" sz="1100" dirty="0" smtClean="0">
                          <a:solidFill>
                            <a:srgbClr val="000000"/>
                          </a:solidFill>
                          <a:latin typeface="Times New Roman"/>
                          <a:ea typeface="Times New Roman"/>
                          <a:cs typeface="Times New Roman"/>
                        </a:rPr>
                        <a:t>mayoría de la población en </a:t>
                      </a:r>
                      <a:r>
                        <a:rPr lang="es-EC" sz="1100" dirty="0">
                          <a:solidFill>
                            <a:srgbClr val="000000"/>
                          </a:solidFill>
                          <a:latin typeface="Times New Roman"/>
                          <a:ea typeface="Times New Roman"/>
                          <a:cs typeface="Times New Roman"/>
                        </a:rPr>
                        <a:t>estudio </a:t>
                      </a:r>
                      <a:r>
                        <a:rPr lang="es-EC" sz="1100" dirty="0" smtClean="0">
                          <a:solidFill>
                            <a:srgbClr val="000000"/>
                          </a:solidFill>
                          <a:latin typeface="Times New Roman"/>
                          <a:ea typeface="Times New Roman"/>
                          <a:cs typeface="Times New Roman"/>
                        </a:rPr>
                        <a:t>analizada</a:t>
                      </a:r>
                      <a:r>
                        <a:rPr lang="es-EC" sz="1100" baseline="0" dirty="0" smtClean="0">
                          <a:solidFill>
                            <a:srgbClr val="000000"/>
                          </a:solidFill>
                          <a:latin typeface="Times New Roman"/>
                          <a:ea typeface="Times New Roman"/>
                          <a:cs typeface="Times New Roman"/>
                        </a:rPr>
                        <a:t> </a:t>
                      </a:r>
                      <a:r>
                        <a:rPr lang="es-EC" sz="1100" dirty="0" smtClean="0">
                          <a:solidFill>
                            <a:srgbClr val="000000"/>
                          </a:solidFill>
                          <a:latin typeface="Times New Roman"/>
                          <a:ea typeface="Times New Roman"/>
                          <a:cs typeface="Times New Roman"/>
                        </a:rPr>
                        <a:t>tiene </a:t>
                      </a:r>
                      <a:r>
                        <a:rPr lang="es-EC" sz="1100" dirty="0">
                          <a:solidFill>
                            <a:srgbClr val="000000"/>
                          </a:solidFill>
                          <a:latin typeface="Times New Roman"/>
                          <a:ea typeface="Times New Roman"/>
                          <a:cs typeface="Times New Roman"/>
                        </a:rPr>
                        <a:t>como grado de instrucción educación superior.</a:t>
                      </a:r>
                      <a:endParaRPr lang="en-US" sz="1050" dirty="0">
                        <a:latin typeface="Calibri"/>
                        <a:ea typeface="Calibri"/>
                        <a:cs typeface="Times New Roman"/>
                      </a:endParaRPr>
                    </a:p>
                  </a:txBody>
                  <a:tcPr marL="49029" marR="49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El 71,09% de la población en </a:t>
                      </a:r>
                      <a:r>
                        <a:rPr lang="es-EC" sz="1100" dirty="0" smtClean="0">
                          <a:solidFill>
                            <a:srgbClr val="000000"/>
                          </a:solidFill>
                          <a:latin typeface="Times New Roman"/>
                          <a:ea typeface="Times New Roman"/>
                          <a:cs typeface="Times New Roman"/>
                        </a:rPr>
                        <a:t>estudio, </a:t>
                      </a:r>
                      <a:r>
                        <a:rPr lang="es-EC" sz="1100" dirty="0">
                          <a:solidFill>
                            <a:srgbClr val="000000"/>
                          </a:solidFill>
                          <a:latin typeface="Times New Roman"/>
                          <a:ea typeface="Times New Roman"/>
                          <a:cs typeface="Times New Roman"/>
                        </a:rPr>
                        <a:t>tienen como grado de instrucción la educación superior.</a:t>
                      </a:r>
                      <a:endParaRPr lang="en-US" sz="1050" dirty="0">
                        <a:latin typeface="Calibri"/>
                        <a:ea typeface="Calibri"/>
                        <a:cs typeface="Times New Roman"/>
                      </a:endParaRPr>
                    </a:p>
                  </a:txBody>
                  <a:tcPr marL="49029" marR="490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latin typeface="Times New Roman"/>
                          <a:ea typeface="Times New Roman"/>
                          <a:cs typeface="Times New Roman"/>
                        </a:rPr>
                        <a:t>Aprobada</a:t>
                      </a:r>
                      <a:endParaRPr lang="en-US" sz="1050" dirty="0">
                        <a:latin typeface="Calibri"/>
                        <a:ea typeface="Calibri"/>
                        <a:cs typeface="Times New Roman"/>
                      </a:endParaRPr>
                    </a:p>
                  </a:txBody>
                  <a:tcPr marL="49029" marR="49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5" name="14 Tabla"/>
          <p:cNvGraphicFramePr>
            <a:graphicFrameLocks noGrp="1"/>
          </p:cNvGraphicFramePr>
          <p:nvPr/>
        </p:nvGraphicFramePr>
        <p:xfrm>
          <a:off x="285720" y="4143380"/>
          <a:ext cx="7715304" cy="714380"/>
        </p:xfrm>
        <a:graphic>
          <a:graphicData uri="http://schemas.openxmlformats.org/drawingml/2006/table">
            <a:tbl>
              <a:tblPr/>
              <a:tblGrid>
                <a:gridCol w="3029194"/>
                <a:gridCol w="3019937"/>
                <a:gridCol w="1666173"/>
              </a:tblGrid>
              <a:tr h="714380">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El precio es el factor determinante para la elección de un lugar de abastecimiento </a:t>
                      </a:r>
                      <a:r>
                        <a:rPr lang="es-EC" sz="1100" dirty="0" smtClean="0">
                          <a:solidFill>
                            <a:srgbClr val="000000"/>
                          </a:solidFill>
                          <a:latin typeface="Times New Roman"/>
                          <a:ea typeface="Times New Roman"/>
                          <a:cs typeface="Times New Roman"/>
                        </a:rPr>
                        <a:t>público.</a:t>
                      </a:r>
                      <a:endParaRPr lang="en-US" sz="1050" dirty="0">
                        <a:latin typeface="Calibri"/>
                        <a:ea typeface="Calibri"/>
                        <a:cs typeface="Times New Roman"/>
                      </a:endParaRPr>
                    </a:p>
                  </a:txBody>
                  <a:tcPr marL="49368" marR="49368"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El 53,13% de los encuestados que afirman realizar sus compras en los mercados y ferias populares del cantón Rumiñahui mencionan al factor </a:t>
                      </a:r>
                      <a:r>
                        <a:rPr lang="es-EC" sz="1100" dirty="0" smtClean="0">
                          <a:solidFill>
                            <a:srgbClr val="000000"/>
                          </a:solidFill>
                          <a:latin typeface="Times New Roman"/>
                          <a:ea typeface="Times New Roman"/>
                          <a:cs typeface="Times New Roman"/>
                        </a:rPr>
                        <a:t>precio.</a:t>
                      </a:r>
                      <a:endParaRPr lang="en-US" sz="1050" dirty="0">
                        <a:latin typeface="Calibri"/>
                        <a:ea typeface="Calibri"/>
                        <a:cs typeface="Times New Roman"/>
                      </a:endParaRPr>
                    </a:p>
                  </a:txBody>
                  <a:tcPr marL="49368" marR="49368"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latin typeface="Times New Roman"/>
                          <a:ea typeface="Times New Roman"/>
                          <a:cs typeface="Times New Roman"/>
                        </a:rPr>
                        <a:t>Aprobada</a:t>
                      </a:r>
                      <a:endParaRPr lang="en-US" sz="1050" dirty="0">
                        <a:latin typeface="Calibri"/>
                        <a:ea typeface="Calibri"/>
                        <a:cs typeface="Times New Roman"/>
                      </a:endParaRPr>
                    </a:p>
                  </a:txBody>
                  <a:tcPr marL="49368" marR="49368"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1" name="10 Tabla"/>
          <p:cNvGraphicFramePr>
            <a:graphicFrameLocks noGrp="1"/>
          </p:cNvGraphicFramePr>
          <p:nvPr/>
        </p:nvGraphicFramePr>
        <p:xfrm>
          <a:off x="285721" y="4883789"/>
          <a:ext cx="7715303" cy="759789"/>
        </p:xfrm>
        <a:graphic>
          <a:graphicData uri="http://schemas.openxmlformats.org/drawingml/2006/table">
            <a:tbl>
              <a:tblPr/>
              <a:tblGrid>
                <a:gridCol w="2919304"/>
                <a:gridCol w="3152926"/>
                <a:gridCol w="1643073"/>
              </a:tblGrid>
              <a:tr h="759789">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 Los alimentos que consumen con mayor frecuencia las personas </a:t>
                      </a:r>
                      <a:r>
                        <a:rPr lang="es-EC" sz="1100" dirty="0" smtClean="0">
                          <a:solidFill>
                            <a:srgbClr val="000000"/>
                          </a:solidFill>
                          <a:latin typeface="Times New Roman"/>
                          <a:ea typeface="Times New Roman"/>
                          <a:cs typeface="Times New Roman"/>
                        </a:rPr>
                        <a:t>encuestadas </a:t>
                      </a:r>
                      <a:r>
                        <a:rPr lang="es-EC" sz="1100" dirty="0">
                          <a:solidFill>
                            <a:srgbClr val="000000"/>
                          </a:solidFill>
                          <a:latin typeface="Times New Roman"/>
                          <a:ea typeface="Times New Roman"/>
                          <a:cs typeface="Times New Roman"/>
                        </a:rPr>
                        <a:t>son los productos </a:t>
                      </a:r>
                      <a:r>
                        <a:rPr lang="es-EC" sz="1100" dirty="0" smtClean="0">
                          <a:solidFill>
                            <a:srgbClr val="000000"/>
                          </a:solidFill>
                          <a:latin typeface="Times New Roman"/>
                          <a:ea typeface="Times New Roman"/>
                          <a:cs typeface="Times New Roman"/>
                        </a:rPr>
                        <a:t>genéricos</a:t>
                      </a:r>
                      <a:endParaRPr lang="en-US" sz="1050" dirty="0">
                        <a:latin typeface="Calibri"/>
                        <a:ea typeface="Calibri"/>
                        <a:cs typeface="Times New Roman"/>
                      </a:endParaRPr>
                    </a:p>
                  </a:txBody>
                  <a:tcPr marL="49368" marR="49368"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smtClean="0">
                          <a:solidFill>
                            <a:srgbClr val="000000"/>
                          </a:solidFill>
                          <a:latin typeface="Times New Roman"/>
                          <a:ea typeface="Times New Roman"/>
                          <a:cs typeface="Times New Roman"/>
                        </a:rPr>
                        <a:t>El </a:t>
                      </a:r>
                      <a:r>
                        <a:rPr lang="es-EC" sz="1100" dirty="0">
                          <a:solidFill>
                            <a:srgbClr val="000000"/>
                          </a:solidFill>
                          <a:latin typeface="Times New Roman"/>
                          <a:ea typeface="Times New Roman"/>
                          <a:cs typeface="Times New Roman"/>
                        </a:rPr>
                        <a:t>45,17% de las personas que realizan sus compras en </a:t>
                      </a:r>
                      <a:r>
                        <a:rPr lang="es-EC" sz="1100" dirty="0" smtClean="0">
                          <a:solidFill>
                            <a:srgbClr val="000000"/>
                          </a:solidFill>
                          <a:latin typeface="Times New Roman"/>
                          <a:ea typeface="Times New Roman"/>
                          <a:cs typeface="Times New Roman"/>
                        </a:rPr>
                        <a:t>Rumiñahui,</a:t>
                      </a:r>
                      <a:r>
                        <a:rPr lang="es-EC" sz="1100" baseline="0" dirty="0" smtClean="0">
                          <a:solidFill>
                            <a:srgbClr val="000000"/>
                          </a:solidFill>
                          <a:latin typeface="Times New Roman"/>
                          <a:ea typeface="Times New Roman"/>
                          <a:cs typeface="Times New Roman"/>
                        </a:rPr>
                        <a:t> </a:t>
                      </a:r>
                      <a:r>
                        <a:rPr lang="es-EC" sz="1100" dirty="0" smtClean="0">
                          <a:solidFill>
                            <a:srgbClr val="000000"/>
                          </a:solidFill>
                          <a:latin typeface="Times New Roman"/>
                          <a:ea typeface="Times New Roman"/>
                          <a:cs typeface="Times New Roman"/>
                        </a:rPr>
                        <a:t>compran </a:t>
                      </a:r>
                      <a:r>
                        <a:rPr lang="es-EC" sz="1100" dirty="0">
                          <a:solidFill>
                            <a:srgbClr val="000000"/>
                          </a:solidFill>
                          <a:latin typeface="Times New Roman"/>
                          <a:ea typeface="Times New Roman"/>
                          <a:cs typeface="Times New Roman"/>
                        </a:rPr>
                        <a:t>productos genéricos como verduras, frutas, legumbres</a:t>
                      </a:r>
                      <a:endParaRPr lang="en-US" sz="1050" dirty="0">
                        <a:latin typeface="Calibri"/>
                        <a:ea typeface="Calibri"/>
                        <a:cs typeface="Times New Roman"/>
                      </a:endParaRPr>
                    </a:p>
                  </a:txBody>
                  <a:tcPr marL="49368" marR="49368"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Aprobada</a:t>
                      </a:r>
                      <a:endParaRPr lang="en-US" sz="1050" dirty="0">
                        <a:latin typeface="Calibri"/>
                        <a:ea typeface="Calibri"/>
                        <a:cs typeface="Times New Roman"/>
                      </a:endParaRPr>
                    </a:p>
                  </a:txBody>
                  <a:tcPr marL="49368" marR="49368"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2" name="11 Tabla"/>
          <p:cNvGraphicFramePr>
            <a:graphicFrameLocks noGrp="1"/>
          </p:cNvGraphicFramePr>
          <p:nvPr/>
        </p:nvGraphicFramePr>
        <p:xfrm>
          <a:off x="285720" y="5715016"/>
          <a:ext cx="7715304" cy="928694"/>
        </p:xfrm>
        <a:graphic>
          <a:graphicData uri="http://schemas.openxmlformats.org/drawingml/2006/table">
            <a:tbl>
              <a:tblPr/>
              <a:tblGrid>
                <a:gridCol w="2928958"/>
                <a:gridCol w="3143272"/>
                <a:gridCol w="1643074"/>
              </a:tblGrid>
              <a:tr h="928694">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El principal aspecto a mejorar que los encuestados que realizan sus compras en los mercados y ferias populares del cantón Rumiñahui </a:t>
                      </a:r>
                      <a:r>
                        <a:rPr lang="es-EC" sz="1100" dirty="0" smtClean="0">
                          <a:solidFill>
                            <a:srgbClr val="000000"/>
                          </a:solidFill>
                          <a:latin typeface="Times New Roman"/>
                          <a:ea typeface="Times New Roman"/>
                          <a:cs typeface="Times New Roman"/>
                        </a:rPr>
                        <a:t>mencionan</a:t>
                      </a:r>
                      <a:r>
                        <a:rPr lang="es-EC" sz="1100" baseline="0" dirty="0" smtClean="0">
                          <a:solidFill>
                            <a:srgbClr val="000000"/>
                          </a:solidFill>
                          <a:latin typeface="Times New Roman"/>
                          <a:ea typeface="Times New Roman"/>
                          <a:cs typeface="Times New Roman"/>
                        </a:rPr>
                        <a:t> es la mejora en los </a:t>
                      </a:r>
                      <a:r>
                        <a:rPr lang="es-EC" sz="1100" dirty="0" smtClean="0">
                          <a:solidFill>
                            <a:srgbClr val="000000"/>
                          </a:solidFill>
                          <a:latin typeface="Times New Roman"/>
                          <a:ea typeface="Times New Roman"/>
                          <a:cs typeface="Times New Roman"/>
                        </a:rPr>
                        <a:t>niveles </a:t>
                      </a:r>
                      <a:r>
                        <a:rPr lang="es-EC" sz="1100" dirty="0">
                          <a:solidFill>
                            <a:srgbClr val="000000"/>
                          </a:solidFill>
                          <a:latin typeface="Times New Roman"/>
                          <a:ea typeface="Times New Roman"/>
                          <a:cs typeface="Times New Roman"/>
                        </a:rPr>
                        <a:t>de seguridad. </a:t>
                      </a:r>
                      <a:endParaRPr lang="en-US" sz="1050" dirty="0">
                        <a:latin typeface="Calibri"/>
                        <a:ea typeface="Calibri"/>
                        <a:cs typeface="Times New Roman"/>
                      </a:endParaRPr>
                    </a:p>
                  </a:txBody>
                  <a:tcPr marL="49368" marR="49368"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100" dirty="0">
                          <a:solidFill>
                            <a:srgbClr val="000000"/>
                          </a:solidFill>
                          <a:latin typeface="Times New Roman"/>
                          <a:ea typeface="Times New Roman"/>
                          <a:cs typeface="Times New Roman"/>
                        </a:rPr>
                        <a:t>El 46,31% de los encuestados </a:t>
                      </a:r>
                      <a:r>
                        <a:rPr lang="es-EC" sz="1100" dirty="0" smtClean="0">
                          <a:solidFill>
                            <a:srgbClr val="000000"/>
                          </a:solidFill>
                          <a:latin typeface="Times New Roman"/>
                          <a:ea typeface="Times New Roman"/>
                          <a:cs typeface="Times New Roman"/>
                        </a:rPr>
                        <a:t>recomiendan </a:t>
                      </a:r>
                      <a:r>
                        <a:rPr lang="es-EC" sz="1100" dirty="0">
                          <a:solidFill>
                            <a:srgbClr val="000000"/>
                          </a:solidFill>
                          <a:latin typeface="Times New Roman"/>
                          <a:ea typeface="Times New Roman"/>
                          <a:cs typeface="Times New Roman"/>
                        </a:rPr>
                        <a:t>como principal aspecto a mejorar la </a:t>
                      </a:r>
                      <a:r>
                        <a:rPr lang="es-EC" sz="1100" dirty="0" smtClean="0">
                          <a:solidFill>
                            <a:srgbClr val="000000"/>
                          </a:solidFill>
                          <a:latin typeface="Times New Roman"/>
                          <a:ea typeface="Times New Roman"/>
                          <a:cs typeface="Times New Roman"/>
                        </a:rPr>
                        <a:t>seguridad.</a:t>
                      </a:r>
                      <a:endParaRPr lang="en-US" sz="1050" dirty="0">
                        <a:latin typeface="Calibri"/>
                        <a:ea typeface="Calibri"/>
                        <a:cs typeface="Times New Roman"/>
                      </a:endParaRPr>
                    </a:p>
                  </a:txBody>
                  <a:tcPr marL="49368" marR="4936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s-EC" sz="1100" dirty="0">
                          <a:latin typeface="Times New Roman"/>
                          <a:ea typeface="Times New Roman"/>
                          <a:cs typeface="Times New Roman"/>
                        </a:rPr>
                        <a:t>Aprobada</a:t>
                      </a:r>
                      <a:endParaRPr lang="en-US" sz="1050" dirty="0">
                        <a:latin typeface="Calibri"/>
                        <a:ea typeface="Calibri"/>
                        <a:cs typeface="Times New Roman"/>
                      </a:endParaRPr>
                    </a:p>
                  </a:txBody>
                  <a:tcPr marL="49368" marR="49368"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71414"/>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714356"/>
            <a:ext cx="7500991" cy="85725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Perfiles de segmentación</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285720" y="1500174"/>
          <a:ext cx="7715304" cy="5405694"/>
        </p:xfrm>
        <a:graphic>
          <a:graphicData uri="http://schemas.openxmlformats.org/drawingml/2006/table">
            <a:tbl>
              <a:tblPr/>
              <a:tblGrid>
                <a:gridCol w="2690866"/>
                <a:gridCol w="2148055"/>
                <a:gridCol w="1639599"/>
                <a:gridCol w="1236784"/>
              </a:tblGrid>
              <a:tr h="197828">
                <a:tc gridSpan="4">
                  <a:txBody>
                    <a:bodyPr/>
                    <a:lstStyle/>
                    <a:p>
                      <a:pPr marL="0" marR="0" algn="ctr">
                        <a:lnSpc>
                          <a:spcPct val="115000"/>
                        </a:lnSpc>
                        <a:spcBef>
                          <a:spcPts val="0"/>
                        </a:spcBef>
                        <a:spcAft>
                          <a:spcPts val="0"/>
                        </a:spcAft>
                      </a:pPr>
                      <a:r>
                        <a:rPr lang="es-CR" sz="1200" b="1" dirty="0">
                          <a:solidFill>
                            <a:srgbClr val="FFFFFF"/>
                          </a:solidFill>
                          <a:latin typeface="Times New Roman"/>
                          <a:ea typeface="Times New Roman"/>
                          <a:cs typeface="Times New Roman"/>
                        </a:rPr>
                        <a:t>PERFIL DE SEGMENTACIÓN A</a:t>
                      </a:r>
                      <a:endParaRPr lang="en-US" sz="1100" dirty="0">
                        <a:latin typeface="Calibri"/>
                        <a:ea typeface="Calibri"/>
                        <a:cs typeface="Times New Roman"/>
                      </a:endParaRPr>
                    </a:p>
                  </a:txBody>
                  <a:tcPr marL="49082" marR="4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82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Género</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Femenino</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82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Edad</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De 18 a 38</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82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Estado civil</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Casado</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82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Grado de instrucción</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Superior</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82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Ocupación</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Relación de dependencia</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5657">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Ingresos familiares mensuales promedios</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De 1000 a 1499 dólares</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5657">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Gastos mensuales promedio en los mercados</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De  61 a 111 dólares</a:t>
                      </a:r>
                      <a:endParaRPr lang="en-US" sz="1100" dirty="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5657">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Factor de decisión</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Precio</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Calidad</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Traslado compras</a:t>
                      </a:r>
                      <a:endParaRPr lang="en-US" sz="110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85">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Motivaciones para acudir a los mercados populares del cantón Rumiñahui</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Precio</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Tradición</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Ubicación</a:t>
                      </a:r>
                      <a:endParaRPr lang="en-US" sz="110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57">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Elección de compra en un mercado o feria popular</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Por decisión propia</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Publicidad</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CR" sz="1200">
                        <a:solidFill>
                          <a:srgbClr val="000000"/>
                        </a:solidFill>
                        <a:latin typeface="Times New Roman"/>
                        <a:ea typeface="Times New Roman"/>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57">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Frecuencia de consumo de productos</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Genéricos (legumbres, </a:t>
                      </a:r>
                      <a:br>
                        <a:rPr lang="es-CR" sz="1200">
                          <a:solidFill>
                            <a:srgbClr val="000000"/>
                          </a:solidFill>
                          <a:latin typeface="Times New Roman"/>
                          <a:ea typeface="Times New Roman"/>
                          <a:cs typeface="Times New Roman"/>
                        </a:rPr>
                      </a:br>
                      <a:r>
                        <a:rPr lang="es-CR" sz="1200">
                          <a:solidFill>
                            <a:srgbClr val="000000"/>
                          </a:solidFill>
                          <a:latin typeface="Times New Roman"/>
                          <a:ea typeface="Times New Roman"/>
                          <a:cs typeface="Times New Roman"/>
                        </a:rPr>
                        <a:t>frutas, hortalizas)</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Abastos (granos, conservas)</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Cárnicos</a:t>
                      </a:r>
                      <a:endParaRPr lang="en-US" sz="1100">
                        <a:latin typeface="Calibri"/>
                        <a:ea typeface="Calibri"/>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85">
                <a:tc>
                  <a:txBody>
                    <a:bodyPr/>
                    <a:lstStyle/>
                    <a:p>
                      <a:pPr marL="0" marR="0">
                        <a:lnSpc>
                          <a:spcPct val="115000"/>
                        </a:lnSpc>
                        <a:spcBef>
                          <a:spcPts val="0"/>
                        </a:spcBef>
                        <a:spcAft>
                          <a:spcPts val="0"/>
                        </a:spcAft>
                      </a:pPr>
                      <a:r>
                        <a:rPr lang="es-CR" sz="1200" b="1" dirty="0">
                          <a:solidFill>
                            <a:srgbClr val="000000"/>
                          </a:solidFill>
                          <a:latin typeface="Times New Roman"/>
                          <a:ea typeface="Times New Roman"/>
                          <a:cs typeface="Times New Roman"/>
                        </a:rPr>
                        <a:t>Frecuencia de compra en los mercados y ferias populares del cantón Rumiñahui</a:t>
                      </a:r>
                      <a:endParaRPr lang="en-US" sz="1100" dirty="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Una vez a la semana</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Una vez cada</a:t>
                      </a:r>
                      <a:endParaRPr lang="en-US" sz="1100" dirty="0">
                        <a:latin typeface="Calibri"/>
                        <a:ea typeface="Calibri"/>
                        <a:cs typeface="Times New Roman"/>
                      </a:endParaRPr>
                    </a:p>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15 días</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CR" sz="1200">
                        <a:solidFill>
                          <a:srgbClr val="000000"/>
                        </a:solidFill>
                        <a:latin typeface="Times New Roman"/>
                        <a:ea typeface="Times New Roman"/>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Beneficios obtenidos</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Variedad de productos</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Menores precios</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CR" sz="1200">
                        <a:solidFill>
                          <a:srgbClr val="000000"/>
                        </a:solidFill>
                        <a:latin typeface="Times New Roman"/>
                        <a:ea typeface="Times New Roman"/>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85">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Aspectos a mejorar en los mercados y ferias populares del cantón Rumiñahui</a:t>
                      </a:r>
                      <a:endParaRPr lang="en-US" sz="1100">
                        <a:latin typeface="Calibri"/>
                        <a:ea typeface="Calibri"/>
                        <a:cs typeface="Times New Roman"/>
                      </a:endParaRPr>
                    </a:p>
                  </a:txBody>
                  <a:tcPr marL="49082" marR="4908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Seguridad</a:t>
                      </a:r>
                      <a:endParaRPr lang="en-US" sz="110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Higiene y salubridad</a:t>
                      </a:r>
                      <a:endParaRPr lang="en-US" sz="1100" dirty="0">
                        <a:latin typeface="Calibri"/>
                        <a:ea typeface="Calibri"/>
                        <a:cs typeface="Times New Roman"/>
                      </a:endParaRPr>
                    </a:p>
                  </a:txBody>
                  <a:tcPr marL="49082" marR="49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CR" sz="1200" dirty="0">
                        <a:solidFill>
                          <a:srgbClr val="000000"/>
                        </a:solidFill>
                        <a:latin typeface="Times New Roman"/>
                        <a:ea typeface="Times New Roman"/>
                        <a:cs typeface="Times New Roman"/>
                      </a:endParaRPr>
                    </a:p>
                  </a:txBody>
                  <a:tcPr marL="49082" marR="490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5" y="571480"/>
            <a:ext cx="7239000" cy="677246"/>
          </a:xfrm>
        </p:spPr>
        <p:txBody>
          <a:bodyPr>
            <a:normAutofit/>
          </a:bodyPr>
          <a:lstStyle/>
          <a:p>
            <a:pPr algn="r"/>
            <a:r>
              <a:rPr lang="es-EC" sz="3200" dirty="0" smtClean="0">
                <a:solidFill>
                  <a:schemeClr val="tx2">
                    <a:lumMod val="40000"/>
                    <a:lumOff val="60000"/>
                  </a:schemeClr>
                </a:solidFill>
              </a:rPr>
              <a:t>Objetivo general</a:t>
            </a:r>
            <a:endParaRPr lang="es-EC" sz="3200" dirty="0">
              <a:solidFill>
                <a:schemeClr val="tx2">
                  <a:lumMod val="40000"/>
                  <a:lumOff val="60000"/>
                </a:schemeClr>
              </a:solidFill>
            </a:endParaRPr>
          </a:p>
        </p:txBody>
      </p:sp>
      <p:sp>
        <p:nvSpPr>
          <p:cNvPr id="3" name="Content Placeholder 2"/>
          <p:cNvSpPr>
            <a:spLocks noGrp="1"/>
          </p:cNvSpPr>
          <p:nvPr>
            <p:ph idx="1"/>
          </p:nvPr>
        </p:nvSpPr>
        <p:spPr>
          <a:xfrm>
            <a:off x="3500433" y="1357299"/>
            <a:ext cx="4357719" cy="1643074"/>
          </a:xfrm>
        </p:spPr>
        <p:txBody>
          <a:bodyPr>
            <a:normAutofit/>
          </a:bodyPr>
          <a:lstStyle/>
          <a:p>
            <a:pPr marL="0" indent="0" algn="just">
              <a:buNone/>
            </a:pPr>
            <a:r>
              <a:rPr lang="es-EC" sz="1600" dirty="0" smtClean="0"/>
              <a:t>Realizar un estudio de comportamiento de consumo que permita establecer la línea base para la organización y gestión de las ferias, mercados o plazas populares del cantón Rumiñahui,</a:t>
            </a:r>
            <a:r>
              <a:rPr lang="es-EC" sz="1600" b="1" dirty="0" smtClean="0"/>
              <a:t> </a:t>
            </a:r>
            <a:r>
              <a:rPr lang="es-EC" sz="1600" dirty="0" smtClean="0"/>
              <a:t>provincia de Pichincha</a:t>
            </a:r>
            <a:r>
              <a:rPr lang="es-EC" sz="1800" dirty="0" smtClean="0"/>
              <a:t>.</a:t>
            </a:r>
            <a:endParaRPr lang="en-US" sz="1800" dirty="0" smtClean="0"/>
          </a:p>
          <a:p>
            <a:pPr algn="just">
              <a:buNone/>
            </a:pPr>
            <a:endParaRPr lang="es-EC" sz="1800" dirty="0"/>
          </a:p>
          <a:p>
            <a:pPr algn="just"/>
            <a:endParaRPr lang="es-EC" sz="2400" dirty="0"/>
          </a:p>
        </p:txBody>
      </p:sp>
      <p:pic>
        <p:nvPicPr>
          <p:cNvPr id="4" name="Picture 3"/>
          <p:cNvPicPr>
            <a:picLocks noChangeAspect="1"/>
          </p:cNvPicPr>
          <p:nvPr/>
        </p:nvPicPr>
        <p:blipFill>
          <a:blip r:embed="rId2" cstate="print"/>
          <a:stretch>
            <a:fillRect/>
          </a:stretch>
        </p:blipFill>
        <p:spPr>
          <a:xfrm rot="20833997">
            <a:off x="408268" y="2489721"/>
            <a:ext cx="2720845" cy="2060069"/>
          </a:xfrm>
          <a:prstGeom prst="rect">
            <a:avLst/>
          </a:prstGeom>
        </p:spPr>
      </p:pic>
      <p:sp>
        <p:nvSpPr>
          <p:cNvPr id="5" name="Title 1"/>
          <p:cNvSpPr txBox="1">
            <a:spLocks/>
          </p:cNvSpPr>
          <p:nvPr/>
        </p:nvSpPr>
        <p:spPr>
          <a:xfrm>
            <a:off x="571472" y="3071811"/>
            <a:ext cx="7239000" cy="642934"/>
          </a:xfrm>
          <a:prstGeom prst="rect">
            <a:avLst/>
          </a:prstGeom>
        </p:spPr>
        <p:txBody>
          <a:bodyPr vert="horz" lIns="45720" tIns="0" rIns="45720" bIns="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Objetivos específicos</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 name="Content Placeholder 2"/>
          <p:cNvSpPr txBox="1">
            <a:spLocks/>
          </p:cNvSpPr>
          <p:nvPr/>
        </p:nvSpPr>
        <p:spPr>
          <a:xfrm>
            <a:off x="3214679" y="4143382"/>
            <a:ext cx="4636368" cy="2000264"/>
          </a:xfrm>
          <a:prstGeom prst="rect">
            <a:avLst/>
          </a:prstGeom>
        </p:spPr>
        <p:txBody>
          <a:bodyPr vert="horz">
            <a:normAutofit/>
          </a:bodyPr>
          <a:lstStyle/>
          <a:p>
            <a:pPr marL="234950" lvl="0" indent="-234950" algn="just">
              <a:buClr>
                <a:schemeClr val="accent5">
                  <a:lumMod val="75000"/>
                </a:schemeClr>
              </a:buClr>
              <a:buFont typeface="Wingdings" pitchFamily="2" charset="2"/>
              <a:buChar char="Ø"/>
            </a:pPr>
            <a:r>
              <a:rPr lang="es-EC" sz="1600" dirty="0" smtClean="0"/>
              <a:t>Determinación de la demanda primaria a través de la aplicación de las variables geográficas y demográficas de segmentación.</a:t>
            </a:r>
          </a:p>
          <a:p>
            <a:pPr lvl="0">
              <a:buFont typeface="Wingdings" pitchFamily="2" charset="2"/>
              <a:buChar char="Ø"/>
            </a:pPr>
            <a:endParaRPr lang="en-US" sz="1600" dirty="0" smtClean="0"/>
          </a:p>
          <a:p>
            <a:pPr marL="234950" lvl="0" indent="-234950">
              <a:buClr>
                <a:schemeClr val="accent5">
                  <a:lumMod val="75000"/>
                </a:schemeClr>
              </a:buClr>
              <a:buFont typeface="Wingdings" pitchFamily="2" charset="2"/>
              <a:buChar char="Ø"/>
            </a:pPr>
            <a:r>
              <a:rPr lang="es-EC" sz="1600" dirty="0" smtClean="0"/>
              <a:t>Determinación de la demanda selectiva a través de las variables de segmentación psicográficas</a:t>
            </a:r>
            <a:endParaRPr lang="en-US" sz="1600" dirty="0" smtClean="0"/>
          </a:p>
        </p:txBody>
      </p:sp>
    </p:spTree>
    <p:extLst>
      <p:ext uri="{BB962C8B-B14F-4D97-AF65-F5344CB8AC3E}">
        <p14:creationId xmlns:p14="http://schemas.microsoft.com/office/powerpoint/2010/main" xmlns="" val="676786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7" y="71414"/>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714356"/>
            <a:ext cx="7500991" cy="857256"/>
          </a:xfrm>
          <a:prstGeom prst="rect">
            <a:avLst/>
          </a:prstGeom>
        </p:spPr>
        <p:txBody>
          <a:bodyPr vert="horz">
            <a:noAutofit/>
          </a:bodyPr>
          <a:lstStyle/>
          <a:p>
            <a:pPr marL="0" lvl="1">
              <a:spcAft>
                <a:spcPts val="600"/>
              </a:spcAft>
              <a:buClr>
                <a:schemeClr val="accent1">
                  <a:lumMod val="75000"/>
                </a:schemeClr>
              </a:buClr>
            </a:pPr>
            <a:r>
              <a:rPr lang="es-EC" b="1" dirty="0" smtClean="0"/>
              <a:t>Análisis de la demanda primaria y selectiva</a:t>
            </a:r>
          </a:p>
          <a:p>
            <a:pPr marL="804863" lvl="2" indent="-347663" algn="just">
              <a:spcAft>
                <a:spcPts val="600"/>
              </a:spcAft>
              <a:buClr>
                <a:schemeClr val="accent1">
                  <a:lumMod val="75000"/>
                </a:schemeClr>
              </a:buClr>
              <a:buFont typeface="Wingdings" pitchFamily="2" charset="2"/>
              <a:buChar char="Ø"/>
            </a:pPr>
            <a:r>
              <a:rPr lang="es-EC" b="1" dirty="0" smtClean="0"/>
              <a:t>Perfiles de segmentación</a:t>
            </a:r>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357158" y="1428737"/>
          <a:ext cx="7572429" cy="5315074"/>
        </p:xfrm>
        <a:graphic>
          <a:graphicData uri="http://schemas.openxmlformats.org/drawingml/2006/table">
            <a:tbl>
              <a:tblPr/>
              <a:tblGrid>
                <a:gridCol w="2466055"/>
                <a:gridCol w="1667796"/>
                <a:gridCol w="1907750"/>
                <a:gridCol w="1530828"/>
              </a:tblGrid>
              <a:tr h="187078">
                <a:tc gridSpan="4">
                  <a:txBody>
                    <a:bodyPr/>
                    <a:lstStyle/>
                    <a:p>
                      <a:pPr marL="0" marR="0" algn="ctr">
                        <a:lnSpc>
                          <a:spcPct val="115000"/>
                        </a:lnSpc>
                        <a:spcBef>
                          <a:spcPts val="0"/>
                        </a:spcBef>
                        <a:spcAft>
                          <a:spcPts val="0"/>
                        </a:spcAft>
                      </a:pPr>
                      <a:r>
                        <a:rPr lang="es-CR" sz="1200" b="1" dirty="0">
                          <a:solidFill>
                            <a:srgbClr val="FFFFFF"/>
                          </a:solidFill>
                          <a:latin typeface="Times New Roman"/>
                          <a:ea typeface="Times New Roman"/>
                          <a:cs typeface="Times New Roman"/>
                        </a:rPr>
                        <a:t>PERFIL DE SEGMENTACIÓN B</a:t>
                      </a:r>
                      <a:endParaRPr lang="en-US" sz="1100" dirty="0">
                        <a:latin typeface="Calibri"/>
                        <a:ea typeface="Calibri"/>
                        <a:cs typeface="Times New Roman"/>
                      </a:endParaRPr>
                    </a:p>
                  </a:txBody>
                  <a:tcPr marL="45697" marR="45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707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Género</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Masculino</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7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Edad</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De 18 a 38</a:t>
                      </a:r>
                      <a:endParaRPr lang="en-US" sz="110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7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Estado civil</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Casado</a:t>
                      </a:r>
                      <a:endParaRPr lang="en-US" sz="110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7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Grado de instrucción</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Superior</a:t>
                      </a:r>
                      <a:endParaRPr lang="en-US" sz="110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7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Ocupación</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Relación de dependencia</a:t>
                      </a:r>
                      <a:endParaRPr lang="en-US" sz="110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6755">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Ingresos familiares mensuales promedios</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De 1000 a 1499 dólares</a:t>
                      </a:r>
                      <a:endParaRPr lang="en-US" sz="110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6755">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Gastos mensuales promedio en los mercados</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De  60 a 110 dólares</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32112">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Factor de decisión</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Precio</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Traslado de compras</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Tiempo de compras</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287">
                <a:tc>
                  <a:txBody>
                    <a:bodyPr/>
                    <a:lstStyle/>
                    <a:p>
                      <a:pPr marL="0" marR="0">
                        <a:lnSpc>
                          <a:spcPct val="115000"/>
                        </a:lnSpc>
                        <a:spcBef>
                          <a:spcPts val="0"/>
                        </a:spcBef>
                        <a:spcAft>
                          <a:spcPts val="0"/>
                        </a:spcAft>
                      </a:pPr>
                      <a:r>
                        <a:rPr lang="es-CR" sz="1200" b="1" dirty="0">
                          <a:solidFill>
                            <a:srgbClr val="000000"/>
                          </a:solidFill>
                          <a:latin typeface="Times New Roman"/>
                          <a:ea typeface="Times New Roman"/>
                          <a:cs typeface="Times New Roman"/>
                        </a:rPr>
                        <a:t>Motivaciones para acudir a los mercados populares del </a:t>
                      </a:r>
                      <a:r>
                        <a:rPr lang="es-CR" sz="1200" b="1" dirty="0" smtClean="0">
                          <a:solidFill>
                            <a:srgbClr val="000000"/>
                          </a:solidFill>
                          <a:latin typeface="Times New Roman"/>
                          <a:ea typeface="Times New Roman"/>
                          <a:cs typeface="Times New Roman"/>
                        </a:rPr>
                        <a:t>cantón</a:t>
                      </a:r>
                      <a:endParaRPr lang="en-US" sz="1100" dirty="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Tradición</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Ubicación</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Precio </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55">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Elección de compra en un mercado o feria popular</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Por decisión propia</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Recomendación de familiares o amigos</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CR" sz="1200" dirty="0">
                        <a:solidFill>
                          <a:srgbClr val="000000"/>
                        </a:solidFill>
                        <a:latin typeface="Times New Roman"/>
                        <a:ea typeface="Times New Roman"/>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169">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Frecuencia de consumo de productos</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Genéricos (legumbres, </a:t>
                      </a:r>
                      <a:br>
                        <a:rPr lang="es-CR" sz="1200">
                          <a:solidFill>
                            <a:srgbClr val="000000"/>
                          </a:solidFill>
                          <a:latin typeface="Times New Roman"/>
                          <a:ea typeface="Times New Roman"/>
                          <a:cs typeface="Times New Roman"/>
                        </a:rPr>
                      </a:br>
                      <a:r>
                        <a:rPr lang="es-CR" sz="1200">
                          <a:solidFill>
                            <a:srgbClr val="000000"/>
                          </a:solidFill>
                          <a:latin typeface="Times New Roman"/>
                          <a:ea typeface="Times New Roman"/>
                          <a:cs typeface="Times New Roman"/>
                        </a:rPr>
                        <a:t>frutas, hortalizas)</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Cárnicos </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Abastos y comida</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225">
                <a:tc>
                  <a:txBody>
                    <a:bodyPr/>
                    <a:lstStyle/>
                    <a:p>
                      <a:pPr marL="0" marR="0">
                        <a:lnSpc>
                          <a:spcPct val="115000"/>
                        </a:lnSpc>
                        <a:spcBef>
                          <a:spcPts val="0"/>
                        </a:spcBef>
                        <a:spcAft>
                          <a:spcPts val="0"/>
                        </a:spcAft>
                      </a:pPr>
                      <a:r>
                        <a:rPr lang="es-CR" sz="1200" b="1" dirty="0">
                          <a:solidFill>
                            <a:srgbClr val="000000"/>
                          </a:solidFill>
                          <a:latin typeface="Times New Roman"/>
                          <a:ea typeface="Times New Roman"/>
                          <a:cs typeface="Times New Roman"/>
                        </a:rPr>
                        <a:t>Frecuencia de compra en los mercados y ferias populares del cantón Rumiñahui</a:t>
                      </a:r>
                      <a:endParaRPr lang="en-US" sz="1100" dirty="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Una vez a la semana</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Una vez cada 15 días y una vez al mes</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CR" sz="1200" dirty="0">
                        <a:solidFill>
                          <a:srgbClr val="000000"/>
                        </a:solidFill>
                        <a:latin typeface="Times New Roman"/>
                        <a:ea typeface="Times New Roman"/>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78">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Beneficios obtenidos</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Menores precios</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Calidad </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Variedad </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225">
                <a:tc>
                  <a:txBody>
                    <a:bodyPr/>
                    <a:lstStyle/>
                    <a:p>
                      <a:pPr marL="0" marR="0">
                        <a:lnSpc>
                          <a:spcPct val="115000"/>
                        </a:lnSpc>
                        <a:spcBef>
                          <a:spcPts val="0"/>
                        </a:spcBef>
                        <a:spcAft>
                          <a:spcPts val="0"/>
                        </a:spcAft>
                      </a:pPr>
                      <a:r>
                        <a:rPr lang="es-CR" sz="1200" b="1">
                          <a:solidFill>
                            <a:srgbClr val="000000"/>
                          </a:solidFill>
                          <a:latin typeface="Times New Roman"/>
                          <a:ea typeface="Times New Roman"/>
                          <a:cs typeface="Times New Roman"/>
                        </a:rPr>
                        <a:t>Aspectos a mejorar en los mercados y ferias populares del cantón Rumiñahui</a:t>
                      </a:r>
                      <a:endParaRPr lang="en-US" sz="11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Seguridad</a:t>
                      </a:r>
                      <a:endParaRPr lang="en-US" sz="1100" dirty="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a:solidFill>
                            <a:srgbClr val="000000"/>
                          </a:solidFill>
                          <a:latin typeface="Times New Roman"/>
                          <a:ea typeface="Times New Roman"/>
                          <a:cs typeface="Times New Roman"/>
                        </a:rPr>
                        <a:t>Higiene y salubridad</a:t>
                      </a:r>
                      <a:endParaRPr lang="en-US" sz="1100">
                        <a:latin typeface="Calibri"/>
                        <a:ea typeface="Calibri"/>
                        <a:cs typeface="Times New Roman"/>
                      </a:endParaRPr>
                    </a:p>
                  </a:txBody>
                  <a:tcPr marL="45697" marR="456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R" sz="1200" dirty="0">
                          <a:solidFill>
                            <a:srgbClr val="000000"/>
                          </a:solidFill>
                          <a:latin typeface="Times New Roman"/>
                          <a:ea typeface="Times New Roman"/>
                          <a:cs typeface="Times New Roman"/>
                        </a:rPr>
                        <a:t>Facilidad de acceso</a:t>
                      </a:r>
                      <a:endParaRPr lang="en-US" sz="1100" dirty="0">
                        <a:latin typeface="Calibri"/>
                        <a:ea typeface="Calibri"/>
                        <a:cs typeface="Times New Roman"/>
                      </a:endParaRPr>
                    </a:p>
                  </a:txBody>
                  <a:tcPr marL="45697" marR="456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5 Grupo"/>
          <p:cNvGrpSpPr/>
          <p:nvPr/>
        </p:nvGrpSpPr>
        <p:grpSpPr>
          <a:xfrm>
            <a:off x="2928926" y="3500438"/>
            <a:ext cx="5185156" cy="2449286"/>
            <a:chOff x="2397154" y="3929066"/>
            <a:chExt cx="5185156" cy="2449286"/>
          </a:xfrm>
        </p:grpSpPr>
        <p:pic>
          <p:nvPicPr>
            <p:cNvPr id="14" name="13 Imagen"/>
            <p:cNvPicPr/>
            <p:nvPr/>
          </p:nvPicPr>
          <p:blipFill>
            <a:blip r:embed="rId2" cstate="print"/>
            <a:srcRect l="47319" t="74342" r="36190" b="11311"/>
            <a:stretch>
              <a:fillRect/>
            </a:stretch>
          </p:blipFill>
          <p:spPr bwMode="auto">
            <a:xfrm>
              <a:off x="2397154" y="4714884"/>
              <a:ext cx="2746350" cy="1338942"/>
            </a:xfrm>
            <a:prstGeom prst="rect">
              <a:avLst/>
            </a:prstGeom>
            <a:noFill/>
            <a:ln w="9525">
              <a:noFill/>
              <a:miter lim="800000"/>
              <a:headEnd/>
              <a:tailEnd/>
            </a:ln>
          </p:spPr>
        </p:pic>
        <p:pic>
          <p:nvPicPr>
            <p:cNvPr id="15" name="14 Imagen"/>
            <p:cNvPicPr/>
            <p:nvPr/>
          </p:nvPicPr>
          <p:blipFill>
            <a:blip r:embed="rId3" cstate="print"/>
            <a:srcRect l="31923" t="19544" r="24291" b="7166"/>
            <a:stretch>
              <a:fillRect/>
            </a:stretch>
          </p:blipFill>
          <p:spPr bwMode="auto">
            <a:xfrm>
              <a:off x="4968922" y="3929066"/>
              <a:ext cx="2613388" cy="2449286"/>
            </a:xfrm>
            <a:prstGeom prst="rect">
              <a:avLst/>
            </a:prstGeom>
            <a:noFill/>
            <a:ln w="9525">
              <a:noFill/>
              <a:miter lim="800000"/>
              <a:headEnd/>
              <a:tailEnd/>
            </a:ln>
          </p:spPr>
        </p:pic>
        <p:sp>
          <p:nvSpPr>
            <p:cNvPr id="61442" name="AutoShape 59"/>
            <p:cNvSpPr>
              <a:spLocks noChangeArrowheads="1"/>
            </p:cNvSpPr>
            <p:nvPr/>
          </p:nvSpPr>
          <p:spPr bwMode="auto">
            <a:xfrm>
              <a:off x="5969054" y="5286388"/>
              <a:ext cx="576263" cy="587375"/>
            </a:xfrm>
            <a:prstGeom prst="triangle">
              <a:avLst>
                <a:gd name="adj" fmla="val 50000"/>
              </a:avLst>
            </a:prstGeom>
            <a:noFill/>
            <a:ln w="2857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EMPÍRICO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61" y="1000108"/>
            <a:ext cx="7500991" cy="3857652"/>
          </a:xfrm>
          <a:prstGeom prst="rect">
            <a:avLst/>
          </a:prstGeom>
        </p:spPr>
        <p:txBody>
          <a:bodyPr vert="horz">
            <a:noAutofit/>
          </a:bodyPr>
          <a:lstStyle/>
          <a:p>
            <a:pPr marL="0" lvl="1">
              <a:spcAft>
                <a:spcPts val="600"/>
              </a:spcAft>
              <a:buClr>
                <a:schemeClr val="accent1">
                  <a:lumMod val="75000"/>
                </a:schemeClr>
              </a:buClr>
            </a:pPr>
            <a:r>
              <a:rPr lang="es-EC" b="1" dirty="0" smtClean="0"/>
              <a:t>Teoría de la localización:</a:t>
            </a:r>
          </a:p>
          <a:p>
            <a:pPr marL="0" lvl="1">
              <a:spcAft>
                <a:spcPts val="600"/>
              </a:spcAft>
              <a:buClr>
                <a:schemeClr val="accent1">
                  <a:lumMod val="75000"/>
                </a:schemeClr>
              </a:buClr>
            </a:pPr>
            <a:r>
              <a:rPr lang="es-EC" sz="1600" b="1" dirty="0" smtClean="0"/>
              <a:t>La teoría aplicable en este estudio es la de Walter </a:t>
            </a:r>
            <a:r>
              <a:rPr lang="es-EC" sz="1600" b="1" dirty="0" err="1" smtClean="0"/>
              <a:t>Christaller</a:t>
            </a:r>
            <a:r>
              <a:rPr lang="es-EC" sz="1600" b="1" dirty="0" smtClean="0"/>
              <a:t>: </a:t>
            </a:r>
          </a:p>
          <a:p>
            <a:pPr marL="338138" lvl="1" indent="-338138">
              <a:spcAft>
                <a:spcPts val="600"/>
              </a:spcAft>
              <a:buClr>
                <a:schemeClr val="accent1">
                  <a:lumMod val="75000"/>
                </a:schemeClr>
              </a:buClr>
              <a:buFont typeface="Wingdings" pitchFamily="2" charset="2"/>
              <a:buChar char="v"/>
            </a:pPr>
            <a:r>
              <a:rPr lang="es-EC" sz="1600" dirty="0" smtClean="0"/>
              <a:t>Distribución y tamaño de los asentamientos dentro de un sistema urbano.</a:t>
            </a:r>
          </a:p>
          <a:p>
            <a:pPr marL="338138" lvl="1" indent="-338138">
              <a:spcAft>
                <a:spcPts val="600"/>
              </a:spcAft>
              <a:buClr>
                <a:schemeClr val="accent1">
                  <a:lumMod val="75000"/>
                </a:schemeClr>
              </a:buClr>
              <a:buFont typeface="Wingdings" pitchFamily="2" charset="2"/>
              <a:buChar char="v"/>
            </a:pPr>
            <a:r>
              <a:rPr lang="es-EC" sz="1600" dirty="0" smtClean="0"/>
              <a:t>Sangolquí como el centro abastecedor de los productos de primera necesidad</a:t>
            </a:r>
          </a:p>
          <a:p>
            <a:pPr marL="338138" lvl="1" indent="-338138">
              <a:spcAft>
                <a:spcPts val="600"/>
              </a:spcAft>
              <a:buClr>
                <a:schemeClr val="accent1">
                  <a:lumMod val="75000"/>
                </a:schemeClr>
              </a:buClr>
              <a:buFont typeface="Wingdings" pitchFamily="2" charset="2"/>
              <a:buChar char="v"/>
            </a:pPr>
            <a:r>
              <a:rPr lang="es-EC" sz="1600" dirty="0" smtClean="0"/>
              <a:t>Los centros de abastecimiento públicos realizan en su mayoría comercio al por menor pero también actúan como distribuidores al por mayor de productos perecibles.</a:t>
            </a:r>
          </a:p>
          <a:p>
            <a:pPr marL="338138" lvl="1" indent="-338138">
              <a:spcAft>
                <a:spcPts val="600"/>
              </a:spcAft>
              <a:buClr>
                <a:schemeClr val="accent1">
                  <a:lumMod val="75000"/>
                </a:schemeClr>
              </a:buClr>
              <a:buFont typeface="Wingdings" pitchFamily="2" charset="2"/>
              <a:buChar char="v"/>
            </a:pPr>
            <a:r>
              <a:rPr lang="es-EC" sz="1600" dirty="0" smtClean="0"/>
              <a:t>Umbral de la demanda</a:t>
            </a:r>
          </a:p>
          <a:p>
            <a:pPr marL="688975" lvl="2" indent="-231775">
              <a:spcAft>
                <a:spcPts val="600"/>
              </a:spcAft>
              <a:buClr>
                <a:schemeClr val="accent1">
                  <a:lumMod val="75000"/>
                </a:schemeClr>
              </a:buClr>
              <a:buFont typeface="Arial" pitchFamily="34" charset="0"/>
              <a:buChar char="•"/>
            </a:pPr>
            <a:r>
              <a:rPr lang="es-EC" sz="1600" dirty="0" smtClean="0"/>
              <a:t>Rango de la demanda</a:t>
            </a:r>
          </a:p>
          <a:p>
            <a:pPr marL="338138" lvl="1" indent="-338138">
              <a:spcAft>
                <a:spcPts val="600"/>
              </a:spcAft>
              <a:buClr>
                <a:schemeClr val="accent1">
                  <a:lumMod val="75000"/>
                </a:schemeClr>
              </a:buClr>
              <a:buFont typeface="Wingdings" pitchFamily="2" charset="2"/>
              <a:buChar char="v"/>
            </a:pPr>
            <a:r>
              <a:rPr lang="es-EC" sz="1600" dirty="0" smtClean="0"/>
              <a:t>Área de concentración</a:t>
            </a:r>
            <a:endParaRPr lang="es-EC" b="1" dirty="0" smtClean="0"/>
          </a:p>
          <a:p>
            <a:pPr marL="682625" lvl="2" indent="-225425">
              <a:spcAft>
                <a:spcPts val="600"/>
              </a:spcAft>
              <a:buClr>
                <a:schemeClr val="accent1">
                  <a:lumMod val="75000"/>
                </a:schemeClr>
              </a:buClr>
              <a:buFont typeface="Arial" pitchFamily="34" charset="0"/>
              <a:buChar char="•"/>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16 Rectángulo"/>
          <p:cNvSpPr/>
          <p:nvPr/>
        </p:nvSpPr>
        <p:spPr>
          <a:xfrm>
            <a:off x="3071802" y="5500702"/>
            <a:ext cx="2857520" cy="430887"/>
          </a:xfrm>
          <a:prstGeom prst="rect">
            <a:avLst/>
          </a:prstGeom>
        </p:spPr>
        <p:txBody>
          <a:bodyPr wrap="square">
            <a:spAutoFit/>
          </a:bodyPr>
          <a:lstStyle/>
          <a:p>
            <a:pPr algn="ctr"/>
            <a:r>
              <a:rPr lang="es-EC" sz="1100" b="1" dirty="0" smtClean="0"/>
              <a:t>Modelo de </a:t>
            </a:r>
            <a:r>
              <a:rPr lang="es-EC" sz="1100" b="1" dirty="0" err="1" smtClean="0"/>
              <a:t>Christaller</a:t>
            </a:r>
            <a:r>
              <a:rPr lang="es-EC" sz="1100" b="1" dirty="0" smtClean="0"/>
              <a:t> aplicado al mapa del cantón Rumiñahui</a:t>
            </a:r>
            <a:endParaRPr lang="en-US" sz="1100" dirty="0"/>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Aprendizaje_Basado_en_Problemas.jpg"/>
          <p:cNvPicPr>
            <a:picLocks noChangeAspect="1"/>
          </p:cNvPicPr>
          <p:nvPr/>
        </p:nvPicPr>
        <p:blipFill>
          <a:blip r:embed="rId2" cstate="print">
            <a:lum bright="70000" contrast="-70000"/>
          </a:blip>
          <a:stretch>
            <a:fillRect/>
          </a:stretch>
        </p:blipFill>
        <p:spPr>
          <a:xfrm rot="642889">
            <a:off x="4363595" y="2175527"/>
            <a:ext cx="3462142" cy="3462142"/>
          </a:xfrm>
          <a:prstGeom prst="rect">
            <a:avLst/>
          </a:prstGeom>
        </p:spPr>
      </p:pic>
      <p:sp>
        <p:nvSpPr>
          <p:cNvPr id="7" name="Title 1"/>
          <p:cNvSpPr txBox="1">
            <a:spLocks/>
          </p:cNvSpPr>
          <p:nvPr/>
        </p:nvSpPr>
        <p:spPr>
          <a:xfrm>
            <a:off x="500034" y="500042"/>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Propuesta de mejoramiento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285721" y="1500174"/>
            <a:ext cx="6500858" cy="4929222"/>
          </a:xfrm>
          <a:prstGeom prst="rect">
            <a:avLst/>
          </a:prstGeom>
        </p:spPr>
        <p:txBody>
          <a:bodyPr vert="horz">
            <a:noAutofit/>
          </a:bodyPr>
          <a:lstStyle/>
          <a:p>
            <a:pPr marL="290513" lvl="1" indent="-290513">
              <a:spcBef>
                <a:spcPts val="600"/>
              </a:spcBef>
              <a:spcAft>
                <a:spcPts val="600"/>
              </a:spcAft>
              <a:buClr>
                <a:schemeClr val="accent1">
                  <a:lumMod val="75000"/>
                </a:schemeClr>
              </a:buClr>
              <a:buFont typeface="Wingdings" pitchFamily="2" charset="2"/>
              <a:buChar char="Ø"/>
            </a:pPr>
            <a:r>
              <a:rPr lang="es-EC" sz="1600" dirty="0" smtClean="0"/>
              <a:t>Implementar el proyecto de soberanía alimenticia que se incluye dentro del Plan Nacional del Buen Vivir, con el programa Aliméntate Ecuador.</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Mejora en la disposición y distribución de los mercados y ferias populares del cantón Rumiñahui.</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La constitución del Ecuador propende a garantizar las condiciones y entornos de trabajo seguros, saludables e incluyentes.</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Implementar en los mercados y ferias populares del cantón Rumiñahui las prácticas de una vida saludable, aplicando la creación de las Plazas del Buen Vivir</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Desarrollo del proyecto de Gobierno Autónomo Descentralizado del Cantón Rumiñahui, que consiste en la creación de un sistema de mercados regularizados por esta entidad.</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Mejorar el sistema de seguridad y comercialización de los mercados y ferias populares del cantón Rumiñahui.</a:t>
            </a:r>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14678" y="928670"/>
            <a:ext cx="5167299" cy="142876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Conclusiones y recomendaciones</a:t>
            </a:r>
            <a:endParaRPr kumimoji="0" lang="es-EC" sz="40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12 Imagen" descr="36_imagen.jpg"/>
          <p:cNvPicPr>
            <a:picLocks noChangeAspect="1"/>
          </p:cNvPicPr>
          <p:nvPr/>
        </p:nvPicPr>
        <p:blipFill>
          <a:blip r:embed="rId2" cstate="print"/>
          <a:stretch>
            <a:fillRect/>
          </a:stretch>
        </p:blipFill>
        <p:spPr>
          <a:xfrm>
            <a:off x="3623317" y="2571744"/>
            <a:ext cx="4373859" cy="3571704"/>
          </a:xfrm>
          <a:prstGeom prst="rect">
            <a:avLst/>
          </a:prstGeom>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Home\Pictures\grupo-gente-trabajando.jpg"/>
          <p:cNvPicPr>
            <a:picLocks noChangeAspect="1" noChangeArrowheads="1"/>
          </p:cNvPicPr>
          <p:nvPr/>
        </p:nvPicPr>
        <p:blipFill>
          <a:blip r:embed="rId2" cstate="print">
            <a:lum bright="70000" contrast="-70000"/>
          </a:blip>
          <a:srcRect t="11864" b="9322"/>
          <a:stretch>
            <a:fillRect/>
          </a:stretch>
        </p:blipFill>
        <p:spPr bwMode="auto">
          <a:xfrm rot="535315">
            <a:off x="4332563" y="2255267"/>
            <a:ext cx="3500452" cy="2712869"/>
          </a:xfrm>
          <a:prstGeom prst="rect">
            <a:avLst/>
          </a:prstGeom>
          <a:noFill/>
        </p:spPr>
      </p:pic>
      <p:sp>
        <p:nvSpPr>
          <p:cNvPr id="7" name="Title 1"/>
          <p:cNvSpPr txBox="1">
            <a:spLocks/>
          </p:cNvSpPr>
          <p:nvPr/>
        </p:nvSpPr>
        <p:spPr>
          <a:xfrm>
            <a:off x="500034" y="500042"/>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Conclusiones</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357158" y="1285860"/>
            <a:ext cx="7572428" cy="5000660"/>
          </a:xfrm>
          <a:prstGeom prst="rect">
            <a:avLst/>
          </a:prstGeom>
        </p:spPr>
        <p:txBody>
          <a:bodyPr vert="horz">
            <a:noAutofit/>
          </a:bodyPr>
          <a:lstStyle/>
          <a:p>
            <a:pPr marL="290513" lvl="1" indent="-290513">
              <a:spcBef>
                <a:spcPts val="600"/>
              </a:spcBef>
              <a:spcAft>
                <a:spcPts val="600"/>
              </a:spcAft>
              <a:buClr>
                <a:schemeClr val="accent1">
                  <a:lumMod val="75000"/>
                </a:schemeClr>
              </a:buClr>
              <a:buFont typeface="Wingdings" pitchFamily="2" charset="2"/>
              <a:buChar char="Ø"/>
            </a:pPr>
            <a:r>
              <a:rPr lang="es-EC" sz="1600" dirty="0" smtClean="0"/>
              <a:t>La aplicabilidad del Plan Nacional del Buen Vivir conjuntamente con el proyecto de creación de las Plazas del Buen Vivir, plantea mejorar las estructuras que deberían tener los mercados en cuanto a estándares de calidad, distribución, ubicación, salubridad, entre otros.</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Las características que tienen los consumidores de los mercados y ferias populares son muy similares entre sí, pero es importante denotar que los factores decisivos y motivacionales define muy bien el segmento al que pertenecen cada uno.</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Cómo género femenino percibe el principal beneficio es la variedad de productos, mientras que para el género masculino el precios es percibido como principal beneficio al realizar sus compras en centros de venta públicos.</a:t>
            </a:r>
          </a:p>
          <a:p>
            <a:pPr marL="290513" lvl="1" indent="-290513">
              <a:spcBef>
                <a:spcPts val="600"/>
              </a:spcBef>
              <a:spcAft>
                <a:spcPts val="600"/>
              </a:spcAft>
              <a:buClr>
                <a:schemeClr val="accent1">
                  <a:lumMod val="75000"/>
                </a:schemeClr>
              </a:buClr>
              <a:buFont typeface="Wingdings" pitchFamily="2" charset="2"/>
              <a:buChar char="Ø"/>
            </a:pPr>
            <a:r>
              <a:rPr lang="es-EC" sz="1600" dirty="0" smtClean="0"/>
              <a:t>Por cada 180 personas de población del cantón Rumiñahui que realiza sus compras en los mercados y ferias populares del cantón, 4 veces al mes, con un gasto promedio mensual de USD 86,00 dólares, aproximadamente existe una demanda de USD 61,920.00 dólares para compras de primera necesidad.</a:t>
            </a:r>
          </a:p>
          <a:p>
            <a:pPr marL="290513" lvl="1" indent="-290513">
              <a:spcBef>
                <a:spcPts val="600"/>
              </a:spcBef>
              <a:spcAft>
                <a:spcPts val="600"/>
              </a:spcAft>
              <a:buClr>
                <a:schemeClr val="accent1">
                  <a:lumMod val="75000"/>
                </a:schemeClr>
              </a:buClr>
              <a:buFont typeface="Wingdings" pitchFamily="2" charset="2"/>
              <a:buChar char="Ø"/>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034" y="500042"/>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recomendaciones</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9" name="Content Placeholder 2"/>
          <p:cNvSpPr txBox="1">
            <a:spLocks/>
          </p:cNvSpPr>
          <p:nvPr/>
        </p:nvSpPr>
        <p:spPr>
          <a:xfrm>
            <a:off x="2428860" y="1357298"/>
            <a:ext cx="5572164" cy="5143536"/>
          </a:xfrm>
          <a:prstGeom prst="rect">
            <a:avLst/>
          </a:prstGeom>
        </p:spPr>
        <p:txBody>
          <a:bodyPr vert="horz">
            <a:noAutofit/>
          </a:bodyPr>
          <a:lstStyle/>
          <a:p>
            <a:pPr marL="231775" lvl="0" indent="-231775" algn="just">
              <a:spcBef>
                <a:spcPts val="600"/>
              </a:spcBef>
              <a:spcAft>
                <a:spcPts val="600"/>
              </a:spcAft>
              <a:buFont typeface="Wingdings" pitchFamily="2" charset="2"/>
              <a:buChar char="Ø"/>
            </a:pPr>
            <a:r>
              <a:rPr lang="es-EC" sz="1600" dirty="0" smtClean="0"/>
              <a:t>La metodología de investigación planteada en este estudio de mercado podrá ser utilizado para realizar estudios similares que tengan como objetivo la determinación de perfiles de consumidor conjuntamente según las características de un área geográfica específica. </a:t>
            </a:r>
            <a:endParaRPr lang="en-US" sz="1600" dirty="0" smtClean="0"/>
          </a:p>
          <a:p>
            <a:pPr marL="231775" lvl="0" indent="-231775" algn="just">
              <a:spcBef>
                <a:spcPts val="600"/>
              </a:spcBef>
              <a:spcAft>
                <a:spcPts val="600"/>
              </a:spcAft>
              <a:buFont typeface="Wingdings" pitchFamily="2" charset="2"/>
              <a:buChar char="Ø"/>
            </a:pPr>
            <a:r>
              <a:rPr lang="es-EC" sz="1600" dirty="0" smtClean="0"/>
              <a:t>El estudio exhaustivo de información con la aplicación de las herramientas de investigación  podrán ser utilizadas a conveniencia, pero se debe identificar los principales puntos de dificultad y disminuir de esta forma la mala aplicación de las mismas, para futuros estudios de investigación.</a:t>
            </a:r>
            <a:endParaRPr lang="en-US" sz="1600" dirty="0" smtClean="0"/>
          </a:p>
          <a:p>
            <a:pPr marL="231775" lvl="0" indent="-231775" algn="just">
              <a:spcBef>
                <a:spcPts val="600"/>
              </a:spcBef>
              <a:spcAft>
                <a:spcPts val="600"/>
              </a:spcAft>
              <a:buFont typeface="Wingdings" pitchFamily="2" charset="2"/>
              <a:buChar char="Ø"/>
            </a:pPr>
            <a:r>
              <a:rPr lang="es-EC" sz="1600" dirty="0" smtClean="0"/>
              <a:t>Realizar mayor número de estudios que permitan definir las necesidades en el cantón con respecto a los mercados y ferias populares existentes, permitirá planificar nuevos puntos de acopio minorista que garanticen altos niveles de calidad, salubridad, organización, entre otros, para fomentar una cultura de compra organizada en la población.</a:t>
            </a:r>
            <a:endParaRPr lang="en-US" sz="1600" dirty="0" smtClean="0"/>
          </a:p>
          <a:p>
            <a:pPr marL="287338" indent="-287338">
              <a:spcBef>
                <a:spcPts val="600"/>
              </a:spcBef>
              <a:spcAft>
                <a:spcPts val="600"/>
              </a:spcAft>
              <a:buClr>
                <a:schemeClr val="accent1">
                  <a:lumMod val="75000"/>
                </a:schemeClr>
              </a:buClr>
              <a:buFont typeface="Wingdings" pitchFamily="2" charset="2"/>
              <a:buChar char="v"/>
            </a:pPr>
            <a:endParaRPr lang="es-EC" sz="1600" dirty="0" smtClean="0"/>
          </a:p>
        </p:txBody>
      </p:sp>
      <p:sp>
        <p:nvSpPr>
          <p:cNvPr id="83971" name="Rectangle 3"/>
          <p:cNvSpPr>
            <a:spLocks noChangeArrowheads="1"/>
          </p:cNvSpPr>
          <p:nvPr/>
        </p:nvSpPr>
        <p:spPr bwMode="auto">
          <a:xfrm>
            <a:off x="3" y="3720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1" name="Rectangle 3"/>
          <p:cNvSpPr>
            <a:spLocks noChangeArrowheads="1"/>
          </p:cNvSpPr>
          <p:nvPr/>
        </p:nvSpPr>
        <p:spPr bwMode="auto">
          <a:xfrm>
            <a:off x="3" y="41015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9 Imagen" descr="success.jpg"/>
          <p:cNvPicPr>
            <a:picLocks noChangeAspect="1"/>
          </p:cNvPicPr>
          <p:nvPr/>
        </p:nvPicPr>
        <p:blipFill>
          <a:blip r:embed="rId2" cstate="print"/>
          <a:stretch>
            <a:fillRect/>
          </a:stretch>
        </p:blipFill>
        <p:spPr>
          <a:xfrm>
            <a:off x="142844" y="2571744"/>
            <a:ext cx="2428892" cy="2428892"/>
          </a:xfrm>
          <a:prstGeom prst="rect">
            <a:avLst/>
          </a:prstGeom>
        </p:spPr>
      </p:pic>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5ABE74B6-D5C3-457C-B124-AC65F1D0A996}" type="datetime1">
              <a:rPr>
                <a:solidFill>
                  <a:srgbClr val="2A0C4B"/>
                </a:solidFill>
              </a:rPr>
              <a:pPr>
                <a:defRPr/>
              </a:pPr>
              <a:t>*</a:t>
            </a:fld>
            <a:endParaRPr dirty="0">
              <a:solidFill>
                <a:srgbClr val="2A0C4B"/>
              </a:solidFill>
            </a:endParaRPr>
          </a:p>
        </p:txBody>
      </p:sp>
      <p:sp>
        <p:nvSpPr>
          <p:cNvPr id="5" name="Slide Number Placeholder 4"/>
          <p:cNvSpPr>
            <a:spLocks noGrp="1"/>
          </p:cNvSpPr>
          <p:nvPr>
            <p:ph type="sldNum" sz="quarter" idx="12"/>
          </p:nvPr>
        </p:nvSpPr>
        <p:spPr/>
        <p:txBody>
          <a:bodyPr/>
          <a:lstStyle/>
          <a:p>
            <a:pPr>
              <a:defRPr/>
            </a:pPr>
            <a:fld id="{8332AFB7-A867-4DCD-8DF3-4DDC6B9785F5}" type="slidenum">
              <a:rPr>
                <a:solidFill>
                  <a:srgbClr val="2A0C4B"/>
                </a:solidFill>
              </a:rPr>
              <a:pPr>
                <a:defRPr/>
              </a:pPr>
              <a:t>36</a:t>
            </a:fld>
            <a:endParaRPr>
              <a:solidFill>
                <a:srgbClr val="2A0C4B"/>
              </a:solidFill>
            </a:endParaRPr>
          </a:p>
        </p:txBody>
      </p:sp>
      <p:sp>
        <p:nvSpPr>
          <p:cNvPr id="9" name="8 Rectángulo"/>
          <p:cNvSpPr/>
          <p:nvPr/>
        </p:nvSpPr>
        <p:spPr>
          <a:xfrm>
            <a:off x="0" y="0"/>
            <a:ext cx="9144000" cy="69127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latin typeface="Calibri"/>
            </a:endParaRPr>
          </a:p>
        </p:txBody>
      </p:sp>
      <p:sp>
        <p:nvSpPr>
          <p:cNvPr id="106505" name="Rectangle 4"/>
          <p:cNvSpPr txBox="1">
            <a:spLocks/>
          </p:cNvSpPr>
          <p:nvPr/>
        </p:nvSpPr>
        <p:spPr bwMode="auto">
          <a:xfrm>
            <a:off x="6344344" y="1700808"/>
            <a:ext cx="2514600" cy="304800"/>
          </a:xfrm>
          <a:prstGeom prst="rect">
            <a:avLst/>
          </a:prstGeom>
          <a:noFill/>
          <a:ln w="9525">
            <a:noFill/>
            <a:miter lim="800000"/>
            <a:headEnd/>
            <a:tailEnd/>
          </a:ln>
        </p:spPr>
        <p:txBody>
          <a:bodyPr lIns="0" tIns="0" rIns="0" bIns="0"/>
          <a:lstStyle/>
          <a:p>
            <a:pPr algn="ctr"/>
            <a:endParaRPr lang="es-EC" sz="2000" b="1" dirty="0">
              <a:solidFill>
                <a:srgbClr val="FFFFFF"/>
              </a:solidFill>
              <a:latin typeface="Lucida Sans" pitchFamily="34" charset="0"/>
            </a:endParaRPr>
          </a:p>
        </p:txBody>
      </p:sp>
      <p:sp>
        <p:nvSpPr>
          <p:cNvPr id="13" name="Rectangle 12"/>
          <p:cNvSpPr/>
          <p:nvPr/>
        </p:nvSpPr>
        <p:spPr>
          <a:xfrm>
            <a:off x="2555776" y="2852936"/>
            <a:ext cx="4248472" cy="923330"/>
          </a:xfrm>
          <a:prstGeom prst="rect">
            <a:avLst/>
          </a:prstGeom>
        </p:spPr>
        <p:txBody>
          <a:bodyPr wrap="square">
            <a:spAutoFit/>
          </a:bodyPr>
          <a:lstStyle/>
          <a:p>
            <a:pPr algn="ctr">
              <a:defRPr/>
            </a:pPr>
            <a:r>
              <a:rPr lang="es-EC" sz="5400" dirty="0" smtClean="0">
                <a:solidFill>
                  <a:schemeClr val="bg1"/>
                </a:solidFill>
              </a:rPr>
              <a:t>Gracias!</a:t>
            </a:r>
            <a:endParaRPr lang="es-MX" sz="5400" dirty="0">
              <a:solidFill>
                <a:schemeClr val="bg1"/>
              </a:solidFill>
              <a:latin typeface="Calibri"/>
            </a:endParaRPr>
          </a:p>
        </p:txBody>
      </p:sp>
    </p:spTree>
    <p:extLst>
      <p:ext uri="{BB962C8B-B14F-4D97-AF65-F5344CB8AC3E}">
        <p14:creationId xmlns:p14="http://schemas.microsoft.com/office/powerpoint/2010/main" xmlns="" val="2500692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85728"/>
            <a:ext cx="5881679" cy="605808"/>
          </a:xfrm>
        </p:spPr>
        <p:txBody>
          <a:bodyPr>
            <a:normAutofit/>
          </a:bodyPr>
          <a:lstStyle/>
          <a:p>
            <a:pPr algn="ctr"/>
            <a:r>
              <a:rPr lang="es-EC" sz="2800" dirty="0" smtClean="0">
                <a:solidFill>
                  <a:schemeClr val="tx2">
                    <a:lumMod val="40000"/>
                    <a:lumOff val="60000"/>
                  </a:schemeClr>
                </a:solidFill>
              </a:rPr>
              <a:t>Hipótesis general del estudio</a:t>
            </a:r>
            <a:endParaRPr lang="es-EC" sz="2800" dirty="0">
              <a:solidFill>
                <a:schemeClr val="tx2">
                  <a:lumMod val="40000"/>
                  <a:lumOff val="60000"/>
                </a:schemeClr>
              </a:solidFill>
            </a:endParaRPr>
          </a:p>
        </p:txBody>
      </p:sp>
      <p:sp>
        <p:nvSpPr>
          <p:cNvPr id="3" name="Content Placeholder 2"/>
          <p:cNvSpPr>
            <a:spLocks noGrp="1"/>
          </p:cNvSpPr>
          <p:nvPr>
            <p:ph idx="1"/>
          </p:nvPr>
        </p:nvSpPr>
        <p:spPr>
          <a:xfrm>
            <a:off x="500035" y="1285860"/>
            <a:ext cx="5500726" cy="1714512"/>
          </a:xfrm>
        </p:spPr>
        <p:txBody>
          <a:bodyPr>
            <a:normAutofit/>
          </a:bodyPr>
          <a:lstStyle/>
          <a:p>
            <a:pPr marL="0" indent="0" algn="just">
              <a:buNone/>
            </a:pPr>
            <a:r>
              <a:rPr lang="es-EC" sz="1600" dirty="0" smtClean="0"/>
              <a:t>Los clientes de los mercados y ferias populares del cantón Rumiñahui, no tienen un proceso definido  para realizar sus compras, ni características específicas para decidir entre productos de la misma clase, así como entre un vendedor u otro en los mercados populares. </a:t>
            </a:r>
            <a:endParaRPr lang="en-US" sz="1600" dirty="0" smtClean="0"/>
          </a:p>
        </p:txBody>
      </p:sp>
      <p:pic>
        <p:nvPicPr>
          <p:cNvPr id="9" name="8 Imagen" descr="09CAMPUXXX060_BIG_TP.jpg"/>
          <p:cNvPicPr>
            <a:picLocks noChangeAspect="1"/>
          </p:cNvPicPr>
          <p:nvPr/>
        </p:nvPicPr>
        <p:blipFill>
          <a:blip r:embed="rId2" cstate="print"/>
          <a:srcRect l="14286" r="14286"/>
          <a:stretch>
            <a:fillRect/>
          </a:stretch>
        </p:blipFill>
        <p:spPr>
          <a:xfrm rot="870497">
            <a:off x="6215074" y="1142984"/>
            <a:ext cx="1632869" cy="1714512"/>
          </a:xfrm>
          <a:prstGeom prst="rect">
            <a:avLst/>
          </a:prstGeom>
        </p:spPr>
      </p:pic>
      <p:sp>
        <p:nvSpPr>
          <p:cNvPr id="5" name="Title 1"/>
          <p:cNvSpPr txBox="1">
            <a:spLocks/>
          </p:cNvSpPr>
          <p:nvPr/>
        </p:nvSpPr>
        <p:spPr>
          <a:xfrm>
            <a:off x="571472" y="3071810"/>
            <a:ext cx="7310439" cy="642942"/>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Hipótesis Específicas del estudio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 name="Content Placeholder 2"/>
          <p:cNvSpPr txBox="1">
            <a:spLocks/>
          </p:cNvSpPr>
          <p:nvPr/>
        </p:nvSpPr>
        <p:spPr>
          <a:xfrm>
            <a:off x="571471" y="3929066"/>
            <a:ext cx="5072099" cy="2214578"/>
          </a:xfrm>
          <a:prstGeom prst="rect">
            <a:avLst/>
          </a:prstGeom>
        </p:spPr>
        <p:txBody>
          <a:bodyPr vert="horz">
            <a:noAutofit/>
          </a:bodyPr>
          <a:lstStyle/>
          <a:p>
            <a:pPr marL="234950" lvl="0" indent="-234950">
              <a:spcBef>
                <a:spcPts val="600"/>
              </a:spcBef>
              <a:spcAft>
                <a:spcPts val="600"/>
              </a:spcAft>
              <a:buClr>
                <a:schemeClr val="tx2"/>
              </a:buClr>
              <a:buSzPct val="73000"/>
              <a:buFont typeface="Wingdings" pitchFamily="2" charset="2"/>
              <a:buChar char="ü"/>
            </a:pPr>
            <a:r>
              <a:rPr lang="es-ES" sz="1600" dirty="0" smtClean="0"/>
              <a:t>Nuevo sistema de organización.</a:t>
            </a:r>
          </a:p>
          <a:p>
            <a:pPr marL="234950" indent="-234950">
              <a:spcBef>
                <a:spcPts val="600"/>
              </a:spcBef>
              <a:spcAft>
                <a:spcPts val="600"/>
              </a:spcAft>
              <a:buClr>
                <a:schemeClr val="tx2"/>
              </a:buClr>
              <a:buSzPct val="73000"/>
              <a:buFont typeface="Wingdings" pitchFamily="2" charset="2"/>
              <a:buChar char="ü"/>
            </a:pPr>
            <a:r>
              <a:rPr lang="es-ES" sz="1600" dirty="0" smtClean="0"/>
              <a:t>Desorganización principalmente en los días de feria.</a:t>
            </a:r>
          </a:p>
          <a:p>
            <a:pPr marL="234950" indent="-234950">
              <a:spcBef>
                <a:spcPts val="600"/>
              </a:spcBef>
              <a:spcAft>
                <a:spcPts val="600"/>
              </a:spcAft>
              <a:buClr>
                <a:schemeClr val="tx2"/>
              </a:buClr>
              <a:buSzPct val="73000"/>
              <a:buFont typeface="Wingdings" pitchFamily="2" charset="2"/>
              <a:buChar char="ü"/>
            </a:pPr>
            <a:r>
              <a:rPr lang="es-ES" sz="1600" dirty="0" smtClean="0"/>
              <a:t>Problemas de inseguridad</a:t>
            </a:r>
          </a:p>
          <a:p>
            <a:pPr marL="234950" lvl="0" indent="-234950">
              <a:spcBef>
                <a:spcPts val="600"/>
              </a:spcBef>
              <a:spcAft>
                <a:spcPts val="600"/>
              </a:spcAft>
              <a:buClr>
                <a:schemeClr val="tx2"/>
              </a:buClr>
              <a:buSzPct val="73000"/>
              <a:buFont typeface="Wingdings" pitchFamily="2" charset="2"/>
              <a:buChar char="ü"/>
            </a:pPr>
            <a:r>
              <a:rPr lang="es-EC" sz="1600" dirty="0" smtClean="0"/>
              <a:t>El congestionamiento vehicular y circulación peatonal</a:t>
            </a:r>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20120423224246-interrogante.jpg"/>
          <p:cNvPicPr>
            <a:picLocks noChangeAspect="1"/>
          </p:cNvPicPr>
          <p:nvPr/>
        </p:nvPicPr>
        <p:blipFill>
          <a:blip r:embed="rId2" cstate="print"/>
          <a:stretch>
            <a:fillRect/>
          </a:stretch>
        </p:blipFill>
        <p:spPr>
          <a:xfrm rot="870363">
            <a:off x="6545518" y="1978286"/>
            <a:ext cx="1333935" cy="1667418"/>
          </a:xfrm>
          <a:prstGeom prst="rect">
            <a:avLst/>
          </a:prstGeom>
        </p:spPr>
      </p:pic>
      <p:sp>
        <p:nvSpPr>
          <p:cNvPr id="5" name="Title 1"/>
          <p:cNvSpPr txBox="1">
            <a:spLocks/>
          </p:cNvSpPr>
          <p:nvPr/>
        </p:nvSpPr>
        <p:spPr>
          <a:xfrm>
            <a:off x="500034" y="571480"/>
            <a:ext cx="7310439" cy="500066"/>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Hipótesis de la investigación</a:t>
            </a:r>
            <a:endParaRPr kumimoji="0" lang="es-EC" sz="24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6" name="Content Placeholder 2"/>
          <p:cNvSpPr txBox="1">
            <a:spLocks/>
          </p:cNvSpPr>
          <p:nvPr/>
        </p:nvSpPr>
        <p:spPr>
          <a:xfrm>
            <a:off x="285720" y="1571612"/>
            <a:ext cx="6215106" cy="3929090"/>
          </a:xfrm>
          <a:prstGeom prst="rect">
            <a:avLst/>
          </a:prstGeom>
        </p:spPr>
        <p:txBody>
          <a:bodyPr vert="horz">
            <a:noAutofit/>
          </a:bodyPr>
          <a:lstStyle/>
          <a:p>
            <a:pPr marL="290513" lvl="0" indent="-290513">
              <a:spcBef>
                <a:spcPts val="600"/>
              </a:spcBef>
              <a:spcAft>
                <a:spcPts val="600"/>
              </a:spcAft>
              <a:buClr>
                <a:schemeClr val="accent1">
                  <a:lumMod val="75000"/>
                </a:schemeClr>
              </a:buClr>
              <a:buFont typeface="Wingdings" pitchFamily="2" charset="2"/>
              <a:buChar char="v"/>
            </a:pPr>
            <a:r>
              <a:rPr lang="es-EC" sz="1600" dirty="0" smtClean="0"/>
              <a:t>Edad de los compradores ≥ a 30 años, la mayor parte de la población en estudio son de género femenino.  </a:t>
            </a:r>
            <a:endParaRPr lang="en-US" sz="1600" dirty="0" smtClean="0"/>
          </a:p>
          <a:p>
            <a:pPr marL="290513" lvl="0" indent="-290513">
              <a:spcBef>
                <a:spcPts val="600"/>
              </a:spcBef>
              <a:spcAft>
                <a:spcPts val="600"/>
              </a:spcAft>
              <a:buClr>
                <a:schemeClr val="accent1">
                  <a:lumMod val="75000"/>
                </a:schemeClr>
              </a:buClr>
              <a:buFont typeface="Wingdings" pitchFamily="2" charset="2"/>
              <a:buChar char="v"/>
            </a:pPr>
            <a:r>
              <a:rPr lang="es-EC" sz="1600" dirty="0" smtClean="0"/>
              <a:t>Para las personas encuestadas si realizan sus compras en los mercados y ferias populares del cantón Rumiñahui, el precio es el factor determinante para la elección entre un lugar de abastecimiento público.</a:t>
            </a:r>
            <a:endParaRPr lang="en-US" sz="1600" dirty="0" smtClean="0"/>
          </a:p>
          <a:p>
            <a:pPr marL="290513" lvl="0" indent="-290513">
              <a:spcBef>
                <a:spcPts val="600"/>
              </a:spcBef>
              <a:spcAft>
                <a:spcPts val="600"/>
              </a:spcAft>
              <a:buClr>
                <a:schemeClr val="accent1">
                  <a:lumMod val="75000"/>
                </a:schemeClr>
              </a:buClr>
              <a:buFont typeface="Wingdings" pitchFamily="2" charset="2"/>
              <a:buChar char="v"/>
            </a:pPr>
            <a:r>
              <a:rPr lang="es-EC" sz="1600" dirty="0" smtClean="0"/>
              <a:t>Los productos genéricos son los alimentos que principalmente son adquiridos en los mercados y ferias populares del cantón Rumiñahui.</a:t>
            </a:r>
            <a:endParaRPr lang="en-US" sz="1600" dirty="0" smtClean="0"/>
          </a:p>
          <a:p>
            <a:pPr marL="290513" lvl="0" indent="-290513">
              <a:spcBef>
                <a:spcPts val="600"/>
              </a:spcBef>
              <a:spcAft>
                <a:spcPts val="600"/>
              </a:spcAft>
              <a:buClr>
                <a:schemeClr val="accent1">
                  <a:lumMod val="75000"/>
                </a:schemeClr>
              </a:buClr>
              <a:buFont typeface="Wingdings" pitchFamily="2" charset="2"/>
              <a:buChar char="v"/>
            </a:pPr>
            <a:r>
              <a:rPr lang="es-EC" sz="1600" dirty="0" smtClean="0"/>
              <a:t>Por lo menos la mitad del total de los encuestados compran una vez al mes en los mercados y ferias populares del cantón Rumiñahui.</a:t>
            </a:r>
            <a:endParaRPr lang="en-US" sz="1600" dirty="0" smtClean="0"/>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91005"/>
            <a:ext cx="7239000" cy="5362333"/>
          </a:xfrm>
        </p:spPr>
        <p:txBody>
          <a:bodyPr>
            <a:normAutofit fontScale="92500" lnSpcReduction="20000"/>
          </a:bodyPr>
          <a:lstStyle/>
          <a:p>
            <a:pPr marL="0" indent="0">
              <a:buNone/>
            </a:pPr>
            <a:r>
              <a:rPr lang="es-EC" sz="1800" b="1" dirty="0">
                <a:solidFill>
                  <a:schemeClr val="tx2"/>
                </a:solidFill>
              </a:rPr>
              <a:t>Metodología de la </a:t>
            </a:r>
            <a:r>
              <a:rPr lang="es-EC" sz="1800" b="1" dirty="0" smtClean="0">
                <a:solidFill>
                  <a:schemeClr val="tx2"/>
                </a:solidFill>
              </a:rPr>
              <a:t>investigación.</a:t>
            </a:r>
          </a:p>
          <a:p>
            <a:pPr marL="0" indent="0">
              <a:buNone/>
            </a:pPr>
            <a:endParaRPr lang="es-ES" sz="1800" b="1" dirty="0" smtClean="0">
              <a:solidFill>
                <a:schemeClr val="tx2"/>
              </a:solidFill>
            </a:endParaRPr>
          </a:p>
          <a:p>
            <a:pPr marL="0" indent="0" algn="just">
              <a:buNone/>
            </a:pPr>
            <a:r>
              <a:rPr lang="es-ES" sz="1800" b="1" dirty="0" smtClean="0">
                <a:solidFill>
                  <a:schemeClr val="tx2"/>
                </a:solidFill>
              </a:rPr>
              <a:t>Tipo </a:t>
            </a:r>
            <a:r>
              <a:rPr lang="es-ES" sz="1800" b="1" dirty="0">
                <a:solidFill>
                  <a:schemeClr val="tx2"/>
                </a:solidFill>
              </a:rPr>
              <a:t>de Estudio:</a:t>
            </a:r>
            <a:r>
              <a:rPr lang="es-ES" sz="1800" dirty="0">
                <a:solidFill>
                  <a:schemeClr val="tx2"/>
                </a:solidFill>
              </a:rPr>
              <a:t> </a:t>
            </a:r>
            <a:r>
              <a:rPr lang="es-ES" sz="1800" dirty="0"/>
              <a:t>S</a:t>
            </a:r>
            <a:r>
              <a:rPr lang="es-ES" sz="1800" dirty="0" smtClean="0"/>
              <a:t>e </a:t>
            </a:r>
            <a:r>
              <a:rPr lang="es-ES" sz="1800" dirty="0"/>
              <a:t>realizó un estudio exploratorio, partiendo de  la formulación del problema que ayudo a realizar una investigación más precisa; luego se utilizó un estudio descriptivo, para </a:t>
            </a:r>
            <a:r>
              <a:rPr lang="es-ES" sz="1800" dirty="0" smtClean="0"/>
              <a:t> </a:t>
            </a:r>
            <a:r>
              <a:rPr lang="es-ES" sz="1800" dirty="0"/>
              <a:t>identificar cuáles son las formas de conducta de nuestra muestra y </a:t>
            </a:r>
            <a:r>
              <a:rPr lang="es-ES" sz="1800" dirty="0" smtClean="0"/>
              <a:t>entrevistas a expertos que definieron el perfil del consumidor de los mercados y ferias populares del cantón Rumiñahui así como de los vendedores de los mismos.</a:t>
            </a:r>
            <a:endParaRPr lang="es-EC" sz="1800" dirty="0"/>
          </a:p>
          <a:p>
            <a:pPr marL="0" indent="0" algn="just">
              <a:buNone/>
            </a:pPr>
            <a:endParaRPr lang="es-ES" sz="1800" b="1" dirty="0" smtClean="0">
              <a:solidFill>
                <a:schemeClr val="tx2"/>
              </a:solidFill>
            </a:endParaRPr>
          </a:p>
          <a:p>
            <a:pPr marL="0" indent="0" algn="just">
              <a:buNone/>
            </a:pPr>
            <a:r>
              <a:rPr lang="es-ES" sz="1800" b="1" dirty="0" smtClean="0">
                <a:solidFill>
                  <a:schemeClr val="tx2"/>
                </a:solidFill>
              </a:rPr>
              <a:t>Método </a:t>
            </a:r>
            <a:r>
              <a:rPr lang="es-ES" sz="1800" b="1" dirty="0">
                <a:solidFill>
                  <a:schemeClr val="tx2"/>
                </a:solidFill>
              </a:rPr>
              <a:t>de Investigación:</a:t>
            </a:r>
            <a:r>
              <a:rPr lang="es-ES" sz="1800" dirty="0">
                <a:solidFill>
                  <a:schemeClr val="tx2"/>
                </a:solidFill>
              </a:rPr>
              <a:t> </a:t>
            </a:r>
            <a:r>
              <a:rPr lang="es-ES" sz="1800" dirty="0"/>
              <a:t>S</a:t>
            </a:r>
            <a:r>
              <a:rPr lang="es-ES" sz="1800" dirty="0" smtClean="0"/>
              <a:t>e </a:t>
            </a:r>
            <a:r>
              <a:rPr lang="es-ES" sz="1800" dirty="0"/>
              <a:t>utilizó el método </a:t>
            </a:r>
            <a:r>
              <a:rPr lang="es-ES" sz="1800" dirty="0" smtClean="0"/>
              <a:t>inductivo deductivo, </a:t>
            </a:r>
            <a:r>
              <a:rPr lang="es-EC" sz="1800" dirty="0" smtClean="0"/>
              <a:t>puesto que está basado en la lógica y relacionado con hechos particulares, con un análisis que va de lo particular a lo general, y es deductivo por otra porque parte </a:t>
            </a:r>
            <a:r>
              <a:rPr lang="es-ES" sz="1800" dirty="0" smtClean="0"/>
              <a:t>de datos generales hasta llegar a una conclusión particular. </a:t>
            </a:r>
            <a:endParaRPr lang="es-EC" sz="1800" dirty="0"/>
          </a:p>
          <a:p>
            <a:pPr marL="0" indent="0">
              <a:buNone/>
            </a:pPr>
            <a:endParaRPr lang="es-EC" sz="1800" dirty="0" smtClean="0">
              <a:solidFill>
                <a:schemeClr val="tx2"/>
              </a:solidFill>
            </a:endParaRPr>
          </a:p>
          <a:p>
            <a:pPr marL="0" indent="0">
              <a:buNone/>
            </a:pPr>
            <a:r>
              <a:rPr lang="es-EC" sz="1800" b="1" dirty="0" smtClean="0">
                <a:solidFill>
                  <a:schemeClr val="tx2"/>
                </a:solidFill>
              </a:rPr>
              <a:t>Técnicas </a:t>
            </a:r>
            <a:r>
              <a:rPr lang="es-EC" sz="1800" b="1" dirty="0">
                <a:solidFill>
                  <a:schemeClr val="tx2"/>
                </a:solidFill>
              </a:rPr>
              <a:t>de </a:t>
            </a:r>
            <a:r>
              <a:rPr lang="es-EC" sz="1800" b="1" dirty="0" smtClean="0">
                <a:solidFill>
                  <a:schemeClr val="tx2"/>
                </a:solidFill>
              </a:rPr>
              <a:t>investigación</a:t>
            </a:r>
          </a:p>
          <a:p>
            <a:pPr lvl="0">
              <a:buFont typeface="Wingdings" pitchFamily="2" charset="2"/>
              <a:buChar char="v"/>
            </a:pPr>
            <a:r>
              <a:rPr lang="es-ES" sz="1800" dirty="0" smtClean="0"/>
              <a:t>Observación</a:t>
            </a:r>
          </a:p>
          <a:p>
            <a:pPr lvl="0">
              <a:buFont typeface="Wingdings" pitchFamily="2" charset="2"/>
              <a:buChar char="v"/>
            </a:pPr>
            <a:r>
              <a:rPr lang="es-ES" sz="1800" dirty="0" smtClean="0"/>
              <a:t>Encuesta</a:t>
            </a:r>
            <a:endParaRPr lang="es-EC" sz="1800" dirty="0"/>
          </a:p>
          <a:p>
            <a:pPr lvl="0">
              <a:buFont typeface="Wingdings" pitchFamily="2" charset="2"/>
              <a:buChar char="v"/>
            </a:pPr>
            <a:r>
              <a:rPr lang="es-ES" sz="1800" dirty="0" smtClean="0"/>
              <a:t>Entrevista a expertos</a:t>
            </a:r>
            <a:endParaRPr lang="es-EC" sz="1800" dirty="0"/>
          </a:p>
          <a:p>
            <a:pPr marL="0" indent="0">
              <a:buNone/>
            </a:pPr>
            <a:endParaRPr lang="es-EC" sz="1800" b="1" dirty="0">
              <a:solidFill>
                <a:schemeClr val="tx2"/>
              </a:solidFill>
            </a:endParaRPr>
          </a:p>
        </p:txBody>
      </p:sp>
      <p:sp>
        <p:nvSpPr>
          <p:cNvPr id="4" name="Rectangle 3"/>
          <p:cNvSpPr/>
          <p:nvPr/>
        </p:nvSpPr>
        <p:spPr>
          <a:xfrm>
            <a:off x="2555779" y="669829"/>
            <a:ext cx="2502801" cy="400110"/>
          </a:xfrm>
          <a:prstGeom prst="rect">
            <a:avLst/>
          </a:prstGeom>
        </p:spPr>
        <p:txBody>
          <a:bodyPr wrap="none">
            <a:spAutoFit/>
          </a:bodyPr>
          <a:lstStyle/>
          <a:p>
            <a:pPr fontAlgn="base">
              <a:spcBef>
                <a:spcPct val="0"/>
              </a:spcBef>
              <a:spcAft>
                <a:spcPct val="0"/>
              </a:spcAft>
            </a:pPr>
            <a:r>
              <a:rPr lang="es-EC" sz="2000" b="1" dirty="0">
                <a:solidFill>
                  <a:schemeClr val="tx2"/>
                </a:solidFill>
              </a:rPr>
              <a:t>Métodos y Técnicas</a:t>
            </a:r>
          </a:p>
        </p:txBody>
      </p:sp>
    </p:spTree>
    <p:extLst>
      <p:ext uri="{BB962C8B-B14F-4D97-AF65-F5344CB8AC3E}">
        <p14:creationId xmlns:p14="http://schemas.microsoft.com/office/powerpoint/2010/main" xmlns="" val="2648687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a:bodyPr>
          <a:lstStyle/>
          <a:p>
            <a:pPr marL="0" indent="0">
              <a:buNone/>
            </a:pPr>
            <a:r>
              <a:rPr lang="es-ES" sz="1800" b="1" dirty="0" smtClean="0">
                <a:solidFill>
                  <a:schemeClr val="tx2"/>
                </a:solidFill>
              </a:rPr>
              <a:t>Universo</a:t>
            </a:r>
          </a:p>
          <a:p>
            <a:pPr marL="0" indent="0" algn="just">
              <a:buNone/>
            </a:pPr>
            <a:endParaRPr lang="es-ES" sz="1800" dirty="0" smtClean="0"/>
          </a:p>
          <a:p>
            <a:pPr marL="0" indent="0" algn="just">
              <a:buNone/>
            </a:pPr>
            <a:r>
              <a:rPr lang="es-ES" sz="1800" dirty="0" smtClean="0"/>
              <a:t>El </a:t>
            </a:r>
            <a:r>
              <a:rPr lang="es-ES" sz="1800" dirty="0"/>
              <a:t>presente estudio </a:t>
            </a:r>
            <a:r>
              <a:rPr lang="es-ES" sz="1800" dirty="0" smtClean="0"/>
              <a:t>fue realizado en los mercados y ferias populares del cantón Rumiñahui, el mismo está </a:t>
            </a:r>
            <a:r>
              <a:rPr lang="es-ES" sz="1800" dirty="0"/>
              <a:t>conformado </a:t>
            </a:r>
            <a:r>
              <a:rPr lang="es-ES" sz="1800" dirty="0" smtClean="0"/>
              <a:t>por la población del cantón, hombres y mujeres con capacidad de pago, de nivel socio económico bajo, medio-bajo, medio-medio, medio-alto y alto. El tamaño de la población es 85.852 personas, dato obtenido en el censo económico 2010.</a:t>
            </a:r>
          </a:p>
          <a:p>
            <a:pPr marL="0" indent="0" algn="just">
              <a:buNone/>
            </a:pPr>
            <a:endParaRPr lang="es-EC" sz="1800" b="1" dirty="0" smtClean="0">
              <a:solidFill>
                <a:schemeClr val="tx2"/>
              </a:solidFill>
            </a:endParaRPr>
          </a:p>
          <a:p>
            <a:pPr marL="0" indent="0" algn="just">
              <a:buNone/>
            </a:pPr>
            <a:r>
              <a:rPr lang="es-EC" sz="1800" b="1" dirty="0" smtClean="0">
                <a:solidFill>
                  <a:schemeClr val="tx2"/>
                </a:solidFill>
              </a:rPr>
              <a:t>Muestra</a:t>
            </a:r>
          </a:p>
          <a:p>
            <a:pPr marL="0" indent="0" algn="just">
              <a:buNone/>
            </a:pPr>
            <a:endParaRPr lang="es-EC" sz="1800" b="1" dirty="0">
              <a:solidFill>
                <a:schemeClr val="tx2"/>
              </a:solidFill>
            </a:endParaRPr>
          </a:p>
          <a:p>
            <a:pPr marL="0" indent="0" algn="just">
              <a:buNone/>
            </a:pPr>
            <a:r>
              <a:rPr lang="es-ES" sz="1800" dirty="0" smtClean="0"/>
              <a:t>				       y</a:t>
            </a:r>
          </a:p>
          <a:p>
            <a:pPr marL="0" indent="0" algn="just">
              <a:buNone/>
            </a:pPr>
            <a:endParaRPr lang="es-ES" sz="1800" dirty="0" smtClean="0"/>
          </a:p>
          <a:p>
            <a:pPr marL="0" indent="0" algn="just">
              <a:buNone/>
            </a:pPr>
            <a:r>
              <a:rPr lang="es-ES" sz="1800" dirty="0" smtClean="0"/>
              <a:t>La </a:t>
            </a:r>
            <a:r>
              <a:rPr lang="es-ES" sz="1800" dirty="0"/>
              <a:t>investigación se basará en un muestreo </a:t>
            </a:r>
            <a:r>
              <a:rPr lang="es-ES" sz="1800" dirty="0" smtClean="0"/>
              <a:t>estratificado, con un </a:t>
            </a:r>
            <a:r>
              <a:rPr lang="es-ES" sz="1800" dirty="0"/>
              <a:t>margen de error del 0.05% y un grado de confiabilidad del 95%. </a:t>
            </a:r>
            <a:r>
              <a:rPr lang="es-ES" sz="1800" dirty="0" smtClean="0"/>
              <a:t>El total de los encuestados son de 383 personas, diferenciado por estratos que define que para el género femenino serán aplicadas 196 encuestas y para el género masculino serán 187 encuestas.</a:t>
            </a:r>
            <a:endParaRPr lang="es-EC" sz="1800" b="1" dirty="0">
              <a:solidFill>
                <a:schemeClr val="tx2"/>
              </a:solidFill>
            </a:endParaRPr>
          </a:p>
        </p:txBody>
      </p:sp>
      <p:sp>
        <p:nvSpPr>
          <p:cNvPr id="70659" name="Rectangle 3"/>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5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79953" y="3643315"/>
            <a:ext cx="3263419" cy="714380"/>
          </a:xfrm>
          <a:prstGeom prst="rect">
            <a:avLst/>
          </a:prstGeom>
          <a:noFill/>
        </p:spPr>
      </p:pic>
      <p:sp>
        <p:nvSpPr>
          <p:cNvPr id="70661" name="Rectangle 5"/>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4" name="Rectangle 8"/>
          <p:cNvSpPr>
            <a:spLocks noChangeArrowheads="1"/>
          </p:cNvSpPr>
          <p:nvPr/>
        </p:nvSpPr>
        <p:spPr bwMode="auto">
          <a:xfrm>
            <a:off x="3"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5" name="Rectangle 9"/>
          <p:cNvSpPr>
            <a:spLocks noChangeArrowheads="1"/>
          </p:cNvSpPr>
          <p:nvPr/>
        </p:nvSpPr>
        <p:spPr bwMode="auto">
          <a:xfrm>
            <a:off x="3" y="66306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66" name="Rectangle 10"/>
          <p:cNvSpPr>
            <a:spLocks noChangeArrowheads="1"/>
          </p:cNvSpPr>
          <p:nvPr/>
        </p:nvSpPr>
        <p:spPr bwMode="auto">
          <a:xfrm>
            <a:off x="3" y="8726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68" name="Rectangle 1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67"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57821" y="3643314"/>
            <a:ext cx="1214447" cy="728668"/>
          </a:xfrm>
          <a:prstGeom prst="rect">
            <a:avLst/>
          </a:prstGeom>
          <a:noFill/>
        </p:spPr>
      </p:pic>
    </p:spTree>
    <p:extLst>
      <p:ext uri="{BB962C8B-B14F-4D97-AF65-F5344CB8AC3E}">
        <p14:creationId xmlns:p14="http://schemas.microsoft.com/office/powerpoint/2010/main" xmlns="" val="2455757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500431" y="1857364"/>
            <a:ext cx="5105400" cy="901262"/>
          </a:xfrm>
        </p:spPr>
        <p:txBody>
          <a:bodyPr/>
          <a:lstStyle/>
          <a:p>
            <a:pPr algn="ctr"/>
            <a:r>
              <a:rPr lang="es-EC" dirty="0" smtClean="0"/>
              <a:t>Marco teórico</a:t>
            </a:r>
            <a:endParaRPr lang="en-US" dirty="0"/>
          </a:p>
        </p:txBody>
      </p:sp>
      <p:pic>
        <p:nvPicPr>
          <p:cNvPr id="6" name="5 Imagen" descr="interrogante.jpg"/>
          <p:cNvPicPr>
            <a:picLocks noChangeAspect="1"/>
          </p:cNvPicPr>
          <p:nvPr/>
        </p:nvPicPr>
        <p:blipFill>
          <a:blip r:embed="rId2" cstate="print"/>
          <a:stretch>
            <a:fillRect/>
          </a:stretch>
        </p:blipFill>
        <p:spPr>
          <a:xfrm>
            <a:off x="3857620" y="3357562"/>
            <a:ext cx="4267200" cy="26098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rocprel.gif"/>
          <p:cNvPicPr>
            <a:picLocks noChangeAspect="1"/>
          </p:cNvPicPr>
          <p:nvPr/>
        </p:nvPicPr>
        <p:blipFill>
          <a:blip r:embed="rId2" cstate="print"/>
          <a:srcRect r="13157"/>
          <a:stretch>
            <a:fillRect/>
          </a:stretch>
        </p:blipFill>
        <p:spPr>
          <a:xfrm>
            <a:off x="5786448" y="2571744"/>
            <a:ext cx="2043141" cy="1857388"/>
          </a:xfrm>
          <a:prstGeom prst="rect">
            <a:avLst/>
          </a:prstGeom>
        </p:spPr>
      </p:pic>
      <p:sp>
        <p:nvSpPr>
          <p:cNvPr id="7" name="Title 1"/>
          <p:cNvSpPr txBox="1">
            <a:spLocks/>
          </p:cNvSpPr>
          <p:nvPr/>
        </p:nvSpPr>
        <p:spPr>
          <a:xfrm>
            <a:off x="500037" y="285728"/>
            <a:ext cx="7310439" cy="642942"/>
          </a:xfrm>
          <a:prstGeom prst="rect">
            <a:avLst/>
          </a:prstGeom>
        </p:spPr>
        <p:txBody>
          <a:bodyPr vert="horz" lIns="45720" tIns="0" rIns="45720" bIns="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Marco</a:t>
            </a:r>
            <a:r>
              <a:rPr kumimoji="0" lang="es-EC" sz="2800" b="1" i="0" u="none" strike="noStrike" kern="1200" cap="all" spc="0" normalizeH="0" noProof="0" dirty="0" smtClean="0">
                <a:ln w="500">
                  <a:solidFill>
                    <a:schemeClr val="tx2">
                      <a:shade val="20000"/>
                      <a:satMod val="120000"/>
                    </a:schemeClr>
                  </a:solidFill>
                </a:ln>
                <a:solidFill>
                  <a:schemeClr val="tx2">
                    <a:lumMod val="40000"/>
                    <a:lumOff val="60000"/>
                  </a:schemeClr>
                </a:solidFill>
                <a:effectLst/>
                <a:uLnTx/>
                <a:uFillTx/>
                <a:latin typeface="+mj-lt"/>
                <a:ea typeface="+mj-ea"/>
                <a:cs typeface="+mj-cs"/>
              </a:rPr>
              <a:t> teórico</a:t>
            </a:r>
            <a:endParaRPr kumimoji="0" lang="es-EC" sz="2800" b="1" i="0" u="none" strike="noStrike" kern="1200" cap="all" spc="0" normalizeH="0" baseline="0" noProof="0" dirty="0">
              <a:ln w="500">
                <a:solidFill>
                  <a:schemeClr val="tx2">
                    <a:shade val="20000"/>
                    <a:satMod val="120000"/>
                  </a:schemeClr>
                </a:solidFill>
              </a:ln>
              <a:solidFill>
                <a:schemeClr val="tx2">
                  <a:lumMod val="40000"/>
                  <a:lumOff val="60000"/>
                </a:schemeClr>
              </a:solidFill>
              <a:effectLst/>
              <a:uLnTx/>
              <a:uFillTx/>
              <a:latin typeface="+mj-lt"/>
              <a:ea typeface="+mj-ea"/>
              <a:cs typeface="+mj-cs"/>
            </a:endParaRPr>
          </a:p>
        </p:txBody>
      </p:sp>
      <p:sp>
        <p:nvSpPr>
          <p:cNvPr id="8" name="Content Placeholder 2"/>
          <p:cNvSpPr txBox="1">
            <a:spLocks/>
          </p:cNvSpPr>
          <p:nvPr/>
        </p:nvSpPr>
        <p:spPr>
          <a:xfrm>
            <a:off x="357161" y="1571613"/>
            <a:ext cx="7500991" cy="4500593"/>
          </a:xfrm>
          <a:prstGeom prst="rect">
            <a:avLst/>
          </a:prstGeom>
        </p:spPr>
        <p:txBody>
          <a:bodyPr vert="horz">
            <a:noAutofit/>
          </a:bodyPr>
          <a:lstStyle/>
          <a:p>
            <a:pPr marL="290513" indent="-290513">
              <a:spcBef>
                <a:spcPts val="600"/>
              </a:spcBef>
              <a:spcAft>
                <a:spcPts val="600"/>
              </a:spcAft>
              <a:buClr>
                <a:schemeClr val="accent1">
                  <a:lumMod val="75000"/>
                </a:schemeClr>
              </a:buClr>
              <a:buFont typeface="Wingdings" pitchFamily="2" charset="2"/>
              <a:buChar char="v"/>
            </a:pPr>
            <a:r>
              <a:rPr lang="es-EC" sz="1600" b="1" dirty="0" smtClean="0"/>
              <a:t>Aproximación al comportamiento del consumidor en el sector del comercio minorista informal.</a:t>
            </a:r>
          </a:p>
          <a:p>
            <a:pPr marL="290513" indent="-290513">
              <a:spcBef>
                <a:spcPts val="600"/>
              </a:spcBef>
              <a:spcAft>
                <a:spcPts val="600"/>
              </a:spcAft>
              <a:buClr>
                <a:schemeClr val="accent1">
                  <a:lumMod val="75000"/>
                </a:schemeClr>
              </a:buClr>
              <a:buFont typeface="Wingdings" pitchFamily="2" charset="2"/>
              <a:buChar char="v"/>
            </a:pPr>
            <a:r>
              <a:rPr lang="es-EC" sz="1600" b="1" dirty="0" smtClean="0"/>
              <a:t>Modelos de decisión de compra de los consumidores</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Reconocimiento de las necesidades</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Búsqueda de la información</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Evaluación de las alternativas antes de la compra</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Compra</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Consumo</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Evaluación posterior al consumo</a:t>
            </a:r>
          </a:p>
          <a:p>
            <a:pPr marL="747713" lvl="1" indent="-290513">
              <a:spcBef>
                <a:spcPts val="600"/>
              </a:spcBef>
              <a:spcAft>
                <a:spcPts val="600"/>
              </a:spcAft>
              <a:buClr>
                <a:schemeClr val="accent1">
                  <a:lumMod val="75000"/>
                </a:schemeClr>
              </a:buClr>
              <a:buFont typeface="Wingdings" pitchFamily="2" charset="2"/>
              <a:buChar char="v"/>
            </a:pPr>
            <a:r>
              <a:rPr lang="es-EC" sz="1600" dirty="0" smtClean="0"/>
              <a:t>Descarte</a:t>
            </a:r>
          </a:p>
          <a:p>
            <a:pPr marL="290513" indent="-290513">
              <a:spcBef>
                <a:spcPts val="600"/>
              </a:spcBef>
              <a:spcAft>
                <a:spcPts val="600"/>
              </a:spcAft>
              <a:buClr>
                <a:schemeClr val="accent1">
                  <a:lumMod val="75000"/>
                </a:schemeClr>
              </a:buClr>
              <a:buFont typeface="Wingdings" pitchFamily="2" charset="2"/>
              <a:buChar char="v"/>
            </a:pPr>
            <a:r>
              <a:rPr lang="es-EC" sz="1600" b="1" dirty="0" smtClean="0"/>
              <a:t>Sistemas de información geográfica aplicados para los mercados y ferias populares.</a:t>
            </a:r>
            <a:endParaRPr lang="en-US" sz="1600" b="1" dirty="0" smtClean="0"/>
          </a:p>
          <a:p>
            <a:pPr marL="290513" lvl="0" indent="-290513">
              <a:spcBef>
                <a:spcPts val="600"/>
              </a:spcBef>
              <a:spcAft>
                <a:spcPts val="600"/>
              </a:spcAft>
              <a:buClr>
                <a:schemeClr val="accent1">
                  <a:lumMod val="75000"/>
                </a:schemeClr>
              </a:buClr>
              <a:buFont typeface="Wingdings" pitchFamily="2" charset="2"/>
              <a:buChar char="v"/>
            </a:pPr>
            <a:endParaRPr lang="en-US" sz="1600" dirty="0" smtClean="0"/>
          </a:p>
        </p:txBody>
      </p:sp>
    </p:spTree>
    <p:extLst>
      <p:ext uri="{BB962C8B-B14F-4D97-AF65-F5344CB8AC3E}">
        <p14:creationId xmlns:p14="http://schemas.microsoft.com/office/powerpoint/2010/main" xmlns="" val="28701371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4888</TotalTime>
  <Words>2172</Words>
  <Application>Microsoft Office PowerPoint</Application>
  <PresentationFormat>Presentación en pantalla (4:3)</PresentationFormat>
  <Paragraphs>366</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Opulent</vt:lpstr>
      <vt:lpstr>Escuela Politécnica del Ejército      Estudio de comportamiento de consumo en los mercados y ferias populares del cantón Rumiñahui</vt:lpstr>
      <vt:lpstr>Planteamiento de la investigación</vt:lpstr>
      <vt:lpstr>Objetivo general</vt:lpstr>
      <vt:lpstr>Hipótesis general del estudio</vt:lpstr>
      <vt:lpstr>Diapositiva 5</vt:lpstr>
      <vt:lpstr>Diapositiva 6</vt:lpstr>
      <vt:lpstr>Diapositiva 7</vt:lpstr>
      <vt:lpstr>Marco teórico</vt:lpstr>
      <vt:lpstr>Diapositiva 9</vt:lpstr>
      <vt:lpstr>Marco metodológico</vt:lpstr>
      <vt:lpstr>Diapositiva 11</vt:lpstr>
      <vt:lpstr>Diapositiva 12</vt:lpstr>
      <vt:lpstr>Diapositiva 13</vt:lpstr>
      <vt:lpstr>Diapositiva 14</vt:lpstr>
      <vt:lpstr>Marco empírico</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Usuario</cp:lastModifiedBy>
  <cp:revision>341</cp:revision>
  <dcterms:created xsi:type="dcterms:W3CDTF">2011-09-11T23:05:53Z</dcterms:created>
  <dcterms:modified xsi:type="dcterms:W3CDTF">2013-04-19T03:07:54Z</dcterms:modified>
</cp:coreProperties>
</file>