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108"/>
    <a:srgbClr val="F57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703C4-F6A7-41C9-B685-80CB7A69A355}" type="datetimeFigureOut">
              <a:rPr lang="es-EC" smtClean="0"/>
              <a:pPr/>
              <a:t>04/02/2014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4A8377-4EB1-454B-90A5-292DEDBED7AF}" type="slidenum">
              <a:rPr lang="es-EC" smtClean="0"/>
              <a:pPr/>
              <a:t>‹Nº›</a:t>
            </a:fld>
            <a:endParaRPr lang="es-EC"/>
          </a:p>
        </p:txBody>
      </p:sp>
    </p:spTree>
    <p:extLst>
      <p:ext uri="{BB962C8B-B14F-4D97-AF65-F5344CB8AC3E}">
        <p14:creationId xmlns:p14="http://schemas.microsoft.com/office/powerpoint/2010/main" val="568239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19261-2CB2-41EE-9BFF-2C2E43FE4C14}" type="datetimeFigureOut">
              <a:rPr lang="es-EC" smtClean="0"/>
              <a:pPr/>
              <a:t>04/02/2014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0807C-759B-4F38-9099-63B34A88DE76}" type="slidenum">
              <a:rPr lang="es-EC" smtClean="0"/>
              <a:pPr/>
              <a:t>‹Nº›</a:t>
            </a:fld>
            <a:endParaRPr lang="es-EC"/>
          </a:p>
        </p:txBody>
      </p:sp>
    </p:spTree>
    <p:extLst>
      <p:ext uri="{BB962C8B-B14F-4D97-AF65-F5344CB8AC3E}">
        <p14:creationId xmlns:p14="http://schemas.microsoft.com/office/powerpoint/2010/main" val="25132977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3</a:t>
            </a:fld>
            <a:endParaRPr lang="es-EC"/>
          </a:p>
        </p:txBody>
      </p:sp>
    </p:spTree>
    <p:extLst>
      <p:ext uri="{BB962C8B-B14F-4D97-AF65-F5344CB8AC3E}">
        <p14:creationId xmlns:p14="http://schemas.microsoft.com/office/powerpoint/2010/main" val="37376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C10807C-759B-4F38-9099-63B34A88DE76}"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125D907-B6B3-4A97-A6B3-FED267EE00D2}" type="datetime1">
              <a:rPr lang="es-EC" smtClean="0"/>
              <a:pPr/>
              <a:t>04/02/2014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40389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BA22F6B-5726-4185-B126-B6F042BB2306}" type="datetime1">
              <a:rPr lang="es-EC" smtClean="0"/>
              <a:pPr/>
              <a:t>04/02/2014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374923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FDDD635-838F-48E9-B10A-BC3C696ED299}" type="datetime1">
              <a:rPr lang="es-EC" smtClean="0"/>
              <a:pPr/>
              <a:t>04/02/2014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41276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9C90678-23F3-4146-A25A-77C99F8C8423}" type="datetime1">
              <a:rPr lang="es-EC" smtClean="0"/>
              <a:pPr/>
              <a:t>04/02/2014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333852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884929-158F-4C6F-B063-DF11F8D349A4}" type="datetime1">
              <a:rPr lang="es-EC" smtClean="0"/>
              <a:pPr/>
              <a:t>04/02/2014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338240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626CD10-45A5-415C-85B3-D675D36144A1}" type="datetime1">
              <a:rPr lang="es-EC" smtClean="0"/>
              <a:pPr/>
              <a:t>04/02/2014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231920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5DB200C-A4CB-4AE9-B8B9-9A1B3DD0DB84}" type="datetime1">
              <a:rPr lang="es-EC" smtClean="0"/>
              <a:pPr/>
              <a:t>04/02/2014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23224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43E9BC7-9AAD-43ED-88A0-3DC77EBBF4EE}" type="datetime1">
              <a:rPr lang="es-EC" smtClean="0"/>
              <a:pPr/>
              <a:t>04/02/2014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33102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A226A4-459B-4106-8E7B-45DDF6A89F12}" type="datetime1">
              <a:rPr lang="es-EC" smtClean="0"/>
              <a:pPr/>
              <a:t>04/02/2014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297597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0F13BA-C54A-41FC-AB82-C5256A9B71E6}" type="datetime1">
              <a:rPr lang="es-EC" smtClean="0"/>
              <a:pPr/>
              <a:t>04/02/2014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394635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706BB2-D46A-471E-86FD-6B2E0824D4E3}" type="datetime1">
              <a:rPr lang="es-EC" smtClean="0"/>
              <a:pPr/>
              <a:t>04/02/2014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DF3892C-0779-4F78-BB39-030331AC281E}" type="slidenum">
              <a:rPr lang="es-EC" smtClean="0"/>
              <a:pPr/>
              <a:t>‹Nº›</a:t>
            </a:fld>
            <a:endParaRPr lang="es-EC"/>
          </a:p>
        </p:txBody>
      </p:sp>
    </p:spTree>
    <p:extLst>
      <p:ext uri="{BB962C8B-B14F-4D97-AF65-F5344CB8AC3E}">
        <p14:creationId xmlns:p14="http://schemas.microsoft.com/office/powerpoint/2010/main" val="288764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4DAA-3624-4F63-8A70-F52D7B658C0C}" type="datetime1">
              <a:rPr lang="es-EC" smtClean="0"/>
              <a:pPr/>
              <a:t>04/02/2014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892C-0779-4F78-BB39-030331AC281E}" type="slidenum">
              <a:rPr lang="es-EC" smtClean="0"/>
              <a:pPr/>
              <a:t>‹Nº›</a:t>
            </a:fld>
            <a:endParaRPr lang="es-EC"/>
          </a:p>
        </p:txBody>
      </p:sp>
    </p:spTree>
    <p:extLst>
      <p:ext uri="{BB962C8B-B14F-4D97-AF65-F5344CB8AC3E}">
        <p14:creationId xmlns:p14="http://schemas.microsoft.com/office/powerpoint/2010/main" val="279932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http://www.nayanayon.com/common/images/250/2002333.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420888"/>
            <a:ext cx="7772400" cy="3456384"/>
          </a:xfrm>
        </p:spPr>
        <p:txBody>
          <a:bodyPr>
            <a:noAutofit/>
          </a:bodyPr>
          <a:lstStyle/>
          <a:p>
            <a:r>
              <a:rPr lang="es-ES_tradnl" sz="2000" dirty="0" smtClean="0"/>
              <a:t> DEFENSA DE TESIS </a:t>
            </a:r>
            <a:r>
              <a:rPr lang="es-ES_tradnl" sz="2000" dirty="0"/>
              <a:t>PREVIA A LA OBTENCION DEL TITULO DE INGENIERO EN COMERCIO EXTERIOR Y NEGOCIACION INTERNACIONAL</a:t>
            </a:r>
            <a:r>
              <a:rPr lang="es-EC" sz="2000" dirty="0"/>
              <a:t/>
            </a:r>
            <a:br>
              <a:rPr lang="es-EC" sz="2000" dirty="0"/>
            </a:br>
            <a:r>
              <a:rPr lang="es-ES_tradnl" sz="2000" dirty="0"/>
              <a:t> </a:t>
            </a:r>
            <a:r>
              <a:rPr lang="es-EC" sz="2000" dirty="0"/>
              <a:t/>
            </a:r>
            <a:br>
              <a:rPr lang="es-EC" sz="2000" dirty="0"/>
            </a:br>
            <a:r>
              <a:rPr lang="es-ES_tradnl" sz="2000" dirty="0"/>
              <a:t>AUTORES:</a:t>
            </a:r>
            <a:r>
              <a:rPr lang="es-EC" sz="2000" dirty="0"/>
              <a:t/>
            </a:r>
            <a:br>
              <a:rPr lang="es-EC" sz="2000" dirty="0"/>
            </a:br>
            <a:r>
              <a:rPr lang="es-EC" sz="2000" dirty="0"/>
              <a:t>DANIELA ANDRANGO</a:t>
            </a:r>
            <a:br>
              <a:rPr lang="es-EC" sz="2000" dirty="0"/>
            </a:br>
            <a:r>
              <a:rPr lang="es-EC" sz="2000" dirty="0"/>
              <a:t>JORGE TAIPE</a:t>
            </a:r>
            <a:br>
              <a:rPr lang="es-EC" sz="2000" dirty="0"/>
            </a:br>
            <a:r>
              <a:rPr lang="es-ES_tradnl" sz="2000" dirty="0"/>
              <a:t> </a:t>
            </a:r>
            <a:r>
              <a:rPr lang="es-EC" sz="2000" dirty="0"/>
              <a:t/>
            </a:r>
            <a:br>
              <a:rPr lang="es-EC" sz="2000" dirty="0"/>
            </a:br>
            <a:r>
              <a:rPr lang="es-ES_tradnl" sz="2000" dirty="0"/>
              <a:t>TEMA: </a:t>
            </a:r>
            <a:r>
              <a:rPr lang="es-EC" sz="2000" dirty="0"/>
              <a:t>PLAN DE NEGOCIOS PARA LA CREACION DE UNA EMPRESA EXPORTADORA DE FIGURAS Y BISUTERÍA DE TAGUA AL MERCADO DE BÉLGICA</a:t>
            </a:r>
            <a:br>
              <a:rPr lang="es-EC" sz="2000" dirty="0"/>
            </a:br>
            <a:endParaRPr lang="es-EC" sz="2000"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052736"/>
            <a:ext cx="4094480" cy="1049020"/>
          </a:xfrm>
          <a:prstGeom prst="rect">
            <a:avLst/>
          </a:prstGeom>
          <a:noFill/>
          <a:ln>
            <a:noFill/>
          </a:ln>
        </p:spPr>
      </p:pic>
      <p:sp>
        <p:nvSpPr>
          <p:cNvPr id="3" name="2 Marcador de número de diapositiva"/>
          <p:cNvSpPr>
            <a:spLocks noGrp="1"/>
          </p:cNvSpPr>
          <p:nvPr>
            <p:ph type="sldNum" sz="quarter" idx="12"/>
          </p:nvPr>
        </p:nvSpPr>
        <p:spPr/>
        <p:txBody>
          <a:bodyPr/>
          <a:lstStyle/>
          <a:p>
            <a:fld id="{BDF3892C-0779-4F78-BB39-030331AC281E}" type="slidenum">
              <a:rPr lang="es-EC" smtClean="0"/>
              <a:pPr/>
              <a:t>1</a:t>
            </a:fld>
            <a:endParaRPr lang="es-EC"/>
          </a:p>
        </p:txBody>
      </p:sp>
    </p:spTree>
    <p:extLst>
      <p:ext uri="{BB962C8B-B14F-4D97-AF65-F5344CB8AC3E}">
        <p14:creationId xmlns:p14="http://schemas.microsoft.com/office/powerpoint/2010/main" val="3606801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08733" y="692696"/>
            <a:ext cx="1922578" cy="477054"/>
          </a:xfrm>
          <a:prstGeom prst="rect">
            <a:avLst/>
          </a:prstGeom>
          <a:noFill/>
        </p:spPr>
        <p:txBody>
          <a:bodyPr wrap="none" lIns="91440" tIns="45720" rIns="91440" bIns="45720">
            <a:spAutoFit/>
          </a:bodyPr>
          <a:lstStyle/>
          <a:p>
            <a:pPr algn="ctr"/>
            <a:r>
              <a:rPr lang="es-ES"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Tendencias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6" name="5 Rectángulo redondeado"/>
          <p:cNvSpPr/>
          <p:nvPr/>
        </p:nvSpPr>
        <p:spPr>
          <a:xfrm>
            <a:off x="690072" y="162880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Cartera de Productos</a:t>
            </a:r>
            <a:endParaRPr lang="es-EC" dirty="0"/>
          </a:p>
        </p:txBody>
      </p:sp>
      <p:sp>
        <p:nvSpPr>
          <p:cNvPr id="7" name="6 Rectángulo redondeado"/>
          <p:cNvSpPr/>
          <p:nvPr/>
        </p:nvSpPr>
        <p:spPr>
          <a:xfrm>
            <a:off x="3491880" y="162880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Acorde a los requerimientos del consumidor</a:t>
            </a:r>
            <a:endParaRPr lang="es-EC" dirty="0"/>
          </a:p>
        </p:txBody>
      </p:sp>
      <p:sp>
        <p:nvSpPr>
          <p:cNvPr id="8" name="7 Rectángulo redondeado"/>
          <p:cNvSpPr/>
          <p:nvPr/>
        </p:nvSpPr>
        <p:spPr>
          <a:xfrm>
            <a:off x="6516216" y="162880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Versatilidad y diversificación</a:t>
            </a:r>
            <a:endParaRPr lang="es-EC" dirty="0"/>
          </a:p>
        </p:txBody>
      </p:sp>
      <p:sp>
        <p:nvSpPr>
          <p:cNvPr id="9" name="8 Flecha derecha"/>
          <p:cNvSpPr/>
          <p:nvPr/>
        </p:nvSpPr>
        <p:spPr>
          <a:xfrm>
            <a:off x="2987824" y="2024844"/>
            <a:ext cx="360040"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a:off x="5931311" y="1997224"/>
            <a:ext cx="360040"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 Título"/>
          <p:cNvSpPr txBox="1">
            <a:spLocks/>
          </p:cNvSpPr>
          <p:nvPr/>
        </p:nvSpPr>
        <p:spPr>
          <a:xfrm>
            <a:off x="782648" y="2777324"/>
            <a:ext cx="252028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es-EC" sz="1500" b="1" i="1" dirty="0" smtClean="0">
                <a:latin typeface="Arial" pitchFamily="34" charset="0"/>
                <a:cs typeface="Arial" pitchFamily="34" charset="0"/>
              </a:rPr>
              <a:t>CARACTERISTICAS</a:t>
            </a:r>
            <a:br>
              <a:rPr lang="es-EC" sz="1500" b="1" i="1" dirty="0" smtClean="0">
                <a:latin typeface="Arial" pitchFamily="34" charset="0"/>
                <a:cs typeface="Arial" pitchFamily="34" charset="0"/>
              </a:rPr>
            </a:br>
            <a:endParaRPr lang="es-EC" sz="1500" b="1" i="1" dirty="0">
              <a:latin typeface="Arial" pitchFamily="34" charset="0"/>
              <a:cs typeface="Arial" pitchFamily="34" charset="0"/>
            </a:endParaRPr>
          </a:p>
        </p:txBody>
      </p:sp>
      <p:sp>
        <p:nvSpPr>
          <p:cNvPr id="12" name="1 Título"/>
          <p:cNvSpPr txBox="1">
            <a:spLocks/>
          </p:cNvSpPr>
          <p:nvPr/>
        </p:nvSpPr>
        <p:spPr>
          <a:xfrm>
            <a:off x="1114709" y="3603340"/>
            <a:ext cx="4393395"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es-EC" sz="1500" dirty="0" smtClean="0">
                <a:latin typeface="Arial" pitchFamily="34" charset="0"/>
                <a:cs typeface="Arial" pitchFamily="34" charset="0"/>
              </a:rPr>
              <a:t>Celebración de fechas internacionalmente conocidas</a:t>
            </a:r>
          </a:p>
          <a:p>
            <a:pPr algn="l"/>
            <a:r>
              <a:rPr lang="es-EC" sz="1500" dirty="0" smtClean="0">
                <a:latin typeface="Arial" pitchFamily="34" charset="0"/>
                <a:cs typeface="Arial" pitchFamily="34" charset="0"/>
              </a:rPr>
              <a:t/>
            </a:r>
            <a:br>
              <a:rPr lang="es-EC" sz="1500" dirty="0" smtClean="0">
                <a:latin typeface="Arial" pitchFamily="34" charset="0"/>
                <a:cs typeface="Arial" pitchFamily="34" charset="0"/>
              </a:rPr>
            </a:br>
            <a:endParaRPr lang="es-EC" sz="1500" dirty="0">
              <a:latin typeface="Arial" pitchFamily="34" charset="0"/>
              <a:cs typeface="Arial" pitchFamily="34" charset="0"/>
            </a:endParaRPr>
          </a:p>
        </p:txBody>
      </p:sp>
      <p:sp>
        <p:nvSpPr>
          <p:cNvPr id="13" name="12 Rectángulo"/>
          <p:cNvSpPr/>
          <p:nvPr/>
        </p:nvSpPr>
        <p:spPr>
          <a:xfrm>
            <a:off x="5501600" y="4959816"/>
            <a:ext cx="2292615" cy="553998"/>
          </a:xfrm>
          <a:prstGeom prst="rect">
            <a:avLst/>
          </a:prstGeom>
        </p:spPr>
        <p:txBody>
          <a:bodyPr wrap="none">
            <a:spAutoFit/>
          </a:bodyPr>
          <a:lstStyle/>
          <a:p>
            <a:pPr marL="285750" indent="-285750">
              <a:buFont typeface="Arial" charset="0"/>
              <a:buChar char="•"/>
            </a:pPr>
            <a:r>
              <a:rPr lang="es-EC" sz="1500" dirty="0" smtClean="0">
                <a:latin typeface="Arial" pitchFamily="34" charset="0"/>
                <a:cs typeface="Arial" pitchFamily="34" charset="0"/>
              </a:rPr>
              <a:t>Estilos de vestimenta</a:t>
            </a:r>
          </a:p>
          <a:p>
            <a:endParaRPr lang="es-EC" sz="1500" dirty="0"/>
          </a:p>
        </p:txBody>
      </p:sp>
      <p:grpSp>
        <p:nvGrpSpPr>
          <p:cNvPr id="17" name="16 Grupo"/>
          <p:cNvGrpSpPr/>
          <p:nvPr/>
        </p:nvGrpSpPr>
        <p:grpSpPr>
          <a:xfrm>
            <a:off x="1650617" y="3976384"/>
            <a:ext cx="3682526" cy="1854914"/>
            <a:chOff x="1811353" y="3999384"/>
            <a:chExt cx="3682526" cy="1854914"/>
          </a:xfrm>
        </p:grpSpPr>
        <p:pic>
          <p:nvPicPr>
            <p:cNvPr id="14" name="13 Imagen" descr="Aurora Collar y aretes hechos de Tagua Marfil Exotico"/>
            <p:cNvPicPr/>
            <p:nvPr/>
          </p:nvPicPr>
          <p:blipFill>
            <a:blip r:embed="rId3" cstate="print"/>
            <a:srcRect/>
            <a:stretch>
              <a:fillRect/>
            </a:stretch>
          </p:blipFill>
          <p:spPr bwMode="auto">
            <a:xfrm>
              <a:off x="3911748" y="4672205"/>
              <a:ext cx="1582131" cy="1159093"/>
            </a:xfrm>
            <a:prstGeom prst="rect">
              <a:avLst/>
            </a:prstGeom>
            <a:noFill/>
            <a:ln w="15875" cmpd="dbl">
              <a:solidFill>
                <a:schemeClr val="accent6">
                  <a:lumMod val="50000"/>
                </a:schemeClr>
              </a:solidFill>
            </a:ln>
          </p:spPr>
        </p:pic>
        <p:pic>
          <p:nvPicPr>
            <p:cNvPr id="15" name="14 Imagen" descr="Arena Collar y arete hecho con Tagua marfil exotico"/>
            <p:cNvPicPr/>
            <p:nvPr/>
          </p:nvPicPr>
          <p:blipFill>
            <a:blip r:embed="rId4" cstate="print"/>
            <a:srcRect/>
            <a:stretch>
              <a:fillRect/>
            </a:stretch>
          </p:blipFill>
          <p:spPr bwMode="auto">
            <a:xfrm>
              <a:off x="1811353" y="4747275"/>
              <a:ext cx="1360331" cy="1107023"/>
            </a:xfrm>
            <a:prstGeom prst="rect">
              <a:avLst/>
            </a:prstGeom>
            <a:noFill/>
            <a:ln w="15875" cmpd="dbl">
              <a:solidFill>
                <a:schemeClr val="accent6">
                  <a:lumMod val="50000"/>
                </a:schemeClr>
              </a:solidFill>
            </a:ln>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999384"/>
              <a:ext cx="1346204" cy="1495782"/>
            </a:xfrm>
            <a:prstGeom prst="rect">
              <a:avLst/>
            </a:prstGeom>
            <a:noFill/>
            <a:ln w="1587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 Título"/>
          <p:cNvSpPr txBox="1">
            <a:spLocks/>
          </p:cNvSpPr>
          <p:nvPr/>
        </p:nvSpPr>
        <p:spPr>
          <a:xfrm>
            <a:off x="782648" y="533963"/>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10</a:t>
            </a:fld>
            <a:endParaRPr lang="es-EC"/>
          </a:p>
        </p:txBody>
      </p:sp>
      <p:grpSp>
        <p:nvGrpSpPr>
          <p:cNvPr id="3" name="2 Grupo"/>
          <p:cNvGrpSpPr/>
          <p:nvPr/>
        </p:nvGrpSpPr>
        <p:grpSpPr>
          <a:xfrm>
            <a:off x="5505424" y="2745302"/>
            <a:ext cx="3201472" cy="1254082"/>
            <a:chOff x="5505424" y="2745302"/>
            <a:chExt cx="3201472" cy="1254082"/>
          </a:xfrm>
        </p:grpSpPr>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5424" y="2745302"/>
              <a:ext cx="1577119" cy="1254082"/>
            </a:xfrm>
            <a:prstGeom prst="rect">
              <a:avLst/>
            </a:prstGeom>
            <a:noFill/>
            <a:ln w="1587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19 Imagen" descr="C:\Documents and Settings\Ronmel\Escritorio\6306591250_b45bd4e2e8_b.jpg"/>
            <p:cNvPicPr/>
            <p:nvPr/>
          </p:nvPicPr>
          <p:blipFill>
            <a:blip r:embed="rId7" cstate="print"/>
            <a:srcRect/>
            <a:stretch>
              <a:fillRect/>
            </a:stretch>
          </p:blipFill>
          <p:spPr bwMode="auto">
            <a:xfrm>
              <a:off x="6905564" y="2791884"/>
              <a:ext cx="1801332" cy="1160918"/>
            </a:xfrm>
            <a:prstGeom prst="rect">
              <a:avLst/>
            </a:prstGeom>
            <a:noFill/>
            <a:ln w="15875" cmpd="dbl">
              <a:solidFill>
                <a:schemeClr val="accent6">
                  <a:lumMod val="50000"/>
                </a:schemeClr>
              </a:solidFill>
              <a:miter lim="800000"/>
              <a:headEnd/>
              <a:tailEnd/>
            </a:ln>
          </p:spPr>
        </p:pic>
      </p:grpSp>
    </p:spTree>
    <p:extLst>
      <p:ext uri="{BB962C8B-B14F-4D97-AF65-F5344CB8AC3E}">
        <p14:creationId xmlns:p14="http://schemas.microsoft.com/office/powerpoint/2010/main" val="1919376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8" y="690265"/>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III:</a:t>
            </a:r>
            <a:endParaRPr lang="es-EC" sz="2000" b="1" dirty="0">
              <a:latin typeface="Arial" pitchFamily="34" charset="0"/>
              <a:cs typeface="Arial" pitchFamily="34" charset="0"/>
            </a:endParaRPr>
          </a:p>
        </p:txBody>
      </p:sp>
      <p:sp>
        <p:nvSpPr>
          <p:cNvPr id="5" name="4 Rectángulo"/>
          <p:cNvSpPr/>
          <p:nvPr/>
        </p:nvSpPr>
        <p:spPr>
          <a:xfrm>
            <a:off x="2159224" y="382069"/>
            <a:ext cx="6984776" cy="630942"/>
          </a:xfrm>
          <a:prstGeom prst="rect">
            <a:avLst/>
          </a:prstGeom>
          <a:noFill/>
        </p:spPr>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LA EMPRESA SU ORGANIZACIÓN</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p:cNvSpPr/>
          <p:nvPr/>
        </p:nvSpPr>
        <p:spPr>
          <a:xfrm>
            <a:off x="2483768" y="1031358"/>
            <a:ext cx="6260816" cy="630942"/>
          </a:xfrm>
          <a:prstGeom prst="rect">
            <a:avLst/>
          </a:prstGeom>
        </p:spPr>
        <p:txBody>
          <a:bodyPr wrap="square">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 PROCESO DE EXPORTACION</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1 Título"/>
          <p:cNvSpPr txBox="1">
            <a:spLocks/>
          </p:cNvSpPr>
          <p:nvPr/>
        </p:nvSpPr>
        <p:spPr>
          <a:xfrm>
            <a:off x="1547664" y="2585632"/>
            <a:ext cx="5141526" cy="392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200" i="1" dirty="0" smtClean="0">
                <a:latin typeface="Arial" pitchFamily="34" charset="0"/>
                <a:cs typeface="Arial" pitchFamily="34" charset="0"/>
              </a:rPr>
              <a:t>DE PURO MARFIL VEGETAL</a:t>
            </a:r>
            <a:endParaRPr lang="es-EC" sz="1200" i="1" dirty="0">
              <a:latin typeface="Arial" pitchFamily="34" charset="0"/>
              <a:cs typeface="Arial" pitchFamily="34" charset="0"/>
            </a:endParaRPr>
          </a:p>
        </p:txBody>
      </p:sp>
      <p:sp>
        <p:nvSpPr>
          <p:cNvPr id="23" name="22 Rectángulo"/>
          <p:cNvSpPr/>
          <p:nvPr/>
        </p:nvSpPr>
        <p:spPr>
          <a:xfrm>
            <a:off x="1073175" y="2033230"/>
            <a:ext cx="2347117" cy="784830"/>
          </a:xfrm>
          <a:prstGeom prst="rect">
            <a:avLst/>
          </a:prstGeom>
          <a:noFill/>
        </p:spPr>
        <p:txBody>
          <a:bodyPr wrap="none" lIns="91440" tIns="45720" rIns="91440" bIns="45720">
            <a:spAutoFit/>
          </a:bodyPr>
          <a:lstStyle/>
          <a:p>
            <a:pPr algn="ctr"/>
            <a:r>
              <a:rPr lang="es-ES" sz="45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DU PURE</a:t>
            </a:r>
            <a:endParaRPr lang="es-E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4" name="23 Rectángulo"/>
          <p:cNvSpPr/>
          <p:nvPr/>
        </p:nvSpPr>
        <p:spPr>
          <a:xfrm>
            <a:off x="4029434" y="2054780"/>
            <a:ext cx="4329006" cy="784830"/>
          </a:xfrm>
          <a:prstGeom prst="rect">
            <a:avLst/>
          </a:prstGeom>
          <a:noFill/>
        </p:spPr>
        <p:txBody>
          <a:bodyPr wrap="none" lIns="91440" tIns="45720" rIns="91440" bIns="45720">
            <a:spAutoFit/>
          </a:bodyPr>
          <a:lstStyle/>
          <a:p>
            <a:pPr algn="ctr"/>
            <a:r>
              <a:rPr lang="es-ES" sz="45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IVOIRE VEGETALE</a:t>
            </a:r>
            <a:endParaRPr lang="es-ES" sz="4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7" name="26 Flecha derecha"/>
          <p:cNvSpPr/>
          <p:nvPr/>
        </p:nvSpPr>
        <p:spPr>
          <a:xfrm rot="5400000">
            <a:off x="2050784" y="3261635"/>
            <a:ext cx="654623" cy="87578"/>
          </a:xfrm>
          <a:prstGeom prst="rightArrow">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2" name="31 Conector recto de flecha"/>
          <p:cNvCxnSpPr/>
          <p:nvPr/>
        </p:nvCxnSpPr>
        <p:spPr>
          <a:xfrm>
            <a:off x="857571" y="2923025"/>
            <a:ext cx="275755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3744428" y="2904730"/>
            <a:ext cx="51480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35 Rectángulo redondeado"/>
          <p:cNvSpPr/>
          <p:nvPr/>
        </p:nvSpPr>
        <p:spPr>
          <a:xfrm>
            <a:off x="706448" y="3769804"/>
            <a:ext cx="3354389" cy="79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Resalte a la elaboración – Pureza y Naturalidad</a:t>
            </a:r>
            <a:endParaRPr lang="es-EC" dirty="0"/>
          </a:p>
        </p:txBody>
      </p:sp>
      <p:sp>
        <p:nvSpPr>
          <p:cNvPr id="37" name="36 Rectángulo redondeado"/>
          <p:cNvSpPr/>
          <p:nvPr/>
        </p:nvSpPr>
        <p:spPr>
          <a:xfrm>
            <a:off x="4979000" y="3774171"/>
            <a:ext cx="3354389" cy="79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Material con el que se elabora el producto</a:t>
            </a:r>
            <a:endParaRPr lang="es-EC" dirty="0"/>
          </a:p>
        </p:txBody>
      </p:sp>
      <p:sp>
        <p:nvSpPr>
          <p:cNvPr id="38" name="37 Flecha derecha"/>
          <p:cNvSpPr/>
          <p:nvPr/>
        </p:nvSpPr>
        <p:spPr>
          <a:xfrm rot="5400000">
            <a:off x="6372673" y="3261635"/>
            <a:ext cx="654623" cy="87578"/>
          </a:xfrm>
          <a:prstGeom prst="rightArrow">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Rectángulo redondeado"/>
          <p:cNvSpPr/>
          <p:nvPr/>
        </p:nvSpPr>
        <p:spPr>
          <a:xfrm>
            <a:off x="2843808" y="5229200"/>
            <a:ext cx="3354389" cy="79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Idioma oficial del mercado objetivo - BELGICA</a:t>
            </a:r>
            <a:endParaRPr lang="es-EC" dirty="0"/>
          </a:p>
        </p:txBody>
      </p:sp>
      <p:sp>
        <p:nvSpPr>
          <p:cNvPr id="40" name="39 Flecha derecha"/>
          <p:cNvSpPr/>
          <p:nvPr/>
        </p:nvSpPr>
        <p:spPr>
          <a:xfrm rot="3559862">
            <a:off x="2050784" y="5008667"/>
            <a:ext cx="654623" cy="87578"/>
          </a:xfrm>
          <a:prstGeom prst="rightArrow">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40 Flecha derecha"/>
          <p:cNvSpPr/>
          <p:nvPr/>
        </p:nvSpPr>
        <p:spPr>
          <a:xfrm rot="7920597">
            <a:off x="6358088" y="5008667"/>
            <a:ext cx="654623" cy="87578"/>
          </a:xfrm>
          <a:prstGeom prst="rightArrow">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11</a:t>
            </a:fld>
            <a:endParaRPr lang="es-EC"/>
          </a:p>
        </p:txBody>
      </p:sp>
    </p:spTree>
    <p:extLst>
      <p:ext uri="{BB962C8B-B14F-4D97-AF65-F5344CB8AC3E}">
        <p14:creationId xmlns:p14="http://schemas.microsoft.com/office/powerpoint/2010/main" val="3903972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3773016"/>
          </a:xfrm>
        </p:spPr>
        <p:txBody>
          <a:bodyPr>
            <a:normAutofit/>
          </a:bodyPr>
          <a:lstStyle/>
          <a:p>
            <a:pPr>
              <a:buFont typeface="Wingdings" pitchFamily="2" charset="2"/>
              <a:buChar char="ü"/>
            </a:pPr>
            <a:r>
              <a:rPr lang="es-EC" sz="2000" dirty="0" smtClean="0">
                <a:latin typeface="Arial" pitchFamily="34" charset="0"/>
                <a:cs typeface="Arial" pitchFamily="34" charset="0"/>
              </a:rPr>
              <a:t>Empresa dedicada a la exportación de Figuras y bisutería de tagua.</a:t>
            </a:r>
          </a:p>
          <a:p>
            <a:pPr marL="0" indent="0">
              <a:buNone/>
            </a:pPr>
            <a:endParaRPr lang="es-EC" sz="2000" dirty="0" smtClean="0">
              <a:latin typeface="Arial" pitchFamily="34" charset="0"/>
              <a:cs typeface="Arial" pitchFamily="34" charset="0"/>
            </a:endParaRPr>
          </a:p>
          <a:p>
            <a:pPr>
              <a:buFont typeface="Wingdings" pitchFamily="2" charset="2"/>
              <a:buChar char="ü"/>
            </a:pPr>
            <a:r>
              <a:rPr lang="es-EC" sz="2000" dirty="0" smtClean="0">
                <a:latin typeface="Arial" pitchFamily="34" charset="0"/>
                <a:cs typeface="Arial" pitchFamily="34" charset="0"/>
              </a:rPr>
              <a:t>Contará con una oficina en Quito – cumplir con los requerimientos del establecimiento de Bélgica</a:t>
            </a:r>
          </a:p>
          <a:p>
            <a:pPr marL="0" indent="0">
              <a:buNone/>
            </a:pPr>
            <a:endParaRPr lang="es-EC" sz="2000" dirty="0" smtClean="0">
              <a:latin typeface="Arial" pitchFamily="34" charset="0"/>
              <a:cs typeface="Arial" pitchFamily="34" charset="0"/>
            </a:endParaRPr>
          </a:p>
          <a:p>
            <a:pPr>
              <a:buFont typeface="Wingdings" pitchFamily="2" charset="2"/>
              <a:buChar char="ü"/>
            </a:pPr>
            <a:r>
              <a:rPr lang="es-EC" sz="2000" dirty="0" smtClean="0">
                <a:latin typeface="Arial" pitchFamily="34" charset="0"/>
                <a:cs typeface="Arial" pitchFamily="34" charset="0"/>
              </a:rPr>
              <a:t>Contará con un almacén distribuidor – Familiar radicado en Bélgica</a:t>
            </a:r>
          </a:p>
          <a:p>
            <a:pPr marL="0" indent="0">
              <a:buNone/>
            </a:pPr>
            <a:r>
              <a:rPr lang="es-EC" sz="2000" dirty="0" smtClean="0">
                <a:latin typeface="Arial" pitchFamily="34" charset="0"/>
                <a:cs typeface="Arial" pitchFamily="34" charset="0"/>
              </a:rPr>
              <a:t>  	Tiempos de entrega</a:t>
            </a:r>
          </a:p>
          <a:p>
            <a:pPr marL="0" indent="0">
              <a:buNone/>
            </a:pPr>
            <a:r>
              <a:rPr lang="es-EC" sz="2000" dirty="0">
                <a:latin typeface="Arial" pitchFamily="34" charset="0"/>
                <a:cs typeface="Arial" pitchFamily="34" charset="0"/>
              </a:rPr>
              <a:t>	</a:t>
            </a:r>
            <a:r>
              <a:rPr lang="es-EC" sz="2000" dirty="0" smtClean="0">
                <a:latin typeface="Arial" pitchFamily="34" charset="0"/>
                <a:cs typeface="Arial" pitchFamily="34" charset="0"/>
              </a:rPr>
              <a:t>Apreciación del producto</a:t>
            </a:r>
          </a:p>
          <a:p>
            <a:pPr marL="0" indent="0">
              <a:buNone/>
            </a:pPr>
            <a:r>
              <a:rPr lang="es-EC" sz="2000" dirty="0">
                <a:latin typeface="Arial" pitchFamily="34" charset="0"/>
                <a:cs typeface="Arial" pitchFamily="34" charset="0"/>
              </a:rPr>
              <a:t>	</a:t>
            </a:r>
            <a:r>
              <a:rPr lang="es-EC" sz="2000" dirty="0" smtClean="0">
                <a:latin typeface="Arial" pitchFamily="34" charset="0"/>
                <a:cs typeface="Arial" pitchFamily="34" charset="0"/>
              </a:rPr>
              <a:t>Frecuencias de venta</a:t>
            </a:r>
          </a:p>
          <a:p>
            <a:pPr marL="0" indent="0">
              <a:buNone/>
            </a:pPr>
            <a:r>
              <a:rPr lang="es-EC" sz="2000" dirty="0">
                <a:latin typeface="Arial" pitchFamily="34" charset="0"/>
                <a:cs typeface="Arial" pitchFamily="34" charset="0"/>
              </a:rPr>
              <a:t>	</a:t>
            </a:r>
            <a:r>
              <a:rPr lang="es-EC" sz="2000" dirty="0" smtClean="0">
                <a:latin typeface="Arial" pitchFamily="34" charset="0"/>
                <a:cs typeface="Arial" pitchFamily="34" charset="0"/>
              </a:rPr>
              <a:t>Formas de pago, etc.</a:t>
            </a:r>
          </a:p>
          <a:p>
            <a:pPr marL="0" indent="0">
              <a:buNone/>
            </a:pPr>
            <a:endParaRPr lang="es-EC" sz="2000" dirty="0">
              <a:latin typeface="Arial" pitchFamily="34" charset="0"/>
              <a:cs typeface="Arial" pitchFamily="34" charset="0"/>
            </a:endParaRPr>
          </a:p>
          <a:p>
            <a:pPr>
              <a:buFont typeface="Wingdings" pitchFamily="2" charset="2"/>
              <a:buChar char="ü"/>
            </a:pPr>
            <a:endParaRPr lang="es-EC" sz="2000" dirty="0">
              <a:latin typeface="Arial" pitchFamily="34" charset="0"/>
              <a:cs typeface="Arial" pitchFamily="34" charset="0"/>
            </a:endParaRPr>
          </a:p>
        </p:txBody>
      </p:sp>
      <p:sp>
        <p:nvSpPr>
          <p:cNvPr id="4" name="3 Rectángulo"/>
          <p:cNvSpPr/>
          <p:nvPr/>
        </p:nvSpPr>
        <p:spPr>
          <a:xfrm>
            <a:off x="3549864" y="719297"/>
            <a:ext cx="3836307" cy="477054"/>
          </a:xfrm>
          <a:prstGeom prst="rect">
            <a:avLst/>
          </a:prstGeom>
          <a:noFill/>
        </p:spPr>
        <p:txBody>
          <a:bodyPr wrap="none" lIns="91440" tIns="45720" rIns="91440" bIns="45720">
            <a:spAutoFit/>
          </a:bodyPr>
          <a:lstStyle/>
          <a:p>
            <a:pPr algn="ctr"/>
            <a:r>
              <a:rPr lang="es-ES"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Contexto de la E</a:t>
            </a:r>
            <a:r>
              <a:rPr lang="es-EC" sz="2500" b="1" dirty="0" err="1"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mpresa</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grpSp>
        <p:nvGrpSpPr>
          <p:cNvPr id="9" name="8 Grupo"/>
          <p:cNvGrpSpPr/>
          <p:nvPr/>
        </p:nvGrpSpPr>
        <p:grpSpPr>
          <a:xfrm>
            <a:off x="4663440" y="3732886"/>
            <a:ext cx="3618974" cy="2595677"/>
            <a:chOff x="4663440" y="3732886"/>
            <a:chExt cx="3618974" cy="2595677"/>
          </a:xfrm>
        </p:grpSpPr>
        <p:pic>
          <p:nvPicPr>
            <p:cNvPr id="5" name="4 Imagen" descr="http://www.nayanayon.com/common/images/250/2002333.jpg"/>
            <p:cNvPicPr/>
            <p:nvPr/>
          </p:nvPicPr>
          <p:blipFill>
            <a:blip r:embed="rId3" r:link="rId4" cstate="print"/>
            <a:srcRect/>
            <a:stretch>
              <a:fillRect/>
            </a:stretch>
          </p:blipFill>
          <p:spPr bwMode="auto">
            <a:xfrm>
              <a:off x="4663440" y="4437112"/>
              <a:ext cx="1826488" cy="1358170"/>
            </a:xfrm>
            <a:prstGeom prst="rect">
              <a:avLst/>
            </a:prstGeom>
            <a:noFill/>
            <a:ln cmpd="dbl">
              <a:solidFill>
                <a:schemeClr val="accent6">
                  <a:lumMod val="50000"/>
                </a:schemeClr>
              </a:solidFill>
            </a:ln>
          </p:spPr>
        </p:pic>
        <p:pic>
          <p:nvPicPr>
            <p:cNvPr id="7" name="6 Imagen" descr="C:\Documents and Settings\Ronmel\Escritorio\6306591250_b45bd4e2e8_b.jpg"/>
            <p:cNvPicPr/>
            <p:nvPr/>
          </p:nvPicPr>
          <p:blipFill>
            <a:blip r:embed="rId5" cstate="print"/>
            <a:srcRect/>
            <a:stretch>
              <a:fillRect/>
            </a:stretch>
          </p:blipFill>
          <p:spPr bwMode="auto">
            <a:xfrm>
              <a:off x="6489928" y="5051072"/>
              <a:ext cx="1792486" cy="1277491"/>
            </a:xfrm>
            <a:prstGeom prst="rect">
              <a:avLst/>
            </a:prstGeom>
            <a:noFill/>
            <a:ln w="9525" cmpd="dbl">
              <a:solidFill>
                <a:schemeClr val="accent6">
                  <a:lumMod val="50000"/>
                </a:schemeClr>
              </a:solidFill>
              <a:miter lim="800000"/>
              <a:headEnd/>
              <a:tailEnd/>
            </a:ln>
          </p:spPr>
        </p:pic>
        <p:pic>
          <p:nvPicPr>
            <p:cNvPr id="8" name="7 Imagen" descr="2000907"/>
            <p:cNvPicPr/>
            <p:nvPr/>
          </p:nvPicPr>
          <p:blipFill>
            <a:blip r:embed="rId6" cstate="print"/>
            <a:srcRect/>
            <a:stretch>
              <a:fillRect/>
            </a:stretch>
          </p:blipFill>
          <p:spPr bwMode="auto">
            <a:xfrm>
              <a:off x="6489928" y="3732886"/>
              <a:ext cx="1746766" cy="1318186"/>
            </a:xfrm>
            <a:prstGeom prst="rect">
              <a:avLst/>
            </a:prstGeom>
            <a:noFill/>
            <a:ln cmpd="dbl">
              <a:solidFill>
                <a:schemeClr val="accent6">
                  <a:lumMod val="50000"/>
                </a:schemeClr>
              </a:solidFill>
            </a:ln>
          </p:spPr>
        </p:pic>
      </p:grpSp>
      <p:sp>
        <p:nvSpPr>
          <p:cNvPr id="10" name="1 Título"/>
          <p:cNvSpPr txBox="1">
            <a:spLocks/>
          </p:cNvSpPr>
          <p:nvPr/>
        </p:nvSpPr>
        <p:spPr>
          <a:xfrm>
            <a:off x="827584" y="560564"/>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12</a:t>
            </a:fld>
            <a:endParaRPr lang="es-EC"/>
          </a:p>
        </p:txBody>
      </p:sp>
    </p:spTree>
    <p:extLst>
      <p:ext uri="{BB962C8B-B14F-4D97-AF65-F5344CB8AC3E}">
        <p14:creationId xmlns:p14="http://schemas.microsoft.com/office/powerpoint/2010/main" val="317966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74695" y="599388"/>
            <a:ext cx="3390672" cy="477054"/>
          </a:xfrm>
          <a:prstGeom prst="rect">
            <a:avLst/>
          </a:prstGeom>
          <a:noFill/>
        </p:spPr>
        <p:txBody>
          <a:bodyPr wrap="none" lIns="91440" tIns="45720" rIns="91440" bIns="45720">
            <a:spAutoFit/>
          </a:bodyPr>
          <a:lstStyle/>
          <a:p>
            <a:pPr algn="ctr"/>
            <a:r>
              <a:rPr lang="es-EC" sz="2500" b="1" dirty="0" err="1"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Poductos</a:t>
            </a: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 y servicios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5" name="4 Rectángulo"/>
          <p:cNvSpPr/>
          <p:nvPr/>
        </p:nvSpPr>
        <p:spPr>
          <a:xfrm>
            <a:off x="1171988" y="1497344"/>
            <a:ext cx="2093971" cy="323165"/>
          </a:xfrm>
          <a:prstGeom prst="rect">
            <a:avLst/>
          </a:prstGeom>
          <a:noFill/>
        </p:spPr>
        <p:txBody>
          <a:bodyPr wrap="none" lIns="91440" tIns="45720" rIns="91440" bIns="45720">
            <a:spAutoFit/>
          </a:bodyPr>
          <a:lstStyle/>
          <a:p>
            <a:pPr algn="ctr"/>
            <a:r>
              <a:rPr lang="es-ES"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FIGURAS DE TAGUA</a:t>
            </a:r>
            <a:endParaRPr lang="es-E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832138592"/>
              </p:ext>
            </p:extLst>
          </p:nvPr>
        </p:nvGraphicFramePr>
        <p:xfrm>
          <a:off x="539119" y="1916832"/>
          <a:ext cx="3528825" cy="3528388"/>
        </p:xfrm>
        <a:graphic>
          <a:graphicData uri="http://schemas.openxmlformats.org/drawingml/2006/table">
            <a:tbl>
              <a:tblPr firstRow="1" firstCol="1" bandRow="1">
                <a:tableStyleId>{9D7B26C5-4107-4FEC-AEDC-1716B250A1EF}</a:tableStyleId>
              </a:tblPr>
              <a:tblGrid>
                <a:gridCol w="1971202"/>
                <a:gridCol w="1557623"/>
              </a:tblGrid>
              <a:tr h="229116">
                <a:tc>
                  <a:txBody>
                    <a:bodyPr/>
                    <a:lstStyle/>
                    <a:p>
                      <a:pPr algn="ctr">
                        <a:lnSpc>
                          <a:spcPct val="115000"/>
                        </a:lnSpc>
                        <a:spcAft>
                          <a:spcPts val="0"/>
                        </a:spcAft>
                      </a:pPr>
                      <a:r>
                        <a:rPr lang="es-ES" sz="1200" dirty="0">
                          <a:effectLst/>
                        </a:rPr>
                        <a:t>Figura</a:t>
                      </a:r>
                      <a:endParaRPr lang="es-EC" sz="12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Medidas</a:t>
                      </a:r>
                      <a:endParaRPr lang="es-EC" sz="1200">
                        <a:effectLst/>
                        <a:latin typeface="Calibri"/>
                        <a:ea typeface="Calibri"/>
                        <a:cs typeface="Times New Roman"/>
                      </a:endParaRPr>
                    </a:p>
                  </a:txBody>
                  <a:tcPr marL="44450" marR="44450" marT="0" marB="0" anchor="b"/>
                </a:tc>
              </a:tr>
              <a:tr h="252028">
                <a:tc>
                  <a:txBody>
                    <a:bodyPr/>
                    <a:lstStyle/>
                    <a:p>
                      <a:pPr>
                        <a:lnSpc>
                          <a:spcPct val="115000"/>
                        </a:lnSpc>
                        <a:spcAft>
                          <a:spcPts val="0"/>
                        </a:spcAft>
                      </a:pPr>
                      <a:r>
                        <a:rPr lang="es-ES" sz="1200">
                          <a:effectLst/>
                        </a:rPr>
                        <a:t>De partes de semilla</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229116">
                <a:tc>
                  <a:txBody>
                    <a:bodyPr/>
                    <a:lstStyle/>
                    <a:p>
                      <a:pPr>
                        <a:lnSpc>
                          <a:spcPct val="115000"/>
                        </a:lnSpc>
                        <a:spcAft>
                          <a:spcPts val="0"/>
                        </a:spcAft>
                      </a:pPr>
                      <a:r>
                        <a:rPr lang="es-ES" sz="1200" dirty="0">
                          <a:effectLst/>
                        </a:rPr>
                        <a:t>Llaveros</a:t>
                      </a:r>
                      <a:endParaRPr lang="es-EC" sz="12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5.0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Accesorios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dirty="0">
                          <a:effectLst/>
                        </a:rPr>
                        <a:t>≈ 6.0 cm</a:t>
                      </a:r>
                      <a:endParaRPr lang="es-EC" sz="1200" dirty="0">
                        <a:effectLst/>
                        <a:latin typeface="Calibri"/>
                        <a:ea typeface="Calibri"/>
                        <a:cs typeface="Times New Roman"/>
                      </a:endParaRPr>
                    </a:p>
                  </a:txBody>
                  <a:tcPr marL="44450" marR="44450" marT="0" marB="0" anchor="b"/>
                </a:tc>
              </a:tr>
              <a:tr h="252028">
                <a:tc>
                  <a:txBody>
                    <a:bodyPr/>
                    <a:lstStyle/>
                    <a:p>
                      <a:pPr>
                        <a:lnSpc>
                          <a:spcPct val="115000"/>
                        </a:lnSpc>
                        <a:spcAft>
                          <a:spcPts val="0"/>
                        </a:spcAft>
                      </a:pPr>
                      <a:r>
                        <a:rPr lang="es-ES" sz="1200" dirty="0">
                          <a:effectLst/>
                        </a:rPr>
                        <a:t>De una semilla</a:t>
                      </a:r>
                      <a:endParaRPr lang="es-EC" sz="1200" dirty="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229116">
                <a:tc>
                  <a:txBody>
                    <a:bodyPr/>
                    <a:lstStyle/>
                    <a:p>
                      <a:pPr>
                        <a:lnSpc>
                          <a:spcPct val="115000"/>
                        </a:lnSpc>
                        <a:spcAft>
                          <a:spcPts val="0"/>
                        </a:spcAft>
                      </a:pPr>
                      <a:r>
                        <a:rPr lang="es-ES" sz="1200">
                          <a:effectLst/>
                        </a:rPr>
                        <a:t>Animales domésticos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3.00 a 7.00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Animales salvajes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3.00 a 7.00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Otros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3.00 a 7.00 cm</a:t>
                      </a:r>
                      <a:endParaRPr lang="es-EC" sz="1200">
                        <a:effectLst/>
                        <a:latin typeface="Calibri"/>
                        <a:ea typeface="Calibri"/>
                        <a:cs typeface="Times New Roman"/>
                      </a:endParaRPr>
                    </a:p>
                  </a:txBody>
                  <a:tcPr marL="44450" marR="44450" marT="0" marB="0" anchor="b"/>
                </a:tc>
              </a:tr>
              <a:tr h="252028">
                <a:tc>
                  <a:txBody>
                    <a:bodyPr/>
                    <a:lstStyle/>
                    <a:p>
                      <a:pPr>
                        <a:lnSpc>
                          <a:spcPct val="115000"/>
                        </a:lnSpc>
                        <a:spcAft>
                          <a:spcPts val="0"/>
                        </a:spcAft>
                      </a:pPr>
                      <a:r>
                        <a:rPr lang="es-ES" sz="1200">
                          <a:effectLst/>
                        </a:rPr>
                        <a:t>Dos piezas</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229116">
                <a:tc>
                  <a:txBody>
                    <a:bodyPr/>
                    <a:lstStyle/>
                    <a:p>
                      <a:pPr>
                        <a:lnSpc>
                          <a:spcPct val="115000"/>
                        </a:lnSpc>
                        <a:spcAft>
                          <a:spcPts val="0"/>
                        </a:spcAft>
                      </a:pPr>
                      <a:r>
                        <a:rPr lang="es-ES" sz="1200">
                          <a:effectLst/>
                        </a:rPr>
                        <a:t>Animales salvajes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6.00 a 8.00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Otros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6.00 a 8.00 cm</a:t>
                      </a:r>
                      <a:endParaRPr lang="es-EC" sz="1200">
                        <a:effectLst/>
                        <a:latin typeface="Calibri"/>
                        <a:ea typeface="Calibri"/>
                        <a:cs typeface="Times New Roman"/>
                      </a:endParaRPr>
                    </a:p>
                  </a:txBody>
                  <a:tcPr marL="44450" marR="44450" marT="0" marB="0" anchor="b"/>
                </a:tc>
              </a:tr>
              <a:tr h="252028">
                <a:tc>
                  <a:txBody>
                    <a:bodyPr/>
                    <a:lstStyle/>
                    <a:p>
                      <a:pPr>
                        <a:lnSpc>
                          <a:spcPct val="115000"/>
                        </a:lnSpc>
                        <a:spcAft>
                          <a:spcPts val="0"/>
                        </a:spcAft>
                      </a:pPr>
                      <a:r>
                        <a:rPr lang="es-ES" sz="1200">
                          <a:effectLst/>
                        </a:rPr>
                        <a:t>Juegos</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229116">
                <a:tc>
                  <a:txBody>
                    <a:bodyPr/>
                    <a:lstStyle/>
                    <a:p>
                      <a:pPr>
                        <a:lnSpc>
                          <a:spcPct val="115000"/>
                        </a:lnSpc>
                        <a:spcAft>
                          <a:spcPts val="0"/>
                        </a:spcAft>
                      </a:pPr>
                      <a:r>
                        <a:rPr lang="es-ES" sz="1200">
                          <a:effectLst/>
                        </a:rPr>
                        <a:t>Ajedrez</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6.00 a 11.00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Damas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 6.00 cm</a:t>
                      </a:r>
                      <a:endParaRPr lang="es-EC" sz="1200">
                        <a:effectLst/>
                        <a:latin typeface="Calibri"/>
                        <a:ea typeface="Calibri"/>
                        <a:cs typeface="Times New Roman"/>
                      </a:endParaRPr>
                    </a:p>
                  </a:txBody>
                  <a:tcPr marL="44450" marR="44450" marT="0" marB="0" anchor="b"/>
                </a:tc>
              </a:tr>
              <a:tr h="229116">
                <a:tc>
                  <a:txBody>
                    <a:bodyPr/>
                    <a:lstStyle/>
                    <a:p>
                      <a:pPr>
                        <a:lnSpc>
                          <a:spcPct val="115000"/>
                        </a:lnSpc>
                        <a:spcAft>
                          <a:spcPts val="0"/>
                        </a:spcAft>
                      </a:pPr>
                      <a:r>
                        <a:rPr lang="es-ES" sz="1200">
                          <a:effectLst/>
                        </a:rPr>
                        <a:t>Otros</a:t>
                      </a:r>
                      <a:endParaRPr lang="es-EC" sz="12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dirty="0">
                          <a:effectLst/>
                        </a:rPr>
                        <a:t>≈ 2.00 a 15.00 cm</a:t>
                      </a:r>
                      <a:endParaRPr lang="es-EC" sz="1200" dirty="0">
                        <a:effectLst/>
                        <a:latin typeface="Calibri"/>
                        <a:ea typeface="Calibri"/>
                        <a:cs typeface="Times New Roman"/>
                      </a:endParaRPr>
                    </a:p>
                  </a:txBody>
                  <a:tcPr marL="44450" marR="44450" marT="0" marB="0" anchor="b"/>
                </a:tc>
              </a:tr>
            </a:tbl>
          </a:graphicData>
        </a:graphic>
      </p:graphicFrame>
      <p:sp>
        <p:nvSpPr>
          <p:cNvPr id="8" name="7 Rectángulo"/>
          <p:cNvSpPr/>
          <p:nvPr/>
        </p:nvSpPr>
        <p:spPr>
          <a:xfrm>
            <a:off x="5364088" y="1497343"/>
            <a:ext cx="2258375" cy="323165"/>
          </a:xfrm>
          <a:prstGeom prst="rect">
            <a:avLst/>
          </a:prstGeom>
          <a:noFill/>
        </p:spPr>
        <p:txBody>
          <a:bodyPr wrap="none" lIns="91440" tIns="45720" rIns="91440" bIns="45720">
            <a:spAutoFit/>
          </a:bodyPr>
          <a:lstStyle/>
          <a:p>
            <a:pPr algn="ctr"/>
            <a:r>
              <a:rPr lang="es-ES"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BISUTERIA DE TAGUA</a:t>
            </a:r>
            <a:endParaRPr lang="es-E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75957044"/>
              </p:ext>
            </p:extLst>
          </p:nvPr>
        </p:nvGraphicFramePr>
        <p:xfrm>
          <a:off x="4970030" y="1902303"/>
          <a:ext cx="3716769" cy="4416552"/>
        </p:xfrm>
        <a:graphic>
          <a:graphicData uri="http://schemas.openxmlformats.org/drawingml/2006/table">
            <a:tbl>
              <a:tblPr firstRow="1" firstCol="1" bandRow="1">
                <a:tableStyleId>{9D7B26C5-4107-4FEC-AEDC-1716B250A1EF}</a:tableStyleId>
              </a:tblPr>
              <a:tblGrid>
                <a:gridCol w="2076187"/>
                <a:gridCol w="1640582"/>
              </a:tblGrid>
              <a:tr h="171503">
                <a:tc>
                  <a:txBody>
                    <a:bodyPr/>
                    <a:lstStyle/>
                    <a:p>
                      <a:pPr algn="ctr">
                        <a:lnSpc>
                          <a:spcPct val="115000"/>
                        </a:lnSpc>
                        <a:spcAft>
                          <a:spcPts val="0"/>
                        </a:spcAft>
                      </a:pPr>
                      <a:r>
                        <a:rPr lang="es-ES" sz="1200" dirty="0">
                          <a:effectLst/>
                        </a:rPr>
                        <a:t>Bisutería</a:t>
                      </a:r>
                      <a:endParaRPr lang="es-EC" sz="12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Clasificación DPIV</a:t>
                      </a:r>
                      <a:endParaRPr lang="es-EC" sz="1200">
                        <a:effectLst/>
                        <a:latin typeface="Calibri"/>
                        <a:ea typeface="Calibri"/>
                        <a:cs typeface="Times New Roman"/>
                      </a:endParaRPr>
                    </a:p>
                  </a:txBody>
                  <a:tcPr marL="44450" marR="44450" marT="0" marB="0" anchor="b"/>
                </a:tc>
              </a:tr>
              <a:tr h="182174">
                <a:tc>
                  <a:txBody>
                    <a:bodyPr/>
                    <a:lstStyle/>
                    <a:p>
                      <a:pPr>
                        <a:lnSpc>
                          <a:spcPct val="115000"/>
                        </a:lnSpc>
                      </a:pPr>
                      <a:endParaRPr lang="es-EC" sz="1200" dirty="0">
                        <a:effectLst/>
                        <a:latin typeface="Calibri"/>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182174">
                <a:tc>
                  <a:txBody>
                    <a:bodyPr/>
                    <a:lstStyle/>
                    <a:p>
                      <a:pPr>
                        <a:lnSpc>
                          <a:spcPct val="115000"/>
                        </a:lnSpc>
                        <a:spcAft>
                          <a:spcPts val="0"/>
                        </a:spcAft>
                      </a:pPr>
                      <a:r>
                        <a:rPr lang="es-ES" sz="1200" dirty="0">
                          <a:effectLst/>
                        </a:rPr>
                        <a:t>Anillos</a:t>
                      </a:r>
                      <a:endParaRPr lang="es-EC" sz="1200" dirty="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171503">
                <a:tc>
                  <a:txBody>
                    <a:bodyPr/>
                    <a:lstStyle/>
                    <a:p>
                      <a:pPr>
                        <a:lnSpc>
                          <a:spcPct val="115000"/>
                        </a:lnSpc>
                        <a:spcAft>
                          <a:spcPts val="0"/>
                        </a:spcAft>
                      </a:pPr>
                      <a:r>
                        <a:rPr lang="es-ES" sz="1200">
                          <a:effectLst/>
                        </a:rPr>
                        <a:t>a</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&lt; 1a.</a:t>
                      </a:r>
                      <a:endParaRPr lang="es-EC" sz="120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dirty="0">
                          <a:effectLst/>
                        </a:rPr>
                        <a:t>b</a:t>
                      </a:r>
                      <a:endParaRPr lang="es-EC" sz="1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 1a.</a:t>
                      </a:r>
                      <a:endParaRPr lang="es-EC" sz="1200">
                        <a:effectLst/>
                        <a:latin typeface="Calibri"/>
                        <a:ea typeface="Calibri"/>
                        <a:cs typeface="Times New Roman"/>
                      </a:endParaRPr>
                    </a:p>
                  </a:txBody>
                  <a:tcPr marL="44450" marR="44450" marT="0" marB="0" anchor="b"/>
                </a:tc>
              </a:tr>
              <a:tr h="182174">
                <a:tc>
                  <a:txBody>
                    <a:bodyPr/>
                    <a:lstStyle/>
                    <a:p>
                      <a:pPr>
                        <a:lnSpc>
                          <a:spcPct val="115000"/>
                        </a:lnSpc>
                      </a:pPr>
                      <a:endParaRPr lang="es-EC" sz="1200">
                        <a:effectLst/>
                        <a:latin typeface="Calibri"/>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182174">
                <a:tc>
                  <a:txBody>
                    <a:bodyPr/>
                    <a:lstStyle/>
                    <a:p>
                      <a:pPr>
                        <a:lnSpc>
                          <a:spcPct val="115000"/>
                        </a:lnSpc>
                        <a:spcAft>
                          <a:spcPts val="0"/>
                        </a:spcAft>
                      </a:pPr>
                      <a:r>
                        <a:rPr lang="es-ES" sz="1200" dirty="0">
                          <a:effectLst/>
                        </a:rPr>
                        <a:t>Pulseras</a:t>
                      </a:r>
                      <a:endParaRPr lang="es-EC" sz="1200" dirty="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171503">
                <a:tc>
                  <a:txBody>
                    <a:bodyPr/>
                    <a:lstStyle/>
                    <a:p>
                      <a:pPr>
                        <a:lnSpc>
                          <a:spcPct val="115000"/>
                        </a:lnSpc>
                        <a:spcAft>
                          <a:spcPts val="0"/>
                        </a:spcAft>
                      </a:pPr>
                      <a:r>
                        <a:rPr lang="es-ES" sz="1200" dirty="0">
                          <a:effectLst/>
                        </a:rPr>
                        <a:t>a</a:t>
                      </a:r>
                      <a:endParaRPr lang="es-EC" sz="12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&lt;5p.</a:t>
                      </a:r>
                      <a:endParaRPr lang="es-EC" sz="120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b</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≥5p.</a:t>
                      </a:r>
                      <a:endParaRPr lang="es-EC" sz="1200">
                        <a:effectLst/>
                        <a:latin typeface="Calibri"/>
                        <a:ea typeface="Calibri"/>
                        <a:cs typeface="Times New Roman"/>
                      </a:endParaRPr>
                    </a:p>
                  </a:txBody>
                  <a:tcPr marL="44450" marR="44450" marT="0" marB="0" anchor="b"/>
                </a:tc>
              </a:tr>
              <a:tr h="182174">
                <a:tc>
                  <a:txBody>
                    <a:bodyPr/>
                    <a:lstStyle/>
                    <a:p>
                      <a:pPr>
                        <a:lnSpc>
                          <a:spcPct val="115000"/>
                        </a:lnSpc>
                      </a:pPr>
                      <a:endParaRPr lang="es-EC" sz="1200">
                        <a:effectLst/>
                        <a:latin typeface="Calibri"/>
                      </a:endParaRPr>
                    </a:p>
                  </a:txBody>
                  <a:tcPr marL="44450" marR="44450" marT="0" marB="0" anchor="b"/>
                </a:tc>
                <a:tc>
                  <a:txBody>
                    <a:bodyPr/>
                    <a:lstStyle/>
                    <a:p>
                      <a:pPr>
                        <a:lnSpc>
                          <a:spcPct val="115000"/>
                        </a:lnSpc>
                      </a:pPr>
                      <a:endParaRPr lang="es-EC" sz="1200" dirty="0">
                        <a:effectLst/>
                        <a:latin typeface="Calibri"/>
                      </a:endParaRPr>
                    </a:p>
                  </a:txBody>
                  <a:tcPr marL="44450" marR="44450" marT="0" marB="0" anchor="b"/>
                </a:tc>
              </a:tr>
              <a:tr h="182174">
                <a:tc>
                  <a:txBody>
                    <a:bodyPr/>
                    <a:lstStyle/>
                    <a:p>
                      <a:pPr>
                        <a:lnSpc>
                          <a:spcPct val="115000"/>
                        </a:lnSpc>
                        <a:spcAft>
                          <a:spcPts val="0"/>
                        </a:spcAft>
                      </a:pPr>
                      <a:r>
                        <a:rPr lang="es-ES" sz="1200">
                          <a:effectLst/>
                        </a:rPr>
                        <a:t>Collares</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a:effectLst/>
                        <a:latin typeface="Calibri"/>
                      </a:endParaRPr>
                    </a:p>
                  </a:txBody>
                  <a:tcPr marL="44450" marR="44450" marT="0" marB="0" anchor="b"/>
                </a:tc>
              </a:tr>
              <a:tr h="171503">
                <a:tc>
                  <a:txBody>
                    <a:bodyPr/>
                    <a:lstStyle/>
                    <a:p>
                      <a:pPr>
                        <a:lnSpc>
                          <a:spcPct val="115000"/>
                        </a:lnSpc>
                        <a:spcAft>
                          <a:spcPts val="0"/>
                        </a:spcAft>
                      </a:pPr>
                      <a:r>
                        <a:rPr lang="es-ES" sz="1200">
                          <a:effectLst/>
                        </a:rPr>
                        <a:t>a</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dirty="0">
                          <a:effectLst/>
                        </a:rPr>
                        <a:t>&lt;5c.</a:t>
                      </a:r>
                      <a:endParaRPr lang="es-EC" sz="1200" dirty="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b</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≥5c. ^ &lt; 10c.</a:t>
                      </a:r>
                      <a:endParaRPr lang="es-EC" sz="120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c</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≥10c.</a:t>
                      </a:r>
                      <a:endParaRPr lang="es-EC" sz="1200">
                        <a:effectLst/>
                        <a:latin typeface="Calibri"/>
                        <a:ea typeface="Calibri"/>
                        <a:cs typeface="Times New Roman"/>
                      </a:endParaRPr>
                    </a:p>
                  </a:txBody>
                  <a:tcPr marL="44450" marR="44450" marT="0" marB="0" anchor="b"/>
                </a:tc>
              </a:tr>
              <a:tr h="182174">
                <a:tc>
                  <a:txBody>
                    <a:bodyPr/>
                    <a:lstStyle/>
                    <a:p>
                      <a:pPr>
                        <a:lnSpc>
                          <a:spcPct val="115000"/>
                        </a:lnSpc>
                        <a:spcAft>
                          <a:spcPts val="0"/>
                        </a:spcAft>
                      </a:pPr>
                      <a:r>
                        <a:rPr lang="es-ES" sz="1200">
                          <a:effectLst/>
                        </a:rPr>
                        <a:t>Aretes</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dirty="0">
                        <a:effectLst/>
                        <a:latin typeface="Calibri"/>
                      </a:endParaRPr>
                    </a:p>
                  </a:txBody>
                  <a:tcPr marL="44450" marR="44450" marT="0" marB="0" anchor="b"/>
                </a:tc>
              </a:tr>
              <a:tr h="171503">
                <a:tc>
                  <a:txBody>
                    <a:bodyPr/>
                    <a:lstStyle/>
                    <a:p>
                      <a:pPr>
                        <a:lnSpc>
                          <a:spcPct val="115000"/>
                        </a:lnSpc>
                        <a:spcAft>
                          <a:spcPts val="0"/>
                        </a:spcAft>
                      </a:pPr>
                      <a:r>
                        <a:rPr lang="es-ES" sz="1200">
                          <a:effectLst/>
                        </a:rPr>
                        <a:t>a</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dirty="0">
                          <a:effectLst/>
                        </a:rPr>
                        <a:t>&lt;5ar.</a:t>
                      </a:r>
                      <a:endParaRPr lang="es-EC" sz="1200" dirty="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b</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≥5ar.</a:t>
                      </a:r>
                      <a:endParaRPr lang="es-EC" sz="1200">
                        <a:effectLst/>
                        <a:latin typeface="Calibri"/>
                        <a:ea typeface="Calibri"/>
                        <a:cs typeface="Times New Roman"/>
                      </a:endParaRPr>
                    </a:p>
                  </a:txBody>
                  <a:tcPr marL="44450" marR="44450" marT="0" marB="0" anchor="b"/>
                </a:tc>
              </a:tr>
              <a:tr h="182174">
                <a:tc>
                  <a:txBody>
                    <a:bodyPr/>
                    <a:lstStyle/>
                    <a:p>
                      <a:pPr>
                        <a:lnSpc>
                          <a:spcPct val="115000"/>
                        </a:lnSpc>
                        <a:spcAft>
                          <a:spcPts val="0"/>
                        </a:spcAft>
                      </a:pPr>
                      <a:r>
                        <a:rPr lang="es-ES" sz="1200">
                          <a:effectLst/>
                        </a:rPr>
                        <a:t>Conjuntos</a:t>
                      </a:r>
                      <a:endParaRPr lang="es-EC" sz="1200">
                        <a:effectLst/>
                        <a:latin typeface="Calibri"/>
                        <a:ea typeface="Calibri"/>
                        <a:cs typeface="Times New Roman"/>
                      </a:endParaRPr>
                    </a:p>
                  </a:txBody>
                  <a:tcPr marL="44450" marR="44450" marT="0" marB="0" anchor="b"/>
                </a:tc>
                <a:tc>
                  <a:txBody>
                    <a:bodyPr/>
                    <a:lstStyle/>
                    <a:p>
                      <a:pPr>
                        <a:lnSpc>
                          <a:spcPct val="115000"/>
                        </a:lnSpc>
                      </a:pPr>
                      <a:endParaRPr lang="es-EC" sz="1200" dirty="0">
                        <a:effectLst/>
                        <a:latin typeface="Calibri"/>
                      </a:endParaRPr>
                    </a:p>
                  </a:txBody>
                  <a:tcPr marL="44450" marR="44450" marT="0" marB="0" anchor="b"/>
                </a:tc>
              </a:tr>
              <a:tr h="171503">
                <a:tc>
                  <a:txBody>
                    <a:bodyPr/>
                    <a:lstStyle/>
                    <a:p>
                      <a:pPr>
                        <a:lnSpc>
                          <a:spcPct val="115000"/>
                        </a:lnSpc>
                        <a:spcAft>
                          <a:spcPts val="0"/>
                        </a:spcAft>
                      </a:pPr>
                      <a:r>
                        <a:rPr lang="es-ES" sz="1200">
                          <a:effectLst/>
                        </a:rPr>
                        <a:t>a</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dirty="0">
                          <a:effectLst/>
                        </a:rPr>
                        <a:t>&lt;10 con.</a:t>
                      </a:r>
                      <a:endParaRPr lang="es-EC" sz="1200" dirty="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b</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dirty="0">
                          <a:effectLst/>
                        </a:rPr>
                        <a:t>≥10 con. ^ &lt;20 con.</a:t>
                      </a:r>
                      <a:endParaRPr lang="es-EC" sz="1200" dirty="0">
                        <a:effectLst/>
                        <a:latin typeface="Calibri"/>
                        <a:ea typeface="Calibri"/>
                        <a:cs typeface="Times New Roman"/>
                      </a:endParaRPr>
                    </a:p>
                  </a:txBody>
                  <a:tcPr marL="44450" marR="44450" marT="0" marB="0" anchor="b"/>
                </a:tc>
              </a:tr>
              <a:tr h="171503">
                <a:tc>
                  <a:txBody>
                    <a:bodyPr/>
                    <a:lstStyle/>
                    <a:p>
                      <a:pPr>
                        <a:lnSpc>
                          <a:spcPct val="115000"/>
                        </a:lnSpc>
                        <a:spcAft>
                          <a:spcPts val="0"/>
                        </a:spcAft>
                      </a:pPr>
                      <a:r>
                        <a:rPr lang="es-ES" sz="1200">
                          <a:effectLst/>
                        </a:rPr>
                        <a:t>c</a:t>
                      </a:r>
                      <a:endParaRPr lang="es-EC" sz="12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dirty="0">
                          <a:effectLst/>
                        </a:rPr>
                        <a:t>≥20 con.</a:t>
                      </a:r>
                      <a:endParaRPr lang="es-EC" sz="1200" dirty="0">
                        <a:effectLst/>
                        <a:latin typeface="Calibri"/>
                        <a:ea typeface="Calibri"/>
                        <a:cs typeface="Times New Roman"/>
                      </a:endParaRPr>
                    </a:p>
                  </a:txBody>
                  <a:tcPr marL="44450" marR="44450" marT="0" marB="0" anchor="b"/>
                </a:tc>
              </a:tr>
            </a:tbl>
          </a:graphicData>
        </a:graphic>
      </p:graphicFrame>
      <p:sp>
        <p:nvSpPr>
          <p:cNvPr id="7" name="1 Título"/>
          <p:cNvSpPr txBox="1">
            <a:spLocks/>
          </p:cNvSpPr>
          <p:nvPr/>
        </p:nvSpPr>
        <p:spPr>
          <a:xfrm>
            <a:off x="716752" y="440656"/>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13</a:t>
            </a:fld>
            <a:endParaRPr lang="es-EC"/>
          </a:p>
        </p:txBody>
      </p:sp>
    </p:spTree>
    <p:extLst>
      <p:ext uri="{BB962C8B-B14F-4D97-AF65-F5344CB8AC3E}">
        <p14:creationId xmlns:p14="http://schemas.microsoft.com/office/powerpoint/2010/main" val="2126102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50064" y="692696"/>
            <a:ext cx="5030544" cy="477054"/>
          </a:xfrm>
          <a:prstGeom prst="rect">
            <a:avLst/>
          </a:prstGeom>
          <a:noFill/>
        </p:spPr>
        <p:txBody>
          <a:bodyPr wrap="non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Proceso previo a la exportación</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5" name="4 Rectángulo"/>
          <p:cNvSpPr/>
          <p:nvPr/>
        </p:nvSpPr>
        <p:spPr>
          <a:xfrm>
            <a:off x="1357201" y="1497344"/>
            <a:ext cx="1723550" cy="323165"/>
          </a:xfrm>
          <a:prstGeom prst="rect">
            <a:avLst/>
          </a:prstGeom>
          <a:noFill/>
        </p:spPr>
        <p:txBody>
          <a:bodyPr wrap="none" lIns="91440" tIns="45720" rIns="91440" bIns="45720">
            <a:spAutoFit/>
          </a:bodyPr>
          <a:lstStyle/>
          <a:p>
            <a:pPr algn="ctr"/>
            <a:r>
              <a:rPr lang="es-ES"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ADQUISICIONES</a:t>
            </a:r>
            <a:endParaRPr lang="es-E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 name="5 Rectángulo redondeado"/>
          <p:cNvSpPr/>
          <p:nvPr/>
        </p:nvSpPr>
        <p:spPr>
          <a:xfrm>
            <a:off x="539552" y="2365180"/>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Capacidad productiva</a:t>
            </a:r>
            <a:endParaRPr lang="es-EC" dirty="0"/>
          </a:p>
        </p:txBody>
      </p:sp>
      <p:sp>
        <p:nvSpPr>
          <p:cNvPr id="7" name="6 Rectángulo redondeado"/>
          <p:cNvSpPr/>
          <p:nvPr/>
        </p:nvSpPr>
        <p:spPr>
          <a:xfrm>
            <a:off x="3185747" y="2371764"/>
            <a:ext cx="24663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Acentuar las relaciones comerciales</a:t>
            </a:r>
            <a:endParaRPr lang="es-EC" dirty="0"/>
          </a:p>
        </p:txBody>
      </p:sp>
      <p:sp>
        <p:nvSpPr>
          <p:cNvPr id="8" name="7 Rectángulo redondeado"/>
          <p:cNvSpPr/>
          <p:nvPr/>
        </p:nvSpPr>
        <p:spPr>
          <a:xfrm>
            <a:off x="5991449" y="2358596"/>
            <a:ext cx="23762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Determinar un calendario de compras</a:t>
            </a:r>
            <a:endParaRPr lang="es-EC" dirty="0"/>
          </a:p>
        </p:txBody>
      </p:sp>
      <p:sp>
        <p:nvSpPr>
          <p:cNvPr id="9" name="8 Rectángulo"/>
          <p:cNvSpPr/>
          <p:nvPr/>
        </p:nvSpPr>
        <p:spPr>
          <a:xfrm>
            <a:off x="758924" y="3212976"/>
            <a:ext cx="2880533" cy="323165"/>
          </a:xfrm>
          <a:prstGeom prst="rect">
            <a:avLst/>
          </a:prstGeom>
          <a:noFill/>
        </p:spPr>
        <p:txBody>
          <a:bodyPr wrap="none" lIns="91440" tIns="45720" rIns="91440" bIns="45720">
            <a:spAutoFit/>
          </a:bodyPr>
          <a:lstStyle/>
          <a:p>
            <a:pPr algn="ctr"/>
            <a:r>
              <a:rPr lang="es-ES"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PREPARACION Y EMBALAJE</a:t>
            </a:r>
            <a:endParaRPr lang="es-E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10" name="9 Imagen" descr="Caja Troquelada Autoarmab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65" y="3933056"/>
            <a:ext cx="1943735" cy="1943735"/>
          </a:xfrm>
          <a:prstGeom prst="rect">
            <a:avLst/>
          </a:prstGeom>
          <a:noFill/>
          <a:ln>
            <a:solidFill>
              <a:schemeClr val="tx1"/>
            </a:solidFill>
          </a:ln>
        </p:spPr>
      </p:pic>
      <p:pic>
        <p:nvPicPr>
          <p:cNvPr id="11" name="10 Imagen" descr="https://encrypted-tbn1.gstatic.com/images?q=tbn:ANd9GcQnotS4F7Uk2aN71MRmyu4kbuciAdaQ_-eZqRxqASVmN_6l-vugeQ"/>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891" y="3899912"/>
            <a:ext cx="2204085" cy="1976879"/>
          </a:xfrm>
          <a:prstGeom prst="rect">
            <a:avLst/>
          </a:prstGeom>
          <a:noFill/>
          <a:ln>
            <a:solidFill>
              <a:schemeClr val="tx1"/>
            </a:solidFill>
          </a:ln>
        </p:spPr>
      </p:pic>
      <p:pic>
        <p:nvPicPr>
          <p:cNvPr id="12" name="11 Imagen" descr="https://encrypted-tbn0.gstatic.com/images?q=tbn:ANd9GcSIVLGf19X0fNeEpVCe5qZuIxExQVbLtZfW5xZxsAzWBq8UWxCh"/>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3" y="4003734"/>
            <a:ext cx="2376264" cy="1873057"/>
          </a:xfrm>
          <a:prstGeom prst="rect">
            <a:avLst/>
          </a:prstGeom>
          <a:noFill/>
          <a:ln>
            <a:solidFill>
              <a:schemeClr val="tx1"/>
            </a:solidFill>
          </a:ln>
        </p:spPr>
      </p:pic>
      <p:sp>
        <p:nvSpPr>
          <p:cNvPr id="13" name="12 Rectángulo"/>
          <p:cNvSpPr/>
          <p:nvPr/>
        </p:nvSpPr>
        <p:spPr>
          <a:xfrm>
            <a:off x="1330959" y="5943318"/>
            <a:ext cx="800219" cy="369332"/>
          </a:xfrm>
          <a:prstGeom prst="rect">
            <a:avLst/>
          </a:prstGeom>
        </p:spPr>
        <p:txBody>
          <a:bodyPr wrap="none">
            <a:spAutoFit/>
          </a:bodyPr>
          <a:lstStyle/>
          <a:p>
            <a:r>
              <a:rPr lang="es-EC" b="1" i="1" dirty="0" smtClean="0">
                <a:latin typeface="Arial" pitchFamily="34" charset="0"/>
                <a:cs typeface="Arial" pitchFamily="34" charset="0"/>
              </a:rPr>
              <a:t>Cajas</a:t>
            </a:r>
            <a:endParaRPr lang="es-EC" b="1" i="1" dirty="0"/>
          </a:p>
        </p:txBody>
      </p:sp>
      <p:sp>
        <p:nvSpPr>
          <p:cNvPr id="14" name="13 Rectángulo"/>
          <p:cNvSpPr/>
          <p:nvPr/>
        </p:nvSpPr>
        <p:spPr>
          <a:xfrm>
            <a:off x="4031648" y="5961428"/>
            <a:ext cx="825867" cy="369332"/>
          </a:xfrm>
          <a:prstGeom prst="rect">
            <a:avLst/>
          </a:prstGeom>
        </p:spPr>
        <p:txBody>
          <a:bodyPr wrap="none">
            <a:spAutoFit/>
          </a:bodyPr>
          <a:lstStyle/>
          <a:p>
            <a:r>
              <a:rPr lang="es-EC" b="1" i="1" dirty="0" smtClean="0">
                <a:latin typeface="Arial" pitchFamily="34" charset="0"/>
                <a:cs typeface="Arial" pitchFamily="34" charset="0"/>
              </a:rPr>
              <a:t>Chips</a:t>
            </a:r>
            <a:endParaRPr lang="es-EC" b="1" i="1" dirty="0"/>
          </a:p>
        </p:txBody>
      </p:sp>
      <p:sp>
        <p:nvSpPr>
          <p:cNvPr id="15" name="14 Rectángulo"/>
          <p:cNvSpPr/>
          <p:nvPr/>
        </p:nvSpPr>
        <p:spPr>
          <a:xfrm>
            <a:off x="6381927" y="5999904"/>
            <a:ext cx="1595309" cy="369332"/>
          </a:xfrm>
          <a:prstGeom prst="rect">
            <a:avLst/>
          </a:prstGeom>
        </p:spPr>
        <p:txBody>
          <a:bodyPr wrap="none">
            <a:spAutoFit/>
          </a:bodyPr>
          <a:lstStyle/>
          <a:p>
            <a:r>
              <a:rPr lang="es-EC" b="1" i="1" dirty="0" smtClean="0">
                <a:latin typeface="Arial" pitchFamily="34" charset="0"/>
                <a:cs typeface="Arial" pitchFamily="34" charset="0"/>
              </a:rPr>
              <a:t>Film alveolar</a:t>
            </a:r>
            <a:endParaRPr lang="es-EC" b="1" i="1" dirty="0"/>
          </a:p>
        </p:txBody>
      </p:sp>
      <p:sp>
        <p:nvSpPr>
          <p:cNvPr id="16" name="1 Título"/>
          <p:cNvSpPr txBox="1">
            <a:spLocks/>
          </p:cNvSpPr>
          <p:nvPr/>
        </p:nvSpPr>
        <p:spPr>
          <a:xfrm>
            <a:off x="840883" y="533963"/>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14</a:t>
            </a:fld>
            <a:endParaRPr lang="es-EC"/>
          </a:p>
        </p:txBody>
      </p:sp>
      <p:sp>
        <p:nvSpPr>
          <p:cNvPr id="17" name="16 Rectángulo"/>
          <p:cNvSpPr/>
          <p:nvPr/>
        </p:nvSpPr>
        <p:spPr>
          <a:xfrm>
            <a:off x="1034036" y="1857656"/>
            <a:ext cx="1184940" cy="369332"/>
          </a:xfrm>
          <a:prstGeom prst="rect">
            <a:avLst/>
          </a:prstGeom>
        </p:spPr>
        <p:txBody>
          <a:bodyPr wrap="none">
            <a:spAutoFit/>
          </a:bodyPr>
          <a:lstStyle/>
          <a:p>
            <a:r>
              <a:rPr lang="es-EC" dirty="0" smtClean="0">
                <a:latin typeface="Arial" pitchFamily="34" charset="0"/>
                <a:cs typeface="Arial" pitchFamily="34" charset="0"/>
              </a:rPr>
              <a:t>Identificar</a:t>
            </a:r>
            <a:endParaRPr lang="es-EC" dirty="0"/>
          </a:p>
        </p:txBody>
      </p:sp>
      <p:sp>
        <p:nvSpPr>
          <p:cNvPr id="18" name="17 Rectángulo"/>
          <p:cNvSpPr/>
          <p:nvPr/>
        </p:nvSpPr>
        <p:spPr>
          <a:xfrm>
            <a:off x="3826463" y="1869486"/>
            <a:ext cx="1544012" cy="369332"/>
          </a:xfrm>
          <a:prstGeom prst="rect">
            <a:avLst/>
          </a:prstGeom>
        </p:spPr>
        <p:txBody>
          <a:bodyPr wrap="none">
            <a:spAutoFit/>
          </a:bodyPr>
          <a:lstStyle/>
          <a:p>
            <a:r>
              <a:rPr lang="es-EC" dirty="0" smtClean="0">
                <a:latin typeface="Arial" pitchFamily="34" charset="0"/>
                <a:cs typeface="Arial" pitchFamily="34" charset="0"/>
              </a:rPr>
              <a:t>Con el fin de </a:t>
            </a:r>
            <a:endParaRPr lang="es-EC" dirty="0"/>
          </a:p>
        </p:txBody>
      </p:sp>
      <p:sp>
        <p:nvSpPr>
          <p:cNvPr id="19" name="18 Rectángulo"/>
          <p:cNvSpPr/>
          <p:nvPr/>
        </p:nvSpPr>
        <p:spPr>
          <a:xfrm>
            <a:off x="6879499" y="1869486"/>
            <a:ext cx="300082" cy="369332"/>
          </a:xfrm>
          <a:prstGeom prst="rect">
            <a:avLst/>
          </a:prstGeom>
        </p:spPr>
        <p:txBody>
          <a:bodyPr wrap="none">
            <a:spAutoFit/>
          </a:bodyPr>
          <a:lstStyle/>
          <a:p>
            <a:r>
              <a:rPr lang="es-EC" dirty="0" smtClean="0">
                <a:latin typeface="Arial" pitchFamily="34" charset="0"/>
                <a:cs typeface="Arial" pitchFamily="34" charset="0"/>
              </a:rPr>
              <a:t>y</a:t>
            </a:r>
            <a:endParaRPr lang="es-EC" dirty="0"/>
          </a:p>
        </p:txBody>
      </p:sp>
    </p:spTree>
    <p:extLst>
      <p:ext uri="{BB962C8B-B14F-4D97-AF65-F5344CB8AC3E}">
        <p14:creationId xmlns:p14="http://schemas.microsoft.com/office/powerpoint/2010/main" val="1004156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5008" y="298489"/>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IV:</a:t>
            </a:r>
            <a:endParaRPr lang="es-EC" sz="2000" b="1" dirty="0">
              <a:latin typeface="Arial" pitchFamily="34" charset="0"/>
              <a:cs typeface="Arial" pitchFamily="34" charset="0"/>
            </a:endParaRPr>
          </a:p>
        </p:txBody>
      </p:sp>
      <p:sp>
        <p:nvSpPr>
          <p:cNvPr id="5" name="4 Rectángulo"/>
          <p:cNvSpPr/>
          <p:nvPr/>
        </p:nvSpPr>
        <p:spPr>
          <a:xfrm>
            <a:off x="1979712" y="349786"/>
            <a:ext cx="6840760" cy="630942"/>
          </a:xfrm>
          <a:prstGeom prst="rect">
            <a:avLst/>
          </a:prstGeom>
          <a:noFill/>
        </p:spPr>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PROCESO DE COMERCIO EXTERIOR</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2 Marcador de contenido"/>
          <p:cNvSpPr txBox="1">
            <a:spLocks/>
          </p:cNvSpPr>
          <p:nvPr/>
        </p:nvSpPr>
        <p:spPr>
          <a:xfrm>
            <a:off x="755576" y="1844824"/>
            <a:ext cx="7776864"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ü"/>
            </a:pPr>
            <a:r>
              <a:rPr lang="es-EC" sz="1800" dirty="0" smtClean="0">
                <a:latin typeface="Arial" pitchFamily="34" charset="0"/>
                <a:cs typeface="Arial" pitchFamily="34" charset="0"/>
              </a:rPr>
              <a:t> DDP – </a:t>
            </a:r>
            <a:r>
              <a:rPr lang="es-EC" sz="1800" dirty="0" err="1" smtClean="0">
                <a:latin typeface="Arial" pitchFamily="34" charset="0"/>
                <a:cs typeface="Arial" pitchFamily="34" charset="0"/>
              </a:rPr>
              <a:t>Duty</a:t>
            </a:r>
            <a:r>
              <a:rPr lang="es-EC" sz="1800" dirty="0" smtClean="0">
                <a:latin typeface="Arial" pitchFamily="34" charset="0"/>
                <a:cs typeface="Arial" pitchFamily="34" charset="0"/>
              </a:rPr>
              <a:t> </a:t>
            </a:r>
            <a:r>
              <a:rPr lang="es-EC" sz="1800" dirty="0" err="1" smtClean="0">
                <a:latin typeface="Arial" pitchFamily="34" charset="0"/>
                <a:cs typeface="Arial" pitchFamily="34" charset="0"/>
              </a:rPr>
              <a:t>Delivery</a:t>
            </a:r>
            <a:r>
              <a:rPr lang="es-EC" sz="1800" dirty="0" smtClean="0">
                <a:latin typeface="Arial" pitchFamily="34" charset="0"/>
                <a:cs typeface="Arial" pitchFamily="34" charset="0"/>
              </a:rPr>
              <a:t> </a:t>
            </a:r>
            <a:r>
              <a:rPr lang="es-EC" sz="1800" dirty="0" err="1" smtClean="0">
                <a:latin typeface="Arial" pitchFamily="34" charset="0"/>
                <a:cs typeface="Arial" pitchFamily="34" charset="0"/>
              </a:rPr>
              <a:t>Paid</a:t>
            </a:r>
            <a:endParaRPr lang="es-EC" sz="1800" dirty="0" smtClean="0">
              <a:latin typeface="Arial" pitchFamily="34" charset="0"/>
              <a:cs typeface="Arial" pitchFamily="34" charset="0"/>
            </a:endParaRPr>
          </a:p>
          <a:p>
            <a:pPr>
              <a:buFont typeface="Wingdings" pitchFamily="2" charset="2"/>
              <a:buChar char="ü"/>
            </a:pPr>
            <a:endParaRPr lang="es-EC" sz="1800" dirty="0">
              <a:latin typeface="Arial" pitchFamily="34" charset="0"/>
              <a:cs typeface="Arial" pitchFamily="34" charset="0"/>
            </a:endParaRPr>
          </a:p>
          <a:p>
            <a:pPr>
              <a:buFont typeface="Wingdings" pitchFamily="2" charset="2"/>
              <a:buChar char="ü"/>
            </a:pPr>
            <a:endParaRPr lang="es-EC" sz="1800" dirty="0" smtClean="0">
              <a:latin typeface="Arial" pitchFamily="34" charset="0"/>
              <a:cs typeface="Arial" pitchFamily="34" charset="0"/>
            </a:endParaRPr>
          </a:p>
          <a:p>
            <a:pPr>
              <a:buFont typeface="Wingdings" pitchFamily="2" charset="2"/>
              <a:buChar char="ü"/>
            </a:pPr>
            <a:endParaRPr lang="es-EC" sz="1800" dirty="0">
              <a:latin typeface="Arial" pitchFamily="34" charset="0"/>
              <a:cs typeface="Arial" pitchFamily="34" charset="0"/>
            </a:endParaRPr>
          </a:p>
          <a:p>
            <a:pPr>
              <a:buFont typeface="Wingdings" pitchFamily="2" charset="2"/>
              <a:buChar char="ü"/>
            </a:pPr>
            <a:endParaRPr lang="es-EC" sz="1800" dirty="0" smtClean="0">
              <a:latin typeface="Arial" pitchFamily="34" charset="0"/>
              <a:cs typeface="Arial" pitchFamily="34" charset="0"/>
            </a:endParaRPr>
          </a:p>
          <a:p>
            <a:pPr>
              <a:buFont typeface="Wingdings" pitchFamily="2" charset="2"/>
              <a:buChar char="ü"/>
            </a:pPr>
            <a:endParaRPr lang="es-EC" sz="1800" dirty="0">
              <a:latin typeface="Arial" pitchFamily="34" charset="0"/>
              <a:cs typeface="Arial" pitchFamily="34" charset="0"/>
            </a:endParaRPr>
          </a:p>
          <a:p>
            <a:pPr>
              <a:buFont typeface="Wingdings" pitchFamily="2" charset="2"/>
              <a:buChar char="ü"/>
            </a:pPr>
            <a:endParaRPr lang="es-EC" sz="1800" dirty="0" smtClean="0">
              <a:latin typeface="Arial" pitchFamily="34" charset="0"/>
              <a:cs typeface="Arial" pitchFamily="34" charset="0"/>
            </a:endParaRPr>
          </a:p>
          <a:p>
            <a:pPr>
              <a:buFont typeface="Wingdings" pitchFamily="2" charset="2"/>
              <a:buChar char="ü"/>
            </a:pPr>
            <a:endParaRPr lang="es-EC" sz="1800" dirty="0" smtClean="0">
              <a:latin typeface="Arial" pitchFamily="34" charset="0"/>
              <a:cs typeface="Arial" pitchFamily="34" charset="0"/>
            </a:endParaRPr>
          </a:p>
          <a:p>
            <a:pPr marL="0" indent="0">
              <a:buNone/>
            </a:pPr>
            <a:r>
              <a:rPr lang="es-EC" sz="1800" dirty="0" smtClean="0">
                <a:latin typeface="Arial" pitchFamily="34" charset="0"/>
                <a:cs typeface="Arial" pitchFamily="34" charset="0"/>
              </a:rPr>
              <a:t>            *Vía Aérea</a:t>
            </a:r>
          </a:p>
          <a:p>
            <a:pPr marL="0" indent="0" algn="r">
              <a:buNone/>
            </a:pPr>
            <a:endParaRPr lang="es-EC" sz="1800" dirty="0" smtClean="0">
              <a:latin typeface="Arial" pitchFamily="34" charset="0"/>
              <a:cs typeface="Arial" pitchFamily="34" charset="0"/>
            </a:endParaRPr>
          </a:p>
          <a:p>
            <a:pPr marL="0" indent="0" algn="r">
              <a:buNone/>
            </a:pPr>
            <a:endParaRPr lang="es-EC" sz="1800" dirty="0" smtClean="0">
              <a:latin typeface="Arial" pitchFamily="34" charset="0"/>
              <a:cs typeface="Arial" pitchFamily="34" charset="0"/>
            </a:endParaRPr>
          </a:p>
          <a:p>
            <a:pPr marL="0" indent="0">
              <a:buNone/>
            </a:pPr>
            <a:r>
              <a:rPr lang="es-EC" sz="1800" dirty="0" smtClean="0">
                <a:latin typeface="Arial" pitchFamily="34" charset="0"/>
                <a:cs typeface="Arial" pitchFamily="34" charset="0"/>
              </a:rPr>
              <a:t>                                    *  Forma de Pago</a:t>
            </a:r>
          </a:p>
          <a:p>
            <a:pPr marL="0" indent="0">
              <a:buNone/>
            </a:pPr>
            <a:r>
              <a:rPr lang="es-EC" sz="1800" dirty="0">
                <a:latin typeface="Arial" pitchFamily="34" charset="0"/>
                <a:cs typeface="Arial" pitchFamily="34" charset="0"/>
              </a:rPr>
              <a:t>	</a:t>
            </a:r>
            <a:r>
              <a:rPr lang="es-EC" sz="1800" dirty="0" smtClean="0">
                <a:latin typeface="Arial" pitchFamily="34" charset="0"/>
                <a:cs typeface="Arial" pitchFamily="34" charset="0"/>
              </a:rPr>
              <a:t>                                      Giro Directo</a:t>
            </a:r>
          </a:p>
          <a:p>
            <a:pPr marL="0" indent="0">
              <a:buNone/>
            </a:pPr>
            <a:r>
              <a:rPr lang="es-EC" sz="1800" dirty="0">
                <a:latin typeface="Arial" pitchFamily="34" charset="0"/>
                <a:cs typeface="Arial" pitchFamily="34" charset="0"/>
              </a:rPr>
              <a:t>	</a:t>
            </a:r>
            <a:r>
              <a:rPr lang="es-EC" sz="1800" dirty="0" smtClean="0">
                <a:latin typeface="Arial" pitchFamily="34" charset="0"/>
                <a:cs typeface="Arial" pitchFamily="34" charset="0"/>
              </a:rPr>
              <a:t>                                       Carta de Crédito</a:t>
            </a:r>
            <a:endParaRPr lang="es-EC" sz="1800" dirty="0">
              <a:latin typeface="Arial" pitchFamily="34" charset="0"/>
              <a:cs typeface="Arial" pitchFamily="34" charset="0"/>
            </a:endParaRPr>
          </a:p>
        </p:txBody>
      </p:sp>
      <p:sp>
        <p:nvSpPr>
          <p:cNvPr id="8" name="7 Rectángulo"/>
          <p:cNvSpPr/>
          <p:nvPr/>
        </p:nvSpPr>
        <p:spPr>
          <a:xfrm>
            <a:off x="366548" y="1297289"/>
            <a:ext cx="3704860" cy="400110"/>
          </a:xfrm>
          <a:prstGeom prst="rect">
            <a:avLst/>
          </a:prstGeom>
          <a:noFill/>
        </p:spPr>
        <p:txBody>
          <a:bodyPr wrap="none" lIns="91440" tIns="45720" rIns="91440" bIns="45720">
            <a:spAutoFit/>
          </a:bodyPr>
          <a:lstStyle/>
          <a:p>
            <a:pPr algn="ctr"/>
            <a:r>
              <a:rPr lang="es-ES"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TERMINO DE NEGOCIACIÓN</a:t>
            </a:r>
            <a:endParaRPr lang="es-ES"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348880"/>
            <a:ext cx="6868732" cy="1836204"/>
          </a:xfrm>
          <a:prstGeom prst="rect">
            <a:avLst/>
          </a:prstGeom>
          <a:noFill/>
          <a:ln w="127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158" y="4298150"/>
            <a:ext cx="2400300" cy="1080120"/>
          </a:xfrm>
          <a:prstGeom prst="rect">
            <a:avLst/>
          </a:prstGeom>
          <a:noFill/>
          <a:ln w="127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319503"/>
            <a:ext cx="2073624" cy="1186759"/>
          </a:xfrm>
          <a:prstGeom prst="rect">
            <a:avLst/>
          </a:prstGeom>
          <a:noFill/>
          <a:ln w="127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DF3892C-0779-4F78-BB39-030331AC281E}" type="slidenum">
              <a:rPr lang="es-EC" smtClean="0"/>
              <a:pPr/>
              <a:t>15</a:t>
            </a:fld>
            <a:endParaRPr lang="es-EC"/>
          </a:p>
        </p:txBody>
      </p:sp>
    </p:spTree>
    <p:extLst>
      <p:ext uri="{BB962C8B-B14F-4D97-AF65-F5344CB8AC3E}">
        <p14:creationId xmlns:p14="http://schemas.microsoft.com/office/powerpoint/2010/main" val="3057503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3995936" y="582454"/>
            <a:ext cx="4866015" cy="6086906"/>
          </a:xfrm>
          <a:prstGeom prst="rect">
            <a:avLst/>
          </a:prstGeom>
          <a:noFill/>
          <a:ln w="15875" cmpd="dbl">
            <a:solidFill>
              <a:schemeClr val="accent6">
                <a:lumMod val="50000"/>
              </a:schemeClr>
            </a:solidFill>
            <a:miter lim="800000"/>
            <a:headEnd/>
            <a:tailEnd/>
          </a:ln>
        </p:spPr>
      </p:pic>
      <p:sp>
        <p:nvSpPr>
          <p:cNvPr id="5" name="2 Marcador de contenido"/>
          <p:cNvSpPr>
            <a:spLocks noGrp="1"/>
          </p:cNvSpPr>
          <p:nvPr>
            <p:ph idx="1"/>
          </p:nvPr>
        </p:nvSpPr>
        <p:spPr>
          <a:xfrm>
            <a:off x="755576" y="2132856"/>
            <a:ext cx="2602632" cy="2520280"/>
          </a:xfrm>
          <a:solidFill>
            <a:schemeClr val="accent6">
              <a:lumMod val="40000"/>
              <a:lumOff val="60000"/>
            </a:schemeClr>
          </a:solidFill>
          <a:ln cmpd="dbl">
            <a:solidFill>
              <a:schemeClr val="accent5">
                <a:lumMod val="50000"/>
              </a:schemeClr>
            </a:solidFill>
          </a:ln>
        </p:spPr>
        <p:txBody>
          <a:bodyPr>
            <a:normAutofit/>
          </a:bodyPr>
          <a:lstStyle/>
          <a:p>
            <a:pPr>
              <a:buFont typeface="Wingdings" pitchFamily="2" charset="2"/>
              <a:buChar char="ü"/>
            </a:pPr>
            <a:r>
              <a:rPr lang="es-EC" sz="2000" dirty="0" smtClean="0">
                <a:latin typeface="Arial" pitchFamily="34" charset="0"/>
                <a:cs typeface="Arial" pitchFamily="34" charset="0"/>
              </a:rPr>
              <a:t> Nota de Pedido</a:t>
            </a:r>
          </a:p>
          <a:p>
            <a:pPr>
              <a:buFont typeface="Wingdings" pitchFamily="2" charset="2"/>
              <a:buChar char="ü"/>
            </a:pPr>
            <a:r>
              <a:rPr lang="es-EC" sz="2000" dirty="0" smtClean="0">
                <a:latin typeface="Arial" pitchFamily="34" charset="0"/>
                <a:cs typeface="Arial" pitchFamily="34" charset="0"/>
              </a:rPr>
              <a:t>Factura Comercial</a:t>
            </a:r>
          </a:p>
          <a:p>
            <a:pPr>
              <a:buFont typeface="Wingdings" pitchFamily="2" charset="2"/>
              <a:buChar char="ü"/>
            </a:pPr>
            <a:r>
              <a:rPr lang="es-EC" sz="2000" dirty="0" smtClean="0">
                <a:latin typeface="Arial" pitchFamily="34" charset="0"/>
                <a:cs typeface="Arial" pitchFamily="34" charset="0"/>
              </a:rPr>
              <a:t>Certificado de Origen</a:t>
            </a:r>
          </a:p>
          <a:p>
            <a:pPr>
              <a:buFont typeface="Wingdings" pitchFamily="2" charset="2"/>
              <a:buChar char="ü"/>
            </a:pPr>
            <a:r>
              <a:rPr lang="es-EC" sz="2000" dirty="0" smtClean="0">
                <a:latin typeface="Arial" pitchFamily="34" charset="0"/>
                <a:cs typeface="Arial" pitchFamily="34" charset="0"/>
              </a:rPr>
              <a:t>Póliza de seguro</a:t>
            </a:r>
          </a:p>
          <a:p>
            <a:pPr>
              <a:buFont typeface="Wingdings" pitchFamily="2" charset="2"/>
              <a:buChar char="ü"/>
            </a:pPr>
            <a:r>
              <a:rPr lang="fr-BE" sz="2000" dirty="0" err="1" smtClean="0">
                <a:latin typeface="Arial" pitchFamily="34" charset="0"/>
                <a:cs typeface="Arial" pitchFamily="34" charset="0"/>
              </a:rPr>
              <a:t>Manifiesto</a:t>
            </a:r>
            <a:r>
              <a:rPr lang="fr-BE" sz="2000" dirty="0" smtClean="0">
                <a:latin typeface="Arial" pitchFamily="34" charset="0"/>
                <a:cs typeface="Arial" pitchFamily="34" charset="0"/>
              </a:rPr>
              <a:t> de </a:t>
            </a:r>
            <a:r>
              <a:rPr lang="fr-BE" sz="2000" dirty="0" err="1" smtClean="0">
                <a:latin typeface="Arial" pitchFamily="34" charset="0"/>
                <a:cs typeface="Arial" pitchFamily="34" charset="0"/>
              </a:rPr>
              <a:t>carga</a:t>
            </a:r>
            <a:r>
              <a:rPr lang="fr-BE" sz="2000" dirty="0" smtClean="0">
                <a:latin typeface="Arial" pitchFamily="34" charset="0"/>
                <a:cs typeface="Arial" pitchFamily="34" charset="0"/>
              </a:rPr>
              <a:t> </a:t>
            </a:r>
            <a:endParaRPr lang="es-EC" sz="2000" dirty="0">
              <a:latin typeface="Arial" pitchFamily="34" charset="0"/>
              <a:cs typeface="Arial" pitchFamily="34" charset="0"/>
            </a:endParaRPr>
          </a:p>
        </p:txBody>
      </p:sp>
      <p:sp>
        <p:nvSpPr>
          <p:cNvPr id="6" name="5 Rectángulo"/>
          <p:cNvSpPr/>
          <p:nvPr/>
        </p:nvSpPr>
        <p:spPr>
          <a:xfrm>
            <a:off x="323528" y="1297289"/>
            <a:ext cx="3144914" cy="646331"/>
          </a:xfrm>
          <a:prstGeom prst="rect">
            <a:avLst/>
          </a:prstGeom>
          <a:noFill/>
        </p:spPr>
        <p:txBody>
          <a:bodyPr wrap="square" lIns="91440" tIns="45720" rIns="91440" bIns="45720">
            <a:spAutoFit/>
          </a:bodyP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DOCUMENTOS DE EXPORTACION</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6 Rectángulo"/>
          <p:cNvSpPr/>
          <p:nvPr/>
        </p:nvSpPr>
        <p:spPr>
          <a:xfrm>
            <a:off x="3487090" y="213122"/>
            <a:ext cx="5400600" cy="369332"/>
          </a:xfrm>
          <a:prstGeom prst="rect">
            <a:avLst/>
          </a:prstGeom>
          <a:noFill/>
        </p:spPr>
        <p:txBody>
          <a:bodyPr wrap="square" lIns="91440" tIns="45720" rIns="91440" bIns="45720">
            <a:spAutoFit/>
          </a:bodyP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PROCESO DE EXPORTACION</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8" name="1 Título"/>
          <p:cNvSpPr txBox="1">
            <a:spLocks/>
          </p:cNvSpPr>
          <p:nvPr/>
        </p:nvSpPr>
        <p:spPr>
          <a:xfrm>
            <a:off x="683568" y="32265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IV:</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16</a:t>
            </a:fld>
            <a:endParaRPr lang="es-EC"/>
          </a:p>
        </p:txBody>
      </p:sp>
    </p:spTree>
    <p:extLst>
      <p:ext uri="{BB962C8B-B14F-4D97-AF65-F5344CB8AC3E}">
        <p14:creationId xmlns:p14="http://schemas.microsoft.com/office/powerpoint/2010/main" val="8669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5008" y="298489"/>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a:t>
            </a:r>
            <a:endParaRPr lang="es-EC" sz="2000" b="1" dirty="0">
              <a:latin typeface="Arial" pitchFamily="34" charset="0"/>
              <a:cs typeface="Arial" pitchFamily="34" charset="0"/>
            </a:endParaRPr>
          </a:p>
        </p:txBody>
      </p:sp>
      <p:sp>
        <p:nvSpPr>
          <p:cNvPr id="5" name="4 Rectángulo"/>
          <p:cNvSpPr/>
          <p:nvPr/>
        </p:nvSpPr>
        <p:spPr>
          <a:xfrm>
            <a:off x="1979712" y="349786"/>
            <a:ext cx="6840760" cy="1169551"/>
          </a:xfrm>
          <a:prstGeom prst="rect">
            <a:avLst/>
          </a:prstGeom>
          <a:noFill/>
        </p:spPr>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PLAN DE MARKETING ESTRATEGICO Y OPERATIVO</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redondeado"/>
          <p:cNvSpPr/>
          <p:nvPr/>
        </p:nvSpPr>
        <p:spPr>
          <a:xfrm>
            <a:off x="1823100" y="1871192"/>
            <a:ext cx="247346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Arial" pitchFamily="34" charset="0"/>
                <a:cs typeface="Arial" pitchFamily="34" charset="0"/>
              </a:rPr>
              <a:t>Almacenes distribuidores – Bélgica</a:t>
            </a:r>
            <a:endParaRPr lang="es-EC" dirty="0"/>
          </a:p>
        </p:txBody>
      </p:sp>
      <p:sp>
        <p:nvSpPr>
          <p:cNvPr id="7" name="6 Rectángulo redondeado"/>
          <p:cNvSpPr/>
          <p:nvPr/>
        </p:nvSpPr>
        <p:spPr>
          <a:xfrm>
            <a:off x="3059832" y="2961456"/>
            <a:ext cx="2448272"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Arial" pitchFamily="34" charset="0"/>
                <a:cs typeface="Arial" pitchFamily="34" charset="0"/>
              </a:rPr>
              <a:t>Bimensualmente</a:t>
            </a:r>
            <a:endParaRPr lang="es-EC" dirty="0"/>
          </a:p>
        </p:txBody>
      </p:sp>
      <p:sp>
        <p:nvSpPr>
          <p:cNvPr id="9" name="8 Rectángulo redondeado"/>
          <p:cNvSpPr/>
          <p:nvPr/>
        </p:nvSpPr>
        <p:spPr>
          <a:xfrm>
            <a:off x="3967151" y="3844037"/>
            <a:ext cx="2466960"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Arial" pitchFamily="34" charset="0"/>
                <a:cs typeface="Arial" pitchFamily="34" charset="0"/>
              </a:rPr>
              <a:t>Negociación – </a:t>
            </a:r>
          </a:p>
          <a:p>
            <a:pPr algn="ctr"/>
            <a:r>
              <a:rPr lang="es-EC" dirty="0" smtClean="0">
                <a:latin typeface="Arial" pitchFamily="34" charset="0"/>
                <a:cs typeface="Arial" pitchFamily="34" charset="0"/>
              </a:rPr>
              <a:t>Producto en mano</a:t>
            </a:r>
            <a:endParaRPr lang="es-EC" dirty="0"/>
          </a:p>
        </p:txBody>
      </p:sp>
      <p:sp>
        <p:nvSpPr>
          <p:cNvPr id="10" name="9 Rectángulo redondeado"/>
          <p:cNvSpPr/>
          <p:nvPr/>
        </p:nvSpPr>
        <p:spPr>
          <a:xfrm>
            <a:off x="4679201" y="4725144"/>
            <a:ext cx="247346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Arial" pitchFamily="34" charset="0"/>
                <a:cs typeface="Arial" pitchFamily="34" charset="0"/>
              </a:rPr>
              <a:t>Cumplimiento de plazos</a:t>
            </a:r>
            <a:endParaRPr lang="es-EC" dirty="0"/>
          </a:p>
        </p:txBody>
      </p:sp>
      <p:sp>
        <p:nvSpPr>
          <p:cNvPr id="12" name="11 Rectángulo redondeado"/>
          <p:cNvSpPr/>
          <p:nvPr/>
        </p:nvSpPr>
        <p:spPr>
          <a:xfrm>
            <a:off x="5994966" y="5616617"/>
            <a:ext cx="2466960"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Arial" pitchFamily="34" charset="0"/>
                <a:cs typeface="Arial" pitchFamily="34" charset="0"/>
              </a:rPr>
              <a:t>Producto Ofrecido – </a:t>
            </a:r>
          </a:p>
          <a:p>
            <a:pPr algn="ctr"/>
            <a:r>
              <a:rPr lang="es-EC" dirty="0" smtClean="0">
                <a:latin typeface="Arial" pitchFamily="34" charset="0"/>
                <a:cs typeface="Arial" pitchFamily="34" charset="0"/>
              </a:rPr>
              <a:t>Producto entregado</a:t>
            </a:r>
            <a:endParaRPr lang="es-EC" dirty="0"/>
          </a:p>
        </p:txBody>
      </p:sp>
      <p:sp>
        <p:nvSpPr>
          <p:cNvPr id="14" name="13 Flecha curvada hacia la izquierda"/>
          <p:cNvSpPr/>
          <p:nvPr/>
        </p:nvSpPr>
        <p:spPr>
          <a:xfrm rot="19495790">
            <a:off x="5152917" y="1687401"/>
            <a:ext cx="710371" cy="12819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14 Flecha curvada hacia la izquierda"/>
          <p:cNvSpPr/>
          <p:nvPr/>
        </p:nvSpPr>
        <p:spPr>
          <a:xfrm rot="18603124">
            <a:off x="6078947" y="2775437"/>
            <a:ext cx="710328" cy="11210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15 Flecha curvada hacia la izquierda"/>
          <p:cNvSpPr/>
          <p:nvPr/>
        </p:nvSpPr>
        <p:spPr>
          <a:xfrm rot="18603124">
            <a:off x="7195021" y="4268508"/>
            <a:ext cx="766223" cy="12836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17</a:t>
            </a:fld>
            <a:endParaRPr lang="es-EC"/>
          </a:p>
        </p:txBody>
      </p:sp>
      <p:sp>
        <p:nvSpPr>
          <p:cNvPr id="3" name="2 Rectángulo"/>
          <p:cNvSpPr/>
          <p:nvPr/>
        </p:nvSpPr>
        <p:spPr>
          <a:xfrm>
            <a:off x="437394" y="3136830"/>
            <a:ext cx="2480166" cy="369332"/>
          </a:xfrm>
          <a:prstGeom prst="rect">
            <a:avLst/>
          </a:prstGeom>
        </p:spPr>
        <p:txBody>
          <a:bodyPr wrap="none">
            <a:spAutoFit/>
          </a:bodyPr>
          <a:lstStyle/>
          <a:p>
            <a:r>
              <a:rPr lang="es-EC" dirty="0" smtClean="0">
                <a:latin typeface="Arial" pitchFamily="34" charset="0"/>
                <a:cs typeface="Arial" pitchFamily="34" charset="0"/>
              </a:rPr>
              <a:t>Frecuencia</a:t>
            </a:r>
            <a:r>
              <a:rPr lang="fr-BE" dirty="0" smtClean="0">
                <a:latin typeface="Arial" pitchFamily="34" charset="0"/>
                <a:cs typeface="Arial" pitchFamily="34" charset="0"/>
              </a:rPr>
              <a:t> de </a:t>
            </a:r>
            <a:r>
              <a:rPr lang="es-EC" dirty="0" smtClean="0">
                <a:latin typeface="Arial" pitchFamily="34" charset="0"/>
                <a:cs typeface="Arial" pitchFamily="34" charset="0"/>
              </a:rPr>
              <a:t>compra</a:t>
            </a:r>
            <a:endParaRPr lang="es-EC" dirty="0"/>
          </a:p>
        </p:txBody>
      </p:sp>
      <p:sp>
        <p:nvSpPr>
          <p:cNvPr id="17" name="16 Rectángulo"/>
          <p:cNvSpPr/>
          <p:nvPr/>
        </p:nvSpPr>
        <p:spPr>
          <a:xfrm>
            <a:off x="2338521" y="4923137"/>
            <a:ext cx="979755" cy="369332"/>
          </a:xfrm>
          <a:prstGeom prst="rect">
            <a:avLst/>
          </a:prstGeom>
        </p:spPr>
        <p:txBody>
          <a:bodyPr wrap="none">
            <a:spAutoFit/>
          </a:bodyPr>
          <a:lstStyle/>
          <a:p>
            <a:r>
              <a:rPr lang="es-EC" dirty="0" smtClean="0">
                <a:latin typeface="Arial" pitchFamily="34" charset="0"/>
                <a:cs typeface="Arial" pitchFamily="34" charset="0"/>
              </a:rPr>
              <a:t>Permite</a:t>
            </a:r>
            <a:endParaRPr lang="es-EC" dirty="0"/>
          </a:p>
        </p:txBody>
      </p:sp>
      <p:sp>
        <p:nvSpPr>
          <p:cNvPr id="8" name="7 Abrir llave"/>
          <p:cNvSpPr/>
          <p:nvPr/>
        </p:nvSpPr>
        <p:spPr>
          <a:xfrm>
            <a:off x="3491880" y="3968498"/>
            <a:ext cx="288032" cy="2268814"/>
          </a:xfrm>
          <a:prstGeom prst="leftBrace">
            <a:avLst/>
          </a:prstGeom>
          <a:ln w="158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3977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15816" y="310698"/>
            <a:ext cx="5448929" cy="477054"/>
          </a:xfrm>
          <a:prstGeom prst="rect">
            <a:avLst/>
          </a:prstGeom>
          <a:noFill/>
        </p:spPr>
        <p:txBody>
          <a:bodyPr wrap="none" lIns="91440" tIns="45720" rIns="91440" bIns="45720">
            <a:spAutoFit/>
          </a:bodyPr>
          <a:lstStyle/>
          <a:p>
            <a:pPr algn="ctr"/>
            <a:r>
              <a:rPr lang="es-EC" sz="25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cs typeface="Arial" pitchFamily="34" charset="0"/>
              </a:rPr>
              <a:t>Estrategias para la Matriz FODA</a:t>
            </a:r>
            <a:endParaRPr lang="es-ES" sz="25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cs typeface="Arial" pitchFamily="34" charset="0"/>
            </a:endParaRPr>
          </a:p>
        </p:txBody>
      </p:sp>
      <p:sp>
        <p:nvSpPr>
          <p:cNvPr id="6" name="1 Título"/>
          <p:cNvSpPr txBox="1">
            <a:spLocks/>
          </p:cNvSpPr>
          <p:nvPr/>
        </p:nvSpPr>
        <p:spPr>
          <a:xfrm>
            <a:off x="971600" y="151965"/>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18</a:t>
            </a:fld>
            <a:endParaRPr lang="es-EC"/>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049404"/>
            <a:ext cx="6286500" cy="5476875"/>
          </a:xfrm>
          <a:prstGeom prst="rect">
            <a:avLst/>
          </a:prstGeom>
          <a:noFill/>
          <a:ln w="1587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1835696" y="1626920"/>
            <a:ext cx="1332148"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800" dirty="0" smtClean="0">
                <a:latin typeface="Arial" pitchFamily="34" charset="0"/>
                <a:cs typeface="Arial" pitchFamily="34" charset="0"/>
              </a:rPr>
              <a:t>CRUCE</a:t>
            </a:r>
            <a:endParaRPr lang="es-EC" sz="1800" dirty="0">
              <a:latin typeface="Arial" pitchFamily="34" charset="0"/>
              <a:cs typeface="Arial" pitchFamily="34" charset="0"/>
            </a:endParaRPr>
          </a:p>
        </p:txBody>
      </p:sp>
    </p:spTree>
    <p:extLst>
      <p:ext uri="{BB962C8B-B14F-4D97-AF65-F5344CB8AC3E}">
        <p14:creationId xmlns:p14="http://schemas.microsoft.com/office/powerpoint/2010/main" val="1957991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65642" y="457221"/>
            <a:ext cx="2359941" cy="477054"/>
          </a:xfrm>
          <a:prstGeom prst="rect">
            <a:avLst/>
          </a:prstGeom>
          <a:noFill/>
        </p:spPr>
        <p:txBody>
          <a:bodyPr wrap="non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Marketing MIX</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10" name="9 Elipse"/>
          <p:cNvSpPr/>
          <p:nvPr/>
        </p:nvSpPr>
        <p:spPr>
          <a:xfrm>
            <a:off x="2949258" y="2132856"/>
            <a:ext cx="3168352" cy="2601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10 Imagen"/>
          <p:cNvPicPr/>
          <p:nvPr/>
        </p:nvPicPr>
        <p:blipFill>
          <a:blip r:embed="rId3" cstate="print"/>
          <a:srcRect/>
          <a:stretch>
            <a:fillRect/>
          </a:stretch>
        </p:blipFill>
        <p:spPr bwMode="auto">
          <a:xfrm>
            <a:off x="3491880" y="2631571"/>
            <a:ext cx="2088232" cy="1517509"/>
          </a:xfrm>
          <a:prstGeom prst="rect">
            <a:avLst/>
          </a:prstGeom>
          <a:noFill/>
          <a:ln w="9525">
            <a:noFill/>
            <a:miter lim="800000"/>
            <a:headEnd/>
            <a:tailEnd/>
          </a:ln>
        </p:spPr>
      </p:pic>
      <p:sp>
        <p:nvSpPr>
          <p:cNvPr id="12" name="11 Elipse"/>
          <p:cNvSpPr/>
          <p:nvPr/>
        </p:nvSpPr>
        <p:spPr>
          <a:xfrm>
            <a:off x="899592" y="1169009"/>
            <a:ext cx="1728192" cy="1561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PRECIO</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3" name="12 Elipse"/>
          <p:cNvSpPr/>
          <p:nvPr/>
        </p:nvSpPr>
        <p:spPr>
          <a:xfrm>
            <a:off x="899592" y="3978642"/>
            <a:ext cx="172819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PRODUCTO</a:t>
            </a:r>
            <a:endParaRPr lang="es-ES"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4" name="13 Elipse"/>
          <p:cNvSpPr/>
          <p:nvPr/>
        </p:nvSpPr>
        <p:spPr>
          <a:xfrm>
            <a:off x="6640956" y="1227960"/>
            <a:ext cx="1728192" cy="15288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PLAZA</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5" name="14 Elipse"/>
          <p:cNvSpPr/>
          <p:nvPr/>
        </p:nvSpPr>
        <p:spPr>
          <a:xfrm>
            <a:off x="6460936" y="4141470"/>
            <a:ext cx="1901472" cy="1574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PROMOCION</a:t>
            </a:r>
            <a:endParaRPr lang="es-ES"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6" name="15 Rectángulo"/>
          <p:cNvSpPr/>
          <p:nvPr/>
        </p:nvSpPr>
        <p:spPr>
          <a:xfrm>
            <a:off x="723764" y="2924942"/>
            <a:ext cx="2384648" cy="738664"/>
          </a:xfrm>
          <a:prstGeom prst="rect">
            <a:avLst/>
          </a:prstGeom>
        </p:spPr>
        <p:txBody>
          <a:bodyPr wrap="square">
            <a:spAutoFit/>
          </a:bodyPr>
          <a:lstStyle/>
          <a:p>
            <a:r>
              <a:rPr lang="es-EC" sz="1400" dirty="0" smtClean="0">
                <a:latin typeface="Arial" pitchFamily="34" charset="0"/>
                <a:cs typeface="Arial" pitchFamily="34" charset="0"/>
              </a:rPr>
              <a:t>Gastos de Exportación</a:t>
            </a:r>
          </a:p>
          <a:p>
            <a:r>
              <a:rPr lang="es-EC" sz="1400" dirty="0" smtClean="0">
                <a:latin typeface="Arial" pitchFamily="34" charset="0"/>
                <a:cs typeface="Arial" pitchFamily="34" charset="0"/>
              </a:rPr>
              <a:t>Gastos de embalaje</a:t>
            </a:r>
          </a:p>
          <a:p>
            <a:r>
              <a:rPr lang="es-EC" sz="1400" dirty="0" smtClean="0">
                <a:latin typeface="Arial" pitchFamily="34" charset="0"/>
                <a:cs typeface="Arial" pitchFamily="34" charset="0"/>
              </a:rPr>
              <a:t>Transporte, etc</a:t>
            </a:r>
            <a:endParaRPr lang="es-EC" sz="1400" dirty="0"/>
          </a:p>
        </p:txBody>
      </p:sp>
      <p:sp>
        <p:nvSpPr>
          <p:cNvPr id="17" name="16 Rectángulo"/>
          <p:cNvSpPr/>
          <p:nvPr/>
        </p:nvSpPr>
        <p:spPr>
          <a:xfrm>
            <a:off x="6588224" y="3060964"/>
            <a:ext cx="2088232" cy="523220"/>
          </a:xfrm>
          <a:prstGeom prst="rect">
            <a:avLst/>
          </a:prstGeom>
        </p:spPr>
        <p:txBody>
          <a:bodyPr wrap="square">
            <a:spAutoFit/>
          </a:bodyPr>
          <a:lstStyle/>
          <a:p>
            <a:r>
              <a:rPr lang="es-EC" sz="1400" dirty="0" smtClean="0">
                <a:latin typeface="Arial" pitchFamily="34" charset="0"/>
                <a:cs typeface="Arial" pitchFamily="34" charset="0"/>
              </a:rPr>
              <a:t>Tiendas distribuidoras - Bélgica</a:t>
            </a:r>
            <a:endParaRPr lang="es-EC" sz="1400" dirty="0"/>
          </a:p>
        </p:txBody>
      </p:sp>
      <p:sp>
        <p:nvSpPr>
          <p:cNvPr id="18" name="17 Rectángulo"/>
          <p:cNvSpPr/>
          <p:nvPr/>
        </p:nvSpPr>
        <p:spPr>
          <a:xfrm>
            <a:off x="1020180" y="6047710"/>
            <a:ext cx="2088232" cy="307777"/>
          </a:xfrm>
          <a:prstGeom prst="rect">
            <a:avLst/>
          </a:prstGeom>
        </p:spPr>
        <p:txBody>
          <a:bodyPr wrap="square">
            <a:spAutoFit/>
          </a:bodyPr>
          <a:lstStyle/>
          <a:p>
            <a:r>
              <a:rPr lang="es-EC" sz="1400" dirty="0" smtClean="0">
                <a:latin typeface="Arial" pitchFamily="34" charset="0"/>
                <a:cs typeface="Arial" pitchFamily="34" charset="0"/>
              </a:rPr>
              <a:t>Figuras y Bisutería</a:t>
            </a:r>
            <a:endParaRPr lang="es-EC" sz="1400" dirty="0"/>
          </a:p>
        </p:txBody>
      </p:sp>
      <p:sp>
        <p:nvSpPr>
          <p:cNvPr id="19" name="18 Rectángulo"/>
          <p:cNvSpPr/>
          <p:nvPr/>
        </p:nvSpPr>
        <p:spPr>
          <a:xfrm>
            <a:off x="6460936" y="5832266"/>
            <a:ext cx="2088232" cy="738664"/>
          </a:xfrm>
          <a:prstGeom prst="rect">
            <a:avLst/>
          </a:prstGeom>
        </p:spPr>
        <p:txBody>
          <a:bodyPr wrap="square">
            <a:spAutoFit/>
          </a:bodyPr>
          <a:lstStyle/>
          <a:p>
            <a:r>
              <a:rPr lang="es-EC" sz="1400" dirty="0" smtClean="0">
                <a:latin typeface="Arial" pitchFamily="34" charset="0"/>
                <a:cs typeface="Arial" pitchFamily="34" charset="0"/>
              </a:rPr>
              <a:t>2 X 1</a:t>
            </a:r>
          </a:p>
          <a:p>
            <a:r>
              <a:rPr lang="es-EC" sz="1400" dirty="0" smtClean="0">
                <a:latin typeface="Arial" pitchFamily="34" charset="0"/>
                <a:cs typeface="Arial" pitchFamily="34" charset="0"/>
              </a:rPr>
              <a:t>Volumen de compra</a:t>
            </a:r>
          </a:p>
          <a:p>
            <a:endParaRPr lang="es-EC" sz="1400" dirty="0"/>
          </a:p>
        </p:txBody>
      </p:sp>
      <p:sp>
        <p:nvSpPr>
          <p:cNvPr id="21" name="20 Flecha derecha"/>
          <p:cNvSpPr/>
          <p:nvPr/>
        </p:nvSpPr>
        <p:spPr>
          <a:xfrm rot="1590438">
            <a:off x="2703589" y="2112170"/>
            <a:ext cx="582709" cy="195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19950024">
            <a:off x="2687563" y="4302971"/>
            <a:ext cx="582709" cy="195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derecha"/>
          <p:cNvSpPr/>
          <p:nvPr/>
        </p:nvSpPr>
        <p:spPr>
          <a:xfrm rot="8339691">
            <a:off x="6000713" y="2366325"/>
            <a:ext cx="582709" cy="195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Flecha derecha"/>
          <p:cNvSpPr/>
          <p:nvPr/>
        </p:nvSpPr>
        <p:spPr>
          <a:xfrm rot="13012118">
            <a:off x="5796419" y="4446690"/>
            <a:ext cx="582709" cy="195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 Título"/>
          <p:cNvSpPr txBox="1">
            <a:spLocks/>
          </p:cNvSpPr>
          <p:nvPr/>
        </p:nvSpPr>
        <p:spPr>
          <a:xfrm>
            <a:off x="827584" y="298489"/>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19</a:t>
            </a:fld>
            <a:endParaRPr lang="es-EC"/>
          </a:p>
        </p:txBody>
      </p:sp>
      <p:sp>
        <p:nvSpPr>
          <p:cNvPr id="25" name="24 Rectángulo"/>
          <p:cNvSpPr/>
          <p:nvPr/>
        </p:nvSpPr>
        <p:spPr>
          <a:xfrm>
            <a:off x="3625984" y="4937437"/>
            <a:ext cx="1948408" cy="307777"/>
          </a:xfrm>
          <a:prstGeom prst="rect">
            <a:avLst/>
          </a:prstGeom>
        </p:spPr>
        <p:txBody>
          <a:bodyPr wrap="square">
            <a:spAutoFit/>
          </a:bodyPr>
          <a:lstStyle/>
          <a:p>
            <a:r>
              <a:rPr lang="fr-BE" sz="1400" dirty="0" smtClean="0">
                <a:latin typeface="Arial" pitchFamily="34" charset="0"/>
                <a:cs typeface="Arial" pitchFamily="34" charset="0"/>
              </a:rPr>
              <a:t>POSICIONAMIENTO</a:t>
            </a:r>
            <a:endParaRPr lang="es-EC" sz="1400" dirty="0"/>
          </a:p>
        </p:txBody>
      </p:sp>
      <p:sp>
        <p:nvSpPr>
          <p:cNvPr id="26" name="25 Rectángulo"/>
          <p:cNvSpPr/>
          <p:nvPr/>
        </p:nvSpPr>
        <p:spPr>
          <a:xfrm>
            <a:off x="3991744" y="4077072"/>
            <a:ext cx="1948408" cy="246221"/>
          </a:xfrm>
          <a:prstGeom prst="rect">
            <a:avLst/>
          </a:prstGeom>
        </p:spPr>
        <p:txBody>
          <a:bodyPr wrap="square">
            <a:spAutoFit/>
          </a:bodyPr>
          <a:lstStyle/>
          <a:p>
            <a:r>
              <a:rPr lang="fr-BE" sz="1000" b="1" dirty="0" err="1" smtClean="0">
                <a:solidFill>
                  <a:schemeClr val="accent6">
                    <a:lumMod val="75000"/>
                  </a:schemeClr>
                </a:solidFill>
                <a:latin typeface="Arial" pitchFamily="34" charset="0"/>
                <a:cs typeface="Arial" pitchFamily="34" charset="0"/>
              </a:rPr>
              <a:t>Hecho</a:t>
            </a:r>
            <a:r>
              <a:rPr lang="fr-BE" sz="1000" b="1" dirty="0" smtClean="0">
                <a:solidFill>
                  <a:schemeClr val="accent6">
                    <a:lumMod val="75000"/>
                  </a:schemeClr>
                </a:solidFill>
                <a:latin typeface="Arial" pitchFamily="34" charset="0"/>
                <a:cs typeface="Arial" pitchFamily="34" charset="0"/>
              </a:rPr>
              <a:t> en </a:t>
            </a:r>
            <a:r>
              <a:rPr lang="fr-BE" sz="1000" b="1" dirty="0" err="1" smtClean="0">
                <a:solidFill>
                  <a:schemeClr val="accent6">
                    <a:lumMod val="75000"/>
                  </a:schemeClr>
                </a:solidFill>
                <a:latin typeface="Arial" pitchFamily="34" charset="0"/>
                <a:cs typeface="Arial" pitchFamily="34" charset="0"/>
              </a:rPr>
              <a:t>Ecuador</a:t>
            </a:r>
            <a:endParaRPr lang="es-EC" sz="1000" b="1" dirty="0">
              <a:solidFill>
                <a:schemeClr val="accent6">
                  <a:lumMod val="75000"/>
                </a:schemeClr>
              </a:solidFill>
            </a:endParaRPr>
          </a:p>
        </p:txBody>
      </p:sp>
    </p:spTree>
    <p:extLst>
      <p:ext uri="{BB962C8B-B14F-4D97-AF65-F5344CB8AC3E}">
        <p14:creationId xmlns:p14="http://schemas.microsoft.com/office/powerpoint/2010/main" val="133573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83273" y="512604"/>
            <a:ext cx="2151551" cy="923330"/>
          </a:xfrm>
          <a:prstGeom prst="rect">
            <a:avLst/>
          </a:prstGeom>
          <a:noFill/>
        </p:spPr>
        <p:txBody>
          <a:bodyPr wrap="non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INDICE</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1 Título"/>
          <p:cNvSpPr txBox="1">
            <a:spLocks/>
          </p:cNvSpPr>
          <p:nvPr/>
        </p:nvSpPr>
        <p:spPr>
          <a:xfrm>
            <a:off x="822644" y="1628800"/>
            <a:ext cx="7272808" cy="4513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000" dirty="0" smtClean="0">
                <a:latin typeface="Arial" pitchFamily="34" charset="0"/>
                <a:cs typeface="Arial" pitchFamily="34" charset="0"/>
              </a:rPr>
              <a:t>CAPITULO I:    Antecedentes ……………………………………3</a:t>
            </a:r>
          </a:p>
          <a:p>
            <a:pPr algn="l"/>
            <a:r>
              <a:rPr lang="es-EC" sz="2000" dirty="0" smtClean="0">
                <a:latin typeface="Arial" pitchFamily="34" charset="0"/>
                <a:cs typeface="Arial" pitchFamily="34" charset="0"/>
              </a:rPr>
              <a:t>CAPITULO II : Estudio de Mercado……………………………..7</a:t>
            </a:r>
          </a:p>
          <a:p>
            <a:pPr algn="l"/>
            <a:r>
              <a:rPr lang="es-EC" sz="2000" dirty="0" smtClean="0">
                <a:latin typeface="Arial" pitchFamily="34" charset="0"/>
                <a:cs typeface="Arial" pitchFamily="34" charset="0"/>
              </a:rPr>
              <a:t>CAPITULO III: La empresa su organización y proceso de exportación………………………………………………………..11</a:t>
            </a:r>
          </a:p>
          <a:p>
            <a:pPr algn="l"/>
            <a:r>
              <a:rPr lang="es-EC" sz="2000" dirty="0" smtClean="0">
                <a:latin typeface="Arial" pitchFamily="34" charset="0"/>
                <a:cs typeface="Arial" pitchFamily="34" charset="0"/>
              </a:rPr>
              <a:t>CAPITULO IV: Proceso de comercio exterior…………………15</a:t>
            </a:r>
          </a:p>
          <a:p>
            <a:pPr algn="l"/>
            <a:r>
              <a:rPr lang="es-EC" sz="2000" dirty="0" smtClean="0">
                <a:latin typeface="Arial" pitchFamily="34" charset="0"/>
                <a:cs typeface="Arial" pitchFamily="34" charset="0"/>
              </a:rPr>
              <a:t>CAPITULO V: Plan de marketing estratégico y operativo…...17</a:t>
            </a:r>
          </a:p>
          <a:p>
            <a:pPr algn="l"/>
            <a:r>
              <a:rPr lang="fr-BE" sz="2000" dirty="0" smtClean="0">
                <a:latin typeface="Arial" pitchFamily="34" charset="0"/>
                <a:cs typeface="Arial" pitchFamily="34" charset="0"/>
              </a:rPr>
              <a:t>CAPITULO VI: Plan </a:t>
            </a:r>
            <a:r>
              <a:rPr lang="es-EC" sz="2000" dirty="0" smtClean="0">
                <a:latin typeface="Arial" pitchFamily="34" charset="0"/>
                <a:cs typeface="Arial" pitchFamily="34" charset="0"/>
              </a:rPr>
              <a:t>financiero………………………………….21</a:t>
            </a:r>
          </a:p>
          <a:p>
            <a:pPr algn="l"/>
            <a:r>
              <a:rPr lang="fr-BE" sz="2000" dirty="0" smtClean="0">
                <a:latin typeface="Arial" pitchFamily="34" charset="0"/>
                <a:cs typeface="Arial" pitchFamily="34" charset="0"/>
              </a:rPr>
              <a:t>CAPITULO VII: </a:t>
            </a:r>
            <a:r>
              <a:rPr lang="es-EC" sz="2000" dirty="0" smtClean="0">
                <a:latin typeface="Arial" pitchFamily="34" charset="0"/>
                <a:cs typeface="Arial" pitchFamily="34" charset="0"/>
              </a:rPr>
              <a:t>Conclusiones</a:t>
            </a:r>
            <a:r>
              <a:rPr lang="fr-BE" sz="2000" dirty="0" smtClean="0">
                <a:latin typeface="Arial" pitchFamily="34" charset="0"/>
                <a:cs typeface="Arial" pitchFamily="34" charset="0"/>
              </a:rPr>
              <a:t> y </a:t>
            </a:r>
            <a:r>
              <a:rPr lang="es-EC" sz="2000" dirty="0" smtClean="0">
                <a:latin typeface="Arial" pitchFamily="34" charset="0"/>
                <a:cs typeface="Arial" pitchFamily="34" charset="0"/>
              </a:rPr>
              <a:t>Recomendaciones………….26</a:t>
            </a:r>
          </a:p>
          <a:p>
            <a:pPr algn="l"/>
            <a:endParaRPr lang="fr-BE" sz="2000" dirty="0" smtClean="0">
              <a:latin typeface="Arial" pitchFamily="34" charset="0"/>
              <a:cs typeface="Arial" pitchFamily="34" charset="0"/>
            </a:endParaRPr>
          </a:p>
          <a:p>
            <a:pPr algn="r"/>
            <a:endParaRPr lang="es-EC" sz="2000" dirty="0" smtClean="0">
              <a:latin typeface="Arial" pitchFamily="34" charset="0"/>
              <a:cs typeface="Arial" pitchFamily="34" charset="0"/>
            </a:endParaRPr>
          </a:p>
          <a:p>
            <a:pPr algn="r"/>
            <a:endParaRPr lang="es-EC" sz="2000" dirty="0">
              <a:latin typeface="Arial" pitchFamily="34" charset="0"/>
              <a:cs typeface="Arial" pitchFamily="34" charset="0"/>
            </a:endParaRPr>
          </a:p>
          <a:p>
            <a:pPr algn="r"/>
            <a:r>
              <a:rPr lang="es-EC" sz="2000" dirty="0" smtClean="0">
                <a:latin typeface="Arial" pitchFamily="34" charset="0"/>
                <a:cs typeface="Arial" pitchFamily="34" charset="0"/>
              </a:rPr>
              <a:t>Tiempo</a:t>
            </a:r>
            <a:r>
              <a:rPr lang="fr-BE" sz="2000" dirty="0" smtClean="0">
                <a:latin typeface="Arial" pitchFamily="34" charset="0"/>
                <a:cs typeface="Arial" pitchFamily="34" charset="0"/>
              </a:rPr>
              <a:t> de </a:t>
            </a:r>
            <a:r>
              <a:rPr lang="es-EC" sz="2000" dirty="0" smtClean="0">
                <a:latin typeface="Arial" pitchFamily="34" charset="0"/>
                <a:cs typeface="Arial" pitchFamily="34" charset="0"/>
              </a:rPr>
              <a:t>presentación</a:t>
            </a:r>
            <a:r>
              <a:rPr lang="fr-BE" sz="2000" dirty="0" smtClean="0">
                <a:latin typeface="Arial" pitchFamily="34" charset="0"/>
                <a:cs typeface="Arial" pitchFamily="34" charset="0"/>
              </a:rPr>
              <a:t>: 30 </a:t>
            </a:r>
            <a:r>
              <a:rPr lang="es-EC" sz="2000" dirty="0" smtClean="0">
                <a:latin typeface="Arial" pitchFamily="34" charset="0"/>
                <a:cs typeface="Arial" pitchFamily="34" charset="0"/>
              </a:rPr>
              <a:t>minutos</a:t>
            </a:r>
          </a:p>
          <a:p>
            <a:pPr algn="l"/>
            <a:endParaRPr lang="es-EC" sz="2000"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2</a:t>
            </a:fld>
            <a:endParaRPr lang="es-EC"/>
          </a:p>
        </p:txBody>
      </p:sp>
    </p:spTree>
    <p:extLst>
      <p:ext uri="{BB962C8B-B14F-4D97-AF65-F5344CB8AC3E}">
        <p14:creationId xmlns:p14="http://schemas.microsoft.com/office/powerpoint/2010/main" val="391203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a:stretch>
            <a:fillRect/>
          </a:stretch>
        </p:blipFill>
        <p:spPr bwMode="auto">
          <a:xfrm>
            <a:off x="3522320" y="548680"/>
            <a:ext cx="2417832" cy="1517509"/>
          </a:xfrm>
          <a:prstGeom prst="rect">
            <a:avLst/>
          </a:prstGeom>
          <a:noFill/>
          <a:ln w="9525">
            <a:noFill/>
            <a:miter lim="800000"/>
            <a:headEnd/>
            <a:tailEnd/>
          </a:ln>
        </p:spPr>
      </p:pic>
      <p:sp>
        <p:nvSpPr>
          <p:cNvPr id="5" name="4 Rectángulo redondeado"/>
          <p:cNvSpPr/>
          <p:nvPr/>
        </p:nvSpPr>
        <p:spPr>
          <a:xfrm>
            <a:off x="467544" y="2564904"/>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MISION</a:t>
            </a:r>
            <a:endParaRPr lang="es-EC" dirty="0"/>
          </a:p>
        </p:txBody>
      </p:sp>
      <p:sp>
        <p:nvSpPr>
          <p:cNvPr id="6" name="5 Rectángulo redondeado"/>
          <p:cNvSpPr/>
          <p:nvPr/>
        </p:nvSpPr>
        <p:spPr>
          <a:xfrm>
            <a:off x="3419872" y="2584728"/>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VISION</a:t>
            </a:r>
            <a:endParaRPr lang="es-EC" dirty="0"/>
          </a:p>
        </p:txBody>
      </p:sp>
      <p:sp>
        <p:nvSpPr>
          <p:cNvPr id="7" name="6 Rectángulo redondeado"/>
          <p:cNvSpPr/>
          <p:nvPr/>
        </p:nvSpPr>
        <p:spPr>
          <a:xfrm>
            <a:off x="6375176" y="2584728"/>
            <a:ext cx="238809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VALORES INSTITUCIONALES</a:t>
            </a:r>
            <a:endParaRPr lang="es-EC" dirty="0"/>
          </a:p>
        </p:txBody>
      </p:sp>
      <p:sp>
        <p:nvSpPr>
          <p:cNvPr id="8" name="7 Rectángulo redondeado"/>
          <p:cNvSpPr/>
          <p:nvPr/>
        </p:nvSpPr>
        <p:spPr>
          <a:xfrm>
            <a:off x="467544" y="3573016"/>
            <a:ext cx="280831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 </a:t>
            </a:r>
            <a:r>
              <a:rPr lang="es-EC" dirty="0"/>
              <a:t>una empresa exportadora de Figuras y Bisutería en Tagua que prevé y satisface  las demandas de sus clientes internos y externos, apoyando al artesano ecuatoriano y la conservación de marfil animal.</a:t>
            </a:r>
          </a:p>
          <a:p>
            <a:pPr algn="ctr"/>
            <a:endParaRPr lang="es-EC" dirty="0"/>
          </a:p>
        </p:txBody>
      </p:sp>
      <p:sp>
        <p:nvSpPr>
          <p:cNvPr id="9" name="8 Rectángulo redondeado"/>
          <p:cNvSpPr/>
          <p:nvPr/>
        </p:nvSpPr>
        <p:spPr>
          <a:xfrm>
            <a:off x="3549744" y="3573016"/>
            <a:ext cx="2808312"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En el </a:t>
            </a:r>
            <a:r>
              <a:rPr lang="es-EC" dirty="0" smtClean="0"/>
              <a:t>2017 </a:t>
            </a:r>
            <a:r>
              <a:rPr lang="es-EC" dirty="0"/>
              <a:t>DUPIV </a:t>
            </a:r>
            <a:r>
              <a:rPr lang="es-EC" dirty="0" smtClean="0"/>
              <a:t>consolidarse como </a:t>
            </a:r>
            <a:r>
              <a:rPr lang="es-EC" dirty="0"/>
              <a:t>la empresa líder en la exportación de Figuras y Bisutería en Tagua con estándares internacionales, referente de calidad en sus productos y excelente servicio</a:t>
            </a:r>
          </a:p>
        </p:txBody>
      </p:sp>
      <p:sp>
        <p:nvSpPr>
          <p:cNvPr id="10" name="9 Rectángulo redondeado"/>
          <p:cNvSpPr/>
          <p:nvPr/>
        </p:nvSpPr>
        <p:spPr>
          <a:xfrm>
            <a:off x="6516216" y="3573016"/>
            <a:ext cx="2411760"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Respeto</a:t>
            </a:r>
          </a:p>
          <a:p>
            <a:pPr algn="ctr"/>
            <a:r>
              <a:rPr lang="es-EC" dirty="0" smtClean="0"/>
              <a:t>Puntualidad</a:t>
            </a:r>
          </a:p>
          <a:p>
            <a:pPr algn="ctr"/>
            <a:r>
              <a:rPr lang="es-EC" dirty="0" smtClean="0"/>
              <a:t>Organización</a:t>
            </a:r>
          </a:p>
          <a:p>
            <a:pPr algn="ctr"/>
            <a:r>
              <a:rPr lang="es-EC" dirty="0" smtClean="0"/>
              <a:t>Cumplimiento</a:t>
            </a:r>
          </a:p>
          <a:p>
            <a:pPr algn="ctr"/>
            <a:r>
              <a:rPr lang="es-EC" dirty="0" smtClean="0"/>
              <a:t>Honradez</a:t>
            </a:r>
          </a:p>
          <a:p>
            <a:pPr algn="ctr"/>
            <a:r>
              <a:rPr lang="es-EC" dirty="0" smtClean="0"/>
              <a:t>Fidelidad – Lealtad</a:t>
            </a:r>
          </a:p>
          <a:p>
            <a:pPr algn="ctr"/>
            <a:r>
              <a:rPr lang="es-EC" dirty="0" smtClean="0"/>
              <a:t>Responsabilidad</a:t>
            </a:r>
          </a:p>
          <a:p>
            <a:pPr algn="ctr"/>
            <a:r>
              <a:rPr lang="es-EC" dirty="0" smtClean="0"/>
              <a:t>Ética</a:t>
            </a:r>
          </a:p>
          <a:p>
            <a:pPr algn="ctr"/>
            <a:endParaRPr lang="es-EC" dirty="0"/>
          </a:p>
        </p:txBody>
      </p:sp>
      <p:sp>
        <p:nvSpPr>
          <p:cNvPr id="11" name="1 Título"/>
          <p:cNvSpPr txBox="1">
            <a:spLocks/>
          </p:cNvSpPr>
          <p:nvPr/>
        </p:nvSpPr>
        <p:spPr>
          <a:xfrm>
            <a:off x="827584" y="298489"/>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20</a:t>
            </a:fld>
            <a:endParaRPr lang="es-EC"/>
          </a:p>
        </p:txBody>
      </p:sp>
      <p:sp>
        <p:nvSpPr>
          <p:cNvPr id="12" name="11 Rectángulo"/>
          <p:cNvSpPr/>
          <p:nvPr/>
        </p:nvSpPr>
        <p:spPr>
          <a:xfrm>
            <a:off x="4207768" y="1916832"/>
            <a:ext cx="1948408" cy="246221"/>
          </a:xfrm>
          <a:prstGeom prst="rect">
            <a:avLst/>
          </a:prstGeom>
        </p:spPr>
        <p:txBody>
          <a:bodyPr wrap="square">
            <a:spAutoFit/>
          </a:bodyPr>
          <a:lstStyle/>
          <a:p>
            <a:r>
              <a:rPr lang="fr-BE" sz="1000" b="1" dirty="0" err="1" smtClean="0">
                <a:solidFill>
                  <a:schemeClr val="accent6">
                    <a:lumMod val="75000"/>
                  </a:schemeClr>
                </a:solidFill>
                <a:latin typeface="Arial" pitchFamily="34" charset="0"/>
                <a:cs typeface="Arial" pitchFamily="34" charset="0"/>
              </a:rPr>
              <a:t>Hecho</a:t>
            </a:r>
            <a:r>
              <a:rPr lang="fr-BE" sz="1000" b="1" dirty="0" smtClean="0">
                <a:solidFill>
                  <a:schemeClr val="accent6">
                    <a:lumMod val="75000"/>
                  </a:schemeClr>
                </a:solidFill>
                <a:latin typeface="Arial" pitchFamily="34" charset="0"/>
                <a:cs typeface="Arial" pitchFamily="34" charset="0"/>
              </a:rPr>
              <a:t> en </a:t>
            </a:r>
            <a:r>
              <a:rPr lang="fr-BE" sz="1000" b="1" dirty="0" err="1" smtClean="0">
                <a:solidFill>
                  <a:schemeClr val="accent6">
                    <a:lumMod val="75000"/>
                  </a:schemeClr>
                </a:solidFill>
                <a:latin typeface="Arial" pitchFamily="34" charset="0"/>
                <a:cs typeface="Arial" pitchFamily="34" charset="0"/>
              </a:rPr>
              <a:t>Ecuador</a:t>
            </a:r>
            <a:endParaRPr lang="es-EC" sz="1000" b="1" dirty="0">
              <a:solidFill>
                <a:schemeClr val="accent6">
                  <a:lumMod val="75000"/>
                </a:schemeClr>
              </a:solidFill>
            </a:endParaRPr>
          </a:p>
        </p:txBody>
      </p:sp>
    </p:spTree>
    <p:extLst>
      <p:ext uri="{BB962C8B-B14F-4D97-AF65-F5344CB8AC3E}">
        <p14:creationId xmlns:p14="http://schemas.microsoft.com/office/powerpoint/2010/main" val="583053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30741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a:t>
            </a:r>
            <a:endParaRPr lang="es-EC" sz="2000" b="1" dirty="0">
              <a:latin typeface="Arial" pitchFamily="34" charset="0"/>
              <a:cs typeface="Arial" pitchFamily="34" charset="0"/>
            </a:endParaRPr>
          </a:p>
        </p:txBody>
      </p:sp>
      <p:sp>
        <p:nvSpPr>
          <p:cNvPr id="5" name="4 Rectángulo"/>
          <p:cNvSpPr/>
          <p:nvPr/>
        </p:nvSpPr>
        <p:spPr>
          <a:xfrm>
            <a:off x="3059832" y="349786"/>
            <a:ext cx="5760640" cy="630942"/>
          </a:xfrm>
          <a:prstGeom prst="rect">
            <a:avLst/>
          </a:prstGeom>
          <a:noFill/>
        </p:spPr>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PLAN FINANCIERO</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p:cNvSpPr/>
          <p:nvPr/>
        </p:nvSpPr>
        <p:spPr>
          <a:xfrm>
            <a:off x="835466" y="3789040"/>
            <a:ext cx="2536272" cy="477054"/>
          </a:xfrm>
          <a:prstGeom prst="rect">
            <a:avLst/>
          </a:prstGeom>
          <a:noFill/>
        </p:spPr>
        <p:txBody>
          <a:bodyPr wrap="non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Financiamiento</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068275588"/>
              </p:ext>
            </p:extLst>
          </p:nvPr>
        </p:nvGraphicFramePr>
        <p:xfrm>
          <a:off x="2045773" y="4581128"/>
          <a:ext cx="5616624" cy="1296144"/>
        </p:xfrm>
        <a:graphic>
          <a:graphicData uri="http://schemas.openxmlformats.org/drawingml/2006/table">
            <a:tbl>
              <a:tblPr firstRow="1" firstCol="1" bandRow="1">
                <a:tableStyleId>{9D7B26C5-4107-4FEC-AEDC-1716B250A1EF}</a:tableStyleId>
              </a:tblPr>
              <a:tblGrid>
                <a:gridCol w="2011875"/>
                <a:gridCol w="1055925"/>
                <a:gridCol w="2548824"/>
              </a:tblGrid>
              <a:tr h="324036">
                <a:tc>
                  <a:txBody>
                    <a:bodyPr/>
                    <a:lstStyle/>
                    <a:p>
                      <a:pPr algn="ctr">
                        <a:lnSpc>
                          <a:spcPct val="115000"/>
                        </a:lnSpc>
                        <a:spcAft>
                          <a:spcPts val="0"/>
                        </a:spcAft>
                      </a:pPr>
                      <a:r>
                        <a:rPr lang="es-EC" sz="1200" dirty="0">
                          <a:effectLst/>
                        </a:rPr>
                        <a:t>Fuentes</a:t>
                      </a:r>
                      <a:endParaRPr lang="es-EC" sz="12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dirty="0">
                          <a:effectLst/>
                        </a:rPr>
                        <a:t>Rubro</a:t>
                      </a:r>
                      <a:endParaRPr lang="es-EC" sz="12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a:effectLst/>
                        </a:rPr>
                        <a:t>Porcentaje de Representación</a:t>
                      </a:r>
                      <a:endParaRPr lang="es-EC" sz="1200">
                        <a:effectLst/>
                        <a:latin typeface="Arial" pitchFamily="34" charset="0"/>
                        <a:ea typeface="Calibri"/>
                        <a:cs typeface="Arial" pitchFamily="34" charset="0"/>
                      </a:endParaRPr>
                    </a:p>
                  </a:txBody>
                  <a:tcPr marL="44450" marR="44450" marT="0" marB="0" anchor="b"/>
                </a:tc>
              </a:tr>
              <a:tr h="324036">
                <a:tc>
                  <a:txBody>
                    <a:bodyPr/>
                    <a:lstStyle/>
                    <a:p>
                      <a:pPr>
                        <a:lnSpc>
                          <a:spcPct val="115000"/>
                        </a:lnSpc>
                        <a:spcAft>
                          <a:spcPts val="0"/>
                        </a:spcAft>
                      </a:pPr>
                      <a:r>
                        <a:rPr lang="es-EC" sz="1200" dirty="0">
                          <a:effectLst/>
                        </a:rPr>
                        <a:t>Propias</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C" sz="1200">
                          <a:effectLst/>
                        </a:rPr>
                        <a:t>    15.000,00 </a:t>
                      </a:r>
                      <a:endParaRPr lang="es-EC" sz="1200">
                        <a:effectLst/>
                        <a:latin typeface="Arial" pitchFamily="34" charset="0"/>
                        <a:ea typeface="Calibri"/>
                        <a:cs typeface="Arial" pitchFamily="34" charset="0"/>
                      </a:endParaRPr>
                    </a:p>
                  </a:txBody>
                  <a:tcPr marL="44450" marR="44450" marT="0" marB="0" anchor="b"/>
                </a:tc>
                <a:tc>
                  <a:txBody>
                    <a:bodyPr/>
                    <a:lstStyle/>
                    <a:p>
                      <a:pPr algn="r">
                        <a:lnSpc>
                          <a:spcPct val="115000"/>
                        </a:lnSpc>
                        <a:spcAft>
                          <a:spcPts val="0"/>
                        </a:spcAft>
                      </a:pPr>
                      <a:r>
                        <a:rPr lang="es-EC" sz="1200">
                          <a:effectLst/>
                        </a:rPr>
                        <a:t>78,3%</a:t>
                      </a:r>
                      <a:endParaRPr lang="es-EC" sz="1200">
                        <a:effectLst/>
                        <a:latin typeface="Arial" pitchFamily="34" charset="0"/>
                        <a:ea typeface="Calibri"/>
                        <a:cs typeface="Arial" pitchFamily="34" charset="0"/>
                      </a:endParaRPr>
                    </a:p>
                  </a:txBody>
                  <a:tcPr marL="44450" marR="44450" marT="0" marB="0" anchor="b"/>
                </a:tc>
              </a:tr>
              <a:tr h="324036">
                <a:tc>
                  <a:txBody>
                    <a:bodyPr/>
                    <a:lstStyle/>
                    <a:p>
                      <a:pPr>
                        <a:lnSpc>
                          <a:spcPct val="115000"/>
                        </a:lnSpc>
                        <a:spcAft>
                          <a:spcPts val="0"/>
                        </a:spcAft>
                      </a:pPr>
                      <a:r>
                        <a:rPr lang="es-EC" sz="1200" dirty="0">
                          <a:effectLst/>
                        </a:rPr>
                        <a:t>Terceros (Préstamo)</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C" sz="1200">
                          <a:effectLst/>
                        </a:rPr>
                        <a:t>      4.168,82 </a:t>
                      </a:r>
                      <a:endParaRPr lang="es-EC" sz="1200">
                        <a:effectLst/>
                        <a:latin typeface="Arial" pitchFamily="34" charset="0"/>
                        <a:ea typeface="Calibri"/>
                        <a:cs typeface="Arial" pitchFamily="34" charset="0"/>
                      </a:endParaRPr>
                    </a:p>
                  </a:txBody>
                  <a:tcPr marL="44450" marR="44450" marT="0" marB="0" anchor="b"/>
                </a:tc>
                <a:tc>
                  <a:txBody>
                    <a:bodyPr/>
                    <a:lstStyle/>
                    <a:p>
                      <a:pPr algn="r">
                        <a:lnSpc>
                          <a:spcPct val="115000"/>
                        </a:lnSpc>
                        <a:spcAft>
                          <a:spcPts val="0"/>
                        </a:spcAft>
                      </a:pPr>
                      <a:r>
                        <a:rPr lang="es-EC" sz="1200">
                          <a:effectLst/>
                        </a:rPr>
                        <a:t>21,7%</a:t>
                      </a:r>
                      <a:endParaRPr lang="es-EC" sz="1200">
                        <a:effectLst/>
                        <a:latin typeface="Arial" pitchFamily="34" charset="0"/>
                        <a:ea typeface="Calibri"/>
                        <a:cs typeface="Arial" pitchFamily="34" charset="0"/>
                      </a:endParaRPr>
                    </a:p>
                  </a:txBody>
                  <a:tcPr marL="44450" marR="44450" marT="0" marB="0" anchor="b"/>
                </a:tc>
              </a:tr>
              <a:tr h="324036">
                <a:tc>
                  <a:txBody>
                    <a:bodyPr/>
                    <a:lstStyle/>
                    <a:p>
                      <a:pPr>
                        <a:lnSpc>
                          <a:spcPct val="115000"/>
                        </a:lnSpc>
                        <a:spcAft>
                          <a:spcPts val="0"/>
                        </a:spcAft>
                      </a:pPr>
                      <a:r>
                        <a:rPr lang="es-EC" sz="1200" dirty="0">
                          <a:effectLst/>
                        </a:rPr>
                        <a:t>Total Financiamiento</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C" sz="1200" dirty="0">
                          <a:effectLst/>
                        </a:rPr>
                        <a:t>    19.168,82 </a:t>
                      </a:r>
                      <a:endParaRPr lang="es-EC" sz="1200" dirty="0">
                        <a:effectLst/>
                        <a:latin typeface="Arial" pitchFamily="34" charset="0"/>
                        <a:ea typeface="Calibri"/>
                        <a:cs typeface="Arial" pitchFamily="34" charset="0"/>
                      </a:endParaRPr>
                    </a:p>
                  </a:txBody>
                  <a:tcPr marL="44450" marR="44450" marT="0" marB="0" anchor="b"/>
                </a:tc>
                <a:tc>
                  <a:txBody>
                    <a:bodyPr/>
                    <a:lstStyle/>
                    <a:p>
                      <a:pPr algn="r">
                        <a:lnSpc>
                          <a:spcPct val="115000"/>
                        </a:lnSpc>
                        <a:spcAft>
                          <a:spcPts val="0"/>
                        </a:spcAft>
                      </a:pPr>
                      <a:r>
                        <a:rPr lang="es-EC" sz="1200" dirty="0">
                          <a:effectLst/>
                        </a:rPr>
                        <a:t>100,0%</a:t>
                      </a:r>
                      <a:endParaRPr lang="es-EC" sz="1200" dirty="0">
                        <a:effectLst/>
                        <a:latin typeface="Arial" pitchFamily="34" charset="0"/>
                        <a:ea typeface="Calibri"/>
                        <a:cs typeface="Arial" pitchFamily="34" charset="0"/>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104504779"/>
              </p:ext>
            </p:extLst>
          </p:nvPr>
        </p:nvGraphicFramePr>
        <p:xfrm>
          <a:off x="2084989" y="2060848"/>
          <a:ext cx="5256584" cy="1442064"/>
        </p:xfrm>
        <a:graphic>
          <a:graphicData uri="http://schemas.openxmlformats.org/drawingml/2006/table">
            <a:tbl>
              <a:tblPr firstRow="1" firstCol="1" bandRow="1">
                <a:tableStyleId>{9D7B26C5-4107-4FEC-AEDC-1716B250A1EF}</a:tableStyleId>
              </a:tblPr>
              <a:tblGrid>
                <a:gridCol w="4011825"/>
                <a:gridCol w="1244759"/>
              </a:tblGrid>
              <a:tr h="576064">
                <a:tc>
                  <a:txBody>
                    <a:bodyPr/>
                    <a:lstStyle/>
                    <a:p>
                      <a:pPr algn="ctr">
                        <a:lnSpc>
                          <a:spcPct val="115000"/>
                        </a:lnSpc>
                        <a:spcAft>
                          <a:spcPts val="0"/>
                        </a:spcAft>
                      </a:pPr>
                      <a:r>
                        <a:rPr lang="es-EC" sz="1200" dirty="0">
                          <a:effectLst/>
                        </a:rPr>
                        <a:t>Componente</a:t>
                      </a:r>
                      <a:endParaRPr lang="es-EC" sz="12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a:effectLst/>
                        </a:rPr>
                        <a:t>Rubro</a:t>
                      </a:r>
                      <a:endParaRPr lang="es-EC" sz="1200">
                        <a:effectLst/>
                        <a:latin typeface="Arial" pitchFamily="34" charset="0"/>
                        <a:ea typeface="Calibri"/>
                        <a:cs typeface="Arial" pitchFamily="34" charset="0"/>
                      </a:endParaRPr>
                    </a:p>
                  </a:txBody>
                  <a:tcPr marL="44450" marR="44450" marT="0" marB="0" anchor="b"/>
                </a:tc>
              </a:tr>
              <a:tr h="161925">
                <a:tc>
                  <a:txBody>
                    <a:bodyPr/>
                    <a:lstStyle/>
                    <a:p>
                      <a:pPr>
                        <a:lnSpc>
                          <a:spcPct val="115000"/>
                        </a:lnSpc>
                        <a:spcAft>
                          <a:spcPts val="0"/>
                        </a:spcAft>
                      </a:pPr>
                      <a:r>
                        <a:rPr lang="es-EC" sz="1200" dirty="0">
                          <a:effectLst/>
                        </a:rPr>
                        <a:t>Activos Diferidos (Pre operacionales)</a:t>
                      </a:r>
                      <a:endParaRPr lang="es-EC" sz="12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a:effectLst/>
                        </a:rPr>
                        <a:t>   3.575,00 </a:t>
                      </a:r>
                      <a:endParaRPr lang="es-EC" sz="1200">
                        <a:effectLst/>
                        <a:latin typeface="Arial" pitchFamily="34" charset="0"/>
                        <a:ea typeface="Calibri"/>
                        <a:cs typeface="Arial" pitchFamily="34" charset="0"/>
                      </a:endParaRPr>
                    </a:p>
                  </a:txBody>
                  <a:tcPr marL="44450" marR="44450" marT="0" marB="0" anchor="b"/>
                </a:tc>
              </a:tr>
              <a:tr h="161925">
                <a:tc>
                  <a:txBody>
                    <a:bodyPr/>
                    <a:lstStyle/>
                    <a:p>
                      <a:pPr>
                        <a:lnSpc>
                          <a:spcPct val="115000"/>
                        </a:lnSpc>
                        <a:spcAft>
                          <a:spcPts val="0"/>
                        </a:spcAft>
                      </a:pPr>
                      <a:r>
                        <a:rPr lang="es-EC" sz="1200" dirty="0">
                          <a:effectLst/>
                        </a:rPr>
                        <a:t>Activos Fijos</a:t>
                      </a:r>
                      <a:endParaRPr lang="es-EC" sz="1200" dirty="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dirty="0">
                          <a:effectLst/>
                        </a:rPr>
                        <a:t>   6.615,00 </a:t>
                      </a:r>
                      <a:endParaRPr lang="es-EC" sz="1200" dirty="0">
                        <a:effectLst/>
                        <a:latin typeface="Arial" pitchFamily="34" charset="0"/>
                        <a:ea typeface="Calibri"/>
                        <a:cs typeface="Arial" pitchFamily="34" charset="0"/>
                      </a:endParaRPr>
                    </a:p>
                  </a:txBody>
                  <a:tcPr marL="44450" marR="44450" marT="0" marB="0" anchor="b"/>
                </a:tc>
              </a:tr>
              <a:tr h="161925">
                <a:tc>
                  <a:txBody>
                    <a:bodyPr/>
                    <a:lstStyle/>
                    <a:p>
                      <a:pPr>
                        <a:lnSpc>
                          <a:spcPct val="115000"/>
                        </a:lnSpc>
                        <a:spcAft>
                          <a:spcPts val="0"/>
                        </a:spcAft>
                      </a:pPr>
                      <a:r>
                        <a:rPr lang="es-EC" sz="1200">
                          <a:effectLst/>
                        </a:rPr>
                        <a:t>Activos Corrientes (Capital de Trabajo)</a:t>
                      </a:r>
                      <a:endParaRPr lang="es-EC" sz="12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dirty="0">
                          <a:effectLst/>
                        </a:rPr>
                        <a:t>   8.978,82 </a:t>
                      </a:r>
                      <a:endParaRPr lang="es-EC" sz="1200" dirty="0">
                        <a:effectLst/>
                        <a:latin typeface="Arial" pitchFamily="34" charset="0"/>
                        <a:ea typeface="Calibri"/>
                        <a:cs typeface="Arial" pitchFamily="34" charset="0"/>
                      </a:endParaRPr>
                    </a:p>
                  </a:txBody>
                  <a:tcPr marL="44450" marR="44450" marT="0" marB="0" anchor="b"/>
                </a:tc>
              </a:tr>
              <a:tr h="235064">
                <a:tc>
                  <a:txBody>
                    <a:bodyPr/>
                    <a:lstStyle/>
                    <a:p>
                      <a:pPr>
                        <a:lnSpc>
                          <a:spcPct val="115000"/>
                        </a:lnSpc>
                        <a:spcAft>
                          <a:spcPts val="0"/>
                        </a:spcAft>
                      </a:pPr>
                      <a:r>
                        <a:rPr lang="es-EC" sz="1200">
                          <a:effectLst/>
                        </a:rPr>
                        <a:t>Total inversión</a:t>
                      </a:r>
                      <a:endParaRPr lang="es-EC" sz="1200">
                        <a:effectLst/>
                        <a:latin typeface="Arial" pitchFamily="34" charset="0"/>
                        <a:ea typeface="Calibri"/>
                        <a:cs typeface="Arial" pitchFamily="34" charset="0"/>
                      </a:endParaRPr>
                    </a:p>
                  </a:txBody>
                  <a:tcPr marL="44450" marR="44450" marT="0" marB="0" anchor="b"/>
                </a:tc>
                <a:tc>
                  <a:txBody>
                    <a:bodyPr/>
                    <a:lstStyle/>
                    <a:p>
                      <a:pPr algn="ctr">
                        <a:lnSpc>
                          <a:spcPct val="115000"/>
                        </a:lnSpc>
                        <a:spcAft>
                          <a:spcPts val="0"/>
                        </a:spcAft>
                      </a:pPr>
                      <a:r>
                        <a:rPr lang="es-EC" sz="1200" dirty="0">
                          <a:effectLst/>
                        </a:rPr>
                        <a:t> 19.168,82 </a:t>
                      </a:r>
                      <a:endParaRPr lang="es-EC" sz="1200" dirty="0">
                        <a:effectLst/>
                        <a:latin typeface="Arial" pitchFamily="34" charset="0"/>
                        <a:ea typeface="Calibri"/>
                        <a:cs typeface="Arial" pitchFamily="34" charset="0"/>
                      </a:endParaRPr>
                    </a:p>
                  </a:txBody>
                  <a:tcPr marL="44450" marR="44450" marT="0" marB="0" anchor="b"/>
                </a:tc>
              </a:tr>
            </a:tbl>
          </a:graphicData>
        </a:graphic>
      </p:graphicFrame>
      <p:sp>
        <p:nvSpPr>
          <p:cNvPr id="9" name="8 Rectángulo"/>
          <p:cNvSpPr/>
          <p:nvPr/>
        </p:nvSpPr>
        <p:spPr>
          <a:xfrm>
            <a:off x="761728" y="1340768"/>
            <a:ext cx="2610010" cy="477054"/>
          </a:xfrm>
          <a:prstGeom prst="rect">
            <a:avLst/>
          </a:prstGeom>
          <a:noFill/>
        </p:spPr>
        <p:txBody>
          <a:bodyPr wrap="non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Inversión Inicial</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21</a:t>
            </a:fld>
            <a:endParaRPr lang="es-EC"/>
          </a:p>
        </p:txBody>
      </p:sp>
    </p:spTree>
    <p:extLst>
      <p:ext uri="{BB962C8B-B14F-4D97-AF65-F5344CB8AC3E}">
        <p14:creationId xmlns:p14="http://schemas.microsoft.com/office/powerpoint/2010/main" val="32952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59832" y="461065"/>
            <a:ext cx="3888432"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Activos Diferidos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pic>
        <p:nvPicPr>
          <p:cNvPr id="1024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84784"/>
            <a:ext cx="6336704" cy="3744416"/>
          </a:xfrm>
          <a:prstGeom prst="rect">
            <a:avLst/>
          </a:prstGeom>
          <a:noFill/>
          <a:ln w="12700">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755576" y="30741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22</a:t>
            </a:fld>
            <a:endParaRPr lang="es-EC"/>
          </a:p>
        </p:txBody>
      </p:sp>
    </p:spTree>
    <p:extLst>
      <p:ext uri="{BB962C8B-B14F-4D97-AF65-F5344CB8AC3E}">
        <p14:creationId xmlns:p14="http://schemas.microsoft.com/office/powerpoint/2010/main" val="62048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59" y="699592"/>
            <a:ext cx="3888432"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Activos Fijos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00174"/>
            <a:ext cx="6192688" cy="2244849"/>
          </a:xfrm>
          <a:prstGeom prst="rect">
            <a:avLst/>
          </a:prstGeom>
          <a:noFill/>
          <a:ln w="127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380887" y="4005064"/>
            <a:ext cx="3888432"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Capital de Trabajo</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025" y="4653136"/>
            <a:ext cx="5636359" cy="963106"/>
          </a:xfrm>
          <a:prstGeom prst="rect">
            <a:avLst/>
          </a:prstGeom>
          <a:noFill/>
          <a:ln w="127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755576" y="30741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23</a:t>
            </a:fld>
            <a:endParaRPr lang="es-EC"/>
          </a:p>
        </p:txBody>
      </p:sp>
    </p:spTree>
    <p:extLst>
      <p:ext uri="{BB962C8B-B14F-4D97-AF65-F5344CB8AC3E}">
        <p14:creationId xmlns:p14="http://schemas.microsoft.com/office/powerpoint/2010/main" val="2327210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79712" y="980728"/>
            <a:ext cx="5472608" cy="86177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Estado Perdidas y Ganancias DUPIV Enero – Diciembre 2014</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609851242"/>
              </p:ext>
            </p:extLst>
          </p:nvPr>
        </p:nvGraphicFramePr>
        <p:xfrm>
          <a:off x="1331640" y="2276872"/>
          <a:ext cx="6900356" cy="2734056"/>
        </p:xfrm>
        <a:graphic>
          <a:graphicData uri="http://schemas.openxmlformats.org/drawingml/2006/table">
            <a:tbl>
              <a:tblPr firstRow="1" firstCol="1" bandRow="1">
                <a:tableStyleId>{9D7B26C5-4107-4FEC-AEDC-1716B250A1EF}</a:tableStyleId>
              </a:tblPr>
              <a:tblGrid>
                <a:gridCol w="5824649"/>
                <a:gridCol w="1075707"/>
              </a:tblGrid>
              <a:tr h="180975">
                <a:tc>
                  <a:txBody>
                    <a:bodyPr/>
                    <a:lstStyle/>
                    <a:p>
                      <a:pPr>
                        <a:lnSpc>
                          <a:spcPct val="115000"/>
                        </a:lnSpc>
                        <a:spcAft>
                          <a:spcPts val="0"/>
                        </a:spcAft>
                      </a:pPr>
                      <a:r>
                        <a:rPr lang="es-ES" sz="1200" dirty="0">
                          <a:effectLst/>
                        </a:rPr>
                        <a:t>Ventas </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80.430,00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Gastos de Exportación</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34.309,83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Gastos Administrativos </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13.200,00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Gastos Depreciación</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1.202,83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Gastos Amortización</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178,75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dirty="0">
                          <a:effectLst/>
                        </a:rPr>
                        <a:t>(-) Gastos de Ventas </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4.981,50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dirty="0">
                          <a:effectLst/>
                        </a:rPr>
                        <a:t>(-) Gastos Financieros</a:t>
                      </a:r>
                      <a:endParaRPr lang="es-EC" sz="1200" dirty="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2.323,78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Utilidad antes de Impuestos y Participación trabajadores</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25.614,89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pPr>
                      <a:endParaRPr lang="es-EC" sz="1200">
                        <a:effectLst/>
                        <a:latin typeface="Arial" pitchFamily="34" charset="0"/>
                        <a:cs typeface="Arial" pitchFamily="34" charset="0"/>
                      </a:endParaRPr>
                    </a:p>
                  </a:txBody>
                  <a:tcPr marL="44450" marR="44450" marT="0" marB="0" anchor="b"/>
                </a:tc>
                <a:tc>
                  <a:txBody>
                    <a:bodyPr/>
                    <a:lstStyle/>
                    <a:p>
                      <a:pPr>
                        <a:lnSpc>
                          <a:spcPct val="115000"/>
                        </a:lnSpc>
                      </a:pPr>
                      <a:endParaRPr lang="es-EC" sz="1200">
                        <a:effectLst/>
                        <a:latin typeface="Arial" pitchFamily="34" charset="0"/>
                        <a:cs typeface="Arial" pitchFamily="34" charset="0"/>
                      </a:endParaRPr>
                    </a:p>
                  </a:txBody>
                  <a:tcPr marL="44450" marR="44450" marT="0" marB="0" anchor="b"/>
                </a:tc>
              </a:tr>
              <a:tr h="180975">
                <a:tc>
                  <a:txBody>
                    <a:bodyPr/>
                    <a:lstStyle/>
                    <a:p>
                      <a:pPr>
                        <a:lnSpc>
                          <a:spcPct val="115000"/>
                        </a:lnSpc>
                        <a:spcAft>
                          <a:spcPts val="0"/>
                        </a:spcAft>
                      </a:pPr>
                      <a:r>
                        <a:rPr lang="es-ES" sz="1200">
                          <a:effectLst/>
                        </a:rPr>
                        <a:t>(-) 15% de Participación Trabajadores</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3.842,23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Utilidad después de Impuestos y Participación trabajadores</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21.772,66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25% de Impuesto a la Renta</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a:effectLst/>
                        </a:rPr>
                        <a:t>   5.443,16 </a:t>
                      </a:r>
                      <a:endParaRPr lang="es-EC" sz="1200">
                        <a:effectLst/>
                        <a:latin typeface="Arial" pitchFamily="34" charset="0"/>
                        <a:ea typeface="Calibri"/>
                        <a:cs typeface="Arial" pitchFamily="34" charset="0"/>
                      </a:endParaRPr>
                    </a:p>
                  </a:txBody>
                  <a:tcPr marL="44450" marR="44450" marT="0" marB="0" anchor="b"/>
                </a:tc>
              </a:tr>
              <a:tr h="180975">
                <a:tc>
                  <a:txBody>
                    <a:bodyPr/>
                    <a:lstStyle/>
                    <a:p>
                      <a:pPr>
                        <a:lnSpc>
                          <a:spcPct val="115000"/>
                        </a:lnSpc>
                        <a:spcAft>
                          <a:spcPts val="0"/>
                        </a:spcAft>
                      </a:pPr>
                      <a:r>
                        <a:rPr lang="es-ES" sz="1200">
                          <a:effectLst/>
                        </a:rPr>
                        <a:t>(=) Utilidad Neta del Ejercicio</a:t>
                      </a:r>
                      <a:endParaRPr lang="es-EC" sz="1200">
                        <a:effectLst/>
                        <a:latin typeface="Arial" pitchFamily="34" charset="0"/>
                        <a:ea typeface="Calibri"/>
                        <a:cs typeface="Arial" pitchFamily="34" charset="0"/>
                      </a:endParaRPr>
                    </a:p>
                  </a:txBody>
                  <a:tcPr marL="44450" marR="44450" marT="0" marB="0" anchor="b"/>
                </a:tc>
                <a:tc>
                  <a:txBody>
                    <a:bodyPr/>
                    <a:lstStyle/>
                    <a:p>
                      <a:pPr>
                        <a:lnSpc>
                          <a:spcPct val="115000"/>
                        </a:lnSpc>
                        <a:spcAft>
                          <a:spcPts val="0"/>
                        </a:spcAft>
                      </a:pPr>
                      <a:r>
                        <a:rPr lang="es-ES" sz="1200" dirty="0">
                          <a:effectLst/>
                        </a:rPr>
                        <a:t> 16.329,49 </a:t>
                      </a:r>
                      <a:endParaRPr lang="es-EC" sz="1200" dirty="0">
                        <a:effectLst/>
                        <a:latin typeface="Arial" pitchFamily="34" charset="0"/>
                        <a:ea typeface="Calibri"/>
                        <a:cs typeface="Arial" pitchFamily="34" charset="0"/>
                      </a:endParaRPr>
                    </a:p>
                  </a:txBody>
                  <a:tcPr marL="44450" marR="44450" marT="0" marB="0" anchor="b"/>
                </a:tc>
              </a:tr>
            </a:tbl>
          </a:graphicData>
        </a:graphic>
      </p:graphicFrame>
      <p:sp>
        <p:nvSpPr>
          <p:cNvPr id="5" name="1 Título"/>
          <p:cNvSpPr txBox="1">
            <a:spLocks/>
          </p:cNvSpPr>
          <p:nvPr/>
        </p:nvSpPr>
        <p:spPr>
          <a:xfrm>
            <a:off x="755576" y="30741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a:t>
            </a:r>
            <a:endParaRPr lang="es-EC" sz="2000" b="1"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DF3892C-0779-4F78-BB39-030331AC281E}" type="slidenum">
              <a:rPr lang="es-EC" smtClean="0"/>
              <a:pPr/>
              <a:t>24</a:t>
            </a:fld>
            <a:endParaRPr lang="es-EC"/>
          </a:p>
        </p:txBody>
      </p:sp>
    </p:spTree>
    <p:extLst>
      <p:ext uri="{BB962C8B-B14F-4D97-AF65-F5344CB8AC3E}">
        <p14:creationId xmlns:p14="http://schemas.microsoft.com/office/powerpoint/2010/main" val="125262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15816" y="466150"/>
            <a:ext cx="5040560"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EVALUACION FINANCIERA</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5" name="4 Rectángulo"/>
          <p:cNvSpPr/>
          <p:nvPr/>
        </p:nvSpPr>
        <p:spPr>
          <a:xfrm>
            <a:off x="323528" y="1297289"/>
            <a:ext cx="3144914" cy="369332"/>
          </a:xfrm>
          <a:prstGeom prst="rect">
            <a:avLst/>
          </a:prstGeom>
          <a:noFill/>
        </p:spPr>
        <p:txBody>
          <a:bodyPr wrap="square" lIns="91440" tIns="45720" rIns="91440" bIns="45720">
            <a:spAutoFit/>
          </a:bodyP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Valor actual neto (VAN)</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 name="5 Rectángulo"/>
          <p:cNvSpPr/>
          <p:nvPr/>
        </p:nvSpPr>
        <p:spPr>
          <a:xfrm>
            <a:off x="1872009" y="1925647"/>
            <a:ext cx="5976664" cy="307777"/>
          </a:xfrm>
          <a:prstGeom prst="rect">
            <a:avLst/>
          </a:prstGeom>
        </p:spPr>
        <p:txBody>
          <a:bodyPr wrap="square">
            <a:spAutoFit/>
          </a:bodyPr>
          <a:lstStyle/>
          <a:p>
            <a:r>
              <a:rPr lang="es-EC" sz="1400" dirty="0" smtClean="0">
                <a:latin typeface="Arial" pitchFamily="34" charset="0"/>
                <a:cs typeface="Arial" pitchFamily="34" charset="0"/>
              </a:rPr>
              <a:t>El VAN de DUPIV es 102.531,82 con una tasa de descuento del 11,83 %</a:t>
            </a:r>
            <a:endParaRPr lang="es-EC" sz="1400" dirty="0"/>
          </a:p>
        </p:txBody>
      </p:sp>
      <p:sp>
        <p:nvSpPr>
          <p:cNvPr id="8" name="7 Flecha izquierda y derecha"/>
          <p:cNvSpPr/>
          <p:nvPr/>
        </p:nvSpPr>
        <p:spPr>
          <a:xfrm>
            <a:off x="2771800" y="2348880"/>
            <a:ext cx="3888432"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dirty="0" smtClean="0">
              <a:latin typeface="Arial" pitchFamily="34" charset="0"/>
              <a:cs typeface="Arial" pitchFamily="34" charset="0"/>
            </a:endParaRPr>
          </a:p>
          <a:p>
            <a:pPr algn="ctr"/>
            <a:r>
              <a:rPr lang="es-EC" sz="1400" b="1" dirty="0" smtClean="0">
                <a:latin typeface="Arial" pitchFamily="34" charset="0"/>
                <a:cs typeface="Arial" pitchFamily="34" charset="0"/>
              </a:rPr>
              <a:t>&gt; </a:t>
            </a:r>
            <a:r>
              <a:rPr lang="es-EC" sz="1400" b="1" dirty="0">
                <a:latin typeface="Arial" pitchFamily="34" charset="0"/>
                <a:cs typeface="Arial" pitchFamily="34" charset="0"/>
              </a:rPr>
              <a:t>0  VIABILIDAD DEL PROYECTO </a:t>
            </a:r>
          </a:p>
          <a:p>
            <a:pPr algn="ctr"/>
            <a:endParaRPr lang="es-EC" sz="1400" b="1" dirty="0">
              <a:latin typeface="Arial" pitchFamily="34" charset="0"/>
              <a:cs typeface="Arial" pitchFamily="34" charset="0"/>
            </a:endParaRPr>
          </a:p>
        </p:txBody>
      </p:sp>
      <p:sp>
        <p:nvSpPr>
          <p:cNvPr id="9" name="8 Rectángulo"/>
          <p:cNvSpPr/>
          <p:nvPr/>
        </p:nvSpPr>
        <p:spPr>
          <a:xfrm>
            <a:off x="475928" y="3419088"/>
            <a:ext cx="4240088" cy="369332"/>
          </a:xfrm>
          <a:prstGeom prst="rect">
            <a:avLst/>
          </a:prstGeom>
          <a:noFill/>
        </p:spPr>
        <p:txBody>
          <a:bodyPr wrap="square" lIns="91440" tIns="45720" rIns="91440" bIns="45720">
            <a:spAutoFit/>
          </a:bodyPr>
          <a:lstStyle/>
          <a:p>
            <a:pPr algn="ctr"/>
            <a:r>
              <a:rPr lang="es-E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Tasa interna de retorno (TIR)</a:t>
            </a:r>
            <a:endParaRPr lang="es-E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0" name="9 Rectángulo"/>
          <p:cNvSpPr/>
          <p:nvPr/>
        </p:nvSpPr>
        <p:spPr>
          <a:xfrm>
            <a:off x="3469970" y="3801741"/>
            <a:ext cx="2515500" cy="307777"/>
          </a:xfrm>
          <a:prstGeom prst="rect">
            <a:avLst/>
          </a:prstGeom>
        </p:spPr>
        <p:txBody>
          <a:bodyPr wrap="square">
            <a:spAutoFit/>
          </a:bodyPr>
          <a:lstStyle/>
          <a:p>
            <a:r>
              <a:rPr lang="es-EC" sz="1400" dirty="0" smtClean="0">
                <a:latin typeface="Arial" pitchFamily="34" charset="0"/>
                <a:cs typeface="Arial" pitchFamily="34" charset="0"/>
              </a:rPr>
              <a:t>El TIR de DUPIV es 71.75 % </a:t>
            </a:r>
            <a:endParaRPr lang="es-EC" sz="1400" dirty="0"/>
          </a:p>
        </p:txBody>
      </p:sp>
      <p:sp>
        <p:nvSpPr>
          <p:cNvPr id="11" name="10 Flecha izquierda y derecha"/>
          <p:cNvSpPr/>
          <p:nvPr/>
        </p:nvSpPr>
        <p:spPr>
          <a:xfrm>
            <a:off x="2694268" y="4109518"/>
            <a:ext cx="4253996"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dirty="0" smtClean="0">
              <a:latin typeface="Arial" pitchFamily="34" charset="0"/>
              <a:cs typeface="Arial" pitchFamily="34" charset="0"/>
            </a:endParaRPr>
          </a:p>
          <a:p>
            <a:pPr algn="ctr"/>
            <a:r>
              <a:rPr lang="es-EC" sz="1400" b="1" dirty="0" smtClean="0">
                <a:latin typeface="Arial" pitchFamily="34" charset="0"/>
                <a:cs typeface="Arial" pitchFamily="34" charset="0"/>
              </a:rPr>
              <a:t>TIR POSITIVO   - VIAB. DEL PROYECTO</a:t>
            </a:r>
            <a:endParaRPr lang="es-EC" sz="1400" b="1" dirty="0">
              <a:latin typeface="Arial" pitchFamily="34" charset="0"/>
              <a:cs typeface="Arial" pitchFamily="34" charset="0"/>
            </a:endParaRPr>
          </a:p>
          <a:p>
            <a:pPr algn="ctr"/>
            <a:endParaRPr lang="es-EC" sz="1400" b="1" dirty="0">
              <a:latin typeface="Arial" pitchFamily="34" charset="0"/>
              <a:cs typeface="Arial" pitchFamily="34" charset="0"/>
            </a:endParaRPr>
          </a:p>
        </p:txBody>
      </p:sp>
      <p:sp>
        <p:nvSpPr>
          <p:cNvPr id="12" name="11 Rectángulo redondeado"/>
          <p:cNvSpPr/>
          <p:nvPr/>
        </p:nvSpPr>
        <p:spPr>
          <a:xfrm>
            <a:off x="1691680" y="5517232"/>
            <a:ext cx="6264696" cy="792088"/>
          </a:xfrm>
          <a:prstGeom prst="roundRect">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chemeClr val="tx1"/>
                </a:solidFill>
              </a:rPr>
              <a:t>Si la tasa de descuento supera el porcentaje del TIR el VAN se vuelve negativo y el proyecto dejaría de ser viable.</a:t>
            </a:r>
            <a:endParaRPr lang="es-EC" b="1" i="1" dirty="0">
              <a:solidFill>
                <a:schemeClr val="tx1"/>
              </a:solidFill>
            </a:endParaRPr>
          </a:p>
        </p:txBody>
      </p:sp>
      <p:sp>
        <p:nvSpPr>
          <p:cNvPr id="13" name="1 Título"/>
          <p:cNvSpPr txBox="1">
            <a:spLocks/>
          </p:cNvSpPr>
          <p:nvPr/>
        </p:nvSpPr>
        <p:spPr>
          <a:xfrm>
            <a:off x="755576" y="30741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25</a:t>
            </a:fld>
            <a:endParaRPr lang="es-EC"/>
          </a:p>
        </p:txBody>
      </p:sp>
    </p:spTree>
    <p:extLst>
      <p:ext uri="{BB962C8B-B14F-4D97-AF65-F5344CB8AC3E}">
        <p14:creationId xmlns:p14="http://schemas.microsoft.com/office/powerpoint/2010/main" val="1046371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5616" y="349710"/>
            <a:ext cx="230425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VII:</a:t>
            </a:r>
            <a:endParaRPr lang="es-EC" sz="2000" b="1" dirty="0">
              <a:latin typeface="Arial" pitchFamily="34" charset="0"/>
              <a:cs typeface="Arial" pitchFamily="34" charset="0"/>
            </a:endParaRPr>
          </a:p>
        </p:txBody>
      </p:sp>
      <p:sp>
        <p:nvSpPr>
          <p:cNvPr id="5" name="4 Rectángulo"/>
          <p:cNvSpPr/>
          <p:nvPr/>
        </p:nvSpPr>
        <p:spPr>
          <a:xfrm>
            <a:off x="3131840" y="162195"/>
            <a:ext cx="5783872" cy="1169551"/>
          </a:xfrm>
          <a:prstGeom prst="rect">
            <a:avLst/>
          </a:prstGeom>
          <a:noFill/>
        </p:spPr>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CONCLUSIONES Y RECOMENDACIONES</a:t>
            </a:r>
            <a:endParaRPr lang="es-ES" sz="3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p:cNvSpPr/>
          <p:nvPr/>
        </p:nvSpPr>
        <p:spPr>
          <a:xfrm>
            <a:off x="611560" y="1390273"/>
            <a:ext cx="2520280"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Conclusiones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7" name="6 Rectángulo"/>
          <p:cNvSpPr/>
          <p:nvPr/>
        </p:nvSpPr>
        <p:spPr>
          <a:xfrm>
            <a:off x="744176" y="1888163"/>
            <a:ext cx="4115856" cy="369332"/>
          </a:xfrm>
          <a:prstGeom prst="rect">
            <a:avLst/>
          </a:prstGeom>
          <a:noFill/>
        </p:spPr>
        <p:txBody>
          <a:bodyPr wrap="squar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Sobre la Investigación de Mercado: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8" name="7 Rectángulo"/>
          <p:cNvSpPr/>
          <p:nvPr/>
        </p:nvSpPr>
        <p:spPr>
          <a:xfrm>
            <a:off x="774304" y="2284175"/>
            <a:ext cx="7626344" cy="1200329"/>
          </a:xfrm>
          <a:prstGeom prst="rect">
            <a:avLst/>
          </a:prstGeom>
        </p:spPr>
        <p:txBody>
          <a:bodyPr wrap="square">
            <a:spAutoFit/>
          </a:bodyPr>
          <a:lstStyle/>
          <a:p>
            <a:pPr lvl="0"/>
            <a:r>
              <a:rPr lang="es-EC" dirty="0"/>
              <a:t>La información obtenida en la Investigación de Mercado, permite comprender el comportamiento de los clientes, competencia y proveedores potenciales de DUPIV, procurando así, cimentar de mejor manera la gestión que realice la nueva empresa.</a:t>
            </a:r>
          </a:p>
        </p:txBody>
      </p:sp>
      <p:sp>
        <p:nvSpPr>
          <p:cNvPr id="9" name="8 Rectángulo"/>
          <p:cNvSpPr/>
          <p:nvPr/>
        </p:nvSpPr>
        <p:spPr>
          <a:xfrm>
            <a:off x="758280" y="3484960"/>
            <a:ext cx="4787160" cy="369332"/>
          </a:xfrm>
          <a:prstGeom prst="rect">
            <a:avLst/>
          </a:prstGeom>
          <a:noFill/>
        </p:spPr>
        <p:txBody>
          <a:bodyPr wrap="squar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Sobre el Proceso de Comercio Exterior: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10" name="9 Rectángulo"/>
          <p:cNvSpPr/>
          <p:nvPr/>
        </p:nvSpPr>
        <p:spPr>
          <a:xfrm>
            <a:off x="807096" y="3963045"/>
            <a:ext cx="8064896" cy="2585323"/>
          </a:xfrm>
          <a:prstGeom prst="rect">
            <a:avLst/>
          </a:prstGeom>
        </p:spPr>
        <p:txBody>
          <a:bodyPr wrap="square">
            <a:spAutoFit/>
          </a:bodyPr>
          <a:lstStyle/>
          <a:p>
            <a:pPr lvl="0"/>
            <a:r>
              <a:rPr lang="es-EC" dirty="0"/>
              <a:t>El Servicio Nacional de Aduana del Ecuador (SENAE) a través de la implementación de un mejorado proceso de exportación permitirá a DUPIV disminuir el tiempo de envío de sus productos, ya que a en este se ha incluido el nuevo sistema ECUAPASS con el TOKEN como firma de seguridad para el exportador, que entre otro beneficios disminuirá la necesidad de entrega de documentos.</a:t>
            </a:r>
          </a:p>
          <a:p>
            <a:r>
              <a:rPr lang="es-EC" dirty="0"/>
              <a:t> </a:t>
            </a:r>
          </a:p>
          <a:p>
            <a:pPr lvl="0"/>
            <a:r>
              <a:rPr lang="es-EC" dirty="0"/>
              <a:t>La nueva actualización de los INCOTERMS 2013,  permitirá a DUPIV negociar bajo el término DDP (</a:t>
            </a:r>
            <a:r>
              <a:rPr lang="es-EC" dirty="0" err="1"/>
              <a:t>Duty</a:t>
            </a:r>
            <a:r>
              <a:rPr lang="es-EC" dirty="0"/>
              <a:t> </a:t>
            </a:r>
            <a:r>
              <a:rPr lang="es-EC" dirty="0" err="1"/>
              <a:t>Delivery</a:t>
            </a:r>
            <a:r>
              <a:rPr lang="es-EC" dirty="0"/>
              <a:t> </a:t>
            </a:r>
            <a:r>
              <a:rPr lang="es-EC" dirty="0" err="1"/>
              <a:t>Paid</a:t>
            </a:r>
            <a:r>
              <a:rPr lang="es-EC" dirty="0"/>
              <a:t>) en el envío de sus mercaderías, todo esto, para mayor comodidad y facilidad para sus clientes.</a:t>
            </a: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26</a:t>
            </a:fld>
            <a:endParaRPr lang="es-EC"/>
          </a:p>
        </p:txBody>
      </p:sp>
    </p:spTree>
    <p:extLst>
      <p:ext uri="{BB962C8B-B14F-4D97-AF65-F5344CB8AC3E}">
        <p14:creationId xmlns:p14="http://schemas.microsoft.com/office/powerpoint/2010/main" val="386750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20688"/>
            <a:ext cx="5976664" cy="369332"/>
          </a:xfrm>
          <a:prstGeom prst="rect">
            <a:avLst/>
          </a:prstGeom>
          <a:noFill/>
        </p:spPr>
        <p:txBody>
          <a:bodyPr wrap="squar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Sobre el Plan de Marketing Estratégico y Operativo: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4 Rectángulo"/>
          <p:cNvSpPr/>
          <p:nvPr/>
        </p:nvSpPr>
        <p:spPr>
          <a:xfrm>
            <a:off x="683568" y="1124744"/>
            <a:ext cx="8136904" cy="1477328"/>
          </a:xfrm>
          <a:prstGeom prst="rect">
            <a:avLst/>
          </a:prstGeom>
        </p:spPr>
        <p:txBody>
          <a:bodyPr wrap="square">
            <a:spAutoFit/>
          </a:bodyPr>
          <a:lstStyle/>
          <a:p>
            <a:r>
              <a:rPr lang="es-EC" dirty="0"/>
              <a:t>La MEFE con un promedio ponderado de 2.67 señala superioridad de las Oportunidades frente a las Amenazas. La MEFI con un promedio ponderado de 2.98 señala superioridad de las Fortalezas frente a las Debilidades. Por lo mencionado se prevé que el inicio de gestión de DUPIV está enmarcado en un escenario favorable, que permitirá explotar efectivamente sus ventajas competitivas</a:t>
            </a:r>
          </a:p>
        </p:txBody>
      </p:sp>
      <p:sp>
        <p:nvSpPr>
          <p:cNvPr id="6" name="5 Rectángulo"/>
          <p:cNvSpPr/>
          <p:nvPr/>
        </p:nvSpPr>
        <p:spPr>
          <a:xfrm>
            <a:off x="655400" y="2812286"/>
            <a:ext cx="3015952" cy="369332"/>
          </a:xfrm>
          <a:prstGeom prst="rect">
            <a:avLst/>
          </a:prstGeom>
          <a:noFill/>
        </p:spPr>
        <p:txBody>
          <a:bodyPr wrap="square" lIns="91440" tIns="45720" rIns="91440" bIns="45720">
            <a:spAutoFit/>
          </a:bodyPr>
          <a:lstStyle/>
          <a:p>
            <a:pPr algn="ct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Sobre el Plan Financiero: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6 Rectángulo"/>
          <p:cNvSpPr/>
          <p:nvPr/>
        </p:nvSpPr>
        <p:spPr>
          <a:xfrm>
            <a:off x="827584" y="3429000"/>
            <a:ext cx="7704856" cy="2031325"/>
          </a:xfrm>
          <a:prstGeom prst="rect">
            <a:avLst/>
          </a:prstGeom>
        </p:spPr>
        <p:txBody>
          <a:bodyPr wrap="square">
            <a:spAutoFit/>
          </a:bodyPr>
          <a:lstStyle/>
          <a:p>
            <a:pPr lvl="0"/>
            <a:r>
              <a:rPr lang="es-EC" dirty="0"/>
              <a:t>La inversión necesaria para que DUPIV inicie sus actividades constituye un rubro moderado (USD. $19.168,82). Durante el 2014 DUPIV espera ventas mensuales de 71 docenas/mes o 91 kg/mes lo que significa USD $. 6700  mensuales por concepto de exportaciones en Tagua. El punto de equilibrio de ventas en dólares se encuentra por debajo de las ventas esperadas en un porcentaje de 67%. El análisis del Valor Actual Neto y del TIR, con 102.531,82 y 71.75% respectivamente, señalan que el proyecto DUPIV es factible para desarrollarse. </a:t>
            </a: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27</a:t>
            </a:fld>
            <a:endParaRPr lang="es-EC"/>
          </a:p>
        </p:txBody>
      </p:sp>
    </p:spTree>
    <p:extLst>
      <p:ext uri="{BB962C8B-B14F-4D97-AF65-F5344CB8AC3E}">
        <p14:creationId xmlns:p14="http://schemas.microsoft.com/office/powerpoint/2010/main" val="500440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7564" y="1412776"/>
            <a:ext cx="3240360" cy="477054"/>
          </a:xfrm>
          <a:prstGeom prst="rect">
            <a:avLst/>
          </a:prstGeom>
          <a:noFill/>
        </p:spPr>
        <p:txBody>
          <a:bodyPr wrap="square" lIns="91440" tIns="45720" rIns="91440" bIns="45720">
            <a:spAutoFit/>
          </a:bodyPr>
          <a:lstStyle/>
          <a:p>
            <a:pPr algn="ctr"/>
            <a:r>
              <a:rPr lang="es-EC"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Recomendaciones</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5" name="4 Rectángulo"/>
          <p:cNvSpPr/>
          <p:nvPr/>
        </p:nvSpPr>
        <p:spPr>
          <a:xfrm>
            <a:off x="589896" y="2204864"/>
            <a:ext cx="8136904" cy="3970318"/>
          </a:xfrm>
          <a:prstGeom prst="rect">
            <a:avLst/>
          </a:prstGeom>
        </p:spPr>
        <p:txBody>
          <a:bodyPr wrap="square">
            <a:spAutoFit/>
          </a:bodyPr>
          <a:lstStyle/>
          <a:p>
            <a:pPr lvl="0"/>
            <a:r>
              <a:rPr lang="es-EC" dirty="0"/>
              <a:t>La negociación de las ventas, deberán respetar los criterios determinados </a:t>
            </a:r>
            <a:r>
              <a:rPr lang="es-EC" dirty="0" smtClean="0"/>
              <a:t>en </a:t>
            </a:r>
            <a:r>
              <a:rPr lang="es-EC" dirty="0"/>
              <a:t>esta investigación, tanto en términos de sistemas de cobro y pago como en plazos y forma de entrega de productos. Bajo estos criterios es necesario que como parte del financiamiento para el inicio de actividades de DUPIV se incluya al menos dos meses sin contar con ingresos por ventas.  </a:t>
            </a:r>
            <a:endParaRPr lang="es-EC" dirty="0" smtClean="0"/>
          </a:p>
          <a:p>
            <a:pPr lvl="0"/>
            <a:endParaRPr lang="es-EC" dirty="0" smtClean="0"/>
          </a:p>
          <a:p>
            <a:pPr lvl="0"/>
            <a:r>
              <a:rPr lang="es-EC" dirty="0" smtClean="0"/>
              <a:t>Para </a:t>
            </a:r>
            <a:r>
              <a:rPr lang="es-EC" dirty="0"/>
              <a:t>los casos de ventas a crédito, en las que la confianza de pago se haya extendido a lo programado, se recomienda manejar plazos de holgura no mayores a 15 días, a fin de tener flujo de efectivo para las exportaciones futuras en el menor tiempo posible. </a:t>
            </a:r>
            <a:endParaRPr lang="es-EC" dirty="0" smtClean="0"/>
          </a:p>
          <a:p>
            <a:pPr lvl="0"/>
            <a:endParaRPr lang="es-EC" dirty="0"/>
          </a:p>
          <a:p>
            <a:pPr lvl="0"/>
            <a:r>
              <a:rPr lang="es-EC" dirty="0"/>
              <a:t>Conforme a los criterios de modificación de la Matriz Productiva en el Ecuador  y su inminente apoyo a la producción artesanal, es recomendable que DUPIV amplié sus expectativas de venta  hacia otras localidades de Bélgica</a:t>
            </a: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28</a:t>
            </a:fld>
            <a:endParaRPr lang="es-EC"/>
          </a:p>
        </p:txBody>
      </p:sp>
      <p:sp>
        <p:nvSpPr>
          <p:cNvPr id="6" name="1 Título"/>
          <p:cNvSpPr txBox="1">
            <a:spLocks/>
          </p:cNvSpPr>
          <p:nvPr/>
        </p:nvSpPr>
        <p:spPr>
          <a:xfrm>
            <a:off x="616224" y="394620"/>
            <a:ext cx="230425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VII:</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2533100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79712" y="2616005"/>
            <a:ext cx="5732052" cy="1015663"/>
          </a:xfrm>
          <a:prstGeom prst="rect">
            <a:avLst/>
          </a:prstGeom>
          <a:noFill/>
        </p:spPr>
        <p:txBody>
          <a:bodyPr wrap="square" lIns="91440" tIns="45720" rIns="91440" bIns="45720">
            <a:spAutoFit/>
          </a:bodyPr>
          <a:lstStyle/>
          <a:p>
            <a:pPr algn="ctr"/>
            <a:r>
              <a:rPr lang="es-E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a:t>
            </a:r>
            <a:endParaRPr lang="es-E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29</a:t>
            </a:fld>
            <a:endParaRPr lang="es-EC"/>
          </a:p>
        </p:txBody>
      </p:sp>
    </p:spTree>
    <p:extLst>
      <p:ext uri="{BB962C8B-B14F-4D97-AF65-F5344CB8AC3E}">
        <p14:creationId xmlns:p14="http://schemas.microsoft.com/office/powerpoint/2010/main" val="313467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692696"/>
            <a:ext cx="2662064" cy="794519"/>
          </a:xfrm>
        </p:spPr>
        <p:txBody>
          <a:bodyPr>
            <a:normAutofit/>
          </a:bodyPr>
          <a:lstStyle/>
          <a:p>
            <a:r>
              <a:rPr lang="fr-BE" sz="2000" b="1" dirty="0" smtClean="0">
                <a:latin typeface="Arial" pitchFamily="34" charset="0"/>
                <a:cs typeface="Arial" pitchFamily="34" charset="0"/>
              </a:rPr>
              <a:t>CAPITULO I:</a:t>
            </a:r>
            <a:endParaRPr lang="es-EC" sz="2000" b="1" dirty="0">
              <a:latin typeface="Arial" pitchFamily="34" charset="0"/>
              <a:cs typeface="Arial" pitchFamily="34" charset="0"/>
            </a:endParaRPr>
          </a:p>
        </p:txBody>
      </p:sp>
      <p:sp>
        <p:nvSpPr>
          <p:cNvPr id="4" name="3 Rectángulo"/>
          <p:cNvSpPr/>
          <p:nvPr/>
        </p:nvSpPr>
        <p:spPr>
          <a:xfrm>
            <a:off x="3707904" y="530622"/>
            <a:ext cx="4670638" cy="923330"/>
          </a:xfrm>
          <a:prstGeom prst="rect">
            <a:avLst/>
          </a:prstGeom>
          <a:noFill/>
        </p:spPr>
        <p:txBody>
          <a:bodyPr wrap="non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ANTECEDENTES</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1 Título"/>
          <p:cNvSpPr txBox="1">
            <a:spLocks/>
          </p:cNvSpPr>
          <p:nvPr/>
        </p:nvSpPr>
        <p:spPr>
          <a:xfrm>
            <a:off x="1104568" y="3140968"/>
            <a:ext cx="4434599" cy="3168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fr-BE" sz="2000" dirty="0">
                <a:latin typeface="Arial" pitchFamily="34" charset="0"/>
                <a:cs typeface="Arial" pitchFamily="34" charset="0"/>
              </a:rPr>
              <a:t> </a:t>
            </a:r>
            <a:r>
              <a:rPr lang="fr-BE" sz="2000" dirty="0" smtClean="0">
                <a:latin typeface="Arial" pitchFamily="34" charset="0"/>
                <a:cs typeface="Arial" pitchFamily="34" charset="0"/>
              </a:rPr>
              <a:t>Marfil </a:t>
            </a:r>
            <a:r>
              <a:rPr lang="fr-BE" sz="2000" dirty="0" err="1" smtClean="0">
                <a:latin typeface="Arial" pitchFamily="34" charset="0"/>
                <a:cs typeface="Arial" pitchFamily="34" charset="0"/>
              </a:rPr>
              <a:t>vegetal</a:t>
            </a:r>
            <a:endParaRPr lang="fr-BE" sz="2000" dirty="0" smtClean="0">
              <a:latin typeface="Arial" pitchFamily="34" charset="0"/>
              <a:cs typeface="Arial" pitchFamily="34" charset="0"/>
            </a:endParaRPr>
          </a:p>
          <a:p>
            <a:pPr algn="l"/>
            <a:endParaRPr lang="fr-BE" sz="2000" dirty="0" smtClean="0">
              <a:latin typeface="Arial" pitchFamily="34" charset="0"/>
              <a:cs typeface="Arial" pitchFamily="34" charset="0"/>
            </a:endParaRPr>
          </a:p>
          <a:p>
            <a:pPr marL="342900" indent="-342900" algn="l">
              <a:buFont typeface="Wingdings" pitchFamily="2" charset="2"/>
              <a:buChar char="ü"/>
            </a:pPr>
            <a:r>
              <a:rPr lang="fr-BE" sz="2000" dirty="0" err="1" smtClean="0">
                <a:latin typeface="Arial" pitchFamily="34" charset="0"/>
                <a:cs typeface="Arial" pitchFamily="34" charset="0"/>
              </a:rPr>
              <a:t>Ecuador</a:t>
            </a:r>
            <a:r>
              <a:rPr lang="fr-BE" sz="2000" dirty="0" smtClean="0">
                <a:latin typeface="Arial" pitchFamily="34" charset="0"/>
                <a:cs typeface="Arial" pitchFamily="34" charset="0"/>
              </a:rPr>
              <a:t>, Panama y </a:t>
            </a:r>
            <a:r>
              <a:rPr lang="fr-BE" sz="2000" dirty="0" err="1" smtClean="0">
                <a:latin typeface="Arial" pitchFamily="34" charset="0"/>
                <a:cs typeface="Arial" pitchFamily="34" charset="0"/>
              </a:rPr>
              <a:t>Colombia</a:t>
            </a:r>
            <a:endParaRPr lang="fr-BE" sz="2000" dirty="0" smtClean="0">
              <a:latin typeface="Arial" pitchFamily="34" charset="0"/>
              <a:cs typeface="Arial" pitchFamily="34" charset="0"/>
            </a:endParaRPr>
          </a:p>
          <a:p>
            <a:pPr algn="l"/>
            <a:endParaRPr lang="fr-BE" sz="2000" dirty="0" smtClean="0">
              <a:latin typeface="Arial" pitchFamily="34" charset="0"/>
              <a:cs typeface="Arial" pitchFamily="34" charset="0"/>
            </a:endParaRPr>
          </a:p>
          <a:p>
            <a:pPr marL="342900" indent="-342900" algn="l">
              <a:buFont typeface="Wingdings" pitchFamily="2" charset="2"/>
              <a:buChar char="ü"/>
            </a:pPr>
            <a:r>
              <a:rPr lang="fr-BE" sz="2000" dirty="0" smtClean="0">
                <a:latin typeface="Arial" pitchFamily="34" charset="0"/>
                <a:cs typeface="Arial" pitchFamily="34" charset="0"/>
              </a:rPr>
              <a:t>Manufacturas de </a:t>
            </a:r>
            <a:r>
              <a:rPr lang="fr-BE" sz="2000" dirty="0" err="1" smtClean="0">
                <a:latin typeface="Arial" pitchFamily="34" charset="0"/>
                <a:cs typeface="Arial" pitchFamily="34" charset="0"/>
              </a:rPr>
              <a:t>botones</a:t>
            </a:r>
            <a:endParaRPr lang="fr-BE" sz="2000" dirty="0" smtClean="0">
              <a:latin typeface="Arial" pitchFamily="34" charset="0"/>
              <a:cs typeface="Arial" pitchFamily="34" charset="0"/>
            </a:endParaRPr>
          </a:p>
          <a:p>
            <a:pPr algn="l"/>
            <a:endParaRPr lang="fr-BE" sz="2000" dirty="0" smtClean="0">
              <a:latin typeface="Arial" pitchFamily="34" charset="0"/>
              <a:cs typeface="Arial" pitchFamily="34" charset="0"/>
            </a:endParaRPr>
          </a:p>
          <a:p>
            <a:pPr marL="342900" indent="-342900" algn="l">
              <a:buFont typeface="Wingdings" pitchFamily="2" charset="2"/>
              <a:buChar char="ü"/>
            </a:pPr>
            <a:r>
              <a:rPr lang="fr-BE" sz="2000" dirty="0" err="1" smtClean="0">
                <a:latin typeface="Arial" pitchFamily="34" charset="0"/>
                <a:cs typeface="Arial" pitchFamily="34" charset="0"/>
              </a:rPr>
              <a:t>Alternativo</a:t>
            </a:r>
            <a:r>
              <a:rPr lang="fr-BE" sz="2000" dirty="0" smtClean="0">
                <a:latin typeface="Arial" pitchFamily="34" charset="0"/>
                <a:cs typeface="Arial" pitchFamily="34" charset="0"/>
              </a:rPr>
              <a:t> de marfil animal</a:t>
            </a:r>
          </a:p>
          <a:p>
            <a:pPr marL="342900" indent="-342900" algn="l">
              <a:buFont typeface="Wingdings" pitchFamily="2" charset="2"/>
              <a:buChar char="ü"/>
            </a:pPr>
            <a:endParaRPr lang="fr-BE" sz="2000" dirty="0">
              <a:latin typeface="Arial" pitchFamily="34" charset="0"/>
              <a:cs typeface="Arial" pitchFamily="34" charset="0"/>
            </a:endParaRPr>
          </a:p>
          <a:p>
            <a:pPr algn="l"/>
            <a:endParaRPr lang="fr-BE" sz="2000" dirty="0" smtClean="0">
              <a:latin typeface="Arial" pitchFamily="34" charset="0"/>
              <a:cs typeface="Arial" pitchFamily="34" charset="0"/>
            </a:endParaRPr>
          </a:p>
          <a:p>
            <a:pPr marL="342900" indent="-342900" algn="l">
              <a:buFont typeface="Wingdings" pitchFamily="2" charset="2"/>
              <a:buChar char="ü"/>
            </a:pPr>
            <a:endParaRPr lang="es-EC" sz="2000"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658881"/>
            <a:ext cx="2101421" cy="1650439"/>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3705" y="4039664"/>
            <a:ext cx="2200829" cy="1549576"/>
          </a:xfrm>
          <a:prstGeom prst="rect">
            <a:avLst/>
          </a:prstGeom>
          <a:noFill/>
          <a:ln w="9525" cmpd="dbl">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farm4.static.flickr.com/3466/3399252046_e89d85464c_m.jpg"/>
          <p:cNvPicPr/>
          <p:nvPr/>
        </p:nvPicPr>
        <p:blipFill>
          <a:blip r:embed="rId5" cstate="print"/>
          <a:srcRect/>
          <a:stretch>
            <a:fillRect/>
          </a:stretch>
        </p:blipFill>
        <p:spPr bwMode="auto">
          <a:xfrm>
            <a:off x="5765123" y="2492896"/>
            <a:ext cx="2191253" cy="1678171"/>
          </a:xfrm>
          <a:prstGeom prst="rect">
            <a:avLst/>
          </a:prstGeom>
          <a:noFill/>
          <a:ln w="9525" cmpd="dbl">
            <a:solidFill>
              <a:schemeClr val="accent6">
                <a:lumMod val="50000"/>
              </a:schemeClr>
            </a:solidFill>
            <a:miter lim="800000"/>
            <a:headEnd/>
            <a:tailEnd/>
          </a:ln>
        </p:spPr>
      </p:pic>
      <p:sp>
        <p:nvSpPr>
          <p:cNvPr id="14" name="3 Marcador de contenido"/>
          <p:cNvSpPr txBox="1">
            <a:spLocks/>
          </p:cNvSpPr>
          <p:nvPr/>
        </p:nvSpPr>
        <p:spPr>
          <a:xfrm>
            <a:off x="910187" y="2138953"/>
            <a:ext cx="4176464"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INTRODUCCION</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Marcador de número de diapositiva"/>
          <p:cNvSpPr>
            <a:spLocks noGrp="1"/>
          </p:cNvSpPr>
          <p:nvPr>
            <p:ph type="sldNum" sz="quarter" idx="12"/>
          </p:nvPr>
        </p:nvSpPr>
        <p:spPr/>
        <p:txBody>
          <a:bodyPr/>
          <a:lstStyle/>
          <a:p>
            <a:fld id="{BDF3892C-0779-4F78-BB39-030331AC281E}" type="slidenum">
              <a:rPr lang="es-EC" smtClean="0"/>
              <a:pPr/>
              <a:t>3</a:t>
            </a:fld>
            <a:endParaRPr lang="es-EC"/>
          </a:p>
        </p:txBody>
      </p:sp>
    </p:spTree>
    <p:extLst>
      <p:ext uri="{BB962C8B-B14F-4D97-AF65-F5344CB8AC3E}">
        <p14:creationId xmlns:p14="http://schemas.microsoft.com/office/powerpoint/2010/main" val="249786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987824" y="248005"/>
            <a:ext cx="5904656" cy="1169551"/>
          </a:xfrm>
          <a:prstGeom prst="rect">
            <a:avLst/>
          </a:prstGeom>
          <a:noFill/>
        </p:spPr>
        <p:txBody>
          <a:bodyPr wrap="square" lIns="91440" tIns="45720" rIns="91440" bIns="45720">
            <a:spAutoFit/>
          </a:bodyPr>
          <a:lstStyle/>
          <a:p>
            <a:pPr marL="0" indent="0" algn="ctr">
              <a:buNone/>
            </a:pPr>
            <a:r>
              <a:rPr lang="es-ES" sz="3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PLANTEAMIENTO DEL PROBLEMA</a:t>
            </a:r>
            <a:endParaRPr lang="es-E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Elipse"/>
          <p:cNvSpPr/>
          <p:nvPr/>
        </p:nvSpPr>
        <p:spPr>
          <a:xfrm>
            <a:off x="1434947" y="2734562"/>
            <a:ext cx="194421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Demanda Insatisfecha</a:t>
            </a:r>
            <a:endParaRPr lang="es-EC" dirty="0"/>
          </a:p>
        </p:txBody>
      </p:sp>
      <p:sp>
        <p:nvSpPr>
          <p:cNvPr id="7" name="6 Elipse"/>
          <p:cNvSpPr/>
          <p:nvPr/>
        </p:nvSpPr>
        <p:spPr>
          <a:xfrm>
            <a:off x="3779912" y="1417556"/>
            <a:ext cx="194421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Pre estudio – Grupo Familiar</a:t>
            </a:r>
            <a:endParaRPr lang="es-EC" dirty="0"/>
          </a:p>
        </p:txBody>
      </p:sp>
      <p:sp>
        <p:nvSpPr>
          <p:cNvPr id="8" name="7 Elipse"/>
          <p:cNvSpPr/>
          <p:nvPr/>
        </p:nvSpPr>
        <p:spPr>
          <a:xfrm>
            <a:off x="6261288" y="2734562"/>
            <a:ext cx="194421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Importante local</a:t>
            </a:r>
            <a:endParaRPr lang="es-EC" dirty="0"/>
          </a:p>
        </p:txBody>
      </p:sp>
      <p:sp>
        <p:nvSpPr>
          <p:cNvPr id="9" name="8 Flecha curvada hacia abajo"/>
          <p:cNvSpPr/>
          <p:nvPr/>
        </p:nvSpPr>
        <p:spPr>
          <a:xfrm rot="20199404">
            <a:off x="2445081" y="1952444"/>
            <a:ext cx="1368152" cy="474556"/>
          </a:xfrm>
          <a:prstGeom prst="curvedDownArrow">
            <a:avLst>
              <a:gd name="adj1" fmla="val 25000"/>
              <a:gd name="adj2" fmla="val 50000"/>
              <a:gd name="adj3" fmla="val 4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9 Flecha curvada hacia abajo"/>
          <p:cNvSpPr/>
          <p:nvPr/>
        </p:nvSpPr>
        <p:spPr>
          <a:xfrm rot="2006616">
            <a:off x="5789286" y="1940021"/>
            <a:ext cx="1368152" cy="474556"/>
          </a:xfrm>
          <a:prstGeom prst="curvedDownArrow">
            <a:avLst>
              <a:gd name="adj1" fmla="val 25000"/>
              <a:gd name="adj2" fmla="val 50000"/>
              <a:gd name="adj3" fmla="val 4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Flecha izquierda y derecha"/>
          <p:cNvSpPr/>
          <p:nvPr/>
        </p:nvSpPr>
        <p:spPr>
          <a:xfrm>
            <a:off x="1547664" y="4437112"/>
            <a:ext cx="6984776" cy="14401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t>PLAN DE NEGOCIOS PARA LA CREACION DE UNA EMPRESA EXPORTADORA DE FIGURAS Y BISUTERIA DE TAGUA AL MERCADO DE BELGICA</a:t>
            </a:r>
            <a:endParaRPr lang="es-EC" sz="1500" dirty="0"/>
          </a:p>
        </p:txBody>
      </p:sp>
      <p:sp>
        <p:nvSpPr>
          <p:cNvPr id="13" name="1 Título"/>
          <p:cNvSpPr txBox="1">
            <a:spLocks/>
          </p:cNvSpPr>
          <p:nvPr/>
        </p:nvSpPr>
        <p:spPr>
          <a:xfrm>
            <a:off x="717099" y="363292"/>
            <a:ext cx="2662064"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a:t>
            </a:r>
            <a:endParaRPr lang="es-EC" sz="2000" b="1"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DF3892C-0779-4F78-BB39-030331AC281E}" type="slidenum">
              <a:rPr lang="es-EC" smtClean="0"/>
              <a:pPr/>
              <a:t>4</a:t>
            </a:fld>
            <a:endParaRPr lang="es-EC"/>
          </a:p>
        </p:txBody>
      </p:sp>
    </p:spTree>
    <p:extLst>
      <p:ext uri="{BB962C8B-B14F-4D97-AF65-F5344CB8AC3E}">
        <p14:creationId xmlns:p14="http://schemas.microsoft.com/office/powerpoint/2010/main" val="146207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p:cNvSpPr>
          <p:nvPr/>
        </p:nvSpPr>
        <p:spPr>
          <a:xfrm>
            <a:off x="3131840" y="428235"/>
            <a:ext cx="5544616" cy="1169551"/>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OBJETIVOS DE LA INVESTIGACION</a:t>
            </a:r>
            <a:endParaRPr lang="es-ES" sz="3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3 Marcador de contenido"/>
          <p:cNvSpPr txBox="1">
            <a:spLocks/>
          </p:cNvSpPr>
          <p:nvPr/>
        </p:nvSpPr>
        <p:spPr>
          <a:xfrm>
            <a:off x="680552" y="1556792"/>
            <a:ext cx="2448272" cy="630942"/>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3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a:t>
            </a:r>
            <a:endParaRPr lang="es-E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5 Rectángulo"/>
          <p:cNvSpPr/>
          <p:nvPr/>
        </p:nvSpPr>
        <p:spPr>
          <a:xfrm>
            <a:off x="1115616" y="2445330"/>
            <a:ext cx="7560840" cy="1015663"/>
          </a:xfrm>
          <a:prstGeom prst="rect">
            <a:avLst/>
          </a:prstGeom>
        </p:spPr>
        <p:txBody>
          <a:bodyPr wrap="square">
            <a:spAutoFit/>
          </a:bodyPr>
          <a:lstStyle/>
          <a:p>
            <a:pPr algn="just"/>
            <a:r>
              <a:rPr lang="es-EC" sz="2000" dirty="0" smtClean="0">
                <a:latin typeface="Arial" pitchFamily="34" charset="0"/>
                <a:cs typeface="Arial" pitchFamily="34" charset="0"/>
              </a:rPr>
              <a:t>Elaborar un Plan de negocios para la creación de una empresa exportadora de figuras y bisutería de tagua al mercado de Bélgica</a:t>
            </a:r>
            <a:endParaRPr lang="es-EC" sz="2000" dirty="0">
              <a:latin typeface="Arial" pitchFamily="34" charset="0"/>
              <a:cs typeface="Arial" pitchFamily="34" charset="0"/>
            </a:endParaRPr>
          </a:p>
        </p:txBody>
      </p:sp>
      <p:sp>
        <p:nvSpPr>
          <p:cNvPr id="7" name="3 Marcador de contenido"/>
          <p:cNvSpPr txBox="1">
            <a:spLocks/>
          </p:cNvSpPr>
          <p:nvPr/>
        </p:nvSpPr>
        <p:spPr>
          <a:xfrm>
            <a:off x="971600" y="3460993"/>
            <a:ext cx="2448272" cy="630942"/>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3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Específicos</a:t>
            </a:r>
            <a:endParaRPr lang="es-E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Rectángulo"/>
          <p:cNvSpPr/>
          <p:nvPr/>
        </p:nvSpPr>
        <p:spPr>
          <a:xfrm>
            <a:off x="1115616" y="4288512"/>
            <a:ext cx="7128792" cy="1631216"/>
          </a:xfrm>
          <a:prstGeom prst="rect">
            <a:avLst/>
          </a:prstGeom>
        </p:spPr>
        <p:txBody>
          <a:bodyPr wrap="square">
            <a:spAutoFit/>
          </a:bodyPr>
          <a:lstStyle/>
          <a:p>
            <a:pPr marL="342900" indent="-342900">
              <a:buFont typeface="Wingdings" pitchFamily="2" charset="2"/>
              <a:buChar char="ü"/>
            </a:pPr>
            <a:r>
              <a:rPr lang="es-EC" sz="2000" dirty="0" smtClean="0">
                <a:latin typeface="Arial" pitchFamily="34" charset="0"/>
                <a:cs typeface="Arial" pitchFamily="34" charset="0"/>
              </a:rPr>
              <a:t>Realizar un estudio de mercado</a:t>
            </a:r>
          </a:p>
          <a:p>
            <a:pPr marL="342900" indent="-342900">
              <a:buFont typeface="Wingdings" pitchFamily="2" charset="2"/>
              <a:buChar char="ü"/>
            </a:pPr>
            <a:r>
              <a:rPr lang="es-EC" sz="2000" dirty="0" smtClean="0">
                <a:latin typeface="Arial" pitchFamily="34" charset="0"/>
                <a:cs typeface="Arial" pitchFamily="34" charset="0"/>
              </a:rPr>
              <a:t>Diseñar la estructura organizacional de la empresa</a:t>
            </a:r>
          </a:p>
          <a:p>
            <a:pPr marL="342900" indent="-342900">
              <a:buFont typeface="Wingdings" pitchFamily="2" charset="2"/>
              <a:buChar char="ü"/>
            </a:pPr>
            <a:r>
              <a:rPr lang="es-EC" sz="2000" dirty="0" smtClean="0">
                <a:latin typeface="Arial" pitchFamily="34" charset="0"/>
                <a:cs typeface="Arial" pitchFamily="34" charset="0"/>
              </a:rPr>
              <a:t>Determinar el proceso de comercio exterior</a:t>
            </a:r>
          </a:p>
          <a:p>
            <a:pPr marL="342900" indent="-342900">
              <a:buFont typeface="Wingdings" pitchFamily="2" charset="2"/>
              <a:buChar char="ü"/>
            </a:pPr>
            <a:r>
              <a:rPr lang="es-EC" sz="2000" dirty="0" smtClean="0">
                <a:latin typeface="Arial" pitchFamily="34" charset="0"/>
                <a:cs typeface="Arial" pitchFamily="34" charset="0"/>
              </a:rPr>
              <a:t>Establecer el plan de marketing estratégico y operativo</a:t>
            </a:r>
          </a:p>
          <a:p>
            <a:pPr marL="342900" indent="-342900">
              <a:buFont typeface="Wingdings" pitchFamily="2" charset="2"/>
              <a:buChar char="ü"/>
            </a:pPr>
            <a:r>
              <a:rPr lang="es-EC" sz="2000" dirty="0" smtClean="0">
                <a:latin typeface="Arial" pitchFamily="34" charset="0"/>
                <a:cs typeface="Arial" pitchFamily="34" charset="0"/>
              </a:rPr>
              <a:t>Estructurar el plan financiero o presupuesto</a:t>
            </a:r>
            <a:endParaRPr lang="es-EC" sz="2000" dirty="0">
              <a:latin typeface="Arial" pitchFamily="34" charset="0"/>
              <a:cs typeface="Arial" pitchFamily="34" charset="0"/>
            </a:endParaRPr>
          </a:p>
        </p:txBody>
      </p:sp>
      <p:sp>
        <p:nvSpPr>
          <p:cNvPr id="9" name="1 Título"/>
          <p:cNvSpPr txBox="1">
            <a:spLocks/>
          </p:cNvSpPr>
          <p:nvPr/>
        </p:nvSpPr>
        <p:spPr>
          <a:xfrm>
            <a:off x="755576" y="692696"/>
            <a:ext cx="2662064"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smtClean="0">
                <a:latin typeface="Arial" pitchFamily="34" charset="0"/>
                <a:cs typeface="Arial" pitchFamily="34" charset="0"/>
              </a:rPr>
              <a:t>CAPITULO 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5</a:t>
            </a:fld>
            <a:endParaRPr lang="es-EC"/>
          </a:p>
        </p:txBody>
      </p:sp>
    </p:spTree>
    <p:extLst>
      <p:ext uri="{BB962C8B-B14F-4D97-AF65-F5344CB8AC3E}">
        <p14:creationId xmlns:p14="http://schemas.microsoft.com/office/powerpoint/2010/main" val="195886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p:cNvSpPr>
          <p:nvPr/>
        </p:nvSpPr>
        <p:spPr>
          <a:xfrm>
            <a:off x="3132926" y="646587"/>
            <a:ext cx="4680520" cy="707886"/>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JUSTIFICACION</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Flecha a la derecha con muesca"/>
          <p:cNvSpPr/>
          <p:nvPr/>
        </p:nvSpPr>
        <p:spPr>
          <a:xfrm>
            <a:off x="538150" y="5134226"/>
            <a:ext cx="3061741" cy="103553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smtClean="0"/>
          </a:p>
          <a:p>
            <a:pPr algn="ctr"/>
            <a:r>
              <a:rPr lang="es-EC" sz="1600" dirty="0" smtClean="0"/>
              <a:t>Exportación de Figuras y Bisutería </a:t>
            </a:r>
          </a:p>
          <a:p>
            <a:pPr algn="ctr"/>
            <a:endParaRPr lang="es-EC" dirty="0"/>
          </a:p>
        </p:txBody>
      </p:sp>
      <p:sp>
        <p:nvSpPr>
          <p:cNvPr id="10" name="9 Flecha a la derecha con muesca"/>
          <p:cNvSpPr/>
          <p:nvPr/>
        </p:nvSpPr>
        <p:spPr>
          <a:xfrm>
            <a:off x="1826694" y="3843046"/>
            <a:ext cx="3321369" cy="10981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smtClean="0"/>
          </a:p>
          <a:p>
            <a:pPr algn="ctr"/>
            <a:r>
              <a:rPr lang="es-EC" sz="1600" dirty="0" smtClean="0"/>
              <a:t>Incremento de Capital</a:t>
            </a:r>
          </a:p>
          <a:p>
            <a:pPr algn="ctr"/>
            <a:endParaRPr lang="es-EC" dirty="0"/>
          </a:p>
        </p:txBody>
      </p:sp>
      <p:sp>
        <p:nvSpPr>
          <p:cNvPr id="11" name="10 Flecha a la derecha con muesca"/>
          <p:cNvSpPr/>
          <p:nvPr/>
        </p:nvSpPr>
        <p:spPr>
          <a:xfrm>
            <a:off x="3599891" y="2726922"/>
            <a:ext cx="3096344" cy="11161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Generación de Empleo</a:t>
            </a:r>
          </a:p>
          <a:p>
            <a:pPr algn="ctr"/>
            <a:endParaRPr lang="es-EC" dirty="0"/>
          </a:p>
        </p:txBody>
      </p:sp>
      <p:sp>
        <p:nvSpPr>
          <p:cNvPr id="12" name="11 Estrella de 7 puntas"/>
          <p:cNvSpPr/>
          <p:nvPr/>
        </p:nvSpPr>
        <p:spPr>
          <a:xfrm>
            <a:off x="6300192" y="1196752"/>
            <a:ext cx="2736304" cy="208823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Aumento X de productos no tradicionales</a:t>
            </a:r>
            <a:endParaRPr lang="es-EC" dirty="0"/>
          </a:p>
        </p:txBody>
      </p:sp>
      <p:sp>
        <p:nvSpPr>
          <p:cNvPr id="7" name="1 Título"/>
          <p:cNvSpPr txBox="1">
            <a:spLocks/>
          </p:cNvSpPr>
          <p:nvPr/>
        </p:nvSpPr>
        <p:spPr>
          <a:xfrm>
            <a:off x="495662" y="650739"/>
            <a:ext cx="2662064"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a:t>
            </a:r>
            <a:endParaRPr lang="es-EC" sz="2000" b="1"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DF3892C-0779-4F78-BB39-030331AC281E}" type="slidenum">
              <a:rPr lang="es-EC" smtClean="0"/>
              <a:pPr/>
              <a:t>6</a:t>
            </a:fld>
            <a:endParaRPr lang="es-EC"/>
          </a:p>
        </p:txBody>
      </p:sp>
      <p:sp>
        <p:nvSpPr>
          <p:cNvPr id="5" name="4 Rectángulo"/>
          <p:cNvSpPr/>
          <p:nvPr/>
        </p:nvSpPr>
        <p:spPr>
          <a:xfrm>
            <a:off x="572822" y="4764894"/>
            <a:ext cx="607859" cy="369332"/>
          </a:xfrm>
          <a:prstGeom prst="rect">
            <a:avLst/>
          </a:prstGeom>
        </p:spPr>
        <p:txBody>
          <a:bodyPr wrap="none">
            <a:spAutoFit/>
          </a:bodyPr>
          <a:lstStyle/>
          <a:p>
            <a:r>
              <a:rPr lang="fr-BE" dirty="0" smtClean="0">
                <a:latin typeface="Arial" pitchFamily="34" charset="0"/>
                <a:cs typeface="Arial" pitchFamily="34" charset="0"/>
              </a:rPr>
              <a:t>Con</a:t>
            </a:r>
            <a:endParaRPr lang="es-EC" dirty="0"/>
          </a:p>
        </p:txBody>
      </p:sp>
      <p:sp>
        <p:nvSpPr>
          <p:cNvPr id="13" name="12 Rectángulo"/>
          <p:cNvSpPr/>
          <p:nvPr/>
        </p:nvSpPr>
        <p:spPr>
          <a:xfrm>
            <a:off x="1553462" y="3658380"/>
            <a:ext cx="825867" cy="369332"/>
          </a:xfrm>
          <a:prstGeom prst="rect">
            <a:avLst/>
          </a:prstGeom>
        </p:spPr>
        <p:txBody>
          <a:bodyPr wrap="none">
            <a:spAutoFit/>
          </a:bodyPr>
          <a:lstStyle/>
          <a:p>
            <a:r>
              <a:rPr lang="es-EC" dirty="0" smtClean="0">
                <a:latin typeface="Arial" pitchFamily="34" charset="0"/>
                <a:cs typeface="Arial" pitchFamily="34" charset="0"/>
              </a:rPr>
              <a:t>Busca</a:t>
            </a:r>
            <a:endParaRPr lang="es-EC" dirty="0"/>
          </a:p>
        </p:txBody>
      </p:sp>
      <p:sp>
        <p:nvSpPr>
          <p:cNvPr id="14" name="13 Rectángulo"/>
          <p:cNvSpPr/>
          <p:nvPr/>
        </p:nvSpPr>
        <p:spPr>
          <a:xfrm>
            <a:off x="3289549" y="2542256"/>
            <a:ext cx="1031051" cy="369332"/>
          </a:xfrm>
          <a:prstGeom prst="rect">
            <a:avLst/>
          </a:prstGeom>
        </p:spPr>
        <p:txBody>
          <a:bodyPr wrap="none">
            <a:spAutoFit/>
          </a:bodyPr>
          <a:lstStyle/>
          <a:p>
            <a:r>
              <a:rPr lang="es-EC" dirty="0" smtClean="0">
                <a:latin typeface="Arial" pitchFamily="34" charset="0"/>
                <a:cs typeface="Arial" pitchFamily="34" charset="0"/>
              </a:rPr>
              <a:t>Además</a:t>
            </a:r>
            <a:endParaRPr lang="es-EC" dirty="0"/>
          </a:p>
        </p:txBody>
      </p:sp>
      <p:sp>
        <p:nvSpPr>
          <p:cNvPr id="15" name="14 Rectángulo"/>
          <p:cNvSpPr/>
          <p:nvPr/>
        </p:nvSpPr>
        <p:spPr>
          <a:xfrm>
            <a:off x="5473186" y="1700808"/>
            <a:ext cx="1184940" cy="369332"/>
          </a:xfrm>
          <a:prstGeom prst="rect">
            <a:avLst/>
          </a:prstGeom>
        </p:spPr>
        <p:txBody>
          <a:bodyPr wrap="none">
            <a:spAutoFit/>
          </a:bodyPr>
          <a:lstStyle/>
          <a:p>
            <a:r>
              <a:rPr lang="es-EC" dirty="0" smtClean="0">
                <a:latin typeface="Arial" pitchFamily="34" charset="0"/>
                <a:cs typeface="Arial" pitchFamily="34" charset="0"/>
              </a:rPr>
              <a:t>Contribuir</a:t>
            </a:r>
            <a:endParaRPr lang="es-EC" dirty="0"/>
          </a:p>
        </p:txBody>
      </p:sp>
    </p:spTree>
    <p:extLst>
      <p:ext uri="{BB962C8B-B14F-4D97-AF65-F5344CB8AC3E}">
        <p14:creationId xmlns:p14="http://schemas.microsoft.com/office/powerpoint/2010/main" val="8142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93344" y="38206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a:t>
            </a:r>
            <a:endParaRPr lang="es-EC" sz="2000" b="1" dirty="0">
              <a:latin typeface="Arial" pitchFamily="34" charset="0"/>
              <a:cs typeface="Arial" pitchFamily="34" charset="0"/>
            </a:endParaRPr>
          </a:p>
        </p:txBody>
      </p:sp>
      <p:sp>
        <p:nvSpPr>
          <p:cNvPr id="5" name="4 Rectángulo"/>
          <p:cNvSpPr/>
          <p:nvPr/>
        </p:nvSpPr>
        <p:spPr>
          <a:xfrm>
            <a:off x="2555776" y="382069"/>
            <a:ext cx="6480720" cy="707886"/>
          </a:xfrm>
          <a:prstGeom prst="rect">
            <a:avLst/>
          </a:prstGeom>
          <a:noFill/>
        </p:spPr>
        <p:txBody>
          <a:bodyPr wrap="square" lIns="91440" tIns="45720" rIns="91440" bIns="45720">
            <a:spAutoFit/>
          </a:bodyPr>
          <a:lstStyle/>
          <a:p>
            <a:pPr algn="ctr"/>
            <a:r>
              <a:rPr lang="es-E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ESTUDIO DE MERCADO</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p:cNvSpPr/>
          <p:nvPr/>
        </p:nvSpPr>
        <p:spPr>
          <a:xfrm>
            <a:off x="2555776" y="1026446"/>
            <a:ext cx="4281942" cy="477054"/>
          </a:xfrm>
          <a:prstGeom prst="rect">
            <a:avLst/>
          </a:prstGeom>
          <a:noFill/>
        </p:spPr>
        <p:txBody>
          <a:bodyPr wrap="none" lIns="91440" tIns="45720" rIns="91440" bIns="45720">
            <a:spAutoFit/>
          </a:bodyPr>
          <a:lstStyle/>
          <a:p>
            <a:pPr algn="ctr"/>
            <a:r>
              <a:rPr lang="es-ES" sz="2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Competencia Internacional</a:t>
            </a:r>
            <a:endParaRPr lang="es-E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6 Rectángulo"/>
          <p:cNvSpPr/>
          <p:nvPr/>
        </p:nvSpPr>
        <p:spPr>
          <a:xfrm>
            <a:off x="1133168" y="1526065"/>
            <a:ext cx="2160240" cy="369332"/>
          </a:xfrm>
          <a:prstGeom prst="rect">
            <a:avLst/>
          </a:prstGeom>
        </p:spPr>
        <p:txBody>
          <a:bodyPr wrap="square">
            <a:spAutoFit/>
          </a:bodyPr>
          <a:lstStyle/>
          <a:p>
            <a:pPr marL="342900" indent="-342900">
              <a:buFont typeface="Wingdings" pitchFamily="2" charset="2"/>
              <a:buChar char="ü"/>
            </a:pPr>
            <a:r>
              <a:rPr lang="es-EC" dirty="0" smtClean="0">
                <a:latin typeface="Arial" pitchFamily="34" charset="0"/>
                <a:cs typeface="Arial" pitchFamily="34" charset="0"/>
              </a:rPr>
              <a:t>9602.00.90.00</a:t>
            </a:r>
            <a:endParaRPr lang="es-EC" dirty="0">
              <a:latin typeface="Arial" pitchFamily="34" charset="0"/>
              <a:cs typeface="Arial" pitchFamily="34" charset="0"/>
            </a:endParaRPr>
          </a:p>
        </p:txBody>
      </p:sp>
      <p:sp>
        <p:nvSpPr>
          <p:cNvPr id="8" name="7 Rectángulo"/>
          <p:cNvSpPr/>
          <p:nvPr/>
        </p:nvSpPr>
        <p:spPr>
          <a:xfrm>
            <a:off x="6156176" y="1562682"/>
            <a:ext cx="2160240" cy="369332"/>
          </a:xfrm>
          <a:prstGeom prst="rect">
            <a:avLst/>
          </a:prstGeom>
        </p:spPr>
        <p:txBody>
          <a:bodyPr wrap="square">
            <a:spAutoFit/>
          </a:bodyPr>
          <a:lstStyle/>
          <a:p>
            <a:pPr marL="342900" indent="-342900">
              <a:buFont typeface="Wingdings" pitchFamily="2" charset="2"/>
              <a:buChar char="ü"/>
            </a:pPr>
            <a:r>
              <a:rPr lang="es-EC" dirty="0" smtClean="0">
                <a:latin typeface="Arial" pitchFamily="34" charset="0"/>
                <a:cs typeface="Arial" pitchFamily="34" charset="0"/>
              </a:rPr>
              <a:t>9602.90.00.00</a:t>
            </a:r>
            <a:endParaRPr lang="es-EC" dirty="0">
              <a:latin typeface="Arial" pitchFamily="34" charset="0"/>
              <a:cs typeface="Arial" pitchFamily="34" charset="0"/>
            </a:endParaRPr>
          </a:p>
        </p:txBody>
      </p:sp>
      <p:sp>
        <p:nvSpPr>
          <p:cNvPr id="9" name="8 Flecha derecha"/>
          <p:cNvSpPr/>
          <p:nvPr/>
        </p:nvSpPr>
        <p:spPr>
          <a:xfrm>
            <a:off x="3716604" y="1551014"/>
            <a:ext cx="1728192" cy="352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TARIC</a:t>
            </a:r>
            <a:endParaRPr lang="es-EC" dirty="0"/>
          </a:p>
        </p:txBody>
      </p:sp>
      <p:sp>
        <p:nvSpPr>
          <p:cNvPr id="12" name="11 Rectángulo"/>
          <p:cNvSpPr/>
          <p:nvPr/>
        </p:nvSpPr>
        <p:spPr>
          <a:xfrm>
            <a:off x="867227" y="2141931"/>
            <a:ext cx="7504041" cy="323165"/>
          </a:xfrm>
          <a:prstGeom prst="rect">
            <a:avLst/>
          </a:prstGeom>
          <a:noFill/>
        </p:spPr>
        <p:txBody>
          <a:bodyPr wrap="none" lIns="91440" tIns="45720" rIns="91440" bIns="45720">
            <a:spAutoFit/>
          </a:bodyPr>
          <a:lstStyle/>
          <a:p>
            <a:pPr algn="ctr"/>
            <a:r>
              <a:rPr lang="es-ES" sz="1500" b="1" i="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EXPORTACIONES DE LOS PAISES PRODUCTORES DE TAGUA HACIA BELGICA</a:t>
            </a:r>
            <a:endParaRPr lang="es-ES" sz="1500" b="1" i="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568775"/>
            <a:ext cx="7488832" cy="395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DF3892C-0779-4F78-BB39-030331AC281E}" type="slidenum">
              <a:rPr lang="es-EC" smtClean="0"/>
              <a:pPr/>
              <a:t>7</a:t>
            </a:fld>
            <a:endParaRPr lang="es-EC"/>
          </a:p>
        </p:txBody>
      </p:sp>
    </p:spTree>
    <p:extLst>
      <p:ext uri="{BB962C8B-B14F-4D97-AF65-F5344CB8AC3E}">
        <p14:creationId xmlns:p14="http://schemas.microsoft.com/office/powerpoint/2010/main" val="140111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59262" y="692696"/>
            <a:ext cx="3621505" cy="477054"/>
          </a:xfrm>
          <a:prstGeom prst="rect">
            <a:avLst/>
          </a:prstGeom>
          <a:noFill/>
        </p:spPr>
        <p:txBody>
          <a:bodyPr wrap="none" lIns="91440" tIns="45720" rIns="91440" bIns="45720">
            <a:spAutoFit/>
          </a:bodyPr>
          <a:lstStyle/>
          <a:p>
            <a:pPr algn="ctr"/>
            <a:r>
              <a:rPr lang="es-ES"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Competencia Nacional</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8" name="7 Título"/>
          <p:cNvSpPr>
            <a:spLocks noGrp="1"/>
          </p:cNvSpPr>
          <p:nvPr>
            <p:ph type="title"/>
          </p:nvPr>
        </p:nvSpPr>
        <p:spPr>
          <a:xfrm>
            <a:off x="971600" y="1412776"/>
            <a:ext cx="4608512" cy="504056"/>
          </a:xfrm>
        </p:spPr>
        <p:txBody>
          <a:bodyPr>
            <a:normAutofit/>
          </a:bodyPr>
          <a:lstStyle/>
          <a:p>
            <a:r>
              <a:rPr lang="es-EC" sz="2000" dirty="0" smtClean="0">
                <a:latin typeface="Arial" pitchFamily="34" charset="0"/>
                <a:cs typeface="Arial" pitchFamily="34" charset="0"/>
              </a:rPr>
              <a:t>Se han considerado a tres empresas:</a:t>
            </a:r>
            <a:endParaRPr lang="es-EC" sz="2000" dirty="0">
              <a:latin typeface="Arial" pitchFamily="34" charset="0"/>
              <a:cs typeface="Arial" pitchFamily="34" charset="0"/>
            </a:endParaRPr>
          </a:p>
        </p:txBody>
      </p:sp>
      <p:pic>
        <p:nvPicPr>
          <p:cNvPr id="12" name="11 Imagen"/>
          <p:cNvPicPr/>
          <p:nvPr/>
        </p:nvPicPr>
        <p:blipFill>
          <a:blip r:embed="rId3" cstate="print"/>
          <a:srcRect/>
          <a:stretch>
            <a:fillRect/>
          </a:stretch>
        </p:blipFill>
        <p:spPr bwMode="auto">
          <a:xfrm>
            <a:off x="942688" y="2143765"/>
            <a:ext cx="5048250" cy="925195"/>
          </a:xfrm>
          <a:prstGeom prst="rect">
            <a:avLst/>
          </a:prstGeom>
          <a:noFill/>
          <a:ln w="9525">
            <a:solidFill>
              <a:schemeClr val="tx1"/>
            </a:solidFill>
            <a:miter lim="800000"/>
            <a:headEnd/>
            <a:tailEnd/>
          </a:ln>
        </p:spPr>
      </p:pic>
      <p:pic>
        <p:nvPicPr>
          <p:cNvPr id="13" name="12 Imagen"/>
          <p:cNvPicPr/>
          <p:nvPr/>
        </p:nvPicPr>
        <p:blipFill>
          <a:blip r:embed="rId4" cstate="print"/>
          <a:srcRect/>
          <a:stretch>
            <a:fillRect/>
          </a:stretch>
        </p:blipFill>
        <p:spPr bwMode="auto">
          <a:xfrm>
            <a:off x="942688" y="3645024"/>
            <a:ext cx="5055940" cy="772728"/>
          </a:xfrm>
          <a:prstGeom prst="rect">
            <a:avLst/>
          </a:prstGeom>
          <a:noFill/>
          <a:ln w="9525">
            <a:solidFill>
              <a:schemeClr val="tx1"/>
            </a:solidFill>
            <a:miter lim="800000"/>
            <a:headEnd/>
            <a:tailEnd/>
          </a:ln>
        </p:spPr>
      </p:pic>
      <p:pic>
        <p:nvPicPr>
          <p:cNvPr id="14" name="13 Imagen"/>
          <p:cNvPicPr/>
          <p:nvPr/>
        </p:nvPicPr>
        <p:blipFill>
          <a:blip r:embed="rId5" cstate="print"/>
          <a:srcRect/>
          <a:stretch>
            <a:fillRect/>
          </a:stretch>
        </p:blipFill>
        <p:spPr bwMode="auto">
          <a:xfrm>
            <a:off x="971600" y="5066144"/>
            <a:ext cx="5061660" cy="720080"/>
          </a:xfrm>
          <a:prstGeom prst="rect">
            <a:avLst/>
          </a:prstGeom>
          <a:noFill/>
          <a:ln w="9525">
            <a:solidFill>
              <a:schemeClr val="tx1"/>
            </a:solidFill>
            <a:miter lim="800000"/>
            <a:headEnd/>
            <a:tailEnd/>
          </a:ln>
        </p:spPr>
      </p:pic>
      <p:sp>
        <p:nvSpPr>
          <p:cNvPr id="16" name="15 Estrella de 8 puntas"/>
          <p:cNvSpPr/>
          <p:nvPr/>
        </p:nvSpPr>
        <p:spPr>
          <a:xfrm>
            <a:off x="367987" y="2354334"/>
            <a:ext cx="428598" cy="50405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
        <p:nvSpPr>
          <p:cNvPr id="17" name="16 Estrella de 8 puntas"/>
          <p:cNvSpPr/>
          <p:nvPr/>
        </p:nvSpPr>
        <p:spPr>
          <a:xfrm>
            <a:off x="356852" y="3861048"/>
            <a:ext cx="428598" cy="50405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a:t>
            </a:r>
            <a:endParaRPr lang="es-EC" dirty="0"/>
          </a:p>
        </p:txBody>
      </p:sp>
      <p:sp>
        <p:nvSpPr>
          <p:cNvPr id="18" name="17 Estrella de 8 puntas"/>
          <p:cNvSpPr/>
          <p:nvPr/>
        </p:nvSpPr>
        <p:spPr>
          <a:xfrm>
            <a:off x="337716" y="5157192"/>
            <a:ext cx="428598" cy="50405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19" name="7 Título"/>
          <p:cNvSpPr txBox="1">
            <a:spLocks/>
          </p:cNvSpPr>
          <p:nvPr/>
        </p:nvSpPr>
        <p:spPr>
          <a:xfrm>
            <a:off x="7020028" y="2780928"/>
            <a:ext cx="2016468" cy="2652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ü"/>
            </a:pPr>
            <a:r>
              <a:rPr lang="es-EC" sz="1800" dirty="0" smtClean="0">
                <a:latin typeface="Arial" pitchFamily="34" charset="0"/>
                <a:cs typeface="Arial" pitchFamily="34" charset="0"/>
              </a:rPr>
              <a:t>Portafolio de Productos</a:t>
            </a:r>
          </a:p>
          <a:p>
            <a:pPr marL="342900" indent="-342900" algn="l">
              <a:buFont typeface="Wingdings" pitchFamily="2" charset="2"/>
              <a:buChar char="ü"/>
            </a:pPr>
            <a:r>
              <a:rPr lang="es-EC" sz="1800" dirty="0" smtClean="0">
                <a:latin typeface="Arial" pitchFamily="34" charset="0"/>
                <a:cs typeface="Arial" pitchFamily="34" charset="0"/>
              </a:rPr>
              <a:t>Ejes de Campaña</a:t>
            </a:r>
          </a:p>
          <a:p>
            <a:pPr marL="342900" indent="-342900" algn="l">
              <a:buFont typeface="Wingdings" pitchFamily="2" charset="2"/>
              <a:buChar char="ü"/>
            </a:pPr>
            <a:r>
              <a:rPr lang="es-EC" sz="1800" dirty="0" smtClean="0">
                <a:latin typeface="Arial" pitchFamily="34" charset="0"/>
                <a:cs typeface="Arial" pitchFamily="34" charset="0"/>
              </a:rPr>
              <a:t>Estrategias Comerciales, etc.</a:t>
            </a:r>
            <a:endParaRPr lang="es-EC" sz="1800" dirty="0">
              <a:latin typeface="Arial" pitchFamily="34" charset="0"/>
              <a:cs typeface="Arial" pitchFamily="34" charset="0"/>
            </a:endParaRPr>
          </a:p>
        </p:txBody>
      </p:sp>
      <p:sp>
        <p:nvSpPr>
          <p:cNvPr id="20" name="19 Flecha derecha"/>
          <p:cNvSpPr/>
          <p:nvPr/>
        </p:nvSpPr>
        <p:spPr>
          <a:xfrm rot="2033015">
            <a:off x="6053137" y="2583611"/>
            <a:ext cx="769174" cy="16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a:off x="6179090" y="3861048"/>
            <a:ext cx="769174" cy="16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19408046">
            <a:off x="6179090" y="5075949"/>
            <a:ext cx="769174" cy="162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 Título"/>
          <p:cNvSpPr txBox="1">
            <a:spLocks/>
          </p:cNvSpPr>
          <p:nvPr/>
        </p:nvSpPr>
        <p:spPr>
          <a:xfrm>
            <a:off x="765962" y="533963"/>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a:t>
            </a:r>
            <a:endParaRPr lang="es-EC" sz="2000" b="1"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BDF3892C-0779-4F78-BB39-030331AC281E}" type="slidenum">
              <a:rPr lang="es-EC" smtClean="0"/>
              <a:pPr/>
              <a:t>8</a:t>
            </a:fld>
            <a:endParaRPr lang="es-EC"/>
          </a:p>
        </p:txBody>
      </p:sp>
    </p:spTree>
    <p:extLst>
      <p:ext uri="{BB962C8B-B14F-4D97-AF65-F5344CB8AC3E}">
        <p14:creationId xmlns:p14="http://schemas.microsoft.com/office/powerpoint/2010/main" val="3732037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60764" y="1654189"/>
            <a:ext cx="5616624" cy="530891"/>
          </a:xfrm>
        </p:spPr>
        <p:txBody>
          <a:bodyPr>
            <a:noAutofit/>
          </a:bodyPr>
          <a:lstStyle/>
          <a:p>
            <a:r>
              <a:rPr lang="es-EC" sz="2000" i="1" dirty="0" smtClean="0">
                <a:latin typeface="Arial" pitchFamily="34" charset="0"/>
                <a:cs typeface="Arial" pitchFamily="34" charset="0"/>
              </a:rPr>
              <a:t>        Entrevista con clientes potenciales</a:t>
            </a:r>
            <a:br>
              <a:rPr lang="es-EC" sz="2000" i="1" dirty="0" smtClean="0">
                <a:latin typeface="Arial" pitchFamily="34" charset="0"/>
                <a:cs typeface="Arial" pitchFamily="34" charset="0"/>
              </a:rPr>
            </a:br>
            <a:r>
              <a:rPr lang="es-EC" sz="2000" i="1" dirty="0">
                <a:latin typeface="Arial" pitchFamily="34" charset="0"/>
                <a:cs typeface="Arial" pitchFamily="34" charset="0"/>
              </a:rPr>
              <a:t>(</a:t>
            </a:r>
            <a:r>
              <a:rPr lang="es-EC" sz="1800" i="1" dirty="0" smtClean="0">
                <a:latin typeface="Arial" pitchFamily="34" charset="0"/>
                <a:cs typeface="Arial" pitchFamily="34" charset="0"/>
              </a:rPr>
              <a:t>Encuestas)</a:t>
            </a:r>
            <a:r>
              <a:rPr lang="es-EC" sz="2000" i="1" dirty="0" smtClean="0">
                <a:latin typeface="Arial" pitchFamily="34" charset="0"/>
                <a:cs typeface="Arial" pitchFamily="34" charset="0"/>
              </a:rPr>
              <a:t>  </a:t>
            </a:r>
            <a:endParaRPr lang="es-EC" sz="2000" i="1" dirty="0">
              <a:latin typeface="Arial" pitchFamily="34" charset="0"/>
              <a:cs typeface="Arial" pitchFamily="34" charset="0"/>
            </a:endParaRPr>
          </a:p>
        </p:txBody>
      </p:sp>
      <p:sp>
        <p:nvSpPr>
          <p:cNvPr id="4" name="3 Rectángulo"/>
          <p:cNvSpPr/>
          <p:nvPr/>
        </p:nvSpPr>
        <p:spPr>
          <a:xfrm>
            <a:off x="2857743" y="476305"/>
            <a:ext cx="5530681" cy="477054"/>
          </a:xfrm>
          <a:prstGeom prst="rect">
            <a:avLst/>
          </a:prstGeom>
          <a:noFill/>
        </p:spPr>
        <p:txBody>
          <a:bodyPr wrap="none" lIns="91440" tIns="45720" rIns="91440" bIns="45720">
            <a:spAutoFit/>
          </a:bodyPr>
          <a:lstStyle/>
          <a:p>
            <a:pPr algn="ctr"/>
            <a:r>
              <a:rPr lang="es-ES" sz="2500" b="1" dirty="0" smtClean="0">
                <a:ln w="12700">
                  <a:solidFill>
                    <a:schemeClr val="tx2">
                      <a:satMod val="155000"/>
                    </a:schemeClr>
                  </a:solidFill>
                  <a:prstDash val="solid"/>
                </a:ln>
                <a:solidFill>
                  <a:schemeClr val="bg2">
                    <a:tint val="85000"/>
                    <a:satMod val="155000"/>
                  </a:schemeClr>
                </a:solidFill>
                <a:latin typeface="Arial" pitchFamily="34" charset="0"/>
                <a:cs typeface="Arial" pitchFamily="34" charset="0"/>
              </a:rPr>
              <a:t>Demanda Cuantitativa y Cualitativa</a:t>
            </a:r>
            <a:endParaRPr lang="es-ES" sz="2500" b="1" dirty="0">
              <a:ln w="12700">
                <a:solidFill>
                  <a:schemeClr val="tx2">
                    <a:satMod val="155000"/>
                  </a:schemeClr>
                </a:solidFill>
                <a:prstDash val="solid"/>
              </a:ln>
              <a:solidFill>
                <a:schemeClr val="bg2">
                  <a:tint val="85000"/>
                  <a:satMod val="155000"/>
                </a:schemeClr>
              </a:solidFill>
              <a:latin typeface="Arial" pitchFamily="34" charset="0"/>
              <a:cs typeface="Arial" pitchFamily="34" charset="0"/>
            </a:endParaRPr>
          </a:p>
        </p:txBody>
      </p:sp>
      <p:sp>
        <p:nvSpPr>
          <p:cNvPr id="5" name="4 Flecha a la derecha con muesca"/>
          <p:cNvSpPr/>
          <p:nvPr/>
        </p:nvSpPr>
        <p:spPr>
          <a:xfrm>
            <a:off x="1448596" y="1412776"/>
            <a:ext cx="1512168" cy="7920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FASE 1.</a:t>
            </a:r>
            <a:endParaRPr lang="es-EC" dirty="0"/>
          </a:p>
        </p:txBody>
      </p:sp>
      <p:sp>
        <p:nvSpPr>
          <p:cNvPr id="6" name="5 Flecha a la derecha con muesca"/>
          <p:cNvSpPr/>
          <p:nvPr/>
        </p:nvSpPr>
        <p:spPr>
          <a:xfrm>
            <a:off x="1466148" y="3897052"/>
            <a:ext cx="1512168" cy="7920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FASE 2.</a:t>
            </a:r>
            <a:endParaRPr lang="es-EC" dirty="0"/>
          </a:p>
        </p:txBody>
      </p:sp>
      <p:sp>
        <p:nvSpPr>
          <p:cNvPr id="7" name="1 Título"/>
          <p:cNvSpPr txBox="1">
            <a:spLocks/>
          </p:cNvSpPr>
          <p:nvPr/>
        </p:nvSpPr>
        <p:spPr>
          <a:xfrm>
            <a:off x="3131840" y="4018622"/>
            <a:ext cx="5616624" cy="7109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i="1" dirty="0" smtClean="0">
                <a:latin typeface="Arial" pitchFamily="34" charset="0"/>
                <a:cs typeface="Arial" pitchFamily="34" charset="0"/>
              </a:rPr>
              <a:t>Comparación de oferta – precio, Ecuador - Bélgica</a:t>
            </a:r>
            <a:br>
              <a:rPr lang="es-EC" sz="2000" i="1" dirty="0" smtClean="0">
                <a:latin typeface="Arial" pitchFamily="34" charset="0"/>
                <a:cs typeface="Arial" pitchFamily="34" charset="0"/>
              </a:rPr>
            </a:br>
            <a:endParaRPr lang="es-EC" sz="2000" i="1" dirty="0">
              <a:latin typeface="Arial" pitchFamily="34" charset="0"/>
              <a:cs typeface="Arial" pitchFamily="34" charset="0"/>
            </a:endParaRPr>
          </a:p>
        </p:txBody>
      </p:sp>
      <p:sp>
        <p:nvSpPr>
          <p:cNvPr id="8" name="1 Título"/>
          <p:cNvSpPr txBox="1">
            <a:spLocks/>
          </p:cNvSpPr>
          <p:nvPr/>
        </p:nvSpPr>
        <p:spPr>
          <a:xfrm>
            <a:off x="1115616" y="2348880"/>
            <a:ext cx="7272808"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es-EC" sz="1500" dirty="0" smtClean="0">
                <a:latin typeface="Arial" pitchFamily="34" charset="0"/>
                <a:cs typeface="Arial" pitchFamily="34" charset="0"/>
              </a:rPr>
              <a:t>La mayoría de empresas no desean aumentar productos a su oferta, pero si diversificar su oferta (variedad).</a:t>
            </a:r>
          </a:p>
          <a:p>
            <a:pPr marL="342900" indent="-342900" algn="l">
              <a:buFont typeface="Arial" charset="0"/>
              <a:buChar char="•"/>
            </a:pPr>
            <a:r>
              <a:rPr lang="es-EC" sz="1500" dirty="0" smtClean="0">
                <a:latin typeface="Arial" pitchFamily="34" charset="0"/>
                <a:cs typeface="Arial" pitchFamily="34" charset="0"/>
              </a:rPr>
              <a:t>Medio directo de compra y visualización del producto</a:t>
            </a:r>
          </a:p>
          <a:p>
            <a:pPr marL="342900" indent="-342900" algn="l">
              <a:buFont typeface="Arial" charset="0"/>
              <a:buChar char="•"/>
            </a:pPr>
            <a:r>
              <a:rPr lang="es-EC" sz="1500" dirty="0" smtClean="0">
                <a:latin typeface="Arial" pitchFamily="34" charset="0"/>
                <a:cs typeface="Arial" pitchFamily="34" charset="0"/>
              </a:rPr>
              <a:t>Apertura a varios proveedores - viable</a:t>
            </a:r>
            <a:br>
              <a:rPr lang="es-EC" sz="1500" dirty="0" smtClean="0">
                <a:latin typeface="Arial" pitchFamily="34" charset="0"/>
                <a:cs typeface="Arial" pitchFamily="34" charset="0"/>
              </a:rPr>
            </a:br>
            <a:endParaRPr lang="es-EC" sz="1500" dirty="0">
              <a:latin typeface="Arial" pitchFamily="34" charset="0"/>
              <a:cs typeface="Arial" pitchFamily="34" charset="0"/>
            </a:endParaRPr>
          </a:p>
        </p:txBody>
      </p:sp>
      <p:sp>
        <p:nvSpPr>
          <p:cNvPr id="9" name="1 Título"/>
          <p:cNvSpPr txBox="1">
            <a:spLocks/>
          </p:cNvSpPr>
          <p:nvPr/>
        </p:nvSpPr>
        <p:spPr>
          <a:xfrm>
            <a:off x="1268016" y="4869160"/>
            <a:ext cx="7272808"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es-EC" sz="1500" dirty="0" smtClean="0">
                <a:latin typeface="Arial" pitchFamily="34" charset="0"/>
                <a:cs typeface="Arial" pitchFamily="34" charset="0"/>
              </a:rPr>
              <a:t>Existe la intención de compra de 12 empresas consideradas como clientes potenciales.</a:t>
            </a:r>
          </a:p>
          <a:p>
            <a:pPr marL="342900" indent="-342900" algn="l">
              <a:buFont typeface="Arial" charset="0"/>
              <a:buChar char="•"/>
            </a:pPr>
            <a:r>
              <a:rPr lang="es-EC" sz="1500" dirty="0" smtClean="0">
                <a:latin typeface="Arial" pitchFamily="34" charset="0"/>
                <a:cs typeface="Arial" pitchFamily="34" charset="0"/>
              </a:rPr>
              <a:t>El promedio de compra es de aproximadamente </a:t>
            </a:r>
            <a:r>
              <a:rPr lang="es-EC" sz="1500" dirty="0">
                <a:latin typeface="Arial" pitchFamily="34" charset="0"/>
                <a:cs typeface="Arial" pitchFamily="34" charset="0"/>
              </a:rPr>
              <a:t>1</a:t>
            </a:r>
            <a:r>
              <a:rPr lang="es-EC" sz="1500" dirty="0" smtClean="0">
                <a:latin typeface="Arial" pitchFamily="34" charset="0"/>
                <a:cs typeface="Arial" pitchFamily="34" charset="0"/>
              </a:rPr>
              <a:t>000 </a:t>
            </a:r>
            <a:r>
              <a:rPr lang="es-EC" sz="1500" dirty="0" err="1" smtClean="0">
                <a:latin typeface="Arial" pitchFamily="34" charset="0"/>
                <a:cs typeface="Arial" pitchFamily="34" charset="0"/>
              </a:rPr>
              <a:t>usd</a:t>
            </a:r>
            <a:r>
              <a:rPr lang="es-EC" sz="1500" dirty="0" smtClean="0">
                <a:latin typeface="Arial" pitchFamily="34" charset="0"/>
                <a:cs typeface="Arial" pitchFamily="34" charset="0"/>
              </a:rPr>
              <a:t> mensual por cliente.</a:t>
            </a:r>
            <a:br>
              <a:rPr lang="es-EC" sz="1500" dirty="0" smtClean="0">
                <a:latin typeface="Arial" pitchFamily="34" charset="0"/>
                <a:cs typeface="Arial" pitchFamily="34" charset="0"/>
              </a:rPr>
            </a:br>
            <a:endParaRPr lang="es-EC" sz="1500" dirty="0">
              <a:latin typeface="Arial" pitchFamily="34" charset="0"/>
              <a:cs typeface="Arial" pitchFamily="34" charset="0"/>
            </a:endParaRPr>
          </a:p>
        </p:txBody>
      </p:sp>
      <p:sp>
        <p:nvSpPr>
          <p:cNvPr id="10" name="1 Título"/>
          <p:cNvSpPr txBox="1">
            <a:spLocks/>
          </p:cNvSpPr>
          <p:nvPr/>
        </p:nvSpPr>
        <p:spPr>
          <a:xfrm>
            <a:off x="993344" y="382068"/>
            <a:ext cx="1944216"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dirty="0" smtClean="0">
                <a:latin typeface="Arial" pitchFamily="34" charset="0"/>
                <a:cs typeface="Arial" pitchFamily="34" charset="0"/>
              </a:rPr>
              <a:t>CAPITULO II:</a:t>
            </a:r>
            <a:endParaRPr lang="es-EC" sz="2000" b="1" dirty="0">
              <a:latin typeface="Arial" pitchFamily="34" charset="0"/>
              <a:cs typeface="Arial" pitchFamily="34" charset="0"/>
            </a:endParaRPr>
          </a:p>
        </p:txBody>
      </p:sp>
      <p:sp>
        <p:nvSpPr>
          <p:cNvPr id="3" name="2 Marcador de número de diapositiva"/>
          <p:cNvSpPr>
            <a:spLocks noGrp="1"/>
          </p:cNvSpPr>
          <p:nvPr>
            <p:ph type="sldNum" sz="quarter" idx="12"/>
          </p:nvPr>
        </p:nvSpPr>
        <p:spPr/>
        <p:txBody>
          <a:bodyPr/>
          <a:lstStyle/>
          <a:p>
            <a:fld id="{BDF3892C-0779-4F78-BB39-030331AC281E}" type="slidenum">
              <a:rPr lang="es-EC" smtClean="0"/>
              <a:pPr/>
              <a:t>9</a:t>
            </a:fld>
            <a:endParaRPr lang="es-EC"/>
          </a:p>
        </p:txBody>
      </p:sp>
    </p:spTree>
    <p:extLst>
      <p:ext uri="{BB962C8B-B14F-4D97-AF65-F5344CB8AC3E}">
        <p14:creationId xmlns:p14="http://schemas.microsoft.com/office/powerpoint/2010/main" val="583900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1617</Words>
  <Application>Microsoft Office PowerPoint</Application>
  <PresentationFormat>Presentación en pantalla (4:3)</PresentationFormat>
  <Paragraphs>398</Paragraphs>
  <Slides>29</Slides>
  <Notes>29</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 DEFENSA DE TESIS PREVIA A LA OBTENCION DEL TITULO DE INGENIERO EN COMERCIO EXTERIOR Y NEGOCIACION INTERNACIONAL   AUTORES: DANIELA ANDRANGO JORGE TAIPE   TEMA: PLAN DE NEGOCIOS PARA LA CREACION DE UNA EMPRESA EXPORTADORA DE FIGURAS Y BISUTERÍA DE TAGUA AL MERCADO DE BÉLGICA </vt:lpstr>
      <vt:lpstr>Presentación de PowerPoint</vt:lpstr>
      <vt:lpstr>CAPITULO I:</vt:lpstr>
      <vt:lpstr>Presentación de PowerPoint</vt:lpstr>
      <vt:lpstr>Presentación de PowerPoint</vt:lpstr>
      <vt:lpstr>Presentación de PowerPoint</vt:lpstr>
      <vt:lpstr>Presentación de PowerPoint</vt:lpstr>
      <vt:lpstr>Se han considerado a tres empresas:</vt:lpstr>
      <vt:lpstr>        Entrevista con clientes potenciales (Encuestas)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PREVIA A LA OBTENCION DEL TITULO DE INGENIERO EN COMERCIO EXTERIOR Y NEGOCIACION INTERNACIONAL   AUTORES: DANIELA ANDRANGO JORGE TAIPE   TEMA: PLAN DE NEGOCIOS PARA LA CREACION DE UNA EMPRESA EXPORTADORA DE FIGURAS Y BISUTERÍA DE TAGUA AL MERCADO DE BÉLGICA</dc:title>
  <dc:creator>Jorge Taipe Prado</dc:creator>
  <cp:lastModifiedBy>Jorge Taipe Prado</cp:lastModifiedBy>
  <cp:revision>87</cp:revision>
  <dcterms:created xsi:type="dcterms:W3CDTF">2013-12-08T19:48:58Z</dcterms:created>
  <dcterms:modified xsi:type="dcterms:W3CDTF">2014-02-05T02:20:53Z</dcterms:modified>
</cp:coreProperties>
</file>