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sldIdLst>
    <p:sldId id="258" r:id="rId2"/>
    <p:sldId id="263" r:id="rId3"/>
    <p:sldId id="264" r:id="rId4"/>
    <p:sldId id="265" r:id="rId5"/>
    <p:sldId id="266" r:id="rId6"/>
    <p:sldId id="267" r:id="rId7"/>
    <p:sldId id="268" r:id="rId8"/>
    <p:sldId id="272" r:id="rId9"/>
    <p:sldId id="273" r:id="rId10"/>
    <p:sldId id="274" r:id="rId11"/>
    <p:sldId id="275" r:id="rId12"/>
    <p:sldId id="324" r:id="rId13"/>
    <p:sldId id="301" r:id="rId14"/>
    <p:sldId id="323" r:id="rId15"/>
    <p:sldId id="278" r:id="rId16"/>
    <p:sldId id="279" r:id="rId17"/>
    <p:sldId id="280" r:id="rId18"/>
    <p:sldId id="325"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259" r:id="rId40"/>
    <p:sldId id="260"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9EB786"/>
    <a:srgbClr val="FFFFCC"/>
    <a:srgbClr val="CC0000"/>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4660"/>
  </p:normalViewPr>
  <p:slideViewPr>
    <p:cSldViewPr>
      <p:cViewPr>
        <p:scale>
          <a:sx n="75" d="100"/>
          <a:sy n="75" d="100"/>
        </p:scale>
        <p:origin x="-50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uis\Desktop\proyecto%20tesis\Libro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uis\Desktop\proyecto%20tesis\Libro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uis\Desktop\proyecto%20tesis\Libro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Luis\Desktop\proyecto%20tesis\Libro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lrMapOvr bg1="lt1" tx1="dk1" bg2="lt2" tx2="dk2" accent1="accent1" accent2="accent2" accent3="accent3" accent4="accent4" accent5="accent5" accent6="accent6" hlink="hlink" folHlink="folHlink"/>
  <c:chart>
    <c:plotArea>
      <c:layout>
        <c:manualLayout>
          <c:layoutTarget val="inner"/>
          <c:xMode val="edge"/>
          <c:yMode val="edge"/>
          <c:x val="2.2816325485861818E-2"/>
          <c:y val="0.11291427208912549"/>
          <c:w val="0.53085526321703824"/>
          <c:h val="0.82824282416750594"/>
        </c:manualLayout>
      </c:layout>
      <c:lineChart>
        <c:grouping val="standard"/>
        <c:ser>
          <c:idx val="0"/>
          <c:order val="0"/>
          <c:tx>
            <c:strRef>
              <c:f>pH!$A$57</c:f>
              <c:strCache>
                <c:ptCount val="1"/>
                <c:pt idx="0">
                  <c:v>BAGAZO + LIXIVIADOS</c:v>
                </c:pt>
              </c:strCache>
            </c:strRef>
          </c:tx>
          <c:marker>
            <c:symbol val="none"/>
          </c:marker>
          <c:cat>
            <c:strRef>
              <c:f>pH!$B$56:$N$56</c:f>
              <c:strCache>
                <c:ptCount val="13"/>
                <c:pt idx="1">
                  <c:v>SEMANA 1</c:v>
                </c:pt>
                <c:pt idx="2">
                  <c:v>SEMANA 2</c:v>
                </c:pt>
                <c:pt idx="3">
                  <c:v>SEMANA 3</c:v>
                </c:pt>
                <c:pt idx="4">
                  <c:v>SEMANA 4</c:v>
                </c:pt>
                <c:pt idx="5">
                  <c:v>SEMANA 5</c:v>
                </c:pt>
                <c:pt idx="6">
                  <c:v>SEMANA 6</c:v>
                </c:pt>
                <c:pt idx="7">
                  <c:v>SEMANA 7</c:v>
                </c:pt>
                <c:pt idx="8">
                  <c:v>SEMANA 8</c:v>
                </c:pt>
                <c:pt idx="9">
                  <c:v>SEMANA 9</c:v>
                </c:pt>
                <c:pt idx="10">
                  <c:v>SEMANA 10</c:v>
                </c:pt>
                <c:pt idx="11">
                  <c:v>SEMANA 11</c:v>
                </c:pt>
                <c:pt idx="12">
                  <c:v>SEMANA 12</c:v>
                </c:pt>
              </c:strCache>
            </c:strRef>
          </c:cat>
          <c:val>
            <c:numRef>
              <c:f>pH!$B$57:$N$57</c:f>
              <c:numCache>
                <c:formatCode>General</c:formatCode>
                <c:ptCount val="13"/>
                <c:pt idx="1">
                  <c:v>7</c:v>
                </c:pt>
                <c:pt idx="2">
                  <c:v>6.5</c:v>
                </c:pt>
                <c:pt idx="3">
                  <c:v>6.5</c:v>
                </c:pt>
                <c:pt idx="4">
                  <c:v>6.67</c:v>
                </c:pt>
                <c:pt idx="5">
                  <c:v>6.67</c:v>
                </c:pt>
                <c:pt idx="6">
                  <c:v>6.83</c:v>
                </c:pt>
                <c:pt idx="7">
                  <c:v>7</c:v>
                </c:pt>
                <c:pt idx="8">
                  <c:v>7</c:v>
                </c:pt>
                <c:pt idx="9">
                  <c:v>7.17</c:v>
                </c:pt>
                <c:pt idx="10">
                  <c:v>7.25</c:v>
                </c:pt>
                <c:pt idx="11">
                  <c:v>7.33</c:v>
                </c:pt>
                <c:pt idx="12">
                  <c:v>7.42</c:v>
                </c:pt>
              </c:numCache>
            </c:numRef>
          </c:val>
        </c:ser>
        <c:ser>
          <c:idx val="1"/>
          <c:order val="1"/>
          <c:tx>
            <c:strRef>
              <c:f>pH!$A$58</c:f>
              <c:strCache>
                <c:ptCount val="1"/>
                <c:pt idx="0">
                  <c:v>BAGAZO + MELAZA</c:v>
                </c:pt>
              </c:strCache>
            </c:strRef>
          </c:tx>
          <c:marker>
            <c:symbol val="none"/>
          </c:marker>
          <c:cat>
            <c:strRef>
              <c:f>pH!$B$56:$N$56</c:f>
              <c:strCache>
                <c:ptCount val="13"/>
                <c:pt idx="1">
                  <c:v>SEMANA 1</c:v>
                </c:pt>
                <c:pt idx="2">
                  <c:v>SEMANA 2</c:v>
                </c:pt>
                <c:pt idx="3">
                  <c:v>SEMANA 3</c:v>
                </c:pt>
                <c:pt idx="4">
                  <c:v>SEMANA 4</c:v>
                </c:pt>
                <c:pt idx="5">
                  <c:v>SEMANA 5</c:v>
                </c:pt>
                <c:pt idx="6">
                  <c:v>SEMANA 6</c:v>
                </c:pt>
                <c:pt idx="7">
                  <c:v>SEMANA 7</c:v>
                </c:pt>
                <c:pt idx="8">
                  <c:v>SEMANA 8</c:v>
                </c:pt>
                <c:pt idx="9">
                  <c:v>SEMANA 9</c:v>
                </c:pt>
                <c:pt idx="10">
                  <c:v>SEMANA 10</c:v>
                </c:pt>
                <c:pt idx="11">
                  <c:v>SEMANA 11</c:v>
                </c:pt>
                <c:pt idx="12">
                  <c:v>SEMANA 12</c:v>
                </c:pt>
              </c:strCache>
            </c:strRef>
          </c:cat>
          <c:val>
            <c:numRef>
              <c:f>pH!$B$58:$N$58</c:f>
              <c:numCache>
                <c:formatCode>General</c:formatCode>
                <c:ptCount val="13"/>
                <c:pt idx="1">
                  <c:v>7.17</c:v>
                </c:pt>
                <c:pt idx="2">
                  <c:v>6.67</c:v>
                </c:pt>
                <c:pt idx="3">
                  <c:v>6.67</c:v>
                </c:pt>
                <c:pt idx="4">
                  <c:v>6.83</c:v>
                </c:pt>
                <c:pt idx="5">
                  <c:v>6.83</c:v>
                </c:pt>
                <c:pt idx="6">
                  <c:v>6.75</c:v>
                </c:pt>
                <c:pt idx="7">
                  <c:v>6.83</c:v>
                </c:pt>
                <c:pt idx="8">
                  <c:v>7</c:v>
                </c:pt>
                <c:pt idx="9">
                  <c:v>7</c:v>
                </c:pt>
                <c:pt idx="10">
                  <c:v>7.25</c:v>
                </c:pt>
                <c:pt idx="11">
                  <c:v>7.67</c:v>
                </c:pt>
                <c:pt idx="12">
                  <c:v>7.92</c:v>
                </c:pt>
              </c:numCache>
            </c:numRef>
          </c:val>
        </c:ser>
        <c:ser>
          <c:idx val="2"/>
          <c:order val="2"/>
          <c:tx>
            <c:strRef>
              <c:f>pH!$A$59</c:f>
              <c:strCache>
                <c:ptCount val="1"/>
                <c:pt idx="0">
                  <c:v>R. VEGETALES + LIXIVIADOS</c:v>
                </c:pt>
              </c:strCache>
            </c:strRef>
          </c:tx>
          <c:marker>
            <c:symbol val="none"/>
          </c:marker>
          <c:cat>
            <c:strRef>
              <c:f>pH!$B$56:$N$56</c:f>
              <c:strCache>
                <c:ptCount val="13"/>
                <c:pt idx="1">
                  <c:v>SEMANA 1</c:v>
                </c:pt>
                <c:pt idx="2">
                  <c:v>SEMANA 2</c:v>
                </c:pt>
                <c:pt idx="3">
                  <c:v>SEMANA 3</c:v>
                </c:pt>
                <c:pt idx="4">
                  <c:v>SEMANA 4</c:v>
                </c:pt>
                <c:pt idx="5">
                  <c:v>SEMANA 5</c:v>
                </c:pt>
                <c:pt idx="6">
                  <c:v>SEMANA 6</c:v>
                </c:pt>
                <c:pt idx="7">
                  <c:v>SEMANA 7</c:v>
                </c:pt>
                <c:pt idx="8">
                  <c:v>SEMANA 8</c:v>
                </c:pt>
                <c:pt idx="9">
                  <c:v>SEMANA 9</c:v>
                </c:pt>
                <c:pt idx="10">
                  <c:v>SEMANA 10</c:v>
                </c:pt>
                <c:pt idx="11">
                  <c:v>SEMANA 11</c:v>
                </c:pt>
                <c:pt idx="12">
                  <c:v>SEMANA 12</c:v>
                </c:pt>
              </c:strCache>
            </c:strRef>
          </c:cat>
          <c:val>
            <c:numRef>
              <c:f>pH!$B$59:$N$59</c:f>
              <c:numCache>
                <c:formatCode>General</c:formatCode>
                <c:ptCount val="13"/>
                <c:pt idx="1">
                  <c:v>7.33</c:v>
                </c:pt>
                <c:pt idx="2">
                  <c:v>6.83</c:v>
                </c:pt>
                <c:pt idx="3">
                  <c:v>6.83</c:v>
                </c:pt>
                <c:pt idx="4">
                  <c:v>6.67</c:v>
                </c:pt>
                <c:pt idx="5">
                  <c:v>6.67</c:v>
                </c:pt>
                <c:pt idx="6">
                  <c:v>7</c:v>
                </c:pt>
                <c:pt idx="7">
                  <c:v>7</c:v>
                </c:pt>
                <c:pt idx="8">
                  <c:v>7</c:v>
                </c:pt>
                <c:pt idx="9">
                  <c:v>7.17</c:v>
                </c:pt>
                <c:pt idx="10">
                  <c:v>7.25</c:v>
                </c:pt>
                <c:pt idx="11">
                  <c:v>7.67</c:v>
                </c:pt>
                <c:pt idx="12">
                  <c:v>8</c:v>
                </c:pt>
              </c:numCache>
            </c:numRef>
          </c:val>
        </c:ser>
        <c:ser>
          <c:idx val="3"/>
          <c:order val="3"/>
          <c:tx>
            <c:strRef>
              <c:f>pH!$A$60</c:f>
              <c:strCache>
                <c:ptCount val="1"/>
                <c:pt idx="0">
                  <c:v>R. VEGETALES + MELAZA</c:v>
                </c:pt>
              </c:strCache>
            </c:strRef>
          </c:tx>
          <c:marker>
            <c:symbol val="none"/>
          </c:marker>
          <c:cat>
            <c:strRef>
              <c:f>pH!$B$56:$N$56</c:f>
              <c:strCache>
                <c:ptCount val="13"/>
                <c:pt idx="1">
                  <c:v>SEMANA 1</c:v>
                </c:pt>
                <c:pt idx="2">
                  <c:v>SEMANA 2</c:v>
                </c:pt>
                <c:pt idx="3">
                  <c:v>SEMANA 3</c:v>
                </c:pt>
                <c:pt idx="4">
                  <c:v>SEMANA 4</c:v>
                </c:pt>
                <c:pt idx="5">
                  <c:v>SEMANA 5</c:v>
                </c:pt>
                <c:pt idx="6">
                  <c:v>SEMANA 6</c:v>
                </c:pt>
                <c:pt idx="7">
                  <c:v>SEMANA 7</c:v>
                </c:pt>
                <c:pt idx="8">
                  <c:v>SEMANA 8</c:v>
                </c:pt>
                <c:pt idx="9">
                  <c:v>SEMANA 9</c:v>
                </c:pt>
                <c:pt idx="10">
                  <c:v>SEMANA 10</c:v>
                </c:pt>
                <c:pt idx="11">
                  <c:v>SEMANA 11</c:v>
                </c:pt>
                <c:pt idx="12">
                  <c:v>SEMANA 12</c:v>
                </c:pt>
              </c:strCache>
            </c:strRef>
          </c:cat>
          <c:val>
            <c:numRef>
              <c:f>pH!$B$60:$N$60</c:f>
              <c:numCache>
                <c:formatCode>General</c:formatCode>
                <c:ptCount val="13"/>
                <c:pt idx="1">
                  <c:v>7.17</c:v>
                </c:pt>
                <c:pt idx="2">
                  <c:v>7</c:v>
                </c:pt>
                <c:pt idx="3">
                  <c:v>7</c:v>
                </c:pt>
                <c:pt idx="4">
                  <c:v>6.58</c:v>
                </c:pt>
                <c:pt idx="5">
                  <c:v>6.83</c:v>
                </c:pt>
                <c:pt idx="6">
                  <c:v>7</c:v>
                </c:pt>
                <c:pt idx="7">
                  <c:v>7</c:v>
                </c:pt>
                <c:pt idx="8">
                  <c:v>7</c:v>
                </c:pt>
                <c:pt idx="9">
                  <c:v>7.17</c:v>
                </c:pt>
                <c:pt idx="10">
                  <c:v>7</c:v>
                </c:pt>
                <c:pt idx="11">
                  <c:v>7</c:v>
                </c:pt>
                <c:pt idx="12">
                  <c:v>7</c:v>
                </c:pt>
              </c:numCache>
            </c:numRef>
          </c:val>
        </c:ser>
        <c:ser>
          <c:idx val="4"/>
          <c:order val="4"/>
          <c:tx>
            <c:strRef>
              <c:f>pH!$A$61</c:f>
              <c:strCache>
                <c:ptCount val="1"/>
                <c:pt idx="0">
                  <c:v>MIX+ LIXIVIADOS</c:v>
                </c:pt>
              </c:strCache>
            </c:strRef>
          </c:tx>
          <c:marker>
            <c:symbol val="none"/>
          </c:marker>
          <c:cat>
            <c:strRef>
              <c:f>pH!$B$56:$N$56</c:f>
              <c:strCache>
                <c:ptCount val="13"/>
                <c:pt idx="1">
                  <c:v>SEMANA 1</c:v>
                </c:pt>
                <c:pt idx="2">
                  <c:v>SEMANA 2</c:v>
                </c:pt>
                <c:pt idx="3">
                  <c:v>SEMANA 3</c:v>
                </c:pt>
                <c:pt idx="4">
                  <c:v>SEMANA 4</c:v>
                </c:pt>
                <c:pt idx="5">
                  <c:v>SEMANA 5</c:v>
                </c:pt>
                <c:pt idx="6">
                  <c:v>SEMANA 6</c:v>
                </c:pt>
                <c:pt idx="7">
                  <c:v>SEMANA 7</c:v>
                </c:pt>
                <c:pt idx="8">
                  <c:v>SEMANA 8</c:v>
                </c:pt>
                <c:pt idx="9">
                  <c:v>SEMANA 9</c:v>
                </c:pt>
                <c:pt idx="10">
                  <c:v>SEMANA 10</c:v>
                </c:pt>
                <c:pt idx="11">
                  <c:v>SEMANA 11</c:v>
                </c:pt>
                <c:pt idx="12">
                  <c:v>SEMANA 12</c:v>
                </c:pt>
              </c:strCache>
            </c:strRef>
          </c:cat>
          <c:val>
            <c:numRef>
              <c:f>pH!$B$61:$N$61</c:f>
              <c:numCache>
                <c:formatCode>General</c:formatCode>
                <c:ptCount val="13"/>
                <c:pt idx="1">
                  <c:v>7.17</c:v>
                </c:pt>
                <c:pt idx="2">
                  <c:v>6.83</c:v>
                </c:pt>
                <c:pt idx="3">
                  <c:v>6.83</c:v>
                </c:pt>
                <c:pt idx="4">
                  <c:v>6.83</c:v>
                </c:pt>
                <c:pt idx="5">
                  <c:v>7</c:v>
                </c:pt>
                <c:pt idx="6">
                  <c:v>7</c:v>
                </c:pt>
                <c:pt idx="7">
                  <c:v>7</c:v>
                </c:pt>
                <c:pt idx="8">
                  <c:v>7</c:v>
                </c:pt>
                <c:pt idx="9">
                  <c:v>7.17</c:v>
                </c:pt>
                <c:pt idx="10">
                  <c:v>7.33</c:v>
                </c:pt>
                <c:pt idx="11">
                  <c:v>7.5</c:v>
                </c:pt>
                <c:pt idx="12">
                  <c:v>7.75</c:v>
                </c:pt>
              </c:numCache>
            </c:numRef>
          </c:val>
        </c:ser>
        <c:ser>
          <c:idx val="5"/>
          <c:order val="5"/>
          <c:tx>
            <c:strRef>
              <c:f>pH!$A$62</c:f>
              <c:strCache>
                <c:ptCount val="1"/>
                <c:pt idx="0">
                  <c:v>MIX+ MELAZA</c:v>
                </c:pt>
              </c:strCache>
            </c:strRef>
          </c:tx>
          <c:marker>
            <c:symbol val="none"/>
          </c:marker>
          <c:cat>
            <c:strRef>
              <c:f>pH!$B$56:$N$56</c:f>
              <c:strCache>
                <c:ptCount val="13"/>
                <c:pt idx="1">
                  <c:v>SEMANA 1</c:v>
                </c:pt>
                <c:pt idx="2">
                  <c:v>SEMANA 2</c:v>
                </c:pt>
                <c:pt idx="3">
                  <c:v>SEMANA 3</c:v>
                </c:pt>
                <c:pt idx="4">
                  <c:v>SEMANA 4</c:v>
                </c:pt>
                <c:pt idx="5">
                  <c:v>SEMANA 5</c:v>
                </c:pt>
                <c:pt idx="6">
                  <c:v>SEMANA 6</c:v>
                </c:pt>
                <c:pt idx="7">
                  <c:v>SEMANA 7</c:v>
                </c:pt>
                <c:pt idx="8">
                  <c:v>SEMANA 8</c:v>
                </c:pt>
                <c:pt idx="9">
                  <c:v>SEMANA 9</c:v>
                </c:pt>
                <c:pt idx="10">
                  <c:v>SEMANA 10</c:v>
                </c:pt>
                <c:pt idx="11">
                  <c:v>SEMANA 11</c:v>
                </c:pt>
                <c:pt idx="12">
                  <c:v>SEMANA 12</c:v>
                </c:pt>
              </c:strCache>
            </c:strRef>
          </c:cat>
          <c:val>
            <c:numRef>
              <c:f>pH!$B$62:$N$62</c:f>
              <c:numCache>
                <c:formatCode>General</c:formatCode>
                <c:ptCount val="13"/>
                <c:pt idx="1">
                  <c:v>7.33</c:v>
                </c:pt>
                <c:pt idx="2">
                  <c:v>7</c:v>
                </c:pt>
                <c:pt idx="3">
                  <c:v>6.92</c:v>
                </c:pt>
                <c:pt idx="4">
                  <c:v>7</c:v>
                </c:pt>
                <c:pt idx="5">
                  <c:v>6.5</c:v>
                </c:pt>
                <c:pt idx="6">
                  <c:v>7</c:v>
                </c:pt>
                <c:pt idx="7">
                  <c:v>7</c:v>
                </c:pt>
                <c:pt idx="8">
                  <c:v>7</c:v>
                </c:pt>
                <c:pt idx="9">
                  <c:v>7</c:v>
                </c:pt>
                <c:pt idx="10">
                  <c:v>7.17</c:v>
                </c:pt>
                <c:pt idx="11">
                  <c:v>7.5</c:v>
                </c:pt>
                <c:pt idx="12">
                  <c:v>7.5</c:v>
                </c:pt>
              </c:numCache>
            </c:numRef>
          </c:val>
        </c:ser>
        <c:ser>
          <c:idx val="6"/>
          <c:order val="6"/>
          <c:tx>
            <c:strRef>
              <c:f>pH!$A$63</c:f>
              <c:strCache>
                <c:ptCount val="1"/>
                <c:pt idx="0">
                  <c:v>TESTIGO</c:v>
                </c:pt>
              </c:strCache>
            </c:strRef>
          </c:tx>
          <c:marker>
            <c:symbol val="none"/>
          </c:marker>
          <c:cat>
            <c:strRef>
              <c:f>pH!$B$56:$N$56</c:f>
              <c:strCache>
                <c:ptCount val="13"/>
                <c:pt idx="1">
                  <c:v>SEMANA 1</c:v>
                </c:pt>
                <c:pt idx="2">
                  <c:v>SEMANA 2</c:v>
                </c:pt>
                <c:pt idx="3">
                  <c:v>SEMANA 3</c:v>
                </c:pt>
                <c:pt idx="4">
                  <c:v>SEMANA 4</c:v>
                </c:pt>
                <c:pt idx="5">
                  <c:v>SEMANA 5</c:v>
                </c:pt>
                <c:pt idx="6">
                  <c:v>SEMANA 6</c:v>
                </c:pt>
                <c:pt idx="7">
                  <c:v>SEMANA 7</c:v>
                </c:pt>
                <c:pt idx="8">
                  <c:v>SEMANA 8</c:v>
                </c:pt>
                <c:pt idx="9">
                  <c:v>SEMANA 9</c:v>
                </c:pt>
                <c:pt idx="10">
                  <c:v>SEMANA 10</c:v>
                </c:pt>
                <c:pt idx="11">
                  <c:v>SEMANA 11</c:v>
                </c:pt>
                <c:pt idx="12">
                  <c:v>SEMANA 12</c:v>
                </c:pt>
              </c:strCache>
            </c:strRef>
          </c:cat>
          <c:val>
            <c:numRef>
              <c:f>pH!$B$63:$N$63</c:f>
              <c:numCache>
                <c:formatCode>General</c:formatCode>
                <c:ptCount val="13"/>
                <c:pt idx="1">
                  <c:v>7.5</c:v>
                </c:pt>
                <c:pt idx="2">
                  <c:v>6.5</c:v>
                </c:pt>
                <c:pt idx="3">
                  <c:v>6.5</c:v>
                </c:pt>
                <c:pt idx="4">
                  <c:v>6.5</c:v>
                </c:pt>
                <c:pt idx="5">
                  <c:v>6.5</c:v>
                </c:pt>
                <c:pt idx="6">
                  <c:v>6.83</c:v>
                </c:pt>
                <c:pt idx="7">
                  <c:v>6.92</c:v>
                </c:pt>
                <c:pt idx="8">
                  <c:v>7</c:v>
                </c:pt>
                <c:pt idx="9">
                  <c:v>7</c:v>
                </c:pt>
                <c:pt idx="10">
                  <c:v>7</c:v>
                </c:pt>
                <c:pt idx="11">
                  <c:v>7</c:v>
                </c:pt>
                <c:pt idx="12">
                  <c:v>7</c:v>
                </c:pt>
              </c:numCache>
            </c:numRef>
          </c:val>
        </c:ser>
        <c:marker val="1"/>
        <c:axId val="130763392"/>
        <c:axId val="130773376"/>
      </c:lineChart>
      <c:catAx>
        <c:axId val="130763392"/>
        <c:scaling>
          <c:orientation val="minMax"/>
        </c:scaling>
        <c:axPos val="b"/>
        <c:tickLblPos val="nextTo"/>
        <c:txPr>
          <a:bodyPr/>
          <a:lstStyle/>
          <a:p>
            <a:pPr>
              <a:defRPr lang="es-EC" sz="1200" b="1" baseline="0">
                <a:latin typeface="Times New Roman" pitchFamily="18" charset="0"/>
                <a:cs typeface="Times New Roman" pitchFamily="18" charset="0"/>
              </a:defRPr>
            </a:pPr>
            <a:endParaRPr lang="es-CO"/>
          </a:p>
        </c:txPr>
        <c:crossAx val="130773376"/>
        <c:crosses val="autoZero"/>
        <c:auto val="1"/>
        <c:lblAlgn val="ctr"/>
        <c:lblOffset val="100"/>
      </c:catAx>
      <c:valAx>
        <c:axId val="130773376"/>
        <c:scaling>
          <c:orientation val="minMax"/>
        </c:scaling>
        <c:axPos val="l"/>
        <c:majorGridlines/>
        <c:numFmt formatCode="General" sourceLinked="1"/>
        <c:tickLblPos val="nextTo"/>
        <c:txPr>
          <a:bodyPr/>
          <a:lstStyle/>
          <a:p>
            <a:pPr>
              <a:defRPr lang="es-EC" sz="1100" baseline="0"/>
            </a:pPr>
            <a:endParaRPr lang="es-CO"/>
          </a:p>
        </c:txPr>
        <c:crossAx val="130763392"/>
        <c:crosses val="autoZero"/>
        <c:crossBetween val="between"/>
      </c:valAx>
    </c:plotArea>
    <c:legend>
      <c:legendPos val="r"/>
      <c:layout>
        <c:manualLayout>
          <c:xMode val="edge"/>
          <c:yMode val="edge"/>
          <c:x val="0.62451419088355253"/>
          <c:y val="5.4362811354933829E-2"/>
          <c:w val="0.36783363356452481"/>
          <c:h val="0.9040437178877635"/>
        </c:manualLayout>
      </c:layout>
      <c:txPr>
        <a:bodyPr/>
        <a:lstStyle/>
        <a:p>
          <a:pPr>
            <a:defRPr lang="es-EC" sz="1200" b="1">
              <a:latin typeface="Times New Roman" pitchFamily="18" charset="0"/>
              <a:cs typeface="Times New Roman" pitchFamily="18" charset="0"/>
            </a:defRPr>
          </a:pPr>
          <a:endParaRPr lang="es-CO"/>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style val="6"/>
  <c:clrMapOvr bg1="lt1" tx1="dk1" bg2="lt2" tx2="dk2" accent1="accent1" accent2="accent2" accent3="accent3" accent4="accent4" accent5="accent5" accent6="accent6" hlink="hlink" folHlink="folHlink"/>
  <c:chart>
    <c:plotArea>
      <c:layout>
        <c:manualLayout>
          <c:layoutTarget val="inner"/>
          <c:xMode val="edge"/>
          <c:yMode val="edge"/>
          <c:x val="4.6169259275520867E-2"/>
          <c:y val="0.18564368554153199"/>
          <c:w val="0.86541532778840069"/>
          <c:h val="0.70298474369137964"/>
        </c:manualLayout>
      </c:layout>
      <c:barChart>
        <c:barDir val="col"/>
        <c:grouping val="stacked"/>
        <c:ser>
          <c:idx val="0"/>
          <c:order val="0"/>
          <c:tx>
            <c:strRef>
              <c:f>Hoja2!$B$55</c:f>
              <c:strCache>
                <c:ptCount val="1"/>
              </c:strCache>
            </c:strRef>
          </c:tx>
          <c:cat>
            <c:strRef>
              <c:f>Hoja2!$A$56:$A$62</c:f>
              <c:strCache>
                <c:ptCount val="7"/>
                <c:pt idx="0">
                  <c:v>Bagazo + Lixiviados</c:v>
                </c:pt>
                <c:pt idx="1">
                  <c:v>Bagazo + Melaza</c:v>
                </c:pt>
                <c:pt idx="2">
                  <c:v> Vegetales + Lixiviados</c:v>
                </c:pt>
                <c:pt idx="3">
                  <c:v> Vegetales + Melaza</c:v>
                </c:pt>
                <c:pt idx="4">
                  <c:v>Mix + Lixiviados</c:v>
                </c:pt>
                <c:pt idx="5">
                  <c:v>Mix + Melaza</c:v>
                </c:pt>
                <c:pt idx="6">
                  <c:v>Testigo</c:v>
                </c:pt>
              </c:strCache>
            </c:strRef>
          </c:cat>
          <c:val>
            <c:numRef>
              <c:f>Hoja2!$B$56:$B$62</c:f>
              <c:numCache>
                <c:formatCode>General</c:formatCode>
                <c:ptCount val="7"/>
              </c:numCache>
            </c:numRef>
          </c:val>
        </c:ser>
        <c:ser>
          <c:idx val="1"/>
          <c:order val="1"/>
          <c:tx>
            <c:strRef>
              <c:f>Hoja2!$K$55</c:f>
              <c:strCache>
                <c:ptCount val="1"/>
                <c:pt idx="0">
                  <c:v>C/N</c:v>
                </c:pt>
              </c:strCache>
            </c:strRef>
          </c:tx>
          <c:cat>
            <c:strRef>
              <c:f>Hoja2!$A$56:$A$62</c:f>
              <c:strCache>
                <c:ptCount val="7"/>
                <c:pt idx="0">
                  <c:v>Bagazo + Lixiviados</c:v>
                </c:pt>
                <c:pt idx="1">
                  <c:v>Bagazo + Melaza</c:v>
                </c:pt>
                <c:pt idx="2">
                  <c:v> Vegetales + Lixiviados</c:v>
                </c:pt>
                <c:pt idx="3">
                  <c:v> Vegetales + Melaza</c:v>
                </c:pt>
                <c:pt idx="4">
                  <c:v>Mix + Lixiviados</c:v>
                </c:pt>
                <c:pt idx="5">
                  <c:v>Mix + Melaza</c:v>
                </c:pt>
                <c:pt idx="6">
                  <c:v>Testigo</c:v>
                </c:pt>
              </c:strCache>
            </c:strRef>
          </c:cat>
          <c:val>
            <c:numRef>
              <c:f>Hoja2!$K$56:$K$62</c:f>
              <c:numCache>
                <c:formatCode>General</c:formatCode>
                <c:ptCount val="7"/>
                <c:pt idx="0">
                  <c:v>10.57</c:v>
                </c:pt>
                <c:pt idx="1">
                  <c:v>10.586666666666726</c:v>
                </c:pt>
                <c:pt idx="2">
                  <c:v>10.58</c:v>
                </c:pt>
                <c:pt idx="3">
                  <c:v>10.57</c:v>
                </c:pt>
                <c:pt idx="4">
                  <c:v>10.59</c:v>
                </c:pt>
                <c:pt idx="5">
                  <c:v>10.586666666666726</c:v>
                </c:pt>
                <c:pt idx="6">
                  <c:v>10.566666666666816</c:v>
                </c:pt>
              </c:numCache>
            </c:numRef>
          </c:val>
        </c:ser>
        <c:overlap val="100"/>
        <c:axId val="130946176"/>
        <c:axId val="130947712"/>
      </c:barChart>
      <c:catAx>
        <c:axId val="130946176"/>
        <c:scaling>
          <c:orientation val="minMax"/>
        </c:scaling>
        <c:axPos val="b"/>
        <c:tickLblPos val="nextTo"/>
        <c:txPr>
          <a:bodyPr/>
          <a:lstStyle/>
          <a:p>
            <a:pPr>
              <a:defRPr lang="es-EC" sz="1100" b="1"/>
            </a:pPr>
            <a:endParaRPr lang="es-CO"/>
          </a:p>
        </c:txPr>
        <c:crossAx val="130947712"/>
        <c:crosses val="autoZero"/>
        <c:auto val="1"/>
        <c:lblAlgn val="ctr"/>
        <c:lblOffset val="100"/>
      </c:catAx>
      <c:valAx>
        <c:axId val="130947712"/>
        <c:scaling>
          <c:orientation val="minMax"/>
        </c:scaling>
        <c:axPos val="l"/>
        <c:majorGridlines/>
        <c:numFmt formatCode="General" sourceLinked="1"/>
        <c:tickLblPos val="nextTo"/>
        <c:txPr>
          <a:bodyPr/>
          <a:lstStyle/>
          <a:p>
            <a:pPr>
              <a:defRPr lang="es-EC"/>
            </a:pPr>
            <a:endParaRPr lang="es-CO"/>
          </a:p>
        </c:txPr>
        <c:crossAx val="130946176"/>
        <c:crosses val="autoZero"/>
        <c:crossBetween val="between"/>
      </c:valAx>
    </c:plotArea>
    <c:legend>
      <c:legendPos val="r"/>
      <c:legendEntry>
        <c:idx val="1"/>
        <c:delete val="1"/>
      </c:legendEntry>
      <c:layout/>
      <c:txPr>
        <a:bodyPr/>
        <a:lstStyle/>
        <a:p>
          <a:pPr>
            <a:defRPr lang="es-EC"/>
          </a:pPr>
          <a:endParaRPr lang="es-CO"/>
        </a:p>
      </c:txPr>
    </c:legend>
    <c:plotVisOnly val="1"/>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O"/>
  <c:style val="5"/>
  <c:clrMapOvr bg1="lt1" tx1="dk1" bg2="lt2" tx2="dk2" accent1="accent1" accent2="accent2" accent3="accent3" accent4="accent4" accent5="accent5" accent6="accent6" hlink="hlink" folHlink="folHlink"/>
  <c:chart>
    <c:plotArea>
      <c:layout/>
      <c:barChart>
        <c:barDir val="col"/>
        <c:grouping val="stacked"/>
        <c:ser>
          <c:idx val="0"/>
          <c:order val="0"/>
          <c:tx>
            <c:strRef>
              <c:f>Hoja2!$B$55</c:f>
              <c:strCache>
                <c:ptCount val="1"/>
              </c:strCache>
            </c:strRef>
          </c:tx>
          <c:cat>
            <c:strRef>
              <c:f>Hoja2!$A$56:$A$62</c:f>
              <c:strCache>
                <c:ptCount val="7"/>
                <c:pt idx="0">
                  <c:v>Bagazo + Lixiviados</c:v>
                </c:pt>
                <c:pt idx="1">
                  <c:v>Bagazo + Melaza</c:v>
                </c:pt>
                <c:pt idx="2">
                  <c:v> Vegetales + Lixiviados</c:v>
                </c:pt>
                <c:pt idx="3">
                  <c:v> Vegetales + Melaza</c:v>
                </c:pt>
                <c:pt idx="4">
                  <c:v>Mix + Lixiviados</c:v>
                </c:pt>
                <c:pt idx="5">
                  <c:v>Mix + Melaza</c:v>
                </c:pt>
                <c:pt idx="6">
                  <c:v>Testigo</c:v>
                </c:pt>
              </c:strCache>
            </c:strRef>
          </c:cat>
          <c:val>
            <c:numRef>
              <c:f>Hoja2!$B$56:$B$62</c:f>
              <c:numCache>
                <c:formatCode>General</c:formatCode>
                <c:ptCount val="7"/>
              </c:numCache>
            </c:numRef>
          </c:val>
        </c:ser>
        <c:ser>
          <c:idx val="1"/>
          <c:order val="1"/>
          <c:tx>
            <c:strRef>
              <c:f>Hoja2!$I$55</c:f>
              <c:strCache>
                <c:ptCount val="1"/>
                <c:pt idx="0">
                  <c:v>%MO</c:v>
                </c:pt>
              </c:strCache>
            </c:strRef>
          </c:tx>
          <c:cat>
            <c:strRef>
              <c:f>Hoja2!$A$56:$A$62</c:f>
              <c:strCache>
                <c:ptCount val="7"/>
                <c:pt idx="0">
                  <c:v>Bagazo + Lixiviados</c:v>
                </c:pt>
                <c:pt idx="1">
                  <c:v>Bagazo + Melaza</c:v>
                </c:pt>
                <c:pt idx="2">
                  <c:v> Vegetales + Lixiviados</c:v>
                </c:pt>
                <c:pt idx="3">
                  <c:v> Vegetales + Melaza</c:v>
                </c:pt>
                <c:pt idx="4">
                  <c:v>Mix + Lixiviados</c:v>
                </c:pt>
                <c:pt idx="5">
                  <c:v>Mix + Melaza</c:v>
                </c:pt>
                <c:pt idx="6">
                  <c:v>Testigo</c:v>
                </c:pt>
              </c:strCache>
            </c:strRef>
          </c:cat>
          <c:val>
            <c:numRef>
              <c:f>Hoja2!$I$56:$I$62</c:f>
              <c:numCache>
                <c:formatCode>General</c:formatCode>
                <c:ptCount val="7"/>
                <c:pt idx="0">
                  <c:v>50.005333333333361</c:v>
                </c:pt>
                <c:pt idx="1">
                  <c:v>51.646133333333331</c:v>
                </c:pt>
                <c:pt idx="2">
                  <c:v>46.333066666665786</c:v>
                </c:pt>
                <c:pt idx="3">
                  <c:v>48.8431</c:v>
                </c:pt>
                <c:pt idx="4">
                  <c:v>49.683033333333334</c:v>
                </c:pt>
                <c:pt idx="5">
                  <c:v>50.308100000000003</c:v>
                </c:pt>
                <c:pt idx="6">
                  <c:v>47.016733333333327</c:v>
                </c:pt>
              </c:numCache>
            </c:numRef>
          </c:val>
        </c:ser>
        <c:overlap val="100"/>
        <c:axId val="130973056"/>
        <c:axId val="123970688"/>
      </c:barChart>
      <c:catAx>
        <c:axId val="130973056"/>
        <c:scaling>
          <c:orientation val="minMax"/>
        </c:scaling>
        <c:axPos val="b"/>
        <c:tickLblPos val="nextTo"/>
        <c:txPr>
          <a:bodyPr/>
          <a:lstStyle/>
          <a:p>
            <a:pPr>
              <a:defRPr lang="es-EC" sz="1100" b="1"/>
            </a:pPr>
            <a:endParaRPr lang="es-CO"/>
          </a:p>
        </c:txPr>
        <c:crossAx val="123970688"/>
        <c:crosses val="autoZero"/>
        <c:auto val="1"/>
        <c:lblAlgn val="ctr"/>
        <c:lblOffset val="100"/>
      </c:catAx>
      <c:valAx>
        <c:axId val="123970688"/>
        <c:scaling>
          <c:orientation val="minMax"/>
        </c:scaling>
        <c:axPos val="l"/>
        <c:majorGridlines/>
        <c:numFmt formatCode="General" sourceLinked="1"/>
        <c:tickLblPos val="nextTo"/>
        <c:txPr>
          <a:bodyPr/>
          <a:lstStyle/>
          <a:p>
            <a:pPr>
              <a:defRPr lang="es-EC"/>
            </a:pPr>
            <a:endParaRPr lang="es-CO"/>
          </a:p>
        </c:txPr>
        <c:crossAx val="130973056"/>
        <c:crosses val="autoZero"/>
        <c:crossBetween val="between"/>
      </c:valAx>
    </c:plotArea>
    <c:legend>
      <c:legendPos val="r"/>
      <c:legendEntry>
        <c:idx val="1"/>
        <c:delete val="1"/>
      </c:legendEntry>
      <c:layout/>
      <c:txPr>
        <a:bodyPr/>
        <a:lstStyle/>
        <a:p>
          <a:pPr>
            <a:defRPr lang="es-EC"/>
          </a:pPr>
          <a:endParaRPr lang="es-CO"/>
        </a:p>
      </c:txPr>
    </c:legend>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CO"/>
  <c:style val="7"/>
  <c:clrMapOvr bg1="lt1" tx1="dk1" bg2="lt2" tx2="dk2" accent1="accent1" accent2="accent2" accent3="accent3" accent4="accent4" accent5="accent5" accent6="accent6" hlink="hlink" folHlink="folHlink"/>
  <c:chart>
    <c:plotArea>
      <c:layout/>
      <c:barChart>
        <c:barDir val="col"/>
        <c:grouping val="stacked"/>
        <c:ser>
          <c:idx val="0"/>
          <c:order val="0"/>
          <c:tx>
            <c:strRef>
              <c:f>Hoja2!$B$55</c:f>
              <c:strCache>
                <c:ptCount val="1"/>
              </c:strCache>
            </c:strRef>
          </c:tx>
          <c:cat>
            <c:strRef>
              <c:f>Hoja2!$A$56:$A$62</c:f>
              <c:strCache>
                <c:ptCount val="7"/>
                <c:pt idx="0">
                  <c:v>Bagazo + Lixiviados</c:v>
                </c:pt>
                <c:pt idx="1">
                  <c:v>Bagazo + Melaza</c:v>
                </c:pt>
                <c:pt idx="2">
                  <c:v> Vegetales + Lixiviados</c:v>
                </c:pt>
                <c:pt idx="3">
                  <c:v> Vegetales + Melaza</c:v>
                </c:pt>
                <c:pt idx="4">
                  <c:v>Mix + Lixiviados</c:v>
                </c:pt>
                <c:pt idx="5">
                  <c:v>Mix + Melaza</c:v>
                </c:pt>
                <c:pt idx="6">
                  <c:v>Testigo</c:v>
                </c:pt>
              </c:strCache>
            </c:strRef>
          </c:cat>
          <c:val>
            <c:numRef>
              <c:f>Hoja2!$B$56:$B$62</c:f>
              <c:numCache>
                <c:formatCode>General</c:formatCode>
                <c:ptCount val="7"/>
              </c:numCache>
            </c:numRef>
          </c:val>
        </c:ser>
        <c:ser>
          <c:idx val="1"/>
          <c:order val="1"/>
          <c:tx>
            <c:strRef>
              <c:f>Hoja2!$J$55</c:f>
              <c:strCache>
                <c:ptCount val="1"/>
                <c:pt idx="0">
                  <c:v>pH ( final)</c:v>
                </c:pt>
              </c:strCache>
            </c:strRef>
          </c:tx>
          <c:cat>
            <c:strRef>
              <c:f>Hoja2!$A$56:$A$62</c:f>
              <c:strCache>
                <c:ptCount val="7"/>
                <c:pt idx="0">
                  <c:v>Bagazo + Lixiviados</c:v>
                </c:pt>
                <c:pt idx="1">
                  <c:v>Bagazo + Melaza</c:v>
                </c:pt>
                <c:pt idx="2">
                  <c:v> Vegetales + Lixiviados</c:v>
                </c:pt>
                <c:pt idx="3">
                  <c:v> Vegetales + Melaza</c:v>
                </c:pt>
                <c:pt idx="4">
                  <c:v>Mix + Lixiviados</c:v>
                </c:pt>
                <c:pt idx="5">
                  <c:v>Mix + Melaza</c:v>
                </c:pt>
                <c:pt idx="6">
                  <c:v>Testigo</c:v>
                </c:pt>
              </c:strCache>
            </c:strRef>
          </c:cat>
          <c:val>
            <c:numRef>
              <c:f>Hoja2!$J$56:$J$62</c:f>
              <c:numCache>
                <c:formatCode>General</c:formatCode>
                <c:ptCount val="7"/>
                <c:pt idx="0">
                  <c:v>7.6557999999999975</c:v>
                </c:pt>
                <c:pt idx="1">
                  <c:v>8.1786666666666665</c:v>
                </c:pt>
                <c:pt idx="2">
                  <c:v>8.0466666666666704</c:v>
                </c:pt>
                <c:pt idx="3">
                  <c:v>7.1306000000000003</c:v>
                </c:pt>
                <c:pt idx="4">
                  <c:v>8.2974666666666668</c:v>
                </c:pt>
                <c:pt idx="5">
                  <c:v>7.8982000000000001</c:v>
                </c:pt>
                <c:pt idx="6">
                  <c:v>7.4538000000000011</c:v>
                </c:pt>
              </c:numCache>
            </c:numRef>
          </c:val>
        </c:ser>
        <c:overlap val="100"/>
        <c:axId val="131123072"/>
        <c:axId val="131124608"/>
      </c:barChart>
      <c:catAx>
        <c:axId val="131123072"/>
        <c:scaling>
          <c:orientation val="minMax"/>
        </c:scaling>
        <c:axPos val="b"/>
        <c:tickLblPos val="nextTo"/>
        <c:txPr>
          <a:bodyPr/>
          <a:lstStyle/>
          <a:p>
            <a:pPr>
              <a:defRPr lang="es-EC" sz="1100" b="1"/>
            </a:pPr>
            <a:endParaRPr lang="es-CO"/>
          </a:p>
        </c:txPr>
        <c:crossAx val="131124608"/>
        <c:crosses val="autoZero"/>
        <c:auto val="1"/>
        <c:lblAlgn val="ctr"/>
        <c:lblOffset val="100"/>
      </c:catAx>
      <c:valAx>
        <c:axId val="131124608"/>
        <c:scaling>
          <c:orientation val="minMax"/>
        </c:scaling>
        <c:axPos val="l"/>
        <c:majorGridlines/>
        <c:numFmt formatCode="General" sourceLinked="1"/>
        <c:tickLblPos val="nextTo"/>
        <c:txPr>
          <a:bodyPr/>
          <a:lstStyle/>
          <a:p>
            <a:pPr>
              <a:defRPr lang="es-EC"/>
            </a:pPr>
            <a:endParaRPr lang="es-CO"/>
          </a:p>
        </c:txPr>
        <c:crossAx val="131123072"/>
        <c:crosses val="autoZero"/>
        <c:crossBetween val="between"/>
      </c:valAx>
    </c:plotArea>
    <c:legend>
      <c:legendPos val="r"/>
      <c:legendEntry>
        <c:idx val="1"/>
        <c:delete val="1"/>
      </c:legendEntry>
      <c:layout/>
      <c:txPr>
        <a:bodyPr/>
        <a:lstStyle/>
        <a:p>
          <a:pPr>
            <a:defRPr lang="es-EC" sz="1400"/>
          </a:pPr>
          <a:endParaRPr lang="es-CO"/>
        </a:p>
      </c:txP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CO"/>
  <c:clrMapOvr bg1="lt1" tx1="dk1" bg2="lt2" tx2="dk2" accent1="accent1" accent2="accent2" accent3="accent3" accent4="accent4" accent5="accent5" accent6="accent6" hlink="hlink" folHlink="folHlink"/>
  <c:chart>
    <c:plotArea>
      <c:layout/>
      <c:barChart>
        <c:barDir val="col"/>
        <c:grouping val="clustered"/>
        <c:ser>
          <c:idx val="0"/>
          <c:order val="0"/>
          <c:tx>
            <c:strRef>
              <c:f>Hoja1!$B$1</c:f>
              <c:strCache>
                <c:ptCount val="1"/>
              </c:strCache>
            </c:strRef>
          </c:tx>
          <c:cat>
            <c:strRef>
              <c:f>Hoja1!$A$2:$A$8</c:f>
              <c:strCache>
                <c:ptCount val="7"/>
                <c:pt idx="0">
                  <c:v>Bagazo + Lix.</c:v>
                </c:pt>
                <c:pt idx="1">
                  <c:v>Bagazo + Melaza</c:v>
                </c:pt>
                <c:pt idx="2">
                  <c:v>R. Vegetales + Lix</c:v>
                </c:pt>
                <c:pt idx="3">
                  <c:v>R. Vegetales + Melaza</c:v>
                </c:pt>
                <c:pt idx="4">
                  <c:v>S. Mix + Lixiviados</c:v>
                </c:pt>
                <c:pt idx="5">
                  <c:v>S. Mix + Melaza </c:v>
                </c:pt>
                <c:pt idx="6">
                  <c:v>Testigo</c:v>
                </c:pt>
              </c:strCache>
            </c:strRef>
          </c:cat>
          <c:val>
            <c:numRef>
              <c:f>Hoja1!$B$2:$B$8</c:f>
              <c:numCache>
                <c:formatCode>General</c:formatCode>
                <c:ptCount val="7"/>
              </c:numCache>
            </c:numRef>
          </c:val>
        </c:ser>
        <c:ser>
          <c:idx val="1"/>
          <c:order val="1"/>
          <c:tx>
            <c:strRef>
              <c:f>Hoja1!$C$1</c:f>
              <c:strCache>
                <c:ptCount val="1"/>
              </c:strCache>
            </c:strRef>
          </c:tx>
          <c:cat>
            <c:strRef>
              <c:f>Hoja1!$A$2:$A$8</c:f>
              <c:strCache>
                <c:ptCount val="7"/>
                <c:pt idx="0">
                  <c:v>Bagazo + Lix.</c:v>
                </c:pt>
                <c:pt idx="1">
                  <c:v>Bagazo + Melaza</c:v>
                </c:pt>
                <c:pt idx="2">
                  <c:v>R. Vegetales + Lix</c:v>
                </c:pt>
                <c:pt idx="3">
                  <c:v>R. Vegetales + Melaza</c:v>
                </c:pt>
                <c:pt idx="4">
                  <c:v>S. Mix + Lixiviados</c:v>
                </c:pt>
                <c:pt idx="5">
                  <c:v>S. Mix + Melaza </c:v>
                </c:pt>
                <c:pt idx="6">
                  <c:v>Testigo</c:v>
                </c:pt>
              </c:strCache>
            </c:strRef>
          </c:cat>
          <c:val>
            <c:numRef>
              <c:f>Hoja1!$C$2:$C$8</c:f>
              <c:numCache>
                <c:formatCode>General</c:formatCode>
                <c:ptCount val="7"/>
              </c:numCache>
            </c:numRef>
          </c:val>
        </c:ser>
        <c:ser>
          <c:idx val="2"/>
          <c:order val="2"/>
          <c:tx>
            <c:strRef>
              <c:f>Hoja1!$D$1</c:f>
              <c:strCache>
                <c:ptCount val="1"/>
                <c:pt idx="0">
                  <c:v>%K</c:v>
                </c:pt>
              </c:strCache>
            </c:strRef>
          </c:tx>
          <c:cat>
            <c:strRef>
              <c:f>Hoja1!$A$2:$A$8</c:f>
              <c:strCache>
                <c:ptCount val="7"/>
                <c:pt idx="0">
                  <c:v>Bagazo + Lix.</c:v>
                </c:pt>
                <c:pt idx="1">
                  <c:v>Bagazo + Melaza</c:v>
                </c:pt>
                <c:pt idx="2">
                  <c:v>R. Vegetales + Lix</c:v>
                </c:pt>
                <c:pt idx="3">
                  <c:v>R. Vegetales + Melaza</c:v>
                </c:pt>
                <c:pt idx="4">
                  <c:v>S. Mix + Lixiviados</c:v>
                </c:pt>
                <c:pt idx="5">
                  <c:v>S. Mix + Melaza </c:v>
                </c:pt>
                <c:pt idx="6">
                  <c:v>Testigo</c:v>
                </c:pt>
              </c:strCache>
            </c:strRef>
          </c:cat>
          <c:val>
            <c:numRef>
              <c:f>Hoja1!$D$2:$D$8</c:f>
              <c:numCache>
                <c:formatCode>General</c:formatCode>
                <c:ptCount val="7"/>
                <c:pt idx="0">
                  <c:v>0.46500000000000002</c:v>
                </c:pt>
                <c:pt idx="1">
                  <c:v>0.44820000000000004</c:v>
                </c:pt>
                <c:pt idx="2">
                  <c:v>0.59489999999999998</c:v>
                </c:pt>
                <c:pt idx="3">
                  <c:v>0.34350000000000008</c:v>
                </c:pt>
                <c:pt idx="4">
                  <c:v>0.45240000000000002</c:v>
                </c:pt>
                <c:pt idx="5">
                  <c:v>0.31420000000000031</c:v>
                </c:pt>
                <c:pt idx="6">
                  <c:v>0.31830000000000153</c:v>
                </c:pt>
              </c:numCache>
            </c:numRef>
          </c:val>
        </c:ser>
        <c:axId val="131048576"/>
        <c:axId val="131050112"/>
      </c:barChart>
      <c:catAx>
        <c:axId val="131048576"/>
        <c:scaling>
          <c:orientation val="minMax"/>
        </c:scaling>
        <c:axPos val="b"/>
        <c:tickLblPos val="nextTo"/>
        <c:txPr>
          <a:bodyPr/>
          <a:lstStyle/>
          <a:p>
            <a:pPr>
              <a:defRPr sz="1400"/>
            </a:pPr>
            <a:endParaRPr lang="es-CO"/>
          </a:p>
        </c:txPr>
        <c:crossAx val="131050112"/>
        <c:crosses val="autoZero"/>
        <c:auto val="1"/>
        <c:lblAlgn val="ctr"/>
        <c:lblOffset val="100"/>
      </c:catAx>
      <c:valAx>
        <c:axId val="131050112"/>
        <c:scaling>
          <c:orientation val="minMax"/>
        </c:scaling>
        <c:axPos val="l"/>
        <c:majorGridlines/>
        <c:numFmt formatCode="General" sourceLinked="1"/>
        <c:tickLblPos val="nextTo"/>
        <c:crossAx val="131048576"/>
        <c:crosses val="autoZero"/>
        <c:crossBetween val="between"/>
      </c:valAx>
    </c:plotArea>
    <c:legend>
      <c:legendPos val="r"/>
      <c:legendEntry>
        <c:idx val="0"/>
        <c:delete val="1"/>
      </c:legendEntry>
      <c:legendEntry>
        <c:idx val="1"/>
        <c:delete val="1"/>
      </c:legendEntry>
      <c:layout/>
      <c:txPr>
        <a:bodyPr/>
        <a:lstStyle/>
        <a:p>
          <a:pPr>
            <a:defRPr sz="1400"/>
          </a:pPr>
          <a:endParaRPr lang="es-CO"/>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CO"/>
  <c:chart>
    <c:autoTitleDeleted val="1"/>
    <c:plotArea>
      <c:layout/>
      <c:barChart>
        <c:barDir val="col"/>
        <c:grouping val="clustered"/>
        <c:ser>
          <c:idx val="0"/>
          <c:order val="0"/>
          <c:tx>
            <c:strRef>
              <c:f>Hoja1!$E$1</c:f>
              <c:strCache>
                <c:ptCount val="1"/>
                <c:pt idx="0">
                  <c:v>% S</c:v>
                </c:pt>
              </c:strCache>
            </c:strRef>
          </c:tx>
          <c:spPr>
            <a:solidFill>
              <a:srgbClr val="0070C0"/>
            </a:solidFill>
          </c:spPr>
          <c:cat>
            <c:strRef>
              <c:f>Hoja1!$A$2:$A$8</c:f>
              <c:strCache>
                <c:ptCount val="7"/>
                <c:pt idx="0">
                  <c:v>Bagazo + Lix.</c:v>
                </c:pt>
                <c:pt idx="1">
                  <c:v>Bagazo + Melaza</c:v>
                </c:pt>
                <c:pt idx="2">
                  <c:v>R. Vegetales + Lix</c:v>
                </c:pt>
                <c:pt idx="3">
                  <c:v>R. Vegetales + Melaza</c:v>
                </c:pt>
                <c:pt idx="4">
                  <c:v>S. Mix + Lixiviados</c:v>
                </c:pt>
                <c:pt idx="5">
                  <c:v>S. Mix + Melaza </c:v>
                </c:pt>
                <c:pt idx="6">
                  <c:v>Testigo</c:v>
                </c:pt>
              </c:strCache>
            </c:strRef>
          </c:cat>
          <c:val>
            <c:numRef>
              <c:f>Hoja1!$E$2:$E$8</c:f>
              <c:numCache>
                <c:formatCode>General</c:formatCode>
                <c:ptCount val="7"/>
                <c:pt idx="0">
                  <c:v>0.11609999999999998</c:v>
                </c:pt>
                <c:pt idx="1">
                  <c:v>0.11320000000000002</c:v>
                </c:pt>
                <c:pt idx="2">
                  <c:v>0.11370000000000002</c:v>
                </c:pt>
                <c:pt idx="3">
                  <c:v>6.6299999999999998E-2</c:v>
                </c:pt>
                <c:pt idx="4">
                  <c:v>7.7100000000000002E-2</c:v>
                </c:pt>
                <c:pt idx="5">
                  <c:v>7.1099999999999997E-2</c:v>
                </c:pt>
                <c:pt idx="6">
                  <c:v>4.7100000000000003E-2</c:v>
                </c:pt>
              </c:numCache>
            </c:numRef>
          </c:val>
        </c:ser>
        <c:axId val="131236608"/>
        <c:axId val="131238144"/>
      </c:barChart>
      <c:catAx>
        <c:axId val="131236608"/>
        <c:scaling>
          <c:orientation val="minMax"/>
        </c:scaling>
        <c:axPos val="b"/>
        <c:tickLblPos val="nextTo"/>
        <c:txPr>
          <a:bodyPr/>
          <a:lstStyle/>
          <a:p>
            <a:pPr>
              <a:defRPr sz="1400"/>
            </a:pPr>
            <a:endParaRPr lang="es-CO"/>
          </a:p>
        </c:txPr>
        <c:crossAx val="131238144"/>
        <c:crosses val="autoZero"/>
        <c:auto val="1"/>
        <c:lblAlgn val="ctr"/>
        <c:lblOffset val="100"/>
      </c:catAx>
      <c:valAx>
        <c:axId val="131238144"/>
        <c:scaling>
          <c:orientation val="minMax"/>
        </c:scaling>
        <c:axPos val="l"/>
        <c:majorGridlines/>
        <c:numFmt formatCode="General" sourceLinked="1"/>
        <c:tickLblPos val="nextTo"/>
        <c:crossAx val="131236608"/>
        <c:crosses val="autoZero"/>
        <c:crossBetween val="between"/>
      </c:valAx>
    </c:plotArea>
    <c:legend>
      <c:legendPos val="r"/>
      <c:layout/>
      <c:txPr>
        <a:bodyPr/>
        <a:lstStyle/>
        <a:p>
          <a:pPr>
            <a:defRPr sz="1400"/>
          </a:pPr>
          <a:endParaRPr lang="es-CO"/>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0.09091</cdr:x>
      <cdr:y>0.18644</cdr:y>
    </cdr:from>
    <cdr:to>
      <cdr:x>0.14141</cdr:x>
      <cdr:y>0.25424</cdr:y>
    </cdr:to>
    <cdr:sp macro="" textlink="">
      <cdr:nvSpPr>
        <cdr:cNvPr id="2" name="1 CuadroTexto"/>
        <cdr:cNvSpPr txBox="1"/>
      </cdr:nvSpPr>
      <cdr:spPr>
        <a:xfrm xmlns:a="http://schemas.openxmlformats.org/drawingml/2006/main">
          <a:off x="648072" y="792088"/>
          <a:ext cx="36004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100" dirty="0" smtClean="0"/>
            <a:t>  </a:t>
          </a:r>
          <a:r>
            <a:rPr lang="es-CO" sz="1800" dirty="0" smtClean="0">
              <a:latin typeface="Arial" pitchFamily="34" charset="0"/>
              <a:cs typeface="Arial" pitchFamily="34" charset="0"/>
            </a:rPr>
            <a:t>A</a:t>
          </a:r>
          <a:endParaRPr lang="es-CO" sz="1800" dirty="0">
            <a:latin typeface="Arial" pitchFamily="34" charset="0"/>
            <a:cs typeface="Arial" pitchFamily="34" charset="0"/>
          </a:endParaRPr>
        </a:p>
      </cdr:txBody>
    </cdr:sp>
  </cdr:relSizeAnchor>
  <cdr:relSizeAnchor xmlns:cdr="http://schemas.openxmlformats.org/drawingml/2006/chartDrawing">
    <cdr:from>
      <cdr:x>0.20202</cdr:x>
      <cdr:y>0.13559</cdr:y>
    </cdr:from>
    <cdr:to>
      <cdr:x>0.27273</cdr:x>
      <cdr:y>0.23729</cdr:y>
    </cdr:to>
    <cdr:sp macro="" textlink="">
      <cdr:nvSpPr>
        <cdr:cNvPr id="3" name="1 CuadroTexto"/>
        <cdr:cNvSpPr txBox="1"/>
      </cdr:nvSpPr>
      <cdr:spPr>
        <a:xfrm xmlns:a="http://schemas.openxmlformats.org/drawingml/2006/main">
          <a:off x="1440160" y="576064"/>
          <a:ext cx="504056"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O" sz="1100" dirty="0" smtClean="0"/>
            <a:t>  </a:t>
          </a:r>
          <a:r>
            <a:rPr lang="es-CO" sz="1800" dirty="0" err="1" smtClean="0"/>
            <a:t>BC</a:t>
          </a:r>
          <a:endParaRPr lang="es-CO" sz="1800" dirty="0"/>
        </a:p>
      </cdr:txBody>
    </cdr:sp>
  </cdr:relSizeAnchor>
  <cdr:relSizeAnchor xmlns:cdr="http://schemas.openxmlformats.org/drawingml/2006/chartDrawing">
    <cdr:from>
      <cdr:x>0.45455</cdr:x>
      <cdr:y>0.15254</cdr:y>
    </cdr:from>
    <cdr:to>
      <cdr:x>0.52525</cdr:x>
      <cdr:y>0.20339</cdr:y>
    </cdr:to>
    <cdr:sp macro="" textlink="">
      <cdr:nvSpPr>
        <cdr:cNvPr id="4" name="1 CuadroTexto"/>
        <cdr:cNvSpPr txBox="1"/>
      </cdr:nvSpPr>
      <cdr:spPr>
        <a:xfrm xmlns:a="http://schemas.openxmlformats.org/drawingml/2006/main">
          <a:off x="3240360" y="648072"/>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O" sz="1100" dirty="0" smtClean="0"/>
            <a:t>  </a:t>
          </a:r>
          <a:r>
            <a:rPr lang="es-CO" sz="1800" dirty="0" smtClean="0"/>
            <a:t>AB</a:t>
          </a:r>
          <a:endParaRPr lang="es-CO" sz="1800" dirty="0"/>
        </a:p>
      </cdr:txBody>
    </cdr:sp>
  </cdr:relSizeAnchor>
  <cdr:relSizeAnchor xmlns:cdr="http://schemas.openxmlformats.org/drawingml/2006/chartDrawing">
    <cdr:from>
      <cdr:x>0.81818</cdr:x>
      <cdr:y>0.18644</cdr:y>
    </cdr:from>
    <cdr:to>
      <cdr:x>0.87879</cdr:x>
      <cdr:y>0.25424</cdr:y>
    </cdr:to>
    <cdr:sp macro="" textlink="">
      <cdr:nvSpPr>
        <cdr:cNvPr id="8" name="1 CuadroTexto"/>
        <cdr:cNvSpPr txBox="1"/>
      </cdr:nvSpPr>
      <cdr:spPr>
        <a:xfrm xmlns:a="http://schemas.openxmlformats.org/drawingml/2006/main">
          <a:off x="5832648" y="792088"/>
          <a:ext cx="432048"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O" sz="1100" dirty="0" smtClean="0"/>
            <a:t> </a:t>
          </a:r>
          <a:r>
            <a:rPr lang="es-CO" dirty="0" smtClean="0"/>
            <a:t> </a:t>
          </a:r>
          <a:r>
            <a:rPr lang="es-CO" sz="1800" dirty="0" smtClean="0"/>
            <a:t>C</a:t>
          </a:r>
          <a:endParaRPr lang="es-CO" sz="1800" dirty="0"/>
        </a:p>
      </cdr:txBody>
    </cdr:sp>
  </cdr:relSizeAnchor>
  <cdr:relSizeAnchor xmlns:cdr="http://schemas.openxmlformats.org/drawingml/2006/chartDrawing">
    <cdr:from>
      <cdr:x>0.56566</cdr:x>
      <cdr:y>0.18644</cdr:y>
    </cdr:from>
    <cdr:to>
      <cdr:x>0.63636</cdr:x>
      <cdr:y>0.28814</cdr:y>
    </cdr:to>
    <cdr:sp macro="" textlink="">
      <cdr:nvSpPr>
        <cdr:cNvPr id="9" name="1 CuadroTexto"/>
        <cdr:cNvSpPr txBox="1"/>
      </cdr:nvSpPr>
      <cdr:spPr>
        <a:xfrm xmlns:a="http://schemas.openxmlformats.org/drawingml/2006/main">
          <a:off x="4032448" y="792088"/>
          <a:ext cx="504056"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O" sz="1100" dirty="0" smtClean="0"/>
            <a:t>  </a:t>
          </a:r>
          <a:r>
            <a:rPr lang="es-CO" sz="1800" dirty="0" smtClean="0"/>
            <a:t>A</a:t>
          </a:r>
          <a:endParaRPr lang="es-CO" sz="1800" dirty="0"/>
        </a:p>
      </cdr:txBody>
    </cdr:sp>
  </cdr:relSizeAnchor>
  <cdr:relSizeAnchor xmlns:cdr="http://schemas.openxmlformats.org/drawingml/2006/chartDrawing">
    <cdr:from>
      <cdr:x>0.09091</cdr:x>
      <cdr:y>0.13559</cdr:y>
    </cdr:from>
    <cdr:to>
      <cdr:x>0.14141</cdr:x>
      <cdr:y>0.20339</cdr:y>
    </cdr:to>
    <cdr:sp macro="" textlink="">
      <cdr:nvSpPr>
        <cdr:cNvPr id="10" name="1 CuadroTexto"/>
        <cdr:cNvSpPr txBox="1"/>
      </cdr:nvSpPr>
      <cdr:spPr>
        <a:xfrm xmlns:a="http://schemas.openxmlformats.org/drawingml/2006/main">
          <a:off x="648072" y="576064"/>
          <a:ext cx="36004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O" sz="1100" dirty="0" smtClean="0"/>
            <a:t>  </a:t>
          </a:r>
          <a:r>
            <a:rPr lang="es-CO" sz="1800" dirty="0" smtClean="0"/>
            <a:t>A</a:t>
          </a:r>
          <a:endParaRPr lang="es-CO" sz="1800" dirty="0"/>
        </a:p>
      </cdr:txBody>
    </cdr:sp>
  </cdr:relSizeAnchor>
  <cdr:relSizeAnchor xmlns:cdr="http://schemas.openxmlformats.org/drawingml/2006/chartDrawing">
    <cdr:from>
      <cdr:x>0.32323</cdr:x>
      <cdr:y>0.15254</cdr:y>
    </cdr:from>
    <cdr:to>
      <cdr:x>0.39394</cdr:x>
      <cdr:y>0.22034</cdr:y>
    </cdr:to>
    <cdr:sp macro="" textlink="">
      <cdr:nvSpPr>
        <cdr:cNvPr id="11" name="1 CuadroTexto"/>
        <cdr:cNvSpPr txBox="1"/>
      </cdr:nvSpPr>
      <cdr:spPr>
        <a:xfrm xmlns:a="http://schemas.openxmlformats.org/drawingml/2006/main">
          <a:off x="2304256" y="648072"/>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O" sz="1100" dirty="0" smtClean="0"/>
            <a:t>  </a:t>
          </a:r>
          <a:r>
            <a:rPr lang="es-CO" sz="1800" dirty="0" err="1" smtClean="0"/>
            <a:t>BC</a:t>
          </a:r>
          <a:endParaRPr lang="es-CO" sz="1800" dirty="0"/>
        </a:p>
      </cdr:txBody>
    </cdr:sp>
  </cdr:relSizeAnchor>
  <cdr:relSizeAnchor xmlns:cdr="http://schemas.openxmlformats.org/drawingml/2006/chartDrawing">
    <cdr:from>
      <cdr:x>0.68687</cdr:x>
      <cdr:y>0.18644</cdr:y>
    </cdr:from>
    <cdr:to>
      <cdr:x>0.75758</cdr:x>
      <cdr:y>0.28814</cdr:y>
    </cdr:to>
    <cdr:sp macro="" textlink="">
      <cdr:nvSpPr>
        <cdr:cNvPr id="12" name="1 CuadroTexto"/>
        <cdr:cNvSpPr txBox="1"/>
      </cdr:nvSpPr>
      <cdr:spPr>
        <a:xfrm xmlns:a="http://schemas.openxmlformats.org/drawingml/2006/main">
          <a:off x="4896544" y="792088"/>
          <a:ext cx="504056"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s-CO" sz="1100" dirty="0" smtClean="0"/>
            <a:t>  </a:t>
          </a:r>
          <a:r>
            <a:rPr lang="es-CO" sz="1800" dirty="0" smtClean="0"/>
            <a:t>A</a:t>
          </a:r>
          <a:endParaRPr lang="es-CO" sz="1800" dirty="0"/>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454"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988840"/>
            <a:ext cx="7848872" cy="1200329"/>
          </a:xfrm>
          <a:prstGeom prst="rect">
            <a:avLst/>
          </a:prstGeom>
        </p:spPr>
        <p:txBody>
          <a:bodyPr wrap="square">
            <a:spAutoFit/>
          </a:bodyPr>
          <a:lstStyle/>
          <a:p>
            <a:pPr algn="ctr"/>
            <a:r>
              <a:rPr lang="es-ES" b="1" dirty="0" smtClean="0"/>
              <a:t>" USO DE  DESECHOS DE CAMAL (CONTENIDO </a:t>
            </a:r>
            <a:r>
              <a:rPr lang="es-ES" b="1" dirty="0" err="1" smtClean="0"/>
              <a:t>RUMINAL</a:t>
            </a:r>
            <a:r>
              <a:rPr lang="es-ES" b="1" dirty="0" smtClean="0"/>
              <a:t>, SANGRE Y ESTIÉRCOL) EN LA ELABORACIÓN DE COMPOST CON LA UTILIZACIÓN DE DIFERENTES SUSTRATOS.” </a:t>
            </a:r>
            <a:r>
              <a:rPr lang="es-CO" dirty="0" smtClean="0"/>
              <a:t/>
            </a:r>
            <a:br>
              <a:rPr lang="es-CO" dirty="0" smtClean="0"/>
            </a:br>
            <a:endParaRPr lang="es-CO" dirty="0"/>
          </a:p>
        </p:txBody>
      </p:sp>
      <p:sp>
        <p:nvSpPr>
          <p:cNvPr id="3" name="2 Rectángulo"/>
          <p:cNvSpPr/>
          <p:nvPr/>
        </p:nvSpPr>
        <p:spPr>
          <a:xfrm>
            <a:off x="4572000" y="4797152"/>
            <a:ext cx="4572000" cy="646331"/>
          </a:xfrm>
          <a:prstGeom prst="rect">
            <a:avLst/>
          </a:prstGeom>
        </p:spPr>
        <p:txBody>
          <a:bodyPr>
            <a:spAutoFit/>
          </a:bodyPr>
          <a:lstStyle/>
          <a:p>
            <a:r>
              <a:rPr lang="es-CO" dirty="0" smtClean="0"/>
              <a:t>Proyecto de Tesis</a:t>
            </a:r>
          </a:p>
          <a:p>
            <a:r>
              <a:rPr lang="es-CO" dirty="0" smtClean="0"/>
              <a:t>Luis Miguel Chávez Revelo</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1143000"/>
          </a:xfrm>
        </p:spPr>
        <p:txBody>
          <a:bodyPr/>
          <a:lstStyle/>
          <a:p>
            <a:pPr algn="l"/>
            <a:r>
              <a:rPr lang="es-CO" sz="2800" i="0" dirty="0" smtClean="0">
                <a:solidFill>
                  <a:schemeClr val="tx1"/>
                </a:solidFill>
                <a:effectLst/>
                <a:latin typeface="+mn-lt"/>
              </a:rPr>
              <a:t>Modelo de Pila de Compost</a:t>
            </a:r>
            <a:endParaRPr lang="es-CO" sz="2800" i="0" dirty="0">
              <a:solidFill>
                <a:schemeClr val="tx1"/>
              </a:solidFill>
              <a:effectLst/>
              <a:latin typeface="+mn-lt"/>
            </a:endParaRPr>
          </a:p>
        </p:txBody>
      </p:sp>
      <p:pic>
        <p:nvPicPr>
          <p:cNvPr id="4" name="3 Marcador de contenido"/>
          <p:cNvPicPr>
            <a:picLocks noGrp="1"/>
          </p:cNvPicPr>
          <p:nvPr>
            <p:ph idx="1"/>
          </p:nvPr>
        </p:nvPicPr>
        <p:blipFill>
          <a:blip r:embed="rId2" cstate="print"/>
          <a:stretch>
            <a:fillRect/>
          </a:stretch>
        </p:blipFill>
        <p:spPr bwMode="auto">
          <a:xfrm>
            <a:off x="479021" y="2453068"/>
            <a:ext cx="8185958" cy="3353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r>
              <a:rPr lang="es-CO" b="1" dirty="0" smtClean="0">
                <a:solidFill>
                  <a:schemeClr val="tx1"/>
                </a:solidFill>
              </a:rPr>
              <a:t>RIEGO</a:t>
            </a:r>
          </a:p>
          <a:p>
            <a:pPr algn="just">
              <a:buNone/>
            </a:pPr>
            <a:r>
              <a:rPr lang="es-CO" dirty="0">
                <a:solidFill>
                  <a:schemeClr val="tx1"/>
                </a:solidFill>
              </a:rPr>
              <a:t>	</a:t>
            </a:r>
            <a:r>
              <a:rPr lang="es-CO" dirty="0" smtClean="0">
                <a:solidFill>
                  <a:schemeClr val="tx1"/>
                </a:solidFill>
              </a:rPr>
              <a:t>Una  </a:t>
            </a:r>
            <a:r>
              <a:rPr lang="es-CO" dirty="0">
                <a:solidFill>
                  <a:schemeClr val="tx1"/>
                </a:solidFill>
              </a:rPr>
              <a:t>de ellas según  Meléndez (2003),   tiene relación con mantener la humedad alrededor de un 60% y acelerar la descomposición de la materia orgánica,  es  regar con 20 litros de agua </a:t>
            </a:r>
            <a:r>
              <a:rPr lang="es-CO" dirty="0" smtClean="0">
                <a:solidFill>
                  <a:schemeClr val="tx1"/>
                </a:solidFill>
              </a:rPr>
              <a:t> (</a:t>
            </a:r>
            <a:r>
              <a:rPr lang="es-CO" dirty="0">
                <a:solidFill>
                  <a:schemeClr val="tx1"/>
                </a:solidFill>
              </a:rPr>
              <a:t>1,2 a 1,5 altura de la pila), cada vez que se observe resequedad en la mezcla.  </a:t>
            </a:r>
            <a:endParaRPr lang="es-CO" dirty="0" smtClean="0">
              <a:solidFill>
                <a:schemeClr val="tx1"/>
              </a:solidFill>
            </a:endParaRPr>
          </a:p>
          <a:p>
            <a:pPr algn="just"/>
            <a:endParaRPr lang="es-CO" dirty="0" smtClean="0">
              <a:solidFill>
                <a:schemeClr val="tx1"/>
              </a:solidFill>
            </a:endParaRPr>
          </a:p>
          <a:p>
            <a:pPr algn="just"/>
            <a:r>
              <a:rPr lang="es-CO" b="1" dirty="0" smtClean="0">
                <a:solidFill>
                  <a:schemeClr val="tx1"/>
                </a:solidFill>
              </a:rPr>
              <a:t>AIREACIÓN</a:t>
            </a:r>
            <a:endParaRPr lang="es-CO" dirty="0">
              <a:solidFill>
                <a:schemeClr val="tx1"/>
              </a:solidFill>
            </a:endParaRPr>
          </a:p>
          <a:p>
            <a:pPr algn="just"/>
            <a:r>
              <a:rPr lang="es-CO" dirty="0" smtClean="0">
                <a:solidFill>
                  <a:schemeClr val="tx1"/>
                </a:solidFill>
              </a:rPr>
              <a:t>Esta permite un flujo constante de gases entre la </a:t>
            </a:r>
            <a:r>
              <a:rPr lang="es-CO" dirty="0" err="1" smtClean="0">
                <a:solidFill>
                  <a:schemeClr val="tx1"/>
                </a:solidFill>
              </a:rPr>
              <a:t>compostera</a:t>
            </a:r>
            <a:r>
              <a:rPr lang="es-CO" dirty="0" smtClean="0">
                <a:solidFill>
                  <a:schemeClr val="tx1"/>
                </a:solidFill>
              </a:rPr>
              <a:t> y la atmósfera. Los microorganismos del suelo que descomponen los residuos orgánicos son aeróbicos, por lo tanto requieren de oxígeno para su normal desarrollo (</a:t>
            </a:r>
            <a:r>
              <a:rPr lang="es-CO" dirty="0" err="1" smtClean="0">
                <a:solidFill>
                  <a:schemeClr val="tx1"/>
                </a:solidFill>
              </a:rPr>
              <a:t>Rodale</a:t>
            </a:r>
            <a:r>
              <a:rPr lang="es-CO" dirty="0" smtClean="0">
                <a:solidFill>
                  <a:schemeClr val="tx1"/>
                </a:solidFill>
              </a:rPr>
              <a:t>, 1973).</a:t>
            </a:r>
            <a:endParaRPr lang="es-CO"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uis\Desktop\proyecto tesis\Procedimientos\IMG_1776.JPG"/>
          <p:cNvPicPr>
            <a:picLocks noChangeAspect="1" noChangeArrowheads="1"/>
          </p:cNvPicPr>
          <p:nvPr/>
        </p:nvPicPr>
        <p:blipFill>
          <a:blip r:embed="rId2" cstate="print"/>
          <a:srcRect/>
          <a:stretch>
            <a:fillRect/>
          </a:stretch>
        </p:blipFill>
        <p:spPr bwMode="auto">
          <a:xfrm>
            <a:off x="4211960" y="2708920"/>
            <a:ext cx="3251200" cy="2438400"/>
          </a:xfrm>
          <a:prstGeom prst="rect">
            <a:avLst/>
          </a:prstGeom>
          <a:noFill/>
        </p:spPr>
      </p:pic>
      <p:pic>
        <p:nvPicPr>
          <p:cNvPr id="19459" name="Picture 3" descr="C:\Users\Luis\Desktop\proyecto tesis\Procedimientos\IMG_1767.JPG"/>
          <p:cNvPicPr>
            <a:picLocks noChangeAspect="1" noChangeArrowheads="1"/>
          </p:cNvPicPr>
          <p:nvPr/>
        </p:nvPicPr>
        <p:blipFill>
          <a:blip r:embed="rId3" cstate="print"/>
          <a:srcRect/>
          <a:stretch>
            <a:fillRect/>
          </a:stretch>
        </p:blipFill>
        <p:spPr bwMode="auto">
          <a:xfrm rot="5400000">
            <a:off x="421184" y="2107208"/>
            <a:ext cx="3251200" cy="2438400"/>
          </a:xfrm>
          <a:prstGeom prst="rect">
            <a:avLst/>
          </a:prstGeom>
          <a:noFill/>
        </p:spPr>
      </p:pic>
      <p:sp>
        <p:nvSpPr>
          <p:cNvPr id="6" name="1 Título"/>
          <p:cNvSpPr>
            <a:spLocks noGrp="1"/>
          </p:cNvSpPr>
          <p:nvPr>
            <p:ph type="title"/>
          </p:nvPr>
        </p:nvSpPr>
        <p:spPr>
          <a:xfrm>
            <a:off x="457200" y="274638"/>
            <a:ext cx="8229600" cy="1143000"/>
          </a:xfrm>
        </p:spPr>
        <p:txBody>
          <a:bodyPr/>
          <a:lstStyle/>
          <a:p>
            <a:pPr algn="l"/>
            <a:r>
              <a:rPr lang="es-CO" dirty="0" smtClean="0">
                <a:solidFill>
                  <a:schemeClr val="tx1"/>
                </a:solidFill>
              </a:rPr>
              <a:t>Riego de las pilas </a:t>
            </a:r>
            <a:endParaRPr lang="es-CO"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METODOLOGÍA</a:t>
            </a:r>
            <a:endParaRPr lang="es-CO" dirty="0">
              <a:solidFill>
                <a:schemeClr val="tx1"/>
              </a:solidFill>
            </a:endParaRPr>
          </a:p>
        </p:txBody>
      </p:sp>
      <p:sp>
        <p:nvSpPr>
          <p:cNvPr id="60417" name="Rectangle 1"/>
          <p:cNvSpPr>
            <a:spLocks noChangeArrowheads="1"/>
          </p:cNvSpPr>
          <p:nvPr/>
        </p:nvSpPr>
        <p:spPr bwMode="auto">
          <a:xfrm>
            <a:off x="0" y="1478684"/>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pPr>
            <a:r>
              <a:rPr kumimoji="0" lang="es-ES" sz="2800" b="1" i="0" u="none" strike="noStrike" cap="none" normalizeH="0" baseline="0" dirty="0" smtClean="0" bmk="_Toc335840166">
                <a:ln>
                  <a:noFill/>
                </a:ln>
                <a:solidFill>
                  <a:schemeClr val="tx1"/>
                </a:solidFill>
                <a:effectLst/>
                <a:latin typeface="+mn-lt"/>
                <a:ea typeface="Times New Roman" pitchFamily="18" charset="0"/>
                <a:cs typeface="Times New Roman" pitchFamily="18" charset="0"/>
              </a:rPr>
              <a:t>UBICACIÓN DEL LUGAR DE INVESTIGACIÓN</a:t>
            </a:r>
          </a:p>
          <a:p>
            <a:pPr marL="457200" marR="0" lvl="1" indent="0" algn="just" defTabSz="914400" rtl="0" eaLnBrk="1" fontAlgn="base" latinLnBrk="0" hangingPunct="1">
              <a:lnSpc>
                <a:spcPct val="100000"/>
              </a:lnSpc>
              <a:spcBef>
                <a:spcPct val="0"/>
              </a:spcBef>
              <a:spcAft>
                <a:spcPct val="0"/>
              </a:spcAft>
              <a:buClrTx/>
              <a:buSzTx/>
              <a:tabLst/>
            </a:pPr>
            <a:endParaRPr lang="es-ES" sz="2800" b="1" dirty="0" smtClean="0" bmk="_Toc335840166">
              <a:latin typeface="+mn-lt"/>
              <a:ea typeface="Times New Roman" pitchFamily="18" charset="0"/>
              <a:cs typeface="Times New Roman" pitchFamily="18" charset="0"/>
            </a:endParaRPr>
          </a:p>
          <a:p>
            <a:pPr marL="457200" marR="0" lvl="1" indent="0" algn="just" defTabSz="914400" rtl="0" eaLnBrk="1" fontAlgn="base" latinLnBrk="0" hangingPunct="1">
              <a:lnSpc>
                <a:spcPct val="100000"/>
              </a:lnSpc>
              <a:spcBef>
                <a:spcPct val="0"/>
              </a:spcBef>
              <a:spcAft>
                <a:spcPct val="0"/>
              </a:spcAft>
              <a:buClrTx/>
              <a:buSzTx/>
              <a:tabLst/>
            </a:pPr>
            <a:r>
              <a:rPr kumimoji="0" lang="es-ES" sz="2800" b="0" i="0" u="none" strike="noStrike" cap="none" normalizeH="0" baseline="0" dirty="0" smtClean="0">
                <a:ln>
                  <a:noFill/>
                </a:ln>
                <a:solidFill>
                  <a:schemeClr val="tx1"/>
                </a:solidFill>
                <a:effectLst/>
                <a:latin typeface="+mn-lt"/>
                <a:ea typeface="Times New Roman" pitchFamily="18" charset="0"/>
                <a:cs typeface="Times New Roman" pitchFamily="18" charset="0"/>
              </a:rPr>
              <a:t>El presente trabajo tuvo  dos fases una de campo y otra de laboratorio. La primera se desarrollará en la </a:t>
            </a:r>
            <a:r>
              <a:rPr kumimoji="0" lang="es-ES" sz="2800" b="0" i="0" u="none" strike="noStrike" cap="none" normalizeH="0" baseline="0" dirty="0" err="1" smtClean="0">
                <a:ln>
                  <a:noFill/>
                </a:ln>
                <a:solidFill>
                  <a:schemeClr val="tx1"/>
                </a:solidFill>
                <a:effectLst/>
                <a:latin typeface="+mn-lt"/>
                <a:ea typeface="Times New Roman" pitchFamily="18" charset="0"/>
                <a:cs typeface="Times New Roman" pitchFamily="18" charset="0"/>
              </a:rPr>
              <a:t>compostera</a:t>
            </a:r>
            <a:r>
              <a:rPr kumimoji="0" lang="es-ES" sz="2800" b="0" i="0" u="none" strike="noStrike" cap="none" normalizeH="0" baseline="0" dirty="0" smtClean="0">
                <a:ln>
                  <a:noFill/>
                </a:ln>
                <a:solidFill>
                  <a:schemeClr val="tx1"/>
                </a:solidFill>
                <a:effectLst/>
                <a:latin typeface="+mn-lt"/>
                <a:ea typeface="Times New Roman" pitchFamily="18" charset="0"/>
                <a:cs typeface="Times New Roman" pitchFamily="18" charset="0"/>
              </a:rPr>
              <a:t> que tiene el Camal en el Cantón  Ibarra y la segunda fase se llevara a cabo en laboratorio para los respectivos análisis del material</a:t>
            </a:r>
            <a:r>
              <a:rPr kumimoji="0" lang="es-ES" sz="2800" b="0" i="0" u="none" strike="noStrike" cap="none" normalizeH="0" dirty="0" smtClean="0">
                <a:ln>
                  <a:noFill/>
                </a:ln>
                <a:solidFill>
                  <a:schemeClr val="tx1"/>
                </a:solidFill>
                <a:effectLst/>
                <a:latin typeface="+mn-lt"/>
                <a:ea typeface="Times New Roman" pitchFamily="18" charset="0"/>
                <a:cs typeface="Times New Roman" pitchFamily="18" charset="0"/>
              </a:rPr>
              <a:t> de compostaje.</a:t>
            </a:r>
            <a:endParaRPr kumimoji="0" lang="es-ES" sz="2800" b="0" i="0" u="none" strike="noStrike" cap="none" normalizeH="0" baseline="0" dirty="0" smtClean="0">
              <a:ln>
                <a:noFill/>
              </a:ln>
              <a:solidFill>
                <a:schemeClr val="tx1"/>
              </a:solidFill>
              <a:effectLst/>
              <a:latin typeface="+mn-lt"/>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706090"/>
          </a:xfrm>
        </p:spPr>
        <p:txBody>
          <a:bodyPr/>
          <a:lstStyle/>
          <a:p>
            <a:pPr algn="l"/>
            <a:r>
              <a:rPr lang="es-CO" dirty="0" smtClean="0">
                <a:solidFill>
                  <a:schemeClr val="tx1"/>
                </a:solidFill>
              </a:rPr>
              <a:t>ÁREA DE TRABAJO</a:t>
            </a:r>
            <a:endParaRPr lang="es-CO" dirty="0">
              <a:solidFill>
                <a:schemeClr val="tx1"/>
              </a:solidFill>
            </a:endParaRPr>
          </a:p>
        </p:txBody>
      </p:sp>
      <p:pic>
        <p:nvPicPr>
          <p:cNvPr id="4" name="Picture 1"/>
          <p:cNvPicPr>
            <a:picLocks noChangeAspect="1" noChangeArrowheads="1"/>
          </p:cNvPicPr>
          <p:nvPr/>
        </p:nvPicPr>
        <p:blipFill>
          <a:blip r:embed="rId2" cstate="print"/>
          <a:srcRect t="30952" r="7031" b="1786"/>
          <a:stretch>
            <a:fillRect/>
          </a:stretch>
        </p:blipFill>
        <p:spPr bwMode="auto">
          <a:xfrm rot="16200000">
            <a:off x="-3496515" y="690163"/>
            <a:ext cx="16670430" cy="8610600"/>
          </a:xfrm>
          <a:prstGeom prst="rect">
            <a:avLst/>
          </a:prstGeom>
          <a:noFill/>
        </p:spPr>
      </p:pic>
      <p:sp>
        <p:nvSpPr>
          <p:cNvPr id="5" name="38 CuadroTexto"/>
          <p:cNvSpPr txBox="1"/>
          <p:nvPr/>
        </p:nvSpPr>
        <p:spPr>
          <a:xfrm>
            <a:off x="1847850" y="3805139"/>
            <a:ext cx="3409950" cy="27622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C" sz="1100"/>
              <a:t>Ancho /</a:t>
            </a:r>
            <a:r>
              <a:rPr lang="es-EC" sz="1100" baseline="0"/>
              <a:t> Cuadrante: 8m</a:t>
            </a:r>
            <a:endParaRPr lang="es-EC" sz="1100"/>
          </a:p>
        </p:txBody>
      </p:sp>
      <p:cxnSp>
        <p:nvCxnSpPr>
          <p:cNvPr id="6" name="40 Conector recto de flecha"/>
          <p:cNvCxnSpPr/>
          <p:nvPr/>
        </p:nvCxnSpPr>
        <p:spPr>
          <a:xfrm rot="16200000" flipH="1">
            <a:off x="4695827" y="2500217"/>
            <a:ext cx="1876422" cy="28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41 CuadroTexto"/>
          <p:cNvSpPr txBox="1"/>
          <p:nvPr/>
        </p:nvSpPr>
        <p:spPr>
          <a:xfrm>
            <a:off x="5819775" y="2443064"/>
            <a:ext cx="1657350" cy="2857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C" sz="1100"/>
              <a:t>Altura/Cuadrante: 4m</a:t>
            </a:r>
          </a:p>
        </p:txBody>
      </p:sp>
      <p:cxnSp>
        <p:nvCxnSpPr>
          <p:cNvPr id="8" name="44 Conector recto de flecha"/>
          <p:cNvCxnSpPr/>
          <p:nvPr/>
        </p:nvCxnSpPr>
        <p:spPr>
          <a:xfrm flipV="1">
            <a:off x="4152900" y="1347689"/>
            <a:ext cx="1809750" cy="438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46 Conector recto de flecha"/>
          <p:cNvCxnSpPr/>
          <p:nvPr/>
        </p:nvCxnSpPr>
        <p:spPr>
          <a:xfrm flipV="1">
            <a:off x="2466975" y="1347689"/>
            <a:ext cx="3457575" cy="314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48 Conector recto de flecha"/>
          <p:cNvCxnSpPr/>
          <p:nvPr/>
        </p:nvCxnSpPr>
        <p:spPr>
          <a:xfrm flipV="1">
            <a:off x="3105150" y="2052540"/>
            <a:ext cx="3200400" cy="285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49 CuadroTexto"/>
          <p:cNvSpPr txBox="1"/>
          <p:nvPr/>
        </p:nvSpPr>
        <p:spPr>
          <a:xfrm>
            <a:off x="6362700" y="1204814"/>
            <a:ext cx="1885950" cy="48577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C" sz="1100"/>
              <a:t>Cubierta</a:t>
            </a:r>
            <a:r>
              <a:rPr lang="es-EC" sz="1100" baseline="0"/>
              <a:t> </a:t>
            </a:r>
            <a:r>
              <a:rPr lang="es-EC" sz="1100"/>
              <a:t>Plastica</a:t>
            </a:r>
            <a:r>
              <a:rPr lang="es-EC" sz="1100" baseline="0"/>
              <a:t> </a:t>
            </a:r>
          </a:p>
          <a:p>
            <a:r>
              <a:rPr lang="es-EC" sz="1100" baseline="0"/>
              <a:t>Superior e Inferior</a:t>
            </a:r>
            <a:endParaRPr lang="es-EC" sz="1100"/>
          </a:p>
        </p:txBody>
      </p:sp>
      <p:sp>
        <p:nvSpPr>
          <p:cNvPr id="12" name="50 CuadroTexto"/>
          <p:cNvSpPr txBox="1"/>
          <p:nvPr/>
        </p:nvSpPr>
        <p:spPr>
          <a:xfrm>
            <a:off x="6372225" y="1928714"/>
            <a:ext cx="2247900" cy="2857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C" sz="1100"/>
              <a:t>Colector</a:t>
            </a:r>
            <a:r>
              <a:rPr lang="es-EC" sz="1100" baseline="0"/>
              <a:t>  de aguas lluvia  Plastico</a:t>
            </a:r>
            <a:endParaRPr lang="es-EC" sz="1100"/>
          </a:p>
        </p:txBody>
      </p:sp>
      <p:pic>
        <p:nvPicPr>
          <p:cNvPr id="13" name="5 Imagen"/>
          <p:cNvPicPr/>
          <p:nvPr/>
        </p:nvPicPr>
        <p:blipFill>
          <a:blip r:embed="rId3" cstate="print"/>
          <a:srcRect/>
          <a:stretch>
            <a:fillRect/>
          </a:stretch>
        </p:blipFill>
        <p:spPr bwMode="auto">
          <a:xfrm>
            <a:off x="0" y="332656"/>
            <a:ext cx="9401175" cy="4295775"/>
          </a:xfrm>
          <a:prstGeom prst="rect">
            <a:avLst/>
          </a:prstGeom>
          <a:noFill/>
          <a:ln w="9525">
            <a:noFill/>
            <a:miter lim="800000"/>
            <a:headEnd/>
            <a:tailEnd/>
          </a:ln>
        </p:spPr>
      </p:pic>
      <p:sp>
        <p:nvSpPr>
          <p:cNvPr id="14" name="13 CuadroTexto"/>
          <p:cNvSpPr txBox="1"/>
          <p:nvPr/>
        </p:nvSpPr>
        <p:spPr>
          <a:xfrm>
            <a:off x="899592" y="5445224"/>
            <a:ext cx="3096344" cy="369332"/>
          </a:xfrm>
          <a:prstGeom prst="rect">
            <a:avLst/>
          </a:prstGeom>
          <a:noFill/>
        </p:spPr>
        <p:txBody>
          <a:bodyPr wrap="square" rtlCol="0">
            <a:spAutoFit/>
          </a:bodyPr>
          <a:lstStyle/>
          <a:p>
            <a:r>
              <a:rPr lang="es-CO" dirty="0" smtClean="0"/>
              <a:t>Área  Invernadero: 180 m</a:t>
            </a:r>
            <a:r>
              <a:rPr lang="es-CO" baseline="30000" dirty="0" smtClean="0"/>
              <a:t>2</a:t>
            </a:r>
            <a:endParaRPr lang="es-CO" baseline="30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92696"/>
            <a:ext cx="8229600" cy="1143000"/>
          </a:xfrm>
        </p:spPr>
        <p:txBody>
          <a:bodyPr/>
          <a:lstStyle/>
          <a:p>
            <a:pPr lvl="2" algn="l" rtl="0">
              <a:spcBef>
                <a:spcPct val="0"/>
              </a:spcBef>
            </a:pPr>
            <a:r>
              <a:rPr lang="es-ES" sz="2800" i="0" dirty="0" smtClean="0">
                <a:solidFill>
                  <a:schemeClr val="tx1"/>
                </a:solidFill>
                <a:effectLst/>
              </a:rPr>
              <a:t>Sustratos </a:t>
            </a:r>
            <a:r>
              <a:rPr lang="es-ES" sz="2800" i="0" dirty="0">
                <a:solidFill>
                  <a:schemeClr val="tx1"/>
                </a:solidFill>
                <a:effectLst/>
              </a:rPr>
              <a:t>a Probar</a:t>
            </a:r>
            <a:r>
              <a:rPr lang="es-CO" sz="1600" dirty="0">
                <a:solidFill>
                  <a:schemeClr val="tx1"/>
                </a:solidFill>
              </a:rPr>
              <a:t/>
            </a:r>
            <a:br>
              <a:rPr lang="es-CO" sz="1600" dirty="0">
                <a:solidFill>
                  <a:schemeClr val="tx1"/>
                </a:solidFill>
              </a:rPr>
            </a:br>
            <a:endParaRPr lang="es-CO" dirty="0">
              <a:solidFill>
                <a:schemeClr val="tx1"/>
              </a:solidFill>
            </a:endParaRPr>
          </a:p>
        </p:txBody>
      </p:sp>
      <p:sp>
        <p:nvSpPr>
          <p:cNvPr id="3" name="2 Marcador de contenido"/>
          <p:cNvSpPr>
            <a:spLocks noGrp="1"/>
          </p:cNvSpPr>
          <p:nvPr>
            <p:ph idx="1"/>
          </p:nvPr>
        </p:nvSpPr>
        <p:spPr>
          <a:xfrm>
            <a:off x="457200" y="1600201"/>
            <a:ext cx="8229600" cy="604664"/>
          </a:xfrm>
        </p:spPr>
        <p:txBody>
          <a:bodyPr/>
          <a:lstStyle/>
          <a:p>
            <a:r>
              <a:rPr lang="es-CO" b="1" dirty="0" smtClean="0"/>
              <a:t>SUSTRATOS PARA EL COMPOST</a:t>
            </a:r>
            <a:endParaRPr lang="es-CO" b="1" dirty="0"/>
          </a:p>
        </p:txBody>
      </p:sp>
      <p:graphicFrame>
        <p:nvGraphicFramePr>
          <p:cNvPr id="4" name="3 Tabla"/>
          <p:cNvGraphicFramePr>
            <a:graphicFrameLocks noGrp="1"/>
          </p:cNvGraphicFramePr>
          <p:nvPr/>
        </p:nvGraphicFramePr>
        <p:xfrm>
          <a:off x="611560" y="2348880"/>
          <a:ext cx="6840760" cy="2636871"/>
        </p:xfrm>
        <a:graphic>
          <a:graphicData uri="http://schemas.openxmlformats.org/drawingml/2006/table">
            <a:tbl>
              <a:tblPr/>
              <a:tblGrid>
                <a:gridCol w="846540"/>
                <a:gridCol w="5994220"/>
              </a:tblGrid>
              <a:tr h="878957">
                <a:tc>
                  <a:txBody>
                    <a:bodyPr/>
                    <a:lstStyle/>
                    <a:p>
                      <a:pPr algn="just">
                        <a:lnSpc>
                          <a:spcPct val="200000"/>
                        </a:lnSpc>
                        <a:spcAft>
                          <a:spcPts val="0"/>
                        </a:spcAft>
                      </a:pPr>
                      <a:r>
                        <a:rPr lang="es-CO" sz="2800" dirty="0">
                          <a:solidFill>
                            <a:srgbClr val="000000"/>
                          </a:solidFill>
                          <a:latin typeface="Times New Roman"/>
                          <a:ea typeface="Times New Roman"/>
                          <a:cs typeface="Times New Roman"/>
                        </a:rPr>
                        <a:t>S1</a:t>
                      </a:r>
                      <a:endParaRPr lang="es-CO" sz="2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CO" sz="2800" dirty="0">
                          <a:solidFill>
                            <a:srgbClr val="000000"/>
                          </a:solidFill>
                          <a:latin typeface="Times New Roman"/>
                          <a:ea typeface="Times New Roman"/>
                          <a:cs typeface="Times New Roman"/>
                        </a:rPr>
                        <a:t>Bagazo de Caña</a:t>
                      </a:r>
                      <a:endParaRPr lang="es-CO" sz="2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8957">
                <a:tc>
                  <a:txBody>
                    <a:bodyPr/>
                    <a:lstStyle/>
                    <a:p>
                      <a:pPr algn="just">
                        <a:lnSpc>
                          <a:spcPct val="200000"/>
                        </a:lnSpc>
                        <a:spcAft>
                          <a:spcPts val="0"/>
                        </a:spcAft>
                      </a:pPr>
                      <a:r>
                        <a:rPr lang="es-CO" sz="2800">
                          <a:solidFill>
                            <a:srgbClr val="000000"/>
                          </a:solidFill>
                          <a:latin typeface="Times New Roman"/>
                          <a:ea typeface="Times New Roman"/>
                          <a:cs typeface="Times New Roman"/>
                        </a:rPr>
                        <a:t>S2</a:t>
                      </a:r>
                      <a:endParaRPr lang="es-CO" sz="2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CO" sz="2800">
                          <a:solidFill>
                            <a:srgbClr val="000000"/>
                          </a:solidFill>
                          <a:latin typeface="Times New Roman"/>
                          <a:ea typeface="Times New Roman"/>
                          <a:cs typeface="Times New Roman"/>
                        </a:rPr>
                        <a:t>Residuos Vegetales</a:t>
                      </a:r>
                      <a:endParaRPr lang="es-CO" sz="2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8957">
                <a:tc>
                  <a:txBody>
                    <a:bodyPr/>
                    <a:lstStyle/>
                    <a:p>
                      <a:pPr algn="just">
                        <a:lnSpc>
                          <a:spcPct val="200000"/>
                        </a:lnSpc>
                        <a:spcAft>
                          <a:spcPts val="0"/>
                        </a:spcAft>
                      </a:pPr>
                      <a:r>
                        <a:rPr lang="es-CO" sz="2800">
                          <a:solidFill>
                            <a:srgbClr val="000000"/>
                          </a:solidFill>
                          <a:latin typeface="Times New Roman"/>
                          <a:ea typeface="Times New Roman"/>
                          <a:cs typeface="Times New Roman"/>
                        </a:rPr>
                        <a:t>S3</a:t>
                      </a:r>
                      <a:endParaRPr lang="es-CO" sz="2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CO" sz="2800" dirty="0">
                          <a:solidFill>
                            <a:srgbClr val="000000"/>
                          </a:solidFill>
                          <a:latin typeface="Times New Roman"/>
                          <a:ea typeface="Times New Roman"/>
                          <a:cs typeface="Times New Roman"/>
                        </a:rPr>
                        <a:t>Bagazo de Caña + Residuos Vegetales</a:t>
                      </a:r>
                      <a:endParaRPr lang="es-CO" sz="2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8229600" cy="532656"/>
          </a:xfrm>
        </p:spPr>
        <p:txBody>
          <a:bodyPr>
            <a:normAutofit/>
          </a:bodyPr>
          <a:lstStyle/>
          <a:p>
            <a:pPr>
              <a:buNone/>
            </a:pPr>
            <a:r>
              <a:rPr lang="es-CO" sz="2800" b="1" dirty="0" smtClean="0">
                <a:solidFill>
                  <a:schemeClr val="tx1"/>
                </a:solidFill>
              </a:rPr>
              <a:t>ADITIVOS PARA EL COMPOST</a:t>
            </a:r>
            <a:endParaRPr lang="es-CO" sz="2800" b="1" dirty="0">
              <a:solidFill>
                <a:schemeClr val="tx1"/>
              </a:solidFill>
            </a:endParaRPr>
          </a:p>
        </p:txBody>
      </p:sp>
      <p:graphicFrame>
        <p:nvGraphicFramePr>
          <p:cNvPr id="6" name="5 Tabla"/>
          <p:cNvGraphicFramePr>
            <a:graphicFrameLocks noGrp="1"/>
          </p:cNvGraphicFramePr>
          <p:nvPr/>
        </p:nvGraphicFramePr>
        <p:xfrm>
          <a:off x="611560" y="1772816"/>
          <a:ext cx="4271099" cy="2165960"/>
        </p:xfrm>
        <a:graphic>
          <a:graphicData uri="http://schemas.openxmlformats.org/drawingml/2006/table">
            <a:tbl>
              <a:tblPr/>
              <a:tblGrid>
                <a:gridCol w="591981"/>
                <a:gridCol w="3457346"/>
                <a:gridCol w="221772"/>
              </a:tblGrid>
              <a:tr h="1082980">
                <a:tc>
                  <a:txBody>
                    <a:bodyPr/>
                    <a:lstStyle/>
                    <a:p>
                      <a:pPr algn="just">
                        <a:lnSpc>
                          <a:spcPct val="200000"/>
                        </a:lnSpc>
                        <a:spcAft>
                          <a:spcPts val="0"/>
                        </a:spcAft>
                      </a:pPr>
                      <a:r>
                        <a:rPr lang="es-CO" sz="2800" dirty="0">
                          <a:latin typeface="Times New Roman"/>
                          <a:ea typeface="Times New Roman"/>
                          <a:cs typeface="Times New Roman"/>
                        </a:rPr>
                        <a:t>A1</a:t>
                      </a:r>
                      <a:endParaRPr lang="es-CO" sz="2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200000"/>
                        </a:lnSpc>
                        <a:spcAft>
                          <a:spcPts val="0"/>
                        </a:spcAft>
                      </a:pPr>
                      <a:r>
                        <a:rPr lang="es-CO" sz="2800" dirty="0">
                          <a:latin typeface="Times New Roman"/>
                          <a:ea typeface="Times New Roman"/>
                          <a:cs typeface="Times New Roman"/>
                        </a:rPr>
                        <a:t> Lixiviados</a:t>
                      </a:r>
                      <a:endParaRPr lang="es-CO" sz="2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r>
              <a:tr h="1082980">
                <a:tc>
                  <a:txBody>
                    <a:bodyPr/>
                    <a:lstStyle/>
                    <a:p>
                      <a:pPr algn="just">
                        <a:lnSpc>
                          <a:spcPct val="200000"/>
                        </a:lnSpc>
                        <a:spcAft>
                          <a:spcPts val="0"/>
                        </a:spcAft>
                      </a:pPr>
                      <a:r>
                        <a:rPr lang="es-CO" sz="2800">
                          <a:latin typeface="Times New Roman"/>
                          <a:ea typeface="Times New Roman"/>
                          <a:cs typeface="Times New Roman"/>
                        </a:rPr>
                        <a:t>A2 </a:t>
                      </a:r>
                      <a:endParaRPr lang="es-CO" sz="2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CO" sz="2800" dirty="0">
                          <a:latin typeface="Times New Roman"/>
                          <a:ea typeface="Times New Roman"/>
                          <a:cs typeface="Times New Roman"/>
                        </a:rPr>
                        <a:t>Melaza  </a:t>
                      </a:r>
                      <a:endParaRPr lang="es-CO" sz="2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CO" sz="1200" dirty="0">
                          <a:latin typeface="Times New Roman"/>
                          <a:ea typeface="Times New Roman"/>
                          <a:cs typeface="Times New Roman"/>
                        </a:rPr>
                        <a:t> </a:t>
                      </a:r>
                      <a:endParaRPr lang="es-CO" sz="1100" dirty="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11560" y="1196752"/>
          <a:ext cx="8064895" cy="4657034"/>
        </p:xfrm>
        <a:graphic>
          <a:graphicData uri="http://schemas.openxmlformats.org/drawingml/2006/table">
            <a:tbl>
              <a:tblPr/>
              <a:tblGrid>
                <a:gridCol w="1775651"/>
                <a:gridCol w="1464708"/>
                <a:gridCol w="4643292"/>
                <a:gridCol w="181244"/>
              </a:tblGrid>
              <a:tr h="555950">
                <a:tc>
                  <a:txBody>
                    <a:bodyPr/>
                    <a:lstStyle/>
                    <a:p>
                      <a:pPr algn="just">
                        <a:lnSpc>
                          <a:spcPct val="115000"/>
                        </a:lnSpc>
                        <a:spcAft>
                          <a:spcPts val="0"/>
                        </a:spcAft>
                      </a:pPr>
                      <a:r>
                        <a:rPr lang="es-CO" sz="1800" dirty="0">
                          <a:latin typeface="Times New Roman"/>
                          <a:ea typeface="Times New Roman"/>
                          <a:cs typeface="Times New Roman"/>
                        </a:rPr>
                        <a:t>Combinaciones</a:t>
                      </a:r>
                      <a:endParaRPr lang="es-CO" sz="1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Nomenclatura</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Descripción</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555950">
                <a:tc>
                  <a:txBody>
                    <a:bodyPr/>
                    <a:lstStyle/>
                    <a:p>
                      <a:pPr algn="just">
                        <a:lnSpc>
                          <a:spcPct val="115000"/>
                        </a:lnSpc>
                        <a:spcAft>
                          <a:spcPts val="0"/>
                        </a:spcAft>
                      </a:pPr>
                      <a:r>
                        <a:rPr lang="es-CO" sz="1800">
                          <a:latin typeface="Times New Roman"/>
                          <a:ea typeface="Times New Roman"/>
                          <a:cs typeface="Times New Roman"/>
                        </a:rPr>
                        <a:t>C1</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dirty="0">
                          <a:latin typeface="Times New Roman"/>
                          <a:ea typeface="Times New Roman"/>
                          <a:cs typeface="Times New Roman"/>
                        </a:rPr>
                        <a:t>S1A1</a:t>
                      </a:r>
                      <a:endParaRPr lang="es-CO" sz="1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Bagazo de Caña + Contenido Ruminal y Sangre + Estiércol + Melaza </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950">
                <a:tc>
                  <a:txBody>
                    <a:bodyPr/>
                    <a:lstStyle/>
                    <a:p>
                      <a:pPr algn="just">
                        <a:lnSpc>
                          <a:spcPct val="115000"/>
                        </a:lnSpc>
                        <a:spcAft>
                          <a:spcPts val="0"/>
                        </a:spcAft>
                      </a:pPr>
                      <a:r>
                        <a:rPr lang="es-CO" sz="1800">
                          <a:latin typeface="Times New Roman"/>
                          <a:ea typeface="Times New Roman"/>
                          <a:cs typeface="Times New Roman"/>
                        </a:rPr>
                        <a:t>C2</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S1A2</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Bagazo de Caña + Contenido Ruminal y Sangre + Estiércol +  Lixiviados </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55950">
                <a:tc>
                  <a:txBody>
                    <a:bodyPr/>
                    <a:lstStyle/>
                    <a:p>
                      <a:pPr algn="just">
                        <a:lnSpc>
                          <a:spcPct val="115000"/>
                        </a:lnSpc>
                        <a:spcAft>
                          <a:spcPts val="0"/>
                        </a:spcAft>
                      </a:pPr>
                      <a:r>
                        <a:rPr lang="es-CO" sz="1800">
                          <a:latin typeface="Times New Roman"/>
                          <a:ea typeface="Times New Roman"/>
                          <a:cs typeface="Times New Roman"/>
                        </a:rPr>
                        <a:t>C3</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S2A1</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Desechos Veg. + Contenido Ruminal y Sangre + Estiércol + Melaza </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55950">
                <a:tc>
                  <a:txBody>
                    <a:bodyPr/>
                    <a:lstStyle/>
                    <a:p>
                      <a:pPr algn="just">
                        <a:lnSpc>
                          <a:spcPct val="115000"/>
                        </a:lnSpc>
                        <a:spcAft>
                          <a:spcPts val="0"/>
                        </a:spcAft>
                      </a:pPr>
                      <a:r>
                        <a:rPr lang="es-CO" sz="1800">
                          <a:latin typeface="Times New Roman"/>
                          <a:ea typeface="Times New Roman"/>
                          <a:cs typeface="Times New Roman"/>
                        </a:rPr>
                        <a:t>C4</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S2A2</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Desechos Veg. + Contenido Ruminal y Sangre + Estiércol + Lixiviados</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55950">
                <a:tc>
                  <a:txBody>
                    <a:bodyPr/>
                    <a:lstStyle/>
                    <a:p>
                      <a:pPr algn="just">
                        <a:lnSpc>
                          <a:spcPct val="115000"/>
                        </a:lnSpc>
                        <a:spcAft>
                          <a:spcPts val="0"/>
                        </a:spcAft>
                      </a:pPr>
                      <a:r>
                        <a:rPr lang="es-CO" sz="1800">
                          <a:latin typeface="Times New Roman"/>
                          <a:ea typeface="Times New Roman"/>
                          <a:cs typeface="Times New Roman"/>
                        </a:rPr>
                        <a:t>C5</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S3A1</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Bagazo de Caña + Desechos Veg. + Contenido Ruminal y Sangre + Estiércol +  Melaza </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55950">
                <a:tc>
                  <a:txBody>
                    <a:bodyPr/>
                    <a:lstStyle/>
                    <a:p>
                      <a:pPr algn="just">
                        <a:lnSpc>
                          <a:spcPct val="115000"/>
                        </a:lnSpc>
                        <a:spcAft>
                          <a:spcPts val="0"/>
                        </a:spcAft>
                      </a:pPr>
                      <a:r>
                        <a:rPr lang="es-CO" sz="1800">
                          <a:latin typeface="Times New Roman"/>
                          <a:ea typeface="Times New Roman"/>
                          <a:cs typeface="Times New Roman"/>
                        </a:rPr>
                        <a:t>C6</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S3A2</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a:latin typeface="Times New Roman"/>
                          <a:ea typeface="Times New Roman"/>
                          <a:cs typeface="Times New Roman"/>
                        </a:rPr>
                        <a:t>Bagazo de Caña + Desechos Veg. +  Contenido Ruminal y Sangre + Estiércol + Lixiviados</a:t>
                      </a:r>
                      <a:endParaRPr lang="es-CO" sz="18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7975">
                <a:tc>
                  <a:txBody>
                    <a:bodyPr/>
                    <a:lstStyle/>
                    <a:p>
                      <a:pPr algn="just">
                        <a:lnSpc>
                          <a:spcPct val="115000"/>
                        </a:lnSpc>
                        <a:spcAft>
                          <a:spcPts val="0"/>
                        </a:spcAft>
                      </a:pPr>
                      <a:r>
                        <a:rPr lang="es-CO" sz="1800" dirty="0">
                          <a:latin typeface="Times New Roman"/>
                          <a:ea typeface="Times New Roman"/>
                          <a:cs typeface="Times New Roman"/>
                        </a:rPr>
                        <a:t>C7</a:t>
                      </a:r>
                      <a:endParaRPr lang="es-CO" sz="1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8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800" dirty="0">
                          <a:latin typeface="Times New Roman"/>
                          <a:ea typeface="Times New Roman"/>
                          <a:cs typeface="Times New Roman"/>
                        </a:rPr>
                        <a:t>Testigo</a:t>
                      </a:r>
                      <a:endParaRPr lang="es-CO" sz="18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dirty="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467544" y="476672"/>
            <a:ext cx="3196196"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mj-lt"/>
                <a:ea typeface="Times New Roman" pitchFamily="18" charset="0"/>
                <a:cs typeface="Times New Roman" pitchFamily="18" charset="0"/>
              </a:rPr>
              <a:t>TRATAMIENTOS:</a:t>
            </a:r>
            <a:endParaRPr kumimoji="0" lang="es-CO"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pic>
        <p:nvPicPr>
          <p:cNvPr id="20482" name="Picture 2" descr="C:\Users\Luis\Desktop\proyecto tesis\LUIS MIGUEL TESIS IBARRA\New folder\IMG_9941.JPG"/>
          <p:cNvPicPr>
            <a:picLocks noChangeAspect="1" noChangeArrowheads="1"/>
          </p:cNvPicPr>
          <p:nvPr/>
        </p:nvPicPr>
        <p:blipFill>
          <a:blip r:embed="rId2" cstate="print"/>
          <a:srcRect/>
          <a:stretch>
            <a:fillRect/>
          </a:stretch>
        </p:blipFill>
        <p:spPr bwMode="auto">
          <a:xfrm>
            <a:off x="0" y="0"/>
            <a:ext cx="8136904" cy="59307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VARIABLES A MEDIR</a:t>
            </a:r>
            <a:endParaRPr lang="es-CO" dirty="0">
              <a:solidFill>
                <a:schemeClr val="tx1"/>
              </a:solidFill>
            </a:endParaRPr>
          </a:p>
        </p:txBody>
      </p:sp>
      <p:sp>
        <p:nvSpPr>
          <p:cNvPr id="2049" name="Rectangle 1"/>
          <p:cNvSpPr>
            <a:spLocks noChangeArrowheads="1"/>
          </p:cNvSpPr>
          <p:nvPr/>
        </p:nvSpPr>
        <p:spPr bwMode="auto">
          <a:xfrm>
            <a:off x="-74211" y="2828255"/>
            <a:ext cx="3607654" cy="252376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1600200" marR="0" lvl="3" indent="-2286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2800" i="0" strike="noStrike" cap="none" normalizeH="0" baseline="0" dirty="0" smtClean="0" bmk="_Toc333141712">
                <a:ln>
                  <a:noFill/>
                </a:ln>
                <a:solidFill>
                  <a:schemeClr val="tx1"/>
                </a:solidFill>
                <a:effectLst/>
                <a:latin typeface="Times New Roman" pitchFamily="18" charset="0"/>
                <a:ea typeface="Times New Roman" pitchFamily="18" charset="0"/>
                <a:cs typeface="Times New Roman" pitchFamily="18" charset="0"/>
              </a:rPr>
              <a:t>pH</a:t>
            </a:r>
            <a:endParaRPr kumimoji="0" lang="es-CO" sz="2800" i="0"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s-CO" sz="2800" i="0" strike="noStrike" cap="none" normalizeH="0" baseline="0" dirty="0" smtClean="0" bmk="">
              <a:ln>
                <a:noFill/>
              </a:ln>
              <a:solidFill>
                <a:schemeClr val="tx1"/>
              </a:solidFill>
              <a:effectLst/>
              <a:latin typeface="Times New Roman" pitchFamily="18" charset="0"/>
              <a:cs typeface="Times New Roman" pitchFamily="18" charset="0"/>
            </a:endParaRPr>
          </a:p>
          <a:p>
            <a:pPr marL="1600200" marR="0" lvl="3"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2800" i="0"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Temperatura</a:t>
            </a:r>
            <a:endParaRPr kumimoji="0" lang="es-CO" sz="2800" i="0"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s-ES" sz="2800" i="0"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endParaRPr>
          </a:p>
          <a:p>
            <a:pPr marL="1600200" marR="0" lvl="3" indent="-2286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2800" i="0"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Humedad</a:t>
            </a:r>
            <a:endParaRPr kumimoji="0" lang="es-CO" sz="280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2 Marcador de contenido"/>
          <p:cNvSpPr>
            <a:spLocks noGrp="1"/>
          </p:cNvSpPr>
          <p:nvPr>
            <p:ph idx="1"/>
          </p:nvPr>
        </p:nvSpPr>
        <p:spPr>
          <a:xfrm>
            <a:off x="457200" y="1935480"/>
            <a:ext cx="8229600" cy="629424"/>
          </a:xfrm>
        </p:spPr>
        <p:txBody>
          <a:bodyPr/>
          <a:lstStyle/>
          <a:p>
            <a:r>
              <a:rPr lang="es-CO" b="1" dirty="0" smtClean="0">
                <a:solidFill>
                  <a:schemeClr val="tx1"/>
                </a:solidFill>
              </a:rPr>
              <a:t>EN EL CAMPO </a:t>
            </a:r>
            <a:endParaRPr lang="es-CO"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OBJETIVOS</a:t>
            </a:r>
            <a:endParaRPr lang="es-CO" dirty="0">
              <a:solidFill>
                <a:schemeClr val="tx1"/>
              </a:solidFill>
            </a:endParaRPr>
          </a:p>
        </p:txBody>
      </p:sp>
      <p:sp>
        <p:nvSpPr>
          <p:cNvPr id="3" name="2 Marcador de contenido"/>
          <p:cNvSpPr>
            <a:spLocks noGrp="1"/>
          </p:cNvSpPr>
          <p:nvPr>
            <p:ph idx="1"/>
          </p:nvPr>
        </p:nvSpPr>
        <p:spPr/>
        <p:txBody>
          <a:bodyPr>
            <a:normAutofit/>
          </a:bodyPr>
          <a:lstStyle/>
          <a:p>
            <a:pPr lvl="1">
              <a:buNone/>
            </a:pPr>
            <a:r>
              <a:rPr lang="es-EC" b="1" dirty="0" smtClean="0">
                <a:solidFill>
                  <a:schemeClr val="tx1"/>
                </a:solidFill>
              </a:rPr>
              <a:t>OBJETIVO GENERAL </a:t>
            </a:r>
            <a:endParaRPr lang="es-CO" sz="2000" dirty="0" smtClean="0">
              <a:solidFill>
                <a:schemeClr val="tx1"/>
              </a:solidFill>
            </a:endParaRPr>
          </a:p>
          <a:p>
            <a:pPr algn="just"/>
            <a:r>
              <a:rPr lang="es-EC" sz="2800" dirty="0" smtClean="0">
                <a:solidFill>
                  <a:schemeClr val="tx1"/>
                </a:solidFill>
              </a:rPr>
              <a:t>Analizar las características nutricionales de  compost elaborados a partir de desechos del camal, mezclados con diferentes tipos de sustrato (Residuos vegetales y bagazo de caña.)</a:t>
            </a:r>
            <a:endParaRPr lang="es-CO" sz="2400" dirty="0" smtClean="0">
              <a:solidFill>
                <a:schemeClr val="tx1"/>
              </a:solidFill>
            </a:endParaRPr>
          </a:p>
          <a:p>
            <a:pPr>
              <a:buNone/>
            </a:pPr>
            <a:r>
              <a:rPr lang="es-EC" sz="2800" dirty="0" smtClean="0">
                <a:solidFill>
                  <a:schemeClr val="tx1"/>
                </a:solidFill>
              </a:rPr>
              <a:t> </a:t>
            </a:r>
            <a:endParaRPr lang="es-CO" sz="2400" dirty="0" smtClean="0">
              <a:solidFill>
                <a:schemeClr val="tx1"/>
              </a:solidFill>
            </a:endParaRPr>
          </a:p>
          <a:p>
            <a:endParaRPr lang="es-CO"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Temperatura</a:t>
            </a:r>
            <a:endParaRPr lang="es-CO" dirty="0">
              <a:solidFill>
                <a:schemeClr val="tx1"/>
              </a:solidFill>
            </a:endParaRPr>
          </a:p>
        </p:txBody>
      </p:sp>
      <p:sp>
        <p:nvSpPr>
          <p:cNvPr id="3" name="2 Marcador de contenido"/>
          <p:cNvSpPr>
            <a:spLocks noGrp="1"/>
          </p:cNvSpPr>
          <p:nvPr>
            <p:ph idx="1"/>
          </p:nvPr>
        </p:nvSpPr>
        <p:spPr/>
        <p:txBody>
          <a:bodyPr/>
          <a:lstStyle/>
          <a:p>
            <a:pPr algn="just"/>
            <a:r>
              <a:rPr lang="es-ES" dirty="0" smtClean="0">
                <a:solidFill>
                  <a:schemeClr val="tx1"/>
                </a:solidFill>
              </a:rPr>
              <a:t>La temperatura fue tomada dos veces por semana a una hora rutinaria (10 </a:t>
            </a:r>
            <a:r>
              <a:rPr lang="es-ES" dirty="0" err="1" smtClean="0">
                <a:solidFill>
                  <a:schemeClr val="tx1"/>
                </a:solidFill>
              </a:rPr>
              <a:t>A.M</a:t>
            </a:r>
            <a:r>
              <a:rPr lang="es-ES" dirty="0" smtClean="0">
                <a:solidFill>
                  <a:schemeClr val="tx1"/>
                </a:solidFill>
              </a:rPr>
              <a:t>  de la mañana)  para determinar la evolución de la actividad microbiana. Se realizaron 3 tomas de temperatura por cada unidad experimental de la parte superior (1m), de la parte intermedia (60 cm) y de la parte inferior ( 20 cm), por el periodo de 12 semanas.</a:t>
            </a:r>
            <a:endParaRPr lang="es-CO" dirty="0" smtClean="0">
              <a:solidFill>
                <a:schemeClr val="tx1"/>
              </a:solidFill>
            </a:endParaRPr>
          </a:p>
          <a:p>
            <a:endParaRPr lang="es-CO"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Luis\Desktop\proyecto tesis\Procedimientos\IMG_1731.JPG"/>
          <p:cNvPicPr/>
          <p:nvPr/>
        </p:nvPicPr>
        <p:blipFill>
          <a:blip r:embed="rId2" cstate="print"/>
          <a:srcRect t="27322"/>
          <a:stretch>
            <a:fillRect/>
          </a:stretch>
        </p:blipFill>
        <p:spPr bwMode="auto">
          <a:xfrm>
            <a:off x="683568" y="908720"/>
            <a:ext cx="3339171" cy="3888432"/>
          </a:xfrm>
          <a:prstGeom prst="rect">
            <a:avLst/>
          </a:prstGeom>
          <a:noFill/>
          <a:ln w="9525">
            <a:noFill/>
            <a:miter lim="800000"/>
            <a:headEnd/>
            <a:tailEnd/>
          </a:ln>
        </p:spPr>
      </p:pic>
      <p:pic>
        <p:nvPicPr>
          <p:cNvPr id="5" name="4 Imagen" descr="H:\DCIM\117___05\IMG_1787.JPG"/>
          <p:cNvPicPr/>
          <p:nvPr/>
        </p:nvPicPr>
        <p:blipFill>
          <a:blip r:embed="rId3" cstate="print"/>
          <a:srcRect t="22171" r="6754" b="5909"/>
          <a:stretch>
            <a:fillRect/>
          </a:stretch>
        </p:blipFill>
        <p:spPr bwMode="auto">
          <a:xfrm>
            <a:off x="4716016" y="692696"/>
            <a:ext cx="383300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Humedad</a:t>
            </a:r>
            <a:endParaRPr lang="es-CO" dirty="0">
              <a:solidFill>
                <a:schemeClr val="tx1"/>
              </a:solidFill>
            </a:endParaRPr>
          </a:p>
        </p:txBody>
      </p:sp>
      <p:sp>
        <p:nvSpPr>
          <p:cNvPr id="3" name="2 Marcador de contenido"/>
          <p:cNvSpPr>
            <a:spLocks noGrp="1"/>
          </p:cNvSpPr>
          <p:nvPr>
            <p:ph idx="1"/>
          </p:nvPr>
        </p:nvSpPr>
        <p:spPr/>
        <p:txBody>
          <a:bodyPr/>
          <a:lstStyle/>
          <a:p>
            <a:pPr algn="just"/>
            <a:r>
              <a:rPr lang="es-ES" dirty="0" smtClean="0">
                <a:solidFill>
                  <a:schemeClr val="tx1"/>
                </a:solidFill>
              </a:rPr>
              <a:t>Esta variable fue analizada mediante la técnica de  la pérdida de peso debida a la desecación total de la muestra de compost.  La muestra se deseca en estufa a 200 </a:t>
            </a:r>
            <a:r>
              <a:rPr lang="es-ES" dirty="0" err="1" smtClean="0">
                <a:solidFill>
                  <a:schemeClr val="tx1"/>
                </a:solidFill>
              </a:rPr>
              <a:t>ºC</a:t>
            </a:r>
            <a:r>
              <a:rPr lang="es-ES" dirty="0" smtClean="0">
                <a:solidFill>
                  <a:schemeClr val="tx1"/>
                </a:solidFill>
              </a:rPr>
              <a:t> durante 2 horas. La pérdida de masa es determinada por pesada.  Utilizando un </a:t>
            </a:r>
            <a:r>
              <a:rPr lang="es-ES" dirty="0" err="1" smtClean="0">
                <a:solidFill>
                  <a:schemeClr val="tx1"/>
                </a:solidFill>
              </a:rPr>
              <a:t>presecado</a:t>
            </a:r>
            <a:r>
              <a:rPr lang="es-ES" dirty="0" smtClean="0">
                <a:solidFill>
                  <a:schemeClr val="tx1"/>
                </a:solidFill>
              </a:rPr>
              <a:t> para productos con humedad mayor al 50%</a:t>
            </a:r>
            <a:endParaRPr lang="es-CO" dirty="0" smtClean="0">
              <a:solidFill>
                <a:schemeClr val="tx1"/>
              </a:solidFill>
            </a:endParaRPr>
          </a:p>
          <a:p>
            <a:pPr>
              <a:buNone/>
            </a:pPr>
            <a:endParaRPr lang="es-CO"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Luis\Desktop\proyecto tesis\Procedimientos\IMG_1754.JPG"/>
          <p:cNvPicPr>
            <a:picLocks noChangeAspect="1" noChangeArrowheads="1"/>
          </p:cNvPicPr>
          <p:nvPr/>
        </p:nvPicPr>
        <p:blipFill>
          <a:blip r:embed="rId2" cstate="print"/>
          <a:srcRect/>
          <a:stretch>
            <a:fillRect/>
          </a:stretch>
        </p:blipFill>
        <p:spPr bwMode="auto">
          <a:xfrm>
            <a:off x="251520" y="620688"/>
            <a:ext cx="2592288" cy="2952328"/>
          </a:xfrm>
          <a:prstGeom prst="rect">
            <a:avLst/>
          </a:prstGeom>
          <a:noFill/>
        </p:spPr>
      </p:pic>
      <p:pic>
        <p:nvPicPr>
          <p:cNvPr id="34819" name="Picture 3" descr="C:\Users\Luis\Desktop\proyecto tesis\Procedimientos\IMG_1751.JPG"/>
          <p:cNvPicPr>
            <a:picLocks noChangeAspect="1" noChangeArrowheads="1"/>
          </p:cNvPicPr>
          <p:nvPr/>
        </p:nvPicPr>
        <p:blipFill>
          <a:blip r:embed="rId3" cstate="print"/>
          <a:srcRect/>
          <a:stretch>
            <a:fillRect/>
          </a:stretch>
        </p:blipFill>
        <p:spPr bwMode="auto">
          <a:xfrm>
            <a:off x="3347864" y="692696"/>
            <a:ext cx="2201664" cy="2880320"/>
          </a:xfrm>
          <a:prstGeom prst="rect">
            <a:avLst/>
          </a:prstGeom>
          <a:noFill/>
        </p:spPr>
      </p:pic>
      <p:pic>
        <p:nvPicPr>
          <p:cNvPr id="34820" name="Picture 4" descr="C:\Users\Luis\Desktop\proyecto tesis\Procedimientos\IMG_1756.JPG"/>
          <p:cNvPicPr>
            <a:picLocks noChangeAspect="1" noChangeArrowheads="1"/>
          </p:cNvPicPr>
          <p:nvPr/>
        </p:nvPicPr>
        <p:blipFill>
          <a:blip r:embed="rId4" cstate="print"/>
          <a:srcRect/>
          <a:stretch>
            <a:fillRect/>
          </a:stretch>
        </p:blipFill>
        <p:spPr bwMode="auto">
          <a:xfrm>
            <a:off x="251520" y="3861048"/>
            <a:ext cx="2771800" cy="2438400"/>
          </a:xfrm>
          <a:prstGeom prst="rect">
            <a:avLst/>
          </a:prstGeom>
          <a:noFill/>
        </p:spPr>
      </p:pic>
      <p:pic>
        <p:nvPicPr>
          <p:cNvPr id="34821" name="Picture 5" descr="C:\Users\Luis\Desktop\proyecto tesis\Procedimientos\IMG_1757.JPG"/>
          <p:cNvPicPr>
            <a:picLocks noChangeAspect="1" noChangeArrowheads="1"/>
          </p:cNvPicPr>
          <p:nvPr/>
        </p:nvPicPr>
        <p:blipFill>
          <a:blip r:embed="rId5" cstate="print"/>
          <a:srcRect/>
          <a:stretch>
            <a:fillRect/>
          </a:stretch>
        </p:blipFill>
        <p:spPr bwMode="auto">
          <a:xfrm>
            <a:off x="3275856" y="3861048"/>
            <a:ext cx="2592288" cy="2438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pH</a:t>
            </a:r>
            <a:endParaRPr lang="es-CO" dirty="0">
              <a:solidFill>
                <a:schemeClr val="tx1"/>
              </a:solidFill>
            </a:endParaRPr>
          </a:p>
        </p:txBody>
      </p:sp>
      <p:sp>
        <p:nvSpPr>
          <p:cNvPr id="3" name="2 Marcador de contenido"/>
          <p:cNvSpPr>
            <a:spLocks noGrp="1"/>
          </p:cNvSpPr>
          <p:nvPr>
            <p:ph idx="1"/>
          </p:nvPr>
        </p:nvSpPr>
        <p:spPr/>
        <p:txBody>
          <a:bodyPr/>
          <a:lstStyle/>
          <a:p>
            <a:pPr algn="just"/>
            <a:r>
              <a:rPr lang="es-ES" dirty="0" smtClean="0">
                <a:solidFill>
                  <a:schemeClr val="tx1"/>
                </a:solidFill>
              </a:rPr>
              <a:t>Para la medición de esta variable se utilizaron tiras reactivas para  </a:t>
            </a:r>
            <a:r>
              <a:rPr lang="es-ES" dirty="0" err="1" smtClean="0">
                <a:solidFill>
                  <a:schemeClr val="tx1"/>
                </a:solidFill>
              </a:rPr>
              <a:t>tests</a:t>
            </a:r>
            <a:r>
              <a:rPr lang="es-ES" dirty="0" smtClean="0">
                <a:solidFill>
                  <a:schemeClr val="tx1"/>
                </a:solidFill>
              </a:rPr>
              <a:t> rápidos de pH en solución. Primeramente se realizó un macerado con 50 g de muestra de compost de cada unidad experimental, se sumergió la tira y se analizaron los colores resultantes con la tabla de pH. Este procedimiento se realizó 2 veces por semana, durante 12 que duró el proceso de formación del compost.</a:t>
            </a:r>
            <a:endParaRPr lang="es-CO" dirty="0" smtClean="0">
              <a:solidFill>
                <a:schemeClr val="tx1"/>
              </a:solidFill>
            </a:endParaRPr>
          </a:p>
          <a:p>
            <a:endParaRPr lang="es-CO"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Luis\Desktop\proyecto tesis\LUIS MIGUEL TESIS IBARRA\IMG_9890.JPG"/>
          <p:cNvPicPr>
            <a:picLocks noChangeAspect="1" noChangeArrowheads="1"/>
          </p:cNvPicPr>
          <p:nvPr/>
        </p:nvPicPr>
        <p:blipFill>
          <a:blip r:embed="rId2" cstate="print"/>
          <a:srcRect/>
          <a:stretch>
            <a:fillRect/>
          </a:stretch>
        </p:blipFill>
        <p:spPr bwMode="auto">
          <a:xfrm>
            <a:off x="0" y="1916832"/>
            <a:ext cx="2592288" cy="2880320"/>
          </a:xfrm>
          <a:prstGeom prst="rect">
            <a:avLst/>
          </a:prstGeom>
          <a:noFill/>
        </p:spPr>
      </p:pic>
      <p:pic>
        <p:nvPicPr>
          <p:cNvPr id="33795" name="Picture 3" descr="C:\Users\Luis\Desktop\proyecto tesis\LUIS MIGUEL TESIS IBARRA\IMG_9894.JPG"/>
          <p:cNvPicPr>
            <a:picLocks noChangeAspect="1" noChangeArrowheads="1"/>
          </p:cNvPicPr>
          <p:nvPr/>
        </p:nvPicPr>
        <p:blipFill>
          <a:blip r:embed="rId3" cstate="print"/>
          <a:srcRect/>
          <a:stretch>
            <a:fillRect/>
          </a:stretch>
        </p:blipFill>
        <p:spPr bwMode="auto">
          <a:xfrm>
            <a:off x="2771800" y="1916832"/>
            <a:ext cx="2921744" cy="2880320"/>
          </a:xfrm>
          <a:prstGeom prst="rect">
            <a:avLst/>
          </a:prstGeom>
          <a:noFill/>
        </p:spPr>
      </p:pic>
      <p:pic>
        <p:nvPicPr>
          <p:cNvPr id="33796" name="Picture 4" descr="C:\Users\Luis\Desktop\proyecto tesis\LUIS MIGUEL TESIS IBARRA\IMG_9901.JPG"/>
          <p:cNvPicPr>
            <a:picLocks noChangeAspect="1" noChangeArrowheads="1"/>
          </p:cNvPicPr>
          <p:nvPr/>
        </p:nvPicPr>
        <p:blipFill>
          <a:blip r:embed="rId4" cstate="print"/>
          <a:srcRect/>
          <a:stretch>
            <a:fillRect/>
          </a:stretch>
        </p:blipFill>
        <p:spPr bwMode="auto">
          <a:xfrm>
            <a:off x="5892800" y="1772816"/>
            <a:ext cx="3251200" cy="302433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lstStyle/>
          <a:p>
            <a:pPr algn="l"/>
            <a:r>
              <a:rPr lang="es-CO" dirty="0" smtClean="0">
                <a:solidFill>
                  <a:schemeClr val="tx1"/>
                </a:solidFill>
              </a:rPr>
              <a:t>VARIABLES A MEDIR</a:t>
            </a:r>
            <a:endParaRPr lang="es-CO" dirty="0">
              <a:solidFill>
                <a:schemeClr val="tx1"/>
              </a:solidFill>
            </a:endParaRPr>
          </a:p>
        </p:txBody>
      </p:sp>
      <p:sp>
        <p:nvSpPr>
          <p:cNvPr id="3" name="2 Marcador de contenido"/>
          <p:cNvSpPr>
            <a:spLocks noGrp="1"/>
          </p:cNvSpPr>
          <p:nvPr>
            <p:ph idx="1"/>
          </p:nvPr>
        </p:nvSpPr>
        <p:spPr>
          <a:xfrm>
            <a:off x="467544" y="1484784"/>
            <a:ext cx="8229600" cy="629424"/>
          </a:xfrm>
        </p:spPr>
        <p:txBody>
          <a:bodyPr/>
          <a:lstStyle/>
          <a:p>
            <a:r>
              <a:rPr lang="es-CO" b="1" dirty="0" smtClean="0">
                <a:solidFill>
                  <a:schemeClr val="tx1"/>
                </a:solidFill>
              </a:rPr>
              <a:t>EN LABORATORIO </a:t>
            </a:r>
            <a:endParaRPr lang="es-CO" b="1" dirty="0">
              <a:solidFill>
                <a:schemeClr val="tx1"/>
              </a:solidFill>
            </a:endParaRPr>
          </a:p>
        </p:txBody>
      </p:sp>
      <p:sp>
        <p:nvSpPr>
          <p:cNvPr id="1025" name="Rectangle 1"/>
          <p:cNvSpPr>
            <a:spLocks noChangeArrowheads="1"/>
          </p:cNvSpPr>
          <p:nvPr/>
        </p:nvSpPr>
        <p:spPr bwMode="auto">
          <a:xfrm>
            <a:off x="611560" y="2132856"/>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628650" algn="l"/>
              </a:tabLst>
            </a:pPr>
            <a:r>
              <a:rPr kumimoji="0" lang="es-ES" sz="2800" b="0" i="0" u="none" strike="noStrike" cap="none" normalizeH="0" baseline="0" dirty="0" err="1" smtClean="0" bmk="_Toc333141721">
                <a:ln>
                  <a:noFill/>
                </a:ln>
                <a:solidFill>
                  <a:schemeClr val="tx1"/>
                </a:solidFill>
                <a:effectLst/>
                <a:latin typeface="Times New Roman" pitchFamily="18" charset="0"/>
                <a:ea typeface="Times New Roman" pitchFamily="18" charset="0"/>
                <a:cs typeface="Times New Roman" pitchFamily="18" charset="0"/>
              </a:rPr>
              <a:t>Macronutrientes</a:t>
            </a:r>
            <a:r>
              <a:rPr kumimoji="0" lang="es-ES" sz="2800" b="0" i="0" u="none" strike="noStrike" cap="none" normalizeH="0" baseline="0" dirty="0" smtClean="0" bmk="_Toc333141721">
                <a:ln>
                  <a:noFill/>
                </a:ln>
                <a:solidFill>
                  <a:schemeClr val="tx1"/>
                </a:solidFill>
                <a:effectLst/>
                <a:latin typeface="Times New Roman" pitchFamily="18" charset="0"/>
                <a:ea typeface="Times New Roman" pitchFamily="18" charset="0"/>
                <a:cs typeface="Times New Roman" pitchFamily="18" charset="0"/>
              </a:rPr>
              <a:t>: %</a:t>
            </a:r>
            <a:r>
              <a:rPr kumimoji="0" lang="es-ES" sz="2800" b="0" i="0" u="none" strike="noStrike" cap="none" normalizeH="0" baseline="0" dirty="0" err="1" smtClean="0" bmk="_Toc333141721">
                <a:ln>
                  <a:noFill/>
                </a:ln>
                <a:solidFill>
                  <a:schemeClr val="tx1"/>
                </a:solidFill>
                <a:effectLst/>
                <a:latin typeface="Times New Roman" pitchFamily="18" charset="0"/>
                <a:ea typeface="Times New Roman" pitchFamily="18" charset="0"/>
                <a:cs typeface="Times New Roman" pitchFamily="18" charset="0"/>
              </a:rPr>
              <a:t>N,%P,%K</a:t>
            </a:r>
            <a:r>
              <a:rPr kumimoji="0" lang="es-ES" sz="2800" b="0" i="0" u="none" strike="noStrike" cap="none" normalizeH="0" baseline="0" dirty="0" smtClean="0" bmk="_Toc333141721">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Char char="•"/>
              <a:tabLst>
                <a:tab pos="628650" algn="l"/>
              </a:tabLst>
            </a:pPr>
            <a:endParaRPr kumimoji="0" lang="es-CO" sz="28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8650" algn="l"/>
              </a:tabLst>
            </a:pPr>
            <a:r>
              <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Micronutrientes: %</a:t>
            </a:r>
            <a:r>
              <a:rPr kumimoji="0" lang="es-ES" sz="2800" b="0" i="0" u="none" strike="noStrike" cap="none" normalizeH="0" baseline="0" dirty="0" err="1" smtClean="0" bmk="">
                <a:ln>
                  <a:noFill/>
                </a:ln>
                <a:solidFill>
                  <a:schemeClr val="tx1"/>
                </a:solidFill>
                <a:effectLst/>
                <a:latin typeface="Times New Roman" pitchFamily="18" charset="0"/>
                <a:ea typeface="Times New Roman" pitchFamily="18" charset="0"/>
                <a:cs typeface="Times New Roman" pitchFamily="18" charset="0"/>
              </a:rPr>
              <a:t>Ca,%Mg,%S</a:t>
            </a:r>
            <a:r>
              <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a:t>
            </a:r>
            <a:endParaRPr kumimoji="0" lang="es-CO" sz="28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8650" algn="l"/>
              </a:tabLst>
            </a:pPr>
            <a:endPar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8650" algn="l"/>
              </a:tabLst>
            </a:pPr>
            <a:r>
              <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Relación C/N </a:t>
            </a:r>
            <a:endParaRPr kumimoji="0" lang="es-CO" sz="28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8650" algn="l"/>
              </a:tabLst>
            </a:pPr>
            <a:endPar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8650" algn="l"/>
              </a:tabLst>
            </a:pPr>
            <a:r>
              <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Valor del pH  </a:t>
            </a:r>
            <a:endParaRPr kumimoji="0" lang="es-CO" sz="28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8650" algn="l"/>
              </a:tabLst>
            </a:pPr>
            <a:endPar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28650" algn="l"/>
              </a:tabLst>
            </a:pPr>
            <a:r>
              <a:rPr kumimoji="0" lang="es-ES" sz="2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de Materia Orgánica.</a:t>
            </a: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RESULTADOS</a:t>
            </a:r>
            <a:endParaRPr lang="es-CO"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620688"/>
          </a:xfrm>
        </p:spPr>
        <p:txBody>
          <a:bodyPr>
            <a:normAutofit fontScale="90000"/>
          </a:bodyPr>
          <a:lstStyle/>
          <a:p>
            <a:pPr algn="l"/>
            <a:r>
              <a:rPr lang="es-ES" dirty="0" smtClean="0">
                <a:solidFill>
                  <a:schemeClr val="tx1"/>
                </a:solidFill>
              </a:rPr>
              <a:t>Análisis de variancia para la evaluación semanal de temperatura en los distintos tratamientos. Ibarra 2012</a:t>
            </a:r>
            <a:endParaRPr lang="es-CO" dirty="0">
              <a:solidFill>
                <a:schemeClr val="tx1"/>
              </a:solidFill>
            </a:endParaRPr>
          </a:p>
        </p:txBody>
      </p:sp>
      <p:graphicFrame>
        <p:nvGraphicFramePr>
          <p:cNvPr id="4" name="3 Marcador de contenido"/>
          <p:cNvGraphicFramePr>
            <a:graphicFrameLocks noGrp="1"/>
          </p:cNvGraphicFramePr>
          <p:nvPr>
            <p:ph idx="1"/>
          </p:nvPr>
        </p:nvGraphicFramePr>
        <p:xfrm>
          <a:off x="971598" y="1533721"/>
          <a:ext cx="7776866" cy="4475184"/>
        </p:xfrm>
        <a:graphic>
          <a:graphicData uri="http://schemas.openxmlformats.org/drawingml/2006/table">
            <a:tbl>
              <a:tblPr/>
              <a:tblGrid>
                <a:gridCol w="1852432"/>
                <a:gridCol w="421849"/>
                <a:gridCol w="942544"/>
                <a:gridCol w="911655"/>
                <a:gridCol w="957547"/>
                <a:gridCol w="863999"/>
                <a:gridCol w="957547"/>
                <a:gridCol w="869293"/>
              </a:tblGrid>
              <a:tr h="391153">
                <a:tc>
                  <a:txBody>
                    <a:bodyPr/>
                    <a:lstStyle/>
                    <a:p>
                      <a:pPr>
                        <a:lnSpc>
                          <a:spcPct val="115000"/>
                        </a:lnSpc>
                      </a:pPr>
                      <a:endParaRPr lang="es-CO" sz="1400" dirty="0">
                        <a:latin typeface="Calibri"/>
                        <a:ea typeface="Times New Roman"/>
                        <a:cs typeface="Times New Roman"/>
                      </a:endParaRPr>
                    </a:p>
                  </a:txBody>
                  <a:tcPr marL="33673" marR="3367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2</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3</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4</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5</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6</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FV</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Gl</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TOTAL</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20</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6</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13,90*</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10,75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1,88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3,36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4,66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2,68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ENTREGRUPOS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3</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21,17**</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16,32**</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1,53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6,66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4,04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4,28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Test vs Resto</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35,72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30,6 **</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2,77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15,17**</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11,65**</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10,51**</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G3 VS G2,G1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7,35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6,56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0,15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0,004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0,47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0,62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G2 VS G1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20,35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11,81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1,66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4,81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0,01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1,71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53">
                <a:tc>
                  <a:txBody>
                    <a:bodyPr/>
                    <a:lstStyle/>
                    <a:p>
                      <a:pPr algn="ctr">
                        <a:lnSpc>
                          <a:spcPct val="115000"/>
                        </a:lnSpc>
                        <a:spcAft>
                          <a:spcPts val="0"/>
                        </a:spcAft>
                      </a:pPr>
                      <a:r>
                        <a:rPr lang="es-CO" sz="1400" b="1">
                          <a:solidFill>
                            <a:srgbClr val="000000"/>
                          </a:solidFill>
                          <a:latin typeface="Times New Roman"/>
                          <a:ea typeface="Times New Roman"/>
                          <a:cs typeface="Times New Roman"/>
                        </a:rPr>
                        <a:t>DG1 BAGAZO DE CAÑA</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18,54**</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10,377**</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4,734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0,002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14,35 **</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0,148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53">
                <a:tc>
                  <a:txBody>
                    <a:bodyPr/>
                    <a:lstStyle/>
                    <a:p>
                      <a:pPr algn="ctr">
                        <a:lnSpc>
                          <a:spcPct val="115000"/>
                        </a:lnSpc>
                        <a:spcAft>
                          <a:spcPts val="0"/>
                        </a:spcAft>
                      </a:pPr>
                      <a:r>
                        <a:rPr lang="es-CO" sz="1400" b="1">
                          <a:solidFill>
                            <a:srgbClr val="000000"/>
                          </a:solidFill>
                          <a:latin typeface="Times New Roman"/>
                          <a:ea typeface="Times New Roman"/>
                          <a:cs typeface="Times New Roman"/>
                        </a:rPr>
                        <a:t>DG2 RESIDUOS VEGETALES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1,226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1,695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0,514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0,001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0,193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0,457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DG3 MIX</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0,126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3,430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1,449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0,193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1,290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2,614 ns</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ERROR</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14</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8,92</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13,23</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11,28</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8,86</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6,45</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4,92</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X</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44,367</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41,670</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36,6</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34,55</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33,09</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31,19</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00">
                <a:tc>
                  <a:txBody>
                    <a:bodyPr/>
                    <a:lstStyle/>
                    <a:p>
                      <a:pPr algn="ctr">
                        <a:lnSpc>
                          <a:spcPct val="115000"/>
                        </a:lnSpc>
                        <a:spcAft>
                          <a:spcPts val="0"/>
                        </a:spcAft>
                      </a:pPr>
                      <a:r>
                        <a:rPr lang="es-CO" sz="1400" b="1">
                          <a:solidFill>
                            <a:srgbClr val="000000"/>
                          </a:solidFill>
                          <a:latin typeface="Times New Roman"/>
                          <a:ea typeface="Times New Roman"/>
                          <a:cs typeface="Times New Roman"/>
                        </a:rPr>
                        <a:t>CV (%)</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6,73</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8,720</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9,18</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8,62</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7,68</a:t>
                      </a:r>
                      <a:endParaRPr lang="es-CO" sz="140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7,11</a:t>
                      </a:r>
                      <a:endParaRPr lang="es-CO" sz="1400" dirty="0">
                        <a:latin typeface="Arial"/>
                        <a:ea typeface="Times New Roman"/>
                        <a:cs typeface="Times New Roman"/>
                      </a:endParaRPr>
                    </a:p>
                  </a:txBody>
                  <a:tcPr marL="33673" marR="33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6" y="260648"/>
          <a:ext cx="7848869" cy="5188754"/>
        </p:xfrm>
        <a:graphic>
          <a:graphicData uri="http://schemas.openxmlformats.org/drawingml/2006/table">
            <a:tbl>
              <a:tblPr/>
              <a:tblGrid>
                <a:gridCol w="1820480"/>
                <a:gridCol w="340690"/>
                <a:gridCol w="943182"/>
                <a:gridCol w="943182"/>
                <a:gridCol w="943182"/>
                <a:gridCol w="943182"/>
                <a:gridCol w="971789"/>
                <a:gridCol w="943182"/>
              </a:tblGrid>
              <a:tr h="441330">
                <a:tc>
                  <a:txBody>
                    <a:bodyPr/>
                    <a:lstStyle/>
                    <a:p>
                      <a:pPr>
                        <a:lnSpc>
                          <a:spcPct val="115000"/>
                        </a:lnSpc>
                      </a:pPr>
                      <a:endParaRPr lang="es-CO" sz="1400" dirty="0">
                        <a:latin typeface="Calibri"/>
                        <a:ea typeface="Times New Roman"/>
                        <a:cs typeface="Times New Roman"/>
                      </a:endParaRPr>
                    </a:p>
                  </a:txBody>
                  <a:tcPr marL="33342" marR="333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7</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8</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9</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10</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12</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10">
                <a:tc>
                  <a:txBody>
                    <a:bodyPr/>
                    <a:lstStyle/>
                    <a:p>
                      <a:pPr algn="ctr">
                        <a:lnSpc>
                          <a:spcPct val="115000"/>
                        </a:lnSpc>
                        <a:spcAft>
                          <a:spcPts val="0"/>
                        </a:spcAft>
                      </a:pPr>
                      <a:r>
                        <a:rPr lang="es-CO" sz="1400" b="1">
                          <a:solidFill>
                            <a:srgbClr val="000000"/>
                          </a:solidFill>
                          <a:latin typeface="Times New Roman"/>
                          <a:ea typeface="Times New Roman"/>
                          <a:cs typeface="Times New Roman"/>
                        </a:rPr>
                        <a:t>FV</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Gl</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TOTAL</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20</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6</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1,86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1,38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3,65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25,86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9,05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9,55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ENTREGRUPOS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3</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2,46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2,18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5,11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51,02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17,91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18,93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Test vs Resto</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4,24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2,74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7,64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35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9,21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10,35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G3 VS G2,G1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1,89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3,06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7,36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6,97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0,19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0,90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G2 VS G1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1,26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0,75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0,33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111,09**</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44,34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45,54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1330">
                <a:tc>
                  <a:txBody>
                    <a:bodyPr/>
                    <a:lstStyle/>
                    <a:p>
                      <a:pPr algn="ctr">
                        <a:lnSpc>
                          <a:spcPct val="115000"/>
                        </a:lnSpc>
                        <a:spcAft>
                          <a:spcPts val="0"/>
                        </a:spcAft>
                      </a:pPr>
                      <a:r>
                        <a:rPr lang="es-CO" sz="1400" b="1">
                          <a:solidFill>
                            <a:srgbClr val="000000"/>
                          </a:solidFill>
                          <a:latin typeface="Times New Roman"/>
                          <a:ea typeface="Times New Roman"/>
                          <a:cs typeface="Times New Roman"/>
                        </a:rPr>
                        <a:t>DG1 BAGAZO DE CAÑA</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3,376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1,247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3,833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1,00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0,214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0,077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30">
                <a:tc>
                  <a:txBody>
                    <a:bodyPr/>
                    <a:lstStyle/>
                    <a:p>
                      <a:pPr algn="ctr">
                        <a:lnSpc>
                          <a:spcPct val="115000"/>
                        </a:lnSpc>
                        <a:spcAft>
                          <a:spcPts val="0"/>
                        </a:spcAft>
                      </a:pPr>
                      <a:r>
                        <a:rPr lang="es-CO" sz="1400" b="1">
                          <a:solidFill>
                            <a:srgbClr val="000000"/>
                          </a:solidFill>
                          <a:latin typeface="Times New Roman"/>
                          <a:ea typeface="Times New Roman"/>
                          <a:cs typeface="Times New Roman"/>
                        </a:rPr>
                        <a:t>DG2 RESIDUOS VEGETALES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0,245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0,443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0,740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0,833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0,357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0,461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DG3 MIX</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0,166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0,023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2,018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0,333ns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0,021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0,009 ns</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ERROR</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14</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2,90</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2,19</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0,54</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0,06</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0,14</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0,13</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26">
                <a:tc>
                  <a:txBody>
                    <a:bodyPr/>
                    <a:lstStyle/>
                    <a:p>
                      <a:pPr algn="ctr">
                        <a:lnSpc>
                          <a:spcPct val="115000"/>
                        </a:lnSpc>
                        <a:spcAft>
                          <a:spcPts val="0"/>
                        </a:spcAft>
                      </a:pPr>
                      <a:r>
                        <a:rPr lang="es-CO" sz="1400" b="1">
                          <a:solidFill>
                            <a:srgbClr val="000000"/>
                          </a:solidFill>
                          <a:latin typeface="Times New Roman"/>
                          <a:ea typeface="Times New Roman"/>
                          <a:cs typeface="Times New Roman"/>
                        </a:rPr>
                        <a:t>X</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26,26</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27,58</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25,40</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23,98</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22,50</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23,77</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426">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CV (%)</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6,49</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5,36</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2,90</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1,01</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1,69</a:t>
                      </a:r>
                      <a:endParaRPr lang="es-CO" sz="140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1,54</a:t>
                      </a:r>
                      <a:endParaRPr lang="es-CO" sz="1400" dirty="0">
                        <a:latin typeface="Arial"/>
                        <a:ea typeface="Times New Roman"/>
                        <a:cs typeface="Times New Roman"/>
                      </a:endParaRPr>
                    </a:p>
                  </a:txBody>
                  <a:tcPr marL="33342" marR="333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5580112" y="5517232"/>
            <a:ext cx="2736304" cy="369332"/>
          </a:xfrm>
          <a:prstGeom prst="rect">
            <a:avLst/>
          </a:prstGeom>
          <a:noFill/>
        </p:spPr>
        <p:txBody>
          <a:bodyPr wrap="square" rtlCol="0">
            <a:spAutoFit/>
          </a:bodyPr>
          <a:lstStyle/>
          <a:p>
            <a:r>
              <a:rPr lang="es-CO" dirty="0" smtClean="0"/>
              <a:t>Fuente: Chávez L. 2012</a:t>
            </a:r>
            <a:endParaRPr lang="es-CO" dirty="0"/>
          </a:p>
        </p:txBody>
      </p:sp>
      <p:sp>
        <p:nvSpPr>
          <p:cNvPr id="8" name="7 CuadroTexto"/>
          <p:cNvSpPr txBox="1"/>
          <p:nvPr/>
        </p:nvSpPr>
        <p:spPr>
          <a:xfrm>
            <a:off x="395536" y="5229200"/>
            <a:ext cx="2808312" cy="1292662"/>
          </a:xfrm>
          <a:prstGeom prst="rect">
            <a:avLst/>
          </a:prstGeom>
          <a:noFill/>
        </p:spPr>
        <p:txBody>
          <a:bodyPr wrap="square" rtlCol="0">
            <a:spAutoFit/>
          </a:bodyPr>
          <a:lstStyle/>
          <a:p>
            <a:endParaRPr lang="es-EC" sz="1200" dirty="0" smtClean="0"/>
          </a:p>
          <a:p>
            <a:r>
              <a:rPr lang="es-EC" sz="1200" b="1" dirty="0" smtClean="0"/>
              <a:t>Niveles  de Significancia</a:t>
            </a:r>
          </a:p>
          <a:p>
            <a:endParaRPr lang="es-EC" sz="1200" dirty="0" smtClean="0"/>
          </a:p>
          <a:p>
            <a:r>
              <a:rPr lang="es-EC" sz="1200" dirty="0" smtClean="0"/>
              <a:t>p&lt; 0,05 *  </a:t>
            </a:r>
          </a:p>
          <a:p>
            <a:r>
              <a:rPr lang="es-EC" sz="1200" dirty="0" smtClean="0"/>
              <a:t>p &lt; 0,01 **</a:t>
            </a:r>
            <a:endParaRPr lang="es-CO" sz="1200" dirty="0" smtClean="0"/>
          </a:p>
          <a:p>
            <a:endParaRPr lang="es-C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31904"/>
          </a:xfrm>
        </p:spPr>
        <p:txBody>
          <a:bodyPr>
            <a:normAutofit fontScale="92500" lnSpcReduction="10000"/>
          </a:bodyPr>
          <a:lstStyle/>
          <a:p>
            <a:pPr lvl="1">
              <a:buNone/>
            </a:pPr>
            <a:r>
              <a:rPr lang="es-EC" sz="2600" b="1" dirty="0" smtClean="0">
                <a:solidFill>
                  <a:schemeClr val="tx1"/>
                </a:solidFill>
              </a:rPr>
              <a:t>OBJETIVOS   ESPECÍFICOS</a:t>
            </a:r>
            <a:endParaRPr lang="es-CO" sz="2600" dirty="0" smtClean="0">
              <a:solidFill>
                <a:schemeClr val="tx1"/>
              </a:solidFill>
            </a:endParaRPr>
          </a:p>
          <a:p>
            <a:pPr lvl="0" algn="just"/>
            <a:endParaRPr lang="es-ES" sz="2800" dirty="0" smtClean="0">
              <a:solidFill>
                <a:schemeClr val="tx1"/>
              </a:solidFill>
            </a:endParaRPr>
          </a:p>
          <a:p>
            <a:pPr lvl="0" algn="just"/>
            <a:r>
              <a:rPr lang="es-ES" sz="2800" dirty="0" smtClean="0">
                <a:solidFill>
                  <a:schemeClr val="tx1"/>
                </a:solidFill>
              </a:rPr>
              <a:t>Caracterizar los diferentes tipos de sustratos a ser utilizados.</a:t>
            </a:r>
            <a:endParaRPr lang="es-CO" sz="2400" dirty="0" smtClean="0">
              <a:solidFill>
                <a:schemeClr val="tx1"/>
              </a:solidFill>
            </a:endParaRPr>
          </a:p>
          <a:p>
            <a:pPr lvl="0" algn="just"/>
            <a:r>
              <a:rPr lang="es-ES" sz="2800" dirty="0" smtClean="0">
                <a:solidFill>
                  <a:schemeClr val="tx1"/>
                </a:solidFill>
              </a:rPr>
              <a:t>Determinar el compost con mejor contenido nutricional.</a:t>
            </a:r>
            <a:endParaRPr lang="es-CO" sz="2400" dirty="0" smtClean="0">
              <a:solidFill>
                <a:schemeClr val="tx1"/>
              </a:solidFill>
            </a:endParaRPr>
          </a:p>
          <a:p>
            <a:pPr lvl="0" algn="just"/>
            <a:r>
              <a:rPr lang="es-ES" sz="2800" dirty="0" smtClean="0">
                <a:solidFill>
                  <a:schemeClr val="tx1"/>
                </a:solidFill>
              </a:rPr>
              <a:t>Analizar el efecto de las adiciones de sangre y fluidos </a:t>
            </a:r>
            <a:r>
              <a:rPr lang="es-ES" sz="2800" dirty="0" err="1" smtClean="0">
                <a:solidFill>
                  <a:schemeClr val="tx1"/>
                </a:solidFill>
              </a:rPr>
              <a:t>ruminales</a:t>
            </a:r>
            <a:r>
              <a:rPr lang="es-ES" sz="2800" dirty="0" smtClean="0">
                <a:solidFill>
                  <a:schemeClr val="tx1"/>
                </a:solidFill>
              </a:rPr>
              <a:t> sobre las características nutricionales del compost.</a:t>
            </a:r>
            <a:endParaRPr lang="es-CO" sz="2400" dirty="0" smtClean="0">
              <a:solidFill>
                <a:schemeClr val="tx1"/>
              </a:solidFill>
            </a:endParaRPr>
          </a:p>
          <a:p>
            <a:pPr lvl="0" algn="just"/>
            <a:r>
              <a:rPr lang="es-ES" sz="2800" dirty="0" smtClean="0">
                <a:solidFill>
                  <a:schemeClr val="tx1"/>
                </a:solidFill>
              </a:rPr>
              <a:t>Evaluar el efecto de las adiciones de sangre y fluidos </a:t>
            </a:r>
            <a:r>
              <a:rPr lang="es-ES" sz="2800" dirty="0" err="1" smtClean="0">
                <a:solidFill>
                  <a:schemeClr val="tx1"/>
                </a:solidFill>
              </a:rPr>
              <a:t>ruminales</a:t>
            </a:r>
            <a:r>
              <a:rPr lang="es-ES" sz="2800" dirty="0" smtClean="0">
                <a:solidFill>
                  <a:schemeClr val="tx1"/>
                </a:solidFill>
              </a:rPr>
              <a:t> sobre la duración del proceso de compostaje.</a:t>
            </a:r>
            <a:endParaRPr lang="es-CO" sz="2400" dirty="0" smtClean="0">
              <a:solidFill>
                <a:schemeClr val="tx1"/>
              </a:solidFill>
            </a:endParaRPr>
          </a:p>
          <a:p>
            <a:pPr lvl="0" algn="just"/>
            <a:r>
              <a:rPr lang="es-ES" sz="2800" dirty="0" smtClean="0">
                <a:solidFill>
                  <a:schemeClr val="tx1"/>
                </a:solidFill>
              </a:rPr>
              <a:t>Determinar el tiempo óptimo para la elaboración del compost.</a:t>
            </a:r>
            <a:endParaRPr lang="es-CO" sz="2400" dirty="0" smtClean="0">
              <a:solidFill>
                <a:schemeClr val="tx1"/>
              </a:solidFill>
            </a:endParaRPr>
          </a:p>
          <a:p>
            <a:endParaRPr lang="es-C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648072"/>
          </a:xfrm>
        </p:spPr>
        <p:txBody>
          <a:bodyPr>
            <a:normAutofit fontScale="90000"/>
          </a:bodyPr>
          <a:lstStyle/>
          <a:p>
            <a:pPr algn="l"/>
            <a:r>
              <a:rPr lang="es-ES" dirty="0" smtClean="0">
                <a:solidFill>
                  <a:schemeClr val="tx1"/>
                </a:solidFill>
              </a:rPr>
              <a:t>Evaluación semanal de temperatura en los distintos tratamientos. Ibarra 2012.</a:t>
            </a:r>
            <a:endParaRPr lang="es-CO" dirty="0">
              <a:solidFill>
                <a:schemeClr val="tx1"/>
              </a:solidFill>
            </a:endParaRPr>
          </a:p>
        </p:txBody>
      </p:sp>
      <p:sp>
        <p:nvSpPr>
          <p:cNvPr id="45113"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O"/>
          </a:p>
        </p:txBody>
      </p:sp>
      <p:grpSp>
        <p:nvGrpSpPr>
          <p:cNvPr id="3" name="Group 1"/>
          <p:cNvGrpSpPr>
            <a:grpSpLocks noChangeAspect="1"/>
          </p:cNvGrpSpPr>
          <p:nvPr/>
        </p:nvGrpSpPr>
        <p:grpSpPr bwMode="auto">
          <a:xfrm>
            <a:off x="179513" y="1340768"/>
            <a:ext cx="8712968" cy="4464496"/>
            <a:chOff x="0" y="0"/>
            <a:chExt cx="9736" cy="5283"/>
          </a:xfrm>
        </p:grpSpPr>
        <p:sp>
          <p:nvSpPr>
            <p:cNvPr id="45112" name="AutoShape 56"/>
            <p:cNvSpPr>
              <a:spLocks noChangeAspect="1" noChangeArrowheads="1" noTextEdit="1"/>
            </p:cNvSpPr>
            <p:nvPr/>
          </p:nvSpPr>
          <p:spPr bwMode="auto">
            <a:xfrm>
              <a:off x="0" y="0"/>
              <a:ext cx="9736" cy="5283"/>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45111" name="Rectangle 55"/>
            <p:cNvSpPr>
              <a:spLocks noChangeArrowheads="1"/>
            </p:cNvSpPr>
            <p:nvPr/>
          </p:nvSpPr>
          <p:spPr bwMode="auto">
            <a:xfrm>
              <a:off x="234" y="0"/>
              <a:ext cx="9180" cy="5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45110" name="Rectangle 54"/>
            <p:cNvSpPr>
              <a:spLocks noChangeArrowheads="1"/>
            </p:cNvSpPr>
            <p:nvPr/>
          </p:nvSpPr>
          <p:spPr bwMode="auto">
            <a:xfrm>
              <a:off x="301" y="195"/>
              <a:ext cx="7072" cy="442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45109" name="Freeform 53"/>
            <p:cNvSpPr>
              <a:spLocks noEditPoints="1"/>
            </p:cNvSpPr>
            <p:nvPr/>
          </p:nvSpPr>
          <p:spPr bwMode="auto">
            <a:xfrm>
              <a:off x="304" y="184"/>
              <a:ext cx="7058" cy="3694"/>
            </a:xfrm>
            <a:custGeom>
              <a:avLst/>
              <a:gdLst/>
              <a:ahLst/>
              <a:cxnLst>
                <a:cxn ang="0">
                  <a:pos x="0" y="3683"/>
                </a:cxn>
                <a:cxn ang="0">
                  <a:pos x="7058" y="3683"/>
                </a:cxn>
                <a:cxn ang="0">
                  <a:pos x="7058" y="3694"/>
                </a:cxn>
                <a:cxn ang="0">
                  <a:pos x="0" y="3694"/>
                </a:cxn>
                <a:cxn ang="0">
                  <a:pos x="0" y="3683"/>
                </a:cxn>
                <a:cxn ang="0">
                  <a:pos x="0" y="2949"/>
                </a:cxn>
                <a:cxn ang="0">
                  <a:pos x="7058" y="2949"/>
                </a:cxn>
                <a:cxn ang="0">
                  <a:pos x="7058" y="2960"/>
                </a:cxn>
                <a:cxn ang="0">
                  <a:pos x="0" y="2960"/>
                </a:cxn>
                <a:cxn ang="0">
                  <a:pos x="0" y="2949"/>
                </a:cxn>
                <a:cxn ang="0">
                  <a:pos x="0" y="2214"/>
                </a:cxn>
                <a:cxn ang="0">
                  <a:pos x="7058" y="2214"/>
                </a:cxn>
                <a:cxn ang="0">
                  <a:pos x="7058" y="2225"/>
                </a:cxn>
                <a:cxn ang="0">
                  <a:pos x="0" y="2225"/>
                </a:cxn>
                <a:cxn ang="0">
                  <a:pos x="0" y="2214"/>
                </a:cxn>
                <a:cxn ang="0">
                  <a:pos x="0" y="1480"/>
                </a:cxn>
                <a:cxn ang="0">
                  <a:pos x="7058" y="1480"/>
                </a:cxn>
                <a:cxn ang="0">
                  <a:pos x="7058" y="1491"/>
                </a:cxn>
                <a:cxn ang="0">
                  <a:pos x="0" y="1491"/>
                </a:cxn>
                <a:cxn ang="0">
                  <a:pos x="0" y="1480"/>
                </a:cxn>
                <a:cxn ang="0">
                  <a:pos x="0" y="745"/>
                </a:cxn>
                <a:cxn ang="0">
                  <a:pos x="7058" y="745"/>
                </a:cxn>
                <a:cxn ang="0">
                  <a:pos x="7058" y="756"/>
                </a:cxn>
                <a:cxn ang="0">
                  <a:pos x="0" y="756"/>
                </a:cxn>
                <a:cxn ang="0">
                  <a:pos x="0" y="745"/>
                </a:cxn>
                <a:cxn ang="0">
                  <a:pos x="0" y="0"/>
                </a:cxn>
                <a:cxn ang="0">
                  <a:pos x="7058" y="0"/>
                </a:cxn>
                <a:cxn ang="0">
                  <a:pos x="7058" y="11"/>
                </a:cxn>
                <a:cxn ang="0">
                  <a:pos x="0" y="11"/>
                </a:cxn>
                <a:cxn ang="0">
                  <a:pos x="0" y="0"/>
                </a:cxn>
              </a:cxnLst>
              <a:rect l="0" t="0" r="r" b="b"/>
              <a:pathLst>
                <a:path w="7058" h="3694">
                  <a:moveTo>
                    <a:pt x="0" y="3683"/>
                  </a:moveTo>
                  <a:lnTo>
                    <a:pt x="7058" y="3683"/>
                  </a:lnTo>
                  <a:lnTo>
                    <a:pt x="7058" y="3694"/>
                  </a:lnTo>
                  <a:lnTo>
                    <a:pt x="0" y="3694"/>
                  </a:lnTo>
                  <a:lnTo>
                    <a:pt x="0" y="3683"/>
                  </a:lnTo>
                  <a:close/>
                  <a:moveTo>
                    <a:pt x="0" y="2949"/>
                  </a:moveTo>
                  <a:lnTo>
                    <a:pt x="7058" y="2949"/>
                  </a:lnTo>
                  <a:lnTo>
                    <a:pt x="7058" y="2960"/>
                  </a:lnTo>
                  <a:lnTo>
                    <a:pt x="0" y="2960"/>
                  </a:lnTo>
                  <a:lnTo>
                    <a:pt x="0" y="2949"/>
                  </a:lnTo>
                  <a:close/>
                  <a:moveTo>
                    <a:pt x="0" y="2214"/>
                  </a:moveTo>
                  <a:lnTo>
                    <a:pt x="7058" y="2214"/>
                  </a:lnTo>
                  <a:lnTo>
                    <a:pt x="7058" y="2225"/>
                  </a:lnTo>
                  <a:lnTo>
                    <a:pt x="0" y="2225"/>
                  </a:lnTo>
                  <a:lnTo>
                    <a:pt x="0" y="2214"/>
                  </a:lnTo>
                  <a:close/>
                  <a:moveTo>
                    <a:pt x="0" y="1480"/>
                  </a:moveTo>
                  <a:lnTo>
                    <a:pt x="7058" y="1480"/>
                  </a:lnTo>
                  <a:lnTo>
                    <a:pt x="7058" y="1491"/>
                  </a:lnTo>
                  <a:lnTo>
                    <a:pt x="0" y="1491"/>
                  </a:lnTo>
                  <a:lnTo>
                    <a:pt x="0" y="1480"/>
                  </a:lnTo>
                  <a:close/>
                  <a:moveTo>
                    <a:pt x="0" y="745"/>
                  </a:moveTo>
                  <a:lnTo>
                    <a:pt x="7058" y="745"/>
                  </a:lnTo>
                  <a:lnTo>
                    <a:pt x="7058" y="756"/>
                  </a:lnTo>
                  <a:lnTo>
                    <a:pt x="0" y="756"/>
                  </a:lnTo>
                  <a:lnTo>
                    <a:pt x="0" y="745"/>
                  </a:lnTo>
                  <a:close/>
                  <a:moveTo>
                    <a:pt x="0" y="0"/>
                  </a:moveTo>
                  <a:lnTo>
                    <a:pt x="7058" y="0"/>
                  </a:lnTo>
                  <a:lnTo>
                    <a:pt x="7058" y="11"/>
                  </a:lnTo>
                  <a:lnTo>
                    <a:pt x="0" y="11"/>
                  </a:lnTo>
                  <a:lnTo>
                    <a:pt x="0" y="0"/>
                  </a:lnTo>
                  <a:close/>
                </a:path>
              </a:pathLst>
            </a:custGeom>
            <a:solidFill>
              <a:srgbClr val="868686"/>
            </a:solidFill>
            <a:ln w="4445">
              <a:solidFill>
                <a:srgbClr val="868686"/>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8" name="Rectangle 52"/>
            <p:cNvSpPr>
              <a:spLocks noChangeArrowheads="1"/>
            </p:cNvSpPr>
            <p:nvPr/>
          </p:nvSpPr>
          <p:spPr bwMode="auto">
            <a:xfrm>
              <a:off x="301" y="189"/>
              <a:ext cx="7" cy="4418"/>
            </a:xfrm>
            <a:prstGeom prst="rect">
              <a:avLst/>
            </a:prstGeom>
            <a:solidFill>
              <a:srgbClr val="868686"/>
            </a:solidFill>
            <a:ln w="4445">
              <a:solidFill>
                <a:srgbClr val="868686"/>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7" name="Freeform 51"/>
            <p:cNvSpPr>
              <a:spLocks noEditPoints="1"/>
            </p:cNvSpPr>
            <p:nvPr/>
          </p:nvSpPr>
          <p:spPr bwMode="auto">
            <a:xfrm>
              <a:off x="267" y="184"/>
              <a:ext cx="37" cy="4429"/>
            </a:xfrm>
            <a:custGeom>
              <a:avLst/>
              <a:gdLst/>
              <a:ahLst/>
              <a:cxnLst>
                <a:cxn ang="0">
                  <a:pos x="0" y="4418"/>
                </a:cxn>
                <a:cxn ang="0">
                  <a:pos x="37" y="4418"/>
                </a:cxn>
                <a:cxn ang="0">
                  <a:pos x="37" y="4429"/>
                </a:cxn>
                <a:cxn ang="0">
                  <a:pos x="0" y="4429"/>
                </a:cxn>
                <a:cxn ang="0">
                  <a:pos x="0" y="4418"/>
                </a:cxn>
                <a:cxn ang="0">
                  <a:pos x="0" y="3683"/>
                </a:cxn>
                <a:cxn ang="0">
                  <a:pos x="37" y="3683"/>
                </a:cxn>
                <a:cxn ang="0">
                  <a:pos x="37" y="3694"/>
                </a:cxn>
                <a:cxn ang="0">
                  <a:pos x="0" y="3694"/>
                </a:cxn>
                <a:cxn ang="0">
                  <a:pos x="0" y="3683"/>
                </a:cxn>
                <a:cxn ang="0">
                  <a:pos x="0" y="2949"/>
                </a:cxn>
                <a:cxn ang="0">
                  <a:pos x="37" y="2949"/>
                </a:cxn>
                <a:cxn ang="0">
                  <a:pos x="37" y="2960"/>
                </a:cxn>
                <a:cxn ang="0">
                  <a:pos x="0" y="2960"/>
                </a:cxn>
                <a:cxn ang="0">
                  <a:pos x="0" y="2949"/>
                </a:cxn>
                <a:cxn ang="0">
                  <a:pos x="0" y="2214"/>
                </a:cxn>
                <a:cxn ang="0">
                  <a:pos x="37" y="2214"/>
                </a:cxn>
                <a:cxn ang="0">
                  <a:pos x="37" y="2225"/>
                </a:cxn>
                <a:cxn ang="0">
                  <a:pos x="0" y="2225"/>
                </a:cxn>
                <a:cxn ang="0">
                  <a:pos x="0" y="2214"/>
                </a:cxn>
                <a:cxn ang="0">
                  <a:pos x="0" y="1480"/>
                </a:cxn>
                <a:cxn ang="0">
                  <a:pos x="37" y="1480"/>
                </a:cxn>
                <a:cxn ang="0">
                  <a:pos x="37" y="1491"/>
                </a:cxn>
                <a:cxn ang="0">
                  <a:pos x="0" y="1491"/>
                </a:cxn>
                <a:cxn ang="0">
                  <a:pos x="0" y="1480"/>
                </a:cxn>
                <a:cxn ang="0">
                  <a:pos x="0" y="745"/>
                </a:cxn>
                <a:cxn ang="0">
                  <a:pos x="37" y="745"/>
                </a:cxn>
                <a:cxn ang="0">
                  <a:pos x="37" y="756"/>
                </a:cxn>
                <a:cxn ang="0">
                  <a:pos x="0" y="756"/>
                </a:cxn>
                <a:cxn ang="0">
                  <a:pos x="0" y="745"/>
                </a:cxn>
                <a:cxn ang="0">
                  <a:pos x="0" y="0"/>
                </a:cxn>
                <a:cxn ang="0">
                  <a:pos x="37" y="0"/>
                </a:cxn>
                <a:cxn ang="0">
                  <a:pos x="37" y="11"/>
                </a:cxn>
                <a:cxn ang="0">
                  <a:pos x="0" y="11"/>
                </a:cxn>
                <a:cxn ang="0">
                  <a:pos x="0" y="0"/>
                </a:cxn>
              </a:cxnLst>
              <a:rect l="0" t="0" r="r" b="b"/>
              <a:pathLst>
                <a:path w="37" h="4429">
                  <a:moveTo>
                    <a:pt x="0" y="4418"/>
                  </a:moveTo>
                  <a:lnTo>
                    <a:pt x="37" y="4418"/>
                  </a:lnTo>
                  <a:lnTo>
                    <a:pt x="37" y="4429"/>
                  </a:lnTo>
                  <a:lnTo>
                    <a:pt x="0" y="4429"/>
                  </a:lnTo>
                  <a:lnTo>
                    <a:pt x="0" y="4418"/>
                  </a:lnTo>
                  <a:close/>
                  <a:moveTo>
                    <a:pt x="0" y="3683"/>
                  </a:moveTo>
                  <a:lnTo>
                    <a:pt x="37" y="3683"/>
                  </a:lnTo>
                  <a:lnTo>
                    <a:pt x="37" y="3694"/>
                  </a:lnTo>
                  <a:lnTo>
                    <a:pt x="0" y="3694"/>
                  </a:lnTo>
                  <a:lnTo>
                    <a:pt x="0" y="3683"/>
                  </a:lnTo>
                  <a:close/>
                  <a:moveTo>
                    <a:pt x="0" y="2949"/>
                  </a:moveTo>
                  <a:lnTo>
                    <a:pt x="37" y="2949"/>
                  </a:lnTo>
                  <a:lnTo>
                    <a:pt x="37" y="2960"/>
                  </a:lnTo>
                  <a:lnTo>
                    <a:pt x="0" y="2960"/>
                  </a:lnTo>
                  <a:lnTo>
                    <a:pt x="0" y="2949"/>
                  </a:lnTo>
                  <a:close/>
                  <a:moveTo>
                    <a:pt x="0" y="2214"/>
                  </a:moveTo>
                  <a:lnTo>
                    <a:pt x="37" y="2214"/>
                  </a:lnTo>
                  <a:lnTo>
                    <a:pt x="37" y="2225"/>
                  </a:lnTo>
                  <a:lnTo>
                    <a:pt x="0" y="2225"/>
                  </a:lnTo>
                  <a:lnTo>
                    <a:pt x="0" y="2214"/>
                  </a:lnTo>
                  <a:close/>
                  <a:moveTo>
                    <a:pt x="0" y="1480"/>
                  </a:moveTo>
                  <a:lnTo>
                    <a:pt x="37" y="1480"/>
                  </a:lnTo>
                  <a:lnTo>
                    <a:pt x="37" y="1491"/>
                  </a:lnTo>
                  <a:lnTo>
                    <a:pt x="0" y="1491"/>
                  </a:lnTo>
                  <a:lnTo>
                    <a:pt x="0" y="1480"/>
                  </a:lnTo>
                  <a:close/>
                  <a:moveTo>
                    <a:pt x="0" y="745"/>
                  </a:moveTo>
                  <a:lnTo>
                    <a:pt x="37" y="745"/>
                  </a:lnTo>
                  <a:lnTo>
                    <a:pt x="37" y="756"/>
                  </a:lnTo>
                  <a:lnTo>
                    <a:pt x="0" y="756"/>
                  </a:lnTo>
                  <a:lnTo>
                    <a:pt x="0" y="745"/>
                  </a:lnTo>
                  <a:close/>
                  <a:moveTo>
                    <a:pt x="0" y="0"/>
                  </a:moveTo>
                  <a:lnTo>
                    <a:pt x="37" y="0"/>
                  </a:lnTo>
                  <a:lnTo>
                    <a:pt x="37" y="11"/>
                  </a:lnTo>
                  <a:lnTo>
                    <a:pt x="0" y="11"/>
                  </a:lnTo>
                  <a:lnTo>
                    <a:pt x="0" y="0"/>
                  </a:lnTo>
                  <a:close/>
                </a:path>
              </a:pathLst>
            </a:custGeom>
            <a:solidFill>
              <a:srgbClr val="868686"/>
            </a:solidFill>
            <a:ln w="4445">
              <a:solidFill>
                <a:srgbClr val="868686"/>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6" name="Rectangle 50"/>
            <p:cNvSpPr>
              <a:spLocks noChangeArrowheads="1"/>
            </p:cNvSpPr>
            <p:nvPr/>
          </p:nvSpPr>
          <p:spPr bwMode="auto">
            <a:xfrm>
              <a:off x="304" y="4602"/>
              <a:ext cx="7058" cy="11"/>
            </a:xfrm>
            <a:prstGeom prst="rect">
              <a:avLst/>
            </a:prstGeom>
            <a:solidFill>
              <a:srgbClr val="868686"/>
            </a:solidFill>
            <a:ln w="4445">
              <a:solidFill>
                <a:srgbClr val="868686"/>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5" name="Freeform 49"/>
            <p:cNvSpPr>
              <a:spLocks noEditPoints="1"/>
            </p:cNvSpPr>
            <p:nvPr/>
          </p:nvSpPr>
          <p:spPr bwMode="auto">
            <a:xfrm>
              <a:off x="301" y="4607"/>
              <a:ext cx="7065" cy="67"/>
            </a:xfrm>
            <a:custGeom>
              <a:avLst/>
              <a:gdLst/>
              <a:ahLst/>
              <a:cxnLst>
                <a:cxn ang="0">
                  <a:pos x="7" y="67"/>
                </a:cxn>
                <a:cxn ang="0">
                  <a:pos x="0" y="0"/>
                </a:cxn>
                <a:cxn ang="0">
                  <a:pos x="549" y="0"/>
                </a:cxn>
                <a:cxn ang="0">
                  <a:pos x="541" y="67"/>
                </a:cxn>
                <a:cxn ang="0">
                  <a:pos x="549" y="0"/>
                </a:cxn>
                <a:cxn ang="0">
                  <a:pos x="1091" y="67"/>
                </a:cxn>
                <a:cxn ang="0">
                  <a:pos x="1083" y="0"/>
                </a:cxn>
                <a:cxn ang="0">
                  <a:pos x="1632" y="0"/>
                </a:cxn>
                <a:cxn ang="0">
                  <a:pos x="1625" y="67"/>
                </a:cxn>
                <a:cxn ang="0">
                  <a:pos x="1632" y="0"/>
                </a:cxn>
                <a:cxn ang="0">
                  <a:pos x="2182" y="67"/>
                </a:cxn>
                <a:cxn ang="0">
                  <a:pos x="2174" y="0"/>
                </a:cxn>
                <a:cxn ang="0">
                  <a:pos x="2723" y="0"/>
                </a:cxn>
                <a:cxn ang="0">
                  <a:pos x="2716" y="67"/>
                </a:cxn>
                <a:cxn ang="0">
                  <a:pos x="2723" y="0"/>
                </a:cxn>
                <a:cxn ang="0">
                  <a:pos x="3265" y="67"/>
                </a:cxn>
                <a:cxn ang="0">
                  <a:pos x="3258" y="0"/>
                </a:cxn>
                <a:cxn ang="0">
                  <a:pos x="3807" y="0"/>
                </a:cxn>
                <a:cxn ang="0">
                  <a:pos x="3799" y="67"/>
                </a:cxn>
                <a:cxn ang="0">
                  <a:pos x="3807" y="0"/>
                </a:cxn>
                <a:cxn ang="0">
                  <a:pos x="4349" y="67"/>
                </a:cxn>
                <a:cxn ang="0">
                  <a:pos x="4341" y="0"/>
                </a:cxn>
                <a:cxn ang="0">
                  <a:pos x="4898" y="0"/>
                </a:cxn>
                <a:cxn ang="0">
                  <a:pos x="4890" y="67"/>
                </a:cxn>
                <a:cxn ang="0">
                  <a:pos x="4898" y="0"/>
                </a:cxn>
                <a:cxn ang="0">
                  <a:pos x="5440" y="67"/>
                </a:cxn>
                <a:cxn ang="0">
                  <a:pos x="5432" y="0"/>
                </a:cxn>
                <a:cxn ang="0">
                  <a:pos x="5981" y="0"/>
                </a:cxn>
                <a:cxn ang="0">
                  <a:pos x="5974" y="67"/>
                </a:cxn>
                <a:cxn ang="0">
                  <a:pos x="5981" y="0"/>
                </a:cxn>
                <a:cxn ang="0">
                  <a:pos x="6523" y="67"/>
                </a:cxn>
                <a:cxn ang="0">
                  <a:pos x="6516" y="0"/>
                </a:cxn>
                <a:cxn ang="0">
                  <a:pos x="7065" y="0"/>
                </a:cxn>
                <a:cxn ang="0">
                  <a:pos x="7058" y="67"/>
                </a:cxn>
                <a:cxn ang="0">
                  <a:pos x="7065" y="0"/>
                </a:cxn>
              </a:cxnLst>
              <a:rect l="0" t="0" r="r" b="b"/>
              <a:pathLst>
                <a:path w="7065" h="67">
                  <a:moveTo>
                    <a:pt x="7" y="0"/>
                  </a:moveTo>
                  <a:lnTo>
                    <a:pt x="7" y="67"/>
                  </a:lnTo>
                  <a:lnTo>
                    <a:pt x="0" y="67"/>
                  </a:lnTo>
                  <a:lnTo>
                    <a:pt x="0" y="0"/>
                  </a:lnTo>
                  <a:lnTo>
                    <a:pt x="7" y="0"/>
                  </a:lnTo>
                  <a:close/>
                  <a:moveTo>
                    <a:pt x="549" y="0"/>
                  </a:moveTo>
                  <a:lnTo>
                    <a:pt x="549" y="67"/>
                  </a:lnTo>
                  <a:lnTo>
                    <a:pt x="541" y="67"/>
                  </a:lnTo>
                  <a:lnTo>
                    <a:pt x="541" y="0"/>
                  </a:lnTo>
                  <a:lnTo>
                    <a:pt x="549" y="0"/>
                  </a:lnTo>
                  <a:close/>
                  <a:moveTo>
                    <a:pt x="1091" y="0"/>
                  </a:moveTo>
                  <a:lnTo>
                    <a:pt x="1091" y="67"/>
                  </a:lnTo>
                  <a:lnTo>
                    <a:pt x="1083" y="67"/>
                  </a:lnTo>
                  <a:lnTo>
                    <a:pt x="1083" y="0"/>
                  </a:lnTo>
                  <a:lnTo>
                    <a:pt x="1091" y="0"/>
                  </a:lnTo>
                  <a:close/>
                  <a:moveTo>
                    <a:pt x="1632" y="0"/>
                  </a:moveTo>
                  <a:lnTo>
                    <a:pt x="1632" y="67"/>
                  </a:lnTo>
                  <a:lnTo>
                    <a:pt x="1625" y="67"/>
                  </a:lnTo>
                  <a:lnTo>
                    <a:pt x="1625" y="0"/>
                  </a:lnTo>
                  <a:lnTo>
                    <a:pt x="1632" y="0"/>
                  </a:lnTo>
                  <a:close/>
                  <a:moveTo>
                    <a:pt x="2182" y="0"/>
                  </a:moveTo>
                  <a:lnTo>
                    <a:pt x="2182" y="67"/>
                  </a:lnTo>
                  <a:lnTo>
                    <a:pt x="2174" y="67"/>
                  </a:lnTo>
                  <a:lnTo>
                    <a:pt x="2174" y="0"/>
                  </a:lnTo>
                  <a:lnTo>
                    <a:pt x="2182" y="0"/>
                  </a:lnTo>
                  <a:close/>
                  <a:moveTo>
                    <a:pt x="2723" y="0"/>
                  </a:moveTo>
                  <a:lnTo>
                    <a:pt x="2723" y="67"/>
                  </a:lnTo>
                  <a:lnTo>
                    <a:pt x="2716" y="67"/>
                  </a:lnTo>
                  <a:lnTo>
                    <a:pt x="2716" y="0"/>
                  </a:lnTo>
                  <a:lnTo>
                    <a:pt x="2723" y="0"/>
                  </a:lnTo>
                  <a:close/>
                  <a:moveTo>
                    <a:pt x="3265" y="0"/>
                  </a:moveTo>
                  <a:lnTo>
                    <a:pt x="3265" y="67"/>
                  </a:lnTo>
                  <a:lnTo>
                    <a:pt x="3258" y="67"/>
                  </a:lnTo>
                  <a:lnTo>
                    <a:pt x="3258" y="0"/>
                  </a:lnTo>
                  <a:lnTo>
                    <a:pt x="3265" y="0"/>
                  </a:lnTo>
                  <a:close/>
                  <a:moveTo>
                    <a:pt x="3807" y="0"/>
                  </a:moveTo>
                  <a:lnTo>
                    <a:pt x="3807" y="67"/>
                  </a:lnTo>
                  <a:lnTo>
                    <a:pt x="3799" y="67"/>
                  </a:lnTo>
                  <a:lnTo>
                    <a:pt x="3799" y="0"/>
                  </a:lnTo>
                  <a:lnTo>
                    <a:pt x="3807" y="0"/>
                  </a:lnTo>
                  <a:close/>
                  <a:moveTo>
                    <a:pt x="4349" y="0"/>
                  </a:moveTo>
                  <a:lnTo>
                    <a:pt x="4349" y="67"/>
                  </a:lnTo>
                  <a:lnTo>
                    <a:pt x="4341" y="67"/>
                  </a:lnTo>
                  <a:lnTo>
                    <a:pt x="4341" y="0"/>
                  </a:lnTo>
                  <a:lnTo>
                    <a:pt x="4349" y="0"/>
                  </a:lnTo>
                  <a:close/>
                  <a:moveTo>
                    <a:pt x="4898" y="0"/>
                  </a:moveTo>
                  <a:lnTo>
                    <a:pt x="4898" y="67"/>
                  </a:lnTo>
                  <a:lnTo>
                    <a:pt x="4890" y="67"/>
                  </a:lnTo>
                  <a:lnTo>
                    <a:pt x="4890" y="0"/>
                  </a:lnTo>
                  <a:lnTo>
                    <a:pt x="4898" y="0"/>
                  </a:lnTo>
                  <a:close/>
                  <a:moveTo>
                    <a:pt x="5440" y="0"/>
                  </a:moveTo>
                  <a:lnTo>
                    <a:pt x="5440" y="67"/>
                  </a:lnTo>
                  <a:lnTo>
                    <a:pt x="5432" y="67"/>
                  </a:lnTo>
                  <a:lnTo>
                    <a:pt x="5432" y="0"/>
                  </a:lnTo>
                  <a:lnTo>
                    <a:pt x="5440" y="0"/>
                  </a:lnTo>
                  <a:close/>
                  <a:moveTo>
                    <a:pt x="5981" y="0"/>
                  </a:moveTo>
                  <a:lnTo>
                    <a:pt x="5981" y="67"/>
                  </a:lnTo>
                  <a:lnTo>
                    <a:pt x="5974" y="67"/>
                  </a:lnTo>
                  <a:lnTo>
                    <a:pt x="5974" y="0"/>
                  </a:lnTo>
                  <a:lnTo>
                    <a:pt x="5981" y="0"/>
                  </a:lnTo>
                  <a:close/>
                  <a:moveTo>
                    <a:pt x="6523" y="0"/>
                  </a:moveTo>
                  <a:lnTo>
                    <a:pt x="6523" y="67"/>
                  </a:lnTo>
                  <a:lnTo>
                    <a:pt x="6516" y="67"/>
                  </a:lnTo>
                  <a:lnTo>
                    <a:pt x="6516" y="0"/>
                  </a:lnTo>
                  <a:lnTo>
                    <a:pt x="6523" y="0"/>
                  </a:lnTo>
                  <a:close/>
                  <a:moveTo>
                    <a:pt x="7065" y="0"/>
                  </a:moveTo>
                  <a:lnTo>
                    <a:pt x="7065" y="67"/>
                  </a:lnTo>
                  <a:lnTo>
                    <a:pt x="7058" y="67"/>
                  </a:lnTo>
                  <a:lnTo>
                    <a:pt x="7058" y="0"/>
                  </a:lnTo>
                  <a:lnTo>
                    <a:pt x="7065" y="0"/>
                  </a:lnTo>
                  <a:close/>
                </a:path>
              </a:pathLst>
            </a:custGeom>
            <a:solidFill>
              <a:srgbClr val="868686"/>
            </a:solidFill>
            <a:ln w="4445">
              <a:solidFill>
                <a:srgbClr val="868686"/>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4" name="Freeform 48"/>
            <p:cNvSpPr>
              <a:spLocks/>
            </p:cNvSpPr>
            <p:nvPr/>
          </p:nvSpPr>
          <p:spPr bwMode="auto">
            <a:xfrm>
              <a:off x="1101" y="1206"/>
              <a:ext cx="6006" cy="1705"/>
            </a:xfrm>
            <a:custGeom>
              <a:avLst/>
              <a:gdLst/>
              <a:ahLst/>
              <a:cxnLst>
                <a:cxn ang="0">
                  <a:pos x="32" y="3"/>
                </a:cxn>
                <a:cxn ang="0">
                  <a:pos x="1216" y="307"/>
                </a:cxn>
                <a:cxn ang="0">
                  <a:pos x="2388" y="788"/>
                </a:cxn>
                <a:cxn ang="0">
                  <a:pos x="2381" y="787"/>
                </a:cxn>
                <a:cxn ang="0">
                  <a:pos x="3549" y="899"/>
                </a:cxn>
                <a:cxn ang="0">
                  <a:pos x="4713" y="850"/>
                </a:cxn>
                <a:cxn ang="0">
                  <a:pos x="4724" y="852"/>
                </a:cxn>
                <a:cxn ang="0">
                  <a:pos x="5908" y="1348"/>
                </a:cxn>
                <a:cxn ang="0">
                  <a:pos x="7078" y="2022"/>
                </a:cxn>
                <a:cxn ang="0">
                  <a:pos x="7065" y="2019"/>
                </a:cxn>
                <a:cxn ang="0">
                  <a:pos x="8233" y="1939"/>
                </a:cxn>
                <a:cxn ang="0">
                  <a:pos x="8239" y="1939"/>
                </a:cxn>
                <a:cxn ang="0">
                  <a:pos x="9407" y="2147"/>
                </a:cxn>
                <a:cxn ang="0">
                  <a:pos x="10572" y="2243"/>
                </a:cxn>
                <a:cxn ang="0">
                  <a:pos x="11758" y="2403"/>
                </a:cxn>
                <a:cxn ang="0">
                  <a:pos x="11752" y="2403"/>
                </a:cxn>
                <a:cxn ang="0">
                  <a:pos x="12920" y="2275"/>
                </a:cxn>
                <a:cxn ang="0">
                  <a:pos x="12946" y="2296"/>
                </a:cxn>
                <a:cxn ang="0">
                  <a:pos x="12925" y="2322"/>
                </a:cxn>
                <a:cxn ang="0">
                  <a:pos x="11757" y="2450"/>
                </a:cxn>
                <a:cxn ang="0">
                  <a:pos x="11751" y="2450"/>
                </a:cxn>
                <a:cxn ang="0">
                  <a:pos x="10569" y="2290"/>
                </a:cxn>
                <a:cxn ang="0">
                  <a:pos x="9398" y="2194"/>
                </a:cxn>
                <a:cxn ang="0">
                  <a:pos x="8230" y="1986"/>
                </a:cxn>
                <a:cxn ang="0">
                  <a:pos x="8236" y="1986"/>
                </a:cxn>
                <a:cxn ang="0">
                  <a:pos x="7068" y="2066"/>
                </a:cxn>
                <a:cxn ang="0">
                  <a:pos x="7055" y="2063"/>
                </a:cxn>
                <a:cxn ang="0">
                  <a:pos x="5889" y="1393"/>
                </a:cxn>
                <a:cxn ang="0">
                  <a:pos x="4705" y="897"/>
                </a:cxn>
                <a:cxn ang="0">
                  <a:pos x="4715" y="898"/>
                </a:cxn>
                <a:cxn ang="0">
                  <a:pos x="3544" y="946"/>
                </a:cxn>
                <a:cxn ang="0">
                  <a:pos x="2376" y="834"/>
                </a:cxn>
                <a:cxn ang="0">
                  <a:pos x="2369" y="833"/>
                </a:cxn>
                <a:cxn ang="0">
                  <a:pos x="1205" y="354"/>
                </a:cxn>
                <a:cxn ang="0">
                  <a:pos x="21" y="50"/>
                </a:cxn>
                <a:cxn ang="0">
                  <a:pos x="3" y="21"/>
                </a:cxn>
                <a:cxn ang="0">
                  <a:pos x="32" y="3"/>
                </a:cxn>
              </a:cxnLst>
              <a:rect l="0" t="0" r="r" b="b"/>
              <a:pathLst>
                <a:path w="12948" h="2451">
                  <a:moveTo>
                    <a:pt x="32" y="3"/>
                  </a:moveTo>
                  <a:lnTo>
                    <a:pt x="1216" y="307"/>
                  </a:lnTo>
                  <a:lnTo>
                    <a:pt x="2388" y="788"/>
                  </a:lnTo>
                  <a:lnTo>
                    <a:pt x="2381" y="787"/>
                  </a:lnTo>
                  <a:lnTo>
                    <a:pt x="3549" y="899"/>
                  </a:lnTo>
                  <a:lnTo>
                    <a:pt x="4713" y="850"/>
                  </a:lnTo>
                  <a:cubicBezTo>
                    <a:pt x="4717" y="850"/>
                    <a:pt x="4720" y="851"/>
                    <a:pt x="4724" y="852"/>
                  </a:cubicBezTo>
                  <a:lnTo>
                    <a:pt x="5908" y="1348"/>
                  </a:lnTo>
                  <a:lnTo>
                    <a:pt x="7078" y="2022"/>
                  </a:lnTo>
                  <a:lnTo>
                    <a:pt x="7065" y="2019"/>
                  </a:lnTo>
                  <a:lnTo>
                    <a:pt x="8233" y="1939"/>
                  </a:lnTo>
                  <a:cubicBezTo>
                    <a:pt x="8235" y="1938"/>
                    <a:pt x="8237" y="1938"/>
                    <a:pt x="8239" y="1939"/>
                  </a:cubicBezTo>
                  <a:lnTo>
                    <a:pt x="9407" y="2147"/>
                  </a:lnTo>
                  <a:lnTo>
                    <a:pt x="10572" y="2243"/>
                  </a:lnTo>
                  <a:lnTo>
                    <a:pt x="11758" y="2403"/>
                  </a:lnTo>
                  <a:lnTo>
                    <a:pt x="11752" y="2403"/>
                  </a:lnTo>
                  <a:lnTo>
                    <a:pt x="12920" y="2275"/>
                  </a:lnTo>
                  <a:cubicBezTo>
                    <a:pt x="12933" y="2273"/>
                    <a:pt x="12945" y="2283"/>
                    <a:pt x="12946" y="2296"/>
                  </a:cubicBezTo>
                  <a:cubicBezTo>
                    <a:pt x="12948" y="2309"/>
                    <a:pt x="12938" y="2321"/>
                    <a:pt x="12925" y="2322"/>
                  </a:cubicBezTo>
                  <a:lnTo>
                    <a:pt x="11757" y="2450"/>
                  </a:lnTo>
                  <a:cubicBezTo>
                    <a:pt x="11755" y="2451"/>
                    <a:pt x="11753" y="2451"/>
                    <a:pt x="11751" y="2450"/>
                  </a:cubicBezTo>
                  <a:lnTo>
                    <a:pt x="10569" y="2290"/>
                  </a:lnTo>
                  <a:lnTo>
                    <a:pt x="9398" y="2194"/>
                  </a:lnTo>
                  <a:lnTo>
                    <a:pt x="8230" y="1986"/>
                  </a:lnTo>
                  <a:lnTo>
                    <a:pt x="8236" y="1986"/>
                  </a:lnTo>
                  <a:lnTo>
                    <a:pt x="7068" y="2066"/>
                  </a:lnTo>
                  <a:cubicBezTo>
                    <a:pt x="7063" y="2067"/>
                    <a:pt x="7059" y="2066"/>
                    <a:pt x="7055" y="2063"/>
                  </a:cubicBezTo>
                  <a:lnTo>
                    <a:pt x="5889" y="1393"/>
                  </a:lnTo>
                  <a:lnTo>
                    <a:pt x="4705" y="897"/>
                  </a:lnTo>
                  <a:lnTo>
                    <a:pt x="4715" y="898"/>
                  </a:lnTo>
                  <a:lnTo>
                    <a:pt x="3544" y="946"/>
                  </a:lnTo>
                  <a:lnTo>
                    <a:pt x="2376" y="834"/>
                  </a:lnTo>
                  <a:cubicBezTo>
                    <a:pt x="2374" y="834"/>
                    <a:pt x="2372" y="834"/>
                    <a:pt x="2369" y="833"/>
                  </a:cubicBezTo>
                  <a:lnTo>
                    <a:pt x="1205" y="354"/>
                  </a:lnTo>
                  <a:lnTo>
                    <a:pt x="21" y="50"/>
                  </a:lnTo>
                  <a:cubicBezTo>
                    <a:pt x="8" y="46"/>
                    <a:pt x="0" y="33"/>
                    <a:pt x="3" y="21"/>
                  </a:cubicBezTo>
                  <a:cubicBezTo>
                    <a:pt x="7" y="8"/>
                    <a:pt x="20" y="0"/>
                    <a:pt x="32" y="3"/>
                  </a:cubicBezTo>
                  <a:close/>
                </a:path>
              </a:pathLst>
            </a:custGeom>
            <a:solidFill>
              <a:srgbClr val="416FA6"/>
            </a:solidFill>
            <a:ln w="4445">
              <a:solidFill>
                <a:srgbClr val="416FA6"/>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3" name="Freeform 47"/>
            <p:cNvSpPr>
              <a:spLocks/>
            </p:cNvSpPr>
            <p:nvPr/>
          </p:nvSpPr>
          <p:spPr bwMode="auto">
            <a:xfrm>
              <a:off x="1102" y="1841"/>
              <a:ext cx="6005" cy="1081"/>
            </a:xfrm>
            <a:custGeom>
              <a:avLst/>
              <a:gdLst/>
              <a:ahLst/>
              <a:cxnLst>
                <a:cxn ang="0">
                  <a:pos x="30" y="210"/>
                </a:cxn>
                <a:cxn ang="0">
                  <a:pos x="1214" y="418"/>
                </a:cxn>
                <a:cxn ang="0">
                  <a:pos x="2379" y="498"/>
                </a:cxn>
                <a:cxn ang="0">
                  <a:pos x="2368" y="499"/>
                </a:cxn>
                <a:cxn ang="0">
                  <a:pos x="3536" y="3"/>
                </a:cxn>
                <a:cxn ang="0">
                  <a:pos x="3559" y="5"/>
                </a:cxn>
                <a:cxn ang="0">
                  <a:pos x="4727" y="773"/>
                </a:cxn>
                <a:cxn ang="0">
                  <a:pos x="4708" y="770"/>
                </a:cxn>
                <a:cxn ang="0">
                  <a:pos x="5892" y="514"/>
                </a:cxn>
                <a:cxn ang="0">
                  <a:pos x="5912" y="518"/>
                </a:cxn>
                <a:cxn ang="0">
                  <a:pos x="7080" y="1382"/>
                </a:cxn>
                <a:cxn ang="0">
                  <a:pos x="7061" y="1378"/>
                </a:cxn>
                <a:cxn ang="0">
                  <a:pos x="8229" y="1170"/>
                </a:cxn>
                <a:cxn ang="0">
                  <a:pos x="8237" y="1170"/>
                </a:cxn>
                <a:cxn ang="0">
                  <a:pos x="9405" y="1362"/>
                </a:cxn>
                <a:cxn ang="0">
                  <a:pos x="9401" y="1361"/>
                </a:cxn>
                <a:cxn ang="0">
                  <a:pos x="10569" y="1345"/>
                </a:cxn>
                <a:cxn ang="0">
                  <a:pos x="10573" y="1346"/>
                </a:cxn>
                <a:cxn ang="0">
                  <a:pos x="11757" y="1506"/>
                </a:cxn>
                <a:cxn ang="0">
                  <a:pos x="11751" y="1506"/>
                </a:cxn>
                <a:cxn ang="0">
                  <a:pos x="12919" y="1362"/>
                </a:cxn>
                <a:cxn ang="0">
                  <a:pos x="12945" y="1383"/>
                </a:cxn>
                <a:cxn ang="0">
                  <a:pos x="12924" y="1409"/>
                </a:cxn>
                <a:cxn ang="0">
                  <a:pos x="11756" y="1553"/>
                </a:cxn>
                <a:cxn ang="0">
                  <a:pos x="11750" y="1553"/>
                </a:cxn>
                <a:cxn ang="0">
                  <a:pos x="10566" y="1393"/>
                </a:cxn>
                <a:cxn ang="0">
                  <a:pos x="10570" y="1393"/>
                </a:cxn>
                <a:cxn ang="0">
                  <a:pos x="9402" y="1409"/>
                </a:cxn>
                <a:cxn ang="0">
                  <a:pos x="9398" y="1409"/>
                </a:cxn>
                <a:cxn ang="0">
                  <a:pos x="8230" y="1217"/>
                </a:cxn>
                <a:cxn ang="0">
                  <a:pos x="8238" y="1217"/>
                </a:cxn>
                <a:cxn ang="0">
                  <a:pos x="7070" y="1425"/>
                </a:cxn>
                <a:cxn ang="0">
                  <a:pos x="7051" y="1421"/>
                </a:cxn>
                <a:cxn ang="0">
                  <a:pos x="5883" y="557"/>
                </a:cxn>
                <a:cxn ang="0">
                  <a:pos x="5903" y="561"/>
                </a:cxn>
                <a:cxn ang="0">
                  <a:pos x="4719" y="817"/>
                </a:cxn>
                <a:cxn ang="0">
                  <a:pos x="4700" y="814"/>
                </a:cxn>
                <a:cxn ang="0">
                  <a:pos x="3532" y="46"/>
                </a:cxn>
                <a:cxn ang="0">
                  <a:pos x="3555" y="48"/>
                </a:cxn>
                <a:cxn ang="0">
                  <a:pos x="2387" y="544"/>
                </a:cxn>
                <a:cxn ang="0">
                  <a:pos x="2376" y="545"/>
                </a:cxn>
                <a:cxn ang="0">
                  <a:pos x="1205" y="465"/>
                </a:cxn>
                <a:cxn ang="0">
                  <a:pos x="21" y="257"/>
                </a:cxn>
                <a:cxn ang="0">
                  <a:pos x="2" y="229"/>
                </a:cxn>
                <a:cxn ang="0">
                  <a:pos x="30" y="210"/>
                </a:cxn>
              </a:cxnLst>
              <a:rect l="0" t="0" r="r" b="b"/>
              <a:pathLst>
                <a:path w="12947" h="1554">
                  <a:moveTo>
                    <a:pt x="30" y="210"/>
                  </a:moveTo>
                  <a:lnTo>
                    <a:pt x="1214" y="418"/>
                  </a:lnTo>
                  <a:lnTo>
                    <a:pt x="2379" y="498"/>
                  </a:lnTo>
                  <a:lnTo>
                    <a:pt x="2368" y="499"/>
                  </a:lnTo>
                  <a:lnTo>
                    <a:pt x="3536" y="3"/>
                  </a:lnTo>
                  <a:cubicBezTo>
                    <a:pt x="3543" y="0"/>
                    <a:pt x="3552" y="1"/>
                    <a:pt x="3559" y="5"/>
                  </a:cubicBezTo>
                  <a:lnTo>
                    <a:pt x="4727" y="773"/>
                  </a:lnTo>
                  <a:lnTo>
                    <a:pt x="4708" y="770"/>
                  </a:lnTo>
                  <a:lnTo>
                    <a:pt x="5892" y="514"/>
                  </a:lnTo>
                  <a:cubicBezTo>
                    <a:pt x="5899" y="513"/>
                    <a:pt x="5906" y="514"/>
                    <a:pt x="5912" y="518"/>
                  </a:cubicBezTo>
                  <a:lnTo>
                    <a:pt x="7080" y="1382"/>
                  </a:lnTo>
                  <a:lnTo>
                    <a:pt x="7061" y="1378"/>
                  </a:lnTo>
                  <a:lnTo>
                    <a:pt x="8229" y="1170"/>
                  </a:lnTo>
                  <a:cubicBezTo>
                    <a:pt x="8232" y="1169"/>
                    <a:pt x="8235" y="1169"/>
                    <a:pt x="8237" y="1170"/>
                  </a:cubicBezTo>
                  <a:lnTo>
                    <a:pt x="9405" y="1362"/>
                  </a:lnTo>
                  <a:lnTo>
                    <a:pt x="9401" y="1361"/>
                  </a:lnTo>
                  <a:lnTo>
                    <a:pt x="10569" y="1345"/>
                  </a:lnTo>
                  <a:cubicBezTo>
                    <a:pt x="10570" y="1345"/>
                    <a:pt x="10572" y="1346"/>
                    <a:pt x="10573" y="1346"/>
                  </a:cubicBezTo>
                  <a:lnTo>
                    <a:pt x="11757" y="1506"/>
                  </a:lnTo>
                  <a:lnTo>
                    <a:pt x="11751" y="1506"/>
                  </a:lnTo>
                  <a:lnTo>
                    <a:pt x="12919" y="1362"/>
                  </a:lnTo>
                  <a:cubicBezTo>
                    <a:pt x="12932" y="1360"/>
                    <a:pt x="12944" y="1369"/>
                    <a:pt x="12945" y="1383"/>
                  </a:cubicBezTo>
                  <a:cubicBezTo>
                    <a:pt x="12947" y="1396"/>
                    <a:pt x="12938" y="1408"/>
                    <a:pt x="12924" y="1409"/>
                  </a:cubicBezTo>
                  <a:lnTo>
                    <a:pt x="11756" y="1553"/>
                  </a:lnTo>
                  <a:cubicBezTo>
                    <a:pt x="11754" y="1554"/>
                    <a:pt x="11752" y="1554"/>
                    <a:pt x="11750" y="1553"/>
                  </a:cubicBezTo>
                  <a:lnTo>
                    <a:pt x="10566" y="1393"/>
                  </a:lnTo>
                  <a:lnTo>
                    <a:pt x="10570" y="1393"/>
                  </a:lnTo>
                  <a:lnTo>
                    <a:pt x="9402" y="1409"/>
                  </a:lnTo>
                  <a:cubicBezTo>
                    <a:pt x="9400" y="1409"/>
                    <a:pt x="9399" y="1409"/>
                    <a:pt x="9398" y="1409"/>
                  </a:cubicBezTo>
                  <a:lnTo>
                    <a:pt x="8230" y="1217"/>
                  </a:lnTo>
                  <a:lnTo>
                    <a:pt x="8238" y="1217"/>
                  </a:lnTo>
                  <a:lnTo>
                    <a:pt x="7070" y="1425"/>
                  </a:lnTo>
                  <a:cubicBezTo>
                    <a:pt x="7063" y="1426"/>
                    <a:pt x="7056" y="1425"/>
                    <a:pt x="7051" y="1421"/>
                  </a:cubicBezTo>
                  <a:lnTo>
                    <a:pt x="5883" y="557"/>
                  </a:lnTo>
                  <a:lnTo>
                    <a:pt x="5903" y="561"/>
                  </a:lnTo>
                  <a:lnTo>
                    <a:pt x="4719" y="817"/>
                  </a:lnTo>
                  <a:cubicBezTo>
                    <a:pt x="4712" y="818"/>
                    <a:pt x="4706" y="817"/>
                    <a:pt x="4700" y="814"/>
                  </a:cubicBezTo>
                  <a:lnTo>
                    <a:pt x="3532" y="46"/>
                  </a:lnTo>
                  <a:lnTo>
                    <a:pt x="3555" y="48"/>
                  </a:lnTo>
                  <a:lnTo>
                    <a:pt x="2387" y="544"/>
                  </a:lnTo>
                  <a:cubicBezTo>
                    <a:pt x="2383" y="545"/>
                    <a:pt x="2380" y="546"/>
                    <a:pt x="2376" y="545"/>
                  </a:cubicBezTo>
                  <a:lnTo>
                    <a:pt x="1205" y="465"/>
                  </a:lnTo>
                  <a:lnTo>
                    <a:pt x="21" y="257"/>
                  </a:lnTo>
                  <a:cubicBezTo>
                    <a:pt x="8" y="255"/>
                    <a:pt x="0" y="242"/>
                    <a:pt x="2" y="229"/>
                  </a:cubicBezTo>
                  <a:cubicBezTo>
                    <a:pt x="4" y="216"/>
                    <a:pt x="17" y="208"/>
                    <a:pt x="30" y="210"/>
                  </a:cubicBezTo>
                  <a:close/>
                </a:path>
              </a:pathLst>
            </a:custGeom>
            <a:solidFill>
              <a:srgbClr val="A8423F"/>
            </a:solidFill>
            <a:ln w="4445">
              <a:solidFill>
                <a:srgbClr val="A8423F"/>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2" name="Freeform 46"/>
            <p:cNvSpPr>
              <a:spLocks/>
            </p:cNvSpPr>
            <p:nvPr/>
          </p:nvSpPr>
          <p:spPr bwMode="auto">
            <a:xfrm>
              <a:off x="1101" y="917"/>
              <a:ext cx="6006" cy="2094"/>
            </a:xfrm>
            <a:custGeom>
              <a:avLst/>
              <a:gdLst/>
              <a:ahLst/>
              <a:cxnLst>
                <a:cxn ang="0">
                  <a:pos x="32" y="3"/>
                </a:cxn>
                <a:cxn ang="0">
                  <a:pos x="1216" y="259"/>
                </a:cxn>
                <a:cxn ang="0">
                  <a:pos x="1225" y="263"/>
                </a:cxn>
                <a:cxn ang="0">
                  <a:pos x="2393" y="1159"/>
                </a:cxn>
                <a:cxn ang="0">
                  <a:pos x="2389" y="1157"/>
                </a:cxn>
                <a:cxn ang="0">
                  <a:pos x="3557" y="1717"/>
                </a:cxn>
                <a:cxn ang="0">
                  <a:pos x="3545" y="1715"/>
                </a:cxn>
                <a:cxn ang="0">
                  <a:pos x="4713" y="1619"/>
                </a:cxn>
                <a:cxn ang="0">
                  <a:pos x="4722" y="1620"/>
                </a:cxn>
                <a:cxn ang="0">
                  <a:pos x="5906" y="2036"/>
                </a:cxn>
                <a:cxn ang="0">
                  <a:pos x="7074" y="2420"/>
                </a:cxn>
                <a:cxn ang="0">
                  <a:pos x="7064" y="2419"/>
                </a:cxn>
                <a:cxn ang="0">
                  <a:pos x="8232" y="2307"/>
                </a:cxn>
                <a:cxn ang="0">
                  <a:pos x="8240" y="2307"/>
                </a:cxn>
                <a:cxn ang="0">
                  <a:pos x="9408" y="2579"/>
                </a:cxn>
                <a:cxn ang="0">
                  <a:pos x="10576" y="2835"/>
                </a:cxn>
                <a:cxn ang="0">
                  <a:pos x="11757" y="2963"/>
                </a:cxn>
                <a:cxn ang="0">
                  <a:pos x="11752" y="2963"/>
                </a:cxn>
                <a:cxn ang="0">
                  <a:pos x="12920" y="2835"/>
                </a:cxn>
                <a:cxn ang="0">
                  <a:pos x="12946" y="2856"/>
                </a:cxn>
                <a:cxn ang="0">
                  <a:pos x="12925" y="2882"/>
                </a:cxn>
                <a:cxn ang="0">
                  <a:pos x="11757" y="3010"/>
                </a:cxn>
                <a:cxn ang="0">
                  <a:pos x="11752" y="3010"/>
                </a:cxn>
                <a:cxn ang="0">
                  <a:pos x="10565" y="2882"/>
                </a:cxn>
                <a:cxn ang="0">
                  <a:pos x="9397" y="2626"/>
                </a:cxn>
                <a:cxn ang="0">
                  <a:pos x="8229" y="2354"/>
                </a:cxn>
                <a:cxn ang="0">
                  <a:pos x="8237" y="2354"/>
                </a:cxn>
                <a:cxn ang="0">
                  <a:pos x="7069" y="2466"/>
                </a:cxn>
                <a:cxn ang="0">
                  <a:pos x="7059" y="2465"/>
                </a:cxn>
                <a:cxn ang="0">
                  <a:pos x="5891" y="2081"/>
                </a:cxn>
                <a:cxn ang="0">
                  <a:pos x="4707" y="1665"/>
                </a:cxn>
                <a:cxn ang="0">
                  <a:pos x="4716" y="1666"/>
                </a:cxn>
                <a:cxn ang="0">
                  <a:pos x="3548" y="1762"/>
                </a:cxn>
                <a:cxn ang="0">
                  <a:pos x="3536" y="1760"/>
                </a:cxn>
                <a:cxn ang="0">
                  <a:pos x="2368" y="1200"/>
                </a:cxn>
                <a:cxn ang="0">
                  <a:pos x="2364" y="1198"/>
                </a:cxn>
                <a:cxn ang="0">
                  <a:pos x="1196" y="302"/>
                </a:cxn>
                <a:cxn ang="0">
                  <a:pos x="1205" y="306"/>
                </a:cxn>
                <a:cxn ang="0">
                  <a:pos x="21" y="50"/>
                </a:cxn>
                <a:cxn ang="0">
                  <a:pos x="3" y="21"/>
                </a:cxn>
                <a:cxn ang="0">
                  <a:pos x="32" y="3"/>
                </a:cxn>
              </a:cxnLst>
              <a:rect l="0" t="0" r="r" b="b"/>
              <a:pathLst>
                <a:path w="12948" h="3011">
                  <a:moveTo>
                    <a:pt x="32" y="3"/>
                  </a:moveTo>
                  <a:lnTo>
                    <a:pt x="1216" y="259"/>
                  </a:lnTo>
                  <a:cubicBezTo>
                    <a:pt x="1219" y="260"/>
                    <a:pt x="1222" y="261"/>
                    <a:pt x="1225" y="263"/>
                  </a:cubicBezTo>
                  <a:lnTo>
                    <a:pt x="2393" y="1159"/>
                  </a:lnTo>
                  <a:lnTo>
                    <a:pt x="2389" y="1157"/>
                  </a:lnTo>
                  <a:lnTo>
                    <a:pt x="3557" y="1717"/>
                  </a:lnTo>
                  <a:lnTo>
                    <a:pt x="3545" y="1715"/>
                  </a:lnTo>
                  <a:lnTo>
                    <a:pt x="4713" y="1619"/>
                  </a:lnTo>
                  <a:cubicBezTo>
                    <a:pt x="4716" y="1618"/>
                    <a:pt x="4719" y="1619"/>
                    <a:pt x="4722" y="1620"/>
                  </a:cubicBezTo>
                  <a:lnTo>
                    <a:pt x="5906" y="2036"/>
                  </a:lnTo>
                  <a:lnTo>
                    <a:pt x="7074" y="2420"/>
                  </a:lnTo>
                  <a:lnTo>
                    <a:pt x="7064" y="2419"/>
                  </a:lnTo>
                  <a:lnTo>
                    <a:pt x="8232" y="2307"/>
                  </a:lnTo>
                  <a:cubicBezTo>
                    <a:pt x="8235" y="2306"/>
                    <a:pt x="8237" y="2307"/>
                    <a:pt x="8240" y="2307"/>
                  </a:cubicBezTo>
                  <a:lnTo>
                    <a:pt x="9408" y="2579"/>
                  </a:lnTo>
                  <a:lnTo>
                    <a:pt x="10576" y="2835"/>
                  </a:lnTo>
                  <a:lnTo>
                    <a:pt x="11757" y="2963"/>
                  </a:lnTo>
                  <a:lnTo>
                    <a:pt x="11752" y="2963"/>
                  </a:lnTo>
                  <a:lnTo>
                    <a:pt x="12920" y="2835"/>
                  </a:lnTo>
                  <a:cubicBezTo>
                    <a:pt x="12933" y="2833"/>
                    <a:pt x="12945" y="2843"/>
                    <a:pt x="12946" y="2856"/>
                  </a:cubicBezTo>
                  <a:cubicBezTo>
                    <a:pt x="12948" y="2869"/>
                    <a:pt x="12938" y="2881"/>
                    <a:pt x="12925" y="2882"/>
                  </a:cubicBezTo>
                  <a:lnTo>
                    <a:pt x="11757" y="3010"/>
                  </a:lnTo>
                  <a:cubicBezTo>
                    <a:pt x="11755" y="3011"/>
                    <a:pt x="11754" y="3011"/>
                    <a:pt x="11752" y="3010"/>
                  </a:cubicBezTo>
                  <a:lnTo>
                    <a:pt x="10565" y="2882"/>
                  </a:lnTo>
                  <a:lnTo>
                    <a:pt x="9397" y="2626"/>
                  </a:lnTo>
                  <a:lnTo>
                    <a:pt x="8229" y="2354"/>
                  </a:lnTo>
                  <a:lnTo>
                    <a:pt x="8237" y="2354"/>
                  </a:lnTo>
                  <a:lnTo>
                    <a:pt x="7069" y="2466"/>
                  </a:lnTo>
                  <a:cubicBezTo>
                    <a:pt x="7065" y="2467"/>
                    <a:pt x="7062" y="2466"/>
                    <a:pt x="7059" y="2465"/>
                  </a:cubicBezTo>
                  <a:lnTo>
                    <a:pt x="5891" y="2081"/>
                  </a:lnTo>
                  <a:lnTo>
                    <a:pt x="4707" y="1665"/>
                  </a:lnTo>
                  <a:lnTo>
                    <a:pt x="4716" y="1666"/>
                  </a:lnTo>
                  <a:lnTo>
                    <a:pt x="3548" y="1762"/>
                  </a:lnTo>
                  <a:cubicBezTo>
                    <a:pt x="3544" y="1763"/>
                    <a:pt x="3540" y="1762"/>
                    <a:pt x="3536" y="1760"/>
                  </a:cubicBezTo>
                  <a:lnTo>
                    <a:pt x="2368" y="1200"/>
                  </a:lnTo>
                  <a:cubicBezTo>
                    <a:pt x="2367" y="1199"/>
                    <a:pt x="2365" y="1199"/>
                    <a:pt x="2364" y="1198"/>
                  </a:cubicBezTo>
                  <a:lnTo>
                    <a:pt x="1196" y="302"/>
                  </a:lnTo>
                  <a:lnTo>
                    <a:pt x="1205" y="306"/>
                  </a:lnTo>
                  <a:lnTo>
                    <a:pt x="21" y="50"/>
                  </a:lnTo>
                  <a:cubicBezTo>
                    <a:pt x="8" y="47"/>
                    <a:pt x="0" y="34"/>
                    <a:pt x="3" y="21"/>
                  </a:cubicBezTo>
                  <a:cubicBezTo>
                    <a:pt x="6" y="8"/>
                    <a:pt x="19" y="0"/>
                    <a:pt x="32" y="3"/>
                  </a:cubicBezTo>
                  <a:close/>
                </a:path>
              </a:pathLst>
            </a:custGeom>
            <a:solidFill>
              <a:srgbClr val="86A44A"/>
            </a:solidFill>
            <a:ln w="4445">
              <a:solidFill>
                <a:srgbClr val="86A44A"/>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1" name="Freeform 45"/>
            <p:cNvSpPr>
              <a:spLocks/>
            </p:cNvSpPr>
            <p:nvPr/>
          </p:nvSpPr>
          <p:spPr bwMode="auto">
            <a:xfrm>
              <a:off x="1101" y="1117"/>
              <a:ext cx="6006" cy="1916"/>
            </a:xfrm>
            <a:custGeom>
              <a:avLst/>
              <a:gdLst/>
              <a:ahLst/>
              <a:cxnLst>
                <a:cxn ang="0">
                  <a:pos x="34" y="4"/>
                </a:cxn>
                <a:cxn ang="0">
                  <a:pos x="1218" y="388"/>
                </a:cxn>
                <a:cxn ang="0">
                  <a:pos x="1223" y="390"/>
                </a:cxn>
                <a:cxn ang="0">
                  <a:pos x="2391" y="1078"/>
                </a:cxn>
                <a:cxn ang="0">
                  <a:pos x="2386" y="1076"/>
                </a:cxn>
                <a:cxn ang="0">
                  <a:pos x="3554" y="1444"/>
                </a:cxn>
                <a:cxn ang="0">
                  <a:pos x="3546" y="1442"/>
                </a:cxn>
                <a:cxn ang="0">
                  <a:pos x="4714" y="1426"/>
                </a:cxn>
                <a:cxn ang="0">
                  <a:pos x="4718" y="1427"/>
                </a:cxn>
                <a:cxn ang="0">
                  <a:pos x="5902" y="1619"/>
                </a:cxn>
                <a:cxn ang="0">
                  <a:pos x="5909" y="1621"/>
                </a:cxn>
                <a:cxn ang="0">
                  <a:pos x="7077" y="2213"/>
                </a:cxn>
                <a:cxn ang="0">
                  <a:pos x="7065" y="2211"/>
                </a:cxn>
                <a:cxn ang="0">
                  <a:pos x="8233" y="2115"/>
                </a:cxn>
                <a:cxn ang="0">
                  <a:pos x="8239" y="2115"/>
                </a:cxn>
                <a:cxn ang="0">
                  <a:pos x="9407" y="2339"/>
                </a:cxn>
                <a:cxn ang="0">
                  <a:pos x="10574" y="2531"/>
                </a:cxn>
                <a:cxn ang="0">
                  <a:pos x="11758" y="2707"/>
                </a:cxn>
                <a:cxn ang="0">
                  <a:pos x="11752" y="2707"/>
                </a:cxn>
                <a:cxn ang="0">
                  <a:pos x="12920" y="2563"/>
                </a:cxn>
                <a:cxn ang="0">
                  <a:pos x="12946" y="2584"/>
                </a:cxn>
                <a:cxn ang="0">
                  <a:pos x="12925" y="2610"/>
                </a:cxn>
                <a:cxn ang="0">
                  <a:pos x="11757" y="2754"/>
                </a:cxn>
                <a:cxn ang="0">
                  <a:pos x="11751" y="2754"/>
                </a:cxn>
                <a:cxn ang="0">
                  <a:pos x="10567" y="2578"/>
                </a:cxn>
                <a:cxn ang="0">
                  <a:pos x="9398" y="2386"/>
                </a:cxn>
                <a:cxn ang="0">
                  <a:pos x="8230" y="2162"/>
                </a:cxn>
                <a:cxn ang="0">
                  <a:pos x="8236" y="2162"/>
                </a:cxn>
                <a:cxn ang="0">
                  <a:pos x="7068" y="2258"/>
                </a:cxn>
                <a:cxn ang="0">
                  <a:pos x="7056" y="2256"/>
                </a:cxn>
                <a:cxn ang="0">
                  <a:pos x="5888" y="1664"/>
                </a:cxn>
                <a:cxn ang="0">
                  <a:pos x="5895" y="1666"/>
                </a:cxn>
                <a:cxn ang="0">
                  <a:pos x="4711" y="1474"/>
                </a:cxn>
                <a:cxn ang="0">
                  <a:pos x="4715" y="1474"/>
                </a:cxn>
                <a:cxn ang="0">
                  <a:pos x="3547" y="1490"/>
                </a:cxn>
                <a:cxn ang="0">
                  <a:pos x="3539" y="1489"/>
                </a:cxn>
                <a:cxn ang="0">
                  <a:pos x="2371" y="1121"/>
                </a:cxn>
                <a:cxn ang="0">
                  <a:pos x="2366" y="1119"/>
                </a:cxn>
                <a:cxn ang="0">
                  <a:pos x="1198" y="431"/>
                </a:cxn>
                <a:cxn ang="0">
                  <a:pos x="1203" y="433"/>
                </a:cxn>
                <a:cxn ang="0">
                  <a:pos x="19" y="49"/>
                </a:cxn>
                <a:cxn ang="0">
                  <a:pos x="4" y="19"/>
                </a:cxn>
                <a:cxn ang="0">
                  <a:pos x="34" y="4"/>
                </a:cxn>
              </a:cxnLst>
              <a:rect l="0" t="0" r="r" b="b"/>
              <a:pathLst>
                <a:path w="12948" h="2755">
                  <a:moveTo>
                    <a:pt x="34" y="4"/>
                  </a:moveTo>
                  <a:lnTo>
                    <a:pt x="1218" y="388"/>
                  </a:lnTo>
                  <a:cubicBezTo>
                    <a:pt x="1220" y="388"/>
                    <a:pt x="1221" y="389"/>
                    <a:pt x="1223" y="390"/>
                  </a:cubicBezTo>
                  <a:lnTo>
                    <a:pt x="2391" y="1078"/>
                  </a:lnTo>
                  <a:lnTo>
                    <a:pt x="2386" y="1076"/>
                  </a:lnTo>
                  <a:lnTo>
                    <a:pt x="3554" y="1444"/>
                  </a:lnTo>
                  <a:lnTo>
                    <a:pt x="3546" y="1442"/>
                  </a:lnTo>
                  <a:lnTo>
                    <a:pt x="4714" y="1426"/>
                  </a:lnTo>
                  <a:cubicBezTo>
                    <a:pt x="4716" y="1426"/>
                    <a:pt x="4717" y="1427"/>
                    <a:pt x="4718" y="1427"/>
                  </a:cubicBezTo>
                  <a:lnTo>
                    <a:pt x="5902" y="1619"/>
                  </a:lnTo>
                  <a:cubicBezTo>
                    <a:pt x="5905" y="1619"/>
                    <a:pt x="5907" y="1620"/>
                    <a:pt x="5909" y="1621"/>
                  </a:cubicBezTo>
                  <a:lnTo>
                    <a:pt x="7077" y="2213"/>
                  </a:lnTo>
                  <a:lnTo>
                    <a:pt x="7065" y="2211"/>
                  </a:lnTo>
                  <a:lnTo>
                    <a:pt x="8233" y="2115"/>
                  </a:lnTo>
                  <a:cubicBezTo>
                    <a:pt x="8235" y="2114"/>
                    <a:pt x="8237" y="2114"/>
                    <a:pt x="8239" y="2115"/>
                  </a:cubicBezTo>
                  <a:lnTo>
                    <a:pt x="9407" y="2339"/>
                  </a:lnTo>
                  <a:lnTo>
                    <a:pt x="10574" y="2531"/>
                  </a:lnTo>
                  <a:lnTo>
                    <a:pt x="11758" y="2707"/>
                  </a:lnTo>
                  <a:lnTo>
                    <a:pt x="11752" y="2707"/>
                  </a:lnTo>
                  <a:lnTo>
                    <a:pt x="12920" y="2563"/>
                  </a:lnTo>
                  <a:cubicBezTo>
                    <a:pt x="12933" y="2561"/>
                    <a:pt x="12945" y="2570"/>
                    <a:pt x="12946" y="2584"/>
                  </a:cubicBezTo>
                  <a:cubicBezTo>
                    <a:pt x="12948" y="2597"/>
                    <a:pt x="12939" y="2609"/>
                    <a:pt x="12925" y="2610"/>
                  </a:cubicBezTo>
                  <a:lnTo>
                    <a:pt x="11757" y="2754"/>
                  </a:lnTo>
                  <a:cubicBezTo>
                    <a:pt x="11755" y="2755"/>
                    <a:pt x="11753" y="2755"/>
                    <a:pt x="11751" y="2754"/>
                  </a:cubicBezTo>
                  <a:lnTo>
                    <a:pt x="10567" y="2578"/>
                  </a:lnTo>
                  <a:lnTo>
                    <a:pt x="9398" y="2386"/>
                  </a:lnTo>
                  <a:lnTo>
                    <a:pt x="8230" y="2162"/>
                  </a:lnTo>
                  <a:lnTo>
                    <a:pt x="8236" y="2162"/>
                  </a:lnTo>
                  <a:lnTo>
                    <a:pt x="7068" y="2258"/>
                  </a:lnTo>
                  <a:cubicBezTo>
                    <a:pt x="7064" y="2259"/>
                    <a:pt x="7060" y="2258"/>
                    <a:pt x="7056" y="2256"/>
                  </a:cubicBezTo>
                  <a:lnTo>
                    <a:pt x="5888" y="1664"/>
                  </a:lnTo>
                  <a:lnTo>
                    <a:pt x="5895" y="1666"/>
                  </a:lnTo>
                  <a:lnTo>
                    <a:pt x="4711" y="1474"/>
                  </a:lnTo>
                  <a:lnTo>
                    <a:pt x="4715" y="1474"/>
                  </a:lnTo>
                  <a:lnTo>
                    <a:pt x="3547" y="1490"/>
                  </a:lnTo>
                  <a:cubicBezTo>
                    <a:pt x="3544" y="1491"/>
                    <a:pt x="3542" y="1490"/>
                    <a:pt x="3539" y="1489"/>
                  </a:cubicBezTo>
                  <a:lnTo>
                    <a:pt x="2371" y="1121"/>
                  </a:lnTo>
                  <a:cubicBezTo>
                    <a:pt x="2370" y="1121"/>
                    <a:pt x="2368" y="1120"/>
                    <a:pt x="2366" y="1119"/>
                  </a:cubicBezTo>
                  <a:lnTo>
                    <a:pt x="1198" y="431"/>
                  </a:lnTo>
                  <a:lnTo>
                    <a:pt x="1203" y="433"/>
                  </a:lnTo>
                  <a:lnTo>
                    <a:pt x="19" y="49"/>
                  </a:lnTo>
                  <a:cubicBezTo>
                    <a:pt x="6" y="45"/>
                    <a:pt x="0" y="32"/>
                    <a:pt x="4" y="19"/>
                  </a:cubicBezTo>
                  <a:cubicBezTo>
                    <a:pt x="8" y="6"/>
                    <a:pt x="21" y="0"/>
                    <a:pt x="34" y="4"/>
                  </a:cubicBezTo>
                  <a:close/>
                </a:path>
              </a:pathLst>
            </a:custGeom>
            <a:solidFill>
              <a:srgbClr val="6E548D"/>
            </a:solidFill>
            <a:ln w="4445">
              <a:solidFill>
                <a:srgbClr val="6E548D"/>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100" name="Freeform 44"/>
            <p:cNvSpPr>
              <a:spLocks/>
            </p:cNvSpPr>
            <p:nvPr/>
          </p:nvSpPr>
          <p:spPr bwMode="auto">
            <a:xfrm>
              <a:off x="1102" y="963"/>
              <a:ext cx="6005" cy="2003"/>
            </a:xfrm>
            <a:custGeom>
              <a:avLst/>
              <a:gdLst/>
              <a:ahLst/>
              <a:cxnLst>
                <a:cxn ang="0">
                  <a:pos x="24" y="32"/>
                </a:cxn>
                <a:cxn ang="0">
                  <a:pos x="1208" y="0"/>
                </a:cxn>
                <a:cxn ang="0">
                  <a:pos x="1225" y="7"/>
                </a:cxn>
                <a:cxn ang="0">
                  <a:pos x="2393" y="1079"/>
                </a:cxn>
                <a:cxn ang="0">
                  <a:pos x="2383" y="1073"/>
                </a:cxn>
                <a:cxn ang="0">
                  <a:pos x="3551" y="1393"/>
                </a:cxn>
                <a:cxn ang="0">
                  <a:pos x="4716" y="1569"/>
                </a:cxn>
                <a:cxn ang="0">
                  <a:pos x="4722" y="1570"/>
                </a:cxn>
                <a:cxn ang="0">
                  <a:pos x="5906" y="2066"/>
                </a:cxn>
                <a:cxn ang="0">
                  <a:pos x="5901" y="2065"/>
                </a:cxn>
                <a:cxn ang="0">
                  <a:pos x="7069" y="2305"/>
                </a:cxn>
                <a:cxn ang="0">
                  <a:pos x="7062" y="2305"/>
                </a:cxn>
                <a:cxn ang="0">
                  <a:pos x="8230" y="2177"/>
                </a:cxn>
                <a:cxn ang="0">
                  <a:pos x="8237" y="2177"/>
                </a:cxn>
                <a:cxn ang="0">
                  <a:pos x="9405" y="2401"/>
                </a:cxn>
                <a:cxn ang="0">
                  <a:pos x="10574" y="2657"/>
                </a:cxn>
                <a:cxn ang="0">
                  <a:pos x="11756" y="2833"/>
                </a:cxn>
                <a:cxn ang="0">
                  <a:pos x="11750" y="2833"/>
                </a:cxn>
                <a:cxn ang="0">
                  <a:pos x="12918" y="2689"/>
                </a:cxn>
                <a:cxn ang="0">
                  <a:pos x="12944" y="2710"/>
                </a:cxn>
                <a:cxn ang="0">
                  <a:pos x="12923" y="2736"/>
                </a:cxn>
                <a:cxn ang="0">
                  <a:pos x="11755" y="2880"/>
                </a:cxn>
                <a:cxn ang="0">
                  <a:pos x="11749" y="2880"/>
                </a:cxn>
                <a:cxn ang="0">
                  <a:pos x="10563" y="2704"/>
                </a:cxn>
                <a:cxn ang="0">
                  <a:pos x="9396" y="2448"/>
                </a:cxn>
                <a:cxn ang="0">
                  <a:pos x="8228" y="2224"/>
                </a:cxn>
                <a:cxn ang="0">
                  <a:pos x="8235" y="2224"/>
                </a:cxn>
                <a:cxn ang="0">
                  <a:pos x="7067" y="2352"/>
                </a:cxn>
                <a:cxn ang="0">
                  <a:pos x="7060" y="2352"/>
                </a:cxn>
                <a:cxn ang="0">
                  <a:pos x="5892" y="2112"/>
                </a:cxn>
                <a:cxn ang="0">
                  <a:pos x="5887" y="2111"/>
                </a:cxn>
                <a:cxn ang="0">
                  <a:pos x="4703" y="1615"/>
                </a:cxn>
                <a:cxn ang="0">
                  <a:pos x="4709" y="1616"/>
                </a:cxn>
                <a:cxn ang="0">
                  <a:pos x="3538" y="1440"/>
                </a:cxn>
                <a:cxn ang="0">
                  <a:pos x="2370" y="1120"/>
                </a:cxn>
                <a:cxn ang="0">
                  <a:pos x="2360" y="1114"/>
                </a:cxn>
                <a:cxn ang="0">
                  <a:pos x="1192" y="42"/>
                </a:cxn>
                <a:cxn ang="0">
                  <a:pos x="1209" y="48"/>
                </a:cxn>
                <a:cxn ang="0">
                  <a:pos x="25" y="80"/>
                </a:cxn>
                <a:cxn ang="0">
                  <a:pos x="0" y="57"/>
                </a:cxn>
                <a:cxn ang="0">
                  <a:pos x="24" y="32"/>
                </a:cxn>
              </a:cxnLst>
              <a:rect l="0" t="0" r="r" b="b"/>
              <a:pathLst>
                <a:path w="12946" h="2881">
                  <a:moveTo>
                    <a:pt x="24" y="32"/>
                  </a:moveTo>
                  <a:lnTo>
                    <a:pt x="1208" y="0"/>
                  </a:lnTo>
                  <a:cubicBezTo>
                    <a:pt x="1214" y="0"/>
                    <a:pt x="1220" y="3"/>
                    <a:pt x="1225" y="7"/>
                  </a:cubicBezTo>
                  <a:lnTo>
                    <a:pt x="2393" y="1079"/>
                  </a:lnTo>
                  <a:lnTo>
                    <a:pt x="2383" y="1073"/>
                  </a:lnTo>
                  <a:lnTo>
                    <a:pt x="3551" y="1393"/>
                  </a:lnTo>
                  <a:lnTo>
                    <a:pt x="4716" y="1569"/>
                  </a:lnTo>
                  <a:cubicBezTo>
                    <a:pt x="4718" y="1569"/>
                    <a:pt x="4720" y="1570"/>
                    <a:pt x="4722" y="1570"/>
                  </a:cubicBezTo>
                  <a:lnTo>
                    <a:pt x="5906" y="2066"/>
                  </a:lnTo>
                  <a:lnTo>
                    <a:pt x="5901" y="2065"/>
                  </a:lnTo>
                  <a:lnTo>
                    <a:pt x="7069" y="2305"/>
                  </a:lnTo>
                  <a:lnTo>
                    <a:pt x="7062" y="2305"/>
                  </a:lnTo>
                  <a:lnTo>
                    <a:pt x="8230" y="2177"/>
                  </a:lnTo>
                  <a:cubicBezTo>
                    <a:pt x="8232" y="2176"/>
                    <a:pt x="8235" y="2176"/>
                    <a:pt x="8237" y="2177"/>
                  </a:cubicBezTo>
                  <a:lnTo>
                    <a:pt x="9405" y="2401"/>
                  </a:lnTo>
                  <a:lnTo>
                    <a:pt x="10574" y="2657"/>
                  </a:lnTo>
                  <a:lnTo>
                    <a:pt x="11756" y="2833"/>
                  </a:lnTo>
                  <a:lnTo>
                    <a:pt x="11750" y="2833"/>
                  </a:lnTo>
                  <a:lnTo>
                    <a:pt x="12918" y="2689"/>
                  </a:lnTo>
                  <a:cubicBezTo>
                    <a:pt x="12931" y="2687"/>
                    <a:pt x="12943" y="2696"/>
                    <a:pt x="12944" y="2710"/>
                  </a:cubicBezTo>
                  <a:cubicBezTo>
                    <a:pt x="12946" y="2723"/>
                    <a:pt x="12937" y="2735"/>
                    <a:pt x="12923" y="2736"/>
                  </a:cubicBezTo>
                  <a:lnTo>
                    <a:pt x="11755" y="2880"/>
                  </a:lnTo>
                  <a:cubicBezTo>
                    <a:pt x="11753" y="2881"/>
                    <a:pt x="11751" y="2881"/>
                    <a:pt x="11749" y="2880"/>
                  </a:cubicBezTo>
                  <a:lnTo>
                    <a:pt x="10563" y="2704"/>
                  </a:lnTo>
                  <a:lnTo>
                    <a:pt x="9396" y="2448"/>
                  </a:lnTo>
                  <a:lnTo>
                    <a:pt x="8228" y="2224"/>
                  </a:lnTo>
                  <a:lnTo>
                    <a:pt x="8235" y="2224"/>
                  </a:lnTo>
                  <a:lnTo>
                    <a:pt x="7067" y="2352"/>
                  </a:lnTo>
                  <a:cubicBezTo>
                    <a:pt x="7065" y="2353"/>
                    <a:pt x="7062" y="2352"/>
                    <a:pt x="7060" y="2352"/>
                  </a:cubicBezTo>
                  <a:lnTo>
                    <a:pt x="5892" y="2112"/>
                  </a:lnTo>
                  <a:cubicBezTo>
                    <a:pt x="5890" y="2112"/>
                    <a:pt x="5889" y="2111"/>
                    <a:pt x="5887" y="2111"/>
                  </a:cubicBezTo>
                  <a:lnTo>
                    <a:pt x="4703" y="1615"/>
                  </a:lnTo>
                  <a:lnTo>
                    <a:pt x="4709" y="1616"/>
                  </a:lnTo>
                  <a:lnTo>
                    <a:pt x="3538" y="1440"/>
                  </a:lnTo>
                  <a:lnTo>
                    <a:pt x="2370" y="1120"/>
                  </a:lnTo>
                  <a:cubicBezTo>
                    <a:pt x="2366" y="1119"/>
                    <a:pt x="2363" y="1117"/>
                    <a:pt x="2360" y="1114"/>
                  </a:cubicBezTo>
                  <a:lnTo>
                    <a:pt x="1192" y="42"/>
                  </a:lnTo>
                  <a:lnTo>
                    <a:pt x="1209" y="48"/>
                  </a:lnTo>
                  <a:lnTo>
                    <a:pt x="25" y="80"/>
                  </a:lnTo>
                  <a:cubicBezTo>
                    <a:pt x="12" y="81"/>
                    <a:pt x="1" y="70"/>
                    <a:pt x="0" y="57"/>
                  </a:cubicBezTo>
                  <a:cubicBezTo>
                    <a:pt x="0" y="44"/>
                    <a:pt x="11" y="33"/>
                    <a:pt x="24" y="32"/>
                  </a:cubicBezTo>
                  <a:close/>
                </a:path>
              </a:pathLst>
            </a:custGeom>
            <a:solidFill>
              <a:srgbClr val="3D96AE"/>
            </a:solidFill>
            <a:ln w="4445">
              <a:solidFill>
                <a:srgbClr val="3D96AE"/>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99" name="Freeform 43"/>
            <p:cNvSpPr>
              <a:spLocks/>
            </p:cNvSpPr>
            <p:nvPr/>
          </p:nvSpPr>
          <p:spPr bwMode="auto">
            <a:xfrm>
              <a:off x="1101" y="1038"/>
              <a:ext cx="6006" cy="1917"/>
            </a:xfrm>
            <a:custGeom>
              <a:avLst/>
              <a:gdLst/>
              <a:ahLst/>
              <a:cxnLst>
                <a:cxn ang="0">
                  <a:pos x="36" y="5"/>
                </a:cxn>
                <a:cxn ang="0">
                  <a:pos x="1220" y="469"/>
                </a:cxn>
                <a:cxn ang="0">
                  <a:pos x="1226" y="472"/>
                </a:cxn>
                <a:cxn ang="0">
                  <a:pos x="2394" y="1320"/>
                </a:cxn>
                <a:cxn ang="0">
                  <a:pos x="2381" y="1316"/>
                </a:cxn>
                <a:cxn ang="0">
                  <a:pos x="3549" y="1396"/>
                </a:cxn>
                <a:cxn ang="0">
                  <a:pos x="3554" y="1396"/>
                </a:cxn>
                <a:cxn ang="0">
                  <a:pos x="4722" y="1716"/>
                </a:cxn>
                <a:cxn ang="0">
                  <a:pos x="4714" y="1716"/>
                </a:cxn>
                <a:cxn ang="0">
                  <a:pos x="5898" y="1652"/>
                </a:cxn>
                <a:cxn ang="0">
                  <a:pos x="5910" y="1654"/>
                </a:cxn>
                <a:cxn ang="0">
                  <a:pos x="7078" y="2246"/>
                </a:cxn>
                <a:cxn ang="0">
                  <a:pos x="7064" y="2244"/>
                </a:cxn>
                <a:cxn ang="0">
                  <a:pos x="8232" y="2084"/>
                </a:cxn>
                <a:cxn ang="0">
                  <a:pos x="8242" y="2084"/>
                </a:cxn>
                <a:cxn ang="0">
                  <a:pos x="9410" y="2388"/>
                </a:cxn>
                <a:cxn ang="0">
                  <a:pos x="10574" y="2532"/>
                </a:cxn>
                <a:cxn ang="0">
                  <a:pos x="11759" y="2708"/>
                </a:cxn>
                <a:cxn ang="0">
                  <a:pos x="11753" y="2708"/>
                </a:cxn>
                <a:cxn ang="0">
                  <a:pos x="12921" y="2580"/>
                </a:cxn>
                <a:cxn ang="0">
                  <a:pos x="12947" y="2601"/>
                </a:cxn>
                <a:cxn ang="0">
                  <a:pos x="12926" y="2627"/>
                </a:cxn>
                <a:cxn ang="0">
                  <a:pos x="11758" y="2755"/>
                </a:cxn>
                <a:cxn ang="0">
                  <a:pos x="11752" y="2755"/>
                </a:cxn>
                <a:cxn ang="0">
                  <a:pos x="10569" y="2579"/>
                </a:cxn>
                <a:cxn ang="0">
                  <a:pos x="9397" y="2435"/>
                </a:cxn>
                <a:cxn ang="0">
                  <a:pos x="8229" y="2131"/>
                </a:cxn>
                <a:cxn ang="0">
                  <a:pos x="8239" y="2131"/>
                </a:cxn>
                <a:cxn ang="0">
                  <a:pos x="7071" y="2291"/>
                </a:cxn>
                <a:cxn ang="0">
                  <a:pos x="7057" y="2289"/>
                </a:cxn>
                <a:cxn ang="0">
                  <a:pos x="5889" y="1697"/>
                </a:cxn>
                <a:cxn ang="0">
                  <a:pos x="5901" y="1699"/>
                </a:cxn>
                <a:cxn ang="0">
                  <a:pos x="4717" y="1763"/>
                </a:cxn>
                <a:cxn ang="0">
                  <a:pos x="4709" y="1763"/>
                </a:cxn>
                <a:cxn ang="0">
                  <a:pos x="3541" y="1443"/>
                </a:cxn>
                <a:cxn ang="0">
                  <a:pos x="3546" y="1443"/>
                </a:cxn>
                <a:cxn ang="0">
                  <a:pos x="2378" y="1363"/>
                </a:cxn>
                <a:cxn ang="0">
                  <a:pos x="2365" y="1359"/>
                </a:cxn>
                <a:cxn ang="0">
                  <a:pos x="1197" y="511"/>
                </a:cxn>
                <a:cxn ang="0">
                  <a:pos x="1203" y="514"/>
                </a:cxn>
                <a:cxn ang="0">
                  <a:pos x="19" y="50"/>
                </a:cxn>
                <a:cxn ang="0">
                  <a:pos x="5" y="19"/>
                </a:cxn>
                <a:cxn ang="0">
                  <a:pos x="36" y="5"/>
                </a:cxn>
              </a:cxnLst>
              <a:rect l="0" t="0" r="r" b="b"/>
              <a:pathLst>
                <a:path w="12949" h="2756">
                  <a:moveTo>
                    <a:pt x="36" y="5"/>
                  </a:moveTo>
                  <a:lnTo>
                    <a:pt x="1220" y="469"/>
                  </a:lnTo>
                  <a:cubicBezTo>
                    <a:pt x="1222" y="470"/>
                    <a:pt x="1224" y="471"/>
                    <a:pt x="1226" y="472"/>
                  </a:cubicBezTo>
                  <a:lnTo>
                    <a:pt x="2394" y="1320"/>
                  </a:lnTo>
                  <a:lnTo>
                    <a:pt x="2381" y="1316"/>
                  </a:lnTo>
                  <a:lnTo>
                    <a:pt x="3549" y="1396"/>
                  </a:lnTo>
                  <a:cubicBezTo>
                    <a:pt x="3551" y="1396"/>
                    <a:pt x="3552" y="1396"/>
                    <a:pt x="3554" y="1396"/>
                  </a:cubicBezTo>
                  <a:lnTo>
                    <a:pt x="4722" y="1716"/>
                  </a:lnTo>
                  <a:lnTo>
                    <a:pt x="4714" y="1716"/>
                  </a:lnTo>
                  <a:lnTo>
                    <a:pt x="5898" y="1652"/>
                  </a:lnTo>
                  <a:cubicBezTo>
                    <a:pt x="5902" y="1651"/>
                    <a:pt x="5907" y="1652"/>
                    <a:pt x="5910" y="1654"/>
                  </a:cubicBezTo>
                  <a:lnTo>
                    <a:pt x="7078" y="2246"/>
                  </a:lnTo>
                  <a:lnTo>
                    <a:pt x="7064" y="2244"/>
                  </a:lnTo>
                  <a:lnTo>
                    <a:pt x="8232" y="2084"/>
                  </a:lnTo>
                  <a:cubicBezTo>
                    <a:pt x="8235" y="2083"/>
                    <a:pt x="8238" y="2083"/>
                    <a:pt x="8242" y="2084"/>
                  </a:cubicBezTo>
                  <a:lnTo>
                    <a:pt x="9410" y="2388"/>
                  </a:lnTo>
                  <a:lnTo>
                    <a:pt x="10574" y="2532"/>
                  </a:lnTo>
                  <a:lnTo>
                    <a:pt x="11759" y="2708"/>
                  </a:lnTo>
                  <a:lnTo>
                    <a:pt x="11753" y="2708"/>
                  </a:lnTo>
                  <a:lnTo>
                    <a:pt x="12921" y="2580"/>
                  </a:lnTo>
                  <a:cubicBezTo>
                    <a:pt x="12934" y="2578"/>
                    <a:pt x="12946" y="2588"/>
                    <a:pt x="12947" y="2601"/>
                  </a:cubicBezTo>
                  <a:cubicBezTo>
                    <a:pt x="12949" y="2614"/>
                    <a:pt x="12939" y="2626"/>
                    <a:pt x="12926" y="2627"/>
                  </a:cubicBezTo>
                  <a:lnTo>
                    <a:pt x="11758" y="2755"/>
                  </a:lnTo>
                  <a:cubicBezTo>
                    <a:pt x="11756" y="2756"/>
                    <a:pt x="11754" y="2756"/>
                    <a:pt x="11752" y="2755"/>
                  </a:cubicBezTo>
                  <a:lnTo>
                    <a:pt x="10569" y="2579"/>
                  </a:lnTo>
                  <a:lnTo>
                    <a:pt x="9397" y="2435"/>
                  </a:lnTo>
                  <a:lnTo>
                    <a:pt x="8229" y="2131"/>
                  </a:lnTo>
                  <a:lnTo>
                    <a:pt x="8239" y="2131"/>
                  </a:lnTo>
                  <a:lnTo>
                    <a:pt x="7071" y="2291"/>
                  </a:lnTo>
                  <a:cubicBezTo>
                    <a:pt x="7066" y="2292"/>
                    <a:pt x="7061" y="2291"/>
                    <a:pt x="7057" y="2289"/>
                  </a:cubicBezTo>
                  <a:lnTo>
                    <a:pt x="5889" y="1697"/>
                  </a:lnTo>
                  <a:lnTo>
                    <a:pt x="5901" y="1699"/>
                  </a:lnTo>
                  <a:lnTo>
                    <a:pt x="4717" y="1763"/>
                  </a:lnTo>
                  <a:cubicBezTo>
                    <a:pt x="4714" y="1764"/>
                    <a:pt x="4712" y="1763"/>
                    <a:pt x="4709" y="1763"/>
                  </a:cubicBezTo>
                  <a:lnTo>
                    <a:pt x="3541" y="1443"/>
                  </a:lnTo>
                  <a:lnTo>
                    <a:pt x="3546" y="1443"/>
                  </a:lnTo>
                  <a:lnTo>
                    <a:pt x="2378" y="1363"/>
                  </a:lnTo>
                  <a:cubicBezTo>
                    <a:pt x="2373" y="1363"/>
                    <a:pt x="2369" y="1362"/>
                    <a:pt x="2365" y="1359"/>
                  </a:cubicBezTo>
                  <a:lnTo>
                    <a:pt x="1197" y="511"/>
                  </a:lnTo>
                  <a:lnTo>
                    <a:pt x="1203" y="514"/>
                  </a:lnTo>
                  <a:lnTo>
                    <a:pt x="19" y="50"/>
                  </a:lnTo>
                  <a:cubicBezTo>
                    <a:pt x="6" y="45"/>
                    <a:pt x="0" y="31"/>
                    <a:pt x="5" y="19"/>
                  </a:cubicBezTo>
                  <a:cubicBezTo>
                    <a:pt x="10" y="6"/>
                    <a:pt x="24" y="0"/>
                    <a:pt x="36" y="5"/>
                  </a:cubicBezTo>
                  <a:close/>
                </a:path>
              </a:pathLst>
            </a:custGeom>
            <a:solidFill>
              <a:srgbClr val="DA8137"/>
            </a:solidFill>
            <a:ln w="4445">
              <a:solidFill>
                <a:srgbClr val="DA8137"/>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98" name="Freeform 42"/>
            <p:cNvSpPr>
              <a:spLocks/>
            </p:cNvSpPr>
            <p:nvPr/>
          </p:nvSpPr>
          <p:spPr bwMode="auto">
            <a:xfrm>
              <a:off x="1101" y="2029"/>
              <a:ext cx="6006" cy="993"/>
            </a:xfrm>
            <a:custGeom>
              <a:avLst/>
              <a:gdLst/>
              <a:ahLst/>
              <a:cxnLst>
                <a:cxn ang="0">
                  <a:pos x="35" y="5"/>
                </a:cxn>
                <a:cxn ang="0">
                  <a:pos x="1219" y="421"/>
                </a:cxn>
                <a:cxn ang="0">
                  <a:pos x="1206" y="420"/>
                </a:cxn>
                <a:cxn ang="0">
                  <a:pos x="2374" y="132"/>
                </a:cxn>
                <a:cxn ang="0">
                  <a:pos x="2390" y="134"/>
                </a:cxn>
                <a:cxn ang="0">
                  <a:pos x="3558" y="694"/>
                </a:cxn>
                <a:cxn ang="0">
                  <a:pos x="3547" y="691"/>
                </a:cxn>
                <a:cxn ang="0">
                  <a:pos x="4715" y="675"/>
                </a:cxn>
                <a:cxn ang="0">
                  <a:pos x="5902" y="788"/>
                </a:cxn>
                <a:cxn ang="0">
                  <a:pos x="5906" y="788"/>
                </a:cxn>
                <a:cxn ang="0">
                  <a:pos x="7074" y="1108"/>
                </a:cxn>
                <a:cxn ang="0">
                  <a:pos x="7064" y="1108"/>
                </a:cxn>
                <a:cxn ang="0">
                  <a:pos x="8232" y="916"/>
                </a:cxn>
                <a:cxn ang="0">
                  <a:pos x="8240" y="916"/>
                </a:cxn>
                <a:cxn ang="0">
                  <a:pos x="9408" y="1124"/>
                </a:cxn>
                <a:cxn ang="0">
                  <a:pos x="10574" y="1236"/>
                </a:cxn>
                <a:cxn ang="0">
                  <a:pos x="11758" y="1380"/>
                </a:cxn>
                <a:cxn ang="0">
                  <a:pos x="11753" y="1380"/>
                </a:cxn>
                <a:cxn ang="0">
                  <a:pos x="12921" y="1236"/>
                </a:cxn>
                <a:cxn ang="0">
                  <a:pos x="12947" y="1257"/>
                </a:cxn>
                <a:cxn ang="0">
                  <a:pos x="12926" y="1283"/>
                </a:cxn>
                <a:cxn ang="0">
                  <a:pos x="11758" y="1427"/>
                </a:cxn>
                <a:cxn ang="0">
                  <a:pos x="11753" y="1427"/>
                </a:cxn>
                <a:cxn ang="0">
                  <a:pos x="10569" y="1283"/>
                </a:cxn>
                <a:cxn ang="0">
                  <a:pos x="9399" y="1171"/>
                </a:cxn>
                <a:cxn ang="0">
                  <a:pos x="8231" y="963"/>
                </a:cxn>
                <a:cxn ang="0">
                  <a:pos x="8239" y="963"/>
                </a:cxn>
                <a:cxn ang="0">
                  <a:pos x="7071" y="1155"/>
                </a:cxn>
                <a:cxn ang="0">
                  <a:pos x="7061" y="1155"/>
                </a:cxn>
                <a:cxn ang="0">
                  <a:pos x="5893" y="835"/>
                </a:cxn>
                <a:cxn ang="0">
                  <a:pos x="5897" y="835"/>
                </a:cxn>
                <a:cxn ang="0">
                  <a:pos x="4716" y="723"/>
                </a:cxn>
                <a:cxn ang="0">
                  <a:pos x="3548" y="739"/>
                </a:cxn>
                <a:cxn ang="0">
                  <a:pos x="3537" y="737"/>
                </a:cxn>
                <a:cxn ang="0">
                  <a:pos x="2369" y="177"/>
                </a:cxn>
                <a:cxn ang="0">
                  <a:pos x="2385" y="179"/>
                </a:cxn>
                <a:cxn ang="0">
                  <a:pos x="1217" y="467"/>
                </a:cxn>
                <a:cxn ang="0">
                  <a:pos x="1204" y="466"/>
                </a:cxn>
                <a:cxn ang="0">
                  <a:pos x="20" y="50"/>
                </a:cxn>
                <a:cxn ang="0">
                  <a:pos x="5" y="20"/>
                </a:cxn>
                <a:cxn ang="0">
                  <a:pos x="35" y="5"/>
                </a:cxn>
              </a:cxnLst>
              <a:rect l="0" t="0" r="r" b="b"/>
              <a:pathLst>
                <a:path w="12949" h="1428">
                  <a:moveTo>
                    <a:pt x="35" y="5"/>
                  </a:moveTo>
                  <a:lnTo>
                    <a:pt x="1219" y="421"/>
                  </a:lnTo>
                  <a:lnTo>
                    <a:pt x="1206" y="420"/>
                  </a:lnTo>
                  <a:lnTo>
                    <a:pt x="2374" y="132"/>
                  </a:lnTo>
                  <a:cubicBezTo>
                    <a:pt x="2379" y="131"/>
                    <a:pt x="2385" y="131"/>
                    <a:pt x="2390" y="134"/>
                  </a:cubicBezTo>
                  <a:lnTo>
                    <a:pt x="3558" y="694"/>
                  </a:lnTo>
                  <a:lnTo>
                    <a:pt x="3547" y="691"/>
                  </a:lnTo>
                  <a:lnTo>
                    <a:pt x="4715" y="675"/>
                  </a:lnTo>
                  <a:lnTo>
                    <a:pt x="5902" y="788"/>
                  </a:lnTo>
                  <a:cubicBezTo>
                    <a:pt x="5903" y="788"/>
                    <a:pt x="5904" y="788"/>
                    <a:pt x="5906" y="788"/>
                  </a:cubicBezTo>
                  <a:lnTo>
                    <a:pt x="7074" y="1108"/>
                  </a:lnTo>
                  <a:lnTo>
                    <a:pt x="7064" y="1108"/>
                  </a:lnTo>
                  <a:lnTo>
                    <a:pt x="8232" y="916"/>
                  </a:lnTo>
                  <a:cubicBezTo>
                    <a:pt x="8234" y="915"/>
                    <a:pt x="8237" y="915"/>
                    <a:pt x="8240" y="916"/>
                  </a:cubicBezTo>
                  <a:lnTo>
                    <a:pt x="9408" y="1124"/>
                  </a:lnTo>
                  <a:lnTo>
                    <a:pt x="10574" y="1236"/>
                  </a:lnTo>
                  <a:lnTo>
                    <a:pt x="11758" y="1380"/>
                  </a:lnTo>
                  <a:lnTo>
                    <a:pt x="11753" y="1380"/>
                  </a:lnTo>
                  <a:lnTo>
                    <a:pt x="12921" y="1236"/>
                  </a:lnTo>
                  <a:cubicBezTo>
                    <a:pt x="12934" y="1234"/>
                    <a:pt x="12946" y="1243"/>
                    <a:pt x="12947" y="1257"/>
                  </a:cubicBezTo>
                  <a:cubicBezTo>
                    <a:pt x="12949" y="1270"/>
                    <a:pt x="12940" y="1282"/>
                    <a:pt x="12926" y="1283"/>
                  </a:cubicBezTo>
                  <a:lnTo>
                    <a:pt x="11758" y="1427"/>
                  </a:lnTo>
                  <a:cubicBezTo>
                    <a:pt x="11756" y="1428"/>
                    <a:pt x="11755" y="1428"/>
                    <a:pt x="11753" y="1427"/>
                  </a:cubicBezTo>
                  <a:lnTo>
                    <a:pt x="10569" y="1283"/>
                  </a:lnTo>
                  <a:lnTo>
                    <a:pt x="9399" y="1171"/>
                  </a:lnTo>
                  <a:lnTo>
                    <a:pt x="8231" y="963"/>
                  </a:lnTo>
                  <a:lnTo>
                    <a:pt x="8239" y="963"/>
                  </a:lnTo>
                  <a:lnTo>
                    <a:pt x="7071" y="1155"/>
                  </a:lnTo>
                  <a:cubicBezTo>
                    <a:pt x="7068" y="1156"/>
                    <a:pt x="7064" y="1156"/>
                    <a:pt x="7061" y="1155"/>
                  </a:cubicBezTo>
                  <a:lnTo>
                    <a:pt x="5893" y="835"/>
                  </a:lnTo>
                  <a:lnTo>
                    <a:pt x="5897" y="835"/>
                  </a:lnTo>
                  <a:lnTo>
                    <a:pt x="4716" y="723"/>
                  </a:lnTo>
                  <a:lnTo>
                    <a:pt x="3548" y="739"/>
                  </a:lnTo>
                  <a:cubicBezTo>
                    <a:pt x="3544" y="740"/>
                    <a:pt x="3540" y="739"/>
                    <a:pt x="3537" y="737"/>
                  </a:cubicBezTo>
                  <a:lnTo>
                    <a:pt x="2369" y="177"/>
                  </a:lnTo>
                  <a:lnTo>
                    <a:pt x="2385" y="179"/>
                  </a:lnTo>
                  <a:lnTo>
                    <a:pt x="1217" y="467"/>
                  </a:lnTo>
                  <a:cubicBezTo>
                    <a:pt x="1213" y="468"/>
                    <a:pt x="1208" y="468"/>
                    <a:pt x="1204" y="466"/>
                  </a:cubicBezTo>
                  <a:lnTo>
                    <a:pt x="20" y="50"/>
                  </a:lnTo>
                  <a:cubicBezTo>
                    <a:pt x="7" y="46"/>
                    <a:pt x="0" y="32"/>
                    <a:pt x="5" y="20"/>
                  </a:cubicBezTo>
                  <a:cubicBezTo>
                    <a:pt x="9" y="7"/>
                    <a:pt x="23" y="0"/>
                    <a:pt x="35" y="5"/>
                  </a:cubicBezTo>
                  <a:close/>
                </a:path>
              </a:pathLst>
            </a:custGeom>
            <a:solidFill>
              <a:srgbClr val="8EA5CB"/>
            </a:solidFill>
            <a:ln w="4445">
              <a:solidFill>
                <a:srgbClr val="8EA5CB"/>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97" name="Rectangle 41"/>
            <p:cNvSpPr>
              <a:spLocks noChangeArrowheads="1"/>
            </p:cNvSpPr>
            <p:nvPr/>
          </p:nvSpPr>
          <p:spPr bwMode="auto">
            <a:xfrm>
              <a:off x="136" y="4500"/>
              <a:ext cx="9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96" name="Rectangle 40"/>
            <p:cNvSpPr>
              <a:spLocks noChangeArrowheads="1"/>
            </p:cNvSpPr>
            <p:nvPr/>
          </p:nvSpPr>
          <p:spPr bwMode="auto">
            <a:xfrm>
              <a:off x="77" y="3763"/>
              <a:ext cx="18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95" name="Rectangle 39"/>
            <p:cNvSpPr>
              <a:spLocks noChangeArrowheads="1"/>
            </p:cNvSpPr>
            <p:nvPr/>
          </p:nvSpPr>
          <p:spPr bwMode="auto">
            <a:xfrm>
              <a:off x="77" y="3026"/>
              <a:ext cx="18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94" name="Rectangle 38"/>
            <p:cNvSpPr>
              <a:spLocks noChangeArrowheads="1"/>
            </p:cNvSpPr>
            <p:nvPr/>
          </p:nvSpPr>
          <p:spPr bwMode="auto">
            <a:xfrm>
              <a:off x="77" y="2290"/>
              <a:ext cx="18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93" name="Rectangle 37"/>
            <p:cNvSpPr>
              <a:spLocks noChangeArrowheads="1"/>
            </p:cNvSpPr>
            <p:nvPr/>
          </p:nvSpPr>
          <p:spPr bwMode="auto">
            <a:xfrm>
              <a:off x="77" y="1553"/>
              <a:ext cx="18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92" name="Rectangle 36"/>
            <p:cNvSpPr>
              <a:spLocks noChangeArrowheads="1"/>
            </p:cNvSpPr>
            <p:nvPr/>
          </p:nvSpPr>
          <p:spPr bwMode="auto">
            <a:xfrm>
              <a:off x="77" y="817"/>
              <a:ext cx="18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91" name="Rectangle 35"/>
            <p:cNvSpPr>
              <a:spLocks noChangeArrowheads="1"/>
            </p:cNvSpPr>
            <p:nvPr/>
          </p:nvSpPr>
          <p:spPr bwMode="auto">
            <a:xfrm>
              <a:off x="77" y="80"/>
              <a:ext cx="180" cy="2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90" name="Rectangle 34"/>
            <p:cNvSpPr>
              <a:spLocks noChangeArrowheads="1"/>
            </p:cNvSpPr>
            <p:nvPr/>
          </p:nvSpPr>
          <p:spPr bwMode="auto">
            <a:xfrm>
              <a:off x="849"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9" name="Rectangle 33"/>
            <p:cNvSpPr>
              <a:spLocks noChangeArrowheads="1"/>
            </p:cNvSpPr>
            <p:nvPr/>
          </p:nvSpPr>
          <p:spPr bwMode="auto">
            <a:xfrm>
              <a:off x="1392"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8" name="Rectangle 32"/>
            <p:cNvSpPr>
              <a:spLocks noChangeArrowheads="1"/>
            </p:cNvSpPr>
            <p:nvPr/>
          </p:nvSpPr>
          <p:spPr bwMode="auto">
            <a:xfrm>
              <a:off x="1936"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7" name="Rectangle 31"/>
            <p:cNvSpPr>
              <a:spLocks noChangeArrowheads="1"/>
            </p:cNvSpPr>
            <p:nvPr/>
          </p:nvSpPr>
          <p:spPr bwMode="auto">
            <a:xfrm>
              <a:off x="2479"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6" name="Rectangle 30"/>
            <p:cNvSpPr>
              <a:spLocks noChangeArrowheads="1"/>
            </p:cNvSpPr>
            <p:nvPr/>
          </p:nvSpPr>
          <p:spPr bwMode="auto">
            <a:xfrm>
              <a:off x="3022"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5" name="Rectangle 29"/>
            <p:cNvSpPr>
              <a:spLocks noChangeArrowheads="1"/>
            </p:cNvSpPr>
            <p:nvPr/>
          </p:nvSpPr>
          <p:spPr bwMode="auto">
            <a:xfrm>
              <a:off x="3566"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4" name="Rectangle 28"/>
            <p:cNvSpPr>
              <a:spLocks noChangeArrowheads="1"/>
            </p:cNvSpPr>
            <p:nvPr/>
          </p:nvSpPr>
          <p:spPr bwMode="auto">
            <a:xfrm>
              <a:off x="4109"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3" name="Rectangle 27"/>
            <p:cNvSpPr>
              <a:spLocks noChangeArrowheads="1"/>
            </p:cNvSpPr>
            <p:nvPr/>
          </p:nvSpPr>
          <p:spPr bwMode="auto">
            <a:xfrm>
              <a:off x="4652"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2" name="Rectangle 26"/>
            <p:cNvSpPr>
              <a:spLocks noChangeArrowheads="1"/>
            </p:cNvSpPr>
            <p:nvPr/>
          </p:nvSpPr>
          <p:spPr bwMode="auto">
            <a:xfrm>
              <a:off x="5196" y="4731"/>
              <a:ext cx="390" cy="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1" name="Rectangle 25"/>
            <p:cNvSpPr>
              <a:spLocks noChangeArrowheads="1"/>
            </p:cNvSpPr>
            <p:nvPr/>
          </p:nvSpPr>
          <p:spPr bwMode="auto">
            <a:xfrm>
              <a:off x="5784" y="4731"/>
              <a:ext cx="390"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0" name="Rectangle 24"/>
            <p:cNvSpPr>
              <a:spLocks noChangeArrowheads="1"/>
            </p:cNvSpPr>
            <p:nvPr/>
          </p:nvSpPr>
          <p:spPr bwMode="auto">
            <a:xfrm>
              <a:off x="5947" y="4954"/>
              <a:ext cx="180"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9" name="Rectangle 23"/>
            <p:cNvSpPr>
              <a:spLocks noChangeArrowheads="1"/>
            </p:cNvSpPr>
            <p:nvPr/>
          </p:nvSpPr>
          <p:spPr bwMode="auto">
            <a:xfrm>
              <a:off x="6327" y="4731"/>
              <a:ext cx="390"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SEM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8" name="Rectangle 22"/>
            <p:cNvSpPr>
              <a:spLocks noChangeArrowheads="1"/>
            </p:cNvSpPr>
            <p:nvPr/>
          </p:nvSpPr>
          <p:spPr bwMode="auto">
            <a:xfrm>
              <a:off x="6490" y="4954"/>
              <a:ext cx="180"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7" name="Rectangle 21"/>
            <p:cNvSpPr>
              <a:spLocks noChangeArrowheads="1"/>
            </p:cNvSpPr>
            <p:nvPr/>
          </p:nvSpPr>
          <p:spPr bwMode="auto">
            <a:xfrm>
              <a:off x="6870" y="4731"/>
              <a:ext cx="390"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SEM</a:t>
              </a:r>
              <a:r>
                <a:rPr kumimoji="0" lang="en-US" sz="9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6" name="Rectangle 20"/>
            <p:cNvSpPr>
              <a:spLocks noChangeArrowheads="1"/>
            </p:cNvSpPr>
            <p:nvPr/>
          </p:nvSpPr>
          <p:spPr bwMode="auto">
            <a:xfrm>
              <a:off x="7034" y="4954"/>
              <a:ext cx="180"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5" name="Freeform 19"/>
            <p:cNvSpPr>
              <a:spLocks/>
            </p:cNvSpPr>
            <p:nvPr/>
          </p:nvSpPr>
          <p:spPr bwMode="auto">
            <a:xfrm>
              <a:off x="7690" y="687"/>
              <a:ext cx="215" cy="3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16FA6"/>
            </a:solidFill>
            <a:ln w="4445">
              <a:solidFill>
                <a:srgbClr val="416FA6"/>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74" name="Rectangle 18"/>
            <p:cNvSpPr>
              <a:spLocks noChangeArrowheads="1"/>
            </p:cNvSpPr>
            <p:nvPr/>
          </p:nvSpPr>
          <p:spPr bwMode="auto">
            <a:xfrm>
              <a:off x="7905" y="428"/>
              <a:ext cx="1216" cy="5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Bagazo</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Melaza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3" name="Freeform 17"/>
            <p:cNvSpPr>
              <a:spLocks/>
            </p:cNvSpPr>
            <p:nvPr/>
          </p:nvSpPr>
          <p:spPr bwMode="auto">
            <a:xfrm>
              <a:off x="7678" y="1172"/>
              <a:ext cx="215" cy="3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A8423F"/>
            </a:solidFill>
            <a:ln w="4445">
              <a:solidFill>
                <a:srgbClr val="A8423F"/>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72" name="Rectangle 16"/>
            <p:cNvSpPr>
              <a:spLocks noChangeArrowheads="1"/>
            </p:cNvSpPr>
            <p:nvPr/>
          </p:nvSpPr>
          <p:spPr bwMode="auto">
            <a:xfrm>
              <a:off x="7989" y="1037"/>
              <a:ext cx="942" cy="5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Bagazo</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Lixiviados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1" name="Freeform 15"/>
            <p:cNvSpPr>
              <a:spLocks/>
            </p:cNvSpPr>
            <p:nvPr/>
          </p:nvSpPr>
          <p:spPr bwMode="auto">
            <a:xfrm>
              <a:off x="7663" y="2257"/>
              <a:ext cx="215" cy="3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86A44A"/>
            </a:solidFill>
            <a:ln w="4445">
              <a:solidFill>
                <a:srgbClr val="86A44A"/>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70" name="Rectangle 14"/>
            <p:cNvSpPr>
              <a:spLocks noChangeArrowheads="1"/>
            </p:cNvSpPr>
            <p:nvPr/>
          </p:nvSpPr>
          <p:spPr bwMode="auto">
            <a:xfrm>
              <a:off x="8004" y="2029"/>
              <a:ext cx="1203" cy="5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Vegetales</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Melaza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Freeform 13"/>
            <p:cNvSpPr>
              <a:spLocks/>
            </p:cNvSpPr>
            <p:nvPr/>
          </p:nvSpPr>
          <p:spPr bwMode="auto">
            <a:xfrm>
              <a:off x="7663" y="2878"/>
              <a:ext cx="215" cy="3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6E548D"/>
            </a:solidFill>
            <a:ln w="4445">
              <a:solidFill>
                <a:srgbClr val="6E548D"/>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68" name="Rectangle 12"/>
            <p:cNvSpPr>
              <a:spLocks noChangeArrowheads="1"/>
            </p:cNvSpPr>
            <p:nvPr/>
          </p:nvSpPr>
          <p:spPr bwMode="auto">
            <a:xfrm>
              <a:off x="7989" y="2658"/>
              <a:ext cx="1243" cy="2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Vegetales</a:t>
              </a: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7" name="Rectangle 11"/>
            <p:cNvSpPr>
              <a:spLocks noChangeArrowheads="1"/>
            </p:cNvSpPr>
            <p:nvPr/>
          </p:nvSpPr>
          <p:spPr bwMode="auto">
            <a:xfrm>
              <a:off x="7949" y="2955"/>
              <a:ext cx="908" cy="2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Lixiviado</a:t>
              </a:r>
              <a:r>
                <a:rPr kumimoji="0" lang="en-US" sz="1400" b="1"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Freeform 10"/>
            <p:cNvSpPr>
              <a:spLocks/>
            </p:cNvSpPr>
            <p:nvPr/>
          </p:nvSpPr>
          <p:spPr bwMode="auto">
            <a:xfrm>
              <a:off x="7663" y="3523"/>
              <a:ext cx="215" cy="33"/>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3D96AE"/>
            </a:solidFill>
            <a:ln w="4445">
              <a:solidFill>
                <a:srgbClr val="3D96AE"/>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65" name="Rectangle 9"/>
            <p:cNvSpPr>
              <a:spLocks noChangeArrowheads="1"/>
            </p:cNvSpPr>
            <p:nvPr/>
          </p:nvSpPr>
          <p:spPr bwMode="auto">
            <a:xfrm>
              <a:off x="7983" y="3369"/>
              <a:ext cx="1186" cy="2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Mix +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Melaza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4" name="Freeform 8"/>
            <p:cNvSpPr>
              <a:spLocks noEditPoints="1"/>
            </p:cNvSpPr>
            <p:nvPr/>
          </p:nvSpPr>
          <p:spPr bwMode="auto">
            <a:xfrm>
              <a:off x="4" y="6"/>
              <a:ext cx="9436" cy="5263"/>
            </a:xfrm>
            <a:custGeom>
              <a:avLst/>
              <a:gdLst/>
              <a:ahLst/>
              <a:cxnLst>
                <a:cxn ang="0">
                  <a:pos x="0" y="8"/>
                </a:cxn>
                <a:cxn ang="0">
                  <a:pos x="8" y="0"/>
                </a:cxn>
                <a:cxn ang="0">
                  <a:pos x="19784" y="0"/>
                </a:cxn>
                <a:cxn ang="0">
                  <a:pos x="19792" y="8"/>
                </a:cxn>
                <a:cxn ang="0">
                  <a:pos x="19792" y="7560"/>
                </a:cxn>
                <a:cxn ang="0">
                  <a:pos x="19784" y="7568"/>
                </a:cxn>
                <a:cxn ang="0">
                  <a:pos x="8" y="7568"/>
                </a:cxn>
                <a:cxn ang="0">
                  <a:pos x="0" y="7560"/>
                </a:cxn>
                <a:cxn ang="0">
                  <a:pos x="0" y="8"/>
                </a:cxn>
                <a:cxn ang="0">
                  <a:pos x="16" y="7560"/>
                </a:cxn>
                <a:cxn ang="0">
                  <a:pos x="8" y="7552"/>
                </a:cxn>
                <a:cxn ang="0">
                  <a:pos x="19784" y="7552"/>
                </a:cxn>
                <a:cxn ang="0">
                  <a:pos x="19776" y="7560"/>
                </a:cxn>
                <a:cxn ang="0">
                  <a:pos x="19776" y="8"/>
                </a:cxn>
                <a:cxn ang="0">
                  <a:pos x="19784" y="16"/>
                </a:cxn>
                <a:cxn ang="0">
                  <a:pos x="8" y="16"/>
                </a:cxn>
                <a:cxn ang="0">
                  <a:pos x="16" y="8"/>
                </a:cxn>
                <a:cxn ang="0">
                  <a:pos x="16" y="7560"/>
                </a:cxn>
              </a:cxnLst>
              <a:rect l="0" t="0" r="r" b="b"/>
              <a:pathLst>
                <a:path w="19792" h="7568">
                  <a:moveTo>
                    <a:pt x="0" y="8"/>
                  </a:moveTo>
                  <a:cubicBezTo>
                    <a:pt x="0" y="4"/>
                    <a:pt x="4" y="0"/>
                    <a:pt x="8" y="0"/>
                  </a:cubicBezTo>
                  <a:lnTo>
                    <a:pt x="19784" y="0"/>
                  </a:lnTo>
                  <a:cubicBezTo>
                    <a:pt x="19789" y="0"/>
                    <a:pt x="19792" y="4"/>
                    <a:pt x="19792" y="8"/>
                  </a:cubicBezTo>
                  <a:lnTo>
                    <a:pt x="19792" y="7560"/>
                  </a:lnTo>
                  <a:cubicBezTo>
                    <a:pt x="19792" y="7565"/>
                    <a:pt x="19789" y="7568"/>
                    <a:pt x="19784" y="7568"/>
                  </a:cubicBezTo>
                  <a:lnTo>
                    <a:pt x="8" y="7568"/>
                  </a:lnTo>
                  <a:cubicBezTo>
                    <a:pt x="4" y="7568"/>
                    <a:pt x="0" y="7565"/>
                    <a:pt x="0" y="7560"/>
                  </a:cubicBezTo>
                  <a:lnTo>
                    <a:pt x="0" y="8"/>
                  </a:lnTo>
                  <a:close/>
                  <a:moveTo>
                    <a:pt x="16" y="7560"/>
                  </a:moveTo>
                  <a:lnTo>
                    <a:pt x="8" y="7552"/>
                  </a:lnTo>
                  <a:lnTo>
                    <a:pt x="19784" y="7552"/>
                  </a:lnTo>
                  <a:lnTo>
                    <a:pt x="19776" y="7560"/>
                  </a:lnTo>
                  <a:lnTo>
                    <a:pt x="19776" y="8"/>
                  </a:lnTo>
                  <a:lnTo>
                    <a:pt x="19784" y="16"/>
                  </a:lnTo>
                  <a:lnTo>
                    <a:pt x="8" y="16"/>
                  </a:lnTo>
                  <a:lnTo>
                    <a:pt x="16" y="8"/>
                  </a:lnTo>
                  <a:lnTo>
                    <a:pt x="16" y="7560"/>
                  </a:lnTo>
                  <a:close/>
                </a:path>
              </a:pathLst>
            </a:custGeom>
            <a:solidFill>
              <a:srgbClr val="868686"/>
            </a:solidFill>
            <a:ln w="0">
              <a:solidFill>
                <a:srgbClr val="868686"/>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5063" name="Freeform 7"/>
            <p:cNvSpPr>
              <a:spLocks/>
            </p:cNvSpPr>
            <p:nvPr/>
          </p:nvSpPr>
          <p:spPr bwMode="auto">
            <a:xfrm>
              <a:off x="842" y="156"/>
              <a:ext cx="45" cy="4730"/>
            </a:xfrm>
            <a:custGeom>
              <a:avLst/>
              <a:gdLst/>
              <a:ahLst/>
              <a:cxnLst>
                <a:cxn ang="0">
                  <a:pos x="45" y="0"/>
                </a:cxn>
                <a:cxn ang="0">
                  <a:pos x="8" y="4730"/>
                </a:cxn>
                <a:cxn ang="0">
                  <a:pos x="0" y="4729"/>
                </a:cxn>
                <a:cxn ang="0">
                  <a:pos x="37" y="0"/>
                </a:cxn>
                <a:cxn ang="0">
                  <a:pos x="45" y="0"/>
                </a:cxn>
              </a:cxnLst>
              <a:rect l="0" t="0" r="r" b="b"/>
              <a:pathLst>
                <a:path w="45" h="4730">
                  <a:moveTo>
                    <a:pt x="45" y="0"/>
                  </a:moveTo>
                  <a:lnTo>
                    <a:pt x="8" y="4730"/>
                  </a:lnTo>
                  <a:lnTo>
                    <a:pt x="0" y="4729"/>
                  </a:lnTo>
                  <a:lnTo>
                    <a:pt x="37" y="0"/>
                  </a:lnTo>
                  <a:lnTo>
                    <a:pt x="45" y="0"/>
                  </a:lnTo>
                  <a:close/>
                </a:path>
              </a:pathLst>
            </a:custGeom>
            <a:solidFill>
              <a:srgbClr val="C0504D"/>
            </a:solidFill>
            <a:ln w="0">
              <a:solidFill>
                <a:srgbClr val="C0504D"/>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5062" name="Freeform 6"/>
            <p:cNvSpPr>
              <a:spLocks/>
            </p:cNvSpPr>
            <p:nvPr/>
          </p:nvSpPr>
          <p:spPr bwMode="auto">
            <a:xfrm>
              <a:off x="1936" y="178"/>
              <a:ext cx="52" cy="4686"/>
            </a:xfrm>
            <a:custGeom>
              <a:avLst/>
              <a:gdLst/>
              <a:ahLst/>
              <a:cxnLst>
                <a:cxn ang="0">
                  <a:pos x="52" y="1"/>
                </a:cxn>
                <a:cxn ang="0">
                  <a:pos x="8" y="4686"/>
                </a:cxn>
                <a:cxn ang="0">
                  <a:pos x="0" y="4685"/>
                </a:cxn>
                <a:cxn ang="0">
                  <a:pos x="45" y="0"/>
                </a:cxn>
                <a:cxn ang="0">
                  <a:pos x="52" y="1"/>
                </a:cxn>
              </a:cxnLst>
              <a:rect l="0" t="0" r="r" b="b"/>
              <a:pathLst>
                <a:path w="52" h="4686">
                  <a:moveTo>
                    <a:pt x="52" y="1"/>
                  </a:moveTo>
                  <a:lnTo>
                    <a:pt x="8" y="4686"/>
                  </a:lnTo>
                  <a:lnTo>
                    <a:pt x="0" y="4685"/>
                  </a:lnTo>
                  <a:lnTo>
                    <a:pt x="45" y="0"/>
                  </a:lnTo>
                  <a:lnTo>
                    <a:pt x="52" y="1"/>
                  </a:lnTo>
                  <a:close/>
                </a:path>
              </a:pathLst>
            </a:custGeom>
            <a:solidFill>
              <a:srgbClr val="C0504D"/>
            </a:solidFill>
            <a:ln w="0">
              <a:solidFill>
                <a:srgbClr val="C0504D"/>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5061" name="Freeform 5"/>
            <p:cNvSpPr>
              <a:spLocks/>
            </p:cNvSpPr>
            <p:nvPr/>
          </p:nvSpPr>
          <p:spPr bwMode="auto">
            <a:xfrm>
              <a:off x="5726" y="256"/>
              <a:ext cx="37" cy="4530"/>
            </a:xfrm>
            <a:custGeom>
              <a:avLst/>
              <a:gdLst/>
              <a:ahLst/>
              <a:cxnLst>
                <a:cxn ang="0">
                  <a:pos x="37" y="1"/>
                </a:cxn>
                <a:cxn ang="0">
                  <a:pos x="7" y="4530"/>
                </a:cxn>
                <a:cxn ang="0">
                  <a:pos x="0" y="4529"/>
                </a:cxn>
                <a:cxn ang="0">
                  <a:pos x="30" y="0"/>
                </a:cxn>
                <a:cxn ang="0">
                  <a:pos x="37" y="1"/>
                </a:cxn>
              </a:cxnLst>
              <a:rect l="0" t="0" r="r" b="b"/>
              <a:pathLst>
                <a:path w="37" h="4530">
                  <a:moveTo>
                    <a:pt x="37" y="1"/>
                  </a:moveTo>
                  <a:lnTo>
                    <a:pt x="7" y="4530"/>
                  </a:lnTo>
                  <a:lnTo>
                    <a:pt x="0" y="4529"/>
                  </a:lnTo>
                  <a:lnTo>
                    <a:pt x="30" y="0"/>
                  </a:lnTo>
                  <a:lnTo>
                    <a:pt x="37" y="1"/>
                  </a:lnTo>
                  <a:close/>
                </a:path>
              </a:pathLst>
            </a:custGeom>
            <a:solidFill>
              <a:srgbClr val="C0504D"/>
            </a:solidFill>
            <a:ln w="0">
              <a:solidFill>
                <a:srgbClr val="C0504D"/>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5060" name="Freeform 4"/>
            <p:cNvSpPr>
              <a:spLocks/>
            </p:cNvSpPr>
            <p:nvPr/>
          </p:nvSpPr>
          <p:spPr bwMode="auto">
            <a:xfrm>
              <a:off x="7322" y="158"/>
              <a:ext cx="37" cy="4464"/>
            </a:xfrm>
            <a:custGeom>
              <a:avLst/>
              <a:gdLst/>
              <a:ahLst/>
              <a:cxnLst>
                <a:cxn ang="0">
                  <a:pos x="37" y="1"/>
                </a:cxn>
                <a:cxn ang="0">
                  <a:pos x="7" y="4464"/>
                </a:cxn>
                <a:cxn ang="0">
                  <a:pos x="0" y="4463"/>
                </a:cxn>
                <a:cxn ang="0">
                  <a:pos x="29" y="0"/>
                </a:cxn>
                <a:cxn ang="0">
                  <a:pos x="37" y="1"/>
                </a:cxn>
              </a:cxnLst>
              <a:rect l="0" t="0" r="r" b="b"/>
              <a:pathLst>
                <a:path w="37" h="4464">
                  <a:moveTo>
                    <a:pt x="37" y="1"/>
                  </a:moveTo>
                  <a:lnTo>
                    <a:pt x="7" y="4464"/>
                  </a:lnTo>
                  <a:lnTo>
                    <a:pt x="0" y="4463"/>
                  </a:lnTo>
                  <a:lnTo>
                    <a:pt x="29" y="0"/>
                  </a:lnTo>
                  <a:lnTo>
                    <a:pt x="37" y="1"/>
                  </a:lnTo>
                  <a:close/>
                </a:path>
              </a:pathLst>
            </a:custGeom>
            <a:solidFill>
              <a:srgbClr val="C0504D"/>
            </a:solidFill>
            <a:ln w="0">
              <a:solidFill>
                <a:srgbClr val="C0504D"/>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5059" name="Freeform 3"/>
            <p:cNvSpPr>
              <a:spLocks/>
            </p:cNvSpPr>
            <p:nvPr/>
          </p:nvSpPr>
          <p:spPr bwMode="auto">
            <a:xfrm>
              <a:off x="7663" y="3878"/>
              <a:ext cx="230" cy="36"/>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8EA5CB"/>
            </a:solidFill>
            <a:ln w="5080">
              <a:solidFill>
                <a:srgbClr val="8EA5CB"/>
              </a:solidFill>
              <a:bevel/>
              <a:headEnd/>
              <a:tailEnd/>
            </a:ln>
          </p:spPr>
          <p:txBody>
            <a:bodyPr vert="horz" wrap="square" lIns="91440" tIns="45720" rIns="91440" bIns="45720" numCol="1" anchor="t" anchorCtr="0" compatLnSpc="1">
              <a:prstTxWarp prst="textNoShape">
                <a:avLst/>
              </a:prstTxWarp>
            </a:bodyPr>
            <a:lstStyle/>
            <a:p>
              <a:endParaRPr lang="es-CO"/>
            </a:p>
          </p:txBody>
        </p:sp>
        <p:sp>
          <p:nvSpPr>
            <p:cNvPr id="45058" name="Rectangle 2"/>
            <p:cNvSpPr>
              <a:spLocks noChangeArrowheads="1"/>
            </p:cNvSpPr>
            <p:nvPr/>
          </p:nvSpPr>
          <p:spPr bwMode="auto">
            <a:xfrm>
              <a:off x="7893" y="3739"/>
              <a:ext cx="844" cy="2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Testigo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36712"/>
          </a:xfrm>
        </p:spPr>
        <p:txBody>
          <a:bodyPr/>
          <a:lstStyle/>
          <a:p>
            <a:pPr algn="l"/>
            <a:r>
              <a:rPr lang="es-CO" dirty="0" smtClean="0">
                <a:solidFill>
                  <a:schemeClr val="tx1"/>
                </a:solidFill>
              </a:rPr>
              <a:t>Análisis de Duncan 5%</a:t>
            </a:r>
            <a:endParaRPr lang="es-CO" dirty="0">
              <a:solidFill>
                <a:schemeClr val="tx1"/>
              </a:solidFill>
            </a:endParaRPr>
          </a:p>
        </p:txBody>
      </p:sp>
      <p:graphicFrame>
        <p:nvGraphicFramePr>
          <p:cNvPr id="4" name="3 Tabla"/>
          <p:cNvGraphicFramePr>
            <a:graphicFrameLocks noGrp="1"/>
          </p:cNvGraphicFramePr>
          <p:nvPr/>
        </p:nvGraphicFramePr>
        <p:xfrm>
          <a:off x="179512" y="908720"/>
          <a:ext cx="8352927" cy="2664297"/>
        </p:xfrm>
        <a:graphic>
          <a:graphicData uri="http://schemas.openxmlformats.org/drawingml/2006/table">
            <a:tbl>
              <a:tblPr/>
              <a:tblGrid>
                <a:gridCol w="1829924"/>
                <a:gridCol w="104080"/>
                <a:gridCol w="270609"/>
                <a:gridCol w="668008"/>
                <a:gridCol w="755056"/>
                <a:gridCol w="665168"/>
                <a:gridCol w="572442"/>
                <a:gridCol w="643406"/>
                <a:gridCol w="825073"/>
                <a:gridCol w="400237"/>
                <a:gridCol w="798581"/>
                <a:gridCol w="820343"/>
              </a:tblGrid>
              <a:tr h="222025">
                <a:tc gridSpan="2">
                  <a:txBody>
                    <a:bodyPr/>
                    <a:lstStyle/>
                    <a:p>
                      <a:pPr algn="ctr">
                        <a:lnSpc>
                          <a:spcPct val="115000"/>
                        </a:lnSpc>
                        <a:spcAft>
                          <a:spcPts val="0"/>
                        </a:spcAft>
                      </a:pPr>
                      <a:r>
                        <a:rPr lang="es-CO" sz="11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SEMANA 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2202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49,87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49,33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39,17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44049">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49,10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47,47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39,10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4049">
                <a:tc>
                  <a:txBody>
                    <a:bodyPr/>
                    <a:lstStyle/>
                    <a:p>
                      <a:pPr algn="ctr">
                        <a:lnSpc>
                          <a:spcPct val="115000"/>
                        </a:lnSpc>
                        <a:spcAft>
                          <a:spcPts val="0"/>
                        </a:spcAft>
                      </a:pPr>
                      <a:r>
                        <a:rPr lang="es-CO" sz="1200" b="1">
                          <a:solidFill>
                            <a:srgbClr val="000000"/>
                          </a:solidFill>
                          <a:latin typeface="Times New Roman"/>
                          <a:ea typeface="Times New Roman"/>
                          <a:cs typeface="Times New Roman"/>
                        </a:rPr>
                        <a:t>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48,23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43,83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38,60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074">
                <a:tc>
                  <a:txBody>
                    <a:bodyPr/>
                    <a:lstStyle/>
                    <a:p>
                      <a:pPr algn="ctr">
                        <a:lnSpc>
                          <a:spcPct val="115000"/>
                        </a:lnSpc>
                        <a:spcAft>
                          <a:spcPts val="0"/>
                        </a:spcAft>
                      </a:pPr>
                      <a:r>
                        <a:rPr lang="es-CO" sz="1200" b="1">
                          <a:solidFill>
                            <a:srgbClr val="000000"/>
                          </a:solidFill>
                          <a:latin typeface="Times New Roman"/>
                          <a:ea typeface="Times New Roman"/>
                          <a:cs typeface="Times New Roman"/>
                        </a:rPr>
                        <a:t>VEGETALES</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43,6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37,13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025">
                <a:tc>
                  <a:txBody>
                    <a:bodyPr/>
                    <a:lstStyle/>
                    <a:p>
                      <a:pPr algn="ctr">
                        <a:lnSpc>
                          <a:spcPct val="115000"/>
                        </a:lnSpc>
                        <a:spcAft>
                          <a:spcPts val="0"/>
                        </a:spcAft>
                      </a:pPr>
                      <a:r>
                        <a:rPr lang="es-CO" sz="1200" b="1">
                          <a:solidFill>
                            <a:srgbClr val="000000"/>
                          </a:solidFill>
                          <a:latin typeface="Times New Roman"/>
                          <a:ea typeface="Times New Roman"/>
                          <a:cs typeface="Times New Roman"/>
                        </a:rPr>
                        <a:t>MIX+MELAZA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45,97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43,1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35,87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02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35,47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33,53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33,60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025">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34,83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30,93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32,63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179512" y="3645025"/>
          <a:ext cx="8352929" cy="2391151"/>
        </p:xfrm>
        <a:graphic>
          <a:graphicData uri="http://schemas.openxmlformats.org/drawingml/2006/table">
            <a:tbl>
              <a:tblPr/>
              <a:tblGrid>
                <a:gridCol w="1973351"/>
                <a:gridCol w="99453"/>
                <a:gridCol w="162739"/>
                <a:gridCol w="542672"/>
                <a:gridCol w="950950"/>
                <a:gridCol w="682167"/>
                <a:gridCol w="542672"/>
                <a:gridCol w="682167"/>
                <a:gridCol w="811455"/>
                <a:gridCol w="413382"/>
                <a:gridCol w="814858"/>
                <a:gridCol w="677063"/>
              </a:tblGrid>
              <a:tr h="239115">
                <a:tc gridSpan="2">
                  <a:txBody>
                    <a:bodyPr/>
                    <a:lstStyle/>
                    <a:p>
                      <a:pPr algn="l">
                        <a:lnSpc>
                          <a:spcPct val="115000"/>
                        </a:lnSpc>
                        <a:spcAft>
                          <a:spcPts val="0"/>
                        </a:spcAft>
                      </a:pPr>
                      <a:r>
                        <a:rPr lang="es-CO" sz="1100" b="1" dirty="0">
                          <a:solidFill>
                            <a:srgbClr val="000000"/>
                          </a:solidFill>
                          <a:latin typeface="Times New Roman"/>
                          <a:ea typeface="Times New Roman"/>
                          <a:cs typeface="Times New Roman"/>
                        </a:rPr>
                        <a:t>   TRATAMIENTOS</a:t>
                      </a:r>
                      <a:endParaRPr lang="es-CO"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pPr>
                      <a:endParaRPr lang="es-CO" sz="1100">
                        <a:latin typeface="Calibri"/>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b="1">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b="1">
                          <a:solidFill>
                            <a:srgbClr val="000000"/>
                          </a:solidFill>
                          <a:latin typeface="Times New Roman"/>
                          <a:ea typeface="Times New Roman"/>
                          <a:cs typeface="Times New Roman"/>
                        </a:rPr>
                        <a:t>SEMANA 4</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b="1">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b="1">
                          <a:solidFill>
                            <a:srgbClr val="000000"/>
                          </a:solidFill>
                          <a:latin typeface="Times New Roman"/>
                          <a:ea typeface="Times New Roman"/>
                          <a:cs typeface="Times New Roman"/>
                        </a:rPr>
                        <a:t>SEMANA 5</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100">
                          <a:solidFill>
                            <a:srgbClr val="000000"/>
                          </a:solidFill>
                          <a:latin typeface="Calibri"/>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b="1">
                          <a:solidFill>
                            <a:srgbClr val="000000"/>
                          </a:solidFill>
                          <a:latin typeface="Times New Roman"/>
                          <a:ea typeface="Times New Roman"/>
                          <a:cs typeface="Times New Roman"/>
                        </a:rPr>
                        <a:t>SEMANA 6</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r>
              <a:tr h="23911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37,49</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38,03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33,31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9115">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BAGAZO + LIXIVIADOS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37,39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34,66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32,71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15">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VEGETALES + MELAZA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36,18</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34,46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32,61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346">
                <a:tc>
                  <a:txBody>
                    <a:bodyPr/>
                    <a:lstStyle/>
                    <a:p>
                      <a:pPr algn="ctr">
                        <a:lnSpc>
                          <a:spcPct val="115000"/>
                        </a:lnSpc>
                        <a:spcAft>
                          <a:spcPts val="0"/>
                        </a:spcAft>
                      </a:pPr>
                      <a:r>
                        <a:rPr lang="es-CO" sz="1200" b="1">
                          <a:solidFill>
                            <a:srgbClr val="000000"/>
                          </a:solidFill>
                          <a:latin typeface="Times New Roman"/>
                          <a:ea typeface="Times New Roman"/>
                          <a:cs typeface="Times New Roman"/>
                        </a:rPr>
                        <a:t>VEGETALES</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 + </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35,12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33,75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31,90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1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33,71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32,11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30,67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1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33,63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30,17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29,79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15">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28,36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28,46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27,35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7" y="332656"/>
          <a:ext cx="8280919" cy="2789933"/>
        </p:xfrm>
        <a:graphic>
          <a:graphicData uri="http://schemas.openxmlformats.org/drawingml/2006/table">
            <a:tbl>
              <a:tblPr/>
              <a:tblGrid>
                <a:gridCol w="1735227"/>
                <a:gridCol w="102291"/>
                <a:gridCol w="263167"/>
                <a:gridCol w="530053"/>
                <a:gridCol w="796940"/>
                <a:gridCol w="653732"/>
                <a:gridCol w="530053"/>
                <a:gridCol w="658382"/>
                <a:gridCol w="791360"/>
                <a:gridCol w="395215"/>
                <a:gridCol w="791360"/>
                <a:gridCol w="1033139"/>
              </a:tblGrid>
              <a:tr h="436369">
                <a:tc gridSpan="2">
                  <a:txBody>
                    <a:bodyPr/>
                    <a:lstStyle/>
                    <a:p>
                      <a:pPr algn="ctr">
                        <a:lnSpc>
                          <a:spcPct val="115000"/>
                        </a:lnSpc>
                        <a:spcAft>
                          <a:spcPts val="0"/>
                        </a:spcAft>
                      </a:pPr>
                      <a:r>
                        <a:rPr lang="es-CO" sz="11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2034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27,63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28,75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26,68</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034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27,08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28,56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25,82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5">
                <a:tc>
                  <a:txBody>
                    <a:bodyPr/>
                    <a:lstStyle/>
                    <a:p>
                      <a:pPr algn="ctr">
                        <a:lnSpc>
                          <a:spcPct val="115000"/>
                        </a:lnSpc>
                        <a:spcAft>
                          <a:spcPts val="0"/>
                        </a:spcAft>
                      </a:pPr>
                      <a:r>
                        <a:rPr lang="es-CO" sz="1200" b="1">
                          <a:solidFill>
                            <a:srgbClr val="000000"/>
                          </a:solidFill>
                          <a:latin typeface="Times New Roman"/>
                          <a:ea typeface="Times New Roman"/>
                          <a:cs typeface="Times New Roman"/>
                        </a:rPr>
                        <a:t>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27,07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28,13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25,71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5">
                <a:tc>
                  <a:txBody>
                    <a:bodyPr/>
                    <a:lstStyle/>
                    <a:p>
                      <a:pPr algn="ctr">
                        <a:lnSpc>
                          <a:spcPct val="115000"/>
                        </a:lnSpc>
                        <a:spcAft>
                          <a:spcPts val="0"/>
                        </a:spcAft>
                      </a:pPr>
                      <a:r>
                        <a:rPr lang="es-CO" sz="1200" b="1">
                          <a:solidFill>
                            <a:srgbClr val="000000"/>
                          </a:solidFill>
                          <a:latin typeface="Times New Roman"/>
                          <a:ea typeface="Times New Roman"/>
                          <a:cs typeface="Times New Roman"/>
                        </a:rPr>
                        <a:t>VEGETALES</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26,91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27,67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25,63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26,39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27,33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25,11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24,38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26,32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24,54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err="1">
                          <a:solidFill>
                            <a:srgbClr val="000000"/>
                          </a:solidFill>
                          <a:latin typeface="Times New Roman"/>
                          <a:ea typeface="Times New Roman"/>
                          <a:cs typeface="Times New Roman"/>
                        </a:rPr>
                        <a:t>BC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5">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TESTIGO</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dirty="0">
                          <a:solidFill>
                            <a:srgbClr val="000000"/>
                          </a:solidFill>
                          <a:latin typeface="Times New Roman"/>
                          <a:ea typeface="Times New Roman"/>
                          <a:cs typeface="Times New Roman"/>
                        </a:rPr>
                        <a:t>T7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24,35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26,27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24,31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395536" y="3140968"/>
          <a:ext cx="8280921" cy="2542159"/>
        </p:xfrm>
        <a:graphic>
          <a:graphicData uri="http://schemas.openxmlformats.org/drawingml/2006/table">
            <a:tbl>
              <a:tblPr/>
              <a:tblGrid>
                <a:gridCol w="1802209"/>
                <a:gridCol w="101663"/>
                <a:gridCol w="207947"/>
                <a:gridCol w="526800"/>
                <a:gridCol w="786503"/>
                <a:gridCol w="655264"/>
                <a:gridCol w="526800"/>
                <a:gridCol w="654341"/>
                <a:gridCol w="786503"/>
                <a:gridCol w="392789"/>
                <a:gridCol w="786503"/>
                <a:gridCol w="1053599"/>
              </a:tblGrid>
              <a:tr h="213995">
                <a:tc gridSpan="2">
                  <a:txBody>
                    <a:bodyPr/>
                    <a:lstStyle/>
                    <a:p>
                      <a:pPr algn="ctr">
                        <a:lnSpc>
                          <a:spcPct val="115000"/>
                        </a:lnSpc>
                        <a:spcAft>
                          <a:spcPts val="0"/>
                        </a:spcAft>
                      </a:pPr>
                      <a:r>
                        <a:rPr lang="es-CO" sz="11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SEMANA 10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11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12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1399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24,84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23,37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T2</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24,58</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399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24,64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T2</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23,24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24,49</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algn="ctr">
                        <a:lnSpc>
                          <a:spcPct val="115000"/>
                        </a:lnSpc>
                        <a:spcAft>
                          <a:spcPts val="0"/>
                        </a:spcAft>
                      </a:pPr>
                      <a:r>
                        <a:rPr lang="es-CO" sz="1200" b="1">
                          <a:solidFill>
                            <a:srgbClr val="000000"/>
                          </a:solidFill>
                          <a:latin typeface="Times New Roman"/>
                          <a:ea typeface="Times New Roman"/>
                          <a:cs typeface="Times New Roman"/>
                        </a:rPr>
                        <a:t>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24,38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22,67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24,00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algn="ctr">
                        <a:lnSpc>
                          <a:spcPct val="115000"/>
                        </a:lnSpc>
                        <a:spcAft>
                          <a:spcPts val="0"/>
                        </a:spcAft>
                      </a:pPr>
                      <a:r>
                        <a:rPr lang="es-CO" sz="1200" b="1">
                          <a:solidFill>
                            <a:srgbClr val="000000"/>
                          </a:solidFill>
                          <a:latin typeface="Times New Roman"/>
                          <a:ea typeface="Times New Roman"/>
                          <a:cs typeface="Times New Roman"/>
                        </a:rPr>
                        <a:t>VEGETALES</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24,28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22,65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23,99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23,36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21,94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23,21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99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23,22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21,89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23,15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23,18</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21,75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23,01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5 CuadroTexto"/>
          <p:cNvSpPr txBox="1"/>
          <p:nvPr/>
        </p:nvSpPr>
        <p:spPr>
          <a:xfrm>
            <a:off x="395536" y="5877272"/>
            <a:ext cx="2736304" cy="369332"/>
          </a:xfrm>
          <a:prstGeom prst="rect">
            <a:avLst/>
          </a:prstGeom>
          <a:noFill/>
        </p:spPr>
        <p:txBody>
          <a:bodyPr wrap="square" rtlCol="0">
            <a:spAutoFit/>
          </a:bodyPr>
          <a:lstStyle/>
          <a:p>
            <a:r>
              <a:rPr lang="es-CO" dirty="0" smtClean="0"/>
              <a:t>Fuente: Chávez L. 2012</a:t>
            </a:r>
            <a:endParaRPr lang="es-C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852704"/>
          </a:xfrm>
        </p:spPr>
        <p:txBody>
          <a:bodyPr/>
          <a:lstStyle/>
          <a:p>
            <a:pPr algn="l"/>
            <a:r>
              <a:rPr lang="es-ES" dirty="0" smtClean="0">
                <a:solidFill>
                  <a:schemeClr val="tx1"/>
                </a:solidFill>
              </a:rPr>
              <a:t>Análisis de variancia para la evaluación semanal de humedad en los distintos tratamientos. Ibarra 2012</a:t>
            </a:r>
            <a:r>
              <a:rPr lang="es-ES" dirty="0" smtClean="0"/>
              <a:t>.</a:t>
            </a:r>
            <a:endParaRPr lang="es-CO" dirty="0">
              <a:solidFill>
                <a:schemeClr val="tx1"/>
              </a:solidFill>
            </a:endParaRPr>
          </a:p>
        </p:txBody>
      </p:sp>
      <p:graphicFrame>
        <p:nvGraphicFramePr>
          <p:cNvPr id="4" name="3 Tabla"/>
          <p:cNvGraphicFramePr>
            <a:graphicFrameLocks noGrp="1"/>
          </p:cNvGraphicFramePr>
          <p:nvPr/>
        </p:nvGraphicFramePr>
        <p:xfrm>
          <a:off x="323528" y="1722532"/>
          <a:ext cx="8424932" cy="4447660"/>
        </p:xfrm>
        <a:graphic>
          <a:graphicData uri="http://schemas.openxmlformats.org/drawingml/2006/table">
            <a:tbl>
              <a:tblPr/>
              <a:tblGrid>
                <a:gridCol w="1966097"/>
                <a:gridCol w="353008"/>
                <a:gridCol w="1017329"/>
                <a:gridCol w="1017329"/>
                <a:gridCol w="1017329"/>
                <a:gridCol w="1017329"/>
                <a:gridCol w="1017329"/>
                <a:gridCol w="1019182"/>
              </a:tblGrid>
              <a:tr h="276472">
                <a:tc>
                  <a:txBody>
                    <a:bodyPr/>
                    <a:lstStyle/>
                    <a:p>
                      <a:pPr>
                        <a:lnSpc>
                          <a:spcPct val="115000"/>
                        </a:lnSpc>
                      </a:pPr>
                      <a:endParaRPr lang="es-CO" sz="1400" dirty="0">
                        <a:latin typeface="Calibri"/>
                        <a:ea typeface="Times New Roman"/>
                        <a:cs typeface="Times New Roman"/>
                      </a:endParaRPr>
                    </a:p>
                  </a:txBody>
                  <a:tcPr marL="33429" marR="3342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2</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3</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4</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5</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6</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dirty="0" err="1">
                          <a:solidFill>
                            <a:srgbClr val="000000"/>
                          </a:solidFill>
                          <a:latin typeface="Times New Roman"/>
                          <a:ea typeface="Times New Roman"/>
                          <a:cs typeface="Times New Roman"/>
                        </a:rPr>
                        <a:t>FV</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Gl</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TOTAL</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20</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6</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4,06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3,53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10,01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3,8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0,69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3,85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ENTREGRUPOS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3</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5,82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5,27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16,73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6,56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1,16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7,36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Test vs Resto</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1,68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1,78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14,89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4,54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0,72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5,77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0393">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G3 VS G2,G1</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4,65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5,45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6,84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3,49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0,14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2,05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G2 VS G1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11,13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8,57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28,45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11,64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2,72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14,25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6750">
                <a:tc>
                  <a:txBody>
                    <a:bodyPr/>
                    <a:lstStyle/>
                    <a:p>
                      <a:pPr>
                        <a:lnSpc>
                          <a:spcPct val="115000"/>
                        </a:lnSpc>
                      </a:pPr>
                      <a:endParaRPr lang="es-CO" sz="1400">
                        <a:latin typeface="Calibri"/>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323">
                <a:tc>
                  <a:txBody>
                    <a:bodyPr/>
                    <a:lstStyle/>
                    <a:p>
                      <a:pPr algn="ctr">
                        <a:lnSpc>
                          <a:spcPct val="115000"/>
                        </a:lnSpc>
                        <a:spcAft>
                          <a:spcPts val="0"/>
                        </a:spcAft>
                      </a:pPr>
                      <a:r>
                        <a:rPr lang="es-CO" sz="1400" b="1">
                          <a:solidFill>
                            <a:srgbClr val="000000"/>
                          </a:solidFill>
                          <a:latin typeface="Times New Roman"/>
                          <a:ea typeface="Times New Roman"/>
                          <a:cs typeface="Times New Roman"/>
                        </a:rPr>
                        <a:t>DG1 BAGAZO DE CAÑA</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0,743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4,974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0,534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1,683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0,465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0,841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323">
                <a:tc>
                  <a:txBody>
                    <a:bodyPr/>
                    <a:lstStyle/>
                    <a:p>
                      <a:pPr algn="ctr">
                        <a:lnSpc>
                          <a:spcPct val="115000"/>
                        </a:lnSpc>
                        <a:spcAft>
                          <a:spcPts val="0"/>
                        </a:spcAft>
                      </a:pPr>
                      <a:r>
                        <a:rPr lang="es-CO" sz="1400" b="1">
                          <a:solidFill>
                            <a:srgbClr val="000000"/>
                          </a:solidFill>
                          <a:latin typeface="Times New Roman"/>
                          <a:ea typeface="Times New Roman"/>
                          <a:cs typeface="Times New Roman"/>
                        </a:rPr>
                        <a:t>DG2 RESIDUOS VEGETALES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0,046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0,017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1,291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0,665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0,192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0,063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DG3 MIX</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6,113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0,35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8,063 **</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0,778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0,022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0,112 ns</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750">
                <a:tc>
                  <a:txBody>
                    <a:bodyPr/>
                    <a:lstStyle/>
                    <a:p>
                      <a:pPr>
                        <a:lnSpc>
                          <a:spcPct val="115000"/>
                        </a:lnSpc>
                      </a:pPr>
                      <a:endParaRPr lang="es-CO" sz="1400">
                        <a:latin typeface="Calibri"/>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ERROR</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14</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8,35</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38,6</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6,33</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7,58</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17,58</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5,99</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X</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47,16</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46,095</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48,85</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48,47</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45,904</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44,143</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393">
                <a:tc>
                  <a:txBody>
                    <a:bodyPr/>
                    <a:lstStyle/>
                    <a:p>
                      <a:pPr algn="ctr">
                        <a:lnSpc>
                          <a:spcPct val="115000"/>
                        </a:lnSpc>
                        <a:spcAft>
                          <a:spcPts val="0"/>
                        </a:spcAft>
                      </a:pPr>
                      <a:r>
                        <a:rPr lang="es-CO" sz="1400" b="1">
                          <a:solidFill>
                            <a:srgbClr val="000000"/>
                          </a:solidFill>
                          <a:latin typeface="Times New Roman"/>
                          <a:ea typeface="Times New Roman"/>
                          <a:cs typeface="Times New Roman"/>
                        </a:rPr>
                        <a:t>CV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6,13</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13,48</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5,15</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5,68</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9,13</a:t>
                      </a:r>
                      <a:endParaRPr lang="es-CO" sz="140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5,54</a:t>
                      </a:r>
                      <a:endParaRPr lang="es-CO" sz="1400" dirty="0">
                        <a:latin typeface="Arial"/>
                        <a:ea typeface="Times New Roman"/>
                        <a:cs typeface="Times New Roman"/>
                      </a:endParaRPr>
                    </a:p>
                  </a:txBody>
                  <a:tcPr marL="33429" marR="334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67544" y="188640"/>
          <a:ext cx="7992887" cy="5357960"/>
        </p:xfrm>
        <a:graphic>
          <a:graphicData uri="http://schemas.openxmlformats.org/drawingml/2006/table">
            <a:tbl>
              <a:tblPr/>
              <a:tblGrid>
                <a:gridCol w="1858234"/>
                <a:gridCol w="333667"/>
                <a:gridCol w="961950"/>
                <a:gridCol w="961950"/>
                <a:gridCol w="961950"/>
                <a:gridCol w="961950"/>
                <a:gridCol w="961950"/>
                <a:gridCol w="991236"/>
              </a:tblGrid>
              <a:tr h="441446">
                <a:tc>
                  <a:txBody>
                    <a:bodyPr/>
                    <a:lstStyle/>
                    <a:p>
                      <a:pPr>
                        <a:lnSpc>
                          <a:spcPct val="115000"/>
                        </a:lnSpc>
                      </a:pPr>
                      <a:endParaRPr lang="es-CO" sz="1400" dirty="0">
                        <a:latin typeface="Calibri"/>
                        <a:ea typeface="Times New Roman"/>
                        <a:cs typeface="Times New Roman"/>
                      </a:endParaRPr>
                    </a:p>
                  </a:txBody>
                  <a:tcPr marL="27747" marR="277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a:t>
                      </a:r>
                      <a:endParaRPr lang="es-CO" sz="1400" dirty="0">
                        <a:latin typeface="Arial"/>
                        <a:ea typeface="Times New Roman"/>
                        <a:cs typeface="Times New Roman"/>
                      </a:endParaRPr>
                    </a:p>
                    <a:p>
                      <a:pPr algn="ctr">
                        <a:lnSpc>
                          <a:spcPct val="115000"/>
                        </a:lnSpc>
                        <a:spcAft>
                          <a:spcPts val="0"/>
                        </a:spcAft>
                      </a:pPr>
                      <a:r>
                        <a:rPr lang="es-CO" sz="1400" b="1" dirty="0">
                          <a:solidFill>
                            <a:srgbClr val="000000"/>
                          </a:solidFill>
                          <a:latin typeface="Times New Roman"/>
                          <a:ea typeface="Times New Roman"/>
                          <a:cs typeface="Times New Roman"/>
                        </a:rPr>
                        <a:t>7</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a:t>
                      </a:r>
                      <a:endParaRPr lang="es-CO" sz="1400" dirty="0">
                        <a:latin typeface="Arial"/>
                        <a:ea typeface="Times New Roman"/>
                        <a:cs typeface="Times New Roman"/>
                      </a:endParaRPr>
                    </a:p>
                    <a:p>
                      <a:pPr algn="ctr">
                        <a:lnSpc>
                          <a:spcPct val="115000"/>
                        </a:lnSpc>
                        <a:spcAft>
                          <a:spcPts val="0"/>
                        </a:spcAft>
                      </a:pPr>
                      <a:r>
                        <a:rPr lang="es-CO" sz="1400" b="1" dirty="0">
                          <a:solidFill>
                            <a:srgbClr val="000000"/>
                          </a:solidFill>
                          <a:latin typeface="Times New Roman"/>
                          <a:ea typeface="Times New Roman"/>
                          <a:cs typeface="Times New Roman"/>
                        </a:rPr>
                        <a:t>8</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a:t>
                      </a:r>
                      <a:endParaRPr lang="es-CO" sz="1400" dirty="0">
                        <a:latin typeface="Arial"/>
                        <a:ea typeface="Times New Roman"/>
                        <a:cs typeface="Times New Roman"/>
                      </a:endParaRPr>
                    </a:p>
                    <a:p>
                      <a:pPr algn="ctr">
                        <a:lnSpc>
                          <a:spcPct val="115000"/>
                        </a:lnSpc>
                        <a:spcAft>
                          <a:spcPts val="0"/>
                        </a:spcAft>
                      </a:pPr>
                      <a:r>
                        <a:rPr lang="es-CO" sz="1400" b="1" dirty="0">
                          <a:solidFill>
                            <a:srgbClr val="000000"/>
                          </a:solidFill>
                          <a:latin typeface="Times New Roman"/>
                          <a:ea typeface="Times New Roman"/>
                          <a:cs typeface="Times New Roman"/>
                        </a:rPr>
                        <a:t>9</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10</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11</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a:t>
                      </a:r>
                      <a:endParaRPr lang="es-CO" sz="1400">
                        <a:latin typeface="Arial"/>
                        <a:ea typeface="Times New Roman"/>
                        <a:cs typeface="Times New Roman"/>
                      </a:endParaRPr>
                    </a:p>
                    <a:p>
                      <a:pPr algn="ctr">
                        <a:lnSpc>
                          <a:spcPct val="115000"/>
                        </a:lnSpc>
                        <a:spcAft>
                          <a:spcPts val="0"/>
                        </a:spcAft>
                      </a:pPr>
                      <a:r>
                        <a:rPr lang="es-CO" sz="1400" b="1">
                          <a:solidFill>
                            <a:srgbClr val="000000"/>
                          </a:solidFill>
                          <a:latin typeface="Times New Roman"/>
                          <a:ea typeface="Times New Roman"/>
                          <a:cs typeface="Times New Roman"/>
                        </a:rPr>
                        <a:t>12</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52">
                <a:tc>
                  <a:txBody>
                    <a:bodyPr/>
                    <a:lstStyle/>
                    <a:p>
                      <a:pPr algn="ctr">
                        <a:lnSpc>
                          <a:spcPct val="115000"/>
                        </a:lnSpc>
                        <a:spcAft>
                          <a:spcPts val="0"/>
                        </a:spcAft>
                      </a:pPr>
                      <a:r>
                        <a:rPr lang="es-CO" sz="1400" b="1">
                          <a:solidFill>
                            <a:srgbClr val="000000"/>
                          </a:solidFill>
                          <a:latin typeface="Times New Roman"/>
                          <a:ea typeface="Times New Roman"/>
                          <a:cs typeface="Times New Roman"/>
                        </a:rPr>
                        <a:t>FV</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b="1">
                          <a:solidFill>
                            <a:srgbClr val="000000"/>
                          </a:solidFill>
                          <a:latin typeface="Times New Roman"/>
                          <a:ea typeface="Times New Roman"/>
                          <a:cs typeface="Times New Roman"/>
                        </a:rPr>
                        <a:t>Gl</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52">
                <a:tc>
                  <a:txBody>
                    <a:bodyPr/>
                    <a:lstStyle/>
                    <a:p>
                      <a:pPr algn="ctr">
                        <a:lnSpc>
                          <a:spcPct val="115000"/>
                        </a:lnSpc>
                        <a:spcAft>
                          <a:spcPts val="0"/>
                        </a:spcAft>
                      </a:pPr>
                      <a:r>
                        <a:rPr lang="es-CO" sz="1400" b="1">
                          <a:solidFill>
                            <a:srgbClr val="000000"/>
                          </a:solidFill>
                          <a:latin typeface="Times New Roman"/>
                          <a:ea typeface="Times New Roman"/>
                          <a:cs typeface="Times New Roman"/>
                        </a:rPr>
                        <a:t>TOTAL</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20</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6</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4,96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18,9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7,29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5,98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7,66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3,72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ENTREGRUPOS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3</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9,06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32,5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7,93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9,58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12,3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6,31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Test vs Resto</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9,81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30,44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21,26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0,67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1,35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0,58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G3 VS G2,G1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3,91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3,03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0,87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2,35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2,86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2,03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G2 VS G1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13,46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64,05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1,67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25,73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32,69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16,32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2262">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400" dirty="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77">
                <a:tc>
                  <a:txBody>
                    <a:bodyPr/>
                    <a:lstStyle/>
                    <a:p>
                      <a:pPr algn="ctr">
                        <a:lnSpc>
                          <a:spcPct val="115000"/>
                        </a:lnSpc>
                        <a:spcAft>
                          <a:spcPts val="0"/>
                        </a:spcAft>
                      </a:pPr>
                      <a:r>
                        <a:rPr lang="es-CO" sz="1400" b="1">
                          <a:solidFill>
                            <a:srgbClr val="000000"/>
                          </a:solidFill>
                          <a:latin typeface="Times New Roman"/>
                          <a:ea typeface="Times New Roman"/>
                          <a:cs typeface="Times New Roman"/>
                        </a:rPr>
                        <a:t>DG1 BAGAZO DE CAÑA</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1,915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10,451**</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16,928**</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2,916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2,495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2,049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77">
                <a:tc>
                  <a:txBody>
                    <a:bodyPr/>
                    <a:lstStyle/>
                    <a:p>
                      <a:pPr algn="ctr">
                        <a:lnSpc>
                          <a:spcPct val="115000"/>
                        </a:lnSpc>
                        <a:spcAft>
                          <a:spcPts val="0"/>
                        </a:spcAft>
                      </a:pPr>
                      <a:r>
                        <a:rPr lang="es-CO" sz="1400" b="1">
                          <a:solidFill>
                            <a:srgbClr val="000000"/>
                          </a:solidFill>
                          <a:latin typeface="Times New Roman"/>
                          <a:ea typeface="Times New Roman"/>
                          <a:cs typeface="Times New Roman"/>
                        </a:rPr>
                        <a:t>DG2 RESIDUOS VEGETALES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1,915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1,751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2,561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4,196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6,579 *</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1,236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DG3 MIX</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0,03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3,648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0,470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0,103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52">
                <a:tc>
                  <a:txBody>
                    <a:bodyPr/>
                    <a:lstStyle/>
                    <a:p>
                      <a:pPr algn="ctr">
                        <a:lnSpc>
                          <a:spcPct val="115000"/>
                        </a:lnSpc>
                        <a:spcAft>
                          <a:spcPts val="0"/>
                        </a:spcAft>
                      </a:pPr>
                      <a:r>
                        <a:rPr lang="es-CO" sz="1400" b="1">
                          <a:solidFill>
                            <a:srgbClr val="000000"/>
                          </a:solidFill>
                          <a:latin typeface="Times New Roman"/>
                          <a:ea typeface="Times New Roman"/>
                          <a:cs typeface="Times New Roman"/>
                        </a:rPr>
                        <a:t>ERROR</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14</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5,03</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1,93</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3,19</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1,43</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1,07</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1,65</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X</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45,24</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43,43</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40,82</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61,19</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61,48</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61,357</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2">
                <a:tc>
                  <a:txBody>
                    <a:bodyPr/>
                    <a:lstStyle/>
                    <a:p>
                      <a:pPr algn="ctr">
                        <a:lnSpc>
                          <a:spcPct val="115000"/>
                        </a:lnSpc>
                        <a:spcAft>
                          <a:spcPts val="0"/>
                        </a:spcAft>
                      </a:pPr>
                      <a:r>
                        <a:rPr lang="es-CO" sz="1400" b="1">
                          <a:solidFill>
                            <a:srgbClr val="000000"/>
                          </a:solidFill>
                          <a:latin typeface="Times New Roman"/>
                          <a:ea typeface="Times New Roman"/>
                          <a:cs typeface="Times New Roman"/>
                        </a:rPr>
                        <a:t>CV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5,17</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3,2</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4,38</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1,95</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1,68</a:t>
                      </a:r>
                      <a:endParaRPr lang="es-CO" sz="140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2,1</a:t>
                      </a:r>
                      <a:endParaRPr lang="es-CO" sz="1400" dirty="0">
                        <a:latin typeface="Arial"/>
                        <a:ea typeface="Times New Roman"/>
                        <a:cs typeface="Times New Roman"/>
                      </a:endParaRPr>
                    </a:p>
                  </a:txBody>
                  <a:tcPr marL="27747" marR="277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5724128" y="5589240"/>
            <a:ext cx="2736304" cy="369332"/>
          </a:xfrm>
          <a:prstGeom prst="rect">
            <a:avLst/>
          </a:prstGeom>
          <a:noFill/>
        </p:spPr>
        <p:txBody>
          <a:bodyPr wrap="square" rtlCol="0">
            <a:spAutoFit/>
          </a:bodyPr>
          <a:lstStyle/>
          <a:p>
            <a:r>
              <a:rPr lang="es-CO" dirty="0" smtClean="0"/>
              <a:t>Fuente: Chávez L. 2012</a:t>
            </a:r>
            <a:endParaRPr lang="es-CO" dirty="0"/>
          </a:p>
        </p:txBody>
      </p:sp>
      <p:sp>
        <p:nvSpPr>
          <p:cNvPr id="5" name="4 CuadroTexto"/>
          <p:cNvSpPr txBox="1"/>
          <p:nvPr/>
        </p:nvSpPr>
        <p:spPr>
          <a:xfrm>
            <a:off x="467544" y="5589240"/>
            <a:ext cx="2808312" cy="923330"/>
          </a:xfrm>
          <a:prstGeom prst="rect">
            <a:avLst/>
          </a:prstGeom>
          <a:noFill/>
        </p:spPr>
        <p:txBody>
          <a:bodyPr wrap="square" rtlCol="0">
            <a:spAutoFit/>
          </a:bodyPr>
          <a:lstStyle/>
          <a:p>
            <a:r>
              <a:rPr lang="es-EC" sz="1200" b="1" dirty="0" smtClean="0"/>
              <a:t>Niveles de Significancia:</a:t>
            </a:r>
          </a:p>
          <a:p>
            <a:r>
              <a:rPr lang="es-EC" sz="1200" dirty="0" smtClean="0"/>
              <a:t>p&lt; 0,05 *  </a:t>
            </a:r>
          </a:p>
          <a:p>
            <a:r>
              <a:rPr lang="es-EC" sz="1200" dirty="0" smtClean="0"/>
              <a:t>p &lt; 0,01 **</a:t>
            </a:r>
            <a:endParaRPr lang="es-CO" sz="1200" dirty="0" smtClean="0"/>
          </a:p>
          <a:p>
            <a:endParaRPr lang="es-C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1224136"/>
          </a:xfrm>
        </p:spPr>
        <p:txBody>
          <a:bodyPr>
            <a:normAutofit/>
          </a:bodyPr>
          <a:lstStyle/>
          <a:p>
            <a:pPr algn="l"/>
            <a:r>
              <a:rPr lang="es-ES" dirty="0" smtClean="0">
                <a:solidFill>
                  <a:schemeClr val="tx1"/>
                </a:solidFill>
              </a:rPr>
              <a:t>Evaluación semanal de humedad en los distintos tratamientos. Ibarra 2012. </a:t>
            </a:r>
            <a:endParaRPr lang="es-CO" dirty="0">
              <a:solidFill>
                <a:schemeClr val="tx1"/>
              </a:solidFill>
            </a:endParaRPr>
          </a:p>
        </p:txBody>
      </p:sp>
      <p:pic>
        <p:nvPicPr>
          <p:cNvPr id="61441" name="Picture 1"/>
          <p:cNvPicPr>
            <a:picLocks noChangeAspect="1" noChangeArrowheads="1"/>
          </p:cNvPicPr>
          <p:nvPr/>
        </p:nvPicPr>
        <p:blipFill>
          <a:blip r:embed="rId2" cstate="print"/>
          <a:srcRect/>
          <a:stretch>
            <a:fillRect/>
          </a:stretch>
        </p:blipFill>
        <p:spPr bwMode="auto">
          <a:xfrm>
            <a:off x="683568" y="1196752"/>
            <a:ext cx="7992888" cy="45365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782960"/>
          </a:xfrm>
        </p:spPr>
        <p:txBody>
          <a:bodyPr>
            <a:normAutofit/>
          </a:bodyPr>
          <a:lstStyle/>
          <a:p>
            <a:pPr algn="l"/>
            <a:r>
              <a:rPr lang="es-CO" dirty="0" smtClean="0">
                <a:solidFill>
                  <a:schemeClr val="tx1"/>
                </a:solidFill>
              </a:rPr>
              <a:t>Análisis de Duncan 5%</a:t>
            </a:r>
            <a:endParaRPr lang="es-CO" dirty="0">
              <a:solidFill>
                <a:schemeClr val="tx1"/>
              </a:solidFill>
            </a:endParaRPr>
          </a:p>
        </p:txBody>
      </p:sp>
      <p:graphicFrame>
        <p:nvGraphicFramePr>
          <p:cNvPr id="4" name="3 Tabla"/>
          <p:cNvGraphicFramePr>
            <a:graphicFrameLocks noGrp="1"/>
          </p:cNvGraphicFramePr>
          <p:nvPr/>
        </p:nvGraphicFramePr>
        <p:xfrm>
          <a:off x="251520" y="548680"/>
          <a:ext cx="8640960" cy="5449188"/>
        </p:xfrm>
        <a:graphic>
          <a:graphicData uri="http://schemas.openxmlformats.org/drawingml/2006/table">
            <a:tbl>
              <a:tblPr/>
              <a:tblGrid>
                <a:gridCol w="2182557"/>
                <a:gridCol w="399237"/>
                <a:gridCol w="465937"/>
                <a:gridCol w="668009"/>
                <a:gridCol w="960323"/>
                <a:gridCol w="475748"/>
                <a:gridCol w="778854"/>
                <a:gridCol w="516947"/>
                <a:gridCol w="524794"/>
                <a:gridCol w="1028009"/>
                <a:gridCol w="640545"/>
              </a:tblGrid>
              <a:tr h="217966">
                <a:tc gridSpan="2">
                  <a:txBody>
                    <a:bodyPr/>
                    <a:lstStyle/>
                    <a:p>
                      <a:pPr algn="ctr">
                        <a:lnSpc>
                          <a:spcPct val="115000"/>
                        </a:lnSpc>
                        <a:spcAft>
                          <a:spcPts val="0"/>
                        </a:spcAft>
                      </a:pPr>
                      <a:r>
                        <a:rPr lang="es-CO" sz="1400" b="1" dirty="0">
                          <a:solidFill>
                            <a:srgbClr val="000000"/>
                          </a:solidFill>
                          <a:latin typeface="Times New Roman"/>
                          <a:ea typeface="Times New Roman"/>
                          <a:cs typeface="Times New Roman"/>
                        </a:rPr>
                        <a:t>TRATAMIENTOS</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3">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1</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2</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17966">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MELAZA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T6</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52,50</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T6</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53,17</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T6</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54,83</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0954">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LIXIVIADOS</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49,50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50,17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53,67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145">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MELAZA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49,00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50,00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51,33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145">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LIXIVIADOS</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46,67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49,33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49,00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BC</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66">
                <a:tc>
                  <a:txBody>
                    <a:bodyPr/>
                    <a:lstStyle/>
                    <a:p>
                      <a:pPr algn="ctr">
                        <a:lnSpc>
                          <a:spcPct val="115000"/>
                        </a:lnSpc>
                        <a:spcAft>
                          <a:spcPts val="0"/>
                        </a:spcAft>
                      </a:pPr>
                      <a:r>
                        <a:rPr lang="es-CO" sz="1400" b="1">
                          <a:solidFill>
                            <a:srgbClr val="000000"/>
                          </a:solidFill>
                          <a:latin typeface="Times New Roman"/>
                          <a:ea typeface="Times New Roman"/>
                          <a:cs typeface="Times New Roman"/>
                        </a:rPr>
                        <a:t>MIX+ MELAZA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45,17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44,83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45,50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CD</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66">
                <a:tc>
                  <a:txBody>
                    <a:bodyPr/>
                    <a:lstStyle/>
                    <a:p>
                      <a:pPr algn="ctr">
                        <a:lnSpc>
                          <a:spcPct val="115000"/>
                        </a:lnSpc>
                        <a:spcAft>
                          <a:spcPts val="0"/>
                        </a:spcAft>
                      </a:pPr>
                      <a:r>
                        <a:rPr lang="es-CO" sz="1400" b="1">
                          <a:solidFill>
                            <a:srgbClr val="000000"/>
                          </a:solidFill>
                          <a:latin typeface="Times New Roman"/>
                          <a:ea typeface="Times New Roman"/>
                          <a:cs typeface="Times New Roman"/>
                        </a:rPr>
                        <a:t>MIX+ LIXIVIADOS</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44,70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41,67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44,00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D</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66">
                <a:tc>
                  <a:txBody>
                    <a:bodyPr/>
                    <a:lstStyle/>
                    <a:p>
                      <a:pPr algn="ctr">
                        <a:lnSpc>
                          <a:spcPct val="115000"/>
                        </a:lnSpc>
                        <a:spcAft>
                          <a:spcPts val="0"/>
                        </a:spcAft>
                      </a:pPr>
                      <a:r>
                        <a:rPr lang="es-CO" sz="1400" b="1">
                          <a:solidFill>
                            <a:srgbClr val="000000"/>
                          </a:solidFill>
                          <a:latin typeface="Times New Roman"/>
                          <a:ea typeface="Times New Roman"/>
                          <a:cs typeface="Times New Roman"/>
                        </a:rPr>
                        <a:t>TESTIGO</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42,67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C</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33,50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43,67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D</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78">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w="12700" cap="flat" cmpd="sng" algn="ctr">
                      <a:solidFill>
                        <a:srgbClr val="000000"/>
                      </a:solidFill>
                      <a:prstDash val="solid"/>
                      <a:round/>
                      <a:headEnd type="none" w="med" len="med"/>
                      <a:tailEnd type="none" w="med" len="med"/>
                    </a:lnT>
                    <a:lnB>
                      <a:noFill/>
                    </a:lnB>
                  </a:tcPr>
                </a:tc>
              </a:tr>
              <a:tr h="237178">
                <a:tc>
                  <a:txBody>
                    <a:bodyPr/>
                    <a:lstStyle/>
                    <a:p>
                      <a:pPr algn="l">
                        <a:lnSpc>
                          <a:spcPct val="115000"/>
                        </a:lnSpc>
                        <a:spcAft>
                          <a:spcPts val="0"/>
                        </a:spcAft>
                      </a:pPr>
                      <a:endParaRPr lang="es-CO" sz="1400">
                        <a:solidFill>
                          <a:srgbClr val="000000"/>
                        </a:solidFill>
                        <a:latin typeface="Times New Roman"/>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a:noFill/>
                    </a:lnR>
                    <a:lnT>
                      <a:noFill/>
                    </a:lnT>
                    <a:lnB w="12700" cap="flat" cmpd="sng" algn="ctr">
                      <a:solidFill>
                        <a:srgbClr val="000000"/>
                      </a:solidFill>
                      <a:prstDash val="solid"/>
                      <a:round/>
                      <a:headEnd type="none" w="med" len="med"/>
                      <a:tailEnd type="none" w="med" len="med"/>
                    </a:lnB>
                  </a:tcPr>
                </a:tc>
              </a:tr>
              <a:tr h="237178">
                <a:tc>
                  <a:txBody>
                    <a:bodyPr/>
                    <a:lstStyle/>
                    <a:p>
                      <a:pPr algn="l">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6</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37178">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MELAZA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51,77</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48,67</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400" dirty="0">
                        <a:latin typeface="Calibri"/>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47,00</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A</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0954">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LIXIVIADOS</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51,70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47,17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T4</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46,50</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145">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MELAZA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49,93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47,00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46,17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145">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LIXIVIADOS</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49,72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46,50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45,50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78">
                <a:tc>
                  <a:txBody>
                    <a:bodyPr/>
                    <a:lstStyle/>
                    <a:p>
                      <a:pPr algn="ctr">
                        <a:lnSpc>
                          <a:spcPct val="115000"/>
                        </a:lnSpc>
                        <a:spcAft>
                          <a:spcPts val="0"/>
                        </a:spcAft>
                      </a:pPr>
                      <a:r>
                        <a:rPr lang="es-CO" sz="1400" b="1">
                          <a:solidFill>
                            <a:srgbClr val="000000"/>
                          </a:solidFill>
                          <a:latin typeface="Times New Roman"/>
                          <a:ea typeface="Times New Roman"/>
                          <a:cs typeface="Times New Roman"/>
                        </a:rPr>
                        <a:t>MIX+ MELAZA</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46,88</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BC</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45,17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42,33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78">
                <a:tc>
                  <a:txBody>
                    <a:bodyPr/>
                    <a:lstStyle/>
                    <a:p>
                      <a:pPr algn="ctr">
                        <a:lnSpc>
                          <a:spcPct val="115000"/>
                        </a:lnSpc>
                        <a:spcAft>
                          <a:spcPts val="0"/>
                        </a:spcAft>
                      </a:pPr>
                      <a:r>
                        <a:rPr lang="es-CO" sz="1400" b="1">
                          <a:solidFill>
                            <a:srgbClr val="000000"/>
                          </a:solidFill>
                          <a:latin typeface="Times New Roman"/>
                          <a:ea typeface="Times New Roman"/>
                          <a:cs typeface="Times New Roman"/>
                        </a:rPr>
                        <a:t>MIX+ LIXIVIADOS</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45,33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BC</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44,00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41,00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B</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78">
                <a:tc>
                  <a:txBody>
                    <a:bodyPr/>
                    <a:lstStyle/>
                    <a:p>
                      <a:pPr algn="ctr">
                        <a:lnSpc>
                          <a:spcPct val="115000"/>
                        </a:lnSpc>
                        <a:spcAft>
                          <a:spcPts val="0"/>
                        </a:spcAft>
                      </a:pPr>
                      <a:r>
                        <a:rPr lang="es-CO" sz="1400" b="1">
                          <a:solidFill>
                            <a:srgbClr val="000000"/>
                          </a:solidFill>
                          <a:latin typeface="Times New Roman"/>
                          <a:ea typeface="Times New Roman"/>
                          <a:cs typeface="Times New Roman"/>
                        </a:rPr>
                        <a:t>TESTIGO</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43,97</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    C</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42,83</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40,50</a:t>
                      </a:r>
                      <a:endParaRPr lang="es-CO" sz="140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smtClean="0">
                          <a:solidFill>
                            <a:srgbClr val="000000"/>
                          </a:solidFill>
                          <a:latin typeface="Times New Roman"/>
                          <a:ea typeface="Times New Roman"/>
                          <a:cs typeface="Times New Roman"/>
                        </a:rPr>
                        <a:t>      B</a:t>
                      </a:r>
                      <a:endParaRPr lang="es-CO" sz="1400" dirty="0">
                        <a:latin typeface="Arial"/>
                        <a:ea typeface="Times New Roman"/>
                        <a:cs typeface="Times New Roman"/>
                      </a:endParaRPr>
                    </a:p>
                  </a:txBody>
                  <a:tcPr marL="26504" marR="2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23528" y="1"/>
          <a:ext cx="8496945" cy="5797468"/>
        </p:xfrm>
        <a:graphic>
          <a:graphicData uri="http://schemas.openxmlformats.org/drawingml/2006/table">
            <a:tbl>
              <a:tblPr/>
              <a:tblGrid>
                <a:gridCol w="2068950"/>
                <a:gridCol w="379138"/>
                <a:gridCol w="438756"/>
                <a:gridCol w="745231"/>
                <a:gridCol w="627857"/>
                <a:gridCol w="450869"/>
                <a:gridCol w="845025"/>
                <a:gridCol w="896140"/>
                <a:gridCol w="379138"/>
                <a:gridCol w="128670"/>
                <a:gridCol w="668844"/>
                <a:gridCol w="811371"/>
                <a:gridCol w="56956"/>
              </a:tblGrid>
              <a:tr h="399460">
                <a:tc gridSpan="2">
                  <a:txBody>
                    <a:bodyPr/>
                    <a:lstStyle/>
                    <a:p>
                      <a:pPr algn="l">
                        <a:lnSpc>
                          <a:spcPct val="115000"/>
                        </a:lnSpc>
                        <a:spcAft>
                          <a:spcPts val="0"/>
                        </a:spcAft>
                      </a:pPr>
                      <a:r>
                        <a:rPr lang="es-CO" sz="1400" b="1" dirty="0">
                          <a:solidFill>
                            <a:srgbClr val="000000"/>
                          </a:solidFill>
                          <a:latin typeface="Times New Roman"/>
                          <a:ea typeface="Times New Roman"/>
                          <a:cs typeface="Times New Roman"/>
                        </a:rPr>
                        <a:t>TRATAMIENTOS</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8</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5">
                  <a:txBody>
                    <a:bodyPr/>
                    <a:lstStyle/>
                    <a:p>
                      <a:pPr algn="ctr">
                        <a:lnSpc>
                          <a:spcPct val="115000"/>
                        </a:lnSpc>
                        <a:spcAft>
                          <a:spcPts val="0"/>
                        </a:spcAft>
                      </a:pPr>
                      <a:r>
                        <a:rPr lang="es-CO" sz="1400" b="1">
                          <a:solidFill>
                            <a:srgbClr val="000000"/>
                          </a:solidFill>
                          <a:latin typeface="Times New Roman"/>
                          <a:ea typeface="Times New Roman"/>
                          <a:cs typeface="Times New Roman"/>
                        </a:rPr>
                        <a:t>SEMANA 9</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MELAZA</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48,77</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47,67</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CO" sz="1400" dirty="0">
                          <a:solidFill>
                            <a:srgbClr val="000000"/>
                          </a:solidFill>
                          <a:latin typeface="Times New Roman"/>
                          <a:ea typeface="Times New Roman"/>
                          <a:cs typeface="Times New Roman"/>
                        </a:rPr>
                        <a:t>T1</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CO"/>
                    </a:p>
                  </a:txBody>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44,17</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CO"/>
                    </a:p>
                  </a:txBody>
                  <a:tcPr/>
                </a:tc>
              </a:tr>
              <a:tr h="458706">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LIXIVIADOS</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47,50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46,17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43,67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458706">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MELAZA</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47,18</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46,00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41,50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58706">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LIXIVIADOS</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46,23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43,83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41,33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dirty="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MIX+ MELAZA</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44,02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42,33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40,50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MIX+ LIXIVIADOS</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41,48</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39,33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D</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38,17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CD</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TESTIGO</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41,48</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38,67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D</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36,42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CD</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l">
                        <a:lnSpc>
                          <a:spcPct val="115000"/>
                        </a:lnSpc>
                        <a:spcAft>
                          <a:spcPts val="0"/>
                        </a:spcAft>
                      </a:pPr>
                      <a:endParaRPr lang="es-CO" sz="1400">
                        <a:solidFill>
                          <a:srgbClr val="000000"/>
                        </a:solidFill>
                        <a:latin typeface="Times New Roman"/>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27708" marR="2770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a:noFill/>
                    </a:lnL>
                    <a:lnR>
                      <a:noFill/>
                    </a:lnR>
                    <a:lnT>
                      <a:noFill/>
                    </a:lnT>
                    <a:lnB>
                      <a:noFill/>
                    </a:lnB>
                  </a:tcPr>
                </a:tc>
              </a:tr>
              <a:tr h="229353">
                <a:tc gridSpan="2">
                  <a:txBody>
                    <a:bodyPr/>
                    <a:lstStyle/>
                    <a:p>
                      <a:pPr algn="l">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10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400" b="1">
                          <a:solidFill>
                            <a:srgbClr val="000000"/>
                          </a:solidFill>
                          <a:latin typeface="Times New Roman"/>
                          <a:ea typeface="Times New Roman"/>
                          <a:cs typeface="Times New Roman"/>
                        </a:rPr>
                        <a:t>SEMANA 11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4">
                  <a:txBody>
                    <a:bodyPr/>
                    <a:lstStyle/>
                    <a:p>
                      <a:pPr algn="ctr">
                        <a:lnSpc>
                          <a:spcPct val="115000"/>
                        </a:lnSpc>
                        <a:spcAft>
                          <a:spcPts val="0"/>
                        </a:spcAft>
                      </a:pPr>
                      <a:r>
                        <a:rPr lang="es-CO" sz="1400" b="1">
                          <a:solidFill>
                            <a:srgbClr val="000000"/>
                          </a:solidFill>
                          <a:latin typeface="Times New Roman"/>
                          <a:ea typeface="Times New Roman"/>
                          <a:cs typeface="Times New Roman"/>
                        </a:rPr>
                        <a:t>SEMANA 12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MELAZA</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64,33</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64,67</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T3</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s-CO" sz="1400" dirty="0">
                          <a:solidFill>
                            <a:srgbClr val="000000"/>
                          </a:solidFill>
                          <a:latin typeface="Times New Roman"/>
                          <a:ea typeface="Times New Roman"/>
                          <a:cs typeface="Times New Roman"/>
                        </a:rPr>
                        <a:t>63,83</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CO"/>
                    </a:p>
                  </a:txBody>
                  <a:tcPr/>
                </a:tc>
                <a:tc>
                  <a:txBody>
                    <a:bodyPr/>
                    <a:lstStyle/>
                    <a:p>
                      <a:pPr algn="just">
                        <a:lnSpc>
                          <a:spcPct val="115000"/>
                        </a:lnSpc>
                        <a:spcAft>
                          <a:spcPts val="0"/>
                        </a:spcAft>
                      </a:pPr>
                      <a:r>
                        <a:rPr lang="es-CO" sz="1400" dirty="0">
                          <a:solidFill>
                            <a:srgbClr val="000000"/>
                          </a:solidFill>
                          <a:latin typeface="Times New Roman"/>
                          <a:ea typeface="Times New Roman"/>
                          <a:cs typeface="Times New Roman"/>
                        </a:rPr>
                        <a:t>    A</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700" dirty="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58706">
                <a:tc>
                  <a:txBody>
                    <a:bodyPr/>
                    <a:lstStyle/>
                    <a:p>
                      <a:pPr algn="ctr">
                        <a:lnSpc>
                          <a:spcPct val="115000"/>
                        </a:lnSpc>
                        <a:spcAft>
                          <a:spcPts val="0"/>
                        </a:spcAft>
                      </a:pPr>
                      <a:r>
                        <a:rPr lang="es-CO" sz="1400" b="1">
                          <a:solidFill>
                            <a:srgbClr val="000000"/>
                          </a:solidFill>
                          <a:latin typeface="Times New Roman"/>
                          <a:ea typeface="Times New Roman"/>
                          <a:cs typeface="Times New Roman"/>
                        </a:rPr>
                        <a:t>BAGAZO + LIXIVIADOS</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62,33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62,50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rgbClr val="000000"/>
                          </a:solidFill>
                          <a:latin typeface="Times New Roman"/>
                          <a:ea typeface="Times New Roman"/>
                          <a:cs typeface="Times New Roman"/>
                        </a:rPr>
                        <a:t>    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62,67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AB</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58706">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MELAZA</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60,67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61,00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61,00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dirty="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58706">
                <a:tc>
                  <a:txBody>
                    <a:bodyPr/>
                    <a:lstStyle/>
                    <a:p>
                      <a:pPr algn="ctr">
                        <a:lnSpc>
                          <a:spcPct val="115000"/>
                        </a:lnSpc>
                        <a:spcAft>
                          <a:spcPts val="0"/>
                        </a:spcAft>
                      </a:pPr>
                      <a:r>
                        <a:rPr lang="es-CO" sz="1400" b="1">
                          <a:solidFill>
                            <a:srgbClr val="000000"/>
                          </a:solidFill>
                          <a:latin typeface="Times New Roman"/>
                          <a:ea typeface="Times New Roman"/>
                          <a:cs typeface="Times New Roman"/>
                        </a:rPr>
                        <a:t>R. VEGETALES + LIXIVIADOS</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T4</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60,67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61,00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61,00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MIX+ MELAZA</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T5</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60,67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60,83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60,83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MIX+ LIXIVIADOS</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T1</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60,67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60,83</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T6</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60,67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BC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9353">
                <a:tc>
                  <a:txBody>
                    <a:bodyPr/>
                    <a:lstStyle/>
                    <a:p>
                      <a:pPr algn="ctr">
                        <a:lnSpc>
                          <a:spcPct val="115000"/>
                        </a:lnSpc>
                        <a:spcAft>
                          <a:spcPts val="0"/>
                        </a:spcAft>
                      </a:pPr>
                      <a:r>
                        <a:rPr lang="es-CO" sz="1400" b="1">
                          <a:solidFill>
                            <a:srgbClr val="000000"/>
                          </a:solidFill>
                          <a:latin typeface="Times New Roman"/>
                          <a:ea typeface="Times New Roman"/>
                          <a:cs typeface="Times New Roman"/>
                        </a:rPr>
                        <a:t>TESTIGO</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T7</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59,00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59,50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C</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T2</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rgbClr val="000000"/>
                          </a:solidFill>
                          <a:latin typeface="Times New Roman"/>
                          <a:ea typeface="Times New Roman"/>
                          <a:cs typeface="Times New Roman"/>
                        </a:rPr>
                        <a:t>59,50</a:t>
                      </a:r>
                      <a:endParaRPr lang="es-CO" sz="140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   C</a:t>
                      </a:r>
                      <a:endParaRPr lang="es-CO" sz="1400" dirty="0">
                        <a:latin typeface="Arial"/>
                        <a:ea typeface="Times New Roman"/>
                        <a:cs typeface="Times New Roman"/>
                      </a:endParaRPr>
                    </a:p>
                  </a:txBody>
                  <a:tcPr marL="27708" marR="277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dirty="0">
                          <a:latin typeface="Arial"/>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 name="2 CuadroTexto"/>
          <p:cNvSpPr txBox="1"/>
          <p:nvPr/>
        </p:nvSpPr>
        <p:spPr>
          <a:xfrm>
            <a:off x="395536" y="5877272"/>
            <a:ext cx="2736304" cy="369332"/>
          </a:xfrm>
          <a:prstGeom prst="rect">
            <a:avLst/>
          </a:prstGeom>
          <a:noFill/>
        </p:spPr>
        <p:txBody>
          <a:bodyPr wrap="square" rtlCol="0">
            <a:spAutoFit/>
          </a:bodyPr>
          <a:lstStyle/>
          <a:p>
            <a:r>
              <a:rPr lang="es-CO" dirty="0" smtClean="0"/>
              <a:t>Fuente: Chávez L. 2012</a:t>
            </a:r>
            <a:endParaRPr lang="es-CO"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78098"/>
          </a:xfrm>
        </p:spPr>
        <p:txBody>
          <a:bodyPr/>
          <a:lstStyle/>
          <a:p>
            <a:pPr algn="l"/>
            <a:r>
              <a:rPr lang="es-CO" dirty="0" smtClean="0">
                <a:solidFill>
                  <a:schemeClr val="tx1"/>
                </a:solidFill>
              </a:rPr>
              <a:t>Análisis de varianza para la </a:t>
            </a:r>
            <a:r>
              <a:rPr lang="es-ES" dirty="0" smtClean="0">
                <a:solidFill>
                  <a:schemeClr val="tx1"/>
                </a:solidFill>
              </a:rPr>
              <a:t>evaluación semanal de pH en los distintos tratamientos. Ibarra 2012</a:t>
            </a:r>
            <a:endParaRPr lang="es-CO" dirty="0">
              <a:solidFill>
                <a:schemeClr val="tx1"/>
              </a:solidFill>
            </a:endParaRPr>
          </a:p>
        </p:txBody>
      </p:sp>
      <p:graphicFrame>
        <p:nvGraphicFramePr>
          <p:cNvPr id="4" name="3 Tabla"/>
          <p:cNvGraphicFramePr>
            <a:graphicFrameLocks noGrp="1"/>
          </p:cNvGraphicFramePr>
          <p:nvPr/>
        </p:nvGraphicFramePr>
        <p:xfrm>
          <a:off x="467544" y="1484784"/>
          <a:ext cx="8496947" cy="4597945"/>
        </p:xfrm>
        <a:graphic>
          <a:graphicData uri="http://schemas.openxmlformats.org/drawingml/2006/table">
            <a:tbl>
              <a:tblPr/>
              <a:tblGrid>
                <a:gridCol w="2043340"/>
                <a:gridCol w="463489"/>
                <a:gridCol w="998353"/>
                <a:gridCol w="998353"/>
                <a:gridCol w="998353"/>
                <a:gridCol w="998353"/>
                <a:gridCol w="998353"/>
                <a:gridCol w="998353"/>
              </a:tblGrid>
              <a:tr h="426757">
                <a:tc>
                  <a:txBody>
                    <a:bodyPr/>
                    <a:lstStyle/>
                    <a:p>
                      <a:pPr>
                        <a:lnSpc>
                          <a:spcPct val="115000"/>
                        </a:lnSpc>
                      </a:pPr>
                      <a:endParaRPr lang="es-CO" sz="900" dirty="0">
                        <a:latin typeface="Calibri"/>
                        <a:ea typeface="Times New Roman"/>
                        <a:cs typeface="Times New Roman"/>
                      </a:endParaRPr>
                    </a:p>
                  </a:txBody>
                  <a:tcPr marL="38232" marR="3823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900">
                        <a:latin typeface="Calibri"/>
                        <a:ea typeface="Times New Roman"/>
                        <a:cs typeface="Times New Roman"/>
                      </a:endParaRPr>
                    </a:p>
                  </a:txBody>
                  <a:tcPr marL="38232" marR="3823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1</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2</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3</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4</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5</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6</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FV</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Gl</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TOTAL</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20</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6</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1,33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3,78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3,05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1,29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2,17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2,33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ENTREGRUPOS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3</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1,97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6,39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5,29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2,12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1,13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4,43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Test vs Resto</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4,03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6,72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5,65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2,62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3,38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1,63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G3 VS G2,G1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0,47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3,11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1,62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3,07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2,92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G2 VS G1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1,4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9,33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8,62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0,68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8,75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7514">
                <a:tc>
                  <a:txBody>
                    <a:bodyPr/>
                    <a:lstStyle/>
                    <a:p>
                      <a:pPr>
                        <a:lnSpc>
                          <a:spcPct val="115000"/>
                        </a:lnSpc>
                      </a:pPr>
                      <a:endParaRPr lang="es-CO" sz="1400">
                        <a:latin typeface="Calibri"/>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028">
                <a:tc>
                  <a:txBody>
                    <a:bodyPr/>
                    <a:lstStyle/>
                    <a:p>
                      <a:pPr algn="ctr">
                        <a:lnSpc>
                          <a:spcPct val="115000"/>
                        </a:lnSpc>
                        <a:spcAft>
                          <a:spcPts val="0"/>
                        </a:spcAft>
                      </a:pPr>
                      <a:r>
                        <a:rPr lang="es-CO" sz="1400" b="1">
                          <a:solidFill>
                            <a:srgbClr val="000000"/>
                          </a:solidFill>
                          <a:latin typeface="Times New Roman"/>
                          <a:ea typeface="Times New Roman"/>
                          <a:cs typeface="Times New Roman"/>
                        </a:rPr>
                        <a:t>DG1 BAGAZO DE CAÑA</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0,667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0,571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0,8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028">
                <a:tc>
                  <a:txBody>
                    <a:bodyPr/>
                    <a:lstStyle/>
                    <a:p>
                      <a:pPr algn="ctr">
                        <a:lnSpc>
                          <a:spcPct val="115000"/>
                        </a:lnSpc>
                        <a:spcAft>
                          <a:spcPts val="0"/>
                        </a:spcAft>
                      </a:pPr>
                      <a:r>
                        <a:rPr lang="es-CO" sz="1400" b="1">
                          <a:solidFill>
                            <a:srgbClr val="000000"/>
                          </a:solidFill>
                          <a:latin typeface="Times New Roman"/>
                          <a:ea typeface="Times New Roman"/>
                          <a:cs typeface="Times New Roman"/>
                        </a:rPr>
                        <a:t>DG2 RESIDUOS VEGETALES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0,667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0,143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0,8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DG3 MIX</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0,667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0,25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0,571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7,6 **</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nSpc>
                          <a:spcPct val="115000"/>
                        </a:lnSpc>
                      </a:pPr>
                      <a:endParaRPr lang="es-CO" sz="1400">
                        <a:latin typeface="Calibri"/>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ERROR</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14</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0,06</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0,04</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0,04</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0,07</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0,05</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X</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7,24</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6,76</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6,75</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6,73</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6,71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6,92</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14">
                <a:tc>
                  <a:txBody>
                    <a:bodyPr/>
                    <a:lstStyle/>
                    <a:p>
                      <a:pPr algn="ctr">
                        <a:lnSpc>
                          <a:spcPct val="115000"/>
                        </a:lnSpc>
                        <a:spcAft>
                          <a:spcPts val="0"/>
                        </a:spcAft>
                      </a:pPr>
                      <a:r>
                        <a:rPr lang="es-CO" sz="1400" b="1">
                          <a:solidFill>
                            <a:srgbClr val="000000"/>
                          </a:solidFill>
                          <a:latin typeface="Times New Roman"/>
                          <a:ea typeface="Times New Roman"/>
                          <a:cs typeface="Times New Roman"/>
                        </a:rPr>
                        <a:t>CV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3,37</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2,79</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2,91</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3,89</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3,25</a:t>
                      </a:r>
                      <a:endParaRPr lang="es-CO" sz="140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1,76</a:t>
                      </a:r>
                      <a:endParaRPr lang="es-CO" sz="1400" dirty="0">
                        <a:latin typeface="Arial"/>
                        <a:ea typeface="Times New Roman"/>
                        <a:cs typeface="Times New Roman"/>
                      </a:endParaRPr>
                    </a:p>
                  </a:txBody>
                  <a:tcPr marL="38232" marR="382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39552" y="80454"/>
          <a:ext cx="8136907" cy="5508786"/>
        </p:xfrm>
        <a:graphic>
          <a:graphicData uri="http://schemas.openxmlformats.org/drawingml/2006/table">
            <a:tbl>
              <a:tblPr/>
              <a:tblGrid>
                <a:gridCol w="1947852"/>
                <a:gridCol w="390840"/>
                <a:gridCol w="1037403"/>
                <a:gridCol w="1001130"/>
                <a:gridCol w="970299"/>
                <a:gridCol w="935840"/>
                <a:gridCol w="935840"/>
                <a:gridCol w="917703"/>
              </a:tblGrid>
              <a:tr h="283413">
                <a:tc>
                  <a:txBody>
                    <a:bodyPr/>
                    <a:lstStyle/>
                    <a:p>
                      <a:pPr>
                        <a:lnSpc>
                          <a:spcPct val="115000"/>
                        </a:lnSpc>
                      </a:pPr>
                      <a:endParaRPr lang="es-CO" sz="14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SEMANA </a:t>
                      </a:r>
                      <a:endParaRPr lang="es-CO" sz="1400" b="1" dirty="0" smtClean="0">
                        <a:solidFill>
                          <a:srgbClr val="000000"/>
                        </a:solidFill>
                        <a:latin typeface="Times New Roman"/>
                        <a:ea typeface="Times New Roman"/>
                        <a:cs typeface="Times New Roman"/>
                      </a:endParaRPr>
                    </a:p>
                    <a:p>
                      <a:pPr algn="ctr">
                        <a:lnSpc>
                          <a:spcPct val="115000"/>
                        </a:lnSpc>
                        <a:spcAft>
                          <a:spcPts val="0"/>
                        </a:spcAft>
                      </a:pPr>
                      <a:r>
                        <a:rPr lang="es-CO" sz="1400" b="1" dirty="0" smtClean="0">
                          <a:solidFill>
                            <a:srgbClr val="000000"/>
                          </a:solidFill>
                          <a:latin typeface="Times New Roman"/>
                          <a:ea typeface="Times New Roman"/>
                          <a:cs typeface="Times New Roman"/>
                        </a:rPr>
                        <a:t>7</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smtClean="0">
                          <a:solidFill>
                            <a:srgbClr val="000000"/>
                          </a:solidFill>
                          <a:latin typeface="Times New Roman"/>
                          <a:ea typeface="Times New Roman"/>
                          <a:cs typeface="Times New Roman"/>
                        </a:rPr>
                        <a:t>SEMANA</a:t>
                      </a:r>
                    </a:p>
                    <a:p>
                      <a:pPr algn="ctr">
                        <a:lnSpc>
                          <a:spcPct val="115000"/>
                        </a:lnSpc>
                        <a:spcAft>
                          <a:spcPts val="0"/>
                        </a:spcAft>
                      </a:pPr>
                      <a:r>
                        <a:rPr lang="es-CO" sz="1400" b="1" dirty="0" smtClean="0">
                          <a:solidFill>
                            <a:srgbClr val="000000"/>
                          </a:solidFill>
                          <a:latin typeface="Times New Roman"/>
                          <a:ea typeface="Times New Roman"/>
                          <a:cs typeface="Times New Roman"/>
                        </a:rPr>
                        <a:t> </a:t>
                      </a:r>
                      <a:r>
                        <a:rPr lang="es-CO" sz="1400" b="1" dirty="0">
                          <a:solidFill>
                            <a:srgbClr val="000000"/>
                          </a:solidFill>
                          <a:latin typeface="Times New Roman"/>
                          <a:ea typeface="Times New Roman"/>
                          <a:cs typeface="Times New Roman"/>
                        </a:rPr>
                        <a:t>8</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9</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10</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SEMANA 12</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FV</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Gl</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F</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TOTAL</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20</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6</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0,87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0,5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1,24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5,42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15,15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ENTREGRUPOS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3</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0,8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0,42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1,39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4,62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10,26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Test vs Resto</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0,53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0,67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2,68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11,38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28,02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G3 VS G2,G1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0,47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0,15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0,38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0,62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0,21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G2 VS G1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1,4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0,44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1,13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1,38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2,55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nSpc>
                          <a:spcPct val="115000"/>
                        </a:lnSpc>
                      </a:pPr>
                      <a:endParaRPr lang="es-CO"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DG1 BAGAZO DE CAÑA</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0,8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4,25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0,38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644">
                <a:tc>
                  <a:txBody>
                    <a:bodyPr/>
                    <a:lstStyle/>
                    <a:p>
                      <a:pPr algn="ctr">
                        <a:lnSpc>
                          <a:spcPct val="115000"/>
                        </a:lnSpc>
                        <a:spcAft>
                          <a:spcPts val="0"/>
                        </a:spcAft>
                      </a:pPr>
                      <a:r>
                        <a:rPr lang="es-CO" sz="1400" b="1">
                          <a:solidFill>
                            <a:srgbClr val="000000"/>
                          </a:solidFill>
                          <a:latin typeface="Times New Roman"/>
                          <a:ea typeface="Times New Roman"/>
                          <a:cs typeface="Times New Roman"/>
                        </a:rPr>
                        <a:t>DG2 RESIDUOS VEGETALES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2,25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16,75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1,5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DG3 MIX</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smtClean="0">
                          <a:solidFill>
                            <a:srgbClr val="000000"/>
                          </a:solidFill>
                          <a:latin typeface="Times New Roman"/>
                          <a:ea typeface="Times New Roman"/>
                          <a:cs typeface="Times New Roman"/>
                        </a:rPr>
                        <a:t>0ns</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0,8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0,09 ns</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nSpc>
                          <a:spcPct val="115000"/>
                        </a:lnSpc>
                      </a:pPr>
                      <a:endParaRPr lang="es-CO"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dirty="0">
                          <a:solidFill>
                            <a:srgbClr val="000000"/>
                          </a:solidFill>
                          <a:latin typeface="Times New Roman"/>
                          <a:ea typeface="Times New Roman"/>
                          <a:cs typeface="Times New Roman"/>
                        </a:rPr>
                        <a:t> </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ERROR</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14</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0,05</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0,04</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0,04</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0,03</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X</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6,96</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7</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7,095</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7,18</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7,38</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7,51</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822">
                <a:tc>
                  <a:txBody>
                    <a:bodyPr/>
                    <a:lstStyle/>
                    <a:p>
                      <a:pPr algn="ctr">
                        <a:lnSpc>
                          <a:spcPct val="115000"/>
                        </a:lnSpc>
                        <a:spcAft>
                          <a:spcPts val="0"/>
                        </a:spcAft>
                      </a:pPr>
                      <a:r>
                        <a:rPr lang="es-CO" sz="1400" b="1">
                          <a:solidFill>
                            <a:srgbClr val="000000"/>
                          </a:solidFill>
                          <a:latin typeface="Times New Roman"/>
                          <a:ea typeface="Times New Roman"/>
                          <a:cs typeface="Times New Roman"/>
                        </a:rPr>
                        <a:t>CV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1,75</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0</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3,08</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2,84</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2,86</a:t>
                      </a:r>
                      <a:endParaRPr lang="es-CO" sz="14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dirty="0">
                          <a:solidFill>
                            <a:srgbClr val="000000"/>
                          </a:solidFill>
                          <a:latin typeface="Times New Roman"/>
                          <a:ea typeface="Times New Roman"/>
                          <a:cs typeface="Times New Roman"/>
                        </a:rPr>
                        <a:t>2,41</a:t>
                      </a:r>
                      <a:endParaRPr lang="es-CO" sz="14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5724128" y="5589240"/>
            <a:ext cx="2952328" cy="369332"/>
          </a:xfrm>
          <a:prstGeom prst="rect">
            <a:avLst/>
          </a:prstGeom>
          <a:noFill/>
        </p:spPr>
        <p:txBody>
          <a:bodyPr wrap="square" rtlCol="0">
            <a:spAutoFit/>
          </a:bodyPr>
          <a:lstStyle/>
          <a:p>
            <a:r>
              <a:rPr lang="es-CO" dirty="0" smtClean="0"/>
              <a:t>Fuente: Chávez L. 2012</a:t>
            </a:r>
            <a:endParaRPr lang="es-CO" dirty="0"/>
          </a:p>
        </p:txBody>
      </p:sp>
      <p:sp>
        <p:nvSpPr>
          <p:cNvPr id="4" name="3 CuadroTexto"/>
          <p:cNvSpPr txBox="1"/>
          <p:nvPr/>
        </p:nvSpPr>
        <p:spPr>
          <a:xfrm>
            <a:off x="467544" y="5661248"/>
            <a:ext cx="2808312" cy="923330"/>
          </a:xfrm>
          <a:prstGeom prst="rect">
            <a:avLst/>
          </a:prstGeom>
          <a:noFill/>
        </p:spPr>
        <p:txBody>
          <a:bodyPr wrap="square" rtlCol="0">
            <a:spAutoFit/>
          </a:bodyPr>
          <a:lstStyle/>
          <a:p>
            <a:r>
              <a:rPr lang="es-EC" sz="1200" b="1" dirty="0" smtClean="0"/>
              <a:t>Niveles de Significancia:</a:t>
            </a:r>
          </a:p>
          <a:p>
            <a:r>
              <a:rPr lang="es-EC" sz="1200" dirty="0" smtClean="0"/>
              <a:t>p&lt; 0,05 *  </a:t>
            </a:r>
          </a:p>
          <a:p>
            <a:r>
              <a:rPr lang="es-EC" sz="1200" dirty="0" smtClean="0"/>
              <a:t>p &lt; 0,01 **</a:t>
            </a:r>
            <a:endParaRPr lang="es-CO" sz="1200" dirty="0" smtClean="0"/>
          </a:p>
          <a:p>
            <a:endParaRPr lang="es-C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b="1" dirty="0" smtClean="0">
                <a:solidFill>
                  <a:schemeClr val="tx1"/>
                </a:solidFill>
              </a:rPr>
              <a:t>INTRODUCCIÓN</a:t>
            </a:r>
            <a:r>
              <a:rPr lang="es-CO" dirty="0" smtClean="0">
                <a:solidFill>
                  <a:schemeClr val="tx1"/>
                </a:solidFill>
              </a:rPr>
              <a:t/>
            </a:r>
            <a:br>
              <a:rPr lang="es-CO" dirty="0" smtClean="0">
                <a:solidFill>
                  <a:schemeClr val="tx1"/>
                </a:solidFill>
              </a:rPr>
            </a:br>
            <a:endParaRPr lang="es-CO" dirty="0">
              <a:solidFill>
                <a:schemeClr val="tx1"/>
              </a:solidFill>
            </a:endParaRPr>
          </a:p>
        </p:txBody>
      </p:sp>
      <p:sp>
        <p:nvSpPr>
          <p:cNvPr id="3" name="2 Marcador de contenido"/>
          <p:cNvSpPr>
            <a:spLocks noGrp="1"/>
          </p:cNvSpPr>
          <p:nvPr>
            <p:ph idx="1"/>
          </p:nvPr>
        </p:nvSpPr>
        <p:spPr>
          <a:xfrm>
            <a:off x="457200" y="1484784"/>
            <a:ext cx="8229600" cy="4641379"/>
          </a:xfrm>
        </p:spPr>
        <p:txBody>
          <a:bodyPr>
            <a:normAutofit/>
          </a:bodyPr>
          <a:lstStyle/>
          <a:p>
            <a:pPr>
              <a:buNone/>
            </a:pPr>
            <a:r>
              <a:rPr lang="es-ES" dirty="0"/>
              <a:t>	</a:t>
            </a:r>
            <a:endParaRPr lang="es-CO" dirty="0" smtClean="0"/>
          </a:p>
          <a:p>
            <a:pPr algn="just"/>
            <a:r>
              <a:rPr lang="es-ES" dirty="0" smtClean="0">
                <a:solidFill>
                  <a:schemeClr val="tx1"/>
                </a:solidFill>
              </a:rPr>
              <a:t>Los desechos constituyen </a:t>
            </a:r>
            <a:r>
              <a:rPr lang="es-ES" dirty="0">
                <a:solidFill>
                  <a:schemeClr val="tx1"/>
                </a:solidFill>
              </a:rPr>
              <a:t>un problema para muchas sociedades, sobre todo para las grandes ciudades así como para el conjunto de la población del planeta. Debido a que la sobrepoblación, las actividades humanas modernas y el consumismo han acrecentado mucho la cantidad de </a:t>
            </a:r>
            <a:r>
              <a:rPr lang="es-ES" dirty="0" smtClean="0">
                <a:solidFill>
                  <a:schemeClr val="tx1"/>
                </a:solidFill>
              </a:rPr>
              <a:t>desechos  generados</a:t>
            </a:r>
            <a:r>
              <a:rPr lang="es-ES" dirty="0">
                <a:solidFill>
                  <a:schemeClr val="tx1"/>
                </a:solidFill>
              </a:rPr>
              <a:t>; lo </a:t>
            </a:r>
            <a:r>
              <a:rPr lang="es-ES" dirty="0" smtClean="0">
                <a:solidFill>
                  <a:schemeClr val="tx1"/>
                </a:solidFill>
              </a:rPr>
              <a:t>mencionado  </a:t>
            </a:r>
            <a:r>
              <a:rPr lang="es-ES" dirty="0">
                <a:solidFill>
                  <a:schemeClr val="tx1"/>
                </a:solidFill>
              </a:rPr>
              <a:t>junto con el ineficiente manejo que se hace de </a:t>
            </a:r>
            <a:r>
              <a:rPr lang="es-ES" dirty="0" smtClean="0">
                <a:solidFill>
                  <a:schemeClr val="tx1"/>
                </a:solidFill>
              </a:rPr>
              <a:t>estos  desechos </a:t>
            </a:r>
            <a:r>
              <a:rPr lang="es-ES" dirty="0">
                <a:solidFill>
                  <a:schemeClr val="tx1"/>
                </a:solidFill>
              </a:rPr>
              <a:t>provoca problemas tales como la contaminación, que resume problemas de salud y daño al medio ambiente (DUQUE y </a:t>
            </a:r>
            <a:r>
              <a:rPr lang="es-ES" dirty="0" err="1">
                <a:solidFill>
                  <a:schemeClr val="tx1"/>
                </a:solidFill>
              </a:rPr>
              <a:t>CHINCHAI</a:t>
            </a:r>
            <a:r>
              <a:rPr lang="es-ES" dirty="0">
                <a:solidFill>
                  <a:schemeClr val="tx1"/>
                </a:solidFill>
              </a:rPr>
              <a:t>, 2008).</a:t>
            </a:r>
            <a:endParaRPr lang="es-CO" dirty="0">
              <a:solidFill>
                <a:schemeClr val="tx1"/>
              </a:solidFill>
            </a:endParaRPr>
          </a:p>
          <a:p>
            <a:endParaRPr lang="es-CO"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s-CO" dirty="0" smtClean="0">
                <a:solidFill>
                  <a:schemeClr val="tx1"/>
                </a:solidFill>
              </a:rPr>
              <a:t> </a:t>
            </a:r>
            <a:endParaRPr lang="es-CO" dirty="0">
              <a:solidFill>
                <a:schemeClr val="tx1"/>
              </a:solidFill>
            </a:endParaRPr>
          </a:p>
        </p:txBody>
      </p:sp>
      <p:graphicFrame>
        <p:nvGraphicFramePr>
          <p:cNvPr id="7" name="6 Gráfico"/>
          <p:cNvGraphicFramePr/>
          <p:nvPr/>
        </p:nvGraphicFramePr>
        <p:xfrm>
          <a:off x="467544" y="1628800"/>
          <a:ext cx="8064896" cy="4176463"/>
        </p:xfrm>
        <a:graphic>
          <a:graphicData uri="http://schemas.openxmlformats.org/drawingml/2006/chart">
            <c:chart xmlns:c="http://schemas.openxmlformats.org/drawingml/2006/chart" xmlns:r="http://schemas.openxmlformats.org/officeDocument/2006/relationships" r:id="rId2"/>
          </a:graphicData>
        </a:graphic>
      </p:graphicFrame>
      <p:sp>
        <p:nvSpPr>
          <p:cNvPr id="9" name="1 Título"/>
          <p:cNvSpPr txBox="1">
            <a:spLocks/>
          </p:cNvSpPr>
          <p:nvPr/>
        </p:nvSpPr>
        <p:spPr>
          <a:xfrm>
            <a:off x="539552" y="188640"/>
            <a:ext cx="8229600" cy="1224136"/>
          </a:xfrm>
          <a:prstGeom prst="rect">
            <a:avLst/>
          </a:prstGeom>
        </p:spPr>
        <p:txBody>
          <a:bodyPr>
            <a:normAutofit/>
          </a:bodyPr>
          <a:lstStyle/>
          <a:p>
            <a:pPr lvl="0"/>
            <a:r>
              <a:rPr lang="es-ES" sz="3200" b="1" i="1" dirty="0" smtClean="0">
                <a:effectLst>
                  <a:outerShdw blurRad="38100" dist="38100" dir="2700000" algn="tl">
                    <a:srgbClr val="000000">
                      <a:alpha val="43137"/>
                    </a:srgbClr>
                  </a:outerShdw>
                </a:effectLst>
              </a:rPr>
              <a:t>Evaluación semanal de pH en los distintos tratamientos. Ibarra 2012</a:t>
            </a:r>
            <a:r>
              <a:rPr lang="es-CO" sz="3200" b="1" i="1" dirty="0" smtClean="0">
                <a:effectLst>
                  <a:outerShdw blurRad="38100" dist="38100" dir="2700000" algn="tl">
                    <a:srgbClr val="000000">
                      <a:alpha val="43137"/>
                    </a:srgbClr>
                  </a:outerShdw>
                </a:effectLst>
              </a:rPr>
              <a:t>.</a:t>
            </a:r>
            <a:endParaRPr kumimoji="0" lang="es-CO" sz="3200" b="1"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67544" y="836710"/>
          <a:ext cx="8136903" cy="2471454"/>
        </p:xfrm>
        <a:graphic>
          <a:graphicData uri="http://schemas.openxmlformats.org/drawingml/2006/table">
            <a:tbl>
              <a:tblPr/>
              <a:tblGrid>
                <a:gridCol w="1950495"/>
                <a:gridCol w="486240"/>
                <a:gridCol w="375521"/>
                <a:gridCol w="804556"/>
                <a:gridCol w="812860"/>
                <a:gridCol w="381057"/>
                <a:gridCol w="551749"/>
                <a:gridCol w="717826"/>
                <a:gridCol w="507461"/>
                <a:gridCol w="759345"/>
                <a:gridCol w="789793"/>
              </a:tblGrid>
              <a:tr h="271701">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SEMANA 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71701">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7,50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1701">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7,33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6,92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034">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7,33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034">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6,83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01">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01">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01">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539553" y="3429000"/>
          <a:ext cx="8064896" cy="2519930"/>
        </p:xfrm>
        <a:graphic>
          <a:graphicData uri="http://schemas.openxmlformats.org/drawingml/2006/table">
            <a:tbl>
              <a:tblPr/>
              <a:tblGrid>
                <a:gridCol w="1904062"/>
                <a:gridCol w="401988"/>
                <a:gridCol w="376865"/>
                <a:gridCol w="881144"/>
                <a:gridCol w="602983"/>
                <a:gridCol w="527610"/>
                <a:gridCol w="629005"/>
                <a:gridCol w="729502"/>
                <a:gridCol w="402886"/>
                <a:gridCol w="753728"/>
                <a:gridCol w="855123"/>
              </a:tblGrid>
              <a:tr h="261686">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61686">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1686">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907">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907">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6">
                <a:tc>
                  <a:txBody>
                    <a:bodyPr/>
                    <a:lstStyle/>
                    <a:p>
                      <a:pPr algn="ctr">
                        <a:lnSpc>
                          <a:spcPct val="115000"/>
                        </a:lnSpc>
                        <a:spcAft>
                          <a:spcPts val="0"/>
                        </a:spcAft>
                      </a:pPr>
                      <a:r>
                        <a:rPr lang="es-CO" sz="1200" b="1">
                          <a:solidFill>
                            <a:srgbClr val="000000"/>
                          </a:solidFill>
                          <a:latin typeface="Times New Roman"/>
                          <a:ea typeface="Times New Roman"/>
                          <a:cs typeface="Times New Roman"/>
                        </a:rPr>
                        <a:t>MIX+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6">
                <a:tc>
                  <a:txBody>
                    <a:bodyPr/>
                    <a:lstStyle/>
                    <a:p>
                      <a:pPr algn="ctr">
                        <a:lnSpc>
                          <a:spcPct val="115000"/>
                        </a:lnSpc>
                        <a:spcAft>
                          <a:spcPts val="0"/>
                        </a:spcAft>
                      </a:pPr>
                      <a:r>
                        <a:rPr lang="es-CO" sz="1200" b="1">
                          <a:solidFill>
                            <a:srgbClr val="000000"/>
                          </a:solidFill>
                          <a:latin typeface="Times New Roman"/>
                          <a:ea typeface="Times New Roman"/>
                          <a:cs typeface="Times New Roman"/>
                        </a:rPr>
                        <a:t>MIX+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86">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6,75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11560" y="908720"/>
          <a:ext cx="7848874" cy="2103120"/>
        </p:xfrm>
        <a:graphic>
          <a:graphicData uri="http://schemas.openxmlformats.org/drawingml/2006/table">
            <a:tbl>
              <a:tblPr/>
              <a:tblGrid>
                <a:gridCol w="1852835"/>
                <a:gridCol w="366770"/>
                <a:gridCol w="366770"/>
                <a:gridCol w="856084"/>
                <a:gridCol w="611857"/>
                <a:gridCol w="491903"/>
                <a:gridCol w="611857"/>
                <a:gridCol w="733541"/>
                <a:gridCol w="367632"/>
                <a:gridCol w="733541"/>
                <a:gridCol w="856084"/>
              </a:tblGrid>
              <a:tr h="194945">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19494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7,17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494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45">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45">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4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4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6,92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45">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6,83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539552" y="3284984"/>
          <a:ext cx="8064897" cy="2103120"/>
        </p:xfrm>
        <a:graphic>
          <a:graphicData uri="http://schemas.openxmlformats.org/drawingml/2006/table">
            <a:tbl>
              <a:tblPr/>
              <a:tblGrid>
                <a:gridCol w="1903829"/>
                <a:gridCol w="443370"/>
                <a:gridCol w="376864"/>
                <a:gridCol w="879646"/>
                <a:gridCol w="628698"/>
                <a:gridCol w="505442"/>
                <a:gridCol w="628698"/>
                <a:gridCol w="753728"/>
                <a:gridCol w="377752"/>
                <a:gridCol w="687224"/>
                <a:gridCol w="879646"/>
              </a:tblGrid>
              <a:tr h="201295">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10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11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SEMANA 12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0129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7,33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7,67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8,00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129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7,25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7,67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7,92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7,25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7,75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7,25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rgbClr val="000000"/>
                          </a:solidFill>
                          <a:latin typeface="Times New Roman"/>
                          <a:ea typeface="Times New Roman"/>
                          <a:cs typeface="Times New Roman"/>
                        </a:rPr>
                        <a:t>   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7,50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err="1">
                          <a:solidFill>
                            <a:srgbClr val="000000"/>
                          </a:solidFill>
                          <a:latin typeface="Times New Roman"/>
                          <a:ea typeface="Times New Roman"/>
                          <a:cs typeface="Times New Roman"/>
                        </a:rPr>
                        <a:t>BC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7,33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7,42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D</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7,00</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7,00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D</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395536" y="5877272"/>
            <a:ext cx="2736304" cy="369332"/>
          </a:xfrm>
          <a:prstGeom prst="rect">
            <a:avLst/>
          </a:prstGeom>
          <a:noFill/>
        </p:spPr>
        <p:txBody>
          <a:bodyPr wrap="square" rtlCol="0">
            <a:spAutoFit/>
          </a:bodyPr>
          <a:lstStyle/>
          <a:p>
            <a:r>
              <a:rPr lang="es-CO" dirty="0" smtClean="0"/>
              <a:t>Fuente: Chávez L. 2012</a:t>
            </a:r>
            <a:endParaRPr lang="es-CO"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Análisis de varianza para la relación carbono nitrógeno, % de materia orgánica y pH  </a:t>
            </a:r>
            <a:r>
              <a:rPr lang="es-ES" dirty="0" smtClean="0">
                <a:solidFill>
                  <a:schemeClr val="tx1"/>
                </a:solidFill>
              </a:rPr>
              <a:t>en los distintos tratamientos. Ibarra 2012</a:t>
            </a:r>
            <a:r>
              <a:rPr lang="es-CO" dirty="0" smtClean="0">
                <a:solidFill>
                  <a:schemeClr val="tx1"/>
                </a:solidFill>
              </a:rPr>
              <a:t>.</a:t>
            </a:r>
            <a:endParaRPr lang="es-CO"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83568" y="188640"/>
          <a:ext cx="7704855" cy="4896558"/>
        </p:xfrm>
        <a:graphic>
          <a:graphicData uri="http://schemas.openxmlformats.org/drawingml/2006/table">
            <a:tbl>
              <a:tblPr/>
              <a:tblGrid>
                <a:gridCol w="3539321"/>
                <a:gridCol w="548601"/>
                <a:gridCol w="1105706"/>
                <a:gridCol w="1154611"/>
                <a:gridCol w="1356616"/>
              </a:tblGrid>
              <a:tr h="306035">
                <a:tc>
                  <a:txBody>
                    <a:bodyPr/>
                    <a:lstStyle/>
                    <a:p>
                      <a:pPr>
                        <a:lnSpc>
                          <a:spcPct val="115000"/>
                        </a:lnSpc>
                      </a:pPr>
                      <a:endParaRPr lang="es-CO"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C/N</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%MO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pH ( final)</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FV</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b="1">
                          <a:solidFill>
                            <a:srgbClr val="000000"/>
                          </a:solidFill>
                          <a:latin typeface="Times New Roman"/>
                          <a:ea typeface="Times New Roman"/>
                          <a:cs typeface="Times New Roman"/>
                        </a:rPr>
                        <a:t>Gl</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F</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F</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F</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TOTAL</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20</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TRATAMIENTOS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6,44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0,55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9,96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ENTREGRUPOS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8,350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0,85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7,840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Test vs Resto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11,57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0,80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8,38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G3 VS G2,G1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12,7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0,13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8,95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G2 VS G1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0,78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1,63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6,20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6035">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DG1 BAGAZO DE CAÑA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9,767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0,209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8,2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12068">
                <a:tc>
                  <a:txBody>
                    <a:bodyPr/>
                    <a:lstStyle/>
                    <a:p>
                      <a:pPr algn="ctr">
                        <a:lnSpc>
                          <a:spcPct val="115000"/>
                        </a:lnSpc>
                        <a:spcAft>
                          <a:spcPts val="0"/>
                        </a:spcAft>
                      </a:pPr>
                      <a:r>
                        <a:rPr lang="es-CO" sz="1200" b="1">
                          <a:solidFill>
                            <a:srgbClr val="000000"/>
                          </a:solidFill>
                          <a:latin typeface="Times New Roman"/>
                          <a:ea typeface="Times New Roman"/>
                          <a:cs typeface="Times New Roman"/>
                        </a:rPr>
                        <a:t>DG2 RESIDUOS VEGETALES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3,489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0,489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25,2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DG3 MIX</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0,395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a:solidFill>
                            <a:srgbClr val="000000"/>
                          </a:solidFill>
                          <a:latin typeface="Times New Roman"/>
                          <a:ea typeface="Times New Roman"/>
                          <a:cs typeface="Times New Roman"/>
                        </a:rPr>
                        <a:t>0,031 ns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200" dirty="0">
                          <a:solidFill>
                            <a:srgbClr val="000000"/>
                          </a:solidFill>
                          <a:latin typeface="Times New Roman"/>
                          <a:ea typeface="Times New Roman"/>
                          <a:cs typeface="Times New Roman"/>
                        </a:rPr>
                        <a:t>4,80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ERROR</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14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0,000043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19,33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X</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10,58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49,12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7,81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a:lnSpc>
                          <a:spcPct val="115000"/>
                        </a:lnSpc>
                        <a:spcAft>
                          <a:spcPts val="0"/>
                        </a:spcAft>
                      </a:pPr>
                      <a:r>
                        <a:rPr lang="es-CO" sz="1200" b="1">
                          <a:solidFill>
                            <a:srgbClr val="000000"/>
                          </a:solidFill>
                          <a:latin typeface="Times New Roman"/>
                          <a:ea typeface="Times New Roman"/>
                          <a:cs typeface="Times New Roman"/>
                        </a:rPr>
                        <a:t>CV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 </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8,95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2,94</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5724128" y="5229200"/>
            <a:ext cx="2736304" cy="369332"/>
          </a:xfrm>
          <a:prstGeom prst="rect">
            <a:avLst/>
          </a:prstGeom>
          <a:noFill/>
        </p:spPr>
        <p:txBody>
          <a:bodyPr wrap="square" rtlCol="0">
            <a:spAutoFit/>
          </a:bodyPr>
          <a:lstStyle/>
          <a:p>
            <a:r>
              <a:rPr lang="es-CO" dirty="0" smtClean="0"/>
              <a:t>Fuente: Chávez L. 2012</a:t>
            </a:r>
            <a:endParaRPr lang="es-CO" dirty="0"/>
          </a:p>
        </p:txBody>
      </p:sp>
      <p:sp>
        <p:nvSpPr>
          <p:cNvPr id="5" name="4 CuadroTexto"/>
          <p:cNvSpPr txBox="1"/>
          <p:nvPr/>
        </p:nvSpPr>
        <p:spPr>
          <a:xfrm>
            <a:off x="467544" y="5157192"/>
            <a:ext cx="2808312" cy="923330"/>
          </a:xfrm>
          <a:prstGeom prst="rect">
            <a:avLst/>
          </a:prstGeom>
          <a:noFill/>
        </p:spPr>
        <p:txBody>
          <a:bodyPr wrap="square" rtlCol="0">
            <a:spAutoFit/>
          </a:bodyPr>
          <a:lstStyle/>
          <a:p>
            <a:r>
              <a:rPr lang="es-EC" sz="1200" b="1" dirty="0" smtClean="0"/>
              <a:t>Niveles de Significancia:</a:t>
            </a:r>
          </a:p>
          <a:p>
            <a:r>
              <a:rPr lang="es-EC" sz="1200" dirty="0" smtClean="0"/>
              <a:t>p&lt; 0,05 *  </a:t>
            </a:r>
          </a:p>
          <a:p>
            <a:r>
              <a:rPr lang="es-EC" sz="1200" dirty="0" smtClean="0"/>
              <a:t>p &lt; 0,01 **</a:t>
            </a:r>
            <a:endParaRPr lang="es-CO" sz="1200" dirty="0" smtClean="0"/>
          </a:p>
          <a:p>
            <a:endParaRPr lang="es-CO"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29600" cy="1143000"/>
          </a:xfrm>
        </p:spPr>
        <p:txBody>
          <a:bodyPr/>
          <a:lstStyle/>
          <a:p>
            <a:pPr algn="l"/>
            <a:r>
              <a:rPr lang="es-CO" dirty="0" smtClean="0">
                <a:solidFill>
                  <a:schemeClr val="tx1"/>
                </a:solidFill>
              </a:rPr>
              <a:t>Relación carbono nitrógeno, % de materia orgánica y pH </a:t>
            </a:r>
            <a:r>
              <a:rPr lang="es-ES" dirty="0" smtClean="0">
                <a:solidFill>
                  <a:schemeClr val="tx1"/>
                </a:solidFill>
              </a:rPr>
              <a:t>en los distintos tratamientos. Análisis de Duncan 5%.</a:t>
            </a:r>
            <a:endParaRPr lang="es-CO" dirty="0">
              <a:solidFill>
                <a:schemeClr val="tx1"/>
              </a:solidFill>
            </a:endParaRPr>
          </a:p>
        </p:txBody>
      </p:sp>
      <p:graphicFrame>
        <p:nvGraphicFramePr>
          <p:cNvPr id="4" name="3 Tabla"/>
          <p:cNvGraphicFramePr>
            <a:graphicFrameLocks noGrp="1"/>
          </p:cNvGraphicFramePr>
          <p:nvPr/>
        </p:nvGraphicFramePr>
        <p:xfrm>
          <a:off x="683570" y="1851660"/>
          <a:ext cx="7776860" cy="3737580"/>
        </p:xfrm>
        <a:graphic>
          <a:graphicData uri="http://schemas.openxmlformats.org/drawingml/2006/table">
            <a:tbl>
              <a:tblPr/>
              <a:tblGrid>
                <a:gridCol w="1964672"/>
                <a:gridCol w="425840"/>
                <a:gridCol w="290345"/>
                <a:gridCol w="666915"/>
                <a:gridCol w="663395"/>
                <a:gridCol w="358093"/>
                <a:gridCol w="785693"/>
                <a:gridCol w="623802"/>
                <a:gridCol w="501505"/>
                <a:gridCol w="602687"/>
                <a:gridCol w="893913"/>
              </a:tblGrid>
              <a:tr h="373758">
                <a:tc gridSpan="2">
                  <a:txBody>
                    <a:bodyPr/>
                    <a:lstStyle/>
                    <a:p>
                      <a:pPr algn="ctr">
                        <a:lnSpc>
                          <a:spcPct val="115000"/>
                        </a:lnSpc>
                        <a:spcAft>
                          <a:spcPts val="0"/>
                        </a:spcAft>
                      </a:pPr>
                      <a:r>
                        <a:rPr lang="es-CO" sz="11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C/N</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MO%</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pH Final</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373758">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10,59</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T2</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51,65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8,3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3758">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10,59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50,31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T2</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8,18</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47516">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10,59</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CO" sz="1200" dirty="0">
                          <a:solidFill>
                            <a:srgbClr val="000000"/>
                          </a:solidFill>
                          <a:latin typeface="Times New Roman"/>
                          <a:ea typeface="Times New Roman"/>
                          <a:cs typeface="Times New Roman"/>
                        </a:rPr>
                        <a:t>   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50,01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8,05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AB</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516">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10,58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49,68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AB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58">
                <a:tc>
                  <a:txBody>
                    <a:bodyPr/>
                    <a:lstStyle/>
                    <a:p>
                      <a:pPr algn="ctr">
                        <a:lnSpc>
                          <a:spcPct val="115000"/>
                        </a:lnSpc>
                        <a:spcAft>
                          <a:spcPts val="0"/>
                        </a:spcAft>
                      </a:pPr>
                      <a:r>
                        <a:rPr lang="es-CO" sz="1200" b="1">
                          <a:solidFill>
                            <a:srgbClr val="000000"/>
                          </a:solidFill>
                          <a:latin typeface="Times New Roman"/>
                          <a:ea typeface="Times New Roman"/>
                          <a:cs typeface="Times New Roman"/>
                        </a:rPr>
                        <a:t>MIX+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10,57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48,84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7,66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58">
                <a:tc>
                  <a:txBody>
                    <a:bodyPr/>
                    <a:lstStyle/>
                    <a:p>
                      <a:pPr algn="ctr">
                        <a:lnSpc>
                          <a:spcPct val="115000"/>
                        </a:lnSpc>
                        <a:spcAft>
                          <a:spcPts val="0"/>
                        </a:spcAft>
                      </a:pPr>
                      <a:r>
                        <a:rPr lang="es-CO" sz="1200" b="1">
                          <a:solidFill>
                            <a:srgbClr val="000000"/>
                          </a:solidFill>
                          <a:latin typeface="Times New Roman"/>
                          <a:ea typeface="Times New Roman"/>
                          <a:cs typeface="Times New Roman"/>
                        </a:rPr>
                        <a:t>MIX+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10,57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47,02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7,45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CD</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58">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10,57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   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46,33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7,15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   D</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5724128" y="5589240"/>
            <a:ext cx="2736304" cy="369332"/>
          </a:xfrm>
          <a:prstGeom prst="rect">
            <a:avLst/>
          </a:prstGeom>
          <a:noFill/>
        </p:spPr>
        <p:txBody>
          <a:bodyPr wrap="square" rtlCol="0">
            <a:spAutoFit/>
          </a:bodyPr>
          <a:lstStyle/>
          <a:p>
            <a:r>
              <a:rPr lang="es-CO" dirty="0" smtClean="0"/>
              <a:t>Fuente: Chávez L. 2012</a:t>
            </a:r>
            <a:endParaRPr lang="es-CO" dirty="0"/>
          </a:p>
        </p:txBody>
      </p:sp>
      <p:sp>
        <p:nvSpPr>
          <p:cNvPr id="6" name="5 CuadroTexto"/>
          <p:cNvSpPr txBox="1"/>
          <p:nvPr/>
        </p:nvSpPr>
        <p:spPr>
          <a:xfrm>
            <a:off x="683568" y="5661248"/>
            <a:ext cx="2808312" cy="923330"/>
          </a:xfrm>
          <a:prstGeom prst="rect">
            <a:avLst/>
          </a:prstGeom>
          <a:noFill/>
        </p:spPr>
        <p:txBody>
          <a:bodyPr wrap="square" rtlCol="0">
            <a:spAutoFit/>
          </a:bodyPr>
          <a:lstStyle/>
          <a:p>
            <a:r>
              <a:rPr lang="es-EC" sz="1200" b="1" dirty="0" smtClean="0"/>
              <a:t>Niveles de Significancia:</a:t>
            </a:r>
          </a:p>
          <a:p>
            <a:r>
              <a:rPr lang="es-EC" sz="1200" dirty="0" smtClean="0"/>
              <a:t>p&lt; 0,05 *  </a:t>
            </a:r>
          </a:p>
          <a:p>
            <a:r>
              <a:rPr lang="es-EC" sz="1200" dirty="0" smtClean="0"/>
              <a:t>p &lt; 0,01 **</a:t>
            </a:r>
            <a:endParaRPr lang="es-CO" sz="1200" dirty="0" smtClean="0"/>
          </a:p>
          <a:p>
            <a:endParaRPr lang="es-CO"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Relación carbono nitrógeno  </a:t>
            </a:r>
            <a:r>
              <a:rPr lang="es-ES" dirty="0" smtClean="0">
                <a:solidFill>
                  <a:schemeClr val="tx1"/>
                </a:solidFill>
              </a:rPr>
              <a:t>en los distintos tratamientos.</a:t>
            </a:r>
            <a:r>
              <a:rPr lang="es-CO" dirty="0" smtClean="0">
                <a:solidFill>
                  <a:schemeClr val="tx1"/>
                </a:solidFill>
              </a:rPr>
              <a:t>Ibarra 2012.</a:t>
            </a:r>
            <a:endParaRPr lang="es-CO" dirty="0">
              <a:solidFill>
                <a:schemeClr val="tx1"/>
              </a:solidFill>
            </a:endParaRPr>
          </a:p>
        </p:txBody>
      </p:sp>
      <p:graphicFrame>
        <p:nvGraphicFramePr>
          <p:cNvPr id="9" name="8 Gráfico"/>
          <p:cNvGraphicFramePr/>
          <p:nvPr/>
        </p:nvGraphicFramePr>
        <p:xfrm>
          <a:off x="899592" y="1484784"/>
          <a:ext cx="7128791"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331640" y="2924944"/>
            <a:ext cx="792088" cy="369332"/>
          </a:xfrm>
          <a:prstGeom prst="rect">
            <a:avLst/>
          </a:prstGeom>
          <a:noFill/>
        </p:spPr>
        <p:txBody>
          <a:bodyPr wrap="square" rtlCol="0">
            <a:spAutoFit/>
          </a:bodyPr>
          <a:lstStyle/>
          <a:p>
            <a:r>
              <a:rPr lang="es-CO" dirty="0" smtClean="0"/>
              <a:t>10,59</a:t>
            </a:r>
            <a:endParaRPr lang="es-CO" dirty="0"/>
          </a:p>
        </p:txBody>
      </p:sp>
      <p:sp>
        <p:nvSpPr>
          <p:cNvPr id="6" name="5 CuadroTexto"/>
          <p:cNvSpPr txBox="1"/>
          <p:nvPr/>
        </p:nvSpPr>
        <p:spPr>
          <a:xfrm>
            <a:off x="4860032" y="2780928"/>
            <a:ext cx="792088" cy="369332"/>
          </a:xfrm>
          <a:prstGeom prst="rect">
            <a:avLst/>
          </a:prstGeom>
          <a:noFill/>
        </p:spPr>
        <p:txBody>
          <a:bodyPr wrap="square" rtlCol="0">
            <a:spAutoFit/>
          </a:bodyPr>
          <a:lstStyle/>
          <a:p>
            <a:r>
              <a:rPr lang="es-CO" dirty="0" smtClean="0"/>
              <a:t>10,59</a:t>
            </a:r>
            <a:endParaRPr lang="es-CO" dirty="0"/>
          </a:p>
        </p:txBody>
      </p:sp>
      <p:sp>
        <p:nvSpPr>
          <p:cNvPr id="7" name="6 CuadroTexto"/>
          <p:cNvSpPr txBox="1"/>
          <p:nvPr/>
        </p:nvSpPr>
        <p:spPr>
          <a:xfrm>
            <a:off x="5724128" y="2780928"/>
            <a:ext cx="792088" cy="369332"/>
          </a:xfrm>
          <a:prstGeom prst="rect">
            <a:avLst/>
          </a:prstGeom>
          <a:noFill/>
        </p:spPr>
        <p:txBody>
          <a:bodyPr wrap="square" rtlCol="0">
            <a:spAutoFit/>
          </a:bodyPr>
          <a:lstStyle/>
          <a:p>
            <a:r>
              <a:rPr lang="es-CO" dirty="0" smtClean="0"/>
              <a:t>10,59</a:t>
            </a:r>
            <a:endParaRPr lang="es-CO" dirty="0"/>
          </a:p>
        </p:txBody>
      </p:sp>
      <p:sp>
        <p:nvSpPr>
          <p:cNvPr id="8" name="7 CuadroTexto"/>
          <p:cNvSpPr txBox="1"/>
          <p:nvPr/>
        </p:nvSpPr>
        <p:spPr>
          <a:xfrm>
            <a:off x="2123728" y="2924944"/>
            <a:ext cx="792088" cy="369332"/>
          </a:xfrm>
          <a:prstGeom prst="rect">
            <a:avLst/>
          </a:prstGeom>
          <a:noFill/>
        </p:spPr>
        <p:txBody>
          <a:bodyPr wrap="square" rtlCol="0">
            <a:spAutoFit/>
          </a:bodyPr>
          <a:lstStyle/>
          <a:p>
            <a:r>
              <a:rPr lang="es-CO" dirty="0" smtClean="0"/>
              <a:t>10,57</a:t>
            </a:r>
            <a:endParaRPr lang="es-CO" dirty="0"/>
          </a:p>
        </p:txBody>
      </p:sp>
      <p:sp>
        <p:nvSpPr>
          <p:cNvPr id="10" name="9 CuadroTexto"/>
          <p:cNvSpPr txBox="1"/>
          <p:nvPr/>
        </p:nvSpPr>
        <p:spPr>
          <a:xfrm>
            <a:off x="3059832" y="2924944"/>
            <a:ext cx="792088" cy="369332"/>
          </a:xfrm>
          <a:prstGeom prst="rect">
            <a:avLst/>
          </a:prstGeom>
          <a:noFill/>
        </p:spPr>
        <p:txBody>
          <a:bodyPr wrap="square" rtlCol="0">
            <a:spAutoFit/>
          </a:bodyPr>
          <a:lstStyle/>
          <a:p>
            <a:r>
              <a:rPr lang="es-CO" dirty="0" smtClean="0"/>
              <a:t>10,57</a:t>
            </a:r>
            <a:endParaRPr lang="es-CO" dirty="0"/>
          </a:p>
        </p:txBody>
      </p:sp>
      <p:sp>
        <p:nvSpPr>
          <p:cNvPr id="11" name="10 CuadroTexto"/>
          <p:cNvSpPr txBox="1"/>
          <p:nvPr/>
        </p:nvSpPr>
        <p:spPr>
          <a:xfrm>
            <a:off x="3923928" y="2924944"/>
            <a:ext cx="792088" cy="369332"/>
          </a:xfrm>
          <a:prstGeom prst="rect">
            <a:avLst/>
          </a:prstGeom>
          <a:noFill/>
        </p:spPr>
        <p:txBody>
          <a:bodyPr wrap="square" rtlCol="0">
            <a:spAutoFit/>
          </a:bodyPr>
          <a:lstStyle/>
          <a:p>
            <a:r>
              <a:rPr lang="es-CO" dirty="0" smtClean="0"/>
              <a:t>10,58</a:t>
            </a:r>
            <a:endParaRPr lang="es-CO" dirty="0"/>
          </a:p>
        </p:txBody>
      </p:sp>
      <p:sp>
        <p:nvSpPr>
          <p:cNvPr id="12" name="11 CuadroTexto"/>
          <p:cNvSpPr txBox="1"/>
          <p:nvPr/>
        </p:nvSpPr>
        <p:spPr>
          <a:xfrm>
            <a:off x="6588224" y="2852936"/>
            <a:ext cx="1008112" cy="369332"/>
          </a:xfrm>
          <a:prstGeom prst="rect">
            <a:avLst/>
          </a:prstGeom>
          <a:noFill/>
        </p:spPr>
        <p:txBody>
          <a:bodyPr wrap="square" rtlCol="0">
            <a:spAutoFit/>
          </a:bodyPr>
          <a:lstStyle/>
          <a:p>
            <a:r>
              <a:rPr lang="es-CO" dirty="0" smtClean="0"/>
              <a:t>10,576</a:t>
            </a:r>
            <a:endParaRPr lang="es-CO"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 de Materia Orgánica  </a:t>
            </a:r>
            <a:r>
              <a:rPr lang="es-ES" dirty="0" smtClean="0">
                <a:solidFill>
                  <a:schemeClr val="tx1"/>
                </a:solidFill>
              </a:rPr>
              <a:t>en los distintos tratamientos. </a:t>
            </a:r>
            <a:r>
              <a:rPr lang="es-CO" dirty="0" smtClean="0">
                <a:solidFill>
                  <a:schemeClr val="tx1"/>
                </a:solidFill>
              </a:rPr>
              <a:t>Ibarra 2012.</a:t>
            </a:r>
            <a:endParaRPr lang="es-CO" dirty="0">
              <a:solidFill>
                <a:schemeClr val="tx1"/>
              </a:solidFill>
            </a:endParaRPr>
          </a:p>
        </p:txBody>
      </p:sp>
      <p:graphicFrame>
        <p:nvGraphicFramePr>
          <p:cNvPr id="7" name="6 Gráfico"/>
          <p:cNvGraphicFramePr/>
          <p:nvPr/>
        </p:nvGraphicFramePr>
        <p:xfrm>
          <a:off x="683568" y="1844824"/>
          <a:ext cx="7416823" cy="345638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115616" y="2636912"/>
            <a:ext cx="864096" cy="369332"/>
          </a:xfrm>
          <a:prstGeom prst="rect">
            <a:avLst/>
          </a:prstGeom>
          <a:noFill/>
        </p:spPr>
        <p:txBody>
          <a:bodyPr wrap="square" rtlCol="0">
            <a:spAutoFit/>
          </a:bodyPr>
          <a:lstStyle/>
          <a:p>
            <a:r>
              <a:rPr lang="es-CO" dirty="0" smtClean="0"/>
              <a:t>50,01</a:t>
            </a:r>
            <a:endParaRPr lang="es-CO" dirty="0"/>
          </a:p>
        </p:txBody>
      </p:sp>
      <p:sp>
        <p:nvSpPr>
          <p:cNvPr id="6" name="4 CuadroTexto"/>
          <p:cNvSpPr txBox="1"/>
          <p:nvPr/>
        </p:nvSpPr>
        <p:spPr>
          <a:xfrm>
            <a:off x="2051720" y="2708920"/>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51,65</a:t>
            </a:r>
            <a:endParaRPr lang="es-CO" dirty="0"/>
          </a:p>
        </p:txBody>
      </p:sp>
      <p:sp>
        <p:nvSpPr>
          <p:cNvPr id="8" name="4 CuadroTexto"/>
          <p:cNvSpPr txBox="1"/>
          <p:nvPr/>
        </p:nvSpPr>
        <p:spPr>
          <a:xfrm>
            <a:off x="2915816" y="2780928"/>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46,33</a:t>
            </a:r>
            <a:endParaRPr lang="es-CO" dirty="0"/>
          </a:p>
        </p:txBody>
      </p:sp>
      <p:sp>
        <p:nvSpPr>
          <p:cNvPr id="9" name="4 CuadroTexto"/>
          <p:cNvSpPr txBox="1"/>
          <p:nvPr/>
        </p:nvSpPr>
        <p:spPr>
          <a:xfrm>
            <a:off x="3851920" y="2780928"/>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48,84</a:t>
            </a:r>
            <a:endParaRPr lang="es-CO" dirty="0"/>
          </a:p>
        </p:txBody>
      </p:sp>
      <p:sp>
        <p:nvSpPr>
          <p:cNvPr id="10" name="4 CuadroTexto"/>
          <p:cNvSpPr txBox="1"/>
          <p:nvPr/>
        </p:nvSpPr>
        <p:spPr>
          <a:xfrm>
            <a:off x="4788024" y="2708920"/>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49,68</a:t>
            </a:r>
            <a:endParaRPr lang="es-CO" dirty="0"/>
          </a:p>
        </p:txBody>
      </p:sp>
      <p:sp>
        <p:nvSpPr>
          <p:cNvPr id="11" name="4 CuadroTexto"/>
          <p:cNvSpPr txBox="1"/>
          <p:nvPr/>
        </p:nvSpPr>
        <p:spPr>
          <a:xfrm>
            <a:off x="5652120" y="2708920"/>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50,31</a:t>
            </a:r>
            <a:endParaRPr lang="es-CO" dirty="0"/>
          </a:p>
        </p:txBody>
      </p:sp>
      <p:sp>
        <p:nvSpPr>
          <p:cNvPr id="12" name="4 CuadroTexto"/>
          <p:cNvSpPr txBox="1"/>
          <p:nvPr/>
        </p:nvSpPr>
        <p:spPr>
          <a:xfrm>
            <a:off x="6588224" y="2780928"/>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47,02</a:t>
            </a:r>
            <a:endParaRPr lang="es-CO"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29600" cy="1143000"/>
          </a:xfrm>
        </p:spPr>
        <p:txBody>
          <a:bodyPr/>
          <a:lstStyle/>
          <a:p>
            <a:pPr algn="l"/>
            <a:r>
              <a:rPr lang="es-CO" dirty="0" smtClean="0">
                <a:solidFill>
                  <a:schemeClr val="tx1"/>
                </a:solidFill>
              </a:rPr>
              <a:t>pH ( final) </a:t>
            </a:r>
            <a:r>
              <a:rPr lang="es-ES" dirty="0" smtClean="0">
                <a:solidFill>
                  <a:schemeClr val="tx1"/>
                </a:solidFill>
              </a:rPr>
              <a:t>en los distintos tratamientos. </a:t>
            </a:r>
            <a:r>
              <a:rPr lang="es-CO" dirty="0" smtClean="0">
                <a:solidFill>
                  <a:schemeClr val="tx1"/>
                </a:solidFill>
              </a:rPr>
              <a:t>Ibarra 2012</a:t>
            </a:r>
            <a:endParaRPr lang="es-CO" dirty="0">
              <a:solidFill>
                <a:schemeClr val="tx1"/>
              </a:solidFill>
            </a:endParaRPr>
          </a:p>
        </p:txBody>
      </p:sp>
      <p:graphicFrame>
        <p:nvGraphicFramePr>
          <p:cNvPr id="6" name="5 Gráfico"/>
          <p:cNvGraphicFramePr/>
          <p:nvPr/>
        </p:nvGraphicFramePr>
        <p:xfrm>
          <a:off x="827584" y="1884498"/>
          <a:ext cx="7272808" cy="356072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4644008" y="1844824"/>
            <a:ext cx="576064" cy="369332"/>
          </a:xfrm>
          <a:prstGeom prst="rect">
            <a:avLst/>
          </a:prstGeom>
          <a:noFill/>
        </p:spPr>
        <p:txBody>
          <a:bodyPr wrap="square" rtlCol="0">
            <a:spAutoFit/>
          </a:bodyPr>
          <a:lstStyle/>
          <a:p>
            <a:r>
              <a:rPr lang="es-CO" dirty="0" smtClean="0"/>
              <a:t> A</a:t>
            </a:r>
            <a:endParaRPr lang="es-CO" dirty="0"/>
          </a:p>
        </p:txBody>
      </p:sp>
      <p:sp>
        <p:nvSpPr>
          <p:cNvPr id="8" name="7 CuadroTexto"/>
          <p:cNvSpPr txBox="1"/>
          <p:nvPr/>
        </p:nvSpPr>
        <p:spPr>
          <a:xfrm>
            <a:off x="2123728" y="1916832"/>
            <a:ext cx="504056" cy="369332"/>
          </a:xfrm>
          <a:prstGeom prst="rect">
            <a:avLst/>
          </a:prstGeom>
          <a:noFill/>
        </p:spPr>
        <p:txBody>
          <a:bodyPr wrap="square" rtlCol="0">
            <a:spAutoFit/>
          </a:bodyPr>
          <a:lstStyle/>
          <a:p>
            <a:r>
              <a:rPr lang="es-CO" dirty="0" smtClean="0"/>
              <a:t> A</a:t>
            </a:r>
            <a:endParaRPr lang="es-CO" dirty="0"/>
          </a:p>
        </p:txBody>
      </p:sp>
      <p:sp>
        <p:nvSpPr>
          <p:cNvPr id="10" name="9 CuadroTexto"/>
          <p:cNvSpPr txBox="1"/>
          <p:nvPr/>
        </p:nvSpPr>
        <p:spPr>
          <a:xfrm>
            <a:off x="2915816" y="1916832"/>
            <a:ext cx="576064" cy="369332"/>
          </a:xfrm>
          <a:prstGeom prst="rect">
            <a:avLst/>
          </a:prstGeom>
          <a:noFill/>
        </p:spPr>
        <p:txBody>
          <a:bodyPr wrap="square" rtlCol="0">
            <a:spAutoFit/>
          </a:bodyPr>
          <a:lstStyle/>
          <a:p>
            <a:r>
              <a:rPr lang="es-CO" dirty="0" smtClean="0"/>
              <a:t> AB</a:t>
            </a:r>
            <a:endParaRPr lang="es-CO" dirty="0"/>
          </a:p>
        </p:txBody>
      </p:sp>
      <p:sp>
        <p:nvSpPr>
          <p:cNvPr id="11" name="10 CuadroTexto"/>
          <p:cNvSpPr txBox="1"/>
          <p:nvPr/>
        </p:nvSpPr>
        <p:spPr>
          <a:xfrm>
            <a:off x="5364088" y="1916832"/>
            <a:ext cx="576064" cy="369332"/>
          </a:xfrm>
          <a:prstGeom prst="rect">
            <a:avLst/>
          </a:prstGeom>
          <a:noFill/>
        </p:spPr>
        <p:txBody>
          <a:bodyPr wrap="square" rtlCol="0">
            <a:spAutoFit/>
          </a:bodyPr>
          <a:lstStyle/>
          <a:p>
            <a:r>
              <a:rPr lang="es-CO" dirty="0" smtClean="0"/>
              <a:t> AB</a:t>
            </a:r>
            <a:endParaRPr lang="es-CO" dirty="0"/>
          </a:p>
        </p:txBody>
      </p:sp>
      <p:sp>
        <p:nvSpPr>
          <p:cNvPr id="12" name="11 CuadroTexto"/>
          <p:cNvSpPr txBox="1"/>
          <p:nvPr/>
        </p:nvSpPr>
        <p:spPr>
          <a:xfrm>
            <a:off x="1187624" y="1988840"/>
            <a:ext cx="576064" cy="369332"/>
          </a:xfrm>
          <a:prstGeom prst="rect">
            <a:avLst/>
          </a:prstGeom>
          <a:noFill/>
        </p:spPr>
        <p:txBody>
          <a:bodyPr wrap="square" rtlCol="0">
            <a:spAutoFit/>
          </a:bodyPr>
          <a:lstStyle/>
          <a:p>
            <a:r>
              <a:rPr lang="es-CO" dirty="0" smtClean="0"/>
              <a:t> </a:t>
            </a:r>
            <a:r>
              <a:rPr lang="es-CO" dirty="0" err="1" smtClean="0"/>
              <a:t>BC</a:t>
            </a:r>
            <a:endParaRPr lang="es-CO" dirty="0"/>
          </a:p>
        </p:txBody>
      </p:sp>
      <p:sp>
        <p:nvSpPr>
          <p:cNvPr id="13" name="12 CuadroTexto"/>
          <p:cNvSpPr txBox="1"/>
          <p:nvPr/>
        </p:nvSpPr>
        <p:spPr>
          <a:xfrm>
            <a:off x="6228184" y="1844824"/>
            <a:ext cx="576064" cy="646331"/>
          </a:xfrm>
          <a:prstGeom prst="rect">
            <a:avLst/>
          </a:prstGeom>
          <a:noFill/>
        </p:spPr>
        <p:txBody>
          <a:bodyPr wrap="square" rtlCol="0">
            <a:spAutoFit/>
          </a:bodyPr>
          <a:lstStyle/>
          <a:p>
            <a:r>
              <a:rPr lang="es-CO" dirty="0" smtClean="0"/>
              <a:t> CD</a:t>
            </a:r>
            <a:endParaRPr lang="es-CO" dirty="0"/>
          </a:p>
        </p:txBody>
      </p:sp>
      <p:sp>
        <p:nvSpPr>
          <p:cNvPr id="14" name="13 CuadroTexto"/>
          <p:cNvSpPr txBox="1"/>
          <p:nvPr/>
        </p:nvSpPr>
        <p:spPr>
          <a:xfrm>
            <a:off x="3779912" y="2204864"/>
            <a:ext cx="504056" cy="369332"/>
          </a:xfrm>
          <a:prstGeom prst="rect">
            <a:avLst/>
          </a:prstGeom>
          <a:noFill/>
        </p:spPr>
        <p:txBody>
          <a:bodyPr wrap="square" rtlCol="0">
            <a:spAutoFit/>
          </a:bodyPr>
          <a:lstStyle/>
          <a:p>
            <a:r>
              <a:rPr lang="es-CO" dirty="0" smtClean="0"/>
              <a:t> D</a:t>
            </a:r>
            <a:endParaRPr lang="es-CO" dirty="0"/>
          </a:p>
        </p:txBody>
      </p:sp>
      <p:sp>
        <p:nvSpPr>
          <p:cNvPr id="15" name="4 CuadroTexto"/>
          <p:cNvSpPr txBox="1"/>
          <p:nvPr/>
        </p:nvSpPr>
        <p:spPr>
          <a:xfrm>
            <a:off x="4427984" y="2276872"/>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8,30</a:t>
            </a:r>
            <a:endParaRPr lang="es-CO" dirty="0"/>
          </a:p>
        </p:txBody>
      </p:sp>
      <p:sp>
        <p:nvSpPr>
          <p:cNvPr id="16" name="4 CuadroTexto"/>
          <p:cNvSpPr txBox="1"/>
          <p:nvPr/>
        </p:nvSpPr>
        <p:spPr>
          <a:xfrm>
            <a:off x="2051720" y="2420888"/>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8,18</a:t>
            </a:r>
            <a:endParaRPr lang="es-CO" dirty="0"/>
          </a:p>
        </p:txBody>
      </p:sp>
      <p:sp>
        <p:nvSpPr>
          <p:cNvPr id="17" name="4 CuadroTexto"/>
          <p:cNvSpPr txBox="1"/>
          <p:nvPr/>
        </p:nvSpPr>
        <p:spPr>
          <a:xfrm>
            <a:off x="2915816" y="2492896"/>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8,05</a:t>
            </a:r>
            <a:endParaRPr lang="es-CO" dirty="0"/>
          </a:p>
        </p:txBody>
      </p:sp>
      <p:sp>
        <p:nvSpPr>
          <p:cNvPr id="18" name="4 CuadroTexto"/>
          <p:cNvSpPr txBox="1"/>
          <p:nvPr/>
        </p:nvSpPr>
        <p:spPr>
          <a:xfrm>
            <a:off x="5364088" y="2420888"/>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7,9</a:t>
            </a:r>
            <a:endParaRPr lang="es-CO" dirty="0"/>
          </a:p>
        </p:txBody>
      </p:sp>
      <p:sp>
        <p:nvSpPr>
          <p:cNvPr id="19" name="4 CuadroTexto"/>
          <p:cNvSpPr txBox="1"/>
          <p:nvPr/>
        </p:nvSpPr>
        <p:spPr>
          <a:xfrm>
            <a:off x="1115616" y="2564904"/>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7,66</a:t>
            </a:r>
            <a:endParaRPr lang="es-CO" dirty="0"/>
          </a:p>
        </p:txBody>
      </p:sp>
      <p:sp>
        <p:nvSpPr>
          <p:cNvPr id="20" name="4 CuadroTexto"/>
          <p:cNvSpPr txBox="1"/>
          <p:nvPr/>
        </p:nvSpPr>
        <p:spPr>
          <a:xfrm>
            <a:off x="6156176" y="2636912"/>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7,45</a:t>
            </a:r>
            <a:endParaRPr lang="es-CO" dirty="0"/>
          </a:p>
        </p:txBody>
      </p:sp>
      <p:sp>
        <p:nvSpPr>
          <p:cNvPr id="21" name="4 CuadroTexto"/>
          <p:cNvSpPr txBox="1"/>
          <p:nvPr/>
        </p:nvSpPr>
        <p:spPr>
          <a:xfrm>
            <a:off x="3635896" y="2708920"/>
            <a:ext cx="792088" cy="369332"/>
          </a:xfrm>
          <a:prstGeom prst="rect">
            <a:avLst/>
          </a:prstGeom>
          <a:noFill/>
        </p:spPr>
        <p:txBody>
          <a:bodyPr wrap="square" rtlCol="0">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t>7,15</a:t>
            </a:r>
            <a:endParaRPr lang="es-CO"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435280" cy="1143000"/>
          </a:xfrm>
        </p:spPr>
        <p:txBody>
          <a:bodyPr/>
          <a:lstStyle/>
          <a:p>
            <a:pPr algn="l"/>
            <a:r>
              <a:rPr lang="es-CO" dirty="0" smtClean="0">
                <a:solidFill>
                  <a:schemeClr val="tx1"/>
                </a:solidFill>
              </a:rPr>
              <a:t>Análisis de varianza para la </a:t>
            </a:r>
            <a:r>
              <a:rPr lang="es-ES" dirty="0" smtClean="0">
                <a:solidFill>
                  <a:schemeClr val="tx1"/>
                </a:solidFill>
              </a:rPr>
              <a:t>concentración de macro y micro nutrientes</a:t>
            </a:r>
            <a:r>
              <a:rPr lang="es-CO" dirty="0" smtClean="0">
                <a:solidFill>
                  <a:schemeClr val="tx1"/>
                </a:solidFill>
              </a:rPr>
              <a:t> en </a:t>
            </a:r>
            <a:r>
              <a:rPr lang="es-ES" dirty="0" smtClean="0">
                <a:solidFill>
                  <a:schemeClr val="tx1"/>
                </a:solidFill>
              </a:rPr>
              <a:t> los distintos tratamientos.  Ibarra 2012.</a:t>
            </a:r>
            <a:endParaRPr lang="es-CO" dirty="0">
              <a:solidFill>
                <a:schemeClr val="tx1"/>
              </a:solidFill>
            </a:endParaRPr>
          </a:p>
        </p:txBody>
      </p:sp>
      <p:graphicFrame>
        <p:nvGraphicFramePr>
          <p:cNvPr id="4" name="3 Tabla"/>
          <p:cNvGraphicFramePr>
            <a:graphicFrameLocks noGrp="1"/>
          </p:cNvGraphicFramePr>
          <p:nvPr/>
        </p:nvGraphicFramePr>
        <p:xfrm>
          <a:off x="755576" y="1556792"/>
          <a:ext cx="7920878" cy="4171188"/>
        </p:xfrm>
        <a:graphic>
          <a:graphicData uri="http://schemas.openxmlformats.org/drawingml/2006/table">
            <a:tbl>
              <a:tblPr/>
              <a:tblGrid>
                <a:gridCol w="1963803"/>
                <a:gridCol w="360281"/>
                <a:gridCol w="866096"/>
                <a:gridCol w="1141189"/>
                <a:gridCol w="887394"/>
                <a:gridCol w="949512"/>
                <a:gridCol w="929989"/>
                <a:gridCol w="822614"/>
              </a:tblGrid>
              <a:tr h="245156">
                <a:tc>
                  <a:txBody>
                    <a:bodyPr/>
                    <a:lstStyle/>
                    <a:p>
                      <a:pPr>
                        <a:lnSpc>
                          <a:spcPct val="115000"/>
                        </a:lnSpc>
                      </a:pPr>
                      <a:endParaRPr lang="es-CO" sz="1400" dirty="0">
                        <a:latin typeface="Calibri"/>
                        <a:ea typeface="Times New Roman"/>
                        <a:cs typeface="Times New Roman"/>
                      </a:endParaRPr>
                    </a:p>
                  </a:txBody>
                  <a:tcPr marL="36661" marR="36661"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 N</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 P</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 K</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 Ca</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rgbClr val="000000"/>
                          </a:solidFill>
                          <a:latin typeface="Times New Roman"/>
                          <a:ea typeface="Times New Roman"/>
                          <a:cs typeface="Times New Roman"/>
                        </a:rPr>
                        <a:t>% S</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%Mg</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FV</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b="1">
                          <a:solidFill>
                            <a:srgbClr val="000000"/>
                          </a:solidFill>
                          <a:latin typeface="Times New Roman"/>
                          <a:ea typeface="Times New Roman"/>
                          <a:cs typeface="Times New Roman"/>
                        </a:rPr>
                        <a:t>Gl</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F</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TOTAL</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20</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TRATAMIENTOS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6</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0,52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0,20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20,98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0,71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36,34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0,77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ENTREGRUPOS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3</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0,80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0,20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13,96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1,16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54,29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Test vs Resto</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0,74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0,58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24,33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1,42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83,94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0,001ns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G3 VS G2,G1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0,12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17,22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0,96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50,59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0,36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G2 VS G1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1,55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0,000097ns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0,32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1,11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28,34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0,24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nSpc>
                          <a:spcPct val="115000"/>
                        </a:lnSpc>
                      </a:pPr>
                      <a:endParaRPr lang="es-CO" sz="1400">
                        <a:latin typeface="Calibri"/>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a:latin typeface="Calibri"/>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400">
                        <a:latin typeface="Calibri"/>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400" dirty="0">
                        <a:latin typeface="Calibri"/>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pPr>
                      <a:endParaRPr lang="es-CO" sz="1400">
                        <a:latin typeface="Calibri"/>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714">
                <a:tc>
                  <a:txBody>
                    <a:bodyPr/>
                    <a:lstStyle/>
                    <a:p>
                      <a:pPr algn="ctr">
                        <a:lnSpc>
                          <a:spcPct val="115000"/>
                        </a:lnSpc>
                        <a:spcAft>
                          <a:spcPts val="0"/>
                        </a:spcAft>
                      </a:pPr>
                      <a:r>
                        <a:rPr lang="es-CO" sz="1400" b="1">
                          <a:solidFill>
                            <a:srgbClr val="000000"/>
                          </a:solidFill>
                          <a:latin typeface="Times New Roman"/>
                          <a:ea typeface="Times New Roman"/>
                          <a:cs typeface="Times New Roman"/>
                        </a:rPr>
                        <a:t>DG1 BAGAZO DE CAÑA</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0,3875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0,28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0,747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0,203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0,104ns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714">
                <a:tc>
                  <a:txBody>
                    <a:bodyPr/>
                    <a:lstStyle/>
                    <a:p>
                      <a:pPr algn="ctr">
                        <a:lnSpc>
                          <a:spcPct val="115000"/>
                        </a:lnSpc>
                        <a:spcAft>
                          <a:spcPts val="0"/>
                        </a:spcAft>
                      </a:pPr>
                      <a:r>
                        <a:rPr lang="es-CO" sz="1400" b="1">
                          <a:solidFill>
                            <a:srgbClr val="000000"/>
                          </a:solidFill>
                          <a:latin typeface="Times New Roman"/>
                          <a:ea typeface="Times New Roman"/>
                          <a:cs typeface="Times New Roman"/>
                        </a:rPr>
                        <a:t>DG2 RESIDUOS VEGETALES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0,4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0,0675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60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0,042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53,12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1,98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DG3 MIX</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0,1875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20 **</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0,008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0,953 </a:t>
                      </a:r>
                      <a:r>
                        <a:rPr lang="es-CO" sz="1400" dirty="0" err="1">
                          <a:solidFill>
                            <a:srgbClr val="000000"/>
                          </a:solidFill>
                          <a:latin typeface="Times New Roman"/>
                          <a:ea typeface="Times New Roman"/>
                          <a:cs typeface="Times New Roman"/>
                        </a:rPr>
                        <a:t>ns</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1,92 ns</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ERROR</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rgbClr val="000000"/>
                          </a:solidFill>
                          <a:latin typeface="Times New Roman"/>
                          <a:ea typeface="Times New Roman"/>
                          <a:cs typeface="Times New Roman"/>
                        </a:rPr>
                        <a:t>14</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0,05</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0,000008</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0,0015</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0,00071</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0,000064</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0,00005</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X</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2,46</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0,03</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0,42</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0,03</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0,09</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0,08</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56">
                <a:tc>
                  <a:txBody>
                    <a:bodyPr/>
                    <a:lstStyle/>
                    <a:p>
                      <a:pPr algn="ctr">
                        <a:lnSpc>
                          <a:spcPct val="115000"/>
                        </a:lnSpc>
                        <a:spcAft>
                          <a:spcPts val="0"/>
                        </a:spcAft>
                      </a:pPr>
                      <a:r>
                        <a:rPr lang="es-CO" sz="1400" b="1">
                          <a:solidFill>
                            <a:srgbClr val="000000"/>
                          </a:solidFill>
                          <a:latin typeface="Times New Roman"/>
                          <a:ea typeface="Times New Roman"/>
                          <a:cs typeface="Times New Roman"/>
                        </a:rPr>
                        <a:t>CV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400">
                          <a:solidFill>
                            <a:srgbClr val="000000"/>
                          </a:solidFill>
                          <a:latin typeface="Times New Roman"/>
                          <a:ea typeface="Times New Roman"/>
                          <a:cs typeface="Times New Roman"/>
                        </a:rPr>
                        <a:t> </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8,97</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rgbClr val="000000"/>
                          </a:solidFill>
                          <a:latin typeface="Times New Roman"/>
                          <a:ea typeface="Times New Roman"/>
                          <a:cs typeface="Times New Roman"/>
                        </a:rPr>
                        <a:t>9,70</a:t>
                      </a:r>
                      <a:endParaRPr lang="es-CO" sz="140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9,15</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8,93</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9,23</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400" dirty="0">
                          <a:solidFill>
                            <a:srgbClr val="000000"/>
                          </a:solidFill>
                          <a:latin typeface="Times New Roman"/>
                          <a:ea typeface="Times New Roman"/>
                          <a:cs typeface="Times New Roman"/>
                        </a:rPr>
                        <a:t>9,05</a:t>
                      </a:r>
                      <a:endParaRPr lang="es-CO" sz="1400" dirty="0">
                        <a:latin typeface="Arial"/>
                        <a:ea typeface="Times New Roman"/>
                        <a:cs typeface="Times New Roman"/>
                      </a:endParaRPr>
                    </a:p>
                  </a:txBody>
                  <a:tcPr marL="36661" marR="366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3851920" y="5877272"/>
            <a:ext cx="2736304" cy="369332"/>
          </a:xfrm>
          <a:prstGeom prst="rect">
            <a:avLst/>
          </a:prstGeom>
          <a:noFill/>
        </p:spPr>
        <p:txBody>
          <a:bodyPr wrap="square" rtlCol="0">
            <a:spAutoFit/>
          </a:bodyPr>
          <a:lstStyle/>
          <a:p>
            <a:r>
              <a:rPr lang="es-CO" dirty="0" smtClean="0"/>
              <a:t>Fuente: Chávez L. 2012</a:t>
            </a:r>
            <a:endParaRPr lang="es-CO" dirty="0"/>
          </a:p>
        </p:txBody>
      </p:sp>
      <p:sp>
        <p:nvSpPr>
          <p:cNvPr id="6" name="5 CuadroTexto"/>
          <p:cNvSpPr txBox="1"/>
          <p:nvPr/>
        </p:nvSpPr>
        <p:spPr>
          <a:xfrm>
            <a:off x="755576" y="5661248"/>
            <a:ext cx="2808312" cy="923330"/>
          </a:xfrm>
          <a:prstGeom prst="rect">
            <a:avLst/>
          </a:prstGeom>
          <a:noFill/>
        </p:spPr>
        <p:txBody>
          <a:bodyPr wrap="square" rtlCol="0">
            <a:spAutoFit/>
          </a:bodyPr>
          <a:lstStyle/>
          <a:p>
            <a:r>
              <a:rPr lang="es-EC" sz="1200" b="1" dirty="0" smtClean="0"/>
              <a:t>Niveles de Significancia:</a:t>
            </a:r>
          </a:p>
          <a:p>
            <a:r>
              <a:rPr lang="es-EC" sz="1200" dirty="0" smtClean="0"/>
              <a:t>p&lt; 0,05 *  </a:t>
            </a:r>
          </a:p>
          <a:p>
            <a:r>
              <a:rPr lang="es-EC" sz="1200" dirty="0" smtClean="0"/>
              <a:t>p &lt; 0,01 **</a:t>
            </a:r>
            <a:endParaRPr lang="es-CO" sz="1200" dirty="0" smtClean="0"/>
          </a:p>
          <a:p>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normAutofit/>
          </a:bodyPr>
          <a:lstStyle/>
          <a:p>
            <a:pPr algn="just"/>
            <a:r>
              <a:rPr lang="es-ES" dirty="0">
                <a:solidFill>
                  <a:schemeClr val="tx1"/>
                </a:solidFill>
              </a:rPr>
              <a:t>En los mataderos, casi el </a:t>
            </a:r>
            <a:r>
              <a:rPr lang="es-ES" dirty="0" smtClean="0">
                <a:solidFill>
                  <a:schemeClr val="tx1"/>
                </a:solidFill>
              </a:rPr>
              <a:t>20% </a:t>
            </a:r>
            <a:r>
              <a:rPr lang="es-ES" dirty="0">
                <a:solidFill>
                  <a:schemeClr val="tx1"/>
                </a:solidFill>
              </a:rPr>
              <a:t>del peso total de los animales vivos puede considerarse como residuos (estiércol, contenidos estomacales, sangre, huesos, pelo, pezuñas, cuernos, fragmentos de tejidos grasos, conjuntivos y musculares</a:t>
            </a:r>
            <a:r>
              <a:rPr lang="es-ES" dirty="0" smtClean="0">
                <a:solidFill>
                  <a:schemeClr val="tx1"/>
                </a:solidFill>
              </a:rPr>
              <a:t>).</a:t>
            </a:r>
          </a:p>
          <a:p>
            <a:pPr algn="just"/>
            <a:endParaRPr lang="es-ES" dirty="0" smtClean="0">
              <a:solidFill>
                <a:schemeClr val="tx1"/>
              </a:solidFill>
            </a:endParaRPr>
          </a:p>
          <a:p>
            <a:pPr algn="just"/>
            <a:r>
              <a:rPr lang="es-ES" dirty="0" smtClean="0">
                <a:solidFill>
                  <a:schemeClr val="tx1"/>
                </a:solidFill>
              </a:rPr>
              <a:t>Se </a:t>
            </a:r>
            <a:r>
              <a:rPr lang="es-ES" dirty="0">
                <a:solidFill>
                  <a:schemeClr val="tx1"/>
                </a:solidFill>
              </a:rPr>
              <a:t>trata de materiales ricos en proteínas y grasas, por tanto con notable contenido de nitrógeno, pero también fosforo, potasio y calcio (GURTLER,1990).</a:t>
            </a:r>
            <a:endParaRPr lang="es-CO" dirty="0">
              <a:solidFill>
                <a:schemeClr val="tx1"/>
              </a:solidFill>
            </a:endParaRPr>
          </a:p>
          <a:p>
            <a:endParaRPr lang="es-CO"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solidFill>
                  <a:schemeClr val="tx1"/>
                </a:solidFill>
              </a:rPr>
              <a:t>Concentración de macro y micro nutrientes</a:t>
            </a:r>
            <a:r>
              <a:rPr lang="es-CO" dirty="0" smtClean="0">
                <a:solidFill>
                  <a:schemeClr val="tx1"/>
                </a:solidFill>
              </a:rPr>
              <a:t> en </a:t>
            </a:r>
            <a:r>
              <a:rPr lang="es-ES" dirty="0" smtClean="0">
                <a:solidFill>
                  <a:schemeClr val="tx1"/>
                </a:solidFill>
              </a:rPr>
              <a:t>en los distintos tratamientos. </a:t>
            </a:r>
            <a:r>
              <a:rPr lang="es-CO" dirty="0" smtClean="0">
                <a:solidFill>
                  <a:schemeClr val="tx1"/>
                </a:solidFill>
              </a:rPr>
              <a:t>Análisis de Duncan 5%</a:t>
            </a:r>
            <a:endParaRPr lang="es-CO" dirty="0">
              <a:solidFill>
                <a:schemeClr val="tx1"/>
              </a:solidFill>
            </a:endParaRPr>
          </a:p>
        </p:txBody>
      </p:sp>
      <p:graphicFrame>
        <p:nvGraphicFramePr>
          <p:cNvPr id="4" name="3 Tabla"/>
          <p:cNvGraphicFramePr>
            <a:graphicFrameLocks noGrp="1"/>
          </p:cNvGraphicFramePr>
          <p:nvPr/>
        </p:nvGraphicFramePr>
        <p:xfrm>
          <a:off x="539552" y="1844824"/>
          <a:ext cx="7992890" cy="1717040"/>
        </p:xfrm>
        <a:graphic>
          <a:graphicData uri="http://schemas.openxmlformats.org/drawingml/2006/table">
            <a:tbl>
              <a:tblPr/>
              <a:tblGrid>
                <a:gridCol w="2373684"/>
                <a:gridCol w="653650"/>
                <a:gridCol w="391826"/>
                <a:gridCol w="653650"/>
                <a:gridCol w="391826"/>
                <a:gridCol w="375462"/>
                <a:gridCol w="681832"/>
                <a:gridCol w="653650"/>
                <a:gridCol w="522738"/>
                <a:gridCol w="522738"/>
                <a:gridCol w="771834"/>
              </a:tblGrid>
              <a:tr h="214630">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N%</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P%</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K%</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CO"/>
                    </a:p>
                  </a:txBody>
                  <a:tcPr/>
                </a:tc>
                <a:tc hMerge="1">
                  <a:txBody>
                    <a:bodyPr/>
                    <a:lstStyle/>
                    <a:p>
                      <a:endParaRPr lang="es-CO"/>
                    </a:p>
                  </a:txBody>
                  <a:tcPr/>
                </a:tc>
              </a:tr>
              <a:tr h="214630">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2,58</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0,03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T3</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0,6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30">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2,51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0,47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30">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0,45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30">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2,48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0,45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30">
                <a:tc>
                  <a:txBody>
                    <a:bodyPr/>
                    <a:lstStyle/>
                    <a:p>
                      <a:pPr algn="ctr">
                        <a:lnSpc>
                          <a:spcPct val="115000"/>
                        </a:lnSpc>
                        <a:spcAft>
                          <a:spcPts val="0"/>
                        </a:spcAft>
                      </a:pPr>
                      <a:r>
                        <a:rPr lang="es-CO" sz="1200" b="1">
                          <a:solidFill>
                            <a:srgbClr val="000000"/>
                          </a:solidFill>
                          <a:latin typeface="Times New Roman"/>
                          <a:ea typeface="Times New Roman"/>
                          <a:cs typeface="Times New Roman"/>
                        </a:rPr>
                        <a:t>MIX+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2,44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0,34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30">
                <a:tc>
                  <a:txBody>
                    <a:bodyPr/>
                    <a:lstStyle/>
                    <a:p>
                      <a:pPr algn="ctr">
                        <a:lnSpc>
                          <a:spcPct val="115000"/>
                        </a:lnSpc>
                        <a:spcAft>
                          <a:spcPts val="0"/>
                        </a:spcAft>
                      </a:pPr>
                      <a:r>
                        <a:rPr lang="es-CO" sz="1200" b="1">
                          <a:solidFill>
                            <a:srgbClr val="000000"/>
                          </a:solidFill>
                          <a:latin typeface="Times New Roman"/>
                          <a:ea typeface="Times New Roman"/>
                          <a:cs typeface="Times New Roman"/>
                        </a:rPr>
                        <a:t>MIX+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2,35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0,32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630">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2,32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0,31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C</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539552" y="3624168"/>
          <a:ext cx="8064896" cy="2037080"/>
        </p:xfrm>
        <a:graphic>
          <a:graphicData uri="http://schemas.openxmlformats.org/drawingml/2006/table">
            <a:tbl>
              <a:tblPr/>
              <a:tblGrid>
                <a:gridCol w="2358773"/>
                <a:gridCol w="648753"/>
                <a:gridCol w="377985"/>
                <a:gridCol w="665109"/>
                <a:gridCol w="390706"/>
                <a:gridCol w="389797"/>
                <a:gridCol w="648753"/>
                <a:gridCol w="780503"/>
                <a:gridCol w="519730"/>
                <a:gridCol w="762331"/>
                <a:gridCol w="522456"/>
              </a:tblGrid>
              <a:tr h="254635">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Ca%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dirty="0">
                          <a:solidFill>
                            <a:srgbClr val="000000"/>
                          </a:solidFill>
                          <a:latin typeface="Times New Roman"/>
                          <a:ea typeface="Times New Roman"/>
                          <a:cs typeface="Times New Roman"/>
                        </a:rPr>
                        <a:t>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200" b="1">
                          <a:solidFill>
                            <a:srgbClr val="000000"/>
                          </a:solidFill>
                          <a:latin typeface="Times New Roman"/>
                          <a:ea typeface="Times New Roman"/>
                          <a:cs typeface="Times New Roman"/>
                        </a:rPr>
                        <a:t>Mg%</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5463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0,31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0,12</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0,08</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5">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0,31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0,11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5">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0,31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0,11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A</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5">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T3</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0,29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5">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0,29</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B</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T1</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635">
                <a:tc>
                  <a:txBody>
                    <a:bodyPr/>
                    <a:lstStyle/>
                    <a:p>
                      <a:pPr algn="ctr">
                        <a:lnSpc>
                          <a:spcPct val="115000"/>
                        </a:lnSpc>
                        <a:spcAft>
                          <a:spcPts val="0"/>
                        </a:spcAft>
                      </a:pPr>
                      <a:r>
                        <a:rPr lang="es-CO" sz="1200" b="1">
                          <a:solidFill>
                            <a:srgbClr val="000000"/>
                          </a:solidFill>
                          <a:latin typeface="Times New Roman"/>
                          <a:ea typeface="Times New Roman"/>
                          <a:cs typeface="Times New Roman"/>
                        </a:rPr>
                        <a:t>TESTIGO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T7</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0,28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C</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T4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0,07</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395536" y="5877272"/>
            <a:ext cx="2736304" cy="369332"/>
          </a:xfrm>
          <a:prstGeom prst="rect">
            <a:avLst/>
          </a:prstGeom>
          <a:noFill/>
        </p:spPr>
        <p:txBody>
          <a:bodyPr wrap="square" rtlCol="0">
            <a:spAutoFit/>
          </a:bodyPr>
          <a:lstStyle/>
          <a:p>
            <a:r>
              <a:rPr lang="es-CO" dirty="0" smtClean="0"/>
              <a:t>Fuente: Chávez L. 2012</a:t>
            </a:r>
            <a:endParaRPr lang="es-CO"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pPr algn="l"/>
            <a:r>
              <a:rPr lang="es-CO" dirty="0" smtClean="0">
                <a:solidFill>
                  <a:schemeClr val="tx1"/>
                </a:solidFill>
              </a:rPr>
              <a:t>Gráficos para Macro y Micro Nutrientes significativos.</a:t>
            </a:r>
            <a:endParaRPr lang="es-CO" dirty="0"/>
          </a:p>
        </p:txBody>
      </p:sp>
      <p:graphicFrame>
        <p:nvGraphicFramePr>
          <p:cNvPr id="7" name="1 Gráfico"/>
          <p:cNvGraphicFramePr/>
          <p:nvPr/>
        </p:nvGraphicFramePr>
        <p:xfrm>
          <a:off x="1115616" y="2057400"/>
          <a:ext cx="6984776" cy="353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1 Título"/>
          <p:cNvSpPr txBox="1">
            <a:spLocks/>
          </p:cNvSpPr>
          <p:nvPr/>
        </p:nvSpPr>
        <p:spPr>
          <a:xfrm>
            <a:off x="539552" y="980728"/>
            <a:ext cx="5544616"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O" sz="3200" b="1" i="1" u="none" strike="noStrike" kern="0" cap="none" spc="0" normalizeH="0" baseline="0" noProof="0" dirty="0" smtClean="0">
              <a:ln>
                <a:noFill/>
              </a:ln>
              <a:effectLst>
                <a:outerShdw blurRad="38100" dist="38100" dir="2700000" algn="tl">
                  <a:srgbClr val="C0C0C0"/>
                </a:outerShdw>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s-CO" sz="3200" b="1" i="1" kern="0" dirty="0" smtClean="0">
                <a:effectLst>
                  <a:outerShdw blurRad="38100" dist="38100" dir="2700000" algn="tl">
                    <a:srgbClr val="C0C0C0"/>
                  </a:outerShdw>
                </a:effectLst>
                <a:latin typeface="+mj-lt"/>
                <a:ea typeface="+mj-ea"/>
                <a:cs typeface="+mj-cs"/>
              </a:rPr>
              <a:t>                   </a:t>
            </a:r>
            <a:r>
              <a:rPr kumimoji="0" lang="es-CO" sz="3200" b="1" i="1" u="none" strike="noStrike" kern="0" cap="none" spc="0" normalizeH="0" baseline="0" noProof="0" dirty="0" smtClean="0">
                <a:ln>
                  <a:noFill/>
                </a:ln>
                <a:effectLst>
                  <a:outerShdw blurRad="38100" dist="38100" dir="2700000" algn="tl">
                    <a:srgbClr val="C0C0C0"/>
                  </a:outerShdw>
                </a:effectLst>
                <a:uLnTx/>
                <a:uFillTx/>
                <a:latin typeface="+mj-lt"/>
                <a:ea typeface="+mj-ea"/>
                <a:cs typeface="+mj-cs"/>
              </a:rPr>
              <a:t>% K.</a:t>
            </a:r>
            <a:endParaRPr kumimoji="0" lang="es-CO" sz="3200" b="1" i="1" u="none" strike="noStrike" kern="0" cap="none" spc="0" normalizeH="0" baseline="0" noProof="0" dirty="0">
              <a:ln>
                <a:noFill/>
              </a:ln>
              <a:effectLst>
                <a:outerShdw blurRad="38100" dist="38100" dir="2700000" algn="tl">
                  <a:srgbClr val="C0C0C0"/>
                </a:outerShdw>
              </a:effectLst>
              <a:uLnTx/>
              <a:uFillTx/>
              <a:latin typeface="+mj-lt"/>
              <a:ea typeface="+mj-ea"/>
              <a:cs typeface="+mj-cs"/>
            </a:endParaRPr>
          </a:p>
        </p:txBody>
      </p:sp>
      <p:sp>
        <p:nvSpPr>
          <p:cNvPr id="9" name="8 CuadroTexto"/>
          <p:cNvSpPr txBox="1"/>
          <p:nvPr/>
        </p:nvSpPr>
        <p:spPr>
          <a:xfrm>
            <a:off x="3635896" y="2132856"/>
            <a:ext cx="360040" cy="369332"/>
          </a:xfrm>
          <a:prstGeom prst="rect">
            <a:avLst/>
          </a:prstGeom>
          <a:noFill/>
        </p:spPr>
        <p:txBody>
          <a:bodyPr wrap="square" rtlCol="0">
            <a:spAutoFit/>
          </a:bodyPr>
          <a:lstStyle/>
          <a:p>
            <a:r>
              <a:rPr lang="es-CO" dirty="0" smtClean="0"/>
              <a:t>A</a:t>
            </a:r>
            <a:endParaRPr lang="es-CO" dirty="0"/>
          </a:p>
        </p:txBody>
      </p:sp>
      <p:sp>
        <p:nvSpPr>
          <p:cNvPr id="10" name="9 CuadroTexto"/>
          <p:cNvSpPr txBox="1"/>
          <p:nvPr/>
        </p:nvSpPr>
        <p:spPr>
          <a:xfrm>
            <a:off x="1907704" y="2564904"/>
            <a:ext cx="360040" cy="369332"/>
          </a:xfrm>
          <a:prstGeom prst="rect">
            <a:avLst/>
          </a:prstGeom>
          <a:noFill/>
        </p:spPr>
        <p:txBody>
          <a:bodyPr wrap="square" rtlCol="0">
            <a:spAutoFit/>
          </a:bodyPr>
          <a:lstStyle/>
          <a:p>
            <a:r>
              <a:rPr lang="es-CO" dirty="0" smtClean="0"/>
              <a:t>B</a:t>
            </a:r>
            <a:endParaRPr lang="es-CO" dirty="0"/>
          </a:p>
        </p:txBody>
      </p:sp>
      <p:sp>
        <p:nvSpPr>
          <p:cNvPr id="11" name="10 CuadroTexto"/>
          <p:cNvSpPr txBox="1"/>
          <p:nvPr/>
        </p:nvSpPr>
        <p:spPr>
          <a:xfrm>
            <a:off x="5292080" y="2636912"/>
            <a:ext cx="360040" cy="369332"/>
          </a:xfrm>
          <a:prstGeom prst="rect">
            <a:avLst/>
          </a:prstGeom>
          <a:noFill/>
        </p:spPr>
        <p:txBody>
          <a:bodyPr wrap="square" rtlCol="0">
            <a:spAutoFit/>
          </a:bodyPr>
          <a:lstStyle/>
          <a:p>
            <a:r>
              <a:rPr lang="es-CO" dirty="0" smtClean="0"/>
              <a:t>B</a:t>
            </a:r>
            <a:endParaRPr lang="es-CO" dirty="0"/>
          </a:p>
        </p:txBody>
      </p:sp>
      <p:sp>
        <p:nvSpPr>
          <p:cNvPr id="12" name="11 CuadroTexto"/>
          <p:cNvSpPr txBox="1"/>
          <p:nvPr/>
        </p:nvSpPr>
        <p:spPr>
          <a:xfrm>
            <a:off x="2771800" y="2636912"/>
            <a:ext cx="360040" cy="369332"/>
          </a:xfrm>
          <a:prstGeom prst="rect">
            <a:avLst/>
          </a:prstGeom>
          <a:noFill/>
        </p:spPr>
        <p:txBody>
          <a:bodyPr wrap="square" rtlCol="0">
            <a:spAutoFit/>
          </a:bodyPr>
          <a:lstStyle/>
          <a:p>
            <a:r>
              <a:rPr lang="es-CO" dirty="0" smtClean="0"/>
              <a:t>B</a:t>
            </a:r>
            <a:endParaRPr lang="es-CO" dirty="0"/>
          </a:p>
        </p:txBody>
      </p:sp>
      <p:sp>
        <p:nvSpPr>
          <p:cNvPr id="13" name="12 CuadroTexto"/>
          <p:cNvSpPr txBox="1"/>
          <p:nvPr/>
        </p:nvSpPr>
        <p:spPr>
          <a:xfrm>
            <a:off x="4427984" y="3068960"/>
            <a:ext cx="360040" cy="369332"/>
          </a:xfrm>
          <a:prstGeom prst="rect">
            <a:avLst/>
          </a:prstGeom>
          <a:noFill/>
        </p:spPr>
        <p:txBody>
          <a:bodyPr wrap="square" rtlCol="0">
            <a:spAutoFit/>
          </a:bodyPr>
          <a:lstStyle/>
          <a:p>
            <a:r>
              <a:rPr lang="es-CO" dirty="0" smtClean="0"/>
              <a:t>C</a:t>
            </a:r>
            <a:endParaRPr lang="es-CO" dirty="0"/>
          </a:p>
        </p:txBody>
      </p:sp>
      <p:sp>
        <p:nvSpPr>
          <p:cNvPr id="14" name="13 CuadroTexto"/>
          <p:cNvSpPr txBox="1"/>
          <p:nvPr/>
        </p:nvSpPr>
        <p:spPr>
          <a:xfrm>
            <a:off x="6156176" y="3140968"/>
            <a:ext cx="360040" cy="369332"/>
          </a:xfrm>
          <a:prstGeom prst="rect">
            <a:avLst/>
          </a:prstGeom>
          <a:noFill/>
        </p:spPr>
        <p:txBody>
          <a:bodyPr wrap="square" rtlCol="0">
            <a:spAutoFit/>
          </a:bodyPr>
          <a:lstStyle/>
          <a:p>
            <a:r>
              <a:rPr lang="es-CO" dirty="0" smtClean="0"/>
              <a:t>C</a:t>
            </a:r>
            <a:endParaRPr lang="es-CO" dirty="0"/>
          </a:p>
        </p:txBody>
      </p:sp>
      <p:sp>
        <p:nvSpPr>
          <p:cNvPr id="15" name="14 CuadroTexto"/>
          <p:cNvSpPr txBox="1"/>
          <p:nvPr/>
        </p:nvSpPr>
        <p:spPr>
          <a:xfrm>
            <a:off x="6948264" y="3140968"/>
            <a:ext cx="360040" cy="369332"/>
          </a:xfrm>
          <a:prstGeom prst="rect">
            <a:avLst/>
          </a:prstGeom>
          <a:noFill/>
        </p:spPr>
        <p:txBody>
          <a:bodyPr wrap="square" rtlCol="0">
            <a:spAutoFit/>
          </a:bodyPr>
          <a:lstStyle/>
          <a:p>
            <a:r>
              <a:rPr lang="es-CO" dirty="0" smtClean="0"/>
              <a:t>C</a:t>
            </a:r>
            <a:endParaRPr lang="es-CO" dirty="0"/>
          </a:p>
        </p:txBody>
      </p:sp>
      <p:sp>
        <p:nvSpPr>
          <p:cNvPr id="16" name="15 CuadroTexto"/>
          <p:cNvSpPr txBox="1"/>
          <p:nvPr/>
        </p:nvSpPr>
        <p:spPr>
          <a:xfrm>
            <a:off x="3563888" y="2636912"/>
            <a:ext cx="576064" cy="369332"/>
          </a:xfrm>
          <a:prstGeom prst="rect">
            <a:avLst/>
          </a:prstGeom>
          <a:noFill/>
        </p:spPr>
        <p:txBody>
          <a:bodyPr wrap="square" rtlCol="0">
            <a:spAutoFit/>
          </a:bodyPr>
          <a:lstStyle/>
          <a:p>
            <a:r>
              <a:rPr lang="es-CO" dirty="0" smtClean="0"/>
              <a:t>0,6</a:t>
            </a:r>
            <a:endParaRPr lang="es-CO" dirty="0"/>
          </a:p>
        </p:txBody>
      </p:sp>
      <p:sp>
        <p:nvSpPr>
          <p:cNvPr id="17" name="16 CuadroTexto"/>
          <p:cNvSpPr txBox="1"/>
          <p:nvPr/>
        </p:nvSpPr>
        <p:spPr>
          <a:xfrm>
            <a:off x="5148064" y="2996952"/>
            <a:ext cx="648072" cy="369332"/>
          </a:xfrm>
          <a:prstGeom prst="rect">
            <a:avLst/>
          </a:prstGeom>
          <a:noFill/>
        </p:spPr>
        <p:txBody>
          <a:bodyPr wrap="square" rtlCol="0">
            <a:spAutoFit/>
          </a:bodyPr>
          <a:lstStyle/>
          <a:p>
            <a:r>
              <a:rPr lang="es-CO" dirty="0" smtClean="0"/>
              <a:t>0,47</a:t>
            </a:r>
            <a:endParaRPr lang="es-CO" dirty="0"/>
          </a:p>
        </p:txBody>
      </p:sp>
      <p:sp>
        <p:nvSpPr>
          <p:cNvPr id="18" name="17 CuadroTexto"/>
          <p:cNvSpPr txBox="1"/>
          <p:nvPr/>
        </p:nvSpPr>
        <p:spPr>
          <a:xfrm>
            <a:off x="1691680" y="3140968"/>
            <a:ext cx="648072" cy="369332"/>
          </a:xfrm>
          <a:prstGeom prst="rect">
            <a:avLst/>
          </a:prstGeom>
          <a:noFill/>
        </p:spPr>
        <p:txBody>
          <a:bodyPr wrap="square" rtlCol="0">
            <a:spAutoFit/>
          </a:bodyPr>
          <a:lstStyle/>
          <a:p>
            <a:r>
              <a:rPr lang="es-CO" dirty="0" smtClean="0"/>
              <a:t>0,45</a:t>
            </a:r>
            <a:endParaRPr lang="es-CO" dirty="0"/>
          </a:p>
        </p:txBody>
      </p:sp>
      <p:sp>
        <p:nvSpPr>
          <p:cNvPr id="19" name="18 CuadroTexto"/>
          <p:cNvSpPr txBox="1"/>
          <p:nvPr/>
        </p:nvSpPr>
        <p:spPr>
          <a:xfrm>
            <a:off x="2555776" y="2996953"/>
            <a:ext cx="720080" cy="369332"/>
          </a:xfrm>
          <a:prstGeom prst="rect">
            <a:avLst/>
          </a:prstGeom>
          <a:noFill/>
        </p:spPr>
        <p:txBody>
          <a:bodyPr wrap="square" rtlCol="0">
            <a:spAutoFit/>
          </a:bodyPr>
          <a:lstStyle/>
          <a:p>
            <a:r>
              <a:rPr lang="es-CO" dirty="0" smtClean="0"/>
              <a:t>0,45</a:t>
            </a:r>
            <a:endParaRPr lang="es-CO" dirty="0"/>
          </a:p>
        </p:txBody>
      </p:sp>
      <p:sp>
        <p:nvSpPr>
          <p:cNvPr id="22" name="21 CuadroTexto"/>
          <p:cNvSpPr txBox="1"/>
          <p:nvPr/>
        </p:nvSpPr>
        <p:spPr>
          <a:xfrm>
            <a:off x="4211960" y="3429000"/>
            <a:ext cx="720080" cy="369332"/>
          </a:xfrm>
          <a:prstGeom prst="rect">
            <a:avLst/>
          </a:prstGeom>
          <a:noFill/>
        </p:spPr>
        <p:txBody>
          <a:bodyPr wrap="square" rtlCol="0">
            <a:spAutoFit/>
          </a:bodyPr>
          <a:lstStyle/>
          <a:p>
            <a:r>
              <a:rPr lang="es-CO" dirty="0" smtClean="0"/>
              <a:t>0,34</a:t>
            </a:r>
            <a:endParaRPr lang="es-CO" dirty="0"/>
          </a:p>
        </p:txBody>
      </p:sp>
      <p:sp>
        <p:nvSpPr>
          <p:cNvPr id="23" name="22 CuadroTexto"/>
          <p:cNvSpPr txBox="1"/>
          <p:nvPr/>
        </p:nvSpPr>
        <p:spPr>
          <a:xfrm>
            <a:off x="5940152" y="3645024"/>
            <a:ext cx="720080" cy="369332"/>
          </a:xfrm>
          <a:prstGeom prst="rect">
            <a:avLst/>
          </a:prstGeom>
          <a:noFill/>
        </p:spPr>
        <p:txBody>
          <a:bodyPr wrap="square" rtlCol="0">
            <a:spAutoFit/>
          </a:bodyPr>
          <a:lstStyle/>
          <a:p>
            <a:r>
              <a:rPr lang="es-CO" dirty="0" smtClean="0"/>
              <a:t>0,31</a:t>
            </a:r>
            <a:endParaRPr lang="es-CO" dirty="0"/>
          </a:p>
        </p:txBody>
      </p:sp>
      <p:sp>
        <p:nvSpPr>
          <p:cNvPr id="24" name="23 CuadroTexto"/>
          <p:cNvSpPr txBox="1"/>
          <p:nvPr/>
        </p:nvSpPr>
        <p:spPr>
          <a:xfrm>
            <a:off x="6804248" y="3573016"/>
            <a:ext cx="720080" cy="369332"/>
          </a:xfrm>
          <a:prstGeom prst="rect">
            <a:avLst/>
          </a:prstGeom>
          <a:noFill/>
        </p:spPr>
        <p:txBody>
          <a:bodyPr wrap="square" rtlCol="0">
            <a:spAutoFit/>
          </a:bodyPr>
          <a:lstStyle/>
          <a:p>
            <a:r>
              <a:rPr lang="es-CO" dirty="0" smtClean="0"/>
              <a:t>0,32</a:t>
            </a:r>
            <a:endParaRPr lang="es-CO"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solidFill>
                  <a:schemeClr val="tx1"/>
                </a:solidFill>
              </a:rPr>
              <a:t/>
            </a:r>
            <a:br>
              <a:rPr lang="es-CO" dirty="0" smtClean="0">
                <a:solidFill>
                  <a:schemeClr val="tx1"/>
                </a:solidFill>
              </a:rPr>
            </a:br>
            <a:r>
              <a:rPr lang="es-CO" dirty="0" smtClean="0">
                <a:solidFill>
                  <a:schemeClr val="tx1"/>
                </a:solidFill>
              </a:rPr>
              <a:t>%S.</a:t>
            </a:r>
            <a:endParaRPr lang="es-CO" dirty="0">
              <a:solidFill>
                <a:schemeClr val="tx1"/>
              </a:solidFill>
            </a:endParaRPr>
          </a:p>
        </p:txBody>
      </p:sp>
      <p:graphicFrame>
        <p:nvGraphicFramePr>
          <p:cNvPr id="4" name="2 Gráfico"/>
          <p:cNvGraphicFramePr/>
          <p:nvPr/>
        </p:nvGraphicFramePr>
        <p:xfrm>
          <a:off x="1043608" y="2057400"/>
          <a:ext cx="7344816" cy="353184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691680" y="2276872"/>
            <a:ext cx="432048" cy="369332"/>
          </a:xfrm>
          <a:prstGeom prst="rect">
            <a:avLst/>
          </a:prstGeom>
          <a:noFill/>
        </p:spPr>
        <p:txBody>
          <a:bodyPr wrap="square" rtlCol="0">
            <a:spAutoFit/>
          </a:bodyPr>
          <a:lstStyle/>
          <a:p>
            <a:r>
              <a:rPr lang="es-CO" dirty="0" smtClean="0"/>
              <a:t>A</a:t>
            </a:r>
            <a:endParaRPr lang="es-CO" dirty="0"/>
          </a:p>
        </p:txBody>
      </p:sp>
      <p:sp>
        <p:nvSpPr>
          <p:cNvPr id="6" name="5 CuadroTexto"/>
          <p:cNvSpPr txBox="1"/>
          <p:nvPr/>
        </p:nvSpPr>
        <p:spPr>
          <a:xfrm>
            <a:off x="2555776" y="2204864"/>
            <a:ext cx="432048" cy="369332"/>
          </a:xfrm>
          <a:prstGeom prst="rect">
            <a:avLst/>
          </a:prstGeom>
          <a:noFill/>
        </p:spPr>
        <p:txBody>
          <a:bodyPr wrap="square" rtlCol="0">
            <a:spAutoFit/>
          </a:bodyPr>
          <a:lstStyle/>
          <a:p>
            <a:r>
              <a:rPr lang="es-CO" dirty="0" smtClean="0"/>
              <a:t>A</a:t>
            </a:r>
            <a:endParaRPr lang="es-CO" dirty="0"/>
          </a:p>
        </p:txBody>
      </p:sp>
      <p:sp>
        <p:nvSpPr>
          <p:cNvPr id="7" name="6 CuadroTexto"/>
          <p:cNvSpPr txBox="1"/>
          <p:nvPr/>
        </p:nvSpPr>
        <p:spPr>
          <a:xfrm>
            <a:off x="3419872" y="2276872"/>
            <a:ext cx="432048" cy="369332"/>
          </a:xfrm>
          <a:prstGeom prst="rect">
            <a:avLst/>
          </a:prstGeom>
          <a:noFill/>
        </p:spPr>
        <p:txBody>
          <a:bodyPr wrap="square" rtlCol="0">
            <a:spAutoFit/>
          </a:bodyPr>
          <a:lstStyle/>
          <a:p>
            <a:r>
              <a:rPr lang="es-CO" dirty="0" smtClean="0"/>
              <a:t>A</a:t>
            </a:r>
            <a:endParaRPr lang="es-CO" dirty="0"/>
          </a:p>
        </p:txBody>
      </p:sp>
      <p:sp>
        <p:nvSpPr>
          <p:cNvPr id="8" name="7 CuadroTexto"/>
          <p:cNvSpPr txBox="1"/>
          <p:nvPr/>
        </p:nvSpPr>
        <p:spPr>
          <a:xfrm>
            <a:off x="4283968" y="3068960"/>
            <a:ext cx="432048" cy="369332"/>
          </a:xfrm>
          <a:prstGeom prst="rect">
            <a:avLst/>
          </a:prstGeom>
          <a:noFill/>
        </p:spPr>
        <p:txBody>
          <a:bodyPr wrap="square" rtlCol="0">
            <a:spAutoFit/>
          </a:bodyPr>
          <a:lstStyle/>
          <a:p>
            <a:r>
              <a:rPr lang="es-CO" dirty="0" smtClean="0"/>
              <a:t>B</a:t>
            </a:r>
            <a:endParaRPr lang="es-CO" dirty="0"/>
          </a:p>
        </p:txBody>
      </p:sp>
      <p:sp>
        <p:nvSpPr>
          <p:cNvPr id="9" name="8 CuadroTexto"/>
          <p:cNvSpPr txBox="1"/>
          <p:nvPr/>
        </p:nvSpPr>
        <p:spPr>
          <a:xfrm>
            <a:off x="5148064" y="2924944"/>
            <a:ext cx="432048" cy="369332"/>
          </a:xfrm>
          <a:prstGeom prst="rect">
            <a:avLst/>
          </a:prstGeom>
          <a:noFill/>
        </p:spPr>
        <p:txBody>
          <a:bodyPr wrap="square" rtlCol="0">
            <a:spAutoFit/>
          </a:bodyPr>
          <a:lstStyle/>
          <a:p>
            <a:r>
              <a:rPr lang="es-CO" dirty="0" smtClean="0"/>
              <a:t>B</a:t>
            </a:r>
            <a:endParaRPr lang="es-CO" dirty="0"/>
          </a:p>
        </p:txBody>
      </p:sp>
      <p:sp>
        <p:nvSpPr>
          <p:cNvPr id="10" name="9 CuadroTexto"/>
          <p:cNvSpPr txBox="1"/>
          <p:nvPr/>
        </p:nvSpPr>
        <p:spPr>
          <a:xfrm>
            <a:off x="6084168" y="2996952"/>
            <a:ext cx="432048" cy="369332"/>
          </a:xfrm>
          <a:prstGeom prst="rect">
            <a:avLst/>
          </a:prstGeom>
          <a:noFill/>
        </p:spPr>
        <p:txBody>
          <a:bodyPr wrap="square" rtlCol="0">
            <a:spAutoFit/>
          </a:bodyPr>
          <a:lstStyle/>
          <a:p>
            <a:r>
              <a:rPr lang="es-CO" dirty="0" smtClean="0"/>
              <a:t>B</a:t>
            </a:r>
            <a:endParaRPr lang="es-CO" dirty="0"/>
          </a:p>
        </p:txBody>
      </p:sp>
      <p:sp>
        <p:nvSpPr>
          <p:cNvPr id="11" name="10 CuadroTexto"/>
          <p:cNvSpPr txBox="1"/>
          <p:nvPr/>
        </p:nvSpPr>
        <p:spPr>
          <a:xfrm>
            <a:off x="6948264" y="3429000"/>
            <a:ext cx="432048" cy="369332"/>
          </a:xfrm>
          <a:prstGeom prst="rect">
            <a:avLst/>
          </a:prstGeom>
          <a:noFill/>
        </p:spPr>
        <p:txBody>
          <a:bodyPr wrap="square" rtlCol="0">
            <a:spAutoFit/>
          </a:bodyPr>
          <a:lstStyle/>
          <a:p>
            <a:r>
              <a:rPr lang="es-CO" dirty="0" smtClean="0"/>
              <a:t>C</a:t>
            </a:r>
            <a:endParaRPr lang="es-CO" dirty="0"/>
          </a:p>
        </p:txBody>
      </p:sp>
      <p:sp>
        <p:nvSpPr>
          <p:cNvPr id="12" name="11 CuadroTexto"/>
          <p:cNvSpPr txBox="1"/>
          <p:nvPr/>
        </p:nvSpPr>
        <p:spPr>
          <a:xfrm>
            <a:off x="1619672" y="2708920"/>
            <a:ext cx="648072" cy="369332"/>
          </a:xfrm>
          <a:prstGeom prst="rect">
            <a:avLst/>
          </a:prstGeom>
          <a:noFill/>
        </p:spPr>
        <p:txBody>
          <a:bodyPr wrap="square" rtlCol="0">
            <a:spAutoFit/>
          </a:bodyPr>
          <a:lstStyle/>
          <a:p>
            <a:r>
              <a:rPr lang="es-CO" dirty="0" smtClean="0"/>
              <a:t>0,12</a:t>
            </a:r>
            <a:endParaRPr lang="es-CO" dirty="0"/>
          </a:p>
        </p:txBody>
      </p:sp>
      <p:sp>
        <p:nvSpPr>
          <p:cNvPr id="13" name="12 CuadroTexto"/>
          <p:cNvSpPr txBox="1"/>
          <p:nvPr/>
        </p:nvSpPr>
        <p:spPr>
          <a:xfrm>
            <a:off x="2411760" y="2708920"/>
            <a:ext cx="648072" cy="369332"/>
          </a:xfrm>
          <a:prstGeom prst="rect">
            <a:avLst/>
          </a:prstGeom>
          <a:noFill/>
        </p:spPr>
        <p:txBody>
          <a:bodyPr wrap="square" rtlCol="0">
            <a:spAutoFit/>
          </a:bodyPr>
          <a:lstStyle/>
          <a:p>
            <a:r>
              <a:rPr lang="es-CO" dirty="0" smtClean="0"/>
              <a:t>0,11</a:t>
            </a:r>
            <a:endParaRPr lang="es-CO" dirty="0"/>
          </a:p>
        </p:txBody>
      </p:sp>
      <p:sp>
        <p:nvSpPr>
          <p:cNvPr id="14" name="13 CuadroTexto"/>
          <p:cNvSpPr txBox="1"/>
          <p:nvPr/>
        </p:nvSpPr>
        <p:spPr>
          <a:xfrm>
            <a:off x="3347864" y="2708920"/>
            <a:ext cx="648072" cy="369332"/>
          </a:xfrm>
          <a:prstGeom prst="rect">
            <a:avLst/>
          </a:prstGeom>
          <a:noFill/>
        </p:spPr>
        <p:txBody>
          <a:bodyPr wrap="square" rtlCol="0">
            <a:spAutoFit/>
          </a:bodyPr>
          <a:lstStyle/>
          <a:p>
            <a:r>
              <a:rPr lang="es-CO" dirty="0" smtClean="0"/>
              <a:t>0,11</a:t>
            </a:r>
            <a:endParaRPr lang="es-CO" dirty="0"/>
          </a:p>
        </p:txBody>
      </p:sp>
      <p:sp>
        <p:nvSpPr>
          <p:cNvPr id="15" name="14 CuadroTexto"/>
          <p:cNvSpPr txBox="1"/>
          <p:nvPr/>
        </p:nvSpPr>
        <p:spPr>
          <a:xfrm>
            <a:off x="5076056" y="3356992"/>
            <a:ext cx="648072" cy="369332"/>
          </a:xfrm>
          <a:prstGeom prst="rect">
            <a:avLst/>
          </a:prstGeom>
          <a:noFill/>
        </p:spPr>
        <p:txBody>
          <a:bodyPr wrap="square" rtlCol="0">
            <a:spAutoFit/>
          </a:bodyPr>
          <a:lstStyle/>
          <a:p>
            <a:r>
              <a:rPr lang="es-CO" dirty="0" smtClean="0"/>
              <a:t>0,08</a:t>
            </a:r>
            <a:endParaRPr lang="es-CO" dirty="0"/>
          </a:p>
        </p:txBody>
      </p:sp>
      <p:sp>
        <p:nvSpPr>
          <p:cNvPr id="16" name="15 CuadroTexto"/>
          <p:cNvSpPr txBox="1"/>
          <p:nvPr/>
        </p:nvSpPr>
        <p:spPr>
          <a:xfrm>
            <a:off x="4211960" y="3573016"/>
            <a:ext cx="648072" cy="369332"/>
          </a:xfrm>
          <a:prstGeom prst="rect">
            <a:avLst/>
          </a:prstGeom>
          <a:noFill/>
        </p:spPr>
        <p:txBody>
          <a:bodyPr wrap="square" rtlCol="0">
            <a:spAutoFit/>
          </a:bodyPr>
          <a:lstStyle/>
          <a:p>
            <a:r>
              <a:rPr lang="es-CO" dirty="0" smtClean="0"/>
              <a:t>0,07</a:t>
            </a:r>
            <a:endParaRPr lang="es-CO" dirty="0"/>
          </a:p>
        </p:txBody>
      </p:sp>
      <p:sp>
        <p:nvSpPr>
          <p:cNvPr id="17" name="16 CuadroTexto"/>
          <p:cNvSpPr txBox="1"/>
          <p:nvPr/>
        </p:nvSpPr>
        <p:spPr>
          <a:xfrm>
            <a:off x="6804248" y="3933056"/>
            <a:ext cx="648072" cy="369332"/>
          </a:xfrm>
          <a:prstGeom prst="rect">
            <a:avLst/>
          </a:prstGeom>
          <a:noFill/>
        </p:spPr>
        <p:txBody>
          <a:bodyPr wrap="square" rtlCol="0">
            <a:spAutoFit/>
          </a:bodyPr>
          <a:lstStyle/>
          <a:p>
            <a:r>
              <a:rPr lang="es-CO" dirty="0" smtClean="0"/>
              <a:t>0,05</a:t>
            </a:r>
            <a:endParaRPr lang="es-CO" dirty="0"/>
          </a:p>
        </p:txBody>
      </p:sp>
      <p:sp>
        <p:nvSpPr>
          <p:cNvPr id="18" name="17 CuadroTexto"/>
          <p:cNvSpPr txBox="1"/>
          <p:nvPr/>
        </p:nvSpPr>
        <p:spPr>
          <a:xfrm>
            <a:off x="5940152" y="3501008"/>
            <a:ext cx="648072" cy="369332"/>
          </a:xfrm>
          <a:prstGeom prst="rect">
            <a:avLst/>
          </a:prstGeom>
          <a:noFill/>
        </p:spPr>
        <p:txBody>
          <a:bodyPr wrap="square" rtlCol="0">
            <a:spAutoFit/>
          </a:bodyPr>
          <a:lstStyle/>
          <a:p>
            <a:r>
              <a:rPr lang="es-CO" dirty="0" smtClean="0"/>
              <a:t>0,07</a:t>
            </a:r>
            <a:endParaRPr lang="es-CO"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
            </a:r>
            <a:br>
              <a:rPr lang="es-CO" dirty="0" smtClean="0">
                <a:solidFill>
                  <a:schemeClr val="tx1"/>
                </a:solidFill>
              </a:rPr>
            </a:br>
            <a:r>
              <a:rPr lang="es-CO" dirty="0" smtClean="0">
                <a:solidFill>
                  <a:schemeClr val="tx1"/>
                </a:solidFill>
              </a:rPr>
              <a:t>Promedios de Producción/ Unidad Experimental,  Producción Estimada, Beneficio Bruto, Costo Variable y Beneficio Neto de los tratamientos en estudio.</a:t>
            </a:r>
            <a:br>
              <a:rPr lang="es-CO" dirty="0" smtClean="0">
                <a:solidFill>
                  <a:schemeClr val="tx1"/>
                </a:solidFill>
              </a:rPr>
            </a:br>
            <a:endParaRPr lang="es-CO"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827584" y="1052735"/>
          <a:ext cx="7488831" cy="4032447"/>
        </p:xfrm>
        <a:graphic>
          <a:graphicData uri="http://schemas.openxmlformats.org/drawingml/2006/table">
            <a:tbl>
              <a:tblPr/>
              <a:tblGrid>
                <a:gridCol w="2274174"/>
                <a:gridCol w="934845"/>
                <a:gridCol w="671344"/>
                <a:gridCol w="653721"/>
                <a:gridCol w="791345"/>
                <a:gridCol w="218186"/>
                <a:gridCol w="705749"/>
                <a:gridCol w="222383"/>
                <a:gridCol w="857640"/>
                <a:gridCol w="159444"/>
              </a:tblGrid>
              <a:tr h="621763">
                <a:tc>
                  <a:txBody>
                    <a:bodyPr/>
                    <a:lstStyle/>
                    <a:p>
                      <a:pPr algn="ctr">
                        <a:lnSpc>
                          <a:spcPct val="115000"/>
                        </a:lnSpc>
                        <a:spcAft>
                          <a:spcPts val="0"/>
                        </a:spcAft>
                      </a:pPr>
                      <a:r>
                        <a:rPr lang="es-CO" sz="1200" b="1" dirty="0">
                          <a:solidFill>
                            <a:srgbClr val="000000"/>
                          </a:solidFill>
                          <a:latin typeface="Times New Roman"/>
                          <a:ea typeface="Times New Roman"/>
                          <a:cs typeface="Times New Roman"/>
                        </a:rPr>
                        <a:t>TRATAMIENTOS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a:solidFill>
                            <a:srgbClr val="000000"/>
                          </a:solidFill>
                          <a:latin typeface="Times New Roman"/>
                          <a:ea typeface="Times New Roman"/>
                          <a:cs typeface="Times New Roman"/>
                        </a:rPr>
                        <a:t>Prod/UE</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200" b="1">
                          <a:solidFill>
                            <a:srgbClr val="000000"/>
                          </a:solidFill>
                          <a:latin typeface="Times New Roman"/>
                          <a:ea typeface="Times New Roman"/>
                          <a:cs typeface="Times New Roman"/>
                        </a:rPr>
                        <a:t>Producción Estimada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a:lnSpc>
                          <a:spcPct val="115000"/>
                        </a:lnSpc>
                        <a:spcAft>
                          <a:spcPts val="0"/>
                        </a:spcAft>
                      </a:pPr>
                      <a:r>
                        <a:rPr lang="es-CO" sz="1200" b="1">
                          <a:solidFill>
                            <a:srgbClr val="000000"/>
                          </a:solidFill>
                          <a:latin typeface="Times New Roman"/>
                          <a:ea typeface="Times New Roman"/>
                          <a:cs typeface="Times New Roman"/>
                        </a:rPr>
                        <a:t>Beneficio</a:t>
                      </a:r>
                      <a:endParaRPr lang="es-CO" sz="1100">
                        <a:latin typeface="Arial"/>
                        <a:ea typeface="Times New Roman"/>
                        <a:cs typeface="Times New Roman"/>
                      </a:endParaRPr>
                    </a:p>
                    <a:p>
                      <a:pPr algn="ctr">
                        <a:lnSpc>
                          <a:spcPct val="115000"/>
                        </a:lnSpc>
                        <a:spcAft>
                          <a:spcPts val="0"/>
                        </a:spcAft>
                      </a:pPr>
                      <a:r>
                        <a:rPr lang="es-CO" sz="1200" b="1">
                          <a:solidFill>
                            <a:srgbClr val="000000"/>
                          </a:solidFill>
                          <a:latin typeface="Times New Roman"/>
                          <a:ea typeface="Times New Roman"/>
                          <a:cs typeface="Times New Roman"/>
                        </a:rPr>
                        <a:t>Bruto</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a:lnSpc>
                          <a:spcPct val="115000"/>
                        </a:lnSpc>
                        <a:spcAft>
                          <a:spcPts val="0"/>
                        </a:spcAft>
                      </a:pPr>
                      <a:r>
                        <a:rPr lang="es-CO" sz="1200" b="1">
                          <a:solidFill>
                            <a:srgbClr val="000000"/>
                          </a:solidFill>
                          <a:latin typeface="Times New Roman"/>
                          <a:ea typeface="Times New Roman"/>
                          <a:cs typeface="Times New Roman"/>
                        </a:rPr>
                        <a:t>Costo Variable</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a:lnSpc>
                          <a:spcPct val="115000"/>
                        </a:lnSpc>
                        <a:spcAft>
                          <a:spcPts val="0"/>
                        </a:spcAft>
                      </a:pPr>
                      <a:r>
                        <a:rPr lang="es-CO" sz="1200" b="1" dirty="0">
                          <a:solidFill>
                            <a:srgbClr val="000000"/>
                          </a:solidFill>
                          <a:latin typeface="Times New Roman"/>
                          <a:ea typeface="Times New Roman"/>
                          <a:cs typeface="Times New Roman"/>
                        </a:rPr>
                        <a:t>Beneficio Neto</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r>
              <a:tr h="495608">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85,1  Kg</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1788,5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Kg</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500,78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426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84,78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200000"/>
                        </a:lnSpc>
                        <a:spcAft>
                          <a:spcPts val="0"/>
                        </a:spcAft>
                      </a:pPr>
                      <a:r>
                        <a:rPr lang="es-CO" sz="1100">
                          <a:solidFill>
                            <a:srgbClr val="000000"/>
                          </a:solidFill>
                          <a:latin typeface="Calibri"/>
                          <a:ea typeface="Times New Roman"/>
                          <a:cs typeface="Times New Roman"/>
                        </a:rPr>
                        <a:t> </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608">
                <a:tc>
                  <a:txBody>
                    <a:bodyPr/>
                    <a:lstStyle/>
                    <a:p>
                      <a:pPr algn="ctr">
                        <a:lnSpc>
                          <a:spcPct val="115000"/>
                        </a:lnSpc>
                        <a:spcAft>
                          <a:spcPts val="0"/>
                        </a:spcAft>
                      </a:pPr>
                      <a:r>
                        <a:rPr lang="es-CO" sz="1200" b="1">
                          <a:solidFill>
                            <a:srgbClr val="000000"/>
                          </a:solidFill>
                          <a:latin typeface="Times New Roman"/>
                          <a:ea typeface="Times New Roman"/>
                          <a:cs typeface="Times New Roman"/>
                        </a:rPr>
                        <a:t>Bagazo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73,5  Kg</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1543,5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Kg</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432,18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276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166,18</a:t>
                      </a:r>
                      <a:r>
                        <a:rPr lang="es-CO" sz="1200" baseline="0" dirty="0" smtClean="0">
                          <a:solidFill>
                            <a:srgbClr val="000000"/>
                          </a:solidFill>
                          <a:latin typeface="Times New Roman"/>
                          <a:ea typeface="Times New Roman"/>
                          <a:cs typeface="Times New Roman"/>
                        </a:rPr>
                        <a:t>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200000"/>
                        </a:lnSpc>
                        <a:spcAft>
                          <a:spcPts val="0"/>
                        </a:spcAft>
                      </a:pPr>
                      <a:r>
                        <a:rPr lang="es-CO" sz="1100">
                          <a:solidFill>
                            <a:srgbClr val="000000"/>
                          </a:solidFill>
                          <a:latin typeface="Calibri"/>
                          <a:ea typeface="Times New Roman"/>
                          <a:cs typeface="Times New Roman"/>
                        </a:rPr>
                        <a:t> </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608">
                <a:tc>
                  <a:txBody>
                    <a:bodyPr/>
                    <a:lstStyle/>
                    <a:p>
                      <a:pPr algn="ctr">
                        <a:lnSpc>
                          <a:spcPct val="115000"/>
                        </a:lnSpc>
                        <a:spcAft>
                          <a:spcPts val="0"/>
                        </a:spcAft>
                      </a:pPr>
                      <a:r>
                        <a:rPr lang="es-CO" sz="1200" b="1">
                          <a:solidFill>
                            <a:srgbClr val="000000"/>
                          </a:solidFill>
                          <a:latin typeface="Times New Roman"/>
                          <a:ea typeface="Times New Roman"/>
                          <a:cs typeface="Times New Roman"/>
                        </a:rPr>
                        <a:t>R. Vegetales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74,67 Kg</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1568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Kg</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439,04</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411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48,04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200000"/>
                        </a:lnSpc>
                        <a:spcAft>
                          <a:spcPts val="0"/>
                        </a:spcAft>
                      </a:pPr>
                      <a:r>
                        <a:rPr lang="es-CO" sz="1100">
                          <a:solidFill>
                            <a:srgbClr val="000000"/>
                          </a:solidFill>
                          <a:latin typeface="Calibri"/>
                          <a:ea typeface="Times New Roman"/>
                          <a:cs typeface="Times New Roman"/>
                        </a:rPr>
                        <a:t> </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644">
                <a:tc>
                  <a:txBody>
                    <a:bodyPr/>
                    <a:lstStyle/>
                    <a:p>
                      <a:pPr algn="ctr">
                        <a:lnSpc>
                          <a:spcPct val="115000"/>
                        </a:lnSpc>
                        <a:spcAft>
                          <a:spcPts val="0"/>
                        </a:spcAft>
                      </a:pPr>
                      <a:r>
                        <a:rPr lang="es-CO" sz="1200" b="1" dirty="0" err="1">
                          <a:solidFill>
                            <a:srgbClr val="000000"/>
                          </a:solidFill>
                          <a:latin typeface="Times New Roman"/>
                          <a:ea typeface="Times New Roman"/>
                          <a:cs typeface="Times New Roman"/>
                        </a:rPr>
                        <a:t>R.Vegetales</a:t>
                      </a:r>
                      <a:endParaRPr lang="es-CO" sz="1100" dirty="0">
                        <a:latin typeface="Arial"/>
                        <a:ea typeface="Times New Roman"/>
                        <a:cs typeface="Times New Roman"/>
                      </a:endParaRPr>
                    </a:p>
                    <a:p>
                      <a:pPr algn="ctr">
                        <a:lnSpc>
                          <a:spcPct val="115000"/>
                        </a:lnSpc>
                        <a:spcAft>
                          <a:spcPts val="0"/>
                        </a:spcAft>
                      </a:pPr>
                      <a:r>
                        <a:rPr lang="es-CO" sz="1200" b="1" dirty="0">
                          <a:solidFill>
                            <a:srgbClr val="000000"/>
                          </a:solidFill>
                          <a:latin typeface="Times New Roman"/>
                          <a:ea typeface="Times New Roman"/>
                          <a:cs typeface="Times New Roman"/>
                        </a:rPr>
                        <a:t>+</a:t>
                      </a:r>
                      <a:endParaRPr lang="es-CO" sz="1100" dirty="0">
                        <a:latin typeface="Arial"/>
                        <a:ea typeface="Times New Roman"/>
                        <a:cs typeface="Times New Roman"/>
                      </a:endParaRPr>
                    </a:p>
                    <a:p>
                      <a:pPr algn="ctr">
                        <a:lnSpc>
                          <a:spcPct val="115000"/>
                        </a:lnSpc>
                        <a:spcAft>
                          <a:spcPts val="0"/>
                        </a:spcAft>
                      </a:pPr>
                      <a:r>
                        <a:rPr lang="es-CO" sz="1200" b="1" dirty="0">
                          <a:solidFill>
                            <a:srgbClr val="000000"/>
                          </a:solidFill>
                          <a:latin typeface="Times New Roman"/>
                          <a:ea typeface="Times New Roman"/>
                          <a:cs typeface="Times New Roman"/>
                        </a:rPr>
                        <a:t> Lixiviados</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71,17 Kg</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1494,5</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Kg</a:t>
                      </a:r>
                      <a:endParaRPr lang="es-CO" sz="1100" dirty="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418,46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261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177,46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200000"/>
                        </a:lnSpc>
                        <a:spcAft>
                          <a:spcPts val="0"/>
                        </a:spcAft>
                      </a:pPr>
                      <a:r>
                        <a:rPr lang="es-CO" sz="1100">
                          <a:solidFill>
                            <a:srgbClr val="000000"/>
                          </a:solidFill>
                          <a:latin typeface="Calibri"/>
                          <a:ea typeface="Times New Roman"/>
                          <a:cs typeface="Times New Roman"/>
                        </a:rPr>
                        <a:t> </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608">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Melaza</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79,33 Kg</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1666</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Kg</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466,48</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436</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50,48 </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200000"/>
                        </a:lnSpc>
                        <a:spcAft>
                          <a:spcPts val="0"/>
                        </a:spcAft>
                      </a:pPr>
                      <a:r>
                        <a:rPr lang="es-CO" sz="1100">
                          <a:solidFill>
                            <a:srgbClr val="000000"/>
                          </a:solidFill>
                          <a:latin typeface="Calibri"/>
                          <a:ea typeface="Times New Roman"/>
                          <a:cs typeface="Times New Roman"/>
                        </a:rPr>
                        <a:t> </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608">
                <a:tc>
                  <a:txBody>
                    <a:bodyPr/>
                    <a:lstStyle/>
                    <a:p>
                      <a:pPr algn="ctr">
                        <a:lnSpc>
                          <a:spcPct val="115000"/>
                        </a:lnSpc>
                        <a:spcAft>
                          <a:spcPts val="0"/>
                        </a:spcAft>
                      </a:pPr>
                      <a:r>
                        <a:rPr lang="es-CO" sz="1200" b="1">
                          <a:solidFill>
                            <a:srgbClr val="000000"/>
                          </a:solidFill>
                          <a:latin typeface="Times New Roman"/>
                          <a:ea typeface="Times New Roman"/>
                          <a:cs typeface="Times New Roman"/>
                        </a:rPr>
                        <a:t>Mix + Lixiviados</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81,67 Kg</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1715</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Kg</a:t>
                      </a:r>
                      <a:endParaRPr lang="es-CO" sz="110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rgbClr val="000000"/>
                          </a:solidFill>
                          <a:latin typeface="Times New Roman"/>
                          <a:ea typeface="Times New Roman"/>
                          <a:cs typeface="Times New Roman"/>
                        </a:rPr>
                        <a:t>480,2</a:t>
                      </a:r>
                      <a:endParaRPr lang="es-CO" sz="11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CO"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smtClean="0">
                          <a:solidFill>
                            <a:srgbClr val="000000"/>
                          </a:solidFill>
                          <a:latin typeface="Times New Roman"/>
                          <a:ea typeface="Times New Roman"/>
                          <a:cs typeface="Times New Roman"/>
                        </a:rPr>
                        <a:t>291</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CO"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CO" sz="1200" dirty="0">
                          <a:solidFill>
                            <a:srgbClr val="000000"/>
                          </a:solidFill>
                          <a:latin typeface="Times New Roman"/>
                          <a:ea typeface="Times New Roman"/>
                          <a:cs typeface="Times New Roman"/>
                        </a:rPr>
                        <a:t>189,2</a:t>
                      </a:r>
                      <a:endParaRPr lang="es-CO" sz="11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200000"/>
                        </a:lnSpc>
                        <a:spcAft>
                          <a:spcPts val="0"/>
                        </a:spcAft>
                      </a:pPr>
                      <a:r>
                        <a:rPr lang="es-CO" sz="1100" dirty="0">
                          <a:solidFill>
                            <a:srgbClr val="000000"/>
                          </a:solidFill>
                          <a:latin typeface="Calibri"/>
                          <a:ea typeface="Times New Roman"/>
                          <a:cs typeface="Times New Roman"/>
                        </a:rPr>
                        <a:t> </a:t>
                      </a:r>
                      <a:endParaRPr lang="es-CO" sz="1100" dirty="0">
                        <a:latin typeface="Arial"/>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5652120" y="5301208"/>
            <a:ext cx="2736304" cy="369332"/>
          </a:xfrm>
          <a:prstGeom prst="rect">
            <a:avLst/>
          </a:prstGeom>
          <a:noFill/>
        </p:spPr>
        <p:txBody>
          <a:bodyPr wrap="square" rtlCol="0">
            <a:spAutoFit/>
          </a:bodyPr>
          <a:lstStyle/>
          <a:p>
            <a:r>
              <a:rPr lang="es-CO" dirty="0" smtClean="0"/>
              <a:t>Fuente: Chávez L. 2012</a:t>
            </a:r>
            <a:endParaRPr lang="es-CO"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996952"/>
            <a:ext cx="8229600" cy="1143000"/>
          </a:xfrm>
        </p:spPr>
        <p:txBody>
          <a:bodyPr/>
          <a:lstStyle/>
          <a:p>
            <a:pPr algn="ctr"/>
            <a:r>
              <a:rPr lang="es-CO" dirty="0" smtClean="0">
                <a:solidFill>
                  <a:schemeClr val="tx1"/>
                </a:solidFill>
              </a:rPr>
              <a:t>CONCLUSIONES</a:t>
            </a:r>
            <a:endParaRPr lang="es-CO"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539552" y="188640"/>
            <a:ext cx="8229600" cy="4525963"/>
          </a:xfrm>
        </p:spPr>
        <p:txBody>
          <a:bodyPr/>
          <a:lstStyle/>
          <a:p>
            <a:pPr lvl="0" algn="just">
              <a:buNone/>
            </a:pPr>
            <a:endParaRPr lang="es-ES" dirty="0" smtClean="0">
              <a:solidFill>
                <a:schemeClr val="tx1"/>
              </a:solidFill>
            </a:endParaRPr>
          </a:p>
          <a:p>
            <a:pPr lvl="0" algn="just">
              <a:buNone/>
            </a:pPr>
            <a:r>
              <a:rPr lang="es-ES" dirty="0" smtClean="0">
                <a:solidFill>
                  <a:schemeClr val="tx1"/>
                </a:solidFill>
              </a:rPr>
              <a:t>1.-Los tratamientos en general llegan a un pico en temperatura la primera y la segunda semana. Destacándose el tratamiento de Residuos Vegetales + Melaza que presentó las temperaturas más altas, con 49,87 </a:t>
            </a:r>
            <a:r>
              <a:rPr lang="es-ES" dirty="0" err="1" smtClean="0">
                <a:solidFill>
                  <a:schemeClr val="tx1"/>
                </a:solidFill>
              </a:rPr>
              <a:t>°C</a:t>
            </a:r>
            <a:r>
              <a:rPr lang="es-ES" dirty="0" smtClean="0">
                <a:solidFill>
                  <a:schemeClr val="tx1"/>
                </a:solidFill>
              </a:rPr>
              <a:t> (Semana 1) y 47,47 </a:t>
            </a:r>
            <a:r>
              <a:rPr lang="es-ES" dirty="0" err="1" smtClean="0">
                <a:solidFill>
                  <a:schemeClr val="tx1"/>
                </a:solidFill>
              </a:rPr>
              <a:t>°C</a:t>
            </a:r>
            <a:r>
              <a:rPr lang="es-ES" dirty="0" smtClean="0">
                <a:solidFill>
                  <a:schemeClr val="tx1"/>
                </a:solidFill>
              </a:rPr>
              <a:t>  (Semana 2).</a:t>
            </a:r>
            <a:endParaRPr lang="es-CO" dirty="0" smtClean="0">
              <a:solidFill>
                <a:schemeClr val="tx1"/>
              </a:solidFill>
            </a:endParaRPr>
          </a:p>
          <a:p>
            <a:pPr algn="just">
              <a:buNone/>
            </a:pPr>
            <a:r>
              <a:rPr lang="es-ES" dirty="0" smtClean="0">
                <a:solidFill>
                  <a:schemeClr val="tx1"/>
                </a:solidFill>
              </a:rPr>
              <a:t> </a:t>
            </a:r>
            <a:endParaRPr lang="es-CO" dirty="0" smtClean="0">
              <a:solidFill>
                <a:schemeClr val="tx1"/>
              </a:solidFill>
            </a:endParaRPr>
          </a:p>
          <a:p>
            <a:pPr algn="just">
              <a:buNone/>
            </a:pPr>
            <a:r>
              <a:rPr lang="es-ES" dirty="0" smtClean="0">
                <a:solidFill>
                  <a:schemeClr val="tx1"/>
                </a:solidFill>
              </a:rPr>
              <a:t>2.-Durante el proceso los tratamientos en general   tienden a  bajar la temperatura luego de la segunda semana para llegar a igualar  la temperatura del medio ambiente entre la décimo primera y la décimo segunda semana. El tratamiento de Residuos Vegetales + Melaza llegó a diferenciarse con el resto de tratamientos a la décima semana al presentar 23,18 </a:t>
            </a:r>
            <a:r>
              <a:rPr lang="es-ES" dirty="0" err="1" smtClean="0">
                <a:solidFill>
                  <a:schemeClr val="tx1"/>
                </a:solidFill>
              </a:rPr>
              <a:t>°C</a:t>
            </a:r>
            <a:r>
              <a:rPr lang="es-ES" dirty="0" smtClean="0">
                <a:solidFill>
                  <a:schemeClr val="tx1"/>
                </a:solidFill>
              </a:rPr>
              <a:t>.</a:t>
            </a:r>
            <a:endParaRPr lang="es-CO"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525963"/>
          </a:xfrm>
        </p:spPr>
        <p:txBody>
          <a:bodyPr/>
          <a:lstStyle/>
          <a:p>
            <a:pPr lvl="0" algn="just">
              <a:buNone/>
            </a:pPr>
            <a:r>
              <a:rPr lang="es-ES" dirty="0" smtClean="0">
                <a:solidFill>
                  <a:schemeClr val="tx1"/>
                </a:solidFill>
              </a:rPr>
              <a:t>3.-El tratamiento que sostuvo las temperaturas más altas en todo el proceso fue el de Bagazo de Caña + Melaza, en base  a que el bagazo de caña es un subproducto de la molienda de la industria azucarera, Pozo (2011) menciona en su proyecto de investigación que se mantienen residuos de sacarosa entre el 5,75% y 5,63%. Con esta fuente de energía extra para la biodegradación y sumando la adición de los azucares (sacarosa) por parte de la melaza se puede concluir que se creó un ambiente propicio para mantener la población microbiana más tiempo.  </a:t>
            </a:r>
            <a:endParaRPr lang="es-CO" dirty="0" smtClean="0">
              <a:solidFill>
                <a:schemeClr val="tx1"/>
              </a:solidFill>
            </a:endParaRPr>
          </a:p>
          <a:p>
            <a:endParaRPr lang="es-CO"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525963"/>
          </a:xfrm>
        </p:spPr>
        <p:txBody>
          <a:bodyPr/>
          <a:lstStyle/>
          <a:p>
            <a:pPr lvl="0" algn="just">
              <a:buNone/>
            </a:pPr>
            <a:r>
              <a:rPr lang="es-ES" dirty="0" smtClean="0">
                <a:solidFill>
                  <a:schemeClr val="tx1"/>
                </a:solidFill>
              </a:rPr>
              <a:t>4.-La melaza como aditivo jugó un papel muy  importante  ya que siendo una fuente energética con la sacarosa como azúcar  ayudó a que los tratamientos  alcancen  temperaturas más altas y se aceleren su proceso  de descomposición, en relación a los tratamientos en los que se utilizó  lixiviados. </a:t>
            </a:r>
            <a:endParaRPr lang="es-CO" dirty="0" smtClean="0">
              <a:solidFill>
                <a:schemeClr val="tx1"/>
              </a:solidFill>
            </a:endParaRPr>
          </a:p>
          <a:p>
            <a:pPr algn="just">
              <a:buNone/>
            </a:pPr>
            <a:r>
              <a:rPr lang="es-ES" dirty="0" smtClean="0">
                <a:solidFill>
                  <a:schemeClr val="tx1"/>
                </a:solidFill>
              </a:rPr>
              <a:t> </a:t>
            </a:r>
            <a:endParaRPr lang="es-CO" dirty="0" smtClean="0">
              <a:solidFill>
                <a:schemeClr val="tx1"/>
              </a:solidFill>
            </a:endParaRPr>
          </a:p>
          <a:p>
            <a:pPr lvl="0" algn="just">
              <a:buNone/>
            </a:pPr>
            <a:r>
              <a:rPr lang="es-ES" dirty="0" smtClean="0">
                <a:solidFill>
                  <a:schemeClr val="tx1"/>
                </a:solidFill>
              </a:rPr>
              <a:t>5.-La humedad fue difícil de mantener en  rangos mínimos (60%)  con un solo riego por lo que se optó en dar dos riegos por semana, cada uno en una relación de 25 L de agua sea con lixiviados o melaza como aditivos (al 20% de concentración)  por cada m</a:t>
            </a:r>
            <a:r>
              <a:rPr lang="es-ES" baseline="30000" dirty="0" smtClean="0">
                <a:solidFill>
                  <a:schemeClr val="tx1"/>
                </a:solidFill>
              </a:rPr>
              <a:t>3</a:t>
            </a:r>
            <a:r>
              <a:rPr lang="es-ES" dirty="0" smtClean="0">
                <a:solidFill>
                  <a:schemeClr val="tx1"/>
                </a:solidFill>
              </a:rPr>
              <a:t> de compost.</a:t>
            </a:r>
            <a:endParaRPr lang="es-CO" dirty="0" smtClean="0">
              <a:solidFill>
                <a:schemeClr val="tx1"/>
              </a:solidFill>
            </a:endParaRPr>
          </a:p>
          <a:p>
            <a:endParaRPr lang="es-CO"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lstStyle/>
          <a:p>
            <a:pPr lvl="0" algn="just">
              <a:buNone/>
            </a:pPr>
            <a:r>
              <a:rPr lang="es-ES" dirty="0" smtClean="0">
                <a:solidFill>
                  <a:schemeClr val="tx1"/>
                </a:solidFill>
              </a:rPr>
              <a:t>6.-En referencia al pH los tratamientos mostraron un grado neutro con tendencia básica. Los tratamientos que mostraron más basicidad fueron el sustrato </a:t>
            </a:r>
            <a:r>
              <a:rPr lang="es-ES" dirty="0" err="1" smtClean="0">
                <a:solidFill>
                  <a:schemeClr val="tx1"/>
                </a:solidFill>
              </a:rPr>
              <a:t>Mix</a:t>
            </a:r>
            <a:r>
              <a:rPr lang="es-ES" dirty="0" smtClean="0">
                <a:solidFill>
                  <a:schemeClr val="tx1"/>
                </a:solidFill>
              </a:rPr>
              <a:t> + Melaza con 8,3; Bagazo + Lixiviados  con 8,18;  Residuos vegetales + Melaza con 8,05 y Residuos vegetales + Lixiviados  con 7,9.  </a:t>
            </a:r>
            <a:r>
              <a:rPr lang="es-CO" dirty="0" smtClean="0">
                <a:solidFill>
                  <a:schemeClr val="tx1"/>
                </a:solidFill>
              </a:rPr>
              <a:t>Valores superiores a 8 (alcalinos) también son agentes inhibidores del crecimiento, haciendo precipitar nutrientes esenciales del medio, de forma que no son asequibles para los microorganismos por lo que  </a:t>
            </a:r>
            <a:r>
              <a:rPr lang="es-ES" dirty="0" smtClean="0">
                <a:solidFill>
                  <a:schemeClr val="tx1"/>
                </a:solidFill>
              </a:rPr>
              <a:t>se recomienda que el pH se mantenga alrededor de 7.</a:t>
            </a:r>
            <a:endParaRPr lang="es-CO" dirty="0" smtClean="0">
              <a:solidFill>
                <a:schemeClr val="tx1"/>
              </a:solidFill>
            </a:endParaRPr>
          </a:p>
          <a:p>
            <a:pPr algn="just">
              <a:buNone/>
            </a:pPr>
            <a:r>
              <a:rPr lang="es-ES" dirty="0" smtClean="0">
                <a:solidFill>
                  <a:schemeClr val="tx1"/>
                </a:solidFill>
              </a:rPr>
              <a:t> </a:t>
            </a:r>
            <a:endParaRPr lang="es-CO"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txBody>
          <a:bodyPr/>
          <a:lstStyle/>
          <a:p>
            <a:pPr algn="l"/>
            <a:r>
              <a:rPr lang="es-CO" b="1" dirty="0" smtClean="0">
                <a:solidFill>
                  <a:schemeClr val="tx1"/>
                </a:solidFill>
              </a:rPr>
              <a:t>COMPOSTAJE</a:t>
            </a:r>
            <a:endParaRPr lang="es-CO" b="1" dirty="0">
              <a:solidFill>
                <a:schemeClr val="tx1"/>
              </a:solidFill>
            </a:endParaRPr>
          </a:p>
        </p:txBody>
      </p:sp>
      <p:sp>
        <p:nvSpPr>
          <p:cNvPr id="3" name="2 Marcador de contenido"/>
          <p:cNvSpPr>
            <a:spLocks noGrp="1"/>
          </p:cNvSpPr>
          <p:nvPr>
            <p:ph idx="1"/>
          </p:nvPr>
        </p:nvSpPr>
        <p:spPr>
          <a:xfrm>
            <a:off x="457200" y="1857364"/>
            <a:ext cx="8229600" cy="4739988"/>
          </a:xfrm>
        </p:spPr>
        <p:txBody>
          <a:bodyPr>
            <a:normAutofit fontScale="77500" lnSpcReduction="20000"/>
          </a:bodyPr>
          <a:lstStyle/>
          <a:p>
            <a:pPr algn="just"/>
            <a:r>
              <a:rPr lang="es-ES" sz="3400" dirty="0">
                <a:solidFill>
                  <a:schemeClr val="tx1"/>
                </a:solidFill>
              </a:rPr>
              <a:t>Proceso biológico controlado de transformación de la materia orgánica a humus,  a través de </a:t>
            </a:r>
            <a:r>
              <a:rPr lang="es-ES" sz="3400" dirty="0" smtClean="0">
                <a:solidFill>
                  <a:schemeClr val="tx1"/>
                </a:solidFill>
              </a:rPr>
              <a:t> la </a:t>
            </a:r>
            <a:r>
              <a:rPr lang="es-ES" sz="3400" dirty="0">
                <a:solidFill>
                  <a:schemeClr val="tx1"/>
                </a:solidFill>
              </a:rPr>
              <a:t>descomposición aeróbica</a:t>
            </a:r>
            <a:endParaRPr lang="es-CO" sz="3400" dirty="0">
              <a:solidFill>
                <a:schemeClr val="tx1"/>
              </a:solidFill>
            </a:endParaRPr>
          </a:p>
          <a:p>
            <a:pPr algn="just">
              <a:buNone/>
            </a:pPr>
            <a:endParaRPr lang="es-ES" sz="3400" dirty="0" smtClean="0">
              <a:solidFill>
                <a:schemeClr val="tx1"/>
              </a:solidFill>
            </a:endParaRPr>
          </a:p>
          <a:p>
            <a:pPr algn="just"/>
            <a:endParaRPr lang="es-CO" sz="3400" dirty="0">
              <a:solidFill>
                <a:schemeClr val="tx1"/>
              </a:solidFill>
            </a:endParaRPr>
          </a:p>
          <a:p>
            <a:pPr algn="just"/>
            <a:r>
              <a:rPr lang="es-ES" sz="3400" dirty="0">
                <a:solidFill>
                  <a:schemeClr val="tx1"/>
                </a:solidFill>
              </a:rPr>
              <a:t>El compostaje se basa en la acción de diversos microorganismos aerobios que actúan de manera sucesiva sobre la materia original, en función de la influencia de determinados factores, produciendo elevadas temperaturas, reduciendo el volumen y el peso de los residuos </a:t>
            </a:r>
            <a:r>
              <a:rPr lang="es-ES" sz="3400" dirty="0" smtClean="0">
                <a:solidFill>
                  <a:schemeClr val="tx1"/>
                </a:solidFill>
              </a:rPr>
              <a:t>(</a:t>
            </a:r>
            <a:r>
              <a:rPr lang="es-ES" sz="3400" dirty="0">
                <a:solidFill>
                  <a:schemeClr val="tx1"/>
                </a:solidFill>
              </a:rPr>
              <a:t>Casco y Herrero, 2007).</a:t>
            </a:r>
            <a:endParaRPr lang="es-CO" sz="3400" dirty="0">
              <a:solidFill>
                <a:schemeClr val="tx1"/>
              </a:solidFill>
            </a:endParaRPr>
          </a:p>
          <a:p>
            <a:endParaRPr lang="es-CO"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4525963"/>
          </a:xfrm>
        </p:spPr>
        <p:txBody>
          <a:bodyPr/>
          <a:lstStyle/>
          <a:p>
            <a:pPr lvl="0" algn="just">
              <a:buNone/>
            </a:pPr>
            <a:r>
              <a:rPr lang="es-ES" dirty="0" smtClean="0">
                <a:solidFill>
                  <a:schemeClr val="tx1"/>
                </a:solidFill>
              </a:rPr>
              <a:t>7.-En lo que respecta a Macro y Micro Nutrientes se pudo observar que hubo diferencias significativas  solo para Potasio y Azufre, mientras que para el resto de elementos (nitrógeno, fósforo, calcio y magnesio) los tratamientos fueron semejantes.  Siendo el tratamiento más recomendable el de Residuos Vegetales + Melaza ya que tuvo  los rangos más altos para Potasio (0,6%) y Azufre (0,11%) además de alcanzar altos niveles en   Nitrógeno (2,46%) dentro de los macro elementos, y en Calcio dentro de los micro elementos (0,3%). Datos similares a la investigación realizada por Flores y Silva (2005).</a:t>
            </a:r>
            <a:endParaRPr lang="es-CO" dirty="0" smtClean="0">
              <a:solidFill>
                <a:schemeClr val="tx1"/>
              </a:solidFill>
            </a:endParaRPr>
          </a:p>
          <a:p>
            <a:endParaRPr lang="es-CO" dirty="0" smtClean="0">
              <a:solidFill>
                <a:schemeClr val="tx1"/>
              </a:solidFill>
            </a:endParaRPr>
          </a:p>
          <a:p>
            <a:endParaRPr lang="es-CO"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lstStyle/>
          <a:p>
            <a:pPr algn="l"/>
            <a:r>
              <a:rPr lang="es-CO" dirty="0" smtClean="0">
                <a:solidFill>
                  <a:schemeClr val="tx1"/>
                </a:solidFill>
              </a:rPr>
              <a:t>RECOMENDACIÓN</a:t>
            </a:r>
            <a:endParaRPr lang="es-CO" dirty="0">
              <a:solidFill>
                <a:schemeClr val="tx1"/>
              </a:solidFill>
            </a:endParaRPr>
          </a:p>
        </p:txBody>
      </p:sp>
      <p:sp>
        <p:nvSpPr>
          <p:cNvPr id="3" name="2 Marcador de contenido"/>
          <p:cNvSpPr>
            <a:spLocks noGrp="1"/>
          </p:cNvSpPr>
          <p:nvPr>
            <p:ph idx="1"/>
          </p:nvPr>
        </p:nvSpPr>
        <p:spPr/>
        <p:txBody>
          <a:bodyPr/>
          <a:lstStyle/>
          <a:p>
            <a:pPr algn="just">
              <a:buNone/>
            </a:pPr>
            <a:r>
              <a:rPr lang="es-ES" dirty="0" smtClean="0">
                <a:solidFill>
                  <a:schemeClr val="tx1"/>
                </a:solidFill>
              </a:rPr>
              <a:t> </a:t>
            </a:r>
            <a:endParaRPr lang="es-CO" dirty="0" smtClean="0">
              <a:solidFill>
                <a:schemeClr val="tx1"/>
              </a:solidFill>
            </a:endParaRPr>
          </a:p>
          <a:p>
            <a:pPr lvl="0" algn="just"/>
            <a:r>
              <a:rPr lang="es-ES" dirty="0" smtClean="0">
                <a:solidFill>
                  <a:schemeClr val="tx1"/>
                </a:solidFill>
              </a:rPr>
              <a:t>Los abonos orgánicos pueden ser la solución directa para disminuir la cantidad de desechos en rellenos sanitarios y botaderos, ya que se  promueve primeramente un proceso de clasificación de desechos  (orgánicos e inorgánicos) y para que posteriormente  puedan ser utilizados en formación de materiales (abonos) que pueden servir de base para promover la producción  limpia de alimentos. </a:t>
            </a:r>
            <a:endParaRPr lang="es-CO" dirty="0" smtClean="0">
              <a:solidFill>
                <a:schemeClr val="tx1"/>
              </a:solidFill>
            </a:endParaRPr>
          </a:p>
          <a:p>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S" sz="3200" b="1" dirty="0">
                <a:solidFill>
                  <a:schemeClr val="tx1"/>
                </a:solidFill>
              </a:rPr>
              <a:t>ETAPAS DEL COMPOSTAJE</a:t>
            </a:r>
            <a:r>
              <a:rPr lang="es-CO" sz="1600" dirty="0">
                <a:solidFill>
                  <a:schemeClr val="tx1"/>
                </a:solidFill>
              </a:rPr>
              <a:t/>
            </a:r>
            <a:br>
              <a:rPr lang="es-CO" sz="1600" dirty="0">
                <a:solidFill>
                  <a:schemeClr val="tx1"/>
                </a:solidFill>
              </a:rPr>
            </a:br>
            <a:endParaRPr lang="es-CO" dirty="0">
              <a:solidFill>
                <a:schemeClr val="tx1"/>
              </a:solidFill>
            </a:endParaRPr>
          </a:p>
        </p:txBody>
      </p:sp>
      <p:sp>
        <p:nvSpPr>
          <p:cNvPr id="3" name="2 Marcador de contenido"/>
          <p:cNvSpPr>
            <a:spLocks noGrp="1"/>
          </p:cNvSpPr>
          <p:nvPr>
            <p:ph idx="1"/>
          </p:nvPr>
        </p:nvSpPr>
        <p:spPr>
          <a:xfrm>
            <a:off x="467544" y="980728"/>
            <a:ext cx="8229600" cy="5112568"/>
          </a:xfrm>
        </p:spPr>
        <p:txBody>
          <a:bodyPr/>
          <a:lstStyle/>
          <a:p>
            <a:pPr marL="342900" lvl="2" indent="-342900"/>
            <a:r>
              <a:rPr lang="es-CO" sz="3100" b="1" u="sng" dirty="0" err="1" smtClean="0">
                <a:solidFill>
                  <a:schemeClr val="tx1"/>
                </a:solidFill>
              </a:rPr>
              <a:t>Mesofílica</a:t>
            </a:r>
            <a:endParaRPr lang="es-CO" sz="3100" b="1" u="sng" dirty="0" smtClean="0">
              <a:solidFill>
                <a:schemeClr val="tx1"/>
              </a:solidFill>
            </a:endParaRPr>
          </a:p>
          <a:p>
            <a:pPr marL="342900" lvl="2" indent="-342900"/>
            <a:endParaRPr lang="es-CO" sz="3100" b="1" u="sng" dirty="0" smtClean="0">
              <a:solidFill>
                <a:schemeClr val="tx1"/>
              </a:solidFill>
            </a:endParaRPr>
          </a:p>
          <a:p>
            <a:pPr marL="342900" lvl="2" indent="-342900"/>
            <a:r>
              <a:rPr lang="es-CO" sz="3100" b="1" u="sng" dirty="0" err="1" smtClean="0">
                <a:solidFill>
                  <a:schemeClr val="tx1"/>
                </a:solidFill>
              </a:rPr>
              <a:t>Termofílica</a:t>
            </a:r>
            <a:endParaRPr lang="es-CO" sz="3100" b="1" u="sng" dirty="0" smtClean="0">
              <a:solidFill>
                <a:schemeClr val="tx1"/>
              </a:solidFill>
            </a:endParaRPr>
          </a:p>
          <a:p>
            <a:pPr marL="342900" lvl="2" indent="-342900"/>
            <a:endParaRPr lang="es-CO" sz="3100" b="1" u="sng" dirty="0" smtClean="0">
              <a:solidFill>
                <a:schemeClr val="tx1"/>
              </a:solidFill>
            </a:endParaRPr>
          </a:p>
          <a:p>
            <a:pPr marL="342900" lvl="2" indent="-342900"/>
            <a:r>
              <a:rPr lang="es-CO" sz="3100" b="1" u="sng" dirty="0" smtClean="0">
                <a:solidFill>
                  <a:schemeClr val="tx1"/>
                </a:solidFill>
              </a:rPr>
              <a:t>Enfriamiento</a:t>
            </a:r>
          </a:p>
          <a:p>
            <a:pPr marL="342900" lvl="2" indent="-342900">
              <a:buNone/>
            </a:pPr>
            <a:endParaRPr lang="es-CO" sz="3100" dirty="0" smtClean="0">
              <a:solidFill>
                <a:schemeClr val="tx1"/>
              </a:solidFill>
            </a:endParaRPr>
          </a:p>
          <a:p>
            <a:pPr marL="342900" lvl="2" indent="-342900"/>
            <a:r>
              <a:rPr lang="es-CO" sz="3100" b="1" u="sng" dirty="0" smtClean="0">
                <a:solidFill>
                  <a:schemeClr val="tx1"/>
                </a:solidFill>
              </a:rPr>
              <a:t>Maduración</a:t>
            </a:r>
            <a:endParaRPr lang="es-CO" sz="3100" dirty="0" smtClean="0">
              <a:solidFill>
                <a:schemeClr val="tx1"/>
              </a:solidFill>
            </a:endParaRPr>
          </a:p>
          <a:p>
            <a:pPr marL="342900" lvl="2" indent="-342900"/>
            <a:endParaRPr lang="es-CO" sz="3100" b="1" u="sng" dirty="0" smtClean="0">
              <a:solidFill>
                <a:schemeClr val="tx1"/>
              </a:solidFill>
            </a:endParaRPr>
          </a:p>
          <a:p>
            <a:pPr marL="342900" lvl="2" indent="-342900"/>
            <a:endParaRPr lang="es-CO" b="1" u="sng" dirty="0" smtClean="0">
              <a:solidFill>
                <a:schemeClr val="tx1"/>
              </a:solidFill>
            </a:endParaRPr>
          </a:p>
          <a:p>
            <a:pPr marL="342900" lvl="2" indent="-342900" algn="just"/>
            <a:r>
              <a:rPr lang="es-ES" dirty="0" smtClean="0">
                <a:solidFill>
                  <a:schemeClr val="tx1"/>
                </a:solidFill>
              </a:rPr>
              <a:t> </a:t>
            </a:r>
            <a:endParaRPr lang="es-CO" dirty="0">
              <a:solidFill>
                <a:schemeClr val="tx1"/>
              </a:solidFill>
            </a:endParaRPr>
          </a:p>
          <a:p>
            <a:pPr marL="342900" lvl="2" indent="-342900">
              <a:buNone/>
            </a:pPr>
            <a:endParaRPr lang="es-CO" dirty="0">
              <a:solidFill>
                <a:schemeClr val="tx1"/>
              </a:solidFill>
            </a:endParaRPr>
          </a:p>
          <a:p>
            <a:pPr marL="342900" lvl="2" indent="-342900">
              <a:buNone/>
            </a:pPr>
            <a:endParaRPr lang="es-CO" dirty="0"/>
          </a:p>
          <a:p>
            <a:endParaRPr lang="es-C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abarrataldea.org/imagenes/curva.jpg"/>
          <p:cNvPicPr/>
          <p:nvPr/>
        </p:nvPicPr>
        <p:blipFill>
          <a:blip r:embed="rId2" cstate="print">
            <a:lum bright="-17000" contrast="28000"/>
          </a:blip>
          <a:srcRect/>
          <a:stretch>
            <a:fillRect/>
          </a:stretch>
        </p:blipFill>
        <p:spPr bwMode="auto">
          <a:xfrm>
            <a:off x="1331641" y="159488"/>
            <a:ext cx="5976663" cy="6698512"/>
          </a:xfrm>
          <a:prstGeom prst="rect">
            <a:avLst/>
          </a:prstGeom>
          <a:noFill/>
          <a:ln w="9525">
            <a:noFill/>
            <a:miter lim="800000"/>
            <a:headEnd/>
            <a:tailEnd/>
          </a:ln>
        </p:spPr>
      </p:pic>
      <p:sp>
        <p:nvSpPr>
          <p:cNvPr id="5" name="4 CuadroTexto"/>
          <p:cNvSpPr txBox="1"/>
          <p:nvPr/>
        </p:nvSpPr>
        <p:spPr>
          <a:xfrm>
            <a:off x="2987824" y="404664"/>
            <a:ext cx="1584176" cy="369332"/>
          </a:xfrm>
          <a:prstGeom prst="rect">
            <a:avLst/>
          </a:prstGeom>
          <a:solidFill>
            <a:schemeClr val="bg1"/>
          </a:solidFill>
        </p:spPr>
        <p:txBody>
          <a:bodyPr wrap="square" rtlCol="0">
            <a:spAutoFit/>
          </a:bodyPr>
          <a:lstStyle/>
          <a:p>
            <a:r>
              <a:rPr lang="es-CO" dirty="0" smtClean="0"/>
              <a:t>MAX </a:t>
            </a:r>
            <a:r>
              <a:rPr lang="es-CO" dirty="0" err="1" smtClean="0"/>
              <a:t>TEMP</a:t>
            </a:r>
            <a:endParaRPr lang="es-CO" dirty="0"/>
          </a:p>
        </p:txBody>
      </p:sp>
      <p:sp>
        <p:nvSpPr>
          <p:cNvPr id="6" name="5 CuadroTexto"/>
          <p:cNvSpPr txBox="1"/>
          <p:nvPr/>
        </p:nvSpPr>
        <p:spPr>
          <a:xfrm>
            <a:off x="4572000" y="764704"/>
            <a:ext cx="1944216" cy="646331"/>
          </a:xfrm>
          <a:prstGeom prst="rect">
            <a:avLst/>
          </a:prstGeom>
          <a:solidFill>
            <a:schemeClr val="bg1"/>
          </a:solidFill>
        </p:spPr>
        <p:txBody>
          <a:bodyPr wrap="square" rtlCol="0">
            <a:spAutoFit/>
          </a:bodyPr>
          <a:lstStyle/>
          <a:p>
            <a:r>
              <a:rPr lang="es-CO" dirty="0" smtClean="0"/>
              <a:t>Bacterias </a:t>
            </a:r>
            <a:r>
              <a:rPr lang="es-CO" dirty="0" err="1" smtClean="0"/>
              <a:t>actinomicetes</a:t>
            </a:r>
            <a:endParaRPr lang="es-CO" dirty="0"/>
          </a:p>
        </p:txBody>
      </p:sp>
      <p:sp>
        <p:nvSpPr>
          <p:cNvPr id="7" name="6 CuadroTexto"/>
          <p:cNvSpPr txBox="1"/>
          <p:nvPr/>
        </p:nvSpPr>
        <p:spPr>
          <a:xfrm>
            <a:off x="2123728" y="1052736"/>
            <a:ext cx="504056" cy="338554"/>
          </a:xfrm>
          <a:prstGeom prst="rect">
            <a:avLst/>
          </a:prstGeom>
          <a:solidFill>
            <a:schemeClr val="bg1"/>
          </a:solidFill>
        </p:spPr>
        <p:txBody>
          <a:bodyPr wrap="square" rtlCol="0">
            <a:spAutoFit/>
          </a:bodyPr>
          <a:lstStyle/>
          <a:p>
            <a:r>
              <a:rPr lang="es-CO" sz="1600" dirty="0" smtClean="0"/>
              <a:t>70</a:t>
            </a:r>
            <a:endParaRPr lang="es-CO" sz="1600" dirty="0"/>
          </a:p>
        </p:txBody>
      </p:sp>
      <p:sp>
        <p:nvSpPr>
          <p:cNvPr id="8" name="7 CuadroTexto"/>
          <p:cNvSpPr txBox="1"/>
          <p:nvPr/>
        </p:nvSpPr>
        <p:spPr>
          <a:xfrm>
            <a:off x="2123728" y="2276872"/>
            <a:ext cx="525961" cy="338554"/>
          </a:xfrm>
          <a:prstGeom prst="rect">
            <a:avLst/>
          </a:prstGeom>
          <a:solidFill>
            <a:schemeClr val="bg1"/>
          </a:solidFill>
        </p:spPr>
        <p:txBody>
          <a:bodyPr wrap="square" rtlCol="0">
            <a:spAutoFit/>
          </a:bodyPr>
          <a:lstStyle/>
          <a:p>
            <a:r>
              <a:rPr lang="es-CO" sz="1600" dirty="0" smtClean="0"/>
              <a:t>50</a:t>
            </a:r>
            <a:endParaRPr lang="es-CO" sz="1600" dirty="0"/>
          </a:p>
        </p:txBody>
      </p:sp>
      <p:sp>
        <p:nvSpPr>
          <p:cNvPr id="9" name="8 CuadroTexto"/>
          <p:cNvSpPr txBox="1"/>
          <p:nvPr/>
        </p:nvSpPr>
        <p:spPr>
          <a:xfrm>
            <a:off x="2123728" y="1628800"/>
            <a:ext cx="525961" cy="338554"/>
          </a:xfrm>
          <a:prstGeom prst="rect">
            <a:avLst/>
          </a:prstGeom>
          <a:solidFill>
            <a:schemeClr val="bg1"/>
          </a:solidFill>
        </p:spPr>
        <p:txBody>
          <a:bodyPr wrap="square" rtlCol="0">
            <a:spAutoFit/>
          </a:bodyPr>
          <a:lstStyle/>
          <a:p>
            <a:r>
              <a:rPr lang="es-CO" sz="1600" dirty="0" smtClean="0"/>
              <a:t>60</a:t>
            </a:r>
            <a:endParaRPr lang="es-CO" sz="1600" dirty="0"/>
          </a:p>
        </p:txBody>
      </p:sp>
      <p:sp>
        <p:nvSpPr>
          <p:cNvPr id="10" name="9 CuadroTexto"/>
          <p:cNvSpPr txBox="1"/>
          <p:nvPr/>
        </p:nvSpPr>
        <p:spPr>
          <a:xfrm>
            <a:off x="2123728" y="2852936"/>
            <a:ext cx="544771" cy="338554"/>
          </a:xfrm>
          <a:prstGeom prst="rect">
            <a:avLst/>
          </a:prstGeom>
          <a:solidFill>
            <a:schemeClr val="bg1"/>
          </a:solidFill>
        </p:spPr>
        <p:txBody>
          <a:bodyPr wrap="square" rtlCol="0">
            <a:spAutoFit/>
          </a:bodyPr>
          <a:lstStyle/>
          <a:p>
            <a:r>
              <a:rPr lang="es-CO" sz="1600" dirty="0" smtClean="0"/>
              <a:t>40</a:t>
            </a:r>
            <a:endParaRPr lang="es-CO" sz="1600" dirty="0"/>
          </a:p>
        </p:txBody>
      </p:sp>
      <p:sp>
        <p:nvSpPr>
          <p:cNvPr id="11" name="10 CuadroTexto"/>
          <p:cNvSpPr txBox="1"/>
          <p:nvPr/>
        </p:nvSpPr>
        <p:spPr>
          <a:xfrm>
            <a:off x="2123728" y="3501008"/>
            <a:ext cx="472763" cy="338554"/>
          </a:xfrm>
          <a:prstGeom prst="rect">
            <a:avLst/>
          </a:prstGeom>
          <a:solidFill>
            <a:schemeClr val="bg1"/>
          </a:solidFill>
        </p:spPr>
        <p:txBody>
          <a:bodyPr wrap="square" rtlCol="0">
            <a:spAutoFit/>
          </a:bodyPr>
          <a:lstStyle/>
          <a:p>
            <a:r>
              <a:rPr lang="es-CO" sz="1600" dirty="0" smtClean="0"/>
              <a:t>30</a:t>
            </a:r>
            <a:endParaRPr lang="es-CO" sz="1600" dirty="0"/>
          </a:p>
        </p:txBody>
      </p:sp>
      <p:sp>
        <p:nvSpPr>
          <p:cNvPr id="12" name="11 CuadroTexto"/>
          <p:cNvSpPr txBox="1"/>
          <p:nvPr/>
        </p:nvSpPr>
        <p:spPr>
          <a:xfrm>
            <a:off x="2123728" y="4149080"/>
            <a:ext cx="544771" cy="338554"/>
          </a:xfrm>
          <a:prstGeom prst="rect">
            <a:avLst/>
          </a:prstGeom>
          <a:solidFill>
            <a:schemeClr val="bg1"/>
          </a:solidFill>
        </p:spPr>
        <p:txBody>
          <a:bodyPr wrap="square" rtlCol="0">
            <a:spAutoFit/>
          </a:bodyPr>
          <a:lstStyle/>
          <a:p>
            <a:r>
              <a:rPr lang="es-CO" sz="1600" dirty="0" smtClean="0"/>
              <a:t>20</a:t>
            </a:r>
            <a:endParaRPr lang="es-CO" sz="1600" dirty="0"/>
          </a:p>
        </p:txBody>
      </p:sp>
      <p:sp>
        <p:nvSpPr>
          <p:cNvPr id="13" name="12 CuadroTexto"/>
          <p:cNvSpPr txBox="1"/>
          <p:nvPr/>
        </p:nvSpPr>
        <p:spPr>
          <a:xfrm>
            <a:off x="2123728" y="4725144"/>
            <a:ext cx="432048" cy="338554"/>
          </a:xfrm>
          <a:prstGeom prst="rect">
            <a:avLst/>
          </a:prstGeom>
          <a:solidFill>
            <a:schemeClr val="bg1"/>
          </a:solidFill>
        </p:spPr>
        <p:txBody>
          <a:bodyPr wrap="square" rtlCol="0">
            <a:spAutoFit/>
          </a:bodyPr>
          <a:lstStyle/>
          <a:p>
            <a:r>
              <a:rPr lang="es-CO" sz="1600" dirty="0" smtClean="0"/>
              <a:t>10</a:t>
            </a:r>
            <a:endParaRPr lang="es-CO" sz="1600" dirty="0"/>
          </a:p>
        </p:txBody>
      </p:sp>
      <p:sp>
        <p:nvSpPr>
          <p:cNvPr id="14" name="13 CuadroTexto"/>
          <p:cNvSpPr txBox="1"/>
          <p:nvPr/>
        </p:nvSpPr>
        <p:spPr>
          <a:xfrm>
            <a:off x="3347864" y="1772816"/>
            <a:ext cx="864096" cy="830997"/>
          </a:xfrm>
          <a:prstGeom prst="rect">
            <a:avLst/>
          </a:prstGeom>
          <a:solidFill>
            <a:schemeClr val="bg1"/>
          </a:solidFill>
        </p:spPr>
        <p:txBody>
          <a:bodyPr wrap="square" rtlCol="0">
            <a:spAutoFit/>
          </a:bodyPr>
          <a:lstStyle/>
          <a:p>
            <a:r>
              <a:rPr lang="es-CO" sz="1600" dirty="0" smtClean="0"/>
              <a:t>Muerte de hongos </a:t>
            </a:r>
            <a:endParaRPr lang="es-CO" sz="1600" dirty="0"/>
          </a:p>
        </p:txBody>
      </p:sp>
      <p:sp>
        <p:nvSpPr>
          <p:cNvPr id="15" name="14 CuadroTexto"/>
          <p:cNvSpPr txBox="1"/>
          <p:nvPr/>
        </p:nvSpPr>
        <p:spPr>
          <a:xfrm>
            <a:off x="4572000" y="2348880"/>
            <a:ext cx="1872208" cy="584775"/>
          </a:xfrm>
          <a:prstGeom prst="rect">
            <a:avLst/>
          </a:prstGeom>
          <a:noFill/>
        </p:spPr>
        <p:txBody>
          <a:bodyPr wrap="square" rtlCol="0">
            <a:spAutoFit/>
          </a:bodyPr>
          <a:lstStyle/>
          <a:p>
            <a:r>
              <a:rPr lang="es-CO" sz="1600" dirty="0" smtClean="0"/>
              <a:t>Restablecimiento de hongos</a:t>
            </a:r>
            <a:endParaRPr lang="es-CO" sz="1600" dirty="0"/>
          </a:p>
        </p:txBody>
      </p:sp>
      <p:sp>
        <p:nvSpPr>
          <p:cNvPr id="16" name="15 CuadroTexto"/>
          <p:cNvSpPr txBox="1"/>
          <p:nvPr/>
        </p:nvSpPr>
        <p:spPr>
          <a:xfrm>
            <a:off x="3419872" y="2924944"/>
            <a:ext cx="1368152" cy="584775"/>
          </a:xfrm>
          <a:prstGeom prst="rect">
            <a:avLst/>
          </a:prstGeom>
          <a:solidFill>
            <a:schemeClr val="bg1"/>
          </a:solidFill>
        </p:spPr>
        <p:txBody>
          <a:bodyPr wrap="square" rtlCol="0">
            <a:spAutoFit/>
          </a:bodyPr>
          <a:lstStyle/>
          <a:p>
            <a:r>
              <a:rPr lang="es-CO" sz="1600" dirty="0" smtClean="0"/>
              <a:t>Curva de temperatura</a:t>
            </a:r>
            <a:endParaRPr lang="es-CO" sz="1600" dirty="0"/>
          </a:p>
        </p:txBody>
      </p:sp>
      <p:sp>
        <p:nvSpPr>
          <p:cNvPr id="17" name="16 CuadroTexto"/>
          <p:cNvSpPr txBox="1"/>
          <p:nvPr/>
        </p:nvSpPr>
        <p:spPr>
          <a:xfrm>
            <a:off x="2143108" y="5786454"/>
            <a:ext cx="1008112" cy="338554"/>
          </a:xfrm>
          <a:prstGeom prst="rect">
            <a:avLst/>
          </a:prstGeom>
          <a:solidFill>
            <a:schemeClr val="bg1"/>
          </a:solidFill>
        </p:spPr>
        <p:txBody>
          <a:bodyPr wrap="square" rtlCol="0">
            <a:spAutoFit/>
          </a:bodyPr>
          <a:lstStyle/>
          <a:p>
            <a:r>
              <a:rPr lang="es-CO" sz="1600" dirty="0" err="1"/>
              <a:t>M</a:t>
            </a:r>
            <a:r>
              <a:rPr lang="es-CO" sz="1600" dirty="0" err="1" smtClean="0"/>
              <a:t>esofila</a:t>
            </a:r>
            <a:endParaRPr lang="es-CO" sz="1600" dirty="0"/>
          </a:p>
        </p:txBody>
      </p:sp>
      <p:sp>
        <p:nvSpPr>
          <p:cNvPr id="18" name="17 CuadroTexto"/>
          <p:cNvSpPr txBox="1"/>
          <p:nvPr/>
        </p:nvSpPr>
        <p:spPr>
          <a:xfrm>
            <a:off x="3131840" y="5786454"/>
            <a:ext cx="1297284" cy="338554"/>
          </a:xfrm>
          <a:prstGeom prst="rect">
            <a:avLst/>
          </a:prstGeom>
          <a:solidFill>
            <a:schemeClr val="bg1"/>
          </a:solidFill>
        </p:spPr>
        <p:txBody>
          <a:bodyPr wrap="square" rtlCol="0">
            <a:spAutoFit/>
          </a:bodyPr>
          <a:lstStyle/>
          <a:p>
            <a:r>
              <a:rPr lang="es-CO" sz="1600" dirty="0" err="1"/>
              <a:t>T</a:t>
            </a:r>
            <a:r>
              <a:rPr lang="es-CO" sz="1600" dirty="0" err="1" smtClean="0"/>
              <a:t>ermófilica</a:t>
            </a:r>
            <a:endParaRPr lang="es-CO" sz="1600" dirty="0"/>
          </a:p>
        </p:txBody>
      </p:sp>
      <p:sp>
        <p:nvSpPr>
          <p:cNvPr id="19" name="18 CuadroTexto"/>
          <p:cNvSpPr txBox="1"/>
          <p:nvPr/>
        </p:nvSpPr>
        <p:spPr>
          <a:xfrm>
            <a:off x="4283968" y="5786454"/>
            <a:ext cx="1431040" cy="338554"/>
          </a:xfrm>
          <a:prstGeom prst="rect">
            <a:avLst/>
          </a:prstGeom>
          <a:solidFill>
            <a:schemeClr val="bg1"/>
          </a:solidFill>
        </p:spPr>
        <p:txBody>
          <a:bodyPr wrap="square" rtlCol="0">
            <a:spAutoFit/>
          </a:bodyPr>
          <a:lstStyle/>
          <a:p>
            <a:r>
              <a:rPr lang="es-CO" sz="1600" dirty="0"/>
              <a:t>E</a:t>
            </a:r>
            <a:r>
              <a:rPr lang="es-CO" sz="1600" dirty="0" smtClean="0"/>
              <a:t>nfriamiento</a:t>
            </a:r>
            <a:endParaRPr lang="es-CO" sz="1600" dirty="0"/>
          </a:p>
        </p:txBody>
      </p:sp>
      <p:sp>
        <p:nvSpPr>
          <p:cNvPr id="20" name="19 CuadroTexto"/>
          <p:cNvSpPr txBox="1"/>
          <p:nvPr/>
        </p:nvSpPr>
        <p:spPr>
          <a:xfrm>
            <a:off x="5580112" y="5715016"/>
            <a:ext cx="1635094" cy="338554"/>
          </a:xfrm>
          <a:prstGeom prst="rect">
            <a:avLst/>
          </a:prstGeom>
          <a:solidFill>
            <a:schemeClr val="bg1"/>
          </a:solidFill>
        </p:spPr>
        <p:txBody>
          <a:bodyPr wrap="square" rtlCol="0">
            <a:spAutoFit/>
          </a:bodyPr>
          <a:lstStyle/>
          <a:p>
            <a:r>
              <a:rPr lang="es-CO" sz="1600" dirty="0"/>
              <a:t>M</a:t>
            </a:r>
            <a:r>
              <a:rPr lang="es-CO" sz="1600" dirty="0" smtClean="0"/>
              <a:t>aduración</a:t>
            </a:r>
            <a:endParaRPr lang="es-CO" sz="1600" dirty="0"/>
          </a:p>
        </p:txBody>
      </p:sp>
      <p:sp>
        <p:nvSpPr>
          <p:cNvPr id="21" name="20 CuadroTexto"/>
          <p:cNvSpPr txBox="1"/>
          <p:nvPr/>
        </p:nvSpPr>
        <p:spPr>
          <a:xfrm>
            <a:off x="6228184" y="3861048"/>
            <a:ext cx="288032" cy="338554"/>
          </a:xfrm>
          <a:prstGeom prst="rect">
            <a:avLst/>
          </a:prstGeom>
          <a:solidFill>
            <a:schemeClr val="bg1"/>
          </a:solidFill>
        </p:spPr>
        <p:txBody>
          <a:bodyPr wrap="square" rtlCol="0">
            <a:spAutoFit/>
          </a:bodyPr>
          <a:lstStyle/>
          <a:p>
            <a:r>
              <a:rPr lang="es-CO" sz="1600" dirty="0" smtClean="0"/>
              <a:t>9</a:t>
            </a:r>
            <a:endParaRPr lang="es-CO" sz="1600" dirty="0"/>
          </a:p>
        </p:txBody>
      </p:sp>
      <p:sp>
        <p:nvSpPr>
          <p:cNvPr id="22" name="21 CuadroTexto"/>
          <p:cNvSpPr txBox="1"/>
          <p:nvPr/>
        </p:nvSpPr>
        <p:spPr>
          <a:xfrm>
            <a:off x="6228184" y="4221088"/>
            <a:ext cx="288032" cy="338554"/>
          </a:xfrm>
          <a:prstGeom prst="rect">
            <a:avLst/>
          </a:prstGeom>
          <a:solidFill>
            <a:schemeClr val="bg1"/>
          </a:solidFill>
        </p:spPr>
        <p:txBody>
          <a:bodyPr wrap="square" rtlCol="0">
            <a:spAutoFit/>
          </a:bodyPr>
          <a:lstStyle/>
          <a:p>
            <a:r>
              <a:rPr lang="es-CO" sz="1600" dirty="0"/>
              <a:t>8</a:t>
            </a:r>
          </a:p>
        </p:txBody>
      </p:sp>
      <p:sp>
        <p:nvSpPr>
          <p:cNvPr id="23" name="22 CuadroTexto"/>
          <p:cNvSpPr txBox="1"/>
          <p:nvPr/>
        </p:nvSpPr>
        <p:spPr>
          <a:xfrm>
            <a:off x="6228184" y="4509120"/>
            <a:ext cx="288032" cy="338554"/>
          </a:xfrm>
          <a:prstGeom prst="rect">
            <a:avLst/>
          </a:prstGeom>
          <a:solidFill>
            <a:schemeClr val="bg1"/>
          </a:solidFill>
        </p:spPr>
        <p:txBody>
          <a:bodyPr wrap="square" rtlCol="0">
            <a:spAutoFit/>
          </a:bodyPr>
          <a:lstStyle/>
          <a:p>
            <a:r>
              <a:rPr lang="es-CO" sz="1600" dirty="0"/>
              <a:t>7</a:t>
            </a:r>
          </a:p>
        </p:txBody>
      </p:sp>
      <p:sp>
        <p:nvSpPr>
          <p:cNvPr id="24" name="23 CuadroTexto"/>
          <p:cNvSpPr txBox="1"/>
          <p:nvPr/>
        </p:nvSpPr>
        <p:spPr>
          <a:xfrm>
            <a:off x="6228184" y="4869160"/>
            <a:ext cx="288032" cy="338554"/>
          </a:xfrm>
          <a:prstGeom prst="rect">
            <a:avLst/>
          </a:prstGeom>
          <a:solidFill>
            <a:schemeClr val="bg1"/>
          </a:solidFill>
        </p:spPr>
        <p:txBody>
          <a:bodyPr wrap="square" rtlCol="0">
            <a:spAutoFit/>
          </a:bodyPr>
          <a:lstStyle/>
          <a:p>
            <a:r>
              <a:rPr lang="es-CO" sz="1600" dirty="0"/>
              <a:t>6</a:t>
            </a:r>
          </a:p>
        </p:txBody>
      </p:sp>
      <p:sp>
        <p:nvSpPr>
          <p:cNvPr id="25" name="24 CuadroTexto"/>
          <p:cNvSpPr txBox="1"/>
          <p:nvPr/>
        </p:nvSpPr>
        <p:spPr>
          <a:xfrm>
            <a:off x="6228184" y="5229201"/>
            <a:ext cx="288032" cy="584775"/>
          </a:xfrm>
          <a:prstGeom prst="rect">
            <a:avLst/>
          </a:prstGeom>
          <a:solidFill>
            <a:schemeClr val="bg1"/>
          </a:solidFill>
        </p:spPr>
        <p:txBody>
          <a:bodyPr wrap="square" rtlCol="0">
            <a:spAutoFit/>
          </a:bodyPr>
          <a:lstStyle/>
          <a:p>
            <a:r>
              <a:rPr lang="es-CO" sz="1600" dirty="0" smtClean="0"/>
              <a:t>5</a:t>
            </a:r>
          </a:p>
          <a:p>
            <a:endParaRPr lang="es-CO"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85395"/>
          </a:xfrm>
        </p:spPr>
        <p:txBody>
          <a:bodyPr/>
          <a:lstStyle/>
          <a:p>
            <a:pPr lvl="2">
              <a:buNone/>
            </a:pPr>
            <a:endParaRPr lang="es-CO" sz="2000" dirty="0"/>
          </a:p>
          <a:p>
            <a:pPr>
              <a:buNone/>
            </a:pPr>
            <a:r>
              <a:rPr lang="es-CO" sz="2800" b="1" dirty="0" smtClean="0">
                <a:solidFill>
                  <a:schemeClr val="tx1"/>
                </a:solidFill>
              </a:rPr>
              <a:t>Preparación del Material</a:t>
            </a:r>
            <a:endParaRPr lang="es-CO" sz="2800" b="1" dirty="0">
              <a:solidFill>
                <a:schemeClr val="tx1"/>
              </a:solidFill>
            </a:endParaRPr>
          </a:p>
          <a:p>
            <a:pPr algn="just">
              <a:buNone/>
            </a:pPr>
            <a:endParaRPr lang="es-CO" dirty="0" smtClean="0">
              <a:solidFill>
                <a:schemeClr val="tx1"/>
              </a:solidFill>
            </a:endParaRPr>
          </a:p>
          <a:p>
            <a:pPr algn="just">
              <a:buNone/>
            </a:pPr>
            <a:r>
              <a:rPr lang="es-CO" dirty="0" smtClean="0">
                <a:solidFill>
                  <a:schemeClr val="tx1"/>
                </a:solidFill>
              </a:rPr>
              <a:t>    Se </a:t>
            </a:r>
            <a:r>
              <a:rPr lang="es-CO" dirty="0">
                <a:solidFill>
                  <a:schemeClr val="tx1"/>
                </a:solidFill>
              </a:rPr>
              <a:t>debe tener el mayor grado de división </a:t>
            </a:r>
            <a:r>
              <a:rPr lang="es-CO" dirty="0" smtClean="0">
                <a:solidFill>
                  <a:schemeClr val="tx1"/>
                </a:solidFill>
              </a:rPr>
              <a:t>posible para </a:t>
            </a:r>
            <a:r>
              <a:rPr lang="es-CO" dirty="0">
                <a:solidFill>
                  <a:schemeClr val="tx1"/>
                </a:solidFill>
              </a:rPr>
              <a:t>acelerar el ataque de </a:t>
            </a:r>
            <a:r>
              <a:rPr lang="es-CO" dirty="0" smtClean="0">
                <a:solidFill>
                  <a:schemeClr val="tx1"/>
                </a:solidFill>
              </a:rPr>
              <a:t>los</a:t>
            </a:r>
            <a:r>
              <a:rPr lang="es-CO" sz="2800" dirty="0" smtClean="0">
                <a:solidFill>
                  <a:schemeClr val="tx1"/>
                </a:solidFill>
              </a:rPr>
              <a:t> </a:t>
            </a:r>
            <a:r>
              <a:rPr lang="es-CO" dirty="0" smtClean="0">
                <a:solidFill>
                  <a:schemeClr val="tx1"/>
                </a:solidFill>
              </a:rPr>
              <a:t>microorganismos </a:t>
            </a:r>
            <a:r>
              <a:rPr lang="es-CO" dirty="0" err="1">
                <a:solidFill>
                  <a:schemeClr val="tx1"/>
                </a:solidFill>
              </a:rPr>
              <a:t>descomponedores</a:t>
            </a:r>
            <a:r>
              <a:rPr lang="es-CO" dirty="0">
                <a:solidFill>
                  <a:schemeClr val="tx1"/>
                </a:solidFill>
              </a:rPr>
              <a:t>, esto se logra picando los desechos con machete </a:t>
            </a:r>
            <a:r>
              <a:rPr lang="es-CO" dirty="0" smtClean="0">
                <a:solidFill>
                  <a:schemeClr val="tx1"/>
                </a:solidFill>
              </a:rPr>
              <a:t>o con </a:t>
            </a:r>
            <a:r>
              <a:rPr lang="es-CO" dirty="0">
                <a:solidFill>
                  <a:schemeClr val="tx1"/>
                </a:solidFill>
              </a:rPr>
              <a:t>máquina picadora.</a:t>
            </a:r>
            <a:endParaRPr lang="es-CO" sz="2800" dirty="0">
              <a:solidFill>
                <a:schemeClr val="tx1"/>
              </a:solidFill>
            </a:endParaRPr>
          </a:p>
          <a:p>
            <a:endParaRPr lang="es-CO" dirty="0">
              <a:solidFill>
                <a:schemeClr val="tx1"/>
              </a:solidFill>
            </a:endParaRPr>
          </a:p>
        </p:txBody>
      </p:sp>
      <p:sp>
        <p:nvSpPr>
          <p:cNvPr id="4" name="1 Título"/>
          <p:cNvSpPr txBox="1">
            <a:spLocks/>
          </p:cNvSpPr>
          <p:nvPr/>
        </p:nvSpPr>
        <p:spPr>
          <a:xfrm>
            <a:off x="395536" y="0"/>
            <a:ext cx="8229600" cy="11430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200" b="1" i="1" dirty="0" smtClean="0">
                <a:solidFill>
                  <a:schemeClr val="tx2"/>
                </a:solidFill>
                <a:effectLst>
                  <a:outerShdw blurRad="38100" dist="38100" dir="2700000" algn="tl">
                    <a:srgbClr val="000000">
                      <a:alpha val="43137"/>
                    </a:srgbClr>
                  </a:outerShdw>
                </a:effectLst>
                <a:latin typeface="+mj-lt"/>
                <a:ea typeface="+mj-ea"/>
                <a:cs typeface="+mj-cs"/>
              </a:rPr>
              <a:t>Diseño y Manejo de la </a:t>
            </a:r>
            <a:r>
              <a:rPr lang="es-ES" sz="3200" b="1" i="1" dirty="0" err="1" smtClean="0">
                <a:solidFill>
                  <a:schemeClr val="tx2"/>
                </a:solidFill>
                <a:effectLst>
                  <a:outerShdw blurRad="38100" dist="38100" dir="2700000" algn="tl">
                    <a:srgbClr val="000000">
                      <a:alpha val="43137"/>
                    </a:srgbClr>
                  </a:outerShdw>
                </a:effectLst>
                <a:latin typeface="+mj-lt"/>
                <a:ea typeface="+mj-ea"/>
                <a:cs typeface="+mj-cs"/>
              </a:rPr>
              <a:t>Compostera</a:t>
            </a:r>
            <a:endParaRPr kumimoji="0" lang="es-CO" sz="3200" b="0" i="1"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943</TotalTime>
  <Words>4530</Words>
  <Application>Microsoft Office PowerPoint</Application>
  <PresentationFormat>Presentación en pantalla (4:3)</PresentationFormat>
  <Paragraphs>2405</Paragraphs>
  <Slides>61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61</vt:i4>
      </vt:variant>
    </vt:vector>
  </HeadingPairs>
  <TitlesOfParts>
    <vt:vector size="63" baseType="lpstr">
      <vt:lpstr>Diseño predeterminado</vt:lpstr>
      <vt:lpstr>CorelDRAW</vt:lpstr>
      <vt:lpstr>Diapositiva 1</vt:lpstr>
      <vt:lpstr>OBJETIVOS</vt:lpstr>
      <vt:lpstr>Diapositiva 3</vt:lpstr>
      <vt:lpstr>INTRODUCCIÓN </vt:lpstr>
      <vt:lpstr>Diapositiva 5</vt:lpstr>
      <vt:lpstr>COMPOSTAJE</vt:lpstr>
      <vt:lpstr>ETAPAS DEL COMPOSTAJE </vt:lpstr>
      <vt:lpstr>Diapositiva 8</vt:lpstr>
      <vt:lpstr>Diapositiva 9</vt:lpstr>
      <vt:lpstr>Modelo de Pila de Compost</vt:lpstr>
      <vt:lpstr>Diapositiva 11</vt:lpstr>
      <vt:lpstr>Riego de las pilas </vt:lpstr>
      <vt:lpstr>METODOLOGÍA</vt:lpstr>
      <vt:lpstr>ÁREA DE TRABAJO</vt:lpstr>
      <vt:lpstr>Sustratos a Probar </vt:lpstr>
      <vt:lpstr>Diapositiva 16</vt:lpstr>
      <vt:lpstr>Diapositiva 17</vt:lpstr>
      <vt:lpstr>Diapositiva 18</vt:lpstr>
      <vt:lpstr>VARIABLES A MEDIR</vt:lpstr>
      <vt:lpstr>Temperatura</vt:lpstr>
      <vt:lpstr>Diapositiva 21</vt:lpstr>
      <vt:lpstr>Humedad</vt:lpstr>
      <vt:lpstr>Diapositiva 23</vt:lpstr>
      <vt:lpstr>pH</vt:lpstr>
      <vt:lpstr>Diapositiva 25</vt:lpstr>
      <vt:lpstr>VARIABLES A MEDIR</vt:lpstr>
      <vt:lpstr>     RESULTADOS</vt:lpstr>
      <vt:lpstr>Análisis de variancia para la evaluación semanal de temperatura en los distintos tratamientos. Ibarra 2012</vt:lpstr>
      <vt:lpstr>Diapositiva 29</vt:lpstr>
      <vt:lpstr>Evaluación semanal de temperatura en los distintos tratamientos. Ibarra 2012.</vt:lpstr>
      <vt:lpstr>Análisis de Duncan 5%</vt:lpstr>
      <vt:lpstr>Diapositiva 32</vt:lpstr>
      <vt:lpstr>Análisis de variancia para la evaluación semanal de humedad en los distintos tratamientos. Ibarra 2012.</vt:lpstr>
      <vt:lpstr>Diapositiva 34</vt:lpstr>
      <vt:lpstr>Evaluación semanal de humedad en los distintos tratamientos. Ibarra 2012. </vt:lpstr>
      <vt:lpstr>Análisis de Duncan 5%</vt:lpstr>
      <vt:lpstr>Diapositiva 37</vt:lpstr>
      <vt:lpstr>Análisis de varianza para la evaluación semanal de pH en los distintos tratamientos. Ibarra 2012</vt:lpstr>
      <vt:lpstr>Diapositiva 39</vt:lpstr>
      <vt:lpstr> </vt:lpstr>
      <vt:lpstr>Diapositiva 41</vt:lpstr>
      <vt:lpstr>Diapositiva 42</vt:lpstr>
      <vt:lpstr>   Análisis de varianza para la relación carbono nitrógeno, % de materia orgánica y pH  en los distintos tratamientos. Ibarra 2012.</vt:lpstr>
      <vt:lpstr>Diapositiva 44</vt:lpstr>
      <vt:lpstr>Relación carbono nitrógeno, % de materia orgánica y pH en los distintos tratamientos. Análisis de Duncan 5%.</vt:lpstr>
      <vt:lpstr>Relación carbono nitrógeno  en los distintos tratamientos.Ibarra 2012.</vt:lpstr>
      <vt:lpstr>% de Materia Orgánica  en los distintos tratamientos. Ibarra 2012.</vt:lpstr>
      <vt:lpstr>pH ( final) en los distintos tratamientos. Ibarra 2012</vt:lpstr>
      <vt:lpstr>Análisis de varianza para la concentración de macro y micro nutrientes en  los distintos tratamientos.  Ibarra 2012.</vt:lpstr>
      <vt:lpstr>Concentración de macro y micro nutrientes en en los distintos tratamientos. Análisis de Duncan 5%</vt:lpstr>
      <vt:lpstr>Gráficos para Macro y Micro Nutrientes significativos.</vt:lpstr>
      <vt:lpstr> %S.</vt:lpstr>
      <vt:lpstr>   Promedios de Producción/ Unidad Experimental,  Producción Estimada, Beneficio Bruto, Costo Variable y Beneficio Neto de los tratamientos en estudio. </vt:lpstr>
      <vt:lpstr>Diapositiva 54</vt:lpstr>
      <vt:lpstr>CONCLUSIONES</vt:lpstr>
      <vt:lpstr>Diapositiva 56</vt:lpstr>
      <vt:lpstr>Diapositiva 57</vt:lpstr>
      <vt:lpstr>Diapositiva 58</vt:lpstr>
      <vt:lpstr>Diapositiva 59</vt:lpstr>
      <vt:lpstr>Diapositiva 60</vt:lpstr>
      <vt:lpstr>RECOMENDACIÓN</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Luis</cp:lastModifiedBy>
  <cp:revision>75</cp:revision>
  <dcterms:created xsi:type="dcterms:W3CDTF">2008-02-13T16:07:44Z</dcterms:created>
  <dcterms:modified xsi:type="dcterms:W3CDTF">2012-12-03T01:39:44Z</dcterms:modified>
</cp:coreProperties>
</file>