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18" r:id="rId2"/>
    <p:sldId id="651" r:id="rId3"/>
    <p:sldId id="714" r:id="rId4"/>
    <p:sldId id="713" r:id="rId5"/>
    <p:sldId id="715" r:id="rId6"/>
    <p:sldId id="644" r:id="rId7"/>
    <p:sldId id="716" r:id="rId8"/>
    <p:sldId id="681" r:id="rId9"/>
    <p:sldId id="718" r:id="rId10"/>
    <p:sldId id="717" r:id="rId11"/>
    <p:sldId id="724" r:id="rId12"/>
    <p:sldId id="732" r:id="rId13"/>
    <p:sldId id="726" r:id="rId14"/>
    <p:sldId id="727" r:id="rId15"/>
    <p:sldId id="742" r:id="rId16"/>
    <p:sldId id="728" r:id="rId17"/>
    <p:sldId id="729" r:id="rId18"/>
    <p:sldId id="731" r:id="rId19"/>
    <p:sldId id="733" r:id="rId20"/>
    <p:sldId id="741" r:id="rId21"/>
    <p:sldId id="739" r:id="rId22"/>
    <p:sldId id="738" r:id="rId23"/>
    <p:sldId id="696" r:id="rId24"/>
    <p:sldId id="697" r:id="rId25"/>
    <p:sldId id="699" r:id="rId26"/>
    <p:sldId id="700" r:id="rId27"/>
    <p:sldId id="701" r:id="rId28"/>
    <p:sldId id="702" r:id="rId29"/>
    <p:sldId id="704" r:id="rId30"/>
    <p:sldId id="705" r:id="rId31"/>
    <p:sldId id="706" r:id="rId32"/>
    <p:sldId id="703" r:id="rId33"/>
    <p:sldId id="712" r:id="rId34"/>
    <p:sldId id="734" r:id="rId35"/>
    <p:sldId id="735" r:id="rId36"/>
    <p:sldId id="736" r:id="rId37"/>
    <p:sldId id="737" r:id="rId38"/>
  </p:sldIdLst>
  <p:sldSz cx="9144000" cy="5143500" type="screen16x9"/>
  <p:notesSz cx="9144000" cy="68580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0804FC0-B409-41A8-B47D-929C9B1D8468}">
          <p14:sldIdLst>
            <p14:sldId id="518"/>
            <p14:sldId id="651"/>
            <p14:sldId id="714"/>
            <p14:sldId id="713"/>
            <p14:sldId id="715"/>
            <p14:sldId id="644"/>
            <p14:sldId id="716"/>
            <p14:sldId id="681"/>
            <p14:sldId id="718"/>
            <p14:sldId id="717"/>
            <p14:sldId id="724"/>
            <p14:sldId id="732"/>
            <p14:sldId id="726"/>
            <p14:sldId id="727"/>
            <p14:sldId id="742"/>
            <p14:sldId id="728"/>
            <p14:sldId id="729"/>
            <p14:sldId id="731"/>
            <p14:sldId id="733"/>
            <p14:sldId id="741"/>
            <p14:sldId id="739"/>
            <p14:sldId id="738"/>
            <p14:sldId id="696"/>
            <p14:sldId id="697"/>
            <p14:sldId id="699"/>
            <p14:sldId id="700"/>
            <p14:sldId id="701"/>
            <p14:sldId id="702"/>
            <p14:sldId id="704"/>
            <p14:sldId id="705"/>
            <p14:sldId id="706"/>
            <p14:sldId id="703"/>
            <p14:sldId id="712"/>
            <p14:sldId id="734"/>
            <p14:sldId id="735"/>
            <p14:sldId id="736"/>
            <p14:sldId id="737"/>
          </p14:sldIdLst>
        </p14:section>
        <p14:section name="Sección sin título" id="{5713D6AF-4643-496E-84FA-6A589292302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FF3300"/>
    <a:srgbClr val="94958B"/>
    <a:srgbClr val="545F75"/>
    <a:srgbClr val="B8B8B8"/>
    <a:srgbClr val="663300"/>
    <a:srgbClr val="660066"/>
    <a:srgbClr val="A6B0A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94660"/>
  </p:normalViewPr>
  <p:slideViewPr>
    <p:cSldViewPr snapToGrid="0">
      <p:cViewPr>
        <p:scale>
          <a:sx n="100" d="100"/>
          <a:sy n="100" d="100"/>
        </p:scale>
        <p:origin x="-432" y="-72"/>
      </p:cViewPr>
      <p:guideLst>
        <p:guide orient="horz" pos="2930"/>
        <p:guide orient="horz" pos="2050"/>
        <p:guide orient="horz" pos="315"/>
        <p:guide orient="horz" pos="1494"/>
        <p:guide orient="horz" pos="2640"/>
        <p:guide orient="horz" pos="576"/>
        <p:guide orient="horz" pos="2713"/>
        <p:guide pos="5504"/>
        <p:guide pos="4684"/>
        <p:guide pos="568"/>
        <p:guide pos="2877"/>
        <p:guide pos="11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0" d="100"/>
          <a:sy n="300" d="100"/>
        </p:scale>
        <p:origin x="-2704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fld id="{516BE2F3-0E4E-4687-AE85-18DED4ADA3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6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 smtClean="0">
                <a:latin typeface="Times" charset="0"/>
              </a:defRPr>
            </a:lvl1pPr>
          </a:lstStyle>
          <a:p>
            <a:pPr>
              <a:defRPr/>
            </a:pPr>
            <a:fld id="{175C9F68-FF6D-442B-A06B-B0CE7323D1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3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2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Weblogic,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5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Weblogic,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9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</a:t>
            </a:r>
            <a:r>
              <a:rPr lang="en-US" dirty="0" err="1" smtClean="0">
                <a:latin typeface="Arial" pitchFamily="34" charset="0"/>
              </a:rPr>
              <a:t>Weblogic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11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</a:t>
            </a:r>
            <a:r>
              <a:rPr lang="en-US" dirty="0" err="1" smtClean="0">
                <a:latin typeface="Arial" pitchFamily="34" charset="0"/>
              </a:rPr>
              <a:t>Weblogic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19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</a:t>
            </a:r>
            <a:r>
              <a:rPr lang="en-US" dirty="0" err="1" smtClean="0">
                <a:latin typeface="Arial" pitchFamily="34" charset="0"/>
              </a:rPr>
              <a:t>Weblogic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33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</a:t>
            </a:r>
            <a:r>
              <a:rPr lang="en-US" dirty="0" err="1" smtClean="0">
                <a:latin typeface="Arial" pitchFamily="34" charset="0"/>
              </a:rPr>
              <a:t>Weblogic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9C443239-7EF8-4AAB-80E7-4CD7258B736D}" type="slidenum">
              <a:rPr lang="en-US" smtClean="0">
                <a:solidFill>
                  <a:prstClr val="black"/>
                </a:solidFill>
                <a:latin typeface="Times" charset="0"/>
                <a:ea typeface="MS PGothic" pitchFamily="34" charset="-128"/>
              </a:rPr>
              <a:pPr>
                <a:buClr>
                  <a:srgbClr val="4F81BD"/>
                </a:buClr>
              </a:pPr>
              <a:t>34</a:t>
            </a:fld>
            <a:endParaRPr lang="en-US" dirty="0" smtClean="0">
              <a:solidFill>
                <a:prstClr val="black"/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996113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Complete:</a:t>
            </a:r>
          </a:p>
          <a:p>
            <a:r>
              <a:rPr lang="en-US" dirty="0" smtClean="0">
                <a:latin typeface="Arial" pitchFamily="34" charset="0"/>
              </a:rPr>
              <a:t>All kinds of reporting and analysis - Enterprise reporting, Scorecards, dashboards, ad hoc query, OLAP </a:t>
            </a:r>
          </a:p>
          <a:p>
            <a:r>
              <a:rPr lang="en-US" dirty="0" smtClean="0">
                <a:latin typeface="Arial" pitchFamily="34" charset="0"/>
              </a:rPr>
              <a:t>Multiple ways to consume information – web interface, enterprise portals, MS Office,  Mobile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Integrated – </a:t>
            </a:r>
          </a:p>
          <a:p>
            <a:r>
              <a:rPr lang="en-US" dirty="0" smtClean="0">
                <a:latin typeface="Arial" pitchFamily="34" charset="0"/>
              </a:rPr>
              <a:t>BI products integrated on common technology foundation – common security, common metadata, common administration, common user experience</a:t>
            </a:r>
          </a:p>
          <a:p>
            <a:r>
              <a:rPr lang="en-US" dirty="0" smtClean="0">
                <a:latin typeface="Arial" pitchFamily="34" charset="0"/>
              </a:rPr>
              <a:t>Integrated with Oracle applications – BI applications, embedded BI Publisher with Oracle applications, BI technology foundation for Fusion apps</a:t>
            </a:r>
          </a:p>
          <a:p>
            <a:r>
              <a:rPr lang="en-US" dirty="0" smtClean="0">
                <a:latin typeface="Arial" pitchFamily="34" charset="0"/>
              </a:rPr>
              <a:t>Integrated with Fusion Middleware, including Identity Management, </a:t>
            </a:r>
            <a:r>
              <a:rPr lang="en-US" dirty="0" err="1" smtClean="0">
                <a:latin typeface="Arial" pitchFamily="34" charset="0"/>
              </a:rPr>
              <a:t>Weblogic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</a:rPr>
              <a:t>WebCenter</a:t>
            </a:r>
            <a:r>
              <a:rPr lang="en-US" dirty="0" smtClean="0">
                <a:latin typeface="Arial" pitchFamily="34" charset="0"/>
              </a:rPr>
              <a:t>, Secure Enterprise Search, and integrated with Enterprise Manager</a:t>
            </a:r>
          </a:p>
          <a:p>
            <a:r>
              <a:rPr lang="en-US" dirty="0" smtClean="0">
                <a:latin typeface="Arial" pitchFamily="34" charset="0"/>
              </a:rPr>
              <a:t>Integrated with Oracle database – optimized query processing, security, exploitation of unique database features like geospatial, OLAP,</a:t>
            </a:r>
          </a:p>
          <a:p>
            <a:r>
              <a:rPr lang="en-US" dirty="0" smtClean="0">
                <a:latin typeface="Arial" pitchFamily="34" charset="0"/>
              </a:rPr>
              <a:t>Integrates and OPEN – Integrates with ALL your enterprise  data sources, middleware and tools.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7" y="685801"/>
            <a:ext cx="2824163" cy="2115741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40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4"/>
            <a:ext cx="914400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984" y="685804"/>
            <a:ext cx="5407025" cy="21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600454"/>
            <a:ext cx="7772400" cy="645319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28625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 charset="0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3106738"/>
            <a:ext cx="2259330" cy="445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91707"/>
            <a:ext cx="1898650" cy="41659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291707"/>
            <a:ext cx="5543550" cy="41659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91703"/>
            <a:ext cx="7581900" cy="642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200150"/>
            <a:ext cx="7537450" cy="3257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9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31" y="1200150"/>
            <a:ext cx="36925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Red Ba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695825"/>
            <a:ext cx="9144000" cy="1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4" descr="Small Red Squar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" y="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200150"/>
            <a:ext cx="7537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91703"/>
            <a:ext cx="7581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62915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113" y="4919667"/>
            <a:ext cx="6546850" cy="1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7494588" y="4938717"/>
            <a:ext cx="1454150" cy="2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defRPr/>
            </a:pPr>
            <a:fld id="{94218D4E-BCF6-4425-B24B-E8689851A408}" type="slidenum">
              <a:rPr lang="en-US" sz="800">
                <a:solidFill>
                  <a:srgbClr val="B8B8B8"/>
                </a:solidFill>
              </a:rPr>
              <a:pPr algn="r">
                <a:defRPr/>
              </a:pPr>
              <a:t>‹Nº›</a:t>
            </a:fld>
            <a:endParaRPr lang="en-US">
              <a:solidFill>
                <a:srgbClr val="B8B8B8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37400" y="4811713"/>
            <a:ext cx="1506220" cy="297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6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microsoft.com/office/2007/relationships/hdphoto" Target="../media/hdphoto2.wdp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38200" y="3600454"/>
            <a:ext cx="1960756" cy="645319"/>
          </a:xfrm>
        </p:spPr>
        <p:txBody>
          <a:bodyPr/>
          <a:lstStyle/>
          <a:p>
            <a:r>
              <a:rPr lang="en-US" dirty="0" smtClean="0"/>
              <a:t>Leonardo Mora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40176" y="1300162"/>
            <a:ext cx="3886200" cy="438150"/>
          </a:xfrm>
        </p:spPr>
        <p:txBody>
          <a:bodyPr/>
          <a:lstStyle/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MODELO </a:t>
            </a:r>
            <a:r>
              <a:rPr lang="es-ES" sz="1800" b="1" dirty="0">
                <a:solidFill>
                  <a:schemeClr val="bg1"/>
                </a:solidFill>
              </a:rPr>
              <a:t>DE INTELIGENCIA DE NEGOCIOS (BI) DE </a:t>
            </a:r>
            <a:endParaRPr lang="es-ES" sz="18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“GESTIÓN </a:t>
            </a:r>
            <a:r>
              <a:rPr lang="es-ES" sz="1800" b="1" dirty="0">
                <a:solidFill>
                  <a:schemeClr val="bg1"/>
                </a:solidFill>
              </a:rPr>
              <a:t>DE </a:t>
            </a:r>
            <a:r>
              <a:rPr lang="es-ES" sz="1800" b="1" dirty="0" smtClean="0">
                <a:solidFill>
                  <a:schemeClr val="bg1"/>
                </a:solidFill>
              </a:rPr>
              <a:t>CONSULTORÍA”. </a:t>
            </a:r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usinessIntelligen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2819400" cy="2105025"/>
          </a:xfrm>
          <a:prstGeom prst="rect">
            <a:avLst/>
          </a:prstGeom>
        </p:spPr>
      </p:pic>
      <p:sp>
        <p:nvSpPr>
          <p:cNvPr id="4" name="AutoShape 2" descr="imap://leonardo%2Emora%40be-analytic%2Ecom@imap.googlemail.com:993/fetch%3EUID%3E/INBOX%3E3338?part=1.2&amp;type=image/jpeg&amp;filename=LAJO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" name="AutoShape 4" descr="imap://leonardo%2Emora%40be-analytic%2Ecom@imap.googlemail.com:993/fetch%3EUID%3E/INBOX%3E3338?part=1.2&amp;type=image/jpeg&amp;filename=LAJOY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02" y="2912076"/>
            <a:ext cx="2584132" cy="726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Arquitectura </a:t>
            </a:r>
            <a:r>
              <a:rPr lang="es-ES" dirty="0" smtClean="0"/>
              <a:t>tecnológica de </a:t>
            </a:r>
            <a:r>
              <a:rPr lang="es-ES" dirty="0"/>
              <a:t>la solución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t="30813" r="3026" b="13069"/>
          <a:stretch/>
        </p:blipFill>
        <p:spPr bwMode="auto">
          <a:xfrm>
            <a:off x="583044" y="1212217"/>
            <a:ext cx="8140746" cy="333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 bwMode="auto">
          <a:xfrm>
            <a:off x="2030815" y="2424329"/>
            <a:ext cx="1967023" cy="1467293"/>
          </a:xfrm>
          <a:prstGeom prst="rect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5383615" y="2424329"/>
            <a:ext cx="1967023" cy="1467293"/>
          </a:xfrm>
          <a:prstGeom prst="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30815" y="1945865"/>
            <a:ext cx="18819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Módulo “Registro de Horas”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83615" y="1936175"/>
            <a:ext cx="18819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Módulo “Gestión de Consultoría”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1924493" y="1682659"/>
            <a:ext cx="5518298" cy="2474778"/>
          </a:xfrm>
          <a:prstGeom prst="rect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47033" y="1330530"/>
            <a:ext cx="14247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 Servidor</a:t>
            </a:r>
            <a:endParaRPr lang="es-ES" sz="1200" dirty="0"/>
          </a:p>
        </p:txBody>
      </p:sp>
      <p:sp>
        <p:nvSpPr>
          <p:cNvPr id="3" name="2 Rectángulo"/>
          <p:cNvSpPr/>
          <p:nvPr/>
        </p:nvSpPr>
        <p:spPr>
          <a:xfrm>
            <a:off x="3793013" y="3334681"/>
            <a:ext cx="17812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Oracle Warehouse Builder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02064" y="3901247"/>
            <a:ext cx="18437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Oracle Application Express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841089" y="3930022"/>
            <a:ext cx="11753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Oracle BI Server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920158" y="4423802"/>
            <a:ext cx="19800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Oracle Answers &amp; Dashboard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076581" y="2176240"/>
            <a:ext cx="11833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chemeClr val="tx2">
                    <a:lumMod val="75000"/>
                  </a:schemeClr>
                </a:solidFill>
              </a:rPr>
              <a:t>Oracle Database</a:t>
            </a:r>
            <a:endParaRPr lang="es-E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6" descr="http://dibuteca.estaticos.net/dibujos/pintados/201237/robot-alto-robots-pintado-por-renula-9769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743"/>
          <a:stretch/>
        </p:blipFill>
        <p:spPr bwMode="auto">
          <a:xfrm>
            <a:off x="2669780" y="867989"/>
            <a:ext cx="618470" cy="7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d1.dibujos.net/dibujos/pintados/201245/robot-con-luz-robots-pintado-por-jose954-97792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2" r="22455"/>
          <a:stretch/>
        </p:blipFill>
        <p:spPr bwMode="auto">
          <a:xfrm>
            <a:off x="6144078" y="824331"/>
            <a:ext cx="569344" cy="8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2457634" y="4340831"/>
            <a:ext cx="1253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u="sng" dirty="0" smtClean="0">
                <a:solidFill>
                  <a:srgbClr val="002060"/>
                </a:solidFill>
              </a:rPr>
              <a:t>Metodología RAD</a:t>
            </a:r>
            <a:endParaRPr lang="es-ES" sz="1000" u="sng" dirty="0">
              <a:solidFill>
                <a:srgbClr val="00206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92414" y="4340831"/>
            <a:ext cx="18277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u="sng" dirty="0" smtClean="0">
                <a:solidFill>
                  <a:srgbClr val="002060"/>
                </a:solidFill>
              </a:rPr>
              <a:t>Metodología Ralph Kimball</a:t>
            </a:r>
            <a:endParaRPr lang="es-ES" sz="1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45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Módulo de «Registro de Horas»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4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36684" y="1274754"/>
            <a:ext cx="301752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0" dirty="0" smtClean="0"/>
              <a:t>Historias de Usuarios</a:t>
            </a:r>
          </a:p>
          <a:p>
            <a:r>
              <a:rPr lang="es-ES" sz="1000" b="0" dirty="0" smtClean="0"/>
              <a:t>Análisis de Variables</a:t>
            </a:r>
          </a:p>
          <a:p>
            <a:r>
              <a:rPr lang="es-ES" sz="1000" b="0" dirty="0" smtClean="0"/>
              <a:t>Diseño de Pantallas</a:t>
            </a:r>
          </a:p>
          <a:p>
            <a:r>
              <a:rPr lang="es-ES" sz="1000" b="0" dirty="0" smtClean="0"/>
              <a:t>Implementación de Pantallas</a:t>
            </a:r>
          </a:p>
          <a:p>
            <a:r>
              <a:rPr lang="es-ES" sz="1000" b="0" dirty="0" smtClean="0"/>
              <a:t>E-R</a:t>
            </a:r>
          </a:p>
          <a:p>
            <a:r>
              <a:rPr lang="es-ES" sz="1000" dirty="0" smtClean="0"/>
              <a:t>Pruebas:</a:t>
            </a:r>
          </a:p>
          <a:p>
            <a:r>
              <a:rPr lang="es-ES" sz="1000" b="0" dirty="0" smtClean="0"/>
              <a:t>Aceptación</a:t>
            </a:r>
          </a:p>
          <a:p>
            <a:r>
              <a:rPr lang="es-ES" sz="1000" b="0" dirty="0" smtClean="0"/>
              <a:t>Navegación</a:t>
            </a:r>
            <a:endParaRPr lang="es-ES" sz="1000" b="0" dirty="0"/>
          </a:p>
          <a:p>
            <a:r>
              <a:rPr lang="es-ES" sz="1000" dirty="0" smtClean="0"/>
              <a:t>Manuales:</a:t>
            </a:r>
          </a:p>
          <a:p>
            <a:r>
              <a:rPr lang="es-ES" sz="1000" b="0" dirty="0" smtClean="0"/>
              <a:t>Instalación</a:t>
            </a:r>
          </a:p>
          <a:p>
            <a:r>
              <a:rPr lang="es-ES" sz="1000" b="0" dirty="0" smtClean="0"/>
              <a:t>Usuario</a:t>
            </a:r>
          </a:p>
          <a:p>
            <a:r>
              <a:rPr lang="es-ES" sz="1000" b="0" dirty="0" smtClean="0"/>
              <a:t>Administrador</a:t>
            </a:r>
          </a:p>
          <a:p>
            <a:endParaRPr lang="es-ES" sz="1000" dirty="0" smtClean="0"/>
          </a:p>
          <a:p>
            <a:endParaRPr lang="es-E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4" t="23845" r="27694" b="36615"/>
          <a:stretch/>
        </p:blipFill>
        <p:spPr bwMode="auto">
          <a:xfrm>
            <a:off x="3041583" y="1088195"/>
            <a:ext cx="5665305" cy="28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Desarrollo del “Módulo Registro de Horas”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8" t="22826" r="27847" b="22335"/>
          <a:stretch/>
        </p:blipFill>
        <p:spPr bwMode="auto">
          <a:xfrm>
            <a:off x="3543906" y="848826"/>
            <a:ext cx="4660658" cy="337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8" t="52329" r="31532" b="16687"/>
          <a:stretch/>
        </p:blipFill>
        <p:spPr bwMode="auto">
          <a:xfrm>
            <a:off x="3540259" y="1509285"/>
            <a:ext cx="4655438" cy="22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9" t="38460" r="30642" b="32626"/>
          <a:stretch/>
        </p:blipFill>
        <p:spPr bwMode="auto">
          <a:xfrm>
            <a:off x="3349158" y="1585005"/>
            <a:ext cx="4888178" cy="211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t="28385" r="19287" b="14730"/>
          <a:stretch/>
        </p:blipFill>
        <p:spPr bwMode="auto">
          <a:xfrm>
            <a:off x="2392502" y="848826"/>
            <a:ext cx="6596057" cy="380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22616" r="31110" b="34807"/>
          <a:stretch/>
        </p:blipFill>
        <p:spPr bwMode="auto">
          <a:xfrm>
            <a:off x="3215155" y="1105401"/>
            <a:ext cx="4731636" cy="31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0" t="20000" r="29367" b="33478"/>
          <a:stretch/>
        </p:blipFill>
        <p:spPr bwMode="auto">
          <a:xfrm>
            <a:off x="2832991" y="948085"/>
            <a:ext cx="5113800" cy="34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 t="31473" r="28946" b="18732"/>
          <a:stretch/>
        </p:blipFill>
        <p:spPr bwMode="auto">
          <a:xfrm>
            <a:off x="2874495" y="926108"/>
            <a:ext cx="5362841" cy="36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20875" r="29819" b="28382"/>
          <a:stretch/>
        </p:blipFill>
        <p:spPr bwMode="auto">
          <a:xfrm>
            <a:off x="3118413" y="934580"/>
            <a:ext cx="5144234" cy="37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20760" r="29828" b="26955"/>
          <a:stretch/>
        </p:blipFill>
        <p:spPr bwMode="auto">
          <a:xfrm>
            <a:off x="3317920" y="821752"/>
            <a:ext cx="5112630" cy="38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12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dibuteca.estaticos.net/dibujos/pintados/201237/robot-alto-robots-pintado-por-renula-9769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743"/>
          <a:stretch/>
        </p:blipFill>
        <p:spPr bwMode="auto">
          <a:xfrm>
            <a:off x="2803387" y="2265930"/>
            <a:ext cx="618470" cy="7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es.fordesigner.com/smallpic/75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55789" r="66499" b="1221"/>
          <a:stretch/>
        </p:blipFill>
        <p:spPr bwMode="auto">
          <a:xfrm>
            <a:off x="907196" y="3627197"/>
            <a:ext cx="379143" cy="4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5"/>
          <a:srcRect l="25003" t="67537" r="72798" b="22931"/>
          <a:stretch/>
        </p:blipFill>
        <p:spPr bwMode="auto">
          <a:xfrm>
            <a:off x="439991" y="3560283"/>
            <a:ext cx="446630" cy="580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5"/>
          <a:srcRect l="32426" t="56131" r="64943" b="34017"/>
          <a:stretch/>
        </p:blipFill>
        <p:spPr bwMode="auto">
          <a:xfrm>
            <a:off x="663306" y="2169661"/>
            <a:ext cx="534293" cy="599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5"/>
          <a:srcRect l="38656" t="47418" r="58484" b="40708"/>
          <a:stretch/>
        </p:blipFill>
        <p:spPr bwMode="auto">
          <a:xfrm>
            <a:off x="616792" y="1047535"/>
            <a:ext cx="580808" cy="722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513499" y="1716624"/>
            <a:ext cx="78739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 smtClean="0"/>
              <a:t>Gerencia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87461" y="4232408"/>
            <a:ext cx="1008609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 smtClean="0"/>
              <a:t>Consultores</a:t>
            </a:r>
            <a:endParaRPr lang="es-EC" sz="1200" b="1" dirty="0" smtClean="0"/>
          </a:p>
        </p:txBody>
      </p:sp>
      <p:sp>
        <p:nvSpPr>
          <p:cNvPr id="21" name="20 Rectángulo"/>
          <p:cNvSpPr/>
          <p:nvPr/>
        </p:nvSpPr>
        <p:spPr>
          <a:xfrm>
            <a:off x="195392" y="2883778"/>
            <a:ext cx="1532791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 smtClean="0"/>
              <a:t>Líderes de Proyecto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311339" y="1748940"/>
            <a:ext cx="16674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Módulo “Registro de Horas”</a:t>
            </a:r>
            <a:endParaRPr lang="es-ES" sz="1200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>
            <a:off x="1623666" y="1629814"/>
            <a:ext cx="874985" cy="48606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13 Conector recto de flecha"/>
          <p:cNvCxnSpPr/>
          <p:nvPr/>
        </p:nvCxnSpPr>
        <p:spPr bwMode="auto">
          <a:xfrm>
            <a:off x="1692110" y="2673677"/>
            <a:ext cx="80654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22 Conector recto de flecha"/>
          <p:cNvCxnSpPr/>
          <p:nvPr/>
        </p:nvCxnSpPr>
        <p:spPr bwMode="auto">
          <a:xfrm flipV="1">
            <a:off x="1844509" y="3242930"/>
            <a:ext cx="654142" cy="5294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Solución – Módulo “Registro de Horas”</a:t>
            </a:r>
            <a:endParaRPr lang="es-ES" dirty="0"/>
          </a:p>
        </p:txBody>
      </p:sp>
      <p:cxnSp>
        <p:nvCxnSpPr>
          <p:cNvPr id="26" name="25 Conector recto de flecha"/>
          <p:cNvCxnSpPr/>
          <p:nvPr/>
        </p:nvCxnSpPr>
        <p:spPr bwMode="auto">
          <a:xfrm>
            <a:off x="3471386" y="2660861"/>
            <a:ext cx="80654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2 Marcador de contenido"/>
          <p:cNvSpPr txBox="1">
            <a:spLocks/>
          </p:cNvSpPr>
          <p:nvPr/>
        </p:nvSpPr>
        <p:spPr>
          <a:xfrm>
            <a:off x="4987061" y="2758925"/>
            <a:ext cx="3613145" cy="1899297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s-ES" sz="1400" dirty="0" smtClean="0"/>
              <a:t>Posee 53 pantallas distribuidas en 3 menús principales:</a:t>
            </a:r>
          </a:p>
          <a:p>
            <a:pPr marL="0" indent="0">
              <a:buFont typeface="Times" charset="0"/>
              <a:buNone/>
            </a:pPr>
            <a:endParaRPr lang="es-ES" sz="1400" dirty="0"/>
          </a:p>
          <a:p>
            <a:r>
              <a:rPr lang="es-ES" sz="1400" b="0" dirty="0" smtClean="0"/>
              <a:t>Registro de Horas</a:t>
            </a:r>
          </a:p>
          <a:p>
            <a:endParaRPr lang="es-ES" sz="1400" b="0" dirty="0"/>
          </a:p>
          <a:p>
            <a:r>
              <a:rPr lang="es-ES" sz="1400" b="0" dirty="0" smtClean="0"/>
              <a:t>Planificación de Proyectos</a:t>
            </a:r>
          </a:p>
          <a:p>
            <a:endParaRPr lang="es-ES" sz="1400" b="0" dirty="0"/>
          </a:p>
          <a:p>
            <a:r>
              <a:rPr lang="es-ES" sz="1400" b="0" dirty="0" smtClean="0"/>
              <a:t>Conf. Factores de Análisis </a:t>
            </a:r>
          </a:p>
        </p:txBody>
      </p:sp>
      <p:pic>
        <p:nvPicPr>
          <p:cNvPr id="28" name="27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"/>
          <a:stretch>
            <a:fillRect/>
          </a:stretch>
        </p:blipFill>
        <p:spPr bwMode="auto">
          <a:xfrm>
            <a:off x="4448048" y="833946"/>
            <a:ext cx="4152158" cy="192715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751583" y="3139092"/>
            <a:ext cx="7729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0" dirty="0" smtClean="0"/>
              <a:t>Acceso</a:t>
            </a:r>
            <a:endParaRPr lang="es-ES" sz="1400" b="0" dirty="0"/>
          </a:p>
        </p:txBody>
      </p:sp>
    </p:spTree>
    <p:extLst>
      <p:ext uri="{BB962C8B-B14F-4D97-AF65-F5344CB8AC3E}">
        <p14:creationId xmlns:p14="http://schemas.microsoft.com/office/powerpoint/2010/main" val="319666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/>
          <a:srcRect t="14855" r="2628" b="8334"/>
          <a:stretch/>
        </p:blipFill>
        <p:spPr bwMode="auto">
          <a:xfrm>
            <a:off x="484479" y="663555"/>
            <a:ext cx="4601872" cy="2407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4848"/>
          <a:stretch>
            <a:fillRect/>
          </a:stretch>
        </p:blipFill>
        <p:spPr bwMode="auto">
          <a:xfrm>
            <a:off x="4182232" y="2498653"/>
            <a:ext cx="4791651" cy="2141643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58493" y="26001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Menú - “Registro de Horas”</a:t>
            </a:r>
            <a:endParaRPr lang="es-ES" dirty="0"/>
          </a:p>
        </p:txBody>
      </p:sp>
      <p:pic>
        <p:nvPicPr>
          <p:cNvPr id="5" name="Picture 6" descr="http://dibuteca.estaticos.net/dibujos/pintados/201237/robot-alto-robots-pintado-por-renula-9769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743"/>
          <a:stretch/>
        </p:blipFill>
        <p:spPr bwMode="auto">
          <a:xfrm>
            <a:off x="7487005" y="1360258"/>
            <a:ext cx="618470" cy="7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es.fordesigner.com/smallpic/752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55789" r="66499" b="1221"/>
          <a:stretch/>
        </p:blipFill>
        <p:spPr bwMode="auto">
          <a:xfrm>
            <a:off x="5638123" y="1518102"/>
            <a:ext cx="379143" cy="4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 bwMode="auto">
          <a:xfrm>
            <a:off x="6383641" y="1741269"/>
            <a:ext cx="80654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7 Rectángulo"/>
          <p:cNvSpPr/>
          <p:nvPr/>
        </p:nvSpPr>
        <p:spPr>
          <a:xfrm>
            <a:off x="5455893" y="1986055"/>
            <a:ext cx="780983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 smtClean="0"/>
              <a:t>Personal</a:t>
            </a:r>
            <a:endParaRPr lang="es-EC" sz="1200" b="1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5998575" y="1237917"/>
            <a:ext cx="144783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Registrar # horas</a:t>
            </a:r>
            <a:endParaRPr lang="es-EC" sz="1200" b="1" dirty="0" smtClean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69842" y="3071176"/>
            <a:ext cx="3613145" cy="1034622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400" b="0" dirty="0" smtClean="0"/>
              <a:t>Registro de # horas por actividad.</a:t>
            </a:r>
          </a:p>
          <a:p>
            <a:r>
              <a:rPr lang="es-ES" sz="1400" b="0" dirty="0" smtClean="0"/>
              <a:t>Se debe justificar 8 horas al día, 40 a la semana, 160 al mes. </a:t>
            </a:r>
          </a:p>
          <a:p>
            <a:r>
              <a:rPr lang="es-ES" sz="1400" b="0" dirty="0" smtClean="0"/>
              <a:t>Crear, modificar, eliminar, buscar, copiar registros.</a:t>
            </a:r>
          </a:p>
          <a:p>
            <a:r>
              <a:rPr lang="es-ES" sz="1400" b="0" dirty="0" smtClean="0"/>
              <a:t>Esquema de visualización por # día, semana. </a:t>
            </a:r>
          </a:p>
        </p:txBody>
      </p:sp>
    </p:spTree>
    <p:extLst>
      <p:ext uri="{BB962C8B-B14F-4D97-AF65-F5344CB8AC3E}">
        <p14:creationId xmlns:p14="http://schemas.microsoft.com/office/powerpoint/2010/main" val="485622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/>
          <p:nvPr/>
        </p:nvPicPr>
        <p:blipFill rotWithShape="1">
          <a:blip r:embed="rId2"/>
          <a:srcRect t="15260" r="32642" b="43318"/>
          <a:stretch/>
        </p:blipFill>
        <p:spPr bwMode="auto">
          <a:xfrm>
            <a:off x="2488530" y="2927126"/>
            <a:ext cx="3948385" cy="150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Menú - “Conf. Factores de Análisis</a:t>
            </a:r>
            <a:r>
              <a:rPr lang="es-ES" sz="2000" dirty="0" smtClean="0"/>
              <a:t>” </a:t>
            </a:r>
            <a:endParaRPr lang="es-ES" sz="2000" dirty="0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b="50201"/>
          <a:stretch>
            <a:fillRect/>
          </a:stretch>
        </p:blipFill>
        <p:spPr bwMode="auto">
          <a:xfrm>
            <a:off x="3008993" y="857112"/>
            <a:ext cx="5461907" cy="1984059"/>
          </a:xfrm>
          <a:prstGeom prst="rect">
            <a:avLst/>
          </a:prstGeom>
          <a:noFill/>
        </p:spPr>
      </p:pic>
      <p:grpSp>
        <p:nvGrpSpPr>
          <p:cNvPr id="6" name="62 Grupo"/>
          <p:cNvGrpSpPr/>
          <p:nvPr/>
        </p:nvGrpSpPr>
        <p:grpSpPr>
          <a:xfrm>
            <a:off x="5976711" y="3388179"/>
            <a:ext cx="3035015" cy="1285654"/>
            <a:chOff x="0" y="0"/>
            <a:chExt cx="3829050" cy="160020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9" t="11587" r="341" b="50286"/>
            <a:stretch/>
          </p:blipFill>
          <p:spPr bwMode="auto">
            <a:xfrm>
              <a:off x="2524125" y="0"/>
              <a:ext cx="1304925" cy="1600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87" r="54855" b="50286"/>
            <a:stretch/>
          </p:blipFill>
          <p:spPr bwMode="auto">
            <a:xfrm>
              <a:off x="0" y="0"/>
              <a:ext cx="2524125" cy="1600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2 Marcador de contenido"/>
          <p:cNvSpPr txBox="1">
            <a:spLocks/>
          </p:cNvSpPr>
          <p:nvPr/>
        </p:nvSpPr>
        <p:spPr>
          <a:xfrm>
            <a:off x="145171" y="2395540"/>
            <a:ext cx="2343359" cy="147218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400" b="0" dirty="0" smtClean="0"/>
              <a:t>Organización en sub menús</a:t>
            </a:r>
            <a:endParaRPr lang="es-ES" sz="1000" b="0" dirty="0" smtClean="0"/>
          </a:p>
          <a:p>
            <a:r>
              <a:rPr lang="es-ES" sz="1400" b="0" dirty="0" smtClean="0"/>
              <a:t>Modificar, eliminar, buscar, copiar, importar registros de los factores de análisis.</a:t>
            </a:r>
          </a:p>
        </p:txBody>
      </p:sp>
      <p:pic>
        <p:nvPicPr>
          <p:cNvPr id="10" name="Picture 6" descr="http://dibuteca.estaticos.net/dibujos/pintados/201237/robot-alto-robots-pintado-por-renula-97690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743"/>
          <a:stretch/>
        </p:blipFill>
        <p:spPr bwMode="auto">
          <a:xfrm>
            <a:off x="1974216" y="1225008"/>
            <a:ext cx="506558" cy="6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es.fordesigner.com/smallpic/75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55789" r="66499" b="1221"/>
          <a:stretch/>
        </p:blipFill>
        <p:spPr bwMode="auto">
          <a:xfrm>
            <a:off x="349809" y="1255223"/>
            <a:ext cx="310537" cy="3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 de flecha"/>
          <p:cNvCxnSpPr/>
          <p:nvPr/>
        </p:nvCxnSpPr>
        <p:spPr bwMode="auto">
          <a:xfrm>
            <a:off x="875012" y="1524499"/>
            <a:ext cx="1044003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13 CuadroTexto"/>
          <p:cNvSpPr txBox="1"/>
          <p:nvPr/>
        </p:nvSpPr>
        <p:spPr>
          <a:xfrm>
            <a:off x="913378" y="1033417"/>
            <a:ext cx="967269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Selección de Factor 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85461" y="1657551"/>
            <a:ext cx="1223103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Administración </a:t>
            </a:r>
          </a:p>
          <a:p>
            <a:r>
              <a:rPr lang="es-ES" sz="900" dirty="0" smtClean="0"/>
              <a:t>Factores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603340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r="14388" b="9343"/>
          <a:stretch>
            <a:fillRect/>
          </a:stretch>
        </p:blipFill>
        <p:spPr bwMode="auto">
          <a:xfrm>
            <a:off x="171450" y="838427"/>
            <a:ext cx="3559630" cy="2264001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Menú - “Planificación de Proyecto”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282084" y="2911500"/>
            <a:ext cx="3613145" cy="147218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400" b="0" dirty="0" smtClean="0"/>
              <a:t>Registro de planificación </a:t>
            </a:r>
          </a:p>
          <a:p>
            <a:pPr lvl="1"/>
            <a:r>
              <a:rPr lang="es-ES" sz="1000" b="0" dirty="0"/>
              <a:t>x</a:t>
            </a:r>
            <a:r>
              <a:rPr lang="es-ES" sz="1000" b="0" dirty="0" smtClean="0"/>
              <a:t> Proyecto</a:t>
            </a:r>
          </a:p>
          <a:p>
            <a:pPr lvl="1"/>
            <a:r>
              <a:rPr lang="es-ES" sz="1000" b="0" dirty="0"/>
              <a:t>x</a:t>
            </a:r>
            <a:r>
              <a:rPr lang="es-ES" sz="1000" b="0" dirty="0" smtClean="0"/>
              <a:t> Tipo y Subtipo Actividad</a:t>
            </a:r>
          </a:p>
          <a:p>
            <a:pPr lvl="1"/>
            <a:r>
              <a:rPr lang="es-ES" sz="1000" b="0" dirty="0"/>
              <a:t>x</a:t>
            </a:r>
            <a:r>
              <a:rPr lang="es-ES" sz="1000" b="0" dirty="0" smtClean="0"/>
              <a:t> Categoría Consultor</a:t>
            </a:r>
          </a:p>
          <a:p>
            <a:pPr lvl="1"/>
            <a:endParaRPr lang="es-ES" sz="1000" b="0" dirty="0" smtClean="0"/>
          </a:p>
          <a:p>
            <a:r>
              <a:rPr lang="es-ES" sz="1400" b="0" dirty="0" smtClean="0"/>
              <a:t>Modificar, eliminar, buscar, copiar, importar registros.</a:t>
            </a:r>
          </a:p>
        </p:txBody>
      </p:sp>
      <p:pic>
        <p:nvPicPr>
          <p:cNvPr id="5" name="Picture 6" descr="http://dibuteca.estaticos.net/dibujos/pintados/201237/robot-alto-robots-pintado-por-renula-9769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743"/>
          <a:stretch/>
        </p:blipFill>
        <p:spPr bwMode="auto">
          <a:xfrm>
            <a:off x="7635199" y="1392631"/>
            <a:ext cx="506558" cy="6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es.fordesigner.com/smallpic/7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55789" r="66499" b="1221"/>
          <a:stretch/>
        </p:blipFill>
        <p:spPr bwMode="auto">
          <a:xfrm>
            <a:off x="5852129" y="989410"/>
            <a:ext cx="310537" cy="3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 bwMode="auto">
          <a:xfrm>
            <a:off x="6377332" y="1258686"/>
            <a:ext cx="1044003" cy="26789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8" descr="http://hellotecnologia.com/wp-content/uploads/2010/12/Microsoft-Excel-2007-Logo-ico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29" y="1929295"/>
            <a:ext cx="349879" cy="3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 de flecha"/>
          <p:cNvCxnSpPr/>
          <p:nvPr/>
        </p:nvCxnSpPr>
        <p:spPr bwMode="auto">
          <a:xfrm flipV="1">
            <a:off x="6376307" y="1841825"/>
            <a:ext cx="1045028" cy="22373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Rectángulo"/>
          <p:cNvSpPr/>
          <p:nvPr/>
        </p:nvSpPr>
        <p:spPr>
          <a:xfrm>
            <a:off x="6382939" y="1000154"/>
            <a:ext cx="156324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 smtClean="0"/>
              <a:t>Registrar Planificaciones</a:t>
            </a:r>
            <a:endParaRPr lang="es-EC" sz="900" b="1" dirty="0" smtClean="0"/>
          </a:p>
        </p:txBody>
      </p:sp>
      <p:sp>
        <p:nvSpPr>
          <p:cNvPr id="16" name="15 Rectángulo"/>
          <p:cNvSpPr/>
          <p:nvPr/>
        </p:nvSpPr>
        <p:spPr>
          <a:xfrm>
            <a:off x="6532140" y="2104234"/>
            <a:ext cx="152477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 smtClean="0"/>
              <a:t>Importar Planificaciones</a:t>
            </a:r>
            <a:endParaRPr lang="es-EC" sz="900" b="1" dirty="0" smtClean="0"/>
          </a:p>
        </p:txBody>
      </p:sp>
      <p:grpSp>
        <p:nvGrpSpPr>
          <p:cNvPr id="17" name="5213 Grupo"/>
          <p:cNvGrpSpPr/>
          <p:nvPr/>
        </p:nvGrpSpPr>
        <p:grpSpPr>
          <a:xfrm>
            <a:off x="1683355" y="2828388"/>
            <a:ext cx="3598729" cy="1818015"/>
            <a:chOff x="0" y="0"/>
            <a:chExt cx="3648075" cy="1704975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3" t="11092" r="-1189" b="48391"/>
            <a:stretch/>
          </p:blipFill>
          <p:spPr bwMode="auto">
            <a:xfrm>
              <a:off x="2628900" y="0"/>
              <a:ext cx="1019175" cy="1704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92" r="52971" b="48391"/>
            <a:stretch/>
          </p:blipFill>
          <p:spPr bwMode="auto">
            <a:xfrm>
              <a:off x="0" y="0"/>
              <a:ext cx="2638425" cy="1704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9283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/>
          <p:nvPr/>
        </p:nvPicPr>
        <p:blipFill rotWithShape="1">
          <a:blip r:embed="rId2"/>
          <a:srcRect l="762" t="48780" r="33994" b="15701"/>
          <a:stretch/>
        </p:blipFill>
        <p:spPr bwMode="auto">
          <a:xfrm>
            <a:off x="4114799" y="3240790"/>
            <a:ext cx="4764797" cy="1319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20 Imagen"/>
          <p:cNvPicPr/>
          <p:nvPr/>
        </p:nvPicPr>
        <p:blipFill rotWithShape="1">
          <a:blip r:embed="rId3"/>
          <a:srcRect l="913" t="49351" r="25158" b="19741"/>
          <a:stretch/>
        </p:blipFill>
        <p:spPr bwMode="auto">
          <a:xfrm>
            <a:off x="3814045" y="1881245"/>
            <a:ext cx="5184140" cy="1242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7" r="2274" b="27269"/>
          <a:stretch>
            <a:fillRect/>
          </a:stretch>
        </p:blipFill>
        <p:spPr bwMode="auto">
          <a:xfrm>
            <a:off x="4114799" y="842593"/>
            <a:ext cx="4582633" cy="986214"/>
          </a:xfrm>
          <a:prstGeom prst="rect">
            <a:avLst/>
          </a:prstGeom>
          <a:noFill/>
        </p:spPr>
      </p:pic>
      <p:pic>
        <p:nvPicPr>
          <p:cNvPr id="1026" name="Picture 2" descr="http://www.socialconsultingmedia.com/wp-content/uploads/2013/03/dropbox_Mailbox-Mer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8" b="30868"/>
          <a:stretch/>
        </p:blipFill>
        <p:spPr bwMode="auto">
          <a:xfrm>
            <a:off x="300660" y="783378"/>
            <a:ext cx="1563768" cy="4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leydeatraccionelsecreto.cl/wp-content/uploads/2010/12/flech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348" y="1334493"/>
            <a:ext cx="463355" cy="3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ellotecnologia.com/wp-content/uploads/2010/12/Microsoft-Excel-2007-Logo-icon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56" y="1273599"/>
            <a:ext cx="349879" cy="3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33792" y="1641601"/>
            <a:ext cx="96726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Archivo.csv</a:t>
            </a:r>
            <a:endParaRPr lang="es-ES" sz="1200" dirty="0"/>
          </a:p>
        </p:txBody>
      </p:sp>
      <p:pic>
        <p:nvPicPr>
          <p:cNvPr id="1034" name="Picture 10" descr="http://images.clipartlogo.com/files/ss/thumb/279/27994448/a-colourful-circular-blue-arrow_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6" y="2227107"/>
            <a:ext cx="1255623" cy="12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Menú - “Planificación de Proyecto” – </a:t>
            </a:r>
            <a:r>
              <a:rPr lang="es-ES" sz="2000" dirty="0" smtClean="0"/>
              <a:t>Opción Importar</a:t>
            </a:r>
            <a:endParaRPr lang="es-ES" sz="2000" dirty="0"/>
          </a:p>
        </p:txBody>
      </p:sp>
      <p:pic>
        <p:nvPicPr>
          <p:cNvPr id="14" name="Picture 8" descr="http://es.fordesigner.com/smallpic/75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55789" r="66499" b="1221"/>
          <a:stretch/>
        </p:blipFill>
        <p:spPr bwMode="auto">
          <a:xfrm>
            <a:off x="847426" y="2654329"/>
            <a:ext cx="310537" cy="3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dibuteca.estaticos.net/dibujos/pintados/201237/robot-alto-robots-pintado-por-renula-976902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9743"/>
          <a:stretch/>
        </p:blipFill>
        <p:spPr bwMode="auto">
          <a:xfrm>
            <a:off x="727234" y="1936306"/>
            <a:ext cx="506558" cy="6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23692" y="3482730"/>
            <a:ext cx="967269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Líderes Proyecto</a:t>
            </a:r>
            <a:endParaRPr lang="es-ES" sz="11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51976" y="2298002"/>
            <a:ext cx="127285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Registrar Planificación</a:t>
            </a:r>
            <a:endParaRPr lang="es-ES" sz="1050" dirty="0"/>
          </a:p>
        </p:txBody>
      </p:sp>
      <p:cxnSp>
        <p:nvCxnSpPr>
          <p:cNvPr id="16" name="15 Conector recto de flecha"/>
          <p:cNvCxnSpPr/>
          <p:nvPr/>
        </p:nvCxnSpPr>
        <p:spPr bwMode="auto">
          <a:xfrm flipV="1">
            <a:off x="1519556" y="1335700"/>
            <a:ext cx="2444653" cy="89561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18 Conector recto de flecha"/>
          <p:cNvCxnSpPr/>
          <p:nvPr/>
        </p:nvCxnSpPr>
        <p:spPr bwMode="auto">
          <a:xfrm>
            <a:off x="6517758" y="1679951"/>
            <a:ext cx="0" cy="34175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24 Conector recto de flecha"/>
          <p:cNvCxnSpPr/>
          <p:nvPr/>
        </p:nvCxnSpPr>
        <p:spPr bwMode="auto">
          <a:xfrm>
            <a:off x="6517758" y="3072272"/>
            <a:ext cx="0" cy="34175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2 Marcador de contenido"/>
          <p:cNvSpPr txBox="1">
            <a:spLocks/>
          </p:cNvSpPr>
          <p:nvPr/>
        </p:nvSpPr>
        <p:spPr>
          <a:xfrm>
            <a:off x="1707944" y="3019898"/>
            <a:ext cx="2300821" cy="147218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400" b="0" dirty="0" smtClean="0"/>
              <a:t>Uso de Plantilla estándar.</a:t>
            </a:r>
          </a:p>
          <a:p>
            <a:r>
              <a:rPr lang="es-ES" sz="1400" b="0" dirty="0" smtClean="0"/>
              <a:t>Wizard de selección de archivos.</a:t>
            </a:r>
          </a:p>
          <a:p>
            <a:r>
              <a:rPr lang="es-ES" sz="1400" b="0" dirty="0" smtClean="0"/>
              <a:t>Mapeo de fuente</a:t>
            </a:r>
          </a:p>
          <a:p>
            <a:r>
              <a:rPr lang="es-ES" sz="1400" b="0" dirty="0" smtClean="0"/>
              <a:t>Validación de registros antes de importar.</a:t>
            </a:r>
          </a:p>
        </p:txBody>
      </p:sp>
    </p:spTree>
    <p:extLst>
      <p:ext uri="{BB962C8B-B14F-4D97-AF65-F5344CB8AC3E}">
        <p14:creationId xmlns:p14="http://schemas.microsoft.com/office/powerpoint/2010/main" val="3532534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54878"/>
              </p:ext>
            </p:extLst>
          </p:nvPr>
        </p:nvGraphicFramePr>
        <p:xfrm>
          <a:off x="367393" y="228600"/>
          <a:ext cx="856297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r:id="rId3" imgW="24869652" imgH="13363602" progId="Visio.Drawing.15">
                  <p:embed/>
                </p:oleObj>
              </mc:Choice>
              <mc:Fallback>
                <p:oleObj r:id="rId3" imgW="24869652" imgH="1336360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93" y="228600"/>
                        <a:ext cx="8562975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689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Módulo de BI «Gestión de Consultoría»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6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Introducción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19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27703" r="16391" b="16892"/>
          <a:stretch/>
        </p:blipFill>
        <p:spPr bwMode="auto">
          <a:xfrm>
            <a:off x="1540042" y="982809"/>
            <a:ext cx="6208293" cy="3473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Arquitectura tecnológica de BI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3878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24855" r="19110" b="11628"/>
          <a:stretch/>
        </p:blipFill>
        <p:spPr bwMode="auto">
          <a:xfrm>
            <a:off x="2757956" y="934641"/>
            <a:ext cx="6153867" cy="356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119048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Desarrollo del “Módulo BI Gestión de Consultoría”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-136684" y="655656"/>
            <a:ext cx="301752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0" dirty="0" smtClean="0"/>
              <a:t>Análisis de Indicadores</a:t>
            </a:r>
          </a:p>
          <a:p>
            <a:r>
              <a:rPr lang="es-ES" sz="1000" b="0" dirty="0" smtClean="0"/>
              <a:t>Modelo Conceptual</a:t>
            </a:r>
          </a:p>
          <a:p>
            <a:r>
              <a:rPr lang="es-ES" sz="1000" b="0" dirty="0" smtClean="0"/>
              <a:t>Análisis de variables</a:t>
            </a:r>
          </a:p>
          <a:p>
            <a:r>
              <a:rPr lang="es-ES" sz="1000" b="0" dirty="0" smtClean="0"/>
              <a:t>Modelo Físico</a:t>
            </a:r>
          </a:p>
          <a:p>
            <a:r>
              <a:rPr lang="es-ES" sz="1000" b="0" dirty="0" smtClean="0"/>
              <a:t>Mapeo de Fuentes</a:t>
            </a:r>
          </a:p>
          <a:p>
            <a:r>
              <a:rPr lang="es-ES" sz="1000" b="0" dirty="0" smtClean="0"/>
              <a:t>Diseño de ETLs</a:t>
            </a:r>
          </a:p>
          <a:p>
            <a:r>
              <a:rPr lang="es-ES" sz="1000" b="0" dirty="0" smtClean="0"/>
              <a:t>Sentencias SQL</a:t>
            </a:r>
          </a:p>
          <a:p>
            <a:r>
              <a:rPr lang="es-ES" sz="1000" b="0" dirty="0" smtClean="0"/>
              <a:t>Diseño de Flujo de Trabajo</a:t>
            </a:r>
          </a:p>
          <a:p>
            <a:r>
              <a:rPr lang="es-ES" sz="1000" b="0" dirty="0" smtClean="0"/>
              <a:t>Creación de planeaciones de ejecución </a:t>
            </a:r>
          </a:p>
          <a:p>
            <a:r>
              <a:rPr lang="es-ES" sz="1000" b="0" dirty="0" smtClean="0"/>
              <a:t>Modelamiento Lógico Cubo</a:t>
            </a:r>
          </a:p>
          <a:p>
            <a:r>
              <a:rPr lang="es-ES" sz="1000" b="0" dirty="0" smtClean="0"/>
              <a:t>Publicación de Reportes</a:t>
            </a:r>
          </a:p>
          <a:p>
            <a:r>
              <a:rPr lang="es-ES" sz="1000" b="0" dirty="0" smtClean="0"/>
              <a:t>Pruebas:</a:t>
            </a:r>
          </a:p>
          <a:p>
            <a:r>
              <a:rPr lang="es-ES" sz="1000" b="0" dirty="0" smtClean="0"/>
              <a:t>Aceptación</a:t>
            </a:r>
          </a:p>
          <a:p>
            <a:r>
              <a:rPr lang="es-ES" sz="1000" b="0" dirty="0" smtClean="0"/>
              <a:t>Navegación</a:t>
            </a:r>
          </a:p>
          <a:p>
            <a:r>
              <a:rPr lang="es-ES" sz="1000" b="0" dirty="0" smtClean="0"/>
              <a:t>Cuadre de información  x dimensión</a:t>
            </a:r>
          </a:p>
          <a:p>
            <a:r>
              <a:rPr lang="es-ES" sz="1000" b="0" dirty="0" smtClean="0"/>
              <a:t>Manuales:</a:t>
            </a:r>
          </a:p>
          <a:p>
            <a:r>
              <a:rPr lang="es-ES" sz="1000" b="0" dirty="0" smtClean="0"/>
              <a:t>Usuario</a:t>
            </a:r>
          </a:p>
          <a:p>
            <a:r>
              <a:rPr lang="es-ES" sz="1000" b="0" dirty="0" smtClean="0"/>
              <a:t>Administración</a:t>
            </a:r>
          </a:p>
          <a:p>
            <a:r>
              <a:rPr lang="es-ES" sz="1000" b="0" dirty="0" smtClean="0"/>
              <a:t>Referencia de Búsqueda</a:t>
            </a:r>
          </a:p>
          <a:p>
            <a:endParaRPr lang="es-ES" sz="1000" b="0" dirty="0" smtClean="0"/>
          </a:p>
          <a:p>
            <a:endParaRPr lang="es-ES" sz="1000" b="0" dirty="0" smtClean="0"/>
          </a:p>
          <a:p>
            <a:endParaRPr lang="es-ES" sz="1000" b="0" dirty="0" smtClean="0"/>
          </a:p>
          <a:p>
            <a:endParaRPr lang="es-E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2238" r="31041" b="37209"/>
          <a:stretch/>
        </p:blipFill>
        <p:spPr bwMode="auto">
          <a:xfrm>
            <a:off x="3526760" y="1116418"/>
            <a:ext cx="4944140" cy="296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3" t="34302" r="30212" b="17878"/>
          <a:stretch/>
        </p:blipFill>
        <p:spPr bwMode="auto">
          <a:xfrm>
            <a:off x="3473598" y="934641"/>
            <a:ext cx="4976038" cy="349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/>
          <a:srcRect l="9596" t="19060" r="15006" b="10183"/>
          <a:stretch/>
        </p:blipFill>
        <p:spPr bwMode="auto">
          <a:xfrm>
            <a:off x="3473598" y="844834"/>
            <a:ext cx="4637315" cy="3553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24446" r="5093" b="12627"/>
          <a:stretch>
            <a:fillRect/>
          </a:stretch>
        </p:blipFill>
        <p:spPr bwMode="auto">
          <a:xfrm>
            <a:off x="3282762" y="894028"/>
            <a:ext cx="5188138" cy="361744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28902" r="50947" b="19475"/>
          <a:stretch/>
        </p:blipFill>
        <p:spPr bwMode="auto">
          <a:xfrm>
            <a:off x="4976514" y="735132"/>
            <a:ext cx="2420498" cy="377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8"/>
          <a:srcRect l="5483" t="17232" r="25190" b="39426"/>
          <a:stretch/>
        </p:blipFill>
        <p:spPr bwMode="auto">
          <a:xfrm>
            <a:off x="3223753" y="1413058"/>
            <a:ext cx="5255394" cy="2203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16071" r="6790" b="17609"/>
          <a:stretch>
            <a:fillRect/>
          </a:stretch>
        </p:blipFill>
        <p:spPr bwMode="auto">
          <a:xfrm>
            <a:off x="4255834" y="1154965"/>
            <a:ext cx="3191232" cy="288938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29214" r="24738" b="21454"/>
          <a:stretch/>
        </p:blipFill>
        <p:spPr bwMode="auto">
          <a:xfrm>
            <a:off x="2728034" y="911252"/>
            <a:ext cx="6128442" cy="36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26762" r="27961" b="11769"/>
          <a:stretch/>
        </p:blipFill>
        <p:spPr bwMode="auto">
          <a:xfrm>
            <a:off x="3223753" y="655656"/>
            <a:ext cx="4938747" cy="394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t="47950" r="32804" b="16827"/>
          <a:stretch/>
        </p:blipFill>
        <p:spPr bwMode="auto">
          <a:xfrm>
            <a:off x="3320136" y="1068538"/>
            <a:ext cx="4790777" cy="28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3" t="31250" r="27288" b="15173"/>
          <a:stretch/>
        </p:blipFill>
        <p:spPr bwMode="auto">
          <a:xfrm>
            <a:off x="2823848" y="640005"/>
            <a:ext cx="5809788" cy="39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152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89000" y="119048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dirty="0" smtClean="0"/>
              <a:t>Solución - “Módulo BI Gestión de Consultoría”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9596" t="19060" r="15006" b="10183"/>
          <a:stretch/>
        </p:blipFill>
        <p:spPr bwMode="auto">
          <a:xfrm>
            <a:off x="465178" y="844834"/>
            <a:ext cx="4637315" cy="3553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562123" y="924771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400" dirty="0" smtClean="0"/>
              <a:t>Consta de :</a:t>
            </a:r>
          </a:p>
          <a:p>
            <a:endParaRPr lang="es-ES" sz="1400" dirty="0" smtClean="0"/>
          </a:p>
          <a:p>
            <a:r>
              <a:rPr lang="es-ES" sz="1200" b="0" dirty="0" smtClean="0"/>
              <a:t>7 dimensiones (tiempo, tarea, lugar-facturable, versión, colaborador, categoría colaborador, ubicación geográfica)</a:t>
            </a:r>
          </a:p>
          <a:p>
            <a:endParaRPr lang="es-ES" sz="1200" b="0" dirty="0" smtClean="0"/>
          </a:p>
          <a:p>
            <a:r>
              <a:rPr lang="es-ES" sz="1200" b="0" dirty="0" smtClean="0"/>
              <a:t>1 tabla de hechos para real y proyectado</a:t>
            </a:r>
          </a:p>
          <a:p>
            <a:endParaRPr lang="es-ES" sz="1200" b="0" dirty="0" smtClean="0"/>
          </a:p>
          <a:p>
            <a:r>
              <a:rPr lang="es-ES" sz="1200" b="0" dirty="0" smtClean="0"/>
              <a:t>1 tabla de detalle</a:t>
            </a:r>
          </a:p>
          <a:p>
            <a:r>
              <a:rPr lang="es-ES" sz="1200" b="0" dirty="0" smtClean="0"/>
              <a:t>(Diferentes niveles de granularidad)</a:t>
            </a:r>
          </a:p>
          <a:p>
            <a:endParaRPr lang="es-ES" sz="1200" b="0" dirty="0" smtClean="0"/>
          </a:p>
          <a:p>
            <a:r>
              <a:rPr lang="es-ES" sz="1200" b="0" dirty="0" smtClean="0"/>
              <a:t>Los atributos y jerarquías se definieron en el análisis</a:t>
            </a:r>
          </a:p>
          <a:p>
            <a:endParaRPr lang="es-E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3577249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24446" r="5093" b="12627"/>
          <a:stretch>
            <a:fillRect/>
          </a:stretch>
        </p:blipFill>
        <p:spPr bwMode="auto">
          <a:xfrm>
            <a:off x="144258" y="954556"/>
            <a:ext cx="5188138" cy="3617444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Procesos de Extracción, Transformación y Carga – ETL’s</a:t>
            </a:r>
            <a:endParaRPr lang="es-ES" sz="20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562123" y="1134321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400" dirty="0" smtClean="0"/>
              <a:t>Consta de:</a:t>
            </a:r>
          </a:p>
          <a:p>
            <a:endParaRPr lang="es-ES" sz="1400" dirty="0"/>
          </a:p>
          <a:p>
            <a:r>
              <a:rPr lang="es-ES" sz="1200" b="0" dirty="0" smtClean="0"/>
              <a:t>7 ETLs por c/u dimensión</a:t>
            </a:r>
          </a:p>
          <a:p>
            <a:endParaRPr lang="es-ES" sz="1200" b="0" dirty="0" smtClean="0"/>
          </a:p>
          <a:p>
            <a:r>
              <a:rPr lang="es-ES" sz="1200" b="0" dirty="0" smtClean="0"/>
              <a:t>2 ETLs de carga de medidas (real y proyectado)</a:t>
            </a:r>
          </a:p>
          <a:p>
            <a:endParaRPr lang="es-ES" sz="1200" b="0" dirty="0"/>
          </a:p>
          <a:p>
            <a:r>
              <a:rPr lang="es-ES" sz="1200" b="0" dirty="0" smtClean="0"/>
              <a:t>1 Flujo de Trabajo</a:t>
            </a:r>
          </a:p>
          <a:p>
            <a:endParaRPr lang="es-ES" sz="1200" b="0" dirty="0"/>
          </a:p>
          <a:p>
            <a:r>
              <a:rPr lang="es-ES" sz="1200" b="0" dirty="0" smtClean="0"/>
              <a:t>1 Calendarización o planificación de ejecución</a:t>
            </a:r>
          </a:p>
          <a:p>
            <a:endParaRPr lang="es-ES" sz="1200" b="0" dirty="0"/>
          </a:p>
          <a:p>
            <a:r>
              <a:rPr lang="es-ES" sz="1200" b="0" dirty="0" smtClean="0"/>
              <a:t>Pruebas de: Validación, generación, despliegue, ejecución en segundo y # registros</a:t>
            </a:r>
          </a:p>
          <a:p>
            <a:endParaRPr lang="es-ES" sz="1200" b="0" dirty="0" smtClean="0"/>
          </a:p>
          <a:p>
            <a:endParaRPr lang="es-E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42077780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Modelamiento Dimensional - Lógico</a:t>
            </a:r>
            <a:endParaRPr lang="es-ES" sz="2000" dirty="0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3" t="47987" r="5858" b="25304"/>
          <a:stretch>
            <a:fillRect/>
          </a:stretch>
        </p:blipFill>
        <p:spPr bwMode="auto">
          <a:xfrm>
            <a:off x="4877837" y="965134"/>
            <a:ext cx="1954597" cy="1805739"/>
          </a:xfrm>
          <a:prstGeom prst="rect">
            <a:avLst/>
          </a:prstGeom>
          <a:noFill/>
        </p:spPr>
      </p:pic>
      <p:pic>
        <p:nvPicPr>
          <p:cNvPr id="4" name="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1" t="18451" r="23656" b="14649"/>
          <a:stretch/>
        </p:blipFill>
        <p:spPr bwMode="auto">
          <a:xfrm>
            <a:off x="2658643" y="949125"/>
            <a:ext cx="1848052" cy="3643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8" t="24794" r="25983" b="23973"/>
          <a:stretch/>
        </p:blipFill>
        <p:spPr bwMode="auto">
          <a:xfrm>
            <a:off x="206092" y="914066"/>
            <a:ext cx="2061845" cy="3678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61782" y="641682"/>
            <a:ext cx="96726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Capa Física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920141" y="607076"/>
            <a:ext cx="1206537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Capa Lógica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92231" y="591505"/>
            <a:ext cx="14606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Capa Presentación</a:t>
            </a:r>
            <a:endParaRPr lang="es-ES" sz="1200" dirty="0"/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2523281" y="760560"/>
            <a:ext cx="0" cy="37072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 bwMode="auto">
          <a:xfrm>
            <a:off x="4679950" y="760560"/>
            <a:ext cx="0" cy="37072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2 Marcador de contenido"/>
          <p:cNvSpPr txBox="1">
            <a:spLocks/>
          </p:cNvSpPr>
          <p:nvPr/>
        </p:nvSpPr>
        <p:spPr>
          <a:xfrm>
            <a:off x="5261782" y="2908338"/>
            <a:ext cx="3627703" cy="155949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Generación de cubo:</a:t>
            </a:r>
          </a:p>
          <a:p>
            <a:pPr marL="0" indent="0">
              <a:buNone/>
            </a:pPr>
            <a:endParaRPr lang="es-ES" sz="1200" b="0" dirty="0"/>
          </a:p>
          <a:p>
            <a:r>
              <a:rPr lang="es-ES" sz="1200" b="0" dirty="0" smtClean="0"/>
              <a:t>Modelamiento físico</a:t>
            </a:r>
          </a:p>
          <a:p>
            <a:endParaRPr lang="es-ES" sz="1200" b="0" dirty="0"/>
          </a:p>
          <a:p>
            <a:r>
              <a:rPr lang="es-ES" sz="1200" b="0" dirty="0" smtClean="0"/>
              <a:t>Modelamiento lógico</a:t>
            </a:r>
          </a:p>
          <a:p>
            <a:endParaRPr lang="es-ES" sz="1200" b="0" dirty="0"/>
          </a:p>
          <a:p>
            <a:r>
              <a:rPr lang="es-ES" sz="1200" b="0" dirty="0" smtClean="0"/>
              <a:t>Modelamiento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223038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18665" b="32928"/>
          <a:stretch>
            <a:fillRect/>
          </a:stretch>
        </p:blipFill>
        <p:spPr bwMode="auto">
          <a:xfrm>
            <a:off x="76200" y="1272247"/>
            <a:ext cx="5715246" cy="2833028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Indicadores x Proceso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963098" y="1367497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endParaRPr lang="es-ES" sz="1400" dirty="0" smtClean="0"/>
          </a:p>
          <a:p>
            <a:r>
              <a:rPr lang="es-ES" sz="1200" b="0" dirty="0"/>
              <a:t>¿En qué fases de la empresa se están empleando mayor tiempo de los consultores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¿En qué porcentaje han aumentado o disminuido la participación de cada fase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¿Los  porcentajes de participación de las fases, cumplen con los requerimientos mínimos de la empresa?</a:t>
            </a:r>
          </a:p>
          <a:p>
            <a:pPr algn="just"/>
            <a:endParaRPr lang="es-ES" sz="1400" b="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51487" y="795011"/>
            <a:ext cx="6283325" cy="300364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Publicación de Información: </a:t>
            </a:r>
            <a:r>
              <a:rPr lang="es-ES" sz="1200" b="0" dirty="0" smtClean="0"/>
              <a:t>15 reportes distribuidos en 7 cuadros de mando </a:t>
            </a:r>
          </a:p>
        </p:txBody>
      </p:sp>
    </p:spTree>
    <p:extLst>
      <p:ext uri="{BB962C8B-B14F-4D97-AF65-F5344CB8AC3E}">
        <p14:creationId xmlns:p14="http://schemas.microsoft.com/office/powerpoint/2010/main" val="392607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8359" r="1897" b="6779"/>
          <a:stretch>
            <a:fillRect/>
          </a:stretch>
        </p:blipFill>
        <p:spPr bwMode="auto">
          <a:xfrm>
            <a:off x="102017" y="1006992"/>
            <a:ext cx="5698708" cy="33173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Indicadores x Mes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800725" y="1006992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endParaRPr lang="es-ES" sz="1400" dirty="0" smtClean="0"/>
          </a:p>
          <a:p>
            <a:r>
              <a:rPr lang="es-ES" sz="1200" b="0" dirty="0"/>
              <a:t>¿En qué fases de la empresa se están empleando mayor tiempo de los consultores, a nivel de mes actual y mes anterior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¿En qué porcentaje han aumentado o disminuido la participación de cada fase, con respecto al mes seleccionado, con el mes anterior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¿Los  porcentajes de participación de las fases, cumplen con los requerimientos mínimos de la empresa, a nivel de mes actual y mes anterior?</a:t>
            </a:r>
          </a:p>
          <a:p>
            <a:pPr algn="just"/>
            <a:endParaRPr lang="es-E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2397950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18182" r="1886" b="7071"/>
          <a:stretch>
            <a:fillRect/>
          </a:stretch>
        </p:blipFill>
        <p:spPr bwMode="auto">
          <a:xfrm>
            <a:off x="87166" y="966002"/>
            <a:ext cx="5770352" cy="3282148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Composición x Tarea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857518" y="1196523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endParaRPr lang="es-ES" sz="1400" dirty="0" smtClean="0"/>
          </a:p>
          <a:p>
            <a:r>
              <a:rPr lang="es-ES" sz="1200" b="0" dirty="0"/>
              <a:t>¿En qué tarea de cada fase se está empleando el mayor número de horas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¿Qué tarea de cada fase representa el mayor número de dólares invertidos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¿Cuál es el número de horas y valor en dólares invertido por colaborador dentro de cada tarea?</a:t>
            </a:r>
          </a:p>
          <a:p>
            <a:pPr algn="just"/>
            <a:endParaRPr lang="es-E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352924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8254" b="19185"/>
          <a:stretch>
            <a:fillRect/>
          </a:stretch>
        </p:blipFill>
        <p:spPr bwMode="auto">
          <a:xfrm>
            <a:off x="118880" y="1096961"/>
            <a:ext cx="5848356" cy="31988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Composición x Colaborador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967236" y="1087771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endParaRPr lang="es-ES" sz="1400" dirty="0" smtClean="0"/>
          </a:p>
          <a:p>
            <a:r>
              <a:rPr lang="es-ES" sz="1200" b="0" dirty="0"/>
              <a:t>¿Los colaboradores están trabajando el número mínimo de horas establecidos por la empresa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¿Cuál es la tendencia de horas trabajadas por un consultor en un año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 smtClean="0"/>
              <a:t>¿</a:t>
            </a:r>
            <a:r>
              <a:rPr lang="es-ES" sz="1200" b="0" dirty="0"/>
              <a:t>Cuál es el comportamiento entre la tendencia de horas trabajadas entre dos o más consultores</a:t>
            </a:r>
            <a:r>
              <a:rPr lang="es-ES" sz="1200" b="0" dirty="0" smtClean="0"/>
              <a:t>?</a:t>
            </a:r>
            <a:endParaRPr lang="es-ES" sz="1200" b="0" dirty="0"/>
          </a:p>
          <a:p>
            <a:pPr algn="just"/>
            <a:endParaRPr lang="es-E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2382987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18108" r="1869" b="8778"/>
          <a:stretch>
            <a:fillRect/>
          </a:stretch>
        </p:blipFill>
        <p:spPr bwMode="auto">
          <a:xfrm>
            <a:off x="111262" y="950595"/>
            <a:ext cx="5855974" cy="355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Análisis x Semana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967236" y="1087771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endParaRPr lang="es-ES" sz="1400" dirty="0" smtClean="0"/>
          </a:p>
          <a:p>
            <a:r>
              <a:rPr lang="es-ES" sz="1200" b="0" dirty="0" smtClean="0"/>
              <a:t>¿</a:t>
            </a:r>
            <a:r>
              <a:rPr lang="es-ES" sz="1200" b="0" dirty="0"/>
              <a:t>Los colaboradores están trabajando el número mínimo de horas semanal establecidos por la empresa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¿Cuál es la distribución de horas dentro de cada fase,  según el número de horas trabajadas por mes de un consultor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¿Cuál es el colaborador con mayor participación dentro de cada fase por mes?</a:t>
            </a:r>
          </a:p>
          <a:p>
            <a:pPr algn="just"/>
            <a:endParaRPr lang="es-ES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1988388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data:image/jpeg;base64,/9j/4AAQSkZJRgABAQAAAQABAAD/2wCEAAkGBxQTEhUUExQWFBUXGBwaGBgYGBscIBsdHRwcHR8eHhwaHSggHRslHCAYIjEiJSorLi4uHB8zODUuNygvLisBCgoKDg0OGxAQGywkICQsLDc0LCwsLywsNCwsLCwsLCwsLCwsLCwsLCwsLCwsLCwsLCwsLCwsLCwsLCwsLCwsLP/AABEIAN0A5AMBIgACEQEDEQH/xAAcAAACAwEBAQEAAAAAAAAAAAAABQQGBwMCAQj/xABEEAACAQIEAwYDBQYGAQEJAAABAhEAAwQSITEFQVEGEyJhcYEykaEHI0KxwRRSYnLR8DOCkqLh8RayFTRDU4PCw9Li/8QAGgEAAwEBAQEAAAAAAAAAAAAAAAIDBAEFBv/EACoRAAICAQMDAgYDAQAAAAAAAAABAhEDEiExBEFREyJCYXGBkaEUMvDR/9oADAMBAAIRAxEAPwDcaKKKACiiigAooooAKKKKACiiigAqqdpu3tjBXhauJdcQC7oFKpmJAmWBY6EkKCQI61a6/Pv2xY9bnEO5S0idwIa4DLOXCvDdAJ0Gu59KAN+w95XVXQhlYBlI5giQflXSqn9l/E7d7huHW24ZrNtbVwTqrIANfUajyIq2UAFFFFABRRRQAUUUUAFFFFABRRRQAUUUUAFFFFABRRRQAUUUUAFFFFABRRXm4YBO9AHqil3CeKC9nXZ0MEf38v8AumNcTtWgCiik/F+0+FwxIvXlVhuu5/4Pr5UN0dSb4G1yYOWJjSdp5T5Vi/ZngQu429iMTF645NyGEAHMAPBJ2ECCTEDpNXLE/afggQEcHqWJAH+kMT6AVW+JdpsEWOIw99EuTJUZoed/Cyggn1g+R1ojONjPDNrZFswOESxdN60gRmEOFhQ45ZgNJHJtxJGxq1YXELcXMpkbehG4PmDWbvx03U0Y2hBLZbZuNESMmujfzIeWlIey/aj9mxTXJurhiBb7gqzXGYvJvOfhDksxJnUQN9nkSjZtlFR8Bjbd62ty0wdG2I/vQ+RqRSjBRRRQAUUUUAFFFFABXG9ikQqGaCxgD+/OKjca4h3Nstux0X16nyFU3hSX8TeNxGUshBLPMDWQIA6iQBGg5UrfYZRtWaDRRRTChRRRQAUUUUAFFFFABRRRQAUl7V8VaxZiypfEXSbeHQQc1wqxE5iBlUAsSTsp9C6qNi8Rat+O4yJCnxMQNBqdTy2mgDHX7O8cdRfF1FvLcQZSxDDMFOrDwkSwUjUfFvArYeGWriWba3nFy6EUO4EBmA1IHIEzSMdvcD3gti9JJiQrZRvu0QKZdo+Jixhbt4EaJ4SNdWgL66kUqSid3bKN267dPnbD4RjmByl168zIMhQdBEEsOm+YPw1iS1wEliTMyzHc7bmd4nnTxLiWbOcRqTHOSBJJ6wB77aaQ87NYfvbys4+FMzDkWOw9F1gbSCd6yTzNJyPQjhS2RU8BwNbijKd9mzgL7HL/ANVNXsTcnxJI3kEGfQgkH6VqVyyrAqygg7gjSlx4DamRmXnAIj6gmsn8tl1CJT8PjVwDg3LZv2WhWVmbvLQAgd2xMQBpkPsaf9muGYY47IwW/avWmawzAHOpMzto65WVtiD0mvfarhCvZMAsRoZ3YevXp5xSDsNhyMVZw/eZWS53+HY7MrCLts9A6Az0a2DrJnd02dTjRj6nDvrRrHCeztnDOz2c6BhqmclD5w06+hpvSzinHbVk5WJZ4nKokxtqdh7mlv8A5csj7l45mVn5c/nWm0jJTZZaKrB7YLm0ssUjeRm/07fWplntRYIYnMpAJhhvHQiRJ6TNFoKZO4hxW1Z/xHgkSAASfkBSpu11qdEuH/SPlLVUbmIZ2Z31djJ30nYew0rzM71OWWiscVo0bhfEkvpntk+YOhHqKmVQuzmP7m7/AAPAby6N7a/Or7TxkpInKLiyp9uXI7sTAhvnp7fOpHYRB3DHSTcM+wEf351I7XYQPYL/AIreo9DE/TX2qv8AYzH93eNtvhubfzDb5jT5UfEd+EvlFFFMIFFFFABRRRQAUUUUAFFFfCaAPtY19oDticW5LL3Ng93qR4Y1YhdyS2kgR4RO1WTtB2mN9illytkbspg3T67i3y0+L03rPZ64r4kpctqxCvlOnQeEAwIGrb8qRy7DqPcU4mwlspl07xYBAOx0nUDWfmDTviXG54QbXeFrguSyt8WVVLAjXVc4XXkdKScaE4gshlc5yAnkpHTYa7/nzr/HLx73JOgCggc/xfmfpSPgrBe5HvvTcw6D913B/wDqCR9RHuK0ngFqDbcDR7evrOYfmfpWdFEtXIcsqMQ6sonSZBg7x+nnVy4jh77WLZwjEoFJIEjQ6iI1PSKxZ90l5PQx7XZdQ1EVTuG/tbDvMotdyyyCsd4h0PM5tuXkY6veJcRu27aFLWd3cIFmYEE5jHIAbaeo3rFLE00vJ21VjG8kiPMfQg1k93iGa9bdGjuboVWG8MRBHowYj1q88AxOJua3gQGLAggCIj8PIGdDJ2MyRVE4FwvvWQJPdKwZiREkAQNdyTJ00APU1r6eGlyT+RPI+C+Wb+ZQ5+JwGYneSJM+dGevlR3xiq0N4eQJ0BPQGtOpshpijuWoD1wa8Oo+Yrold3DY8Ab+W+3611y6gHSa5ZoNfC0SCI10H6e1datWKnTonC3G7LO4EgzH9irN2b4yD925I18BJ/2zv6T1jpVUV9AB/wBf3rXwtG3pPXynpXIycWEo6kaB2gxK28PcLHdSqjqSCAKzWSDIkEEEHLzHPMda7Ym+T8TFiNgTPy6VGYf3v+tVUtTJadKNYwd/PbR/3lDfMTXao3DbGS1bTmqKD6gCpNWIBRRUb9tXvO7IKnlI0b0I/WKAJNFFFABRRRQAVVe3HECFFhTGcS/8uwX0YzPkpHOrRcuBQWYgACSSYAHmTWY8Zxgv33ug+GYQ/wAIgc+sE/5qSbpDwVsXJiBKqRJP6DXfpUPjjW+7ZiAYBUSOZ23311qQtvxls0wuug5nSIHk3zpR2lxH3duATmbMdfSB6aj5VJclXwcuy3Dbl+8EtiWIgSTCjfU8qbdtvs5v20S/ZzXzlPfgBJXKJlNAzL8QjU7cphd2O7QXcFezLDq5AuIYGmwysdQRvvB5jpvlWSTJammfmi9ij4UuKGGhU+vMev01HpfOwmKXuggzSJ3kgjcMpO0jlPWlP2lcAXD4tO7uK3eM1wWjIKEkmA3whCw8IMQZG2o79icYFBXQeLYbqdfCRAg8o5Vg6mFQPSwT1svLQNTFcb+ihv3WBM+cqfoZ9q93nGXVSwPICfpSnD2rIeRbvTM5WDEAzM+evmYrzootTGPEsStm29w7KpZj5AE/pVF4NjEtoc7BQFTU6D4Yny2FWDt/fC4C7MjPlUDnJI0+UmOgNUC7iFNv4fGSDJnwgAAFTtrHnGu1b+ixakZ+oyaUNzi7j3youjLvCk5QvMnWTz0Ea8q8cQ4sqL9yTcuLkzXCuYjMOWYaDUGRppHlSHgnEWDXlUjJAzZSAxA5CQZ1npyqKOLuty46IFYhhmKSVmSCCICsNIYRHnXpqCief6louXA+IYrU3C1y2+oRwpAA1DQRm1Mzr8qdWLgYsVUKv8JkTrMRoANBpp7zWf4jtMt1Pvi0qZQKI3OsmYKgTGbMZjar/hWXL4dFhY/0ifrPT0qWVbFcck3SPWIHhNRmvk5Z5ae1SbrV7wPAr90F7duViQSQJ32k9RSwWw03uRrBJjXWpWNQ6NMTuBG/URyJiehNSk7KYoIHCCT+DN4h566fWacC0b9lbV+2bTx4JEbaSOnmN4Poa6472JrKsLgG3z9qsnZbs+zut66CqqZUHdiNQYOyj60xwfZuzGe2MzDRlu6wfbY67wQdI61PGNa3o0r5XNQfRx+s00YpCyneyHFR8ZixbGupiYmPcnkPP89qj/8AtOBqh/ylSJOgGpB38qiYa4pdnfM0HSFJBI5+gOgHKCdzNPZOiTav4hhmCpHRsyk/Uke4B8q5dpDFuR8Qkr6hSR/uy+8V0v8AFgNApk7SRr6KpJJ8tK8YbCPccXLugGoB58xoPhUHWJkmJ2rl2A0Q6Cd4or1RTHAoqNxDHJZQvcMKPcknYAcyapV7jOJxrtbsDJbBhtYABjS443b+BesGRrXGzqVn3tv2hV1NlDNokByupuNOltI3ExPXbrSHiXD8RhbaPftqttuamRbMaK45HlIkTp0m+cA7MW7Dd4zd7diAxEKnXIv4Z6kk+caU8uWwwhgCOhE7a/nS6b5G1VwYnb4mNCpkkgEdRvp5jce451G7TYabaspBUOpHkpEaRyzBPnWkdq+BYa1YZ7di2jl7QBVQDpcUwOggE6dKz9GFxrtgmPFtH4WBg+oI+i0jVMdPUjv9nnZgYu6z3VY2LfqAz6ELPMAakeazoa1njnF7eFtNduEADRRIBZjsonck1h+FxOKT7v8AaL1lLenguMBvJIVTGu8kSZHWpmIvNfuBrhLE6AsZIHmTz8hoNh5zydTGGy5OKDZE7VXWvXluXTL3FLH5gAAdAoUe1cOG8QCNNwE7AXFHiAHJx+NRpHMciBpUjtQvitsNgpHsSNfnHzpQ7+GRr051DFJyhv3Po+jw48vTpPlX9TTeD8Zt3QMrA+h8um49CAaZ3LiKC7NAAlizQI99qxO6dZWQeR2/Tn9K6XLbP8Ts4H77sdvL4Qfb8qnLpYt2nSE/jTbpb/Msva3FJjLyWziLdq0hkA7k8y0kAMQfCpMgST8QBq+IRc7L8NsaliZzA8z6DlXfDqSQDGm3mOlTLPCna1eK/CYMc8qkAmI5a/I1twNR9q7I8brsWiem7+1EThdm07hUaXX+GJ5gS2hmByio/HOHgX4JhSiswBnxaj22MHyr7hcE6MGW5CaSQsmVJgHnG4ka+VWbhJVbF1mKsLl1QWIgGAukHkBp0oU/fadowqEroqOPwYuKtu0ihpyiBq3mTua0qykKBvAjXnUbCWVGqqqz+6APyqWKpOV8GjHDSNOAcI/abhVpCKPERodZgD6n2rRLVoKoVQAAIAHICkvY7Bd3YDH4rhze2y/TX3p7TRVInN2wrhjMKtxcreoI3B5Eedd68u4G5AkganmdAPWaYUSKWtuFY5X/AAt+FwOR/puPfViuOWIcFT0gkH0IGvpv5VIv2FcZWEj+9R0PnUEcMYaC62XzAJHof6g0tNcHSFetguO7QIxkJoAdd3I5QJgb6nmYDC3we0AAA2n8b/8A7V2wuDVJOrMd2bc/LQDyAAqTXUgs42MKifCqrO8Df1POu1FFdOBRRRQBS+2k3cTZsSVEL03uPkzfzBQ0fzGlD8ObGYu9h7bLbtWPCqGSqAAD4ARmdmLyxO3XSrV2s4O90LdsibtvloCw3ABOmYHUTpqes0jHEr5u51wdy3iCpRrgt3IYealMhgjQ5zHUgwUfI6ex57H3b1rGHDsxKRcLCS0OpCzmbXJpoNN6v9VvsrwO5aZ714/eOICyDAksSWjV2MSAY0571Yb10IrMxhVBJJ5ACSflTLgWXJU/tIx+SyltQDdZ8yg7AJ8RI5yDlHmZ5RWbJxJe+WbQt3WMMV1zKfDqYGgJU+wp22POIu3L7/G50U/gQfAvsNT1JJ50qx2FVr6KSVlWGkSdjGoPIH5V50uqvI64NEYVEjYm8t11ZSYCiQRrsCNj5x6qaY8Owv4j7D9a+2uE2k1AbQRqx2mdgQN9angVlzZVN2h4xrkV4jEP3q3FzJ3Z3ABYEEEEqfw6AzqIOtW7gnAsFxKybr2Vt3lYpcayxQM2hzAL4SGkHUHWaRthRcS6GBPpuBl0Ox/Fn+UUl7MdpThLga2wKmM6ajOOnk25UnX5kVu6f2peGa50sKcG1Pyn+UXO/wDZdhyTlvXzB1BdByB0+5MioHaX7P7GHwl28GcMi6eLNmJIADHKNJOwA9a0DhfE7V5DftsCjQJ6Ecj0IJgjrVZ+1LGRhcgP+JcVfYAtPzNutqhF9jE+t6jvN/kyLD2XUJcIlSATHKR0/wC6bWcGxBW2QAwIk8iASunP/vYgGjAH7m35CPoKm4UMGBQT1H5j16V5UsslK1yiuTI81Oe7IGCw33ceUx0HMT1BqTwx2s22tusoQckgTuC3IiSMzCRvudZHRLoF1wPK4PRpDD1zBp6U0xdsFZIBghvl/wAUizyjK/JPQmhJgrzWxoc4kkgCJEnUD8LeW0yDG9WHAKb2Xu9Q0gHYCNyZiMusztFKsTh4vaaZ9f8AMP7FdxaAcEAAnUTOWR+FwCMw9xVsfVJP3cHNLS2NVPFrKKFU54AACCZ00g7e80tt9oWvBhaKqy/EN2HQRy9TvrFZpxTi2IP3bEWRB0tKFDA7wYk9OsetHYbG3ExAtsxKEMFknQyD4ekgHStizKXAfx2lqLXj+0l7xLnZcvxSQpB5AtbiAwmCDG87EUpxOGuXr6ln+6SLmXxS6kwx1J1XZuayDHM/e05CXVubgoJHJyDK+wkn3WlmB4o6+JbhFwNK5hIMzIgD1HuYiTSue+5WOP22jaMNcVlBX4eXKutVHsNxw4jMoQIF1KgzBP7u0KTOmsfnbq0RdqzFKLi6YUUUV0UKKKKACiiigAooooAKqv2j47JhO7mDfdbc/wAOrNPkVUr/AJqtVZX9oPGe/wAULCjw2M0n95yBMeSjT1LdBUs89MGxoK2JGJ2+G4mxHMUvxeLm/ZbYro3uwEjygt9al3nzKG/Euh8xyPqKUcQMwRuZA+U/oK8nGtzTIuBG9CGQK827mYAjYgGfXWvqDcef561nHOa45rV+2VgyrBlP4hK/KJ0P9TUPtZwG20XLJNt7ihzYd4JB1DIM2Uz0B35giKm4bgxv3luliloJlUgAFyWBkZgfDAGsayIprhMA9m+Xe6xSFW20DMvhCwWHw6aAgCATBBds23DlUI6ZMo1JxWlebv8AQj7AdrkwpbD4okIxE5l1RuRIGsRlBMCMqkjc0y+0vGJcuYdbbKywzgqQQQ2WCCNCPuzVhtdmMNjQxvpna25UXJhiCoJUtuwBYwTqORnWsp4twwYXG3LVty9pC4UsdZA1BjTRswkRtXp4G2k+xjy1q8M78P8A/d7Z/iH/AKKb4HCqyHOobXSRPy6c6XYRYwtr1X/0U6s2iEUKQDGoIkdfWvGyv3P6stFCnF4S1Yu2zbTLmzZ4JIy6A6E6at9TTYXVCgOQNCNeg0n086jMjO92CAQFTqNix/MfKoeIN5BDqLiDyH0I2NCjrq3v+xXLSe8TxNCV1+EgzG3Ig12OOD2i0QQZEaxrAk7Ak6RUThWFzP3tprKquv31xFnkyFTq6kSs5dQetWjj/DVTD93P7Ipud4AqtczSsQWUjIBJUBh+Gta6WLjZL1ZCgsl9CCfcbqwEyPMf1pPgr+S6syHRxIAMyDyG5BjTrXTh18JKRAkAefLXzIJ60y4bfi4lwQLiaqxEwfhIPUMpAP0IIBEIP0pU+DRDJtsWpOyJvojEnKE8ILGRDbDrIEyZ3HtUsZwO7aZ5GikjX+npr+Vat2e4yl9IACOoGa305Ar1TofYwdK6cY4Ot9W1ysVjN84ny1P9gR6WiE0miUc84WjN+xV42cUjZh4jkcfvBiIPqGg+la3VC4R2DcXbb4h0K23DqtstqRtJIEAHWNduVX2qqKjsiU5ubthRRRXRAooooAKKKKACiiigD4xgSdhWE3b+e614bvca4P8AOxMfIgVq3bvHm1g3Cxnu/dJJgS4M68jkDEeYA51liYUhy1u7bi06jpupJOpjw7R66isvUQc6iimN1ueL6QZXTyO48jSnVmaAcqCdeRY6j2yt8xTJrhOrRMaxsIGw8gNK58MtzbvN+9cH5AfqawbRui3I24E82E8pX/SSB9IpjYs946prBktBjwjz5SSo66mNpFb4XjRat3szAZIfXnoRA6/D9at/ZtWMu4AzhgADMBGy6mB+Iv8ASpSi03Irj3aQ3uZQAh0UwF5REQJ5HaPSvF24yg94uZY1I5j+JTt7SOZjl7ZSoiM6REbkD0/EPr60s45cuJYZ7QN5cphRqw03n8Sjpv60sY3SNW3cZdnO1eEt2biZwty2bpKH8WUtADbFsoGm56VkXEMSWuO7GSSST1J+I+5moiMo8Uy24G8n95vQ69ZivF59kGpYhfSTEn519JCKhH6Hjyduy34O19zYU9R9FI/rTi44UEnQASfQVAu2psDyhh7GfyrxjbQK5AABdYIABEqRmfbT4A1fOP3Pc2cEOxjiiER945LEdJ1+h09q+suIjMWy/wAzBR+elS7UnElLYDu0x5GMxnzgHSk16/cvuI3PwjYDnz2AGpJ99K1Y4t06M+RryNMDwh8+IuXkC/s9rvoIKhmUyDsPCYOojlXw8bxLrcF9XuLiU0JABlfhKLAgTppv4uYq5cDe1awq5MRcuph7ioTGcOxUSigoWyZmEBZgDyr23DFF7vXBuXvEFvHW2QR4GZF1R1bwAARtzII36KVIkZmVB2GSfPb1jT86ZXFyxryH5VCxVm2jQj98JhiMyAR/MJJ9oimPD2ZpiwzwYPdI1yPWJrBmi+xXE0TbeMeGa02W6qzbP8UbeayBI51pfZftJbxaGPDdQDvLZ0InZgDrlMGD5EcqofCcAHvIO5dMpztmtsvhSGO41nRdObCvFzvbF1HyG3dUaEFcyg7hkmch5g7x1AIbBOWKNtOrHmlJ7Gt0Uv4HxMYi0HAhgcrrM5WG49IgjyIphXpJpq0ZworxduBQSxAA5mouF4nbuMFUnUErIjNG8eY6Gi0nQE2iiiugFFFFABRRSPtdx0YSzI1uvK2x5x8R/hXc9dBzrjaStgtyl9vuMC/e7sANZw7HNOzXAPFrBHhUldeZbQxVfvX7TC25AyrlDDMWeOTN/wAGY000iIIgjUzuSSZ8yAQCa8PaQLsfCdAWMFiNyJ1gSa86XURldo0KDRHx+JBJy/B12n2OwnlXvhjXO77sJGa4RLSBzbQbmBrGm0SDXTDYdFQNEszHU8gOg/D7VJFyYJ5F48hlgfSoSknewyR5bDJbLADMWEF2iYO4HICNIHvNP+BY9coUnLc8RQ8iDq6+zeLrBEbGq33hyidxpXnEXFyEORlO8/mI1nzFLu9mPCemVjT/AMwuWrvK7ZJIPIyOakk6ROh0MctzZ8HxO3dUXLBksfg2JO+oJGUwD4vLnpWVYnGWyoVCW8QM5SIABHMCfamXB7oe2yBvEJCwdQTqIjUeLpWieBempNVvX28lMORzm18rX18Evthg8Nc+/tFUfvGS5aDQSwnMSo0BB6RMgnU1XcJYU3LYG+ad9ok/pU3G8Mu2gGuIVDbGQR13BMHyNe+EWfvwGGXKDM6RqN520mt7rHgdSvZmKXunxRckSAB5RVd7Q8UNt4T4lXKD0LQSfUKFj+Y01xHFUXbxGY0BiagcPsEXVe/auEFixyKhaTJgksYAECQCfLnXj4Y+65F5u1SLP2G4M1m5bxT5WtZWAIYSrsQoDZo1MnXX4umtLLvY24l5bbtaWSWIDyyWcwBeI8zH8p6Gn/BOPWGdku4dLNlVlRm7ws6+KSSAQxAI13hROwrniuK97bKlXsuT8VpwwbeA6MAMvkCY5EjQ+j6mNJW0ZvTb7FGv3Lth3tKt7Dqb1y4qeJW8egMbwF2nqfb7c4zet2rK2mZTZJbPJNx2LFpcn41A2B9fR5ctBmzlU7xiQzFSM5nc6xJjcATpMxXP/wBm2S/3mZEOhIBIE84GuXeR56dDF9StVJjek6EeJuNdd7sBHnxqNs37wHJT66Ex0rot5hBEabaD89wauI7PW7du5ldVDd1N3VkFsLoRp8TaDLtpM1WsclsMRZJZBpmYRmPM5fwjoNT1rmdNbs7jRYuF8fWxZtm+bt43Hzlc7FrdtTpEnSXExoCB5VB4mipdN22Rcs3ZuW2G8TqOoynwkHbQGkz3C0E8gB6BQAB8h76nnXrDd53ltbctLGEH4mYAadCQBPkJO1JPJrjo/H++Y6VOzUOwH+DdPI3f/wAdumvH8ebNqV+Jmyg9NCSfWAY8yN9qOzvDTh7C22IL6s5G2YmSB5DRR5AUp7cXDFsD+In/AG/81u3x4a7pEv7SEGLxt1vGfFBJBJ1noCdt9tBqdKldkAC9m3bthUtZmhWOVAQw0XqSSIJ6xsZr90MzZBrCAgabtoPOSco9xPlpXZ3hAw9rLoXaDcYc2iI9BsPnuTWbBBylbfBXI0kNKKKK9AzhRRRQAVnH2qg99hj+EpdA9Ztz9I+VaPVR+03hxuYTvVEtYbvD/JEP7AHN/lqWaOqDSGi6ZmJrmBMes/r/AErorbHzBr5oI+QryDQdLQm2BzXX6Qf0rwZoDQR/f9zrUTEY3WEGYzBBkAe/UdN/TeupNnWztibuVSZiudvDEql24ZzDMq8gNwT1byO3rUc2nYy2vQRAHt1pta4XiHwsrbJAD5ddWB1lR01MTExpyp0uyOCTgfCv2hwhgeHMZ56iQDGhM7natCwGDs2CqZbVsEZj4VGqfiO8QpmWObU6wdIXYzgfcLnf4rkEjbuwuaJP7079II5GnZxisGW4oyk5XtuVJM6Zco3IXKddIJq3V5tc6XCKYcemNtbkjCWkRJaJLZpIUljqJGT4iRoNCfcaRW4Ml1s91Bm00EBoG2Zx4jv8IMeu9cbmDLP3lpxEDJmBKqABAQgDIpgT8/Ku9lm7z4y4Cy0aKrHZQCASQJmfLQTFZHstmaIxUnuen4PhgsC0i+aiG/1DWfeqtxTPbZlznwHKSANdAynbmpE+YNWjG4lbYLuQqKCzE8gNz+QHrVEbiveX7j3ZVLkAfwgElSfm0+o5CuQTkrOdRGMUl3Pdxy25J964qxB0Psf0Ndbghsu7TAA1LHoANSfIa1ZOCdk83ixebKdrMif85USPQGesbVaEHL6GRuivjEtEEmPOpnD+LIcpfxJuSpnMBrHTXafOr0OD4aAFw9kR1tqT8yDTG1fIiW06CnWGKe7E9Rik9sLJw6LaAxGIurlNkHUECCWHJR10HmACRWW7K3zLFrAO+UFxH+wj5aVenuZjvv1qLeQj4deugH56/OrzetbiLYoi9lsUzQxtWV/+Y7nKR5MFPybLWgdj+yNrCDvM/fXmEd5GgHRBJgHmZJPppXO4x0YTG0RqOUb/APFfLN3LqjMhO8CAfUEQT5xNGN44PdbnZW/oWyqR2xxc4ju+QtgnyP3mnyymvvGO2z4UWzctrdFxsoyFg0kSAFhs3PWQJgc5pFjsSb167cIyllJIMGAYRQY0nKRtpINPnyxlCkEINPcl9mLAfGICJygOf8qaH/Wy/KtIqm9hcNNy7c6DKPc/0VfnVyp+mjUL8nMjthRRRWgmFFFFABXxhIg6ivtU3tH2obMbWGIABIe7vqN1QHSQd2MjkAdwmTJHGrkdjFt0ii9vsCmHxht2EFlMitlUkglp1ykwo0gKsDSedVx3uEQSCPMGrXdFsEljmY6ksSzE9STJJ9ajXHsnkR5gV5MsylK0jSo0uSs28NmMEluUZmAjpE7U4w+GtCIzIR0gj5RNfL9tRqCCBz2I/v19q8o4IkGa5KTYVROw/Du8ui0G0YasBOnOB9PLflVwtsCwOgI3mVM7QZglYMAgcvaqv2XWb/mEY89DK6/X61ZcOgM+Erm1WTOo1OXWTrK78tKR8F8a2sjsgS4gCkBcpBVYHiQghQsAgGdWBgt56SXuZ0B1BMnUFtCBI8Bj5Rsd9ZXYPA5fCB3cawkBSNzqNYBkwTqQ0VMykIFhShgAspHwmIgwNGHTYjfU0Moev2lkZLahSAxB0cxABHiCxOXMYPMga718x/EVtE3n0tiAYjUcssDUiZ6mfSvhXK7PdYLl1Y7ahpgktAUlgcu/ijSBNO49fe+4nRU1RQIzAgBWbqwAjlBB3gGmik+RZScVaPvGu0LYhMndi2uYE+LMWAMqDoANYJidQNdNUq2iSAuaSQAq8yToANpmh2A3IEAk5iFAA82IFXXsVwYf45e25I8ARg8AjXUaZjtpMCepi0Y/ZGWU3J292M+yfZxMKhvMFN9wZffKOgJ1k823P0p49xssoAxPU7D9dKi8WLd2TICiCesT/ZjyowOMzquUGIGunTQGedXsiTkmNY9v79a53rhBUAjU7Hf21H61zfFQ0AMSBqANv0/rr0r6caoXMZA2MwNdPP8AuaVchuSR+U/kah3MZDQdBuSa9WMQr/ikQeh5jpptP9zUTG49EBZ4OUeEbyekdZpkgZPurmAIJBGoI0/7HkdK9X8snMRpyJ26afrVSv8AE7zQFUhnJAQeIjnr/F5fhFK+0d7uLHdFmW++6B5CKdyf3HI2EzrNNodHE1ZNOKW9iLl4EMqHIG5BVUzl8s5aTzyipOUwARD3GDa8lEsB7hWMenWlfB1W1bt2o8UZso5DfXp4iY8/Su9rF53cgkkeHMB+IwDA/hgCPIDTWssuTSjR+x+Gy4cMf/iMX9tAD7gA+9PKU9nuKJethVGRkABToNgR5aR7fNtXqQrSqMsrvcKKKKY4FFFFACntKL7Wu7w4OZzlZpAyLzIPU7aaiSdwJyriVu4l1rAGqtkCpzjaPKNfIbxWwcVu3FsubS57keBfM6D5b+1Uvg3Z97DPdulXuMdwZgGC2v7xYkH+UdaydRj1yRXG6FOA7JE63nI/hSPqxBn2A9TTD/xXD9Hnr3jfkTH0p3RSqEV2HsqHE+x7Qe5uBtQQtzTYg/Eo/wDtpLjcEyGbyNbIEZomR0kSrEbgTMSNCRGk18ZQQQQCDuDzpfTiFlBwHDz8fea6gZCYgiDJ0O3KRFPcFiCQouHxjRWGmYchM6MdfepWO4IImzCMBop+EgbKY1A5CJjkORVhpLKwhl0ZTy/qDyOxp5YoSjSCM3FjS/dKmW5yonWT4RERsST4dfLpUT9qtySuYzMBVKjWZ8UxznTXrrpUdrYOhlvIknpyO+w+VM8PgAINwxOyjc/LX2FRj0yX9mVebwKr1kOSXAMiPQRECfLnSS9hyCUOrLqp/eB/rH+ocgavYsLyte5gf/19KX8S4Ibg8KohGxzsY9sm3lVMmNSjS7BiyaW9W6fP/fsUDH4dWUkqDGsEdPXYipVrgSW1RUPdXtCLonMGGs6HbfSnh7KYm4cndglhBcN4CIgy0AjTynpMVGPBruHxF5MRcF1hlCsoOxVSTl/e0UHl4QecCUFOMXewuSMVKk0/9+j2eLXie6uMTdOqiDlZdsyA880SDJGm8zU+zx5MJlS4pJKIdI0ktM+0VX+N8OnLdtuwa2ZUBWBOozAGdCRUDhVq7ixnN1JWFOdDsNvhYcuVXi4uNshKLTpGoNxmwAG7wAGDGs6jmBqKS4/tCpKOihgCfi8uYg9CYnrVd4lhmCEK1suY5sZiJ5Qo05dSNaWW7WICgZrW+0HTQDfmdOldhBNWJJ7lntcZvM8s5IGZsugGinQ6bco5zX3hL3rjMc5iCxZvhWI8Wui5QZkRsBVZuNfAbKFJgfiInadYAHrrX3BXbl+2pxFwLZzFbVldFJU6sY/xGmQCZ11512aigimxpc4lHgwTPG13EEwOc9ysAyRpmPUZZmRX8S4ViGVlE65p1nmZ5nmatlqwwULbAQRoX098o19jFd7lm6PhcbdB9c0/08hUHlt7l1jpFQx/FFsg2hcYPcANxxqVQwQoP75B35T5ip/Z7iSXnW1ZtlLdtZ8R1MRG2w9Nf08cR7Id+9sW8tl3dVYlYXxmJyrpmBPKJ+tPO1XYscN/Z72EZiC3d3c7TLFSQ+0AEBgRt8MU6xqUG0c1NSobYTiH7PcW5qII0BJBUmCup6ajzArSrVwMAymQQCD1BrFGxTMQ2fkfDI5TmOm589AByq//AGc4y49q4jhsttwEYgwQyhjlJ3AJ+ZO2wfpm17WcyruW6iiitZEKKKKACk6W4svMEhm5zEnTX0PttypxSi4kWDrMsT/u2rkuDq5FlFFFZSwUUUUAFKuO4QEC6B4k+L+Tn8t/TN1prXxlkQdjQmAm4XhyTmHzPL08/XQee1N1tDznmZ1PqR+VfMNYFtFRfhUQNZ26k6k+Z3rqokgV1u2BzGHnQZp8mb8pprgeEEa3GJ/h0/MAUwwmDVBpqeZqRVow8k5T8HxFAEAQKpXa7s/iHvG7YVXDAZgWhlYAAQDoV0E6jnV2oppRUlTFToyxOyeNafCqqy5IzAFXgeM6f4Y1giSdNNasC/ZxhCgJD272UB7tpyuY7klDNsmZ1K1c6KWOOMeDrk2Z3c+ze4D4MYI5B7En3KXFH0qFi+wGNH+Hcwz+bd4n0Ab861Gim0oUyHEfZbjbqAXMXYXqqI5B9SSCfkBXHg/CDgybDEO6FhniD8RIyzJURBjnJNbJS3iXBLN45mUhojMpIPvGh95qeXFqjSHhLSzNsTjAgZiQQoJaOUb/AC0+dRMH2kt3jksJcvXI+FELEHYSVkLz1mK0nB9ksIiFWsW7pPxM6Kxad5kbeVN8LhUtqEtottRsqqFA9hpUY9IviY7yvsVXs92cud4l28MgXUW5BObkWgkaSdATrB0jW043CLdQo4lTHzBkEeYMGu9FaYwUVSJOTbtlZ/8AB8KSCwZgJEEqPCwAKyqggGBMEE8zVgwmGW2gRBlUbDU+e51Jmu1FMopcBbCiiiunAooo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data:image/jpeg;base64,/9j/4AAQSkZJRgABAQAAAQABAAD/2wCEAAkGBxQTEhUUExQWFBUXGBwaGBgYGBscIBsdHRwcHR8eHhwaHSggHRslHCAYIjEiJSorLi4uHB8zODUuNygvLisBCgoKDg0OGxAQGywkICQsLDc0LCwsLywsNCwsLCwsLCwsLCwsLCwsLCwsLCwsLCwsLCwsLCwsLCwsLCwsLCwsLP/AABEIAN0A5AMBIgACEQEDEQH/xAAcAAACAwEBAQEAAAAAAAAAAAAABQQGBwMCAQj/xABEEAACAQIEAwYDBQYGAQEJAAABAhEAAwQSITEFQVEGEyJhcYEykaEHI0KxwRRSYnLR8DOCkqLh8RayFTRDU4PCw9Li/8QAGgEAAwEBAQEAAAAAAAAAAAAAAAIDBAEFBv/EACoRAAICAQMDAgYDAQAAAAAAAAABAhEDEiExBEFREyJCYXGBkaEUMvDR/9oADAMBAAIRAxEAPwDcaKKKACiiigAooooAKKKKACiiigAqqdpu3tjBXhauJdcQC7oFKpmJAmWBY6EkKCQI61a6/Pv2xY9bnEO5S0idwIa4DLOXCvDdAJ0Gu59KAN+w95XVXQhlYBlI5giQflXSqn9l/E7d7huHW24ZrNtbVwTqrIANfUajyIq2UAFFFFABRRRQAUUUUAFFFFABRRRQAUUUUAFFFFABRRRQAUUUUAFFFFABRRXm4YBO9AHqil3CeKC9nXZ0MEf38v8AumNcTtWgCiik/F+0+FwxIvXlVhuu5/4Pr5UN0dSb4G1yYOWJjSdp5T5Vi/ZngQu429iMTF645NyGEAHMAPBJ2ECCTEDpNXLE/afggQEcHqWJAH+kMT6AVW+JdpsEWOIw99EuTJUZoed/Cyggn1g+R1ojONjPDNrZFswOESxdN60gRmEOFhQ45ZgNJHJtxJGxq1YXELcXMpkbehG4PmDWbvx03U0Y2hBLZbZuNESMmujfzIeWlIey/aj9mxTXJurhiBb7gqzXGYvJvOfhDksxJnUQN9nkSjZtlFR8Bjbd62ty0wdG2I/vQ+RqRSjBRRRQAUUUUAFFFFABXG9ikQqGaCxgD+/OKjca4h3Nstux0X16nyFU3hSX8TeNxGUshBLPMDWQIA6iQBGg5UrfYZRtWaDRRRTChRRRQAUUUUAFFFFABRRRQAUl7V8VaxZiypfEXSbeHQQc1wqxE5iBlUAsSTsp9C6qNi8Rat+O4yJCnxMQNBqdTy2mgDHX7O8cdRfF1FvLcQZSxDDMFOrDwkSwUjUfFvArYeGWriWba3nFy6EUO4EBmA1IHIEzSMdvcD3gti9JJiQrZRvu0QKZdo+Jixhbt4EaJ4SNdWgL66kUqSid3bKN267dPnbD4RjmByl168zIMhQdBEEsOm+YPw1iS1wEliTMyzHc7bmd4nnTxLiWbOcRqTHOSBJJ6wB77aaQ87NYfvbys4+FMzDkWOw9F1gbSCd6yTzNJyPQjhS2RU8BwNbijKd9mzgL7HL/ANVNXsTcnxJI3kEGfQgkH6VqVyyrAqygg7gjSlx4DamRmXnAIj6gmsn8tl1CJT8PjVwDg3LZv2WhWVmbvLQAgd2xMQBpkPsaf9muGYY47IwW/avWmawzAHOpMzto65WVtiD0mvfarhCvZMAsRoZ3YevXp5xSDsNhyMVZw/eZWS53+HY7MrCLts9A6Az0a2DrJnd02dTjRj6nDvrRrHCeztnDOz2c6BhqmclD5w06+hpvSzinHbVk5WJZ4nKokxtqdh7mlv8A5csj7l45mVn5c/nWm0jJTZZaKrB7YLm0ssUjeRm/07fWplntRYIYnMpAJhhvHQiRJ6TNFoKZO4hxW1Z/xHgkSAASfkBSpu11qdEuH/SPlLVUbmIZ2Z31djJ30nYew0rzM71OWWiscVo0bhfEkvpntk+YOhHqKmVQuzmP7m7/AAPAby6N7a/Or7TxkpInKLiyp9uXI7sTAhvnp7fOpHYRB3DHSTcM+wEf351I7XYQPYL/AIreo9DE/TX2qv8AYzH93eNtvhubfzDb5jT5UfEd+EvlFFFMIFFFFABRRRQAUUUUAFFFfCaAPtY19oDticW5LL3Ng93qR4Y1YhdyS2kgR4RO1WTtB2mN9illytkbspg3T67i3y0+L03rPZ64r4kpctqxCvlOnQeEAwIGrb8qRy7DqPcU4mwlspl07xYBAOx0nUDWfmDTviXG54QbXeFrguSyt8WVVLAjXVc4XXkdKScaE4gshlc5yAnkpHTYa7/nzr/HLx73JOgCggc/xfmfpSPgrBe5HvvTcw6D913B/wDqCR9RHuK0ngFqDbcDR7evrOYfmfpWdFEtXIcsqMQ6sonSZBg7x+nnVy4jh77WLZwjEoFJIEjQ6iI1PSKxZ90l5PQx7XZdQ1EVTuG/tbDvMotdyyyCsd4h0PM5tuXkY6veJcRu27aFLWd3cIFmYEE5jHIAbaeo3rFLE00vJ21VjG8kiPMfQg1k93iGa9bdGjuboVWG8MRBHowYj1q88AxOJua3gQGLAggCIj8PIGdDJ2MyRVE4FwvvWQJPdKwZiREkAQNdyTJ00APU1r6eGlyT+RPI+C+Wb+ZQ5+JwGYneSJM+dGevlR3xiq0N4eQJ0BPQGtOpshpijuWoD1wa8Oo+Yrold3DY8Ab+W+3611y6gHSa5ZoNfC0SCI10H6e1datWKnTonC3G7LO4EgzH9irN2b4yD925I18BJ/2zv6T1jpVUV9AB/wBf3rXwtG3pPXynpXIycWEo6kaB2gxK28PcLHdSqjqSCAKzWSDIkEEEHLzHPMda7Ym+T8TFiNgTPy6VGYf3v+tVUtTJadKNYwd/PbR/3lDfMTXao3DbGS1bTmqKD6gCpNWIBRRUb9tXvO7IKnlI0b0I/WKAJNFFFABRRRQAVVe3HECFFhTGcS/8uwX0YzPkpHOrRcuBQWYgACSSYAHmTWY8Zxgv33ug+GYQ/wAIgc+sE/5qSbpDwVsXJiBKqRJP6DXfpUPjjW+7ZiAYBUSOZ23311qQtvxls0wuug5nSIHk3zpR2lxH3duATmbMdfSB6aj5VJclXwcuy3Dbl+8EtiWIgSTCjfU8qbdtvs5v20S/ZzXzlPfgBJXKJlNAzL8QjU7cphd2O7QXcFezLDq5AuIYGmwysdQRvvB5jpvlWSTJammfmi9ij4UuKGGhU+vMev01HpfOwmKXuggzSJ3kgjcMpO0jlPWlP2lcAXD4tO7uK3eM1wWjIKEkmA3whCw8IMQZG2o79icYFBXQeLYbqdfCRAg8o5Vg6mFQPSwT1svLQNTFcb+ihv3WBM+cqfoZ9q93nGXVSwPICfpSnD2rIeRbvTM5WDEAzM+evmYrzootTGPEsStm29w7KpZj5AE/pVF4NjEtoc7BQFTU6D4Yny2FWDt/fC4C7MjPlUDnJI0+UmOgNUC7iFNv4fGSDJnwgAAFTtrHnGu1b+ixakZ+oyaUNzi7j3youjLvCk5QvMnWTz0Ea8q8cQ4sqL9yTcuLkzXCuYjMOWYaDUGRppHlSHgnEWDXlUjJAzZSAxA5CQZ1npyqKOLuty46IFYhhmKSVmSCCICsNIYRHnXpqCief6louXA+IYrU3C1y2+oRwpAA1DQRm1Mzr8qdWLgYsVUKv8JkTrMRoANBpp7zWf4jtMt1Pvi0qZQKI3OsmYKgTGbMZjar/hWXL4dFhY/0ifrPT0qWVbFcck3SPWIHhNRmvk5Z5ae1SbrV7wPAr90F7duViQSQJ32k9RSwWw03uRrBJjXWpWNQ6NMTuBG/URyJiehNSk7KYoIHCCT+DN4h566fWacC0b9lbV+2bTx4JEbaSOnmN4Poa6472JrKsLgG3z9qsnZbs+zut66CqqZUHdiNQYOyj60xwfZuzGe2MzDRlu6wfbY67wQdI61PGNa3o0r5XNQfRx+s00YpCyneyHFR8ZixbGupiYmPcnkPP89qj/8AtOBqh/ylSJOgGpB38qiYa4pdnfM0HSFJBI5+gOgHKCdzNPZOiTav4hhmCpHRsyk/Uke4B8q5dpDFuR8Qkr6hSR/uy+8V0v8AFgNApk7SRr6KpJJ8tK8YbCPccXLugGoB58xoPhUHWJkmJ2rl2A0Q6Cd4or1RTHAoqNxDHJZQvcMKPcknYAcyapV7jOJxrtbsDJbBhtYABjS443b+BesGRrXGzqVn3tv2hV1NlDNokByupuNOltI3ExPXbrSHiXD8RhbaPftqttuamRbMaK45HlIkTp0m+cA7MW7Dd4zd7diAxEKnXIv4Z6kk+caU8uWwwhgCOhE7a/nS6b5G1VwYnb4mNCpkkgEdRvp5jce451G7TYabaspBUOpHkpEaRyzBPnWkdq+BYa1YZ7di2jl7QBVQDpcUwOggE6dKz9GFxrtgmPFtH4WBg+oI+i0jVMdPUjv9nnZgYu6z3VY2LfqAz6ELPMAakeazoa1njnF7eFtNduEADRRIBZjsonck1h+FxOKT7v8AaL1lLenguMBvJIVTGu8kSZHWpmIvNfuBrhLE6AsZIHmTz8hoNh5zydTGGy5OKDZE7VXWvXluXTL3FLH5gAAdAoUe1cOG8QCNNwE7AXFHiAHJx+NRpHMciBpUjtQvitsNgpHsSNfnHzpQ7+GRr051DFJyhv3Po+jw48vTpPlX9TTeD8Zt3QMrA+h8um49CAaZ3LiKC7NAAlizQI99qxO6dZWQeR2/Tn9K6XLbP8Ts4H77sdvL4Qfb8qnLpYt2nSE/jTbpb/Msva3FJjLyWziLdq0hkA7k8y0kAMQfCpMgST8QBq+IRc7L8NsaliZzA8z6DlXfDqSQDGm3mOlTLPCna1eK/CYMc8qkAmI5a/I1twNR9q7I8brsWiem7+1EThdm07hUaXX+GJ5gS2hmByio/HOHgX4JhSiswBnxaj22MHyr7hcE6MGW5CaSQsmVJgHnG4ka+VWbhJVbF1mKsLl1QWIgGAukHkBp0oU/fadowqEroqOPwYuKtu0ihpyiBq3mTua0qykKBvAjXnUbCWVGqqqz+6APyqWKpOV8GjHDSNOAcI/abhVpCKPERodZgD6n2rRLVoKoVQAAIAHICkvY7Bd3YDH4rhze2y/TX3p7TRVInN2wrhjMKtxcreoI3B5Eedd68u4G5AkganmdAPWaYUSKWtuFY5X/AAt+FwOR/puPfViuOWIcFT0gkH0IGvpv5VIv2FcZWEj+9R0PnUEcMYaC62XzAJHof6g0tNcHSFetguO7QIxkJoAdd3I5QJgb6nmYDC3we0AAA2n8b/8A7V2wuDVJOrMd2bc/LQDyAAqTXUgs42MKifCqrO8Df1POu1FFdOBRRRQBS+2k3cTZsSVEL03uPkzfzBQ0fzGlD8ObGYu9h7bLbtWPCqGSqAAD4ARmdmLyxO3XSrV2s4O90LdsibtvloCw3ABOmYHUTpqes0jHEr5u51wdy3iCpRrgt3IYealMhgjQ5zHUgwUfI6ex57H3b1rGHDsxKRcLCS0OpCzmbXJpoNN6v9VvsrwO5aZ714/eOICyDAksSWjV2MSAY0571Yb10IrMxhVBJJ5ACSflTLgWXJU/tIx+SyltQDdZ8yg7AJ8RI5yDlHmZ5RWbJxJe+WbQt3WMMV1zKfDqYGgJU+wp22POIu3L7/G50U/gQfAvsNT1JJ50qx2FVr6KSVlWGkSdjGoPIH5V50uqvI64NEYVEjYm8t11ZSYCiQRrsCNj5x6qaY8Owv4j7D9a+2uE2k1AbQRqx2mdgQN9angVlzZVN2h4xrkV4jEP3q3FzJ3Z3ABYEEEEqfw6AzqIOtW7gnAsFxKybr2Vt3lYpcayxQM2hzAL4SGkHUHWaRthRcS6GBPpuBl0Ox/Fn+UUl7MdpThLga2wKmM6ajOOnk25UnX5kVu6f2peGa50sKcG1Pyn+UXO/wDZdhyTlvXzB1BdByB0+5MioHaX7P7GHwl28GcMi6eLNmJIADHKNJOwA9a0DhfE7V5DftsCjQJ6Ecj0IJgjrVZ+1LGRhcgP+JcVfYAtPzNutqhF9jE+t6jvN/kyLD2XUJcIlSATHKR0/wC6bWcGxBW2QAwIk8iASunP/vYgGjAH7m35CPoKm4UMGBQT1H5j16V5UsslK1yiuTI81Oe7IGCw33ceUx0HMT1BqTwx2s22tusoQckgTuC3IiSMzCRvudZHRLoF1wPK4PRpDD1zBp6U0xdsFZIBghvl/wAUizyjK/JPQmhJgrzWxoc4kkgCJEnUD8LeW0yDG9WHAKb2Xu9Q0gHYCNyZiMusztFKsTh4vaaZ9f8AMP7FdxaAcEAAnUTOWR+FwCMw9xVsfVJP3cHNLS2NVPFrKKFU54AACCZ00g7e80tt9oWvBhaKqy/EN2HQRy9TvrFZpxTi2IP3bEWRB0tKFDA7wYk9OsetHYbG3ExAtsxKEMFknQyD4ekgHStizKXAfx2lqLXj+0l7xLnZcvxSQpB5AtbiAwmCDG87EUpxOGuXr6ln+6SLmXxS6kwx1J1XZuayDHM/e05CXVubgoJHJyDK+wkn3WlmB4o6+JbhFwNK5hIMzIgD1HuYiTSue+5WOP22jaMNcVlBX4eXKutVHsNxw4jMoQIF1KgzBP7u0KTOmsfnbq0RdqzFKLi6YUUUV0UKKKKACiiigAooooAKqv2j47JhO7mDfdbc/wAOrNPkVUr/AJqtVZX9oPGe/wAULCjw2M0n95yBMeSjT1LdBUs89MGxoK2JGJ2+G4mxHMUvxeLm/ZbYro3uwEjygt9al3nzKG/Euh8xyPqKUcQMwRuZA+U/oK8nGtzTIuBG9CGQK827mYAjYgGfXWvqDcef561nHOa45rV+2VgyrBlP4hK/KJ0P9TUPtZwG20XLJNt7ihzYd4JB1DIM2Uz0B35giKm4bgxv3luliloJlUgAFyWBkZgfDAGsayIprhMA9m+Xe6xSFW20DMvhCwWHw6aAgCATBBds23DlUI6ZMo1JxWlebv8AQj7AdrkwpbD4okIxE5l1RuRIGsRlBMCMqkjc0y+0vGJcuYdbbKywzgqQQQ2WCCNCPuzVhtdmMNjQxvpna25UXJhiCoJUtuwBYwTqORnWsp4twwYXG3LVty9pC4UsdZA1BjTRswkRtXp4G2k+xjy1q8M78P8A/d7Z/iH/AKKb4HCqyHOobXSRPy6c6XYRYwtr1X/0U6s2iEUKQDGoIkdfWvGyv3P6stFCnF4S1Yu2zbTLmzZ4JIy6A6E6at9TTYXVCgOQNCNeg0n086jMjO92CAQFTqNix/MfKoeIN5BDqLiDyH0I2NCjrq3v+xXLSe8TxNCV1+EgzG3Ig12OOD2i0QQZEaxrAk7Ak6RUThWFzP3tprKquv31xFnkyFTq6kSs5dQetWjj/DVTD93P7Ipud4AqtczSsQWUjIBJUBh+Gta6WLjZL1ZCgsl9CCfcbqwEyPMf1pPgr+S6syHRxIAMyDyG5BjTrXTh18JKRAkAefLXzIJ60y4bfi4lwQLiaqxEwfhIPUMpAP0IIBEIP0pU+DRDJtsWpOyJvojEnKE8ILGRDbDrIEyZ3HtUsZwO7aZ5GikjX+npr+Vat2e4yl9IACOoGa305Ar1TofYwdK6cY4Ot9W1ysVjN84ny1P9gR6WiE0miUc84WjN+xV42cUjZh4jkcfvBiIPqGg+la3VC4R2DcXbb4h0K23DqtstqRtJIEAHWNduVX2qqKjsiU5ubthRRRXRAooooAKKKKACiiigD4xgSdhWE3b+e614bvca4P8AOxMfIgVq3bvHm1g3Cxnu/dJJgS4M68jkDEeYA51liYUhy1u7bi06jpupJOpjw7R66isvUQc6iimN1ueL6QZXTyO48jSnVmaAcqCdeRY6j2yt8xTJrhOrRMaxsIGw8gNK58MtzbvN+9cH5AfqawbRui3I24E82E8pX/SSB9IpjYs946prBktBjwjz5SSo66mNpFb4XjRat3szAZIfXnoRA6/D9at/ZtWMu4AzhgADMBGy6mB+Iv8ASpSi03Irj3aQ3uZQAh0UwF5REQJ5HaPSvF24yg94uZY1I5j+JTt7SOZjl7ZSoiM6REbkD0/EPr60s45cuJYZ7QN5cphRqw03n8Sjpv60sY3SNW3cZdnO1eEt2biZwty2bpKH8WUtADbFsoGm56VkXEMSWuO7GSSST1J+I+5moiMo8Uy24G8n95vQ69ZivF59kGpYhfSTEn519JCKhH6Hjyduy34O19zYU9R9FI/rTi44UEnQASfQVAu2psDyhh7GfyrxjbQK5AABdYIABEqRmfbT4A1fOP3Pc2cEOxjiiER945LEdJ1+h09q+suIjMWy/wAzBR+elS7UnElLYDu0x5GMxnzgHSk16/cvuI3PwjYDnz2AGpJ99K1Y4t06M+RryNMDwh8+IuXkC/s9rvoIKhmUyDsPCYOojlXw8bxLrcF9XuLiU0JABlfhKLAgTppv4uYq5cDe1awq5MRcuph7ioTGcOxUSigoWyZmEBZgDyr23DFF7vXBuXvEFvHW2QR4GZF1R1bwAARtzII36KVIkZmVB2GSfPb1jT86ZXFyxryH5VCxVm2jQj98JhiMyAR/MJJ9oimPD2ZpiwzwYPdI1yPWJrBmi+xXE0TbeMeGa02W6qzbP8UbeayBI51pfZftJbxaGPDdQDvLZ0InZgDrlMGD5EcqofCcAHvIO5dMpztmtsvhSGO41nRdObCvFzvbF1HyG3dUaEFcyg7hkmch5g7x1AIbBOWKNtOrHmlJ7Gt0Uv4HxMYi0HAhgcrrM5WG49IgjyIphXpJpq0ZworxduBQSxAA5mouF4nbuMFUnUErIjNG8eY6Gi0nQE2iiiugFFFFABRRSPtdx0YSzI1uvK2x5x8R/hXc9dBzrjaStgtyl9vuMC/e7sANZw7HNOzXAPFrBHhUldeZbQxVfvX7TC25AyrlDDMWeOTN/wAGY000iIIgjUzuSSZ8yAQCa8PaQLsfCdAWMFiNyJ1gSa86XURldo0KDRHx+JBJy/B12n2OwnlXvhjXO77sJGa4RLSBzbQbmBrGm0SDXTDYdFQNEszHU8gOg/D7VJFyYJ5F48hlgfSoSknewyR5bDJbLADMWEF2iYO4HICNIHvNP+BY9coUnLc8RQ8iDq6+zeLrBEbGq33hyidxpXnEXFyEORlO8/mI1nzFLu9mPCemVjT/AMwuWrvK7ZJIPIyOakk6ROh0MctzZ8HxO3dUXLBksfg2JO+oJGUwD4vLnpWVYnGWyoVCW8QM5SIABHMCfamXB7oe2yBvEJCwdQTqIjUeLpWieBempNVvX28lMORzm18rX18Evthg8Nc+/tFUfvGS5aDQSwnMSo0BB6RMgnU1XcJYU3LYG+ad9ok/pU3G8Mu2gGuIVDbGQR13BMHyNe+EWfvwGGXKDM6RqN520mt7rHgdSvZmKXunxRckSAB5RVd7Q8UNt4T4lXKD0LQSfUKFj+Y01xHFUXbxGY0BiagcPsEXVe/auEFixyKhaTJgksYAECQCfLnXj4Y+65F5u1SLP2G4M1m5bxT5WtZWAIYSrsQoDZo1MnXX4umtLLvY24l5bbtaWSWIDyyWcwBeI8zH8p6Gn/BOPWGdku4dLNlVlRm7ws6+KSSAQxAI13hROwrniuK97bKlXsuT8VpwwbeA6MAMvkCY5EjQ+j6mNJW0ZvTb7FGv3Lth3tKt7Dqb1y4qeJW8egMbwF2nqfb7c4zet2rK2mZTZJbPJNx2LFpcn41A2B9fR5ctBmzlU7xiQzFSM5nc6xJjcATpMxXP/wBm2S/3mZEOhIBIE84GuXeR56dDF9StVJjek6EeJuNdd7sBHnxqNs37wHJT66Ex0rot5hBEabaD89wauI7PW7du5ldVDd1N3VkFsLoRp8TaDLtpM1WsclsMRZJZBpmYRmPM5fwjoNT1rmdNbs7jRYuF8fWxZtm+bt43Hzlc7FrdtTpEnSXExoCB5VB4mipdN22Rcs3ZuW2G8TqOoynwkHbQGkz3C0E8gB6BQAB8h76nnXrDd53ltbctLGEH4mYAadCQBPkJO1JPJrjo/H++Y6VOzUOwH+DdPI3f/wAdumvH8ebNqV+Jmyg9NCSfWAY8yN9qOzvDTh7C22IL6s5G2YmSB5DRR5AUp7cXDFsD+In/AG/81u3x4a7pEv7SEGLxt1vGfFBJBJ1noCdt9tBqdKldkAC9m3bthUtZmhWOVAQw0XqSSIJ6xsZr90MzZBrCAgabtoPOSco9xPlpXZ3hAw9rLoXaDcYc2iI9BsPnuTWbBBylbfBXI0kNKKKK9AzhRRRQAVnH2qg99hj+EpdA9Ztz9I+VaPVR+03hxuYTvVEtYbvD/JEP7AHN/lqWaOqDSGi6ZmJrmBMes/r/AErorbHzBr5oI+QryDQdLQm2BzXX6Qf0rwZoDQR/f9zrUTEY3WEGYzBBkAe/UdN/TeupNnWztibuVSZiudvDEql24ZzDMq8gNwT1byO3rUc2nYy2vQRAHt1pta4XiHwsrbJAD5ddWB1lR01MTExpyp0uyOCTgfCv2hwhgeHMZ56iQDGhM7natCwGDs2CqZbVsEZj4VGqfiO8QpmWObU6wdIXYzgfcLnf4rkEjbuwuaJP7079II5GnZxisGW4oyk5XtuVJM6Zco3IXKddIJq3V5tc6XCKYcemNtbkjCWkRJaJLZpIUljqJGT4iRoNCfcaRW4Ml1s91Bm00EBoG2Zx4jv8IMeu9cbmDLP3lpxEDJmBKqABAQgDIpgT8/Ku9lm7z4y4Cy0aKrHZQCASQJmfLQTFZHstmaIxUnuen4PhgsC0i+aiG/1DWfeqtxTPbZlznwHKSANdAynbmpE+YNWjG4lbYLuQqKCzE8gNz+QHrVEbiveX7j3ZVLkAfwgElSfm0+o5CuQTkrOdRGMUl3Pdxy25J964qxB0Psf0Ndbghsu7TAA1LHoANSfIa1ZOCdk83ixebKdrMif85USPQGesbVaEHL6GRuivjEtEEmPOpnD+LIcpfxJuSpnMBrHTXafOr0OD4aAFw9kR1tqT8yDTG1fIiW06CnWGKe7E9Rik9sLJw6LaAxGIurlNkHUECCWHJR10HmACRWW7K3zLFrAO+UFxH+wj5aVenuZjvv1qLeQj4deugH56/OrzetbiLYoi9lsUzQxtWV/+Y7nKR5MFPybLWgdj+yNrCDvM/fXmEd5GgHRBJgHmZJPppXO4x0YTG0RqOUb/APFfLN3LqjMhO8CAfUEQT5xNGN44PdbnZW/oWyqR2xxc4ju+QtgnyP3mnyymvvGO2z4UWzctrdFxsoyFg0kSAFhs3PWQJgc5pFjsSb167cIyllJIMGAYRQY0nKRtpINPnyxlCkEINPcl9mLAfGICJygOf8qaH/Wy/KtIqm9hcNNy7c6DKPc/0VfnVyp+mjUL8nMjthRRRWgmFFFFABXxhIg6ivtU3tH2obMbWGIABIe7vqN1QHSQd2MjkAdwmTJHGrkdjFt0ii9vsCmHxht2EFlMitlUkglp1ykwo0gKsDSedVx3uEQSCPMGrXdFsEljmY6ksSzE9STJJ9ajXHsnkR5gV5MsylK0jSo0uSs28NmMEluUZmAjpE7U4w+GtCIzIR0gj5RNfL9tRqCCBz2I/v19q8o4IkGa5KTYVROw/Du8ui0G0YasBOnOB9PLflVwtsCwOgI3mVM7QZglYMAgcvaqv2XWb/mEY89DK6/X61ZcOgM+Erm1WTOo1OXWTrK78tKR8F8a2sjsgS4gCkBcpBVYHiQghQsAgGdWBgt56SXuZ0B1BMnUFtCBI8Bj5Rsd9ZXYPA5fCB3cawkBSNzqNYBkwTqQ0VMykIFhShgAspHwmIgwNGHTYjfU0Moev2lkZLahSAxB0cxABHiCxOXMYPMga718x/EVtE3n0tiAYjUcssDUiZ6mfSvhXK7PdYLl1Y7ahpgktAUlgcu/ijSBNO49fe+4nRU1RQIzAgBWbqwAjlBB3gGmik+RZScVaPvGu0LYhMndi2uYE+LMWAMqDoANYJidQNdNUq2iSAuaSQAq8yToANpmh2A3IEAk5iFAA82IFXXsVwYf45e25I8ARg8AjXUaZjtpMCepi0Y/ZGWU3J292M+yfZxMKhvMFN9wZffKOgJ1k823P0p49xssoAxPU7D9dKi8WLd2TICiCesT/ZjyowOMzquUGIGunTQGedXsiTkmNY9v79a53rhBUAjU7Hf21H61zfFQ0AMSBqANv0/rr0r6caoXMZA2MwNdPP8AuaVchuSR+U/kah3MZDQdBuSa9WMQr/ikQeh5jpptP9zUTG49EBZ4OUeEbyekdZpkgZPurmAIJBGoI0/7HkdK9X8snMRpyJ26afrVSv8AE7zQFUhnJAQeIjnr/F5fhFK+0d7uLHdFmW++6B5CKdyf3HI2EzrNNodHE1ZNOKW9iLl4EMqHIG5BVUzl8s5aTzyipOUwARD3GDa8lEsB7hWMenWlfB1W1bt2o8UZso5DfXp4iY8/Su9rF53cgkkeHMB+IwDA/hgCPIDTWssuTSjR+x+Gy4cMf/iMX9tAD7gA+9PKU9nuKJethVGRkABToNgR5aR7fNtXqQrSqMsrvcKKKKY4FFFFACntKL7Wu7w4OZzlZpAyLzIPU7aaiSdwJyriVu4l1rAGqtkCpzjaPKNfIbxWwcVu3FsubS57keBfM6D5b+1Uvg3Z97DPdulXuMdwZgGC2v7xYkH+UdaydRj1yRXG6FOA7JE63nI/hSPqxBn2A9TTD/xXD9Hnr3jfkTH0p3RSqEV2HsqHE+x7Qe5uBtQQtzTYg/Eo/wDtpLjcEyGbyNbIEZomR0kSrEbgTMSNCRGk18ZQQQQCDuDzpfTiFlBwHDz8fea6gZCYgiDJ0O3KRFPcFiCQouHxjRWGmYchM6MdfepWO4IImzCMBop+EgbKY1A5CJjkORVhpLKwhl0ZTy/qDyOxp5YoSjSCM3FjS/dKmW5yonWT4RERsST4dfLpUT9qtySuYzMBVKjWZ8UxznTXrrpUdrYOhlvIknpyO+w+VM8PgAINwxOyjc/LX2FRj0yX9mVebwKr1kOSXAMiPQRECfLnSS9hyCUOrLqp/eB/rH+ocgavYsLyte5gf/19KX8S4Ibg8KohGxzsY9sm3lVMmNSjS7BiyaW9W6fP/fsUDH4dWUkqDGsEdPXYipVrgSW1RUPdXtCLonMGGs6HbfSnh7KYm4cndglhBcN4CIgy0AjTynpMVGPBruHxF5MRcF1hlCsoOxVSTl/e0UHl4QecCUFOMXewuSMVKk0/9+j2eLXie6uMTdOqiDlZdsyA880SDJGm8zU+zx5MJlS4pJKIdI0ktM+0VX+N8OnLdtuwa2ZUBWBOozAGdCRUDhVq7ixnN1JWFOdDsNvhYcuVXi4uNshKLTpGoNxmwAG7wAGDGs6jmBqKS4/tCpKOihgCfi8uYg9CYnrVd4lhmCEK1suY5sZiJ5Qo05dSNaWW7WICgZrW+0HTQDfmdOldhBNWJJ7lntcZvM8s5IGZsugGinQ6bco5zX3hL3rjMc5iCxZvhWI8Wui5QZkRsBVZuNfAbKFJgfiInadYAHrrX3BXbl+2pxFwLZzFbVldFJU6sY/xGmQCZ11512aigimxpc4lHgwTPG13EEwOc9ysAyRpmPUZZmRX8S4ViGVlE65p1nmZ5nmatlqwwULbAQRoX098o19jFd7lm6PhcbdB9c0/08hUHlt7l1jpFQx/FFsg2hcYPcANxxqVQwQoP75B35T5ip/Z7iSXnW1ZtlLdtZ8R1MRG2w9Nf08cR7Id+9sW8tl3dVYlYXxmJyrpmBPKJ+tPO1XYscN/Z72EZiC3d3c7TLFSQ+0AEBgRt8MU6xqUG0c1NSobYTiH7PcW5qII0BJBUmCup6ajzArSrVwMAymQQCD1BrFGxTMQ2fkfDI5TmOm589AByq//AGc4y49q4jhsttwEYgwQyhjlJ3AJ+ZO2wfpm17WcyruW6iiitZEKKKKACk6W4svMEhm5zEnTX0PttypxSi4kWDrMsT/u2rkuDq5FlFFFZSwUUUUAFKuO4QEC6B4k+L+Tn8t/TN1prXxlkQdjQmAm4XhyTmHzPL08/XQee1N1tDznmZ1PqR+VfMNYFtFRfhUQNZ26k6k+Z3rqokgV1u2BzGHnQZp8mb8pprgeEEa3GJ/h0/MAUwwmDVBpqeZqRVow8k5T8HxFAEAQKpXa7s/iHvG7YVXDAZgWhlYAAQDoV0E6jnV2oppRUlTFToyxOyeNafCqqy5IzAFXgeM6f4Y1giSdNNasC/ZxhCgJD272UB7tpyuY7klDNsmZ1K1c6KWOOMeDrk2Z3c+ze4D4MYI5B7En3KXFH0qFi+wGNH+Hcwz+bd4n0Ab861Gim0oUyHEfZbjbqAXMXYXqqI5B9SSCfkBXHg/CDgybDEO6FhniD8RIyzJURBjnJNbJS3iXBLN45mUhojMpIPvGh95qeXFqjSHhLSzNsTjAgZiQQoJaOUb/AC0+dRMH2kt3jksJcvXI+FELEHYSVkLz1mK0nB9ksIiFWsW7pPxM6Kxad5kbeVN8LhUtqEtottRsqqFA9hpUY9IviY7yvsVXs92cud4l28MgXUW5BObkWgkaSdATrB0jW043CLdQo4lTHzBkEeYMGu9FaYwUVSJOTbtlZ/8AB8KSCwZgJEEqPCwAKyqggGBMEE8zVgwmGW2gRBlUbDU+e51Jmu1FMopcBbCiiiunAoooo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 descr="http://www.madrimasd.org/blogs/biocienciatecnologia/wp-content/blogs.dir/53/files/199/o_Darw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3" y="1347996"/>
            <a:ext cx="2417971" cy="23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717234" y="162647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i="1" dirty="0"/>
              <a:t>"No es la especie más fuerte la que sobrevive, ni la más inteligente, sino la que mejor se adapta a los </a:t>
            </a:r>
            <a:r>
              <a:rPr lang="es-ES" b="0" i="1" dirty="0" smtClean="0"/>
              <a:t>cambios“</a:t>
            </a:r>
          </a:p>
          <a:p>
            <a:endParaRPr lang="es-ES" b="0" i="1" dirty="0"/>
          </a:p>
          <a:p>
            <a:r>
              <a:rPr lang="es-ES" b="0" i="1" dirty="0"/>
              <a:t>Charles Darwin</a:t>
            </a:r>
          </a:p>
          <a:p>
            <a:endParaRPr lang="es-ES" b="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C" dirty="0" smtClean="0"/>
              <a:t>Introducción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314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8108" r="1698" b="7420"/>
          <a:stretch>
            <a:fillRect/>
          </a:stretch>
        </p:blipFill>
        <p:spPr bwMode="auto">
          <a:xfrm>
            <a:off x="158964" y="994058"/>
            <a:ext cx="5808272" cy="3587467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Análisis No Laborable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967236" y="1087771"/>
            <a:ext cx="317676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pPr algn="just"/>
            <a:endParaRPr lang="es-ES" sz="1400" dirty="0" smtClean="0"/>
          </a:p>
          <a:p>
            <a:r>
              <a:rPr lang="es-ES" sz="1200" b="0" dirty="0"/>
              <a:t>¿En qué meses existen un mayor número de horas empleadas en actividades No Laborables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¿Cuál es el número de horas empleados por consultor en este tipo de actividad? </a:t>
            </a:r>
            <a:endParaRPr lang="es-ES" sz="1200" b="0" dirty="0" smtClean="0"/>
          </a:p>
          <a:p>
            <a:endParaRPr lang="es-ES" sz="1200" b="0" dirty="0"/>
          </a:p>
          <a:p>
            <a:r>
              <a:rPr lang="es-ES" sz="1200" b="0" dirty="0"/>
              <a:t>¿Cuál es el detalle de dichas horas? </a:t>
            </a:r>
            <a:endParaRPr lang="es-ES" sz="1200" b="0" dirty="0" smtClean="0"/>
          </a:p>
          <a:p>
            <a:endParaRPr lang="es-ES" sz="1200" b="0" dirty="0"/>
          </a:p>
          <a:p>
            <a:r>
              <a:rPr lang="es-ES" sz="1200" b="0" dirty="0"/>
              <a:t>¿Son horas justificables o no?</a:t>
            </a:r>
          </a:p>
        </p:txBody>
      </p:sp>
    </p:spTree>
    <p:extLst>
      <p:ext uri="{BB962C8B-B14F-4D97-AF65-F5344CB8AC3E}">
        <p14:creationId xmlns:p14="http://schemas.microsoft.com/office/powerpoint/2010/main" val="3863071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Detalle – Registro de Horas</a:t>
            </a:r>
            <a:endParaRPr lang="es-ES" sz="2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90893" y="1086004"/>
            <a:ext cx="2810231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pPr algn="just"/>
            <a:endParaRPr lang="es-ES" sz="1200" b="0" dirty="0" smtClean="0"/>
          </a:p>
          <a:p>
            <a:pPr algn="just"/>
            <a:r>
              <a:rPr lang="es-ES" sz="1200" b="0" dirty="0" smtClean="0"/>
              <a:t>¿</a:t>
            </a:r>
            <a:r>
              <a:rPr lang="es-ES" sz="1200" b="0" dirty="0"/>
              <a:t>Cuál es el detalle de las actividades registradas por los colaboradores</a:t>
            </a:r>
            <a:r>
              <a:rPr lang="es-ES" sz="1200" b="0" dirty="0" smtClean="0"/>
              <a:t>?</a:t>
            </a:r>
          </a:p>
          <a:p>
            <a:pPr algn="just"/>
            <a:endParaRPr lang="es-ES" sz="1200" b="0" dirty="0"/>
          </a:p>
          <a:p>
            <a:pPr algn="just"/>
            <a:r>
              <a:rPr lang="es-ES" sz="1200" b="0" dirty="0"/>
              <a:t>¿Cuáles son el detalle actividades realizadas que justifican el valor presentado en anteriores cuadros de mano?</a:t>
            </a: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798" t="21376" r="1361" b="3261"/>
          <a:stretch/>
        </p:blipFill>
        <p:spPr bwMode="auto">
          <a:xfrm>
            <a:off x="228599" y="799773"/>
            <a:ext cx="5667375" cy="3610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424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Ejecutado vs. Planificado</a:t>
            </a:r>
            <a:endParaRPr lang="es-ES" sz="20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62318" y="1087771"/>
            <a:ext cx="2981682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1400" dirty="0" smtClean="0"/>
              <a:t>Preguntas a Resolver</a:t>
            </a:r>
          </a:p>
          <a:p>
            <a:endParaRPr lang="es-ES" sz="1400" dirty="0" smtClean="0"/>
          </a:p>
          <a:p>
            <a:r>
              <a:rPr lang="es-ES" sz="1200" b="0" dirty="0"/>
              <a:t>¿Cuál es el estado un proyecto con referencia a su planificación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¿En número de horas y en precio en dólares cuál es el costo del proyecto</a:t>
            </a:r>
            <a:r>
              <a:rPr lang="es-ES" sz="1200" b="0" dirty="0" smtClean="0"/>
              <a:t>?</a:t>
            </a:r>
          </a:p>
          <a:p>
            <a:endParaRPr lang="es-ES" sz="1200" b="0" dirty="0"/>
          </a:p>
          <a:p>
            <a:r>
              <a:rPr lang="es-ES" sz="1200" b="0" dirty="0"/>
              <a:t>¿Qué tareas presentan una planificación correcta o incorrecta según su respectiva planificación?</a:t>
            </a:r>
          </a:p>
          <a:p>
            <a:pPr algn="just"/>
            <a:endParaRPr lang="es-ES" sz="1200" b="0" dirty="0" smtClean="0"/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1219" t="21924" r="8842" b="6521"/>
          <a:stretch/>
        </p:blipFill>
        <p:spPr bwMode="auto">
          <a:xfrm>
            <a:off x="389254" y="797208"/>
            <a:ext cx="5630545" cy="3517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307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Presentación de la aplicación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1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Conclusiones y Recomendaciones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7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Conclusiones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46111" y="856159"/>
            <a:ext cx="8142303" cy="3692692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s-ES" sz="1600" b="0" dirty="0" smtClean="0"/>
              <a:t>La </a:t>
            </a:r>
            <a:r>
              <a:rPr lang="es-ES" sz="1600" b="0" dirty="0"/>
              <a:t>mayor parte del éxito del desarrollo del proyecto radica en el diseño y el correcto levantamiento de </a:t>
            </a:r>
            <a:r>
              <a:rPr lang="es-ES" sz="1600" b="0" dirty="0" smtClean="0"/>
              <a:t>requerimientos.</a:t>
            </a:r>
          </a:p>
          <a:p>
            <a:pPr lvl="0"/>
            <a:endParaRPr lang="es-ES" sz="1600" b="0" dirty="0"/>
          </a:p>
          <a:p>
            <a:pPr lvl="0"/>
            <a:r>
              <a:rPr lang="es-ES" sz="1600" b="0" dirty="0"/>
              <a:t>El manejo del diseño e implementación de la solución debe mantener un esquema simple e integrado </a:t>
            </a:r>
            <a:r>
              <a:rPr lang="es-ES" sz="1600" b="0" dirty="0" smtClean="0"/>
              <a:t>que brinde </a:t>
            </a:r>
            <a:r>
              <a:rPr lang="es-ES" sz="1600" b="0" dirty="0"/>
              <a:t>flexibilidad, robustez y facilidad de uso al usuario</a:t>
            </a:r>
            <a:r>
              <a:rPr lang="es-ES" sz="1600" b="0" dirty="0" smtClean="0"/>
              <a:t>.</a:t>
            </a:r>
          </a:p>
          <a:p>
            <a:pPr lvl="0"/>
            <a:endParaRPr lang="es-ES" sz="1600" b="0" dirty="0"/>
          </a:p>
          <a:p>
            <a:pPr lvl="0"/>
            <a:r>
              <a:rPr lang="es-ES" sz="1600" b="0" dirty="0"/>
              <a:t>Es importante el análisis y selección de recursos tecnológicos de hardware y software, teniendo en cuenta </a:t>
            </a:r>
            <a:r>
              <a:rPr lang="es-ES" sz="1600" b="0" dirty="0" smtClean="0"/>
              <a:t>cada una de sus prestaciones.</a:t>
            </a:r>
          </a:p>
          <a:p>
            <a:pPr lvl="0"/>
            <a:endParaRPr lang="es-ES" sz="1600" b="0" dirty="0"/>
          </a:p>
          <a:p>
            <a:pPr lvl="0"/>
            <a:r>
              <a:rPr lang="es-ES" sz="1600" b="0" dirty="0"/>
              <a:t>L</a:t>
            </a:r>
            <a:r>
              <a:rPr lang="es-ES" sz="1600" b="0" dirty="0" smtClean="0"/>
              <a:t>a </a:t>
            </a:r>
            <a:r>
              <a:rPr lang="es-ES" sz="1600" b="0" dirty="0"/>
              <a:t>solución debe estar </a:t>
            </a:r>
            <a:r>
              <a:rPr lang="es-ES" sz="1600" b="0" dirty="0" smtClean="0"/>
              <a:t>focalizada en </a:t>
            </a:r>
            <a:r>
              <a:rPr lang="es-ES" sz="1600" b="0" dirty="0"/>
              <a:t>el tratamiento de </a:t>
            </a:r>
            <a:r>
              <a:rPr lang="es-ES" sz="1600" b="0" dirty="0" smtClean="0"/>
              <a:t>la información </a:t>
            </a:r>
            <a:r>
              <a:rPr lang="es-ES" sz="1600" b="0" dirty="0"/>
              <a:t>desde su registro, procesamiento y consumo, asegurando como resultado el máximo grado de confiabilidad de los resultados</a:t>
            </a:r>
            <a:r>
              <a:rPr lang="es-ES" sz="14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1839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Recomendaciones</a:t>
            </a:r>
            <a:endParaRPr lang="es-ES" sz="20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28263" y="725355"/>
            <a:ext cx="8160152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/>
            <a:r>
              <a:rPr lang="es-ES" sz="1300" b="0" dirty="0" smtClean="0"/>
              <a:t>Conocer </a:t>
            </a:r>
            <a:r>
              <a:rPr lang="es-ES" sz="1300" b="0" dirty="0"/>
              <a:t>a detalle el o los procesos a implementar en la solución, para la determinación del alcance y los objetivos del proyecto</a:t>
            </a:r>
            <a:r>
              <a:rPr lang="es-ES" sz="1300" b="0" dirty="0" smtClean="0"/>
              <a:t>.</a:t>
            </a:r>
          </a:p>
          <a:p>
            <a:pPr lvl="0" algn="just"/>
            <a:endParaRPr lang="es-ES" sz="900" b="0" dirty="0"/>
          </a:p>
          <a:p>
            <a:pPr lvl="0" algn="just"/>
            <a:r>
              <a:rPr lang="es-ES" sz="1300" b="0" dirty="0"/>
              <a:t>Llevar el control del proyecto basados en la factibilidades tanto costos, recursos y tiempos de desarrollo y entrega</a:t>
            </a:r>
            <a:r>
              <a:rPr lang="es-ES" sz="1300" b="0" dirty="0" smtClean="0"/>
              <a:t>.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/>
              <a:t>Usar las metodología de desarrollo como marco referencial de buenas prácticas </a:t>
            </a:r>
            <a:r>
              <a:rPr lang="es-ES" sz="1300" b="0" dirty="0" smtClean="0"/>
              <a:t>.</a:t>
            </a:r>
            <a:endParaRPr lang="es-ES" sz="1300" b="0" dirty="0"/>
          </a:p>
          <a:p>
            <a:pPr lvl="0" algn="just"/>
            <a:endParaRPr lang="es-ES" sz="1000" b="0" dirty="0" smtClean="0"/>
          </a:p>
          <a:p>
            <a:pPr lvl="0" algn="just"/>
            <a:r>
              <a:rPr lang="es-ES" sz="1300" b="0" dirty="0" smtClean="0"/>
              <a:t>Conocer a fondo la </a:t>
            </a:r>
            <a:r>
              <a:rPr lang="es-ES" sz="1300" b="0" dirty="0"/>
              <a:t>arquitectura de una solución de inteligencia de </a:t>
            </a:r>
            <a:r>
              <a:rPr lang="es-ES" sz="1300" b="0" dirty="0" smtClean="0"/>
              <a:t>negocios y  </a:t>
            </a:r>
            <a:r>
              <a:rPr lang="es-ES" sz="1300" b="0" dirty="0"/>
              <a:t>la importancia de cada uno de sus </a:t>
            </a:r>
            <a:r>
              <a:rPr lang="es-ES" sz="1300" b="0" dirty="0" smtClean="0"/>
              <a:t>componentes.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 smtClean="0"/>
              <a:t>Mediante el </a:t>
            </a:r>
            <a:r>
              <a:rPr lang="es-ES" sz="1300" b="0" dirty="0"/>
              <a:t>análisis y comparación con herramientas </a:t>
            </a:r>
            <a:r>
              <a:rPr lang="es-ES" sz="1300" b="0" dirty="0" smtClean="0"/>
              <a:t>privativas y libres , </a:t>
            </a:r>
            <a:r>
              <a:rPr lang="es-ES" sz="1300" b="0" dirty="0"/>
              <a:t>se determinó que existían mayores prestaciones por parte de las  herramientas </a:t>
            </a:r>
            <a:r>
              <a:rPr lang="es-ES" sz="1300" b="0" dirty="0" smtClean="0"/>
              <a:t>privadas </a:t>
            </a:r>
            <a:r>
              <a:rPr lang="es-ES" sz="1300" b="0" dirty="0"/>
              <a:t>en cuanto a soporte, robustez, seguridad, y alta disponibilidad</a:t>
            </a:r>
            <a:r>
              <a:rPr lang="es-ES" sz="1300" b="0" dirty="0" smtClean="0"/>
              <a:t>.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/>
              <a:t>El </a:t>
            </a:r>
            <a:r>
              <a:rPr lang="es-ES" sz="1300" b="0" dirty="0" smtClean="0"/>
              <a:t>uso APEX, por su entorno de desarrollo rápido, </a:t>
            </a:r>
            <a:r>
              <a:rPr lang="es-ES" sz="1300" b="0" dirty="0"/>
              <a:t>fácil y eficaz, </a:t>
            </a:r>
            <a:r>
              <a:rPr lang="es-ES" sz="1300" b="0" dirty="0" smtClean="0"/>
              <a:t> </a:t>
            </a:r>
            <a:r>
              <a:rPr lang="es-ES" sz="1300" b="0" dirty="0"/>
              <a:t>sin dejar de lado  la calidad en el desarrollo del producto final</a:t>
            </a:r>
            <a:r>
              <a:rPr lang="es-ES" sz="1300" b="0" dirty="0" smtClean="0"/>
              <a:t>.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/>
              <a:t>La creación de un </a:t>
            </a:r>
            <a:r>
              <a:rPr lang="es-ES" sz="1300" b="0" dirty="0" smtClean="0"/>
              <a:t>datamart como </a:t>
            </a:r>
            <a:r>
              <a:rPr lang="es-ES" sz="1300" b="0" dirty="0"/>
              <a:t>repositorio </a:t>
            </a:r>
            <a:r>
              <a:rPr lang="es-ES" sz="1300" b="0" dirty="0" smtClean="0"/>
              <a:t>central, obteniendo una </a:t>
            </a:r>
            <a:r>
              <a:rPr lang="es-ES" sz="1300" b="0" dirty="0"/>
              <a:t>estructura lista para el análisis y consumo de la información</a:t>
            </a:r>
            <a:r>
              <a:rPr lang="es-ES" sz="13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392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89000" y="201896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000" dirty="0" smtClean="0"/>
              <a:t>Recomendaciones</a:t>
            </a:r>
            <a:endParaRPr lang="es-ES" sz="20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555586" y="948757"/>
            <a:ext cx="7915314" cy="1979605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1300" b="0" dirty="0"/>
              <a:t>El empleo de la metodología de Ralph Kimball </a:t>
            </a:r>
            <a:r>
              <a:rPr lang="es-ES" sz="1300" b="0" dirty="0" smtClean="0"/>
              <a:t>, ya </a:t>
            </a:r>
            <a:r>
              <a:rPr lang="es-ES" sz="1300" b="0" dirty="0"/>
              <a:t>que su primicia es ir desarrollando procesos específicos dentro de la empresa, como un primer paso para a implementación a futuro de un datawarehouse empresarial.</a:t>
            </a:r>
          </a:p>
          <a:p>
            <a:pPr lvl="0" algn="just"/>
            <a:endParaRPr lang="es-ES" sz="1000" b="0" dirty="0" smtClean="0"/>
          </a:p>
          <a:p>
            <a:pPr lvl="0" algn="just"/>
            <a:r>
              <a:rPr lang="es-ES" sz="1300" b="0" dirty="0" smtClean="0"/>
              <a:t>Las </a:t>
            </a:r>
            <a:r>
              <a:rPr lang="es-ES" sz="1300" b="0" dirty="0"/>
              <a:t>herramientas de </a:t>
            </a:r>
            <a:r>
              <a:rPr lang="es-ES" sz="1300" b="0" dirty="0" smtClean="0"/>
              <a:t>OBI es una suite completa </a:t>
            </a:r>
            <a:r>
              <a:rPr lang="es-ES" sz="1300" b="0" dirty="0"/>
              <a:t>para el desarrollo de soluciones de inteligencia de negocios, </a:t>
            </a:r>
            <a:r>
              <a:rPr lang="es-ES" sz="1300" b="0" dirty="0" smtClean="0"/>
              <a:t> permitiendo la </a:t>
            </a:r>
            <a:r>
              <a:rPr lang="es-ES" sz="1300" b="0" dirty="0"/>
              <a:t>administración eficiente de cada una de las fases del desarrollo de la solución desde su diseño, construcción, ejecución, implantación y consumo</a:t>
            </a:r>
            <a:r>
              <a:rPr lang="es-ES" sz="1300" b="0" dirty="0" smtClean="0"/>
              <a:t>.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 smtClean="0"/>
              <a:t>Las herramientas </a:t>
            </a:r>
            <a:r>
              <a:rPr lang="es-ES" sz="1300" b="0" dirty="0"/>
              <a:t>de </a:t>
            </a:r>
            <a:r>
              <a:rPr lang="es-ES" sz="1300" b="0" dirty="0" smtClean="0"/>
              <a:t>Oracle muestran </a:t>
            </a:r>
            <a:r>
              <a:rPr lang="es-ES" sz="1300" b="0" dirty="0"/>
              <a:t>una gran superioridad </a:t>
            </a:r>
            <a:r>
              <a:rPr lang="es-ES" sz="1300" b="0" dirty="0" smtClean="0"/>
              <a:t> en </a:t>
            </a:r>
            <a:r>
              <a:rPr lang="es-ES" sz="1300" b="0" dirty="0"/>
              <a:t>cuanto a opciones de diseño y </a:t>
            </a:r>
            <a:r>
              <a:rPr lang="es-ES" sz="1300" b="0" dirty="0" smtClean="0"/>
              <a:t>presentación de reportes y cuadros de mando. 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/>
              <a:t>Es muy importante definir y asesorar el uso y creación de indicadores para la medición de los procesos a </a:t>
            </a:r>
            <a:r>
              <a:rPr lang="es-ES" sz="1300" b="0" dirty="0" smtClean="0"/>
              <a:t>implementar.</a:t>
            </a:r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 smtClean="0"/>
              <a:t>Definir  claramente el </a:t>
            </a:r>
            <a:r>
              <a:rPr lang="es-ES" sz="1300" b="0" dirty="0"/>
              <a:t>nivel de detalle de la información y el esquema de navegación de los </a:t>
            </a:r>
            <a:r>
              <a:rPr lang="es-ES" sz="1300" b="0" dirty="0" smtClean="0"/>
              <a:t>análisis</a:t>
            </a:r>
            <a:r>
              <a:rPr lang="es-ES" sz="1300" b="0" dirty="0"/>
              <a:t>.</a:t>
            </a:r>
            <a:endParaRPr lang="es-ES" sz="1300" b="0" dirty="0" smtClean="0"/>
          </a:p>
          <a:p>
            <a:pPr lvl="0" algn="just"/>
            <a:endParaRPr lang="es-ES" sz="1000" b="0" dirty="0"/>
          </a:p>
          <a:p>
            <a:pPr lvl="0" algn="just"/>
            <a:r>
              <a:rPr lang="es-ES" sz="1300" b="0" dirty="0"/>
              <a:t>Desarrollar solamente la documentación necesaria, para el entendimiento sencillo del diseño, funcionalidad, ejecución y uso de la solución</a:t>
            </a:r>
            <a:r>
              <a:rPr lang="es-ES" sz="1300" b="0" dirty="0" smtClean="0"/>
              <a:t>.</a:t>
            </a:r>
            <a:endParaRPr lang="es-ES" sz="1300" b="0" dirty="0"/>
          </a:p>
        </p:txBody>
      </p:sp>
    </p:spTree>
    <p:extLst>
      <p:ext uri="{BB962C8B-B14F-4D97-AF65-F5344CB8AC3E}">
        <p14:creationId xmlns:p14="http://schemas.microsoft.com/office/powerpoint/2010/main" val="24673105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89000" y="291703"/>
            <a:ext cx="7581900" cy="642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C" dirty="0" smtClean="0"/>
              <a:t>¿Qué es BI?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56784" y="934605"/>
            <a:ext cx="7537450" cy="325755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2588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6017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0589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161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973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4305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EC" sz="1400" dirty="0"/>
          </a:p>
        </p:txBody>
      </p:sp>
      <p:sp>
        <p:nvSpPr>
          <p:cNvPr id="5" name="4 Rectángulo"/>
          <p:cNvSpPr/>
          <p:nvPr/>
        </p:nvSpPr>
        <p:spPr>
          <a:xfrm>
            <a:off x="678580" y="817161"/>
            <a:ext cx="762802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0" dirty="0"/>
              <a:t> Referirnos a Inteligencia de Negocios, implica convertir a las empresas en entidades analíticas, esto es, proporcionarles </a:t>
            </a:r>
            <a:r>
              <a:rPr lang="es-ES" sz="1600" dirty="0"/>
              <a:t>agilidad</a:t>
            </a:r>
            <a:r>
              <a:rPr lang="es-ES" sz="1200" b="0" dirty="0"/>
              <a:t> y </a:t>
            </a:r>
            <a:r>
              <a:rPr lang="es-ES" sz="1600" dirty="0"/>
              <a:t>dinamismo</a:t>
            </a:r>
            <a:r>
              <a:rPr lang="es-ES" sz="1200" b="0" dirty="0"/>
              <a:t>  para el </a:t>
            </a:r>
            <a:r>
              <a:rPr lang="es-ES" sz="1600" dirty="0"/>
              <a:t>análisis</a:t>
            </a:r>
            <a:r>
              <a:rPr lang="es-ES" sz="1200" b="0" dirty="0"/>
              <a:t> de la información </a:t>
            </a:r>
            <a:r>
              <a:rPr lang="es-ES" sz="1600" dirty="0"/>
              <a:t>histórica</a:t>
            </a:r>
            <a:r>
              <a:rPr lang="es-ES" sz="1200" b="0" dirty="0"/>
              <a:t>, </a:t>
            </a:r>
            <a:r>
              <a:rPr lang="es-ES" sz="1600" dirty="0"/>
              <a:t>actual</a:t>
            </a:r>
            <a:r>
              <a:rPr lang="es-ES" sz="1600" b="0" dirty="0"/>
              <a:t> </a:t>
            </a:r>
            <a:r>
              <a:rPr lang="es-ES" sz="1200" b="0" dirty="0"/>
              <a:t>y cuantificar el posible impacto en el </a:t>
            </a:r>
            <a:r>
              <a:rPr lang="es-ES" sz="1600" dirty="0"/>
              <a:t>futuro</a:t>
            </a:r>
            <a:r>
              <a:rPr lang="es-ES" sz="1200" b="0" dirty="0"/>
              <a:t> de las decisiones actuales</a:t>
            </a:r>
            <a:r>
              <a:rPr lang="es-ES" sz="1200" b="0" dirty="0" smtClean="0"/>
              <a:t>.</a:t>
            </a:r>
            <a:endParaRPr lang="es-ES" sz="1200" b="0" dirty="0"/>
          </a:p>
        </p:txBody>
      </p:sp>
      <p:pic>
        <p:nvPicPr>
          <p:cNvPr id="3074" name="Picture 2" descr="http://us.cdn2.123rf.com/168nwm/benchart/benchart1202/benchart120200015/12273888-ilustraci-n-de-un-edificio-alto-y-grande-de-dibujos-animados-con-muchas-ventanas-habitaciones-y-of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46" y="3040301"/>
            <a:ext cx="1343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osgrado.fime.uanl.mx/PaginaMaestria/ing_alejandro/Pagina_Maestria/pagina_prodycalidad/template/images/engrane2-485x39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3" y="2563380"/>
            <a:ext cx="1171173" cy="9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gerprise.net/bloggerprise/wp-content/uploads/2012/11/ConsultoriaEmpresaria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15" y="3459069"/>
            <a:ext cx="1284171" cy="9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s.123rf.com/400wm/400/400/boroda/boroda0707/boroda070700022/1242682-oficina-de-reloj-una-ilustracia-n-vectorial-es-aisladas-sobre-un-fondo-bla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58" y="2222419"/>
            <a:ext cx="869266" cy="8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xeleratum.com/wp-content/uploads/2011/07/admon-ventas_-alineaci%C3%B3n-con-otras-area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r="12001"/>
          <a:stretch/>
        </p:blipFill>
        <p:spPr bwMode="auto">
          <a:xfrm>
            <a:off x="5486400" y="2415861"/>
            <a:ext cx="1665170" cy="17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metodosepa.net/siteClassRoom/MEDIA/metodoSepa/sepaModular2/leccion3/video1/fle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61" y="2125876"/>
            <a:ext cx="1689331" cy="10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metodosepa.net/siteClassRoom/MEDIA/metodoSepa/sepaModular2/leccion3/video1/fle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17" y="2684830"/>
            <a:ext cx="1689331" cy="10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928191" y="2222419"/>
            <a:ext cx="180690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dirty="0"/>
              <a:t>visión más clara </a:t>
            </a:r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5064015" y="1793793"/>
            <a:ext cx="309892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dirty="0"/>
              <a:t>soporte en la toma de decisiones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7088419" y="2729320"/>
            <a:ext cx="199201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u="sng" dirty="0" smtClean="0"/>
              <a:t>rendimiento</a:t>
            </a:r>
            <a:endParaRPr lang="es-ES" sz="1400" u="sng" dirty="0"/>
          </a:p>
        </p:txBody>
      </p:sp>
      <p:sp>
        <p:nvSpPr>
          <p:cNvPr id="9" name="8 Rectángulo"/>
          <p:cNvSpPr/>
          <p:nvPr/>
        </p:nvSpPr>
        <p:spPr>
          <a:xfrm>
            <a:off x="7315625" y="3172837"/>
            <a:ext cx="153760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u="sng" dirty="0" smtClean="0"/>
              <a:t>productividad</a:t>
            </a:r>
            <a:endParaRPr lang="es-ES" sz="1400" u="sng" dirty="0"/>
          </a:p>
        </p:txBody>
      </p:sp>
      <p:sp>
        <p:nvSpPr>
          <p:cNvPr id="10" name="9 Rectángulo"/>
          <p:cNvSpPr/>
          <p:nvPr/>
        </p:nvSpPr>
        <p:spPr>
          <a:xfrm>
            <a:off x="5337031" y="4326569"/>
            <a:ext cx="175560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dirty="0"/>
              <a:t>á</a:t>
            </a:r>
            <a:r>
              <a:rPr lang="es-ES" sz="1400" b="0" dirty="0" smtClean="0"/>
              <a:t>rea – procesos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218499" y="3655585"/>
            <a:ext cx="161775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u="sng" dirty="0" smtClean="0"/>
              <a:t>competitividad</a:t>
            </a:r>
            <a:endParaRPr lang="es-ES" sz="1400" u="sng" dirty="0"/>
          </a:p>
        </p:txBody>
      </p:sp>
      <p:sp>
        <p:nvSpPr>
          <p:cNvPr id="19" name="18 Rectángulo"/>
          <p:cNvSpPr/>
          <p:nvPr/>
        </p:nvSpPr>
        <p:spPr>
          <a:xfrm>
            <a:off x="7072769" y="4135965"/>
            <a:ext cx="180530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b="0" dirty="0"/>
              <a:t>g</a:t>
            </a:r>
            <a:r>
              <a:rPr lang="es-ES" sz="1400" b="0" dirty="0" smtClean="0"/>
              <a:t>lobal - empresa</a:t>
            </a:r>
          </a:p>
        </p:txBody>
      </p:sp>
    </p:spTree>
    <p:extLst>
      <p:ext uri="{BB962C8B-B14F-4D97-AF65-F5344CB8AC3E}">
        <p14:creationId xmlns:p14="http://schemas.microsoft.com/office/powerpoint/2010/main" val="16019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Problemática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909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beAnalytic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9408" y="915354"/>
            <a:ext cx="7537450" cy="3257550"/>
          </a:xfrm>
        </p:spPr>
        <p:txBody>
          <a:bodyPr/>
          <a:lstStyle/>
          <a:p>
            <a:r>
              <a:rPr lang="es-EC" sz="1400" dirty="0" smtClean="0"/>
              <a:t>beAnalytic </a:t>
            </a:r>
            <a:r>
              <a:rPr lang="es-EC" sz="1400" dirty="0"/>
              <a:t>es una empresa del grupo </a:t>
            </a:r>
            <a:r>
              <a:rPr lang="es-EC" sz="1400" dirty="0" smtClean="0"/>
              <a:t>redPartner creada hace </a:t>
            </a:r>
            <a:r>
              <a:rPr lang="es-EC" sz="1600" b="1" dirty="0" smtClean="0"/>
              <a:t>3 años</a:t>
            </a:r>
            <a:r>
              <a:rPr lang="es-EC" sz="1400" dirty="0" smtClean="0"/>
              <a:t>, </a:t>
            </a:r>
            <a:r>
              <a:rPr lang="es-EC" sz="1400" dirty="0"/>
              <a:t>especializada en Business Intelligence y Financial Planning &amp; </a:t>
            </a:r>
            <a:r>
              <a:rPr lang="es-EC" sz="1400" dirty="0" smtClean="0"/>
              <a:t>Analysis.</a:t>
            </a:r>
          </a:p>
          <a:p>
            <a:r>
              <a:rPr lang="es-EC" sz="1400" dirty="0" smtClean="0"/>
              <a:t>Socio directo de Oracle.</a:t>
            </a:r>
          </a:p>
          <a:p>
            <a:endParaRPr lang="es-EC" sz="1400" dirty="0" smtClean="0"/>
          </a:p>
          <a:p>
            <a:r>
              <a:rPr lang="es-EC" sz="1400" dirty="0" smtClean="0"/>
              <a:t>Inicio con:</a:t>
            </a:r>
          </a:p>
          <a:p>
            <a:r>
              <a:rPr lang="es-EC" sz="1600" b="1" dirty="0" smtClean="0"/>
              <a:t>3</a:t>
            </a:r>
            <a:r>
              <a:rPr lang="es-EC" sz="1400" dirty="0" smtClean="0"/>
              <a:t> consultores, en la actualidad cuenta con </a:t>
            </a:r>
            <a:r>
              <a:rPr lang="es-EC" sz="1600" b="1" dirty="0" smtClean="0"/>
              <a:t>15</a:t>
            </a:r>
            <a:r>
              <a:rPr lang="es-EC" sz="1400" dirty="0" smtClean="0"/>
              <a:t> consultores.</a:t>
            </a:r>
            <a:endParaRPr lang="es-EC" sz="1400" dirty="0"/>
          </a:p>
          <a:p>
            <a:r>
              <a:rPr lang="es-EC" sz="1600" b="1" dirty="0" smtClean="0"/>
              <a:t>2</a:t>
            </a:r>
            <a:r>
              <a:rPr lang="es-EC" sz="1400" dirty="0" smtClean="0"/>
              <a:t> clientes con sus respectivos proyectos, en la actualidad cuenta con </a:t>
            </a:r>
          </a:p>
          <a:p>
            <a:r>
              <a:rPr lang="es-EC" sz="1600" b="1" dirty="0" smtClean="0"/>
              <a:t>1</a:t>
            </a:r>
            <a:r>
              <a:rPr lang="es-EC" sz="1400" dirty="0" smtClean="0"/>
              <a:t> proyecto interno para la empresa, en la actualidad ha implementado </a:t>
            </a:r>
          </a:p>
          <a:p>
            <a:endParaRPr lang="es-EC" sz="1400" dirty="0" smtClean="0"/>
          </a:p>
          <a:p>
            <a:r>
              <a:rPr lang="es-ES" sz="1400" dirty="0" smtClean="0"/>
              <a:t>Muestra un incremento en  # </a:t>
            </a:r>
            <a:r>
              <a:rPr lang="es-ES" sz="1400" dirty="0"/>
              <a:t>de clientes, proyectos, oportunidades, así como en recursos físicos y humanos.</a:t>
            </a:r>
          </a:p>
          <a:p>
            <a:endParaRPr lang="es-EC" sz="1400" dirty="0" smtClean="0"/>
          </a:p>
        </p:txBody>
      </p:sp>
    </p:spTree>
    <p:extLst>
      <p:ext uri="{BB962C8B-B14F-4D97-AF65-F5344CB8AC3E}">
        <p14:creationId xmlns:p14="http://schemas.microsoft.com/office/powerpoint/2010/main" val="17904103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Problemática – Gestión de Consultoría</a:t>
            </a:r>
            <a:endParaRPr lang="es-ES" dirty="0"/>
          </a:p>
        </p:txBody>
      </p:sp>
      <p:pic>
        <p:nvPicPr>
          <p:cNvPr id="6146" name="Picture 2" descr="http://1.bp.blogspot.com/_4VVT3H-NhlQ/TNyh6nx1qAI/AAAAAAAAAAc/LeFHSRHLuLI/s640/dolor%2Bde%2Bcabez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0" y="3763929"/>
            <a:ext cx="1057993" cy="9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dem.uprm.edu/educon-web/images/EXCEL%20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5" y="3186665"/>
            <a:ext cx="568292" cy="5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lanosmodernos.info/wp-content/uploads/2013/12/planos-modernos-para-casa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 bwMode="auto">
          <a:xfrm>
            <a:off x="1692863" y="3766005"/>
            <a:ext cx="1298576" cy="9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orpoguajira.gov.co/web/images/engrane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43" y="3458201"/>
            <a:ext cx="891562" cy="6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34342" r="41829" b="36528"/>
          <a:stretch/>
        </p:blipFill>
        <p:spPr bwMode="auto">
          <a:xfrm>
            <a:off x="159020" y="972479"/>
            <a:ext cx="4375314" cy="16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30299" r="67891" b="46954"/>
          <a:stretch/>
        </p:blipFill>
        <p:spPr bwMode="auto">
          <a:xfrm>
            <a:off x="4536349" y="921993"/>
            <a:ext cx="2269333" cy="16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570567" y="2335446"/>
            <a:ext cx="2528962" cy="2628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1200" b="0" dirty="0" smtClean="0"/>
              <a:t>Se incluye análisis por:</a:t>
            </a:r>
          </a:p>
          <a:p>
            <a:pPr marL="0" indent="0">
              <a:buNone/>
            </a:pPr>
            <a:r>
              <a:rPr lang="es-ES" sz="1200" b="0" dirty="0" smtClean="0"/>
              <a:t>Ubicación Geográfica</a:t>
            </a:r>
          </a:p>
          <a:p>
            <a:pPr marL="0" indent="0">
              <a:buNone/>
            </a:pPr>
            <a:r>
              <a:rPr lang="es-ES" sz="1200" b="0" dirty="0" smtClean="0"/>
              <a:t>Categoría consultor</a:t>
            </a:r>
          </a:p>
          <a:p>
            <a:pPr marL="0" indent="0">
              <a:buNone/>
            </a:pPr>
            <a:r>
              <a:rPr lang="es-ES" sz="1200" b="0" dirty="0" smtClean="0"/>
              <a:t>Tiempo (año, semestre, trimestre, </a:t>
            </a:r>
          </a:p>
          <a:p>
            <a:pPr marL="0" indent="0">
              <a:buNone/>
            </a:pPr>
            <a:r>
              <a:rPr lang="es-ES" sz="1200" b="0" dirty="0" smtClean="0"/>
              <a:t>mes , semana y diario</a:t>
            </a:r>
          </a:p>
          <a:p>
            <a:pPr marL="0" indent="0">
              <a:buNone/>
            </a:pPr>
            <a:r>
              <a:rPr lang="es-ES" sz="1200" b="0" dirty="0" smtClean="0"/>
              <a:t>Consultor</a:t>
            </a:r>
          </a:p>
          <a:p>
            <a:pPr marL="0" indent="0">
              <a:buNone/>
            </a:pPr>
            <a:r>
              <a:rPr lang="es-ES" sz="1200" b="0" dirty="0" smtClean="0"/>
              <a:t>Proyectos</a:t>
            </a:r>
          </a:p>
          <a:p>
            <a:pPr marL="0" indent="0">
              <a:buNone/>
            </a:pPr>
            <a:r>
              <a:rPr lang="es-ES" sz="1200" b="0" dirty="0" smtClean="0"/>
              <a:t>Tareas y Subtareas</a:t>
            </a:r>
          </a:p>
          <a:p>
            <a:pPr marL="0" indent="0">
              <a:buNone/>
            </a:pPr>
            <a:r>
              <a:rPr lang="es-ES" sz="1200" b="0" dirty="0" smtClean="0"/>
              <a:t>Entre Otros</a:t>
            </a: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17" name="16 Rectángulo"/>
          <p:cNvSpPr/>
          <p:nvPr/>
        </p:nvSpPr>
        <p:spPr>
          <a:xfrm>
            <a:off x="6841803" y="806491"/>
            <a:ext cx="198648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200" b="0" dirty="0" smtClean="0"/>
              <a:t>Distribuidos en 46 proyectos</a:t>
            </a:r>
          </a:p>
          <a:p>
            <a:pPr marL="0" indent="0">
              <a:buNone/>
            </a:pPr>
            <a:r>
              <a:rPr lang="es-ES" sz="1200" b="0" dirty="0" smtClean="0"/>
              <a:t>10 tipos de tarea y 45 subtareas</a:t>
            </a:r>
          </a:p>
          <a:p>
            <a:pPr marL="0" indent="0">
              <a:buNone/>
            </a:pPr>
            <a:r>
              <a:rPr lang="es-ES" sz="1200" b="0" dirty="0" smtClean="0"/>
              <a:t>Adicionalmente comparar </a:t>
            </a:r>
          </a:p>
          <a:p>
            <a:pPr marL="0" indent="0">
              <a:buNone/>
            </a:pPr>
            <a:r>
              <a:rPr lang="es-ES" sz="1200" b="0" dirty="0" smtClean="0"/>
              <a:t>Real vs Planificado</a:t>
            </a:r>
            <a:endParaRPr lang="es-ES" sz="1200" b="0" dirty="0"/>
          </a:p>
        </p:txBody>
      </p:sp>
      <p:sp>
        <p:nvSpPr>
          <p:cNvPr id="18" name="17 Rectángulo"/>
          <p:cNvSpPr/>
          <p:nvPr/>
        </p:nvSpPr>
        <p:spPr>
          <a:xfrm>
            <a:off x="1060743" y="2787275"/>
            <a:ext cx="198648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200" b="0" dirty="0" smtClean="0"/>
              <a:t>4 registros diarios x consultor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95505" y="2774596"/>
            <a:ext cx="1986489" cy="195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200" b="0" dirty="0" smtClean="0"/>
              <a:t>Actualmente 1 persona encargada.</a:t>
            </a:r>
          </a:p>
          <a:p>
            <a:pPr marL="0" indent="0">
              <a:buNone/>
            </a:pPr>
            <a:r>
              <a:rPr lang="es-ES" sz="1200" b="0" dirty="0" smtClean="0"/>
              <a:t>La persona posee más responsabilidades</a:t>
            </a:r>
          </a:p>
          <a:p>
            <a:pPr marL="0" indent="0">
              <a:buNone/>
            </a:pPr>
            <a:r>
              <a:rPr lang="es-ES" sz="1200" b="0" dirty="0" smtClean="0"/>
              <a:t>Maneja numerosos Excels</a:t>
            </a:r>
          </a:p>
          <a:p>
            <a:pPr marL="0" indent="0">
              <a:buNone/>
            </a:pPr>
            <a:r>
              <a:rPr lang="es-ES" sz="1200" b="0" dirty="0" smtClean="0"/>
              <a:t>Crea reportes bajo demanda</a:t>
            </a:r>
          </a:p>
          <a:p>
            <a:pPr marL="0" indent="0">
              <a:buNone/>
            </a:pPr>
            <a:r>
              <a:rPr lang="es-ES" sz="1200" b="0" dirty="0" smtClean="0"/>
              <a:t>Administra todos los factores de análisis</a:t>
            </a:r>
          </a:p>
        </p:txBody>
      </p:sp>
    </p:spTree>
    <p:extLst>
      <p:ext uri="{BB962C8B-B14F-4D97-AF65-F5344CB8AC3E}">
        <p14:creationId xmlns:p14="http://schemas.microsoft.com/office/powerpoint/2010/main" val="3854775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000" y="281070"/>
            <a:ext cx="7581900" cy="642938"/>
          </a:xfrm>
        </p:spPr>
        <p:txBody>
          <a:bodyPr/>
          <a:lstStyle/>
          <a:p>
            <a:r>
              <a:rPr lang="es-ES" dirty="0" smtClean="0"/>
              <a:t>Impedimentos del proceso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6273" y="915408"/>
            <a:ext cx="7942112" cy="2866314"/>
          </a:xfrm>
        </p:spPr>
        <p:txBody>
          <a:bodyPr/>
          <a:lstStyle/>
          <a:p>
            <a:pPr marL="0" indent="0">
              <a:buNone/>
            </a:pPr>
            <a:r>
              <a:rPr lang="es-ES" sz="1400" dirty="0" smtClean="0"/>
              <a:t>El proceso actual impide:</a:t>
            </a:r>
            <a:endParaRPr lang="es-ES" sz="1400" dirty="0"/>
          </a:p>
          <a:p>
            <a:endParaRPr lang="es-ES" sz="900" dirty="0"/>
          </a:p>
          <a:p>
            <a:pPr lvl="0"/>
            <a:r>
              <a:rPr lang="es-ES" sz="1400" dirty="0"/>
              <a:t>Llevar el registro de actividades de trabajo de los consultores a nivel de día y horas</a:t>
            </a:r>
            <a:r>
              <a:rPr lang="es-ES" sz="1400" dirty="0" smtClean="0"/>
              <a:t>.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Determinar las etapas </a:t>
            </a:r>
            <a:r>
              <a:rPr lang="es-ES" sz="1400" dirty="0" smtClean="0"/>
              <a:t>de los </a:t>
            </a:r>
            <a:r>
              <a:rPr lang="es-ES" sz="1400" dirty="0"/>
              <a:t>proyectos con mayor índice de demora o consumo de recursos</a:t>
            </a:r>
            <a:r>
              <a:rPr lang="es-ES" sz="1400" dirty="0" smtClean="0"/>
              <a:t>.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Controlar el </a:t>
            </a:r>
            <a:r>
              <a:rPr lang="es-ES" sz="1400" dirty="0" smtClean="0"/>
              <a:t> # de </a:t>
            </a:r>
            <a:r>
              <a:rPr lang="es-ES" sz="1400" dirty="0"/>
              <a:t>horas presupuestadas vs el #</a:t>
            </a:r>
            <a:r>
              <a:rPr lang="es-ES" sz="1400" dirty="0" smtClean="0"/>
              <a:t> </a:t>
            </a:r>
            <a:r>
              <a:rPr lang="es-ES" sz="1400" dirty="0"/>
              <a:t>de horas de ejecución dentro de los proyectos</a:t>
            </a:r>
            <a:r>
              <a:rPr lang="es-ES" sz="1400" dirty="0" smtClean="0"/>
              <a:t>.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Justificar las actividades y tiempos </a:t>
            </a:r>
            <a:r>
              <a:rPr lang="es-ES" sz="1400" dirty="0" smtClean="0"/>
              <a:t>dentro de cada proyecto.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Administrar los factores de </a:t>
            </a:r>
            <a:r>
              <a:rPr lang="es-ES" sz="1400" dirty="0" smtClean="0"/>
              <a:t>análisis. 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Monitorear el cumplimiento de los indicadores de </a:t>
            </a:r>
            <a:r>
              <a:rPr lang="es-ES" sz="1400" dirty="0" smtClean="0"/>
              <a:t>gestión de consultoría.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Medir y maximizar la eficiencia del uso de recursos de consultoría</a:t>
            </a:r>
            <a:r>
              <a:rPr lang="es-ES" sz="1400" dirty="0" smtClean="0"/>
              <a:t>.</a:t>
            </a:r>
          </a:p>
          <a:p>
            <a:pPr lvl="0"/>
            <a:endParaRPr lang="es-ES" sz="900" dirty="0"/>
          </a:p>
          <a:p>
            <a:pPr lvl="0"/>
            <a:r>
              <a:rPr lang="es-ES" sz="1400" dirty="0"/>
              <a:t>Medir y maximizar la eficiencia de los </a:t>
            </a:r>
            <a:r>
              <a:rPr lang="es-ES" sz="1400" dirty="0" smtClean="0"/>
              <a:t>procesos.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82872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" y="2234"/>
            <a:ext cx="9145191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/>
          </p:cNvSpPr>
          <p:nvPr/>
        </p:nvSpPr>
        <p:spPr bwMode="auto">
          <a:xfrm>
            <a:off x="529798" y="1803024"/>
            <a:ext cx="4785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l">
              <a:spcBef>
                <a:spcPts val="1200"/>
              </a:spcBef>
              <a:buClr>
                <a:srgbClr val="667263"/>
              </a:buClr>
            </a:pPr>
            <a:r>
              <a:rPr lang="it-IT" dirty="0" smtClean="0">
                <a:solidFill>
                  <a:srgbClr val="FFFFFF"/>
                </a:solidFill>
                <a:sym typeface="Arial" pitchFamily="34" charset="0"/>
              </a:rPr>
              <a:t>Propuesta de solución</a:t>
            </a:r>
          </a:p>
        </p:txBody>
      </p:sp>
      <p:pic>
        <p:nvPicPr>
          <p:cNvPr id="7" name="Picture 6" descr="logo fondo ne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60" y="4386580"/>
            <a:ext cx="1069340" cy="7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28276</TotalTime>
  <Words>2753</Words>
  <Application>Microsoft Office PowerPoint</Application>
  <PresentationFormat>Presentación en pantalla (16:9)</PresentationFormat>
  <Paragraphs>371</Paragraphs>
  <Slides>37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Blank Presentation</vt:lpstr>
      <vt:lpstr>Dibujo de Microsoft Visio</vt:lpstr>
      <vt:lpstr>Leonardo Mora</vt:lpstr>
      <vt:lpstr>Presentación de PowerPoint</vt:lpstr>
      <vt:lpstr>Presentación de PowerPoint</vt:lpstr>
      <vt:lpstr>Presentación de PowerPoint</vt:lpstr>
      <vt:lpstr>Presentación de PowerPoint</vt:lpstr>
      <vt:lpstr>beAnalytic</vt:lpstr>
      <vt:lpstr>Problemática – Gestión de Consultoría</vt:lpstr>
      <vt:lpstr>Impedimentos del proceso actual</vt:lpstr>
      <vt:lpstr>Presentación de PowerPoint</vt:lpstr>
      <vt:lpstr>Arquitectura tecnológica de la solución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beAnalytic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dc:description>This presentation contains information proprietary to Oracle Corporation</dc:description>
  <cp:lastModifiedBy>ANTHONY Y DORIAN</cp:lastModifiedBy>
  <cp:revision>2342</cp:revision>
  <cp:lastPrinted>2010-10-01T22:59:41Z</cp:lastPrinted>
  <dcterms:created xsi:type="dcterms:W3CDTF">2004-09-08T23:34:22Z</dcterms:created>
  <dcterms:modified xsi:type="dcterms:W3CDTF">2014-03-17T01:03:32Z</dcterms:modified>
</cp:coreProperties>
</file>