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handoutMasterIdLst>
    <p:handoutMasterId r:id="rId74"/>
  </p:handout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327" r:id="rId17"/>
    <p:sldId id="328" r:id="rId18"/>
    <p:sldId id="329" r:id="rId19"/>
    <p:sldId id="275" r:id="rId20"/>
    <p:sldId id="272" r:id="rId21"/>
    <p:sldId id="273" r:id="rId22"/>
    <p:sldId id="274" r:id="rId23"/>
    <p:sldId id="276" r:id="rId24"/>
    <p:sldId id="277" r:id="rId25"/>
    <p:sldId id="278" r:id="rId26"/>
    <p:sldId id="279" r:id="rId27"/>
    <p:sldId id="280" r:id="rId28"/>
    <p:sldId id="281" r:id="rId29"/>
    <p:sldId id="283" r:id="rId30"/>
    <p:sldId id="292" r:id="rId31"/>
    <p:sldId id="335" r:id="rId32"/>
    <p:sldId id="285" r:id="rId33"/>
    <p:sldId id="286" r:id="rId34"/>
    <p:sldId id="287" r:id="rId35"/>
    <p:sldId id="284" r:id="rId36"/>
    <p:sldId id="288" r:id="rId37"/>
    <p:sldId id="289" r:id="rId38"/>
    <p:sldId id="290" r:id="rId39"/>
    <p:sldId id="291" r:id="rId40"/>
    <p:sldId id="293" r:id="rId41"/>
    <p:sldId id="294" r:id="rId42"/>
    <p:sldId id="295" r:id="rId43"/>
    <p:sldId id="296" r:id="rId44"/>
    <p:sldId id="33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6" r:id="rId63"/>
    <p:sldId id="315" r:id="rId64"/>
    <p:sldId id="333" r:id="rId65"/>
    <p:sldId id="334" r:id="rId66"/>
    <p:sldId id="317" r:id="rId67"/>
    <p:sldId id="318" r:id="rId68"/>
    <p:sldId id="319" r:id="rId69"/>
    <p:sldId id="320" r:id="rId70"/>
    <p:sldId id="321" r:id="rId71"/>
    <p:sldId id="336" r:id="rId7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MILIA\Downloads\BALANCES%20proyectados%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MILIA\Downloads\BALANCES%20proyectado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ACTIVOS</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'[BALANCES proyectados (1).xlsx]CAPACIDAD'!$C$6:$C$8</c:f>
              <c:strCache>
                <c:ptCount val="3"/>
                <c:pt idx="0">
                  <c:v>Activo Corriente</c:v>
                </c:pt>
                <c:pt idx="1">
                  <c:v>Activo Fijo</c:v>
                </c:pt>
                <c:pt idx="2">
                  <c:v>Otros Activos</c:v>
                </c:pt>
              </c:strCache>
            </c:strRef>
          </c:cat>
          <c:val>
            <c:numRef>
              <c:f>'[BALANCES proyectados (1).xlsx]CAPACIDAD'!$D$6:$D$8</c:f>
              <c:numCache>
                <c:formatCode>0.00%</c:formatCode>
                <c:ptCount val="3"/>
                <c:pt idx="0">
                  <c:v>0.8984000000000002</c:v>
                </c:pt>
                <c:pt idx="1">
                  <c:v>0.10050000000000002</c:v>
                </c:pt>
                <c:pt idx="2">
                  <c:v>1.1000000000000005E-3</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PASIVOS</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'[BALANCES proyectados (1).xlsx]CAPACIDAD'!$E$6:$E$8</c:f>
              <c:strCache>
                <c:ptCount val="3"/>
                <c:pt idx="0">
                  <c:v>Pasivo Corriente</c:v>
                </c:pt>
                <c:pt idx="2">
                  <c:v>Patrimonio</c:v>
                </c:pt>
              </c:strCache>
            </c:strRef>
          </c:cat>
          <c:val>
            <c:numRef>
              <c:f>'[BALANCES proyectados (1).xlsx]CAPACIDAD'!$F$6:$F$8</c:f>
              <c:numCache>
                <c:formatCode>General</c:formatCode>
                <c:ptCount val="3"/>
                <c:pt idx="0" formatCode="0.00%">
                  <c:v>0.63850000000000018</c:v>
                </c:pt>
                <c:pt idx="2" formatCode="0.00%">
                  <c:v>0.36150000000000015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 Target="../slides/slide23.xml"/><Relationship Id="rId4" Type="http://schemas.openxmlformats.org/officeDocument/2006/relationships/image" Target="../media/image22.png"/></Relationships>
</file>

<file path=ppt/diagrams/_rels/data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1E7CB-9759-4643-A39C-A7941CABABA7}" type="doc">
      <dgm:prSet loTypeId="urn:microsoft.com/office/officeart/2005/8/layout/gear1" loCatId="cycle" qsTypeId="urn:microsoft.com/office/officeart/2005/8/quickstyle/simple1" qsCatId="simple" csTypeId="urn:microsoft.com/office/officeart/2005/8/colors/accent1_5" csCatId="accent1" phldr="1"/>
      <dgm:spPr/>
    </dgm:pt>
    <dgm:pt modelId="{D63AAA5E-3ED8-42C0-9A22-CD48B6791918}">
      <dgm:prSet phldrT="[Texto]"/>
      <dgm:spPr/>
      <dgm:t>
        <a:bodyPr/>
        <a:lstStyle/>
        <a:p>
          <a:r>
            <a:rPr lang="es-EC" dirty="0" smtClean="0"/>
            <a:t> según el CIIU3, la fabricación de productos textiles y prendas de  vestir, forma parte de la industria manufacturera más importante del Ecuador</a:t>
          </a:r>
          <a:endParaRPr lang="es-EC" dirty="0"/>
        </a:p>
      </dgm:t>
    </dgm:pt>
    <dgm:pt modelId="{F311CBA8-E153-4D60-AD81-640E9E1C26AA}" type="parTrans" cxnId="{2178722D-7967-451D-BD21-B1F4EFBC1D4C}">
      <dgm:prSet/>
      <dgm:spPr/>
      <dgm:t>
        <a:bodyPr/>
        <a:lstStyle/>
        <a:p>
          <a:endParaRPr lang="es-EC"/>
        </a:p>
      </dgm:t>
    </dgm:pt>
    <dgm:pt modelId="{93B998AC-E6C7-488F-9A1A-308B961FB1BB}" type="sibTrans" cxnId="{2178722D-7967-451D-BD21-B1F4EFBC1D4C}">
      <dgm:prSet/>
      <dgm:spPr/>
      <dgm:t>
        <a:bodyPr/>
        <a:lstStyle/>
        <a:p>
          <a:endParaRPr lang="es-EC"/>
        </a:p>
      </dgm:t>
    </dgm:pt>
    <dgm:pt modelId="{7EB3BD11-7887-40A5-80BB-655DCF2FC993}">
      <dgm:prSet phldrT="[Texto]"/>
      <dgm:spPr/>
      <dgm:t>
        <a:bodyPr/>
        <a:lstStyle/>
        <a:p>
          <a:r>
            <a:rPr lang="es-EC" dirty="0" smtClean="0"/>
            <a:t> ocupar el segundo lugar en el sector de manufactura en el país</a:t>
          </a:r>
          <a:endParaRPr lang="es-EC" dirty="0"/>
        </a:p>
      </dgm:t>
    </dgm:pt>
    <dgm:pt modelId="{D5CD5232-CC73-415C-B691-38F443CD4C01}" type="parTrans" cxnId="{B56A8245-E71F-4789-AB88-7EA825282852}">
      <dgm:prSet/>
      <dgm:spPr/>
      <dgm:t>
        <a:bodyPr/>
        <a:lstStyle/>
        <a:p>
          <a:endParaRPr lang="es-EC"/>
        </a:p>
      </dgm:t>
    </dgm:pt>
    <dgm:pt modelId="{29AB965B-2458-4BFE-B44F-793611AD30A9}" type="sibTrans" cxnId="{B56A8245-E71F-4789-AB88-7EA825282852}">
      <dgm:prSet/>
      <dgm:spPr/>
      <dgm:t>
        <a:bodyPr/>
        <a:lstStyle/>
        <a:p>
          <a:endParaRPr lang="es-EC"/>
        </a:p>
      </dgm:t>
    </dgm:pt>
    <dgm:pt modelId="{A91EDD50-9AD8-4B32-9561-6957400DB830}">
      <dgm:prSet phldrT="[Texto]"/>
      <dgm:spPr/>
      <dgm:t>
        <a:bodyPr/>
        <a:lstStyle/>
        <a:p>
          <a:endParaRPr lang="es-EC"/>
        </a:p>
      </dgm:t>
    </dgm:pt>
    <dgm:pt modelId="{DF2E0139-97AB-4471-B231-9086FEAFDC95}" type="parTrans" cxnId="{8BDF657F-A2A5-4E9F-8A88-90D7A3FCC598}">
      <dgm:prSet/>
      <dgm:spPr/>
      <dgm:t>
        <a:bodyPr/>
        <a:lstStyle/>
        <a:p>
          <a:endParaRPr lang="es-EC"/>
        </a:p>
      </dgm:t>
    </dgm:pt>
    <dgm:pt modelId="{CD1A32E0-7603-4D31-9DDA-45E3B16F2871}" type="sibTrans" cxnId="{8BDF657F-A2A5-4E9F-8A88-90D7A3FCC598}">
      <dgm:prSet/>
      <dgm:spPr/>
      <dgm:t>
        <a:bodyPr/>
        <a:lstStyle/>
        <a:p>
          <a:endParaRPr lang="es-EC"/>
        </a:p>
      </dgm:t>
    </dgm:pt>
    <dgm:pt modelId="{E9E02575-989E-4A7F-A465-EAAB7BD66FB5}">
      <dgm:prSet/>
      <dgm:spPr/>
      <dgm:t>
        <a:bodyPr/>
        <a:lstStyle/>
        <a:p>
          <a:r>
            <a:rPr lang="es-EC" dirty="0" smtClean="0"/>
            <a:t>50.000 personas trabajan  de manera  directa en las empresas textiles y más de  200.000 de manera indirecta. </a:t>
          </a:r>
          <a:endParaRPr lang="es-EC" dirty="0"/>
        </a:p>
      </dgm:t>
    </dgm:pt>
    <dgm:pt modelId="{63A9255F-EA1F-4B8C-A05A-23D7B595823B}" type="parTrans" cxnId="{B41B004F-AF04-4029-9001-D84D085D5D2E}">
      <dgm:prSet/>
      <dgm:spPr/>
      <dgm:t>
        <a:bodyPr/>
        <a:lstStyle/>
        <a:p>
          <a:endParaRPr lang="es-EC"/>
        </a:p>
      </dgm:t>
    </dgm:pt>
    <dgm:pt modelId="{E2636C85-7BEB-4EBA-A390-F99015992DD8}" type="sibTrans" cxnId="{B41B004F-AF04-4029-9001-D84D085D5D2E}">
      <dgm:prSet/>
      <dgm:spPr/>
      <dgm:t>
        <a:bodyPr/>
        <a:lstStyle/>
        <a:p>
          <a:endParaRPr lang="es-EC"/>
        </a:p>
      </dgm:t>
    </dgm:pt>
    <dgm:pt modelId="{542DABEA-6F03-4C20-B838-1DF33520B214}" type="pres">
      <dgm:prSet presAssocID="{B1F1E7CB-9759-4643-A39C-A7941CABABA7}" presName="composite" presStyleCnt="0">
        <dgm:presLayoutVars>
          <dgm:chMax val="3"/>
          <dgm:animLvl val="lvl"/>
          <dgm:resizeHandles val="exact"/>
        </dgm:presLayoutVars>
      </dgm:prSet>
      <dgm:spPr/>
    </dgm:pt>
    <dgm:pt modelId="{E6028210-BD3D-40EF-B931-F97E52F06A26}" type="pres">
      <dgm:prSet presAssocID="{D63AAA5E-3ED8-42C0-9A22-CD48B6791918}" presName="gear1" presStyleLbl="node1" presStyleIdx="0" presStyleCnt="3" custLinFactNeighborX="2648" custLinFactNeighborY="-574">
        <dgm:presLayoutVars>
          <dgm:chMax val="1"/>
          <dgm:bulletEnabled val="1"/>
        </dgm:presLayoutVars>
      </dgm:prSet>
      <dgm:spPr/>
      <dgm:t>
        <a:bodyPr/>
        <a:lstStyle/>
        <a:p>
          <a:endParaRPr lang="es-EC"/>
        </a:p>
      </dgm:t>
    </dgm:pt>
    <dgm:pt modelId="{2CE7E55E-FA06-4EC1-BE77-445E6B52A089}" type="pres">
      <dgm:prSet presAssocID="{D63AAA5E-3ED8-42C0-9A22-CD48B6791918}" presName="gear1srcNode" presStyleLbl="node1" presStyleIdx="0" presStyleCnt="3"/>
      <dgm:spPr/>
      <dgm:t>
        <a:bodyPr/>
        <a:lstStyle/>
        <a:p>
          <a:endParaRPr lang="es-EC"/>
        </a:p>
      </dgm:t>
    </dgm:pt>
    <dgm:pt modelId="{E332FF17-2053-4833-8054-AC620E6315CA}" type="pres">
      <dgm:prSet presAssocID="{D63AAA5E-3ED8-42C0-9A22-CD48B6791918}" presName="gear1dstNode" presStyleLbl="node1" presStyleIdx="0" presStyleCnt="3"/>
      <dgm:spPr/>
      <dgm:t>
        <a:bodyPr/>
        <a:lstStyle/>
        <a:p>
          <a:endParaRPr lang="es-EC"/>
        </a:p>
      </dgm:t>
    </dgm:pt>
    <dgm:pt modelId="{3A26537E-1DFC-4263-99CE-4F5CFBF82B3E}" type="pres">
      <dgm:prSet presAssocID="{E9E02575-989E-4A7F-A465-EAAB7BD66FB5}" presName="gear2" presStyleLbl="node1" presStyleIdx="1" presStyleCnt="3">
        <dgm:presLayoutVars>
          <dgm:chMax val="1"/>
          <dgm:bulletEnabled val="1"/>
        </dgm:presLayoutVars>
      </dgm:prSet>
      <dgm:spPr/>
      <dgm:t>
        <a:bodyPr/>
        <a:lstStyle/>
        <a:p>
          <a:endParaRPr lang="es-EC"/>
        </a:p>
      </dgm:t>
    </dgm:pt>
    <dgm:pt modelId="{DDBA984B-B628-44EF-8011-3AE2034DFCF0}" type="pres">
      <dgm:prSet presAssocID="{E9E02575-989E-4A7F-A465-EAAB7BD66FB5}" presName="gear2srcNode" presStyleLbl="node1" presStyleIdx="1" presStyleCnt="3"/>
      <dgm:spPr/>
      <dgm:t>
        <a:bodyPr/>
        <a:lstStyle/>
        <a:p>
          <a:endParaRPr lang="es-EC"/>
        </a:p>
      </dgm:t>
    </dgm:pt>
    <dgm:pt modelId="{1C1852DF-3A26-4F34-A884-CA06C605C1BC}" type="pres">
      <dgm:prSet presAssocID="{E9E02575-989E-4A7F-A465-EAAB7BD66FB5}" presName="gear2dstNode" presStyleLbl="node1" presStyleIdx="1" presStyleCnt="3"/>
      <dgm:spPr/>
      <dgm:t>
        <a:bodyPr/>
        <a:lstStyle/>
        <a:p>
          <a:endParaRPr lang="es-EC"/>
        </a:p>
      </dgm:t>
    </dgm:pt>
    <dgm:pt modelId="{BEA430E3-5D06-4DBB-A1DE-088ECF675932}" type="pres">
      <dgm:prSet presAssocID="{7EB3BD11-7887-40A5-80BB-655DCF2FC993}" presName="gear3" presStyleLbl="node1" presStyleIdx="2" presStyleCnt="3"/>
      <dgm:spPr/>
      <dgm:t>
        <a:bodyPr/>
        <a:lstStyle/>
        <a:p>
          <a:endParaRPr lang="es-EC"/>
        </a:p>
      </dgm:t>
    </dgm:pt>
    <dgm:pt modelId="{22C214ED-E85E-41DF-AE76-74BA38E322A0}" type="pres">
      <dgm:prSet presAssocID="{7EB3BD11-7887-40A5-80BB-655DCF2FC993}" presName="gear3tx" presStyleLbl="node1" presStyleIdx="2" presStyleCnt="3">
        <dgm:presLayoutVars>
          <dgm:chMax val="1"/>
          <dgm:bulletEnabled val="1"/>
        </dgm:presLayoutVars>
      </dgm:prSet>
      <dgm:spPr/>
      <dgm:t>
        <a:bodyPr/>
        <a:lstStyle/>
        <a:p>
          <a:endParaRPr lang="es-EC"/>
        </a:p>
      </dgm:t>
    </dgm:pt>
    <dgm:pt modelId="{E83E8FA1-017A-43E7-958B-7514AFBE6489}" type="pres">
      <dgm:prSet presAssocID="{7EB3BD11-7887-40A5-80BB-655DCF2FC993}" presName="gear3srcNode" presStyleLbl="node1" presStyleIdx="2" presStyleCnt="3"/>
      <dgm:spPr/>
      <dgm:t>
        <a:bodyPr/>
        <a:lstStyle/>
        <a:p>
          <a:endParaRPr lang="es-EC"/>
        </a:p>
      </dgm:t>
    </dgm:pt>
    <dgm:pt modelId="{CFA03DCA-A828-439F-8F23-60FE0BE9965B}" type="pres">
      <dgm:prSet presAssocID="{7EB3BD11-7887-40A5-80BB-655DCF2FC993}" presName="gear3dstNode" presStyleLbl="node1" presStyleIdx="2" presStyleCnt="3"/>
      <dgm:spPr/>
      <dgm:t>
        <a:bodyPr/>
        <a:lstStyle/>
        <a:p>
          <a:endParaRPr lang="es-EC"/>
        </a:p>
      </dgm:t>
    </dgm:pt>
    <dgm:pt modelId="{A0BD3631-A51D-4864-8A37-8A4F1705197E}" type="pres">
      <dgm:prSet presAssocID="{93B998AC-E6C7-488F-9A1A-308B961FB1BB}" presName="connector1" presStyleLbl="sibTrans2D1" presStyleIdx="0" presStyleCnt="3"/>
      <dgm:spPr/>
      <dgm:t>
        <a:bodyPr/>
        <a:lstStyle/>
        <a:p>
          <a:endParaRPr lang="es-EC"/>
        </a:p>
      </dgm:t>
    </dgm:pt>
    <dgm:pt modelId="{5FD66A1D-362D-4994-B878-5788CD52C274}" type="pres">
      <dgm:prSet presAssocID="{E2636C85-7BEB-4EBA-A390-F99015992DD8}" presName="connector2" presStyleLbl="sibTrans2D1" presStyleIdx="1" presStyleCnt="3"/>
      <dgm:spPr/>
      <dgm:t>
        <a:bodyPr/>
        <a:lstStyle/>
        <a:p>
          <a:endParaRPr lang="es-EC"/>
        </a:p>
      </dgm:t>
    </dgm:pt>
    <dgm:pt modelId="{C3B7BBE6-02D8-4ABE-BD1A-02BE9D2C01CF}" type="pres">
      <dgm:prSet presAssocID="{29AB965B-2458-4BFE-B44F-793611AD30A9}" presName="connector3" presStyleLbl="sibTrans2D1" presStyleIdx="2" presStyleCnt="3"/>
      <dgm:spPr/>
      <dgm:t>
        <a:bodyPr/>
        <a:lstStyle/>
        <a:p>
          <a:endParaRPr lang="es-EC"/>
        </a:p>
      </dgm:t>
    </dgm:pt>
  </dgm:ptLst>
  <dgm:cxnLst>
    <dgm:cxn modelId="{BEE80D11-F8BF-49E0-9E8A-B07F7CC4A118}" type="presOf" srcId="{D63AAA5E-3ED8-42C0-9A22-CD48B6791918}" destId="{E6028210-BD3D-40EF-B931-F97E52F06A26}" srcOrd="0" destOrd="0" presId="urn:microsoft.com/office/officeart/2005/8/layout/gear1"/>
    <dgm:cxn modelId="{0F2D40F1-7F10-47E3-8A6F-FDDCFF2D4C5C}" type="presOf" srcId="{7EB3BD11-7887-40A5-80BB-655DCF2FC993}" destId="{BEA430E3-5D06-4DBB-A1DE-088ECF675932}" srcOrd="0" destOrd="0" presId="urn:microsoft.com/office/officeart/2005/8/layout/gear1"/>
    <dgm:cxn modelId="{8BDF657F-A2A5-4E9F-8A88-90D7A3FCC598}" srcId="{B1F1E7CB-9759-4643-A39C-A7941CABABA7}" destId="{A91EDD50-9AD8-4B32-9561-6957400DB830}" srcOrd="3" destOrd="0" parTransId="{DF2E0139-97AB-4471-B231-9086FEAFDC95}" sibTransId="{CD1A32E0-7603-4D31-9DDA-45E3B16F2871}"/>
    <dgm:cxn modelId="{DF958584-23FF-4863-8CEB-5B852296753A}" type="presOf" srcId="{E2636C85-7BEB-4EBA-A390-F99015992DD8}" destId="{5FD66A1D-362D-4994-B878-5788CD52C274}" srcOrd="0" destOrd="0" presId="urn:microsoft.com/office/officeart/2005/8/layout/gear1"/>
    <dgm:cxn modelId="{495AA405-37A4-415D-BAA1-9AFA4CFC112B}" type="presOf" srcId="{D63AAA5E-3ED8-42C0-9A22-CD48B6791918}" destId="{E332FF17-2053-4833-8054-AC620E6315CA}" srcOrd="2" destOrd="0" presId="urn:microsoft.com/office/officeart/2005/8/layout/gear1"/>
    <dgm:cxn modelId="{55446E04-A4BE-450D-B3CD-0BFEEA6FF5C2}" type="presOf" srcId="{7EB3BD11-7887-40A5-80BB-655DCF2FC993}" destId="{CFA03DCA-A828-439F-8F23-60FE0BE9965B}" srcOrd="3" destOrd="0" presId="urn:microsoft.com/office/officeart/2005/8/layout/gear1"/>
    <dgm:cxn modelId="{72735B0B-20D3-4DDA-87F8-654EDD4569FB}" type="presOf" srcId="{29AB965B-2458-4BFE-B44F-793611AD30A9}" destId="{C3B7BBE6-02D8-4ABE-BD1A-02BE9D2C01CF}" srcOrd="0" destOrd="0" presId="urn:microsoft.com/office/officeart/2005/8/layout/gear1"/>
    <dgm:cxn modelId="{E3DA4D88-93C9-4005-A661-51D34D036496}" type="presOf" srcId="{7EB3BD11-7887-40A5-80BB-655DCF2FC993}" destId="{22C214ED-E85E-41DF-AE76-74BA38E322A0}" srcOrd="1" destOrd="0" presId="urn:microsoft.com/office/officeart/2005/8/layout/gear1"/>
    <dgm:cxn modelId="{DDCC681B-1EA9-442D-BFA2-F034C2667271}" type="presOf" srcId="{E9E02575-989E-4A7F-A465-EAAB7BD66FB5}" destId="{3A26537E-1DFC-4263-99CE-4F5CFBF82B3E}" srcOrd="0" destOrd="0" presId="urn:microsoft.com/office/officeart/2005/8/layout/gear1"/>
    <dgm:cxn modelId="{FA762FBD-AB50-444F-94BD-3A8F4E710A26}" type="presOf" srcId="{7EB3BD11-7887-40A5-80BB-655DCF2FC993}" destId="{E83E8FA1-017A-43E7-958B-7514AFBE6489}" srcOrd="2" destOrd="0" presId="urn:microsoft.com/office/officeart/2005/8/layout/gear1"/>
    <dgm:cxn modelId="{0C2A69D3-C12B-4016-901D-7745417DCB9E}" type="presOf" srcId="{93B998AC-E6C7-488F-9A1A-308B961FB1BB}" destId="{A0BD3631-A51D-4864-8A37-8A4F1705197E}" srcOrd="0" destOrd="0" presId="urn:microsoft.com/office/officeart/2005/8/layout/gear1"/>
    <dgm:cxn modelId="{B56A8245-E71F-4789-AB88-7EA825282852}" srcId="{B1F1E7CB-9759-4643-A39C-A7941CABABA7}" destId="{7EB3BD11-7887-40A5-80BB-655DCF2FC993}" srcOrd="2" destOrd="0" parTransId="{D5CD5232-CC73-415C-B691-38F443CD4C01}" sibTransId="{29AB965B-2458-4BFE-B44F-793611AD30A9}"/>
    <dgm:cxn modelId="{176F788D-76A1-4B28-94CB-CBB908E1A660}" type="presOf" srcId="{E9E02575-989E-4A7F-A465-EAAB7BD66FB5}" destId="{1C1852DF-3A26-4F34-A884-CA06C605C1BC}" srcOrd="2" destOrd="0" presId="urn:microsoft.com/office/officeart/2005/8/layout/gear1"/>
    <dgm:cxn modelId="{2178722D-7967-451D-BD21-B1F4EFBC1D4C}" srcId="{B1F1E7CB-9759-4643-A39C-A7941CABABA7}" destId="{D63AAA5E-3ED8-42C0-9A22-CD48B6791918}" srcOrd="0" destOrd="0" parTransId="{F311CBA8-E153-4D60-AD81-640E9E1C26AA}" sibTransId="{93B998AC-E6C7-488F-9A1A-308B961FB1BB}"/>
    <dgm:cxn modelId="{B41B004F-AF04-4029-9001-D84D085D5D2E}" srcId="{B1F1E7CB-9759-4643-A39C-A7941CABABA7}" destId="{E9E02575-989E-4A7F-A465-EAAB7BD66FB5}" srcOrd="1" destOrd="0" parTransId="{63A9255F-EA1F-4B8C-A05A-23D7B595823B}" sibTransId="{E2636C85-7BEB-4EBA-A390-F99015992DD8}"/>
    <dgm:cxn modelId="{43BD256A-DAAB-4254-A54A-05A13E875072}" type="presOf" srcId="{D63AAA5E-3ED8-42C0-9A22-CD48B6791918}" destId="{2CE7E55E-FA06-4EC1-BE77-445E6B52A089}" srcOrd="1" destOrd="0" presId="urn:microsoft.com/office/officeart/2005/8/layout/gear1"/>
    <dgm:cxn modelId="{44FE6DD5-5850-4014-8FA8-7EB326214613}" type="presOf" srcId="{E9E02575-989E-4A7F-A465-EAAB7BD66FB5}" destId="{DDBA984B-B628-44EF-8011-3AE2034DFCF0}" srcOrd="1" destOrd="0" presId="urn:microsoft.com/office/officeart/2005/8/layout/gear1"/>
    <dgm:cxn modelId="{A3DB4CE8-9245-4BC4-BED0-7331F911A528}" type="presOf" srcId="{B1F1E7CB-9759-4643-A39C-A7941CABABA7}" destId="{542DABEA-6F03-4C20-B838-1DF33520B214}" srcOrd="0" destOrd="0" presId="urn:microsoft.com/office/officeart/2005/8/layout/gear1"/>
    <dgm:cxn modelId="{38FC94E9-85AA-48FC-BFE6-FC05A170A918}" type="presParOf" srcId="{542DABEA-6F03-4C20-B838-1DF33520B214}" destId="{E6028210-BD3D-40EF-B931-F97E52F06A26}" srcOrd="0" destOrd="0" presId="urn:microsoft.com/office/officeart/2005/8/layout/gear1"/>
    <dgm:cxn modelId="{05FD3D4F-737E-4150-BA99-B685DCF8C10F}" type="presParOf" srcId="{542DABEA-6F03-4C20-B838-1DF33520B214}" destId="{2CE7E55E-FA06-4EC1-BE77-445E6B52A089}" srcOrd="1" destOrd="0" presId="urn:microsoft.com/office/officeart/2005/8/layout/gear1"/>
    <dgm:cxn modelId="{3EE3F573-7EBE-42BB-BEAA-F5CF9B4D26AE}" type="presParOf" srcId="{542DABEA-6F03-4C20-B838-1DF33520B214}" destId="{E332FF17-2053-4833-8054-AC620E6315CA}" srcOrd="2" destOrd="0" presId="urn:microsoft.com/office/officeart/2005/8/layout/gear1"/>
    <dgm:cxn modelId="{1B0E64CA-2832-4D06-8038-5CED3D019413}" type="presParOf" srcId="{542DABEA-6F03-4C20-B838-1DF33520B214}" destId="{3A26537E-1DFC-4263-99CE-4F5CFBF82B3E}" srcOrd="3" destOrd="0" presId="urn:microsoft.com/office/officeart/2005/8/layout/gear1"/>
    <dgm:cxn modelId="{2F4D3F26-822D-4284-A2F4-6588CCBEA3AD}" type="presParOf" srcId="{542DABEA-6F03-4C20-B838-1DF33520B214}" destId="{DDBA984B-B628-44EF-8011-3AE2034DFCF0}" srcOrd="4" destOrd="0" presId="urn:microsoft.com/office/officeart/2005/8/layout/gear1"/>
    <dgm:cxn modelId="{F4C0F2ED-7CC6-42E6-8E8F-E88FB9E54910}" type="presParOf" srcId="{542DABEA-6F03-4C20-B838-1DF33520B214}" destId="{1C1852DF-3A26-4F34-A884-CA06C605C1BC}" srcOrd="5" destOrd="0" presId="urn:microsoft.com/office/officeart/2005/8/layout/gear1"/>
    <dgm:cxn modelId="{3AAA51CD-2829-495D-8E2D-BFA46EA92418}" type="presParOf" srcId="{542DABEA-6F03-4C20-B838-1DF33520B214}" destId="{BEA430E3-5D06-4DBB-A1DE-088ECF675932}" srcOrd="6" destOrd="0" presId="urn:microsoft.com/office/officeart/2005/8/layout/gear1"/>
    <dgm:cxn modelId="{21F3499A-5D4F-4314-A053-5257129D94E3}" type="presParOf" srcId="{542DABEA-6F03-4C20-B838-1DF33520B214}" destId="{22C214ED-E85E-41DF-AE76-74BA38E322A0}" srcOrd="7" destOrd="0" presId="urn:microsoft.com/office/officeart/2005/8/layout/gear1"/>
    <dgm:cxn modelId="{EAA8ED22-C2F4-467A-83E6-D3F8442BD3C6}" type="presParOf" srcId="{542DABEA-6F03-4C20-B838-1DF33520B214}" destId="{E83E8FA1-017A-43E7-958B-7514AFBE6489}" srcOrd="8" destOrd="0" presId="urn:microsoft.com/office/officeart/2005/8/layout/gear1"/>
    <dgm:cxn modelId="{7109AEC1-C2AA-48C8-8385-E3D71EB983CB}" type="presParOf" srcId="{542DABEA-6F03-4C20-B838-1DF33520B214}" destId="{CFA03DCA-A828-439F-8F23-60FE0BE9965B}" srcOrd="9" destOrd="0" presId="urn:microsoft.com/office/officeart/2005/8/layout/gear1"/>
    <dgm:cxn modelId="{E6D4ECEB-3161-4AB4-BF5C-2AAF6182F7F9}" type="presParOf" srcId="{542DABEA-6F03-4C20-B838-1DF33520B214}" destId="{A0BD3631-A51D-4864-8A37-8A4F1705197E}" srcOrd="10" destOrd="0" presId="urn:microsoft.com/office/officeart/2005/8/layout/gear1"/>
    <dgm:cxn modelId="{F086BF5F-1A5B-41B7-B56A-4A1078470B96}" type="presParOf" srcId="{542DABEA-6F03-4C20-B838-1DF33520B214}" destId="{5FD66A1D-362D-4994-B878-5788CD52C274}" srcOrd="11" destOrd="0" presId="urn:microsoft.com/office/officeart/2005/8/layout/gear1"/>
    <dgm:cxn modelId="{6E9DE306-F7B3-4D5E-AD2E-3689DCBBDC14}" type="presParOf" srcId="{542DABEA-6F03-4C20-B838-1DF33520B214}" destId="{C3B7BBE6-02D8-4ABE-BD1A-02BE9D2C01C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9563-D886-458C-904F-4FBFDC187FBD}" type="doc">
      <dgm:prSet loTypeId="urn:microsoft.com/office/officeart/2005/8/layout/arrow2" loCatId="process" qsTypeId="urn:microsoft.com/office/officeart/2005/8/quickstyle/simple1" qsCatId="simple" csTypeId="urn:microsoft.com/office/officeart/2005/8/colors/accent1_1" csCatId="accent1" phldr="1"/>
      <dgm:spPr/>
      <dgm:t>
        <a:bodyPr/>
        <a:lstStyle/>
        <a:p>
          <a:endParaRPr lang="es-EC"/>
        </a:p>
      </dgm:t>
    </dgm:pt>
    <dgm:pt modelId="{A9B28BD4-A407-4FE3-A364-99CB20FA2369}">
      <dgm:prSet phldrT="[Texto]" custT="1"/>
      <dgm:spPr/>
      <dgm:t>
        <a:bodyPr/>
        <a:lstStyle/>
        <a:p>
          <a:r>
            <a:rPr lang="es-EC" sz="1200" dirty="0" smtClean="0"/>
            <a:t>Dedicada a la confección de trajes para caballeros</a:t>
          </a:r>
          <a:endParaRPr lang="es-EC" sz="1200" dirty="0"/>
        </a:p>
      </dgm:t>
    </dgm:pt>
    <dgm:pt modelId="{C378A7F4-4C64-4E64-B9CA-A652ACD2D46F}" type="parTrans" cxnId="{036ED4AC-1366-4366-B7C0-BB1E9737AC90}">
      <dgm:prSet/>
      <dgm:spPr/>
      <dgm:t>
        <a:bodyPr/>
        <a:lstStyle/>
        <a:p>
          <a:endParaRPr lang="es-EC"/>
        </a:p>
      </dgm:t>
    </dgm:pt>
    <dgm:pt modelId="{1A3999A7-AA88-4D70-8355-8D89F7B4B73C}" type="sibTrans" cxnId="{036ED4AC-1366-4366-B7C0-BB1E9737AC90}">
      <dgm:prSet/>
      <dgm:spPr/>
      <dgm:t>
        <a:bodyPr/>
        <a:lstStyle/>
        <a:p>
          <a:endParaRPr lang="es-EC"/>
        </a:p>
      </dgm:t>
    </dgm:pt>
    <dgm:pt modelId="{79C2F4AD-4E05-4BD8-A6D0-C0134FE48E74}">
      <dgm:prSet phldrT="[Texto]" custT="1"/>
      <dgm:spPr/>
      <dgm:t>
        <a:bodyPr/>
        <a:lstStyle/>
        <a:p>
          <a:r>
            <a:rPr lang="es-ES" sz="1200" dirty="0" smtClean="0"/>
            <a:t>Se remodelo adquiriendo tecnología de punta  en el año  2010</a:t>
          </a:r>
          <a:endParaRPr lang="es-EC" sz="1200" dirty="0"/>
        </a:p>
      </dgm:t>
    </dgm:pt>
    <dgm:pt modelId="{E89B94B0-7707-4DFA-B10D-C4783B172E4F}" type="parTrans" cxnId="{444EF2C2-C196-4E3F-9CF4-25B6929B7686}">
      <dgm:prSet/>
      <dgm:spPr/>
      <dgm:t>
        <a:bodyPr/>
        <a:lstStyle/>
        <a:p>
          <a:endParaRPr lang="es-EC"/>
        </a:p>
      </dgm:t>
    </dgm:pt>
    <dgm:pt modelId="{E444F06F-9963-43BB-B072-F60F1935A30C}" type="sibTrans" cxnId="{444EF2C2-C196-4E3F-9CF4-25B6929B7686}">
      <dgm:prSet/>
      <dgm:spPr/>
      <dgm:t>
        <a:bodyPr/>
        <a:lstStyle/>
        <a:p>
          <a:endParaRPr lang="es-EC"/>
        </a:p>
      </dgm:t>
    </dgm:pt>
    <dgm:pt modelId="{04ECBCB1-693A-4891-AB3A-7F8A56BBD1D9}">
      <dgm:prSet/>
      <dgm:spPr/>
      <dgm:t>
        <a:bodyPr/>
        <a:lstStyle/>
        <a:p>
          <a:endParaRPr lang="es-ES" dirty="0" smtClean="0">
            <a:solidFill>
              <a:schemeClr val="tx1"/>
            </a:solidFill>
          </a:endParaRPr>
        </a:p>
      </dgm:t>
    </dgm:pt>
    <dgm:pt modelId="{EF76F0B1-886C-48F7-ABC3-497AFB3842C3}" type="parTrans" cxnId="{7CD4620B-CB0B-427B-9151-7459D5374F30}">
      <dgm:prSet/>
      <dgm:spPr/>
      <dgm:t>
        <a:bodyPr/>
        <a:lstStyle/>
        <a:p>
          <a:endParaRPr lang="es-EC"/>
        </a:p>
      </dgm:t>
    </dgm:pt>
    <dgm:pt modelId="{6B684C05-4655-4A22-8C8A-2D9C1ECF5F76}" type="sibTrans" cxnId="{7CD4620B-CB0B-427B-9151-7459D5374F30}">
      <dgm:prSet/>
      <dgm:spPr/>
      <dgm:t>
        <a:bodyPr/>
        <a:lstStyle/>
        <a:p>
          <a:endParaRPr lang="es-EC"/>
        </a:p>
      </dgm:t>
    </dgm:pt>
    <dgm:pt modelId="{55BC598F-680C-466E-86C0-EDA6E0BD1D18}">
      <dgm:prSet custT="1"/>
      <dgm:spPr/>
      <dgm:t>
        <a:bodyPr/>
        <a:lstStyle/>
        <a:p>
          <a:r>
            <a:rPr lang="es-ES" sz="1200" dirty="0" smtClean="0"/>
            <a:t>Empresa textil de confección de trajes para caballeros en la  ciudad de Quito </a:t>
          </a:r>
          <a:endParaRPr lang="es-EC" sz="1200" dirty="0"/>
        </a:p>
      </dgm:t>
    </dgm:pt>
    <dgm:pt modelId="{E1A6B667-78C5-43B0-9882-FA2EB19AC3C7}" type="parTrans" cxnId="{C05CF3EB-6CAA-4FAB-9DAD-5D41492170CC}">
      <dgm:prSet/>
      <dgm:spPr/>
      <dgm:t>
        <a:bodyPr/>
        <a:lstStyle/>
        <a:p>
          <a:endParaRPr lang="es-EC"/>
        </a:p>
      </dgm:t>
    </dgm:pt>
    <dgm:pt modelId="{57FEA74A-DD66-4A2C-BA9B-4382965C7F73}" type="sibTrans" cxnId="{C05CF3EB-6CAA-4FAB-9DAD-5D41492170CC}">
      <dgm:prSet/>
      <dgm:spPr/>
      <dgm:t>
        <a:bodyPr/>
        <a:lstStyle/>
        <a:p>
          <a:endParaRPr lang="es-EC"/>
        </a:p>
      </dgm:t>
    </dgm:pt>
    <dgm:pt modelId="{CF7F27E1-13D6-44A1-B686-2F70DCCE52DE}" type="pres">
      <dgm:prSet presAssocID="{60C49563-D886-458C-904F-4FBFDC187FBD}" presName="arrowDiagram" presStyleCnt="0">
        <dgm:presLayoutVars>
          <dgm:chMax val="5"/>
          <dgm:dir/>
          <dgm:resizeHandles val="exact"/>
        </dgm:presLayoutVars>
      </dgm:prSet>
      <dgm:spPr/>
      <dgm:t>
        <a:bodyPr/>
        <a:lstStyle/>
        <a:p>
          <a:endParaRPr lang="es-EC"/>
        </a:p>
      </dgm:t>
    </dgm:pt>
    <dgm:pt modelId="{4CF88743-4421-481E-AB8D-11D0F4DFB6CD}" type="pres">
      <dgm:prSet presAssocID="{60C49563-D886-458C-904F-4FBFDC187FBD}" presName="arrow" presStyleLbl="bgShp" presStyleIdx="0" presStyleCnt="1" custLinFactNeighborX="5438" custLinFactNeighborY="-1074"/>
      <dgm:spPr/>
    </dgm:pt>
    <dgm:pt modelId="{65402E0A-CBFA-474B-B232-3503FC84749C}" type="pres">
      <dgm:prSet presAssocID="{60C49563-D886-458C-904F-4FBFDC187FBD}" presName="arrowDiagram4" presStyleCnt="0"/>
      <dgm:spPr/>
    </dgm:pt>
    <dgm:pt modelId="{1E5A4711-EE19-4E17-8867-EFC9C1543C26}" type="pres">
      <dgm:prSet presAssocID="{04ECBCB1-693A-4891-AB3A-7F8A56BBD1D9}" presName="bullet4a" presStyleLbl="node1" presStyleIdx="0" presStyleCnt="4" custLinFactX="100000" custLinFactNeighborX="147951" custLinFactNeighborY="-41946"/>
      <dgm:spPr/>
    </dgm:pt>
    <dgm:pt modelId="{479EDFAC-DBF8-43A8-A405-8D6BB8DD6B35}" type="pres">
      <dgm:prSet presAssocID="{04ECBCB1-693A-4891-AB3A-7F8A56BBD1D9}" presName="textBox4a" presStyleLbl="revTx" presStyleIdx="0" presStyleCnt="4">
        <dgm:presLayoutVars>
          <dgm:bulletEnabled val="1"/>
        </dgm:presLayoutVars>
      </dgm:prSet>
      <dgm:spPr/>
      <dgm:t>
        <a:bodyPr/>
        <a:lstStyle/>
        <a:p>
          <a:endParaRPr lang="es-EC"/>
        </a:p>
      </dgm:t>
    </dgm:pt>
    <dgm:pt modelId="{D9809BA3-24C7-439A-9E4B-D8CF58487748}" type="pres">
      <dgm:prSet presAssocID="{A9B28BD4-A407-4FE3-A364-99CB20FA2369}" presName="bullet4b" presStyleLbl="node1" presStyleIdx="1" presStyleCnt="4" custScaleX="122627" custScaleY="100000" custLinFactX="100000" custLinFactNeighborX="130876" custLinFactNeighborY="-75222"/>
      <dgm:spPr/>
    </dgm:pt>
    <dgm:pt modelId="{BFD02633-138E-46DD-956A-6E763D600139}" type="pres">
      <dgm:prSet presAssocID="{A9B28BD4-A407-4FE3-A364-99CB20FA2369}" presName="textBox4b" presStyleLbl="revTx" presStyleIdx="1" presStyleCnt="4" custScaleX="430639" custScaleY="28549" custLinFactX="72384" custLinFactNeighborX="100000" custLinFactNeighborY="-26468">
        <dgm:presLayoutVars>
          <dgm:bulletEnabled val="1"/>
        </dgm:presLayoutVars>
      </dgm:prSet>
      <dgm:spPr/>
      <dgm:t>
        <a:bodyPr/>
        <a:lstStyle/>
        <a:p>
          <a:endParaRPr lang="es-EC"/>
        </a:p>
      </dgm:t>
    </dgm:pt>
    <dgm:pt modelId="{20ED1197-9550-411E-A3D1-9C01873135AE}" type="pres">
      <dgm:prSet presAssocID="{79C2F4AD-4E05-4BD8-A6D0-C0134FE48E74}" presName="bullet4c" presStyleLbl="node1" presStyleIdx="2" presStyleCnt="4" custLinFactX="-100000" custLinFactY="45351" custLinFactNeighborX="-124856" custLinFactNeighborY="100000"/>
      <dgm:spPr/>
    </dgm:pt>
    <dgm:pt modelId="{36ABBE9A-8403-4362-9C3F-321ED9AF3A1C}" type="pres">
      <dgm:prSet presAssocID="{79C2F4AD-4E05-4BD8-A6D0-C0134FE48E74}" presName="textBox4c" presStyleLbl="revTx" presStyleIdx="2" presStyleCnt="4" custScaleX="332146" custScaleY="20995" custLinFactX="99517" custLinFactNeighborX="100000" custLinFactNeighborY="-46232">
        <dgm:presLayoutVars>
          <dgm:bulletEnabled val="1"/>
        </dgm:presLayoutVars>
      </dgm:prSet>
      <dgm:spPr/>
      <dgm:t>
        <a:bodyPr/>
        <a:lstStyle/>
        <a:p>
          <a:endParaRPr lang="es-EC"/>
        </a:p>
      </dgm:t>
    </dgm:pt>
    <dgm:pt modelId="{18F4789B-6F1B-4895-85CF-9E508992B10C}" type="pres">
      <dgm:prSet presAssocID="{55BC598F-680C-466E-86C0-EDA6E0BD1D18}" presName="bullet4d" presStyleLbl="node1" presStyleIdx="3" presStyleCnt="4"/>
      <dgm:spPr/>
    </dgm:pt>
    <dgm:pt modelId="{8EF560B1-DD76-4711-8EBC-FEE1456D44EF}" type="pres">
      <dgm:prSet presAssocID="{55BC598F-680C-466E-86C0-EDA6E0BD1D18}" presName="textBox4d" presStyleLbl="revTx" presStyleIdx="3" presStyleCnt="4" custScaleX="470942" custScaleY="30931" custLinFactX="-100000" custLinFactNeighborX="-157292" custLinFactNeighborY="34156">
        <dgm:presLayoutVars>
          <dgm:bulletEnabled val="1"/>
        </dgm:presLayoutVars>
      </dgm:prSet>
      <dgm:spPr/>
      <dgm:t>
        <a:bodyPr/>
        <a:lstStyle/>
        <a:p>
          <a:endParaRPr lang="es-EC"/>
        </a:p>
      </dgm:t>
    </dgm:pt>
  </dgm:ptLst>
  <dgm:cxnLst>
    <dgm:cxn modelId="{C05CF3EB-6CAA-4FAB-9DAD-5D41492170CC}" srcId="{60C49563-D886-458C-904F-4FBFDC187FBD}" destId="{55BC598F-680C-466E-86C0-EDA6E0BD1D18}" srcOrd="3" destOrd="0" parTransId="{E1A6B667-78C5-43B0-9882-FA2EB19AC3C7}" sibTransId="{57FEA74A-DD66-4A2C-BA9B-4382965C7F73}"/>
    <dgm:cxn modelId="{ABF7BF78-8628-4063-885C-CF1E3353F93D}" type="presOf" srcId="{04ECBCB1-693A-4891-AB3A-7F8A56BBD1D9}" destId="{479EDFAC-DBF8-43A8-A405-8D6BB8DD6B35}" srcOrd="0" destOrd="0" presId="urn:microsoft.com/office/officeart/2005/8/layout/arrow2"/>
    <dgm:cxn modelId="{FE72FBC6-16F6-41E8-9B8D-EA839B97481F}" type="presOf" srcId="{60C49563-D886-458C-904F-4FBFDC187FBD}" destId="{CF7F27E1-13D6-44A1-B686-2F70DCCE52DE}" srcOrd="0" destOrd="0" presId="urn:microsoft.com/office/officeart/2005/8/layout/arrow2"/>
    <dgm:cxn modelId="{7CD4620B-CB0B-427B-9151-7459D5374F30}" srcId="{60C49563-D886-458C-904F-4FBFDC187FBD}" destId="{04ECBCB1-693A-4891-AB3A-7F8A56BBD1D9}" srcOrd="0" destOrd="0" parTransId="{EF76F0B1-886C-48F7-ABC3-497AFB3842C3}" sibTransId="{6B684C05-4655-4A22-8C8A-2D9C1ECF5F76}"/>
    <dgm:cxn modelId="{6136F09C-6B99-4FEB-94E1-D558E4B6BC4D}" type="presOf" srcId="{A9B28BD4-A407-4FE3-A364-99CB20FA2369}" destId="{BFD02633-138E-46DD-956A-6E763D600139}" srcOrd="0" destOrd="0" presId="urn:microsoft.com/office/officeart/2005/8/layout/arrow2"/>
    <dgm:cxn modelId="{027C2159-4A2B-41C5-8211-7A064D0DD37A}" type="presOf" srcId="{79C2F4AD-4E05-4BD8-A6D0-C0134FE48E74}" destId="{36ABBE9A-8403-4362-9C3F-321ED9AF3A1C}" srcOrd="0" destOrd="0" presId="urn:microsoft.com/office/officeart/2005/8/layout/arrow2"/>
    <dgm:cxn modelId="{036ED4AC-1366-4366-B7C0-BB1E9737AC90}" srcId="{60C49563-D886-458C-904F-4FBFDC187FBD}" destId="{A9B28BD4-A407-4FE3-A364-99CB20FA2369}" srcOrd="1" destOrd="0" parTransId="{C378A7F4-4C64-4E64-B9CA-A652ACD2D46F}" sibTransId="{1A3999A7-AA88-4D70-8355-8D89F7B4B73C}"/>
    <dgm:cxn modelId="{444EF2C2-C196-4E3F-9CF4-25B6929B7686}" srcId="{60C49563-D886-458C-904F-4FBFDC187FBD}" destId="{79C2F4AD-4E05-4BD8-A6D0-C0134FE48E74}" srcOrd="2" destOrd="0" parTransId="{E89B94B0-7707-4DFA-B10D-C4783B172E4F}" sibTransId="{E444F06F-9963-43BB-B072-F60F1935A30C}"/>
    <dgm:cxn modelId="{3B130FA4-3450-4478-B8FA-7CA18E632258}" type="presOf" srcId="{55BC598F-680C-466E-86C0-EDA6E0BD1D18}" destId="{8EF560B1-DD76-4711-8EBC-FEE1456D44EF}" srcOrd="0" destOrd="0" presId="urn:microsoft.com/office/officeart/2005/8/layout/arrow2"/>
    <dgm:cxn modelId="{C83A39CB-A0AF-46F6-9DF6-F8FB25FA9DC1}" type="presParOf" srcId="{CF7F27E1-13D6-44A1-B686-2F70DCCE52DE}" destId="{4CF88743-4421-481E-AB8D-11D0F4DFB6CD}" srcOrd="0" destOrd="0" presId="urn:microsoft.com/office/officeart/2005/8/layout/arrow2"/>
    <dgm:cxn modelId="{393783BF-F2F7-4A3B-AE63-DCED9EEC0BA0}" type="presParOf" srcId="{CF7F27E1-13D6-44A1-B686-2F70DCCE52DE}" destId="{65402E0A-CBFA-474B-B232-3503FC84749C}" srcOrd="1" destOrd="0" presId="urn:microsoft.com/office/officeart/2005/8/layout/arrow2"/>
    <dgm:cxn modelId="{EF81BDB3-0E0E-495B-B0D6-E39D3F75BB4A}" type="presParOf" srcId="{65402E0A-CBFA-474B-B232-3503FC84749C}" destId="{1E5A4711-EE19-4E17-8867-EFC9C1543C26}" srcOrd="0" destOrd="0" presId="urn:microsoft.com/office/officeart/2005/8/layout/arrow2"/>
    <dgm:cxn modelId="{19FBFEA8-CA2F-4ED0-8D76-AF196B3DC837}" type="presParOf" srcId="{65402E0A-CBFA-474B-B232-3503FC84749C}" destId="{479EDFAC-DBF8-43A8-A405-8D6BB8DD6B35}" srcOrd="1" destOrd="0" presId="urn:microsoft.com/office/officeart/2005/8/layout/arrow2"/>
    <dgm:cxn modelId="{7DABAECC-9EA8-4A81-9060-0918A2F73331}" type="presParOf" srcId="{65402E0A-CBFA-474B-B232-3503FC84749C}" destId="{D9809BA3-24C7-439A-9E4B-D8CF58487748}" srcOrd="2" destOrd="0" presId="urn:microsoft.com/office/officeart/2005/8/layout/arrow2"/>
    <dgm:cxn modelId="{26CD7D1C-D39D-4158-B6EE-E5E2A38B99E9}" type="presParOf" srcId="{65402E0A-CBFA-474B-B232-3503FC84749C}" destId="{BFD02633-138E-46DD-956A-6E763D600139}" srcOrd="3" destOrd="0" presId="urn:microsoft.com/office/officeart/2005/8/layout/arrow2"/>
    <dgm:cxn modelId="{E856B54C-A4A4-4DC0-A633-42C88028319D}" type="presParOf" srcId="{65402E0A-CBFA-474B-B232-3503FC84749C}" destId="{20ED1197-9550-411E-A3D1-9C01873135AE}" srcOrd="4" destOrd="0" presId="urn:microsoft.com/office/officeart/2005/8/layout/arrow2"/>
    <dgm:cxn modelId="{69AA4BA2-4ADA-4313-9481-85D1A9698DAA}" type="presParOf" srcId="{65402E0A-CBFA-474B-B232-3503FC84749C}" destId="{36ABBE9A-8403-4362-9C3F-321ED9AF3A1C}" srcOrd="5" destOrd="0" presId="urn:microsoft.com/office/officeart/2005/8/layout/arrow2"/>
    <dgm:cxn modelId="{E760F4CB-945F-459D-854D-33DB814AA7AA}" type="presParOf" srcId="{65402E0A-CBFA-474B-B232-3503FC84749C}" destId="{18F4789B-6F1B-4895-85CF-9E508992B10C}" srcOrd="6" destOrd="0" presId="urn:microsoft.com/office/officeart/2005/8/layout/arrow2"/>
    <dgm:cxn modelId="{C920E8B7-376A-439A-86C5-0D8499241B6C}" type="presParOf" srcId="{65402E0A-CBFA-474B-B232-3503FC84749C}" destId="{8EF560B1-DD76-4711-8EBC-FEE1456D44EF}"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1" qsCatId="simple" csTypeId="urn:microsoft.com/office/officeart/2005/8/colors/accent0_2" csCatId="mainScheme" phldr="1"/>
      <dgm:spPr/>
    </dgm:pt>
    <dgm:pt modelId="{8D5C5D08-B3A4-425A-A766-35CDD177E52D}">
      <dgm:prSet phldrT="[Texto]"/>
      <dgm:spPr/>
      <dgm:t>
        <a:bodyPr/>
        <a:lstStyle/>
        <a:p>
          <a:r>
            <a:rPr lang="es-ES" dirty="0" smtClean="0"/>
            <a:t>Factor Político</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60185A9-4C95-437A-8FBA-6F3B7124B558}" type="parTrans" cxnId="{D04D21D2-091A-499E-8AE4-F7B2BAC58D58}">
      <dgm:prSet/>
      <dgm:spPr/>
      <dgm:t>
        <a:bodyPr/>
        <a:lstStyle/>
        <a:p>
          <a:endParaRPr lang="es-ES"/>
        </a:p>
      </dgm:t>
    </dgm:pt>
    <dgm:pt modelId="{EE27840C-004E-44B3-B760-D267E810FD7D}" type="sibTrans" cxnId="{D04D21D2-091A-499E-8AE4-F7B2BAC58D58}">
      <dgm:prSet/>
      <dgm:spPr/>
      <dgm:t>
        <a:bodyPr/>
        <a:lstStyle/>
        <a:p>
          <a:endParaRPr lang="es-ES"/>
        </a:p>
      </dgm:t>
    </dgm:pt>
    <dgm:pt modelId="{763AF9C2-DFA0-4E1A-BA69-565AAF78FBB1}">
      <dgm:prSet phldrT="[Texto]"/>
      <dgm:spPr/>
      <dgm:t>
        <a:bodyPr/>
        <a:lstStyle/>
        <a:p>
          <a:r>
            <a:rPr lang="es-ES" dirty="0" smtClean="0"/>
            <a:t>Factor  Económico</a:t>
          </a:r>
          <a:endParaRPr lang="es-ES" dirty="0"/>
        </a:p>
      </dgm:t>
    </dgm:pt>
    <dgm:pt modelId="{9D7BD31E-652D-4C5C-A76A-3CABEDBE04CA}" type="parTrans" cxnId="{84E2CAFD-72E4-4408-BCE7-A2E66AF81F03}">
      <dgm:prSet/>
      <dgm:spPr/>
      <dgm:t>
        <a:bodyPr/>
        <a:lstStyle/>
        <a:p>
          <a:endParaRPr lang="es-ES"/>
        </a:p>
      </dgm:t>
    </dgm:pt>
    <dgm:pt modelId="{2059038C-7747-4F55-9CC0-43EFF4934AAD}" type="sibTrans" cxnId="{84E2CAFD-72E4-4408-BCE7-A2E66AF81F03}">
      <dgm:prSet/>
      <dgm:spPr/>
      <dgm:t>
        <a:bodyPr/>
        <a:lstStyle/>
        <a:p>
          <a:endParaRPr lang="es-ES"/>
        </a:p>
      </dgm:t>
    </dgm:pt>
    <dgm:pt modelId="{2118EC88-AF06-4F32-814A-2EB21B9D2FFF}">
      <dgm:prSet phldrT="[Texto]"/>
      <dgm:spPr/>
      <dgm:t>
        <a:bodyPr/>
        <a:lstStyle/>
        <a:p>
          <a:r>
            <a:rPr lang="es-ES" dirty="0" smtClean="0"/>
            <a:t>Factor Social </a:t>
          </a:r>
          <a:endParaRPr lang="es-ES" dirty="0"/>
        </a:p>
      </dgm:t>
    </dgm:pt>
    <dgm:pt modelId="{156D6000-6F62-4E52-8A41-F2B77598E159}" type="sibTrans" cxnId="{D6929993-2DB3-49B3-B90F-DFB797055687}">
      <dgm:prSet/>
      <dgm:spPr/>
      <dgm:t>
        <a:bodyPr/>
        <a:lstStyle/>
        <a:p>
          <a:endParaRPr lang="es-ES"/>
        </a:p>
      </dgm:t>
    </dgm:pt>
    <dgm:pt modelId="{5E7C6C74-1FE7-4E7B-9939-9CE9B8204915}" type="parTrans" cxnId="{D6929993-2DB3-49B3-B90F-DFB797055687}">
      <dgm:prSet/>
      <dgm:spPr/>
      <dgm:t>
        <a:bodyPr/>
        <a:lstStyle/>
        <a:p>
          <a:endParaRPr lang="es-ES"/>
        </a:p>
      </dgm:t>
    </dgm:pt>
    <dgm:pt modelId="{0190908C-F310-47F6-A34B-866B5A8B0F51}" type="pres">
      <dgm:prSet presAssocID="{C53F7040-D71C-47DB-96E3-66D3BDAF18A9}" presName="linearFlow" presStyleCnt="0">
        <dgm:presLayoutVars>
          <dgm:dir/>
          <dgm:resizeHandles val="exact"/>
        </dgm:presLayoutVars>
      </dgm:prSet>
      <dgm:spPr/>
    </dgm:pt>
    <dgm:pt modelId="{58A6AC4E-1C3C-4A33-AAA9-4AE7AD718A44}" type="pres">
      <dgm:prSet presAssocID="{8D5C5D08-B3A4-425A-A766-35CDD177E52D}" presName="composite" presStyleCnt="0"/>
      <dgm:spPr/>
    </dgm:pt>
    <dgm:pt modelId="{B8ADC7AC-62F6-4A39-90E5-78B0316C5412}" type="pres">
      <dgm:prSet presAssocID="{8D5C5D08-B3A4-425A-A766-35CDD177E52D}" presName="imgShp" presStyleLbl="fgImgPlace1" presStyleIdx="0" presStyleCnt="3" custScaleX="295626" custScaleY="260182" custLinFactX="-29721" custLinFactY="100000" custLinFactNeighborX="-100000" custLinFactNeighborY="166133"/>
      <dgm:spPr>
        <a:blipFill rotWithShape="1">
          <a:blip xmlns:r="http://schemas.openxmlformats.org/officeDocument/2006/relationships" r:embed="rId2"/>
          <a:stretch>
            <a:fillRect/>
          </a:stretch>
        </a:blipFill>
      </dgm:spPr>
      <dgm:t>
        <a:bodyPr/>
        <a:lstStyle/>
        <a:p>
          <a:endParaRPr lang="es-EC"/>
        </a:p>
      </dgm:t>
    </dgm:pt>
    <dgm:pt modelId="{077EBAB6-E807-487D-ADC4-033F7A5578FC}" type="pres">
      <dgm:prSet presAssocID="{8D5C5D08-B3A4-425A-A766-35CDD177E52D}" presName="txShp" presStyleLbl="node1" presStyleIdx="0" presStyleCnt="3" custScaleY="158929" custLinFactNeighborX="-1024" custLinFactNeighborY="-1257">
        <dgm:presLayoutVars>
          <dgm:bulletEnabled val="1"/>
        </dgm:presLayoutVars>
      </dgm:prSet>
      <dgm:spPr/>
      <dgm:t>
        <a:bodyPr/>
        <a:lstStyle/>
        <a:p>
          <a:endParaRPr lang="es-ES"/>
        </a:p>
      </dgm:t>
    </dgm:pt>
    <dgm:pt modelId="{071CBDDC-5712-4035-AF99-B6D968359FB4}" type="pres">
      <dgm:prSet presAssocID="{EE27840C-004E-44B3-B760-D267E810FD7D}" presName="spacing" presStyleCnt="0"/>
      <dgm:spPr/>
    </dgm:pt>
    <dgm:pt modelId="{0C3201B6-39E5-4713-A52F-1F2EB8A93ABA}" type="pres">
      <dgm:prSet presAssocID="{763AF9C2-DFA0-4E1A-BA69-565AAF78FBB1}" presName="composite" presStyleCnt="0"/>
      <dgm:spPr/>
    </dgm:pt>
    <dgm:pt modelId="{B94A3883-3C3B-4171-B845-F987F6715528}" type="pres">
      <dgm:prSet presAssocID="{763AF9C2-DFA0-4E1A-BA69-565AAF78FBB1}" presName="imgShp" presStyleLbl="fgImgPlace1" presStyleIdx="1" presStyleCnt="3" custScaleX="320552" custScaleY="218859" custLinFactX="-54927" custLinFactY="-100000" custLinFactNeighborX="-100000" custLinFactNeighborY="-173468"/>
      <dgm:spPr>
        <a:blipFill rotWithShape="0">
          <a:blip xmlns:r="http://schemas.openxmlformats.org/officeDocument/2006/relationships" r:embed="rId3"/>
          <a:stretch>
            <a:fillRect/>
          </a:stretch>
        </a:blipFill>
      </dgm:spPr>
    </dgm:pt>
    <dgm:pt modelId="{28B827A6-6371-41E2-8F5A-BCFD6F012A5B}" type="pres">
      <dgm:prSet presAssocID="{763AF9C2-DFA0-4E1A-BA69-565AAF78FBB1}" presName="txShp" presStyleLbl="node1" presStyleIdx="1" presStyleCnt="3" custScaleY="166774">
        <dgm:presLayoutVars>
          <dgm:bulletEnabled val="1"/>
        </dgm:presLayoutVars>
      </dgm:prSet>
      <dgm:spPr/>
      <dgm:t>
        <a:bodyPr/>
        <a:lstStyle/>
        <a:p>
          <a:endParaRPr lang="es-ES"/>
        </a:p>
      </dgm:t>
    </dgm:pt>
    <dgm:pt modelId="{F443E3CE-338E-4E36-8B15-565B82DFB3AD}" type="pres">
      <dgm:prSet presAssocID="{2059038C-7747-4F55-9CC0-43EFF4934AAD}" presName="spacing" presStyleCnt="0"/>
      <dgm:spPr/>
    </dgm:pt>
    <dgm:pt modelId="{14C2A417-A1FB-4217-B539-7E8A6F33A62D}" type="pres">
      <dgm:prSet presAssocID="{2118EC88-AF06-4F32-814A-2EB21B9D2FFF}" presName="composite" presStyleCnt="0"/>
      <dgm:spPr/>
    </dgm:pt>
    <dgm:pt modelId="{0DABAA33-3F23-4BF1-A645-19503DCF1CD3}" type="pres">
      <dgm:prSet presAssocID="{2118EC88-AF06-4F32-814A-2EB21B9D2FFF}" presName="imgShp" presStyleLbl="fgImgPlace1" presStyleIdx="2" presStyleCnt="3" custScaleX="324834" custScaleY="229875" custLinFactX="-22419" custLinFactNeighborX="-100000" custLinFactNeighborY="-12428"/>
      <dgm:spPr>
        <a:blipFill rotWithShape="1">
          <a:blip xmlns:r="http://schemas.openxmlformats.org/officeDocument/2006/relationships" r:embed="rId4"/>
          <a:stretch>
            <a:fillRect/>
          </a:stretch>
        </a:blipFill>
      </dgm:spPr>
    </dgm:pt>
    <dgm:pt modelId="{C84D100E-1902-46D1-A7E3-3C54E1B41913}" type="pres">
      <dgm:prSet presAssocID="{2118EC88-AF06-4F32-814A-2EB21B9D2FFF}" presName="txShp" presStyleLbl="node1" presStyleIdx="2" presStyleCnt="3" custScaleY="175421" custLinFactNeighborX="2607" custLinFactNeighborY="-7516">
        <dgm:presLayoutVars>
          <dgm:bulletEnabled val="1"/>
        </dgm:presLayoutVars>
      </dgm:prSet>
      <dgm:spPr/>
      <dgm:t>
        <a:bodyPr/>
        <a:lstStyle/>
        <a:p>
          <a:endParaRPr lang="es-ES"/>
        </a:p>
      </dgm:t>
    </dgm:pt>
  </dgm:ptLst>
  <dgm:cxnLst>
    <dgm:cxn modelId="{D6929993-2DB3-49B3-B90F-DFB797055687}" srcId="{C53F7040-D71C-47DB-96E3-66D3BDAF18A9}" destId="{2118EC88-AF06-4F32-814A-2EB21B9D2FFF}" srcOrd="2" destOrd="0" parTransId="{5E7C6C74-1FE7-4E7B-9939-9CE9B8204915}" sibTransId="{156D6000-6F62-4E52-8A41-F2B77598E159}"/>
    <dgm:cxn modelId="{E4889153-9721-41EB-BE23-B04CD5620FED}" type="presOf" srcId="{2118EC88-AF06-4F32-814A-2EB21B9D2FFF}" destId="{C84D100E-1902-46D1-A7E3-3C54E1B41913}" srcOrd="0" destOrd="0" presId="urn:microsoft.com/office/officeart/2005/8/layout/vList3#1"/>
    <dgm:cxn modelId="{692DACA8-C470-40BD-B29D-DF3DC2114E61}" type="presOf" srcId="{763AF9C2-DFA0-4E1A-BA69-565AAF78FBB1}" destId="{28B827A6-6371-41E2-8F5A-BCFD6F012A5B}" srcOrd="0" destOrd="0" presId="urn:microsoft.com/office/officeart/2005/8/layout/vList3#1"/>
    <dgm:cxn modelId="{D04D21D2-091A-499E-8AE4-F7B2BAC58D58}" srcId="{C53F7040-D71C-47DB-96E3-66D3BDAF18A9}" destId="{8D5C5D08-B3A4-425A-A766-35CDD177E52D}" srcOrd="0" destOrd="0" parTransId="{E60185A9-4C95-437A-8FBA-6F3B7124B558}" sibTransId="{EE27840C-004E-44B3-B760-D267E810FD7D}"/>
    <dgm:cxn modelId="{0E362A9D-FFC1-4242-BBB3-8A733E9076AD}" type="presOf" srcId="{8D5C5D08-B3A4-425A-A766-35CDD177E52D}" destId="{077EBAB6-E807-487D-ADC4-033F7A5578FC}" srcOrd="0" destOrd="0" presId="urn:microsoft.com/office/officeart/2005/8/layout/vList3#1"/>
    <dgm:cxn modelId="{84E2CAFD-72E4-4408-BCE7-A2E66AF81F03}" srcId="{C53F7040-D71C-47DB-96E3-66D3BDAF18A9}" destId="{763AF9C2-DFA0-4E1A-BA69-565AAF78FBB1}" srcOrd="1" destOrd="0" parTransId="{9D7BD31E-652D-4C5C-A76A-3CABEDBE04CA}" sibTransId="{2059038C-7747-4F55-9CC0-43EFF4934AAD}"/>
    <dgm:cxn modelId="{FDBF8DCA-A378-4DDD-AE66-3711E4EB903E}" type="presOf" srcId="{C53F7040-D71C-47DB-96E3-66D3BDAF18A9}" destId="{0190908C-F310-47F6-A34B-866B5A8B0F51}" srcOrd="0" destOrd="0" presId="urn:microsoft.com/office/officeart/2005/8/layout/vList3#1"/>
    <dgm:cxn modelId="{05ED4AD7-B110-4494-BEB5-0F351AAF2103}" type="presParOf" srcId="{0190908C-F310-47F6-A34B-866B5A8B0F51}" destId="{58A6AC4E-1C3C-4A33-AAA9-4AE7AD718A44}" srcOrd="0" destOrd="0" presId="urn:microsoft.com/office/officeart/2005/8/layout/vList3#1"/>
    <dgm:cxn modelId="{04A039B2-6CC2-4B73-BD19-70E9453EC87D}" type="presParOf" srcId="{58A6AC4E-1C3C-4A33-AAA9-4AE7AD718A44}" destId="{B8ADC7AC-62F6-4A39-90E5-78B0316C5412}" srcOrd="0" destOrd="0" presId="urn:microsoft.com/office/officeart/2005/8/layout/vList3#1"/>
    <dgm:cxn modelId="{F9B128BE-2F98-4A01-885D-05D9BAC46F7A}" type="presParOf" srcId="{58A6AC4E-1C3C-4A33-AAA9-4AE7AD718A44}" destId="{077EBAB6-E807-487D-ADC4-033F7A5578FC}" srcOrd="1" destOrd="0" presId="urn:microsoft.com/office/officeart/2005/8/layout/vList3#1"/>
    <dgm:cxn modelId="{9268FDC1-1403-40A3-9668-35895C068544}" type="presParOf" srcId="{0190908C-F310-47F6-A34B-866B5A8B0F51}" destId="{071CBDDC-5712-4035-AF99-B6D968359FB4}" srcOrd="1" destOrd="0" presId="urn:microsoft.com/office/officeart/2005/8/layout/vList3#1"/>
    <dgm:cxn modelId="{5A265CF2-9E6F-422E-BB3D-52352FE8598B}" type="presParOf" srcId="{0190908C-F310-47F6-A34B-866B5A8B0F51}" destId="{0C3201B6-39E5-4713-A52F-1F2EB8A93ABA}" srcOrd="2" destOrd="0" presId="urn:microsoft.com/office/officeart/2005/8/layout/vList3#1"/>
    <dgm:cxn modelId="{BB53E88E-8812-48F9-8197-681FFAE15EBE}" type="presParOf" srcId="{0C3201B6-39E5-4713-A52F-1F2EB8A93ABA}" destId="{B94A3883-3C3B-4171-B845-F987F6715528}" srcOrd="0" destOrd="0" presId="urn:microsoft.com/office/officeart/2005/8/layout/vList3#1"/>
    <dgm:cxn modelId="{33C16E2D-D3E7-47D9-BAA3-57F2DA361859}" type="presParOf" srcId="{0C3201B6-39E5-4713-A52F-1F2EB8A93ABA}" destId="{28B827A6-6371-41E2-8F5A-BCFD6F012A5B}" srcOrd="1" destOrd="0" presId="urn:microsoft.com/office/officeart/2005/8/layout/vList3#1"/>
    <dgm:cxn modelId="{10A5EFC0-20CF-4B1A-8979-5E5D6A2C87C1}" type="presParOf" srcId="{0190908C-F310-47F6-A34B-866B5A8B0F51}" destId="{F443E3CE-338E-4E36-8B15-565B82DFB3AD}" srcOrd="3" destOrd="0" presId="urn:microsoft.com/office/officeart/2005/8/layout/vList3#1"/>
    <dgm:cxn modelId="{126522BC-9B04-4EDB-BBBD-D04123FE28AF}" type="presParOf" srcId="{0190908C-F310-47F6-A34B-866B5A8B0F51}" destId="{14C2A417-A1FB-4217-B539-7E8A6F33A62D}" srcOrd="4" destOrd="0" presId="urn:microsoft.com/office/officeart/2005/8/layout/vList3#1"/>
    <dgm:cxn modelId="{7E57EB93-1ECC-464E-8F01-8DF3CAE07B8A}" type="presParOf" srcId="{14C2A417-A1FB-4217-B539-7E8A6F33A62D}" destId="{0DABAA33-3F23-4BF1-A645-19503DCF1CD3}" srcOrd="0" destOrd="0" presId="urn:microsoft.com/office/officeart/2005/8/layout/vList3#1"/>
    <dgm:cxn modelId="{6CCE0D39-042E-4E69-BA59-3A68A4CBF867}" type="presParOf" srcId="{14C2A417-A1FB-4217-B539-7E8A6F33A62D}" destId="{C84D100E-1902-46D1-A7E3-3C54E1B4191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1" qsCatId="simple" csTypeId="urn:microsoft.com/office/officeart/2005/8/colors/colorful2" csCatId="colorful" phldr="1"/>
      <dgm:spPr/>
    </dgm:pt>
    <dgm:pt modelId="{8D5C5D08-B3A4-425A-A766-35CDD177E52D}">
      <dgm:prSet phldrT="[Texto]"/>
      <dgm:spPr/>
      <dgm:t>
        <a:bodyPr/>
        <a:lstStyle/>
        <a:p>
          <a:r>
            <a:rPr lang="es-ES" dirty="0" smtClean="0"/>
            <a:t>Proveedores </a:t>
          </a:r>
          <a:endParaRPr lang="es-ES" dirty="0"/>
        </a:p>
      </dgm:t>
    </dgm:pt>
    <dgm:pt modelId="{E60185A9-4C95-437A-8FBA-6F3B7124B558}" type="parTrans" cxnId="{D04D21D2-091A-499E-8AE4-F7B2BAC58D58}">
      <dgm:prSet/>
      <dgm:spPr/>
      <dgm:t>
        <a:bodyPr/>
        <a:lstStyle/>
        <a:p>
          <a:endParaRPr lang="es-ES"/>
        </a:p>
      </dgm:t>
    </dgm:pt>
    <dgm:pt modelId="{EE27840C-004E-44B3-B760-D267E810FD7D}" type="sibTrans" cxnId="{D04D21D2-091A-499E-8AE4-F7B2BAC58D58}">
      <dgm:prSet/>
      <dgm:spPr/>
      <dgm:t>
        <a:bodyPr/>
        <a:lstStyle/>
        <a:p>
          <a:endParaRPr lang="es-ES"/>
        </a:p>
      </dgm:t>
    </dgm:pt>
    <dgm:pt modelId="{763AF9C2-DFA0-4E1A-BA69-565AAF78FBB1}">
      <dgm:prSet phldrT="[Texto]"/>
      <dgm:spPr/>
      <dgm:t>
        <a:bodyPr/>
        <a:lstStyle/>
        <a:p>
          <a:r>
            <a:rPr lang="es-ES" dirty="0" smtClean="0"/>
            <a:t>Clientes </a:t>
          </a:r>
          <a:endParaRPr lang="es-ES" dirty="0"/>
        </a:p>
      </dgm:t>
    </dgm:pt>
    <dgm:pt modelId="{9D7BD31E-652D-4C5C-A76A-3CABEDBE04CA}" type="parTrans" cxnId="{84E2CAFD-72E4-4408-BCE7-A2E66AF81F03}">
      <dgm:prSet/>
      <dgm:spPr/>
      <dgm:t>
        <a:bodyPr/>
        <a:lstStyle/>
        <a:p>
          <a:endParaRPr lang="es-ES"/>
        </a:p>
      </dgm:t>
    </dgm:pt>
    <dgm:pt modelId="{2059038C-7747-4F55-9CC0-43EFF4934AAD}" type="sibTrans" cxnId="{84E2CAFD-72E4-4408-BCE7-A2E66AF81F03}">
      <dgm:prSet/>
      <dgm:spPr/>
      <dgm:t>
        <a:bodyPr/>
        <a:lstStyle/>
        <a:p>
          <a:endParaRPr lang="es-ES"/>
        </a:p>
      </dgm:t>
    </dgm:pt>
    <dgm:pt modelId="{2118EC88-AF06-4F32-814A-2EB21B9D2FFF}">
      <dgm:prSet phldrT="[Texto]"/>
      <dgm:spPr/>
      <dgm:t>
        <a:bodyPr/>
        <a:lstStyle/>
        <a:p>
          <a:r>
            <a:rPr lang="es-ES" dirty="0" smtClean="0"/>
            <a:t>Competencia </a:t>
          </a:r>
          <a:endParaRPr lang="es-ES" dirty="0"/>
        </a:p>
      </dgm:t>
    </dgm:pt>
    <dgm:pt modelId="{5E7C6C74-1FE7-4E7B-9939-9CE9B8204915}" type="parTrans" cxnId="{D6929993-2DB3-49B3-B90F-DFB797055687}">
      <dgm:prSet/>
      <dgm:spPr/>
      <dgm:t>
        <a:bodyPr/>
        <a:lstStyle/>
        <a:p>
          <a:endParaRPr lang="es-ES"/>
        </a:p>
      </dgm:t>
    </dgm:pt>
    <dgm:pt modelId="{156D6000-6F62-4E52-8A41-F2B77598E159}" type="sibTrans" cxnId="{D6929993-2DB3-49B3-B90F-DFB797055687}">
      <dgm:prSet/>
      <dgm:spPr/>
      <dgm:t>
        <a:bodyPr/>
        <a:lstStyle/>
        <a:p>
          <a:endParaRPr lang="es-ES"/>
        </a:p>
      </dgm:t>
    </dgm:pt>
    <dgm:pt modelId="{0190908C-F310-47F6-A34B-866B5A8B0F51}" type="pres">
      <dgm:prSet presAssocID="{C53F7040-D71C-47DB-96E3-66D3BDAF18A9}" presName="linearFlow" presStyleCnt="0">
        <dgm:presLayoutVars>
          <dgm:dir/>
          <dgm:resizeHandles val="exact"/>
        </dgm:presLayoutVars>
      </dgm:prSet>
      <dgm:spPr/>
    </dgm:pt>
    <dgm:pt modelId="{58A6AC4E-1C3C-4A33-AAA9-4AE7AD718A44}" type="pres">
      <dgm:prSet presAssocID="{8D5C5D08-B3A4-425A-A766-35CDD177E52D}" presName="composite" presStyleCnt="0"/>
      <dgm:spPr/>
    </dgm:pt>
    <dgm:pt modelId="{B8ADC7AC-62F6-4A39-90E5-78B0316C5412}" type="pres">
      <dgm:prSet presAssocID="{8D5C5D08-B3A4-425A-A766-35CDD177E52D}" presName="imgShp" presStyleLbl="fgImgPlace1" presStyleIdx="0" presStyleCnt="3" custScaleX="295626" custScaleY="260182" custLinFactX="-29721" custLinFactY="100000" custLinFactNeighborX="-100000" custLinFactNeighborY="166133"/>
      <dgm:spPr>
        <a:blipFill rotWithShape="1">
          <a:blip xmlns:r="http://schemas.openxmlformats.org/officeDocument/2006/relationships" r:embed="rId1"/>
          <a:stretch>
            <a:fillRect/>
          </a:stretch>
        </a:blipFill>
      </dgm:spPr>
      <dgm:t>
        <a:bodyPr/>
        <a:lstStyle/>
        <a:p>
          <a:endParaRPr lang="es-EC"/>
        </a:p>
      </dgm:t>
    </dgm:pt>
    <dgm:pt modelId="{077EBAB6-E807-487D-ADC4-033F7A5578FC}" type="pres">
      <dgm:prSet presAssocID="{8D5C5D08-B3A4-425A-A766-35CDD177E52D}" presName="txShp" presStyleLbl="node1" presStyleIdx="0" presStyleCnt="3" custScaleY="158929" custLinFactNeighborX="-1573" custLinFactNeighborY="184">
        <dgm:presLayoutVars>
          <dgm:bulletEnabled val="1"/>
        </dgm:presLayoutVars>
      </dgm:prSet>
      <dgm:spPr/>
      <dgm:t>
        <a:bodyPr/>
        <a:lstStyle/>
        <a:p>
          <a:endParaRPr lang="es-ES"/>
        </a:p>
      </dgm:t>
    </dgm:pt>
    <dgm:pt modelId="{071CBDDC-5712-4035-AF99-B6D968359FB4}" type="pres">
      <dgm:prSet presAssocID="{EE27840C-004E-44B3-B760-D267E810FD7D}" presName="spacing" presStyleCnt="0"/>
      <dgm:spPr/>
    </dgm:pt>
    <dgm:pt modelId="{0C3201B6-39E5-4713-A52F-1F2EB8A93ABA}" type="pres">
      <dgm:prSet presAssocID="{763AF9C2-DFA0-4E1A-BA69-565AAF78FBB1}" presName="composite" presStyleCnt="0"/>
      <dgm:spPr/>
    </dgm:pt>
    <dgm:pt modelId="{B94A3883-3C3B-4171-B845-F987F6715528}" type="pres">
      <dgm:prSet presAssocID="{763AF9C2-DFA0-4E1A-BA69-565AAF78FBB1}" presName="imgShp" presStyleLbl="fgImgPlace1" presStyleIdx="1" presStyleCnt="3" custScaleX="320552" custScaleY="218859" custLinFactX="-54927" custLinFactY="-100000" custLinFactNeighborX="-100000" custLinFactNeighborY="-173468"/>
      <dgm:spPr/>
    </dgm:pt>
    <dgm:pt modelId="{28B827A6-6371-41E2-8F5A-BCFD6F012A5B}" type="pres">
      <dgm:prSet presAssocID="{763AF9C2-DFA0-4E1A-BA69-565AAF78FBB1}" presName="txShp" presStyleLbl="node1" presStyleIdx="1" presStyleCnt="3" custScaleY="166774">
        <dgm:presLayoutVars>
          <dgm:bulletEnabled val="1"/>
        </dgm:presLayoutVars>
      </dgm:prSet>
      <dgm:spPr/>
      <dgm:t>
        <a:bodyPr/>
        <a:lstStyle/>
        <a:p>
          <a:endParaRPr lang="es-ES"/>
        </a:p>
      </dgm:t>
    </dgm:pt>
    <dgm:pt modelId="{F443E3CE-338E-4E36-8B15-565B82DFB3AD}" type="pres">
      <dgm:prSet presAssocID="{2059038C-7747-4F55-9CC0-43EFF4934AAD}" presName="spacing" presStyleCnt="0"/>
      <dgm:spPr/>
    </dgm:pt>
    <dgm:pt modelId="{14C2A417-A1FB-4217-B539-7E8A6F33A62D}" type="pres">
      <dgm:prSet presAssocID="{2118EC88-AF06-4F32-814A-2EB21B9D2FFF}" presName="composite" presStyleCnt="0"/>
      <dgm:spPr/>
    </dgm:pt>
    <dgm:pt modelId="{0DABAA33-3F23-4BF1-A645-19503DCF1CD3}" type="pres">
      <dgm:prSet presAssocID="{2118EC88-AF06-4F32-814A-2EB21B9D2FFF}" presName="imgShp" presStyleLbl="fgImgPlace1" presStyleIdx="2" presStyleCnt="3" custScaleX="324834" custScaleY="229875" custLinFactX="-53856" custLinFactY="-239301" custLinFactNeighborX="-100000" custLinFactNeighborY="-300000"/>
      <dgm:spPr>
        <a:blipFill rotWithShape="1">
          <a:blip xmlns:r="http://schemas.openxmlformats.org/officeDocument/2006/relationships" r:embed="rId2"/>
          <a:stretch>
            <a:fillRect/>
          </a:stretch>
        </a:blipFill>
      </dgm:spPr>
    </dgm:pt>
    <dgm:pt modelId="{C84D100E-1902-46D1-A7E3-3C54E1B41913}" type="pres">
      <dgm:prSet presAssocID="{2118EC88-AF06-4F32-814A-2EB21B9D2FFF}" presName="txShp" presStyleLbl="node1" presStyleIdx="2" presStyleCnt="3" custScaleY="175421">
        <dgm:presLayoutVars>
          <dgm:bulletEnabled val="1"/>
        </dgm:presLayoutVars>
      </dgm:prSet>
      <dgm:spPr/>
      <dgm:t>
        <a:bodyPr/>
        <a:lstStyle/>
        <a:p>
          <a:endParaRPr lang="es-ES"/>
        </a:p>
      </dgm:t>
    </dgm:pt>
  </dgm:ptLst>
  <dgm:cxnLst>
    <dgm:cxn modelId="{A5C4D51C-72BD-4FCF-98AB-E2124A4B33DB}" type="presOf" srcId="{2118EC88-AF06-4F32-814A-2EB21B9D2FFF}" destId="{C84D100E-1902-46D1-A7E3-3C54E1B41913}" srcOrd="0" destOrd="0" presId="urn:microsoft.com/office/officeart/2005/8/layout/vList3#1"/>
    <dgm:cxn modelId="{D6929993-2DB3-49B3-B90F-DFB797055687}" srcId="{C53F7040-D71C-47DB-96E3-66D3BDAF18A9}" destId="{2118EC88-AF06-4F32-814A-2EB21B9D2FFF}" srcOrd="2" destOrd="0" parTransId="{5E7C6C74-1FE7-4E7B-9939-9CE9B8204915}" sibTransId="{156D6000-6F62-4E52-8A41-F2B77598E159}"/>
    <dgm:cxn modelId="{F5976943-8ACC-46FC-B062-BD5D0B50EA06}" type="presOf" srcId="{8D5C5D08-B3A4-425A-A766-35CDD177E52D}" destId="{077EBAB6-E807-487D-ADC4-033F7A5578FC}" srcOrd="0" destOrd="0" presId="urn:microsoft.com/office/officeart/2005/8/layout/vList3#1"/>
    <dgm:cxn modelId="{D04D21D2-091A-499E-8AE4-F7B2BAC58D58}" srcId="{C53F7040-D71C-47DB-96E3-66D3BDAF18A9}" destId="{8D5C5D08-B3A4-425A-A766-35CDD177E52D}" srcOrd="0" destOrd="0" parTransId="{E60185A9-4C95-437A-8FBA-6F3B7124B558}" sibTransId="{EE27840C-004E-44B3-B760-D267E810FD7D}"/>
    <dgm:cxn modelId="{84E2CAFD-72E4-4408-BCE7-A2E66AF81F03}" srcId="{C53F7040-D71C-47DB-96E3-66D3BDAF18A9}" destId="{763AF9C2-DFA0-4E1A-BA69-565AAF78FBB1}" srcOrd="1" destOrd="0" parTransId="{9D7BD31E-652D-4C5C-A76A-3CABEDBE04CA}" sibTransId="{2059038C-7747-4F55-9CC0-43EFF4934AAD}"/>
    <dgm:cxn modelId="{D7712979-D0F0-43FD-8129-E583DEE8E74D}" type="presOf" srcId="{C53F7040-D71C-47DB-96E3-66D3BDAF18A9}" destId="{0190908C-F310-47F6-A34B-866B5A8B0F51}" srcOrd="0" destOrd="0" presId="urn:microsoft.com/office/officeart/2005/8/layout/vList3#1"/>
    <dgm:cxn modelId="{4937FDC1-03BA-49A9-BDA2-CBC28BF9B3BC}" type="presOf" srcId="{763AF9C2-DFA0-4E1A-BA69-565AAF78FBB1}" destId="{28B827A6-6371-41E2-8F5A-BCFD6F012A5B}" srcOrd="0" destOrd="0" presId="urn:microsoft.com/office/officeart/2005/8/layout/vList3#1"/>
    <dgm:cxn modelId="{68403FC4-22FF-4F79-9C5E-7D5B46C3DAAA}" type="presParOf" srcId="{0190908C-F310-47F6-A34B-866B5A8B0F51}" destId="{58A6AC4E-1C3C-4A33-AAA9-4AE7AD718A44}" srcOrd="0" destOrd="0" presId="urn:microsoft.com/office/officeart/2005/8/layout/vList3#1"/>
    <dgm:cxn modelId="{C626FC9D-3BD6-4C54-A453-C97236AAC06D}" type="presParOf" srcId="{58A6AC4E-1C3C-4A33-AAA9-4AE7AD718A44}" destId="{B8ADC7AC-62F6-4A39-90E5-78B0316C5412}" srcOrd="0" destOrd="0" presId="urn:microsoft.com/office/officeart/2005/8/layout/vList3#1"/>
    <dgm:cxn modelId="{39CF39AC-66A7-4F1F-B4BF-4429E42902B7}" type="presParOf" srcId="{58A6AC4E-1C3C-4A33-AAA9-4AE7AD718A44}" destId="{077EBAB6-E807-487D-ADC4-033F7A5578FC}" srcOrd="1" destOrd="0" presId="urn:microsoft.com/office/officeart/2005/8/layout/vList3#1"/>
    <dgm:cxn modelId="{51DE965F-8EAA-4D16-92B6-7E9576C1B4FF}" type="presParOf" srcId="{0190908C-F310-47F6-A34B-866B5A8B0F51}" destId="{071CBDDC-5712-4035-AF99-B6D968359FB4}" srcOrd="1" destOrd="0" presId="urn:microsoft.com/office/officeart/2005/8/layout/vList3#1"/>
    <dgm:cxn modelId="{1C608E4D-79CD-45DF-9A67-6AE6EECA057F}" type="presParOf" srcId="{0190908C-F310-47F6-A34B-866B5A8B0F51}" destId="{0C3201B6-39E5-4713-A52F-1F2EB8A93ABA}" srcOrd="2" destOrd="0" presId="urn:microsoft.com/office/officeart/2005/8/layout/vList3#1"/>
    <dgm:cxn modelId="{B5E20A33-916C-4DB1-837C-D083D2B689F5}" type="presParOf" srcId="{0C3201B6-39E5-4713-A52F-1F2EB8A93ABA}" destId="{B94A3883-3C3B-4171-B845-F987F6715528}" srcOrd="0" destOrd="0" presId="urn:microsoft.com/office/officeart/2005/8/layout/vList3#1"/>
    <dgm:cxn modelId="{4FEC68E9-0F62-4AA0-BE5C-D8DD31D17239}" type="presParOf" srcId="{0C3201B6-39E5-4713-A52F-1F2EB8A93ABA}" destId="{28B827A6-6371-41E2-8F5A-BCFD6F012A5B}" srcOrd="1" destOrd="0" presId="urn:microsoft.com/office/officeart/2005/8/layout/vList3#1"/>
    <dgm:cxn modelId="{C9B20684-DEF1-47D8-9D02-A14C3A19CB9B}" type="presParOf" srcId="{0190908C-F310-47F6-A34B-866B5A8B0F51}" destId="{F443E3CE-338E-4E36-8B15-565B82DFB3AD}" srcOrd="3" destOrd="0" presId="urn:microsoft.com/office/officeart/2005/8/layout/vList3#1"/>
    <dgm:cxn modelId="{B9B213C1-195D-4EC5-94E8-CA0AB98A6C19}" type="presParOf" srcId="{0190908C-F310-47F6-A34B-866B5A8B0F51}" destId="{14C2A417-A1FB-4217-B539-7E8A6F33A62D}" srcOrd="4" destOrd="0" presId="urn:microsoft.com/office/officeart/2005/8/layout/vList3#1"/>
    <dgm:cxn modelId="{022579DA-A3B1-41E5-B1E4-E9CA4D6707E0}" type="presParOf" srcId="{14C2A417-A1FB-4217-B539-7E8A6F33A62D}" destId="{0DABAA33-3F23-4BF1-A645-19503DCF1CD3}" srcOrd="0" destOrd="0" presId="urn:microsoft.com/office/officeart/2005/8/layout/vList3#1"/>
    <dgm:cxn modelId="{C023211A-B56E-44B0-81A5-8DB1A9022C5D}" type="presParOf" srcId="{14C2A417-A1FB-4217-B539-7E8A6F33A62D}" destId="{C84D100E-1902-46D1-A7E3-3C54E1B4191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1" qsCatId="simple" csTypeId="urn:microsoft.com/office/officeart/2005/8/colors/accent5_3" csCatId="accent5" phldr="1"/>
      <dgm:spPr/>
    </dgm:pt>
    <dgm:pt modelId="{8D5C5D08-B3A4-425A-A766-35CDD177E52D}">
      <dgm:prSet phldrT="[Texto]"/>
      <dgm:spPr/>
      <dgm:t>
        <a:bodyPr/>
        <a:lstStyle/>
        <a:p>
          <a:r>
            <a:rPr lang="es-EC" b="1" dirty="0" smtClean="0"/>
            <a:t>CAPACIDAD ADMINISTRATIVA</a:t>
          </a:r>
          <a:endParaRPr lang="es-ES" dirty="0"/>
        </a:p>
      </dgm:t>
    </dgm:pt>
    <dgm:pt modelId="{E60185A9-4C95-437A-8FBA-6F3B7124B558}" type="parTrans" cxnId="{D04D21D2-091A-499E-8AE4-F7B2BAC58D58}">
      <dgm:prSet/>
      <dgm:spPr/>
      <dgm:t>
        <a:bodyPr/>
        <a:lstStyle/>
        <a:p>
          <a:endParaRPr lang="es-ES"/>
        </a:p>
      </dgm:t>
    </dgm:pt>
    <dgm:pt modelId="{EE27840C-004E-44B3-B760-D267E810FD7D}" type="sibTrans" cxnId="{D04D21D2-091A-499E-8AE4-F7B2BAC58D58}">
      <dgm:prSet/>
      <dgm:spPr/>
      <dgm:t>
        <a:bodyPr/>
        <a:lstStyle/>
        <a:p>
          <a:endParaRPr lang="es-ES"/>
        </a:p>
      </dgm:t>
    </dgm:pt>
    <dgm:pt modelId="{763AF9C2-DFA0-4E1A-BA69-565AAF78FBB1}">
      <dgm:prSet phldrT="[Texto]"/>
      <dgm:spPr/>
      <dgm:t>
        <a:bodyPr/>
        <a:lstStyle/>
        <a:p>
          <a:r>
            <a:rPr lang="es-EC" b="1" dirty="0" smtClean="0"/>
            <a:t>CAPACIDAD FINANCIERA</a:t>
          </a:r>
          <a:endParaRPr lang="es-ES" dirty="0"/>
        </a:p>
      </dgm:t>
    </dgm:pt>
    <dgm:pt modelId="{9D7BD31E-652D-4C5C-A76A-3CABEDBE04CA}" type="parTrans" cxnId="{84E2CAFD-72E4-4408-BCE7-A2E66AF81F03}">
      <dgm:prSet/>
      <dgm:spPr/>
      <dgm:t>
        <a:bodyPr/>
        <a:lstStyle/>
        <a:p>
          <a:endParaRPr lang="es-ES"/>
        </a:p>
      </dgm:t>
    </dgm:pt>
    <dgm:pt modelId="{2059038C-7747-4F55-9CC0-43EFF4934AAD}" type="sibTrans" cxnId="{84E2CAFD-72E4-4408-BCE7-A2E66AF81F03}">
      <dgm:prSet/>
      <dgm:spPr/>
      <dgm:t>
        <a:bodyPr/>
        <a:lstStyle/>
        <a:p>
          <a:endParaRPr lang="es-ES"/>
        </a:p>
      </dgm:t>
    </dgm:pt>
    <dgm:pt modelId="{2118EC88-AF06-4F32-814A-2EB21B9D2FFF}">
      <dgm:prSet phldrT="[Texto]"/>
      <dgm:spPr/>
      <dgm:t>
        <a:bodyPr/>
        <a:lstStyle/>
        <a:p>
          <a:r>
            <a:rPr lang="es-EC" b="1" dirty="0" smtClean="0"/>
            <a:t>CAPACIDAD TECNOLOGICA</a:t>
          </a:r>
          <a:r>
            <a:rPr lang="es-ES" b="1" dirty="0" smtClean="0"/>
            <a:t> </a:t>
          </a:r>
          <a:endParaRPr lang="es-ES" b="1" dirty="0"/>
        </a:p>
      </dgm:t>
    </dgm:pt>
    <dgm:pt modelId="{5E7C6C74-1FE7-4E7B-9939-9CE9B8204915}" type="parTrans" cxnId="{D6929993-2DB3-49B3-B90F-DFB797055687}">
      <dgm:prSet/>
      <dgm:spPr/>
      <dgm:t>
        <a:bodyPr/>
        <a:lstStyle/>
        <a:p>
          <a:endParaRPr lang="es-ES"/>
        </a:p>
      </dgm:t>
    </dgm:pt>
    <dgm:pt modelId="{156D6000-6F62-4E52-8A41-F2B77598E159}" type="sibTrans" cxnId="{D6929993-2DB3-49B3-B90F-DFB797055687}">
      <dgm:prSet/>
      <dgm:spPr/>
      <dgm:t>
        <a:bodyPr/>
        <a:lstStyle/>
        <a:p>
          <a:endParaRPr lang="es-ES"/>
        </a:p>
      </dgm:t>
    </dgm:pt>
    <dgm:pt modelId="{0190908C-F310-47F6-A34B-866B5A8B0F51}" type="pres">
      <dgm:prSet presAssocID="{C53F7040-D71C-47DB-96E3-66D3BDAF18A9}" presName="linearFlow" presStyleCnt="0">
        <dgm:presLayoutVars>
          <dgm:dir/>
          <dgm:resizeHandles val="exact"/>
        </dgm:presLayoutVars>
      </dgm:prSet>
      <dgm:spPr/>
    </dgm:pt>
    <dgm:pt modelId="{58A6AC4E-1C3C-4A33-AAA9-4AE7AD718A44}" type="pres">
      <dgm:prSet presAssocID="{8D5C5D08-B3A4-425A-A766-35CDD177E52D}" presName="composite" presStyleCnt="0"/>
      <dgm:spPr/>
    </dgm:pt>
    <dgm:pt modelId="{B8ADC7AC-62F6-4A39-90E5-78B0316C5412}" type="pres">
      <dgm:prSet presAssocID="{8D5C5D08-B3A4-425A-A766-35CDD177E52D}" presName="imgShp" presStyleLbl="fgImgPlace1" presStyleIdx="0" presStyleCnt="3" custScaleX="295626" custScaleY="260182" custLinFactX="-29721" custLinFactY="100000" custLinFactNeighborX="-100000" custLinFactNeighborY="166133"/>
      <dgm:spPr>
        <a:blipFill rotWithShape="1">
          <a:blip xmlns:r="http://schemas.openxmlformats.org/officeDocument/2006/relationships" r:embed="rId1"/>
          <a:stretch>
            <a:fillRect/>
          </a:stretch>
        </a:blipFill>
      </dgm:spPr>
      <dgm:t>
        <a:bodyPr/>
        <a:lstStyle/>
        <a:p>
          <a:endParaRPr lang="es-EC"/>
        </a:p>
      </dgm:t>
    </dgm:pt>
    <dgm:pt modelId="{077EBAB6-E807-487D-ADC4-033F7A5578FC}" type="pres">
      <dgm:prSet presAssocID="{8D5C5D08-B3A4-425A-A766-35CDD177E52D}" presName="txShp" presStyleLbl="node1" presStyleIdx="0" presStyleCnt="3" custScaleY="158929" custLinFactNeighborX="-1573" custLinFactNeighborY="184">
        <dgm:presLayoutVars>
          <dgm:bulletEnabled val="1"/>
        </dgm:presLayoutVars>
      </dgm:prSet>
      <dgm:spPr/>
      <dgm:t>
        <a:bodyPr/>
        <a:lstStyle/>
        <a:p>
          <a:endParaRPr lang="es-ES"/>
        </a:p>
      </dgm:t>
    </dgm:pt>
    <dgm:pt modelId="{071CBDDC-5712-4035-AF99-B6D968359FB4}" type="pres">
      <dgm:prSet presAssocID="{EE27840C-004E-44B3-B760-D267E810FD7D}" presName="spacing" presStyleCnt="0"/>
      <dgm:spPr/>
    </dgm:pt>
    <dgm:pt modelId="{0C3201B6-39E5-4713-A52F-1F2EB8A93ABA}" type="pres">
      <dgm:prSet presAssocID="{763AF9C2-DFA0-4E1A-BA69-565AAF78FBB1}" presName="composite" presStyleCnt="0"/>
      <dgm:spPr/>
    </dgm:pt>
    <dgm:pt modelId="{B94A3883-3C3B-4171-B845-F987F6715528}" type="pres">
      <dgm:prSet presAssocID="{763AF9C2-DFA0-4E1A-BA69-565AAF78FBB1}" presName="imgShp" presStyleLbl="fgImgPlace1" presStyleIdx="1" presStyleCnt="3" custScaleX="320552" custScaleY="218859" custLinFactX="-54927" custLinFactY="-100000" custLinFactNeighborX="-100000" custLinFactNeighborY="-173468"/>
      <dgm:spPr/>
    </dgm:pt>
    <dgm:pt modelId="{28B827A6-6371-41E2-8F5A-BCFD6F012A5B}" type="pres">
      <dgm:prSet presAssocID="{763AF9C2-DFA0-4E1A-BA69-565AAF78FBB1}" presName="txShp" presStyleLbl="node1" presStyleIdx="1" presStyleCnt="3" custScaleY="166774">
        <dgm:presLayoutVars>
          <dgm:bulletEnabled val="1"/>
        </dgm:presLayoutVars>
      </dgm:prSet>
      <dgm:spPr/>
      <dgm:t>
        <a:bodyPr/>
        <a:lstStyle/>
        <a:p>
          <a:endParaRPr lang="es-ES"/>
        </a:p>
      </dgm:t>
    </dgm:pt>
    <dgm:pt modelId="{F443E3CE-338E-4E36-8B15-565B82DFB3AD}" type="pres">
      <dgm:prSet presAssocID="{2059038C-7747-4F55-9CC0-43EFF4934AAD}" presName="spacing" presStyleCnt="0"/>
      <dgm:spPr/>
    </dgm:pt>
    <dgm:pt modelId="{14C2A417-A1FB-4217-B539-7E8A6F33A62D}" type="pres">
      <dgm:prSet presAssocID="{2118EC88-AF06-4F32-814A-2EB21B9D2FFF}" presName="composite" presStyleCnt="0"/>
      <dgm:spPr/>
    </dgm:pt>
    <dgm:pt modelId="{0DABAA33-3F23-4BF1-A645-19503DCF1CD3}" type="pres">
      <dgm:prSet presAssocID="{2118EC88-AF06-4F32-814A-2EB21B9D2FFF}" presName="imgShp" presStyleLbl="fgImgPlace1" presStyleIdx="2" presStyleCnt="3" custScaleX="324834" custScaleY="229875" custLinFactX="-53856" custLinFactY="-239301" custLinFactNeighborX="-100000" custLinFactNeighborY="-300000"/>
      <dgm:spPr>
        <a:blipFill rotWithShape="1">
          <a:blip xmlns:r="http://schemas.openxmlformats.org/officeDocument/2006/relationships" r:embed="rId2"/>
          <a:stretch>
            <a:fillRect/>
          </a:stretch>
        </a:blipFill>
      </dgm:spPr>
    </dgm:pt>
    <dgm:pt modelId="{C84D100E-1902-46D1-A7E3-3C54E1B41913}" type="pres">
      <dgm:prSet presAssocID="{2118EC88-AF06-4F32-814A-2EB21B9D2FFF}" presName="txShp" presStyleLbl="node1" presStyleIdx="2" presStyleCnt="3" custScaleY="175421" custLinFactNeighborX="-404" custLinFactNeighborY="-7516">
        <dgm:presLayoutVars>
          <dgm:bulletEnabled val="1"/>
        </dgm:presLayoutVars>
      </dgm:prSet>
      <dgm:spPr/>
      <dgm:t>
        <a:bodyPr/>
        <a:lstStyle/>
        <a:p>
          <a:endParaRPr lang="es-ES"/>
        </a:p>
      </dgm:t>
    </dgm:pt>
  </dgm:ptLst>
  <dgm:cxnLst>
    <dgm:cxn modelId="{D6929993-2DB3-49B3-B90F-DFB797055687}" srcId="{C53F7040-D71C-47DB-96E3-66D3BDAF18A9}" destId="{2118EC88-AF06-4F32-814A-2EB21B9D2FFF}" srcOrd="2" destOrd="0" parTransId="{5E7C6C74-1FE7-4E7B-9939-9CE9B8204915}" sibTransId="{156D6000-6F62-4E52-8A41-F2B77598E159}"/>
    <dgm:cxn modelId="{97770ACC-CF9C-4840-9873-BBA72C6F91FE}" type="presOf" srcId="{763AF9C2-DFA0-4E1A-BA69-565AAF78FBB1}" destId="{28B827A6-6371-41E2-8F5A-BCFD6F012A5B}" srcOrd="0" destOrd="0" presId="urn:microsoft.com/office/officeart/2005/8/layout/vList3#1"/>
    <dgm:cxn modelId="{1305278E-B0FF-468F-8C30-DABA702EFE4B}" type="presOf" srcId="{2118EC88-AF06-4F32-814A-2EB21B9D2FFF}" destId="{C84D100E-1902-46D1-A7E3-3C54E1B41913}" srcOrd="0" destOrd="0" presId="urn:microsoft.com/office/officeart/2005/8/layout/vList3#1"/>
    <dgm:cxn modelId="{947F3756-AD34-4C9D-8628-4B0A13D4E587}" type="presOf" srcId="{C53F7040-D71C-47DB-96E3-66D3BDAF18A9}" destId="{0190908C-F310-47F6-A34B-866B5A8B0F51}" srcOrd="0" destOrd="0" presId="urn:microsoft.com/office/officeart/2005/8/layout/vList3#1"/>
    <dgm:cxn modelId="{D04D21D2-091A-499E-8AE4-F7B2BAC58D58}" srcId="{C53F7040-D71C-47DB-96E3-66D3BDAF18A9}" destId="{8D5C5D08-B3A4-425A-A766-35CDD177E52D}" srcOrd="0" destOrd="0" parTransId="{E60185A9-4C95-437A-8FBA-6F3B7124B558}" sibTransId="{EE27840C-004E-44B3-B760-D267E810FD7D}"/>
    <dgm:cxn modelId="{84E2CAFD-72E4-4408-BCE7-A2E66AF81F03}" srcId="{C53F7040-D71C-47DB-96E3-66D3BDAF18A9}" destId="{763AF9C2-DFA0-4E1A-BA69-565AAF78FBB1}" srcOrd="1" destOrd="0" parTransId="{9D7BD31E-652D-4C5C-A76A-3CABEDBE04CA}" sibTransId="{2059038C-7747-4F55-9CC0-43EFF4934AAD}"/>
    <dgm:cxn modelId="{10C2FFCD-8DB8-4697-BC20-A6A1CF440F00}" type="presOf" srcId="{8D5C5D08-B3A4-425A-A766-35CDD177E52D}" destId="{077EBAB6-E807-487D-ADC4-033F7A5578FC}" srcOrd="0" destOrd="0" presId="urn:microsoft.com/office/officeart/2005/8/layout/vList3#1"/>
    <dgm:cxn modelId="{C028B99D-2511-4204-B947-B8BB7F5A873E}" type="presParOf" srcId="{0190908C-F310-47F6-A34B-866B5A8B0F51}" destId="{58A6AC4E-1C3C-4A33-AAA9-4AE7AD718A44}" srcOrd="0" destOrd="0" presId="urn:microsoft.com/office/officeart/2005/8/layout/vList3#1"/>
    <dgm:cxn modelId="{A8ACBC51-A041-4DAB-98CD-BE1FF1549CC6}" type="presParOf" srcId="{58A6AC4E-1C3C-4A33-AAA9-4AE7AD718A44}" destId="{B8ADC7AC-62F6-4A39-90E5-78B0316C5412}" srcOrd="0" destOrd="0" presId="urn:microsoft.com/office/officeart/2005/8/layout/vList3#1"/>
    <dgm:cxn modelId="{7FB56D05-6151-4F5C-9E64-26896A289599}" type="presParOf" srcId="{58A6AC4E-1C3C-4A33-AAA9-4AE7AD718A44}" destId="{077EBAB6-E807-487D-ADC4-033F7A5578FC}" srcOrd="1" destOrd="0" presId="urn:microsoft.com/office/officeart/2005/8/layout/vList3#1"/>
    <dgm:cxn modelId="{88377361-1915-41C8-93F2-EA879F90C5D2}" type="presParOf" srcId="{0190908C-F310-47F6-A34B-866B5A8B0F51}" destId="{071CBDDC-5712-4035-AF99-B6D968359FB4}" srcOrd="1" destOrd="0" presId="urn:microsoft.com/office/officeart/2005/8/layout/vList3#1"/>
    <dgm:cxn modelId="{FC098AD0-7318-440A-930C-C6849D3DD527}" type="presParOf" srcId="{0190908C-F310-47F6-A34B-866B5A8B0F51}" destId="{0C3201B6-39E5-4713-A52F-1F2EB8A93ABA}" srcOrd="2" destOrd="0" presId="urn:microsoft.com/office/officeart/2005/8/layout/vList3#1"/>
    <dgm:cxn modelId="{3754AA1E-BE87-4BAB-8264-BF814E58F089}" type="presParOf" srcId="{0C3201B6-39E5-4713-A52F-1F2EB8A93ABA}" destId="{B94A3883-3C3B-4171-B845-F987F6715528}" srcOrd="0" destOrd="0" presId="urn:microsoft.com/office/officeart/2005/8/layout/vList3#1"/>
    <dgm:cxn modelId="{D4DB1100-96FA-4035-A9E1-344047DC34B1}" type="presParOf" srcId="{0C3201B6-39E5-4713-A52F-1F2EB8A93ABA}" destId="{28B827A6-6371-41E2-8F5A-BCFD6F012A5B}" srcOrd="1" destOrd="0" presId="urn:microsoft.com/office/officeart/2005/8/layout/vList3#1"/>
    <dgm:cxn modelId="{F0EE59F4-1058-437F-B197-2F9121EE8047}" type="presParOf" srcId="{0190908C-F310-47F6-A34B-866B5A8B0F51}" destId="{F443E3CE-338E-4E36-8B15-565B82DFB3AD}" srcOrd="3" destOrd="0" presId="urn:microsoft.com/office/officeart/2005/8/layout/vList3#1"/>
    <dgm:cxn modelId="{97590CBB-9A1D-4D12-8E32-4B8F644B6537}" type="presParOf" srcId="{0190908C-F310-47F6-A34B-866B5A8B0F51}" destId="{14C2A417-A1FB-4217-B539-7E8A6F33A62D}" srcOrd="4" destOrd="0" presId="urn:microsoft.com/office/officeart/2005/8/layout/vList3#1"/>
    <dgm:cxn modelId="{98B8898A-5FA5-46BE-8F80-003E9454D0A8}" type="presParOf" srcId="{14C2A417-A1FB-4217-B539-7E8A6F33A62D}" destId="{0DABAA33-3F23-4BF1-A645-19503DCF1CD3}" srcOrd="0" destOrd="0" presId="urn:microsoft.com/office/officeart/2005/8/layout/vList3#1"/>
    <dgm:cxn modelId="{DA152393-B590-4A51-BE9A-F36E4A0B8192}" type="presParOf" srcId="{14C2A417-A1FB-4217-B539-7E8A6F33A62D}" destId="{C84D100E-1902-46D1-A7E3-3C54E1B4191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65C7FA-189F-4AD0-961E-68CEDEB293E5}"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C"/>
        </a:p>
      </dgm:t>
    </dgm:pt>
    <dgm:pt modelId="{2CD44C83-C208-49FE-A3AE-B4AE4A7C4AC6}">
      <dgm:prSet phldrT="[Texto]"/>
      <dgm:spPr/>
      <dgm:t>
        <a:bodyPr/>
        <a:lstStyle/>
        <a:p>
          <a:r>
            <a:rPr lang="es-EC" dirty="0" smtClean="0"/>
            <a:t>Las actividades primarias, parten desde  el proceso inicial del producto</a:t>
          </a:r>
          <a:endParaRPr lang="es-EC" dirty="0"/>
        </a:p>
      </dgm:t>
    </dgm:pt>
    <dgm:pt modelId="{1D54434D-0D17-43AF-B8CC-AA835D36EECC}" type="parTrans" cxnId="{7EE47EF0-B351-47B6-9FE6-3B3D3A62AB8B}">
      <dgm:prSet/>
      <dgm:spPr/>
      <dgm:t>
        <a:bodyPr/>
        <a:lstStyle/>
        <a:p>
          <a:endParaRPr lang="es-EC"/>
        </a:p>
      </dgm:t>
    </dgm:pt>
    <dgm:pt modelId="{1EF9BF7E-31AC-4E7A-A050-F16FD293C358}" type="sibTrans" cxnId="{7EE47EF0-B351-47B6-9FE6-3B3D3A62AB8B}">
      <dgm:prSet/>
      <dgm:spPr/>
      <dgm:t>
        <a:bodyPr/>
        <a:lstStyle/>
        <a:p>
          <a:endParaRPr lang="es-EC"/>
        </a:p>
      </dgm:t>
    </dgm:pt>
    <dgm:pt modelId="{B9F2C971-0EE5-4D4F-B82A-D946BBA90F58}">
      <dgm:prSet phldrT="[Texto]"/>
      <dgm:spPr/>
      <dgm:t>
        <a:bodyPr/>
        <a:lstStyle/>
        <a:p>
          <a:r>
            <a:rPr lang="es-EC" dirty="0" smtClean="0"/>
            <a:t>logística interna  es el proceso mediante el cual  de manera estratégica se administra   las actividades.</a:t>
          </a:r>
          <a:endParaRPr lang="es-EC" dirty="0"/>
        </a:p>
      </dgm:t>
    </dgm:pt>
    <dgm:pt modelId="{B75E535F-B113-4C60-86FC-FB475050D21D}" type="parTrans" cxnId="{36003D09-EC1B-4C65-B185-81DE52334DF7}">
      <dgm:prSet/>
      <dgm:spPr/>
      <dgm:t>
        <a:bodyPr/>
        <a:lstStyle/>
        <a:p>
          <a:endParaRPr lang="es-EC"/>
        </a:p>
      </dgm:t>
    </dgm:pt>
    <dgm:pt modelId="{C2B30588-B0EA-45B5-A2AD-0CFC9BCA8F5D}" type="sibTrans" cxnId="{36003D09-EC1B-4C65-B185-81DE52334DF7}">
      <dgm:prSet/>
      <dgm:spPr/>
      <dgm:t>
        <a:bodyPr/>
        <a:lstStyle/>
        <a:p>
          <a:endParaRPr lang="es-EC"/>
        </a:p>
      </dgm:t>
    </dgm:pt>
    <dgm:pt modelId="{734D46E7-218D-4CDB-AFE3-38435BFBC518}">
      <dgm:prSet/>
      <dgm:spPr/>
      <dgm:t>
        <a:bodyPr/>
        <a:lstStyle/>
        <a:p>
          <a:endParaRPr lang="es-EC"/>
        </a:p>
      </dgm:t>
    </dgm:pt>
    <dgm:pt modelId="{C98D8AF7-D60F-448E-B1BB-80CC6F15CDB7}" type="parTrans" cxnId="{5C6F224D-023C-4E17-94F6-81B251D3DA3F}">
      <dgm:prSet/>
      <dgm:spPr/>
      <dgm:t>
        <a:bodyPr/>
        <a:lstStyle/>
        <a:p>
          <a:endParaRPr lang="es-EC"/>
        </a:p>
      </dgm:t>
    </dgm:pt>
    <dgm:pt modelId="{F98C2EDE-C7A9-4CA0-A418-C7F2F3A4FB9C}" type="sibTrans" cxnId="{5C6F224D-023C-4E17-94F6-81B251D3DA3F}">
      <dgm:prSet/>
      <dgm:spPr/>
      <dgm:t>
        <a:bodyPr/>
        <a:lstStyle/>
        <a:p>
          <a:endParaRPr lang="es-EC"/>
        </a:p>
      </dgm:t>
    </dgm:pt>
    <dgm:pt modelId="{F429E24F-4244-4FE6-8B88-3EBC73FDA3C7}" type="pres">
      <dgm:prSet presAssocID="{BF65C7FA-189F-4AD0-961E-68CEDEB293E5}" presName="compositeShape" presStyleCnt="0">
        <dgm:presLayoutVars>
          <dgm:chMax val="2"/>
          <dgm:dir/>
          <dgm:resizeHandles val="exact"/>
        </dgm:presLayoutVars>
      </dgm:prSet>
      <dgm:spPr/>
      <dgm:t>
        <a:bodyPr/>
        <a:lstStyle/>
        <a:p>
          <a:endParaRPr lang="es-EC"/>
        </a:p>
      </dgm:t>
    </dgm:pt>
    <dgm:pt modelId="{723F7932-BA1B-4C34-87E2-C48A8BCCF41D}" type="pres">
      <dgm:prSet presAssocID="{BF65C7FA-189F-4AD0-961E-68CEDEB293E5}" presName="ribbon" presStyleLbl="node1" presStyleIdx="0" presStyleCnt="1" custLinFactNeighborX="3544" custLinFactNeighborY="40494"/>
      <dgm:spPr/>
    </dgm:pt>
    <dgm:pt modelId="{E30155B8-A1DB-4505-8752-5E52C2B935B4}" type="pres">
      <dgm:prSet presAssocID="{BF65C7FA-189F-4AD0-961E-68CEDEB293E5}" presName="leftArrowText" presStyleLbl="node1" presStyleIdx="0" presStyleCnt="1" custScaleX="93978" custScaleY="90522" custLinFactNeighborX="-7159" custLinFactNeighborY="48214">
        <dgm:presLayoutVars>
          <dgm:chMax val="0"/>
          <dgm:bulletEnabled val="1"/>
        </dgm:presLayoutVars>
      </dgm:prSet>
      <dgm:spPr/>
      <dgm:t>
        <a:bodyPr/>
        <a:lstStyle/>
        <a:p>
          <a:endParaRPr lang="es-EC"/>
        </a:p>
      </dgm:t>
    </dgm:pt>
    <dgm:pt modelId="{999B302C-2F9A-430F-8C3C-EBA81895888A}" type="pres">
      <dgm:prSet presAssocID="{BF65C7FA-189F-4AD0-961E-68CEDEB293E5}" presName="rightArrowText" presStyleLbl="node1" presStyleIdx="0" presStyleCnt="1" custLinFactNeighborX="-995" custLinFactNeighborY="50433">
        <dgm:presLayoutVars>
          <dgm:chMax val="0"/>
          <dgm:bulletEnabled val="1"/>
        </dgm:presLayoutVars>
      </dgm:prSet>
      <dgm:spPr/>
      <dgm:t>
        <a:bodyPr/>
        <a:lstStyle/>
        <a:p>
          <a:endParaRPr lang="es-EC"/>
        </a:p>
      </dgm:t>
    </dgm:pt>
  </dgm:ptLst>
  <dgm:cxnLst>
    <dgm:cxn modelId="{5C6F224D-023C-4E17-94F6-81B251D3DA3F}" srcId="{BF65C7FA-189F-4AD0-961E-68CEDEB293E5}" destId="{734D46E7-218D-4CDB-AFE3-38435BFBC518}" srcOrd="2" destOrd="0" parTransId="{C98D8AF7-D60F-448E-B1BB-80CC6F15CDB7}" sibTransId="{F98C2EDE-C7A9-4CA0-A418-C7F2F3A4FB9C}"/>
    <dgm:cxn modelId="{7EE47EF0-B351-47B6-9FE6-3B3D3A62AB8B}" srcId="{BF65C7FA-189F-4AD0-961E-68CEDEB293E5}" destId="{2CD44C83-C208-49FE-A3AE-B4AE4A7C4AC6}" srcOrd="0" destOrd="0" parTransId="{1D54434D-0D17-43AF-B8CC-AA835D36EECC}" sibTransId="{1EF9BF7E-31AC-4E7A-A050-F16FD293C358}"/>
    <dgm:cxn modelId="{C3C4A4A0-C4D8-4A00-9919-3F17FD3F7BE8}" type="presOf" srcId="{BF65C7FA-189F-4AD0-961E-68CEDEB293E5}" destId="{F429E24F-4244-4FE6-8B88-3EBC73FDA3C7}" srcOrd="0" destOrd="0" presId="urn:microsoft.com/office/officeart/2005/8/layout/arrow6"/>
    <dgm:cxn modelId="{52AB4ECE-6527-4DFF-97A8-2EFC9D46CA78}" type="presOf" srcId="{B9F2C971-0EE5-4D4F-B82A-D946BBA90F58}" destId="{999B302C-2F9A-430F-8C3C-EBA81895888A}" srcOrd="0" destOrd="0" presId="urn:microsoft.com/office/officeart/2005/8/layout/arrow6"/>
    <dgm:cxn modelId="{70BE2390-6504-45F3-B5DC-FE8CD090732F}" type="presOf" srcId="{2CD44C83-C208-49FE-A3AE-B4AE4A7C4AC6}" destId="{E30155B8-A1DB-4505-8752-5E52C2B935B4}" srcOrd="0" destOrd="0" presId="urn:microsoft.com/office/officeart/2005/8/layout/arrow6"/>
    <dgm:cxn modelId="{36003D09-EC1B-4C65-B185-81DE52334DF7}" srcId="{BF65C7FA-189F-4AD0-961E-68CEDEB293E5}" destId="{B9F2C971-0EE5-4D4F-B82A-D946BBA90F58}" srcOrd="1" destOrd="0" parTransId="{B75E535F-B113-4C60-86FC-FB475050D21D}" sibTransId="{C2B30588-B0EA-45B5-A2AD-0CFC9BCA8F5D}"/>
    <dgm:cxn modelId="{55460F2B-CD91-474D-853C-011D01A5921F}" type="presParOf" srcId="{F429E24F-4244-4FE6-8B88-3EBC73FDA3C7}" destId="{723F7932-BA1B-4C34-87E2-C48A8BCCF41D}" srcOrd="0" destOrd="0" presId="urn:microsoft.com/office/officeart/2005/8/layout/arrow6"/>
    <dgm:cxn modelId="{7A37CD8A-30C7-45C6-8BEA-7FFA33146B16}" type="presParOf" srcId="{F429E24F-4244-4FE6-8B88-3EBC73FDA3C7}" destId="{E30155B8-A1DB-4505-8752-5E52C2B935B4}" srcOrd="1" destOrd="0" presId="urn:microsoft.com/office/officeart/2005/8/layout/arrow6"/>
    <dgm:cxn modelId="{BF31315E-0671-42D2-B925-8E3501640EAF}" type="presParOf" srcId="{F429E24F-4244-4FE6-8B88-3EBC73FDA3C7}" destId="{999B302C-2F9A-430F-8C3C-EBA81895888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554EF0-35C7-4159-B1C2-FA03F9AE26F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D81B6451-1C7B-4A6E-B8B3-D45F5FE5FDBB}">
      <dgm:prSet phldrT="[Texto]" phldr="1"/>
      <dgm:spPr>
        <a:blipFill rotWithShape="0">
          <a:blip xmlns:r="http://schemas.openxmlformats.org/officeDocument/2006/relationships" r:embed="rId1"/>
          <a:stretch>
            <a:fillRect/>
          </a:stretch>
        </a:blipFill>
      </dgm:spPr>
      <dgm:t>
        <a:bodyPr/>
        <a:lstStyle/>
        <a:p>
          <a:endParaRPr lang="es-EC" dirty="0"/>
        </a:p>
      </dgm:t>
    </dgm:pt>
    <dgm:pt modelId="{4C14A28E-274E-45AC-81F4-FE8D3F73A5DA}" type="parTrans" cxnId="{7F620D1A-76F9-49C3-841D-D63478D2FC76}">
      <dgm:prSet/>
      <dgm:spPr/>
      <dgm:t>
        <a:bodyPr/>
        <a:lstStyle/>
        <a:p>
          <a:endParaRPr lang="es-EC"/>
        </a:p>
      </dgm:t>
    </dgm:pt>
    <dgm:pt modelId="{992548A3-6AE1-4502-B29C-C4765BD94FDE}" type="sibTrans" cxnId="{7F620D1A-76F9-49C3-841D-D63478D2FC76}">
      <dgm:prSet/>
      <dgm:spPr/>
      <dgm:t>
        <a:bodyPr/>
        <a:lstStyle/>
        <a:p>
          <a:endParaRPr lang="es-EC"/>
        </a:p>
      </dgm:t>
    </dgm:pt>
    <dgm:pt modelId="{D43E5363-8BBF-4DA8-9F9E-B4A22D89D489}">
      <dgm:prSet phldrT="[Texto]"/>
      <dgm:spPr/>
      <dgm:t>
        <a:bodyPr/>
        <a:lstStyle/>
        <a:p>
          <a:r>
            <a:rPr lang="es-EC" dirty="0" smtClean="0"/>
            <a:t>Maestro de taller </a:t>
          </a:r>
          <a:endParaRPr lang="es-EC" dirty="0"/>
        </a:p>
      </dgm:t>
    </dgm:pt>
    <dgm:pt modelId="{51F8F674-74D6-4718-A8A6-49D645FF376E}" type="parTrans" cxnId="{4E0EB964-6853-4C8D-A1D1-5A4E3A64B727}">
      <dgm:prSet/>
      <dgm:spPr/>
      <dgm:t>
        <a:bodyPr/>
        <a:lstStyle/>
        <a:p>
          <a:endParaRPr lang="es-EC"/>
        </a:p>
      </dgm:t>
    </dgm:pt>
    <dgm:pt modelId="{78299590-BBE8-4948-8650-C0A383C09E8D}" type="sibTrans" cxnId="{4E0EB964-6853-4C8D-A1D1-5A4E3A64B727}">
      <dgm:prSet/>
      <dgm:spPr/>
      <dgm:t>
        <a:bodyPr/>
        <a:lstStyle/>
        <a:p>
          <a:endParaRPr lang="es-EC"/>
        </a:p>
      </dgm:t>
    </dgm:pt>
    <dgm:pt modelId="{53F3DA56-55EF-48DB-8643-0C5943E3E2D2}">
      <dgm:prSet phldrT="[Texto]" phldr="1"/>
      <dgm:spPr>
        <a:blipFill rotWithShape="0">
          <a:blip xmlns:r="http://schemas.openxmlformats.org/officeDocument/2006/relationships" r:embed="rId2"/>
          <a:stretch>
            <a:fillRect/>
          </a:stretch>
        </a:blipFill>
      </dgm:spPr>
      <dgm:t>
        <a:bodyPr/>
        <a:lstStyle/>
        <a:p>
          <a:endParaRPr lang="es-EC" dirty="0"/>
        </a:p>
      </dgm:t>
    </dgm:pt>
    <dgm:pt modelId="{DBCD714F-0B6D-4C1B-ABAE-98E4711C0F16}" type="parTrans" cxnId="{7A805168-C28C-4203-AC77-D0EFD9FFBEA9}">
      <dgm:prSet/>
      <dgm:spPr/>
      <dgm:t>
        <a:bodyPr/>
        <a:lstStyle/>
        <a:p>
          <a:endParaRPr lang="es-EC"/>
        </a:p>
      </dgm:t>
    </dgm:pt>
    <dgm:pt modelId="{BF6CEDD1-4F6E-4791-9C58-0E97D126868A}" type="sibTrans" cxnId="{7A805168-C28C-4203-AC77-D0EFD9FFBEA9}">
      <dgm:prSet/>
      <dgm:spPr/>
      <dgm:t>
        <a:bodyPr/>
        <a:lstStyle/>
        <a:p>
          <a:endParaRPr lang="es-EC"/>
        </a:p>
      </dgm:t>
    </dgm:pt>
    <dgm:pt modelId="{3B745D0D-12A0-4C94-92FC-B029D2E9BBDB}">
      <dgm:prSet phldrT="[Texto]"/>
      <dgm:spPr/>
      <dgm:t>
        <a:bodyPr/>
        <a:lstStyle/>
        <a:p>
          <a:r>
            <a:rPr lang="es-EC" dirty="0" smtClean="0"/>
            <a:t>Operario </a:t>
          </a:r>
          <a:endParaRPr lang="es-EC" dirty="0"/>
        </a:p>
      </dgm:t>
    </dgm:pt>
    <dgm:pt modelId="{9260ED88-B006-45AA-9F30-ADD5CC2A854A}" type="parTrans" cxnId="{A524C10E-64B5-46B6-90EF-99C17D0CCA84}">
      <dgm:prSet/>
      <dgm:spPr/>
      <dgm:t>
        <a:bodyPr/>
        <a:lstStyle/>
        <a:p>
          <a:endParaRPr lang="es-EC"/>
        </a:p>
      </dgm:t>
    </dgm:pt>
    <dgm:pt modelId="{E80D9FAE-260A-47B6-8231-440CD755BE84}" type="sibTrans" cxnId="{A524C10E-64B5-46B6-90EF-99C17D0CCA84}">
      <dgm:prSet/>
      <dgm:spPr/>
      <dgm:t>
        <a:bodyPr/>
        <a:lstStyle/>
        <a:p>
          <a:endParaRPr lang="es-EC"/>
        </a:p>
      </dgm:t>
    </dgm:pt>
    <dgm:pt modelId="{DBF90C8A-57C9-4CD6-BB09-7DFFAB7B1DD1}">
      <dgm:prSet phldrT="[Texto]"/>
      <dgm:spPr/>
      <dgm:t>
        <a:bodyPr/>
        <a:lstStyle/>
        <a:p>
          <a:r>
            <a:rPr lang="es-EC" dirty="0" smtClean="0"/>
            <a:t>Aprendiz</a:t>
          </a:r>
          <a:endParaRPr lang="es-EC" dirty="0"/>
        </a:p>
      </dgm:t>
    </dgm:pt>
    <dgm:pt modelId="{84A75DB6-0B27-4A22-9A5C-AA0C2476655E}" type="parTrans" cxnId="{E3D1BD66-948F-4D84-A8C6-9BBD316732CE}">
      <dgm:prSet/>
      <dgm:spPr/>
      <dgm:t>
        <a:bodyPr/>
        <a:lstStyle/>
        <a:p>
          <a:endParaRPr lang="es-EC"/>
        </a:p>
      </dgm:t>
    </dgm:pt>
    <dgm:pt modelId="{4EB2F8E0-26CD-4B23-913E-7C35AA60EE70}" type="sibTrans" cxnId="{E3D1BD66-948F-4D84-A8C6-9BBD316732CE}">
      <dgm:prSet/>
      <dgm:spPr/>
      <dgm:t>
        <a:bodyPr/>
        <a:lstStyle/>
        <a:p>
          <a:endParaRPr lang="es-EC"/>
        </a:p>
      </dgm:t>
    </dgm:pt>
    <dgm:pt modelId="{20CC7EC9-539B-4885-8436-FEAF91A38539}">
      <dgm:prSet phldrT="[Texto]" phldr="1"/>
      <dgm:spPr>
        <a:blipFill rotWithShape="0">
          <a:blip xmlns:r="http://schemas.openxmlformats.org/officeDocument/2006/relationships" r:embed="rId3"/>
          <a:stretch>
            <a:fillRect/>
          </a:stretch>
        </a:blipFill>
      </dgm:spPr>
      <dgm:t>
        <a:bodyPr/>
        <a:lstStyle/>
        <a:p>
          <a:endParaRPr lang="es-EC" dirty="0"/>
        </a:p>
      </dgm:t>
    </dgm:pt>
    <dgm:pt modelId="{EC8946DA-0CCF-4303-830D-0F89A01BF723}" type="sibTrans" cxnId="{3F919E64-5F25-46C0-B091-2601213DD9AD}">
      <dgm:prSet/>
      <dgm:spPr/>
      <dgm:t>
        <a:bodyPr/>
        <a:lstStyle/>
        <a:p>
          <a:endParaRPr lang="es-EC"/>
        </a:p>
      </dgm:t>
    </dgm:pt>
    <dgm:pt modelId="{AD5479B8-C339-4AAE-8591-72698E870C74}" type="parTrans" cxnId="{3F919E64-5F25-46C0-B091-2601213DD9AD}">
      <dgm:prSet/>
      <dgm:spPr/>
      <dgm:t>
        <a:bodyPr/>
        <a:lstStyle/>
        <a:p>
          <a:endParaRPr lang="es-EC"/>
        </a:p>
      </dgm:t>
    </dgm:pt>
    <dgm:pt modelId="{FEEBAC2F-3F6A-4337-A1A1-DF9B311ED8BE}" type="pres">
      <dgm:prSet presAssocID="{CE554EF0-35C7-4159-B1C2-FA03F9AE26F8}" presName="rootnode" presStyleCnt="0">
        <dgm:presLayoutVars>
          <dgm:chMax/>
          <dgm:chPref/>
          <dgm:dir/>
          <dgm:animLvl val="lvl"/>
        </dgm:presLayoutVars>
      </dgm:prSet>
      <dgm:spPr/>
      <dgm:t>
        <a:bodyPr/>
        <a:lstStyle/>
        <a:p>
          <a:endParaRPr lang="en-US"/>
        </a:p>
      </dgm:t>
    </dgm:pt>
    <dgm:pt modelId="{BA29C8FA-2086-4BE7-88A0-4D0B9B9E1CFC}" type="pres">
      <dgm:prSet presAssocID="{D81B6451-1C7B-4A6E-B8B3-D45F5FE5FDBB}" presName="composite" presStyleCnt="0"/>
      <dgm:spPr/>
    </dgm:pt>
    <dgm:pt modelId="{D1E11D9E-E5B5-40E8-BFE7-78D74E22BF28}" type="pres">
      <dgm:prSet presAssocID="{D81B6451-1C7B-4A6E-B8B3-D45F5FE5FDBB}" presName="bentUpArrow1" presStyleLbl="alignImgPlace1" presStyleIdx="0" presStyleCnt="2"/>
      <dgm:spPr/>
    </dgm:pt>
    <dgm:pt modelId="{47439A52-3DC5-468A-B2BE-D8AB43C9CFB8}" type="pres">
      <dgm:prSet presAssocID="{D81B6451-1C7B-4A6E-B8B3-D45F5FE5FDBB}" presName="ParentText" presStyleLbl="node1" presStyleIdx="0" presStyleCnt="3" custLinFactNeighborX="18079" custLinFactNeighborY="-14116">
        <dgm:presLayoutVars>
          <dgm:chMax val="1"/>
          <dgm:chPref val="1"/>
          <dgm:bulletEnabled val="1"/>
        </dgm:presLayoutVars>
      </dgm:prSet>
      <dgm:spPr/>
      <dgm:t>
        <a:bodyPr/>
        <a:lstStyle/>
        <a:p>
          <a:endParaRPr lang="en-US"/>
        </a:p>
      </dgm:t>
    </dgm:pt>
    <dgm:pt modelId="{84600D38-3D66-470C-8AE0-536986E5441B}" type="pres">
      <dgm:prSet presAssocID="{D81B6451-1C7B-4A6E-B8B3-D45F5FE5FDBB}" presName="ChildText" presStyleLbl="revTx" presStyleIdx="0" presStyleCnt="3" custScaleX="243635" custLinFactX="29907" custLinFactNeighborX="100000" custLinFactNeighborY="-7828">
        <dgm:presLayoutVars>
          <dgm:chMax val="0"/>
          <dgm:chPref val="0"/>
          <dgm:bulletEnabled val="1"/>
        </dgm:presLayoutVars>
      </dgm:prSet>
      <dgm:spPr/>
      <dgm:t>
        <a:bodyPr/>
        <a:lstStyle/>
        <a:p>
          <a:endParaRPr lang="en-US"/>
        </a:p>
      </dgm:t>
    </dgm:pt>
    <dgm:pt modelId="{E4F2A5D9-C7E5-45D2-AE0A-BEC828F41EDB}" type="pres">
      <dgm:prSet presAssocID="{992548A3-6AE1-4502-B29C-C4765BD94FDE}" presName="sibTrans" presStyleCnt="0"/>
      <dgm:spPr/>
    </dgm:pt>
    <dgm:pt modelId="{5AA55302-3195-4FAC-B35E-658BDB4F5AC6}" type="pres">
      <dgm:prSet presAssocID="{53F3DA56-55EF-48DB-8643-0C5943E3E2D2}" presName="composite" presStyleCnt="0"/>
      <dgm:spPr/>
    </dgm:pt>
    <dgm:pt modelId="{AF4AB08C-4B18-4EE9-8163-B6695290D5D8}" type="pres">
      <dgm:prSet presAssocID="{53F3DA56-55EF-48DB-8643-0C5943E3E2D2}" presName="bentUpArrow1" presStyleLbl="alignImgPlace1" presStyleIdx="1" presStyleCnt="2"/>
      <dgm:spPr/>
    </dgm:pt>
    <dgm:pt modelId="{E06F4E69-5D7A-470E-A86C-D4AEB9612684}" type="pres">
      <dgm:prSet presAssocID="{53F3DA56-55EF-48DB-8643-0C5943E3E2D2}" presName="ParentText" presStyleLbl="node1" presStyleIdx="1" presStyleCnt="3">
        <dgm:presLayoutVars>
          <dgm:chMax val="1"/>
          <dgm:chPref val="1"/>
          <dgm:bulletEnabled val="1"/>
        </dgm:presLayoutVars>
      </dgm:prSet>
      <dgm:spPr/>
      <dgm:t>
        <a:bodyPr/>
        <a:lstStyle/>
        <a:p>
          <a:endParaRPr lang="en-US"/>
        </a:p>
      </dgm:t>
    </dgm:pt>
    <dgm:pt modelId="{B6AE62F8-BD21-4F0C-A9A7-0322F82E663C}" type="pres">
      <dgm:prSet presAssocID="{53F3DA56-55EF-48DB-8643-0C5943E3E2D2}" presName="ChildText" presStyleLbl="revTx" presStyleIdx="1" presStyleCnt="3">
        <dgm:presLayoutVars>
          <dgm:chMax val="0"/>
          <dgm:chPref val="0"/>
          <dgm:bulletEnabled val="1"/>
        </dgm:presLayoutVars>
      </dgm:prSet>
      <dgm:spPr/>
      <dgm:t>
        <a:bodyPr/>
        <a:lstStyle/>
        <a:p>
          <a:endParaRPr lang="en-US"/>
        </a:p>
      </dgm:t>
    </dgm:pt>
    <dgm:pt modelId="{E6DE7815-58FE-41F1-956B-A7066A1CF050}" type="pres">
      <dgm:prSet presAssocID="{BF6CEDD1-4F6E-4791-9C58-0E97D126868A}" presName="sibTrans" presStyleCnt="0"/>
      <dgm:spPr/>
    </dgm:pt>
    <dgm:pt modelId="{64A25BC3-BCE7-4909-878A-25EF101F2B22}" type="pres">
      <dgm:prSet presAssocID="{20CC7EC9-539B-4885-8436-FEAF91A38539}" presName="composite" presStyleCnt="0"/>
      <dgm:spPr/>
    </dgm:pt>
    <dgm:pt modelId="{61D16D11-D07A-4449-AEDB-571F74419CC3}" type="pres">
      <dgm:prSet presAssocID="{20CC7EC9-539B-4885-8436-FEAF91A38539}" presName="ParentText" presStyleLbl="node1" presStyleIdx="2" presStyleCnt="3" custLinFactNeighborX="4858" custLinFactNeighborY="-11211">
        <dgm:presLayoutVars>
          <dgm:chMax val="1"/>
          <dgm:chPref val="1"/>
          <dgm:bulletEnabled val="1"/>
        </dgm:presLayoutVars>
      </dgm:prSet>
      <dgm:spPr/>
      <dgm:t>
        <a:bodyPr/>
        <a:lstStyle/>
        <a:p>
          <a:endParaRPr lang="es-EC"/>
        </a:p>
      </dgm:t>
    </dgm:pt>
    <dgm:pt modelId="{D6C81C35-76C3-466F-99BF-E0982E44F233}" type="pres">
      <dgm:prSet presAssocID="{20CC7EC9-539B-4885-8436-FEAF91A38539}" presName="FinalChildText" presStyleLbl="revTx" presStyleIdx="2" presStyleCnt="3">
        <dgm:presLayoutVars>
          <dgm:chMax val="0"/>
          <dgm:chPref val="0"/>
          <dgm:bulletEnabled val="1"/>
        </dgm:presLayoutVars>
      </dgm:prSet>
      <dgm:spPr/>
      <dgm:t>
        <a:bodyPr/>
        <a:lstStyle/>
        <a:p>
          <a:endParaRPr lang="es-EC"/>
        </a:p>
      </dgm:t>
    </dgm:pt>
  </dgm:ptLst>
  <dgm:cxnLst>
    <dgm:cxn modelId="{A524C10E-64B5-46B6-90EF-99C17D0CCA84}" srcId="{53F3DA56-55EF-48DB-8643-0C5943E3E2D2}" destId="{3B745D0D-12A0-4C94-92FC-B029D2E9BBDB}" srcOrd="0" destOrd="0" parTransId="{9260ED88-B006-45AA-9F30-ADD5CC2A854A}" sibTransId="{E80D9FAE-260A-47B6-8231-440CD755BE84}"/>
    <dgm:cxn modelId="{748B5E03-505F-4C25-A855-4A91B220C0F0}" type="presOf" srcId="{D81B6451-1C7B-4A6E-B8B3-D45F5FE5FDBB}" destId="{47439A52-3DC5-468A-B2BE-D8AB43C9CFB8}" srcOrd="0" destOrd="0" presId="urn:microsoft.com/office/officeart/2005/8/layout/StepDownProcess"/>
    <dgm:cxn modelId="{D3F820A5-EE63-42DB-A22F-1818FEC22159}" type="presOf" srcId="{53F3DA56-55EF-48DB-8643-0C5943E3E2D2}" destId="{E06F4E69-5D7A-470E-A86C-D4AEB9612684}" srcOrd="0" destOrd="0" presId="urn:microsoft.com/office/officeart/2005/8/layout/StepDownProcess"/>
    <dgm:cxn modelId="{83B87C62-88E2-474D-AEEC-7B36E4FECB39}" type="presOf" srcId="{DBF90C8A-57C9-4CD6-BB09-7DFFAB7B1DD1}" destId="{D6C81C35-76C3-466F-99BF-E0982E44F233}" srcOrd="0" destOrd="0" presId="urn:microsoft.com/office/officeart/2005/8/layout/StepDownProcess"/>
    <dgm:cxn modelId="{7F620D1A-76F9-49C3-841D-D63478D2FC76}" srcId="{CE554EF0-35C7-4159-B1C2-FA03F9AE26F8}" destId="{D81B6451-1C7B-4A6E-B8B3-D45F5FE5FDBB}" srcOrd="0" destOrd="0" parTransId="{4C14A28E-274E-45AC-81F4-FE8D3F73A5DA}" sibTransId="{992548A3-6AE1-4502-B29C-C4765BD94FDE}"/>
    <dgm:cxn modelId="{4E0EB964-6853-4C8D-A1D1-5A4E3A64B727}" srcId="{D81B6451-1C7B-4A6E-B8B3-D45F5FE5FDBB}" destId="{D43E5363-8BBF-4DA8-9F9E-B4A22D89D489}" srcOrd="0" destOrd="0" parTransId="{51F8F674-74D6-4718-A8A6-49D645FF376E}" sibTransId="{78299590-BBE8-4948-8650-C0A383C09E8D}"/>
    <dgm:cxn modelId="{DD1DB91F-7AF3-4613-AF4A-B4171DDDF321}" type="presOf" srcId="{3B745D0D-12A0-4C94-92FC-B029D2E9BBDB}" destId="{B6AE62F8-BD21-4F0C-A9A7-0322F82E663C}" srcOrd="0" destOrd="0" presId="urn:microsoft.com/office/officeart/2005/8/layout/StepDownProcess"/>
    <dgm:cxn modelId="{4D805F17-8BCA-4B54-9D09-EA6745EFB1D9}" type="presOf" srcId="{D43E5363-8BBF-4DA8-9F9E-B4A22D89D489}" destId="{84600D38-3D66-470C-8AE0-536986E5441B}" srcOrd="0" destOrd="0" presId="urn:microsoft.com/office/officeart/2005/8/layout/StepDownProcess"/>
    <dgm:cxn modelId="{3F919E64-5F25-46C0-B091-2601213DD9AD}" srcId="{CE554EF0-35C7-4159-B1C2-FA03F9AE26F8}" destId="{20CC7EC9-539B-4885-8436-FEAF91A38539}" srcOrd="2" destOrd="0" parTransId="{AD5479B8-C339-4AAE-8591-72698E870C74}" sibTransId="{EC8946DA-0CCF-4303-830D-0F89A01BF723}"/>
    <dgm:cxn modelId="{E3D1BD66-948F-4D84-A8C6-9BBD316732CE}" srcId="{20CC7EC9-539B-4885-8436-FEAF91A38539}" destId="{DBF90C8A-57C9-4CD6-BB09-7DFFAB7B1DD1}" srcOrd="0" destOrd="0" parTransId="{84A75DB6-0B27-4A22-9A5C-AA0C2476655E}" sibTransId="{4EB2F8E0-26CD-4B23-913E-7C35AA60EE70}"/>
    <dgm:cxn modelId="{31A28C0F-A6C7-40FA-A900-04E39EDF06A5}" type="presOf" srcId="{CE554EF0-35C7-4159-B1C2-FA03F9AE26F8}" destId="{FEEBAC2F-3F6A-4337-A1A1-DF9B311ED8BE}" srcOrd="0" destOrd="0" presId="urn:microsoft.com/office/officeart/2005/8/layout/StepDownProcess"/>
    <dgm:cxn modelId="{7A805168-C28C-4203-AC77-D0EFD9FFBEA9}" srcId="{CE554EF0-35C7-4159-B1C2-FA03F9AE26F8}" destId="{53F3DA56-55EF-48DB-8643-0C5943E3E2D2}" srcOrd="1" destOrd="0" parTransId="{DBCD714F-0B6D-4C1B-ABAE-98E4711C0F16}" sibTransId="{BF6CEDD1-4F6E-4791-9C58-0E97D126868A}"/>
    <dgm:cxn modelId="{51BB2E74-9F78-4DE3-B6DC-CF455C83132F}" type="presOf" srcId="{20CC7EC9-539B-4885-8436-FEAF91A38539}" destId="{61D16D11-D07A-4449-AEDB-571F74419CC3}" srcOrd="0" destOrd="0" presId="urn:microsoft.com/office/officeart/2005/8/layout/StepDownProcess"/>
    <dgm:cxn modelId="{C27C39C3-1AC2-4F66-9B8A-DFA77042615B}" type="presParOf" srcId="{FEEBAC2F-3F6A-4337-A1A1-DF9B311ED8BE}" destId="{BA29C8FA-2086-4BE7-88A0-4D0B9B9E1CFC}" srcOrd="0" destOrd="0" presId="urn:microsoft.com/office/officeart/2005/8/layout/StepDownProcess"/>
    <dgm:cxn modelId="{DF4561C7-856A-477E-A220-2368C4323F16}" type="presParOf" srcId="{BA29C8FA-2086-4BE7-88A0-4D0B9B9E1CFC}" destId="{D1E11D9E-E5B5-40E8-BFE7-78D74E22BF28}" srcOrd="0" destOrd="0" presId="urn:microsoft.com/office/officeart/2005/8/layout/StepDownProcess"/>
    <dgm:cxn modelId="{92E98F8A-7298-4F51-8EC0-33FFF715106B}" type="presParOf" srcId="{BA29C8FA-2086-4BE7-88A0-4D0B9B9E1CFC}" destId="{47439A52-3DC5-468A-B2BE-D8AB43C9CFB8}" srcOrd="1" destOrd="0" presId="urn:microsoft.com/office/officeart/2005/8/layout/StepDownProcess"/>
    <dgm:cxn modelId="{A35EFFB1-42E7-4629-8BC3-FB1D7DE77D58}" type="presParOf" srcId="{BA29C8FA-2086-4BE7-88A0-4D0B9B9E1CFC}" destId="{84600D38-3D66-470C-8AE0-536986E5441B}" srcOrd="2" destOrd="0" presId="urn:microsoft.com/office/officeart/2005/8/layout/StepDownProcess"/>
    <dgm:cxn modelId="{1601E02E-F247-4E71-907C-14DC3CA03660}" type="presParOf" srcId="{FEEBAC2F-3F6A-4337-A1A1-DF9B311ED8BE}" destId="{E4F2A5D9-C7E5-45D2-AE0A-BEC828F41EDB}" srcOrd="1" destOrd="0" presId="urn:microsoft.com/office/officeart/2005/8/layout/StepDownProcess"/>
    <dgm:cxn modelId="{78908869-CFE6-4441-B764-7064009DA530}" type="presParOf" srcId="{FEEBAC2F-3F6A-4337-A1A1-DF9B311ED8BE}" destId="{5AA55302-3195-4FAC-B35E-658BDB4F5AC6}" srcOrd="2" destOrd="0" presId="urn:microsoft.com/office/officeart/2005/8/layout/StepDownProcess"/>
    <dgm:cxn modelId="{B50F7AD8-6EB4-49A0-9D93-CA7F818EADDF}" type="presParOf" srcId="{5AA55302-3195-4FAC-B35E-658BDB4F5AC6}" destId="{AF4AB08C-4B18-4EE9-8163-B6695290D5D8}" srcOrd="0" destOrd="0" presId="urn:microsoft.com/office/officeart/2005/8/layout/StepDownProcess"/>
    <dgm:cxn modelId="{EF783BCA-D8E8-47BA-987F-23E6525B50A0}" type="presParOf" srcId="{5AA55302-3195-4FAC-B35E-658BDB4F5AC6}" destId="{E06F4E69-5D7A-470E-A86C-D4AEB9612684}" srcOrd="1" destOrd="0" presId="urn:microsoft.com/office/officeart/2005/8/layout/StepDownProcess"/>
    <dgm:cxn modelId="{9C11DE38-AF7D-4211-830A-9E35863F71A9}" type="presParOf" srcId="{5AA55302-3195-4FAC-B35E-658BDB4F5AC6}" destId="{B6AE62F8-BD21-4F0C-A9A7-0322F82E663C}" srcOrd="2" destOrd="0" presId="urn:microsoft.com/office/officeart/2005/8/layout/StepDownProcess"/>
    <dgm:cxn modelId="{203B204B-766B-4068-B23F-F6CCF345C0D3}" type="presParOf" srcId="{FEEBAC2F-3F6A-4337-A1A1-DF9B311ED8BE}" destId="{E6DE7815-58FE-41F1-956B-A7066A1CF050}" srcOrd="3" destOrd="0" presId="urn:microsoft.com/office/officeart/2005/8/layout/StepDownProcess"/>
    <dgm:cxn modelId="{E3BD5909-6170-4F6C-B357-8D7A8270EDC4}" type="presParOf" srcId="{FEEBAC2F-3F6A-4337-A1A1-DF9B311ED8BE}" destId="{64A25BC3-BCE7-4909-878A-25EF101F2B22}" srcOrd="4" destOrd="0" presId="urn:microsoft.com/office/officeart/2005/8/layout/StepDownProcess"/>
    <dgm:cxn modelId="{9BC4DD53-ECBC-4219-9F4D-0947F550914F}" type="presParOf" srcId="{64A25BC3-BCE7-4909-878A-25EF101F2B22}" destId="{61D16D11-D07A-4449-AEDB-571F74419CC3}" srcOrd="0" destOrd="0" presId="urn:microsoft.com/office/officeart/2005/8/layout/StepDownProcess"/>
    <dgm:cxn modelId="{72A052AA-5E36-429F-B277-521CC60F24E5}" type="presParOf" srcId="{64A25BC3-BCE7-4909-878A-25EF101F2B22}" destId="{D6C81C35-76C3-466F-99BF-E0982E44F23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9C8DBF-B853-443E-851A-1E5CC2EF073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C"/>
        </a:p>
      </dgm:t>
    </dgm:pt>
    <dgm:pt modelId="{44C94AE7-0481-4CCB-B40B-DE7E735CBEAA}">
      <dgm:prSet phldrT="[Texto]" custT="1"/>
      <dgm:spPr/>
      <dgm:t>
        <a:bodyPr/>
        <a:lstStyle/>
        <a:p>
          <a:r>
            <a:rPr lang="es-MX" sz="1200" dirty="0" smtClean="0"/>
            <a:t>Optimizar el trabajo  de la  mano de obra directa. </a:t>
          </a:r>
          <a:endParaRPr lang="es-EC" sz="1200" dirty="0"/>
        </a:p>
      </dgm:t>
    </dgm:pt>
    <dgm:pt modelId="{FE3D7F35-0633-4124-AB2B-4F54001D2634}" type="parTrans" cxnId="{CF8693CC-5756-4BE1-BB8B-786010A867B1}">
      <dgm:prSet/>
      <dgm:spPr/>
      <dgm:t>
        <a:bodyPr/>
        <a:lstStyle/>
        <a:p>
          <a:endParaRPr lang="es-EC"/>
        </a:p>
      </dgm:t>
    </dgm:pt>
    <dgm:pt modelId="{FAA1A890-F650-4216-97E6-C64DD3828E02}" type="sibTrans" cxnId="{CF8693CC-5756-4BE1-BB8B-786010A867B1}">
      <dgm:prSet/>
      <dgm:spPr/>
      <dgm:t>
        <a:bodyPr/>
        <a:lstStyle/>
        <a:p>
          <a:endParaRPr lang="es-EC"/>
        </a:p>
      </dgm:t>
    </dgm:pt>
    <dgm:pt modelId="{409DE0F4-CA39-4F56-ADA3-46455EB5A871}">
      <dgm:prSet phldrT="[Texto]" custT="1"/>
      <dgm:spPr/>
      <dgm:t>
        <a:bodyPr/>
        <a:lstStyle/>
        <a:p>
          <a:r>
            <a:rPr lang="es-EC" sz="1200" dirty="0" smtClean="0"/>
            <a:t>Reutilización de  materia primas de desecho. Enfocándose a obtener rentabilidad</a:t>
          </a:r>
          <a:r>
            <a:rPr lang="es-EC" sz="600" dirty="0" smtClean="0"/>
            <a:t>.</a:t>
          </a:r>
          <a:endParaRPr lang="es-EC" sz="600" dirty="0"/>
        </a:p>
      </dgm:t>
    </dgm:pt>
    <dgm:pt modelId="{C27C67F1-E7B4-4233-91E2-41683C4F2015}" type="parTrans" cxnId="{BB71C18E-DD29-41A0-9AF7-6E71DE84D0D6}">
      <dgm:prSet/>
      <dgm:spPr/>
      <dgm:t>
        <a:bodyPr/>
        <a:lstStyle/>
        <a:p>
          <a:endParaRPr lang="es-EC"/>
        </a:p>
      </dgm:t>
    </dgm:pt>
    <dgm:pt modelId="{60686C4F-86A2-48FD-A16A-789ED37F0F62}" type="sibTrans" cxnId="{BB71C18E-DD29-41A0-9AF7-6E71DE84D0D6}">
      <dgm:prSet/>
      <dgm:spPr/>
      <dgm:t>
        <a:bodyPr/>
        <a:lstStyle/>
        <a:p>
          <a:endParaRPr lang="es-EC"/>
        </a:p>
      </dgm:t>
    </dgm:pt>
    <dgm:pt modelId="{630B1483-CE01-44E0-95B3-8F48DD4B19EC}">
      <dgm:prSet custT="1"/>
      <dgm:spPr/>
      <dgm:t>
        <a:bodyPr/>
        <a:lstStyle/>
        <a:p>
          <a:r>
            <a:rPr lang="es-EC" sz="1200" dirty="0" smtClean="0"/>
            <a:t>Optimizar   la utilización de materia prima  </a:t>
          </a:r>
          <a:endParaRPr lang="es-EC" sz="1200" dirty="0"/>
        </a:p>
      </dgm:t>
    </dgm:pt>
    <dgm:pt modelId="{E7B48747-14DB-490A-BE73-2F29B75FE935}" type="parTrans" cxnId="{E49EC51A-C246-4BF2-BFFA-2EAE56D06859}">
      <dgm:prSet/>
      <dgm:spPr/>
      <dgm:t>
        <a:bodyPr/>
        <a:lstStyle/>
        <a:p>
          <a:endParaRPr lang="es-EC"/>
        </a:p>
      </dgm:t>
    </dgm:pt>
    <dgm:pt modelId="{06388D32-7B03-4615-BE39-56A87D71D91D}" type="sibTrans" cxnId="{E49EC51A-C246-4BF2-BFFA-2EAE56D06859}">
      <dgm:prSet/>
      <dgm:spPr/>
      <dgm:t>
        <a:bodyPr/>
        <a:lstStyle/>
        <a:p>
          <a:endParaRPr lang="es-EC"/>
        </a:p>
      </dgm:t>
    </dgm:pt>
    <dgm:pt modelId="{A766B488-B1AE-4009-A7A4-17DCBF6313BF}" type="pres">
      <dgm:prSet presAssocID="{A89C8DBF-B853-443E-851A-1E5CC2EF0738}" presName="linear" presStyleCnt="0">
        <dgm:presLayoutVars>
          <dgm:dir/>
          <dgm:animLvl val="lvl"/>
          <dgm:resizeHandles val="exact"/>
        </dgm:presLayoutVars>
      </dgm:prSet>
      <dgm:spPr/>
      <dgm:t>
        <a:bodyPr/>
        <a:lstStyle/>
        <a:p>
          <a:endParaRPr lang="es-EC"/>
        </a:p>
      </dgm:t>
    </dgm:pt>
    <dgm:pt modelId="{0E61C2F3-8746-471F-90DC-A686ED0E3EF1}" type="pres">
      <dgm:prSet presAssocID="{44C94AE7-0481-4CCB-B40B-DE7E735CBEAA}" presName="parentLin" presStyleCnt="0"/>
      <dgm:spPr/>
    </dgm:pt>
    <dgm:pt modelId="{FD192019-0F69-4C17-B377-14D366CBD87B}" type="pres">
      <dgm:prSet presAssocID="{44C94AE7-0481-4CCB-B40B-DE7E735CBEAA}" presName="parentLeftMargin" presStyleLbl="node1" presStyleIdx="0" presStyleCnt="3"/>
      <dgm:spPr/>
      <dgm:t>
        <a:bodyPr/>
        <a:lstStyle/>
        <a:p>
          <a:endParaRPr lang="es-EC"/>
        </a:p>
      </dgm:t>
    </dgm:pt>
    <dgm:pt modelId="{7130B368-B4A6-4189-855D-B9CB21405B1D}" type="pres">
      <dgm:prSet presAssocID="{44C94AE7-0481-4CCB-B40B-DE7E735CBEAA}" presName="parentText" presStyleLbl="node1" presStyleIdx="0" presStyleCnt="3" custScaleY="466872">
        <dgm:presLayoutVars>
          <dgm:chMax val="0"/>
          <dgm:bulletEnabled val="1"/>
        </dgm:presLayoutVars>
      </dgm:prSet>
      <dgm:spPr/>
      <dgm:t>
        <a:bodyPr/>
        <a:lstStyle/>
        <a:p>
          <a:endParaRPr lang="es-EC"/>
        </a:p>
      </dgm:t>
    </dgm:pt>
    <dgm:pt modelId="{61921154-233A-4365-8CE2-3E537061A805}" type="pres">
      <dgm:prSet presAssocID="{44C94AE7-0481-4CCB-B40B-DE7E735CBEAA}" presName="negativeSpace" presStyleCnt="0"/>
      <dgm:spPr/>
    </dgm:pt>
    <dgm:pt modelId="{3E452960-FB8C-4887-8E5A-9AAB25444887}" type="pres">
      <dgm:prSet presAssocID="{44C94AE7-0481-4CCB-B40B-DE7E735CBEAA}" presName="childText" presStyleLbl="conFgAcc1" presStyleIdx="0" presStyleCnt="3">
        <dgm:presLayoutVars>
          <dgm:bulletEnabled val="1"/>
        </dgm:presLayoutVars>
      </dgm:prSet>
      <dgm:spPr/>
    </dgm:pt>
    <dgm:pt modelId="{27E003B7-4D7A-4420-B3F7-EC88F29B9C42}" type="pres">
      <dgm:prSet presAssocID="{FAA1A890-F650-4216-97E6-C64DD3828E02}" presName="spaceBetweenRectangles" presStyleCnt="0"/>
      <dgm:spPr/>
    </dgm:pt>
    <dgm:pt modelId="{C755EA5D-5414-4E32-8F77-7973CE29C759}" type="pres">
      <dgm:prSet presAssocID="{630B1483-CE01-44E0-95B3-8F48DD4B19EC}" presName="parentLin" presStyleCnt="0"/>
      <dgm:spPr/>
    </dgm:pt>
    <dgm:pt modelId="{4AC6925E-0AF8-4981-A6D5-91E55FCED1C7}" type="pres">
      <dgm:prSet presAssocID="{630B1483-CE01-44E0-95B3-8F48DD4B19EC}" presName="parentLeftMargin" presStyleLbl="node1" presStyleIdx="0" presStyleCnt="3"/>
      <dgm:spPr/>
      <dgm:t>
        <a:bodyPr/>
        <a:lstStyle/>
        <a:p>
          <a:endParaRPr lang="es-EC"/>
        </a:p>
      </dgm:t>
    </dgm:pt>
    <dgm:pt modelId="{96D2C182-A86A-41CD-86D1-D5CB4ACA8EE3}" type="pres">
      <dgm:prSet presAssocID="{630B1483-CE01-44E0-95B3-8F48DD4B19EC}" presName="parentText" presStyleLbl="node1" presStyleIdx="1" presStyleCnt="3" custScaleY="389800" custLinFactNeighborX="2363" custLinFactNeighborY="7983">
        <dgm:presLayoutVars>
          <dgm:chMax val="0"/>
          <dgm:bulletEnabled val="1"/>
        </dgm:presLayoutVars>
      </dgm:prSet>
      <dgm:spPr/>
      <dgm:t>
        <a:bodyPr/>
        <a:lstStyle/>
        <a:p>
          <a:endParaRPr lang="es-EC"/>
        </a:p>
      </dgm:t>
    </dgm:pt>
    <dgm:pt modelId="{EB988E4A-DB3C-40CE-A7DE-D61855AECF6B}" type="pres">
      <dgm:prSet presAssocID="{630B1483-CE01-44E0-95B3-8F48DD4B19EC}" presName="negativeSpace" presStyleCnt="0"/>
      <dgm:spPr/>
    </dgm:pt>
    <dgm:pt modelId="{3879F479-BDA3-4F9D-B852-44745C781B2E}" type="pres">
      <dgm:prSet presAssocID="{630B1483-CE01-44E0-95B3-8F48DD4B19EC}" presName="childText" presStyleLbl="conFgAcc1" presStyleIdx="1" presStyleCnt="3">
        <dgm:presLayoutVars>
          <dgm:bulletEnabled val="1"/>
        </dgm:presLayoutVars>
      </dgm:prSet>
      <dgm:spPr/>
    </dgm:pt>
    <dgm:pt modelId="{3B53CEEF-6D97-4E32-B09E-8CC6FC577560}" type="pres">
      <dgm:prSet presAssocID="{06388D32-7B03-4615-BE39-56A87D71D91D}" presName="spaceBetweenRectangles" presStyleCnt="0"/>
      <dgm:spPr/>
    </dgm:pt>
    <dgm:pt modelId="{875E606E-DB08-4F7F-A3D9-FA260C820F26}" type="pres">
      <dgm:prSet presAssocID="{409DE0F4-CA39-4F56-ADA3-46455EB5A871}" presName="parentLin" presStyleCnt="0"/>
      <dgm:spPr/>
    </dgm:pt>
    <dgm:pt modelId="{78C15DE7-AF2F-4A85-BB85-4D2D8A9C85F4}" type="pres">
      <dgm:prSet presAssocID="{409DE0F4-CA39-4F56-ADA3-46455EB5A871}" presName="parentLeftMargin" presStyleLbl="node1" presStyleIdx="1" presStyleCnt="3"/>
      <dgm:spPr/>
      <dgm:t>
        <a:bodyPr/>
        <a:lstStyle/>
        <a:p>
          <a:endParaRPr lang="es-EC"/>
        </a:p>
      </dgm:t>
    </dgm:pt>
    <dgm:pt modelId="{C3A6CECE-E08C-4DE6-901F-82CB91508208}" type="pres">
      <dgm:prSet presAssocID="{409DE0F4-CA39-4F56-ADA3-46455EB5A871}" presName="parentText" presStyleLbl="node1" presStyleIdx="2" presStyleCnt="3" custScaleY="617934">
        <dgm:presLayoutVars>
          <dgm:chMax val="0"/>
          <dgm:bulletEnabled val="1"/>
        </dgm:presLayoutVars>
      </dgm:prSet>
      <dgm:spPr/>
      <dgm:t>
        <a:bodyPr/>
        <a:lstStyle/>
        <a:p>
          <a:endParaRPr lang="es-EC"/>
        </a:p>
      </dgm:t>
    </dgm:pt>
    <dgm:pt modelId="{442EC196-0FEB-4C5D-AB69-88D23C19F0A2}" type="pres">
      <dgm:prSet presAssocID="{409DE0F4-CA39-4F56-ADA3-46455EB5A871}" presName="negativeSpace" presStyleCnt="0"/>
      <dgm:spPr/>
    </dgm:pt>
    <dgm:pt modelId="{A347C04A-7D75-41FE-8B20-81E217C90CC7}" type="pres">
      <dgm:prSet presAssocID="{409DE0F4-CA39-4F56-ADA3-46455EB5A871}" presName="childText" presStyleLbl="conFgAcc1" presStyleIdx="2" presStyleCnt="3">
        <dgm:presLayoutVars>
          <dgm:bulletEnabled val="1"/>
        </dgm:presLayoutVars>
      </dgm:prSet>
      <dgm:spPr/>
    </dgm:pt>
  </dgm:ptLst>
  <dgm:cxnLst>
    <dgm:cxn modelId="{BB71C18E-DD29-41A0-9AF7-6E71DE84D0D6}" srcId="{A89C8DBF-B853-443E-851A-1E5CC2EF0738}" destId="{409DE0F4-CA39-4F56-ADA3-46455EB5A871}" srcOrd="2" destOrd="0" parTransId="{C27C67F1-E7B4-4233-91E2-41683C4F2015}" sibTransId="{60686C4F-86A2-48FD-A16A-789ED37F0F62}"/>
    <dgm:cxn modelId="{C12B4532-A3E8-46B9-BE5A-E253686680A4}" type="presOf" srcId="{44C94AE7-0481-4CCB-B40B-DE7E735CBEAA}" destId="{FD192019-0F69-4C17-B377-14D366CBD87B}" srcOrd="0" destOrd="0" presId="urn:microsoft.com/office/officeart/2005/8/layout/list1"/>
    <dgm:cxn modelId="{D4E31495-E899-4EE7-81D3-C19B27F09426}" type="presOf" srcId="{630B1483-CE01-44E0-95B3-8F48DD4B19EC}" destId="{4AC6925E-0AF8-4981-A6D5-91E55FCED1C7}" srcOrd="0" destOrd="0" presId="urn:microsoft.com/office/officeart/2005/8/layout/list1"/>
    <dgm:cxn modelId="{6101CC56-E699-4FDB-B40C-10A9CE4F0E13}" type="presOf" srcId="{A89C8DBF-B853-443E-851A-1E5CC2EF0738}" destId="{A766B488-B1AE-4009-A7A4-17DCBF6313BF}" srcOrd="0" destOrd="0" presId="urn:microsoft.com/office/officeart/2005/8/layout/list1"/>
    <dgm:cxn modelId="{E49EC51A-C246-4BF2-BFFA-2EAE56D06859}" srcId="{A89C8DBF-B853-443E-851A-1E5CC2EF0738}" destId="{630B1483-CE01-44E0-95B3-8F48DD4B19EC}" srcOrd="1" destOrd="0" parTransId="{E7B48747-14DB-490A-BE73-2F29B75FE935}" sibTransId="{06388D32-7B03-4615-BE39-56A87D71D91D}"/>
    <dgm:cxn modelId="{0B744F1E-4473-4AAD-9A39-633E35158338}" type="presOf" srcId="{44C94AE7-0481-4CCB-B40B-DE7E735CBEAA}" destId="{7130B368-B4A6-4189-855D-B9CB21405B1D}" srcOrd="1" destOrd="0" presId="urn:microsoft.com/office/officeart/2005/8/layout/list1"/>
    <dgm:cxn modelId="{CF8693CC-5756-4BE1-BB8B-786010A867B1}" srcId="{A89C8DBF-B853-443E-851A-1E5CC2EF0738}" destId="{44C94AE7-0481-4CCB-B40B-DE7E735CBEAA}" srcOrd="0" destOrd="0" parTransId="{FE3D7F35-0633-4124-AB2B-4F54001D2634}" sibTransId="{FAA1A890-F650-4216-97E6-C64DD3828E02}"/>
    <dgm:cxn modelId="{32F365B9-B1D7-4BF9-9DA1-593A3F1102E7}" type="presOf" srcId="{630B1483-CE01-44E0-95B3-8F48DD4B19EC}" destId="{96D2C182-A86A-41CD-86D1-D5CB4ACA8EE3}" srcOrd="1" destOrd="0" presId="urn:microsoft.com/office/officeart/2005/8/layout/list1"/>
    <dgm:cxn modelId="{331FA866-74C0-43F4-B993-E28494EC3A00}" type="presOf" srcId="{409DE0F4-CA39-4F56-ADA3-46455EB5A871}" destId="{78C15DE7-AF2F-4A85-BB85-4D2D8A9C85F4}" srcOrd="0" destOrd="0" presId="urn:microsoft.com/office/officeart/2005/8/layout/list1"/>
    <dgm:cxn modelId="{A398B1E7-6B38-4C1F-974B-2BB72CC751A7}" type="presOf" srcId="{409DE0F4-CA39-4F56-ADA3-46455EB5A871}" destId="{C3A6CECE-E08C-4DE6-901F-82CB91508208}" srcOrd="1" destOrd="0" presId="urn:microsoft.com/office/officeart/2005/8/layout/list1"/>
    <dgm:cxn modelId="{F7D26B97-DBD9-4129-A9A0-9CE9FC57D8E2}" type="presParOf" srcId="{A766B488-B1AE-4009-A7A4-17DCBF6313BF}" destId="{0E61C2F3-8746-471F-90DC-A686ED0E3EF1}" srcOrd="0" destOrd="0" presId="urn:microsoft.com/office/officeart/2005/8/layout/list1"/>
    <dgm:cxn modelId="{87693A4B-EEBA-4EC2-9997-1816E854E5BA}" type="presParOf" srcId="{0E61C2F3-8746-471F-90DC-A686ED0E3EF1}" destId="{FD192019-0F69-4C17-B377-14D366CBD87B}" srcOrd="0" destOrd="0" presId="urn:microsoft.com/office/officeart/2005/8/layout/list1"/>
    <dgm:cxn modelId="{4EA5750A-2D9F-4DF0-BBC7-1185C85696B8}" type="presParOf" srcId="{0E61C2F3-8746-471F-90DC-A686ED0E3EF1}" destId="{7130B368-B4A6-4189-855D-B9CB21405B1D}" srcOrd="1" destOrd="0" presId="urn:microsoft.com/office/officeart/2005/8/layout/list1"/>
    <dgm:cxn modelId="{923B6C36-51D7-4DB7-8569-D19058EAB28D}" type="presParOf" srcId="{A766B488-B1AE-4009-A7A4-17DCBF6313BF}" destId="{61921154-233A-4365-8CE2-3E537061A805}" srcOrd="1" destOrd="0" presId="urn:microsoft.com/office/officeart/2005/8/layout/list1"/>
    <dgm:cxn modelId="{EFF11248-71C6-4018-99F8-CDE685BB56F9}" type="presParOf" srcId="{A766B488-B1AE-4009-A7A4-17DCBF6313BF}" destId="{3E452960-FB8C-4887-8E5A-9AAB25444887}" srcOrd="2" destOrd="0" presId="urn:microsoft.com/office/officeart/2005/8/layout/list1"/>
    <dgm:cxn modelId="{180CD141-3B07-4328-8040-51A98B59EF82}" type="presParOf" srcId="{A766B488-B1AE-4009-A7A4-17DCBF6313BF}" destId="{27E003B7-4D7A-4420-B3F7-EC88F29B9C42}" srcOrd="3" destOrd="0" presId="urn:microsoft.com/office/officeart/2005/8/layout/list1"/>
    <dgm:cxn modelId="{70C60F22-2DA1-4F6B-8783-2A7DA6900114}" type="presParOf" srcId="{A766B488-B1AE-4009-A7A4-17DCBF6313BF}" destId="{C755EA5D-5414-4E32-8F77-7973CE29C759}" srcOrd="4" destOrd="0" presId="urn:microsoft.com/office/officeart/2005/8/layout/list1"/>
    <dgm:cxn modelId="{AA9AB391-D7B5-4D27-BC5C-720174248349}" type="presParOf" srcId="{C755EA5D-5414-4E32-8F77-7973CE29C759}" destId="{4AC6925E-0AF8-4981-A6D5-91E55FCED1C7}" srcOrd="0" destOrd="0" presId="urn:microsoft.com/office/officeart/2005/8/layout/list1"/>
    <dgm:cxn modelId="{951FF383-BCE9-47C1-830F-E4BAD088241A}" type="presParOf" srcId="{C755EA5D-5414-4E32-8F77-7973CE29C759}" destId="{96D2C182-A86A-41CD-86D1-D5CB4ACA8EE3}" srcOrd="1" destOrd="0" presId="urn:microsoft.com/office/officeart/2005/8/layout/list1"/>
    <dgm:cxn modelId="{C61C2A62-C844-420C-863D-8854BAF6A091}" type="presParOf" srcId="{A766B488-B1AE-4009-A7A4-17DCBF6313BF}" destId="{EB988E4A-DB3C-40CE-A7DE-D61855AECF6B}" srcOrd="5" destOrd="0" presId="urn:microsoft.com/office/officeart/2005/8/layout/list1"/>
    <dgm:cxn modelId="{5E63A020-50A1-45BC-99A2-E0DFE416456A}" type="presParOf" srcId="{A766B488-B1AE-4009-A7A4-17DCBF6313BF}" destId="{3879F479-BDA3-4F9D-B852-44745C781B2E}" srcOrd="6" destOrd="0" presId="urn:microsoft.com/office/officeart/2005/8/layout/list1"/>
    <dgm:cxn modelId="{71B6A883-44C7-4A79-B657-BD7DF9700579}" type="presParOf" srcId="{A766B488-B1AE-4009-A7A4-17DCBF6313BF}" destId="{3B53CEEF-6D97-4E32-B09E-8CC6FC577560}" srcOrd="7" destOrd="0" presId="urn:microsoft.com/office/officeart/2005/8/layout/list1"/>
    <dgm:cxn modelId="{90230BC1-628C-4AEC-A5BB-3C98F86D98E5}" type="presParOf" srcId="{A766B488-B1AE-4009-A7A4-17DCBF6313BF}" destId="{875E606E-DB08-4F7F-A3D9-FA260C820F26}" srcOrd="8" destOrd="0" presId="urn:microsoft.com/office/officeart/2005/8/layout/list1"/>
    <dgm:cxn modelId="{17F373D9-A7C3-4799-9AF5-847C9BEE974D}" type="presParOf" srcId="{875E606E-DB08-4F7F-A3D9-FA260C820F26}" destId="{78C15DE7-AF2F-4A85-BB85-4D2D8A9C85F4}" srcOrd="0" destOrd="0" presId="urn:microsoft.com/office/officeart/2005/8/layout/list1"/>
    <dgm:cxn modelId="{E3F42837-62BC-43EF-AECD-3A09B59CC4E2}" type="presParOf" srcId="{875E606E-DB08-4F7F-A3D9-FA260C820F26}" destId="{C3A6CECE-E08C-4DE6-901F-82CB91508208}" srcOrd="1" destOrd="0" presId="urn:microsoft.com/office/officeart/2005/8/layout/list1"/>
    <dgm:cxn modelId="{46FCB05E-60A1-47B5-A257-EFF28DA55329}" type="presParOf" srcId="{A766B488-B1AE-4009-A7A4-17DCBF6313BF}" destId="{442EC196-0FEB-4C5D-AB69-88D23C19F0A2}" srcOrd="9" destOrd="0" presId="urn:microsoft.com/office/officeart/2005/8/layout/list1"/>
    <dgm:cxn modelId="{B830606C-7DB2-4120-9E2D-3B8926BA162B}" type="presParOf" srcId="{A766B488-B1AE-4009-A7A4-17DCBF6313BF}" destId="{A347C04A-7D75-41FE-8B20-81E217C90C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8210-BD3D-40EF-B931-F97E52F06A26}">
      <dsp:nvSpPr>
        <dsp:cNvPr id="0" name=""/>
        <dsp:cNvSpPr/>
      </dsp:nvSpPr>
      <dsp:spPr>
        <a:xfrm>
          <a:off x="3108180" y="1815969"/>
          <a:ext cx="2235200" cy="2235200"/>
        </a:xfrm>
        <a:prstGeom prst="gear9">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 según el CIIU3, la fabricación de productos textiles y prendas de  vestir, forma parte de la industria manufacturera más importante del Ecuador</a:t>
          </a:r>
          <a:endParaRPr lang="es-EC" sz="800" kern="1200" dirty="0"/>
        </a:p>
      </dsp:txBody>
      <dsp:txXfrm>
        <a:off x="3557555" y="2339554"/>
        <a:ext cx="1336450" cy="1148939"/>
      </dsp:txXfrm>
    </dsp:sp>
    <dsp:sp modelId="{3A26537E-1DFC-4263-99CE-4F5CFBF82B3E}">
      <dsp:nvSpPr>
        <dsp:cNvPr id="0" name=""/>
        <dsp:cNvSpPr/>
      </dsp:nvSpPr>
      <dsp:spPr>
        <a:xfrm>
          <a:off x="1748512" y="1300480"/>
          <a:ext cx="1625600" cy="1625600"/>
        </a:xfrm>
        <a:prstGeom prst="gear6">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50.000 personas trabajan  de manera  directa en las empresas textiles y más de  200.000 de manera indirecta. </a:t>
          </a:r>
          <a:endParaRPr lang="es-EC" sz="800" kern="1200" dirty="0"/>
        </a:p>
      </dsp:txBody>
      <dsp:txXfrm>
        <a:off x="2157762" y="1712203"/>
        <a:ext cx="807100" cy="802154"/>
      </dsp:txXfrm>
    </dsp:sp>
    <dsp:sp modelId="{BEA430E3-5D06-4DBB-A1DE-088ECF675932}">
      <dsp:nvSpPr>
        <dsp:cNvPr id="0" name=""/>
        <dsp:cNvSpPr/>
      </dsp:nvSpPr>
      <dsp:spPr>
        <a:xfrm rot="20700000">
          <a:off x="2659013" y="178981"/>
          <a:ext cx="1592756" cy="1592756"/>
        </a:xfrm>
        <a:prstGeom prst="gear6">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 ocupar el segundo lugar en el sector de manufactura en el país</a:t>
          </a:r>
          <a:endParaRPr lang="es-EC" sz="800" kern="1200" dirty="0"/>
        </a:p>
      </dsp:txBody>
      <dsp:txXfrm rot="-20700000">
        <a:off x="3008352" y="528320"/>
        <a:ext cx="894080" cy="894080"/>
      </dsp:txXfrm>
    </dsp:sp>
    <dsp:sp modelId="{A0BD3631-A51D-4864-8A37-8A4F1705197E}">
      <dsp:nvSpPr>
        <dsp:cNvPr id="0" name=""/>
        <dsp:cNvSpPr/>
      </dsp:nvSpPr>
      <dsp:spPr>
        <a:xfrm>
          <a:off x="2875697" y="1492320"/>
          <a:ext cx="2861056" cy="2861056"/>
        </a:xfrm>
        <a:prstGeom prst="circularArrow">
          <a:avLst>
            <a:gd name="adj1" fmla="val 4687"/>
            <a:gd name="adj2" fmla="val 299029"/>
            <a:gd name="adj3" fmla="val 2513083"/>
            <a:gd name="adj4" fmla="val 15867933"/>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D66A1D-362D-4994-B878-5788CD52C274}">
      <dsp:nvSpPr>
        <dsp:cNvPr id="0" name=""/>
        <dsp:cNvSpPr/>
      </dsp:nvSpPr>
      <dsp:spPr>
        <a:xfrm>
          <a:off x="1460621" y="941355"/>
          <a:ext cx="2078736" cy="2078736"/>
        </a:xfrm>
        <a:prstGeom prst="leftCircularArrow">
          <a:avLst>
            <a:gd name="adj1" fmla="val 6452"/>
            <a:gd name="adj2" fmla="val 429999"/>
            <a:gd name="adj3" fmla="val 10489124"/>
            <a:gd name="adj4" fmla="val 14837806"/>
            <a:gd name="adj5" fmla="val 7527"/>
          </a:avLst>
        </a:prstGeom>
        <a:solidFill>
          <a:schemeClr val="accent1">
            <a:shade val="90000"/>
            <a:hueOff val="44919"/>
            <a:satOff val="-639"/>
            <a:lumOff val="117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7BBE6-02D8-4ABE-BD1A-02BE9D2C01CF}">
      <dsp:nvSpPr>
        <dsp:cNvPr id="0" name=""/>
        <dsp:cNvSpPr/>
      </dsp:nvSpPr>
      <dsp:spPr>
        <a:xfrm>
          <a:off x="2290592" y="-169332"/>
          <a:ext cx="2241296" cy="2241296"/>
        </a:xfrm>
        <a:prstGeom prst="circularArrow">
          <a:avLst>
            <a:gd name="adj1" fmla="val 5984"/>
            <a:gd name="adj2" fmla="val 394124"/>
            <a:gd name="adj3" fmla="val 13313824"/>
            <a:gd name="adj4" fmla="val 10508221"/>
            <a:gd name="adj5" fmla="val 6981"/>
          </a:avLst>
        </a:prstGeom>
        <a:solidFill>
          <a:schemeClr val="accent1">
            <a:shade val="90000"/>
            <a:hueOff val="89839"/>
            <a:satOff val="-1277"/>
            <a:lumOff val="2357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88743-4421-481E-AB8D-11D0F4DFB6CD}">
      <dsp:nvSpPr>
        <dsp:cNvPr id="0" name=""/>
        <dsp:cNvSpPr/>
      </dsp:nvSpPr>
      <dsp:spPr>
        <a:xfrm>
          <a:off x="-210986" y="0"/>
          <a:ext cx="5645427" cy="352839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A4711-EE19-4E17-8867-EFC9C1543C26}">
      <dsp:nvSpPr>
        <dsp:cNvPr id="0" name=""/>
        <dsp:cNvSpPr/>
      </dsp:nvSpPr>
      <dsp:spPr>
        <a:xfrm>
          <a:off x="360040" y="2569247"/>
          <a:ext cx="129844" cy="12984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EDFAC-DBF8-43A8-A405-8D6BB8DD6B35}">
      <dsp:nvSpPr>
        <dsp:cNvPr id="0" name=""/>
        <dsp:cNvSpPr/>
      </dsp:nvSpPr>
      <dsp:spPr>
        <a:xfrm>
          <a:off x="103011" y="2688634"/>
          <a:ext cx="965368" cy="83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2" tIns="0" rIns="0" bIns="0" numCol="1" spcCol="1270" anchor="t" anchorCtr="0">
          <a:noAutofit/>
        </a:bodyPr>
        <a:lstStyle/>
        <a:p>
          <a:pPr lvl="0" algn="l" defTabSz="2667000">
            <a:lnSpc>
              <a:spcPct val="90000"/>
            </a:lnSpc>
            <a:spcBef>
              <a:spcPct val="0"/>
            </a:spcBef>
            <a:spcAft>
              <a:spcPct val="35000"/>
            </a:spcAft>
          </a:pPr>
          <a:endParaRPr lang="es-ES" sz="6000" kern="1200" dirty="0" smtClean="0">
            <a:solidFill>
              <a:schemeClr val="tx1"/>
            </a:solidFill>
          </a:endParaRPr>
        </a:p>
      </dsp:txBody>
      <dsp:txXfrm>
        <a:off x="103011" y="2688634"/>
        <a:ext cx="965368" cy="839757"/>
      </dsp:txXfrm>
    </dsp:sp>
    <dsp:sp modelId="{D9809BA3-24C7-439A-9E4B-D8CF58487748}">
      <dsp:nvSpPr>
        <dsp:cNvPr id="0" name=""/>
        <dsp:cNvSpPr/>
      </dsp:nvSpPr>
      <dsp:spPr>
        <a:xfrm>
          <a:off x="1451280" y="1633144"/>
          <a:ext cx="276912" cy="22581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02633-138E-46DD-956A-6E763D600139}">
      <dsp:nvSpPr>
        <dsp:cNvPr id="0" name=""/>
        <dsp:cNvSpPr/>
      </dsp:nvSpPr>
      <dsp:spPr>
        <a:xfrm>
          <a:off x="990603" y="2065191"/>
          <a:ext cx="5105396" cy="46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56" tIns="0" rIns="0" bIns="0" numCol="1" spcCol="1270" anchor="t" anchorCtr="0">
          <a:noAutofit/>
        </a:bodyPr>
        <a:lstStyle/>
        <a:p>
          <a:pPr lvl="0" algn="l" defTabSz="533400">
            <a:lnSpc>
              <a:spcPct val="90000"/>
            </a:lnSpc>
            <a:spcBef>
              <a:spcPct val="0"/>
            </a:spcBef>
            <a:spcAft>
              <a:spcPct val="35000"/>
            </a:spcAft>
          </a:pPr>
          <a:r>
            <a:rPr lang="es-EC" sz="1200" kern="1200" dirty="0" smtClean="0"/>
            <a:t>Dedicada a la confección de trajes para caballeros</a:t>
          </a:r>
          <a:endParaRPr lang="es-EC" sz="1200" kern="1200" dirty="0"/>
        </a:p>
      </dsp:txBody>
      <dsp:txXfrm>
        <a:off x="990603" y="2065191"/>
        <a:ext cx="5105396" cy="460345"/>
      </dsp:txXfrm>
    </dsp:sp>
    <dsp:sp modelId="{20ED1197-9550-411E-A3D1-9C01873135AE}">
      <dsp:nvSpPr>
        <dsp:cNvPr id="0" name=""/>
        <dsp:cNvSpPr/>
      </dsp:nvSpPr>
      <dsp:spPr>
        <a:xfrm>
          <a:off x="1454110" y="1633143"/>
          <a:ext cx="299207" cy="29920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BBE9A-8403-4362-9C3F-321ED9AF3A1C}">
      <dsp:nvSpPr>
        <dsp:cNvPr id="0" name=""/>
        <dsp:cNvSpPr/>
      </dsp:nvSpPr>
      <dsp:spPr>
        <a:xfrm>
          <a:off x="2158277" y="1201105"/>
          <a:ext cx="3937722" cy="45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44" tIns="0" rIns="0" bIns="0" numCol="1" spcCol="1270" anchor="t" anchorCtr="0">
          <a:noAutofit/>
        </a:bodyPr>
        <a:lstStyle/>
        <a:p>
          <a:pPr lvl="0" algn="l" defTabSz="533400">
            <a:lnSpc>
              <a:spcPct val="90000"/>
            </a:lnSpc>
            <a:spcBef>
              <a:spcPct val="0"/>
            </a:spcBef>
            <a:spcAft>
              <a:spcPct val="35000"/>
            </a:spcAft>
          </a:pPr>
          <a:r>
            <a:rPr lang="es-ES" sz="1200" kern="1200" dirty="0" smtClean="0"/>
            <a:t>Se remodelo adquiriendo tecnología de punta  en el año  2010</a:t>
          </a:r>
          <a:endParaRPr lang="es-EC" sz="1200" kern="1200" dirty="0"/>
        </a:p>
      </dsp:txBody>
      <dsp:txXfrm>
        <a:off x="2158277" y="1201105"/>
        <a:ext cx="3937722" cy="457805"/>
      </dsp:txXfrm>
    </dsp:sp>
    <dsp:sp modelId="{18F4789B-6F1B-4895-85CF-9E508992B10C}">
      <dsp:nvSpPr>
        <dsp:cNvPr id="0" name=""/>
        <dsp:cNvSpPr/>
      </dsp:nvSpPr>
      <dsp:spPr>
        <a:xfrm>
          <a:off x="3402763" y="798122"/>
          <a:ext cx="400825" cy="40082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560B1-DD76-4711-8EBC-FEE1456D44EF}">
      <dsp:nvSpPr>
        <dsp:cNvPr id="0" name=""/>
        <dsp:cNvSpPr/>
      </dsp:nvSpPr>
      <dsp:spPr>
        <a:xfrm>
          <a:off x="0" y="2736306"/>
          <a:ext cx="5583204" cy="78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89" tIns="0" rIns="0" bIns="0" numCol="1" spcCol="1270" anchor="t" anchorCtr="0">
          <a:noAutofit/>
        </a:bodyPr>
        <a:lstStyle/>
        <a:p>
          <a:pPr lvl="0" algn="l" defTabSz="533400">
            <a:lnSpc>
              <a:spcPct val="90000"/>
            </a:lnSpc>
            <a:spcBef>
              <a:spcPct val="0"/>
            </a:spcBef>
            <a:spcAft>
              <a:spcPct val="35000"/>
            </a:spcAft>
          </a:pPr>
          <a:r>
            <a:rPr lang="es-ES" sz="1200" kern="1200" dirty="0" smtClean="0"/>
            <a:t>Empresa textil de confección de trajes para caballeros en la  ciudad de Quito </a:t>
          </a:r>
          <a:endParaRPr lang="es-EC" sz="1200" kern="1200" dirty="0"/>
        </a:p>
      </dsp:txBody>
      <dsp:txXfrm>
        <a:off x="0" y="2736306"/>
        <a:ext cx="5583204" cy="782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BAB6-E807-487D-ADC4-033F7A5578FC}">
      <dsp:nvSpPr>
        <dsp:cNvPr id="0" name=""/>
        <dsp:cNvSpPr/>
      </dsp:nvSpPr>
      <dsp:spPr>
        <a:xfrm rot="10800000">
          <a:off x="1584195" y="288033"/>
          <a:ext cx="4782283" cy="92167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48590" rIns="277368" bIns="148590" numCol="1" spcCol="1270" anchor="ctr" anchorCtr="0">
          <a:noAutofit/>
        </a:bodyPr>
        <a:lstStyle/>
        <a:p>
          <a:pPr lvl="0" algn="ctr" defTabSz="1733550">
            <a:lnSpc>
              <a:spcPct val="90000"/>
            </a:lnSpc>
            <a:spcBef>
              <a:spcPct val="0"/>
            </a:spcBef>
            <a:spcAft>
              <a:spcPct val="35000"/>
            </a:spcAft>
          </a:pPr>
          <a:r>
            <a:rPr lang="es-ES" sz="3900" kern="1200" dirty="0" smtClean="0"/>
            <a:t>Factor Político</a:t>
          </a:r>
          <a:endParaRPr lang="es-ES" sz="3900" kern="1200" dirty="0"/>
        </a:p>
      </dsp:txBody>
      <dsp:txXfrm rot="10800000">
        <a:off x="1814614" y="288033"/>
        <a:ext cx="4551864" cy="921676"/>
      </dsp:txXfrm>
    </dsp:sp>
    <dsp:sp modelId="{B8ADC7AC-62F6-4A39-90E5-78B0316C5412}">
      <dsp:nvSpPr>
        <dsp:cNvPr id="0" name=""/>
        <dsp:cNvSpPr/>
      </dsp:nvSpPr>
      <dsp:spPr>
        <a:xfrm>
          <a:off x="23663" y="1545109"/>
          <a:ext cx="1714423" cy="1508873"/>
        </a:xfrm>
        <a:prstGeom prst="ellipse">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827A6-6371-41E2-8F5A-BCFD6F012A5B}">
      <dsp:nvSpPr>
        <dsp:cNvPr id="0" name=""/>
        <dsp:cNvSpPr/>
      </dsp:nvSpPr>
      <dsp:spPr>
        <a:xfrm rot="10800000">
          <a:off x="1669304" y="1834739"/>
          <a:ext cx="4782283" cy="967172"/>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48590" rIns="277368" bIns="148590" numCol="1" spcCol="1270" anchor="ctr" anchorCtr="0">
          <a:noAutofit/>
        </a:bodyPr>
        <a:lstStyle/>
        <a:p>
          <a:pPr lvl="0" algn="ctr" defTabSz="1733550">
            <a:lnSpc>
              <a:spcPct val="90000"/>
            </a:lnSpc>
            <a:spcBef>
              <a:spcPct val="0"/>
            </a:spcBef>
            <a:spcAft>
              <a:spcPct val="35000"/>
            </a:spcAft>
          </a:pPr>
          <a:r>
            <a:rPr lang="es-ES" sz="3900" kern="1200" dirty="0" smtClean="0"/>
            <a:t>Factor  Económico</a:t>
          </a:r>
          <a:endParaRPr lang="es-ES" sz="3900" kern="1200" dirty="0"/>
        </a:p>
      </dsp:txBody>
      <dsp:txXfrm rot="10800000">
        <a:off x="1911097" y="1834739"/>
        <a:ext cx="4540490" cy="967172"/>
      </dsp:txXfrm>
    </dsp:sp>
    <dsp:sp modelId="{B94A3883-3C3B-4171-B845-F987F6715528}">
      <dsp:nvSpPr>
        <dsp:cNvPr id="0" name=""/>
        <dsp:cNvSpPr/>
      </dsp:nvSpPr>
      <dsp:spPr>
        <a:xfrm>
          <a:off x="0" y="97788"/>
          <a:ext cx="1858976" cy="1269228"/>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D100E-1902-46D1-A7E3-3C54E1B41913}">
      <dsp:nvSpPr>
        <dsp:cNvPr id="0" name=""/>
        <dsp:cNvSpPr/>
      </dsp:nvSpPr>
      <dsp:spPr>
        <a:xfrm rot="10800000">
          <a:off x="1800186" y="3240363"/>
          <a:ext cx="4782283" cy="1017318"/>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44780" rIns="270256" bIns="144780" numCol="1" spcCol="1270" anchor="ctr" anchorCtr="0">
          <a:noAutofit/>
        </a:bodyPr>
        <a:lstStyle/>
        <a:p>
          <a:pPr lvl="0" algn="ctr" defTabSz="1689100">
            <a:lnSpc>
              <a:spcPct val="90000"/>
            </a:lnSpc>
            <a:spcBef>
              <a:spcPct val="0"/>
            </a:spcBef>
            <a:spcAft>
              <a:spcPct val="35000"/>
            </a:spcAft>
          </a:pPr>
          <a:r>
            <a:rPr lang="es-ES" sz="3800" kern="1200" dirty="0" smtClean="0"/>
            <a:t>Factor Social </a:t>
          </a:r>
          <a:endParaRPr lang="es-ES" sz="3800" kern="1200" dirty="0"/>
        </a:p>
      </dsp:txBody>
      <dsp:txXfrm rot="10800000">
        <a:off x="2054515" y="3240363"/>
        <a:ext cx="4527954" cy="1017318"/>
      </dsp:txXfrm>
    </dsp:sp>
    <dsp:sp modelId="{0DABAA33-3F23-4BF1-A645-19503DCF1CD3}">
      <dsp:nvSpPr>
        <dsp:cNvPr id="0" name=""/>
        <dsp:cNvSpPr/>
      </dsp:nvSpPr>
      <dsp:spPr>
        <a:xfrm>
          <a:off x="23663" y="3053979"/>
          <a:ext cx="1883809" cy="1333113"/>
        </a:xfrm>
        <a:prstGeom prst="ellipse">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BAB6-E807-487D-ADC4-033F7A5578FC}">
      <dsp:nvSpPr>
        <dsp:cNvPr id="0" name=""/>
        <dsp:cNvSpPr/>
      </dsp:nvSpPr>
      <dsp:spPr>
        <a:xfrm rot="10800000">
          <a:off x="1557940" y="296390"/>
          <a:ext cx="4782283" cy="92167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33350" rIns="248920" bIns="133350" numCol="1" spcCol="1270" anchor="ctr" anchorCtr="0">
          <a:noAutofit/>
        </a:bodyPr>
        <a:lstStyle/>
        <a:p>
          <a:pPr lvl="0" algn="ctr" defTabSz="1555750">
            <a:lnSpc>
              <a:spcPct val="90000"/>
            </a:lnSpc>
            <a:spcBef>
              <a:spcPct val="0"/>
            </a:spcBef>
            <a:spcAft>
              <a:spcPct val="35000"/>
            </a:spcAft>
          </a:pPr>
          <a:r>
            <a:rPr lang="es-ES" sz="3500" kern="1200" dirty="0" smtClean="0"/>
            <a:t>Proveedores </a:t>
          </a:r>
          <a:endParaRPr lang="es-ES" sz="3500" kern="1200" dirty="0"/>
        </a:p>
      </dsp:txBody>
      <dsp:txXfrm rot="10800000">
        <a:off x="1788359" y="296390"/>
        <a:ext cx="4551864" cy="921676"/>
      </dsp:txXfrm>
    </dsp:sp>
    <dsp:sp modelId="{B8ADC7AC-62F6-4A39-90E5-78B0316C5412}">
      <dsp:nvSpPr>
        <dsp:cNvPr id="0" name=""/>
        <dsp:cNvSpPr/>
      </dsp:nvSpPr>
      <dsp:spPr>
        <a:xfrm>
          <a:off x="23663" y="1545109"/>
          <a:ext cx="1714423" cy="15088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827A6-6371-41E2-8F5A-BCFD6F012A5B}">
      <dsp:nvSpPr>
        <dsp:cNvPr id="0" name=""/>
        <dsp:cNvSpPr/>
      </dsp:nvSpPr>
      <dsp:spPr>
        <a:xfrm rot="10800000">
          <a:off x="1669304" y="1834739"/>
          <a:ext cx="4782283" cy="967172"/>
        </a:xfrm>
        <a:prstGeom prst="homePlate">
          <a:avLst/>
        </a:prstGeom>
        <a:solidFill>
          <a:schemeClr val="accent2">
            <a:hueOff val="419388"/>
            <a:satOff val="-3962"/>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29540" rIns="241808" bIns="129540" numCol="1" spcCol="1270" anchor="ctr" anchorCtr="0">
          <a:noAutofit/>
        </a:bodyPr>
        <a:lstStyle/>
        <a:p>
          <a:pPr lvl="0" algn="ctr" defTabSz="1511300">
            <a:lnSpc>
              <a:spcPct val="90000"/>
            </a:lnSpc>
            <a:spcBef>
              <a:spcPct val="0"/>
            </a:spcBef>
            <a:spcAft>
              <a:spcPct val="35000"/>
            </a:spcAft>
          </a:pPr>
          <a:r>
            <a:rPr lang="es-ES" sz="3400" kern="1200" dirty="0" smtClean="0"/>
            <a:t>Clientes </a:t>
          </a:r>
          <a:endParaRPr lang="es-ES" sz="3400" kern="1200" dirty="0"/>
        </a:p>
      </dsp:txBody>
      <dsp:txXfrm rot="10800000">
        <a:off x="1911097" y="1834739"/>
        <a:ext cx="4540490" cy="967172"/>
      </dsp:txXfrm>
    </dsp:sp>
    <dsp:sp modelId="{B94A3883-3C3B-4171-B845-F987F6715528}">
      <dsp:nvSpPr>
        <dsp:cNvPr id="0" name=""/>
        <dsp:cNvSpPr/>
      </dsp:nvSpPr>
      <dsp:spPr>
        <a:xfrm>
          <a:off x="0" y="97788"/>
          <a:ext cx="1858976" cy="1269228"/>
        </a:xfrm>
        <a:prstGeom prst="ellipse">
          <a:avLst/>
        </a:prstGeom>
        <a:solidFill>
          <a:schemeClr val="accent2">
            <a:tint val="50000"/>
            <a:hueOff val="441940"/>
            <a:satOff val="-6371"/>
            <a:lumOff val="-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D100E-1902-46D1-A7E3-3C54E1B41913}">
      <dsp:nvSpPr>
        <dsp:cNvPr id="0" name=""/>
        <dsp:cNvSpPr/>
      </dsp:nvSpPr>
      <dsp:spPr>
        <a:xfrm rot="10800000">
          <a:off x="1675512" y="3283950"/>
          <a:ext cx="4782283" cy="1017318"/>
        </a:xfrm>
        <a:prstGeom prst="homePlate">
          <a:avLst/>
        </a:prstGeom>
        <a:solidFill>
          <a:schemeClr val="accent2">
            <a:hueOff val="838776"/>
            <a:satOff val="-7923"/>
            <a:lumOff val="-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125730" rIns="234696" bIns="125730" numCol="1" spcCol="1270" anchor="ctr" anchorCtr="0">
          <a:noAutofit/>
        </a:bodyPr>
        <a:lstStyle/>
        <a:p>
          <a:pPr lvl="0" algn="ctr" defTabSz="1466850">
            <a:lnSpc>
              <a:spcPct val="90000"/>
            </a:lnSpc>
            <a:spcBef>
              <a:spcPct val="0"/>
            </a:spcBef>
            <a:spcAft>
              <a:spcPct val="35000"/>
            </a:spcAft>
          </a:pPr>
          <a:r>
            <a:rPr lang="es-ES" sz="3300" kern="1200" dirty="0" smtClean="0"/>
            <a:t>Competencia </a:t>
          </a:r>
          <a:endParaRPr lang="es-ES" sz="3300" kern="1200" dirty="0"/>
        </a:p>
      </dsp:txBody>
      <dsp:txXfrm rot="10800000">
        <a:off x="1929841" y="3283950"/>
        <a:ext cx="4527954" cy="1017318"/>
      </dsp:txXfrm>
    </dsp:sp>
    <dsp:sp modelId="{0DABAA33-3F23-4BF1-A645-19503DCF1CD3}">
      <dsp:nvSpPr>
        <dsp:cNvPr id="0" name=""/>
        <dsp:cNvSpPr/>
      </dsp:nvSpPr>
      <dsp:spPr>
        <a:xfrm>
          <a:off x="0" y="0"/>
          <a:ext cx="1883809" cy="133311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BAB6-E807-487D-ADC4-033F7A5578FC}">
      <dsp:nvSpPr>
        <dsp:cNvPr id="0" name=""/>
        <dsp:cNvSpPr/>
      </dsp:nvSpPr>
      <dsp:spPr>
        <a:xfrm rot="10800000">
          <a:off x="1557940" y="296390"/>
          <a:ext cx="4782283" cy="921676"/>
        </a:xfrm>
        <a:prstGeom prst="homePlat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99060" rIns="184912" bIns="99060" numCol="1" spcCol="1270" anchor="ctr" anchorCtr="0">
          <a:noAutofit/>
        </a:bodyPr>
        <a:lstStyle/>
        <a:p>
          <a:pPr lvl="0" algn="ctr" defTabSz="1155700">
            <a:lnSpc>
              <a:spcPct val="90000"/>
            </a:lnSpc>
            <a:spcBef>
              <a:spcPct val="0"/>
            </a:spcBef>
            <a:spcAft>
              <a:spcPct val="35000"/>
            </a:spcAft>
          </a:pPr>
          <a:r>
            <a:rPr lang="es-EC" sz="2600" b="1" kern="1200" dirty="0" smtClean="0"/>
            <a:t>CAPACIDAD ADMINISTRATIVA</a:t>
          </a:r>
          <a:endParaRPr lang="es-ES" sz="2600" kern="1200" dirty="0"/>
        </a:p>
      </dsp:txBody>
      <dsp:txXfrm rot="10800000">
        <a:off x="1788359" y="296390"/>
        <a:ext cx="4551864" cy="921676"/>
      </dsp:txXfrm>
    </dsp:sp>
    <dsp:sp modelId="{B8ADC7AC-62F6-4A39-90E5-78B0316C5412}">
      <dsp:nvSpPr>
        <dsp:cNvPr id="0" name=""/>
        <dsp:cNvSpPr/>
      </dsp:nvSpPr>
      <dsp:spPr>
        <a:xfrm>
          <a:off x="23663" y="1545109"/>
          <a:ext cx="1714423" cy="15088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827A6-6371-41E2-8F5A-BCFD6F012A5B}">
      <dsp:nvSpPr>
        <dsp:cNvPr id="0" name=""/>
        <dsp:cNvSpPr/>
      </dsp:nvSpPr>
      <dsp:spPr>
        <a:xfrm rot="10800000">
          <a:off x="1669304" y="1834739"/>
          <a:ext cx="4782283" cy="967172"/>
        </a:xfrm>
        <a:prstGeom prst="homePlate">
          <a:avLst/>
        </a:prstGeom>
        <a:solidFill>
          <a:schemeClr val="accent5">
            <a:shade val="80000"/>
            <a:hueOff val="-55347"/>
            <a:satOff val="1534"/>
            <a:lumOff val="9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99060" rIns="184912" bIns="99060" numCol="1" spcCol="1270" anchor="ctr" anchorCtr="0">
          <a:noAutofit/>
        </a:bodyPr>
        <a:lstStyle/>
        <a:p>
          <a:pPr lvl="0" algn="ctr" defTabSz="1155700">
            <a:lnSpc>
              <a:spcPct val="90000"/>
            </a:lnSpc>
            <a:spcBef>
              <a:spcPct val="0"/>
            </a:spcBef>
            <a:spcAft>
              <a:spcPct val="35000"/>
            </a:spcAft>
          </a:pPr>
          <a:r>
            <a:rPr lang="es-EC" sz="2600" b="1" kern="1200" dirty="0" smtClean="0"/>
            <a:t>CAPACIDAD FINANCIERA</a:t>
          </a:r>
          <a:endParaRPr lang="es-ES" sz="2600" kern="1200" dirty="0"/>
        </a:p>
      </dsp:txBody>
      <dsp:txXfrm rot="10800000">
        <a:off x="1911097" y="1834739"/>
        <a:ext cx="4540490" cy="967172"/>
      </dsp:txXfrm>
    </dsp:sp>
    <dsp:sp modelId="{B94A3883-3C3B-4171-B845-F987F6715528}">
      <dsp:nvSpPr>
        <dsp:cNvPr id="0" name=""/>
        <dsp:cNvSpPr/>
      </dsp:nvSpPr>
      <dsp:spPr>
        <a:xfrm>
          <a:off x="0" y="97788"/>
          <a:ext cx="1858976" cy="1269228"/>
        </a:xfrm>
        <a:prstGeom prst="ellipse">
          <a:avLst/>
        </a:prstGeom>
        <a:solidFill>
          <a:schemeClr val="accent5">
            <a:tint val="50000"/>
            <a:hueOff val="-17501"/>
            <a:satOff val="-883"/>
            <a:lumOff val="47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D100E-1902-46D1-A7E3-3C54E1B41913}">
      <dsp:nvSpPr>
        <dsp:cNvPr id="0" name=""/>
        <dsp:cNvSpPr/>
      </dsp:nvSpPr>
      <dsp:spPr>
        <a:xfrm rot="10800000">
          <a:off x="1656192" y="3240363"/>
          <a:ext cx="4782283" cy="1017318"/>
        </a:xfrm>
        <a:prstGeom prst="homePlate">
          <a:avLst/>
        </a:prstGeom>
        <a:solidFill>
          <a:schemeClr val="accent5">
            <a:shade val="80000"/>
            <a:hueOff val="-110695"/>
            <a:satOff val="3068"/>
            <a:lumOff val="198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733" tIns="99060" rIns="184912" bIns="99060" numCol="1" spcCol="1270" anchor="ctr" anchorCtr="0">
          <a:noAutofit/>
        </a:bodyPr>
        <a:lstStyle/>
        <a:p>
          <a:pPr lvl="0" algn="ctr" defTabSz="1155700">
            <a:lnSpc>
              <a:spcPct val="90000"/>
            </a:lnSpc>
            <a:spcBef>
              <a:spcPct val="0"/>
            </a:spcBef>
            <a:spcAft>
              <a:spcPct val="35000"/>
            </a:spcAft>
          </a:pPr>
          <a:r>
            <a:rPr lang="es-EC" sz="2600" b="1" kern="1200" dirty="0" smtClean="0"/>
            <a:t>CAPACIDAD TECNOLOGICA</a:t>
          </a:r>
          <a:r>
            <a:rPr lang="es-ES" sz="2600" b="1" kern="1200" dirty="0" smtClean="0"/>
            <a:t> </a:t>
          </a:r>
          <a:endParaRPr lang="es-ES" sz="2600" b="1" kern="1200" dirty="0"/>
        </a:p>
      </dsp:txBody>
      <dsp:txXfrm rot="10800000">
        <a:off x="1910521" y="3240363"/>
        <a:ext cx="4527954" cy="1017318"/>
      </dsp:txXfrm>
    </dsp:sp>
    <dsp:sp modelId="{0DABAA33-3F23-4BF1-A645-19503DCF1CD3}">
      <dsp:nvSpPr>
        <dsp:cNvPr id="0" name=""/>
        <dsp:cNvSpPr/>
      </dsp:nvSpPr>
      <dsp:spPr>
        <a:xfrm>
          <a:off x="0" y="0"/>
          <a:ext cx="1883809" cy="133311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F7932-BA1B-4C34-87E2-C48A8BCCF41D}">
      <dsp:nvSpPr>
        <dsp:cNvPr id="0" name=""/>
        <dsp:cNvSpPr/>
      </dsp:nvSpPr>
      <dsp:spPr>
        <a:xfrm>
          <a:off x="0" y="953254"/>
          <a:ext cx="6336703" cy="2534681"/>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155B8-A1DB-4505-8752-5E52C2B935B4}">
      <dsp:nvSpPr>
        <dsp:cNvPr id="0" name=""/>
        <dsp:cNvSpPr/>
      </dsp:nvSpPr>
      <dsp:spPr>
        <a:xfrm>
          <a:off x="673665" y="1577869"/>
          <a:ext cx="1965185" cy="11242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s-EC" sz="1700" kern="1200" dirty="0" smtClean="0"/>
            <a:t>Las actividades primarias, parten desde  el proceso inicial del producto</a:t>
          </a:r>
          <a:endParaRPr lang="es-EC" sz="1700" kern="1200" dirty="0"/>
        </a:p>
      </dsp:txBody>
      <dsp:txXfrm>
        <a:off x="673665" y="1577869"/>
        <a:ext cx="1965185" cy="1124277"/>
      </dsp:txXfrm>
    </dsp:sp>
    <dsp:sp modelId="{999B302C-2F9A-430F-8C3C-EBA81895888A}">
      <dsp:nvSpPr>
        <dsp:cNvPr id="0" name=""/>
        <dsp:cNvSpPr/>
      </dsp:nvSpPr>
      <dsp:spPr>
        <a:xfrm>
          <a:off x="3143762" y="1952120"/>
          <a:ext cx="2471314" cy="12419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s-EC" sz="1700" kern="1200" dirty="0" smtClean="0"/>
            <a:t>logística interna  es el proceso mediante el cual  de manera estratégica se administra   las actividades.</a:t>
          </a:r>
          <a:endParaRPr lang="es-EC" sz="1700" kern="1200" dirty="0"/>
        </a:p>
      </dsp:txBody>
      <dsp:txXfrm>
        <a:off x="3143762" y="1952120"/>
        <a:ext cx="2471314" cy="1241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11D9E-E5B5-40E8-BFE7-78D74E22BF28}">
      <dsp:nvSpPr>
        <dsp:cNvPr id="0" name=""/>
        <dsp:cNvSpPr/>
      </dsp:nvSpPr>
      <dsp:spPr>
        <a:xfrm rot="5400000">
          <a:off x="251388" y="1283904"/>
          <a:ext cx="930116" cy="105890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39A52-3DC5-468A-B2BE-D8AB43C9CFB8}">
      <dsp:nvSpPr>
        <dsp:cNvPr id="0" name=""/>
        <dsp:cNvSpPr/>
      </dsp:nvSpPr>
      <dsp:spPr>
        <a:xfrm>
          <a:off x="288039" y="98141"/>
          <a:ext cx="1565768" cy="1095986"/>
        </a:xfrm>
        <a:prstGeom prst="roundRect">
          <a:avLst>
            <a:gd name="adj" fmla="val 166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s-EC" sz="3300" kern="1200" dirty="0"/>
        </a:p>
      </dsp:txBody>
      <dsp:txXfrm>
        <a:off x="341550" y="151652"/>
        <a:ext cx="1458746" cy="988964"/>
      </dsp:txXfrm>
    </dsp:sp>
    <dsp:sp modelId="{84600D38-3D66-470C-8AE0-536986E5441B}">
      <dsp:nvSpPr>
        <dsp:cNvPr id="0" name=""/>
        <dsp:cNvSpPr/>
      </dsp:nvSpPr>
      <dsp:spPr>
        <a:xfrm>
          <a:off x="2232249" y="288036"/>
          <a:ext cx="2774492" cy="88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Maestro de taller </a:t>
          </a:r>
          <a:endParaRPr lang="es-EC" sz="1700" kern="1200" dirty="0"/>
        </a:p>
      </dsp:txBody>
      <dsp:txXfrm>
        <a:off x="2232249" y="288036"/>
        <a:ext cx="2774492" cy="885825"/>
      </dsp:txXfrm>
    </dsp:sp>
    <dsp:sp modelId="{AF4AB08C-4B18-4EE9-8163-B6695290D5D8}">
      <dsp:nvSpPr>
        <dsp:cNvPr id="0" name=""/>
        <dsp:cNvSpPr/>
      </dsp:nvSpPr>
      <dsp:spPr>
        <a:xfrm rot="5400000">
          <a:off x="1942144" y="2515059"/>
          <a:ext cx="930116" cy="105890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F4E69-5D7A-470E-A86C-D4AEB9612684}">
      <dsp:nvSpPr>
        <dsp:cNvPr id="0" name=""/>
        <dsp:cNvSpPr/>
      </dsp:nvSpPr>
      <dsp:spPr>
        <a:xfrm>
          <a:off x="1695720" y="1484006"/>
          <a:ext cx="1565768" cy="1095986"/>
        </a:xfrm>
        <a:prstGeom prst="roundRect">
          <a:avLst>
            <a:gd name="adj" fmla="val 166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s-EC" sz="3300" kern="1200" dirty="0"/>
        </a:p>
      </dsp:txBody>
      <dsp:txXfrm>
        <a:off x="1749231" y="1537517"/>
        <a:ext cx="1458746" cy="988964"/>
      </dsp:txXfrm>
    </dsp:sp>
    <dsp:sp modelId="{B6AE62F8-BD21-4F0C-A9A7-0322F82E663C}">
      <dsp:nvSpPr>
        <dsp:cNvPr id="0" name=""/>
        <dsp:cNvSpPr/>
      </dsp:nvSpPr>
      <dsp:spPr>
        <a:xfrm>
          <a:off x="3261488" y="1588533"/>
          <a:ext cx="1138790" cy="88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Operario </a:t>
          </a:r>
          <a:endParaRPr lang="es-EC" sz="1700" kern="1200" dirty="0"/>
        </a:p>
      </dsp:txBody>
      <dsp:txXfrm>
        <a:off x="3261488" y="1588533"/>
        <a:ext cx="1138790" cy="885825"/>
      </dsp:txXfrm>
    </dsp:sp>
    <dsp:sp modelId="{61D16D11-D07A-4449-AEDB-571F74419CC3}">
      <dsp:nvSpPr>
        <dsp:cNvPr id="0" name=""/>
        <dsp:cNvSpPr/>
      </dsp:nvSpPr>
      <dsp:spPr>
        <a:xfrm>
          <a:off x="3462542" y="2592290"/>
          <a:ext cx="1565768" cy="1095986"/>
        </a:xfrm>
        <a:prstGeom prst="roundRect">
          <a:avLst>
            <a:gd name="adj" fmla="val 166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s-EC" sz="3300" kern="1200" dirty="0"/>
        </a:p>
      </dsp:txBody>
      <dsp:txXfrm>
        <a:off x="3516053" y="2645801"/>
        <a:ext cx="1458746" cy="988964"/>
      </dsp:txXfrm>
    </dsp:sp>
    <dsp:sp modelId="{D6C81C35-76C3-466F-99BF-E0982E44F233}">
      <dsp:nvSpPr>
        <dsp:cNvPr id="0" name=""/>
        <dsp:cNvSpPr/>
      </dsp:nvSpPr>
      <dsp:spPr>
        <a:xfrm>
          <a:off x="4952245" y="2819688"/>
          <a:ext cx="1138790" cy="88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Aprendiz</a:t>
          </a:r>
          <a:endParaRPr lang="es-EC" sz="1700" kern="1200" dirty="0"/>
        </a:p>
      </dsp:txBody>
      <dsp:txXfrm>
        <a:off x="4952245" y="2819688"/>
        <a:ext cx="1138790" cy="885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52960-FB8C-4887-8E5A-9AAB25444887}">
      <dsp:nvSpPr>
        <dsp:cNvPr id="0" name=""/>
        <dsp:cNvSpPr/>
      </dsp:nvSpPr>
      <dsp:spPr>
        <a:xfrm>
          <a:off x="0" y="1271282"/>
          <a:ext cx="6096000" cy="22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0B368-B4A6-4189-855D-B9CB21405B1D}">
      <dsp:nvSpPr>
        <dsp:cNvPr id="0" name=""/>
        <dsp:cNvSpPr/>
      </dsp:nvSpPr>
      <dsp:spPr>
        <a:xfrm>
          <a:off x="304502" y="163737"/>
          <a:ext cx="4263032" cy="124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s-MX" sz="1200" kern="1200" dirty="0" smtClean="0"/>
            <a:t>Optimizar el trabajo  de la  mano de obra directa. </a:t>
          </a:r>
          <a:endParaRPr lang="es-EC" sz="1200" kern="1200" dirty="0"/>
        </a:p>
      </dsp:txBody>
      <dsp:txXfrm>
        <a:off x="365053" y="224288"/>
        <a:ext cx="4141930" cy="1119283"/>
      </dsp:txXfrm>
    </dsp:sp>
    <dsp:sp modelId="{3879F479-BDA3-4F9D-B852-44745C781B2E}">
      <dsp:nvSpPr>
        <dsp:cNvPr id="0" name=""/>
        <dsp:cNvSpPr/>
      </dsp:nvSpPr>
      <dsp:spPr>
        <a:xfrm>
          <a:off x="0" y="2449463"/>
          <a:ext cx="6096000" cy="22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2C182-A86A-41CD-86D1-D5CB4ACA8EE3}">
      <dsp:nvSpPr>
        <dsp:cNvPr id="0" name=""/>
        <dsp:cNvSpPr/>
      </dsp:nvSpPr>
      <dsp:spPr>
        <a:xfrm>
          <a:off x="311697" y="1567892"/>
          <a:ext cx="4263032" cy="10356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s-EC" sz="1200" kern="1200" dirty="0" smtClean="0"/>
            <a:t>Optimizar   la utilización de materia prima  </a:t>
          </a:r>
          <a:endParaRPr lang="es-EC" sz="1200" kern="1200" dirty="0"/>
        </a:p>
      </dsp:txBody>
      <dsp:txXfrm>
        <a:off x="362252" y="1618447"/>
        <a:ext cx="4161922" cy="934510"/>
      </dsp:txXfrm>
    </dsp:sp>
    <dsp:sp modelId="{A347C04A-7D75-41FE-8B20-81E217C90CC7}">
      <dsp:nvSpPr>
        <dsp:cNvPr id="0" name=""/>
        <dsp:cNvSpPr/>
      </dsp:nvSpPr>
      <dsp:spPr>
        <a:xfrm>
          <a:off x="0" y="4233750"/>
          <a:ext cx="6096000" cy="226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A6CECE-E08C-4DE6-901F-82CB91508208}">
      <dsp:nvSpPr>
        <dsp:cNvPr id="0" name=""/>
        <dsp:cNvSpPr/>
      </dsp:nvSpPr>
      <dsp:spPr>
        <a:xfrm>
          <a:off x="304502" y="2724863"/>
          <a:ext cx="4263032" cy="164172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s-EC" sz="1200" kern="1200" dirty="0" smtClean="0"/>
            <a:t>Reutilización de  materia primas de desecho. Enfocándose a obtener rentabilidad</a:t>
          </a:r>
          <a:r>
            <a:rPr lang="es-EC" sz="600" kern="1200" dirty="0" smtClean="0"/>
            <a:t>.</a:t>
          </a:r>
          <a:endParaRPr lang="es-EC" sz="600" kern="1200" dirty="0"/>
        </a:p>
      </dsp:txBody>
      <dsp:txXfrm>
        <a:off x="384645" y="2805006"/>
        <a:ext cx="4102746" cy="148144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36E00C-1BE7-4A9C-8549-C13A317D79EA}" type="datetimeFigureOut">
              <a:rPr lang="es-EC" smtClean="0"/>
              <a:t>10/02/2014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5D73DD-C7C6-409D-BDC7-451B0CEF6599}" type="slidenum">
              <a:rPr lang="es-EC" smtClean="0"/>
              <a:t>‹Nº›</a:t>
            </a:fld>
            <a:endParaRPr lang="es-EC"/>
          </a:p>
        </p:txBody>
      </p:sp>
    </p:spTree>
    <p:extLst>
      <p:ext uri="{BB962C8B-B14F-4D97-AF65-F5344CB8AC3E}">
        <p14:creationId xmlns:p14="http://schemas.microsoft.com/office/powerpoint/2010/main" val="2549844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0B9CC-6FA1-4C81-B709-0BC51BD4F1FC}" type="datetimeFigureOut">
              <a:rPr lang="es-EC" smtClean="0"/>
              <a:pPr/>
              <a:t>10/02/2014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F8AF5-CB80-454A-AF67-8D70E303A7D0}" type="slidenum">
              <a:rPr lang="es-EC" smtClean="0"/>
              <a:pPr/>
              <a:t>‹Nº›</a:t>
            </a:fld>
            <a:endParaRPr lang="es-EC" dirty="0"/>
          </a:p>
        </p:txBody>
      </p:sp>
    </p:spTree>
    <p:extLst>
      <p:ext uri="{BB962C8B-B14F-4D97-AF65-F5344CB8AC3E}">
        <p14:creationId xmlns:p14="http://schemas.microsoft.com/office/powerpoint/2010/main" val="33532652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40F8AF5-CB80-454A-AF67-8D70E303A7D0}" type="slidenum">
              <a:rPr lang="es-EC" smtClean="0"/>
              <a:pPr/>
              <a:t>2</a:t>
            </a:fld>
            <a:endParaRPr lang="es-EC" dirty="0"/>
          </a:p>
        </p:txBody>
      </p:sp>
    </p:spTree>
    <p:extLst>
      <p:ext uri="{BB962C8B-B14F-4D97-AF65-F5344CB8AC3E}">
        <p14:creationId xmlns:p14="http://schemas.microsoft.com/office/powerpoint/2010/main" val="292031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40F8AF5-CB80-454A-AF67-8D70E303A7D0}" type="slidenum">
              <a:rPr lang="es-EC" smtClean="0"/>
              <a:pPr/>
              <a:t>8</a:t>
            </a:fld>
            <a:endParaRPr lang="es-EC" dirty="0"/>
          </a:p>
        </p:txBody>
      </p:sp>
    </p:spTree>
    <p:extLst>
      <p:ext uri="{BB962C8B-B14F-4D97-AF65-F5344CB8AC3E}">
        <p14:creationId xmlns:p14="http://schemas.microsoft.com/office/powerpoint/2010/main" val="1790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605C69-79B6-4A48-B9B7-0CA5602E7960}" type="datetime1">
              <a:rPr lang="es-EC" smtClean="0"/>
              <a:t>10/02/2014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1886D5-D8D9-4D12-9545-AEA597CD1EB5}" type="datetime1">
              <a:rPr lang="es-EC" smtClean="0"/>
              <a:t>10/02/2014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0FF641-F9B7-45F2-A909-7C05848E2155}" type="datetime1">
              <a:rPr lang="es-EC" smtClean="0"/>
              <a:t>10/02/2014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7764B69-F37E-4DE2-87B6-32A0C7D02A1E}" type="datetime1">
              <a:rPr lang="es-EC" smtClean="0"/>
              <a:t>10/02/2014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954046-BB14-43BE-87E2-604980C089B2}" type="datetime1">
              <a:rPr lang="es-EC" smtClean="0"/>
              <a:t>10/02/2014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E16A366-F77D-4E5B-A26F-3DA558C0B9AA}" type="datetime1">
              <a:rPr lang="es-EC" smtClean="0"/>
              <a:t>10/02/2014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6F9E3ED-3E15-4983-8528-E6BC840DFEB1}" type="datetime1">
              <a:rPr lang="es-EC" smtClean="0"/>
              <a:t>10/02/2014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AE26B43-D589-460A-9F4A-9AEBE7BB67E5}" type="datetime1">
              <a:rPr lang="es-EC" smtClean="0"/>
              <a:t>10/02/2014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272E-C6B3-4A50-A2A1-522A6079240D}" type="datetime1">
              <a:rPr lang="es-EC" smtClean="0"/>
              <a:t>10/02/2014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93D46B94-676B-4699-941C-F3D01A9F5451}"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CF2EC6-28E8-46B7-9C8F-7FB6B5DE510B}" type="datetime1">
              <a:rPr lang="es-EC" smtClean="0"/>
              <a:t>10/02/2014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3D46B94-676B-4699-941C-F3D01A9F5451}" type="slidenum">
              <a:rPr lang="es-EC" smtClean="0"/>
              <a:pPr/>
              <a:t>‹Nº›</a:t>
            </a:fld>
            <a:endParaRPr lang="es-EC"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42525987-D587-463E-A286-3EAD55A117E9}" type="datetime1">
              <a:rPr lang="es-EC" smtClean="0"/>
              <a:t>10/02/2014</a:t>
            </a:fld>
            <a:endParaRPr lang="es-EC" dirty="0"/>
          </a:p>
        </p:txBody>
      </p:sp>
      <p:sp>
        <p:nvSpPr>
          <p:cNvPr id="9" name="Slide Number Placeholder 8"/>
          <p:cNvSpPr>
            <a:spLocks noGrp="1"/>
          </p:cNvSpPr>
          <p:nvPr>
            <p:ph type="sldNum" sz="quarter" idx="11"/>
          </p:nvPr>
        </p:nvSpPr>
        <p:spPr/>
        <p:txBody>
          <a:bodyPr/>
          <a:lstStyle/>
          <a:p>
            <a:fld id="{93D46B94-676B-4699-941C-F3D01A9F5451}" type="slidenum">
              <a:rPr lang="es-EC" smtClean="0"/>
              <a:pPr/>
              <a:t>‹Nº›</a:t>
            </a:fld>
            <a:endParaRPr lang="es-EC" dirty="0"/>
          </a:p>
        </p:txBody>
      </p:sp>
      <p:sp>
        <p:nvSpPr>
          <p:cNvPr id="10" name="Footer Placeholder 9"/>
          <p:cNvSpPr>
            <a:spLocks noGrp="1"/>
          </p:cNvSpPr>
          <p:nvPr>
            <p:ph type="ftr" sz="quarter" idx="12"/>
          </p:nvPr>
        </p:nvSpPr>
        <p:spPr/>
        <p:txBody>
          <a:bodyPr/>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3D46B94-676B-4699-941C-F3D01A9F5451}" type="slidenum">
              <a:rPr lang="es-EC" smtClean="0"/>
              <a:pPr/>
              <a:t>‹Nº›</a:t>
            </a:fld>
            <a:endParaRPr lang="es-EC"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FEF1CBC-92E9-46DD-B291-4447811C4959}" type="datetime1">
              <a:rPr lang="es-EC" smtClean="0"/>
              <a:t>10/02/2014</a:t>
            </a:fld>
            <a:endParaRPr lang="es-EC"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ec/url?sa=i&amp;rct=j&amp;q=gestion+financiera+de+una+empresa&amp;source=images&amp;cd=&amp;cad=rja&amp;docid=k0nZ341Gdf2zLM&amp;tbnid=jXU3iLEfpUSvpM:&amp;ved=0CAUQjRw&amp;url=http://www.gestion.org/economica/gestion-fiscal/el-balance-activo-y-pasivo/&amp;ei=_hf6UIPOPIuc8gSkn4CQDw&amp;bvm=bv.41248874,d.eWU&amp;psig=AFQjCNFJ3VcNojjXVJjSYGrlwPANZgfh7Q&amp;ust=1358653823379568"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2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hyperlink" Target="FLUJO%20DEL%20PROYECTO.xlsx"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emf"/><Relationship Id="rId7" Type="http://schemas.openxmlformats.org/officeDocument/2006/relationships/diagramColors" Target="../diagrams/colors2.xml"/><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76672"/>
            <a:ext cx="5168265" cy="936104"/>
          </a:xfrm>
          <a:prstGeom prst="rect">
            <a:avLst/>
          </a:prstGeom>
          <a:noFill/>
          <a:ln>
            <a:noFill/>
          </a:ln>
        </p:spPr>
      </p:pic>
      <p:sp>
        <p:nvSpPr>
          <p:cNvPr id="3" name="2 Rectángulo"/>
          <p:cNvSpPr/>
          <p:nvPr/>
        </p:nvSpPr>
        <p:spPr>
          <a:xfrm>
            <a:off x="2718048" y="1556792"/>
            <a:ext cx="4572000" cy="646331"/>
          </a:xfrm>
          <a:prstGeom prst="rect">
            <a:avLst/>
          </a:prstGeom>
        </p:spPr>
        <p:txBody>
          <a:bodyPr>
            <a:spAutoFit/>
          </a:bodyPr>
          <a:lstStyle/>
          <a:p>
            <a:pPr algn="ctr"/>
            <a:r>
              <a:rPr lang="es-EC" b="1" dirty="0"/>
              <a:t>DEPARTAMENTO DE CIENCIAS ECONOMICAS ADMINISTRATIVAS Y DE COMERCIO</a:t>
            </a:r>
            <a:endParaRPr lang="es-EC" dirty="0"/>
          </a:p>
        </p:txBody>
      </p:sp>
      <p:sp>
        <p:nvSpPr>
          <p:cNvPr id="4" name="3 Rectángulo"/>
          <p:cNvSpPr/>
          <p:nvPr/>
        </p:nvSpPr>
        <p:spPr>
          <a:xfrm>
            <a:off x="2742711" y="2347139"/>
            <a:ext cx="4572000" cy="584775"/>
          </a:xfrm>
          <a:prstGeom prst="rect">
            <a:avLst/>
          </a:prstGeom>
        </p:spPr>
        <p:txBody>
          <a:bodyPr>
            <a:spAutoFit/>
          </a:bodyPr>
          <a:lstStyle/>
          <a:p>
            <a:pPr algn="ctr"/>
            <a:r>
              <a:rPr lang="es-EC" sz="1600" b="1" dirty="0"/>
              <a:t>CARRERA DE INGENIERÍA EN FINANZAS Y AUDITORÍA C.P.A</a:t>
            </a:r>
            <a:endParaRPr lang="es-EC" sz="1600" dirty="0"/>
          </a:p>
        </p:txBody>
      </p:sp>
      <p:sp>
        <p:nvSpPr>
          <p:cNvPr id="5" name="4 Rectángulo"/>
          <p:cNvSpPr/>
          <p:nvPr/>
        </p:nvSpPr>
        <p:spPr>
          <a:xfrm>
            <a:off x="2843808" y="3140968"/>
            <a:ext cx="4572000" cy="830997"/>
          </a:xfrm>
          <a:prstGeom prst="rect">
            <a:avLst/>
          </a:prstGeom>
        </p:spPr>
        <p:txBody>
          <a:bodyPr>
            <a:spAutoFit/>
          </a:bodyPr>
          <a:lstStyle/>
          <a:p>
            <a:pPr algn="ctr"/>
            <a:r>
              <a:rPr lang="es-EC" sz="1600" b="1" dirty="0"/>
              <a:t>TESIS PREVIO A LA OBTENCIÓN DEL TÍTULO DE INGENIERO EN FINANZAS, CONTADOR PÚBLICO – AUDITOR</a:t>
            </a:r>
            <a:endParaRPr lang="es-EC" sz="1600" dirty="0"/>
          </a:p>
        </p:txBody>
      </p:sp>
      <p:sp>
        <p:nvSpPr>
          <p:cNvPr id="6" name="5 Rectángulo"/>
          <p:cNvSpPr/>
          <p:nvPr/>
        </p:nvSpPr>
        <p:spPr>
          <a:xfrm>
            <a:off x="1331640" y="4064298"/>
            <a:ext cx="7344816" cy="738664"/>
          </a:xfrm>
          <a:prstGeom prst="rect">
            <a:avLst/>
          </a:prstGeom>
        </p:spPr>
        <p:txBody>
          <a:bodyPr wrap="square">
            <a:spAutoFit/>
          </a:bodyPr>
          <a:lstStyle/>
          <a:p>
            <a:pPr algn="ctr"/>
            <a:r>
              <a:rPr lang="es-EC" sz="1400" b="1" dirty="0"/>
              <a:t>TEMA: DISEÑO DE UN MODELO DE  COSTOS  E IMPLEMENTACION DE ESTRATEGIAS PARA MAXIMIZAR UTILIDADES  PARA  EMPRESA TEXTIL </a:t>
            </a:r>
            <a:r>
              <a:rPr lang="es-EC" sz="1400" b="1" dirty="0" smtClean="0"/>
              <a:t>ELEGANT´S  </a:t>
            </a:r>
            <a:r>
              <a:rPr lang="es-EC" sz="1400" b="1" dirty="0"/>
              <a:t>S.A  DEDICADA A LA PRODUCCIÓN DE TRAJES DE HOMBRE.</a:t>
            </a:r>
            <a:endParaRPr lang="es-EC" sz="1400" dirty="0"/>
          </a:p>
        </p:txBody>
      </p:sp>
      <p:sp>
        <p:nvSpPr>
          <p:cNvPr id="7" name="6 Rectángulo"/>
          <p:cNvSpPr/>
          <p:nvPr/>
        </p:nvSpPr>
        <p:spPr>
          <a:xfrm>
            <a:off x="1043608" y="4861451"/>
            <a:ext cx="7920880" cy="1384995"/>
          </a:xfrm>
          <a:prstGeom prst="rect">
            <a:avLst/>
          </a:prstGeom>
        </p:spPr>
        <p:txBody>
          <a:bodyPr wrap="square">
            <a:spAutoFit/>
          </a:bodyPr>
          <a:lstStyle/>
          <a:p>
            <a:endParaRPr lang="es-EC" sz="1400" b="1" dirty="0" smtClean="0"/>
          </a:p>
          <a:p>
            <a:r>
              <a:rPr lang="es-EC" sz="1400" b="1" dirty="0" smtClean="0"/>
              <a:t>DIRECTOR</a:t>
            </a:r>
            <a:r>
              <a:rPr lang="es-EC" sz="1400" b="1" dirty="0"/>
              <a:t>: ECO. MONCAYO, </a:t>
            </a:r>
            <a:r>
              <a:rPr lang="es-EC" sz="1400" b="1" dirty="0" smtClean="0"/>
              <a:t>GUSTAVO                                           CODIRECTOR: ING. TIPAN, LUIS </a:t>
            </a:r>
            <a:r>
              <a:rPr lang="es-EC" sz="1400" b="1" dirty="0"/>
              <a:t> </a:t>
            </a:r>
            <a:endParaRPr lang="es-EC" sz="1400" b="1" dirty="0" smtClean="0"/>
          </a:p>
          <a:p>
            <a:endParaRPr lang="es-EC" sz="1400" b="1" dirty="0" smtClean="0"/>
          </a:p>
          <a:p>
            <a:r>
              <a:rPr lang="es-EC" sz="1400" b="1" dirty="0" smtClean="0"/>
              <a:t>                                                       AUTOR: RODRÍGUEZ GARCÍA, MÓNICA ELIZABETH</a:t>
            </a:r>
            <a:endParaRPr lang="es-EC" sz="1400" dirty="0" smtClean="0"/>
          </a:p>
          <a:p>
            <a:endParaRPr lang="es-EC" sz="1400" b="1" dirty="0" smtClean="0"/>
          </a:p>
          <a:p>
            <a:endParaRPr lang="es-EC" sz="1400" dirty="0"/>
          </a:p>
        </p:txBody>
      </p:sp>
      <p:sp>
        <p:nvSpPr>
          <p:cNvPr id="10" name="9 Rectángulo"/>
          <p:cNvSpPr/>
          <p:nvPr/>
        </p:nvSpPr>
        <p:spPr>
          <a:xfrm>
            <a:off x="4079380" y="6237312"/>
            <a:ext cx="1898661" cy="276999"/>
          </a:xfrm>
          <a:prstGeom prst="rect">
            <a:avLst/>
          </a:prstGeom>
        </p:spPr>
        <p:txBody>
          <a:bodyPr wrap="none">
            <a:spAutoFit/>
          </a:bodyPr>
          <a:lstStyle/>
          <a:p>
            <a:pPr algn="ctr"/>
            <a:r>
              <a:rPr lang="es-EC" sz="1200" b="1" dirty="0" smtClean="0"/>
              <a:t>SANGOLQUÍ,  ENERO  2014</a:t>
            </a:r>
            <a:endParaRPr lang="es-EC" sz="1200" dirty="0"/>
          </a:p>
        </p:txBody>
      </p:sp>
      <p:sp>
        <p:nvSpPr>
          <p:cNvPr id="8" name="7 Marcador de número de diapositiva"/>
          <p:cNvSpPr>
            <a:spLocks noGrp="1"/>
          </p:cNvSpPr>
          <p:nvPr>
            <p:ph type="sldNum" sz="quarter" idx="12"/>
          </p:nvPr>
        </p:nvSpPr>
        <p:spPr/>
        <p:txBody>
          <a:bodyPr/>
          <a:lstStyle/>
          <a:p>
            <a:fld id="{93D46B94-676B-4699-941C-F3D01A9F5451}" type="slidenum">
              <a:rPr lang="es-EC" smtClean="0"/>
              <a:pPr/>
              <a:t>1</a:t>
            </a:fld>
            <a:endParaRPr lang="es-EC" dirty="0"/>
          </a:p>
        </p:txBody>
      </p:sp>
    </p:spTree>
    <p:extLst>
      <p:ext uri="{BB962C8B-B14F-4D97-AF65-F5344CB8AC3E}">
        <p14:creationId xmlns:p14="http://schemas.microsoft.com/office/powerpoint/2010/main" val="41474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90049" y="476672"/>
            <a:ext cx="3598677"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ORGANIGRAMAS </a:t>
            </a:r>
            <a:endPar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899592" y="1268760"/>
            <a:ext cx="4276555"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ORGANIGRAMAS </a:t>
            </a:r>
            <a:r>
              <a:rPr lang="es-EC"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ESTRUCTURAL</a:t>
            </a:r>
            <a:endParaRPr lang="es-EC"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6" name="5 Objeto"/>
          <p:cNvGraphicFramePr>
            <a:graphicFrameLocks noChangeAspect="1"/>
          </p:cNvGraphicFramePr>
          <p:nvPr>
            <p:extLst>
              <p:ext uri="{D42A27DB-BD31-4B8C-83A1-F6EECF244321}">
                <p14:modId xmlns:p14="http://schemas.microsoft.com/office/powerpoint/2010/main" val="1115282120"/>
              </p:ext>
            </p:extLst>
          </p:nvPr>
        </p:nvGraphicFramePr>
        <p:xfrm>
          <a:off x="1043608" y="1844824"/>
          <a:ext cx="7280467" cy="4032448"/>
        </p:xfrm>
        <a:graphic>
          <a:graphicData uri="http://schemas.openxmlformats.org/presentationml/2006/ole">
            <mc:AlternateContent xmlns:mc="http://schemas.openxmlformats.org/markup-compatibility/2006">
              <mc:Choice xmlns:v="urn:schemas-microsoft-com:vml" Requires="v">
                <p:oleObj spid="_x0000_s8242" name="Visio" r:id="rId3" imgW="7256790" imgH="6622391" progId="">
                  <p:embed/>
                </p:oleObj>
              </mc:Choice>
              <mc:Fallback>
                <p:oleObj name="Visio" r:id="rId3" imgW="7256790" imgH="6622391"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44824"/>
                        <a:ext cx="7280467" cy="4032448"/>
                      </a:xfrm>
                      <a:prstGeom prst="rect">
                        <a:avLst/>
                      </a:prstGeom>
                      <a:noFill/>
                      <a:extLst/>
                    </p:spPr>
                  </p:pic>
                </p:oleObj>
              </mc:Fallback>
            </mc:AlternateContent>
          </a:graphicData>
        </a:graphic>
      </p:graphicFrame>
      <p:sp>
        <p:nvSpPr>
          <p:cNvPr id="3" name="2 Marcador de número de diapositiva"/>
          <p:cNvSpPr>
            <a:spLocks noGrp="1"/>
          </p:cNvSpPr>
          <p:nvPr>
            <p:ph type="sldNum" sz="quarter" idx="12"/>
          </p:nvPr>
        </p:nvSpPr>
        <p:spPr/>
        <p:txBody>
          <a:bodyPr/>
          <a:lstStyle/>
          <a:p>
            <a:fld id="{93D46B94-676B-4699-941C-F3D01A9F5451}" type="slidenum">
              <a:rPr lang="es-EC" smtClean="0"/>
              <a:pPr/>
              <a:t>10</a:t>
            </a:fld>
            <a:endParaRPr lang="es-EC"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37391" y="1571612"/>
            <a:ext cx="6872651" cy="249299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rPr>
              <a:t>CAPÍTULO</a:t>
            </a: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II</a:t>
            </a:r>
          </a:p>
          <a:p>
            <a:pPr algn="ctr"/>
            <a:endPar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ANÁLISIS SITUACIONAL</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11</a:t>
            </a:fld>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01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20688"/>
            <a:ext cx="486710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Problemática</a:t>
            </a:r>
            <a:r>
              <a:rPr lang="es-EC" sz="5400" dirty="0"/>
              <a:t>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5" name="4 Grupo"/>
          <p:cNvGrpSpPr/>
          <p:nvPr/>
        </p:nvGrpSpPr>
        <p:grpSpPr>
          <a:xfrm>
            <a:off x="1525227" y="3107558"/>
            <a:ext cx="6143117" cy="2985738"/>
            <a:chOff x="1525227" y="2928607"/>
            <a:chExt cx="3629187" cy="1657907"/>
          </a:xfrm>
        </p:grpSpPr>
        <p:sp>
          <p:nvSpPr>
            <p:cNvPr id="6" name="5 Forma en L"/>
            <p:cNvSpPr/>
            <p:nvPr/>
          </p:nvSpPr>
          <p:spPr>
            <a:xfrm rot="5400000">
              <a:off x="1749418" y="3319036"/>
              <a:ext cx="675297" cy="112368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Forma libre"/>
            <p:cNvSpPr/>
            <p:nvPr/>
          </p:nvSpPr>
          <p:spPr>
            <a:xfrm>
              <a:off x="1636694" y="3654774"/>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C" sz="1400" kern="1200" dirty="0"/>
            </a:p>
          </p:txBody>
        </p:sp>
        <p:sp>
          <p:nvSpPr>
            <p:cNvPr id="8" name="7 Triángulo isósceles"/>
            <p:cNvSpPr/>
            <p:nvPr/>
          </p:nvSpPr>
          <p:spPr>
            <a:xfrm>
              <a:off x="2459750" y="3236309"/>
              <a:ext cx="191408" cy="191408"/>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Forma en L"/>
            <p:cNvSpPr/>
            <p:nvPr/>
          </p:nvSpPr>
          <p:spPr>
            <a:xfrm rot="5400000">
              <a:off x="2991321" y="3011726"/>
              <a:ext cx="675297" cy="112368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Forma libre"/>
            <p:cNvSpPr/>
            <p:nvPr/>
          </p:nvSpPr>
          <p:spPr>
            <a:xfrm>
              <a:off x="2878597" y="3347464"/>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 </a:t>
              </a:r>
              <a:r>
                <a:rPr lang="es-EC" sz="1100" dirty="0"/>
                <a:t>no se reusar la materia prima. Que es considerada rechazo</a:t>
              </a:r>
            </a:p>
          </p:txBody>
        </p:sp>
        <p:sp>
          <p:nvSpPr>
            <p:cNvPr id="11" name="10 Triángulo isósceles"/>
            <p:cNvSpPr/>
            <p:nvPr/>
          </p:nvSpPr>
          <p:spPr>
            <a:xfrm>
              <a:off x="3701654" y="2928999"/>
              <a:ext cx="191408" cy="191408"/>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Forma en L"/>
            <p:cNvSpPr/>
            <p:nvPr/>
          </p:nvSpPr>
          <p:spPr>
            <a:xfrm rot="5400000">
              <a:off x="4233225" y="2704416"/>
              <a:ext cx="675297" cy="112368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Forma libre"/>
            <p:cNvSpPr/>
            <p:nvPr/>
          </p:nvSpPr>
          <p:spPr>
            <a:xfrm>
              <a:off x="4139948" y="3068956"/>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s-EC" sz="1100" kern="1200" dirty="0"/>
            </a:p>
          </p:txBody>
        </p:sp>
        <p:sp>
          <p:nvSpPr>
            <p:cNvPr id="16" name="15 Forma libre"/>
            <p:cNvSpPr/>
            <p:nvPr/>
          </p:nvSpPr>
          <p:spPr>
            <a:xfrm>
              <a:off x="1658622" y="3697276"/>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El problema radica en que  el nivel de desperdicio  el momento del corte es del 35% al 40%</a:t>
              </a:r>
              <a:endParaRPr lang="es-EC" sz="1100" kern="1200" dirty="0"/>
            </a:p>
          </p:txBody>
        </p:sp>
        <p:sp>
          <p:nvSpPr>
            <p:cNvPr id="19" name="18 Forma libre"/>
            <p:cNvSpPr/>
            <p:nvPr/>
          </p:nvSpPr>
          <p:spPr>
            <a:xfrm>
              <a:off x="4139949" y="3068960"/>
              <a:ext cx="1014465" cy="889238"/>
            </a:xfrm>
            <a:custGeom>
              <a:avLst/>
              <a:gdLst>
                <a:gd name="connsiteX0" fmla="*/ 0 w 1014465"/>
                <a:gd name="connsiteY0" fmla="*/ 0 h 889238"/>
                <a:gd name="connsiteX1" fmla="*/ 1014465 w 1014465"/>
                <a:gd name="connsiteY1" fmla="*/ 0 h 889238"/>
                <a:gd name="connsiteX2" fmla="*/ 1014465 w 1014465"/>
                <a:gd name="connsiteY2" fmla="*/ 889238 h 889238"/>
                <a:gd name="connsiteX3" fmla="*/ 0 w 1014465"/>
                <a:gd name="connsiteY3" fmla="*/ 889238 h 889238"/>
                <a:gd name="connsiteX4" fmla="*/ 0 w 1014465"/>
                <a:gd name="connsiteY4" fmla="*/ 0 h 8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65" h="889238">
                  <a:moveTo>
                    <a:pt x="0" y="0"/>
                  </a:moveTo>
                  <a:lnTo>
                    <a:pt x="1014465" y="0"/>
                  </a:lnTo>
                  <a:lnTo>
                    <a:pt x="1014465" y="889238"/>
                  </a:lnTo>
                  <a:lnTo>
                    <a:pt x="0" y="889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Ausencia de estrategias financieras  para maximizar la utilidad  </a:t>
              </a:r>
              <a:endParaRPr lang="es-EC" sz="1100" kern="1200" dirty="0"/>
            </a:p>
          </p:txBody>
        </p:sp>
      </p:grpSp>
      <p:pic>
        <p:nvPicPr>
          <p:cNvPr id="9221" name="Picture 5" descr="C:\Users\FAMILIA\Desktop\Tesis\IMAGENES MAMI\IMG_74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055" r="15765"/>
          <a:stretch/>
        </p:blipFill>
        <p:spPr bwMode="auto">
          <a:xfrm>
            <a:off x="3590727" y="2477690"/>
            <a:ext cx="1525225" cy="1167151"/>
          </a:xfrm>
          <a:prstGeom prst="rect">
            <a:avLst/>
          </a:prstGeom>
          <a:noFill/>
          <a:extLst>
            <a:ext uri="{909E8E84-426E-40DD-AFC4-6F175D3DCCD1}">
              <a14:hiddenFill xmlns:a14="http://schemas.microsoft.com/office/drawing/2010/main">
                <a:solidFill>
                  <a:srgbClr val="FFFFFF"/>
                </a:solidFill>
              </a14:hiddenFill>
            </a:ext>
          </a:extLst>
        </p:spPr>
      </p:pic>
      <p:pic>
        <p:nvPicPr>
          <p:cNvPr id="23" name="22 Imagen" descr="http://www.gestion.org/wp-content/uploads/2011/06/economia-1.gif">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5" y="1772816"/>
            <a:ext cx="1763468" cy="1197419"/>
          </a:xfrm>
          <a:prstGeom prst="rect">
            <a:avLst/>
          </a:prstGeom>
          <a:noFill/>
          <a:ln>
            <a:noFill/>
          </a:ln>
        </p:spPr>
      </p:pic>
      <p:pic>
        <p:nvPicPr>
          <p:cNvPr id="9223" name="Picture 7" descr="https://encrypted-tbn2.gstatic.com/images?q=tbn:ANd9GcSM2XB7s_GCr4vPzcp1kgYwiBQdeuUQLMkHogi0NP2V0elKVX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846434"/>
            <a:ext cx="1609657" cy="121307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12</a:t>
            </a:fld>
            <a:endParaRPr lang="es-EC" dirty="0"/>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6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arn(inVertical)">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barn(inVertical)">
                                      <p:cBhvr>
                                        <p:cTn id="17" dur="500"/>
                                        <p:tgtEl>
                                          <p:spTgt spid="92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7643192" cy="527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13</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6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47439" y="605352"/>
            <a:ext cx="3425104" cy="584775"/>
          </a:xfrm>
          <a:prstGeom prst="rect">
            <a:avLst/>
          </a:prstGeom>
          <a:noFill/>
        </p:spPr>
        <p:txBody>
          <a:bodyPr wrap="none" lIns="91440" tIns="45720" rIns="91440" bIns="45720">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MACRO AMBIENTE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3 Diagrama"/>
          <p:cNvGraphicFramePr/>
          <p:nvPr>
            <p:extLst>
              <p:ext uri="{D42A27DB-BD31-4B8C-83A1-F6EECF244321}">
                <p14:modId xmlns:p14="http://schemas.microsoft.com/office/powerpoint/2010/main" val="1924935814"/>
              </p:ext>
            </p:extLst>
          </p:nvPr>
        </p:nvGraphicFramePr>
        <p:xfrm>
          <a:off x="562507" y="1190127"/>
          <a:ext cx="7191404"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93D46B94-676B-4699-941C-F3D01A9F5451}" type="slidenum">
              <a:rPr lang="es-EC" smtClean="0"/>
              <a:pPr/>
              <a:t>14</a:t>
            </a:fld>
            <a:endParaRPr lang="es-EC"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4765" y="605352"/>
            <a:ext cx="3290453" cy="584775"/>
          </a:xfrm>
          <a:prstGeom prst="rect">
            <a:avLst/>
          </a:prstGeom>
          <a:noFill/>
        </p:spPr>
        <p:txBody>
          <a:bodyPr wrap="none" lIns="91440" tIns="45720" rIns="91440" bIns="45720">
            <a:spAutoFit/>
          </a:bodyPr>
          <a:lstStyle/>
          <a:p>
            <a:pPr algn="ctr"/>
            <a:r>
              <a:rPr lang="es-ES"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MICRO AMBIENTE</a:t>
            </a:r>
            <a:endParaRPr lang="es-E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3" name="2 Diagrama"/>
          <p:cNvGraphicFramePr/>
          <p:nvPr>
            <p:extLst>
              <p:ext uri="{D42A27DB-BD31-4B8C-83A1-F6EECF244321}">
                <p14:modId xmlns:p14="http://schemas.microsoft.com/office/powerpoint/2010/main" val="281573567"/>
              </p:ext>
            </p:extLst>
          </p:nvPr>
        </p:nvGraphicFramePr>
        <p:xfrm>
          <a:off x="680304" y="1190127"/>
          <a:ext cx="7191404"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https://encrypted-tbn0.gstatic.com/images?q=tbn:ANd9GcRYJNVm7ae0BJkRdM02nT2TLtIBm14rYuCioZclgnuBJ1uua6aM0l4b2n-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9106" y="4725144"/>
            <a:ext cx="1866900" cy="15933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15</a:t>
            </a:fld>
            <a:endParaRPr lang="es-EC" dirty="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6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p:cTn id="20" dur="1000" fill="hold"/>
                                        <p:tgtEl>
                                          <p:spTgt spid="12290"/>
                                        </p:tgtEl>
                                        <p:attrNameLst>
                                          <p:attrName>ppt_w</p:attrName>
                                        </p:attrNameLst>
                                      </p:cBhvr>
                                      <p:tavLst>
                                        <p:tav tm="0">
                                          <p:val>
                                            <p:fltVal val="0"/>
                                          </p:val>
                                        </p:tav>
                                        <p:tav tm="100000">
                                          <p:val>
                                            <p:strVal val="#ppt_w"/>
                                          </p:val>
                                        </p:tav>
                                      </p:tavLst>
                                    </p:anim>
                                    <p:anim calcmode="lin" valueType="num">
                                      <p:cBhvr>
                                        <p:cTn id="21" dur="1000" fill="hold"/>
                                        <p:tgtEl>
                                          <p:spTgt spid="12290"/>
                                        </p:tgtEl>
                                        <p:attrNameLst>
                                          <p:attrName>ppt_h</p:attrName>
                                        </p:attrNameLst>
                                      </p:cBhvr>
                                      <p:tavLst>
                                        <p:tav tm="0">
                                          <p:val>
                                            <p:fltVal val="0"/>
                                          </p:val>
                                        </p:tav>
                                        <p:tav tm="100000">
                                          <p:val>
                                            <p:strVal val="#ppt_h"/>
                                          </p:val>
                                        </p:tav>
                                      </p:tavLst>
                                    </p:anim>
                                    <p:anim calcmode="lin" valueType="num">
                                      <p:cBhvr>
                                        <p:cTn id="22" dur="1000" fill="hold"/>
                                        <p:tgtEl>
                                          <p:spTgt spid="12290"/>
                                        </p:tgtEl>
                                        <p:attrNameLst>
                                          <p:attrName>style.rotation</p:attrName>
                                        </p:attrNameLst>
                                      </p:cBhvr>
                                      <p:tavLst>
                                        <p:tav tm="0">
                                          <p:val>
                                            <p:fltVal val="90"/>
                                          </p:val>
                                        </p:tav>
                                        <p:tav tm="100000">
                                          <p:val>
                                            <p:fltVal val="0"/>
                                          </p:val>
                                        </p:tav>
                                      </p:tavLst>
                                    </p:anim>
                                    <p:animEffect transition="in" filter="fade">
                                      <p:cBhvr>
                                        <p:cTn id="23"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836712"/>
            <a:ext cx="3312368" cy="46166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Proveedores</a:t>
            </a:r>
            <a:endParaRPr lang="es-EC"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439652" y="1556792"/>
            <a:ext cx="6840760" cy="646331"/>
          </a:xfrm>
          <a:prstGeom prst="rect">
            <a:avLst/>
          </a:prstGeom>
        </p:spPr>
        <p:txBody>
          <a:bodyPr wrap="square">
            <a:spAutoFit/>
          </a:bodyPr>
          <a:lstStyle/>
          <a:p>
            <a:r>
              <a:rPr lang="es-EC" dirty="0"/>
              <a:t>Los proveedores que abastecen de materia prima a ELEGANT´S   constituyen un factor  fundamental para la empresa</a:t>
            </a:r>
          </a:p>
        </p:txBody>
      </p:sp>
      <p:graphicFrame>
        <p:nvGraphicFramePr>
          <p:cNvPr id="4" name="3 Tabla"/>
          <p:cNvGraphicFramePr>
            <a:graphicFrameLocks noGrp="1"/>
          </p:cNvGraphicFramePr>
          <p:nvPr>
            <p:extLst>
              <p:ext uri="{D42A27DB-BD31-4B8C-83A1-F6EECF244321}">
                <p14:modId xmlns:p14="http://schemas.microsoft.com/office/powerpoint/2010/main" val="1856799661"/>
              </p:ext>
            </p:extLst>
          </p:nvPr>
        </p:nvGraphicFramePr>
        <p:xfrm>
          <a:off x="2771800" y="2636912"/>
          <a:ext cx="3598317" cy="3653563"/>
        </p:xfrm>
        <a:graphic>
          <a:graphicData uri="http://schemas.openxmlformats.org/drawingml/2006/table">
            <a:tbl>
              <a:tblPr bandRow="1">
                <a:tableStyleId>{5C22544A-7EE6-4342-B048-85BDC9FD1C3A}</a:tableStyleId>
              </a:tblPr>
              <a:tblGrid>
                <a:gridCol w="1710530"/>
                <a:gridCol w="1887787"/>
              </a:tblGrid>
              <a:tr h="192314">
                <a:tc>
                  <a:txBody>
                    <a:bodyPr/>
                    <a:lstStyle/>
                    <a:p>
                      <a:pPr algn="ctr">
                        <a:lnSpc>
                          <a:spcPct val="200000"/>
                        </a:lnSpc>
                        <a:spcAft>
                          <a:spcPts val="0"/>
                        </a:spcAft>
                      </a:pPr>
                      <a:r>
                        <a:rPr lang="es-EC" sz="800" dirty="0">
                          <a:effectLst/>
                        </a:rPr>
                        <a:t>ARTICULO</a:t>
                      </a:r>
                      <a:endParaRPr lang="es-EC" sz="800" dirty="0">
                        <a:solidFill>
                          <a:srgbClr val="000000"/>
                        </a:solidFill>
                        <a:effectLst/>
                        <a:latin typeface="Times New Roman"/>
                        <a:ea typeface="Calibri"/>
                        <a:cs typeface="Times New Roman"/>
                      </a:endParaRPr>
                    </a:p>
                  </a:txBody>
                  <a:tcPr marL="45580" marR="45580" marT="0" marB="0"/>
                </a:tc>
                <a:tc>
                  <a:txBody>
                    <a:bodyPr/>
                    <a:lstStyle/>
                    <a:p>
                      <a:pPr algn="ctr">
                        <a:lnSpc>
                          <a:spcPct val="200000"/>
                        </a:lnSpc>
                        <a:spcAft>
                          <a:spcPts val="0"/>
                        </a:spcAft>
                      </a:pPr>
                      <a:r>
                        <a:rPr lang="es-EC" sz="800">
                          <a:effectLst/>
                        </a:rPr>
                        <a:t>CARACTERÍSTICAS</a:t>
                      </a:r>
                      <a:endParaRPr lang="es-EC" sz="800">
                        <a:solidFill>
                          <a:srgbClr val="000000"/>
                        </a:solidFill>
                        <a:effectLst/>
                        <a:latin typeface="Times New Roman"/>
                        <a:ea typeface="Calibri"/>
                        <a:cs typeface="Times New Roman"/>
                      </a:endParaRPr>
                    </a:p>
                  </a:txBody>
                  <a:tcPr marL="45580" marR="45580" marT="0" marB="0"/>
                </a:tc>
              </a:tr>
              <a:tr h="274530">
                <a:tc>
                  <a:txBody>
                    <a:bodyPr/>
                    <a:lstStyle/>
                    <a:p>
                      <a:pPr algn="just">
                        <a:lnSpc>
                          <a:spcPct val="200000"/>
                        </a:lnSpc>
                        <a:spcAft>
                          <a:spcPts val="0"/>
                        </a:spcAft>
                      </a:pPr>
                      <a:r>
                        <a:rPr lang="es-EC" sz="800">
                          <a:effectLst/>
                        </a:rPr>
                        <a:t>Casimir fantasía</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55% Poliéster – 45% lana </a:t>
                      </a:r>
                      <a:endParaRPr lang="es-EC" sz="800">
                        <a:solidFill>
                          <a:srgbClr val="000000"/>
                        </a:solidFill>
                        <a:effectLst/>
                        <a:latin typeface="Times New Roman"/>
                        <a:ea typeface="Calibri"/>
                        <a:cs typeface="Times New Roman"/>
                      </a:endParaRPr>
                    </a:p>
                  </a:txBody>
                  <a:tcPr marL="45580" marR="45580" marT="0" marB="0"/>
                </a:tc>
              </a:tr>
              <a:tr h="267772">
                <a:tc>
                  <a:txBody>
                    <a:bodyPr/>
                    <a:lstStyle/>
                    <a:p>
                      <a:pPr algn="just">
                        <a:lnSpc>
                          <a:spcPct val="200000"/>
                        </a:lnSpc>
                        <a:spcAft>
                          <a:spcPts val="0"/>
                        </a:spcAft>
                      </a:pPr>
                      <a:r>
                        <a:rPr lang="es-EC" sz="800">
                          <a:effectLst/>
                        </a:rPr>
                        <a:t>Casimir  llano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55% Poliéster – 45% lana</a:t>
                      </a:r>
                      <a:endParaRPr lang="es-EC" sz="800">
                        <a:solidFill>
                          <a:srgbClr val="000000"/>
                        </a:solidFill>
                        <a:effectLst/>
                        <a:latin typeface="Times New Roman"/>
                        <a:ea typeface="Calibri"/>
                        <a:cs typeface="Times New Roman"/>
                      </a:endParaRPr>
                    </a:p>
                  </a:txBody>
                  <a:tcPr marL="45580" marR="45580" marT="0" marB="0"/>
                </a:tc>
              </a:tr>
              <a:tr h="274530">
                <a:tc>
                  <a:txBody>
                    <a:bodyPr/>
                    <a:lstStyle/>
                    <a:p>
                      <a:pPr algn="just">
                        <a:lnSpc>
                          <a:spcPct val="200000"/>
                        </a:lnSpc>
                        <a:spcAft>
                          <a:spcPts val="0"/>
                        </a:spcAft>
                      </a:pPr>
                      <a:r>
                        <a:rPr lang="es-EC" sz="800" dirty="0" err="1">
                          <a:effectLst/>
                        </a:rPr>
                        <a:t>Calsan</a:t>
                      </a:r>
                      <a:r>
                        <a:rPr lang="es-EC" sz="800" dirty="0">
                          <a:effectLst/>
                        </a:rPr>
                        <a:t> </a:t>
                      </a:r>
                      <a:endParaRPr lang="es-EC" sz="800" dirty="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50% Lana – 50% acrílico </a:t>
                      </a:r>
                      <a:endParaRPr lang="es-EC" sz="800">
                        <a:solidFill>
                          <a:srgbClr val="000000"/>
                        </a:solidFill>
                        <a:effectLst/>
                        <a:latin typeface="Times New Roman"/>
                        <a:ea typeface="Calibri"/>
                        <a:cs typeface="Times New Roman"/>
                      </a:endParaRPr>
                    </a:p>
                  </a:txBody>
                  <a:tcPr marL="45580" marR="45580" marT="0" marB="0"/>
                </a:tc>
              </a:tr>
              <a:tr h="267772">
                <a:tc>
                  <a:txBody>
                    <a:bodyPr/>
                    <a:lstStyle/>
                    <a:p>
                      <a:pPr algn="just">
                        <a:lnSpc>
                          <a:spcPct val="200000"/>
                        </a:lnSpc>
                        <a:spcAft>
                          <a:spcPts val="0"/>
                        </a:spcAft>
                      </a:pPr>
                      <a:r>
                        <a:rPr lang="es-EC" sz="800" dirty="0">
                          <a:effectLst/>
                        </a:rPr>
                        <a:t>Crepe acrílico </a:t>
                      </a:r>
                      <a:endParaRPr lang="es-EC" sz="800" dirty="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100% Acrílico </a:t>
                      </a:r>
                      <a:endParaRPr lang="es-EC" sz="800">
                        <a:solidFill>
                          <a:srgbClr val="000000"/>
                        </a:solidFill>
                        <a:effectLst/>
                        <a:latin typeface="Times New Roman"/>
                        <a:ea typeface="Calibri"/>
                        <a:cs typeface="Times New Roman"/>
                      </a:endParaRPr>
                    </a:p>
                  </a:txBody>
                  <a:tcPr marL="45580" marR="45580" marT="0" marB="0"/>
                </a:tc>
              </a:tr>
              <a:tr h="274530">
                <a:tc>
                  <a:txBody>
                    <a:bodyPr/>
                    <a:lstStyle/>
                    <a:p>
                      <a:pPr algn="just">
                        <a:lnSpc>
                          <a:spcPct val="200000"/>
                        </a:lnSpc>
                        <a:spcAft>
                          <a:spcPts val="0"/>
                        </a:spcAft>
                      </a:pPr>
                      <a:r>
                        <a:rPr lang="es-EC" sz="800">
                          <a:effectLst/>
                        </a:rPr>
                        <a:t>Champión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50% poliéster – 50 Acrílico</a:t>
                      </a:r>
                      <a:endParaRPr lang="es-EC" sz="800">
                        <a:solidFill>
                          <a:srgbClr val="000000"/>
                        </a:solidFill>
                        <a:effectLst/>
                        <a:latin typeface="Times New Roman"/>
                        <a:ea typeface="Calibri"/>
                        <a:cs typeface="Times New Roman"/>
                      </a:endParaRPr>
                    </a:p>
                  </a:txBody>
                  <a:tcPr marL="45580" marR="45580" marT="0" marB="0"/>
                </a:tc>
              </a:tr>
              <a:tr h="274530">
                <a:tc>
                  <a:txBody>
                    <a:bodyPr/>
                    <a:lstStyle/>
                    <a:p>
                      <a:pPr algn="just">
                        <a:lnSpc>
                          <a:spcPct val="200000"/>
                        </a:lnSpc>
                        <a:spcAft>
                          <a:spcPts val="0"/>
                        </a:spcAft>
                      </a:pPr>
                      <a:r>
                        <a:rPr lang="es-EC" sz="800">
                          <a:effectLst/>
                        </a:rPr>
                        <a:t>Gabardex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dirty="0">
                          <a:effectLst/>
                        </a:rPr>
                        <a:t>50% poliéster – 50 Acrílico</a:t>
                      </a:r>
                      <a:endParaRPr lang="es-EC" sz="800" dirty="0">
                        <a:solidFill>
                          <a:srgbClr val="000000"/>
                        </a:solidFill>
                        <a:effectLst/>
                        <a:latin typeface="Times New Roman"/>
                        <a:ea typeface="Calibri"/>
                        <a:cs typeface="Times New Roman"/>
                      </a:endParaRPr>
                    </a:p>
                  </a:txBody>
                  <a:tcPr marL="45580" marR="45580" marT="0" marB="0"/>
                </a:tc>
              </a:tr>
              <a:tr h="267772">
                <a:tc>
                  <a:txBody>
                    <a:bodyPr/>
                    <a:lstStyle/>
                    <a:p>
                      <a:pPr algn="just">
                        <a:lnSpc>
                          <a:spcPct val="200000"/>
                        </a:lnSpc>
                        <a:spcAft>
                          <a:spcPts val="0"/>
                        </a:spcAft>
                      </a:pPr>
                      <a:r>
                        <a:rPr lang="es-EC" sz="800">
                          <a:effectLst/>
                        </a:rPr>
                        <a:t>Gabardina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55% Poliéster – 45% lana</a:t>
                      </a:r>
                      <a:endParaRPr lang="es-EC" sz="800">
                        <a:solidFill>
                          <a:srgbClr val="000000"/>
                        </a:solidFill>
                        <a:effectLst/>
                        <a:latin typeface="Times New Roman"/>
                        <a:ea typeface="Calibri"/>
                        <a:cs typeface="Times New Roman"/>
                      </a:endParaRPr>
                    </a:p>
                  </a:txBody>
                  <a:tcPr marL="45580" marR="45580" marT="0" marB="0"/>
                </a:tc>
              </a:tr>
              <a:tr h="416573">
                <a:tc>
                  <a:txBody>
                    <a:bodyPr/>
                    <a:lstStyle/>
                    <a:p>
                      <a:pPr algn="just">
                        <a:lnSpc>
                          <a:spcPct val="200000"/>
                        </a:lnSpc>
                        <a:spcAft>
                          <a:spcPts val="0"/>
                        </a:spcAft>
                      </a:pPr>
                      <a:r>
                        <a:rPr lang="es-EC" sz="800">
                          <a:effectLst/>
                        </a:rPr>
                        <a:t>Lanilla fantasía </a:t>
                      </a:r>
                      <a:endParaRPr lang="es-EC" sz="800">
                        <a:solidFill>
                          <a:srgbClr val="000000"/>
                        </a:solidFill>
                        <a:effectLst/>
                        <a:latin typeface="Times New Roman"/>
                        <a:ea typeface="Calibri"/>
                        <a:cs typeface="Times New Roman"/>
                      </a:endParaRPr>
                    </a:p>
                  </a:txBody>
                  <a:tcPr marL="45580" marR="45580" marT="0" marB="0"/>
                </a:tc>
                <a:tc>
                  <a:txBody>
                    <a:bodyPr/>
                    <a:lstStyle/>
                    <a:p>
                      <a:pPr marR="1391920" algn="just">
                        <a:lnSpc>
                          <a:spcPct val="200000"/>
                        </a:lnSpc>
                        <a:spcAft>
                          <a:spcPts val="0"/>
                        </a:spcAft>
                      </a:pPr>
                      <a:r>
                        <a:rPr lang="es-EC" sz="800">
                          <a:effectLst/>
                        </a:rPr>
                        <a:t>10% lana  cardada </a:t>
                      </a:r>
                      <a:endParaRPr lang="es-EC" sz="800">
                        <a:solidFill>
                          <a:srgbClr val="000000"/>
                        </a:solidFill>
                        <a:effectLst/>
                        <a:latin typeface="Times New Roman"/>
                        <a:ea typeface="Calibri"/>
                        <a:cs typeface="Times New Roman"/>
                      </a:endParaRPr>
                    </a:p>
                  </a:txBody>
                  <a:tcPr marL="45580" marR="45580" marT="0" marB="0"/>
                </a:tc>
              </a:tr>
              <a:tr h="267772">
                <a:tc>
                  <a:txBody>
                    <a:bodyPr/>
                    <a:lstStyle/>
                    <a:p>
                      <a:pPr algn="just">
                        <a:lnSpc>
                          <a:spcPct val="200000"/>
                        </a:lnSpc>
                        <a:spcAft>
                          <a:spcPts val="0"/>
                        </a:spcAft>
                      </a:pPr>
                      <a:r>
                        <a:rPr lang="es-EC" sz="800">
                          <a:effectLst/>
                        </a:rPr>
                        <a:t>Texlan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100 % acrílico </a:t>
                      </a:r>
                      <a:endParaRPr lang="es-EC" sz="800">
                        <a:solidFill>
                          <a:srgbClr val="000000"/>
                        </a:solidFill>
                        <a:effectLst/>
                        <a:latin typeface="Times New Roman"/>
                        <a:ea typeface="Calibri"/>
                        <a:cs typeface="Times New Roman"/>
                      </a:endParaRPr>
                    </a:p>
                  </a:txBody>
                  <a:tcPr marL="45580" marR="45580" marT="0" marB="0"/>
                </a:tc>
              </a:tr>
              <a:tr h="274530">
                <a:tc>
                  <a:txBody>
                    <a:bodyPr/>
                    <a:lstStyle/>
                    <a:p>
                      <a:pPr algn="just">
                        <a:lnSpc>
                          <a:spcPct val="200000"/>
                        </a:lnSpc>
                        <a:spcAft>
                          <a:spcPts val="0"/>
                        </a:spcAft>
                      </a:pPr>
                      <a:r>
                        <a:rPr lang="es-EC" sz="800">
                          <a:effectLst/>
                        </a:rPr>
                        <a:t>Paño abrigo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100% lana Cardada </a:t>
                      </a:r>
                      <a:endParaRPr lang="es-EC" sz="800">
                        <a:solidFill>
                          <a:srgbClr val="000000"/>
                        </a:solidFill>
                        <a:effectLst/>
                        <a:latin typeface="Times New Roman"/>
                        <a:ea typeface="Calibri"/>
                        <a:cs typeface="Times New Roman"/>
                      </a:endParaRPr>
                    </a:p>
                  </a:txBody>
                  <a:tcPr marL="45580" marR="45580" marT="0" marB="0"/>
                </a:tc>
              </a:tr>
              <a:tr h="267772">
                <a:tc>
                  <a:txBody>
                    <a:bodyPr/>
                    <a:lstStyle/>
                    <a:p>
                      <a:pPr algn="just">
                        <a:lnSpc>
                          <a:spcPct val="200000"/>
                        </a:lnSpc>
                        <a:spcAft>
                          <a:spcPts val="0"/>
                        </a:spcAft>
                      </a:pPr>
                      <a:r>
                        <a:rPr lang="es-EC" sz="800">
                          <a:effectLst/>
                        </a:rPr>
                        <a:t>Paño bléiser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a:effectLst/>
                        </a:rPr>
                        <a:t>100% lana Cardada</a:t>
                      </a:r>
                      <a:endParaRPr lang="es-EC" sz="800">
                        <a:solidFill>
                          <a:srgbClr val="000000"/>
                        </a:solidFill>
                        <a:effectLst/>
                        <a:latin typeface="Times New Roman"/>
                        <a:ea typeface="Calibri"/>
                        <a:cs typeface="Times New Roman"/>
                      </a:endParaRPr>
                    </a:p>
                  </a:txBody>
                  <a:tcPr marL="45580" marR="45580" marT="0" marB="0"/>
                </a:tc>
              </a:tr>
              <a:tr h="280001">
                <a:tc>
                  <a:txBody>
                    <a:bodyPr/>
                    <a:lstStyle/>
                    <a:p>
                      <a:pPr algn="just">
                        <a:lnSpc>
                          <a:spcPct val="200000"/>
                        </a:lnSpc>
                        <a:spcAft>
                          <a:spcPts val="0"/>
                        </a:spcAft>
                      </a:pPr>
                      <a:r>
                        <a:rPr lang="es-EC" sz="800">
                          <a:effectLst/>
                        </a:rPr>
                        <a:t>Paño fantasía y llano </a:t>
                      </a:r>
                      <a:endParaRPr lang="es-EC" sz="800">
                        <a:solidFill>
                          <a:srgbClr val="000000"/>
                        </a:solidFill>
                        <a:effectLst/>
                        <a:latin typeface="Times New Roman"/>
                        <a:ea typeface="Calibri"/>
                        <a:cs typeface="Times New Roman"/>
                      </a:endParaRPr>
                    </a:p>
                  </a:txBody>
                  <a:tcPr marL="45580" marR="45580" marT="0" marB="0"/>
                </a:tc>
                <a:tc>
                  <a:txBody>
                    <a:bodyPr/>
                    <a:lstStyle/>
                    <a:p>
                      <a:pPr algn="just">
                        <a:lnSpc>
                          <a:spcPct val="200000"/>
                        </a:lnSpc>
                        <a:spcAft>
                          <a:spcPts val="0"/>
                        </a:spcAft>
                      </a:pPr>
                      <a:r>
                        <a:rPr lang="es-EC" sz="800" dirty="0">
                          <a:effectLst/>
                        </a:rPr>
                        <a:t>100% lana Cardada</a:t>
                      </a:r>
                      <a:endParaRPr lang="es-EC" sz="800" dirty="0">
                        <a:solidFill>
                          <a:srgbClr val="000000"/>
                        </a:solidFill>
                        <a:effectLst/>
                        <a:latin typeface="Times New Roman"/>
                        <a:ea typeface="Calibri"/>
                        <a:cs typeface="Times New Roman"/>
                      </a:endParaRPr>
                    </a:p>
                  </a:txBody>
                  <a:tcPr marL="45580" marR="45580" marT="0" marB="0"/>
                </a:tc>
              </a:tr>
            </a:tbl>
          </a:graphicData>
        </a:graphic>
      </p:graphicFrame>
      <p:sp>
        <p:nvSpPr>
          <p:cNvPr id="5" name="4 Rectángulo"/>
          <p:cNvSpPr/>
          <p:nvPr/>
        </p:nvSpPr>
        <p:spPr>
          <a:xfrm>
            <a:off x="2555776" y="2203123"/>
            <a:ext cx="3838743" cy="369332"/>
          </a:xfrm>
          <a:prstGeom prst="rect">
            <a:avLst/>
          </a:prstGeom>
        </p:spPr>
        <p:txBody>
          <a:bodyPr wrap="none">
            <a:spAutoFit/>
          </a:bodyPr>
          <a:lstStyle/>
          <a:p>
            <a:r>
              <a:rPr lang="es-EC" b="1" dirty="0"/>
              <a:t>. Empresa </a:t>
            </a:r>
            <a:r>
              <a:rPr lang="es-EC" b="1" dirty="0" err="1"/>
              <a:t>Indulana</a:t>
            </a:r>
            <a:r>
              <a:rPr lang="es-EC" b="1" dirty="0"/>
              <a:t> con sus productos</a:t>
            </a:r>
            <a:r>
              <a:rPr lang="es-EC" dirty="0"/>
              <a:t>.</a:t>
            </a:r>
          </a:p>
        </p:txBody>
      </p:sp>
      <p:sp>
        <p:nvSpPr>
          <p:cNvPr id="6" name="5 Marcador de número de diapositiva"/>
          <p:cNvSpPr>
            <a:spLocks noGrp="1"/>
          </p:cNvSpPr>
          <p:nvPr>
            <p:ph type="sldNum" sz="quarter" idx="12"/>
          </p:nvPr>
        </p:nvSpPr>
        <p:spPr/>
        <p:txBody>
          <a:bodyPr/>
          <a:lstStyle/>
          <a:p>
            <a:fld id="{93D46B94-676B-4699-941C-F3D01A9F5451}" type="slidenum">
              <a:rPr lang="es-EC" smtClean="0"/>
              <a:pPr/>
              <a:t>16</a:t>
            </a:fld>
            <a:endParaRPr lang="es-EC" dirty="0"/>
          </a:p>
        </p:txBody>
      </p:sp>
    </p:spTree>
    <p:extLst>
      <p:ext uri="{BB962C8B-B14F-4D97-AF65-F5344CB8AC3E}">
        <p14:creationId xmlns:p14="http://schemas.microsoft.com/office/powerpoint/2010/main" val="10609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00140690"/>
              </p:ext>
            </p:extLst>
          </p:nvPr>
        </p:nvGraphicFramePr>
        <p:xfrm>
          <a:off x="1763688" y="908720"/>
          <a:ext cx="5328592" cy="4525960"/>
        </p:xfrm>
        <a:graphic>
          <a:graphicData uri="http://schemas.openxmlformats.org/drawingml/2006/table">
            <a:tbl>
              <a:tblPr firstRow="1" firstCol="1" bandRow="1">
                <a:tableStyleId>{5C22544A-7EE6-4342-B048-85BDC9FD1C3A}</a:tableStyleId>
              </a:tblPr>
              <a:tblGrid>
                <a:gridCol w="2664296"/>
                <a:gridCol w="2664296"/>
              </a:tblGrid>
              <a:tr h="226298">
                <a:tc>
                  <a:txBody>
                    <a:bodyPr/>
                    <a:lstStyle/>
                    <a:p>
                      <a:pPr algn="ctr">
                        <a:lnSpc>
                          <a:spcPct val="200000"/>
                        </a:lnSpc>
                        <a:spcAft>
                          <a:spcPts val="0"/>
                        </a:spcAft>
                      </a:pPr>
                      <a:r>
                        <a:rPr lang="es-EC" sz="700" dirty="0" smtClean="0">
                          <a:effectLst/>
                        </a:rPr>
                        <a:t>EMPRESA </a:t>
                      </a:r>
                      <a:endParaRPr lang="es-EC" sz="700" dirty="0">
                        <a:solidFill>
                          <a:srgbClr val="000000"/>
                        </a:solidFill>
                        <a:effectLst/>
                        <a:latin typeface="Times New Roman"/>
                        <a:ea typeface="Calibri"/>
                        <a:cs typeface="Times New Roman"/>
                      </a:endParaRPr>
                    </a:p>
                  </a:txBody>
                  <a:tcPr marL="42431" marR="42431" marT="0" marB="0"/>
                </a:tc>
                <a:tc>
                  <a:txBody>
                    <a:bodyPr/>
                    <a:lstStyle/>
                    <a:p>
                      <a:pPr algn="ctr">
                        <a:lnSpc>
                          <a:spcPct val="200000"/>
                        </a:lnSpc>
                        <a:spcAft>
                          <a:spcPts val="0"/>
                        </a:spcAft>
                      </a:pPr>
                      <a:r>
                        <a:rPr lang="es-EC" sz="700">
                          <a:effectLst/>
                        </a:rPr>
                        <a:t>ARTICULO</a:t>
                      </a:r>
                      <a:endParaRPr lang="es-EC" sz="700">
                        <a:solidFill>
                          <a:srgbClr val="000000"/>
                        </a:solidFill>
                        <a:effectLst/>
                        <a:latin typeface="Times New Roman"/>
                        <a:ea typeface="Calibri"/>
                        <a:cs typeface="Times New Roman"/>
                      </a:endParaRPr>
                    </a:p>
                  </a:txBody>
                  <a:tcPr marL="42431" marR="42431" marT="0" marB="0"/>
                </a:tc>
              </a:tr>
              <a:tr h="226298">
                <a:tc rowSpan="5">
                  <a:txBody>
                    <a:bodyPr/>
                    <a:lstStyle/>
                    <a:p>
                      <a:pPr algn="just">
                        <a:lnSpc>
                          <a:spcPct val="200000"/>
                        </a:lnSpc>
                        <a:spcAft>
                          <a:spcPts val="0"/>
                        </a:spcAft>
                      </a:pPr>
                      <a:r>
                        <a:rPr lang="es-EC" sz="700" dirty="0" smtClean="0">
                          <a:effectLst/>
                        </a:rPr>
                        <a:t> </a:t>
                      </a:r>
                    </a:p>
                    <a:p>
                      <a:pPr algn="just">
                        <a:lnSpc>
                          <a:spcPct val="200000"/>
                        </a:lnSpc>
                        <a:spcAft>
                          <a:spcPts val="0"/>
                        </a:spcAft>
                      </a:pPr>
                      <a:r>
                        <a:rPr lang="es-EC" sz="700" dirty="0" smtClean="0">
                          <a:effectLst/>
                        </a:rPr>
                        <a:t> </a:t>
                      </a:r>
                    </a:p>
                    <a:p>
                      <a:pPr algn="just">
                        <a:lnSpc>
                          <a:spcPct val="200000"/>
                        </a:lnSpc>
                        <a:spcAft>
                          <a:spcPts val="0"/>
                        </a:spcAft>
                      </a:pPr>
                      <a:r>
                        <a:rPr lang="es-EC" sz="700" dirty="0" smtClean="0">
                          <a:effectLst/>
                        </a:rPr>
                        <a:t> </a:t>
                      </a:r>
                    </a:p>
                    <a:p>
                      <a:pPr algn="just">
                        <a:lnSpc>
                          <a:spcPct val="200000"/>
                        </a:lnSpc>
                        <a:spcAft>
                          <a:spcPts val="0"/>
                        </a:spcAft>
                      </a:pPr>
                      <a:r>
                        <a:rPr lang="es-EC" sz="700" dirty="0" smtClean="0">
                          <a:effectLst/>
                        </a:rPr>
                        <a:t>LA CASA DEL CIERRE </a:t>
                      </a:r>
                      <a:endParaRPr lang="es-EC" sz="700" dirty="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a:effectLst/>
                        </a:rPr>
                        <a:t>Cierres Plásticos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Cierres de Nylon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Cierres Metálicos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Broches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Reatas </a:t>
                      </a:r>
                      <a:endParaRPr lang="es-EC" sz="700">
                        <a:solidFill>
                          <a:srgbClr val="000000"/>
                        </a:solidFill>
                        <a:effectLst/>
                        <a:latin typeface="Times New Roman"/>
                        <a:ea typeface="Calibri"/>
                        <a:cs typeface="Times New Roman"/>
                      </a:endParaRPr>
                    </a:p>
                  </a:txBody>
                  <a:tcPr marL="42431" marR="42431" marT="0" marB="0"/>
                </a:tc>
              </a:tr>
              <a:tr h="226298">
                <a:tc rowSpan="4">
                  <a:txBody>
                    <a:bodyPr/>
                    <a:lstStyle/>
                    <a:p>
                      <a:pPr algn="just">
                        <a:lnSpc>
                          <a:spcPct val="200000"/>
                        </a:lnSpc>
                        <a:spcAft>
                          <a:spcPts val="0"/>
                        </a:spcAft>
                      </a:pPr>
                      <a:r>
                        <a:rPr lang="es-EC" sz="700" smtClean="0">
                          <a:effectLst/>
                        </a:rPr>
                        <a:t> </a:t>
                      </a:r>
                    </a:p>
                    <a:p>
                      <a:pPr algn="just">
                        <a:lnSpc>
                          <a:spcPct val="200000"/>
                        </a:lnSpc>
                        <a:spcAft>
                          <a:spcPts val="0"/>
                        </a:spcAft>
                      </a:pPr>
                      <a:r>
                        <a:rPr lang="es-EC" sz="700" smtClean="0">
                          <a:effectLst/>
                        </a:rPr>
                        <a:t> </a:t>
                      </a:r>
                    </a:p>
                    <a:p>
                      <a:pPr algn="just">
                        <a:lnSpc>
                          <a:spcPct val="200000"/>
                        </a:lnSpc>
                        <a:spcAft>
                          <a:spcPts val="0"/>
                        </a:spcAft>
                      </a:pPr>
                      <a:r>
                        <a:rPr lang="es-EC" sz="700" smtClean="0">
                          <a:effectLst/>
                        </a:rPr>
                        <a:t>MARCAS Y ETIQUETAS </a:t>
                      </a:r>
                      <a:endParaRPr lang="es-EC" sz="70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a:effectLst/>
                        </a:rPr>
                        <a:t>Productos adhesivos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Botones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marR="1391920" algn="just">
                        <a:lnSpc>
                          <a:spcPct val="200000"/>
                        </a:lnSpc>
                        <a:spcAft>
                          <a:spcPts val="0"/>
                        </a:spcAft>
                      </a:pPr>
                      <a:r>
                        <a:rPr lang="es-EC" sz="700">
                          <a:effectLst/>
                        </a:rPr>
                        <a:t>Escudos y sellos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Etiquetas  bordadas </a:t>
                      </a:r>
                      <a:endParaRPr lang="es-EC" sz="700">
                        <a:solidFill>
                          <a:srgbClr val="000000"/>
                        </a:solidFill>
                        <a:effectLst/>
                        <a:latin typeface="Times New Roman"/>
                        <a:ea typeface="Calibri"/>
                        <a:cs typeface="Times New Roman"/>
                      </a:endParaRPr>
                    </a:p>
                  </a:txBody>
                  <a:tcPr marL="42431" marR="42431" marT="0" marB="0"/>
                </a:tc>
              </a:tr>
              <a:tr h="226298">
                <a:tc rowSpan="2">
                  <a:txBody>
                    <a:bodyPr/>
                    <a:lstStyle/>
                    <a:p>
                      <a:pPr algn="just">
                        <a:lnSpc>
                          <a:spcPct val="200000"/>
                        </a:lnSpc>
                        <a:spcAft>
                          <a:spcPts val="0"/>
                        </a:spcAft>
                      </a:pPr>
                      <a:r>
                        <a:rPr lang="es-EC" sz="700" smtClean="0">
                          <a:effectLst/>
                        </a:rPr>
                        <a:t> </a:t>
                      </a:r>
                    </a:p>
                    <a:p>
                      <a:pPr algn="just">
                        <a:lnSpc>
                          <a:spcPct val="200000"/>
                        </a:lnSpc>
                        <a:spcAft>
                          <a:spcPts val="0"/>
                        </a:spcAft>
                      </a:pPr>
                      <a:r>
                        <a:rPr lang="es-EC" sz="700" smtClean="0">
                          <a:effectLst/>
                        </a:rPr>
                        <a:t>ZIPPERSA</a:t>
                      </a:r>
                      <a:endParaRPr lang="es-EC" sz="70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a:effectLst/>
                        </a:rPr>
                        <a:t>Reatas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Etiquetas bordadas </a:t>
                      </a:r>
                      <a:endParaRPr lang="es-EC" sz="700">
                        <a:solidFill>
                          <a:srgbClr val="000000"/>
                        </a:solidFill>
                        <a:effectLst/>
                        <a:latin typeface="Times New Roman"/>
                        <a:ea typeface="Calibri"/>
                        <a:cs typeface="Times New Roman"/>
                      </a:endParaRPr>
                    </a:p>
                  </a:txBody>
                  <a:tcPr marL="42431" marR="42431" marT="0" marB="0"/>
                </a:tc>
              </a:tr>
              <a:tr h="226298">
                <a:tc rowSpan="5">
                  <a:txBody>
                    <a:bodyPr/>
                    <a:lstStyle/>
                    <a:p>
                      <a:pPr algn="just">
                        <a:lnSpc>
                          <a:spcPct val="200000"/>
                        </a:lnSpc>
                        <a:spcAft>
                          <a:spcPts val="0"/>
                        </a:spcAft>
                      </a:pPr>
                      <a:r>
                        <a:rPr lang="es-EC" sz="700" smtClean="0">
                          <a:effectLst/>
                        </a:rPr>
                        <a:t> </a:t>
                      </a:r>
                    </a:p>
                    <a:p>
                      <a:pPr algn="just">
                        <a:lnSpc>
                          <a:spcPct val="200000"/>
                        </a:lnSpc>
                        <a:spcAft>
                          <a:spcPts val="0"/>
                        </a:spcAft>
                      </a:pPr>
                      <a:r>
                        <a:rPr lang="es-EC" sz="700" smtClean="0">
                          <a:effectLst/>
                        </a:rPr>
                        <a:t> </a:t>
                      </a:r>
                    </a:p>
                    <a:p>
                      <a:pPr algn="just">
                        <a:lnSpc>
                          <a:spcPct val="200000"/>
                        </a:lnSpc>
                        <a:spcAft>
                          <a:spcPts val="0"/>
                        </a:spcAft>
                      </a:pPr>
                      <a:r>
                        <a:rPr lang="es-EC" sz="700" smtClean="0">
                          <a:effectLst/>
                        </a:rPr>
                        <a:t>ALMACENES LEON </a:t>
                      </a:r>
                      <a:endParaRPr lang="es-EC" sz="70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a:effectLst/>
                        </a:rPr>
                        <a:t>Rucelas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Hombreras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Botones </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Cerda</a:t>
                      </a:r>
                      <a:endParaRPr lang="es-EC" sz="700">
                        <a:solidFill>
                          <a:srgbClr val="000000"/>
                        </a:solidFill>
                        <a:effectLst/>
                        <a:latin typeface="Times New Roman"/>
                        <a:ea typeface="Calibri"/>
                        <a:cs typeface="Times New Roman"/>
                      </a:endParaRPr>
                    </a:p>
                  </a:txBody>
                  <a:tcPr marL="42431" marR="42431" marT="0" marB="0"/>
                </a:tc>
              </a:tr>
              <a:tr h="226298">
                <a:tc vMerge="1">
                  <a:txBody>
                    <a:bodyPr/>
                    <a:lstStyle/>
                    <a:p>
                      <a:endParaRPr lang="es-EC"/>
                    </a:p>
                  </a:txBody>
                  <a:tcPr/>
                </a:tc>
                <a:tc>
                  <a:txBody>
                    <a:bodyPr/>
                    <a:lstStyle/>
                    <a:p>
                      <a:pPr algn="just">
                        <a:lnSpc>
                          <a:spcPct val="200000"/>
                        </a:lnSpc>
                        <a:spcAft>
                          <a:spcPts val="0"/>
                        </a:spcAft>
                      </a:pPr>
                      <a:r>
                        <a:rPr lang="es-EC" sz="700">
                          <a:effectLst/>
                        </a:rPr>
                        <a:t>Pelón </a:t>
                      </a:r>
                      <a:endParaRPr lang="es-EC" sz="700">
                        <a:solidFill>
                          <a:srgbClr val="000000"/>
                        </a:solidFill>
                        <a:effectLst/>
                        <a:latin typeface="Times New Roman"/>
                        <a:ea typeface="Calibri"/>
                        <a:cs typeface="Times New Roman"/>
                      </a:endParaRPr>
                    </a:p>
                  </a:txBody>
                  <a:tcPr marL="42431" marR="42431" marT="0" marB="0"/>
                </a:tc>
              </a:tr>
              <a:tr h="452596">
                <a:tc>
                  <a:txBody>
                    <a:bodyPr/>
                    <a:lstStyle/>
                    <a:p>
                      <a:pPr algn="just">
                        <a:lnSpc>
                          <a:spcPct val="200000"/>
                        </a:lnSpc>
                        <a:spcAft>
                          <a:spcPts val="0"/>
                        </a:spcAft>
                      </a:pPr>
                      <a:r>
                        <a:rPr lang="es-EC" sz="700" smtClean="0">
                          <a:effectLst/>
                        </a:rPr>
                        <a:t>OTROS DISTRIBUIDORES </a:t>
                      </a:r>
                    </a:p>
                    <a:p>
                      <a:pPr algn="just">
                        <a:lnSpc>
                          <a:spcPct val="200000"/>
                        </a:lnSpc>
                        <a:spcAft>
                          <a:spcPts val="0"/>
                        </a:spcAft>
                      </a:pPr>
                      <a:r>
                        <a:rPr lang="es-EC" sz="700" smtClean="0">
                          <a:effectLst/>
                        </a:rPr>
                        <a:t>NACIONES DE TELAS</a:t>
                      </a:r>
                      <a:endParaRPr lang="es-EC" sz="70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a:effectLst/>
                        </a:rPr>
                        <a:t>Tres mil  uno , Poliéster y Casimires españoles </a:t>
                      </a:r>
                      <a:endParaRPr lang="es-EC" sz="700">
                        <a:solidFill>
                          <a:srgbClr val="000000"/>
                        </a:solidFill>
                        <a:effectLst/>
                        <a:latin typeface="Times New Roman"/>
                        <a:ea typeface="Calibri"/>
                        <a:cs typeface="Times New Roman"/>
                      </a:endParaRPr>
                    </a:p>
                  </a:txBody>
                  <a:tcPr marL="42431" marR="42431" marT="0" marB="0"/>
                </a:tc>
              </a:tr>
              <a:tr h="226298">
                <a:tc>
                  <a:txBody>
                    <a:bodyPr/>
                    <a:lstStyle/>
                    <a:p>
                      <a:pPr algn="just">
                        <a:lnSpc>
                          <a:spcPct val="200000"/>
                        </a:lnSpc>
                        <a:spcAft>
                          <a:spcPts val="0"/>
                        </a:spcAft>
                      </a:pPr>
                      <a:r>
                        <a:rPr lang="es-EC" sz="700" dirty="0" smtClean="0">
                          <a:effectLst/>
                        </a:rPr>
                        <a:t>SEDAL</a:t>
                      </a:r>
                      <a:endParaRPr lang="es-EC" sz="700" dirty="0">
                        <a:solidFill>
                          <a:srgbClr val="000000"/>
                        </a:solidFill>
                        <a:effectLst/>
                        <a:latin typeface="Times New Roman"/>
                        <a:ea typeface="Calibri"/>
                        <a:cs typeface="Times New Roman"/>
                      </a:endParaRPr>
                    </a:p>
                  </a:txBody>
                  <a:tcPr marL="42431" marR="42431" marT="0" marB="0"/>
                </a:tc>
                <a:tc>
                  <a:txBody>
                    <a:bodyPr/>
                    <a:lstStyle/>
                    <a:p>
                      <a:pPr algn="just">
                        <a:lnSpc>
                          <a:spcPct val="200000"/>
                        </a:lnSpc>
                        <a:spcAft>
                          <a:spcPts val="0"/>
                        </a:spcAft>
                      </a:pPr>
                      <a:r>
                        <a:rPr lang="es-EC" sz="700" dirty="0">
                          <a:effectLst/>
                        </a:rPr>
                        <a:t>Proveedora  de hilos </a:t>
                      </a:r>
                      <a:endParaRPr lang="es-EC" sz="700" dirty="0">
                        <a:solidFill>
                          <a:srgbClr val="000000"/>
                        </a:solidFill>
                        <a:effectLst/>
                        <a:latin typeface="Times New Roman"/>
                        <a:ea typeface="Calibri"/>
                        <a:cs typeface="Times New Roman"/>
                      </a:endParaRPr>
                    </a:p>
                  </a:txBody>
                  <a:tcPr marL="42431" marR="42431" marT="0" marB="0"/>
                </a:tc>
              </a:tr>
            </a:tbl>
          </a:graphicData>
        </a:graphic>
      </p:graphicFrame>
      <p:sp>
        <p:nvSpPr>
          <p:cNvPr id="3" name="Rectangle 1"/>
          <p:cNvSpPr>
            <a:spLocks noChangeArrowheads="1"/>
          </p:cNvSpPr>
          <p:nvPr/>
        </p:nvSpPr>
        <p:spPr bwMode="auto">
          <a:xfrm>
            <a:off x="1979712" y="494764"/>
            <a:ext cx="56886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1200" b="1" dirty="0" smtClean="0">
                <a:solidFill>
                  <a:srgbClr val="000000"/>
                </a:solidFill>
                <a:latin typeface="Arial" pitchFamily="34" charset="0"/>
                <a:ea typeface="Calibri" pitchFamily="34" charset="0"/>
                <a:cs typeface="Arial" pitchFamily="34" charset="0"/>
              </a:rPr>
              <a:t>Otros </a:t>
            </a: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Proveedores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17</a:t>
            </a:fld>
            <a:endParaRPr lang="es-EC" dirty="0"/>
          </a:p>
        </p:txBody>
      </p:sp>
    </p:spTree>
    <p:extLst>
      <p:ext uri="{BB962C8B-B14F-4D97-AF65-F5344CB8AC3E}">
        <p14:creationId xmlns:p14="http://schemas.microsoft.com/office/powerpoint/2010/main" val="157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49999587"/>
              </p:ext>
            </p:extLst>
          </p:nvPr>
        </p:nvGraphicFramePr>
        <p:xfrm>
          <a:off x="1954713" y="1196752"/>
          <a:ext cx="5291774" cy="4525963"/>
        </p:xfrm>
        <a:graphic>
          <a:graphicData uri="http://schemas.openxmlformats.org/drawingml/2006/table">
            <a:tbl>
              <a:tblPr firstRow="1" firstCol="1" bandRow="1">
                <a:tableStyleId>{5C22544A-7EE6-4342-B048-85BDC9FD1C3A}</a:tableStyleId>
              </a:tblPr>
              <a:tblGrid>
                <a:gridCol w="322765"/>
                <a:gridCol w="4969009"/>
              </a:tblGrid>
              <a:tr h="348151">
                <a:tc>
                  <a:txBody>
                    <a:bodyPr/>
                    <a:lstStyle/>
                    <a:p>
                      <a:pPr algn="just">
                        <a:lnSpc>
                          <a:spcPct val="200000"/>
                        </a:lnSpc>
                        <a:spcAft>
                          <a:spcPts val="0"/>
                        </a:spcAft>
                      </a:pPr>
                      <a:r>
                        <a:rPr lang="es-EC" sz="1100" dirty="0">
                          <a:effectLst/>
                        </a:rPr>
                        <a:t>1</a:t>
                      </a:r>
                      <a:endParaRPr lang="es-EC" sz="1100" dirty="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dirty="0">
                          <a:effectLst/>
                        </a:rPr>
                        <a:t> Tela de Casimir. </a:t>
                      </a:r>
                      <a:endParaRPr lang="es-EC" sz="1100" dirty="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2</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Pelón para contrapecho.</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3</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Cerda</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4</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dirty="0">
                          <a:effectLst/>
                        </a:rPr>
                        <a:t>Hombreras</a:t>
                      </a:r>
                      <a:endParaRPr lang="es-EC" sz="1100" dirty="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5</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Botones y contra botones </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6</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hilo para terminados</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7</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hilo para hilvanar</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8</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Rucela</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9</a:t>
                      </a:r>
                      <a:endParaRPr lang="es-EC" sz="1100">
                        <a:solidFill>
                          <a:srgbClr val="000000"/>
                        </a:solidFill>
                        <a:effectLst/>
                        <a:latin typeface="Times New Roman"/>
                        <a:ea typeface="Calibri"/>
                        <a:cs typeface="Times New Roman"/>
                      </a:endParaRPr>
                    </a:p>
                  </a:txBody>
                  <a:tcPr marL="65278" marR="65278" marT="0" marB="0"/>
                </a:tc>
                <a:tc>
                  <a:txBody>
                    <a:bodyPr/>
                    <a:lstStyle/>
                    <a:p>
                      <a:pPr marR="1391920" algn="just">
                        <a:lnSpc>
                          <a:spcPct val="200000"/>
                        </a:lnSpc>
                        <a:spcAft>
                          <a:spcPts val="0"/>
                        </a:spcAft>
                      </a:pPr>
                      <a:r>
                        <a:rPr lang="es-EC" sz="1100">
                          <a:effectLst/>
                        </a:rPr>
                        <a:t>Tela funcionable (pagable.)</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10</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Tela de bolsillo para saco.( Popelina)</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11</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Tela de bolsillo para pantalón .( bramante )</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12</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a:effectLst/>
                        </a:rPr>
                        <a:t>Fuerzas ( pelón )</a:t>
                      </a:r>
                      <a:endParaRPr lang="es-EC" sz="1100">
                        <a:solidFill>
                          <a:srgbClr val="000000"/>
                        </a:solidFill>
                        <a:effectLst/>
                        <a:latin typeface="Times New Roman"/>
                        <a:ea typeface="Calibri"/>
                        <a:cs typeface="Times New Roman"/>
                      </a:endParaRPr>
                    </a:p>
                  </a:txBody>
                  <a:tcPr marL="65278" marR="65278" marT="0" marB="0"/>
                </a:tc>
              </a:tr>
              <a:tr h="348151">
                <a:tc>
                  <a:txBody>
                    <a:bodyPr/>
                    <a:lstStyle/>
                    <a:p>
                      <a:pPr algn="just">
                        <a:lnSpc>
                          <a:spcPct val="200000"/>
                        </a:lnSpc>
                        <a:spcAft>
                          <a:spcPts val="0"/>
                        </a:spcAft>
                      </a:pPr>
                      <a:r>
                        <a:rPr lang="es-EC" sz="1100">
                          <a:effectLst/>
                        </a:rPr>
                        <a:t>13 </a:t>
                      </a:r>
                      <a:endParaRPr lang="es-EC" sz="1100">
                        <a:solidFill>
                          <a:srgbClr val="000000"/>
                        </a:solidFill>
                        <a:effectLst/>
                        <a:latin typeface="Times New Roman"/>
                        <a:ea typeface="Calibri"/>
                        <a:cs typeface="Times New Roman"/>
                      </a:endParaRPr>
                    </a:p>
                  </a:txBody>
                  <a:tcPr marL="65278" marR="65278" marT="0" marB="0"/>
                </a:tc>
                <a:tc>
                  <a:txBody>
                    <a:bodyPr/>
                    <a:lstStyle/>
                    <a:p>
                      <a:pPr algn="just">
                        <a:lnSpc>
                          <a:spcPct val="200000"/>
                        </a:lnSpc>
                        <a:spcAft>
                          <a:spcPts val="0"/>
                        </a:spcAft>
                      </a:pPr>
                      <a:r>
                        <a:rPr lang="es-EC" sz="1100" dirty="0">
                          <a:effectLst/>
                        </a:rPr>
                        <a:t>Cierres y hebillas </a:t>
                      </a:r>
                      <a:endParaRPr lang="es-EC" sz="1100" dirty="0">
                        <a:solidFill>
                          <a:srgbClr val="000000"/>
                        </a:solidFill>
                        <a:effectLst/>
                        <a:latin typeface="Times New Roman"/>
                        <a:ea typeface="Calibri"/>
                        <a:cs typeface="Times New Roman"/>
                      </a:endParaRPr>
                    </a:p>
                  </a:txBody>
                  <a:tcPr marL="65278" marR="65278" marT="0" marB="0"/>
                </a:tc>
              </a:tr>
            </a:tbl>
          </a:graphicData>
        </a:graphic>
      </p:graphicFrame>
      <p:sp>
        <p:nvSpPr>
          <p:cNvPr id="3" name="2 Rectángulo"/>
          <p:cNvSpPr/>
          <p:nvPr/>
        </p:nvSpPr>
        <p:spPr>
          <a:xfrm>
            <a:off x="2630541" y="692696"/>
            <a:ext cx="3940118" cy="369332"/>
          </a:xfrm>
          <a:prstGeom prst="rect">
            <a:avLst/>
          </a:prstGeom>
        </p:spPr>
        <p:txBody>
          <a:bodyPr wrap="none">
            <a:spAutoFit/>
          </a:bodyPr>
          <a:lstStyle/>
          <a:p>
            <a:r>
              <a:rPr lang="es-EC" b="1" dirty="0"/>
              <a:t>Principales productos de materia prima</a:t>
            </a:r>
            <a:endParaRPr lang="es-EC" dirty="0"/>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18</a:t>
            </a:fld>
            <a:endParaRPr lang="es-EC" dirty="0"/>
          </a:p>
        </p:txBody>
      </p:sp>
    </p:spTree>
    <p:extLst>
      <p:ext uri="{BB962C8B-B14F-4D97-AF65-F5344CB8AC3E}">
        <p14:creationId xmlns:p14="http://schemas.microsoft.com/office/powerpoint/2010/main" val="25530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1911" y="605352"/>
            <a:ext cx="3296159" cy="584775"/>
          </a:xfrm>
          <a:prstGeom prst="rect">
            <a:avLst/>
          </a:prstGeom>
          <a:noFill/>
        </p:spPr>
        <p:txBody>
          <a:bodyPr wrap="none" lIns="91440" tIns="45720" rIns="91440" bIns="45720">
            <a:spAutoFit/>
          </a:bodyPr>
          <a:lstStyle/>
          <a:p>
            <a:pPr algn="ctr"/>
            <a:r>
              <a:rPr lang="es-ES"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Ambiente Interno </a:t>
            </a:r>
            <a:endParaRPr lang="es-E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3" name="2 Diagrama"/>
          <p:cNvGraphicFramePr/>
          <p:nvPr>
            <p:extLst>
              <p:ext uri="{D42A27DB-BD31-4B8C-83A1-F6EECF244321}">
                <p14:modId xmlns:p14="http://schemas.microsoft.com/office/powerpoint/2010/main" val="1896999362"/>
              </p:ext>
            </p:extLst>
          </p:nvPr>
        </p:nvGraphicFramePr>
        <p:xfrm>
          <a:off x="1052847" y="1268760"/>
          <a:ext cx="7191404"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eg;base64,/9j/4AAQSkZJRgABAQAAAQABAAD/2wCEAAkGBhQSEBUUExQWFRUWGBcaGBgYGBgbIBgYGBwfGhscHBgfHiYgHCEkGxgZHy8gIycqLC4sGB4xNTAqNSYrLCkBCQoKDgwOGg8PGjAkHiQsLy0uNCotLCksLzUqLCotNCwqLCwsLDQsLCwsLC8sLCkpLDAvMCksLCwsLCo0LCksLP/AABEIAKQBNAMBIgACEQEDEQH/xAAcAAABBQEBAQAAAAAAAAAAAAAFAAIDBAYBBwj/xAA/EAACAQIEAwYDBAkEAgMBAAABAhEDIQAEEjEFQVEGEyJhcYEykaEUQlKxByNicoLB0eHwFTOSsqLxQ1PCJP/EABsBAAIDAQEBAAAAAAAAAAAAAAQFAgMGAQAH/8QAOBEAAQIEAggGAgEEAQUBAAAAAQIDAAQRIRIxBUFRYXGBkfATIqGxwdEy4RQGIzPxQkNSYnLCFf/aAAwDAQACEQMRAD8A3eFhYWE8WQ10BEEAjzAOOUqKr8IA9P6YccNAMz+WPRyKHaSlqyeYHWlU/wCpOPB+EkGup1QARYzebQPntj3TtLw58xlqlOmwRjpIJ2MGSDE2IHQ48FqIVrAc1ci55q3yGNFoiimnW6/kKU5HP4il1IVYiseufo54ki5ZqTMZSpUNxAhiDpU/eILSRc+MdcQcfdq4JNRvBPgaw1KSD4I5QPiBP8hnY8fryJt352MWqIo3FxPdkf4cF83lDqrifCtV10/vKrKfKzbfs4TOISog5VAMdQcTQtmBAY5hxmVo1mkaT/txtEgCBF58hbE2Wy4NRiGIWAdxYSZuBHL7pjzOFneE/rQ99QQH4GYWHo0yDz3xHnKdWoVkoxhQAAgPiMglLTc7kYG/sJJSRz773QPgSDQite9cT/6lTphkUBpZhqP4W/CAZNiPLzviLIUa+YuFt/8AYfDeIhWAsN7KOd5xzJ5daT6q9J6hvF7eG0kEX5bn2wRbjNdixTQiLGlCFkrvcE9IsOuOPTdBhl013nLkBnz6QSghQqMt3TukSDsgNI/WX3IggHcRvPM+eJOH9kKSXfxmSYuFWd4E+nyFsQV+K5tWMqkCLaTEdZnqDzxf4f2hSoyowKs3OJXbyJMexwlmJjSJQQVZ50z9gYsStpRpSK3aDsbRzZVnLqyiAVPLeIM9cZ7M/o6ydABq1epEwFESx6KACWPkBg/n+0hYRlhMTNVwQo9FMM5+QHM8sDiIOt2LufvtcmeSgCw/ZURhjo0aS8MIU6pDezXy2RarDWwqYPZThdaoijT3NAKAqBx3jKBA11AfBbkpLdWG2C2o5elC06aU0FlW3yE7z88ZGjxepR8Qc0wTAWx1HzBsP8uMczmbqV2Bqsf2UUDSPM7gn/Bi0LYZsk25356+MFCTdXStviFx/tNWqHu5WmkXg7+Uzc+Ww88CKdMDa87ncn1OFm+JIjKoaZIBvAAJjlb6RiKln6b1wiqNMGWIAMxaIAPucNWHkmgSkiu6EM9odV1eMDTOvf8AqLBwsXRwqRI1x6zPznHWyY6EYrXpNhCsNa8IBT/Tk4pOIU5mnxFHCxZOT6HDGyh8sWIn5dWSutveA3dCTzebZPCh9ohxzEhonocNK4KS4lf4mvCFzjLjR86SOIpHMLCOGEktoT4uZ5KOp/kOfpicRQ2XCEph/wCeHii3Q4uZTKBBAuTck7k9ScdzFbT64jihwdGoaRjdVSKQqMLSRhjCd8dO+OYlCdS1G1TQZQ0AjZmHox/KcSLXcfen1AP9MNwa7OcC799Tf7am/wC0fwj+f98cIEES7j61BDajWIsnw6vUAY02Km4KrYxzN8EKfAax+5HqR/k42SrAgWAw3fC1+RQ+vGonvlG7lppxhoN2O/bGCqUiphgQehEYqZllSLAMxgRY+ZnyF/l1x6JmaaFT3gUqASdQBAA3N9seZ5hkrV2qomlCStJb8rM8E28gLaj+wcAjRvhrBxVGzX3t3QU7pOjSjhvSNVQ4+qqBoa0C5k2EXJ3Nt8LARVgRjmLDoWTJrhPU/cCpnHqXMeiYqcUzvc0KlSC2hSYHOMWicZ3txk8xVy0ZaS2oagG0kqQQTMjaxifnGJtpClAE0igxnsl25zWYaoKC0lWjTZjrDMXKLqIksCswQNyLY3fDs6K1GnVUQKiK48tQBj6xj58yOYanXpupUsriBO82g3FuXLc3x7b2DqE8OoBhDIGpkedNiv5AYcaTl22kgt5W1UOWvblFaCTnBx2ABJ2AJPoN8fPXaajpzFbp3jERsQ17Hnj6GdAQQdiCD6Gxx4D2y4cMtmqlFdRAIIZjJI5T16YloT/MQM6fIjzmUa3sYwbN3Mavs9QeqrUH5uuN1Vog/alABJKsIEknu1H5qRjzfsXXjMZdutJB/wAK1Kf/ABDY9gjCt0YKDZUdDFMp/iA2W6GkZDitWBljA8VKouwn4VFuc+E/PA1M6j0qauFJ7qn8QmNLLqN+e425Y3J4fTlToEoSVP4SdyPPzxUzHAUNA0UOmZhiNZGoyYJMi/ngRYxGD0lNADGbNKn3i6SUAZh4HYfcBA0zA26YCVuJp3hmoCpCjxpMsB4gGXSABJXrz6Y0PaPh6UIZQAYLs0sCxEqYW6jeYtyHpkCuTzD+OqqFAQgYun3izGYK7km7Xk22xdJMNqWQ4hSgBfBmI8WhQEEDVfLbBWjxYuQaaqPEZK1txJkgESL8jy5YkTiX66lqc+AsrSoIVdIU+IX3G/LAPL9lwqNpcs940kVABqkQVMatPMzEm20O4fwE0y9So41E2iYVTM3PMyOXLnOCJpnRzYUG1EHKhBrrG09afEeaZcJrQU42yi7kXJpk95IibxN1B5kdbXxI9CoDqJIJheUXFo1KRfyInFPKcQZgKKOQO7Uk6VbV4FWACYUe04X+pqafeHSqKwmVCNKtuArAEwNo2wIpD2G/47M+FrbMoFfK2XipCqfsA7Nh9el5KrSNY1LcfCP5Fp26DAbjXGqAGmmIY7ldhby3PlFsDeNdqGqyqyFk3nxEHqenKBvznAEnGp0R/TzjiMcyMKdgz9rRX/LfUcS1XgzlaiO4GtVk3LWgYNIKVJiKLioxtrgD1CrJ6b/+8YwDpc40PC+zxBFSpY6SyqL7dR08vn0xXpqSlZYUS6a7KA9Tny66on/ddScNqa/9mnWNFQ4vUTdy/wCyekbzBm/Q4K5DPsxipomCbHoYiZMm/wDlwBuQyDgB1Rj4iCw8jG6k+GfKTfliXgfCHq1azVKYKiV1OLAgmwkfkPXfGL/jNvkpTQb9f6gqTmpiXUkuKJztW3MmtT6QaNMH7v5YhGXUzAPnEYnPZ1gqlbG06WItzPTFVqNRahXWQdM+IA8/brgf/wDNdIqg1HMe8PRpNlR8wI9faE+UjYn/AIk/livXy9oP/wCx9YH54spVqybI0GLEqdgfPrjo4hCyyMBvaD+RxSZeZaNSk8ov8eVdFMQ5/uBL5VebMPl+cYmy2gWUgk7xEk9TGCTcTpgEs+mJJ1SNsA8nnznM0ACVRVcqtpJiAxBteYjlg6WmpkklRISMyb/ELpiSkmRiQkYjlS3sac4vPU8MqJmI98DqtaD4jB85H12wWp0IbSG1qoALRFwLgXMx1w9sqPP54ZPaUbZIAFbV2QjOh1aRTjx4QKgDPLvOAyMDsZ9L4QwRq8KU7hT6qPzxA3COkj0Y/k0jEkaXYVnUQA7/AEtMp/BQPpFYYPcLz9YUwFqaVBIA0jaevrN74DHIsNyY5yoNvUEYv5biAdZQgi4ECBI6eU4LbmW3j5DWOSmjXpNRLyacwQYLHidQgS568ht6D6Yv0O0B++s+a2+m35Yzi8UX71OovoA4/wDE4mXOUpAFRZJtYjc7bW98eBWM++kHB9s/uo96Q/tT2gFeMvSYhfirtHwqD8PmSYEcyVHXA3LUucRYBV/Co2A/rzueZxEmX8bDeW1OYIlr6QJ5KpjzJY9Di0GxJFVHGeXe/wBucRrjXuHqf1713Q7CxLSyxYTt6zhYpVOMIJSpQqIIwmN7itxHOClSeo0wgkxvAxZwytRV1KsAysCCDsQbEHAYpW8Sj5r4kQKzldtRKx0mRj3LsNmNSZgDYZiow/drKtVf+5x5N+kDhaZfP1KdMQkIVEkwGUEiTf4px6F+jDMz3g5PQyr+6K1BvrTGNNpIBcslQywg+w9jFCM43mPGf0q8DWhmUdWY98HY6iDDa5IFtvEN5x7Njy39MOZV2ooPjQtI8nCkX9sL9DLKZtOw1r0ibn4wA7OsV7ggiQK436ozD3mLeWPcSZx4J2Yf/a8szTB9KhCH6Tj0ztH2s+zZSjAmpVprudpTcwQd/wAjiM2yVvqQkXxH1v8AMUS5ACgNRP38xrjgLxTtHoJSkutxEs0qiTcami5i4VQSekXxmuzn6QHqBkZUJCqUYSAZkEFZOxHX1xJms49RtTsSfy9BywOZRSFlK4ICgRWKPF5qEtUfvG0VPEwgLYfAn3edyS19+Qz3aPN0lKnuaZLUy06nQzNgVVhNue562wZzWeQuFHi+IGOUjaettsZLtXTaKLtfUljblHPmRODtHgCcCNRB9qxJTiVteXV8xpstxGm9JF7lVXQNTIvgAEEnVJJuN9+ZJwKNMNApuzAaAVLHwMVebMI+7uLbDEQp0f8ATqZLEVCCQF5aXIk2gWHvgYvHqgkBmIJkyb89p+ESZwS1IvOKK2Kk1NiaCxzGfx7xWZk+EQAK/owZq1KdHn4gAPTpPy9cZqvmi3O0k/MyYHL+2GVq5YycRjf1xqZDRKZUeK+cSs9w4fcAJCs1GphYnyeTeo4VFkt/kzyjrizw/g71Z8Nhv5eW9z+z9RjccM7OolMODoSmYZjYsSL/AL24AA6wN7q9Lf1AE1Zlrqvlw9O6QS2EA+c76a++MCeDcBSkG7zROsLqZtMiPuMQfFJiY36YL5/hqFgW+FQdK23Gje51CDYWB5+UaZY96ppsG00jGnWG1M0CxQEEgEfMY1PDeClX11TqMsUpjYBtMluvwC2wibk2x6nFqGJRoaVJvrtQcRBmIByhFhqEDuz3AR3a1H1ICSQASpaSSLA7EfT541QUkiY08h06evPCpqb6o9f7csA+03axMquhIarFl5IORb+S8/IXxYEF26xROobeP1EDhCioC5i1x/tDSyiSbuZ0oNz5noJ5/njIcF4qMxUq1M1qYnSFhZVBcwBBj/Jxlc9m3qualRizMbk/5YeWC/Baz0laUkMQfp/fBXheIMIt+ogSaVHfWNQKVG/dV9JLCxJFpAI0kkfTEo4bV0ABg3wixWRcTBEbDqOWAb8WQwGUi46HniZK1L7rafQsv0xUqTeH4qPofah9YiHlDYeo+x6RZ4tRrdzUUqSTAUd2QTLAAdCb4oZbJLl10gg1ms7i4XrTQ+0M3PYW3JUs3U0eGsxUiLwd/SD9cDK1FlZFEMSTAEzYHl098UtsLFnVVA9eO4bOsUTjry0UZRSudD7ZZxFWFYEGkwiBYMBf0MTyxz/V8wnxoSOpX+f98Sd51B/z0x1atxBvODFobI/uNpVxFD1iErpt+TbS0tmyRSxI+4VLtUPvJ8j/AO8W6fHFe1MEudgRb1J6DFavUESyhvaSSbACZvgRx+u2WRTTIR3J1aYsALKPITvzOATo6VfcSy2jCtWXmJTtvmaQ/ldMpmm1OJSoAZ1p0G+K3Ee1VYCpQfTMlWYTyMGNt9sEOA8YmiAFgJY2kSb2IFt9sZTJ0jmK6qSdVRrnne5Pyk41lWmmWpdzTJMkliTe/p5D2GHek0SkglDDTY8U0Jwk03nrkIXrS7NJKlLIAsNvD73QWp5+RMT6HEiZxT/fAzJ2pr6Th4aFk9PzwILisZgzz6XC2DivQVGd4MB588cprLhRuf5n+2IcpSKrfc3PlPIem2DfAcmdZciIIj/jb/u30wvnpoSzJc16uMadhtSylJz10ygzlcsEUD54WJsLHzdSyokmNIlISKCL+EMLCxvozseDdvOz9TK1x3hVu81MpE3WYGqRv1333xpv0V5j9ZR/apZil6mnUSsPpVOLH6Y6asKF/EurUIuFbY/NWG+A36PczFagZ+HMBfavRdPzor9MaQuF6SGL/wAvQWimlFR7Jjzf9LHB0VVzMS5YKZ6Rb2n8zfGvz/Hu6UeEsZPKBY/iiMZvj3FaecohjenTFRnpz8VRWUILX6mf6nCGUm0suhdbDOntxMTfq20XFC0ee8LQrla1YgKqPSjlqYEm3pb5jBTtnmUrU1KtDUgE0byqswBJ6gH5YG8Sp1qh/XHuKScmXSB5Kn3jflbzwUq5Ba1BnXSAFLNIBJAXUCWPwzIsPS+HH8gNu+OrMqBNDUAUApXWTs2mFjbhRiKhcmppkLAZ6zbIQM7McQWkwZojSwuNjqGxkfi+pxpG4tTqjT3gQMBDGyknlqO2+Mv2a4cK4dDyEjY76ZkSJFuowZqZAA0zT0eGNbEAhgt4EzOxE7D8WL5t2VS4pCifEqddBS5B/E8NtaWixTwT5D3vOwcoKjKNTCsF0AGeRFweayD1xlu1agCkouQG1EEG9uQNh6xN7Wxd4x2jZpVBPSAIHQgDeL8o6YziV1v3gIv5zt/XFGi2Xg6mZcHQVOXGJspShJSiuE3ub6/vXeI6lclVU7LsOnP3ueeI8XaWXRo/WKAwB32NxpM+m+18SPwd9WgLLEwCP6gx9cbBvSkkwkgW13FzvizwlmBwHT8xb1wf4V2bZjTd1sx2EzpA3t8IP+ROL/BOzyrrDJLg6QbkCRJIPM33/LfBbKVlCJEBgNOolvENN7kAC3lHrfGN0rp52aUW2svsbfmLwlDRoq6utP8A2+odQyyhtAGlJFh01BT5Df59d8XK9Bjo0kVQoUoq1J0gqNqTmQdU7D7xgm+A+Yo1Azd4kQZEmNIJDFiQZMkev5Bn21ETVVqd40WvMgdBMyB+KNrYSIYwDEpRUTYgHPmDffXlURQ1LHUc8/v6HpGz4e1KkNYBNUqBqIJAgk2lp+817T5bYL5OurgGQW+vkeu3LljOLsMInDLwkmhIyyi8GO9q+2gozSoENV2LbhPLzby2HPpjC5PKms51FmY6iTznqSfM4pUjJG5298XqFEh2Cm6GGsR8Q2+h36Y86opSSNVz1p7kR1CStwJ2xYy3CwJap4QNpPMEcx1vtf3xOM4dR8eqI3BFogb3ixHtiOpXLOBLyPEYmLWvHK+JKlEmrJAeBNjuB4gRPSZAjEJVRweIo3OWwcqetYsmBg8iRlHcxmoU2DRseX1xQ75mZUQaqjR6KOp/pgpoRoQ2JMSB5zbBN0SmpYAAxEwJMC0m0+p5DeBhh4hSIHCRriGgVo0QSZJv6mOXlHPBLg3Bqgbv6yqSRIDmAg5SL+KL3+H1JjnA+GWWvXkQAUTSx0gCQ7WgbSAb/eN4C5vtHxQcRZUy5qaKepnLlzqJ2IUajYA3PXCR1Sp5RaQSlA/NVKi9aDMZmw28IkohAzpzpT0MGeC9rxma1QVKNMIJFNrEmDseZteQMczToqEyUgL7uRsPWCSeQUncgYr5fLqoWQmqBcE7RBOk77nlckDyxQqV6YYVKjMlMSAhklmG8gC8W1cptsIwGWUPPnwEkDKgqakbM61Av1iltJmHL0oNtNuvO1hXbltjgrqiO1Woi1CHNNQAukEHTYXnoTeD64xJqdcX+O5sVMw7pdWIixH3QNvXBfsdkyGepUWFCwNQ3JMkiegH1xvWCnQ8mqZUTjWEnCQBf/tHCvzBZSHlhlFAlNb/ACYucKytOhlkqlB3zKSCZnxTHpC74oZmqTqO5v78vzj6Yt8Uz3ePNwNoJ2Fv6yfbAvM1dCMxuTC0x1kKSY5j+w54yjIXMOl126lGp5nIbh7XgpRGrIC33xP6jTaDp0ixiBNrx5xixlaWthPwobebfzj8/TBClxZaWXoU6QJqvSFyI06fCXZSLywaOsE4bVcwSSWMG5uSYxe074yMVCBWl90ImpBLDhXWp+4nyFLWRz2Pr0HucaihR0rHzPU88D+CZLSssIIsPXY/IW9zgtjD6Ynf5D2FJ8qe6xqJNrCnEczHJwsdwsJYPi/hYWG1KgUEkgAczj6BGbjGfpUyyHKaoHfKV0G2orMMo5keKfljy/gWfZDqBMq1KpbrSqrB9g7Y9B7eVEzaBqbMO6DmRs46R5Eb/THmOUbU5RQfEr+cnSTHzAxpZJNZbBrBqdwOqKVHzVj0A5h2mm5JB75F3hVD2JE3gN8hv0q11CippZSjc2EKLXiPimB5COZxRo8eqVqNQKFPjUzpJAUhpEc7gG9vCOWKhy9fMOwkOQhYKGQAaWA2Egm4sDz6YQNSi1KKXFBIGe7I8BXjWxrWt+vOJdLiFfiKW267nZu9dUdyFdqtR0puS7UiCzkAER/tohIUb/E3SQBzIjJMtLQ6dyNtDSWgLGoAHxsANydIHSMDVoimoUhajfhHwAi81G++Rbw/CPfFavnm1Fi2s7EWjaQAJ5GIsMGFozLgDNKUGrMjYPsU2VvCxThKqNUwjK3qNXAkcIu0s5ToyoTSkTEgmoQd3YXYeQgfngdU4i2Ydl1sNV45ADb0EcvI25mjUzjB/wBYkjmDvB9eVsSZfLpXqQiMvpe3O5tYXw7Z0algl2Yz11uNuuLW20tgk8b9+sNoUXV/1bBjcfmefvi4uRanT1VY1sYUG5AMXI5D364s5eklAMKR7ypeTyUgHYGxIMfM4ioIzlhBqNdjJPhEzBM7mQI8xjzmkFmgb/C+YqTwByHLhEfEUs+UW9T9DjFTh/D/ALS6UqaDvXaLkKPmTAtjR0OyGYoOe9aEpmWdG7xTEErqUGCAZMx/PFns1wuMxTzBWnBICojFTTk6VZlCmYB2MDmSTbBOtlHq1alMt+qDk6BI1tCkhm20gAHSN4vsMLJqfDzobqMNL0FTWtKDMDdq1wwQnykiIxnV7qnoIaQIJgTLESxHLa2/znGcXPStOW0B6iyecQVO3I/0wR4oR3hAEBYCryCnxAAR54D5vhNRqaKssA3IbQLQTB5nAuj5NtCleJYg1G7M55Vy1QMFVcVTuo3d84Pjh0VAWqPy8IaCY2kGJjpIxG2V1gDVp1U4YmQOQIm4nz/I4ZTzrgWNvO4MHoZH0w3K5wd4phhCRbyi/KOY+VsBOF9SsSjUgbBBMviTiwq63yrT13wepPUCr4A/UoZiNuvKMKtnlVfFIkevInlfkeWK5ZCwINvbV8J+963wI4fx3vabv4gdUadRaQF8wZ6XjHG3ZnAVUqBStd9ae0RDqsQCkA8DT3qPWO8H4UabAMoLAC5iBvseURJJsBN8Wq2RFNi4kF94FrbAg777+WOvntYiV8UCCGSecEqTaY3t8hhmXrOvkCJAZlYR+yw29DGKny8ElSjQmxGo3BtzFdnyfKuJUumAjmDToaRHwwzmNyQFJI0gKbixHP09cM4zmxUruVWJYgDcm5A23JHyHvPMxn6jNpDKtphWWT/FMe2L/CuF6Bra7Hbnpnz6+eC9HjD51EZUA+Y5Mrax4dYh3DOHaBLXc29OgGCnCeEGsRVqWQXRT96NmI5ra34rHYCaeczopJqJiNvXcflij2J7V1DKMNayoFwNM+tot15Y5pNEy4wpTGQz264pTStVa8oMdq+0YWaCsAWs7DlIuo8yNzNttzbP8J4YlEa0O5OmREnlDX368hfocartCqtyQiBfSpmWjeJ2Btz2xluL51vhVTqbUHgTpBPwEdTALGOg5HCuRXjZSwymlfyvnvy6fuBn8bjnhpPltXK2vbWpp87I7nD3kC3dyJYH44ESvisB8IHkSbmMUO1eX7xKfdCQmoFRaAYiBz25Y0PCGW6pB0ooaVZCTLGYK9TzGJ81QXwzTiWAJWLjc/DfYdMNpfHLOofbP45AgjO14ObwIa8Glqat14884Pwmq9ZAUYKGBZipAABk3+mNVx7iJug9/XcD0Eg+4HXBJsmgqKEcqTMz5eRg4ymYqy5JvLfTUB/Un1xdPTD2kJhLjuSRQAGsWN4W2ihGs3rEZAJgtADAsT+HxE+vwzGL/ZXKh6xztWmRl6OrRtGpRYxMk6tIAH3iOSxgbQybZh6WVpXZvFVboPiN+VrnqSoxrswurusqoC0ssF7wKZDVfwzz0yST+InpiL9RSXRmrPcnWeKtUVqUOnv+oWRLOzVqv+5VvH4V2VR5AQP/AHgrlMj3hiYuI9QZ+gE/LFZUJcAbwfqRjTcMyoVZ9h6cz7n6AYA0rNiVY8NFibDcB3TrHJdourv339RcRIAA5YdjmO4wOcPgKCkIDCx5f207e10zb08tU0pThDH3nE6j7E6f4cLGka0EpaApSqEjKBC+a2HrHp3EuNJSt8T/AIRy9Ty/PGXz3EXqmWNuQGw9v54rE4F5zjUHTTGpj7/Lr67Y2DTATlCNSqZxZzlXRQqvp1KlmiLBzA/7csYLh/CWLd4WFNFYQzCdRnZR94/TG1ocJqFD3vdlq2h0V25LqWf6AwDB3G4DO0gtVjUbvnBOimCNKgbaiIA/dFvPFqJrAFtIzpf9D/6JoIVuTiVL8NGru2rmbcYP8F4bUfVTp0yUVVIXWF11CCvickAFQG8KzefXE7ZGnrYKaSt96lOgkxEFpkqIBABvF+c5qvxqorO5OosN4+GGmB0PivEbec4A5jimprrAJk8z5xO0/wAsUMaKemteFNc87mmfDbnyiDrZmAMPl2mta8a7OW7VB/jmWr0z4qLoB8JC+CCOZEj635k8s9m8qy1BD6zYyL4I5fj9SnUjL1qlNehYkfIkjGhr55Qp+0UqNSqT4CtMK28S0ETuLee2NC2DotIQpCV1NihVFW/8TszN45jWxQEA12Z9D9xnctw2q7mpWhVFizRvsAAN72xZPEVYlKY7unILEQCwsRqNo3IiYvzxBVzrs2qpZJGlYHkSqi03F8WuG8EfM2SQJEC1zIB/fNj8gIGBpmaU4cT6rA2SbpHH/uPtqi9thb5v+h9mBiNCnRNo1ETtAFrDTt0xbXMAUwqnZ0MgRcKSNyNvEfUnGmr9nadSkVpk0/1mqQA0mCIiRI8UW5++Bub7O1VXSqFjqWSWEwAbhSoI+Ijcm2KJaclFqxlVFVyVbvXrEM1ya27AV20vEXZXM1O+bQTdR4yCQJ1FQVE2O+3KdsG+EcWq5hhVBFKXcECQNQUbmLkjy+XPJ0KT0Kkw1N5IsszaLSLg+WNL2C4uR4GKU1DlgWU6SxR1bUbgGNPLninSLCaqmWgMVQBQ5WNdfC8WNCownYe/WD+YNRjFRRUsRIhTAABImLyZHO+AOZySIROukZ++tvn/AHxouLPpZm0o25mmdQAjkoYEfQQeZBxLk3qHLoSh1a1OkndSee0WPP5csDsPOYamKFNCuwxlf9PbdCr+hxxqrISTTUTEypMxE3Jm8Xg4N53hwJlqYQ9VGj6rE4pV8m4U6arRB3g/WxwV4qT+SYr8Mi4Px9xWWqWAP6uNJUGTqBYzJXblGqCQMCeHcMNNSAwMeIlWgcl2J3ttE4OVcufvUlbzQwfkYxGOHBwTLJG+sWE7XMTjyQhScFbGnpX7j1VJvT59oHLVYcx7j+mH5KCvXoRcx6dPP1xLmOHkqAulvikq0yCOnKL4kynYavVoB6aNFOQTqWfxbEg8yTfmMBT8uhDRJVrHecGyKgXKKNBFfJ04qN4QZAH6xVIibwpn5+nXF2tlgKyNTARQfEoJE2mQCY+XTArguWVajszljoGwJ3YQOpJJAAGNVlOytQ+N4DGCF1EFbbSLT1PX0woefTLtgk5+v+ouebCypJNvndvig2WR3DOx03sRHWAG2sd7Tv5RFS4aV8VNPFMqKdwBPORc3t6YLU8hUSS2r42YzeYlRJ59ffFfJLY61UmTcAb6jzs3LrityYWlAXiqD3zzgJTbwqAvEBqIp0I+omFJVDSpkJ4bQNQAkxz06oB/ZO5M4CcX7MZrWz93qE/cINvQXwcFZkTUGZWkW1SLtHMTznfDqHHWZR4g23Ub25TO/M4DYddbUVtgHbWvpAjaVtJBWg8QQb2qSDQ/q0DuztKS4MghaYkEj8Ujz2m/XBOsjakAabk+IdFPMR1xHlGpx4lYC0NGqPCBuNrDEqIrOpSpIAb70wbcm8pw8Q+0oAD5H69YNEwhSs+RG7fENesdZ1KDpQ7EEfIx0xg3zopg1T8WmFU/iJJk+guR6dRja9xVKVGZQNQCrv8AetPvI/lgB2a4I+dzTVYUUqDBUDywLBgYj71pJ5XXli4OobSpx38QNu3Ic/aL0kAeXPv2glwHh9Th+Vas2n7RmAFQGSwdiSJm0BfGRzIg7DF3I5Tu0C7ndidyx3JPrh1fN/acw1bemkpR87+N/wCIiB5KMWqFHUwHzPQcziEtiShUw/ZSrncNQ5CKVXOERY4Pl9dRvQL6C5Yj2YD3xpgMVeH5YKCwEFo5cgIE+cYt4wmkJozLxXq1Q6lWvDRxhYE9qeN/ZMpUqz4o00/Oo1l+V2/hwWxheOL/AKhxWllBejl/HW6E2LD/AK0/VmxZouW8d8FX4puYm+vCmCnYbsZSXJI2YpLUqVf1h1CSA0aR/wAQD6k4WNrhY2BWSYRlRJrWPIlNbNMFRSFOwAJLeg3Prt64nbh/2eRUVqZ561Mn6SfIC2CmXrrSR6dakyhwAainS0SDEtKlZAkWmBfqK4l2iKUnp06zNSgxrIjqIQkgGRv8gcNHHD+KczlTv3jLvOrmaJvwGrjX3y2CKnEuLtUHhJUAKpMXKqAAJ8wI0r7mbYzrM6/Bu3KLlgSDsBEQNvKYJjC0PUBCNa5LTaCAYJEgG9wL8j0xQylWpSclLmOahrdRIt6jDyR0UtKAtwVSTzPEnf8AqkMGmEoEdTMsjxUWQDJWy39QPLbbFvKU/tVc+EgWsASI6EgW9cWOE5QmatddKzIYwJtMBCPFPkf5Yl+2iopSl+rpwSRsTIJknYQy9QBOCnZ9KKtSh44qYU/vcOZAjq3f+KBz1D7O6H0FpU2IoQzkwX3CzaF25wZPtgcSVYuTLk6iLiDadRtz5DHUonUBSks15G5mCQvKBFyf74OcG4YadYL3YqOjKWgytJGmST+OdpkmLDqiceCMSs1XJNaG3sNWq9s85tMitzc9T9DdDuDcAl6b5lGZGaNChVZxdoMxpFidO5vcc9M3HEFJ0qVHpXqKAEldIMDQseA7AadoO1psZ7gVRtVkKU2VpkJIYAAd4G0geLfVMhlvh3Dsy9AMgMw4FqimXZVY/FYkk/d8tsIlTRWjE6g56iU+pr7fpiCpnLYMhWl8vaBnDs6QhFKp/uGWF1ZgZU6lFpCAX6jkTZZFWSe9LVBsFLEaRfZuvnHLBjPVQzDwKpEgwAOliRM7dYtivq6/58sK5mdJUUoFthoelhTpD2VbC2wteZ3UgfVphmRtijSOfkZ6+Eke+AvD8jXpkrpTSWJEaYbkNQsbAk8tsafuVP8AbEbZXocVNTqm0qRQEHburl1glTAUQoatnL6hhpqumpUDagoMqA6ksUMQDrFyL6f5TfznFn7q1NWeV2OoHZrArMkGAL38xgc+XMgxMbHePTphd4cXMTxZTRI77/1Ay5PGrEs3i/Vqu2kVR4WLRov1POxgWkWtacDmohnJViKYldIm5BIJM+nKOfpiYZ1hpgtAm2ojcEefXyxBlq5ltQ0+JiNrgmdxI54pcmHVrU6DQnYe90XIYbSkIIrSGZ7OCihdmt0Ikk9BthnB+MmqpbQ9PlN4IPQ/n7YWU4MKmYNTMVFKqP1SgEgeo+XWSfIYXaPiP2cqiFWZlLTuAot8yQbeWDGZ11NEJOI78hAzsq2qqlDCN2cWGqDWgHMt/wBTyxqu0Ga+x8Ec7PUXSP3q1vohP/HHlvA8i+bzyq5c651FSR4QLXAsJAHTG3/SVnjmGy2XBWFLVXUE/CBCkzECNY98EzUwlZQ2c8zssNvX02wA21RRpGW7Pn9ZIAGnu2UmTLIZg+UTttM8hje0eMoVv4G5hiAPZ/hPzB8hjG8DVmqVIGqAshIMbxdmE87AmL2vgqzAGD4T0aUPtqAn2nHF6Nbm0BSrGOOukEpI772xqRWETy68v+Q8P1xw0EYfCpHoOfnjMKpUyJU9RKn5iDidOIVBzDfvCT/yGlz/AMsLHdAuoPkVX0isOA6+v6r7Rc43wpRRdlBDKNQE7lPFHvEY8y7NZhu/1GyqhJ84i99zj0huLBkKVKZKneGmRv8AC0H/AM8DU4PlHRSHNIlRuSo2/bGn5Pg6QKpNl1mYQaL1gVoIrdQpwUHpfvpGW7M8Zd8ytMXB1kiByBNovHrjR0KwrOxKmFLL7ghee3wt88W+z/ZFMvmRUV58DFYBGq4BJYEqRcSAemNAvDUUBVRAksSIvJvY+pnA2lZ+WU/VhNPKN22vxEkIOEg3jOBT3lNEqEd4wF7jcdT06RifilNcrlqeUomGqAgtzCf/AC1D5mYHm3lg19gp0272yhVaZkwLEkdPhxmqTtUd6ziGqRpU/cpj4F9blj5semPSKVThTjrgTfVQkZAimrj7xKyE2FIfSpBVCqIAEAdAMGeF5OYnndv3eQ9zf0GBvDcuXjoBP9B77Y1GVo6Vvubn+nttienZzAgMpzOffr0i2Uaxqqcu++FYnwscx3GMh3A/j/FxlctUrH7g8I/E5sg+e/kDgT+i7gxp5ZszUvVzLapO+gEx/wAiWb3XAjtkxzufocPQ+FSHqkciRJ/40593jHpNKkFUKohVAAA5ACAPYY2ej5f+PLiuarn4EKJpzEaQ/CwsLBsBR5l2l45ScUoB1hwYaQADI1alP3SZte2MXnOEu6lzygCBOonc25kzjVZ8rVCRSarLGXOlSIldIIH4ubDl54iXs/pBK1GU8huBbY7Teb29MO5PTEtLHGsVOVKn0plzEQRo98gFQvThGIo0qyIxQsF2MNA+hvi9wviq06bNUAdwYAuCwP4mmCOW04PVMrUEKyKw8XwD2263nngTmqCIsARpZSVcQTIgiY99sPhPSc0ghCijgcxy20pf0ih6XXSih8QytnBUBZ2iLBYsNJGmFHkeQ9cNy/C2rGKagKtzMAKLnxt1v8MxF/MTUOGyVqV2ZKZB0tB8W0Kg3EjY849weyuTNUIrBUpeILQkoTAJDViJidLHTzIvJ3QPzYQ2KUCRutUagLVPMAf8iNcGmKeVI+hn1MQ8OyhZVWh3lNGA1VypLO1hopxy1TcWsYkiSZy2Vo0hrFOk4CLCnUBqBEs4Bl2K1dmBAI5gYHLxPQiqk6k1oSCYiSIXoIVcLIuoo1FmBsJMxKmPqijbATTbrxxnyoHU7ztOzUMgALQVVDZIRnW5g9lu0ld6zju6HiFRCRRQlgFZtLTMjw7RFsQjiz1Ki+GiihVbwUaasNSlQAyqDYG3SB7WMsaaagu7TraGBcNyWY0oQbkiWvytgdUzGkagkSSDsLgkWt5DHJqYaTRoGnDV73gqWYWQVhNRv13gisRaI8sdwNTPqd7ev9cWkrTsZ+uEitGFV2lg+hhqnSGGzqSInK4Uefzv/f64YKvUYcHHXADks81+ST7iC0Psu/iRXoY7Pl8v7440Hf6/3w7CwPWLqHUYibLD0xE2VPLFnT0t6f02wr+v0/z5YkFb45TaOkU9JXlhhpU2qK7pqKggbWkgzcEHbna+L+ryP5/ljN9pOLQRTTfdjt/CP5/LrgqWbW8vCnrA0wpCEEq6QafN0qdanU0KxJCCwQ6m8MkqwVhBNitp9cd49lP/AOgVGME0oaQCTpMAkixkN6/MYzXAOKqc/SqZhvApdj0AVGYADlJAHqcH81lXZtbGNVMNTBkQdXiDA7kkzq2JHpBbkutlaUYsx2BADDiCoqAtviXs5FOo02FSAAYGmJ6ACTN/bpjUFZEHbp/bGAp8SP3hPpbGg4ZxtBOowI6ARzJjB0pNFv8AtucormZcK87fOMpxzteaNd6a5ZaYViPidCw/FpWEuLiVPvjVcMyzVqCVV8OsToqLBH8SwI5g6LgjGI4y7Zqs1YMGaR3SrBgKfCpB3/mTj0jgmaqtQBzACVVs4lRLXNoMbRafbGw0hKfxEoBsSLitfTZChCiqsDcxlKgU/q2mDGmHEx5Q3/hiChEBZBYAAiYaw/CYb6Y1AMjDa1BXEOoYdGAI+RwprXOJ2jMKmmpKyrQbqSp3HMQeWCq8bqcwp8yP6HDP9Hpmq4XUmlE2MjxF/umRyGwGKObyj0WTUwYOSLTYi4ibwRyvHU4pdlWXxRaa8fuJY1Uzi7X4q7CLAeX9cUarQpPQE/IYdh1DKGq3djmJYxMD06k7ehPLFWFmUaJSAlIvEkpU4rCM4PcHyOhADvAn16e2CWOKsYdj5vMPKecK1HONChAQkJELFTivEly9CpWf4aakx1Oyr7sQPfFvGB/SFmnzGYocPpG7srP5E/DPoupz5EdMFaNlv5D4Schc8og8vAmL36K+Fsy1s9VvUrswUn8OqXI9Xt/BjdHNKCRqEje+3r09MVclwwU6SUgYpooVVWRYCLnczuYjfni6iACAAB0Fh8sbFSio1hApSlGuUdUztfHcRNlUP3V+QwsRvEfNHl2RzgUukaiHJ8BBAVvESTMbtEA8uWLvfBzpVpMaoAIJExYNE3F+mH5cikWCh6bmAytDgQWksQIJJYWjliANNZKpCuWDqVkqX2YSp2jTMDreMLVhK1FQTTn2OFDEzpFyhQFfNN288usMalXVlZRrBJUBbSdzPIxpN4PTyxBxPOIa9PRRaoxDr3bKo8cgrJnTAAYkkQLm/KSjxJHEFu7AYEIgsVm24jnMEdbYs8ZzFQUqbuVdEqoVOjQSrKVItKm7DaIj5McRxJDjQrkKVTWu2liNuEpO+K20rUCFGxrrqTx2cq8dUUDlCrJVrM3eLU0llI0UgdSgUxeWB0tJE7bRJh4jXbSqgtplmGqJYOSQbC25MC18VuJ50sjWAEq0eYIJI9b/ADOG0aTvmKlNZYyukeWmPl4ThoxJKK8UxSwsBkBs3UqbZRxahgCW7Jy75GLPC+GirWdBWphQSTUbUFAOk7Rq3aIjfGpodjKlJHaVzFnIWixcEoJEqPETvYjFbOrR4XTbxsc4AssukKhIBgfeJWwnmRA2MDG7cPXZNZei4Y6XRqarLiJYAbzuZsBvhiW3VtFSR5RavfxHqpx31xczmbWmCXMEwSpENcxdeu1umI67d7T8AnYiDyN9vQjFzPdpM2qslY0swCpCd/T7upIXdKhidiQdR+sYDhqdTQKdGrl2I5klSQza2V7WHh58iOYxnnNGpS0XEqqqt75D/wBTQ1G2GrcwpS0oNhu189kQOhG4I9ccVo2ti4taoPCSH5QYNxI23vGGFqZ+JSh8r/Q4U4iP1DApEcp59xzn1xZp8SB3BH1xX+xT8DK3lsfkcQVaLL8QI9cFNzjiclV4wOuVQrMdIMUswD8Le39sTCqcZ7E1PNsNj874sLjDv+VvmIrDbzf+NfWDoqj0w8YEU+J/iHyxZp5xTsYPnbFKpBhz/Eum49/cWideR/kRXhFyrVCqWYwAJJ8hjA8X4matQudtlHQch/M4OdrM0RTQT4STPnER+eMkql2AAJJMADBcpKfxQVL/AC9hA0zM/wAghKfx9zF7gGVWrmFVywUhtRUXA0kfzifPnjaFnfMMIDKy0xSuI0nVBUHnaL333nGcp5U0x9no3quJquPur+EH/N/O2ho1EoSZLMtKii/CYKoQzhZFhMRzv1txH918EHht488uEcWPCbUSNXrUW4j9RFmOEaFDOlSmLXcbg7HUAwPSw+WJK9KnTSnVDeIsNI2BggyDyAveIPIQRNfJ9qatMypYzy1EAiRJZdiSJ32ne2Is/m6lSmalQi58IIG0zC2kfPBjku0imMU4/GuB2lPOKonbSI89VQsXahTaNJDBV+Kx8RQhSOUEe2COT7Qk0aj1B4i0A2gmADaJEDz58owCSpIupIFyRePW2KOZyrBDpEkksR5GYAHviLaC+7hK/KnK9gN1TasHvIRLS4aU35zma1Ns8o2mV7e5Ziq6zJMXWBtvPTl7jGkpVlYSrBh1BBx5H2f4I9SqJW87HrvPoN8esZLJrSQIuw59TzOHU0202vC0ajjX1tCQCgvHc/nEpU3qPZVEn25eZJsB1OMfw01KrNXqky5JVZMINoA8gAJ5wTzxP2jzf2jMDLqf1dIhqh6vyX+EGf3iOmLKrAgbDA+QiR2Ryo4AJOwxoeC8PNNJb43uw6dFnyFvWTzwDyGWNWsALKhBJifFuB7DxepTGvxktPzlKS6eJ+B8w0kW6VUc+/8AfSODHcLHcZKGcQZ3OLRpPVeyU1LN6DkPM7DzIxjf0Y5FsxXr8QrDxMzKnqbuR5BdKDyJw39JvE2buslSu9ZlZgOkxTX3aW/hXG84Jwlctl6dFNqagT+Jt2b3Yk++NjoyX8CXxH8le0KptyppF7CwsLB8AQsLCwsej0eX5vNd13bam1gkRMqpYWE9QI+fKZwHz9Rqg1NLQykn9mYufcDEear2BOylD1MA335wT88SZnxroBCLy3InkTFyZ/8AWGMvo4M/kKq27NwgdsBGFVd3+uvE9AIKHwj0w6tUHduC5S0gQfEykECPbc9MSECTG0n6mcX+FcBbMEckUgliJuOQBsfy64aqSQi5tv7+IuS42VAlN9x9wa+hHCK+S4a2YbQgkHcnYA9caHL8FbLVS9Fgx0UwyuCNV2ghlBK3nkRtg9lMotJdKCB+Z6nrgX2g42MvJA1OU8I8wbSN4ub4oLilq8oioptGI7WZytWzH2mrTFPXpcRBU+FCTEQZ3PmYwIYHV4xAuQANPIxAiImNhgzms+VZGqqagKaR4wBqM6QtvDFvTF5+AMak+JdR8dNtO4j4WgI4OoDUVERzJGG38xKUhJFANm69tfrnEKa6wFpcTehqWjUfSCAVgQ+99BlLxtB3xayPF61d0RfDEEqqKg06vEx0+4gRv5nFLtBw5qeZNNdInRC3AMi5BPKRyte1sT8G4Yy1wWSAhgkEHxwCACD4rjaYABJtiM2pj+OtakpJULVAtbleuzbnFrJUFihOeqLVJII1SCVi4vYxOJaeabwiZDCbwTIC899sWFrVNR1DUAWBkTHitBAHL+WIjUV2VjKklh18vpGPn5O0dLxowqlxl/uEuZUwSpWdouJGqbH0GLlHMNYK+rfwnyiRB8ziqvDyQpUhwHPw+err64rVkIDSIIcb/wAJxAoSqwi3Z3rgmaqn46cea2+mOfZVPwOPRrYpGuylhNgAwBuPvHY8jbEn2oHdbssiDsQByPn54gWyMo5nElXKOu6n1/viLFmhXuuipEzvbYxsfy8jh7V5H6ymD5ix5/PbEaqGYjhSIz3aDZPU/wAsTZTL/Z1FtWYqWRfwKeZ8/wDOuClalS/3BLMgYqjc2id/bAanVqCtqt3xbciYJEaByG9/Ycjg1tRcRhGQ2693Db0gVSAleL21b+OyNDw3IighJlqjfGRcsZ/ITOKfFA3fNqjZdOkgjRBIg+pN+e+LbZlj4CA1UAFtMQoLLIvyKyd8UDl3DuzqRqaQeREAiCLEAQLWtgnRaazGNZvfsboqnzhawpyp8iIe7jBHLZ1mIXSHmwUC9vLY4rjGq7PcHFNe8YQ7bfsr/fD2bZbdRRY4QoZecQqqTAnhPDxVbSE7tJ1VLRJ5D3j5Y0ufyqskFVN0F1BsWAMe0xi3iHNGy+bp/wBgf5YDaZS0miYtddU4cSohyfCKdJiyLBIjeYHl0xX7R8Y+z0SwvUY6aY6ueZ8lHiPp54KTjEfafteZNb/4qcrSHUc2/iN/QLi8CIb4dw3Id1Sv8ZlmY7k7363mfU4t1qpAsJYwFHVjsP6noDjuZPgb0P1ti3wTJd9V1n4FkL53h29yCg8g/XA03Mpl2lOq1ZcdQ71RY0grV33+oN8C4eKVIcybk9ZuT7mT5AgcsEcLCx8zddU6srVmbxoEIwJpCxDm8yKdN6jfCilj6KJP0xNjEfpR40UoJlk+OuQWA37tTYfxOP8AwPXBMhLGZfCNWvhEXlYUGmcQdhcg+b4lXztZY7swgsQGYQoB2OinHzU49NwI7KcDGUylOj94CXPWo12+Xw+ijBfG1Uam0IlEk3hYWFhYjEYWFhYWPR6PGMvlhUbQ0w0gx6HHKiwSOhP0wsLGp/6nKBP+MWuEZValZEbYm8eQnG/pUwoAUAAWAHLCwsDzB81Im3lFfimZNOi7rEqJE4wFSoXeXJYk3J54WFiTA8pMcXnDeKcLXvBSk6b8xIlSekfTHMtU016dOPDCndtx5Ax9MLCxW6olo32n0MUvkpTUb/Yxtsr2dpONB1QF1C8wROwMgbbxPngGcqGqVdwRBlfDuUkaVhb2kgSYF8LCwn0gpSWxQxJg/hvI94HpxF+8gwfGwuNhE2IvifidAalN9x9QcLCwmUKKFNkahslTCVHOg+YoVapImfhqKABYAT+fnib7c0MGhwCLMJ5A+u+FhYtKR3yi5BIA71iL9fh6lWe4JGw2tP8AXAmlun7h/JcLCxUwSa17tE1i3I+0N5L+/wD/AKOJO+K64PwwRzvE7HzwsLF2vvbHhmOPyItZNtbAEC87SLENbFepQWlUqaBskiSTFp64WFiCT5ynVT5iqYHlBjnDKgZA5VQxZAYG+twpPrH54uZ2qTH7So59SoA9lFgOQnqcdwsOJBI8bn8QpnPx72xPwDLh66hhIAJjqRcT742mFhYbP/lC9GULFHiVUh6A5NVg+1N2H1UYWFgc5RIwN7cZpkykKY7x0pseelp1AdJAj0JxUylEKiqogADHcLEtUSOQiHihPdGDEsgkctTqJHnfGy4VQVKYCiBceynSB7ADCwsZP+olGiBqg6R/ycj8fcXMLCwsZGHMLHmvDx9p7Rt3viFJ6mgch3IIT5EA+uO4WNNoEWcO4fMBTfwY9YwsLCw7hRCwsLCx6PQsLCwsej0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hQSEBUUExQWFRUWGBcaGBgYGBgbIBgYGBwfGhscHBgfHiYgHCEkGxgZHy8gIycqLC4sGB4xNTAqNSYrLCkBCQoKDgwOGg8PGjAkHiQsLy0uNCotLCksLzUqLCotNCwqLCwsLDQsLCwsLC8sLCkpLDAvMCksLCwsLCo0LCksLP/AABEIAKQBNAMBIgACEQEDEQH/xAAcAAABBQEBAQAAAAAAAAAAAAAFAAIDBAYBBwj/xAA/EAACAQIEAwYDBAkEAgMBAAABAhEDIQAEEjEFQVEGEyJhcYEykaEUQlKxByNicoLB0eHwFTOSsqLxQ1PCJP/EABsBAAIDAQEBAAAAAAAAAAAAAAQFAgMGAQAH/8QAOBEAAQIEAggGAgEEAQUBAAAAAQIDAAQRIRIxBUFRYXGBkfATIqGxwdEy4RQGIzPxQkNSYnLCFf/aAAwDAQACEQMRAD8A3eFhYWE8WQ10BEEAjzAOOUqKr8IA9P6YccNAMz+WPRyKHaSlqyeYHWlU/wCpOPB+EkGup1QARYzebQPntj3TtLw58xlqlOmwRjpIJ2MGSDE2IHQ48FqIVrAc1ci55q3yGNFoiimnW6/kKU5HP4il1IVYiseufo54ki5ZqTMZSpUNxAhiDpU/eILSRc+MdcQcfdq4JNRvBPgaw1KSD4I5QPiBP8hnY8fryJt352MWqIo3FxPdkf4cF83lDqrifCtV10/vKrKfKzbfs4TOISog5VAMdQcTQtmBAY5hxmVo1mkaT/txtEgCBF58hbE2Wy4NRiGIWAdxYSZuBHL7pjzOFneE/rQ99QQH4GYWHo0yDz3xHnKdWoVkoxhQAAgPiMglLTc7kYG/sJJSRz773QPgSDQite9cT/6lTphkUBpZhqP4W/CAZNiPLzviLIUa+YuFt/8AYfDeIhWAsN7KOd5xzJ5daT6q9J6hvF7eG0kEX5bn2wRbjNdixTQiLGlCFkrvcE9IsOuOPTdBhl013nLkBnz6QSghQqMt3TukSDsgNI/WX3IggHcRvPM+eJOH9kKSXfxmSYuFWd4E+nyFsQV+K5tWMqkCLaTEdZnqDzxf4f2hSoyowKs3OJXbyJMexwlmJjSJQQVZ50z9gYsStpRpSK3aDsbRzZVnLqyiAVPLeIM9cZ7M/o6ydABq1epEwFESx6KACWPkBg/n+0hYRlhMTNVwQo9FMM5+QHM8sDiIOt2LufvtcmeSgCw/ZURhjo0aS8MIU6pDezXy2RarDWwqYPZThdaoijT3NAKAqBx3jKBA11AfBbkpLdWG2C2o5elC06aU0FlW3yE7z88ZGjxepR8Qc0wTAWx1HzBsP8uMczmbqV2Bqsf2UUDSPM7gn/Bi0LYZsk25356+MFCTdXStviFx/tNWqHu5WmkXg7+Uzc+Ww88CKdMDa87ncn1OFm+JIjKoaZIBvAAJjlb6RiKln6b1wiqNMGWIAMxaIAPucNWHkmgSkiu6EM9odV1eMDTOvf8AqLBwsXRwqRI1x6zPznHWyY6EYrXpNhCsNa8IBT/Tk4pOIU5mnxFHCxZOT6HDGyh8sWIn5dWSutveA3dCTzebZPCh9ohxzEhonocNK4KS4lf4mvCFzjLjR86SOIpHMLCOGEktoT4uZ5KOp/kOfpicRQ2XCEph/wCeHii3Q4uZTKBBAuTck7k9ScdzFbT64jihwdGoaRjdVSKQqMLSRhjCd8dO+OYlCdS1G1TQZQ0AjZmHox/KcSLXcfen1AP9MNwa7OcC799Tf7am/wC0fwj+f98cIEES7j61BDajWIsnw6vUAY02Km4KrYxzN8EKfAax+5HqR/k42SrAgWAw3fC1+RQ+vGonvlG7lppxhoN2O/bGCqUiphgQehEYqZllSLAMxgRY+ZnyF/l1x6JmaaFT3gUqASdQBAA3N9seZ5hkrV2qomlCStJb8rM8E28gLaj+wcAjRvhrBxVGzX3t3QU7pOjSjhvSNVQ4+qqBoa0C5k2EXJ3Nt8LARVgRjmLDoWTJrhPU/cCpnHqXMeiYqcUzvc0KlSC2hSYHOMWicZ3txk8xVy0ZaS2oagG0kqQQTMjaxifnGJtpClAE0igxnsl25zWYaoKC0lWjTZjrDMXKLqIksCswQNyLY3fDs6K1GnVUQKiK48tQBj6xj58yOYanXpupUsriBO82g3FuXLc3x7b2DqE8OoBhDIGpkedNiv5AYcaTl22kgt5W1UOWvblFaCTnBx2ABJ2AJPoN8fPXaajpzFbp3jERsQ17Hnj6GdAQQdiCD6Gxx4D2y4cMtmqlFdRAIIZjJI5T16YloT/MQM6fIjzmUa3sYwbN3Mavs9QeqrUH5uuN1Vog/alABJKsIEknu1H5qRjzfsXXjMZdutJB/wAK1Kf/ABDY9gjCt0YKDZUdDFMp/iA2W6GkZDitWBljA8VKouwn4VFuc+E/PA1M6j0qauFJ7qn8QmNLLqN+e425Y3J4fTlToEoSVP4SdyPPzxUzHAUNA0UOmZhiNZGoyYJMi/ngRYxGD0lNADGbNKn3i6SUAZh4HYfcBA0zA26YCVuJp3hmoCpCjxpMsB4gGXSABJXrz6Y0PaPh6UIZQAYLs0sCxEqYW6jeYtyHpkCuTzD+OqqFAQgYun3izGYK7km7Xk22xdJMNqWQ4hSgBfBmI8WhQEEDVfLbBWjxYuQaaqPEZK1txJkgESL8jy5YkTiX66lqc+AsrSoIVdIU+IX3G/LAPL9lwqNpcs940kVABqkQVMatPMzEm20O4fwE0y9So41E2iYVTM3PMyOXLnOCJpnRzYUG1EHKhBrrG09afEeaZcJrQU42yi7kXJpk95IibxN1B5kdbXxI9CoDqJIJheUXFo1KRfyInFPKcQZgKKOQO7Uk6VbV4FWACYUe04X+pqafeHSqKwmVCNKtuArAEwNo2wIpD2G/47M+FrbMoFfK2XipCqfsA7Nh9el5KrSNY1LcfCP5Fp26DAbjXGqAGmmIY7ldhby3PlFsDeNdqGqyqyFk3nxEHqenKBvznAEnGp0R/TzjiMcyMKdgz9rRX/LfUcS1XgzlaiO4GtVk3LWgYNIKVJiKLioxtrgD1CrJ6b/+8YwDpc40PC+zxBFSpY6SyqL7dR08vn0xXpqSlZYUS6a7KA9Tny66on/ddScNqa/9mnWNFQ4vUTdy/wCyekbzBm/Q4K5DPsxipomCbHoYiZMm/wDlwBuQyDgB1Rj4iCw8jG6k+GfKTfliXgfCHq1azVKYKiV1OLAgmwkfkPXfGL/jNvkpTQb9f6gqTmpiXUkuKJztW3MmtT6QaNMH7v5YhGXUzAPnEYnPZ1gqlbG06WItzPTFVqNRahXWQdM+IA8/brgf/wDNdIqg1HMe8PRpNlR8wI9faE+UjYn/AIk/livXy9oP/wCx9YH54spVqybI0GLEqdgfPrjo4hCyyMBvaD+RxSZeZaNSk8ov8eVdFMQ5/uBL5VebMPl+cYmy2gWUgk7xEk9TGCTcTpgEs+mJJ1SNsA8nnznM0ACVRVcqtpJiAxBteYjlg6WmpkklRISMyb/ELpiSkmRiQkYjlS3sac4vPU8MqJmI98DqtaD4jB85H12wWp0IbSG1qoALRFwLgXMx1w9sqPP54ZPaUbZIAFbV2QjOh1aRTjx4QKgDPLvOAyMDsZ9L4QwRq8KU7hT6qPzxA3COkj0Y/k0jEkaXYVnUQA7/AEtMp/BQPpFYYPcLz9YUwFqaVBIA0jaevrN74DHIsNyY5yoNvUEYv5biAdZQgi4ECBI6eU4LbmW3j5DWOSmjXpNRLyacwQYLHidQgS568ht6D6Yv0O0B++s+a2+m35Yzi8UX71OovoA4/wDE4mXOUpAFRZJtYjc7bW98eBWM++kHB9s/uo96Q/tT2gFeMvSYhfirtHwqD8PmSYEcyVHXA3LUucRYBV/Co2A/rzueZxEmX8bDeW1OYIlr6QJ5KpjzJY9Di0GxJFVHGeXe/wBucRrjXuHqf1713Q7CxLSyxYTt6zhYpVOMIJSpQqIIwmN7itxHOClSeo0wgkxvAxZwytRV1KsAysCCDsQbEHAYpW8Sj5r4kQKzldtRKx0mRj3LsNmNSZgDYZiow/drKtVf+5x5N+kDhaZfP1KdMQkIVEkwGUEiTf4px6F+jDMz3g5PQyr+6K1BvrTGNNpIBcslQywg+w9jFCM43mPGf0q8DWhmUdWY98HY6iDDa5IFtvEN5x7Njy39MOZV2ooPjQtI8nCkX9sL9DLKZtOw1r0ibn4wA7OsV7ggiQK436ozD3mLeWPcSZx4J2Yf/a8szTB9KhCH6Tj0ztH2s+zZSjAmpVprudpTcwQd/wAjiM2yVvqQkXxH1v8AMUS5ACgNRP38xrjgLxTtHoJSkutxEs0qiTcami5i4VQSekXxmuzn6QHqBkZUJCqUYSAZkEFZOxHX1xJms49RtTsSfy9BywOZRSFlK4ICgRWKPF5qEtUfvG0VPEwgLYfAn3edyS19+Qz3aPN0lKnuaZLUy06nQzNgVVhNue562wZzWeQuFHi+IGOUjaettsZLtXTaKLtfUljblHPmRODtHgCcCNRB9qxJTiVteXV8xpstxGm9JF7lVXQNTIvgAEEnVJJuN9+ZJwKNMNApuzAaAVLHwMVebMI+7uLbDEQp0f8ATqZLEVCCQF5aXIk2gWHvgYvHqgkBmIJkyb89p+ESZwS1IvOKK2Kk1NiaCxzGfx7xWZk+EQAK/owZq1KdHn4gAPTpPy9cZqvmi3O0k/MyYHL+2GVq5YycRjf1xqZDRKZUeK+cSs9w4fcAJCs1GphYnyeTeo4VFkt/kzyjrizw/g71Z8Nhv5eW9z+z9RjccM7OolMODoSmYZjYsSL/AL24AA6wN7q9Lf1AE1Zlrqvlw9O6QS2EA+c76a++MCeDcBSkG7zROsLqZtMiPuMQfFJiY36YL5/hqFgW+FQdK23Gje51CDYWB5+UaZY96ppsG00jGnWG1M0CxQEEgEfMY1PDeClX11TqMsUpjYBtMluvwC2wibk2x6nFqGJRoaVJvrtQcRBmIByhFhqEDuz3AR3a1H1ICSQASpaSSLA7EfT541QUkiY08h06evPCpqb6o9f7csA+03axMquhIarFl5IORb+S8/IXxYEF26xROobeP1EDhCioC5i1x/tDSyiSbuZ0oNz5noJ5/njIcF4qMxUq1M1qYnSFhZVBcwBBj/Jxlc9m3qualRizMbk/5YeWC/Baz0laUkMQfp/fBXheIMIt+ogSaVHfWNQKVG/dV9JLCxJFpAI0kkfTEo4bV0ABg3wixWRcTBEbDqOWAb8WQwGUi46HniZK1L7rafQsv0xUqTeH4qPofah9YiHlDYeo+x6RZ4tRrdzUUqSTAUd2QTLAAdCb4oZbJLl10gg1ms7i4XrTQ+0M3PYW3JUs3U0eGsxUiLwd/SD9cDK1FlZFEMSTAEzYHl098UtsLFnVVA9eO4bOsUTjry0UZRSudD7ZZxFWFYEGkwiBYMBf0MTyxz/V8wnxoSOpX+f98Sd51B/z0x1atxBvODFobI/uNpVxFD1iErpt+TbS0tmyRSxI+4VLtUPvJ8j/AO8W6fHFe1MEudgRb1J6DFavUESyhvaSSbACZvgRx+u2WRTTIR3J1aYsALKPITvzOATo6VfcSy2jCtWXmJTtvmaQ/ldMpmm1OJSoAZ1p0G+K3Ee1VYCpQfTMlWYTyMGNt9sEOA8YmiAFgJY2kSb2IFt9sZTJ0jmK6qSdVRrnne5Pyk41lWmmWpdzTJMkliTe/p5D2GHek0SkglDDTY8U0Jwk03nrkIXrS7NJKlLIAsNvD73QWp5+RMT6HEiZxT/fAzJ2pr6Th4aFk9PzwILisZgzz6XC2DivQVGd4MB588cprLhRuf5n+2IcpSKrfc3PlPIem2DfAcmdZciIIj/jb/u30wvnpoSzJc16uMadhtSylJz10ygzlcsEUD54WJsLHzdSyokmNIlISKCL+EMLCxvozseDdvOz9TK1x3hVu81MpE3WYGqRv1333xpv0V5j9ZR/apZil6mnUSsPpVOLH6Y6asKF/EurUIuFbY/NWG+A36PczFagZ+HMBfavRdPzor9MaQuF6SGL/wAvQWimlFR7Jjzf9LHB0VVzMS5YKZ6Rb2n8zfGvz/Hu6UeEsZPKBY/iiMZvj3FaecohjenTFRnpz8VRWUILX6mf6nCGUm0suhdbDOntxMTfq20XFC0ee8LQrla1YgKqPSjlqYEm3pb5jBTtnmUrU1KtDUgE0byqswBJ6gH5YG8Sp1qh/XHuKScmXSB5Kn3jflbzwUq5Ba1BnXSAFLNIBJAXUCWPwzIsPS+HH8gNu+OrMqBNDUAUApXWTs2mFjbhRiKhcmppkLAZ6zbIQM7McQWkwZojSwuNjqGxkfi+pxpG4tTqjT3gQMBDGyknlqO2+Mv2a4cK4dDyEjY76ZkSJFuowZqZAA0zT0eGNbEAhgt4EzOxE7D8WL5t2VS4pCifEqddBS5B/E8NtaWixTwT5D3vOwcoKjKNTCsF0AGeRFweayD1xlu1agCkouQG1EEG9uQNh6xN7Wxd4x2jZpVBPSAIHQgDeL8o6YziV1v3gIv5zt/XFGi2Xg6mZcHQVOXGJspShJSiuE3ub6/vXeI6lclVU7LsOnP3ueeI8XaWXRo/WKAwB32NxpM+m+18SPwd9WgLLEwCP6gx9cbBvSkkwkgW13FzvizwlmBwHT8xb1wf4V2bZjTd1sx2EzpA3t8IP+ROL/BOzyrrDJLg6QbkCRJIPM33/LfBbKVlCJEBgNOolvENN7kAC3lHrfGN0rp52aUW2svsbfmLwlDRoq6utP8A2+odQyyhtAGlJFh01BT5Df59d8XK9Bjo0kVQoUoq1J0gqNqTmQdU7D7xgm+A+Yo1Azd4kQZEmNIJDFiQZMkev5Bn21ETVVqd40WvMgdBMyB+KNrYSIYwDEpRUTYgHPmDffXlURQ1LHUc8/v6HpGz4e1KkNYBNUqBqIJAgk2lp+817T5bYL5OurgGQW+vkeu3LljOLsMInDLwkmhIyyi8GO9q+2gozSoENV2LbhPLzby2HPpjC5PKms51FmY6iTznqSfM4pUjJG5298XqFEh2Cm6GGsR8Q2+h36Y86opSSNVz1p7kR1CStwJ2xYy3CwJap4QNpPMEcx1vtf3xOM4dR8eqI3BFogb3ixHtiOpXLOBLyPEYmLWvHK+JKlEmrJAeBNjuB4gRPSZAjEJVRweIo3OWwcqetYsmBg8iRlHcxmoU2DRseX1xQ75mZUQaqjR6KOp/pgpoRoQ2JMSB5zbBN0SmpYAAxEwJMC0m0+p5DeBhh4hSIHCRriGgVo0QSZJv6mOXlHPBLg3Bqgbv6yqSRIDmAg5SL+KL3+H1JjnA+GWWvXkQAUTSx0gCQ7WgbSAb/eN4C5vtHxQcRZUy5qaKepnLlzqJ2IUajYA3PXCR1Sp5RaQSlA/NVKi9aDMZmw28IkohAzpzpT0MGeC9rxma1QVKNMIJFNrEmDseZteQMczToqEyUgL7uRsPWCSeQUncgYr5fLqoWQmqBcE7RBOk77nlckDyxQqV6YYVKjMlMSAhklmG8gC8W1cptsIwGWUPPnwEkDKgqakbM61Av1iltJmHL0oNtNuvO1hXbltjgrqiO1Woi1CHNNQAukEHTYXnoTeD64xJqdcX+O5sVMw7pdWIixH3QNvXBfsdkyGepUWFCwNQ3JMkiegH1xvWCnQ8mqZUTjWEnCQBf/tHCvzBZSHlhlFAlNb/ACYucKytOhlkqlB3zKSCZnxTHpC74oZmqTqO5v78vzj6Yt8Uz3ePNwNoJ2Fv6yfbAvM1dCMxuTC0x1kKSY5j+w54yjIXMOl126lGp5nIbh7XgpRGrIC33xP6jTaDp0ixiBNrx5xixlaWthPwobebfzj8/TBClxZaWXoU6QJqvSFyI06fCXZSLywaOsE4bVcwSSWMG5uSYxe074yMVCBWl90ImpBLDhXWp+4nyFLWRz2Pr0HucaihR0rHzPU88D+CZLSssIIsPXY/IW9zgtjD6Ynf5D2FJ8qe6xqJNrCnEczHJwsdwsJYPi/hYWG1KgUEkgAczj6BGbjGfpUyyHKaoHfKV0G2orMMo5keKfljy/gWfZDqBMq1KpbrSqrB9g7Y9B7eVEzaBqbMO6DmRs46R5Eb/THmOUbU5RQfEr+cnSTHzAxpZJNZbBrBqdwOqKVHzVj0A5h2mm5JB75F3hVD2JE3gN8hv0q11CippZSjc2EKLXiPimB5COZxRo8eqVqNQKFPjUzpJAUhpEc7gG9vCOWKhy9fMOwkOQhYKGQAaWA2Egm4sDz6YQNSi1KKXFBIGe7I8BXjWxrWt+vOJdLiFfiKW267nZu9dUdyFdqtR0puS7UiCzkAER/tohIUb/E3SQBzIjJMtLQ6dyNtDSWgLGoAHxsANydIHSMDVoimoUhajfhHwAi81G++Rbw/CPfFavnm1Fi2s7EWjaQAJ5GIsMGFozLgDNKUGrMjYPsU2VvCxThKqNUwjK3qNXAkcIu0s5ToyoTSkTEgmoQd3YXYeQgfngdU4i2Ydl1sNV45ADb0EcvI25mjUzjB/wBYkjmDvB9eVsSZfLpXqQiMvpe3O5tYXw7Z0algl2Yz11uNuuLW20tgk8b9+sNoUXV/1bBjcfmefvi4uRanT1VY1sYUG5AMXI5D364s5eklAMKR7ypeTyUgHYGxIMfM4ioIzlhBqNdjJPhEzBM7mQI8xjzmkFmgb/C+YqTwByHLhEfEUs+UW9T9DjFTh/D/ALS6UqaDvXaLkKPmTAtjR0OyGYoOe9aEpmWdG7xTEErqUGCAZMx/PFns1wuMxTzBWnBICojFTTk6VZlCmYB2MDmSTbBOtlHq1alMt+qDk6BI1tCkhm20gAHSN4vsMLJqfDzobqMNL0FTWtKDMDdq1wwQnykiIxnV7qnoIaQIJgTLESxHLa2/znGcXPStOW0B6iyecQVO3I/0wR4oR3hAEBYCryCnxAAR54D5vhNRqaKssA3IbQLQTB5nAuj5NtCleJYg1G7M55Vy1QMFVcVTuo3d84Pjh0VAWqPy8IaCY2kGJjpIxG2V1gDVp1U4YmQOQIm4nz/I4ZTzrgWNvO4MHoZH0w3K5wd4phhCRbyi/KOY+VsBOF9SsSjUgbBBMviTiwq63yrT13wepPUCr4A/UoZiNuvKMKtnlVfFIkevInlfkeWK5ZCwINvbV8J+963wI4fx3vabv4gdUadRaQF8wZ6XjHG3ZnAVUqBStd9ae0RDqsQCkA8DT3qPWO8H4UabAMoLAC5iBvseURJJsBN8Wq2RFNi4kF94FrbAg777+WOvntYiV8UCCGSecEqTaY3t8hhmXrOvkCJAZlYR+yw29DGKny8ElSjQmxGo3BtzFdnyfKuJUumAjmDToaRHwwzmNyQFJI0gKbixHP09cM4zmxUruVWJYgDcm5A23JHyHvPMxn6jNpDKtphWWT/FMe2L/CuF6Bra7Hbnpnz6+eC9HjD51EZUA+Y5Mrax4dYh3DOHaBLXc29OgGCnCeEGsRVqWQXRT96NmI5ra34rHYCaeczopJqJiNvXcflij2J7V1DKMNayoFwNM+tot15Y5pNEy4wpTGQz264pTStVa8oMdq+0YWaCsAWs7DlIuo8yNzNttzbP8J4YlEa0O5OmREnlDX368hfocartCqtyQiBfSpmWjeJ2Btz2xluL51vhVTqbUHgTpBPwEdTALGOg5HCuRXjZSwymlfyvnvy6fuBn8bjnhpPltXK2vbWpp87I7nD3kC3dyJYH44ESvisB8IHkSbmMUO1eX7xKfdCQmoFRaAYiBz25Y0PCGW6pB0ooaVZCTLGYK9TzGJ81QXwzTiWAJWLjc/DfYdMNpfHLOofbP45AgjO14ObwIa8Glqat14884Pwmq9ZAUYKGBZipAABk3+mNVx7iJug9/XcD0Eg+4HXBJsmgqKEcqTMz5eRg4ymYqy5JvLfTUB/Un1xdPTD2kJhLjuSRQAGsWN4W2ihGs3rEZAJgtADAsT+HxE+vwzGL/ZXKh6xztWmRl6OrRtGpRYxMk6tIAH3iOSxgbQybZh6WVpXZvFVboPiN+VrnqSoxrswurusqoC0ssF7wKZDVfwzz0yST+InpiL9RSXRmrPcnWeKtUVqUOnv+oWRLOzVqv+5VvH4V2VR5AQP/AHgrlMj3hiYuI9QZ+gE/LFZUJcAbwfqRjTcMyoVZ9h6cz7n6AYA0rNiVY8NFibDcB3TrHJdourv339RcRIAA5YdjmO4wOcPgKCkIDCx5f207e10zb08tU0pThDH3nE6j7E6f4cLGka0EpaApSqEjKBC+a2HrHp3EuNJSt8T/AIRy9Ty/PGXz3EXqmWNuQGw9v54rE4F5zjUHTTGpj7/Lr67Y2DTATlCNSqZxZzlXRQqvp1KlmiLBzA/7csYLh/CWLd4WFNFYQzCdRnZR94/TG1ocJqFD3vdlq2h0V25LqWf6AwDB3G4DO0gtVjUbvnBOimCNKgbaiIA/dFvPFqJrAFtIzpf9D/6JoIVuTiVL8NGru2rmbcYP8F4bUfVTp0yUVVIXWF11CCvickAFQG8KzefXE7ZGnrYKaSt96lOgkxEFpkqIBABvF+c5qvxqorO5OosN4+GGmB0PivEbec4A5jimprrAJk8z5xO0/wAsUMaKemteFNc87mmfDbnyiDrZmAMPl2mta8a7OW7VB/jmWr0z4qLoB8JC+CCOZEj635k8s9m8qy1BD6zYyL4I5fj9SnUjL1qlNehYkfIkjGhr55Qp+0UqNSqT4CtMK28S0ETuLee2NC2DotIQpCV1NihVFW/8TszN45jWxQEA12Z9D9xnctw2q7mpWhVFizRvsAAN72xZPEVYlKY7unILEQCwsRqNo3IiYvzxBVzrs2qpZJGlYHkSqi03F8WuG8EfM2SQJEC1zIB/fNj8gIGBpmaU4cT6rA2SbpHH/uPtqi9thb5v+h9mBiNCnRNo1ETtAFrDTt0xbXMAUwqnZ0MgRcKSNyNvEfUnGmr9nadSkVpk0/1mqQA0mCIiRI8UW5++Bub7O1VXSqFjqWSWEwAbhSoI+Ijcm2KJaclFqxlVFVyVbvXrEM1ya27AV20vEXZXM1O+bQTdR4yCQJ1FQVE2O+3KdsG+EcWq5hhVBFKXcECQNQUbmLkjy+XPJ0KT0Kkw1N5IsszaLSLg+WNL2C4uR4GKU1DlgWU6SxR1bUbgGNPLninSLCaqmWgMVQBQ5WNdfC8WNCownYe/WD+YNRjFRRUsRIhTAABImLyZHO+AOZySIROukZ++tvn/AHxouLPpZm0o25mmdQAjkoYEfQQeZBxLk3qHLoSh1a1OkndSee0WPP5csDsPOYamKFNCuwxlf9PbdCr+hxxqrISTTUTEypMxE3Jm8Xg4N53hwJlqYQ9VGj6rE4pV8m4U6arRB3g/WxwV4qT+SYr8Mi4Px9xWWqWAP6uNJUGTqBYzJXblGqCQMCeHcMNNSAwMeIlWgcl2J3ttE4OVcufvUlbzQwfkYxGOHBwTLJG+sWE7XMTjyQhScFbGnpX7j1VJvT59oHLVYcx7j+mH5KCvXoRcx6dPP1xLmOHkqAulvikq0yCOnKL4kynYavVoB6aNFOQTqWfxbEg8yTfmMBT8uhDRJVrHecGyKgXKKNBFfJ04qN4QZAH6xVIibwpn5+nXF2tlgKyNTARQfEoJE2mQCY+XTArguWVajszljoGwJ3YQOpJJAAGNVlOytQ+N4DGCF1EFbbSLT1PX0woefTLtgk5+v+ouebCypJNvndvig2WR3DOx03sRHWAG2sd7Tv5RFS4aV8VNPFMqKdwBPORc3t6YLU8hUSS2r42YzeYlRJ59ffFfJLY61UmTcAb6jzs3LrityYWlAXiqD3zzgJTbwqAvEBqIp0I+omFJVDSpkJ4bQNQAkxz06oB/ZO5M4CcX7MZrWz93qE/cINvQXwcFZkTUGZWkW1SLtHMTznfDqHHWZR4g23Ub25TO/M4DYddbUVtgHbWvpAjaVtJBWg8QQb2qSDQ/q0DuztKS4MghaYkEj8Ujz2m/XBOsjakAabk+IdFPMR1xHlGpx4lYC0NGqPCBuNrDEqIrOpSpIAb70wbcm8pw8Q+0oAD5H69YNEwhSs+RG7fENesdZ1KDpQ7EEfIx0xg3zopg1T8WmFU/iJJk+guR6dRja9xVKVGZQNQCrv8AetPvI/lgB2a4I+dzTVYUUqDBUDywLBgYj71pJ5XXli4OobSpx38QNu3Ic/aL0kAeXPv2glwHh9Th+Vas2n7RmAFQGSwdiSJm0BfGRzIg7DF3I5Tu0C7ndidyx3JPrh1fN/acw1bemkpR87+N/wCIiB5KMWqFHUwHzPQcziEtiShUw/ZSrncNQ5CKVXOERY4Pl9dRvQL6C5Yj2YD3xpgMVeH5YKCwEFo5cgIE+cYt4wmkJozLxXq1Q6lWvDRxhYE9qeN/ZMpUqz4o00/Oo1l+V2/hwWxheOL/AKhxWllBejl/HW6E2LD/AK0/VmxZouW8d8FX4puYm+vCmCnYbsZSXJI2YpLUqVf1h1CSA0aR/wAQD6k4WNrhY2BWSYRlRJrWPIlNbNMFRSFOwAJLeg3Prt64nbh/2eRUVqZ561Mn6SfIC2CmXrrSR6dakyhwAainS0SDEtKlZAkWmBfqK4l2iKUnp06zNSgxrIjqIQkgGRv8gcNHHD+KczlTv3jLvOrmaJvwGrjX3y2CKnEuLtUHhJUAKpMXKqAAJ8wI0r7mbYzrM6/Bu3KLlgSDsBEQNvKYJjC0PUBCNa5LTaCAYJEgG9wL8j0xQylWpSclLmOahrdRIt6jDyR0UtKAtwVSTzPEnf8AqkMGmEoEdTMsjxUWQDJWy39QPLbbFvKU/tVc+EgWsASI6EgW9cWOE5QmatddKzIYwJtMBCPFPkf5Yl+2iopSl+rpwSRsTIJknYQy9QBOCnZ9KKtSh44qYU/vcOZAjq3f+KBz1D7O6H0FpU2IoQzkwX3CzaF25wZPtgcSVYuTLk6iLiDadRtz5DHUonUBSks15G5mCQvKBFyf74OcG4YadYL3YqOjKWgytJGmST+OdpkmLDqiceCMSs1XJNaG3sNWq9s85tMitzc9T9DdDuDcAl6b5lGZGaNChVZxdoMxpFidO5vcc9M3HEFJ0qVHpXqKAEldIMDQseA7AadoO1psZ7gVRtVkKU2VpkJIYAAd4G0geLfVMhlvh3Dsy9AMgMw4FqimXZVY/FYkk/d8tsIlTRWjE6g56iU+pr7fpiCpnLYMhWl8vaBnDs6QhFKp/uGWF1ZgZU6lFpCAX6jkTZZFWSe9LVBsFLEaRfZuvnHLBjPVQzDwKpEgwAOliRM7dYtivq6/58sK5mdJUUoFthoelhTpD2VbC2wteZ3UgfVphmRtijSOfkZ6+Eke+AvD8jXpkrpTSWJEaYbkNQsbAk8tsafuVP8AbEbZXocVNTqm0qRQEHburl1glTAUQoatnL6hhpqumpUDagoMqA6ksUMQDrFyL6f5TfznFn7q1NWeV2OoHZrArMkGAL38xgc+XMgxMbHePTphd4cXMTxZTRI77/1Ay5PGrEs3i/Vqu2kVR4WLRov1POxgWkWtacDmohnJViKYldIm5BIJM+nKOfpiYZ1hpgtAm2ojcEefXyxBlq5ltQ0+JiNrgmdxI54pcmHVrU6DQnYe90XIYbSkIIrSGZ7OCihdmt0Ikk9BthnB+MmqpbQ9PlN4IPQ/n7YWU4MKmYNTMVFKqP1SgEgeo+XWSfIYXaPiP2cqiFWZlLTuAot8yQbeWDGZ11NEJOI78hAzsq2qqlDCN2cWGqDWgHMt/wBTyxqu0Ga+x8Ec7PUXSP3q1vohP/HHlvA8i+bzyq5c651FSR4QLXAsJAHTG3/SVnjmGy2XBWFLVXUE/CBCkzECNY98EzUwlZQ2c8zssNvX02wA21RRpGW7Pn9ZIAGnu2UmTLIZg+UTttM8hje0eMoVv4G5hiAPZ/hPzB8hjG8DVmqVIGqAshIMbxdmE87AmL2vgqzAGD4T0aUPtqAn2nHF6Nbm0BSrGOOukEpI772xqRWETy68v+Q8P1xw0EYfCpHoOfnjMKpUyJU9RKn5iDidOIVBzDfvCT/yGlz/AMsLHdAuoPkVX0isOA6+v6r7Rc43wpRRdlBDKNQE7lPFHvEY8y7NZhu/1GyqhJ84i99zj0huLBkKVKZKneGmRv8AC0H/AM8DU4PlHRSHNIlRuSo2/bGn5Pg6QKpNl1mYQaL1gVoIrdQpwUHpfvpGW7M8Zd8ytMXB1kiByBNovHrjR0KwrOxKmFLL7ghee3wt88W+z/ZFMvmRUV58DFYBGq4BJYEqRcSAemNAvDUUBVRAksSIvJvY+pnA2lZ+WU/VhNPKN22vxEkIOEg3jOBT3lNEqEd4wF7jcdT06RifilNcrlqeUomGqAgtzCf/AC1D5mYHm3lg19gp0272yhVaZkwLEkdPhxmqTtUd6ziGqRpU/cpj4F9blj5semPSKVThTjrgTfVQkZAimrj7xKyE2FIfSpBVCqIAEAdAMGeF5OYnndv3eQ9zf0GBvDcuXjoBP9B77Y1GVo6Vvubn+nttienZzAgMpzOffr0i2Uaxqqcu++FYnwscx3GMh3A/j/FxlctUrH7g8I/E5sg+e/kDgT+i7gxp5ZszUvVzLapO+gEx/wAiWb3XAjtkxzufocPQ+FSHqkciRJ/40593jHpNKkFUKohVAAA5ACAPYY2ej5f+PLiuarn4EKJpzEaQ/CwsLBsBR5l2l45ScUoB1hwYaQADI1alP3SZte2MXnOEu6lzygCBOonc25kzjVZ8rVCRSarLGXOlSIldIIH4ubDl54iXs/pBK1GU8huBbY7Teb29MO5PTEtLHGsVOVKn0plzEQRo98gFQvThGIo0qyIxQsF2MNA+hvi9wviq06bNUAdwYAuCwP4mmCOW04PVMrUEKyKw8XwD2263nngTmqCIsARpZSVcQTIgiY99sPhPSc0ghCijgcxy20pf0ih6XXSih8QytnBUBZ2iLBYsNJGmFHkeQ9cNy/C2rGKagKtzMAKLnxt1v8MxF/MTUOGyVqV2ZKZB0tB8W0Kg3EjY849weyuTNUIrBUpeILQkoTAJDViJidLHTzIvJ3QPzYQ2KUCRutUagLVPMAf8iNcGmKeVI+hn1MQ8OyhZVWh3lNGA1VypLO1hopxy1TcWsYkiSZy2Vo0hrFOk4CLCnUBqBEs4Bl2K1dmBAI5gYHLxPQiqk6k1oSCYiSIXoIVcLIuoo1FmBsJMxKmPqijbATTbrxxnyoHU7ztOzUMgALQVVDZIRnW5g9lu0ld6zju6HiFRCRRQlgFZtLTMjw7RFsQjiz1Ki+GiihVbwUaasNSlQAyqDYG3SB7WMsaaagu7TraGBcNyWY0oQbkiWvytgdUzGkagkSSDsLgkWt5DHJqYaTRoGnDV73gqWYWQVhNRv13gisRaI8sdwNTPqd7ev9cWkrTsZ+uEitGFV2lg+hhqnSGGzqSInK4Uefzv/f64YKvUYcHHXADks81+ST7iC0Psu/iRXoY7Pl8v7440Hf6/3w7CwPWLqHUYibLD0xE2VPLFnT0t6f02wr+v0/z5YkFb45TaOkU9JXlhhpU2qK7pqKggbWkgzcEHbna+L+ryP5/ljN9pOLQRTTfdjt/CP5/LrgqWbW8vCnrA0wpCEEq6QafN0qdanU0KxJCCwQ6m8MkqwVhBNitp9cd49lP/AOgVGME0oaQCTpMAkixkN6/MYzXAOKqc/SqZhvApdj0AVGYADlJAHqcH81lXZtbGNVMNTBkQdXiDA7kkzq2JHpBbkutlaUYsx2BADDiCoqAtviXs5FOo02FSAAYGmJ6ACTN/bpjUFZEHbp/bGAp8SP3hPpbGg4ZxtBOowI6ARzJjB0pNFv8AtucormZcK87fOMpxzteaNd6a5ZaYViPidCw/FpWEuLiVPvjVcMyzVqCVV8OsToqLBH8SwI5g6LgjGI4y7Zqs1YMGaR3SrBgKfCpB3/mTj0jgmaqtQBzACVVs4lRLXNoMbRafbGw0hKfxEoBsSLitfTZChCiqsDcxlKgU/q2mDGmHEx5Q3/hiChEBZBYAAiYaw/CYb6Y1AMjDa1BXEOoYdGAI+RwprXOJ2jMKmmpKyrQbqSp3HMQeWCq8bqcwp8yP6HDP9Hpmq4XUmlE2MjxF/umRyGwGKObyj0WTUwYOSLTYi4ibwRyvHU4pdlWXxRaa8fuJY1Uzi7X4q7CLAeX9cUarQpPQE/IYdh1DKGq3djmJYxMD06k7ehPLFWFmUaJSAlIvEkpU4rCM4PcHyOhADvAn16e2CWOKsYdj5vMPKecK1HONChAQkJELFTivEly9CpWf4aakx1Oyr7sQPfFvGB/SFmnzGYocPpG7srP5E/DPoupz5EdMFaNlv5D4Schc8og8vAmL36K+Fsy1s9VvUrswUn8OqXI9Xt/BjdHNKCRqEje+3r09MVclwwU6SUgYpooVVWRYCLnczuYjfni6iACAAB0Fh8sbFSio1hApSlGuUdUztfHcRNlUP3V+QwsRvEfNHl2RzgUukaiHJ8BBAVvESTMbtEA8uWLvfBzpVpMaoAIJExYNE3F+mH5cikWCh6bmAytDgQWksQIJJYWjliANNZKpCuWDqVkqX2YSp2jTMDreMLVhK1FQTTn2OFDEzpFyhQFfNN288usMalXVlZRrBJUBbSdzPIxpN4PTyxBxPOIa9PRRaoxDr3bKo8cgrJnTAAYkkQLm/KSjxJHEFu7AYEIgsVm24jnMEdbYs8ZzFQUqbuVdEqoVOjQSrKVItKm7DaIj5McRxJDjQrkKVTWu2liNuEpO+K20rUCFGxrrqTx2cq8dUUDlCrJVrM3eLU0llI0UgdSgUxeWB0tJE7bRJh4jXbSqgtplmGqJYOSQbC25MC18VuJ50sjWAEq0eYIJI9b/ADOG0aTvmKlNZYyukeWmPl4ThoxJKK8UxSwsBkBs3UqbZRxahgCW7Jy75GLPC+GirWdBWphQSTUbUFAOk7Rq3aIjfGpodjKlJHaVzFnIWixcEoJEqPETvYjFbOrR4XTbxsc4AssukKhIBgfeJWwnmRA2MDG7cPXZNZei4Y6XRqarLiJYAbzuZsBvhiW3VtFSR5RavfxHqpx31xczmbWmCXMEwSpENcxdeu1umI67d7T8AnYiDyN9vQjFzPdpM2qslY0swCpCd/T7upIXdKhidiQdR+sYDhqdTQKdGrl2I5klSQza2V7WHh58iOYxnnNGpS0XEqqqt75D/wBTQ1G2GrcwpS0oNhu189kQOhG4I9ccVo2ti4taoPCSH5QYNxI23vGGFqZ+JSh8r/Q4U4iP1DApEcp59xzn1xZp8SB3BH1xX+xT8DK3lsfkcQVaLL8QI9cFNzjiclV4wOuVQrMdIMUswD8Le39sTCqcZ7E1PNsNj874sLjDv+VvmIrDbzf+NfWDoqj0w8YEU+J/iHyxZp5xTsYPnbFKpBhz/Eum49/cWideR/kRXhFyrVCqWYwAJJ8hjA8X4matQudtlHQch/M4OdrM0RTQT4STPnER+eMkql2AAJJMADBcpKfxQVL/AC9hA0zM/wAghKfx9zF7gGVWrmFVywUhtRUXA0kfzifPnjaFnfMMIDKy0xSuI0nVBUHnaL333nGcp5U0x9no3quJquPur+EH/N/O2ho1EoSZLMtKii/CYKoQzhZFhMRzv1txH918EHht488uEcWPCbUSNXrUW4j9RFmOEaFDOlSmLXcbg7HUAwPSw+WJK9KnTSnVDeIsNI2BggyDyAveIPIQRNfJ9qatMypYzy1EAiRJZdiSJ32ne2Is/m6lSmalQi58IIG0zC2kfPBjku0imMU4/GuB2lPOKonbSI89VQsXahTaNJDBV+Kx8RQhSOUEe2COT7Qk0aj1B4i0A2gmADaJEDz58owCSpIupIFyRePW2KOZyrBDpEkksR5GYAHviLaC+7hK/KnK9gN1TasHvIRLS4aU35zma1Ns8o2mV7e5Ziq6zJMXWBtvPTl7jGkpVlYSrBh1BBx5H2f4I9SqJW87HrvPoN8esZLJrSQIuw59TzOHU0202vC0ajjX1tCQCgvHc/nEpU3qPZVEn25eZJsB1OMfw01KrNXqky5JVZMINoA8gAJ5wTzxP2jzf2jMDLqf1dIhqh6vyX+EGf3iOmLKrAgbDA+QiR2Ryo4AJOwxoeC8PNNJb43uw6dFnyFvWTzwDyGWNWsALKhBJifFuB7DxepTGvxktPzlKS6eJ+B8w0kW6VUc+/8AfSODHcLHcZKGcQZ3OLRpPVeyU1LN6DkPM7DzIxjf0Y5FsxXr8QrDxMzKnqbuR5BdKDyJw39JvE2buslSu9ZlZgOkxTX3aW/hXG84Jwlctl6dFNqagT+Jt2b3Yk++NjoyX8CXxH8le0KptyppF7CwsLB8AQsLCwsej0eX5vNd13bam1gkRMqpYWE9QI+fKZwHz9Rqg1NLQykn9mYufcDEear2BOylD1MA335wT88SZnxroBCLy3InkTFyZ/8AWGMvo4M/kKq27NwgdsBGFVd3+uvE9AIKHwj0w6tUHduC5S0gQfEykECPbc9MSECTG0n6mcX+FcBbMEckUgliJuOQBsfy64aqSQi5tv7+IuS42VAlN9x9wa+hHCK+S4a2YbQgkHcnYA9caHL8FbLVS9Fgx0UwyuCNV2ghlBK3nkRtg9lMotJdKCB+Z6nrgX2g42MvJA1OU8I8wbSN4ub4oLilq8oioptGI7WZytWzH2mrTFPXpcRBU+FCTEQZ3PmYwIYHV4xAuQANPIxAiImNhgzms+VZGqqagKaR4wBqM6QtvDFvTF5+AMak+JdR8dNtO4j4WgI4OoDUVERzJGG38xKUhJFANm69tfrnEKa6wFpcTehqWjUfSCAVgQ+99BlLxtB3xayPF61d0RfDEEqqKg06vEx0+4gRv5nFLtBw5qeZNNdInRC3AMi5BPKRyte1sT8G4Yy1wWSAhgkEHxwCACD4rjaYABJtiM2pj+OtakpJULVAtbleuzbnFrJUFihOeqLVJII1SCVi4vYxOJaeabwiZDCbwTIC899sWFrVNR1DUAWBkTHitBAHL+WIjUV2VjKklh18vpGPn5O0dLxowqlxl/uEuZUwSpWdouJGqbH0GLlHMNYK+rfwnyiRB8ziqvDyQpUhwHPw+err64rVkIDSIIcb/wAJxAoSqwi3Z3rgmaqn46cea2+mOfZVPwOPRrYpGuylhNgAwBuPvHY8jbEn2oHdbssiDsQByPn54gWyMo5nElXKOu6n1/viLFmhXuuipEzvbYxsfy8jh7V5H6ymD5ix5/PbEaqGYjhSIz3aDZPU/wAsTZTL/Z1FtWYqWRfwKeZ8/wDOuClalS/3BLMgYqjc2id/bAanVqCtqt3xbciYJEaByG9/Ycjg1tRcRhGQ2693Db0gVSAleL21b+OyNDw3IighJlqjfGRcsZ/ITOKfFA3fNqjZdOkgjRBIg+pN+e+LbZlj4CA1UAFtMQoLLIvyKyd8UDl3DuzqRqaQeREAiCLEAQLWtgnRaazGNZvfsboqnzhawpyp8iIe7jBHLZ1mIXSHmwUC9vLY4rjGq7PcHFNe8YQ7bfsr/fD2bZbdRRY4QoZecQqqTAnhPDxVbSE7tJ1VLRJ5D3j5Y0ufyqskFVN0F1BsWAMe0xi3iHNGy+bp/wBgf5YDaZS0miYtddU4cSohyfCKdJiyLBIjeYHl0xX7R8Y+z0SwvUY6aY6ueZ8lHiPp54KTjEfafteZNb/4qcrSHUc2/iN/QLi8CIb4dw3Id1Sv8ZlmY7k7363mfU4t1qpAsJYwFHVjsP6noDjuZPgb0P1ti3wTJd9V1n4FkL53h29yCg8g/XA03Mpl2lOq1ZcdQ71RY0grV33+oN8C4eKVIcybk9ZuT7mT5AgcsEcLCx8zddU6srVmbxoEIwJpCxDm8yKdN6jfCilj6KJP0xNjEfpR40UoJlk+OuQWA37tTYfxOP8AwPXBMhLGZfCNWvhEXlYUGmcQdhcg+b4lXztZY7swgsQGYQoB2OinHzU49NwI7KcDGUylOj94CXPWo12+Xw+ijBfG1Uam0IlEk3hYWFhYjEYWFhYWPR6PGMvlhUbQ0w0gx6HHKiwSOhP0wsLGp/6nKBP+MWuEZValZEbYm8eQnG/pUwoAUAAWAHLCwsDzB81Im3lFfimZNOi7rEqJE4wFSoXeXJYk3J54WFiTA8pMcXnDeKcLXvBSk6b8xIlSekfTHMtU016dOPDCndtx5Ax9MLCxW6olo32n0MUvkpTUb/Yxtsr2dpONB1QF1C8wROwMgbbxPngGcqGqVdwRBlfDuUkaVhb2kgSYF8LCwn0gpSWxQxJg/hvI94HpxF+8gwfGwuNhE2IvifidAalN9x9QcLCwmUKKFNkahslTCVHOg+YoVapImfhqKABYAT+fnib7c0MGhwCLMJ5A+u+FhYtKR3yi5BIA71iL9fh6lWe4JGw2tP8AXAmlun7h/JcLCxUwSa17tE1i3I+0N5L+/wD/AKOJO+K64PwwRzvE7HzwsLF2vvbHhmOPyItZNtbAEC87SLENbFepQWlUqaBskiSTFp64WFiCT5ynVT5iqYHlBjnDKgZA5VQxZAYG+twpPrH54uZ2qTH7So59SoA9lFgOQnqcdwsOJBI8bn8QpnPx72xPwDLh66hhIAJjqRcT742mFhYbP/lC9GULFHiVUh6A5NVg+1N2H1UYWFgc5RIwN7cZpkykKY7x0pseelp1AdJAj0JxUylEKiqogADHcLEtUSOQiHihPdGDEsgkctTqJHnfGy4VQVKYCiBceynSB7ADCwsZP+olGiBqg6R/ycj8fcXMLCwsZGHMLHmvDx9p7Rt3viFJ6mgch3IIT5EA+uO4WNNoEWcO4fMBTfwY9YwsLCw7hRCwsLCx6PQsLCwsej0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33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437" y="4437112"/>
            <a:ext cx="1826553" cy="136815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19</a:t>
            </a:fld>
            <a:endParaRPr lang="es-EC" dirty="0"/>
          </a:p>
        </p:txBody>
      </p:sp>
    </p:spTree>
    <p:extLst>
      <p:ext uri="{BB962C8B-B14F-4D97-AF65-F5344CB8AC3E}">
        <p14:creationId xmlns:p14="http://schemas.microsoft.com/office/powerpoint/2010/main" val="7459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4229" y="620688"/>
            <a:ext cx="4572000" cy="369332"/>
          </a:xfrm>
          <a:prstGeom prst="rect">
            <a:avLst/>
          </a:prstGeom>
        </p:spPr>
        <p:txBody>
          <a:bodyPr>
            <a:spAutoFit/>
          </a:bodyPr>
          <a:lstStyle/>
          <a:p>
            <a:pPr algn="ctr"/>
            <a:r>
              <a:rPr lang="es-EC" b="1" dirty="0"/>
              <a:t> </a:t>
            </a:r>
            <a:endParaRPr lang="es-EC" dirty="0"/>
          </a:p>
        </p:txBody>
      </p:sp>
      <p:sp>
        <p:nvSpPr>
          <p:cNvPr id="3" name="2 Rectángulo"/>
          <p:cNvSpPr/>
          <p:nvPr/>
        </p:nvSpPr>
        <p:spPr>
          <a:xfrm>
            <a:off x="1266447" y="2136338"/>
            <a:ext cx="6611105" cy="258532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CAPÍTULO I</a:t>
            </a:r>
          </a:p>
          <a:p>
            <a:pPr algn="ctr"/>
            <a:r>
              <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s-EC"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ASPECTOS </a:t>
            </a:r>
            <a:r>
              <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GENERALES</a:t>
            </a:r>
          </a:p>
        </p:txBody>
      </p:sp>
      <p:sp>
        <p:nvSpPr>
          <p:cNvPr id="14" name="AutoShape 2" descr="data:image/jpeg;base64,/9j/4AAQSkZJRgABAQAAAQABAAD/2wCEAAkGBxQSEBUREBIUFBQUFxUaGBUYFxwWFxoWHBwgHBoYFRUdHCogHBolHBgYITEiJy4rMC4wGB8zODMsNygtLisBCgoKDg0OGxAQGywmHyYsLiwsLCwsLSwsLCwsLCwtLCwsLCsvLCwsLCwsLCwsLCwsLCwsLCwsLCwsLCwsLCwsLP/AABEIAMoA+gMBEQACEQEDEQH/xAAcAAEAAgMBAQEAAAAAAAAAAAAABQYDBAcCAQj/xABHEAACAQMBBQMIBwYEBAcBAAABAgMABBESBQYTITEVQVEUIjJUYZGT0QcjU3GhsdIWM0JSgZIXYnLBJHOCsjQ1Q3SDosMl/8QAGgEBAAIDAQAAAAAAAAAAAAAAAAECAwQFBv/EADcRAQACAQEFBQcDAwMFAAAAAAABAgMRBBITMVEFIUFSsRQVMmJxkaFhgdEiM8FC4fAjJERykv/aAAwDAQACEQMRAD8A7jQKBQKBQKBQKBQKBQKBQKBQKBQKBQKBQKBQKBQKBQKBQKBQKBQKBQKBQKBQKBQKBQKBQKBQKBQKBQKBQKBQKBQKBQKBQKBQKBQKBQKBQKBQKBQKBQKBQKDBdXkcQzK6oPFmA/Ogj7Hee0mcxw3ETuP4VcE+4GglZJAoLMcAdSaCHg3rs3cxrdQlh3a1+dBMRuGGVIIPeDke+g9UCgUCgUCgUCgUCgUCgUCgUCgUCgUCgUCgUCgUCghd4JI8aZbiSINpASNgjsWbSoDY1ZJIHIiiJtEc1F2x9H+y3nEEt7ceUMeQebiNkjIzqU4z94zWKYrM6atitcm7vRXuVfbf0VXVq/FhAu4lycJ9XMOoGBz5jIPm8+Rqs0tHwoi8TzVqdpLxo7Wwhn4qh+MgL4PQASAt5xUhsu2M6sEVbWdO9E6a6wt1h9E4ii4+1blYIxjzIgCQTyA1kYzz6AGqzSI75WrNrTu1jVct2tz7CLS9peXOMDBW4KocnSPNACnzgBjxx488lYjwljvrE6WjSV8t4yq4Ll/8zYz/AFwAPwq6jLQKBQKBQKBQKBQKBQKBQKBQKBQKBQKBQKBQKBQcq3ngG0tp2+iXEETGNtJ8/WGJbQF56SB6XLGjJ7sxMate9IvaJ15Ni+t0G2y2lSYYtKjTzHIOrDnjAGFB65FcTtPJlwY9aX0mbRzjlEuvii3C18EhtPfWOB+HJOwbHMKurHdg46MCOhrWxY+1b13pyRH6TH+zQzbVs+K27bmhLLeu0icSJNIG87UeCQX1EsdXLlliWOOpOavGydoxMzGWPz3fhi94bMltp7ZS7sZWU8ZNEh0kcwVBxqB5qcjlWvkt2jhyVjLkjdmY8Offy5N3ZcuPJpONEvZydhxTWzYezY40jkyI4BYd+DoV+ftzkgGvR4omImdde9g2+t6zOvOHRt3NrLd2sVwvLiKCV8G6MP6EEVnUrbejVJUWKBQKBQKBQKBQKBQKBQKBQKBQKBQKBQKBQKDFdThEZ3OFVWYnwAGTREuV/RVsjRezSyDLBW4Ryp8xnxrYA5BboB/lbOOWYiGvhxbtplZtp7HeO8nus5SSLAJI1BwByQAclwo7+prk9pV/rxT88ekuvhyxalcc+E/w5pe7NWWNZAzcV20ksfNJ5ZZjgk9/v9nPVx7dema1Labsd/6s3bGwU2vJalYiLVjunlrHSWrcbuyQlDPgK7BcKctk56ZGMjqfz8M9e1ceWLcLnEa9/J5T3belo4nKZ07k5urbCPaEkEbPp4T5DHkTywSo5HGfz6ZxWDPntm7Ptkvp+31hubNijBtfDrM6aOjbu7Fa32abeVuZSTVzBC6gchTjmveM+Nd7HGlIh0dqy8XJa3VSvoRXMk5ycoqgjPIqxyMDuwVb+6pq5uy+LrdWbhQKBQKBQKBQKBQKBQKBQKBQKBQKBQKBQKD41BQ9h3813bywXEmpne5gY6VAHcvQDuYe6uJl2zLTtGmGZ/otWPvpP+Wxnw10tEI36INlPBNdibAfzEUZB1KpOZEweaElefsrtQ5+DHNNdV63j/cn/q/7TXL7T54v/ePSW/s/x/8AOrmmy0RY0zcIjdSBpJwceaSfYPx9grze08W+S2mOZjl4uztez5sma161nT6JC8uY5FKi5Rckk+i2Qc8iD3c/wrVxYc1J14ctadjzeWfsjdgovapeOVJFeKQ5Ug4ORkMB3+3vrta3923resxMdfHvhw9I9u1ifD7aOm7xWYms5Yi2lWTDN4J/ER7dOcV6evwwveNYmHMPoosnRZr1GIUHhle4jAIOO8glcfe1am25pwbPfJXnEd31a+x03rar1uztWaa8uo5H1RwiEKMAYdlDNzAyetU7MzZM2zUyZJ75iZ/MxHo6OSlYrrHXT8R/K1V0GAoFAoFAoFAoFAoFAoFAoFAoFAoFAoFAoFBQdtWi2u04Gg5LMJ2ljDfxjDcbQT1yAOXdmuR2vWtMPG/1VmsxP78v31ltVnfr389fxp/jRQk2lNY7XDOxH1g6k4aCRvA92Gz7CK6WO+/WLdXHnfpl7+rtO1QZI1MfnA8x3ggjkeXdXN7YxZb46cKJmYtE93Px6unimInvc32hsqPy6KPosuGYDkMnPJfAEjGPbXNy7XadlnNEaWjWP3idNXptl2rJ7Ha3Oa8mjbz8dbhZLVIOApZWVWUqwbAikLcnYjvHyqc2GNm4VseWb786TEzE6xprvRpyiOXe0ti2zNOasTbXXnHf3fp9Vh3P2UBGJo0BeTUXOMtgEgBcdB+dV2++bLHs2KJnuiZ0/WeU/p3MHaMUjarW0iPD69yb+kXby2liyn95MrRoPaV84n2AH8RXqI7qw4ea27WVO2NsyWx2dM/PVPbrIE6BWw/M5OOSshPfyx4VyO0r1m2LBbla0a/SO/T91tjxTWJmZ/2X/c7ZaQ2yMpDPKiNJJqLF20+kWzz8P6V1sdIrXSI0/Rs57a3mI5QnquwlAoFAoFAoFAoFAoFAoFAoFAoFAoFAoFAoKvv3sV5okntuVzbNrj/zD+JD4gjl7/GsWbFTLSaXjWsxpP0/mOcM+G0fBPjynpPh/Eq/e3vl9ks9sim5gPJGVWdWHVOYzrX0lwRkePMVobJmtjt7Nmn+qPhnwtXwmP16wwbRW1Ymax3xzhXtwt9ZLWcWlzrMbsVC6SXjfwVMasdcr3f059KNWjs+S2u7Kw722qTqJ7Z1k0ZOUYNlDz7u8fOvPTTgbRfDblaZtXpOvxR9fF6rsnbK1nctynu/dAzC5mEUbvI4kGVDdMA9T44GDk+I8RSuyYMGuSIiOs9P4dWmXZsU3vERE1/XXX6J3a+9cezIliiCyTacaSfRUD0nx3lscu/BNbXZdLW39otGm/ppHyxy+/N5Dbtr1vrzmUNsjZ8u2LgXl6xWKNxiPSQnCHnHDEYOW0r3k5bwFdW961rN7TpENKlJy21lPbw3TbRuhs+DlGpBuHHREBzw/wDUSBkfcPGubs8W2nLG02+GO7HHrefSv3dXHWKxvTyj8z4R/LoEEIRVRRhVAAHgByArqxGjWtM2nWWSpQUCgUCgUCgUCgUCgUCgUCgUCgUCgUCgUCgUFP27uk3GN5YMIpz6aH91KOuHA6HwPj4c61to2amem5f6xpziesT4ektiuWLaRf7/AOJ6x6K/tW3mDA3dmIuIVK3UbJI0UjDH1jtp5ZOM58OuM1zLYNr2Sk5K5N/rFo5/TTlPXwRbFS0d0x/n880Ps7dS7tLlZ4pImTPnecwZ0J5qV041Ecwc4Bwc1jy7Xsu2bPpa0VtzjrWzTw7NkxZNY5eq4bSikaJkifhu/m8TIfhE9cKvNuXeM4JzXKwYI4s+0XrFIn+rv+OecTP7t7JrNNK85/Csx7oQWJEsuu8kyuhFUANITgARs2XPQ5JI9nKuzftGcuWMOyTE/N3zEfZqYdiiJ1tz+yweR7SuFCFFtRISWk4mt0ToFRMAB8d/d3YrJTsyZvrnyTeOek90a9Zjp0j7tz/p18ft/P8Alad3dgw2UXChHtZjzZm7yx766+jDfJNvpHKErUsZQKBQKBQKBQKBQKBQKBQKBQKBQKBQKBQKBQKBQa20LCOeNopkDo3VT0Pf+dQtS01nWFEvN0ba2Y6Lq5gyQVjiZgADnrk6T6Lc+VYMmz0yf3Ii31iJ/PP8rW2ulfirH7ax6MKbNjbkdoX5TSGyGwMFQ3Mg5HIjrWGuwbLWdYx1/wDlHt2Kf9P5lM7r7pWiv5SjNOwbzJJCxdSO4knmc99bVKbsaeHSIiI+0aLe079f6IiI/P3nvXGsjEUCgUCgUCgUCgUCgUCgUCgUCgUCgUCgUCgUCgUCgUGntji+Ty+TY43Dfh5xjiYOnOeXXHWgps1rtNtTNGHOlQA4t/syOeB6SysWPPTpA05ORRE1iebDcWO1ixxHb8y+kkQlAhKhUmyuvkgf0O9l5kZwRux0Se7VttFJ04+kW2lsp9Vr1edpLBFxn0PROPZ1IJiIjkuNElAoFAoFAoFAoFAoFAoFAoFAoFBr3F/FH+8lRP8AUwX8zRWb1jnLX7ctvWYPip86K8WnWDty29Zg+Knzoni06wduW3rMHxV+dEcWnWHqPbFuxCrPCzE4AEikk+AGaJjJSfFvUXa1xtCKM4kljQ/5nC/maKzesc5YO3Lb1mD4q/OivFp1g7ctvWYPip86J4tOsHblt6zB8VPnQ4tOsHblt6zB8VPnRHFp1hti4TRxNS6MateRp09c6umMd9F9Y01anblt6zB8VfnRTi06wduW3rMHxU+dE8WnWDty29Zg+KnzocWnWDty29Zg+KnzocWnWGSLa0DHCzxMfASKf96EZKT4w2waLvtB8Y460Gm+17dThp4QfbIo/wB6KcSnV47ctvWYPir86I4tOsHblt6zB8VPnRPFp1g7ctvWYPip86HFp1hntL+KXPCkR8YzpYNjPTODRNb1tyls0WKBQKBQKDlf0ob3SrMbO3coFA4jKcMSRkID3AAgnxzVLS5W3bTaLblf3c1ihaRsIrOx54ALMfby51VzIi1p7m12LcerT/Cf5U0X4WTpP2OxLj1af4T/ACpocLJ0n7HYtx6tP8J/lTQ4WTpP2S26eyZ1v7Zmt5lAmjJJjYADUOZJHKpiO9m2fHeMtZmJ5uk/ShvE9rbpHC2mSYkah1VFHnFfA8wM+01a0ultuecdNK85cXSNpGwAzu3gCzE/mao4ka2ls9iXHq0/wn+VNF+Fk6T9jsS49Wn+E/ypocLJ0n7HYlx6tP8ACf5U0OFk6T9jsW49Wn+E/wAqaHCydJ+ztKRldg6WBUixwQRggiLoQelXjk7emmz/ALOEVjcBuDZM55i3m+G3yqdF+FfpJ2RP6vN8JvlTQ4V+knZE/q83w2+VNDhX6Sw3Fo8f7yN0z01KVz92RUImtq84T+529stnKgLs0BIDxk5AU/xJn0SOvLrVonRsbPtNsdojXud2u7pY4mlY+Yilif8AKBn8qyO7a0RXel+ft5N5p72RmlchM+bEDhFHdy7z7TWKZ1efzbRfJPfPcjrbZ0sgzHDI48VRmHvApoxRS9o1iJZexbj1af4T/Kmi3CydJ+x2JcerT/Cf5U0OFk6T9jsW49Wn+E/ypocLJ0n7Oj/Q3ZSRNdcWJ48iHGtCuca84yOfUVarpdn0tWbaw6bV3TKBQKBQKD8776Pq2jck/auPdyH5Vinm87tU65bfV036H7RVsWkAGt5Gy3fhcADPh199XrydPs+sRj1XurN8oFAoOUfTZ+8tf9Mv5rVLOT2lzqw/Qvo8onzjXw00+OMnVj/60qjs3Tel12ruuUCg+UEXvV/4C5/5Ev8A2Goliz/27fR+cT0rE83D9NbN/cx/6E/IVmenp8MNmixQRO9VmktlOkgBHDc8+4gEgj2gioliz1i2OYl+c+6sTzbuu8sp7Ddu828ef6hQfzrJPJ380/8Abz9HDrePU6r/ADMB7ziqODWNZiH6ZtrdY0VEUKqgAKOQAHcKyvT1rFY0hlol8oPtAoFAoFAoFAoPzrvh/wCYXP8AzpPzrFPN5zaf7tvq0INoyxjSk0iD+VXZR7gaKRe8RpEvfbE/rE3xX/VRPFydZS+6O1Zmv7ZWnlYGaMEGRiCM9CCedTHNm2fJectdZl3+sjvlBTPpN3ae8gR4BqlhLEL3srY1Ae3kD/Q1W0atLbcE5axNecOMSwSwt5yyROPEFGFUcWa3pPR77Tn+3m+I3zp3p4t+snac/wBvN8RvnTvOLfrINqzj/wBeYf8AyN86d5xb9ZT+7u/d1bSLxJXmiyNSOdRx3lWPMH+uKmLNjDtmSk986w7BvHKH2dcOpyrW8hB8QUJFX8HYzTrimY6PzrWJ5x3Cy+kKwWNFM5yFUH6uTqBz/hrJvQ7ldtwxERr+Gb/EbZ/25+FJ+mp1hPt2Hr+D/EbZ/wBufhSfppvQe3Yev4RO830jWptpI7dmkkkRlHmMqjUMZYsB0z3VE2hizbdj3JivNx/HcOdY3Hjm7vvfDo2LIh6rDGD940iss8nezxps8x+jhIOOYrE4Lb7Zn9Zm+K/6qlk4uTrJ2xP6xN8V/wBVDiZOsum/Q3ePILniSO+DFjUxbHpdMmr1dPs+1pidZdJqzpFAoFAoFAoFB+dt8lxtC5B+2f8AE5rFPN53aY/6tvq6f9EgRtn4IUlZZAcgEjOCPwNXrydTYN2cS6+TJ/IvuFWbu7HR9Fuo5hVH9BQ3Y6MlElAoPLID1AP30RpEvnBX+Ue4UN2OhwV/lHuFDdjoxz2cbqVdFZSMEFQQRRE0rMaTD813yBZZFX0VdwPuBIH4VieavGlpiHb4TnYA/wDY/wD5Vkjk7n/jfs4TWJwVvi+je+ZQwSPBAI+sHQ1bdluRsGWY1ev8NL/+SP4gpuyn2DL/AMk/w0v/AOSP4gpuyewZf+S9R/RjfHqIh98nyBpuye78v6LVup9GYglWa6kWRkIKxqDo1DoWJ5nHXGBVoq28GwRSd68rJ9IC52Zc/wCj/cVM8mztX9qzgds4V1Y9Ayk/cDzrG4FO60av0usKEZCqQe/ArK9LEV6PvkyfyL/aKJ3Y6PSRAeiAPuGKEREPdElAoFAoFAoFBxz6Vt3XjuTdopMUuNZHPQ4GPO8AQAc+OapaHG27BaL78cpU7Ze157YlreV4y3XSeR+8dDVdWlTLfH8M6JP9uL/1t/cn6anWWb2vN5n39uL/ANbf3J+mmsntebzH7cX/AK2/uT9NNZPa83mSW7O+F7Je28cly7I8sasuF5gnmOS0iZ1ZcG05bZIiZ8Vn+lTb9zaywC3maMOrlgADkgjHUHxq1pbW3Zr45jdnRRv24v8A1t/cn6arrLQ9rzeY/bi/9bf3J+mmsntebzH7cX/rb+5P001k9rzeZ4m3zvmUq11Jg8jjSv4gZqNZRO1ZZjTeROzrGSeVYYVLO5wAPzPgB3mkMNKWvbSHe9r2gh2VLCOkdq6D/pjx/tWTwd/JXdwzXpD89npWJ55+mtn/ALmP/Qn5Csz09PhhsUWKBQKDW2nZiaGSFvRkRlP3EYoreu9Waz4vzptnZMtrK0M6lWB5HHJh/Mp7waxTGjzmTFbHbSzcsd67yFBHFcyKo5BeTADwGoHAprK1dpy1jSJbH7cX/rb+5P01Osr+15vMftxf+tv7k/TTWT2vN5j9uL/1p/cn6aaye15vMvv0UbduLprjymVpNAi05AGM689APAe6rVlv7Dmvkm29OrodWdEoFAoFAoI6fbNuCUeVcjIIP4g8qpN69WeNmy2jWK9yCutn7KkOXjt8nvClf+3FRv0Yp7MmeeNr9hbH+zi/uf5036K+6fkOwtj/AGcX9z/Om/Q90/IdhbH+zi/uf5036Hun5GW12XsmN1kjWNXQhlOX5EdD1pv0TXsuazrFG3tdNnXRVrkxyFAQpJYYB69KTei2Ts6+T4qI/sLY/wBnF/c/zpv0U90/IdhbH+zi/uf5036Hun5DsLY/2cX9z/Om/RHun5H0bD2P9nF73+dN6ifdXyJbZ1zYW4xBwYweulcE/ecZNN+rLTYL0+GjYutr2siNG8qFXBVhz5qRgj3VPEr1WnY8sxpNUB2Fsf7OL+5/nUb9GD3T8ixR7btlAUSqAAAOvQVPEr1bEbJm8r12/b/bL+PypxK9T2TN5Tt+3+2X8flTiV6nsmbynb9v9sv4/KnEr1PZM3lO3rf7Zfx+VOJXqeyZvKdvW/2y/j8qcSvU9kzeVr3u0bKZdMzRSL4MuofiKcSvVW2xZLRpNULJsbZB5mOH+mofgDUb9GGeyvkeewtj/Zxf3P8AOm/Q90/IdhbH+zi/uf5036Hun5DsLY/2cX9z/Om/RHun5Ezu3YWcRfyJUUtp16Sx6Z05yfaatWazyT7JwP8ATpqnasFAoFAoFBVhvJJpVtCc9oNa9/7sOV1dfS5fdQQ2w9/JpTFHNFGkks6AadWk2zpKVkXP8QeEoRzA/qKBBv7L5MJHij4s9rbS26jOHllfhNGeecLI8XMdz+yg2V3suNV4dKabXyrA8nmwxhUkZuM8PmRzHWg1Lffe5ZJeGsFwyR2z5ijlGjiyaGDRFi0hVQWAU5OMUGwN9ZRHnELsovdWEliIMMKyoHhkw0bHUMg55YIPOgzNvbNbhjeCFl8ikulaJWXGgqDGwZjkkyLggjvoMdtvbcyRQoBbC5e8NtLjVJEv1TzKy4YE5RU7+8+FBIrvFKuz724kSPjWflIwueG7RLqUgHmARjIycc+dBFbX3tu7VSJVgd2jt5EZEkwBJOkLK0eosxGsEaTzxjFBMXW3ZYtlz3jBWkijlcAwywKdAJAMch1jp17+6gb5bwyWsERgWNp5mIRZCVTCo0jkkdOSaR7WWgitrb6SqVlhVFtmghmWV4ppEbXksryxZEAVQp1OD6XsNBJ73bwS20lvHFpHG4xLGGW4I0BSMRw+dz1daDXm3plWK5bQhMF1aQDkygrN5PqYqTkEcdsD2DPfQRo31uPJ7y4Kx4txd6E4EwUmGQoubgnhtkLkhefP2Ggz2+98rJdMZbXTbCFuOI5dB16sxcEvrMnJMYPPWBjNB52rvhd21rA88MIuJBLNJFkrptoxqbA1H67DINOSNRI54oNnae9c0d1pAjW31W4R3imZZFl05PlCZjjIL4CsOZxzGc0G1vzvQ9kIxEsbsRLI6ucfURLqk0Y6yElVUeJoIzbm+0kVxIkTW5RPJtCMrmSXjY9GQNpXryyKDFc7+TIbyPgxmWOUpajJ0ygSNG3E55ymgs2P4SKDYfflhJaArEEkitXuCSQyG5OiIRDPMB8k56DBoNhN5LkPxGWAwG9NrpAcSgcQxh9eoqeeCRgcs0Gta78SyNdiOKJ9Ec8lqqt50nBcxOJBnlltJGOoegl90tuPcNLHMU1RiM4EU1u4Dg+nDMMgZU4YEg4PTFBZKBQKBQKBQVSbZSLcmddnSM4kLhhOoQv04ohMukOR/FpzRim9tfh9GMbKTVA/ZTarXVwTxo8pq9IA8TmDnvzUG/fy+gNlp/w3/wDKb/g+UH10f1Y5dPrOfojrnoKk37+X0fDspdcj9mzZm4nEHlI0NxAQ+Y+NpyQTzxQ37+X0ZLywEv7zZjt5kceeNGCEjbWgBEmQVbmGHPPfQ37+X0Yotkoq6RsuQg8XJM6MzcVQkhZ2lLMSgC5JPIDFQb9/L6PEWw41BXsuRgwQHXcLIdKMHVctKToDAHT0OOYob9/L6Pt3sqJz52zGUs6MNE6RHiIrKpXRKMNoZxy6jr0qTfv5fRtQWui3e1XZjiGQOHTjRnVrzrLMZNRLZOSTnnQ37+X0aa7Bj0OnZcpDiMMWuQzYjbWgEhmLKFbmACOdDfv5fRui3Pk72p2fM0MgYMr3CuSG9IF2lLY/rUG/fy+jWt9kIhVhsuRimsLxJ0mxr06scSVsZ0L7vaaG/fy+jE+78RAB2VIAFCaRcKqlASwR1EuHQFmwrZAyQKk37+X0S8s0jSJK2z5C8QcI3Fi5BsBuWvHPA91Dfv5fRH3GzFkm477MkMhZHP16BWdMaHeMS6GYaVwSCfNHhQ37+X0YxsRMSr2ZNpmEgkQ3QKNxDqf6vjaQScnIA6mhv38voy7T2YtwzNNsyRmYxEkTopzFqMZysowVLsR99Dfv5fR8i2WqkE7LdyFKAyTpMQpOogGSU95/LwFDfv5fRhXYUYKkbLkGgRYHlC6TwsCMunF0uV0rgsCRpHhQ37+X8w37qEyycWXZhkfRoy8kLYTOcAF8Dn3jn08KG/fy+jBFs5ViaEbMk4brErLx0OVjAEYyZc8gB7qg37+X0G2cpcSHZTF1aZlYyx5DTDEpB4nLUKk37+X0YzsePQyHZJIdUU5ljLaUUIgVjJqXCqMYI6Z61Bv38voJslRLxhsyXXraTncqVEjZy4Qy6Q3M8wM86G/fy+j4NixBFjGyMKiNGAJIh5jLpZWOvLAjxz0z1qTfv5fRK7tbOWIyFbV4GYJl5JeM7gZwNZdmwuTgZx5xxRatpnnGidouUCgUCgUELLbzdpRyDV5OLaVW87zeKZEK+ZnmdIfnj86Cpbj7I2lDdxC7MzQCGZmZ5g+JZOGOEy6iTpMbsDzAEhFB63V2TtGK+TygytblrmRmaYPpZiyrHp1ZK4WN1641HpQbG7OzL5NoF5xOI/8Ai+K7zh4pQ0gNtwYtZ0aI8g+av9aDZ3Tsb6KWZrrWyQRvFbgyBuMDLI4kYZ5No4KZbn5reNBo7tbO2olnexT5E8sWuCQzcQLcOjBkBPNArhSBzUauRNB7tdmXfZd3HFFdRTuo4QmuhNJr0KGZH1nhgsDy1Hx5ZxQN9Nk3st2j26zMoiiELpMI0hnEhMrzIXGsNHgdH6EYGaDBvxsnaT3cs1kZTGYIogizBFyxk1yKpYYdCITnvGQM0HRV6UFLvdhXkm1vKElaO3Q25H1smGADcVFgU6DqyuWYZHdQfILXaA2wbhkbyRmaLTxuQiEYKy8Dpniqw1A6sOBjAzQa+7uxr+PabzzmTyd5L7lx2caDIpgzCW0KNGrGgZ8aDY3PtdoJezyXatwbgOygzCQRssh4aiP+DMTL6JYEpk4JoJXe4XAa1ktY5JRFPqljjdUZo+FIuDrdVYa2Q4J7vZQRO+NttCW6t5LNGEduFkZeMI+I7SLqjKDIfESuMEgZkBBOKC43QJjcL6RVsd3PHLnQUPdjZl4myLiK4iuTcsmADOeI0mgDMcxuJAvn88jQP8tBkj2XtAbLuIpDK94Z1LOsoXixa0LC3OocIGIMgHm+cCe/NB82nsu7bZSxQR3SSeUK3Da54k4g4hJBmEqZ83+HiZA5ajQb14l3Emznignk4OrjwrIocgxFRrMkxD4cg83bp1NBj2vs+7bbMMyrM1qI4gdMhCLIGcuXjE6Z5FOqSZ8KCM23sjaZ2i8sBlMElxbDSJgqrCnBdpFXVyGVnRlHNtY5Ggk7rZ90drcUx3Lw64THIlyI4I4whEqywavPJfnjSc5HnDFBkvbS+EG0xCHMs0uLUmQYVGijTWpJ8wK3EbHXIJxz5hI7kW1zFa8G8B1xySKrGTiloi2qMmTkWIVtOSATp6UFgoFAoFAoFAoFAoFAoFAoFAoFAoFAoFAoFAoFAoFAoFAoFAoFAoFAoFAoFAoFAoFAoFAoFAoFAoFAoFAoFAoFAoFAoFAoFAoFAoFAoFAoFAoFAoFAoFAoFAoFAoFAoFAoFAoFAoFAoFAoFAoFAoFAoFAoFAoFAoFAoFAoFAoFAoFAoFAoFAoFAoFAoFAoFAoFAoFA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19" y="6080166"/>
            <a:ext cx="1224136" cy="777833"/>
          </a:xfrm>
          <a:prstGeom prst="rect">
            <a:avLst/>
          </a:prstGeom>
        </p:spPr>
      </p:pic>
      <p:sp>
        <p:nvSpPr>
          <p:cNvPr id="16" name="15 Marcador de número de diapositiva"/>
          <p:cNvSpPr>
            <a:spLocks noGrp="1"/>
          </p:cNvSpPr>
          <p:nvPr>
            <p:ph type="sldNum" sz="quarter" idx="12"/>
          </p:nvPr>
        </p:nvSpPr>
        <p:spPr/>
        <p:txBody>
          <a:bodyPr/>
          <a:lstStyle/>
          <a:p>
            <a:fld id="{93D46B94-676B-4699-941C-F3D01A9F5451}" type="slidenum">
              <a:rPr lang="es-EC" smtClean="0"/>
              <a:pPr/>
              <a:t>2</a:t>
            </a:fld>
            <a:endParaRPr lang="es-EC" dirty="0"/>
          </a:p>
        </p:txBody>
      </p:sp>
      <p:pic>
        <p:nvPicPr>
          <p:cNvPr id="19" name="14 Imagen"/>
          <p:cNvPicPr>
            <a:picLocks noChangeAspect="1" noChangeArrowheads="1"/>
          </p:cNvPicPr>
          <p:nvPr/>
        </p:nvPicPr>
        <p:blipFill rotWithShape="1">
          <a:blip r:embed="rId4">
            <a:extLst>
              <a:ext uri="{28A0092B-C50C-407E-A947-70E740481C1C}">
                <a14:useLocalDpi xmlns:a14="http://schemas.microsoft.com/office/drawing/2010/main" val="0"/>
              </a:ext>
            </a:extLst>
          </a:blip>
          <a:srcRect l="5882" t="83611" r="48601" b="7336"/>
          <a:stretch/>
        </p:blipFill>
        <p:spPr bwMode="auto">
          <a:xfrm>
            <a:off x="-21772" y="6080166"/>
            <a:ext cx="7474091" cy="78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6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620688"/>
            <a:ext cx="2962478" cy="369332"/>
          </a:xfrm>
          <a:prstGeom prst="rect">
            <a:avLst/>
          </a:prstGeom>
        </p:spPr>
        <p:txBody>
          <a:bodyPr wrap="none">
            <a:spAutoFit/>
          </a:bodyPr>
          <a:lstStyle/>
          <a:p>
            <a:pPr lvl="0"/>
            <a:r>
              <a:rPr lang="es-EC" b="1" dirty="0" smtClean="0"/>
              <a:t>CAPACIDAD ADMINSTRATIVA</a:t>
            </a:r>
            <a:endParaRPr lang="es-ES" dirty="0"/>
          </a:p>
        </p:txBody>
      </p:sp>
      <p:sp>
        <p:nvSpPr>
          <p:cNvPr id="3" name="2 Rectángulo"/>
          <p:cNvSpPr/>
          <p:nvPr/>
        </p:nvSpPr>
        <p:spPr>
          <a:xfrm>
            <a:off x="1187624" y="1340768"/>
            <a:ext cx="6264696" cy="646331"/>
          </a:xfrm>
          <a:prstGeom prst="rect">
            <a:avLst/>
          </a:prstGeom>
        </p:spPr>
        <p:txBody>
          <a:bodyPr wrap="square">
            <a:spAutoFit/>
          </a:bodyPr>
          <a:lstStyle/>
          <a:p>
            <a:pPr algn="ctr"/>
            <a:r>
              <a:rPr lang="es-EC" dirty="0" smtClean="0"/>
              <a:t>En </a:t>
            </a:r>
            <a:r>
              <a:rPr lang="es-EC" dirty="0"/>
              <a:t>la parte administrativa </a:t>
            </a:r>
            <a:r>
              <a:rPr lang="es-EC" b="1" dirty="0"/>
              <a:t> </a:t>
            </a:r>
            <a:r>
              <a:rPr lang="es-EC" dirty="0"/>
              <a:t>ELEGANT´S,   se maneja   bajo una estructura horizontal</a:t>
            </a:r>
          </a:p>
        </p:txBody>
      </p:sp>
      <p:sp>
        <p:nvSpPr>
          <p:cNvPr id="4" name="3 Rectángulo"/>
          <p:cNvSpPr/>
          <p:nvPr/>
        </p:nvSpPr>
        <p:spPr>
          <a:xfrm>
            <a:off x="1479112" y="2636912"/>
            <a:ext cx="2526974" cy="369332"/>
          </a:xfrm>
          <a:prstGeom prst="rect">
            <a:avLst/>
          </a:prstGeom>
        </p:spPr>
        <p:txBody>
          <a:bodyPr wrap="none">
            <a:spAutoFit/>
          </a:bodyPr>
          <a:lstStyle/>
          <a:p>
            <a:pPr lvl="0"/>
            <a:r>
              <a:rPr lang="es-EC" b="1" dirty="0" smtClean="0"/>
              <a:t>CAPACIDAD FINANCIERA</a:t>
            </a:r>
            <a:endParaRPr lang="es-ES"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356992"/>
            <a:ext cx="4838700" cy="1724025"/>
          </a:xfrm>
          <a:prstGeom prst="rect">
            <a:avLst/>
          </a:prstGeom>
          <a:noFill/>
          <a:ln>
            <a:noFill/>
          </a:ln>
        </p:spPr>
      </p:pic>
      <p:sp>
        <p:nvSpPr>
          <p:cNvPr id="6" name="5 Marcador de número de diapositiva"/>
          <p:cNvSpPr>
            <a:spLocks noGrp="1"/>
          </p:cNvSpPr>
          <p:nvPr>
            <p:ph type="sldNum" sz="quarter" idx="12"/>
          </p:nvPr>
        </p:nvSpPr>
        <p:spPr/>
        <p:txBody>
          <a:bodyPr/>
          <a:lstStyle/>
          <a:p>
            <a:fld id="{93D46B94-676B-4699-941C-F3D01A9F5451}" type="slidenum">
              <a:rPr lang="es-EC" smtClean="0"/>
              <a:pPr/>
              <a:t>20</a:t>
            </a:fld>
            <a:endParaRPr lang="es-EC"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3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780294475"/>
              </p:ext>
            </p:extLst>
          </p:nvPr>
        </p:nvGraphicFramePr>
        <p:xfrm>
          <a:off x="755576" y="548680"/>
          <a:ext cx="4680520"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176245366"/>
              </p:ext>
            </p:extLst>
          </p:nvPr>
        </p:nvGraphicFramePr>
        <p:xfrm>
          <a:off x="4439742" y="2492896"/>
          <a:ext cx="3876675"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fld id="{93D46B94-676B-4699-941C-F3D01A9F5451}" type="slidenum">
              <a:rPr lang="es-EC" smtClean="0"/>
              <a:pPr/>
              <a:t>21</a:t>
            </a:fld>
            <a:endParaRPr lang="es-EC"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836712"/>
            <a:ext cx="2776016" cy="369332"/>
          </a:xfrm>
          <a:prstGeom prst="rect">
            <a:avLst/>
          </a:prstGeom>
        </p:spPr>
        <p:txBody>
          <a:bodyPr wrap="none">
            <a:spAutoFit/>
          </a:bodyPr>
          <a:lstStyle/>
          <a:p>
            <a:pPr lvl="0"/>
            <a:r>
              <a:rPr lang="es-EC" b="1" dirty="0" smtClean="0"/>
              <a:t>CAPACIDAD TECNOLOGICA</a:t>
            </a:r>
            <a:r>
              <a:rPr lang="es-ES" b="1" dirty="0" smtClean="0"/>
              <a:t> </a:t>
            </a:r>
            <a:endParaRPr lang="es-ES" b="1" dirty="0"/>
          </a:p>
        </p:txBody>
      </p:sp>
      <p:sp>
        <p:nvSpPr>
          <p:cNvPr id="3" name="2 Rectángulo"/>
          <p:cNvSpPr/>
          <p:nvPr/>
        </p:nvSpPr>
        <p:spPr>
          <a:xfrm>
            <a:off x="1547664" y="1556792"/>
            <a:ext cx="1819409" cy="276999"/>
          </a:xfrm>
          <a:prstGeom prst="rect">
            <a:avLst/>
          </a:prstGeom>
        </p:spPr>
        <p:txBody>
          <a:bodyPr wrap="none">
            <a:spAutoFit/>
          </a:bodyPr>
          <a:lstStyle/>
          <a:p>
            <a:r>
              <a:rPr lang="es-EC" sz="1200" dirty="0"/>
              <a:t>MAQUINA RECUBRIDORA </a:t>
            </a:r>
          </a:p>
        </p:txBody>
      </p:sp>
      <p:pic>
        <p:nvPicPr>
          <p:cNvPr id="4" name="3 Imagen"/>
          <p:cNvPicPr/>
          <p:nvPr/>
        </p:nvPicPr>
        <p:blipFill>
          <a:blip r:embed="rId2" cstate="print">
            <a:extLst>
              <a:ext uri="{28A0092B-C50C-407E-A947-70E740481C1C}">
                <a14:useLocalDpi xmlns:a14="http://schemas.microsoft.com/office/drawing/2010/main" val="0"/>
              </a:ext>
            </a:extLst>
          </a:blip>
          <a:stretch>
            <a:fillRect/>
          </a:stretch>
        </p:blipFill>
        <p:spPr>
          <a:xfrm>
            <a:off x="1259632" y="1845500"/>
            <a:ext cx="1949575" cy="1766635"/>
          </a:xfrm>
          <a:prstGeom prst="rect">
            <a:avLst/>
          </a:prstGeom>
          <a:ln>
            <a:noFill/>
          </a:ln>
          <a:effectLst>
            <a:outerShdw blurRad="292100" dist="139700" dir="2700000" algn="tl" rotWithShape="0">
              <a:srgbClr val="333333">
                <a:alpha val="65000"/>
              </a:srgbClr>
            </a:outerShdw>
          </a:effectLst>
        </p:spPr>
      </p:pic>
      <p:pic>
        <p:nvPicPr>
          <p:cNvPr id="5" name="4 Imagen" descr="C:\Users\FAMILIA\Desktop\IMAGENES MAMI\IMG_7479.JPG"/>
          <p:cNvPicPr/>
          <p:nvPr/>
        </p:nvPicPr>
        <p:blipFill rotWithShape="1">
          <a:blip r:embed="rId3" cstate="print">
            <a:extLst>
              <a:ext uri="{28A0092B-C50C-407E-A947-70E740481C1C}">
                <a14:useLocalDpi xmlns:a14="http://schemas.microsoft.com/office/drawing/2010/main" val="0"/>
              </a:ext>
            </a:extLst>
          </a:blip>
          <a:srcRect r="3395" b="325"/>
          <a:stretch/>
        </p:blipFill>
        <p:spPr bwMode="auto">
          <a:xfrm>
            <a:off x="3635896" y="2935822"/>
            <a:ext cx="2304256" cy="17951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5 Rectángulo"/>
          <p:cNvSpPr/>
          <p:nvPr/>
        </p:nvSpPr>
        <p:spPr>
          <a:xfrm>
            <a:off x="4170815" y="2658823"/>
            <a:ext cx="1404167" cy="276999"/>
          </a:xfrm>
          <a:prstGeom prst="rect">
            <a:avLst/>
          </a:prstGeom>
        </p:spPr>
        <p:txBody>
          <a:bodyPr wrap="none">
            <a:spAutoFit/>
          </a:bodyPr>
          <a:lstStyle/>
          <a:p>
            <a:r>
              <a:rPr lang="es-EC" sz="1200" dirty="0"/>
              <a:t>MAQUINAS RECTAS</a:t>
            </a:r>
          </a:p>
        </p:txBody>
      </p:sp>
      <p:pic>
        <p:nvPicPr>
          <p:cNvPr id="7" name="6 Imagen" descr="C:\Users\FAMILIA\Desktop\IMAGENES MAMI\IMG_7503.JPG"/>
          <p:cNvPicPr/>
          <p:nvPr/>
        </p:nvPicPr>
        <p:blipFill rotWithShape="1">
          <a:blip r:embed="rId4" cstate="print">
            <a:extLst>
              <a:ext uri="{28A0092B-C50C-407E-A947-70E740481C1C}">
                <a14:useLocalDpi xmlns:a14="http://schemas.microsoft.com/office/drawing/2010/main" val="0"/>
              </a:ext>
            </a:extLst>
          </a:blip>
          <a:srcRect t="46169" r="51443" b="-1164"/>
          <a:stretch/>
        </p:blipFill>
        <p:spPr bwMode="auto">
          <a:xfrm>
            <a:off x="6200597" y="4256380"/>
            <a:ext cx="2115820" cy="20190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13 Rectángulo"/>
          <p:cNvSpPr/>
          <p:nvPr/>
        </p:nvSpPr>
        <p:spPr>
          <a:xfrm>
            <a:off x="7003254" y="3979381"/>
            <a:ext cx="1530612" cy="276999"/>
          </a:xfrm>
          <a:prstGeom prst="rect">
            <a:avLst/>
          </a:prstGeom>
        </p:spPr>
        <p:txBody>
          <a:bodyPr wrap="none">
            <a:spAutoFit/>
          </a:bodyPr>
          <a:lstStyle/>
          <a:p>
            <a:pPr lvl="0" algn="ctr" fontAlgn="base">
              <a:spcBef>
                <a:spcPct val="0"/>
              </a:spcBef>
              <a:spcAft>
                <a:spcPct val="0"/>
              </a:spcAft>
            </a:pPr>
            <a:r>
              <a:rPr lang="es-EC" sz="1200" dirty="0"/>
              <a:t>MAQUINAS OVERLOK</a:t>
            </a:r>
          </a:p>
        </p:txBody>
      </p:sp>
      <p:sp>
        <p:nvSpPr>
          <p:cNvPr id="9" name="8 Marcador de número de diapositiva"/>
          <p:cNvSpPr>
            <a:spLocks noGrp="1"/>
          </p:cNvSpPr>
          <p:nvPr>
            <p:ph type="sldNum" sz="quarter" idx="12"/>
          </p:nvPr>
        </p:nvSpPr>
        <p:spPr/>
        <p:txBody>
          <a:bodyPr/>
          <a:lstStyle/>
          <a:p>
            <a:fld id="{93D46B94-676B-4699-941C-F3D01A9F5451}" type="slidenum">
              <a:rPr lang="es-EC" smtClean="0"/>
              <a:pPr/>
              <a:t>22</a:t>
            </a:fld>
            <a:endParaRPr lang="es-EC"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7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FAMILIA\Desktop\IMAGENES MAMI\IMG_7510.JPG"/>
          <p:cNvPicPr/>
          <p:nvPr/>
        </p:nvPicPr>
        <p:blipFill rotWithShape="1">
          <a:blip r:embed="rId2" cstate="print">
            <a:extLst>
              <a:ext uri="{28A0092B-C50C-407E-A947-70E740481C1C}">
                <a14:useLocalDpi xmlns:a14="http://schemas.microsoft.com/office/drawing/2010/main" val="0"/>
              </a:ext>
            </a:extLst>
          </a:blip>
          <a:srcRect l="4244" t="16295" r="1019" b="24862"/>
          <a:stretch/>
        </p:blipFill>
        <p:spPr bwMode="auto">
          <a:xfrm>
            <a:off x="395536" y="4076679"/>
            <a:ext cx="2304256" cy="20771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5580112" y="469171"/>
            <a:ext cx="2628900" cy="2105025"/>
          </a:xfrm>
          <a:prstGeom prst="rect">
            <a:avLst/>
          </a:prstGeom>
        </p:spPr>
      </p:pic>
      <p:pic>
        <p:nvPicPr>
          <p:cNvPr id="6" name="5 Imagen" descr="C:\Users\FAMILIA\Desktop\IMAGENES MAMI\IMG_74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894" y="2668270"/>
            <a:ext cx="2316629" cy="1872208"/>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3347864" y="2204864"/>
            <a:ext cx="1354345" cy="369332"/>
          </a:xfrm>
          <a:prstGeom prst="rect">
            <a:avLst/>
          </a:prstGeom>
        </p:spPr>
        <p:txBody>
          <a:bodyPr wrap="none">
            <a:spAutoFit/>
          </a:bodyPr>
          <a:lstStyle/>
          <a:p>
            <a:r>
              <a:rPr lang="es-EC" sz="1200" dirty="0"/>
              <a:t>MAQUINA</a:t>
            </a:r>
            <a:r>
              <a:rPr lang="es-EC" dirty="0"/>
              <a:t> </a:t>
            </a:r>
            <a:r>
              <a:rPr lang="es-EC" sz="1200" dirty="0"/>
              <a:t>ZIGZAG</a:t>
            </a:r>
          </a:p>
        </p:txBody>
      </p:sp>
      <p:sp>
        <p:nvSpPr>
          <p:cNvPr id="8" name="7 Rectángulo"/>
          <p:cNvSpPr/>
          <p:nvPr/>
        </p:nvSpPr>
        <p:spPr>
          <a:xfrm>
            <a:off x="6372200" y="188640"/>
            <a:ext cx="1465401" cy="276999"/>
          </a:xfrm>
          <a:prstGeom prst="rect">
            <a:avLst/>
          </a:prstGeom>
        </p:spPr>
        <p:txBody>
          <a:bodyPr wrap="none">
            <a:spAutoFit/>
          </a:bodyPr>
          <a:lstStyle/>
          <a:p>
            <a:r>
              <a:rPr lang="es-EC" sz="1200" dirty="0"/>
              <a:t>Maquina Elastiquera</a:t>
            </a:r>
          </a:p>
        </p:txBody>
      </p:sp>
      <p:sp>
        <p:nvSpPr>
          <p:cNvPr id="9" name="8 Rectángulo"/>
          <p:cNvSpPr/>
          <p:nvPr/>
        </p:nvSpPr>
        <p:spPr>
          <a:xfrm>
            <a:off x="623216" y="3604374"/>
            <a:ext cx="1365951" cy="461665"/>
          </a:xfrm>
          <a:prstGeom prst="rect">
            <a:avLst/>
          </a:prstGeom>
        </p:spPr>
        <p:txBody>
          <a:bodyPr wrap="none">
            <a:spAutoFit/>
          </a:bodyPr>
          <a:lstStyle/>
          <a:p>
            <a:r>
              <a:rPr lang="es-EC" sz="1200" dirty="0" smtClean="0"/>
              <a:t>Plancha  Industrial </a:t>
            </a:r>
          </a:p>
          <a:p>
            <a:endParaRPr lang="es-EC" sz="1200" dirty="0"/>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23</a:t>
            </a:fld>
            <a:endParaRPr lang="es-EC"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4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srcRect l="10947" t="19774" r="9424" b="8475"/>
          <a:stretch/>
        </p:blipFill>
        <p:spPr bwMode="auto">
          <a:xfrm>
            <a:off x="201117" y="908720"/>
            <a:ext cx="8115300" cy="4618355"/>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755576" y="196491"/>
            <a:ext cx="2873222"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MAPA DE PROCESOS </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Marcador de número de diapositiva"/>
          <p:cNvSpPr>
            <a:spLocks noGrp="1"/>
          </p:cNvSpPr>
          <p:nvPr>
            <p:ph type="sldNum" sz="quarter" idx="12"/>
          </p:nvPr>
        </p:nvSpPr>
        <p:spPr/>
        <p:txBody>
          <a:bodyPr/>
          <a:lstStyle/>
          <a:p>
            <a:fld id="{93D46B94-676B-4699-941C-F3D01A9F5451}" type="slidenum">
              <a:rPr lang="es-EC" smtClean="0"/>
              <a:pPr/>
              <a:t>24</a:t>
            </a:fld>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7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ghenia.com/wordpress/wp-content/uploads/2009/09/vision.jpg"/>
          <p:cNvPicPr>
            <a:picLocks noChangeAspect="1" noChangeArrowheads="1"/>
          </p:cNvPicPr>
          <p:nvPr/>
        </p:nvPicPr>
        <p:blipFill>
          <a:blip r:embed="rId2" cstate="print"/>
          <a:srcRect/>
          <a:stretch>
            <a:fillRect/>
          </a:stretch>
        </p:blipFill>
        <p:spPr bwMode="auto">
          <a:xfrm>
            <a:off x="2163240" y="2644269"/>
            <a:ext cx="2381250" cy="1839091"/>
          </a:xfrm>
          <a:prstGeom prst="rect">
            <a:avLst/>
          </a:prstGeom>
          <a:noFill/>
        </p:spPr>
      </p:pic>
      <p:sp>
        <p:nvSpPr>
          <p:cNvPr id="5" name="4 CuadroTexto"/>
          <p:cNvSpPr txBox="1"/>
          <p:nvPr/>
        </p:nvSpPr>
        <p:spPr>
          <a:xfrm>
            <a:off x="2195736" y="2236515"/>
            <a:ext cx="1800200" cy="369332"/>
          </a:xfrm>
          <a:prstGeom prst="rect">
            <a:avLst/>
          </a:prstGeom>
          <a:solidFill>
            <a:schemeClr val="tx2">
              <a:lumMod val="60000"/>
              <a:lumOff val="40000"/>
            </a:schemeClr>
          </a:solidFill>
        </p:spPr>
        <p:txBody>
          <a:bodyPr wrap="square" rtlCol="0">
            <a:spAutoFit/>
          </a:bodyPr>
          <a:lstStyle/>
          <a:p>
            <a:r>
              <a:rPr lang="es-ES" dirty="0" smtClean="0"/>
              <a:t>FORTALEZAS</a:t>
            </a:r>
          </a:p>
        </p:txBody>
      </p:sp>
      <p:sp>
        <p:nvSpPr>
          <p:cNvPr id="7" name="6 CuadroTexto"/>
          <p:cNvSpPr txBox="1"/>
          <p:nvPr/>
        </p:nvSpPr>
        <p:spPr>
          <a:xfrm>
            <a:off x="2195736" y="4516662"/>
            <a:ext cx="1899717" cy="369332"/>
          </a:xfrm>
          <a:prstGeom prst="rect">
            <a:avLst/>
          </a:prstGeom>
          <a:solidFill>
            <a:schemeClr val="accent2">
              <a:lumMod val="60000"/>
              <a:lumOff val="40000"/>
            </a:schemeClr>
          </a:solidFill>
        </p:spPr>
        <p:txBody>
          <a:bodyPr wrap="square" rtlCol="0">
            <a:spAutoFit/>
          </a:bodyPr>
          <a:lstStyle/>
          <a:p>
            <a:r>
              <a:rPr lang="es-ES" dirty="0"/>
              <a:t>DEBILIDADES</a:t>
            </a:r>
            <a:endParaRPr lang="es-ES" dirty="0" smtClean="0"/>
          </a:p>
        </p:txBody>
      </p:sp>
      <p:sp>
        <p:nvSpPr>
          <p:cNvPr id="8" name="7 CuadroTexto"/>
          <p:cNvSpPr txBox="1"/>
          <p:nvPr/>
        </p:nvSpPr>
        <p:spPr>
          <a:xfrm>
            <a:off x="4773881" y="4052306"/>
            <a:ext cx="3686551" cy="954107"/>
          </a:xfrm>
          <a:prstGeom prst="rect">
            <a:avLst/>
          </a:prstGeom>
          <a:solidFill>
            <a:schemeClr val="accent2">
              <a:lumMod val="20000"/>
              <a:lumOff val="80000"/>
            </a:schemeClr>
          </a:solidFill>
        </p:spPr>
        <p:txBody>
          <a:bodyPr wrap="square" rtlCol="0">
            <a:spAutoFit/>
          </a:bodyPr>
          <a:lstStyle/>
          <a:p>
            <a:pPr marL="285750" indent="-285750">
              <a:buFont typeface="Wingdings" pitchFamily="2" charset="2"/>
              <a:buChar char="Ø"/>
            </a:pPr>
            <a:r>
              <a:rPr lang="es-ES" sz="1400" dirty="0" smtClean="0"/>
              <a:t>Existe </a:t>
            </a:r>
            <a:r>
              <a:rPr lang="es-ES" sz="1400" dirty="0"/>
              <a:t>un </a:t>
            </a:r>
            <a:r>
              <a:rPr lang="es-ES" sz="1400" dirty="0" smtClean="0"/>
              <a:t>porcentaje </a:t>
            </a:r>
            <a:r>
              <a:rPr lang="es-ES" sz="1400" dirty="0"/>
              <a:t>de desperdicio del 45 </a:t>
            </a:r>
            <a:r>
              <a:rPr lang="es-ES" sz="1400" dirty="0" smtClean="0"/>
              <a:t>%</a:t>
            </a:r>
          </a:p>
          <a:p>
            <a:pPr marL="285750" indent="-285750">
              <a:buFont typeface="Wingdings" pitchFamily="2" charset="2"/>
              <a:buChar char="Ø"/>
            </a:pPr>
            <a:r>
              <a:rPr lang="es-ES" sz="1400" dirty="0" smtClean="0"/>
              <a:t>Falta de publicidad para atraer a nuevos clientes </a:t>
            </a:r>
          </a:p>
          <a:p>
            <a:pPr marL="285750" indent="-285750">
              <a:buFont typeface="Wingdings" pitchFamily="2" charset="2"/>
              <a:buChar char="Ø"/>
            </a:pPr>
            <a:r>
              <a:rPr lang="es-ES" sz="1400" dirty="0" smtClean="0"/>
              <a:t>Sub utilización de maquinaria </a:t>
            </a:r>
            <a:endParaRPr lang="es-ES" sz="1400" dirty="0"/>
          </a:p>
        </p:txBody>
      </p:sp>
      <p:sp>
        <p:nvSpPr>
          <p:cNvPr id="9" name="8 Flecha derecha"/>
          <p:cNvSpPr/>
          <p:nvPr/>
        </p:nvSpPr>
        <p:spPr>
          <a:xfrm>
            <a:off x="4247378" y="2355101"/>
            <a:ext cx="526503" cy="28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a:off x="4247379" y="4516662"/>
            <a:ext cx="540646" cy="276999"/>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20688"/>
            <a:ext cx="23050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5004048" y="1114771"/>
            <a:ext cx="3456384" cy="2375009"/>
          </a:xfrm>
          <a:prstGeom prst="rect">
            <a:avLst/>
          </a:prstGeom>
          <a:solidFill>
            <a:schemeClr val="accent4">
              <a:lumMod val="40000"/>
              <a:lumOff val="60000"/>
            </a:schemeClr>
          </a:solidFill>
        </p:spPr>
        <p:txBody>
          <a:bodyPr wrap="square" rtlCol="0">
            <a:spAutoFit/>
          </a:bodyPr>
          <a:lstStyle/>
          <a:p>
            <a:pPr marL="342900" lvl="0" indent="-342900">
              <a:lnSpc>
                <a:spcPct val="200000"/>
              </a:lnSpc>
              <a:spcAft>
                <a:spcPts val="0"/>
              </a:spcAft>
              <a:buFont typeface="Wingdings"/>
              <a:buChar char=""/>
            </a:pPr>
            <a:r>
              <a:rPr lang="es-EC" sz="1400" dirty="0"/>
              <a:t>Capacidad, preparación y experiencia   del recurso humano </a:t>
            </a:r>
            <a:endParaRPr lang="es-EC" sz="1200" dirty="0"/>
          </a:p>
          <a:p>
            <a:pPr marL="342900" lvl="0" indent="-342900">
              <a:lnSpc>
                <a:spcPct val="200000"/>
              </a:lnSpc>
              <a:spcAft>
                <a:spcPts val="0"/>
              </a:spcAft>
              <a:buFont typeface="Wingdings"/>
              <a:buChar char=""/>
            </a:pPr>
            <a:r>
              <a:rPr lang="es-EC" sz="1400" dirty="0"/>
              <a:t>A la vanguardia de la moda </a:t>
            </a:r>
            <a:endParaRPr lang="es-EC" sz="1200" dirty="0"/>
          </a:p>
          <a:p>
            <a:pPr marL="342900" lvl="0" indent="-342900">
              <a:lnSpc>
                <a:spcPct val="200000"/>
              </a:lnSpc>
              <a:spcAft>
                <a:spcPts val="1000"/>
              </a:spcAft>
              <a:buFont typeface="Wingdings"/>
              <a:buChar char=""/>
            </a:pPr>
            <a:r>
              <a:rPr lang="es-EC" sz="1400" dirty="0"/>
              <a:t>Maquinaria con tecnología de punta </a:t>
            </a:r>
            <a:endParaRPr lang="es-EC" sz="1400" dirty="0" smtClean="0"/>
          </a:p>
          <a:p>
            <a:pPr marL="342900" lvl="0" indent="-342900">
              <a:lnSpc>
                <a:spcPct val="200000"/>
              </a:lnSpc>
              <a:spcAft>
                <a:spcPts val="1000"/>
              </a:spcAft>
              <a:buFont typeface="Wingdings"/>
              <a:buChar char=""/>
            </a:pPr>
            <a:r>
              <a:rPr lang="es-EC" sz="1400" dirty="0"/>
              <a:t>Personal altamente capacitado </a:t>
            </a: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25</a:t>
            </a:fld>
            <a:endParaRPr lang="es-EC"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4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773" y="3068960"/>
            <a:ext cx="1928826" cy="707886"/>
          </a:xfrm>
          <a:prstGeom prst="rect">
            <a:avLst/>
          </a:prstGeom>
          <a:noFill/>
        </p:spPr>
        <p:txBody>
          <a:bodyPr wrap="square" lIns="91440" tIns="45720" rIns="91440" bIns="45720">
            <a:spAutoFit/>
          </a:bodyPr>
          <a:lstStyle/>
          <a:p>
            <a:pPr algn="ctr"/>
            <a:r>
              <a:rPr lang="es-E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FODA </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Picture 2" descr="http://inghenia.com/wordpress/wp-content/uploads/2009/09/vision.jpg"/>
          <p:cNvPicPr>
            <a:picLocks noChangeAspect="1" noChangeArrowheads="1"/>
          </p:cNvPicPr>
          <p:nvPr/>
        </p:nvPicPr>
        <p:blipFill>
          <a:blip r:embed="rId2" cstate="print"/>
          <a:srcRect/>
          <a:stretch>
            <a:fillRect/>
          </a:stretch>
        </p:blipFill>
        <p:spPr bwMode="auto">
          <a:xfrm>
            <a:off x="1974726" y="2644703"/>
            <a:ext cx="2381250" cy="1674768"/>
          </a:xfrm>
          <a:prstGeom prst="rect">
            <a:avLst/>
          </a:prstGeom>
          <a:noFill/>
        </p:spPr>
      </p:pic>
      <p:sp>
        <p:nvSpPr>
          <p:cNvPr id="5" name="4 CuadroTexto"/>
          <p:cNvSpPr txBox="1"/>
          <p:nvPr/>
        </p:nvSpPr>
        <p:spPr>
          <a:xfrm>
            <a:off x="1907704" y="2044812"/>
            <a:ext cx="2336108" cy="369332"/>
          </a:xfrm>
          <a:prstGeom prst="rect">
            <a:avLst/>
          </a:prstGeom>
          <a:solidFill>
            <a:schemeClr val="accent4">
              <a:lumMod val="60000"/>
              <a:lumOff val="40000"/>
            </a:schemeClr>
          </a:solidFill>
        </p:spPr>
        <p:txBody>
          <a:bodyPr wrap="square" rtlCol="0">
            <a:spAutoFit/>
          </a:bodyPr>
          <a:lstStyle/>
          <a:p>
            <a:r>
              <a:rPr lang="es-ES" dirty="0"/>
              <a:t>OPORTUNIDADES</a:t>
            </a:r>
            <a:endParaRPr lang="es-ES" dirty="0" smtClean="0"/>
          </a:p>
        </p:txBody>
      </p:sp>
      <p:sp>
        <p:nvSpPr>
          <p:cNvPr id="6" name="5 CuadroTexto"/>
          <p:cNvSpPr txBox="1"/>
          <p:nvPr/>
        </p:nvSpPr>
        <p:spPr>
          <a:xfrm>
            <a:off x="4942090" y="1644702"/>
            <a:ext cx="3446334" cy="1169551"/>
          </a:xfrm>
          <a:prstGeom prst="rect">
            <a:avLst/>
          </a:prstGeom>
          <a:solidFill>
            <a:schemeClr val="accent4">
              <a:lumMod val="40000"/>
              <a:lumOff val="60000"/>
            </a:schemeClr>
          </a:solidFill>
        </p:spPr>
        <p:txBody>
          <a:bodyPr wrap="square" rtlCol="0">
            <a:spAutoFit/>
          </a:bodyPr>
          <a:lstStyle/>
          <a:p>
            <a:pPr marL="285750" indent="-285750">
              <a:buFont typeface="Wingdings" pitchFamily="2" charset="2"/>
              <a:buChar char="Ø"/>
            </a:pPr>
            <a:r>
              <a:rPr lang="es-ES" sz="1400" dirty="0" smtClean="0"/>
              <a:t>Ampliación  en el mercado</a:t>
            </a:r>
          </a:p>
          <a:p>
            <a:pPr marL="285750" indent="-285750">
              <a:buFont typeface="Wingdings" pitchFamily="2" charset="2"/>
              <a:buChar char="Ø"/>
            </a:pPr>
            <a:r>
              <a:rPr lang="es-ES" sz="1400" dirty="0" smtClean="0"/>
              <a:t>Pedidos  personales </a:t>
            </a:r>
          </a:p>
          <a:p>
            <a:pPr marL="285750" indent="-285750">
              <a:buFont typeface="Wingdings" pitchFamily="2" charset="2"/>
              <a:buChar char="Ø"/>
            </a:pPr>
            <a:r>
              <a:rPr lang="es-ES" sz="1400" dirty="0" smtClean="0"/>
              <a:t>Crecimiento institucional </a:t>
            </a:r>
          </a:p>
          <a:p>
            <a:pPr marL="285750" indent="-285750">
              <a:buFont typeface="Wingdings" pitchFamily="2" charset="2"/>
              <a:buChar char="Ø"/>
            </a:pPr>
            <a:r>
              <a:rPr lang="es-ES" sz="1400" dirty="0" smtClean="0"/>
              <a:t>Lealtad de los clientes </a:t>
            </a:r>
          </a:p>
          <a:p>
            <a:r>
              <a:rPr lang="es-ES" sz="1400" dirty="0" smtClean="0"/>
              <a:t> </a:t>
            </a:r>
            <a:endParaRPr lang="es-ES" sz="1400" dirty="0"/>
          </a:p>
        </p:txBody>
      </p:sp>
      <p:sp>
        <p:nvSpPr>
          <p:cNvPr id="7" name="6 CuadroTexto"/>
          <p:cNvSpPr txBox="1"/>
          <p:nvPr/>
        </p:nvSpPr>
        <p:spPr>
          <a:xfrm>
            <a:off x="2045712" y="4631787"/>
            <a:ext cx="1562108" cy="369332"/>
          </a:xfrm>
          <a:prstGeom prst="rect">
            <a:avLst/>
          </a:prstGeom>
          <a:solidFill>
            <a:schemeClr val="accent6">
              <a:lumMod val="75000"/>
            </a:schemeClr>
          </a:solidFill>
        </p:spPr>
        <p:txBody>
          <a:bodyPr wrap="square" rtlCol="0">
            <a:spAutoFit/>
          </a:bodyPr>
          <a:lstStyle/>
          <a:p>
            <a:r>
              <a:rPr lang="es-ES" dirty="0"/>
              <a:t>AMENAZAS</a:t>
            </a:r>
            <a:endParaRPr lang="es-ES" dirty="0" smtClean="0"/>
          </a:p>
        </p:txBody>
      </p:sp>
      <p:sp>
        <p:nvSpPr>
          <p:cNvPr id="8" name="7 CuadroTexto"/>
          <p:cNvSpPr txBox="1"/>
          <p:nvPr/>
        </p:nvSpPr>
        <p:spPr>
          <a:xfrm>
            <a:off x="4924388" y="4051230"/>
            <a:ext cx="3608052" cy="1600438"/>
          </a:xfrm>
          <a:prstGeom prst="rect">
            <a:avLst/>
          </a:prstGeom>
          <a:solidFill>
            <a:schemeClr val="accent6">
              <a:lumMod val="40000"/>
              <a:lumOff val="60000"/>
            </a:schemeClr>
          </a:solidFill>
        </p:spPr>
        <p:txBody>
          <a:bodyPr wrap="square" rtlCol="0">
            <a:spAutoFit/>
          </a:bodyPr>
          <a:lstStyle/>
          <a:p>
            <a:pPr marL="285750" indent="-285750">
              <a:buFont typeface="Wingdings" pitchFamily="2" charset="2"/>
              <a:buChar char="Ø"/>
            </a:pPr>
            <a:r>
              <a:rPr lang="es-ES" sz="1400" dirty="0" smtClean="0"/>
              <a:t>Ingreso deprendas de vestir colombianas chinas y peruanas </a:t>
            </a:r>
          </a:p>
          <a:p>
            <a:pPr marL="285750" indent="-285750">
              <a:buFont typeface="Wingdings" pitchFamily="2" charset="2"/>
              <a:buChar char="Ø"/>
            </a:pPr>
            <a:r>
              <a:rPr lang="es-ES" sz="1400" dirty="0" smtClean="0"/>
              <a:t>Elevados costos de materia prima </a:t>
            </a:r>
          </a:p>
          <a:p>
            <a:pPr marL="285750" indent="-285750">
              <a:buFont typeface="Wingdings" pitchFamily="2" charset="2"/>
              <a:buChar char="Ø"/>
            </a:pPr>
            <a:r>
              <a:rPr lang="es-ES" sz="1400" dirty="0" smtClean="0"/>
              <a:t>Reformas tributarias</a:t>
            </a:r>
          </a:p>
          <a:p>
            <a:pPr marL="285750" indent="-285750">
              <a:buFont typeface="Wingdings" pitchFamily="2" charset="2"/>
              <a:buChar char="Ø"/>
            </a:pPr>
            <a:r>
              <a:rPr lang="es-ES" sz="1400" dirty="0" smtClean="0"/>
              <a:t>Empresas pymes que son competencia en el ámbito del negocio  </a:t>
            </a:r>
          </a:p>
          <a:p>
            <a:pPr marL="285750" indent="-285750">
              <a:buFont typeface="Wingdings" pitchFamily="2" charset="2"/>
              <a:buChar char="Ø"/>
            </a:pPr>
            <a:endParaRPr lang="es-ES" sz="1400" dirty="0" smtClean="0"/>
          </a:p>
        </p:txBody>
      </p:sp>
      <p:sp>
        <p:nvSpPr>
          <p:cNvPr id="9" name="8 Flecha derecha"/>
          <p:cNvSpPr/>
          <p:nvPr/>
        </p:nvSpPr>
        <p:spPr>
          <a:xfrm>
            <a:off x="4355976" y="2132856"/>
            <a:ext cx="461370" cy="281288"/>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a:off x="4232743" y="4675809"/>
            <a:ext cx="461370" cy="28128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22" y="548680"/>
            <a:ext cx="23050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26</a:t>
            </a:fld>
            <a:endParaRPr lang="es-EC"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9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66278" y="2136338"/>
            <a:ext cx="6211444"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Capitulo III</a:t>
            </a:r>
          </a:p>
          <a:p>
            <a:pPr algn="ctr"/>
            <a:r>
              <a:rPr lang="es-EC"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s-EC"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Direccionamiento </a:t>
            </a:r>
            <a:r>
              <a:rPr lang="es-EC"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Estratégico </a:t>
            </a: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27</a:t>
            </a:fld>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9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052736"/>
            <a:ext cx="2008884" cy="707886"/>
          </a:xfrm>
          <a:prstGeom prst="rect">
            <a:avLst/>
          </a:prstGeom>
          <a:noFill/>
        </p:spPr>
        <p:txBody>
          <a:bodyPr wrap="none" lIns="91440" tIns="45720" rIns="91440" bIns="45720">
            <a:spAutoFit/>
          </a:bodyPr>
          <a:lstStyle/>
          <a:p>
            <a:pPr algn="ctr"/>
            <a:r>
              <a:rPr lang="es-E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MISIÓN</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Picture 2" descr="http://4.bp.blogspot.com/_Ex-QRWShPlo/TU9_VmZ-KOI/AAAAAAAAAII/LxbCYENYu6Q/s1600/mision.jpg"/>
          <p:cNvPicPr>
            <a:picLocks noChangeAspect="1" noChangeArrowheads="1"/>
          </p:cNvPicPr>
          <p:nvPr/>
        </p:nvPicPr>
        <p:blipFill>
          <a:blip r:embed="rId2" cstate="print"/>
          <a:srcRect/>
          <a:stretch>
            <a:fillRect/>
          </a:stretch>
        </p:blipFill>
        <p:spPr bwMode="auto">
          <a:xfrm>
            <a:off x="251520" y="1781776"/>
            <a:ext cx="2071702" cy="2133853"/>
          </a:xfrm>
          <a:prstGeom prst="rect">
            <a:avLst/>
          </a:prstGeom>
          <a:noFill/>
        </p:spPr>
      </p:pic>
      <p:sp>
        <p:nvSpPr>
          <p:cNvPr id="4" name="Text Box 3"/>
          <p:cNvSpPr txBox="1">
            <a:spLocks noChangeArrowheads="1"/>
          </p:cNvSpPr>
          <p:nvPr/>
        </p:nvSpPr>
        <p:spPr bwMode="auto">
          <a:xfrm>
            <a:off x="3059832" y="1052736"/>
            <a:ext cx="5400600" cy="1152128"/>
          </a:xfrm>
          <a:prstGeom prst="rect">
            <a:avLst/>
          </a:prstGeom>
          <a:gradFill rotWithShape="1">
            <a:gsLst>
              <a:gs pos="0">
                <a:srgbClr val="B6DDE8"/>
              </a:gs>
              <a:gs pos="100000">
                <a:srgbClr val="FFFFFF"/>
              </a:gs>
            </a:gsLst>
            <a:lin ang="5400000" scaled="1"/>
          </a:gra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es-EC" dirty="0"/>
              <a:t> “Brindar  servicios de  confección de trajes de hombre, caracterizado por la eficiencia, cumplimiento oportuno y responsabilidad, con énfasis en una excelente atención al cliente</a:t>
            </a:r>
            <a:r>
              <a:rPr lang="es-EC" dirty="0" smtClean="0"/>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428984" y="4149080"/>
            <a:ext cx="1928826" cy="707886"/>
          </a:xfrm>
          <a:prstGeom prst="rect">
            <a:avLst/>
          </a:prstGeom>
          <a:noFill/>
        </p:spPr>
        <p:txBody>
          <a:bodyPr wrap="square" lIns="91440" tIns="45720" rIns="91440" bIns="45720">
            <a:spAutoFit/>
          </a:bodyPr>
          <a:lstStyle/>
          <a:p>
            <a:pPr algn="ctr"/>
            <a:r>
              <a:rPr lang="es-E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a:t>
            </a:r>
            <a:r>
              <a:rPr lang="es-E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ISIÓN</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Picture 2" descr="http://inghenia.com/wordpress/wp-content/uploads/2009/09/vision.jpg"/>
          <p:cNvPicPr>
            <a:picLocks noChangeAspect="1" noChangeArrowheads="1"/>
          </p:cNvPicPr>
          <p:nvPr/>
        </p:nvPicPr>
        <p:blipFill>
          <a:blip r:embed="rId3" cstate="print"/>
          <a:srcRect/>
          <a:stretch>
            <a:fillRect/>
          </a:stretch>
        </p:blipFill>
        <p:spPr bwMode="auto">
          <a:xfrm>
            <a:off x="428984" y="4991112"/>
            <a:ext cx="1695702" cy="1183334"/>
          </a:xfrm>
          <a:prstGeom prst="rect">
            <a:avLst/>
          </a:prstGeom>
          <a:noFill/>
        </p:spPr>
      </p:pic>
      <p:sp>
        <p:nvSpPr>
          <p:cNvPr id="8" name="Text Box 3"/>
          <p:cNvSpPr txBox="1">
            <a:spLocks noChangeArrowheads="1"/>
          </p:cNvSpPr>
          <p:nvPr/>
        </p:nvSpPr>
        <p:spPr bwMode="auto">
          <a:xfrm>
            <a:off x="3119344" y="3645024"/>
            <a:ext cx="5281575" cy="1512167"/>
          </a:xfrm>
          <a:prstGeom prst="rect">
            <a:avLst/>
          </a:prstGeom>
          <a:gradFill rotWithShape="1">
            <a:gsLst>
              <a:gs pos="0">
                <a:srgbClr val="B2A1C7"/>
              </a:gs>
              <a:gs pos="100000">
                <a:srgbClr val="FFFFFF"/>
              </a:gs>
            </a:gsLst>
            <a:lin ang="5400000" scaled="1"/>
          </a:gra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dirty="0" smtClean="0"/>
          </a:p>
          <a:p>
            <a:r>
              <a:rPr lang="es-EC" dirty="0" smtClean="0"/>
              <a:t> </a:t>
            </a:r>
            <a:r>
              <a:rPr lang="es-EC" dirty="0"/>
              <a:t>“Ser una empresa líder a nivel nacional,  altamente eficiente, con un posicionamiento  en el mercado de la confección de trajes para caballeros  “</a:t>
            </a:r>
          </a:p>
          <a:p>
            <a:r>
              <a:rPr lang="es-EC" dirty="0"/>
              <a:t> </a:t>
            </a:r>
            <a:endParaRPr kumimoji="0" lang="es-ES" sz="1800" b="1" i="0" u="none" strike="noStrike" cap="none" normalizeH="0" baseline="0" dirty="0" smtClean="0">
              <a:ln>
                <a:noFill/>
              </a:ln>
              <a:solidFill>
                <a:schemeClr val="tx1"/>
              </a:solidFill>
              <a:effectLst/>
              <a:latin typeface="Arial" pitchFamily="34" charset="0"/>
            </a:endParaRPr>
          </a:p>
        </p:txBody>
      </p:sp>
      <p:sp>
        <p:nvSpPr>
          <p:cNvPr id="5" name="4 Marcador de número de diapositiva"/>
          <p:cNvSpPr>
            <a:spLocks noGrp="1"/>
          </p:cNvSpPr>
          <p:nvPr>
            <p:ph type="sldNum" sz="quarter" idx="12"/>
          </p:nvPr>
        </p:nvSpPr>
        <p:spPr/>
        <p:txBody>
          <a:bodyPr/>
          <a:lstStyle/>
          <a:p>
            <a:fld id="{93D46B94-676B-4699-941C-F3D01A9F5451}" type="slidenum">
              <a:rPr lang="es-EC" smtClean="0"/>
              <a:pPr/>
              <a:t>28</a:t>
            </a:fld>
            <a:endParaRPr lang="es-EC"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4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3" y="2502978"/>
            <a:ext cx="8208913"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Capitulo IV</a:t>
            </a:r>
          </a:p>
          <a:p>
            <a:pPr algn="ctr"/>
            <a:r>
              <a:rPr lang="es-EC"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C"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C"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Análisis interno de la empresa </a:t>
            </a: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29</a:t>
            </a:fld>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9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19672" y="1311151"/>
            <a:ext cx="6336704"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ANTECEDENTES </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Rectángulo"/>
          <p:cNvSpPr/>
          <p:nvPr/>
        </p:nvSpPr>
        <p:spPr>
          <a:xfrm>
            <a:off x="1619672" y="2690336"/>
            <a:ext cx="6336704" cy="923330"/>
          </a:xfrm>
          <a:prstGeom prst="rect">
            <a:avLst/>
          </a:prstGeom>
        </p:spPr>
        <p:txBody>
          <a:bodyPr wrap="square">
            <a:spAutoFit/>
          </a:bodyPr>
          <a:lstStyle/>
          <a:p>
            <a:r>
              <a:rPr lang="es-EC" dirty="0"/>
              <a:t>El sector textil en Ecuador tiene sus inicios en la época de la colonia, desde entonces ha venido desarrollándose a través de los años hasta  forma parte fundamental de la  economía ecuatoriana</a:t>
            </a:r>
          </a:p>
        </p:txBody>
      </p:sp>
      <p:pic>
        <p:nvPicPr>
          <p:cNvPr id="2052" name="Picture 4" descr="http://4.bp.blogspot.com/-_N4eIFKJODc/TfVXBajU94I/AAAAAAAABIc/3bCg-NDIpFM/s1600/obraj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5"/>
          <a:stretch/>
        </p:blipFill>
        <p:spPr bwMode="auto">
          <a:xfrm>
            <a:off x="1259632" y="3933056"/>
            <a:ext cx="331236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FAMILIA\Desktop\Tesis\IMAGENES MAMI\IMG_75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9" y="3933056"/>
            <a:ext cx="2952328"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3</a:t>
            </a:fld>
            <a:endParaRPr lang="es-EC"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91250"/>
            <a:ext cx="838842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2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wipe(down)">
                                      <p:cBhvr>
                                        <p:cTn id="3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1320809"/>
              </p:ext>
            </p:extLst>
          </p:nvPr>
        </p:nvGraphicFramePr>
        <p:xfrm>
          <a:off x="1619672" y="1556792"/>
          <a:ext cx="6336704"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945736" y="548680"/>
            <a:ext cx="5252527"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Actividades Primarias  </a:t>
            </a:r>
            <a:endParaRPr lang="es-EC"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30</a:t>
            </a:fld>
            <a:endParaRPr lang="es-EC"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4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32075" y="620688"/>
            <a:ext cx="6890604"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Personal</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involucrado</a:t>
            </a:r>
          </a:p>
          <a:p>
            <a:pPr algn="ct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2772032391"/>
              </p:ext>
            </p:extLst>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93D46B94-676B-4699-941C-F3D01A9F5451}" type="slidenum">
              <a:rPr lang="es-EC" smtClean="0"/>
              <a:pPr/>
              <a:t>31</a:t>
            </a:fld>
            <a:endParaRPr lang="es-EC" dirty="0"/>
          </a:p>
        </p:txBody>
      </p:sp>
    </p:spTree>
    <p:extLst>
      <p:ext uri="{BB962C8B-B14F-4D97-AF65-F5344CB8AC3E}">
        <p14:creationId xmlns:p14="http://schemas.microsoft.com/office/powerpoint/2010/main" val="2080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366713" y="781050"/>
            <a:ext cx="7517656" cy="5295900"/>
          </a:xfrm>
          <a:prstGeom prst="rect">
            <a:avLst/>
          </a:prstGeom>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32</a:t>
            </a:fld>
            <a:endParaRPr lang="es-EC" dirty="0"/>
          </a:p>
        </p:txBody>
      </p:sp>
    </p:spTree>
    <p:extLst>
      <p:ext uri="{BB962C8B-B14F-4D97-AF65-F5344CB8AC3E}">
        <p14:creationId xmlns:p14="http://schemas.microsoft.com/office/powerpoint/2010/main" val="1417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10813" y="408718"/>
            <a:ext cx="429592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Operaciones</a:t>
            </a:r>
          </a:p>
        </p:txBody>
      </p:sp>
      <p:pic>
        <p:nvPicPr>
          <p:cNvPr id="4" name="3 Imagen"/>
          <p:cNvPicPr/>
          <p:nvPr/>
        </p:nvPicPr>
        <p:blipFill>
          <a:blip r:embed="rId2" cstate="print"/>
          <a:stretch>
            <a:fillRect/>
          </a:stretch>
        </p:blipFill>
        <p:spPr>
          <a:xfrm>
            <a:off x="827584" y="1760042"/>
            <a:ext cx="7056784" cy="4525342"/>
          </a:xfrm>
          <a:prstGeom prst="rect">
            <a:avLst/>
          </a:prstGeom>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33</a:t>
            </a:fld>
            <a:endParaRPr lang="es-EC" dirty="0"/>
          </a:p>
        </p:txBody>
      </p:sp>
    </p:spTree>
    <p:extLst>
      <p:ext uri="{BB962C8B-B14F-4D97-AF65-F5344CB8AC3E}">
        <p14:creationId xmlns:p14="http://schemas.microsoft.com/office/powerpoint/2010/main" val="5371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srcRect b="1190"/>
          <a:stretch/>
        </p:blipFill>
        <p:spPr bwMode="auto">
          <a:xfrm>
            <a:off x="690880" y="1057275"/>
            <a:ext cx="6977464" cy="4743450"/>
          </a:xfrm>
          <a:prstGeom prst="rect">
            <a:avLst/>
          </a:prstGeom>
          <a:ln>
            <a:noFill/>
          </a:ln>
          <a:extLst>
            <a:ext uri="{53640926-AAD7-44D8-BBD7-CCE9431645EC}">
              <a14:shadowObscured xmlns:a14="http://schemas.microsoft.com/office/drawing/2010/main"/>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34</a:t>
            </a:fld>
            <a:endParaRPr lang="es-EC" dirty="0"/>
          </a:p>
        </p:txBody>
      </p:sp>
    </p:spTree>
    <p:extLst>
      <p:ext uri="{BB962C8B-B14F-4D97-AF65-F5344CB8AC3E}">
        <p14:creationId xmlns:p14="http://schemas.microsoft.com/office/powerpoint/2010/main" val="30188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srcRect b="1190"/>
          <a:stretch/>
        </p:blipFill>
        <p:spPr bwMode="auto">
          <a:xfrm>
            <a:off x="690880" y="1057275"/>
            <a:ext cx="7337504" cy="4743450"/>
          </a:xfrm>
          <a:prstGeom prst="rect">
            <a:avLst/>
          </a:prstGeom>
          <a:ln>
            <a:noFill/>
          </a:ln>
          <a:extLst>
            <a:ext uri="{53640926-AAD7-44D8-BBD7-CCE9431645EC}">
              <a14:shadowObscured xmlns:a14="http://schemas.microsoft.com/office/drawing/2010/main"/>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35</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590550" y="1038225"/>
            <a:ext cx="7221810" cy="4781550"/>
          </a:xfrm>
          <a:prstGeom prst="rect">
            <a:avLst/>
          </a:prstGeom>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36</a:t>
            </a:fld>
            <a:endParaRPr lang="es-EC" dirty="0"/>
          </a:p>
        </p:txBody>
      </p:sp>
    </p:spTree>
    <p:extLst>
      <p:ext uri="{BB962C8B-B14F-4D97-AF65-F5344CB8AC3E}">
        <p14:creationId xmlns:p14="http://schemas.microsoft.com/office/powerpoint/2010/main" val="35880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75967" y="836712"/>
            <a:ext cx="3792064"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CAPITULO V </a:t>
            </a:r>
          </a:p>
          <a:p>
            <a:pPr algn="ct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611560" y="3284984"/>
            <a:ext cx="828092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IDENTIFICACION DEL PROBLEMA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37</a:t>
            </a:fld>
            <a:endParaRPr lang="es-EC" dirty="0"/>
          </a:p>
        </p:txBody>
      </p:sp>
    </p:spTree>
    <p:extLst>
      <p:ext uri="{BB962C8B-B14F-4D97-AF65-F5344CB8AC3E}">
        <p14:creationId xmlns:p14="http://schemas.microsoft.com/office/powerpoint/2010/main" val="41453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1674674"/>
            <a:ext cx="5904656" cy="1477328"/>
          </a:xfrm>
          <a:prstGeom prst="rect">
            <a:avLst/>
          </a:prstGeom>
        </p:spPr>
        <p:txBody>
          <a:bodyPr wrap="square">
            <a:spAutoFit/>
          </a:bodyPr>
          <a:lstStyle/>
          <a:p>
            <a:r>
              <a:rPr lang="es-EC" dirty="0"/>
              <a:t>El problema radica en   que el nivel de desperdicio de materia prima  es del 35% al 40%  el momento en que se </a:t>
            </a:r>
            <a:r>
              <a:rPr lang="es-EC" dirty="0" smtClean="0"/>
              <a:t>aciertan y cortan  </a:t>
            </a:r>
            <a:r>
              <a:rPr lang="es-EC" dirty="0"/>
              <a:t>los  materiales  tales como, pelón, rucela, popelina, bramante. Incrementando los costos y disminuyendo la  utilidad. </a:t>
            </a:r>
          </a:p>
        </p:txBody>
      </p:sp>
      <p:pic>
        <p:nvPicPr>
          <p:cNvPr id="18434" name="Picture 2" descr="https://encrypted-tbn0.gstatic.com/images?q=tbn:ANd9GcTySxq0tANcGN4J1c2ed4NYLVBWS_mick-wes4Zl6T5wHskpPW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501008"/>
            <a:ext cx="3312368"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38</a:t>
            </a:fld>
            <a:endParaRPr lang="es-EC" dirty="0"/>
          </a:p>
        </p:txBody>
      </p:sp>
    </p:spTree>
    <p:extLst>
      <p:ext uri="{BB962C8B-B14F-4D97-AF65-F5344CB8AC3E}">
        <p14:creationId xmlns:p14="http://schemas.microsoft.com/office/powerpoint/2010/main" val="2318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heel(1)">
                                      <p:cBhvr>
                                        <p:cTn id="14"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1412776"/>
            <a:ext cx="6192688" cy="1477328"/>
          </a:xfrm>
          <a:prstGeom prst="rect">
            <a:avLst/>
          </a:prstGeom>
        </p:spPr>
        <p:txBody>
          <a:bodyPr wrap="square">
            <a:spAutoFit/>
          </a:bodyPr>
          <a:lstStyle/>
          <a:p>
            <a:pPr algn="just"/>
            <a:r>
              <a:rPr lang="es-EC" dirty="0" smtClean="0"/>
              <a:t>El </a:t>
            </a:r>
            <a:r>
              <a:rPr lang="es-EC" dirty="0"/>
              <a:t>momento del corte de la materia prima, antes mencionada se deja  entre 10 y 20 c.m.t  de  holgura. Debido a que las personas que realizan este trabajo no tienen  la necesidad de cortar la materia prima exactamente a la medida requerida para la confección</a:t>
            </a:r>
          </a:p>
        </p:txBody>
      </p:sp>
      <p:pic>
        <p:nvPicPr>
          <p:cNvPr id="19459" name="Picture 3" descr="C:\Users\FAMILIA\Desktop\Tesis\IMAGENES MAMI\IMG_7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1723" y="3573016"/>
            <a:ext cx="2868586" cy="215144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39</a:t>
            </a:fld>
            <a:endParaRPr lang="es-EC" dirty="0"/>
          </a:p>
        </p:txBody>
      </p:sp>
    </p:spTree>
    <p:extLst>
      <p:ext uri="{BB962C8B-B14F-4D97-AF65-F5344CB8AC3E}">
        <p14:creationId xmlns:p14="http://schemas.microsoft.com/office/powerpoint/2010/main" val="13210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down)">
                                      <p:cBhvr>
                                        <p:cTn id="12" dur="580">
                                          <p:stCondLst>
                                            <p:cond delay="0"/>
                                          </p:stCondLst>
                                        </p:cTn>
                                        <p:tgtEl>
                                          <p:spTgt spid="19459"/>
                                        </p:tgtEl>
                                      </p:cBhvr>
                                    </p:animEffect>
                                    <p:anim calcmode="lin" valueType="num">
                                      <p:cBhvr>
                                        <p:cTn id="13"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8" dur="26">
                                          <p:stCondLst>
                                            <p:cond delay="650"/>
                                          </p:stCondLst>
                                        </p:cTn>
                                        <p:tgtEl>
                                          <p:spTgt spid="19459"/>
                                        </p:tgtEl>
                                      </p:cBhvr>
                                      <p:to x="100000" y="60000"/>
                                    </p:animScale>
                                    <p:animScale>
                                      <p:cBhvr>
                                        <p:cTn id="19" dur="166" decel="50000">
                                          <p:stCondLst>
                                            <p:cond delay="676"/>
                                          </p:stCondLst>
                                        </p:cTn>
                                        <p:tgtEl>
                                          <p:spTgt spid="19459"/>
                                        </p:tgtEl>
                                      </p:cBhvr>
                                      <p:to x="100000" y="100000"/>
                                    </p:animScale>
                                    <p:animScale>
                                      <p:cBhvr>
                                        <p:cTn id="20" dur="26">
                                          <p:stCondLst>
                                            <p:cond delay="1312"/>
                                          </p:stCondLst>
                                        </p:cTn>
                                        <p:tgtEl>
                                          <p:spTgt spid="19459"/>
                                        </p:tgtEl>
                                      </p:cBhvr>
                                      <p:to x="100000" y="80000"/>
                                    </p:animScale>
                                    <p:animScale>
                                      <p:cBhvr>
                                        <p:cTn id="21" dur="166" decel="50000">
                                          <p:stCondLst>
                                            <p:cond delay="1338"/>
                                          </p:stCondLst>
                                        </p:cTn>
                                        <p:tgtEl>
                                          <p:spTgt spid="19459"/>
                                        </p:tgtEl>
                                      </p:cBhvr>
                                      <p:to x="100000" y="100000"/>
                                    </p:animScale>
                                    <p:animScale>
                                      <p:cBhvr>
                                        <p:cTn id="22" dur="26">
                                          <p:stCondLst>
                                            <p:cond delay="1642"/>
                                          </p:stCondLst>
                                        </p:cTn>
                                        <p:tgtEl>
                                          <p:spTgt spid="19459"/>
                                        </p:tgtEl>
                                      </p:cBhvr>
                                      <p:to x="100000" y="90000"/>
                                    </p:animScale>
                                    <p:animScale>
                                      <p:cBhvr>
                                        <p:cTn id="23" dur="166" decel="50000">
                                          <p:stCondLst>
                                            <p:cond delay="1668"/>
                                          </p:stCondLst>
                                        </p:cTn>
                                        <p:tgtEl>
                                          <p:spTgt spid="19459"/>
                                        </p:tgtEl>
                                      </p:cBhvr>
                                      <p:to x="100000" y="100000"/>
                                    </p:animScale>
                                    <p:animScale>
                                      <p:cBhvr>
                                        <p:cTn id="24" dur="26">
                                          <p:stCondLst>
                                            <p:cond delay="1808"/>
                                          </p:stCondLst>
                                        </p:cTn>
                                        <p:tgtEl>
                                          <p:spTgt spid="19459"/>
                                        </p:tgtEl>
                                      </p:cBhvr>
                                      <p:to x="100000" y="95000"/>
                                    </p:animScale>
                                    <p:animScale>
                                      <p:cBhvr>
                                        <p:cTn id="25" dur="166" decel="50000">
                                          <p:stCondLst>
                                            <p:cond delay="1834"/>
                                          </p:stCondLst>
                                        </p:cTn>
                                        <p:tgtEl>
                                          <p:spTgt spid="194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VFBUWFxcaGBgYGBcYGhgXGBgXFxocGBccHSYeHBojHRcXHy8gIycpLCwsGR8xNTAqNSYrLCkBCQoKBQUFDQUFDSkYEhgpKSkpKSkpKSkpKSkpKSkpKSkpKSkpKSkpKSkpKSkpKSkpKSkpKSkpKSkpKSkpKSkpKf/AABEIAQEAxAMBIgACEQEDEQH/xAAcAAAABwEBAAAAAAAAAAAAAAAAAgMEBQYHAQj/xABCEAABAgMFBQQHBQgDAAMBAAABAhEAAyEEBRIxQQYiUWFxE4GRoQcjMkKxwfAUUmLR4SQzcoKSssLxQ6LSY4PiNP/EABQBAQAAAAAAAAAAAAAAAAAAAAD/xAAUEQEAAAAAAAAAAAAAAAAAAAAA/9oADAMBAAIRAxEAPwDVjAEAwAIBRJg+JoKgQciAPihGda0pDqUEjmQPjCgyjLvSUMFtkL5J8lHSA0qbbkJqVADjWGKNprKosLRJJ4Y0j4mO3oCZR/hPwjAZUx5oB1X84D0YVRx4LLSwAGTCOkwAeOAwI40AfFBguCR0QCmLrHcZ4mCJMGgD9oeJgq554nxjhMUfbnaifZ5yJckoAUjESU4i+IjUtpwgLv8AaFcT4xz7SrifGMntG3dsQl8aT1QhvIQ72b9I9onWiXJmS5asagl0hSSHNSzkUgNO+0K+8Y6LSriYRBjpgFvtSvvR37Urj8IReA0AobUrjAhIxyA7ABgAwGgFEqgzwQGAIBTFGX+ltbTbOdWPHjF8vy8ZkmVilylzlEsEpDtzPKMzt1ttVqmkzJSEYHBMwBSgwBwpQdXNAAKmA0q3TXkk8UH4R58lqaf/AD5d8aRdEq2z5mDtQAAQoKlYSnudmY6GGF87JypM1IxIMxRoQiYlzm+avJoDWJRcA8hBjFc2ZtdsKJfaiXMlrSCJiThUA1MSDn1DZ6xYoDkdjjwBAGgQGjgMAoINBHgzwAIjNNvzityBnhlDzUs/lF12kmWoSv2RKFTHD4iKJ1IBIBPJ/GMvtcucpa50+Y6yoy1FZRLSFophZKxlo36wEXfamAD6V5Q49HYCrwkcis+CFQL02VniWZqihYBFBMdn6D/KIm475NjnonhD4SR7VC6Skg65HOA9CAQbDENsttNLt0ntJbggstJzSrrqOBiZgOER2A8AwCZgRwwIA5McBjrQBAdEdECOQBxFLv251otkubLSClcwKUeCvZUOTglT8X4RclKAzisp20kzLRLkpLhSlNM90qSCyRxd84BezT0SrSEFO8ZSQVnMlywc1I550EOLbYJEuZ9oUgYkhVQA9Wc8ywiH2wQULTMHvYRm28C+fTTWBKvFFoSUKm4SAyJbjEo4akVCjUkBmygLLYLUmZLStAOFQBD8DlTTpDgwlZpKUISlIwhIAA4AQo8AGgPBXgPAGgARx4DwB0wcCCCDCA60QFpuez2lE6zqlrSCsrUcLb6i7pVkcvKLA0VW57ZJSZi5toSlYWsKQZmFlJUoeyVVBTho3OAQ2vkS7LYjLlJw4yEguSBxJJNABFLuTY82i2S5agSmUXnHMYQXQCcnWNOBPCk1tvfKbUUyrPimmoOAKUA5qaRcdirtRKs26ACpaypuKVFAB5gJEBJ2G7ZUlOGVLRLTmyEhIfuhciFSmE1JgCNHDHSI4RAJkQI60CAMY5HTBFLgDvEdb7/kyS0yYkHg7nwiD2nv1TmVLLAPiU7Ofug8tT3RVJUgKcuMw6mzJPH590A72k2rmWgKQkFMpwwHtKYn2iC7GlBTrFX2hs5RKkqZmUx8K9zvlFukXHiA1qoLYmlM6/yhoa7ZWd5Nn1aYRwqAxzyqH74BE2+0myo9YmcjCEKlqBXNKsRYgAguABvAl2ds4ir4tk0LkqwiV2QUE4MSVZpOIhRxgudWyLcTYtlbx7BScVUndNK1ok/AeHExI7dFEx8lYZQrSmNQIL9EwD/ZXbOXaEBMxQRNGhYBWjjQHlFoEYpcVkE1KpfsrT7KnbSgOpDhoseze2qrOeynhRlpoFVJSxr1HLMZcoDSGjmGE7La0zEhaFBSTkRUQq0BwiAkQYwCIDoTBoKIb2i3gKwJGJbBw7APqo6dKnlAO1EAElm4xRL72lkrWVps/byUKQkqSkEqXMKg6XzDIKQdSRyMSm0UpcxKZZViK1ezknC2o1qU5v3Q6u+7xJVglioQh1e6lTrcniohQYcOAzBobYJFm3pf2dLFRlhQxqc1xkeyHLUJJyplEDsBtr62bLmjBLmKxSyEslBoGLUAIauTjnDm/rJ28xSAFqws5AxFSnUN4swy5CmkTVwbMJkS2IBWoDEW8hyD/E6wFpC3DguDrHFCIKRKXZ3wF5YzQaAccPDplErYLxROS6FdRqOogFSmCqTCpEEMAiRAgxEdgCKMR97LIkzClQSQlRBLsCA+leVIfriubY2xpaZY/wCRVf4U1PnhgKELXPmKZEiSo+0QAotrUknWJ2w2eahHrAmXQnDJSQXb3lKfMDIcobXTNaZNlBiSnEM6kH68ImrWoup6JIbpQkV5FudYBSyTyZawGOEMxqcQL99AD3xF7cJ/Y0qJchYIrUZU58f9RMWCWDLKipJIHtDMZhya6AxG7ZIBsKjRnSQz8GNOQAgKpcl5YyyvaY6gYgwHjXzhzfd69nKCVKxKUoqpqBRLh6AkKPfFVKGUGzzBB8CD4webNKqlzzLnL68oB7cttUm0oLjeoXoOIHjE1faeznldAJgxgEA1IAIIdzXMNpFPWotu6VfodOPd/u23pME2xyVuXybRsOh0qAeioC07H2+YZgShG5TGEqDMaBYBLgghiBpF6AjK/R3bWtqUk+3KmDXMFKh5JJjVWgBHGjpTAgErRMwpfWgHUlh5mGFnlgTFtphBOpNVEn+qHVpqtI+6MXeXSP8AKGcmcEics5JUX/lQmAZ31aUBad/CpHtEM4TQs5oFUBrQAkmErLeq56cNmRuimMlkvmXWQ5OrpBNc9Yrmz10zLTOTMtAK0KUpWEpVgbe3icicTBiTnyi/JV2ctZAFFKpow3fAAP3QCF13SZaTiViWouogMOQAfIczxiUSIj7qvHtkKIZgpgpJcGgNM8nbWo7g/VNCQ6iEjiSAPEwDa8pYXhlH3zvNTcTU9xon+aE7wusqKVS1dmtNAQNOHMUZjBJFpTMtBKVBWGUMqjfUS4OR9jyiQVMZychAI3ReBmpIUAJktWFYGWJnBHIgv4jSHxEVaz2HsbUufKmKV2n7yWRungQoZNxIOsWK7rxRPliZLLpL9xBYg8wYBSBBiIEA1XFB2kvLFaiKtLASCKB81dalu6Lle1vEmUuYfdFOZNAPFoySfeJM3EXOdT9dYBzYLV+2M5BIIpR35tFktCwmXUFgRRy/jwipyyEWiXMzBIpnnw+uMXG3uxI4jMaEA6mAVsEqWiUtSWzw7r5nCC9Wdwcmp1httDSxqAGRDn8TFz3PElY5pMp8082qRkd0mlG598Q+0EwmyTSxLnTKiVAk6gGn0DAZvIZAUpSqOQBm/EgcY4FFQPup0Gp6nTo9ecFs9mxEKNWoPAfNz3w6nIy+q0+vygGs0t5Ui1XABMsMxHvIJUnkUkuRwLFPlFVmp5GLHsta2s9qSCxw5HXGG4Z7vxgGNjt6rPPs8w+4rEf4cVR4OI3dKnDjLQ8oxC6dn5ttYpZKEBVTUkliQBSgcVJArnGnbPXl2ctEpawoIIlBTgkqAyJFKbqfCAskFCYMDBVrYEnIB+4VMA0RVS1fiI7ksn5E98Q1oJ+yzzqtcwDvXgETD4ZbnNnPXM+ZMQkpZNjlk+8oE96iuAnLskhEpADUA86wpZTujnXxr844aSzySfIR2VRIHAQEfevahSTLSpaWbCkhId81bySzc2homx2hYqiVKfMnfV5f+4nwqCTDSAptwW0We3mzKU7yUAKZnUglRo5zCye6LotOINprGJ7W2lX2xUxBKSlQKSHoU0+UXu4dpZ82WmctIwGUoAJPtzkrw0GYJBy68IC0W2UBLKQpMsNUmj9TFWstqnWNfaJAXIUd8SyFJOhUltRx1ZoJIuW0TFqVaUy5jl0krxiX/wDX7Kod2pE5CCVzkYADQJCAAOkBcZFpC0haS6VAEEagwIzHZjb9MmSZaq4Vqw/wliPMmOQExt7eLBEoa7yumSR4v4RRJikywVLA6Z8vlE7tVayq2TipsKGQH/CkEt3kxX7SglBwlMxOgyIzzGTwDCde2JaWSAAoHI6EeEX+agkJokFQCnc+6C+bjCz1p30jN5zM7FJGYOfdxEXy6bcZlmlKGMrTR3dwHp0rrwzpAT6ZaQgsSBicEnMAM4OTP0y74jr/AJv7IrMKU7kA1Z06cOcSM2x4ZIOVFFWIk6FwC1AH/wBxC35L/YiSTmvDhJwtnkS71Pk2cBRLvLobP2vL/cKFia6QxsbFxWhf+35iHiksRr56QCFoUOI/OJvZAJKLSDTdB8HJbu+MQM3P9eQ7uMTexYLWgghmDjVqu3GAveycuWbN2AZ5krE70JxKxDN3SVCnCI2/bSJQTKUUpBZGFIxY1UwqKkgBKg5Na6Es0VW6LyC0qlrUJZCsUtRBUAVF2VxBxMdcjpC1usy5Z7W0zJfqwTLQhzjWQwPJNX58M4DW9nLw7azSpmqkV6h0nzBMO7YqgT98gd1VHyBHfEFsChSbvkYjUpJHQqJHkRE2uY8wDgkn+ot/ifGAiNrbWqXIWQC2EueFIStMgpsslAd2SAz5iWdRlX4x3bKarsMKWaYpMsv+NQTTxh3eQ3pQ0x/L9YAWJM0Sl9qGJLJSVBRAYJqaipcs5z7gpesyYADLStWdEM70Z30z5ceTqeqg6p/uEKIMASSpWEYmxMMTZO1W5PDa9bTglKVwB+EO1KiB2jxTMMlHtTD5DMnkIDMTZl2ic0tJWpSsh1ry740jZ7ZNSJCJU9bpSoqCE0DqzxKzOoo2Zzh3ct0oshwgOFgb5AcqGaX4agRLTbQBAFtBQhLNTLKM625vqVh7NIJPB6dSPzib2p2oTJGEby1ZD5mGOzOxKpswWm1DV0oOvAqGg4CAabNej3tJAmTiUqWSoDgksz/GOxpDNAgMptVhVaJi5hoFzFEYiQC6iwHl5w9n7KqRLJCNc0qqRnkr666vrmsiy2L2Q7l2fFoav8Il7fO3XDAhwAVM+jGh00rAZBeMlaFlKsVHoQxD6EERctkJK12VADtiVUcNNKa6vURB36e0UoKz91iVADIAHg5NDk2jRYti8QsctI++vMmra/LSo5wE9bpI7JCDViTUEcQ2bnPMPERtIspu8g13mBDnjr4fQi0W6yHshkpYOZGYfLqRFa22SkWKiWqQMvdOfkfowGbWBbKIOv184flQYFxU+X0YY3WCcRI0/KnxiQmBwMh499frQQDNa37hz6fKJvYIBXbCjkFuuFflEHOBBYfHOJn0doJmzEsWKFgsB0A8HgGaLin9mJ6EKVLKlVQ5KSCxBw178qw/ufYqdalgYFy5YIxKUCkAcEgsSW4Rf/R8B9ko7doqhOXsuO6sWpApAEssgS0pQkMlIAA4ABgISSo9svJsCB3uonyKfGFyqI2Ra0ibOKlAVSA+dEJUfiB3QERthbmmWeWHJM1K2AcshzlrlDmXblLMozN3fVmkodI7NixPPyiFlL7W90kVCELOvDB/lFgvWzlcxCQWOEsakOeIBD5QEnNU+HmofAn5Qp2gcCjnTXwhnZbKZaZSCrEQVOWZyQs0HBzxhC33Stc1KkrCU7uJwcW6XGEg0fKvEwEmtUQylFVoKkkkykA4R7yVkuP+jjmGiYmxSNpLcuVaJUyWSFJLED3kuHSeR+MBIX5tjIQAlS/bBYpckEaUqD159Iibr2jtFuxy5CE7rPMWpgkF2OHMmhyiiX/JX2xWtJGJyXyKia5Z6cItnontLWmanLFLcdUKH/owFvuTYuXJUJk0mdNd8SsgeSeXPuaLPASmDgQCTQIPAgKxY58uzpCFrQhRFEkhJIHz5fGGt6SEz0FSVBYFdwjSuWZ51iWt4FlkrmIQFzWclWalAVxKzyBplkIgL/tyBZk2xLS5m5XILcoSocSmpHGj9Qo16SQCtVEqBcAVoxdn7vGLZsVK/ZpNeJrxUdO5vGKpthaQFKY0WdOFOT0qPGsXnZWUBIlAigSnQVo4LdcukBK33PwpS1SDloeL9x8oq+3FoxWFGHCwVmHY8GJzalYst7kkB6BgX4F9dNfp4rG35UmzJBLskB3LVU4ozeynzMBQrrS4bi786E/KJFCdOH18IjbvU2E8y2mYIiSq+nw7+jd0BHWrN+tOkTGwMwievCHXhU1KA4Xy5sQ/OGFsTy4/Xg8P9hLUEWs8007s4DQPR/OKkTxomaWbmKnvNYtqYqWxDBdpSmg7QHJmJenCmUWkqMAo0R9ilpdamBJWqtC7HCPJIh4JwIrQxWrddsuWuZMUFzAShkqWrCnEpRXhFAKOW5dIDip6UWydNKDhlykpdIHvKJLhx90RIiZitCCMigEdDjP5RXrPYJpE9EmX6ubMUylKSAAncapKmBB0iZnWkSp6QxICEgMz0xjUjiPGAmJntpf8XyHzhYQ3E0KKFCoKSR0OBvjCUq80mYUVcEh6MSHcCr+6fDxDtsvBKVYGUSzsBo7ZktFMviZjtCThWydC3Ec+LRY77RMTME2WjtGThKQQDmdCRoeMVqbbZpW/2WbnwB83gGm0NkxI/dqFOR05GIrYC04LwltTFjQe9J/IRLXrarQoYewWOoSKf1xBXbJXItUqYsMe1SroCoBn6QG3yZr0hYwhLAqa0hSRMxZwBmgQZoEBCX5duNCi+W8ARqmtDmMmjINpNpO0mhKkraTupl4twGXug4cIqW1fONk2itGCzTlDSWvxwkDzMYZf1lVjxmpWhCu/DhV34kqgIqbaFzluouaAcABoPGNh2eUUy0JYZAF8zu4u53EZDYB6xIbUeLjPyjZrDUABt5yWclgwHeW8vEBb7diGbByA40IpQ8zFZ9I1JDYsRGAKYUGbVfiImZiyvCFAFlgMS1KCoo71+MV/0mTsKMAOawaBqAZdz/VYCpWFDYODp1zc/CJFUvdyBP5/r8+ENCkpSOPhlD+agudanwf68oBrN4v9fXhCdzTuztUtX4mqWqcq+UKTXZqfXXWhiOnqKSFAZEEd1flAa1slS0z3UDiCFMCGxOSrKnvAd0W1aaRnexkz9rIQaKlEnMD2gaB2zfwi/sWqWgBLVWIzaWwmbKOEjdAJ47hxAjpwz4EQ+SpufxhG1KcFP3iE+Jr/ANcUAe6pJElGJsRS6v4lbxp1JhnaLCidPKVh04RqRx4deMTDMIirPW1TDyA8h+cBJ9kAzUYMBpp+UJou2WJhmBIxnWutCwyB5tWFVGDiAStA0hvKs4cmHM6AhMBBXoA/H6Bir7TWTdSsafKLRfSqtrETetnxSFakV+q8IC9WObilpUPeSk+IeF0CIPZK1Y7HJOoTh/pJT8onnpAdgQEmBAVjbmdgsi6tiUhPioE+QMZXfhKpcs6grSc30WO51K8I0n0hL9XKTxUScvdT/wDqM9vaSeyUKEghWmjp/wAvKAr9hT61HNQ65iNiRMUlIUKgJyGeT0fu4xkV0ynnIAo6kxqs0AMAcRYVB4BsnLM3OAaXfZj24U26lRYCpGWmeg+g8Vnb9WOYgHPtFZ8AAnLu0i82JYxs/rKO2Rarac/CKHtiPXoDuXUa1LOwevIQEGoUABPPl+sO3oDWoHTIZeZ8Ib2hTfWv5w8QtwAcg45nCopr4CAaTpIpnr3ca8YZWtFPrlEjaJmn1xr5RH2iuWnTLOAtXo+tb2iTXNC09Sxo+ocRqiqiMQ2MtGG1yh/8qe93T843AqpAN5z0bKEpZxTkjgCo9fZH9yvCDTpjNAutLqWvmEj+UP8AFRgH80cIibGfXTOv+MuJZURN3j103r8keMBJkwogUhFRhWWYATRWOIgLLwEiAhr2Q5iPtkvFLUOXyESF5JrCAkODAJ+jyd+zlB9yYoeLK+cW9K4pexammWhHNKh3uD8Itsol4B2kwI4iBAUfbdeKclNQEo/uJ/8AMUu9ZeJKRliccnII+JEWjaebitM0/dZOmQSH7nJioXys0Y6g9/8Athl+oRVwpe0S3+900OvdGjzZmJWFISUsQEpIbJi5GZo2fVooN2yCLaAke8W6GvwMXu0qYkg4meuQBchm0z+ngFrltJ7bBk4OHViBkC+XX5xSdo1AWhsglJFaMSa5nWsXa6pjEzCD7JLUoUjM0etPGM72gtaV2qYQ2jOMtdIAsmQqYoYUlQcA4atUcKQ/lXNOQnLEXKnS5YFjWmefiIV2UW0pRZ98hkgZAJ40+hFisClFLhJdjnxORU2XhAURdqScjm2QJr1AjhuqapmlzKlqpIFKn6aJWRcjLmq7MH1iMG8UsCuh8Ik7cAF4uzIHbqOITVGgDv3/AJQFbuCzKl2uQFApJmSy2R9tjnG6mXSMCu+0vakKDpZaGc4m3wc9co9AmAYT0ccv9wpdH7pJzxOr+o4vnDhUgFwQcuFOj8YiLwu9UiWtcpShhSpWDQ4Q7daagwEuqkRd3n103L2vyiqWf0mpymIKeodn5pPA8INYturOlS1lXtHLeDZfh5GAvKjlBgsO2rPrl1iHRfZUAvs1YSAQQ5oQCDRPOFZe0cr3nSWq4+jpwgJIGFklxEOm/ZRNFjwP5fXfB5u0UhIcrDdDz5cjAJXqd4dYEhNIYWy8VTCDKlqWGNTQZcf1haXNngH1J7i/wfRoBK6GRbCPvoPexB/OLegRU7uu+cq0omqR2aUu7mpcMzRa0mAXQYEElmOwGWXlacc2YdCtZ8y3yiuXu7mlHH15xPXlY5kpTTElBc55F9QcjnpFdvJB+evWAXuMH7RJUDmkAkh6pJRw4ARaLcd0Oo1NcNCWfgDqdDrEBsxIeYio3FqLkcUuM+aHiwLmupgh1EHPwqxLZDPUeIOrpCeyUSStNS50oGoP5hSMytsw9tMYgb3AfrGmWezL7JaVsBgUwALA5gPm35tGZLlEEkFY3lajTrAWDZmzY5RxB0lSnYGhxaADlFhNqUEHAk5GpDABgdc8vrVn6PNnlzrMVCYlIC1pNCVPQ6EDXjrFgt+yMxEtSkrllgo1ChRqgVOgZz/oKjdxCigNKLzZYfEfcQ7558iO4xH3hMcIpKcicotMdnJBeuRAFdKVFYeWQhHZB5FFTVPV2CGfr+WsR+BkhTSWEpbVOpVo+VfjWAhbGrCujEBSXauRemkej5RcPxjzpdssKWv2QH0FBT4R6Lso3EnkPhAKsILMSCCDUa9IVIEcMuAxe23OFBSKYpa1IB/gJAB5UirT5RSWUOP1wjRdpLKZdqtCRqUTP6g5bvBirX1ZQpOMB1NVoC9eju2drYkDMyyUdwqP+pHhEptUyLHOWdJavEhh5kRU/Q9aa2iUfwLHmk/4xY/SRPCbCpNd9ctIr+LEfJJgMjRdc4oxB2zzGnCEJUsqIBcuQIukuUOz7m+EQFwI7W3SksDjnIccsQJp0BgNjsllbSkSaJdIWEscIMYBDBHYCjBSYBSWYEFlKpAgDzpKVhlAKHAgEeBiLm7K2VWchHg3wMS5jjwFYvPZuTJT2kiWEqxB2Jq/Ulv1iuWixzUEEBSQauUKYUydn1NemsaDeMrFKWOT+FYNJm4khXEA+IgM6tV5JEqay0q3VJY+0A4HmK9esZ/Js4Uk/u6VqT9Z98WfbG5hMts71iUqMwBiFGhQFjIU1iDlyAhG7NlnEhSvYPuk6kcvrUL96JFtZ544Tu6qExbr7m4bPMPJv6iE/OKX6I5byJ5f/lTy9wRbNpFYbOrPNApnVaYDLLbMxCWQtB9XOUdxqYjyy08YjrdbWSBiln1CaYGLqL0PAP8ApEjaZm6nfWGkKzSNZrP1+niGvq1KcjEpglGaR91P++/XOATuS7py0LUhC1JxM6UkgEAMKZGvnHomyAhCQaHCH5Fg8Z76KLwly7IoLWApU1ZrSgCE/EGNClWlKhQhuUA4EdgiVQcGApe21lafKW1JiFSz1SXHkpXhFJn7pIPMjpGjbe2cqshWPakqTMHQFlf9VHwilW+RjQFp1S555QDX0Xrw3hMTxkq8loMWT0jKxKsss5Y1rLfhAA/uMUvYKcU3pL/EJiTpTAVZdQIte1kztLeBpKkh9d5alFvBjAQ15zAiSs6gEA88v1hD0bXbivBJI/dpWs8ixQH71RG7Q27EyE5A73WLn6H7uZE6cR7RSgHkkOfMjwgNGgijBlCE1wCaoSUYOswnAKSco7BZWUdgFzCaqQoTHDAILXSGd0TvVYTmkqT4Et5ND6bKpETKBTNmJycpUO8MfNMBTds1BNuBxKTi7JQwpBydBqcsh+sVUXindSZvuzAfVppRf5iLj6QrMcMqc6gEKwqau6rJx1p/NFPM5IUlJWWEyYP3Q4Bvj3wFt9D83dtKHdlSz4hY/wARFu2r/wD5lZ+3LyLf8iNdIo3o5xAzpofCrAkEhsRSCTTooeMWbaS8nsqwc3Qc29mYg59zwGZ2qcoI/wCUNKLsag9sAW5t5cohbYtS1LO/Qivc2kSlrkbpGFVO1TRYqQtK265mGF4DAldFOpSS76EPl3t9NAafsTswld3ySXBUFK5MVqIppRvKHFsuOfIdUtShV6Fx390TGw00Lu+zEZCWkd6XSfMGLCBAU6x7YKQAJiHajhv9RZLvvyVN9lQfgaHwMEt2zcqbXDhV95NIr1t2UmSt5LLD55MOJHHPLjAWq9LGJ0iZLBAxoUl+agQIyG77RNWgpBwmW6SgoBQpnDYg3Hj4xYV7WrsxDgkajSnF/wBIgNnZyiggzHQoYkggggEqBwvmkOQDUODAJ3DZ0S70s6k7oKlDCoEFJMteT6Uzh9Kvcz5k6aAd+YcJJYFIZKQDySB3kxX72LWhl0WkKSF1DpMtYqONcxwMSHbo7MLQqYQkD92oUYfcJbjRtOcAxvGxbwKWOImjgkHgfGnWNo2ZugWazS5WqRvc1GqvMt3RmGxshNqvFKgCUp9YpwKlLM4/iIMbGmACkwksQsuEVGARVCJhZcIqgF7OKQI5ZzTvgQChMcgER0iABiOnlp8t8lJWnwGIfBUSLQyvOzFQQpIdSFpUw1Dsr/qT4QEbtPYU9gsn2GOIHg3HMRlMqRis61qUsLNqQhG8GCSFBW7qxAEbVelh7aTMl/eSQDzah8YzO5PR3aROkCclYQmaVr35ZlsHO6xxOSEivHSA0m7bolyJKJSEslIbi5OZJ4kuYhdp7gKpM3BV0KGHm1PNotREcaA89zVAvup3lOAyn3kqQugFWUNGy5UYzFpcBSMJwpS5xAJILAks7M1amsbzK2OsiZgmCSkKDtVTBySWSThFSTlrCV8bD2e0JIKSgl6p/I0gIT0aW/BLmWSaUpnS5iiEOKoWygUfeS5JcaKEXxMZPbfRVaZcxEyTO7QS2Zj2U1hkErLhxo+UaJsxKtIs6RaykzXNQz4dMRFCrpATKY5OSCkuHDGnGDAQcCAwu+rSqdP7P7POwMCUISszCX9lTtgpwB0rWkhZ/RdaZ4+0rmCVNIeXL3k4EgMhLj2QAwZqa1eNjIhNQgPPt/3RaZMwqtSSyQpicJK3Jw1TQ8zB5t3Fc2xWSVurEsJWoVBVNWVKdjUAN4GNU2/2VXbZUtMsJJQt1AnCSlqgKYtUDSIzYX0eGyrM+c3aVwJfFhBcOpWRU1KU78gsOymy8uxyQhLKWarWzFR/IaCJ1McSIOmAKuEVwsswiswCK4QUYWXCBMA4sxpAgWb2YEAtHTAgQAl5Rwx2BAFEH0gQIDhyjiMoECA5BxAgQAg3CBAgFkwYQIEARecFVnAgQBDnATAgQB4MI7AgE1QlMgQIBuuG8zMQIEA5s3swIE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data:image/jpeg;base64,/9j/4AAQSkZJRgABAQAAAQABAAD/2wCEAAkGBhQSERUUExQVFBUWFxcaGBgYGBcYGhgXGBgXFxocGBccHSYeHBojHRcXHy8gIycpLCwsGR8xNTAqNSYrLCkBCQoKBQUFDQUFDSkYEhgpKSkpKSkpKSkpKSkpKSkpKSkpKSkpKSkpKSkpKSkpKSkpKSkpKSkpKSkpKSkpKSkpKf/AABEIAQEAxAMBIgACEQEDEQH/xAAcAAAABwEBAAAAAAAAAAAAAAAAAgMEBQYHAQj/xABCEAABAgMFBQQHBQgDAAMBAAABAhEAAyEEBRIxQQYiUWFxE4GRoQcjMkKxwfAUUmLR4SQzcoKSssLxQ6LSY4PiNP/EABQBAQAAAAAAAAAAAAAAAAAAAAD/xAAUEQEAAAAAAAAAAAAAAAAAAAAA/9oADAMBAAIRAxEAPwDVjAEAwAIBRJg+JoKgQciAPihGda0pDqUEjmQPjCgyjLvSUMFtkL5J8lHSA0qbbkJqVADjWGKNprKosLRJJ4Y0j4mO3oCZR/hPwjAZUx5oB1X84D0YVRx4LLSwAGTCOkwAeOAwI40AfFBguCR0QCmLrHcZ4mCJMGgD9oeJgq554nxjhMUfbnaifZ5yJckoAUjESU4i+IjUtpwgLv8AaFcT4xz7SrifGMntG3dsQl8aT1QhvIQ72b9I9onWiXJmS5asagl0hSSHNSzkUgNO+0K+8Y6LSriYRBjpgFvtSvvR37Urj8IReA0AobUrjAhIxyA7ABgAwGgFEqgzwQGAIBTFGX+ltbTbOdWPHjF8vy8ZkmVilylzlEsEpDtzPKMzt1ttVqmkzJSEYHBMwBSgwBwpQdXNAAKmA0q3TXkk8UH4R58lqaf/AD5d8aRdEq2z5mDtQAAQoKlYSnudmY6GGF87JypM1IxIMxRoQiYlzm+avJoDWJRcA8hBjFc2ZtdsKJfaiXMlrSCJiThUA1MSDn1DZ6xYoDkdjjwBAGgQGjgMAoINBHgzwAIjNNvzityBnhlDzUs/lF12kmWoSv2RKFTHD4iKJ1IBIBPJ/GMvtcucpa50+Y6yoy1FZRLSFophZKxlo36wEXfamAD6V5Q49HYCrwkcis+CFQL02VniWZqihYBFBMdn6D/KIm475NjnonhD4SR7VC6Skg65HOA9CAQbDENsttNLt0ntJbggstJzSrrqOBiZgOER2A8AwCZgRwwIA5McBjrQBAdEdECOQBxFLv251otkubLSClcwKUeCvZUOTglT8X4RclKAzisp20kzLRLkpLhSlNM90qSCyRxd84BezT0SrSEFO8ZSQVnMlywc1I550EOLbYJEuZ9oUgYkhVQA9Wc8ywiH2wQULTMHvYRm28C+fTTWBKvFFoSUKm4SAyJbjEo4akVCjUkBmygLLYLUmZLStAOFQBD8DlTTpDgwlZpKUISlIwhIAA4AQo8AGgPBXgPAGgARx4DwB0wcCCCDCA60QFpuez2lE6zqlrSCsrUcLb6i7pVkcvKLA0VW57ZJSZi5toSlYWsKQZmFlJUoeyVVBTho3OAQ2vkS7LYjLlJw4yEguSBxJJNABFLuTY82i2S5agSmUXnHMYQXQCcnWNOBPCk1tvfKbUUyrPimmoOAKUA5qaRcdirtRKs26ACpaypuKVFAB5gJEBJ2G7ZUlOGVLRLTmyEhIfuhciFSmE1JgCNHDHSI4RAJkQI60CAMY5HTBFLgDvEdb7/kyS0yYkHg7nwiD2nv1TmVLLAPiU7Ofug8tT3RVJUgKcuMw6mzJPH590A72k2rmWgKQkFMpwwHtKYn2iC7GlBTrFX2hs5RKkqZmUx8K9zvlFukXHiA1qoLYmlM6/yhoa7ZWd5Nn1aYRwqAxzyqH74BE2+0myo9YmcjCEKlqBXNKsRYgAguABvAl2ds4ir4tk0LkqwiV2QUE4MSVZpOIhRxgudWyLcTYtlbx7BScVUndNK1ok/AeHExI7dFEx8lYZQrSmNQIL9EwD/ZXbOXaEBMxQRNGhYBWjjQHlFoEYpcVkE1KpfsrT7KnbSgOpDhoseze2qrOeynhRlpoFVJSxr1HLMZcoDSGjmGE7La0zEhaFBSTkRUQq0BwiAkQYwCIDoTBoKIb2i3gKwJGJbBw7APqo6dKnlAO1EAElm4xRL72lkrWVps/byUKQkqSkEqXMKg6XzDIKQdSRyMSm0UpcxKZZViK1ezknC2o1qU5v3Q6u+7xJVglioQh1e6lTrcniohQYcOAzBobYJFm3pf2dLFRlhQxqc1xkeyHLUJJyplEDsBtr62bLmjBLmKxSyEslBoGLUAIauTjnDm/rJ28xSAFqws5AxFSnUN4swy5CmkTVwbMJkS2IBWoDEW8hyD/E6wFpC3DguDrHFCIKRKXZ3wF5YzQaAccPDplErYLxROS6FdRqOogFSmCqTCpEEMAiRAgxEdgCKMR97LIkzClQSQlRBLsCA+leVIfriubY2xpaZY/wCRVf4U1PnhgKELXPmKZEiSo+0QAotrUknWJ2w2eahHrAmXQnDJSQXb3lKfMDIcobXTNaZNlBiSnEM6kH68ImrWoup6JIbpQkV5FudYBSyTyZawGOEMxqcQL99AD3xF7cJ/Y0qJchYIrUZU58f9RMWCWDLKipJIHtDMZhya6AxG7ZIBsKjRnSQz8GNOQAgKpcl5YyyvaY6gYgwHjXzhzfd69nKCVKxKUoqpqBRLh6AkKPfFVKGUGzzBB8CD4webNKqlzzLnL68oB7cttUm0oLjeoXoOIHjE1faeznldAJgxgEA1IAIIdzXMNpFPWotu6VfodOPd/u23pME2xyVuXybRsOh0qAeioC07H2+YZgShG5TGEqDMaBYBLgghiBpF6AjK/R3bWtqUk+3KmDXMFKh5JJjVWgBHGjpTAgErRMwpfWgHUlh5mGFnlgTFtphBOpNVEn+qHVpqtI+6MXeXSP8AKGcmcEics5JUX/lQmAZ31aUBad/CpHtEM4TQs5oFUBrQAkmErLeq56cNmRuimMlkvmXWQ5OrpBNc9Yrmz10zLTOTMtAK0KUpWEpVgbe3icicTBiTnyi/JV2ctZAFFKpow3fAAP3QCF13SZaTiViWouogMOQAfIczxiUSIj7qvHtkKIZgpgpJcGgNM8nbWo7g/VNCQ6iEjiSAPEwDa8pYXhlH3zvNTcTU9xon+aE7wusqKVS1dmtNAQNOHMUZjBJFpTMtBKVBWGUMqjfUS4OR9jyiQVMZychAI3ReBmpIUAJktWFYGWJnBHIgv4jSHxEVaz2HsbUufKmKV2n7yWRungQoZNxIOsWK7rxRPliZLLpL9xBYg8wYBSBBiIEA1XFB2kvLFaiKtLASCKB81dalu6Lle1vEmUuYfdFOZNAPFoySfeJM3EXOdT9dYBzYLV+2M5BIIpR35tFktCwmXUFgRRy/jwipyyEWiXMzBIpnnw+uMXG3uxI4jMaEA6mAVsEqWiUtSWzw7r5nCC9Wdwcmp1httDSxqAGRDn8TFz3PElY5pMp8082qRkd0mlG598Q+0EwmyTSxLnTKiVAk6gGn0DAZvIZAUpSqOQBm/EgcY4FFQPup0Gp6nTo9ecFs9mxEKNWoPAfNz3w6nIy+q0+vygGs0t5Ui1XABMsMxHvIJUnkUkuRwLFPlFVmp5GLHsta2s9qSCxw5HXGG4Z7vxgGNjt6rPPs8w+4rEf4cVR4OI3dKnDjLQ8oxC6dn5ttYpZKEBVTUkliQBSgcVJArnGnbPXl2ctEpawoIIlBTgkqAyJFKbqfCAskFCYMDBVrYEnIB+4VMA0RVS1fiI7ksn5E98Q1oJ+yzzqtcwDvXgETD4ZbnNnPXM+ZMQkpZNjlk+8oE96iuAnLskhEpADUA86wpZTujnXxr844aSzySfIR2VRIHAQEfevahSTLSpaWbCkhId81bySzc2homx2hYqiVKfMnfV5f+4nwqCTDSAptwW0We3mzKU7yUAKZnUglRo5zCye6LotOINprGJ7W2lX2xUxBKSlQKSHoU0+UXu4dpZ82WmctIwGUoAJPtzkrw0GYJBy68IC0W2UBLKQpMsNUmj9TFWstqnWNfaJAXIUd8SyFJOhUltRx1ZoJIuW0TFqVaUy5jl0krxiX/wDX7Kod2pE5CCVzkYADQJCAAOkBcZFpC0haS6VAEEagwIzHZjb9MmSZaq4Vqw/wliPMmOQExt7eLBEoa7yumSR4v4RRJikywVLA6Z8vlE7tVayq2TipsKGQH/CkEt3kxX7SglBwlMxOgyIzzGTwDCde2JaWSAAoHI6EeEX+agkJokFQCnc+6C+bjCz1p30jN5zM7FJGYOfdxEXy6bcZlmlKGMrTR3dwHp0rrwzpAT6ZaQgsSBicEnMAM4OTP0y74jr/AJv7IrMKU7kA1Z06cOcSM2x4ZIOVFFWIk6FwC1AH/wBxC35L/YiSTmvDhJwtnkS71Pk2cBRLvLobP2vL/cKFia6QxsbFxWhf+35iHiksRr56QCFoUOI/OJvZAJKLSDTdB8HJbu+MQM3P9eQ7uMTexYLWgghmDjVqu3GAveycuWbN2AZ5krE70JxKxDN3SVCnCI2/bSJQTKUUpBZGFIxY1UwqKkgBKg5Na6Es0VW6LyC0qlrUJZCsUtRBUAVF2VxBxMdcjpC1usy5Z7W0zJfqwTLQhzjWQwPJNX58M4DW9nLw7azSpmqkV6h0nzBMO7YqgT98gd1VHyBHfEFsChSbvkYjUpJHQqJHkRE2uY8wDgkn+ot/ifGAiNrbWqXIWQC2EueFIStMgpsslAd2SAz5iWdRlX4x3bKarsMKWaYpMsv+NQTTxh3eQ3pQ0x/L9YAWJM0Sl9qGJLJSVBRAYJqaipcs5z7gpesyYADLStWdEM70Z30z5ceTqeqg6p/uEKIMASSpWEYmxMMTZO1W5PDa9bTglKVwB+EO1KiB2jxTMMlHtTD5DMnkIDMTZl2ic0tJWpSsh1ry740jZ7ZNSJCJU9bpSoqCE0DqzxKzOoo2Zzh3ct0oshwgOFgb5AcqGaX4agRLTbQBAFtBQhLNTLKM625vqVh7NIJPB6dSPzib2p2oTJGEby1ZD5mGOzOxKpswWm1DV0oOvAqGg4CAabNej3tJAmTiUqWSoDgksz/GOxpDNAgMptVhVaJi5hoFzFEYiQC6iwHl5w9n7KqRLJCNc0qqRnkr666vrmsiy2L2Q7l2fFoav8Il7fO3XDAhwAVM+jGh00rAZBeMlaFlKsVHoQxD6EERctkJK12VADtiVUcNNKa6vURB36e0UoKz91iVADIAHg5NDk2jRYti8QsctI++vMmra/LSo5wE9bpI7JCDViTUEcQ2bnPMPERtIspu8g13mBDnjr4fQi0W6yHshkpYOZGYfLqRFa22SkWKiWqQMvdOfkfowGbWBbKIOv184flQYFxU+X0YY3WCcRI0/KnxiQmBwMh499frQQDNa37hz6fKJvYIBXbCjkFuuFflEHOBBYfHOJn0doJmzEsWKFgsB0A8HgGaLin9mJ6EKVLKlVQ5KSCxBw178qw/ufYqdalgYFy5YIxKUCkAcEgsSW4Rf/R8B9ko7doqhOXsuO6sWpApAEssgS0pQkMlIAA4ABgISSo9svJsCB3uonyKfGFyqI2Ra0ibOKlAVSA+dEJUfiB3QERthbmmWeWHJM1K2AcshzlrlDmXblLMozN3fVmkodI7NixPPyiFlL7W90kVCELOvDB/lFgvWzlcxCQWOEsakOeIBD5QEnNU+HmofAn5Qp2gcCjnTXwhnZbKZaZSCrEQVOWZyQs0HBzxhC33Stc1KkrCU7uJwcW6XGEg0fKvEwEmtUQylFVoKkkkykA4R7yVkuP+jjmGiYmxSNpLcuVaJUyWSFJLED3kuHSeR+MBIX5tjIQAlS/bBYpckEaUqD159Iibr2jtFuxy5CE7rPMWpgkF2OHMmhyiiX/JX2xWtJGJyXyKia5Z6cItnontLWmanLFLcdUKH/owFvuTYuXJUJk0mdNd8SsgeSeXPuaLPASmDgQCTQIPAgKxY58uzpCFrQhRFEkhJIHz5fGGt6SEz0FSVBYFdwjSuWZ51iWt4FlkrmIQFzWclWalAVxKzyBplkIgL/tyBZk2xLS5m5XILcoSocSmpHGj9Qo16SQCtVEqBcAVoxdn7vGLZsVK/ZpNeJrxUdO5vGKpthaQFKY0WdOFOT0qPGsXnZWUBIlAigSnQVo4LdcukBK33PwpS1SDloeL9x8oq+3FoxWFGHCwVmHY8GJzalYst7kkB6BgX4F9dNfp4rG35UmzJBLskB3LVU4ozeynzMBQrrS4bi786E/KJFCdOH18IjbvU2E8y2mYIiSq+nw7+jd0BHWrN+tOkTGwMwievCHXhU1KA4Xy5sQ/OGFsTy4/Xg8P9hLUEWs8007s4DQPR/OKkTxomaWbmKnvNYtqYqWxDBdpSmg7QHJmJenCmUWkqMAo0R9ilpdamBJWqtC7HCPJIh4JwIrQxWrddsuWuZMUFzAShkqWrCnEpRXhFAKOW5dIDip6UWydNKDhlykpdIHvKJLhx90RIiZitCCMigEdDjP5RXrPYJpE9EmX6ubMUylKSAAncapKmBB0iZnWkSp6QxICEgMz0xjUjiPGAmJntpf8XyHzhYQ3E0KKFCoKSR0OBvjCUq80mYUVcEh6MSHcCr+6fDxDtsvBKVYGUSzsBo7ZktFMviZjtCThWydC3Ec+LRY77RMTME2WjtGThKQQDmdCRoeMVqbbZpW/2WbnwB83gGm0NkxI/dqFOR05GIrYC04LwltTFjQe9J/IRLXrarQoYewWOoSKf1xBXbJXItUqYsMe1SroCoBn6QG3yZr0hYwhLAqa0hSRMxZwBmgQZoEBCX5duNCi+W8ARqmtDmMmjINpNpO0mhKkraTupl4twGXug4cIqW1fONk2itGCzTlDSWvxwkDzMYZf1lVjxmpWhCu/DhV34kqgIqbaFzluouaAcABoPGNh2eUUy0JYZAF8zu4u53EZDYB6xIbUeLjPyjZrDUABt5yWclgwHeW8vEBb7diGbByA40IpQ8zFZ9I1JDYsRGAKYUGbVfiImZiyvCFAFlgMS1KCoo71+MV/0mTsKMAOawaBqAZdz/VYCpWFDYODp1zc/CJFUvdyBP5/r8+ENCkpSOPhlD+agudanwf68oBrN4v9fXhCdzTuztUtX4mqWqcq+UKTXZqfXXWhiOnqKSFAZEEd1flAa1slS0z3UDiCFMCGxOSrKnvAd0W1aaRnexkz9rIQaKlEnMD2gaB2zfwi/sWqWgBLVWIzaWwmbKOEjdAJ47hxAjpwz4EQ+SpufxhG1KcFP3iE+Jr/ANcUAe6pJElGJsRS6v4lbxp1JhnaLCidPKVh04RqRx4deMTDMIirPW1TDyA8h+cBJ9kAzUYMBpp+UJou2WJhmBIxnWutCwyB5tWFVGDiAStA0hvKs4cmHM6AhMBBXoA/H6Bir7TWTdSsafKLRfSqtrETetnxSFakV+q8IC9WObilpUPeSk+IeF0CIPZK1Y7HJOoTh/pJT8onnpAdgQEmBAVjbmdgsi6tiUhPioE+QMZXfhKpcs6grSc30WO51K8I0n0hL9XKTxUScvdT/wDqM9vaSeyUKEghWmjp/wAvKAr9hT61HNQ65iNiRMUlIUKgJyGeT0fu4xkV0ynnIAo6kxqs0AMAcRYVB4BsnLM3OAaXfZj24U26lRYCpGWmeg+g8Vnb9WOYgHPtFZ8AAnLu0i82JYxs/rKO2Rarac/CKHtiPXoDuXUa1LOwevIQEGoUABPPl+sO3oDWoHTIZeZ8Ib2hTfWv5w8QtwAcg45nCopr4CAaTpIpnr3ca8YZWtFPrlEjaJmn1xr5RH2iuWnTLOAtXo+tb2iTXNC09Sxo+ocRqiqiMQ2MtGG1yh/8qe93T843AqpAN5z0bKEpZxTkjgCo9fZH9yvCDTpjNAutLqWvmEj+UP8AFRgH80cIibGfXTOv+MuJZURN3j103r8keMBJkwogUhFRhWWYATRWOIgLLwEiAhr2Q5iPtkvFLUOXyESF5JrCAkODAJ+jyd+zlB9yYoeLK+cW9K4pexammWhHNKh3uD8Itsol4B2kwI4iBAUfbdeKclNQEo/uJ/8AMUu9ZeJKRliccnII+JEWjaebitM0/dZOmQSH7nJioXys0Y6g9/8Athl+oRVwpe0S3+900OvdGjzZmJWFISUsQEpIbJi5GZo2fVooN2yCLaAke8W6GvwMXu0qYkg4meuQBchm0z+ngFrltJ7bBk4OHViBkC+XX5xSdo1AWhsglJFaMSa5nWsXa6pjEzCD7JLUoUjM0etPGM72gtaV2qYQ2jOMtdIAsmQqYoYUlQcA4atUcKQ/lXNOQnLEXKnS5YFjWmefiIV2UW0pRZ98hkgZAJ40+hFisClFLhJdjnxORU2XhAURdqScjm2QJr1AjhuqapmlzKlqpIFKn6aJWRcjLmq7MH1iMG8UsCuh8Ik7cAF4uzIHbqOITVGgDv3/AJQFbuCzKl2uQFApJmSy2R9tjnG6mXSMCu+0vakKDpZaGc4m3wc9co9AmAYT0ccv9wpdH7pJzxOr+o4vnDhUgFwQcuFOj8YiLwu9UiWtcpShhSpWDQ4Q7daagwEuqkRd3n103L2vyiqWf0mpymIKeodn5pPA8INYturOlS1lXtHLeDZfh5GAvKjlBgsO2rPrl1iHRfZUAvs1YSAQQ5oQCDRPOFZe0cr3nSWq4+jpwgJIGFklxEOm/ZRNFjwP5fXfB5u0UhIcrDdDz5cjAJXqd4dYEhNIYWy8VTCDKlqWGNTQZcf1haXNngH1J7i/wfRoBK6GRbCPvoPexB/OLegRU7uu+cq0omqR2aUu7mpcMzRa0mAXQYEElmOwGWXlacc2YdCtZ8y3yiuXu7mlHH15xPXlY5kpTTElBc55F9QcjnpFdvJB+evWAXuMH7RJUDmkAkh6pJRw4ARaLcd0Oo1NcNCWfgDqdDrEBsxIeYio3FqLkcUuM+aHiwLmupgh1EHPwqxLZDPUeIOrpCeyUSStNS50oGoP5hSMytsw9tMYgb3AfrGmWezL7JaVsBgUwALA5gPm35tGZLlEEkFY3lajTrAWDZmzY5RxB0lSnYGhxaADlFhNqUEHAk5GpDABgdc8vrVn6PNnlzrMVCYlIC1pNCVPQ6EDXjrFgt+yMxEtSkrllgo1ChRqgVOgZz/oKjdxCigNKLzZYfEfcQ7558iO4xH3hMcIpKcicotMdnJBeuRAFdKVFYeWQhHZB5FFTVPV2CGfr+WsR+BkhTSWEpbVOpVo+VfjWAhbGrCujEBSXauRemkej5RcPxjzpdssKWv2QH0FBT4R6Lso3EnkPhAKsILMSCCDUa9IVIEcMuAxe23OFBSKYpa1IB/gJAB5UirT5RSWUOP1wjRdpLKZdqtCRqUTP6g5bvBirX1ZQpOMB1NVoC9eju2drYkDMyyUdwqP+pHhEptUyLHOWdJavEhh5kRU/Q9aa2iUfwLHmk/4xY/SRPCbCpNd9ctIr+LEfJJgMjRdc4oxB2zzGnCEJUsqIBcuQIukuUOz7m+EQFwI7W3SksDjnIccsQJp0BgNjsllbSkSaJdIWEscIMYBDBHYCjBSYBSWYEFlKpAgDzpKVhlAKHAgEeBiLm7K2VWchHg3wMS5jjwFYvPZuTJT2kiWEqxB2Jq/Ulv1iuWixzUEEBSQauUKYUydn1NemsaDeMrFKWOT+FYNJm4khXEA+IgM6tV5JEqay0q3VJY+0A4HmK9esZ/Js4Uk/u6VqT9Z98WfbG5hMts71iUqMwBiFGhQFjIU1iDlyAhG7NlnEhSvYPuk6kcvrUL96JFtZ544Tu6qExbr7m4bPMPJv6iE/OKX6I5byJ5f/lTy9wRbNpFYbOrPNApnVaYDLLbMxCWQtB9XOUdxqYjyy08YjrdbWSBiln1CaYGLqL0PAP8ApEjaZm6nfWGkKzSNZrP1+niGvq1KcjEpglGaR91P++/XOATuS7py0LUhC1JxM6UkgEAMKZGvnHomyAhCQaHCH5Fg8Z76KLwly7IoLWApU1ZrSgCE/EGNClWlKhQhuUA4EdgiVQcGApe21lafKW1JiFSz1SXHkpXhFJn7pIPMjpGjbe2cqshWPakqTMHQFlf9VHwilW+RjQFp1S555QDX0Xrw3hMTxkq8loMWT0jKxKsss5Y1rLfhAA/uMUvYKcU3pL/EJiTpTAVZdQIte1kztLeBpKkh9d5alFvBjAQ15zAiSs6gEA88v1hD0bXbivBJI/dpWs8ixQH71RG7Q27EyE5A73WLn6H7uZE6cR7RSgHkkOfMjwgNGgijBlCE1wCaoSUYOswnAKSco7BZWUdgFzCaqQoTHDAILXSGd0TvVYTmkqT4Et5ND6bKpETKBTNmJycpUO8MfNMBTds1BNuBxKTi7JQwpBydBqcsh+sVUXindSZvuzAfVppRf5iLj6QrMcMqc6gEKwqau6rJx1p/NFPM5IUlJWWEyYP3Q4Bvj3wFt9D83dtKHdlSz4hY/wARFu2r/wD5lZ+3LyLf8iNdIo3o5xAzpofCrAkEhsRSCTTooeMWbaS8nsqwc3Qc29mYg59zwGZ2qcoI/wCUNKLsag9sAW5t5cohbYtS1LO/Qivc2kSlrkbpGFVO1TRYqQtK265mGF4DAldFOpSS76EPl3t9NAafsTswld3ySXBUFK5MVqIppRvKHFsuOfIdUtShV6Fx390TGw00Lu+zEZCWkd6XSfMGLCBAU6x7YKQAJiHajhv9RZLvvyVN9lQfgaHwMEt2zcqbXDhV95NIr1t2UmSt5LLD55MOJHHPLjAWq9LGJ0iZLBAxoUl+agQIyG77RNWgpBwmW6SgoBQpnDYg3Hj4xYV7WrsxDgkajSnF/wBIgNnZyiggzHQoYkggggEqBwvmkOQDUODAJ3DZ0S70s6k7oKlDCoEFJMteT6Uzh9Kvcz5k6aAd+YcJJYFIZKQDySB3kxX72LWhl0WkKSF1DpMtYqONcxwMSHbo7MLQqYQkD92oUYfcJbjRtOcAxvGxbwKWOImjgkHgfGnWNo2ZugWazS5WqRvc1GqvMt3RmGxshNqvFKgCUp9YpwKlLM4/iIMbGmACkwksQsuEVGARVCJhZcIqgF7OKQI5ZzTvgQChMcgER0iABiOnlp8t8lJWnwGIfBUSLQyvOzFQQpIdSFpUw1Dsr/qT4QEbtPYU9gsn2GOIHg3HMRlMqRis61qUsLNqQhG8GCSFBW7qxAEbVelh7aTMl/eSQDzah8YzO5PR3aROkCclYQmaVr35ZlsHO6xxOSEivHSA0m7bolyJKJSEslIbi5OZJ4kuYhdp7gKpM3BV0KGHm1PNotREcaA89zVAvup3lOAyn3kqQugFWUNGy5UYzFpcBSMJwpS5xAJILAks7M1amsbzK2OsiZgmCSkKDtVTBySWSThFSTlrCV8bD2e0JIKSgl6p/I0gIT0aW/BLmWSaUpnS5iiEOKoWygUfeS5JcaKEXxMZPbfRVaZcxEyTO7QS2Zj2U1hkErLhxo+UaJsxKtIs6RaykzXNQz4dMRFCrpATKY5OSCkuHDGnGDAQcCAwu+rSqdP7P7POwMCUISszCX9lTtgpwB0rWkhZ/RdaZ4+0rmCVNIeXL3k4EgMhLj2QAwZqa1eNjIhNQgPPt/3RaZMwqtSSyQpicJK3Jw1TQ8zB5t3Fc2xWSVurEsJWoVBVNWVKdjUAN4GNU2/2VXbZUtMsJJQt1AnCSlqgKYtUDSIzYX0eGyrM+c3aVwJfFhBcOpWRU1KU78gsOymy8uxyQhLKWarWzFR/IaCJ1McSIOmAKuEVwsswiswCK4QUYWXCBMA4sxpAgWb2YEAtHTAgQAl5Rwx2BAFEH0gQIDhyjiMoECA5BxAgQAg3CBAgFkwYQIEARecFVnAgQBDnATAgQB4MI7AgE1QlMgQIBuuG8zMQIEA5s3swIEC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4" name="AutoShape 6" descr="data:image/jpeg;base64,/9j/4AAQSkZJRgABAQAAAQABAAD/2wCEAAkGBhQSERUUExQVFBUWFxcaGBgYGBcYGhgXGBgXFxocGBccHSYeHBojHRcXHy8gIycpLCwsGR8xNTAqNSYrLCkBCQoKBQUFDQUFDSkYEhgpKSkpKSkpKSkpKSkpKSkpKSkpKSkpKSkpKSkpKSkpKSkpKSkpKSkpKSkpKSkpKSkpKf/AABEIAQEAxAMBIgACEQEDEQH/xAAcAAAABwEBAAAAAAAAAAAAAAAAAgMEBQYHAQj/xABCEAABAgMFBQQHBQgDAAMBAAABAhEAAyEEBRIxQQYiUWFxE4GRoQcjMkKxwfAUUmLR4SQzcoKSssLxQ6LSY4PiNP/EABQBAQAAAAAAAAAAAAAAAAAAAAD/xAAUEQEAAAAAAAAAAAAAAAAAAAAA/9oADAMBAAIRAxEAPwDVjAEAwAIBRJg+JoKgQciAPihGda0pDqUEjmQPjCgyjLvSUMFtkL5J8lHSA0qbbkJqVADjWGKNprKosLRJJ4Y0j4mO3oCZR/hPwjAZUx5oB1X84D0YVRx4LLSwAGTCOkwAeOAwI40AfFBguCR0QCmLrHcZ4mCJMGgD9oeJgq554nxjhMUfbnaifZ5yJckoAUjESU4i+IjUtpwgLv8AaFcT4xz7SrifGMntG3dsQl8aT1QhvIQ72b9I9onWiXJmS5asagl0hSSHNSzkUgNO+0K+8Y6LSriYRBjpgFvtSvvR37Urj8IReA0AobUrjAhIxyA7ABgAwGgFEqgzwQGAIBTFGX+ltbTbOdWPHjF8vy8ZkmVilylzlEsEpDtzPKMzt1ttVqmkzJSEYHBMwBSgwBwpQdXNAAKmA0q3TXkk8UH4R58lqaf/AD5d8aRdEq2z5mDtQAAQoKlYSnudmY6GGF87JypM1IxIMxRoQiYlzm+avJoDWJRcA8hBjFc2ZtdsKJfaiXMlrSCJiThUA1MSDn1DZ6xYoDkdjjwBAGgQGjgMAoINBHgzwAIjNNvzityBnhlDzUs/lF12kmWoSv2RKFTHD4iKJ1IBIBPJ/GMvtcucpa50+Y6yoy1FZRLSFophZKxlo36wEXfamAD6V5Q49HYCrwkcis+CFQL02VniWZqihYBFBMdn6D/KIm475NjnonhD4SR7VC6Skg65HOA9CAQbDENsttNLt0ntJbggstJzSrrqOBiZgOER2A8AwCZgRwwIA5McBjrQBAdEdECOQBxFLv251otkubLSClcwKUeCvZUOTglT8X4RclKAzisp20kzLRLkpLhSlNM90qSCyRxd84BezT0SrSEFO8ZSQVnMlywc1I550EOLbYJEuZ9oUgYkhVQA9Wc8ywiH2wQULTMHvYRm28C+fTTWBKvFFoSUKm4SAyJbjEo4akVCjUkBmygLLYLUmZLStAOFQBD8DlTTpDgwlZpKUISlIwhIAA4AQo8AGgPBXgPAGgARx4DwB0wcCCCDCA60QFpuez2lE6zqlrSCsrUcLb6i7pVkcvKLA0VW57ZJSZi5toSlYWsKQZmFlJUoeyVVBTho3OAQ2vkS7LYjLlJw4yEguSBxJJNABFLuTY82i2S5agSmUXnHMYQXQCcnWNOBPCk1tvfKbUUyrPimmoOAKUA5qaRcdirtRKs26ACpaypuKVFAB5gJEBJ2G7ZUlOGVLRLTmyEhIfuhciFSmE1JgCNHDHSI4RAJkQI60CAMY5HTBFLgDvEdb7/kyS0yYkHg7nwiD2nv1TmVLLAPiU7Ofug8tT3RVJUgKcuMw6mzJPH590A72k2rmWgKQkFMpwwHtKYn2iC7GlBTrFX2hs5RKkqZmUx8K9zvlFukXHiA1qoLYmlM6/yhoa7ZWd5Nn1aYRwqAxzyqH74BE2+0myo9YmcjCEKlqBXNKsRYgAguABvAl2ds4ir4tk0LkqwiV2QUE4MSVZpOIhRxgudWyLcTYtlbx7BScVUndNK1ok/AeHExI7dFEx8lYZQrSmNQIL9EwD/ZXbOXaEBMxQRNGhYBWjjQHlFoEYpcVkE1KpfsrT7KnbSgOpDhoseze2qrOeynhRlpoFVJSxr1HLMZcoDSGjmGE7La0zEhaFBSTkRUQq0BwiAkQYwCIDoTBoKIb2i3gKwJGJbBw7APqo6dKnlAO1EAElm4xRL72lkrWVps/byUKQkqSkEqXMKg6XzDIKQdSRyMSm0UpcxKZZViK1ezknC2o1qU5v3Q6u+7xJVglioQh1e6lTrcniohQYcOAzBobYJFm3pf2dLFRlhQxqc1xkeyHLUJJyplEDsBtr62bLmjBLmKxSyEslBoGLUAIauTjnDm/rJ28xSAFqws5AxFSnUN4swy5CmkTVwbMJkS2IBWoDEW8hyD/E6wFpC3DguDrHFCIKRKXZ3wF5YzQaAccPDplErYLxROS6FdRqOogFSmCqTCpEEMAiRAgxEdgCKMR97LIkzClQSQlRBLsCA+leVIfriubY2xpaZY/wCRVf4U1PnhgKELXPmKZEiSo+0QAotrUknWJ2w2eahHrAmXQnDJSQXb3lKfMDIcobXTNaZNlBiSnEM6kH68ImrWoup6JIbpQkV5FudYBSyTyZawGOEMxqcQL99AD3xF7cJ/Y0qJchYIrUZU58f9RMWCWDLKipJIHtDMZhya6AxG7ZIBsKjRnSQz8GNOQAgKpcl5YyyvaY6gYgwHjXzhzfd69nKCVKxKUoqpqBRLh6AkKPfFVKGUGzzBB8CD4webNKqlzzLnL68oB7cttUm0oLjeoXoOIHjE1faeznldAJgxgEA1IAIIdzXMNpFPWotu6VfodOPd/u23pME2xyVuXybRsOh0qAeioC07H2+YZgShG5TGEqDMaBYBLgghiBpF6AjK/R3bWtqUk+3KmDXMFKh5JJjVWgBHGjpTAgErRMwpfWgHUlh5mGFnlgTFtphBOpNVEn+qHVpqtI+6MXeXSP8AKGcmcEics5JUX/lQmAZ31aUBad/CpHtEM4TQs5oFUBrQAkmErLeq56cNmRuimMlkvmXWQ5OrpBNc9Yrmz10zLTOTMtAK0KUpWEpVgbe3icicTBiTnyi/JV2ctZAFFKpow3fAAP3QCF13SZaTiViWouogMOQAfIczxiUSIj7qvHtkKIZgpgpJcGgNM8nbWo7g/VNCQ6iEjiSAPEwDa8pYXhlH3zvNTcTU9xon+aE7wusqKVS1dmtNAQNOHMUZjBJFpTMtBKVBWGUMqjfUS4OR9jyiQVMZychAI3ReBmpIUAJktWFYGWJnBHIgv4jSHxEVaz2HsbUufKmKV2n7yWRungQoZNxIOsWK7rxRPliZLLpL9xBYg8wYBSBBiIEA1XFB2kvLFaiKtLASCKB81dalu6Lle1vEmUuYfdFOZNAPFoySfeJM3EXOdT9dYBzYLV+2M5BIIpR35tFktCwmXUFgRRy/jwipyyEWiXMzBIpnnw+uMXG3uxI4jMaEA6mAVsEqWiUtSWzw7r5nCC9Wdwcmp1httDSxqAGRDn8TFz3PElY5pMp8082qRkd0mlG598Q+0EwmyTSxLnTKiVAk6gGn0DAZvIZAUpSqOQBm/EgcY4FFQPup0Gp6nTo9ecFs9mxEKNWoPAfNz3w6nIy+q0+vygGs0t5Ui1XABMsMxHvIJUnkUkuRwLFPlFVmp5GLHsta2s9qSCxw5HXGG4Z7vxgGNjt6rPPs8w+4rEf4cVR4OI3dKnDjLQ8oxC6dn5ttYpZKEBVTUkliQBSgcVJArnGnbPXl2ctEpawoIIlBTgkqAyJFKbqfCAskFCYMDBVrYEnIB+4VMA0RVS1fiI7ksn5E98Q1oJ+yzzqtcwDvXgETD4ZbnNnPXM+ZMQkpZNjlk+8oE96iuAnLskhEpADUA86wpZTujnXxr844aSzySfIR2VRIHAQEfevahSTLSpaWbCkhId81bySzc2homx2hYqiVKfMnfV5f+4nwqCTDSAptwW0We3mzKU7yUAKZnUglRo5zCye6LotOINprGJ7W2lX2xUxBKSlQKSHoU0+UXu4dpZ82WmctIwGUoAJPtzkrw0GYJBy68IC0W2UBLKQpMsNUmj9TFWstqnWNfaJAXIUd8SyFJOhUltRx1ZoJIuW0TFqVaUy5jl0krxiX/wDX7Kod2pE5CCVzkYADQJCAAOkBcZFpC0haS6VAEEagwIzHZjb9MmSZaq4Vqw/wliPMmOQExt7eLBEoa7yumSR4v4RRJikywVLA6Z8vlE7tVayq2TipsKGQH/CkEt3kxX7SglBwlMxOgyIzzGTwDCde2JaWSAAoHI6EeEX+agkJokFQCnc+6C+bjCz1p30jN5zM7FJGYOfdxEXy6bcZlmlKGMrTR3dwHp0rrwzpAT6ZaQgsSBicEnMAM4OTP0y74jr/AJv7IrMKU7kA1Z06cOcSM2x4ZIOVFFWIk6FwC1AH/wBxC35L/YiSTmvDhJwtnkS71Pk2cBRLvLobP2vL/cKFia6QxsbFxWhf+35iHiksRr56QCFoUOI/OJvZAJKLSDTdB8HJbu+MQM3P9eQ7uMTexYLWgghmDjVqu3GAveycuWbN2AZ5krE70JxKxDN3SVCnCI2/bSJQTKUUpBZGFIxY1UwqKkgBKg5Na6Es0VW6LyC0qlrUJZCsUtRBUAVF2VxBxMdcjpC1usy5Z7W0zJfqwTLQhzjWQwPJNX58M4DW9nLw7azSpmqkV6h0nzBMO7YqgT98gd1VHyBHfEFsChSbvkYjUpJHQqJHkRE2uY8wDgkn+ot/ifGAiNrbWqXIWQC2EueFIStMgpsslAd2SAz5iWdRlX4x3bKarsMKWaYpMsv+NQTTxh3eQ3pQ0x/L9YAWJM0Sl9qGJLJSVBRAYJqaipcs5z7gpesyYADLStWdEM70Z30z5ceTqeqg6p/uEKIMASSpWEYmxMMTZO1W5PDa9bTglKVwB+EO1KiB2jxTMMlHtTD5DMnkIDMTZl2ic0tJWpSsh1ry740jZ7ZNSJCJU9bpSoqCE0DqzxKzOoo2Zzh3ct0oshwgOFgb5AcqGaX4agRLTbQBAFtBQhLNTLKM625vqVh7NIJPB6dSPzib2p2oTJGEby1ZD5mGOzOxKpswWm1DV0oOvAqGg4CAabNej3tJAmTiUqWSoDgksz/GOxpDNAgMptVhVaJi5hoFzFEYiQC6iwHl5w9n7KqRLJCNc0qqRnkr666vrmsiy2L2Q7l2fFoav8Il7fO3XDAhwAVM+jGh00rAZBeMlaFlKsVHoQxD6EERctkJK12VADtiVUcNNKa6vURB36e0UoKz91iVADIAHg5NDk2jRYti8QsctI++vMmra/LSo5wE9bpI7JCDViTUEcQ2bnPMPERtIspu8g13mBDnjr4fQi0W6yHshkpYOZGYfLqRFa22SkWKiWqQMvdOfkfowGbWBbKIOv184flQYFxU+X0YY3WCcRI0/KnxiQmBwMh499frQQDNa37hz6fKJvYIBXbCjkFuuFflEHOBBYfHOJn0doJmzEsWKFgsB0A8HgGaLin9mJ6EKVLKlVQ5KSCxBw178qw/ufYqdalgYFy5YIxKUCkAcEgsSW4Rf/R8B9ko7doqhOXsuO6sWpApAEssgS0pQkMlIAA4ABgISSo9svJsCB3uonyKfGFyqI2Ra0ibOKlAVSA+dEJUfiB3QERthbmmWeWHJM1K2AcshzlrlDmXblLMozN3fVmkodI7NixPPyiFlL7W90kVCELOvDB/lFgvWzlcxCQWOEsakOeIBD5QEnNU+HmofAn5Qp2gcCjnTXwhnZbKZaZSCrEQVOWZyQs0HBzxhC33Stc1KkrCU7uJwcW6XGEg0fKvEwEmtUQylFVoKkkkykA4R7yVkuP+jjmGiYmxSNpLcuVaJUyWSFJLED3kuHSeR+MBIX5tjIQAlS/bBYpckEaUqD159Iibr2jtFuxy5CE7rPMWpgkF2OHMmhyiiX/JX2xWtJGJyXyKia5Z6cItnontLWmanLFLcdUKH/owFvuTYuXJUJk0mdNd8SsgeSeXPuaLPASmDgQCTQIPAgKxY58uzpCFrQhRFEkhJIHz5fGGt6SEz0FSVBYFdwjSuWZ51iWt4FlkrmIQFzWclWalAVxKzyBplkIgL/tyBZk2xLS5m5XILcoSocSmpHGj9Qo16SQCtVEqBcAVoxdn7vGLZsVK/ZpNeJrxUdO5vGKpthaQFKY0WdOFOT0qPGsXnZWUBIlAigSnQVo4LdcukBK33PwpS1SDloeL9x8oq+3FoxWFGHCwVmHY8GJzalYst7kkB6BgX4F9dNfp4rG35UmzJBLskB3LVU4ozeynzMBQrrS4bi786E/KJFCdOH18IjbvU2E8y2mYIiSq+nw7+jd0BHWrN+tOkTGwMwievCHXhU1KA4Xy5sQ/OGFsTy4/Xg8P9hLUEWs8007s4DQPR/OKkTxomaWbmKnvNYtqYqWxDBdpSmg7QHJmJenCmUWkqMAo0R9ilpdamBJWqtC7HCPJIh4JwIrQxWrddsuWuZMUFzAShkqWrCnEpRXhFAKOW5dIDip6UWydNKDhlykpdIHvKJLhx90RIiZitCCMigEdDjP5RXrPYJpE9EmX6ubMUylKSAAncapKmBB0iZnWkSp6QxICEgMz0xjUjiPGAmJntpf8XyHzhYQ3E0KKFCoKSR0OBvjCUq80mYUVcEh6MSHcCr+6fDxDtsvBKVYGUSzsBo7ZktFMviZjtCThWydC3Ec+LRY77RMTME2WjtGThKQQDmdCRoeMVqbbZpW/2WbnwB83gGm0NkxI/dqFOR05GIrYC04LwltTFjQe9J/IRLXrarQoYewWOoSKf1xBXbJXItUqYsMe1SroCoBn6QG3yZr0hYwhLAqa0hSRMxZwBmgQZoEBCX5duNCi+W8ARqmtDmMmjINpNpO0mhKkraTupl4twGXug4cIqW1fONk2itGCzTlDSWvxwkDzMYZf1lVjxmpWhCu/DhV34kqgIqbaFzluouaAcABoPGNh2eUUy0JYZAF8zu4u53EZDYB6xIbUeLjPyjZrDUABt5yWclgwHeW8vEBb7diGbByA40IpQ8zFZ9I1JDYsRGAKYUGbVfiImZiyvCFAFlgMS1KCoo71+MV/0mTsKMAOawaBqAZdz/VYCpWFDYODp1zc/CJFUvdyBP5/r8+ENCkpSOPhlD+agudanwf68oBrN4v9fXhCdzTuztUtX4mqWqcq+UKTXZqfXXWhiOnqKSFAZEEd1flAa1slS0z3UDiCFMCGxOSrKnvAd0W1aaRnexkz9rIQaKlEnMD2gaB2zfwi/sWqWgBLVWIzaWwmbKOEjdAJ47hxAjpwz4EQ+SpufxhG1KcFP3iE+Jr/ANcUAe6pJElGJsRS6v4lbxp1JhnaLCidPKVh04RqRx4deMTDMIirPW1TDyA8h+cBJ9kAzUYMBpp+UJou2WJhmBIxnWutCwyB5tWFVGDiAStA0hvKs4cmHM6AhMBBXoA/H6Bir7TWTdSsafKLRfSqtrETetnxSFakV+q8IC9WObilpUPeSk+IeF0CIPZK1Y7HJOoTh/pJT8onnpAdgQEmBAVjbmdgsi6tiUhPioE+QMZXfhKpcs6grSc30WO51K8I0n0hL9XKTxUScvdT/wDqM9vaSeyUKEghWmjp/wAvKAr9hT61HNQ65iNiRMUlIUKgJyGeT0fu4xkV0ynnIAo6kxqs0AMAcRYVB4BsnLM3OAaXfZj24U26lRYCpGWmeg+g8Vnb9WOYgHPtFZ8AAnLu0i82JYxs/rKO2Rarac/CKHtiPXoDuXUa1LOwevIQEGoUABPPl+sO3oDWoHTIZeZ8Ib2hTfWv5w8QtwAcg45nCopr4CAaTpIpnr3ca8YZWtFPrlEjaJmn1xr5RH2iuWnTLOAtXo+tb2iTXNC09Sxo+ocRqiqiMQ2MtGG1yh/8qe93T843AqpAN5z0bKEpZxTkjgCo9fZH9yvCDTpjNAutLqWvmEj+UP8AFRgH80cIibGfXTOv+MuJZURN3j103r8keMBJkwogUhFRhWWYATRWOIgLLwEiAhr2Q5iPtkvFLUOXyESF5JrCAkODAJ+jyd+zlB9yYoeLK+cW9K4pexammWhHNKh3uD8Itsol4B2kwI4iBAUfbdeKclNQEo/uJ/8AMUu9ZeJKRliccnII+JEWjaebitM0/dZOmQSH7nJioXys0Y6g9/8Athl+oRVwpe0S3+900OvdGjzZmJWFISUsQEpIbJi5GZo2fVooN2yCLaAke8W6GvwMXu0qYkg4meuQBchm0z+ngFrltJ7bBk4OHViBkC+XX5xSdo1AWhsglJFaMSa5nWsXa6pjEzCD7JLUoUjM0etPGM72gtaV2qYQ2jOMtdIAsmQqYoYUlQcA4atUcKQ/lXNOQnLEXKnS5YFjWmefiIV2UW0pRZ98hkgZAJ40+hFisClFLhJdjnxORU2XhAURdqScjm2QJr1AjhuqapmlzKlqpIFKn6aJWRcjLmq7MH1iMG8UsCuh8Ik7cAF4uzIHbqOITVGgDv3/AJQFbuCzKl2uQFApJmSy2R9tjnG6mXSMCu+0vakKDpZaGc4m3wc9co9AmAYT0ccv9wpdH7pJzxOr+o4vnDhUgFwQcuFOj8YiLwu9UiWtcpShhSpWDQ4Q7daagwEuqkRd3n103L2vyiqWf0mpymIKeodn5pPA8INYturOlS1lXtHLeDZfh5GAvKjlBgsO2rPrl1iHRfZUAvs1YSAQQ5oQCDRPOFZe0cr3nSWq4+jpwgJIGFklxEOm/ZRNFjwP5fXfB5u0UhIcrDdDz5cjAJXqd4dYEhNIYWy8VTCDKlqWGNTQZcf1haXNngH1J7i/wfRoBK6GRbCPvoPexB/OLegRU7uu+cq0omqR2aUu7mpcMzRa0mAXQYEElmOwGWXlacc2YdCtZ8y3yiuXu7mlHH15xPXlY5kpTTElBc55F9QcjnpFdvJB+evWAXuMH7RJUDmkAkh6pJRw4ARaLcd0Oo1NcNCWfgDqdDrEBsxIeYio3FqLkcUuM+aHiwLmupgh1EHPwqxLZDPUeIOrpCeyUSStNS50oGoP5hSMytsw9tMYgb3AfrGmWezL7JaVsBgUwALA5gPm35tGZLlEEkFY3lajTrAWDZmzY5RxB0lSnYGhxaADlFhNqUEHAk5GpDABgdc8vrVn6PNnlzrMVCYlIC1pNCVPQ6EDXjrFgt+yMxEtSkrllgo1ChRqgVOgZz/oKjdxCigNKLzZYfEfcQ7558iO4xH3hMcIpKcicotMdnJBeuRAFdKVFYeWQhHZB5FFTVPV2CGfr+WsR+BkhTSWEpbVOpVo+VfjWAhbGrCujEBSXauRemkej5RcPxjzpdssKWv2QH0FBT4R6Lso3EnkPhAKsILMSCCDUa9IVIEcMuAxe23OFBSKYpa1IB/gJAB5UirT5RSWUOP1wjRdpLKZdqtCRqUTP6g5bvBirX1ZQpOMB1NVoC9eju2drYkDMyyUdwqP+pHhEptUyLHOWdJavEhh5kRU/Q9aa2iUfwLHmk/4xY/SRPCbCpNd9ctIr+LEfJJgMjRdc4oxB2zzGnCEJUsqIBcuQIukuUOz7m+EQFwI7W3SksDjnIccsQJp0BgNjsllbSkSaJdIWEscIMYBDBHYCjBSYBSWYEFlKpAgDzpKVhlAKHAgEeBiLm7K2VWchHg3wMS5jjwFYvPZuTJT2kiWEqxB2Jq/Ulv1iuWixzUEEBSQauUKYUydn1NemsaDeMrFKWOT+FYNJm4khXEA+IgM6tV5JEqay0q3VJY+0A4HmK9esZ/Js4Uk/u6VqT9Z98WfbG5hMts71iUqMwBiFGhQFjIU1iDlyAhG7NlnEhSvYPuk6kcvrUL96JFtZ544Tu6qExbr7m4bPMPJv6iE/OKX6I5byJ5f/lTy9wRbNpFYbOrPNApnVaYDLLbMxCWQtB9XOUdxqYjyy08YjrdbWSBiln1CaYGLqL0PAP8ApEjaZm6nfWGkKzSNZrP1+niGvq1KcjEpglGaR91P++/XOATuS7py0LUhC1JxM6UkgEAMKZGvnHomyAhCQaHCH5Fg8Z76KLwly7IoLWApU1ZrSgCE/EGNClWlKhQhuUA4EdgiVQcGApe21lafKW1JiFSz1SXHkpXhFJn7pIPMjpGjbe2cqshWPakqTMHQFlf9VHwilW+RjQFp1S555QDX0Xrw3hMTxkq8loMWT0jKxKsss5Y1rLfhAA/uMUvYKcU3pL/EJiTpTAVZdQIte1kztLeBpKkh9d5alFvBjAQ15zAiSs6gEA88v1hD0bXbivBJI/dpWs8ixQH71RG7Q27EyE5A73WLn6H7uZE6cR7RSgHkkOfMjwgNGgijBlCE1wCaoSUYOswnAKSco7BZWUdgFzCaqQoTHDAILXSGd0TvVYTmkqT4Et5ND6bKpETKBTNmJycpUO8MfNMBTds1BNuBxKTi7JQwpBydBqcsh+sVUXindSZvuzAfVppRf5iLj6QrMcMqc6gEKwqau6rJx1p/NFPM5IUlJWWEyYP3Q4Bvj3wFt9D83dtKHdlSz4hY/wARFu2r/wD5lZ+3LyLf8iNdIo3o5xAzpofCrAkEhsRSCTTooeMWbaS8nsqwc3Qc29mYg59zwGZ2qcoI/wCUNKLsag9sAW5t5cohbYtS1LO/Qivc2kSlrkbpGFVO1TRYqQtK265mGF4DAldFOpSS76EPl3t9NAafsTswld3ySXBUFK5MVqIppRvKHFsuOfIdUtShV6Fx390TGw00Lu+zEZCWkd6XSfMGLCBAU6x7YKQAJiHajhv9RZLvvyVN9lQfgaHwMEt2zcqbXDhV95NIr1t2UmSt5LLD55MOJHHPLjAWq9LGJ0iZLBAxoUl+agQIyG77RNWgpBwmW6SgoBQpnDYg3Hj4xYV7WrsxDgkajSnF/wBIgNnZyiggzHQoYkggggEqBwvmkOQDUODAJ3DZ0S70s6k7oKlDCoEFJMteT6Uzh9Kvcz5k6aAd+YcJJYFIZKQDySB3kxX72LWhl0WkKSF1DpMtYqONcxwMSHbo7MLQqYQkD92oUYfcJbjRtOcAxvGxbwKWOImjgkHgfGnWNo2ZugWazS5WqRvc1GqvMt3RmGxshNqvFKgCUp9YpwKlLM4/iIMbGmACkwksQsuEVGARVCJhZcIqgF7OKQI5ZzTvgQChMcgER0iABiOnlp8t8lJWnwGIfBUSLQyvOzFQQpIdSFpUw1Dsr/qT4QEbtPYU9gsn2GOIHg3HMRlMqRis61qUsLNqQhG8GCSFBW7qxAEbVelh7aTMl/eSQDzah8YzO5PR3aROkCclYQmaVr35ZlsHO6xxOSEivHSA0m7bolyJKJSEslIbi5OZJ4kuYhdp7gKpM3BV0KGHm1PNotREcaA89zVAvup3lOAyn3kqQugFWUNGy5UYzFpcBSMJwpS5xAJILAks7M1amsbzK2OsiZgmCSkKDtVTBySWSThFSTlrCV8bD2e0JIKSgl6p/I0gIT0aW/BLmWSaUpnS5iiEOKoWygUfeS5JcaKEXxMZPbfRVaZcxEyTO7QS2Zj2U1hkErLhxo+UaJsxKtIs6RaykzXNQz4dMRFCrpATKY5OSCkuHDGnGDAQcCAwu+rSqdP7P7POwMCUISszCX9lTtgpwB0rWkhZ/RdaZ4+0rmCVNIeXL3k4EgMhLj2QAwZqa1eNjIhNQgPPt/3RaZMwqtSSyQpicJK3Jw1TQ8zB5t3Fc2xWSVurEsJWoVBVNWVKdjUAN4GNU2/2VXbZUtMsJJQt1AnCSlqgKYtUDSIzYX0eGyrM+c3aVwJfFhBcOpWRU1KU78gsOymy8uxyQhLKWarWzFR/IaCJ1McSIOmAKuEVwsswiswCK4QUYWXCBMA4sxpAgWb2YEAtHTAgQAl5Rwx2BAFEH0gQIDhyjiMoECA5BxAgQAg3CBAgFkwYQIEARecFVnAgQBDnATAgQB4MI7AgE1QlMgQIBuuG8zMQIEA5s3swIEC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8" descr="data:image/jpeg;base64,/9j/4AAQSkZJRgABAQAAAQABAAD/2wCEAAkGBhQSERUUExQVFBUWFxcaGBgYGBcYGhgXGBgXFxocGBccHSYeHBojHRcXHy8gIycpLCwsGR8xNTAqNSYrLCkBCQoKBQUFDQUFDSkYEhgpKSkpKSkpKSkpKSkpKSkpKSkpKSkpKSkpKSkpKSkpKSkpKSkpKSkpKSkpKSkpKSkpKf/AABEIAQEAxAMBIgACEQEDEQH/xAAcAAAABwEBAAAAAAAAAAAAAAAAAgMEBQYHAQj/xABCEAABAgMFBQQHBQgDAAMBAAABAhEAAyEEBRIxQQYiUWFxE4GRoQcjMkKxwfAUUmLR4SQzcoKSssLxQ6LSY4PiNP/EABQBAQAAAAAAAAAAAAAAAAAAAAD/xAAUEQEAAAAAAAAAAAAAAAAAAAAA/9oADAMBAAIRAxEAPwDVjAEAwAIBRJg+JoKgQciAPihGda0pDqUEjmQPjCgyjLvSUMFtkL5J8lHSA0qbbkJqVADjWGKNprKosLRJJ4Y0j4mO3oCZR/hPwjAZUx5oB1X84D0YVRx4LLSwAGTCOkwAeOAwI40AfFBguCR0QCmLrHcZ4mCJMGgD9oeJgq554nxjhMUfbnaifZ5yJckoAUjESU4i+IjUtpwgLv8AaFcT4xz7SrifGMntG3dsQl8aT1QhvIQ72b9I9onWiXJmS5asagl0hSSHNSzkUgNO+0K+8Y6LSriYRBjpgFvtSvvR37Urj8IReA0AobUrjAhIxyA7ABgAwGgFEqgzwQGAIBTFGX+ltbTbOdWPHjF8vy8ZkmVilylzlEsEpDtzPKMzt1ttVqmkzJSEYHBMwBSgwBwpQdXNAAKmA0q3TXkk8UH4R58lqaf/AD5d8aRdEq2z5mDtQAAQoKlYSnudmY6GGF87JypM1IxIMxRoQiYlzm+avJoDWJRcA8hBjFc2ZtdsKJfaiXMlrSCJiThUA1MSDn1DZ6xYoDkdjjwBAGgQGjgMAoINBHgzwAIjNNvzityBnhlDzUs/lF12kmWoSv2RKFTHD4iKJ1IBIBPJ/GMvtcucpa50+Y6yoy1FZRLSFophZKxlo36wEXfamAD6V5Q49HYCrwkcis+CFQL02VniWZqihYBFBMdn6D/KIm475NjnonhD4SR7VC6Skg65HOA9CAQbDENsttNLt0ntJbggstJzSrrqOBiZgOER2A8AwCZgRwwIA5McBjrQBAdEdECOQBxFLv251otkubLSClcwKUeCvZUOTglT8X4RclKAzisp20kzLRLkpLhSlNM90qSCyRxd84BezT0SrSEFO8ZSQVnMlywc1I550EOLbYJEuZ9oUgYkhVQA9Wc8ywiH2wQULTMHvYRm28C+fTTWBKvFFoSUKm4SAyJbjEo4akVCjUkBmygLLYLUmZLStAOFQBD8DlTTpDgwlZpKUISlIwhIAA4AQo8AGgPBXgPAGgARx4DwB0wcCCCDCA60QFpuez2lE6zqlrSCsrUcLb6i7pVkcvKLA0VW57ZJSZi5toSlYWsKQZmFlJUoeyVVBTho3OAQ2vkS7LYjLlJw4yEguSBxJJNABFLuTY82i2S5agSmUXnHMYQXQCcnWNOBPCk1tvfKbUUyrPimmoOAKUA5qaRcdirtRKs26ACpaypuKVFAB5gJEBJ2G7ZUlOGVLRLTmyEhIfuhciFSmE1JgCNHDHSI4RAJkQI60CAMY5HTBFLgDvEdb7/kyS0yYkHg7nwiD2nv1TmVLLAPiU7Ofug8tT3RVJUgKcuMw6mzJPH590A72k2rmWgKQkFMpwwHtKYn2iC7GlBTrFX2hs5RKkqZmUx8K9zvlFukXHiA1qoLYmlM6/yhoa7ZWd5Nn1aYRwqAxzyqH74BE2+0myo9YmcjCEKlqBXNKsRYgAguABvAl2ds4ir4tk0LkqwiV2QUE4MSVZpOIhRxgudWyLcTYtlbx7BScVUndNK1ok/AeHExI7dFEx8lYZQrSmNQIL9EwD/ZXbOXaEBMxQRNGhYBWjjQHlFoEYpcVkE1KpfsrT7KnbSgOpDhoseze2qrOeynhRlpoFVJSxr1HLMZcoDSGjmGE7La0zEhaFBSTkRUQq0BwiAkQYwCIDoTBoKIb2i3gKwJGJbBw7APqo6dKnlAO1EAElm4xRL72lkrWVps/byUKQkqSkEqXMKg6XzDIKQdSRyMSm0UpcxKZZViK1ezknC2o1qU5v3Q6u+7xJVglioQh1e6lTrcniohQYcOAzBobYJFm3pf2dLFRlhQxqc1xkeyHLUJJyplEDsBtr62bLmjBLmKxSyEslBoGLUAIauTjnDm/rJ28xSAFqws5AxFSnUN4swy5CmkTVwbMJkS2IBWoDEW8hyD/E6wFpC3DguDrHFCIKRKXZ3wF5YzQaAccPDplErYLxROS6FdRqOogFSmCqTCpEEMAiRAgxEdgCKMR97LIkzClQSQlRBLsCA+leVIfriubY2xpaZY/wCRVf4U1PnhgKELXPmKZEiSo+0QAotrUknWJ2w2eahHrAmXQnDJSQXb3lKfMDIcobXTNaZNlBiSnEM6kH68ImrWoup6JIbpQkV5FudYBSyTyZawGOEMxqcQL99AD3xF7cJ/Y0qJchYIrUZU58f9RMWCWDLKipJIHtDMZhya6AxG7ZIBsKjRnSQz8GNOQAgKpcl5YyyvaY6gYgwHjXzhzfd69nKCVKxKUoqpqBRLh6AkKPfFVKGUGzzBB8CD4webNKqlzzLnL68oB7cttUm0oLjeoXoOIHjE1faeznldAJgxgEA1IAIIdzXMNpFPWotu6VfodOPd/u23pME2xyVuXybRsOh0qAeioC07H2+YZgShG5TGEqDMaBYBLgghiBpF6AjK/R3bWtqUk+3KmDXMFKh5JJjVWgBHGjpTAgErRMwpfWgHUlh5mGFnlgTFtphBOpNVEn+qHVpqtI+6MXeXSP8AKGcmcEics5JUX/lQmAZ31aUBad/CpHtEM4TQs5oFUBrQAkmErLeq56cNmRuimMlkvmXWQ5OrpBNc9Yrmz10zLTOTMtAK0KUpWEpVgbe3icicTBiTnyi/JV2ctZAFFKpow3fAAP3QCF13SZaTiViWouogMOQAfIczxiUSIj7qvHtkKIZgpgpJcGgNM8nbWo7g/VNCQ6iEjiSAPEwDa8pYXhlH3zvNTcTU9xon+aE7wusqKVS1dmtNAQNOHMUZjBJFpTMtBKVBWGUMqjfUS4OR9jyiQVMZychAI3ReBmpIUAJktWFYGWJnBHIgv4jSHxEVaz2HsbUufKmKV2n7yWRungQoZNxIOsWK7rxRPliZLLpL9xBYg8wYBSBBiIEA1XFB2kvLFaiKtLASCKB81dalu6Lle1vEmUuYfdFOZNAPFoySfeJM3EXOdT9dYBzYLV+2M5BIIpR35tFktCwmXUFgRRy/jwipyyEWiXMzBIpnnw+uMXG3uxI4jMaEA6mAVsEqWiUtSWzw7r5nCC9Wdwcmp1httDSxqAGRDn8TFz3PElY5pMp8082qRkd0mlG598Q+0EwmyTSxLnTKiVAk6gGn0DAZvIZAUpSqOQBm/EgcY4FFQPup0Gp6nTo9ecFs9mxEKNWoPAfNz3w6nIy+q0+vygGs0t5Ui1XABMsMxHvIJUnkUkuRwLFPlFVmp5GLHsta2s9qSCxw5HXGG4Z7vxgGNjt6rPPs8w+4rEf4cVR4OI3dKnDjLQ8oxC6dn5ttYpZKEBVTUkliQBSgcVJArnGnbPXl2ctEpawoIIlBTgkqAyJFKbqfCAskFCYMDBVrYEnIB+4VMA0RVS1fiI7ksn5E98Q1oJ+yzzqtcwDvXgETD4ZbnNnPXM+ZMQkpZNjlk+8oE96iuAnLskhEpADUA86wpZTujnXxr844aSzySfIR2VRIHAQEfevahSTLSpaWbCkhId81bySzc2homx2hYqiVKfMnfV5f+4nwqCTDSAptwW0We3mzKU7yUAKZnUglRo5zCye6LotOINprGJ7W2lX2xUxBKSlQKSHoU0+UXu4dpZ82WmctIwGUoAJPtzkrw0GYJBy68IC0W2UBLKQpMsNUmj9TFWstqnWNfaJAXIUd8SyFJOhUltRx1ZoJIuW0TFqVaUy5jl0krxiX/wDX7Kod2pE5CCVzkYADQJCAAOkBcZFpC0haS6VAEEagwIzHZjb9MmSZaq4Vqw/wliPMmOQExt7eLBEoa7yumSR4v4RRJikywVLA6Z8vlE7tVayq2TipsKGQH/CkEt3kxX7SglBwlMxOgyIzzGTwDCde2JaWSAAoHI6EeEX+agkJokFQCnc+6C+bjCz1p30jN5zM7FJGYOfdxEXy6bcZlmlKGMrTR3dwHp0rrwzpAT6ZaQgsSBicEnMAM4OTP0y74jr/AJv7IrMKU7kA1Z06cOcSM2x4ZIOVFFWIk6FwC1AH/wBxC35L/YiSTmvDhJwtnkS71Pk2cBRLvLobP2vL/cKFia6QxsbFxWhf+35iHiksRr56QCFoUOI/OJvZAJKLSDTdB8HJbu+MQM3P9eQ7uMTexYLWgghmDjVqu3GAveycuWbN2AZ5krE70JxKxDN3SVCnCI2/bSJQTKUUpBZGFIxY1UwqKkgBKg5Na6Es0VW6LyC0qlrUJZCsUtRBUAVF2VxBxMdcjpC1usy5Z7W0zJfqwTLQhzjWQwPJNX58M4DW9nLw7azSpmqkV6h0nzBMO7YqgT98gd1VHyBHfEFsChSbvkYjUpJHQqJHkRE2uY8wDgkn+ot/ifGAiNrbWqXIWQC2EueFIStMgpsslAd2SAz5iWdRlX4x3bKarsMKWaYpMsv+NQTTxh3eQ3pQ0x/L9YAWJM0Sl9qGJLJSVBRAYJqaipcs5z7gpesyYADLStWdEM70Z30z5ceTqeqg6p/uEKIMASSpWEYmxMMTZO1W5PDa9bTglKVwB+EO1KiB2jxTMMlHtTD5DMnkIDMTZl2ic0tJWpSsh1ry740jZ7ZNSJCJU9bpSoqCE0DqzxKzOoo2Zzh3ct0oshwgOFgb5AcqGaX4agRLTbQBAFtBQhLNTLKM625vqVh7NIJPB6dSPzib2p2oTJGEby1ZD5mGOzOxKpswWm1DV0oOvAqGg4CAabNej3tJAmTiUqWSoDgksz/GOxpDNAgMptVhVaJi5hoFzFEYiQC6iwHl5w9n7KqRLJCNc0qqRnkr666vrmsiy2L2Q7l2fFoav8Il7fO3XDAhwAVM+jGh00rAZBeMlaFlKsVHoQxD6EERctkJK12VADtiVUcNNKa6vURB36e0UoKz91iVADIAHg5NDk2jRYti8QsctI++vMmra/LSo5wE9bpI7JCDViTUEcQ2bnPMPERtIspu8g13mBDnjr4fQi0W6yHshkpYOZGYfLqRFa22SkWKiWqQMvdOfkfowGbWBbKIOv184flQYFxU+X0YY3WCcRI0/KnxiQmBwMh499frQQDNa37hz6fKJvYIBXbCjkFuuFflEHOBBYfHOJn0doJmzEsWKFgsB0A8HgGaLin9mJ6EKVLKlVQ5KSCxBw178qw/ufYqdalgYFy5YIxKUCkAcEgsSW4Rf/R8B9ko7doqhOXsuO6sWpApAEssgS0pQkMlIAA4ABgISSo9svJsCB3uonyKfGFyqI2Ra0ibOKlAVSA+dEJUfiB3QERthbmmWeWHJM1K2AcshzlrlDmXblLMozN3fVmkodI7NixPPyiFlL7W90kVCELOvDB/lFgvWzlcxCQWOEsakOeIBD5QEnNU+HmofAn5Qp2gcCjnTXwhnZbKZaZSCrEQVOWZyQs0HBzxhC33Stc1KkrCU7uJwcW6XGEg0fKvEwEmtUQylFVoKkkkykA4R7yVkuP+jjmGiYmxSNpLcuVaJUyWSFJLED3kuHSeR+MBIX5tjIQAlS/bBYpckEaUqD159Iibr2jtFuxy5CE7rPMWpgkF2OHMmhyiiX/JX2xWtJGJyXyKia5Z6cItnontLWmanLFLcdUKH/owFvuTYuXJUJk0mdNd8SsgeSeXPuaLPASmDgQCTQIPAgKxY58uzpCFrQhRFEkhJIHz5fGGt6SEz0FSVBYFdwjSuWZ51iWt4FlkrmIQFzWclWalAVxKzyBplkIgL/tyBZk2xLS5m5XILcoSocSmpHGj9Qo16SQCtVEqBcAVoxdn7vGLZsVK/ZpNeJrxUdO5vGKpthaQFKY0WdOFOT0qPGsXnZWUBIlAigSnQVo4LdcukBK33PwpS1SDloeL9x8oq+3FoxWFGHCwVmHY8GJzalYst7kkB6BgX4F9dNfp4rG35UmzJBLskB3LVU4ozeynzMBQrrS4bi786E/KJFCdOH18IjbvU2E8y2mYIiSq+nw7+jd0BHWrN+tOkTGwMwievCHXhU1KA4Xy5sQ/OGFsTy4/Xg8P9hLUEWs8007s4DQPR/OKkTxomaWbmKnvNYtqYqWxDBdpSmg7QHJmJenCmUWkqMAo0R9ilpdamBJWqtC7HCPJIh4JwIrQxWrddsuWuZMUFzAShkqWrCnEpRXhFAKOW5dIDip6UWydNKDhlykpdIHvKJLhx90RIiZitCCMigEdDjP5RXrPYJpE9EmX6ubMUylKSAAncapKmBB0iZnWkSp6QxICEgMz0xjUjiPGAmJntpf8XyHzhYQ3E0KKFCoKSR0OBvjCUq80mYUVcEh6MSHcCr+6fDxDtsvBKVYGUSzsBo7ZktFMviZjtCThWydC3Ec+LRY77RMTME2WjtGThKQQDmdCRoeMVqbbZpW/2WbnwB83gGm0NkxI/dqFOR05GIrYC04LwltTFjQe9J/IRLXrarQoYewWOoSKf1xBXbJXItUqYsMe1SroCoBn6QG3yZr0hYwhLAqa0hSRMxZwBmgQZoEBCX5duNCi+W8ARqmtDmMmjINpNpO0mhKkraTupl4twGXug4cIqW1fONk2itGCzTlDSWvxwkDzMYZf1lVjxmpWhCu/DhV34kqgIqbaFzluouaAcABoPGNh2eUUy0JYZAF8zu4u53EZDYB6xIbUeLjPyjZrDUABt5yWclgwHeW8vEBb7diGbByA40IpQ8zFZ9I1JDYsRGAKYUGbVfiImZiyvCFAFlgMS1KCoo71+MV/0mTsKMAOawaBqAZdz/VYCpWFDYODp1zc/CJFUvdyBP5/r8+ENCkpSOPhlD+agudanwf68oBrN4v9fXhCdzTuztUtX4mqWqcq+UKTXZqfXXWhiOnqKSFAZEEd1flAa1slS0z3UDiCFMCGxOSrKnvAd0W1aaRnexkz9rIQaKlEnMD2gaB2zfwi/sWqWgBLVWIzaWwmbKOEjdAJ47hxAjpwz4EQ+SpufxhG1KcFP3iE+Jr/ANcUAe6pJElGJsRS6v4lbxp1JhnaLCidPKVh04RqRx4deMTDMIirPW1TDyA8h+cBJ9kAzUYMBpp+UJou2WJhmBIxnWutCwyB5tWFVGDiAStA0hvKs4cmHM6AhMBBXoA/H6Bir7TWTdSsafKLRfSqtrETetnxSFakV+q8IC9WObilpUPeSk+IeF0CIPZK1Y7HJOoTh/pJT8onnpAdgQEmBAVjbmdgsi6tiUhPioE+QMZXfhKpcs6grSc30WO51K8I0n0hL9XKTxUScvdT/wDqM9vaSeyUKEghWmjp/wAvKAr9hT61HNQ65iNiRMUlIUKgJyGeT0fu4xkV0ynnIAo6kxqs0AMAcRYVB4BsnLM3OAaXfZj24U26lRYCpGWmeg+g8Vnb9WOYgHPtFZ8AAnLu0i82JYxs/rKO2Rarac/CKHtiPXoDuXUa1LOwevIQEGoUABPPl+sO3oDWoHTIZeZ8Ib2hTfWv5w8QtwAcg45nCopr4CAaTpIpnr3ca8YZWtFPrlEjaJmn1xr5RH2iuWnTLOAtXo+tb2iTXNC09Sxo+ocRqiqiMQ2MtGG1yh/8qe93T843AqpAN5z0bKEpZxTkjgCo9fZH9yvCDTpjNAutLqWvmEj+UP8AFRgH80cIibGfXTOv+MuJZURN3j103r8keMBJkwogUhFRhWWYATRWOIgLLwEiAhr2Q5iPtkvFLUOXyESF5JrCAkODAJ+jyd+zlB9yYoeLK+cW9K4pexammWhHNKh3uD8Itsol4B2kwI4iBAUfbdeKclNQEo/uJ/8AMUu9ZeJKRliccnII+JEWjaebitM0/dZOmQSH7nJioXys0Y6g9/8Athl+oRVwpe0S3+900OvdGjzZmJWFISUsQEpIbJi5GZo2fVooN2yCLaAke8W6GvwMXu0qYkg4meuQBchm0z+ngFrltJ7bBk4OHViBkC+XX5xSdo1AWhsglJFaMSa5nWsXa6pjEzCD7JLUoUjM0etPGM72gtaV2qYQ2jOMtdIAsmQqYoYUlQcA4atUcKQ/lXNOQnLEXKnS5YFjWmefiIV2UW0pRZ98hkgZAJ40+hFisClFLhJdjnxORU2XhAURdqScjm2QJr1AjhuqapmlzKlqpIFKn6aJWRcjLmq7MH1iMG8UsCuh8Ik7cAF4uzIHbqOITVGgDv3/AJQFbuCzKl2uQFApJmSy2R9tjnG6mXSMCu+0vakKDpZaGc4m3wc9co9AmAYT0ccv9wpdH7pJzxOr+o4vnDhUgFwQcuFOj8YiLwu9UiWtcpShhSpWDQ4Q7daagwEuqkRd3n103L2vyiqWf0mpymIKeodn5pPA8INYturOlS1lXtHLeDZfh5GAvKjlBgsO2rPrl1iHRfZUAvs1YSAQQ5oQCDRPOFZe0cr3nSWq4+jpwgJIGFklxEOm/ZRNFjwP5fXfB5u0UhIcrDdDz5cjAJXqd4dYEhNIYWy8VTCDKlqWGNTQZcf1haXNngH1J7i/wfRoBK6GRbCPvoPexB/OLegRU7uu+cq0omqR2aUu7mpcMzRa0mAXQYEElmOwGWXlacc2YdCtZ8y3yiuXu7mlHH15xPXlY5kpTTElBc55F9QcjnpFdvJB+evWAXuMH7RJUDmkAkh6pJRw4ARaLcd0Oo1NcNCWfgDqdDrEBsxIeYio3FqLkcUuM+aHiwLmupgh1EHPwqxLZDPUeIOrpCeyUSStNS50oGoP5hSMytsw9tMYgb3AfrGmWezL7JaVsBgUwALA5gPm35tGZLlEEkFY3lajTrAWDZmzY5RxB0lSnYGhxaADlFhNqUEHAk5GpDABgdc8vrVn6PNnlzrMVCYlIC1pNCVPQ6EDXjrFgt+yMxEtSkrllgo1ChRqgVOgZz/oKjdxCigNKLzZYfEfcQ7558iO4xH3hMcIpKcicotMdnJBeuRAFdKVFYeWQhHZB5FFTVPV2CGfr+WsR+BkhTSWEpbVOpVo+VfjWAhbGrCujEBSXauRemkej5RcPxjzpdssKWv2QH0FBT4R6Lso3EnkPhAKsILMSCCDUa9IVIEcMuAxe23OFBSKYpa1IB/gJAB5UirT5RSWUOP1wjRdpLKZdqtCRqUTP6g5bvBirX1ZQpOMB1NVoC9eju2drYkDMyyUdwqP+pHhEptUyLHOWdJavEhh5kRU/Q9aa2iUfwLHmk/4xY/SRPCbCpNd9ctIr+LEfJJgMjRdc4oxB2zzGnCEJUsqIBcuQIukuUOz7m+EQFwI7W3SksDjnIccsQJp0BgNjsllbSkSaJdIWEscIMYBDBHYCjBSYBSWYEFlKpAgDzpKVhlAKHAgEeBiLm7K2VWchHg3wMS5jjwFYvPZuTJT2kiWEqxB2Jq/Ulv1iuWixzUEEBSQauUKYUydn1NemsaDeMrFKWOT+FYNJm4khXEA+IgM6tV5JEqay0q3VJY+0A4HmK9esZ/Js4Uk/u6VqT9Z98WfbG5hMts71iUqMwBiFGhQFjIU1iDlyAhG7NlnEhSvYPuk6kcvrUL96JFtZ544Tu6qExbr7m4bPMPJv6iE/OKX6I5byJ5f/lTy9wRbNpFYbOrPNApnVaYDLLbMxCWQtB9XOUdxqYjyy08YjrdbWSBiln1CaYGLqL0PAP8ApEjaZm6nfWGkKzSNZrP1+niGvq1KcjEpglGaR91P++/XOATuS7py0LUhC1JxM6UkgEAMKZGvnHomyAhCQaHCH5Fg8Z76KLwly7IoLWApU1ZrSgCE/EGNClWlKhQhuUA4EdgiVQcGApe21lafKW1JiFSz1SXHkpXhFJn7pIPMjpGjbe2cqshWPakqTMHQFlf9VHwilW+RjQFp1S555QDX0Xrw3hMTxkq8loMWT0jKxKsss5Y1rLfhAA/uMUvYKcU3pL/EJiTpTAVZdQIte1kztLeBpKkh9d5alFvBjAQ15zAiSs6gEA88v1hD0bXbivBJI/dpWs8ixQH71RG7Q27EyE5A73WLn6H7uZE6cR7RSgHkkOfMjwgNGgijBlCE1wCaoSUYOswnAKSco7BZWUdgFzCaqQoTHDAILXSGd0TvVYTmkqT4Et5ND6bKpETKBTNmJycpUO8MfNMBTds1BNuBxKTi7JQwpBydBqcsh+sVUXindSZvuzAfVppRf5iLj6QrMcMqc6gEKwqau6rJx1p/NFPM5IUlJWWEyYP3Q4Bvj3wFt9D83dtKHdlSz4hY/wARFu2r/wD5lZ+3LyLf8iNdIo3o5xAzpofCrAkEhsRSCTTooeMWbaS8nsqwc3Qc29mYg59zwGZ2qcoI/wCUNKLsag9sAW5t5cohbYtS1LO/Qivc2kSlrkbpGFVO1TRYqQtK265mGF4DAldFOpSS76EPl3t9NAafsTswld3ySXBUFK5MVqIppRvKHFsuOfIdUtShV6Fx390TGw00Lu+zEZCWkd6XSfMGLCBAU6x7YKQAJiHajhv9RZLvvyVN9lQfgaHwMEt2zcqbXDhV95NIr1t2UmSt5LLD55MOJHHPLjAWq9LGJ0iZLBAxoUl+agQIyG77RNWgpBwmW6SgoBQpnDYg3Hj4xYV7WrsxDgkajSnF/wBIgNnZyiggzHQoYkggggEqBwvmkOQDUODAJ3DZ0S70s6k7oKlDCoEFJMteT6Uzh9Kvcz5k6aAd+YcJJYFIZKQDySB3kxX72LWhl0WkKSF1DpMtYqONcxwMSHbo7MLQqYQkD92oUYfcJbjRtOcAxvGxbwKWOImjgkHgfGnWNo2ZugWazS5WqRvc1GqvMt3RmGxshNqvFKgCUp9YpwKlLM4/iIMbGmACkwksQsuEVGARVCJhZcIqgF7OKQI5ZzTvgQChMcgER0iABiOnlp8t8lJWnwGIfBUSLQyvOzFQQpIdSFpUw1Dsr/qT4QEbtPYU9gsn2GOIHg3HMRlMqRis61qUsLNqQhG8GCSFBW7qxAEbVelh7aTMl/eSQDzah8YzO5PR3aROkCclYQmaVr35ZlsHO6xxOSEivHSA0m7bolyJKJSEslIbi5OZJ4kuYhdp7gKpM3BV0KGHm1PNotREcaA89zVAvup3lOAyn3kqQugFWUNGy5UYzFpcBSMJwpS5xAJILAks7M1amsbzK2OsiZgmCSkKDtVTBySWSThFSTlrCV8bD2e0JIKSgl6p/I0gIT0aW/BLmWSaUpnS5iiEOKoWygUfeS5JcaKEXxMZPbfRVaZcxEyTO7QS2Zj2U1hkErLhxo+UaJsxKtIs6RaykzXNQz4dMRFCrpATKY5OSCkuHDGnGDAQcCAwu+rSqdP7P7POwMCUISszCX9lTtgpwB0rWkhZ/RdaZ4+0rmCVNIeXL3k4EgMhLj2QAwZqa1eNjIhNQgPPt/3RaZMwqtSSyQpicJK3Jw1TQ8zB5t3Fc2xWSVurEsJWoVBVNWVKdjUAN4GNU2/2VXbZUtMsJJQt1AnCSlqgKYtUDSIzYX0eGyrM+c3aVwJfFhBcOpWRU1KU78gsOymy8uxyQhLKWarWzFR/IaCJ1McSIOmAKuEVwsswiswCK4QUYWXCBMA4sxpAgWb2YEAtHTAgQAl5Rwx2BAFEH0gQIDhyjiMoECA5BxAgQAg3CBAgFkwYQIEARecFVnAgQBDnATAgQB4MI7AgE1QlMgQIBuuG8zMQIEA5s3swIEC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5 Rectángulo"/>
          <p:cNvSpPr/>
          <p:nvPr/>
        </p:nvSpPr>
        <p:spPr>
          <a:xfrm>
            <a:off x="1475656" y="908720"/>
            <a:ext cx="6552728" cy="646331"/>
          </a:xfrm>
          <a:prstGeom prst="rect">
            <a:avLst/>
          </a:prstGeom>
        </p:spPr>
        <p:txBody>
          <a:bodyPr wrap="square">
            <a:spAutoFit/>
          </a:bodyPr>
          <a:lstStyle/>
          <a:p>
            <a:r>
              <a:rPr lang="es-EC" dirty="0" smtClean="0"/>
              <a:t>A </a:t>
            </a:r>
            <a:r>
              <a:rPr lang="es-EC" dirty="0"/>
              <a:t>finales del siglo XVIII y durante el XIX, los caballeros empezaron a utilizar el traje </a:t>
            </a:r>
            <a:r>
              <a:rPr lang="es-EC" dirty="0" smtClean="0"/>
              <a:t>inglés compuesto </a:t>
            </a:r>
            <a:endParaRPr lang="es-EC" dirty="0"/>
          </a:p>
        </p:txBody>
      </p:sp>
      <p:pic>
        <p:nvPicPr>
          <p:cNvPr id="3084" name="Picture 12" descr="http://2.bp.blogspot.com/_IGTfb1BwwCE/TJ-2gPmg8YI/AAAAAAAABFo/7ruKA_9Qk1g/s320/251px-1813-male-Costumes-Parisie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204864"/>
            <a:ext cx="1656184" cy="3528392"/>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número de diapositiva"/>
          <p:cNvSpPr>
            <a:spLocks noGrp="1"/>
          </p:cNvSpPr>
          <p:nvPr>
            <p:ph type="sldNum" sz="quarter" idx="12"/>
          </p:nvPr>
        </p:nvSpPr>
        <p:spPr/>
        <p:txBody>
          <a:bodyPr/>
          <a:lstStyle/>
          <a:p>
            <a:fld id="{93D46B94-676B-4699-941C-F3D01A9F5451}" type="slidenum">
              <a:rPr lang="es-EC" smtClean="0"/>
              <a:pPr/>
              <a:t>4</a:t>
            </a:fld>
            <a:endParaRPr lang="es-EC"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animEffect transition="in" filter="circle(in)">
                                      <p:cBhvr>
                                        <p:cTn id="11" dur="2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690336"/>
            <a:ext cx="7632848" cy="923330"/>
          </a:xfrm>
          <a:prstGeom prst="rect">
            <a:avLst/>
          </a:prstGeom>
        </p:spPr>
        <p:txBody>
          <a:bodyPr wrap="square">
            <a:spAutoFit/>
          </a:bodyPr>
          <a:lstStyle/>
          <a:p>
            <a:r>
              <a:rPr lang="es-EC" dirty="0"/>
              <a:t>Trabajo libre.          =  Tarea de un solo  trabajador </a:t>
            </a:r>
          </a:p>
          <a:p>
            <a:r>
              <a:rPr lang="es-EC" dirty="0"/>
              <a:t>Tarea simultanea   =  hombre – hombre </a:t>
            </a:r>
          </a:p>
          <a:p>
            <a:r>
              <a:rPr lang="es-EC" dirty="0"/>
              <a:t>Tarea simultanea </a:t>
            </a:r>
            <a:r>
              <a:rPr lang="es-EC" dirty="0" smtClean="0"/>
              <a:t>  = </a:t>
            </a:r>
            <a:r>
              <a:rPr lang="es-EC" dirty="0"/>
              <a:t>hombre - herramientas de  producción  (Tijeras de cote).</a:t>
            </a:r>
          </a:p>
        </p:txBody>
      </p:sp>
      <p:sp>
        <p:nvSpPr>
          <p:cNvPr id="3" name="2 Rectángulo"/>
          <p:cNvSpPr/>
          <p:nvPr/>
        </p:nvSpPr>
        <p:spPr>
          <a:xfrm>
            <a:off x="1475656" y="1268760"/>
            <a:ext cx="5580112" cy="646331"/>
          </a:xfrm>
          <a:prstGeom prst="rect">
            <a:avLst/>
          </a:prstGeom>
        </p:spPr>
        <p:txBody>
          <a:bodyPr wrap="square">
            <a:spAutoFit/>
          </a:bodyPr>
          <a:lstStyle/>
          <a:p>
            <a:r>
              <a:rPr lang="es-EC" dirty="0" smtClean="0"/>
              <a:t>Bajo </a:t>
            </a:r>
            <a:r>
              <a:rPr lang="es-EC" dirty="0"/>
              <a:t>la técnica  del cronometraje de tiempos y apreciación de actividades sobre tareas  tales como:</a:t>
            </a: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40</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tretch>
            <a:fillRect/>
          </a:stretch>
        </p:blipFill>
        <p:spPr>
          <a:xfrm>
            <a:off x="838200" y="1204912"/>
            <a:ext cx="7467600" cy="4448175"/>
          </a:xfrm>
          <a:prstGeom prst="rect">
            <a:avLst/>
          </a:prstGeom>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41</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7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764704"/>
            <a:ext cx="7056784" cy="107721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PROBLEMA DEFICIENCIA DE LA DIRECCION </a:t>
            </a:r>
            <a:endParaRPr lang="es-E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467544" y="2245863"/>
            <a:ext cx="7704856" cy="1477328"/>
          </a:xfrm>
          <a:prstGeom prst="rect">
            <a:avLst/>
          </a:prstGeom>
        </p:spPr>
        <p:txBody>
          <a:bodyPr wrap="square">
            <a:spAutoFit/>
          </a:bodyPr>
          <a:lstStyle/>
          <a:p>
            <a:pPr algn="just"/>
            <a:r>
              <a:rPr lang="es-EC" dirty="0"/>
              <a:t>N</a:t>
            </a:r>
            <a:r>
              <a:rPr lang="es-EC" dirty="0" smtClean="0"/>
              <a:t>o </a:t>
            </a:r>
            <a:r>
              <a:rPr lang="es-EC" dirty="0"/>
              <a:t>existe un correcto control del personal operativo en cuanto a horarios. Debido a que el personal </a:t>
            </a:r>
            <a:r>
              <a:rPr lang="es-EC" dirty="0" smtClean="0"/>
              <a:t>de </a:t>
            </a:r>
            <a:r>
              <a:rPr lang="es-EC" dirty="0"/>
              <a:t>planta se queda trabajando horas extras, del 50%  que resultan un costo de mano de obra adicional. Incrementando el porcentaje de  los costos de mano de obra directa. Causando una baja en las utilidades de la empresa.</a:t>
            </a:r>
          </a:p>
        </p:txBody>
      </p:sp>
      <p:pic>
        <p:nvPicPr>
          <p:cNvPr id="20482" name="Picture 2" descr="https://encrypted-tbn1.gstatic.com/images?q=tbn:ANd9GcSKzBx0md5lAyFkHN-5COIzqjpud9AEGipGqE2Xc7KBic129R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861048"/>
            <a:ext cx="2171700"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42</a:t>
            </a:fld>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8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482"/>
                                        </p:tgtEl>
                                        <p:attrNameLst>
                                          <p:attrName>style.visibility</p:attrName>
                                        </p:attrNameLst>
                                      </p:cBhvr>
                                      <p:to>
                                        <p:strVal val="visible"/>
                                      </p:to>
                                    </p:set>
                                    <p:animEffect transition="in" filter="circle(in)">
                                      <p:cBhvr>
                                        <p:cTn id="18"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35955" y="2967335"/>
            <a:ext cx="7472110" cy="181588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MX"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Capítulo    VI</a:t>
            </a:r>
          </a:p>
          <a:p>
            <a:pPr algn="ctr"/>
            <a:endParaRPr lang="es-MX"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es-MX"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s-MX"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PROPUESTAS DE LAS ESTRATEGIAS DE SOLUCION </a:t>
            </a:r>
            <a:endParaRPr lang="es-EC"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43</a:t>
            </a:fld>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20680"/>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3D46B94-676B-4699-941C-F3D01A9F5451}" type="slidenum">
              <a:rPr lang="es-EC" smtClean="0"/>
              <a:pPr/>
              <a:t>44</a:t>
            </a:fld>
            <a:endParaRPr lang="es-EC"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1763688" y="2276872"/>
            <a:ext cx="5328592" cy="1647991"/>
            <a:chOff x="872488" y="1371468"/>
            <a:chExt cx="3424151" cy="991727"/>
          </a:xfrm>
        </p:grpSpPr>
        <p:sp>
          <p:nvSpPr>
            <p:cNvPr id="5" name="4 Rectángulo"/>
            <p:cNvSpPr/>
            <p:nvPr/>
          </p:nvSpPr>
          <p:spPr>
            <a:xfrm>
              <a:off x="872488" y="1371468"/>
              <a:ext cx="3424151" cy="9917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5 Rectángulo"/>
            <p:cNvSpPr/>
            <p:nvPr/>
          </p:nvSpPr>
          <p:spPr>
            <a:xfrm>
              <a:off x="872488" y="1371468"/>
              <a:ext cx="3424151" cy="9917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21920" rIns="0" bIns="121920" numCol="1" spcCol="1270" anchor="ctr" anchorCtr="0">
              <a:noAutofit/>
            </a:bodyPr>
            <a:lstStyle/>
            <a:p>
              <a:pPr lvl="0" algn="just" defTabSz="533400">
                <a:lnSpc>
                  <a:spcPct val="90000"/>
                </a:lnSpc>
                <a:spcBef>
                  <a:spcPct val="0"/>
                </a:spcBef>
                <a:spcAft>
                  <a:spcPct val="35000"/>
                </a:spcAft>
              </a:pPr>
              <a:r>
                <a:rPr lang="es-MX" kern="1200" dirty="0" smtClean="0"/>
                <a:t>En el análisis realizado a la empresa, se ha  detectado los principales problemas que están causan perdidas  en el margen de utilidad de la misma, es por ello  que para   poder maximizar utilidades se plantearan estrategias  operativas y financieras que le permitan bajar sus costos en materia prima utilizada, y optimizar el trabajo de la mano de obra directa.</a:t>
              </a:r>
              <a:endParaRPr lang="es-EC" kern="1200" dirty="0"/>
            </a:p>
          </p:txBody>
        </p:sp>
      </p:grpSp>
      <p:sp>
        <p:nvSpPr>
          <p:cNvPr id="7" name="6 Rectángulo"/>
          <p:cNvSpPr/>
          <p:nvPr/>
        </p:nvSpPr>
        <p:spPr>
          <a:xfrm>
            <a:off x="2859924" y="1052736"/>
            <a:ext cx="4016332" cy="646331"/>
          </a:xfrm>
          <a:prstGeom prst="rect">
            <a:avLst/>
          </a:prstGeom>
        </p:spPr>
        <p:txBody>
          <a:bodyPr wrap="square">
            <a:spAutoFit/>
          </a:bodyPr>
          <a:lstStyle/>
          <a:p>
            <a:pPr algn="ctr"/>
            <a:r>
              <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PLANTEAMIENTO</a:t>
            </a:r>
            <a:endPar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51916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63139876"/>
              </p:ext>
            </p:extLst>
          </p:nvPr>
        </p:nvGraphicFramePr>
        <p:xfrm>
          <a:off x="1524000" y="1397000"/>
          <a:ext cx="6096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365529" y="260648"/>
            <a:ext cx="332584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objetivos</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45</a:t>
            </a:fld>
            <a:endParaRPr lang="es-EC"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6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914688"/>
            <a:ext cx="7200800" cy="1200329"/>
          </a:xfrm>
          <a:prstGeom prst="rect">
            <a:avLst/>
          </a:prstGeom>
        </p:spPr>
        <p:txBody>
          <a:bodyPr wrap="square">
            <a:spAutoFit/>
          </a:bodyPr>
          <a:lstStyle/>
          <a:p>
            <a:pPr algn="just"/>
            <a:r>
              <a:rPr lang="es-EC" dirty="0"/>
              <a:t>La implementación de la propuesta de solución para Elegant´s le permitirá bajar los costos de materia prima y  mano de obra directa, además  lograra cumplir   con la normativa legal aplicable en el país, sobre manejo de desechos </a:t>
            </a:r>
            <a:r>
              <a:rPr lang="es-EC" dirty="0" smtClean="0"/>
              <a:t>industriales.</a:t>
            </a:r>
            <a:endParaRPr lang="es-EC" dirty="0"/>
          </a:p>
        </p:txBody>
      </p:sp>
      <p:sp>
        <p:nvSpPr>
          <p:cNvPr id="3" name="2 Rectángulo"/>
          <p:cNvSpPr/>
          <p:nvPr/>
        </p:nvSpPr>
        <p:spPr>
          <a:xfrm>
            <a:off x="1095232" y="548680"/>
            <a:ext cx="7434406"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Justificación de la propuesta </a:t>
            </a:r>
            <a:endPar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46</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3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67821" y="764704"/>
            <a:ext cx="6208366"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ESTRUCTURA  DE LA PROPUESTA DE SOLUCION </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t="7502"/>
          <a:stretch/>
        </p:blipFill>
        <p:spPr bwMode="auto">
          <a:xfrm>
            <a:off x="398461" y="1628800"/>
            <a:ext cx="7557916" cy="4320480"/>
          </a:xfrm>
          <a:prstGeom prst="rect">
            <a:avLst/>
          </a:prstGeom>
          <a:noFill/>
          <a:ln>
            <a:noFill/>
          </a:ln>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47</a:t>
            </a:fld>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836712"/>
            <a:ext cx="539558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MANUAL DE PROCEDIMIENTO </a:t>
            </a:r>
            <a:endParaRPr lang="es-E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115616" y="1844824"/>
            <a:ext cx="7200800" cy="646331"/>
          </a:xfrm>
          <a:prstGeom prst="rect">
            <a:avLst/>
          </a:prstGeom>
        </p:spPr>
        <p:txBody>
          <a:bodyPr wrap="square">
            <a:spAutoFit/>
          </a:bodyPr>
          <a:lstStyle/>
          <a:p>
            <a:r>
              <a:rPr lang="es-EC" dirty="0"/>
              <a:t>Además  la reutilización de  la materia prima considera de rechazo, lograra reducir  los costos de materia prima ya que  se reducirá la compra </a:t>
            </a:r>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5" y="3429000"/>
            <a:ext cx="259228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48</a:t>
            </a:fld>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83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circle(in)">
                                      <p:cBhvr>
                                        <p:cTn id="1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04825"/>
            <a:ext cx="5184575" cy="50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49</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41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970856"/>
            <a:ext cx="5886400" cy="923330"/>
          </a:xfrm>
          <a:prstGeom prst="rect">
            <a:avLst/>
          </a:prstGeom>
        </p:spPr>
        <p:txBody>
          <a:bodyPr wrap="square">
            <a:spAutoFit/>
          </a:bodyPr>
          <a:lstStyle/>
          <a:p>
            <a:pPr algn="just"/>
            <a:r>
              <a:rPr lang="es-EC" dirty="0" smtClean="0"/>
              <a:t>Se puede destacar que el estilo </a:t>
            </a:r>
            <a:r>
              <a:rPr lang="es-EC" dirty="0"/>
              <a:t>de vestir de los caballeros ha tenido ciertas modificaciones en  los modelos. Pero en esencia es el mismo. Tanto en estilo como en confección.</a:t>
            </a:r>
          </a:p>
        </p:txBody>
      </p:sp>
      <p:pic>
        <p:nvPicPr>
          <p:cNvPr id="5122" name="Picture 2" descr="https://encrypted-tbn0.gstatic.com/images?q=tbn:ANd9GcSzb-K7pirf7vw4MdlAAxUzit71TDldBsmTXxm1aK0BLkVbCCY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564904"/>
            <a:ext cx="2390775" cy="21305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2.gstatic.com/images?q=tbn:ANd9GcRyoRVxToAjrp-U6JLVZsWpjpLutvcU-jsE9j-wcwMFBouYj13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766" b="8762"/>
          <a:stretch/>
        </p:blipFill>
        <p:spPr bwMode="auto">
          <a:xfrm>
            <a:off x="4980460" y="2708920"/>
            <a:ext cx="2741636" cy="198653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5</a:t>
            </a:fld>
            <a:endParaRPr lang="es-EC"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0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anim calcmode="lin" valueType="num">
                                      <p:cBhvr>
                                        <p:cTn id="12" dur="2000" fill="hold"/>
                                        <p:tgtEl>
                                          <p:spTgt spid="5122"/>
                                        </p:tgtEl>
                                        <p:attrNameLst>
                                          <p:attrName>ppt_w</p:attrName>
                                        </p:attrNameLst>
                                      </p:cBhvr>
                                      <p:tavLst>
                                        <p:tav tm="0" fmla="#ppt_w*sin(2.5*pi*$)">
                                          <p:val>
                                            <p:fltVal val="0"/>
                                          </p:val>
                                        </p:tav>
                                        <p:tav tm="100000">
                                          <p:val>
                                            <p:fltVal val="1"/>
                                          </p:val>
                                        </p:tav>
                                      </p:tavLst>
                                    </p:anim>
                                    <p:anim calcmode="lin" valueType="num">
                                      <p:cBhvr>
                                        <p:cTn id="13"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2000"/>
                                        <p:tgtEl>
                                          <p:spTgt spid="5124"/>
                                        </p:tgtEl>
                                      </p:cBhvr>
                                    </p:animEffect>
                                    <p:anim calcmode="lin" valueType="num">
                                      <p:cBhvr>
                                        <p:cTn id="19" dur="2000" fill="hold"/>
                                        <p:tgtEl>
                                          <p:spTgt spid="5124"/>
                                        </p:tgtEl>
                                        <p:attrNameLst>
                                          <p:attrName>ppt_w</p:attrName>
                                        </p:attrNameLst>
                                      </p:cBhvr>
                                      <p:tavLst>
                                        <p:tav tm="0" fmla="#ppt_w*sin(2.5*pi*$)">
                                          <p:val>
                                            <p:fltVal val="0"/>
                                          </p:val>
                                        </p:tav>
                                        <p:tav tm="100000">
                                          <p:val>
                                            <p:fltVal val="1"/>
                                          </p:val>
                                        </p:tav>
                                      </p:tavLst>
                                    </p:anim>
                                    <p:anim calcmode="lin" valueType="num">
                                      <p:cBhvr>
                                        <p:cTn id="20"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838" y="871538"/>
            <a:ext cx="48863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50</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63980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733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050" y="509588"/>
            <a:ext cx="377190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51</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7211"/>
            <a:ext cx="859453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685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9" y="533400"/>
            <a:ext cx="4752528" cy="527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52</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3296"/>
            <a:ext cx="842392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240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23850"/>
            <a:ext cx="4680520" cy="582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53</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51798"/>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59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704850"/>
            <a:ext cx="468052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3D46B94-676B-4699-941C-F3D01A9F5451}" type="slidenum">
              <a:rPr lang="es-EC" smtClean="0"/>
              <a:pPr/>
              <a:t>54</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99234"/>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2020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499745" y="973137"/>
            <a:ext cx="7456631" cy="4911725"/>
          </a:xfrm>
          <a:prstGeom prst="rect">
            <a:avLst/>
          </a:prstGeom>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55</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92731" y="548680"/>
            <a:ext cx="6734344"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RESTRUCTURACIÓN ORGANICA DE LA EMPRESA </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107476" y="1412776"/>
            <a:ext cx="7704856" cy="923330"/>
          </a:xfrm>
          <a:prstGeom prst="rect">
            <a:avLst/>
          </a:prstGeom>
        </p:spPr>
        <p:txBody>
          <a:bodyPr wrap="square">
            <a:spAutoFit/>
          </a:bodyPr>
          <a:lstStyle/>
          <a:p>
            <a:r>
              <a:rPr lang="es-EC" dirty="0"/>
              <a:t>La restructuración del organigrama empresarial es necesario debido a que  se debe incrementar  una área de control de calidad para de esta manera propender al mejor desarrollo de las actividades productivas </a:t>
            </a:r>
          </a:p>
        </p:txBody>
      </p:sp>
      <p:sp>
        <p:nvSpPr>
          <p:cNvPr id="4" name="3 Rectángulo"/>
          <p:cNvSpPr/>
          <p:nvPr/>
        </p:nvSpPr>
        <p:spPr>
          <a:xfrm>
            <a:off x="1403648" y="2708920"/>
            <a:ext cx="3913507" cy="369332"/>
          </a:xfrm>
          <a:prstGeom prst="rect">
            <a:avLst/>
          </a:prstGeom>
        </p:spPr>
        <p:txBody>
          <a:bodyPr wrap="none">
            <a:spAutoFit/>
          </a:bodyPr>
          <a:lstStyle/>
          <a:p>
            <a:r>
              <a:rPr lang="es-EC" b="1" i="1" dirty="0"/>
              <a:t>creación del área de control de calidad </a:t>
            </a:r>
            <a:endParaRPr lang="es-EC" i="1" dirty="0"/>
          </a:p>
        </p:txBody>
      </p:sp>
      <p:sp>
        <p:nvSpPr>
          <p:cNvPr id="5" name="4 Rectángulo"/>
          <p:cNvSpPr/>
          <p:nvPr/>
        </p:nvSpPr>
        <p:spPr>
          <a:xfrm>
            <a:off x="1107476" y="3429000"/>
            <a:ext cx="7208940" cy="1477328"/>
          </a:xfrm>
          <a:prstGeom prst="rect">
            <a:avLst/>
          </a:prstGeom>
        </p:spPr>
        <p:txBody>
          <a:bodyPr wrap="square">
            <a:spAutoFit/>
          </a:bodyPr>
          <a:lstStyle/>
          <a:p>
            <a:pPr algn="just"/>
            <a:r>
              <a:rPr lang="es-EC" dirty="0"/>
              <a:t>Á</a:t>
            </a:r>
            <a:r>
              <a:rPr lang="es-EC" dirty="0" smtClean="0"/>
              <a:t>rea </a:t>
            </a:r>
            <a:r>
              <a:rPr lang="es-EC" dirty="0"/>
              <a:t>de control de calidad permitirá  una  adecuada vigilancia a los procesos productivos  de las áreas  permitiendo la optimización de los recursos productivos, y el aprovechamiento del talento humano así como evitar que lleguen productos con defectos de fabricación los clientes, garantizando el  prestigio institucional.</a:t>
            </a:r>
          </a:p>
        </p:txBody>
      </p:sp>
      <p:sp>
        <p:nvSpPr>
          <p:cNvPr id="6" name="5 Marcador de número de diapositiva"/>
          <p:cNvSpPr>
            <a:spLocks noGrp="1"/>
          </p:cNvSpPr>
          <p:nvPr>
            <p:ph type="sldNum" sz="quarter" idx="12"/>
          </p:nvPr>
        </p:nvSpPr>
        <p:spPr/>
        <p:txBody>
          <a:bodyPr/>
          <a:lstStyle/>
          <a:p>
            <a:fld id="{93D46B94-676B-4699-941C-F3D01A9F5451}" type="slidenum">
              <a:rPr lang="es-EC" smtClean="0"/>
              <a:pPr/>
              <a:t>56</a:t>
            </a:fld>
            <a:endParaRPr lang="es-EC"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 y="6093296"/>
            <a:ext cx="8449773"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0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643572" y="692696"/>
            <a:ext cx="7856855" cy="5006111"/>
          </a:xfrm>
          <a:prstGeom prst="rect">
            <a:avLst/>
          </a:prstGeom>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57</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 y="6093296"/>
            <a:ext cx="8449773"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9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5" y="1052736"/>
            <a:ext cx="8121071"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PROPUESTA ADQUISICIÓN DE MAQUINARIA INDUSTRIAL</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371138" y="3192829"/>
            <a:ext cx="6835578" cy="2031325"/>
          </a:xfrm>
          <a:prstGeom prst="rect">
            <a:avLst/>
          </a:prstGeom>
        </p:spPr>
        <p:txBody>
          <a:bodyPr wrap="square">
            <a:spAutoFit/>
          </a:bodyPr>
          <a:lstStyle/>
          <a:p>
            <a:pPr algn="just"/>
            <a:r>
              <a:rPr lang="es-EC" dirty="0"/>
              <a:t>La adquisición de maquinaria industrial, es de suma importancia para poder  reducir  los costos de la materia prima y de  mano de  obra directa, ya que esta maquinaria permitirá cortar partes y piezas, que intervienen en la producción de los trajes de hombre,  reduciendo en un alto porcentaje  la materia prima considerada de rechazo, de igual manera permitirá obtener material de rechazo con un corte más uniforme que permita su reutilización</a:t>
            </a: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58</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 y="6093296"/>
            <a:ext cx="8449773"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2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tretch>
            <a:fillRect/>
          </a:stretch>
        </p:blipFill>
        <p:spPr>
          <a:xfrm>
            <a:off x="3419872" y="1700808"/>
            <a:ext cx="2533650" cy="3333750"/>
          </a:xfrm>
          <a:prstGeom prst="rect">
            <a:avLst/>
          </a:prstGeom>
        </p:spPr>
      </p:pic>
      <p:sp>
        <p:nvSpPr>
          <p:cNvPr id="4" name="3 Rectángulo"/>
          <p:cNvSpPr/>
          <p:nvPr/>
        </p:nvSpPr>
        <p:spPr>
          <a:xfrm>
            <a:off x="2051720" y="476280"/>
            <a:ext cx="4711030" cy="830997"/>
          </a:xfrm>
          <a:prstGeom prst="rect">
            <a:avLst/>
          </a:prstGeom>
        </p:spPr>
        <p:txBody>
          <a:bodyPr wrap="square">
            <a:spAutoFit/>
          </a:bodyPr>
          <a:lstStyle/>
          <a:p>
            <a:pPr lvl="0" algn="ctr"/>
            <a:r>
              <a:rPr lang="es-ES" sz="24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rPr>
              <a:t>MAQUINA CORTADORA DE TELA INDUSTRIAL</a:t>
            </a:r>
            <a:endParaRPr lang="es-ES" sz="2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3" name="2 Marcador de número de diapositiva"/>
          <p:cNvSpPr>
            <a:spLocks noGrp="1"/>
          </p:cNvSpPr>
          <p:nvPr>
            <p:ph type="sldNum" sz="quarter" idx="12"/>
          </p:nvPr>
        </p:nvSpPr>
        <p:spPr/>
        <p:txBody>
          <a:bodyPr/>
          <a:lstStyle/>
          <a:p>
            <a:fld id="{93D46B94-676B-4699-941C-F3D01A9F5451}" type="slidenum">
              <a:rPr lang="es-EC" smtClean="0"/>
              <a:pPr/>
              <a:t>59</a:t>
            </a:fld>
            <a:endParaRPr lang="es-EC"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6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48610" y="692696"/>
            <a:ext cx="6696744" cy="1200329"/>
          </a:xfrm>
          <a:prstGeom prst="rect">
            <a:avLst/>
          </a:prstGeom>
        </p:spPr>
        <p:txBody>
          <a:bodyPr wrap="square">
            <a:spAutoFit/>
          </a:bodyPr>
          <a:lstStyle/>
          <a:p>
            <a:pPr algn="just"/>
            <a:r>
              <a:rPr lang="es-EC" dirty="0" smtClean="0"/>
              <a:t>Durante </a:t>
            </a:r>
            <a:r>
              <a:rPr lang="es-EC" dirty="0"/>
              <a:t>el siglo XX se produjeron los cambios más importantes y radicales en la tela </a:t>
            </a:r>
            <a:r>
              <a:rPr lang="es-EC" dirty="0" smtClean="0"/>
              <a:t>para la confección de  trajes </a:t>
            </a:r>
            <a:r>
              <a:rPr lang="es-EC" dirty="0"/>
              <a:t>para caballeros, </a:t>
            </a:r>
            <a:r>
              <a:rPr lang="es-EC" dirty="0" smtClean="0"/>
              <a:t> y se empieza a utilizar materia prima como  </a:t>
            </a:r>
            <a:r>
              <a:rPr lang="es-EC" dirty="0"/>
              <a:t>casimir en algodón,  poliéster,  lana,  seda , nylon y los acrílicos.</a:t>
            </a:r>
          </a:p>
        </p:txBody>
      </p:sp>
      <p:pic>
        <p:nvPicPr>
          <p:cNvPr id="4098" name="Picture 2" descr="http://comprarok.com/wp-content/uploads/2011/12/Comprar-trajes-para-homb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441" y="2204865"/>
            <a:ext cx="2924175"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a:t>
            </a:fld>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6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8064896" cy="369332"/>
          </a:xfrm>
          <a:prstGeom prst="rect">
            <a:avLst/>
          </a:prstGeom>
        </p:spPr>
        <p:txBody>
          <a:bodyPr wrap="square">
            <a:spAutoFit/>
          </a:bodyPr>
          <a:lstStyle/>
          <a:p>
            <a:r>
              <a:rPr lang="es-MX" b="1" dirty="0"/>
              <a:t>Programa de capacitación del personal involucrado  en </a:t>
            </a:r>
            <a:r>
              <a:rPr lang="es-MX" b="1" dirty="0" smtClean="0"/>
              <a:t>la   </a:t>
            </a:r>
            <a:r>
              <a:rPr lang="es-MX" b="1" dirty="0"/>
              <a:t>propuesta.</a:t>
            </a:r>
            <a:endParaRPr lang="es-EC" dirty="0"/>
          </a:p>
        </p:txBody>
      </p:sp>
      <p:sp>
        <p:nvSpPr>
          <p:cNvPr id="3" name="2 Rectángulo"/>
          <p:cNvSpPr/>
          <p:nvPr/>
        </p:nvSpPr>
        <p:spPr>
          <a:xfrm>
            <a:off x="1115616" y="1536174"/>
            <a:ext cx="7056784" cy="1477328"/>
          </a:xfrm>
          <a:prstGeom prst="rect">
            <a:avLst/>
          </a:prstGeom>
        </p:spPr>
        <p:txBody>
          <a:bodyPr wrap="square">
            <a:spAutoFit/>
          </a:bodyPr>
          <a:lstStyle/>
          <a:p>
            <a:pPr marL="285750" lvl="0" indent="-285750">
              <a:buFont typeface="Wingdings" pitchFamily="2" charset="2"/>
              <a:buChar char="Ø"/>
            </a:pPr>
            <a:r>
              <a:rPr lang="es-MX" dirty="0"/>
              <a:t>Perfilar los conocimientos del talento humano. </a:t>
            </a:r>
            <a:endParaRPr lang="es-EC" dirty="0"/>
          </a:p>
          <a:p>
            <a:pPr marL="285750" lvl="0" indent="-285750">
              <a:buFont typeface="Wingdings" pitchFamily="2" charset="2"/>
              <a:buChar char="Ø"/>
            </a:pPr>
            <a:r>
              <a:rPr lang="es-MX" dirty="0"/>
              <a:t>Incrementar la productividad del departamento. </a:t>
            </a:r>
            <a:endParaRPr lang="es-EC" dirty="0"/>
          </a:p>
          <a:p>
            <a:pPr marL="285750" lvl="0" indent="-285750">
              <a:buFont typeface="Wingdings" pitchFamily="2" charset="2"/>
              <a:buChar char="Ø"/>
            </a:pPr>
            <a:r>
              <a:rPr lang="es-MX" dirty="0"/>
              <a:t>Desarrollar las destrezas y habilidades del trabajador. </a:t>
            </a:r>
            <a:endParaRPr lang="es-EC" dirty="0"/>
          </a:p>
          <a:p>
            <a:pPr marL="285750" lvl="0" indent="-285750">
              <a:buFont typeface="Wingdings" pitchFamily="2" charset="2"/>
              <a:buChar char="Ø"/>
            </a:pPr>
            <a:r>
              <a:rPr lang="es-MX" dirty="0"/>
              <a:t>Capacitar al trabajador para optimizar sus labores operacionales. </a:t>
            </a:r>
            <a:endParaRPr lang="es-EC" dirty="0"/>
          </a:p>
          <a:p>
            <a:endParaRPr lang="es-EC" dirty="0"/>
          </a:p>
        </p:txBody>
      </p:sp>
      <p:pic>
        <p:nvPicPr>
          <p:cNvPr id="28674" name="Picture 2" descr="https://encrypted-tbn2.gstatic.com/images?q=tbn:ANd9GcTcWLRgY39DUoc9uqZdaaOL3_bbiHb5cXI_vjKpzcZqr0GtpxAXT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212976"/>
            <a:ext cx="3816423" cy="2092449"/>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93D46B94-676B-4699-941C-F3D01A9F5451}" type="slidenum">
              <a:rPr lang="es-EC" smtClean="0"/>
              <a:pPr/>
              <a:t>60</a:t>
            </a:fld>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27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wheel(1)">
                                      <p:cBhvr>
                                        <p:cTn id="1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t="9705"/>
          <a:stretch/>
        </p:blipFill>
        <p:spPr bwMode="auto">
          <a:xfrm>
            <a:off x="827585" y="1484785"/>
            <a:ext cx="7488832" cy="3251998"/>
          </a:xfrm>
          <a:prstGeom prst="rect">
            <a:avLst/>
          </a:prstGeom>
          <a:noFill/>
          <a:ln>
            <a:noFill/>
          </a:ln>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61</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7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6425" r="7879"/>
          <a:stretch/>
        </p:blipFill>
        <p:spPr bwMode="auto">
          <a:xfrm>
            <a:off x="683568" y="1052736"/>
            <a:ext cx="7560840" cy="4968552"/>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2634256" y="0"/>
            <a:ext cx="365946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Balance proyectado</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62</a:t>
            </a:fld>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14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811427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FLUJO DE CAJA IMPLEMENTACION DE LA PROPUESTA </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3 Imagen">
            <a:hlinkClick r:id="rId2" action="ppaction://hlinkfile"/>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47" y="1707515"/>
            <a:ext cx="7830329" cy="3442970"/>
          </a:xfrm>
          <a:prstGeom prst="rect">
            <a:avLst/>
          </a:prstGeom>
          <a:noFill/>
          <a:ln>
            <a:noFill/>
          </a:ln>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63</a:t>
            </a:fld>
            <a:endParaRPr lang="es-EC"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299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997839"/>
            <a:ext cx="7560840" cy="2585323"/>
          </a:xfrm>
          <a:prstGeom prst="rect">
            <a:avLst/>
          </a:prstGeom>
        </p:spPr>
        <p:txBody>
          <a:bodyPr wrap="square">
            <a:spAutoFit/>
          </a:bodyPr>
          <a:lstStyle/>
          <a:p>
            <a:r>
              <a:rPr lang="es-MX" dirty="0"/>
              <a:t>VAN &gt; 0 → el proyecto es rentable.</a:t>
            </a:r>
            <a:endParaRPr lang="es-EC" dirty="0"/>
          </a:p>
          <a:p>
            <a:r>
              <a:rPr lang="es-MX" dirty="0"/>
              <a:t>VAN = 0 → el proyecto es rentable </a:t>
            </a:r>
            <a:r>
              <a:rPr lang="es-MX" dirty="0" smtClean="0"/>
              <a:t>pero su aplicación puede   	posponerse, </a:t>
            </a:r>
            <a:endParaRPr lang="es-EC" dirty="0"/>
          </a:p>
          <a:p>
            <a:r>
              <a:rPr lang="es-MX" dirty="0"/>
              <a:t>VAN &lt; 0 → el proyecto no es rentable..</a:t>
            </a:r>
            <a:endParaRPr lang="es-EC" dirty="0"/>
          </a:p>
          <a:p>
            <a:r>
              <a:rPr lang="es-EC" b="1" dirty="0"/>
              <a:t> </a:t>
            </a:r>
            <a:endParaRPr lang="es-EC" dirty="0"/>
          </a:p>
          <a:p>
            <a:pPr algn="ctr"/>
            <a:r>
              <a:rPr lang="es-MX" dirty="0"/>
              <a:t>Como podemos apreciar en la hoja de cálculo </a:t>
            </a:r>
            <a:r>
              <a:rPr lang="es-MX" dirty="0" smtClean="0"/>
              <a:t>se  determina que </a:t>
            </a:r>
            <a:r>
              <a:rPr lang="es-MX" dirty="0"/>
              <a:t>el VAN  es mayor a 0 por lo tanto es las estrategias de solución son viables </a:t>
            </a:r>
            <a:endParaRPr lang="es-EC" dirty="0"/>
          </a:p>
          <a:p>
            <a:r>
              <a:rPr lang="es-MX" dirty="0"/>
              <a:t/>
            </a:r>
            <a:br>
              <a:rPr lang="es-MX" dirty="0"/>
            </a:br>
            <a:endParaRPr lang="es-EC" dirty="0"/>
          </a:p>
        </p:txBody>
      </p:sp>
      <p:sp>
        <p:nvSpPr>
          <p:cNvPr id="3" name="2 Rectángulo"/>
          <p:cNvSpPr/>
          <p:nvPr/>
        </p:nvSpPr>
        <p:spPr>
          <a:xfrm>
            <a:off x="3776747" y="908720"/>
            <a:ext cx="159050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VAN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64</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3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47864" y="908720"/>
            <a:ext cx="2736304" cy="707886"/>
          </a:xfrm>
          <a:prstGeom prst="rect">
            <a:avLst/>
          </a:prstGeom>
        </p:spPr>
        <p:txBody>
          <a:bodyPr wrap="square">
            <a:spAutoFit/>
          </a:bodyPr>
          <a:lstStyle/>
          <a:p>
            <a:r>
              <a:rPr lang="es-E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TIR </a:t>
            </a:r>
            <a:endParaRPr lang="es-EC" sz="4000" dirty="0"/>
          </a:p>
        </p:txBody>
      </p:sp>
      <p:sp>
        <p:nvSpPr>
          <p:cNvPr id="4" name="3 Rectángulo"/>
          <p:cNvSpPr/>
          <p:nvPr/>
        </p:nvSpPr>
        <p:spPr>
          <a:xfrm>
            <a:off x="1331640" y="2274838"/>
            <a:ext cx="6408712" cy="1477328"/>
          </a:xfrm>
          <a:prstGeom prst="rect">
            <a:avLst/>
          </a:prstGeom>
        </p:spPr>
        <p:txBody>
          <a:bodyPr wrap="square">
            <a:spAutoFit/>
          </a:bodyPr>
          <a:lstStyle/>
          <a:p>
            <a:r>
              <a:rPr lang="es-MX" dirty="0"/>
              <a:t>A  menor tasa, el proyecto sería cada vez más rentable</a:t>
            </a:r>
            <a:r>
              <a:rPr lang="es-EC" dirty="0"/>
              <a:t> al analizar la TIR  tenemos un  resultado de 13 % versus una tasa de descuento del 8%  por lo tanto  la tasa de descuento es menor al TIR  el proyecto es viable en ese sentido los socios de la empresa  Elegant´s S. A si van a  adoptar las estrategias  de solución dadas.  </a:t>
            </a:r>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65</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7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209550"/>
            <a:ext cx="5869260" cy="6099770"/>
          </a:xfrm>
          <a:prstGeom prst="rect">
            <a:avLst/>
          </a:prstGeom>
          <a:noFill/>
          <a:ln>
            <a:noFill/>
          </a:ln>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66</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2190"/>
          <a:stretch/>
        </p:blipFill>
        <p:spPr bwMode="auto">
          <a:xfrm>
            <a:off x="971600" y="378701"/>
            <a:ext cx="6984775" cy="6048672"/>
          </a:xfrm>
          <a:prstGeom prst="rect">
            <a:avLst/>
          </a:prstGeom>
          <a:noFill/>
          <a:ln>
            <a:noFill/>
          </a:ln>
          <a:extLst>
            <a:ext uri="{53640926-AAD7-44D8-BBD7-CCE9431645EC}">
              <a14:shadowObscured xmlns:a14="http://schemas.microsoft.com/office/drawing/2010/main"/>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67</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86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r="8577"/>
          <a:stretch/>
        </p:blipFill>
        <p:spPr bwMode="auto">
          <a:xfrm>
            <a:off x="2699792" y="980727"/>
            <a:ext cx="4968552" cy="4392489"/>
          </a:xfrm>
          <a:prstGeom prst="rect">
            <a:avLst/>
          </a:prstGeom>
          <a:noFill/>
          <a:ln>
            <a:noFill/>
          </a:ln>
          <a:extLst>
            <a:ext uri="{53640926-AAD7-44D8-BBD7-CCE9431645EC}">
              <a14:shadowObscured xmlns:a14="http://schemas.microsoft.com/office/drawing/2010/main"/>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68</a:t>
            </a:fld>
            <a:endParaRPr lang="es-EC"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5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3830" y="620688"/>
            <a:ext cx="2174057"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Conclusiones</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043700" y="1628800"/>
            <a:ext cx="7128792" cy="3693319"/>
          </a:xfrm>
          <a:prstGeom prst="rect">
            <a:avLst/>
          </a:prstGeom>
        </p:spPr>
        <p:txBody>
          <a:bodyPr wrap="square">
            <a:spAutoFit/>
          </a:bodyPr>
          <a:lstStyle/>
          <a:p>
            <a:r>
              <a:rPr lang="es-MX" dirty="0"/>
              <a:t>Se ha determinado  que el bajo margen de rentabilidad, es debido al desperdicio de materia prima,  el momento de realizar el corte de partes y piezas, y  el incorrecto tratamiento de la materia prima  considerado de rechazo o desperdicio.</a:t>
            </a:r>
            <a:endParaRPr lang="es-EC" dirty="0"/>
          </a:p>
          <a:p>
            <a:r>
              <a:rPr lang="es-MX" dirty="0"/>
              <a:t> </a:t>
            </a:r>
            <a:endParaRPr lang="es-EC" dirty="0"/>
          </a:p>
          <a:p>
            <a:r>
              <a:rPr lang="es-MX" dirty="0"/>
              <a:t>L</a:t>
            </a:r>
            <a:r>
              <a:rPr lang="es-MX" dirty="0" smtClean="0"/>
              <a:t>a </a:t>
            </a:r>
            <a:r>
              <a:rPr lang="es-MX" dirty="0"/>
              <a:t>empresa al no contar con maquinaria  apropiada  para el área de corte, eleva el costo  de la  mano de obra directa. Esto  debido a que las personas encargadas de cortar  la materia prima, </a:t>
            </a:r>
            <a:r>
              <a:rPr lang="es-MX" dirty="0" smtClean="0"/>
              <a:t>  </a:t>
            </a:r>
            <a:r>
              <a:rPr lang="es-MX" dirty="0"/>
              <a:t>lo realizan de manera manual utilizando   Tijeras.</a:t>
            </a:r>
            <a:endParaRPr lang="es-EC" dirty="0"/>
          </a:p>
          <a:p>
            <a:r>
              <a:rPr lang="es-MX" dirty="0"/>
              <a:t> </a:t>
            </a:r>
            <a:endParaRPr lang="es-EC" dirty="0"/>
          </a:p>
          <a:p>
            <a:r>
              <a:rPr lang="es-EC" dirty="0" smtClean="0"/>
              <a:t> </a:t>
            </a:r>
            <a:r>
              <a:rPr lang="es-EC" dirty="0"/>
              <a:t>La empresa al no contar con áreas especializadas para realizar el trabajo de corte de partes y piezas, así como una área de control de calidad, se ha detectado la </a:t>
            </a:r>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69</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95488" y="764704"/>
            <a:ext cx="4572000" cy="646331"/>
          </a:xfrm>
          <a:prstGeom prst="rect">
            <a:avLst/>
          </a:prstGeom>
        </p:spPr>
        <p:txBody>
          <a:bodyPr>
            <a:spAutoFit/>
          </a:bodyPr>
          <a:lstStyle/>
          <a:p>
            <a:pPr algn="ctr"/>
            <a:r>
              <a:rPr lang="es-EC" dirty="0" smtClean="0"/>
              <a:t>Las principales provincias de actividad textil en el Ecuador</a:t>
            </a:r>
            <a:endParaRPr lang="es-EC"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588" y="1628800"/>
            <a:ext cx="5076825" cy="42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93D46B94-676B-4699-941C-F3D01A9F5451}" type="slidenum">
              <a:rPr lang="es-EC" smtClean="0"/>
              <a:pPr/>
              <a:t>7</a:t>
            </a:fld>
            <a:endParaRPr lang="es-EC"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circle(in)">
                                      <p:cBhvr>
                                        <p:cTn id="14"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836712"/>
            <a:ext cx="3816424" cy="369332"/>
          </a:xfrm>
          <a:prstGeom prst="rect">
            <a:avLst/>
          </a:prstGeom>
        </p:spPr>
        <p:txBody>
          <a:bodyPr wrap="square">
            <a:spAutoFit/>
          </a:bodyPr>
          <a:lstStyle/>
          <a:p>
            <a:pPr algn="ctr"/>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recomendaciones </a:t>
            </a:r>
            <a:endParaRPr lang="es-E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467544" y="1556792"/>
            <a:ext cx="8352928" cy="2862322"/>
          </a:xfrm>
          <a:prstGeom prst="rect">
            <a:avLst/>
          </a:prstGeom>
        </p:spPr>
        <p:txBody>
          <a:bodyPr wrap="square">
            <a:spAutoFit/>
          </a:bodyPr>
          <a:lstStyle/>
          <a:p>
            <a:r>
              <a:rPr lang="es-MX" dirty="0"/>
              <a:t>Implementar la compra de maquinaria, que le ayudara a poder  bajar costos y maximizar utilidades. </a:t>
            </a:r>
            <a:endParaRPr lang="es-EC" dirty="0"/>
          </a:p>
          <a:p>
            <a:r>
              <a:rPr lang="es-MX" dirty="0"/>
              <a:t> </a:t>
            </a:r>
            <a:endParaRPr lang="es-EC" dirty="0"/>
          </a:p>
          <a:p>
            <a:r>
              <a:rPr lang="es-MX" dirty="0" smtClean="0"/>
              <a:t>Reestructurar  </a:t>
            </a:r>
            <a:r>
              <a:rPr lang="es-MX" dirty="0"/>
              <a:t>el área de producción  para permitir un mayor control a los procesos productivos, así como lograr la fluidez de los procesos. Minimizando  costos en la utilización de la mano de  obra directa. </a:t>
            </a:r>
            <a:endParaRPr lang="es-EC" dirty="0"/>
          </a:p>
          <a:p>
            <a:r>
              <a:rPr lang="es-MX" dirty="0"/>
              <a:t> </a:t>
            </a:r>
            <a:endParaRPr lang="es-EC" dirty="0"/>
          </a:p>
          <a:p>
            <a:r>
              <a:rPr lang="es-MX" dirty="0" smtClean="0"/>
              <a:t>Se </a:t>
            </a:r>
            <a:r>
              <a:rPr lang="es-MX" dirty="0"/>
              <a:t>recomienda la aplicación de las estrategias propuestas ya que estas le permitirán a la empresa bajar sus costos, y maximizar sus utilidades con un mínimo de inversión financiera. Con relación a la ganancia proyectada. </a:t>
            </a:r>
            <a:endParaRPr lang="es-EC" dirty="0"/>
          </a:p>
        </p:txBody>
      </p:sp>
      <p:sp>
        <p:nvSpPr>
          <p:cNvPr id="4" name="3 Marcador de número de diapositiva"/>
          <p:cNvSpPr>
            <a:spLocks noGrp="1"/>
          </p:cNvSpPr>
          <p:nvPr>
            <p:ph type="sldNum" sz="quarter" idx="12"/>
          </p:nvPr>
        </p:nvSpPr>
        <p:spPr/>
        <p:txBody>
          <a:bodyPr/>
          <a:lstStyle/>
          <a:p>
            <a:fld id="{93D46B94-676B-4699-941C-F3D01A9F5451}" type="slidenum">
              <a:rPr lang="es-EC" smtClean="0"/>
              <a:pPr/>
              <a:t>70</a:t>
            </a:fld>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7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3D46B94-676B-4699-941C-F3D01A9F5451}" type="slidenum">
              <a:rPr lang="es-EC" smtClean="0"/>
              <a:pPr/>
              <a:t>71</a:t>
            </a:fld>
            <a:endParaRPr lang="es-EC"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28"/>
            <a:ext cx="8388424"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Cuadro de texto"/>
          <p:cNvSpPr txBox="1"/>
          <p:nvPr/>
        </p:nvSpPr>
        <p:spPr>
          <a:xfrm>
            <a:off x="1565464" y="1700808"/>
            <a:ext cx="5681556" cy="72943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15000"/>
              </a:lnSpc>
              <a:spcAft>
                <a:spcPts val="1000"/>
              </a:spcAft>
            </a:pPr>
            <a:r>
              <a:rPr lang="es-EC" sz="3600" b="1" cap="all" dirty="0">
                <a:ln>
                  <a:noFill/>
                </a:ln>
                <a:solidFill>
                  <a:srgbClr val="4F81BD"/>
                </a:solidFill>
                <a:effectLst>
                  <a:outerShdw blurRad="19685" dist="12700" dir="5400000" algn="tl">
                    <a:schemeClr val="accent1">
                      <a:satMod val="130000"/>
                      <a:alpha val="60000"/>
                    </a:schemeClr>
                  </a:outerShdw>
                  <a:reflection blurRad="9995" stA="55000" endPos="48000" dist="495" dir="5400000" sy="-100000" algn="bl"/>
                </a:effectLst>
                <a:latin typeface="Calibri"/>
                <a:ea typeface="Times New Roman"/>
                <a:cs typeface="Times New Roman"/>
              </a:rPr>
              <a:t>gracias </a:t>
            </a:r>
            <a:r>
              <a:rPr lang="es-EC" sz="3600" b="1" cap="all" dirty="0" smtClean="0">
                <a:ln>
                  <a:noFill/>
                </a:ln>
                <a:solidFill>
                  <a:srgbClr val="4F81BD"/>
                </a:solidFill>
                <a:effectLst>
                  <a:outerShdw blurRad="19685" dist="12700" dir="5400000" algn="tl">
                    <a:schemeClr val="accent1">
                      <a:satMod val="130000"/>
                      <a:alpha val="60000"/>
                    </a:schemeClr>
                  </a:outerShdw>
                  <a:reflection blurRad="9995" stA="55000" endPos="48000" dist="495" dir="5400000" sy="-100000" algn="bl"/>
                </a:effectLst>
                <a:latin typeface="Calibri"/>
                <a:ea typeface="Times New Roman"/>
                <a:cs typeface="Times New Roman"/>
              </a:rPr>
              <a:t>por la  atención </a:t>
            </a:r>
            <a:endParaRPr lang="es-EC" sz="1100" dirty="0">
              <a:effectLst/>
              <a:latin typeface="Calibri"/>
              <a:ea typeface="Times New Roman"/>
              <a:cs typeface="Times New Roman"/>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980" y="2430293"/>
            <a:ext cx="4176463" cy="221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115616" y="5085184"/>
            <a:ext cx="6336704" cy="646331"/>
          </a:xfrm>
          <a:prstGeom prst="rect">
            <a:avLst/>
          </a:prstGeom>
          <a:noFill/>
        </p:spPr>
        <p:txBody>
          <a:bodyPr wrap="square" rtlCol="0">
            <a:spAutoFit/>
          </a:bodyPr>
          <a:lstStyle/>
          <a:p>
            <a:r>
              <a:rPr lang="es-EC" dirty="0" smtClean="0">
                <a:latin typeface="Lucida Calligraphy" pitchFamily="66" charset="0"/>
              </a:rPr>
              <a:t>Todos podemos tener el  mundo en nuestras manos .</a:t>
            </a:r>
            <a:endParaRPr lang="es-EC" dirty="0">
              <a:latin typeface="Lucida Calligraphy" pitchFamily="66" charset="0"/>
            </a:endParaRPr>
          </a:p>
        </p:txBody>
      </p:sp>
    </p:spTree>
    <p:extLst>
      <p:ext uri="{BB962C8B-B14F-4D97-AF65-F5344CB8AC3E}">
        <p14:creationId xmlns:p14="http://schemas.microsoft.com/office/powerpoint/2010/main" val="35378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down)">
                                      <p:cBhvr>
                                        <p:cTn id="11" dur="580">
                                          <p:stCondLst>
                                            <p:cond delay="0"/>
                                          </p:stCondLst>
                                        </p:cTn>
                                        <p:tgtEl>
                                          <p:spTgt spid="14341"/>
                                        </p:tgtEl>
                                      </p:cBhvr>
                                    </p:animEffect>
                                    <p:anim calcmode="lin" valueType="num">
                                      <p:cBhvr>
                                        <p:cTn id="12"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7" dur="26">
                                          <p:stCondLst>
                                            <p:cond delay="650"/>
                                          </p:stCondLst>
                                        </p:cTn>
                                        <p:tgtEl>
                                          <p:spTgt spid="14341"/>
                                        </p:tgtEl>
                                      </p:cBhvr>
                                      <p:to x="100000" y="60000"/>
                                    </p:animScale>
                                    <p:animScale>
                                      <p:cBhvr>
                                        <p:cTn id="18" dur="166" decel="50000">
                                          <p:stCondLst>
                                            <p:cond delay="676"/>
                                          </p:stCondLst>
                                        </p:cTn>
                                        <p:tgtEl>
                                          <p:spTgt spid="14341"/>
                                        </p:tgtEl>
                                      </p:cBhvr>
                                      <p:to x="100000" y="100000"/>
                                    </p:animScale>
                                    <p:animScale>
                                      <p:cBhvr>
                                        <p:cTn id="19" dur="26">
                                          <p:stCondLst>
                                            <p:cond delay="1312"/>
                                          </p:stCondLst>
                                        </p:cTn>
                                        <p:tgtEl>
                                          <p:spTgt spid="14341"/>
                                        </p:tgtEl>
                                      </p:cBhvr>
                                      <p:to x="100000" y="80000"/>
                                    </p:animScale>
                                    <p:animScale>
                                      <p:cBhvr>
                                        <p:cTn id="20" dur="166" decel="50000">
                                          <p:stCondLst>
                                            <p:cond delay="1338"/>
                                          </p:stCondLst>
                                        </p:cTn>
                                        <p:tgtEl>
                                          <p:spTgt spid="14341"/>
                                        </p:tgtEl>
                                      </p:cBhvr>
                                      <p:to x="100000" y="100000"/>
                                    </p:animScale>
                                    <p:animScale>
                                      <p:cBhvr>
                                        <p:cTn id="21" dur="26">
                                          <p:stCondLst>
                                            <p:cond delay="1642"/>
                                          </p:stCondLst>
                                        </p:cTn>
                                        <p:tgtEl>
                                          <p:spTgt spid="14341"/>
                                        </p:tgtEl>
                                      </p:cBhvr>
                                      <p:to x="100000" y="90000"/>
                                    </p:animScale>
                                    <p:animScale>
                                      <p:cBhvr>
                                        <p:cTn id="22" dur="166" decel="50000">
                                          <p:stCondLst>
                                            <p:cond delay="1668"/>
                                          </p:stCondLst>
                                        </p:cTn>
                                        <p:tgtEl>
                                          <p:spTgt spid="14341"/>
                                        </p:tgtEl>
                                      </p:cBhvr>
                                      <p:to x="100000" y="100000"/>
                                    </p:animScale>
                                    <p:animScale>
                                      <p:cBhvr>
                                        <p:cTn id="23" dur="26">
                                          <p:stCondLst>
                                            <p:cond delay="1808"/>
                                          </p:stCondLst>
                                        </p:cTn>
                                        <p:tgtEl>
                                          <p:spTgt spid="14341"/>
                                        </p:tgtEl>
                                      </p:cBhvr>
                                      <p:to x="100000" y="95000"/>
                                    </p:animScale>
                                    <p:animScale>
                                      <p:cBhvr>
                                        <p:cTn id="24" dur="166" decel="50000">
                                          <p:stCondLst>
                                            <p:cond delay="1834"/>
                                          </p:stCondLst>
                                        </p:cTn>
                                        <p:tgtEl>
                                          <p:spTgt spid="1434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768736780"/>
              </p:ext>
            </p:extLst>
          </p:nvPr>
        </p:nvGraphicFramePr>
        <p:xfrm>
          <a:off x="1524000" y="1397000"/>
          <a:ext cx="65043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2137790" y="332656"/>
            <a:ext cx="5061257"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industria textil en el ecuador </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CuadroTexto"/>
          <p:cNvSpPr txBox="1"/>
          <p:nvPr/>
        </p:nvSpPr>
        <p:spPr>
          <a:xfrm>
            <a:off x="1259632" y="5517232"/>
            <a:ext cx="4824536" cy="353943"/>
          </a:xfrm>
          <a:prstGeom prst="rect">
            <a:avLst/>
          </a:prstGeom>
          <a:noFill/>
        </p:spPr>
        <p:txBody>
          <a:bodyPr wrap="square" rtlCol="0">
            <a:spAutoFit/>
          </a:bodyPr>
          <a:lstStyle/>
          <a:p>
            <a:r>
              <a:rPr lang="es-EC" sz="1000" dirty="0" smtClean="0"/>
              <a:t>CIIU3 : clasificación </a:t>
            </a:r>
            <a:r>
              <a:rPr lang="es-EC" sz="1000" dirty="0"/>
              <a:t>internacional de referencia de las actividades productivas</a:t>
            </a:r>
          </a:p>
          <a:p>
            <a:endParaRPr lang="es-EC" sz="700" dirty="0"/>
          </a:p>
        </p:txBody>
      </p:sp>
      <p:sp>
        <p:nvSpPr>
          <p:cNvPr id="2" name="1 Marcador de número de diapositiva"/>
          <p:cNvSpPr>
            <a:spLocks noGrp="1"/>
          </p:cNvSpPr>
          <p:nvPr>
            <p:ph type="sldNum" sz="quarter" idx="12"/>
          </p:nvPr>
        </p:nvSpPr>
        <p:spPr/>
        <p:txBody>
          <a:bodyPr/>
          <a:lstStyle/>
          <a:p>
            <a:fld id="{93D46B94-676B-4699-941C-F3D01A9F5451}" type="slidenum">
              <a:rPr lang="es-EC" smtClean="0"/>
              <a:pPr/>
              <a:t>8</a:t>
            </a:fld>
            <a:endParaRPr lang="es-EC" dirty="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93296"/>
            <a:ext cx="853244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64837" y="404664"/>
            <a:ext cx="5112568" cy="46166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EMPRESA</a:t>
            </a:r>
          </a:p>
        </p:txBody>
      </p:sp>
      <p:sp>
        <p:nvSpPr>
          <p:cNvPr id="4" name="3 Rectángulo"/>
          <p:cNvSpPr/>
          <p:nvPr/>
        </p:nvSpPr>
        <p:spPr>
          <a:xfrm>
            <a:off x="971600" y="1796229"/>
            <a:ext cx="3628301" cy="369332"/>
          </a:xfrm>
          <a:prstGeom prst="rect">
            <a:avLst/>
          </a:prstGeom>
        </p:spPr>
        <p:txBody>
          <a:bodyPr wrap="none">
            <a:spAutoFit/>
          </a:bodyPr>
          <a:lstStyle/>
          <a:p>
            <a:r>
              <a:rPr lang="es-EC" dirty="0" smtClean="0"/>
              <a:t>En años </a:t>
            </a:r>
            <a:r>
              <a:rPr lang="es-EC" dirty="0"/>
              <a:t>de 1970 </a:t>
            </a:r>
            <a:r>
              <a:rPr lang="es-EC" dirty="0" smtClean="0"/>
              <a:t> se crea  la empresa</a:t>
            </a:r>
            <a:endParaRPr lang="es-EC" dirty="0"/>
          </a:p>
        </p:txBody>
      </p:sp>
      <p:pic>
        <p:nvPicPr>
          <p:cNvPr id="5" name="1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472379"/>
            <a:ext cx="2558415" cy="647700"/>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pic>
        <p:nvPicPr>
          <p:cNvPr id="6" name="2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312" y="1500954"/>
            <a:ext cx="830223" cy="590550"/>
          </a:xfrm>
          <a:prstGeom prst="rect">
            <a:avLst/>
          </a:prstGeom>
          <a:noFill/>
          <a:ln>
            <a:noFill/>
          </a:ln>
        </p:spPr>
      </p:pic>
      <p:graphicFrame>
        <p:nvGraphicFramePr>
          <p:cNvPr id="7" name="6 Diagrama"/>
          <p:cNvGraphicFramePr/>
          <p:nvPr>
            <p:extLst>
              <p:ext uri="{D42A27DB-BD31-4B8C-83A1-F6EECF244321}">
                <p14:modId xmlns:p14="http://schemas.microsoft.com/office/powerpoint/2010/main" val="363057033"/>
              </p:ext>
            </p:extLst>
          </p:nvPr>
        </p:nvGraphicFramePr>
        <p:xfrm>
          <a:off x="1331640" y="2443929"/>
          <a:ext cx="6096000"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1259632" y="789179"/>
            <a:ext cx="2285562"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Reseña histórica </a:t>
            </a:r>
            <a:endParaRPr lang="es-E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Marcador de número de diapositiva"/>
          <p:cNvSpPr>
            <a:spLocks noGrp="1"/>
          </p:cNvSpPr>
          <p:nvPr>
            <p:ph type="sldNum" sz="quarter" idx="12"/>
          </p:nvPr>
        </p:nvSpPr>
        <p:spPr/>
        <p:txBody>
          <a:bodyPr/>
          <a:lstStyle/>
          <a:p>
            <a:fld id="{93D46B94-676B-4699-941C-F3D01A9F5451}" type="slidenum">
              <a:rPr lang="es-EC" smtClean="0"/>
              <a:pPr/>
              <a:t>9</a:t>
            </a:fld>
            <a:endParaRPr lang="es-EC" dirty="0"/>
          </a:p>
        </p:txBody>
      </p:sp>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6093296"/>
            <a:ext cx="8316416"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7" grpId="0">
        <p:bldAsOne/>
      </p:bldGraphic>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990</TotalTime>
  <Words>1702</Words>
  <Application>Microsoft Office PowerPoint</Application>
  <PresentationFormat>Presentación en pantalla (4:3)</PresentationFormat>
  <Paragraphs>331</Paragraphs>
  <Slides>71</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3" baseType="lpstr">
      <vt:lpstr>Adyacencia</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familia</cp:lastModifiedBy>
  <cp:revision>80</cp:revision>
  <dcterms:created xsi:type="dcterms:W3CDTF">2014-01-28T04:58:31Z</dcterms:created>
  <dcterms:modified xsi:type="dcterms:W3CDTF">2014-02-10T07:09:46Z</dcterms:modified>
</cp:coreProperties>
</file>