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61" r:id="rId4"/>
    <p:sldId id="265" r:id="rId5"/>
    <p:sldId id="257" r:id="rId6"/>
    <p:sldId id="266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9" r:id="rId17"/>
    <p:sldId id="275" r:id="rId18"/>
    <p:sldId id="276" r:id="rId19"/>
    <p:sldId id="277" r:id="rId20"/>
    <p:sldId id="278" r:id="rId21"/>
    <p:sldId id="279" r:id="rId22"/>
    <p:sldId id="25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31386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uario\Desktop\plan%20de%20tesis\tabulacion%20producto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\Desktop\plan%20de%20tesis\tabulacion%20producto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\Desktop\plan%20de%20tesis\tabulacion%20producto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\Desktop\plan%20de%20tesis\tabulacion%20consumido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\Desktop\plan%20de%20tesis\tabulacion%20consumid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PERTENECEN</a:t>
            </a:r>
            <a:r>
              <a:rPr lang="en-US" sz="1400" baseline="0"/>
              <a:t> ALGUNA ASOCIACION</a:t>
            </a:r>
            <a:endParaRPr lang="en-US" sz="1400"/>
          </a:p>
        </c:rich>
      </c:tx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'P4'!$B$3:$C$3</c:f>
              <c:strCache>
                <c:ptCount val="1"/>
                <c:pt idx="0">
                  <c:v>PERTENECEN 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alpha val="74000"/>
              </a:srgbClr>
            </a:solidFill>
          </c:spPr>
          <c:cat>
            <c:strRef>
              <c:f>'P4'!$B$4:$B$5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'P4'!$C$4:$C$5</c:f>
              <c:numCache>
                <c:formatCode>General</c:formatCode>
                <c:ptCount val="2"/>
                <c:pt idx="0">
                  <c:v>384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v>%</c:v>
          </c:tx>
          <c:cat>
            <c:strRef>
              <c:f>'P4'!$B$4:$B$5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'P4'!$D$4:$D$5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gapWidth val="55"/>
        <c:overlap val="100"/>
        <c:axId val="63986304"/>
        <c:axId val="64394368"/>
      </c:barChart>
      <c:catAx>
        <c:axId val="639863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/>
            </a:pPr>
            <a:endParaRPr lang="es-EC"/>
          </a:p>
        </c:txPr>
        <c:crossAx val="64394368"/>
        <c:crosses val="autoZero"/>
        <c:auto val="1"/>
        <c:lblAlgn val="ctr"/>
        <c:lblOffset val="100"/>
      </c:catAx>
      <c:valAx>
        <c:axId val="6439436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s-EC"/>
          </a:p>
        </c:txPr>
        <c:crossAx val="63986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s-EC"/>
        </a:p>
      </c:txPr>
    </c:legend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FUNCIONAMIENTO DE UN CENTRO DE ACOPIO</a:t>
            </a:r>
          </a:p>
        </c:rich>
      </c:tx>
      <c:layout>
        <c:manualLayout>
          <c:xMode val="edge"/>
          <c:yMode val="edge"/>
          <c:x val="0.16076298896372893"/>
          <c:y val="0"/>
        </c:manualLayout>
      </c:layout>
    </c:title>
    <c:plotArea>
      <c:layout>
        <c:manualLayout>
          <c:layoutTarget val="inner"/>
          <c:xMode val="edge"/>
          <c:yMode val="edge"/>
          <c:x val="0.19204806628087151"/>
          <c:y val="0.16324520693191499"/>
          <c:w val="0.54023463934478366"/>
          <c:h val="0.41249065721089667"/>
        </c:manualLayout>
      </c:layout>
      <c:barChart>
        <c:barDir val="bar"/>
        <c:grouping val="clustered"/>
        <c:ser>
          <c:idx val="1"/>
          <c:order val="0"/>
          <c:tx>
            <c:v>%</c:v>
          </c:tx>
          <c:dLbls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Val val="1"/>
          </c:dLbls>
          <c:cat>
            <c:strRef>
              <c:f>'P24'!$B$5:$B$6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'P24'!$D$5:$D$6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axId val="66476672"/>
        <c:axId val="66482560"/>
      </c:barChart>
      <c:catAx>
        <c:axId val="664766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/>
            </a:pPr>
            <a:endParaRPr lang="es-EC"/>
          </a:p>
        </c:txPr>
        <c:crossAx val="66482560"/>
        <c:crosses val="autoZero"/>
        <c:auto val="1"/>
        <c:lblAlgn val="ctr"/>
        <c:lblOffset val="100"/>
      </c:catAx>
      <c:valAx>
        <c:axId val="66482560"/>
        <c:scaling>
          <c:orientation val="minMax"/>
        </c:scaling>
        <c:axPos val="b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s-EC"/>
          </a:p>
        </c:txPr>
        <c:crossAx val="66476672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lang="en-US">
                <a:solidFill>
                  <a:schemeClr val="tx1"/>
                </a:solidFill>
              </a:defRPr>
            </a:pPr>
            <a:endParaRPr lang="es-EC"/>
          </a:p>
        </c:txPr>
      </c:dTable>
    </c:plotArea>
    <c:legend>
      <c:legendPos val="r"/>
      <c:layout/>
      <c:txPr>
        <a:bodyPr/>
        <a:lstStyle/>
        <a:p>
          <a:pPr>
            <a:defRPr lang="en-US"/>
          </a:pPr>
          <a:endParaRPr lang="es-EC"/>
        </a:p>
      </c:txPr>
    </c:legend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 algn="r">
              <a:defRPr lang="en-US"/>
            </a:pPr>
            <a:r>
              <a:rPr lang="en-US" sz="1600"/>
              <a:t>FORMAR PARTE</a:t>
            </a:r>
          </a:p>
        </c:rich>
      </c:tx>
      <c:layout>
        <c:manualLayout>
          <c:xMode val="edge"/>
          <c:yMode val="edge"/>
          <c:x val="0.3243771451645493"/>
          <c:y val="1.7039403620873271E-2"/>
        </c:manualLayout>
      </c:layout>
    </c:title>
    <c:plotArea>
      <c:layout>
        <c:manualLayout>
          <c:layoutTarget val="inner"/>
          <c:xMode val="edge"/>
          <c:yMode val="edge"/>
          <c:x val="0.23600415332698799"/>
          <c:y val="0.1632452013785817"/>
          <c:w val="0.54023463934478366"/>
          <c:h val="0.33581343865563196"/>
        </c:manualLayout>
      </c:layout>
      <c:barChart>
        <c:barDir val="bar"/>
        <c:grouping val="stacked"/>
        <c:ser>
          <c:idx val="0"/>
          <c:order val="0"/>
          <c:tx>
            <c:strRef>
              <c:f>'P25'!$B$3:$C$3</c:f>
              <c:strCache>
                <c:ptCount val="1"/>
                <c:pt idx="0">
                  <c:v>FORMAR PARTE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alpha val="74000"/>
              </a:srgbClr>
            </a:solidFill>
          </c:spPr>
          <c:dLbls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Val val="1"/>
          </c:dLbls>
          <c:cat>
            <c:strRef>
              <c:f>'P25'!$B$4:$B$5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'P25'!$C$4:$C$5</c:f>
              <c:numCache>
                <c:formatCode>General</c:formatCode>
                <c:ptCount val="2"/>
                <c:pt idx="0">
                  <c:v>384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v>%</c:v>
          </c:tx>
          <c:dLbls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Val val="1"/>
          </c:dLbls>
          <c:cat>
            <c:strRef>
              <c:f>'P25'!$B$4:$B$5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'P25'!$D$4:$D$5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overlap val="100"/>
        <c:axId val="64029824"/>
        <c:axId val="64031360"/>
      </c:barChart>
      <c:catAx>
        <c:axId val="640298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/>
            </a:pPr>
            <a:endParaRPr lang="es-EC"/>
          </a:p>
        </c:txPr>
        <c:crossAx val="64031360"/>
        <c:crosses val="autoZero"/>
        <c:auto val="1"/>
        <c:lblAlgn val="ctr"/>
        <c:lblOffset val="100"/>
      </c:catAx>
      <c:valAx>
        <c:axId val="6403136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s-EC"/>
          </a:p>
        </c:txPr>
        <c:crossAx val="64029824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lang="en-US">
                <a:solidFill>
                  <a:schemeClr val="tx1"/>
                </a:solidFill>
              </a:defRPr>
            </a:pPr>
            <a:endParaRPr lang="es-EC"/>
          </a:p>
        </c:txPr>
      </c:dTable>
    </c:plotArea>
    <c:legend>
      <c:legendPos val="r"/>
      <c:layout/>
      <c:txPr>
        <a:bodyPr/>
        <a:lstStyle/>
        <a:p>
          <a:pPr>
            <a:defRPr lang="en-US"/>
          </a:pPr>
          <a:endParaRPr lang="es-EC"/>
        </a:p>
      </c:txPr>
    </c:legend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lang="en-US"/>
            </a:pPr>
            <a:r>
              <a:rPr lang="es-EC" sz="1800" b="1" i="0" u="none" strike="noStrike" baseline="0"/>
              <a:t>COMPRA DE PRODUCTOS</a:t>
            </a:r>
            <a:endParaRPr lang="en-US"/>
          </a:p>
        </c:rich>
      </c:tx>
      <c:layout/>
    </c:title>
    <c:view3D>
      <c:perspective val="3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pie3DChart>
        <c:varyColors val="1"/>
        <c:ser>
          <c:idx val="1"/>
          <c:order val="0"/>
          <c:explosion val="25"/>
          <c:dLbls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Percent val="1"/>
          </c:dLbls>
          <c:cat>
            <c:strRef>
              <c:f>P2.!$B$4:$B$7</c:f>
              <c:strCache>
                <c:ptCount val="4"/>
                <c:pt idx="0">
                  <c:v>Productores </c:v>
                </c:pt>
                <c:pt idx="1">
                  <c:v>Intermediario </c:v>
                </c:pt>
                <c:pt idx="2">
                  <c:v>Mercado mayorista </c:v>
                </c:pt>
                <c:pt idx="3">
                  <c:v>Otros</c:v>
                </c:pt>
              </c:strCache>
            </c:strRef>
          </c:cat>
          <c:val>
            <c:numRef>
              <c:f>P2.!$D$4:$D$7</c:f>
              <c:numCache>
                <c:formatCode>0%</c:formatCode>
                <c:ptCount val="4"/>
                <c:pt idx="0">
                  <c:v>0.58333333333333337</c:v>
                </c:pt>
                <c:pt idx="1">
                  <c:v>2.60416666666668E-2</c:v>
                </c:pt>
                <c:pt idx="2">
                  <c:v>0.390625000000001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lang="en-US"/>
            </a:pPr>
            <a:r>
              <a:rPr lang="en-US" baseline="0"/>
              <a:t>PRECIO DE LOS PRODUCTOS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0793295285022418E-2"/>
          <c:y val="0.37085506499323978"/>
          <c:w val="0.94403894016151502"/>
          <c:h val="0.62622549109895864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0"/>
          </c:dPt>
          <c:dLbls>
            <c:dLbl>
              <c:idx val="0"/>
              <c:layout>
                <c:manualLayout>
                  <c:x val="-7.8108787476253994E-3"/>
                  <c:y val="2.386762191977897E-2"/>
                </c:manualLayout>
              </c:layout>
              <c:showPercent val="1"/>
            </c:dLbl>
            <c:dLbl>
              <c:idx val="2"/>
              <c:layout>
                <c:manualLayout>
                  <c:x val="3.6567611822976152E-2"/>
                  <c:y val="3.1796276908863406E-2"/>
                </c:manualLayout>
              </c:layout>
              <c:showPercent val="1"/>
            </c:dLbl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Percent val="1"/>
          </c:dLbls>
          <c:cat>
            <c:strRef>
              <c:f>P4.!$B$5:$B$7</c:f>
              <c:strCache>
                <c:ptCount val="3"/>
                <c:pt idx="0">
                  <c:v>Caro</c:v>
                </c:pt>
                <c:pt idx="1">
                  <c:v>Normal</c:v>
                </c:pt>
                <c:pt idx="2">
                  <c:v>Barato</c:v>
                </c:pt>
              </c:strCache>
            </c:strRef>
          </c:cat>
          <c:val>
            <c:numRef>
              <c:f>P4.!$C$5:$C$7</c:f>
              <c:numCache>
                <c:formatCode>General</c:formatCode>
                <c:ptCount val="3"/>
                <c:pt idx="0">
                  <c:v>20</c:v>
                </c:pt>
                <c:pt idx="1">
                  <c:v>186</c:v>
                </c:pt>
                <c:pt idx="2">
                  <c:v>178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30379414917230935"/>
          <c:y val="0.26280390700523881"/>
          <c:w val="0.38606242628102139"/>
          <c:h val="0.10853787007669186"/>
        </c:manualLayout>
      </c:layout>
      <c:txPr>
        <a:bodyPr/>
        <a:lstStyle/>
        <a:p>
          <a:pPr>
            <a:defRPr lang="en-US"/>
          </a:pPr>
          <a:endParaRPr lang="es-EC"/>
        </a:p>
      </c:txPr>
    </c:legend>
    <c:plotVisOnly val="1"/>
    <c:dispBlanksAs val="zero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A8170-EC41-45DA-9839-DCA91A92B4EA}" type="doc">
      <dgm:prSet loTypeId="urn:microsoft.com/office/officeart/2005/8/layout/cycle5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EF50BA78-0585-477C-9428-C780EFFE3D80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CAPITULO I: </a:t>
          </a:r>
          <a:r>
            <a:rPr lang="es-EC" sz="1200" b="1" i="1" dirty="0" smtClean="0">
              <a:solidFill>
                <a:schemeClr val="tx1"/>
              </a:solidFill>
            </a:rPr>
            <a:t>GENERALIDADES</a:t>
          </a:r>
          <a:endParaRPr lang="es-EC" sz="1200" b="1" i="1" dirty="0">
            <a:solidFill>
              <a:schemeClr val="tx1"/>
            </a:solidFill>
          </a:endParaRPr>
        </a:p>
      </dgm:t>
    </dgm:pt>
    <dgm:pt modelId="{11DCC172-3AB2-4682-9DC3-DC6C60F2B033}" type="parTrans" cxnId="{CB4AB732-6368-4907-BD55-2FBC222915AC}">
      <dgm:prSet/>
      <dgm:spPr/>
      <dgm:t>
        <a:bodyPr/>
        <a:lstStyle/>
        <a:p>
          <a:endParaRPr lang="es-EC"/>
        </a:p>
      </dgm:t>
    </dgm:pt>
    <dgm:pt modelId="{750DE5E6-CD2E-43CA-B221-530D400B811B}" type="sibTrans" cxnId="{CB4AB732-6368-4907-BD55-2FBC222915AC}">
      <dgm:prSet/>
      <dgm:spPr/>
      <dgm:t>
        <a:bodyPr/>
        <a:lstStyle/>
        <a:p>
          <a:endParaRPr lang="es-EC"/>
        </a:p>
      </dgm:t>
    </dgm:pt>
    <dgm:pt modelId="{B8FDF9D8-CE80-44D1-9FB2-28912E4E9D35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CAPITULO II: </a:t>
          </a:r>
          <a:r>
            <a:rPr lang="es-EC" sz="1200" b="1" i="1" dirty="0" smtClean="0">
              <a:solidFill>
                <a:schemeClr val="tx1"/>
              </a:solidFill>
            </a:rPr>
            <a:t>ESTUDIO DE MERCADO </a:t>
          </a:r>
          <a:endParaRPr lang="es-EC" sz="1200" b="1" i="1" dirty="0">
            <a:solidFill>
              <a:schemeClr val="tx1"/>
            </a:solidFill>
          </a:endParaRPr>
        </a:p>
      </dgm:t>
    </dgm:pt>
    <dgm:pt modelId="{EADD7663-3F48-4AE3-B973-592E080089BE}" type="parTrans" cxnId="{CFABD668-9E3F-4EAF-9549-7238352E45D4}">
      <dgm:prSet/>
      <dgm:spPr/>
      <dgm:t>
        <a:bodyPr/>
        <a:lstStyle/>
        <a:p>
          <a:endParaRPr lang="es-EC"/>
        </a:p>
      </dgm:t>
    </dgm:pt>
    <dgm:pt modelId="{EAF166DF-8B0B-4E96-AEE4-A886D7364D43}" type="sibTrans" cxnId="{CFABD668-9E3F-4EAF-9549-7238352E45D4}">
      <dgm:prSet/>
      <dgm:spPr/>
      <dgm:t>
        <a:bodyPr/>
        <a:lstStyle/>
        <a:p>
          <a:endParaRPr lang="es-EC"/>
        </a:p>
      </dgm:t>
    </dgm:pt>
    <dgm:pt modelId="{A3D558F8-9D4D-48E2-8784-2CC7D41797C5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CAPITULO III: </a:t>
          </a:r>
          <a:r>
            <a:rPr lang="es-EC" sz="1200" b="1" i="1" dirty="0" smtClean="0">
              <a:solidFill>
                <a:schemeClr val="tx1"/>
              </a:solidFill>
            </a:rPr>
            <a:t>ESTUDIO TÉCNICO </a:t>
          </a:r>
          <a:endParaRPr lang="es-EC" sz="1200" b="1" i="1" dirty="0">
            <a:solidFill>
              <a:schemeClr val="tx1"/>
            </a:solidFill>
          </a:endParaRPr>
        </a:p>
      </dgm:t>
    </dgm:pt>
    <dgm:pt modelId="{F34DBD61-AF43-4283-8849-1036A8ED088A}" type="parTrans" cxnId="{042F9DB1-F41A-4F5D-9687-C4E4942782D1}">
      <dgm:prSet/>
      <dgm:spPr/>
      <dgm:t>
        <a:bodyPr/>
        <a:lstStyle/>
        <a:p>
          <a:endParaRPr lang="es-EC"/>
        </a:p>
      </dgm:t>
    </dgm:pt>
    <dgm:pt modelId="{21770810-682F-4C82-BB06-EA1AE2870952}" type="sibTrans" cxnId="{042F9DB1-F41A-4F5D-9687-C4E4942782D1}">
      <dgm:prSet/>
      <dgm:spPr/>
      <dgm:t>
        <a:bodyPr/>
        <a:lstStyle/>
        <a:p>
          <a:endParaRPr lang="es-EC"/>
        </a:p>
      </dgm:t>
    </dgm:pt>
    <dgm:pt modelId="{1A63A24B-F463-4289-AE08-DE3C5AF42753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CAPITULO IV: </a:t>
          </a:r>
          <a:r>
            <a:rPr lang="es-EC" sz="1200" b="1" i="1" dirty="0" smtClean="0">
              <a:solidFill>
                <a:schemeClr val="tx1"/>
              </a:solidFill>
            </a:rPr>
            <a:t>ESTUDIO FINANCIERO</a:t>
          </a:r>
          <a:endParaRPr lang="es-EC" sz="1200" b="1" i="1" dirty="0">
            <a:solidFill>
              <a:schemeClr val="tx1"/>
            </a:solidFill>
          </a:endParaRPr>
        </a:p>
      </dgm:t>
    </dgm:pt>
    <dgm:pt modelId="{E19EADD0-4B91-45AD-98C6-8CBCE1F86AF9}" type="parTrans" cxnId="{DFCA9F74-91BD-424F-8D86-8D47C28EB991}">
      <dgm:prSet/>
      <dgm:spPr/>
      <dgm:t>
        <a:bodyPr/>
        <a:lstStyle/>
        <a:p>
          <a:endParaRPr lang="es-EC"/>
        </a:p>
      </dgm:t>
    </dgm:pt>
    <dgm:pt modelId="{4387ED49-5358-4830-AC97-B00930602A2E}" type="sibTrans" cxnId="{DFCA9F74-91BD-424F-8D86-8D47C28EB991}">
      <dgm:prSet/>
      <dgm:spPr/>
      <dgm:t>
        <a:bodyPr/>
        <a:lstStyle/>
        <a:p>
          <a:endParaRPr lang="es-EC"/>
        </a:p>
      </dgm:t>
    </dgm:pt>
    <dgm:pt modelId="{5FB665FB-CF74-4919-BEED-0DAFED901A63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CAPITULO V: </a:t>
          </a:r>
          <a:r>
            <a:rPr lang="es-EC" sz="1200" b="1" i="1" dirty="0" smtClean="0">
              <a:solidFill>
                <a:schemeClr val="tx1"/>
              </a:solidFill>
            </a:rPr>
            <a:t>EVALUACIÓN FINANCIERA</a:t>
          </a:r>
          <a:endParaRPr lang="es-EC" sz="1200" b="1" i="1" dirty="0">
            <a:solidFill>
              <a:schemeClr val="tx1"/>
            </a:solidFill>
          </a:endParaRPr>
        </a:p>
      </dgm:t>
    </dgm:pt>
    <dgm:pt modelId="{564DE96B-FDA9-4DD8-B75E-9C6EF24BB7E3}" type="parTrans" cxnId="{52736079-BA45-4272-AE4D-8C2CEA3AE86E}">
      <dgm:prSet/>
      <dgm:spPr/>
      <dgm:t>
        <a:bodyPr/>
        <a:lstStyle/>
        <a:p>
          <a:endParaRPr lang="es-EC"/>
        </a:p>
      </dgm:t>
    </dgm:pt>
    <dgm:pt modelId="{7B67FD66-C416-4420-AFAB-70CABBA42F63}" type="sibTrans" cxnId="{52736079-BA45-4272-AE4D-8C2CEA3AE86E}">
      <dgm:prSet/>
      <dgm:spPr/>
      <dgm:t>
        <a:bodyPr/>
        <a:lstStyle/>
        <a:p>
          <a:endParaRPr lang="es-EC"/>
        </a:p>
      </dgm:t>
    </dgm:pt>
    <dgm:pt modelId="{0425F5D7-05E2-4389-B1A1-553CFE3DCAD6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CAPITULO VI: </a:t>
          </a:r>
          <a:r>
            <a:rPr lang="es-EC" sz="1200" b="1" i="1" dirty="0" smtClean="0">
              <a:solidFill>
                <a:schemeClr val="tx1"/>
              </a:solidFill>
            </a:rPr>
            <a:t>ANÁLISIS DE IMPACTO  </a:t>
          </a:r>
          <a:endParaRPr lang="es-EC" sz="1200" b="1" i="1" dirty="0">
            <a:solidFill>
              <a:schemeClr val="tx1"/>
            </a:solidFill>
          </a:endParaRPr>
        </a:p>
      </dgm:t>
    </dgm:pt>
    <dgm:pt modelId="{B05A0119-00FF-4ACE-9FAE-2FBD86D945CE}" type="parTrans" cxnId="{0A3A3DB9-040A-48A4-8562-07D09B1E311E}">
      <dgm:prSet/>
      <dgm:spPr/>
      <dgm:t>
        <a:bodyPr/>
        <a:lstStyle/>
        <a:p>
          <a:endParaRPr lang="es-EC"/>
        </a:p>
      </dgm:t>
    </dgm:pt>
    <dgm:pt modelId="{9EBCF7DD-155C-4C6E-9A8A-E24026DFFE18}" type="sibTrans" cxnId="{0A3A3DB9-040A-48A4-8562-07D09B1E311E}">
      <dgm:prSet/>
      <dgm:spPr/>
      <dgm:t>
        <a:bodyPr/>
        <a:lstStyle/>
        <a:p>
          <a:endParaRPr lang="es-EC"/>
        </a:p>
      </dgm:t>
    </dgm:pt>
    <dgm:pt modelId="{41BA7E94-5387-40E5-8F46-F90A9270C827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CAPITULO VII: </a:t>
          </a:r>
          <a:r>
            <a:rPr lang="es-EC" sz="1200" b="1" i="1" dirty="0" smtClean="0">
              <a:solidFill>
                <a:schemeClr val="tx1"/>
              </a:solidFill>
            </a:rPr>
            <a:t>CONCLUSIONES Y RECOMENDACIONES </a:t>
          </a:r>
          <a:endParaRPr lang="es-EC" sz="1200" b="1" i="1" dirty="0">
            <a:solidFill>
              <a:schemeClr val="tx1"/>
            </a:solidFill>
          </a:endParaRPr>
        </a:p>
      </dgm:t>
    </dgm:pt>
    <dgm:pt modelId="{62E8C29C-D30C-4887-AF5C-7014D17E55B5}" type="parTrans" cxnId="{971FF07B-AF1B-4222-8791-D0F3885E2339}">
      <dgm:prSet/>
      <dgm:spPr/>
      <dgm:t>
        <a:bodyPr/>
        <a:lstStyle/>
        <a:p>
          <a:endParaRPr lang="es-EC"/>
        </a:p>
      </dgm:t>
    </dgm:pt>
    <dgm:pt modelId="{2DF70336-2CDB-4B9B-A924-8D7733E988F7}" type="sibTrans" cxnId="{971FF07B-AF1B-4222-8791-D0F3885E2339}">
      <dgm:prSet/>
      <dgm:spPr/>
      <dgm:t>
        <a:bodyPr/>
        <a:lstStyle/>
        <a:p>
          <a:endParaRPr lang="es-EC"/>
        </a:p>
      </dgm:t>
    </dgm:pt>
    <dgm:pt modelId="{AB236CEF-DF92-48CA-BC0E-637B898BBADE}" type="pres">
      <dgm:prSet presAssocID="{61AA8170-EC41-45DA-9839-DCA91A92B4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0272DE-AB9F-4465-AF65-F5367DC5D7B2}" type="pres">
      <dgm:prSet presAssocID="{EF50BA78-0585-477C-9428-C780EFFE3D80}" presName="node" presStyleLbl="node1" presStyleIdx="0" presStyleCnt="7" custScaleX="1312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8DA84B-11FF-4EF8-924D-72F1ADDEB45B}" type="pres">
      <dgm:prSet presAssocID="{EF50BA78-0585-477C-9428-C780EFFE3D80}" presName="spNode" presStyleCnt="0"/>
      <dgm:spPr/>
    </dgm:pt>
    <dgm:pt modelId="{DA90803B-948D-4F47-8451-AED52B1A2D1E}" type="pres">
      <dgm:prSet presAssocID="{750DE5E6-CD2E-43CA-B221-530D400B811B}" presName="sibTrans" presStyleLbl="sibTrans1D1" presStyleIdx="0" presStyleCnt="7"/>
      <dgm:spPr/>
      <dgm:t>
        <a:bodyPr/>
        <a:lstStyle/>
        <a:p>
          <a:endParaRPr lang="es-EC"/>
        </a:p>
      </dgm:t>
    </dgm:pt>
    <dgm:pt modelId="{CD36E3AF-1933-40BA-8CAF-0CC8C0E8CE3D}" type="pres">
      <dgm:prSet presAssocID="{B8FDF9D8-CE80-44D1-9FB2-28912E4E9D3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93D714-42AF-4E87-A000-E04A1616251A}" type="pres">
      <dgm:prSet presAssocID="{B8FDF9D8-CE80-44D1-9FB2-28912E4E9D35}" presName="spNode" presStyleCnt="0"/>
      <dgm:spPr/>
    </dgm:pt>
    <dgm:pt modelId="{DDBC2112-4622-4493-A868-351D2ABE1DEB}" type="pres">
      <dgm:prSet presAssocID="{EAF166DF-8B0B-4E96-AEE4-A886D7364D43}" presName="sibTrans" presStyleLbl="sibTrans1D1" presStyleIdx="1" presStyleCnt="7"/>
      <dgm:spPr/>
      <dgm:t>
        <a:bodyPr/>
        <a:lstStyle/>
        <a:p>
          <a:endParaRPr lang="es-EC"/>
        </a:p>
      </dgm:t>
    </dgm:pt>
    <dgm:pt modelId="{61EB2FC4-4BBB-445D-8F1C-8EFEB2DC8D0E}" type="pres">
      <dgm:prSet presAssocID="{A3D558F8-9D4D-48E2-8784-2CC7D41797C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DE7719-BC3C-4C86-82FE-7B9C1B2C8AC2}" type="pres">
      <dgm:prSet presAssocID="{A3D558F8-9D4D-48E2-8784-2CC7D41797C5}" presName="spNode" presStyleCnt="0"/>
      <dgm:spPr/>
    </dgm:pt>
    <dgm:pt modelId="{722B6A3B-0E66-4F2D-8B19-FE768A3C67A1}" type="pres">
      <dgm:prSet presAssocID="{21770810-682F-4C82-BB06-EA1AE2870952}" presName="sibTrans" presStyleLbl="sibTrans1D1" presStyleIdx="2" presStyleCnt="7"/>
      <dgm:spPr/>
      <dgm:t>
        <a:bodyPr/>
        <a:lstStyle/>
        <a:p>
          <a:endParaRPr lang="es-EC"/>
        </a:p>
      </dgm:t>
    </dgm:pt>
    <dgm:pt modelId="{63B250D4-5E8E-44C1-BDC8-442C0270069D}" type="pres">
      <dgm:prSet presAssocID="{1A63A24B-F463-4289-AE08-DE3C5AF4275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9D062B-A740-4E98-A746-FF4B21D62C28}" type="pres">
      <dgm:prSet presAssocID="{1A63A24B-F463-4289-AE08-DE3C5AF42753}" presName="spNode" presStyleCnt="0"/>
      <dgm:spPr/>
    </dgm:pt>
    <dgm:pt modelId="{E5ACDFF8-41E6-4BCF-83BE-82B3DCD908C8}" type="pres">
      <dgm:prSet presAssocID="{4387ED49-5358-4830-AC97-B00930602A2E}" presName="sibTrans" presStyleLbl="sibTrans1D1" presStyleIdx="3" presStyleCnt="7"/>
      <dgm:spPr/>
      <dgm:t>
        <a:bodyPr/>
        <a:lstStyle/>
        <a:p>
          <a:endParaRPr lang="es-EC"/>
        </a:p>
      </dgm:t>
    </dgm:pt>
    <dgm:pt modelId="{1E6AE3AA-4EDC-4E74-AA82-47608C5D5C09}" type="pres">
      <dgm:prSet presAssocID="{5FB665FB-CF74-4919-BEED-0DAFED901A6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312C57-C2A7-4999-8E4D-55E26EC2F06A}" type="pres">
      <dgm:prSet presAssocID="{5FB665FB-CF74-4919-BEED-0DAFED901A63}" presName="spNode" presStyleCnt="0"/>
      <dgm:spPr/>
    </dgm:pt>
    <dgm:pt modelId="{7D19DEC4-7326-43DE-9498-7B04682EE63D}" type="pres">
      <dgm:prSet presAssocID="{7B67FD66-C416-4420-AFAB-70CABBA42F63}" presName="sibTrans" presStyleLbl="sibTrans1D1" presStyleIdx="4" presStyleCnt="7"/>
      <dgm:spPr/>
      <dgm:t>
        <a:bodyPr/>
        <a:lstStyle/>
        <a:p>
          <a:endParaRPr lang="es-EC"/>
        </a:p>
      </dgm:t>
    </dgm:pt>
    <dgm:pt modelId="{2F78B5C6-0C86-4528-8D76-97070E140747}" type="pres">
      <dgm:prSet presAssocID="{0425F5D7-05E2-4389-B1A1-553CFE3DCAD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2EDC1E-B0A8-4011-9010-A99E4AF93C89}" type="pres">
      <dgm:prSet presAssocID="{0425F5D7-05E2-4389-B1A1-553CFE3DCAD6}" presName="spNode" presStyleCnt="0"/>
      <dgm:spPr/>
    </dgm:pt>
    <dgm:pt modelId="{90CF65F2-BC0E-42F5-A622-A27574FB8A1E}" type="pres">
      <dgm:prSet presAssocID="{9EBCF7DD-155C-4C6E-9A8A-E24026DFFE18}" presName="sibTrans" presStyleLbl="sibTrans1D1" presStyleIdx="5" presStyleCnt="7"/>
      <dgm:spPr/>
      <dgm:t>
        <a:bodyPr/>
        <a:lstStyle/>
        <a:p>
          <a:endParaRPr lang="es-EC"/>
        </a:p>
      </dgm:t>
    </dgm:pt>
    <dgm:pt modelId="{283CD0BB-6C5B-4F76-893F-DA4C8F5C99E2}" type="pres">
      <dgm:prSet presAssocID="{41BA7E94-5387-40E5-8F46-F90A9270C827}" presName="node" presStyleLbl="node1" presStyleIdx="6" presStyleCnt="7" custScaleX="1299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A014B0-8637-43F1-BA41-02F4DE61B79C}" type="pres">
      <dgm:prSet presAssocID="{41BA7E94-5387-40E5-8F46-F90A9270C827}" presName="spNode" presStyleCnt="0"/>
      <dgm:spPr/>
    </dgm:pt>
    <dgm:pt modelId="{0DFEC306-F274-4E3D-AA9B-400B37D78EE6}" type="pres">
      <dgm:prSet presAssocID="{2DF70336-2CDB-4B9B-A924-8D7733E988F7}" presName="sibTrans" presStyleLbl="sibTrans1D1" presStyleIdx="6" presStyleCnt="7"/>
      <dgm:spPr/>
      <dgm:t>
        <a:bodyPr/>
        <a:lstStyle/>
        <a:p>
          <a:endParaRPr lang="es-EC"/>
        </a:p>
      </dgm:t>
    </dgm:pt>
  </dgm:ptLst>
  <dgm:cxnLst>
    <dgm:cxn modelId="{971FF07B-AF1B-4222-8791-D0F3885E2339}" srcId="{61AA8170-EC41-45DA-9839-DCA91A92B4EA}" destId="{41BA7E94-5387-40E5-8F46-F90A9270C827}" srcOrd="6" destOrd="0" parTransId="{62E8C29C-D30C-4887-AF5C-7014D17E55B5}" sibTransId="{2DF70336-2CDB-4B9B-A924-8D7733E988F7}"/>
    <dgm:cxn modelId="{202C16A4-8E86-4A1B-A62B-5E617E1BEFF6}" type="presOf" srcId="{5FB665FB-CF74-4919-BEED-0DAFED901A63}" destId="{1E6AE3AA-4EDC-4E74-AA82-47608C5D5C09}" srcOrd="0" destOrd="0" presId="urn:microsoft.com/office/officeart/2005/8/layout/cycle5"/>
    <dgm:cxn modelId="{19B34DD2-6FEC-4A35-865F-0967F6D29BA9}" type="presOf" srcId="{41BA7E94-5387-40E5-8F46-F90A9270C827}" destId="{283CD0BB-6C5B-4F76-893F-DA4C8F5C99E2}" srcOrd="0" destOrd="0" presId="urn:microsoft.com/office/officeart/2005/8/layout/cycle5"/>
    <dgm:cxn modelId="{DFCA9F74-91BD-424F-8D86-8D47C28EB991}" srcId="{61AA8170-EC41-45DA-9839-DCA91A92B4EA}" destId="{1A63A24B-F463-4289-AE08-DE3C5AF42753}" srcOrd="3" destOrd="0" parTransId="{E19EADD0-4B91-45AD-98C6-8CBCE1F86AF9}" sibTransId="{4387ED49-5358-4830-AC97-B00930602A2E}"/>
    <dgm:cxn modelId="{C8362CC9-8B56-4FE1-BE2D-3014218A50F7}" type="presOf" srcId="{61AA8170-EC41-45DA-9839-DCA91A92B4EA}" destId="{AB236CEF-DF92-48CA-BC0E-637B898BBADE}" srcOrd="0" destOrd="0" presId="urn:microsoft.com/office/officeart/2005/8/layout/cycle5"/>
    <dgm:cxn modelId="{77681D0C-BBB4-4E82-9845-1B32A56F6861}" type="presOf" srcId="{0425F5D7-05E2-4389-B1A1-553CFE3DCAD6}" destId="{2F78B5C6-0C86-4528-8D76-97070E140747}" srcOrd="0" destOrd="0" presId="urn:microsoft.com/office/officeart/2005/8/layout/cycle5"/>
    <dgm:cxn modelId="{B7C36F39-E0DE-498C-A9F3-85F37DC9919E}" type="presOf" srcId="{1A63A24B-F463-4289-AE08-DE3C5AF42753}" destId="{63B250D4-5E8E-44C1-BDC8-442C0270069D}" srcOrd="0" destOrd="0" presId="urn:microsoft.com/office/officeart/2005/8/layout/cycle5"/>
    <dgm:cxn modelId="{267E195C-2930-48CE-99B3-C14AC1E0C3E9}" type="presOf" srcId="{EAF166DF-8B0B-4E96-AEE4-A886D7364D43}" destId="{DDBC2112-4622-4493-A868-351D2ABE1DEB}" srcOrd="0" destOrd="0" presId="urn:microsoft.com/office/officeart/2005/8/layout/cycle5"/>
    <dgm:cxn modelId="{901E7304-2CE7-4AA1-8DC4-38C1A596A4B3}" type="presOf" srcId="{7B67FD66-C416-4420-AFAB-70CABBA42F63}" destId="{7D19DEC4-7326-43DE-9498-7B04682EE63D}" srcOrd="0" destOrd="0" presId="urn:microsoft.com/office/officeart/2005/8/layout/cycle5"/>
    <dgm:cxn modelId="{A89392F0-A5CA-418F-9A07-6689793323F1}" type="presOf" srcId="{A3D558F8-9D4D-48E2-8784-2CC7D41797C5}" destId="{61EB2FC4-4BBB-445D-8F1C-8EFEB2DC8D0E}" srcOrd="0" destOrd="0" presId="urn:microsoft.com/office/officeart/2005/8/layout/cycle5"/>
    <dgm:cxn modelId="{CB4AB732-6368-4907-BD55-2FBC222915AC}" srcId="{61AA8170-EC41-45DA-9839-DCA91A92B4EA}" destId="{EF50BA78-0585-477C-9428-C780EFFE3D80}" srcOrd="0" destOrd="0" parTransId="{11DCC172-3AB2-4682-9DC3-DC6C60F2B033}" sibTransId="{750DE5E6-CD2E-43CA-B221-530D400B811B}"/>
    <dgm:cxn modelId="{C2FF10F6-C6AC-41B5-8AC1-86FFBCAEB04E}" type="presOf" srcId="{9EBCF7DD-155C-4C6E-9A8A-E24026DFFE18}" destId="{90CF65F2-BC0E-42F5-A622-A27574FB8A1E}" srcOrd="0" destOrd="0" presId="urn:microsoft.com/office/officeart/2005/8/layout/cycle5"/>
    <dgm:cxn modelId="{CFABD668-9E3F-4EAF-9549-7238352E45D4}" srcId="{61AA8170-EC41-45DA-9839-DCA91A92B4EA}" destId="{B8FDF9D8-CE80-44D1-9FB2-28912E4E9D35}" srcOrd="1" destOrd="0" parTransId="{EADD7663-3F48-4AE3-B973-592E080089BE}" sibTransId="{EAF166DF-8B0B-4E96-AEE4-A886D7364D43}"/>
    <dgm:cxn modelId="{0DB975C6-5E69-433A-9C3C-D3A04419B4F7}" type="presOf" srcId="{EF50BA78-0585-477C-9428-C780EFFE3D80}" destId="{C60272DE-AB9F-4465-AF65-F5367DC5D7B2}" srcOrd="0" destOrd="0" presId="urn:microsoft.com/office/officeart/2005/8/layout/cycle5"/>
    <dgm:cxn modelId="{0A3A3DB9-040A-48A4-8562-07D09B1E311E}" srcId="{61AA8170-EC41-45DA-9839-DCA91A92B4EA}" destId="{0425F5D7-05E2-4389-B1A1-553CFE3DCAD6}" srcOrd="5" destOrd="0" parTransId="{B05A0119-00FF-4ACE-9FAE-2FBD86D945CE}" sibTransId="{9EBCF7DD-155C-4C6E-9A8A-E24026DFFE18}"/>
    <dgm:cxn modelId="{E4B8D4B1-CDDD-4FB8-A7E2-941288E2738C}" type="presOf" srcId="{B8FDF9D8-CE80-44D1-9FB2-28912E4E9D35}" destId="{CD36E3AF-1933-40BA-8CAF-0CC8C0E8CE3D}" srcOrd="0" destOrd="0" presId="urn:microsoft.com/office/officeart/2005/8/layout/cycle5"/>
    <dgm:cxn modelId="{042F9DB1-F41A-4F5D-9687-C4E4942782D1}" srcId="{61AA8170-EC41-45DA-9839-DCA91A92B4EA}" destId="{A3D558F8-9D4D-48E2-8784-2CC7D41797C5}" srcOrd="2" destOrd="0" parTransId="{F34DBD61-AF43-4283-8849-1036A8ED088A}" sibTransId="{21770810-682F-4C82-BB06-EA1AE2870952}"/>
    <dgm:cxn modelId="{52736079-BA45-4272-AE4D-8C2CEA3AE86E}" srcId="{61AA8170-EC41-45DA-9839-DCA91A92B4EA}" destId="{5FB665FB-CF74-4919-BEED-0DAFED901A63}" srcOrd="4" destOrd="0" parTransId="{564DE96B-FDA9-4DD8-B75E-9C6EF24BB7E3}" sibTransId="{7B67FD66-C416-4420-AFAB-70CABBA42F63}"/>
    <dgm:cxn modelId="{D4AAD071-903C-424B-898E-249AF5EA84DB}" type="presOf" srcId="{750DE5E6-CD2E-43CA-B221-530D400B811B}" destId="{DA90803B-948D-4F47-8451-AED52B1A2D1E}" srcOrd="0" destOrd="0" presId="urn:microsoft.com/office/officeart/2005/8/layout/cycle5"/>
    <dgm:cxn modelId="{91723E58-C1F8-4EB7-87D7-044286CA7993}" type="presOf" srcId="{4387ED49-5358-4830-AC97-B00930602A2E}" destId="{E5ACDFF8-41E6-4BCF-83BE-82B3DCD908C8}" srcOrd="0" destOrd="0" presId="urn:microsoft.com/office/officeart/2005/8/layout/cycle5"/>
    <dgm:cxn modelId="{A1A72429-41CC-42E5-9814-875E15806973}" type="presOf" srcId="{21770810-682F-4C82-BB06-EA1AE2870952}" destId="{722B6A3B-0E66-4F2D-8B19-FE768A3C67A1}" srcOrd="0" destOrd="0" presId="urn:microsoft.com/office/officeart/2005/8/layout/cycle5"/>
    <dgm:cxn modelId="{5208DCED-A617-4996-93DC-B8E4E2B06DD4}" type="presOf" srcId="{2DF70336-2CDB-4B9B-A924-8D7733E988F7}" destId="{0DFEC306-F274-4E3D-AA9B-400B37D78EE6}" srcOrd="0" destOrd="0" presId="urn:microsoft.com/office/officeart/2005/8/layout/cycle5"/>
    <dgm:cxn modelId="{9A602867-561C-4A2F-8A20-AE585D034614}" type="presParOf" srcId="{AB236CEF-DF92-48CA-BC0E-637B898BBADE}" destId="{C60272DE-AB9F-4465-AF65-F5367DC5D7B2}" srcOrd="0" destOrd="0" presId="urn:microsoft.com/office/officeart/2005/8/layout/cycle5"/>
    <dgm:cxn modelId="{A1C26820-92B6-4203-9168-29E2380C15F6}" type="presParOf" srcId="{AB236CEF-DF92-48CA-BC0E-637B898BBADE}" destId="{908DA84B-11FF-4EF8-924D-72F1ADDEB45B}" srcOrd="1" destOrd="0" presId="urn:microsoft.com/office/officeart/2005/8/layout/cycle5"/>
    <dgm:cxn modelId="{653820CD-809B-4D89-8EF3-4C8D3E9DA097}" type="presParOf" srcId="{AB236CEF-DF92-48CA-BC0E-637B898BBADE}" destId="{DA90803B-948D-4F47-8451-AED52B1A2D1E}" srcOrd="2" destOrd="0" presId="urn:microsoft.com/office/officeart/2005/8/layout/cycle5"/>
    <dgm:cxn modelId="{E6EFBB89-5552-42C7-9098-2DAFB68CF311}" type="presParOf" srcId="{AB236CEF-DF92-48CA-BC0E-637B898BBADE}" destId="{CD36E3AF-1933-40BA-8CAF-0CC8C0E8CE3D}" srcOrd="3" destOrd="0" presId="urn:microsoft.com/office/officeart/2005/8/layout/cycle5"/>
    <dgm:cxn modelId="{06481B73-34F6-428A-B70C-876DF1019EFB}" type="presParOf" srcId="{AB236CEF-DF92-48CA-BC0E-637B898BBADE}" destId="{E793D714-42AF-4E87-A000-E04A1616251A}" srcOrd="4" destOrd="0" presId="urn:microsoft.com/office/officeart/2005/8/layout/cycle5"/>
    <dgm:cxn modelId="{16E30BE9-4DD7-45F1-8691-B46D03F7D123}" type="presParOf" srcId="{AB236CEF-DF92-48CA-BC0E-637B898BBADE}" destId="{DDBC2112-4622-4493-A868-351D2ABE1DEB}" srcOrd="5" destOrd="0" presId="urn:microsoft.com/office/officeart/2005/8/layout/cycle5"/>
    <dgm:cxn modelId="{F8136ACA-2B7D-4EDD-9559-82ED1A26CF01}" type="presParOf" srcId="{AB236CEF-DF92-48CA-BC0E-637B898BBADE}" destId="{61EB2FC4-4BBB-445D-8F1C-8EFEB2DC8D0E}" srcOrd="6" destOrd="0" presId="urn:microsoft.com/office/officeart/2005/8/layout/cycle5"/>
    <dgm:cxn modelId="{151E84FD-E797-4D4F-8405-3E9B0DC5A868}" type="presParOf" srcId="{AB236CEF-DF92-48CA-BC0E-637B898BBADE}" destId="{89DE7719-BC3C-4C86-82FE-7B9C1B2C8AC2}" srcOrd="7" destOrd="0" presId="urn:microsoft.com/office/officeart/2005/8/layout/cycle5"/>
    <dgm:cxn modelId="{8C174196-448F-49BA-9E97-44D42C9B11F1}" type="presParOf" srcId="{AB236CEF-DF92-48CA-BC0E-637B898BBADE}" destId="{722B6A3B-0E66-4F2D-8B19-FE768A3C67A1}" srcOrd="8" destOrd="0" presId="urn:microsoft.com/office/officeart/2005/8/layout/cycle5"/>
    <dgm:cxn modelId="{04B9318A-8E65-4586-A988-7F26B182C1E6}" type="presParOf" srcId="{AB236CEF-DF92-48CA-BC0E-637B898BBADE}" destId="{63B250D4-5E8E-44C1-BDC8-442C0270069D}" srcOrd="9" destOrd="0" presId="urn:microsoft.com/office/officeart/2005/8/layout/cycle5"/>
    <dgm:cxn modelId="{1BF83509-DE1A-40DA-9E6A-62C76966655D}" type="presParOf" srcId="{AB236CEF-DF92-48CA-BC0E-637B898BBADE}" destId="{8A9D062B-A740-4E98-A746-FF4B21D62C28}" srcOrd="10" destOrd="0" presId="urn:microsoft.com/office/officeart/2005/8/layout/cycle5"/>
    <dgm:cxn modelId="{A0F7AD9F-A0BD-4B99-99F8-E9C2D0CA0BE8}" type="presParOf" srcId="{AB236CEF-DF92-48CA-BC0E-637B898BBADE}" destId="{E5ACDFF8-41E6-4BCF-83BE-82B3DCD908C8}" srcOrd="11" destOrd="0" presId="urn:microsoft.com/office/officeart/2005/8/layout/cycle5"/>
    <dgm:cxn modelId="{3AD5E21C-4165-4317-B99B-DAA9FEAA7F6D}" type="presParOf" srcId="{AB236CEF-DF92-48CA-BC0E-637B898BBADE}" destId="{1E6AE3AA-4EDC-4E74-AA82-47608C5D5C09}" srcOrd="12" destOrd="0" presId="urn:microsoft.com/office/officeart/2005/8/layout/cycle5"/>
    <dgm:cxn modelId="{D30C01D3-6267-4343-815E-8E4790EC24FA}" type="presParOf" srcId="{AB236CEF-DF92-48CA-BC0E-637B898BBADE}" destId="{AF312C57-C2A7-4999-8E4D-55E26EC2F06A}" srcOrd="13" destOrd="0" presId="urn:microsoft.com/office/officeart/2005/8/layout/cycle5"/>
    <dgm:cxn modelId="{8E008680-06CF-4800-B593-21870DF06037}" type="presParOf" srcId="{AB236CEF-DF92-48CA-BC0E-637B898BBADE}" destId="{7D19DEC4-7326-43DE-9498-7B04682EE63D}" srcOrd="14" destOrd="0" presId="urn:microsoft.com/office/officeart/2005/8/layout/cycle5"/>
    <dgm:cxn modelId="{D5DF87A8-14C5-498F-BEE1-AD7D58F24E47}" type="presParOf" srcId="{AB236CEF-DF92-48CA-BC0E-637B898BBADE}" destId="{2F78B5C6-0C86-4528-8D76-97070E140747}" srcOrd="15" destOrd="0" presId="urn:microsoft.com/office/officeart/2005/8/layout/cycle5"/>
    <dgm:cxn modelId="{98CC1363-F956-42F5-92D4-AFCD42E6AE10}" type="presParOf" srcId="{AB236CEF-DF92-48CA-BC0E-637B898BBADE}" destId="{DC2EDC1E-B0A8-4011-9010-A99E4AF93C89}" srcOrd="16" destOrd="0" presId="urn:microsoft.com/office/officeart/2005/8/layout/cycle5"/>
    <dgm:cxn modelId="{52578A02-276C-4167-87A3-19FDF5932BC6}" type="presParOf" srcId="{AB236CEF-DF92-48CA-BC0E-637B898BBADE}" destId="{90CF65F2-BC0E-42F5-A622-A27574FB8A1E}" srcOrd="17" destOrd="0" presId="urn:microsoft.com/office/officeart/2005/8/layout/cycle5"/>
    <dgm:cxn modelId="{0B7F30C4-1D93-47E3-8498-0AB7E8B6F05B}" type="presParOf" srcId="{AB236CEF-DF92-48CA-BC0E-637B898BBADE}" destId="{283CD0BB-6C5B-4F76-893F-DA4C8F5C99E2}" srcOrd="18" destOrd="0" presId="urn:microsoft.com/office/officeart/2005/8/layout/cycle5"/>
    <dgm:cxn modelId="{58B6F57D-0175-4F5B-866C-C427EE3A3314}" type="presParOf" srcId="{AB236CEF-DF92-48CA-BC0E-637B898BBADE}" destId="{FCA014B0-8637-43F1-BA41-02F4DE61B79C}" srcOrd="19" destOrd="0" presId="urn:microsoft.com/office/officeart/2005/8/layout/cycle5"/>
    <dgm:cxn modelId="{489A3ACD-1088-4CDF-BDE4-9CCF26669662}" type="presParOf" srcId="{AB236CEF-DF92-48CA-BC0E-637B898BBADE}" destId="{0DFEC306-F274-4E3D-AA9B-400B37D78EE6}" srcOrd="20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4F0DDB-A5FC-4BC6-AAEC-C672A04B693F}" type="doc">
      <dgm:prSet loTypeId="urn:microsoft.com/office/officeart/2005/8/layout/funnel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82562DEB-4A32-44A1-ACCF-40355D57F52D}">
      <dgm:prSet phldrT="[Texto]" custT="1"/>
      <dgm:spPr/>
      <dgm:t>
        <a:bodyPr/>
        <a:lstStyle/>
        <a:p>
          <a:r>
            <a:rPr lang="es-EC" sz="1800" dirty="0" smtClean="0"/>
            <a:t>Localización</a:t>
          </a:r>
          <a:endParaRPr lang="es-EC" sz="1800" dirty="0"/>
        </a:p>
      </dgm:t>
    </dgm:pt>
    <dgm:pt modelId="{A447D677-1383-414F-B563-A65B3E401E7F}" type="parTrans" cxnId="{A03C8FCF-03D3-464E-9EEC-E74EE37F257D}">
      <dgm:prSet/>
      <dgm:spPr/>
      <dgm:t>
        <a:bodyPr/>
        <a:lstStyle/>
        <a:p>
          <a:endParaRPr lang="es-EC"/>
        </a:p>
      </dgm:t>
    </dgm:pt>
    <dgm:pt modelId="{1FC010D2-31F7-4960-A422-C73FBBB798E3}" type="sibTrans" cxnId="{A03C8FCF-03D3-464E-9EEC-E74EE37F257D}">
      <dgm:prSet/>
      <dgm:spPr/>
      <dgm:t>
        <a:bodyPr/>
        <a:lstStyle/>
        <a:p>
          <a:endParaRPr lang="es-EC"/>
        </a:p>
      </dgm:t>
    </dgm:pt>
    <dgm:pt modelId="{BECAE327-3424-44CE-A1DD-027E6E3A1504}">
      <dgm:prSet phldrT="[Texto]" custT="1"/>
      <dgm:spPr/>
      <dgm:t>
        <a:bodyPr/>
        <a:lstStyle/>
        <a:p>
          <a:r>
            <a:rPr lang="es-EC" sz="2800" dirty="0" smtClean="0"/>
            <a:t>Ingeniería de producto </a:t>
          </a:r>
          <a:endParaRPr lang="es-EC" sz="2800" dirty="0"/>
        </a:p>
      </dgm:t>
    </dgm:pt>
    <dgm:pt modelId="{93F764CB-69D6-498C-B8F7-8BF9693AEC37}" type="sibTrans" cxnId="{F4A7790D-22D7-4069-9E38-AE115F4B9C5B}">
      <dgm:prSet/>
      <dgm:spPr/>
      <dgm:t>
        <a:bodyPr/>
        <a:lstStyle/>
        <a:p>
          <a:endParaRPr lang="es-EC"/>
        </a:p>
      </dgm:t>
    </dgm:pt>
    <dgm:pt modelId="{E97AE229-197A-4786-9B8E-CD0DEB613239}" type="parTrans" cxnId="{F4A7790D-22D7-4069-9E38-AE115F4B9C5B}">
      <dgm:prSet/>
      <dgm:spPr/>
      <dgm:t>
        <a:bodyPr/>
        <a:lstStyle/>
        <a:p>
          <a:endParaRPr lang="es-EC"/>
        </a:p>
      </dgm:t>
    </dgm:pt>
    <dgm:pt modelId="{66158211-AAE8-4EE0-A17B-D72131EC53D3}">
      <dgm:prSet phldrT="[Texto]" custT="1"/>
      <dgm:spPr/>
      <dgm:t>
        <a:bodyPr/>
        <a:lstStyle/>
        <a:p>
          <a:r>
            <a:rPr lang="es-EC" sz="1400" dirty="0" smtClean="0"/>
            <a:t>Macro localización</a:t>
          </a:r>
          <a:endParaRPr lang="es-EC" sz="1400" dirty="0"/>
        </a:p>
      </dgm:t>
    </dgm:pt>
    <dgm:pt modelId="{E833810E-C30B-418C-BA2F-422236C02D54}" type="parTrans" cxnId="{0B8E5632-323D-474F-99B4-22E58308327E}">
      <dgm:prSet/>
      <dgm:spPr/>
      <dgm:t>
        <a:bodyPr/>
        <a:lstStyle/>
        <a:p>
          <a:endParaRPr lang="es-EC"/>
        </a:p>
      </dgm:t>
    </dgm:pt>
    <dgm:pt modelId="{E776DFD3-2512-4884-B85C-735F992E1C14}" type="sibTrans" cxnId="{0B8E5632-323D-474F-99B4-22E58308327E}">
      <dgm:prSet/>
      <dgm:spPr/>
      <dgm:t>
        <a:bodyPr/>
        <a:lstStyle/>
        <a:p>
          <a:endParaRPr lang="es-EC"/>
        </a:p>
      </dgm:t>
    </dgm:pt>
    <dgm:pt modelId="{AA07A364-86E9-4555-AA24-532AE241BEAB}">
      <dgm:prSet phldrT="[Texto]" custT="1"/>
      <dgm:spPr/>
      <dgm:t>
        <a:bodyPr/>
        <a:lstStyle/>
        <a:p>
          <a:r>
            <a:rPr lang="es-EC" sz="1800" dirty="0" smtClean="0"/>
            <a:t> Micro localización </a:t>
          </a:r>
          <a:endParaRPr lang="es-EC" sz="1800" dirty="0"/>
        </a:p>
      </dgm:t>
    </dgm:pt>
    <dgm:pt modelId="{828696F6-10B2-4D86-860F-E1A6FB618714}" type="parTrans" cxnId="{CB10E1B9-16CF-4867-8AD2-CDD4E5F90689}">
      <dgm:prSet/>
      <dgm:spPr/>
      <dgm:t>
        <a:bodyPr/>
        <a:lstStyle/>
        <a:p>
          <a:endParaRPr lang="es-EC"/>
        </a:p>
      </dgm:t>
    </dgm:pt>
    <dgm:pt modelId="{AE8EDB49-6760-4621-9C34-1B7CBE5F017D}" type="sibTrans" cxnId="{CB10E1B9-16CF-4867-8AD2-CDD4E5F90689}">
      <dgm:prSet/>
      <dgm:spPr/>
      <dgm:t>
        <a:bodyPr/>
        <a:lstStyle/>
        <a:p>
          <a:endParaRPr lang="es-EC"/>
        </a:p>
      </dgm:t>
    </dgm:pt>
    <dgm:pt modelId="{7F0F3D91-3F23-4655-B03E-53BE61098B99}">
      <dgm:prSet phldrT="[Texto]" custT="1"/>
      <dgm:spPr/>
      <dgm:t>
        <a:bodyPr/>
        <a:lstStyle/>
        <a:p>
          <a:r>
            <a:rPr lang="es-EC" sz="1400" dirty="0" smtClean="0"/>
            <a:t>Matriz de micro localización  </a:t>
          </a:r>
          <a:endParaRPr lang="es-EC" sz="1400" dirty="0"/>
        </a:p>
      </dgm:t>
    </dgm:pt>
    <dgm:pt modelId="{C9007ECC-5547-453F-8A71-228D5AE08994}" type="parTrans" cxnId="{0A9796E0-9DD7-4552-A975-A4C27063E8E7}">
      <dgm:prSet/>
      <dgm:spPr/>
      <dgm:t>
        <a:bodyPr/>
        <a:lstStyle/>
        <a:p>
          <a:endParaRPr lang="es-EC"/>
        </a:p>
      </dgm:t>
    </dgm:pt>
    <dgm:pt modelId="{6D65841C-894C-46EE-B36B-6B2F1DC5F40C}" type="sibTrans" cxnId="{0A9796E0-9DD7-4552-A975-A4C27063E8E7}">
      <dgm:prSet/>
      <dgm:spPr/>
      <dgm:t>
        <a:bodyPr/>
        <a:lstStyle/>
        <a:p>
          <a:endParaRPr lang="es-EC"/>
        </a:p>
      </dgm:t>
    </dgm:pt>
    <dgm:pt modelId="{5D557ED5-25BE-4894-B326-7AFF3C7ADA8F}" type="pres">
      <dgm:prSet presAssocID="{904F0DDB-A5FC-4BC6-AAEC-C672A04B693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42EE66F-1124-4BCB-8927-077A0A2C4B09}" type="pres">
      <dgm:prSet presAssocID="{904F0DDB-A5FC-4BC6-AAEC-C672A04B693F}" presName="ellipse" presStyleLbl="trBgShp" presStyleIdx="0" presStyleCnt="1" custScaleX="136123" custScaleY="116369"/>
      <dgm:spPr/>
      <dgm:t>
        <a:bodyPr/>
        <a:lstStyle/>
        <a:p>
          <a:endParaRPr lang="es-EC"/>
        </a:p>
      </dgm:t>
    </dgm:pt>
    <dgm:pt modelId="{F26637C4-C8CF-4B64-8CB0-9928CBD87ADD}" type="pres">
      <dgm:prSet presAssocID="{904F0DDB-A5FC-4BC6-AAEC-C672A04B693F}" presName="arrow1" presStyleLbl="fgShp" presStyleIdx="0" presStyleCnt="1" custLinFactNeighborY="29307"/>
      <dgm:spPr/>
      <dgm:t>
        <a:bodyPr/>
        <a:lstStyle/>
        <a:p>
          <a:endParaRPr lang="es-EC"/>
        </a:p>
      </dgm:t>
    </dgm:pt>
    <dgm:pt modelId="{BA6C7AB7-BB25-440F-BFFE-0C09CADADDB7}" type="pres">
      <dgm:prSet presAssocID="{904F0DDB-A5FC-4BC6-AAEC-C672A04B693F}" presName="rectangle" presStyleLbl="revTx" presStyleIdx="0" presStyleCnt="1" custScaleX="165184" custScaleY="15555" custLinFactNeighborY="-183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C8C756-64F5-4784-A45A-DD196B4BE8DC}" type="pres">
      <dgm:prSet presAssocID="{AA07A364-86E9-4555-AA24-532AE241BEA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FF31A9-0061-464A-99C4-E32D4F5D89FD}" type="pres">
      <dgm:prSet presAssocID="{7F0F3D91-3F23-4655-B03E-53BE61098B99}" presName="item2" presStyleLbl="node1" presStyleIdx="1" presStyleCnt="3" custScaleX="1207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5614E5-7BE4-4831-80CF-7EA3A7DF5A39}" type="pres">
      <dgm:prSet presAssocID="{BECAE327-3424-44CE-A1DD-027E6E3A1504}" presName="item3" presStyleLbl="node1" presStyleIdx="2" presStyleCnt="3" custScaleX="148893" custLinFactNeighborX="39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38819A-357B-42ED-8677-8C7D12C5EC32}" type="pres">
      <dgm:prSet presAssocID="{904F0DDB-A5FC-4BC6-AAEC-C672A04B693F}" presName="funnel" presStyleLbl="trAlignAcc1" presStyleIdx="0" presStyleCnt="1" custScaleX="128888" custScaleY="99008"/>
      <dgm:spPr/>
      <dgm:t>
        <a:bodyPr/>
        <a:lstStyle/>
        <a:p>
          <a:endParaRPr lang="es-EC"/>
        </a:p>
      </dgm:t>
    </dgm:pt>
  </dgm:ptLst>
  <dgm:cxnLst>
    <dgm:cxn modelId="{CCA1CB5E-C4CE-473F-BFF3-BBF6A95095E8}" type="presOf" srcId="{7F0F3D91-3F23-4655-B03E-53BE61098B99}" destId="{92C8C756-64F5-4784-A45A-DD196B4BE8DC}" srcOrd="0" destOrd="0" presId="urn:microsoft.com/office/officeart/2005/8/layout/funnel1"/>
    <dgm:cxn modelId="{0A9796E0-9DD7-4552-A975-A4C27063E8E7}" srcId="{904F0DDB-A5FC-4BC6-AAEC-C672A04B693F}" destId="{7F0F3D91-3F23-4655-B03E-53BE61098B99}" srcOrd="2" destOrd="0" parTransId="{C9007ECC-5547-453F-8A71-228D5AE08994}" sibTransId="{6D65841C-894C-46EE-B36B-6B2F1DC5F40C}"/>
    <dgm:cxn modelId="{0EAEB8F4-CFCF-4BE1-B300-9EE4C6AE485D}" type="presOf" srcId="{66158211-AAE8-4EE0-A17B-D72131EC53D3}" destId="{185614E5-7BE4-4831-80CF-7EA3A7DF5A39}" srcOrd="0" destOrd="1" presId="urn:microsoft.com/office/officeart/2005/8/layout/funnel1"/>
    <dgm:cxn modelId="{F4A7790D-22D7-4069-9E38-AE115F4B9C5B}" srcId="{904F0DDB-A5FC-4BC6-AAEC-C672A04B693F}" destId="{BECAE327-3424-44CE-A1DD-027E6E3A1504}" srcOrd="3" destOrd="0" parTransId="{E97AE229-197A-4786-9B8E-CD0DEB613239}" sibTransId="{93F764CB-69D6-498C-B8F7-8BF9693AEC37}"/>
    <dgm:cxn modelId="{75F9170A-4194-43BE-A2EB-6A6FC1824D49}" type="presOf" srcId="{904F0DDB-A5FC-4BC6-AAEC-C672A04B693F}" destId="{5D557ED5-25BE-4894-B326-7AFF3C7ADA8F}" srcOrd="0" destOrd="0" presId="urn:microsoft.com/office/officeart/2005/8/layout/funnel1"/>
    <dgm:cxn modelId="{B7C15253-6538-43F7-8B65-DECF0B72C61F}" type="presOf" srcId="{82562DEB-4A32-44A1-ACCF-40355D57F52D}" destId="{185614E5-7BE4-4831-80CF-7EA3A7DF5A39}" srcOrd="0" destOrd="0" presId="urn:microsoft.com/office/officeart/2005/8/layout/funnel1"/>
    <dgm:cxn modelId="{55CED8BD-7627-4B1C-82A9-DFB1B9F87B04}" type="presOf" srcId="{BECAE327-3424-44CE-A1DD-027E6E3A1504}" destId="{BA6C7AB7-BB25-440F-BFFE-0C09CADADDB7}" srcOrd="0" destOrd="0" presId="urn:microsoft.com/office/officeart/2005/8/layout/funnel1"/>
    <dgm:cxn modelId="{5D74A892-B199-43A7-98AD-20C4D0D59E81}" type="presOf" srcId="{AA07A364-86E9-4555-AA24-532AE241BEAB}" destId="{8BFF31A9-0061-464A-99C4-E32D4F5D89FD}" srcOrd="0" destOrd="0" presId="urn:microsoft.com/office/officeart/2005/8/layout/funnel1"/>
    <dgm:cxn modelId="{0B8E5632-323D-474F-99B4-22E58308327E}" srcId="{82562DEB-4A32-44A1-ACCF-40355D57F52D}" destId="{66158211-AAE8-4EE0-A17B-D72131EC53D3}" srcOrd="0" destOrd="0" parTransId="{E833810E-C30B-418C-BA2F-422236C02D54}" sibTransId="{E776DFD3-2512-4884-B85C-735F992E1C14}"/>
    <dgm:cxn modelId="{A03C8FCF-03D3-464E-9EEC-E74EE37F257D}" srcId="{904F0DDB-A5FC-4BC6-AAEC-C672A04B693F}" destId="{82562DEB-4A32-44A1-ACCF-40355D57F52D}" srcOrd="0" destOrd="0" parTransId="{A447D677-1383-414F-B563-A65B3E401E7F}" sibTransId="{1FC010D2-31F7-4960-A422-C73FBBB798E3}"/>
    <dgm:cxn modelId="{CB10E1B9-16CF-4867-8AD2-CDD4E5F90689}" srcId="{904F0DDB-A5FC-4BC6-AAEC-C672A04B693F}" destId="{AA07A364-86E9-4555-AA24-532AE241BEAB}" srcOrd="1" destOrd="0" parTransId="{828696F6-10B2-4D86-860F-E1A6FB618714}" sibTransId="{AE8EDB49-6760-4621-9C34-1B7CBE5F017D}"/>
    <dgm:cxn modelId="{DC56FB1F-C0C4-49BD-B09D-36494195B4C5}" type="presParOf" srcId="{5D557ED5-25BE-4894-B326-7AFF3C7ADA8F}" destId="{942EE66F-1124-4BCB-8927-077A0A2C4B09}" srcOrd="0" destOrd="0" presId="urn:microsoft.com/office/officeart/2005/8/layout/funnel1"/>
    <dgm:cxn modelId="{9AC65E08-DA58-4FF6-BE24-E080AEA4D594}" type="presParOf" srcId="{5D557ED5-25BE-4894-B326-7AFF3C7ADA8F}" destId="{F26637C4-C8CF-4B64-8CB0-9928CBD87ADD}" srcOrd="1" destOrd="0" presId="urn:microsoft.com/office/officeart/2005/8/layout/funnel1"/>
    <dgm:cxn modelId="{B617989A-25B5-45D3-907B-AA6D4158B7FE}" type="presParOf" srcId="{5D557ED5-25BE-4894-B326-7AFF3C7ADA8F}" destId="{BA6C7AB7-BB25-440F-BFFE-0C09CADADDB7}" srcOrd="2" destOrd="0" presId="urn:microsoft.com/office/officeart/2005/8/layout/funnel1"/>
    <dgm:cxn modelId="{23CDE1BF-A26D-4276-A3F3-90BA3128B443}" type="presParOf" srcId="{5D557ED5-25BE-4894-B326-7AFF3C7ADA8F}" destId="{92C8C756-64F5-4784-A45A-DD196B4BE8DC}" srcOrd="3" destOrd="0" presId="urn:microsoft.com/office/officeart/2005/8/layout/funnel1"/>
    <dgm:cxn modelId="{41AB73D6-513A-427E-BEC7-2A39E911BE5B}" type="presParOf" srcId="{5D557ED5-25BE-4894-B326-7AFF3C7ADA8F}" destId="{8BFF31A9-0061-464A-99C4-E32D4F5D89FD}" srcOrd="4" destOrd="0" presId="urn:microsoft.com/office/officeart/2005/8/layout/funnel1"/>
    <dgm:cxn modelId="{9E2A8766-1D50-4797-A320-D3494AA8D7FB}" type="presParOf" srcId="{5D557ED5-25BE-4894-B326-7AFF3C7ADA8F}" destId="{185614E5-7BE4-4831-80CF-7EA3A7DF5A39}" srcOrd="5" destOrd="0" presId="urn:microsoft.com/office/officeart/2005/8/layout/funnel1"/>
    <dgm:cxn modelId="{7D9523B8-F731-4704-A4BB-49099BD4638C}" type="presParOf" srcId="{5D557ED5-25BE-4894-B326-7AFF3C7ADA8F}" destId="{F738819A-357B-42ED-8677-8C7D12C5EC32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ADAD74-9F56-4058-AB20-35391F9B6187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BABBD800-B267-4555-866B-559B60B1CD49}">
      <dgm:prSet phldrT="[Texto]"/>
      <dgm:spPr/>
      <dgm:t>
        <a:bodyPr/>
        <a:lstStyle/>
        <a:p>
          <a:r>
            <a:rPr lang="es-EC" dirty="0" err="1" smtClean="0"/>
            <a:t>TMAR</a:t>
          </a:r>
          <a:endParaRPr lang="es-EC" dirty="0"/>
        </a:p>
      </dgm:t>
    </dgm:pt>
    <dgm:pt modelId="{DDB6C8A6-4E25-4CCD-A98B-CB04A1C6358F}" type="parTrans" cxnId="{A56D0465-E3D4-439D-98BF-C3B7B1868C54}">
      <dgm:prSet/>
      <dgm:spPr/>
      <dgm:t>
        <a:bodyPr/>
        <a:lstStyle/>
        <a:p>
          <a:endParaRPr lang="es-EC"/>
        </a:p>
      </dgm:t>
    </dgm:pt>
    <dgm:pt modelId="{4346EF18-D97F-4A56-9B91-D93D58D98245}" type="sibTrans" cxnId="{A56D0465-E3D4-439D-98BF-C3B7B1868C54}">
      <dgm:prSet/>
      <dgm:spPr/>
      <dgm:t>
        <a:bodyPr/>
        <a:lstStyle/>
        <a:p>
          <a:endParaRPr lang="es-EC"/>
        </a:p>
      </dgm:t>
    </dgm:pt>
    <dgm:pt modelId="{06CBBA1C-5C9C-45D1-ABEE-C37727602530}">
      <dgm:prSet phldrT="[Texto]"/>
      <dgm:spPr/>
      <dgm:t>
        <a:bodyPr/>
        <a:lstStyle/>
        <a:p>
          <a:r>
            <a:rPr lang="es-EC" dirty="0" smtClean="0"/>
            <a:t>12,23%</a:t>
          </a:r>
          <a:endParaRPr lang="es-EC" dirty="0"/>
        </a:p>
      </dgm:t>
    </dgm:pt>
    <dgm:pt modelId="{07B7EAFE-DE01-4BB1-94B9-A92001C70E2E}" type="parTrans" cxnId="{10FE9485-9C18-4A98-ADA1-7FA68DD2D9B4}">
      <dgm:prSet/>
      <dgm:spPr/>
      <dgm:t>
        <a:bodyPr/>
        <a:lstStyle/>
        <a:p>
          <a:endParaRPr lang="es-EC"/>
        </a:p>
      </dgm:t>
    </dgm:pt>
    <dgm:pt modelId="{EDBC2F9F-831D-4BE0-8BB0-5F85DAE68D62}" type="sibTrans" cxnId="{10FE9485-9C18-4A98-ADA1-7FA68DD2D9B4}">
      <dgm:prSet/>
      <dgm:spPr/>
      <dgm:t>
        <a:bodyPr/>
        <a:lstStyle/>
        <a:p>
          <a:endParaRPr lang="es-EC"/>
        </a:p>
      </dgm:t>
    </dgm:pt>
    <dgm:pt modelId="{ED31A839-7175-4612-B030-ED73F662E309}">
      <dgm:prSet phldrT="[Texto]"/>
      <dgm:spPr/>
      <dgm:t>
        <a:bodyPr/>
        <a:lstStyle/>
        <a:p>
          <a:r>
            <a:rPr lang="es-EC" dirty="0" smtClean="0"/>
            <a:t>VAN</a:t>
          </a:r>
          <a:endParaRPr lang="es-EC" dirty="0"/>
        </a:p>
      </dgm:t>
    </dgm:pt>
    <dgm:pt modelId="{BEAF3DCF-8385-4C3D-A6A7-E7372BDD03C6}" type="parTrans" cxnId="{F01B65B7-B28A-4CF6-9D1B-F60DC1DC08D5}">
      <dgm:prSet/>
      <dgm:spPr/>
      <dgm:t>
        <a:bodyPr/>
        <a:lstStyle/>
        <a:p>
          <a:endParaRPr lang="es-EC"/>
        </a:p>
      </dgm:t>
    </dgm:pt>
    <dgm:pt modelId="{80F5F437-5BD3-4BB0-85F9-811B86E025EA}" type="sibTrans" cxnId="{F01B65B7-B28A-4CF6-9D1B-F60DC1DC08D5}">
      <dgm:prSet/>
      <dgm:spPr/>
      <dgm:t>
        <a:bodyPr/>
        <a:lstStyle/>
        <a:p>
          <a:endParaRPr lang="es-EC"/>
        </a:p>
      </dgm:t>
    </dgm:pt>
    <dgm:pt modelId="{66BF5FC2-A5A1-46D2-A1D7-19C3B626E6D9}">
      <dgm:prSet phldrT="[Texto]"/>
      <dgm:spPr/>
      <dgm:t>
        <a:bodyPr/>
        <a:lstStyle/>
        <a:p>
          <a:r>
            <a:rPr lang="es-EC" b="1" dirty="0" smtClean="0"/>
            <a:t>9.327.296,19   </a:t>
          </a:r>
          <a:endParaRPr lang="es-EC" dirty="0"/>
        </a:p>
      </dgm:t>
    </dgm:pt>
    <dgm:pt modelId="{2A586EA4-1EFD-482D-B84C-53543B35ED3F}" type="parTrans" cxnId="{E33BF610-A1C7-4098-8D66-D2B7DFB54C26}">
      <dgm:prSet/>
      <dgm:spPr/>
      <dgm:t>
        <a:bodyPr/>
        <a:lstStyle/>
        <a:p>
          <a:endParaRPr lang="es-EC"/>
        </a:p>
      </dgm:t>
    </dgm:pt>
    <dgm:pt modelId="{0C6EB669-12FA-4110-9C6E-186BFD7CF15E}" type="sibTrans" cxnId="{E33BF610-A1C7-4098-8D66-D2B7DFB54C26}">
      <dgm:prSet/>
      <dgm:spPr/>
      <dgm:t>
        <a:bodyPr/>
        <a:lstStyle/>
        <a:p>
          <a:endParaRPr lang="es-EC"/>
        </a:p>
      </dgm:t>
    </dgm:pt>
    <dgm:pt modelId="{97F82154-D82E-4452-87C2-8F028A599AE2}">
      <dgm:prSet phldrT="[Texto]"/>
      <dgm:spPr/>
      <dgm:t>
        <a:bodyPr/>
        <a:lstStyle/>
        <a:p>
          <a:r>
            <a:rPr lang="es-EC" dirty="0" err="1" smtClean="0"/>
            <a:t>TIR</a:t>
          </a:r>
          <a:endParaRPr lang="es-EC" dirty="0"/>
        </a:p>
      </dgm:t>
    </dgm:pt>
    <dgm:pt modelId="{A77FAF89-4D1C-4508-AF0D-583AF7E35FC4}" type="parTrans" cxnId="{D6B5F5C8-50D5-4FB7-92D5-012DADC1278B}">
      <dgm:prSet/>
      <dgm:spPr/>
      <dgm:t>
        <a:bodyPr/>
        <a:lstStyle/>
        <a:p>
          <a:endParaRPr lang="es-EC"/>
        </a:p>
      </dgm:t>
    </dgm:pt>
    <dgm:pt modelId="{742418CA-6989-4098-878E-094AE0D56468}" type="sibTrans" cxnId="{D6B5F5C8-50D5-4FB7-92D5-012DADC1278B}">
      <dgm:prSet/>
      <dgm:spPr/>
      <dgm:t>
        <a:bodyPr/>
        <a:lstStyle/>
        <a:p>
          <a:endParaRPr lang="es-EC"/>
        </a:p>
      </dgm:t>
    </dgm:pt>
    <dgm:pt modelId="{F6235C50-C7C9-47C1-82F0-618A8EAE0075}">
      <dgm:prSet phldrT="[Texto]"/>
      <dgm:spPr/>
      <dgm:t>
        <a:bodyPr/>
        <a:lstStyle/>
        <a:p>
          <a:r>
            <a:rPr lang="es-EC" dirty="0" smtClean="0"/>
            <a:t>89,07%</a:t>
          </a:r>
          <a:endParaRPr lang="es-EC" dirty="0"/>
        </a:p>
      </dgm:t>
    </dgm:pt>
    <dgm:pt modelId="{1BE869D4-4A02-4699-9636-8A0A4B93341E}" type="parTrans" cxnId="{73713C55-9974-4300-A305-42EBF2FE5057}">
      <dgm:prSet/>
      <dgm:spPr/>
      <dgm:t>
        <a:bodyPr/>
        <a:lstStyle/>
        <a:p>
          <a:endParaRPr lang="es-EC"/>
        </a:p>
      </dgm:t>
    </dgm:pt>
    <dgm:pt modelId="{328A2C7F-0DEB-4502-9FE6-157EBF7E8BE0}" type="sibTrans" cxnId="{73713C55-9974-4300-A305-42EBF2FE5057}">
      <dgm:prSet/>
      <dgm:spPr/>
      <dgm:t>
        <a:bodyPr/>
        <a:lstStyle/>
        <a:p>
          <a:endParaRPr lang="es-EC"/>
        </a:p>
      </dgm:t>
    </dgm:pt>
    <dgm:pt modelId="{C4EAF345-258B-4DEC-BBB6-6A487989AB3F}">
      <dgm:prSet phldrT="[Texto]"/>
      <dgm:spPr/>
      <dgm:t>
        <a:bodyPr/>
        <a:lstStyle/>
        <a:p>
          <a:r>
            <a:rPr lang="es-EC" dirty="0" err="1" smtClean="0"/>
            <a:t>PIR</a:t>
          </a:r>
          <a:endParaRPr lang="es-EC" dirty="0"/>
        </a:p>
      </dgm:t>
    </dgm:pt>
    <dgm:pt modelId="{DDD030EC-5781-49FA-B0B8-C8EB586DD113}" type="parTrans" cxnId="{EDE8367F-6A71-4511-BED1-D20933854307}">
      <dgm:prSet/>
      <dgm:spPr/>
      <dgm:t>
        <a:bodyPr/>
        <a:lstStyle/>
        <a:p>
          <a:endParaRPr lang="es-EC"/>
        </a:p>
      </dgm:t>
    </dgm:pt>
    <dgm:pt modelId="{EF6CBDC8-59D5-417D-9F8A-CC47EA20BB19}" type="sibTrans" cxnId="{EDE8367F-6A71-4511-BED1-D20933854307}">
      <dgm:prSet/>
      <dgm:spPr/>
      <dgm:t>
        <a:bodyPr/>
        <a:lstStyle/>
        <a:p>
          <a:endParaRPr lang="es-EC"/>
        </a:p>
      </dgm:t>
    </dgm:pt>
    <dgm:pt modelId="{92713C5B-0984-4C4A-8BD0-744D302D1BFD}">
      <dgm:prSet phldrT="[Texto]"/>
      <dgm:spPr/>
      <dgm:t>
        <a:bodyPr/>
        <a:lstStyle/>
        <a:p>
          <a:r>
            <a:rPr lang="es-EC" dirty="0" smtClean="0"/>
            <a:t>3 años 5 meses	</a:t>
          </a:r>
          <a:endParaRPr lang="es-EC" dirty="0"/>
        </a:p>
      </dgm:t>
    </dgm:pt>
    <dgm:pt modelId="{5FDC1551-FCDA-40B5-976D-38F358ECCDBC}" type="parTrans" cxnId="{3F66F4A7-54EB-4E30-89A4-8719A8DFA081}">
      <dgm:prSet/>
      <dgm:spPr/>
      <dgm:t>
        <a:bodyPr/>
        <a:lstStyle/>
        <a:p>
          <a:endParaRPr lang="es-EC"/>
        </a:p>
      </dgm:t>
    </dgm:pt>
    <dgm:pt modelId="{C91AA231-82B2-4E83-9CA4-0DBC4CC12A3F}" type="sibTrans" cxnId="{3F66F4A7-54EB-4E30-89A4-8719A8DFA081}">
      <dgm:prSet/>
      <dgm:spPr/>
      <dgm:t>
        <a:bodyPr/>
        <a:lstStyle/>
        <a:p>
          <a:endParaRPr lang="es-EC"/>
        </a:p>
      </dgm:t>
    </dgm:pt>
    <dgm:pt modelId="{71F00EA1-F96F-4F5B-A3F3-28A8695C9E29}">
      <dgm:prSet phldrT="[Texto]"/>
      <dgm:spPr/>
      <dgm:t>
        <a:bodyPr/>
        <a:lstStyle/>
        <a:p>
          <a:r>
            <a:rPr lang="es-EC" dirty="0" smtClean="0"/>
            <a:t>B/C</a:t>
          </a:r>
          <a:endParaRPr lang="es-EC" dirty="0"/>
        </a:p>
      </dgm:t>
    </dgm:pt>
    <dgm:pt modelId="{E45246D7-AC5C-4433-96E5-C36E0AC85096}" type="parTrans" cxnId="{50EA6B43-FAD0-4191-BEB1-6F3A514BAF33}">
      <dgm:prSet/>
      <dgm:spPr/>
      <dgm:t>
        <a:bodyPr/>
        <a:lstStyle/>
        <a:p>
          <a:endParaRPr lang="es-EC"/>
        </a:p>
      </dgm:t>
    </dgm:pt>
    <dgm:pt modelId="{56350E37-EA24-4E10-8461-932108971792}" type="sibTrans" cxnId="{50EA6B43-FAD0-4191-BEB1-6F3A514BAF33}">
      <dgm:prSet/>
      <dgm:spPr/>
      <dgm:t>
        <a:bodyPr/>
        <a:lstStyle/>
        <a:p>
          <a:endParaRPr lang="es-EC"/>
        </a:p>
      </dgm:t>
    </dgm:pt>
    <dgm:pt modelId="{B8D8BB53-A5B9-4BE6-A5C7-D1CEB3C2BA67}">
      <dgm:prSet phldrT="[Texto]"/>
      <dgm:spPr/>
      <dgm:t>
        <a:bodyPr/>
        <a:lstStyle/>
        <a:p>
          <a:r>
            <a:rPr lang="es-EC" dirty="0" smtClean="0"/>
            <a:t>$ 3,29 DÓLARES </a:t>
          </a:r>
          <a:endParaRPr lang="es-EC" dirty="0"/>
        </a:p>
      </dgm:t>
    </dgm:pt>
    <dgm:pt modelId="{728E7C55-396F-41A9-A0DE-A52BD0E839CC}" type="parTrans" cxnId="{E3A8E54A-F521-4F7F-9D33-6A7EDAA63DD8}">
      <dgm:prSet/>
      <dgm:spPr/>
      <dgm:t>
        <a:bodyPr/>
        <a:lstStyle/>
        <a:p>
          <a:endParaRPr lang="es-EC"/>
        </a:p>
      </dgm:t>
    </dgm:pt>
    <dgm:pt modelId="{2321F2BF-6C5A-466D-AF7D-7255D467C48C}" type="sibTrans" cxnId="{E3A8E54A-F521-4F7F-9D33-6A7EDAA63DD8}">
      <dgm:prSet/>
      <dgm:spPr/>
      <dgm:t>
        <a:bodyPr/>
        <a:lstStyle/>
        <a:p>
          <a:endParaRPr lang="es-EC"/>
        </a:p>
      </dgm:t>
    </dgm:pt>
    <dgm:pt modelId="{51E72663-6FAA-40AB-8EE9-D28D52AC8613}" type="pres">
      <dgm:prSet presAssocID="{AEADAD74-9F56-4058-AB20-35391F9B61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B7A4FC-0F3E-4791-95E3-2D32344EB5C9}" type="pres">
      <dgm:prSet presAssocID="{BABBD800-B267-4555-866B-559B60B1CD49}" presName="linNode" presStyleCnt="0"/>
      <dgm:spPr/>
    </dgm:pt>
    <dgm:pt modelId="{A9A05657-2FB5-4B64-8147-E9A1AD5A3FC7}" type="pres">
      <dgm:prSet presAssocID="{BABBD800-B267-4555-866B-559B60B1CD4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A61D49-6368-4301-AC52-F732C4ADB5C1}" type="pres">
      <dgm:prSet presAssocID="{BABBD800-B267-4555-866B-559B60B1CD4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BFDCF2-9B5E-43AB-BDC6-545696B4D4BA}" type="pres">
      <dgm:prSet presAssocID="{4346EF18-D97F-4A56-9B91-D93D58D98245}" presName="sp" presStyleCnt="0"/>
      <dgm:spPr/>
    </dgm:pt>
    <dgm:pt modelId="{597AC0FF-13B3-4DEA-87ED-F0480B4268AF}" type="pres">
      <dgm:prSet presAssocID="{ED31A839-7175-4612-B030-ED73F662E309}" presName="linNode" presStyleCnt="0"/>
      <dgm:spPr/>
    </dgm:pt>
    <dgm:pt modelId="{BAF98415-68A4-427A-B03A-A483C52E0A6C}" type="pres">
      <dgm:prSet presAssocID="{ED31A839-7175-4612-B030-ED73F662E30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374CE5-3084-46DA-920B-741681436E81}" type="pres">
      <dgm:prSet presAssocID="{ED31A839-7175-4612-B030-ED73F662E30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578FEE-53FE-450B-93E8-627374D68302}" type="pres">
      <dgm:prSet presAssocID="{80F5F437-5BD3-4BB0-85F9-811B86E025EA}" presName="sp" presStyleCnt="0"/>
      <dgm:spPr/>
    </dgm:pt>
    <dgm:pt modelId="{0E3BDA90-3FDD-4645-8940-5DAEC6466C8A}" type="pres">
      <dgm:prSet presAssocID="{97F82154-D82E-4452-87C2-8F028A599AE2}" presName="linNode" presStyleCnt="0"/>
      <dgm:spPr/>
    </dgm:pt>
    <dgm:pt modelId="{EC5BCED1-6164-40BE-96D4-E12A694E4D58}" type="pres">
      <dgm:prSet presAssocID="{97F82154-D82E-4452-87C2-8F028A599AE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29F516-502C-4535-A66A-67702ABC2866}" type="pres">
      <dgm:prSet presAssocID="{97F82154-D82E-4452-87C2-8F028A599AE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3CE6E8-D4FF-4D9F-AAF3-AFF7E3FD7367}" type="pres">
      <dgm:prSet presAssocID="{742418CA-6989-4098-878E-094AE0D56468}" presName="sp" presStyleCnt="0"/>
      <dgm:spPr/>
    </dgm:pt>
    <dgm:pt modelId="{804344FD-33C6-4E5B-B48F-0AC914B626CF}" type="pres">
      <dgm:prSet presAssocID="{C4EAF345-258B-4DEC-BBB6-6A487989AB3F}" presName="linNode" presStyleCnt="0"/>
      <dgm:spPr/>
    </dgm:pt>
    <dgm:pt modelId="{396BC0BD-99E0-4B65-A903-B892F82A1D10}" type="pres">
      <dgm:prSet presAssocID="{C4EAF345-258B-4DEC-BBB6-6A487989AB3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60F4F4-5FF9-46F8-BE40-53C78E7D3058}" type="pres">
      <dgm:prSet presAssocID="{C4EAF345-258B-4DEC-BBB6-6A487989AB3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9F7315-27FB-4C8B-9DE3-C09029D072C5}" type="pres">
      <dgm:prSet presAssocID="{EF6CBDC8-59D5-417D-9F8A-CC47EA20BB19}" presName="sp" presStyleCnt="0"/>
      <dgm:spPr/>
    </dgm:pt>
    <dgm:pt modelId="{75AA6524-068C-4AF6-80A7-75DA052065C2}" type="pres">
      <dgm:prSet presAssocID="{71F00EA1-F96F-4F5B-A3F3-28A8695C9E29}" presName="linNode" presStyleCnt="0"/>
      <dgm:spPr/>
    </dgm:pt>
    <dgm:pt modelId="{9D9AD993-397E-436C-9810-56326962D2C6}" type="pres">
      <dgm:prSet presAssocID="{71F00EA1-F96F-4F5B-A3F3-28A8695C9E2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DCA182-5FE8-46C6-990C-066FBF4B8B58}" type="pres">
      <dgm:prSet presAssocID="{71F00EA1-F96F-4F5B-A3F3-28A8695C9E2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A8E54A-F521-4F7F-9D33-6A7EDAA63DD8}" srcId="{71F00EA1-F96F-4F5B-A3F3-28A8695C9E29}" destId="{B8D8BB53-A5B9-4BE6-A5C7-D1CEB3C2BA67}" srcOrd="0" destOrd="0" parTransId="{728E7C55-396F-41A9-A0DE-A52BD0E839CC}" sibTransId="{2321F2BF-6C5A-466D-AF7D-7255D467C48C}"/>
    <dgm:cxn modelId="{B1388EC3-CD25-4C63-9B1F-0D0B3667F275}" type="presOf" srcId="{97F82154-D82E-4452-87C2-8F028A599AE2}" destId="{EC5BCED1-6164-40BE-96D4-E12A694E4D58}" srcOrd="0" destOrd="0" presId="urn:microsoft.com/office/officeart/2005/8/layout/vList5"/>
    <dgm:cxn modelId="{10FE9485-9C18-4A98-ADA1-7FA68DD2D9B4}" srcId="{BABBD800-B267-4555-866B-559B60B1CD49}" destId="{06CBBA1C-5C9C-45D1-ABEE-C37727602530}" srcOrd="0" destOrd="0" parTransId="{07B7EAFE-DE01-4BB1-94B9-A92001C70E2E}" sibTransId="{EDBC2F9F-831D-4BE0-8BB0-5F85DAE68D62}"/>
    <dgm:cxn modelId="{73713C55-9974-4300-A305-42EBF2FE5057}" srcId="{97F82154-D82E-4452-87C2-8F028A599AE2}" destId="{F6235C50-C7C9-47C1-82F0-618A8EAE0075}" srcOrd="0" destOrd="0" parTransId="{1BE869D4-4A02-4699-9636-8A0A4B93341E}" sibTransId="{328A2C7F-0DEB-4502-9FE6-157EBF7E8BE0}"/>
    <dgm:cxn modelId="{41ADF3BD-214A-460A-BAA2-85E58E5EB7C9}" type="presOf" srcId="{AEADAD74-9F56-4058-AB20-35391F9B6187}" destId="{51E72663-6FAA-40AB-8EE9-D28D52AC8613}" srcOrd="0" destOrd="0" presId="urn:microsoft.com/office/officeart/2005/8/layout/vList5"/>
    <dgm:cxn modelId="{4A55B4FD-9A77-4419-A47B-E066D06B140D}" type="presOf" srcId="{B8D8BB53-A5B9-4BE6-A5C7-D1CEB3C2BA67}" destId="{41DCA182-5FE8-46C6-990C-066FBF4B8B58}" srcOrd="0" destOrd="0" presId="urn:microsoft.com/office/officeart/2005/8/layout/vList5"/>
    <dgm:cxn modelId="{BA360E46-0D2C-4909-A4A6-040253DD6A12}" type="presOf" srcId="{71F00EA1-F96F-4F5B-A3F3-28A8695C9E29}" destId="{9D9AD993-397E-436C-9810-56326962D2C6}" srcOrd="0" destOrd="0" presId="urn:microsoft.com/office/officeart/2005/8/layout/vList5"/>
    <dgm:cxn modelId="{4300589E-354A-476F-BAA3-D5363D86656D}" type="presOf" srcId="{C4EAF345-258B-4DEC-BBB6-6A487989AB3F}" destId="{396BC0BD-99E0-4B65-A903-B892F82A1D10}" srcOrd="0" destOrd="0" presId="urn:microsoft.com/office/officeart/2005/8/layout/vList5"/>
    <dgm:cxn modelId="{9F0F1BAF-89F8-4B29-AA04-1B6E8AEDC05A}" type="presOf" srcId="{66BF5FC2-A5A1-46D2-A1D7-19C3B626E6D9}" destId="{6A374CE5-3084-46DA-920B-741681436E81}" srcOrd="0" destOrd="0" presId="urn:microsoft.com/office/officeart/2005/8/layout/vList5"/>
    <dgm:cxn modelId="{A2FA92CE-393A-4BB2-9208-DA2AED47C9F4}" type="presOf" srcId="{BABBD800-B267-4555-866B-559B60B1CD49}" destId="{A9A05657-2FB5-4B64-8147-E9A1AD5A3FC7}" srcOrd="0" destOrd="0" presId="urn:microsoft.com/office/officeart/2005/8/layout/vList5"/>
    <dgm:cxn modelId="{D6B5F5C8-50D5-4FB7-92D5-012DADC1278B}" srcId="{AEADAD74-9F56-4058-AB20-35391F9B6187}" destId="{97F82154-D82E-4452-87C2-8F028A599AE2}" srcOrd="2" destOrd="0" parTransId="{A77FAF89-4D1C-4508-AF0D-583AF7E35FC4}" sibTransId="{742418CA-6989-4098-878E-094AE0D56468}"/>
    <dgm:cxn modelId="{EDE8367F-6A71-4511-BED1-D20933854307}" srcId="{AEADAD74-9F56-4058-AB20-35391F9B6187}" destId="{C4EAF345-258B-4DEC-BBB6-6A487989AB3F}" srcOrd="3" destOrd="0" parTransId="{DDD030EC-5781-49FA-B0B8-C8EB586DD113}" sibTransId="{EF6CBDC8-59D5-417D-9F8A-CC47EA20BB19}"/>
    <dgm:cxn modelId="{F01B65B7-B28A-4CF6-9D1B-F60DC1DC08D5}" srcId="{AEADAD74-9F56-4058-AB20-35391F9B6187}" destId="{ED31A839-7175-4612-B030-ED73F662E309}" srcOrd="1" destOrd="0" parTransId="{BEAF3DCF-8385-4C3D-A6A7-E7372BDD03C6}" sibTransId="{80F5F437-5BD3-4BB0-85F9-811B86E025EA}"/>
    <dgm:cxn modelId="{A56D0465-E3D4-439D-98BF-C3B7B1868C54}" srcId="{AEADAD74-9F56-4058-AB20-35391F9B6187}" destId="{BABBD800-B267-4555-866B-559B60B1CD49}" srcOrd="0" destOrd="0" parTransId="{DDB6C8A6-4E25-4CCD-A98B-CB04A1C6358F}" sibTransId="{4346EF18-D97F-4A56-9B91-D93D58D98245}"/>
    <dgm:cxn modelId="{50EA6B43-FAD0-4191-BEB1-6F3A514BAF33}" srcId="{AEADAD74-9F56-4058-AB20-35391F9B6187}" destId="{71F00EA1-F96F-4F5B-A3F3-28A8695C9E29}" srcOrd="4" destOrd="0" parTransId="{E45246D7-AC5C-4433-96E5-C36E0AC85096}" sibTransId="{56350E37-EA24-4E10-8461-932108971792}"/>
    <dgm:cxn modelId="{5DE6C7A0-54B8-4778-AB38-79C754730B2E}" type="presOf" srcId="{F6235C50-C7C9-47C1-82F0-618A8EAE0075}" destId="{0229F516-502C-4535-A66A-67702ABC2866}" srcOrd="0" destOrd="0" presId="urn:microsoft.com/office/officeart/2005/8/layout/vList5"/>
    <dgm:cxn modelId="{C934DA5D-F355-4E51-ADCD-3D6EB86482F3}" type="presOf" srcId="{92713C5B-0984-4C4A-8BD0-744D302D1BFD}" destId="{1660F4F4-5FF9-46F8-BE40-53C78E7D3058}" srcOrd="0" destOrd="0" presId="urn:microsoft.com/office/officeart/2005/8/layout/vList5"/>
    <dgm:cxn modelId="{D82BAD8C-2CF7-4CAC-9532-FABA69F23557}" type="presOf" srcId="{ED31A839-7175-4612-B030-ED73F662E309}" destId="{BAF98415-68A4-427A-B03A-A483C52E0A6C}" srcOrd="0" destOrd="0" presId="urn:microsoft.com/office/officeart/2005/8/layout/vList5"/>
    <dgm:cxn modelId="{8CD8A222-06D5-431F-96B8-051256A3DB2F}" type="presOf" srcId="{06CBBA1C-5C9C-45D1-ABEE-C37727602530}" destId="{E2A61D49-6368-4301-AC52-F732C4ADB5C1}" srcOrd="0" destOrd="0" presId="urn:microsoft.com/office/officeart/2005/8/layout/vList5"/>
    <dgm:cxn modelId="{E33BF610-A1C7-4098-8D66-D2B7DFB54C26}" srcId="{ED31A839-7175-4612-B030-ED73F662E309}" destId="{66BF5FC2-A5A1-46D2-A1D7-19C3B626E6D9}" srcOrd="0" destOrd="0" parTransId="{2A586EA4-1EFD-482D-B84C-53543B35ED3F}" sibTransId="{0C6EB669-12FA-4110-9C6E-186BFD7CF15E}"/>
    <dgm:cxn modelId="{3F66F4A7-54EB-4E30-89A4-8719A8DFA081}" srcId="{C4EAF345-258B-4DEC-BBB6-6A487989AB3F}" destId="{92713C5B-0984-4C4A-8BD0-744D302D1BFD}" srcOrd="0" destOrd="0" parTransId="{5FDC1551-FCDA-40B5-976D-38F358ECCDBC}" sibTransId="{C91AA231-82B2-4E83-9CA4-0DBC4CC12A3F}"/>
    <dgm:cxn modelId="{D0A994D1-6981-4B0F-992A-59463852F63C}" type="presParOf" srcId="{51E72663-6FAA-40AB-8EE9-D28D52AC8613}" destId="{95B7A4FC-0F3E-4791-95E3-2D32344EB5C9}" srcOrd="0" destOrd="0" presId="urn:microsoft.com/office/officeart/2005/8/layout/vList5"/>
    <dgm:cxn modelId="{416AFC17-0268-49D6-9EEA-3AB0C02318FD}" type="presParOf" srcId="{95B7A4FC-0F3E-4791-95E3-2D32344EB5C9}" destId="{A9A05657-2FB5-4B64-8147-E9A1AD5A3FC7}" srcOrd="0" destOrd="0" presId="urn:microsoft.com/office/officeart/2005/8/layout/vList5"/>
    <dgm:cxn modelId="{4A0A5AF1-A46C-4374-B38E-61A87072A60E}" type="presParOf" srcId="{95B7A4FC-0F3E-4791-95E3-2D32344EB5C9}" destId="{E2A61D49-6368-4301-AC52-F732C4ADB5C1}" srcOrd="1" destOrd="0" presId="urn:microsoft.com/office/officeart/2005/8/layout/vList5"/>
    <dgm:cxn modelId="{3BBDE620-1A52-43E1-AA61-8200AD71D3A4}" type="presParOf" srcId="{51E72663-6FAA-40AB-8EE9-D28D52AC8613}" destId="{1ABFDCF2-9B5E-43AB-BDC6-545696B4D4BA}" srcOrd="1" destOrd="0" presId="urn:microsoft.com/office/officeart/2005/8/layout/vList5"/>
    <dgm:cxn modelId="{FAF9AD65-12A6-4DD9-AD6B-35203E5AC267}" type="presParOf" srcId="{51E72663-6FAA-40AB-8EE9-D28D52AC8613}" destId="{597AC0FF-13B3-4DEA-87ED-F0480B4268AF}" srcOrd="2" destOrd="0" presId="urn:microsoft.com/office/officeart/2005/8/layout/vList5"/>
    <dgm:cxn modelId="{8B7239EA-59A0-44C2-91C9-0A1EA0C3465D}" type="presParOf" srcId="{597AC0FF-13B3-4DEA-87ED-F0480B4268AF}" destId="{BAF98415-68A4-427A-B03A-A483C52E0A6C}" srcOrd="0" destOrd="0" presId="urn:microsoft.com/office/officeart/2005/8/layout/vList5"/>
    <dgm:cxn modelId="{4F3C374B-BD5A-4DD7-ABCA-45390ED2E3D4}" type="presParOf" srcId="{597AC0FF-13B3-4DEA-87ED-F0480B4268AF}" destId="{6A374CE5-3084-46DA-920B-741681436E81}" srcOrd="1" destOrd="0" presId="urn:microsoft.com/office/officeart/2005/8/layout/vList5"/>
    <dgm:cxn modelId="{E17683D7-9D87-4F35-AE38-0EA9D741E060}" type="presParOf" srcId="{51E72663-6FAA-40AB-8EE9-D28D52AC8613}" destId="{C6578FEE-53FE-450B-93E8-627374D68302}" srcOrd="3" destOrd="0" presId="urn:microsoft.com/office/officeart/2005/8/layout/vList5"/>
    <dgm:cxn modelId="{0DE10C58-3584-46BE-8F9C-CC961F835D70}" type="presParOf" srcId="{51E72663-6FAA-40AB-8EE9-D28D52AC8613}" destId="{0E3BDA90-3FDD-4645-8940-5DAEC6466C8A}" srcOrd="4" destOrd="0" presId="urn:microsoft.com/office/officeart/2005/8/layout/vList5"/>
    <dgm:cxn modelId="{733A60C5-E685-4B6A-A9AD-E10FBE920893}" type="presParOf" srcId="{0E3BDA90-3FDD-4645-8940-5DAEC6466C8A}" destId="{EC5BCED1-6164-40BE-96D4-E12A694E4D58}" srcOrd="0" destOrd="0" presId="urn:microsoft.com/office/officeart/2005/8/layout/vList5"/>
    <dgm:cxn modelId="{F0C4C21E-F01D-42F7-AB60-75D2376EB031}" type="presParOf" srcId="{0E3BDA90-3FDD-4645-8940-5DAEC6466C8A}" destId="{0229F516-502C-4535-A66A-67702ABC2866}" srcOrd="1" destOrd="0" presId="urn:microsoft.com/office/officeart/2005/8/layout/vList5"/>
    <dgm:cxn modelId="{97DDE7B2-6494-4831-AAA8-AA484FD64333}" type="presParOf" srcId="{51E72663-6FAA-40AB-8EE9-D28D52AC8613}" destId="{B83CE6E8-D4FF-4D9F-AAF3-AFF7E3FD7367}" srcOrd="5" destOrd="0" presId="urn:microsoft.com/office/officeart/2005/8/layout/vList5"/>
    <dgm:cxn modelId="{CC8C0BDE-16EA-40F1-B0E2-D9512F1608B3}" type="presParOf" srcId="{51E72663-6FAA-40AB-8EE9-D28D52AC8613}" destId="{804344FD-33C6-4E5B-B48F-0AC914B626CF}" srcOrd="6" destOrd="0" presId="urn:microsoft.com/office/officeart/2005/8/layout/vList5"/>
    <dgm:cxn modelId="{BC3C161E-73D5-44AF-A904-5D025F7740CC}" type="presParOf" srcId="{804344FD-33C6-4E5B-B48F-0AC914B626CF}" destId="{396BC0BD-99E0-4B65-A903-B892F82A1D10}" srcOrd="0" destOrd="0" presId="urn:microsoft.com/office/officeart/2005/8/layout/vList5"/>
    <dgm:cxn modelId="{D0440537-B770-4999-AE61-7DBDF14764FD}" type="presParOf" srcId="{804344FD-33C6-4E5B-B48F-0AC914B626CF}" destId="{1660F4F4-5FF9-46F8-BE40-53C78E7D3058}" srcOrd="1" destOrd="0" presId="urn:microsoft.com/office/officeart/2005/8/layout/vList5"/>
    <dgm:cxn modelId="{AB8594D6-476A-4E55-BC80-DBCC32EC39BE}" type="presParOf" srcId="{51E72663-6FAA-40AB-8EE9-D28D52AC8613}" destId="{709F7315-27FB-4C8B-9DE3-C09029D072C5}" srcOrd="7" destOrd="0" presId="urn:microsoft.com/office/officeart/2005/8/layout/vList5"/>
    <dgm:cxn modelId="{D059B854-7B57-4394-9D7D-3E8B3346EAEC}" type="presParOf" srcId="{51E72663-6FAA-40AB-8EE9-D28D52AC8613}" destId="{75AA6524-068C-4AF6-80A7-75DA052065C2}" srcOrd="8" destOrd="0" presId="urn:microsoft.com/office/officeart/2005/8/layout/vList5"/>
    <dgm:cxn modelId="{42D7ADF6-2DCD-486C-9A89-ACFF7B04B98B}" type="presParOf" srcId="{75AA6524-068C-4AF6-80A7-75DA052065C2}" destId="{9D9AD993-397E-436C-9810-56326962D2C6}" srcOrd="0" destOrd="0" presId="urn:microsoft.com/office/officeart/2005/8/layout/vList5"/>
    <dgm:cxn modelId="{49A1BEA6-3F76-4620-9375-9AFA273DF48E}" type="presParOf" srcId="{75AA6524-068C-4AF6-80A7-75DA052065C2}" destId="{41DCA182-5FE8-46C6-990C-066FBF4B8B58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F0A8E-5466-41D9-B01E-0F4A44D52519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9AD9978F-3F0C-44B7-8FE6-C0D99F001D62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Una prioridad es la  alimentación saludable y balanceada. </a:t>
          </a:r>
          <a:endParaRPr lang="es-EC" sz="2000" dirty="0">
            <a:solidFill>
              <a:schemeClr val="tx1"/>
            </a:solidFill>
          </a:endParaRPr>
        </a:p>
      </dgm:t>
    </dgm:pt>
    <dgm:pt modelId="{A6CE8269-5F2A-4C49-B2C0-E68315CFB68F}" type="parTrans" cxnId="{3E3A61E6-2EB3-49B7-BD97-C511816B9EA0}">
      <dgm:prSet/>
      <dgm:spPr/>
      <dgm:t>
        <a:bodyPr/>
        <a:lstStyle/>
        <a:p>
          <a:endParaRPr lang="es-EC"/>
        </a:p>
      </dgm:t>
    </dgm:pt>
    <dgm:pt modelId="{E8A809B4-A38D-4C3B-AAA3-EB4A46A8CE99}" type="sibTrans" cxnId="{3E3A61E6-2EB3-49B7-BD97-C511816B9EA0}">
      <dgm:prSet/>
      <dgm:spPr/>
      <dgm:t>
        <a:bodyPr/>
        <a:lstStyle/>
        <a:p>
          <a:endParaRPr lang="es-EC"/>
        </a:p>
      </dgm:t>
    </dgm:pt>
    <dgm:pt modelId="{F906E71E-D6F3-4940-9B0D-2FBFAB05D94E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Se distinguen dos tipos de enfoque de la agricultura como modo de producción. </a:t>
          </a:r>
          <a:endParaRPr lang="es-EC" sz="2000" dirty="0">
            <a:solidFill>
              <a:schemeClr val="tx1"/>
            </a:solidFill>
          </a:endParaRPr>
        </a:p>
      </dgm:t>
    </dgm:pt>
    <dgm:pt modelId="{C70D7A52-47CE-4AE9-A98E-A98BA4BB920D}" type="parTrans" cxnId="{16ED5260-5462-4BF9-AF4D-6288BA008F58}">
      <dgm:prSet/>
      <dgm:spPr/>
      <dgm:t>
        <a:bodyPr/>
        <a:lstStyle/>
        <a:p>
          <a:endParaRPr lang="es-EC"/>
        </a:p>
      </dgm:t>
    </dgm:pt>
    <dgm:pt modelId="{F0662E6F-C440-459F-A894-2BD6F34A2C54}" type="sibTrans" cxnId="{16ED5260-5462-4BF9-AF4D-6288BA008F58}">
      <dgm:prSet/>
      <dgm:spPr/>
      <dgm:t>
        <a:bodyPr/>
        <a:lstStyle/>
        <a:p>
          <a:endParaRPr lang="es-EC"/>
        </a:p>
      </dgm:t>
    </dgm:pt>
    <dgm:pt modelId="{2A7EA051-90B8-4F3A-9D19-5612E6142C8D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Un lugar seguro tanto para los clientes externos como internos y sus ingresos aumentarían más de lo que actualmente ganan</a:t>
          </a:r>
          <a:endParaRPr lang="es-EC" sz="2000" dirty="0">
            <a:solidFill>
              <a:schemeClr val="tx1"/>
            </a:solidFill>
          </a:endParaRPr>
        </a:p>
      </dgm:t>
    </dgm:pt>
    <dgm:pt modelId="{9A605622-E232-411A-BC5A-5AD609277D9A}" type="parTrans" cxnId="{037F2139-6DE8-4605-BBC9-07AD7A3B2F8F}">
      <dgm:prSet/>
      <dgm:spPr/>
      <dgm:t>
        <a:bodyPr/>
        <a:lstStyle/>
        <a:p>
          <a:endParaRPr lang="es-EC"/>
        </a:p>
      </dgm:t>
    </dgm:pt>
    <dgm:pt modelId="{08A0AF84-0689-4C1D-B4E2-7742DC453BE9}" type="sibTrans" cxnId="{037F2139-6DE8-4605-BBC9-07AD7A3B2F8F}">
      <dgm:prSet/>
      <dgm:spPr/>
      <dgm:t>
        <a:bodyPr/>
        <a:lstStyle/>
        <a:p>
          <a:endParaRPr lang="es-EC"/>
        </a:p>
      </dgm:t>
    </dgm:pt>
    <dgm:pt modelId="{268281F6-CA46-4558-8B91-BFBCE7EC7459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Y como modo de fuente de trabajo</a:t>
          </a:r>
          <a:endParaRPr lang="es-EC" sz="2000" dirty="0">
            <a:solidFill>
              <a:schemeClr val="tx1"/>
            </a:solidFill>
          </a:endParaRPr>
        </a:p>
      </dgm:t>
    </dgm:pt>
    <dgm:pt modelId="{9103DFDE-3E27-4AC3-89C3-09C3DBD2C5E8}" type="parTrans" cxnId="{35B28688-E209-4AC8-9CC3-AD5F20FBD744}">
      <dgm:prSet/>
      <dgm:spPr/>
      <dgm:t>
        <a:bodyPr/>
        <a:lstStyle/>
        <a:p>
          <a:endParaRPr lang="es-EC"/>
        </a:p>
      </dgm:t>
    </dgm:pt>
    <dgm:pt modelId="{D95DF35F-BCD7-4068-A3AE-510F0A5D2888}" type="sibTrans" cxnId="{35B28688-E209-4AC8-9CC3-AD5F20FBD744}">
      <dgm:prSet/>
      <dgm:spPr/>
      <dgm:t>
        <a:bodyPr/>
        <a:lstStyle/>
        <a:p>
          <a:endParaRPr lang="es-EC"/>
        </a:p>
      </dgm:t>
    </dgm:pt>
    <dgm:pt modelId="{CF15FCE3-5E67-4A7D-8BA9-B4A408F2BE0B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Uno como modo de vida</a:t>
          </a:r>
          <a:endParaRPr lang="es-EC" sz="2000" dirty="0">
            <a:solidFill>
              <a:schemeClr val="tx1"/>
            </a:solidFill>
          </a:endParaRPr>
        </a:p>
      </dgm:t>
    </dgm:pt>
    <dgm:pt modelId="{8742439B-0E64-400B-8219-83867817A7D9}" type="parTrans" cxnId="{8A2C537E-A17E-4DF8-A309-AAFD1A88A033}">
      <dgm:prSet/>
      <dgm:spPr/>
      <dgm:t>
        <a:bodyPr/>
        <a:lstStyle/>
        <a:p>
          <a:endParaRPr lang="es-EC"/>
        </a:p>
      </dgm:t>
    </dgm:pt>
    <dgm:pt modelId="{C96FD3D0-FF39-43B9-8CB5-935F4E0D748C}" type="sibTrans" cxnId="{8A2C537E-A17E-4DF8-A309-AAFD1A88A033}">
      <dgm:prSet/>
      <dgm:spPr/>
      <dgm:t>
        <a:bodyPr/>
        <a:lstStyle/>
        <a:p>
          <a:endParaRPr lang="es-EC"/>
        </a:p>
      </dgm:t>
    </dgm:pt>
    <dgm:pt modelId="{552BA2D9-6C7C-44E7-B3D3-24D591DB1BFA}" type="pres">
      <dgm:prSet presAssocID="{DFFF0A8E-5466-41D9-B01E-0F4A44D525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AE5CA7-77E0-4015-B746-3FEABF6D43F7}" type="pres">
      <dgm:prSet presAssocID="{9AD9978F-3F0C-44B7-8FE6-C0D99F001D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45923C-2F37-43E0-A396-E1DC0B02DB83}" type="pres">
      <dgm:prSet presAssocID="{E8A809B4-A38D-4C3B-AAA3-EB4A46A8CE99}" presName="sibTrans" presStyleCnt="0"/>
      <dgm:spPr/>
      <dgm:t>
        <a:bodyPr/>
        <a:lstStyle/>
        <a:p>
          <a:endParaRPr lang="es-EC"/>
        </a:p>
      </dgm:t>
    </dgm:pt>
    <dgm:pt modelId="{6FEAAC82-6767-4799-8B36-073D2CB35832}" type="pres">
      <dgm:prSet presAssocID="{F906E71E-D6F3-4940-9B0D-2FBFAB05D9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AAF228-492D-4C30-B9D4-6E9F6C5FB4FC}" type="pres">
      <dgm:prSet presAssocID="{F0662E6F-C440-459F-A894-2BD6F34A2C54}" presName="sibTrans" presStyleCnt="0"/>
      <dgm:spPr/>
      <dgm:t>
        <a:bodyPr/>
        <a:lstStyle/>
        <a:p>
          <a:endParaRPr lang="es-EC"/>
        </a:p>
      </dgm:t>
    </dgm:pt>
    <dgm:pt modelId="{E6A133AB-2441-44C7-A746-DAB7A7E7BA03}" type="pres">
      <dgm:prSet presAssocID="{2A7EA051-90B8-4F3A-9D19-5612E6142C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DB96A1-EB7F-4214-982B-9F330DF3C3C0}" type="presOf" srcId="{2A7EA051-90B8-4F3A-9D19-5612E6142C8D}" destId="{E6A133AB-2441-44C7-A746-DAB7A7E7BA03}" srcOrd="0" destOrd="0" presId="urn:microsoft.com/office/officeart/2005/8/layout/hList6"/>
    <dgm:cxn modelId="{037F2139-6DE8-4605-BBC9-07AD7A3B2F8F}" srcId="{DFFF0A8E-5466-41D9-B01E-0F4A44D52519}" destId="{2A7EA051-90B8-4F3A-9D19-5612E6142C8D}" srcOrd="2" destOrd="0" parTransId="{9A605622-E232-411A-BC5A-5AD609277D9A}" sibTransId="{08A0AF84-0689-4C1D-B4E2-7742DC453BE9}"/>
    <dgm:cxn modelId="{02B537B1-F59E-4D9A-B195-C61C05B59C7C}" type="presOf" srcId="{F906E71E-D6F3-4940-9B0D-2FBFAB05D94E}" destId="{6FEAAC82-6767-4799-8B36-073D2CB35832}" srcOrd="0" destOrd="0" presId="urn:microsoft.com/office/officeart/2005/8/layout/hList6"/>
    <dgm:cxn modelId="{34DFFCFC-97BD-442C-AA40-D983526E29DE}" type="presOf" srcId="{9AD9978F-3F0C-44B7-8FE6-C0D99F001D62}" destId="{7FAE5CA7-77E0-4015-B746-3FEABF6D43F7}" srcOrd="0" destOrd="0" presId="urn:microsoft.com/office/officeart/2005/8/layout/hList6"/>
    <dgm:cxn modelId="{3E3A61E6-2EB3-49B7-BD97-C511816B9EA0}" srcId="{DFFF0A8E-5466-41D9-B01E-0F4A44D52519}" destId="{9AD9978F-3F0C-44B7-8FE6-C0D99F001D62}" srcOrd="0" destOrd="0" parTransId="{A6CE8269-5F2A-4C49-B2C0-E68315CFB68F}" sibTransId="{E8A809B4-A38D-4C3B-AAA3-EB4A46A8CE99}"/>
    <dgm:cxn modelId="{35B28688-E209-4AC8-9CC3-AD5F20FBD744}" srcId="{F906E71E-D6F3-4940-9B0D-2FBFAB05D94E}" destId="{268281F6-CA46-4558-8B91-BFBCE7EC7459}" srcOrd="1" destOrd="0" parTransId="{9103DFDE-3E27-4AC3-89C3-09C3DBD2C5E8}" sibTransId="{D95DF35F-BCD7-4068-A3AE-510F0A5D2888}"/>
    <dgm:cxn modelId="{CE2CAB5C-8A2F-4428-8F3C-C74562521359}" type="presOf" srcId="{DFFF0A8E-5466-41D9-B01E-0F4A44D52519}" destId="{552BA2D9-6C7C-44E7-B3D3-24D591DB1BFA}" srcOrd="0" destOrd="0" presId="urn:microsoft.com/office/officeart/2005/8/layout/hList6"/>
    <dgm:cxn modelId="{16ED5260-5462-4BF9-AF4D-6288BA008F58}" srcId="{DFFF0A8E-5466-41D9-B01E-0F4A44D52519}" destId="{F906E71E-D6F3-4940-9B0D-2FBFAB05D94E}" srcOrd="1" destOrd="0" parTransId="{C70D7A52-47CE-4AE9-A98E-A98BA4BB920D}" sibTransId="{F0662E6F-C440-459F-A894-2BD6F34A2C54}"/>
    <dgm:cxn modelId="{59F6CA20-9E16-43A0-B7F6-3E3943BC942A}" type="presOf" srcId="{268281F6-CA46-4558-8B91-BFBCE7EC7459}" destId="{6FEAAC82-6767-4799-8B36-073D2CB35832}" srcOrd="0" destOrd="2" presId="urn:microsoft.com/office/officeart/2005/8/layout/hList6"/>
    <dgm:cxn modelId="{8A2C537E-A17E-4DF8-A309-AAFD1A88A033}" srcId="{F906E71E-D6F3-4940-9B0D-2FBFAB05D94E}" destId="{CF15FCE3-5E67-4A7D-8BA9-B4A408F2BE0B}" srcOrd="0" destOrd="0" parTransId="{8742439B-0E64-400B-8219-83867817A7D9}" sibTransId="{C96FD3D0-FF39-43B9-8CB5-935F4E0D748C}"/>
    <dgm:cxn modelId="{FD910A25-437C-44C4-8810-6BACA95BF067}" type="presOf" srcId="{CF15FCE3-5E67-4A7D-8BA9-B4A408F2BE0B}" destId="{6FEAAC82-6767-4799-8B36-073D2CB35832}" srcOrd="0" destOrd="1" presId="urn:microsoft.com/office/officeart/2005/8/layout/hList6"/>
    <dgm:cxn modelId="{26DB30E6-92F4-420B-924A-54780B4FE34C}" type="presParOf" srcId="{552BA2D9-6C7C-44E7-B3D3-24D591DB1BFA}" destId="{7FAE5CA7-77E0-4015-B746-3FEABF6D43F7}" srcOrd="0" destOrd="0" presId="urn:microsoft.com/office/officeart/2005/8/layout/hList6"/>
    <dgm:cxn modelId="{A04B426C-A79D-439C-9AB4-65CA895953E0}" type="presParOf" srcId="{552BA2D9-6C7C-44E7-B3D3-24D591DB1BFA}" destId="{2B45923C-2F37-43E0-A396-E1DC0B02DB83}" srcOrd="1" destOrd="0" presId="urn:microsoft.com/office/officeart/2005/8/layout/hList6"/>
    <dgm:cxn modelId="{38B1C6E3-F5E8-4158-94A8-27FA4C5F6803}" type="presParOf" srcId="{552BA2D9-6C7C-44E7-B3D3-24D591DB1BFA}" destId="{6FEAAC82-6767-4799-8B36-073D2CB35832}" srcOrd="2" destOrd="0" presId="urn:microsoft.com/office/officeart/2005/8/layout/hList6"/>
    <dgm:cxn modelId="{09A44260-EED1-4A09-A79A-342C4CA8371F}" type="presParOf" srcId="{552BA2D9-6C7C-44E7-B3D3-24D591DB1BFA}" destId="{56AAF228-492D-4C30-B9D4-6E9F6C5FB4FC}" srcOrd="3" destOrd="0" presId="urn:microsoft.com/office/officeart/2005/8/layout/hList6"/>
    <dgm:cxn modelId="{EDC6F192-89A1-485C-935D-0C7CBAA99675}" type="presParOf" srcId="{552BA2D9-6C7C-44E7-B3D3-24D591DB1BFA}" destId="{E6A133AB-2441-44C7-A746-DAB7A7E7BA03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0D02B-7B1D-42B2-AA77-4E0E8D2061D5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2157A973-9730-42F2-91FD-F859400CA0E0}">
      <dgm:prSet phldrT="[Texto]" custT="1"/>
      <dgm:spPr/>
      <dgm:t>
        <a:bodyPr/>
        <a:lstStyle/>
        <a:p>
          <a:r>
            <a:rPr lang="es-EC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OBJETIVOS DEL PROYECTO </a:t>
          </a:r>
          <a:endParaRPr lang="es-EC" sz="2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05CE793-8B50-4C03-A399-28B925D45727}" type="parTrans" cxnId="{E595BEEF-DFC4-4515-A465-A3A30C18AB44}">
      <dgm:prSet/>
      <dgm:spPr/>
      <dgm:t>
        <a:bodyPr/>
        <a:lstStyle/>
        <a:p>
          <a:endParaRPr lang="es-EC"/>
        </a:p>
      </dgm:t>
    </dgm:pt>
    <dgm:pt modelId="{A6F714ED-A364-41E8-8BF2-1D3A5B9455B7}" type="sibTrans" cxnId="{E595BEEF-DFC4-4515-A465-A3A30C18AB44}">
      <dgm:prSet/>
      <dgm:spPr/>
      <dgm:t>
        <a:bodyPr/>
        <a:lstStyle/>
        <a:p>
          <a:endParaRPr lang="es-EC"/>
        </a:p>
      </dgm:t>
    </dgm:pt>
    <dgm:pt modelId="{6B859608-8CB1-4012-B60D-E1079C596169}">
      <dgm:prSet phldrT="[Texto]" custT="1"/>
      <dgm:spPr/>
      <dgm:t>
        <a:bodyPr/>
        <a:lstStyle/>
        <a:p>
          <a:pPr algn="ctr"/>
          <a:r>
            <a:rPr lang="es-EC" sz="1800" b="0" dirty="0" smtClean="0">
              <a:latin typeface="Arial" pitchFamily="34" charset="0"/>
              <a:cs typeface="Arial" pitchFamily="34" charset="0"/>
            </a:rPr>
            <a:t>Objetivo General</a:t>
          </a:r>
          <a:endParaRPr lang="es-EC" sz="1800" b="0" dirty="0">
            <a:latin typeface="Arial" pitchFamily="34" charset="0"/>
            <a:cs typeface="Arial" pitchFamily="34" charset="0"/>
          </a:endParaRPr>
        </a:p>
      </dgm:t>
    </dgm:pt>
    <dgm:pt modelId="{2F7865FA-0BF3-4034-A715-CEE92B16BBE1}" type="parTrans" cxnId="{BF905711-57D3-40ED-BEA1-BEAEC9829214}">
      <dgm:prSet/>
      <dgm:spPr/>
      <dgm:t>
        <a:bodyPr/>
        <a:lstStyle/>
        <a:p>
          <a:endParaRPr lang="es-EC"/>
        </a:p>
      </dgm:t>
    </dgm:pt>
    <dgm:pt modelId="{A99ABB97-B543-4E0A-908B-3F19CBC2010E}" type="sibTrans" cxnId="{BF905711-57D3-40ED-BEA1-BEAEC9829214}">
      <dgm:prSet/>
      <dgm:spPr/>
      <dgm:t>
        <a:bodyPr/>
        <a:lstStyle/>
        <a:p>
          <a:endParaRPr lang="es-EC"/>
        </a:p>
      </dgm:t>
    </dgm:pt>
    <dgm:pt modelId="{91C7F2F7-73C2-499E-ABD3-ABD7D0DDE57D}">
      <dgm:prSet phldrT="[Texto]" custT="1"/>
      <dgm:spPr/>
      <dgm:t>
        <a:bodyPr/>
        <a:lstStyle/>
        <a:p>
          <a:pPr algn="l"/>
          <a:r>
            <a:rPr lang="es-EC" sz="1800" b="0" dirty="0" smtClean="0">
              <a:latin typeface="Arial" pitchFamily="34" charset="0"/>
              <a:cs typeface="Arial" pitchFamily="34" charset="0"/>
            </a:rPr>
            <a:t>Objetivos Específicos </a:t>
          </a:r>
          <a:endParaRPr lang="es-EC" sz="1800" b="0" dirty="0">
            <a:latin typeface="Arial" pitchFamily="34" charset="0"/>
            <a:cs typeface="Arial" pitchFamily="34" charset="0"/>
          </a:endParaRPr>
        </a:p>
      </dgm:t>
    </dgm:pt>
    <dgm:pt modelId="{B8768E9C-EE02-42FE-8929-66A0CECE4DC1}" type="parTrans" cxnId="{727F4E95-66C8-4F6F-ACE1-10A5A26EB68E}">
      <dgm:prSet/>
      <dgm:spPr/>
      <dgm:t>
        <a:bodyPr/>
        <a:lstStyle/>
        <a:p>
          <a:endParaRPr lang="es-EC"/>
        </a:p>
      </dgm:t>
    </dgm:pt>
    <dgm:pt modelId="{25DB33EE-1441-4B11-9E28-94C63BEF6E7C}" type="sibTrans" cxnId="{727F4E95-66C8-4F6F-ACE1-10A5A26EB68E}">
      <dgm:prSet/>
      <dgm:spPr/>
      <dgm:t>
        <a:bodyPr/>
        <a:lstStyle/>
        <a:p>
          <a:endParaRPr lang="es-EC"/>
        </a:p>
      </dgm:t>
    </dgm:pt>
    <dgm:pt modelId="{167C214C-6368-4453-989E-39A1CB0BB946}">
      <dgm:prSet custT="1"/>
      <dgm:spPr/>
      <dgm:t>
        <a:bodyPr/>
        <a:lstStyle/>
        <a:p>
          <a:pPr algn="just"/>
          <a:r>
            <a:rPr lang="es-EC" sz="1800" b="0" dirty="0" smtClean="0">
              <a:latin typeface="Arial" pitchFamily="34" charset="0"/>
              <a:cs typeface="Arial" pitchFamily="34" charset="0"/>
            </a:rPr>
            <a:t>Realizar un estudio de factibilidad para la creación de un Centro de Distribución  de productos agrícolas entre los que se distribuirán tubérculos, hortalizas y frutas en general, cosechadas por cada uno de los socios que forman parte de  SOPROCONQ  – AGROMENDEZ Cía. Lda., además de proporcionar productos cien por ciento naturales a sus clientes a precios muy cómodos.</a:t>
          </a:r>
          <a:endParaRPr lang="es-EC" sz="1800" b="0" dirty="0">
            <a:latin typeface="Arial" pitchFamily="34" charset="0"/>
            <a:cs typeface="Arial" pitchFamily="34" charset="0"/>
          </a:endParaRPr>
        </a:p>
      </dgm:t>
    </dgm:pt>
    <dgm:pt modelId="{5774505B-9781-453F-9C1C-A0B08D6A9AD5}" type="parTrans" cxnId="{2BEFC707-8EF6-4F06-9FDA-733AC2E694AF}">
      <dgm:prSet/>
      <dgm:spPr/>
      <dgm:t>
        <a:bodyPr/>
        <a:lstStyle/>
        <a:p>
          <a:endParaRPr lang="es-EC"/>
        </a:p>
      </dgm:t>
    </dgm:pt>
    <dgm:pt modelId="{93360BAC-01BA-4F85-B353-44F99135B327}" type="sibTrans" cxnId="{2BEFC707-8EF6-4F06-9FDA-733AC2E694AF}">
      <dgm:prSet/>
      <dgm:spPr/>
      <dgm:t>
        <a:bodyPr/>
        <a:lstStyle/>
        <a:p>
          <a:endParaRPr lang="es-EC"/>
        </a:p>
      </dgm:t>
    </dgm:pt>
    <dgm:pt modelId="{EB60254B-4DA5-4981-8F95-A0B07BB44FB2}">
      <dgm:prSet custT="1"/>
      <dgm:spPr/>
      <dgm:t>
        <a:bodyPr/>
        <a:lstStyle/>
        <a:p>
          <a:pPr algn="l"/>
          <a:r>
            <a:rPr lang="es-EC" sz="1800" b="0" dirty="0" smtClean="0">
              <a:latin typeface="Arial" pitchFamily="34" charset="0"/>
              <a:cs typeface="Arial" pitchFamily="34" charset="0"/>
            </a:rPr>
            <a:t>Establecer la estructura organizacional  del proyecto.</a:t>
          </a:r>
          <a:endParaRPr lang="es-EC" sz="1800" b="0" dirty="0">
            <a:latin typeface="Arial" pitchFamily="34" charset="0"/>
            <a:cs typeface="Arial" pitchFamily="34" charset="0"/>
          </a:endParaRPr>
        </a:p>
      </dgm:t>
    </dgm:pt>
    <dgm:pt modelId="{7ECB12FB-4540-4DCF-BBD7-21F5EAB49C83}" type="parTrans" cxnId="{1CAF5787-88A9-419F-A163-F0F93A78CDE3}">
      <dgm:prSet/>
      <dgm:spPr/>
      <dgm:t>
        <a:bodyPr/>
        <a:lstStyle/>
        <a:p>
          <a:endParaRPr lang="es-EC"/>
        </a:p>
      </dgm:t>
    </dgm:pt>
    <dgm:pt modelId="{5A98835A-BC23-42D5-A1D1-D778E1A39136}" type="sibTrans" cxnId="{1CAF5787-88A9-419F-A163-F0F93A78CDE3}">
      <dgm:prSet/>
      <dgm:spPr/>
      <dgm:t>
        <a:bodyPr/>
        <a:lstStyle/>
        <a:p>
          <a:endParaRPr lang="es-EC"/>
        </a:p>
      </dgm:t>
    </dgm:pt>
    <dgm:pt modelId="{ED020BB9-69D0-453A-9D8F-A3B26572CE4B}">
      <dgm:prSet custT="1"/>
      <dgm:spPr/>
      <dgm:t>
        <a:bodyPr/>
        <a:lstStyle/>
        <a:p>
          <a:pPr algn="l"/>
          <a:r>
            <a:rPr lang="es-EC" sz="1800" b="0" dirty="0" smtClean="0">
              <a:latin typeface="Arial" pitchFamily="34" charset="0"/>
              <a:cs typeface="Arial" pitchFamily="34" charset="0"/>
            </a:rPr>
            <a:t>Establecer la demanda de los clientes potenciales que acudirán al centro de distribución.</a:t>
          </a:r>
          <a:endParaRPr lang="es-EC" sz="1800" b="0" dirty="0">
            <a:latin typeface="Arial" pitchFamily="34" charset="0"/>
            <a:cs typeface="Arial" pitchFamily="34" charset="0"/>
          </a:endParaRPr>
        </a:p>
      </dgm:t>
    </dgm:pt>
    <dgm:pt modelId="{DF0EF362-DAD9-4B17-9B90-5970881E46E1}" type="parTrans" cxnId="{A8814452-4E54-4E02-9CEB-46BCA97CA1A2}">
      <dgm:prSet/>
      <dgm:spPr/>
      <dgm:t>
        <a:bodyPr/>
        <a:lstStyle/>
        <a:p>
          <a:endParaRPr lang="es-EC"/>
        </a:p>
      </dgm:t>
    </dgm:pt>
    <dgm:pt modelId="{2B965E6A-4103-4351-B301-2ACF512B041B}" type="sibTrans" cxnId="{A8814452-4E54-4E02-9CEB-46BCA97CA1A2}">
      <dgm:prSet/>
      <dgm:spPr/>
      <dgm:t>
        <a:bodyPr/>
        <a:lstStyle/>
        <a:p>
          <a:endParaRPr lang="es-EC"/>
        </a:p>
      </dgm:t>
    </dgm:pt>
    <dgm:pt modelId="{52A3F00B-5BB2-47EC-B11B-8163B0F7231F}">
      <dgm:prSet custT="1"/>
      <dgm:spPr/>
      <dgm:t>
        <a:bodyPr/>
        <a:lstStyle/>
        <a:p>
          <a:pPr algn="l"/>
          <a:r>
            <a:rPr lang="es-EC" sz="1800" b="0" dirty="0" smtClean="0">
              <a:latin typeface="Arial" pitchFamily="34" charset="0"/>
              <a:cs typeface="Arial" pitchFamily="34" charset="0"/>
            </a:rPr>
            <a:t>Investigar  los impactos socio – económico, ambiental y ético que tendría el proyecto en el mercado.</a:t>
          </a:r>
          <a:endParaRPr lang="es-EC" sz="1800" b="0" dirty="0">
            <a:latin typeface="Arial" pitchFamily="34" charset="0"/>
            <a:cs typeface="Arial" pitchFamily="34" charset="0"/>
          </a:endParaRPr>
        </a:p>
      </dgm:t>
    </dgm:pt>
    <dgm:pt modelId="{76827114-1EDB-4484-83E5-BECA5BC99915}" type="parTrans" cxnId="{B487ED21-F7D1-4529-B376-7938CBC9C04E}">
      <dgm:prSet/>
      <dgm:spPr/>
      <dgm:t>
        <a:bodyPr/>
        <a:lstStyle/>
        <a:p>
          <a:endParaRPr lang="es-EC"/>
        </a:p>
      </dgm:t>
    </dgm:pt>
    <dgm:pt modelId="{88CFC30F-5C89-4F68-B753-2182B6680C97}" type="sibTrans" cxnId="{B487ED21-F7D1-4529-B376-7938CBC9C04E}">
      <dgm:prSet/>
      <dgm:spPr/>
      <dgm:t>
        <a:bodyPr/>
        <a:lstStyle/>
        <a:p>
          <a:endParaRPr lang="es-EC"/>
        </a:p>
      </dgm:t>
    </dgm:pt>
    <dgm:pt modelId="{D3B7A67C-59E9-49F1-9F2A-DC168145E438}">
      <dgm:prSet custT="1"/>
      <dgm:spPr/>
      <dgm:t>
        <a:bodyPr/>
        <a:lstStyle/>
        <a:p>
          <a:pPr algn="l"/>
          <a:r>
            <a:rPr lang="es-EC" sz="1800" b="0" dirty="0" smtClean="0">
              <a:latin typeface="Arial" pitchFamily="34" charset="0"/>
              <a:cs typeface="Arial" pitchFamily="34" charset="0"/>
            </a:rPr>
            <a:t>Desarrollar el estudio financiero donde se pueda analizar la inversión, financiamiento, presupuestos, capital del trabajo</a:t>
          </a:r>
          <a:r>
            <a:rPr lang="es-EC" sz="1600" dirty="0" smtClean="0">
              <a:latin typeface="Arial" pitchFamily="34" charset="0"/>
              <a:cs typeface="Arial" pitchFamily="34" charset="0"/>
            </a:rPr>
            <a:t>.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BC0440C9-9FC4-4BC6-9910-40CD14BAE634}" type="parTrans" cxnId="{13776C4B-4CEB-49CB-981C-6D01BA615C76}">
      <dgm:prSet/>
      <dgm:spPr/>
      <dgm:t>
        <a:bodyPr/>
        <a:lstStyle/>
        <a:p>
          <a:endParaRPr lang="es-EC"/>
        </a:p>
      </dgm:t>
    </dgm:pt>
    <dgm:pt modelId="{84BA161D-C153-4949-985B-F544DD51FCC0}" type="sibTrans" cxnId="{13776C4B-4CEB-49CB-981C-6D01BA615C76}">
      <dgm:prSet/>
      <dgm:spPr/>
      <dgm:t>
        <a:bodyPr/>
        <a:lstStyle/>
        <a:p>
          <a:endParaRPr lang="es-EC"/>
        </a:p>
      </dgm:t>
    </dgm:pt>
    <dgm:pt modelId="{2230E6A5-F77E-4A21-8F56-AFE72B449CD6}" type="pres">
      <dgm:prSet presAssocID="{7B20D02B-7B1D-42B2-AA77-4E0E8D2061D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B791DC-6469-429B-88B6-2258957CDD18}" type="pres">
      <dgm:prSet presAssocID="{2157A973-9730-42F2-91FD-F859400CA0E0}" presName="roof" presStyleLbl="dkBgShp" presStyleIdx="0" presStyleCnt="2" custLinFactNeighborX="-847"/>
      <dgm:spPr/>
      <dgm:t>
        <a:bodyPr/>
        <a:lstStyle/>
        <a:p>
          <a:endParaRPr lang="es-EC"/>
        </a:p>
      </dgm:t>
    </dgm:pt>
    <dgm:pt modelId="{42F8F31A-7886-416C-8B86-88235CD9FE9B}" type="pres">
      <dgm:prSet presAssocID="{2157A973-9730-42F2-91FD-F859400CA0E0}" presName="pillars" presStyleCnt="0"/>
      <dgm:spPr/>
      <dgm:t>
        <a:bodyPr/>
        <a:lstStyle/>
        <a:p>
          <a:endParaRPr lang="es-EC"/>
        </a:p>
      </dgm:t>
    </dgm:pt>
    <dgm:pt modelId="{EE96361C-6E33-492C-9395-F8E365CD1899}" type="pres">
      <dgm:prSet presAssocID="{2157A973-9730-42F2-91FD-F859400CA0E0}" presName="pillar1" presStyleLbl="node1" presStyleIdx="0" presStyleCnt="2" custScaleY="119817" custLinFactNeighborY="-73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DD4052-6E7C-47D4-8F8C-90652B759FCF}" type="pres">
      <dgm:prSet presAssocID="{91C7F2F7-73C2-499E-ABD3-ABD7D0DDE57D}" presName="pillarX" presStyleLbl="node1" presStyleIdx="1" presStyleCnt="2" custScaleY="125740" custLinFactNeighborY="-46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E6426C-12D4-42CF-A997-ECA37615A538}" type="pres">
      <dgm:prSet presAssocID="{2157A973-9730-42F2-91FD-F859400CA0E0}" presName="base" presStyleLbl="dkBgShp" presStyleIdx="1" presStyleCnt="2"/>
      <dgm:spPr/>
      <dgm:t>
        <a:bodyPr/>
        <a:lstStyle/>
        <a:p>
          <a:endParaRPr lang="es-EC"/>
        </a:p>
      </dgm:t>
    </dgm:pt>
  </dgm:ptLst>
  <dgm:cxnLst>
    <dgm:cxn modelId="{D6F9ADB3-A910-4452-81D2-D742E1CE6E13}" type="presOf" srcId="{167C214C-6368-4453-989E-39A1CB0BB946}" destId="{EE96361C-6E33-492C-9395-F8E365CD1899}" srcOrd="0" destOrd="1" presId="urn:microsoft.com/office/officeart/2005/8/layout/hList3"/>
    <dgm:cxn modelId="{17D820D7-FC88-404D-9300-56F9EEE260FF}" type="presOf" srcId="{2157A973-9730-42F2-91FD-F859400CA0E0}" destId="{A8B791DC-6469-429B-88B6-2258957CDD18}" srcOrd="0" destOrd="0" presId="urn:microsoft.com/office/officeart/2005/8/layout/hList3"/>
    <dgm:cxn modelId="{A43DFFAA-3069-4D6C-9E25-ABDC488E0CD2}" type="presOf" srcId="{ED020BB9-69D0-453A-9D8F-A3B26572CE4B}" destId="{0EDD4052-6E7C-47D4-8F8C-90652B759FCF}" srcOrd="0" destOrd="2" presId="urn:microsoft.com/office/officeart/2005/8/layout/hList3"/>
    <dgm:cxn modelId="{0776788C-EFCA-4ADF-8D56-804A3B50D882}" type="presOf" srcId="{6B859608-8CB1-4012-B60D-E1079C596169}" destId="{EE96361C-6E33-492C-9395-F8E365CD1899}" srcOrd="0" destOrd="0" presId="urn:microsoft.com/office/officeart/2005/8/layout/hList3"/>
    <dgm:cxn modelId="{A8814452-4E54-4E02-9CEB-46BCA97CA1A2}" srcId="{91C7F2F7-73C2-499E-ABD3-ABD7D0DDE57D}" destId="{ED020BB9-69D0-453A-9D8F-A3B26572CE4B}" srcOrd="1" destOrd="0" parTransId="{DF0EF362-DAD9-4B17-9B90-5970881E46E1}" sibTransId="{2B965E6A-4103-4351-B301-2ACF512B041B}"/>
    <dgm:cxn modelId="{727F4E95-66C8-4F6F-ACE1-10A5A26EB68E}" srcId="{2157A973-9730-42F2-91FD-F859400CA0E0}" destId="{91C7F2F7-73C2-499E-ABD3-ABD7D0DDE57D}" srcOrd="1" destOrd="0" parTransId="{B8768E9C-EE02-42FE-8929-66A0CECE4DC1}" sibTransId="{25DB33EE-1441-4B11-9E28-94C63BEF6E7C}"/>
    <dgm:cxn modelId="{13776C4B-4CEB-49CB-981C-6D01BA615C76}" srcId="{91C7F2F7-73C2-499E-ABD3-ABD7D0DDE57D}" destId="{D3B7A67C-59E9-49F1-9F2A-DC168145E438}" srcOrd="3" destOrd="0" parTransId="{BC0440C9-9FC4-4BC6-9910-40CD14BAE634}" sibTransId="{84BA161D-C153-4949-985B-F544DD51FCC0}"/>
    <dgm:cxn modelId="{2BEFC707-8EF6-4F06-9FDA-733AC2E694AF}" srcId="{6B859608-8CB1-4012-B60D-E1079C596169}" destId="{167C214C-6368-4453-989E-39A1CB0BB946}" srcOrd="0" destOrd="0" parTransId="{5774505B-9781-453F-9C1C-A0B08D6A9AD5}" sibTransId="{93360BAC-01BA-4F85-B353-44F99135B327}"/>
    <dgm:cxn modelId="{E595BEEF-DFC4-4515-A465-A3A30C18AB44}" srcId="{7B20D02B-7B1D-42B2-AA77-4E0E8D2061D5}" destId="{2157A973-9730-42F2-91FD-F859400CA0E0}" srcOrd="0" destOrd="0" parTransId="{605CE793-8B50-4C03-A399-28B925D45727}" sibTransId="{A6F714ED-A364-41E8-8BF2-1D3A5B9455B7}"/>
    <dgm:cxn modelId="{C705B05A-0CC6-456B-9260-AF212963AD32}" type="presOf" srcId="{D3B7A67C-59E9-49F1-9F2A-DC168145E438}" destId="{0EDD4052-6E7C-47D4-8F8C-90652B759FCF}" srcOrd="0" destOrd="4" presId="urn:microsoft.com/office/officeart/2005/8/layout/hList3"/>
    <dgm:cxn modelId="{B487ED21-F7D1-4529-B376-7938CBC9C04E}" srcId="{91C7F2F7-73C2-499E-ABD3-ABD7D0DDE57D}" destId="{52A3F00B-5BB2-47EC-B11B-8163B0F7231F}" srcOrd="2" destOrd="0" parTransId="{76827114-1EDB-4484-83E5-BECA5BC99915}" sibTransId="{88CFC30F-5C89-4F68-B753-2182B6680C97}"/>
    <dgm:cxn modelId="{1CAF5787-88A9-419F-A163-F0F93A78CDE3}" srcId="{91C7F2F7-73C2-499E-ABD3-ABD7D0DDE57D}" destId="{EB60254B-4DA5-4981-8F95-A0B07BB44FB2}" srcOrd="0" destOrd="0" parTransId="{7ECB12FB-4540-4DCF-BBD7-21F5EAB49C83}" sibTransId="{5A98835A-BC23-42D5-A1D1-D778E1A39136}"/>
    <dgm:cxn modelId="{658FB12E-E3FB-48B7-B829-11EA82B5B26B}" type="presOf" srcId="{EB60254B-4DA5-4981-8F95-A0B07BB44FB2}" destId="{0EDD4052-6E7C-47D4-8F8C-90652B759FCF}" srcOrd="0" destOrd="1" presId="urn:microsoft.com/office/officeart/2005/8/layout/hList3"/>
    <dgm:cxn modelId="{AC8DFD96-27BB-4886-9C23-4C853D130519}" type="presOf" srcId="{7B20D02B-7B1D-42B2-AA77-4E0E8D2061D5}" destId="{2230E6A5-F77E-4A21-8F56-AFE72B449CD6}" srcOrd="0" destOrd="0" presId="urn:microsoft.com/office/officeart/2005/8/layout/hList3"/>
    <dgm:cxn modelId="{BF905711-57D3-40ED-BEA1-BEAEC9829214}" srcId="{2157A973-9730-42F2-91FD-F859400CA0E0}" destId="{6B859608-8CB1-4012-B60D-E1079C596169}" srcOrd="0" destOrd="0" parTransId="{2F7865FA-0BF3-4034-A715-CEE92B16BBE1}" sibTransId="{A99ABB97-B543-4E0A-908B-3F19CBC2010E}"/>
    <dgm:cxn modelId="{6400E9CD-F01D-4398-B29A-A73EF59A8D9F}" type="presOf" srcId="{91C7F2F7-73C2-499E-ABD3-ABD7D0DDE57D}" destId="{0EDD4052-6E7C-47D4-8F8C-90652B759FCF}" srcOrd="0" destOrd="0" presId="urn:microsoft.com/office/officeart/2005/8/layout/hList3"/>
    <dgm:cxn modelId="{490FEC7C-22AA-4982-BE41-F07209D3EA48}" type="presOf" srcId="{52A3F00B-5BB2-47EC-B11B-8163B0F7231F}" destId="{0EDD4052-6E7C-47D4-8F8C-90652B759FCF}" srcOrd="0" destOrd="3" presId="urn:microsoft.com/office/officeart/2005/8/layout/hList3"/>
    <dgm:cxn modelId="{EE3372A2-BF0D-4364-B2DF-480244D8FFC7}" type="presParOf" srcId="{2230E6A5-F77E-4A21-8F56-AFE72B449CD6}" destId="{A8B791DC-6469-429B-88B6-2258957CDD18}" srcOrd="0" destOrd="0" presId="urn:microsoft.com/office/officeart/2005/8/layout/hList3"/>
    <dgm:cxn modelId="{FAE6129F-8F29-4D8F-BEB5-12A48B984D2F}" type="presParOf" srcId="{2230E6A5-F77E-4A21-8F56-AFE72B449CD6}" destId="{42F8F31A-7886-416C-8B86-88235CD9FE9B}" srcOrd="1" destOrd="0" presId="urn:microsoft.com/office/officeart/2005/8/layout/hList3"/>
    <dgm:cxn modelId="{87A7B5CA-DF3B-4869-9887-171EA6908CF5}" type="presParOf" srcId="{42F8F31A-7886-416C-8B86-88235CD9FE9B}" destId="{EE96361C-6E33-492C-9395-F8E365CD1899}" srcOrd="0" destOrd="0" presId="urn:microsoft.com/office/officeart/2005/8/layout/hList3"/>
    <dgm:cxn modelId="{ED354938-2308-4E75-B22E-C50000130254}" type="presParOf" srcId="{42F8F31A-7886-416C-8B86-88235CD9FE9B}" destId="{0EDD4052-6E7C-47D4-8F8C-90652B759FCF}" srcOrd="1" destOrd="0" presId="urn:microsoft.com/office/officeart/2005/8/layout/hList3"/>
    <dgm:cxn modelId="{9E10D542-3594-450E-9032-3D651A3CA975}" type="presParOf" srcId="{2230E6A5-F77E-4A21-8F56-AFE72B449CD6}" destId="{BCE6426C-12D4-42CF-A997-ECA37615A538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26574C-0117-4C2B-A5FA-88DBE786554A}" type="doc">
      <dgm:prSet loTypeId="urn:microsoft.com/office/officeart/2005/8/layout/vProcess5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45610B4D-4F66-4EFC-B81E-BC6F9FFF0B21}">
      <dgm:prSet phldrT="[Texto]" custT="1"/>
      <dgm:spPr/>
      <dgm:t>
        <a:bodyPr/>
        <a:lstStyle/>
        <a:p>
          <a:pPr algn="just"/>
          <a:r>
            <a:rPr lang="es-EC" sz="1800" dirty="0" err="1" smtClean="0"/>
            <a:t>SOPROCONQ</a:t>
          </a:r>
          <a:r>
            <a:rPr lang="es-EC" sz="1800" dirty="0" smtClean="0"/>
            <a:t> – AGROMENDEZ Cía. Ltda., se orienta en la creación de un centro de distribución de productos agrícolas entre los que se distribuirán hortalizas, </a:t>
          </a:r>
          <a:r>
            <a:rPr lang="es-EC" sz="1800" dirty="0" smtClean="0"/>
            <a:t>tubérculos </a:t>
          </a:r>
          <a:r>
            <a:rPr lang="es-EC" sz="1800" dirty="0" smtClean="0"/>
            <a:t>y frutas </a:t>
          </a:r>
          <a:endParaRPr lang="es-EC" sz="1800" dirty="0"/>
        </a:p>
      </dgm:t>
    </dgm:pt>
    <dgm:pt modelId="{09FA1BD5-139F-4A90-BE51-D4AE47EB278C}" type="parTrans" cxnId="{6F6DF0DD-ABDE-45FB-9A81-752E864C1C6E}">
      <dgm:prSet/>
      <dgm:spPr/>
      <dgm:t>
        <a:bodyPr/>
        <a:lstStyle/>
        <a:p>
          <a:endParaRPr lang="es-EC"/>
        </a:p>
      </dgm:t>
    </dgm:pt>
    <dgm:pt modelId="{81272FD3-33A2-4D79-A28B-4FF533BD39BF}" type="sibTrans" cxnId="{6F6DF0DD-ABDE-45FB-9A81-752E864C1C6E}">
      <dgm:prSet/>
      <dgm:spPr/>
      <dgm:t>
        <a:bodyPr/>
        <a:lstStyle/>
        <a:p>
          <a:endParaRPr lang="es-EC"/>
        </a:p>
      </dgm:t>
    </dgm:pt>
    <dgm:pt modelId="{F59C7B88-A1E5-42F8-9A4D-D843F65E6B7C}">
      <dgm:prSet phldrT="[Texto]" custT="1"/>
      <dgm:spPr/>
      <dgm:t>
        <a:bodyPr/>
        <a:lstStyle/>
        <a:p>
          <a:pPr algn="just"/>
          <a:r>
            <a:rPr lang="es-EC" sz="1800" dirty="0" smtClean="0"/>
            <a:t>Se estima construir en un terreno de 29744 </a:t>
          </a:r>
          <a:r>
            <a:rPr lang="es-EC" sz="1800" dirty="0" err="1" smtClean="0"/>
            <a:t>m2</a:t>
          </a:r>
          <a:r>
            <a:rPr lang="es-EC" sz="1800" dirty="0" smtClean="0"/>
            <a:t> totalmente plano se pretende construir tres pisos divididos por secciones.</a:t>
          </a:r>
          <a:endParaRPr lang="es-EC" sz="1800" dirty="0"/>
        </a:p>
      </dgm:t>
    </dgm:pt>
    <dgm:pt modelId="{67E61540-1A6F-4770-8BC9-0C9295F13D2D}" type="parTrans" cxnId="{E601AE97-A7B1-48C0-953E-4292B1E9BE45}">
      <dgm:prSet/>
      <dgm:spPr/>
      <dgm:t>
        <a:bodyPr/>
        <a:lstStyle/>
        <a:p>
          <a:endParaRPr lang="es-EC"/>
        </a:p>
      </dgm:t>
    </dgm:pt>
    <dgm:pt modelId="{B9525785-18C4-4759-B158-18A3F40DA40D}" type="sibTrans" cxnId="{E601AE97-A7B1-48C0-953E-4292B1E9BE45}">
      <dgm:prSet/>
      <dgm:spPr/>
      <dgm:t>
        <a:bodyPr/>
        <a:lstStyle/>
        <a:p>
          <a:endParaRPr lang="es-EC"/>
        </a:p>
      </dgm:t>
    </dgm:pt>
    <dgm:pt modelId="{C3FAAAED-854F-4F4A-9E81-9E5558BBAA38}">
      <dgm:prSet custT="1"/>
      <dgm:spPr/>
      <dgm:t>
        <a:bodyPr/>
        <a:lstStyle/>
        <a:p>
          <a:pPr algn="just"/>
          <a:r>
            <a:rPr lang="es-EC" sz="1800" dirty="0" smtClean="0"/>
            <a:t>Permitirá que todos los clientes que consumen productos agrícolas se sientan a gusto al momento de realizar sus compras además de los precios que se pretenden vender son más económicos que los normalmente ofrecidos en los mercados tradicionales</a:t>
          </a:r>
          <a:endParaRPr lang="es-EC" sz="1800" dirty="0"/>
        </a:p>
      </dgm:t>
    </dgm:pt>
    <dgm:pt modelId="{6DB75628-457D-4F58-B34B-45848AD423D7}" type="parTrans" cxnId="{7D4AEA90-46DA-4AB0-9860-9478D76DAED0}">
      <dgm:prSet/>
      <dgm:spPr/>
      <dgm:t>
        <a:bodyPr/>
        <a:lstStyle/>
        <a:p>
          <a:endParaRPr lang="es-EC"/>
        </a:p>
      </dgm:t>
    </dgm:pt>
    <dgm:pt modelId="{75A0B18E-7B5D-48C2-AB3A-D8FDE2B8C3E2}" type="sibTrans" cxnId="{7D4AEA90-46DA-4AB0-9860-9478D76DAED0}">
      <dgm:prSet/>
      <dgm:spPr/>
      <dgm:t>
        <a:bodyPr/>
        <a:lstStyle/>
        <a:p>
          <a:endParaRPr lang="es-EC"/>
        </a:p>
      </dgm:t>
    </dgm:pt>
    <dgm:pt modelId="{5C4634A9-94AC-4E4C-8848-ED353A431EEF}" type="pres">
      <dgm:prSet presAssocID="{D226574C-0117-4C2B-A5FA-88DBE786554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0756F6-8121-43A4-AEFD-B20ECA74018F}" type="pres">
      <dgm:prSet presAssocID="{D226574C-0117-4C2B-A5FA-88DBE786554A}" presName="dummyMaxCanvas" presStyleCnt="0">
        <dgm:presLayoutVars/>
      </dgm:prSet>
      <dgm:spPr/>
    </dgm:pt>
    <dgm:pt modelId="{723D4C85-727D-44A1-B9F3-BE62C07FCEBA}" type="pres">
      <dgm:prSet presAssocID="{D226574C-0117-4C2B-A5FA-88DBE786554A}" presName="ThreeNodes_1" presStyleLbl="node1" presStyleIdx="0" presStyleCnt="3" custScaleX="103737" custLinFactNeighborX="46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325C95-7D47-4903-AF2D-5C3EE01FCFF3}" type="pres">
      <dgm:prSet presAssocID="{D226574C-0117-4C2B-A5FA-88DBE786554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873F7A-73BD-4884-9200-36CBBA04D8CB}" type="pres">
      <dgm:prSet presAssocID="{D226574C-0117-4C2B-A5FA-88DBE786554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F47E1B-BE85-445B-A1F0-CC76CB5B2A12}" type="pres">
      <dgm:prSet presAssocID="{D226574C-0117-4C2B-A5FA-88DBE786554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E72B25-9B35-4D7B-8FEC-12002BF16C02}" type="pres">
      <dgm:prSet presAssocID="{D226574C-0117-4C2B-A5FA-88DBE786554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FAC083-867C-4F20-9D68-0CF88E5CB721}" type="pres">
      <dgm:prSet presAssocID="{D226574C-0117-4C2B-A5FA-88DBE786554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65B2B5-1C73-4A6F-9206-012394D292DF}" type="pres">
      <dgm:prSet presAssocID="{D226574C-0117-4C2B-A5FA-88DBE786554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7BA53-DD10-4DCE-BBA2-66B22121D1DA}" type="pres">
      <dgm:prSet presAssocID="{D226574C-0117-4C2B-A5FA-88DBE786554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A735C5-6BFC-4F17-8FBB-AE7ECF7DEB34}" type="presOf" srcId="{C3FAAAED-854F-4F4A-9E81-9E5558BBAA38}" destId="{6465B2B5-1C73-4A6F-9206-012394D292DF}" srcOrd="1" destOrd="0" presId="urn:microsoft.com/office/officeart/2005/8/layout/vProcess5"/>
    <dgm:cxn modelId="{2F39B154-FF7C-4124-BC8F-A0816EB6971E}" type="presOf" srcId="{81272FD3-33A2-4D79-A28B-4FF533BD39BF}" destId="{76F47E1B-BE85-445B-A1F0-CC76CB5B2A12}" srcOrd="0" destOrd="0" presId="urn:microsoft.com/office/officeart/2005/8/layout/vProcess5"/>
    <dgm:cxn modelId="{98BF5083-4222-43FC-8E56-1F17DF4D2264}" type="presOf" srcId="{D226574C-0117-4C2B-A5FA-88DBE786554A}" destId="{5C4634A9-94AC-4E4C-8848-ED353A431EEF}" srcOrd="0" destOrd="0" presId="urn:microsoft.com/office/officeart/2005/8/layout/vProcess5"/>
    <dgm:cxn modelId="{F8880480-4116-4DAB-A954-CE89FC78545D}" type="presOf" srcId="{F59C7B88-A1E5-42F8-9A4D-D843F65E6B7C}" destId="{41F7BA53-DD10-4DCE-BBA2-66B22121D1DA}" srcOrd="1" destOrd="0" presId="urn:microsoft.com/office/officeart/2005/8/layout/vProcess5"/>
    <dgm:cxn modelId="{7D4AEA90-46DA-4AB0-9860-9478D76DAED0}" srcId="{D226574C-0117-4C2B-A5FA-88DBE786554A}" destId="{C3FAAAED-854F-4F4A-9E81-9E5558BBAA38}" srcOrd="1" destOrd="0" parTransId="{6DB75628-457D-4F58-B34B-45848AD423D7}" sibTransId="{75A0B18E-7B5D-48C2-AB3A-D8FDE2B8C3E2}"/>
    <dgm:cxn modelId="{F63DE306-6C56-4644-AEC8-DB469A295D17}" type="presOf" srcId="{C3FAAAED-854F-4F4A-9E81-9E5558BBAA38}" destId="{C6325C95-7D47-4903-AF2D-5C3EE01FCFF3}" srcOrd="0" destOrd="0" presId="urn:microsoft.com/office/officeart/2005/8/layout/vProcess5"/>
    <dgm:cxn modelId="{625FF001-08BC-480A-A948-C793AB9A48FC}" type="presOf" srcId="{F59C7B88-A1E5-42F8-9A4D-D843F65E6B7C}" destId="{31873F7A-73BD-4884-9200-36CBBA04D8CB}" srcOrd="0" destOrd="0" presId="urn:microsoft.com/office/officeart/2005/8/layout/vProcess5"/>
    <dgm:cxn modelId="{23FFB040-38C0-4A24-9BD9-4879DE3112A4}" type="presOf" srcId="{45610B4D-4F66-4EFC-B81E-BC6F9FFF0B21}" destId="{45FAC083-867C-4F20-9D68-0CF88E5CB721}" srcOrd="1" destOrd="0" presId="urn:microsoft.com/office/officeart/2005/8/layout/vProcess5"/>
    <dgm:cxn modelId="{E601AE97-A7B1-48C0-953E-4292B1E9BE45}" srcId="{D226574C-0117-4C2B-A5FA-88DBE786554A}" destId="{F59C7B88-A1E5-42F8-9A4D-D843F65E6B7C}" srcOrd="2" destOrd="0" parTransId="{67E61540-1A6F-4770-8BC9-0C9295F13D2D}" sibTransId="{B9525785-18C4-4759-B158-18A3F40DA40D}"/>
    <dgm:cxn modelId="{5A8E6A6D-7380-4425-8C99-F4DA9775EE4E}" type="presOf" srcId="{75A0B18E-7B5D-48C2-AB3A-D8FDE2B8C3E2}" destId="{56E72B25-9B35-4D7B-8FEC-12002BF16C02}" srcOrd="0" destOrd="0" presId="urn:microsoft.com/office/officeart/2005/8/layout/vProcess5"/>
    <dgm:cxn modelId="{6F6DF0DD-ABDE-45FB-9A81-752E864C1C6E}" srcId="{D226574C-0117-4C2B-A5FA-88DBE786554A}" destId="{45610B4D-4F66-4EFC-B81E-BC6F9FFF0B21}" srcOrd="0" destOrd="0" parTransId="{09FA1BD5-139F-4A90-BE51-D4AE47EB278C}" sibTransId="{81272FD3-33A2-4D79-A28B-4FF533BD39BF}"/>
    <dgm:cxn modelId="{5F0C8537-9881-4316-B3A1-6B7DF15C78DF}" type="presOf" srcId="{45610B4D-4F66-4EFC-B81E-BC6F9FFF0B21}" destId="{723D4C85-727D-44A1-B9F3-BE62C07FCEBA}" srcOrd="0" destOrd="0" presId="urn:microsoft.com/office/officeart/2005/8/layout/vProcess5"/>
    <dgm:cxn modelId="{5DF7B279-59E7-4A6F-B69C-44B4F0129BDE}" type="presParOf" srcId="{5C4634A9-94AC-4E4C-8848-ED353A431EEF}" destId="{260756F6-8121-43A4-AEFD-B20ECA74018F}" srcOrd="0" destOrd="0" presId="urn:microsoft.com/office/officeart/2005/8/layout/vProcess5"/>
    <dgm:cxn modelId="{3FEE0544-9125-4BA3-8DC8-358BBB36857D}" type="presParOf" srcId="{5C4634A9-94AC-4E4C-8848-ED353A431EEF}" destId="{723D4C85-727D-44A1-B9F3-BE62C07FCEBA}" srcOrd="1" destOrd="0" presId="urn:microsoft.com/office/officeart/2005/8/layout/vProcess5"/>
    <dgm:cxn modelId="{44736D52-A5F4-4AFF-9464-8796A7CC08EC}" type="presParOf" srcId="{5C4634A9-94AC-4E4C-8848-ED353A431EEF}" destId="{C6325C95-7D47-4903-AF2D-5C3EE01FCFF3}" srcOrd="2" destOrd="0" presId="urn:microsoft.com/office/officeart/2005/8/layout/vProcess5"/>
    <dgm:cxn modelId="{5827E12D-2AED-43DD-A261-A284D9B392B4}" type="presParOf" srcId="{5C4634A9-94AC-4E4C-8848-ED353A431EEF}" destId="{31873F7A-73BD-4884-9200-36CBBA04D8CB}" srcOrd="3" destOrd="0" presId="urn:microsoft.com/office/officeart/2005/8/layout/vProcess5"/>
    <dgm:cxn modelId="{C6278150-7E70-4F3D-8E86-147D0727EBE5}" type="presParOf" srcId="{5C4634A9-94AC-4E4C-8848-ED353A431EEF}" destId="{76F47E1B-BE85-445B-A1F0-CC76CB5B2A12}" srcOrd="4" destOrd="0" presId="urn:microsoft.com/office/officeart/2005/8/layout/vProcess5"/>
    <dgm:cxn modelId="{BC433C8C-19A0-4052-BF6C-D229504ECE8E}" type="presParOf" srcId="{5C4634A9-94AC-4E4C-8848-ED353A431EEF}" destId="{56E72B25-9B35-4D7B-8FEC-12002BF16C02}" srcOrd="5" destOrd="0" presId="urn:microsoft.com/office/officeart/2005/8/layout/vProcess5"/>
    <dgm:cxn modelId="{7FF00E12-DBFF-4216-94D6-F406E7136E7C}" type="presParOf" srcId="{5C4634A9-94AC-4E4C-8848-ED353A431EEF}" destId="{45FAC083-867C-4F20-9D68-0CF88E5CB721}" srcOrd="6" destOrd="0" presId="urn:microsoft.com/office/officeart/2005/8/layout/vProcess5"/>
    <dgm:cxn modelId="{298ABDC7-4F1D-4992-91F9-8F57E95DFAB0}" type="presParOf" srcId="{5C4634A9-94AC-4E4C-8848-ED353A431EEF}" destId="{6465B2B5-1C73-4A6F-9206-012394D292DF}" srcOrd="7" destOrd="0" presId="urn:microsoft.com/office/officeart/2005/8/layout/vProcess5"/>
    <dgm:cxn modelId="{62EF0DD5-50F6-4DD7-86BD-CA21EC767AA1}" type="presParOf" srcId="{5C4634A9-94AC-4E4C-8848-ED353A431EEF}" destId="{41F7BA53-DD10-4DCE-BBA2-66B22121D1DA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83904B-0606-43C4-ACA2-DF8CE9A32456}" type="doc">
      <dgm:prSet loTypeId="urn:microsoft.com/office/officeart/2005/8/layout/arrow2" loCatId="process" qsTypeId="urn:microsoft.com/office/officeart/2005/8/quickstyle/simple1" qsCatId="simple" csTypeId="urn:microsoft.com/office/officeart/2005/8/colors/accent2_3" csCatId="accent2" phldr="1"/>
      <dgm:spPr/>
    </dgm:pt>
    <dgm:pt modelId="{0A31579F-FFD9-403F-9756-12C8D91C6146}">
      <dgm:prSet phldrT="[Texto]" custT="1"/>
      <dgm:spPr/>
      <dgm:t>
        <a:bodyPr/>
        <a:lstStyle/>
        <a:p>
          <a:r>
            <a:rPr lang="es-EC" sz="1800" dirty="0" smtClean="0"/>
            <a:t>Locales de 20 </a:t>
          </a:r>
          <a:r>
            <a:rPr lang="es-EC" sz="1800" dirty="0" err="1" smtClean="0"/>
            <a:t>m</a:t>
          </a:r>
          <a:r>
            <a:rPr lang="es-EC" sz="1200" dirty="0" err="1" smtClean="0"/>
            <a:t>2</a:t>
          </a:r>
          <a:r>
            <a:rPr lang="es-EC" sz="1800" dirty="0" smtClean="0"/>
            <a:t> por cada uno de los socios.</a:t>
          </a:r>
          <a:endParaRPr lang="es-EC" sz="1800" dirty="0"/>
        </a:p>
      </dgm:t>
    </dgm:pt>
    <dgm:pt modelId="{C6C3DBB5-C4D0-4A51-AB03-3264ED2CCC53}" type="parTrans" cxnId="{97EB96B2-AB77-4A79-B7A8-AF0657FFCC78}">
      <dgm:prSet/>
      <dgm:spPr/>
      <dgm:t>
        <a:bodyPr/>
        <a:lstStyle/>
        <a:p>
          <a:endParaRPr lang="es-EC"/>
        </a:p>
      </dgm:t>
    </dgm:pt>
    <dgm:pt modelId="{8B8669D6-C6A6-4B51-B3B0-745464BB0926}" type="sibTrans" cxnId="{97EB96B2-AB77-4A79-B7A8-AF0657FFCC78}">
      <dgm:prSet/>
      <dgm:spPr/>
      <dgm:t>
        <a:bodyPr/>
        <a:lstStyle/>
        <a:p>
          <a:endParaRPr lang="es-EC"/>
        </a:p>
      </dgm:t>
    </dgm:pt>
    <dgm:pt modelId="{C8243F29-A902-478C-93F1-A4359A7A40E4}">
      <dgm:prSet phldrT="[Texto]" custT="1"/>
      <dgm:spPr/>
      <dgm:t>
        <a:bodyPr/>
        <a:lstStyle/>
        <a:p>
          <a:r>
            <a:rPr lang="es-EC" sz="1800" dirty="0" smtClean="0"/>
            <a:t>Una área de recreación infantil</a:t>
          </a:r>
          <a:endParaRPr lang="es-EC" sz="1800" dirty="0"/>
        </a:p>
      </dgm:t>
    </dgm:pt>
    <dgm:pt modelId="{4B3BBB6E-6752-4F5B-ADF0-4DE3E727DBB7}" type="parTrans" cxnId="{2213BB06-FBC2-4EE0-A70B-97DD4E353259}">
      <dgm:prSet/>
      <dgm:spPr/>
      <dgm:t>
        <a:bodyPr/>
        <a:lstStyle/>
        <a:p>
          <a:endParaRPr lang="es-EC"/>
        </a:p>
      </dgm:t>
    </dgm:pt>
    <dgm:pt modelId="{4DC10974-683B-4D4C-B271-9E51497230DA}" type="sibTrans" cxnId="{2213BB06-FBC2-4EE0-A70B-97DD4E353259}">
      <dgm:prSet/>
      <dgm:spPr/>
      <dgm:t>
        <a:bodyPr/>
        <a:lstStyle/>
        <a:p>
          <a:endParaRPr lang="es-EC"/>
        </a:p>
      </dgm:t>
    </dgm:pt>
    <dgm:pt modelId="{3E952EEC-2EA8-48DE-BFD3-CF759C6AF41F}">
      <dgm:prSet phldrT="[Texto]"/>
      <dgm:spPr/>
      <dgm:t>
        <a:bodyPr/>
        <a:lstStyle/>
        <a:p>
          <a:endParaRPr lang="es-EC"/>
        </a:p>
      </dgm:t>
    </dgm:pt>
    <dgm:pt modelId="{766EF20D-E2B6-4C92-A7F5-63F2460CC110}" type="parTrans" cxnId="{18237884-B088-4D59-AC9A-BDEB1FB1E59D}">
      <dgm:prSet/>
      <dgm:spPr/>
      <dgm:t>
        <a:bodyPr/>
        <a:lstStyle/>
        <a:p>
          <a:endParaRPr lang="es-EC"/>
        </a:p>
      </dgm:t>
    </dgm:pt>
    <dgm:pt modelId="{2B8CB6A1-FB46-4C2F-A9A8-A99F11D7486A}" type="sibTrans" cxnId="{18237884-B088-4D59-AC9A-BDEB1FB1E59D}">
      <dgm:prSet/>
      <dgm:spPr/>
      <dgm:t>
        <a:bodyPr/>
        <a:lstStyle/>
        <a:p>
          <a:endParaRPr lang="es-EC"/>
        </a:p>
      </dgm:t>
    </dgm:pt>
    <dgm:pt modelId="{2E306E99-ABA3-4693-AD1E-16EF94573DFA}">
      <dgm:prSet phldrT="[Texto]" custT="1"/>
      <dgm:spPr/>
      <dgm:t>
        <a:bodyPr/>
        <a:lstStyle/>
        <a:p>
          <a:r>
            <a:rPr lang="es-EC" sz="1800" dirty="0" smtClean="0"/>
            <a:t>Parqueaderos dentro del centro de distribución </a:t>
          </a:r>
        </a:p>
        <a:p>
          <a:r>
            <a:rPr lang="es-EC" sz="1800" dirty="0" smtClean="0"/>
            <a:t>Guardería </a:t>
          </a:r>
        </a:p>
        <a:p>
          <a:r>
            <a:rPr lang="es-EC" sz="1800" dirty="0" smtClean="0"/>
            <a:t>Escaleras amplias para el tránsito de las personas </a:t>
          </a:r>
          <a:endParaRPr lang="es-EC" sz="1800" dirty="0"/>
        </a:p>
      </dgm:t>
    </dgm:pt>
    <dgm:pt modelId="{98926ACD-AD98-4667-A589-4AD663C733ED}" type="parTrans" cxnId="{06A72FCB-013E-4344-A388-7DC57289AB72}">
      <dgm:prSet/>
      <dgm:spPr/>
      <dgm:t>
        <a:bodyPr/>
        <a:lstStyle/>
        <a:p>
          <a:endParaRPr lang="es-EC"/>
        </a:p>
      </dgm:t>
    </dgm:pt>
    <dgm:pt modelId="{7DBB3B06-4016-49CE-87C5-179EC57295CE}" type="sibTrans" cxnId="{06A72FCB-013E-4344-A388-7DC57289AB72}">
      <dgm:prSet/>
      <dgm:spPr/>
      <dgm:t>
        <a:bodyPr/>
        <a:lstStyle/>
        <a:p>
          <a:endParaRPr lang="es-EC"/>
        </a:p>
      </dgm:t>
    </dgm:pt>
    <dgm:pt modelId="{45F3A16F-4CDA-4A8C-9BFF-339CFAEB9596}">
      <dgm:prSet phldrT="[Texto]" custT="1"/>
      <dgm:spPr/>
      <dgm:t>
        <a:bodyPr/>
        <a:lstStyle/>
        <a:p>
          <a:r>
            <a:rPr lang="es-EC" sz="1800" dirty="0" smtClean="0"/>
            <a:t>Salida de emergencias</a:t>
          </a:r>
          <a:endParaRPr lang="es-EC" sz="1800" dirty="0"/>
        </a:p>
      </dgm:t>
    </dgm:pt>
    <dgm:pt modelId="{E104C99F-7EDD-4BAD-9E37-B24F78D7EA99}" type="parTrans" cxnId="{34368AA8-5EF1-4ED1-BC4D-E42BB18C86BE}">
      <dgm:prSet/>
      <dgm:spPr/>
      <dgm:t>
        <a:bodyPr/>
        <a:lstStyle/>
        <a:p>
          <a:endParaRPr lang="es-EC"/>
        </a:p>
      </dgm:t>
    </dgm:pt>
    <dgm:pt modelId="{6D1EA6D9-1BAF-4736-95E8-1F3631654039}" type="sibTrans" cxnId="{34368AA8-5EF1-4ED1-BC4D-E42BB18C86BE}">
      <dgm:prSet/>
      <dgm:spPr/>
      <dgm:t>
        <a:bodyPr/>
        <a:lstStyle/>
        <a:p>
          <a:endParaRPr lang="es-EC"/>
        </a:p>
      </dgm:t>
    </dgm:pt>
    <dgm:pt modelId="{6AC22235-8D09-46AE-BCED-8B15E05C4E03}">
      <dgm:prSet custT="1"/>
      <dgm:spPr/>
      <dgm:t>
        <a:bodyPr/>
        <a:lstStyle/>
        <a:p>
          <a:r>
            <a:rPr lang="es-EC" sz="1800" dirty="0" smtClean="0"/>
            <a:t>Área de descargue de mercadería </a:t>
          </a:r>
          <a:endParaRPr lang="es-EC" sz="1800" dirty="0"/>
        </a:p>
      </dgm:t>
    </dgm:pt>
    <dgm:pt modelId="{F1DBA95B-A1E3-4FE6-A761-321445AEC0A1}" type="parTrans" cxnId="{413B0ECC-DBD1-4D60-AC73-0E1892086A59}">
      <dgm:prSet/>
      <dgm:spPr/>
      <dgm:t>
        <a:bodyPr/>
        <a:lstStyle/>
        <a:p>
          <a:endParaRPr lang="es-EC"/>
        </a:p>
      </dgm:t>
    </dgm:pt>
    <dgm:pt modelId="{1CCEFBEF-6784-4E7F-84CE-542DE0934011}" type="sibTrans" cxnId="{413B0ECC-DBD1-4D60-AC73-0E1892086A59}">
      <dgm:prSet/>
      <dgm:spPr/>
      <dgm:t>
        <a:bodyPr/>
        <a:lstStyle/>
        <a:p>
          <a:endParaRPr lang="es-EC"/>
        </a:p>
      </dgm:t>
    </dgm:pt>
    <dgm:pt modelId="{092CDFFE-4B0D-45EB-A16E-9A829C53F6CA}" type="pres">
      <dgm:prSet presAssocID="{2783904B-0606-43C4-ACA2-DF8CE9A32456}" presName="arrowDiagram" presStyleCnt="0">
        <dgm:presLayoutVars>
          <dgm:chMax val="5"/>
          <dgm:dir/>
          <dgm:resizeHandles val="exact"/>
        </dgm:presLayoutVars>
      </dgm:prSet>
      <dgm:spPr/>
    </dgm:pt>
    <dgm:pt modelId="{A02CC291-65E8-4BC0-8305-B27884D980C9}" type="pres">
      <dgm:prSet presAssocID="{2783904B-0606-43C4-ACA2-DF8CE9A32456}" presName="arrow" presStyleLbl="bgShp" presStyleIdx="0" presStyleCnt="1"/>
      <dgm:spPr/>
    </dgm:pt>
    <dgm:pt modelId="{3FEE4847-7AD6-454B-9F04-F17B8EEE6287}" type="pres">
      <dgm:prSet presAssocID="{2783904B-0606-43C4-ACA2-DF8CE9A32456}" presName="arrowDiagram5" presStyleCnt="0"/>
      <dgm:spPr/>
    </dgm:pt>
    <dgm:pt modelId="{7FA6036F-8333-426F-B634-0BA6C9434FFE}" type="pres">
      <dgm:prSet presAssocID="{0A31579F-FFD9-403F-9756-12C8D91C6146}" presName="bullet5a" presStyleLbl="node1" presStyleIdx="0" presStyleCnt="5"/>
      <dgm:spPr/>
    </dgm:pt>
    <dgm:pt modelId="{FE36D421-8FD6-4915-A997-229DB7C414DE}" type="pres">
      <dgm:prSet presAssocID="{0A31579F-FFD9-403F-9756-12C8D91C6146}" presName="textBox5a" presStyleLbl="revTx" presStyleIdx="0" presStyleCnt="5" custScaleX="255033" custLinFactNeighborX="756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BD050E-D1E0-47D1-A1E9-3EB68E1A3F1B}" type="pres">
      <dgm:prSet presAssocID="{C8243F29-A902-478C-93F1-A4359A7A40E4}" presName="bullet5b" presStyleLbl="node1" presStyleIdx="1" presStyleCnt="5"/>
      <dgm:spPr/>
    </dgm:pt>
    <dgm:pt modelId="{279298EF-6359-4CE1-B42A-E828AB2A6BC1}" type="pres">
      <dgm:prSet presAssocID="{C8243F29-A902-478C-93F1-A4359A7A40E4}" presName="textBox5b" presStyleLbl="revTx" presStyleIdx="1" presStyleCnt="5" custScaleX="255033" custLinFactNeighborX="86613" custLinFactNeighborY="-7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B5624E-A943-4346-828A-18A6FCD7E6B5}" type="pres">
      <dgm:prSet presAssocID="{45F3A16F-4CDA-4A8C-9BFF-339CFAEB9596}" presName="bullet5c" presStyleLbl="node1" presStyleIdx="2" presStyleCnt="5"/>
      <dgm:spPr/>
    </dgm:pt>
    <dgm:pt modelId="{A1123604-E67B-41DA-98B5-C2E20D82A838}" type="pres">
      <dgm:prSet presAssocID="{45F3A16F-4CDA-4A8C-9BFF-339CFAEB9596}" presName="textBox5c" presStyleLbl="revTx" presStyleIdx="2" presStyleCnt="5" custScaleX="255033" custLinFactX="-18232" custLinFactNeighborX="-100000" custLinFactNeighborY="-88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6A8865-C0A8-45E5-BEC4-C620104FFAEC}" type="pres">
      <dgm:prSet presAssocID="{6AC22235-8D09-46AE-BCED-8B15E05C4E03}" presName="bullet5d" presStyleLbl="node1" presStyleIdx="3" presStyleCnt="5"/>
      <dgm:spPr/>
    </dgm:pt>
    <dgm:pt modelId="{996CA7C3-5927-4A44-8BE7-FA1025ACBDB6}" type="pres">
      <dgm:prSet presAssocID="{6AC22235-8D09-46AE-BCED-8B15E05C4E03}" presName="textBox5d" presStyleLbl="revTx" presStyleIdx="3" presStyleCnt="5" custScaleX="403009" custLinFactX="-29234" custLinFactNeighborX="-100000" custLinFactNeighborY="-125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FBA1FE-A9A8-45D0-BFD9-E10880BE0B63}" type="pres">
      <dgm:prSet presAssocID="{2E306E99-ABA3-4693-AD1E-16EF94573DFA}" presName="bullet5e" presStyleLbl="node1" presStyleIdx="4" presStyleCnt="5"/>
      <dgm:spPr/>
    </dgm:pt>
    <dgm:pt modelId="{00AC54E3-39F5-4881-811B-7B1CE3E2B582}" type="pres">
      <dgm:prSet presAssocID="{2E306E99-ABA3-4693-AD1E-16EF94573DFA}" presName="textBox5e" presStyleLbl="revTx" presStyleIdx="4" presStyleCnt="5" custScaleX="184373" custLinFactNeighborX="44585" custLinFactNeighborY="-2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13BB06-FBC2-4EE0-A70B-97DD4E353259}" srcId="{2783904B-0606-43C4-ACA2-DF8CE9A32456}" destId="{C8243F29-A902-478C-93F1-A4359A7A40E4}" srcOrd="1" destOrd="0" parTransId="{4B3BBB6E-6752-4F5B-ADF0-4DE3E727DBB7}" sibTransId="{4DC10974-683B-4D4C-B271-9E51497230DA}"/>
    <dgm:cxn modelId="{C96F9EA2-9A89-4218-93A1-A24BA7BCAD6C}" type="presOf" srcId="{6AC22235-8D09-46AE-BCED-8B15E05C4E03}" destId="{996CA7C3-5927-4A44-8BE7-FA1025ACBDB6}" srcOrd="0" destOrd="0" presId="urn:microsoft.com/office/officeart/2005/8/layout/arrow2"/>
    <dgm:cxn modelId="{413B0ECC-DBD1-4D60-AC73-0E1892086A59}" srcId="{2783904B-0606-43C4-ACA2-DF8CE9A32456}" destId="{6AC22235-8D09-46AE-BCED-8B15E05C4E03}" srcOrd="3" destOrd="0" parTransId="{F1DBA95B-A1E3-4FE6-A761-321445AEC0A1}" sibTransId="{1CCEFBEF-6784-4E7F-84CE-542DE0934011}"/>
    <dgm:cxn modelId="{F8DB32F9-9EC6-4FBB-B401-95BE92FACA5B}" type="presOf" srcId="{2E306E99-ABA3-4693-AD1E-16EF94573DFA}" destId="{00AC54E3-39F5-4881-811B-7B1CE3E2B582}" srcOrd="0" destOrd="0" presId="urn:microsoft.com/office/officeart/2005/8/layout/arrow2"/>
    <dgm:cxn modelId="{18237884-B088-4D59-AC9A-BDEB1FB1E59D}" srcId="{2783904B-0606-43C4-ACA2-DF8CE9A32456}" destId="{3E952EEC-2EA8-48DE-BFD3-CF759C6AF41F}" srcOrd="5" destOrd="0" parTransId="{766EF20D-E2B6-4C92-A7F5-63F2460CC110}" sibTransId="{2B8CB6A1-FB46-4C2F-A9A8-A99F11D7486A}"/>
    <dgm:cxn modelId="{A55663FF-AA6F-4B1B-B440-636A9FF229BA}" type="presOf" srcId="{C8243F29-A902-478C-93F1-A4359A7A40E4}" destId="{279298EF-6359-4CE1-B42A-E828AB2A6BC1}" srcOrd="0" destOrd="0" presId="urn:microsoft.com/office/officeart/2005/8/layout/arrow2"/>
    <dgm:cxn modelId="{06A72FCB-013E-4344-A388-7DC57289AB72}" srcId="{2783904B-0606-43C4-ACA2-DF8CE9A32456}" destId="{2E306E99-ABA3-4693-AD1E-16EF94573DFA}" srcOrd="4" destOrd="0" parTransId="{98926ACD-AD98-4667-A589-4AD663C733ED}" sibTransId="{7DBB3B06-4016-49CE-87C5-179EC57295CE}"/>
    <dgm:cxn modelId="{34368AA8-5EF1-4ED1-BC4D-E42BB18C86BE}" srcId="{2783904B-0606-43C4-ACA2-DF8CE9A32456}" destId="{45F3A16F-4CDA-4A8C-9BFF-339CFAEB9596}" srcOrd="2" destOrd="0" parTransId="{E104C99F-7EDD-4BAD-9E37-B24F78D7EA99}" sibTransId="{6D1EA6D9-1BAF-4736-95E8-1F3631654039}"/>
    <dgm:cxn modelId="{97EB96B2-AB77-4A79-B7A8-AF0657FFCC78}" srcId="{2783904B-0606-43C4-ACA2-DF8CE9A32456}" destId="{0A31579F-FFD9-403F-9756-12C8D91C6146}" srcOrd="0" destOrd="0" parTransId="{C6C3DBB5-C4D0-4A51-AB03-3264ED2CCC53}" sibTransId="{8B8669D6-C6A6-4B51-B3B0-745464BB0926}"/>
    <dgm:cxn modelId="{B1A02211-AF99-413A-A4C4-707A58B81832}" type="presOf" srcId="{0A31579F-FFD9-403F-9756-12C8D91C6146}" destId="{FE36D421-8FD6-4915-A997-229DB7C414DE}" srcOrd="0" destOrd="0" presId="urn:microsoft.com/office/officeart/2005/8/layout/arrow2"/>
    <dgm:cxn modelId="{D649B369-F2BD-4912-8ABD-322A2799C3E3}" type="presOf" srcId="{45F3A16F-4CDA-4A8C-9BFF-339CFAEB9596}" destId="{A1123604-E67B-41DA-98B5-C2E20D82A838}" srcOrd="0" destOrd="0" presId="urn:microsoft.com/office/officeart/2005/8/layout/arrow2"/>
    <dgm:cxn modelId="{2FE55E55-355A-4977-AB3F-2A203987C67C}" type="presOf" srcId="{2783904B-0606-43C4-ACA2-DF8CE9A32456}" destId="{092CDFFE-4B0D-45EB-A16E-9A829C53F6CA}" srcOrd="0" destOrd="0" presId="urn:microsoft.com/office/officeart/2005/8/layout/arrow2"/>
    <dgm:cxn modelId="{DECC9F69-787F-4153-BD6B-2B67AB4388AF}" type="presParOf" srcId="{092CDFFE-4B0D-45EB-A16E-9A829C53F6CA}" destId="{A02CC291-65E8-4BC0-8305-B27884D980C9}" srcOrd="0" destOrd="0" presId="urn:microsoft.com/office/officeart/2005/8/layout/arrow2"/>
    <dgm:cxn modelId="{BA804717-23ED-4676-98D4-7BA1B30D00CD}" type="presParOf" srcId="{092CDFFE-4B0D-45EB-A16E-9A829C53F6CA}" destId="{3FEE4847-7AD6-454B-9F04-F17B8EEE6287}" srcOrd="1" destOrd="0" presId="urn:microsoft.com/office/officeart/2005/8/layout/arrow2"/>
    <dgm:cxn modelId="{D60201F0-A6D8-46CC-9CC8-A37B35A5B187}" type="presParOf" srcId="{3FEE4847-7AD6-454B-9F04-F17B8EEE6287}" destId="{7FA6036F-8333-426F-B634-0BA6C9434FFE}" srcOrd="0" destOrd="0" presId="urn:microsoft.com/office/officeart/2005/8/layout/arrow2"/>
    <dgm:cxn modelId="{88883553-B8D8-4EB3-A518-C1E4B949CC81}" type="presParOf" srcId="{3FEE4847-7AD6-454B-9F04-F17B8EEE6287}" destId="{FE36D421-8FD6-4915-A997-229DB7C414DE}" srcOrd="1" destOrd="0" presId="urn:microsoft.com/office/officeart/2005/8/layout/arrow2"/>
    <dgm:cxn modelId="{413FCD96-E5B3-4BEA-9406-7FADC903A7B1}" type="presParOf" srcId="{3FEE4847-7AD6-454B-9F04-F17B8EEE6287}" destId="{F1BD050E-D1E0-47D1-A1E9-3EB68E1A3F1B}" srcOrd="2" destOrd="0" presId="urn:microsoft.com/office/officeart/2005/8/layout/arrow2"/>
    <dgm:cxn modelId="{3ADAD6AD-A33A-4A8F-8D1F-0ADB88434FE2}" type="presParOf" srcId="{3FEE4847-7AD6-454B-9F04-F17B8EEE6287}" destId="{279298EF-6359-4CE1-B42A-E828AB2A6BC1}" srcOrd="3" destOrd="0" presId="urn:microsoft.com/office/officeart/2005/8/layout/arrow2"/>
    <dgm:cxn modelId="{D089A5EA-5F63-4075-99DA-014C14C590AB}" type="presParOf" srcId="{3FEE4847-7AD6-454B-9F04-F17B8EEE6287}" destId="{DBB5624E-A943-4346-828A-18A6FCD7E6B5}" srcOrd="4" destOrd="0" presId="urn:microsoft.com/office/officeart/2005/8/layout/arrow2"/>
    <dgm:cxn modelId="{9C30567B-9F49-4EAB-8C40-F156DFE18738}" type="presParOf" srcId="{3FEE4847-7AD6-454B-9F04-F17B8EEE6287}" destId="{A1123604-E67B-41DA-98B5-C2E20D82A838}" srcOrd="5" destOrd="0" presId="urn:microsoft.com/office/officeart/2005/8/layout/arrow2"/>
    <dgm:cxn modelId="{8B56F7CE-C7C9-421A-9A38-BDE2B08E3886}" type="presParOf" srcId="{3FEE4847-7AD6-454B-9F04-F17B8EEE6287}" destId="{FE6A8865-C0A8-45E5-BEC4-C620104FFAEC}" srcOrd="6" destOrd="0" presId="urn:microsoft.com/office/officeart/2005/8/layout/arrow2"/>
    <dgm:cxn modelId="{393A385B-8B64-4848-95A6-185CC5181C5D}" type="presParOf" srcId="{3FEE4847-7AD6-454B-9F04-F17B8EEE6287}" destId="{996CA7C3-5927-4A44-8BE7-FA1025ACBDB6}" srcOrd="7" destOrd="0" presId="urn:microsoft.com/office/officeart/2005/8/layout/arrow2"/>
    <dgm:cxn modelId="{A000810E-37E1-469A-A7D3-549754E30641}" type="presParOf" srcId="{3FEE4847-7AD6-454B-9F04-F17B8EEE6287}" destId="{16FBA1FE-A9A8-45D0-BFD9-E10880BE0B63}" srcOrd="8" destOrd="0" presId="urn:microsoft.com/office/officeart/2005/8/layout/arrow2"/>
    <dgm:cxn modelId="{DB6E84FB-E2C9-4B70-A648-25BCE6762695}" type="presParOf" srcId="{3FEE4847-7AD6-454B-9F04-F17B8EEE6287}" destId="{00AC54E3-39F5-4881-811B-7B1CE3E2B582}" srcOrd="9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B9328F-98B0-4366-8851-C5A732584BA3}" type="doc">
      <dgm:prSet loTypeId="urn:microsoft.com/office/officeart/2005/8/layout/pyramid2" loCatId="pyramid" qsTypeId="urn:microsoft.com/office/officeart/2005/8/quickstyle/simple1" qsCatId="simple" csTypeId="urn:microsoft.com/office/officeart/2005/8/colors/accent2_3" csCatId="accent2" phldr="1"/>
      <dgm:spPr/>
    </dgm:pt>
    <dgm:pt modelId="{799FE2D3-3F06-412A-8CF3-442914F85140}">
      <dgm:prSet phldrT="[Texto]" custT="1"/>
      <dgm:spPr/>
      <dgm:t>
        <a:bodyPr/>
        <a:lstStyle/>
        <a:p>
          <a:pPr algn="l"/>
          <a:r>
            <a:rPr lang="es-EC" sz="2000" b="1" dirty="0" smtClean="0"/>
            <a:t>Misión </a:t>
          </a:r>
          <a:endParaRPr lang="es-EC" sz="2000" dirty="0"/>
        </a:p>
      </dgm:t>
    </dgm:pt>
    <dgm:pt modelId="{8321EDFF-0161-4C87-B8B2-4E4BFBB1055C}" type="parTrans" cxnId="{0BFB72D3-DAB3-4D77-ADE6-42F0404DADE7}">
      <dgm:prSet/>
      <dgm:spPr/>
      <dgm:t>
        <a:bodyPr/>
        <a:lstStyle/>
        <a:p>
          <a:endParaRPr lang="es-EC"/>
        </a:p>
      </dgm:t>
    </dgm:pt>
    <dgm:pt modelId="{D0D02659-E80D-4A0C-B201-637CB309E24E}" type="sibTrans" cxnId="{0BFB72D3-DAB3-4D77-ADE6-42F0404DADE7}">
      <dgm:prSet/>
      <dgm:spPr/>
      <dgm:t>
        <a:bodyPr/>
        <a:lstStyle/>
        <a:p>
          <a:endParaRPr lang="es-EC"/>
        </a:p>
      </dgm:t>
    </dgm:pt>
    <dgm:pt modelId="{42A9B5BC-31CE-40F8-9008-1BC6186BADCB}">
      <dgm:prSet phldrT="[Texto]" custT="1"/>
      <dgm:spPr/>
      <dgm:t>
        <a:bodyPr/>
        <a:lstStyle/>
        <a:p>
          <a:pPr algn="l"/>
          <a:r>
            <a:rPr lang="es-EC" sz="2000" b="1" dirty="0" smtClean="0"/>
            <a:t>Visión </a:t>
          </a:r>
          <a:endParaRPr lang="es-EC" sz="2000" dirty="0"/>
        </a:p>
      </dgm:t>
    </dgm:pt>
    <dgm:pt modelId="{88FDF888-6F27-4F42-8682-02AD6B2245FA}" type="parTrans" cxnId="{84F79E80-5F57-4525-9821-2D8A93CB06C3}">
      <dgm:prSet/>
      <dgm:spPr/>
      <dgm:t>
        <a:bodyPr/>
        <a:lstStyle/>
        <a:p>
          <a:endParaRPr lang="es-EC"/>
        </a:p>
      </dgm:t>
    </dgm:pt>
    <dgm:pt modelId="{B7F5BCB6-9A87-4ACB-93FF-CAA06B2140E4}" type="sibTrans" cxnId="{84F79E80-5F57-4525-9821-2D8A93CB06C3}">
      <dgm:prSet/>
      <dgm:spPr/>
      <dgm:t>
        <a:bodyPr/>
        <a:lstStyle/>
        <a:p>
          <a:endParaRPr lang="es-EC"/>
        </a:p>
      </dgm:t>
    </dgm:pt>
    <dgm:pt modelId="{B5E208D9-2C43-4414-B4DF-438DBA1137DA}">
      <dgm:prSet custT="1"/>
      <dgm:spPr/>
      <dgm:t>
        <a:bodyPr/>
        <a:lstStyle/>
        <a:p>
          <a:pPr algn="just"/>
          <a:r>
            <a:rPr lang="es-EC" sz="1600" dirty="0" smtClean="0"/>
            <a:t>“Comercializar productos de primera necesidad eliminando la cadena </a:t>
          </a:r>
          <a:r>
            <a:rPr lang="es-EC" sz="1600" dirty="0" smtClean="0"/>
            <a:t>de los </a:t>
          </a:r>
          <a:r>
            <a:rPr lang="es-EC" sz="1600" dirty="0" smtClean="0"/>
            <a:t>intermediarios logrado precios competitivos para satisfacer las necesidades de los clientes ” </a:t>
          </a:r>
          <a:endParaRPr lang="es-EC" sz="1600" dirty="0"/>
        </a:p>
      </dgm:t>
    </dgm:pt>
    <dgm:pt modelId="{B6F5A243-EE70-460E-B3F7-D2475553700C}" type="parTrans" cxnId="{BE7B6704-B473-40F1-9365-910DE999F169}">
      <dgm:prSet/>
      <dgm:spPr/>
      <dgm:t>
        <a:bodyPr/>
        <a:lstStyle/>
        <a:p>
          <a:endParaRPr lang="es-EC"/>
        </a:p>
      </dgm:t>
    </dgm:pt>
    <dgm:pt modelId="{DBE63ECD-6946-42BC-82EA-02F4EC997CF7}" type="sibTrans" cxnId="{BE7B6704-B473-40F1-9365-910DE999F169}">
      <dgm:prSet/>
      <dgm:spPr/>
      <dgm:t>
        <a:bodyPr/>
        <a:lstStyle/>
        <a:p>
          <a:endParaRPr lang="es-EC"/>
        </a:p>
      </dgm:t>
    </dgm:pt>
    <dgm:pt modelId="{27A9A0E8-AD97-48F2-A3FD-6B40DF5EF1C7}">
      <dgm:prSet custT="1"/>
      <dgm:spPr/>
      <dgm:t>
        <a:bodyPr/>
        <a:lstStyle/>
        <a:p>
          <a:pPr algn="just"/>
          <a:r>
            <a:rPr lang="es-EC" sz="1600" dirty="0" smtClean="0"/>
            <a:t>“Para el año 2018 la empresa “</a:t>
          </a:r>
          <a:r>
            <a:rPr lang="es-EC" sz="1600" dirty="0" err="1" smtClean="0"/>
            <a:t>SOPROCONQ</a:t>
          </a:r>
          <a:r>
            <a:rPr lang="es-EC" sz="1600" dirty="0" smtClean="0"/>
            <a:t> – AGROMENDEZ CIA. LTDA”, será la primera empresa comercializadora de productos agrícolas entre los que se distribuirán tubérculos, hortalizas y frutas en general en la ciudad de Quito, ampliando sus mercados a otras provincias, y al mismo tiempo manteniendo productos de calidad cien por ciento sanos, por medio de innovación y el mejoramiento continuo en sus procesos, para de esta manera satisfacer las necesidades del cliente.”</a:t>
          </a:r>
          <a:endParaRPr lang="es-EC" sz="1600" dirty="0"/>
        </a:p>
      </dgm:t>
    </dgm:pt>
    <dgm:pt modelId="{2E8B7472-1D5F-4525-9243-266EB6BE7630}" type="parTrans" cxnId="{3431A55A-B8A9-4D51-96CB-720114FB259A}">
      <dgm:prSet/>
      <dgm:spPr/>
      <dgm:t>
        <a:bodyPr/>
        <a:lstStyle/>
        <a:p>
          <a:endParaRPr lang="es-EC"/>
        </a:p>
      </dgm:t>
    </dgm:pt>
    <dgm:pt modelId="{0077F505-ACDB-456C-B2CA-6AEFC052BD74}" type="sibTrans" cxnId="{3431A55A-B8A9-4D51-96CB-720114FB259A}">
      <dgm:prSet/>
      <dgm:spPr/>
      <dgm:t>
        <a:bodyPr/>
        <a:lstStyle/>
        <a:p>
          <a:endParaRPr lang="es-EC"/>
        </a:p>
      </dgm:t>
    </dgm:pt>
    <dgm:pt modelId="{CAD22DCF-AAD6-46CA-8078-B4F8E672FF41}" type="pres">
      <dgm:prSet presAssocID="{DBB9328F-98B0-4366-8851-C5A732584BA3}" presName="compositeShape" presStyleCnt="0">
        <dgm:presLayoutVars>
          <dgm:dir/>
          <dgm:resizeHandles/>
        </dgm:presLayoutVars>
      </dgm:prSet>
      <dgm:spPr/>
    </dgm:pt>
    <dgm:pt modelId="{F40A39F1-41B3-413E-B925-273C4DED5851}" type="pres">
      <dgm:prSet presAssocID="{DBB9328F-98B0-4366-8851-C5A732584BA3}" presName="pyramid" presStyleLbl="node1" presStyleIdx="0" presStyleCnt="1" custLinFactNeighborX="-14572" custLinFactNeighborY="386"/>
      <dgm:spPr/>
    </dgm:pt>
    <dgm:pt modelId="{A95D2C1E-4372-41C4-A9B7-D98B316BC1B3}" type="pres">
      <dgm:prSet presAssocID="{DBB9328F-98B0-4366-8851-C5A732584BA3}" presName="theList" presStyleCnt="0"/>
      <dgm:spPr/>
    </dgm:pt>
    <dgm:pt modelId="{823CFA4D-528E-48F7-9F62-2C72E2A77AD7}" type="pres">
      <dgm:prSet presAssocID="{799FE2D3-3F06-412A-8CF3-442914F85140}" presName="aNode" presStyleLbl="fgAcc1" presStyleIdx="0" presStyleCnt="2" custScaleX="261519" custScaleY="577195" custLinFactNeighborY="254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C6FB63-3A9F-4419-9315-7E1636B61D64}" type="pres">
      <dgm:prSet presAssocID="{799FE2D3-3F06-412A-8CF3-442914F85140}" presName="aSpace" presStyleCnt="0"/>
      <dgm:spPr/>
    </dgm:pt>
    <dgm:pt modelId="{AE73507D-488C-418C-8E52-06CC52B59EBD}" type="pres">
      <dgm:prSet presAssocID="{42A9B5BC-31CE-40F8-9008-1BC6186BADCB}" presName="aNode" presStyleLbl="fgAcc1" presStyleIdx="1" presStyleCnt="2" custScaleX="255717" custScaleY="866007" custLinFactY="116675" custLinFactNeighborY="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325C62-066C-4951-8E71-FBE5FAC48A9C}" type="pres">
      <dgm:prSet presAssocID="{42A9B5BC-31CE-40F8-9008-1BC6186BADCB}" presName="aSpace" presStyleCnt="0"/>
      <dgm:spPr/>
    </dgm:pt>
  </dgm:ptLst>
  <dgm:cxnLst>
    <dgm:cxn modelId="{E7597E3D-C172-435B-9CCA-BF6F241B5D48}" type="presOf" srcId="{DBB9328F-98B0-4366-8851-C5A732584BA3}" destId="{CAD22DCF-AAD6-46CA-8078-B4F8E672FF41}" srcOrd="0" destOrd="0" presId="urn:microsoft.com/office/officeart/2005/8/layout/pyramid2"/>
    <dgm:cxn modelId="{0BFB72D3-DAB3-4D77-ADE6-42F0404DADE7}" srcId="{DBB9328F-98B0-4366-8851-C5A732584BA3}" destId="{799FE2D3-3F06-412A-8CF3-442914F85140}" srcOrd="0" destOrd="0" parTransId="{8321EDFF-0161-4C87-B8B2-4E4BFBB1055C}" sibTransId="{D0D02659-E80D-4A0C-B201-637CB309E24E}"/>
    <dgm:cxn modelId="{FA38BE61-3732-49EE-9A66-31723362842C}" type="presOf" srcId="{B5E208D9-2C43-4414-B4DF-438DBA1137DA}" destId="{823CFA4D-528E-48F7-9F62-2C72E2A77AD7}" srcOrd="0" destOrd="1" presId="urn:microsoft.com/office/officeart/2005/8/layout/pyramid2"/>
    <dgm:cxn modelId="{3431A55A-B8A9-4D51-96CB-720114FB259A}" srcId="{42A9B5BC-31CE-40F8-9008-1BC6186BADCB}" destId="{27A9A0E8-AD97-48F2-A3FD-6B40DF5EF1C7}" srcOrd="0" destOrd="0" parTransId="{2E8B7472-1D5F-4525-9243-266EB6BE7630}" sibTransId="{0077F505-ACDB-456C-B2CA-6AEFC052BD74}"/>
    <dgm:cxn modelId="{84F79E80-5F57-4525-9821-2D8A93CB06C3}" srcId="{DBB9328F-98B0-4366-8851-C5A732584BA3}" destId="{42A9B5BC-31CE-40F8-9008-1BC6186BADCB}" srcOrd="1" destOrd="0" parTransId="{88FDF888-6F27-4F42-8682-02AD6B2245FA}" sibTransId="{B7F5BCB6-9A87-4ACB-93FF-CAA06B2140E4}"/>
    <dgm:cxn modelId="{BE7B6704-B473-40F1-9365-910DE999F169}" srcId="{799FE2D3-3F06-412A-8CF3-442914F85140}" destId="{B5E208D9-2C43-4414-B4DF-438DBA1137DA}" srcOrd="0" destOrd="0" parTransId="{B6F5A243-EE70-460E-B3F7-D2475553700C}" sibTransId="{DBE63ECD-6946-42BC-82EA-02F4EC997CF7}"/>
    <dgm:cxn modelId="{59BF04D0-EAB1-49ED-B243-9AFE66B38632}" type="presOf" srcId="{799FE2D3-3F06-412A-8CF3-442914F85140}" destId="{823CFA4D-528E-48F7-9F62-2C72E2A77AD7}" srcOrd="0" destOrd="0" presId="urn:microsoft.com/office/officeart/2005/8/layout/pyramid2"/>
    <dgm:cxn modelId="{5D0B820B-F762-4782-A4E9-384875266E2F}" type="presOf" srcId="{27A9A0E8-AD97-48F2-A3FD-6B40DF5EF1C7}" destId="{AE73507D-488C-418C-8E52-06CC52B59EBD}" srcOrd="0" destOrd="1" presId="urn:microsoft.com/office/officeart/2005/8/layout/pyramid2"/>
    <dgm:cxn modelId="{B113FA76-E70C-4209-8610-17FBDEB84D59}" type="presOf" srcId="{42A9B5BC-31CE-40F8-9008-1BC6186BADCB}" destId="{AE73507D-488C-418C-8E52-06CC52B59EBD}" srcOrd="0" destOrd="0" presId="urn:microsoft.com/office/officeart/2005/8/layout/pyramid2"/>
    <dgm:cxn modelId="{055F190D-2500-4131-9DCF-0F538D35E25C}" type="presParOf" srcId="{CAD22DCF-AAD6-46CA-8078-B4F8E672FF41}" destId="{F40A39F1-41B3-413E-B925-273C4DED5851}" srcOrd="0" destOrd="0" presId="urn:microsoft.com/office/officeart/2005/8/layout/pyramid2"/>
    <dgm:cxn modelId="{1CB87F97-1502-4A08-94E4-B82B0CD9D3C3}" type="presParOf" srcId="{CAD22DCF-AAD6-46CA-8078-B4F8E672FF41}" destId="{A95D2C1E-4372-41C4-A9B7-D98B316BC1B3}" srcOrd="1" destOrd="0" presId="urn:microsoft.com/office/officeart/2005/8/layout/pyramid2"/>
    <dgm:cxn modelId="{71DC9D56-F351-4CB2-A1F0-05534E4B496E}" type="presParOf" srcId="{A95D2C1E-4372-41C4-A9B7-D98B316BC1B3}" destId="{823CFA4D-528E-48F7-9F62-2C72E2A77AD7}" srcOrd="0" destOrd="0" presId="urn:microsoft.com/office/officeart/2005/8/layout/pyramid2"/>
    <dgm:cxn modelId="{FD46EB2C-9460-4887-A2CB-699C2F724E62}" type="presParOf" srcId="{A95D2C1E-4372-41C4-A9B7-D98B316BC1B3}" destId="{7BC6FB63-3A9F-4419-9315-7E1636B61D64}" srcOrd="1" destOrd="0" presId="urn:microsoft.com/office/officeart/2005/8/layout/pyramid2"/>
    <dgm:cxn modelId="{BBB5DD7A-B5FF-4606-A4EE-011E7F44642C}" type="presParOf" srcId="{A95D2C1E-4372-41C4-A9B7-D98B316BC1B3}" destId="{AE73507D-488C-418C-8E52-06CC52B59EBD}" srcOrd="2" destOrd="0" presId="urn:microsoft.com/office/officeart/2005/8/layout/pyramid2"/>
    <dgm:cxn modelId="{FDBC8446-C169-4A63-8C2C-76388EBD2ACD}" type="presParOf" srcId="{A95D2C1E-4372-41C4-A9B7-D98B316BC1B3}" destId="{A4325C62-066C-4951-8E71-FBE5FAC48A9C}" srcOrd="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2604F9-A281-4B15-987F-EA8BB5A3D8E3}" type="doc">
      <dgm:prSet loTypeId="urn:microsoft.com/office/officeart/2005/8/layout/hierarchy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387D03AA-029E-461F-834F-7942106F71FE}">
      <dgm:prSet phldrT="[Texto]" custT="1"/>
      <dgm:spPr/>
      <dgm:t>
        <a:bodyPr/>
        <a:lstStyle/>
        <a:p>
          <a:r>
            <a:rPr lang="es-EC" sz="4400" b="1" dirty="0" smtClean="0">
              <a:solidFill>
                <a:schemeClr val="tx1"/>
              </a:solidFill>
            </a:rPr>
            <a:t>ESTUDIO DE MERCADO </a:t>
          </a:r>
          <a:endParaRPr lang="es-EC" sz="4400" dirty="0">
            <a:solidFill>
              <a:schemeClr val="tx1"/>
            </a:solidFill>
          </a:endParaRPr>
        </a:p>
      </dgm:t>
    </dgm:pt>
    <dgm:pt modelId="{E29172EA-8CFD-44F6-80FB-FECA1C21C0D5}" type="parTrans" cxnId="{0C963A8D-ECDD-4E4A-9801-2A6342F8F741}">
      <dgm:prSet/>
      <dgm:spPr/>
      <dgm:t>
        <a:bodyPr/>
        <a:lstStyle/>
        <a:p>
          <a:endParaRPr lang="es-EC"/>
        </a:p>
      </dgm:t>
    </dgm:pt>
    <dgm:pt modelId="{3872510B-9B45-47EC-8A61-6BC451716D37}" type="sibTrans" cxnId="{0C963A8D-ECDD-4E4A-9801-2A6342F8F741}">
      <dgm:prSet/>
      <dgm:spPr/>
      <dgm:t>
        <a:bodyPr/>
        <a:lstStyle/>
        <a:p>
          <a:endParaRPr lang="es-EC"/>
        </a:p>
      </dgm:t>
    </dgm:pt>
    <dgm:pt modelId="{90C7A7E8-CDA5-4B64-9E04-7BAF51E1E7C7}">
      <dgm:prSet phldrT="[Texto]" custT="1"/>
      <dgm:spPr/>
      <dgm:t>
        <a:bodyPr/>
        <a:lstStyle/>
        <a:p>
          <a:r>
            <a:rPr lang="es-EC" sz="4000" b="1" dirty="0" smtClean="0">
              <a:solidFill>
                <a:schemeClr val="tx1"/>
              </a:solidFill>
            </a:rPr>
            <a:t>OBJETIVOS DEL ESTUDIO</a:t>
          </a:r>
          <a:endParaRPr lang="es-EC" sz="4000" dirty="0">
            <a:solidFill>
              <a:schemeClr val="tx1"/>
            </a:solidFill>
          </a:endParaRPr>
        </a:p>
      </dgm:t>
    </dgm:pt>
    <dgm:pt modelId="{7A140677-763A-4008-B094-993C86E92EED}" type="parTrans" cxnId="{0875EA99-DD01-4E21-A429-2E1AAF5B80E9}">
      <dgm:prSet/>
      <dgm:spPr/>
      <dgm:t>
        <a:bodyPr/>
        <a:lstStyle/>
        <a:p>
          <a:endParaRPr lang="es-EC"/>
        </a:p>
      </dgm:t>
    </dgm:pt>
    <dgm:pt modelId="{AFC61A10-FC36-4D20-BF5A-9992A4B29C42}" type="sibTrans" cxnId="{0875EA99-DD01-4E21-A429-2E1AAF5B80E9}">
      <dgm:prSet/>
      <dgm:spPr/>
      <dgm:t>
        <a:bodyPr/>
        <a:lstStyle/>
        <a:p>
          <a:endParaRPr lang="es-EC"/>
        </a:p>
      </dgm:t>
    </dgm:pt>
    <dgm:pt modelId="{48DC336A-34EF-45C3-8966-EA1BA20F3F8A}">
      <dgm:prSet phldrT="[Texto]" custT="1"/>
      <dgm:spPr/>
      <dgm:t>
        <a:bodyPr/>
        <a:lstStyle/>
        <a:p>
          <a:pPr algn="l"/>
          <a:r>
            <a:rPr lang="es-EC" sz="2000" b="1" dirty="0" smtClean="0">
              <a:solidFill>
                <a:schemeClr val="tx1"/>
              </a:solidFill>
            </a:rPr>
            <a:t>Objetivo General</a:t>
          </a:r>
        </a:p>
        <a:p>
          <a:pPr algn="l"/>
          <a:r>
            <a:rPr lang="es-EC" sz="2000" dirty="0" smtClean="0">
              <a:solidFill>
                <a:schemeClr val="tx1"/>
              </a:solidFill>
            </a:rPr>
            <a:t>Establecer  </a:t>
          </a:r>
          <a:r>
            <a:rPr lang="es-EC" sz="2000" dirty="0" smtClean="0">
              <a:solidFill>
                <a:schemeClr val="tx1"/>
              </a:solidFill>
            </a:rPr>
            <a:t>si existen necesidades insatisfechas y cubrir con la venta de productos de calidad, mejor precio y brindando un buen servicio al cliente. Además de conocer el tipo de producto que el consumidor requiere y cumplir con las características que demanda</a:t>
          </a:r>
          <a:r>
            <a:rPr lang="es-EC" sz="1600" dirty="0" smtClean="0">
              <a:solidFill>
                <a:schemeClr val="tx1"/>
              </a:solidFill>
            </a:rPr>
            <a:t>. </a:t>
          </a:r>
          <a:endParaRPr lang="es-EC" sz="1600" dirty="0">
            <a:solidFill>
              <a:schemeClr val="tx1"/>
            </a:solidFill>
          </a:endParaRPr>
        </a:p>
      </dgm:t>
    </dgm:pt>
    <dgm:pt modelId="{E321EDFC-F435-442B-9A03-2A05C65815DD}" type="parTrans" cxnId="{449869BD-10E2-4148-9475-6C20FCEE238E}">
      <dgm:prSet/>
      <dgm:spPr/>
      <dgm:t>
        <a:bodyPr/>
        <a:lstStyle/>
        <a:p>
          <a:endParaRPr lang="es-EC"/>
        </a:p>
      </dgm:t>
    </dgm:pt>
    <dgm:pt modelId="{F15732A9-4031-47D5-85DE-8F49A6A4BB64}" type="sibTrans" cxnId="{449869BD-10E2-4148-9475-6C20FCEE238E}">
      <dgm:prSet/>
      <dgm:spPr/>
      <dgm:t>
        <a:bodyPr/>
        <a:lstStyle/>
        <a:p>
          <a:endParaRPr lang="es-EC"/>
        </a:p>
      </dgm:t>
    </dgm:pt>
    <dgm:pt modelId="{F2E62AF7-65F8-4B50-ACB2-1B040CE49B52}">
      <dgm:prSet phldrT="[Texto]" custT="1"/>
      <dgm:spPr/>
      <dgm:t>
        <a:bodyPr/>
        <a:lstStyle/>
        <a:p>
          <a:pPr algn="l"/>
          <a:r>
            <a:rPr lang="es-EC" sz="2000" b="1" dirty="0" smtClean="0">
              <a:solidFill>
                <a:schemeClr val="tx1"/>
              </a:solidFill>
            </a:rPr>
            <a:t>Objetivos Específicos </a:t>
          </a:r>
        </a:p>
        <a:p>
          <a:pPr algn="l"/>
          <a:r>
            <a:rPr lang="es-EC" sz="2000" dirty="0" smtClean="0">
              <a:solidFill>
                <a:schemeClr val="tx1"/>
              </a:solidFill>
            </a:rPr>
            <a:t>Establecer la </a:t>
          </a:r>
          <a:r>
            <a:rPr lang="es-EC" sz="2000" dirty="0" smtClean="0">
              <a:solidFill>
                <a:schemeClr val="tx1"/>
              </a:solidFill>
            </a:rPr>
            <a:t>estructura del mercado </a:t>
          </a:r>
        </a:p>
        <a:p>
          <a:pPr algn="l"/>
          <a:r>
            <a:rPr lang="es-EC" sz="2000" dirty="0" smtClean="0">
              <a:solidFill>
                <a:schemeClr val="tx1"/>
              </a:solidFill>
            </a:rPr>
            <a:t>Conocer las preferencias de los consumidores</a:t>
          </a:r>
        </a:p>
        <a:p>
          <a:pPr algn="l"/>
          <a:r>
            <a:rPr lang="es-EC" sz="2000" dirty="0" smtClean="0">
              <a:solidFill>
                <a:schemeClr val="tx1"/>
              </a:solidFill>
            </a:rPr>
            <a:t>Obtener buena aceptación dentro del mercado meta existente dentro de la ciudad del Distrito Metropolitano De Quito.</a:t>
          </a:r>
          <a:endParaRPr lang="es-EC" sz="2000" dirty="0">
            <a:solidFill>
              <a:schemeClr val="tx1"/>
            </a:solidFill>
          </a:endParaRPr>
        </a:p>
      </dgm:t>
    </dgm:pt>
    <dgm:pt modelId="{E55B823E-AE8D-4773-BA41-047B11FBB5D3}" type="parTrans" cxnId="{2645353A-3F09-4D80-B4A8-44F550705795}">
      <dgm:prSet/>
      <dgm:spPr/>
      <dgm:t>
        <a:bodyPr/>
        <a:lstStyle/>
        <a:p>
          <a:endParaRPr lang="es-EC"/>
        </a:p>
      </dgm:t>
    </dgm:pt>
    <dgm:pt modelId="{3123FAC2-F800-44FB-A777-DD4A579CC139}" type="sibTrans" cxnId="{2645353A-3F09-4D80-B4A8-44F550705795}">
      <dgm:prSet/>
      <dgm:spPr/>
      <dgm:t>
        <a:bodyPr/>
        <a:lstStyle/>
        <a:p>
          <a:endParaRPr lang="es-EC"/>
        </a:p>
      </dgm:t>
    </dgm:pt>
    <dgm:pt modelId="{2DB63CD7-0FEE-4611-9549-557971037B93}" type="pres">
      <dgm:prSet presAssocID="{C52604F9-A281-4B15-987F-EA8BB5A3D8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6B00B8B-7921-422D-BC2D-70A0CBD45DCF}" type="pres">
      <dgm:prSet presAssocID="{387D03AA-029E-461F-834F-7942106F71FE}" presName="vertOne" presStyleCnt="0"/>
      <dgm:spPr/>
      <dgm:t>
        <a:bodyPr/>
        <a:lstStyle/>
        <a:p>
          <a:endParaRPr lang="es-EC"/>
        </a:p>
      </dgm:t>
    </dgm:pt>
    <dgm:pt modelId="{6E06AF69-CE71-4572-AD75-31E651F9E792}" type="pres">
      <dgm:prSet presAssocID="{387D03AA-029E-461F-834F-7942106F71FE}" presName="txOne" presStyleLbl="node0" presStyleIdx="0" presStyleCnt="1" custScaleY="374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462476-4074-41FC-BFAA-5F552E01A583}" type="pres">
      <dgm:prSet presAssocID="{387D03AA-029E-461F-834F-7942106F71FE}" presName="parTransOne" presStyleCnt="0"/>
      <dgm:spPr/>
      <dgm:t>
        <a:bodyPr/>
        <a:lstStyle/>
        <a:p>
          <a:endParaRPr lang="es-EC"/>
        </a:p>
      </dgm:t>
    </dgm:pt>
    <dgm:pt modelId="{B2E9D41C-072D-42BB-AC4E-CCA1B50E7A9A}" type="pres">
      <dgm:prSet presAssocID="{387D03AA-029E-461F-834F-7942106F71FE}" presName="horzOne" presStyleCnt="0"/>
      <dgm:spPr/>
      <dgm:t>
        <a:bodyPr/>
        <a:lstStyle/>
        <a:p>
          <a:endParaRPr lang="es-EC"/>
        </a:p>
      </dgm:t>
    </dgm:pt>
    <dgm:pt modelId="{1F220951-F119-4D49-A9AE-D7E376A22CB0}" type="pres">
      <dgm:prSet presAssocID="{90C7A7E8-CDA5-4B64-9E04-7BAF51E1E7C7}" presName="vertTwo" presStyleCnt="0"/>
      <dgm:spPr/>
      <dgm:t>
        <a:bodyPr/>
        <a:lstStyle/>
        <a:p>
          <a:endParaRPr lang="es-EC"/>
        </a:p>
      </dgm:t>
    </dgm:pt>
    <dgm:pt modelId="{D51F9D8D-4C93-44A6-B29E-8AA82673D87F}" type="pres">
      <dgm:prSet presAssocID="{90C7A7E8-CDA5-4B64-9E04-7BAF51E1E7C7}" presName="txTwo" presStyleLbl="node2" presStyleIdx="0" presStyleCnt="1" custScaleY="28261" custLinFactNeighborY="-475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1FA4DAA-7DC6-4462-9452-C2917D605593}" type="pres">
      <dgm:prSet presAssocID="{90C7A7E8-CDA5-4B64-9E04-7BAF51E1E7C7}" presName="parTransTwo" presStyleCnt="0"/>
      <dgm:spPr/>
      <dgm:t>
        <a:bodyPr/>
        <a:lstStyle/>
        <a:p>
          <a:endParaRPr lang="es-EC"/>
        </a:p>
      </dgm:t>
    </dgm:pt>
    <dgm:pt modelId="{4E55CDF2-C276-403B-B78F-67F05BDB34DF}" type="pres">
      <dgm:prSet presAssocID="{90C7A7E8-CDA5-4B64-9E04-7BAF51E1E7C7}" presName="horzTwo" presStyleCnt="0"/>
      <dgm:spPr/>
      <dgm:t>
        <a:bodyPr/>
        <a:lstStyle/>
        <a:p>
          <a:endParaRPr lang="es-EC"/>
        </a:p>
      </dgm:t>
    </dgm:pt>
    <dgm:pt modelId="{C5CEA13F-FDBB-4C73-B8DB-852A7F0874BC}" type="pres">
      <dgm:prSet presAssocID="{48DC336A-34EF-45C3-8966-EA1BA20F3F8A}" presName="vertThree" presStyleCnt="0"/>
      <dgm:spPr/>
      <dgm:t>
        <a:bodyPr/>
        <a:lstStyle/>
        <a:p>
          <a:endParaRPr lang="es-EC"/>
        </a:p>
      </dgm:t>
    </dgm:pt>
    <dgm:pt modelId="{1DF19D83-4D55-46D8-8AD8-357ED99CDE9D}" type="pres">
      <dgm:prSet presAssocID="{48DC336A-34EF-45C3-8966-EA1BA20F3F8A}" presName="txThree" presStyleLbl="node3" presStyleIdx="0" presStyleCnt="2" custScaleY="119827" custLinFactNeighborX="770" custLinFactNeighborY="-17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383F00-1D7E-4380-B3CB-7BD58C686A94}" type="pres">
      <dgm:prSet presAssocID="{48DC336A-34EF-45C3-8966-EA1BA20F3F8A}" presName="horzThree" presStyleCnt="0"/>
      <dgm:spPr/>
      <dgm:t>
        <a:bodyPr/>
        <a:lstStyle/>
        <a:p>
          <a:endParaRPr lang="es-EC"/>
        </a:p>
      </dgm:t>
    </dgm:pt>
    <dgm:pt modelId="{F7452147-1EFE-4246-BB21-F48475C1F1A6}" type="pres">
      <dgm:prSet presAssocID="{F15732A9-4031-47D5-85DE-8F49A6A4BB64}" presName="sibSpaceThree" presStyleCnt="0"/>
      <dgm:spPr/>
      <dgm:t>
        <a:bodyPr/>
        <a:lstStyle/>
        <a:p>
          <a:endParaRPr lang="es-EC"/>
        </a:p>
      </dgm:t>
    </dgm:pt>
    <dgm:pt modelId="{103F0763-966B-4E42-B991-54C0E0D4D115}" type="pres">
      <dgm:prSet presAssocID="{F2E62AF7-65F8-4B50-ACB2-1B040CE49B52}" presName="vertThree" presStyleCnt="0"/>
      <dgm:spPr/>
      <dgm:t>
        <a:bodyPr/>
        <a:lstStyle/>
        <a:p>
          <a:endParaRPr lang="es-EC"/>
        </a:p>
      </dgm:t>
    </dgm:pt>
    <dgm:pt modelId="{2C97549D-A470-4C2B-80C0-F9A6333364FB}" type="pres">
      <dgm:prSet presAssocID="{F2E62AF7-65F8-4B50-ACB2-1B040CE49B52}" presName="txThree" presStyleLbl="node3" presStyleIdx="1" presStyleCnt="2" custScaleX="107125" custScaleY="122326" custLinFactNeighborX="-322" custLinFactNeighborY="-259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E076C5-F6A1-4F38-9DE7-3361AC3780E2}" type="pres">
      <dgm:prSet presAssocID="{F2E62AF7-65F8-4B50-ACB2-1B040CE49B52}" presName="horzThree" presStyleCnt="0"/>
      <dgm:spPr/>
      <dgm:t>
        <a:bodyPr/>
        <a:lstStyle/>
        <a:p>
          <a:endParaRPr lang="es-EC"/>
        </a:p>
      </dgm:t>
    </dgm:pt>
  </dgm:ptLst>
  <dgm:cxnLst>
    <dgm:cxn modelId="{2645353A-3F09-4D80-B4A8-44F550705795}" srcId="{90C7A7E8-CDA5-4B64-9E04-7BAF51E1E7C7}" destId="{F2E62AF7-65F8-4B50-ACB2-1B040CE49B52}" srcOrd="1" destOrd="0" parTransId="{E55B823E-AE8D-4773-BA41-047B11FBB5D3}" sibTransId="{3123FAC2-F800-44FB-A777-DD4A579CC139}"/>
    <dgm:cxn modelId="{449869BD-10E2-4148-9475-6C20FCEE238E}" srcId="{90C7A7E8-CDA5-4B64-9E04-7BAF51E1E7C7}" destId="{48DC336A-34EF-45C3-8966-EA1BA20F3F8A}" srcOrd="0" destOrd="0" parTransId="{E321EDFC-F435-442B-9A03-2A05C65815DD}" sibTransId="{F15732A9-4031-47D5-85DE-8F49A6A4BB64}"/>
    <dgm:cxn modelId="{FC149B1F-EFD7-4FEA-94AB-B37D5A6E917E}" type="presOf" srcId="{C52604F9-A281-4B15-987F-EA8BB5A3D8E3}" destId="{2DB63CD7-0FEE-4611-9549-557971037B93}" srcOrd="0" destOrd="0" presId="urn:microsoft.com/office/officeart/2005/8/layout/hierarchy4"/>
    <dgm:cxn modelId="{0875EA99-DD01-4E21-A429-2E1AAF5B80E9}" srcId="{387D03AA-029E-461F-834F-7942106F71FE}" destId="{90C7A7E8-CDA5-4B64-9E04-7BAF51E1E7C7}" srcOrd="0" destOrd="0" parTransId="{7A140677-763A-4008-B094-993C86E92EED}" sibTransId="{AFC61A10-FC36-4D20-BF5A-9992A4B29C42}"/>
    <dgm:cxn modelId="{482837FD-A505-4995-90F3-8B07C6E13365}" type="presOf" srcId="{48DC336A-34EF-45C3-8966-EA1BA20F3F8A}" destId="{1DF19D83-4D55-46D8-8AD8-357ED99CDE9D}" srcOrd="0" destOrd="0" presId="urn:microsoft.com/office/officeart/2005/8/layout/hierarchy4"/>
    <dgm:cxn modelId="{770ECC10-24D8-4BE7-B4AF-D395A5CA5E47}" type="presOf" srcId="{F2E62AF7-65F8-4B50-ACB2-1B040CE49B52}" destId="{2C97549D-A470-4C2B-80C0-F9A6333364FB}" srcOrd="0" destOrd="0" presId="urn:microsoft.com/office/officeart/2005/8/layout/hierarchy4"/>
    <dgm:cxn modelId="{0C963A8D-ECDD-4E4A-9801-2A6342F8F741}" srcId="{C52604F9-A281-4B15-987F-EA8BB5A3D8E3}" destId="{387D03AA-029E-461F-834F-7942106F71FE}" srcOrd="0" destOrd="0" parTransId="{E29172EA-8CFD-44F6-80FB-FECA1C21C0D5}" sibTransId="{3872510B-9B45-47EC-8A61-6BC451716D37}"/>
    <dgm:cxn modelId="{68F7E2D6-8820-4E06-A290-BF351E757EA1}" type="presOf" srcId="{90C7A7E8-CDA5-4B64-9E04-7BAF51E1E7C7}" destId="{D51F9D8D-4C93-44A6-B29E-8AA82673D87F}" srcOrd="0" destOrd="0" presId="urn:microsoft.com/office/officeart/2005/8/layout/hierarchy4"/>
    <dgm:cxn modelId="{9C343BDE-16B3-49C5-9D3E-DE25D6CEF8CD}" type="presOf" srcId="{387D03AA-029E-461F-834F-7942106F71FE}" destId="{6E06AF69-CE71-4572-AD75-31E651F9E792}" srcOrd="0" destOrd="0" presId="urn:microsoft.com/office/officeart/2005/8/layout/hierarchy4"/>
    <dgm:cxn modelId="{4BC85DDC-D518-44B5-B802-9EF9224C41F2}" type="presParOf" srcId="{2DB63CD7-0FEE-4611-9549-557971037B93}" destId="{96B00B8B-7921-422D-BC2D-70A0CBD45DCF}" srcOrd="0" destOrd="0" presId="urn:microsoft.com/office/officeart/2005/8/layout/hierarchy4"/>
    <dgm:cxn modelId="{10062387-BFDD-458B-9811-CD3E4D387701}" type="presParOf" srcId="{96B00B8B-7921-422D-BC2D-70A0CBD45DCF}" destId="{6E06AF69-CE71-4572-AD75-31E651F9E792}" srcOrd="0" destOrd="0" presId="urn:microsoft.com/office/officeart/2005/8/layout/hierarchy4"/>
    <dgm:cxn modelId="{AB10AF67-2251-4039-8E17-B86CFC54AD4D}" type="presParOf" srcId="{96B00B8B-7921-422D-BC2D-70A0CBD45DCF}" destId="{28462476-4074-41FC-BFAA-5F552E01A583}" srcOrd="1" destOrd="0" presId="urn:microsoft.com/office/officeart/2005/8/layout/hierarchy4"/>
    <dgm:cxn modelId="{4B0DDEB7-0DDF-4B1B-8965-BA7DA3AC875D}" type="presParOf" srcId="{96B00B8B-7921-422D-BC2D-70A0CBD45DCF}" destId="{B2E9D41C-072D-42BB-AC4E-CCA1B50E7A9A}" srcOrd="2" destOrd="0" presId="urn:microsoft.com/office/officeart/2005/8/layout/hierarchy4"/>
    <dgm:cxn modelId="{66443A78-903F-4D2E-9544-B397AC1AC307}" type="presParOf" srcId="{B2E9D41C-072D-42BB-AC4E-CCA1B50E7A9A}" destId="{1F220951-F119-4D49-A9AE-D7E376A22CB0}" srcOrd="0" destOrd="0" presId="urn:microsoft.com/office/officeart/2005/8/layout/hierarchy4"/>
    <dgm:cxn modelId="{2B23B224-A20E-4F86-ABBB-E55D7D0495D5}" type="presParOf" srcId="{1F220951-F119-4D49-A9AE-D7E376A22CB0}" destId="{D51F9D8D-4C93-44A6-B29E-8AA82673D87F}" srcOrd="0" destOrd="0" presId="urn:microsoft.com/office/officeart/2005/8/layout/hierarchy4"/>
    <dgm:cxn modelId="{F51D0F40-F012-4C52-B988-0E16019D1296}" type="presParOf" srcId="{1F220951-F119-4D49-A9AE-D7E376A22CB0}" destId="{81FA4DAA-7DC6-4462-9452-C2917D605593}" srcOrd="1" destOrd="0" presId="urn:microsoft.com/office/officeart/2005/8/layout/hierarchy4"/>
    <dgm:cxn modelId="{2F56D0F8-FC41-43D4-A46A-4959F5C9CA51}" type="presParOf" srcId="{1F220951-F119-4D49-A9AE-D7E376A22CB0}" destId="{4E55CDF2-C276-403B-B78F-67F05BDB34DF}" srcOrd="2" destOrd="0" presId="urn:microsoft.com/office/officeart/2005/8/layout/hierarchy4"/>
    <dgm:cxn modelId="{DA1704DB-1551-490E-BE5E-544AB301C855}" type="presParOf" srcId="{4E55CDF2-C276-403B-B78F-67F05BDB34DF}" destId="{C5CEA13F-FDBB-4C73-B8DB-852A7F0874BC}" srcOrd="0" destOrd="0" presId="urn:microsoft.com/office/officeart/2005/8/layout/hierarchy4"/>
    <dgm:cxn modelId="{AD87983A-F167-4C8F-832D-5B4806E2EBB5}" type="presParOf" srcId="{C5CEA13F-FDBB-4C73-B8DB-852A7F0874BC}" destId="{1DF19D83-4D55-46D8-8AD8-357ED99CDE9D}" srcOrd="0" destOrd="0" presId="urn:microsoft.com/office/officeart/2005/8/layout/hierarchy4"/>
    <dgm:cxn modelId="{AB1FF6EB-4F8E-4C44-B3D1-92B95222FA84}" type="presParOf" srcId="{C5CEA13F-FDBB-4C73-B8DB-852A7F0874BC}" destId="{FB383F00-1D7E-4380-B3CB-7BD58C686A94}" srcOrd="1" destOrd="0" presId="urn:microsoft.com/office/officeart/2005/8/layout/hierarchy4"/>
    <dgm:cxn modelId="{8FBF9B39-9A52-49BC-A6F2-B9B4AEC43694}" type="presParOf" srcId="{4E55CDF2-C276-403B-B78F-67F05BDB34DF}" destId="{F7452147-1EFE-4246-BB21-F48475C1F1A6}" srcOrd="1" destOrd="0" presId="urn:microsoft.com/office/officeart/2005/8/layout/hierarchy4"/>
    <dgm:cxn modelId="{1E52DC36-8589-4EA1-A502-8949E5CD6565}" type="presParOf" srcId="{4E55CDF2-C276-403B-B78F-67F05BDB34DF}" destId="{103F0763-966B-4E42-B991-54C0E0D4D115}" srcOrd="2" destOrd="0" presId="urn:microsoft.com/office/officeart/2005/8/layout/hierarchy4"/>
    <dgm:cxn modelId="{21D8E6C7-D7C1-4D7A-87B3-B58B35585915}" type="presParOf" srcId="{103F0763-966B-4E42-B991-54C0E0D4D115}" destId="{2C97549D-A470-4C2B-80C0-F9A6333364FB}" srcOrd="0" destOrd="0" presId="urn:microsoft.com/office/officeart/2005/8/layout/hierarchy4"/>
    <dgm:cxn modelId="{79DEEFA1-663B-40CE-BC50-8F8B6B00E521}" type="presParOf" srcId="{103F0763-966B-4E42-B991-54C0E0D4D115}" destId="{7FE076C5-F6A1-4F38-9DE7-3361AC3780E2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789F2C-7876-4C0C-A6DD-D84CAE9EED6A}" type="doc">
      <dgm:prSet loTypeId="urn:microsoft.com/office/officeart/2005/8/layout/process1" loCatId="process" qsTypeId="urn:microsoft.com/office/officeart/2005/8/quickstyle/simple3" qsCatId="simple" csTypeId="urn:microsoft.com/office/officeart/2005/8/colors/accent1_5" csCatId="accent1" phldr="1"/>
      <dgm:spPr/>
    </dgm:pt>
    <dgm:pt modelId="{2942A404-104E-4B90-8D3F-838ED221D7D3}">
      <dgm:prSet phldrT="[Texto]" custT="1"/>
      <dgm:spPr/>
      <dgm:t>
        <a:bodyPr/>
        <a:lstStyle/>
        <a:p>
          <a:pPr algn="l"/>
          <a:r>
            <a:rPr lang="es-EC" sz="2400" dirty="0" smtClean="0"/>
            <a:t>OFERTA COMPETITIVA  O MERCADO LIBRE</a:t>
          </a:r>
          <a:endParaRPr lang="es-EC" sz="2400" dirty="0"/>
        </a:p>
      </dgm:t>
    </dgm:pt>
    <dgm:pt modelId="{C74C9E22-093F-4751-8CD1-4D2670AA01AE}" type="parTrans" cxnId="{E9904EF9-0741-479C-BB89-E3F9A5FD5370}">
      <dgm:prSet/>
      <dgm:spPr/>
      <dgm:t>
        <a:bodyPr/>
        <a:lstStyle/>
        <a:p>
          <a:endParaRPr lang="es-EC"/>
        </a:p>
      </dgm:t>
    </dgm:pt>
    <dgm:pt modelId="{E8AE25F6-B39A-48EE-95D1-3CA313EF5C7C}" type="sibTrans" cxnId="{E9904EF9-0741-479C-BB89-E3F9A5FD5370}">
      <dgm:prSet/>
      <dgm:spPr/>
      <dgm:t>
        <a:bodyPr/>
        <a:lstStyle/>
        <a:p>
          <a:endParaRPr lang="es-EC"/>
        </a:p>
      </dgm:t>
    </dgm:pt>
    <dgm:pt modelId="{25721810-A411-4D52-9D11-8DA5745AC0BF}">
      <dgm:prSet phldrT="[Texto]" custT="1"/>
      <dgm:spPr/>
      <dgm:t>
        <a:bodyPr/>
        <a:lstStyle/>
        <a:p>
          <a:pPr algn="l"/>
          <a:r>
            <a:rPr lang="es-EC" sz="2400" dirty="0" smtClean="0"/>
            <a:t>La mayoría de los competidores ofrecen los mismos productos</a:t>
          </a:r>
        </a:p>
      </dgm:t>
    </dgm:pt>
    <dgm:pt modelId="{74E5DEB4-EA90-47E8-A860-10839D0BBA32}" type="sibTrans" cxnId="{E99B012B-2D4F-4247-A4AF-EB50D15E32AF}">
      <dgm:prSet/>
      <dgm:spPr/>
      <dgm:t>
        <a:bodyPr/>
        <a:lstStyle/>
        <a:p>
          <a:endParaRPr lang="es-EC"/>
        </a:p>
      </dgm:t>
    </dgm:pt>
    <dgm:pt modelId="{871F3690-6160-4E6F-AA16-58891AC1C744}" type="parTrans" cxnId="{E99B012B-2D4F-4247-A4AF-EB50D15E32AF}">
      <dgm:prSet/>
      <dgm:spPr/>
      <dgm:t>
        <a:bodyPr/>
        <a:lstStyle/>
        <a:p>
          <a:endParaRPr lang="es-EC"/>
        </a:p>
      </dgm:t>
    </dgm:pt>
    <dgm:pt modelId="{5DB06E82-21A2-4A7D-ADEB-4373B473449C}" type="pres">
      <dgm:prSet presAssocID="{95789F2C-7876-4C0C-A6DD-D84CAE9EED6A}" presName="Name0" presStyleCnt="0">
        <dgm:presLayoutVars>
          <dgm:dir/>
          <dgm:resizeHandles val="exact"/>
        </dgm:presLayoutVars>
      </dgm:prSet>
      <dgm:spPr/>
    </dgm:pt>
    <dgm:pt modelId="{52F37C87-F742-4F36-B130-D4C312CCD33B}" type="pres">
      <dgm:prSet presAssocID="{2942A404-104E-4B90-8D3F-838ED221D7D3}" presName="node" presStyleLbl="node1" presStyleIdx="0" presStyleCnt="2" custScaleX="210723" custLinFactNeighborX="-473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F0A21A-99F0-4C50-A4EC-609E9A868003}" type="pres">
      <dgm:prSet presAssocID="{E8AE25F6-B39A-48EE-95D1-3CA313EF5C7C}" presName="sibTrans" presStyleLbl="sibTrans2D1" presStyleIdx="0" presStyleCnt="1" custScaleX="155960" custScaleY="140074"/>
      <dgm:spPr/>
      <dgm:t>
        <a:bodyPr/>
        <a:lstStyle/>
        <a:p>
          <a:endParaRPr lang="es-EC"/>
        </a:p>
      </dgm:t>
    </dgm:pt>
    <dgm:pt modelId="{45802E3B-92A8-4EA2-921C-EA5C6D5AE52E}" type="pres">
      <dgm:prSet presAssocID="{E8AE25F6-B39A-48EE-95D1-3CA313EF5C7C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DFC1F1E0-5562-40B6-9587-4D5E268FDE13}" type="pres">
      <dgm:prSet presAssocID="{25721810-A411-4D52-9D11-8DA5745AC0BF}" presName="node" presStyleLbl="node1" presStyleIdx="1" presStyleCnt="2" custScaleX="304897" custLinFactNeighborX="80926" custLinFactNeighborY="-33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82A5A4-3192-4851-B5BB-94F1086FBA8C}" type="presOf" srcId="{25721810-A411-4D52-9D11-8DA5745AC0BF}" destId="{DFC1F1E0-5562-40B6-9587-4D5E268FDE13}" srcOrd="0" destOrd="0" presId="urn:microsoft.com/office/officeart/2005/8/layout/process1"/>
    <dgm:cxn modelId="{E99B012B-2D4F-4247-A4AF-EB50D15E32AF}" srcId="{95789F2C-7876-4C0C-A6DD-D84CAE9EED6A}" destId="{25721810-A411-4D52-9D11-8DA5745AC0BF}" srcOrd="1" destOrd="0" parTransId="{871F3690-6160-4E6F-AA16-58891AC1C744}" sibTransId="{74E5DEB4-EA90-47E8-A860-10839D0BBA32}"/>
    <dgm:cxn modelId="{98B17BC5-6FE7-4954-8030-6B2A857948A4}" type="presOf" srcId="{E8AE25F6-B39A-48EE-95D1-3CA313EF5C7C}" destId="{28F0A21A-99F0-4C50-A4EC-609E9A868003}" srcOrd="0" destOrd="0" presId="urn:microsoft.com/office/officeart/2005/8/layout/process1"/>
    <dgm:cxn modelId="{1D58E9AE-FD95-4074-9C68-CBC0352D95DC}" type="presOf" srcId="{2942A404-104E-4B90-8D3F-838ED221D7D3}" destId="{52F37C87-F742-4F36-B130-D4C312CCD33B}" srcOrd="0" destOrd="0" presId="urn:microsoft.com/office/officeart/2005/8/layout/process1"/>
    <dgm:cxn modelId="{128BCCC6-2D23-467B-A77F-650DE5EE7B4B}" type="presOf" srcId="{E8AE25F6-B39A-48EE-95D1-3CA313EF5C7C}" destId="{45802E3B-92A8-4EA2-921C-EA5C6D5AE52E}" srcOrd="1" destOrd="0" presId="urn:microsoft.com/office/officeart/2005/8/layout/process1"/>
    <dgm:cxn modelId="{C739B422-3A8C-446C-A396-141A95B48485}" type="presOf" srcId="{95789F2C-7876-4C0C-A6DD-D84CAE9EED6A}" destId="{5DB06E82-21A2-4A7D-ADEB-4373B473449C}" srcOrd="0" destOrd="0" presId="urn:microsoft.com/office/officeart/2005/8/layout/process1"/>
    <dgm:cxn modelId="{E9904EF9-0741-479C-BB89-E3F9A5FD5370}" srcId="{95789F2C-7876-4C0C-A6DD-D84CAE9EED6A}" destId="{2942A404-104E-4B90-8D3F-838ED221D7D3}" srcOrd="0" destOrd="0" parTransId="{C74C9E22-093F-4751-8CD1-4D2670AA01AE}" sibTransId="{E8AE25F6-B39A-48EE-95D1-3CA313EF5C7C}"/>
    <dgm:cxn modelId="{43E1CDDC-9307-4733-BDB8-9431D40CC761}" type="presParOf" srcId="{5DB06E82-21A2-4A7D-ADEB-4373B473449C}" destId="{52F37C87-F742-4F36-B130-D4C312CCD33B}" srcOrd="0" destOrd="0" presId="urn:microsoft.com/office/officeart/2005/8/layout/process1"/>
    <dgm:cxn modelId="{826F5236-33C1-48AD-B6AB-FE99B8839D44}" type="presParOf" srcId="{5DB06E82-21A2-4A7D-ADEB-4373B473449C}" destId="{28F0A21A-99F0-4C50-A4EC-609E9A868003}" srcOrd="1" destOrd="0" presId="urn:microsoft.com/office/officeart/2005/8/layout/process1"/>
    <dgm:cxn modelId="{9FB28FAB-38AD-4CCB-A175-BB9B94E7A174}" type="presParOf" srcId="{28F0A21A-99F0-4C50-A4EC-609E9A868003}" destId="{45802E3B-92A8-4EA2-921C-EA5C6D5AE52E}" srcOrd="0" destOrd="0" presId="urn:microsoft.com/office/officeart/2005/8/layout/process1"/>
    <dgm:cxn modelId="{92794E5D-ED60-4810-B7DE-FE9103D67853}" type="presParOf" srcId="{5DB06E82-21A2-4A7D-ADEB-4373B473449C}" destId="{DFC1F1E0-5562-40B6-9587-4D5E268FDE13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1DC053-E709-4524-99DD-FF9148855225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E8039C-948B-4402-A7BB-5BDC623A942B}">
      <dgm:prSet phldrT="[Texto]" custT="1"/>
      <dgm:spPr/>
      <dgm:t>
        <a:bodyPr/>
        <a:lstStyle/>
        <a:p>
          <a:r>
            <a:rPr lang="es-EC" sz="2400" b="0" dirty="0" smtClean="0"/>
            <a:t>Factores que afectan a la oferta</a:t>
          </a:r>
          <a:endParaRPr lang="es-EC" sz="2400" b="0" dirty="0"/>
        </a:p>
      </dgm:t>
    </dgm:pt>
    <dgm:pt modelId="{F251093E-5463-4BBE-9D5A-98A9996825AF}" type="parTrans" cxnId="{A0AE28DC-5B10-47D6-85CB-73A2A35C94C3}">
      <dgm:prSet/>
      <dgm:spPr/>
      <dgm:t>
        <a:bodyPr/>
        <a:lstStyle/>
        <a:p>
          <a:endParaRPr lang="es-EC"/>
        </a:p>
      </dgm:t>
    </dgm:pt>
    <dgm:pt modelId="{54D020CA-E9F6-40B6-BFF1-A7DC2FC4D06A}" type="sibTrans" cxnId="{A0AE28DC-5B10-47D6-85CB-73A2A35C94C3}">
      <dgm:prSet/>
      <dgm:spPr/>
      <dgm:t>
        <a:bodyPr/>
        <a:lstStyle/>
        <a:p>
          <a:endParaRPr lang="es-EC"/>
        </a:p>
      </dgm:t>
    </dgm:pt>
    <dgm:pt modelId="{91ECAFF3-EE8B-47B7-AFEE-7E65D281A1DD}">
      <dgm:prSet phldrT="[Texto]" custT="1"/>
      <dgm:spPr/>
      <dgm:t>
        <a:bodyPr/>
        <a:lstStyle/>
        <a:p>
          <a:r>
            <a:rPr lang="es-EC" sz="2400" b="0" dirty="0" smtClean="0"/>
            <a:t>Número y Capacidad de producción de los Competidores</a:t>
          </a:r>
          <a:endParaRPr lang="es-EC" sz="2400" b="0" dirty="0"/>
        </a:p>
      </dgm:t>
    </dgm:pt>
    <dgm:pt modelId="{61086F6A-D616-4020-B070-B54DD89EBF90}" type="parTrans" cxnId="{57D8E22C-AD8A-4DFE-9B4A-2CFB84BF3269}">
      <dgm:prSet/>
      <dgm:spPr/>
      <dgm:t>
        <a:bodyPr/>
        <a:lstStyle/>
        <a:p>
          <a:endParaRPr lang="es-EC"/>
        </a:p>
      </dgm:t>
    </dgm:pt>
    <dgm:pt modelId="{AD10285B-4E4E-4CC0-B729-AB1F3E5FFE7E}" type="sibTrans" cxnId="{57D8E22C-AD8A-4DFE-9B4A-2CFB84BF3269}">
      <dgm:prSet/>
      <dgm:spPr/>
      <dgm:t>
        <a:bodyPr/>
        <a:lstStyle/>
        <a:p>
          <a:endParaRPr lang="es-EC"/>
        </a:p>
      </dgm:t>
    </dgm:pt>
    <dgm:pt modelId="{E902B1F4-D4F4-4D90-8E22-074E34B6AF76}">
      <dgm:prSet phldrT="[Texto]" custT="1"/>
      <dgm:spPr/>
      <dgm:t>
        <a:bodyPr/>
        <a:lstStyle/>
        <a:p>
          <a:r>
            <a:rPr lang="es-EC" sz="2400" b="0" dirty="0" smtClean="0"/>
            <a:t>Incursión de nuevos competidores</a:t>
          </a:r>
          <a:endParaRPr lang="es-EC" sz="2400" b="0" dirty="0"/>
        </a:p>
      </dgm:t>
    </dgm:pt>
    <dgm:pt modelId="{E40B816A-CB7A-4394-9F00-D9A3EEEAC596}" type="parTrans" cxnId="{8EBF5CAB-BE79-4D91-B92F-E746BC88530F}">
      <dgm:prSet/>
      <dgm:spPr/>
      <dgm:t>
        <a:bodyPr/>
        <a:lstStyle/>
        <a:p>
          <a:endParaRPr lang="es-EC"/>
        </a:p>
      </dgm:t>
    </dgm:pt>
    <dgm:pt modelId="{E67EF468-BAC1-4554-9F78-90F53CB0ED37}" type="sibTrans" cxnId="{8EBF5CAB-BE79-4D91-B92F-E746BC88530F}">
      <dgm:prSet/>
      <dgm:spPr/>
      <dgm:t>
        <a:bodyPr/>
        <a:lstStyle/>
        <a:p>
          <a:endParaRPr lang="es-EC"/>
        </a:p>
      </dgm:t>
    </dgm:pt>
    <dgm:pt modelId="{B5F50A71-E8A8-4BCC-8F8F-1F32B6D5E4E5}">
      <dgm:prSet phldrT="[Texto]" custT="1"/>
      <dgm:spPr/>
      <dgm:t>
        <a:bodyPr/>
        <a:lstStyle/>
        <a:p>
          <a:r>
            <a:rPr lang="es-EC" sz="2400" b="0" dirty="0" smtClean="0"/>
            <a:t>Capacidad de Inversión Fija</a:t>
          </a:r>
          <a:endParaRPr lang="es-EC" sz="2400" b="0" dirty="0"/>
        </a:p>
      </dgm:t>
    </dgm:pt>
    <dgm:pt modelId="{445CFD48-011B-49F6-9E3C-BFD4987FCE51}" type="parTrans" cxnId="{33F2E8AD-44CB-4798-891D-1858942AF7E0}">
      <dgm:prSet/>
      <dgm:spPr/>
      <dgm:t>
        <a:bodyPr/>
        <a:lstStyle/>
        <a:p>
          <a:endParaRPr lang="es-EC"/>
        </a:p>
      </dgm:t>
    </dgm:pt>
    <dgm:pt modelId="{A6BDF8CD-4FBB-4358-BC23-FC62ADB792BB}" type="sibTrans" cxnId="{33F2E8AD-44CB-4798-891D-1858942AF7E0}">
      <dgm:prSet/>
      <dgm:spPr/>
      <dgm:t>
        <a:bodyPr/>
        <a:lstStyle/>
        <a:p>
          <a:endParaRPr lang="es-EC"/>
        </a:p>
      </dgm:t>
    </dgm:pt>
    <dgm:pt modelId="{BB2C1EA5-5552-4B83-A7E6-4195ED89586F}" type="pres">
      <dgm:prSet presAssocID="{171DC053-E709-4524-99DD-FF91488552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1EE06A8-E249-4417-BF4E-8384AC84C575}" type="pres">
      <dgm:prSet presAssocID="{00E8039C-948B-4402-A7BB-5BDC623A942B}" presName="linNode" presStyleCnt="0"/>
      <dgm:spPr/>
      <dgm:t>
        <a:bodyPr/>
        <a:lstStyle/>
        <a:p>
          <a:endParaRPr lang="es-EC"/>
        </a:p>
      </dgm:t>
    </dgm:pt>
    <dgm:pt modelId="{DF73AA61-F1C1-4EB6-A760-4DAC4EF2D59A}" type="pres">
      <dgm:prSet presAssocID="{00E8039C-948B-4402-A7BB-5BDC623A942B}" presName="parentShp" presStyleLbl="node1" presStyleIdx="0" presStyleCnt="1" custLinFactNeighborX="-8464" custLinFactNeighborY="253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A12204-A7BF-444A-9E93-FB42E4EC6175}" type="pres">
      <dgm:prSet presAssocID="{00E8039C-948B-4402-A7BB-5BDC623A942B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D8E22C-AD8A-4DFE-9B4A-2CFB84BF3269}" srcId="{00E8039C-948B-4402-A7BB-5BDC623A942B}" destId="{91ECAFF3-EE8B-47B7-AFEE-7E65D281A1DD}" srcOrd="0" destOrd="0" parTransId="{61086F6A-D616-4020-B070-B54DD89EBF90}" sibTransId="{AD10285B-4E4E-4CC0-B729-AB1F3E5FFE7E}"/>
    <dgm:cxn modelId="{33F2E8AD-44CB-4798-891D-1858942AF7E0}" srcId="{00E8039C-948B-4402-A7BB-5BDC623A942B}" destId="{B5F50A71-E8A8-4BCC-8F8F-1F32B6D5E4E5}" srcOrd="2" destOrd="0" parTransId="{445CFD48-011B-49F6-9E3C-BFD4987FCE51}" sibTransId="{A6BDF8CD-4FBB-4358-BC23-FC62ADB792BB}"/>
    <dgm:cxn modelId="{602743E0-3702-4F8F-8393-A483A94D60C4}" type="presOf" srcId="{00E8039C-948B-4402-A7BB-5BDC623A942B}" destId="{DF73AA61-F1C1-4EB6-A760-4DAC4EF2D59A}" srcOrd="0" destOrd="0" presId="urn:microsoft.com/office/officeart/2005/8/layout/vList6"/>
    <dgm:cxn modelId="{A2393770-5972-4C72-9361-204BDA93CE80}" type="presOf" srcId="{171DC053-E709-4524-99DD-FF9148855225}" destId="{BB2C1EA5-5552-4B83-A7E6-4195ED89586F}" srcOrd="0" destOrd="0" presId="urn:microsoft.com/office/officeart/2005/8/layout/vList6"/>
    <dgm:cxn modelId="{BD60D775-CE8E-4869-B8B1-CCF24DE4C1EF}" type="presOf" srcId="{E902B1F4-D4F4-4D90-8E22-074E34B6AF76}" destId="{D5A12204-A7BF-444A-9E93-FB42E4EC6175}" srcOrd="0" destOrd="1" presId="urn:microsoft.com/office/officeart/2005/8/layout/vList6"/>
    <dgm:cxn modelId="{507E429C-334F-4842-B9D4-C76F7B0996F1}" type="presOf" srcId="{91ECAFF3-EE8B-47B7-AFEE-7E65D281A1DD}" destId="{D5A12204-A7BF-444A-9E93-FB42E4EC6175}" srcOrd="0" destOrd="0" presId="urn:microsoft.com/office/officeart/2005/8/layout/vList6"/>
    <dgm:cxn modelId="{A0AE28DC-5B10-47D6-85CB-73A2A35C94C3}" srcId="{171DC053-E709-4524-99DD-FF9148855225}" destId="{00E8039C-948B-4402-A7BB-5BDC623A942B}" srcOrd="0" destOrd="0" parTransId="{F251093E-5463-4BBE-9D5A-98A9996825AF}" sibTransId="{54D020CA-E9F6-40B6-BFF1-A7DC2FC4D06A}"/>
    <dgm:cxn modelId="{127EC3E6-2C83-4287-AB60-DC5FC47BF01A}" type="presOf" srcId="{B5F50A71-E8A8-4BCC-8F8F-1F32B6D5E4E5}" destId="{D5A12204-A7BF-444A-9E93-FB42E4EC6175}" srcOrd="0" destOrd="2" presId="urn:microsoft.com/office/officeart/2005/8/layout/vList6"/>
    <dgm:cxn modelId="{8EBF5CAB-BE79-4D91-B92F-E746BC88530F}" srcId="{00E8039C-948B-4402-A7BB-5BDC623A942B}" destId="{E902B1F4-D4F4-4D90-8E22-074E34B6AF76}" srcOrd="1" destOrd="0" parTransId="{E40B816A-CB7A-4394-9F00-D9A3EEEAC596}" sibTransId="{E67EF468-BAC1-4554-9F78-90F53CB0ED37}"/>
    <dgm:cxn modelId="{30B3A359-C24B-4042-9AB8-7626148F19BA}" type="presParOf" srcId="{BB2C1EA5-5552-4B83-A7E6-4195ED89586F}" destId="{21EE06A8-E249-4417-BF4E-8384AC84C575}" srcOrd="0" destOrd="0" presId="urn:microsoft.com/office/officeart/2005/8/layout/vList6"/>
    <dgm:cxn modelId="{B320EBF7-13C9-42C3-9142-736AD7E79E81}" type="presParOf" srcId="{21EE06A8-E249-4417-BF4E-8384AC84C575}" destId="{DF73AA61-F1C1-4EB6-A760-4DAC4EF2D59A}" srcOrd="0" destOrd="0" presId="urn:microsoft.com/office/officeart/2005/8/layout/vList6"/>
    <dgm:cxn modelId="{6E2091FA-5A96-4A49-8DD2-BFFF8BD0FB30}" type="presParOf" srcId="{21EE06A8-E249-4417-BF4E-8384AC84C575}" destId="{D5A12204-A7BF-444A-9E93-FB42E4EC6175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272DE-AB9F-4465-AF65-F5367DC5D7B2}">
      <dsp:nvSpPr>
        <dsp:cNvPr id="0" name=""/>
        <dsp:cNvSpPr/>
      </dsp:nvSpPr>
      <dsp:spPr>
        <a:xfrm>
          <a:off x="3214710" y="1194"/>
          <a:ext cx="1928825" cy="9549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CAPITULO I: </a:t>
          </a:r>
          <a:r>
            <a:rPr lang="es-EC" sz="1200" b="1" i="1" kern="1200" dirty="0" smtClean="0">
              <a:solidFill>
                <a:schemeClr val="tx1"/>
              </a:solidFill>
            </a:rPr>
            <a:t>GENERALIDADES</a:t>
          </a:r>
          <a:endParaRPr lang="es-EC" sz="1200" b="1" i="1" kern="1200" dirty="0">
            <a:solidFill>
              <a:schemeClr val="tx1"/>
            </a:solidFill>
          </a:endParaRPr>
        </a:p>
      </dsp:txBody>
      <dsp:txXfrm>
        <a:off x="3214710" y="1194"/>
        <a:ext cx="1928825" cy="954994"/>
      </dsp:txXfrm>
    </dsp:sp>
    <dsp:sp modelId="{DA90803B-948D-4F47-8451-AED52B1A2D1E}">
      <dsp:nvSpPr>
        <dsp:cNvPr id="0" name=""/>
        <dsp:cNvSpPr/>
      </dsp:nvSpPr>
      <dsp:spPr>
        <a:xfrm>
          <a:off x="1450890" y="478691"/>
          <a:ext cx="5456464" cy="5456464"/>
        </a:xfrm>
        <a:custGeom>
          <a:avLst/>
          <a:gdLst/>
          <a:ahLst/>
          <a:cxnLst/>
          <a:rect l="0" t="0" r="0" b="0"/>
          <a:pathLst>
            <a:path>
              <a:moveTo>
                <a:pt x="3835828" y="234944"/>
              </a:moveTo>
              <a:arcTo wR="2728232" hR="2728232" stAng="17637138" swAng="588507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6E3AF-1933-40BA-8CAF-0CC8C0E8CE3D}">
      <dsp:nvSpPr>
        <dsp:cNvPr id="0" name=""/>
        <dsp:cNvSpPr/>
      </dsp:nvSpPr>
      <dsp:spPr>
        <a:xfrm>
          <a:off x="5577529" y="1028401"/>
          <a:ext cx="1469222" cy="9549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CAPITULO II: </a:t>
          </a:r>
          <a:r>
            <a:rPr lang="es-EC" sz="1200" b="1" i="1" kern="1200" dirty="0" smtClean="0">
              <a:solidFill>
                <a:schemeClr val="tx1"/>
              </a:solidFill>
            </a:rPr>
            <a:t>ESTUDIO DE MERCADO </a:t>
          </a:r>
          <a:endParaRPr lang="es-EC" sz="1200" b="1" i="1" kern="1200" dirty="0">
            <a:solidFill>
              <a:schemeClr val="tx1"/>
            </a:solidFill>
          </a:endParaRPr>
        </a:p>
      </dsp:txBody>
      <dsp:txXfrm>
        <a:off x="5577529" y="1028401"/>
        <a:ext cx="1469222" cy="954994"/>
      </dsp:txXfrm>
    </dsp:sp>
    <dsp:sp modelId="{DDBC2112-4622-4493-A868-351D2ABE1DEB}">
      <dsp:nvSpPr>
        <dsp:cNvPr id="0" name=""/>
        <dsp:cNvSpPr/>
      </dsp:nvSpPr>
      <dsp:spPr>
        <a:xfrm>
          <a:off x="1450890" y="478691"/>
          <a:ext cx="5456464" cy="5456464"/>
        </a:xfrm>
        <a:custGeom>
          <a:avLst/>
          <a:gdLst/>
          <a:ahLst/>
          <a:cxnLst/>
          <a:rect l="0" t="0" r="0" b="0"/>
          <a:pathLst>
            <a:path>
              <a:moveTo>
                <a:pt x="5278044" y="1757817"/>
              </a:moveTo>
              <a:arcTo wR="2728232" hR="2728232" stAng="20349842" swAng="1064941"/>
            </a:path>
          </a:pathLst>
        </a:custGeom>
        <a:noFill/>
        <a:ln w="9525" cap="flat" cmpd="sng" algn="ctr">
          <a:solidFill>
            <a:schemeClr val="accent1">
              <a:shade val="90000"/>
              <a:hueOff val="3155"/>
              <a:satOff val="931"/>
              <a:lumOff val="23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B2FC4-4BBB-445D-8F1C-8EFEB2DC8D0E}">
      <dsp:nvSpPr>
        <dsp:cNvPr id="0" name=""/>
        <dsp:cNvSpPr/>
      </dsp:nvSpPr>
      <dsp:spPr>
        <a:xfrm>
          <a:off x="6104341" y="3336515"/>
          <a:ext cx="1469222" cy="9549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CAPITULO III: </a:t>
          </a:r>
          <a:r>
            <a:rPr lang="es-EC" sz="1200" b="1" i="1" kern="1200" dirty="0" smtClean="0">
              <a:solidFill>
                <a:schemeClr val="tx1"/>
              </a:solidFill>
            </a:rPr>
            <a:t>ESTUDIO TÉCNICO </a:t>
          </a:r>
          <a:endParaRPr lang="es-EC" sz="1200" b="1" i="1" kern="1200" dirty="0">
            <a:solidFill>
              <a:schemeClr val="tx1"/>
            </a:solidFill>
          </a:endParaRPr>
        </a:p>
      </dsp:txBody>
      <dsp:txXfrm>
        <a:off x="6104341" y="3336515"/>
        <a:ext cx="1469222" cy="954994"/>
      </dsp:txXfrm>
    </dsp:sp>
    <dsp:sp modelId="{722B6A3B-0E66-4F2D-8B19-FE768A3C67A1}">
      <dsp:nvSpPr>
        <dsp:cNvPr id="0" name=""/>
        <dsp:cNvSpPr/>
      </dsp:nvSpPr>
      <dsp:spPr>
        <a:xfrm>
          <a:off x="1450890" y="478691"/>
          <a:ext cx="5456464" cy="5456464"/>
        </a:xfrm>
        <a:custGeom>
          <a:avLst/>
          <a:gdLst/>
          <a:ahLst/>
          <a:cxnLst/>
          <a:rect l="0" t="0" r="0" b="0"/>
          <a:pathLst>
            <a:path>
              <a:moveTo>
                <a:pt x="5136717" y="4009812"/>
              </a:moveTo>
              <a:arcTo wR="2728232" hR="2728232" stAng="1681074" swAng="836193"/>
            </a:path>
          </a:pathLst>
        </a:custGeom>
        <a:noFill/>
        <a:ln w="9525" cap="flat" cmpd="sng" algn="ctr">
          <a:solidFill>
            <a:schemeClr val="accent1">
              <a:shade val="90000"/>
              <a:hueOff val="6311"/>
              <a:satOff val="1863"/>
              <a:lumOff val="46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250D4-5E8E-44C1-BDC8-442C0270069D}">
      <dsp:nvSpPr>
        <dsp:cNvPr id="0" name=""/>
        <dsp:cNvSpPr/>
      </dsp:nvSpPr>
      <dsp:spPr>
        <a:xfrm>
          <a:off x="4628247" y="5187478"/>
          <a:ext cx="1469222" cy="9549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CAPITULO IV: </a:t>
          </a:r>
          <a:r>
            <a:rPr lang="es-EC" sz="1200" b="1" i="1" kern="1200" dirty="0" smtClean="0">
              <a:solidFill>
                <a:schemeClr val="tx1"/>
              </a:solidFill>
            </a:rPr>
            <a:t>ESTUDIO FINANCIERO</a:t>
          </a:r>
          <a:endParaRPr lang="es-EC" sz="1200" b="1" i="1" kern="1200" dirty="0">
            <a:solidFill>
              <a:schemeClr val="tx1"/>
            </a:solidFill>
          </a:endParaRPr>
        </a:p>
      </dsp:txBody>
      <dsp:txXfrm>
        <a:off x="4628247" y="5187478"/>
        <a:ext cx="1469222" cy="954994"/>
      </dsp:txXfrm>
    </dsp:sp>
    <dsp:sp modelId="{E5ACDFF8-41E6-4BCF-83BE-82B3DCD908C8}">
      <dsp:nvSpPr>
        <dsp:cNvPr id="0" name=""/>
        <dsp:cNvSpPr/>
      </dsp:nvSpPr>
      <dsp:spPr>
        <a:xfrm>
          <a:off x="1450890" y="478691"/>
          <a:ext cx="5456464" cy="5456464"/>
        </a:xfrm>
        <a:custGeom>
          <a:avLst/>
          <a:gdLst/>
          <a:ahLst/>
          <a:cxnLst/>
          <a:rect l="0" t="0" r="0" b="0"/>
          <a:pathLst>
            <a:path>
              <a:moveTo>
                <a:pt x="2999312" y="5442963"/>
              </a:moveTo>
              <a:arcTo wR="2728232" hR="2728232" stAng="5057857" swAng="684286"/>
            </a:path>
          </a:pathLst>
        </a:custGeom>
        <a:noFill/>
        <a:ln w="9525" cap="flat" cmpd="sng" algn="ctr">
          <a:solidFill>
            <a:schemeClr val="accent1">
              <a:shade val="90000"/>
              <a:hueOff val="9466"/>
              <a:satOff val="2794"/>
              <a:lumOff val="69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AE3AA-4EDC-4E74-AA82-47608C5D5C09}">
      <dsp:nvSpPr>
        <dsp:cNvPr id="0" name=""/>
        <dsp:cNvSpPr/>
      </dsp:nvSpPr>
      <dsp:spPr>
        <a:xfrm>
          <a:off x="2260775" y="5187478"/>
          <a:ext cx="1469222" cy="9549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CAPITULO V: </a:t>
          </a:r>
          <a:r>
            <a:rPr lang="es-EC" sz="1200" b="1" i="1" kern="1200" dirty="0" smtClean="0">
              <a:solidFill>
                <a:schemeClr val="tx1"/>
              </a:solidFill>
            </a:rPr>
            <a:t>EVALUACIÓN FINANCIERA</a:t>
          </a:r>
          <a:endParaRPr lang="es-EC" sz="1200" b="1" i="1" kern="1200" dirty="0">
            <a:solidFill>
              <a:schemeClr val="tx1"/>
            </a:solidFill>
          </a:endParaRPr>
        </a:p>
      </dsp:txBody>
      <dsp:txXfrm>
        <a:off x="2260775" y="5187478"/>
        <a:ext cx="1469222" cy="954994"/>
      </dsp:txXfrm>
    </dsp:sp>
    <dsp:sp modelId="{7D19DEC4-7326-43DE-9498-7B04682EE63D}">
      <dsp:nvSpPr>
        <dsp:cNvPr id="0" name=""/>
        <dsp:cNvSpPr/>
      </dsp:nvSpPr>
      <dsp:spPr>
        <a:xfrm>
          <a:off x="1450890" y="478691"/>
          <a:ext cx="5456464" cy="5456464"/>
        </a:xfrm>
        <a:custGeom>
          <a:avLst/>
          <a:gdLst/>
          <a:ahLst/>
          <a:cxnLst/>
          <a:rect l="0" t="0" r="0" b="0"/>
          <a:pathLst>
            <a:path>
              <a:moveTo>
                <a:pt x="699310" y="4552163"/>
              </a:moveTo>
              <a:arcTo wR="2728232" hR="2728232" stAng="8282733" swAng="836193"/>
            </a:path>
          </a:pathLst>
        </a:custGeom>
        <a:noFill/>
        <a:ln w="9525" cap="flat" cmpd="sng" algn="ctr">
          <a:solidFill>
            <a:schemeClr val="accent1">
              <a:shade val="90000"/>
              <a:hueOff val="12621"/>
              <a:satOff val="3725"/>
              <a:lumOff val="92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B5C6-0C86-4528-8D76-97070E140747}">
      <dsp:nvSpPr>
        <dsp:cNvPr id="0" name=""/>
        <dsp:cNvSpPr/>
      </dsp:nvSpPr>
      <dsp:spPr>
        <a:xfrm>
          <a:off x="784681" y="3336515"/>
          <a:ext cx="1469222" cy="9549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CAPITULO VI: </a:t>
          </a:r>
          <a:r>
            <a:rPr lang="es-EC" sz="1200" b="1" i="1" kern="1200" dirty="0" smtClean="0">
              <a:solidFill>
                <a:schemeClr val="tx1"/>
              </a:solidFill>
            </a:rPr>
            <a:t>ANÁLISIS DE IMPACTO  </a:t>
          </a:r>
          <a:endParaRPr lang="es-EC" sz="1200" b="1" i="1" kern="1200" dirty="0">
            <a:solidFill>
              <a:schemeClr val="tx1"/>
            </a:solidFill>
          </a:endParaRPr>
        </a:p>
      </dsp:txBody>
      <dsp:txXfrm>
        <a:off x="784681" y="3336515"/>
        <a:ext cx="1469222" cy="954994"/>
      </dsp:txXfrm>
    </dsp:sp>
    <dsp:sp modelId="{90CF65F2-BC0E-42F5-A622-A27574FB8A1E}">
      <dsp:nvSpPr>
        <dsp:cNvPr id="0" name=""/>
        <dsp:cNvSpPr/>
      </dsp:nvSpPr>
      <dsp:spPr>
        <a:xfrm>
          <a:off x="1450890" y="478691"/>
          <a:ext cx="5456464" cy="5456464"/>
        </a:xfrm>
        <a:custGeom>
          <a:avLst/>
          <a:gdLst/>
          <a:ahLst/>
          <a:cxnLst/>
          <a:rect l="0" t="0" r="0" b="0"/>
          <a:pathLst>
            <a:path>
              <a:moveTo>
                <a:pt x="3958" y="2581313"/>
              </a:moveTo>
              <a:arcTo wR="2728232" hR="2728232" stAng="10985217" swAng="1064941"/>
            </a:path>
          </a:pathLst>
        </a:custGeom>
        <a:noFill/>
        <a:ln w="9525" cap="flat" cmpd="sng" algn="ctr">
          <a:solidFill>
            <a:schemeClr val="accent1">
              <a:shade val="90000"/>
              <a:hueOff val="15777"/>
              <a:satOff val="4657"/>
              <a:lumOff val="1159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CD0BB-6C5B-4F76-893F-DA4C8F5C99E2}">
      <dsp:nvSpPr>
        <dsp:cNvPr id="0" name=""/>
        <dsp:cNvSpPr/>
      </dsp:nvSpPr>
      <dsp:spPr>
        <a:xfrm>
          <a:off x="1091815" y="1028401"/>
          <a:ext cx="1908579" cy="9549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CAPITULO VII: </a:t>
          </a:r>
          <a:r>
            <a:rPr lang="es-EC" sz="1200" b="1" i="1" kern="1200" dirty="0" smtClean="0">
              <a:solidFill>
                <a:schemeClr val="tx1"/>
              </a:solidFill>
            </a:rPr>
            <a:t>CONCLUSIONES Y RECOMENDACIONES </a:t>
          </a:r>
          <a:endParaRPr lang="es-EC" sz="1200" b="1" i="1" kern="1200" dirty="0">
            <a:solidFill>
              <a:schemeClr val="tx1"/>
            </a:solidFill>
          </a:endParaRPr>
        </a:p>
      </dsp:txBody>
      <dsp:txXfrm>
        <a:off x="1091815" y="1028401"/>
        <a:ext cx="1908579" cy="954994"/>
      </dsp:txXfrm>
    </dsp:sp>
    <dsp:sp modelId="{0DFEC306-F274-4E3D-AA9B-400B37D78EE6}">
      <dsp:nvSpPr>
        <dsp:cNvPr id="0" name=""/>
        <dsp:cNvSpPr/>
      </dsp:nvSpPr>
      <dsp:spPr>
        <a:xfrm>
          <a:off x="1450890" y="478691"/>
          <a:ext cx="5456464" cy="5456464"/>
        </a:xfrm>
        <a:custGeom>
          <a:avLst/>
          <a:gdLst/>
          <a:ahLst/>
          <a:cxnLst/>
          <a:rect l="0" t="0" r="0" b="0"/>
          <a:pathLst>
            <a:path>
              <a:moveTo>
                <a:pt x="1212082" y="460074"/>
              </a:moveTo>
              <a:arcTo wR="2728232" hR="2728232" stAng="14174355" swAng="588507"/>
            </a:path>
          </a:pathLst>
        </a:custGeom>
        <a:noFill/>
        <a:ln w="9525" cap="flat" cmpd="sng" algn="ctr">
          <a:solidFill>
            <a:schemeClr val="accent1">
              <a:shade val="90000"/>
              <a:hueOff val="18932"/>
              <a:satOff val="5588"/>
              <a:lumOff val="139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2EE66F-1124-4BCB-8927-077A0A2C4B09}">
      <dsp:nvSpPr>
        <dsp:cNvPr id="0" name=""/>
        <dsp:cNvSpPr/>
      </dsp:nvSpPr>
      <dsp:spPr>
        <a:xfrm>
          <a:off x="1285876" y="285754"/>
          <a:ext cx="5644988" cy="1675934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637C4-C8CF-4B64-8CB0-9928CBD87ADD}">
      <dsp:nvSpPr>
        <dsp:cNvPr id="0" name=""/>
        <dsp:cNvSpPr/>
      </dsp:nvSpPr>
      <dsp:spPr>
        <a:xfrm>
          <a:off x="3712961" y="4080905"/>
          <a:ext cx="803677" cy="514353"/>
        </a:xfrm>
        <a:prstGeom prst="down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C7AB7-BB25-440F-BFFE-0C09CADADDB7}">
      <dsp:nvSpPr>
        <dsp:cNvPr id="0" name=""/>
        <dsp:cNvSpPr/>
      </dsp:nvSpPr>
      <dsp:spPr>
        <a:xfrm>
          <a:off x="928688" y="4572030"/>
          <a:ext cx="6372223" cy="150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Ingeniería de producto </a:t>
          </a:r>
          <a:endParaRPr lang="es-EC" sz="2800" kern="1200" dirty="0"/>
        </a:p>
      </dsp:txBody>
      <dsp:txXfrm>
        <a:off x="928688" y="4572030"/>
        <a:ext cx="6372223" cy="150014"/>
      </dsp:txXfrm>
    </dsp:sp>
    <dsp:sp modelId="{92C8C756-64F5-4784-A45A-DD196B4BE8DC}">
      <dsp:nvSpPr>
        <dsp:cNvPr id="0" name=""/>
        <dsp:cNvSpPr/>
      </dsp:nvSpPr>
      <dsp:spPr>
        <a:xfrm>
          <a:off x="3542581" y="1955045"/>
          <a:ext cx="1446619" cy="144661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Matriz de micro localización  </a:t>
          </a:r>
          <a:endParaRPr lang="es-EC" sz="1400" kern="1200" dirty="0"/>
        </a:p>
      </dsp:txBody>
      <dsp:txXfrm>
        <a:off x="3542581" y="1955045"/>
        <a:ext cx="1446619" cy="1446619"/>
      </dsp:txXfrm>
    </dsp:sp>
    <dsp:sp modelId="{8BFF31A9-0061-464A-99C4-E32D4F5D89FD}">
      <dsp:nvSpPr>
        <dsp:cNvPr id="0" name=""/>
        <dsp:cNvSpPr/>
      </dsp:nvSpPr>
      <dsp:spPr>
        <a:xfrm>
          <a:off x="2357452" y="869759"/>
          <a:ext cx="1746604" cy="144661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Micro localización </a:t>
          </a:r>
          <a:endParaRPr lang="es-EC" sz="1800" kern="1200" dirty="0"/>
        </a:p>
      </dsp:txBody>
      <dsp:txXfrm>
        <a:off x="2357452" y="869759"/>
        <a:ext cx="1746604" cy="1446619"/>
      </dsp:txXfrm>
    </dsp:sp>
    <dsp:sp modelId="{185614E5-7BE4-4831-80CF-7EA3A7DF5A39}">
      <dsp:nvSpPr>
        <dsp:cNvPr id="0" name=""/>
        <dsp:cNvSpPr/>
      </dsp:nvSpPr>
      <dsp:spPr>
        <a:xfrm>
          <a:off x="4204065" y="519999"/>
          <a:ext cx="2153915" cy="144661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Localización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Macro localización</a:t>
          </a:r>
          <a:endParaRPr lang="es-EC" sz="1400" kern="1200" dirty="0"/>
        </a:p>
      </dsp:txBody>
      <dsp:txXfrm>
        <a:off x="4204065" y="519999"/>
        <a:ext cx="2153915" cy="1446619"/>
      </dsp:txXfrm>
    </dsp:sp>
    <dsp:sp modelId="{F738819A-357B-42ED-8677-8C7D12C5EC32}">
      <dsp:nvSpPr>
        <dsp:cNvPr id="0" name=""/>
        <dsp:cNvSpPr/>
      </dsp:nvSpPr>
      <dsp:spPr>
        <a:xfrm>
          <a:off x="1214437" y="244675"/>
          <a:ext cx="5800725" cy="356475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E5CA7-77E0-4015-B746-3FEABF6D43F7}">
      <dsp:nvSpPr>
        <dsp:cNvPr id="0" name=""/>
        <dsp:cNvSpPr/>
      </dsp:nvSpPr>
      <dsp:spPr>
        <a:xfrm rot="16200000">
          <a:off x="-1332181" y="1333024"/>
          <a:ext cx="4857784" cy="2191735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Una prioridad es la  alimentación saludable y balanceada. </a:t>
          </a:r>
          <a:endParaRPr lang="es-EC" sz="2000" kern="1200" dirty="0">
            <a:solidFill>
              <a:schemeClr val="tx1"/>
            </a:solidFill>
          </a:endParaRPr>
        </a:p>
      </dsp:txBody>
      <dsp:txXfrm rot="16200000">
        <a:off x="-1332181" y="1333024"/>
        <a:ext cx="4857784" cy="2191735"/>
      </dsp:txXfrm>
    </dsp:sp>
    <dsp:sp modelId="{6FEAAC82-6767-4799-8B36-073D2CB35832}">
      <dsp:nvSpPr>
        <dsp:cNvPr id="0" name=""/>
        <dsp:cNvSpPr/>
      </dsp:nvSpPr>
      <dsp:spPr>
        <a:xfrm rot="16200000">
          <a:off x="1023933" y="1333024"/>
          <a:ext cx="4857784" cy="2191735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Se distinguen dos tipos de enfoque de la agricultura como modo de producción. 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Uno como modo de vida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Y como modo de fuente de trabajo</a:t>
          </a:r>
          <a:endParaRPr lang="es-EC" sz="2000" kern="1200" dirty="0">
            <a:solidFill>
              <a:schemeClr val="tx1"/>
            </a:solidFill>
          </a:endParaRPr>
        </a:p>
      </dsp:txBody>
      <dsp:txXfrm rot="16200000">
        <a:off x="1023933" y="1333024"/>
        <a:ext cx="4857784" cy="2191735"/>
      </dsp:txXfrm>
    </dsp:sp>
    <dsp:sp modelId="{E6A133AB-2441-44C7-A746-DAB7A7E7BA03}">
      <dsp:nvSpPr>
        <dsp:cNvPr id="0" name=""/>
        <dsp:cNvSpPr/>
      </dsp:nvSpPr>
      <dsp:spPr>
        <a:xfrm rot="16200000">
          <a:off x="3380049" y="1333024"/>
          <a:ext cx="4857784" cy="2191735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Un lugar seguro tanto para los clientes externos como internos y sus ingresos aumentarían más de lo que actualmente ganan</a:t>
          </a:r>
          <a:endParaRPr lang="es-EC" sz="2000" kern="1200" dirty="0">
            <a:solidFill>
              <a:schemeClr val="tx1"/>
            </a:solidFill>
          </a:endParaRPr>
        </a:p>
      </dsp:txBody>
      <dsp:txXfrm rot="16200000">
        <a:off x="3380049" y="1333024"/>
        <a:ext cx="4857784" cy="21917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B791DC-6469-429B-88B6-2258957CDD18}">
      <dsp:nvSpPr>
        <dsp:cNvPr id="0" name=""/>
        <dsp:cNvSpPr/>
      </dsp:nvSpPr>
      <dsp:spPr>
        <a:xfrm>
          <a:off x="0" y="-32851"/>
          <a:ext cx="8429652" cy="1778799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OBJETIVOS DEL PROYECTO </a:t>
          </a:r>
          <a:endParaRPr lang="es-EC" sz="2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-32851"/>
        <a:ext cx="8429652" cy="1778799"/>
      </dsp:txXfrm>
    </dsp:sp>
    <dsp:sp modelId="{EE96361C-6E33-492C-9395-F8E365CD1899}">
      <dsp:nvSpPr>
        <dsp:cNvPr id="0" name=""/>
        <dsp:cNvSpPr/>
      </dsp:nvSpPr>
      <dsp:spPr>
        <a:xfrm>
          <a:off x="0" y="1100662"/>
          <a:ext cx="4214826" cy="447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Objetivo General</a:t>
          </a:r>
          <a:endParaRPr lang="es-EC" sz="1800" b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Realizar un estudio de factibilidad para la creación de un Centro de Distribución  de productos agrícolas entre los que se distribuirán tubérculos, hortalizas y frutas en general, cosechadas por cada uno de los socios que forman parte de  SOPROCONQ  – AGROMENDEZ Cía. Lda., además de proporcionar productos cien por ciento naturales a sus clientes a precios muy cómodos.</a:t>
          </a:r>
          <a:endParaRPr lang="es-EC" sz="1800" b="0" kern="1200" dirty="0">
            <a:latin typeface="Arial" pitchFamily="34" charset="0"/>
            <a:cs typeface="Arial" pitchFamily="34" charset="0"/>
          </a:endParaRPr>
        </a:p>
      </dsp:txBody>
      <dsp:txXfrm>
        <a:off x="0" y="1100662"/>
        <a:ext cx="4214826" cy="4475737"/>
      </dsp:txXfrm>
    </dsp:sp>
    <dsp:sp modelId="{0EDD4052-6E7C-47D4-8F8C-90652B759FCF}">
      <dsp:nvSpPr>
        <dsp:cNvPr id="0" name=""/>
        <dsp:cNvSpPr/>
      </dsp:nvSpPr>
      <dsp:spPr>
        <a:xfrm>
          <a:off x="4214826" y="1091192"/>
          <a:ext cx="4214826" cy="4696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Objetivos Específicos </a:t>
          </a:r>
          <a:endParaRPr lang="es-EC" sz="1800" b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Establecer la estructura organizacional  del proyecto.</a:t>
          </a:r>
          <a:endParaRPr lang="es-EC" sz="1800" b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Establecer la demanda de los clientes potenciales que acudirán al centro de distribución.</a:t>
          </a:r>
          <a:endParaRPr lang="es-EC" sz="1800" b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Investigar  los impactos socio – económico, ambiental y ético que tendría el proyecto en el mercado.</a:t>
          </a:r>
          <a:endParaRPr lang="es-EC" sz="1800" b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Desarrollar el estudio financiero donde se pueda analizar la inversión, financiamiento, presupuestos, capital del trabajo</a:t>
          </a:r>
          <a:r>
            <a:rPr lang="es-EC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4214826" y="1091192"/>
        <a:ext cx="4214826" cy="4696989"/>
      </dsp:txXfrm>
    </dsp:sp>
    <dsp:sp modelId="{BCE6426C-12D4-42CF-A997-ECA37615A538}">
      <dsp:nvSpPr>
        <dsp:cNvPr id="0" name=""/>
        <dsp:cNvSpPr/>
      </dsp:nvSpPr>
      <dsp:spPr>
        <a:xfrm>
          <a:off x="0" y="5481425"/>
          <a:ext cx="8429652" cy="41505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D4C85-727D-44A1-B9F3-BE62C07FCEBA}">
      <dsp:nvSpPr>
        <dsp:cNvPr id="0" name=""/>
        <dsp:cNvSpPr/>
      </dsp:nvSpPr>
      <dsp:spPr>
        <a:xfrm>
          <a:off x="271982" y="0"/>
          <a:ext cx="7621970" cy="1445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 smtClean="0"/>
            <a:t>SOPROCONQ</a:t>
          </a:r>
          <a:r>
            <a:rPr lang="es-EC" sz="1800" kern="1200" dirty="0" smtClean="0"/>
            <a:t> – AGROMENDEZ Cía. Ltda., se orienta en la creación de un centro de distribución de productos agrícolas entre los que se distribuirán hortalizas, </a:t>
          </a:r>
          <a:r>
            <a:rPr lang="es-EC" sz="1800" kern="1200" dirty="0" err="1" smtClean="0"/>
            <a:t>tuberculos</a:t>
          </a:r>
          <a:r>
            <a:rPr lang="es-EC" sz="1800" kern="1200" dirty="0" smtClean="0"/>
            <a:t> y frutas </a:t>
          </a:r>
          <a:endParaRPr lang="es-EC" sz="1800" kern="1200" dirty="0"/>
        </a:p>
      </dsp:txBody>
      <dsp:txXfrm>
        <a:off x="271982" y="0"/>
        <a:ext cx="6091791" cy="1445424"/>
      </dsp:txXfrm>
    </dsp:sp>
    <dsp:sp modelId="{C6325C95-7D47-4903-AF2D-5C3EE01FCFF3}">
      <dsp:nvSpPr>
        <dsp:cNvPr id="0" name=""/>
        <dsp:cNvSpPr/>
      </dsp:nvSpPr>
      <dsp:spPr>
        <a:xfrm>
          <a:off x="716942" y="1686328"/>
          <a:ext cx="7347398" cy="1445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Permitirá que todos los clientes que consumen productos agrícolas se sientan a gusto al momento de realizar sus compras además de los precios que se pretenden vender son más económicos que los normalmente ofrecidos en los mercados tradicionales</a:t>
          </a:r>
          <a:endParaRPr lang="es-EC" sz="1800" kern="1200" dirty="0"/>
        </a:p>
      </dsp:txBody>
      <dsp:txXfrm>
        <a:off x="716942" y="1686328"/>
        <a:ext cx="5759572" cy="1445424"/>
      </dsp:txXfrm>
    </dsp:sp>
    <dsp:sp modelId="{31873F7A-73BD-4884-9200-36CBBA04D8CB}">
      <dsp:nvSpPr>
        <dsp:cNvPr id="0" name=""/>
        <dsp:cNvSpPr/>
      </dsp:nvSpPr>
      <dsp:spPr>
        <a:xfrm>
          <a:off x="1365242" y="3372657"/>
          <a:ext cx="7347398" cy="1445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estima construir en un terreno de 29744 </a:t>
          </a:r>
          <a:r>
            <a:rPr lang="es-EC" sz="1800" kern="1200" dirty="0" err="1" smtClean="0"/>
            <a:t>m2</a:t>
          </a:r>
          <a:r>
            <a:rPr lang="es-EC" sz="1800" kern="1200" dirty="0" smtClean="0"/>
            <a:t> totalmente plano se pretende construir tres pisos divididos por secciones.</a:t>
          </a:r>
          <a:endParaRPr lang="es-EC" sz="1800" kern="1200" dirty="0"/>
        </a:p>
      </dsp:txBody>
      <dsp:txXfrm>
        <a:off x="1365242" y="3372657"/>
        <a:ext cx="5759572" cy="1445424"/>
      </dsp:txXfrm>
    </dsp:sp>
    <dsp:sp modelId="{76F47E1B-BE85-445B-A1F0-CC76CB5B2A12}">
      <dsp:nvSpPr>
        <dsp:cNvPr id="0" name=""/>
        <dsp:cNvSpPr/>
      </dsp:nvSpPr>
      <dsp:spPr>
        <a:xfrm>
          <a:off x="6476515" y="1096113"/>
          <a:ext cx="939525" cy="939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6476515" y="1096113"/>
        <a:ext cx="939525" cy="939525"/>
      </dsp:txXfrm>
    </dsp:sp>
    <dsp:sp modelId="{56E72B25-9B35-4D7B-8FEC-12002BF16C02}">
      <dsp:nvSpPr>
        <dsp:cNvPr id="0" name=""/>
        <dsp:cNvSpPr/>
      </dsp:nvSpPr>
      <dsp:spPr>
        <a:xfrm>
          <a:off x="7124815" y="2772806"/>
          <a:ext cx="939525" cy="939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7124815" y="2772806"/>
        <a:ext cx="939525" cy="9395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CC291-65E8-4BC0-8305-B27884D980C9}">
      <dsp:nvSpPr>
        <dsp:cNvPr id="0" name=""/>
        <dsp:cNvSpPr/>
      </dsp:nvSpPr>
      <dsp:spPr>
        <a:xfrm>
          <a:off x="121057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6036F-8333-426F-B634-0BA6C9434FFE}">
      <dsp:nvSpPr>
        <dsp:cNvPr id="0" name=""/>
        <dsp:cNvSpPr/>
      </dsp:nvSpPr>
      <dsp:spPr>
        <a:xfrm>
          <a:off x="834349" y="3365506"/>
          <a:ext cx="166555" cy="16655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6D421-8FD6-4915-A997-229DB7C414DE}">
      <dsp:nvSpPr>
        <dsp:cNvPr id="0" name=""/>
        <dsp:cNvSpPr/>
      </dsp:nvSpPr>
      <dsp:spPr>
        <a:xfrm>
          <a:off x="900091" y="3448783"/>
          <a:ext cx="2419349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Locales de 20 </a:t>
          </a:r>
          <a:r>
            <a:rPr lang="es-EC" sz="1800" kern="1200" dirty="0" err="1" smtClean="0"/>
            <a:t>m</a:t>
          </a:r>
          <a:r>
            <a:rPr lang="es-EC" sz="1200" kern="1200" dirty="0" err="1" smtClean="0"/>
            <a:t>2</a:t>
          </a:r>
          <a:r>
            <a:rPr lang="es-EC" sz="1800" kern="1200" dirty="0" smtClean="0"/>
            <a:t> por cada uno de los socios.</a:t>
          </a:r>
          <a:endParaRPr lang="es-EC" sz="1800" kern="1200" dirty="0"/>
        </a:p>
      </dsp:txBody>
      <dsp:txXfrm>
        <a:off x="900091" y="3448783"/>
        <a:ext cx="2419349" cy="1077179"/>
      </dsp:txXfrm>
    </dsp:sp>
    <dsp:sp modelId="{F1BD050E-D1E0-47D1-A1E9-3EB68E1A3F1B}">
      <dsp:nvSpPr>
        <dsp:cNvPr id="0" name=""/>
        <dsp:cNvSpPr/>
      </dsp:nvSpPr>
      <dsp:spPr>
        <a:xfrm>
          <a:off x="1735921" y="2499236"/>
          <a:ext cx="260695" cy="260695"/>
        </a:xfrm>
        <a:prstGeom prst="ellipse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298EF-6359-4CE1-B42A-E828AB2A6BC1}">
      <dsp:nvSpPr>
        <dsp:cNvPr id="0" name=""/>
        <dsp:cNvSpPr/>
      </dsp:nvSpPr>
      <dsp:spPr>
        <a:xfrm>
          <a:off x="1975617" y="2614622"/>
          <a:ext cx="3065740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Una área de recreación infantil</a:t>
          </a:r>
          <a:endParaRPr lang="es-EC" sz="1800" kern="1200" dirty="0"/>
        </a:p>
      </dsp:txBody>
      <dsp:txXfrm>
        <a:off x="1975617" y="2614622"/>
        <a:ext cx="3065740" cy="1896378"/>
      </dsp:txXfrm>
    </dsp:sp>
    <dsp:sp modelId="{DBB5624E-A943-4346-828A-18A6FCD7E6B5}">
      <dsp:nvSpPr>
        <dsp:cNvPr id="0" name=""/>
        <dsp:cNvSpPr/>
      </dsp:nvSpPr>
      <dsp:spPr>
        <a:xfrm>
          <a:off x="2894567" y="1808574"/>
          <a:ext cx="347593" cy="347593"/>
        </a:xfrm>
        <a:prstGeom prst="ellips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23604-E67B-41DA-98B5-C2E20D82A838}">
      <dsp:nvSpPr>
        <dsp:cNvPr id="0" name=""/>
        <dsp:cNvSpPr/>
      </dsp:nvSpPr>
      <dsp:spPr>
        <a:xfrm>
          <a:off x="332549" y="1757365"/>
          <a:ext cx="3564385" cy="25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Salida de emergencias</a:t>
          </a:r>
          <a:endParaRPr lang="es-EC" sz="1800" kern="1200" dirty="0"/>
        </a:p>
      </dsp:txBody>
      <dsp:txXfrm>
        <a:off x="332549" y="1757365"/>
        <a:ext cx="3564385" cy="2543591"/>
      </dsp:txXfrm>
    </dsp:sp>
    <dsp:sp modelId="{FE6A8865-C0A8-45E5-BEC4-C620104FFAEC}">
      <dsp:nvSpPr>
        <dsp:cNvPr id="0" name=""/>
        <dsp:cNvSpPr/>
      </dsp:nvSpPr>
      <dsp:spPr>
        <a:xfrm>
          <a:off x="4241494" y="1269080"/>
          <a:ext cx="448975" cy="448975"/>
        </a:xfrm>
        <a:prstGeom prst="ellipse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CA7C3-5927-4A44-8BE7-FA1025ACBDB6}">
      <dsp:nvSpPr>
        <dsp:cNvPr id="0" name=""/>
        <dsp:cNvSpPr/>
      </dsp:nvSpPr>
      <dsp:spPr>
        <a:xfrm>
          <a:off x="400023" y="1114427"/>
          <a:ext cx="5836812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Área de descargue de mercadería </a:t>
          </a:r>
          <a:endParaRPr lang="es-EC" sz="1800" kern="1200" dirty="0"/>
        </a:p>
      </dsp:txBody>
      <dsp:txXfrm>
        <a:off x="400023" y="1114427"/>
        <a:ext cx="5836812" cy="3032395"/>
      </dsp:txXfrm>
    </dsp:sp>
    <dsp:sp modelId="{16FBA1FE-A9A8-45D0-BFD9-E10880BE0B63}">
      <dsp:nvSpPr>
        <dsp:cNvPr id="0" name=""/>
        <dsp:cNvSpPr/>
      </dsp:nvSpPr>
      <dsp:spPr>
        <a:xfrm>
          <a:off x="5628249" y="908813"/>
          <a:ext cx="572081" cy="572081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C54E3-39F5-4881-811B-7B1CE3E2B582}">
      <dsp:nvSpPr>
        <dsp:cNvPr id="0" name=""/>
        <dsp:cNvSpPr/>
      </dsp:nvSpPr>
      <dsp:spPr>
        <a:xfrm>
          <a:off x="5559310" y="1185860"/>
          <a:ext cx="2670289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Parqueaderos dentro del centro de distribución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Guardería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Escaleras amplias para el tránsito de las personas </a:t>
          </a:r>
          <a:endParaRPr lang="es-EC" sz="1800" kern="1200" dirty="0"/>
        </a:p>
      </dsp:txBody>
      <dsp:txXfrm>
        <a:off x="5559310" y="1185860"/>
        <a:ext cx="2670289" cy="33311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0A39F1-41B3-413E-B925-273C4DED5851}">
      <dsp:nvSpPr>
        <dsp:cNvPr id="0" name=""/>
        <dsp:cNvSpPr/>
      </dsp:nvSpPr>
      <dsp:spPr>
        <a:xfrm>
          <a:off x="0" y="0"/>
          <a:ext cx="4714907" cy="4714907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CFA4D-528E-48F7-9F62-2C72E2A77AD7}">
      <dsp:nvSpPr>
        <dsp:cNvPr id="0" name=""/>
        <dsp:cNvSpPr/>
      </dsp:nvSpPr>
      <dsp:spPr>
        <a:xfrm>
          <a:off x="386063" y="482906"/>
          <a:ext cx="8014747" cy="14803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Misión </a:t>
          </a:r>
          <a:endParaRPr lang="es-EC" sz="20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“Comercializar productos de primera necesidad eliminando la cadena de intermediarios logrado precios competitivos para satisfacer las necesidades de los clientes ” </a:t>
          </a:r>
          <a:endParaRPr lang="es-EC" sz="1600" kern="1200" dirty="0"/>
        </a:p>
      </dsp:txBody>
      <dsp:txXfrm>
        <a:off x="386063" y="482906"/>
        <a:ext cx="8014747" cy="1480304"/>
      </dsp:txXfrm>
    </dsp:sp>
    <dsp:sp modelId="{AE73507D-488C-418C-8E52-06CC52B59EBD}">
      <dsp:nvSpPr>
        <dsp:cNvPr id="0" name=""/>
        <dsp:cNvSpPr/>
      </dsp:nvSpPr>
      <dsp:spPr>
        <a:xfrm>
          <a:off x="474970" y="2350449"/>
          <a:ext cx="7836933" cy="22210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Visión </a:t>
          </a:r>
          <a:endParaRPr lang="es-EC" sz="20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“Para el año 2018 la empresa “</a:t>
          </a:r>
          <a:r>
            <a:rPr lang="es-EC" sz="1600" kern="1200" dirty="0" err="1" smtClean="0"/>
            <a:t>SOPROCONQ</a:t>
          </a:r>
          <a:r>
            <a:rPr lang="es-EC" sz="1600" kern="1200" dirty="0" smtClean="0"/>
            <a:t> – AGROMENDEZ CIA. LTDA”, será la primera empresa comercializadora de productos agrícolas entre los que se distribuirán tubérculos, hortalizas y frutas en general en la ciudad de Quito, ampliando sus mercados a otras provincias, y al mismo tiempo manteniendo productos de calidad cien por ciento sanos, por medio de innovación y el mejoramiento continuo en sus procesos, para de esta manera satisfacer las necesidades del cliente.”</a:t>
          </a:r>
          <a:endParaRPr lang="es-EC" sz="1600" kern="1200" dirty="0"/>
        </a:p>
      </dsp:txBody>
      <dsp:txXfrm>
        <a:off x="474970" y="2350449"/>
        <a:ext cx="7836933" cy="222100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6AF69-CE71-4572-AD75-31E651F9E792}">
      <dsp:nvSpPr>
        <dsp:cNvPr id="0" name=""/>
        <dsp:cNvSpPr/>
      </dsp:nvSpPr>
      <dsp:spPr>
        <a:xfrm>
          <a:off x="523" y="1728"/>
          <a:ext cx="8228552" cy="1087444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b="1" kern="1200" dirty="0" smtClean="0">
              <a:solidFill>
                <a:schemeClr val="tx1"/>
              </a:solidFill>
            </a:rPr>
            <a:t>ESTUDIO DE MERCADO </a:t>
          </a:r>
          <a:endParaRPr lang="es-EC" sz="4400" kern="1200" dirty="0">
            <a:solidFill>
              <a:schemeClr val="tx1"/>
            </a:solidFill>
          </a:endParaRPr>
        </a:p>
      </dsp:txBody>
      <dsp:txXfrm>
        <a:off x="523" y="1728"/>
        <a:ext cx="8228552" cy="1087444"/>
      </dsp:txXfrm>
    </dsp:sp>
    <dsp:sp modelId="{D51F9D8D-4C93-44A6-B29E-8AA82673D87F}">
      <dsp:nvSpPr>
        <dsp:cNvPr id="0" name=""/>
        <dsp:cNvSpPr/>
      </dsp:nvSpPr>
      <dsp:spPr>
        <a:xfrm>
          <a:off x="8555" y="1207790"/>
          <a:ext cx="8212488" cy="819877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 smtClean="0">
              <a:solidFill>
                <a:schemeClr val="tx1"/>
              </a:solidFill>
            </a:rPr>
            <a:t>OBJETIVOS DEL ESTUDIO</a:t>
          </a:r>
          <a:endParaRPr lang="es-EC" sz="4000" kern="1200" dirty="0">
            <a:solidFill>
              <a:schemeClr val="tx1"/>
            </a:solidFill>
          </a:endParaRPr>
        </a:p>
      </dsp:txBody>
      <dsp:txXfrm>
        <a:off x="8555" y="1207790"/>
        <a:ext cx="8212488" cy="819877"/>
      </dsp:txXfrm>
    </dsp:sp>
    <dsp:sp modelId="{1DF19D83-4D55-46D8-8AD8-357ED99CDE9D}">
      <dsp:nvSpPr>
        <dsp:cNvPr id="0" name=""/>
        <dsp:cNvSpPr/>
      </dsp:nvSpPr>
      <dsp:spPr>
        <a:xfrm>
          <a:off x="54379" y="2310181"/>
          <a:ext cx="3871030" cy="3476289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Objetivo General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Descubrir si existen necesidades insatisfechas y cubrir con la venta de productos de calidad, mejor precio y brindando un buen servicio al cliente. Además de conocer el tipo de producto que el consumidor requiere y cumplir con las características que demanda</a:t>
          </a:r>
          <a:r>
            <a:rPr lang="es-EC" sz="1600" kern="1200" dirty="0" smtClean="0">
              <a:solidFill>
                <a:schemeClr val="tx1"/>
              </a:solidFill>
            </a:rPr>
            <a:t>.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4379" y="2310181"/>
        <a:ext cx="3871030" cy="3476289"/>
      </dsp:txXfrm>
    </dsp:sp>
    <dsp:sp modelId="{2C97549D-A470-4C2B-80C0-F9A6333364FB}">
      <dsp:nvSpPr>
        <dsp:cNvPr id="0" name=""/>
        <dsp:cNvSpPr/>
      </dsp:nvSpPr>
      <dsp:spPr>
        <a:xfrm>
          <a:off x="4045721" y="2286015"/>
          <a:ext cx="4146841" cy="3548787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Objetivos Específicos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Determinar la estructura del mercado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Conocer las preferencias de los consumidores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Obtener buena aceptación dentro del mercado meta existente dentro de la ciudad del Distrito Metropolitano De Quito.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045721" y="2286015"/>
        <a:ext cx="4146841" cy="354878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F37C87-F742-4F36-B130-D4C312CCD33B}">
      <dsp:nvSpPr>
        <dsp:cNvPr id="0" name=""/>
        <dsp:cNvSpPr/>
      </dsp:nvSpPr>
      <dsp:spPr>
        <a:xfrm>
          <a:off x="0" y="0"/>
          <a:ext cx="3274234" cy="117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OFERTA COMPETITIVA  O MERCADO LIBRE</a:t>
          </a:r>
          <a:endParaRPr lang="es-EC" sz="2400" kern="1200" dirty="0"/>
        </a:p>
      </dsp:txBody>
      <dsp:txXfrm>
        <a:off x="0" y="0"/>
        <a:ext cx="3274234" cy="1174743"/>
      </dsp:txXfrm>
    </dsp:sp>
    <dsp:sp modelId="{28F0A21A-99F0-4C50-A4EC-609E9A868003}">
      <dsp:nvSpPr>
        <dsp:cNvPr id="0" name=""/>
        <dsp:cNvSpPr/>
      </dsp:nvSpPr>
      <dsp:spPr>
        <a:xfrm>
          <a:off x="3338537" y="317488"/>
          <a:ext cx="522604" cy="539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3338537" y="317488"/>
        <a:ext cx="522604" cy="539767"/>
      </dsp:txXfrm>
    </dsp:sp>
    <dsp:sp modelId="{DFC1F1E0-5562-40B6-9587-4D5E268FDE13}">
      <dsp:nvSpPr>
        <dsp:cNvPr id="0" name=""/>
        <dsp:cNvSpPr/>
      </dsp:nvSpPr>
      <dsp:spPr>
        <a:xfrm>
          <a:off x="3906478" y="0"/>
          <a:ext cx="4737519" cy="117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La mayoría de los competidores ofrecen los mismos productos</a:t>
          </a:r>
        </a:p>
      </dsp:txBody>
      <dsp:txXfrm>
        <a:off x="3906478" y="0"/>
        <a:ext cx="4737519" cy="117474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A12204-A7BF-444A-9E93-FB42E4EC6175}">
      <dsp:nvSpPr>
        <dsp:cNvPr id="0" name=""/>
        <dsp:cNvSpPr/>
      </dsp:nvSpPr>
      <dsp:spPr>
        <a:xfrm>
          <a:off x="3143271" y="0"/>
          <a:ext cx="4714908" cy="2960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1" kern="1200" dirty="0" smtClean="0"/>
            <a:t>Número y Capacidad de producción de los Competidores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1" kern="1200" dirty="0" smtClean="0"/>
            <a:t>Incursión de nuevos competidores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1" kern="1200" dirty="0" smtClean="0"/>
            <a:t>Capacidad de Inversión Fija</a:t>
          </a:r>
          <a:endParaRPr lang="es-EC" sz="2200" kern="1200" dirty="0"/>
        </a:p>
      </dsp:txBody>
      <dsp:txXfrm>
        <a:off x="3143271" y="0"/>
        <a:ext cx="4714908" cy="2960694"/>
      </dsp:txXfrm>
    </dsp:sp>
    <dsp:sp modelId="{DF73AA61-F1C1-4EB6-A760-4DAC4EF2D59A}">
      <dsp:nvSpPr>
        <dsp:cNvPr id="0" name=""/>
        <dsp:cNvSpPr/>
      </dsp:nvSpPr>
      <dsp:spPr>
        <a:xfrm>
          <a:off x="0" y="0"/>
          <a:ext cx="3143272" cy="2960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Factores que afectan a la oferta</a:t>
          </a:r>
          <a:endParaRPr lang="es-EC" sz="3600" kern="1200" dirty="0"/>
        </a:p>
      </dsp:txBody>
      <dsp:txXfrm>
        <a:off x="0" y="0"/>
        <a:ext cx="3143272" cy="2960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0.00705</cdr:x>
      <cdr:y>0.01274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0.90765</cdr:y>
    </cdr:from>
    <cdr:to>
      <cdr:x>0.39497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809750"/>
          <a:ext cx="1365622" cy="17679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7B05C-BC3E-44AE-934A-A56CB1EDFB64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10563-D399-4CD7-8DCC-5CEADD1A19B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66753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10563-D399-4CD7-8DCC-5CEADD1A19BE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10563-D399-4CD7-8DCC-5CEADD1A19BE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6388"/>
            <a:ext cx="261143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OGO ESPE ORIGIN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6388"/>
            <a:ext cx="261143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028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2052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9AFA-F50F-460E-B2B9-6883D8B7E56E}" type="datetimeFigureOut">
              <a:rPr lang="es-EC" smtClean="0"/>
              <a:pPr/>
              <a:t>12/02/2014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E422-8C63-444E-9700-48DE810CEA2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102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102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12" Type="http://schemas.microsoft.com/office/2007/relationships/diagramDrawing" Target="../diagrams/drawing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11" Type="http://schemas.microsoft.com/office/2007/relationships/diagramDrawing" Target="../diagrams/drawing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9525" y="0"/>
            <a:ext cx="9153525" cy="6884988"/>
            <a:chOff x="-6" y="0"/>
            <a:chExt cx="5766" cy="4337"/>
          </a:xfrm>
        </p:grpSpPr>
        <p:pic>
          <p:nvPicPr>
            <p:cNvPr id="2052" name="Picture 12" descr="ecuadoruniversitario_com_campus_espe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618"/>
              <a:ext cx="5760" cy="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-6" y="0"/>
              <a:ext cx="5766" cy="620"/>
              <a:chOff x="-6" y="0"/>
              <a:chExt cx="5766" cy="620"/>
            </a:xfrm>
          </p:grpSpPr>
          <p:pic>
            <p:nvPicPr>
              <p:cNvPr id="2054" name="Picture 9" descr="lin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" name="Rectangle 11"/>
              <p:cNvSpPr>
                <a:spLocks noChangeArrowheads="1"/>
              </p:cNvSpPr>
              <p:nvPr/>
            </p:nvSpPr>
            <p:spPr bwMode="auto">
              <a:xfrm>
                <a:off x="-6" y="606"/>
                <a:ext cx="5766" cy="1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</p:grpSp>
      </p:grpSp>
      <p:sp>
        <p:nvSpPr>
          <p:cNvPr id="10" name="9 CuadroTexto"/>
          <p:cNvSpPr txBox="1"/>
          <p:nvPr/>
        </p:nvSpPr>
        <p:spPr>
          <a:xfrm>
            <a:off x="3643306" y="5140123"/>
            <a:ext cx="4673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Calibri" pitchFamily="34" charset="0"/>
                <a:cs typeface="Times New Roman" pitchFamily="18" charset="0"/>
              </a:rPr>
              <a:t> DIRECTOR: ECON. JAIME PÉREZ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Calibri" pitchFamily="34" charset="0"/>
                <a:cs typeface="Times New Roman" pitchFamily="18" charset="0"/>
              </a:rPr>
              <a:t>CODIRECTOR: ECON. PABLO </a:t>
            </a:r>
            <a:r>
              <a:rPr lang="es-ES" b="1" dirty="0" err="1" smtClean="0">
                <a:latin typeface="Calibri" pitchFamily="34" charset="0"/>
                <a:cs typeface="Times New Roman" pitchFamily="18" charset="0"/>
              </a:rPr>
              <a:t>ROBAYO</a:t>
            </a:r>
            <a:endParaRPr lang="es-EC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4" cstate="print"/>
          <a:srcRect l="9164" t="34450" r="10048" b="25359"/>
          <a:stretch>
            <a:fillRect/>
          </a:stretch>
        </p:blipFill>
        <p:spPr bwMode="auto">
          <a:xfrm>
            <a:off x="0" y="0"/>
            <a:ext cx="45339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65b3fa4491761c849f7ad453da4ec7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000504"/>
            <a:ext cx="32100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857224" y="1119830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Times New Roman" pitchFamily="18" charset="0"/>
              </a:rPr>
              <a:t>UNIVERSIDAD DE LAS FUERZAS ARMADAS  ESPE </a:t>
            </a:r>
            <a:endParaRPr lang="es-EC" sz="28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42976" y="1928802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_tradnl" b="1" dirty="0">
                <a:latin typeface="Calibri" pitchFamily="34" charset="0"/>
                <a:cs typeface="Times New Roman" pitchFamily="18" charset="0"/>
              </a:rPr>
              <a:t>DEPARTAMENTO DE CIENCIAS ECONÓMICAS, ADMINISTRATIVAS Y DE COMERCIO</a:t>
            </a:r>
            <a:endParaRPr lang="es-ES_tradnl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143157" y="3383821"/>
            <a:ext cx="6929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C" b="1" dirty="0"/>
              <a:t>“ESTUDIO DE FACTIBILIDAD PARA LA CREACIÓN DE UN CENTRO DE   DISTRIBUCIÓN DE PRODUCTOS </a:t>
            </a:r>
            <a:r>
              <a:rPr lang="es-EC" b="1" dirty="0" smtClean="0"/>
              <a:t>AGRÍCOLAS SOPROCONQ - AGROMENDEZ CÍA. LTDA. UBICADO </a:t>
            </a:r>
            <a:r>
              <a:rPr lang="es-EC" b="1" dirty="0"/>
              <a:t>EN LA CIUDAD DE </a:t>
            </a:r>
            <a:r>
              <a:rPr lang="es-EC" b="1" dirty="0" smtClean="0"/>
              <a:t>QUITO”</a:t>
            </a:r>
            <a:endParaRPr lang="es-EC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643333" y="4497181"/>
            <a:ext cx="3786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_tradnl" b="1" dirty="0" smtClean="0">
                <a:latin typeface="Calibri" pitchFamily="34" charset="0"/>
                <a:cs typeface="Times New Roman" pitchFamily="18" charset="0"/>
              </a:rPr>
              <a:t>MAYRA JACQUELINE VALVERDE REYES</a:t>
            </a:r>
            <a:endParaRPr lang="es-EC" sz="1400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s-EC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571868" y="6143644"/>
            <a:ext cx="335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_tradnl" sz="1400" b="1" dirty="0" err="1">
                <a:latin typeface="Calibri" pitchFamily="34" charset="0"/>
                <a:cs typeface="Times New Roman" pitchFamily="18" charset="0"/>
              </a:rPr>
              <a:t>SANGOLQUÍ</a:t>
            </a:r>
            <a:r>
              <a:rPr lang="es-ES_tradnl" sz="14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s-ES_tradnl" sz="1400" b="1" dirty="0" smtClean="0">
                <a:latin typeface="Calibri" pitchFamily="34" charset="0"/>
                <a:cs typeface="Times New Roman" pitchFamily="18" charset="0"/>
              </a:rPr>
              <a:t>FEBRERO  2014</a:t>
            </a:r>
            <a:endParaRPr lang="es-ES_tradnl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00100" y="277391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  <a:cs typeface="Times New Roman" pitchFamily="18" charset="0"/>
              </a:rPr>
              <a:t>TESIS PREVIA A LA OBTENCIÓN DEL TITULO DE INGENIERA </a:t>
            </a:r>
            <a:r>
              <a:rPr lang="es-ES" b="1" dirty="0" smtClean="0">
                <a:latin typeface="Calibri" pitchFamily="34" charset="0"/>
                <a:cs typeface="Times New Roman" pitchFamily="18" charset="0"/>
              </a:rPr>
              <a:t>COMERCIAL - </a:t>
            </a:r>
            <a:r>
              <a:rPr lang="es-ES" b="1" dirty="0" err="1" smtClean="0">
                <a:latin typeface="Calibri" pitchFamily="34" charset="0"/>
                <a:cs typeface="Times New Roman" pitchFamily="18" charset="0"/>
              </a:rPr>
              <a:t>MED</a:t>
            </a:r>
            <a:endParaRPr lang="es-EC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S" sz="3600" dirty="0" smtClean="0">
                <a:solidFill>
                  <a:schemeClr val="tx1"/>
                </a:solidFill>
              </a:rPr>
              <a:t>DETERMINACIÓN</a:t>
            </a: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s-ES" sz="3600" dirty="0" smtClean="0">
                <a:solidFill>
                  <a:schemeClr val="tx1"/>
                </a:solidFill>
              </a:rPr>
              <a:t>DE LA MUESTRA</a:t>
            </a:r>
            <a:endParaRPr lang="es-EC" sz="3600" dirty="0"/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8394270"/>
              </p:ext>
            </p:extLst>
          </p:nvPr>
        </p:nvGraphicFramePr>
        <p:xfrm>
          <a:off x="5337868" y="3357562"/>
          <a:ext cx="2520280" cy="1100473"/>
        </p:xfrm>
        <a:graphic>
          <a:graphicData uri="http://schemas.openxmlformats.org/presentationml/2006/ole">
            <p:oleObj spid="_x0000_s107526" name="Ecuación" r:id="rId4" imgW="1612900" imgH="698500" progId="Equation.3">
              <p:embed/>
            </p:oleObj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214414" y="1714488"/>
            <a:ext cx="2016224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latin typeface="Century Gothic" pitchFamily="34" charset="0"/>
              </a:rPr>
              <a:t>Aplicación de una prueba piloto</a:t>
            </a:r>
            <a:endParaRPr lang="es-EC" sz="1200" b="1" dirty="0">
              <a:latin typeface="Century Gothic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7751094"/>
              </p:ext>
            </p:extLst>
          </p:nvPr>
        </p:nvGraphicFramePr>
        <p:xfrm>
          <a:off x="1393825" y="3000375"/>
          <a:ext cx="1265238" cy="2527300"/>
        </p:xfrm>
        <a:graphic>
          <a:graphicData uri="http://schemas.openxmlformats.org/presentationml/2006/ole">
            <p:oleObj spid="_x0000_s107527" name="Ecuación" r:id="rId5" imgW="901700" imgH="1778000" progId="Equation.3">
              <p:embed/>
            </p:oleObj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5143504" y="5000636"/>
            <a:ext cx="307183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n =  384 ciudadanos entre las edades de 18 a 65 años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5357818" y="1785926"/>
            <a:ext cx="2376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dirty="0">
                <a:latin typeface="Berlin Sans FB" pitchFamily="34" charset="0"/>
              </a:rPr>
              <a:t>Fórmula Población Finita 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6357950" y="2643182"/>
            <a:ext cx="431800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12" name="11 Flecha abajo"/>
          <p:cNvSpPr/>
          <p:nvPr/>
        </p:nvSpPr>
        <p:spPr>
          <a:xfrm>
            <a:off x="6429388" y="4357694"/>
            <a:ext cx="431800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82594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sz="2800" dirty="0" smtClean="0">
                <a:solidFill>
                  <a:schemeClr val="tx1"/>
                </a:solidFill>
              </a:rPr>
              <a:t>RESULTADOS DE LAS ENCUESTA PRODUCTORES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671517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1406" y="1285860"/>
            <a:ext cx="3265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¿Qué tiempo lleva en la agricultura?</a:t>
            </a:r>
            <a:endParaRPr lang="es-EC" sz="1400" dirty="0"/>
          </a:p>
        </p:txBody>
      </p:sp>
      <p:pic>
        <p:nvPicPr>
          <p:cNvPr id="138241" name="Gráfico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2" y="1643050"/>
            <a:ext cx="30718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29124" y="1285860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450850" algn="l"/>
              </a:tabLst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¿Pertenece a alguna asociación, microempresa o fundación?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4826000" y="1804978"/>
          <a:ext cx="3542725" cy="198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3786190"/>
            <a:ext cx="46434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269875" algn="l"/>
                <a:tab pos="450850" algn="l"/>
                <a:tab pos="4210050" algn="l"/>
              </a:tabLst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¿Estaría de acuerdo en que funcione en la comunidad un Centro de Distribución de todas las producciones?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1" name="10 Gráfico"/>
          <p:cNvGraphicFramePr/>
          <p:nvPr/>
        </p:nvGraphicFramePr>
        <p:xfrm>
          <a:off x="214282" y="4500570"/>
          <a:ext cx="3643338" cy="22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4857752" y="389391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269875" algn="l"/>
                <a:tab pos="539750" algn="l"/>
                <a:tab pos="4210050" algn="l"/>
              </a:tabLst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¿Le gustaría formar parte del Centro de 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Distribución de productos agrícolas?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5" name="14 Gráfico"/>
          <p:cNvGraphicFramePr/>
          <p:nvPr/>
        </p:nvGraphicFramePr>
        <p:xfrm>
          <a:off x="4500562" y="4572008"/>
          <a:ext cx="4500561" cy="207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71517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57158" y="-24"/>
            <a:ext cx="8329642" cy="582594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sz="2800" dirty="0" smtClean="0">
                <a:solidFill>
                  <a:schemeClr val="tx1"/>
                </a:solidFill>
              </a:rPr>
              <a:t>RESULTADOS DE LAS ENCUESTA CONSUMIDORES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1071546"/>
            <a:ext cx="35718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 gustaría a usted comprar estos productos en un centro de Distribución?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7" y="1847030"/>
            <a:ext cx="3143272" cy="243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4214874" y="1142984"/>
            <a:ext cx="4143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¿Desearía que los productos estén debidamente empacadas?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314642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-32" y="4143380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¿Dónde compra usted mayoritariamente los productos?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20" name="19 Gráfico"/>
          <p:cNvGraphicFramePr/>
          <p:nvPr/>
        </p:nvGraphicFramePr>
        <p:xfrm>
          <a:off x="214282" y="4714884"/>
          <a:ext cx="3643306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4929190" y="3857628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¿Cómo considera el precio de los productos?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22" name="21 Gráfico"/>
          <p:cNvGraphicFramePr/>
          <p:nvPr/>
        </p:nvGraphicFramePr>
        <p:xfrm>
          <a:off x="4572000" y="4429132"/>
          <a:ext cx="4000528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chemeClr val="tx1"/>
                </a:solidFill>
              </a:rPr>
              <a:t>OFERTA DE MERCADO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71517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285720" y="1397000"/>
          <a:ext cx="8643998" cy="117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500034" y="3254388"/>
          <a:ext cx="7858180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71517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14346" y="71414"/>
          <a:ext cx="6715173" cy="6766548"/>
        </p:xfrm>
        <a:graphic>
          <a:graphicData uri="http://schemas.openxmlformats.org/drawingml/2006/table">
            <a:tbl>
              <a:tblPr/>
              <a:tblGrid>
                <a:gridCol w="1738399"/>
                <a:gridCol w="833371"/>
                <a:gridCol w="1025645"/>
                <a:gridCol w="655936"/>
                <a:gridCol w="868519"/>
                <a:gridCol w="776556"/>
                <a:gridCol w="816747"/>
              </a:tblGrid>
              <a:tr h="39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PRODUCTO 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DESCRIPCIÓN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PESO  POR UNIDAD EN LIBRAS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CANTIDAD MENSUAL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CANTIDAD ANUAL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KILOS MENSUALES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LIBRAS ANUALES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Aguacate fuerte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1080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2376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28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Cáscara 20% H. Y5%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SC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960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192000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cascara grano largo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Lbs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9600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160000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1920000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9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CASCARA EXTRA LARGO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Lbs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9600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160000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1920000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ARROCILLO FINO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QQ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19200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ARROCILLO GRUESO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QQ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FLOR GRANO 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Lbs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FLOR GRANO 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Lbs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38400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PILADO 1 NAC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QQ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10800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PILADO 2 NAC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QQ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16800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AZÚCAR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SC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9600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BANANO - 22XU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CAJA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28,11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1044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2445,57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29346,84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BANANO – 208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CAJA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28,11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1260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2951,55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35418,6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BANANO - ORITO BEBE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CAJA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28,11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2108,25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25299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BRÓCILO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1236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226,6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2719,2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CACAO ASE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QQ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1440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144000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CAFÉ ARÁBIGO NATURAL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QQ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936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93600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36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CEBOLLA COLORADA NACIONAL SECA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1320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CEBOLLA PERLA NACIONAL SECA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840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1848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FREJOL CANARIO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1140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FRUTILLA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936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171,6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2059,2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GRANO DE SOYA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QQ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768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76800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MAÍZ NACIONAL 13%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QQ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468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46800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MARACUYÁ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1716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PAPA SUPE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 CHOLA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636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116,6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1399,2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PAPA ÚNICA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912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167,2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2006,4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PIMIENTO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1068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195,8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2349,6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9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PLÁTANO BARRAGANETE VERDE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1236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226,6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2719,2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POLVILLO FINO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QQ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33600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SANDIA NACIONAL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37,4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448,8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TOMATE DE ÁRBOL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924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900">
                        <a:latin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900" dirty="0">
                        <a:latin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900">
                        <a:latin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39600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388838,17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4666058,04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141" marR="231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chemeClr val="tx1"/>
                </a:solidFill>
              </a:rPr>
              <a:t>PRECIO</a:t>
            </a:r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983178" y="3643314"/>
          <a:ext cx="3946144" cy="2047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8689"/>
                <a:gridCol w="1227455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DETALLE</a:t>
                      </a:r>
                      <a:endParaRPr lang="es-EC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PRECIO</a:t>
                      </a:r>
                      <a:endParaRPr lang="es-EC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PRECIO TOTAL</a:t>
                      </a:r>
                      <a:r>
                        <a:rPr lang="es-EC" baseline="0" dirty="0" smtClean="0"/>
                        <a:t> DE LA VENTA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869,80</a:t>
                      </a:r>
                      <a:endParaRPr lang="es-EC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0" dirty="0" smtClean="0"/>
                        <a:t>Numero de productos de la lista de precios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0" dirty="0" smtClean="0"/>
                        <a:t>31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PRECIO FINAL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38,10</a:t>
                      </a:r>
                      <a:endParaRPr lang="es-EC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34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85720" y="2568355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/>
              <a:t>Los precios otorgados por el </a:t>
            </a:r>
            <a:r>
              <a:rPr lang="es-EC" sz="2400" dirty="0" err="1" smtClean="0"/>
              <a:t>MAGAP</a:t>
            </a:r>
            <a:r>
              <a:rPr lang="es-EC" sz="2400" dirty="0" smtClean="0"/>
              <a:t> para los productores  se presentan en el siguiente cuadro</a:t>
            </a:r>
            <a:endParaRPr lang="es-EC" sz="2400" dirty="0"/>
          </a:p>
        </p:txBody>
      </p:sp>
      <p:sp>
        <p:nvSpPr>
          <p:cNvPr id="9" name="8 Rectángulo"/>
          <p:cNvSpPr/>
          <p:nvPr/>
        </p:nvSpPr>
        <p:spPr>
          <a:xfrm>
            <a:off x="500034" y="121442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/>
              <a:t>Es la suma de los valores que los consumidores dan a cambio de los productos adquiridos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25470"/>
          </a:xfrm>
        </p:spPr>
        <p:txBody>
          <a:bodyPr/>
          <a:lstStyle/>
          <a:p>
            <a:pPr lvl="1"/>
            <a:r>
              <a:rPr lang="es-EC" sz="3600" dirty="0" smtClean="0">
                <a:solidFill>
                  <a:schemeClr val="tx1"/>
                </a:solidFill>
              </a:rPr>
              <a:t>DEMANDA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DEL MERCADO </a:t>
            </a: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71517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2844" y="212284"/>
          <a:ext cx="3571900" cy="6359988"/>
        </p:xfrm>
        <a:graphic>
          <a:graphicData uri="http://schemas.openxmlformats.org/drawingml/2006/table">
            <a:tbl>
              <a:tblPr/>
              <a:tblGrid>
                <a:gridCol w="2442874"/>
                <a:gridCol w="1129026"/>
              </a:tblGrid>
              <a:tr h="344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Demanda Anual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Aguacate fuerte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87.312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Cáscara 20% H. Y5% 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117.792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cascara grano largo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176.544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CASCARA EXTRA LARGO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83.232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ARROCILLO FINO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59.232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ARROCILLO GRUESO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89.904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FLOR GRANO 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140.400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FLOR GRANO 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110.400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PILADO 1 NAC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165.888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ARROZ PILADO 2 NAC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117.888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AZÚCAR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68.400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BANANO - 22XU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76.800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BANANO - 208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73.248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BANANO - ORITO BEBE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81.600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BRÓCILO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87.312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CACAO ASE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233.088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CAFÉ ARÁBIGO NATURAL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229.920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2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CEBOLLA COLORADA NACIONAL SECA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87.888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CEBOLLA PERLA NACIONAL SECA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92.832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FREJOL CANARIO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69.888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FRUTILLA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87.312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GRANO DE SOYA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64.608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MAÍZ NACIONAL 13%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119.760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MARACUYÁ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75.264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PAPA SÚPER CHOLA QQ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70.416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PAPA ÚNICA QQ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89.952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PIMIENTO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553.248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PLÁTANO BARRAGANETE VERDE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87.312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POLVILLO FINO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59.808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SANDIA NACIONAL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191.712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TOMATE DE ÁRBOL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884.736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71" marR="26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429124" y="1500174"/>
          <a:ext cx="3213100" cy="487680"/>
        </p:xfrm>
        <a:graphic>
          <a:graphicData uri="http://schemas.openxmlformats.org/drawingml/2006/table">
            <a:tbl>
              <a:tblPr/>
              <a:tblGrid>
                <a:gridCol w="2286000"/>
                <a:gridCol w="927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DEMANDA</a:t>
                      </a:r>
                      <a:r>
                        <a:rPr lang="es-EC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ANUA L 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4.533.696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PROMEDIO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283.356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133121" name="Gráfico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90" y="2285992"/>
            <a:ext cx="5000628" cy="325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es-EC" sz="3600" dirty="0" smtClean="0">
                <a:solidFill>
                  <a:schemeClr val="tx1"/>
                </a:solidFill>
              </a:rPr>
              <a:t>ESTUDIO TÉCNICO  </a:t>
            </a: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MACRO LOCALIZACIÓN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3" name="Imagen 9"/>
          <p:cNvPicPr>
            <a:picLocks noChangeAspect="1" noChangeArrowheads="1"/>
          </p:cNvPicPr>
          <p:nvPr/>
        </p:nvPicPr>
        <p:blipFill>
          <a:blip r:embed="rId3" cstate="print"/>
          <a:srcRect r="3001"/>
          <a:stretch>
            <a:fillRect/>
          </a:stretch>
        </p:blipFill>
        <p:spPr bwMode="auto">
          <a:xfrm>
            <a:off x="613342" y="1214422"/>
            <a:ext cx="7887748" cy="45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0324"/>
            <a:ext cx="8229600" cy="796908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MICRO LOCALIZACIÓN </a:t>
            </a:r>
            <a:endParaRPr lang="es-EC" dirty="0"/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214282" y="642918"/>
            <a:ext cx="8572561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ALTERNATIVAS DE SELECCIÓN </a:t>
            </a: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Estará ubicado en barrio el Carmen Dos, calle </a:t>
            </a:r>
            <a:r>
              <a:rPr kumimoji="0" lang="es-EC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Carapungo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y mamá pacha  sector llano grande parroquia de calderón lote 1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EC" dirty="0" smtClean="0"/>
              <a:t> Sector de </a:t>
            </a:r>
            <a:r>
              <a:rPr lang="es-EC" dirty="0" err="1" smtClean="0"/>
              <a:t>Guamaní</a:t>
            </a:r>
            <a:r>
              <a:rPr lang="es-EC" dirty="0" smtClean="0"/>
              <a:t> entre las calles Manuelita Sáenz y Av.  Pedro Vicente Maldonado esquina lote 3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EC" dirty="0" smtClean="0"/>
              <a:t>Sector de </a:t>
            </a:r>
            <a:r>
              <a:rPr lang="es-EC" dirty="0" err="1" smtClean="0"/>
              <a:t>Pomasqui</a:t>
            </a:r>
            <a:r>
              <a:rPr lang="es-EC" dirty="0" smtClean="0"/>
              <a:t> entre las calles Manuel </a:t>
            </a:r>
            <a:r>
              <a:rPr lang="es-EC" dirty="0" err="1" smtClean="0"/>
              <a:t>Cordova</a:t>
            </a:r>
            <a:r>
              <a:rPr lang="es-EC" dirty="0" smtClean="0"/>
              <a:t> </a:t>
            </a:r>
            <a:r>
              <a:rPr lang="es-EC" dirty="0" err="1" smtClean="0"/>
              <a:t>Galarza</a:t>
            </a:r>
            <a:r>
              <a:rPr lang="es-EC" dirty="0" smtClean="0"/>
              <a:t> y dos cuadras antes de la calle santa teresita lote 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3429000"/>
          <a:ext cx="6167437" cy="3315517"/>
        </p:xfrm>
        <a:graphic>
          <a:graphicData uri="http://schemas.openxmlformats.org/drawingml/2006/table">
            <a:tbl>
              <a:tblPr/>
              <a:tblGrid>
                <a:gridCol w="1591493"/>
                <a:gridCol w="510708"/>
                <a:gridCol w="676688"/>
                <a:gridCol w="676688"/>
                <a:gridCol w="681795"/>
                <a:gridCol w="681795"/>
                <a:gridCol w="674135"/>
                <a:gridCol w="674135"/>
              </a:tblGrid>
              <a:tr h="4949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FACTORES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PESO 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CALIFICACIÓN POR OPCIONES SOBRE 10 PUNTOS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CALIFICACIÓN PONDERADA POR OPCIÓN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14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40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MEDIOS DE TRANSPORTE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3,00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0,90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1,20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MATERIA PRIMA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1,50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0,90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1,05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DISPONIBILIDAD DE MANO DE OBRA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1,50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0,60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1,20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VÍAS DE COMUNICACIÓN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3,00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1,80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3,00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604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CERCANÍA DE ABASTECIMIENTO A MERCADERÍA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1,00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0,90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1,00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10,00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5,10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 7,45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06" marR="44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371555" y="2965173"/>
            <a:ext cx="4486197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03079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MATRIZ MICRO LOCALIZACIÓN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0" y="-24"/>
            <a:ext cx="34289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052789924"/>
              </p:ext>
            </p:extLst>
          </p:nvPr>
        </p:nvGraphicFramePr>
        <p:xfrm>
          <a:off x="428596" y="500042"/>
          <a:ext cx="835824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857620" y="328612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CONTENIDOS</a:t>
            </a:r>
            <a:endParaRPr lang="es-EC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es-EC" sz="3600" dirty="0" smtClean="0">
                <a:solidFill>
                  <a:schemeClr val="tx1"/>
                </a:solidFill>
              </a:rPr>
              <a:t>MAPA DE MICRO LOCALIZACIÓN</a:t>
            </a: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30"/>
            <a:ext cx="250033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 r="1131" b="4626"/>
          <a:stretch>
            <a:fillRect/>
          </a:stretch>
        </p:blipFill>
        <p:spPr bwMode="auto">
          <a:xfrm>
            <a:off x="714348" y="1071546"/>
            <a:ext cx="7929618" cy="4929222"/>
          </a:xfrm>
          <a:prstGeom prst="rect">
            <a:avLst/>
          </a:prstGeom>
          <a:noFill/>
          <a:ln w="38100" cmpd="thickThin">
            <a:solidFill>
              <a:srgbClr val="548DD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algn="l"/>
            <a:r>
              <a:rPr lang="es-EC" sz="2800" dirty="0" smtClean="0">
                <a:solidFill>
                  <a:schemeClr val="tx1"/>
                </a:solidFill>
              </a:rPr>
              <a:t>DIAGRAMA DEL PROCESO DEL CENTRO DE  DISTRIBUCIÓN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3431638" y="571480"/>
          <a:ext cx="3497816" cy="6000768"/>
        </p:xfrm>
        <a:graphic>
          <a:graphicData uri="http://schemas.openxmlformats.org/presentationml/2006/ole">
            <p:oleObj spid="_x0000_s129027" name="Visio" r:id="rId4" imgW="4067327" imgH="7577306" progId="Visio.Drawing.11">
              <p:embed/>
            </p:oleObj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ctr"/>
            <a:r>
              <a:rPr lang="es-EC" dirty="0" err="1" smtClean="0">
                <a:solidFill>
                  <a:schemeClr val="tx1"/>
                </a:solidFill>
              </a:rPr>
              <a:t>Flujograma</a:t>
            </a:r>
            <a:r>
              <a:rPr lang="es-EC" dirty="0" smtClean="0">
                <a:solidFill>
                  <a:schemeClr val="tx1"/>
                </a:solidFill>
              </a:rPr>
              <a:t> del Proceso Interno del Centro de Distribución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6572264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8001" name="Object 1"/>
          <p:cNvGraphicFramePr>
            <a:graphicFrameLocks noChangeAspect="1"/>
          </p:cNvGraphicFramePr>
          <p:nvPr/>
        </p:nvGraphicFramePr>
        <p:xfrm>
          <a:off x="642910" y="1214422"/>
          <a:ext cx="8143932" cy="5357850"/>
        </p:xfrm>
        <a:graphic>
          <a:graphicData uri="http://schemas.openxmlformats.org/presentationml/2006/ole">
            <p:oleObj spid="_x0000_s128003" name="Visio" r:id="rId4" imgW="27959061" imgH="1046317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lvl="0"/>
            <a:r>
              <a:rPr lang="es-EC" dirty="0" smtClean="0">
                <a:solidFill>
                  <a:schemeClr val="tx1"/>
                </a:solidFill>
              </a:rPr>
              <a:t>ESTUDIO FINANCIERO 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572264" y="5857892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9473" y="214290"/>
          <a:ext cx="2710891" cy="6445982"/>
        </p:xfrm>
        <a:graphic>
          <a:graphicData uri="http://schemas.openxmlformats.org/drawingml/2006/table">
            <a:tbl>
              <a:tblPr/>
              <a:tblGrid>
                <a:gridCol w="1770627"/>
                <a:gridCol w="940264"/>
              </a:tblGrid>
              <a:tr h="170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Precio Total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Activos Fijos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3.658.126    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2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Terreno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446.160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Obra civil y construcción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3.135.600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Maquinaria y Equipo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42.101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Equipo de Computo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3.920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Muebles  y Enseres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3.692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Muebles de Oficina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1.253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Vehículos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25.400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Activos Diferidos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6.565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Preoperativos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6.565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Inversiones Fijas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3.664.691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Capital de Trabajo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27.601,93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 Prima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12.166,60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53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 Indirecto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6.028,77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3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Mano de obra directa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1.523,84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53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Mano de obra indirecta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1.553,42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0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3.669,04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Insumos de Oficina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45,99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Insumos de Limpieza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264,31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7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Básicos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1.080,00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Publicidad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443,84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Combustible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85,81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Mantenimiento de Equipo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291,08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Mantenimiento de Vehículo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151,35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Imprevistos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297,90  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INVERSIÓN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3.692.293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5" marR="381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3286116" y="1214422"/>
            <a:ext cx="5429288" cy="1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763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s-EC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nversión</a:t>
            </a:r>
            <a:r>
              <a:rPr kumimoji="0" lang="es-EC" sz="2400" b="1" i="0" u="none" strike="noStrike" cap="none" normalizeH="0" baseline="0" dirty="0" smtClean="0" bmk="_Toc378338886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Total del Proyecto</a:t>
            </a:r>
            <a:endParaRPr kumimoji="0" lang="es-EC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CAPITAL DE TRABAJO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34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6" y="1285860"/>
          <a:ext cx="3786214" cy="4767072"/>
        </p:xfrm>
        <a:graphic>
          <a:graphicData uri="http://schemas.openxmlformats.org/drawingml/2006/table">
            <a:tbl>
              <a:tblPr/>
              <a:tblGrid>
                <a:gridCol w="2419233"/>
                <a:gridCol w="1366981"/>
              </a:tblGrid>
              <a:tr h="2768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CAPITAL DE TRABAJO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Precio Total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 Prima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12.166,60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 Indirecto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6.028,77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Mano de obra directa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1.523,84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Mano de obra indirecta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1.553,42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3.669,04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Insumos de Oficina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45,99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Insumos de Limpieza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264,31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1.080,00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Publicidad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443,84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Combustible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85,81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Mantenimiento de Equipo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291,08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Mantenimiento de Vehículo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151,35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Imprevistos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297,90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27.601,93  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34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1" y="1428736"/>
          <a:ext cx="8572559" cy="1062501"/>
        </p:xfrm>
        <a:graphic>
          <a:graphicData uri="http://schemas.openxmlformats.org/drawingml/2006/table">
            <a:tbl>
              <a:tblPr/>
              <a:tblGrid>
                <a:gridCol w="2502369"/>
                <a:gridCol w="1137658"/>
                <a:gridCol w="1106371"/>
                <a:gridCol w="1106371"/>
                <a:gridCol w="1359895"/>
                <a:gridCol w="1359895"/>
              </a:tblGrid>
              <a:tr h="1720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20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2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Ventas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5.042.992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5.345.572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5.666.306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6.006.284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6.366.661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Venta de equipo de computo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latin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latin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latin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latin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2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INGRESOS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5.042.992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5.345.572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5.666.626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6.006.284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6.366.661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7" marR="43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428604"/>
            <a:ext cx="60326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PRESUPUESTO DE INGRESO ANUAL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357422" y="3000372"/>
          <a:ext cx="4786346" cy="1682496"/>
        </p:xfrm>
        <a:graphic>
          <a:graphicData uri="http://schemas.openxmlformats.org/drawingml/2006/table">
            <a:tbl>
              <a:tblPr/>
              <a:tblGrid>
                <a:gridCol w="1048860"/>
                <a:gridCol w="1314768"/>
                <a:gridCol w="1122723"/>
                <a:gridCol w="1299995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Unidades vendidas (500 ml)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Precio de Venta (unidad)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Ingresos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132.362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38,1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5.042.992,20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140.304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38,1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5.345.571,73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148.722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38,1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5.666.306,04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157.645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38,1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6.006.284,40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167.104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38,1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6.366.661,46  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2" y="399692"/>
          <a:ext cx="8548728" cy="6315456"/>
        </p:xfrm>
        <a:graphic>
          <a:graphicData uri="http://schemas.openxmlformats.org/drawingml/2006/table">
            <a:tbl>
              <a:tblPr/>
              <a:tblGrid>
                <a:gridCol w="2237253"/>
                <a:gridCol w="1262295"/>
                <a:gridCol w="1262295"/>
                <a:gridCol w="1262295"/>
                <a:gridCol w="1262295"/>
                <a:gridCol w="1262295"/>
              </a:tblGrid>
              <a:tr h="28425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V. Anual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34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COSTO DE PRODUCCIÓN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174.905,61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204.879,84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208.316,44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211.753,04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215.189,64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Materia Prima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98.684,61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100.654,20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102.623,80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104.593,40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106.563,00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Material Indirecto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48.900,00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50.367,00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51.834,00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53.301,00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54.768,00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Mano de obra directa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12.360,00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12.360,00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12.360,00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12.360,00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12.360,00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Mano de obra indirecta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12.600,00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12.600,00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12.600,00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12.600,00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12.600,00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Mantenimiento de Maq y Equip.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2.361,00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28.898,64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28.898,64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28.898,64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28.898,64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90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GASTOS ADMINISTRATIVOS Y VENTAS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50.124,46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50.488,78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50.685,19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47.285,52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47.489,86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Sueldos y Salarios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29.760,00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29.760,00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29.760,00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29.760,00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29.760,00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Insumo de Oficina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373,00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373,00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373,00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373,00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373,00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Insumos de Limpieza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2.143,86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2.143,86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2.143,86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2.143,86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2.143,86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Servicios Básicos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8.760,00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9.110,40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9.292,61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9.478,46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9.668,03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Publicidad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3.600,00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3.600,00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3.600,00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-  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Combustible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696,00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709,92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724,12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738,60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753,37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Mantenimiento de Vehículo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1.227,60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1.227,60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1.227,60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1.227,60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1.227,60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Imprevistos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3.564,00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3.564,00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3.564,00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3.564,00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3.564,00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GASTO FINANCIERO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125.023,77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117.418,02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103.759,18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79.229,87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35.178,75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Intereses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125.023,77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117.418,02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103.759,18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79.229,87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35.178,75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GASTO TOTAL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350.053,84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372.786,65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362.760,81  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338.268,43 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297.858,25  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3" marR="41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0" y="0"/>
            <a:ext cx="5135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PRESUPUESTO DE EGRESO ANUAL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85786" y="1428736"/>
          <a:ext cx="4864440" cy="1121664"/>
        </p:xfrm>
        <a:graphic>
          <a:graphicData uri="http://schemas.openxmlformats.org/drawingml/2006/table">
            <a:tbl>
              <a:tblPr/>
              <a:tblGrid>
                <a:gridCol w="2205662"/>
                <a:gridCol w="1423008"/>
                <a:gridCol w="1235770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Fuente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Monto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Porcentaje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Propias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3.480.000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94,25%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Externas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212.293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5,75%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Financiamiento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3.692.293  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285720" y="642918"/>
            <a:ext cx="707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FINANCIAMIENTO DEL PROYECTO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57224" y="4786322"/>
          <a:ext cx="4429156" cy="1752600"/>
        </p:xfrm>
        <a:graphic>
          <a:graphicData uri="http://schemas.openxmlformats.org/drawingml/2006/table">
            <a:tbl>
              <a:tblPr/>
              <a:tblGrid>
                <a:gridCol w="2692233"/>
                <a:gridCol w="1736923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Detalle</a:t>
                      </a:r>
                      <a:r>
                        <a:rPr lang="es-EC" sz="1600" b="1" baseline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Monto 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Cooperativa</a:t>
                      </a:r>
                      <a:r>
                        <a:rPr lang="es-EC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mutualista Imbabura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212.293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Intentes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5%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Valor</a:t>
                      </a:r>
                      <a:r>
                        <a:rPr lang="es-EC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del monto mensual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11.215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latin typeface="Calibri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s-EC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del préstamo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latin typeface="Calibri"/>
                          <a:ea typeface="Calibri"/>
                          <a:cs typeface="Times New Roman"/>
                        </a:rPr>
                        <a:t>60 meses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85720" y="4012535"/>
            <a:ext cx="508280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FINANCIAMIENTO DEL PROYECTO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84" name="Picture 4" descr="http://mutualistaimbabura.com:8080/logo_mutual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08920"/>
            <a:ext cx="7286676" cy="1589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600" dirty="0" smtClean="0">
                <a:solidFill>
                  <a:schemeClr val="tx1"/>
                </a:solidFill>
              </a:rPr>
              <a:t>PUNTO DE EQUILIBRIO </a:t>
            </a: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2844" y="3429000"/>
          <a:ext cx="8858282" cy="1927860"/>
        </p:xfrm>
        <a:graphic>
          <a:graphicData uri="http://schemas.openxmlformats.org/drawingml/2006/table">
            <a:tbl>
              <a:tblPr/>
              <a:tblGrid>
                <a:gridCol w="792334"/>
                <a:gridCol w="707280"/>
                <a:gridCol w="835182"/>
                <a:gridCol w="707280"/>
                <a:gridCol w="815995"/>
                <a:gridCol w="1071151"/>
                <a:gridCol w="1000132"/>
                <a:gridCol w="748890"/>
                <a:gridCol w="544210"/>
                <a:gridCol w="728384"/>
                <a:gridCol w="907444"/>
              </a:tblGrid>
              <a:tr h="485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Línea de Producto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Unidades Producidas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Fijo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Variable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Ingreso por Venta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Variable Unitario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Precio de Venta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Punto de Equilibrio en Unidades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Punto de Equilibrio en Dólares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1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45,00%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Hortalizas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59.563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30.595,26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126.928,97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157.524,23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2.269.346,49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2,13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38,10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851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32.407,89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21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31,00%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Frutas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41.032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21.076,73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87.439,96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108.516,69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1.563.327,58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2,13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38,10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586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22.325,44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24,00%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Verduras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31.767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16.317,47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67.695,45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84.012,92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1.210.318,13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2,13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38,10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454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  <a:cs typeface="Times New Roman"/>
                        </a:rPr>
                        <a:t>17.284,21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9" marR="47529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14282" y="1000108"/>
            <a:ext cx="3882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Punto de Equilibrio en Unidades: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285720" y="1571612"/>
          <a:ext cx="2331211" cy="928694"/>
        </p:xfrm>
        <a:graphic>
          <a:graphicData uri="http://schemas.openxmlformats.org/presentationml/2006/ole">
            <p:oleObj spid="_x0000_s121862" name="Ecuación" r:id="rId4" imgW="1168400" imgH="469900" progId="Equation.3">
              <p:embed/>
            </p:oleObj>
          </a:graphicData>
        </a:graphic>
      </p:graphicFrame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4786314" y="1273718"/>
            <a:ext cx="3929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Punto de Equilibrio en Dólares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572132" y="1714488"/>
          <a:ext cx="1928826" cy="1126322"/>
        </p:xfrm>
        <a:graphic>
          <a:graphicData uri="http://schemas.openxmlformats.org/presentationml/2006/ole">
            <p:oleObj spid="_x0000_s121863" name="Ecuación" r:id="rId5" imgW="1307532" imgH="761669" progId="Equation.3">
              <p:embed/>
            </p:oleObj>
          </a:graphicData>
        </a:graphic>
      </p:graphicFrame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FLUJO DE FONDO DEL PROYECTO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3843184"/>
              </p:ext>
            </p:extLst>
          </p:nvPr>
        </p:nvGraphicFramePr>
        <p:xfrm>
          <a:off x="107504" y="980728"/>
          <a:ext cx="8858283" cy="4434078"/>
        </p:xfrm>
        <a:graphic>
          <a:graphicData uri="http://schemas.openxmlformats.org/drawingml/2006/table">
            <a:tbl>
              <a:tblPr/>
              <a:tblGrid>
                <a:gridCol w="2476184"/>
                <a:gridCol w="995084"/>
                <a:gridCol w="995084"/>
                <a:gridCol w="1070817"/>
                <a:gridCol w="1120868"/>
                <a:gridCol w="1120868"/>
                <a:gridCol w="1079378"/>
              </a:tblGrid>
              <a:tr h="1462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AÑOS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62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              1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              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                3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                 4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                5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Ingresos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5.042.992,20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5.345.571,73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5.666.306,04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6.006.284,40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6.366.661,46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Venta de Activo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       320,00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Costos Variables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147.584,61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151.021,20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154.457,80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157.894,40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161.331,00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Costos Fijos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27.321,00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53.858,64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53.858,64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 53.858,64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53.858,64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Gasto Administrativo y Ventas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50.124,46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50.488,78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50.685,19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 47.285,52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47.489,86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Depreciación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157.782,33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161.571,42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161.571,42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161.571,42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161.571,42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Amortización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Utilidad antes de participación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4.658.866,81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4.927.318,69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5.244.739,99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5.584.361,42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5.941.097,55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15% Trabajadores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698.830,02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739.097,80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786.711,00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837.654,21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891.164,63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Utilidad antes de impuestos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3.960.036,78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4.188.220,89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4.458.028,99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4.746.707,21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5.049.932,91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22% Impuesto a la renta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871.208,09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921.408,60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980.766,38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1.044.275,59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1.110.985,24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Utilidad Neta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3.088.828,69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3.266.812,29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3.477.262,61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3.702.431,62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3.938.947,67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Depreciación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157.782,33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161.571,42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161.571,42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  161.571,42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161.571,42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Amortización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    1.313,00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Inversión Inicial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- 3.664.690,78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Inversión de Reemplazo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  3.920,00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Inversión de Ampliación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  8.758,00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Inversión Capital de Trabajo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-     27.601,93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Valor de desecho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      172.992,70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  <a:cs typeface="Times New Roman"/>
                        </a:rPr>
                        <a:t>  = FLUJO DE CAJA DEL PROYECTO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- 3.692.292,71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3.247.924,02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3.420.938,71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3.636.227,03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     3.865.316,04  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  <a:cs typeface="Times New Roman"/>
                        </a:rPr>
                        <a:t>    4.274.824,79  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81" marR="32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286512" y="5905484"/>
            <a:ext cx="2857520" cy="9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28596" y="44871"/>
            <a:ext cx="65008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C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JUSTIFICACIÓN E IMPORTANCIA</a:t>
            </a:r>
            <a:endParaRPr kumimoji="0" lang="es-EC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214414" y="1142984"/>
          <a:ext cx="690565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C" dirty="0" smtClean="0">
                <a:solidFill>
                  <a:schemeClr val="tx1"/>
                </a:solidFill>
              </a:rPr>
              <a:t>EVALUACIÓN FINANCIERA</a:t>
            </a:r>
            <a:br>
              <a:rPr lang="es-EC" dirty="0" smtClean="0">
                <a:solidFill>
                  <a:schemeClr val="tx1"/>
                </a:solidFill>
              </a:rPr>
            </a:br>
            <a:r>
              <a:rPr lang="es-EC" dirty="0" smtClean="0">
                <a:solidFill>
                  <a:schemeClr val="tx1"/>
                </a:solidFill>
              </a:rPr>
              <a:t>DEL PROYECTO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428596" y="1214422"/>
          <a:ext cx="778674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MATRIZ DE IMPACTO GENERAL DEL PROYECTO</a:t>
            </a:r>
            <a:endParaRPr lang="es-EC" dirty="0"/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82153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dirty="0" smtClean="0">
                <a:solidFill>
                  <a:schemeClr val="tx1"/>
                </a:solidFill>
              </a:rPr>
              <a:t>CONCLUSIONES</a:t>
            </a: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214282" y="1214422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 estudio permitió determinar que la Parroquia de Calderón  es el lugar adecuado para la instalación y creación del centro de distribución, por sus condiciones geográficas y distancias hacia los sectores productivos agrícolas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57158" y="2428868"/>
            <a:ext cx="82153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En el análisis económico, determinó que el presente proyecto si es factible realizarlo, ya que se obtuvo un Valor Actual Neto positivo, una Tasa Interna de Retorno del 89,07%, un Beneficio/Costo de 3,29 por cada dólar invertido y se espera recuperar la inversión en un periodo de 3 años 5 meses, lo que genera una ventaja para el sector donde se va a instalar el proyecto.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407194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C" dirty="0" smtClean="0"/>
              <a:t> Finalmente los impactos que genera la implantación del proyecto son tangibles y positivas, en su análisis general se encuentra un impacto medio positivo generando nuevas expectativas de desarrollo en el sector tanto en el desarrollo socio económico como en el desarrollo ambiental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/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714348" y="1714488"/>
            <a:ext cx="7715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Renovar constantemente las estrategias de comercialización y lograr posicionarse sólidamente en el mercado, logrando ser reconocidos tanto dentro como fuera del país gracias a la calidad de los productos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 Centro de Distribución al generar impacto positivo logrará procesos de desarrollo comunitario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Es necesario mantener un análisis permanente de las estrategias de comercialización para mantener una estabilidad de los precios y asegurar a los clientes potenciales.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1604" y="1928802"/>
            <a:ext cx="597695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100" dirty="0">
                <a:ln w="180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GRACIAS POR SU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100" dirty="0">
                <a:ln w="180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ATENCIÓN</a:t>
            </a:r>
          </a:p>
        </p:txBody>
      </p:sp>
      <p:pic>
        <p:nvPicPr>
          <p:cNvPr id="5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671517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 cstate="print"/>
          <a:srcRect l="9164" t="34450" r="10048" b="25359"/>
          <a:stretch>
            <a:fillRect/>
          </a:stretch>
        </p:blipFill>
        <p:spPr bwMode="auto">
          <a:xfrm>
            <a:off x="71406" y="-24"/>
            <a:ext cx="32861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8710772"/>
              </p:ext>
            </p:extLst>
          </p:nvPr>
        </p:nvGraphicFramePr>
        <p:xfrm>
          <a:off x="500034" y="928670"/>
          <a:ext cx="8429652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6643702" y="5929330"/>
            <a:ext cx="242886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-24"/>
            <a:ext cx="8215370" cy="147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3079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3200" b="1" i="0" u="none" strike="noStrike" cap="none" normalizeH="0" baseline="0" dirty="0" smtClean="0" bmk="_Toc3785491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DEFINICIÓN DEL PROYECTO</a:t>
            </a:r>
            <a:r>
              <a:rPr kumimoji="0" lang="es-EC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C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85720" y="1071546"/>
          <a:ext cx="8643998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tx1"/>
                </a:solidFill>
              </a:rPr>
              <a:t>EL CENTRO DE DISTRIBUCIÓN CONTARA CON: </a:t>
            </a:r>
            <a:endParaRPr lang="es-EC" i="0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6" cstate="print"/>
          <a:srcRect l="9164" t="34450" r="10048" b="25359"/>
          <a:stretch>
            <a:fillRect/>
          </a:stretch>
        </p:blipFill>
        <p:spPr bwMode="auto">
          <a:xfrm>
            <a:off x="6715140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www.peretarres.org/wps/wcm/connect/f9f8f4d4-66b9-4316-95e3-d2cd93585451/DSC00698.JPG%3FMOD%3DAJPERES%26CACHEID%3Df9f8f4d4-66b9-4316-95e3-d2cd935854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85794"/>
            <a:ext cx="2643174" cy="1857388"/>
          </a:xfrm>
          <a:prstGeom prst="rect">
            <a:avLst/>
          </a:prstGeom>
          <a:noFill/>
        </p:spPr>
      </p:pic>
      <p:pic>
        <p:nvPicPr>
          <p:cNvPr id="7" name="6 Imagen" descr="http://centrocomercialmanila.com/wp-content/uploads/2013/10/zona-de-parqueo-parqueadero-privado-cc-manila-fusagasuga-fus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5185791"/>
            <a:ext cx="2714644" cy="16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algn="ctr"/>
            <a:r>
              <a:rPr lang="es-EC" sz="4400" dirty="0" smtClean="0">
                <a:solidFill>
                  <a:schemeClr val="tx1"/>
                </a:solidFill>
              </a:rPr>
              <a:t>SOPROCONQ  - AGROMENDEZ </a:t>
            </a:r>
            <a:r>
              <a:rPr lang="es-EC" sz="4400" dirty="0" err="1" smtClean="0">
                <a:solidFill>
                  <a:schemeClr val="tx1"/>
                </a:solidFill>
              </a:rPr>
              <a:t>CÍA</a:t>
            </a:r>
            <a:r>
              <a:rPr lang="es-EC" sz="4400" dirty="0" smtClean="0">
                <a:solidFill>
                  <a:schemeClr val="tx1"/>
                </a:solidFill>
              </a:rPr>
              <a:t> LTDA</a:t>
            </a:r>
            <a:endParaRPr lang="es-EC" sz="44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78687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6" cstate="print"/>
          <a:srcRect l="9164" t="34450" r="10048" b="25359"/>
          <a:stretch>
            <a:fillRect/>
          </a:stretch>
        </p:blipFill>
        <p:spPr bwMode="auto">
          <a:xfrm>
            <a:off x="671517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lvl="3" algn="ctr"/>
            <a:r>
              <a:rPr lang="es-EC" sz="3600" dirty="0" smtClean="0">
                <a:solidFill>
                  <a:schemeClr val="tx1"/>
                </a:solidFill>
              </a:rPr>
              <a:t>ORGANIGRAMA</a:t>
            </a:r>
            <a:r>
              <a:rPr lang="es-EC" sz="3600" dirty="0" smtClean="0"/>
              <a:t> </a:t>
            </a:r>
            <a:r>
              <a:rPr lang="es-EC" sz="3600" dirty="0" smtClean="0">
                <a:solidFill>
                  <a:schemeClr val="tx1"/>
                </a:solidFill>
              </a:rPr>
              <a:t>ESTRUCTURAL</a:t>
            </a:r>
            <a:r>
              <a:rPr lang="es-EC" sz="4000" dirty="0" smtClean="0"/>
              <a:t/>
            </a:r>
            <a:br>
              <a:rPr lang="es-EC" sz="4000" dirty="0" smtClean="0"/>
            </a:br>
            <a:endParaRPr lang="es-EC" dirty="0"/>
          </a:p>
        </p:txBody>
      </p:sp>
      <p:pic>
        <p:nvPicPr>
          <p:cNvPr id="4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3" cstate="print"/>
          <a:srcRect l="9164" t="34450" r="10048" b="25359"/>
          <a:stretch>
            <a:fillRect/>
          </a:stretch>
        </p:blipFill>
        <p:spPr bwMode="auto">
          <a:xfrm>
            <a:off x="6643702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42844" y="1000108"/>
          <a:ext cx="8715436" cy="5030238"/>
        </p:xfrm>
        <a:graphic>
          <a:graphicData uri="http://schemas.openxmlformats.org/presentationml/2006/ole">
            <p:oleObj spid="_x0000_s84996" name="Visio" r:id="rId4" imgW="7378857" imgH="447796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591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6" cstate="print"/>
          <a:srcRect l="9164" t="34450" r="10048" b="25359"/>
          <a:stretch>
            <a:fillRect/>
          </a:stretch>
        </p:blipFill>
        <p:spPr bwMode="auto">
          <a:xfrm>
            <a:off x="6643702" y="5929354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2654</Words>
  <Application>Microsoft Office PowerPoint</Application>
  <PresentationFormat>Presentación en pantalla (4:3)</PresentationFormat>
  <Paragraphs>954</Paragraphs>
  <Slides>34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Tema de Office</vt:lpstr>
      <vt:lpstr>Diseño predeterminado</vt:lpstr>
      <vt:lpstr>1_Diseño predeterminado</vt:lpstr>
      <vt:lpstr>CorelDRAW</vt:lpstr>
      <vt:lpstr>Visio</vt:lpstr>
      <vt:lpstr>Ecuación</vt:lpstr>
      <vt:lpstr>Diapositiva 1</vt:lpstr>
      <vt:lpstr>Diapositiva 2</vt:lpstr>
      <vt:lpstr>Diapositiva 3</vt:lpstr>
      <vt:lpstr>Diapositiva 4</vt:lpstr>
      <vt:lpstr>Diapositiva 5</vt:lpstr>
      <vt:lpstr>EL CENTRO DE DISTRIBUCIÓN CONTARA CON: </vt:lpstr>
      <vt:lpstr>SOPROCONQ  - AGROMENDEZ CÍA LTDA</vt:lpstr>
      <vt:lpstr>ORGANIGRAMA ESTRUCTURAL </vt:lpstr>
      <vt:lpstr>Diapositiva 9</vt:lpstr>
      <vt:lpstr>DETERMINACIÓN DE LA MUESTRA</vt:lpstr>
      <vt:lpstr> RESULTADOS DE LAS ENCUESTA PRODUCTORES</vt:lpstr>
      <vt:lpstr> RESULTADOS DE LAS ENCUESTA CONSUMIDORES</vt:lpstr>
      <vt:lpstr>OFERTA DE MERCADO </vt:lpstr>
      <vt:lpstr>Diapositiva 14</vt:lpstr>
      <vt:lpstr>PRECIO </vt:lpstr>
      <vt:lpstr>DEMANDA DEL MERCADO </vt:lpstr>
      <vt:lpstr>ESTUDIO TÉCNICO  </vt:lpstr>
      <vt:lpstr>MACRO LOCALIZACIÓN </vt:lpstr>
      <vt:lpstr>MICRO LOCALIZACIÓN </vt:lpstr>
      <vt:lpstr>MAPA DE MICRO LOCALIZACIÓN</vt:lpstr>
      <vt:lpstr>DIAGRAMA DEL PROCESO DEL CENTRO DE  DISTRIBUCIÓN</vt:lpstr>
      <vt:lpstr>Flujograma del Proceso Interno del Centro de Distribución </vt:lpstr>
      <vt:lpstr>ESTUDIO FINANCIERO  </vt:lpstr>
      <vt:lpstr>CAPITAL DE TRABAJO </vt:lpstr>
      <vt:lpstr>Diapositiva 25</vt:lpstr>
      <vt:lpstr>Diapositiva 26</vt:lpstr>
      <vt:lpstr>Diapositiva 27</vt:lpstr>
      <vt:lpstr>PUNTO DE EQUILIBRIO </vt:lpstr>
      <vt:lpstr>FLUJO DE FONDO DEL PROYECTO</vt:lpstr>
      <vt:lpstr>EVALUACIÓN FINANCIERA DEL PROYECTO </vt:lpstr>
      <vt:lpstr>MATRIZ DE IMPACTO GENERAL DEL PROYECTO</vt:lpstr>
      <vt:lpstr>CONCLUSIONES</vt:lpstr>
      <vt:lpstr>RECOMENDACIONES</vt:lpstr>
      <vt:lpstr>Diapositiva 34</vt:lpstr>
    </vt:vector>
  </TitlesOfParts>
  <Company>SoftPack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278</cp:revision>
  <cp:lastPrinted>2014-02-10T17:48:14Z</cp:lastPrinted>
  <dcterms:created xsi:type="dcterms:W3CDTF">2014-01-30T22:07:07Z</dcterms:created>
  <dcterms:modified xsi:type="dcterms:W3CDTF">2014-02-12T14:43:03Z</dcterms:modified>
</cp:coreProperties>
</file>