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8" r:id="rId3"/>
    <p:sldId id="259" r:id="rId4"/>
    <p:sldId id="318" r:id="rId5"/>
    <p:sldId id="319" r:id="rId6"/>
    <p:sldId id="262" r:id="rId7"/>
    <p:sldId id="263" r:id="rId8"/>
    <p:sldId id="264" r:id="rId9"/>
    <p:sldId id="265" r:id="rId10"/>
    <p:sldId id="266" r:id="rId11"/>
    <p:sldId id="320" r:id="rId12"/>
    <p:sldId id="268" r:id="rId13"/>
    <p:sldId id="269" r:id="rId14"/>
    <p:sldId id="270" r:id="rId15"/>
    <p:sldId id="271" r:id="rId16"/>
    <p:sldId id="272" r:id="rId17"/>
    <p:sldId id="273" r:id="rId18"/>
    <p:sldId id="274" r:id="rId19"/>
    <p:sldId id="275" r:id="rId20"/>
    <p:sldId id="276" r:id="rId21"/>
    <p:sldId id="278" r:id="rId22"/>
    <p:sldId id="321"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8" r:id="rId41"/>
    <p:sldId id="299" r:id="rId42"/>
    <p:sldId id="301" r:id="rId43"/>
    <p:sldId id="302" r:id="rId44"/>
    <p:sldId id="303" r:id="rId45"/>
    <p:sldId id="304" r:id="rId46"/>
    <p:sldId id="305" r:id="rId47"/>
    <p:sldId id="306" r:id="rId48"/>
    <p:sldId id="300" r:id="rId49"/>
    <p:sldId id="307" r:id="rId50"/>
    <p:sldId id="308" r:id="rId51"/>
    <p:sldId id="309" r:id="rId52"/>
    <p:sldId id="310" r:id="rId53"/>
    <p:sldId id="311" r:id="rId54"/>
    <p:sldId id="312" r:id="rId55"/>
    <p:sldId id="313" r:id="rId56"/>
    <p:sldId id="314" r:id="rId57"/>
    <p:sldId id="315" r:id="rId58"/>
    <p:sldId id="316" r:id="rId59"/>
    <p:sldId id="317" r:id="rId6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6" autoAdjust="0"/>
    <p:restoredTop sz="94684" autoAdjust="0"/>
  </p:normalViewPr>
  <p:slideViewPr>
    <p:cSldViewPr>
      <p:cViewPr varScale="1">
        <p:scale>
          <a:sx n="75" d="100"/>
          <a:sy n="75" d="100"/>
        </p:scale>
        <p:origin x="-135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A2B0A1-A435-410F-BA73-62DA46295165}" type="datetimeFigureOut">
              <a:rPr lang="es-EC" smtClean="0"/>
              <a:t>04/12/2013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48EF7-AE0B-4AA0-8EE1-2438A81DD247}" type="slidenum">
              <a:rPr lang="es-EC" smtClean="0"/>
              <a:t>‹Nº›</a:t>
            </a:fld>
            <a:endParaRPr lang="es-EC"/>
          </a:p>
        </p:txBody>
      </p:sp>
    </p:spTree>
    <p:extLst>
      <p:ext uri="{BB962C8B-B14F-4D97-AF65-F5344CB8AC3E}">
        <p14:creationId xmlns:p14="http://schemas.microsoft.com/office/powerpoint/2010/main" val="190460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TERMOCUPLA</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D3648EF7-AE0B-4AA0-8EE1-2438A81DD247}" type="slidenum">
              <a:rPr lang="es-EC" smtClean="0"/>
              <a:t>33</a:t>
            </a:fld>
            <a:endParaRPr lang="es-EC"/>
          </a:p>
        </p:txBody>
      </p:sp>
    </p:spTree>
    <p:extLst>
      <p:ext uri="{BB962C8B-B14F-4D97-AF65-F5344CB8AC3E}">
        <p14:creationId xmlns:p14="http://schemas.microsoft.com/office/powerpoint/2010/main" val="421496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3991752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193669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144275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99033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178242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223219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399832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226316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259725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420815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1BEDD50-1B65-4677-A133-EF495CC531F9}" type="datetimeFigureOut">
              <a:rPr lang="es-EC" smtClean="0"/>
              <a:t>04/12/2013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8FAF19A-7A0B-4C53-B3FE-872FADCEDCE6}" type="slidenum">
              <a:rPr lang="es-EC" smtClean="0"/>
              <a:t>‹Nº›</a:t>
            </a:fld>
            <a:endParaRPr lang="es-EC"/>
          </a:p>
        </p:txBody>
      </p:sp>
    </p:spTree>
    <p:extLst>
      <p:ext uri="{BB962C8B-B14F-4D97-AF65-F5344CB8AC3E}">
        <p14:creationId xmlns:p14="http://schemas.microsoft.com/office/powerpoint/2010/main" val="247612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EDD50-1B65-4677-A133-EF495CC531F9}" type="datetimeFigureOut">
              <a:rPr lang="es-EC" smtClean="0"/>
              <a:t>04/12/2013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AF19A-7A0B-4C53-B3FE-872FADCEDCE6}" type="slidenum">
              <a:rPr lang="es-EC" smtClean="0"/>
              <a:t>‹Nº›</a:t>
            </a:fld>
            <a:endParaRPr lang="es-EC"/>
          </a:p>
        </p:txBody>
      </p:sp>
    </p:spTree>
    <p:extLst>
      <p:ext uri="{BB962C8B-B14F-4D97-AF65-F5344CB8AC3E}">
        <p14:creationId xmlns:p14="http://schemas.microsoft.com/office/powerpoint/2010/main" val="56105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6.png"/><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54.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10" Type="http://schemas.microsoft.com/office/2007/relationships/hdphoto" Target="../media/hdphoto16.wdp"/><Relationship Id="rId4" Type="http://schemas.openxmlformats.org/officeDocument/2006/relationships/image" Target="../media/image51.emf"/><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8.wdp"/></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6.wdp"/><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0.png"/><Relationship Id="rId4" Type="http://schemas.microsoft.com/office/2007/relationships/hdphoto" Target="../media/hdphoto19.wdp"/></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0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20.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emf"/></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0.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ec/url?sa=i&amp;rct=j&amp;q=&amp;esrc=s&amp;frm=1&amp;source=images&amp;cd=&amp;cad=rja&amp;docid=xDGdLU7oA6AVVM&amp;tbnid=a8H1MQkZeY7vZM:&amp;ved=0CAUQjRw&amp;url=http://orocardeno.blogspot.com/2012/12/hasta-luego-muchas-gracias.html&amp;ei=1r6eUsfhCNHMkQfBj4HADw&amp;bvm=bv.57155469,d.eW0&amp;psig=AFQjCNE-CCvl7LkEdjNHwzHauTFCQQmhnQ&amp;ust=1386221649558730"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9108504" cy="681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827584" y="260648"/>
            <a:ext cx="7704856" cy="6463308"/>
          </a:xfrm>
          <a:prstGeom prst="rect">
            <a:avLst/>
          </a:prstGeom>
        </p:spPr>
        <p:txBody>
          <a:bodyPr wrap="square">
            <a:spAutoFit/>
          </a:bodyPr>
          <a:lstStyle/>
          <a:p>
            <a:endParaRPr lang="es-ES_tradnl" b="1" dirty="0" smtClean="0"/>
          </a:p>
          <a:p>
            <a:endParaRPr lang="es-ES_tradnl" b="1" dirty="0"/>
          </a:p>
          <a:p>
            <a:endParaRPr lang="es-ES_tradnl" b="1" dirty="0" smtClean="0"/>
          </a:p>
          <a:p>
            <a:endParaRPr lang="es-ES_tradnl" b="1" dirty="0"/>
          </a:p>
          <a:p>
            <a:pPr algn="ctr"/>
            <a:r>
              <a:rPr lang="es-ES_tradnl" sz="1900" b="1" dirty="0" smtClean="0">
                <a:latin typeface="Times New Roman" pitchFamily="18" charset="0"/>
                <a:cs typeface="Times New Roman" pitchFamily="18" charset="0"/>
              </a:rPr>
              <a:t>VICERRECTORADO </a:t>
            </a:r>
            <a:r>
              <a:rPr lang="es-ES_tradnl" sz="1900" b="1" dirty="0">
                <a:latin typeface="Times New Roman" pitchFamily="18" charset="0"/>
                <a:cs typeface="Times New Roman" pitchFamily="18" charset="0"/>
              </a:rPr>
              <a:t>DE INVESTIGACIÓN Y VINCULACIÓN CON LA COLECTIVIDAD</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r>
              <a:rPr lang="es-ES_tradnl" sz="1900" b="1" dirty="0" smtClean="0">
                <a:latin typeface="Times New Roman" pitchFamily="18" charset="0"/>
                <a:cs typeface="Times New Roman" pitchFamily="18" charset="0"/>
              </a:rPr>
              <a:t>MAESTRÍA </a:t>
            </a:r>
            <a:r>
              <a:rPr lang="es-ES_tradnl" sz="1900" b="1" dirty="0">
                <a:latin typeface="Times New Roman" pitchFamily="18" charset="0"/>
                <a:cs typeface="Times New Roman" pitchFamily="18" charset="0"/>
              </a:rPr>
              <a:t>EN ENERGÍAS </a:t>
            </a:r>
            <a:r>
              <a:rPr lang="es-ES_tradnl" sz="1900" b="1" dirty="0" smtClean="0">
                <a:latin typeface="Times New Roman" pitchFamily="18" charset="0"/>
                <a:cs typeface="Times New Roman" pitchFamily="18" charset="0"/>
              </a:rPr>
              <a:t>RENOVABLES  III </a:t>
            </a:r>
            <a:r>
              <a:rPr lang="es-ES_tradnl" sz="1900" b="1" dirty="0">
                <a:latin typeface="Times New Roman" pitchFamily="18" charset="0"/>
                <a:cs typeface="Times New Roman" pitchFamily="18" charset="0"/>
              </a:rPr>
              <a:t>PROMOCIÓN</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TESIS DE GRADO </a:t>
            </a:r>
            <a:r>
              <a:rPr lang="es-ES_tradnl" sz="1900" b="1" dirty="0" smtClean="0">
                <a:latin typeface="Times New Roman" pitchFamily="18" charset="0"/>
                <a:cs typeface="Times New Roman" pitchFamily="18" charset="0"/>
              </a:rPr>
              <a:t>MAESTRÍA </a:t>
            </a:r>
            <a:r>
              <a:rPr lang="es-ES_tradnl" sz="1900" b="1" dirty="0">
                <a:latin typeface="Times New Roman" pitchFamily="18" charset="0"/>
                <a:cs typeface="Times New Roman" pitchFamily="18" charset="0"/>
              </a:rPr>
              <a:t>EN ENERGÍAS RENOVABLES</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TEMA: “EVALUACIÓN TERMODINÁMICA Y ANÁLISIS MATEMÁTICO DE UN SISTEMA POLIÉDRICO SOLAR DE BAJA TEMPERATURA PARA SECADO RÁPIDO”</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r>
              <a:rPr lang="es-ES_tradnl" sz="1900" b="1" dirty="0" smtClean="0">
                <a:latin typeface="Times New Roman" pitchFamily="18" charset="0"/>
                <a:cs typeface="Times New Roman" pitchFamily="18" charset="0"/>
              </a:rPr>
              <a:t>AUTOR</a:t>
            </a:r>
            <a:r>
              <a:rPr lang="es-ES_tradnl" sz="1900" b="1" dirty="0">
                <a:latin typeface="Times New Roman" pitchFamily="18" charset="0"/>
                <a:cs typeface="Times New Roman" pitchFamily="18" charset="0"/>
              </a:rPr>
              <a:t>: ING. IBARRA, OSWALDO ALEXANDER</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r>
              <a:rPr lang="es-ES_tradnl" sz="1900" b="1" dirty="0" smtClean="0">
                <a:latin typeface="Times New Roman" pitchFamily="18" charset="0"/>
                <a:cs typeface="Times New Roman" pitchFamily="18" charset="0"/>
              </a:rPr>
              <a:t>DIRECTOR</a:t>
            </a:r>
            <a:r>
              <a:rPr lang="es-ES_tradnl" sz="1900" b="1" dirty="0">
                <a:latin typeface="Times New Roman" pitchFamily="18" charset="0"/>
                <a:cs typeface="Times New Roman" pitchFamily="18" charset="0"/>
              </a:rPr>
              <a:t>: ING. MSC. GUASUMBA, </a:t>
            </a:r>
            <a:r>
              <a:rPr lang="es-ES_tradnl" sz="1900" b="1" dirty="0" smtClean="0">
                <a:latin typeface="Times New Roman" pitchFamily="18" charset="0"/>
                <a:cs typeface="Times New Roman" pitchFamily="18" charset="0"/>
              </a:rPr>
              <a:t>JOSÉ</a:t>
            </a:r>
          </a:p>
          <a:p>
            <a:pPr algn="ctr"/>
            <a:endParaRPr lang="es-ES_tradnl" sz="1900" b="1" dirty="0">
              <a:latin typeface="Times New Roman" pitchFamily="18" charset="0"/>
              <a:cs typeface="Times New Roman" pitchFamily="18" charset="0"/>
            </a:endParaRPr>
          </a:p>
          <a:p>
            <a:pPr algn="ctr"/>
            <a:r>
              <a:rPr lang="es-ES_tradnl" sz="1900" b="1" dirty="0" smtClean="0">
                <a:latin typeface="Times New Roman" pitchFamily="18" charset="0"/>
                <a:cs typeface="Times New Roman" pitchFamily="18" charset="0"/>
              </a:rPr>
              <a:t>OPONENTE: PhD. VELASCO , LUIS </a:t>
            </a:r>
            <a:endParaRPr lang="es-EC" sz="1900" dirty="0" smtClean="0">
              <a:latin typeface="Times New Roman" pitchFamily="18" charset="0"/>
              <a:cs typeface="Times New Roman" pitchFamily="18" charset="0"/>
            </a:endParaRPr>
          </a:p>
          <a:p>
            <a:pPr algn="ctr"/>
            <a:endParaRPr lang="es-EC" sz="1900" dirty="0">
              <a:latin typeface="Times New Roman" pitchFamily="18" charset="0"/>
              <a:cs typeface="Times New Roman" pitchFamily="18" charset="0"/>
            </a:endParaRPr>
          </a:p>
          <a:p>
            <a:pPr algn="ctr"/>
            <a:r>
              <a:rPr lang="es-ES_tradnl" sz="1900" b="1" dirty="0">
                <a:latin typeface="Times New Roman" pitchFamily="18" charset="0"/>
                <a:cs typeface="Times New Roman" pitchFamily="18" charset="0"/>
              </a:rPr>
              <a:t> </a:t>
            </a:r>
            <a:r>
              <a:rPr lang="es-ES_tradnl" sz="1900" b="1" dirty="0" smtClean="0">
                <a:latin typeface="Times New Roman" pitchFamily="18" charset="0"/>
                <a:cs typeface="Times New Roman" pitchFamily="18" charset="0"/>
              </a:rPr>
              <a:t>SANGOLQUÍ</a:t>
            </a:r>
            <a:r>
              <a:rPr lang="es-ES_tradnl" sz="1900" b="1" dirty="0">
                <a:latin typeface="Times New Roman" pitchFamily="18" charset="0"/>
                <a:cs typeface="Times New Roman" pitchFamily="18" charset="0"/>
              </a:rPr>
              <a:t>, </a:t>
            </a:r>
            <a:r>
              <a:rPr lang="es-ES_tradnl" sz="1900" b="1" dirty="0" smtClean="0">
                <a:latin typeface="Times New Roman" pitchFamily="18" charset="0"/>
                <a:cs typeface="Times New Roman" pitchFamily="18" charset="0"/>
              </a:rPr>
              <a:t>DICIEMBRE DE </a:t>
            </a:r>
            <a:r>
              <a:rPr lang="es-ES_tradnl" sz="1900" b="1" dirty="0">
                <a:latin typeface="Times New Roman" pitchFamily="18" charset="0"/>
                <a:cs typeface="Times New Roman" pitchFamily="18" charset="0"/>
              </a:rPr>
              <a:t>2013</a:t>
            </a:r>
            <a:endParaRPr lang="es-EC" sz="1900" dirty="0">
              <a:latin typeface="Times New Roman" pitchFamily="18" charset="0"/>
              <a:cs typeface="Times New Roman" pitchFamily="18" charset="0"/>
            </a:endParaRPr>
          </a:p>
        </p:txBody>
      </p:sp>
    </p:spTree>
    <p:extLst>
      <p:ext uri="{BB962C8B-B14F-4D97-AF65-F5344CB8AC3E}">
        <p14:creationId xmlns:p14="http://schemas.microsoft.com/office/powerpoint/2010/main" val="2176452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414273"/>
            <a:ext cx="69469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PROTOCOLO EXPERIMENTAL PARA EL EQUIPO ACTUAL</a:t>
            </a:r>
            <a:endParaRPr lang="es-ES" sz="2400" dirty="0">
              <a:latin typeface="Arial" charset="0"/>
            </a:endParaRPr>
          </a:p>
        </p:txBody>
      </p:sp>
      <p:pic>
        <p:nvPicPr>
          <p:cNvPr id="7" name="6 Imagen"/>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0" y="1976477"/>
            <a:ext cx="5010150" cy="3180715"/>
          </a:xfrm>
          <a:prstGeom prst="rect">
            <a:avLst/>
          </a:prstGeom>
          <a:noFill/>
          <a:ln>
            <a:noFill/>
          </a:ln>
        </p:spPr>
      </p:pic>
      <p:pic>
        <p:nvPicPr>
          <p:cNvPr id="8" name="7 Imagen"/>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273980" y="2048485"/>
            <a:ext cx="3690508" cy="3108707"/>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414273"/>
            <a:ext cx="69469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DATOS EN MEDIA SEMANAL DEL SISTEMA DE SECADO POR COMBUSTIÓN DE BIOMASA</a:t>
            </a:r>
            <a:endParaRPr lang="es-ES" sz="2400" dirty="0">
              <a:latin typeface="Arial" charset="0"/>
            </a:endParaRPr>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78" y="3670777"/>
            <a:ext cx="3819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78" y="5127526"/>
            <a:ext cx="4581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451" y="3675540"/>
            <a:ext cx="2295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803" y="5127525"/>
            <a:ext cx="2295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114" y="1526255"/>
            <a:ext cx="8497366" cy="191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558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79513" y="286400"/>
            <a:ext cx="69469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ANÁLISIS TERMODINÁMICO DEL EQUIPO ACTUAL</a:t>
            </a:r>
            <a:endParaRPr lang="es-ES" sz="2400" dirty="0">
              <a:latin typeface="Arial" charset="0"/>
            </a:endParaRPr>
          </a:p>
        </p:txBody>
      </p:sp>
      <p:sp>
        <p:nvSpPr>
          <p:cNvPr id="2" name="1 Rectángulo"/>
          <p:cNvSpPr/>
          <p:nvPr/>
        </p:nvSpPr>
        <p:spPr>
          <a:xfrm>
            <a:off x="323528" y="1628800"/>
            <a:ext cx="8640960" cy="369332"/>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NECESARIO  PARA SECAR 4Kg DE PASTO</a:t>
            </a:r>
            <a:endParaRPr lang="es-EC" dirty="0">
              <a:latin typeface="Times New Roman" pitchFamily="18" charset="0"/>
              <a:cs typeface="Times New Roman" pitchFamily="18" charset="0"/>
            </a:endParaRPr>
          </a:p>
        </p:txBody>
      </p:sp>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012" y="3356992"/>
            <a:ext cx="378790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2 Rectángulo"/>
              <p:cNvSpPr/>
              <p:nvPr/>
            </p:nvSpPr>
            <p:spPr>
              <a:xfrm>
                <a:off x="1732756" y="2270158"/>
                <a:ext cx="5751513" cy="6109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𝑈</m:t>
                          </m:r>
                        </m:sub>
                      </m:sSub>
                      <m:r>
                        <a:rPr lang="es-ES_tradnl" i="1">
                          <a:latin typeface="Cambria Math"/>
                        </a:rPr>
                        <m:t>=</m:t>
                      </m:r>
                      <m:f>
                        <m:fPr>
                          <m:ctrlPr>
                            <a:rPr lang="es-EC" i="1">
                              <a:latin typeface="Cambria Math"/>
                            </a:rPr>
                          </m:ctrlPr>
                        </m:fPr>
                        <m:num>
                          <m:r>
                            <a:rPr lang="es-ES_tradnl" i="1">
                              <a:latin typeface="Cambria Math"/>
                            </a:rPr>
                            <m:t>𝑀𝐻</m:t>
                          </m:r>
                        </m:num>
                        <m:den>
                          <m:r>
                            <a:rPr lang="es-ES_tradnl" i="1">
                              <a:latin typeface="Cambria Math"/>
                            </a:rPr>
                            <m:t>𝑇𝑠</m:t>
                          </m:r>
                        </m:den>
                      </m:f>
                      <m:r>
                        <a:rPr lang="es-ES_tradnl" i="1">
                          <a:latin typeface="Cambria Math"/>
                        </a:rPr>
                        <m:t>∗</m:t>
                      </m:r>
                      <m:sSub>
                        <m:sSubPr>
                          <m:ctrlPr>
                            <a:rPr lang="es-EC" i="1">
                              <a:latin typeface="Cambria Math"/>
                            </a:rPr>
                          </m:ctrlPr>
                        </m:sSubPr>
                        <m:e>
                          <m:r>
                            <a:rPr lang="es-ES_tradnl" i="1">
                              <a:latin typeface="Cambria Math"/>
                            </a:rPr>
                            <m:t>𝐶𝑝</m:t>
                          </m:r>
                        </m:e>
                        <m:sub>
                          <m:r>
                            <a:rPr lang="es-ES_tradnl" i="1">
                              <a:latin typeface="Cambria Math"/>
                            </a:rPr>
                            <m:t>𝑝𝑎𝑠𝑡𝑜</m:t>
                          </m:r>
                        </m:sub>
                      </m:sSub>
                      <m:r>
                        <a:rPr lang="es-ES_tradnl" i="1">
                          <a:latin typeface="Cambria Math"/>
                        </a:rPr>
                        <m:t>∗</m:t>
                      </m:r>
                      <m:d>
                        <m:dPr>
                          <m:ctrlPr>
                            <a:rPr lang="es-EC" i="1">
                              <a:latin typeface="Cambria Math"/>
                            </a:rPr>
                          </m:ctrlPr>
                        </m:dPr>
                        <m:e>
                          <m:r>
                            <a:rPr lang="es-ES_tradnl" i="1">
                              <a:latin typeface="Cambria Math"/>
                            </a:rPr>
                            <m:t>𝑇𝑝𝑎𝑠𝑡𝑜</m:t>
                          </m:r>
                          <m:r>
                            <a:rPr lang="es-ES_tradnl" i="1">
                              <a:latin typeface="Cambria Math"/>
                            </a:rPr>
                            <m:t>−</m:t>
                          </m:r>
                          <m:r>
                            <a:rPr lang="es-ES_tradnl" i="1">
                              <a:latin typeface="Cambria Math"/>
                            </a:rPr>
                            <m:t>𝑇</m:t>
                          </m:r>
                          <m:r>
                            <a:rPr lang="es-ES_tradnl" i="1">
                              <a:latin typeface="Cambria Math"/>
                            </a:rPr>
                            <m:t>2</m:t>
                          </m:r>
                        </m:e>
                      </m:d>
                      <m:r>
                        <a:rPr lang="es-ES_tradnl" i="1">
                          <a:latin typeface="Cambria Math"/>
                        </a:rPr>
                        <m:t>+</m:t>
                      </m:r>
                      <m:f>
                        <m:fPr>
                          <m:ctrlPr>
                            <a:rPr lang="es-EC" i="1">
                              <a:latin typeface="Cambria Math"/>
                            </a:rPr>
                          </m:ctrlPr>
                        </m:fPr>
                        <m:num>
                          <m:sSub>
                            <m:sSubPr>
                              <m:ctrlPr>
                                <a:rPr lang="es-EC" i="1">
                                  <a:latin typeface="Cambria Math"/>
                                </a:rPr>
                              </m:ctrlPr>
                            </m:sSubPr>
                            <m:e>
                              <m:r>
                                <a:rPr lang="es-ES_tradnl" i="1">
                                  <a:latin typeface="Cambria Math"/>
                                </a:rPr>
                                <m:t>𝑚</m:t>
                              </m:r>
                            </m:e>
                            <m:sub>
                              <m:r>
                                <a:rPr lang="es-ES_tradnl" i="1">
                                  <a:latin typeface="Cambria Math"/>
                                </a:rPr>
                                <m:t>𝑣𝑎𝑝𝑜𝑟</m:t>
                              </m:r>
                            </m:sub>
                          </m:sSub>
                        </m:num>
                        <m:den>
                          <m:r>
                            <a:rPr lang="es-ES_tradnl" i="1">
                              <a:latin typeface="Cambria Math"/>
                            </a:rPr>
                            <m:t>𝑇𝑠</m:t>
                          </m:r>
                        </m:den>
                      </m:f>
                      <m:r>
                        <a:rPr lang="es-ES_tradnl" i="1">
                          <a:latin typeface="Cambria Math"/>
                        </a:rPr>
                        <m:t>∗</m:t>
                      </m:r>
                      <m:r>
                        <a:rPr lang="es-ES_tradnl" i="1">
                          <a:latin typeface="Cambria Math"/>
                        </a:rPr>
                        <m:t>𝐻𝑓𝑔</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732756" y="2270158"/>
                <a:ext cx="5751513" cy="610936"/>
              </a:xfrm>
              <a:prstGeom prst="rect">
                <a:avLst/>
              </a:prstGeom>
              <a:blipFill rotWithShape="1">
                <a:blip r:embed="rId4"/>
                <a:stretch>
                  <a:fillRect/>
                </a:stretch>
              </a:blipFill>
            </p:spPr>
            <p:txBody>
              <a:bodyPr/>
              <a:lstStyle/>
              <a:p>
                <a:r>
                  <a:rPr lang="es-EC">
                    <a:noFill/>
                  </a:rPr>
                  <a:t> </a:t>
                </a:r>
              </a:p>
            </p:txBody>
          </p:sp>
        </mc:Fallback>
      </mc:AlternateContent>
      <p:sp>
        <p:nvSpPr>
          <p:cNvPr id="10" name="9 Rectángulo"/>
          <p:cNvSpPr/>
          <p:nvPr/>
        </p:nvSpPr>
        <p:spPr>
          <a:xfrm>
            <a:off x="755576" y="5733256"/>
            <a:ext cx="7920880" cy="646331"/>
          </a:xfrm>
          <a:prstGeom prst="rect">
            <a:avLst/>
          </a:prstGeom>
        </p:spPr>
        <p:txBody>
          <a:bodyPr wrap="square">
            <a:spAutoFit/>
          </a:bodyPr>
          <a:lstStyle/>
          <a:p>
            <a:pPr algn="just"/>
            <a:r>
              <a:rPr lang="es-ES_tradnl" dirty="0" smtClean="0">
                <a:latin typeface="Times New Roman" pitchFamily="18" charset="0"/>
                <a:cs typeface="Times New Roman" pitchFamily="18" charset="0"/>
              </a:rPr>
              <a:t>Determinándose   que   el   calor   necesario   </a:t>
            </a:r>
            <a:r>
              <a:rPr lang="es-ES_tradnl" dirty="0">
                <a:latin typeface="Times New Roman" pitchFamily="18" charset="0"/>
                <a:cs typeface="Times New Roman" pitchFamily="18" charset="0"/>
              </a:rPr>
              <a:t>para </a:t>
            </a:r>
            <a:r>
              <a:rPr lang="es-ES_tradnl" dirty="0" smtClean="0">
                <a:latin typeface="Times New Roman" pitchFamily="18" charset="0"/>
                <a:cs typeface="Times New Roman" pitchFamily="18" charset="0"/>
              </a:rPr>
              <a:t>  secar   </a:t>
            </a:r>
            <a:r>
              <a:rPr lang="es-ES_tradnl" dirty="0">
                <a:latin typeface="Times New Roman" pitchFamily="18" charset="0"/>
                <a:cs typeface="Times New Roman" pitchFamily="18" charset="0"/>
              </a:rPr>
              <a:t>4 </a:t>
            </a:r>
            <a:r>
              <a:rPr lang="es-ES_tradnl" dirty="0" smtClean="0">
                <a:latin typeface="Times New Roman" pitchFamily="18" charset="0"/>
                <a:cs typeface="Times New Roman" pitchFamily="18" charset="0"/>
              </a:rPr>
              <a:t>Kg   </a:t>
            </a:r>
            <a:r>
              <a:rPr lang="es-ES_tradnl" dirty="0">
                <a:latin typeface="Times New Roman" pitchFamily="18" charset="0"/>
                <a:cs typeface="Times New Roman" pitchFamily="18" charset="0"/>
              </a:rPr>
              <a:t>de </a:t>
            </a:r>
            <a:r>
              <a:rPr lang="es-ES_tradnl" dirty="0" smtClean="0">
                <a:latin typeface="Times New Roman" pitchFamily="18" charset="0"/>
                <a:cs typeface="Times New Roman" pitchFamily="18" charset="0"/>
              </a:rPr>
              <a:t>  pasto   </a:t>
            </a:r>
            <a:r>
              <a:rPr lang="es-ES_tradnl" dirty="0">
                <a:latin typeface="Times New Roman" pitchFamily="18" charset="0"/>
                <a:cs typeface="Times New Roman" pitchFamily="18" charset="0"/>
              </a:rPr>
              <a:t>fresco es de 252 </a:t>
            </a:r>
            <a:r>
              <a:rPr lang="es-ES_tradnl" dirty="0" smtClean="0">
                <a:latin typeface="Times New Roman" pitchFamily="18" charset="0"/>
                <a:cs typeface="Times New Roman" pitchFamily="18" charset="0"/>
              </a:rPr>
              <a:t>[</a:t>
            </a:r>
            <a:r>
              <a:rPr lang="es-ES_tradnl" dirty="0" err="1" smtClean="0">
                <a:latin typeface="Times New Roman" pitchFamily="18" charset="0"/>
                <a:cs typeface="Times New Roman" pitchFamily="18" charset="0"/>
              </a:rPr>
              <a:t>Wt</a:t>
            </a:r>
            <a:r>
              <a:rPr lang="es-ES_tradnl" dirty="0" smtClean="0">
                <a:latin typeface="Times New Roman" pitchFamily="18" charset="0"/>
                <a:cs typeface="Times New Roman" pitchFamily="18" charset="0"/>
              </a:rPr>
              <a:t>]</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2" name="1 Rectángulo"/>
              <p:cNvSpPr/>
              <p:nvPr/>
            </p:nvSpPr>
            <p:spPr>
              <a:xfrm>
                <a:off x="107504" y="908720"/>
                <a:ext cx="8978155" cy="3167662"/>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PERDIDO POR CAMBIOS DE AIRE</a:t>
                </a:r>
                <a:endParaRPr lang="es-EC" dirty="0">
                  <a:latin typeface="Times New Roman" pitchFamily="18" charset="0"/>
                  <a:cs typeface="Times New Roman" pitchFamily="18" charset="0"/>
                </a:endParaRPr>
              </a:p>
              <a:p>
                <a:r>
                  <a:rPr lang="es-ES_tradnl" dirty="0">
                    <a:latin typeface="Times New Roman" pitchFamily="18" charset="0"/>
                    <a:cs typeface="Times New Roman" pitchFamily="18" charset="0"/>
                  </a:rPr>
                  <a:t> </a:t>
                </a:r>
                <a:endParaRPr lang="es-ES_tradnl" dirty="0" smtClean="0">
                  <a:latin typeface="Times New Roman" pitchFamily="18" charset="0"/>
                  <a:cs typeface="Times New Roman" pitchFamily="18" charset="0"/>
                </a:endParaRPr>
              </a:p>
              <a:p>
                <a:endParaRPr lang="es-ES_tradnl"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Debido </a:t>
                </a:r>
                <a:r>
                  <a:rPr lang="es-ES_tradnl" dirty="0">
                    <a:latin typeface="Times New Roman" pitchFamily="18" charset="0"/>
                    <a:cs typeface="Times New Roman" pitchFamily="18" charset="0"/>
                  </a:rPr>
                  <a:t>a que se requiere realizar la toma de datos (temperaturas, velocidad de aire, peso de biomasa, etc.) en el interior de la cámara poliédrica de secado, se requiere abrir la compuerta de la misma, al realizar esta apertura necesariamente existe una pérdida de calor por cambios de aire. La cantidad de energía térmica que sale hacia </a:t>
                </a:r>
                <a:r>
                  <a:rPr lang="es-ES_tradnl" dirty="0" smtClean="0">
                    <a:latin typeface="Times New Roman" pitchFamily="18" charset="0"/>
                    <a:cs typeface="Times New Roman" pitchFamily="18" charset="0"/>
                  </a:rPr>
                  <a:t>el </a:t>
                </a:r>
                <a:r>
                  <a:rPr lang="es-ES_tradnl" dirty="0">
                    <a:latin typeface="Times New Roman" pitchFamily="18" charset="0"/>
                    <a:cs typeface="Times New Roman" pitchFamily="18" charset="0"/>
                  </a:rPr>
                  <a:t>ambiente se determina mediante </a:t>
                </a:r>
                <a:r>
                  <a:rPr lang="es-ES_tradnl" dirty="0" smtClean="0">
                    <a:latin typeface="Times New Roman" pitchFamily="18" charset="0"/>
                    <a:cs typeface="Times New Roman" pitchFamily="18" charset="0"/>
                  </a:rPr>
                  <a:t>la siguiente ecuación:</a:t>
                </a:r>
                <a:endParaRPr lang="es-EC" dirty="0">
                  <a:latin typeface="Times New Roman" pitchFamily="18" charset="0"/>
                  <a:cs typeface="Times New Roman" pitchFamily="18" charset="0"/>
                </a:endParaRPr>
              </a:p>
              <a:p>
                <a:endParaRPr lang="es-ES_tradnl" dirty="0" smtClean="0"/>
              </a:p>
              <a:p>
                <a:r>
                  <a:rPr lang="es-ES_tradnl"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𝑄𝑝</m:t>
                          </m:r>
                        </m:e>
                        <m:sub>
                          <m:r>
                            <a:rPr lang="es-ES_tradnl" i="1">
                              <a:latin typeface="Cambria Math"/>
                            </a:rPr>
                            <m:t>𝑐𝑎</m:t>
                          </m:r>
                        </m:sub>
                      </m:sSub>
                      <m:r>
                        <a:rPr lang="es-ES_tradnl" i="1">
                          <a:latin typeface="Cambria Math"/>
                        </a:rPr>
                        <m:t>=</m:t>
                      </m:r>
                      <m:r>
                        <a:rPr lang="es-ES_tradnl" i="1">
                          <a:latin typeface="Cambria Math"/>
                        </a:rPr>
                        <m:t>𝑁</m:t>
                      </m:r>
                      <m:r>
                        <a:rPr lang="es-ES_tradnl" i="1">
                          <a:latin typeface="Cambria Math"/>
                        </a:rPr>
                        <m:t>∗</m:t>
                      </m:r>
                      <m:r>
                        <a:rPr lang="es-ES_tradnl" i="1">
                          <a:latin typeface="Cambria Math"/>
                        </a:rPr>
                        <m:t>𝛿</m:t>
                      </m:r>
                      <m:r>
                        <a:rPr lang="es-ES_tradnl" i="1">
                          <a:latin typeface="Cambria Math"/>
                        </a:rPr>
                        <m:t>∗</m:t>
                      </m:r>
                      <m:r>
                        <a:rPr lang="es-ES_tradnl" i="1">
                          <a:latin typeface="Cambria Math"/>
                        </a:rPr>
                        <m:t>𝑉</m:t>
                      </m:r>
                      <m:r>
                        <a:rPr lang="es-ES_tradnl" i="1">
                          <a:latin typeface="Cambria Math"/>
                        </a:rPr>
                        <m:t>∗</m:t>
                      </m:r>
                      <m:r>
                        <a:rPr lang="es-ES_tradnl" i="1">
                          <a:latin typeface="Cambria Math"/>
                        </a:rPr>
                        <m:t>𝐶𝑝</m:t>
                      </m:r>
                      <m:r>
                        <a:rPr lang="es-ES_tradnl" i="1">
                          <a:latin typeface="Cambria Math"/>
                        </a:rPr>
                        <m:t>∗(</m:t>
                      </m:r>
                      <m:r>
                        <a:rPr lang="es-ES_tradnl" i="1">
                          <a:latin typeface="Cambria Math"/>
                        </a:rPr>
                        <m:t>𝑇𝑏</m:t>
                      </m:r>
                      <m:r>
                        <a:rPr lang="es-ES_tradnl" i="1">
                          <a:latin typeface="Cambria Math"/>
                        </a:rPr>
                        <m:t>−</m:t>
                      </m:r>
                      <m:r>
                        <a:rPr lang="es-ES_tradnl" i="1">
                          <a:latin typeface="Cambria Math"/>
                        </a:rPr>
                        <m:t>𝑇</m:t>
                      </m:r>
                      <m:r>
                        <a:rPr lang="es-ES_tradnl" i="1">
                          <a:latin typeface="Cambria Math"/>
                        </a:rPr>
                        <m:t>2)</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107504" y="908720"/>
                <a:ext cx="8978155" cy="3167662"/>
              </a:xfrm>
              <a:prstGeom prst="rect">
                <a:avLst/>
              </a:prstGeom>
              <a:blipFill rotWithShape="1">
                <a:blip r:embed="rId3"/>
                <a:stretch>
                  <a:fillRect l="-611" t="-962" r="-1223" b="-1346"/>
                </a:stretch>
              </a:blipFill>
            </p:spPr>
            <p:txBody>
              <a:bodyPr/>
              <a:lstStyle/>
              <a:p>
                <a:r>
                  <a:rPr lang="es-EC">
                    <a:noFill/>
                  </a:rPr>
                  <a:t> </a:t>
                </a:r>
              </a:p>
            </p:txBody>
          </p:sp>
        </mc:Fallback>
      </mc:AlternateContent>
      <p:sp>
        <p:nvSpPr>
          <p:cNvPr id="3" name="2 Rectángulo"/>
          <p:cNvSpPr/>
          <p:nvPr/>
        </p:nvSpPr>
        <p:spPr>
          <a:xfrm>
            <a:off x="566977" y="4406895"/>
            <a:ext cx="8325501" cy="677108"/>
          </a:xfrm>
          <a:prstGeom prst="rect">
            <a:avLst/>
          </a:prstGeom>
        </p:spPr>
        <p:txBody>
          <a:bodyPr wrap="square">
            <a:spAutoFit/>
          </a:bodyPr>
          <a:lstStyle/>
          <a:p>
            <a:pPr algn="just"/>
            <a:r>
              <a:rPr lang="es-MX" dirty="0" smtClean="0">
                <a:latin typeface="Times New Roman" pitchFamily="18" charset="0"/>
                <a:cs typeface="Times New Roman" pitchFamily="18" charset="0"/>
              </a:rPr>
              <a:t>Determinándose que el </a:t>
            </a:r>
            <a:r>
              <a:rPr lang="es-MX" dirty="0">
                <a:latin typeface="Times New Roman" pitchFamily="18" charset="0"/>
                <a:cs typeface="Times New Roman" pitchFamily="18" charset="0"/>
              </a:rPr>
              <a:t>calor perdido por la apertura de la compuerta de la cámara poliédrica es de </a:t>
            </a:r>
            <a:r>
              <a:rPr lang="es-MX" sz="2000" b="1" dirty="0">
                <a:latin typeface="Times New Roman" pitchFamily="18" charset="0"/>
                <a:cs typeface="Times New Roman" pitchFamily="18" charset="0"/>
              </a:rPr>
              <a:t>39,38 </a:t>
            </a:r>
            <a:r>
              <a:rPr lang="es-MX" sz="2000" b="1" dirty="0" err="1">
                <a:latin typeface="Times New Roman" pitchFamily="18" charset="0"/>
                <a:cs typeface="Times New Roman" pitchFamily="18" charset="0"/>
              </a:rPr>
              <a:t>Wt</a:t>
            </a:r>
            <a:r>
              <a:rPr lang="es-MX" sz="2000" b="1" dirty="0">
                <a:latin typeface="Times New Roman" pitchFamily="18" charset="0"/>
                <a:cs typeface="Times New Roman" pitchFamily="18" charset="0"/>
              </a:rPr>
              <a:t>.</a:t>
            </a:r>
            <a:endParaRPr lang="es-EC"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3" name="2 Rectángulo"/>
              <p:cNvSpPr/>
              <p:nvPr/>
            </p:nvSpPr>
            <p:spPr>
              <a:xfrm>
                <a:off x="395536" y="620688"/>
                <a:ext cx="8496944" cy="2088136"/>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PERDIDO POR LAS PAREDES </a:t>
                </a:r>
                <a:endParaRPr lang="es-EC" dirty="0">
                  <a:latin typeface="Times New Roman" pitchFamily="18" charset="0"/>
                  <a:cs typeface="Times New Roman" pitchFamily="18" charset="0"/>
                </a:endParaRPr>
              </a:p>
              <a:p>
                <a:r>
                  <a:rPr lang="es-ES_tradnl" dirty="0">
                    <a:latin typeface="Times New Roman" pitchFamily="18" charset="0"/>
                    <a:cs typeface="Times New Roman" pitchFamily="18" charset="0"/>
                  </a:rPr>
                  <a:t> </a:t>
                </a:r>
                <a:endParaRPr lang="es-ES_tradnl" dirty="0" smtClean="0">
                  <a:latin typeface="Times New Roman" pitchFamily="18" charset="0"/>
                  <a:cs typeface="Times New Roman" pitchFamily="18" charset="0"/>
                </a:endParaRPr>
              </a:p>
              <a:p>
                <a:endParaRPr lang="es-EC" dirty="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Existe </a:t>
                </a:r>
                <a:r>
                  <a:rPr lang="es-ES_tradnl" dirty="0">
                    <a:latin typeface="Times New Roman" pitchFamily="18" charset="0"/>
                    <a:cs typeface="Times New Roman" pitchFamily="18" charset="0"/>
                  </a:rPr>
                  <a:t>un flujo de calor que atraviesa las paredes y se disipa en el ambiente. Para la determinación de este calor perdido se </a:t>
                </a:r>
                <a:r>
                  <a:rPr lang="es-ES_tradnl" dirty="0" smtClean="0">
                    <a:latin typeface="Times New Roman" pitchFamily="18" charset="0"/>
                    <a:cs typeface="Times New Roman" pitchFamily="18" charset="0"/>
                  </a:rPr>
                  <a:t>utilizó la siguiente ecuación:</a:t>
                </a:r>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𝑝𝑝</m:t>
                          </m:r>
                        </m:sub>
                      </m:sSub>
                      <m:r>
                        <a:rPr lang="es-ES_tradnl" i="1">
                          <a:latin typeface="Cambria Math"/>
                        </a:rPr>
                        <m:t>=</m:t>
                      </m:r>
                      <m:r>
                        <a:rPr lang="es-ES_tradnl" i="1">
                          <a:latin typeface="Cambria Math"/>
                        </a:rPr>
                        <m:t>𝑈</m:t>
                      </m:r>
                      <m:r>
                        <a:rPr lang="es-ES_tradnl" i="1">
                          <a:latin typeface="Cambria Math"/>
                        </a:rPr>
                        <m:t>∗</m:t>
                      </m:r>
                      <m:r>
                        <a:rPr lang="es-ES_tradnl" i="1">
                          <a:latin typeface="Cambria Math"/>
                        </a:rPr>
                        <m:t>𝐴</m:t>
                      </m:r>
                      <m:r>
                        <a:rPr lang="es-ES_tradnl" i="1">
                          <a:latin typeface="Cambria Math"/>
                        </a:rPr>
                        <m:t>∗(</m:t>
                      </m:r>
                      <m:r>
                        <a:rPr lang="es-ES_tradnl" i="1">
                          <a:latin typeface="Cambria Math"/>
                        </a:rPr>
                        <m:t>𝑇𝑏</m:t>
                      </m:r>
                      <m:r>
                        <a:rPr lang="es-ES_tradnl" i="1">
                          <a:latin typeface="Cambria Math"/>
                        </a:rPr>
                        <m:t>−</m:t>
                      </m:r>
                      <m:r>
                        <a:rPr lang="es-ES_tradnl" i="1">
                          <a:latin typeface="Cambria Math"/>
                        </a:rPr>
                        <m:t>𝑇𝑎𝑚𝑏</m:t>
                      </m:r>
                      <m:r>
                        <a:rPr lang="es-ES_tradnl" i="1">
                          <a:latin typeface="Cambria Math"/>
                        </a:rPr>
                        <m:t>)</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95536" y="620688"/>
                <a:ext cx="8496944" cy="2088136"/>
              </a:xfrm>
              <a:prstGeom prst="rect">
                <a:avLst/>
              </a:prstGeom>
              <a:blipFill rotWithShape="1">
                <a:blip r:embed="rId3"/>
                <a:stretch>
                  <a:fillRect l="-646" t="-1462" r="-1220" b="-1462"/>
                </a:stretch>
              </a:blipFill>
            </p:spPr>
            <p:txBody>
              <a:bodyPr/>
              <a:lstStyle/>
              <a:p>
                <a:r>
                  <a:rPr lang="es-EC">
                    <a:noFill/>
                  </a:rPr>
                  <a:t> </a:t>
                </a:r>
              </a:p>
            </p:txBody>
          </p:sp>
        </mc:Fallback>
      </mc:AlternateContent>
      <p:sp>
        <p:nvSpPr>
          <p:cNvPr id="4" name="3 Rectángulo"/>
          <p:cNvSpPr/>
          <p:nvPr/>
        </p:nvSpPr>
        <p:spPr>
          <a:xfrm>
            <a:off x="395536" y="6021288"/>
            <a:ext cx="8293868" cy="677108"/>
          </a:xfrm>
          <a:prstGeom prst="rect">
            <a:avLst/>
          </a:prstGeom>
        </p:spPr>
        <p:txBody>
          <a:bodyPr wrap="square">
            <a:spAutoFit/>
          </a:bodyPr>
          <a:lstStyle/>
          <a:p>
            <a:pPr algn="just"/>
            <a:r>
              <a:rPr lang="es-MX" dirty="0" smtClean="0">
                <a:latin typeface="Times New Roman" pitchFamily="18" charset="0"/>
                <a:cs typeface="Times New Roman" pitchFamily="18" charset="0"/>
              </a:rPr>
              <a:t>Determinándose que el </a:t>
            </a:r>
            <a:r>
              <a:rPr lang="es-MX" dirty="0">
                <a:latin typeface="Times New Roman" pitchFamily="18" charset="0"/>
                <a:cs typeface="Times New Roman" pitchFamily="18" charset="0"/>
              </a:rPr>
              <a:t>calor perdido por las paredes de la cámara poliédrica de secado es de </a:t>
            </a:r>
            <a:r>
              <a:rPr lang="es-MX" sz="2000" b="1" dirty="0">
                <a:latin typeface="Times New Roman" pitchFamily="18" charset="0"/>
                <a:cs typeface="Times New Roman" pitchFamily="18" charset="0"/>
              </a:rPr>
              <a:t>63,95 </a:t>
            </a:r>
            <a:r>
              <a:rPr lang="es-MX" sz="2000" b="1" dirty="0" err="1">
                <a:latin typeface="Times New Roman" pitchFamily="18" charset="0"/>
                <a:cs typeface="Times New Roman" pitchFamily="18" charset="0"/>
              </a:rPr>
              <a:t>Wt</a:t>
            </a:r>
            <a:r>
              <a:rPr lang="es-MX" sz="2000" b="1" dirty="0">
                <a:latin typeface="Times New Roman" pitchFamily="18" charset="0"/>
                <a:cs typeface="Times New Roman" pitchFamily="18" charset="0"/>
              </a:rPr>
              <a:t>.</a:t>
            </a:r>
            <a:endParaRPr lang="es-EC" sz="2000" b="1" dirty="0">
              <a:latin typeface="Times New Roman" pitchFamily="18" charset="0"/>
              <a:cs typeface="Times New Roman" pitchFamily="18" charset="0"/>
            </a:endParaRPr>
          </a:p>
        </p:txBody>
      </p:sp>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3556620" y="2852514"/>
            <a:ext cx="2095500" cy="2952750"/>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2" name="1 Rectángulo"/>
              <p:cNvSpPr/>
              <p:nvPr/>
            </p:nvSpPr>
            <p:spPr>
              <a:xfrm>
                <a:off x="179512" y="908720"/>
                <a:ext cx="8784976" cy="3484672"/>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GENERADO POR EL COMBUSTIBLE</a:t>
                </a:r>
                <a:endParaRPr lang="es-EC" dirty="0">
                  <a:latin typeface="Times New Roman" pitchFamily="18" charset="0"/>
                  <a:cs typeface="Times New Roman" pitchFamily="18" charset="0"/>
                </a:endParaRPr>
              </a:p>
              <a:p>
                <a:r>
                  <a:rPr lang="es-ES_tradnl" dirty="0">
                    <a:latin typeface="Times New Roman" pitchFamily="18" charset="0"/>
                    <a:cs typeface="Times New Roman" pitchFamily="18" charset="0"/>
                  </a:rPr>
                  <a:t> </a:t>
                </a:r>
                <a:endParaRPr lang="es-EC"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El </a:t>
                </a:r>
                <a:r>
                  <a:rPr lang="es-ES_tradnl" dirty="0">
                    <a:latin typeface="Times New Roman" pitchFamily="18" charset="0"/>
                    <a:cs typeface="Times New Roman" pitchFamily="18" charset="0"/>
                  </a:rPr>
                  <a:t>combustible a ser incinerado en la cámara de combustión es leña de eucalipto, su contenido de humedad inicial (</a:t>
                </a:r>
                <a:r>
                  <a:rPr lang="es-ES_tradnl" dirty="0" err="1">
                    <a:latin typeface="Times New Roman" pitchFamily="18" charset="0"/>
                    <a:cs typeface="Times New Roman" pitchFamily="18" charset="0"/>
                  </a:rPr>
                  <a:t>Xwi</a:t>
                </a:r>
                <a:r>
                  <a:rPr lang="es-ES_tradnl" dirty="0">
                    <a:latin typeface="Times New Roman" pitchFamily="18" charset="0"/>
                    <a:cs typeface="Times New Roman" pitchFamily="18" charset="0"/>
                  </a:rPr>
                  <a:t>) cuando llega cortada del campo varía del 60 al 70%, por lo tanto se procederá al cálculo de la masa seca combustionada, en los datos recolectados se verificó que en seis horas de experimentación se consumían 23,26 Kg de leña (masa húmeda), por lo tanto </a:t>
                </a:r>
                <a:r>
                  <a:rPr lang="es-ES_tradnl" dirty="0" smtClean="0">
                    <a:latin typeface="Times New Roman" pitchFamily="18" charset="0"/>
                    <a:cs typeface="Times New Roman" pitchFamily="18" charset="0"/>
                  </a:rPr>
                  <a:t>para </a:t>
                </a:r>
                <a:r>
                  <a:rPr lang="es-ES_tradnl" dirty="0">
                    <a:latin typeface="Times New Roman" pitchFamily="18" charset="0"/>
                    <a:cs typeface="Times New Roman" pitchFamily="18" charset="0"/>
                  </a:rPr>
                  <a:t>obtener el peso en masa seca </a:t>
                </a:r>
                <a:r>
                  <a:rPr lang="es-ES_tradnl" dirty="0" smtClean="0">
                    <a:latin typeface="Times New Roman" pitchFamily="18" charset="0"/>
                    <a:cs typeface="Times New Roman" pitchFamily="18" charset="0"/>
                  </a:rPr>
                  <a:t> se utilizó la siguiente ecuación.</a:t>
                </a:r>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r>
                        <a:rPr lang="es-ES_tradnl" i="1">
                          <a:latin typeface="Cambria Math"/>
                        </a:rPr>
                        <m:t>𝑀𝑠</m:t>
                      </m:r>
                      <m:r>
                        <a:rPr lang="es-ES_tradnl" i="1">
                          <a:latin typeface="Cambria Math"/>
                        </a:rPr>
                        <m:t>=</m:t>
                      </m:r>
                      <m:r>
                        <a:rPr lang="es-ES_tradnl" i="1">
                          <a:latin typeface="Cambria Math"/>
                        </a:rPr>
                        <m:t>𝑀𝐻</m:t>
                      </m:r>
                      <m:r>
                        <a:rPr lang="es-ES_tradnl" i="1">
                          <a:latin typeface="Cambria Math"/>
                        </a:rPr>
                        <m:t>∗</m:t>
                      </m:r>
                      <m:d>
                        <m:dPr>
                          <m:ctrlPr>
                            <a:rPr lang="es-EC" i="1">
                              <a:latin typeface="Cambria Math"/>
                            </a:rPr>
                          </m:ctrlPr>
                        </m:dPr>
                        <m:e>
                          <m:f>
                            <m:fPr>
                              <m:ctrlPr>
                                <a:rPr lang="es-EC" i="1">
                                  <a:latin typeface="Cambria Math"/>
                                </a:rPr>
                              </m:ctrlPr>
                            </m:fPr>
                            <m:num>
                              <m:r>
                                <a:rPr lang="es-ES_tradnl" i="1">
                                  <a:latin typeface="Cambria Math"/>
                                </a:rPr>
                                <m:t>100−</m:t>
                              </m:r>
                              <m:r>
                                <a:rPr lang="es-ES_tradnl" i="1">
                                  <a:latin typeface="Cambria Math"/>
                                </a:rPr>
                                <m:t>𝑋𝑤𝑖</m:t>
                              </m:r>
                            </m:num>
                            <m:den>
                              <m:r>
                                <a:rPr lang="es-ES_tradnl" i="1">
                                  <a:latin typeface="Cambria Math"/>
                                </a:rPr>
                                <m:t>100</m:t>
                              </m:r>
                            </m:den>
                          </m:f>
                        </m:e>
                      </m:d>
                    </m:oMath>
                  </m:oMathPara>
                </a14:m>
                <a:endParaRPr lang="es-EC" dirty="0" smtClean="0"/>
              </a:p>
              <a:p>
                <a:endParaRPr lang="es-EC" dirty="0"/>
              </a:p>
              <a:p>
                <a:r>
                  <a:rPr lang="es-EC" dirty="0" smtClean="0">
                    <a:latin typeface="Times New Roman" pitchFamily="18" charset="0"/>
                    <a:cs typeface="Times New Roman" pitchFamily="18" charset="0"/>
                  </a:rPr>
                  <a:t>Determinándose un valor de masa seca de 9,3 [Kg].</a:t>
                </a:r>
                <a:endParaRPr lang="es-EC" dirty="0">
                  <a:latin typeface="Times New Roman" pitchFamily="18" charset="0"/>
                  <a:cs typeface="Times New Roman" pitchFamily="18" charset="0"/>
                </a:endParaRPr>
              </a:p>
            </p:txBody>
          </p:sp>
        </mc:Choice>
        <mc:Fallback xmlns="">
          <p:sp>
            <p:nvSpPr>
              <p:cNvPr id="2" name="1 Rectángulo"/>
              <p:cNvSpPr>
                <a:spLocks noRot="1" noChangeAspect="1" noMove="1" noResize="1" noEditPoints="1" noAdjustHandles="1" noChangeArrowheads="1" noChangeShapeType="1" noTextEdit="1"/>
              </p:cNvSpPr>
              <p:nvPr/>
            </p:nvSpPr>
            <p:spPr>
              <a:xfrm>
                <a:off x="179512" y="908720"/>
                <a:ext cx="8784976" cy="3484672"/>
              </a:xfrm>
              <a:prstGeom prst="rect">
                <a:avLst/>
              </a:prstGeom>
              <a:blipFill rotWithShape="1">
                <a:blip r:embed="rId3"/>
                <a:stretch>
                  <a:fillRect l="-555" t="-874" r="-1179" b="-174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179512" y="4509120"/>
                <a:ext cx="8784975" cy="981551"/>
              </a:xfrm>
              <a:prstGeom prst="rect">
                <a:avLst/>
              </a:prstGeom>
            </p:spPr>
            <p:txBody>
              <a:bodyPr wrap="square">
                <a:spAutoFit/>
              </a:bodyPr>
              <a:lstStyle/>
              <a:p>
                <a:r>
                  <a:rPr lang="es-ES_tradnl" dirty="0">
                    <a:latin typeface="Times New Roman" pitchFamily="18" charset="0"/>
                    <a:cs typeface="Times New Roman" pitchFamily="18" charset="0"/>
                  </a:rPr>
                  <a:t>En tal virtud, el calor generado por el combustible se </a:t>
                </a:r>
                <a:r>
                  <a:rPr lang="es-ES_tradnl" dirty="0" smtClean="0">
                    <a:latin typeface="Times New Roman" pitchFamily="18" charset="0"/>
                    <a:cs typeface="Times New Roman" pitchFamily="18" charset="0"/>
                  </a:rPr>
                  <a:t>calculó con la siguiente fórmula:</a:t>
                </a:r>
              </a:p>
              <a:p>
                <a:endParaRPr lang="es-EC"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𝑔𝑐</m:t>
                          </m:r>
                        </m:sub>
                      </m:sSub>
                      <m:r>
                        <a:rPr lang="es-ES_tradnl" i="1">
                          <a:latin typeface="Cambria Math"/>
                        </a:rPr>
                        <m:t>=</m:t>
                      </m:r>
                      <m:acc>
                        <m:accPr>
                          <m:chr m:val="̇"/>
                          <m:ctrlPr>
                            <a:rPr lang="es-EC" i="1">
                              <a:latin typeface="Cambria Math"/>
                            </a:rPr>
                          </m:ctrlPr>
                        </m:accPr>
                        <m:e>
                          <m:r>
                            <a:rPr lang="es-ES_tradnl" i="1">
                              <a:latin typeface="Cambria Math"/>
                            </a:rPr>
                            <m:t>𝑚</m:t>
                          </m:r>
                        </m:e>
                      </m:acc>
                      <m:r>
                        <a:rPr lang="es-ES_tradnl" i="1">
                          <a:latin typeface="Cambria Math"/>
                        </a:rPr>
                        <m:t>∗</m:t>
                      </m:r>
                      <m:r>
                        <a:rPr lang="es-ES_tradnl" i="1">
                          <a:latin typeface="Cambria Math"/>
                        </a:rPr>
                        <m:t>𝐻𝑅</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79512" y="4509120"/>
                <a:ext cx="8784975" cy="981551"/>
              </a:xfrm>
              <a:prstGeom prst="rect">
                <a:avLst/>
              </a:prstGeom>
              <a:blipFill rotWithShape="1">
                <a:blip r:embed="rId4"/>
                <a:stretch>
                  <a:fillRect l="-555" t="-3106" b="-3727"/>
                </a:stretch>
              </a:blipFill>
            </p:spPr>
            <p:txBody>
              <a:bodyPr/>
              <a:lstStyle/>
              <a:p>
                <a:r>
                  <a:rPr lang="es-EC">
                    <a:noFill/>
                  </a:rPr>
                  <a:t> </a:t>
                </a:r>
              </a:p>
            </p:txBody>
          </p:sp>
        </mc:Fallback>
      </mc:AlternateContent>
      <p:sp>
        <p:nvSpPr>
          <p:cNvPr id="4" name="3 Rectángulo"/>
          <p:cNvSpPr/>
          <p:nvPr/>
        </p:nvSpPr>
        <p:spPr>
          <a:xfrm>
            <a:off x="323527" y="5733256"/>
            <a:ext cx="8640959" cy="369332"/>
          </a:xfrm>
          <a:prstGeom prst="rect">
            <a:avLst/>
          </a:prstGeom>
        </p:spPr>
        <p:txBody>
          <a:bodyPr wrap="square">
            <a:spAutoFit/>
          </a:bodyPr>
          <a:lstStyle/>
          <a:p>
            <a:r>
              <a:rPr lang="es-ES_tradnl" dirty="0" smtClean="0">
                <a:latin typeface="Times New Roman" pitchFamily="18" charset="0"/>
                <a:cs typeface="Times New Roman" pitchFamily="18" charset="0"/>
              </a:rPr>
              <a:t>Determinándose que e</a:t>
            </a:r>
            <a:r>
              <a:rPr lang="es-MX" dirty="0" smtClean="0">
                <a:latin typeface="Times New Roman" pitchFamily="18" charset="0"/>
                <a:cs typeface="Times New Roman" pitchFamily="18" charset="0"/>
              </a:rPr>
              <a:t>l </a:t>
            </a:r>
            <a:r>
              <a:rPr lang="es-MX" dirty="0">
                <a:latin typeface="Times New Roman" pitchFamily="18" charset="0"/>
                <a:cs typeface="Times New Roman" pitchFamily="18" charset="0"/>
              </a:rPr>
              <a:t>calor generado por el combustible es de 6485,2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2" name="1 Rectángulo"/>
              <p:cNvSpPr/>
              <p:nvPr/>
            </p:nvSpPr>
            <p:spPr>
              <a:xfrm>
                <a:off x="210460" y="836712"/>
                <a:ext cx="8784976" cy="2337178"/>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PERDIDO POR LA CHIMENEA </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En </a:t>
                </a:r>
                <a:r>
                  <a:rPr lang="es-ES_tradnl" dirty="0">
                    <a:latin typeface="Times New Roman" pitchFamily="18" charset="0"/>
                    <a:cs typeface="Times New Roman" pitchFamily="18" charset="0"/>
                  </a:rPr>
                  <a:t>los datos tomados se pudo constatar que la temperatura de gases inicial Tg1 fue de 501,79 °C y la temperatura de salida de gases en la chimenea fue de 157,69 °</a:t>
                </a:r>
                <a:r>
                  <a:rPr lang="es-ES_tradnl" dirty="0" smtClean="0">
                    <a:latin typeface="Times New Roman" pitchFamily="18" charset="0"/>
                    <a:cs typeface="Times New Roman" pitchFamily="18" charset="0"/>
                  </a:rPr>
                  <a:t>C, se </a:t>
                </a:r>
                <a:r>
                  <a:rPr lang="es-ES_tradnl" dirty="0">
                    <a:latin typeface="Times New Roman" pitchFamily="18" charset="0"/>
                    <a:cs typeface="Times New Roman" pitchFamily="18" charset="0"/>
                  </a:rPr>
                  <a:t>procede entonces al cálculo del calor perdido por la chimenea </a:t>
                </a:r>
                <a:r>
                  <a:rPr lang="es-ES_tradnl" dirty="0" smtClean="0">
                    <a:latin typeface="Times New Roman" pitchFamily="18" charset="0"/>
                    <a:cs typeface="Times New Roman" pitchFamily="18" charset="0"/>
                  </a:rPr>
                  <a:t>utilizando la siguiente ecuación.</a:t>
                </a:r>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𝑄𝑝</m:t>
                          </m:r>
                        </m:e>
                        <m:sub>
                          <m:r>
                            <a:rPr lang="es-ES_tradnl" i="1">
                              <a:latin typeface="Cambria Math"/>
                            </a:rPr>
                            <m:t>𝑐h</m:t>
                          </m:r>
                        </m:sub>
                      </m:sSub>
                      <m:r>
                        <a:rPr lang="es-ES_tradnl" i="1">
                          <a:latin typeface="Cambria Math"/>
                        </a:rPr>
                        <m:t>=</m:t>
                      </m:r>
                      <m:r>
                        <a:rPr lang="es-ES_tradnl" i="1">
                          <a:latin typeface="Cambria Math"/>
                        </a:rPr>
                        <m:t>𝛿</m:t>
                      </m:r>
                      <m:r>
                        <a:rPr lang="es-ES_tradnl" i="1">
                          <a:latin typeface="Cambria Math"/>
                        </a:rPr>
                        <m:t>∗</m:t>
                      </m:r>
                      <m:r>
                        <a:rPr lang="es-ES_tradnl" i="1">
                          <a:latin typeface="Cambria Math"/>
                        </a:rPr>
                        <m:t>𝑄</m:t>
                      </m:r>
                      <m:r>
                        <a:rPr lang="es-ES_tradnl" i="1">
                          <a:latin typeface="Cambria Math"/>
                        </a:rPr>
                        <m:t>∗</m:t>
                      </m:r>
                      <m:r>
                        <a:rPr lang="es-ES_tradnl" i="1">
                          <a:latin typeface="Cambria Math"/>
                        </a:rPr>
                        <m:t>𝐶𝑝</m:t>
                      </m:r>
                      <m:r>
                        <a:rPr lang="es-ES_tradnl" i="1">
                          <a:latin typeface="Cambria Math"/>
                        </a:rPr>
                        <m:t>∗</m:t>
                      </m:r>
                      <m:sSub>
                        <m:sSubPr>
                          <m:ctrlPr>
                            <a:rPr lang="es-EC" i="1">
                              <a:latin typeface="Cambria Math"/>
                            </a:rPr>
                          </m:ctrlPr>
                        </m:sSubPr>
                        <m:e>
                          <m:r>
                            <a:rPr lang="es-ES_tradnl" i="1">
                              <a:latin typeface="Cambria Math"/>
                            </a:rPr>
                            <m:t>𝑇𝑔</m:t>
                          </m:r>
                        </m:e>
                        <m:sub>
                          <m:r>
                            <a:rPr lang="es-ES_tradnl" i="1">
                              <a:latin typeface="Cambria Math"/>
                            </a:rPr>
                            <m:t>2</m:t>
                          </m:r>
                        </m:sub>
                      </m:sSub>
                    </m:oMath>
                  </m:oMathPara>
                </a14:m>
                <a:endParaRPr lang="es-EC" dirty="0"/>
              </a:p>
              <a:p>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210460" y="836712"/>
                <a:ext cx="8784976" cy="2337178"/>
              </a:xfrm>
              <a:prstGeom prst="rect">
                <a:avLst/>
              </a:prstGeom>
              <a:blipFill rotWithShape="1">
                <a:blip r:embed="rId3"/>
                <a:stretch>
                  <a:fillRect l="-625" t="-1302" r="-1180" b="-3125"/>
                </a:stretch>
              </a:blipFill>
            </p:spPr>
            <p:txBody>
              <a:bodyPr/>
              <a:lstStyle/>
              <a:p>
                <a:r>
                  <a:rPr lang="es-EC">
                    <a:noFill/>
                  </a:rPr>
                  <a:t> </a:t>
                </a:r>
              </a:p>
            </p:txBody>
          </p:sp>
        </mc:Fallback>
      </mc:AlternateContent>
      <p:sp>
        <p:nvSpPr>
          <p:cNvPr id="3" name="2 Rectángulo"/>
          <p:cNvSpPr/>
          <p:nvPr/>
        </p:nvSpPr>
        <p:spPr>
          <a:xfrm>
            <a:off x="180574" y="3082104"/>
            <a:ext cx="8711906" cy="369332"/>
          </a:xfrm>
          <a:prstGeom prst="rect">
            <a:avLst/>
          </a:prstGeom>
        </p:spPr>
        <p:txBody>
          <a:bodyPr wrap="square">
            <a:spAutoFit/>
          </a:bodyPr>
          <a:lstStyle/>
          <a:p>
            <a:r>
              <a:rPr lang="es-ES_tradnl" dirty="0" smtClean="0">
                <a:latin typeface="Times New Roman" pitchFamily="18" charset="0"/>
                <a:cs typeface="Times New Roman" pitchFamily="18" charset="0"/>
              </a:rPr>
              <a:t>Determinándose que e</a:t>
            </a:r>
            <a:r>
              <a:rPr lang="es-MX" dirty="0" smtClean="0">
                <a:latin typeface="Times New Roman" pitchFamily="18" charset="0"/>
                <a:cs typeface="Times New Roman" pitchFamily="18" charset="0"/>
              </a:rPr>
              <a:t>l </a:t>
            </a:r>
            <a:r>
              <a:rPr lang="es-MX" dirty="0">
                <a:latin typeface="Times New Roman" pitchFamily="18" charset="0"/>
                <a:cs typeface="Times New Roman" pitchFamily="18" charset="0"/>
              </a:rPr>
              <a:t>calor perdido por la chimenea es de 963,38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a:t>
            </a:r>
            <a:endParaRPr lang="es-EC" dirty="0">
              <a:latin typeface="Times New Roman" pitchFamily="18" charset="0"/>
              <a:cs typeface="Times New Roman" pitchFamily="18" charset="0"/>
            </a:endParaRPr>
          </a:p>
        </p:txBody>
      </p:sp>
      <p:sp>
        <p:nvSpPr>
          <p:cNvPr id="4" name="3 Rectángulo"/>
          <p:cNvSpPr/>
          <p:nvPr/>
        </p:nvSpPr>
        <p:spPr>
          <a:xfrm>
            <a:off x="179512" y="3851756"/>
            <a:ext cx="8815924" cy="369332"/>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PERDIDO POR LA CÁMARA DE COMBUSTIÓN</a:t>
            </a:r>
            <a:endParaRPr lang="es-EC" dirty="0">
              <a:latin typeface="Times New Roman" pitchFamily="18" charset="0"/>
              <a:cs typeface="Times New Roman" pitchFamily="18" charset="0"/>
            </a:endParaRPr>
          </a:p>
        </p:txBody>
      </p:sp>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365104"/>
            <a:ext cx="3943350" cy="1790700"/>
          </a:xfrm>
          <a:prstGeom prst="rect">
            <a:avLst/>
          </a:prstGeom>
          <a:noFill/>
          <a:ln>
            <a:noFill/>
          </a:ln>
        </p:spPr>
      </p:pic>
      <mc:AlternateContent xmlns:mc="http://schemas.openxmlformats.org/markup-compatibility/2006" xmlns:a14="http://schemas.microsoft.com/office/drawing/2010/main">
        <mc:Choice Requires="a14">
          <p:sp>
            <p:nvSpPr>
              <p:cNvPr id="6" name="5 Rectángulo"/>
              <p:cNvSpPr/>
              <p:nvPr/>
            </p:nvSpPr>
            <p:spPr>
              <a:xfrm>
                <a:off x="296044" y="4864626"/>
                <a:ext cx="4572000" cy="1228670"/>
              </a:xfrm>
              <a:prstGeom prst="rect">
                <a:avLst/>
              </a:prstGeom>
            </p:spPr>
            <p:txBody>
              <a:bodyPr>
                <a:spAutoFit/>
              </a:bodyPr>
              <a:lstStyle/>
              <a:p>
                <a:pPr algn="just"/>
                <a:r>
                  <a:rPr lang="es-ES_tradnl" dirty="0">
                    <a:latin typeface="Times New Roman" pitchFamily="18" charset="0"/>
                    <a:cs typeface="Times New Roman" pitchFamily="18" charset="0"/>
                  </a:rPr>
                  <a:t>Para la determinación de este calor perdido se utiliza </a:t>
                </a:r>
                <a:r>
                  <a:rPr lang="es-ES_tradnl" dirty="0" smtClean="0">
                    <a:latin typeface="Times New Roman" pitchFamily="18" charset="0"/>
                    <a:cs typeface="Times New Roman" pitchFamily="18" charset="0"/>
                  </a:rPr>
                  <a:t>la </a:t>
                </a:r>
                <a:r>
                  <a:rPr lang="es-ES_tradnl" dirty="0">
                    <a:latin typeface="Times New Roman" pitchFamily="18" charset="0"/>
                    <a:cs typeface="Times New Roman" pitchFamily="18" charset="0"/>
                  </a:rPr>
                  <a:t>siguiente </a:t>
                </a:r>
                <a:r>
                  <a:rPr lang="es-ES_tradnl" dirty="0" smtClean="0">
                    <a:latin typeface="Times New Roman" pitchFamily="18" charset="0"/>
                    <a:cs typeface="Times New Roman" pitchFamily="18" charset="0"/>
                  </a:rPr>
                  <a:t>ecuación.</a:t>
                </a:r>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𝑄𝑝</m:t>
                          </m:r>
                        </m:e>
                        <m:sub>
                          <m:r>
                            <a:rPr lang="es-ES_tradnl" i="1">
                              <a:latin typeface="Cambria Math"/>
                            </a:rPr>
                            <m:t>𝑐𝑐</m:t>
                          </m:r>
                        </m:sub>
                      </m:sSub>
                      <m:r>
                        <a:rPr lang="es-ES_tradnl" i="1">
                          <a:latin typeface="Cambria Math"/>
                        </a:rPr>
                        <m:t>=</m:t>
                      </m:r>
                      <m:r>
                        <a:rPr lang="es-ES_tradnl" i="1">
                          <a:latin typeface="Cambria Math"/>
                        </a:rPr>
                        <m:t>𝑈</m:t>
                      </m:r>
                      <m:r>
                        <a:rPr lang="es-ES_tradnl" i="1">
                          <a:latin typeface="Cambria Math"/>
                        </a:rPr>
                        <m:t>∗</m:t>
                      </m:r>
                      <m:r>
                        <a:rPr lang="es-ES_tradnl" i="1">
                          <a:latin typeface="Cambria Math"/>
                        </a:rPr>
                        <m:t>𝐴𝑐𝑐</m:t>
                      </m:r>
                      <m:r>
                        <a:rPr lang="es-ES_tradnl" i="1">
                          <a:latin typeface="Cambria Math"/>
                        </a:rPr>
                        <m:t>∗(</m:t>
                      </m:r>
                      <m:r>
                        <a:rPr lang="es-ES_tradnl" i="1">
                          <a:latin typeface="Cambria Math"/>
                        </a:rPr>
                        <m:t>𝑇𝑏</m:t>
                      </m:r>
                      <m:r>
                        <a:rPr lang="es-ES_tradnl" i="1">
                          <a:latin typeface="Cambria Math"/>
                        </a:rPr>
                        <m:t>3−</m:t>
                      </m:r>
                      <m:r>
                        <a:rPr lang="es-ES_tradnl" i="1">
                          <a:latin typeface="Cambria Math"/>
                        </a:rPr>
                        <m:t>𝑇𝑎𝑚𝑏</m:t>
                      </m:r>
                      <m:r>
                        <a:rPr lang="es-ES_tradnl" i="1">
                          <a:latin typeface="Cambria Math"/>
                        </a:rPr>
                        <m:t>)</m:t>
                      </m:r>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296044" y="4864626"/>
                <a:ext cx="4572000" cy="1228670"/>
              </a:xfrm>
              <a:prstGeom prst="rect">
                <a:avLst/>
              </a:prstGeom>
              <a:blipFill rotWithShape="1">
                <a:blip r:embed="rId5"/>
                <a:stretch>
                  <a:fillRect l="-1200" t="-2475" r="-2267" b="-4950"/>
                </a:stretch>
              </a:blipFill>
            </p:spPr>
            <p:txBody>
              <a:bodyPr/>
              <a:lstStyle/>
              <a:p>
                <a:r>
                  <a:rPr lang="es-EC">
                    <a:noFill/>
                  </a:rPr>
                  <a:t> </a:t>
                </a:r>
              </a:p>
            </p:txBody>
          </p:sp>
        </mc:Fallback>
      </mc:AlternateContent>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16632"/>
            <a:ext cx="2088232" cy="3096344"/>
          </a:xfrm>
          <a:prstGeom prst="rect">
            <a:avLst/>
          </a:prstGeom>
          <a:noFill/>
          <a:ln>
            <a:noFill/>
          </a:ln>
        </p:spPr>
      </p:pic>
      <p:sp>
        <p:nvSpPr>
          <p:cNvPr id="2" name="1 Rectángulo"/>
          <p:cNvSpPr/>
          <p:nvPr/>
        </p:nvSpPr>
        <p:spPr>
          <a:xfrm>
            <a:off x="344364" y="3356992"/>
            <a:ext cx="8568952" cy="923330"/>
          </a:xfrm>
          <a:prstGeom prst="rect">
            <a:avLst/>
          </a:prstGeom>
        </p:spPr>
        <p:txBody>
          <a:bodyPr wrap="square">
            <a:spAutoFit/>
          </a:bodyPr>
          <a:lstStyle/>
          <a:p>
            <a:pPr algn="just"/>
            <a:r>
              <a:rPr lang="es-MX" dirty="0" smtClean="0">
                <a:latin typeface="Times New Roman" pitchFamily="18" charset="0"/>
                <a:cs typeface="Times New Roman" pitchFamily="18" charset="0"/>
              </a:rPr>
              <a:t>Determinándose que el </a:t>
            </a:r>
            <a:r>
              <a:rPr lang="es-MX" dirty="0">
                <a:latin typeface="Times New Roman" pitchFamily="18" charset="0"/>
                <a:cs typeface="Times New Roman" pitchFamily="18" charset="0"/>
              </a:rPr>
              <a:t>calor perdido por la cámara de combustión es de 1212,01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 el valor de pérdida calorífica es alto ya que la cámara de combustión no se encuentra aislada térmicamente.</a:t>
            </a:r>
            <a:endParaRPr lang="es-EC"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2 Rectángulo"/>
              <p:cNvSpPr/>
              <p:nvPr/>
            </p:nvSpPr>
            <p:spPr>
              <a:xfrm>
                <a:off x="323404" y="4393670"/>
                <a:ext cx="8564884" cy="2613664"/>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PERDIDO POR CENIZAS</a:t>
                </a:r>
                <a:endParaRPr lang="es-EC" dirty="0">
                  <a:latin typeface="Times New Roman" pitchFamily="18" charset="0"/>
                  <a:cs typeface="Times New Roman" pitchFamily="18" charset="0"/>
                </a:endParaRPr>
              </a:p>
              <a:p>
                <a:pPr algn="just"/>
                <a:r>
                  <a:rPr lang="es-MX"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just"/>
                <a:r>
                  <a:rPr lang="es-MX" dirty="0" smtClean="0">
                    <a:latin typeface="Times New Roman" pitchFamily="18" charset="0"/>
                    <a:cs typeface="Times New Roman" pitchFamily="18" charset="0"/>
                  </a:rPr>
                  <a:t>Cuando </a:t>
                </a:r>
                <a:r>
                  <a:rPr lang="es-MX" dirty="0">
                    <a:latin typeface="Times New Roman" pitchFamily="18" charset="0"/>
                    <a:cs typeface="Times New Roman" pitchFamily="18" charset="0"/>
                  </a:rPr>
                  <a:t>se descarga la ceniza desde la zona de combustión hacia la parte inferior de la cámara, ésta lleva una cantidad de calor, para este caso se utiliza </a:t>
                </a:r>
                <a:r>
                  <a:rPr lang="es-MX" dirty="0" smtClean="0">
                    <a:latin typeface="Times New Roman" pitchFamily="18" charset="0"/>
                    <a:cs typeface="Times New Roman" pitchFamily="18" charset="0"/>
                  </a:rPr>
                  <a:t>la siguiente ecuación.</a:t>
                </a:r>
                <a:endParaRPr lang="es-EC" dirty="0">
                  <a:latin typeface="Times New Roman" pitchFamily="18" charset="0"/>
                  <a:cs typeface="Times New Roman" pitchFamily="18" charset="0"/>
                </a:endParaRPr>
              </a:p>
              <a:p>
                <a:pPr algn="just"/>
                <a:r>
                  <a:rPr lang="es-MX"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𝑄𝑝</m:t>
                          </m:r>
                        </m:e>
                        <m:sub>
                          <m:r>
                            <a:rPr lang="es-MX" i="1">
                              <a:latin typeface="Cambria Math"/>
                            </a:rPr>
                            <m:t>𝑐𝑒𝑛</m:t>
                          </m:r>
                        </m:sub>
                      </m:sSub>
                      <m:r>
                        <a:rPr lang="es-MX" i="1">
                          <a:latin typeface="Cambria Math"/>
                        </a:rPr>
                        <m:t>=</m:t>
                      </m:r>
                      <m:acc>
                        <m:accPr>
                          <m:chr m:val="̇"/>
                          <m:ctrlPr>
                            <a:rPr lang="es-EC" i="1">
                              <a:latin typeface="Cambria Math"/>
                            </a:rPr>
                          </m:ctrlPr>
                        </m:accPr>
                        <m:e>
                          <m:r>
                            <a:rPr lang="es-MX" i="1">
                              <a:latin typeface="Cambria Math"/>
                            </a:rPr>
                            <m:t>𝑚</m:t>
                          </m:r>
                        </m:e>
                      </m:acc>
                      <m:r>
                        <a:rPr lang="es-MX" i="1">
                          <a:latin typeface="Cambria Math"/>
                        </a:rPr>
                        <m:t>∗</m:t>
                      </m:r>
                      <m:r>
                        <a:rPr lang="es-MX" i="1">
                          <a:latin typeface="Cambria Math"/>
                        </a:rPr>
                        <m:t>𝐶𝑝</m:t>
                      </m:r>
                      <m:r>
                        <a:rPr lang="es-MX" i="1">
                          <a:latin typeface="Cambria Math"/>
                        </a:rPr>
                        <m:t>∗(</m:t>
                      </m:r>
                      <m:r>
                        <a:rPr lang="es-MX" i="1">
                          <a:latin typeface="Cambria Math"/>
                        </a:rPr>
                        <m:t>𝑇𝑐𝑒𝑛</m:t>
                      </m:r>
                      <m:r>
                        <a:rPr lang="es-MX" i="1">
                          <a:latin typeface="Cambria Math"/>
                        </a:rPr>
                        <m:t>−</m:t>
                      </m:r>
                      <m:r>
                        <a:rPr lang="es-MX" i="1">
                          <a:latin typeface="Cambria Math"/>
                        </a:rPr>
                        <m:t>𝑇𝑎𝑚𝑏</m:t>
                      </m:r>
                      <m:r>
                        <a:rPr lang="es-MX" i="1">
                          <a:latin typeface="Cambria Math"/>
                        </a:rPr>
                        <m:t>)</m:t>
                      </m:r>
                    </m:oMath>
                  </m:oMathPara>
                </a14:m>
                <a:endParaRPr lang="es-EC" dirty="0" smtClean="0"/>
              </a:p>
              <a:p>
                <a:endParaRPr lang="es-EC" dirty="0"/>
              </a:p>
              <a:p>
                <a:r>
                  <a:rPr lang="es-MX" dirty="0" smtClean="0">
                    <a:latin typeface="Times New Roman" pitchFamily="18" charset="0"/>
                    <a:cs typeface="Times New Roman" pitchFamily="18" charset="0"/>
                  </a:rPr>
                  <a:t>Determinándose que el </a:t>
                </a:r>
                <a:r>
                  <a:rPr lang="es-MX" dirty="0">
                    <a:latin typeface="Times New Roman" pitchFamily="18" charset="0"/>
                    <a:cs typeface="Times New Roman" pitchFamily="18" charset="0"/>
                  </a:rPr>
                  <a:t>calor perdido por cenizas es de 18,51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a:t>
                </a:r>
                <a:endParaRPr lang="es-EC" dirty="0">
                  <a:latin typeface="Times New Roman" pitchFamily="18" charset="0"/>
                  <a:cs typeface="Times New Roman" pitchFamily="18" charset="0"/>
                </a:endParaRPr>
              </a:p>
              <a:p>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23404" y="4393670"/>
                <a:ext cx="8564884" cy="2613664"/>
              </a:xfrm>
              <a:prstGeom prst="rect">
                <a:avLst/>
              </a:prstGeom>
              <a:blipFill rotWithShape="1">
                <a:blip r:embed="rId4"/>
                <a:stretch>
                  <a:fillRect l="-569" t="-1168" r="-1281" b="-3037"/>
                </a:stretch>
              </a:blipFill>
            </p:spPr>
            <p:txBody>
              <a:bodyPr/>
              <a:lstStyle/>
              <a:p>
                <a:r>
                  <a:rPr lang="es-EC">
                    <a:noFill/>
                  </a:rPr>
                  <a:t> </a:t>
                </a:r>
              </a:p>
            </p:txBody>
          </p:sp>
        </mc:Fallback>
      </mc:AlternateContent>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395536" y="764704"/>
            <a:ext cx="8784976" cy="369332"/>
          </a:xfrm>
          <a:prstGeom prst="rect">
            <a:avLst/>
          </a:prstGeom>
        </p:spPr>
        <p:txBody>
          <a:bodyPr wrap="square">
            <a:spAutoFit/>
          </a:bodyPr>
          <a:lstStyle/>
          <a:p>
            <a:pPr algn="ctr"/>
            <a:r>
              <a:rPr lang="es-ES_tradnl" b="1" dirty="0" smtClean="0">
                <a:latin typeface="Times New Roman" pitchFamily="18" charset="0"/>
                <a:cs typeface="Times New Roman" pitchFamily="18" charset="0"/>
              </a:rPr>
              <a:t>CÁLCULO DEL CALOR TRANSFERIDO POR EL INTERCAMBIADOR</a:t>
            </a:r>
            <a:endParaRPr lang="es-EC" dirty="0"/>
          </a:p>
        </p:txBody>
      </p:sp>
      <mc:AlternateContent xmlns:mc="http://schemas.openxmlformats.org/markup-compatibility/2006" xmlns:a14="http://schemas.microsoft.com/office/drawing/2010/main">
        <mc:Choice Requires="a14">
          <p:sp>
            <p:nvSpPr>
              <p:cNvPr id="3" name="2 Rectángulo"/>
              <p:cNvSpPr/>
              <p:nvPr/>
            </p:nvSpPr>
            <p:spPr>
              <a:xfrm>
                <a:off x="395536" y="1412776"/>
                <a:ext cx="8568952" cy="1223092"/>
              </a:xfrm>
              <a:prstGeom prst="rect">
                <a:avLst/>
              </a:prstGeom>
            </p:spPr>
            <p:txBody>
              <a:bodyPr wrap="square">
                <a:spAutoFit/>
              </a:bodyPr>
              <a:lstStyle/>
              <a:p>
                <a:pPr algn="just"/>
                <a:r>
                  <a:rPr lang="es-ES_tradnl" dirty="0" smtClean="0">
                    <a:latin typeface="Times New Roman" pitchFamily="18" charset="0"/>
                    <a:cs typeface="Times New Roman" pitchFamily="18" charset="0"/>
                  </a:rPr>
                  <a:t>Se </a:t>
                </a:r>
                <a:r>
                  <a:rPr lang="es-ES_tradnl" dirty="0">
                    <a:latin typeface="Times New Roman" pitchFamily="18" charset="0"/>
                    <a:cs typeface="Times New Roman" pitchFamily="18" charset="0"/>
                  </a:rPr>
                  <a:t>aplicará la ley de Fourier para calcular la transferencia de calor en el intercambiador de </a:t>
                </a:r>
                <a:r>
                  <a:rPr lang="es-ES_tradnl" dirty="0" smtClean="0">
                    <a:latin typeface="Times New Roman" pitchFamily="18" charset="0"/>
                    <a:cs typeface="Times New Roman" pitchFamily="18" charset="0"/>
                  </a:rPr>
                  <a:t>calor.</a:t>
                </a:r>
              </a:p>
              <a:p>
                <a:pPr algn="just"/>
                <a:endParaRPr lang="es-ES_tradnl"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𝑡𝑖</m:t>
                          </m:r>
                        </m:sub>
                      </m:sSub>
                      <m:r>
                        <a:rPr lang="es-ES_tradnl" i="1">
                          <a:latin typeface="Cambria Math"/>
                        </a:rPr>
                        <m:t>=</m:t>
                      </m:r>
                      <m:r>
                        <a:rPr lang="es-ES_tradnl" i="1">
                          <a:latin typeface="Cambria Math"/>
                        </a:rPr>
                        <m:t>𝑈</m:t>
                      </m:r>
                      <m:r>
                        <a:rPr lang="es-ES_tradnl" i="1">
                          <a:latin typeface="Cambria Math"/>
                        </a:rPr>
                        <m:t>∗</m:t>
                      </m:r>
                      <m:r>
                        <a:rPr lang="es-ES_tradnl" i="1">
                          <a:latin typeface="Cambria Math"/>
                        </a:rPr>
                        <m:t>𝐴</m:t>
                      </m:r>
                      <m:r>
                        <a:rPr lang="es-ES_tradnl" i="1">
                          <a:latin typeface="Cambria Math"/>
                        </a:rPr>
                        <m:t>∗</m:t>
                      </m:r>
                      <m:r>
                        <a:rPr lang="es-ES_tradnl" i="1">
                          <a:latin typeface="Cambria Math"/>
                        </a:rPr>
                        <m:t>𝑁</m:t>
                      </m:r>
                      <m:r>
                        <a:rPr lang="es-ES_tradnl" i="1">
                          <a:latin typeface="Cambria Math"/>
                        </a:rPr>
                        <m:t>∗</m:t>
                      </m:r>
                      <m:r>
                        <a:rPr lang="es-ES_tradnl" i="1">
                          <a:latin typeface="Cambria Math"/>
                        </a:rPr>
                        <m:t>𝐹</m:t>
                      </m:r>
                      <m:r>
                        <a:rPr lang="es-ES_tradnl" i="1">
                          <a:latin typeface="Cambria Math"/>
                        </a:rPr>
                        <m:t>∗</m:t>
                      </m:r>
                      <m:r>
                        <m:rPr>
                          <m:sty m:val="p"/>
                        </m:rPr>
                        <a:rPr lang="es-ES_tradnl">
                          <a:latin typeface="Cambria Math"/>
                        </a:rPr>
                        <m:t>Δ</m:t>
                      </m:r>
                      <m:r>
                        <a:rPr lang="es-ES_tradnl" i="1">
                          <a:latin typeface="Cambria Math"/>
                        </a:rPr>
                        <m:t>𝑇𝑚𝑙</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95536" y="1412776"/>
                <a:ext cx="8568952" cy="1223092"/>
              </a:xfrm>
              <a:prstGeom prst="rect">
                <a:avLst/>
              </a:prstGeom>
              <a:blipFill rotWithShape="1">
                <a:blip r:embed="rId3"/>
                <a:stretch>
                  <a:fillRect l="-640" t="-2500" r="-1209" b="-6000"/>
                </a:stretch>
              </a:blipFill>
            </p:spPr>
            <p:txBody>
              <a:bodyPr/>
              <a:lstStyle/>
              <a:p>
                <a:r>
                  <a:rPr lang="es-EC">
                    <a:noFill/>
                  </a:rPr>
                  <a:t> </a:t>
                </a:r>
              </a:p>
            </p:txBody>
          </p:sp>
        </mc:Fallback>
      </mc:AlternateContent>
      <p:sp>
        <p:nvSpPr>
          <p:cNvPr id="4" name="3 Rectángulo"/>
          <p:cNvSpPr/>
          <p:nvPr/>
        </p:nvSpPr>
        <p:spPr>
          <a:xfrm>
            <a:off x="179512" y="2771636"/>
            <a:ext cx="8784976" cy="369332"/>
          </a:xfrm>
          <a:prstGeom prst="rect">
            <a:avLst/>
          </a:prstGeom>
        </p:spPr>
        <p:txBody>
          <a:bodyPr wrap="square">
            <a:spAutoFit/>
          </a:bodyPr>
          <a:lstStyle/>
          <a:p>
            <a:r>
              <a:rPr lang="es-MX" dirty="0"/>
              <a:t> </a:t>
            </a:r>
            <a:r>
              <a:rPr lang="es-MX" dirty="0" smtClean="0">
                <a:latin typeface="Times New Roman" pitchFamily="18" charset="0"/>
                <a:cs typeface="Times New Roman" pitchFamily="18" charset="0"/>
              </a:rPr>
              <a:t>Determinándose que el </a:t>
            </a:r>
            <a:r>
              <a:rPr lang="es-MX" dirty="0">
                <a:latin typeface="Times New Roman" pitchFamily="18" charset="0"/>
                <a:cs typeface="Times New Roman" pitchFamily="18" charset="0"/>
              </a:rPr>
              <a:t>calor transferido por el intercambiador de calor es de 2193,08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a:t>
            </a:r>
            <a:endParaRPr lang="es-EC" dirty="0">
              <a:latin typeface="Times New Roman" pitchFamily="18" charset="0"/>
              <a:cs typeface="Times New Roman" pitchFamily="18" charset="0"/>
            </a:endParaRPr>
          </a:p>
        </p:txBody>
      </p:sp>
      <p:sp>
        <p:nvSpPr>
          <p:cNvPr id="6" name="5 Rectángulo"/>
          <p:cNvSpPr/>
          <p:nvPr/>
        </p:nvSpPr>
        <p:spPr>
          <a:xfrm>
            <a:off x="323528" y="3717032"/>
            <a:ext cx="8640960" cy="2585323"/>
          </a:xfrm>
          <a:prstGeom prst="rect">
            <a:avLst/>
          </a:prstGeom>
        </p:spPr>
        <p:txBody>
          <a:bodyPr wrap="square">
            <a:spAutoFit/>
          </a:bodyPr>
          <a:lstStyle/>
          <a:p>
            <a:pPr algn="ctr"/>
            <a:r>
              <a:rPr lang="es-MX" b="1" dirty="0" smtClean="0">
                <a:latin typeface="Times New Roman" pitchFamily="18" charset="0"/>
                <a:cs typeface="Times New Roman" pitchFamily="18" charset="0"/>
              </a:rPr>
              <a:t>ANÁLISIS</a:t>
            </a:r>
          </a:p>
          <a:p>
            <a:endParaRPr lang="es-MX" dirty="0">
              <a:latin typeface="Times New Roman" pitchFamily="18" charset="0"/>
              <a:cs typeface="Times New Roman" pitchFamily="18" charset="0"/>
            </a:endParaRPr>
          </a:p>
          <a:p>
            <a:pPr algn="just"/>
            <a:r>
              <a:rPr lang="es-MX" dirty="0" smtClean="0">
                <a:latin typeface="Times New Roman" pitchFamily="18" charset="0"/>
                <a:cs typeface="Times New Roman" pitchFamily="18" charset="0"/>
              </a:rPr>
              <a:t>El  </a:t>
            </a:r>
            <a:r>
              <a:rPr lang="es-MX" dirty="0">
                <a:latin typeface="Times New Roman" pitchFamily="18" charset="0"/>
                <a:cs typeface="Times New Roman" pitchFamily="18" charset="0"/>
              </a:rPr>
              <a:t>calor  generado  por  el combustible sólido proveniente de la biomasa es de 6485,2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 de los cuales se aprovechan 4741,31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 y solamente se utiliza 252 </a:t>
            </a:r>
            <a:r>
              <a:rPr lang="es-MX" dirty="0" err="1">
                <a:latin typeface="Times New Roman" pitchFamily="18" charset="0"/>
                <a:cs typeface="Times New Roman" pitchFamily="18" charset="0"/>
              </a:rPr>
              <a:t>Wt</a:t>
            </a:r>
            <a:r>
              <a:rPr lang="es-MX" dirty="0">
                <a:latin typeface="Times New Roman" pitchFamily="18" charset="0"/>
                <a:cs typeface="Times New Roman" pitchFamily="18" charset="0"/>
              </a:rPr>
              <a:t> para el secado de 4Kg de pasto fresco (esto se debe a que el sistema de secado por combustión de biomasa ha sido diseñado para una capacidad de 55 Kg y únicamente en el proceso experimental se secó 4Kg por día), esto sin considerar la pérdida de calor por combustión incompleta al generarse CO y el calor de combustión incompleta mecánica que se produce cuando no existe agitación adecuada del hogar de combustión.</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2" name="1 Rectángulo"/>
              <p:cNvSpPr/>
              <p:nvPr/>
            </p:nvSpPr>
            <p:spPr>
              <a:xfrm>
                <a:off x="232892" y="902916"/>
                <a:ext cx="8640960" cy="3991477"/>
              </a:xfrm>
              <a:prstGeom prst="rect">
                <a:avLst/>
              </a:prstGeom>
            </p:spPr>
            <p:txBody>
              <a:bodyPr wrap="square">
                <a:spAutoFit/>
              </a:bodyPr>
              <a:lstStyle/>
              <a:p>
                <a:pPr algn="ctr"/>
                <a:r>
                  <a:rPr lang="es-ES_tradnl" b="1" dirty="0" smtClean="0">
                    <a:latin typeface="Times New Roman" pitchFamily="18" charset="0"/>
                    <a:cs typeface="Times New Roman" pitchFamily="18" charset="0"/>
                  </a:rPr>
                  <a:t>CÁLCULO DE LA EFICIENCIA DEL SISTEMA ENERGÉTICO</a:t>
                </a:r>
                <a:endParaRPr lang="es-EC" dirty="0">
                  <a:latin typeface="Times New Roman" pitchFamily="18" charset="0"/>
                  <a:cs typeface="Times New Roman" pitchFamily="18" charset="0"/>
                </a:endParaRPr>
              </a:p>
              <a:p>
                <a:r>
                  <a:rPr lang="es-MX" dirty="0">
                    <a:latin typeface="Times New Roman" pitchFamily="18" charset="0"/>
                    <a:cs typeface="Times New Roman" pitchFamily="18" charset="0"/>
                  </a:rPr>
                  <a:t> </a:t>
                </a:r>
                <a:endParaRPr lang="es-MX" dirty="0" smtClean="0">
                  <a:latin typeface="Times New Roman" pitchFamily="18" charset="0"/>
                  <a:cs typeface="Times New Roman" pitchFamily="18" charset="0"/>
                </a:endParaRPr>
              </a:p>
              <a:p>
                <a:endParaRPr lang="es-EC" dirty="0">
                  <a:latin typeface="Times New Roman" pitchFamily="18" charset="0"/>
                  <a:cs typeface="Times New Roman" pitchFamily="18" charset="0"/>
                </a:endParaRPr>
              </a:p>
              <a:p>
                <a:pPr algn="just"/>
                <a:r>
                  <a:rPr lang="es-MX" dirty="0" smtClean="0">
                    <a:latin typeface="Times New Roman" pitchFamily="18" charset="0"/>
                    <a:cs typeface="Times New Roman" pitchFamily="18" charset="0"/>
                  </a:rPr>
                  <a:t>El </a:t>
                </a:r>
                <a:r>
                  <a:rPr lang="es-MX" dirty="0">
                    <a:latin typeface="Times New Roman" pitchFamily="18" charset="0"/>
                    <a:cs typeface="Times New Roman" pitchFamily="18" charset="0"/>
                  </a:rPr>
                  <a:t>cálculo de la eficiencia del sistema de secado por combustión de biomasa se lo realiza aplicando </a:t>
                </a:r>
                <a:r>
                  <a:rPr lang="es-MX" dirty="0" smtClean="0">
                    <a:latin typeface="Times New Roman" pitchFamily="18" charset="0"/>
                    <a:cs typeface="Times New Roman" pitchFamily="18" charset="0"/>
                  </a:rPr>
                  <a:t>la siguiente ecuación.</a:t>
                </a:r>
              </a:p>
              <a:p>
                <a:pPr algn="just"/>
                <a:endParaRPr lang="es-EC" dirty="0" smtClean="0">
                  <a:latin typeface="Times New Roman" pitchFamily="18" charset="0"/>
                  <a:cs typeface="Times New Roman" pitchFamily="18" charset="0"/>
                </a:endParaRPr>
              </a:p>
              <a:p>
                <a:pPr algn="just"/>
                <a:endParaRPr lang="es-EC" dirty="0">
                  <a:latin typeface="Times New Roman" pitchFamily="18" charset="0"/>
                  <a:cs typeface="Times New Roman" pitchFamily="18" charset="0"/>
                </a:endParaRPr>
              </a:p>
              <a:p>
                <a:pPr algn="just"/>
                <a:r>
                  <a:rPr lang="es-MX"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just"/>
                <a14:m>
                  <m:oMathPara xmlns:m="http://schemas.openxmlformats.org/officeDocument/2006/math">
                    <m:oMathParaPr>
                      <m:jc m:val="centerGroup"/>
                    </m:oMathParaPr>
                    <m:oMath xmlns:m="http://schemas.openxmlformats.org/officeDocument/2006/math">
                      <m:r>
                        <a:rPr lang="es-EC" b="0" i="1" smtClean="0">
                          <a:latin typeface="Cambria Math"/>
                        </a:rPr>
                        <m:t>%</m:t>
                      </m:r>
                      <m:r>
                        <a:rPr lang="es-MX" i="1">
                          <a:latin typeface="Cambria Math"/>
                        </a:rPr>
                        <m:t>𝜂</m:t>
                      </m:r>
                      <m:r>
                        <a:rPr lang="es-MX" i="1">
                          <a:latin typeface="Cambria Math"/>
                        </a:rPr>
                        <m:t>=</m:t>
                      </m:r>
                      <m:f>
                        <m:fPr>
                          <m:ctrlPr>
                            <a:rPr lang="es-EC" i="1">
                              <a:latin typeface="Cambria Math"/>
                            </a:rPr>
                          </m:ctrlPr>
                        </m:fPr>
                        <m:num>
                          <m:r>
                            <a:rPr lang="es-MX" i="1">
                              <a:latin typeface="Cambria Math"/>
                            </a:rPr>
                            <m:t>𝑄𝑡𝑟𝑎𝑛𝑠𝑓𝑒𝑟𝑖𝑑𝑜</m:t>
                          </m:r>
                          <m:r>
                            <a:rPr lang="es-MX" i="1">
                              <a:latin typeface="Cambria Math"/>
                            </a:rPr>
                            <m:t> </m:t>
                          </m:r>
                          <m:r>
                            <a:rPr lang="es-MX" i="1">
                              <a:latin typeface="Cambria Math"/>
                            </a:rPr>
                            <m:t>𝑝𝑜𝑟</m:t>
                          </m:r>
                          <m:r>
                            <a:rPr lang="es-MX" i="1">
                              <a:latin typeface="Cambria Math"/>
                            </a:rPr>
                            <m:t> </m:t>
                          </m:r>
                          <m:r>
                            <a:rPr lang="es-MX" i="1">
                              <a:latin typeface="Cambria Math"/>
                            </a:rPr>
                            <m:t>𝑒𝑙</m:t>
                          </m:r>
                          <m:r>
                            <a:rPr lang="es-MX" i="1">
                              <a:latin typeface="Cambria Math"/>
                            </a:rPr>
                            <m:t> </m:t>
                          </m:r>
                          <m:r>
                            <a:rPr lang="es-MX" i="1">
                              <a:latin typeface="Cambria Math"/>
                            </a:rPr>
                            <m:t>𝑖𝑛𝑡𝑒𝑟𝑐𝑎𝑚𝑏𝑖𝑎𝑑𝑜𝑟</m:t>
                          </m:r>
                        </m:num>
                        <m:den>
                          <m:r>
                            <a:rPr lang="es-MX" i="1">
                              <a:latin typeface="Cambria Math"/>
                            </a:rPr>
                            <m:t>𝑄𝑔𝑒𝑛𝑒𝑟𝑎𝑑𝑜</m:t>
                          </m:r>
                          <m:r>
                            <a:rPr lang="es-MX" i="1">
                              <a:latin typeface="Cambria Math"/>
                            </a:rPr>
                            <m:t> </m:t>
                          </m:r>
                          <m:r>
                            <a:rPr lang="es-MX" i="1">
                              <a:latin typeface="Cambria Math"/>
                            </a:rPr>
                            <m:t>𝑝𝑜𝑟</m:t>
                          </m:r>
                          <m:r>
                            <a:rPr lang="es-MX" i="1">
                              <a:latin typeface="Cambria Math"/>
                            </a:rPr>
                            <m:t> </m:t>
                          </m:r>
                          <m:r>
                            <a:rPr lang="es-MX" i="1">
                              <a:latin typeface="Cambria Math"/>
                            </a:rPr>
                            <m:t>𝑒𝑙</m:t>
                          </m:r>
                          <m:r>
                            <a:rPr lang="es-MX" i="1">
                              <a:latin typeface="Cambria Math"/>
                            </a:rPr>
                            <m:t> </m:t>
                          </m:r>
                          <m:r>
                            <a:rPr lang="es-MX" i="1">
                              <a:latin typeface="Cambria Math"/>
                            </a:rPr>
                            <m:t>𝑐𝑜𝑚𝑏𝑢𝑠𝑡𝑖𝑏𝑙𝑒</m:t>
                          </m:r>
                        </m:den>
                      </m:f>
                      <m:r>
                        <a:rPr lang="es-EC" b="0" i="1" smtClean="0">
                          <a:latin typeface="Cambria Math"/>
                        </a:rPr>
                        <m:t>∗100%</m:t>
                      </m:r>
                    </m:oMath>
                  </m:oMathPara>
                </a14:m>
                <a:endParaRPr lang="es-EC" dirty="0" smtClean="0">
                  <a:latin typeface="Times New Roman" pitchFamily="18" charset="0"/>
                  <a:cs typeface="Times New Roman" pitchFamily="18" charset="0"/>
                </a:endParaRPr>
              </a:p>
              <a:p>
                <a:pPr algn="just"/>
                <a:endParaRPr lang="es-EC" dirty="0" smtClean="0">
                  <a:latin typeface="Times New Roman" pitchFamily="18" charset="0"/>
                  <a:cs typeface="Times New Roman" pitchFamily="18" charset="0"/>
                </a:endParaRPr>
              </a:p>
              <a:p>
                <a:pPr algn="just"/>
                <a:endParaRPr lang="es-EC" dirty="0">
                  <a:latin typeface="Times New Roman" pitchFamily="18" charset="0"/>
                  <a:cs typeface="Times New Roman" pitchFamily="18" charset="0"/>
                </a:endParaRPr>
              </a:p>
              <a:p>
                <a:pPr algn="just"/>
                <a:r>
                  <a:rPr lang="es-MX" dirty="0" smtClean="0">
                    <a:latin typeface="Times New Roman" pitchFamily="18" charset="0"/>
                    <a:cs typeface="Times New Roman" pitchFamily="18" charset="0"/>
                  </a:rPr>
                  <a:t>Determinándose que la </a:t>
                </a:r>
                <a:r>
                  <a:rPr lang="es-MX" dirty="0">
                    <a:latin typeface="Times New Roman" pitchFamily="18" charset="0"/>
                    <a:cs typeface="Times New Roman" pitchFamily="18" charset="0"/>
                  </a:rPr>
                  <a:t>eficiencia del sistema de secado por combustión de biomasa es del 34%.</a:t>
                </a:r>
                <a:endParaRPr lang="es-EC" dirty="0">
                  <a:latin typeface="Times New Roman" pitchFamily="18" charset="0"/>
                  <a:cs typeface="Times New Roman" pitchFamily="18" charset="0"/>
                </a:endParaRPr>
              </a:p>
            </p:txBody>
          </p:sp>
        </mc:Choice>
        <mc:Fallback xmlns="">
          <p:sp>
            <p:nvSpPr>
              <p:cNvPr id="2" name="1 Rectángulo"/>
              <p:cNvSpPr>
                <a:spLocks noRot="1" noChangeAspect="1" noMove="1" noResize="1" noEditPoints="1" noAdjustHandles="1" noChangeArrowheads="1" noChangeShapeType="1" noTextEdit="1"/>
              </p:cNvSpPr>
              <p:nvPr/>
            </p:nvSpPr>
            <p:spPr>
              <a:xfrm>
                <a:off x="232892" y="902916"/>
                <a:ext cx="8640960" cy="3991477"/>
              </a:xfrm>
              <a:prstGeom prst="rect">
                <a:avLst/>
              </a:prstGeom>
              <a:blipFill rotWithShape="1">
                <a:blip r:embed="rId3"/>
                <a:stretch>
                  <a:fillRect l="-564" t="-763" r="-1199" b="-1527"/>
                </a:stretch>
              </a:blipFill>
            </p:spPr>
            <p:txBody>
              <a:bodyPr/>
              <a:lstStyle/>
              <a:p>
                <a:r>
                  <a:rPr lang="es-EC">
                    <a:noFill/>
                  </a:rPr>
                  <a:t> </a:t>
                </a:r>
              </a:p>
            </p:txBody>
          </p:sp>
        </mc:Fallback>
      </mc:AlternateContent>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25538" y="701899"/>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OBJETIVOS</a:t>
            </a:r>
            <a:endParaRPr lang="es-ES" sz="2400" dirty="0">
              <a:latin typeface="Arial" charset="0"/>
            </a:endParaRPr>
          </a:p>
        </p:txBody>
      </p:sp>
      <p:sp>
        <p:nvSpPr>
          <p:cNvPr id="3" name="2 Rectángulo"/>
          <p:cNvSpPr/>
          <p:nvPr/>
        </p:nvSpPr>
        <p:spPr>
          <a:xfrm>
            <a:off x="58341" y="1724030"/>
            <a:ext cx="8978155" cy="4801314"/>
          </a:xfrm>
          <a:prstGeom prst="rect">
            <a:avLst/>
          </a:prstGeom>
        </p:spPr>
        <p:txBody>
          <a:bodyPr wrap="square">
            <a:spAutoFit/>
          </a:bodyPr>
          <a:lstStyle/>
          <a:p>
            <a:pPr lvl="2" algn="just"/>
            <a:r>
              <a:rPr lang="es-ES_tradnl" b="1" dirty="0">
                <a:latin typeface="Times New Roman" pitchFamily="18" charset="0"/>
                <a:cs typeface="Times New Roman" pitchFamily="18" charset="0"/>
              </a:rPr>
              <a:t>OBJETIVO GENERAL</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Mejorar el proceso de secado con energía solar utilizando un sistema constituido por colectores solares planos de doble cubierta semitransparente y una cámara de secado tipo poliédrico.</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lvl="2" algn="just"/>
            <a:r>
              <a:rPr lang="es-ES_tradnl" b="1" dirty="0">
                <a:latin typeface="Times New Roman" pitchFamily="18" charset="0"/>
                <a:cs typeface="Times New Roman" pitchFamily="18" charset="0"/>
              </a:rPr>
              <a:t>OBJETIVOS ESPECÍFICOS</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marL="285750" lvl="0" indent="-285750" algn="just">
              <a:buFont typeface="Arial" pitchFamily="34" charset="0"/>
              <a:buChar char="•"/>
            </a:pPr>
            <a:r>
              <a:rPr lang="es-ES_tradnl" dirty="0">
                <a:latin typeface="Times New Roman" pitchFamily="18" charset="0"/>
                <a:cs typeface="Times New Roman" pitchFamily="18" charset="0"/>
              </a:rPr>
              <a:t>Implementar el sistema de calentamiento de aire con energía solar, incorporando la instrumentación necesaria para la verificación de parámetros. </a:t>
            </a:r>
            <a:endParaRPr lang="es-EC" dirty="0">
              <a:latin typeface="Times New Roman" pitchFamily="18" charset="0"/>
              <a:cs typeface="Times New Roman" pitchFamily="18" charset="0"/>
            </a:endParaRPr>
          </a:p>
          <a:p>
            <a:pPr algn="just"/>
            <a:endParaRPr lang="es-EC" dirty="0">
              <a:latin typeface="Times New Roman" pitchFamily="18" charset="0"/>
              <a:cs typeface="Times New Roman" pitchFamily="18" charset="0"/>
            </a:endParaRPr>
          </a:p>
          <a:p>
            <a:pPr marL="285750" lvl="0" indent="-285750" algn="just">
              <a:buFont typeface="Arial" pitchFamily="34" charset="0"/>
              <a:buChar char="•"/>
            </a:pPr>
            <a:r>
              <a:rPr lang="es-ES_tradnl" dirty="0">
                <a:latin typeface="Times New Roman" pitchFamily="18" charset="0"/>
                <a:cs typeface="Times New Roman" pitchFamily="18" charset="0"/>
              </a:rPr>
              <a:t>Realizar un estudio de campo y toma de datos (utilizando para el efecto cargas de pasto para secado), que permitan determinar las características físicas y funcionales de este nuevo sistema de secado con energía solar basado en el calentamiento del producto en una cámara tipo poliédrica. </a:t>
            </a:r>
            <a:endParaRPr lang="es-EC" dirty="0">
              <a:latin typeface="Times New Roman" pitchFamily="18" charset="0"/>
              <a:cs typeface="Times New Roman" pitchFamily="18" charset="0"/>
            </a:endParaRPr>
          </a:p>
          <a:p>
            <a:pPr algn="just"/>
            <a:endParaRPr lang="es-EC" dirty="0">
              <a:latin typeface="Times New Roman" pitchFamily="18" charset="0"/>
              <a:cs typeface="Times New Roman" pitchFamily="18" charset="0"/>
            </a:endParaRPr>
          </a:p>
          <a:p>
            <a:pPr marL="285750" indent="-285750" algn="just">
              <a:buFont typeface="Arial" pitchFamily="34" charset="0"/>
              <a:buChar char="•"/>
            </a:pPr>
            <a:r>
              <a:rPr lang="es-ES_tradnl" dirty="0">
                <a:latin typeface="Times New Roman" pitchFamily="18" charset="0"/>
                <a:cs typeface="Times New Roman" pitchFamily="18" charset="0"/>
              </a:rPr>
              <a:t>Caracterizar el secador de cámara poliédrica y validar sus resultados termodinámicamente por medio del análisis matemático respectivo.</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25538" y="701899"/>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NUEVO SISTEMA</a:t>
            </a:r>
            <a:endParaRPr lang="es-ES" sz="2400" dirty="0">
              <a:latin typeface="Arial" charset="0"/>
            </a:endParaRPr>
          </a:p>
        </p:txBody>
      </p:sp>
      <p:pic>
        <p:nvPicPr>
          <p:cNvPr id="7" name="6 Imagen"/>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b="9778"/>
          <a:stretch/>
        </p:blipFill>
        <p:spPr bwMode="auto">
          <a:xfrm>
            <a:off x="556382" y="4077072"/>
            <a:ext cx="7992888" cy="2636912"/>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36502" y="1412776"/>
            <a:ext cx="5832648" cy="2525736"/>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p:nvPr/>
        </p:nvPicPr>
        <p:blipFill rotWithShape="1">
          <a:blip r:embed="rId2">
            <a:extLst>
              <a:ext uri="{28A0092B-C50C-407E-A947-70E740481C1C}">
                <a14:useLocalDpi xmlns:a14="http://schemas.microsoft.com/office/drawing/2010/main" val="0"/>
              </a:ext>
            </a:extLst>
          </a:blip>
          <a:srcRect r="53712"/>
          <a:stretch/>
        </p:blipFill>
        <p:spPr bwMode="auto">
          <a:xfrm>
            <a:off x="1619672" y="2204864"/>
            <a:ext cx="2733166" cy="2448272"/>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323528" y="771669"/>
            <a:ext cx="8568952" cy="369332"/>
          </a:xfrm>
          <a:prstGeom prst="rect">
            <a:avLst/>
          </a:prstGeom>
        </p:spPr>
        <p:txBody>
          <a:bodyPr wrap="square">
            <a:spAutoFit/>
          </a:bodyPr>
          <a:lstStyle/>
          <a:p>
            <a:pPr algn="ctr"/>
            <a:r>
              <a:rPr lang="es-ES_tradnl" b="1" dirty="0" smtClean="0">
                <a:latin typeface="Times New Roman" pitchFamily="18" charset="0"/>
                <a:cs typeface="Times New Roman" pitchFamily="18" charset="0"/>
              </a:rPr>
              <a:t>CÁMARA POLIÉDRICA PARA SECADO SOLAR</a:t>
            </a:r>
          </a:p>
        </p:txBody>
      </p:sp>
      <p:pic>
        <p:nvPicPr>
          <p:cNvPr id="6" name="5 Imagen"/>
          <p:cNvPicPr/>
          <p:nvPr/>
        </p:nvPicPr>
        <p:blipFill rotWithShape="1">
          <a:blip r:embed="rId2">
            <a:extLst>
              <a:ext uri="{28A0092B-C50C-407E-A947-70E740481C1C}">
                <a14:useLocalDpi xmlns:a14="http://schemas.microsoft.com/office/drawing/2010/main" val="0"/>
              </a:ext>
            </a:extLst>
          </a:blip>
          <a:srcRect l="46617"/>
          <a:stretch/>
        </p:blipFill>
        <p:spPr bwMode="auto">
          <a:xfrm>
            <a:off x="4932040" y="2204864"/>
            <a:ext cx="3152080" cy="2448272"/>
          </a:xfrm>
          <a:prstGeom prst="rect">
            <a:avLst/>
          </a:prstGeom>
          <a:noFill/>
          <a:ln>
            <a:noFill/>
          </a:ln>
        </p:spPr>
      </p:pic>
      <p:sp>
        <p:nvSpPr>
          <p:cNvPr id="3" name="2 Rectángulo"/>
          <p:cNvSpPr/>
          <p:nvPr/>
        </p:nvSpPr>
        <p:spPr>
          <a:xfrm>
            <a:off x="479748" y="1700808"/>
            <a:ext cx="1932012" cy="1754326"/>
          </a:xfrm>
          <a:prstGeom prst="rect">
            <a:avLst/>
          </a:prstGeom>
        </p:spPr>
        <p:txBody>
          <a:bodyPr wrap="square">
            <a:spAutoFit/>
          </a:bodyPr>
          <a:lstStyle/>
          <a:p>
            <a:r>
              <a:rPr lang="es-ES_tradnl" dirty="0">
                <a:latin typeface="Times New Roman" pitchFamily="18" charset="0"/>
                <a:cs typeface="Times New Roman" pitchFamily="18" charset="0"/>
              </a:rPr>
              <a:t>G</a:t>
            </a:r>
            <a:r>
              <a:rPr lang="es-ES_tradnl" dirty="0" smtClean="0">
                <a:latin typeface="Times New Roman" pitchFamily="18" charset="0"/>
                <a:cs typeface="Times New Roman" pitchFamily="18" charset="0"/>
              </a:rPr>
              <a:t>eometría </a:t>
            </a:r>
            <a:r>
              <a:rPr lang="es-ES_tradnl" dirty="0">
                <a:latin typeface="Times New Roman" pitchFamily="18" charset="0"/>
                <a:cs typeface="Times New Roman" pitchFamily="18" charset="0"/>
              </a:rPr>
              <a:t>poliédrica de doce lados (de 70 mm de </a:t>
            </a:r>
            <a:r>
              <a:rPr lang="es-ES_tradnl" dirty="0" smtClean="0">
                <a:latin typeface="Times New Roman" pitchFamily="18" charset="0"/>
                <a:cs typeface="Times New Roman" pitchFamily="18" charset="0"/>
              </a:rPr>
              <a:t>ancho por 540 mm de largo por </a:t>
            </a:r>
            <a:r>
              <a:rPr lang="es-ES_tradnl" dirty="0">
                <a:latin typeface="Times New Roman" pitchFamily="18" charset="0"/>
                <a:cs typeface="Times New Roman" pitchFamily="18" charset="0"/>
              </a:rPr>
              <a:t>lado)</a:t>
            </a:r>
            <a:endParaRPr lang="es-EC" dirty="0"/>
          </a:p>
        </p:txBody>
      </p:sp>
      <p:sp>
        <p:nvSpPr>
          <p:cNvPr id="4" name="3 Rectángulo"/>
          <p:cNvSpPr/>
          <p:nvPr/>
        </p:nvSpPr>
        <p:spPr>
          <a:xfrm>
            <a:off x="323528" y="4665910"/>
            <a:ext cx="2232248" cy="923330"/>
          </a:xfrm>
          <a:prstGeom prst="rect">
            <a:avLst/>
          </a:prstGeom>
        </p:spPr>
        <p:txBody>
          <a:bodyPr wrap="square">
            <a:spAutoFit/>
          </a:bodyPr>
          <a:lstStyle/>
          <a:p>
            <a:r>
              <a:rPr lang="es-ES_tradnl" dirty="0" smtClean="0">
                <a:latin typeface="Times New Roman" pitchFamily="18" charset="0"/>
                <a:cs typeface="Times New Roman" pitchFamily="18" charset="0"/>
              </a:rPr>
              <a:t>Acero </a:t>
            </a:r>
            <a:r>
              <a:rPr lang="es-ES_tradnl" dirty="0">
                <a:latin typeface="Times New Roman" pitchFamily="18" charset="0"/>
                <a:cs typeface="Times New Roman" pitchFamily="18" charset="0"/>
              </a:rPr>
              <a:t>inoxidable AISI 480 de 1,5mm de espesor</a:t>
            </a:r>
            <a:endParaRPr lang="es-EC" dirty="0"/>
          </a:p>
        </p:txBody>
      </p:sp>
      <p:sp>
        <p:nvSpPr>
          <p:cNvPr id="9" name="8 Rectángulo"/>
          <p:cNvSpPr/>
          <p:nvPr/>
        </p:nvSpPr>
        <p:spPr>
          <a:xfrm>
            <a:off x="2878140" y="4449886"/>
            <a:ext cx="1621852" cy="923330"/>
          </a:xfrm>
          <a:prstGeom prst="rect">
            <a:avLst/>
          </a:prstGeom>
        </p:spPr>
        <p:txBody>
          <a:bodyPr wrap="square">
            <a:spAutoFit/>
          </a:bodyPr>
          <a:lstStyle/>
          <a:p>
            <a:r>
              <a:rPr lang="es-ES_tradnl" dirty="0" smtClean="0">
                <a:latin typeface="Times New Roman" pitchFamily="18" charset="0"/>
                <a:cs typeface="Times New Roman" pitchFamily="18" charset="0"/>
              </a:rPr>
              <a:t>Recubierta </a:t>
            </a:r>
            <a:r>
              <a:rPr lang="es-ES_tradnl" dirty="0">
                <a:latin typeface="Times New Roman" pitchFamily="18" charset="0"/>
                <a:cs typeface="Times New Roman" pitchFamily="18" charset="0"/>
              </a:rPr>
              <a:t>por 5cm de lana de vidrio</a:t>
            </a:r>
            <a:endParaRPr lang="es-EC" dirty="0"/>
          </a:p>
        </p:txBody>
      </p:sp>
      <p:sp>
        <p:nvSpPr>
          <p:cNvPr id="10" name="9 Rectángulo"/>
          <p:cNvSpPr/>
          <p:nvPr/>
        </p:nvSpPr>
        <p:spPr>
          <a:xfrm>
            <a:off x="5092328" y="4797152"/>
            <a:ext cx="2936056" cy="923330"/>
          </a:xfrm>
          <a:prstGeom prst="rect">
            <a:avLst/>
          </a:prstGeom>
        </p:spPr>
        <p:txBody>
          <a:bodyPr wrap="square">
            <a:spAutoFit/>
          </a:bodyPr>
          <a:lstStyle/>
          <a:p>
            <a:r>
              <a:rPr lang="es-ES_tradnl" dirty="0" smtClean="0">
                <a:latin typeface="Times New Roman" pitchFamily="18" charset="0"/>
                <a:cs typeface="Times New Roman" pitchFamily="18" charset="0"/>
              </a:rPr>
              <a:t>Forrada </a:t>
            </a:r>
            <a:r>
              <a:rPr lang="es-ES_tradnl" dirty="0">
                <a:latin typeface="Times New Roman" pitchFamily="18" charset="0"/>
                <a:cs typeface="Times New Roman" pitchFamily="18" charset="0"/>
              </a:rPr>
              <a:t>con acero galvanizado de 0,75mm de espesor en el exterior</a:t>
            </a:r>
            <a:endParaRPr lang="es-EC" dirty="0"/>
          </a:p>
        </p:txBody>
      </p:sp>
      <p:sp>
        <p:nvSpPr>
          <p:cNvPr id="11" name="10 Rectángulo"/>
          <p:cNvSpPr/>
          <p:nvPr/>
        </p:nvSpPr>
        <p:spPr>
          <a:xfrm>
            <a:off x="4916380" y="1717664"/>
            <a:ext cx="3256020" cy="369332"/>
          </a:xfrm>
          <a:prstGeom prst="rect">
            <a:avLst/>
          </a:prstGeom>
        </p:spPr>
        <p:txBody>
          <a:bodyPr wrap="none">
            <a:spAutoFit/>
          </a:bodyPr>
          <a:lstStyle/>
          <a:p>
            <a:r>
              <a:rPr lang="es-ES_tradnl" dirty="0" smtClean="0">
                <a:latin typeface="Times New Roman" pitchFamily="18" charset="0"/>
                <a:cs typeface="Times New Roman" pitchFamily="18" charset="0"/>
              </a:rPr>
              <a:t>Chimenea </a:t>
            </a:r>
            <a:r>
              <a:rPr lang="es-ES_tradnl" dirty="0">
                <a:latin typeface="Times New Roman" pitchFamily="18" charset="0"/>
                <a:cs typeface="Times New Roman" pitchFamily="18" charset="0"/>
              </a:rPr>
              <a:t>de 19 mm de diámetro</a:t>
            </a:r>
            <a:endParaRPr lang="es-EC" dirty="0"/>
          </a:p>
        </p:txBody>
      </p:sp>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3239851" y="908720"/>
            <a:ext cx="2578735" cy="2877185"/>
          </a:xfrm>
          <a:prstGeom prst="rect">
            <a:avLst/>
          </a:prstGeom>
          <a:noFill/>
          <a:ln>
            <a:noFill/>
          </a:ln>
        </p:spPr>
      </p:pic>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1651615" y="4221088"/>
            <a:ext cx="5688632" cy="2088232"/>
          </a:xfrm>
          <a:prstGeom prst="rect">
            <a:avLst/>
          </a:prstGeom>
          <a:noFill/>
          <a:ln>
            <a:noFill/>
          </a:ln>
        </p:spPr>
      </p:pic>
      <p:sp>
        <p:nvSpPr>
          <p:cNvPr id="3" name="2 Rectángulo"/>
          <p:cNvSpPr/>
          <p:nvPr/>
        </p:nvSpPr>
        <p:spPr>
          <a:xfrm>
            <a:off x="6077024" y="2024146"/>
            <a:ext cx="2448272" cy="646331"/>
          </a:xfrm>
          <a:prstGeom prst="rect">
            <a:avLst/>
          </a:prstGeom>
        </p:spPr>
        <p:txBody>
          <a:bodyPr wrap="square">
            <a:spAutoFit/>
          </a:bodyPr>
          <a:lstStyle/>
          <a:p>
            <a:r>
              <a:rPr lang="es-ES_tradnl" dirty="0" smtClean="0">
                <a:latin typeface="Times New Roman" pitchFamily="18" charset="0"/>
                <a:cs typeface="Times New Roman" pitchFamily="18" charset="0"/>
              </a:rPr>
              <a:t>Capacidad </a:t>
            </a:r>
            <a:r>
              <a:rPr lang="es-ES_tradnl" dirty="0">
                <a:latin typeface="Times New Roman" pitchFamily="18" charset="0"/>
                <a:cs typeface="Times New Roman" pitchFamily="18" charset="0"/>
              </a:rPr>
              <a:t>de carga de 1Kg de producto fresco</a:t>
            </a:r>
            <a:endParaRPr lang="es-EC" dirty="0"/>
          </a:p>
        </p:txBody>
      </p:sp>
      <p:sp>
        <p:nvSpPr>
          <p:cNvPr id="4" name="3 Rectángulo"/>
          <p:cNvSpPr/>
          <p:nvPr/>
        </p:nvSpPr>
        <p:spPr>
          <a:xfrm>
            <a:off x="147936" y="2780928"/>
            <a:ext cx="2911028" cy="1477328"/>
          </a:xfrm>
          <a:prstGeom prst="rect">
            <a:avLst/>
          </a:prstGeom>
        </p:spPr>
        <p:txBody>
          <a:bodyPr wrap="square">
            <a:spAutoFit/>
          </a:bodyPr>
          <a:lstStyle/>
          <a:p>
            <a:r>
              <a:rPr lang="es-ES_tradnl" dirty="0" smtClean="0">
                <a:latin typeface="Times New Roman" pitchFamily="18" charset="0"/>
                <a:cs typeface="Times New Roman" pitchFamily="18" charset="0"/>
              </a:rPr>
              <a:t>Dimensión </a:t>
            </a:r>
            <a:r>
              <a:rPr lang="es-ES_tradnl" dirty="0">
                <a:latin typeface="Times New Roman" pitchFamily="18" charset="0"/>
                <a:cs typeface="Times New Roman" pitchFamily="18" charset="0"/>
              </a:rPr>
              <a:t>de la </a:t>
            </a:r>
            <a:r>
              <a:rPr lang="es-ES_tradnl" dirty="0" smtClean="0">
                <a:latin typeface="Times New Roman" pitchFamily="18" charset="0"/>
                <a:cs typeface="Times New Roman" pitchFamily="18" charset="0"/>
              </a:rPr>
              <a:t>bandeja:</a:t>
            </a:r>
          </a:p>
          <a:p>
            <a:r>
              <a:rPr lang="es-ES_tradnl" dirty="0" smtClean="0">
                <a:latin typeface="Times New Roman" pitchFamily="18" charset="0"/>
                <a:cs typeface="Times New Roman" pitchFamily="18" charset="0"/>
              </a:rPr>
              <a:t>470 </a:t>
            </a:r>
            <a:r>
              <a:rPr lang="es-ES_tradnl" dirty="0">
                <a:latin typeface="Times New Roman" pitchFamily="18" charset="0"/>
                <a:cs typeface="Times New Roman" pitchFamily="18" charset="0"/>
              </a:rPr>
              <a:t>mm de largo por 150 mm de ancho </a:t>
            </a:r>
            <a:endParaRPr lang="es-ES_tradnl" dirty="0" smtClean="0">
              <a:latin typeface="Times New Roman" pitchFamily="18" charset="0"/>
              <a:cs typeface="Times New Roman" pitchFamily="18" charset="0"/>
            </a:endParaRPr>
          </a:p>
          <a:p>
            <a:r>
              <a:rPr lang="es-ES_tradnl" dirty="0" smtClean="0">
                <a:latin typeface="Times New Roman" pitchFamily="18" charset="0"/>
                <a:cs typeface="Times New Roman" pitchFamily="18" charset="0"/>
              </a:rPr>
              <a:t>Paredes </a:t>
            </a:r>
            <a:r>
              <a:rPr lang="es-ES_tradnl" dirty="0">
                <a:latin typeface="Times New Roman" pitchFamily="18" charset="0"/>
                <a:cs typeface="Times New Roman" pitchFamily="18" charset="0"/>
              </a:rPr>
              <a:t>laterales en su contorno de 30 mm de alto</a:t>
            </a:r>
            <a:endParaRPr lang="es-EC" dirty="0"/>
          </a:p>
        </p:txBody>
      </p:sp>
      <p:sp>
        <p:nvSpPr>
          <p:cNvPr id="8" name="7 Rectángulo"/>
          <p:cNvSpPr/>
          <p:nvPr/>
        </p:nvSpPr>
        <p:spPr>
          <a:xfrm>
            <a:off x="4572000" y="5986154"/>
            <a:ext cx="3953296" cy="646331"/>
          </a:xfrm>
          <a:prstGeom prst="rect">
            <a:avLst/>
          </a:prstGeom>
        </p:spPr>
        <p:txBody>
          <a:bodyPr wrap="square">
            <a:spAutoFit/>
          </a:bodyPr>
          <a:lstStyle/>
          <a:p>
            <a:r>
              <a:rPr lang="es-ES_tradnl" dirty="0" smtClean="0">
                <a:latin typeface="Times New Roman" pitchFamily="18" charset="0"/>
                <a:cs typeface="Times New Roman" pitchFamily="18" charset="0"/>
              </a:rPr>
              <a:t>Huecos </a:t>
            </a:r>
            <a:r>
              <a:rPr lang="es-ES_tradnl" dirty="0">
                <a:latin typeface="Times New Roman" pitchFamily="18" charset="0"/>
                <a:cs typeface="Times New Roman" pitchFamily="18" charset="0"/>
              </a:rPr>
              <a:t>en su estructura interna para evacuación de </a:t>
            </a:r>
            <a:r>
              <a:rPr lang="es-ES_tradnl" dirty="0" smtClean="0">
                <a:latin typeface="Times New Roman" pitchFamily="18" charset="0"/>
                <a:cs typeface="Times New Roman" pitchFamily="18" charset="0"/>
              </a:rPr>
              <a:t>condensado</a:t>
            </a:r>
            <a:endParaRPr lang="es-EC" dirty="0"/>
          </a:p>
        </p:txBody>
      </p:sp>
    </p:spTree>
    <p:extLst>
      <p:ext uri="{BB962C8B-B14F-4D97-AF65-F5344CB8AC3E}">
        <p14:creationId xmlns:p14="http://schemas.microsoft.com/office/powerpoint/2010/main" val="1266119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79512" y="1412776"/>
            <a:ext cx="8640960" cy="1200329"/>
          </a:xfrm>
          <a:prstGeom prst="rect">
            <a:avLst/>
          </a:prstGeom>
        </p:spPr>
        <p:txBody>
          <a:bodyPr wrap="square">
            <a:spAutoFit/>
          </a:bodyPr>
          <a:lstStyle/>
          <a:p>
            <a:pPr algn="just"/>
            <a:r>
              <a:rPr lang="es-ES_tradnl" dirty="0" smtClean="0">
                <a:latin typeface="Times New Roman" pitchFamily="18" charset="0"/>
                <a:cs typeface="Times New Roman" pitchFamily="18" charset="0"/>
              </a:rPr>
              <a:t>Construida </a:t>
            </a:r>
            <a:r>
              <a:rPr lang="es-ES_tradnl" dirty="0">
                <a:latin typeface="Times New Roman" pitchFamily="18" charset="0"/>
                <a:cs typeface="Times New Roman" pitchFamily="18" charset="0"/>
              </a:rPr>
              <a:t>con un material anticorrosivo, </a:t>
            </a:r>
            <a:r>
              <a:rPr lang="es-ES_tradnl" dirty="0" smtClean="0">
                <a:latin typeface="Times New Roman" pitchFamily="18" charset="0"/>
                <a:cs typeface="Times New Roman" pitchFamily="18" charset="0"/>
              </a:rPr>
              <a:t>de acero </a:t>
            </a:r>
            <a:r>
              <a:rPr lang="es-ES_tradnl" dirty="0">
                <a:latin typeface="Times New Roman" pitchFamily="18" charset="0"/>
                <a:cs typeface="Times New Roman" pitchFamily="18" charset="0"/>
              </a:rPr>
              <a:t>inoxidable AISI 480 de 1mm de espesor tanto interior como exteriormente y con 5cm de lana de vidrio en el alma para disminuir perdidas de calor, está colocada en la parte frontal del horno, por lo que también tiene una geometría de doce lados y está sujeta por dos bisagras de acero inoxidable de 2”</a:t>
            </a:r>
            <a:endParaRPr lang="es-EC" dirty="0">
              <a:latin typeface="Times New Roman" pitchFamily="18" charset="0"/>
              <a:cs typeface="Times New Roman"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985392" y="3212976"/>
            <a:ext cx="5029200" cy="2647950"/>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323528" y="1568435"/>
            <a:ext cx="8496944" cy="923330"/>
          </a:xfrm>
          <a:prstGeom prst="rect">
            <a:avLst/>
          </a:prstGeom>
        </p:spPr>
        <p:txBody>
          <a:bodyPr wrap="square">
            <a:spAutoFit/>
          </a:bodyPr>
          <a:lstStyle/>
          <a:p>
            <a:pPr algn="just"/>
            <a:r>
              <a:rPr lang="es-ES_tradnl" dirty="0">
                <a:latin typeface="Times New Roman" pitchFamily="18" charset="0"/>
                <a:cs typeface="Times New Roman" pitchFamily="18" charset="0"/>
              </a:rPr>
              <a:t>En la parte posterior de la cámara existe un acople constituido por un tubo de 3” de diámetro con una universal en su extremo para de esta manera conectarse al sistema de suministro energético (colectores solares planos</a:t>
            </a:r>
            <a:r>
              <a:rPr lang="es-ES_tradnl" dirty="0" smtClean="0">
                <a:latin typeface="Times New Roman" pitchFamily="18" charset="0"/>
                <a:cs typeface="Times New Roman" pitchFamily="18" charset="0"/>
              </a:rPr>
              <a:t>).</a:t>
            </a:r>
            <a:endParaRPr lang="es-EC" dirty="0">
              <a:latin typeface="Times New Roman" pitchFamily="18" charset="0"/>
              <a:cs typeface="Times New Roman"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899592" y="2852936"/>
            <a:ext cx="7382842" cy="2520280"/>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251520" y="908720"/>
            <a:ext cx="8712968" cy="1477328"/>
          </a:xfrm>
          <a:prstGeom prst="rect">
            <a:avLst/>
          </a:prstGeom>
        </p:spPr>
        <p:txBody>
          <a:bodyPr wrap="square">
            <a:spAutoFit/>
          </a:bodyPr>
          <a:lstStyle/>
          <a:p>
            <a:pPr algn="ctr"/>
            <a:r>
              <a:rPr lang="es-ES_tradnl" b="1" dirty="0">
                <a:latin typeface="Times New Roman" pitchFamily="18" charset="0"/>
                <a:cs typeface="Times New Roman" pitchFamily="18" charset="0"/>
              </a:rPr>
              <a:t>SISTEMA SOLAR TÉRMICO DE BAJA TEMPERATURA</a:t>
            </a:r>
            <a:endParaRPr lang="es-EC" dirty="0">
              <a:latin typeface="Times New Roman" pitchFamily="18" charset="0"/>
              <a:cs typeface="Times New Roman" pitchFamily="18" charset="0"/>
            </a:endParaRPr>
          </a:p>
          <a:p>
            <a:r>
              <a:rPr lang="es-ES_tradnl" b="1" dirty="0">
                <a:latin typeface="Times New Roman" pitchFamily="18" charset="0"/>
                <a:cs typeface="Times New Roman" pitchFamily="18" charset="0"/>
              </a:rPr>
              <a:t> </a:t>
            </a:r>
            <a:endParaRPr lang="es-EC"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Dos colectores </a:t>
            </a:r>
            <a:r>
              <a:rPr lang="es-ES_tradnl" dirty="0">
                <a:latin typeface="Times New Roman" pitchFamily="18" charset="0"/>
                <a:cs typeface="Times New Roman" pitchFamily="18" charset="0"/>
              </a:rPr>
              <a:t>solares planos de doble cubierta con placa corrugada conectados en serie, con el objetivo de tener el paso de aire por dos colectores elevando su temperatura para ingreso en la cámara poliédrica de </a:t>
            </a:r>
            <a:r>
              <a:rPr lang="es-ES_tradnl" dirty="0" smtClean="0">
                <a:latin typeface="Times New Roman" pitchFamily="18" charset="0"/>
                <a:cs typeface="Times New Roman" pitchFamily="18" charset="0"/>
              </a:rPr>
              <a:t>secado.</a:t>
            </a:r>
            <a:endParaRPr lang="es-EC" dirty="0">
              <a:latin typeface="Times New Roman" pitchFamily="18" charset="0"/>
              <a:cs typeface="Times New Roman" pitchFamily="18" charset="0"/>
            </a:endParaRPr>
          </a:p>
        </p:txBody>
      </p:sp>
      <p:pic>
        <p:nvPicPr>
          <p:cNvPr id="6" name="5 Imagen"/>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7974" y="2852936"/>
            <a:ext cx="3960440" cy="2880320"/>
          </a:xfrm>
          <a:prstGeom prst="rect">
            <a:avLst/>
          </a:prstGeom>
          <a:noFill/>
          <a:ln>
            <a:noFill/>
          </a:ln>
        </p:spPr>
      </p:pic>
      <p:pic>
        <p:nvPicPr>
          <p:cNvPr id="7" name="6 Imagen"/>
          <p:cNvPicPr/>
          <p:nvPr/>
        </p:nvPicPr>
        <p:blipFill rotWithShape="1">
          <a:blip r:embed="rId5">
            <a:extLst>
              <a:ext uri="{28A0092B-C50C-407E-A947-70E740481C1C}">
                <a14:useLocalDpi xmlns:a14="http://schemas.microsoft.com/office/drawing/2010/main" val="0"/>
              </a:ext>
            </a:extLst>
          </a:blip>
          <a:srcRect l="30438" r="17123"/>
          <a:stretch/>
        </p:blipFill>
        <p:spPr bwMode="auto">
          <a:xfrm>
            <a:off x="5004048" y="2952204"/>
            <a:ext cx="3228144" cy="2781672"/>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115616" y="796062"/>
            <a:ext cx="8568952" cy="369332"/>
          </a:xfrm>
          <a:prstGeom prst="rect">
            <a:avLst/>
          </a:prstGeom>
        </p:spPr>
        <p:txBody>
          <a:bodyPr wrap="square">
            <a:spAutoFit/>
          </a:bodyPr>
          <a:lstStyle/>
          <a:p>
            <a:r>
              <a:rPr lang="es-ES_tradnl" dirty="0">
                <a:latin typeface="Times New Roman" pitchFamily="18" charset="0"/>
                <a:cs typeface="Times New Roman" pitchFamily="18" charset="0"/>
              </a:rPr>
              <a:t>El colector solar plano está constituido como se </a:t>
            </a:r>
            <a:r>
              <a:rPr lang="es-ES_tradnl" dirty="0" smtClean="0">
                <a:latin typeface="Times New Roman" pitchFamily="18" charset="0"/>
                <a:cs typeface="Times New Roman" pitchFamily="18" charset="0"/>
              </a:rPr>
              <a:t>presenta a continuación.</a:t>
            </a:r>
            <a:endParaRPr lang="es-EC" dirty="0">
              <a:latin typeface="Times New Roman" pitchFamily="18" charset="0"/>
              <a:cs typeface="Times New Roman" pitchFamily="18" charset="0"/>
            </a:endParaRPr>
          </a:p>
        </p:txBody>
      </p:sp>
      <p:pic>
        <p:nvPicPr>
          <p:cNvPr id="6" name="5 Imagen"/>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07704" y="1484784"/>
            <a:ext cx="5472608" cy="4609678"/>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4" name="3 Imagen"/>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12986" y="2060848"/>
            <a:ext cx="4391025" cy="1737360"/>
          </a:xfrm>
          <a:prstGeom prst="rect">
            <a:avLst/>
          </a:prstGeom>
          <a:noFill/>
          <a:ln>
            <a:noFill/>
          </a:ln>
        </p:spPr>
      </p:pic>
      <p:sp>
        <p:nvSpPr>
          <p:cNvPr id="2" name="1 Rectángulo"/>
          <p:cNvSpPr/>
          <p:nvPr/>
        </p:nvSpPr>
        <p:spPr>
          <a:xfrm>
            <a:off x="1115616" y="692696"/>
            <a:ext cx="7848872" cy="1200329"/>
          </a:xfrm>
          <a:prstGeom prst="rect">
            <a:avLst/>
          </a:prstGeom>
        </p:spPr>
        <p:txBody>
          <a:bodyPr wrap="square">
            <a:spAutoFit/>
          </a:bodyPr>
          <a:lstStyle/>
          <a:p>
            <a:pPr lvl="0" algn="just"/>
            <a:r>
              <a:rPr lang="es-ES_tradnl" dirty="0" smtClean="0">
                <a:latin typeface="Times New Roman" pitchFamily="18" charset="0"/>
                <a:cs typeface="Times New Roman" pitchFamily="18" charset="0"/>
              </a:rPr>
              <a:t>1 y 2 </a:t>
            </a:r>
            <a:r>
              <a:rPr lang="es-ES_tradnl" dirty="0">
                <a:latin typeface="Times New Roman" pitchFamily="18" charset="0"/>
                <a:cs typeface="Times New Roman" pitchFamily="18" charset="0"/>
              </a:rPr>
              <a:t>= cubierta </a:t>
            </a:r>
            <a:r>
              <a:rPr lang="es-ES_tradnl" dirty="0" smtClean="0">
                <a:latin typeface="Times New Roman" pitchFamily="18" charset="0"/>
                <a:cs typeface="Times New Roman" pitchFamily="18" charset="0"/>
              </a:rPr>
              <a:t>superior e inferior, </a:t>
            </a:r>
            <a:r>
              <a:rPr lang="es-ES_tradnl" dirty="0">
                <a:latin typeface="Times New Roman" pitchFamily="18" charset="0"/>
                <a:cs typeface="Times New Roman" pitchFamily="18" charset="0"/>
              </a:rPr>
              <a:t>vidrio templado de 4 mm de espesor. Se utilizará una doble cubierta transparente de vidrio templado de 4 mm de espesor, para reducir las pérdidas por convección entre el sistema y el </a:t>
            </a:r>
            <a:r>
              <a:rPr lang="es-ES_tradnl" dirty="0" smtClean="0">
                <a:latin typeface="Times New Roman" pitchFamily="18" charset="0"/>
                <a:cs typeface="Times New Roman" pitchFamily="18" charset="0"/>
              </a:rPr>
              <a:t>ambiente y para crear el efecto invernadero necesario.</a:t>
            </a:r>
            <a:endParaRPr lang="es-EC" dirty="0">
              <a:latin typeface="Times New Roman" pitchFamily="18" charset="0"/>
              <a:cs typeface="Times New Roman" pitchFamily="18" charset="0"/>
            </a:endParaRPr>
          </a:p>
        </p:txBody>
      </p:sp>
      <p:sp>
        <p:nvSpPr>
          <p:cNvPr id="3" name="2 Rectángulo"/>
          <p:cNvSpPr/>
          <p:nvPr/>
        </p:nvSpPr>
        <p:spPr>
          <a:xfrm>
            <a:off x="1017712" y="3933056"/>
            <a:ext cx="7946776" cy="646331"/>
          </a:xfrm>
          <a:prstGeom prst="rect">
            <a:avLst/>
          </a:prstGeom>
        </p:spPr>
        <p:txBody>
          <a:bodyPr wrap="square">
            <a:spAutoFit/>
          </a:bodyPr>
          <a:lstStyle/>
          <a:p>
            <a:r>
              <a:rPr lang="es-ES_tradnl" dirty="0" smtClean="0">
                <a:latin typeface="Times New Roman" pitchFamily="18" charset="0"/>
                <a:cs typeface="Times New Roman" pitchFamily="18" charset="0"/>
              </a:rPr>
              <a:t>3 y 4 </a:t>
            </a:r>
            <a:r>
              <a:rPr lang="es-ES_tradnl" dirty="0">
                <a:latin typeface="Times New Roman" pitchFamily="18" charset="0"/>
                <a:cs typeface="Times New Roman" pitchFamily="18" charset="0"/>
              </a:rPr>
              <a:t>= placa absorbedora </a:t>
            </a:r>
            <a:r>
              <a:rPr lang="es-ES_tradnl" dirty="0" smtClean="0">
                <a:latin typeface="Times New Roman" pitchFamily="18" charset="0"/>
                <a:cs typeface="Times New Roman" pitchFamily="18" charset="0"/>
              </a:rPr>
              <a:t>superior e inferior, </a:t>
            </a:r>
            <a:r>
              <a:rPr lang="es-ES_tradnl" dirty="0">
                <a:latin typeface="Times New Roman" pitchFamily="18" charset="0"/>
                <a:cs typeface="Times New Roman" pitchFamily="18" charset="0"/>
              </a:rPr>
              <a:t>corresponde a la implementación de aletas a 90° de aluminio de 1 mm de espesor para aumentar el área de </a:t>
            </a:r>
            <a:r>
              <a:rPr lang="es-ES_tradnl" dirty="0" smtClean="0">
                <a:latin typeface="Times New Roman" pitchFamily="18" charset="0"/>
                <a:cs typeface="Times New Roman" pitchFamily="18" charset="0"/>
              </a:rPr>
              <a:t>captación.</a:t>
            </a:r>
            <a:endParaRPr lang="es-EC" dirty="0">
              <a:latin typeface="Times New Roman" pitchFamily="18" charset="0"/>
              <a:cs typeface="Times New Roman" pitchFamily="18" charset="0"/>
            </a:endParaRPr>
          </a:p>
        </p:txBody>
      </p:sp>
      <p:pic>
        <p:nvPicPr>
          <p:cNvPr id="7" name="6 Imagen"/>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35621" y="4700736"/>
            <a:ext cx="5400675" cy="1752600"/>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87896"/>
            <a:ext cx="4181475" cy="2600325"/>
          </a:xfrm>
          <a:prstGeom prst="rect">
            <a:avLst/>
          </a:prstGeom>
          <a:noFill/>
          <a:ln>
            <a:noFill/>
          </a:ln>
        </p:spPr>
      </p:pic>
      <p:sp>
        <p:nvSpPr>
          <p:cNvPr id="2" name="1 Rectángulo"/>
          <p:cNvSpPr/>
          <p:nvPr/>
        </p:nvSpPr>
        <p:spPr>
          <a:xfrm>
            <a:off x="193948" y="2924944"/>
            <a:ext cx="8784976" cy="1200329"/>
          </a:xfrm>
          <a:prstGeom prst="rect">
            <a:avLst/>
          </a:prstGeom>
        </p:spPr>
        <p:txBody>
          <a:bodyPr wrap="square">
            <a:spAutoFit/>
          </a:bodyPr>
          <a:lstStyle/>
          <a:p>
            <a:pPr algn="just"/>
            <a:r>
              <a:rPr lang="es-ES_tradnl" dirty="0">
                <a:latin typeface="Times New Roman" pitchFamily="18" charset="0"/>
                <a:cs typeface="Times New Roman" pitchFamily="18" charset="0"/>
              </a:rPr>
              <a:t>6 y 7 = tuberías que permiten el ingreso y salida del aire de proceso en el colector solar plano respectivamente, estas tuberías son de vital importancia puesto que gracias a un corte se acoplan a las placas absorbedoras permitiendo el ingreso y salida del aire de proceso a las mismas</a:t>
            </a:r>
            <a:endParaRPr lang="es-EC" dirty="0">
              <a:latin typeface="Times New Roman" pitchFamily="18" charset="0"/>
              <a:cs typeface="Times New Roman" pitchFamily="18" charset="0"/>
            </a:endParaRPr>
          </a:p>
        </p:txBody>
      </p:sp>
      <p:pic>
        <p:nvPicPr>
          <p:cNvPr id="6" name="5 Imagen"/>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447106" y="3933056"/>
            <a:ext cx="4181475" cy="2813050"/>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4" name="3 Imagen"/>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259632" y="492348"/>
            <a:ext cx="7344816" cy="2792636"/>
          </a:xfrm>
          <a:prstGeom prst="rect">
            <a:avLst/>
          </a:prstGeom>
          <a:noFill/>
          <a:ln>
            <a:noFill/>
          </a:ln>
        </p:spPr>
      </p:pic>
      <p:pic>
        <p:nvPicPr>
          <p:cNvPr id="6" name="5 Imagen"/>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835696" y="3645024"/>
            <a:ext cx="5752504" cy="2736304"/>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6"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7" name="Text Box 2"/>
          <p:cNvSpPr txBox="1">
            <a:spLocks noChangeArrowheads="1"/>
          </p:cNvSpPr>
          <p:nvPr/>
        </p:nvSpPr>
        <p:spPr bwMode="auto">
          <a:xfrm>
            <a:off x="1125538" y="701899"/>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DEFINICIÓN DEL PROYECTO</a:t>
            </a:r>
            <a:endParaRPr lang="es-ES" sz="2400" dirty="0">
              <a:latin typeface="Arial" charset="0"/>
            </a:endParaRPr>
          </a:p>
        </p:txBody>
      </p:sp>
      <p:sp>
        <p:nvSpPr>
          <p:cNvPr id="3" name="2 Rectángulo"/>
          <p:cNvSpPr/>
          <p:nvPr/>
        </p:nvSpPr>
        <p:spPr>
          <a:xfrm>
            <a:off x="586978" y="1556792"/>
            <a:ext cx="4572000" cy="4524315"/>
          </a:xfrm>
          <a:prstGeom prst="rect">
            <a:avLst/>
          </a:prstGeom>
        </p:spPr>
        <p:txBody>
          <a:bodyPr>
            <a:spAutoFit/>
          </a:bodyPr>
          <a:lstStyle/>
          <a:p>
            <a:pPr algn="just"/>
            <a:r>
              <a:rPr lang="es-EC" b="1" dirty="0">
                <a:latin typeface="Times New Roman" pitchFamily="18" charset="0"/>
                <a:cs typeface="Times New Roman" pitchFamily="18" charset="0"/>
              </a:rPr>
              <a:t>Antecedentes.-</a:t>
            </a:r>
          </a:p>
          <a:p>
            <a:endParaRPr lang="es-MX" b="1" dirty="0">
              <a:latin typeface="Times New Roman" pitchFamily="18" charset="0"/>
              <a:cs typeface="Times New Roman" pitchFamily="18" charset="0"/>
            </a:endParaRPr>
          </a:p>
          <a:p>
            <a:endParaRPr lang="es-MX" b="1" dirty="0">
              <a:latin typeface="Times New Roman" pitchFamily="18" charset="0"/>
              <a:cs typeface="Times New Roman" pitchFamily="18" charset="0"/>
            </a:endParaRPr>
          </a:p>
          <a:p>
            <a:r>
              <a:rPr lang="es-MX" b="1" dirty="0">
                <a:latin typeface="Times New Roman" pitchFamily="18" charset="0"/>
                <a:cs typeface="Times New Roman" pitchFamily="18" charset="0"/>
              </a:rPr>
              <a:t> </a:t>
            </a:r>
          </a:p>
          <a:p>
            <a:endParaRPr lang="es-MX" b="1" dirty="0">
              <a:latin typeface="Times New Roman" pitchFamily="18" charset="0"/>
              <a:cs typeface="Times New Roman" pitchFamily="18" charset="0"/>
            </a:endParaRPr>
          </a:p>
          <a:p>
            <a:endParaRPr lang="es-MX" b="1" dirty="0">
              <a:latin typeface="Times New Roman" pitchFamily="18" charset="0"/>
              <a:cs typeface="Times New Roman" pitchFamily="18" charset="0"/>
            </a:endParaRPr>
          </a:p>
          <a:p>
            <a:pPr algn="just"/>
            <a:r>
              <a:rPr lang="es-MX" b="1" dirty="0">
                <a:latin typeface="Times New Roman" pitchFamily="18" charset="0"/>
                <a:cs typeface="Times New Roman" pitchFamily="18" charset="0"/>
              </a:rPr>
              <a:t>Justificación e Importancia.-</a:t>
            </a:r>
            <a:endParaRPr lang="es-EC" b="1" dirty="0">
              <a:latin typeface="Times New Roman" pitchFamily="18" charset="0"/>
              <a:cs typeface="Times New Roman" pitchFamily="18" charset="0"/>
            </a:endParaRPr>
          </a:p>
          <a:p>
            <a:endParaRPr lang="es-MX" b="1" dirty="0">
              <a:latin typeface="Times New Roman" pitchFamily="18" charset="0"/>
              <a:cs typeface="Times New Roman" pitchFamily="18" charset="0"/>
            </a:endParaRPr>
          </a:p>
          <a:p>
            <a:endParaRPr lang="es-MX" b="1" dirty="0">
              <a:latin typeface="Times New Roman" pitchFamily="18" charset="0"/>
              <a:cs typeface="Times New Roman" pitchFamily="18" charset="0"/>
            </a:endParaRPr>
          </a:p>
          <a:p>
            <a:endParaRPr lang="es-MX" b="1" dirty="0">
              <a:latin typeface="Times New Roman" pitchFamily="18" charset="0"/>
              <a:cs typeface="Times New Roman" pitchFamily="18" charset="0"/>
            </a:endParaRPr>
          </a:p>
          <a:p>
            <a:endParaRPr lang="es-MX" b="1" dirty="0">
              <a:latin typeface="Times New Roman" pitchFamily="18" charset="0"/>
              <a:cs typeface="Times New Roman" pitchFamily="18" charset="0"/>
            </a:endParaRPr>
          </a:p>
          <a:p>
            <a:endParaRPr lang="es-MX" b="1" dirty="0">
              <a:latin typeface="Times New Roman" pitchFamily="18" charset="0"/>
              <a:cs typeface="Times New Roman" pitchFamily="18" charset="0"/>
            </a:endParaRPr>
          </a:p>
          <a:p>
            <a:pPr algn="just"/>
            <a:r>
              <a:rPr lang="es-MX" b="1" dirty="0">
                <a:latin typeface="Times New Roman" pitchFamily="18" charset="0"/>
                <a:cs typeface="Times New Roman" pitchFamily="18" charset="0"/>
              </a:rPr>
              <a:t>Alcance del Proyecto.-</a:t>
            </a:r>
          </a:p>
          <a:p>
            <a:pPr algn="just"/>
            <a:endParaRPr lang="es-MX" b="1" dirty="0">
              <a:latin typeface="Times New Roman" pitchFamily="18" charset="0"/>
              <a:cs typeface="Times New Roman" pitchFamily="18" charset="0"/>
            </a:endParaRPr>
          </a:p>
          <a:p>
            <a:pPr algn="just"/>
            <a:endParaRPr lang="es-EC" b="1" dirty="0">
              <a:latin typeface="Times New Roman" pitchFamily="18" charset="0"/>
              <a:cs typeface="Times New Roman" pitchFamily="18" charset="0"/>
            </a:endParaRPr>
          </a:p>
          <a:p>
            <a:endParaRPr lang="es-EC" dirty="0">
              <a:latin typeface="Times New Roman" pitchFamily="18" charset="0"/>
              <a:cs typeface="Times New Roman" pitchFamily="18" charset="0"/>
            </a:endParaRPr>
          </a:p>
        </p:txBody>
      </p:sp>
      <p:pic>
        <p:nvPicPr>
          <p:cNvPr id="8" name="Picture 3"/>
          <p:cNvPicPr>
            <a:picLocks noChangeAspect="1" noChangeArrowheads="1"/>
          </p:cNvPicPr>
          <p:nvPr/>
        </p:nvPicPr>
        <p:blipFill>
          <a:blip r:embed="rId3"/>
          <a:srcRect/>
          <a:stretch>
            <a:fillRect/>
          </a:stretch>
        </p:blipFill>
        <p:spPr bwMode="auto">
          <a:xfrm>
            <a:off x="3857625" y="1700808"/>
            <a:ext cx="1417638"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utoShape 2" descr="data:image/jpeg;base64,/9j/4AAQSkZJRgABAQAAAQABAAD/2wCEAAkGBxQSEhQUExQWFhQXGBwXGBgYGBwaHxgbHB0cGhwdGBgaHCggHBwlHBwbIjEhJyktLi4uGB8zODMsNygtLisBCgoKDg0OFxAQGywkHCQsLCwsLCwsLCwsLCwsLCwsLCwsLCwsLCwsLCwsLCwsLCwsLCwsLCwsLCwsLCwsLCwsLP/AABEIAI4BYwMBIgACEQEDEQH/xAAcAAABBQEBAQAAAAAAAAAAAAAFAQIDBAYABwj/xABHEAABAwIDBQUFBQUHAwMFAAABAgMRACEEEjEFBkFRYRMicYGRMqGx0fAUI0JSwQdicpLhFRYzQ4Ki8SRTYzSD0kRzk7LD/8QAGAEBAQEBAQAAAAAAAAAAAAAAAQACAwT/xAAgEQEAAgICAwEBAQAAAAAAAAAAARECEhNRITFBAxRh/9oADAMBAAIRAxEAPwBv9yLA/aAOY7M8dIOflxrsTuqltC1KxBKUCTlavYTAlcT41sHJTATGe8nUIPhoVchw48qE7yKCcG6kAklMC+pJAknjJVXKIeraQRn9m+IWoAqKc34uz7g8VZp00MX4wbVYR+y12R99mH7rfUaErg2vrwNH94N538Ehgu4dCW3DkkvEpBAFi4UdzQ2OaYPU1Hit7cUICGG4CvaGIFwQOCmPZEkTEyOWpUs7yrp/ZosWQ63/ACka6XkirmG/ZwvKJxCAdbIKo85E+g0olgd7XCkdoxkVP4XULETYDuiBFtPCi6962BE55KgmAmeck3gJHM+UyK1UMTnmyLm4OImym1DmSpPug0rG4rubIXG0kcO+QZnQlME2MgaedapW9rI0Sr3D9aqvb0sye4STeSrQ6RoYEE8OJqqDH6ZsrtLdcMqyF0FRTI7hA1iM82vx0uKkY3EcXOVTfGJkZgDGYd26eR40Ue3jBghASTAUUuz3dLJW0QYGgPOjOG3uZVYjIQnUxE8BaP0oqGpzyplmv2eOGczraAdARM8Tyq1gv2dZhLj4yxcIT63JiJ6UbO+TX7w8E8esn9aY9vHh3EZHHFLkySEFOXikpi4MxxnWnwxvmzb37O8zgQ3iEmBK5TOU8ozk+FuGtVsf+ztSEEnEoKgPZDalSZAjuyoi40HHStxh96MP+YlR4JbVB8OPrVLE7cw3aJWpw50SLNmIJBVeeMDwokxlkwyP2cOApHaozKslJSoG0TqDH1YXiRn9nz4XkzNyOZOlr2BkTboRW0TvNh8xJcWYACBlMJtcxqo3Fzzqcb14YSe0XPCQYN50gxrExPuqW+TDv7gYi6h2aUJE5iuARrYAE+dQ4Xct5QkKTlzZBmS6iSSIy5kXSZ9oWPCt5it68OogBXd5kLvOsAJ5WmeJpuJ3mwy0KTnMEQIbggnW6hF/Dnxiqlvkx724rjZSkvshZnukm2p1jodfWoU7mYkBOYok2krCZPQG/pNbVO8eF1zAEmVQ2SZgDMVFPtDTwJ8rI3mwpI+8BgzJSfUSBBnpVS3yY/C7jPqiVoT07yvXKIFuM0j247qRmztFNu9ChqYHdyzBPGtaN5sOZBcgTmM5jBnXjIOoBP8ASns/bLAK8+JEKASEhtQASBAEkSOYGqZi8CqlvkzLO5jrhISppUEiwUNLG5SJhVp+RqZvcF2QFrQi4Hem5IsAYAV5G1aZrb+Gb9h0hJuSorWU20TnkRN+s+nPbx4fMCFgmYzGe4NZAUDN50g+gopbyxeL3GdzkdxUAEkTx1iBPdgk20II1qEbkqABWtASQTML7pF4WVZcouNfzdK3Q23h1SS6hE/hyEkecwSLjzPCheN2oFoKWnW2llR7RcTnRHAEmJ0N57oM6RUoylksVuktJAUpAMxlMhUEA5oEhSbgEgm5AuSBUj+5ygtCA82palQlIUIsSDcwYEAWBMyBoa0OFxiEvNrcWytSZGckkoSogkJSEJvMwbkAcyQYcBimgVILykttk9kQVJJAtJ7JQOY2IzA3kykmijsEPbmOggJcQTmgzICU2hSjqBmlMRYp9By93VhZQHEFY0RkczEcVBOX2Re51iRYgnatYzDlDbZeS2lM5yCsqXnnMM0CLwTIM8L96ro23hURC0EkBJUUknKEkd4BABAkg9DPSmpG7GK3ExQE/dkASe/AA8CkEf1ik/udiwSOxmNcqk2nTU1u2NvYcAJU+1wJIQQAYExaTx9T4U/DbbwzeUJxKMgVmiF6QZF9TPEk+A1qgbyw7W5+JjMG0wTHto10jXX5Uru5WL4tJFp9tFvPNXoSt5MKSPv0xMwLR42uNTFRI23hdU4hJOaSSo97SZt0kAaTysdDeXhzCXPtmIw7icq25gGLBMAmZ0Mgg8Qa0itzcVlnsgm03WgEeIKpBkxBveKr/tK2Oh9xWKZdSSbLbDilG0jMgkA3AHd6ihe7n7QcRhy2h4h9lKkyFzmQB3TBEZjGgVNxwqpbSMp3JxpP+DOn4kj2tNTccJFqtYbc3GzHYnjfOiBHE97TrW9O9eDEh3EMtqXcIzgLgiAFqB5jXNc04b14FDhSMSwozMJKTlgyokAnvcyYNtDVS3lhUboYw64fw7yPnr01ofjt33xM4dyQYMNk3txAI416ejfrZx/+rZBMD2+WnQ6++rA3wwBOU4xjNrl7QSI1Fr/06VUN5eLuYJaRJQpMaykiOHHS9VvsxJhIkngBPur1pO++z1PBpOIaW2UqcWsxkbKSAJWrVaiqwjgb1bG9Wzk3OJwoS5ZITBKvwm4HenSIt1o1a3eMK2a8f8pzybX8tapFn3e7xr2PAbfw+JSoqxRS2tam0IcLaCMpUkpQEtzlISSJVMXsRNMG9mCZDrNj2OTIlspPbGcoDZTAWQoZVBUBOptes+b9HeHjmQfu11fQ4xDRAJLcwJkNE6cTmF/KupW4A43ASBqR69feaCbxjMwEg2cdbQDz+8QLfu386M4rvIKZIzpKTHIm8HhOnn1oVvPiezVgQU5krfbRAElWVSXLcpKYHO/OmGpAP2tLU+7hcCkK+6T2q13iXJACkxAVCZEq1XFN2VsVLCBlU6bXS4omFA3BRoBpoPWtNi8HLnbZiFrJX2gukLUQmENqVBKWkpbzWHeWoXNVTgXQt1XalS1uFy6Rlbi0JSZsY0JI99V/Ga+iGwMRLASoXcW+ueKUNAJseqhE+NVMM6yQ0XLFxLikhSsiVZVJQkZoITPfvp3RpUi8I7mbcS6ApKCj2E5cqvaGQDKAT0401eHegS+CAnKQptCgRJIGXLlgHpbQU+B5MxEJS+ktKCi80y2SpJIK0ZrQkhQki41ChpxmaxUrUkBSVuYw4dLgUm6G4BOXJABBuBrlHhUJbdSVK7UkFxLveSn2khIBEp7tkjSLCKGnOnKQ5HZqccTae857XCllexWIa7qlIcUXmy+FpiBmzKQkoAvIgm4jN0pMS22hp4kZXWkIKk9qlas61JRlU2kdy6jHenu36Bluv9iWA6cmXImEpBCZ9nPGbLPCaVeMfVOd2ZUhZAbQMykEKSVQnvGYuZppXIvthppDoaRmzdp2UqIgqJCYAAsAZvxrsWwyT2TTqS6HmmgA4FlYUsNqJQEjIQJMSdDQTHp7UXJz5s+brMz4zNOd2o+VJKnRmS52ndQkZlCwKoT3lX1M61RCmZGFqC8UvMFBCu2c7tiEoCiIHjlFNw/YraS8Q4hssuOqTmCiFNuJbACoHtFRiRbKaB4XHLacdWiylNdmlRg5SVpUSQQc0pSUx+9T14lxaV53LOIS2QAkDKkkpASAMokzAFVKxhxLObs8jgUcOrEhWcEJAQXAgjKJ7oAzWurTnZVs5rtFgrKUZC42SoJloIS4tUxYDOhObgVk/hisurHuhvsluKW1l7OEhCVdmL5e0KSYtYGR0puJx7hW040oo7FsMoCiF/dgQQqRCpvNoJOlWouWgKGFJLiFBYQ2pbjbboWZCkoQA5kFlFWsWynWmYV1lSFw0sFxTDLedQBQ46VWByd4DKDmtIURAiSGVtB/OHA5BCOzjInJkJkjs4yx5ddarr2jiFZ5eJzlKjKU2KBCSm3cgW7sU0rHnUslD5QFp7B0NEqUD2k54UBAynuzlk2PSnbNW0HMElSVqOIIdzJUAEIClESkpOaQhRNxAPGs9idovOiHV5gTmOVCUAqOqiEgZlEDUyaZgtp4htCW0vQlCVpT3EyEqF0hZTmCbm08adVs1IGHV2XauoSXkduCXQkozBRRDWU5xESZGpjSh2x8TnL2Um5ZYAAF1POAakcEpJtyoHhdpPobDQc7gQUJ7iMwQdUByMwRc2BjUVDhcS42ZQsphxDugPfbBCDcHTMrperUbNdh1YZ1akjtEpGKRhgoqBz9oF5SBl7sFIOpseFNZYZS0pby0pU3kzpW4GwC7JbSVlJyns0lcR+NItc1jUrXlyBZADoeEAWWkQFTroPCp07TfDrjgclT13c6ErCzMyUqBTY6Wtwq0WzXYYYVbikNuB1RLeRAeSiQpMqCHFJyuLSqAB3ZkGkwOJQBhAUKbcl95SiUk5Gc47ySj/xaSQDOs1l07bxSVFXbSSrPKkIWUqgDMjMk5DAA7saDkKgVtPEJbSnPnQApGUpTJQskrT2mXPCgpQ1/ESL0arZscoQgqLUqUwlaFLWk5nnMp7JLHtBYCiJJ4TEEU/8As5tyUIUA4l1lk/fIcIW4rKQ4lAhBEKMBR9gigm0N6u1S6B20rEoDoZhlWYKBbWhsOKKMsJJI1vNCMZtnELEKdj7xLwyoQgdomYX3EiVXN+PkKtVbTYHFMl0KbDzfZF1SirKsKQ20tYVOWEqKgkZb+10pVrQ0H2/vA4nCfaVrBTBASFqbAy5ssKCZzXVFois2/trEOA53QQpCkKSlCUghcZjCUgSYAJ1tyqJ/ary2exW5mQUpQe6kEoTGVKlAZlAQIBJFvCrVW1eKwzKV4hqHAthpDillQy5iUJUjJl0lREzw0oKl3xoW7tN1SnlKVJejtLDvQrOPDvXtFRjEnhaqcVsMl0c64OjnQMvn6NKtwzr7/r6NWg2H04mPxR50O2xs9GISfZDkd1QgEnkqNQfdQ9x80n2s2v8ACrRbJX8M46hRkZV5T7ZEJAEpKAO8qQbk1CNmuOMpSQhABU4JJzEqmJGW1jfwFSh88/TnSpxJ51ayLTPbJMrACShaUJjOUBKUiIKEjvDiOpNQYnY6i0lsFIgrUb6qVIEW0vE08Ys+VNGJM3j1pqVZrmy3FLSshAKcoShKyLAGe/Fom3hU+D2VlX2hCAY7sKUqFHUkkXtA/Sovtl/GpmMTccvHpRUq1ReGdS2huEgggpUklQBB7xPdAiCrU1OnZyklCwRmbMIBMjJ+KSRdSvaJ5261O6+R4+NRl63/ABVUq1wEj8RHmKSqCnj9CuqqRb1kXy/XEWoJvLiQl3BFUSnEZkzpmDK1JtxhZQNLZutzyBa+g/qf6VndvIC8Zg82jQdcPRUJBUTy7wHpXOHqn0MNNx2aEkqCRlTJmAkRx8B6VDiHMqSbZjOvIk6WireETeBZUER0sJ8gfeKA7bxcuZUnuJgAxyAM345ioeVWMDKfi49jjIuLRzOn11qNe0FC2b3D6ihKHLyJvPWfOmuKv5R+taplcfxRUkyeNVlKkQNSfTUD68KquqhMHhc0C2rvKhuUt95WkjQedaiGZkfxWICLrISAJuB9dKy+1d6rZWh/q09KzWMxi3SStRJ6mq9dIw7YmREbcxA/zl+o/UUp25iOLqj4hPyodSGt1DNiQ25iNe0Pon5U/wDvDiIjtLfwp+VUMPh1LMJSSelaLZ+7BAzO+OX50TUGLlRwm1sUswlU+KUx52rT4RSyjvwDf2Z5HnpU4wiW0pCEpE6dfr9KeU8LaH4jpXOcolqIROCBTE8PKrL6e7Fp/wCahvPh00N6LMo3GxHK44zw+dQJTr9fVqsrTYVEEW1sOlNhXSPhy865I18DUyUWPOwpGwfdFIV1axXL0FShNzSL0qtIVi1cBr1+vjUmUwRxGvnXGQSI41BXUrSmLVM1Llmmdnb1pRhNvr640y9TZLCmZKgRNMNvOlCaQpvFQKqlcVfzpV6edQrqR5m3zqZv7xOX8X4Dpf8AKfHhyPQmqyYpU8akc2rMJg352pp1mraylQKvxcQdDHHxPvvxtVVypEmuJ411qUAG/GCKkYrSnBUDqL05si/hOtNTF/rrUkziwoTpUQV1+tKeg20pi4IgDj8fKpFJ6D311clIN5A866pPZhYDqfUfVqBYkJONSfxIZcJ/9xxOX3NHxvWgWNIsefjprw+MUHaROJeI0ShlExGvaOEei09dK83x7J+DSR2aCsjvkTp+W4vF+9FuQrKutZlGJI0uZrYPgFpMGYBB8RGv+0eZoS2yEK9lRCrgAXBNxA41qHOQhWCVqB4cIoFtrbLOH7qjmWL5U6+fKrG+m3SD2LTrWHAspS1EuH+FDaVFI8YNYR7d5xSFPMuIxKE3WWyrOjjKkLAVp4muuP5zPticoRbW286/b2UflH6njQoClmlmukREMkiliuo/u/uo9ioV7Df51cf4RxqmYgUBJQSYAJJ4CtNsjcx1zvOjInlxvpW12Pu61hh3JK4uoi/18qIO4e+hNp19NeI/Suc/p01GHYRg9jIYSEogX43On16VKpq8ZhoOEfWlWncKba8LHhN+HSoFMXJAsD7x8LzXO21V5KbQrQWqFxsSbiw/XiSenvpyiQdeNcgAKifQ/u/CTHlSEUBR6e6q6xrRHB7Meensm1r5lKSQOhOk+dWHN2MWBP2Z3yAJ9xpZCXykAAa2mf099R5bHWwBPD6vAqTFtlKglQKSmAQoQQdbg1XOvOT40wj2FWJM+hPw0qZKSlJUQRwAJEkmAABJIMkagC8zEmqzKoNtat7O2e8+vKy2pxU3yiyeUnQeZomFBFMJTPeBJtAM/FIqu8yO6AR46R40ff3cQ0f+qxbTSuKG5dX4EJiD4zUKTs9BAjGOHmezbBkRpc1QgF8AZufl61WAFaF7FbPNzh8UJ4h5B/8A2TFRN4TAuWRiHmDyxDaSnzcaNh1IrUACiNfH69aaAJ86Kba2M9h1JDoBCx3HEqzoWkARkWNRfkD0qlisA42EFxCkhxOdBIgKTY5hzFx60hVi2vGK4Ckym9Wtn4QurShOQE2laggaTdRMcKkqARF+I8qa6m+tEts7GewxSH2yifZNiF/wqSSk+vGhriqg6Jnxt9eJqNWmvWpE89NKIbI2G9i15MOjMR7RNko6rXoB7zwBqAQkzNPUQOIrUrwez8GYdUrHPcUNK7NlJ5Fwd5V/y26Co173upjsGcNh08m2UE+algk+NKpmM06Ee6uKf+K0it7cQqO1Sw8OTuHaI9UpSR60L2li2nCC2wlj8yUrUpJPNIUJR4SRUibPx7SE5V4Vp0z7alupUf5FhPuq2MXglWVhXW+rWJze51s/GgyxBpTfhUBZOFwKvZxGIZP/AJmQ4P5mFT55ae3uw4uPs7rGJ/dbcAX/APidyq8gDQVYpJGvLT+lRTO4dbS1IcSpChqlSSk8tDeKjPS1bvZay7s3EqxpztIAGFcXdwO96UtrPeKZAEaWUNAQMMsR1FQR6c66nkDlXVJ7KtBMAXiJvx+p9aHbLZzu4lYuFPHhbK2201p4oNEguwPFPTjHvM8KF7ExbbOFL7isqFrddWokkQp1ak5QeYyiBz0k15vj2fWihGSCcqQYMkSbSZJ00ny6V5p+0Df0pKsNhDl/C47cH+FE6CNT9AfvLvmtbQca7ocUpLfHs0IOp/8AIqRY6AdKzuP2thcQrtHmHkumMxZWkJURaYWLW5dNa9OGERHn245ZXICLnmSfEkn4k1stnJ/sxhbrtsU+3kaZ4oSb53RwvBAPKNSYEN7eDP8A6RlDKv8AuqPaueSl91HkKk3a2QdoYlSHHilRSpZWrvFRECLnr6CumP8Antif9AUinoSSQACSbADjU4wLnadjkPa5ijIBJzAwQK9b3H3QRhCl15KXHuShKW55Dirr41zymjEWD7ufs6caKXMYiCRmS0b+aom8xat43gXIAS0qBoAgxaByrT47Gudgl1uAZ71vIxPX41mX9rPnVah5x14VxmbbxMXsx6D90v8AlPwAqm8gixBBAi4vVpvaOIJAQpwqV7ICifD6NqK70qKg00B2j4HeKRrbSOpvHCJ40Ub8sut+868fcKFPEkAASVXgSTe9gPGtU5sxpgTilZlkD7ls3vA76uGvCOk1T2htx1olDKUYdI1CE97h7SlAmdOWo50xCu2dc2c6mVqZcSmPaKFACeZKYojsPY6Mq8Vic32duyUaF5Z0SOmgMfoaKbp7VfXi20F1a0LnMFHMCkJUZvMXiu/aBiB2jeGQAlpkA5QABmVpHgnT+M0s/wCM3tjbbz6rqytiyWkWQkcgkaxzPu0odhcStsgtlSSJuhRT01HWrqmtDbU21n6n31pdm7Jb2ej7Vihme1ZY5HgpXUT4J6mIbU+Dt+zOCwanx/1ZAJsArLlObN/qKJ61lt2MGh7FtIds2pUGLXg5QDwlUCu2vtFeIcU44rMo2iLAcAnkn641TwqyhQWBJQUqAPHKoKvH6VWKao7rtYZTr+NUUMJcUlloGVuiTlE6xHmdSQNR21d53VpDTQGHYjutN92x/OoQVT5Doda0O28L/a7KMSwoJcaBQ40tUAfikHQHjOhGsRFYPIYCuUedrVBCpVotEgiPP509QjKTGvMeMxrFStNaE+/pRTdzCMOYhKMTORQyJIUU5FnSehv0kjhUQDFI5aR6fX61WjQije9OzF4Z5bSp7vsn8ydQrzv4EHlVPYmyXcS4lpod4n2jolP4lK6D36a0x6EtFh0TsN0ueynESz0MAKyeZc9VU39qav8Aqmkj2U4dGUdCVaeg9Kh322kj7vAsT9nwwjN/3HIIUueOqvEqUeVSb8oL+HwWMSCQpoMuR+FaJsY5nP6UhjSINclEg+cjn4fXGudEHqDf4EcrVHNhSGo3M2qApOEeGfCPqCCg/wCWtRhK2/yHMRPjPC4neXZRwuJeYmQ2ruk6kEBST4wRVfZLRU+yEg5i83EdVpvWi/aU0XNqLQ3dauyQBzUpIAHvFSDt0t3/ALUXHHVdlhWRLrp9cqZtmI8YkWuJk2/vQXW/s+GT2GETYNpsXOanVTJJ5SepPDS7zN4RplvZpxZYLOVS/uVLQ6oiZWpGiiZVGneHIVl/7uNG6do4PzUtPuKaQzqqeND0NGl7tDhjsCeX3ih//Okb3YUQcuKwRGlnyPigVAEnTwqOb60SxuxltJJLuHVA0Q8lR8kgyfShgB5fUVFylSLGlCqjg05J9qfqKke67aeo+VaNjZbOFSHceCVEBTeEBAWvq8f8tHT2jB8DYU0nZ7DKykKxryc7eYSlhB0UB/3CD5cNDOSccUslSyVKPtEmST41D2L7d245i1JU4QEpENtokIbTwCU6C0X4xwsBRUkQDrr5DlVZkairGHRII99CQGOP611WAxPGuotPVcZiQhsqtACjfjlTOvvPhXiu3t514ptloDIy0hKUo/MoJAKlnidYHCa9b3ney4LFq4pZcAJ/eSEzpz95FeDJNYwh6ckqVmIkxy4elKKaKkSK7OZ4FGd1MLiV4lv7G2px5BCoGgGh7QmAEESDJ99Tbm7rO7QfDTchA7zrnBCfhmPAeJ4V7xs/Z7eCaDGFAQge0fxLPEqOp8dapy1VWmw257KV/aciUYtSAFmZExBjrwzReBVd9OUkGNdRoY5fXCo3lx7Qkc9f60ztRxMWi/j/AFNcMpmZuW8YrwMbCeBztK0V8rx5X8qEYvCntS3EmYHP6ip8JmnO2CopE2053PgNOtE9ovnIMSyBJTlVIkpE6jqDY/0ohT4lAlAwwhICsQu1r5JIgAkeH/FRY14YROVJzYhYlSzfLPKfrieFUdnYuHmlGZUuVE9bel6sb0qQHD3VBcA5psREez5R5VCvLM4oSc1yo3JOs8ySeBg1WdwKFrzqu5cFRzEwSCRJNpj4chRAArXABKtABcybnTXhRfDYZvCQ4/d3VtqRI5KXy/S+pphqVrdnZbeFWgrH37whKeKEAFRn0+A51md5GgrFvk6lcegj9BV1G1CnFJfX3iD3ug9mByidOlJvElpbxdZWHAs5jl/CUxNzbW/rUzEeQrYmJQw+244nMlJNgJI5EDoYPlR3bWx/tjin8M8h7MB3CqFJgaAHhqYMXJrOYogCOIN4vpfX3+lQlQydfDy150GY8u2nsd5ie0aWkfmIt/MkEUOiDwt8elHcDvQ+we6tS08UOSpPhe48jRDF4XC4tsu4coYeF1MqUEpVGpQTA87DmBrWgzex9oOYZwOtqg/iSfZWOSh9RR3F7HaxzZewQCXPadwxN0k/ib4EH05RGWsqFXIqw04WyFNlSViCFAwRwkH691Ao9vDapVbLYhViDxtwMVHimbK4JvqegsfGffWjG8gdhOJYafIFlkZVea08LcBUWJ24hq7GFYSqxzKzOETxGaIOl6PpFGdmHamEQH87TjeVKMQoWdSYEEEgqV153BuRQXejGHAJOCwzS2UqEuPK9t8ccqhonhbnEJ4g9tbQdxJUp5xS4BgHQTyToLedXtjb0uBvssSlOJYj2HPaTyyOajznpFbiWGfCBNvq1H92tstIS5hcVfCv6n/tKgQscuEnhlB51N/ZeBfM4fElhU/4WJEDTRLotHjNVsRusUhSncRh20JBIUHA4VRoEIScyiaUp7x7vOYQpCspaVZD6fYWCZBkaGOHoSKBlMnKnvGSAEgkquRKRqQf1FHNkbexGGQQ0uEK1bUAtE/wm3pE1Y/vfiUpIbLTM6lllKD1vB91Vil7YGyU7Oy4vH91QlTGH1cWrgVD8IHXjcxEEJsnbM7RRisRoXQ4oxMCY9ECPJNDcSsrUorJKjdSlHMSRzJueGpqFhEnyj4E0gf/AGhbPWjFvPqGZl0hbbouhSSBHeFpERE8AdKy7PtW9en/ABRzZO18RhpDLikpJMp1TzPcVKZN7xV9G85Wv73CYFwH8RYyq6XSocelNpkiD15c4idKalYgyRE8a1r230i4wGBF7S0o9OK/Gq7e9zybNt4ZqeLeHQI81TVYBcFhlun7ptS5t3EqV7kg1Ze2M82pKXGy2oiYXCbaCyiOVEXN4MW8BmxLsXFlZR6Jgf8ANBQnvTx1Pl48aLSBTZSpSSBIMWIUP5gSD60iLyDy0+NWHEysmAM19NLzSNoknXnA1+vlUGy35w32pjDbQZnJkDbqQf8ACUOfmSmf4edYTsYJ1/pWj3Y3hXhFkZQ40sZXWjo4m4tyVrfjoek282ymUBGIwbiVYdZjKVDtGlfkWgnNAtfhN+BLaZdDWVY6W/T9asYeyhwggU5xuxMXkX5fX6U4Jm/MT6UIr2GIJtXUSbw8gHMrlaeFqWsWR79oaVI2ZiDwUWUTpYqSSBP8PC/oa8UKYr2j9suMSMMwwCJLmYBI0CJTKlaTfTqa8dW3NP5+nfL2jQaIbLwa33EtNJzLWYSB+p4DiTUeC2U66pKG0KUtRhKQLmeQ9/gCa9Z3N3bOBSFLQO3VZawr2QdEpJAgaTzPSK1llqIi283a3eRszBoZTdxfeeX+dUX/ANIEJHQczTlKk6fX1NSN7wJWmHEIVFvbjpMRbx61J/a8AlttCeZHejzgX+dcpysxEwajZ613jKkcVWtXEMNTMuq9Ez48ffQ57GLcMqUoi+vCOgtTEOQCYm/0fCqzUrWOx63EZbJRplSIEdY1t5VHs3aKmJEZknVJ5+MWtaqBdI1Bt5UwuKk2I/T6E1Wqha2nimlEdmjJcySZnoLwEjp7qc1tlRQEvIQ6BoVSFDzFCnHLwfgD9aj0om9isMAIacWNO8vLp0SPrzqtUena6wn7lttoq1KUySP4jxj4UEefJcKicxmSTfx1NFDtZsexhmbSBmlXXjSjbjn4UspkHRsfD61qtAS1EgW4+nH4n3U5BMQBr4+PlRg7w4ggd/KeQQnX+X6ilRt7EWl0+MJ1/louFFgb7BMABRM3gTawm1QfZ3CkAIXOvsmBw/rWgxO28RoHVjTl58Pq9UHNuYkAnt3CY/NEdbCmJhTYK1gXVX7Nzp3D8qiXgHo/wnNQPYVrPKKMf2ziY/8AUOn/ANw+7641C7tvEhJP2h2bfjVynnTcAIw+BdjvNuaH8CtNeXSp3cE4r8Cx0CDp5cb0QRt3E5f/AFLt/wB9Rjwrm9t4rKD9oe46KMny9PWixRmGwiojIqRckpV5RanYrCrKUjs1zm/IeN726e+iLu1sSW+0Dzkd0EZjxIF/rjTto7axCU/4zgk6yRzt8DWbhqppm8ThFELhCzf8ptaBFr6j0qsxg1BF21iZ/Ar5dKOYrb2KglOIdg6HOevz91NY2/ist8Q6YB/F8a0zQGzgF65VT/CeM9KixuHVBJSRcxatHhtu4rIqcQ5Ike2deBqsd68ZoMQsHyPLmPGm2aZ4+wL/AFJt6U1YAkaknmLC8+JFreNaX+82NKf8ckzxQgyCQB+CuXt52E5kMLOmZeHbJJtewHCkMt2ck9JprKYUPrhWoG00EwrBYNU8Q12Z9Um1MXjcGvKTgimBOZp9QieikxxpsUABr2ucDT1quCAZnr6Qa1pYwUyh3EMqEEZkJcSD/ogn041msRhA2YCwsCR3QoTa3tDoKolSe+gC1rfA3/Whj1jaNaJAFSRfik6X0jzjn1qLGYT4a+tUSJP2cO6sX41EWSVADjbzp4SoOBXMGYsBYj4VItF5vaDPy8NKkrlgpWkEWJ+PyqBaSlQOh6UYxTUombhXxHLxqpjUgpSbaenD51RImFYN95McYt1+jWh2RuslaXcTiFFrCtqy90ArcUY7rc2FyBPwgkBzh7BSVE3CpvIIsK3OKUrEbKQlrvOYd3M4hIklJzSvLqRC58jyptUCN7HYxLLysGHELbAUpl0hRKPztqTrF5SevMTlkJjhPPw40Z2LtBWHeQ+gypKrgGxST3h1BFo6jlVjfvZ4YxrgbgIcAcSOACxfymfoVAOZegQTBEjQc/CuqdWDnRQ9I91JWfCDd/nn1utl8ozZCEoQUkIRmJAUU2Kzx6BNA9m7JDihndQ0jipcmB+6lIJUelVkMGIKTFcplYsAo8rVz5a8Q93H3D2DdTaGycAkhl5SlqACnVIVmUOQ7oCUz+H1ojiN9tnKEF0nUf4a+NjfL5+VeGpdWLFtXqn51yXlGe6Z6qT865zNzdta18evub0bNAs84T/9pR9wTOnxqB/e/BpBSnEKNrgNuCeH5Y+uteSB9R/AfUfOo+3PL1I+dPlmnrCd9sOmMrhUAI7yFeN4jw40rW/bCZuOkBQj+teRfajy94pe3V+X3ilU9VG/uEBJUV68Ek+FoFq7+++CNyt2OWRX6+VeTLcUfwx501oLHAEeP9KvAqenrI32wgNi5x/y1a/1v9aOVvrgwLFdtO4f1rytKHDogfzAUig5+T3/ANKrjtaz09Oc34woH+Yf9NRI36w1rOT/AAj58f0rzYpX+Ufzf0rgy4fwjzV/Sq47WuXT0FO/LAPsOeg/+VP/AL8sZh3HI8B5/irzpxpwWKRPiflXJZUfyjzPyq2jtRhl09ExG/bBEBDmskwnxtJIvp4ddKj2/DRFml/7R+tYg4ZXT3/KkGHPEgeRq2x7PHn02699myB3F9dLe/r7qrvb5IiAhZNvyeHr86yP2VX0D86VOEJ4/wC3+tG+Pa4s+muZ3xR+RY8cpHxqT+96NBnEqM91OlovPj61j/sJ/MP5T86UYH97/afnRvj2eHPpv0b84YNlGR5UaGUibcp51BtLfhlxCQhtwQb3T14+nPT1xP8AZ/7/APt/rUrex1ETmA6cT5AmPOjfDs8X6dNA7vanLGVcyqB3Yg6SfrSmYXewCQUqgjpY+vKs0vBLTrP1500YZR0n0rW+PbPBn012G3yQEO5krzFMIiPToOPGqB3rBEdmdeYoEvAEEArB491JPvJpfsMaq9B/Wrkx7PBn0PDeuxGQyY+ul6T+9ug7OwM6n4fWlBRhBzV6U04QdaOXEfz59DSd6SZ+7/3DTz1NNG9Fj92J4GdPQRz9aDjDDmfdTfso6+75VcsL+bPoeXvaSZ7MTHPjF6jxW9eePukpEAK7xMkACdLT+tCRgRxUfKKYcD1Mf6aubHtfzZ9DA3mACQG4IM+11JHDka53emY+7GvPh6XtQY4Hqfd8qacJ1P8At+VPLHbP8+XQ+recFKR2YEKJnMJPjaQetMxG886IHH8XMzyoCMLfU+79BTk4Ycc0f6fhFO8ds8Mjyd6jljID53qJzeYqAHZi2l/rjQxrBJPFcf6flUr2zAmJJE6XE+mWjlg8Mr6d6FQAUAxbjpM/GrOF31eaVnaSltYFlXJ58IEdONqD/wBmiLFXuv7q5rZcn2iB4D5Uc0Dhlpnt+0vp/wCowba3eLrS1MlR5lIChPM8arbx76OYpxKy2lOVCWwmZEJJMzAM3H8tBjsoCZcP+332quvComApR6nLHuE1c0T9XDIoNvni0J4w6oe4V1CxhE8z7q6rlhcGXRq9rLIi3laka2otI4/zGqFJTrHT07z2KHaOcQo5ff8A8VA8o8/PX9aozSpcI0q0gTlKwnEjigHrJ+A0qYYkKHdbHjmUfiY8qpzPCD0+VNV3T9e8U6wzvMLC3T+UA+B+FNRiSDwPiKhXiybfID3U2rXs736XDtFZ4j0FRfaD9W+FQV01awdpW0YkTe3matNpPOQeOv0aE1Iw+UaeY4GicOltIorQW73FObhzTzqviMVyEdZPvHOmO4lJTmg29x6GqPbEGed6McLE/pMLicWocvSmKxBPH0pgvGt6YoRTGMHeUycUocZ8b004gzM/Koa6adYW0rCMUQb6UzEPKBsoxURpq1WpjGLYyyns8YpeuY1YOLPAmh4NStmmcIWOc9rSsUo/iNd9sX+Y1AFR/wAU2azrHTe+Xa19vc/NPjHypRjl8x6VUFcTVpj0N8u1k41fOoTjHOKjURNRvcOtajCOmMv0yj6kTjHCfaNWftKvzGqjKONS1ZY49LCcq8ynLpGiz8Kb2yuZqKurOsNXKTtVczXEk8ajmmuORTQnJYU5kuTflPxqi8+VG5pilE1Iy1NbiIx8uM5Tl4g1puavIcjSmhNLFYym3THCju1VzPrTcx50ldQ0UmmrMa1C6/FhUKQVHWtRj25zn8g9b3KmobJ/rVlpgCp0ppnOI9CMJn2rjD9TSVbKa6sby3pD/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573016"/>
            <a:ext cx="33813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srcRect/>
          <a:stretch>
            <a:fillRect/>
          </a:stretch>
        </p:blipFill>
        <p:spPr bwMode="auto">
          <a:xfrm>
            <a:off x="4006775" y="5143500"/>
            <a:ext cx="1357313" cy="157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fade">
                                      <p:cBhvr>
                                        <p:cTn id="12" dur="1000"/>
                                        <p:tgtEl>
                                          <p:spTgt spid="40963"/>
                                        </p:tgtEl>
                                      </p:cBhvr>
                                    </p:animEffect>
                                    <p:anim calcmode="lin" valueType="num">
                                      <p:cBhvr>
                                        <p:cTn id="13" dur="1000" fill="hold"/>
                                        <p:tgtEl>
                                          <p:spTgt spid="40963"/>
                                        </p:tgtEl>
                                        <p:attrNameLst>
                                          <p:attrName>ppt_x</p:attrName>
                                        </p:attrNameLst>
                                      </p:cBhvr>
                                      <p:tavLst>
                                        <p:tav tm="0">
                                          <p:val>
                                            <p:strVal val="#ppt_x"/>
                                          </p:val>
                                        </p:tav>
                                        <p:tav tm="100000">
                                          <p:val>
                                            <p:strVal val="#ppt_x"/>
                                          </p:val>
                                        </p:tav>
                                      </p:tavLst>
                                    </p:anim>
                                    <p:anim calcmode="lin" valueType="num">
                                      <p:cBhvr>
                                        <p:cTn id="14" dur="1000" fill="hold"/>
                                        <p:tgtEl>
                                          <p:spTgt spid="4096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ppt_x"/>
                                          </p:val>
                                        </p:tav>
                                        <p:tav tm="100000">
                                          <p:val>
                                            <p:strVal val="#ppt_x"/>
                                          </p:val>
                                        </p:tav>
                                      </p:tavLst>
                                    </p:anim>
                                    <p:anim calcmode="lin" valueType="num">
                                      <p:cBhvr additive="base">
                                        <p:cTn id="19"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323528" y="890216"/>
            <a:ext cx="8568952" cy="1754326"/>
          </a:xfrm>
          <a:prstGeom prst="rect">
            <a:avLst/>
          </a:prstGeom>
        </p:spPr>
        <p:txBody>
          <a:bodyPr wrap="square">
            <a:spAutoFit/>
          </a:bodyPr>
          <a:lstStyle/>
          <a:p>
            <a:pPr algn="ctr"/>
            <a:r>
              <a:rPr lang="es-ES_tradnl" b="1" dirty="0">
                <a:latin typeface="Times New Roman" pitchFamily="18" charset="0"/>
                <a:cs typeface="Times New Roman" pitchFamily="18" charset="0"/>
              </a:rPr>
              <a:t>SISTEMA DE SUMINISTRO DE AIRE</a:t>
            </a:r>
            <a:endParaRPr lang="es-EC" dirty="0">
              <a:latin typeface="Times New Roman" pitchFamily="18" charset="0"/>
              <a:cs typeface="Times New Roman" pitchFamily="18" charset="0"/>
            </a:endParaRPr>
          </a:p>
          <a:p>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El </a:t>
            </a:r>
            <a:r>
              <a:rPr lang="es-ES_tradnl" dirty="0">
                <a:latin typeface="Times New Roman" pitchFamily="18" charset="0"/>
                <a:cs typeface="Times New Roman" pitchFamily="18" charset="0"/>
              </a:rPr>
              <a:t>suministro de aire desde el ambiente hacia el sistema de colectores solares estará constituido por un ventilador centrífugo marca Dayton de 1200 CFM  de </a:t>
            </a:r>
            <a:r>
              <a:rPr lang="es-ES_tradnl" dirty="0" smtClean="0">
                <a:latin typeface="Times New Roman" pitchFamily="18" charset="0"/>
                <a:cs typeface="Times New Roman" pitchFamily="18" charset="0"/>
              </a:rPr>
              <a:t>110VAC/60Hz, </a:t>
            </a:r>
            <a:r>
              <a:rPr lang="es-EC" dirty="0" smtClean="0">
                <a:latin typeface="Times New Roman" pitchFamily="18" charset="0"/>
                <a:cs typeface="Times New Roman" pitchFamily="18" charset="0"/>
              </a:rPr>
              <a:t>este </a:t>
            </a:r>
            <a:r>
              <a:rPr lang="es-EC" dirty="0" smtClean="0">
                <a:latin typeface="Times New Roman" pitchFamily="18" charset="0"/>
                <a:cs typeface="Times New Roman" pitchFamily="18" charset="0"/>
              </a:rPr>
              <a:t>ventilador estará empotrado en una estructura constituida de tubo cuadrado de 1 ½” por 1 </a:t>
            </a:r>
            <a:r>
              <a:rPr lang="es-EC" dirty="0" err="1" smtClean="0">
                <a:latin typeface="Times New Roman" pitchFamily="18" charset="0"/>
                <a:cs typeface="Times New Roman" pitchFamily="18" charset="0"/>
              </a:rPr>
              <a:t>mm.</a:t>
            </a:r>
            <a:endParaRPr lang="es-EC" dirty="0">
              <a:latin typeface="Times New Roman" pitchFamily="18" charset="0"/>
              <a:cs typeface="Times New Roman"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683568" y="2852936"/>
            <a:ext cx="4536504" cy="3456384"/>
          </a:xfrm>
          <a:prstGeom prst="rect">
            <a:avLst/>
          </a:prstGeom>
          <a:noFill/>
          <a:ln>
            <a:noFill/>
          </a:ln>
        </p:spPr>
      </p:pic>
      <p:pic>
        <p:nvPicPr>
          <p:cNvPr id="7" name="6 Imagen"/>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36096" y="2644542"/>
            <a:ext cx="2736304" cy="3880802"/>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1907629" y="2564904"/>
            <a:ext cx="5400675" cy="2133600"/>
          </a:xfrm>
          <a:prstGeom prst="rect">
            <a:avLst/>
          </a:prstGeom>
          <a:noFill/>
          <a:ln>
            <a:noFill/>
          </a:ln>
        </p:spPr>
      </p:pic>
      <p:sp>
        <p:nvSpPr>
          <p:cNvPr id="2" name="1 Rectángulo"/>
          <p:cNvSpPr/>
          <p:nvPr/>
        </p:nvSpPr>
        <p:spPr>
          <a:xfrm>
            <a:off x="179512" y="692696"/>
            <a:ext cx="8712968" cy="1754326"/>
          </a:xfrm>
          <a:prstGeom prst="rect">
            <a:avLst/>
          </a:prstGeom>
        </p:spPr>
        <p:txBody>
          <a:bodyPr wrap="square">
            <a:spAutoFit/>
          </a:bodyPr>
          <a:lstStyle/>
          <a:p>
            <a:pPr algn="ctr"/>
            <a:r>
              <a:rPr lang="es-ES_tradnl" b="1" dirty="0">
                <a:latin typeface="Times New Roman" pitchFamily="18" charset="0"/>
                <a:cs typeface="Times New Roman" pitchFamily="18" charset="0"/>
              </a:rPr>
              <a:t>MONTAJE Y PUESTA A </a:t>
            </a:r>
            <a:r>
              <a:rPr lang="es-ES_tradnl" b="1" dirty="0" smtClean="0">
                <a:latin typeface="Times New Roman" pitchFamily="18" charset="0"/>
                <a:cs typeface="Times New Roman" pitchFamily="18" charset="0"/>
              </a:rPr>
              <a:t>PUNTO</a:t>
            </a:r>
          </a:p>
          <a:p>
            <a:endParaRPr lang="es-ES_tradnl" b="1" dirty="0" smtClean="0">
              <a:latin typeface="Times New Roman" pitchFamily="18" charset="0"/>
              <a:cs typeface="Times New Roman" pitchFamily="18" charset="0"/>
            </a:endParaRPr>
          </a:p>
          <a:p>
            <a:pPr algn="just"/>
            <a:endParaRPr lang="es-ES_tradnl"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Las </a:t>
            </a:r>
            <a:r>
              <a:rPr lang="es-ES_tradnl" dirty="0">
                <a:latin typeface="Times New Roman" pitchFamily="18" charset="0"/>
                <a:cs typeface="Times New Roman" pitchFamily="18" charset="0"/>
              </a:rPr>
              <a:t>pruebas preliminares realizadas al sistema poliédrico solar para secado de biomasa </a:t>
            </a:r>
            <a:r>
              <a:rPr lang="es-ES_tradnl" dirty="0" smtClean="0">
                <a:latin typeface="Times New Roman" pitchFamily="18" charset="0"/>
                <a:cs typeface="Times New Roman" pitchFamily="18" charset="0"/>
              </a:rPr>
              <a:t>una </a:t>
            </a:r>
            <a:r>
              <a:rPr lang="es-ES_tradnl" dirty="0">
                <a:latin typeface="Times New Roman" pitchFamily="18" charset="0"/>
                <a:cs typeface="Times New Roman" pitchFamily="18" charset="0"/>
              </a:rPr>
              <a:t>vez correctamente instalado en el emplazamiento son positivas teniéndose en cámara </a:t>
            </a:r>
            <a:r>
              <a:rPr lang="es-ES_tradnl" dirty="0" smtClean="0">
                <a:latin typeface="Times New Roman" pitchFamily="18" charset="0"/>
                <a:cs typeface="Times New Roman" pitchFamily="18" charset="0"/>
              </a:rPr>
              <a:t> temperaturas </a:t>
            </a:r>
            <a:r>
              <a:rPr lang="es-ES_tradnl" dirty="0">
                <a:latin typeface="Times New Roman" pitchFamily="18" charset="0"/>
                <a:cs typeface="Times New Roman" pitchFamily="18" charset="0"/>
              </a:rPr>
              <a:t>que varían entre 70°C y 101°C a diversas horas del día.</a:t>
            </a:r>
            <a:endParaRPr lang="es-EC" dirty="0">
              <a:latin typeface="Times New Roman" pitchFamily="18" charset="0"/>
              <a:cs typeface="Times New Roman" pitchFamily="18" charset="0"/>
            </a:endParaRPr>
          </a:p>
        </p:txBody>
      </p:sp>
      <p:pic>
        <p:nvPicPr>
          <p:cNvPr id="6" name="5 Imagen"/>
          <p:cNvPicPr/>
          <p:nvPr/>
        </p:nvPicPr>
        <p:blipFill>
          <a:blip r:embed="rId4">
            <a:extLst>
              <a:ext uri="{28A0092B-C50C-407E-A947-70E740481C1C}">
                <a14:useLocalDpi xmlns:a14="http://schemas.microsoft.com/office/drawing/2010/main" val="0"/>
              </a:ext>
            </a:extLst>
          </a:blip>
          <a:srcRect/>
          <a:stretch>
            <a:fillRect/>
          </a:stretch>
        </p:blipFill>
        <p:spPr bwMode="auto">
          <a:xfrm>
            <a:off x="1871661" y="4869160"/>
            <a:ext cx="5400675" cy="1752600"/>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414273"/>
            <a:ext cx="69469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PROTOCOLO EXPERIMENTAL PARA EL NUEVO EQUIPO</a:t>
            </a:r>
            <a:endParaRPr lang="es-ES" sz="2400" dirty="0">
              <a:latin typeface="Arial" charset="0"/>
            </a:endParaRPr>
          </a:p>
        </p:txBody>
      </p:sp>
      <p:pic>
        <p:nvPicPr>
          <p:cNvPr id="7" name="6 Imagen"/>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5576" y="1916832"/>
            <a:ext cx="7801446" cy="3888432"/>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414273"/>
            <a:ext cx="69469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LEVANTAMIENTO DE INFORMACIÓN TÉCNICA</a:t>
            </a:r>
            <a:endParaRPr lang="es-ES" sz="2400" dirty="0">
              <a:latin typeface="Arial" charset="0"/>
            </a:endParaRPr>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739" y="1412776"/>
            <a:ext cx="9745663"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363" y="3488680"/>
            <a:ext cx="9745663"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4310" y="1412776"/>
            <a:ext cx="9745663"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3706940"/>
            <a:ext cx="9745663"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20 Imagen"/>
          <p:cNvPicPr/>
          <p:nvPr/>
        </p:nvPicPr>
        <p:blipFill rotWithShape="1">
          <a:blip r:embed="rId8">
            <a:extLst>
              <a:ext uri="{28A0092B-C50C-407E-A947-70E740481C1C}">
                <a14:useLocalDpi xmlns:a14="http://schemas.microsoft.com/office/drawing/2010/main" val="0"/>
              </a:ext>
            </a:extLst>
          </a:blip>
          <a:srcRect r="50000"/>
          <a:stretch/>
        </p:blipFill>
        <p:spPr bwMode="auto">
          <a:xfrm>
            <a:off x="5715745" y="1413584"/>
            <a:ext cx="2490787" cy="2446655"/>
          </a:xfrm>
          <a:prstGeom prst="rect">
            <a:avLst/>
          </a:prstGeom>
          <a:noFill/>
          <a:ln>
            <a:noFill/>
          </a:ln>
        </p:spPr>
      </p:pic>
      <p:pic>
        <p:nvPicPr>
          <p:cNvPr id="22" name="21 Imagen"/>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66565"/>
          <a:stretch/>
        </p:blipFill>
        <p:spPr bwMode="auto">
          <a:xfrm>
            <a:off x="6058272" y="3963888"/>
            <a:ext cx="1805731" cy="2619375"/>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620688"/>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TRANSMISOR DE TEMPERATURA</a:t>
            </a:r>
            <a:endParaRPr lang="es-ES" sz="2400" dirty="0">
              <a:latin typeface="Arial" charset="0"/>
            </a:endParaRPr>
          </a:p>
        </p:txBody>
      </p:sp>
      <p:pic>
        <p:nvPicPr>
          <p:cNvPr id="7" name="6 Imagen"/>
          <p:cNvPicPr/>
          <p:nvPr/>
        </p:nvPicPr>
        <p:blipFill rotWithShape="1">
          <a:blip r:embed="rId3"/>
          <a:srcRect l="39462" t="26792" r="21075" b="10944"/>
          <a:stretch/>
        </p:blipFill>
        <p:spPr bwMode="auto">
          <a:xfrm>
            <a:off x="395536" y="1772816"/>
            <a:ext cx="4536504" cy="4536504"/>
          </a:xfrm>
          <a:prstGeom prst="rect">
            <a:avLst/>
          </a:prstGeom>
          <a:ln>
            <a:solidFill>
              <a:schemeClr val="tx1"/>
            </a:solidFill>
          </a:ln>
          <a:extLst>
            <a:ext uri="{53640926-AAD7-44D8-BBD7-CCE9431645EC}">
              <a14:shadowObscured xmlns:a14="http://schemas.microsoft.com/office/drawing/2010/main"/>
            </a:ext>
          </a:extLst>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276872"/>
            <a:ext cx="3790950" cy="3312368"/>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620688"/>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TRANSMISOR DE HUMEDAD</a:t>
            </a:r>
            <a:endParaRPr lang="es-ES" sz="2400" dirty="0">
              <a:latin typeface="Arial" charset="0"/>
            </a:endParaRPr>
          </a:p>
        </p:txBody>
      </p:sp>
      <p:pic>
        <p:nvPicPr>
          <p:cNvPr id="7" name="6 Imagen"/>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544" y="1844824"/>
            <a:ext cx="3960440" cy="4032448"/>
          </a:xfrm>
          <a:prstGeom prst="rect">
            <a:avLst/>
          </a:prstGeom>
          <a:noFill/>
          <a:ln>
            <a:solidFill>
              <a:schemeClr val="tx1"/>
            </a:solidFill>
          </a:ln>
        </p:spPr>
      </p:pic>
      <p:pic>
        <p:nvPicPr>
          <p:cNvPr id="8" name="7 Imagen"/>
          <p:cNvPicPr/>
          <p:nvPr/>
        </p:nvPicPr>
        <p:blipFill>
          <a:blip r:embed="rId5">
            <a:extLst>
              <a:ext uri="{28A0092B-C50C-407E-A947-70E740481C1C}">
                <a14:useLocalDpi xmlns:a14="http://schemas.microsoft.com/office/drawing/2010/main" val="0"/>
              </a:ext>
            </a:extLst>
          </a:blip>
          <a:srcRect/>
          <a:stretch>
            <a:fillRect/>
          </a:stretch>
        </p:blipFill>
        <p:spPr bwMode="auto">
          <a:xfrm>
            <a:off x="4644008" y="2204864"/>
            <a:ext cx="4270375" cy="3168352"/>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620688"/>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SISTEMA DE TEMPORIZACIÓN</a:t>
            </a:r>
            <a:endParaRPr lang="es-ES" sz="2400" dirty="0">
              <a:latin typeface="Arial" charset="0"/>
            </a:endParaRPr>
          </a:p>
        </p:txBody>
      </p:sp>
      <p:pic>
        <p:nvPicPr>
          <p:cNvPr id="7" name="6 Imagen"/>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69120" y="1412776"/>
            <a:ext cx="7416824" cy="5040560"/>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259632" y="620688"/>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INTEGRACIÓN DEL SISTEMA ELECTRÓNICO</a:t>
            </a:r>
            <a:endParaRPr lang="es-ES" sz="2400" dirty="0">
              <a:latin typeface="Arial"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583556"/>
            <a:ext cx="7184900" cy="2277492"/>
          </a:xfrm>
          <a:prstGeom prst="rect">
            <a:avLst/>
          </a:prstGeom>
          <a:noFill/>
          <a:ln>
            <a:noFill/>
          </a:ln>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1127448" y="3861048"/>
            <a:ext cx="7079084" cy="2592288"/>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16632"/>
            <a:ext cx="5400675" cy="1944216"/>
          </a:xfrm>
          <a:prstGeom prst="rect">
            <a:avLst/>
          </a:prstGeom>
          <a:noFill/>
          <a:ln>
            <a:noFill/>
          </a:ln>
        </p:spPr>
      </p:pic>
      <p:pic>
        <p:nvPicPr>
          <p:cNvPr id="6" name="5 Imagen"/>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67818" y="2060848"/>
            <a:ext cx="5256585" cy="2425415"/>
          </a:xfrm>
          <a:prstGeom prst="rect">
            <a:avLst/>
          </a:prstGeom>
          <a:noFill/>
          <a:ln>
            <a:noFill/>
          </a:ln>
        </p:spPr>
      </p:pic>
      <p:pic>
        <p:nvPicPr>
          <p:cNvPr id="7" name="6 Imagen"/>
          <p:cNvPicPr/>
          <p:nvPr/>
        </p:nvPicPr>
        <p:blipFill>
          <a:blip r:embed="rId6">
            <a:extLst>
              <a:ext uri="{28A0092B-C50C-407E-A947-70E740481C1C}">
                <a14:useLocalDpi xmlns:a14="http://schemas.microsoft.com/office/drawing/2010/main" val="0"/>
              </a:ext>
            </a:extLst>
          </a:blip>
          <a:srcRect/>
          <a:stretch>
            <a:fillRect/>
          </a:stretch>
        </p:blipFill>
        <p:spPr bwMode="auto">
          <a:xfrm>
            <a:off x="2293962" y="4509120"/>
            <a:ext cx="5014342" cy="2232248"/>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6" name="Line 7"/>
          <p:cNvSpPr>
            <a:spLocks noChangeShapeType="1"/>
          </p:cNvSpPr>
          <p:nvPr/>
        </p:nvSpPr>
        <p:spPr bwMode="auto">
          <a:xfrm>
            <a:off x="1348532" y="1245270"/>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7" name="Text Box 2"/>
          <p:cNvSpPr txBox="1">
            <a:spLocks noChangeArrowheads="1"/>
          </p:cNvSpPr>
          <p:nvPr/>
        </p:nvSpPr>
        <p:spPr bwMode="auto">
          <a:xfrm>
            <a:off x="1259632" y="414273"/>
            <a:ext cx="69469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DATOS EN MEDIA MENSUAL DEL SISTEMA POLIÉDRICO SOLAR</a:t>
            </a:r>
            <a:endParaRPr lang="es-ES" sz="2400" dirty="0">
              <a:latin typeface="Arial" charset="0"/>
            </a:endParaRPr>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2776"/>
            <a:ext cx="8892540" cy="2332355"/>
          </a:xfrm>
          <a:prstGeom prst="rect">
            <a:avLst/>
          </a:prstGeom>
          <a:noFill/>
          <a:ln>
            <a:noFill/>
          </a:ln>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11" y="3861048"/>
            <a:ext cx="3819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007" y="3861048"/>
            <a:ext cx="2295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10" y="5440907"/>
            <a:ext cx="4581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2006" y="5441452"/>
            <a:ext cx="15335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6"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7" name="Text Box 2"/>
          <p:cNvSpPr txBox="1">
            <a:spLocks noChangeArrowheads="1"/>
          </p:cNvSpPr>
          <p:nvPr/>
        </p:nvSpPr>
        <p:spPr bwMode="auto">
          <a:xfrm>
            <a:off x="1125538" y="701899"/>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SISTEMA ACTUAL</a:t>
            </a:r>
            <a:endParaRPr lang="es-ES" sz="2400" dirty="0">
              <a:latin typeface="Arial" charset="0"/>
            </a:endParaRPr>
          </a:p>
        </p:txBody>
      </p:sp>
      <p:pic>
        <p:nvPicPr>
          <p:cNvPr id="8" name="7 Imagen"/>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60032" y="2381046"/>
            <a:ext cx="3960440" cy="3172998"/>
          </a:xfrm>
          <a:prstGeom prst="rect">
            <a:avLst/>
          </a:prstGeom>
          <a:noFill/>
          <a:ln>
            <a:noFill/>
          </a:ln>
        </p:spPr>
      </p:pic>
      <p:sp>
        <p:nvSpPr>
          <p:cNvPr id="3" name="2 CuadroTexto"/>
          <p:cNvSpPr txBox="1"/>
          <p:nvPr/>
        </p:nvSpPr>
        <p:spPr>
          <a:xfrm>
            <a:off x="1256085" y="1380550"/>
            <a:ext cx="6704855" cy="369332"/>
          </a:xfrm>
          <a:prstGeom prst="rect">
            <a:avLst/>
          </a:prstGeom>
          <a:noFill/>
        </p:spPr>
        <p:txBody>
          <a:bodyPr wrap="square" rtlCol="0">
            <a:spAutoFit/>
          </a:bodyPr>
          <a:lstStyle/>
          <a:p>
            <a:r>
              <a:rPr lang="es-ES_tradnl" dirty="0" smtClean="0">
                <a:latin typeface="Times New Roman" pitchFamily="18" charset="0"/>
                <a:cs typeface="Times New Roman" pitchFamily="18" charset="0"/>
              </a:rPr>
              <a:t>Posee </a:t>
            </a:r>
            <a:r>
              <a:rPr lang="es-ES_tradnl" dirty="0">
                <a:latin typeface="Times New Roman" pitchFamily="18" charset="0"/>
                <a:cs typeface="Times New Roman" pitchFamily="18" charset="0"/>
              </a:rPr>
              <a:t>una estructura dividida en </a:t>
            </a:r>
            <a:r>
              <a:rPr lang="es-ES_tradnl" dirty="0" smtClean="0">
                <a:latin typeface="Times New Roman" pitchFamily="18" charset="0"/>
                <a:cs typeface="Times New Roman" pitchFamily="18" charset="0"/>
              </a:rPr>
              <a:t>las siguientes </a:t>
            </a:r>
            <a:r>
              <a:rPr lang="es-ES_tradnl" dirty="0">
                <a:latin typeface="Times New Roman" pitchFamily="18" charset="0"/>
                <a:cs typeface="Times New Roman" pitchFamily="18" charset="0"/>
              </a:rPr>
              <a:t>partes </a:t>
            </a:r>
            <a:r>
              <a:rPr lang="es-ES_tradnl" dirty="0" smtClean="0">
                <a:latin typeface="Times New Roman" pitchFamily="18" charset="0"/>
                <a:cs typeface="Times New Roman" pitchFamily="18" charset="0"/>
              </a:rPr>
              <a:t>principales:</a:t>
            </a:r>
            <a:endParaRPr lang="es-EC" dirty="0"/>
          </a:p>
        </p:txBody>
      </p:sp>
      <p:pic>
        <p:nvPicPr>
          <p:cNvPr id="12" name="11 Imagen"/>
          <p:cNvPicPr/>
          <p:nvPr/>
        </p:nvPicPr>
        <p:blipFill>
          <a:blip r:embed="rId5">
            <a:extLst>
              <a:ext uri="{28A0092B-C50C-407E-A947-70E740481C1C}">
                <a14:useLocalDpi xmlns:a14="http://schemas.microsoft.com/office/drawing/2010/main" val="0"/>
              </a:ext>
            </a:extLst>
          </a:blip>
          <a:srcRect/>
          <a:stretch>
            <a:fillRect/>
          </a:stretch>
        </p:blipFill>
        <p:spPr bwMode="auto">
          <a:xfrm>
            <a:off x="149053" y="2244160"/>
            <a:ext cx="4429000" cy="3446771"/>
          </a:xfrm>
          <a:prstGeom prst="rect">
            <a:avLst/>
          </a:prstGeom>
          <a:noFill/>
          <a:ln>
            <a:noFill/>
          </a:ln>
        </p:spPr>
      </p:pic>
    </p:spTree>
    <p:extLst>
      <p:ext uri="{BB962C8B-B14F-4D97-AF65-F5344CB8AC3E}">
        <p14:creationId xmlns:p14="http://schemas.microsoft.com/office/powerpoint/2010/main" val="32971926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79513" y="404664"/>
            <a:ext cx="69469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ANÁLISIS TERMODINÁMICO DEL NUEVO SISTEMA</a:t>
            </a:r>
            <a:endParaRPr lang="es-ES" sz="2400" dirty="0">
              <a:latin typeface="Arial" charset="0"/>
            </a:endParaRPr>
          </a:p>
        </p:txBody>
      </p:sp>
      <p:sp>
        <p:nvSpPr>
          <p:cNvPr id="2" name="1 Rectángulo"/>
          <p:cNvSpPr/>
          <p:nvPr/>
        </p:nvSpPr>
        <p:spPr>
          <a:xfrm>
            <a:off x="180021" y="1340768"/>
            <a:ext cx="8856984" cy="646331"/>
          </a:xfrm>
          <a:prstGeom prst="rect">
            <a:avLst/>
          </a:prstGeom>
        </p:spPr>
        <p:txBody>
          <a:bodyPr wrap="square">
            <a:spAutoFit/>
          </a:bodyPr>
          <a:lstStyle/>
          <a:p>
            <a:pPr algn="ctr"/>
            <a:r>
              <a:rPr lang="es-ES_tradnl" b="1" dirty="0">
                <a:latin typeface="Times New Roman" pitchFamily="18" charset="0"/>
                <a:cs typeface="Times New Roman" pitchFamily="18" charset="0"/>
              </a:rPr>
              <a:t>BALANCE ENERGÉTICO DEL COLECTOR SOLAR PLANO DE DOBLE CUBIERTA CON PLACA ABSORBEDORA CORRUGADA</a:t>
            </a:r>
            <a:endParaRPr lang="es-EC" dirty="0">
              <a:latin typeface="Times New Roman" pitchFamily="18" charset="0"/>
              <a:cs typeface="Times New Roman"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2711802" y="1984201"/>
            <a:ext cx="3948430" cy="4829175"/>
          </a:xfrm>
          <a:prstGeom prst="rect">
            <a:avLst/>
          </a:prstGeom>
          <a:noFill/>
          <a:ln>
            <a:noFill/>
          </a:ln>
        </p:spPr>
      </p:pic>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470720" y="188640"/>
            <a:ext cx="7200800" cy="646331"/>
          </a:xfrm>
          <a:prstGeom prst="rect">
            <a:avLst/>
          </a:prstGeom>
        </p:spPr>
        <p:txBody>
          <a:bodyPr wrap="square">
            <a:spAutoFit/>
          </a:bodyPr>
          <a:lstStyle/>
          <a:p>
            <a:pPr algn="ctr"/>
            <a:r>
              <a:rPr lang="es-ES_tradnl" b="1" dirty="0">
                <a:latin typeface="Times New Roman" pitchFamily="18" charset="0"/>
                <a:cs typeface="Times New Roman" pitchFamily="18" charset="0"/>
              </a:rPr>
              <a:t>CÁLCULO DEL CALOR ÚTIL DEL COLECTOR SOLAR PLANO DE DOBLE CUBIERTA</a:t>
            </a:r>
            <a:endParaRPr lang="es-EC" dirty="0">
              <a:latin typeface="Times New Roman" pitchFamily="18" charset="0"/>
              <a:cs typeface="Times New Roman" pitchFamily="18" charset="0"/>
            </a:endParaRPr>
          </a:p>
        </p:txBody>
      </p:sp>
      <p:pic>
        <p:nvPicPr>
          <p:cNvPr id="6" name="5 Imagen"/>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24754" y="1064667"/>
            <a:ext cx="3031222" cy="5742087"/>
          </a:xfrm>
          <a:prstGeom prst="rect">
            <a:avLst/>
          </a:prstGeom>
          <a:noFill/>
          <a:ln>
            <a:noFill/>
          </a:ln>
        </p:spPr>
      </p:pic>
      <mc:AlternateContent xmlns:mc="http://schemas.openxmlformats.org/markup-compatibility/2006" xmlns:a14="http://schemas.microsoft.com/office/drawing/2010/main">
        <mc:Choice Requires="a14">
          <p:sp>
            <p:nvSpPr>
              <p:cNvPr id="7" name="6 Rectángulo"/>
              <p:cNvSpPr/>
              <p:nvPr/>
            </p:nvSpPr>
            <p:spPr>
              <a:xfrm>
                <a:off x="4283968" y="1160493"/>
                <a:ext cx="4572000" cy="2196499"/>
              </a:xfrm>
              <a:prstGeom prst="rect">
                <a:avLst/>
              </a:prstGeom>
            </p:spPr>
            <p:txBody>
              <a:bodyPr>
                <a:spAutoFit/>
              </a:bodyPr>
              <a:lstStyle/>
              <a:p>
                <a:pPr algn="ct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h𝑐</m:t>
                          </m:r>
                        </m:e>
                        <m:sub>
                          <m:r>
                            <a:rPr lang="es-ES_tradnl" i="1">
                              <a:latin typeface="Cambria Math"/>
                            </a:rPr>
                            <m:t>𝐶</m:t>
                          </m:r>
                          <m:r>
                            <a:rPr lang="es-ES_tradnl" i="1">
                              <a:latin typeface="Cambria Math"/>
                            </a:rPr>
                            <m:t>1−</m:t>
                          </m:r>
                          <m:r>
                            <a:rPr lang="es-ES_tradnl" i="1">
                              <a:latin typeface="Cambria Math"/>
                            </a:rPr>
                            <m:t>𝑎𝑚𝑏</m:t>
                          </m:r>
                        </m:sub>
                      </m:sSub>
                      <m:r>
                        <a:rPr lang="es-ES_tradnl" i="1">
                          <a:latin typeface="Cambria Math"/>
                        </a:rPr>
                        <m:t>=6,1</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r>
                        <a:rPr lang="es-ES_tradnl" i="1">
                          <a:latin typeface="Cambria Math"/>
                        </a:rPr>
                        <m:t>=</m:t>
                      </m:r>
                      <m:sSub>
                        <m:sSubPr>
                          <m:ctrlPr>
                            <a:rPr lang="es-EC" i="1">
                              <a:latin typeface="Cambria Math"/>
                            </a:rPr>
                          </m:ctrlPr>
                        </m:sSubPr>
                        <m:e>
                          <m:r>
                            <a:rPr lang="es-ES_tradnl" i="1">
                              <a:latin typeface="Cambria Math"/>
                            </a:rPr>
                            <m:t>h𝑐</m:t>
                          </m:r>
                        </m:e>
                        <m:sub>
                          <m:r>
                            <a:rPr lang="es-ES_tradnl" i="1">
                              <a:latin typeface="Cambria Math"/>
                            </a:rPr>
                            <m:t>𝑏</m:t>
                          </m:r>
                          <m:r>
                            <a:rPr lang="es-ES_tradnl" i="1">
                              <a:latin typeface="Cambria Math"/>
                            </a:rPr>
                            <m:t>−</m:t>
                          </m:r>
                          <m:r>
                            <a:rPr lang="es-ES_tradnl" i="1">
                              <a:latin typeface="Cambria Math"/>
                            </a:rPr>
                            <m:t>𝑎𝑚𝑏</m:t>
                          </m:r>
                        </m:sub>
                      </m:sSub>
                    </m:oMath>
                  </m:oMathPara>
                </a14:m>
                <a:endParaRPr lang="es-EC" dirty="0" smtClean="0"/>
              </a:p>
              <a:p>
                <a:pPr algn="ct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h𝑐</m:t>
                          </m:r>
                        </m:e>
                        <m:sub>
                          <m:r>
                            <a:rPr lang="es-ES_tradnl" i="1">
                              <a:latin typeface="Cambria Math"/>
                            </a:rPr>
                            <m:t>𝑃</m:t>
                          </m:r>
                          <m:r>
                            <a:rPr lang="es-ES_tradnl" i="1">
                              <a:latin typeface="Cambria Math"/>
                            </a:rPr>
                            <m:t>1−</m:t>
                          </m:r>
                          <m:r>
                            <a:rPr lang="es-ES_tradnl" i="1">
                              <a:latin typeface="Cambria Math"/>
                            </a:rPr>
                            <m:t>𝑝</m:t>
                          </m:r>
                          <m:r>
                            <a:rPr lang="es-ES_tradnl" i="1">
                              <a:latin typeface="Cambria Math"/>
                            </a:rPr>
                            <m:t>2</m:t>
                          </m:r>
                        </m:sub>
                      </m:sSub>
                      <m:r>
                        <a:rPr lang="es-ES_tradnl" i="1">
                          <a:latin typeface="Cambria Math"/>
                        </a:rPr>
                        <m:t> =98,093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smtClean="0"/>
              </a:p>
              <a:p>
                <a:pPr algn="ct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h𝑐</m:t>
                          </m:r>
                        </m:e>
                        <m:sub>
                          <m:r>
                            <a:rPr lang="es-ES_tradnl" i="1">
                              <a:latin typeface="Cambria Math"/>
                            </a:rPr>
                            <m:t>𝑐</m:t>
                          </m:r>
                          <m:r>
                            <a:rPr lang="es-ES_tradnl" i="1">
                              <a:latin typeface="Cambria Math"/>
                            </a:rPr>
                            <m:t>2−</m:t>
                          </m:r>
                          <m:r>
                            <a:rPr lang="es-ES_tradnl" i="1">
                              <a:latin typeface="Cambria Math"/>
                            </a:rPr>
                            <m:t>𝑐</m:t>
                          </m:r>
                          <m:r>
                            <a:rPr lang="es-ES_tradnl" i="1">
                              <a:latin typeface="Cambria Math"/>
                            </a:rPr>
                            <m:t>1</m:t>
                          </m:r>
                        </m:sub>
                      </m:sSub>
                      <m:r>
                        <a:rPr lang="es-ES_tradnl" i="1">
                          <a:latin typeface="Cambria Math"/>
                        </a:rPr>
                        <m:t>=21,74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r>
                        <a:rPr lang="es-ES_tradnl" i="1">
                          <a:latin typeface="Cambria Math"/>
                        </a:rPr>
                        <m:t> </m:t>
                      </m:r>
                    </m:oMath>
                  </m:oMathPara>
                </a14:m>
                <a:endParaRPr lang="es-EC" dirty="0" smtClean="0"/>
              </a:p>
              <a:p>
                <a:pPr algn="ct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h𝑐</m:t>
                          </m:r>
                        </m:e>
                        <m:sub>
                          <m:r>
                            <a:rPr lang="es-ES_tradnl" i="1">
                              <a:latin typeface="Cambria Math"/>
                            </a:rPr>
                            <m:t>𝑐</m:t>
                          </m:r>
                          <m:r>
                            <a:rPr lang="es-ES_tradnl" i="1">
                              <a:latin typeface="Cambria Math"/>
                            </a:rPr>
                            <m:t>2−</m:t>
                          </m:r>
                          <m:r>
                            <a:rPr lang="es-ES_tradnl" i="1">
                              <a:latin typeface="Cambria Math"/>
                            </a:rPr>
                            <m:t>𝑝</m:t>
                          </m:r>
                          <m:r>
                            <a:rPr lang="es-ES_tradnl" i="1">
                              <a:latin typeface="Cambria Math"/>
                            </a:rPr>
                            <m:t>1</m:t>
                          </m:r>
                        </m:sub>
                      </m:sSub>
                      <m:r>
                        <a:rPr lang="es-ES_tradnl" i="1">
                          <a:latin typeface="Cambria Math"/>
                        </a:rPr>
                        <m:t>=5,864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r>
                        <a:rPr lang="es-ES_tradnl" i="1">
                          <a:latin typeface="Cambria Math"/>
                        </a:rPr>
                        <m:t> </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4283968" y="1160493"/>
                <a:ext cx="4572000" cy="2196499"/>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4351288" y="3429000"/>
                <a:ext cx="4572000" cy="324858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h𝑟</m:t>
                          </m:r>
                        </m:e>
                        <m:sub>
                          <m:r>
                            <a:rPr lang="es-ES_tradnl" i="1">
                              <a:latin typeface="Cambria Math"/>
                            </a:rPr>
                            <m:t>𝑎𝑖𝑠</m:t>
                          </m:r>
                        </m:sub>
                      </m:sSub>
                      <m:r>
                        <a:rPr lang="es-ES_tradnl" i="1">
                          <a:latin typeface="Cambria Math"/>
                        </a:rPr>
                        <m:t>=2,54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h𝑟</m:t>
                          </m:r>
                        </m:e>
                        <m:sub>
                          <m:r>
                            <a:rPr lang="es-ES_tradnl" i="1">
                              <a:latin typeface="Cambria Math"/>
                            </a:rPr>
                            <m:t>𝑐</m:t>
                          </m:r>
                          <m:r>
                            <a:rPr lang="es-ES_tradnl" i="1">
                              <a:latin typeface="Cambria Math"/>
                            </a:rPr>
                            <m:t>1−</m:t>
                          </m:r>
                          <m:r>
                            <a:rPr lang="es-ES_tradnl" i="1">
                              <a:latin typeface="Cambria Math"/>
                            </a:rPr>
                            <m:t>𝑠𝑘𝑦</m:t>
                          </m:r>
                        </m:sub>
                      </m:sSub>
                      <m:r>
                        <a:rPr lang="es-ES_tradnl" i="1">
                          <a:latin typeface="Cambria Math"/>
                        </a:rPr>
                        <m:t>=6,026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h𝑟</m:t>
                          </m:r>
                        </m:e>
                        <m:sub>
                          <m:r>
                            <a:rPr lang="es-ES_tradnl" i="1">
                              <a:latin typeface="Cambria Math"/>
                            </a:rPr>
                            <m:t>𝑏</m:t>
                          </m:r>
                          <m:r>
                            <a:rPr lang="es-ES_tradnl" i="1">
                              <a:latin typeface="Cambria Math"/>
                            </a:rPr>
                            <m:t>−</m:t>
                          </m:r>
                          <m:r>
                            <a:rPr lang="es-ES_tradnl" i="1">
                              <a:latin typeface="Cambria Math"/>
                            </a:rPr>
                            <m:t>𝑎𝑚𝑏</m:t>
                          </m:r>
                        </m:sub>
                      </m:sSub>
                      <m:r>
                        <a:rPr lang="es-ES_tradnl" i="1">
                          <a:latin typeface="Cambria Math"/>
                        </a:rPr>
                        <m:t>=1,86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h𝑟</m:t>
                          </m:r>
                        </m:e>
                        <m:sub>
                          <m:r>
                            <a:rPr lang="es-ES_tradnl" i="1">
                              <a:latin typeface="Cambria Math"/>
                            </a:rPr>
                            <m:t>𝑝</m:t>
                          </m:r>
                          <m:r>
                            <a:rPr lang="es-ES_tradnl" i="1">
                              <a:latin typeface="Cambria Math"/>
                            </a:rPr>
                            <m:t>1−</m:t>
                          </m:r>
                          <m:r>
                            <a:rPr lang="es-ES_tradnl" i="1">
                              <a:latin typeface="Cambria Math"/>
                            </a:rPr>
                            <m:t>𝑐</m:t>
                          </m:r>
                          <m:r>
                            <a:rPr lang="es-ES_tradnl" i="1">
                              <a:latin typeface="Cambria Math"/>
                            </a:rPr>
                            <m:t>2</m:t>
                          </m:r>
                        </m:sub>
                      </m:sSub>
                      <m:r>
                        <a:rPr lang="es-ES_tradnl" i="1">
                          <a:latin typeface="Cambria Math"/>
                        </a:rPr>
                        <m:t>=10,96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h𝑟</m:t>
                          </m:r>
                        </m:e>
                        <m:sub>
                          <m:r>
                            <a:rPr lang="es-ES_tradnl" i="1">
                              <a:latin typeface="Cambria Math"/>
                            </a:rPr>
                            <m:t>𝑐</m:t>
                          </m:r>
                          <m:r>
                            <a:rPr lang="es-ES_tradnl" i="1">
                              <a:latin typeface="Cambria Math"/>
                            </a:rPr>
                            <m:t>1−</m:t>
                          </m:r>
                          <m:r>
                            <a:rPr lang="es-ES_tradnl" i="1">
                              <a:latin typeface="Cambria Math"/>
                            </a:rPr>
                            <m:t>𝑐</m:t>
                          </m:r>
                          <m:r>
                            <a:rPr lang="es-ES_tradnl" i="1">
                              <a:latin typeface="Cambria Math"/>
                            </a:rPr>
                            <m:t>2</m:t>
                          </m:r>
                        </m:sub>
                      </m:sSub>
                      <m:r>
                        <a:rPr lang="es-ES_tradnl" i="1">
                          <a:latin typeface="Cambria Math"/>
                        </a:rPr>
                        <m:t>=7,835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h𝑟</m:t>
                          </m:r>
                        </m:e>
                        <m:sub>
                          <m:r>
                            <a:rPr lang="es-ES_tradnl" i="1">
                              <a:latin typeface="Cambria Math"/>
                            </a:rPr>
                            <m:t>𝑝</m:t>
                          </m:r>
                          <m:r>
                            <a:rPr lang="es-ES_tradnl" i="1">
                              <a:latin typeface="Cambria Math"/>
                            </a:rPr>
                            <m:t>1−</m:t>
                          </m:r>
                          <m:r>
                            <a:rPr lang="es-ES_tradnl" i="1">
                              <a:latin typeface="Cambria Math"/>
                            </a:rPr>
                            <m:t>𝑝</m:t>
                          </m:r>
                          <m:r>
                            <a:rPr lang="es-ES_tradnl" i="1">
                              <a:latin typeface="Cambria Math"/>
                            </a:rPr>
                            <m:t>2</m:t>
                          </m:r>
                        </m:sub>
                      </m:sSub>
                      <m:r>
                        <a:rPr lang="es-ES_tradnl" i="1">
                          <a:latin typeface="Cambria Math"/>
                        </a:rPr>
                        <m:t>=12,59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4351288" y="3429000"/>
                <a:ext cx="4572000" cy="3248582"/>
              </a:xfrm>
              <a:prstGeom prst="rect">
                <a:avLst/>
              </a:prstGeom>
              <a:blipFill rotWithShape="1">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46720"/>
            <a:ext cx="6199259"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2" name="1 Rectángulo"/>
              <p:cNvSpPr/>
              <p:nvPr/>
            </p:nvSpPr>
            <p:spPr>
              <a:xfrm>
                <a:off x="586978" y="1268760"/>
                <a:ext cx="8233494" cy="5382627"/>
              </a:xfrm>
              <a:prstGeom prst="rect">
                <a:avLst/>
              </a:prstGeom>
            </p:spPr>
            <p:txBody>
              <a:bodyPr wrap="square">
                <a:spAutoFit/>
              </a:bodyPr>
              <a:lstStyle/>
              <a:p>
                <a:pPr algn="just"/>
                <a:r>
                  <a:rPr lang="es-ES_tradnl" dirty="0" smtClean="0">
                    <a:latin typeface="Times New Roman" pitchFamily="18" charset="0"/>
                    <a:cs typeface="Times New Roman" pitchFamily="18" charset="0"/>
                  </a:rPr>
                  <a:t>Se procede a calcular el coeficiente global de trasferencia de calor de la siguiente manera:</a:t>
                </a:r>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r>
                        <a:rPr lang="es-ES_tradnl" i="1">
                          <a:latin typeface="Cambria Math"/>
                        </a:rPr>
                        <m:t>𝑈</m:t>
                      </m:r>
                      <m:r>
                        <a:rPr lang="es-ES_tradnl" i="1">
                          <a:latin typeface="Cambria Math"/>
                        </a:rPr>
                        <m:t>=</m:t>
                      </m:r>
                      <m:sSub>
                        <m:sSubPr>
                          <m:ctrlPr>
                            <a:rPr lang="es-EC" i="1">
                              <a:latin typeface="Cambria Math"/>
                            </a:rPr>
                          </m:ctrlPr>
                        </m:sSubPr>
                        <m:e>
                          <m:r>
                            <a:rPr lang="es-ES_tradnl" i="1">
                              <a:latin typeface="Cambria Math"/>
                            </a:rPr>
                            <m:t>𝑈</m:t>
                          </m:r>
                        </m:e>
                        <m:sub>
                          <m:r>
                            <a:rPr lang="es-ES_tradnl" i="1">
                              <a:latin typeface="Cambria Math"/>
                            </a:rPr>
                            <m:t>𝑡𝑜𝑝</m:t>
                          </m:r>
                        </m:sub>
                      </m:sSub>
                      <m:r>
                        <a:rPr lang="es-ES_tradnl" i="1">
                          <a:latin typeface="Cambria Math"/>
                        </a:rPr>
                        <m:t>+</m:t>
                      </m:r>
                      <m:sSub>
                        <m:sSubPr>
                          <m:ctrlPr>
                            <a:rPr lang="es-EC" i="1">
                              <a:latin typeface="Cambria Math"/>
                            </a:rPr>
                          </m:ctrlPr>
                        </m:sSubPr>
                        <m:e>
                          <m:r>
                            <a:rPr lang="es-ES_tradnl" i="1">
                              <a:latin typeface="Cambria Math"/>
                            </a:rPr>
                            <m:t>𝑈</m:t>
                          </m:r>
                        </m:e>
                        <m:sub>
                          <m:r>
                            <a:rPr lang="es-ES_tradnl" i="1">
                              <a:latin typeface="Cambria Math"/>
                            </a:rPr>
                            <m:t>𝑏𝑎𝑠𝑒</m:t>
                          </m:r>
                        </m:sub>
                      </m:sSub>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𝑈</m:t>
                          </m:r>
                        </m:e>
                        <m:sub>
                          <m:r>
                            <a:rPr lang="es-ES_tradnl" i="1">
                              <a:latin typeface="Cambria Math"/>
                            </a:rPr>
                            <m:t>𝑡𝑜𝑝</m:t>
                          </m:r>
                        </m:sub>
                      </m:sSub>
                      <m:r>
                        <a:rPr lang="es-ES_tradnl" i="1">
                          <a:latin typeface="Cambria Math"/>
                        </a:rPr>
                        <m:t>=</m:t>
                      </m:r>
                      <m:f>
                        <m:fPr>
                          <m:ctrlPr>
                            <a:rPr lang="es-EC" i="1">
                              <a:latin typeface="Cambria Math"/>
                            </a:rPr>
                          </m:ctrlPr>
                        </m:fPr>
                        <m:num>
                          <m:r>
                            <a:rPr lang="es-ES_tradnl" i="1">
                              <a:latin typeface="Cambria Math"/>
                            </a:rPr>
                            <m:t>1</m:t>
                          </m:r>
                        </m:num>
                        <m:den>
                          <m:r>
                            <a:rPr lang="es-ES_tradnl" i="1">
                              <a:latin typeface="Cambria Math"/>
                            </a:rPr>
                            <m:t>𝑅</m:t>
                          </m:r>
                          <m:r>
                            <a:rPr lang="es-ES_tradnl" i="1">
                              <a:latin typeface="Cambria Math"/>
                            </a:rPr>
                            <m:t>1+</m:t>
                          </m:r>
                          <m:r>
                            <a:rPr lang="es-ES_tradnl" i="1">
                              <a:latin typeface="Cambria Math"/>
                            </a:rPr>
                            <m:t>𝑅</m:t>
                          </m:r>
                          <m:r>
                            <a:rPr lang="es-ES_tradnl" i="1">
                              <a:latin typeface="Cambria Math"/>
                            </a:rPr>
                            <m:t>2+</m:t>
                          </m:r>
                          <m:r>
                            <a:rPr lang="es-ES_tradnl" i="1">
                              <a:latin typeface="Cambria Math"/>
                            </a:rPr>
                            <m:t>𝑅</m:t>
                          </m:r>
                          <m:r>
                            <a:rPr lang="es-ES_tradnl" i="1">
                              <a:latin typeface="Cambria Math"/>
                            </a:rPr>
                            <m:t>3</m:t>
                          </m:r>
                        </m:den>
                      </m:f>
                      <m:r>
                        <a:rPr lang="es-ES_tradnl" i="1">
                          <a:latin typeface="Cambria Math"/>
                        </a:rPr>
                        <m:t>=</m:t>
                      </m:r>
                      <m:f>
                        <m:fPr>
                          <m:ctrlPr>
                            <a:rPr lang="es-EC" i="1">
                              <a:latin typeface="Cambria Math"/>
                            </a:rPr>
                          </m:ctrlPr>
                        </m:fPr>
                        <m:num>
                          <m:r>
                            <a:rPr lang="es-ES_tradnl" i="1">
                              <a:latin typeface="Cambria Math"/>
                            </a:rPr>
                            <m:t>1</m:t>
                          </m:r>
                        </m:num>
                        <m:den>
                          <m:r>
                            <a:rPr lang="es-ES_tradnl" i="1">
                              <a:latin typeface="Cambria Math"/>
                            </a:rPr>
                            <m:t>0,0825+0,0338+0,0594</m:t>
                          </m:r>
                        </m:den>
                      </m:f>
                      <m:r>
                        <a:rPr lang="es-ES_tradnl" i="1">
                          <a:latin typeface="Cambria Math"/>
                        </a:rPr>
                        <m:t>=5,69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𝑈</m:t>
                          </m:r>
                        </m:e>
                        <m:sub>
                          <m:r>
                            <a:rPr lang="es-ES_tradnl" i="1">
                              <a:latin typeface="Cambria Math"/>
                            </a:rPr>
                            <m:t>𝑏𝑎𝑠𝑒</m:t>
                          </m:r>
                        </m:sub>
                      </m:sSub>
                      <m:r>
                        <a:rPr lang="es-ES_tradnl" i="1">
                          <a:latin typeface="Cambria Math"/>
                        </a:rPr>
                        <m:t>=</m:t>
                      </m:r>
                      <m:f>
                        <m:fPr>
                          <m:ctrlPr>
                            <a:rPr lang="es-EC" i="1">
                              <a:latin typeface="Cambria Math"/>
                            </a:rPr>
                          </m:ctrlPr>
                        </m:fPr>
                        <m:num>
                          <m:r>
                            <a:rPr lang="es-ES_tradnl" i="1">
                              <a:latin typeface="Cambria Math"/>
                            </a:rPr>
                            <m:t>1</m:t>
                          </m:r>
                        </m:num>
                        <m:den>
                          <m:r>
                            <a:rPr lang="es-ES_tradnl" i="1">
                              <a:latin typeface="Cambria Math"/>
                            </a:rPr>
                            <m:t>𝑅</m:t>
                          </m:r>
                          <m:r>
                            <a:rPr lang="es-ES_tradnl" i="1">
                              <a:latin typeface="Cambria Math"/>
                            </a:rPr>
                            <m:t>4+</m:t>
                          </m:r>
                          <m:r>
                            <a:rPr lang="es-ES_tradnl" i="1">
                              <a:latin typeface="Cambria Math"/>
                            </a:rPr>
                            <m:t>𝑅</m:t>
                          </m:r>
                          <m:r>
                            <a:rPr lang="es-ES_tradnl" i="1">
                              <a:latin typeface="Cambria Math"/>
                            </a:rPr>
                            <m:t>5+</m:t>
                          </m:r>
                          <m:r>
                            <a:rPr lang="es-ES_tradnl" i="1">
                              <a:latin typeface="Cambria Math"/>
                            </a:rPr>
                            <m:t>𝑅</m:t>
                          </m:r>
                          <m:r>
                            <a:rPr lang="es-ES_tradnl" i="1">
                              <a:latin typeface="Cambria Math"/>
                            </a:rPr>
                            <m:t>6</m:t>
                          </m:r>
                        </m:den>
                      </m:f>
                      <m:r>
                        <a:rPr lang="es-ES_tradnl" i="1">
                          <a:latin typeface="Cambria Math"/>
                        </a:rPr>
                        <m:t>=</m:t>
                      </m:r>
                      <m:f>
                        <m:fPr>
                          <m:ctrlPr>
                            <a:rPr lang="es-EC" i="1">
                              <a:latin typeface="Cambria Math"/>
                            </a:rPr>
                          </m:ctrlPr>
                        </m:fPr>
                        <m:num>
                          <m:r>
                            <a:rPr lang="es-ES_tradnl" i="1">
                              <a:latin typeface="Cambria Math"/>
                            </a:rPr>
                            <m:t>1</m:t>
                          </m:r>
                        </m:num>
                        <m:den>
                          <m:r>
                            <a:rPr lang="es-ES_tradnl" i="1">
                              <a:latin typeface="Cambria Math"/>
                            </a:rPr>
                            <m:t>0,00903+2,54+0,126</m:t>
                          </m:r>
                        </m:den>
                      </m:f>
                      <m:r>
                        <a:rPr lang="es-ES_tradnl" i="1">
                          <a:latin typeface="Cambria Math"/>
                        </a:rPr>
                        <m:t>=0,374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smtClean="0"/>
              </a:p>
              <a:p>
                <a:endParaRPr lang="es-EC" dirty="0"/>
              </a:p>
              <a:p>
                <a:r>
                  <a:rPr lang="es-ES_tradnl" dirty="0">
                    <a:latin typeface="Times New Roman" pitchFamily="18" charset="0"/>
                    <a:cs typeface="Times New Roman" pitchFamily="18" charset="0"/>
                  </a:rPr>
                  <a:t>Por lo tanto</a:t>
                </a:r>
                <a:r>
                  <a:rPr lang="es-ES_tradnl" dirty="0" smtClean="0">
                    <a:latin typeface="Times New Roman" pitchFamily="18" charset="0"/>
                    <a:cs typeface="Times New Roman" pitchFamily="18" charset="0"/>
                  </a:rPr>
                  <a:t>:</a:t>
                </a:r>
              </a:p>
              <a:p>
                <a:endParaRPr lang="es-EC"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𝑈</m:t>
                          </m:r>
                        </m:e>
                        <m:sub>
                          <m:r>
                            <a:rPr lang="es-ES_tradnl" i="1">
                              <a:latin typeface="Cambria Math"/>
                            </a:rPr>
                            <m:t>𝐿</m:t>
                          </m:r>
                        </m:sub>
                      </m:sSub>
                      <m:r>
                        <a:rPr lang="es-ES_tradnl" i="1">
                          <a:latin typeface="Cambria Math"/>
                        </a:rPr>
                        <m:t>=5,69+0,374=6,064 </m:t>
                      </m:r>
                      <m:d>
                        <m:dPr>
                          <m:begChr m:val="["/>
                          <m:endChr m:val="]"/>
                          <m:ctrlPr>
                            <a:rPr lang="es-EC" i="1">
                              <a:latin typeface="Cambria Math"/>
                            </a:rPr>
                          </m:ctrlPr>
                        </m:dPr>
                        <m:e>
                          <m:f>
                            <m:fPr>
                              <m:ctrlPr>
                                <a:rPr lang="es-EC" i="1">
                                  <a:latin typeface="Cambria Math"/>
                                </a:rPr>
                              </m:ctrlPr>
                            </m:fPr>
                            <m:num>
                              <m:r>
                                <a:rPr lang="es-ES_tradnl" i="1">
                                  <a:latin typeface="Cambria Math"/>
                                </a:rPr>
                                <m:t>𝑊</m:t>
                              </m:r>
                            </m:num>
                            <m:den>
                              <m:sSup>
                                <m:sSupPr>
                                  <m:ctrlPr>
                                    <a:rPr lang="es-EC" i="1">
                                      <a:latin typeface="Cambria Math"/>
                                    </a:rPr>
                                  </m:ctrlPr>
                                </m:sSupPr>
                                <m:e>
                                  <m:r>
                                    <a:rPr lang="es-ES_tradnl" i="1">
                                      <a:latin typeface="Cambria Math"/>
                                    </a:rPr>
                                    <m:t>𝑚</m:t>
                                  </m:r>
                                </m:e>
                                <m:sup>
                                  <m:r>
                                    <a:rPr lang="es-ES_tradnl" i="1">
                                      <a:latin typeface="Cambria Math"/>
                                    </a:rPr>
                                    <m:t>2</m:t>
                                  </m:r>
                                </m:sup>
                              </m:sSup>
                              <m:r>
                                <a:rPr lang="es-ES_tradnl" i="1">
                                  <a:latin typeface="Cambria Math"/>
                                </a:rPr>
                                <m:t>°</m:t>
                              </m:r>
                              <m:r>
                                <a:rPr lang="es-ES_tradnl" i="1">
                                  <a:latin typeface="Cambria Math"/>
                                </a:rPr>
                                <m:t>𝐶</m:t>
                              </m:r>
                            </m:den>
                          </m:f>
                        </m:e>
                      </m:d>
                    </m:oMath>
                  </m:oMathPara>
                </a14:m>
                <a:endParaRPr lang="es-EC" dirty="0" smtClean="0"/>
              </a:p>
              <a:p>
                <a:endParaRPr lang="es-EC" dirty="0"/>
              </a:p>
              <a:p>
                <a:r>
                  <a:rPr lang="es-EC" dirty="0" smtClean="0">
                    <a:latin typeface="Times New Roman" pitchFamily="18" charset="0"/>
                    <a:cs typeface="Times New Roman" pitchFamily="18" charset="0"/>
                  </a:rPr>
                  <a:t>El factor de eficiencia del colector se determinó con un valor de </a:t>
                </a:r>
                <a:r>
                  <a:rPr lang="es-EC" dirty="0" smtClean="0"/>
                  <a:t> </a:t>
                </a:r>
                <a14:m>
                  <m:oMath xmlns:m="http://schemas.openxmlformats.org/officeDocument/2006/math">
                    <m:sSup>
                      <m:sSupPr>
                        <m:ctrlPr>
                          <a:rPr lang="es-EC" i="1">
                            <a:latin typeface="Cambria Math"/>
                          </a:rPr>
                        </m:ctrlPr>
                      </m:sSupPr>
                      <m:e>
                        <m:r>
                          <a:rPr lang="es-ES_tradnl" i="1">
                            <a:latin typeface="Cambria Math"/>
                          </a:rPr>
                          <m:t>𝐹</m:t>
                        </m:r>
                      </m:e>
                      <m:sup>
                        <m:r>
                          <a:rPr lang="es-ES_tradnl" i="1">
                            <a:latin typeface="Cambria Math"/>
                          </a:rPr>
                          <m:t>′</m:t>
                        </m:r>
                      </m:sup>
                    </m:sSup>
                    <m:r>
                      <a:rPr lang="es-ES_tradnl" i="1">
                        <a:latin typeface="Cambria Math"/>
                      </a:rPr>
                      <m:t>=0,93044</m:t>
                    </m:r>
                  </m:oMath>
                </a14:m>
                <a:r>
                  <a:rPr lang="es-EC" dirty="0" smtClean="0"/>
                  <a:t> </a:t>
                </a:r>
                <a:r>
                  <a:rPr lang="es-EC" dirty="0" smtClean="0">
                    <a:latin typeface="Times New Roman" pitchFamily="18" charset="0"/>
                    <a:cs typeface="Times New Roman" pitchFamily="18" charset="0"/>
                  </a:rPr>
                  <a:t>y el factor de remoción de calor se determinó con un valor de </a:t>
                </a:r>
                <a14:m>
                  <m:oMath xmlns:m="http://schemas.openxmlformats.org/officeDocument/2006/math">
                    <m:sSub>
                      <m:sSubPr>
                        <m:ctrlPr>
                          <a:rPr lang="es-EC" i="1">
                            <a:latin typeface="Cambria Math"/>
                          </a:rPr>
                        </m:ctrlPr>
                      </m:sSubPr>
                      <m:e>
                        <m:r>
                          <a:rPr lang="es-ES_tradnl" i="1">
                            <a:latin typeface="Cambria Math"/>
                          </a:rPr>
                          <m:t>𝐹</m:t>
                        </m:r>
                      </m:e>
                      <m:sub>
                        <m:r>
                          <a:rPr lang="es-ES_tradnl" i="1">
                            <a:latin typeface="Cambria Math"/>
                          </a:rPr>
                          <m:t>𝑅</m:t>
                        </m:r>
                      </m:sub>
                    </m:sSub>
                    <m:r>
                      <a:rPr lang="es-ES_tradnl" i="1">
                        <a:latin typeface="Cambria Math"/>
                      </a:rPr>
                      <m:t>=0,9055 ≅90 %</m:t>
                    </m:r>
                  </m:oMath>
                </a14:m>
                <a:endParaRPr lang="es-EC" dirty="0"/>
              </a:p>
              <a:p>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586978" y="1268760"/>
                <a:ext cx="8233494" cy="5382627"/>
              </a:xfrm>
              <a:prstGeom prst="rect">
                <a:avLst/>
              </a:prstGeom>
              <a:blipFill rotWithShape="1">
                <a:blip r:embed="rId3"/>
                <a:stretch>
                  <a:fillRect l="-592" t="-566" r="-1332" b="-906"/>
                </a:stretch>
              </a:blipFill>
            </p:spPr>
            <p:txBody>
              <a:bodyPr/>
              <a:lstStyle/>
              <a:p>
                <a:r>
                  <a:rPr lang="es-EC">
                    <a:noFill/>
                  </a:rPr>
                  <a:t> </a:t>
                </a:r>
              </a:p>
            </p:txBody>
          </p:sp>
        </mc:Fallback>
      </mc:AlternateContent>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6" name="5 Rectángulo"/>
              <p:cNvSpPr/>
              <p:nvPr/>
            </p:nvSpPr>
            <p:spPr>
              <a:xfrm>
                <a:off x="404788" y="1213650"/>
                <a:ext cx="8496944" cy="2353850"/>
              </a:xfrm>
              <a:prstGeom prst="rect">
                <a:avLst/>
              </a:prstGeom>
            </p:spPr>
            <p:txBody>
              <a:bodyPr wrap="square">
                <a:spAutoFit/>
              </a:bodyPr>
              <a:lstStyle/>
              <a:p>
                <a:pPr algn="just"/>
                <a:r>
                  <a:rPr lang="es-ES_tradnl" dirty="0">
                    <a:latin typeface="Times New Roman" pitchFamily="18" charset="0"/>
                    <a:cs typeface="Times New Roman" pitchFamily="18" charset="0"/>
                  </a:rPr>
                  <a:t>Entonces para el cálculo del calor útil del colector solar plano de doble cubierta se </a:t>
                </a:r>
                <a:r>
                  <a:rPr lang="es-ES_tradnl" dirty="0" smtClean="0">
                    <a:latin typeface="Times New Roman" pitchFamily="18" charset="0"/>
                    <a:cs typeface="Times New Roman" pitchFamily="18" charset="0"/>
                  </a:rPr>
                  <a:t>utilizó </a:t>
                </a:r>
                <a:r>
                  <a:rPr lang="es-ES_tradnl" dirty="0">
                    <a:latin typeface="Times New Roman" pitchFamily="18" charset="0"/>
                    <a:cs typeface="Times New Roman" pitchFamily="18" charset="0"/>
                  </a:rPr>
                  <a:t>la fórmula de BLISS-HOTEL-WHILLIER la cual es:</a:t>
                </a:r>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𝑢</m:t>
                          </m:r>
                        </m:sub>
                      </m:sSub>
                      <m:r>
                        <a:rPr lang="es-ES_tradnl" i="1">
                          <a:latin typeface="Cambria Math"/>
                        </a:rPr>
                        <m:t>=</m:t>
                      </m:r>
                      <m:sSub>
                        <m:sSubPr>
                          <m:ctrlPr>
                            <a:rPr lang="es-EC" i="1">
                              <a:latin typeface="Cambria Math"/>
                            </a:rPr>
                          </m:ctrlPr>
                        </m:sSubPr>
                        <m:e>
                          <m:r>
                            <a:rPr lang="es-ES_tradnl" i="1">
                              <a:latin typeface="Cambria Math"/>
                            </a:rPr>
                            <m:t>𝐹</m:t>
                          </m:r>
                        </m:e>
                        <m:sub>
                          <m:r>
                            <a:rPr lang="es-ES_tradnl" i="1">
                              <a:latin typeface="Cambria Math"/>
                            </a:rPr>
                            <m:t>𝑅</m:t>
                          </m:r>
                        </m:sub>
                      </m:sSub>
                      <m:r>
                        <a:rPr lang="es-ES_tradnl" i="1">
                          <a:latin typeface="Cambria Math"/>
                        </a:rPr>
                        <m:t>∗</m:t>
                      </m:r>
                      <m:r>
                        <a:rPr lang="es-ES_tradnl" i="1">
                          <a:latin typeface="Cambria Math"/>
                        </a:rPr>
                        <m:t>𝐴</m:t>
                      </m:r>
                      <m:r>
                        <a:rPr lang="es-ES_tradnl" i="1">
                          <a:latin typeface="Cambria Math"/>
                        </a:rPr>
                        <m:t>∗</m:t>
                      </m:r>
                      <m:d>
                        <m:dPr>
                          <m:begChr m:val="["/>
                          <m:endChr m:val="]"/>
                          <m:ctrlPr>
                            <a:rPr lang="es-EC" i="1">
                              <a:latin typeface="Cambria Math"/>
                            </a:rPr>
                          </m:ctrlPr>
                        </m:dPr>
                        <m:e>
                          <m:r>
                            <a:rPr lang="es-ES_tradnl" i="1">
                              <a:latin typeface="Cambria Math"/>
                            </a:rPr>
                            <m:t>𝑆</m:t>
                          </m:r>
                          <m:r>
                            <a:rPr lang="es-ES_tradnl" i="1">
                              <a:latin typeface="Cambria Math"/>
                            </a:rPr>
                            <m:t>−</m:t>
                          </m:r>
                          <m:sSub>
                            <m:sSubPr>
                              <m:ctrlPr>
                                <a:rPr lang="es-EC" i="1">
                                  <a:latin typeface="Cambria Math"/>
                                </a:rPr>
                              </m:ctrlPr>
                            </m:sSubPr>
                            <m:e>
                              <m:r>
                                <a:rPr lang="es-ES_tradnl" i="1">
                                  <a:latin typeface="Cambria Math"/>
                                </a:rPr>
                                <m:t>𝑈</m:t>
                              </m:r>
                            </m:e>
                            <m:sub>
                              <m:r>
                                <a:rPr lang="es-ES_tradnl" i="1">
                                  <a:latin typeface="Cambria Math"/>
                                </a:rPr>
                                <m:t>𝐿</m:t>
                              </m:r>
                            </m:sub>
                          </m:sSub>
                          <m:r>
                            <a:rPr lang="es-ES_tradnl" i="1">
                              <a:latin typeface="Cambria Math"/>
                            </a:rPr>
                            <m:t>∗</m:t>
                          </m:r>
                          <m:d>
                            <m:dPr>
                              <m:ctrlPr>
                                <a:rPr lang="es-EC" i="1">
                                  <a:latin typeface="Cambria Math"/>
                                </a:rPr>
                              </m:ctrlPr>
                            </m:dPr>
                            <m:e>
                              <m:r>
                                <a:rPr lang="es-ES_tradnl" i="1">
                                  <a:latin typeface="Cambria Math"/>
                                </a:rPr>
                                <m:t>𝑇</m:t>
                              </m:r>
                              <m:r>
                                <a:rPr lang="es-ES_tradnl" i="1">
                                  <a:latin typeface="Cambria Math"/>
                                </a:rPr>
                                <m:t>3−</m:t>
                              </m:r>
                              <m:r>
                                <a:rPr lang="es-ES_tradnl" i="1">
                                  <a:latin typeface="Cambria Math"/>
                                </a:rPr>
                                <m:t>𝑇</m:t>
                              </m:r>
                              <m:r>
                                <a:rPr lang="es-ES_tradnl" i="1">
                                  <a:latin typeface="Cambria Math"/>
                                </a:rPr>
                                <m:t>1</m:t>
                              </m:r>
                            </m:e>
                          </m:d>
                        </m:e>
                      </m:d>
                    </m:oMath>
                  </m:oMathPara>
                </a14:m>
                <a:endParaRPr lang="es-EC" dirty="0"/>
              </a:p>
              <a:p>
                <a:r>
                  <a:rPr lang="es-ES_tradnl"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𝑢</m:t>
                          </m:r>
                        </m:sub>
                      </m:sSub>
                      <m:r>
                        <a:rPr lang="es-ES_tradnl" i="1">
                          <a:latin typeface="Cambria Math"/>
                        </a:rPr>
                        <m:t>=</m:t>
                      </m:r>
                      <m:sSub>
                        <m:sSubPr>
                          <m:ctrlPr>
                            <a:rPr lang="es-EC" i="1">
                              <a:latin typeface="Cambria Math"/>
                            </a:rPr>
                          </m:ctrlPr>
                        </m:sSubPr>
                        <m:e>
                          <m:r>
                            <a:rPr lang="es-ES_tradnl" i="1">
                              <a:latin typeface="Cambria Math"/>
                            </a:rPr>
                            <m:t>𝐹</m:t>
                          </m:r>
                        </m:e>
                        <m:sub>
                          <m:r>
                            <a:rPr lang="es-ES_tradnl" i="1">
                              <a:latin typeface="Cambria Math"/>
                            </a:rPr>
                            <m:t>𝑅</m:t>
                          </m:r>
                        </m:sub>
                      </m:sSub>
                      <m:r>
                        <a:rPr lang="es-ES_tradnl" i="1">
                          <a:latin typeface="Cambria Math"/>
                        </a:rPr>
                        <m:t>∗</m:t>
                      </m:r>
                      <m:r>
                        <a:rPr lang="es-ES_tradnl" i="1">
                          <a:latin typeface="Cambria Math"/>
                        </a:rPr>
                        <m:t>𝐴</m:t>
                      </m:r>
                      <m:r>
                        <a:rPr lang="es-ES_tradnl" i="1">
                          <a:latin typeface="Cambria Math"/>
                        </a:rPr>
                        <m:t>∗[</m:t>
                      </m:r>
                      <m:r>
                        <a:rPr lang="es-ES_tradnl" i="1">
                          <a:latin typeface="Cambria Math"/>
                        </a:rPr>
                        <m:t>𝐸</m:t>
                      </m:r>
                      <m:r>
                        <a:rPr lang="es-ES_tradnl" i="1">
                          <a:latin typeface="Cambria Math"/>
                        </a:rPr>
                        <m:t>∗</m:t>
                      </m:r>
                      <m:r>
                        <m:rPr>
                          <m:sty m:val="p"/>
                        </m:rPr>
                        <a:rPr lang="es-ES_tradnl">
                          <a:latin typeface="Cambria Math"/>
                        </a:rPr>
                        <m:t>τ</m:t>
                      </m:r>
                      <m:r>
                        <a:rPr lang="es-ES_tradnl" i="1">
                          <a:latin typeface="Cambria Math"/>
                        </a:rPr>
                        <m:t>∗</m:t>
                      </m:r>
                      <m:r>
                        <m:rPr>
                          <m:sty m:val="p"/>
                        </m:rPr>
                        <a:rPr lang="es-ES_tradnl">
                          <a:latin typeface="Cambria Math"/>
                        </a:rPr>
                        <m:t>α</m:t>
                      </m:r>
                      <m:r>
                        <a:rPr lang="es-ES_tradnl" i="1">
                          <a:latin typeface="Cambria Math"/>
                        </a:rPr>
                        <m:t>∗</m:t>
                      </m:r>
                      <m:r>
                        <m:rPr>
                          <m:sty m:val="p"/>
                        </m:rPr>
                        <a:rPr lang="es-ES_tradnl">
                          <a:latin typeface="Cambria Math"/>
                        </a:rPr>
                        <m:t>k</m:t>
                      </m:r>
                      <m:r>
                        <a:rPr lang="es-ES_tradnl" i="1">
                          <a:latin typeface="Cambria Math"/>
                        </a:rPr>
                        <m:t>−</m:t>
                      </m:r>
                      <m:sSub>
                        <m:sSubPr>
                          <m:ctrlPr>
                            <a:rPr lang="es-EC" i="1">
                              <a:latin typeface="Cambria Math"/>
                            </a:rPr>
                          </m:ctrlPr>
                        </m:sSubPr>
                        <m:e>
                          <m:r>
                            <a:rPr lang="es-ES_tradnl" i="1">
                              <a:latin typeface="Cambria Math"/>
                            </a:rPr>
                            <m:t>𝑈</m:t>
                          </m:r>
                        </m:e>
                        <m:sub>
                          <m:r>
                            <a:rPr lang="es-ES_tradnl" i="1">
                              <a:latin typeface="Cambria Math"/>
                            </a:rPr>
                            <m:t>𝐿</m:t>
                          </m:r>
                        </m:sub>
                      </m:sSub>
                      <m:r>
                        <a:rPr lang="es-ES_tradnl" i="1">
                          <a:latin typeface="Cambria Math"/>
                        </a:rPr>
                        <m:t>∗(</m:t>
                      </m:r>
                      <m:r>
                        <a:rPr lang="es-ES_tradnl" i="1">
                          <a:latin typeface="Cambria Math"/>
                        </a:rPr>
                        <m:t>𝑇</m:t>
                      </m:r>
                      <m:r>
                        <a:rPr lang="es-ES_tradnl" i="1">
                          <a:latin typeface="Cambria Math"/>
                        </a:rPr>
                        <m:t>3−</m:t>
                      </m:r>
                      <m:r>
                        <a:rPr lang="es-ES_tradnl" i="1">
                          <a:latin typeface="Cambria Math"/>
                        </a:rPr>
                        <m:t>𝑇</m:t>
                      </m:r>
                      <m:r>
                        <a:rPr lang="es-ES_tradnl" i="1">
                          <a:latin typeface="Cambria Math"/>
                        </a:rPr>
                        <m:t>1)]</m:t>
                      </m:r>
                    </m:oMath>
                  </m:oMathPara>
                </a14:m>
                <a:endParaRPr lang="es-EC" dirty="0" smtClean="0"/>
              </a:p>
              <a:p>
                <a:endParaRPr lang="es-EC" dirty="0"/>
              </a:p>
              <a:p>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404788" y="1213650"/>
                <a:ext cx="8496944" cy="2353850"/>
              </a:xfrm>
              <a:prstGeom prst="rect">
                <a:avLst/>
              </a:prstGeom>
              <a:blipFill rotWithShape="1">
                <a:blip r:embed="rId3"/>
                <a:stretch>
                  <a:fillRect l="-574" t="-1295" r="-1291" b="-336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428824" y="3225552"/>
                <a:ext cx="5283562" cy="369332"/>
              </a:xfrm>
              <a:prstGeom prst="rect">
                <a:avLst/>
              </a:prstGeom>
            </p:spPr>
            <p:txBody>
              <a:bodyPr wrap="none">
                <a:spAutoFit/>
              </a:bodyPr>
              <a:lstStyle/>
              <a:p>
                <a:r>
                  <a:rPr lang="es-ES_tradnl" dirty="0" smtClean="0">
                    <a:latin typeface="Times New Roman" pitchFamily="18" charset="0"/>
                    <a:cs typeface="Times New Roman" pitchFamily="18" charset="0"/>
                  </a:rPr>
                  <a:t>Determinándose que e</a:t>
                </a:r>
                <a:r>
                  <a:rPr lang="es-MX" dirty="0" smtClean="0">
                    <a:latin typeface="Times New Roman" pitchFamily="18" charset="0"/>
                    <a:cs typeface="Times New Roman" pitchFamily="18" charset="0"/>
                  </a:rPr>
                  <a:t>l calor útil es de </a:t>
                </a:r>
                <a14:m>
                  <m:oMath xmlns:m="http://schemas.openxmlformats.org/officeDocument/2006/math">
                    <m:sSub>
                      <m:sSubPr>
                        <m:ctrlPr>
                          <a:rPr lang="es-EC" i="1" smtClean="0">
                            <a:latin typeface="Cambria Math"/>
                          </a:rPr>
                        </m:ctrlPr>
                      </m:sSubPr>
                      <m:e>
                        <m:r>
                          <a:rPr lang="es-ES_tradnl" i="1">
                            <a:latin typeface="Cambria Math"/>
                          </a:rPr>
                          <m:t>𝑄</m:t>
                        </m:r>
                      </m:e>
                      <m:sub>
                        <m:r>
                          <a:rPr lang="es-ES_tradnl" i="1">
                            <a:latin typeface="Cambria Math"/>
                          </a:rPr>
                          <m:t>𝑢</m:t>
                        </m:r>
                      </m:sub>
                    </m:sSub>
                    <m:r>
                      <a:rPr lang="es-ES_tradnl" i="1">
                        <a:latin typeface="Cambria Math"/>
                      </a:rPr>
                      <m:t>=268 [</m:t>
                    </m:r>
                    <m:sSub>
                      <m:sSubPr>
                        <m:ctrlPr>
                          <a:rPr lang="es-EC" i="1">
                            <a:latin typeface="Cambria Math"/>
                          </a:rPr>
                        </m:ctrlPr>
                      </m:sSubPr>
                      <m:e>
                        <m:r>
                          <a:rPr lang="es-ES_tradnl" i="1">
                            <a:latin typeface="Cambria Math"/>
                          </a:rPr>
                          <m:t>𝑊</m:t>
                        </m:r>
                      </m:e>
                      <m:sub>
                        <m:r>
                          <a:rPr lang="es-ES_tradnl" i="1">
                            <a:latin typeface="Cambria Math"/>
                          </a:rPr>
                          <m:t>𝑡</m:t>
                        </m:r>
                      </m:sub>
                    </m:sSub>
                    <m:r>
                      <a:rPr lang="es-ES_tradnl" i="1">
                        <a:latin typeface="Cambria Math"/>
                      </a:rPr>
                      <m:t>]</m:t>
                    </m:r>
                  </m:oMath>
                </a14:m>
                <a:r>
                  <a:rPr lang="es-MX" dirty="0" smtClean="0">
                    <a:latin typeface="Times New Roman" pitchFamily="18" charset="0"/>
                    <a:cs typeface="Times New Roman" pitchFamily="18" charset="0"/>
                  </a:rPr>
                  <a:t> </a:t>
                </a:r>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428824" y="3225552"/>
                <a:ext cx="5283562" cy="369332"/>
              </a:xfrm>
              <a:prstGeom prst="rect">
                <a:avLst/>
              </a:prstGeom>
              <a:blipFill rotWithShape="1">
                <a:blip r:embed="rId4"/>
                <a:stretch>
                  <a:fillRect l="-923" t="-9836" r="-1153" b="-2459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404788" y="3844497"/>
                <a:ext cx="8559700" cy="2551724"/>
              </a:xfrm>
              <a:prstGeom prst="rect">
                <a:avLst/>
              </a:prstGeom>
            </p:spPr>
            <p:txBody>
              <a:bodyPr wrap="square">
                <a:spAutoFit/>
              </a:bodyPr>
              <a:lstStyle/>
              <a:p>
                <a:pPr algn="just"/>
                <a:r>
                  <a:rPr lang="es-ES_tradnl" dirty="0">
                    <a:latin typeface="Times New Roman" pitchFamily="18" charset="0"/>
                    <a:cs typeface="Times New Roman" pitchFamily="18" charset="0"/>
                  </a:rPr>
                  <a:t>Con esto se procede a calcular la eficiencia del sistema de colectores solares planos de doble cubierta con placa absorbedora corrugada de la siguiente manera</a:t>
                </a:r>
                <a:r>
                  <a:rPr lang="es-ES_tradnl" dirty="0" smtClean="0">
                    <a:latin typeface="Times New Roman" pitchFamily="18" charset="0"/>
                    <a:cs typeface="Times New Roman" pitchFamily="18" charset="0"/>
                  </a:rPr>
                  <a:t>.</a:t>
                </a:r>
              </a:p>
              <a:p>
                <a:pPr algn="just"/>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r>
                        <a:rPr lang="es-ES_tradnl" i="1">
                          <a:latin typeface="Cambria Math"/>
                        </a:rPr>
                        <m:t>𝜂</m:t>
                      </m:r>
                      <m:r>
                        <a:rPr lang="es-ES_tradnl" i="1">
                          <a:latin typeface="Cambria Math"/>
                        </a:rPr>
                        <m:t>=</m:t>
                      </m:r>
                      <m:f>
                        <m:fPr>
                          <m:ctrlPr>
                            <a:rPr lang="es-EC" i="1">
                              <a:latin typeface="Cambria Math"/>
                            </a:rPr>
                          </m:ctrlPr>
                        </m:fPr>
                        <m:num>
                          <m:r>
                            <a:rPr lang="es-ES_tradnl" i="1">
                              <a:latin typeface="Cambria Math"/>
                            </a:rPr>
                            <m:t>𝑄𝑢</m:t>
                          </m:r>
                        </m:num>
                        <m:den>
                          <m:r>
                            <a:rPr lang="es-ES_tradnl" i="1">
                              <a:latin typeface="Cambria Math"/>
                            </a:rPr>
                            <m:t>𝐼𝑚𝑒𝑑</m:t>
                          </m:r>
                          <m:r>
                            <a:rPr lang="es-ES_tradnl" i="1">
                              <a:latin typeface="Cambria Math"/>
                            </a:rPr>
                            <m:t>∗</m:t>
                          </m:r>
                          <m:r>
                            <a:rPr lang="es-ES_tradnl" i="1">
                              <a:latin typeface="Cambria Math"/>
                            </a:rPr>
                            <m:t>𝐴</m:t>
                          </m:r>
                        </m:den>
                      </m:f>
                    </m:oMath>
                  </m:oMathPara>
                </a14:m>
                <a:endParaRPr lang="es-EC" dirty="0" smtClean="0"/>
              </a:p>
              <a:p>
                <a:endParaRPr lang="es-EC" dirty="0" smtClean="0"/>
              </a:p>
              <a:p>
                <a:endParaRPr lang="es-EC" dirty="0"/>
              </a:p>
              <a:p>
                <a:r>
                  <a:rPr lang="es-EC" dirty="0" smtClean="0">
                    <a:latin typeface="Times New Roman" pitchFamily="18" charset="0"/>
                    <a:cs typeface="Times New Roman" pitchFamily="18" charset="0"/>
                  </a:rPr>
                  <a:t>Determinándose una eficiencia de</a:t>
                </a:r>
                <a:r>
                  <a:rPr lang="es-EC" dirty="0" smtClean="0"/>
                  <a:t> </a:t>
                </a:r>
                <a14:m>
                  <m:oMath xmlns:m="http://schemas.openxmlformats.org/officeDocument/2006/math">
                    <m:r>
                      <a:rPr lang="es-ES_tradnl" i="1">
                        <a:latin typeface="Cambria Math"/>
                      </a:rPr>
                      <m:t>𝜂</m:t>
                    </m:r>
                    <m:r>
                      <a:rPr lang="es-ES_tradnl" i="1">
                        <a:latin typeface="Cambria Math"/>
                      </a:rPr>
                      <m:t>=0,0967 ≅10 %</m:t>
                    </m:r>
                  </m:oMath>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404788" y="3844497"/>
                <a:ext cx="8559700" cy="2551724"/>
              </a:xfrm>
              <a:prstGeom prst="rect">
                <a:avLst/>
              </a:prstGeom>
              <a:blipFill rotWithShape="1">
                <a:blip r:embed="rId5"/>
                <a:stretch>
                  <a:fillRect l="-569" t="-1196" r="-1210" b="-3110"/>
                </a:stretch>
              </a:blipFill>
            </p:spPr>
            <p:txBody>
              <a:bodyPr/>
              <a:lstStyle/>
              <a:p>
                <a:r>
                  <a:rPr lang="es-EC">
                    <a:noFill/>
                  </a:rPr>
                  <a:t> </a:t>
                </a:r>
              </a:p>
            </p:txBody>
          </p:sp>
        </mc:Fallback>
      </mc:AlternateContent>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2" name="1 Rectángulo"/>
              <p:cNvSpPr/>
              <p:nvPr/>
            </p:nvSpPr>
            <p:spPr>
              <a:xfrm>
                <a:off x="274092" y="980728"/>
                <a:ext cx="8568952" cy="2828788"/>
              </a:xfrm>
              <a:prstGeom prst="rect">
                <a:avLst/>
              </a:prstGeom>
            </p:spPr>
            <p:txBody>
              <a:bodyPr wrap="square">
                <a:spAutoFit/>
              </a:bodyPr>
              <a:lstStyle/>
              <a:p>
                <a:pPr algn="ctr"/>
                <a:r>
                  <a:rPr lang="es-ES_tradnl" b="1" dirty="0">
                    <a:latin typeface="Times New Roman" pitchFamily="18" charset="0"/>
                    <a:cs typeface="Times New Roman" pitchFamily="18" charset="0"/>
                  </a:rPr>
                  <a:t>CALCULO DEL CALOR NECESARIO PARA SECAR 1Kg DE PASTO</a:t>
                </a:r>
                <a:endParaRPr lang="es-EC" dirty="0">
                  <a:latin typeface="Times New Roman" pitchFamily="18" charset="0"/>
                  <a:cs typeface="Times New Roman" pitchFamily="18" charset="0"/>
                </a:endParaRPr>
              </a:p>
              <a:p>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Se procede a calcular el calor necesario para secar un kilogramo de pasto fresco de la siguiente manera.</a:t>
                </a:r>
                <a:endParaRPr lang="es-EC" dirty="0">
                  <a:latin typeface="Times New Roman" pitchFamily="18" charset="0"/>
                  <a:cs typeface="Times New Roman" pitchFamily="18" charset="0"/>
                </a:endParaRPr>
              </a:p>
              <a:p>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s-ES_tradnl" i="1">
                          <a:latin typeface="Cambria Math"/>
                        </a:rPr>
                        <m:t>𝑄</m:t>
                      </m:r>
                      <m:r>
                        <a:rPr lang="es-ES_tradnl" i="1">
                          <a:latin typeface="Cambria Math"/>
                        </a:rPr>
                        <m:t>=</m:t>
                      </m:r>
                      <m:f>
                        <m:fPr>
                          <m:ctrlPr>
                            <a:rPr lang="es-EC" i="1">
                              <a:latin typeface="Cambria Math"/>
                            </a:rPr>
                          </m:ctrlPr>
                        </m:fPr>
                        <m:num>
                          <m:r>
                            <a:rPr lang="es-ES_tradnl" i="1">
                              <a:latin typeface="Cambria Math"/>
                            </a:rPr>
                            <m:t>𝑀</m:t>
                          </m:r>
                        </m:num>
                        <m:den>
                          <m:r>
                            <a:rPr lang="es-ES_tradnl" i="1">
                              <a:latin typeface="Cambria Math"/>
                            </a:rPr>
                            <m:t>𝑇𝑠</m:t>
                          </m:r>
                        </m:den>
                      </m:f>
                      <m:r>
                        <a:rPr lang="es-ES_tradnl" i="1">
                          <a:latin typeface="Cambria Math"/>
                        </a:rPr>
                        <m:t>∗</m:t>
                      </m:r>
                      <m:r>
                        <a:rPr lang="es-ES_tradnl" i="1">
                          <a:latin typeface="Cambria Math"/>
                        </a:rPr>
                        <m:t>𝐶𝑝</m:t>
                      </m:r>
                      <m:r>
                        <a:rPr lang="es-ES_tradnl" i="1">
                          <a:latin typeface="Cambria Math"/>
                        </a:rPr>
                        <m:t>∗</m:t>
                      </m:r>
                      <m:d>
                        <m:dPr>
                          <m:ctrlPr>
                            <a:rPr lang="es-EC" i="1">
                              <a:latin typeface="Cambria Math"/>
                            </a:rPr>
                          </m:ctrlPr>
                        </m:dPr>
                        <m:e>
                          <m:r>
                            <a:rPr lang="es-ES_tradnl" i="1">
                              <a:latin typeface="Cambria Math"/>
                            </a:rPr>
                            <m:t>𝑇𝑐</m:t>
                          </m:r>
                          <m:r>
                            <a:rPr lang="es-ES_tradnl" i="1">
                              <a:latin typeface="Cambria Math"/>
                            </a:rPr>
                            <m:t>−</m:t>
                          </m:r>
                          <m:r>
                            <a:rPr lang="es-ES_tradnl" i="1">
                              <a:latin typeface="Cambria Math"/>
                            </a:rPr>
                            <m:t>𝑇</m:t>
                          </m:r>
                          <m:r>
                            <a:rPr lang="es-ES_tradnl" i="1">
                              <a:latin typeface="Cambria Math"/>
                            </a:rPr>
                            <m:t>1</m:t>
                          </m:r>
                        </m:e>
                      </m:d>
                      <m:r>
                        <a:rPr lang="es-ES_tradnl" i="1">
                          <a:latin typeface="Cambria Math"/>
                        </a:rPr>
                        <m:t>+</m:t>
                      </m:r>
                      <m:f>
                        <m:fPr>
                          <m:ctrlPr>
                            <a:rPr lang="es-EC" i="1">
                              <a:latin typeface="Cambria Math"/>
                            </a:rPr>
                          </m:ctrlPr>
                        </m:fPr>
                        <m:num>
                          <m:r>
                            <a:rPr lang="es-ES_tradnl" i="1">
                              <a:latin typeface="Cambria Math"/>
                            </a:rPr>
                            <m:t>∆</m:t>
                          </m:r>
                          <m:r>
                            <a:rPr lang="es-ES_tradnl" i="1">
                              <a:latin typeface="Cambria Math"/>
                            </a:rPr>
                            <m:t>𝑊</m:t>
                          </m:r>
                        </m:num>
                        <m:den>
                          <m:r>
                            <a:rPr lang="es-ES_tradnl" i="1">
                              <a:latin typeface="Cambria Math"/>
                            </a:rPr>
                            <m:t>𝑇𝑠</m:t>
                          </m:r>
                        </m:den>
                      </m:f>
                      <m:r>
                        <a:rPr lang="es-ES_tradnl" i="1">
                          <a:latin typeface="Cambria Math"/>
                        </a:rPr>
                        <m:t>∗</m:t>
                      </m:r>
                      <m:r>
                        <a:rPr lang="es-ES_tradnl" i="1">
                          <a:latin typeface="Cambria Math"/>
                        </a:rPr>
                        <m:t>𝐻𝑓𝑔</m:t>
                      </m:r>
                    </m:oMath>
                  </m:oMathPara>
                </a14:m>
                <a:endParaRPr lang="es-EC" dirty="0" smtClean="0"/>
              </a:p>
              <a:p>
                <a:endParaRPr lang="es-EC" dirty="0"/>
              </a:p>
              <a:p>
                <a:r>
                  <a:rPr lang="es-EC" dirty="0" smtClean="0">
                    <a:latin typeface="Times New Roman" pitchFamily="18" charset="0"/>
                    <a:cs typeface="Times New Roman" pitchFamily="18" charset="0"/>
                  </a:rPr>
                  <a:t>Determinándose un calor de </a:t>
                </a:r>
                <a14:m>
                  <m:oMath xmlns:m="http://schemas.openxmlformats.org/officeDocument/2006/math">
                    <m:r>
                      <a:rPr lang="es-ES_tradnl" i="1">
                        <a:latin typeface="Cambria Math"/>
                      </a:rPr>
                      <m:t>𝑄</m:t>
                    </m:r>
                    <m:r>
                      <a:rPr lang="es-ES_tradnl" i="1">
                        <a:latin typeface="Cambria Math"/>
                      </a:rPr>
                      <m:t>=63,58 [</m:t>
                    </m:r>
                    <m:r>
                      <a:rPr lang="es-ES_tradnl" i="1">
                        <a:latin typeface="Cambria Math"/>
                      </a:rPr>
                      <m:t>𝑊𝑡</m:t>
                    </m:r>
                    <m:r>
                      <a:rPr lang="es-ES_tradnl" i="1">
                        <a:latin typeface="Cambria Math"/>
                      </a:rPr>
                      <m:t>]</m:t>
                    </m:r>
                  </m:oMath>
                </a14:m>
                <a:endParaRPr lang="es-EC" dirty="0"/>
              </a:p>
              <a:p>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274092" y="980728"/>
                <a:ext cx="8568952" cy="2828788"/>
              </a:xfrm>
              <a:prstGeom prst="rect">
                <a:avLst/>
              </a:prstGeom>
              <a:blipFill rotWithShape="1">
                <a:blip r:embed="rId3"/>
                <a:stretch>
                  <a:fillRect l="-640" t="-1078" r="-1209" b="-258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95536" y="3809516"/>
                <a:ext cx="8447508" cy="2642005"/>
              </a:xfrm>
              <a:prstGeom prst="rect">
                <a:avLst/>
              </a:prstGeom>
            </p:spPr>
            <p:txBody>
              <a:bodyPr wrap="square">
                <a:spAutoFit/>
              </a:bodyPr>
              <a:lstStyle/>
              <a:p>
                <a:pPr algn="ctr"/>
                <a:r>
                  <a:rPr lang="es-ES_tradnl" b="1" dirty="0" smtClean="0">
                    <a:latin typeface="Times New Roman" pitchFamily="18" charset="0"/>
                    <a:cs typeface="Times New Roman" pitchFamily="18" charset="0"/>
                  </a:rPr>
                  <a:t>CÁLCULO DEL CALOR PERDIDO POR CAMBIOS DE AIRE</a:t>
                </a:r>
              </a:p>
              <a:p>
                <a:pPr algn="ctr"/>
                <a:endParaRPr lang="es-ES_tradnl" b="1" dirty="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La </a:t>
                </a:r>
                <a:r>
                  <a:rPr lang="es-ES_tradnl" dirty="0">
                    <a:latin typeface="Times New Roman" pitchFamily="18" charset="0"/>
                    <a:cs typeface="Times New Roman" pitchFamily="18" charset="0"/>
                  </a:rPr>
                  <a:t>cantidad de energía térmica que sale hacia al ambiente se determina mediante </a:t>
                </a:r>
                <a:r>
                  <a:rPr lang="es-ES_tradnl" dirty="0" smtClean="0">
                    <a:latin typeface="Times New Roman" pitchFamily="18" charset="0"/>
                    <a:cs typeface="Times New Roman" pitchFamily="18" charset="0"/>
                  </a:rPr>
                  <a:t>la siguiente ecuación.</a:t>
                </a:r>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𝑄𝑝</m:t>
                          </m:r>
                        </m:e>
                        <m:sub>
                          <m:r>
                            <a:rPr lang="es-ES_tradnl" i="1">
                              <a:latin typeface="Cambria Math"/>
                            </a:rPr>
                            <m:t>𝑐𝑎</m:t>
                          </m:r>
                        </m:sub>
                      </m:sSub>
                      <m:r>
                        <a:rPr lang="es-ES_tradnl" i="1">
                          <a:latin typeface="Cambria Math"/>
                        </a:rPr>
                        <m:t>=</m:t>
                      </m:r>
                      <m:r>
                        <a:rPr lang="es-ES_tradnl" i="1">
                          <a:latin typeface="Cambria Math"/>
                        </a:rPr>
                        <m:t>𝑁</m:t>
                      </m:r>
                      <m:r>
                        <a:rPr lang="es-ES_tradnl" i="1">
                          <a:latin typeface="Cambria Math"/>
                        </a:rPr>
                        <m:t>∗</m:t>
                      </m:r>
                      <m:r>
                        <a:rPr lang="es-ES_tradnl" i="1">
                          <a:latin typeface="Cambria Math"/>
                        </a:rPr>
                        <m:t>𝛿</m:t>
                      </m:r>
                      <m:r>
                        <a:rPr lang="es-ES_tradnl" i="1">
                          <a:latin typeface="Cambria Math"/>
                        </a:rPr>
                        <m:t>∗</m:t>
                      </m:r>
                      <m:r>
                        <a:rPr lang="es-ES_tradnl" i="1">
                          <a:latin typeface="Cambria Math"/>
                        </a:rPr>
                        <m:t>𝑉</m:t>
                      </m:r>
                      <m:r>
                        <a:rPr lang="es-ES_tradnl" i="1">
                          <a:latin typeface="Cambria Math"/>
                        </a:rPr>
                        <m:t>∗</m:t>
                      </m:r>
                      <m:r>
                        <a:rPr lang="es-ES_tradnl" i="1">
                          <a:latin typeface="Cambria Math"/>
                        </a:rPr>
                        <m:t>𝐶𝑝</m:t>
                      </m:r>
                      <m:r>
                        <a:rPr lang="es-ES_tradnl" i="1">
                          <a:latin typeface="Cambria Math"/>
                        </a:rPr>
                        <m:t>∗(</m:t>
                      </m:r>
                      <m:r>
                        <a:rPr lang="es-ES_tradnl" i="1">
                          <a:latin typeface="Cambria Math"/>
                        </a:rPr>
                        <m:t>𝑇𝑠𝑢𝑝</m:t>
                      </m:r>
                      <m:r>
                        <a:rPr lang="es-ES_tradnl" i="1">
                          <a:latin typeface="Cambria Math"/>
                        </a:rPr>
                        <m:t>−</m:t>
                      </m:r>
                      <m:r>
                        <a:rPr lang="es-ES_tradnl" i="1">
                          <a:latin typeface="Cambria Math"/>
                        </a:rPr>
                        <m:t>𝑇𝑎𝑚𝑏</m:t>
                      </m:r>
                      <m:r>
                        <a:rPr lang="es-ES_tradnl" i="1">
                          <a:latin typeface="Cambria Math"/>
                        </a:rPr>
                        <m:t>)</m:t>
                      </m:r>
                    </m:oMath>
                  </m:oMathPara>
                </a14:m>
                <a:endParaRPr lang="es-EC" dirty="0"/>
              </a:p>
              <a:p>
                <a:pPr algn="just"/>
                <a:endParaRPr lang="es-EC" dirty="0" smtClean="0">
                  <a:latin typeface="Times New Roman" pitchFamily="18" charset="0"/>
                  <a:cs typeface="Times New Roman" pitchFamily="18" charset="0"/>
                </a:endParaRPr>
              </a:p>
              <a:p>
                <a:r>
                  <a:rPr lang="es-EC" dirty="0" smtClean="0">
                    <a:latin typeface="Times New Roman" pitchFamily="18" charset="0"/>
                    <a:cs typeface="Times New Roman" pitchFamily="18" charset="0"/>
                  </a:rPr>
                  <a:t>Determinándose un valor de </a:t>
                </a:r>
                <a14:m>
                  <m:oMath xmlns:m="http://schemas.openxmlformats.org/officeDocument/2006/math">
                    <m:sSub>
                      <m:sSubPr>
                        <m:ctrlPr>
                          <a:rPr lang="es-EC" i="1">
                            <a:latin typeface="Cambria Math"/>
                          </a:rPr>
                        </m:ctrlPr>
                      </m:sSubPr>
                      <m:e>
                        <m:r>
                          <a:rPr lang="es-ES_tradnl" i="1">
                            <a:latin typeface="Cambria Math"/>
                          </a:rPr>
                          <m:t>𝑄𝑝</m:t>
                        </m:r>
                      </m:e>
                      <m:sub>
                        <m:r>
                          <a:rPr lang="es-ES_tradnl" i="1">
                            <a:latin typeface="Cambria Math"/>
                          </a:rPr>
                          <m:t>𝑐𝑎</m:t>
                        </m:r>
                      </m:sub>
                    </m:sSub>
                    <m:r>
                      <a:rPr lang="es-ES_tradnl" i="1">
                        <a:latin typeface="Cambria Math"/>
                      </a:rPr>
                      <m:t>=2 </m:t>
                    </m:r>
                    <m:r>
                      <a:rPr lang="es-ES_tradnl" i="1">
                        <a:latin typeface="Cambria Math"/>
                      </a:rPr>
                      <m:t>𝑊𝑡</m:t>
                    </m:r>
                  </m:oMath>
                </a14:m>
                <a:endParaRPr lang="es-EC" dirty="0"/>
              </a:p>
              <a:p>
                <a:endParaRPr lang="es-ES_tradnl" dirty="0" smtClean="0">
                  <a:latin typeface="Times New Roman" pitchFamily="18" charset="0"/>
                  <a:cs typeface="Times New Roman" pitchFamily="18" charset="0"/>
                </a:endParaRPr>
              </a:p>
            </p:txBody>
          </p:sp>
        </mc:Choice>
        <mc:Fallback xmlns="">
          <p:sp>
            <p:nvSpPr>
              <p:cNvPr id="3" name="2 Rectángulo"/>
              <p:cNvSpPr>
                <a:spLocks noRot="1" noChangeAspect="1" noMove="1" noResize="1" noEditPoints="1" noAdjustHandles="1" noChangeArrowheads="1" noChangeShapeType="1" noTextEdit="1"/>
              </p:cNvSpPr>
              <p:nvPr/>
            </p:nvSpPr>
            <p:spPr>
              <a:xfrm>
                <a:off x="395536" y="3809516"/>
                <a:ext cx="8447508" cy="2642005"/>
              </a:xfrm>
              <a:prstGeom prst="rect">
                <a:avLst/>
              </a:prstGeom>
              <a:blipFill rotWithShape="1">
                <a:blip r:embed="rId4"/>
                <a:stretch>
                  <a:fillRect l="-649" t="-1155" r="-1227" b="-2771"/>
                </a:stretch>
              </a:blipFill>
            </p:spPr>
            <p:txBody>
              <a:bodyPr/>
              <a:lstStyle/>
              <a:p>
                <a:r>
                  <a:rPr lang="es-EC">
                    <a:noFill/>
                  </a:rPr>
                  <a:t> </a:t>
                </a:r>
              </a:p>
            </p:txBody>
          </p:sp>
        </mc:Fallback>
      </mc:AlternateContent>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mc:AlternateContent xmlns:mc="http://schemas.openxmlformats.org/markup-compatibility/2006" xmlns:a14="http://schemas.microsoft.com/office/drawing/2010/main">
        <mc:Choice Requires="a14">
          <p:sp>
            <p:nvSpPr>
              <p:cNvPr id="4" name="3 Rectángulo"/>
              <p:cNvSpPr/>
              <p:nvPr/>
            </p:nvSpPr>
            <p:spPr>
              <a:xfrm>
                <a:off x="395536" y="895536"/>
                <a:ext cx="8447508" cy="6022931"/>
              </a:xfrm>
              <a:prstGeom prst="rect">
                <a:avLst/>
              </a:prstGeom>
            </p:spPr>
            <p:txBody>
              <a:bodyPr wrap="square">
                <a:spAutoFit/>
              </a:bodyPr>
              <a:lstStyle/>
              <a:p>
                <a:pPr algn="ctr"/>
                <a:r>
                  <a:rPr lang="es-ES_tradnl" b="1" dirty="0" smtClean="0">
                    <a:latin typeface="Times New Roman" pitchFamily="18" charset="0"/>
                    <a:cs typeface="Times New Roman" pitchFamily="18" charset="0"/>
                  </a:rPr>
                  <a:t>CÁLCULO DEL CALOR PERDIDO POR LAS PAREDES DE LA CÁMARA</a:t>
                </a:r>
              </a:p>
              <a:p>
                <a:pPr algn="ctr"/>
                <a:endParaRPr lang="es-ES_tradnl" b="1"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Existe un flujo de calor que atraviesa las paredes y se disipa en el ambiente. Para la determinación del calor perdido por las paredes de la cámara poliédrica se utiliza </a:t>
                </a:r>
                <a:r>
                  <a:rPr lang="es-ES_tradnl" dirty="0" smtClean="0">
                    <a:latin typeface="Times New Roman" pitchFamily="18" charset="0"/>
                    <a:cs typeface="Times New Roman" pitchFamily="18" charset="0"/>
                  </a:rPr>
                  <a:t>la siguiente ecuación:</a:t>
                </a:r>
                <a:endParaRPr lang="es-EC" dirty="0">
                  <a:latin typeface="Times New Roman" pitchFamily="18" charset="0"/>
                  <a:cs typeface="Times New Roman" pitchFamily="18" charset="0"/>
                </a:endParaRPr>
              </a:p>
              <a:p>
                <a:r>
                  <a:rPr lang="es-ES_tradnl" dirty="0"/>
                  <a:t> </a:t>
                </a:r>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𝑝𝑝</m:t>
                          </m:r>
                        </m:sub>
                      </m:sSub>
                      <m:r>
                        <a:rPr lang="es-ES_tradnl" i="1">
                          <a:latin typeface="Cambria Math"/>
                        </a:rPr>
                        <m:t>=</m:t>
                      </m:r>
                      <m:r>
                        <a:rPr lang="es-ES_tradnl" i="1">
                          <a:latin typeface="Cambria Math"/>
                        </a:rPr>
                        <m:t>𝑈</m:t>
                      </m:r>
                      <m:r>
                        <a:rPr lang="es-ES_tradnl" i="1">
                          <a:latin typeface="Cambria Math"/>
                        </a:rPr>
                        <m:t>∗</m:t>
                      </m:r>
                      <m:r>
                        <a:rPr lang="es-ES_tradnl" i="1">
                          <a:latin typeface="Cambria Math"/>
                        </a:rPr>
                        <m:t>𝐴</m:t>
                      </m:r>
                      <m:r>
                        <a:rPr lang="es-ES_tradnl" i="1">
                          <a:latin typeface="Cambria Math"/>
                        </a:rPr>
                        <m:t>∗(</m:t>
                      </m:r>
                      <m:r>
                        <a:rPr lang="es-ES_tradnl" i="1">
                          <a:latin typeface="Cambria Math"/>
                        </a:rPr>
                        <m:t>𝑇𝑠𝑢𝑝</m:t>
                      </m:r>
                      <m:r>
                        <a:rPr lang="es-ES_tradnl" i="1">
                          <a:latin typeface="Cambria Math"/>
                        </a:rPr>
                        <m:t>−</m:t>
                      </m:r>
                      <m:r>
                        <a:rPr lang="es-ES_tradnl" i="1">
                          <a:latin typeface="Cambria Math"/>
                        </a:rPr>
                        <m:t>𝑇𝑎𝑚𝑏</m:t>
                      </m:r>
                      <m:r>
                        <a:rPr lang="es-ES_tradnl" i="1">
                          <a:latin typeface="Cambria Math"/>
                        </a:rPr>
                        <m:t>)</m:t>
                      </m:r>
                    </m:oMath>
                  </m:oMathPara>
                </a14:m>
                <a:endParaRPr lang="es-EC" dirty="0" smtClean="0"/>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r>
                  <a:rPr lang="es-EC" dirty="0" smtClean="0">
                    <a:latin typeface="Times New Roman" pitchFamily="18" charset="0"/>
                    <a:cs typeface="Times New Roman" pitchFamily="18" charset="0"/>
                  </a:rPr>
                  <a:t>Determinándose un valor de </a:t>
                </a:r>
                <a14:m>
                  <m:oMath xmlns:m="http://schemas.openxmlformats.org/officeDocument/2006/math">
                    <m:sSub>
                      <m:sSubPr>
                        <m:ctrlPr>
                          <a:rPr lang="es-EC" i="1">
                            <a:latin typeface="Cambria Math"/>
                          </a:rPr>
                        </m:ctrlPr>
                      </m:sSubPr>
                      <m:e>
                        <m:r>
                          <a:rPr lang="es-ES_tradnl" i="1">
                            <a:latin typeface="Cambria Math"/>
                          </a:rPr>
                          <m:t>𝑄</m:t>
                        </m:r>
                      </m:e>
                      <m:sub>
                        <m:r>
                          <a:rPr lang="es-ES_tradnl" i="1">
                            <a:latin typeface="Cambria Math"/>
                          </a:rPr>
                          <m:t>𝑝𝑝</m:t>
                        </m:r>
                      </m:sub>
                    </m:sSub>
                    <m:r>
                      <a:rPr lang="es-ES_tradnl" i="1">
                        <a:latin typeface="Cambria Math"/>
                      </a:rPr>
                      <m:t>=16,19 [</m:t>
                    </m:r>
                    <m:r>
                      <a:rPr lang="es-ES_tradnl" i="1">
                        <a:latin typeface="Cambria Math"/>
                      </a:rPr>
                      <m:t>𝑊𝑡</m:t>
                    </m:r>
                    <m:r>
                      <a:rPr lang="es-ES_tradnl" i="1">
                        <a:latin typeface="Cambria Math"/>
                      </a:rPr>
                      <m:t>]</m:t>
                    </m:r>
                  </m:oMath>
                </a14:m>
                <a:endParaRPr lang="es-EC" dirty="0"/>
              </a:p>
              <a:p>
                <a:endParaRPr lang="es-ES_tradnl" dirty="0" smtClean="0">
                  <a:latin typeface="Times New Roman" pitchFamily="18" charset="0"/>
                  <a:cs typeface="Times New Roman" pitchFamily="18" charset="0"/>
                </a:endParaRPr>
              </a:p>
            </p:txBody>
          </p:sp>
        </mc:Choice>
        <mc:Fallback xmlns="">
          <p:sp>
            <p:nvSpPr>
              <p:cNvPr id="4" name="3 Rectángulo"/>
              <p:cNvSpPr>
                <a:spLocks noRot="1" noChangeAspect="1" noMove="1" noResize="1" noEditPoints="1" noAdjustHandles="1" noChangeArrowheads="1" noChangeShapeType="1" noTextEdit="1"/>
              </p:cNvSpPr>
              <p:nvPr/>
            </p:nvSpPr>
            <p:spPr>
              <a:xfrm>
                <a:off x="395536" y="895536"/>
                <a:ext cx="8447508" cy="6022931"/>
              </a:xfrm>
              <a:prstGeom prst="rect">
                <a:avLst/>
              </a:prstGeom>
              <a:blipFill rotWithShape="1">
                <a:blip r:embed="rId3"/>
                <a:stretch>
                  <a:fillRect l="-649" t="-506" r="-1227" b="-709"/>
                </a:stretch>
              </a:blipFill>
            </p:spPr>
            <p:txBody>
              <a:bodyPr/>
              <a:lstStyle/>
              <a:p>
                <a:r>
                  <a:rPr lang="es-EC">
                    <a:noFill/>
                  </a:rPr>
                  <a:t> </a:t>
                </a:r>
              </a:p>
            </p:txBody>
          </p:sp>
        </mc:Fallback>
      </mc:AlternateContent>
      <p:pic>
        <p:nvPicPr>
          <p:cNvPr id="6" name="5 Imagen"/>
          <p:cNvPicPr/>
          <p:nvPr/>
        </p:nvPicPr>
        <p:blipFill>
          <a:blip r:embed="rId4">
            <a:extLst>
              <a:ext uri="{28A0092B-C50C-407E-A947-70E740481C1C}">
                <a14:useLocalDpi xmlns:a14="http://schemas.microsoft.com/office/drawing/2010/main" val="0"/>
              </a:ext>
            </a:extLst>
          </a:blip>
          <a:srcRect/>
          <a:stretch>
            <a:fillRect/>
          </a:stretch>
        </p:blipFill>
        <p:spPr bwMode="auto">
          <a:xfrm>
            <a:off x="3628628" y="3068538"/>
            <a:ext cx="2095500" cy="2952750"/>
          </a:xfrm>
          <a:prstGeom prst="rect">
            <a:avLst/>
          </a:prstGeom>
          <a:noFill/>
          <a:ln>
            <a:noFill/>
          </a:ln>
        </p:spPr>
      </p:pic>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35063" y="671860"/>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PRESENTACIÓN DE RESULTADOS</a:t>
            </a:r>
            <a:endParaRPr lang="es-ES" sz="2400" dirty="0">
              <a:latin typeface="Arial" charset="0"/>
            </a:endParaRPr>
          </a:p>
        </p:txBody>
      </p:sp>
      <p:sp>
        <p:nvSpPr>
          <p:cNvPr id="2" name="1 Rectángulo"/>
          <p:cNvSpPr/>
          <p:nvPr/>
        </p:nvSpPr>
        <p:spPr>
          <a:xfrm>
            <a:off x="432049" y="1412776"/>
            <a:ext cx="8352928" cy="369332"/>
          </a:xfrm>
          <a:prstGeom prst="rect">
            <a:avLst/>
          </a:prstGeom>
        </p:spPr>
        <p:txBody>
          <a:bodyPr wrap="square">
            <a:spAutoFit/>
          </a:bodyPr>
          <a:lstStyle/>
          <a:p>
            <a:pPr algn="ctr"/>
            <a:r>
              <a:rPr lang="es-ES_tradnl" b="1" dirty="0" smtClean="0">
                <a:latin typeface="Times New Roman" pitchFamily="18" charset="0"/>
                <a:cs typeface="Times New Roman" pitchFamily="18" charset="0"/>
              </a:rPr>
              <a:t>PRESENTACIÓN DE VARIABLES AMBIENTALES DEL EMPLAZAMIENTO</a:t>
            </a:r>
            <a:endParaRPr lang="es-EC" b="1" dirty="0">
              <a:latin typeface="Times New Roman" pitchFamily="18" charset="0"/>
              <a:cs typeface="Times New Roman"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2592386" y="1916832"/>
            <a:ext cx="4010025" cy="1952625"/>
          </a:xfrm>
          <a:prstGeom prst="rect">
            <a:avLst/>
          </a:prstGeom>
          <a:noFill/>
          <a:ln>
            <a:noFill/>
          </a:ln>
        </p:spPr>
      </p:pic>
      <p:sp>
        <p:nvSpPr>
          <p:cNvPr id="3" name="2 Rectángulo"/>
          <p:cNvSpPr/>
          <p:nvPr/>
        </p:nvSpPr>
        <p:spPr>
          <a:xfrm>
            <a:off x="432049" y="3933056"/>
            <a:ext cx="8352928" cy="646331"/>
          </a:xfrm>
          <a:prstGeom prst="rect">
            <a:avLst/>
          </a:prstGeom>
        </p:spPr>
        <p:txBody>
          <a:bodyPr wrap="square">
            <a:spAutoFit/>
          </a:bodyPr>
          <a:lstStyle/>
          <a:p>
            <a:pPr algn="ctr"/>
            <a:r>
              <a:rPr lang="es-ES_tradnl" b="1" dirty="0" smtClean="0">
                <a:latin typeface="Times New Roman" pitchFamily="18" charset="0"/>
                <a:cs typeface="Times New Roman" pitchFamily="18" charset="0"/>
              </a:rPr>
              <a:t>PRESENTACIÓN DE VARIABLES DEL SISTEMA ENERGÉTICO PARA CALENTAMIENTO DE AIRE DE PROCESO</a:t>
            </a:r>
            <a:endParaRPr lang="es-EC" b="1" dirty="0">
              <a:latin typeface="Times New Roman" pitchFamily="18" charset="0"/>
              <a:cs typeface="Times New Roman" pitchFamily="18" charset="0"/>
            </a:endParaRPr>
          </a:p>
        </p:txBody>
      </p:sp>
      <p:pic>
        <p:nvPicPr>
          <p:cNvPr id="9" name="8 Imagen"/>
          <p:cNvPicPr/>
          <p:nvPr/>
        </p:nvPicPr>
        <p:blipFill>
          <a:blip r:embed="rId4">
            <a:extLst>
              <a:ext uri="{28A0092B-C50C-407E-A947-70E740481C1C}">
                <a14:useLocalDpi xmlns:a14="http://schemas.microsoft.com/office/drawing/2010/main" val="0"/>
              </a:ext>
            </a:extLst>
          </a:blip>
          <a:srcRect/>
          <a:stretch>
            <a:fillRect/>
          </a:stretch>
        </p:blipFill>
        <p:spPr bwMode="auto">
          <a:xfrm>
            <a:off x="2051720" y="4581128"/>
            <a:ext cx="5114925" cy="2105025"/>
          </a:xfrm>
          <a:prstGeom prst="rect">
            <a:avLst/>
          </a:prstGeom>
          <a:noFill/>
          <a:ln>
            <a:noFill/>
          </a:ln>
        </p:spPr>
      </p:pic>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3 Rectángulo"/>
          <p:cNvSpPr/>
          <p:nvPr/>
        </p:nvSpPr>
        <p:spPr>
          <a:xfrm>
            <a:off x="1119684" y="490875"/>
            <a:ext cx="7556772" cy="646331"/>
          </a:xfrm>
          <a:prstGeom prst="rect">
            <a:avLst/>
          </a:prstGeom>
        </p:spPr>
        <p:txBody>
          <a:bodyPr wrap="square">
            <a:spAutoFit/>
          </a:bodyPr>
          <a:lstStyle/>
          <a:p>
            <a:pPr algn="ctr"/>
            <a:r>
              <a:rPr lang="es-ES_tradnl" b="1" dirty="0" smtClean="0">
                <a:latin typeface="Times New Roman" pitchFamily="18" charset="0"/>
                <a:cs typeface="Times New Roman" pitchFamily="18" charset="0"/>
              </a:rPr>
              <a:t>PRESENTACIÓN DE VARIABLES DE LA CÁMARA POLIÉDRICA DE SECADO</a:t>
            </a:r>
            <a:endParaRPr lang="es-EC" b="1" dirty="0">
              <a:latin typeface="Times New Roman" pitchFamily="18" charset="0"/>
              <a:cs typeface="Times New Roman"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2297708" y="1196752"/>
            <a:ext cx="4895850" cy="1466850"/>
          </a:xfrm>
          <a:prstGeom prst="rect">
            <a:avLst/>
          </a:prstGeom>
          <a:noFill/>
          <a:ln>
            <a:noFill/>
          </a:ln>
        </p:spPr>
      </p:pic>
      <p:sp>
        <p:nvSpPr>
          <p:cNvPr id="6" name="5 Rectángulo"/>
          <p:cNvSpPr/>
          <p:nvPr/>
        </p:nvSpPr>
        <p:spPr>
          <a:xfrm>
            <a:off x="179512" y="2780928"/>
            <a:ext cx="8712968" cy="369332"/>
          </a:xfrm>
          <a:prstGeom prst="rect">
            <a:avLst/>
          </a:prstGeom>
        </p:spPr>
        <p:txBody>
          <a:bodyPr wrap="square">
            <a:spAutoFit/>
          </a:bodyPr>
          <a:lstStyle/>
          <a:p>
            <a:pPr algn="ctr"/>
            <a:r>
              <a:rPr lang="es-ES_tradnl" b="1" dirty="0" smtClean="0">
                <a:latin typeface="Times New Roman" pitchFamily="18" charset="0"/>
                <a:cs typeface="Times New Roman" pitchFamily="18" charset="0"/>
              </a:rPr>
              <a:t>PRESENTACIÓN DE VARIABLES DEL PESO DE LA BIOMASA</a:t>
            </a:r>
            <a:endParaRPr lang="es-EC" b="1" dirty="0">
              <a:latin typeface="Times New Roman" pitchFamily="18" charset="0"/>
              <a:cs typeface="Times New Roman" pitchFamily="18" charset="0"/>
            </a:endParaRPr>
          </a:p>
        </p:txBody>
      </p:sp>
      <p:pic>
        <p:nvPicPr>
          <p:cNvPr id="5939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023" y="3212976"/>
            <a:ext cx="9698038"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4653136"/>
            <a:ext cx="52578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986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259632" y="447055"/>
            <a:ext cx="7488832" cy="923330"/>
          </a:xfrm>
          <a:prstGeom prst="rect">
            <a:avLst/>
          </a:prstGeom>
        </p:spPr>
        <p:txBody>
          <a:bodyPr wrap="square">
            <a:spAutoFit/>
          </a:bodyPr>
          <a:lstStyle/>
          <a:p>
            <a:pPr algn="ctr"/>
            <a:r>
              <a:rPr lang="es-ES_tradnl" b="1" dirty="0" smtClean="0">
                <a:latin typeface="Times New Roman" pitchFamily="18" charset="0"/>
                <a:cs typeface="Times New Roman" pitchFamily="18" charset="0"/>
              </a:rPr>
              <a:t>PRESENTACIÓN DE PARÁMETROS CALCULADOS EN LA EVALUACIÓN TERMODINÁMICA DEL SISTEMA ENERGÉTICO SOLAR</a:t>
            </a:r>
            <a:endParaRPr lang="es-EC" b="1" dirty="0">
              <a:latin typeface="Times New Roman" pitchFamily="18" charset="0"/>
              <a:cs typeface="Times New Roman" pitchFamily="18" charset="0"/>
            </a:endParaRPr>
          </a:p>
        </p:txBody>
      </p:sp>
      <p:pic>
        <p:nvPicPr>
          <p:cNvPr id="6" name="5 Imagen"/>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528" y="1426989"/>
            <a:ext cx="5937076" cy="5242371"/>
          </a:xfrm>
          <a:prstGeom prst="rect">
            <a:avLst/>
          </a:prstGeom>
          <a:noFill/>
          <a:ln>
            <a:noFill/>
          </a:ln>
        </p:spPr>
      </p:pic>
      <p:sp>
        <p:nvSpPr>
          <p:cNvPr id="3" name="2 Rectángulo"/>
          <p:cNvSpPr/>
          <p:nvPr/>
        </p:nvSpPr>
        <p:spPr>
          <a:xfrm>
            <a:off x="6300192" y="1844824"/>
            <a:ext cx="2751088" cy="4247317"/>
          </a:xfrm>
          <a:prstGeom prst="rect">
            <a:avLst/>
          </a:prstGeom>
        </p:spPr>
        <p:txBody>
          <a:bodyPr wrap="square">
            <a:spAutoFit/>
          </a:bodyPr>
          <a:lstStyle/>
          <a:p>
            <a:pPr algn="just"/>
            <a:r>
              <a:rPr lang="es-ES_tradnl" dirty="0">
                <a:latin typeface="Times New Roman" pitchFamily="18" charset="0"/>
                <a:cs typeface="Times New Roman" pitchFamily="18" charset="0"/>
              </a:rPr>
              <a:t>Con estos parámetros verificamos que se cumple que para sistemas térmicos a mayor temperatura menor eficiencia y además que si se aumentara un tercer colector solar al sistema el calor útil se volvería negativo, es por eso que para sistemas de alta temperatura este sistema no funciona adecuadamente  por que se tiene alta temperatura pero poco calor.</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6"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7" name="Text Box 2"/>
          <p:cNvSpPr txBox="1">
            <a:spLocks noChangeArrowheads="1"/>
          </p:cNvSpPr>
          <p:nvPr/>
        </p:nvSpPr>
        <p:spPr bwMode="auto">
          <a:xfrm>
            <a:off x="1125538" y="701899"/>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CÁMARA POLIÉDRICA ACTUAL</a:t>
            </a:r>
            <a:endParaRPr lang="es-ES" sz="2400" dirty="0">
              <a:latin typeface="Arial" charset="0"/>
            </a:endParaRPr>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586978" y="2962960"/>
            <a:ext cx="7945462" cy="3043958"/>
          </a:xfrm>
          <a:prstGeom prst="rect">
            <a:avLst/>
          </a:prstGeom>
          <a:noFill/>
          <a:ln>
            <a:noFill/>
          </a:ln>
        </p:spPr>
      </p:pic>
      <p:sp>
        <p:nvSpPr>
          <p:cNvPr id="3" name="2 CuadroTexto"/>
          <p:cNvSpPr txBox="1"/>
          <p:nvPr/>
        </p:nvSpPr>
        <p:spPr>
          <a:xfrm>
            <a:off x="225624" y="5822037"/>
            <a:ext cx="1584176" cy="923330"/>
          </a:xfrm>
          <a:prstGeom prst="rect">
            <a:avLst/>
          </a:prstGeom>
          <a:noFill/>
        </p:spPr>
        <p:txBody>
          <a:bodyPr wrap="square" rtlCol="0">
            <a:spAutoFit/>
          </a:bodyPr>
          <a:lstStyle/>
          <a:p>
            <a:r>
              <a:rPr lang="es-ES_tradnl" dirty="0">
                <a:latin typeface="Times New Roman" pitchFamily="18" charset="0"/>
                <a:cs typeface="Times New Roman" pitchFamily="18" charset="0"/>
              </a:rPr>
              <a:t>G</a:t>
            </a:r>
            <a:r>
              <a:rPr lang="es-ES_tradnl" dirty="0" smtClean="0">
                <a:latin typeface="Times New Roman" pitchFamily="18" charset="0"/>
                <a:cs typeface="Times New Roman" pitchFamily="18" charset="0"/>
              </a:rPr>
              <a:t>eometría </a:t>
            </a:r>
            <a:r>
              <a:rPr lang="es-ES_tradnl" dirty="0">
                <a:latin typeface="Times New Roman" pitchFamily="18" charset="0"/>
                <a:cs typeface="Times New Roman" pitchFamily="18" charset="0"/>
              </a:rPr>
              <a:t>poliédrica de </a:t>
            </a:r>
            <a:r>
              <a:rPr lang="es-ES_tradnl" dirty="0" smtClean="0">
                <a:latin typeface="Times New Roman" pitchFamily="18" charset="0"/>
                <a:cs typeface="Times New Roman" pitchFamily="18" charset="0"/>
              </a:rPr>
              <a:t>ocho </a:t>
            </a:r>
            <a:r>
              <a:rPr lang="es-ES_tradnl" dirty="0">
                <a:latin typeface="Times New Roman" pitchFamily="18" charset="0"/>
                <a:cs typeface="Times New Roman" pitchFamily="18" charset="0"/>
              </a:rPr>
              <a:t>lados</a:t>
            </a:r>
            <a:endParaRPr lang="es-EC" dirty="0"/>
          </a:p>
        </p:txBody>
      </p:sp>
      <p:sp>
        <p:nvSpPr>
          <p:cNvPr id="4" name="3 CuadroTexto"/>
          <p:cNvSpPr txBox="1"/>
          <p:nvPr/>
        </p:nvSpPr>
        <p:spPr>
          <a:xfrm>
            <a:off x="179512" y="2444850"/>
            <a:ext cx="2304256" cy="923330"/>
          </a:xfrm>
          <a:prstGeom prst="rect">
            <a:avLst/>
          </a:prstGeom>
          <a:noFill/>
        </p:spPr>
        <p:txBody>
          <a:bodyPr wrap="square" rtlCol="0">
            <a:spAutoFit/>
          </a:bodyPr>
          <a:lstStyle/>
          <a:p>
            <a:r>
              <a:rPr lang="es-ES_tradnl" dirty="0" smtClean="0">
                <a:latin typeface="Times New Roman" pitchFamily="18" charset="0"/>
                <a:cs typeface="Times New Roman" pitchFamily="18" charset="0"/>
              </a:rPr>
              <a:t>Acero </a:t>
            </a:r>
            <a:r>
              <a:rPr lang="es-ES_tradnl" dirty="0">
                <a:latin typeface="Times New Roman" pitchFamily="18" charset="0"/>
                <a:cs typeface="Times New Roman" pitchFamily="18" charset="0"/>
              </a:rPr>
              <a:t>inoxidable AISI 480 de 1mm de espesor</a:t>
            </a:r>
            <a:endParaRPr lang="es-EC" dirty="0"/>
          </a:p>
        </p:txBody>
      </p:sp>
      <p:sp>
        <p:nvSpPr>
          <p:cNvPr id="9" name="8 Llamada rectangular"/>
          <p:cNvSpPr/>
          <p:nvPr/>
        </p:nvSpPr>
        <p:spPr>
          <a:xfrm>
            <a:off x="2843808" y="5517232"/>
            <a:ext cx="1584176" cy="923330"/>
          </a:xfrm>
          <a:prstGeom prst="wedgeRectCallout">
            <a:avLst/>
          </a:prstGeom>
        </p:spPr>
        <p:txBody>
          <a:bodyPr wrap="square">
            <a:spAutoFit/>
          </a:bodyPr>
          <a:lstStyle/>
          <a:p>
            <a:r>
              <a:rPr lang="es-ES_tradnl" dirty="0" smtClean="0">
                <a:latin typeface="Times New Roman" pitchFamily="18" charset="0"/>
                <a:cs typeface="Times New Roman" pitchFamily="18" charset="0"/>
              </a:rPr>
              <a:t>Recubierta </a:t>
            </a:r>
            <a:r>
              <a:rPr lang="es-ES_tradnl" dirty="0">
                <a:latin typeface="Times New Roman" pitchFamily="18" charset="0"/>
                <a:cs typeface="Times New Roman" pitchFamily="18" charset="0"/>
              </a:rPr>
              <a:t>por 4cm de lana de vidrio</a:t>
            </a:r>
            <a:endParaRPr lang="es-EC" dirty="0"/>
          </a:p>
        </p:txBody>
      </p:sp>
      <p:sp>
        <p:nvSpPr>
          <p:cNvPr id="10" name="9 Rectángulo"/>
          <p:cNvSpPr/>
          <p:nvPr/>
        </p:nvSpPr>
        <p:spPr>
          <a:xfrm>
            <a:off x="2699792" y="1628800"/>
            <a:ext cx="2286000" cy="1200329"/>
          </a:xfrm>
          <a:prstGeom prst="rect">
            <a:avLst/>
          </a:prstGeom>
        </p:spPr>
        <p:txBody>
          <a:bodyPr wrap="square">
            <a:spAutoFit/>
          </a:bodyPr>
          <a:lstStyle/>
          <a:p>
            <a:r>
              <a:rPr lang="es-ES_tradnl" dirty="0" smtClean="0">
                <a:latin typeface="Times New Roman" pitchFamily="18" charset="0"/>
                <a:cs typeface="Times New Roman" pitchFamily="18" charset="0"/>
              </a:rPr>
              <a:t>Forrada </a:t>
            </a:r>
            <a:r>
              <a:rPr lang="es-ES_tradnl" dirty="0">
                <a:latin typeface="Times New Roman" pitchFamily="18" charset="0"/>
                <a:cs typeface="Times New Roman" pitchFamily="18" charset="0"/>
              </a:rPr>
              <a:t>con acero galvanizado de 1/32” de espesor en el exterior</a:t>
            </a:r>
            <a:endParaRPr lang="es-EC" dirty="0"/>
          </a:p>
        </p:txBody>
      </p:sp>
      <p:pic>
        <p:nvPicPr>
          <p:cNvPr id="102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800" y="1464582"/>
            <a:ext cx="9752013" cy="15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119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136328" y="2132856"/>
            <a:ext cx="7540128" cy="923330"/>
          </a:xfrm>
          <a:prstGeom prst="rect">
            <a:avLst/>
          </a:prstGeom>
        </p:spPr>
        <p:txBody>
          <a:bodyPr wrap="square">
            <a:spAutoFit/>
          </a:bodyPr>
          <a:lstStyle/>
          <a:p>
            <a:pPr algn="ctr"/>
            <a:r>
              <a:rPr lang="es-ES_tradnl" b="1" dirty="0" smtClean="0">
                <a:latin typeface="Times New Roman" pitchFamily="18" charset="0"/>
                <a:cs typeface="Times New Roman" pitchFamily="18" charset="0"/>
              </a:rPr>
              <a:t>PRESENTACIÓN DE PARÁMETROS CALCULADOS EN LA EVALUACIÓN TERMODINÁMICA DE LA CÁMARA POLIÉDRICA DE SECADO</a:t>
            </a:r>
            <a:endParaRPr lang="es-EC" b="1" dirty="0">
              <a:latin typeface="Times New Roman" pitchFamily="18" charset="0"/>
              <a:cs typeface="Times New Roman"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315072"/>
            <a:ext cx="6210250" cy="1266056"/>
          </a:xfrm>
          <a:prstGeom prst="rect">
            <a:avLst/>
          </a:prstGeom>
          <a:noFill/>
          <a:ln>
            <a:noFill/>
          </a:ln>
        </p:spPr>
      </p:pic>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35063" y="671860"/>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CONCLUSIONES</a:t>
            </a:r>
            <a:endParaRPr lang="es-ES" sz="2400" dirty="0">
              <a:latin typeface="Arial" charset="0"/>
            </a:endParaRPr>
          </a:p>
        </p:txBody>
      </p:sp>
      <p:sp>
        <p:nvSpPr>
          <p:cNvPr id="2" name="1 Rectángulo"/>
          <p:cNvSpPr/>
          <p:nvPr/>
        </p:nvSpPr>
        <p:spPr>
          <a:xfrm>
            <a:off x="222796" y="1556792"/>
            <a:ext cx="8496944" cy="5078313"/>
          </a:xfrm>
          <a:prstGeom prst="rect">
            <a:avLst/>
          </a:prstGeom>
        </p:spPr>
        <p:txBody>
          <a:bodyPr wrap="square">
            <a:spAutoFit/>
          </a:bodyPr>
          <a:lstStyle/>
          <a:p>
            <a:pPr lvl="0" algn="just"/>
            <a:r>
              <a:rPr lang="es-ES_tradnl" dirty="0">
                <a:latin typeface="Times New Roman" pitchFamily="18" charset="0"/>
                <a:cs typeface="Times New Roman" pitchFamily="18" charset="0"/>
              </a:rPr>
              <a:t>Con el desarrollo del presente proyecto investigativo se ha logrado identificar una aplicación del recurso solar de baja temperatura enfocado al secado rápido de biomasa y proponer una alternativa de solución al sistema de secado por combustión de biomasa mediante el uso de un sistema energético solar  para el aprovechamiento de la energía solar térmica de  baja temperatura por medio de un par de colectores solares planos de doble cubierta con placa absorbedora corrugada.</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lvl="0" algn="just"/>
            <a:r>
              <a:rPr lang="es-ES_tradnl" dirty="0">
                <a:latin typeface="Times New Roman" pitchFamily="18" charset="0"/>
                <a:cs typeface="Times New Roman" pitchFamily="18" charset="0"/>
              </a:rPr>
              <a:t>Al desarrollar la presente investigación se ha logrado determinar que la temperatura de aire de proceso al ingreso del sistema de colectores (constituido por un par de colectores solares planos de doble cubierta con placa absorbedora corrugada conectados en serie) se incrementa en casi cuatro veces su valor inicial al finalizar su recorrido por los mismos pasando de  25,65°C a 97,28°C.</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lvl="0" algn="just"/>
            <a:r>
              <a:rPr lang="es-ES_tradnl" dirty="0">
                <a:latin typeface="Times New Roman" pitchFamily="18" charset="0"/>
                <a:cs typeface="Times New Roman" pitchFamily="18" charset="0"/>
              </a:rPr>
              <a:t>Se determinó que en promedio 1 Kg de pasto fresco luego de someterse a seis horas de secado en el sistema poliédrico solar para secado rápido a una temperatura  y velocidad de aire de proceso en cámara de 80,06 °C y  4 m/s respectivamente, reduce su peso en un 55,7% terminando con un valor de 0,443 Kg al final de la experimentación.</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017712" y="751344"/>
            <a:ext cx="7730752" cy="3416320"/>
          </a:xfrm>
          <a:prstGeom prst="rect">
            <a:avLst/>
          </a:prstGeom>
        </p:spPr>
        <p:txBody>
          <a:bodyPr wrap="square">
            <a:spAutoFit/>
          </a:bodyPr>
          <a:lstStyle/>
          <a:p>
            <a:pPr lvl="0" algn="just"/>
            <a:r>
              <a:rPr lang="es-ES_tradnl" dirty="0" smtClean="0">
                <a:latin typeface="Times New Roman" pitchFamily="18" charset="0"/>
                <a:cs typeface="Times New Roman" pitchFamily="18" charset="0"/>
              </a:rPr>
              <a:t>En la evaluación termodinámica del sistema de colectores se concluye que para sistemas térmicos a mayor temperatura menor eficiencia y además que si se aumentara un tercer colector solar al sistema implementado el calor útil se volvería negativo razón por la cual para sistemas de alta temperatura el sistema propuesto e implementado no funciona adecuadamente  por que se tiene alta temperatura pero poco calor.</a:t>
            </a:r>
            <a:endParaRPr lang="es-EC"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 </a:t>
            </a:r>
            <a:endParaRPr lang="es-EC"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El sistema poliédrico solar para secado rápido de biomasa puede ser utilizado en regiones que disponen de un importante recurso solar, como es el caso de las comunidades localizadas en la Sierra central del Ecuador donde se ha determinado en promedio de 4 a 4,5 horas de sol pico y valores de irradiancia de 600 a 850 W/m2.</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35063" y="671860"/>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RECOMENDACIONES</a:t>
            </a:r>
            <a:endParaRPr lang="es-ES" sz="2400" dirty="0">
              <a:latin typeface="Arial" charset="0"/>
            </a:endParaRPr>
          </a:p>
        </p:txBody>
      </p:sp>
      <p:sp>
        <p:nvSpPr>
          <p:cNvPr id="2" name="1 Rectángulo"/>
          <p:cNvSpPr/>
          <p:nvPr/>
        </p:nvSpPr>
        <p:spPr>
          <a:xfrm>
            <a:off x="288033" y="1568981"/>
            <a:ext cx="8640960" cy="4524315"/>
          </a:xfrm>
          <a:prstGeom prst="rect">
            <a:avLst/>
          </a:prstGeom>
        </p:spPr>
        <p:txBody>
          <a:bodyPr wrap="square">
            <a:spAutoFit/>
          </a:bodyPr>
          <a:lstStyle/>
          <a:p>
            <a:pPr lvl="0" algn="just"/>
            <a:r>
              <a:rPr lang="es-ES_tradnl" dirty="0">
                <a:latin typeface="Times New Roman" pitchFamily="18" charset="0"/>
                <a:cs typeface="Times New Roman" pitchFamily="18" charset="0"/>
              </a:rPr>
              <a:t>Se recomienda que el proceso de secado en el sistema poliédrico solar se lo debería realizar a una temperatura aproximada de 50-65 °C con la finalidad de obtener mayor calor útil en el sistema, razón por la cual para mejorar los resultados del secado se recomienda realizar una automatización del sistema empleando para el efecto alguna técnica de control enfocada a temperatura de aire de proceso en la cámara poliédrica.</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lvl="0" algn="just"/>
            <a:r>
              <a:rPr lang="es-ES_tradnl" dirty="0">
                <a:latin typeface="Times New Roman" pitchFamily="18" charset="0"/>
                <a:cs typeface="Times New Roman" pitchFamily="18" charset="0"/>
              </a:rPr>
              <a:t>Con el objetivo de disminuir el calor perdido por cambios de aire del sistema realizado, se recomienda implementar un sistema electrónico de pesaje de la biomasa en la cámara poliédrica para de esta manera no tener que en el proceso experimental abrir la cámara de secado para sacar e ingresar la bandeja con la biomasa a pesar.</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lvl="0" algn="just"/>
            <a:r>
              <a:rPr lang="es-ES_tradnl" dirty="0">
                <a:latin typeface="Times New Roman" pitchFamily="18" charset="0"/>
                <a:cs typeface="Times New Roman" pitchFamily="18" charset="0"/>
              </a:rPr>
              <a:t>En lo referente a la operación del equipo experimental se recomienda que el operador primero encienda el </a:t>
            </a:r>
            <a:r>
              <a:rPr lang="es-ES_tradnl" dirty="0" err="1">
                <a:latin typeface="Times New Roman" pitchFamily="18" charset="0"/>
                <a:cs typeface="Times New Roman" pitchFamily="18" charset="0"/>
              </a:rPr>
              <a:t>switch</a:t>
            </a:r>
            <a:r>
              <a:rPr lang="es-ES_tradnl" dirty="0">
                <a:latin typeface="Times New Roman" pitchFamily="18" charset="0"/>
                <a:cs typeface="Times New Roman" pitchFamily="18" charset="0"/>
              </a:rPr>
              <a:t> del ventilador y luego el </a:t>
            </a:r>
            <a:r>
              <a:rPr lang="es-ES_tradnl" dirty="0" err="1">
                <a:latin typeface="Times New Roman" pitchFamily="18" charset="0"/>
                <a:cs typeface="Times New Roman" pitchFamily="18" charset="0"/>
              </a:rPr>
              <a:t>switch</a:t>
            </a:r>
            <a:r>
              <a:rPr lang="es-ES_tradnl" dirty="0">
                <a:latin typeface="Times New Roman" pitchFamily="18" charset="0"/>
                <a:cs typeface="Times New Roman" pitchFamily="18" charset="0"/>
              </a:rPr>
              <a:t> de encendido de la caja de operador para evitar campos magnéticos en el arranque del ventilador que alteren el funcionamiento de los </a:t>
            </a:r>
            <a:r>
              <a:rPr lang="es-ES_tradnl" dirty="0" err="1">
                <a:latin typeface="Times New Roman" pitchFamily="18" charset="0"/>
                <a:cs typeface="Times New Roman" pitchFamily="18" charset="0"/>
              </a:rPr>
              <a:t>LCD’s</a:t>
            </a:r>
            <a:r>
              <a:rPr lang="es-ES_tradnl" dirty="0">
                <a:latin typeface="Times New Roman" pitchFamily="18" charset="0"/>
                <a:cs typeface="Times New Roman" pitchFamily="18" charset="0"/>
              </a:rPr>
              <a:t> que muestran los datos medidos.</a:t>
            </a:r>
            <a:endParaRPr lang="es-EC" dirty="0">
              <a:latin typeface="Times New Roman" pitchFamily="18" charset="0"/>
              <a:cs typeface="Times New Roman" pitchFamily="18" charset="0"/>
            </a:endParaRPr>
          </a:p>
          <a:p>
            <a:pPr algn="just"/>
            <a:r>
              <a:rPr lang="es-ES_tradnl" dirty="0">
                <a:latin typeface="Times New Roman" pitchFamily="18" charset="0"/>
                <a:cs typeface="Times New Roman" pitchFamily="18" charset="0"/>
              </a:rPr>
              <a:t> </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201216" y="1700808"/>
            <a:ext cx="8712968" cy="3416320"/>
          </a:xfrm>
          <a:prstGeom prst="rect">
            <a:avLst/>
          </a:prstGeom>
        </p:spPr>
        <p:txBody>
          <a:bodyPr wrap="square">
            <a:spAutoFit/>
          </a:bodyPr>
          <a:lstStyle/>
          <a:p>
            <a:pPr lvl="0" algn="just"/>
            <a:r>
              <a:rPr lang="es-ES_tradnl" dirty="0" smtClean="0">
                <a:latin typeface="Times New Roman" pitchFamily="18" charset="0"/>
                <a:cs typeface="Times New Roman" pitchFamily="18" charset="0"/>
              </a:rPr>
              <a:t>En lo referente a la operación del equipo experimental se recomienda además limpiar las superficies o cubiertas de los colectores solares con el fin de eliminar suciedad o polvo acumulado que pudiera entorpecer el aprovechamiento de la radiación solar incidente en el área de captación.</a:t>
            </a:r>
            <a:endParaRPr lang="es-EC"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 </a:t>
            </a:r>
            <a:endParaRPr lang="es-EC" dirty="0" smtClean="0">
              <a:latin typeface="Times New Roman" pitchFamily="18" charset="0"/>
              <a:cs typeface="Times New Roman" pitchFamily="18" charset="0"/>
            </a:endParaRPr>
          </a:p>
          <a:p>
            <a:pPr lvl="0" algn="just"/>
            <a:r>
              <a:rPr lang="es-ES_tradnl" dirty="0" smtClean="0">
                <a:latin typeface="Times New Roman" pitchFamily="18" charset="0"/>
                <a:cs typeface="Times New Roman" pitchFamily="18" charset="0"/>
              </a:rPr>
              <a:t>Con los datos adquiridos y analizados en el presente proyecto se espera que sean cimiento para futuras investigaciones que utilicen este sistema para incorporarlo en otras aplicaciones ya sea directa o indirectamente.</a:t>
            </a:r>
            <a:endParaRPr lang="es-EC" dirty="0" smtClean="0">
              <a:latin typeface="Times New Roman" pitchFamily="18" charset="0"/>
              <a:cs typeface="Times New Roman" pitchFamily="18" charset="0"/>
            </a:endParaRPr>
          </a:p>
          <a:p>
            <a:pPr algn="just"/>
            <a:r>
              <a:rPr lang="es-ES_tradnl" dirty="0" smtClean="0">
                <a:latin typeface="Times New Roman" pitchFamily="18" charset="0"/>
                <a:cs typeface="Times New Roman" pitchFamily="18" charset="0"/>
              </a:rPr>
              <a:t> </a:t>
            </a:r>
            <a:endParaRPr lang="es-EC" dirty="0" smtClean="0">
              <a:latin typeface="Times New Roman" pitchFamily="18" charset="0"/>
              <a:cs typeface="Times New Roman" pitchFamily="18" charset="0"/>
            </a:endParaRPr>
          </a:p>
          <a:p>
            <a:pPr lvl="0" algn="just"/>
            <a:r>
              <a:rPr lang="es-ES_tradnl" dirty="0" smtClean="0">
                <a:latin typeface="Times New Roman" pitchFamily="18" charset="0"/>
                <a:cs typeface="Times New Roman" pitchFamily="18" charset="0"/>
              </a:rPr>
              <a:t>Mediante el uso de sistemas solares para calentamiento de fluidos aplicados al secado de biomasa se puede reducir el consumo de combustibles fósiles o leña que en el ámbito rural son deficitarios.</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35063" y="671860"/>
            <a:ext cx="69469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REFERENCIAS BIBLIOGRÁFICAS</a:t>
            </a:r>
            <a:endParaRPr lang="es-ES" sz="2400" dirty="0">
              <a:latin typeface="Arial" charset="0"/>
            </a:endParaRPr>
          </a:p>
        </p:txBody>
      </p:sp>
      <p:sp>
        <p:nvSpPr>
          <p:cNvPr id="2" name="1 Rectángulo"/>
          <p:cNvSpPr/>
          <p:nvPr/>
        </p:nvSpPr>
        <p:spPr>
          <a:xfrm>
            <a:off x="179512" y="1556792"/>
            <a:ext cx="8496944" cy="5078313"/>
          </a:xfrm>
          <a:prstGeom prst="rect">
            <a:avLst/>
          </a:prstGeom>
        </p:spPr>
        <p:txBody>
          <a:bodyPr wrap="square">
            <a:spAutoFit/>
          </a:bodyPr>
          <a:lstStyle/>
          <a:p>
            <a:pPr lvl="0"/>
            <a:r>
              <a:rPr lang="en-US" dirty="0" err="1">
                <a:latin typeface="Times New Roman" pitchFamily="18" charset="0"/>
                <a:cs typeface="Times New Roman" pitchFamily="18" charset="0"/>
              </a:rPr>
              <a:t>Incropera</a:t>
            </a:r>
            <a:r>
              <a:rPr lang="en-US" dirty="0">
                <a:latin typeface="Times New Roman" pitchFamily="18" charset="0"/>
                <a:cs typeface="Times New Roman" pitchFamily="18" charset="0"/>
              </a:rPr>
              <a:t> F., Dewitt D., Fundamentals of Heat and Mass Transfer, 4ª </a:t>
            </a:r>
            <a:r>
              <a:rPr lang="en-US" dirty="0" err="1">
                <a:latin typeface="Times New Roman" pitchFamily="18" charset="0"/>
                <a:cs typeface="Times New Roman" pitchFamily="18" charset="0"/>
              </a:rPr>
              <a:t>Edición</a:t>
            </a:r>
            <a:r>
              <a:rPr lang="en-US" dirty="0">
                <a:latin typeface="Times New Roman" pitchFamily="18" charset="0"/>
                <a:cs typeface="Times New Roman" pitchFamily="18" charset="0"/>
              </a:rPr>
              <a:t>, Editorial WILEY, New York, 1996.</a:t>
            </a:r>
            <a:endParaRPr lang="es-EC" dirty="0">
              <a:latin typeface="Times New Roman" pitchFamily="18" charset="0"/>
              <a:cs typeface="Times New Roman" pitchFamily="18" charset="0"/>
            </a:endParaRPr>
          </a:p>
          <a:p>
            <a:pPr lvl="0"/>
            <a:endParaRPr lang="es-ES_tradnl" dirty="0" smtClean="0">
              <a:latin typeface="Times New Roman" pitchFamily="18" charset="0"/>
              <a:cs typeface="Times New Roman" pitchFamily="18" charset="0"/>
            </a:endParaRPr>
          </a:p>
          <a:p>
            <a:pPr lvl="0"/>
            <a:r>
              <a:rPr lang="es-ES_tradnl" dirty="0" err="1" smtClean="0">
                <a:latin typeface="Times New Roman" pitchFamily="18" charset="0"/>
                <a:cs typeface="Times New Roman" pitchFamily="18" charset="0"/>
              </a:rPr>
              <a:t>Cengel</a:t>
            </a:r>
            <a:r>
              <a:rPr lang="es-ES_tradnl" dirty="0">
                <a:latin typeface="Times New Roman" pitchFamily="18" charset="0"/>
                <a:cs typeface="Times New Roman" pitchFamily="18" charset="0"/>
              </a:rPr>
              <a:t>, Y., Termodinámica, 6ª Edición, Editorial Mc Graw Hill, México, 2009. </a:t>
            </a:r>
            <a:endParaRPr lang="es-EC" dirty="0">
              <a:latin typeface="Times New Roman" pitchFamily="18" charset="0"/>
              <a:cs typeface="Times New Roman" pitchFamily="18" charset="0"/>
            </a:endParaRPr>
          </a:p>
          <a:p>
            <a:pPr lvl="0"/>
            <a:endParaRPr lang="es-ES_tradnl" dirty="0" smtClean="0">
              <a:latin typeface="Times New Roman" pitchFamily="18" charset="0"/>
              <a:cs typeface="Times New Roman" pitchFamily="18" charset="0"/>
            </a:endParaRPr>
          </a:p>
          <a:p>
            <a:pPr lvl="0"/>
            <a:r>
              <a:rPr lang="es-ES_tradnl" dirty="0" err="1" smtClean="0">
                <a:latin typeface="Times New Roman" pitchFamily="18" charset="0"/>
                <a:cs typeface="Times New Roman" pitchFamily="18" charset="0"/>
              </a:rPr>
              <a:t>Cengel</a:t>
            </a:r>
            <a:r>
              <a:rPr lang="es-ES_tradnl" dirty="0">
                <a:latin typeface="Times New Roman" pitchFamily="18" charset="0"/>
                <a:cs typeface="Times New Roman" pitchFamily="18" charset="0"/>
              </a:rPr>
              <a:t>, Y., Transferencia de Calor, 2ª Edición, Editorial Mc Graw Hill,                                                                                       México, 2003.</a:t>
            </a:r>
            <a:endParaRPr lang="es-EC" dirty="0">
              <a:latin typeface="Times New Roman" pitchFamily="18" charset="0"/>
              <a:cs typeface="Times New Roman" pitchFamily="18" charset="0"/>
            </a:endParaRPr>
          </a:p>
          <a:p>
            <a:pPr lvl="0"/>
            <a:endParaRPr lang="es-ES_tradnl" dirty="0" smtClean="0">
              <a:latin typeface="Times New Roman" pitchFamily="18" charset="0"/>
              <a:cs typeface="Times New Roman" pitchFamily="18" charset="0"/>
            </a:endParaRPr>
          </a:p>
          <a:p>
            <a:pPr lvl="0"/>
            <a:r>
              <a:rPr lang="es-ES_tradnl" dirty="0" smtClean="0">
                <a:latin typeface="Times New Roman" pitchFamily="18" charset="0"/>
                <a:cs typeface="Times New Roman" pitchFamily="18" charset="0"/>
              </a:rPr>
              <a:t>Mills </a:t>
            </a:r>
            <a:r>
              <a:rPr lang="es-ES_tradnl" dirty="0">
                <a:latin typeface="Times New Roman" pitchFamily="18" charset="0"/>
                <a:cs typeface="Times New Roman" pitchFamily="18" charset="0"/>
              </a:rPr>
              <a:t>A. F., Transferencia de Calor, 1ª Edición, Editorial IRWIN, España.</a:t>
            </a:r>
            <a:endParaRPr lang="es-EC" dirty="0">
              <a:latin typeface="Times New Roman" pitchFamily="18" charset="0"/>
              <a:cs typeface="Times New Roman" pitchFamily="18" charset="0"/>
            </a:endParaRPr>
          </a:p>
          <a:p>
            <a:pPr lvl="0"/>
            <a:endParaRPr lang="es-ES_tradnl" dirty="0" smtClean="0">
              <a:latin typeface="Times New Roman" pitchFamily="18" charset="0"/>
              <a:cs typeface="Times New Roman" pitchFamily="18" charset="0"/>
            </a:endParaRPr>
          </a:p>
          <a:p>
            <a:pPr lvl="0"/>
            <a:r>
              <a:rPr lang="es-ES_tradnl" dirty="0" err="1" smtClean="0">
                <a:latin typeface="Times New Roman" pitchFamily="18" charset="0"/>
                <a:cs typeface="Times New Roman" pitchFamily="18" charset="0"/>
              </a:rPr>
              <a:t>Pitts</a:t>
            </a:r>
            <a:r>
              <a:rPr lang="es-ES_tradnl" dirty="0" smtClean="0">
                <a:latin typeface="Times New Roman" pitchFamily="18" charset="0"/>
                <a:cs typeface="Times New Roman" pitchFamily="18" charset="0"/>
              </a:rPr>
              <a:t> </a:t>
            </a:r>
            <a:r>
              <a:rPr lang="es-ES_tradnl" dirty="0">
                <a:latin typeface="Times New Roman" pitchFamily="18" charset="0"/>
                <a:cs typeface="Times New Roman" pitchFamily="18" charset="0"/>
              </a:rPr>
              <a:t>D., </a:t>
            </a:r>
            <a:r>
              <a:rPr lang="es-ES_tradnl" dirty="0" err="1">
                <a:latin typeface="Times New Roman" pitchFamily="18" charset="0"/>
                <a:cs typeface="Times New Roman" pitchFamily="18" charset="0"/>
              </a:rPr>
              <a:t>Sissom</a:t>
            </a:r>
            <a:r>
              <a:rPr lang="es-ES_tradnl" dirty="0">
                <a:latin typeface="Times New Roman" pitchFamily="18" charset="0"/>
                <a:cs typeface="Times New Roman" pitchFamily="18" charset="0"/>
              </a:rPr>
              <a:t> E., Transferencia de Calor, 1ª Edición, Editorial Mc Graw Hill, Bogotá, 1979.</a:t>
            </a:r>
            <a:endParaRPr lang="es-EC" dirty="0">
              <a:latin typeface="Times New Roman" pitchFamily="18" charset="0"/>
              <a:cs typeface="Times New Roman" pitchFamily="18" charset="0"/>
            </a:endParaRPr>
          </a:p>
          <a:p>
            <a:pPr lvl="0"/>
            <a:endParaRPr lang="es-ES_tradnl" dirty="0" smtClean="0">
              <a:latin typeface="Times New Roman" pitchFamily="18" charset="0"/>
              <a:cs typeface="Times New Roman" pitchFamily="18" charset="0"/>
            </a:endParaRPr>
          </a:p>
          <a:p>
            <a:pPr lvl="0"/>
            <a:r>
              <a:rPr lang="es-ES_tradnl" dirty="0" err="1" smtClean="0">
                <a:latin typeface="Times New Roman" pitchFamily="18" charset="0"/>
                <a:cs typeface="Times New Roman" pitchFamily="18" charset="0"/>
              </a:rPr>
              <a:t>Corvalan</a:t>
            </a:r>
            <a:r>
              <a:rPr lang="es-ES_tradnl" dirty="0" smtClean="0">
                <a:latin typeface="Times New Roman" pitchFamily="18" charset="0"/>
                <a:cs typeface="Times New Roman" pitchFamily="18" charset="0"/>
              </a:rPr>
              <a:t> </a:t>
            </a:r>
            <a:r>
              <a:rPr lang="es-ES_tradnl" dirty="0">
                <a:latin typeface="Times New Roman" pitchFamily="18" charset="0"/>
                <a:cs typeface="Times New Roman" pitchFamily="18" charset="0"/>
              </a:rPr>
              <a:t>R., Horn M., </a:t>
            </a:r>
            <a:r>
              <a:rPr lang="es-ES_tradnl" dirty="0" err="1">
                <a:latin typeface="Times New Roman" pitchFamily="18" charset="0"/>
                <a:cs typeface="Times New Roman" pitchFamily="18" charset="0"/>
              </a:rPr>
              <a:t>Roman</a:t>
            </a:r>
            <a:r>
              <a:rPr lang="es-ES_tradnl" dirty="0">
                <a:latin typeface="Times New Roman" pitchFamily="18" charset="0"/>
                <a:cs typeface="Times New Roman" pitchFamily="18" charset="0"/>
              </a:rPr>
              <a:t> R., Saravia L., Ingeniería del Secado Solar, Editorial CITED-D, 1992.</a:t>
            </a:r>
            <a:endParaRPr lang="es-EC" dirty="0">
              <a:latin typeface="Times New Roman" pitchFamily="18" charset="0"/>
              <a:cs typeface="Times New Roman" pitchFamily="18" charset="0"/>
            </a:endParaRPr>
          </a:p>
          <a:p>
            <a:pPr lvl="0"/>
            <a:endParaRPr lang="es-ES_tradnl" dirty="0" smtClean="0">
              <a:latin typeface="Times New Roman" pitchFamily="18" charset="0"/>
              <a:cs typeface="Times New Roman" pitchFamily="18" charset="0"/>
            </a:endParaRPr>
          </a:p>
          <a:p>
            <a:pPr lvl="0"/>
            <a:r>
              <a:rPr lang="es-ES_tradnl" dirty="0" smtClean="0">
                <a:latin typeface="Times New Roman" pitchFamily="18" charset="0"/>
                <a:cs typeface="Times New Roman" pitchFamily="18" charset="0"/>
              </a:rPr>
              <a:t>Potter </a:t>
            </a:r>
            <a:r>
              <a:rPr lang="es-ES_tradnl" dirty="0">
                <a:latin typeface="Times New Roman" pitchFamily="18" charset="0"/>
                <a:cs typeface="Times New Roman" pitchFamily="18" charset="0"/>
              </a:rPr>
              <a:t>M., </a:t>
            </a:r>
            <a:r>
              <a:rPr lang="es-ES_tradnl" dirty="0" err="1">
                <a:latin typeface="Times New Roman" pitchFamily="18" charset="0"/>
                <a:cs typeface="Times New Roman" pitchFamily="18" charset="0"/>
              </a:rPr>
              <a:t>Somerton</a:t>
            </a:r>
            <a:r>
              <a:rPr lang="es-ES_tradnl" dirty="0">
                <a:latin typeface="Times New Roman" pitchFamily="18" charset="0"/>
                <a:cs typeface="Times New Roman" pitchFamily="18" charset="0"/>
              </a:rPr>
              <a:t> C., Termodinámica para Ingenieros, Editorial Mc Graw Hill, España, 2004. </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79512" y="1412776"/>
            <a:ext cx="8856984" cy="6463308"/>
          </a:xfrm>
          <a:prstGeom prst="rect">
            <a:avLst/>
          </a:prstGeom>
        </p:spPr>
        <p:txBody>
          <a:bodyPr wrap="square">
            <a:spAutoFit/>
          </a:bodyPr>
          <a:lstStyle/>
          <a:p>
            <a:pPr lvl="0"/>
            <a:r>
              <a:rPr lang="es-ES_tradnl" dirty="0" smtClean="0">
                <a:latin typeface="Times New Roman" pitchFamily="18" charset="0"/>
                <a:cs typeface="Times New Roman" pitchFamily="18" charset="0"/>
              </a:rPr>
              <a:t>Rolle K., Termodinámica, 6ª Edición, Pearson, México, 2006. </a:t>
            </a:r>
          </a:p>
          <a:p>
            <a:pPr lvl="0"/>
            <a:endParaRPr lang="es-EC" dirty="0" smtClean="0">
              <a:latin typeface="Times New Roman" pitchFamily="18" charset="0"/>
              <a:cs typeface="Times New Roman" pitchFamily="18" charset="0"/>
            </a:endParaRPr>
          </a:p>
          <a:p>
            <a:pPr lvl="0"/>
            <a:r>
              <a:rPr lang="es-ES_tradnl" dirty="0" err="1" smtClean="0">
                <a:latin typeface="Times New Roman" pitchFamily="18" charset="0"/>
                <a:cs typeface="Times New Roman" pitchFamily="18" charset="0"/>
              </a:rPr>
              <a:t>Faires</a:t>
            </a:r>
            <a:r>
              <a:rPr lang="es-ES_tradnl" dirty="0" smtClean="0">
                <a:latin typeface="Times New Roman" pitchFamily="18" charset="0"/>
                <a:cs typeface="Times New Roman" pitchFamily="18" charset="0"/>
              </a:rPr>
              <a:t> V., </a:t>
            </a:r>
            <a:r>
              <a:rPr lang="es-ES_tradnl" dirty="0" err="1" smtClean="0">
                <a:latin typeface="Times New Roman" pitchFamily="18" charset="0"/>
                <a:cs typeface="Times New Roman" pitchFamily="18" charset="0"/>
              </a:rPr>
              <a:t>Simmang</a:t>
            </a:r>
            <a:r>
              <a:rPr lang="es-ES_tradnl" dirty="0" smtClean="0">
                <a:latin typeface="Times New Roman" pitchFamily="18" charset="0"/>
                <a:cs typeface="Times New Roman" pitchFamily="18" charset="0"/>
              </a:rPr>
              <a:t> C., </a:t>
            </a:r>
            <a:r>
              <a:rPr lang="es-ES_tradnl" dirty="0" err="1" smtClean="0">
                <a:latin typeface="Times New Roman" pitchFamily="18" charset="0"/>
                <a:cs typeface="Times New Roman" pitchFamily="18" charset="0"/>
              </a:rPr>
              <a:t>Termodinamica</a:t>
            </a:r>
            <a:r>
              <a:rPr lang="es-ES_tradnl" dirty="0" smtClean="0">
                <a:latin typeface="Times New Roman" pitchFamily="18" charset="0"/>
                <a:cs typeface="Times New Roman" pitchFamily="18" charset="0"/>
              </a:rPr>
              <a:t>, Editorial UTEHA, </a:t>
            </a:r>
            <a:r>
              <a:rPr lang="es-ES_tradnl" dirty="0" err="1" smtClean="0">
                <a:latin typeface="Times New Roman" pitchFamily="18" charset="0"/>
                <a:cs typeface="Times New Roman" pitchFamily="18" charset="0"/>
              </a:rPr>
              <a:t>Mexico</a:t>
            </a:r>
            <a:r>
              <a:rPr lang="es-ES_tradnl" dirty="0" smtClean="0">
                <a:latin typeface="Times New Roman" pitchFamily="18" charset="0"/>
                <a:cs typeface="Times New Roman" pitchFamily="18" charset="0"/>
              </a:rPr>
              <a:t>, 1982. </a:t>
            </a:r>
          </a:p>
          <a:p>
            <a:pPr lvl="0"/>
            <a:endParaRPr lang="es-EC" dirty="0" smtClean="0">
              <a:latin typeface="Times New Roman" pitchFamily="18" charset="0"/>
              <a:cs typeface="Times New Roman" pitchFamily="18" charset="0"/>
            </a:endParaRPr>
          </a:p>
          <a:p>
            <a:pPr lvl="0"/>
            <a:r>
              <a:rPr lang="es-ES_tradnl" dirty="0" err="1" smtClean="0">
                <a:latin typeface="Times New Roman" pitchFamily="18" charset="0"/>
                <a:cs typeface="Times New Roman" pitchFamily="18" charset="0"/>
              </a:rPr>
              <a:t>Cengel</a:t>
            </a:r>
            <a:r>
              <a:rPr lang="es-ES_tradnl" dirty="0" smtClean="0">
                <a:latin typeface="Times New Roman" pitchFamily="18" charset="0"/>
                <a:cs typeface="Times New Roman" pitchFamily="18" charset="0"/>
              </a:rPr>
              <a:t>, Y., Transferencia de Calor y masa, 3ª Edición, Editorial Mc Graw Hill, México, 2007.</a:t>
            </a:r>
          </a:p>
          <a:p>
            <a:pPr lvl="0"/>
            <a:endParaRPr lang="es-ES_tradnl" dirty="0">
              <a:latin typeface="Times New Roman" pitchFamily="18" charset="0"/>
              <a:cs typeface="Times New Roman" pitchFamily="18" charset="0"/>
            </a:endParaRPr>
          </a:p>
          <a:p>
            <a:pPr lvl="0"/>
            <a:r>
              <a:rPr lang="es-ES_tradnl" dirty="0" smtClean="0">
                <a:latin typeface="Times New Roman" pitchFamily="18" charset="0"/>
                <a:cs typeface="Times New Roman" pitchFamily="18" charset="0"/>
              </a:rPr>
              <a:t>García Villas, M., Energía Solar Fotovoltaica y Cooperación para el Desarrollo, ISF-IEPALA, Instituto de Energía Solar de la Universidad Politécnica de Madrid, 1999.</a:t>
            </a:r>
          </a:p>
          <a:p>
            <a:pPr lvl="0"/>
            <a:endParaRPr lang="es-EC" dirty="0" smtClean="0">
              <a:latin typeface="Times New Roman" pitchFamily="18" charset="0"/>
              <a:cs typeface="Times New Roman" pitchFamily="18" charset="0"/>
            </a:endParaRPr>
          </a:p>
          <a:p>
            <a:pPr lvl="0"/>
            <a:r>
              <a:rPr lang="es-ES_tradnl" dirty="0" smtClean="0">
                <a:latin typeface="Times New Roman" pitchFamily="18" charset="0"/>
                <a:cs typeface="Times New Roman" pitchFamily="18" charset="0"/>
              </a:rPr>
              <a:t>ROSSI, S.J. 8 ROA, G. </a:t>
            </a:r>
            <a:r>
              <a:rPr lang="es-ES_tradnl" dirty="0" err="1" smtClean="0">
                <a:latin typeface="Times New Roman" pitchFamily="18" charset="0"/>
                <a:cs typeface="Times New Roman" pitchFamily="18" charset="0"/>
              </a:rPr>
              <a:t>Secagem</a:t>
            </a:r>
            <a:r>
              <a:rPr lang="es-ES_tradnl" dirty="0" smtClean="0">
                <a:latin typeface="Times New Roman" pitchFamily="18" charset="0"/>
                <a:cs typeface="Times New Roman" pitchFamily="18" charset="0"/>
              </a:rPr>
              <a:t> e </a:t>
            </a:r>
            <a:r>
              <a:rPr lang="es-ES_tradnl" dirty="0" err="1" smtClean="0">
                <a:latin typeface="Times New Roman" pitchFamily="18" charset="0"/>
                <a:cs typeface="Times New Roman" pitchFamily="18" charset="0"/>
              </a:rPr>
              <a:t>armazenamento</a:t>
            </a:r>
            <a:r>
              <a:rPr lang="es-ES_tradnl" dirty="0" smtClean="0">
                <a:latin typeface="Times New Roman" pitchFamily="18" charset="0"/>
                <a:cs typeface="Times New Roman" pitchFamily="18" charset="0"/>
              </a:rPr>
              <a:t> de </a:t>
            </a:r>
            <a:r>
              <a:rPr lang="es-ES_tradnl" dirty="0" err="1" smtClean="0">
                <a:latin typeface="Times New Roman" pitchFamily="18" charset="0"/>
                <a:cs typeface="Times New Roman" pitchFamily="18" charset="0"/>
              </a:rPr>
              <a:t>produtos</a:t>
            </a:r>
            <a:r>
              <a:rPr lang="es-ES_tradnl" dirty="0" smtClean="0">
                <a:latin typeface="Times New Roman" pitchFamily="18" charset="0"/>
                <a:cs typeface="Times New Roman" pitchFamily="18" charset="0"/>
              </a:rPr>
              <a:t> agropecuarios com. uso de energía solar e </a:t>
            </a:r>
            <a:r>
              <a:rPr lang="es-ES_tradnl" dirty="0" err="1" smtClean="0">
                <a:latin typeface="Times New Roman" pitchFamily="18" charset="0"/>
                <a:cs typeface="Times New Roman" pitchFamily="18" charset="0"/>
              </a:rPr>
              <a:t>ar</a:t>
            </a:r>
            <a:r>
              <a:rPr lang="es-ES_tradnl" dirty="0" smtClean="0">
                <a:latin typeface="Times New Roman" pitchFamily="18" charset="0"/>
                <a:cs typeface="Times New Roman" pitchFamily="18" charset="0"/>
              </a:rPr>
              <a:t> natural. Sao Paulo, Academia de Ciencias do Estado de Sao Paulo, 1980.</a:t>
            </a:r>
          </a:p>
          <a:p>
            <a:pPr lvl="0"/>
            <a:endParaRPr lang="es-EC" dirty="0" smtClean="0">
              <a:latin typeface="Times New Roman" pitchFamily="18" charset="0"/>
              <a:cs typeface="Times New Roman" pitchFamily="18" charset="0"/>
            </a:endParaRPr>
          </a:p>
          <a:p>
            <a:pPr lvl="0"/>
            <a:r>
              <a:rPr lang="es-ES_tradnl" dirty="0" smtClean="0">
                <a:latin typeface="Times New Roman" pitchFamily="18" charset="0"/>
                <a:cs typeface="Times New Roman" pitchFamily="18" charset="0"/>
              </a:rPr>
              <a:t>PIACENTINI &amp; CORTES, A. </a:t>
            </a:r>
            <a:r>
              <a:rPr lang="es-ES_tradnl" dirty="0" err="1" smtClean="0">
                <a:latin typeface="Times New Roman" pitchFamily="18" charset="0"/>
                <a:cs typeface="Times New Roman" pitchFamily="18" charset="0"/>
              </a:rPr>
              <a:t>Coletores</a:t>
            </a:r>
            <a:r>
              <a:rPr lang="es-ES_tradnl" dirty="0" smtClean="0">
                <a:latin typeface="Times New Roman" pitchFamily="18" charset="0"/>
                <a:cs typeface="Times New Roman" pitchFamily="18" charset="0"/>
              </a:rPr>
              <a:t> solares a flujo de aire empleados en el secado de productos agrícolas. IN: SEMINARIO SOBRE SECAGEM DE PRODUTOS AGRICOLAS COM ENERGIA SOLAR, 1, </a:t>
            </a:r>
            <a:r>
              <a:rPr lang="es-ES_tradnl" dirty="0" err="1" smtClean="0">
                <a:latin typeface="Times New Roman" pitchFamily="18" charset="0"/>
                <a:cs typeface="Times New Roman" pitchFamily="18" charset="0"/>
              </a:rPr>
              <a:t>Campinas</a:t>
            </a:r>
            <a:r>
              <a:rPr lang="es-ES_tradnl" dirty="0" smtClean="0">
                <a:latin typeface="Times New Roman" pitchFamily="18" charset="0"/>
                <a:cs typeface="Times New Roman" pitchFamily="18" charset="0"/>
              </a:rPr>
              <a:t>, 1983. </a:t>
            </a:r>
            <a:r>
              <a:rPr lang="en-US" dirty="0" err="1" smtClean="0">
                <a:latin typeface="Times New Roman" pitchFamily="18" charset="0"/>
                <a:cs typeface="Times New Roman" pitchFamily="18" charset="0"/>
              </a:rPr>
              <a:t>Anais</a:t>
            </a:r>
            <a:r>
              <a:rPr lang="en-US" dirty="0" smtClean="0">
                <a:latin typeface="Times New Roman" pitchFamily="18" charset="0"/>
                <a:cs typeface="Times New Roman" pitchFamily="18" charset="0"/>
              </a:rPr>
              <a:t>. Campinas, 1983. </a:t>
            </a:r>
          </a:p>
          <a:p>
            <a:pPr lvl="0"/>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STRATFORD, C.; LAWAND, T.A.; OLIVEIRA FILHO, D.; JUTRAS, P.; CHAGNON, R. Development of a barn integrated solar air </a:t>
            </a:r>
            <a:r>
              <a:rPr lang="en-US" dirty="0" err="1" smtClean="0">
                <a:latin typeface="Times New Roman" pitchFamily="18" charset="0"/>
                <a:cs typeface="Times New Roman" pitchFamily="18" charset="0"/>
              </a:rPr>
              <a:t>prebeated</a:t>
            </a:r>
            <a:r>
              <a:rPr lang="en-US" dirty="0" smtClean="0">
                <a:latin typeface="Times New Roman" pitchFamily="18" charset="0"/>
                <a:cs typeface="Times New Roman" pitchFamily="18" charset="0"/>
              </a:rPr>
              <a:t> for drying agricultural crops. </a:t>
            </a:r>
            <a:r>
              <a:rPr lang="en-US" dirty="0" err="1" smtClean="0">
                <a:latin typeface="Times New Roman" pitchFamily="18" charset="0"/>
                <a:cs typeface="Times New Roman" pitchFamily="18" charset="0"/>
              </a:rPr>
              <a:t>Ste</a:t>
            </a:r>
            <a:r>
              <a:rPr lang="en-US" dirty="0" smtClean="0">
                <a:latin typeface="Times New Roman" pitchFamily="18" charset="0"/>
                <a:cs typeface="Times New Roman" pitchFamily="18" charset="0"/>
              </a:rPr>
              <a:t> Anne de </a:t>
            </a:r>
            <a:r>
              <a:rPr lang="en-US" dirty="0" err="1" smtClean="0">
                <a:latin typeface="Times New Roman" pitchFamily="18" charset="0"/>
                <a:cs typeface="Times New Roman" pitchFamily="18" charset="0"/>
              </a:rPr>
              <a:t>Bellexuve</a:t>
            </a:r>
            <a:r>
              <a:rPr lang="en-US" dirty="0" smtClean="0">
                <a:latin typeface="Times New Roman" pitchFamily="18" charset="0"/>
                <a:cs typeface="Times New Roman" pitchFamily="18" charset="0"/>
              </a:rPr>
              <a:t>, Quebec, Canada, Brace Research Institute, 1983. </a:t>
            </a:r>
            <a:endParaRPr lang="es-EC" dirty="0" smtClean="0">
              <a:latin typeface="Times New Roman" pitchFamily="18" charset="0"/>
              <a:cs typeface="Times New Roman" pitchFamily="18" charset="0"/>
            </a:endParaRPr>
          </a:p>
          <a:p>
            <a:pPr lvl="0"/>
            <a:endParaRPr lang="es-EC" dirty="0" smtClean="0">
              <a:latin typeface="Times New Roman" pitchFamily="18" charset="0"/>
              <a:cs typeface="Times New Roman" pitchFamily="18" charset="0"/>
            </a:endParaRPr>
          </a:p>
          <a:p>
            <a:pPr lvl="0"/>
            <a:endParaRPr lang="es-ES_tradnl" dirty="0" smtClean="0">
              <a:latin typeface="Times New Roman" pitchFamily="18" charset="0"/>
              <a:cs typeface="Times New Roman" pitchFamily="18" charset="0"/>
            </a:endParaRPr>
          </a:p>
          <a:p>
            <a:pPr lvl="0"/>
            <a:endParaRPr lang="es-ES_tradnl" dirty="0">
              <a:latin typeface="Times New Roman" pitchFamily="18" charset="0"/>
              <a:cs typeface="Times New Roman" pitchFamily="18" charset="0"/>
            </a:endParaRPr>
          </a:p>
          <a:p>
            <a:pPr lvl="0"/>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251520" y="1261418"/>
            <a:ext cx="8353176" cy="5355312"/>
          </a:xfrm>
          <a:prstGeom prst="rect">
            <a:avLst/>
          </a:prstGeom>
        </p:spPr>
        <p:txBody>
          <a:bodyPr wrap="square">
            <a:spAutoFit/>
          </a:bodyPr>
          <a:lstStyle/>
          <a:p>
            <a:pPr lvl="0"/>
            <a:r>
              <a:rPr lang="es-EC" dirty="0" smtClean="0">
                <a:latin typeface="Times New Roman" pitchFamily="18" charset="0"/>
                <a:cs typeface="Times New Roman" pitchFamily="18" charset="0"/>
              </a:rPr>
              <a:t>SANTOS, L.A. </a:t>
            </a:r>
            <a:r>
              <a:rPr lang="es-EC" dirty="0" err="1" smtClean="0">
                <a:latin typeface="Times New Roman" pitchFamily="18" charset="0"/>
                <a:cs typeface="Times New Roman" pitchFamily="18" charset="0"/>
              </a:rPr>
              <a:t>Construçao</a:t>
            </a:r>
            <a:r>
              <a:rPr lang="es-EC" dirty="0" smtClean="0">
                <a:latin typeface="Times New Roman" pitchFamily="18" charset="0"/>
                <a:cs typeface="Times New Roman" pitchFamily="18" charset="0"/>
              </a:rPr>
              <a:t> e </a:t>
            </a:r>
            <a:r>
              <a:rPr lang="es-EC" dirty="0" err="1" smtClean="0">
                <a:latin typeface="Times New Roman" pitchFamily="18" charset="0"/>
                <a:cs typeface="Times New Roman" pitchFamily="18" charset="0"/>
              </a:rPr>
              <a:t>avaliaçao</a:t>
            </a:r>
            <a:r>
              <a:rPr lang="es-EC" dirty="0" smtClean="0">
                <a:latin typeface="Times New Roman" pitchFamily="18" charset="0"/>
                <a:cs typeface="Times New Roman" pitchFamily="18" charset="0"/>
              </a:rPr>
              <a:t> de </a:t>
            </a:r>
            <a:r>
              <a:rPr lang="es-EC" dirty="0" err="1" smtClean="0">
                <a:latin typeface="Times New Roman" pitchFamily="18" charset="0"/>
                <a:cs typeface="Times New Roman" pitchFamily="18" charset="0"/>
              </a:rPr>
              <a:t>um</a:t>
            </a:r>
            <a:r>
              <a:rPr lang="es-EC" dirty="0" smtClean="0">
                <a:latin typeface="Times New Roman" pitchFamily="18" charset="0"/>
                <a:cs typeface="Times New Roman" pitchFamily="18" charset="0"/>
              </a:rPr>
              <a:t> </a:t>
            </a:r>
            <a:r>
              <a:rPr lang="es-EC" dirty="0" err="1" smtClean="0">
                <a:latin typeface="Times New Roman" pitchFamily="18" charset="0"/>
                <a:cs typeface="Times New Roman" pitchFamily="18" charset="0"/>
              </a:rPr>
              <a:t>coletor-armazenador</a:t>
            </a:r>
            <a:r>
              <a:rPr lang="es-EC" dirty="0" smtClean="0">
                <a:latin typeface="Times New Roman" pitchFamily="18" charset="0"/>
                <a:cs typeface="Times New Roman" pitchFamily="18" charset="0"/>
              </a:rPr>
              <a:t> de energía solar, nao convencional, para </a:t>
            </a:r>
            <a:r>
              <a:rPr lang="es-EC" dirty="0" err="1" smtClean="0">
                <a:latin typeface="Times New Roman" pitchFamily="18" charset="0"/>
                <a:cs typeface="Times New Roman" pitchFamily="18" charset="0"/>
              </a:rPr>
              <a:t>aquecimento</a:t>
            </a:r>
            <a:r>
              <a:rPr lang="es-EC" dirty="0" smtClean="0">
                <a:latin typeface="Times New Roman" pitchFamily="18" charset="0"/>
                <a:cs typeface="Times New Roman" pitchFamily="18" charset="0"/>
              </a:rPr>
              <a:t> de </a:t>
            </a:r>
            <a:r>
              <a:rPr lang="es-EC" dirty="0" err="1" smtClean="0">
                <a:latin typeface="Times New Roman" pitchFamily="18" charset="0"/>
                <a:cs typeface="Times New Roman" pitchFamily="18" charset="0"/>
              </a:rPr>
              <a:t>ar</a:t>
            </a:r>
            <a:r>
              <a:rPr lang="es-EC" dirty="0" smtClean="0">
                <a:latin typeface="Times New Roman" pitchFamily="18" charset="0"/>
                <a:cs typeface="Times New Roman" pitchFamily="18" charset="0"/>
              </a:rPr>
              <a:t> </a:t>
            </a:r>
            <a:r>
              <a:rPr lang="es-EC" dirty="0" err="1" smtClean="0">
                <a:latin typeface="Times New Roman" pitchFamily="18" charset="0"/>
                <a:cs typeface="Times New Roman" pitchFamily="18" charset="0"/>
              </a:rPr>
              <a:t>na</a:t>
            </a:r>
            <a:r>
              <a:rPr lang="es-EC" dirty="0" smtClean="0">
                <a:latin typeface="Times New Roman" pitchFamily="18" charset="0"/>
                <a:cs typeface="Times New Roman" pitchFamily="18" charset="0"/>
              </a:rPr>
              <a:t> </a:t>
            </a:r>
            <a:r>
              <a:rPr lang="es-EC" dirty="0" err="1" smtClean="0">
                <a:latin typeface="Times New Roman" pitchFamily="18" charset="0"/>
                <a:cs typeface="Times New Roman" pitchFamily="18" charset="0"/>
              </a:rPr>
              <a:t>secagem</a:t>
            </a:r>
            <a:r>
              <a:rPr lang="es-EC" dirty="0" smtClean="0">
                <a:latin typeface="Times New Roman" pitchFamily="18" charset="0"/>
                <a:cs typeface="Times New Roman" pitchFamily="18" charset="0"/>
              </a:rPr>
              <a:t> de </a:t>
            </a:r>
            <a:r>
              <a:rPr lang="es-EC" dirty="0" err="1" smtClean="0">
                <a:latin typeface="Times New Roman" pitchFamily="18" charset="0"/>
                <a:cs typeface="Times New Roman" pitchFamily="18" charset="0"/>
              </a:rPr>
              <a:t>produtos</a:t>
            </a:r>
            <a:r>
              <a:rPr lang="es-EC" dirty="0" smtClean="0">
                <a:latin typeface="Times New Roman" pitchFamily="18" charset="0"/>
                <a:cs typeface="Times New Roman" pitchFamily="18" charset="0"/>
              </a:rPr>
              <a:t> </a:t>
            </a:r>
            <a:r>
              <a:rPr lang="es-EC" dirty="0" err="1" smtClean="0">
                <a:latin typeface="Times New Roman" pitchFamily="18" charset="0"/>
                <a:cs typeface="Times New Roman" pitchFamily="18" charset="0"/>
              </a:rPr>
              <a:t>agrico</a:t>
            </a:r>
            <a:r>
              <a:rPr lang="es-EC" dirty="0" smtClean="0">
                <a:latin typeface="Times New Roman" pitchFamily="18" charset="0"/>
                <a:cs typeface="Times New Roman" pitchFamily="18" charset="0"/>
              </a:rPr>
              <a:t>/as. </a:t>
            </a:r>
            <a:r>
              <a:rPr lang="es-EC" dirty="0" err="1" smtClean="0">
                <a:latin typeface="Times New Roman" pitchFamily="18" charset="0"/>
                <a:cs typeface="Times New Roman" pitchFamily="18" charset="0"/>
              </a:rPr>
              <a:t>Campinas</a:t>
            </a:r>
            <a:r>
              <a:rPr lang="es-EC" dirty="0" smtClean="0">
                <a:latin typeface="Times New Roman" pitchFamily="18" charset="0"/>
                <a:cs typeface="Times New Roman" pitchFamily="18" charset="0"/>
              </a:rPr>
              <a:t>, </a:t>
            </a:r>
            <a:r>
              <a:rPr lang="es-EC" dirty="0" err="1" smtClean="0">
                <a:latin typeface="Times New Roman" pitchFamily="18" charset="0"/>
                <a:cs typeface="Times New Roman" pitchFamily="18" charset="0"/>
              </a:rPr>
              <a:t>Facuidade</a:t>
            </a:r>
            <a:r>
              <a:rPr lang="es-EC" dirty="0" smtClean="0">
                <a:latin typeface="Times New Roman" pitchFamily="18" charset="0"/>
                <a:cs typeface="Times New Roman" pitchFamily="18" charset="0"/>
              </a:rPr>
              <a:t> de </a:t>
            </a:r>
            <a:r>
              <a:rPr lang="es-EC" dirty="0" err="1" smtClean="0">
                <a:latin typeface="Times New Roman" pitchFamily="18" charset="0"/>
                <a:cs typeface="Times New Roman" pitchFamily="18" charset="0"/>
              </a:rPr>
              <a:t>Engenharia</a:t>
            </a:r>
            <a:r>
              <a:rPr lang="es-EC" dirty="0" smtClean="0">
                <a:latin typeface="Times New Roman" pitchFamily="18" charset="0"/>
                <a:cs typeface="Times New Roman" pitchFamily="18" charset="0"/>
              </a:rPr>
              <a:t> de Alimentos e Agrícola, UNICAMP, 1980. (Tese M.S.).</a:t>
            </a:r>
          </a:p>
          <a:p>
            <a:pPr lvl="0"/>
            <a:endParaRPr lang="es-EC" dirty="0" smtClean="0">
              <a:latin typeface="Times New Roman" pitchFamily="18" charset="0"/>
              <a:cs typeface="Times New Roman" pitchFamily="18" charset="0"/>
            </a:endParaRPr>
          </a:p>
          <a:p>
            <a:pPr lvl="0"/>
            <a:r>
              <a:rPr lang="es-ES_tradnl" dirty="0" smtClean="0">
                <a:latin typeface="Times New Roman" pitchFamily="18" charset="0"/>
                <a:cs typeface="Times New Roman" pitchFamily="18" charset="0"/>
              </a:rPr>
              <a:t>MONTERO, Puertas Irene, Tesis Doctoral, Modelado y construcción de un secadero solar híbrido para residuos </a:t>
            </a:r>
            <a:r>
              <a:rPr lang="es-ES_tradnl" dirty="0" err="1" smtClean="0">
                <a:latin typeface="Times New Roman" pitchFamily="18" charset="0"/>
                <a:cs typeface="Times New Roman" pitchFamily="18" charset="0"/>
              </a:rPr>
              <a:t>biomásicos</a:t>
            </a:r>
            <a:r>
              <a:rPr lang="es-ES_tradnl" dirty="0" smtClean="0">
                <a:latin typeface="Times New Roman" pitchFamily="18" charset="0"/>
                <a:cs typeface="Times New Roman" pitchFamily="18" charset="0"/>
              </a:rPr>
              <a:t>, Universidad de Extremadura, 2005.</a:t>
            </a:r>
          </a:p>
          <a:p>
            <a:pPr lvl="0"/>
            <a:endParaRPr lang="es-ES_tradnl" dirty="0" smtClean="0">
              <a:latin typeface="Times New Roman" pitchFamily="18" charset="0"/>
              <a:cs typeface="Times New Roman" pitchFamily="18" charset="0"/>
            </a:endParaRPr>
          </a:p>
          <a:p>
            <a:pPr lvl="0"/>
            <a:r>
              <a:rPr lang="es-EC" dirty="0" smtClean="0">
                <a:latin typeface="Times New Roman" pitchFamily="18" charset="0"/>
                <a:cs typeface="Times New Roman" pitchFamily="18" charset="0"/>
              </a:rPr>
              <a:t>http://www.inamhi.gob.ec/mapas/3%20Irradiacion%20global_A0.pdf</a:t>
            </a:r>
          </a:p>
          <a:p>
            <a:pPr lvl="0"/>
            <a:endParaRPr lang="es-EC" dirty="0" smtClean="0">
              <a:latin typeface="Times New Roman" pitchFamily="18" charset="0"/>
              <a:cs typeface="Times New Roman" pitchFamily="18" charset="0"/>
            </a:endParaRPr>
          </a:p>
          <a:p>
            <a:pPr lvl="0"/>
            <a:r>
              <a:rPr lang="es-EC" dirty="0" smtClean="0">
                <a:latin typeface="Times New Roman" pitchFamily="18" charset="0"/>
                <a:cs typeface="Times New Roman" pitchFamily="18" charset="0"/>
              </a:rPr>
              <a:t>http://www.ecopotencia.com/incidencia.html</a:t>
            </a:r>
          </a:p>
          <a:p>
            <a:pPr lvl="0"/>
            <a:endParaRPr lang="es-EC" dirty="0" smtClean="0">
              <a:latin typeface="Times New Roman" pitchFamily="18" charset="0"/>
              <a:cs typeface="Times New Roman" pitchFamily="18" charset="0"/>
            </a:endParaRPr>
          </a:p>
          <a:p>
            <a:pPr lvl="0"/>
            <a:r>
              <a:rPr lang="es-EC" dirty="0" smtClean="0">
                <a:latin typeface="Times New Roman" pitchFamily="18" charset="0"/>
                <a:cs typeface="Times New Roman" pitchFamily="18" charset="0"/>
              </a:rPr>
              <a:t>https://eosweb.larc.nasa.gov/cgi- </a:t>
            </a:r>
            <a:r>
              <a:rPr lang="es-EC" dirty="0" err="1" smtClean="0">
                <a:latin typeface="Times New Roman" pitchFamily="18" charset="0"/>
                <a:cs typeface="Times New Roman" pitchFamily="18" charset="0"/>
              </a:rPr>
              <a:t>bin</a:t>
            </a:r>
            <a:r>
              <a:rPr lang="es-EC" dirty="0" smtClean="0">
                <a:latin typeface="Times New Roman" pitchFamily="18" charset="0"/>
                <a:cs typeface="Times New Roman" pitchFamily="18" charset="0"/>
              </a:rPr>
              <a:t>/</a:t>
            </a:r>
            <a:r>
              <a:rPr lang="es-EC" dirty="0" err="1" smtClean="0">
                <a:latin typeface="Times New Roman" pitchFamily="18" charset="0"/>
                <a:cs typeface="Times New Roman" pitchFamily="18" charset="0"/>
              </a:rPr>
              <a:t>sse</a:t>
            </a:r>
            <a:r>
              <a:rPr lang="es-EC" dirty="0" smtClean="0">
                <a:latin typeface="Times New Roman" pitchFamily="18" charset="0"/>
                <a:cs typeface="Times New Roman" pitchFamily="18" charset="0"/>
              </a:rPr>
              <a:t>/</a:t>
            </a:r>
            <a:r>
              <a:rPr lang="es-EC" dirty="0" err="1" smtClean="0">
                <a:latin typeface="Times New Roman" pitchFamily="18" charset="0"/>
                <a:cs typeface="Times New Roman" pitchFamily="18" charset="0"/>
              </a:rPr>
              <a:t>retscreen.cgi</a:t>
            </a:r>
            <a:r>
              <a:rPr lang="es-EC" dirty="0" smtClean="0">
                <a:latin typeface="Times New Roman" pitchFamily="18" charset="0"/>
                <a:cs typeface="Times New Roman" pitchFamily="18" charset="0"/>
              </a:rPr>
              <a:t>?&amp;email=</a:t>
            </a:r>
            <a:r>
              <a:rPr lang="es-EC" dirty="0" err="1" smtClean="0">
                <a:latin typeface="Times New Roman" pitchFamily="18" charset="0"/>
                <a:cs typeface="Times New Roman" pitchFamily="18" charset="0"/>
              </a:rPr>
              <a:t>rets@nrcan.gc.ca&amp;step</a:t>
            </a:r>
            <a:r>
              <a:rPr lang="es-EC" dirty="0" smtClean="0">
                <a:latin typeface="Times New Roman" pitchFamily="18" charset="0"/>
                <a:cs typeface="Times New Roman" pitchFamily="18" charset="0"/>
              </a:rPr>
              <a:t>=1&amp;p=&amp;</a:t>
            </a:r>
            <a:r>
              <a:rPr lang="es-EC" dirty="0" err="1" smtClean="0">
                <a:latin typeface="Times New Roman" pitchFamily="18" charset="0"/>
                <a:cs typeface="Times New Roman" pitchFamily="18" charset="0"/>
              </a:rPr>
              <a:t>lat</a:t>
            </a:r>
            <a:r>
              <a:rPr lang="es-EC" dirty="0" smtClean="0">
                <a:latin typeface="Times New Roman" pitchFamily="18" charset="0"/>
                <a:cs typeface="Times New Roman" pitchFamily="18" charset="0"/>
              </a:rPr>
              <a:t>=031325&amp;submit=</a:t>
            </a:r>
            <a:r>
              <a:rPr lang="es-EC" dirty="0" err="1" smtClean="0">
                <a:latin typeface="Times New Roman" pitchFamily="18" charset="0"/>
                <a:cs typeface="Times New Roman" pitchFamily="18" charset="0"/>
              </a:rPr>
              <a:t>Submit&amp;lon</a:t>
            </a:r>
            <a:r>
              <a:rPr lang="es-EC" dirty="0" smtClean="0">
                <a:latin typeface="Times New Roman" pitchFamily="18" charset="0"/>
                <a:cs typeface="Times New Roman" pitchFamily="18" charset="0"/>
              </a:rPr>
              <a:t>=</a:t>
            </a:r>
          </a:p>
          <a:p>
            <a:pPr lvl="0"/>
            <a:endParaRPr lang="es-EC" dirty="0" smtClean="0">
              <a:latin typeface="Times New Roman" pitchFamily="18" charset="0"/>
              <a:cs typeface="Times New Roman" pitchFamily="18" charset="0"/>
            </a:endParaRPr>
          </a:p>
          <a:p>
            <a:pPr lvl="0"/>
            <a:r>
              <a:rPr lang="es-EC" dirty="0" smtClean="0">
                <a:latin typeface="Times New Roman" pitchFamily="18" charset="0"/>
                <a:cs typeface="Times New Roman" pitchFamily="18" charset="0"/>
              </a:rPr>
              <a:t>http://www.cubasolar.cu/biblioteca/energia/Energia40/HTML/articulo04.htm</a:t>
            </a:r>
          </a:p>
          <a:p>
            <a:pPr lvl="0"/>
            <a:endParaRPr lang="es-EC" dirty="0" smtClean="0">
              <a:latin typeface="Times New Roman" pitchFamily="18" charset="0"/>
              <a:cs typeface="Times New Roman" pitchFamily="18" charset="0"/>
            </a:endParaRPr>
          </a:p>
          <a:p>
            <a:pPr lvl="0"/>
            <a:r>
              <a:rPr lang="es-EC" dirty="0" smtClean="0">
                <a:latin typeface="Times New Roman" pitchFamily="18" charset="0"/>
                <a:cs typeface="Times New Roman" pitchFamily="18" charset="0"/>
              </a:rPr>
              <a:t>http://www.fao.org/docrep/x5058s/x5058s04.htm</a:t>
            </a:r>
          </a:p>
          <a:p>
            <a:pPr lvl="0"/>
            <a:endParaRPr lang="es-EC"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69988" y="1268413"/>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16013" y="685800"/>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PREGUNTAS</a:t>
            </a:r>
            <a:endParaRPr lang="es-ES" sz="2400" dirty="0">
              <a:latin typeface="Arial"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88840"/>
            <a:ext cx="8568952" cy="3960440"/>
          </a:xfrm>
          <a:prstGeom prst="rect">
            <a:avLst/>
          </a:prstGeom>
          <a:noFill/>
          <a:ln>
            <a:noFill/>
          </a:ln>
        </p:spPr>
      </p:pic>
    </p:spTree>
    <p:extLst>
      <p:ext uri="{BB962C8B-B14F-4D97-AF65-F5344CB8AC3E}">
        <p14:creationId xmlns:p14="http://schemas.microsoft.com/office/powerpoint/2010/main" val="1199111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4" name="Line 7"/>
          <p:cNvSpPr>
            <a:spLocks noChangeShapeType="1"/>
          </p:cNvSpPr>
          <p:nvPr/>
        </p:nvSpPr>
        <p:spPr bwMode="auto">
          <a:xfrm>
            <a:off x="1169988" y="1268413"/>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6" name="Text Box 2"/>
          <p:cNvSpPr txBox="1">
            <a:spLocks noChangeArrowheads="1"/>
          </p:cNvSpPr>
          <p:nvPr/>
        </p:nvSpPr>
        <p:spPr bwMode="auto">
          <a:xfrm>
            <a:off x="1116013" y="685800"/>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GRACIAS POR SU ATENCIÓN</a:t>
            </a:r>
            <a:endParaRPr lang="es-ES" sz="2400" dirty="0">
              <a:latin typeface="Arial" charset="0"/>
            </a:endParaRPr>
          </a:p>
        </p:txBody>
      </p:sp>
      <p:sp>
        <p:nvSpPr>
          <p:cNvPr id="2" name="AutoShape 2" descr="data:image/jpeg;base64,/9j/4AAQSkZJRgABAQAAAQABAAD/2wCEAAkGBxMQEhUUERAWFBQXFxUVFxAWFRcVFhAYFRgXGBcXFBcZHSghHhslGxQWITIhJyktNC4uGCAzOjMsNyguLisBCgoKBQUFDgUFDisZExkrKysrKysrKysrKysrKysrKysrKysrKysrKysrKysrKysrKysrKysrKysrKysrKysrK//AABEIALYBFQMBIgACEQEDEQH/xAAcAAEAAgMBAQEAAAAAAAAAAAAABgcCBAUBAwj/xABAEAACAQMCBAQEBAMFBgcAAAABAgMABBEFIQYSMUETIlFhBxQycSNCUoFicpEVM0OhsSREU3OCsjRUg5LBwvD/xAAUAQEAAAAAAAAAAAAAAAAAAAAA/8QAFBEBAAAAAAAAAAAAAAAAAAAAAP/aAAwDAQACEQMRAD8AvGlKgmrcZS3Nw9npKo8ibT37729pvuFA/vJNjt0z64bATK/v4rdC88qRIOryMEUfuTUWm+JFoc/KxXV6Qcf7LbSSLn+dgq49wa+VhwfbhxLclr646/MXPn5T1/CiPkjGegA29akywsRjoOw7D7UEXn41vsZi0G4b/mTwxH9xlq1JPiJeQjNxoFyo7mGRbjH35VG3vU1FnQ2NBF+G/inp184iErQTE4EM6+GxOcYDAlc57ZyfSpsGzVb/ABL+H8d/A7qgFyilklAwX5Rnkc9wegz0z96+fwZ4nku7FRMxZ4nMJcnJcKFZST3PKwGe/LQWbSvFOa9oFK14L6OQsqSo7IcMqsGKH0YA7fvWxQKUpQKUpQKUpQKUpQKVrajfR28TyzMEjjUuznsBua5nCXEY1C3W4EEkKOT4ayY5pEGwfAJwCc4+2ehFB3KUpQKUpQKUpQKUpQKUpQKUpQKUpQV38cOKJLCwCwErLcMYhIDgxpglyp/URhfbmJ6iuhwjo0dlbRW8AGAoZ3HWV2A5nJ75PT0AA7V1ONeFoNTg8G4U4B5kdTh42wRlT06HoQRUe4V4VlsXXN9cTRoCqQuV5AMYGcDJx232oJxb24ArYArCJsivpQKUpQc/X79La2mmk+mON3P/AEqTge5O371VvwT05orBXbrNK8gGMeUBUH9ShP71tfFnUH1C5g0e3b6yst04/wAKNfMA3/d9+T1qWwmCzhyzLFbwIBk9ERBgf/A9zQSCa7SCJpJXCIilmdjhVA6kmqwuuIJtb8R1key0eLm8S5yUmvgn1BD1SPbf+hySVXReSbiabmfnh0iJvLH9L3zKepx2z/7eg82SPnrrnVrgaZZ4jsbbl+ZkTZfKfLBHjbYjH3BP5dwy+EcCme6voYfAglIht4RsPDjwCx33J5Vyf1c9WNxPxjbaZCJLlzzNnw4V3kmI7Ivp6k7Co1xBrtvpECKsfM5AjtrNPqlI2AAG/LkjJ9+5NVzr9hcvMkc7iTVbwefvHpdsc5RANgxHNkjoOYDJbmIXHwBxsurQNMIGh5ZGj5WYNzYCkMDgdmG3Y+tSsGoRwfo62kUcEI8iDr3cn6mb3J3qbRjagypSlApSlApSoZ8SeJntY0trTzX10fDgUdYwfqmb0CjofXfoDQR/iu6Ot339nxN/sVswe9lU7TSKfLbgj0I39wf0jM8sY+gUBVAACgYCgbAAegFcLhPh5LC3S3j8x+qWXvNI31Of9B7AVLbaLlFB9gK9pSgUpSgUpSgUpSgUpSgUpSgUpSgVgYh6VnSg8Ar2lKBXE4y4ij020luZN+UYRP8AiSNsiD7nr6AE9q7dUnxJfLreplGYDTNPy8zk4SWQdck7EbFf5VY/mFBvfD7TzbW82oXzgT3WZpJH28GI+ZV36Z64/lHaufDHLxHKHkDQ6VE/lT6XvnXbJ/h7E9ug3yRjiTiKbJ5otLibYbq18y+noo/y+/0y7ivXotKtAwQZwIre2UY52xhVCjoo2Jx9upFByeNNYdPC03TUAuZV5VCeVLKEbFzj6ds49ACevLn25ubXh2ySGNfElY4SJR+JeTHALEDcDOB7DAGTXLs5l0O3a6vMz6peHPhDdySRywrj6VUkc2O+AM4WuvwZwtIJTfaiRJfSfSvVbJeyRjoGwcZ7bgdSSHPsNOOnxy6vqxEl5y5WPbltQdkiiHQOc4z2yfcl8NNHkdX1C63ubs8wOPoiP0hfQHAP2C1pfERjqOp2umA/hoRNcY+3Ng46ERjb/mVaWm24JGBhRgADoANgBQdDT7YKM1yp+OrBJ0thdLJO7BFiiDSkMf1FAQuOpydgDWv8QtW0+3tuTUZPI+SIFZw9xyb8uEIJXOAc7bjNQngLQ1tw+ozxR2zyKWSEAIllBjIz/ERuWO/7k0FvSTKqlmYKoBJYkAKB1JJ6CvnY30c6CSGRJI2zyyIwZWwSDhhsdwR+1UhqGvzcRXXyduzRafGQ88u6tOAdgfQHGFU/zHpgWJqHE9npMUSyHw0wI4beNSzvyjZUQfsMnbJG+9BMmONz09fSo3ccfabGxVr6LIPKWBLIh6YaRQVH7muCml3OpnxdTLRW/WPSkYgEdmvHXBZj+gbD+orna5oU1+RbNAtjpcLBmRSivecnTAQ4SLvknPfGegWHrmtQ2dvJcTNiONeYnu3ZVX1JOAPc1AOBtPlnkk1S9XFzcjEMR3Fpb/kVfQsN/tv1Y1zDONdvAgIOmWbAt+i8nA2UeqKP8s/qGNni34iCGOU2KLMYvK9y21vCx6IpH95IdvKuw6k7Ggsuxgxua36gPwwu702viahKzyyt4ioyhTDGQAq4AGM4Jx2yPetnijjpYn+UsFFzfseUQjPJBtkyTt0CqDnGc/aglGq6rBap4lxMkSfqdgoPsM9T7Co5F8S9OaWKJZpMzMEicwTLHIxIUBXZQCMkbjbfrXHseFooSbzVJhd3Kgu08v8AcWwG+IYz5VUY64/pmtXRZF1e5F61s4hgytpLJIcSEHDSpBy4H8xJ6LtkbBaCtmtPWdWhs4mmuJFjjUbsxx9gPVj2A61x9W4jjsUUOGkmkPLDax7y3Deijso7sdhVYfE2xnlSBb2QPe3kyRQ26kmHTogylvDH5pCSgaQ9QSBgCg6XD1le6pdpqN+7R2oIltLEN5SPqidlBxts2Tuxx0GBVtWkpYVxtMtxhUUYRAFUeiqAAP6Cu/FHyigzpSlApSlApSlApSlApSlApSlBB/jDxOdO09zG2Jpj4MZHVeYEu4+yg4PqRVU8K6Ob6GO1jymnxsHnlHlbUJ9iQD+hdlHsoPXpenE/DdtqCKt1CJQjcyglhynofpI/pWpY6GsfKqIERRhUUYVQOwAoGj6cqKqIgRFACoBgKB0AFUvxTxQp12R5I2mWz5orW1UE+JOhCjI3/wAQs+Rv+Go3wBX6HghCio5PwlbJPJcRW6LPKSXlxliT1xn6c98YzQQvg3hqVpjf6ifEvH+lOqWi9lQdObBx7b9SSTZNladzXlhp3L1rqKuKCiNNuVi4lvhOwRmVljLEAHPhMoGe5jG1T2+4zit/wbVfnLxgeS1iIPL/ABTP0jUZGSTXS4s4MtL9g9xbLI4GBJurYGcAspBI3OxrLQtAitFKW8CRKevIoBb3Y9T+9BR+p8v9rvJrF0JWgVHkjUEq0hw0dtbp3ReYZ9cNnqTUl4q1SZ7N7y8j8OIFRbae25lkY+SS7Hfl+oR9PLvVk3HCdu0xuPl4/HOMzcg59hgHPrgYzXuqcKwXkXhXMQkQMGCkkYYZwQQQe5oK44Yu1soVtLNBd30n4k5U/hRyP1M8o2Cr0wNzg9zT4daW11czajdyeO6yNDbkjCKEOC8a9lGcKO3mPU5qx9L4fjthyQRLEg35UUAZ9T6n3NRQ8BXVuWS11R4LdnZxCIUZ4+cksEkJyBk+lBJNc4ltdPTxLuYKT9MI80svsiDc/fp71TnxQ4vvroRxuhtIZd0swczyRk4ElxjcAnonfB2OATafD/BNrav4vI09x1N1cN4smfVc7L16gZ962ZODLc3LXfgg3D4zKxZiMAKCoYkKcADYCgg3D+hSzW6QSc1pYIuTADyz3Xd3uXH0KevIO22dqw4cgXVrkSrGI9NsyUtrcLypNL1MrL3wMHf1H8WZ7xHwzLc2U8MMixySJyB2zy4JHMDjfdeYfvUX0jgadYI7a6uALeNcG1tg0azkkljNKTzNkk5A5RQOI+KH8G4NkTyQoxmv8ZSM9BFbno8pJAyNlzk77VpcHNbaLaLJcPzXdyBI6j8SeQvusaKNz1GT3YnfpVitoUMlubYwr4BXk8EDlXl9Bjp65Fc3ReCLWybmt7dVbp4hy7gegdySB7ZoKx4i1G51G/gtL7FrakeO9tzgMI15mBuG2HMwTp+XmB61MTxNNdKYdFt1ZUAQXcg5LWEDYLEOrkAdhge9dTiH4d2l5OLieJmkwoI52CuF6cyiu9pWliJQiKERRhUUABQOwA6UFfJqsOl3BVp0nveRWvNRuWOIYyebwoEBzk58sa47E1yeGLyTWtWa/ZSttbApCp7lgQoPbmwzOcdDyjpirE1z4fWNzKZpbVXlOMvlhzYAA5gCAdgB+1b2m6IsQCRoqIvRFAVV+wFB1NKj2zXTr5QRcor60ClKUClKUClKUClKUClKUClKUCvMV7SgV4RXtKBSlKBivOWvaUHmKYr2lB5isXjBrOlB81hA7Vny17Sg8xXxNsM5xX3pQYqgFe8te0oPCtAte0oPCKAV7SgUpSgUpSgUpSgUpSgUpSgUpSgUpSgUpSgVhNKqKWdgqgZLMQAoHck9BUU4k44SCX5S0iN5ekf+GQgLCP1XEnRAMjbruOmQa5sXCr3TCTV5/mnBytmmUs4D7R9ZCN/M/r0oN24+IcMjGPT7ebUJASC0AAgRsZAe4fCDORuM18jPrNxnL2dipGwVXu5lPfJJSP06ZqR29thQqKEQDCooCqo9ABsBWylp60ERk4Ymlx4+sXznuInitlP7RIDj96+UvANq4873cn895Of/ALVOlgArIRigrp/hrZ/kNyh7MtzLkfbJNaUnA95BvZa3eIR+SdvHQ/tsB9+U1afhj0rEwg9qCnk+I2paVIsesW6yxMcC9gABbbc4GFY/w4Q9TvVsaXqkVzGksLh43AZXHRgf/wB0qOfEnS4ZNOuvGwFWJ3DH8roCUI9+bA/fHeoV8CJpVsjz55DM5iz3XC82Pbn5v3zQXLSsY2yKyoFKUoFKUoFKUoFKUoFKUoFKUoFKUoFKgHxh4le1tVtrYk3V23gxKpwyq2A7D0PmCg+rZ7V3+FLc21tBbs5doo0jL/qKjBx7Z6e2KCQUoKUClKUClKUCq2+IPGUxuF0zSzm7k/vZ+1mhGSc9mxvnsMYySMS/jPXBp9lPcnBMaEqD0Z28qA/diKrH4O6YRbyXkpLXF27EyN9XIGP/AHPzN7+WgmfCXDkOnxeHAOZ23luG3kuH7s59Mk4HbPqSTKbe1x1rGwtsDJreoMVXFZUpQKUpQKUpQQjWuCvm5C19eTXEXOWSyGIYFGfKHVPM5A7lv9a7NjpoXlCoFVQAqKMKoHQADoK7jKDXLm4gtY7mO0adfmZMlYBlmwFLktgeUcqk+bGcUHURcCsq8Br2gUpSgUpSgUpXC4s4kWwjQ+C88sjiOK3jGWlY+/RVA6k0HdpXwtJmZVLqEcqCyBuYIxG6hsDODtnG9fegUpSgUrn69rMNjA9xcPyRoMk9SSdgqjuxOwFcHgTjJ9USSb5UwQBuWFmfmefGedioUAAbDYnfPpQS6sJpVRSzEKqgszHYKAMkn2xWQOarL4065IUi0213uLxgrY/JFnB5sdAxG5/Sr0HG4SZtX1KfVZQfBiJgs0PYDI58fZif5pD+mrU02Dua4fDujpawxW8Q8kShc9C56sx9yxJ/epXCmBQfSlKUClKUClKUFcfH0n+yWx0M0Oftknf9wK+3w8QfJWYHTwIv6lQT/mTUg4+0L+0LCe3H1OuUJ2AdCGTPtzKB+9Vt8G+IcL8hcZjuIGZRG2xZck4HupyMemKC6IxgVlWETZFZ0ClK5eu8RWtivPdXCRDsGPmb+VB5mPsBQdSubr2vW9jGZbqZYk7ZO7n0RRux9gKisvFF9fbadaeBEf8Af7wFcj1ht/qb2LYFfTSOE4opBPO73l3/AOanweT2hj+mMfYZ96DX/trUtRObVP7Pte1zOge5mHrHCfKg67tnsfaoXxjc3lpfWtvY6rdzXMhzJHK6tGi5GCyBQAMBiR6CrE404gTTbV7ibc/THGTgzSEHlX7bZJ7AGoXwbpXycM2p6k4FxODI7Nt4EZ3CAdeY7eX+Ve1BM+N+MP7OsJLgANJtHGMbGR88pb2GC2PbFVhwfe22lq+o6hdCa+nBYRq4kkRX3xgHZ2wMk4CjbbephZaOdQPzepR8tsoY29hJ9KKQc3FyOhkK9FOyD3ricMcPwXk/zcdqkVpGxFrGECm4ZdjcP3IBGFB9M0FpcM6k9xBHLJC0LOObwXOWQEnl5sdCVwcds47VocW8aw2LLCqNc3cg/Csot3f3c/kT3PocA4OIRxT8QnjcWemL411I/heMBzRwttkKejOoOT2XqfSuzoemW+kQPPcThpm81zfynLSMfyqTvy52Cjc7UGUsepzRvNeXvyihWYWdmIucY3CvcTZHP22wMnrX3+Gj3qWx+fmaV3kLx8zrI0cZA5QzrsScE7ev7VE7G6biOdiwaPS4HGY84e+lGCA+OigEHHbI7ny97iHj6z03ESIZ5RyoLaADEWRhVcjZemAoyfagm2v8QwWMXi3EnKCeVVA5nlY9EjQbsx9BUXuNV1C4RppJI9KtVHNl1Wa6Kju4b8OLIxthjvXvD+iO0gvb/El4w8idY7BD/hwj9WPqfqd/33OL7ey8DxdSKeDGeYCRm5WbsPDB/EO2y4NByfh7xPPJBcT3kxa2WRmt7mZEjkeFQcu4QAY2GDj1qTcL8SDUYTMkMkURYiNpMAzqP8QKNwpPTNVXbag/EVwY1Uw6ZAVLp9L3TA5VGI2A2zyjoPcjEr4r43i04JBAglun5UhtE6LnyoXx9K9AB1P23ASHijiqDTQocNLPIcRWkQ5pZj7L2X3P+Z2rjINVugZLq6XT4sEi1tgkkwGM/izyAqD/ACj+lYaBoy2CyXl/Osl445p7tyAsC/8AChz9KDpt1+2AI0NVbiKdoIS8emxEGeXdXvDnyxjuqnGcdcDJwcCgknw0kvlWd7y4eSOST/Z0kdJZI41Lgl3j8uWyowDtyHpmplrOuQ2cJmuH5V2AHVpGP0pGo3Zj2AqIajxPa2DR2sERmnICRWEAHMAOnMeiLjfJ7ZPrXztlijkkvdTuI5LqCPnMCsGj0xGGQsSdedsY8Q7sdhtQRzULyfWdUjtr6ER2sEfzRss5cEgrELlh+fDhuQbANjferL062wFVFCooAVFACqB0AA2Aqt/hZz3Ru9QkB5rqchc9o4+gHsObl/6KtyxjwtB9ZJBGhZtgoLE+gAyap7gGJ9Qu7nV51P4jNFaqf8ONfKSP2AXbvz+tW29/F4vgGRPFKGTwcjnKZ5S3L+nO2a1otMRAqRoqIuyoihVUegA2FBnpsGBmujWEaYFZ0ClKUClKUClKUHhFQLjr4dwX7CYFobhcctzHs23TmHfHrsfep9XhGaCqtOGv2eEE1reRjoZeaOQj7gf6k1249Z1p9vk7KP8AiaeRh/RVqZyWoPasBZigh76VqNx/4rVfDXvFZQiLP/qyFn/pitvSOErS2bxI7cNKdzcSkzTMfXxHyQftipQtsBX1WMCg0Vty3Wvu6pErO7BVUFmYnAUAZJJ9MCtmqo+Jmsyajcro9k2M4e8nHSKMYJT/AEJHclV7mg4b6mmr3b6ldnw9LsiRAjDAncEeYr1JJ5TjH6F33qT6Pp8uoyrd3qFIlIa2sW/Ke01wOhk7hfy/epFo+kxwxJBCnLFGAqr9u59STuT6mu7DZ4oIvx/o9zd6fNDakCV+UYLcvMnMC659xt/WuDbaNf3EaQXDR2VsiqhgtWLSyKoxymU7Ip/h396tHk2r4GzGc0FUajw1dWt9HNp9rC0CW3gRRtJ4a2zM2XkIwSxIzkjc8xya+l9wdPPBNNdS/NXnhSeBD9FvbuVOPDRti2Tszd8ematZrYHtWKWgFBR/CHD2p/Lx2szfJW6ly/hkG4uOdiSOYEhBggZ67V0+KNLh0+XTnS3YWULzNJ4aGQiYooikl6sxyD5j6VbLWCk5xX1a2GMUFZpxpcXHl0ywlmY/7zcKYbePOd/Ngtj02rO24KeRjc6jcfN3fK3hKRi2tWI28OPvg43I7dM71P8A5E194rMCgqfhbh3UILdbYmK1UFjJcI3jTzsxJLLzDlUkYGTzHbpX01fhOe2u7a4sLaOZIo5AVkl5X8aTIM8rnJclcDPt22q1mtB6VkbYYoKxHCs90Gl1CZZ5VVjDZqCtrDJy+QsDvIc929ainBnDuqRQG2bFlE0jPLOCHuJSwVcR4JC7Ljm/er2SzArGSwUmgh9jwylpbyjT4kS4aNwtw/md3IJBlkILHzHPp7VWw4B1OaNbe5kigg5/ElKMZJbqQnJklO5dt9skAbbV+gI4AK+UtmrUEb4c0pII44Yl5Y41CqP9ST3JOST6mpYi4FfOGAL0r7UFXcHaLc/P3eo3ysssjPDDEf8ADhVuoHoQqgfYnvVlWrEjekluCa+qLigypSlApSlApSlApSlApSlApSlApStPV9SjtYZJ5n5I41Ls3oB6DuT0A7kigjfxN4wGmW34Y57qY+HbxdSzHAL8o6hcjbuSo71xuAOFzYQHxTz3c58S4lO5LHJ5M9wMnPqSTXD4Ohk1S8fVrwY6pZWxx+HGCQJMfucHuxY+lWhp9t3NBtWVvyituvAK9oFKUoFKUoFKUoFKUoFKUoFKUoFKUoFKUoFKUoFKUoFKUoFKUoFKUoFKUoFKUoFUR8Tdcm1u8GmWBzDC2Zpc+RnXYsxH5E6D1bPXy1duqWfjwyRF3jEiMhkjIV0DDBKMQcNvscVGNC4Qt9Pj8G1jKqTlnY8zyH1dvb06Df1oOLwXwhDY48MGSXAV7l93cbbD9KbDCj0Gc1Y1suBWvZWQQdK3aBSlKBSlKBSlKBSlKBSlKBSlKBSlKBSlKBSlKBSlKBSlKBSlKBSlKBSlKBSlKBSlKBXnKK8pQZUpSgUpSgUpSgUpSgUpSgUpSgUpSgUpSgUpSgUpSgUpSgUpSgUpSg//2Q==">
            <a:hlinkClick r:id="rId3"/>
          </p:cNvPr>
          <p:cNvSpPr>
            <a:spLocks noChangeAspect="1" noChangeArrowheads="1"/>
          </p:cNvSpPr>
          <p:nvPr/>
        </p:nvSpPr>
        <p:spPr bwMode="auto">
          <a:xfrm>
            <a:off x="28575" y="-1668463"/>
            <a:ext cx="531495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data:image/jpeg;base64,/9j/4AAQSkZJRgABAQAAAQABAAD/2wCEAAkGBxMQEhUUERAWFBQXFxUVFxAWFRcVFhAYFRgXGBcXFBcZHSghHhslGxQWITIhJyktNC4uGCAzOjMsNyguLisBCgoKBQUFDgUFDisZExkrKysrKysrKysrKysrKysrKysrKysrKysrKysrKysrKysrKysrKysrKysrKysrKysrK//AABEIALYBFQMBIgACEQEDEQH/xAAcAAEAAgMBAQEAAAAAAAAAAAAABgcCBAUBAwj/xABAEAACAQMCBAQEBAMFBgcAAAABAgMABBEFIQYSMUETIlFhBxQycSNCUoFicpEVM0OhsSREU3OCsjRUg5LBwvD/xAAUAQEAAAAAAAAAAAAAAAAAAAAA/8QAFBEBAAAAAAAAAAAAAAAAAAAAAP/aAAwDAQACEQMRAD8AvGlKgmrcZS3Nw9npKo8ibT37729pvuFA/vJNjt0z64bATK/v4rdC88qRIOryMEUfuTUWm+JFoc/KxXV6Qcf7LbSSLn+dgq49wa+VhwfbhxLclr646/MXPn5T1/CiPkjGegA29akywsRjoOw7D7UEXn41vsZi0G4b/mTwxH9xlq1JPiJeQjNxoFyo7mGRbjH35VG3vU1FnQ2NBF+G/inp184iErQTE4EM6+GxOcYDAlc57ZyfSpsGzVb/ABL+H8d/A7qgFyilklAwX5Rnkc9wegz0z96+fwZ4nku7FRMxZ4nMJcnJcKFZST3PKwGe/LQWbSvFOa9oFK14L6OQsqSo7IcMqsGKH0YA7fvWxQKUpQKUpQKUpQKUpQKVrajfR28TyzMEjjUuznsBua5nCXEY1C3W4EEkKOT4ayY5pEGwfAJwCc4+2ehFB3KUpQKUpQKUpQKUpQKUpQKUpQKUpQV38cOKJLCwCwErLcMYhIDgxpglyp/URhfbmJ6iuhwjo0dlbRW8AGAoZ3HWV2A5nJ75PT0AA7V1ONeFoNTg8G4U4B5kdTh42wRlT06HoQRUe4V4VlsXXN9cTRoCqQuV5AMYGcDJx232oJxb24ArYArCJsivpQKUpQc/X79La2mmk+mON3P/AEqTge5O371VvwT05orBXbrNK8gGMeUBUH9ShP71tfFnUH1C5g0e3b6yst04/wAKNfMA3/d9+T1qWwmCzhyzLFbwIBk9ERBgf/A9zQSCa7SCJpJXCIilmdjhVA6kmqwuuIJtb8R1key0eLm8S5yUmvgn1BD1SPbf+hySVXReSbiabmfnh0iJvLH9L3zKepx2z/7eg82SPnrrnVrgaZZ4jsbbl+ZkTZfKfLBHjbYjH3BP5dwy+EcCme6voYfAglIht4RsPDjwCx33J5Vyf1c9WNxPxjbaZCJLlzzNnw4V3kmI7Ivp6k7Co1xBrtvpECKsfM5AjtrNPqlI2AAG/LkjJ9+5NVzr9hcvMkc7iTVbwefvHpdsc5RANgxHNkjoOYDJbmIXHwBxsurQNMIGh5ZGj5WYNzYCkMDgdmG3Y+tSsGoRwfo62kUcEI8iDr3cn6mb3J3qbRjagypSlApSlApSoZ8SeJntY0trTzX10fDgUdYwfqmb0CjofXfoDQR/iu6Ot339nxN/sVswe9lU7TSKfLbgj0I39wf0jM8sY+gUBVAACgYCgbAAegFcLhPh5LC3S3j8x+qWXvNI31Of9B7AVLbaLlFB9gK9pSgUpSgUpSgUpSgUpSgUpSgUpSgVgYh6VnSg8Ar2lKBXE4y4ij020luZN+UYRP8AiSNsiD7nr6AE9q7dUnxJfLreplGYDTNPy8zk4SWQdck7EbFf5VY/mFBvfD7TzbW82oXzgT3WZpJH28GI+ZV36Z64/lHaufDHLxHKHkDQ6VE/lT6XvnXbJ/h7E9ug3yRjiTiKbJ5otLibYbq18y+noo/y+/0y7ivXotKtAwQZwIre2UY52xhVCjoo2Jx9upFByeNNYdPC03TUAuZV5VCeVLKEbFzj6ds49ACevLn25ubXh2ySGNfElY4SJR+JeTHALEDcDOB7DAGTXLs5l0O3a6vMz6peHPhDdySRywrj6VUkc2O+AM4WuvwZwtIJTfaiRJfSfSvVbJeyRjoGwcZ7bgdSSHPsNOOnxy6vqxEl5y5WPbltQdkiiHQOc4z2yfcl8NNHkdX1C63ubs8wOPoiP0hfQHAP2C1pfERjqOp2umA/hoRNcY+3Ng46ERjb/mVaWm24JGBhRgADoANgBQdDT7YKM1yp+OrBJ0thdLJO7BFiiDSkMf1FAQuOpydgDWv8QtW0+3tuTUZPI+SIFZw9xyb8uEIJXOAc7bjNQngLQ1tw+ozxR2zyKWSEAIllBjIz/ERuWO/7k0FvSTKqlmYKoBJYkAKB1JJ6CvnY30c6CSGRJI2zyyIwZWwSDhhsdwR+1UhqGvzcRXXyduzRafGQ88u6tOAdgfQHGFU/zHpgWJqHE9npMUSyHw0wI4beNSzvyjZUQfsMnbJG+9BMmONz09fSo3ccfabGxVr6LIPKWBLIh6YaRQVH7muCml3OpnxdTLRW/WPSkYgEdmvHXBZj+gbD+orna5oU1+RbNAtjpcLBmRSivecnTAQ4SLvknPfGegWHrmtQ2dvJcTNiONeYnu3ZVX1JOAPc1AOBtPlnkk1S9XFzcjEMR3Fpb/kVfQsN/tv1Y1zDONdvAgIOmWbAt+i8nA2UeqKP8s/qGNni34iCGOU2KLMYvK9y21vCx6IpH95IdvKuw6k7Ggsuxgxua36gPwwu702viahKzyyt4ioyhTDGQAq4AGM4Jx2yPetnijjpYn+UsFFzfseUQjPJBtkyTt0CqDnGc/aglGq6rBap4lxMkSfqdgoPsM9T7Co5F8S9OaWKJZpMzMEicwTLHIxIUBXZQCMkbjbfrXHseFooSbzVJhd3Kgu08v8AcWwG+IYz5VUY64/pmtXRZF1e5F61s4hgytpLJIcSEHDSpBy4H8xJ6LtkbBaCtmtPWdWhs4mmuJFjjUbsxx9gPVj2A61x9W4jjsUUOGkmkPLDax7y3Deijso7sdhVYfE2xnlSBb2QPe3kyRQ26kmHTogylvDH5pCSgaQ9QSBgCg6XD1le6pdpqN+7R2oIltLEN5SPqidlBxts2Tuxx0GBVtWkpYVxtMtxhUUYRAFUeiqAAP6Cu/FHyigzpSlApSlApSlApSlApSlApSlBB/jDxOdO09zG2Jpj4MZHVeYEu4+yg4PqRVU8K6Ob6GO1jymnxsHnlHlbUJ9iQD+hdlHsoPXpenE/DdtqCKt1CJQjcyglhynofpI/pWpY6GsfKqIERRhUUYVQOwAoGj6cqKqIgRFACoBgKB0AFUvxTxQp12R5I2mWz5orW1UE+JOhCjI3/wAQs+Rv+Go3wBX6HghCio5PwlbJPJcRW6LPKSXlxliT1xn6c98YzQQvg3hqVpjf6ifEvH+lOqWi9lQdObBx7b9SSTZNladzXlhp3L1rqKuKCiNNuVi4lvhOwRmVljLEAHPhMoGe5jG1T2+4zit/wbVfnLxgeS1iIPL/ABTP0jUZGSTXS4s4MtL9g9xbLI4GBJurYGcAspBI3OxrLQtAitFKW8CRKevIoBb3Y9T+9BR+p8v9rvJrF0JWgVHkjUEq0hw0dtbp3ReYZ9cNnqTUl4q1SZ7N7y8j8OIFRbae25lkY+SS7Hfl+oR9PLvVk3HCdu0xuPl4/HOMzcg59hgHPrgYzXuqcKwXkXhXMQkQMGCkkYYZwQQQe5oK44Yu1soVtLNBd30n4k5U/hRyP1M8o2Cr0wNzg9zT4daW11czajdyeO6yNDbkjCKEOC8a9lGcKO3mPU5qx9L4fjthyQRLEg35UUAZ9T6n3NRQ8BXVuWS11R4LdnZxCIUZ4+cksEkJyBk+lBJNc4ltdPTxLuYKT9MI80svsiDc/fp71TnxQ4vvroRxuhtIZd0swczyRk4ElxjcAnonfB2OATafD/BNrav4vI09x1N1cN4smfVc7L16gZ962ZODLc3LXfgg3D4zKxZiMAKCoYkKcADYCgg3D+hSzW6QSc1pYIuTADyz3Xd3uXH0KevIO22dqw4cgXVrkSrGI9NsyUtrcLypNL1MrL3wMHf1H8WZ7xHwzLc2U8MMixySJyB2zy4JHMDjfdeYfvUX0jgadYI7a6uALeNcG1tg0azkkljNKTzNkk5A5RQOI+KH8G4NkTyQoxmv8ZSM9BFbno8pJAyNlzk77VpcHNbaLaLJcPzXdyBI6j8SeQvusaKNz1GT3YnfpVitoUMlubYwr4BXk8EDlXl9Bjp65Fc3ReCLWybmt7dVbp4hy7gegdySB7ZoKx4i1G51G/gtL7FrakeO9tzgMI15mBuG2HMwTp+XmB61MTxNNdKYdFt1ZUAQXcg5LWEDYLEOrkAdhge9dTiH4d2l5OLieJmkwoI52CuF6cyiu9pWliJQiKERRhUUABQOwA6UFfJqsOl3BVp0nveRWvNRuWOIYyebwoEBzk58sa47E1yeGLyTWtWa/ZSttbApCp7lgQoPbmwzOcdDyjpirE1z4fWNzKZpbVXlOMvlhzYAA5gCAdgB+1b2m6IsQCRoqIvRFAVV+wFB1NKj2zXTr5QRcor60ClKUClKUClKUClKUClKUClKUCvMV7SgV4RXtKBSlKBivOWvaUHmKYr2lB5isXjBrOlB81hA7Vny17Sg8xXxNsM5xX3pQYqgFe8te0oPCtAte0oPCKAV7SgUpSgUpSgUpSgUpSgUpSgUpSgUpSgUpSgVhNKqKWdgqgZLMQAoHck9BUU4k44SCX5S0iN5ekf+GQgLCP1XEnRAMjbruOmQa5sXCr3TCTV5/mnBytmmUs4D7R9ZCN/M/r0oN24+IcMjGPT7ebUJASC0AAgRsZAe4fCDORuM18jPrNxnL2dipGwVXu5lPfJJSP06ZqR29thQqKEQDCooCqo9ABsBWylp60ERk4Ymlx4+sXznuInitlP7RIDj96+UvANq4873cn895Of/ALVOlgArIRigrp/hrZ/kNyh7MtzLkfbJNaUnA95BvZa3eIR+SdvHQ/tsB9+U1afhj0rEwg9qCnk+I2paVIsesW6yxMcC9gABbbc4GFY/w4Q9TvVsaXqkVzGksLh43AZXHRgf/wB0qOfEnS4ZNOuvGwFWJ3DH8roCUI9+bA/fHeoV8CJpVsjz55DM5iz3XC82Pbn5v3zQXLSsY2yKyoFKUoFKUoFKUoFKUoFKUoFKUoFKUoFKgHxh4le1tVtrYk3V23gxKpwyq2A7D0PmCg+rZ7V3+FLc21tBbs5doo0jL/qKjBx7Z6e2KCQUoKUClKUClKUCq2+IPGUxuF0zSzm7k/vZ+1mhGSc9mxvnsMYySMS/jPXBp9lPcnBMaEqD0Z28qA/diKrH4O6YRbyXkpLXF27EyN9XIGP/AHPzN7+WgmfCXDkOnxeHAOZ23luG3kuH7s59Mk4HbPqSTKbe1x1rGwtsDJreoMVXFZUpQKUpQKUpQQjWuCvm5C19eTXEXOWSyGIYFGfKHVPM5A7lv9a7NjpoXlCoFVQAqKMKoHQADoK7jKDXLm4gtY7mO0adfmZMlYBlmwFLktgeUcqk+bGcUHURcCsq8Br2gUpSgUpSgUpXC4s4kWwjQ+C88sjiOK3jGWlY+/RVA6k0HdpXwtJmZVLqEcqCyBuYIxG6hsDODtnG9fegUpSgUrn69rMNjA9xcPyRoMk9SSdgqjuxOwFcHgTjJ9USSb5UwQBuWFmfmefGedioUAAbDYnfPpQS6sJpVRSzEKqgszHYKAMkn2xWQOarL4065IUi0213uLxgrY/JFnB5sdAxG5/Sr0HG4SZtX1KfVZQfBiJgs0PYDI58fZif5pD+mrU02Dua4fDujpawxW8Q8kShc9C56sx9yxJ/epXCmBQfSlKUClKUClKUFcfH0n+yWx0M0Oftknf9wK+3w8QfJWYHTwIv6lQT/mTUg4+0L+0LCe3H1OuUJ2AdCGTPtzKB+9Vt8G+IcL8hcZjuIGZRG2xZck4HupyMemKC6IxgVlWETZFZ0ClK5eu8RWtivPdXCRDsGPmb+VB5mPsBQdSubr2vW9jGZbqZYk7ZO7n0RRux9gKisvFF9fbadaeBEf8Af7wFcj1ht/qb2LYFfTSOE4opBPO73l3/AOanweT2hj+mMfYZ96DX/trUtRObVP7Pte1zOge5mHrHCfKg67tnsfaoXxjc3lpfWtvY6rdzXMhzJHK6tGi5GCyBQAMBiR6CrE404gTTbV7ibc/THGTgzSEHlX7bZJ7AGoXwbpXycM2p6k4FxODI7Nt4EZ3CAdeY7eX+Ve1BM+N+MP7OsJLgANJtHGMbGR88pb2GC2PbFVhwfe22lq+o6hdCa+nBYRq4kkRX3xgHZ2wMk4CjbbephZaOdQPzepR8tsoY29hJ9KKQc3FyOhkK9FOyD3ricMcPwXk/zcdqkVpGxFrGECm4ZdjcP3IBGFB9M0FpcM6k9xBHLJC0LOObwXOWQEnl5sdCVwcds47VocW8aw2LLCqNc3cg/Csot3f3c/kT3PocA4OIRxT8QnjcWemL411I/heMBzRwttkKejOoOT2XqfSuzoemW+kQPPcThpm81zfynLSMfyqTvy52Cjc7UGUsepzRvNeXvyihWYWdmIucY3CvcTZHP22wMnrX3+Gj3qWx+fmaV3kLx8zrI0cZA5QzrsScE7ev7VE7G6biOdiwaPS4HGY84e+lGCA+OigEHHbI7ny97iHj6z03ESIZ5RyoLaADEWRhVcjZemAoyfagm2v8QwWMXi3EnKCeVVA5nlY9EjQbsx9BUXuNV1C4RppJI9KtVHNl1Wa6Kju4b8OLIxthjvXvD+iO0gvb/El4w8idY7BD/hwj9WPqfqd/33OL7ey8DxdSKeDGeYCRm5WbsPDB/EO2y4NByfh7xPPJBcT3kxa2WRmt7mZEjkeFQcu4QAY2GDj1qTcL8SDUYTMkMkURYiNpMAzqP8QKNwpPTNVXbag/EVwY1Uw6ZAVLp9L3TA5VGI2A2zyjoPcjEr4r43i04JBAglun5UhtE6LnyoXx9K9AB1P23ASHijiqDTQocNLPIcRWkQ5pZj7L2X3P+Z2rjINVugZLq6XT4sEi1tgkkwGM/izyAqD/ACj+lYaBoy2CyXl/Osl445p7tyAsC/8AChz9KDpt1+2AI0NVbiKdoIS8emxEGeXdXvDnyxjuqnGcdcDJwcCgknw0kvlWd7y4eSOST/Z0kdJZI41Lgl3j8uWyowDtyHpmplrOuQ2cJmuH5V2AHVpGP0pGo3Zj2AqIajxPa2DR2sERmnICRWEAHMAOnMeiLjfJ7ZPrXztlijkkvdTuI5LqCPnMCsGj0xGGQsSdedsY8Q7sdhtQRzULyfWdUjtr6ER2sEfzRss5cEgrELlh+fDhuQbANjferL062wFVFCooAVFACqB0AA2Aqt/hZz3Ru9QkB5rqchc9o4+gHsObl/6KtyxjwtB9ZJBGhZtgoLE+gAyap7gGJ9Qu7nV51P4jNFaqf8ONfKSP2AXbvz+tW29/F4vgGRPFKGTwcjnKZ5S3L+nO2a1otMRAqRoqIuyoihVUegA2FBnpsGBmujWEaYFZ0ClKUClKUClKUHhFQLjr4dwX7CYFobhcctzHs23TmHfHrsfep9XhGaCqtOGv2eEE1reRjoZeaOQj7gf6k1249Z1p9vk7KP8AiaeRh/RVqZyWoPasBZigh76VqNx/4rVfDXvFZQiLP/qyFn/pitvSOErS2bxI7cNKdzcSkzTMfXxHyQftipQtsBX1WMCg0Vty3Wvu6pErO7BVUFmYnAUAZJJ9MCtmqo+Jmsyajcro9k2M4e8nHSKMYJT/AEJHclV7mg4b6mmr3b6ldnw9LsiRAjDAncEeYr1JJ5TjH6F33qT6Pp8uoyrd3qFIlIa2sW/Ke01wOhk7hfy/epFo+kxwxJBCnLFGAqr9u59STuT6mu7DZ4oIvx/o9zd6fNDakCV+UYLcvMnMC659xt/WuDbaNf3EaQXDR2VsiqhgtWLSyKoxymU7Ip/h396tHk2r4GzGc0FUajw1dWt9HNp9rC0CW3gRRtJ4a2zM2XkIwSxIzkjc8xya+l9wdPPBNNdS/NXnhSeBD9FvbuVOPDRti2Tszd8ematZrYHtWKWgFBR/CHD2p/Lx2szfJW6ly/hkG4uOdiSOYEhBggZ67V0+KNLh0+XTnS3YWULzNJ4aGQiYooikl6sxyD5j6VbLWCk5xX1a2GMUFZpxpcXHl0ywlmY/7zcKYbePOd/Ngtj02rO24KeRjc6jcfN3fK3hKRi2tWI28OPvg43I7dM71P8A5E194rMCgqfhbh3UILdbYmK1UFjJcI3jTzsxJLLzDlUkYGTzHbpX01fhOe2u7a4sLaOZIo5AVkl5X8aTIM8rnJclcDPt22q1mtB6VkbYYoKxHCs90Gl1CZZ5VVjDZqCtrDJy+QsDvIc929ainBnDuqRQG2bFlE0jPLOCHuJSwVcR4JC7Ljm/er2SzArGSwUmgh9jwylpbyjT4kS4aNwtw/md3IJBlkILHzHPp7VWw4B1OaNbe5kigg5/ElKMZJbqQnJklO5dt9skAbbV+gI4AK+UtmrUEb4c0pII44Yl5Y41CqP9ST3JOST6mpYi4FfOGAL0r7UFXcHaLc/P3eo3ysssjPDDEf8ADhVuoHoQqgfYnvVlWrEjekluCa+qLigypSlApSlApSlApSlApSlApSlApStPV9SjtYZJ5n5I41Ls3oB6DuT0A7kigjfxN4wGmW34Y57qY+HbxdSzHAL8o6hcjbuSo71xuAOFzYQHxTz3c58S4lO5LHJ5M9wMnPqSTXD4Ohk1S8fVrwY6pZWxx+HGCQJMfucHuxY+lWhp9t3NBtWVvyituvAK9oFKUoFKUoFKUoFKUoFKUoFKUoFKUoFKUoFKUoFKUoFKUoFKUoFKUoFKUoFKUoFUR8Tdcm1u8GmWBzDC2Zpc+RnXYsxH5E6D1bPXy1duqWfjwyRF3jEiMhkjIV0DDBKMQcNvscVGNC4Qt9Pj8G1jKqTlnY8zyH1dvb06Df1oOLwXwhDY48MGSXAV7l93cbbD9KbDCj0Gc1Y1suBWvZWQQdK3aBSlKBSlKBSlKBSlKBSlKBSlKBSlKBSlKBSlKBSlKBSlKBSlKBSlKBSlKBSlKBSlKBXnKK8pQZUpSgUpSgUpSgUpSgUpSgUpSgUpSgUpSgUpSgUpSgUpSgUpSgUpSg//2Q==">
            <a:hlinkClick r:id="rId3"/>
          </p:cNvPr>
          <p:cNvSpPr>
            <a:spLocks noChangeAspect="1" noChangeArrowheads="1"/>
          </p:cNvSpPr>
          <p:nvPr/>
        </p:nvSpPr>
        <p:spPr bwMode="auto">
          <a:xfrm>
            <a:off x="180975" y="-1516063"/>
            <a:ext cx="531495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34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692" y="1817688"/>
            <a:ext cx="5812591" cy="381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141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323528" y="1305342"/>
            <a:ext cx="8496944" cy="2308324"/>
          </a:xfrm>
          <a:prstGeom prst="rect">
            <a:avLst/>
          </a:prstGeom>
        </p:spPr>
        <p:txBody>
          <a:bodyPr wrap="square">
            <a:spAutoFit/>
          </a:bodyPr>
          <a:lstStyle/>
          <a:p>
            <a:pPr algn="just"/>
            <a:r>
              <a:rPr lang="es-ES_tradnl" dirty="0">
                <a:latin typeface="Times New Roman" pitchFamily="18" charset="0"/>
                <a:cs typeface="Times New Roman" pitchFamily="18" charset="0"/>
              </a:rPr>
              <a:t>La cámara poliédrica de secado tiene una capacidad de carga de 55Kg de producto fresco en un proceso por </a:t>
            </a:r>
            <a:r>
              <a:rPr lang="es-ES_tradnl" dirty="0" smtClean="0">
                <a:latin typeface="Times New Roman" pitchFamily="18" charset="0"/>
                <a:cs typeface="Times New Roman" pitchFamily="18" charset="0"/>
              </a:rPr>
              <a:t>lotes, </a:t>
            </a:r>
            <a:r>
              <a:rPr lang="es-ES_tradnl" dirty="0">
                <a:latin typeface="Times New Roman" pitchFamily="18" charset="0"/>
                <a:cs typeface="Times New Roman" pitchFamily="18" charset="0"/>
              </a:rPr>
              <a:t>ya que la biomasa a secar estará dividida dentro de la cámara poliédrica en cuatro bandejas inclinadas a 10° para permitir la fácil evacuación de humedad, además se encuentran escalonadas con 3cm una de otra de manera ascendente para evitar que se contamine la bandeja inferior, las dimensiones de las bandejas son 905 mm de largo por 505mm de ancho con paredes laterales en su contorno de 40 mm de alto, además las bandejas poseen huecos en su extremo inferior para evacuación de humedad respectivamente</a:t>
            </a:r>
            <a:endParaRPr lang="es-EC" dirty="0">
              <a:latin typeface="Times New Roman" pitchFamily="18" charset="0"/>
              <a:cs typeface="Times New Roman"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605293"/>
            <a:ext cx="6624736" cy="3055694"/>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79512" y="1582341"/>
            <a:ext cx="8712968" cy="2031325"/>
          </a:xfrm>
          <a:prstGeom prst="rect">
            <a:avLst/>
          </a:prstGeom>
        </p:spPr>
        <p:txBody>
          <a:bodyPr wrap="square">
            <a:spAutoFit/>
          </a:bodyPr>
          <a:lstStyle/>
          <a:p>
            <a:pPr algn="just"/>
            <a:r>
              <a:rPr lang="es-ES_tradnl" dirty="0">
                <a:latin typeface="Times New Roman" pitchFamily="18" charset="0"/>
                <a:cs typeface="Times New Roman" pitchFamily="18" charset="0"/>
              </a:rPr>
              <a:t>La cámara poliédrica tiene a su vez una puerta de acceso al interior de la misma, esta puerta permite el ingreso y salida de las bandejas del interior de la cámara de secado por lo que también está construida con un material anticorrosivo, que en este caso es acero inoxidable AISI 480 de 1mm de espesor tanto interior como exteriormente y con 3cm de lana de vidrio en el alma para disminuir perdidas de calor, está colocada en la parte frontal del horno, por lo que también tiene una geometría de ocho lados y está sujeta por dos bisagras de acero inoxidable de 2”</a:t>
            </a:r>
            <a:endParaRPr lang="es-EC" dirty="0">
              <a:latin typeface="Times New Roman" pitchFamily="18" charset="0"/>
              <a:cs typeface="Times New Roman" pitchFamily="18" charset="0"/>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742030"/>
            <a:ext cx="5053508" cy="2808312"/>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2" name="1 Rectángulo"/>
          <p:cNvSpPr/>
          <p:nvPr/>
        </p:nvSpPr>
        <p:spPr>
          <a:xfrm>
            <a:off x="179512" y="1259969"/>
            <a:ext cx="8784976" cy="923330"/>
          </a:xfrm>
          <a:prstGeom prst="rect">
            <a:avLst/>
          </a:prstGeom>
        </p:spPr>
        <p:txBody>
          <a:bodyPr wrap="square">
            <a:spAutoFit/>
          </a:bodyPr>
          <a:lstStyle/>
          <a:p>
            <a:pPr algn="just"/>
            <a:r>
              <a:rPr lang="es-ES_tradnl" dirty="0">
                <a:latin typeface="Times New Roman" pitchFamily="18" charset="0"/>
                <a:cs typeface="Times New Roman" pitchFamily="18" charset="0"/>
              </a:rPr>
              <a:t>En la parte posterior de la cámara existe un acople de 250 mm largo x 130 mm de ancho construido en acero inoxidable AISI 480 de 1.5mm. El mismo que permite el ingreso del flujo de aire del intercambiador de calor hacia la cámara poliédrica </a:t>
            </a:r>
            <a:endParaRPr lang="es-EC" dirty="0">
              <a:latin typeface="Times New Roman" pitchFamily="18" charset="0"/>
              <a:cs typeface="Times New Roman"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90611" y="2780928"/>
            <a:ext cx="5293995" cy="2924175"/>
          </a:xfrm>
          <a:prstGeom prst="rect">
            <a:avLst/>
          </a:prstGeom>
          <a:noFill/>
          <a:ln>
            <a:noFill/>
          </a:ln>
        </p:spPr>
      </p:pic>
      <p:pic>
        <p:nvPicPr>
          <p:cNvPr id="7" name="Picture 5" descr="Horno 029"/>
          <p:cNvPicPr/>
          <p:nvPr/>
        </p:nvPicPr>
        <p:blipFill rotWithShape="1">
          <a:blip r:embed="rId4" cstate="print">
            <a:extLst>
              <a:ext uri="{28A0092B-C50C-407E-A947-70E740481C1C}">
                <a14:useLocalDpi xmlns:a14="http://schemas.microsoft.com/office/drawing/2010/main" val="0"/>
              </a:ext>
            </a:extLst>
          </a:blip>
          <a:srcRect l="11885" r="24999" b="14080"/>
          <a:stretch/>
        </p:blipFill>
        <p:spPr bwMode="auto">
          <a:xfrm>
            <a:off x="5583242" y="2590427"/>
            <a:ext cx="3237230" cy="3305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1" y="37753"/>
            <a:ext cx="10572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179512" y="908720"/>
            <a:ext cx="838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eaLnBrk="1" hangingPunct="1"/>
            <a:r>
              <a:rPr lang="es-ES" sz="1600" dirty="0" smtClean="0">
                <a:solidFill>
                  <a:srgbClr val="00B050"/>
                </a:solidFill>
                <a:latin typeface="Arial" charset="0"/>
              </a:rPr>
              <a:t> ESPE</a:t>
            </a:r>
            <a:endParaRPr lang="es-ES" sz="1600" dirty="0">
              <a:solidFill>
                <a:srgbClr val="00B050"/>
              </a:solidFill>
              <a:latin typeface="Arial" charset="0"/>
            </a:endParaRPr>
          </a:p>
        </p:txBody>
      </p:sp>
      <p:sp>
        <p:nvSpPr>
          <p:cNvPr id="6" name="Line 7"/>
          <p:cNvSpPr>
            <a:spLocks noChangeShapeType="1"/>
          </p:cNvSpPr>
          <p:nvPr/>
        </p:nvSpPr>
        <p:spPr bwMode="auto">
          <a:xfrm>
            <a:off x="1179513" y="1284512"/>
            <a:ext cx="6858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7" name="Text Box 2"/>
          <p:cNvSpPr txBox="1">
            <a:spLocks noChangeArrowheads="1"/>
          </p:cNvSpPr>
          <p:nvPr/>
        </p:nvSpPr>
        <p:spPr bwMode="auto">
          <a:xfrm>
            <a:off x="1125538" y="701899"/>
            <a:ext cx="69469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imes New Roman" pitchFamily="18" charset="0"/>
              </a:defRPr>
            </a:lvl1pPr>
            <a:lvl2pPr marL="742950" indent="-285750" eaLnBrk="0" hangingPunct="0">
              <a:defRPr sz="2800" b="1">
                <a:solidFill>
                  <a:schemeClr val="accent2"/>
                </a:solidFill>
                <a:latin typeface="Times New Roman" pitchFamily="18" charset="0"/>
              </a:defRPr>
            </a:lvl2pPr>
            <a:lvl3pPr marL="1143000" indent="-228600" eaLnBrk="0" hangingPunct="0">
              <a:defRPr sz="2800" b="1">
                <a:solidFill>
                  <a:schemeClr val="accent2"/>
                </a:solidFill>
                <a:latin typeface="Times New Roman" pitchFamily="18" charset="0"/>
              </a:defRPr>
            </a:lvl3pPr>
            <a:lvl4pPr marL="1600200" indent="-228600" eaLnBrk="0" hangingPunct="0">
              <a:defRPr sz="2800" b="1">
                <a:solidFill>
                  <a:schemeClr val="accent2"/>
                </a:solidFill>
                <a:latin typeface="Times New Roman" pitchFamily="18" charset="0"/>
              </a:defRPr>
            </a:lvl4pPr>
            <a:lvl5pPr marL="2057400" indent="-228600" eaLnBrk="0" hangingPunct="0">
              <a:defRPr sz="2800" b="1">
                <a:solidFill>
                  <a:schemeClr val="accent2"/>
                </a:solidFill>
                <a:latin typeface="Times New Roman" pitchFamily="18" charset="0"/>
              </a:defRPr>
            </a:lvl5pPr>
            <a:lvl6pPr marL="2514600" indent="-228600" algn="ctr" eaLnBrk="0" fontAlgn="base" hangingPunct="0">
              <a:spcBef>
                <a:spcPct val="50000"/>
              </a:spcBef>
              <a:spcAft>
                <a:spcPct val="0"/>
              </a:spcAft>
              <a:defRPr sz="2800" b="1">
                <a:solidFill>
                  <a:schemeClr val="accent2"/>
                </a:solidFill>
                <a:latin typeface="Times New Roman" pitchFamily="18" charset="0"/>
              </a:defRPr>
            </a:lvl6pPr>
            <a:lvl7pPr marL="2971800" indent="-228600" algn="ctr" eaLnBrk="0" fontAlgn="base" hangingPunct="0">
              <a:spcBef>
                <a:spcPct val="50000"/>
              </a:spcBef>
              <a:spcAft>
                <a:spcPct val="0"/>
              </a:spcAft>
              <a:defRPr sz="2800" b="1">
                <a:solidFill>
                  <a:schemeClr val="accent2"/>
                </a:solidFill>
                <a:latin typeface="Times New Roman" pitchFamily="18" charset="0"/>
              </a:defRPr>
            </a:lvl7pPr>
            <a:lvl8pPr marL="3429000" indent="-228600" algn="ctr" eaLnBrk="0" fontAlgn="base" hangingPunct="0">
              <a:spcBef>
                <a:spcPct val="50000"/>
              </a:spcBef>
              <a:spcAft>
                <a:spcPct val="0"/>
              </a:spcAft>
              <a:defRPr sz="2800" b="1">
                <a:solidFill>
                  <a:schemeClr val="accent2"/>
                </a:solidFill>
                <a:latin typeface="Times New Roman" pitchFamily="18" charset="0"/>
              </a:defRPr>
            </a:lvl8pPr>
            <a:lvl9pPr marL="3886200" indent="-228600" algn="ctr" eaLnBrk="0" fontAlgn="base" hangingPunct="0">
              <a:spcBef>
                <a:spcPct val="50000"/>
              </a:spcBef>
              <a:spcAft>
                <a:spcPct val="0"/>
              </a:spcAft>
              <a:defRPr sz="2800" b="1">
                <a:solidFill>
                  <a:schemeClr val="accent2"/>
                </a:solidFill>
                <a:latin typeface="Times New Roman" pitchFamily="18" charset="0"/>
              </a:defRPr>
            </a:lvl9pPr>
          </a:lstStyle>
          <a:p>
            <a:pPr algn="ctr" eaLnBrk="1" hangingPunct="1"/>
            <a:r>
              <a:rPr lang="es-ES" sz="2400" dirty="0" smtClean="0">
                <a:latin typeface="Arial" charset="0"/>
              </a:rPr>
              <a:t>INTERCAMBIADOR DE CALOR</a:t>
            </a:r>
            <a:endParaRPr lang="es-ES" sz="2400" dirty="0">
              <a:latin typeface="Arial" charset="0"/>
            </a:endParaRPr>
          </a:p>
        </p:txBody>
      </p:sp>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31337"/>
            <a:ext cx="3707903" cy="5230653"/>
          </a:xfrm>
          <a:prstGeom prst="rect">
            <a:avLst/>
          </a:prstGeom>
          <a:noFill/>
          <a:ln>
            <a:noFill/>
          </a:ln>
        </p:spPr>
      </p:pic>
      <p:pic>
        <p:nvPicPr>
          <p:cNvPr id="9" name="8 Imagen"/>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98989" y="1531336"/>
            <a:ext cx="3507884" cy="5138023"/>
          </a:xfrm>
          <a:prstGeom prst="rect">
            <a:avLst/>
          </a:prstGeom>
          <a:noFill/>
          <a:ln>
            <a:noFill/>
          </a:ln>
        </p:spPr>
      </p:pic>
    </p:spTree>
    <p:extLst>
      <p:ext uri="{BB962C8B-B14F-4D97-AF65-F5344CB8AC3E}">
        <p14:creationId xmlns:p14="http://schemas.microsoft.com/office/powerpoint/2010/main" val="269104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2563</Words>
  <Application>Microsoft Office PowerPoint</Application>
  <PresentationFormat>Presentación en pantalla (4:3)</PresentationFormat>
  <Paragraphs>367</Paragraphs>
  <Slides>59</Slides>
  <Notes>1</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42</cp:revision>
  <dcterms:created xsi:type="dcterms:W3CDTF">2013-12-04T01:43:05Z</dcterms:created>
  <dcterms:modified xsi:type="dcterms:W3CDTF">2013-12-05T04:12:32Z</dcterms:modified>
</cp:coreProperties>
</file>