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76" r:id="rId12"/>
    <p:sldId id="267" r:id="rId13"/>
    <p:sldId id="268" r:id="rId14"/>
    <p:sldId id="269" r:id="rId15"/>
    <p:sldId id="270" r:id="rId16"/>
    <p:sldId id="271" r:id="rId17"/>
    <p:sldId id="272" r:id="rId18"/>
    <p:sldId id="273" r:id="rId19"/>
    <p:sldId id="274" r:id="rId20"/>
    <p:sldId id="281" r:id="rId21"/>
    <p:sldId id="277" r:id="rId22"/>
    <p:sldId id="279" r:id="rId23"/>
    <p:sldId id="282" r:id="rId24"/>
    <p:sldId id="283" r:id="rId25"/>
    <p:sldId id="284" r:id="rId26"/>
    <p:sldId id="285" r:id="rId27"/>
    <p:sldId id="289" r:id="rId28"/>
    <p:sldId id="288" r:id="rId29"/>
    <p:sldId id="290" r:id="rId30"/>
    <p:sldId id="291" r:id="rId31"/>
    <p:sldId id="292" r:id="rId32"/>
    <p:sldId id="293" r:id="rId33"/>
    <p:sldId id="294" r:id="rId34"/>
    <p:sldId id="295" r:id="rId35"/>
    <p:sldId id="296" r:id="rId36"/>
    <p:sldId id="297" r:id="rId37"/>
    <p:sldId id="298" r:id="rId38"/>
    <p:sldId id="299" r:id="rId39"/>
    <p:sldId id="300" r:id="rId40"/>
    <p:sldId id="302" r:id="rId41"/>
    <p:sldId id="301" r:id="rId4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8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8E62B27-141A-4FA9-9E6D-DD0CEE964636}" type="datetimeFigureOut">
              <a:rPr lang="es-ES" smtClean="0"/>
              <a:pPr/>
              <a:t>15/01/2014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3EE8C2D-0F0E-4091-B332-3BBE0E2479AF}"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8E62B27-141A-4FA9-9E6D-DD0CEE964636}" type="datetimeFigureOut">
              <a:rPr lang="es-ES" smtClean="0"/>
              <a:pPr/>
              <a:t>15/01/2014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3EE8C2D-0F0E-4091-B332-3BBE0E2479A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8E62B27-141A-4FA9-9E6D-DD0CEE964636}" type="datetimeFigureOut">
              <a:rPr lang="es-ES" smtClean="0"/>
              <a:pPr/>
              <a:t>15/01/2014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3EE8C2D-0F0E-4091-B332-3BBE0E2479A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8E62B27-141A-4FA9-9E6D-DD0CEE964636}" type="datetimeFigureOut">
              <a:rPr lang="es-ES" smtClean="0"/>
              <a:pPr/>
              <a:t>15/01/2014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3EE8C2D-0F0E-4091-B332-3BBE0E2479A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8E62B27-141A-4FA9-9E6D-DD0CEE964636}" type="datetimeFigureOut">
              <a:rPr lang="es-ES" smtClean="0"/>
              <a:pPr/>
              <a:t>15/01/2014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3EE8C2D-0F0E-4091-B332-3BBE0E2479AF}"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8E62B27-141A-4FA9-9E6D-DD0CEE964636}" type="datetimeFigureOut">
              <a:rPr lang="es-ES" smtClean="0"/>
              <a:pPr/>
              <a:t>15/01/2014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3EE8C2D-0F0E-4091-B332-3BBE0E2479A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8E62B27-141A-4FA9-9E6D-DD0CEE964636}" type="datetimeFigureOut">
              <a:rPr lang="es-ES" smtClean="0"/>
              <a:pPr/>
              <a:t>15/01/2014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3EE8C2D-0F0E-4091-B332-3BBE0E2479A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8E62B27-141A-4FA9-9E6D-DD0CEE964636}" type="datetimeFigureOut">
              <a:rPr lang="es-ES" smtClean="0"/>
              <a:pPr/>
              <a:t>15/01/2014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3EE8C2D-0F0E-4091-B332-3BBE0E2479A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E62B27-141A-4FA9-9E6D-DD0CEE964636}" type="datetimeFigureOut">
              <a:rPr lang="es-ES" smtClean="0"/>
              <a:pPr/>
              <a:t>15/01/2014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3EE8C2D-0F0E-4091-B332-3BBE0E2479A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8E62B27-141A-4FA9-9E6D-DD0CEE964636}" type="datetimeFigureOut">
              <a:rPr lang="es-ES" smtClean="0"/>
              <a:pPr/>
              <a:t>15/01/2014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3EE8C2D-0F0E-4091-B332-3BBE0E2479A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8E62B27-141A-4FA9-9E6D-DD0CEE964636}" type="datetimeFigureOut">
              <a:rPr lang="es-ES" smtClean="0"/>
              <a:pPr/>
              <a:t>15/01/2014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3EE8C2D-0F0E-4091-B332-3BBE0E2479AF}"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62B27-141A-4FA9-9E6D-DD0CEE964636}" type="datetimeFigureOut">
              <a:rPr lang="es-ES" smtClean="0"/>
              <a:pPr/>
              <a:t>15/01/2014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E8C2D-0F0E-4091-B332-3BBE0E2479A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4293096"/>
            <a:ext cx="9144000" cy="2564904"/>
          </a:xfrm>
          <a:prstGeom prst="rect">
            <a:avLst/>
          </a:prstGeom>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s-EC"/>
          </a:p>
        </p:txBody>
      </p:sp>
      <p:sp>
        <p:nvSpPr>
          <p:cNvPr id="5" name="4 Marcador de posición de imagen"/>
          <p:cNvSpPr>
            <a:spLocks noGrp="1"/>
          </p:cNvSpPr>
          <p:nvPr>
            <p:ph type="pic" idx="1"/>
          </p:nvPr>
        </p:nvSpPr>
        <p:spPr>
          <a:xfrm>
            <a:off x="0" y="1"/>
            <a:ext cx="9144000" cy="4221087"/>
          </a:xfrm>
        </p:spPr>
        <p:style>
          <a:lnRef idx="3">
            <a:schemeClr val="lt1"/>
          </a:lnRef>
          <a:fillRef idx="1">
            <a:schemeClr val="accent3"/>
          </a:fillRef>
          <a:effectRef idx="1">
            <a:schemeClr val="accent3"/>
          </a:effectRef>
          <a:fontRef idx="minor">
            <a:schemeClr val="lt1"/>
          </a:fontRef>
        </p:style>
      </p:sp>
      <p:sp>
        <p:nvSpPr>
          <p:cNvPr id="4" name="3 Título"/>
          <p:cNvSpPr>
            <a:spLocks noGrp="1"/>
          </p:cNvSpPr>
          <p:nvPr>
            <p:ph type="title"/>
          </p:nvPr>
        </p:nvSpPr>
        <p:spPr>
          <a:xfrm>
            <a:off x="713" y="980728"/>
            <a:ext cx="5175773" cy="2050809"/>
          </a:xfrm>
        </p:spPr>
        <p:txBody>
          <a:bodyPr>
            <a:noAutofit/>
          </a:bodyPr>
          <a:lstStyle/>
          <a:p>
            <a:pPr algn="ctr"/>
            <a:r>
              <a:rPr lang="es-EC" sz="3000" dirty="0" smtClean="0">
                <a:solidFill>
                  <a:schemeClr val="bg1"/>
                </a:solidFill>
              </a:rPr>
              <a:t>MAESTRÍA EN GERENCIA DE SEGURIDAD Y RIESGO </a:t>
            </a:r>
            <a:br>
              <a:rPr lang="es-EC" sz="3000" dirty="0" smtClean="0">
                <a:solidFill>
                  <a:schemeClr val="bg1"/>
                </a:solidFill>
              </a:rPr>
            </a:br>
            <a:r>
              <a:rPr lang="es-EC" sz="3000" dirty="0">
                <a:solidFill>
                  <a:schemeClr val="bg1"/>
                </a:solidFill>
              </a:rPr>
              <a:t/>
            </a:r>
            <a:br>
              <a:rPr lang="es-EC" sz="3000" dirty="0">
                <a:solidFill>
                  <a:schemeClr val="bg1"/>
                </a:solidFill>
              </a:rPr>
            </a:br>
            <a:r>
              <a:rPr lang="es-EC" sz="3000" dirty="0" smtClean="0">
                <a:solidFill>
                  <a:schemeClr val="bg1"/>
                </a:solidFill>
              </a:rPr>
              <a:t>III PROMOCIÓN</a:t>
            </a:r>
            <a:endParaRPr lang="es-EC" sz="3000" dirty="0">
              <a:solidFill>
                <a:schemeClr val="bg1"/>
              </a:solidFill>
            </a:endParaRPr>
          </a:p>
        </p:txBody>
      </p:sp>
      <p:sp>
        <p:nvSpPr>
          <p:cNvPr id="6" name="5 Marcador de texto"/>
          <p:cNvSpPr>
            <a:spLocks noGrp="1"/>
          </p:cNvSpPr>
          <p:nvPr>
            <p:ph type="body" sz="half" idx="2"/>
          </p:nvPr>
        </p:nvSpPr>
        <p:spPr>
          <a:xfrm>
            <a:off x="305780" y="4293096"/>
            <a:ext cx="8532440" cy="2564904"/>
          </a:xfrm>
        </p:spPr>
        <p:txBody>
          <a:bodyPr>
            <a:noAutofit/>
          </a:bodyPr>
          <a:lstStyle/>
          <a:p>
            <a:endParaRPr lang="es-EC" sz="2500" dirty="0">
              <a:solidFill>
                <a:schemeClr val="bg1"/>
              </a:solidFill>
            </a:endParaRPr>
          </a:p>
          <a:p>
            <a:pPr algn="ctr"/>
            <a:r>
              <a:rPr lang="es-EC" sz="2500" b="1" dirty="0" smtClean="0">
                <a:solidFill>
                  <a:schemeClr val="bg1"/>
                </a:solidFill>
              </a:rPr>
              <a:t>PROPUESTA DE DISEÑO DE UN ÁREA INFORMÁTICA FORENSE PARA UN EQUIPO DE RESPUESTAS ANTE INCIDENTES DE SEGURIDAD INFORMÁTICOS, CSIRT</a:t>
            </a:r>
          </a:p>
          <a:p>
            <a:pPr algn="ctr"/>
            <a:endParaRPr lang="es-EC" sz="2500" b="1" dirty="0" smtClean="0">
              <a:solidFill>
                <a:schemeClr val="bg1"/>
              </a:solidFill>
            </a:endParaRPr>
          </a:p>
          <a:p>
            <a:pPr algn="r"/>
            <a:r>
              <a:rPr lang="es-EC" sz="2000" b="1" dirty="0" smtClean="0">
                <a:solidFill>
                  <a:schemeClr val="bg1"/>
                </a:solidFill>
              </a:rPr>
              <a:t>Ing. Mónica Uyana García</a:t>
            </a:r>
          </a:p>
          <a:p>
            <a:pPr algn="r"/>
            <a:endParaRPr lang="es-EC" sz="2000" b="1" dirty="0">
              <a:solidFill>
                <a:schemeClr val="bg1"/>
              </a:solidFill>
            </a:endParaRPr>
          </a:p>
        </p:txBody>
      </p:sp>
      <p:pic>
        <p:nvPicPr>
          <p:cNvPr id="1028"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292080" y="980728"/>
            <a:ext cx="3635896" cy="20162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619588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000" b="1" dirty="0" smtClean="0"/>
              <a:t>ADQUISICIÓN DE SERVICIOS INFORMÁTICOS FORENSES</a:t>
            </a:r>
            <a:endParaRPr lang="es-EC" sz="3000" b="1"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500826" y="5715016"/>
            <a:ext cx="2214578" cy="642942"/>
          </a:xfrm>
          <a:prstGeom prst="rect">
            <a:avLst/>
          </a:prstGeom>
          <a:noFill/>
        </p:spPr>
      </p:pic>
      <p:sp>
        <p:nvSpPr>
          <p:cNvPr id="1026" name="AutoShape 2"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 name="9 CuadroTexto"/>
          <p:cNvSpPr txBox="1"/>
          <p:nvPr/>
        </p:nvSpPr>
        <p:spPr>
          <a:xfrm>
            <a:off x="8715372" y="6488668"/>
            <a:ext cx="428628" cy="369332"/>
          </a:xfrm>
          <a:prstGeom prst="rect">
            <a:avLst/>
          </a:prstGeom>
          <a:noFill/>
        </p:spPr>
        <p:txBody>
          <a:bodyPr wrap="square" rtlCol="0">
            <a:spAutoFit/>
          </a:bodyPr>
          <a:lstStyle/>
          <a:p>
            <a:pPr algn="ctr"/>
            <a:r>
              <a:rPr lang="es-ES" b="1" dirty="0" smtClean="0"/>
              <a:t>19</a:t>
            </a:r>
            <a:endParaRPr lang="es-ES" b="1" dirty="0"/>
          </a:p>
        </p:txBody>
      </p:sp>
      <p:sp>
        <p:nvSpPr>
          <p:cNvPr id="32770" name="AutoShape 2" descr="data:image/jpeg;base64,/9j/4AAQSkZJRgABAQAAAQABAAD/2wCEAAkGBhQSERUUEhQUFRQUFBcYFxgXFRQYFBcWGBQVFRQVGBcXHCYeFxwjHBcYIC8gIycpLCwtGCAxNTAqNSYsLCkBCQoKDgwOFA8PFykcHBwpKSkpKSkpKSkpKSkpLCkpKSkpKSkpKSkpKSkpKSkpKSkpKSkuKSwpKSkpKSksLCwpLP/AABEIAKoBKAMBIgACEQEDEQH/xAAcAAACAgMBAQAAAAAAAAAAAAADBAIFAAEGBwj/xABDEAACAgEDAgQDBgQCBwcFAAABAgMRAAQSIRMxBSJBUQYyYQcUI3GBkTNCobFSchUkYnOzweE0grK0xNHwJUN00vH/xAAZAQEBAQEBAQAAAAAAAAAAAAAAAQIDBAX/xAAfEQEBAAICAwADAAAAAAAAAAAAAQIRAyESMUETMmH/2gAMAwEAAhEDEQA/APSJIy0ZBuxiraWo7BNnt73jvh+rDqzdr98g8wCA/wCE4C+lmKIbPPrfe8JFryIiD6e/BxZtQHJdeVBH9DzkJpgxLLyo23Xbg8/0wNdRjGKHKn3/AL39M3pi3TZiD5rPFEdqGMRhXdgKI2rft3OF0sAbTgfSv64Cp1P4FEH5fY+30yuk1QGxue1Hg2Lrmq9xjBQGGIHsWUH+vH7jAaiHyTKpICgkV9Uuh7C8DEnHRBJAO4Gr5ovYw2p1SI5LEUyUDfqCSR+xzNRFvMa2QCpY0augtcj87xOKPqsqHjaJLNCyVcIPT9cCy0sIBhJHmIo+/wAl5NmA3f4usv58stV+hOL6fzdBqWmNNxze1u3tyuZqYAJHloVEVHrZFAkhr4rdxgWTRbXkruY7/W2Gb0MYUqE43x2SPcbefz5xRZTvL2du8xdyW4JF88VuvjJeDxEEObAkQlOd1KPNtojjg3x/ywH0Y9ILZ5cqTfNbm9f0yDodpA/lcDnkkcGv64PdcDHzDztQobt2/j8uTkEdghQ2XZjfAu+GvuBVVgNamPzEjjYL7Dnv/wAs0hJO70uq/bnIapi20hgOpx2Nn1/QjnIsWWTaK22Ce/f0F1XNDAPEm0Maog//AM/vmyh2m7se2aWfdvA/+UK/uM1ptVasWGBM6aq785N5Df8ATCGUFV/TFp5edtfXA3ATZvJzOaFZCGYE17ZOWUADAzqdhm42Pr6YKOQfvhJJFUGzgRkm4wA1ATvlL4x8WRRXRBzz3x/43d7ANDM3J1x47XdeO/HUcVhTZzzH4h+MHmJ54zn9b4izHk5XPLmN7ejHCYjT6onE5JLzZOQrCo5gyVZqsJpISZFpcic1gb65zeCbMys7fW8GnAtV7VgDD+GQfer/AFwuk4Uvf7/TAxMWDL27nnj9RnR5GtPoAtoADa2L/bAJpAsLmhYJHFgXdDt+mNaEt5ntWAFXyBx39/XBRS9RZFAuyT3oi+x5Avn1wKwab7vuUd2AIokCywXkX7kZMytErIWJYBStHg7m2juDXmyeohkkskC1WvKwIDghjd1XYfvgJWabe4XkKoXaQw3K28gkduaGBiadjG8TE+QA+UA2DZUrxd2D+2KxKy6cclmmNUwBYswI5IIHAH9MstBq90juVYDaqjjdyCxblLHF1+mKSvtjjNNccpJXa1lSzqa49mv9MBfVTN0d24K0Jr5SSGC0RV01jnI6qGSJIyhBl81fMS27zOSoH69+OMZTUqU1F+XeW2gghjUYW6PPJGTl1iBtO5ZaAZW5FqWRasd+61gQTXBEhFXtp7BJO0AhmI2+XlvXD68OX2ALtnq7Zd3lA3FBfmtR9KxLwrWIhLuwCSJIVJP8omlfb9CVYGstdPFS6RmHntVJrmjE/H/TAXlmbrCHb5TIJTyu4c7im0HmyCb9sc8MkfeiMjAQKRuonfYCrwORwOb9e2DnYAzA/P8AeIiPcgmIJXv2YfocfGnCS6jYPM0St6klvxQD/QD9MAY1AKSVyVmLAUeaZWrt+eKp4mu7r+YLdUQd1ba3be/cZuZFVFEflV9MC1ccB4wW49aZucNNp1EwiAqMspKjhb2SHbx6EoDWAxppQY4zwLcGrFgFiR+XBGR1c6hmWxudlK/X5b/asmIzsWmNJNt9OVEm0Ak+lf2xnW6b8SM8VyCKHJ2k3f6YFd1QQEHzKrbh6jj1/M4bqqTYraNt+3r/ANMH0Av4lWXLAihXG7b/AG/rhNLoAFKgA7l3ews9+3pgGUAi/QPx++ZOBZPrYwa6fyoq8cXx24rj98m2n3Mp+ne8ARAFfXvk9oJr0wLw7SWJ4N/0zmPHfi6OJCFa2/Pt+uS3TUxt9Ol8Q8QSJbYjjPO/iP47JsIeM5fxr4rkl4LGs52XUk5zuW3pw45PZ/V+KM5JJysmmvIGTAO+ZdUZXxdmwjnAsc0lFj5zRGS0uEdMIDmEYTZmbci6AIyNYZlyDDKlBbMyTDMysvrU103A9zgoNSsjrt5pTf613/bCwpSSbqJBPp9LGIHTiKmNHeDfA7hS3FDtnR4zmz8KZR7vwPyvIQSK0ke08GNr/Ly1/XI6TTbWXcb6gPbimAviu4r39s34T4cOpLahCCK2s10RfJB5N3gKzQhI9Uq8AEnj6xIT/wA8V8Y8pbp8BtM117KyUeP9lmx2MUdQXDLspqDksy9MmzzV0KxHwzw3YwD2OrESu1i1KtExkOD2DXxQ78YDUOnVZykflDQ35a4KvtDfnTd/ple0dacR21HU9NjZ3bTOQefr2/XGvA9D/FZTKhRunTlXbaqhl7qdvzfKMTkO7TTMTIF6j2pROoW3AqRVbSWIIHpxgDkTa5gUlYzLEKBIpGjZmQG7AJT+uYxO8afcwUT7b3EPs6HVCB+/fi+9YOLRNtmEshWVSjsxUO4ofhMhQgGqIrb3vveR6Lfd0mDkvLKsiExfimRvKq7d4UeW1rgVeA2S/SO0rcWo6bsVBd0EiCr+quAT9PrjfiGkuVwmxBDCJBSIQ7kvQaxe2k9KPm78ZW9fZpH6jqCZfOWVhJ1eqGK7FJHoOxrbzdY18QSyo9oUV3idWAEsn4amzJQXy7Sx5N/N2OBtmV906ogSJYTt2Dc29FkJ3/Mu0OKr1Bu8f0hJcSHhHmaEAFwwCs6oxfdzbKeOw3fnaGq0jjbEhhVdSiJXUYuwjX5ozsqzGKs8cDDwzONSIaTYs5lreS4ZlaTpWQE7sWrdur09cBvT6dFGpJjKdMVQdiWQp1AGJJAJLHj0vIx6HYjq6sXUJIBG7c1wvme2G0rV3Xr9MbCl31KbT51jBAaMsh6ZW2G7i+CPesF4RrmlZ3ZBwgi8jI4sWWJIbizVD6YBmQJAhHUIYo1CjRZgxYsRdAn9ca1rU8YJYksaO0UPK3c/8sWk1FaNQwIIjj58u2xt7NdHtjWv1YPT4b+ID8p7Ue3v3wEEiJk7ts3MBYXZvI8woc+/PveG0rbQzbiQnl5Wu3PHv3GQWU7wm16EpfdtO3by1XXezVYaRwRLXupHB5oKf+WABpTtWuGFiqs9r7A/rhZtYsaqWYcD378c4lqfE1QmZrCA+oIPyjmj9eM8t+L/AI3aXyLwo/c/nkt03hhclj8YfHJJKRnygnkeued6zxEueTiuq1ZPfEjPnL29cxmM6HkmwXUyLtg7ytJtJgi+RZsjeE2ITgWyW7InCC6NuceZcroGo5bAWMlWAbcgVw5XBsMADjBHDPgTgRK5rDKuZlR9VaXVbi4r5rI9LFVYvEolkdyjAFYx6EbjYIG7nji8sI5VJi29/wCtbaP9ayaQBZZAoolFP62wvOrwqrw3xB3mCstiK6IKksflur4r1q+Tj+j8UXrygBiaXgUTxYPAP1GCBG3T7a3bwPrW1hIP6YDSqBHpSPm6oU+/O8SA/wBz+WAQ6pXm1CU3mjQEBSWHDq3A7dximg1btLGJI5E+7owLFHIdmVVBUAXVAnmu+F0MaiLStQD9amPqWbqCUH9eSPoMf8L0ix6jUAX5hE5JJJJIcE2f8oFfTAV0GtVJNQW3ANKGW0k5HSjB/l9wcqdXqUePUqrDd1t6A2NxURSAWRxZUi8s9JEYn1oUszDY4LEkljAT/dewxTQ6YRNpukSOvC4drvcwjWRZWv5m3E8/7VYAfCvHYpZ5JdwjTZGg6lIxYM7Nw3oNwF+vNYquujXSadt6HoSqzLvXdtV5EYhbskK26vphxvTR6hRJISNVJHvLEyBWnQFr9Dtc/l6YHxLT9J5NPGSsb/dj3JKCTUGGUIx8y7gB69yT64Gl1kcul1sqOpSQs0dkAkLDGhYA8gEqa98tfEPE4oNQs0zKsTQMm8mwGEiuE49WF17kVlbqtIVi10MZ2dFQ6MVDuqvCzlFZrPDKaJur/LHdX4Yk82niIVUeKSRtiorll6SoLq6HULV6kC+MAmj0xWHw/cvnDxKbHmAMMtKfUd+3vk2mVWeGwJm16SIn8zIzxvvUdyuwOCfTaRlTo9P95UcKjRaZpLWOMb5lmmhDMNvK/gny9vOfYYeKBH3asoi9JoFVFRKMcscDy2a3WTMa542D3Nh0A0e2bVrGtF9PGwod3b7wt/ndZHQCOV41Sih0oDgHsN6BFau384r88hBowurmVlTYIEdAm8NQklU7muyTXbsP3OVkEH3dOooXfq06nG5QspaNRe0guoEo78+XvzgWuhRelowwG0CqIFbhGyoK/Q1gII1a91FVim6d9gFlYWD6UAvPsM1qfD60+ogI6vSUFd7uqspUv5gp9CD278dsJ4n4QsghiUcKnUFs5A2BQqABux3c/QeuA7pk/FRiTbQc2eOCh7enc4rFMsaq5bbuRy7fUUdx/I3gjrSfx9xWOMKpsm6cIzG+wq14r0OeTfF/xT1JZBGSEJ7bibo967C+9DJbpvDC5Ux8Y/GhkHSRj01J5J5bzEgnPPtTqLyWp1FnEJZM5+3skmM1EZZMXZskxwZypaPHJebbFlasZjN4AjmiMOY8iVyGgjkThGrBk4NI3lhotX6HK/LHwPwxppVVR64q4rFtMauuMVePPZD8JxJpBvABA755Z40ESQhTxjTEvlbIp3jyHTxouDmqGRotVZmElrMw0+oNNpNrK5C05qgoBW+RyOT9bw8aXOysoA2AqQzbj5iDdHgfTAxNIXVCh2obu1sgfL5b4/6YZ9YPvAFG+mRXl3fMD2u/fOz55DT6QB1lKqEdyoreHXcaDF93m3ECx9RjEGgQ6ll6ZWl3q+9tzMTtc9+B274surbeunKGkcPdrexTvUbL3XdC6rjLNp/9YDbJK6TD5D33qRx398Clj0wEom21G05RWEknV3ljF1DZ20WFVV+t5LRTs0iykusWobpowkuTy7+nvDLtpqaq5Fi79JSPICIejLsGoEgk2NXT6nWIK/Nuvy8CuQbxbT6lgYdO0UtQT9TqdN6Mal2jpQN9neFNqB5TycCXh8zmVZCXVNUdsbh0Z2MauY+opi2qGUMQV/I4Lw/SRo87BtRGNKrAFyjAxsDK7IjJSLakCqsD2zekmYfdoDFMF08pYymGTY0aJIse2l3bm3rYIAG1uTxjOpdJH1aHqKk8CIGMM9WUmRv5PTcv74FfoYmkWSKbfENQjz0elJuRgokJqMbHFpaiwL4JxRYEfSzztLqKP4bdVI2nuF9kW00uxi9MAezNZx7w3xjqTQtJHJF0dO6OXjl2tIzRCoyF8y1GWuhwy4GedW02qQGnOpkkjDJIA4Ekcq1a9mKkXgBV5ESdXMnXmdEaJlikkcyx7I9kqlUCbVc3tAXa936s6jVFIU1EkrRtpiybVgVpgdm14yd7KykBX3VVKG4xLU+LI87asLIojbTeR43WV1QajqlUIslRqOB/MUNXxjh8RjfTa47ipnMxRGBWQgQLEp2EblLFCQDzyPfAnr/DXgWKKOV2foSoelApkaLgvLJ1JdpIZtwrklyAOcPHo13xxRzpt1KQuqLExR0gVSrM7OSgZERfc7Pzwuq8dhinimL7lOneNggLsrbklW0W252sO3Bq6zPDtZGkPh4aSMMlBwHU7b00ookH0JAvAcXXk6wm1vaNOWKMITJZl6e7de+j2qvS74yvhXerI0q9OKGZY2aN0QKrgmRHtur09qL2XtdG7yR8ViDmDepc69ZlNjZ0mfrM2/5RQDrRINjtyMBNqklhj0yOOrDHOG8yhTUbInmJo7yyEUfz7HAtdJqmaPUSSsgLIA5dXi2KIiA2w7uDbNd83XFYxq3ZY4pQ8S0gQMxchuoqhKXaDe4Kf3yOh8Wh1EkzoylDDGvmIHnHVYrR9VDL+p+mA8V16jwsMCpZYIyvKkhqQDBJtwXx18RGMNpoyNo2B6N26KFIuhxwOPcZ5hqp7yz8X1BZiSbJJv8AP1yimbOG9vo44eM0DLJiznCyYFs2iGayVZsR5GdBkZinGodAzdgcc/0OUFtx9MWtY47pASGsE8mGnxY5G8pIy81mZgGachIYSzADuc9m+zr4PEKiWQc1fOcn9nXwmZZBI48ozvPjb4jXTxdOMi6rjE7TLf6z6pftB+M+8aHge2eT6nUljZw3iOuMjEk4gxye2+sJqN9U5vrn3wZzV5rTjcqIZjmYLMxpnzr7Fi04WdiO7ICf0JyvlQCJ2/nExN+u4SgDn8uMIJH39S/Jez0urrd8va8DqfDQdUl9TkFrtRGWUCvJVMR75t52dMCEuAOqJ7v+bd1ttX/lNV7Y+dKF1iPzbxSDknsDGQAPTKXUaA9cz7m6cbgMNy0WFAy9PbtJW+554PtjOr1MgkaUMenpyUc/h7vMEMjAbKIUbfXnmsB+fShddG9kl4ZhyeAFaEgAdh6/vlPHp1EQnABm+/kM9ecg6owshPcgRmq7eUYfX6iQStLuJj0xKO1R7vOE6m1dlEKNvci+cE3g9+Igb5x5Wls9IQNKuxdwi2+Zwrjz/pyRwDun02zxGQ2xMmkUmzYG2dgAo7AANgo4jHq9WyszM2mjcBjYBU6gKqj0XgcZEBz4hs3yhhpmqQpCFYCWPcirts0WB3dvQXiaaib7x1t5ETyfdQ+2LdayMFcpsrYZSy3d9jVHgA+B6dYjoXj4bUadzKb5lbopNvcnlmDFuT/iIwbF4dJ4iFlkLJLKeozEuN0MLFr9KskAUB6dsj4J4Zs1Op2yToIFGwSJGY1SXe0hhiI/CUlD+degrBaXVSKskk52R6qKTUDyRuSqRIGR12jaxi2tQsdxfGBY6TQdLUyaeEtFHJpVk8h+VxKYiy7rAZlIs+pW++L6e30vh0TsxSRkWQFm/ECaeVwjG7ILIpI9a5xP4c0ssDOJJJOo8CSpYWd+ipIEC8KQULjjm9/c5nTZvD4AHdWkdEhXaiyRzdRgp6g4UrTEkA8AijeA/q3kGi1CrLIo02pZVpjuaNJI2RCx52gNX1ArH/GwXn1R3sDp9KskIVmG1yZ2L0DTWY1Xm+AR65TQwSfdvugfdLJLJFJu28tXWkmaTuQVKtwt+cChgPiLxISKkrzdKo369lIQyLM0b6YkkiUl1egK4s2N2B14lc6zTsXbZLp5fw+yAgadt1erctyewxbRbgYZtzlp9RLG4JJQL+NsGw8Ls6ajij3vvnLav7SYHnibTnUal0EgUQ6VtpDBQ1Weew7dsSj+Itd1vvEWin6Zd9qStGkSzEMJHC3Yc0w5NWTQs4HcIX6EqtIzN976Rc1uCPIlha+WlcgV2xfxLQdTdpLIQyEAk21HTmVE3HkgOL55oVnPRa/xaUOn3TTAahTP5pmuiI1tSnIIOw+9nBQf6XaJDt0u6Wa1kaR+sZArL3AoUqEVVVgnTzbxrw1o5GVhyrEH8wSD/bKGaHPVPEfhvxDUgK66S4lcsVL9Slcht7V5juBOJD7L5m53R1uVSQWI3OFKjkf7S/vnLxse2c0s7eXvDgGhz1lPskc1+IlMGK8Nzt71mR/ZC5UHevmNAUbJF2Pp2y6qflxeUxaUnOy+Gfs+l1HmI2IBe5h3H0HrnSRfZVIrBllTyjd8hNUao335B/bOij8G11f9pXny8RqBQBy6Yy5Z8H8O+CNPpxtABY15jRP1r2zzP4s0u12H1OehH4Y1jctqW+UH5f2ym8S+zaRhuaUsSLPH/XJljs4uTxu68e1A5xY51/i/wlsYjzH9KypHgfP837ZmdPTlfLuRS5dfDHgh1Eqr6XznQ+BfAYnNU37Z1R+zVtOhZHIIF+2X24+UxX2oki0WkCqRdf1zxr4j8YaZySfXD+Pa+YMVZyQPrnOyzMfXL/Gsd4936gxyF5pnORvLI45Z7SJzWazMrG28zMGZgfWzSmjFsY2/DUa2ltxPvx27ZYamS5IyA1Ddflbi149MTlgG2SUj8RWNH1G08KPYfT64zrIfxoXtu5FX5eUY3XqeM05K7WTNslhEbnqP5W2mtshBckfN5eewPpkdcH2aiJY5GExG1gpAAdVV7B8xK0W4BuxhtVpVYaiUgGRCdjfzLsQMoU+lnn63jWrhufTSEtZLLtvyjdE5Jr1Ngc4FX4jI4GpiWORvvDBkbaQAXVEktTTHbt3eUHg5ZarWD71CwWShHMD+HJfm6RFLVn5T27Yj4rpVf77IwHUhQdJj3jCwCVWQn5TvJJI71z2xTVxBodbqCA08UgMbEeeMJDC6Ip9ASxJA77zd3gWep1o+/QuFkoaeZT+HJutpIGWlrcR5W5AoeuU2slkWIxnTzmNNX1upsIHSWQ6v5T5924dP5a5u6wniEC9PWaggCeLVjZJXnRUMAjRSeVUqTYHB3n3zrPEI7jkHujj91IwPJ9b9q8KB9TJptSF1SLFsKhWURq9Sb2G1g4l4rnyG+4xXx37QdKNFpCWMhEEkYCKwYltOIHc7wAoU2CLNntlf8Y+JpFFL1tUHGo8N0yRaQdRisvThImII2R1tJscm8H8T+DFfDdMirE0mg+6tsDqZD94G6YSxjlR1TGBfcEnA6Pxf7SINNJpZ2WSUnTvGqorIWDmFupcigDmOtgs898WP2gxRyQaZop06MyTmVo2CBCzsQyEb1H4vT3VQIvkZUTeIzSzdeDqz/d/EI5J9DOB1oJSHULDJyDHwy1xRUEjC/DcX3mfTldQ8+l1A1UA6y1qIpNqagxSNZ6gBjVlINd+2Bcv8Xwt4gY16waSVyJEV9u/7tHA8KOELBhsFuEI57DviPw8dA+q1W6GSYxCQGWeKeUFjI7BxasVZUIUqwBfbYrJfE/iNxTzQkiSTQTalCpNqJdXp0lKkdvIrA+1YfTVLp4DJqpdNJKfDHaVLLvK0EyKHO4Vv2DzGxdWMA2h+0+PoRTDTaoRaFa3lPLOSnQYBwNqMLDnd/hI751eimfUwR1p5RDLONQH8tiORTPW0NZIdtt1Vc5wui8VkfUaExq8STeK66OWH+Xpu8fUjkUeU0Ga+OOc9X+DyPuOm29hAgH5BaH9sBLwWSUNF1IZF6GnMRI2tubcgBoNajbGGpgD5/pmtJKWgjMalzFqHbylCpXqSAjfu2ghXvk+lZGfTBF8RCXbKrk2Sx3Q05s89lPb9MbXRxvLNGgXpPpoiQhIB5kVfl90AH1AwEOq8O6Qx/wAfqii8agMzloaYtTWCe3vhgDGRDt+doWFlA1RhA9KTub+GDx/i+mT0iIRpeoBtOjYC+17Y9/f12/0vF4G/Ccv/ABOnpipPf0C7b5+a/wBTgPaQOGVShCx7+bXkMfJxdji+/tmQy2gKjdtkY8Faolr5uhwbyetgAefaDbwgnvZIMg/tkbjfqAUVMS2B27NXb6VgAZmQWV+cMOSooliRzfPfNqDYjrsSe4uiPa/c5rV+JRIEMjqB0jW4gC6F9/plFL8b6WNfNMm8MDwbPy/S8DpdLLd2OwruDmpAaHHcV6Zw8/2q6VAK3N5aNLX96yvP2pmQBYoWNduf/YYXVdrq/BY3NOoP98Qb4T0wJO0cZzLfEWulPljC3+f/ADzcXh+tl7uR/TJ01Msp9dhB0YBxtH7ZW/FnxLEIWAYXXuMqB8Fyt/EkP7nIeLfAKrEWLEkDCz33Xj/jGrDOSPfKd2y+8W0AViMpJUznNPXnMrC5zMmRmVm9vN41EDJbM2BkxGclrpjx7QC5mFArN5nbtOOfX1fqdPc4Xew3eYqFGw7a7n68cA+mT8Q1DdQVbCHzMQFFWp4onzGjdDHNQ4EkXI/m9R/hyv8AEPE0heQOeZQNlc7jt27foe3fOr55TxGEvIxVpCgVDNt2BWHzAbSCXO3uARxxzlhr5vxdOu5yS9hlRdi2j0WJHN80B+eV0niiaZWic20qgJXIZ+mIypI4XkA2aFHLHU6hEXTLvU7JYwfMPRGUnvgKeO+Hhp4lZ5yZyI3KBFjKje6iTy+e9rAAehN8Yj4zpCZpXBkaODpHUU8aBioEi1F0yJCiFWNkWKHNZeeMeIRkwU6mtQhNEGhtcE/1yn8Z8SCHUxKrSDWKAjIpKIxiEL9Vv5AAA1nv274EvEvDUbWxIW1B63mZwYlhLwp1ItydOpWoeooBR6gDH9RLJ96TT79RteKRjIRpwtrs8ijpWxpiSew4/TXiGsTraMqWYRO+4hJDQOmkQE0vqaH65rX+LR/etMw38CcH8Kb+ZEqhs55XA8r8T+zF9TDFK+pLagTJpFbYv3eonaFOFG4r5K3Hknutc5Jfs31suo1W7VKmokX8d2T8KWF2HTMSqNykNC3cL2XbncdZxIumEMxjGrOpE3Rl29PrGcxldu/fvO3gVRBv0x5fFE+/SCpCTpoxt6Um+1klY2pW6pxz9cDh9d8MajUQ6Ix6x45J/wAYuY4gXlijEis3SVWL1ZXcW7c84CX4X1bdHVvqin3WYKYliiD9Z5FjlZdg6fmLXbA0O950vg2uYzQ6donP3BX8wovJadGM9P5o6Rju3etVeOyq0kGqQJKpM7OrbVpWUxyrv8/FFeR3AOBymq+zyaPU/wCq6qQfcokRIyEZmhlMjOvUoLtJ6gIdW/XjJaX4IGonX7xrZJI9agnWMNHG0RiVOgGYXZRZtoCqo4Jris6TwbxsTCfVTQ7QQikLJC6IsYYgs28dzISBXau+Umu8E0z6OGb7nHJINqSW0ab5AKdVZHLK4YE1tJoEUO4Aej+FNT0wRr9QYtc7KxAjRoppDsLErzL/AAyrAbAeDfpnU+GaN9HCI+tuh0XShe2lVpAQheQU9R7RItLRvaffjnJ/s50RhhcRyL1niCldRGI2L1xEOobJ5IxPxD7NNNHqI49shRyvU3zeZLbavy2nnPlBYrz79sDuZfGYYJdW0zxpsjjZP9ZcPIAJQAxL8m14A7Bs5mP420OjR0SeFnkVGHRExVXYhZAQrENtXzCzZog4bw77PvDhqGjGlDUu1d8hP4i7jKA1bWYAoaHIo/XHPC/h6NYpz09IBCemrxfytHTlpLQ25tQVUkdwO+BQ6n7Q4Xh6MWlm1OxxsZo2WMxiudhbh6LL2rsfpm9f8Sa6eRXh8OCCIWDKWZlHeyeNooehHbvnW6WaT7tJvjQTyyBTGgddrBVKoqFLA2Lus+5w3i+pZirx7dssY6opmIhDHzfKNpBZl5v144wOB8c8V8XQF5OjANnoEsi+wLMxJv0zz6bx/UmwZnAJshTtB/RaGdl9ofj5nmYX5EtVA7UOL/XPP5hznO5Xb2YcU1uwR9QfUk/mScA2rOEHy4syZGtRttWcd8N8feE2prKxlwT4NR6R4R9qFMOqoNeoAGejfD/xVBOLVhZ9M+aycd8P8WeIgqxFfXNbc8uOX0+qdoYDkYt4rDcRH+yc8h8C+1NgAkh/XPQdP8YRTRUGFkZrbj4WPG/iWKpG/POV1A5zsPiUXI1e5zktSnOcvr3+8SpGZWbzM046YMZabisWzC2TW28cvFtmzMheay6c7lt9cSabeXe66fygVVgWSR63hNXGW6LghVLJYAHm3DsT7fTF9duVioYKGAulZq9CSey8cY3rZQBGpZVt12jkkkdh/wBc6PGDqNCJZJLJHTVQm0kbWK7i9Due3f2+uLwRfeWJkLCoI2QBipV3DFnFevlFH0rN+L7w5CswLR+cRoDS2aclm4PzAVyefbNa+FV2VKydVViHTTkq3CsS10Fvvx82BDSr965ls7dJEy0WG15BIWkFHhrQUfTCndIvh8zSOTujtQaQs8Mm52A+Y9qvgenfBeLaJgypGZCwhZSItkdQ8Dln3Wb+UCj35yE+pLLEsG6RYY45/L049ibWWMKCp3tQby8DjvgP+Oab/WtFLuficoF3HYN2nnJO31Y0OTdVxVm6vxrSqy+IysAZYlUxMfmjEcCyxFD3X8QseO5vC+KapnZTGXlXTouoZt0abQySBemFjO9ym801DkepwfiehikngDDUSDVBQZOpsQKivPECqACRrXswIAu/bAabSgeIxSG98ulmDWxIUK+mO1R2UWWP1JOVenhXpRyAL1/9JsGbjfubUvHIpPf+D/L/AIQPQDC66VhM8tu0WmkELMZX61ydLqmPbShVLJYIs7TRFcz/ANFR/wCkChhYHpmUTGaTqPINkRqm4UI22zyefbAQ8LQdLw4r/E+8Tq5oBzaak6i/X5lUn8lzeo0ATReIxxqQqySGlssQYoHk+pJBYm+94GCJFkXUtGgil1EsQrqjUKfxF6rTb7feYaKngArzxh/CoPPH1lRvvcTSqqmRSjqiN0y289W0YeZubX2oAN+NyKZ3kUqYVXQPKRRXauqdrauKEdH/ACgYUTKuv6tjpjVlS9jpiVtCict2u1237msWj06rpZi2n06yicwAKlxANIkUW4cb9ocXY5r2w7aFok1caLA8kCrJHK8UYanjdrZY1CllZCBQF8X25A6xIdFFIdp261WibjiN/EQV2n0BUj9KxjxzWxodZG7KHmij6VkWxrpKF9yJK49NwPrm9RoFlk08KbYRJC8rPHHEHO0xKqglSALksiuarFImeaJpARE0OlSTbGqhJJSJGbetedPw62n3J70QDWj1yB4oi69WPWzM1sPlYTuHs+hWRf3r0w+qkTp6xVKfxFZVDKN1RQsarvypH54PSylmWcMwDarpdP8A+0Iz5fk7b93m3d/Ttlr4YHEupVn3U6FPKAEDRClA9gRf1s4FY2vQ6rrAkpvjX5W3eaJxvC1uIG5Rde/scHHqAoZqYiSGWgFYsCZXdVYAeXh/X2xqNWMSRSOzhtVIjsTTMoMjbTtqgaAoenGDWHqN0nLFIxNttjdq6BGu7JUNQOB4n45D5znPTx533xf4UyvuI+dQ4/7ws/1vONli5zj9fRxu8Yr2FLkAl41q04AyUcHGGaRaHFpVyw1PGV0hwaLMMgcm2QOWI1eM6fxF0+Vji1ZmVFivjDH5ucHqpA3IxLMvM6dJlpjDNVkszB7RrIHCHBnNRzzjWZm81lY0+v5pVVpN3qL/AE21mTR/hR33Bj/PuLwet0wZ4yVBBIsnkji+M3q9PvfYPKFUNdA2b47+1Zt5WajXJDI5kIUMikE+u2wVHuee31wcgC6aIMQCGhuyL/iKawEcHXYdl2oDwFssSR3IPA29vrhdQWaCN12r5k3UotvxApA9gecCXiHikcE/Uc+V4gvl8x3IzPVLZ5DcfllRo9eNKvnBcyaVABGC5EidS0bbe0VIKJ44OX/j8TCNSjbNrx3tAth1EG2/QVd4HWaQTahkcnakKlQGZadncF+D3AUV7c4FOuo+7KyqjzdTSRRjpozASRRtFTUPKp3A7vocfmcKujUB26LpuKxS1Q08kZble1kfvmp3aSDRSs7X1dOSoNBmZqJb379u3rjfj2muXSvbeXUKAL8vmSQEkep9BfbAofEpm3TQLHIV1UySK5G0r/D646b07kdOxtB+bmqy01WpY6yOQRS10ZlohA1mSFhSs4JAo2fSx75X+MQqV8QdgOohj2N/MqpFE8W0+nnL9u5vLHV6ZRr4ZK8zQzqTZ+UGEhQPQXZ4wOeV26y6RkBSPUPOB1YRMykSSLGY99AhpDzd7VBrm8Z8HSfqIrojDSRtGNsse8lwoRpR2Q9JRwCeWJ44zVjp0COqPFb5rdu+8Wfr/AJ/7v0xxdCL16RLRkjUgDuXeGUX+ZIHOAnpJfvMeqjTb+JIZVbqEFQdpjkG6OnAeMncLU13yel1cjQT6h2gkOoqIGJptpKhoFWNDGSxLlz35/IYXwmeOaTT9MhlXRFJF77dxgCo49CCjjaeeDg0YR6dXYUkHiEzt/soJ51L0PRd4P5A4G9ZrWXTw6gSxwtADFuKSOxJCxSRNCQpvcit83G27IzPFNBJCFjRyK0xWYRRlyYFbzO291o2z1ttvM1DgZJ9RHJotbIrqyzPLJGbHK9ONLWz2JjYj3Bx3xfx6KCUyMQyyw9MbCHIkDMUUhboNvPmPA284GR6W9WEWbhgNRsEVw7lCIrbi92QyNQNcWe+G0+vYSSSMSqSBqfYtN0Awby7rWwGIu72+mb0eoSN9KN4bpwOhIN8hYfUf5Tiay79unKuBEZT1NjmNldZFj2kDlqk5HFbTgHQM0ciyCRSR94UJsLncbBU15WDDkc1fc5qfw/dHCiF9zqzglwpoqC4Z1WzZYD+vpm/C/FN7Mzo6dKLotamiwO5mFdl44ujyeMyTxIpBDMil+mu0jhQwICmmPFggf1wFPiDwn7zFEqg+ZTtJ20tKSE4HPy1nk3jPgrwuVZSCM9sTVhFgBHN3/LXKsDXPa2GLeN+Cx6liGXnYK5XcOTzmbjt14+Tx6eC6zT8DJLHxnX+NfCTKrEC1U3+l9/yzmJo64znenpllnSk1+Vcpy11vc5Uz4jQN5rMGZljDWZWbzWVGZmZmZF2zMzMzC7ZWa2ZvN3gQ2ZmSzMD651WqACf5hgPE53Qh41BsBfMQB34N/r2zGW2N8+T/wB8hrxaRX7j+4zq8JTWSSQBemAWZaIb6cl6WzxZ/fGdVPtgSNRuJ2kUbJCkMzUB/wDLxwj8Y/7sf+PEvDP4i/7pv+KMAvi3iDPGqooYyUyhSSaVlYnsK7Ac++JeMys4jkSXptJUdohZijNRBv5dpPzdwScP4R/FX/JN/wCYyQH+qj/ff+pwN+LgxpDGTx1YQoWM+XbIoUsS9BQaHubwfjRmZ1SM7miqY8Ko4JCKCQ1s1N9OMsviH+Ev++g/46YOL/tUv+6h/wDFLgUGu0izajSuTKRLR3gxonEbyxqyhakIKng2F/XN+Ju4kkmDsU0h2tbU7blRpipUALtUr3Bsg9sLoP4Ph35/+nmyPiA/A8Q/zv8A8CHArZ9EvXbV8/hzjTklpOoyFkjZ94cUdz8cdgcsdPp/x9TvXhEjZfxJSxWpfmJbv5e3peLSn/V9T/8Anj/zEGWg/wC0z/7mL+8+BzccCwR9YojNqNNLMwKJSyqiOKIFsKevMT8oN8nHJvDRC3RG1hKICWKJvVnm6cxU7eNwogehJrAgXpNPfP8A9Om7/wC4iwvijElSTz920Zv1v72vP54DsulK6bWRxtt6O7Y+1TIEMCyhQxHoSRu5NfvlpqdKs0qRvezoM9AlfMWRd1rzag8exN4sf4Wv/wA0w/QadKGLfFspSLTspKttkFgkGjpiSLHpYBr6DAzTSmSNpnJ6sf3fa1mwNsZav8xZ797y8MO3UykFiXhXuSQNrSAbR6d85PxZyup0yqSAYoLANA1J5bA71llNqn6t72/h/wCI/wCK8CTRqEhKgbWgXqUO4EkJJb9S/wC5xw0Jr42Cb/uhzD+3f+pyrgQew8wYN/tDebB9+5yzi0yCwFWu9UKuu9YA45FCtdU0bhPYgSPwP0K5YBRv9AWjo/nx3ySaZaHlX09BgnH44HpsPHp+2AlqdrrXslMPyYWP6HPNfi/wMRksvykms9bP8/0//XOL+LudIb582ZynTpx5WV4xq/XKjU5b6vucqtTnOPXS+ZmZgzTDMiTkjkDgZebvI5mESvMvI5vCt3mXmsicG2y2Zkc1lT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1" name="5 Marcador de contenido"/>
          <p:cNvSpPr>
            <a:spLocks noGrp="1"/>
          </p:cNvSpPr>
          <p:nvPr>
            <p:ph idx="1"/>
          </p:nvPr>
        </p:nvSpPr>
        <p:spPr>
          <a:xfrm>
            <a:off x="357158" y="2285992"/>
            <a:ext cx="4286280" cy="3286148"/>
          </a:xfrm>
        </p:spPr>
        <p:txBody>
          <a:bodyPr>
            <a:normAutofit/>
          </a:bodyPr>
          <a:lstStyle/>
          <a:p>
            <a:pPr marL="0" indent="0" algn="just">
              <a:buNone/>
            </a:pPr>
            <a:r>
              <a:rPr lang="es-ES" sz="1700" dirty="0" smtClean="0"/>
              <a:t>De acuerdo al último informe anual del año 2011 efectuado por el CSI/FBI , informó que los servicios forenses contratados por varias de las organizaciones a nivel mundial satisfacían de acuerdo a sus perspectivas en un 65%, de manera parcial un 34% , y de manera completa en un 1.1%, valores que han ido incrementado con la innovación de las soluciones forenses.</a:t>
            </a:r>
          </a:p>
          <a:p>
            <a:pPr marL="0" indent="0" algn="just">
              <a:buNone/>
            </a:pPr>
            <a:endParaRPr lang="es-EC" dirty="0"/>
          </a:p>
        </p:txBody>
      </p:sp>
      <p:pic>
        <p:nvPicPr>
          <p:cNvPr id="35842" name="Picture 2"/>
          <p:cNvPicPr>
            <a:picLocks noChangeAspect="1" noChangeArrowheads="1"/>
          </p:cNvPicPr>
          <p:nvPr/>
        </p:nvPicPr>
        <p:blipFill>
          <a:blip r:embed="rId4"/>
          <a:srcRect/>
          <a:stretch>
            <a:fillRect/>
          </a:stretch>
        </p:blipFill>
        <p:spPr bwMode="auto">
          <a:xfrm>
            <a:off x="4857752" y="2285992"/>
            <a:ext cx="4038600" cy="2181225"/>
          </a:xfrm>
          <a:prstGeom prst="rect">
            <a:avLst/>
          </a:prstGeom>
          <a:noFill/>
          <a:ln w="9525">
            <a:noFill/>
            <a:miter lim="800000"/>
            <a:headEnd/>
            <a:tailEnd/>
          </a:ln>
          <a:effectLst/>
        </p:spPr>
      </p:pic>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000" b="1" dirty="0" smtClean="0"/>
              <a:t>OPERACIONALIZACIÓN DE LAS VARIABLES</a:t>
            </a:r>
            <a:endParaRPr lang="es-EC" sz="3000" b="1"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500826" y="5715016"/>
            <a:ext cx="2214578" cy="642942"/>
          </a:xfrm>
          <a:prstGeom prst="rect">
            <a:avLst/>
          </a:prstGeom>
          <a:noFill/>
        </p:spPr>
      </p:pic>
      <p:sp>
        <p:nvSpPr>
          <p:cNvPr id="1026" name="AutoShape 2"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5" name="Picture 5"/>
          <p:cNvPicPr>
            <a:picLocks noChangeAspect="1" noChangeArrowheads="1"/>
          </p:cNvPicPr>
          <p:nvPr/>
        </p:nvPicPr>
        <p:blipFill>
          <a:blip r:embed="rId4"/>
          <a:srcRect/>
          <a:stretch>
            <a:fillRect/>
          </a:stretch>
        </p:blipFill>
        <p:spPr bwMode="auto">
          <a:xfrm>
            <a:off x="571472" y="5643578"/>
            <a:ext cx="2078195" cy="714380"/>
          </a:xfrm>
          <a:prstGeom prst="rect">
            <a:avLst/>
          </a:prstGeom>
          <a:noFill/>
          <a:ln w="9525">
            <a:noFill/>
            <a:miter lim="800000"/>
            <a:headEnd/>
            <a:tailEnd/>
          </a:ln>
          <a:effectLst/>
        </p:spPr>
      </p:pic>
      <p:sp>
        <p:nvSpPr>
          <p:cNvPr id="10" name="9 CuadroTexto"/>
          <p:cNvSpPr txBox="1"/>
          <p:nvPr/>
        </p:nvSpPr>
        <p:spPr>
          <a:xfrm>
            <a:off x="8715372" y="6488668"/>
            <a:ext cx="428628" cy="369332"/>
          </a:xfrm>
          <a:prstGeom prst="rect">
            <a:avLst/>
          </a:prstGeom>
          <a:noFill/>
        </p:spPr>
        <p:txBody>
          <a:bodyPr wrap="square" rtlCol="0">
            <a:spAutoFit/>
          </a:bodyPr>
          <a:lstStyle/>
          <a:p>
            <a:pPr algn="ctr"/>
            <a:r>
              <a:rPr lang="es-ES" b="1" dirty="0" smtClean="0"/>
              <a:t>20</a:t>
            </a:r>
            <a:endParaRPr lang="es-ES" b="1" dirty="0"/>
          </a:p>
        </p:txBody>
      </p:sp>
      <p:sp>
        <p:nvSpPr>
          <p:cNvPr id="32770" name="AutoShape 2" descr="data:image/jpeg;base64,/9j/4AAQSkZJRgABAQAAAQABAAD/2wCEAAkGBhQSERUUEhQUFRQUFBcYFxgXFRQYFBcWGBQVFRQVGBcXHCYeFxwjHBcYIC8gIycpLCwtGCAxNTAqNSYsLCkBCQoKDgwOFA8PFykcHBwpKSkpKSkpKSkpKSkpLCkpKSkpKSkpKSkpKSkpKSkpKSkpKSkuKSwpKSkpKSksLCwpLP/AABEIAKoBKAMBIgACEQEDEQH/xAAcAAACAgMBAQAAAAAAAAAAAAADBAIFAAEGBwj/xABDEAACAgEDAgQDBgQCBwcFAAABAgMRAAQSIRMxBSJBUQYyYQcUI3GBkTNCobFSchUkYnOzweE0grK0xNHwJUN00vH/xAAZAQEBAQEBAQAAAAAAAAAAAAAAAQIDBAX/xAAfEQEBAAICAwADAAAAAAAAAAAAAQIRAyESMUETMmH/2gAMAwEAAhEDEQA/APSJIy0ZBuxiraWo7BNnt73jvh+rDqzdr98g8wCA/wCE4C+lmKIbPPrfe8JFryIiD6e/BxZtQHJdeVBH9DzkJpgxLLyo23Xbg8/0wNdRjGKHKn3/AL39M3pi3TZiD5rPFEdqGMRhXdgKI2rft3OF0sAbTgfSv64Cp1P4FEH5fY+30yuk1QGxue1Hg2Lrmq9xjBQGGIHsWUH+vH7jAaiHyTKpICgkV9Uuh7C8DEnHRBJAO4Gr5ovYw2p1SI5LEUyUDfqCSR+xzNRFvMa2QCpY0augtcj87xOKPqsqHjaJLNCyVcIPT9cCy0sIBhJHmIo+/wAl5NmA3f4usv58stV+hOL6fzdBqWmNNxze1u3tyuZqYAJHloVEVHrZFAkhr4rdxgWTRbXkruY7/W2Gb0MYUqE43x2SPcbefz5xRZTvL2du8xdyW4JF88VuvjJeDxEEObAkQlOd1KPNtojjg3x/ywH0Y9ILZ5cqTfNbm9f0yDodpA/lcDnkkcGv64PdcDHzDztQobt2/j8uTkEdghQ2XZjfAu+GvuBVVgNamPzEjjYL7Dnv/wAs0hJO70uq/bnIapi20hgOpx2Nn1/QjnIsWWTaK22Ce/f0F1XNDAPEm0Maog//AM/vmyh2m7se2aWfdvA/+UK/uM1ptVasWGBM6aq785N5Df8ATCGUFV/TFp5edtfXA3ATZvJzOaFZCGYE17ZOWUADAzqdhm42Pr6YKOQfvhJJFUGzgRkm4wA1ATvlL4x8WRRXRBzz3x/43d7ANDM3J1x47XdeO/HUcVhTZzzH4h+MHmJ54zn9b4izHk5XPLmN7ejHCYjT6onE5JLzZOQrCo5gyVZqsJpISZFpcic1gb65zeCbMys7fW8GnAtV7VgDD+GQfer/AFwuk4Uvf7/TAxMWDL27nnj9RnR5GtPoAtoADa2L/bAJpAsLmhYJHFgXdDt+mNaEt5ntWAFXyBx39/XBRS9RZFAuyT3oi+x5Avn1wKwab7vuUd2AIokCywXkX7kZMytErIWJYBStHg7m2juDXmyeohkkskC1WvKwIDghjd1XYfvgJWabe4XkKoXaQw3K28gkduaGBiadjG8TE+QA+UA2DZUrxd2D+2KxKy6cclmmNUwBYswI5IIHAH9MstBq90juVYDaqjjdyCxblLHF1+mKSvtjjNNccpJXa1lSzqa49mv9MBfVTN0d24K0Jr5SSGC0RV01jnI6qGSJIyhBl81fMS27zOSoH69+OMZTUqU1F+XeW2gghjUYW6PPJGTl1iBtO5ZaAZW5FqWRasd+61gQTXBEhFXtp7BJO0AhmI2+XlvXD68OX2ALtnq7Zd3lA3FBfmtR9KxLwrWIhLuwCSJIVJP8omlfb9CVYGstdPFS6RmHntVJrmjE/H/TAXlmbrCHb5TIJTyu4c7im0HmyCb9sc8MkfeiMjAQKRuonfYCrwORwOb9e2DnYAzA/P8AeIiPcgmIJXv2YfocfGnCS6jYPM0St6klvxQD/QD9MAY1AKSVyVmLAUeaZWrt+eKp4mu7r+YLdUQd1ba3be/cZuZFVFEflV9MC1ccB4wW49aZucNNp1EwiAqMspKjhb2SHbx6EoDWAxppQY4zwLcGrFgFiR+XBGR1c6hmWxudlK/X5b/asmIzsWmNJNt9OVEm0Ak+lf2xnW6b8SM8VyCKHJ2k3f6YFd1QQEHzKrbh6jj1/M4bqqTYraNt+3r/ANMH0Av4lWXLAihXG7b/AG/rhNLoAFKgA7l3ews9+3pgGUAi/QPx++ZOBZPrYwa6fyoq8cXx24rj98m2n3Mp+ne8ARAFfXvk9oJr0wLw7SWJ4N/0zmPHfi6OJCFa2/Pt+uS3TUxt9Ol8Q8QSJbYjjPO/iP47JsIeM5fxr4rkl4LGs52XUk5zuW3pw45PZ/V+KM5JJysmmvIGTAO+ZdUZXxdmwjnAsc0lFj5zRGS0uEdMIDmEYTZmbci6AIyNYZlyDDKlBbMyTDMysvrU103A9zgoNSsjrt5pTf613/bCwpSSbqJBPp9LGIHTiKmNHeDfA7hS3FDtnR4zmz8KZR7vwPyvIQSK0ke08GNr/Ly1/XI6TTbWXcb6gPbimAviu4r39s34T4cOpLahCCK2s10RfJB5N3gKzQhI9Uq8AEnj6xIT/wA8V8Y8pbp8BtM117KyUeP9lmx2MUdQXDLspqDksy9MmzzV0KxHwzw3YwD2OrESu1i1KtExkOD2DXxQ78YDUOnVZykflDQ35a4KvtDfnTd/ple0dacR21HU9NjZ3bTOQefr2/XGvA9D/FZTKhRunTlXbaqhl7qdvzfKMTkO7TTMTIF6j2pROoW3AqRVbSWIIHpxgDkTa5gUlYzLEKBIpGjZmQG7AJT+uYxO8afcwUT7b3EPs6HVCB+/fi+9YOLRNtmEshWVSjsxUO4ofhMhQgGqIrb3vveR6Lfd0mDkvLKsiExfimRvKq7d4UeW1rgVeA2S/SO0rcWo6bsVBd0EiCr+quAT9PrjfiGkuVwmxBDCJBSIQ7kvQaxe2k9KPm78ZW9fZpH6jqCZfOWVhJ1eqGK7FJHoOxrbzdY18QSyo9oUV3idWAEsn4amzJQXy7Sx5N/N2OBtmV906ogSJYTt2Dc29FkJ3/Mu0OKr1Bu8f0hJcSHhHmaEAFwwCs6oxfdzbKeOw3fnaGq0jjbEhhVdSiJXUYuwjX5ozsqzGKs8cDDwzONSIaTYs5lreS4ZlaTpWQE7sWrdur09cBvT6dFGpJjKdMVQdiWQp1AGJJAJLHj0vIx6HYjq6sXUJIBG7c1wvme2G0rV3Xr9MbCl31KbT51jBAaMsh6ZW2G7i+CPesF4RrmlZ3ZBwgi8jI4sWWJIbizVD6YBmQJAhHUIYo1CjRZgxYsRdAn9ca1rU8YJYksaO0UPK3c/8sWk1FaNQwIIjj58u2xt7NdHtjWv1YPT4b+ID8p7Ue3v3wEEiJk7ts3MBYXZvI8woc+/PveG0rbQzbiQnl5Wu3PHv3GQWU7wm16EpfdtO3by1XXezVYaRwRLXupHB5oKf+WABpTtWuGFiqs9r7A/rhZtYsaqWYcD378c4lqfE1QmZrCA+oIPyjmj9eM8t+L/AI3aXyLwo/c/nkt03hhclj8YfHJJKRnygnkeued6zxEueTiuq1ZPfEjPnL29cxmM6HkmwXUyLtg7ytJtJgi+RZsjeE2ITgWyW7InCC6NuceZcroGo5bAWMlWAbcgVw5XBsMADjBHDPgTgRK5rDKuZlR9VaXVbi4r5rI9LFVYvEolkdyjAFYx6EbjYIG7nji8sI5VJi29/wCtbaP9ayaQBZZAoolFP62wvOrwqrw3xB3mCstiK6IKksflur4r1q+Tj+j8UXrygBiaXgUTxYPAP1GCBG3T7a3bwPrW1hIP6YDSqBHpSPm6oU+/O8SA/wBz+WAQ6pXm1CU3mjQEBSWHDq3A7dximg1btLGJI5E+7owLFHIdmVVBUAXVAnmu+F0MaiLStQD9amPqWbqCUH9eSPoMf8L0ix6jUAX5hE5JJJJIcE2f8oFfTAV0GtVJNQW3ANKGW0k5HSjB/l9wcqdXqUePUqrDd1t6A2NxURSAWRxZUi8s9JEYn1oUszDY4LEkljAT/dewxTQ6YRNpukSOvC4drvcwjWRZWv5m3E8/7VYAfCvHYpZ5JdwjTZGg6lIxYM7Nw3oNwF+vNYquujXSadt6HoSqzLvXdtV5EYhbskK26vphxvTR6hRJISNVJHvLEyBWnQFr9Dtc/l6YHxLT9J5NPGSsb/dj3JKCTUGGUIx8y7gB69yT64Gl1kcul1sqOpSQs0dkAkLDGhYA8gEqa98tfEPE4oNQs0zKsTQMm8mwGEiuE49WF17kVlbqtIVi10MZ2dFQ6MVDuqvCzlFZrPDKaJur/LHdX4Yk82niIVUeKSRtiorll6SoLq6HULV6kC+MAmj0xWHw/cvnDxKbHmAMMtKfUd+3vk2mVWeGwJm16SIn8zIzxvvUdyuwOCfTaRlTo9P95UcKjRaZpLWOMb5lmmhDMNvK/gny9vOfYYeKBH3asoi9JoFVFRKMcscDy2a3WTMa542D3Nh0A0e2bVrGtF9PGwod3b7wt/ndZHQCOV41Sih0oDgHsN6BFau384r88hBowurmVlTYIEdAm8NQklU7muyTXbsP3OVkEH3dOooXfq06nG5QspaNRe0guoEo78+XvzgWuhRelowwG0CqIFbhGyoK/Q1gII1a91FVim6d9gFlYWD6UAvPsM1qfD60+ogI6vSUFd7uqspUv5gp9CD278dsJ4n4QsghiUcKnUFs5A2BQqABux3c/QeuA7pk/FRiTbQc2eOCh7enc4rFMsaq5bbuRy7fUUdx/I3gjrSfx9xWOMKpsm6cIzG+wq14r0OeTfF/xT1JZBGSEJ7bibo967C+9DJbpvDC5Ux8Y/GhkHSRj01J5J5bzEgnPPtTqLyWp1FnEJZM5+3skmM1EZZMXZskxwZypaPHJebbFlasZjN4AjmiMOY8iVyGgjkThGrBk4NI3lhotX6HK/LHwPwxppVVR64q4rFtMauuMVePPZD8JxJpBvABA755Z40ESQhTxjTEvlbIp3jyHTxouDmqGRotVZmElrMw0+oNNpNrK5C05qgoBW+RyOT9bw8aXOysoA2AqQzbj5iDdHgfTAxNIXVCh2obu1sgfL5b4/6YZ9YPvAFG+mRXl3fMD2u/fOz55DT6QB1lKqEdyoreHXcaDF93m3ECx9RjEGgQ6ll6ZWl3q+9tzMTtc9+B274surbeunKGkcPdrexTvUbL3XdC6rjLNp/9YDbJK6TD5D33qRx398Clj0wEom21G05RWEknV3ljF1DZ20WFVV+t5LRTs0iykusWobpowkuTy7+nvDLtpqaq5Fi79JSPICIejLsGoEgk2NXT6nWIK/Nuvy8CuQbxbT6lgYdO0UtQT9TqdN6Mal2jpQN9neFNqB5TycCXh8zmVZCXVNUdsbh0Z2MauY+opi2qGUMQV/I4Lw/SRo87BtRGNKrAFyjAxsDK7IjJSLakCqsD2zekmYfdoDFMF08pYymGTY0aJIse2l3bm3rYIAG1uTxjOpdJH1aHqKk8CIGMM9WUmRv5PTcv74FfoYmkWSKbfENQjz0elJuRgokJqMbHFpaiwL4JxRYEfSzztLqKP4bdVI2nuF9kW00uxi9MAezNZx7w3xjqTQtJHJF0dO6OXjl2tIzRCoyF8y1GWuhwy4GedW02qQGnOpkkjDJIA4Ekcq1a9mKkXgBV5ESdXMnXmdEaJlikkcyx7I9kqlUCbVc3tAXa936s6jVFIU1EkrRtpiybVgVpgdm14yd7KykBX3VVKG4xLU+LI87asLIojbTeR43WV1QajqlUIslRqOB/MUNXxjh8RjfTa47ipnMxRGBWQgQLEp2EblLFCQDzyPfAnr/DXgWKKOV2foSoelApkaLgvLJ1JdpIZtwrklyAOcPHo13xxRzpt1KQuqLExR0gVSrM7OSgZERfc7Pzwuq8dhinimL7lOneNggLsrbklW0W252sO3Bq6zPDtZGkPh4aSMMlBwHU7b00ookH0JAvAcXXk6wm1vaNOWKMITJZl6e7de+j2qvS74yvhXerI0q9OKGZY2aN0QKrgmRHtur09qL2XtdG7yR8ViDmDepc69ZlNjZ0mfrM2/5RQDrRINjtyMBNqklhj0yOOrDHOG8yhTUbInmJo7yyEUfz7HAtdJqmaPUSSsgLIA5dXi2KIiA2w7uDbNd83XFYxq3ZY4pQ8S0gQMxchuoqhKXaDe4Kf3yOh8Wh1EkzoylDDGvmIHnHVYrR9VDL+p+mA8V16jwsMCpZYIyvKkhqQDBJtwXx18RGMNpoyNo2B6N26KFIuhxwOPcZ5hqp7yz8X1BZiSbJJv8AP1yimbOG9vo44eM0DLJiznCyYFs2iGayVZsR5GdBkZinGodAzdgcc/0OUFtx9MWtY47pASGsE8mGnxY5G8pIy81mZgGachIYSzADuc9m+zr4PEKiWQc1fOcn9nXwmZZBI48ozvPjb4jXTxdOMi6rjE7TLf6z6pftB+M+8aHge2eT6nUljZw3iOuMjEk4gxye2+sJqN9U5vrn3wZzV5rTjcqIZjmYLMxpnzr7Fi04WdiO7ICf0JyvlQCJ2/nExN+u4SgDn8uMIJH39S/Jez0urrd8va8DqfDQdUl9TkFrtRGWUCvJVMR75t52dMCEuAOqJ7v+bd1ttX/lNV7Y+dKF1iPzbxSDknsDGQAPTKXUaA9cz7m6cbgMNy0WFAy9PbtJW+554PtjOr1MgkaUMenpyUc/h7vMEMjAbKIUbfXnmsB+fShddG9kl4ZhyeAFaEgAdh6/vlPHp1EQnABm+/kM9ecg6owshPcgRmq7eUYfX6iQStLuJj0xKO1R7vOE6m1dlEKNvci+cE3g9+Igb5x5Wls9IQNKuxdwi2+Zwrjz/pyRwDun02zxGQ2xMmkUmzYG2dgAo7AANgo4jHq9WyszM2mjcBjYBU6gKqj0XgcZEBz4hs3yhhpmqQpCFYCWPcirts0WB3dvQXiaaib7x1t5ETyfdQ+2LdayMFcpsrYZSy3d9jVHgA+B6dYjoXj4bUadzKb5lbopNvcnlmDFuT/iIwbF4dJ4iFlkLJLKeozEuN0MLFr9KskAUB6dsj4J4Zs1Op2yToIFGwSJGY1SXe0hhiI/CUlD+degrBaXVSKskk52R6qKTUDyRuSqRIGR12jaxi2tQsdxfGBY6TQdLUyaeEtFHJpVk8h+VxKYiy7rAZlIs+pW++L6e30vh0TsxSRkWQFm/ECaeVwjG7ILIpI9a5xP4c0ssDOJJJOo8CSpYWd+ipIEC8KQULjjm9/c5nTZvD4AHdWkdEhXaiyRzdRgp6g4UrTEkA8AijeA/q3kGi1CrLIo02pZVpjuaNJI2RCx52gNX1ArH/GwXn1R3sDp9KskIVmG1yZ2L0DTWY1Xm+AR65TQwSfdvugfdLJLJFJu28tXWkmaTuQVKtwt+cChgPiLxISKkrzdKo369lIQyLM0b6YkkiUl1egK4s2N2B14lc6zTsXbZLp5fw+yAgadt1erctyewxbRbgYZtzlp9RLG4JJQL+NsGw8Ls6ajij3vvnLav7SYHnibTnUal0EgUQ6VtpDBQ1Weew7dsSj+Itd1vvEWin6Zd9qStGkSzEMJHC3Yc0w5NWTQs4HcIX6EqtIzN976Rc1uCPIlha+WlcgV2xfxLQdTdpLIQyEAk21HTmVE3HkgOL55oVnPRa/xaUOn3TTAahTP5pmuiI1tSnIIOw+9nBQf6XaJDt0u6Wa1kaR+sZArL3AoUqEVVVgnTzbxrw1o5GVhyrEH8wSD/bKGaHPVPEfhvxDUgK66S4lcsVL9Slcht7V5juBOJD7L5m53R1uVSQWI3OFKjkf7S/vnLxse2c0s7eXvDgGhz1lPskc1+IlMGK8Nzt71mR/ZC5UHevmNAUbJF2Pp2y6qflxeUxaUnOy+Gfs+l1HmI2IBe5h3H0HrnSRfZVIrBllTyjd8hNUao335B/bOij8G11f9pXny8RqBQBy6Yy5Z8H8O+CNPpxtABY15jRP1r2zzP4s0u12H1OehH4Y1jctqW+UH5f2ym8S+zaRhuaUsSLPH/XJljs4uTxu68e1A5xY51/i/wlsYjzH9KypHgfP837ZmdPTlfLuRS5dfDHgh1Eqr6XznQ+BfAYnNU37Z1R+zVtOhZHIIF+2X24+UxX2oki0WkCqRdf1zxr4j8YaZySfXD+Pa+YMVZyQPrnOyzMfXL/Gsd4936gxyF5pnORvLI45Z7SJzWazMrG28zMGZgfWzSmjFsY2/DUa2ltxPvx27ZYamS5IyA1Ddflbi149MTlgG2SUj8RWNH1G08KPYfT64zrIfxoXtu5FX5eUY3XqeM05K7WTNslhEbnqP5W2mtshBckfN5eewPpkdcH2aiJY5GExG1gpAAdVV7B8xK0W4BuxhtVpVYaiUgGRCdjfzLsQMoU+lnn63jWrhufTSEtZLLtvyjdE5Jr1Ngc4FX4jI4GpiWORvvDBkbaQAXVEktTTHbt3eUHg5ZarWD71CwWShHMD+HJfm6RFLVn5T27Yj4rpVf77IwHUhQdJj3jCwCVWQn5TvJJI71z2xTVxBodbqCA08UgMbEeeMJDC6Ip9ASxJA77zd3gWep1o+/QuFkoaeZT+HJutpIGWlrcR5W5AoeuU2slkWIxnTzmNNX1upsIHSWQ6v5T5924dP5a5u6wniEC9PWaggCeLVjZJXnRUMAjRSeVUqTYHB3n3zrPEI7jkHujj91IwPJ9b9q8KB9TJptSF1SLFsKhWURq9Sb2G1g4l4rnyG+4xXx37QdKNFpCWMhEEkYCKwYltOIHc7wAoU2CLNntlf8Y+JpFFL1tUHGo8N0yRaQdRisvThImII2R1tJscm8H8T+DFfDdMirE0mg+6tsDqZD94G6YSxjlR1TGBfcEnA6Pxf7SINNJpZ2WSUnTvGqorIWDmFupcigDmOtgs898WP2gxRyQaZop06MyTmVo2CBCzsQyEb1H4vT3VQIvkZUTeIzSzdeDqz/d/EI5J9DOB1oJSHULDJyDHwy1xRUEjC/DcX3mfTldQ8+l1A1UA6y1qIpNqagxSNZ6gBjVlINd+2Bcv8Xwt4gY16waSVyJEV9u/7tHA8KOELBhsFuEI57DviPw8dA+q1W6GSYxCQGWeKeUFjI7BxasVZUIUqwBfbYrJfE/iNxTzQkiSTQTalCpNqJdXp0lKkdvIrA+1YfTVLp4DJqpdNJKfDHaVLLvK0EyKHO4Vv2DzGxdWMA2h+0+PoRTDTaoRaFa3lPLOSnQYBwNqMLDnd/hI751eimfUwR1p5RDLONQH8tiORTPW0NZIdtt1Vc5wui8VkfUaExq8STeK66OWH+Xpu8fUjkUeU0Ga+OOc9X+DyPuOm29hAgH5BaH9sBLwWSUNF1IZF6GnMRI2tubcgBoNajbGGpgD5/pmtJKWgjMalzFqHbylCpXqSAjfu2ghXvk+lZGfTBF8RCXbKrk2Sx3Q05s89lPb9MbXRxvLNGgXpPpoiQhIB5kVfl90AH1AwEOq8O6Qx/wAfqii8agMzloaYtTWCe3vhgDGRDt+doWFlA1RhA9KTub+GDx/i+mT0iIRpeoBtOjYC+17Y9/f12/0vF4G/Ccv/ABOnpipPf0C7b5+a/wBTgPaQOGVShCx7+bXkMfJxdji+/tmQy2gKjdtkY8Faolr5uhwbyetgAefaDbwgnvZIMg/tkbjfqAUVMS2B27NXb6VgAZmQWV+cMOSooliRzfPfNqDYjrsSe4uiPa/c5rV+JRIEMjqB0jW4gC6F9/plFL8b6WNfNMm8MDwbPy/S8DpdLLd2OwruDmpAaHHcV6Zw8/2q6VAK3N5aNLX96yvP2pmQBYoWNduf/YYXVdrq/BY3NOoP98Qb4T0wJO0cZzLfEWulPljC3+f/ADzcXh+tl7uR/TJ01Msp9dhB0YBxtH7ZW/FnxLEIWAYXXuMqB8Fyt/EkP7nIeLfAKrEWLEkDCz33Xj/jGrDOSPfKd2y+8W0AViMpJUznNPXnMrC5zMmRmVm9vN41EDJbM2BkxGclrpjx7QC5mFArN5nbtOOfX1fqdPc4Xew3eYqFGw7a7n68cA+mT8Q1DdQVbCHzMQFFWp4onzGjdDHNQ4EkXI/m9R/hyv8AEPE0heQOeZQNlc7jt27foe3fOr55TxGEvIxVpCgVDNt2BWHzAbSCXO3uARxxzlhr5vxdOu5yS9hlRdi2j0WJHN80B+eV0niiaZWic20qgJXIZ+mIypI4XkA2aFHLHU6hEXTLvU7JYwfMPRGUnvgKeO+Hhp4lZ5yZyI3KBFjKje6iTy+e9rAAehN8Yj4zpCZpXBkaODpHUU8aBioEi1F0yJCiFWNkWKHNZeeMeIRkwU6mtQhNEGhtcE/1yn8Z8SCHUxKrSDWKAjIpKIxiEL9Vv5AAA1nv274EvEvDUbWxIW1B63mZwYlhLwp1ItydOpWoeooBR6gDH9RLJ96TT79RteKRjIRpwtrs8ijpWxpiSew4/TXiGsTraMqWYRO+4hJDQOmkQE0vqaH65rX+LR/etMw38CcH8Kb+ZEqhs55XA8r8T+zF9TDFK+pLagTJpFbYv3eonaFOFG4r5K3Hknutc5Jfs31suo1W7VKmokX8d2T8KWF2HTMSqNykNC3cL2XbncdZxIumEMxjGrOpE3Rl29PrGcxldu/fvO3gVRBv0x5fFE+/SCpCTpoxt6Um+1klY2pW6pxz9cDh9d8MajUQ6Ix6x45J/wAYuY4gXlijEis3SVWL1ZXcW7c84CX4X1bdHVvqin3WYKYliiD9Z5FjlZdg6fmLXbA0O950vg2uYzQ6donP3BX8wovJadGM9P5o6Rju3etVeOyq0kGqQJKpM7OrbVpWUxyrv8/FFeR3AOBymq+zyaPU/wCq6qQfcokRIyEZmhlMjOvUoLtJ6gIdW/XjJaX4IGonX7xrZJI9agnWMNHG0RiVOgGYXZRZtoCqo4Jris6TwbxsTCfVTQ7QQikLJC6IsYYgs28dzISBXau+Umu8E0z6OGb7nHJINqSW0ab5AKdVZHLK4YE1tJoEUO4Aej+FNT0wRr9QYtc7KxAjRoppDsLErzL/AAyrAbAeDfpnU+GaN9HCI+tuh0XShe2lVpAQheQU9R7RItLRvaffjnJ/s50RhhcRyL1niCldRGI2L1xEOobJ5IxPxD7NNNHqI49shRyvU3zeZLbavy2nnPlBYrz79sDuZfGYYJdW0zxpsjjZP9ZcPIAJQAxL8m14A7Bs5mP420OjR0SeFnkVGHRExVXYhZAQrENtXzCzZog4bw77PvDhqGjGlDUu1d8hP4i7jKA1bWYAoaHIo/XHPC/h6NYpz09IBCemrxfytHTlpLQ25tQVUkdwO+BQ6n7Q4Xh6MWlm1OxxsZo2WMxiudhbh6LL2rsfpm9f8Sa6eRXh8OCCIWDKWZlHeyeNooehHbvnW6WaT7tJvjQTyyBTGgddrBVKoqFLA2Lus+5w3i+pZirx7dssY6opmIhDHzfKNpBZl5v144wOB8c8V8XQF5OjANnoEsi+wLMxJv0zz6bx/UmwZnAJshTtB/RaGdl9ofj5nmYX5EtVA7UOL/XPP5hznO5Xb2YcU1uwR9QfUk/mScA2rOEHy4syZGtRttWcd8N8feE2prKxlwT4NR6R4R9qFMOqoNeoAGejfD/xVBOLVhZ9M+aycd8P8WeIgqxFfXNbc8uOX0+qdoYDkYt4rDcRH+yc8h8C+1NgAkh/XPQdP8YRTRUGFkZrbj4WPG/iWKpG/POV1A5zsPiUXI1e5zktSnOcvr3+8SpGZWbzM046YMZabisWzC2TW28cvFtmzMheay6c7lt9cSabeXe66fygVVgWSR63hNXGW6LghVLJYAHm3DsT7fTF9duVioYKGAulZq9CSey8cY3rZQBGpZVt12jkkkdh/wBc6PGDqNCJZJLJHTVQm0kbWK7i9Due3f2+uLwRfeWJkLCoI2QBipV3DFnFevlFH0rN+L7w5CswLR+cRoDS2aclm4PzAVyefbNa+FV2VKydVViHTTkq3CsS10Fvvx82BDSr965ls7dJEy0WG15BIWkFHhrQUfTCndIvh8zSOTujtQaQs8Mm52A+Y9qvgenfBeLaJgypGZCwhZSItkdQ8Dln3Wb+UCj35yE+pLLEsG6RYY45/L049ibWWMKCp3tQby8DjvgP+Oab/WtFLuficoF3HYN2nnJO31Y0OTdVxVm6vxrSqy+IysAZYlUxMfmjEcCyxFD3X8QseO5vC+KapnZTGXlXTouoZt0abQySBemFjO9ym801DkepwfiehikngDDUSDVBQZOpsQKivPECqACRrXswIAu/bAabSgeIxSG98ulmDWxIUK+mO1R2UWWP1JOVenhXpRyAL1/9JsGbjfubUvHIpPf+D/L/AIQPQDC66VhM8tu0WmkELMZX61ydLqmPbShVLJYIs7TRFcz/ANFR/wCkChhYHpmUTGaTqPINkRqm4UI22zyefbAQ8LQdLw4r/E+8Tq5oBzaak6i/X5lUn8lzeo0ATReIxxqQqySGlssQYoHk+pJBYm+94GCJFkXUtGgil1EsQrqjUKfxF6rTb7feYaKngArzxh/CoPPH1lRvvcTSqqmRSjqiN0y289W0YeZubX2oAN+NyKZ3kUqYVXQPKRRXauqdrauKEdH/ACgYUTKuv6tjpjVlS9jpiVtCict2u1237msWj06rpZi2n06yicwAKlxANIkUW4cb9ocXY5r2w7aFok1caLA8kCrJHK8UYanjdrZY1CllZCBQF8X25A6xIdFFIdp261WibjiN/EQV2n0BUj9KxjxzWxodZG7KHmij6VkWxrpKF9yJK49NwPrm9RoFlk08KbYRJC8rPHHEHO0xKqglSALksiuarFImeaJpARE0OlSTbGqhJJSJGbetedPw62n3J70QDWj1yB4oi69WPWzM1sPlYTuHs+hWRf3r0w+qkTp6xVKfxFZVDKN1RQsarvypH54PSylmWcMwDarpdP8A+0Iz5fk7b93m3d/Ttlr4YHEupVn3U6FPKAEDRClA9gRf1s4FY2vQ6rrAkpvjX5W3eaJxvC1uIG5Rde/scHHqAoZqYiSGWgFYsCZXdVYAeXh/X2xqNWMSRSOzhtVIjsTTMoMjbTtqgaAoenGDWHqN0nLFIxNttjdq6BGu7JUNQOB4n45D5znPTx533xf4UyvuI+dQ4/7ws/1vONli5zj9fRxu8Yr2FLkAl41q04AyUcHGGaRaHFpVyw1PGV0hwaLMMgcm2QOWI1eM6fxF0+Vji1ZmVFivjDH5ucHqpA3IxLMvM6dJlpjDNVkszB7RrIHCHBnNRzzjWZm81lY0+v5pVVpN3qL/AE21mTR/hR33Bj/PuLwet0wZ4yVBBIsnkji+M3q9PvfYPKFUNdA2b47+1Zt5WajXJDI5kIUMikE+u2wVHuee31wcgC6aIMQCGhuyL/iKawEcHXYdl2oDwFssSR3IPA29vrhdQWaCN12r5k3UotvxApA9gecCXiHikcE/Uc+V4gvl8x3IzPVLZ5DcfllRo9eNKvnBcyaVABGC5EidS0bbe0VIKJ44OX/j8TCNSjbNrx3tAth1EG2/QVd4HWaQTahkcnakKlQGZadncF+D3AUV7c4FOuo+7KyqjzdTSRRjpozASRRtFTUPKp3A7vocfmcKujUB26LpuKxS1Q08kZble1kfvmp3aSDRSs7X1dOSoNBmZqJb379u3rjfj2muXSvbeXUKAL8vmSQEkep9BfbAofEpm3TQLHIV1UySK5G0r/D646b07kdOxtB+bmqy01WpY6yOQRS10ZlohA1mSFhSs4JAo2fSx75X+MQqV8QdgOohj2N/MqpFE8W0+nnL9u5vLHV6ZRr4ZK8zQzqTZ+UGEhQPQXZ4wOeV26y6RkBSPUPOB1YRMykSSLGY99AhpDzd7VBrm8Z8HSfqIrojDSRtGNsse8lwoRpR2Q9JRwCeWJ44zVjp0COqPFb5rdu+8Wfr/AJ/7v0xxdCL16RLRkjUgDuXeGUX+ZIHOAnpJfvMeqjTb+JIZVbqEFQdpjkG6OnAeMncLU13yel1cjQT6h2gkOoqIGJptpKhoFWNDGSxLlz35/IYXwmeOaTT9MhlXRFJF77dxgCo49CCjjaeeDg0YR6dXYUkHiEzt/soJ51L0PRd4P5A4G9ZrWXTw6gSxwtADFuKSOxJCxSRNCQpvcit83G27IzPFNBJCFjRyK0xWYRRlyYFbzO291o2z1ttvM1DgZJ9RHJotbIrqyzPLJGbHK9ONLWz2JjYj3Bx3xfx6KCUyMQyyw9MbCHIkDMUUhboNvPmPA284GR6W9WEWbhgNRsEVw7lCIrbi92QyNQNcWe+G0+vYSSSMSqSBqfYtN0Awby7rWwGIu72+mb0eoSN9KN4bpwOhIN8hYfUf5Tiay79unKuBEZT1NjmNldZFj2kDlqk5HFbTgHQM0ciyCRSR94UJsLncbBU15WDDkc1fc5qfw/dHCiF9zqzglwpoqC4Z1WzZYD+vpm/C/FN7Mzo6dKLotamiwO5mFdl44ujyeMyTxIpBDMil+mu0jhQwICmmPFggf1wFPiDwn7zFEqg+ZTtJ20tKSE4HPy1nk3jPgrwuVZSCM9sTVhFgBHN3/LXKsDXPa2GLeN+Cx6liGXnYK5XcOTzmbjt14+Tx6eC6zT8DJLHxnX+NfCTKrEC1U3+l9/yzmJo64znenpllnSk1+Vcpy11vc5Uz4jQN5rMGZljDWZWbzWVGZmZmZF2zMzMzC7ZWa2ZvN3gQ2ZmSzMD651WqACf5hgPE53Qh41BsBfMQB34N/r2zGW2N8+T/wB8hrxaRX7j+4zq8JTWSSQBemAWZaIb6cl6WzxZ/fGdVPtgSNRuJ2kUbJCkMzUB/wDLxwj8Y/7sf+PEvDP4i/7pv+KMAvi3iDPGqooYyUyhSSaVlYnsK7Ac++JeMys4jkSXptJUdohZijNRBv5dpPzdwScP4R/FX/JN/wCYyQH+qj/ff+pwN+LgxpDGTx1YQoWM+XbIoUsS9BQaHubwfjRmZ1SM7miqY8Ko4JCKCQ1s1N9OMsviH+Ev++g/46YOL/tUv+6h/wDFLgUGu0izajSuTKRLR3gxonEbyxqyhakIKng2F/XN+Ju4kkmDsU0h2tbU7blRpipUALtUr3Bsg9sLoP4Ph35/+nmyPiA/A8Q/zv8A8CHArZ9EvXbV8/hzjTklpOoyFkjZ94cUdz8cdgcsdPp/x9TvXhEjZfxJSxWpfmJbv5e3peLSn/V9T/8Anj/zEGWg/wC0z/7mL+8+BzccCwR9YojNqNNLMwKJSyqiOKIFsKevMT8oN8nHJvDRC3RG1hKICWKJvVnm6cxU7eNwogehJrAgXpNPfP8A9Om7/wC4iwvijElSTz920Zv1v72vP54DsulK6bWRxtt6O7Y+1TIEMCyhQxHoSRu5NfvlpqdKs0qRvezoM9AlfMWRd1rzag8exN4sf4Wv/wA0w/QadKGLfFspSLTspKttkFgkGjpiSLHpYBr6DAzTSmSNpnJ6sf3fa1mwNsZav8xZ797y8MO3UykFiXhXuSQNrSAbR6d85PxZyup0yqSAYoLANA1J5bA71llNqn6t72/h/wCI/wCK8CTRqEhKgbWgXqUO4EkJJb9S/wC5xw0Jr42Cb/uhzD+3f+pyrgQew8wYN/tDebB9+5yzi0yCwFWu9UKuu9YA45FCtdU0bhPYgSPwP0K5YBRv9AWjo/nx3ySaZaHlX09BgnH44HpsPHp+2AlqdrrXslMPyYWP6HPNfi/wMRksvykms9bP8/0//XOL+LudIb582ZynTpx5WV4xq/XKjU5b6vucqtTnOPXS+ZmZgzTDMiTkjkDgZebvI5mESvMvI5vCt3mXmsicG2y2Zkc1lT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1" name="5 Marcador de contenido"/>
          <p:cNvSpPr>
            <a:spLocks noGrp="1"/>
          </p:cNvSpPr>
          <p:nvPr>
            <p:ph idx="1"/>
          </p:nvPr>
        </p:nvSpPr>
        <p:spPr>
          <a:xfrm>
            <a:off x="357158" y="1714488"/>
            <a:ext cx="3714776" cy="3929090"/>
          </a:xfrm>
        </p:spPr>
        <p:txBody>
          <a:bodyPr>
            <a:noAutofit/>
          </a:bodyPr>
          <a:lstStyle/>
          <a:p>
            <a:pPr marL="0" indent="0" algn="just">
              <a:buNone/>
            </a:pPr>
            <a:r>
              <a:rPr lang="es-ES" sz="1700" dirty="0"/>
              <a:t>Con los datos </a:t>
            </a:r>
            <a:r>
              <a:rPr lang="es-ES" sz="1700" dirty="0" smtClean="0"/>
              <a:t>recabados, </a:t>
            </a:r>
            <a:r>
              <a:rPr lang="es-ES" sz="1700" dirty="0"/>
              <a:t>se pretende ofrecer una visión más amplia sobre la importancia de contar con áreas informáticas forenses especializadas en brindar apoyo en la investigación de actos y crímenes </a:t>
            </a:r>
            <a:r>
              <a:rPr lang="es-ES" sz="1700" dirty="0" smtClean="0"/>
              <a:t>informáticos, relacionando que </a:t>
            </a:r>
            <a:r>
              <a:rPr lang="es-ES" sz="1700" dirty="0"/>
              <a:t>el Diseño de un Área Informática Forense puede ayudar con la identificación de los delitos informáticos, lo cual es consultado a un universo seleccionado mediante el empleo de entrevistas y encuestas desarrollados empleando la Metodología de la Investigación.</a:t>
            </a:r>
            <a:endParaRPr lang="es-EC" sz="1700" dirty="0"/>
          </a:p>
        </p:txBody>
      </p:sp>
      <p:pic>
        <p:nvPicPr>
          <p:cNvPr id="35843" name="Picture 3"/>
          <p:cNvPicPr>
            <a:picLocks noChangeAspect="1" noChangeArrowheads="1"/>
          </p:cNvPicPr>
          <p:nvPr/>
        </p:nvPicPr>
        <p:blipFill>
          <a:blip r:embed="rId5"/>
          <a:srcRect/>
          <a:stretch>
            <a:fillRect/>
          </a:stretch>
        </p:blipFill>
        <p:spPr bwMode="auto">
          <a:xfrm>
            <a:off x="4214810" y="2428868"/>
            <a:ext cx="4505325" cy="1971675"/>
          </a:xfrm>
          <a:prstGeom prst="rect">
            <a:avLst/>
          </a:prstGeom>
          <a:noFill/>
          <a:ln w="9525">
            <a:noFill/>
            <a:miter lim="800000"/>
            <a:headEnd/>
            <a:tailEnd/>
          </a:ln>
          <a:effectLst/>
        </p:spPr>
      </p:pic>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000" b="1" dirty="0" smtClean="0"/>
              <a:t>SELECCIÓN DE LA MUESTRA</a:t>
            </a:r>
            <a:endParaRPr lang="es-EC" sz="3000" b="1"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500826" y="5715016"/>
            <a:ext cx="2214578" cy="642942"/>
          </a:xfrm>
          <a:prstGeom prst="rect">
            <a:avLst/>
          </a:prstGeom>
          <a:noFill/>
        </p:spPr>
      </p:pic>
      <p:sp>
        <p:nvSpPr>
          <p:cNvPr id="1026" name="AutoShape 2"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5" name="Picture 5"/>
          <p:cNvPicPr>
            <a:picLocks noChangeAspect="1" noChangeArrowheads="1"/>
          </p:cNvPicPr>
          <p:nvPr/>
        </p:nvPicPr>
        <p:blipFill>
          <a:blip r:embed="rId4"/>
          <a:srcRect/>
          <a:stretch>
            <a:fillRect/>
          </a:stretch>
        </p:blipFill>
        <p:spPr bwMode="auto">
          <a:xfrm>
            <a:off x="571472" y="5643578"/>
            <a:ext cx="2078195" cy="714380"/>
          </a:xfrm>
          <a:prstGeom prst="rect">
            <a:avLst/>
          </a:prstGeom>
          <a:noFill/>
          <a:ln w="9525">
            <a:noFill/>
            <a:miter lim="800000"/>
            <a:headEnd/>
            <a:tailEnd/>
          </a:ln>
          <a:effectLst/>
        </p:spPr>
      </p:pic>
      <p:sp>
        <p:nvSpPr>
          <p:cNvPr id="10" name="9 CuadroTexto"/>
          <p:cNvSpPr txBox="1"/>
          <p:nvPr/>
        </p:nvSpPr>
        <p:spPr>
          <a:xfrm>
            <a:off x="8715372" y="6488668"/>
            <a:ext cx="428628" cy="369332"/>
          </a:xfrm>
          <a:prstGeom prst="rect">
            <a:avLst/>
          </a:prstGeom>
          <a:noFill/>
        </p:spPr>
        <p:txBody>
          <a:bodyPr wrap="square" rtlCol="0">
            <a:spAutoFit/>
          </a:bodyPr>
          <a:lstStyle/>
          <a:p>
            <a:pPr algn="ctr"/>
            <a:r>
              <a:rPr lang="es-ES" b="1" dirty="0" smtClean="0"/>
              <a:t>21</a:t>
            </a:r>
            <a:endParaRPr lang="es-ES" b="1" dirty="0"/>
          </a:p>
        </p:txBody>
      </p:sp>
      <p:sp>
        <p:nvSpPr>
          <p:cNvPr id="32770" name="AutoShape 2" descr="data:image/jpeg;base64,/9j/4AAQSkZJRgABAQAAAQABAAD/2wCEAAkGBhQSERUUEhQUFRQUFBcYFxgXFRQYFBcWGBQVFRQVGBcXHCYeFxwjHBcYIC8gIycpLCwtGCAxNTAqNSYsLCkBCQoKDgwOFA8PFykcHBwpKSkpKSkpKSkpKSkpLCkpKSkpKSkpKSkpKSkpKSkpKSkpKSkuKSwpKSkpKSksLCwpLP/AABEIAKoBKAMBIgACEQEDEQH/xAAcAAACAgMBAQAAAAAAAAAAAAADBAIFAAEGBwj/xABDEAACAgEDAgQDBgQCBwcFAAABAgMRAAQSIRMxBSJBUQYyYQcUI3GBkTNCobFSchUkYnOzweE0grK0xNHwJUN00vH/xAAZAQEBAQEBAQAAAAAAAAAAAAAAAQIDBAX/xAAfEQEBAAICAwADAAAAAAAAAAAAAQIRAyESMUETMmH/2gAMAwEAAhEDEQA/APSJIy0ZBuxiraWo7BNnt73jvh+rDqzdr98g8wCA/wCE4C+lmKIbPPrfe8JFryIiD6e/BxZtQHJdeVBH9DzkJpgxLLyo23Xbg8/0wNdRjGKHKn3/AL39M3pi3TZiD5rPFEdqGMRhXdgKI2rft3OF0sAbTgfSv64Cp1P4FEH5fY+30yuk1QGxue1Hg2Lrmq9xjBQGGIHsWUH+vH7jAaiHyTKpICgkV9Uuh7C8DEnHRBJAO4Gr5ovYw2p1SI5LEUyUDfqCSR+xzNRFvMa2QCpY0augtcj87xOKPqsqHjaJLNCyVcIPT9cCy0sIBhJHmIo+/wAl5NmA3f4usv58stV+hOL6fzdBqWmNNxze1u3tyuZqYAJHloVEVHrZFAkhr4rdxgWTRbXkruY7/W2Gb0MYUqE43x2SPcbefz5xRZTvL2du8xdyW4JF88VuvjJeDxEEObAkQlOd1KPNtojjg3x/ywH0Y9ILZ5cqTfNbm9f0yDodpA/lcDnkkcGv64PdcDHzDztQobt2/j8uTkEdghQ2XZjfAu+GvuBVVgNamPzEjjYL7Dnv/wAs0hJO70uq/bnIapi20hgOpx2Nn1/QjnIsWWTaK22Ce/f0F1XNDAPEm0Maog//AM/vmyh2m7se2aWfdvA/+UK/uM1ptVasWGBM6aq785N5Df8ATCGUFV/TFp5edtfXA3ATZvJzOaFZCGYE17ZOWUADAzqdhm42Pr6YKOQfvhJJFUGzgRkm4wA1ATvlL4x8WRRXRBzz3x/43d7ANDM3J1x47XdeO/HUcVhTZzzH4h+MHmJ54zn9b4izHk5XPLmN7ejHCYjT6onE5JLzZOQrCo5gyVZqsJpISZFpcic1gb65zeCbMys7fW8GnAtV7VgDD+GQfer/AFwuk4Uvf7/TAxMWDL27nnj9RnR5GtPoAtoADa2L/bAJpAsLmhYJHFgXdDt+mNaEt5ntWAFXyBx39/XBRS9RZFAuyT3oi+x5Avn1wKwab7vuUd2AIokCywXkX7kZMytErIWJYBStHg7m2juDXmyeohkkskC1WvKwIDghjd1XYfvgJWabe4XkKoXaQw3K28gkduaGBiadjG8TE+QA+UA2DZUrxd2D+2KxKy6cclmmNUwBYswI5IIHAH9MstBq90juVYDaqjjdyCxblLHF1+mKSvtjjNNccpJXa1lSzqa49mv9MBfVTN0d24K0Jr5SSGC0RV01jnI6qGSJIyhBl81fMS27zOSoH69+OMZTUqU1F+XeW2gghjUYW6PPJGTl1iBtO5ZaAZW5FqWRasd+61gQTXBEhFXtp7BJO0AhmI2+XlvXD68OX2ALtnq7Zd3lA3FBfmtR9KxLwrWIhLuwCSJIVJP8omlfb9CVYGstdPFS6RmHntVJrmjE/H/TAXlmbrCHb5TIJTyu4c7im0HmyCb9sc8MkfeiMjAQKRuonfYCrwORwOb9e2DnYAzA/P8AeIiPcgmIJXv2YfocfGnCS6jYPM0St6klvxQD/QD9MAY1AKSVyVmLAUeaZWrt+eKp4mu7r+YLdUQd1ba3be/cZuZFVFEflV9MC1ccB4wW49aZucNNp1EwiAqMspKjhb2SHbx6EoDWAxppQY4zwLcGrFgFiR+XBGR1c6hmWxudlK/X5b/asmIzsWmNJNt9OVEm0Ak+lf2xnW6b8SM8VyCKHJ2k3f6YFd1QQEHzKrbh6jj1/M4bqqTYraNt+3r/ANMH0Av4lWXLAihXG7b/AG/rhNLoAFKgA7l3ews9+3pgGUAi/QPx++ZOBZPrYwa6fyoq8cXx24rj98m2n3Mp+ne8ARAFfXvk9oJr0wLw7SWJ4N/0zmPHfi6OJCFa2/Pt+uS3TUxt9Ol8Q8QSJbYjjPO/iP47JsIeM5fxr4rkl4LGs52XUk5zuW3pw45PZ/V+KM5JJysmmvIGTAO+ZdUZXxdmwjnAsc0lFj5zRGS0uEdMIDmEYTZmbci6AIyNYZlyDDKlBbMyTDMysvrU103A9zgoNSsjrt5pTf613/bCwpSSbqJBPp9LGIHTiKmNHeDfA7hS3FDtnR4zmz8KZR7vwPyvIQSK0ke08GNr/Ly1/XI6TTbWXcb6gPbimAviu4r39s34T4cOpLahCCK2s10RfJB5N3gKzQhI9Uq8AEnj6xIT/wA8V8Y8pbp8BtM117KyUeP9lmx2MUdQXDLspqDksy9MmzzV0KxHwzw3YwD2OrESu1i1KtExkOD2DXxQ78YDUOnVZykflDQ35a4KvtDfnTd/ple0dacR21HU9NjZ3bTOQefr2/XGvA9D/FZTKhRunTlXbaqhl7qdvzfKMTkO7TTMTIF6j2pROoW3AqRVbSWIIHpxgDkTa5gUlYzLEKBIpGjZmQG7AJT+uYxO8afcwUT7b3EPs6HVCB+/fi+9YOLRNtmEshWVSjsxUO4ofhMhQgGqIrb3vveR6Lfd0mDkvLKsiExfimRvKq7d4UeW1rgVeA2S/SO0rcWo6bsVBd0EiCr+quAT9PrjfiGkuVwmxBDCJBSIQ7kvQaxe2k9KPm78ZW9fZpH6jqCZfOWVhJ1eqGK7FJHoOxrbzdY18QSyo9oUV3idWAEsn4amzJQXy7Sx5N/N2OBtmV906ogSJYTt2Dc29FkJ3/Mu0OKr1Bu8f0hJcSHhHmaEAFwwCs6oxfdzbKeOw3fnaGq0jjbEhhVdSiJXUYuwjX5ozsqzGKs8cDDwzONSIaTYs5lreS4ZlaTpWQE7sWrdur09cBvT6dFGpJjKdMVQdiWQp1AGJJAJLHj0vIx6HYjq6sXUJIBG7c1wvme2G0rV3Xr9MbCl31KbT51jBAaMsh6ZW2G7i+CPesF4RrmlZ3ZBwgi8jI4sWWJIbizVD6YBmQJAhHUIYo1CjRZgxYsRdAn9ca1rU8YJYksaO0UPK3c/8sWk1FaNQwIIjj58u2xt7NdHtjWv1YPT4b+ID8p7Ue3v3wEEiJk7ts3MBYXZvI8woc+/PveG0rbQzbiQnl5Wu3PHv3GQWU7wm16EpfdtO3by1XXezVYaRwRLXupHB5oKf+WABpTtWuGFiqs9r7A/rhZtYsaqWYcD378c4lqfE1QmZrCA+oIPyjmj9eM8t+L/AI3aXyLwo/c/nkt03hhclj8YfHJJKRnygnkeued6zxEueTiuq1ZPfEjPnL29cxmM6HkmwXUyLtg7ytJtJgi+RZsjeE2ITgWyW7InCC6NuceZcroGo5bAWMlWAbcgVw5XBsMADjBHDPgTgRK5rDKuZlR9VaXVbi4r5rI9LFVYvEolkdyjAFYx6EbjYIG7nji8sI5VJi29/wCtbaP9ayaQBZZAoolFP62wvOrwqrw3xB3mCstiK6IKksflur4r1q+Tj+j8UXrygBiaXgUTxYPAP1GCBG3T7a3bwPrW1hIP6YDSqBHpSPm6oU+/O8SA/wBz+WAQ6pXm1CU3mjQEBSWHDq3A7dximg1btLGJI5E+7owLFHIdmVVBUAXVAnmu+F0MaiLStQD9amPqWbqCUH9eSPoMf8L0ix6jUAX5hE5JJJJIcE2f8oFfTAV0GtVJNQW3ANKGW0k5HSjB/l9wcqdXqUePUqrDd1t6A2NxURSAWRxZUi8s9JEYn1oUszDY4LEkljAT/dewxTQ6YRNpukSOvC4drvcwjWRZWv5m3E8/7VYAfCvHYpZ5JdwjTZGg6lIxYM7Nw3oNwF+vNYquujXSadt6HoSqzLvXdtV5EYhbskK26vphxvTR6hRJISNVJHvLEyBWnQFr9Dtc/l6YHxLT9J5NPGSsb/dj3JKCTUGGUIx8y7gB69yT64Gl1kcul1sqOpSQs0dkAkLDGhYA8gEqa98tfEPE4oNQs0zKsTQMm8mwGEiuE49WF17kVlbqtIVi10MZ2dFQ6MVDuqvCzlFZrPDKaJur/LHdX4Yk82niIVUeKSRtiorll6SoLq6HULV6kC+MAmj0xWHw/cvnDxKbHmAMMtKfUd+3vk2mVWeGwJm16SIn8zIzxvvUdyuwOCfTaRlTo9P95UcKjRaZpLWOMb5lmmhDMNvK/gny9vOfYYeKBH3asoi9JoFVFRKMcscDy2a3WTMa542D3Nh0A0e2bVrGtF9PGwod3b7wt/ndZHQCOV41Sih0oDgHsN6BFau384r88hBowurmVlTYIEdAm8NQklU7muyTXbsP3OVkEH3dOooXfq06nG5QspaNRe0guoEo78+XvzgWuhRelowwG0CqIFbhGyoK/Q1gII1a91FVim6d9gFlYWD6UAvPsM1qfD60+ogI6vSUFd7uqspUv5gp9CD278dsJ4n4QsghiUcKnUFs5A2BQqABux3c/QeuA7pk/FRiTbQc2eOCh7enc4rFMsaq5bbuRy7fUUdx/I3gjrSfx9xWOMKpsm6cIzG+wq14r0OeTfF/xT1JZBGSEJ7bibo967C+9DJbpvDC5Ux8Y/GhkHSRj01J5J5bzEgnPPtTqLyWp1FnEJZM5+3skmM1EZZMXZskxwZypaPHJebbFlasZjN4AjmiMOY8iVyGgjkThGrBk4NI3lhotX6HK/LHwPwxppVVR64q4rFtMauuMVePPZD8JxJpBvABA755Z40ESQhTxjTEvlbIp3jyHTxouDmqGRotVZmElrMw0+oNNpNrK5C05qgoBW+RyOT9bw8aXOysoA2AqQzbj5iDdHgfTAxNIXVCh2obu1sgfL5b4/6YZ9YPvAFG+mRXl3fMD2u/fOz55DT6QB1lKqEdyoreHXcaDF93m3ECx9RjEGgQ6ll6ZWl3q+9tzMTtc9+B274surbeunKGkcPdrexTvUbL3XdC6rjLNp/9YDbJK6TD5D33qRx398Clj0wEom21G05RWEknV3ljF1DZ20WFVV+t5LRTs0iykusWobpowkuTy7+nvDLtpqaq5Fi79JSPICIejLsGoEgk2NXT6nWIK/Nuvy8CuQbxbT6lgYdO0UtQT9TqdN6Mal2jpQN9neFNqB5TycCXh8zmVZCXVNUdsbh0Z2MauY+opi2qGUMQV/I4Lw/SRo87BtRGNKrAFyjAxsDK7IjJSLakCqsD2zekmYfdoDFMF08pYymGTY0aJIse2l3bm3rYIAG1uTxjOpdJH1aHqKk8CIGMM9WUmRv5PTcv74FfoYmkWSKbfENQjz0elJuRgokJqMbHFpaiwL4JxRYEfSzztLqKP4bdVI2nuF9kW00uxi9MAezNZx7w3xjqTQtJHJF0dO6OXjl2tIzRCoyF8y1GWuhwy4GedW02qQGnOpkkjDJIA4Ekcq1a9mKkXgBV5ESdXMnXmdEaJlikkcyx7I9kqlUCbVc3tAXa936s6jVFIU1EkrRtpiybVgVpgdm14yd7KykBX3VVKG4xLU+LI87asLIojbTeR43WV1QajqlUIslRqOB/MUNXxjh8RjfTa47ipnMxRGBWQgQLEp2EblLFCQDzyPfAnr/DXgWKKOV2foSoelApkaLgvLJ1JdpIZtwrklyAOcPHo13xxRzpt1KQuqLExR0gVSrM7OSgZERfc7Pzwuq8dhinimL7lOneNggLsrbklW0W252sO3Bq6zPDtZGkPh4aSMMlBwHU7b00ookH0JAvAcXXk6wm1vaNOWKMITJZl6e7de+j2qvS74yvhXerI0q9OKGZY2aN0QKrgmRHtur09qL2XtdG7yR8ViDmDepc69ZlNjZ0mfrM2/5RQDrRINjtyMBNqklhj0yOOrDHOG8yhTUbInmJo7yyEUfz7HAtdJqmaPUSSsgLIA5dXi2KIiA2w7uDbNd83XFYxq3ZY4pQ8S0gQMxchuoqhKXaDe4Kf3yOh8Wh1EkzoylDDGvmIHnHVYrR9VDL+p+mA8V16jwsMCpZYIyvKkhqQDBJtwXx18RGMNpoyNo2B6N26KFIuhxwOPcZ5hqp7yz8X1BZiSbJJv8AP1yimbOG9vo44eM0DLJiznCyYFs2iGayVZsR5GdBkZinGodAzdgcc/0OUFtx9MWtY47pASGsE8mGnxY5G8pIy81mZgGachIYSzADuc9m+zr4PEKiWQc1fOcn9nXwmZZBI48ozvPjb4jXTxdOMi6rjE7TLf6z6pftB+M+8aHge2eT6nUljZw3iOuMjEk4gxye2+sJqN9U5vrn3wZzV5rTjcqIZjmYLMxpnzr7Fi04WdiO7ICf0JyvlQCJ2/nExN+u4SgDn8uMIJH39S/Jez0urrd8va8DqfDQdUl9TkFrtRGWUCvJVMR75t52dMCEuAOqJ7v+bd1ttX/lNV7Y+dKF1iPzbxSDknsDGQAPTKXUaA9cz7m6cbgMNy0WFAy9PbtJW+554PtjOr1MgkaUMenpyUc/h7vMEMjAbKIUbfXnmsB+fShddG9kl4ZhyeAFaEgAdh6/vlPHp1EQnABm+/kM9ecg6owshPcgRmq7eUYfX6iQStLuJj0xKO1R7vOE6m1dlEKNvci+cE3g9+Igb5x5Wls9IQNKuxdwi2+Zwrjz/pyRwDun02zxGQ2xMmkUmzYG2dgAo7AANgo4jHq9WyszM2mjcBjYBU6gKqj0XgcZEBz4hs3yhhpmqQpCFYCWPcirts0WB3dvQXiaaib7x1t5ETyfdQ+2LdayMFcpsrYZSy3d9jVHgA+B6dYjoXj4bUadzKb5lbopNvcnlmDFuT/iIwbF4dJ4iFlkLJLKeozEuN0MLFr9KskAUB6dsj4J4Zs1Op2yToIFGwSJGY1SXe0hhiI/CUlD+degrBaXVSKskk52R6qKTUDyRuSqRIGR12jaxi2tQsdxfGBY6TQdLUyaeEtFHJpVk8h+VxKYiy7rAZlIs+pW++L6e30vh0TsxSRkWQFm/ECaeVwjG7ILIpI9a5xP4c0ssDOJJJOo8CSpYWd+ipIEC8KQULjjm9/c5nTZvD4AHdWkdEhXaiyRzdRgp6g4UrTEkA8AijeA/q3kGi1CrLIo02pZVpjuaNJI2RCx52gNX1ArH/GwXn1R3sDp9KskIVmG1yZ2L0DTWY1Xm+AR65TQwSfdvugfdLJLJFJu28tXWkmaTuQVKtwt+cChgPiLxISKkrzdKo369lIQyLM0b6YkkiUl1egK4s2N2B14lc6zTsXbZLp5fw+yAgadt1erctyewxbRbgYZtzlp9RLG4JJQL+NsGw8Ls6ajij3vvnLav7SYHnibTnUal0EgUQ6VtpDBQ1Weew7dsSj+Itd1vvEWin6Zd9qStGkSzEMJHC3Yc0w5NWTQs4HcIX6EqtIzN976Rc1uCPIlha+WlcgV2xfxLQdTdpLIQyEAk21HTmVE3HkgOL55oVnPRa/xaUOn3TTAahTP5pmuiI1tSnIIOw+9nBQf6XaJDt0u6Wa1kaR+sZArL3AoUqEVVVgnTzbxrw1o5GVhyrEH8wSD/bKGaHPVPEfhvxDUgK66S4lcsVL9Slcht7V5juBOJD7L5m53R1uVSQWI3OFKjkf7S/vnLxse2c0s7eXvDgGhz1lPskc1+IlMGK8Nzt71mR/ZC5UHevmNAUbJF2Pp2y6qflxeUxaUnOy+Gfs+l1HmI2IBe5h3H0HrnSRfZVIrBllTyjd8hNUao335B/bOij8G11f9pXny8RqBQBy6Yy5Z8H8O+CNPpxtABY15jRP1r2zzP4s0u12H1OehH4Y1jctqW+UH5f2ym8S+zaRhuaUsSLPH/XJljs4uTxu68e1A5xY51/i/wlsYjzH9KypHgfP837ZmdPTlfLuRS5dfDHgh1Eqr6XznQ+BfAYnNU37Z1R+zVtOhZHIIF+2X24+UxX2oki0WkCqRdf1zxr4j8YaZySfXD+Pa+YMVZyQPrnOyzMfXL/Gsd4936gxyF5pnORvLI45Z7SJzWazMrG28zMGZgfWzSmjFsY2/DUa2ltxPvx27ZYamS5IyA1Ddflbi149MTlgG2SUj8RWNH1G08KPYfT64zrIfxoXtu5FX5eUY3XqeM05K7WTNslhEbnqP5W2mtshBckfN5eewPpkdcH2aiJY5GExG1gpAAdVV7B8xK0W4BuxhtVpVYaiUgGRCdjfzLsQMoU+lnn63jWrhufTSEtZLLtvyjdE5Jr1Ngc4FX4jI4GpiWORvvDBkbaQAXVEktTTHbt3eUHg5ZarWD71CwWShHMD+HJfm6RFLVn5T27Yj4rpVf77IwHUhQdJj3jCwCVWQn5TvJJI71z2xTVxBodbqCA08UgMbEeeMJDC6Ip9ASxJA77zd3gWep1o+/QuFkoaeZT+HJutpIGWlrcR5W5AoeuU2slkWIxnTzmNNX1upsIHSWQ6v5T5924dP5a5u6wniEC9PWaggCeLVjZJXnRUMAjRSeVUqTYHB3n3zrPEI7jkHujj91IwPJ9b9q8KB9TJptSF1SLFsKhWURq9Sb2G1g4l4rnyG+4xXx37QdKNFpCWMhEEkYCKwYltOIHc7wAoU2CLNntlf8Y+JpFFL1tUHGo8N0yRaQdRisvThImII2R1tJscm8H8T+DFfDdMirE0mg+6tsDqZD94G6YSxjlR1TGBfcEnA6Pxf7SINNJpZ2WSUnTvGqorIWDmFupcigDmOtgs898WP2gxRyQaZop06MyTmVo2CBCzsQyEb1H4vT3VQIvkZUTeIzSzdeDqz/d/EI5J9DOB1oJSHULDJyDHwy1xRUEjC/DcX3mfTldQ8+l1A1UA6y1qIpNqagxSNZ6gBjVlINd+2Bcv8Xwt4gY16waSVyJEV9u/7tHA8KOELBhsFuEI57DviPw8dA+q1W6GSYxCQGWeKeUFjI7BxasVZUIUqwBfbYrJfE/iNxTzQkiSTQTalCpNqJdXp0lKkdvIrA+1YfTVLp4DJqpdNJKfDHaVLLvK0EyKHO4Vv2DzGxdWMA2h+0+PoRTDTaoRaFa3lPLOSnQYBwNqMLDnd/hI751eimfUwR1p5RDLONQH8tiORTPW0NZIdtt1Vc5wui8VkfUaExq8STeK66OWH+Xpu8fUjkUeU0Ga+OOc9X+DyPuOm29hAgH5BaH9sBLwWSUNF1IZF6GnMRI2tubcgBoNajbGGpgD5/pmtJKWgjMalzFqHbylCpXqSAjfu2ghXvk+lZGfTBF8RCXbKrk2Sx3Q05s89lPb9MbXRxvLNGgXpPpoiQhIB5kVfl90AH1AwEOq8O6Qx/wAfqii8agMzloaYtTWCe3vhgDGRDt+doWFlA1RhA9KTub+GDx/i+mT0iIRpeoBtOjYC+17Y9/f12/0vF4G/Ccv/ABOnpipPf0C7b5+a/wBTgPaQOGVShCx7+bXkMfJxdji+/tmQy2gKjdtkY8Faolr5uhwbyetgAefaDbwgnvZIMg/tkbjfqAUVMS2B27NXb6VgAZmQWV+cMOSooliRzfPfNqDYjrsSe4uiPa/c5rV+JRIEMjqB0jW4gC6F9/plFL8b6WNfNMm8MDwbPy/S8DpdLLd2OwruDmpAaHHcV6Zw8/2q6VAK3N5aNLX96yvP2pmQBYoWNduf/YYXVdrq/BY3NOoP98Qb4T0wJO0cZzLfEWulPljC3+f/ADzcXh+tl7uR/TJ01Msp9dhB0YBxtH7ZW/FnxLEIWAYXXuMqB8Fyt/EkP7nIeLfAKrEWLEkDCz33Xj/jGrDOSPfKd2y+8W0AViMpJUznNPXnMrC5zMmRmVm9vN41EDJbM2BkxGclrpjx7QC5mFArN5nbtOOfX1fqdPc4Xew3eYqFGw7a7n68cA+mT8Q1DdQVbCHzMQFFWp4onzGjdDHNQ4EkXI/m9R/hyv8AEPE0heQOeZQNlc7jt27foe3fOr55TxGEvIxVpCgVDNt2BWHzAbSCXO3uARxxzlhr5vxdOu5yS9hlRdi2j0WJHN80B+eV0niiaZWic20qgJXIZ+mIypI4XkA2aFHLHU6hEXTLvU7JYwfMPRGUnvgKeO+Hhp4lZ5yZyI3KBFjKje6iTy+e9rAAehN8Yj4zpCZpXBkaODpHUU8aBioEi1F0yJCiFWNkWKHNZeeMeIRkwU6mtQhNEGhtcE/1yn8Z8SCHUxKrSDWKAjIpKIxiEL9Vv5AAA1nv274EvEvDUbWxIW1B63mZwYlhLwp1ItydOpWoeooBR6gDH9RLJ96TT79RteKRjIRpwtrs8ijpWxpiSew4/TXiGsTraMqWYRO+4hJDQOmkQE0vqaH65rX+LR/etMw38CcH8Kb+ZEqhs55XA8r8T+zF9TDFK+pLagTJpFbYv3eonaFOFG4r5K3Hknutc5Jfs31suo1W7VKmokX8d2T8KWF2HTMSqNykNC3cL2XbncdZxIumEMxjGrOpE3Rl29PrGcxldu/fvO3gVRBv0x5fFE+/SCpCTpoxt6Um+1klY2pW6pxz9cDh9d8MajUQ6Ix6x45J/wAYuY4gXlijEis3SVWL1ZXcW7c84CX4X1bdHVvqin3WYKYliiD9Z5FjlZdg6fmLXbA0O950vg2uYzQ6donP3BX8wovJadGM9P5o6Rju3etVeOyq0kGqQJKpM7OrbVpWUxyrv8/FFeR3AOBymq+zyaPU/wCq6qQfcokRIyEZmhlMjOvUoLtJ6gIdW/XjJaX4IGonX7xrZJI9agnWMNHG0RiVOgGYXZRZtoCqo4Jris6TwbxsTCfVTQ7QQikLJC6IsYYgs28dzISBXau+Umu8E0z6OGb7nHJINqSW0ab5AKdVZHLK4YE1tJoEUO4Aej+FNT0wRr9QYtc7KxAjRoppDsLErzL/AAyrAbAeDfpnU+GaN9HCI+tuh0XShe2lVpAQheQU9R7RItLRvaffjnJ/s50RhhcRyL1niCldRGI2L1xEOobJ5IxPxD7NNNHqI49shRyvU3zeZLbavy2nnPlBYrz79sDuZfGYYJdW0zxpsjjZP9ZcPIAJQAxL8m14A7Bs5mP420OjR0SeFnkVGHRExVXYhZAQrENtXzCzZog4bw77PvDhqGjGlDUu1d8hP4i7jKA1bWYAoaHIo/XHPC/h6NYpz09IBCemrxfytHTlpLQ25tQVUkdwO+BQ6n7Q4Xh6MWlm1OxxsZo2WMxiudhbh6LL2rsfpm9f8Sa6eRXh8OCCIWDKWZlHeyeNooehHbvnW6WaT7tJvjQTyyBTGgddrBVKoqFLA2Lus+5w3i+pZirx7dssY6opmIhDHzfKNpBZl5v144wOB8c8V8XQF5OjANnoEsi+wLMxJv0zz6bx/UmwZnAJshTtB/RaGdl9ofj5nmYX5EtVA7UOL/XPP5hznO5Xb2YcU1uwR9QfUk/mScA2rOEHy4syZGtRttWcd8N8feE2prKxlwT4NR6R4R9qFMOqoNeoAGejfD/xVBOLVhZ9M+aycd8P8WeIgqxFfXNbc8uOX0+qdoYDkYt4rDcRH+yc8h8C+1NgAkh/XPQdP8YRTRUGFkZrbj4WPG/iWKpG/POV1A5zsPiUXI1e5zktSnOcvr3+8SpGZWbzM046YMZabisWzC2TW28cvFtmzMheay6c7lt9cSabeXe66fygVVgWSR63hNXGW6LghVLJYAHm3DsT7fTF9duVioYKGAulZq9CSey8cY3rZQBGpZVt12jkkkdh/wBc6PGDqNCJZJLJHTVQm0kbWK7i9Due3f2+uLwRfeWJkLCoI2QBipV3DFnFevlFH0rN+L7w5CswLR+cRoDS2aclm4PzAVyefbNa+FV2VKydVViHTTkq3CsS10Fvvx82BDSr965ls7dJEy0WG15BIWkFHhrQUfTCndIvh8zSOTujtQaQs8Mm52A+Y9qvgenfBeLaJgypGZCwhZSItkdQ8Dln3Wb+UCj35yE+pLLEsG6RYY45/L049ibWWMKCp3tQby8DjvgP+Oab/WtFLuficoF3HYN2nnJO31Y0OTdVxVm6vxrSqy+IysAZYlUxMfmjEcCyxFD3X8QseO5vC+KapnZTGXlXTouoZt0abQySBemFjO9ym801DkepwfiehikngDDUSDVBQZOpsQKivPECqACRrXswIAu/bAabSgeIxSG98ulmDWxIUK+mO1R2UWWP1JOVenhXpRyAL1/9JsGbjfubUvHIpPf+D/L/AIQPQDC66VhM8tu0WmkELMZX61ydLqmPbShVLJYIs7TRFcz/ANFR/wCkChhYHpmUTGaTqPINkRqm4UI22zyefbAQ8LQdLw4r/E+8Tq5oBzaak6i/X5lUn8lzeo0ATReIxxqQqySGlssQYoHk+pJBYm+94GCJFkXUtGgil1EsQrqjUKfxF6rTb7feYaKngArzxh/CoPPH1lRvvcTSqqmRSjqiN0y289W0YeZubX2oAN+NyKZ3kUqYVXQPKRRXauqdrauKEdH/ACgYUTKuv6tjpjVlS9jpiVtCict2u1237msWj06rpZi2n06yicwAKlxANIkUW4cb9ocXY5r2w7aFok1caLA8kCrJHK8UYanjdrZY1CllZCBQF8X25A6xIdFFIdp261WibjiN/EQV2n0BUj9KxjxzWxodZG7KHmij6VkWxrpKF9yJK49NwPrm9RoFlk08KbYRJC8rPHHEHO0xKqglSALksiuarFImeaJpARE0OlSTbGqhJJSJGbetedPw62n3J70QDWj1yB4oi69WPWzM1sPlYTuHs+hWRf3r0w+qkTp6xVKfxFZVDKN1RQsarvypH54PSylmWcMwDarpdP8A+0Iz5fk7b93m3d/Ttlr4YHEupVn3U6FPKAEDRClA9gRf1s4FY2vQ6rrAkpvjX5W3eaJxvC1uIG5Rde/scHHqAoZqYiSGWgFYsCZXdVYAeXh/X2xqNWMSRSOzhtVIjsTTMoMjbTtqgaAoenGDWHqN0nLFIxNttjdq6BGu7JUNQOB4n45D5znPTx533xf4UyvuI+dQ4/7ws/1vONli5zj9fRxu8Yr2FLkAl41q04AyUcHGGaRaHFpVyw1PGV0hwaLMMgcm2QOWI1eM6fxF0+Vji1ZmVFivjDH5ucHqpA3IxLMvM6dJlpjDNVkszB7RrIHCHBnNRzzjWZm81lY0+v5pVVpN3qL/AE21mTR/hR33Bj/PuLwet0wZ4yVBBIsnkji+M3q9PvfYPKFUNdA2b47+1Zt5WajXJDI5kIUMikE+u2wVHuee31wcgC6aIMQCGhuyL/iKawEcHXYdl2oDwFssSR3IPA29vrhdQWaCN12r5k3UotvxApA9gecCXiHikcE/Uc+V4gvl8x3IzPVLZ5DcfllRo9eNKvnBcyaVABGC5EidS0bbe0VIKJ44OX/j8TCNSjbNrx3tAth1EG2/QVd4HWaQTahkcnakKlQGZadncF+D3AUV7c4FOuo+7KyqjzdTSRRjpozASRRtFTUPKp3A7vocfmcKujUB26LpuKxS1Q08kZble1kfvmp3aSDRSs7X1dOSoNBmZqJb379u3rjfj2muXSvbeXUKAL8vmSQEkep9BfbAofEpm3TQLHIV1UySK5G0r/D646b07kdOxtB+bmqy01WpY6yOQRS10ZlohA1mSFhSs4JAo2fSx75X+MQqV8QdgOohj2N/MqpFE8W0+nnL9u5vLHV6ZRr4ZK8zQzqTZ+UGEhQPQXZ4wOeV26y6RkBSPUPOB1YRMykSSLGY99AhpDzd7VBrm8Z8HSfqIrojDSRtGNsse8lwoRpR2Q9JRwCeWJ44zVjp0COqPFb5rdu+8Wfr/AJ/7v0xxdCL16RLRkjUgDuXeGUX+ZIHOAnpJfvMeqjTb+JIZVbqEFQdpjkG6OnAeMncLU13yel1cjQT6h2gkOoqIGJptpKhoFWNDGSxLlz35/IYXwmeOaTT9MhlXRFJF77dxgCo49CCjjaeeDg0YR6dXYUkHiEzt/soJ51L0PRd4P5A4G9ZrWXTw6gSxwtADFuKSOxJCxSRNCQpvcit83G27IzPFNBJCFjRyK0xWYRRlyYFbzO291o2z1ttvM1DgZJ9RHJotbIrqyzPLJGbHK9ONLWz2JjYj3Bx3xfx6KCUyMQyyw9MbCHIkDMUUhboNvPmPA284GR6W9WEWbhgNRsEVw7lCIrbi92QyNQNcWe+G0+vYSSSMSqSBqfYtN0Awby7rWwGIu72+mb0eoSN9KN4bpwOhIN8hYfUf5Tiay79unKuBEZT1NjmNldZFj2kDlqk5HFbTgHQM0ciyCRSR94UJsLncbBU15WDDkc1fc5qfw/dHCiF9zqzglwpoqC4Z1WzZYD+vpm/C/FN7Mzo6dKLotamiwO5mFdl44ujyeMyTxIpBDMil+mu0jhQwICmmPFggf1wFPiDwn7zFEqg+ZTtJ20tKSE4HPy1nk3jPgrwuVZSCM9sTVhFgBHN3/LXKsDXPa2GLeN+Cx6liGXnYK5XcOTzmbjt14+Tx6eC6zT8DJLHxnX+NfCTKrEC1U3+l9/yzmJo64znenpllnSk1+Vcpy11vc5Uz4jQN5rMGZljDWZWbzWVGZmZmZF2zMzMzC7ZWa2ZvN3gQ2ZmSzMD651WqACf5hgPE53Qh41BsBfMQB34N/r2zGW2N8+T/wB8hrxaRX7j+4zq8JTWSSQBemAWZaIb6cl6WzxZ/fGdVPtgSNRuJ2kUbJCkMzUB/wDLxwj8Y/7sf+PEvDP4i/7pv+KMAvi3iDPGqooYyUyhSSaVlYnsK7Ac++JeMys4jkSXptJUdohZijNRBv5dpPzdwScP4R/FX/JN/wCYyQH+qj/ff+pwN+LgxpDGTx1YQoWM+XbIoUsS9BQaHubwfjRmZ1SM7miqY8Ko4JCKCQ1s1N9OMsviH+Ev++g/46YOL/tUv+6h/wDFLgUGu0izajSuTKRLR3gxonEbyxqyhakIKng2F/XN+Ju4kkmDsU0h2tbU7blRpipUALtUr3Bsg9sLoP4Ph35/+nmyPiA/A8Q/zv8A8CHArZ9EvXbV8/hzjTklpOoyFkjZ94cUdz8cdgcsdPp/x9TvXhEjZfxJSxWpfmJbv5e3peLSn/V9T/8Anj/zEGWg/wC0z/7mL+8+BzccCwR9YojNqNNLMwKJSyqiOKIFsKevMT8oN8nHJvDRC3RG1hKICWKJvVnm6cxU7eNwogehJrAgXpNPfP8A9Om7/wC4iwvijElSTz920Zv1v72vP54DsulK6bWRxtt6O7Y+1TIEMCyhQxHoSRu5NfvlpqdKs0qRvezoM9AlfMWRd1rzag8exN4sf4Wv/wA0w/QadKGLfFspSLTspKttkFgkGjpiSLHpYBr6DAzTSmSNpnJ6sf3fa1mwNsZav8xZ797y8MO3UykFiXhXuSQNrSAbR6d85PxZyup0yqSAYoLANA1J5bA71llNqn6t72/h/wCI/wCK8CTRqEhKgbWgXqUO4EkJJb9S/wC5xw0Jr42Cb/uhzD+3f+pyrgQew8wYN/tDebB9+5yzi0yCwFWu9UKuu9YA45FCtdU0bhPYgSPwP0K5YBRv9AWjo/nx3ySaZaHlX09BgnH44HpsPHp+2AlqdrrXslMPyYWP6HPNfi/wMRksvykms9bP8/0//XOL+LudIb582ZynTpx5WV4xq/XKjU5b6vucqtTnOPXS+ZmZgzTDMiTkjkDgZebvI5mESvMvI5vCt3mXmsicG2y2Zkc1lT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1" name="5 Marcador de contenido"/>
          <p:cNvSpPr>
            <a:spLocks noGrp="1"/>
          </p:cNvSpPr>
          <p:nvPr>
            <p:ph idx="1"/>
          </p:nvPr>
        </p:nvSpPr>
        <p:spPr>
          <a:xfrm>
            <a:off x="357158" y="2071678"/>
            <a:ext cx="4286280" cy="3286148"/>
          </a:xfrm>
        </p:spPr>
        <p:txBody>
          <a:bodyPr>
            <a:normAutofit/>
          </a:bodyPr>
          <a:lstStyle/>
          <a:p>
            <a:pPr marL="0" indent="0" algn="just">
              <a:buNone/>
            </a:pPr>
            <a:r>
              <a:rPr lang="es-ES" sz="1800" dirty="0" smtClean="0"/>
              <a:t>El tipo de muestreo es “Muestro Estratificado”, debido a que los universos seleccionados no son homogéneos, y se encuentran conformados por diferentes estratos.</a:t>
            </a:r>
            <a:endParaRPr lang="es-EC" dirty="0"/>
          </a:p>
        </p:txBody>
      </p:sp>
      <p:pic>
        <p:nvPicPr>
          <p:cNvPr id="36866" name="Picture 2"/>
          <p:cNvPicPr>
            <a:picLocks noChangeAspect="1" noChangeArrowheads="1"/>
          </p:cNvPicPr>
          <p:nvPr/>
        </p:nvPicPr>
        <p:blipFill>
          <a:blip r:embed="rId5"/>
          <a:srcRect/>
          <a:stretch>
            <a:fillRect/>
          </a:stretch>
        </p:blipFill>
        <p:spPr bwMode="auto">
          <a:xfrm>
            <a:off x="4891116" y="2214554"/>
            <a:ext cx="3752850" cy="838200"/>
          </a:xfrm>
          <a:prstGeom prst="rect">
            <a:avLst/>
          </a:prstGeom>
          <a:noFill/>
          <a:ln w="9525">
            <a:noFill/>
            <a:miter lim="800000"/>
            <a:headEnd/>
            <a:tailEnd/>
          </a:ln>
          <a:effectLst/>
        </p:spPr>
      </p:pic>
      <p:pic>
        <p:nvPicPr>
          <p:cNvPr id="36867" name="Picture 3"/>
          <p:cNvPicPr>
            <a:picLocks noChangeAspect="1" noChangeArrowheads="1"/>
          </p:cNvPicPr>
          <p:nvPr/>
        </p:nvPicPr>
        <p:blipFill>
          <a:blip r:embed="rId6"/>
          <a:srcRect/>
          <a:stretch>
            <a:fillRect/>
          </a:stretch>
        </p:blipFill>
        <p:spPr bwMode="auto">
          <a:xfrm>
            <a:off x="2143108" y="3286124"/>
            <a:ext cx="1123950" cy="590550"/>
          </a:xfrm>
          <a:prstGeom prst="rect">
            <a:avLst/>
          </a:prstGeom>
          <a:noFill/>
          <a:ln w="9525">
            <a:noFill/>
            <a:miter lim="800000"/>
            <a:headEnd/>
            <a:tailEnd/>
          </a:ln>
          <a:effectLst/>
        </p:spPr>
      </p:pic>
      <p:pic>
        <p:nvPicPr>
          <p:cNvPr id="36868" name="Picture 4"/>
          <p:cNvPicPr>
            <a:picLocks noChangeAspect="1" noChangeArrowheads="1"/>
          </p:cNvPicPr>
          <p:nvPr/>
        </p:nvPicPr>
        <p:blipFill>
          <a:blip r:embed="rId7"/>
          <a:srcRect/>
          <a:stretch>
            <a:fillRect/>
          </a:stretch>
        </p:blipFill>
        <p:spPr bwMode="auto">
          <a:xfrm>
            <a:off x="5429256" y="4286256"/>
            <a:ext cx="2571768" cy="1143008"/>
          </a:xfrm>
          <a:prstGeom prst="rect">
            <a:avLst/>
          </a:prstGeom>
          <a:noFill/>
          <a:ln w="9525">
            <a:noFill/>
            <a:miter lim="800000"/>
            <a:headEnd/>
            <a:tailEnd/>
          </a:ln>
          <a:effectLst/>
        </p:spPr>
      </p:pic>
      <p:sp>
        <p:nvSpPr>
          <p:cNvPr id="16" name="15 Rectángulo"/>
          <p:cNvSpPr/>
          <p:nvPr/>
        </p:nvSpPr>
        <p:spPr>
          <a:xfrm>
            <a:off x="428596" y="4094812"/>
            <a:ext cx="4572000" cy="1477328"/>
          </a:xfrm>
          <a:prstGeom prst="rect">
            <a:avLst/>
          </a:prstGeom>
        </p:spPr>
        <p:txBody>
          <a:bodyPr>
            <a:spAutoFit/>
          </a:bodyPr>
          <a:lstStyle/>
          <a:p>
            <a:r>
              <a:rPr lang="es-ES" dirty="0" smtClean="0"/>
              <a:t>PQ: Constate de varianza  = 0,25</a:t>
            </a:r>
          </a:p>
          <a:p>
            <a:r>
              <a:rPr lang="es-ES" dirty="0" smtClean="0"/>
              <a:t>E: Error muestral máximo admisible = 0,05</a:t>
            </a:r>
          </a:p>
          <a:p>
            <a:r>
              <a:rPr lang="es-ES" dirty="0" smtClean="0"/>
              <a:t>n: Población total o universo </a:t>
            </a:r>
          </a:p>
          <a:p>
            <a:r>
              <a:rPr lang="es-ES" dirty="0" smtClean="0"/>
              <a:t>N: Tamaño de la muestra = 5</a:t>
            </a:r>
          </a:p>
          <a:p>
            <a:r>
              <a:rPr lang="es-ES" dirty="0" smtClean="0"/>
              <a:t>K: Constate de corrección del error = 2</a:t>
            </a:r>
            <a:endParaRPr lang="es-ES" dirty="0"/>
          </a:p>
        </p:txBody>
      </p:sp>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000" b="1" dirty="0" smtClean="0"/>
              <a:t>RESULTADO ENTREVISTAS INFORMÁTICA FORENSE (Nivel Directivo)</a:t>
            </a:r>
            <a:endParaRPr lang="es-EC" sz="3000" b="1"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500826" y="5715016"/>
            <a:ext cx="2214578" cy="642942"/>
          </a:xfrm>
          <a:prstGeom prst="rect">
            <a:avLst/>
          </a:prstGeom>
          <a:noFill/>
        </p:spPr>
      </p:pic>
      <p:sp>
        <p:nvSpPr>
          <p:cNvPr id="1026" name="AutoShape 2"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 name="9 CuadroTexto"/>
          <p:cNvSpPr txBox="1"/>
          <p:nvPr/>
        </p:nvSpPr>
        <p:spPr>
          <a:xfrm>
            <a:off x="8715372" y="6488668"/>
            <a:ext cx="428628" cy="369332"/>
          </a:xfrm>
          <a:prstGeom prst="rect">
            <a:avLst/>
          </a:prstGeom>
          <a:noFill/>
        </p:spPr>
        <p:txBody>
          <a:bodyPr wrap="square" rtlCol="0">
            <a:spAutoFit/>
          </a:bodyPr>
          <a:lstStyle/>
          <a:p>
            <a:pPr algn="ctr"/>
            <a:r>
              <a:rPr lang="es-ES" b="1" dirty="0" smtClean="0"/>
              <a:t>22</a:t>
            </a:r>
            <a:endParaRPr lang="es-ES" b="1" dirty="0"/>
          </a:p>
        </p:txBody>
      </p:sp>
      <p:sp>
        <p:nvSpPr>
          <p:cNvPr id="32770" name="AutoShape 2" descr="data:image/jpeg;base64,/9j/4AAQSkZJRgABAQAAAQABAAD/2wCEAAkGBhQSERUUEhQUFRQUFBcYFxgXFRQYFBcWGBQVFRQVGBcXHCYeFxwjHBcYIC8gIycpLCwtGCAxNTAqNSYsLCkBCQoKDgwOFA8PFykcHBwpKSkpKSkpKSkpKSkpLCkpKSkpKSkpKSkpKSkpKSkpKSkpKSkuKSwpKSkpKSksLCwpLP/AABEIAKoBKAMBIgACEQEDEQH/xAAcAAACAgMBAQAAAAAAAAAAAAADBAIFAAEGBwj/xABDEAACAgEDAgQDBgQCBwcFAAABAgMRAAQSIRMxBSJBUQYyYQcUI3GBkTNCobFSchUkYnOzweE0grK0xNHwJUN00vH/xAAZAQEBAQEBAQAAAAAAAAAAAAAAAQIDBAX/xAAfEQEBAAICAwADAAAAAAAAAAAAAQIRAyESMUETMmH/2gAMAwEAAhEDEQA/APSJIy0ZBuxiraWo7BNnt73jvh+rDqzdr98g8wCA/wCE4C+lmKIbPPrfe8JFryIiD6e/BxZtQHJdeVBH9DzkJpgxLLyo23Xbg8/0wNdRjGKHKn3/AL39M3pi3TZiD5rPFEdqGMRhXdgKI2rft3OF0sAbTgfSv64Cp1P4FEH5fY+30yuk1QGxue1Hg2Lrmq9xjBQGGIHsWUH+vH7jAaiHyTKpICgkV9Uuh7C8DEnHRBJAO4Gr5ovYw2p1SI5LEUyUDfqCSR+xzNRFvMa2QCpY0augtcj87xOKPqsqHjaJLNCyVcIPT9cCy0sIBhJHmIo+/wAl5NmA3f4usv58stV+hOL6fzdBqWmNNxze1u3tyuZqYAJHloVEVHrZFAkhr4rdxgWTRbXkruY7/W2Gb0MYUqE43x2SPcbefz5xRZTvL2du8xdyW4JF88VuvjJeDxEEObAkQlOd1KPNtojjg3x/ywH0Y9ILZ5cqTfNbm9f0yDodpA/lcDnkkcGv64PdcDHzDztQobt2/j8uTkEdghQ2XZjfAu+GvuBVVgNamPzEjjYL7Dnv/wAs0hJO70uq/bnIapi20hgOpx2Nn1/QjnIsWWTaK22Ce/f0F1XNDAPEm0Maog//AM/vmyh2m7se2aWfdvA/+UK/uM1ptVasWGBM6aq785N5Df8ATCGUFV/TFp5edtfXA3ATZvJzOaFZCGYE17ZOWUADAzqdhm42Pr6YKOQfvhJJFUGzgRkm4wA1ATvlL4x8WRRXRBzz3x/43d7ANDM3J1x47XdeO/HUcVhTZzzH4h+MHmJ54zn9b4izHk5XPLmN7ejHCYjT6onE5JLzZOQrCo5gyVZqsJpISZFpcic1gb65zeCbMys7fW8GnAtV7VgDD+GQfer/AFwuk4Uvf7/TAxMWDL27nnj9RnR5GtPoAtoADa2L/bAJpAsLmhYJHFgXdDt+mNaEt5ntWAFXyBx39/XBRS9RZFAuyT3oi+x5Avn1wKwab7vuUd2AIokCywXkX7kZMytErIWJYBStHg7m2juDXmyeohkkskC1WvKwIDghjd1XYfvgJWabe4XkKoXaQw3K28gkduaGBiadjG8TE+QA+UA2DZUrxd2D+2KxKy6cclmmNUwBYswI5IIHAH9MstBq90juVYDaqjjdyCxblLHF1+mKSvtjjNNccpJXa1lSzqa49mv9MBfVTN0d24K0Jr5SSGC0RV01jnI6qGSJIyhBl81fMS27zOSoH69+OMZTUqU1F+XeW2gghjUYW6PPJGTl1iBtO5ZaAZW5FqWRasd+61gQTXBEhFXtp7BJO0AhmI2+XlvXD68OX2ALtnq7Zd3lA3FBfmtR9KxLwrWIhLuwCSJIVJP8omlfb9CVYGstdPFS6RmHntVJrmjE/H/TAXlmbrCHb5TIJTyu4c7im0HmyCb9sc8MkfeiMjAQKRuonfYCrwORwOb9e2DnYAzA/P8AeIiPcgmIJXv2YfocfGnCS6jYPM0St6klvxQD/QD9MAY1AKSVyVmLAUeaZWrt+eKp4mu7r+YLdUQd1ba3be/cZuZFVFEflV9MC1ccB4wW49aZucNNp1EwiAqMspKjhb2SHbx6EoDWAxppQY4zwLcGrFgFiR+XBGR1c6hmWxudlK/X5b/asmIzsWmNJNt9OVEm0Ak+lf2xnW6b8SM8VyCKHJ2k3f6YFd1QQEHzKrbh6jj1/M4bqqTYraNt+3r/ANMH0Av4lWXLAihXG7b/AG/rhNLoAFKgA7l3ews9+3pgGUAi/QPx++ZOBZPrYwa6fyoq8cXx24rj98m2n3Mp+ne8ARAFfXvk9oJr0wLw7SWJ4N/0zmPHfi6OJCFa2/Pt+uS3TUxt9Ol8Q8QSJbYjjPO/iP47JsIeM5fxr4rkl4LGs52XUk5zuW3pw45PZ/V+KM5JJysmmvIGTAO+ZdUZXxdmwjnAsc0lFj5zRGS0uEdMIDmEYTZmbci6AIyNYZlyDDKlBbMyTDMysvrU103A9zgoNSsjrt5pTf613/bCwpSSbqJBPp9LGIHTiKmNHeDfA7hS3FDtnR4zmz8KZR7vwPyvIQSK0ke08GNr/Ly1/XI6TTbWXcb6gPbimAviu4r39s34T4cOpLahCCK2s10RfJB5N3gKzQhI9Uq8AEnj6xIT/wA8V8Y8pbp8BtM117KyUeP9lmx2MUdQXDLspqDksy9MmzzV0KxHwzw3YwD2OrESu1i1KtExkOD2DXxQ78YDUOnVZykflDQ35a4KvtDfnTd/ple0dacR21HU9NjZ3bTOQefr2/XGvA9D/FZTKhRunTlXbaqhl7qdvzfKMTkO7TTMTIF6j2pROoW3AqRVbSWIIHpxgDkTa5gUlYzLEKBIpGjZmQG7AJT+uYxO8afcwUT7b3EPs6HVCB+/fi+9YOLRNtmEshWVSjsxUO4ofhMhQgGqIrb3vveR6Lfd0mDkvLKsiExfimRvKq7d4UeW1rgVeA2S/SO0rcWo6bsVBd0EiCr+quAT9PrjfiGkuVwmxBDCJBSIQ7kvQaxe2k9KPm78ZW9fZpH6jqCZfOWVhJ1eqGK7FJHoOxrbzdY18QSyo9oUV3idWAEsn4amzJQXy7Sx5N/N2OBtmV906ogSJYTt2Dc29FkJ3/Mu0OKr1Bu8f0hJcSHhHmaEAFwwCs6oxfdzbKeOw3fnaGq0jjbEhhVdSiJXUYuwjX5ozsqzGKs8cDDwzONSIaTYs5lreS4ZlaTpWQE7sWrdur09cBvT6dFGpJjKdMVQdiWQp1AGJJAJLHj0vIx6HYjq6sXUJIBG7c1wvme2G0rV3Xr9MbCl31KbT51jBAaMsh6ZW2G7i+CPesF4RrmlZ3ZBwgi8jI4sWWJIbizVD6YBmQJAhHUIYo1CjRZgxYsRdAn9ca1rU8YJYksaO0UPK3c/8sWk1FaNQwIIjj58u2xt7NdHtjWv1YPT4b+ID8p7Ue3v3wEEiJk7ts3MBYXZvI8woc+/PveG0rbQzbiQnl5Wu3PHv3GQWU7wm16EpfdtO3by1XXezVYaRwRLXupHB5oKf+WABpTtWuGFiqs9r7A/rhZtYsaqWYcD378c4lqfE1QmZrCA+oIPyjmj9eM8t+L/AI3aXyLwo/c/nkt03hhclj8YfHJJKRnygnkeued6zxEueTiuq1ZPfEjPnL29cxmM6HkmwXUyLtg7ytJtJgi+RZsjeE2ITgWyW7InCC6NuceZcroGo5bAWMlWAbcgVw5XBsMADjBHDPgTgRK5rDKuZlR9VaXVbi4r5rI9LFVYvEolkdyjAFYx6EbjYIG7nji8sI5VJi29/wCtbaP9ayaQBZZAoolFP62wvOrwqrw3xB3mCstiK6IKksflur4r1q+Tj+j8UXrygBiaXgUTxYPAP1GCBG3T7a3bwPrW1hIP6YDSqBHpSPm6oU+/O8SA/wBz+WAQ6pXm1CU3mjQEBSWHDq3A7dximg1btLGJI5E+7owLFHIdmVVBUAXVAnmu+F0MaiLStQD9amPqWbqCUH9eSPoMf8L0ix6jUAX5hE5JJJJIcE2f8oFfTAV0GtVJNQW3ANKGW0k5HSjB/l9wcqdXqUePUqrDd1t6A2NxURSAWRxZUi8s9JEYn1oUszDY4LEkljAT/dewxTQ6YRNpukSOvC4drvcwjWRZWv5m3E8/7VYAfCvHYpZ5JdwjTZGg6lIxYM7Nw3oNwF+vNYquujXSadt6HoSqzLvXdtV5EYhbskK26vphxvTR6hRJISNVJHvLEyBWnQFr9Dtc/l6YHxLT9J5NPGSsb/dj3JKCTUGGUIx8y7gB69yT64Gl1kcul1sqOpSQs0dkAkLDGhYA8gEqa98tfEPE4oNQs0zKsTQMm8mwGEiuE49WF17kVlbqtIVi10MZ2dFQ6MVDuqvCzlFZrPDKaJur/LHdX4Yk82niIVUeKSRtiorll6SoLq6HULV6kC+MAmj0xWHw/cvnDxKbHmAMMtKfUd+3vk2mVWeGwJm16SIn8zIzxvvUdyuwOCfTaRlTo9P95UcKjRaZpLWOMb5lmmhDMNvK/gny9vOfYYeKBH3asoi9JoFVFRKMcscDy2a3WTMa542D3Nh0A0e2bVrGtF9PGwod3b7wt/ndZHQCOV41Sih0oDgHsN6BFau384r88hBowurmVlTYIEdAm8NQklU7muyTXbsP3OVkEH3dOooXfq06nG5QspaNRe0guoEo78+XvzgWuhRelowwG0CqIFbhGyoK/Q1gII1a91FVim6d9gFlYWD6UAvPsM1qfD60+ogI6vSUFd7uqspUv5gp9CD278dsJ4n4QsghiUcKnUFs5A2BQqABux3c/QeuA7pk/FRiTbQc2eOCh7enc4rFMsaq5bbuRy7fUUdx/I3gjrSfx9xWOMKpsm6cIzG+wq14r0OeTfF/xT1JZBGSEJ7bibo967C+9DJbpvDC5Ux8Y/GhkHSRj01J5J5bzEgnPPtTqLyWp1FnEJZM5+3skmM1EZZMXZskxwZypaPHJebbFlasZjN4AjmiMOY8iVyGgjkThGrBk4NI3lhotX6HK/LHwPwxppVVR64q4rFtMauuMVePPZD8JxJpBvABA755Z40ESQhTxjTEvlbIp3jyHTxouDmqGRotVZmElrMw0+oNNpNrK5C05qgoBW+RyOT9bw8aXOysoA2AqQzbj5iDdHgfTAxNIXVCh2obu1sgfL5b4/6YZ9YPvAFG+mRXl3fMD2u/fOz55DT6QB1lKqEdyoreHXcaDF93m3ECx9RjEGgQ6ll6ZWl3q+9tzMTtc9+B274surbeunKGkcPdrexTvUbL3XdC6rjLNp/9YDbJK6TD5D33qRx398Clj0wEom21G05RWEknV3ljF1DZ20WFVV+t5LRTs0iykusWobpowkuTy7+nvDLtpqaq5Fi79JSPICIejLsGoEgk2NXT6nWIK/Nuvy8CuQbxbT6lgYdO0UtQT9TqdN6Mal2jpQN9neFNqB5TycCXh8zmVZCXVNUdsbh0Z2MauY+opi2qGUMQV/I4Lw/SRo87BtRGNKrAFyjAxsDK7IjJSLakCqsD2zekmYfdoDFMF08pYymGTY0aJIse2l3bm3rYIAG1uTxjOpdJH1aHqKk8CIGMM9WUmRv5PTcv74FfoYmkWSKbfENQjz0elJuRgokJqMbHFpaiwL4JxRYEfSzztLqKP4bdVI2nuF9kW00uxi9MAezNZx7w3xjqTQtJHJF0dO6OXjl2tIzRCoyF8y1GWuhwy4GedW02qQGnOpkkjDJIA4Ekcq1a9mKkXgBV5ESdXMnXmdEaJlikkcyx7I9kqlUCbVc3tAXa936s6jVFIU1EkrRtpiybVgVpgdm14yd7KykBX3VVKG4xLU+LI87asLIojbTeR43WV1QajqlUIslRqOB/MUNXxjh8RjfTa47ipnMxRGBWQgQLEp2EblLFCQDzyPfAnr/DXgWKKOV2foSoelApkaLgvLJ1JdpIZtwrklyAOcPHo13xxRzpt1KQuqLExR0gVSrM7OSgZERfc7Pzwuq8dhinimL7lOneNggLsrbklW0W252sO3Bq6zPDtZGkPh4aSMMlBwHU7b00ookH0JAvAcXXk6wm1vaNOWKMITJZl6e7de+j2qvS74yvhXerI0q9OKGZY2aN0QKrgmRHtur09qL2XtdG7yR8ViDmDepc69ZlNjZ0mfrM2/5RQDrRINjtyMBNqklhj0yOOrDHOG8yhTUbInmJo7yyEUfz7HAtdJqmaPUSSsgLIA5dXi2KIiA2w7uDbNd83XFYxq3ZY4pQ8S0gQMxchuoqhKXaDe4Kf3yOh8Wh1EkzoylDDGvmIHnHVYrR9VDL+p+mA8V16jwsMCpZYIyvKkhqQDBJtwXx18RGMNpoyNo2B6N26KFIuhxwOPcZ5hqp7yz8X1BZiSbJJv8AP1yimbOG9vo44eM0DLJiznCyYFs2iGayVZsR5GdBkZinGodAzdgcc/0OUFtx9MWtY47pASGsE8mGnxY5G8pIy81mZgGachIYSzADuc9m+zr4PEKiWQc1fOcn9nXwmZZBI48ozvPjb4jXTxdOMi6rjE7TLf6z6pftB+M+8aHge2eT6nUljZw3iOuMjEk4gxye2+sJqN9U5vrn3wZzV5rTjcqIZjmYLMxpnzr7Fi04WdiO7ICf0JyvlQCJ2/nExN+u4SgDn8uMIJH39S/Jez0urrd8va8DqfDQdUl9TkFrtRGWUCvJVMR75t52dMCEuAOqJ7v+bd1ttX/lNV7Y+dKF1iPzbxSDknsDGQAPTKXUaA9cz7m6cbgMNy0WFAy9PbtJW+554PtjOr1MgkaUMenpyUc/h7vMEMjAbKIUbfXnmsB+fShddG9kl4ZhyeAFaEgAdh6/vlPHp1EQnABm+/kM9ecg6owshPcgRmq7eUYfX6iQStLuJj0xKO1R7vOE6m1dlEKNvci+cE3g9+Igb5x5Wls9IQNKuxdwi2+Zwrjz/pyRwDun02zxGQ2xMmkUmzYG2dgAo7AANgo4jHq9WyszM2mjcBjYBU6gKqj0XgcZEBz4hs3yhhpmqQpCFYCWPcirts0WB3dvQXiaaib7x1t5ETyfdQ+2LdayMFcpsrYZSy3d9jVHgA+B6dYjoXj4bUadzKb5lbopNvcnlmDFuT/iIwbF4dJ4iFlkLJLKeozEuN0MLFr9KskAUB6dsj4J4Zs1Op2yToIFGwSJGY1SXe0hhiI/CUlD+degrBaXVSKskk52R6qKTUDyRuSqRIGR12jaxi2tQsdxfGBY6TQdLUyaeEtFHJpVk8h+VxKYiy7rAZlIs+pW++L6e30vh0TsxSRkWQFm/ECaeVwjG7ILIpI9a5xP4c0ssDOJJJOo8CSpYWd+ipIEC8KQULjjm9/c5nTZvD4AHdWkdEhXaiyRzdRgp6g4UrTEkA8AijeA/q3kGi1CrLIo02pZVpjuaNJI2RCx52gNX1ArH/GwXn1R3sDp9KskIVmG1yZ2L0DTWY1Xm+AR65TQwSfdvugfdLJLJFJu28tXWkmaTuQVKtwt+cChgPiLxISKkrzdKo369lIQyLM0b6YkkiUl1egK4s2N2B14lc6zTsXbZLp5fw+yAgadt1erctyewxbRbgYZtzlp9RLG4JJQL+NsGw8Ls6ajij3vvnLav7SYHnibTnUal0EgUQ6VtpDBQ1Weew7dsSj+Itd1vvEWin6Zd9qStGkSzEMJHC3Yc0w5NWTQs4HcIX6EqtIzN976Rc1uCPIlha+WlcgV2xfxLQdTdpLIQyEAk21HTmVE3HkgOL55oVnPRa/xaUOn3TTAahTP5pmuiI1tSnIIOw+9nBQf6XaJDt0u6Wa1kaR+sZArL3AoUqEVVVgnTzbxrw1o5GVhyrEH8wSD/bKGaHPVPEfhvxDUgK66S4lcsVL9Slcht7V5juBOJD7L5m53R1uVSQWI3OFKjkf7S/vnLxse2c0s7eXvDgGhz1lPskc1+IlMGK8Nzt71mR/ZC5UHevmNAUbJF2Pp2y6qflxeUxaUnOy+Gfs+l1HmI2IBe5h3H0HrnSRfZVIrBllTyjd8hNUao335B/bOij8G11f9pXny8RqBQBy6Yy5Z8H8O+CNPpxtABY15jRP1r2zzP4s0u12H1OehH4Y1jctqW+UH5f2ym8S+zaRhuaUsSLPH/XJljs4uTxu68e1A5xY51/i/wlsYjzH9KypHgfP837ZmdPTlfLuRS5dfDHgh1Eqr6XznQ+BfAYnNU37Z1R+zVtOhZHIIF+2X24+UxX2oki0WkCqRdf1zxr4j8YaZySfXD+Pa+YMVZyQPrnOyzMfXL/Gsd4936gxyF5pnORvLI45Z7SJzWazMrG28zMGZgfWzSmjFsY2/DUa2ltxPvx27ZYamS5IyA1Ddflbi149MTlgG2SUj8RWNH1G08KPYfT64zrIfxoXtu5FX5eUY3XqeM05K7WTNslhEbnqP5W2mtshBckfN5eewPpkdcH2aiJY5GExG1gpAAdVV7B8xK0W4BuxhtVpVYaiUgGRCdjfzLsQMoU+lnn63jWrhufTSEtZLLtvyjdE5Jr1Ngc4FX4jI4GpiWORvvDBkbaQAXVEktTTHbt3eUHg5ZarWD71CwWShHMD+HJfm6RFLVn5T27Yj4rpVf77IwHUhQdJj3jCwCVWQn5TvJJI71z2xTVxBodbqCA08UgMbEeeMJDC6Ip9ASxJA77zd3gWep1o+/QuFkoaeZT+HJutpIGWlrcR5W5AoeuU2slkWIxnTzmNNX1upsIHSWQ6v5T5924dP5a5u6wniEC9PWaggCeLVjZJXnRUMAjRSeVUqTYHB3n3zrPEI7jkHujj91IwPJ9b9q8KB9TJptSF1SLFsKhWURq9Sb2G1g4l4rnyG+4xXx37QdKNFpCWMhEEkYCKwYltOIHc7wAoU2CLNntlf8Y+JpFFL1tUHGo8N0yRaQdRisvThImII2R1tJscm8H8T+DFfDdMirE0mg+6tsDqZD94G6YSxjlR1TGBfcEnA6Pxf7SINNJpZ2WSUnTvGqorIWDmFupcigDmOtgs898WP2gxRyQaZop06MyTmVo2CBCzsQyEb1H4vT3VQIvkZUTeIzSzdeDqz/d/EI5J9DOB1oJSHULDJyDHwy1xRUEjC/DcX3mfTldQ8+l1A1UA6y1qIpNqagxSNZ6gBjVlINd+2Bcv8Xwt4gY16waSVyJEV9u/7tHA8KOELBhsFuEI57DviPw8dA+q1W6GSYxCQGWeKeUFjI7BxasVZUIUqwBfbYrJfE/iNxTzQkiSTQTalCpNqJdXp0lKkdvIrA+1YfTVLp4DJqpdNJKfDHaVLLvK0EyKHO4Vv2DzGxdWMA2h+0+PoRTDTaoRaFa3lPLOSnQYBwNqMLDnd/hI751eimfUwR1p5RDLONQH8tiORTPW0NZIdtt1Vc5wui8VkfUaExq8STeK66OWH+Xpu8fUjkUeU0Ga+OOc9X+DyPuOm29hAgH5BaH9sBLwWSUNF1IZF6GnMRI2tubcgBoNajbGGpgD5/pmtJKWgjMalzFqHbylCpXqSAjfu2ghXvk+lZGfTBF8RCXbKrk2Sx3Q05s89lPb9MbXRxvLNGgXpPpoiQhIB5kVfl90AH1AwEOq8O6Qx/wAfqii8agMzloaYtTWCe3vhgDGRDt+doWFlA1RhA9KTub+GDx/i+mT0iIRpeoBtOjYC+17Y9/f12/0vF4G/Ccv/ABOnpipPf0C7b5+a/wBTgPaQOGVShCx7+bXkMfJxdji+/tmQy2gKjdtkY8Faolr5uhwbyetgAefaDbwgnvZIMg/tkbjfqAUVMS2B27NXb6VgAZmQWV+cMOSooliRzfPfNqDYjrsSe4uiPa/c5rV+JRIEMjqB0jW4gC6F9/plFL8b6WNfNMm8MDwbPy/S8DpdLLd2OwruDmpAaHHcV6Zw8/2q6VAK3N5aNLX96yvP2pmQBYoWNduf/YYXVdrq/BY3NOoP98Qb4T0wJO0cZzLfEWulPljC3+f/ADzcXh+tl7uR/TJ01Msp9dhB0YBxtH7ZW/FnxLEIWAYXXuMqB8Fyt/EkP7nIeLfAKrEWLEkDCz33Xj/jGrDOSPfKd2y+8W0AViMpJUznNPXnMrC5zMmRmVm9vN41EDJbM2BkxGclrpjx7QC5mFArN5nbtOOfX1fqdPc4Xew3eYqFGw7a7n68cA+mT8Q1DdQVbCHzMQFFWp4onzGjdDHNQ4EkXI/m9R/hyv8AEPE0heQOeZQNlc7jt27foe3fOr55TxGEvIxVpCgVDNt2BWHzAbSCXO3uARxxzlhr5vxdOu5yS9hlRdi2j0WJHN80B+eV0niiaZWic20qgJXIZ+mIypI4XkA2aFHLHU6hEXTLvU7JYwfMPRGUnvgKeO+Hhp4lZ5yZyI3KBFjKje6iTy+e9rAAehN8Yj4zpCZpXBkaODpHUU8aBioEi1F0yJCiFWNkWKHNZeeMeIRkwU6mtQhNEGhtcE/1yn8Z8SCHUxKrSDWKAjIpKIxiEL9Vv5AAA1nv274EvEvDUbWxIW1B63mZwYlhLwp1ItydOpWoeooBR6gDH9RLJ96TT79RteKRjIRpwtrs8ijpWxpiSew4/TXiGsTraMqWYRO+4hJDQOmkQE0vqaH65rX+LR/etMw38CcH8Kb+ZEqhs55XA8r8T+zF9TDFK+pLagTJpFbYv3eonaFOFG4r5K3Hknutc5Jfs31suo1W7VKmokX8d2T8KWF2HTMSqNykNC3cL2XbncdZxIumEMxjGrOpE3Rl29PrGcxldu/fvO3gVRBv0x5fFE+/SCpCTpoxt6Um+1klY2pW6pxz9cDh9d8MajUQ6Ix6x45J/wAYuY4gXlijEis3SVWL1ZXcW7c84CX4X1bdHVvqin3WYKYliiD9Z5FjlZdg6fmLXbA0O950vg2uYzQ6donP3BX8wovJadGM9P5o6Rju3etVeOyq0kGqQJKpM7OrbVpWUxyrv8/FFeR3AOBymq+zyaPU/wCq6qQfcokRIyEZmhlMjOvUoLtJ6gIdW/XjJaX4IGonX7xrZJI9agnWMNHG0RiVOgGYXZRZtoCqo4Jris6TwbxsTCfVTQ7QQikLJC6IsYYgs28dzISBXau+Umu8E0z6OGb7nHJINqSW0ab5AKdVZHLK4YE1tJoEUO4Aej+FNT0wRr9QYtc7KxAjRoppDsLErzL/AAyrAbAeDfpnU+GaN9HCI+tuh0XShe2lVpAQheQU9R7RItLRvaffjnJ/s50RhhcRyL1niCldRGI2L1xEOobJ5IxPxD7NNNHqI49shRyvU3zeZLbavy2nnPlBYrz79sDuZfGYYJdW0zxpsjjZP9ZcPIAJQAxL8m14A7Bs5mP420OjR0SeFnkVGHRExVXYhZAQrENtXzCzZog4bw77PvDhqGjGlDUu1d8hP4i7jKA1bWYAoaHIo/XHPC/h6NYpz09IBCemrxfytHTlpLQ25tQVUkdwO+BQ6n7Q4Xh6MWlm1OxxsZo2WMxiudhbh6LL2rsfpm9f8Sa6eRXh8OCCIWDKWZlHeyeNooehHbvnW6WaT7tJvjQTyyBTGgddrBVKoqFLA2Lus+5w3i+pZirx7dssY6opmIhDHzfKNpBZl5v144wOB8c8V8XQF5OjANnoEsi+wLMxJv0zz6bx/UmwZnAJshTtB/RaGdl9ofj5nmYX5EtVA7UOL/XPP5hznO5Xb2YcU1uwR9QfUk/mScA2rOEHy4syZGtRttWcd8N8feE2prKxlwT4NR6R4R9qFMOqoNeoAGejfD/xVBOLVhZ9M+aycd8P8WeIgqxFfXNbc8uOX0+qdoYDkYt4rDcRH+yc8h8C+1NgAkh/XPQdP8YRTRUGFkZrbj4WPG/iWKpG/POV1A5zsPiUXI1e5zktSnOcvr3+8SpGZWbzM046YMZabisWzC2TW28cvFtmzMheay6c7lt9cSabeXe66fygVVgWSR63hNXGW6LghVLJYAHm3DsT7fTF9duVioYKGAulZq9CSey8cY3rZQBGpZVt12jkkkdh/wBc6PGDqNCJZJLJHTVQm0kbWK7i9Due3f2+uLwRfeWJkLCoI2QBipV3DFnFevlFH0rN+L7w5CswLR+cRoDS2aclm4PzAVyefbNa+FV2VKydVViHTTkq3CsS10Fvvx82BDSr965ls7dJEy0WG15BIWkFHhrQUfTCndIvh8zSOTujtQaQs8Mm52A+Y9qvgenfBeLaJgypGZCwhZSItkdQ8Dln3Wb+UCj35yE+pLLEsG6RYY45/L049ibWWMKCp3tQby8DjvgP+Oab/WtFLuficoF3HYN2nnJO31Y0OTdVxVm6vxrSqy+IysAZYlUxMfmjEcCyxFD3X8QseO5vC+KapnZTGXlXTouoZt0abQySBemFjO9ym801DkepwfiehikngDDUSDVBQZOpsQKivPECqACRrXswIAu/bAabSgeIxSG98ulmDWxIUK+mO1R2UWWP1JOVenhXpRyAL1/9JsGbjfubUvHIpPf+D/L/AIQPQDC66VhM8tu0WmkELMZX61ydLqmPbShVLJYIs7TRFcz/ANFR/wCkChhYHpmUTGaTqPINkRqm4UI22zyefbAQ8LQdLw4r/E+8Tq5oBzaak6i/X5lUn8lzeo0ATReIxxqQqySGlssQYoHk+pJBYm+94GCJFkXUtGgil1EsQrqjUKfxF6rTb7feYaKngArzxh/CoPPH1lRvvcTSqqmRSjqiN0y289W0YeZubX2oAN+NyKZ3kUqYVXQPKRRXauqdrauKEdH/ACgYUTKuv6tjpjVlS9jpiVtCict2u1237msWj06rpZi2n06yicwAKlxANIkUW4cb9ocXY5r2w7aFok1caLA8kCrJHK8UYanjdrZY1CllZCBQF8X25A6xIdFFIdp261WibjiN/EQV2n0BUj9KxjxzWxodZG7KHmij6VkWxrpKF9yJK49NwPrm9RoFlk08KbYRJC8rPHHEHO0xKqglSALksiuarFImeaJpARE0OlSTbGqhJJSJGbetedPw62n3J70QDWj1yB4oi69WPWzM1sPlYTuHs+hWRf3r0w+qkTp6xVKfxFZVDKN1RQsarvypH54PSylmWcMwDarpdP8A+0Iz5fk7b93m3d/Ttlr4YHEupVn3U6FPKAEDRClA9gRf1s4FY2vQ6rrAkpvjX5W3eaJxvC1uIG5Rde/scHHqAoZqYiSGWgFYsCZXdVYAeXh/X2xqNWMSRSOzhtVIjsTTMoMjbTtqgaAoenGDWHqN0nLFIxNttjdq6BGu7JUNQOB4n45D5znPTx533xf4UyvuI+dQ4/7ws/1vONli5zj9fRxu8Yr2FLkAl41q04AyUcHGGaRaHFpVyw1PGV0hwaLMMgcm2QOWI1eM6fxF0+Vji1ZmVFivjDH5ucHqpA3IxLMvM6dJlpjDNVkszB7RrIHCHBnNRzzjWZm81lY0+v5pVVpN3qL/AE21mTR/hR33Bj/PuLwet0wZ4yVBBIsnkji+M3q9PvfYPKFUNdA2b47+1Zt5WajXJDI5kIUMikE+u2wVHuee31wcgC6aIMQCGhuyL/iKawEcHXYdl2oDwFssSR3IPA29vrhdQWaCN12r5k3UotvxApA9gecCXiHikcE/Uc+V4gvl8x3IzPVLZ5DcfllRo9eNKvnBcyaVABGC5EidS0bbe0VIKJ44OX/j8TCNSjbNrx3tAth1EG2/QVd4HWaQTahkcnakKlQGZadncF+D3AUV7c4FOuo+7KyqjzdTSRRjpozASRRtFTUPKp3A7vocfmcKujUB26LpuKxS1Q08kZble1kfvmp3aSDRSs7X1dOSoNBmZqJb379u3rjfj2muXSvbeXUKAL8vmSQEkep9BfbAofEpm3TQLHIV1UySK5G0r/D646b07kdOxtB+bmqy01WpY6yOQRS10ZlohA1mSFhSs4JAo2fSx75X+MQqV8QdgOohj2N/MqpFE8W0+nnL9u5vLHV6ZRr4ZK8zQzqTZ+UGEhQPQXZ4wOeV26y6RkBSPUPOB1YRMykSSLGY99AhpDzd7VBrm8Z8HSfqIrojDSRtGNsse8lwoRpR2Q9JRwCeWJ44zVjp0COqPFb5rdu+8Wfr/AJ/7v0xxdCL16RLRkjUgDuXeGUX+ZIHOAnpJfvMeqjTb+JIZVbqEFQdpjkG6OnAeMncLU13yel1cjQT6h2gkOoqIGJptpKhoFWNDGSxLlz35/IYXwmeOaTT9MhlXRFJF77dxgCo49CCjjaeeDg0YR6dXYUkHiEzt/soJ51L0PRd4P5A4G9ZrWXTw6gSxwtADFuKSOxJCxSRNCQpvcit83G27IzPFNBJCFjRyK0xWYRRlyYFbzO291o2z1ttvM1DgZJ9RHJotbIrqyzPLJGbHK9ONLWz2JjYj3Bx3xfx6KCUyMQyyw9MbCHIkDMUUhboNvPmPA284GR6W9WEWbhgNRsEVw7lCIrbi92QyNQNcWe+G0+vYSSSMSqSBqfYtN0Awby7rWwGIu72+mb0eoSN9KN4bpwOhIN8hYfUf5Tiay79unKuBEZT1NjmNldZFj2kDlqk5HFbTgHQM0ciyCRSR94UJsLncbBU15WDDkc1fc5qfw/dHCiF9zqzglwpoqC4Z1WzZYD+vpm/C/FN7Mzo6dKLotamiwO5mFdl44ujyeMyTxIpBDMil+mu0jhQwICmmPFggf1wFPiDwn7zFEqg+ZTtJ20tKSE4HPy1nk3jPgrwuVZSCM9sTVhFgBHN3/LXKsDXPa2GLeN+Cx6liGXnYK5XcOTzmbjt14+Tx6eC6zT8DJLHxnX+NfCTKrEC1U3+l9/yzmJo64znenpllnSk1+Vcpy11vc5Uz4jQN5rMGZljDWZWbzWVGZmZmZF2zMzMzC7ZWa2ZvN3gQ2ZmSzMD651WqACf5hgPE53Qh41BsBfMQB34N/r2zGW2N8+T/wB8hrxaRX7j+4zq8JTWSSQBemAWZaIb6cl6WzxZ/fGdVPtgSNRuJ2kUbJCkMzUB/wDLxwj8Y/7sf+PEvDP4i/7pv+KMAvi3iDPGqooYyUyhSSaVlYnsK7Ac++JeMys4jkSXptJUdohZijNRBv5dpPzdwScP4R/FX/JN/wCYyQH+qj/ff+pwN+LgxpDGTx1YQoWM+XbIoUsS9BQaHubwfjRmZ1SM7miqY8Ko4JCKCQ1s1N9OMsviH+Ev++g/46YOL/tUv+6h/wDFLgUGu0izajSuTKRLR3gxonEbyxqyhakIKng2F/XN+Ju4kkmDsU0h2tbU7blRpipUALtUr3Bsg9sLoP4Ph35/+nmyPiA/A8Q/zv8A8CHArZ9EvXbV8/hzjTklpOoyFkjZ94cUdz8cdgcsdPp/x9TvXhEjZfxJSxWpfmJbv5e3peLSn/V9T/8Anj/zEGWg/wC0z/7mL+8+BzccCwR9YojNqNNLMwKJSyqiOKIFsKevMT8oN8nHJvDRC3RG1hKICWKJvVnm6cxU7eNwogehJrAgXpNPfP8A9Om7/wC4iwvijElSTz920Zv1v72vP54DsulK6bWRxtt6O7Y+1TIEMCyhQxHoSRu5NfvlpqdKs0qRvezoM9AlfMWRd1rzag8exN4sf4Wv/wA0w/QadKGLfFspSLTspKttkFgkGjpiSLHpYBr6DAzTSmSNpnJ6sf3fa1mwNsZav8xZ797y8MO3UykFiXhXuSQNrSAbR6d85PxZyup0yqSAYoLANA1J5bA71llNqn6t72/h/wCI/wCK8CTRqEhKgbWgXqUO4EkJJb9S/wC5xw0Jr42Cb/uhzD+3f+pyrgQew8wYN/tDebB9+5yzi0yCwFWu9UKuu9YA45FCtdU0bhPYgSPwP0K5YBRv9AWjo/nx3ySaZaHlX09BgnH44HpsPHp+2AlqdrrXslMPyYWP6HPNfi/wMRksvykms9bP8/0//XOL+LudIb582ZynTpx5WV4xq/XKjU5b6vucqtTnOPXS+ZmZgzTDMiTkjkDgZebvI5mESvMvI5vCt3mXmsicG2y2Zkc1lT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7890" name="Picture 2"/>
          <p:cNvPicPr>
            <a:picLocks noChangeAspect="1" noChangeArrowheads="1"/>
          </p:cNvPicPr>
          <p:nvPr/>
        </p:nvPicPr>
        <p:blipFill>
          <a:blip r:embed="rId4"/>
          <a:srcRect/>
          <a:stretch>
            <a:fillRect/>
          </a:stretch>
        </p:blipFill>
        <p:spPr bwMode="auto">
          <a:xfrm>
            <a:off x="714348" y="2143116"/>
            <a:ext cx="3095625" cy="2962275"/>
          </a:xfrm>
          <a:prstGeom prst="rect">
            <a:avLst/>
          </a:prstGeom>
          <a:noFill/>
          <a:ln w="9525">
            <a:noFill/>
            <a:miter lim="800000"/>
            <a:headEnd/>
            <a:tailEnd/>
          </a:ln>
          <a:effectLst/>
        </p:spPr>
      </p:pic>
      <p:pic>
        <p:nvPicPr>
          <p:cNvPr id="37895" name="Picture 7"/>
          <p:cNvPicPr>
            <a:picLocks noChangeAspect="1" noChangeArrowheads="1"/>
          </p:cNvPicPr>
          <p:nvPr/>
        </p:nvPicPr>
        <p:blipFill>
          <a:blip r:embed="rId5"/>
          <a:srcRect/>
          <a:stretch>
            <a:fillRect/>
          </a:stretch>
        </p:blipFill>
        <p:spPr bwMode="auto">
          <a:xfrm>
            <a:off x="3929058" y="2143116"/>
            <a:ext cx="4772025" cy="1028700"/>
          </a:xfrm>
          <a:prstGeom prst="rect">
            <a:avLst/>
          </a:prstGeom>
          <a:noFill/>
          <a:ln w="9525">
            <a:noFill/>
            <a:miter lim="800000"/>
            <a:headEnd/>
            <a:tailEnd/>
          </a:ln>
          <a:effectLst/>
        </p:spPr>
      </p:pic>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000" b="1" dirty="0" smtClean="0"/>
              <a:t>RESULTADO ENTREVISTA INFORMÁTICA FORENSE (Nivel Directivo)</a:t>
            </a:r>
            <a:endParaRPr lang="es-EC" sz="3000" b="1"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500826" y="5715016"/>
            <a:ext cx="2214578" cy="642942"/>
          </a:xfrm>
          <a:prstGeom prst="rect">
            <a:avLst/>
          </a:prstGeom>
          <a:noFill/>
        </p:spPr>
      </p:pic>
      <p:sp>
        <p:nvSpPr>
          <p:cNvPr id="1026" name="AutoShape 2"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 name="9 CuadroTexto"/>
          <p:cNvSpPr txBox="1"/>
          <p:nvPr/>
        </p:nvSpPr>
        <p:spPr>
          <a:xfrm>
            <a:off x="8715372" y="6488668"/>
            <a:ext cx="428628" cy="369332"/>
          </a:xfrm>
          <a:prstGeom prst="rect">
            <a:avLst/>
          </a:prstGeom>
          <a:noFill/>
        </p:spPr>
        <p:txBody>
          <a:bodyPr wrap="square" rtlCol="0">
            <a:spAutoFit/>
          </a:bodyPr>
          <a:lstStyle/>
          <a:p>
            <a:pPr algn="ctr"/>
            <a:r>
              <a:rPr lang="es-ES" b="1" dirty="0" smtClean="0"/>
              <a:t>22</a:t>
            </a:r>
            <a:endParaRPr lang="es-ES" b="1" dirty="0"/>
          </a:p>
        </p:txBody>
      </p:sp>
      <p:sp>
        <p:nvSpPr>
          <p:cNvPr id="32770" name="AutoShape 2" descr="data:image/jpeg;base64,/9j/4AAQSkZJRgABAQAAAQABAAD/2wCEAAkGBhQSERUUEhQUFRQUFBcYFxgXFRQYFBcWGBQVFRQVGBcXHCYeFxwjHBcYIC8gIycpLCwtGCAxNTAqNSYsLCkBCQoKDgwOFA8PFykcHBwpKSkpKSkpKSkpKSkpLCkpKSkpKSkpKSkpKSkpKSkpKSkpKSkuKSwpKSkpKSksLCwpLP/AABEIAKoBKAMBIgACEQEDEQH/xAAcAAACAgMBAQAAAAAAAAAAAAADBAIFAAEGBwj/xABDEAACAgEDAgQDBgQCBwcFAAABAgMRAAQSIRMxBSJBUQYyYQcUI3GBkTNCobFSchUkYnOzweE0grK0xNHwJUN00vH/xAAZAQEBAQEBAQAAAAAAAAAAAAAAAQIDBAX/xAAfEQEBAAICAwADAAAAAAAAAAAAAQIRAyESMUETMmH/2gAMAwEAAhEDEQA/APSJIy0ZBuxiraWo7BNnt73jvh+rDqzdr98g8wCA/wCE4C+lmKIbPPrfe8JFryIiD6e/BxZtQHJdeVBH9DzkJpgxLLyo23Xbg8/0wNdRjGKHKn3/AL39M3pi3TZiD5rPFEdqGMRhXdgKI2rft3OF0sAbTgfSv64Cp1P4FEH5fY+30yuk1QGxue1Hg2Lrmq9xjBQGGIHsWUH+vH7jAaiHyTKpICgkV9Uuh7C8DEnHRBJAO4Gr5ovYw2p1SI5LEUyUDfqCSR+xzNRFvMa2QCpY0augtcj87xOKPqsqHjaJLNCyVcIPT9cCy0sIBhJHmIo+/wAl5NmA3f4usv58stV+hOL6fzdBqWmNNxze1u3tyuZqYAJHloVEVHrZFAkhr4rdxgWTRbXkruY7/W2Gb0MYUqE43x2SPcbefz5xRZTvL2du8xdyW4JF88VuvjJeDxEEObAkQlOd1KPNtojjg3x/ywH0Y9ILZ5cqTfNbm9f0yDodpA/lcDnkkcGv64PdcDHzDztQobt2/j8uTkEdghQ2XZjfAu+GvuBVVgNamPzEjjYL7Dnv/wAs0hJO70uq/bnIapi20hgOpx2Nn1/QjnIsWWTaK22Ce/f0F1XNDAPEm0Maog//AM/vmyh2m7se2aWfdvA/+UK/uM1ptVasWGBM6aq785N5Df8ATCGUFV/TFp5edtfXA3ATZvJzOaFZCGYE17ZOWUADAzqdhm42Pr6YKOQfvhJJFUGzgRkm4wA1ATvlL4x8WRRXRBzz3x/43d7ANDM3J1x47XdeO/HUcVhTZzzH4h+MHmJ54zn9b4izHk5XPLmN7ejHCYjT6onE5JLzZOQrCo5gyVZqsJpISZFpcic1gb65zeCbMys7fW8GnAtV7VgDD+GQfer/AFwuk4Uvf7/TAxMWDL27nnj9RnR5GtPoAtoADa2L/bAJpAsLmhYJHFgXdDt+mNaEt5ntWAFXyBx39/XBRS9RZFAuyT3oi+x5Avn1wKwab7vuUd2AIokCywXkX7kZMytErIWJYBStHg7m2juDXmyeohkkskC1WvKwIDghjd1XYfvgJWabe4XkKoXaQw3K28gkduaGBiadjG8TE+QA+UA2DZUrxd2D+2KxKy6cclmmNUwBYswI5IIHAH9MstBq90juVYDaqjjdyCxblLHF1+mKSvtjjNNccpJXa1lSzqa49mv9MBfVTN0d24K0Jr5SSGC0RV01jnI6qGSJIyhBl81fMS27zOSoH69+OMZTUqU1F+XeW2gghjUYW6PPJGTl1iBtO5ZaAZW5FqWRasd+61gQTXBEhFXtp7BJO0AhmI2+XlvXD68OX2ALtnq7Zd3lA3FBfmtR9KxLwrWIhLuwCSJIVJP8omlfb9CVYGstdPFS6RmHntVJrmjE/H/TAXlmbrCHb5TIJTyu4c7im0HmyCb9sc8MkfeiMjAQKRuonfYCrwORwOb9e2DnYAzA/P8AeIiPcgmIJXv2YfocfGnCS6jYPM0St6klvxQD/QD9MAY1AKSVyVmLAUeaZWrt+eKp4mu7r+YLdUQd1ba3be/cZuZFVFEflV9MC1ccB4wW49aZucNNp1EwiAqMspKjhb2SHbx6EoDWAxppQY4zwLcGrFgFiR+XBGR1c6hmWxudlK/X5b/asmIzsWmNJNt9OVEm0Ak+lf2xnW6b8SM8VyCKHJ2k3f6YFd1QQEHzKrbh6jj1/M4bqqTYraNt+3r/ANMH0Av4lWXLAihXG7b/AG/rhNLoAFKgA7l3ews9+3pgGUAi/QPx++ZOBZPrYwa6fyoq8cXx24rj98m2n3Mp+ne8ARAFfXvk9oJr0wLw7SWJ4N/0zmPHfi6OJCFa2/Pt+uS3TUxt9Ol8Q8QSJbYjjPO/iP47JsIeM5fxr4rkl4LGs52XUk5zuW3pw45PZ/V+KM5JJysmmvIGTAO+ZdUZXxdmwjnAsc0lFj5zRGS0uEdMIDmEYTZmbci6AIyNYZlyDDKlBbMyTDMysvrU103A9zgoNSsjrt5pTf613/bCwpSSbqJBPp9LGIHTiKmNHeDfA7hS3FDtnR4zmz8KZR7vwPyvIQSK0ke08GNr/Ly1/XI6TTbWXcb6gPbimAviu4r39s34T4cOpLahCCK2s10RfJB5N3gKzQhI9Uq8AEnj6xIT/wA8V8Y8pbp8BtM117KyUeP9lmx2MUdQXDLspqDksy9MmzzV0KxHwzw3YwD2OrESu1i1KtExkOD2DXxQ78YDUOnVZykflDQ35a4KvtDfnTd/ple0dacR21HU9NjZ3bTOQefr2/XGvA9D/FZTKhRunTlXbaqhl7qdvzfKMTkO7TTMTIF6j2pROoW3AqRVbSWIIHpxgDkTa5gUlYzLEKBIpGjZmQG7AJT+uYxO8afcwUT7b3EPs6HVCB+/fi+9YOLRNtmEshWVSjsxUO4ofhMhQgGqIrb3vveR6Lfd0mDkvLKsiExfimRvKq7d4UeW1rgVeA2S/SO0rcWo6bsVBd0EiCr+quAT9PrjfiGkuVwmxBDCJBSIQ7kvQaxe2k9KPm78ZW9fZpH6jqCZfOWVhJ1eqGK7FJHoOxrbzdY18QSyo9oUV3idWAEsn4amzJQXy7Sx5N/N2OBtmV906ogSJYTt2Dc29FkJ3/Mu0OKr1Bu8f0hJcSHhHmaEAFwwCs6oxfdzbKeOw3fnaGq0jjbEhhVdSiJXUYuwjX5ozsqzGKs8cDDwzONSIaTYs5lreS4ZlaTpWQE7sWrdur09cBvT6dFGpJjKdMVQdiWQp1AGJJAJLHj0vIx6HYjq6sXUJIBG7c1wvme2G0rV3Xr9MbCl31KbT51jBAaMsh6ZW2G7i+CPesF4RrmlZ3ZBwgi8jI4sWWJIbizVD6YBmQJAhHUIYo1CjRZgxYsRdAn9ca1rU8YJYksaO0UPK3c/8sWk1FaNQwIIjj58u2xt7NdHtjWv1YPT4b+ID8p7Ue3v3wEEiJk7ts3MBYXZvI8woc+/PveG0rbQzbiQnl5Wu3PHv3GQWU7wm16EpfdtO3by1XXezVYaRwRLXupHB5oKf+WABpTtWuGFiqs9r7A/rhZtYsaqWYcD378c4lqfE1QmZrCA+oIPyjmj9eM8t+L/AI3aXyLwo/c/nkt03hhclj8YfHJJKRnygnkeued6zxEueTiuq1ZPfEjPnL29cxmM6HkmwXUyLtg7ytJtJgi+RZsjeE2ITgWyW7InCC6NuceZcroGo5bAWMlWAbcgVw5XBsMADjBHDPgTgRK5rDKuZlR9VaXVbi4r5rI9LFVYvEolkdyjAFYx6EbjYIG7nji8sI5VJi29/wCtbaP9ayaQBZZAoolFP62wvOrwqrw3xB3mCstiK6IKksflur4r1q+Tj+j8UXrygBiaXgUTxYPAP1GCBG3T7a3bwPrW1hIP6YDSqBHpSPm6oU+/O8SA/wBz+WAQ6pXm1CU3mjQEBSWHDq3A7dximg1btLGJI5E+7owLFHIdmVVBUAXVAnmu+F0MaiLStQD9amPqWbqCUH9eSPoMf8L0ix6jUAX5hE5JJJJIcE2f8oFfTAV0GtVJNQW3ANKGW0k5HSjB/l9wcqdXqUePUqrDd1t6A2NxURSAWRxZUi8s9JEYn1oUszDY4LEkljAT/dewxTQ6YRNpukSOvC4drvcwjWRZWv5m3E8/7VYAfCvHYpZ5JdwjTZGg6lIxYM7Nw3oNwF+vNYquujXSadt6HoSqzLvXdtV5EYhbskK26vphxvTR6hRJISNVJHvLEyBWnQFr9Dtc/l6YHxLT9J5NPGSsb/dj3JKCTUGGUIx8y7gB69yT64Gl1kcul1sqOpSQs0dkAkLDGhYA8gEqa98tfEPE4oNQs0zKsTQMm8mwGEiuE49WF17kVlbqtIVi10MZ2dFQ6MVDuqvCzlFZrPDKaJur/LHdX4Yk82niIVUeKSRtiorll6SoLq6HULV6kC+MAmj0xWHw/cvnDxKbHmAMMtKfUd+3vk2mVWeGwJm16SIn8zIzxvvUdyuwOCfTaRlTo9P95UcKjRaZpLWOMb5lmmhDMNvK/gny9vOfYYeKBH3asoi9JoFVFRKMcscDy2a3WTMa542D3Nh0A0e2bVrGtF9PGwod3b7wt/ndZHQCOV41Sih0oDgHsN6BFau384r88hBowurmVlTYIEdAm8NQklU7muyTXbsP3OVkEH3dOooXfq06nG5QspaNRe0guoEo78+XvzgWuhRelowwG0CqIFbhGyoK/Q1gII1a91FVim6d9gFlYWD6UAvPsM1qfD60+ogI6vSUFd7uqspUv5gp9CD278dsJ4n4QsghiUcKnUFs5A2BQqABux3c/QeuA7pk/FRiTbQc2eOCh7enc4rFMsaq5bbuRy7fUUdx/I3gjrSfx9xWOMKpsm6cIzG+wq14r0OeTfF/xT1JZBGSEJ7bibo967C+9DJbpvDC5Ux8Y/GhkHSRj01J5J5bzEgnPPtTqLyWp1FnEJZM5+3skmM1EZZMXZskxwZypaPHJebbFlasZjN4AjmiMOY8iVyGgjkThGrBk4NI3lhotX6HK/LHwPwxppVVR64q4rFtMauuMVePPZD8JxJpBvABA755Z40ESQhTxjTEvlbIp3jyHTxouDmqGRotVZmElrMw0+oNNpNrK5C05qgoBW+RyOT9bw8aXOysoA2AqQzbj5iDdHgfTAxNIXVCh2obu1sgfL5b4/6YZ9YPvAFG+mRXl3fMD2u/fOz55DT6QB1lKqEdyoreHXcaDF93m3ECx9RjEGgQ6ll6ZWl3q+9tzMTtc9+B274surbeunKGkcPdrexTvUbL3XdC6rjLNp/9YDbJK6TD5D33qRx398Clj0wEom21G05RWEknV3ljF1DZ20WFVV+t5LRTs0iykusWobpowkuTy7+nvDLtpqaq5Fi79JSPICIejLsGoEgk2NXT6nWIK/Nuvy8CuQbxbT6lgYdO0UtQT9TqdN6Mal2jpQN9neFNqB5TycCXh8zmVZCXVNUdsbh0Z2MauY+opi2qGUMQV/I4Lw/SRo87BtRGNKrAFyjAxsDK7IjJSLakCqsD2zekmYfdoDFMF08pYymGTY0aJIse2l3bm3rYIAG1uTxjOpdJH1aHqKk8CIGMM9WUmRv5PTcv74FfoYmkWSKbfENQjz0elJuRgokJqMbHFpaiwL4JxRYEfSzztLqKP4bdVI2nuF9kW00uxi9MAezNZx7w3xjqTQtJHJF0dO6OXjl2tIzRCoyF8y1GWuhwy4GedW02qQGnOpkkjDJIA4Ekcq1a9mKkXgBV5ESdXMnXmdEaJlikkcyx7I9kqlUCbVc3tAXa936s6jVFIU1EkrRtpiybVgVpgdm14yd7KykBX3VVKG4xLU+LI87asLIojbTeR43WV1QajqlUIslRqOB/MUNXxjh8RjfTa47ipnMxRGBWQgQLEp2EblLFCQDzyPfAnr/DXgWKKOV2foSoelApkaLgvLJ1JdpIZtwrklyAOcPHo13xxRzpt1KQuqLExR0gVSrM7OSgZERfc7Pzwuq8dhinimL7lOneNggLsrbklW0W252sO3Bq6zPDtZGkPh4aSMMlBwHU7b00ookH0JAvAcXXk6wm1vaNOWKMITJZl6e7de+j2qvS74yvhXerI0q9OKGZY2aN0QKrgmRHtur09qL2XtdG7yR8ViDmDepc69ZlNjZ0mfrM2/5RQDrRINjtyMBNqklhj0yOOrDHOG8yhTUbInmJo7yyEUfz7HAtdJqmaPUSSsgLIA5dXi2KIiA2w7uDbNd83XFYxq3ZY4pQ8S0gQMxchuoqhKXaDe4Kf3yOh8Wh1EkzoylDDGvmIHnHVYrR9VDL+p+mA8V16jwsMCpZYIyvKkhqQDBJtwXx18RGMNpoyNo2B6N26KFIuhxwOPcZ5hqp7yz8X1BZiSbJJv8AP1yimbOG9vo44eM0DLJiznCyYFs2iGayVZsR5GdBkZinGodAzdgcc/0OUFtx9MWtY47pASGsE8mGnxY5G8pIy81mZgGachIYSzADuc9m+zr4PEKiWQc1fOcn9nXwmZZBI48ozvPjb4jXTxdOMi6rjE7TLf6z6pftB+M+8aHge2eT6nUljZw3iOuMjEk4gxye2+sJqN9U5vrn3wZzV5rTjcqIZjmYLMxpnzr7Fi04WdiO7ICf0JyvlQCJ2/nExN+u4SgDn8uMIJH39S/Jez0urrd8va8DqfDQdUl9TkFrtRGWUCvJVMR75t52dMCEuAOqJ7v+bd1ttX/lNV7Y+dKF1iPzbxSDknsDGQAPTKXUaA9cz7m6cbgMNy0WFAy9PbtJW+554PtjOr1MgkaUMenpyUc/h7vMEMjAbKIUbfXnmsB+fShddG9kl4ZhyeAFaEgAdh6/vlPHp1EQnABm+/kM9ecg6owshPcgRmq7eUYfX6iQStLuJj0xKO1R7vOE6m1dlEKNvci+cE3g9+Igb5x5Wls9IQNKuxdwi2+Zwrjz/pyRwDun02zxGQ2xMmkUmzYG2dgAo7AANgo4jHq9WyszM2mjcBjYBU6gKqj0XgcZEBz4hs3yhhpmqQpCFYCWPcirts0WB3dvQXiaaib7x1t5ETyfdQ+2LdayMFcpsrYZSy3d9jVHgA+B6dYjoXj4bUadzKb5lbopNvcnlmDFuT/iIwbF4dJ4iFlkLJLKeozEuN0MLFr9KskAUB6dsj4J4Zs1Op2yToIFGwSJGY1SXe0hhiI/CUlD+degrBaXVSKskk52R6qKTUDyRuSqRIGR12jaxi2tQsdxfGBY6TQdLUyaeEtFHJpVk8h+VxKYiy7rAZlIs+pW++L6e30vh0TsxSRkWQFm/ECaeVwjG7ILIpI9a5xP4c0ssDOJJJOo8CSpYWd+ipIEC8KQULjjm9/c5nTZvD4AHdWkdEhXaiyRzdRgp6g4UrTEkA8AijeA/q3kGi1CrLIo02pZVpjuaNJI2RCx52gNX1ArH/GwXn1R3sDp9KskIVmG1yZ2L0DTWY1Xm+AR65TQwSfdvugfdLJLJFJu28tXWkmaTuQVKtwt+cChgPiLxISKkrzdKo369lIQyLM0b6YkkiUl1egK4s2N2B14lc6zTsXbZLp5fw+yAgadt1erctyewxbRbgYZtzlp9RLG4JJQL+NsGw8Ls6ajij3vvnLav7SYHnibTnUal0EgUQ6VtpDBQ1Weew7dsSj+Itd1vvEWin6Zd9qStGkSzEMJHC3Yc0w5NWTQs4HcIX6EqtIzN976Rc1uCPIlha+WlcgV2xfxLQdTdpLIQyEAk21HTmVE3HkgOL55oVnPRa/xaUOn3TTAahTP5pmuiI1tSnIIOw+9nBQf6XaJDt0u6Wa1kaR+sZArL3AoUqEVVVgnTzbxrw1o5GVhyrEH8wSD/bKGaHPVPEfhvxDUgK66S4lcsVL9Slcht7V5juBOJD7L5m53R1uVSQWI3OFKjkf7S/vnLxse2c0s7eXvDgGhz1lPskc1+IlMGK8Nzt71mR/ZC5UHevmNAUbJF2Pp2y6qflxeUxaUnOy+Gfs+l1HmI2IBe5h3H0HrnSRfZVIrBllTyjd8hNUao335B/bOij8G11f9pXny8RqBQBy6Yy5Z8H8O+CNPpxtABY15jRP1r2zzP4s0u12H1OehH4Y1jctqW+UH5f2ym8S+zaRhuaUsSLPH/XJljs4uTxu68e1A5xY51/i/wlsYjzH9KypHgfP837ZmdPTlfLuRS5dfDHgh1Eqr6XznQ+BfAYnNU37Z1R+zVtOhZHIIF+2X24+UxX2oki0WkCqRdf1zxr4j8YaZySfXD+Pa+YMVZyQPrnOyzMfXL/Gsd4936gxyF5pnORvLI45Z7SJzWazMrG28zMGZgfWzSmjFsY2/DUa2ltxPvx27ZYamS5IyA1Ddflbi149MTlgG2SUj8RWNH1G08KPYfT64zrIfxoXtu5FX5eUY3XqeM05K7WTNslhEbnqP5W2mtshBckfN5eewPpkdcH2aiJY5GExG1gpAAdVV7B8xK0W4BuxhtVpVYaiUgGRCdjfzLsQMoU+lnn63jWrhufTSEtZLLtvyjdE5Jr1Ngc4FX4jI4GpiWORvvDBkbaQAXVEktTTHbt3eUHg5ZarWD71CwWShHMD+HJfm6RFLVn5T27Yj4rpVf77IwHUhQdJj3jCwCVWQn5TvJJI71z2xTVxBodbqCA08UgMbEeeMJDC6Ip9ASxJA77zd3gWep1o+/QuFkoaeZT+HJutpIGWlrcR5W5AoeuU2slkWIxnTzmNNX1upsIHSWQ6v5T5924dP5a5u6wniEC9PWaggCeLVjZJXnRUMAjRSeVUqTYHB3n3zrPEI7jkHujj91IwPJ9b9q8KB9TJptSF1SLFsKhWURq9Sb2G1g4l4rnyG+4xXx37QdKNFpCWMhEEkYCKwYltOIHc7wAoU2CLNntlf8Y+JpFFL1tUHGo8N0yRaQdRisvThImII2R1tJscm8H8T+DFfDdMirE0mg+6tsDqZD94G6YSxjlR1TGBfcEnA6Pxf7SINNJpZ2WSUnTvGqorIWDmFupcigDmOtgs898WP2gxRyQaZop06MyTmVo2CBCzsQyEb1H4vT3VQIvkZUTeIzSzdeDqz/d/EI5J9DOB1oJSHULDJyDHwy1xRUEjC/DcX3mfTldQ8+l1A1UA6y1qIpNqagxSNZ6gBjVlINd+2Bcv8Xwt4gY16waSVyJEV9u/7tHA8KOELBhsFuEI57DviPw8dA+q1W6GSYxCQGWeKeUFjI7BxasVZUIUqwBfbYrJfE/iNxTzQkiSTQTalCpNqJdXp0lKkdvIrA+1YfTVLp4DJqpdNJKfDHaVLLvK0EyKHO4Vv2DzGxdWMA2h+0+PoRTDTaoRaFa3lPLOSnQYBwNqMLDnd/hI751eimfUwR1p5RDLONQH8tiORTPW0NZIdtt1Vc5wui8VkfUaExq8STeK66OWH+Xpu8fUjkUeU0Ga+OOc9X+DyPuOm29hAgH5BaH9sBLwWSUNF1IZF6GnMRI2tubcgBoNajbGGpgD5/pmtJKWgjMalzFqHbylCpXqSAjfu2ghXvk+lZGfTBF8RCXbKrk2Sx3Q05s89lPb9MbXRxvLNGgXpPpoiQhIB5kVfl90AH1AwEOq8O6Qx/wAfqii8agMzloaYtTWCe3vhgDGRDt+doWFlA1RhA9KTub+GDx/i+mT0iIRpeoBtOjYC+17Y9/f12/0vF4G/Ccv/ABOnpipPf0C7b5+a/wBTgPaQOGVShCx7+bXkMfJxdji+/tmQy2gKjdtkY8Faolr5uhwbyetgAefaDbwgnvZIMg/tkbjfqAUVMS2B27NXb6VgAZmQWV+cMOSooliRzfPfNqDYjrsSe4uiPa/c5rV+JRIEMjqB0jW4gC6F9/plFL8b6WNfNMm8MDwbPy/S8DpdLLd2OwruDmpAaHHcV6Zw8/2q6VAK3N5aNLX96yvP2pmQBYoWNduf/YYXVdrq/BY3NOoP98Qb4T0wJO0cZzLfEWulPljC3+f/ADzcXh+tl7uR/TJ01Msp9dhB0YBxtH7ZW/FnxLEIWAYXXuMqB8Fyt/EkP7nIeLfAKrEWLEkDCz33Xj/jGrDOSPfKd2y+8W0AViMpJUznNPXnMrC5zMmRmVm9vN41EDJbM2BkxGclrpjx7QC5mFArN5nbtOOfX1fqdPc4Xew3eYqFGw7a7n68cA+mT8Q1DdQVbCHzMQFFWp4onzGjdDHNQ4EkXI/m9R/hyv8AEPE0heQOeZQNlc7jt27foe3fOr55TxGEvIxVpCgVDNt2BWHzAbSCXO3uARxxzlhr5vxdOu5yS9hlRdi2j0WJHN80B+eV0niiaZWic20qgJXIZ+mIypI4XkA2aFHLHU6hEXTLvU7JYwfMPRGUnvgKeO+Hhp4lZ5yZyI3KBFjKje6iTy+e9rAAehN8Yj4zpCZpXBkaODpHUU8aBioEi1F0yJCiFWNkWKHNZeeMeIRkwU6mtQhNEGhtcE/1yn8Z8SCHUxKrSDWKAjIpKIxiEL9Vv5AAA1nv274EvEvDUbWxIW1B63mZwYlhLwp1ItydOpWoeooBR6gDH9RLJ96TT79RteKRjIRpwtrs8ijpWxpiSew4/TXiGsTraMqWYRO+4hJDQOmkQE0vqaH65rX+LR/etMw38CcH8Kb+ZEqhs55XA8r8T+zF9TDFK+pLagTJpFbYv3eonaFOFG4r5K3Hknutc5Jfs31suo1W7VKmokX8d2T8KWF2HTMSqNykNC3cL2XbncdZxIumEMxjGrOpE3Rl29PrGcxldu/fvO3gVRBv0x5fFE+/SCpCTpoxt6Um+1klY2pW6pxz9cDh9d8MajUQ6Ix6x45J/wAYuY4gXlijEis3SVWL1ZXcW7c84CX4X1bdHVvqin3WYKYliiD9Z5FjlZdg6fmLXbA0O950vg2uYzQ6donP3BX8wovJadGM9P5o6Rju3etVeOyq0kGqQJKpM7OrbVpWUxyrv8/FFeR3AOBymq+zyaPU/wCq6qQfcokRIyEZmhlMjOvUoLtJ6gIdW/XjJaX4IGonX7xrZJI9agnWMNHG0RiVOgGYXZRZtoCqo4Jris6TwbxsTCfVTQ7QQikLJC6IsYYgs28dzISBXau+Umu8E0z6OGb7nHJINqSW0ab5AKdVZHLK4YE1tJoEUO4Aej+FNT0wRr9QYtc7KxAjRoppDsLErzL/AAyrAbAeDfpnU+GaN9HCI+tuh0XShe2lVpAQheQU9R7RItLRvaffjnJ/s50RhhcRyL1niCldRGI2L1xEOobJ5IxPxD7NNNHqI49shRyvU3zeZLbavy2nnPlBYrz79sDuZfGYYJdW0zxpsjjZP9ZcPIAJQAxL8m14A7Bs5mP420OjR0SeFnkVGHRExVXYhZAQrENtXzCzZog4bw77PvDhqGjGlDUu1d8hP4i7jKA1bWYAoaHIo/XHPC/h6NYpz09IBCemrxfytHTlpLQ25tQVUkdwO+BQ6n7Q4Xh6MWlm1OxxsZo2WMxiudhbh6LL2rsfpm9f8Sa6eRXh8OCCIWDKWZlHeyeNooehHbvnW6WaT7tJvjQTyyBTGgddrBVKoqFLA2Lus+5w3i+pZirx7dssY6opmIhDHzfKNpBZl5v144wOB8c8V8XQF5OjANnoEsi+wLMxJv0zz6bx/UmwZnAJshTtB/RaGdl9ofj5nmYX5EtVA7UOL/XPP5hznO5Xb2YcU1uwR9QfUk/mScA2rOEHy4syZGtRttWcd8N8feE2prKxlwT4NR6R4R9qFMOqoNeoAGejfD/xVBOLVhZ9M+aycd8P8WeIgqxFfXNbc8uOX0+qdoYDkYt4rDcRH+yc8h8C+1NgAkh/XPQdP8YRTRUGFkZrbj4WPG/iWKpG/POV1A5zsPiUXI1e5zktSnOcvr3+8SpGZWbzM046YMZabisWzC2TW28cvFtmzMheay6c7lt9cSabeXe66fygVVgWSR63hNXGW6LghVLJYAHm3DsT7fTF9duVioYKGAulZq9CSey8cY3rZQBGpZVt12jkkkdh/wBc6PGDqNCJZJLJHTVQm0kbWK7i9Due3f2+uLwRfeWJkLCoI2QBipV3DFnFevlFH0rN+L7w5CswLR+cRoDS2aclm4PzAVyefbNa+FV2VKydVViHTTkq3CsS10Fvvx82BDSr965ls7dJEy0WG15BIWkFHhrQUfTCndIvh8zSOTujtQaQs8Mm52A+Y9qvgenfBeLaJgypGZCwhZSItkdQ8Dln3Wb+UCj35yE+pLLEsG6RYY45/L049ibWWMKCp3tQby8DjvgP+Oab/WtFLuficoF3HYN2nnJO31Y0OTdVxVm6vxrSqy+IysAZYlUxMfmjEcCyxFD3X8QseO5vC+KapnZTGXlXTouoZt0abQySBemFjO9ym801DkepwfiehikngDDUSDVBQZOpsQKivPECqACRrXswIAu/bAabSgeIxSG98ulmDWxIUK+mO1R2UWWP1JOVenhXpRyAL1/9JsGbjfubUvHIpPf+D/L/AIQPQDC66VhM8tu0WmkELMZX61ydLqmPbShVLJYIs7TRFcz/ANFR/wCkChhYHpmUTGaTqPINkRqm4UI22zyefbAQ8LQdLw4r/E+8Tq5oBzaak6i/X5lUn8lzeo0ATReIxxqQqySGlssQYoHk+pJBYm+94GCJFkXUtGgil1EsQrqjUKfxF6rTb7feYaKngArzxh/CoPPH1lRvvcTSqqmRSjqiN0y289W0YeZubX2oAN+NyKZ3kUqYVXQPKRRXauqdrauKEdH/ACgYUTKuv6tjpjVlS9jpiVtCict2u1237msWj06rpZi2n06yicwAKlxANIkUW4cb9ocXY5r2w7aFok1caLA8kCrJHK8UYanjdrZY1CllZCBQF8X25A6xIdFFIdp261WibjiN/EQV2n0BUj9KxjxzWxodZG7KHmij6VkWxrpKF9yJK49NwPrm9RoFlk08KbYRJC8rPHHEHO0xKqglSALksiuarFImeaJpARE0OlSTbGqhJJSJGbetedPw62n3J70QDWj1yB4oi69WPWzM1sPlYTuHs+hWRf3r0w+qkTp6xVKfxFZVDKN1RQsarvypH54PSylmWcMwDarpdP8A+0Iz5fk7b93m3d/Ttlr4YHEupVn3U6FPKAEDRClA9gRf1s4FY2vQ6rrAkpvjX5W3eaJxvC1uIG5Rde/scHHqAoZqYiSGWgFYsCZXdVYAeXh/X2xqNWMSRSOzhtVIjsTTMoMjbTtqgaAoenGDWHqN0nLFIxNttjdq6BGu7JUNQOB4n45D5znPTx533xf4UyvuI+dQ4/7ws/1vONli5zj9fRxu8Yr2FLkAl41q04AyUcHGGaRaHFpVyw1PGV0hwaLMMgcm2QOWI1eM6fxF0+Vji1ZmVFivjDH5ucHqpA3IxLMvM6dJlpjDNVkszB7RrIHCHBnNRzzjWZm81lY0+v5pVVpN3qL/AE21mTR/hR33Bj/PuLwet0wZ4yVBBIsnkji+M3q9PvfYPKFUNdA2b47+1Zt5WajXJDI5kIUMikE+u2wVHuee31wcgC6aIMQCGhuyL/iKawEcHXYdl2oDwFssSR3IPA29vrhdQWaCN12r5k3UotvxApA9gecCXiHikcE/Uc+V4gvl8x3IzPVLZ5DcfllRo9eNKvnBcyaVABGC5EidS0bbe0VIKJ44OX/j8TCNSjbNrx3tAth1EG2/QVd4HWaQTahkcnakKlQGZadncF+D3AUV7c4FOuo+7KyqjzdTSRRjpozASRRtFTUPKp3A7vocfmcKujUB26LpuKxS1Q08kZble1kfvmp3aSDRSs7X1dOSoNBmZqJb379u3rjfj2muXSvbeXUKAL8vmSQEkep9BfbAofEpm3TQLHIV1UySK5G0r/D646b07kdOxtB+bmqy01WpY6yOQRS10ZlohA1mSFhSs4JAo2fSx75X+MQqV8QdgOohj2N/MqpFE8W0+nnL9u5vLHV6ZRr4ZK8zQzqTZ+UGEhQPQXZ4wOeV26y6RkBSPUPOB1YRMykSSLGY99AhpDzd7VBrm8Z8HSfqIrojDSRtGNsse8lwoRpR2Q9JRwCeWJ44zVjp0COqPFb5rdu+8Wfr/AJ/7v0xxdCL16RLRkjUgDuXeGUX+ZIHOAnpJfvMeqjTb+JIZVbqEFQdpjkG6OnAeMncLU13yel1cjQT6h2gkOoqIGJptpKhoFWNDGSxLlz35/IYXwmeOaTT9MhlXRFJF77dxgCo49CCjjaeeDg0YR6dXYUkHiEzt/soJ51L0PRd4P5A4G9ZrWXTw6gSxwtADFuKSOxJCxSRNCQpvcit83G27IzPFNBJCFjRyK0xWYRRlyYFbzO291o2z1ttvM1DgZJ9RHJotbIrqyzPLJGbHK9ONLWz2JjYj3Bx3xfx6KCUyMQyyw9MbCHIkDMUUhboNvPmPA284GR6W9WEWbhgNRsEVw7lCIrbi92QyNQNcWe+G0+vYSSSMSqSBqfYtN0Awby7rWwGIu72+mb0eoSN9KN4bpwOhIN8hYfUf5Tiay79unKuBEZT1NjmNldZFj2kDlqk5HFbTgHQM0ciyCRSR94UJsLncbBU15WDDkc1fc5qfw/dHCiF9zqzglwpoqC4Z1WzZYD+vpm/C/FN7Mzo6dKLotamiwO5mFdl44ujyeMyTxIpBDMil+mu0jhQwICmmPFggf1wFPiDwn7zFEqg+ZTtJ20tKSE4HPy1nk3jPgrwuVZSCM9sTVhFgBHN3/LXKsDXPa2GLeN+Cx6liGXnYK5XcOTzmbjt14+Tx6eC6zT8DJLHxnX+NfCTKrEC1U3+l9/yzmJo64znenpllnSk1+Vcpy11vc5Uz4jQN5rMGZljDWZWbzWVGZmZmZF2zMzMzC7ZWa2ZvN3gQ2ZmSzMD651WqACf5hgPE53Qh41BsBfMQB34N/r2zGW2N8+T/wB8hrxaRX7j+4zq8JTWSSQBemAWZaIb6cl6WzxZ/fGdVPtgSNRuJ2kUbJCkMzUB/wDLxwj8Y/7sf+PEvDP4i/7pv+KMAvi3iDPGqooYyUyhSSaVlYnsK7Ac++JeMys4jkSXptJUdohZijNRBv5dpPzdwScP4R/FX/JN/wCYyQH+qj/ff+pwN+LgxpDGTx1YQoWM+XbIoUsS9BQaHubwfjRmZ1SM7miqY8Ko4JCKCQ1s1N9OMsviH+Ev++g/46YOL/tUv+6h/wDFLgUGu0izajSuTKRLR3gxonEbyxqyhakIKng2F/XN+Ju4kkmDsU0h2tbU7blRpipUALtUr3Bsg9sLoP4Ph35/+nmyPiA/A8Q/zv8A8CHArZ9EvXbV8/hzjTklpOoyFkjZ94cUdz8cdgcsdPp/x9TvXhEjZfxJSxWpfmJbv5e3peLSn/V9T/8Anj/zEGWg/wC0z/7mL+8+BzccCwR9YojNqNNLMwKJSyqiOKIFsKevMT8oN8nHJvDRC3RG1hKICWKJvVnm6cxU7eNwogehJrAgXpNPfP8A9Om7/wC4iwvijElSTz920Zv1v72vP54DsulK6bWRxtt6O7Y+1TIEMCyhQxHoSRu5NfvlpqdKs0qRvezoM9AlfMWRd1rzag8exN4sf4Wv/wA0w/QadKGLfFspSLTspKttkFgkGjpiSLHpYBr6DAzTSmSNpnJ6sf3fa1mwNsZav8xZ797y8MO3UykFiXhXuSQNrSAbR6d85PxZyup0yqSAYoLANA1J5bA71llNqn6t72/h/wCI/wCK8CTRqEhKgbWgXqUO4EkJJb9S/wC5xw0Jr42Cb/uhzD+3f+pyrgQew8wYN/tDebB9+5yzi0yCwFWu9UKuu9YA45FCtdU0bhPYgSPwP0K5YBRv9AWjo/nx3ySaZaHlX09BgnH44HpsPHp+2AlqdrrXslMPyYWP6HPNfi/wMRksvykms9bP8/0//XOL+LudIb582ZynTpx5WV4xq/XKjU5b6vucqtTnOPXS+ZmZgzTDMiTkjkDgZebvI5mESvMvI5vCt3mXmsicG2y2Zkc1lT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7890" name="Picture 2"/>
          <p:cNvPicPr>
            <a:picLocks noChangeAspect="1" noChangeArrowheads="1"/>
          </p:cNvPicPr>
          <p:nvPr/>
        </p:nvPicPr>
        <p:blipFill>
          <a:blip r:embed="rId4"/>
          <a:srcRect/>
          <a:stretch>
            <a:fillRect/>
          </a:stretch>
        </p:blipFill>
        <p:spPr bwMode="auto">
          <a:xfrm>
            <a:off x="714348" y="1681171"/>
            <a:ext cx="3095625" cy="2962275"/>
          </a:xfrm>
          <a:prstGeom prst="rect">
            <a:avLst/>
          </a:prstGeom>
          <a:noFill/>
          <a:ln w="9525">
            <a:noFill/>
            <a:miter lim="800000"/>
            <a:headEnd/>
            <a:tailEnd/>
          </a:ln>
          <a:effectLst/>
        </p:spPr>
      </p:pic>
      <p:pic>
        <p:nvPicPr>
          <p:cNvPr id="28"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653226" y="5867416"/>
            <a:ext cx="2214578" cy="642942"/>
          </a:xfrm>
          <a:prstGeom prst="rect">
            <a:avLst/>
          </a:prstGeom>
          <a:noFill/>
        </p:spPr>
      </p:pic>
      <p:pic>
        <p:nvPicPr>
          <p:cNvPr id="37894" name="Picture 6"/>
          <p:cNvPicPr>
            <a:picLocks noChangeAspect="1" noChangeArrowheads="1"/>
          </p:cNvPicPr>
          <p:nvPr/>
        </p:nvPicPr>
        <p:blipFill>
          <a:blip r:embed="rId5"/>
          <a:srcRect/>
          <a:stretch>
            <a:fillRect/>
          </a:stretch>
        </p:blipFill>
        <p:spPr bwMode="auto">
          <a:xfrm>
            <a:off x="3929058" y="1643050"/>
            <a:ext cx="5000660" cy="4876800"/>
          </a:xfrm>
          <a:prstGeom prst="rect">
            <a:avLst/>
          </a:prstGeom>
          <a:noFill/>
          <a:ln w="9525">
            <a:noFill/>
            <a:miter lim="800000"/>
            <a:headEnd/>
            <a:tailEnd/>
          </a:ln>
          <a:effectLst/>
        </p:spPr>
      </p:pic>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dissolve">
                                      <p:cBhvr>
                                        <p:cTn id="7" dur="5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000" b="1" dirty="0" smtClean="0"/>
              <a:t>RESULTADO ENTREVISTAS INFORMÁTICA FORENSE (Nivel Directivo)</a:t>
            </a:r>
            <a:endParaRPr lang="es-EC" sz="3000" b="1"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500826" y="5715016"/>
            <a:ext cx="2214578" cy="642942"/>
          </a:xfrm>
          <a:prstGeom prst="rect">
            <a:avLst/>
          </a:prstGeom>
          <a:noFill/>
        </p:spPr>
      </p:pic>
      <p:sp>
        <p:nvSpPr>
          <p:cNvPr id="1026" name="AutoShape 2"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 name="9 CuadroTexto"/>
          <p:cNvSpPr txBox="1"/>
          <p:nvPr/>
        </p:nvSpPr>
        <p:spPr>
          <a:xfrm>
            <a:off x="8715372" y="6488668"/>
            <a:ext cx="428628" cy="369332"/>
          </a:xfrm>
          <a:prstGeom prst="rect">
            <a:avLst/>
          </a:prstGeom>
          <a:noFill/>
        </p:spPr>
        <p:txBody>
          <a:bodyPr wrap="square" rtlCol="0">
            <a:spAutoFit/>
          </a:bodyPr>
          <a:lstStyle/>
          <a:p>
            <a:pPr algn="ctr"/>
            <a:r>
              <a:rPr lang="es-ES" b="1" dirty="0" smtClean="0"/>
              <a:t>22</a:t>
            </a:r>
            <a:endParaRPr lang="es-ES" b="1" dirty="0"/>
          </a:p>
        </p:txBody>
      </p:sp>
      <p:sp>
        <p:nvSpPr>
          <p:cNvPr id="32770" name="AutoShape 2" descr="data:image/jpeg;base64,/9j/4AAQSkZJRgABAQAAAQABAAD/2wCEAAkGBhQSERUUEhQUFRQUFBcYFxgXFRQYFBcWGBQVFRQVGBcXHCYeFxwjHBcYIC8gIycpLCwtGCAxNTAqNSYsLCkBCQoKDgwOFA8PFykcHBwpKSkpKSkpKSkpKSkpLCkpKSkpKSkpKSkpKSkpKSkpKSkpKSkuKSwpKSkpKSksLCwpLP/AABEIAKoBKAMBIgACEQEDEQH/xAAcAAACAgMBAQAAAAAAAAAAAAADBAIFAAEGBwj/xABDEAACAgEDAgQDBgQCBwcFAAABAgMRAAQSIRMxBSJBUQYyYQcUI3GBkTNCobFSchUkYnOzweE0grK0xNHwJUN00vH/xAAZAQEBAQEBAQAAAAAAAAAAAAAAAQIDBAX/xAAfEQEBAAICAwADAAAAAAAAAAAAAQIRAyESMUETMmH/2gAMAwEAAhEDEQA/APSJIy0ZBuxiraWo7BNnt73jvh+rDqzdr98g8wCA/wCE4C+lmKIbPPrfe8JFryIiD6e/BxZtQHJdeVBH9DzkJpgxLLyo23Xbg8/0wNdRjGKHKn3/AL39M3pi3TZiD5rPFEdqGMRhXdgKI2rft3OF0sAbTgfSv64Cp1P4FEH5fY+30yuk1QGxue1Hg2Lrmq9xjBQGGIHsWUH+vH7jAaiHyTKpICgkV9Uuh7C8DEnHRBJAO4Gr5ovYw2p1SI5LEUyUDfqCSR+xzNRFvMa2QCpY0augtcj87xOKPqsqHjaJLNCyVcIPT9cCy0sIBhJHmIo+/wAl5NmA3f4usv58stV+hOL6fzdBqWmNNxze1u3tyuZqYAJHloVEVHrZFAkhr4rdxgWTRbXkruY7/W2Gb0MYUqE43x2SPcbefz5xRZTvL2du8xdyW4JF88VuvjJeDxEEObAkQlOd1KPNtojjg3x/ywH0Y9ILZ5cqTfNbm9f0yDodpA/lcDnkkcGv64PdcDHzDztQobt2/j8uTkEdghQ2XZjfAu+GvuBVVgNamPzEjjYL7Dnv/wAs0hJO70uq/bnIapi20hgOpx2Nn1/QjnIsWWTaK22Ce/f0F1XNDAPEm0Maog//AM/vmyh2m7se2aWfdvA/+UK/uM1ptVasWGBM6aq785N5Df8ATCGUFV/TFp5edtfXA3ATZvJzOaFZCGYE17ZOWUADAzqdhm42Pr6YKOQfvhJJFUGzgRkm4wA1ATvlL4x8WRRXRBzz3x/43d7ANDM3J1x47XdeO/HUcVhTZzzH4h+MHmJ54zn9b4izHk5XPLmN7ejHCYjT6onE5JLzZOQrCo5gyVZqsJpISZFpcic1gb65zeCbMys7fW8GnAtV7VgDD+GQfer/AFwuk4Uvf7/TAxMWDL27nnj9RnR5GtPoAtoADa2L/bAJpAsLmhYJHFgXdDt+mNaEt5ntWAFXyBx39/XBRS9RZFAuyT3oi+x5Avn1wKwab7vuUd2AIokCywXkX7kZMytErIWJYBStHg7m2juDXmyeohkkskC1WvKwIDghjd1XYfvgJWabe4XkKoXaQw3K28gkduaGBiadjG8TE+QA+UA2DZUrxd2D+2KxKy6cclmmNUwBYswI5IIHAH9MstBq90juVYDaqjjdyCxblLHF1+mKSvtjjNNccpJXa1lSzqa49mv9MBfVTN0d24K0Jr5SSGC0RV01jnI6qGSJIyhBl81fMS27zOSoH69+OMZTUqU1F+XeW2gghjUYW6PPJGTl1iBtO5ZaAZW5FqWRasd+61gQTXBEhFXtp7BJO0AhmI2+XlvXD68OX2ALtnq7Zd3lA3FBfmtR9KxLwrWIhLuwCSJIVJP8omlfb9CVYGstdPFS6RmHntVJrmjE/H/TAXlmbrCHb5TIJTyu4c7im0HmyCb9sc8MkfeiMjAQKRuonfYCrwORwOb9e2DnYAzA/P8AeIiPcgmIJXv2YfocfGnCS6jYPM0St6klvxQD/QD9MAY1AKSVyVmLAUeaZWrt+eKp4mu7r+YLdUQd1ba3be/cZuZFVFEflV9MC1ccB4wW49aZucNNp1EwiAqMspKjhb2SHbx6EoDWAxppQY4zwLcGrFgFiR+XBGR1c6hmWxudlK/X5b/asmIzsWmNJNt9OVEm0Ak+lf2xnW6b8SM8VyCKHJ2k3f6YFd1QQEHzKrbh6jj1/M4bqqTYraNt+3r/ANMH0Av4lWXLAihXG7b/AG/rhNLoAFKgA7l3ews9+3pgGUAi/QPx++ZOBZPrYwa6fyoq8cXx24rj98m2n3Mp+ne8ARAFfXvk9oJr0wLw7SWJ4N/0zmPHfi6OJCFa2/Pt+uS3TUxt9Ol8Q8QSJbYjjPO/iP47JsIeM5fxr4rkl4LGs52XUk5zuW3pw45PZ/V+KM5JJysmmvIGTAO+ZdUZXxdmwjnAsc0lFj5zRGS0uEdMIDmEYTZmbci6AIyNYZlyDDKlBbMyTDMysvrU103A9zgoNSsjrt5pTf613/bCwpSSbqJBPp9LGIHTiKmNHeDfA7hS3FDtnR4zmz8KZR7vwPyvIQSK0ke08GNr/Ly1/XI6TTbWXcb6gPbimAviu4r39s34T4cOpLahCCK2s10RfJB5N3gKzQhI9Uq8AEnj6xIT/wA8V8Y8pbp8BtM117KyUeP9lmx2MUdQXDLspqDksy9MmzzV0KxHwzw3YwD2OrESu1i1KtExkOD2DXxQ78YDUOnVZykflDQ35a4KvtDfnTd/ple0dacR21HU9NjZ3bTOQefr2/XGvA9D/FZTKhRunTlXbaqhl7qdvzfKMTkO7TTMTIF6j2pROoW3AqRVbSWIIHpxgDkTa5gUlYzLEKBIpGjZmQG7AJT+uYxO8afcwUT7b3EPs6HVCB+/fi+9YOLRNtmEshWVSjsxUO4ofhMhQgGqIrb3vveR6Lfd0mDkvLKsiExfimRvKq7d4UeW1rgVeA2S/SO0rcWo6bsVBd0EiCr+quAT9PrjfiGkuVwmxBDCJBSIQ7kvQaxe2k9KPm78ZW9fZpH6jqCZfOWVhJ1eqGK7FJHoOxrbzdY18QSyo9oUV3idWAEsn4amzJQXy7Sx5N/N2OBtmV906ogSJYTt2Dc29FkJ3/Mu0OKr1Bu8f0hJcSHhHmaEAFwwCs6oxfdzbKeOw3fnaGq0jjbEhhVdSiJXUYuwjX5ozsqzGKs8cDDwzONSIaTYs5lreS4ZlaTpWQE7sWrdur09cBvT6dFGpJjKdMVQdiWQp1AGJJAJLHj0vIx6HYjq6sXUJIBG7c1wvme2G0rV3Xr9MbCl31KbT51jBAaMsh6ZW2G7i+CPesF4RrmlZ3ZBwgi8jI4sWWJIbizVD6YBmQJAhHUIYo1CjRZgxYsRdAn9ca1rU8YJYksaO0UPK3c/8sWk1FaNQwIIjj58u2xt7NdHtjWv1YPT4b+ID8p7Ue3v3wEEiJk7ts3MBYXZvI8woc+/PveG0rbQzbiQnl5Wu3PHv3GQWU7wm16EpfdtO3by1XXezVYaRwRLXupHB5oKf+WABpTtWuGFiqs9r7A/rhZtYsaqWYcD378c4lqfE1QmZrCA+oIPyjmj9eM8t+L/AI3aXyLwo/c/nkt03hhclj8YfHJJKRnygnkeued6zxEueTiuq1ZPfEjPnL29cxmM6HkmwXUyLtg7ytJtJgi+RZsjeE2ITgWyW7InCC6NuceZcroGo5bAWMlWAbcgVw5XBsMADjBHDPgTgRK5rDKuZlR9VaXVbi4r5rI9LFVYvEolkdyjAFYx6EbjYIG7nji8sI5VJi29/wCtbaP9ayaQBZZAoolFP62wvOrwqrw3xB3mCstiK6IKksflur4r1q+Tj+j8UXrygBiaXgUTxYPAP1GCBG3T7a3bwPrW1hIP6YDSqBHpSPm6oU+/O8SA/wBz+WAQ6pXm1CU3mjQEBSWHDq3A7dximg1btLGJI5E+7owLFHIdmVVBUAXVAnmu+F0MaiLStQD9amPqWbqCUH9eSPoMf8L0ix6jUAX5hE5JJJJIcE2f8oFfTAV0GtVJNQW3ANKGW0k5HSjB/l9wcqdXqUePUqrDd1t6A2NxURSAWRxZUi8s9JEYn1oUszDY4LEkljAT/dewxTQ6YRNpukSOvC4drvcwjWRZWv5m3E8/7VYAfCvHYpZ5JdwjTZGg6lIxYM7Nw3oNwF+vNYquujXSadt6HoSqzLvXdtV5EYhbskK26vphxvTR6hRJISNVJHvLEyBWnQFr9Dtc/l6YHxLT9J5NPGSsb/dj3JKCTUGGUIx8y7gB69yT64Gl1kcul1sqOpSQs0dkAkLDGhYA8gEqa98tfEPE4oNQs0zKsTQMm8mwGEiuE49WF17kVlbqtIVi10MZ2dFQ6MVDuqvCzlFZrPDKaJur/LHdX4Yk82niIVUeKSRtiorll6SoLq6HULV6kC+MAmj0xWHw/cvnDxKbHmAMMtKfUd+3vk2mVWeGwJm16SIn8zIzxvvUdyuwOCfTaRlTo9P95UcKjRaZpLWOMb5lmmhDMNvK/gny9vOfYYeKBH3asoi9JoFVFRKMcscDy2a3WTMa542D3Nh0A0e2bVrGtF9PGwod3b7wt/ndZHQCOV41Sih0oDgHsN6BFau384r88hBowurmVlTYIEdAm8NQklU7muyTXbsP3OVkEH3dOooXfq06nG5QspaNRe0guoEo78+XvzgWuhRelowwG0CqIFbhGyoK/Q1gII1a91FVim6d9gFlYWD6UAvPsM1qfD60+ogI6vSUFd7uqspUv5gp9CD278dsJ4n4QsghiUcKnUFs5A2BQqABux3c/QeuA7pk/FRiTbQc2eOCh7enc4rFMsaq5bbuRy7fUUdx/I3gjrSfx9xWOMKpsm6cIzG+wq14r0OeTfF/xT1JZBGSEJ7bibo967C+9DJbpvDC5Ux8Y/GhkHSRj01J5J5bzEgnPPtTqLyWp1FnEJZM5+3skmM1EZZMXZskxwZypaPHJebbFlasZjN4AjmiMOY8iVyGgjkThGrBk4NI3lhotX6HK/LHwPwxppVVR64q4rFtMauuMVePPZD8JxJpBvABA755Z40ESQhTxjTEvlbIp3jyHTxouDmqGRotVZmElrMw0+oNNpNrK5C05qgoBW+RyOT9bw8aXOysoA2AqQzbj5iDdHgfTAxNIXVCh2obu1sgfL5b4/6YZ9YPvAFG+mRXl3fMD2u/fOz55DT6QB1lKqEdyoreHXcaDF93m3ECx9RjEGgQ6ll6ZWl3q+9tzMTtc9+B274surbeunKGkcPdrexTvUbL3XdC6rjLNp/9YDbJK6TD5D33qRx398Clj0wEom21G05RWEknV3ljF1DZ20WFVV+t5LRTs0iykusWobpowkuTy7+nvDLtpqaq5Fi79JSPICIejLsGoEgk2NXT6nWIK/Nuvy8CuQbxbT6lgYdO0UtQT9TqdN6Mal2jpQN9neFNqB5TycCXh8zmVZCXVNUdsbh0Z2MauY+opi2qGUMQV/I4Lw/SRo87BtRGNKrAFyjAxsDK7IjJSLakCqsD2zekmYfdoDFMF08pYymGTY0aJIse2l3bm3rYIAG1uTxjOpdJH1aHqKk8CIGMM9WUmRv5PTcv74FfoYmkWSKbfENQjz0elJuRgokJqMbHFpaiwL4JxRYEfSzztLqKP4bdVI2nuF9kW00uxi9MAezNZx7w3xjqTQtJHJF0dO6OXjl2tIzRCoyF8y1GWuhwy4GedW02qQGnOpkkjDJIA4Ekcq1a9mKkXgBV5ESdXMnXmdEaJlikkcyx7I9kqlUCbVc3tAXa936s6jVFIU1EkrRtpiybVgVpgdm14yd7KykBX3VVKG4xLU+LI87asLIojbTeR43WV1QajqlUIslRqOB/MUNXxjh8RjfTa47ipnMxRGBWQgQLEp2EblLFCQDzyPfAnr/DXgWKKOV2foSoelApkaLgvLJ1JdpIZtwrklyAOcPHo13xxRzpt1KQuqLExR0gVSrM7OSgZERfc7Pzwuq8dhinimL7lOneNggLsrbklW0W252sO3Bq6zPDtZGkPh4aSMMlBwHU7b00ookH0JAvAcXXk6wm1vaNOWKMITJZl6e7de+j2qvS74yvhXerI0q9OKGZY2aN0QKrgmRHtur09qL2XtdG7yR8ViDmDepc69ZlNjZ0mfrM2/5RQDrRINjtyMBNqklhj0yOOrDHOG8yhTUbInmJo7yyEUfz7HAtdJqmaPUSSsgLIA5dXi2KIiA2w7uDbNd83XFYxq3ZY4pQ8S0gQMxchuoqhKXaDe4Kf3yOh8Wh1EkzoylDDGvmIHnHVYrR9VDL+p+mA8V16jwsMCpZYIyvKkhqQDBJtwXx18RGMNpoyNo2B6N26KFIuhxwOPcZ5hqp7yz8X1BZiSbJJv8AP1yimbOG9vo44eM0DLJiznCyYFs2iGayVZsR5GdBkZinGodAzdgcc/0OUFtx9MWtY47pASGsE8mGnxY5G8pIy81mZgGachIYSzADuc9m+zr4PEKiWQc1fOcn9nXwmZZBI48ozvPjb4jXTxdOMi6rjE7TLf6z6pftB+M+8aHge2eT6nUljZw3iOuMjEk4gxye2+sJqN9U5vrn3wZzV5rTjcqIZjmYLMxpnzr7Fi04WdiO7ICf0JyvlQCJ2/nExN+u4SgDn8uMIJH39S/Jez0urrd8va8DqfDQdUl9TkFrtRGWUCvJVMR75t52dMCEuAOqJ7v+bd1ttX/lNV7Y+dKF1iPzbxSDknsDGQAPTKXUaA9cz7m6cbgMNy0WFAy9PbtJW+554PtjOr1MgkaUMenpyUc/h7vMEMjAbKIUbfXnmsB+fShddG9kl4ZhyeAFaEgAdh6/vlPHp1EQnABm+/kM9ecg6owshPcgRmq7eUYfX6iQStLuJj0xKO1R7vOE6m1dlEKNvci+cE3g9+Igb5x5Wls9IQNKuxdwi2+Zwrjz/pyRwDun02zxGQ2xMmkUmzYG2dgAo7AANgo4jHq9WyszM2mjcBjYBU6gKqj0XgcZEBz4hs3yhhpmqQpCFYCWPcirts0WB3dvQXiaaib7x1t5ETyfdQ+2LdayMFcpsrYZSy3d9jVHgA+B6dYjoXj4bUadzKb5lbopNvcnlmDFuT/iIwbF4dJ4iFlkLJLKeozEuN0MLFr9KskAUB6dsj4J4Zs1Op2yToIFGwSJGY1SXe0hhiI/CUlD+degrBaXVSKskk52R6qKTUDyRuSqRIGR12jaxi2tQsdxfGBY6TQdLUyaeEtFHJpVk8h+VxKYiy7rAZlIs+pW++L6e30vh0TsxSRkWQFm/ECaeVwjG7ILIpI9a5xP4c0ssDOJJJOo8CSpYWd+ipIEC8KQULjjm9/c5nTZvD4AHdWkdEhXaiyRzdRgp6g4UrTEkA8AijeA/q3kGi1CrLIo02pZVpjuaNJI2RCx52gNX1ArH/GwXn1R3sDp9KskIVmG1yZ2L0DTWY1Xm+AR65TQwSfdvugfdLJLJFJu28tXWkmaTuQVKtwt+cChgPiLxISKkrzdKo369lIQyLM0b6YkkiUl1egK4s2N2B14lc6zTsXbZLp5fw+yAgadt1erctyewxbRbgYZtzlp9RLG4JJQL+NsGw8Ls6ajij3vvnLav7SYHnibTnUal0EgUQ6VtpDBQ1Weew7dsSj+Itd1vvEWin6Zd9qStGkSzEMJHC3Yc0w5NWTQs4HcIX6EqtIzN976Rc1uCPIlha+WlcgV2xfxLQdTdpLIQyEAk21HTmVE3HkgOL55oVnPRa/xaUOn3TTAahTP5pmuiI1tSnIIOw+9nBQf6XaJDt0u6Wa1kaR+sZArL3AoUqEVVVgnTzbxrw1o5GVhyrEH8wSD/bKGaHPVPEfhvxDUgK66S4lcsVL9Slcht7V5juBOJD7L5m53R1uVSQWI3OFKjkf7S/vnLxse2c0s7eXvDgGhz1lPskc1+IlMGK8Nzt71mR/ZC5UHevmNAUbJF2Pp2y6qflxeUxaUnOy+Gfs+l1HmI2IBe5h3H0HrnSRfZVIrBllTyjd8hNUao335B/bOij8G11f9pXny8RqBQBy6Yy5Z8H8O+CNPpxtABY15jRP1r2zzP4s0u12H1OehH4Y1jctqW+UH5f2ym8S+zaRhuaUsSLPH/XJljs4uTxu68e1A5xY51/i/wlsYjzH9KypHgfP837ZmdPTlfLuRS5dfDHgh1Eqr6XznQ+BfAYnNU37Z1R+zVtOhZHIIF+2X24+UxX2oki0WkCqRdf1zxr4j8YaZySfXD+Pa+YMVZyQPrnOyzMfXL/Gsd4936gxyF5pnORvLI45Z7SJzWazMrG28zMGZgfWzSmjFsY2/DUa2ltxPvx27ZYamS5IyA1Ddflbi149MTlgG2SUj8RWNH1G08KPYfT64zrIfxoXtu5FX5eUY3XqeM05K7WTNslhEbnqP5W2mtshBckfN5eewPpkdcH2aiJY5GExG1gpAAdVV7B8xK0W4BuxhtVpVYaiUgGRCdjfzLsQMoU+lnn63jWrhufTSEtZLLtvyjdE5Jr1Ngc4FX4jI4GpiWORvvDBkbaQAXVEktTTHbt3eUHg5ZarWD71CwWShHMD+HJfm6RFLVn5T27Yj4rpVf77IwHUhQdJj3jCwCVWQn5TvJJI71z2xTVxBodbqCA08UgMbEeeMJDC6Ip9ASxJA77zd3gWep1o+/QuFkoaeZT+HJutpIGWlrcR5W5AoeuU2slkWIxnTzmNNX1upsIHSWQ6v5T5924dP5a5u6wniEC9PWaggCeLVjZJXnRUMAjRSeVUqTYHB3n3zrPEI7jkHujj91IwPJ9b9q8KB9TJptSF1SLFsKhWURq9Sb2G1g4l4rnyG+4xXx37QdKNFpCWMhEEkYCKwYltOIHc7wAoU2CLNntlf8Y+JpFFL1tUHGo8N0yRaQdRisvThImII2R1tJscm8H8T+DFfDdMirE0mg+6tsDqZD94G6YSxjlR1TGBfcEnA6Pxf7SINNJpZ2WSUnTvGqorIWDmFupcigDmOtgs898WP2gxRyQaZop06MyTmVo2CBCzsQyEb1H4vT3VQIvkZUTeIzSzdeDqz/d/EI5J9DOB1oJSHULDJyDHwy1xRUEjC/DcX3mfTldQ8+l1A1UA6y1qIpNqagxSNZ6gBjVlINd+2Bcv8Xwt4gY16waSVyJEV9u/7tHA8KOELBhsFuEI57DviPw8dA+q1W6GSYxCQGWeKeUFjI7BxasVZUIUqwBfbYrJfE/iNxTzQkiSTQTalCpNqJdXp0lKkdvIrA+1YfTVLp4DJqpdNJKfDHaVLLvK0EyKHO4Vv2DzGxdWMA2h+0+PoRTDTaoRaFa3lPLOSnQYBwNqMLDnd/hI751eimfUwR1p5RDLONQH8tiORTPW0NZIdtt1Vc5wui8VkfUaExq8STeK66OWH+Xpu8fUjkUeU0Ga+OOc9X+DyPuOm29hAgH5BaH9sBLwWSUNF1IZF6GnMRI2tubcgBoNajbGGpgD5/pmtJKWgjMalzFqHbylCpXqSAjfu2ghXvk+lZGfTBF8RCXbKrk2Sx3Q05s89lPb9MbXRxvLNGgXpPpoiQhIB5kVfl90AH1AwEOq8O6Qx/wAfqii8agMzloaYtTWCe3vhgDGRDt+doWFlA1RhA9KTub+GDx/i+mT0iIRpeoBtOjYC+17Y9/f12/0vF4G/Ccv/ABOnpipPf0C7b5+a/wBTgPaQOGVShCx7+bXkMfJxdji+/tmQy2gKjdtkY8Faolr5uhwbyetgAefaDbwgnvZIMg/tkbjfqAUVMS2B27NXb6VgAZmQWV+cMOSooliRzfPfNqDYjrsSe4uiPa/c5rV+JRIEMjqB0jW4gC6F9/plFL8b6WNfNMm8MDwbPy/S8DpdLLd2OwruDmpAaHHcV6Zw8/2q6VAK3N5aNLX96yvP2pmQBYoWNduf/YYXVdrq/BY3NOoP98Qb4T0wJO0cZzLfEWulPljC3+f/ADzcXh+tl7uR/TJ01Msp9dhB0YBxtH7ZW/FnxLEIWAYXXuMqB8Fyt/EkP7nIeLfAKrEWLEkDCz33Xj/jGrDOSPfKd2y+8W0AViMpJUznNPXnMrC5zMmRmVm9vN41EDJbM2BkxGclrpjx7QC5mFArN5nbtOOfX1fqdPc4Xew3eYqFGw7a7n68cA+mT8Q1DdQVbCHzMQFFWp4onzGjdDHNQ4EkXI/m9R/hyv8AEPE0heQOeZQNlc7jt27foe3fOr55TxGEvIxVpCgVDNt2BWHzAbSCXO3uARxxzlhr5vxdOu5yS9hlRdi2j0WJHN80B+eV0niiaZWic20qgJXIZ+mIypI4XkA2aFHLHU6hEXTLvU7JYwfMPRGUnvgKeO+Hhp4lZ5yZyI3KBFjKje6iTy+e9rAAehN8Yj4zpCZpXBkaODpHUU8aBioEi1F0yJCiFWNkWKHNZeeMeIRkwU6mtQhNEGhtcE/1yn8Z8SCHUxKrSDWKAjIpKIxiEL9Vv5AAA1nv274EvEvDUbWxIW1B63mZwYlhLwp1ItydOpWoeooBR6gDH9RLJ96TT79RteKRjIRpwtrs8ijpWxpiSew4/TXiGsTraMqWYRO+4hJDQOmkQE0vqaH65rX+LR/etMw38CcH8Kb+ZEqhs55XA8r8T+zF9TDFK+pLagTJpFbYv3eonaFOFG4r5K3Hknutc5Jfs31suo1W7VKmokX8d2T8KWF2HTMSqNykNC3cL2XbncdZxIumEMxjGrOpE3Rl29PrGcxldu/fvO3gVRBv0x5fFE+/SCpCTpoxt6Um+1klY2pW6pxz9cDh9d8MajUQ6Ix6x45J/wAYuY4gXlijEis3SVWL1ZXcW7c84CX4X1bdHVvqin3WYKYliiD9Z5FjlZdg6fmLXbA0O950vg2uYzQ6donP3BX8wovJadGM9P5o6Rju3etVeOyq0kGqQJKpM7OrbVpWUxyrv8/FFeR3AOBymq+zyaPU/wCq6qQfcokRIyEZmhlMjOvUoLtJ6gIdW/XjJaX4IGonX7xrZJI9agnWMNHG0RiVOgGYXZRZtoCqo4Jris6TwbxsTCfVTQ7QQikLJC6IsYYgs28dzISBXau+Umu8E0z6OGb7nHJINqSW0ab5AKdVZHLK4YE1tJoEUO4Aej+FNT0wRr9QYtc7KxAjRoppDsLErzL/AAyrAbAeDfpnU+GaN9HCI+tuh0XShe2lVpAQheQU9R7RItLRvaffjnJ/s50RhhcRyL1niCldRGI2L1xEOobJ5IxPxD7NNNHqI49shRyvU3zeZLbavy2nnPlBYrz79sDuZfGYYJdW0zxpsjjZP9ZcPIAJQAxL8m14A7Bs5mP420OjR0SeFnkVGHRExVXYhZAQrENtXzCzZog4bw77PvDhqGjGlDUu1d8hP4i7jKA1bWYAoaHIo/XHPC/h6NYpz09IBCemrxfytHTlpLQ25tQVUkdwO+BQ6n7Q4Xh6MWlm1OxxsZo2WMxiudhbh6LL2rsfpm9f8Sa6eRXh8OCCIWDKWZlHeyeNooehHbvnW6WaT7tJvjQTyyBTGgddrBVKoqFLA2Lus+5w3i+pZirx7dssY6opmIhDHzfKNpBZl5v144wOB8c8V8XQF5OjANnoEsi+wLMxJv0zz6bx/UmwZnAJshTtB/RaGdl9ofj5nmYX5EtVA7UOL/XPP5hznO5Xb2YcU1uwR9QfUk/mScA2rOEHy4syZGtRttWcd8N8feE2prKxlwT4NR6R4R9qFMOqoNeoAGejfD/xVBOLVhZ9M+aycd8P8WeIgqxFfXNbc8uOX0+qdoYDkYt4rDcRH+yc8h8C+1NgAkh/XPQdP8YRTRUGFkZrbj4WPG/iWKpG/POV1A5zsPiUXI1e5zktSnOcvr3+8SpGZWbzM046YMZabisWzC2TW28cvFtmzMheay6c7lt9cSabeXe66fygVVgWSR63hNXGW6LghVLJYAHm3DsT7fTF9duVioYKGAulZq9CSey8cY3rZQBGpZVt12jkkkdh/wBc6PGDqNCJZJLJHTVQm0kbWK7i9Due3f2+uLwRfeWJkLCoI2QBipV3DFnFevlFH0rN+L7w5CswLR+cRoDS2aclm4PzAVyefbNa+FV2VKydVViHTTkq3CsS10Fvvx82BDSr965ls7dJEy0WG15BIWkFHhrQUfTCndIvh8zSOTujtQaQs8Mm52A+Y9qvgenfBeLaJgypGZCwhZSItkdQ8Dln3Wb+UCj35yE+pLLEsG6RYY45/L049ibWWMKCp3tQby8DjvgP+Oab/WtFLuficoF3HYN2nnJO31Y0OTdVxVm6vxrSqy+IysAZYlUxMfmjEcCyxFD3X8QseO5vC+KapnZTGXlXTouoZt0abQySBemFjO9ym801DkepwfiehikngDDUSDVBQZOpsQKivPECqACRrXswIAu/bAabSgeIxSG98ulmDWxIUK+mO1R2UWWP1JOVenhXpRyAL1/9JsGbjfubUvHIpPf+D/L/AIQPQDC66VhM8tu0WmkELMZX61ydLqmPbShVLJYIs7TRFcz/ANFR/wCkChhYHpmUTGaTqPINkRqm4UI22zyefbAQ8LQdLw4r/E+8Tq5oBzaak6i/X5lUn8lzeo0ATReIxxqQqySGlssQYoHk+pJBYm+94GCJFkXUtGgil1EsQrqjUKfxF6rTb7feYaKngArzxh/CoPPH1lRvvcTSqqmRSjqiN0y289W0YeZubX2oAN+NyKZ3kUqYVXQPKRRXauqdrauKEdH/ACgYUTKuv6tjpjVlS9jpiVtCict2u1237msWj06rpZi2n06yicwAKlxANIkUW4cb9ocXY5r2w7aFok1caLA8kCrJHK8UYanjdrZY1CllZCBQF8X25A6xIdFFIdp261WibjiN/EQV2n0BUj9KxjxzWxodZG7KHmij6VkWxrpKF9yJK49NwPrm9RoFlk08KbYRJC8rPHHEHO0xKqglSALksiuarFImeaJpARE0OlSTbGqhJJSJGbetedPw62n3J70QDWj1yB4oi69WPWzM1sPlYTuHs+hWRf3r0w+qkTp6xVKfxFZVDKN1RQsarvypH54PSylmWcMwDarpdP8A+0Iz5fk7b93m3d/Ttlr4YHEupVn3U6FPKAEDRClA9gRf1s4FY2vQ6rrAkpvjX5W3eaJxvC1uIG5Rde/scHHqAoZqYiSGWgFYsCZXdVYAeXh/X2xqNWMSRSOzhtVIjsTTMoMjbTtqgaAoenGDWHqN0nLFIxNttjdq6BGu7JUNQOB4n45D5znPTx533xf4UyvuI+dQ4/7ws/1vONli5zj9fRxu8Yr2FLkAl41q04AyUcHGGaRaHFpVyw1PGV0hwaLMMgcm2QOWI1eM6fxF0+Vji1ZmVFivjDH5ucHqpA3IxLMvM6dJlpjDNVkszB7RrIHCHBnNRzzjWZm81lY0+v5pVVpN3qL/AE21mTR/hR33Bj/PuLwet0wZ4yVBBIsnkji+M3q9PvfYPKFUNdA2b47+1Zt5WajXJDI5kIUMikE+u2wVHuee31wcgC6aIMQCGhuyL/iKawEcHXYdl2oDwFssSR3IPA29vrhdQWaCN12r5k3UotvxApA9gecCXiHikcE/Uc+V4gvl8x3IzPVLZ5DcfllRo9eNKvnBcyaVABGC5EidS0bbe0VIKJ44OX/j8TCNSjbNrx3tAth1EG2/QVd4HWaQTahkcnakKlQGZadncF+D3AUV7c4FOuo+7KyqjzdTSRRjpozASRRtFTUPKp3A7vocfmcKujUB26LpuKxS1Q08kZble1kfvmp3aSDRSs7X1dOSoNBmZqJb379u3rjfj2muXSvbeXUKAL8vmSQEkep9BfbAofEpm3TQLHIV1UySK5G0r/D646b07kdOxtB+bmqy01WpY6yOQRS10ZlohA1mSFhSs4JAo2fSx75X+MQqV8QdgOohj2N/MqpFE8W0+nnL9u5vLHV6ZRr4ZK8zQzqTZ+UGEhQPQXZ4wOeV26y6RkBSPUPOB1YRMykSSLGY99AhpDzd7VBrm8Z8HSfqIrojDSRtGNsse8lwoRpR2Q9JRwCeWJ44zVjp0COqPFb5rdu+8Wfr/AJ/7v0xxdCL16RLRkjUgDuXeGUX+ZIHOAnpJfvMeqjTb+JIZVbqEFQdpjkG6OnAeMncLU13yel1cjQT6h2gkOoqIGJptpKhoFWNDGSxLlz35/IYXwmeOaTT9MhlXRFJF77dxgCo49CCjjaeeDg0YR6dXYUkHiEzt/soJ51L0PRd4P5A4G9ZrWXTw6gSxwtADFuKSOxJCxSRNCQpvcit83G27IzPFNBJCFjRyK0xWYRRlyYFbzO291o2z1ttvM1DgZJ9RHJotbIrqyzPLJGbHK9ONLWz2JjYj3Bx3xfx6KCUyMQyyw9MbCHIkDMUUhboNvPmPA284GR6W9WEWbhgNRsEVw7lCIrbi92QyNQNcWe+G0+vYSSSMSqSBqfYtN0Awby7rWwGIu72+mb0eoSN9KN4bpwOhIN8hYfUf5Tiay79unKuBEZT1NjmNldZFj2kDlqk5HFbTgHQM0ciyCRSR94UJsLncbBU15WDDkc1fc5qfw/dHCiF9zqzglwpoqC4Z1WzZYD+vpm/C/FN7Mzo6dKLotamiwO5mFdl44ujyeMyTxIpBDMil+mu0jhQwICmmPFggf1wFPiDwn7zFEqg+ZTtJ20tKSE4HPy1nk3jPgrwuVZSCM9sTVhFgBHN3/LXKsDXPa2GLeN+Cx6liGXnYK5XcOTzmbjt14+Tx6eC6zT8DJLHxnX+NfCTKrEC1U3+l9/yzmJo64znenpllnSk1+Vcpy11vc5Uz4jQN5rMGZljDWZWbzWVGZmZmZF2zMzMzC7ZWa2ZvN3gQ2ZmSzMD651WqACf5hgPE53Qh41BsBfMQB34N/r2zGW2N8+T/wB8hrxaRX7j+4zq8JTWSSQBemAWZaIb6cl6WzxZ/fGdVPtgSNRuJ2kUbJCkMzUB/wDLxwj8Y/7sf+PEvDP4i/7pv+KMAvi3iDPGqooYyUyhSSaVlYnsK7Ac++JeMys4jkSXptJUdohZijNRBv5dpPzdwScP4R/FX/JN/wCYyQH+qj/ff+pwN+LgxpDGTx1YQoWM+XbIoUsS9BQaHubwfjRmZ1SM7miqY8Ko4JCKCQ1s1N9OMsviH+Ev++g/46YOL/tUv+6h/wDFLgUGu0izajSuTKRLR3gxonEbyxqyhakIKng2F/XN+Ju4kkmDsU0h2tbU7blRpipUALtUr3Bsg9sLoP4Ph35/+nmyPiA/A8Q/zv8A8CHArZ9EvXbV8/hzjTklpOoyFkjZ94cUdz8cdgcsdPp/x9TvXhEjZfxJSxWpfmJbv5e3peLSn/V9T/8Anj/zEGWg/wC0z/7mL+8+BzccCwR9YojNqNNLMwKJSyqiOKIFsKevMT8oN8nHJvDRC3RG1hKICWKJvVnm6cxU7eNwogehJrAgXpNPfP8A9Om7/wC4iwvijElSTz920Zv1v72vP54DsulK6bWRxtt6O7Y+1TIEMCyhQxHoSRu5NfvlpqdKs0qRvezoM9AlfMWRd1rzag8exN4sf4Wv/wA0w/QadKGLfFspSLTspKttkFgkGjpiSLHpYBr6DAzTSmSNpnJ6sf3fa1mwNsZav8xZ797y8MO3UykFiXhXuSQNrSAbR6d85PxZyup0yqSAYoLANA1J5bA71llNqn6t72/h/wCI/wCK8CTRqEhKgbWgXqUO4EkJJb9S/wC5xw0Jr42Cb/uhzD+3f+pyrgQew8wYN/tDebB9+5yzi0yCwFWu9UKuu9YA45FCtdU0bhPYgSPwP0K5YBRv9AWjo/nx3ySaZaHlX09BgnH44HpsPHp+2AlqdrrXslMPyYWP6HPNfi/wMRksvykms9bP8/0//XOL+LudIb582ZynTpx5WV4xq/XKjU5b6vucqtTnOPXS+ZmZgzTDMiTkjkDgZebvI5mESvMvI5vCt3mXmsicG2y2Zkc1lT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7890" name="Picture 2"/>
          <p:cNvPicPr>
            <a:picLocks noChangeAspect="1" noChangeArrowheads="1"/>
          </p:cNvPicPr>
          <p:nvPr/>
        </p:nvPicPr>
        <p:blipFill>
          <a:blip r:embed="rId4"/>
          <a:srcRect/>
          <a:stretch>
            <a:fillRect/>
          </a:stretch>
        </p:blipFill>
        <p:spPr bwMode="auto">
          <a:xfrm>
            <a:off x="714348" y="1571612"/>
            <a:ext cx="3095625" cy="2962275"/>
          </a:xfrm>
          <a:prstGeom prst="rect">
            <a:avLst/>
          </a:prstGeom>
          <a:noFill/>
          <a:ln w="9525">
            <a:noFill/>
            <a:miter lim="800000"/>
            <a:headEnd/>
            <a:tailEnd/>
          </a:ln>
          <a:effectLst/>
        </p:spPr>
      </p:pic>
      <p:pic>
        <p:nvPicPr>
          <p:cNvPr id="28"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500826" y="5867416"/>
            <a:ext cx="2214578" cy="642942"/>
          </a:xfrm>
          <a:prstGeom prst="rect">
            <a:avLst/>
          </a:prstGeom>
          <a:noFill/>
        </p:spPr>
      </p:pic>
      <p:pic>
        <p:nvPicPr>
          <p:cNvPr id="37896" name="Picture 8"/>
          <p:cNvPicPr>
            <a:picLocks noChangeAspect="1" noChangeArrowheads="1"/>
          </p:cNvPicPr>
          <p:nvPr/>
        </p:nvPicPr>
        <p:blipFill>
          <a:blip r:embed="rId5"/>
          <a:srcRect/>
          <a:stretch>
            <a:fillRect/>
          </a:stretch>
        </p:blipFill>
        <p:spPr bwMode="auto">
          <a:xfrm>
            <a:off x="3857620" y="1571612"/>
            <a:ext cx="4929222" cy="5214974"/>
          </a:xfrm>
          <a:prstGeom prst="rect">
            <a:avLst/>
          </a:prstGeom>
          <a:noFill/>
          <a:ln w="9525">
            <a:noFill/>
            <a:miter lim="800000"/>
            <a:headEnd/>
            <a:tailEnd/>
          </a:ln>
          <a:effectLst/>
        </p:spPr>
      </p:pic>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000" b="1" dirty="0" smtClean="0"/>
              <a:t>RESULTADO ENTREVISTAS INFORMÁTICA FORENSE (Nivel Directivo)</a:t>
            </a:r>
            <a:endParaRPr lang="es-EC" sz="3000" b="1"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500826" y="5715016"/>
            <a:ext cx="2214578" cy="642942"/>
          </a:xfrm>
          <a:prstGeom prst="rect">
            <a:avLst/>
          </a:prstGeom>
          <a:noFill/>
        </p:spPr>
      </p:pic>
      <p:sp>
        <p:nvSpPr>
          <p:cNvPr id="1026" name="AutoShape 2"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 name="9 CuadroTexto"/>
          <p:cNvSpPr txBox="1"/>
          <p:nvPr/>
        </p:nvSpPr>
        <p:spPr>
          <a:xfrm>
            <a:off x="8715372" y="6488668"/>
            <a:ext cx="428628" cy="369332"/>
          </a:xfrm>
          <a:prstGeom prst="rect">
            <a:avLst/>
          </a:prstGeom>
          <a:noFill/>
        </p:spPr>
        <p:txBody>
          <a:bodyPr wrap="square" rtlCol="0">
            <a:spAutoFit/>
          </a:bodyPr>
          <a:lstStyle/>
          <a:p>
            <a:pPr algn="ctr"/>
            <a:r>
              <a:rPr lang="es-ES" b="1" dirty="0" smtClean="0"/>
              <a:t>22</a:t>
            </a:r>
            <a:endParaRPr lang="es-ES" b="1" dirty="0"/>
          </a:p>
        </p:txBody>
      </p:sp>
      <p:sp>
        <p:nvSpPr>
          <p:cNvPr id="32770" name="AutoShape 2" descr="data:image/jpeg;base64,/9j/4AAQSkZJRgABAQAAAQABAAD/2wCEAAkGBhQSERUUEhQUFRQUFBcYFxgXFRQYFBcWGBQVFRQVGBcXHCYeFxwjHBcYIC8gIycpLCwtGCAxNTAqNSYsLCkBCQoKDgwOFA8PFykcHBwpKSkpKSkpKSkpKSkpLCkpKSkpKSkpKSkpKSkpKSkpKSkpKSkuKSwpKSkpKSksLCwpLP/AABEIAKoBKAMBIgACEQEDEQH/xAAcAAACAgMBAQAAAAAAAAAAAAADBAIFAAEGBwj/xABDEAACAgEDAgQDBgQCBwcFAAABAgMRAAQSIRMxBSJBUQYyYQcUI3GBkTNCobFSchUkYnOzweE0grK0xNHwJUN00vH/xAAZAQEBAQEBAQAAAAAAAAAAAAAAAQIDBAX/xAAfEQEBAAICAwADAAAAAAAAAAAAAQIRAyESMUETMmH/2gAMAwEAAhEDEQA/APSJIy0ZBuxiraWo7BNnt73jvh+rDqzdr98g8wCA/wCE4C+lmKIbPPrfe8JFryIiD6e/BxZtQHJdeVBH9DzkJpgxLLyo23Xbg8/0wNdRjGKHKn3/AL39M3pi3TZiD5rPFEdqGMRhXdgKI2rft3OF0sAbTgfSv64Cp1P4FEH5fY+30yuk1QGxue1Hg2Lrmq9xjBQGGIHsWUH+vH7jAaiHyTKpICgkV9Uuh7C8DEnHRBJAO4Gr5ovYw2p1SI5LEUyUDfqCSR+xzNRFvMa2QCpY0augtcj87xOKPqsqHjaJLNCyVcIPT9cCy0sIBhJHmIo+/wAl5NmA3f4usv58stV+hOL6fzdBqWmNNxze1u3tyuZqYAJHloVEVHrZFAkhr4rdxgWTRbXkruY7/W2Gb0MYUqE43x2SPcbefz5xRZTvL2du8xdyW4JF88VuvjJeDxEEObAkQlOd1KPNtojjg3x/ywH0Y9ILZ5cqTfNbm9f0yDodpA/lcDnkkcGv64PdcDHzDztQobt2/j8uTkEdghQ2XZjfAu+GvuBVVgNamPzEjjYL7Dnv/wAs0hJO70uq/bnIapi20hgOpx2Nn1/QjnIsWWTaK22Ce/f0F1XNDAPEm0Maog//AM/vmyh2m7se2aWfdvA/+UK/uM1ptVasWGBM6aq785N5Df8ATCGUFV/TFp5edtfXA3ATZvJzOaFZCGYE17ZOWUADAzqdhm42Pr6YKOQfvhJJFUGzgRkm4wA1ATvlL4x8WRRXRBzz3x/43d7ANDM3J1x47XdeO/HUcVhTZzzH4h+MHmJ54zn9b4izHk5XPLmN7ejHCYjT6onE5JLzZOQrCo5gyVZqsJpISZFpcic1gb65zeCbMys7fW8GnAtV7VgDD+GQfer/AFwuk4Uvf7/TAxMWDL27nnj9RnR5GtPoAtoADa2L/bAJpAsLmhYJHFgXdDt+mNaEt5ntWAFXyBx39/XBRS9RZFAuyT3oi+x5Avn1wKwab7vuUd2AIokCywXkX7kZMytErIWJYBStHg7m2juDXmyeohkkskC1WvKwIDghjd1XYfvgJWabe4XkKoXaQw3K28gkduaGBiadjG8TE+QA+UA2DZUrxd2D+2KxKy6cclmmNUwBYswI5IIHAH9MstBq90juVYDaqjjdyCxblLHF1+mKSvtjjNNccpJXa1lSzqa49mv9MBfVTN0d24K0Jr5SSGC0RV01jnI6qGSJIyhBl81fMS27zOSoH69+OMZTUqU1F+XeW2gghjUYW6PPJGTl1iBtO5ZaAZW5FqWRasd+61gQTXBEhFXtp7BJO0AhmI2+XlvXD68OX2ALtnq7Zd3lA3FBfmtR9KxLwrWIhLuwCSJIVJP8omlfb9CVYGstdPFS6RmHntVJrmjE/H/TAXlmbrCHb5TIJTyu4c7im0HmyCb9sc8MkfeiMjAQKRuonfYCrwORwOb9e2DnYAzA/P8AeIiPcgmIJXv2YfocfGnCS6jYPM0St6klvxQD/QD9MAY1AKSVyVmLAUeaZWrt+eKp4mu7r+YLdUQd1ba3be/cZuZFVFEflV9MC1ccB4wW49aZucNNp1EwiAqMspKjhb2SHbx6EoDWAxppQY4zwLcGrFgFiR+XBGR1c6hmWxudlK/X5b/asmIzsWmNJNt9OVEm0Ak+lf2xnW6b8SM8VyCKHJ2k3f6YFd1QQEHzKrbh6jj1/M4bqqTYraNt+3r/ANMH0Av4lWXLAihXG7b/AG/rhNLoAFKgA7l3ews9+3pgGUAi/QPx++ZOBZPrYwa6fyoq8cXx24rj98m2n3Mp+ne8ARAFfXvk9oJr0wLw7SWJ4N/0zmPHfi6OJCFa2/Pt+uS3TUxt9Ol8Q8QSJbYjjPO/iP47JsIeM5fxr4rkl4LGs52XUk5zuW3pw45PZ/V+KM5JJysmmvIGTAO+ZdUZXxdmwjnAsc0lFj5zRGS0uEdMIDmEYTZmbci6AIyNYZlyDDKlBbMyTDMysvrU103A9zgoNSsjrt5pTf613/bCwpSSbqJBPp9LGIHTiKmNHeDfA7hS3FDtnR4zmz8KZR7vwPyvIQSK0ke08GNr/Ly1/XI6TTbWXcb6gPbimAviu4r39s34T4cOpLahCCK2s10RfJB5N3gKzQhI9Uq8AEnj6xIT/wA8V8Y8pbp8BtM117KyUeP9lmx2MUdQXDLspqDksy9MmzzV0KxHwzw3YwD2OrESu1i1KtExkOD2DXxQ78YDUOnVZykflDQ35a4KvtDfnTd/ple0dacR21HU9NjZ3bTOQefr2/XGvA9D/FZTKhRunTlXbaqhl7qdvzfKMTkO7TTMTIF6j2pROoW3AqRVbSWIIHpxgDkTa5gUlYzLEKBIpGjZmQG7AJT+uYxO8afcwUT7b3EPs6HVCB+/fi+9YOLRNtmEshWVSjsxUO4ofhMhQgGqIrb3vveR6Lfd0mDkvLKsiExfimRvKq7d4UeW1rgVeA2S/SO0rcWo6bsVBd0EiCr+quAT9PrjfiGkuVwmxBDCJBSIQ7kvQaxe2k9KPm78ZW9fZpH6jqCZfOWVhJ1eqGK7FJHoOxrbzdY18QSyo9oUV3idWAEsn4amzJQXy7Sx5N/N2OBtmV906ogSJYTt2Dc29FkJ3/Mu0OKr1Bu8f0hJcSHhHmaEAFwwCs6oxfdzbKeOw3fnaGq0jjbEhhVdSiJXUYuwjX5ozsqzGKs8cDDwzONSIaTYs5lreS4ZlaTpWQE7sWrdur09cBvT6dFGpJjKdMVQdiWQp1AGJJAJLHj0vIx6HYjq6sXUJIBG7c1wvme2G0rV3Xr9MbCl31KbT51jBAaMsh6ZW2G7i+CPesF4RrmlZ3ZBwgi8jI4sWWJIbizVD6YBmQJAhHUIYo1CjRZgxYsRdAn9ca1rU8YJYksaO0UPK3c/8sWk1FaNQwIIjj58u2xt7NdHtjWv1YPT4b+ID8p7Ue3v3wEEiJk7ts3MBYXZvI8woc+/PveG0rbQzbiQnl5Wu3PHv3GQWU7wm16EpfdtO3by1XXezVYaRwRLXupHB5oKf+WABpTtWuGFiqs9r7A/rhZtYsaqWYcD378c4lqfE1QmZrCA+oIPyjmj9eM8t+L/AI3aXyLwo/c/nkt03hhclj8YfHJJKRnygnkeued6zxEueTiuq1ZPfEjPnL29cxmM6HkmwXUyLtg7ytJtJgi+RZsjeE2ITgWyW7InCC6NuceZcroGo5bAWMlWAbcgVw5XBsMADjBHDPgTgRK5rDKuZlR9VaXVbi4r5rI9LFVYvEolkdyjAFYx6EbjYIG7nji8sI5VJi29/wCtbaP9ayaQBZZAoolFP62wvOrwqrw3xB3mCstiK6IKksflur4r1q+Tj+j8UXrygBiaXgUTxYPAP1GCBG3T7a3bwPrW1hIP6YDSqBHpSPm6oU+/O8SA/wBz+WAQ6pXm1CU3mjQEBSWHDq3A7dximg1btLGJI5E+7owLFHIdmVVBUAXVAnmu+F0MaiLStQD9amPqWbqCUH9eSPoMf8L0ix6jUAX5hE5JJJJIcE2f8oFfTAV0GtVJNQW3ANKGW0k5HSjB/l9wcqdXqUePUqrDd1t6A2NxURSAWRxZUi8s9JEYn1oUszDY4LEkljAT/dewxTQ6YRNpukSOvC4drvcwjWRZWv5m3E8/7VYAfCvHYpZ5JdwjTZGg6lIxYM7Nw3oNwF+vNYquujXSadt6HoSqzLvXdtV5EYhbskK26vphxvTR6hRJISNVJHvLEyBWnQFr9Dtc/l6YHxLT9J5NPGSsb/dj3JKCTUGGUIx8y7gB69yT64Gl1kcul1sqOpSQs0dkAkLDGhYA8gEqa98tfEPE4oNQs0zKsTQMm8mwGEiuE49WF17kVlbqtIVi10MZ2dFQ6MVDuqvCzlFZrPDKaJur/LHdX4Yk82niIVUeKSRtiorll6SoLq6HULV6kC+MAmj0xWHw/cvnDxKbHmAMMtKfUd+3vk2mVWeGwJm16SIn8zIzxvvUdyuwOCfTaRlTo9P95UcKjRaZpLWOMb5lmmhDMNvK/gny9vOfYYeKBH3asoi9JoFVFRKMcscDy2a3WTMa542D3Nh0A0e2bVrGtF9PGwod3b7wt/ndZHQCOV41Sih0oDgHsN6BFau384r88hBowurmVlTYIEdAm8NQklU7muyTXbsP3OVkEH3dOooXfq06nG5QspaNRe0guoEo78+XvzgWuhRelowwG0CqIFbhGyoK/Q1gII1a91FVim6d9gFlYWD6UAvPsM1qfD60+ogI6vSUFd7uqspUv5gp9CD278dsJ4n4QsghiUcKnUFs5A2BQqABux3c/QeuA7pk/FRiTbQc2eOCh7enc4rFMsaq5bbuRy7fUUdx/I3gjrSfx9xWOMKpsm6cIzG+wq14r0OeTfF/xT1JZBGSEJ7bibo967C+9DJbpvDC5Ux8Y/GhkHSRj01J5J5bzEgnPPtTqLyWp1FnEJZM5+3skmM1EZZMXZskxwZypaPHJebbFlasZjN4AjmiMOY8iVyGgjkThGrBk4NI3lhotX6HK/LHwPwxppVVR64q4rFtMauuMVePPZD8JxJpBvABA755Z40ESQhTxjTEvlbIp3jyHTxouDmqGRotVZmElrMw0+oNNpNrK5C05qgoBW+RyOT9bw8aXOysoA2AqQzbj5iDdHgfTAxNIXVCh2obu1sgfL5b4/6YZ9YPvAFG+mRXl3fMD2u/fOz55DT6QB1lKqEdyoreHXcaDF93m3ECx9RjEGgQ6ll6ZWl3q+9tzMTtc9+B274surbeunKGkcPdrexTvUbL3XdC6rjLNp/9YDbJK6TD5D33qRx398Clj0wEom21G05RWEknV3ljF1DZ20WFVV+t5LRTs0iykusWobpowkuTy7+nvDLtpqaq5Fi79JSPICIejLsGoEgk2NXT6nWIK/Nuvy8CuQbxbT6lgYdO0UtQT9TqdN6Mal2jpQN9neFNqB5TycCXh8zmVZCXVNUdsbh0Z2MauY+opi2qGUMQV/I4Lw/SRo87BtRGNKrAFyjAxsDK7IjJSLakCqsD2zekmYfdoDFMF08pYymGTY0aJIse2l3bm3rYIAG1uTxjOpdJH1aHqKk8CIGMM9WUmRv5PTcv74FfoYmkWSKbfENQjz0elJuRgokJqMbHFpaiwL4JxRYEfSzztLqKP4bdVI2nuF9kW00uxi9MAezNZx7w3xjqTQtJHJF0dO6OXjl2tIzRCoyF8y1GWuhwy4GedW02qQGnOpkkjDJIA4Ekcq1a9mKkXgBV5ESdXMnXmdEaJlikkcyx7I9kqlUCbVc3tAXa936s6jVFIU1EkrRtpiybVgVpgdm14yd7KykBX3VVKG4xLU+LI87asLIojbTeR43WV1QajqlUIslRqOB/MUNXxjh8RjfTa47ipnMxRGBWQgQLEp2EblLFCQDzyPfAnr/DXgWKKOV2foSoelApkaLgvLJ1JdpIZtwrklyAOcPHo13xxRzpt1KQuqLExR0gVSrM7OSgZERfc7Pzwuq8dhinimL7lOneNggLsrbklW0W252sO3Bq6zPDtZGkPh4aSMMlBwHU7b00ookH0JAvAcXXk6wm1vaNOWKMITJZl6e7de+j2qvS74yvhXerI0q9OKGZY2aN0QKrgmRHtur09qL2XtdG7yR8ViDmDepc69ZlNjZ0mfrM2/5RQDrRINjtyMBNqklhj0yOOrDHOG8yhTUbInmJo7yyEUfz7HAtdJqmaPUSSsgLIA5dXi2KIiA2w7uDbNd83XFYxq3ZY4pQ8S0gQMxchuoqhKXaDe4Kf3yOh8Wh1EkzoylDDGvmIHnHVYrR9VDL+p+mA8V16jwsMCpZYIyvKkhqQDBJtwXx18RGMNpoyNo2B6N26KFIuhxwOPcZ5hqp7yz8X1BZiSbJJv8AP1yimbOG9vo44eM0DLJiznCyYFs2iGayVZsR5GdBkZinGodAzdgcc/0OUFtx9MWtY47pASGsE8mGnxY5G8pIy81mZgGachIYSzADuc9m+zr4PEKiWQc1fOcn9nXwmZZBI48ozvPjb4jXTxdOMi6rjE7TLf6z6pftB+M+8aHge2eT6nUljZw3iOuMjEk4gxye2+sJqN9U5vrn3wZzV5rTjcqIZjmYLMxpnzr7Fi04WdiO7ICf0JyvlQCJ2/nExN+u4SgDn8uMIJH39S/Jez0urrd8va8DqfDQdUl9TkFrtRGWUCvJVMR75t52dMCEuAOqJ7v+bd1ttX/lNV7Y+dKF1iPzbxSDknsDGQAPTKXUaA9cz7m6cbgMNy0WFAy9PbtJW+554PtjOr1MgkaUMenpyUc/h7vMEMjAbKIUbfXnmsB+fShddG9kl4ZhyeAFaEgAdh6/vlPHp1EQnABm+/kM9ecg6owshPcgRmq7eUYfX6iQStLuJj0xKO1R7vOE6m1dlEKNvci+cE3g9+Igb5x5Wls9IQNKuxdwi2+Zwrjz/pyRwDun02zxGQ2xMmkUmzYG2dgAo7AANgo4jHq9WyszM2mjcBjYBU6gKqj0XgcZEBz4hs3yhhpmqQpCFYCWPcirts0WB3dvQXiaaib7x1t5ETyfdQ+2LdayMFcpsrYZSy3d9jVHgA+B6dYjoXj4bUadzKb5lbopNvcnlmDFuT/iIwbF4dJ4iFlkLJLKeozEuN0MLFr9KskAUB6dsj4J4Zs1Op2yToIFGwSJGY1SXe0hhiI/CUlD+degrBaXVSKskk52R6qKTUDyRuSqRIGR12jaxi2tQsdxfGBY6TQdLUyaeEtFHJpVk8h+VxKYiy7rAZlIs+pW++L6e30vh0TsxSRkWQFm/ECaeVwjG7ILIpI9a5xP4c0ssDOJJJOo8CSpYWd+ipIEC8KQULjjm9/c5nTZvD4AHdWkdEhXaiyRzdRgp6g4UrTEkA8AijeA/q3kGi1CrLIo02pZVpjuaNJI2RCx52gNX1ArH/GwXn1R3sDp9KskIVmG1yZ2L0DTWY1Xm+AR65TQwSfdvugfdLJLJFJu28tXWkmaTuQVKtwt+cChgPiLxISKkrzdKo369lIQyLM0b6YkkiUl1egK4s2N2B14lc6zTsXbZLp5fw+yAgadt1erctyewxbRbgYZtzlp9RLG4JJQL+NsGw8Ls6ajij3vvnLav7SYHnibTnUal0EgUQ6VtpDBQ1Weew7dsSj+Itd1vvEWin6Zd9qStGkSzEMJHC3Yc0w5NWTQs4HcIX6EqtIzN976Rc1uCPIlha+WlcgV2xfxLQdTdpLIQyEAk21HTmVE3HkgOL55oVnPRa/xaUOn3TTAahTP5pmuiI1tSnIIOw+9nBQf6XaJDt0u6Wa1kaR+sZArL3AoUqEVVVgnTzbxrw1o5GVhyrEH8wSD/bKGaHPVPEfhvxDUgK66S4lcsVL9Slcht7V5juBOJD7L5m53R1uVSQWI3OFKjkf7S/vnLxse2c0s7eXvDgGhz1lPskc1+IlMGK8Nzt71mR/ZC5UHevmNAUbJF2Pp2y6qflxeUxaUnOy+Gfs+l1HmI2IBe5h3H0HrnSRfZVIrBllTyjd8hNUao335B/bOij8G11f9pXny8RqBQBy6Yy5Z8H8O+CNPpxtABY15jRP1r2zzP4s0u12H1OehH4Y1jctqW+UH5f2ym8S+zaRhuaUsSLPH/XJljs4uTxu68e1A5xY51/i/wlsYjzH9KypHgfP837ZmdPTlfLuRS5dfDHgh1Eqr6XznQ+BfAYnNU37Z1R+zVtOhZHIIF+2X24+UxX2oki0WkCqRdf1zxr4j8YaZySfXD+Pa+YMVZyQPrnOyzMfXL/Gsd4936gxyF5pnORvLI45Z7SJzWazMrG28zMGZgfWzSmjFsY2/DUa2ltxPvx27ZYamS5IyA1Ddflbi149MTlgG2SUj8RWNH1G08KPYfT64zrIfxoXtu5FX5eUY3XqeM05K7WTNslhEbnqP5W2mtshBckfN5eewPpkdcH2aiJY5GExG1gpAAdVV7B8xK0W4BuxhtVpVYaiUgGRCdjfzLsQMoU+lnn63jWrhufTSEtZLLtvyjdE5Jr1Ngc4FX4jI4GpiWORvvDBkbaQAXVEktTTHbt3eUHg5ZarWD71CwWShHMD+HJfm6RFLVn5T27Yj4rpVf77IwHUhQdJj3jCwCVWQn5TvJJI71z2xTVxBodbqCA08UgMbEeeMJDC6Ip9ASxJA77zd3gWep1o+/QuFkoaeZT+HJutpIGWlrcR5W5AoeuU2slkWIxnTzmNNX1upsIHSWQ6v5T5924dP5a5u6wniEC9PWaggCeLVjZJXnRUMAjRSeVUqTYHB3n3zrPEI7jkHujj91IwPJ9b9q8KB9TJptSF1SLFsKhWURq9Sb2G1g4l4rnyG+4xXx37QdKNFpCWMhEEkYCKwYltOIHc7wAoU2CLNntlf8Y+JpFFL1tUHGo8N0yRaQdRisvThImII2R1tJscm8H8T+DFfDdMirE0mg+6tsDqZD94G6YSxjlR1TGBfcEnA6Pxf7SINNJpZ2WSUnTvGqorIWDmFupcigDmOtgs898WP2gxRyQaZop06MyTmVo2CBCzsQyEb1H4vT3VQIvkZUTeIzSzdeDqz/d/EI5J9DOB1oJSHULDJyDHwy1xRUEjC/DcX3mfTldQ8+l1A1UA6y1qIpNqagxSNZ6gBjVlINd+2Bcv8Xwt4gY16waSVyJEV9u/7tHA8KOELBhsFuEI57DviPw8dA+q1W6GSYxCQGWeKeUFjI7BxasVZUIUqwBfbYrJfE/iNxTzQkiSTQTalCpNqJdXp0lKkdvIrA+1YfTVLp4DJqpdNJKfDHaVLLvK0EyKHO4Vv2DzGxdWMA2h+0+PoRTDTaoRaFa3lPLOSnQYBwNqMLDnd/hI751eimfUwR1p5RDLONQH8tiORTPW0NZIdtt1Vc5wui8VkfUaExq8STeK66OWH+Xpu8fUjkUeU0Ga+OOc9X+DyPuOm29hAgH5BaH9sBLwWSUNF1IZF6GnMRI2tubcgBoNajbGGpgD5/pmtJKWgjMalzFqHbylCpXqSAjfu2ghXvk+lZGfTBF8RCXbKrk2Sx3Q05s89lPb9MbXRxvLNGgXpPpoiQhIB5kVfl90AH1AwEOq8O6Qx/wAfqii8agMzloaYtTWCe3vhgDGRDt+doWFlA1RhA9KTub+GDx/i+mT0iIRpeoBtOjYC+17Y9/f12/0vF4G/Ccv/ABOnpipPf0C7b5+a/wBTgPaQOGVShCx7+bXkMfJxdji+/tmQy2gKjdtkY8Faolr5uhwbyetgAefaDbwgnvZIMg/tkbjfqAUVMS2B27NXb6VgAZmQWV+cMOSooliRzfPfNqDYjrsSe4uiPa/c5rV+JRIEMjqB0jW4gC6F9/plFL8b6WNfNMm8MDwbPy/S8DpdLLd2OwruDmpAaHHcV6Zw8/2q6VAK3N5aNLX96yvP2pmQBYoWNduf/YYXVdrq/BY3NOoP98Qb4T0wJO0cZzLfEWulPljC3+f/ADzcXh+tl7uR/TJ01Msp9dhB0YBxtH7ZW/FnxLEIWAYXXuMqB8Fyt/EkP7nIeLfAKrEWLEkDCz33Xj/jGrDOSPfKd2y+8W0AViMpJUznNPXnMrC5zMmRmVm9vN41EDJbM2BkxGclrpjx7QC5mFArN5nbtOOfX1fqdPc4Xew3eYqFGw7a7n68cA+mT8Q1DdQVbCHzMQFFWp4onzGjdDHNQ4EkXI/m9R/hyv8AEPE0heQOeZQNlc7jt27foe3fOr55TxGEvIxVpCgVDNt2BWHzAbSCXO3uARxxzlhr5vxdOu5yS9hlRdi2j0WJHN80B+eV0niiaZWic20qgJXIZ+mIypI4XkA2aFHLHU6hEXTLvU7JYwfMPRGUnvgKeO+Hhp4lZ5yZyI3KBFjKje6iTy+e9rAAehN8Yj4zpCZpXBkaODpHUU8aBioEi1F0yJCiFWNkWKHNZeeMeIRkwU6mtQhNEGhtcE/1yn8Z8SCHUxKrSDWKAjIpKIxiEL9Vv5AAA1nv274EvEvDUbWxIW1B63mZwYlhLwp1ItydOpWoeooBR6gDH9RLJ96TT79RteKRjIRpwtrs8ijpWxpiSew4/TXiGsTraMqWYRO+4hJDQOmkQE0vqaH65rX+LR/etMw38CcH8Kb+ZEqhs55XA8r8T+zF9TDFK+pLagTJpFbYv3eonaFOFG4r5K3Hknutc5Jfs31suo1W7VKmokX8d2T8KWF2HTMSqNykNC3cL2XbncdZxIumEMxjGrOpE3Rl29PrGcxldu/fvO3gVRBv0x5fFE+/SCpCTpoxt6Um+1klY2pW6pxz9cDh9d8MajUQ6Ix6x45J/wAYuY4gXlijEis3SVWL1ZXcW7c84CX4X1bdHVvqin3WYKYliiD9Z5FjlZdg6fmLXbA0O950vg2uYzQ6donP3BX8wovJadGM9P5o6Rju3etVeOyq0kGqQJKpM7OrbVpWUxyrv8/FFeR3AOBymq+zyaPU/wCq6qQfcokRIyEZmhlMjOvUoLtJ6gIdW/XjJaX4IGonX7xrZJI9agnWMNHG0RiVOgGYXZRZtoCqo4Jris6TwbxsTCfVTQ7QQikLJC6IsYYgs28dzISBXau+Umu8E0z6OGb7nHJINqSW0ab5AKdVZHLK4YE1tJoEUO4Aej+FNT0wRr9QYtc7KxAjRoppDsLErzL/AAyrAbAeDfpnU+GaN9HCI+tuh0XShe2lVpAQheQU9R7RItLRvaffjnJ/s50RhhcRyL1niCldRGI2L1xEOobJ5IxPxD7NNNHqI49shRyvU3zeZLbavy2nnPlBYrz79sDuZfGYYJdW0zxpsjjZP9ZcPIAJQAxL8m14A7Bs5mP420OjR0SeFnkVGHRExVXYhZAQrENtXzCzZog4bw77PvDhqGjGlDUu1d8hP4i7jKA1bWYAoaHIo/XHPC/h6NYpz09IBCemrxfytHTlpLQ25tQVUkdwO+BQ6n7Q4Xh6MWlm1OxxsZo2WMxiudhbh6LL2rsfpm9f8Sa6eRXh8OCCIWDKWZlHeyeNooehHbvnW6WaT7tJvjQTyyBTGgddrBVKoqFLA2Lus+5w3i+pZirx7dssY6opmIhDHzfKNpBZl5v144wOB8c8V8XQF5OjANnoEsi+wLMxJv0zz6bx/UmwZnAJshTtB/RaGdl9ofj5nmYX5EtVA7UOL/XPP5hznO5Xb2YcU1uwR9QfUk/mScA2rOEHy4syZGtRttWcd8N8feE2prKxlwT4NR6R4R9qFMOqoNeoAGejfD/xVBOLVhZ9M+aycd8P8WeIgqxFfXNbc8uOX0+qdoYDkYt4rDcRH+yc8h8C+1NgAkh/XPQdP8YRTRUGFkZrbj4WPG/iWKpG/POV1A5zsPiUXI1e5zktSnOcvr3+8SpGZWbzM046YMZabisWzC2TW28cvFtmzMheay6c7lt9cSabeXe66fygVVgWSR63hNXGW6LghVLJYAHm3DsT7fTF9duVioYKGAulZq9CSey8cY3rZQBGpZVt12jkkkdh/wBc6PGDqNCJZJLJHTVQm0kbWK7i9Due3f2+uLwRfeWJkLCoI2QBipV3DFnFevlFH0rN+L7w5CswLR+cRoDS2aclm4PzAVyefbNa+FV2VKydVViHTTkq3CsS10Fvvx82BDSr965ls7dJEy0WG15BIWkFHhrQUfTCndIvh8zSOTujtQaQs8Mm52A+Y9qvgenfBeLaJgypGZCwhZSItkdQ8Dln3Wb+UCj35yE+pLLEsG6RYY45/L049ibWWMKCp3tQby8DjvgP+Oab/WtFLuficoF3HYN2nnJO31Y0OTdVxVm6vxrSqy+IysAZYlUxMfmjEcCyxFD3X8QseO5vC+KapnZTGXlXTouoZt0abQySBemFjO9ym801DkepwfiehikngDDUSDVBQZOpsQKivPECqACRrXswIAu/bAabSgeIxSG98ulmDWxIUK+mO1R2UWWP1JOVenhXpRyAL1/9JsGbjfubUvHIpPf+D/L/AIQPQDC66VhM8tu0WmkELMZX61ydLqmPbShVLJYIs7TRFcz/ANFR/wCkChhYHpmUTGaTqPINkRqm4UI22zyefbAQ8LQdLw4r/E+8Tq5oBzaak6i/X5lUn8lzeo0ATReIxxqQqySGlssQYoHk+pJBYm+94GCJFkXUtGgil1EsQrqjUKfxF6rTb7feYaKngArzxh/CoPPH1lRvvcTSqqmRSjqiN0y289W0YeZubX2oAN+NyKZ3kUqYVXQPKRRXauqdrauKEdH/ACgYUTKuv6tjpjVlS9jpiVtCict2u1237msWj06rpZi2n06yicwAKlxANIkUW4cb9ocXY5r2w7aFok1caLA8kCrJHK8UYanjdrZY1CllZCBQF8X25A6xIdFFIdp261WibjiN/EQV2n0BUj9KxjxzWxodZG7KHmij6VkWxrpKF9yJK49NwPrm9RoFlk08KbYRJC8rPHHEHO0xKqglSALksiuarFImeaJpARE0OlSTbGqhJJSJGbetedPw62n3J70QDWj1yB4oi69WPWzM1sPlYTuHs+hWRf3r0w+qkTp6xVKfxFZVDKN1RQsarvypH54PSylmWcMwDarpdP8A+0Iz5fk7b93m3d/Ttlr4YHEupVn3U6FPKAEDRClA9gRf1s4FY2vQ6rrAkpvjX5W3eaJxvC1uIG5Rde/scHHqAoZqYiSGWgFYsCZXdVYAeXh/X2xqNWMSRSOzhtVIjsTTMoMjbTtqgaAoenGDWHqN0nLFIxNttjdq6BGu7JUNQOB4n45D5znPTx533xf4UyvuI+dQ4/7ws/1vONli5zj9fRxu8Yr2FLkAl41q04AyUcHGGaRaHFpVyw1PGV0hwaLMMgcm2QOWI1eM6fxF0+Vji1ZmVFivjDH5ucHqpA3IxLMvM6dJlpjDNVkszB7RrIHCHBnNRzzjWZm81lY0+v5pVVpN3qL/AE21mTR/hR33Bj/PuLwet0wZ4yVBBIsnkji+M3q9PvfYPKFUNdA2b47+1Zt5WajXJDI5kIUMikE+u2wVHuee31wcgC6aIMQCGhuyL/iKawEcHXYdl2oDwFssSR3IPA29vrhdQWaCN12r5k3UotvxApA9gecCXiHikcE/Uc+V4gvl8x3IzPVLZ5DcfllRo9eNKvnBcyaVABGC5EidS0bbe0VIKJ44OX/j8TCNSjbNrx3tAth1EG2/QVd4HWaQTahkcnakKlQGZadncF+D3AUV7c4FOuo+7KyqjzdTSRRjpozASRRtFTUPKp3A7vocfmcKujUB26LpuKxS1Q08kZble1kfvmp3aSDRSs7X1dOSoNBmZqJb379u3rjfj2muXSvbeXUKAL8vmSQEkep9BfbAofEpm3TQLHIV1UySK5G0r/D646b07kdOxtB+bmqy01WpY6yOQRS10ZlohA1mSFhSs4JAo2fSx75X+MQqV8QdgOohj2N/MqpFE8W0+nnL9u5vLHV6ZRr4ZK8zQzqTZ+UGEhQPQXZ4wOeV26y6RkBSPUPOB1YRMykSSLGY99AhpDzd7VBrm8Z8HSfqIrojDSRtGNsse8lwoRpR2Q9JRwCeWJ44zVjp0COqPFb5rdu+8Wfr/AJ/7v0xxdCL16RLRkjUgDuXeGUX+ZIHOAnpJfvMeqjTb+JIZVbqEFQdpjkG6OnAeMncLU13yel1cjQT6h2gkOoqIGJptpKhoFWNDGSxLlz35/IYXwmeOaTT9MhlXRFJF77dxgCo49CCjjaeeDg0YR6dXYUkHiEzt/soJ51L0PRd4P5A4G9ZrWXTw6gSxwtADFuKSOxJCxSRNCQpvcit83G27IzPFNBJCFjRyK0xWYRRlyYFbzO291o2z1ttvM1DgZJ9RHJotbIrqyzPLJGbHK9ONLWz2JjYj3Bx3xfx6KCUyMQyyw9MbCHIkDMUUhboNvPmPA284GR6W9WEWbhgNRsEVw7lCIrbi92QyNQNcWe+G0+vYSSSMSqSBqfYtN0Awby7rWwGIu72+mb0eoSN9KN4bpwOhIN8hYfUf5Tiay79unKuBEZT1NjmNldZFj2kDlqk5HFbTgHQM0ciyCRSR94UJsLncbBU15WDDkc1fc5qfw/dHCiF9zqzglwpoqC4Z1WzZYD+vpm/C/FN7Mzo6dKLotamiwO5mFdl44ujyeMyTxIpBDMil+mu0jhQwICmmPFggf1wFPiDwn7zFEqg+ZTtJ20tKSE4HPy1nk3jPgrwuVZSCM9sTVhFgBHN3/LXKsDXPa2GLeN+Cx6liGXnYK5XcOTzmbjt14+Tx6eC6zT8DJLHxnX+NfCTKrEC1U3+l9/yzmJo64znenpllnSk1+Vcpy11vc5Uz4jQN5rMGZljDWZWbzWVGZmZmZF2zMzMzC7ZWa2ZvN3gQ2ZmSzMD651WqACf5hgPE53Qh41BsBfMQB34N/r2zGW2N8+T/wB8hrxaRX7j+4zq8JTWSSQBemAWZaIb6cl6WzxZ/fGdVPtgSNRuJ2kUbJCkMzUB/wDLxwj8Y/7sf+PEvDP4i/7pv+KMAvi3iDPGqooYyUyhSSaVlYnsK7Ac++JeMys4jkSXptJUdohZijNRBv5dpPzdwScP4R/FX/JN/wCYyQH+qj/ff+pwN+LgxpDGTx1YQoWM+XbIoUsS9BQaHubwfjRmZ1SM7miqY8Ko4JCKCQ1s1N9OMsviH+Ev++g/46YOL/tUv+6h/wDFLgUGu0izajSuTKRLR3gxonEbyxqyhakIKng2F/XN+Ju4kkmDsU0h2tbU7blRpipUALtUr3Bsg9sLoP4Ph35/+nmyPiA/A8Q/zv8A8CHArZ9EvXbV8/hzjTklpOoyFkjZ94cUdz8cdgcsdPp/x9TvXhEjZfxJSxWpfmJbv5e3peLSn/V9T/8Anj/zEGWg/wC0z/7mL+8+BzccCwR9YojNqNNLMwKJSyqiOKIFsKevMT8oN8nHJvDRC3RG1hKICWKJvVnm6cxU7eNwogehJrAgXpNPfP8A9Om7/wC4iwvijElSTz920Zv1v72vP54DsulK6bWRxtt6O7Y+1TIEMCyhQxHoSRu5NfvlpqdKs0qRvezoM9AlfMWRd1rzag8exN4sf4Wv/wA0w/QadKGLfFspSLTspKttkFgkGjpiSLHpYBr6DAzTSmSNpnJ6sf3fa1mwNsZav8xZ797y8MO3UykFiXhXuSQNrSAbR6d85PxZyup0yqSAYoLANA1J5bA71llNqn6t72/h/wCI/wCK8CTRqEhKgbWgXqUO4EkJJb9S/wC5xw0Jr42Cb/uhzD+3f+pyrgQew8wYN/tDebB9+5yzi0yCwFWu9UKuu9YA45FCtdU0bhPYgSPwP0K5YBRv9AWjo/nx3ySaZaHlX09BgnH44HpsPHp+2AlqdrrXslMPyYWP6HPNfi/wMRksvykms9bP8/0//XOL+LudIb582ZynTpx5WV4xq/XKjU5b6vucqtTnOPXS+ZmZgzTDMiTkjkDgZebvI5mESvMvI5vCt3mXmsicG2y2Zkc1lT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7890" name="Picture 2"/>
          <p:cNvPicPr>
            <a:picLocks noChangeAspect="1" noChangeArrowheads="1"/>
          </p:cNvPicPr>
          <p:nvPr/>
        </p:nvPicPr>
        <p:blipFill>
          <a:blip r:embed="rId4"/>
          <a:srcRect/>
          <a:stretch>
            <a:fillRect/>
          </a:stretch>
        </p:blipFill>
        <p:spPr bwMode="auto">
          <a:xfrm>
            <a:off x="714348" y="2143116"/>
            <a:ext cx="3095625" cy="2962275"/>
          </a:xfrm>
          <a:prstGeom prst="rect">
            <a:avLst/>
          </a:prstGeom>
          <a:noFill/>
          <a:ln w="9525">
            <a:noFill/>
            <a:miter lim="800000"/>
            <a:headEnd/>
            <a:tailEnd/>
          </a:ln>
          <a:effectLst/>
        </p:spPr>
      </p:pic>
      <p:pic>
        <p:nvPicPr>
          <p:cNvPr id="41986" name="Picture 2"/>
          <p:cNvPicPr>
            <a:picLocks noChangeAspect="1" noChangeArrowheads="1"/>
          </p:cNvPicPr>
          <p:nvPr/>
        </p:nvPicPr>
        <p:blipFill>
          <a:blip r:embed="rId5"/>
          <a:srcRect/>
          <a:stretch>
            <a:fillRect/>
          </a:stretch>
        </p:blipFill>
        <p:spPr bwMode="auto">
          <a:xfrm>
            <a:off x="4014817" y="2128842"/>
            <a:ext cx="4772025" cy="1943100"/>
          </a:xfrm>
          <a:prstGeom prst="rect">
            <a:avLst/>
          </a:prstGeom>
          <a:noFill/>
          <a:ln w="9525">
            <a:noFill/>
            <a:miter lim="800000"/>
            <a:headEnd/>
            <a:tailEnd/>
          </a:ln>
          <a:effectLst/>
        </p:spPr>
      </p:pic>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000" b="1" dirty="0" smtClean="0"/>
              <a:t>RESULTADO ENTREVISTAS INFORMÁTICA FORENSE (Nivel Directivo)</a:t>
            </a:r>
            <a:endParaRPr lang="es-EC" sz="3000" b="1"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500826" y="5715016"/>
            <a:ext cx="2214578" cy="642942"/>
          </a:xfrm>
          <a:prstGeom prst="rect">
            <a:avLst/>
          </a:prstGeom>
          <a:noFill/>
        </p:spPr>
      </p:pic>
      <p:sp>
        <p:nvSpPr>
          <p:cNvPr id="1026" name="AutoShape 2"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 name="9 CuadroTexto"/>
          <p:cNvSpPr txBox="1"/>
          <p:nvPr/>
        </p:nvSpPr>
        <p:spPr>
          <a:xfrm>
            <a:off x="8715372" y="6488668"/>
            <a:ext cx="428628" cy="369332"/>
          </a:xfrm>
          <a:prstGeom prst="rect">
            <a:avLst/>
          </a:prstGeom>
          <a:noFill/>
        </p:spPr>
        <p:txBody>
          <a:bodyPr wrap="square" rtlCol="0">
            <a:spAutoFit/>
          </a:bodyPr>
          <a:lstStyle/>
          <a:p>
            <a:pPr algn="ctr"/>
            <a:r>
              <a:rPr lang="es-ES" b="1" dirty="0" smtClean="0"/>
              <a:t>22</a:t>
            </a:r>
            <a:endParaRPr lang="es-ES" b="1" dirty="0"/>
          </a:p>
        </p:txBody>
      </p:sp>
      <p:sp>
        <p:nvSpPr>
          <p:cNvPr id="32770" name="AutoShape 2" descr="data:image/jpeg;base64,/9j/4AAQSkZJRgABAQAAAQABAAD/2wCEAAkGBhQSERUUEhQUFRQUFBcYFxgXFRQYFBcWGBQVFRQVGBcXHCYeFxwjHBcYIC8gIycpLCwtGCAxNTAqNSYsLCkBCQoKDgwOFA8PFykcHBwpKSkpKSkpKSkpKSkpLCkpKSkpKSkpKSkpKSkpKSkpKSkpKSkuKSwpKSkpKSksLCwpLP/AABEIAKoBKAMBIgACEQEDEQH/xAAcAAACAgMBAQAAAAAAAAAAAAADBAIFAAEGBwj/xABDEAACAgEDAgQDBgQCBwcFAAABAgMRAAQSIRMxBSJBUQYyYQcUI3GBkTNCobFSchUkYnOzweE0grK0xNHwJUN00vH/xAAZAQEBAQEBAQAAAAAAAAAAAAAAAQIDBAX/xAAfEQEBAAICAwADAAAAAAAAAAAAAQIRAyESMUETMmH/2gAMAwEAAhEDEQA/APSJIy0ZBuxiraWo7BNnt73jvh+rDqzdr98g8wCA/wCE4C+lmKIbPPrfe8JFryIiD6e/BxZtQHJdeVBH9DzkJpgxLLyo23Xbg8/0wNdRjGKHKn3/AL39M3pi3TZiD5rPFEdqGMRhXdgKI2rft3OF0sAbTgfSv64Cp1P4FEH5fY+30yuk1QGxue1Hg2Lrmq9xjBQGGIHsWUH+vH7jAaiHyTKpICgkV9Uuh7C8DEnHRBJAO4Gr5ovYw2p1SI5LEUyUDfqCSR+xzNRFvMa2QCpY0augtcj87xOKPqsqHjaJLNCyVcIPT9cCy0sIBhJHmIo+/wAl5NmA3f4usv58stV+hOL6fzdBqWmNNxze1u3tyuZqYAJHloVEVHrZFAkhr4rdxgWTRbXkruY7/W2Gb0MYUqE43x2SPcbefz5xRZTvL2du8xdyW4JF88VuvjJeDxEEObAkQlOd1KPNtojjg3x/ywH0Y9ILZ5cqTfNbm9f0yDodpA/lcDnkkcGv64PdcDHzDztQobt2/j8uTkEdghQ2XZjfAu+GvuBVVgNamPzEjjYL7Dnv/wAs0hJO70uq/bnIapi20hgOpx2Nn1/QjnIsWWTaK22Ce/f0F1XNDAPEm0Maog//AM/vmyh2m7se2aWfdvA/+UK/uM1ptVasWGBM6aq785N5Df8ATCGUFV/TFp5edtfXA3ATZvJzOaFZCGYE17ZOWUADAzqdhm42Pr6YKOQfvhJJFUGzgRkm4wA1ATvlL4x8WRRXRBzz3x/43d7ANDM3J1x47XdeO/HUcVhTZzzH4h+MHmJ54zn9b4izHk5XPLmN7ejHCYjT6onE5JLzZOQrCo5gyVZqsJpISZFpcic1gb65zeCbMys7fW8GnAtV7VgDD+GQfer/AFwuk4Uvf7/TAxMWDL27nnj9RnR5GtPoAtoADa2L/bAJpAsLmhYJHFgXdDt+mNaEt5ntWAFXyBx39/XBRS9RZFAuyT3oi+x5Avn1wKwab7vuUd2AIokCywXkX7kZMytErIWJYBStHg7m2juDXmyeohkkskC1WvKwIDghjd1XYfvgJWabe4XkKoXaQw3K28gkduaGBiadjG8TE+QA+UA2DZUrxd2D+2KxKy6cclmmNUwBYswI5IIHAH9MstBq90juVYDaqjjdyCxblLHF1+mKSvtjjNNccpJXa1lSzqa49mv9MBfVTN0d24K0Jr5SSGC0RV01jnI6qGSJIyhBl81fMS27zOSoH69+OMZTUqU1F+XeW2gghjUYW6PPJGTl1iBtO5ZaAZW5FqWRasd+61gQTXBEhFXtp7BJO0AhmI2+XlvXD68OX2ALtnq7Zd3lA3FBfmtR9KxLwrWIhLuwCSJIVJP8omlfb9CVYGstdPFS6RmHntVJrmjE/H/TAXlmbrCHb5TIJTyu4c7im0HmyCb9sc8MkfeiMjAQKRuonfYCrwORwOb9e2DnYAzA/P8AeIiPcgmIJXv2YfocfGnCS6jYPM0St6klvxQD/QD9MAY1AKSVyVmLAUeaZWrt+eKp4mu7r+YLdUQd1ba3be/cZuZFVFEflV9MC1ccB4wW49aZucNNp1EwiAqMspKjhb2SHbx6EoDWAxppQY4zwLcGrFgFiR+XBGR1c6hmWxudlK/X5b/asmIzsWmNJNt9OVEm0Ak+lf2xnW6b8SM8VyCKHJ2k3f6YFd1QQEHzKrbh6jj1/M4bqqTYraNt+3r/ANMH0Av4lWXLAihXG7b/AG/rhNLoAFKgA7l3ews9+3pgGUAi/QPx++ZOBZPrYwa6fyoq8cXx24rj98m2n3Mp+ne8ARAFfXvk9oJr0wLw7SWJ4N/0zmPHfi6OJCFa2/Pt+uS3TUxt9Ol8Q8QSJbYjjPO/iP47JsIeM5fxr4rkl4LGs52XUk5zuW3pw45PZ/V+KM5JJysmmvIGTAO+ZdUZXxdmwjnAsc0lFj5zRGS0uEdMIDmEYTZmbci6AIyNYZlyDDKlBbMyTDMysvrU103A9zgoNSsjrt5pTf613/bCwpSSbqJBPp9LGIHTiKmNHeDfA7hS3FDtnR4zmz8KZR7vwPyvIQSK0ke08GNr/Ly1/XI6TTbWXcb6gPbimAviu4r39s34T4cOpLahCCK2s10RfJB5N3gKzQhI9Uq8AEnj6xIT/wA8V8Y8pbp8BtM117KyUeP9lmx2MUdQXDLspqDksy9MmzzV0KxHwzw3YwD2OrESu1i1KtExkOD2DXxQ78YDUOnVZykflDQ35a4KvtDfnTd/ple0dacR21HU9NjZ3bTOQefr2/XGvA9D/FZTKhRunTlXbaqhl7qdvzfKMTkO7TTMTIF6j2pROoW3AqRVbSWIIHpxgDkTa5gUlYzLEKBIpGjZmQG7AJT+uYxO8afcwUT7b3EPs6HVCB+/fi+9YOLRNtmEshWVSjsxUO4ofhMhQgGqIrb3vveR6Lfd0mDkvLKsiExfimRvKq7d4UeW1rgVeA2S/SO0rcWo6bsVBd0EiCr+quAT9PrjfiGkuVwmxBDCJBSIQ7kvQaxe2k9KPm78ZW9fZpH6jqCZfOWVhJ1eqGK7FJHoOxrbzdY18QSyo9oUV3idWAEsn4amzJQXy7Sx5N/N2OBtmV906ogSJYTt2Dc29FkJ3/Mu0OKr1Bu8f0hJcSHhHmaEAFwwCs6oxfdzbKeOw3fnaGq0jjbEhhVdSiJXUYuwjX5ozsqzGKs8cDDwzONSIaTYs5lreS4ZlaTpWQE7sWrdur09cBvT6dFGpJjKdMVQdiWQp1AGJJAJLHj0vIx6HYjq6sXUJIBG7c1wvme2G0rV3Xr9MbCl31KbT51jBAaMsh6ZW2G7i+CPesF4RrmlZ3ZBwgi8jI4sWWJIbizVD6YBmQJAhHUIYo1CjRZgxYsRdAn9ca1rU8YJYksaO0UPK3c/8sWk1FaNQwIIjj58u2xt7NdHtjWv1YPT4b+ID8p7Ue3v3wEEiJk7ts3MBYXZvI8woc+/PveG0rbQzbiQnl5Wu3PHv3GQWU7wm16EpfdtO3by1XXezVYaRwRLXupHB5oKf+WABpTtWuGFiqs9r7A/rhZtYsaqWYcD378c4lqfE1QmZrCA+oIPyjmj9eM8t+L/AI3aXyLwo/c/nkt03hhclj8YfHJJKRnygnkeued6zxEueTiuq1ZPfEjPnL29cxmM6HkmwXUyLtg7ytJtJgi+RZsjeE2ITgWyW7InCC6NuceZcroGo5bAWMlWAbcgVw5XBsMADjBHDPgTgRK5rDKuZlR9VaXVbi4r5rI9LFVYvEolkdyjAFYx6EbjYIG7nji8sI5VJi29/wCtbaP9ayaQBZZAoolFP62wvOrwqrw3xB3mCstiK6IKksflur4r1q+Tj+j8UXrygBiaXgUTxYPAP1GCBG3T7a3bwPrW1hIP6YDSqBHpSPm6oU+/O8SA/wBz+WAQ6pXm1CU3mjQEBSWHDq3A7dximg1btLGJI5E+7owLFHIdmVVBUAXVAnmu+F0MaiLStQD9amPqWbqCUH9eSPoMf8L0ix6jUAX5hE5JJJJIcE2f8oFfTAV0GtVJNQW3ANKGW0k5HSjB/l9wcqdXqUePUqrDd1t6A2NxURSAWRxZUi8s9JEYn1oUszDY4LEkljAT/dewxTQ6YRNpukSOvC4drvcwjWRZWv5m3E8/7VYAfCvHYpZ5JdwjTZGg6lIxYM7Nw3oNwF+vNYquujXSadt6HoSqzLvXdtV5EYhbskK26vphxvTR6hRJISNVJHvLEyBWnQFr9Dtc/l6YHxLT9J5NPGSsb/dj3JKCTUGGUIx8y7gB69yT64Gl1kcul1sqOpSQs0dkAkLDGhYA8gEqa98tfEPE4oNQs0zKsTQMm8mwGEiuE49WF17kVlbqtIVi10MZ2dFQ6MVDuqvCzlFZrPDKaJur/LHdX4Yk82niIVUeKSRtiorll6SoLq6HULV6kC+MAmj0xWHw/cvnDxKbHmAMMtKfUd+3vk2mVWeGwJm16SIn8zIzxvvUdyuwOCfTaRlTo9P95UcKjRaZpLWOMb5lmmhDMNvK/gny9vOfYYeKBH3asoi9JoFVFRKMcscDy2a3WTMa542D3Nh0A0e2bVrGtF9PGwod3b7wt/ndZHQCOV41Sih0oDgHsN6BFau384r88hBowurmVlTYIEdAm8NQklU7muyTXbsP3OVkEH3dOooXfq06nG5QspaNRe0guoEo78+XvzgWuhRelowwG0CqIFbhGyoK/Q1gII1a91FVim6d9gFlYWD6UAvPsM1qfD60+ogI6vSUFd7uqspUv5gp9CD278dsJ4n4QsghiUcKnUFs5A2BQqABux3c/QeuA7pk/FRiTbQc2eOCh7enc4rFMsaq5bbuRy7fUUdx/I3gjrSfx9xWOMKpsm6cIzG+wq14r0OeTfF/xT1JZBGSEJ7bibo967C+9DJbpvDC5Ux8Y/GhkHSRj01J5J5bzEgnPPtTqLyWp1FnEJZM5+3skmM1EZZMXZskxwZypaPHJebbFlasZjN4AjmiMOY8iVyGgjkThGrBk4NI3lhotX6HK/LHwPwxppVVR64q4rFtMauuMVePPZD8JxJpBvABA755Z40ESQhTxjTEvlbIp3jyHTxouDmqGRotVZmElrMw0+oNNpNrK5C05qgoBW+RyOT9bw8aXOysoA2AqQzbj5iDdHgfTAxNIXVCh2obu1sgfL5b4/6YZ9YPvAFG+mRXl3fMD2u/fOz55DT6QB1lKqEdyoreHXcaDF93m3ECx9RjEGgQ6ll6ZWl3q+9tzMTtc9+B274surbeunKGkcPdrexTvUbL3XdC6rjLNp/9YDbJK6TD5D33qRx398Clj0wEom21G05RWEknV3ljF1DZ20WFVV+t5LRTs0iykusWobpowkuTy7+nvDLtpqaq5Fi79JSPICIejLsGoEgk2NXT6nWIK/Nuvy8CuQbxbT6lgYdO0UtQT9TqdN6Mal2jpQN9neFNqB5TycCXh8zmVZCXVNUdsbh0Z2MauY+opi2qGUMQV/I4Lw/SRo87BtRGNKrAFyjAxsDK7IjJSLakCqsD2zekmYfdoDFMF08pYymGTY0aJIse2l3bm3rYIAG1uTxjOpdJH1aHqKk8CIGMM9WUmRv5PTcv74FfoYmkWSKbfENQjz0elJuRgokJqMbHFpaiwL4JxRYEfSzztLqKP4bdVI2nuF9kW00uxi9MAezNZx7w3xjqTQtJHJF0dO6OXjl2tIzRCoyF8y1GWuhwy4GedW02qQGnOpkkjDJIA4Ekcq1a9mKkXgBV5ESdXMnXmdEaJlikkcyx7I9kqlUCbVc3tAXa936s6jVFIU1EkrRtpiybVgVpgdm14yd7KykBX3VVKG4xLU+LI87asLIojbTeR43WV1QajqlUIslRqOB/MUNXxjh8RjfTa47ipnMxRGBWQgQLEp2EblLFCQDzyPfAnr/DXgWKKOV2foSoelApkaLgvLJ1JdpIZtwrklyAOcPHo13xxRzpt1KQuqLExR0gVSrM7OSgZERfc7Pzwuq8dhinimL7lOneNggLsrbklW0W252sO3Bq6zPDtZGkPh4aSMMlBwHU7b00ookH0JAvAcXXk6wm1vaNOWKMITJZl6e7de+j2qvS74yvhXerI0q9OKGZY2aN0QKrgmRHtur09qL2XtdG7yR8ViDmDepc69ZlNjZ0mfrM2/5RQDrRINjtyMBNqklhj0yOOrDHOG8yhTUbInmJo7yyEUfz7HAtdJqmaPUSSsgLIA5dXi2KIiA2w7uDbNd83XFYxq3ZY4pQ8S0gQMxchuoqhKXaDe4Kf3yOh8Wh1EkzoylDDGvmIHnHVYrR9VDL+p+mA8V16jwsMCpZYIyvKkhqQDBJtwXx18RGMNpoyNo2B6N26KFIuhxwOPcZ5hqp7yz8X1BZiSbJJv8AP1yimbOG9vo44eM0DLJiznCyYFs2iGayVZsR5GdBkZinGodAzdgcc/0OUFtx9MWtY47pASGsE8mGnxY5G8pIy81mZgGachIYSzADuc9m+zr4PEKiWQc1fOcn9nXwmZZBI48ozvPjb4jXTxdOMi6rjE7TLf6z6pftB+M+8aHge2eT6nUljZw3iOuMjEk4gxye2+sJqN9U5vrn3wZzV5rTjcqIZjmYLMxpnzr7Fi04WdiO7ICf0JyvlQCJ2/nExN+u4SgDn8uMIJH39S/Jez0urrd8va8DqfDQdUl9TkFrtRGWUCvJVMR75t52dMCEuAOqJ7v+bd1ttX/lNV7Y+dKF1iPzbxSDknsDGQAPTKXUaA9cz7m6cbgMNy0WFAy9PbtJW+554PtjOr1MgkaUMenpyUc/h7vMEMjAbKIUbfXnmsB+fShddG9kl4ZhyeAFaEgAdh6/vlPHp1EQnABm+/kM9ecg6owshPcgRmq7eUYfX6iQStLuJj0xKO1R7vOE6m1dlEKNvci+cE3g9+Igb5x5Wls9IQNKuxdwi2+Zwrjz/pyRwDun02zxGQ2xMmkUmzYG2dgAo7AANgo4jHq9WyszM2mjcBjYBU6gKqj0XgcZEBz4hs3yhhpmqQpCFYCWPcirts0WB3dvQXiaaib7x1t5ETyfdQ+2LdayMFcpsrYZSy3d9jVHgA+B6dYjoXj4bUadzKb5lbopNvcnlmDFuT/iIwbF4dJ4iFlkLJLKeozEuN0MLFr9KskAUB6dsj4J4Zs1Op2yToIFGwSJGY1SXe0hhiI/CUlD+degrBaXVSKskk52R6qKTUDyRuSqRIGR12jaxi2tQsdxfGBY6TQdLUyaeEtFHJpVk8h+VxKYiy7rAZlIs+pW++L6e30vh0TsxSRkWQFm/ECaeVwjG7ILIpI9a5xP4c0ssDOJJJOo8CSpYWd+ipIEC8KQULjjm9/c5nTZvD4AHdWkdEhXaiyRzdRgp6g4UrTEkA8AijeA/q3kGi1CrLIo02pZVpjuaNJI2RCx52gNX1ArH/GwXn1R3sDp9KskIVmG1yZ2L0DTWY1Xm+AR65TQwSfdvugfdLJLJFJu28tXWkmaTuQVKtwt+cChgPiLxISKkrzdKo369lIQyLM0b6YkkiUl1egK4s2N2B14lc6zTsXbZLp5fw+yAgadt1erctyewxbRbgYZtzlp9RLG4JJQL+NsGw8Ls6ajij3vvnLav7SYHnibTnUal0EgUQ6VtpDBQ1Weew7dsSj+Itd1vvEWin6Zd9qStGkSzEMJHC3Yc0w5NWTQs4HcIX6EqtIzN976Rc1uCPIlha+WlcgV2xfxLQdTdpLIQyEAk21HTmVE3HkgOL55oVnPRa/xaUOn3TTAahTP5pmuiI1tSnIIOw+9nBQf6XaJDt0u6Wa1kaR+sZArL3AoUqEVVVgnTzbxrw1o5GVhyrEH8wSD/bKGaHPVPEfhvxDUgK66S4lcsVL9Slcht7V5juBOJD7L5m53R1uVSQWI3OFKjkf7S/vnLxse2c0s7eXvDgGhz1lPskc1+IlMGK8Nzt71mR/ZC5UHevmNAUbJF2Pp2y6qflxeUxaUnOy+Gfs+l1HmI2IBe5h3H0HrnSRfZVIrBllTyjd8hNUao335B/bOij8G11f9pXny8RqBQBy6Yy5Z8H8O+CNPpxtABY15jRP1r2zzP4s0u12H1OehH4Y1jctqW+UH5f2ym8S+zaRhuaUsSLPH/XJljs4uTxu68e1A5xY51/i/wlsYjzH9KypHgfP837ZmdPTlfLuRS5dfDHgh1Eqr6XznQ+BfAYnNU37Z1R+zVtOhZHIIF+2X24+UxX2oki0WkCqRdf1zxr4j8YaZySfXD+Pa+YMVZyQPrnOyzMfXL/Gsd4936gxyF5pnORvLI45Z7SJzWazMrG28zMGZgfWzSmjFsY2/DUa2ltxPvx27ZYamS5IyA1Ddflbi149MTlgG2SUj8RWNH1G08KPYfT64zrIfxoXtu5FX5eUY3XqeM05K7WTNslhEbnqP5W2mtshBckfN5eewPpkdcH2aiJY5GExG1gpAAdVV7B8xK0W4BuxhtVpVYaiUgGRCdjfzLsQMoU+lnn63jWrhufTSEtZLLtvyjdE5Jr1Ngc4FX4jI4GpiWORvvDBkbaQAXVEktTTHbt3eUHg5ZarWD71CwWShHMD+HJfm6RFLVn5T27Yj4rpVf77IwHUhQdJj3jCwCVWQn5TvJJI71z2xTVxBodbqCA08UgMbEeeMJDC6Ip9ASxJA77zd3gWep1o+/QuFkoaeZT+HJutpIGWlrcR5W5AoeuU2slkWIxnTzmNNX1upsIHSWQ6v5T5924dP5a5u6wniEC9PWaggCeLVjZJXnRUMAjRSeVUqTYHB3n3zrPEI7jkHujj91IwPJ9b9q8KB9TJptSF1SLFsKhWURq9Sb2G1g4l4rnyG+4xXx37QdKNFpCWMhEEkYCKwYltOIHc7wAoU2CLNntlf8Y+JpFFL1tUHGo8N0yRaQdRisvThImII2R1tJscm8H8T+DFfDdMirE0mg+6tsDqZD94G6YSxjlR1TGBfcEnA6Pxf7SINNJpZ2WSUnTvGqorIWDmFupcigDmOtgs898WP2gxRyQaZop06MyTmVo2CBCzsQyEb1H4vT3VQIvkZUTeIzSzdeDqz/d/EI5J9DOB1oJSHULDJyDHwy1xRUEjC/DcX3mfTldQ8+l1A1UA6y1qIpNqagxSNZ6gBjVlINd+2Bcv8Xwt4gY16waSVyJEV9u/7tHA8KOELBhsFuEI57DviPw8dA+q1W6GSYxCQGWeKeUFjI7BxasVZUIUqwBfbYrJfE/iNxTzQkiSTQTalCpNqJdXp0lKkdvIrA+1YfTVLp4DJqpdNJKfDHaVLLvK0EyKHO4Vv2DzGxdWMA2h+0+PoRTDTaoRaFa3lPLOSnQYBwNqMLDnd/hI751eimfUwR1p5RDLONQH8tiORTPW0NZIdtt1Vc5wui8VkfUaExq8STeK66OWH+Xpu8fUjkUeU0Ga+OOc9X+DyPuOm29hAgH5BaH9sBLwWSUNF1IZF6GnMRI2tubcgBoNajbGGpgD5/pmtJKWgjMalzFqHbylCpXqSAjfu2ghXvk+lZGfTBF8RCXbKrk2Sx3Q05s89lPb9MbXRxvLNGgXpPpoiQhIB5kVfl90AH1AwEOq8O6Qx/wAfqii8agMzloaYtTWCe3vhgDGRDt+doWFlA1RhA9KTub+GDx/i+mT0iIRpeoBtOjYC+17Y9/f12/0vF4G/Ccv/ABOnpipPf0C7b5+a/wBTgPaQOGVShCx7+bXkMfJxdji+/tmQy2gKjdtkY8Faolr5uhwbyetgAefaDbwgnvZIMg/tkbjfqAUVMS2B27NXb6VgAZmQWV+cMOSooliRzfPfNqDYjrsSe4uiPa/c5rV+JRIEMjqB0jW4gC6F9/plFL8b6WNfNMm8MDwbPy/S8DpdLLd2OwruDmpAaHHcV6Zw8/2q6VAK3N5aNLX96yvP2pmQBYoWNduf/YYXVdrq/BY3NOoP98Qb4T0wJO0cZzLfEWulPljC3+f/ADzcXh+tl7uR/TJ01Msp9dhB0YBxtH7ZW/FnxLEIWAYXXuMqB8Fyt/EkP7nIeLfAKrEWLEkDCz33Xj/jGrDOSPfKd2y+8W0AViMpJUznNPXnMrC5zMmRmVm9vN41EDJbM2BkxGclrpjx7QC5mFArN5nbtOOfX1fqdPc4Xew3eYqFGw7a7n68cA+mT8Q1DdQVbCHzMQFFWp4onzGjdDHNQ4EkXI/m9R/hyv8AEPE0heQOeZQNlc7jt27foe3fOr55TxGEvIxVpCgVDNt2BWHzAbSCXO3uARxxzlhr5vxdOu5yS9hlRdi2j0WJHN80B+eV0niiaZWic20qgJXIZ+mIypI4XkA2aFHLHU6hEXTLvU7JYwfMPRGUnvgKeO+Hhp4lZ5yZyI3KBFjKje6iTy+e9rAAehN8Yj4zpCZpXBkaODpHUU8aBioEi1F0yJCiFWNkWKHNZeeMeIRkwU6mtQhNEGhtcE/1yn8Z8SCHUxKrSDWKAjIpKIxiEL9Vv5AAA1nv274EvEvDUbWxIW1B63mZwYlhLwp1ItydOpWoeooBR6gDH9RLJ96TT79RteKRjIRpwtrs8ijpWxpiSew4/TXiGsTraMqWYRO+4hJDQOmkQE0vqaH65rX+LR/etMw38CcH8Kb+ZEqhs55XA8r8T+zF9TDFK+pLagTJpFbYv3eonaFOFG4r5K3Hknutc5Jfs31suo1W7VKmokX8d2T8KWF2HTMSqNykNC3cL2XbncdZxIumEMxjGrOpE3Rl29PrGcxldu/fvO3gVRBv0x5fFE+/SCpCTpoxt6Um+1klY2pW6pxz9cDh9d8MajUQ6Ix6x45J/wAYuY4gXlijEis3SVWL1ZXcW7c84CX4X1bdHVvqin3WYKYliiD9Z5FjlZdg6fmLXbA0O950vg2uYzQ6donP3BX8wovJadGM9P5o6Rju3etVeOyq0kGqQJKpM7OrbVpWUxyrv8/FFeR3AOBymq+zyaPU/wCq6qQfcokRIyEZmhlMjOvUoLtJ6gIdW/XjJaX4IGonX7xrZJI9agnWMNHG0RiVOgGYXZRZtoCqo4Jris6TwbxsTCfVTQ7QQikLJC6IsYYgs28dzISBXau+Umu8E0z6OGb7nHJINqSW0ab5AKdVZHLK4YE1tJoEUO4Aej+FNT0wRr9QYtc7KxAjRoppDsLErzL/AAyrAbAeDfpnU+GaN9HCI+tuh0XShe2lVpAQheQU9R7RItLRvaffjnJ/s50RhhcRyL1niCldRGI2L1xEOobJ5IxPxD7NNNHqI49shRyvU3zeZLbavy2nnPlBYrz79sDuZfGYYJdW0zxpsjjZP9ZcPIAJQAxL8m14A7Bs5mP420OjR0SeFnkVGHRExVXYhZAQrENtXzCzZog4bw77PvDhqGjGlDUu1d8hP4i7jKA1bWYAoaHIo/XHPC/h6NYpz09IBCemrxfytHTlpLQ25tQVUkdwO+BQ6n7Q4Xh6MWlm1OxxsZo2WMxiudhbh6LL2rsfpm9f8Sa6eRXh8OCCIWDKWZlHeyeNooehHbvnW6WaT7tJvjQTyyBTGgddrBVKoqFLA2Lus+5w3i+pZirx7dssY6opmIhDHzfKNpBZl5v144wOB8c8V8XQF5OjANnoEsi+wLMxJv0zz6bx/UmwZnAJshTtB/RaGdl9ofj5nmYX5EtVA7UOL/XPP5hznO5Xb2YcU1uwR9QfUk/mScA2rOEHy4syZGtRttWcd8N8feE2prKxlwT4NR6R4R9qFMOqoNeoAGejfD/xVBOLVhZ9M+aycd8P8WeIgqxFfXNbc8uOX0+qdoYDkYt4rDcRH+yc8h8C+1NgAkh/XPQdP8YRTRUGFkZrbj4WPG/iWKpG/POV1A5zsPiUXI1e5zktSnOcvr3+8SpGZWbzM046YMZabisWzC2TW28cvFtmzMheay6c7lt9cSabeXe66fygVVgWSR63hNXGW6LghVLJYAHm3DsT7fTF9duVioYKGAulZq9CSey8cY3rZQBGpZVt12jkkkdh/wBc6PGDqNCJZJLJHTVQm0kbWK7i9Due3f2+uLwRfeWJkLCoI2QBipV3DFnFevlFH0rN+L7w5CswLR+cRoDS2aclm4PzAVyefbNa+FV2VKydVViHTTkq3CsS10Fvvx82BDSr965ls7dJEy0WG15BIWkFHhrQUfTCndIvh8zSOTujtQaQs8Mm52A+Y9qvgenfBeLaJgypGZCwhZSItkdQ8Dln3Wb+UCj35yE+pLLEsG6RYY45/L049ibWWMKCp3tQby8DjvgP+Oab/WtFLuficoF3HYN2nnJO31Y0OTdVxVm6vxrSqy+IysAZYlUxMfmjEcCyxFD3X8QseO5vC+KapnZTGXlXTouoZt0abQySBemFjO9ym801DkepwfiehikngDDUSDVBQZOpsQKivPECqACRrXswIAu/bAabSgeIxSG98ulmDWxIUK+mO1R2UWWP1JOVenhXpRyAL1/9JsGbjfubUvHIpPf+D/L/AIQPQDC66VhM8tu0WmkELMZX61ydLqmPbShVLJYIs7TRFcz/ANFR/wCkChhYHpmUTGaTqPINkRqm4UI22zyefbAQ8LQdLw4r/E+8Tq5oBzaak6i/X5lUn8lzeo0ATReIxxqQqySGlssQYoHk+pJBYm+94GCJFkXUtGgil1EsQrqjUKfxF6rTb7feYaKngArzxh/CoPPH1lRvvcTSqqmRSjqiN0y289W0YeZubX2oAN+NyKZ3kUqYVXQPKRRXauqdrauKEdH/ACgYUTKuv6tjpjVlS9jpiVtCict2u1237msWj06rpZi2n06yicwAKlxANIkUW4cb9ocXY5r2w7aFok1caLA8kCrJHK8UYanjdrZY1CllZCBQF8X25A6xIdFFIdp261WibjiN/EQV2n0BUj9KxjxzWxodZG7KHmij6VkWxrpKF9yJK49NwPrm9RoFlk08KbYRJC8rPHHEHO0xKqglSALksiuarFImeaJpARE0OlSTbGqhJJSJGbetedPw62n3J70QDWj1yB4oi69WPWzM1sPlYTuHs+hWRf3r0w+qkTp6xVKfxFZVDKN1RQsarvypH54PSylmWcMwDarpdP8A+0Iz5fk7b93m3d/Ttlr4YHEupVn3U6FPKAEDRClA9gRf1s4FY2vQ6rrAkpvjX5W3eaJxvC1uIG5Rde/scHHqAoZqYiSGWgFYsCZXdVYAeXh/X2xqNWMSRSOzhtVIjsTTMoMjbTtqgaAoenGDWHqN0nLFIxNttjdq6BGu7JUNQOB4n45D5znPTx533xf4UyvuI+dQ4/7ws/1vONli5zj9fRxu8Yr2FLkAl41q04AyUcHGGaRaHFpVyw1PGV0hwaLMMgcm2QOWI1eM6fxF0+Vji1ZmVFivjDH5ucHqpA3IxLMvM6dJlpjDNVkszB7RrIHCHBnNRzzjWZm81lY0+v5pVVpN3qL/AE21mTR/hR33Bj/PuLwet0wZ4yVBBIsnkji+M3q9PvfYPKFUNdA2b47+1Zt5WajXJDI5kIUMikE+u2wVHuee31wcgC6aIMQCGhuyL/iKawEcHXYdl2oDwFssSR3IPA29vrhdQWaCN12r5k3UotvxApA9gecCXiHikcE/Uc+V4gvl8x3IzPVLZ5DcfllRo9eNKvnBcyaVABGC5EidS0bbe0VIKJ44OX/j8TCNSjbNrx3tAth1EG2/QVd4HWaQTahkcnakKlQGZadncF+D3AUV7c4FOuo+7KyqjzdTSRRjpozASRRtFTUPKp3A7vocfmcKujUB26LpuKxS1Q08kZble1kfvmp3aSDRSs7X1dOSoNBmZqJb379u3rjfj2muXSvbeXUKAL8vmSQEkep9BfbAofEpm3TQLHIV1UySK5G0r/D646b07kdOxtB+bmqy01WpY6yOQRS10ZlohA1mSFhSs4JAo2fSx75X+MQqV8QdgOohj2N/MqpFE8W0+nnL9u5vLHV6ZRr4ZK8zQzqTZ+UGEhQPQXZ4wOeV26y6RkBSPUPOB1YRMykSSLGY99AhpDzd7VBrm8Z8HSfqIrojDSRtGNsse8lwoRpR2Q9JRwCeWJ44zVjp0COqPFb5rdu+8Wfr/AJ/7v0xxdCL16RLRkjUgDuXeGUX+ZIHOAnpJfvMeqjTb+JIZVbqEFQdpjkG6OnAeMncLU13yel1cjQT6h2gkOoqIGJptpKhoFWNDGSxLlz35/IYXwmeOaTT9MhlXRFJF77dxgCo49CCjjaeeDg0YR6dXYUkHiEzt/soJ51L0PRd4P5A4G9ZrWXTw6gSxwtADFuKSOxJCxSRNCQpvcit83G27IzPFNBJCFjRyK0xWYRRlyYFbzO291o2z1ttvM1DgZJ9RHJotbIrqyzPLJGbHK9ONLWz2JjYj3Bx3xfx6KCUyMQyyw9MbCHIkDMUUhboNvPmPA284GR6W9WEWbhgNRsEVw7lCIrbi92QyNQNcWe+G0+vYSSSMSqSBqfYtN0Awby7rWwGIu72+mb0eoSN9KN4bpwOhIN8hYfUf5Tiay79unKuBEZT1NjmNldZFj2kDlqk5HFbTgHQM0ciyCRSR94UJsLncbBU15WDDkc1fc5qfw/dHCiF9zqzglwpoqC4Z1WzZYD+vpm/C/FN7Mzo6dKLotamiwO5mFdl44ujyeMyTxIpBDMil+mu0jhQwICmmPFggf1wFPiDwn7zFEqg+ZTtJ20tKSE4HPy1nk3jPgrwuVZSCM9sTVhFgBHN3/LXKsDXPa2GLeN+Cx6liGXnYK5XcOTzmbjt14+Tx6eC6zT8DJLHxnX+NfCTKrEC1U3+l9/yzmJo64znenpllnSk1+Vcpy11vc5Uz4jQN5rMGZljDWZWbzWVGZmZmZF2zMzMzC7ZWa2ZvN3gQ2ZmSzMD651WqACf5hgPE53Qh41BsBfMQB34N/r2zGW2N8+T/wB8hrxaRX7j+4zq8JTWSSQBemAWZaIb6cl6WzxZ/fGdVPtgSNRuJ2kUbJCkMzUB/wDLxwj8Y/7sf+PEvDP4i/7pv+KMAvi3iDPGqooYyUyhSSaVlYnsK7Ac++JeMys4jkSXptJUdohZijNRBv5dpPzdwScP4R/FX/JN/wCYyQH+qj/ff+pwN+LgxpDGTx1YQoWM+XbIoUsS9BQaHubwfjRmZ1SM7miqY8Ko4JCKCQ1s1N9OMsviH+Ev++g/46YOL/tUv+6h/wDFLgUGu0izajSuTKRLR3gxonEbyxqyhakIKng2F/XN+Ju4kkmDsU0h2tbU7blRpipUALtUr3Bsg9sLoP4Ph35/+nmyPiA/A8Q/zv8A8CHArZ9EvXbV8/hzjTklpOoyFkjZ94cUdz8cdgcsdPp/x9TvXhEjZfxJSxWpfmJbv5e3peLSn/V9T/8Anj/zEGWg/wC0z/7mL+8+BzccCwR9YojNqNNLMwKJSyqiOKIFsKevMT8oN8nHJvDRC3RG1hKICWKJvVnm6cxU7eNwogehJrAgXpNPfP8A9Om7/wC4iwvijElSTz920Zv1v72vP54DsulK6bWRxtt6O7Y+1TIEMCyhQxHoSRu5NfvlpqdKs0qRvezoM9AlfMWRd1rzag8exN4sf4Wv/wA0w/QadKGLfFspSLTspKttkFgkGjpiSLHpYBr6DAzTSmSNpnJ6sf3fa1mwNsZav8xZ797y8MO3UykFiXhXuSQNrSAbR6d85PxZyup0yqSAYoLANA1J5bA71llNqn6t72/h/wCI/wCK8CTRqEhKgbWgXqUO4EkJJb9S/wC5xw0Jr42Cb/uhzD+3f+pyrgQew8wYN/tDebB9+5yzi0yCwFWu9UKuu9YA45FCtdU0bhPYgSPwP0K5YBRv9AWjo/nx3ySaZaHlX09BgnH44HpsPHp+2AlqdrrXslMPyYWP6HPNfi/wMRksvykms9bP8/0//XOL+LudIb582ZynTpx5WV4xq/XKjU5b6vucqtTnOPXS+ZmZgzTDMiTkjkDgZebvI5mESvMvI5vCt3mXmsicG2y2Zkc1lT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7890" name="Picture 2"/>
          <p:cNvPicPr>
            <a:picLocks noChangeAspect="1" noChangeArrowheads="1"/>
          </p:cNvPicPr>
          <p:nvPr/>
        </p:nvPicPr>
        <p:blipFill>
          <a:blip r:embed="rId4"/>
          <a:srcRect/>
          <a:stretch>
            <a:fillRect/>
          </a:stretch>
        </p:blipFill>
        <p:spPr bwMode="auto">
          <a:xfrm>
            <a:off x="714348" y="2143116"/>
            <a:ext cx="3095625" cy="2962275"/>
          </a:xfrm>
          <a:prstGeom prst="rect">
            <a:avLst/>
          </a:prstGeom>
          <a:noFill/>
          <a:ln w="9525">
            <a:noFill/>
            <a:miter lim="800000"/>
            <a:headEnd/>
            <a:tailEnd/>
          </a:ln>
          <a:effectLst/>
        </p:spPr>
      </p:pic>
      <p:pic>
        <p:nvPicPr>
          <p:cNvPr id="37899" name="Picture 11"/>
          <p:cNvPicPr>
            <a:picLocks noChangeAspect="1" noChangeArrowheads="1"/>
          </p:cNvPicPr>
          <p:nvPr/>
        </p:nvPicPr>
        <p:blipFill>
          <a:blip r:embed="rId5"/>
          <a:srcRect/>
          <a:stretch>
            <a:fillRect/>
          </a:stretch>
        </p:blipFill>
        <p:spPr bwMode="auto">
          <a:xfrm>
            <a:off x="4000496" y="2071678"/>
            <a:ext cx="4781550" cy="3114675"/>
          </a:xfrm>
          <a:prstGeom prst="rect">
            <a:avLst/>
          </a:prstGeom>
          <a:noFill/>
          <a:ln w="9525">
            <a:noFill/>
            <a:miter lim="800000"/>
            <a:headEnd/>
            <a:tailEnd/>
          </a:ln>
          <a:effectLst/>
        </p:spPr>
      </p:pic>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000" b="1" dirty="0" smtClean="0"/>
              <a:t>RESULTADO ENCUESTAS INFORMÁTICA FORENSE (Personal Técnico)</a:t>
            </a:r>
            <a:endParaRPr lang="es-EC" sz="3000" b="1"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500826" y="5715016"/>
            <a:ext cx="2214578" cy="642942"/>
          </a:xfrm>
          <a:prstGeom prst="rect">
            <a:avLst/>
          </a:prstGeom>
          <a:noFill/>
        </p:spPr>
      </p:pic>
      <p:sp>
        <p:nvSpPr>
          <p:cNvPr id="1026" name="AutoShape 2"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 name="9 CuadroTexto"/>
          <p:cNvSpPr txBox="1"/>
          <p:nvPr/>
        </p:nvSpPr>
        <p:spPr>
          <a:xfrm>
            <a:off x="8715372" y="6488668"/>
            <a:ext cx="428628" cy="369332"/>
          </a:xfrm>
          <a:prstGeom prst="rect">
            <a:avLst/>
          </a:prstGeom>
          <a:noFill/>
        </p:spPr>
        <p:txBody>
          <a:bodyPr wrap="square" rtlCol="0">
            <a:spAutoFit/>
          </a:bodyPr>
          <a:lstStyle/>
          <a:p>
            <a:pPr algn="ctr"/>
            <a:r>
              <a:rPr lang="es-ES" b="1" dirty="0" smtClean="0"/>
              <a:t>23</a:t>
            </a:r>
            <a:endParaRPr lang="es-ES" b="1" dirty="0"/>
          </a:p>
        </p:txBody>
      </p:sp>
      <p:sp>
        <p:nvSpPr>
          <p:cNvPr id="32770" name="AutoShape 2" descr="data:image/jpeg;base64,/9j/4AAQSkZJRgABAQAAAQABAAD/2wCEAAkGBhQSERUUEhQUFRQUFBcYFxgXFRQYFBcWGBQVFRQVGBcXHCYeFxwjHBcYIC8gIycpLCwtGCAxNTAqNSYsLCkBCQoKDgwOFA8PFykcHBwpKSkpKSkpKSkpKSkpLCkpKSkpKSkpKSkpKSkpKSkpKSkpKSkuKSwpKSkpKSksLCwpLP/AABEIAKoBKAMBIgACEQEDEQH/xAAcAAACAgMBAQAAAAAAAAAAAAADBAIFAAEGBwj/xABDEAACAgEDAgQDBgQCBwcFAAABAgMRAAQSIRMxBSJBUQYyYQcUI3GBkTNCobFSchUkYnOzweE0grK0xNHwJUN00vH/xAAZAQEBAQEBAQAAAAAAAAAAAAAAAQIDBAX/xAAfEQEBAAICAwADAAAAAAAAAAAAAQIRAyESMUETMmH/2gAMAwEAAhEDEQA/APSJIy0ZBuxiraWo7BNnt73jvh+rDqzdr98g8wCA/wCE4C+lmKIbPPrfe8JFryIiD6e/BxZtQHJdeVBH9DzkJpgxLLyo23Xbg8/0wNdRjGKHKn3/AL39M3pi3TZiD5rPFEdqGMRhXdgKI2rft3OF0sAbTgfSv64Cp1P4FEH5fY+30yuk1QGxue1Hg2Lrmq9xjBQGGIHsWUH+vH7jAaiHyTKpICgkV9Uuh7C8DEnHRBJAO4Gr5ovYw2p1SI5LEUyUDfqCSR+xzNRFvMa2QCpY0augtcj87xOKPqsqHjaJLNCyVcIPT9cCy0sIBhJHmIo+/wAl5NmA3f4usv58stV+hOL6fzdBqWmNNxze1u3tyuZqYAJHloVEVHrZFAkhr4rdxgWTRbXkruY7/W2Gb0MYUqE43x2SPcbefz5xRZTvL2du8xdyW4JF88VuvjJeDxEEObAkQlOd1KPNtojjg3x/ywH0Y9ILZ5cqTfNbm9f0yDodpA/lcDnkkcGv64PdcDHzDztQobt2/j8uTkEdghQ2XZjfAu+GvuBVVgNamPzEjjYL7Dnv/wAs0hJO70uq/bnIapi20hgOpx2Nn1/QjnIsWWTaK22Ce/f0F1XNDAPEm0Maog//AM/vmyh2m7se2aWfdvA/+UK/uM1ptVasWGBM6aq785N5Df8ATCGUFV/TFp5edtfXA3ATZvJzOaFZCGYE17ZOWUADAzqdhm42Pr6YKOQfvhJJFUGzgRkm4wA1ATvlL4x8WRRXRBzz3x/43d7ANDM3J1x47XdeO/HUcVhTZzzH4h+MHmJ54zn9b4izHk5XPLmN7ejHCYjT6onE5JLzZOQrCo5gyVZqsJpISZFpcic1gb65zeCbMys7fW8GnAtV7VgDD+GQfer/AFwuk4Uvf7/TAxMWDL27nnj9RnR5GtPoAtoADa2L/bAJpAsLmhYJHFgXdDt+mNaEt5ntWAFXyBx39/XBRS9RZFAuyT3oi+x5Avn1wKwab7vuUd2AIokCywXkX7kZMytErIWJYBStHg7m2juDXmyeohkkskC1WvKwIDghjd1XYfvgJWabe4XkKoXaQw3K28gkduaGBiadjG8TE+QA+UA2DZUrxd2D+2KxKy6cclmmNUwBYswI5IIHAH9MstBq90juVYDaqjjdyCxblLHF1+mKSvtjjNNccpJXa1lSzqa49mv9MBfVTN0d24K0Jr5SSGC0RV01jnI6qGSJIyhBl81fMS27zOSoH69+OMZTUqU1F+XeW2gghjUYW6PPJGTl1iBtO5ZaAZW5FqWRasd+61gQTXBEhFXtp7BJO0AhmI2+XlvXD68OX2ALtnq7Zd3lA3FBfmtR9KxLwrWIhLuwCSJIVJP8omlfb9CVYGstdPFS6RmHntVJrmjE/H/TAXlmbrCHb5TIJTyu4c7im0HmyCb9sc8MkfeiMjAQKRuonfYCrwORwOb9e2DnYAzA/P8AeIiPcgmIJXv2YfocfGnCS6jYPM0St6klvxQD/QD9MAY1AKSVyVmLAUeaZWrt+eKp4mu7r+YLdUQd1ba3be/cZuZFVFEflV9MC1ccB4wW49aZucNNp1EwiAqMspKjhb2SHbx6EoDWAxppQY4zwLcGrFgFiR+XBGR1c6hmWxudlK/X5b/asmIzsWmNJNt9OVEm0Ak+lf2xnW6b8SM8VyCKHJ2k3f6YFd1QQEHzKrbh6jj1/M4bqqTYraNt+3r/ANMH0Av4lWXLAihXG7b/AG/rhNLoAFKgA7l3ews9+3pgGUAi/QPx++ZOBZPrYwa6fyoq8cXx24rj98m2n3Mp+ne8ARAFfXvk9oJr0wLw7SWJ4N/0zmPHfi6OJCFa2/Pt+uS3TUxt9Ol8Q8QSJbYjjPO/iP47JsIeM5fxr4rkl4LGs52XUk5zuW3pw45PZ/V+KM5JJysmmvIGTAO+ZdUZXxdmwjnAsc0lFj5zRGS0uEdMIDmEYTZmbci6AIyNYZlyDDKlBbMyTDMysvrU103A9zgoNSsjrt5pTf613/bCwpSSbqJBPp9LGIHTiKmNHeDfA7hS3FDtnR4zmz8KZR7vwPyvIQSK0ke08GNr/Ly1/XI6TTbWXcb6gPbimAviu4r39s34T4cOpLahCCK2s10RfJB5N3gKzQhI9Uq8AEnj6xIT/wA8V8Y8pbp8BtM117KyUeP9lmx2MUdQXDLspqDksy9MmzzV0KxHwzw3YwD2OrESu1i1KtExkOD2DXxQ78YDUOnVZykflDQ35a4KvtDfnTd/ple0dacR21HU9NjZ3bTOQefr2/XGvA9D/FZTKhRunTlXbaqhl7qdvzfKMTkO7TTMTIF6j2pROoW3AqRVbSWIIHpxgDkTa5gUlYzLEKBIpGjZmQG7AJT+uYxO8afcwUT7b3EPs6HVCB+/fi+9YOLRNtmEshWVSjsxUO4ofhMhQgGqIrb3vveR6Lfd0mDkvLKsiExfimRvKq7d4UeW1rgVeA2S/SO0rcWo6bsVBd0EiCr+quAT9PrjfiGkuVwmxBDCJBSIQ7kvQaxe2k9KPm78ZW9fZpH6jqCZfOWVhJ1eqGK7FJHoOxrbzdY18QSyo9oUV3idWAEsn4amzJQXy7Sx5N/N2OBtmV906ogSJYTt2Dc29FkJ3/Mu0OKr1Bu8f0hJcSHhHmaEAFwwCs6oxfdzbKeOw3fnaGq0jjbEhhVdSiJXUYuwjX5ozsqzGKs8cDDwzONSIaTYs5lreS4ZlaTpWQE7sWrdur09cBvT6dFGpJjKdMVQdiWQp1AGJJAJLHj0vIx6HYjq6sXUJIBG7c1wvme2G0rV3Xr9MbCl31KbT51jBAaMsh6ZW2G7i+CPesF4RrmlZ3ZBwgi8jI4sWWJIbizVD6YBmQJAhHUIYo1CjRZgxYsRdAn9ca1rU8YJYksaO0UPK3c/8sWk1FaNQwIIjj58u2xt7NdHtjWv1YPT4b+ID8p7Ue3v3wEEiJk7ts3MBYXZvI8woc+/PveG0rbQzbiQnl5Wu3PHv3GQWU7wm16EpfdtO3by1XXezVYaRwRLXupHB5oKf+WABpTtWuGFiqs9r7A/rhZtYsaqWYcD378c4lqfE1QmZrCA+oIPyjmj9eM8t+L/AI3aXyLwo/c/nkt03hhclj8YfHJJKRnygnkeued6zxEueTiuq1ZPfEjPnL29cxmM6HkmwXUyLtg7ytJtJgi+RZsjeE2ITgWyW7InCC6NuceZcroGo5bAWMlWAbcgVw5XBsMADjBHDPgTgRK5rDKuZlR9VaXVbi4r5rI9LFVYvEolkdyjAFYx6EbjYIG7nji8sI5VJi29/wCtbaP9ayaQBZZAoolFP62wvOrwqrw3xB3mCstiK6IKksflur4r1q+Tj+j8UXrygBiaXgUTxYPAP1GCBG3T7a3bwPrW1hIP6YDSqBHpSPm6oU+/O8SA/wBz+WAQ6pXm1CU3mjQEBSWHDq3A7dximg1btLGJI5E+7owLFHIdmVVBUAXVAnmu+F0MaiLStQD9amPqWbqCUH9eSPoMf8L0ix6jUAX5hE5JJJJIcE2f8oFfTAV0GtVJNQW3ANKGW0k5HSjB/l9wcqdXqUePUqrDd1t6A2NxURSAWRxZUi8s9JEYn1oUszDY4LEkljAT/dewxTQ6YRNpukSOvC4drvcwjWRZWv5m3E8/7VYAfCvHYpZ5JdwjTZGg6lIxYM7Nw3oNwF+vNYquujXSadt6HoSqzLvXdtV5EYhbskK26vphxvTR6hRJISNVJHvLEyBWnQFr9Dtc/l6YHxLT9J5NPGSsb/dj3JKCTUGGUIx8y7gB69yT64Gl1kcul1sqOpSQs0dkAkLDGhYA8gEqa98tfEPE4oNQs0zKsTQMm8mwGEiuE49WF17kVlbqtIVi10MZ2dFQ6MVDuqvCzlFZrPDKaJur/LHdX4Yk82niIVUeKSRtiorll6SoLq6HULV6kC+MAmj0xWHw/cvnDxKbHmAMMtKfUd+3vk2mVWeGwJm16SIn8zIzxvvUdyuwOCfTaRlTo9P95UcKjRaZpLWOMb5lmmhDMNvK/gny9vOfYYeKBH3asoi9JoFVFRKMcscDy2a3WTMa542D3Nh0A0e2bVrGtF9PGwod3b7wt/ndZHQCOV41Sih0oDgHsN6BFau384r88hBowurmVlTYIEdAm8NQklU7muyTXbsP3OVkEH3dOooXfq06nG5QspaNRe0guoEo78+XvzgWuhRelowwG0CqIFbhGyoK/Q1gII1a91FVim6d9gFlYWD6UAvPsM1qfD60+ogI6vSUFd7uqspUv5gp9CD278dsJ4n4QsghiUcKnUFs5A2BQqABux3c/QeuA7pk/FRiTbQc2eOCh7enc4rFMsaq5bbuRy7fUUdx/I3gjrSfx9xWOMKpsm6cIzG+wq14r0OeTfF/xT1JZBGSEJ7bibo967C+9DJbpvDC5Ux8Y/GhkHSRj01J5J5bzEgnPPtTqLyWp1FnEJZM5+3skmM1EZZMXZskxwZypaPHJebbFlasZjN4AjmiMOY8iVyGgjkThGrBk4NI3lhotX6HK/LHwPwxppVVR64q4rFtMauuMVePPZD8JxJpBvABA755Z40ESQhTxjTEvlbIp3jyHTxouDmqGRotVZmElrMw0+oNNpNrK5C05qgoBW+RyOT9bw8aXOysoA2AqQzbj5iDdHgfTAxNIXVCh2obu1sgfL5b4/6YZ9YPvAFG+mRXl3fMD2u/fOz55DT6QB1lKqEdyoreHXcaDF93m3ECx9RjEGgQ6ll6ZWl3q+9tzMTtc9+B274surbeunKGkcPdrexTvUbL3XdC6rjLNp/9YDbJK6TD5D33qRx398Clj0wEom21G05RWEknV3ljF1DZ20WFVV+t5LRTs0iykusWobpowkuTy7+nvDLtpqaq5Fi79JSPICIejLsGoEgk2NXT6nWIK/Nuvy8CuQbxbT6lgYdO0UtQT9TqdN6Mal2jpQN9neFNqB5TycCXh8zmVZCXVNUdsbh0Z2MauY+opi2qGUMQV/I4Lw/SRo87BtRGNKrAFyjAxsDK7IjJSLakCqsD2zekmYfdoDFMF08pYymGTY0aJIse2l3bm3rYIAG1uTxjOpdJH1aHqKk8CIGMM9WUmRv5PTcv74FfoYmkWSKbfENQjz0elJuRgokJqMbHFpaiwL4JxRYEfSzztLqKP4bdVI2nuF9kW00uxi9MAezNZx7w3xjqTQtJHJF0dO6OXjl2tIzRCoyF8y1GWuhwy4GedW02qQGnOpkkjDJIA4Ekcq1a9mKkXgBV5ESdXMnXmdEaJlikkcyx7I9kqlUCbVc3tAXa936s6jVFIU1EkrRtpiybVgVpgdm14yd7KykBX3VVKG4xLU+LI87asLIojbTeR43WV1QajqlUIslRqOB/MUNXxjh8RjfTa47ipnMxRGBWQgQLEp2EblLFCQDzyPfAnr/DXgWKKOV2foSoelApkaLgvLJ1JdpIZtwrklyAOcPHo13xxRzpt1KQuqLExR0gVSrM7OSgZERfc7Pzwuq8dhinimL7lOneNggLsrbklW0W252sO3Bq6zPDtZGkPh4aSMMlBwHU7b00ookH0JAvAcXXk6wm1vaNOWKMITJZl6e7de+j2qvS74yvhXerI0q9OKGZY2aN0QKrgmRHtur09qL2XtdG7yR8ViDmDepc69ZlNjZ0mfrM2/5RQDrRINjtyMBNqklhj0yOOrDHOG8yhTUbInmJo7yyEUfz7HAtdJqmaPUSSsgLIA5dXi2KIiA2w7uDbNd83XFYxq3ZY4pQ8S0gQMxchuoqhKXaDe4Kf3yOh8Wh1EkzoylDDGvmIHnHVYrR9VDL+p+mA8V16jwsMCpZYIyvKkhqQDBJtwXx18RGMNpoyNo2B6N26KFIuhxwOPcZ5hqp7yz8X1BZiSbJJv8AP1yimbOG9vo44eM0DLJiznCyYFs2iGayVZsR5GdBkZinGodAzdgcc/0OUFtx9MWtY47pASGsE8mGnxY5G8pIy81mZgGachIYSzADuc9m+zr4PEKiWQc1fOcn9nXwmZZBI48ozvPjb4jXTxdOMi6rjE7TLf6z6pftB+M+8aHge2eT6nUljZw3iOuMjEk4gxye2+sJqN9U5vrn3wZzV5rTjcqIZjmYLMxpnzr7Fi04WdiO7ICf0JyvlQCJ2/nExN+u4SgDn8uMIJH39S/Jez0urrd8va8DqfDQdUl9TkFrtRGWUCvJVMR75t52dMCEuAOqJ7v+bd1ttX/lNV7Y+dKF1iPzbxSDknsDGQAPTKXUaA9cz7m6cbgMNy0WFAy9PbtJW+554PtjOr1MgkaUMenpyUc/h7vMEMjAbKIUbfXnmsB+fShddG9kl4ZhyeAFaEgAdh6/vlPHp1EQnABm+/kM9ecg6owshPcgRmq7eUYfX6iQStLuJj0xKO1R7vOE6m1dlEKNvci+cE3g9+Igb5x5Wls9IQNKuxdwi2+Zwrjz/pyRwDun02zxGQ2xMmkUmzYG2dgAo7AANgo4jHq9WyszM2mjcBjYBU6gKqj0XgcZEBz4hs3yhhpmqQpCFYCWPcirts0WB3dvQXiaaib7x1t5ETyfdQ+2LdayMFcpsrYZSy3d9jVHgA+B6dYjoXj4bUadzKb5lbopNvcnlmDFuT/iIwbF4dJ4iFlkLJLKeozEuN0MLFr9KskAUB6dsj4J4Zs1Op2yToIFGwSJGY1SXe0hhiI/CUlD+degrBaXVSKskk52R6qKTUDyRuSqRIGR12jaxi2tQsdxfGBY6TQdLUyaeEtFHJpVk8h+VxKYiy7rAZlIs+pW++L6e30vh0TsxSRkWQFm/ECaeVwjG7ILIpI9a5xP4c0ssDOJJJOo8CSpYWd+ipIEC8KQULjjm9/c5nTZvD4AHdWkdEhXaiyRzdRgp6g4UrTEkA8AijeA/q3kGi1CrLIo02pZVpjuaNJI2RCx52gNX1ArH/GwXn1R3sDp9KskIVmG1yZ2L0DTWY1Xm+AR65TQwSfdvugfdLJLJFJu28tXWkmaTuQVKtwt+cChgPiLxISKkrzdKo369lIQyLM0b6YkkiUl1egK4s2N2B14lc6zTsXbZLp5fw+yAgadt1erctyewxbRbgYZtzlp9RLG4JJQL+NsGw8Ls6ajij3vvnLav7SYHnibTnUal0EgUQ6VtpDBQ1Weew7dsSj+Itd1vvEWin6Zd9qStGkSzEMJHC3Yc0w5NWTQs4HcIX6EqtIzN976Rc1uCPIlha+WlcgV2xfxLQdTdpLIQyEAk21HTmVE3HkgOL55oVnPRa/xaUOn3TTAahTP5pmuiI1tSnIIOw+9nBQf6XaJDt0u6Wa1kaR+sZArL3AoUqEVVVgnTzbxrw1o5GVhyrEH8wSD/bKGaHPVPEfhvxDUgK66S4lcsVL9Slcht7V5juBOJD7L5m53R1uVSQWI3OFKjkf7S/vnLxse2c0s7eXvDgGhz1lPskc1+IlMGK8Nzt71mR/ZC5UHevmNAUbJF2Pp2y6qflxeUxaUnOy+Gfs+l1HmI2IBe5h3H0HrnSRfZVIrBllTyjd8hNUao335B/bOij8G11f9pXny8RqBQBy6Yy5Z8H8O+CNPpxtABY15jRP1r2zzP4s0u12H1OehH4Y1jctqW+UH5f2ym8S+zaRhuaUsSLPH/XJljs4uTxu68e1A5xY51/i/wlsYjzH9KypHgfP837ZmdPTlfLuRS5dfDHgh1Eqr6XznQ+BfAYnNU37Z1R+zVtOhZHIIF+2X24+UxX2oki0WkCqRdf1zxr4j8YaZySfXD+Pa+YMVZyQPrnOyzMfXL/Gsd4936gxyF5pnORvLI45Z7SJzWazMrG28zMGZgfWzSmjFsY2/DUa2ltxPvx27ZYamS5IyA1Ddflbi149MTlgG2SUj8RWNH1G08KPYfT64zrIfxoXtu5FX5eUY3XqeM05K7WTNslhEbnqP5W2mtshBckfN5eewPpkdcH2aiJY5GExG1gpAAdVV7B8xK0W4BuxhtVpVYaiUgGRCdjfzLsQMoU+lnn63jWrhufTSEtZLLtvyjdE5Jr1Ngc4FX4jI4GpiWORvvDBkbaQAXVEktTTHbt3eUHg5ZarWD71CwWShHMD+HJfm6RFLVn5T27Yj4rpVf77IwHUhQdJj3jCwCVWQn5TvJJI71z2xTVxBodbqCA08UgMbEeeMJDC6Ip9ASxJA77zd3gWep1o+/QuFkoaeZT+HJutpIGWlrcR5W5AoeuU2slkWIxnTzmNNX1upsIHSWQ6v5T5924dP5a5u6wniEC9PWaggCeLVjZJXnRUMAjRSeVUqTYHB3n3zrPEI7jkHujj91IwPJ9b9q8KB9TJptSF1SLFsKhWURq9Sb2G1g4l4rnyG+4xXx37QdKNFpCWMhEEkYCKwYltOIHc7wAoU2CLNntlf8Y+JpFFL1tUHGo8N0yRaQdRisvThImII2R1tJscm8H8T+DFfDdMirE0mg+6tsDqZD94G6YSxjlR1TGBfcEnA6Pxf7SINNJpZ2WSUnTvGqorIWDmFupcigDmOtgs898WP2gxRyQaZop06MyTmVo2CBCzsQyEb1H4vT3VQIvkZUTeIzSzdeDqz/d/EI5J9DOB1oJSHULDJyDHwy1xRUEjC/DcX3mfTldQ8+l1A1UA6y1qIpNqagxSNZ6gBjVlINd+2Bcv8Xwt4gY16waSVyJEV9u/7tHA8KOELBhsFuEI57DviPw8dA+q1W6GSYxCQGWeKeUFjI7BxasVZUIUqwBfbYrJfE/iNxTzQkiSTQTalCpNqJdXp0lKkdvIrA+1YfTVLp4DJqpdNJKfDHaVLLvK0EyKHO4Vv2DzGxdWMA2h+0+PoRTDTaoRaFa3lPLOSnQYBwNqMLDnd/hI751eimfUwR1p5RDLONQH8tiORTPW0NZIdtt1Vc5wui8VkfUaExq8STeK66OWH+Xpu8fUjkUeU0Ga+OOc9X+DyPuOm29hAgH5BaH9sBLwWSUNF1IZF6GnMRI2tubcgBoNajbGGpgD5/pmtJKWgjMalzFqHbylCpXqSAjfu2ghXvk+lZGfTBF8RCXbKrk2Sx3Q05s89lPb9MbXRxvLNGgXpPpoiQhIB5kVfl90AH1AwEOq8O6Qx/wAfqii8agMzloaYtTWCe3vhgDGRDt+doWFlA1RhA9KTub+GDx/i+mT0iIRpeoBtOjYC+17Y9/f12/0vF4G/Ccv/ABOnpipPf0C7b5+a/wBTgPaQOGVShCx7+bXkMfJxdji+/tmQy2gKjdtkY8Faolr5uhwbyetgAefaDbwgnvZIMg/tkbjfqAUVMS2B27NXb6VgAZmQWV+cMOSooliRzfPfNqDYjrsSe4uiPa/c5rV+JRIEMjqB0jW4gC6F9/plFL8b6WNfNMm8MDwbPy/S8DpdLLd2OwruDmpAaHHcV6Zw8/2q6VAK3N5aNLX96yvP2pmQBYoWNduf/YYXVdrq/BY3NOoP98Qb4T0wJO0cZzLfEWulPljC3+f/ADzcXh+tl7uR/TJ01Msp9dhB0YBxtH7ZW/FnxLEIWAYXXuMqB8Fyt/EkP7nIeLfAKrEWLEkDCz33Xj/jGrDOSPfKd2y+8W0AViMpJUznNPXnMrC5zMmRmVm9vN41EDJbM2BkxGclrpjx7QC5mFArN5nbtOOfX1fqdPc4Xew3eYqFGw7a7n68cA+mT8Q1DdQVbCHzMQFFWp4onzGjdDHNQ4EkXI/m9R/hyv8AEPE0heQOeZQNlc7jt27foe3fOr55TxGEvIxVpCgVDNt2BWHzAbSCXO3uARxxzlhr5vxdOu5yS9hlRdi2j0WJHN80B+eV0niiaZWic20qgJXIZ+mIypI4XkA2aFHLHU6hEXTLvU7JYwfMPRGUnvgKeO+Hhp4lZ5yZyI3KBFjKje6iTy+e9rAAehN8Yj4zpCZpXBkaODpHUU8aBioEi1F0yJCiFWNkWKHNZeeMeIRkwU6mtQhNEGhtcE/1yn8Z8SCHUxKrSDWKAjIpKIxiEL9Vv5AAA1nv274EvEvDUbWxIW1B63mZwYlhLwp1ItydOpWoeooBR6gDH9RLJ96TT79RteKRjIRpwtrs8ijpWxpiSew4/TXiGsTraMqWYRO+4hJDQOmkQE0vqaH65rX+LR/etMw38CcH8Kb+ZEqhs55XA8r8T+zF9TDFK+pLagTJpFbYv3eonaFOFG4r5K3Hknutc5Jfs31suo1W7VKmokX8d2T8KWF2HTMSqNykNC3cL2XbncdZxIumEMxjGrOpE3Rl29PrGcxldu/fvO3gVRBv0x5fFE+/SCpCTpoxt6Um+1klY2pW6pxz9cDh9d8MajUQ6Ix6x45J/wAYuY4gXlijEis3SVWL1ZXcW7c84CX4X1bdHVvqin3WYKYliiD9Z5FjlZdg6fmLXbA0O950vg2uYzQ6donP3BX8wovJadGM9P5o6Rju3etVeOyq0kGqQJKpM7OrbVpWUxyrv8/FFeR3AOBymq+zyaPU/wCq6qQfcokRIyEZmhlMjOvUoLtJ6gIdW/XjJaX4IGonX7xrZJI9agnWMNHG0RiVOgGYXZRZtoCqo4Jris6TwbxsTCfVTQ7QQikLJC6IsYYgs28dzISBXau+Umu8E0z6OGb7nHJINqSW0ab5AKdVZHLK4YE1tJoEUO4Aej+FNT0wRr9QYtc7KxAjRoppDsLErzL/AAyrAbAeDfpnU+GaN9HCI+tuh0XShe2lVpAQheQU9R7RItLRvaffjnJ/s50RhhcRyL1niCldRGI2L1xEOobJ5IxPxD7NNNHqI49shRyvU3zeZLbavy2nnPlBYrz79sDuZfGYYJdW0zxpsjjZP9ZcPIAJQAxL8m14A7Bs5mP420OjR0SeFnkVGHRExVXYhZAQrENtXzCzZog4bw77PvDhqGjGlDUu1d8hP4i7jKA1bWYAoaHIo/XHPC/h6NYpz09IBCemrxfytHTlpLQ25tQVUkdwO+BQ6n7Q4Xh6MWlm1OxxsZo2WMxiudhbh6LL2rsfpm9f8Sa6eRXh8OCCIWDKWZlHeyeNooehHbvnW6WaT7tJvjQTyyBTGgddrBVKoqFLA2Lus+5w3i+pZirx7dssY6opmIhDHzfKNpBZl5v144wOB8c8V8XQF5OjANnoEsi+wLMxJv0zz6bx/UmwZnAJshTtB/RaGdl9ofj5nmYX5EtVA7UOL/XPP5hznO5Xb2YcU1uwR9QfUk/mScA2rOEHy4syZGtRttWcd8N8feE2prKxlwT4NR6R4R9qFMOqoNeoAGejfD/xVBOLVhZ9M+aycd8P8WeIgqxFfXNbc8uOX0+qdoYDkYt4rDcRH+yc8h8C+1NgAkh/XPQdP8YRTRUGFkZrbj4WPG/iWKpG/POV1A5zsPiUXI1e5zktSnOcvr3+8SpGZWbzM046YMZabisWzC2TW28cvFtmzMheay6c7lt9cSabeXe66fygVVgWSR63hNXGW6LghVLJYAHm3DsT7fTF9duVioYKGAulZq9CSey8cY3rZQBGpZVt12jkkkdh/wBc6PGDqNCJZJLJHTVQm0kbWK7i9Due3f2+uLwRfeWJkLCoI2QBipV3DFnFevlFH0rN+L7w5CswLR+cRoDS2aclm4PzAVyefbNa+FV2VKydVViHTTkq3CsS10Fvvx82BDSr965ls7dJEy0WG15BIWkFHhrQUfTCndIvh8zSOTujtQaQs8Mm52A+Y9qvgenfBeLaJgypGZCwhZSItkdQ8Dln3Wb+UCj35yE+pLLEsG6RYY45/L049ibWWMKCp3tQby8DjvgP+Oab/WtFLuficoF3HYN2nnJO31Y0OTdVxVm6vxrSqy+IysAZYlUxMfmjEcCyxFD3X8QseO5vC+KapnZTGXlXTouoZt0abQySBemFjO9ym801DkepwfiehikngDDUSDVBQZOpsQKivPECqACRrXswIAu/bAabSgeIxSG98ulmDWxIUK+mO1R2UWWP1JOVenhXpRyAL1/9JsGbjfubUvHIpPf+D/L/AIQPQDC66VhM8tu0WmkELMZX61ydLqmPbShVLJYIs7TRFcz/ANFR/wCkChhYHpmUTGaTqPINkRqm4UI22zyefbAQ8LQdLw4r/E+8Tq5oBzaak6i/X5lUn8lzeo0ATReIxxqQqySGlssQYoHk+pJBYm+94GCJFkXUtGgil1EsQrqjUKfxF6rTb7feYaKngArzxh/CoPPH1lRvvcTSqqmRSjqiN0y289W0YeZubX2oAN+NyKZ3kUqYVXQPKRRXauqdrauKEdH/ACgYUTKuv6tjpjVlS9jpiVtCict2u1237msWj06rpZi2n06yicwAKlxANIkUW4cb9ocXY5r2w7aFok1caLA8kCrJHK8UYanjdrZY1CllZCBQF8X25A6xIdFFIdp261WibjiN/EQV2n0BUj9KxjxzWxodZG7KHmij6VkWxrpKF9yJK49NwPrm9RoFlk08KbYRJC8rPHHEHO0xKqglSALksiuarFImeaJpARE0OlSTbGqhJJSJGbetedPw62n3J70QDWj1yB4oi69WPWzM1sPlYTuHs+hWRf3r0w+qkTp6xVKfxFZVDKN1RQsarvypH54PSylmWcMwDarpdP8A+0Iz5fk7b93m3d/Ttlr4YHEupVn3U6FPKAEDRClA9gRf1s4FY2vQ6rrAkpvjX5W3eaJxvC1uIG5Rde/scHHqAoZqYiSGWgFYsCZXdVYAeXh/X2xqNWMSRSOzhtVIjsTTMoMjbTtqgaAoenGDWHqN0nLFIxNttjdq6BGu7JUNQOB4n45D5znPTx533xf4UyvuI+dQ4/7ws/1vONli5zj9fRxu8Yr2FLkAl41q04AyUcHGGaRaHFpVyw1PGV0hwaLMMgcm2QOWI1eM6fxF0+Vji1ZmVFivjDH5ucHqpA3IxLMvM6dJlpjDNVkszB7RrIHCHBnNRzzjWZm81lY0+v5pVVpN3qL/AE21mTR/hR33Bj/PuLwet0wZ4yVBBIsnkji+M3q9PvfYPKFUNdA2b47+1Zt5WajXJDI5kIUMikE+u2wVHuee31wcgC6aIMQCGhuyL/iKawEcHXYdl2oDwFssSR3IPA29vrhdQWaCN12r5k3UotvxApA9gecCXiHikcE/Uc+V4gvl8x3IzPVLZ5DcfllRo9eNKvnBcyaVABGC5EidS0bbe0VIKJ44OX/j8TCNSjbNrx3tAth1EG2/QVd4HWaQTahkcnakKlQGZadncF+D3AUV7c4FOuo+7KyqjzdTSRRjpozASRRtFTUPKp3A7vocfmcKujUB26LpuKxS1Q08kZble1kfvmp3aSDRSs7X1dOSoNBmZqJb379u3rjfj2muXSvbeXUKAL8vmSQEkep9BfbAofEpm3TQLHIV1UySK5G0r/D646b07kdOxtB+bmqy01WpY6yOQRS10ZlohA1mSFhSs4JAo2fSx75X+MQqV8QdgOohj2N/MqpFE8W0+nnL9u5vLHV6ZRr4ZK8zQzqTZ+UGEhQPQXZ4wOeV26y6RkBSPUPOB1YRMykSSLGY99AhpDzd7VBrm8Z8HSfqIrojDSRtGNsse8lwoRpR2Q9JRwCeWJ44zVjp0COqPFb5rdu+8Wfr/AJ/7v0xxdCL16RLRkjUgDuXeGUX+ZIHOAnpJfvMeqjTb+JIZVbqEFQdpjkG6OnAeMncLU13yel1cjQT6h2gkOoqIGJptpKhoFWNDGSxLlz35/IYXwmeOaTT9MhlXRFJF77dxgCo49CCjjaeeDg0YR6dXYUkHiEzt/soJ51L0PRd4P5A4G9ZrWXTw6gSxwtADFuKSOxJCxSRNCQpvcit83G27IzPFNBJCFjRyK0xWYRRlyYFbzO291o2z1ttvM1DgZJ9RHJotbIrqyzPLJGbHK9ONLWz2JjYj3Bx3xfx6KCUyMQyyw9MbCHIkDMUUhboNvPmPA284GR6W9WEWbhgNRsEVw7lCIrbi92QyNQNcWe+G0+vYSSSMSqSBqfYtN0Awby7rWwGIu72+mb0eoSN9KN4bpwOhIN8hYfUf5Tiay79unKuBEZT1NjmNldZFj2kDlqk5HFbTgHQM0ciyCRSR94UJsLncbBU15WDDkc1fc5qfw/dHCiF9zqzglwpoqC4Z1WzZYD+vpm/C/FN7Mzo6dKLotamiwO5mFdl44ujyeMyTxIpBDMil+mu0jhQwICmmPFggf1wFPiDwn7zFEqg+ZTtJ20tKSE4HPy1nk3jPgrwuVZSCM9sTVhFgBHN3/LXKsDXPa2GLeN+Cx6liGXnYK5XcOTzmbjt14+Tx6eC6zT8DJLHxnX+NfCTKrEC1U3+l9/yzmJo64znenpllnSk1+Vcpy11vc5Uz4jQN5rMGZljDWZWbzWVGZmZmZF2zMzMzC7ZWa2ZvN3gQ2ZmSzMD651WqACf5hgPE53Qh41BsBfMQB34N/r2zGW2N8+T/wB8hrxaRX7j+4zq8JTWSSQBemAWZaIb6cl6WzxZ/fGdVPtgSNRuJ2kUbJCkMzUB/wDLxwj8Y/7sf+PEvDP4i/7pv+KMAvi3iDPGqooYyUyhSSaVlYnsK7Ac++JeMys4jkSXptJUdohZijNRBv5dpPzdwScP4R/FX/JN/wCYyQH+qj/ff+pwN+LgxpDGTx1YQoWM+XbIoUsS9BQaHubwfjRmZ1SM7miqY8Ko4JCKCQ1s1N9OMsviH+Ev++g/46YOL/tUv+6h/wDFLgUGu0izajSuTKRLR3gxonEbyxqyhakIKng2F/XN+Ju4kkmDsU0h2tbU7blRpipUALtUr3Bsg9sLoP4Ph35/+nmyPiA/A8Q/zv8A8CHArZ9EvXbV8/hzjTklpOoyFkjZ94cUdz8cdgcsdPp/x9TvXhEjZfxJSxWpfmJbv5e3peLSn/V9T/8Anj/zEGWg/wC0z/7mL+8+BzccCwR9YojNqNNLMwKJSyqiOKIFsKevMT8oN8nHJvDRC3RG1hKICWKJvVnm6cxU7eNwogehJrAgXpNPfP8A9Om7/wC4iwvijElSTz920Zv1v72vP54DsulK6bWRxtt6O7Y+1TIEMCyhQxHoSRu5NfvlpqdKs0qRvezoM9AlfMWRd1rzag8exN4sf4Wv/wA0w/QadKGLfFspSLTspKttkFgkGjpiSLHpYBr6DAzTSmSNpnJ6sf3fa1mwNsZav8xZ797y8MO3UykFiXhXuSQNrSAbR6d85PxZyup0yqSAYoLANA1J5bA71llNqn6t72/h/wCI/wCK8CTRqEhKgbWgXqUO4EkJJb9S/wC5xw0Jr42Cb/uhzD+3f+pyrgQew8wYN/tDebB9+5yzi0yCwFWu9UKuu9YA45FCtdU0bhPYgSPwP0K5YBRv9AWjo/nx3ySaZaHlX09BgnH44HpsPHp+2AlqdrrXslMPyYWP6HPNfi/wMRksvykms9bP8/0//XOL+LudIb582ZynTpx5WV4xq/XKjU5b6vucqtTnOPXS+ZmZgzTDMiTkjkDgZebvI5mESvMvI5vCt3mXmsicG2y2Zkc1lT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0962" name="Picture 2"/>
          <p:cNvPicPr>
            <a:picLocks noChangeAspect="1" noChangeArrowheads="1"/>
          </p:cNvPicPr>
          <p:nvPr/>
        </p:nvPicPr>
        <p:blipFill>
          <a:blip r:embed="rId4"/>
          <a:srcRect/>
          <a:stretch>
            <a:fillRect/>
          </a:stretch>
        </p:blipFill>
        <p:spPr bwMode="auto">
          <a:xfrm>
            <a:off x="1785918" y="1666885"/>
            <a:ext cx="6972314" cy="3548065"/>
          </a:xfrm>
          <a:prstGeom prst="rect">
            <a:avLst/>
          </a:prstGeom>
          <a:noFill/>
          <a:ln w="9525">
            <a:noFill/>
            <a:miter lim="800000"/>
            <a:headEnd/>
            <a:tailEnd/>
          </a:ln>
          <a:effectLst/>
        </p:spPr>
      </p:pic>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000" b="1" dirty="0" smtClean="0"/>
              <a:t>RESULTADO ENCUESTAS INFORMÁTICA FORENSE (Personal Técnico)</a:t>
            </a:r>
            <a:endParaRPr lang="es-EC" sz="3000" b="1"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500826" y="5715016"/>
            <a:ext cx="2214578" cy="642942"/>
          </a:xfrm>
          <a:prstGeom prst="rect">
            <a:avLst/>
          </a:prstGeom>
          <a:noFill/>
        </p:spPr>
      </p:pic>
      <p:sp>
        <p:nvSpPr>
          <p:cNvPr id="1026" name="AutoShape 2"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 name="9 CuadroTexto"/>
          <p:cNvSpPr txBox="1"/>
          <p:nvPr/>
        </p:nvSpPr>
        <p:spPr>
          <a:xfrm>
            <a:off x="8715372" y="6488668"/>
            <a:ext cx="428628" cy="369332"/>
          </a:xfrm>
          <a:prstGeom prst="rect">
            <a:avLst/>
          </a:prstGeom>
          <a:noFill/>
        </p:spPr>
        <p:txBody>
          <a:bodyPr wrap="square" rtlCol="0">
            <a:spAutoFit/>
          </a:bodyPr>
          <a:lstStyle/>
          <a:p>
            <a:pPr algn="ctr"/>
            <a:r>
              <a:rPr lang="es-ES" b="1" dirty="0" smtClean="0"/>
              <a:t>23</a:t>
            </a:r>
            <a:endParaRPr lang="es-ES" b="1" dirty="0"/>
          </a:p>
        </p:txBody>
      </p:sp>
      <p:sp>
        <p:nvSpPr>
          <p:cNvPr id="32770" name="AutoShape 2" descr="data:image/jpeg;base64,/9j/4AAQSkZJRgABAQAAAQABAAD/2wCEAAkGBhQSERUUEhQUFRQUFBcYFxgXFRQYFBcWGBQVFRQVGBcXHCYeFxwjHBcYIC8gIycpLCwtGCAxNTAqNSYsLCkBCQoKDgwOFA8PFykcHBwpKSkpKSkpKSkpKSkpLCkpKSkpKSkpKSkpKSkpKSkpKSkpKSkuKSwpKSkpKSksLCwpLP/AABEIAKoBKAMBIgACEQEDEQH/xAAcAAACAgMBAQAAAAAAAAAAAAADBAIFAAEGBwj/xABDEAACAgEDAgQDBgQCBwcFAAABAgMRAAQSIRMxBSJBUQYyYQcUI3GBkTNCobFSchUkYnOzweE0grK0xNHwJUN00vH/xAAZAQEBAQEBAQAAAAAAAAAAAAAAAQIDBAX/xAAfEQEBAAICAwADAAAAAAAAAAAAAQIRAyESMUETMmH/2gAMAwEAAhEDEQA/APSJIy0ZBuxiraWo7BNnt73jvh+rDqzdr98g8wCA/wCE4C+lmKIbPPrfe8JFryIiD6e/BxZtQHJdeVBH9DzkJpgxLLyo23Xbg8/0wNdRjGKHKn3/AL39M3pi3TZiD5rPFEdqGMRhXdgKI2rft3OF0sAbTgfSv64Cp1P4FEH5fY+30yuk1QGxue1Hg2Lrmq9xjBQGGIHsWUH+vH7jAaiHyTKpICgkV9Uuh7C8DEnHRBJAO4Gr5ovYw2p1SI5LEUyUDfqCSR+xzNRFvMa2QCpY0augtcj87xOKPqsqHjaJLNCyVcIPT9cCy0sIBhJHmIo+/wAl5NmA3f4usv58stV+hOL6fzdBqWmNNxze1u3tyuZqYAJHloVEVHrZFAkhr4rdxgWTRbXkruY7/W2Gb0MYUqE43x2SPcbefz5xRZTvL2du8xdyW4JF88VuvjJeDxEEObAkQlOd1KPNtojjg3x/ywH0Y9ILZ5cqTfNbm9f0yDodpA/lcDnkkcGv64PdcDHzDztQobt2/j8uTkEdghQ2XZjfAu+GvuBVVgNamPzEjjYL7Dnv/wAs0hJO70uq/bnIapi20hgOpx2Nn1/QjnIsWWTaK22Ce/f0F1XNDAPEm0Maog//AM/vmyh2m7se2aWfdvA/+UK/uM1ptVasWGBM6aq785N5Df8ATCGUFV/TFp5edtfXA3ATZvJzOaFZCGYE17ZOWUADAzqdhm42Pr6YKOQfvhJJFUGzgRkm4wA1ATvlL4x8WRRXRBzz3x/43d7ANDM3J1x47XdeO/HUcVhTZzzH4h+MHmJ54zn9b4izHk5XPLmN7ejHCYjT6onE5JLzZOQrCo5gyVZqsJpISZFpcic1gb65zeCbMys7fW8GnAtV7VgDD+GQfer/AFwuk4Uvf7/TAxMWDL27nnj9RnR5GtPoAtoADa2L/bAJpAsLmhYJHFgXdDt+mNaEt5ntWAFXyBx39/XBRS9RZFAuyT3oi+x5Avn1wKwab7vuUd2AIokCywXkX7kZMytErIWJYBStHg7m2juDXmyeohkkskC1WvKwIDghjd1XYfvgJWabe4XkKoXaQw3K28gkduaGBiadjG8TE+QA+UA2DZUrxd2D+2KxKy6cclmmNUwBYswI5IIHAH9MstBq90juVYDaqjjdyCxblLHF1+mKSvtjjNNccpJXa1lSzqa49mv9MBfVTN0d24K0Jr5SSGC0RV01jnI6qGSJIyhBl81fMS27zOSoH69+OMZTUqU1F+XeW2gghjUYW6PPJGTl1iBtO5ZaAZW5FqWRasd+61gQTXBEhFXtp7BJO0AhmI2+XlvXD68OX2ALtnq7Zd3lA3FBfmtR9KxLwrWIhLuwCSJIVJP8omlfb9CVYGstdPFS6RmHntVJrmjE/H/TAXlmbrCHb5TIJTyu4c7im0HmyCb9sc8MkfeiMjAQKRuonfYCrwORwOb9e2DnYAzA/P8AeIiPcgmIJXv2YfocfGnCS6jYPM0St6klvxQD/QD9MAY1AKSVyVmLAUeaZWrt+eKp4mu7r+YLdUQd1ba3be/cZuZFVFEflV9MC1ccB4wW49aZucNNp1EwiAqMspKjhb2SHbx6EoDWAxppQY4zwLcGrFgFiR+XBGR1c6hmWxudlK/X5b/asmIzsWmNJNt9OVEm0Ak+lf2xnW6b8SM8VyCKHJ2k3f6YFd1QQEHzKrbh6jj1/M4bqqTYraNt+3r/ANMH0Av4lWXLAihXG7b/AG/rhNLoAFKgA7l3ews9+3pgGUAi/QPx++ZOBZPrYwa6fyoq8cXx24rj98m2n3Mp+ne8ARAFfXvk9oJr0wLw7SWJ4N/0zmPHfi6OJCFa2/Pt+uS3TUxt9Ol8Q8QSJbYjjPO/iP47JsIeM5fxr4rkl4LGs52XUk5zuW3pw45PZ/V+KM5JJysmmvIGTAO+ZdUZXxdmwjnAsc0lFj5zRGS0uEdMIDmEYTZmbci6AIyNYZlyDDKlBbMyTDMysvrU103A9zgoNSsjrt5pTf613/bCwpSSbqJBPp9LGIHTiKmNHeDfA7hS3FDtnR4zmz8KZR7vwPyvIQSK0ke08GNr/Ly1/XI6TTbWXcb6gPbimAviu4r39s34T4cOpLahCCK2s10RfJB5N3gKzQhI9Uq8AEnj6xIT/wA8V8Y8pbp8BtM117KyUeP9lmx2MUdQXDLspqDksy9MmzzV0KxHwzw3YwD2OrESu1i1KtExkOD2DXxQ78YDUOnVZykflDQ35a4KvtDfnTd/ple0dacR21HU9NjZ3bTOQefr2/XGvA9D/FZTKhRunTlXbaqhl7qdvzfKMTkO7TTMTIF6j2pROoW3AqRVbSWIIHpxgDkTa5gUlYzLEKBIpGjZmQG7AJT+uYxO8afcwUT7b3EPs6HVCB+/fi+9YOLRNtmEshWVSjsxUO4ofhMhQgGqIrb3vveR6Lfd0mDkvLKsiExfimRvKq7d4UeW1rgVeA2S/SO0rcWo6bsVBd0EiCr+quAT9PrjfiGkuVwmxBDCJBSIQ7kvQaxe2k9KPm78ZW9fZpH6jqCZfOWVhJ1eqGK7FJHoOxrbzdY18QSyo9oUV3idWAEsn4amzJQXy7Sx5N/N2OBtmV906ogSJYTt2Dc29FkJ3/Mu0OKr1Bu8f0hJcSHhHmaEAFwwCs6oxfdzbKeOw3fnaGq0jjbEhhVdSiJXUYuwjX5ozsqzGKs8cDDwzONSIaTYs5lreS4ZlaTpWQE7sWrdur09cBvT6dFGpJjKdMVQdiWQp1AGJJAJLHj0vIx6HYjq6sXUJIBG7c1wvme2G0rV3Xr9MbCl31KbT51jBAaMsh6ZW2G7i+CPesF4RrmlZ3ZBwgi8jI4sWWJIbizVD6YBmQJAhHUIYo1CjRZgxYsRdAn9ca1rU8YJYksaO0UPK3c/8sWk1FaNQwIIjj58u2xt7NdHtjWv1YPT4b+ID8p7Ue3v3wEEiJk7ts3MBYXZvI8woc+/PveG0rbQzbiQnl5Wu3PHv3GQWU7wm16EpfdtO3by1XXezVYaRwRLXupHB5oKf+WABpTtWuGFiqs9r7A/rhZtYsaqWYcD378c4lqfE1QmZrCA+oIPyjmj9eM8t+L/AI3aXyLwo/c/nkt03hhclj8YfHJJKRnygnkeued6zxEueTiuq1ZPfEjPnL29cxmM6HkmwXUyLtg7ytJtJgi+RZsjeE2ITgWyW7InCC6NuceZcroGo5bAWMlWAbcgVw5XBsMADjBHDPgTgRK5rDKuZlR9VaXVbi4r5rI9LFVYvEolkdyjAFYx6EbjYIG7nji8sI5VJi29/wCtbaP9ayaQBZZAoolFP62wvOrwqrw3xB3mCstiK6IKksflur4r1q+Tj+j8UXrygBiaXgUTxYPAP1GCBG3T7a3bwPrW1hIP6YDSqBHpSPm6oU+/O8SA/wBz+WAQ6pXm1CU3mjQEBSWHDq3A7dximg1btLGJI5E+7owLFHIdmVVBUAXVAnmu+F0MaiLStQD9amPqWbqCUH9eSPoMf8L0ix6jUAX5hE5JJJJIcE2f8oFfTAV0GtVJNQW3ANKGW0k5HSjB/l9wcqdXqUePUqrDd1t6A2NxURSAWRxZUi8s9JEYn1oUszDY4LEkljAT/dewxTQ6YRNpukSOvC4drvcwjWRZWv5m3E8/7VYAfCvHYpZ5JdwjTZGg6lIxYM7Nw3oNwF+vNYquujXSadt6HoSqzLvXdtV5EYhbskK26vphxvTR6hRJISNVJHvLEyBWnQFr9Dtc/l6YHxLT9J5NPGSsb/dj3JKCTUGGUIx8y7gB69yT64Gl1kcul1sqOpSQs0dkAkLDGhYA8gEqa98tfEPE4oNQs0zKsTQMm8mwGEiuE49WF17kVlbqtIVi10MZ2dFQ6MVDuqvCzlFZrPDKaJur/LHdX4Yk82niIVUeKSRtiorll6SoLq6HULV6kC+MAmj0xWHw/cvnDxKbHmAMMtKfUd+3vk2mVWeGwJm16SIn8zIzxvvUdyuwOCfTaRlTo9P95UcKjRaZpLWOMb5lmmhDMNvK/gny9vOfYYeKBH3asoi9JoFVFRKMcscDy2a3WTMa542D3Nh0A0e2bVrGtF9PGwod3b7wt/ndZHQCOV41Sih0oDgHsN6BFau384r88hBowurmVlTYIEdAm8NQklU7muyTXbsP3OVkEH3dOooXfq06nG5QspaNRe0guoEo78+XvzgWuhRelowwG0CqIFbhGyoK/Q1gII1a91FVim6d9gFlYWD6UAvPsM1qfD60+ogI6vSUFd7uqspUv5gp9CD278dsJ4n4QsghiUcKnUFs5A2BQqABux3c/QeuA7pk/FRiTbQc2eOCh7enc4rFMsaq5bbuRy7fUUdx/I3gjrSfx9xWOMKpsm6cIzG+wq14r0OeTfF/xT1JZBGSEJ7bibo967C+9DJbpvDC5Ux8Y/GhkHSRj01J5J5bzEgnPPtTqLyWp1FnEJZM5+3skmM1EZZMXZskxwZypaPHJebbFlasZjN4AjmiMOY8iVyGgjkThGrBk4NI3lhotX6HK/LHwPwxppVVR64q4rFtMauuMVePPZD8JxJpBvABA755Z40ESQhTxjTEvlbIp3jyHTxouDmqGRotVZmElrMw0+oNNpNrK5C05qgoBW+RyOT9bw8aXOysoA2AqQzbj5iDdHgfTAxNIXVCh2obu1sgfL5b4/6YZ9YPvAFG+mRXl3fMD2u/fOz55DT6QB1lKqEdyoreHXcaDF93m3ECx9RjEGgQ6ll6ZWl3q+9tzMTtc9+B274surbeunKGkcPdrexTvUbL3XdC6rjLNp/9YDbJK6TD5D33qRx398Clj0wEom21G05RWEknV3ljF1DZ20WFVV+t5LRTs0iykusWobpowkuTy7+nvDLtpqaq5Fi79JSPICIejLsGoEgk2NXT6nWIK/Nuvy8CuQbxbT6lgYdO0UtQT9TqdN6Mal2jpQN9neFNqB5TycCXh8zmVZCXVNUdsbh0Z2MauY+opi2qGUMQV/I4Lw/SRo87BtRGNKrAFyjAxsDK7IjJSLakCqsD2zekmYfdoDFMF08pYymGTY0aJIse2l3bm3rYIAG1uTxjOpdJH1aHqKk8CIGMM9WUmRv5PTcv74FfoYmkWSKbfENQjz0elJuRgokJqMbHFpaiwL4JxRYEfSzztLqKP4bdVI2nuF9kW00uxi9MAezNZx7w3xjqTQtJHJF0dO6OXjl2tIzRCoyF8y1GWuhwy4GedW02qQGnOpkkjDJIA4Ekcq1a9mKkXgBV5ESdXMnXmdEaJlikkcyx7I9kqlUCbVc3tAXa936s6jVFIU1EkrRtpiybVgVpgdm14yd7KykBX3VVKG4xLU+LI87asLIojbTeR43WV1QajqlUIslRqOB/MUNXxjh8RjfTa47ipnMxRGBWQgQLEp2EblLFCQDzyPfAnr/DXgWKKOV2foSoelApkaLgvLJ1JdpIZtwrklyAOcPHo13xxRzpt1KQuqLExR0gVSrM7OSgZERfc7Pzwuq8dhinimL7lOneNggLsrbklW0W252sO3Bq6zPDtZGkPh4aSMMlBwHU7b00ookH0JAvAcXXk6wm1vaNOWKMITJZl6e7de+j2qvS74yvhXerI0q9OKGZY2aN0QKrgmRHtur09qL2XtdG7yR8ViDmDepc69ZlNjZ0mfrM2/5RQDrRINjtyMBNqklhj0yOOrDHOG8yhTUbInmJo7yyEUfz7HAtdJqmaPUSSsgLIA5dXi2KIiA2w7uDbNd83XFYxq3ZY4pQ8S0gQMxchuoqhKXaDe4Kf3yOh8Wh1EkzoylDDGvmIHnHVYrR9VDL+p+mA8V16jwsMCpZYIyvKkhqQDBJtwXx18RGMNpoyNo2B6N26KFIuhxwOPcZ5hqp7yz8X1BZiSbJJv8AP1yimbOG9vo44eM0DLJiznCyYFs2iGayVZsR5GdBkZinGodAzdgcc/0OUFtx9MWtY47pASGsE8mGnxY5G8pIy81mZgGachIYSzADuc9m+zr4PEKiWQc1fOcn9nXwmZZBI48ozvPjb4jXTxdOMi6rjE7TLf6z6pftB+M+8aHge2eT6nUljZw3iOuMjEk4gxye2+sJqN9U5vrn3wZzV5rTjcqIZjmYLMxpnzr7Fi04WdiO7ICf0JyvlQCJ2/nExN+u4SgDn8uMIJH39S/Jez0urrd8va8DqfDQdUl9TkFrtRGWUCvJVMR75t52dMCEuAOqJ7v+bd1ttX/lNV7Y+dKF1iPzbxSDknsDGQAPTKXUaA9cz7m6cbgMNy0WFAy9PbtJW+554PtjOr1MgkaUMenpyUc/h7vMEMjAbKIUbfXnmsB+fShddG9kl4ZhyeAFaEgAdh6/vlPHp1EQnABm+/kM9ecg6owshPcgRmq7eUYfX6iQStLuJj0xKO1R7vOE6m1dlEKNvci+cE3g9+Igb5x5Wls9IQNKuxdwi2+Zwrjz/pyRwDun02zxGQ2xMmkUmzYG2dgAo7AANgo4jHq9WyszM2mjcBjYBU6gKqj0XgcZEBz4hs3yhhpmqQpCFYCWPcirts0WB3dvQXiaaib7x1t5ETyfdQ+2LdayMFcpsrYZSy3d9jVHgA+B6dYjoXj4bUadzKb5lbopNvcnlmDFuT/iIwbF4dJ4iFlkLJLKeozEuN0MLFr9KskAUB6dsj4J4Zs1Op2yToIFGwSJGY1SXe0hhiI/CUlD+degrBaXVSKskk52R6qKTUDyRuSqRIGR12jaxi2tQsdxfGBY6TQdLUyaeEtFHJpVk8h+VxKYiy7rAZlIs+pW++L6e30vh0TsxSRkWQFm/ECaeVwjG7ILIpI9a5xP4c0ssDOJJJOo8CSpYWd+ipIEC8KQULjjm9/c5nTZvD4AHdWkdEhXaiyRzdRgp6g4UrTEkA8AijeA/q3kGi1CrLIo02pZVpjuaNJI2RCx52gNX1ArH/GwXn1R3sDp9KskIVmG1yZ2L0DTWY1Xm+AR65TQwSfdvugfdLJLJFJu28tXWkmaTuQVKtwt+cChgPiLxISKkrzdKo369lIQyLM0b6YkkiUl1egK4s2N2B14lc6zTsXbZLp5fw+yAgadt1erctyewxbRbgYZtzlp9RLG4JJQL+NsGw8Ls6ajij3vvnLav7SYHnibTnUal0EgUQ6VtpDBQ1Weew7dsSj+Itd1vvEWin6Zd9qStGkSzEMJHC3Yc0w5NWTQs4HcIX6EqtIzN976Rc1uCPIlha+WlcgV2xfxLQdTdpLIQyEAk21HTmVE3HkgOL55oVnPRa/xaUOn3TTAahTP5pmuiI1tSnIIOw+9nBQf6XaJDt0u6Wa1kaR+sZArL3AoUqEVVVgnTzbxrw1o5GVhyrEH8wSD/bKGaHPVPEfhvxDUgK66S4lcsVL9Slcht7V5juBOJD7L5m53R1uVSQWI3OFKjkf7S/vnLxse2c0s7eXvDgGhz1lPskc1+IlMGK8Nzt71mR/ZC5UHevmNAUbJF2Pp2y6qflxeUxaUnOy+Gfs+l1HmI2IBe5h3H0HrnSRfZVIrBllTyjd8hNUao335B/bOij8G11f9pXny8RqBQBy6Yy5Z8H8O+CNPpxtABY15jRP1r2zzP4s0u12H1OehH4Y1jctqW+UH5f2ym8S+zaRhuaUsSLPH/XJljs4uTxu68e1A5xY51/i/wlsYjzH9KypHgfP837ZmdPTlfLuRS5dfDHgh1Eqr6XznQ+BfAYnNU37Z1R+zVtOhZHIIF+2X24+UxX2oki0WkCqRdf1zxr4j8YaZySfXD+Pa+YMVZyQPrnOyzMfXL/Gsd4936gxyF5pnORvLI45Z7SJzWazMrG28zMGZgfWzSmjFsY2/DUa2ltxPvx27ZYamS5IyA1Ddflbi149MTlgG2SUj8RWNH1G08KPYfT64zrIfxoXtu5FX5eUY3XqeM05K7WTNslhEbnqP5W2mtshBckfN5eewPpkdcH2aiJY5GExG1gpAAdVV7B8xK0W4BuxhtVpVYaiUgGRCdjfzLsQMoU+lnn63jWrhufTSEtZLLtvyjdE5Jr1Ngc4FX4jI4GpiWORvvDBkbaQAXVEktTTHbt3eUHg5ZarWD71CwWShHMD+HJfm6RFLVn5T27Yj4rpVf77IwHUhQdJj3jCwCVWQn5TvJJI71z2xTVxBodbqCA08UgMbEeeMJDC6Ip9ASxJA77zd3gWep1o+/QuFkoaeZT+HJutpIGWlrcR5W5AoeuU2slkWIxnTzmNNX1upsIHSWQ6v5T5924dP5a5u6wniEC9PWaggCeLVjZJXnRUMAjRSeVUqTYHB3n3zrPEI7jkHujj91IwPJ9b9q8KB9TJptSF1SLFsKhWURq9Sb2G1g4l4rnyG+4xXx37QdKNFpCWMhEEkYCKwYltOIHc7wAoU2CLNntlf8Y+JpFFL1tUHGo8N0yRaQdRisvThImII2R1tJscm8H8T+DFfDdMirE0mg+6tsDqZD94G6YSxjlR1TGBfcEnA6Pxf7SINNJpZ2WSUnTvGqorIWDmFupcigDmOtgs898WP2gxRyQaZop06MyTmVo2CBCzsQyEb1H4vT3VQIvkZUTeIzSzdeDqz/d/EI5J9DOB1oJSHULDJyDHwy1xRUEjC/DcX3mfTldQ8+l1A1UA6y1qIpNqagxSNZ6gBjVlINd+2Bcv8Xwt4gY16waSVyJEV9u/7tHA8KOELBhsFuEI57DviPw8dA+q1W6GSYxCQGWeKeUFjI7BxasVZUIUqwBfbYrJfE/iNxTzQkiSTQTalCpNqJdXp0lKkdvIrA+1YfTVLp4DJqpdNJKfDHaVLLvK0EyKHO4Vv2DzGxdWMA2h+0+PoRTDTaoRaFa3lPLOSnQYBwNqMLDnd/hI751eimfUwR1p5RDLONQH8tiORTPW0NZIdtt1Vc5wui8VkfUaExq8STeK66OWH+Xpu8fUjkUeU0Ga+OOc9X+DyPuOm29hAgH5BaH9sBLwWSUNF1IZF6GnMRI2tubcgBoNajbGGpgD5/pmtJKWgjMalzFqHbylCpXqSAjfu2ghXvk+lZGfTBF8RCXbKrk2Sx3Q05s89lPb9MbXRxvLNGgXpPpoiQhIB5kVfl90AH1AwEOq8O6Qx/wAfqii8agMzloaYtTWCe3vhgDGRDt+doWFlA1RhA9KTub+GDx/i+mT0iIRpeoBtOjYC+17Y9/f12/0vF4G/Ccv/ABOnpipPf0C7b5+a/wBTgPaQOGVShCx7+bXkMfJxdji+/tmQy2gKjdtkY8Faolr5uhwbyetgAefaDbwgnvZIMg/tkbjfqAUVMS2B27NXb6VgAZmQWV+cMOSooliRzfPfNqDYjrsSe4uiPa/c5rV+JRIEMjqB0jW4gC6F9/plFL8b6WNfNMm8MDwbPy/S8DpdLLd2OwruDmpAaHHcV6Zw8/2q6VAK3N5aNLX96yvP2pmQBYoWNduf/YYXVdrq/BY3NOoP98Qb4T0wJO0cZzLfEWulPljC3+f/ADzcXh+tl7uR/TJ01Msp9dhB0YBxtH7ZW/FnxLEIWAYXXuMqB8Fyt/EkP7nIeLfAKrEWLEkDCz33Xj/jGrDOSPfKd2y+8W0AViMpJUznNPXnMrC5zMmRmVm9vN41EDJbM2BkxGclrpjx7QC5mFArN5nbtOOfX1fqdPc4Xew3eYqFGw7a7n68cA+mT8Q1DdQVbCHzMQFFWp4onzGjdDHNQ4EkXI/m9R/hyv8AEPE0heQOeZQNlc7jt27foe3fOr55TxGEvIxVpCgVDNt2BWHzAbSCXO3uARxxzlhr5vxdOu5yS9hlRdi2j0WJHN80B+eV0niiaZWic20qgJXIZ+mIypI4XkA2aFHLHU6hEXTLvU7JYwfMPRGUnvgKeO+Hhp4lZ5yZyI3KBFjKje6iTy+e9rAAehN8Yj4zpCZpXBkaODpHUU8aBioEi1F0yJCiFWNkWKHNZeeMeIRkwU6mtQhNEGhtcE/1yn8Z8SCHUxKrSDWKAjIpKIxiEL9Vv5AAA1nv274EvEvDUbWxIW1B63mZwYlhLwp1ItydOpWoeooBR6gDH9RLJ96TT79RteKRjIRpwtrs8ijpWxpiSew4/TXiGsTraMqWYRO+4hJDQOmkQE0vqaH65rX+LR/etMw38CcH8Kb+ZEqhs55XA8r8T+zF9TDFK+pLagTJpFbYv3eonaFOFG4r5K3Hknutc5Jfs31suo1W7VKmokX8d2T8KWF2HTMSqNykNC3cL2XbncdZxIumEMxjGrOpE3Rl29PrGcxldu/fvO3gVRBv0x5fFE+/SCpCTpoxt6Um+1klY2pW6pxz9cDh9d8MajUQ6Ix6x45J/wAYuY4gXlijEis3SVWL1ZXcW7c84CX4X1bdHVvqin3WYKYliiD9Z5FjlZdg6fmLXbA0O950vg2uYzQ6donP3BX8wovJadGM9P5o6Rju3etVeOyq0kGqQJKpM7OrbVpWUxyrv8/FFeR3AOBymq+zyaPU/wCq6qQfcokRIyEZmhlMjOvUoLtJ6gIdW/XjJaX4IGonX7xrZJI9agnWMNHG0RiVOgGYXZRZtoCqo4Jris6TwbxsTCfVTQ7QQikLJC6IsYYgs28dzISBXau+Umu8E0z6OGb7nHJINqSW0ab5AKdVZHLK4YE1tJoEUO4Aej+FNT0wRr9QYtc7KxAjRoppDsLErzL/AAyrAbAeDfpnU+GaN9HCI+tuh0XShe2lVpAQheQU9R7RItLRvaffjnJ/s50RhhcRyL1niCldRGI2L1xEOobJ5IxPxD7NNNHqI49shRyvU3zeZLbavy2nnPlBYrz79sDuZfGYYJdW0zxpsjjZP9ZcPIAJQAxL8m14A7Bs5mP420OjR0SeFnkVGHRExVXYhZAQrENtXzCzZog4bw77PvDhqGjGlDUu1d8hP4i7jKA1bWYAoaHIo/XHPC/h6NYpz09IBCemrxfytHTlpLQ25tQVUkdwO+BQ6n7Q4Xh6MWlm1OxxsZo2WMxiudhbh6LL2rsfpm9f8Sa6eRXh8OCCIWDKWZlHeyeNooehHbvnW6WaT7tJvjQTyyBTGgddrBVKoqFLA2Lus+5w3i+pZirx7dssY6opmIhDHzfKNpBZl5v144wOB8c8V8XQF5OjANnoEsi+wLMxJv0zz6bx/UmwZnAJshTtB/RaGdl9ofj5nmYX5EtVA7UOL/XPP5hznO5Xb2YcU1uwR9QfUk/mScA2rOEHy4syZGtRttWcd8N8feE2prKxlwT4NR6R4R9qFMOqoNeoAGejfD/xVBOLVhZ9M+aycd8P8WeIgqxFfXNbc8uOX0+qdoYDkYt4rDcRH+yc8h8C+1NgAkh/XPQdP8YRTRUGFkZrbj4WPG/iWKpG/POV1A5zsPiUXI1e5zktSnOcvr3+8SpGZWbzM046YMZabisWzC2TW28cvFtmzMheay6c7lt9cSabeXe66fygVVgWSR63hNXGW6LghVLJYAHm3DsT7fTF9duVioYKGAulZq9CSey8cY3rZQBGpZVt12jkkkdh/wBc6PGDqNCJZJLJHTVQm0kbWK7i9Due3f2+uLwRfeWJkLCoI2QBipV3DFnFevlFH0rN+L7w5CswLR+cRoDS2aclm4PzAVyefbNa+FV2VKydVViHTTkq3CsS10Fvvx82BDSr965ls7dJEy0WG15BIWkFHhrQUfTCndIvh8zSOTujtQaQs8Mm52A+Y9qvgenfBeLaJgypGZCwhZSItkdQ8Dln3Wb+UCj35yE+pLLEsG6RYY45/L049ibWWMKCp3tQby8DjvgP+Oab/WtFLuficoF3HYN2nnJO31Y0OTdVxVm6vxrSqy+IysAZYlUxMfmjEcCyxFD3X8QseO5vC+KapnZTGXlXTouoZt0abQySBemFjO9ym801DkepwfiehikngDDUSDVBQZOpsQKivPECqACRrXswIAu/bAabSgeIxSG98ulmDWxIUK+mO1R2UWWP1JOVenhXpRyAL1/9JsGbjfubUvHIpPf+D/L/AIQPQDC66VhM8tu0WmkELMZX61ydLqmPbShVLJYIs7TRFcz/ANFR/wCkChhYHpmUTGaTqPINkRqm4UI22zyefbAQ8LQdLw4r/E+8Tq5oBzaak6i/X5lUn8lzeo0ATReIxxqQqySGlssQYoHk+pJBYm+94GCJFkXUtGgil1EsQrqjUKfxF6rTb7feYaKngArzxh/CoPPH1lRvvcTSqqmRSjqiN0y289W0YeZubX2oAN+NyKZ3kUqYVXQPKRRXauqdrauKEdH/ACgYUTKuv6tjpjVlS9jpiVtCict2u1237msWj06rpZi2n06yicwAKlxANIkUW4cb9ocXY5r2w7aFok1caLA8kCrJHK8UYanjdrZY1CllZCBQF8X25A6xIdFFIdp261WibjiN/EQV2n0BUj9KxjxzWxodZG7KHmij6VkWxrpKF9yJK49NwPrm9RoFlk08KbYRJC8rPHHEHO0xKqglSALksiuarFImeaJpARE0OlSTbGqhJJSJGbetedPw62n3J70QDWj1yB4oi69WPWzM1sPlYTuHs+hWRf3r0w+qkTp6xVKfxFZVDKN1RQsarvypH54PSylmWcMwDarpdP8A+0Iz5fk7b93m3d/Ttlr4YHEupVn3U6FPKAEDRClA9gRf1s4FY2vQ6rrAkpvjX5W3eaJxvC1uIG5Rde/scHHqAoZqYiSGWgFYsCZXdVYAeXh/X2xqNWMSRSOzhtVIjsTTMoMjbTtqgaAoenGDWHqN0nLFIxNttjdq6BGu7JUNQOB4n45D5znPTx533xf4UyvuI+dQ4/7ws/1vONli5zj9fRxu8Yr2FLkAl41q04AyUcHGGaRaHFpVyw1PGV0hwaLMMgcm2QOWI1eM6fxF0+Vji1ZmVFivjDH5ucHqpA3IxLMvM6dJlpjDNVkszB7RrIHCHBnNRzzjWZm81lY0+v5pVVpN3qL/AE21mTR/hR33Bj/PuLwet0wZ4yVBBIsnkji+M3q9PvfYPKFUNdA2b47+1Zt5WajXJDI5kIUMikE+u2wVHuee31wcgC6aIMQCGhuyL/iKawEcHXYdl2oDwFssSR3IPA29vrhdQWaCN12r5k3UotvxApA9gecCXiHikcE/Uc+V4gvl8x3IzPVLZ5DcfllRo9eNKvnBcyaVABGC5EidS0bbe0VIKJ44OX/j8TCNSjbNrx3tAth1EG2/QVd4HWaQTahkcnakKlQGZadncF+D3AUV7c4FOuo+7KyqjzdTSRRjpozASRRtFTUPKp3A7vocfmcKujUB26LpuKxS1Q08kZble1kfvmp3aSDRSs7X1dOSoNBmZqJb379u3rjfj2muXSvbeXUKAL8vmSQEkep9BfbAofEpm3TQLHIV1UySK5G0r/D646b07kdOxtB+bmqy01WpY6yOQRS10ZlohA1mSFhSs4JAo2fSx75X+MQqV8QdgOohj2N/MqpFE8W0+nnL9u5vLHV6ZRr4ZK8zQzqTZ+UGEhQPQXZ4wOeV26y6RkBSPUPOB1YRMykSSLGY99AhpDzd7VBrm8Z8HSfqIrojDSRtGNsse8lwoRpR2Q9JRwCeWJ44zVjp0COqPFb5rdu+8Wfr/AJ/7v0xxdCL16RLRkjUgDuXeGUX+ZIHOAnpJfvMeqjTb+JIZVbqEFQdpjkG6OnAeMncLU13yel1cjQT6h2gkOoqIGJptpKhoFWNDGSxLlz35/IYXwmeOaTT9MhlXRFJF77dxgCo49CCjjaeeDg0YR6dXYUkHiEzt/soJ51L0PRd4P5A4G9ZrWXTw6gSxwtADFuKSOxJCxSRNCQpvcit83G27IzPFNBJCFjRyK0xWYRRlyYFbzO291o2z1ttvM1DgZJ9RHJotbIrqyzPLJGbHK9ONLWz2JjYj3Bx3xfx6KCUyMQyyw9MbCHIkDMUUhboNvPmPA284GR6W9WEWbhgNRsEVw7lCIrbi92QyNQNcWe+G0+vYSSSMSqSBqfYtN0Awby7rWwGIu72+mb0eoSN9KN4bpwOhIN8hYfUf5Tiay79unKuBEZT1NjmNldZFj2kDlqk5HFbTgHQM0ciyCRSR94UJsLncbBU15WDDkc1fc5qfw/dHCiF9zqzglwpoqC4Z1WzZYD+vpm/C/FN7Mzo6dKLotamiwO5mFdl44ujyeMyTxIpBDMil+mu0jhQwICmmPFggf1wFPiDwn7zFEqg+ZTtJ20tKSE4HPy1nk3jPgrwuVZSCM9sTVhFgBHN3/LXKsDXPa2GLeN+Cx6liGXnYK5XcOTzmbjt14+Tx6eC6zT8DJLHxnX+NfCTKrEC1U3+l9/yzmJo64znenpllnSk1+Vcpy11vc5Uz4jQN5rMGZljDWZWbzWVGZmZmZF2zMzMzC7ZWa2ZvN3gQ2ZmSzMD651WqACf5hgPE53Qh41BsBfMQB34N/r2zGW2N8+T/wB8hrxaRX7j+4zq8JTWSSQBemAWZaIb6cl6WzxZ/fGdVPtgSNRuJ2kUbJCkMzUB/wDLxwj8Y/7sf+PEvDP4i/7pv+KMAvi3iDPGqooYyUyhSSaVlYnsK7Ac++JeMys4jkSXptJUdohZijNRBv5dpPzdwScP4R/FX/JN/wCYyQH+qj/ff+pwN+LgxpDGTx1YQoWM+XbIoUsS9BQaHubwfjRmZ1SM7miqY8Ko4JCKCQ1s1N9OMsviH+Ev++g/46YOL/tUv+6h/wDFLgUGu0izajSuTKRLR3gxonEbyxqyhakIKng2F/XN+Ju4kkmDsU0h2tbU7blRpipUALtUr3Bsg9sLoP4Ph35/+nmyPiA/A8Q/zv8A8CHArZ9EvXbV8/hzjTklpOoyFkjZ94cUdz8cdgcsdPp/x9TvXhEjZfxJSxWpfmJbv5e3peLSn/V9T/8Anj/zEGWg/wC0z/7mL+8+BzccCwR9YojNqNNLMwKJSyqiOKIFsKevMT8oN8nHJvDRC3RG1hKICWKJvVnm6cxU7eNwogehJrAgXpNPfP8A9Om7/wC4iwvijElSTz920Zv1v72vP54DsulK6bWRxtt6O7Y+1TIEMCyhQxHoSRu5NfvlpqdKs0qRvezoM9AlfMWRd1rzag8exN4sf4Wv/wA0w/QadKGLfFspSLTspKttkFgkGjpiSLHpYBr6DAzTSmSNpnJ6sf3fa1mwNsZav8xZ797y8MO3UykFiXhXuSQNrSAbR6d85PxZyup0yqSAYoLANA1J5bA71llNqn6t72/h/wCI/wCK8CTRqEhKgbWgXqUO4EkJJb9S/wC5xw0Jr42Cb/uhzD+3f+pyrgQew8wYN/tDebB9+5yzi0yCwFWu9UKuu9YA45FCtdU0bhPYgSPwP0K5YBRv9AWjo/nx3ySaZaHlX09BgnH44HpsPHp+2AlqdrrXslMPyYWP6HPNfi/wMRksvykms9bP8/0//XOL+LudIb582ZynTpx5WV4xq/XKjU5b6vucqtTnOPXS+ZmZgzTDMiTkjkDgZebvI5mESvMvI5vCt3mXmsicG2y2Zkc1lT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3010" name="Picture 2"/>
          <p:cNvPicPr>
            <a:picLocks noChangeAspect="1" noChangeArrowheads="1"/>
          </p:cNvPicPr>
          <p:nvPr/>
        </p:nvPicPr>
        <p:blipFill>
          <a:blip r:embed="rId4"/>
          <a:srcRect/>
          <a:stretch>
            <a:fillRect/>
          </a:stretch>
        </p:blipFill>
        <p:spPr bwMode="auto">
          <a:xfrm>
            <a:off x="357158" y="2285992"/>
            <a:ext cx="4228742" cy="2214578"/>
          </a:xfrm>
          <a:prstGeom prst="rect">
            <a:avLst/>
          </a:prstGeom>
          <a:noFill/>
          <a:ln w="9525">
            <a:noFill/>
            <a:miter lim="800000"/>
            <a:headEnd/>
            <a:tailEnd/>
          </a:ln>
          <a:effectLst/>
        </p:spPr>
      </p:pic>
      <p:pic>
        <p:nvPicPr>
          <p:cNvPr id="43011" name="Picture 3"/>
          <p:cNvPicPr>
            <a:picLocks noChangeAspect="1" noChangeArrowheads="1"/>
          </p:cNvPicPr>
          <p:nvPr/>
        </p:nvPicPr>
        <p:blipFill>
          <a:blip r:embed="rId5"/>
          <a:srcRect/>
          <a:stretch>
            <a:fillRect/>
          </a:stretch>
        </p:blipFill>
        <p:spPr bwMode="auto">
          <a:xfrm>
            <a:off x="4631348" y="2285992"/>
            <a:ext cx="4369808" cy="2214578"/>
          </a:xfrm>
          <a:prstGeom prst="rect">
            <a:avLst/>
          </a:prstGeom>
          <a:noFill/>
          <a:ln w="9525">
            <a:noFill/>
            <a:miter lim="800000"/>
            <a:headEnd/>
            <a:tailEnd/>
          </a:ln>
          <a:effectLst/>
        </p:spPr>
      </p:pic>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encrypted-tbn2.gstatic.com/images?q=tbn:ANd9GcQXjm2piTxzYFAwqzPj8InaVG7Gy5OJo17rcHlzN7_eXsJ4O1uz"/>
          <p:cNvPicPr>
            <a:picLocks noChangeAspect="1" noChangeArrowheads="1"/>
          </p:cNvPicPr>
          <p:nvPr/>
        </p:nvPicPr>
        <p:blipFill>
          <a:blip r:embed="rId2"/>
          <a:srcRect/>
          <a:stretch>
            <a:fillRect/>
          </a:stretch>
        </p:blipFill>
        <p:spPr bwMode="auto">
          <a:xfrm>
            <a:off x="6500826" y="5715016"/>
            <a:ext cx="2214578" cy="642942"/>
          </a:xfrm>
          <a:prstGeom prst="rect">
            <a:avLst/>
          </a:prstGeom>
          <a:noFill/>
        </p:spPr>
      </p:pic>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600" b="1" dirty="0" smtClean="0"/>
              <a:t>AGENDA</a:t>
            </a:r>
            <a:endParaRPr lang="es-EC" sz="3600" b="1" dirty="0"/>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6 Marcador de contenido"/>
          <p:cNvSpPr>
            <a:spLocks noGrp="1"/>
          </p:cNvSpPr>
          <p:nvPr>
            <p:ph idx="1"/>
          </p:nvPr>
        </p:nvSpPr>
        <p:spPr/>
        <p:txBody>
          <a:bodyPr>
            <a:normAutofit fontScale="92500" lnSpcReduction="20000"/>
          </a:bodyPr>
          <a:lstStyle/>
          <a:p>
            <a:pPr marL="514350" indent="-514350" algn="just">
              <a:buAutoNum type="arabicPeriod"/>
            </a:pPr>
            <a:r>
              <a:rPr lang="es-EC" dirty="0" smtClean="0"/>
              <a:t>Objetivo General y Específicos.</a:t>
            </a:r>
          </a:p>
          <a:p>
            <a:pPr marL="514350" indent="-514350" algn="just">
              <a:buAutoNum type="arabicPeriod"/>
            </a:pPr>
            <a:r>
              <a:rPr lang="es-EC" dirty="0" smtClean="0"/>
              <a:t>Metodología de la Investigación aplicada.</a:t>
            </a:r>
          </a:p>
          <a:p>
            <a:pPr marL="514350" indent="-514350" algn="just">
              <a:buAutoNum type="arabicPeriod"/>
            </a:pPr>
            <a:r>
              <a:rPr lang="es-EC" dirty="0" smtClean="0"/>
              <a:t>Amenazas y Ataques Informáticos</a:t>
            </a:r>
          </a:p>
          <a:p>
            <a:pPr marL="514350" indent="-514350" algn="just">
              <a:buFont typeface="Arial" pitchFamily="34" charset="0"/>
              <a:buAutoNum type="arabicPeriod"/>
            </a:pPr>
            <a:r>
              <a:rPr lang="es-EC" dirty="0" smtClean="0"/>
              <a:t>Delitos Informáticos y su Realidad Procesal en el Ecuador</a:t>
            </a:r>
          </a:p>
          <a:p>
            <a:pPr marL="514350" indent="-514350" algn="just">
              <a:buAutoNum type="arabicPeriod"/>
            </a:pPr>
            <a:r>
              <a:rPr lang="es-EC" dirty="0" smtClean="0"/>
              <a:t>Equipo de Respuestas Ante Incidentes de Seguridad (CSIRT)</a:t>
            </a:r>
          </a:p>
          <a:p>
            <a:pPr marL="514350" indent="-514350" algn="just">
              <a:buAutoNum type="arabicPeriod"/>
            </a:pPr>
            <a:r>
              <a:rPr lang="es-EC" dirty="0" smtClean="0"/>
              <a:t>Conclusiones y Recomendaciones para efectuar la Propuesta de Diseño</a:t>
            </a:r>
          </a:p>
          <a:p>
            <a:pPr marL="514350" indent="-514350" algn="just">
              <a:buAutoNum type="arabicPeriod"/>
            </a:pPr>
            <a:r>
              <a:rPr lang="es-EC" dirty="0" smtClean="0"/>
              <a:t>Propuesta de Diseño</a:t>
            </a:r>
          </a:p>
          <a:p>
            <a:pPr marL="514350" indent="-514350">
              <a:buNone/>
            </a:pPr>
            <a:endParaRPr lang="es-EC" dirty="0" smtClean="0"/>
          </a:p>
          <a:p>
            <a:endParaRPr lang="es-ES" dirty="0"/>
          </a:p>
        </p:txBody>
      </p:sp>
      <p:sp>
        <p:nvSpPr>
          <p:cNvPr id="6" name="5 CuadroTexto"/>
          <p:cNvSpPr txBox="1"/>
          <p:nvPr/>
        </p:nvSpPr>
        <p:spPr>
          <a:xfrm>
            <a:off x="8715372" y="6488668"/>
            <a:ext cx="428628" cy="369332"/>
          </a:xfrm>
          <a:prstGeom prst="rect">
            <a:avLst/>
          </a:prstGeom>
          <a:noFill/>
        </p:spPr>
        <p:txBody>
          <a:bodyPr wrap="square" rtlCol="0">
            <a:spAutoFit/>
          </a:bodyPr>
          <a:lstStyle/>
          <a:p>
            <a:pPr algn="ctr"/>
            <a:r>
              <a:rPr lang="es-ES" b="1" dirty="0" smtClean="0"/>
              <a:t>1</a:t>
            </a:r>
            <a:endParaRPr lang="es-ES" b="1" dirty="0"/>
          </a:p>
        </p:txBody>
      </p:sp>
    </p:spTree>
    <p:extLst>
      <p:ext uri="{BB962C8B-B14F-4D97-AF65-F5344CB8AC3E}">
        <p14:creationId xmlns="" xmlns:p14="http://schemas.microsoft.com/office/powerpoint/2010/main" val="39484214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000"/>
                                        <p:tgtEl>
                                          <p:spTgt spid="3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20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20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20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fade">
                                      <p:cBhvr>
                                        <p:cTn id="30" dur="20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2000"/>
                                        <p:tgtEl>
                                          <p:spTgt spid="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xEl>
                                              <p:pRg st="6" end="6"/>
                                            </p:txEl>
                                          </p:spTgt>
                                        </p:tgtEl>
                                        <p:attrNameLst>
                                          <p:attrName>style.visibility</p:attrName>
                                        </p:attrNameLst>
                                      </p:cBhvr>
                                      <p:to>
                                        <p:strVal val="visible"/>
                                      </p:to>
                                    </p:set>
                                    <p:animEffect transition="in" filter="fade">
                                      <p:cBhvr>
                                        <p:cTn id="40" dur="2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000" b="1" dirty="0" smtClean="0"/>
              <a:t>EQUIPO DE RESPUESTAS ANTE INCIDENTES DE SEGURIDAD INFORMÁTICOS, CSIRT</a:t>
            </a:r>
            <a:endParaRPr lang="es-EC" sz="3000" b="1" dirty="0"/>
          </a:p>
        </p:txBody>
      </p:sp>
      <p:sp>
        <p:nvSpPr>
          <p:cNvPr id="6" name="5 Marcador de contenido"/>
          <p:cNvSpPr>
            <a:spLocks noGrp="1"/>
          </p:cNvSpPr>
          <p:nvPr>
            <p:ph idx="1"/>
          </p:nvPr>
        </p:nvSpPr>
        <p:spPr>
          <a:xfrm>
            <a:off x="571472" y="1357298"/>
            <a:ext cx="8072494" cy="3143272"/>
          </a:xfrm>
        </p:spPr>
        <p:txBody>
          <a:bodyPr>
            <a:normAutofit/>
          </a:bodyPr>
          <a:lstStyle/>
          <a:p>
            <a:pPr marL="0" indent="0" algn="just">
              <a:buNone/>
            </a:pPr>
            <a:endParaRPr lang="es-EC" sz="2700" dirty="0" smtClean="0"/>
          </a:p>
          <a:p>
            <a:pPr marL="0" indent="0" algn="just">
              <a:buNone/>
            </a:pPr>
            <a:r>
              <a:rPr lang="es-ES" sz="1700" dirty="0" smtClean="0"/>
              <a:t>CSIRT es un organismo encargado de ayudar a mitigar y evitar los ataques e incidentes informáticos, tratándolos de un modo centralizado y especializado, su objetivo es proteger la información e infraestructura informática crítica en base al segmento de servicios al que esté destinado.</a:t>
            </a:r>
          </a:p>
          <a:p>
            <a:pPr marL="0" indent="0" algn="just">
              <a:buNone/>
            </a:pPr>
            <a:endParaRPr lang="es-EC" sz="1700" dirty="0"/>
          </a:p>
          <a:p>
            <a:pPr marL="0" indent="0" algn="just">
              <a:buNone/>
            </a:pPr>
            <a:endParaRPr lang="es-EC" sz="2000" dirty="0"/>
          </a:p>
          <a:p>
            <a:pPr marL="0" indent="0">
              <a:buNone/>
            </a:pPr>
            <a:r>
              <a:rPr lang="es-EC" dirty="0" smtClean="0"/>
              <a:t> </a:t>
            </a:r>
            <a:endParaRPr lang="es-EC"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500826" y="5715016"/>
            <a:ext cx="2214578" cy="642942"/>
          </a:xfrm>
          <a:prstGeom prst="rect">
            <a:avLst/>
          </a:prstGeom>
          <a:noFill/>
        </p:spPr>
      </p:pic>
      <p:sp>
        <p:nvSpPr>
          <p:cNvPr id="1026" name="AutoShape 2"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29" name="Picture 5"/>
          <p:cNvPicPr>
            <a:picLocks noChangeAspect="1" noChangeArrowheads="1"/>
          </p:cNvPicPr>
          <p:nvPr/>
        </p:nvPicPr>
        <p:blipFill>
          <a:blip r:embed="rId4"/>
          <a:srcRect/>
          <a:stretch>
            <a:fillRect/>
          </a:stretch>
        </p:blipFill>
        <p:spPr bwMode="auto">
          <a:xfrm>
            <a:off x="571472" y="5643578"/>
            <a:ext cx="2078195" cy="714380"/>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a:srcRect/>
          <a:stretch>
            <a:fillRect/>
          </a:stretch>
        </p:blipFill>
        <p:spPr bwMode="auto">
          <a:xfrm>
            <a:off x="2786050" y="3214686"/>
            <a:ext cx="5857916" cy="2286016"/>
          </a:xfrm>
          <a:prstGeom prst="rect">
            <a:avLst/>
          </a:prstGeom>
          <a:noFill/>
          <a:ln w="9525">
            <a:noFill/>
            <a:miter lim="800000"/>
            <a:headEnd/>
            <a:tailEnd/>
          </a:ln>
          <a:effectLst/>
        </p:spPr>
      </p:pic>
      <p:pic>
        <p:nvPicPr>
          <p:cNvPr id="1025" name="Picture 1"/>
          <p:cNvPicPr>
            <a:picLocks noChangeAspect="1" noChangeArrowheads="1"/>
          </p:cNvPicPr>
          <p:nvPr/>
        </p:nvPicPr>
        <p:blipFill>
          <a:blip r:embed="rId6"/>
          <a:srcRect/>
          <a:stretch>
            <a:fillRect/>
          </a:stretch>
        </p:blipFill>
        <p:spPr bwMode="auto">
          <a:xfrm>
            <a:off x="571472" y="3429000"/>
            <a:ext cx="2171867" cy="1785950"/>
          </a:xfrm>
          <a:prstGeom prst="rect">
            <a:avLst/>
          </a:prstGeom>
          <a:noFill/>
          <a:ln w="9525">
            <a:noFill/>
            <a:miter lim="800000"/>
            <a:headEnd/>
            <a:tailEnd/>
          </a:ln>
          <a:effectLst/>
        </p:spPr>
      </p:pic>
      <p:sp>
        <p:nvSpPr>
          <p:cNvPr id="11" name="10 CuadroTexto"/>
          <p:cNvSpPr txBox="1"/>
          <p:nvPr/>
        </p:nvSpPr>
        <p:spPr>
          <a:xfrm>
            <a:off x="8715372" y="6488668"/>
            <a:ext cx="428628" cy="369332"/>
          </a:xfrm>
          <a:prstGeom prst="rect">
            <a:avLst/>
          </a:prstGeom>
          <a:noFill/>
        </p:spPr>
        <p:txBody>
          <a:bodyPr wrap="square" rtlCol="0">
            <a:spAutoFit/>
          </a:bodyPr>
          <a:lstStyle/>
          <a:p>
            <a:pPr algn="ctr"/>
            <a:r>
              <a:rPr lang="es-ES" b="1" dirty="0" smtClean="0"/>
              <a:t>10</a:t>
            </a:r>
            <a:endParaRPr lang="es-ES" b="1" dirty="0"/>
          </a:p>
        </p:txBody>
      </p:sp>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es-EC" sz="3000" b="1" dirty="0" smtClean="0"/>
              <a:t>EQUIPO DE RESPUESTAS ANTE INCIDENTE DE SEGURIDAD INFORMÁTICOS PARA EL CC.FF.AA</a:t>
            </a:r>
            <a:endParaRPr lang="es-EC" sz="3000" b="1"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500826" y="5715016"/>
            <a:ext cx="2214578" cy="642942"/>
          </a:xfrm>
          <a:prstGeom prst="rect">
            <a:avLst/>
          </a:prstGeom>
          <a:noFill/>
        </p:spPr>
      </p:pic>
      <p:sp>
        <p:nvSpPr>
          <p:cNvPr id="1026" name="AutoShape 2"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5" name="Picture 5"/>
          <p:cNvPicPr>
            <a:picLocks noChangeAspect="1" noChangeArrowheads="1"/>
          </p:cNvPicPr>
          <p:nvPr/>
        </p:nvPicPr>
        <p:blipFill>
          <a:blip r:embed="rId4"/>
          <a:srcRect/>
          <a:stretch>
            <a:fillRect/>
          </a:stretch>
        </p:blipFill>
        <p:spPr bwMode="auto">
          <a:xfrm>
            <a:off x="571472" y="5643578"/>
            <a:ext cx="2078195" cy="714380"/>
          </a:xfrm>
          <a:prstGeom prst="rect">
            <a:avLst/>
          </a:prstGeom>
          <a:noFill/>
          <a:ln w="9525">
            <a:noFill/>
            <a:miter lim="800000"/>
            <a:headEnd/>
            <a:tailEnd/>
          </a:ln>
          <a:effectLst/>
        </p:spPr>
      </p:pic>
      <p:sp>
        <p:nvSpPr>
          <p:cNvPr id="10" name="9 CuadroTexto"/>
          <p:cNvSpPr txBox="1"/>
          <p:nvPr/>
        </p:nvSpPr>
        <p:spPr>
          <a:xfrm>
            <a:off x="8715372" y="6488668"/>
            <a:ext cx="428628" cy="369332"/>
          </a:xfrm>
          <a:prstGeom prst="rect">
            <a:avLst/>
          </a:prstGeom>
          <a:noFill/>
        </p:spPr>
        <p:txBody>
          <a:bodyPr wrap="square" rtlCol="0">
            <a:spAutoFit/>
          </a:bodyPr>
          <a:lstStyle/>
          <a:p>
            <a:pPr algn="ctr"/>
            <a:r>
              <a:rPr lang="es-ES" b="1" dirty="0" smtClean="0"/>
              <a:t>23</a:t>
            </a:r>
            <a:endParaRPr lang="es-ES" b="1" dirty="0"/>
          </a:p>
        </p:txBody>
      </p:sp>
      <p:sp>
        <p:nvSpPr>
          <p:cNvPr id="32770" name="AutoShape 2" descr="data:image/jpeg;base64,/9j/4AAQSkZJRgABAQAAAQABAAD/2wCEAAkGBhQSERUUEhQUFRQUFBcYFxgXFRQYFBcWGBQVFRQVGBcXHCYeFxwjHBcYIC8gIycpLCwtGCAxNTAqNSYsLCkBCQoKDgwOFA8PFykcHBwpKSkpKSkpKSkpKSkpLCkpKSkpKSkpKSkpKSkpKSkpKSkpKSkuKSwpKSkpKSksLCwpLP/AABEIAKoBKAMBIgACEQEDEQH/xAAcAAACAgMBAQAAAAAAAAAAAAADBAIFAAEGBwj/xABDEAACAgEDAgQDBgQCBwcFAAABAgMRAAQSIRMxBSJBUQYyYQcUI3GBkTNCobFSchUkYnOzweE0grK0xNHwJUN00vH/xAAZAQEBAQEBAQAAAAAAAAAAAAAAAQIDBAX/xAAfEQEBAAICAwADAAAAAAAAAAAAAQIRAyESMUETMmH/2gAMAwEAAhEDEQA/APSJIy0ZBuxiraWo7BNnt73jvh+rDqzdr98g8wCA/wCE4C+lmKIbPPrfe8JFryIiD6e/BxZtQHJdeVBH9DzkJpgxLLyo23Xbg8/0wNdRjGKHKn3/AL39M3pi3TZiD5rPFEdqGMRhXdgKI2rft3OF0sAbTgfSv64Cp1P4FEH5fY+30yuk1QGxue1Hg2Lrmq9xjBQGGIHsWUH+vH7jAaiHyTKpICgkV9Uuh7C8DEnHRBJAO4Gr5ovYw2p1SI5LEUyUDfqCSR+xzNRFvMa2QCpY0augtcj87xOKPqsqHjaJLNCyVcIPT9cCy0sIBhJHmIo+/wAl5NmA3f4usv58stV+hOL6fzdBqWmNNxze1u3tyuZqYAJHloVEVHrZFAkhr4rdxgWTRbXkruY7/W2Gb0MYUqE43x2SPcbefz5xRZTvL2du8xdyW4JF88VuvjJeDxEEObAkQlOd1KPNtojjg3x/ywH0Y9ILZ5cqTfNbm9f0yDodpA/lcDnkkcGv64PdcDHzDztQobt2/j8uTkEdghQ2XZjfAu+GvuBVVgNamPzEjjYL7Dnv/wAs0hJO70uq/bnIapi20hgOpx2Nn1/QjnIsWWTaK22Ce/f0F1XNDAPEm0Maog//AM/vmyh2m7se2aWfdvA/+UK/uM1ptVasWGBM6aq785N5Df8ATCGUFV/TFp5edtfXA3ATZvJzOaFZCGYE17ZOWUADAzqdhm42Pr6YKOQfvhJJFUGzgRkm4wA1ATvlL4x8WRRXRBzz3x/43d7ANDM3J1x47XdeO/HUcVhTZzzH4h+MHmJ54zn9b4izHk5XPLmN7ejHCYjT6onE5JLzZOQrCo5gyVZqsJpISZFpcic1gb65zeCbMys7fW8GnAtV7VgDD+GQfer/AFwuk4Uvf7/TAxMWDL27nnj9RnR5GtPoAtoADa2L/bAJpAsLmhYJHFgXdDt+mNaEt5ntWAFXyBx39/XBRS9RZFAuyT3oi+x5Avn1wKwab7vuUd2AIokCywXkX7kZMytErIWJYBStHg7m2juDXmyeohkkskC1WvKwIDghjd1XYfvgJWabe4XkKoXaQw3K28gkduaGBiadjG8TE+QA+UA2DZUrxd2D+2KxKy6cclmmNUwBYswI5IIHAH9MstBq90juVYDaqjjdyCxblLHF1+mKSvtjjNNccpJXa1lSzqa49mv9MBfVTN0d24K0Jr5SSGC0RV01jnI6qGSJIyhBl81fMS27zOSoH69+OMZTUqU1F+XeW2gghjUYW6PPJGTl1iBtO5ZaAZW5FqWRasd+61gQTXBEhFXtp7BJO0AhmI2+XlvXD68OX2ALtnq7Zd3lA3FBfmtR9KxLwrWIhLuwCSJIVJP8omlfb9CVYGstdPFS6RmHntVJrmjE/H/TAXlmbrCHb5TIJTyu4c7im0HmyCb9sc8MkfeiMjAQKRuonfYCrwORwOb9e2DnYAzA/P8AeIiPcgmIJXv2YfocfGnCS6jYPM0St6klvxQD/QD9MAY1AKSVyVmLAUeaZWrt+eKp4mu7r+YLdUQd1ba3be/cZuZFVFEflV9MC1ccB4wW49aZucNNp1EwiAqMspKjhb2SHbx6EoDWAxppQY4zwLcGrFgFiR+XBGR1c6hmWxudlK/X5b/asmIzsWmNJNt9OVEm0Ak+lf2xnW6b8SM8VyCKHJ2k3f6YFd1QQEHzKrbh6jj1/M4bqqTYraNt+3r/ANMH0Av4lWXLAihXG7b/AG/rhNLoAFKgA7l3ews9+3pgGUAi/QPx++ZOBZPrYwa6fyoq8cXx24rj98m2n3Mp+ne8ARAFfXvk9oJr0wLw7SWJ4N/0zmPHfi6OJCFa2/Pt+uS3TUxt9Ol8Q8QSJbYjjPO/iP47JsIeM5fxr4rkl4LGs52XUk5zuW3pw45PZ/V+KM5JJysmmvIGTAO+ZdUZXxdmwjnAsc0lFj5zRGS0uEdMIDmEYTZmbci6AIyNYZlyDDKlBbMyTDMysvrU103A9zgoNSsjrt5pTf613/bCwpSSbqJBPp9LGIHTiKmNHeDfA7hS3FDtnR4zmz8KZR7vwPyvIQSK0ke08GNr/Ly1/XI6TTbWXcb6gPbimAviu4r39s34T4cOpLahCCK2s10RfJB5N3gKzQhI9Uq8AEnj6xIT/wA8V8Y8pbp8BtM117KyUeP9lmx2MUdQXDLspqDksy9MmzzV0KxHwzw3YwD2OrESu1i1KtExkOD2DXxQ78YDUOnVZykflDQ35a4KvtDfnTd/ple0dacR21HU9NjZ3bTOQefr2/XGvA9D/FZTKhRunTlXbaqhl7qdvzfKMTkO7TTMTIF6j2pROoW3AqRVbSWIIHpxgDkTa5gUlYzLEKBIpGjZmQG7AJT+uYxO8afcwUT7b3EPs6HVCB+/fi+9YOLRNtmEshWVSjsxUO4ofhMhQgGqIrb3vveR6Lfd0mDkvLKsiExfimRvKq7d4UeW1rgVeA2S/SO0rcWo6bsVBd0EiCr+quAT9PrjfiGkuVwmxBDCJBSIQ7kvQaxe2k9KPm78ZW9fZpH6jqCZfOWVhJ1eqGK7FJHoOxrbzdY18QSyo9oUV3idWAEsn4amzJQXy7Sx5N/N2OBtmV906ogSJYTt2Dc29FkJ3/Mu0OKr1Bu8f0hJcSHhHmaEAFwwCs6oxfdzbKeOw3fnaGq0jjbEhhVdSiJXUYuwjX5ozsqzGKs8cDDwzONSIaTYs5lreS4ZlaTpWQE7sWrdur09cBvT6dFGpJjKdMVQdiWQp1AGJJAJLHj0vIx6HYjq6sXUJIBG7c1wvme2G0rV3Xr9MbCl31KbT51jBAaMsh6ZW2G7i+CPesF4RrmlZ3ZBwgi8jI4sWWJIbizVD6YBmQJAhHUIYo1CjRZgxYsRdAn9ca1rU8YJYksaO0UPK3c/8sWk1FaNQwIIjj58u2xt7NdHtjWv1YPT4b+ID8p7Ue3v3wEEiJk7ts3MBYXZvI8woc+/PveG0rbQzbiQnl5Wu3PHv3GQWU7wm16EpfdtO3by1XXezVYaRwRLXupHB5oKf+WABpTtWuGFiqs9r7A/rhZtYsaqWYcD378c4lqfE1QmZrCA+oIPyjmj9eM8t+L/AI3aXyLwo/c/nkt03hhclj8YfHJJKRnygnkeued6zxEueTiuq1ZPfEjPnL29cxmM6HkmwXUyLtg7ytJtJgi+RZsjeE2ITgWyW7InCC6NuceZcroGo5bAWMlWAbcgVw5XBsMADjBHDPgTgRK5rDKuZlR9VaXVbi4r5rI9LFVYvEolkdyjAFYx6EbjYIG7nji8sI5VJi29/wCtbaP9ayaQBZZAoolFP62wvOrwqrw3xB3mCstiK6IKksflur4r1q+Tj+j8UXrygBiaXgUTxYPAP1GCBG3T7a3bwPrW1hIP6YDSqBHpSPm6oU+/O8SA/wBz+WAQ6pXm1CU3mjQEBSWHDq3A7dximg1btLGJI5E+7owLFHIdmVVBUAXVAnmu+F0MaiLStQD9amPqWbqCUH9eSPoMf8L0ix6jUAX5hE5JJJJIcE2f8oFfTAV0GtVJNQW3ANKGW0k5HSjB/l9wcqdXqUePUqrDd1t6A2NxURSAWRxZUi8s9JEYn1oUszDY4LEkljAT/dewxTQ6YRNpukSOvC4drvcwjWRZWv5m3E8/7VYAfCvHYpZ5JdwjTZGg6lIxYM7Nw3oNwF+vNYquujXSadt6HoSqzLvXdtV5EYhbskK26vphxvTR6hRJISNVJHvLEyBWnQFr9Dtc/l6YHxLT9J5NPGSsb/dj3JKCTUGGUIx8y7gB69yT64Gl1kcul1sqOpSQs0dkAkLDGhYA8gEqa98tfEPE4oNQs0zKsTQMm8mwGEiuE49WF17kVlbqtIVi10MZ2dFQ6MVDuqvCzlFZrPDKaJur/LHdX4Yk82niIVUeKSRtiorll6SoLq6HULV6kC+MAmj0xWHw/cvnDxKbHmAMMtKfUd+3vk2mVWeGwJm16SIn8zIzxvvUdyuwOCfTaRlTo9P95UcKjRaZpLWOMb5lmmhDMNvK/gny9vOfYYeKBH3asoi9JoFVFRKMcscDy2a3WTMa542D3Nh0A0e2bVrGtF9PGwod3b7wt/ndZHQCOV41Sih0oDgHsN6BFau384r88hBowurmVlTYIEdAm8NQklU7muyTXbsP3OVkEH3dOooXfq06nG5QspaNRe0guoEo78+XvzgWuhRelowwG0CqIFbhGyoK/Q1gII1a91FVim6d9gFlYWD6UAvPsM1qfD60+ogI6vSUFd7uqspUv5gp9CD278dsJ4n4QsghiUcKnUFs5A2BQqABux3c/QeuA7pk/FRiTbQc2eOCh7enc4rFMsaq5bbuRy7fUUdx/I3gjrSfx9xWOMKpsm6cIzG+wq14r0OeTfF/xT1JZBGSEJ7bibo967C+9DJbpvDC5Ux8Y/GhkHSRj01J5J5bzEgnPPtTqLyWp1FnEJZM5+3skmM1EZZMXZskxwZypaPHJebbFlasZjN4AjmiMOY8iVyGgjkThGrBk4NI3lhotX6HK/LHwPwxppVVR64q4rFtMauuMVePPZD8JxJpBvABA755Z40ESQhTxjTEvlbIp3jyHTxouDmqGRotVZmElrMw0+oNNpNrK5C05qgoBW+RyOT9bw8aXOysoA2AqQzbj5iDdHgfTAxNIXVCh2obu1sgfL5b4/6YZ9YPvAFG+mRXl3fMD2u/fOz55DT6QB1lKqEdyoreHXcaDF93m3ECx9RjEGgQ6ll6ZWl3q+9tzMTtc9+B274surbeunKGkcPdrexTvUbL3XdC6rjLNp/9YDbJK6TD5D33qRx398Clj0wEom21G05RWEknV3ljF1DZ20WFVV+t5LRTs0iykusWobpowkuTy7+nvDLtpqaq5Fi79JSPICIejLsGoEgk2NXT6nWIK/Nuvy8CuQbxbT6lgYdO0UtQT9TqdN6Mal2jpQN9neFNqB5TycCXh8zmVZCXVNUdsbh0Z2MauY+opi2qGUMQV/I4Lw/SRo87BtRGNKrAFyjAxsDK7IjJSLakCqsD2zekmYfdoDFMF08pYymGTY0aJIse2l3bm3rYIAG1uTxjOpdJH1aHqKk8CIGMM9WUmRv5PTcv74FfoYmkWSKbfENQjz0elJuRgokJqMbHFpaiwL4JxRYEfSzztLqKP4bdVI2nuF9kW00uxi9MAezNZx7w3xjqTQtJHJF0dO6OXjl2tIzRCoyF8y1GWuhwy4GedW02qQGnOpkkjDJIA4Ekcq1a9mKkXgBV5ESdXMnXmdEaJlikkcyx7I9kqlUCbVc3tAXa936s6jVFIU1EkrRtpiybVgVpgdm14yd7KykBX3VVKG4xLU+LI87asLIojbTeR43WV1QajqlUIslRqOB/MUNXxjh8RjfTa47ipnMxRGBWQgQLEp2EblLFCQDzyPfAnr/DXgWKKOV2foSoelApkaLgvLJ1JdpIZtwrklyAOcPHo13xxRzpt1KQuqLExR0gVSrM7OSgZERfc7Pzwuq8dhinimL7lOneNggLsrbklW0W252sO3Bq6zPDtZGkPh4aSMMlBwHU7b00ookH0JAvAcXXk6wm1vaNOWKMITJZl6e7de+j2qvS74yvhXerI0q9OKGZY2aN0QKrgmRHtur09qL2XtdG7yR8ViDmDepc69ZlNjZ0mfrM2/5RQDrRINjtyMBNqklhj0yOOrDHOG8yhTUbInmJo7yyEUfz7HAtdJqmaPUSSsgLIA5dXi2KIiA2w7uDbNd83XFYxq3ZY4pQ8S0gQMxchuoqhKXaDe4Kf3yOh8Wh1EkzoylDDGvmIHnHVYrR9VDL+p+mA8V16jwsMCpZYIyvKkhqQDBJtwXx18RGMNpoyNo2B6N26KFIuhxwOPcZ5hqp7yz8X1BZiSbJJv8AP1yimbOG9vo44eM0DLJiznCyYFs2iGayVZsR5GdBkZinGodAzdgcc/0OUFtx9MWtY47pASGsE8mGnxY5G8pIy81mZgGachIYSzADuc9m+zr4PEKiWQc1fOcn9nXwmZZBI48ozvPjb4jXTxdOMi6rjE7TLf6z6pftB+M+8aHge2eT6nUljZw3iOuMjEk4gxye2+sJqN9U5vrn3wZzV5rTjcqIZjmYLMxpnzr7Fi04WdiO7ICf0JyvlQCJ2/nExN+u4SgDn8uMIJH39S/Jez0urrd8va8DqfDQdUl9TkFrtRGWUCvJVMR75t52dMCEuAOqJ7v+bd1ttX/lNV7Y+dKF1iPzbxSDknsDGQAPTKXUaA9cz7m6cbgMNy0WFAy9PbtJW+554PtjOr1MgkaUMenpyUc/h7vMEMjAbKIUbfXnmsB+fShddG9kl4ZhyeAFaEgAdh6/vlPHp1EQnABm+/kM9ecg6owshPcgRmq7eUYfX6iQStLuJj0xKO1R7vOE6m1dlEKNvci+cE3g9+Igb5x5Wls9IQNKuxdwi2+Zwrjz/pyRwDun02zxGQ2xMmkUmzYG2dgAo7AANgo4jHq9WyszM2mjcBjYBU6gKqj0XgcZEBz4hs3yhhpmqQpCFYCWPcirts0WB3dvQXiaaib7x1t5ETyfdQ+2LdayMFcpsrYZSy3d9jVHgA+B6dYjoXj4bUadzKb5lbopNvcnlmDFuT/iIwbF4dJ4iFlkLJLKeozEuN0MLFr9KskAUB6dsj4J4Zs1Op2yToIFGwSJGY1SXe0hhiI/CUlD+degrBaXVSKskk52R6qKTUDyRuSqRIGR12jaxi2tQsdxfGBY6TQdLUyaeEtFHJpVk8h+VxKYiy7rAZlIs+pW++L6e30vh0TsxSRkWQFm/ECaeVwjG7ILIpI9a5xP4c0ssDOJJJOo8CSpYWd+ipIEC8KQULjjm9/c5nTZvD4AHdWkdEhXaiyRzdRgp6g4UrTEkA8AijeA/q3kGi1CrLIo02pZVpjuaNJI2RCx52gNX1ArH/GwXn1R3sDp9KskIVmG1yZ2L0DTWY1Xm+AR65TQwSfdvugfdLJLJFJu28tXWkmaTuQVKtwt+cChgPiLxISKkrzdKo369lIQyLM0b6YkkiUl1egK4s2N2B14lc6zTsXbZLp5fw+yAgadt1erctyewxbRbgYZtzlp9RLG4JJQL+NsGw8Ls6ajij3vvnLav7SYHnibTnUal0EgUQ6VtpDBQ1Weew7dsSj+Itd1vvEWin6Zd9qStGkSzEMJHC3Yc0w5NWTQs4HcIX6EqtIzN976Rc1uCPIlha+WlcgV2xfxLQdTdpLIQyEAk21HTmVE3HkgOL55oVnPRa/xaUOn3TTAahTP5pmuiI1tSnIIOw+9nBQf6XaJDt0u6Wa1kaR+sZArL3AoUqEVVVgnTzbxrw1o5GVhyrEH8wSD/bKGaHPVPEfhvxDUgK66S4lcsVL9Slcht7V5juBOJD7L5m53R1uVSQWI3OFKjkf7S/vnLxse2c0s7eXvDgGhz1lPskc1+IlMGK8Nzt71mR/ZC5UHevmNAUbJF2Pp2y6qflxeUxaUnOy+Gfs+l1HmI2IBe5h3H0HrnSRfZVIrBllTyjd8hNUao335B/bOij8G11f9pXny8RqBQBy6Yy5Z8H8O+CNPpxtABY15jRP1r2zzP4s0u12H1OehH4Y1jctqW+UH5f2ym8S+zaRhuaUsSLPH/XJljs4uTxu68e1A5xY51/i/wlsYjzH9KypHgfP837ZmdPTlfLuRS5dfDHgh1Eqr6XznQ+BfAYnNU37Z1R+zVtOhZHIIF+2X24+UxX2oki0WkCqRdf1zxr4j8YaZySfXD+Pa+YMVZyQPrnOyzMfXL/Gsd4936gxyF5pnORvLI45Z7SJzWazMrG28zMGZgfWzSmjFsY2/DUa2ltxPvx27ZYamS5IyA1Ddflbi149MTlgG2SUj8RWNH1G08KPYfT64zrIfxoXtu5FX5eUY3XqeM05K7WTNslhEbnqP5W2mtshBckfN5eewPpkdcH2aiJY5GExG1gpAAdVV7B8xK0W4BuxhtVpVYaiUgGRCdjfzLsQMoU+lnn63jWrhufTSEtZLLtvyjdE5Jr1Ngc4FX4jI4GpiWORvvDBkbaQAXVEktTTHbt3eUHg5ZarWD71CwWShHMD+HJfm6RFLVn5T27Yj4rpVf77IwHUhQdJj3jCwCVWQn5TvJJI71z2xTVxBodbqCA08UgMbEeeMJDC6Ip9ASxJA77zd3gWep1o+/QuFkoaeZT+HJutpIGWlrcR5W5AoeuU2slkWIxnTzmNNX1upsIHSWQ6v5T5924dP5a5u6wniEC9PWaggCeLVjZJXnRUMAjRSeVUqTYHB3n3zrPEI7jkHujj91IwPJ9b9q8KB9TJptSF1SLFsKhWURq9Sb2G1g4l4rnyG+4xXx37QdKNFpCWMhEEkYCKwYltOIHc7wAoU2CLNntlf8Y+JpFFL1tUHGo8N0yRaQdRisvThImII2R1tJscm8H8T+DFfDdMirE0mg+6tsDqZD94G6YSxjlR1TGBfcEnA6Pxf7SINNJpZ2WSUnTvGqorIWDmFupcigDmOtgs898WP2gxRyQaZop06MyTmVo2CBCzsQyEb1H4vT3VQIvkZUTeIzSzdeDqz/d/EI5J9DOB1oJSHULDJyDHwy1xRUEjC/DcX3mfTldQ8+l1A1UA6y1qIpNqagxSNZ6gBjVlINd+2Bcv8Xwt4gY16waSVyJEV9u/7tHA8KOELBhsFuEI57DviPw8dA+q1W6GSYxCQGWeKeUFjI7BxasVZUIUqwBfbYrJfE/iNxTzQkiSTQTalCpNqJdXp0lKkdvIrA+1YfTVLp4DJqpdNJKfDHaVLLvK0EyKHO4Vv2DzGxdWMA2h+0+PoRTDTaoRaFa3lPLOSnQYBwNqMLDnd/hI751eimfUwR1p5RDLONQH8tiORTPW0NZIdtt1Vc5wui8VkfUaExq8STeK66OWH+Xpu8fUjkUeU0Ga+OOc9X+DyPuOm29hAgH5BaH9sBLwWSUNF1IZF6GnMRI2tubcgBoNajbGGpgD5/pmtJKWgjMalzFqHbylCpXqSAjfu2ghXvk+lZGfTBF8RCXbKrk2Sx3Q05s89lPb9MbXRxvLNGgXpPpoiQhIB5kVfl90AH1AwEOq8O6Qx/wAfqii8agMzloaYtTWCe3vhgDGRDt+doWFlA1RhA9KTub+GDx/i+mT0iIRpeoBtOjYC+17Y9/f12/0vF4G/Ccv/ABOnpipPf0C7b5+a/wBTgPaQOGVShCx7+bXkMfJxdji+/tmQy2gKjdtkY8Faolr5uhwbyetgAefaDbwgnvZIMg/tkbjfqAUVMS2B27NXb6VgAZmQWV+cMOSooliRzfPfNqDYjrsSe4uiPa/c5rV+JRIEMjqB0jW4gC6F9/plFL8b6WNfNMm8MDwbPy/S8DpdLLd2OwruDmpAaHHcV6Zw8/2q6VAK3N5aNLX96yvP2pmQBYoWNduf/YYXVdrq/BY3NOoP98Qb4T0wJO0cZzLfEWulPljC3+f/ADzcXh+tl7uR/TJ01Msp9dhB0YBxtH7ZW/FnxLEIWAYXXuMqB8Fyt/EkP7nIeLfAKrEWLEkDCz33Xj/jGrDOSPfKd2y+8W0AViMpJUznNPXnMrC5zMmRmVm9vN41EDJbM2BkxGclrpjx7QC5mFArN5nbtOOfX1fqdPc4Xew3eYqFGw7a7n68cA+mT8Q1DdQVbCHzMQFFWp4onzGjdDHNQ4EkXI/m9R/hyv8AEPE0heQOeZQNlc7jt27foe3fOr55TxGEvIxVpCgVDNt2BWHzAbSCXO3uARxxzlhr5vxdOu5yS9hlRdi2j0WJHN80B+eV0niiaZWic20qgJXIZ+mIypI4XkA2aFHLHU6hEXTLvU7JYwfMPRGUnvgKeO+Hhp4lZ5yZyI3KBFjKje6iTy+e9rAAehN8Yj4zpCZpXBkaODpHUU8aBioEi1F0yJCiFWNkWKHNZeeMeIRkwU6mtQhNEGhtcE/1yn8Z8SCHUxKrSDWKAjIpKIxiEL9Vv5AAA1nv274EvEvDUbWxIW1B63mZwYlhLwp1ItydOpWoeooBR6gDH9RLJ96TT79RteKRjIRpwtrs8ijpWxpiSew4/TXiGsTraMqWYRO+4hJDQOmkQE0vqaH65rX+LR/etMw38CcH8Kb+ZEqhs55XA8r8T+zF9TDFK+pLagTJpFbYv3eonaFOFG4r5K3Hknutc5Jfs31suo1W7VKmokX8d2T8KWF2HTMSqNykNC3cL2XbncdZxIumEMxjGrOpE3Rl29PrGcxldu/fvO3gVRBv0x5fFE+/SCpCTpoxt6Um+1klY2pW6pxz9cDh9d8MajUQ6Ix6x45J/wAYuY4gXlijEis3SVWL1ZXcW7c84CX4X1bdHVvqin3WYKYliiD9Z5FjlZdg6fmLXbA0O950vg2uYzQ6donP3BX8wovJadGM9P5o6Rju3etVeOyq0kGqQJKpM7OrbVpWUxyrv8/FFeR3AOBymq+zyaPU/wCq6qQfcokRIyEZmhlMjOvUoLtJ6gIdW/XjJaX4IGonX7xrZJI9agnWMNHG0RiVOgGYXZRZtoCqo4Jris6TwbxsTCfVTQ7QQikLJC6IsYYgs28dzISBXau+Umu8E0z6OGb7nHJINqSW0ab5AKdVZHLK4YE1tJoEUO4Aej+FNT0wRr9QYtc7KxAjRoppDsLErzL/AAyrAbAeDfpnU+GaN9HCI+tuh0XShe2lVpAQheQU9R7RItLRvaffjnJ/s50RhhcRyL1niCldRGI2L1xEOobJ5IxPxD7NNNHqI49shRyvU3zeZLbavy2nnPlBYrz79sDuZfGYYJdW0zxpsjjZP9ZcPIAJQAxL8m14A7Bs5mP420OjR0SeFnkVGHRExVXYhZAQrENtXzCzZog4bw77PvDhqGjGlDUu1d8hP4i7jKA1bWYAoaHIo/XHPC/h6NYpz09IBCemrxfytHTlpLQ25tQVUkdwO+BQ6n7Q4Xh6MWlm1OxxsZo2WMxiudhbh6LL2rsfpm9f8Sa6eRXh8OCCIWDKWZlHeyeNooehHbvnW6WaT7tJvjQTyyBTGgddrBVKoqFLA2Lus+5w3i+pZirx7dssY6opmIhDHzfKNpBZl5v144wOB8c8V8XQF5OjANnoEsi+wLMxJv0zz6bx/UmwZnAJshTtB/RaGdl9ofj5nmYX5EtVA7UOL/XPP5hznO5Xb2YcU1uwR9QfUk/mScA2rOEHy4syZGtRttWcd8N8feE2prKxlwT4NR6R4R9qFMOqoNeoAGejfD/xVBOLVhZ9M+aycd8P8WeIgqxFfXNbc8uOX0+qdoYDkYt4rDcRH+yc8h8C+1NgAkh/XPQdP8YRTRUGFkZrbj4WPG/iWKpG/POV1A5zsPiUXI1e5zktSnOcvr3+8SpGZWbzM046YMZabisWzC2TW28cvFtmzMheay6c7lt9cSabeXe66fygVVgWSR63hNXGW6LghVLJYAHm3DsT7fTF9duVioYKGAulZq9CSey8cY3rZQBGpZVt12jkkkdh/wBc6PGDqNCJZJLJHTVQm0kbWK7i9Due3f2+uLwRfeWJkLCoI2QBipV3DFnFevlFH0rN+L7w5CswLR+cRoDS2aclm4PzAVyefbNa+FV2VKydVViHTTkq3CsS10Fvvx82BDSr965ls7dJEy0WG15BIWkFHhrQUfTCndIvh8zSOTujtQaQs8Mm52A+Y9qvgenfBeLaJgypGZCwhZSItkdQ8Dln3Wb+UCj35yE+pLLEsG6RYY45/L049ibWWMKCp3tQby8DjvgP+Oab/WtFLuficoF3HYN2nnJO31Y0OTdVxVm6vxrSqy+IysAZYlUxMfmjEcCyxFD3X8QseO5vC+KapnZTGXlXTouoZt0abQySBemFjO9ym801DkepwfiehikngDDUSDVBQZOpsQKivPECqACRrXswIAu/bAabSgeIxSG98ulmDWxIUK+mO1R2UWWP1JOVenhXpRyAL1/9JsGbjfubUvHIpPf+D/L/AIQPQDC66VhM8tu0WmkELMZX61ydLqmPbShVLJYIs7TRFcz/ANFR/wCkChhYHpmUTGaTqPINkRqm4UI22zyefbAQ8LQdLw4r/E+8Tq5oBzaak6i/X5lUn8lzeo0ATReIxxqQqySGlssQYoHk+pJBYm+94GCJFkXUtGgil1EsQrqjUKfxF6rTb7feYaKngArzxh/CoPPH1lRvvcTSqqmRSjqiN0y289W0YeZubX2oAN+NyKZ3kUqYVXQPKRRXauqdrauKEdH/ACgYUTKuv6tjpjVlS9jpiVtCict2u1237msWj06rpZi2n06yicwAKlxANIkUW4cb9ocXY5r2w7aFok1caLA8kCrJHK8UYanjdrZY1CllZCBQF8X25A6xIdFFIdp261WibjiN/EQV2n0BUj9KxjxzWxodZG7KHmij6VkWxrpKF9yJK49NwPrm9RoFlk08KbYRJC8rPHHEHO0xKqglSALksiuarFImeaJpARE0OlSTbGqhJJSJGbetedPw62n3J70QDWj1yB4oi69WPWzM1sPlYTuHs+hWRf3r0w+qkTp6xVKfxFZVDKN1RQsarvypH54PSylmWcMwDarpdP8A+0Iz5fk7b93m3d/Ttlr4YHEupVn3U6FPKAEDRClA9gRf1s4FY2vQ6rrAkpvjX5W3eaJxvC1uIG5Rde/scHHqAoZqYiSGWgFYsCZXdVYAeXh/X2xqNWMSRSOzhtVIjsTTMoMjbTtqgaAoenGDWHqN0nLFIxNttjdq6BGu7JUNQOB4n45D5znPTx533xf4UyvuI+dQ4/7ws/1vONli5zj9fRxu8Yr2FLkAl41q04AyUcHGGaRaHFpVyw1PGV0hwaLMMgcm2QOWI1eM6fxF0+Vji1ZmVFivjDH5ucHqpA3IxLMvM6dJlpjDNVkszB7RrIHCHBnNRzzjWZm81lY0+v5pVVpN3qL/AE21mTR/hR33Bj/PuLwet0wZ4yVBBIsnkji+M3q9PvfYPKFUNdA2b47+1Zt5WajXJDI5kIUMikE+u2wVHuee31wcgC6aIMQCGhuyL/iKawEcHXYdl2oDwFssSR3IPA29vrhdQWaCN12r5k3UotvxApA9gecCXiHikcE/Uc+V4gvl8x3IzPVLZ5DcfllRo9eNKvnBcyaVABGC5EidS0bbe0VIKJ44OX/j8TCNSjbNrx3tAth1EG2/QVd4HWaQTahkcnakKlQGZadncF+D3AUV7c4FOuo+7KyqjzdTSRRjpozASRRtFTUPKp3A7vocfmcKujUB26LpuKxS1Q08kZble1kfvmp3aSDRSs7X1dOSoNBmZqJb379u3rjfj2muXSvbeXUKAL8vmSQEkep9BfbAofEpm3TQLHIV1UySK5G0r/D646b07kdOxtB+bmqy01WpY6yOQRS10ZlohA1mSFhSs4JAo2fSx75X+MQqV8QdgOohj2N/MqpFE8W0+nnL9u5vLHV6ZRr4ZK8zQzqTZ+UGEhQPQXZ4wOeV26y6RkBSPUPOB1YRMykSSLGY99AhpDzd7VBrm8Z8HSfqIrojDSRtGNsse8lwoRpR2Q9JRwCeWJ44zVjp0COqPFb5rdu+8Wfr/AJ/7v0xxdCL16RLRkjUgDuXeGUX+ZIHOAnpJfvMeqjTb+JIZVbqEFQdpjkG6OnAeMncLU13yel1cjQT6h2gkOoqIGJptpKhoFWNDGSxLlz35/IYXwmeOaTT9MhlXRFJF77dxgCo49CCjjaeeDg0YR6dXYUkHiEzt/soJ51L0PRd4P5A4G9ZrWXTw6gSxwtADFuKSOxJCxSRNCQpvcit83G27IzPFNBJCFjRyK0xWYRRlyYFbzO291o2z1ttvM1DgZJ9RHJotbIrqyzPLJGbHK9ONLWz2JjYj3Bx3xfx6KCUyMQyyw9MbCHIkDMUUhboNvPmPA284GR6W9WEWbhgNRsEVw7lCIrbi92QyNQNcWe+G0+vYSSSMSqSBqfYtN0Awby7rWwGIu72+mb0eoSN9KN4bpwOhIN8hYfUf5Tiay79unKuBEZT1NjmNldZFj2kDlqk5HFbTgHQM0ciyCRSR94UJsLncbBU15WDDkc1fc5qfw/dHCiF9zqzglwpoqC4Z1WzZYD+vpm/C/FN7Mzo6dKLotamiwO5mFdl44ujyeMyTxIpBDMil+mu0jhQwICmmPFggf1wFPiDwn7zFEqg+ZTtJ20tKSE4HPy1nk3jPgrwuVZSCM9sTVhFgBHN3/LXKsDXPa2GLeN+Cx6liGXnYK5XcOTzmbjt14+Tx6eC6zT8DJLHxnX+NfCTKrEC1U3+l9/yzmJo64znenpllnSk1+Vcpy11vc5Uz4jQN5rMGZljDWZWbzWVGZmZmZF2zMzMzC7ZWa2ZvN3gQ2ZmSzMD651WqACf5hgPE53Qh41BsBfMQB34N/r2zGW2N8+T/wB8hrxaRX7j+4zq8JTWSSQBemAWZaIb6cl6WzxZ/fGdVPtgSNRuJ2kUbJCkMzUB/wDLxwj8Y/7sf+PEvDP4i/7pv+KMAvi3iDPGqooYyUyhSSaVlYnsK7Ac++JeMys4jkSXptJUdohZijNRBv5dpPzdwScP4R/FX/JN/wCYyQH+qj/ff+pwN+LgxpDGTx1YQoWM+XbIoUsS9BQaHubwfjRmZ1SM7miqY8Ko4JCKCQ1s1N9OMsviH+Ev++g/46YOL/tUv+6h/wDFLgUGu0izajSuTKRLR3gxonEbyxqyhakIKng2F/XN+Ju4kkmDsU0h2tbU7blRpipUALtUr3Bsg9sLoP4Ph35/+nmyPiA/A8Q/zv8A8CHArZ9EvXbV8/hzjTklpOoyFkjZ94cUdz8cdgcsdPp/x9TvXhEjZfxJSxWpfmJbv5e3peLSn/V9T/8Anj/zEGWg/wC0z/7mL+8+BzccCwR9YojNqNNLMwKJSyqiOKIFsKevMT8oN8nHJvDRC3RG1hKICWKJvVnm6cxU7eNwogehJrAgXpNPfP8A9Om7/wC4iwvijElSTz920Zv1v72vP54DsulK6bWRxtt6O7Y+1TIEMCyhQxHoSRu5NfvlpqdKs0qRvezoM9AlfMWRd1rzag8exN4sf4Wv/wA0w/QadKGLfFspSLTspKttkFgkGjpiSLHpYBr6DAzTSmSNpnJ6sf3fa1mwNsZav8xZ797y8MO3UykFiXhXuSQNrSAbR6d85PxZyup0yqSAYoLANA1J5bA71llNqn6t72/h/wCI/wCK8CTRqEhKgbWgXqUO4EkJJb9S/wC5xw0Jr42Cb/uhzD+3f+pyrgQew8wYN/tDebB9+5yzi0yCwFWu9UKuu9YA45FCtdU0bhPYgSPwP0K5YBRv9AWjo/nx3ySaZaHlX09BgnH44HpsPHp+2AlqdrrXslMPyYWP6HPNfi/wMRksvykms9bP8/0//XOL+LudIb582ZynTpx5WV4xq/XKjU5b6vucqtTnOPXS+ZmZgzTDMiTkjkDgZebvI5mESvMvI5vCt3mXmsicG2y2Zkc1lT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 name="11 Rectángulo"/>
          <p:cNvSpPr/>
          <p:nvPr/>
        </p:nvSpPr>
        <p:spPr>
          <a:xfrm>
            <a:off x="500034" y="1428736"/>
            <a:ext cx="3643338" cy="6463308"/>
          </a:xfrm>
          <a:prstGeom prst="rect">
            <a:avLst/>
          </a:prstGeom>
        </p:spPr>
        <p:txBody>
          <a:bodyPr wrap="square">
            <a:spAutoFit/>
          </a:bodyPr>
          <a:lstStyle/>
          <a:p>
            <a:pPr algn="just"/>
            <a:r>
              <a:rPr lang="es-ES" sz="1600" dirty="0" smtClean="0"/>
              <a:t>Para el diseño del área Informática Forense, se ha considerado la actual estructura del Comando Conjunto de las Fuerzas Armadas (CC.FF.AA), aprobada con Acuerdo Ministerial 1417 del lunes 21 de Noviembre del año 2.011, </a:t>
            </a:r>
            <a:r>
              <a:rPr lang="es-ES" sz="1600" dirty="0" err="1" smtClean="0"/>
              <a:t>Exp</a:t>
            </a:r>
            <a:r>
              <a:rPr lang="es-ES" sz="1600" dirty="0" smtClean="0"/>
              <a:t>. Orden General Nº 224, y se recomienda que el funcionamiento y operación del CSIRT, se encuentre bajo el mando del Nivel Directivo del CC.FF.AA, como unidad asesora, con el fin de proporcionar informes de resultados que brinden ayuda en la toma de decisiones a los mandos directivos en temas relacionados con la seguridad informática, y serán quienes a futuro apoyarán en la innovación del CSIRT.</a:t>
            </a:r>
          </a:p>
          <a:p>
            <a:pPr algn="just"/>
            <a:endParaRPr lang="es-ES" dirty="0"/>
          </a:p>
          <a:p>
            <a:pPr algn="just"/>
            <a:endParaRPr lang="es-ES" dirty="0" smtClean="0"/>
          </a:p>
          <a:p>
            <a:pPr algn="just"/>
            <a:endParaRPr lang="es-ES" dirty="0"/>
          </a:p>
          <a:p>
            <a:pPr algn="just"/>
            <a:endParaRPr lang="es-ES" dirty="0" smtClean="0"/>
          </a:p>
          <a:p>
            <a:pPr algn="just"/>
            <a:endParaRPr lang="es-ES" dirty="0"/>
          </a:p>
          <a:p>
            <a:pPr algn="just"/>
            <a:endParaRPr lang="es-ES" dirty="0" smtClean="0"/>
          </a:p>
          <a:p>
            <a:pPr algn="just"/>
            <a:endParaRPr lang="es-ES" dirty="0"/>
          </a:p>
        </p:txBody>
      </p:sp>
      <p:pic>
        <p:nvPicPr>
          <p:cNvPr id="11" name="Picture 3"/>
          <p:cNvPicPr>
            <a:picLocks noChangeAspect="1" noChangeArrowheads="1"/>
          </p:cNvPicPr>
          <p:nvPr/>
        </p:nvPicPr>
        <p:blipFill>
          <a:blip r:embed="rId5"/>
          <a:srcRect/>
          <a:stretch>
            <a:fillRect/>
          </a:stretch>
        </p:blipFill>
        <p:spPr bwMode="auto">
          <a:xfrm>
            <a:off x="4214810" y="1905010"/>
            <a:ext cx="4786346" cy="3024188"/>
          </a:xfrm>
          <a:prstGeom prst="rect">
            <a:avLst/>
          </a:prstGeom>
          <a:noFill/>
          <a:ln w="9525">
            <a:noFill/>
            <a:miter lim="800000"/>
            <a:headEnd/>
            <a:tailEnd/>
          </a:ln>
          <a:effectLst/>
        </p:spPr>
      </p:pic>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000" b="1" dirty="0" smtClean="0"/>
              <a:t>PROPUESTA DE DISEÑO DEL CSIRT PARA EL CC.FF.AA  MODELO CENTRALIZADO</a:t>
            </a:r>
            <a:endParaRPr lang="es-EC" sz="3000" b="1"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500826" y="5715016"/>
            <a:ext cx="2214578" cy="642942"/>
          </a:xfrm>
          <a:prstGeom prst="rect">
            <a:avLst/>
          </a:prstGeom>
          <a:noFill/>
        </p:spPr>
      </p:pic>
      <p:sp>
        <p:nvSpPr>
          <p:cNvPr id="1026" name="AutoShape 2"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5" name="Picture 5"/>
          <p:cNvPicPr>
            <a:picLocks noChangeAspect="1" noChangeArrowheads="1"/>
          </p:cNvPicPr>
          <p:nvPr/>
        </p:nvPicPr>
        <p:blipFill>
          <a:blip r:embed="rId4"/>
          <a:srcRect/>
          <a:stretch>
            <a:fillRect/>
          </a:stretch>
        </p:blipFill>
        <p:spPr bwMode="auto">
          <a:xfrm>
            <a:off x="571472" y="5643578"/>
            <a:ext cx="2078195" cy="714380"/>
          </a:xfrm>
          <a:prstGeom prst="rect">
            <a:avLst/>
          </a:prstGeom>
          <a:noFill/>
          <a:ln w="9525">
            <a:noFill/>
            <a:miter lim="800000"/>
            <a:headEnd/>
            <a:tailEnd/>
          </a:ln>
          <a:effectLst/>
        </p:spPr>
      </p:pic>
      <p:sp>
        <p:nvSpPr>
          <p:cNvPr id="10" name="9 CuadroTexto"/>
          <p:cNvSpPr txBox="1"/>
          <p:nvPr/>
        </p:nvSpPr>
        <p:spPr>
          <a:xfrm>
            <a:off x="8715372" y="6488668"/>
            <a:ext cx="428628" cy="369332"/>
          </a:xfrm>
          <a:prstGeom prst="rect">
            <a:avLst/>
          </a:prstGeom>
          <a:noFill/>
        </p:spPr>
        <p:txBody>
          <a:bodyPr wrap="square" rtlCol="0">
            <a:spAutoFit/>
          </a:bodyPr>
          <a:lstStyle/>
          <a:p>
            <a:pPr algn="ctr"/>
            <a:r>
              <a:rPr lang="es-ES" b="1" dirty="0" smtClean="0"/>
              <a:t>23</a:t>
            </a:r>
            <a:endParaRPr lang="es-ES" b="1" dirty="0"/>
          </a:p>
        </p:txBody>
      </p:sp>
      <p:sp>
        <p:nvSpPr>
          <p:cNvPr id="32770" name="AutoShape 2" descr="data:image/jpeg;base64,/9j/4AAQSkZJRgABAQAAAQABAAD/2wCEAAkGBhQSERUUEhQUFRQUFBcYFxgXFRQYFBcWGBQVFRQVGBcXHCYeFxwjHBcYIC8gIycpLCwtGCAxNTAqNSYsLCkBCQoKDgwOFA8PFykcHBwpKSkpKSkpKSkpKSkpLCkpKSkpKSkpKSkpKSkpKSkpKSkpKSkuKSwpKSkpKSksLCwpLP/AABEIAKoBKAMBIgACEQEDEQH/xAAcAAACAgMBAQAAAAAAAAAAAAADBAIFAAEGBwj/xABDEAACAgEDAgQDBgQCBwcFAAABAgMRAAQSIRMxBSJBUQYyYQcUI3GBkTNCobFSchUkYnOzweE0grK0xNHwJUN00vH/xAAZAQEBAQEBAQAAAAAAAAAAAAAAAQIDBAX/xAAfEQEBAAICAwADAAAAAAAAAAAAAQIRAyESMUETMmH/2gAMAwEAAhEDEQA/APSJIy0ZBuxiraWo7BNnt73jvh+rDqzdr98g8wCA/wCE4C+lmKIbPPrfe8JFryIiD6e/BxZtQHJdeVBH9DzkJpgxLLyo23Xbg8/0wNdRjGKHKn3/AL39M3pi3TZiD5rPFEdqGMRhXdgKI2rft3OF0sAbTgfSv64Cp1P4FEH5fY+30yuk1QGxue1Hg2Lrmq9xjBQGGIHsWUH+vH7jAaiHyTKpICgkV9Uuh7C8DEnHRBJAO4Gr5ovYw2p1SI5LEUyUDfqCSR+xzNRFvMa2QCpY0augtcj87xOKPqsqHjaJLNCyVcIPT9cCy0sIBhJHmIo+/wAl5NmA3f4usv58stV+hOL6fzdBqWmNNxze1u3tyuZqYAJHloVEVHrZFAkhr4rdxgWTRbXkruY7/W2Gb0MYUqE43x2SPcbefz5xRZTvL2du8xdyW4JF88VuvjJeDxEEObAkQlOd1KPNtojjg3x/ywH0Y9ILZ5cqTfNbm9f0yDodpA/lcDnkkcGv64PdcDHzDztQobt2/j8uTkEdghQ2XZjfAu+GvuBVVgNamPzEjjYL7Dnv/wAs0hJO70uq/bnIapi20hgOpx2Nn1/QjnIsWWTaK22Ce/f0F1XNDAPEm0Maog//AM/vmyh2m7se2aWfdvA/+UK/uM1ptVasWGBM6aq785N5Df8ATCGUFV/TFp5edtfXA3ATZvJzOaFZCGYE17ZOWUADAzqdhm42Pr6YKOQfvhJJFUGzgRkm4wA1ATvlL4x8WRRXRBzz3x/43d7ANDM3J1x47XdeO/HUcVhTZzzH4h+MHmJ54zn9b4izHk5XPLmN7ejHCYjT6onE5JLzZOQrCo5gyVZqsJpISZFpcic1gb65zeCbMys7fW8GnAtV7VgDD+GQfer/AFwuk4Uvf7/TAxMWDL27nnj9RnR5GtPoAtoADa2L/bAJpAsLmhYJHFgXdDt+mNaEt5ntWAFXyBx39/XBRS9RZFAuyT3oi+x5Avn1wKwab7vuUd2AIokCywXkX7kZMytErIWJYBStHg7m2juDXmyeohkkskC1WvKwIDghjd1XYfvgJWabe4XkKoXaQw3K28gkduaGBiadjG8TE+QA+UA2DZUrxd2D+2KxKy6cclmmNUwBYswI5IIHAH9MstBq90juVYDaqjjdyCxblLHF1+mKSvtjjNNccpJXa1lSzqa49mv9MBfVTN0d24K0Jr5SSGC0RV01jnI6qGSJIyhBl81fMS27zOSoH69+OMZTUqU1F+XeW2gghjUYW6PPJGTl1iBtO5ZaAZW5FqWRasd+61gQTXBEhFXtp7BJO0AhmI2+XlvXD68OX2ALtnq7Zd3lA3FBfmtR9KxLwrWIhLuwCSJIVJP8omlfb9CVYGstdPFS6RmHntVJrmjE/H/TAXlmbrCHb5TIJTyu4c7im0HmyCb9sc8MkfeiMjAQKRuonfYCrwORwOb9e2DnYAzA/P8AeIiPcgmIJXv2YfocfGnCS6jYPM0St6klvxQD/QD9MAY1AKSVyVmLAUeaZWrt+eKp4mu7r+YLdUQd1ba3be/cZuZFVFEflV9MC1ccB4wW49aZucNNp1EwiAqMspKjhb2SHbx6EoDWAxppQY4zwLcGrFgFiR+XBGR1c6hmWxudlK/X5b/asmIzsWmNJNt9OVEm0Ak+lf2xnW6b8SM8VyCKHJ2k3f6YFd1QQEHzKrbh6jj1/M4bqqTYraNt+3r/ANMH0Av4lWXLAihXG7b/AG/rhNLoAFKgA7l3ews9+3pgGUAi/QPx++ZOBZPrYwa6fyoq8cXx24rj98m2n3Mp+ne8ARAFfXvk9oJr0wLw7SWJ4N/0zmPHfi6OJCFa2/Pt+uS3TUxt9Ol8Q8QSJbYjjPO/iP47JsIeM5fxr4rkl4LGs52XUk5zuW3pw45PZ/V+KM5JJysmmvIGTAO+ZdUZXxdmwjnAsc0lFj5zRGS0uEdMIDmEYTZmbci6AIyNYZlyDDKlBbMyTDMysvrU103A9zgoNSsjrt5pTf613/bCwpSSbqJBPp9LGIHTiKmNHeDfA7hS3FDtnR4zmz8KZR7vwPyvIQSK0ke08GNr/Ly1/XI6TTbWXcb6gPbimAviu4r39s34T4cOpLahCCK2s10RfJB5N3gKzQhI9Uq8AEnj6xIT/wA8V8Y8pbp8BtM117KyUeP9lmx2MUdQXDLspqDksy9MmzzV0KxHwzw3YwD2OrESu1i1KtExkOD2DXxQ78YDUOnVZykflDQ35a4KvtDfnTd/ple0dacR21HU9NjZ3bTOQefr2/XGvA9D/FZTKhRunTlXbaqhl7qdvzfKMTkO7TTMTIF6j2pROoW3AqRVbSWIIHpxgDkTa5gUlYzLEKBIpGjZmQG7AJT+uYxO8afcwUT7b3EPs6HVCB+/fi+9YOLRNtmEshWVSjsxUO4ofhMhQgGqIrb3vveR6Lfd0mDkvLKsiExfimRvKq7d4UeW1rgVeA2S/SO0rcWo6bsVBd0EiCr+quAT9PrjfiGkuVwmxBDCJBSIQ7kvQaxe2k9KPm78ZW9fZpH6jqCZfOWVhJ1eqGK7FJHoOxrbzdY18QSyo9oUV3idWAEsn4amzJQXy7Sx5N/N2OBtmV906ogSJYTt2Dc29FkJ3/Mu0OKr1Bu8f0hJcSHhHmaEAFwwCs6oxfdzbKeOw3fnaGq0jjbEhhVdSiJXUYuwjX5ozsqzGKs8cDDwzONSIaTYs5lreS4ZlaTpWQE7sWrdur09cBvT6dFGpJjKdMVQdiWQp1AGJJAJLHj0vIx6HYjq6sXUJIBG7c1wvme2G0rV3Xr9MbCl31KbT51jBAaMsh6ZW2G7i+CPesF4RrmlZ3ZBwgi8jI4sWWJIbizVD6YBmQJAhHUIYo1CjRZgxYsRdAn9ca1rU8YJYksaO0UPK3c/8sWk1FaNQwIIjj58u2xt7NdHtjWv1YPT4b+ID8p7Ue3v3wEEiJk7ts3MBYXZvI8woc+/PveG0rbQzbiQnl5Wu3PHv3GQWU7wm16EpfdtO3by1XXezVYaRwRLXupHB5oKf+WABpTtWuGFiqs9r7A/rhZtYsaqWYcD378c4lqfE1QmZrCA+oIPyjmj9eM8t+L/AI3aXyLwo/c/nkt03hhclj8YfHJJKRnygnkeued6zxEueTiuq1ZPfEjPnL29cxmM6HkmwXUyLtg7ytJtJgi+RZsjeE2ITgWyW7InCC6NuceZcroGo5bAWMlWAbcgVw5XBsMADjBHDPgTgRK5rDKuZlR9VaXVbi4r5rI9LFVYvEolkdyjAFYx6EbjYIG7nji8sI5VJi29/wCtbaP9ayaQBZZAoolFP62wvOrwqrw3xB3mCstiK6IKksflur4r1q+Tj+j8UXrygBiaXgUTxYPAP1GCBG3T7a3bwPrW1hIP6YDSqBHpSPm6oU+/O8SA/wBz+WAQ6pXm1CU3mjQEBSWHDq3A7dximg1btLGJI5E+7owLFHIdmVVBUAXVAnmu+F0MaiLStQD9amPqWbqCUH9eSPoMf8L0ix6jUAX5hE5JJJJIcE2f8oFfTAV0GtVJNQW3ANKGW0k5HSjB/l9wcqdXqUePUqrDd1t6A2NxURSAWRxZUi8s9JEYn1oUszDY4LEkljAT/dewxTQ6YRNpukSOvC4drvcwjWRZWv5m3E8/7VYAfCvHYpZ5JdwjTZGg6lIxYM7Nw3oNwF+vNYquujXSadt6HoSqzLvXdtV5EYhbskK26vphxvTR6hRJISNVJHvLEyBWnQFr9Dtc/l6YHxLT9J5NPGSsb/dj3JKCTUGGUIx8y7gB69yT64Gl1kcul1sqOpSQs0dkAkLDGhYA8gEqa98tfEPE4oNQs0zKsTQMm8mwGEiuE49WF17kVlbqtIVi10MZ2dFQ6MVDuqvCzlFZrPDKaJur/LHdX4Yk82niIVUeKSRtiorll6SoLq6HULV6kC+MAmj0xWHw/cvnDxKbHmAMMtKfUd+3vk2mVWeGwJm16SIn8zIzxvvUdyuwOCfTaRlTo9P95UcKjRaZpLWOMb5lmmhDMNvK/gny9vOfYYeKBH3asoi9JoFVFRKMcscDy2a3WTMa542D3Nh0A0e2bVrGtF9PGwod3b7wt/ndZHQCOV41Sih0oDgHsN6BFau384r88hBowurmVlTYIEdAm8NQklU7muyTXbsP3OVkEH3dOooXfq06nG5QspaNRe0guoEo78+XvzgWuhRelowwG0CqIFbhGyoK/Q1gII1a91FVim6d9gFlYWD6UAvPsM1qfD60+ogI6vSUFd7uqspUv5gp9CD278dsJ4n4QsghiUcKnUFs5A2BQqABux3c/QeuA7pk/FRiTbQc2eOCh7enc4rFMsaq5bbuRy7fUUdx/I3gjrSfx9xWOMKpsm6cIzG+wq14r0OeTfF/xT1JZBGSEJ7bibo967C+9DJbpvDC5Ux8Y/GhkHSRj01J5J5bzEgnPPtTqLyWp1FnEJZM5+3skmM1EZZMXZskxwZypaPHJebbFlasZjN4AjmiMOY8iVyGgjkThGrBk4NI3lhotX6HK/LHwPwxppVVR64q4rFtMauuMVePPZD8JxJpBvABA755Z40ESQhTxjTEvlbIp3jyHTxouDmqGRotVZmElrMw0+oNNpNrK5C05qgoBW+RyOT9bw8aXOysoA2AqQzbj5iDdHgfTAxNIXVCh2obu1sgfL5b4/6YZ9YPvAFG+mRXl3fMD2u/fOz55DT6QB1lKqEdyoreHXcaDF93m3ECx9RjEGgQ6ll6ZWl3q+9tzMTtc9+B274surbeunKGkcPdrexTvUbL3XdC6rjLNp/9YDbJK6TD5D33qRx398Clj0wEom21G05RWEknV3ljF1DZ20WFVV+t5LRTs0iykusWobpowkuTy7+nvDLtpqaq5Fi79JSPICIejLsGoEgk2NXT6nWIK/Nuvy8CuQbxbT6lgYdO0UtQT9TqdN6Mal2jpQN9neFNqB5TycCXh8zmVZCXVNUdsbh0Z2MauY+opi2qGUMQV/I4Lw/SRo87BtRGNKrAFyjAxsDK7IjJSLakCqsD2zekmYfdoDFMF08pYymGTY0aJIse2l3bm3rYIAG1uTxjOpdJH1aHqKk8CIGMM9WUmRv5PTcv74FfoYmkWSKbfENQjz0elJuRgokJqMbHFpaiwL4JxRYEfSzztLqKP4bdVI2nuF9kW00uxi9MAezNZx7w3xjqTQtJHJF0dO6OXjl2tIzRCoyF8y1GWuhwy4GedW02qQGnOpkkjDJIA4Ekcq1a9mKkXgBV5ESdXMnXmdEaJlikkcyx7I9kqlUCbVc3tAXa936s6jVFIU1EkrRtpiybVgVpgdm14yd7KykBX3VVKG4xLU+LI87asLIojbTeR43WV1QajqlUIslRqOB/MUNXxjh8RjfTa47ipnMxRGBWQgQLEp2EblLFCQDzyPfAnr/DXgWKKOV2foSoelApkaLgvLJ1JdpIZtwrklyAOcPHo13xxRzpt1KQuqLExR0gVSrM7OSgZERfc7Pzwuq8dhinimL7lOneNggLsrbklW0W252sO3Bq6zPDtZGkPh4aSMMlBwHU7b00ookH0JAvAcXXk6wm1vaNOWKMITJZl6e7de+j2qvS74yvhXerI0q9OKGZY2aN0QKrgmRHtur09qL2XtdG7yR8ViDmDepc69ZlNjZ0mfrM2/5RQDrRINjtyMBNqklhj0yOOrDHOG8yhTUbInmJo7yyEUfz7HAtdJqmaPUSSsgLIA5dXi2KIiA2w7uDbNd83XFYxq3ZY4pQ8S0gQMxchuoqhKXaDe4Kf3yOh8Wh1EkzoylDDGvmIHnHVYrR9VDL+p+mA8V16jwsMCpZYIyvKkhqQDBJtwXx18RGMNpoyNo2B6N26KFIuhxwOPcZ5hqp7yz8X1BZiSbJJv8AP1yimbOG9vo44eM0DLJiznCyYFs2iGayVZsR5GdBkZinGodAzdgcc/0OUFtx9MWtY47pASGsE8mGnxY5G8pIy81mZgGachIYSzADuc9m+zr4PEKiWQc1fOcn9nXwmZZBI48ozvPjb4jXTxdOMi6rjE7TLf6z6pftB+M+8aHge2eT6nUljZw3iOuMjEk4gxye2+sJqN9U5vrn3wZzV5rTjcqIZjmYLMxpnzr7Fi04WdiO7ICf0JyvlQCJ2/nExN+u4SgDn8uMIJH39S/Jez0urrd8va8DqfDQdUl9TkFrtRGWUCvJVMR75t52dMCEuAOqJ7v+bd1ttX/lNV7Y+dKF1iPzbxSDknsDGQAPTKXUaA9cz7m6cbgMNy0WFAy9PbtJW+554PtjOr1MgkaUMenpyUc/h7vMEMjAbKIUbfXnmsB+fShddG9kl4ZhyeAFaEgAdh6/vlPHp1EQnABm+/kM9ecg6owshPcgRmq7eUYfX6iQStLuJj0xKO1R7vOE6m1dlEKNvci+cE3g9+Igb5x5Wls9IQNKuxdwi2+Zwrjz/pyRwDun02zxGQ2xMmkUmzYG2dgAo7AANgo4jHq9WyszM2mjcBjYBU6gKqj0XgcZEBz4hs3yhhpmqQpCFYCWPcirts0WB3dvQXiaaib7x1t5ETyfdQ+2LdayMFcpsrYZSy3d9jVHgA+B6dYjoXj4bUadzKb5lbopNvcnlmDFuT/iIwbF4dJ4iFlkLJLKeozEuN0MLFr9KskAUB6dsj4J4Zs1Op2yToIFGwSJGY1SXe0hhiI/CUlD+degrBaXVSKskk52R6qKTUDyRuSqRIGR12jaxi2tQsdxfGBY6TQdLUyaeEtFHJpVk8h+VxKYiy7rAZlIs+pW++L6e30vh0TsxSRkWQFm/ECaeVwjG7ILIpI9a5xP4c0ssDOJJJOo8CSpYWd+ipIEC8KQULjjm9/c5nTZvD4AHdWkdEhXaiyRzdRgp6g4UrTEkA8AijeA/q3kGi1CrLIo02pZVpjuaNJI2RCx52gNX1ArH/GwXn1R3sDp9KskIVmG1yZ2L0DTWY1Xm+AR65TQwSfdvugfdLJLJFJu28tXWkmaTuQVKtwt+cChgPiLxISKkrzdKo369lIQyLM0b6YkkiUl1egK4s2N2B14lc6zTsXbZLp5fw+yAgadt1erctyewxbRbgYZtzlp9RLG4JJQL+NsGw8Ls6ajij3vvnLav7SYHnibTnUal0EgUQ6VtpDBQ1Weew7dsSj+Itd1vvEWin6Zd9qStGkSzEMJHC3Yc0w5NWTQs4HcIX6EqtIzN976Rc1uCPIlha+WlcgV2xfxLQdTdpLIQyEAk21HTmVE3HkgOL55oVnPRa/xaUOn3TTAahTP5pmuiI1tSnIIOw+9nBQf6XaJDt0u6Wa1kaR+sZArL3AoUqEVVVgnTzbxrw1o5GVhyrEH8wSD/bKGaHPVPEfhvxDUgK66S4lcsVL9Slcht7V5juBOJD7L5m53R1uVSQWI3OFKjkf7S/vnLxse2c0s7eXvDgGhz1lPskc1+IlMGK8Nzt71mR/ZC5UHevmNAUbJF2Pp2y6qflxeUxaUnOy+Gfs+l1HmI2IBe5h3H0HrnSRfZVIrBllTyjd8hNUao335B/bOij8G11f9pXny8RqBQBy6Yy5Z8H8O+CNPpxtABY15jRP1r2zzP4s0u12H1OehH4Y1jctqW+UH5f2ym8S+zaRhuaUsSLPH/XJljs4uTxu68e1A5xY51/i/wlsYjzH9KypHgfP837ZmdPTlfLuRS5dfDHgh1Eqr6XznQ+BfAYnNU37Z1R+zVtOhZHIIF+2X24+UxX2oki0WkCqRdf1zxr4j8YaZySfXD+Pa+YMVZyQPrnOyzMfXL/Gsd4936gxyF5pnORvLI45Z7SJzWazMrG28zMGZgfWzSmjFsY2/DUa2ltxPvx27ZYamS5IyA1Ddflbi149MTlgG2SUj8RWNH1G08KPYfT64zrIfxoXtu5FX5eUY3XqeM05K7WTNslhEbnqP5W2mtshBckfN5eewPpkdcH2aiJY5GExG1gpAAdVV7B8xK0W4BuxhtVpVYaiUgGRCdjfzLsQMoU+lnn63jWrhufTSEtZLLtvyjdE5Jr1Ngc4FX4jI4GpiWORvvDBkbaQAXVEktTTHbt3eUHg5ZarWD71CwWShHMD+HJfm6RFLVn5T27Yj4rpVf77IwHUhQdJj3jCwCVWQn5TvJJI71z2xTVxBodbqCA08UgMbEeeMJDC6Ip9ASxJA77zd3gWep1o+/QuFkoaeZT+HJutpIGWlrcR5W5AoeuU2slkWIxnTzmNNX1upsIHSWQ6v5T5924dP5a5u6wniEC9PWaggCeLVjZJXnRUMAjRSeVUqTYHB3n3zrPEI7jkHujj91IwPJ9b9q8KB9TJptSF1SLFsKhWURq9Sb2G1g4l4rnyG+4xXx37QdKNFpCWMhEEkYCKwYltOIHc7wAoU2CLNntlf8Y+JpFFL1tUHGo8N0yRaQdRisvThImII2R1tJscm8H8T+DFfDdMirE0mg+6tsDqZD94G6YSxjlR1TGBfcEnA6Pxf7SINNJpZ2WSUnTvGqorIWDmFupcigDmOtgs898WP2gxRyQaZop06MyTmVo2CBCzsQyEb1H4vT3VQIvkZUTeIzSzdeDqz/d/EI5J9DOB1oJSHULDJyDHwy1xRUEjC/DcX3mfTldQ8+l1A1UA6y1qIpNqagxSNZ6gBjVlINd+2Bcv8Xwt4gY16waSVyJEV9u/7tHA8KOELBhsFuEI57DviPw8dA+q1W6GSYxCQGWeKeUFjI7BxasVZUIUqwBfbYrJfE/iNxTzQkiSTQTalCpNqJdXp0lKkdvIrA+1YfTVLp4DJqpdNJKfDHaVLLvK0EyKHO4Vv2DzGxdWMA2h+0+PoRTDTaoRaFa3lPLOSnQYBwNqMLDnd/hI751eimfUwR1p5RDLONQH8tiORTPW0NZIdtt1Vc5wui8VkfUaExq8STeK66OWH+Xpu8fUjkUeU0Ga+OOc9X+DyPuOm29hAgH5BaH9sBLwWSUNF1IZF6GnMRI2tubcgBoNajbGGpgD5/pmtJKWgjMalzFqHbylCpXqSAjfu2ghXvk+lZGfTBF8RCXbKrk2Sx3Q05s89lPb9MbXRxvLNGgXpPpoiQhIB5kVfl90AH1AwEOq8O6Qx/wAfqii8agMzloaYtTWCe3vhgDGRDt+doWFlA1RhA9KTub+GDx/i+mT0iIRpeoBtOjYC+17Y9/f12/0vF4G/Ccv/ABOnpipPf0C7b5+a/wBTgPaQOGVShCx7+bXkMfJxdji+/tmQy2gKjdtkY8Faolr5uhwbyetgAefaDbwgnvZIMg/tkbjfqAUVMS2B27NXb6VgAZmQWV+cMOSooliRzfPfNqDYjrsSe4uiPa/c5rV+JRIEMjqB0jW4gC6F9/plFL8b6WNfNMm8MDwbPy/S8DpdLLd2OwruDmpAaHHcV6Zw8/2q6VAK3N5aNLX96yvP2pmQBYoWNduf/YYXVdrq/BY3NOoP98Qb4T0wJO0cZzLfEWulPljC3+f/ADzcXh+tl7uR/TJ01Msp9dhB0YBxtH7ZW/FnxLEIWAYXXuMqB8Fyt/EkP7nIeLfAKrEWLEkDCz33Xj/jGrDOSPfKd2y+8W0AViMpJUznNPXnMrC5zMmRmVm9vN41EDJbM2BkxGclrpjx7QC5mFArN5nbtOOfX1fqdPc4Xew3eYqFGw7a7n68cA+mT8Q1DdQVbCHzMQFFWp4onzGjdDHNQ4EkXI/m9R/hyv8AEPE0heQOeZQNlc7jt27foe3fOr55TxGEvIxVpCgVDNt2BWHzAbSCXO3uARxxzlhr5vxdOu5yS9hlRdi2j0WJHN80B+eV0niiaZWic20qgJXIZ+mIypI4XkA2aFHLHU6hEXTLvU7JYwfMPRGUnvgKeO+Hhp4lZ5yZyI3KBFjKje6iTy+e9rAAehN8Yj4zpCZpXBkaODpHUU8aBioEi1F0yJCiFWNkWKHNZeeMeIRkwU6mtQhNEGhtcE/1yn8Z8SCHUxKrSDWKAjIpKIxiEL9Vv5AAA1nv274EvEvDUbWxIW1B63mZwYlhLwp1ItydOpWoeooBR6gDH9RLJ96TT79RteKRjIRpwtrs8ijpWxpiSew4/TXiGsTraMqWYRO+4hJDQOmkQE0vqaH65rX+LR/etMw38CcH8Kb+ZEqhs55XA8r8T+zF9TDFK+pLagTJpFbYv3eonaFOFG4r5K3Hknutc5Jfs31suo1W7VKmokX8d2T8KWF2HTMSqNykNC3cL2XbncdZxIumEMxjGrOpE3Rl29PrGcxldu/fvO3gVRBv0x5fFE+/SCpCTpoxt6Um+1klY2pW6pxz9cDh9d8MajUQ6Ix6x45J/wAYuY4gXlijEis3SVWL1ZXcW7c84CX4X1bdHVvqin3WYKYliiD9Z5FjlZdg6fmLXbA0O950vg2uYzQ6donP3BX8wovJadGM9P5o6Rju3etVeOyq0kGqQJKpM7OrbVpWUxyrv8/FFeR3AOBymq+zyaPU/wCq6qQfcokRIyEZmhlMjOvUoLtJ6gIdW/XjJaX4IGonX7xrZJI9agnWMNHG0RiVOgGYXZRZtoCqo4Jris6TwbxsTCfVTQ7QQikLJC6IsYYgs28dzISBXau+Umu8E0z6OGb7nHJINqSW0ab5AKdVZHLK4YE1tJoEUO4Aej+FNT0wRr9QYtc7KxAjRoppDsLErzL/AAyrAbAeDfpnU+GaN9HCI+tuh0XShe2lVpAQheQU9R7RItLRvaffjnJ/s50RhhcRyL1niCldRGI2L1xEOobJ5IxPxD7NNNHqI49shRyvU3zeZLbavy2nnPlBYrz79sDuZfGYYJdW0zxpsjjZP9ZcPIAJQAxL8m14A7Bs5mP420OjR0SeFnkVGHRExVXYhZAQrENtXzCzZog4bw77PvDhqGjGlDUu1d8hP4i7jKA1bWYAoaHIo/XHPC/h6NYpz09IBCemrxfytHTlpLQ25tQVUkdwO+BQ6n7Q4Xh6MWlm1OxxsZo2WMxiudhbh6LL2rsfpm9f8Sa6eRXh8OCCIWDKWZlHeyeNooehHbvnW6WaT7tJvjQTyyBTGgddrBVKoqFLA2Lus+5w3i+pZirx7dssY6opmIhDHzfKNpBZl5v144wOB8c8V8XQF5OjANnoEsi+wLMxJv0zz6bx/UmwZnAJshTtB/RaGdl9ofj5nmYX5EtVA7UOL/XPP5hznO5Xb2YcU1uwR9QfUk/mScA2rOEHy4syZGtRttWcd8N8feE2prKxlwT4NR6R4R9qFMOqoNeoAGejfD/xVBOLVhZ9M+aycd8P8WeIgqxFfXNbc8uOX0+qdoYDkYt4rDcRH+yc8h8C+1NgAkh/XPQdP8YRTRUGFkZrbj4WPG/iWKpG/POV1A5zsPiUXI1e5zktSnOcvr3+8SpGZWbzM046YMZabisWzC2TW28cvFtmzMheay6c7lt9cSabeXe66fygVVgWSR63hNXGW6LghVLJYAHm3DsT7fTF9duVioYKGAulZq9CSey8cY3rZQBGpZVt12jkkkdh/wBc6PGDqNCJZJLJHTVQm0kbWK7i9Due3f2+uLwRfeWJkLCoI2QBipV3DFnFevlFH0rN+L7w5CswLR+cRoDS2aclm4PzAVyefbNa+FV2VKydVViHTTkq3CsS10Fvvx82BDSr965ls7dJEy0WG15BIWkFHhrQUfTCndIvh8zSOTujtQaQs8Mm52A+Y9qvgenfBeLaJgypGZCwhZSItkdQ8Dln3Wb+UCj35yE+pLLEsG6RYY45/L049ibWWMKCp3tQby8DjvgP+Oab/WtFLuficoF3HYN2nnJO31Y0OTdVxVm6vxrSqy+IysAZYlUxMfmjEcCyxFD3X8QseO5vC+KapnZTGXlXTouoZt0abQySBemFjO9ym801DkepwfiehikngDDUSDVBQZOpsQKivPECqACRrXswIAu/bAabSgeIxSG98ulmDWxIUK+mO1R2UWWP1JOVenhXpRyAL1/9JsGbjfubUvHIpPf+D/L/AIQPQDC66VhM8tu0WmkELMZX61ydLqmPbShVLJYIs7TRFcz/ANFR/wCkChhYHpmUTGaTqPINkRqm4UI22zyefbAQ8LQdLw4r/E+8Tq5oBzaak6i/X5lUn8lzeo0ATReIxxqQqySGlssQYoHk+pJBYm+94GCJFkXUtGgil1EsQrqjUKfxF6rTb7feYaKngArzxh/CoPPH1lRvvcTSqqmRSjqiN0y289W0YeZubX2oAN+NyKZ3kUqYVXQPKRRXauqdrauKEdH/ACgYUTKuv6tjpjVlS9jpiVtCict2u1237msWj06rpZi2n06yicwAKlxANIkUW4cb9ocXY5r2w7aFok1caLA8kCrJHK8UYanjdrZY1CllZCBQF8X25A6xIdFFIdp261WibjiN/EQV2n0BUj9KxjxzWxodZG7KHmij6VkWxrpKF9yJK49NwPrm9RoFlk08KbYRJC8rPHHEHO0xKqglSALksiuarFImeaJpARE0OlSTbGqhJJSJGbetedPw62n3J70QDWj1yB4oi69WPWzM1sPlYTuHs+hWRf3r0w+qkTp6xVKfxFZVDKN1RQsarvypH54PSylmWcMwDarpdP8A+0Iz5fk7b93m3d/Ttlr4YHEupVn3U6FPKAEDRClA9gRf1s4FY2vQ6rrAkpvjX5W3eaJxvC1uIG5Rde/scHHqAoZqYiSGWgFYsCZXdVYAeXh/X2xqNWMSRSOzhtVIjsTTMoMjbTtqgaAoenGDWHqN0nLFIxNttjdq6BGu7JUNQOB4n45D5znPTx533xf4UyvuI+dQ4/7ws/1vONli5zj9fRxu8Yr2FLkAl41q04AyUcHGGaRaHFpVyw1PGV0hwaLMMgcm2QOWI1eM6fxF0+Vji1ZmVFivjDH5ucHqpA3IxLMvM6dJlpjDNVkszB7RrIHCHBnNRzzjWZm81lY0+v5pVVpN3qL/AE21mTR/hR33Bj/PuLwet0wZ4yVBBIsnkji+M3q9PvfYPKFUNdA2b47+1Zt5WajXJDI5kIUMikE+u2wVHuee31wcgC6aIMQCGhuyL/iKawEcHXYdl2oDwFssSR3IPA29vrhdQWaCN12r5k3UotvxApA9gecCXiHikcE/Uc+V4gvl8x3IzPVLZ5DcfllRo9eNKvnBcyaVABGC5EidS0bbe0VIKJ44OX/j8TCNSjbNrx3tAth1EG2/QVd4HWaQTahkcnakKlQGZadncF+D3AUV7c4FOuo+7KyqjzdTSRRjpozASRRtFTUPKp3A7vocfmcKujUB26LpuKxS1Q08kZble1kfvmp3aSDRSs7X1dOSoNBmZqJb379u3rjfj2muXSvbeXUKAL8vmSQEkep9BfbAofEpm3TQLHIV1UySK5G0r/D646b07kdOxtB+bmqy01WpY6yOQRS10ZlohA1mSFhSs4JAo2fSx75X+MQqV8QdgOohj2N/MqpFE8W0+nnL9u5vLHV6ZRr4ZK8zQzqTZ+UGEhQPQXZ4wOeV26y6RkBSPUPOB1YRMykSSLGY99AhpDzd7VBrm8Z8HSfqIrojDSRtGNsse8lwoRpR2Q9JRwCeWJ44zVjp0COqPFb5rdu+8Wfr/AJ/7v0xxdCL16RLRkjUgDuXeGUX+ZIHOAnpJfvMeqjTb+JIZVbqEFQdpjkG6OnAeMncLU13yel1cjQT6h2gkOoqIGJptpKhoFWNDGSxLlz35/IYXwmeOaTT9MhlXRFJF77dxgCo49CCjjaeeDg0YR6dXYUkHiEzt/soJ51L0PRd4P5A4G9ZrWXTw6gSxwtADFuKSOxJCxSRNCQpvcit83G27IzPFNBJCFjRyK0xWYRRlyYFbzO291o2z1ttvM1DgZJ9RHJotbIrqyzPLJGbHK9ONLWz2JjYj3Bx3xfx6KCUyMQyyw9MbCHIkDMUUhboNvPmPA284GR6W9WEWbhgNRsEVw7lCIrbi92QyNQNcWe+G0+vYSSSMSqSBqfYtN0Awby7rWwGIu72+mb0eoSN9KN4bpwOhIN8hYfUf5Tiay79unKuBEZT1NjmNldZFj2kDlqk5HFbTgHQM0ciyCRSR94UJsLncbBU15WDDkc1fc5qfw/dHCiF9zqzglwpoqC4Z1WzZYD+vpm/C/FN7Mzo6dKLotamiwO5mFdl44ujyeMyTxIpBDMil+mu0jhQwICmmPFggf1wFPiDwn7zFEqg+ZTtJ20tKSE4HPy1nk3jPgrwuVZSCM9sTVhFgBHN3/LXKsDXPa2GLeN+Cx6liGXnYK5XcOTzmbjt14+Tx6eC6zT8DJLHxnX+NfCTKrEC1U3+l9/yzmJo64znenpllnSk1+Vcpy11vc5Uz4jQN5rMGZljDWZWbzWVGZmZmZF2zMzMzC7ZWa2ZvN3gQ2ZmSzMD651WqACf5hgPE53Qh41BsBfMQB34N/r2zGW2N8+T/wB8hrxaRX7j+4zq8JTWSSQBemAWZaIb6cl6WzxZ/fGdVPtgSNRuJ2kUbJCkMzUB/wDLxwj8Y/7sf+PEvDP4i/7pv+KMAvi3iDPGqooYyUyhSSaVlYnsK7Ac++JeMys4jkSXptJUdohZijNRBv5dpPzdwScP4R/FX/JN/wCYyQH+qj/ff+pwN+LgxpDGTx1YQoWM+XbIoUsS9BQaHubwfjRmZ1SM7miqY8Ko4JCKCQ1s1N9OMsviH+Ev++g/46YOL/tUv+6h/wDFLgUGu0izajSuTKRLR3gxonEbyxqyhakIKng2F/XN+Ju4kkmDsU0h2tbU7blRpipUALtUr3Bsg9sLoP4Ph35/+nmyPiA/A8Q/zv8A8CHArZ9EvXbV8/hzjTklpOoyFkjZ94cUdz8cdgcsdPp/x9TvXhEjZfxJSxWpfmJbv5e3peLSn/V9T/8Anj/zEGWg/wC0z/7mL+8+BzccCwR9YojNqNNLMwKJSyqiOKIFsKevMT8oN8nHJvDRC3RG1hKICWKJvVnm6cxU7eNwogehJrAgXpNPfP8A9Om7/wC4iwvijElSTz920Zv1v72vP54DsulK6bWRxtt6O7Y+1TIEMCyhQxHoSRu5NfvlpqdKs0qRvezoM9AlfMWRd1rzag8exN4sf4Wv/wA0w/QadKGLfFspSLTspKttkFgkGjpiSLHpYBr6DAzTSmSNpnJ6sf3fa1mwNsZav8xZ797y8MO3UykFiXhXuSQNrSAbR6d85PxZyup0yqSAYoLANA1J5bA71llNqn6t72/h/wCI/wCK8CTRqEhKgbWgXqUO4EkJJb9S/wC5xw0Jr42Cb/uhzD+3f+pyrgQew8wYN/tDebB9+5yzi0yCwFWu9UKuu9YA45FCtdU0bhPYgSPwP0K5YBRv9AWjo/nx3ySaZaHlX09BgnH44HpsPHp+2AlqdrrXslMPyYWP6HPNfi/wMRksvykms9bP8/0//XOL+LudIb582ZynTpx5WV4xq/XKjU5b6vucqtTnOPXS+ZmZgzTDMiTkjkDgZebvI5mESvMvI5vCt3mXmsicG2y2Zkc1lT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5058" name="Picture 2"/>
          <p:cNvPicPr>
            <a:picLocks noChangeAspect="1" noChangeArrowheads="1"/>
          </p:cNvPicPr>
          <p:nvPr/>
        </p:nvPicPr>
        <p:blipFill>
          <a:blip r:embed="rId5"/>
          <a:srcRect/>
          <a:stretch>
            <a:fillRect/>
          </a:stretch>
        </p:blipFill>
        <p:spPr bwMode="auto">
          <a:xfrm>
            <a:off x="3286116" y="1857364"/>
            <a:ext cx="5357850" cy="3681405"/>
          </a:xfrm>
          <a:prstGeom prst="rect">
            <a:avLst/>
          </a:prstGeom>
          <a:noFill/>
          <a:ln w="9525">
            <a:noFill/>
            <a:miter lim="800000"/>
            <a:headEnd/>
            <a:tailEnd/>
          </a:ln>
          <a:effectLst/>
        </p:spPr>
      </p:pic>
      <p:sp>
        <p:nvSpPr>
          <p:cNvPr id="11" name="10 Rectángulo"/>
          <p:cNvSpPr/>
          <p:nvPr/>
        </p:nvSpPr>
        <p:spPr>
          <a:xfrm>
            <a:off x="214282" y="1889834"/>
            <a:ext cx="2928958" cy="3539430"/>
          </a:xfrm>
          <a:prstGeom prst="rect">
            <a:avLst/>
          </a:prstGeom>
        </p:spPr>
        <p:txBody>
          <a:bodyPr wrap="square">
            <a:spAutoFit/>
          </a:bodyPr>
          <a:lstStyle/>
          <a:p>
            <a:r>
              <a:rPr lang="es-ES" sz="1600" b="1" dirty="0"/>
              <a:t>Servicios Proactivos:</a:t>
            </a:r>
          </a:p>
          <a:p>
            <a:pPr algn="just"/>
            <a:r>
              <a:rPr lang="es-ES" sz="1600" dirty="0"/>
              <a:t>deben ser servicios de alerta temprana, </a:t>
            </a:r>
            <a:r>
              <a:rPr lang="es-ES" sz="1600" dirty="0" smtClean="0"/>
              <a:t>e información sobre </a:t>
            </a:r>
            <a:r>
              <a:rPr lang="es-ES" sz="1600" dirty="0"/>
              <a:t>seguridad informática.</a:t>
            </a:r>
          </a:p>
          <a:p>
            <a:pPr algn="just"/>
            <a:r>
              <a:rPr lang="es-ES" sz="1600" b="1" dirty="0"/>
              <a:t>Servicios Reactivos: </a:t>
            </a:r>
            <a:r>
              <a:rPr lang="es-ES" sz="1600" dirty="0"/>
              <a:t>Los servicios reactivos deben ser iniciados por la </a:t>
            </a:r>
            <a:r>
              <a:rPr lang="es-ES" sz="1600" dirty="0" smtClean="0"/>
              <a:t>generación de </a:t>
            </a:r>
            <a:r>
              <a:rPr lang="es-ES" sz="1600" dirty="0"/>
              <a:t>un evento </a:t>
            </a:r>
            <a:r>
              <a:rPr lang="es-ES" sz="1600" dirty="0" smtClean="0"/>
              <a:t>o incidente informático cuya </a:t>
            </a:r>
            <a:r>
              <a:rPr lang="es-ES" sz="1600" dirty="0"/>
              <a:t>seguridad </a:t>
            </a:r>
            <a:r>
              <a:rPr lang="es-ES" sz="1600" dirty="0" smtClean="0"/>
              <a:t>fue comprometida </a:t>
            </a:r>
            <a:r>
              <a:rPr lang="es-ES" sz="1600" dirty="0"/>
              <a:t>y/o violentada, los servicios reactivos </a:t>
            </a:r>
            <a:r>
              <a:rPr lang="es-ES" sz="1600" dirty="0" smtClean="0"/>
              <a:t>dentro deben </a:t>
            </a:r>
            <a:r>
              <a:rPr lang="es-ES" sz="1600" dirty="0"/>
              <a:t>ser gestión de incidentes, gestión de vulnerabilidades, análisis </a:t>
            </a:r>
            <a:r>
              <a:rPr lang="es-ES" sz="1600" dirty="0" smtClean="0"/>
              <a:t>forense</a:t>
            </a:r>
            <a:endParaRPr lang="es-ES" sz="1600" dirty="0"/>
          </a:p>
          <a:p>
            <a:r>
              <a:rPr lang="es-ES" sz="1600" dirty="0"/>
              <a:t>y manejo de evidencias.</a:t>
            </a:r>
          </a:p>
        </p:txBody>
      </p:sp>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000" b="1" dirty="0" smtClean="0"/>
              <a:t>INFORMÁTICA FORENSE</a:t>
            </a:r>
            <a:endParaRPr lang="es-EC" sz="3000" b="1" dirty="0"/>
          </a:p>
        </p:txBody>
      </p:sp>
      <p:sp>
        <p:nvSpPr>
          <p:cNvPr id="6" name="5 Marcador de contenido"/>
          <p:cNvSpPr>
            <a:spLocks noGrp="1"/>
          </p:cNvSpPr>
          <p:nvPr>
            <p:ph idx="1"/>
          </p:nvPr>
        </p:nvSpPr>
        <p:spPr>
          <a:xfrm>
            <a:off x="571472" y="1714488"/>
            <a:ext cx="4714908" cy="3714776"/>
          </a:xfrm>
        </p:spPr>
        <p:txBody>
          <a:bodyPr>
            <a:normAutofit/>
          </a:bodyPr>
          <a:lstStyle/>
          <a:p>
            <a:pPr marL="0" indent="0" algn="just">
              <a:buNone/>
            </a:pPr>
            <a:r>
              <a:rPr lang="es-ES" sz="1700" dirty="0" smtClean="0"/>
              <a:t>Según el F.B.I, la  Informática Forense  es la ciencia de adquirir, preservar, obtener y presentar datos que han sido procesados electrónicamente y guardados en un medio computacional,  encargada de analizar los sistemas informáticos en busca de evidencias que colaboren a llevar adelante una causa judicial o una negociación extrajudicial ante los tribunales civiles y/o penales.</a:t>
            </a:r>
          </a:p>
          <a:p>
            <a:pPr marL="0" indent="0" algn="just">
              <a:buNone/>
            </a:pPr>
            <a:endParaRPr lang="es-ES" sz="1700" dirty="0" smtClean="0"/>
          </a:p>
          <a:p>
            <a:pPr marL="0" indent="0" algn="just">
              <a:buNone/>
            </a:pPr>
            <a:r>
              <a:rPr lang="es-ES" sz="1700" dirty="0" smtClean="0"/>
              <a:t>“La Informática Forense, es el proceso de identificar, preservar, analizar y preservar evidencia digital de una manera que sea legalmente aceptable”. (</a:t>
            </a:r>
            <a:r>
              <a:rPr lang="es-ES" sz="1700" dirty="0" err="1" smtClean="0"/>
              <a:t>McKemmish</a:t>
            </a:r>
            <a:r>
              <a:rPr lang="es-ES" sz="1700" dirty="0" smtClean="0"/>
              <a:t>, 1999)</a:t>
            </a:r>
          </a:p>
          <a:p>
            <a:pPr marL="0" indent="0" algn="just">
              <a:buNone/>
            </a:pPr>
            <a:endParaRPr lang="es-EC"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500826" y="5715016"/>
            <a:ext cx="2214578" cy="642942"/>
          </a:xfrm>
          <a:prstGeom prst="rect">
            <a:avLst/>
          </a:prstGeom>
          <a:noFill/>
        </p:spPr>
      </p:pic>
      <p:sp>
        <p:nvSpPr>
          <p:cNvPr id="1026" name="AutoShape 2"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5" name="Picture 5"/>
          <p:cNvPicPr>
            <a:picLocks noChangeAspect="1" noChangeArrowheads="1"/>
          </p:cNvPicPr>
          <p:nvPr/>
        </p:nvPicPr>
        <p:blipFill>
          <a:blip r:embed="rId4"/>
          <a:srcRect/>
          <a:stretch>
            <a:fillRect/>
          </a:stretch>
        </p:blipFill>
        <p:spPr bwMode="auto">
          <a:xfrm>
            <a:off x="571472" y="5643578"/>
            <a:ext cx="2078195" cy="714380"/>
          </a:xfrm>
          <a:prstGeom prst="rect">
            <a:avLst/>
          </a:prstGeom>
          <a:noFill/>
          <a:ln w="9525">
            <a:noFill/>
            <a:miter lim="800000"/>
            <a:headEnd/>
            <a:tailEnd/>
          </a:ln>
          <a:effectLst/>
        </p:spPr>
      </p:pic>
      <p:sp>
        <p:nvSpPr>
          <p:cNvPr id="10" name="9 CuadroTexto"/>
          <p:cNvSpPr txBox="1"/>
          <p:nvPr/>
        </p:nvSpPr>
        <p:spPr>
          <a:xfrm>
            <a:off x="8715372" y="6488668"/>
            <a:ext cx="428628" cy="369332"/>
          </a:xfrm>
          <a:prstGeom prst="rect">
            <a:avLst/>
          </a:prstGeom>
          <a:noFill/>
        </p:spPr>
        <p:txBody>
          <a:bodyPr wrap="square" rtlCol="0">
            <a:spAutoFit/>
          </a:bodyPr>
          <a:lstStyle/>
          <a:p>
            <a:pPr algn="ctr"/>
            <a:r>
              <a:rPr lang="es-ES" b="1" dirty="0" smtClean="0"/>
              <a:t>14</a:t>
            </a:r>
            <a:endParaRPr lang="es-ES" b="1" dirty="0"/>
          </a:p>
        </p:txBody>
      </p:sp>
      <p:pic>
        <p:nvPicPr>
          <p:cNvPr id="30722" name="Picture 2"/>
          <p:cNvPicPr>
            <a:picLocks noChangeAspect="1" noChangeArrowheads="1"/>
          </p:cNvPicPr>
          <p:nvPr/>
        </p:nvPicPr>
        <p:blipFill>
          <a:blip r:embed="rId5"/>
          <a:srcRect/>
          <a:stretch>
            <a:fillRect/>
          </a:stretch>
        </p:blipFill>
        <p:spPr bwMode="auto">
          <a:xfrm>
            <a:off x="5572132" y="1928802"/>
            <a:ext cx="2976564" cy="3000396"/>
          </a:xfrm>
          <a:prstGeom prst="rect">
            <a:avLst/>
          </a:prstGeom>
          <a:noFill/>
          <a:ln w="9525">
            <a:noFill/>
            <a:miter lim="800000"/>
            <a:headEnd/>
            <a:tailEnd/>
          </a:ln>
          <a:effectLst/>
        </p:spPr>
      </p:pic>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000" b="1" dirty="0" smtClean="0"/>
              <a:t>PRINCIPIOS DE LA INFORMÁTICA FORENSE</a:t>
            </a:r>
            <a:endParaRPr lang="es-EC" sz="3000" b="1" dirty="0"/>
          </a:p>
        </p:txBody>
      </p:sp>
      <p:sp>
        <p:nvSpPr>
          <p:cNvPr id="6" name="5 Marcador de contenido"/>
          <p:cNvSpPr>
            <a:spLocks noGrp="1"/>
          </p:cNvSpPr>
          <p:nvPr>
            <p:ph idx="1"/>
          </p:nvPr>
        </p:nvSpPr>
        <p:spPr>
          <a:xfrm>
            <a:off x="571472" y="1714488"/>
            <a:ext cx="8143932" cy="3714776"/>
          </a:xfrm>
        </p:spPr>
        <p:txBody>
          <a:bodyPr>
            <a:normAutofit/>
          </a:bodyPr>
          <a:lstStyle/>
          <a:p>
            <a:pPr marL="0" indent="0" algn="just">
              <a:buNone/>
            </a:pPr>
            <a:r>
              <a:rPr lang="es-ES" sz="1700" dirty="0" smtClean="0"/>
              <a:t>        </a:t>
            </a:r>
            <a:r>
              <a:rPr lang="es-ES" sz="1700" b="1" dirty="0" smtClean="0"/>
              <a:t>Evitar la contaminación              Actuar metódicamente              Controlar la Cadena de  </a:t>
            </a:r>
          </a:p>
          <a:p>
            <a:pPr marL="0" indent="0" algn="just">
              <a:buNone/>
            </a:pPr>
            <a:r>
              <a:rPr lang="es-ES" sz="1700" b="1" dirty="0" smtClean="0"/>
              <a:t>                                                                                                                                      Custodia</a:t>
            </a:r>
          </a:p>
          <a:p>
            <a:pPr marL="0" indent="0" algn="just">
              <a:buNone/>
            </a:pPr>
            <a:endParaRPr lang="es-EC"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500826" y="5715016"/>
            <a:ext cx="2214578" cy="642942"/>
          </a:xfrm>
          <a:prstGeom prst="rect">
            <a:avLst/>
          </a:prstGeom>
          <a:noFill/>
        </p:spPr>
      </p:pic>
      <p:sp>
        <p:nvSpPr>
          <p:cNvPr id="1026" name="AutoShape 2"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5" name="Picture 5"/>
          <p:cNvPicPr>
            <a:picLocks noChangeAspect="1" noChangeArrowheads="1"/>
          </p:cNvPicPr>
          <p:nvPr/>
        </p:nvPicPr>
        <p:blipFill>
          <a:blip r:embed="rId4"/>
          <a:srcRect/>
          <a:stretch>
            <a:fillRect/>
          </a:stretch>
        </p:blipFill>
        <p:spPr bwMode="auto">
          <a:xfrm>
            <a:off x="571472" y="5643578"/>
            <a:ext cx="2078195" cy="714380"/>
          </a:xfrm>
          <a:prstGeom prst="rect">
            <a:avLst/>
          </a:prstGeom>
          <a:noFill/>
          <a:ln w="9525">
            <a:noFill/>
            <a:miter lim="800000"/>
            <a:headEnd/>
            <a:tailEnd/>
          </a:ln>
          <a:effectLst/>
        </p:spPr>
      </p:pic>
      <p:sp>
        <p:nvSpPr>
          <p:cNvPr id="10" name="9 CuadroTexto"/>
          <p:cNvSpPr txBox="1"/>
          <p:nvPr/>
        </p:nvSpPr>
        <p:spPr>
          <a:xfrm>
            <a:off x="8715372" y="6488668"/>
            <a:ext cx="428628" cy="369332"/>
          </a:xfrm>
          <a:prstGeom prst="rect">
            <a:avLst/>
          </a:prstGeom>
          <a:noFill/>
        </p:spPr>
        <p:txBody>
          <a:bodyPr wrap="square" rtlCol="0">
            <a:spAutoFit/>
          </a:bodyPr>
          <a:lstStyle/>
          <a:p>
            <a:pPr algn="ctr"/>
            <a:r>
              <a:rPr lang="es-ES" b="1" dirty="0" smtClean="0"/>
              <a:t>15</a:t>
            </a:r>
            <a:endParaRPr lang="es-ES" b="1" dirty="0"/>
          </a:p>
        </p:txBody>
      </p:sp>
      <p:pic>
        <p:nvPicPr>
          <p:cNvPr id="31746" name="Picture 2"/>
          <p:cNvPicPr>
            <a:picLocks noChangeAspect="1" noChangeArrowheads="1"/>
          </p:cNvPicPr>
          <p:nvPr/>
        </p:nvPicPr>
        <p:blipFill>
          <a:blip r:embed="rId5"/>
          <a:srcRect/>
          <a:stretch>
            <a:fillRect/>
          </a:stretch>
        </p:blipFill>
        <p:spPr bwMode="auto">
          <a:xfrm>
            <a:off x="928663" y="2667008"/>
            <a:ext cx="2371600" cy="1776411"/>
          </a:xfrm>
          <a:prstGeom prst="rect">
            <a:avLst/>
          </a:prstGeom>
          <a:noFill/>
          <a:ln w="9525">
            <a:noFill/>
            <a:miter lim="800000"/>
            <a:headEnd/>
            <a:tailEnd/>
          </a:ln>
          <a:effectLst/>
        </p:spPr>
      </p:pic>
      <p:pic>
        <p:nvPicPr>
          <p:cNvPr id="31747" name="Picture 3"/>
          <p:cNvPicPr>
            <a:picLocks noChangeAspect="1" noChangeArrowheads="1"/>
          </p:cNvPicPr>
          <p:nvPr/>
        </p:nvPicPr>
        <p:blipFill>
          <a:blip r:embed="rId6"/>
          <a:srcRect/>
          <a:stretch>
            <a:fillRect/>
          </a:stretch>
        </p:blipFill>
        <p:spPr bwMode="auto">
          <a:xfrm>
            <a:off x="3548063" y="2667008"/>
            <a:ext cx="2595573" cy="1762124"/>
          </a:xfrm>
          <a:prstGeom prst="rect">
            <a:avLst/>
          </a:prstGeom>
          <a:noFill/>
          <a:ln w="9525">
            <a:noFill/>
            <a:miter lim="800000"/>
            <a:headEnd/>
            <a:tailEnd/>
          </a:ln>
          <a:effectLst/>
        </p:spPr>
      </p:pic>
      <p:pic>
        <p:nvPicPr>
          <p:cNvPr id="31749" name="Picture 5"/>
          <p:cNvPicPr>
            <a:picLocks noChangeAspect="1" noChangeArrowheads="1"/>
          </p:cNvPicPr>
          <p:nvPr/>
        </p:nvPicPr>
        <p:blipFill>
          <a:blip r:embed="rId7"/>
          <a:srcRect/>
          <a:stretch>
            <a:fillRect/>
          </a:stretch>
        </p:blipFill>
        <p:spPr bwMode="auto">
          <a:xfrm>
            <a:off x="6286512" y="2738446"/>
            <a:ext cx="2400300" cy="1905000"/>
          </a:xfrm>
          <a:prstGeom prst="rect">
            <a:avLst/>
          </a:prstGeom>
          <a:noFill/>
          <a:ln w="9525">
            <a:noFill/>
            <a:miter lim="800000"/>
            <a:headEnd/>
            <a:tailEnd/>
          </a:ln>
          <a:effectLst/>
        </p:spPr>
      </p:pic>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lum bright="41000" contrast="-62000"/>
          </a:blip>
          <a:srcRect/>
          <a:stretch>
            <a:fillRect/>
          </a:stretch>
        </p:blipFill>
        <p:spPr bwMode="auto">
          <a:xfrm>
            <a:off x="642910" y="1714488"/>
            <a:ext cx="8143932" cy="3714776"/>
          </a:xfrm>
          <a:prstGeom prst="rect">
            <a:avLst/>
          </a:prstGeom>
          <a:noFill/>
          <a:ln w="9525">
            <a:noFill/>
            <a:miter lim="800000"/>
            <a:headEnd/>
            <a:tailEnd/>
          </a:ln>
          <a:effectLst/>
        </p:spPr>
      </p:pic>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000" b="1" dirty="0" smtClean="0"/>
              <a:t>LA CADENA DE CUSTODIA</a:t>
            </a:r>
            <a:endParaRPr lang="es-EC" sz="3000" b="1" dirty="0"/>
          </a:p>
        </p:txBody>
      </p:sp>
      <p:sp>
        <p:nvSpPr>
          <p:cNvPr id="6" name="5 Marcador de contenido"/>
          <p:cNvSpPr>
            <a:spLocks noGrp="1"/>
          </p:cNvSpPr>
          <p:nvPr>
            <p:ph idx="1"/>
          </p:nvPr>
        </p:nvSpPr>
        <p:spPr>
          <a:xfrm>
            <a:off x="571472" y="1714488"/>
            <a:ext cx="8143932" cy="3714776"/>
          </a:xfrm>
        </p:spPr>
        <p:txBody>
          <a:bodyPr>
            <a:normAutofit/>
          </a:bodyPr>
          <a:lstStyle/>
          <a:p>
            <a:pPr marL="0" indent="0" algn="just">
              <a:buNone/>
            </a:pPr>
            <a:endParaRPr lang="es-ES" sz="1700" dirty="0" smtClean="0"/>
          </a:p>
          <a:p>
            <a:pPr marL="0" indent="0" algn="just">
              <a:buNone/>
            </a:pPr>
            <a:r>
              <a:rPr lang="es-ES" sz="1700" dirty="0" smtClean="0"/>
              <a:t>“La cadena de custodia de la evidencia muestra quien obtuvo la evidencia, donde y cuando fue obtenida, quién la protegió y quién ha tenido acceso a la evidencia”. (Fernández Blenda, 2004)</a:t>
            </a:r>
          </a:p>
          <a:p>
            <a:pPr>
              <a:buNone/>
            </a:pPr>
            <a:endParaRPr lang="es-ES" sz="1700" dirty="0" smtClean="0"/>
          </a:p>
          <a:p>
            <a:pPr marL="0" indent="0" algn="just">
              <a:buNone/>
            </a:pPr>
            <a:r>
              <a:rPr lang="es-ES" sz="1700" dirty="0" smtClean="0"/>
              <a:t>La cadena de custodia es una de las piezas fundamentales durante todo el desarrollo de un proceso de investigación, puesto que contiene todo el procedimiento probatorio para el control y vigilancia de los elementos físicos de las pruebas que hayan sido identificados por el investigador o perito en el lugar de los hechos, lo cual implica que todos los elementos de prueba así como los documentos que los acompañan sean mantenidos en lugares seguros que otorguen la suficiente garantía sobre su acceso restringido, así como las medidas de conservación adecuadas.</a:t>
            </a:r>
            <a:endParaRPr lang="es-EC" sz="1700" dirty="0"/>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4"/>
          <a:srcRect/>
          <a:stretch>
            <a:fillRect/>
          </a:stretch>
        </p:blipFill>
        <p:spPr bwMode="auto">
          <a:xfrm>
            <a:off x="6500826" y="5715016"/>
            <a:ext cx="2214578" cy="642942"/>
          </a:xfrm>
          <a:prstGeom prst="rect">
            <a:avLst/>
          </a:prstGeom>
          <a:noFill/>
        </p:spPr>
      </p:pic>
      <p:sp>
        <p:nvSpPr>
          <p:cNvPr id="1026" name="AutoShape 2"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5" name="Picture 5"/>
          <p:cNvPicPr>
            <a:picLocks noChangeAspect="1" noChangeArrowheads="1"/>
          </p:cNvPicPr>
          <p:nvPr/>
        </p:nvPicPr>
        <p:blipFill>
          <a:blip r:embed="rId5"/>
          <a:srcRect/>
          <a:stretch>
            <a:fillRect/>
          </a:stretch>
        </p:blipFill>
        <p:spPr bwMode="auto">
          <a:xfrm>
            <a:off x="571472" y="5643578"/>
            <a:ext cx="2078195" cy="714380"/>
          </a:xfrm>
          <a:prstGeom prst="rect">
            <a:avLst/>
          </a:prstGeom>
          <a:noFill/>
          <a:ln w="9525">
            <a:noFill/>
            <a:miter lim="800000"/>
            <a:headEnd/>
            <a:tailEnd/>
          </a:ln>
          <a:effectLst/>
        </p:spPr>
      </p:pic>
      <p:sp>
        <p:nvSpPr>
          <p:cNvPr id="10" name="9 CuadroTexto"/>
          <p:cNvSpPr txBox="1"/>
          <p:nvPr/>
        </p:nvSpPr>
        <p:spPr>
          <a:xfrm>
            <a:off x="8715372" y="6488668"/>
            <a:ext cx="428628" cy="369332"/>
          </a:xfrm>
          <a:prstGeom prst="rect">
            <a:avLst/>
          </a:prstGeom>
          <a:noFill/>
        </p:spPr>
        <p:txBody>
          <a:bodyPr wrap="square" rtlCol="0">
            <a:spAutoFit/>
          </a:bodyPr>
          <a:lstStyle/>
          <a:p>
            <a:pPr algn="ctr"/>
            <a:r>
              <a:rPr lang="es-ES" b="1" dirty="0" smtClean="0"/>
              <a:t>17</a:t>
            </a:r>
            <a:endParaRPr lang="es-ES" b="1" dirty="0"/>
          </a:p>
        </p:txBody>
      </p:sp>
      <p:sp>
        <p:nvSpPr>
          <p:cNvPr id="32770" name="AutoShape 2" descr="data:image/jpeg;base64,/9j/4AAQSkZJRgABAQAAAQABAAD/2wCEAAkGBhQSERUUEhQUFRQUFBcYFxgXFRQYFBcWGBQVFRQVGBcXHCYeFxwjHBcYIC8gIycpLCwtGCAxNTAqNSYsLCkBCQoKDgwOFA8PFykcHBwpKSkpKSkpKSkpKSkpLCkpKSkpKSkpKSkpKSkpKSkpKSkpKSkuKSwpKSkpKSksLCwpLP/AABEIAKoBKAMBIgACEQEDEQH/xAAcAAACAgMBAQAAAAAAAAAAAAADBAIFAAEGBwj/xABDEAACAgEDAgQDBgQCBwcFAAABAgMRAAQSIRMxBSJBUQYyYQcUI3GBkTNCobFSchUkYnOzweE0grK0xNHwJUN00vH/xAAZAQEBAQEBAQAAAAAAAAAAAAAAAQIDBAX/xAAfEQEBAAICAwADAAAAAAAAAAAAAQIRAyESMUETMmH/2gAMAwEAAhEDEQA/APSJIy0ZBuxiraWo7BNnt73jvh+rDqzdr98g8wCA/wCE4C+lmKIbPPrfe8JFryIiD6e/BxZtQHJdeVBH9DzkJpgxLLyo23Xbg8/0wNdRjGKHKn3/AL39M3pi3TZiD5rPFEdqGMRhXdgKI2rft3OF0sAbTgfSv64Cp1P4FEH5fY+30yuk1QGxue1Hg2Lrmq9xjBQGGIHsWUH+vH7jAaiHyTKpICgkV9Uuh7C8DEnHRBJAO4Gr5ovYw2p1SI5LEUyUDfqCSR+xzNRFvMa2QCpY0augtcj87xOKPqsqHjaJLNCyVcIPT9cCy0sIBhJHmIo+/wAl5NmA3f4usv58stV+hOL6fzdBqWmNNxze1u3tyuZqYAJHloVEVHrZFAkhr4rdxgWTRbXkruY7/W2Gb0MYUqE43x2SPcbefz5xRZTvL2du8xdyW4JF88VuvjJeDxEEObAkQlOd1KPNtojjg3x/ywH0Y9ILZ5cqTfNbm9f0yDodpA/lcDnkkcGv64PdcDHzDztQobt2/j8uTkEdghQ2XZjfAu+GvuBVVgNamPzEjjYL7Dnv/wAs0hJO70uq/bnIapi20hgOpx2Nn1/QjnIsWWTaK22Ce/f0F1XNDAPEm0Maog//AM/vmyh2m7se2aWfdvA/+UK/uM1ptVasWGBM6aq785N5Df8ATCGUFV/TFp5edtfXA3ATZvJzOaFZCGYE17ZOWUADAzqdhm42Pr6YKOQfvhJJFUGzgRkm4wA1ATvlL4x8WRRXRBzz3x/43d7ANDM3J1x47XdeO/HUcVhTZzzH4h+MHmJ54zn9b4izHk5XPLmN7ejHCYjT6onE5JLzZOQrCo5gyVZqsJpISZFpcic1gb65zeCbMys7fW8GnAtV7VgDD+GQfer/AFwuk4Uvf7/TAxMWDL27nnj9RnR5GtPoAtoADa2L/bAJpAsLmhYJHFgXdDt+mNaEt5ntWAFXyBx39/XBRS9RZFAuyT3oi+x5Avn1wKwab7vuUd2AIokCywXkX7kZMytErIWJYBStHg7m2juDXmyeohkkskC1WvKwIDghjd1XYfvgJWabe4XkKoXaQw3K28gkduaGBiadjG8TE+QA+UA2DZUrxd2D+2KxKy6cclmmNUwBYswI5IIHAH9MstBq90juVYDaqjjdyCxblLHF1+mKSvtjjNNccpJXa1lSzqa49mv9MBfVTN0d24K0Jr5SSGC0RV01jnI6qGSJIyhBl81fMS27zOSoH69+OMZTUqU1F+XeW2gghjUYW6PPJGTl1iBtO5ZaAZW5FqWRasd+61gQTXBEhFXtp7BJO0AhmI2+XlvXD68OX2ALtnq7Zd3lA3FBfmtR9KxLwrWIhLuwCSJIVJP8omlfb9CVYGstdPFS6RmHntVJrmjE/H/TAXlmbrCHb5TIJTyu4c7im0HmyCb9sc8MkfeiMjAQKRuonfYCrwORwOb9e2DnYAzA/P8AeIiPcgmIJXv2YfocfGnCS6jYPM0St6klvxQD/QD9MAY1AKSVyVmLAUeaZWrt+eKp4mu7r+YLdUQd1ba3be/cZuZFVFEflV9MC1ccB4wW49aZucNNp1EwiAqMspKjhb2SHbx6EoDWAxppQY4zwLcGrFgFiR+XBGR1c6hmWxudlK/X5b/asmIzsWmNJNt9OVEm0Ak+lf2xnW6b8SM8VyCKHJ2k3f6YFd1QQEHzKrbh6jj1/M4bqqTYraNt+3r/ANMH0Av4lWXLAihXG7b/AG/rhNLoAFKgA7l3ews9+3pgGUAi/QPx++ZOBZPrYwa6fyoq8cXx24rj98m2n3Mp+ne8ARAFfXvk9oJr0wLw7SWJ4N/0zmPHfi6OJCFa2/Pt+uS3TUxt9Ol8Q8QSJbYjjPO/iP47JsIeM5fxr4rkl4LGs52XUk5zuW3pw45PZ/V+KM5JJysmmvIGTAO+ZdUZXxdmwjnAsc0lFj5zRGS0uEdMIDmEYTZmbci6AIyNYZlyDDKlBbMyTDMysvrU103A9zgoNSsjrt5pTf613/bCwpSSbqJBPp9LGIHTiKmNHeDfA7hS3FDtnR4zmz8KZR7vwPyvIQSK0ke08GNr/Ly1/XI6TTbWXcb6gPbimAviu4r39s34T4cOpLahCCK2s10RfJB5N3gKzQhI9Uq8AEnj6xIT/wA8V8Y8pbp8BtM117KyUeP9lmx2MUdQXDLspqDksy9MmzzV0KxHwzw3YwD2OrESu1i1KtExkOD2DXxQ78YDUOnVZykflDQ35a4KvtDfnTd/ple0dacR21HU9NjZ3bTOQefr2/XGvA9D/FZTKhRunTlXbaqhl7qdvzfKMTkO7TTMTIF6j2pROoW3AqRVbSWIIHpxgDkTa5gUlYzLEKBIpGjZmQG7AJT+uYxO8afcwUT7b3EPs6HVCB+/fi+9YOLRNtmEshWVSjsxUO4ofhMhQgGqIrb3vveR6Lfd0mDkvLKsiExfimRvKq7d4UeW1rgVeA2S/SO0rcWo6bsVBd0EiCr+quAT9PrjfiGkuVwmxBDCJBSIQ7kvQaxe2k9KPm78ZW9fZpH6jqCZfOWVhJ1eqGK7FJHoOxrbzdY18QSyo9oUV3idWAEsn4amzJQXy7Sx5N/N2OBtmV906ogSJYTt2Dc29FkJ3/Mu0OKr1Bu8f0hJcSHhHmaEAFwwCs6oxfdzbKeOw3fnaGq0jjbEhhVdSiJXUYuwjX5ozsqzGKs8cDDwzONSIaTYs5lreS4ZlaTpWQE7sWrdur09cBvT6dFGpJjKdMVQdiWQp1AGJJAJLHj0vIx6HYjq6sXUJIBG7c1wvme2G0rV3Xr9MbCl31KbT51jBAaMsh6ZW2G7i+CPesF4RrmlZ3ZBwgi8jI4sWWJIbizVD6YBmQJAhHUIYo1CjRZgxYsRdAn9ca1rU8YJYksaO0UPK3c/8sWk1FaNQwIIjj58u2xt7NdHtjWv1YPT4b+ID8p7Ue3v3wEEiJk7ts3MBYXZvI8woc+/PveG0rbQzbiQnl5Wu3PHv3GQWU7wm16EpfdtO3by1XXezVYaRwRLXupHB5oKf+WABpTtWuGFiqs9r7A/rhZtYsaqWYcD378c4lqfE1QmZrCA+oIPyjmj9eM8t+L/AI3aXyLwo/c/nkt03hhclj8YfHJJKRnygnkeued6zxEueTiuq1ZPfEjPnL29cxmM6HkmwXUyLtg7ytJtJgi+RZsjeE2ITgWyW7InCC6NuceZcroGo5bAWMlWAbcgVw5XBsMADjBHDPgTgRK5rDKuZlR9VaXVbi4r5rI9LFVYvEolkdyjAFYx6EbjYIG7nji8sI5VJi29/wCtbaP9ayaQBZZAoolFP62wvOrwqrw3xB3mCstiK6IKksflur4r1q+Tj+j8UXrygBiaXgUTxYPAP1GCBG3T7a3bwPrW1hIP6YDSqBHpSPm6oU+/O8SA/wBz+WAQ6pXm1CU3mjQEBSWHDq3A7dximg1btLGJI5E+7owLFHIdmVVBUAXVAnmu+F0MaiLStQD9amPqWbqCUH9eSPoMf8L0ix6jUAX5hE5JJJJIcE2f8oFfTAV0GtVJNQW3ANKGW0k5HSjB/l9wcqdXqUePUqrDd1t6A2NxURSAWRxZUi8s9JEYn1oUszDY4LEkljAT/dewxTQ6YRNpukSOvC4drvcwjWRZWv5m3E8/7VYAfCvHYpZ5JdwjTZGg6lIxYM7Nw3oNwF+vNYquujXSadt6HoSqzLvXdtV5EYhbskK26vphxvTR6hRJISNVJHvLEyBWnQFr9Dtc/l6YHxLT9J5NPGSsb/dj3JKCTUGGUIx8y7gB69yT64Gl1kcul1sqOpSQs0dkAkLDGhYA8gEqa98tfEPE4oNQs0zKsTQMm8mwGEiuE49WF17kVlbqtIVi10MZ2dFQ6MVDuqvCzlFZrPDKaJur/LHdX4Yk82niIVUeKSRtiorll6SoLq6HULV6kC+MAmj0xWHw/cvnDxKbHmAMMtKfUd+3vk2mVWeGwJm16SIn8zIzxvvUdyuwOCfTaRlTo9P95UcKjRaZpLWOMb5lmmhDMNvK/gny9vOfYYeKBH3asoi9JoFVFRKMcscDy2a3WTMa542D3Nh0A0e2bVrGtF9PGwod3b7wt/ndZHQCOV41Sih0oDgHsN6BFau384r88hBowurmVlTYIEdAm8NQklU7muyTXbsP3OVkEH3dOooXfq06nG5QspaNRe0guoEo78+XvzgWuhRelowwG0CqIFbhGyoK/Q1gII1a91FVim6d9gFlYWD6UAvPsM1qfD60+ogI6vSUFd7uqspUv5gp9CD278dsJ4n4QsghiUcKnUFs5A2BQqABux3c/QeuA7pk/FRiTbQc2eOCh7enc4rFMsaq5bbuRy7fUUdx/I3gjrSfx9xWOMKpsm6cIzG+wq14r0OeTfF/xT1JZBGSEJ7bibo967C+9DJbpvDC5Ux8Y/GhkHSRj01J5J5bzEgnPPtTqLyWp1FnEJZM5+3skmM1EZZMXZskxwZypaPHJebbFlasZjN4AjmiMOY8iVyGgjkThGrBk4NI3lhotX6HK/LHwPwxppVVR64q4rFtMauuMVePPZD8JxJpBvABA755Z40ESQhTxjTEvlbIp3jyHTxouDmqGRotVZmElrMw0+oNNpNrK5C05qgoBW+RyOT9bw8aXOysoA2AqQzbj5iDdHgfTAxNIXVCh2obu1sgfL5b4/6YZ9YPvAFG+mRXl3fMD2u/fOz55DT6QB1lKqEdyoreHXcaDF93m3ECx9RjEGgQ6ll6ZWl3q+9tzMTtc9+B274surbeunKGkcPdrexTvUbL3XdC6rjLNp/9YDbJK6TD5D33qRx398Clj0wEom21G05RWEknV3ljF1DZ20WFVV+t5LRTs0iykusWobpowkuTy7+nvDLtpqaq5Fi79JSPICIejLsGoEgk2NXT6nWIK/Nuvy8CuQbxbT6lgYdO0UtQT9TqdN6Mal2jpQN9neFNqB5TycCXh8zmVZCXVNUdsbh0Z2MauY+opi2qGUMQV/I4Lw/SRo87BtRGNKrAFyjAxsDK7IjJSLakCqsD2zekmYfdoDFMF08pYymGTY0aJIse2l3bm3rYIAG1uTxjOpdJH1aHqKk8CIGMM9WUmRv5PTcv74FfoYmkWSKbfENQjz0elJuRgokJqMbHFpaiwL4JxRYEfSzztLqKP4bdVI2nuF9kW00uxi9MAezNZx7w3xjqTQtJHJF0dO6OXjl2tIzRCoyF8y1GWuhwy4GedW02qQGnOpkkjDJIA4Ekcq1a9mKkXgBV5ESdXMnXmdEaJlikkcyx7I9kqlUCbVc3tAXa936s6jVFIU1EkrRtpiybVgVpgdm14yd7KykBX3VVKG4xLU+LI87asLIojbTeR43WV1QajqlUIslRqOB/MUNXxjh8RjfTa47ipnMxRGBWQgQLEp2EblLFCQDzyPfAnr/DXgWKKOV2foSoelApkaLgvLJ1JdpIZtwrklyAOcPHo13xxRzpt1KQuqLExR0gVSrM7OSgZERfc7Pzwuq8dhinimL7lOneNggLsrbklW0W252sO3Bq6zPDtZGkPh4aSMMlBwHU7b00ookH0JAvAcXXk6wm1vaNOWKMITJZl6e7de+j2qvS74yvhXerI0q9OKGZY2aN0QKrgmRHtur09qL2XtdG7yR8ViDmDepc69ZlNjZ0mfrM2/5RQDrRINjtyMBNqklhj0yOOrDHOG8yhTUbInmJo7yyEUfz7HAtdJqmaPUSSsgLIA5dXi2KIiA2w7uDbNd83XFYxq3ZY4pQ8S0gQMxchuoqhKXaDe4Kf3yOh8Wh1EkzoylDDGvmIHnHVYrR9VDL+p+mA8V16jwsMCpZYIyvKkhqQDBJtwXx18RGMNpoyNo2B6N26KFIuhxwOPcZ5hqp7yz8X1BZiSbJJv8AP1yimbOG9vo44eM0DLJiznCyYFs2iGayVZsR5GdBkZinGodAzdgcc/0OUFtx9MWtY47pASGsE8mGnxY5G8pIy81mZgGachIYSzADuc9m+zr4PEKiWQc1fOcn9nXwmZZBI48ozvPjb4jXTxdOMi6rjE7TLf6z6pftB+M+8aHge2eT6nUljZw3iOuMjEk4gxye2+sJqN9U5vrn3wZzV5rTjcqIZjmYLMxpnzr7Fi04WdiO7ICf0JyvlQCJ2/nExN+u4SgDn8uMIJH39S/Jez0urrd8va8DqfDQdUl9TkFrtRGWUCvJVMR75t52dMCEuAOqJ7v+bd1ttX/lNV7Y+dKF1iPzbxSDknsDGQAPTKXUaA9cz7m6cbgMNy0WFAy9PbtJW+554PtjOr1MgkaUMenpyUc/h7vMEMjAbKIUbfXnmsB+fShddG9kl4ZhyeAFaEgAdh6/vlPHp1EQnABm+/kM9ecg6owshPcgRmq7eUYfX6iQStLuJj0xKO1R7vOE6m1dlEKNvci+cE3g9+Igb5x5Wls9IQNKuxdwi2+Zwrjz/pyRwDun02zxGQ2xMmkUmzYG2dgAo7AANgo4jHq9WyszM2mjcBjYBU6gKqj0XgcZEBz4hs3yhhpmqQpCFYCWPcirts0WB3dvQXiaaib7x1t5ETyfdQ+2LdayMFcpsrYZSy3d9jVHgA+B6dYjoXj4bUadzKb5lbopNvcnlmDFuT/iIwbF4dJ4iFlkLJLKeozEuN0MLFr9KskAUB6dsj4J4Zs1Op2yToIFGwSJGY1SXe0hhiI/CUlD+degrBaXVSKskk52R6qKTUDyRuSqRIGR12jaxi2tQsdxfGBY6TQdLUyaeEtFHJpVk8h+VxKYiy7rAZlIs+pW++L6e30vh0TsxSRkWQFm/ECaeVwjG7ILIpI9a5xP4c0ssDOJJJOo8CSpYWd+ipIEC8KQULjjm9/c5nTZvD4AHdWkdEhXaiyRzdRgp6g4UrTEkA8AijeA/q3kGi1CrLIo02pZVpjuaNJI2RCx52gNX1ArH/GwXn1R3sDp9KskIVmG1yZ2L0DTWY1Xm+AR65TQwSfdvugfdLJLJFJu28tXWkmaTuQVKtwt+cChgPiLxISKkrzdKo369lIQyLM0b6YkkiUl1egK4s2N2B14lc6zTsXbZLp5fw+yAgadt1erctyewxbRbgYZtzlp9RLG4JJQL+NsGw8Ls6ajij3vvnLav7SYHnibTnUal0EgUQ6VtpDBQ1Weew7dsSj+Itd1vvEWin6Zd9qStGkSzEMJHC3Yc0w5NWTQs4HcIX6EqtIzN976Rc1uCPIlha+WlcgV2xfxLQdTdpLIQyEAk21HTmVE3HkgOL55oVnPRa/xaUOn3TTAahTP5pmuiI1tSnIIOw+9nBQf6XaJDt0u6Wa1kaR+sZArL3AoUqEVVVgnTzbxrw1o5GVhyrEH8wSD/bKGaHPVPEfhvxDUgK66S4lcsVL9Slcht7V5juBOJD7L5m53R1uVSQWI3OFKjkf7S/vnLxse2c0s7eXvDgGhz1lPskc1+IlMGK8Nzt71mR/ZC5UHevmNAUbJF2Pp2y6qflxeUxaUnOy+Gfs+l1HmI2IBe5h3H0HrnSRfZVIrBllTyjd8hNUao335B/bOij8G11f9pXny8RqBQBy6Yy5Z8H8O+CNPpxtABY15jRP1r2zzP4s0u12H1OehH4Y1jctqW+UH5f2ym8S+zaRhuaUsSLPH/XJljs4uTxu68e1A5xY51/i/wlsYjzH9KypHgfP837ZmdPTlfLuRS5dfDHgh1Eqr6XznQ+BfAYnNU37Z1R+zVtOhZHIIF+2X24+UxX2oki0WkCqRdf1zxr4j8YaZySfXD+Pa+YMVZyQPrnOyzMfXL/Gsd4936gxyF5pnORvLI45Z7SJzWazMrG28zMGZgfWzSmjFsY2/DUa2ltxPvx27ZYamS5IyA1Ddflbi149MTlgG2SUj8RWNH1G08KPYfT64zrIfxoXtu5FX5eUY3XqeM05K7WTNslhEbnqP5W2mtshBckfN5eewPpkdcH2aiJY5GExG1gpAAdVV7B8xK0W4BuxhtVpVYaiUgGRCdjfzLsQMoU+lnn63jWrhufTSEtZLLtvyjdE5Jr1Ngc4FX4jI4GpiWORvvDBkbaQAXVEktTTHbt3eUHg5ZarWD71CwWShHMD+HJfm6RFLVn5T27Yj4rpVf77IwHUhQdJj3jCwCVWQn5TvJJI71z2xTVxBodbqCA08UgMbEeeMJDC6Ip9ASxJA77zd3gWep1o+/QuFkoaeZT+HJutpIGWlrcR5W5AoeuU2slkWIxnTzmNNX1upsIHSWQ6v5T5924dP5a5u6wniEC9PWaggCeLVjZJXnRUMAjRSeVUqTYHB3n3zrPEI7jkHujj91IwPJ9b9q8KB9TJptSF1SLFsKhWURq9Sb2G1g4l4rnyG+4xXx37QdKNFpCWMhEEkYCKwYltOIHc7wAoU2CLNntlf8Y+JpFFL1tUHGo8N0yRaQdRisvThImII2R1tJscm8H8T+DFfDdMirE0mg+6tsDqZD94G6YSxjlR1TGBfcEnA6Pxf7SINNJpZ2WSUnTvGqorIWDmFupcigDmOtgs898WP2gxRyQaZop06MyTmVo2CBCzsQyEb1H4vT3VQIvkZUTeIzSzdeDqz/d/EI5J9DOB1oJSHULDJyDHwy1xRUEjC/DcX3mfTldQ8+l1A1UA6y1qIpNqagxSNZ6gBjVlINd+2Bcv8Xwt4gY16waSVyJEV9u/7tHA8KOELBhsFuEI57DviPw8dA+q1W6GSYxCQGWeKeUFjI7BxasVZUIUqwBfbYrJfE/iNxTzQkiSTQTalCpNqJdXp0lKkdvIrA+1YfTVLp4DJqpdNJKfDHaVLLvK0EyKHO4Vv2DzGxdWMA2h+0+PoRTDTaoRaFa3lPLOSnQYBwNqMLDnd/hI751eimfUwR1p5RDLONQH8tiORTPW0NZIdtt1Vc5wui8VkfUaExq8STeK66OWH+Xpu8fUjkUeU0Ga+OOc9X+DyPuOm29hAgH5BaH9sBLwWSUNF1IZF6GnMRI2tubcgBoNajbGGpgD5/pmtJKWgjMalzFqHbylCpXqSAjfu2ghXvk+lZGfTBF8RCXbKrk2Sx3Q05s89lPb9MbXRxvLNGgXpPpoiQhIB5kVfl90AH1AwEOq8O6Qx/wAfqii8agMzloaYtTWCe3vhgDGRDt+doWFlA1RhA9KTub+GDx/i+mT0iIRpeoBtOjYC+17Y9/f12/0vF4G/Ccv/ABOnpipPf0C7b5+a/wBTgPaQOGVShCx7+bXkMfJxdji+/tmQy2gKjdtkY8Faolr5uhwbyetgAefaDbwgnvZIMg/tkbjfqAUVMS2B27NXb6VgAZmQWV+cMOSooliRzfPfNqDYjrsSe4uiPa/c5rV+JRIEMjqB0jW4gC6F9/plFL8b6WNfNMm8MDwbPy/S8DpdLLd2OwruDmpAaHHcV6Zw8/2q6VAK3N5aNLX96yvP2pmQBYoWNduf/YYXVdrq/BY3NOoP98Qb4T0wJO0cZzLfEWulPljC3+f/ADzcXh+tl7uR/TJ01Msp9dhB0YBxtH7ZW/FnxLEIWAYXXuMqB8Fyt/EkP7nIeLfAKrEWLEkDCz33Xj/jGrDOSPfKd2y+8W0AViMpJUznNPXnMrC5zMmRmVm9vN41EDJbM2BkxGclrpjx7QC5mFArN5nbtOOfX1fqdPc4Xew3eYqFGw7a7n68cA+mT8Q1DdQVbCHzMQFFWp4onzGjdDHNQ4EkXI/m9R/hyv8AEPE0heQOeZQNlc7jt27foe3fOr55TxGEvIxVpCgVDNt2BWHzAbSCXO3uARxxzlhr5vxdOu5yS9hlRdi2j0WJHN80B+eV0niiaZWic20qgJXIZ+mIypI4XkA2aFHLHU6hEXTLvU7JYwfMPRGUnvgKeO+Hhp4lZ5yZyI3KBFjKje6iTy+e9rAAehN8Yj4zpCZpXBkaODpHUU8aBioEi1F0yJCiFWNkWKHNZeeMeIRkwU6mtQhNEGhtcE/1yn8Z8SCHUxKrSDWKAjIpKIxiEL9Vv5AAA1nv274EvEvDUbWxIW1B63mZwYlhLwp1ItydOpWoeooBR6gDH9RLJ96TT79RteKRjIRpwtrs8ijpWxpiSew4/TXiGsTraMqWYRO+4hJDQOmkQE0vqaH65rX+LR/etMw38CcH8Kb+ZEqhs55XA8r8T+zF9TDFK+pLagTJpFbYv3eonaFOFG4r5K3Hknutc5Jfs31suo1W7VKmokX8d2T8KWF2HTMSqNykNC3cL2XbncdZxIumEMxjGrOpE3Rl29PrGcxldu/fvO3gVRBv0x5fFE+/SCpCTpoxt6Um+1klY2pW6pxz9cDh9d8MajUQ6Ix6x45J/wAYuY4gXlijEis3SVWL1ZXcW7c84CX4X1bdHVvqin3WYKYliiD9Z5FjlZdg6fmLXbA0O950vg2uYzQ6donP3BX8wovJadGM9P5o6Rju3etVeOyq0kGqQJKpM7OrbVpWUxyrv8/FFeR3AOBymq+zyaPU/wCq6qQfcokRIyEZmhlMjOvUoLtJ6gIdW/XjJaX4IGonX7xrZJI9agnWMNHG0RiVOgGYXZRZtoCqo4Jris6TwbxsTCfVTQ7QQikLJC6IsYYgs28dzISBXau+Umu8E0z6OGb7nHJINqSW0ab5AKdVZHLK4YE1tJoEUO4Aej+FNT0wRr9QYtc7KxAjRoppDsLErzL/AAyrAbAeDfpnU+GaN9HCI+tuh0XShe2lVpAQheQU9R7RItLRvaffjnJ/s50RhhcRyL1niCldRGI2L1xEOobJ5IxPxD7NNNHqI49shRyvU3zeZLbavy2nnPlBYrz79sDuZfGYYJdW0zxpsjjZP9ZcPIAJQAxL8m14A7Bs5mP420OjR0SeFnkVGHRExVXYhZAQrENtXzCzZog4bw77PvDhqGjGlDUu1d8hP4i7jKA1bWYAoaHIo/XHPC/h6NYpz09IBCemrxfytHTlpLQ25tQVUkdwO+BQ6n7Q4Xh6MWlm1OxxsZo2WMxiudhbh6LL2rsfpm9f8Sa6eRXh8OCCIWDKWZlHeyeNooehHbvnW6WaT7tJvjQTyyBTGgddrBVKoqFLA2Lus+5w3i+pZirx7dssY6opmIhDHzfKNpBZl5v144wOB8c8V8XQF5OjANnoEsi+wLMxJv0zz6bx/UmwZnAJshTtB/RaGdl9ofj5nmYX5EtVA7UOL/XPP5hznO5Xb2YcU1uwR9QfUk/mScA2rOEHy4syZGtRttWcd8N8feE2prKxlwT4NR6R4R9qFMOqoNeoAGejfD/xVBOLVhZ9M+aycd8P8WeIgqxFfXNbc8uOX0+qdoYDkYt4rDcRH+yc8h8C+1NgAkh/XPQdP8YRTRUGFkZrbj4WPG/iWKpG/POV1A5zsPiUXI1e5zktSnOcvr3+8SpGZWbzM046YMZabisWzC2TW28cvFtmzMheay6c7lt9cSabeXe66fygVVgWSR63hNXGW6LghVLJYAHm3DsT7fTF9duVioYKGAulZq9CSey8cY3rZQBGpZVt12jkkkdh/wBc6PGDqNCJZJLJHTVQm0kbWK7i9Due3f2+uLwRfeWJkLCoI2QBipV3DFnFevlFH0rN+L7w5CswLR+cRoDS2aclm4PzAVyefbNa+FV2VKydVViHTTkq3CsS10Fvvx82BDSr965ls7dJEy0WG15BIWkFHhrQUfTCndIvh8zSOTujtQaQs8Mm52A+Y9qvgenfBeLaJgypGZCwhZSItkdQ8Dln3Wb+UCj35yE+pLLEsG6RYY45/L049ibWWMKCp3tQby8DjvgP+Oab/WtFLuficoF3HYN2nnJO31Y0OTdVxVm6vxrSqy+IysAZYlUxMfmjEcCyxFD3X8QseO5vC+KapnZTGXlXTouoZt0abQySBemFjO9ym801DkepwfiehikngDDUSDVBQZOpsQKivPECqACRrXswIAu/bAabSgeIxSG98ulmDWxIUK+mO1R2UWWP1JOVenhXpRyAL1/9JsGbjfubUvHIpPf+D/L/AIQPQDC66VhM8tu0WmkELMZX61ydLqmPbShVLJYIs7TRFcz/ANFR/wCkChhYHpmUTGaTqPINkRqm4UI22zyefbAQ8LQdLw4r/E+8Tq5oBzaak6i/X5lUn8lzeo0ATReIxxqQqySGlssQYoHk+pJBYm+94GCJFkXUtGgil1EsQrqjUKfxF6rTb7feYaKngArzxh/CoPPH1lRvvcTSqqmRSjqiN0y289W0YeZubX2oAN+NyKZ3kUqYVXQPKRRXauqdrauKEdH/ACgYUTKuv6tjpjVlS9jpiVtCict2u1237msWj06rpZi2n06yicwAKlxANIkUW4cb9ocXY5r2w7aFok1caLA8kCrJHK8UYanjdrZY1CllZCBQF8X25A6xIdFFIdp261WibjiN/EQV2n0BUj9KxjxzWxodZG7KHmij6VkWxrpKF9yJK49NwPrm9RoFlk08KbYRJC8rPHHEHO0xKqglSALksiuarFImeaJpARE0OlSTbGqhJJSJGbetedPw62n3J70QDWj1yB4oi69WPWzM1sPlYTuHs+hWRf3r0w+qkTp6xVKfxFZVDKN1RQsarvypH54PSylmWcMwDarpdP8A+0Iz5fk7b93m3d/Ttlr4YHEupVn3U6FPKAEDRClA9gRf1s4FY2vQ6rrAkpvjX5W3eaJxvC1uIG5Rde/scHHqAoZqYiSGWgFYsCZXdVYAeXh/X2xqNWMSRSOzhtVIjsTTMoMjbTtqgaAoenGDWHqN0nLFIxNttjdq6BGu7JUNQOB4n45D5znPTx533xf4UyvuI+dQ4/7ws/1vONli5zj9fRxu8Yr2FLkAl41q04AyUcHGGaRaHFpVyw1PGV0hwaLMMgcm2QOWI1eM6fxF0+Vji1ZmVFivjDH5ucHqpA3IxLMvM6dJlpjDNVkszB7RrIHCHBnNRzzjWZm81lY0+v5pVVpN3qL/AE21mTR/hR33Bj/PuLwet0wZ4yVBBIsnkji+M3q9PvfYPKFUNdA2b47+1Zt5WajXJDI5kIUMikE+u2wVHuee31wcgC6aIMQCGhuyL/iKawEcHXYdl2oDwFssSR3IPA29vrhdQWaCN12r5k3UotvxApA9gecCXiHikcE/Uc+V4gvl8x3IzPVLZ5DcfllRo9eNKvnBcyaVABGC5EidS0bbe0VIKJ44OX/j8TCNSjbNrx3tAth1EG2/QVd4HWaQTahkcnakKlQGZadncF+D3AUV7c4FOuo+7KyqjzdTSRRjpozASRRtFTUPKp3A7vocfmcKujUB26LpuKxS1Q08kZble1kfvmp3aSDRSs7X1dOSoNBmZqJb379u3rjfj2muXSvbeXUKAL8vmSQEkep9BfbAofEpm3TQLHIV1UySK5G0r/D646b07kdOxtB+bmqy01WpY6yOQRS10ZlohA1mSFhSs4JAo2fSx75X+MQqV8QdgOohj2N/MqpFE8W0+nnL9u5vLHV6ZRr4ZK8zQzqTZ+UGEhQPQXZ4wOeV26y6RkBSPUPOB1YRMykSSLGY99AhpDzd7VBrm8Z8HSfqIrojDSRtGNsse8lwoRpR2Q9JRwCeWJ44zVjp0COqPFb5rdu+8Wfr/AJ/7v0xxdCL16RLRkjUgDuXeGUX+ZIHOAnpJfvMeqjTb+JIZVbqEFQdpjkG6OnAeMncLU13yel1cjQT6h2gkOoqIGJptpKhoFWNDGSxLlz35/IYXwmeOaTT9MhlXRFJF77dxgCo49CCjjaeeDg0YR6dXYUkHiEzt/soJ51L0PRd4P5A4G9ZrWXTw6gSxwtADFuKSOxJCxSRNCQpvcit83G27IzPFNBJCFjRyK0xWYRRlyYFbzO291o2z1ttvM1DgZJ9RHJotbIrqyzPLJGbHK9ONLWz2JjYj3Bx3xfx6KCUyMQyyw9MbCHIkDMUUhboNvPmPA284GR6W9WEWbhgNRsEVw7lCIrbi92QyNQNcWe+G0+vYSSSMSqSBqfYtN0Awby7rWwGIu72+mb0eoSN9KN4bpwOhIN8hYfUf5Tiay79unKuBEZT1NjmNldZFj2kDlqk5HFbTgHQM0ciyCRSR94UJsLncbBU15WDDkc1fc5qfw/dHCiF9zqzglwpoqC4Z1WzZYD+vpm/C/FN7Mzo6dKLotamiwO5mFdl44ujyeMyTxIpBDMil+mu0jhQwICmmPFggf1wFPiDwn7zFEqg+ZTtJ20tKSE4HPy1nk3jPgrwuVZSCM9sTVhFgBHN3/LXKsDXPa2GLeN+Cx6liGXnYK5XcOTzmbjt14+Tx6eC6zT8DJLHxnX+NfCTKrEC1U3+l9/yzmJo64znenpllnSk1+Vcpy11vc5Uz4jQN5rMGZljDWZWbzWVGZmZmZF2zMzMzC7ZWa2ZvN3gQ2ZmSzMD651WqACf5hgPE53Qh41BsBfMQB34N/r2zGW2N8+T/wB8hrxaRX7j+4zq8JTWSSQBemAWZaIb6cl6WzxZ/fGdVPtgSNRuJ2kUbJCkMzUB/wDLxwj8Y/7sf+PEvDP4i/7pv+KMAvi3iDPGqooYyUyhSSaVlYnsK7Ac++JeMys4jkSXptJUdohZijNRBv5dpPzdwScP4R/FX/JN/wCYyQH+qj/ff+pwN+LgxpDGTx1YQoWM+XbIoUsS9BQaHubwfjRmZ1SM7miqY8Ko4JCKCQ1s1N9OMsviH+Ev++g/46YOL/tUv+6h/wDFLgUGu0izajSuTKRLR3gxonEbyxqyhakIKng2F/XN+Ju4kkmDsU0h2tbU7blRpipUALtUr3Bsg9sLoP4Ph35/+nmyPiA/A8Q/zv8A8CHArZ9EvXbV8/hzjTklpOoyFkjZ94cUdz8cdgcsdPp/x9TvXhEjZfxJSxWpfmJbv5e3peLSn/V9T/8Anj/zEGWg/wC0z/7mL+8+BzccCwR9YojNqNNLMwKJSyqiOKIFsKevMT8oN8nHJvDRC3RG1hKICWKJvVnm6cxU7eNwogehJrAgXpNPfP8A9Om7/wC4iwvijElSTz920Zv1v72vP54DsulK6bWRxtt6O7Y+1TIEMCyhQxHoSRu5NfvlpqdKs0qRvezoM9AlfMWRd1rzag8exN4sf4Wv/wA0w/QadKGLfFspSLTspKttkFgkGjpiSLHpYBr6DAzTSmSNpnJ6sf3fa1mwNsZav8xZ797y8MO3UykFiXhXuSQNrSAbR6d85PxZyup0yqSAYoLANA1J5bA71llNqn6t72/h/wCI/wCK8CTRqEhKgbWgXqUO4EkJJb9S/wC5xw0Jr42Cb/uhzD+3f+pyrgQew8wYN/tDebB9+5yzi0yCwFWu9UKuu9YA45FCtdU0bhPYgSPwP0K5YBRv9AWjo/nx3ySaZaHlX09BgnH44HpsPHp+2AlqdrrXslMPyYWP6HPNfi/wMRksvykms9bP8/0//XOL+LudIb582ZynTpx5WV4xq/XKjU5b6vucqtTnOPXS+ZmZgzTDMiTkjkDgZebvI5mESvMvI5vCt3mXmsicG2y2Zkc1lT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000" b="1" dirty="0" smtClean="0"/>
              <a:t>PROTOCOLO DE LA CADENA DE CUSTODIA</a:t>
            </a:r>
            <a:endParaRPr lang="es-EC" sz="3000" b="1"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500826" y="5715016"/>
            <a:ext cx="2214578" cy="642942"/>
          </a:xfrm>
          <a:prstGeom prst="rect">
            <a:avLst/>
          </a:prstGeom>
          <a:noFill/>
        </p:spPr>
      </p:pic>
      <p:sp>
        <p:nvSpPr>
          <p:cNvPr id="1026" name="AutoShape 2"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5" name="Picture 5"/>
          <p:cNvPicPr>
            <a:picLocks noChangeAspect="1" noChangeArrowheads="1"/>
          </p:cNvPicPr>
          <p:nvPr/>
        </p:nvPicPr>
        <p:blipFill>
          <a:blip r:embed="rId4"/>
          <a:srcRect/>
          <a:stretch>
            <a:fillRect/>
          </a:stretch>
        </p:blipFill>
        <p:spPr bwMode="auto">
          <a:xfrm>
            <a:off x="571472" y="5643578"/>
            <a:ext cx="2078195" cy="714380"/>
          </a:xfrm>
          <a:prstGeom prst="rect">
            <a:avLst/>
          </a:prstGeom>
          <a:noFill/>
          <a:ln w="9525">
            <a:noFill/>
            <a:miter lim="800000"/>
            <a:headEnd/>
            <a:tailEnd/>
          </a:ln>
          <a:effectLst/>
        </p:spPr>
      </p:pic>
      <p:sp>
        <p:nvSpPr>
          <p:cNvPr id="10" name="9 CuadroTexto"/>
          <p:cNvSpPr txBox="1"/>
          <p:nvPr/>
        </p:nvSpPr>
        <p:spPr>
          <a:xfrm>
            <a:off x="8715372" y="6488668"/>
            <a:ext cx="428628" cy="369332"/>
          </a:xfrm>
          <a:prstGeom prst="rect">
            <a:avLst/>
          </a:prstGeom>
          <a:noFill/>
        </p:spPr>
        <p:txBody>
          <a:bodyPr wrap="square" rtlCol="0">
            <a:spAutoFit/>
          </a:bodyPr>
          <a:lstStyle/>
          <a:p>
            <a:pPr algn="ctr"/>
            <a:r>
              <a:rPr lang="es-ES" b="1" dirty="0" smtClean="0"/>
              <a:t>18</a:t>
            </a:r>
            <a:endParaRPr lang="es-ES" b="1" dirty="0"/>
          </a:p>
        </p:txBody>
      </p:sp>
      <p:sp>
        <p:nvSpPr>
          <p:cNvPr id="32770" name="AutoShape 2" descr="data:image/jpeg;base64,/9j/4AAQSkZJRgABAQAAAQABAAD/2wCEAAkGBhQSERUUEhQUFRQUFBcYFxgXFRQYFBcWGBQVFRQVGBcXHCYeFxwjHBcYIC8gIycpLCwtGCAxNTAqNSYsLCkBCQoKDgwOFA8PFykcHBwpKSkpKSkpKSkpKSkpLCkpKSkpKSkpKSkpKSkpKSkpKSkpKSkuKSwpKSkpKSksLCwpLP/AABEIAKoBKAMBIgACEQEDEQH/xAAcAAACAgMBAQAAAAAAAAAAAAADBAIFAAEGBwj/xABDEAACAgEDAgQDBgQCBwcFAAABAgMRAAQSIRMxBSJBUQYyYQcUI3GBkTNCobFSchUkYnOzweE0grK0xNHwJUN00vH/xAAZAQEBAQEBAQAAAAAAAAAAAAAAAQIDBAX/xAAfEQEBAAICAwADAAAAAAAAAAAAAQIRAyESMUETMmH/2gAMAwEAAhEDEQA/APSJIy0ZBuxiraWo7BNnt73jvh+rDqzdr98g8wCA/wCE4C+lmKIbPPrfe8JFryIiD6e/BxZtQHJdeVBH9DzkJpgxLLyo23Xbg8/0wNdRjGKHKn3/AL39M3pi3TZiD5rPFEdqGMRhXdgKI2rft3OF0sAbTgfSv64Cp1P4FEH5fY+30yuk1QGxue1Hg2Lrmq9xjBQGGIHsWUH+vH7jAaiHyTKpICgkV9Uuh7C8DEnHRBJAO4Gr5ovYw2p1SI5LEUyUDfqCSR+xzNRFvMa2QCpY0augtcj87xOKPqsqHjaJLNCyVcIPT9cCy0sIBhJHmIo+/wAl5NmA3f4usv58stV+hOL6fzdBqWmNNxze1u3tyuZqYAJHloVEVHrZFAkhr4rdxgWTRbXkruY7/W2Gb0MYUqE43x2SPcbefz5xRZTvL2du8xdyW4JF88VuvjJeDxEEObAkQlOd1KPNtojjg3x/ywH0Y9ILZ5cqTfNbm9f0yDodpA/lcDnkkcGv64PdcDHzDztQobt2/j8uTkEdghQ2XZjfAu+GvuBVVgNamPzEjjYL7Dnv/wAs0hJO70uq/bnIapi20hgOpx2Nn1/QjnIsWWTaK22Ce/f0F1XNDAPEm0Maog//AM/vmyh2m7se2aWfdvA/+UK/uM1ptVasWGBM6aq785N5Df8ATCGUFV/TFp5edtfXA3ATZvJzOaFZCGYE17ZOWUADAzqdhm42Pr6YKOQfvhJJFUGzgRkm4wA1ATvlL4x8WRRXRBzz3x/43d7ANDM3J1x47XdeO/HUcVhTZzzH4h+MHmJ54zn9b4izHk5XPLmN7ejHCYjT6onE5JLzZOQrCo5gyVZqsJpISZFpcic1gb65zeCbMys7fW8GnAtV7VgDD+GQfer/AFwuk4Uvf7/TAxMWDL27nnj9RnR5GtPoAtoADa2L/bAJpAsLmhYJHFgXdDt+mNaEt5ntWAFXyBx39/XBRS9RZFAuyT3oi+x5Avn1wKwab7vuUd2AIokCywXkX7kZMytErIWJYBStHg7m2juDXmyeohkkskC1WvKwIDghjd1XYfvgJWabe4XkKoXaQw3K28gkduaGBiadjG8TE+QA+UA2DZUrxd2D+2KxKy6cclmmNUwBYswI5IIHAH9MstBq90juVYDaqjjdyCxblLHF1+mKSvtjjNNccpJXa1lSzqa49mv9MBfVTN0d24K0Jr5SSGC0RV01jnI6qGSJIyhBl81fMS27zOSoH69+OMZTUqU1F+XeW2gghjUYW6PPJGTl1iBtO5ZaAZW5FqWRasd+61gQTXBEhFXtp7BJO0AhmI2+XlvXD68OX2ALtnq7Zd3lA3FBfmtR9KxLwrWIhLuwCSJIVJP8omlfb9CVYGstdPFS6RmHntVJrmjE/H/TAXlmbrCHb5TIJTyu4c7im0HmyCb9sc8MkfeiMjAQKRuonfYCrwORwOb9e2DnYAzA/P8AeIiPcgmIJXv2YfocfGnCS6jYPM0St6klvxQD/QD9MAY1AKSVyVmLAUeaZWrt+eKp4mu7r+YLdUQd1ba3be/cZuZFVFEflV9MC1ccB4wW49aZucNNp1EwiAqMspKjhb2SHbx6EoDWAxppQY4zwLcGrFgFiR+XBGR1c6hmWxudlK/X5b/asmIzsWmNJNt9OVEm0Ak+lf2xnW6b8SM8VyCKHJ2k3f6YFd1QQEHzKrbh6jj1/M4bqqTYraNt+3r/ANMH0Av4lWXLAihXG7b/AG/rhNLoAFKgA7l3ews9+3pgGUAi/QPx++ZOBZPrYwa6fyoq8cXx24rj98m2n3Mp+ne8ARAFfXvk9oJr0wLw7SWJ4N/0zmPHfi6OJCFa2/Pt+uS3TUxt9Ol8Q8QSJbYjjPO/iP47JsIeM5fxr4rkl4LGs52XUk5zuW3pw45PZ/V+KM5JJysmmvIGTAO+ZdUZXxdmwjnAsc0lFj5zRGS0uEdMIDmEYTZmbci6AIyNYZlyDDKlBbMyTDMysvrU103A9zgoNSsjrt5pTf613/bCwpSSbqJBPp9LGIHTiKmNHeDfA7hS3FDtnR4zmz8KZR7vwPyvIQSK0ke08GNr/Ly1/XI6TTbWXcb6gPbimAviu4r39s34T4cOpLahCCK2s10RfJB5N3gKzQhI9Uq8AEnj6xIT/wA8V8Y8pbp8BtM117KyUeP9lmx2MUdQXDLspqDksy9MmzzV0KxHwzw3YwD2OrESu1i1KtExkOD2DXxQ78YDUOnVZykflDQ35a4KvtDfnTd/ple0dacR21HU9NjZ3bTOQefr2/XGvA9D/FZTKhRunTlXbaqhl7qdvzfKMTkO7TTMTIF6j2pROoW3AqRVbSWIIHpxgDkTa5gUlYzLEKBIpGjZmQG7AJT+uYxO8afcwUT7b3EPs6HVCB+/fi+9YOLRNtmEshWVSjsxUO4ofhMhQgGqIrb3vveR6Lfd0mDkvLKsiExfimRvKq7d4UeW1rgVeA2S/SO0rcWo6bsVBd0EiCr+quAT9PrjfiGkuVwmxBDCJBSIQ7kvQaxe2k9KPm78ZW9fZpH6jqCZfOWVhJ1eqGK7FJHoOxrbzdY18QSyo9oUV3idWAEsn4amzJQXy7Sx5N/N2OBtmV906ogSJYTt2Dc29FkJ3/Mu0OKr1Bu8f0hJcSHhHmaEAFwwCs6oxfdzbKeOw3fnaGq0jjbEhhVdSiJXUYuwjX5ozsqzGKs8cDDwzONSIaTYs5lreS4ZlaTpWQE7sWrdur09cBvT6dFGpJjKdMVQdiWQp1AGJJAJLHj0vIx6HYjq6sXUJIBG7c1wvme2G0rV3Xr9MbCl31KbT51jBAaMsh6ZW2G7i+CPesF4RrmlZ3ZBwgi8jI4sWWJIbizVD6YBmQJAhHUIYo1CjRZgxYsRdAn9ca1rU8YJYksaO0UPK3c/8sWk1FaNQwIIjj58u2xt7NdHtjWv1YPT4b+ID8p7Ue3v3wEEiJk7ts3MBYXZvI8woc+/PveG0rbQzbiQnl5Wu3PHv3GQWU7wm16EpfdtO3by1XXezVYaRwRLXupHB5oKf+WABpTtWuGFiqs9r7A/rhZtYsaqWYcD378c4lqfE1QmZrCA+oIPyjmj9eM8t+L/AI3aXyLwo/c/nkt03hhclj8YfHJJKRnygnkeued6zxEueTiuq1ZPfEjPnL29cxmM6HkmwXUyLtg7ytJtJgi+RZsjeE2ITgWyW7InCC6NuceZcroGo5bAWMlWAbcgVw5XBsMADjBHDPgTgRK5rDKuZlR9VaXVbi4r5rI9LFVYvEolkdyjAFYx6EbjYIG7nji8sI5VJi29/wCtbaP9ayaQBZZAoolFP62wvOrwqrw3xB3mCstiK6IKksflur4r1q+Tj+j8UXrygBiaXgUTxYPAP1GCBG3T7a3bwPrW1hIP6YDSqBHpSPm6oU+/O8SA/wBz+WAQ6pXm1CU3mjQEBSWHDq3A7dximg1btLGJI5E+7owLFHIdmVVBUAXVAnmu+F0MaiLStQD9amPqWbqCUH9eSPoMf8L0ix6jUAX5hE5JJJJIcE2f8oFfTAV0GtVJNQW3ANKGW0k5HSjB/l9wcqdXqUePUqrDd1t6A2NxURSAWRxZUi8s9JEYn1oUszDY4LEkljAT/dewxTQ6YRNpukSOvC4drvcwjWRZWv5m3E8/7VYAfCvHYpZ5JdwjTZGg6lIxYM7Nw3oNwF+vNYquujXSadt6HoSqzLvXdtV5EYhbskK26vphxvTR6hRJISNVJHvLEyBWnQFr9Dtc/l6YHxLT9J5NPGSsb/dj3JKCTUGGUIx8y7gB69yT64Gl1kcul1sqOpSQs0dkAkLDGhYA8gEqa98tfEPE4oNQs0zKsTQMm8mwGEiuE49WF17kVlbqtIVi10MZ2dFQ6MVDuqvCzlFZrPDKaJur/LHdX4Yk82niIVUeKSRtiorll6SoLq6HULV6kC+MAmj0xWHw/cvnDxKbHmAMMtKfUd+3vk2mVWeGwJm16SIn8zIzxvvUdyuwOCfTaRlTo9P95UcKjRaZpLWOMb5lmmhDMNvK/gny9vOfYYeKBH3asoi9JoFVFRKMcscDy2a3WTMa542D3Nh0A0e2bVrGtF9PGwod3b7wt/ndZHQCOV41Sih0oDgHsN6BFau384r88hBowurmVlTYIEdAm8NQklU7muyTXbsP3OVkEH3dOooXfq06nG5QspaNRe0guoEo78+XvzgWuhRelowwG0CqIFbhGyoK/Q1gII1a91FVim6d9gFlYWD6UAvPsM1qfD60+ogI6vSUFd7uqspUv5gp9CD278dsJ4n4QsghiUcKnUFs5A2BQqABux3c/QeuA7pk/FRiTbQc2eOCh7enc4rFMsaq5bbuRy7fUUdx/I3gjrSfx9xWOMKpsm6cIzG+wq14r0OeTfF/xT1JZBGSEJ7bibo967C+9DJbpvDC5Ux8Y/GhkHSRj01J5J5bzEgnPPtTqLyWp1FnEJZM5+3skmM1EZZMXZskxwZypaPHJebbFlasZjN4AjmiMOY8iVyGgjkThGrBk4NI3lhotX6HK/LHwPwxppVVR64q4rFtMauuMVePPZD8JxJpBvABA755Z40ESQhTxjTEvlbIp3jyHTxouDmqGRotVZmElrMw0+oNNpNrK5C05qgoBW+RyOT9bw8aXOysoA2AqQzbj5iDdHgfTAxNIXVCh2obu1sgfL5b4/6YZ9YPvAFG+mRXl3fMD2u/fOz55DT6QB1lKqEdyoreHXcaDF93m3ECx9RjEGgQ6ll6ZWl3q+9tzMTtc9+B274surbeunKGkcPdrexTvUbL3XdC6rjLNp/9YDbJK6TD5D33qRx398Clj0wEom21G05RWEknV3ljF1DZ20WFVV+t5LRTs0iykusWobpowkuTy7+nvDLtpqaq5Fi79JSPICIejLsGoEgk2NXT6nWIK/Nuvy8CuQbxbT6lgYdO0UtQT9TqdN6Mal2jpQN9neFNqB5TycCXh8zmVZCXVNUdsbh0Z2MauY+opi2qGUMQV/I4Lw/SRo87BtRGNKrAFyjAxsDK7IjJSLakCqsD2zekmYfdoDFMF08pYymGTY0aJIse2l3bm3rYIAG1uTxjOpdJH1aHqKk8CIGMM9WUmRv5PTcv74FfoYmkWSKbfENQjz0elJuRgokJqMbHFpaiwL4JxRYEfSzztLqKP4bdVI2nuF9kW00uxi9MAezNZx7w3xjqTQtJHJF0dO6OXjl2tIzRCoyF8y1GWuhwy4GedW02qQGnOpkkjDJIA4Ekcq1a9mKkXgBV5ESdXMnXmdEaJlikkcyx7I9kqlUCbVc3tAXa936s6jVFIU1EkrRtpiybVgVpgdm14yd7KykBX3VVKG4xLU+LI87asLIojbTeR43WV1QajqlUIslRqOB/MUNXxjh8RjfTa47ipnMxRGBWQgQLEp2EblLFCQDzyPfAnr/DXgWKKOV2foSoelApkaLgvLJ1JdpIZtwrklyAOcPHo13xxRzpt1KQuqLExR0gVSrM7OSgZERfc7Pzwuq8dhinimL7lOneNggLsrbklW0W252sO3Bq6zPDtZGkPh4aSMMlBwHU7b00ookH0JAvAcXXk6wm1vaNOWKMITJZl6e7de+j2qvS74yvhXerI0q9OKGZY2aN0QKrgmRHtur09qL2XtdG7yR8ViDmDepc69ZlNjZ0mfrM2/5RQDrRINjtyMBNqklhj0yOOrDHOG8yhTUbInmJo7yyEUfz7HAtdJqmaPUSSsgLIA5dXi2KIiA2w7uDbNd83XFYxq3ZY4pQ8S0gQMxchuoqhKXaDe4Kf3yOh8Wh1EkzoylDDGvmIHnHVYrR9VDL+p+mA8V16jwsMCpZYIyvKkhqQDBJtwXx18RGMNpoyNo2B6N26KFIuhxwOPcZ5hqp7yz8X1BZiSbJJv8AP1yimbOG9vo44eM0DLJiznCyYFs2iGayVZsR5GdBkZinGodAzdgcc/0OUFtx9MWtY47pASGsE8mGnxY5G8pIy81mZgGachIYSzADuc9m+zr4PEKiWQc1fOcn9nXwmZZBI48ozvPjb4jXTxdOMi6rjE7TLf6z6pftB+M+8aHge2eT6nUljZw3iOuMjEk4gxye2+sJqN9U5vrn3wZzV5rTjcqIZjmYLMxpnzr7Fi04WdiO7ICf0JyvlQCJ2/nExN+u4SgDn8uMIJH39S/Jez0urrd8va8DqfDQdUl9TkFrtRGWUCvJVMR75t52dMCEuAOqJ7v+bd1ttX/lNV7Y+dKF1iPzbxSDknsDGQAPTKXUaA9cz7m6cbgMNy0WFAy9PbtJW+554PtjOr1MgkaUMenpyUc/h7vMEMjAbKIUbfXnmsB+fShddG9kl4ZhyeAFaEgAdh6/vlPHp1EQnABm+/kM9ecg6owshPcgRmq7eUYfX6iQStLuJj0xKO1R7vOE6m1dlEKNvci+cE3g9+Igb5x5Wls9IQNKuxdwi2+Zwrjz/pyRwDun02zxGQ2xMmkUmzYG2dgAo7AANgo4jHq9WyszM2mjcBjYBU6gKqj0XgcZEBz4hs3yhhpmqQpCFYCWPcirts0WB3dvQXiaaib7x1t5ETyfdQ+2LdayMFcpsrYZSy3d9jVHgA+B6dYjoXj4bUadzKb5lbopNvcnlmDFuT/iIwbF4dJ4iFlkLJLKeozEuN0MLFr9KskAUB6dsj4J4Zs1Op2yToIFGwSJGY1SXe0hhiI/CUlD+degrBaXVSKskk52R6qKTUDyRuSqRIGR12jaxi2tQsdxfGBY6TQdLUyaeEtFHJpVk8h+VxKYiy7rAZlIs+pW++L6e30vh0TsxSRkWQFm/ECaeVwjG7ILIpI9a5xP4c0ssDOJJJOo8CSpYWd+ipIEC8KQULjjm9/c5nTZvD4AHdWkdEhXaiyRzdRgp6g4UrTEkA8AijeA/q3kGi1CrLIo02pZVpjuaNJI2RCx52gNX1ArH/GwXn1R3sDp9KskIVmG1yZ2L0DTWY1Xm+AR65TQwSfdvugfdLJLJFJu28tXWkmaTuQVKtwt+cChgPiLxISKkrzdKo369lIQyLM0b6YkkiUl1egK4s2N2B14lc6zTsXbZLp5fw+yAgadt1erctyewxbRbgYZtzlp9RLG4JJQL+NsGw8Ls6ajij3vvnLav7SYHnibTnUal0EgUQ6VtpDBQ1Weew7dsSj+Itd1vvEWin6Zd9qStGkSzEMJHC3Yc0w5NWTQs4HcIX6EqtIzN976Rc1uCPIlha+WlcgV2xfxLQdTdpLIQyEAk21HTmVE3HkgOL55oVnPRa/xaUOn3TTAahTP5pmuiI1tSnIIOw+9nBQf6XaJDt0u6Wa1kaR+sZArL3AoUqEVVVgnTzbxrw1o5GVhyrEH8wSD/bKGaHPVPEfhvxDUgK66S4lcsVL9Slcht7V5juBOJD7L5m53R1uVSQWI3OFKjkf7S/vnLxse2c0s7eXvDgGhz1lPskc1+IlMGK8Nzt71mR/ZC5UHevmNAUbJF2Pp2y6qflxeUxaUnOy+Gfs+l1HmI2IBe5h3H0HrnSRfZVIrBllTyjd8hNUao335B/bOij8G11f9pXny8RqBQBy6Yy5Z8H8O+CNPpxtABY15jRP1r2zzP4s0u12H1OehH4Y1jctqW+UH5f2ym8S+zaRhuaUsSLPH/XJljs4uTxu68e1A5xY51/i/wlsYjzH9KypHgfP837ZmdPTlfLuRS5dfDHgh1Eqr6XznQ+BfAYnNU37Z1R+zVtOhZHIIF+2X24+UxX2oki0WkCqRdf1zxr4j8YaZySfXD+Pa+YMVZyQPrnOyzMfXL/Gsd4936gxyF5pnORvLI45Z7SJzWazMrG28zMGZgfWzSmjFsY2/DUa2ltxPvx27ZYamS5IyA1Ddflbi149MTlgG2SUj8RWNH1G08KPYfT64zrIfxoXtu5FX5eUY3XqeM05K7WTNslhEbnqP5W2mtshBckfN5eewPpkdcH2aiJY5GExG1gpAAdVV7B8xK0W4BuxhtVpVYaiUgGRCdjfzLsQMoU+lnn63jWrhufTSEtZLLtvyjdE5Jr1Ngc4FX4jI4GpiWORvvDBkbaQAXVEktTTHbt3eUHg5ZarWD71CwWShHMD+HJfm6RFLVn5T27Yj4rpVf77IwHUhQdJj3jCwCVWQn5TvJJI71z2xTVxBodbqCA08UgMbEeeMJDC6Ip9ASxJA77zd3gWep1o+/QuFkoaeZT+HJutpIGWlrcR5W5AoeuU2slkWIxnTzmNNX1upsIHSWQ6v5T5924dP5a5u6wniEC9PWaggCeLVjZJXnRUMAjRSeVUqTYHB3n3zrPEI7jkHujj91IwPJ9b9q8KB9TJptSF1SLFsKhWURq9Sb2G1g4l4rnyG+4xXx37QdKNFpCWMhEEkYCKwYltOIHc7wAoU2CLNntlf8Y+JpFFL1tUHGo8N0yRaQdRisvThImII2R1tJscm8H8T+DFfDdMirE0mg+6tsDqZD94G6YSxjlR1TGBfcEnA6Pxf7SINNJpZ2WSUnTvGqorIWDmFupcigDmOtgs898WP2gxRyQaZop06MyTmVo2CBCzsQyEb1H4vT3VQIvkZUTeIzSzdeDqz/d/EI5J9DOB1oJSHULDJyDHwy1xRUEjC/DcX3mfTldQ8+l1A1UA6y1qIpNqagxSNZ6gBjVlINd+2Bcv8Xwt4gY16waSVyJEV9u/7tHA8KOELBhsFuEI57DviPw8dA+q1W6GSYxCQGWeKeUFjI7BxasVZUIUqwBfbYrJfE/iNxTzQkiSTQTalCpNqJdXp0lKkdvIrA+1YfTVLp4DJqpdNJKfDHaVLLvK0EyKHO4Vv2DzGxdWMA2h+0+PoRTDTaoRaFa3lPLOSnQYBwNqMLDnd/hI751eimfUwR1p5RDLONQH8tiORTPW0NZIdtt1Vc5wui8VkfUaExq8STeK66OWH+Xpu8fUjkUeU0Ga+OOc9X+DyPuOm29hAgH5BaH9sBLwWSUNF1IZF6GnMRI2tubcgBoNajbGGpgD5/pmtJKWgjMalzFqHbylCpXqSAjfu2ghXvk+lZGfTBF8RCXbKrk2Sx3Q05s89lPb9MbXRxvLNGgXpPpoiQhIB5kVfl90AH1AwEOq8O6Qx/wAfqii8agMzloaYtTWCe3vhgDGRDt+doWFlA1RhA9KTub+GDx/i+mT0iIRpeoBtOjYC+17Y9/f12/0vF4G/Ccv/ABOnpipPf0C7b5+a/wBTgPaQOGVShCx7+bXkMfJxdji+/tmQy2gKjdtkY8Faolr5uhwbyetgAefaDbwgnvZIMg/tkbjfqAUVMS2B27NXb6VgAZmQWV+cMOSooliRzfPfNqDYjrsSe4uiPa/c5rV+JRIEMjqB0jW4gC6F9/plFL8b6WNfNMm8MDwbPy/S8DpdLLd2OwruDmpAaHHcV6Zw8/2q6VAK3N5aNLX96yvP2pmQBYoWNduf/YYXVdrq/BY3NOoP98Qb4T0wJO0cZzLfEWulPljC3+f/ADzcXh+tl7uR/TJ01Msp9dhB0YBxtH7ZW/FnxLEIWAYXXuMqB8Fyt/EkP7nIeLfAKrEWLEkDCz33Xj/jGrDOSPfKd2y+8W0AViMpJUznNPXnMrC5zMmRmVm9vN41EDJbM2BkxGclrpjx7QC5mFArN5nbtOOfX1fqdPc4Xew3eYqFGw7a7n68cA+mT8Q1DdQVbCHzMQFFWp4onzGjdDHNQ4EkXI/m9R/hyv8AEPE0heQOeZQNlc7jt27foe3fOr55TxGEvIxVpCgVDNt2BWHzAbSCXO3uARxxzlhr5vxdOu5yS9hlRdi2j0WJHN80B+eV0niiaZWic20qgJXIZ+mIypI4XkA2aFHLHU6hEXTLvU7JYwfMPRGUnvgKeO+Hhp4lZ5yZyI3KBFjKje6iTy+e9rAAehN8Yj4zpCZpXBkaODpHUU8aBioEi1F0yJCiFWNkWKHNZeeMeIRkwU6mtQhNEGhtcE/1yn8Z8SCHUxKrSDWKAjIpKIxiEL9Vv5AAA1nv274EvEvDUbWxIW1B63mZwYlhLwp1ItydOpWoeooBR6gDH9RLJ96TT79RteKRjIRpwtrs8ijpWxpiSew4/TXiGsTraMqWYRO+4hJDQOmkQE0vqaH65rX+LR/etMw38CcH8Kb+ZEqhs55XA8r8T+zF9TDFK+pLagTJpFbYv3eonaFOFG4r5K3Hknutc5Jfs31suo1W7VKmokX8d2T8KWF2HTMSqNykNC3cL2XbncdZxIumEMxjGrOpE3Rl29PrGcxldu/fvO3gVRBv0x5fFE+/SCpCTpoxt6Um+1klY2pW6pxz9cDh9d8MajUQ6Ix6x45J/wAYuY4gXlijEis3SVWL1ZXcW7c84CX4X1bdHVvqin3WYKYliiD9Z5FjlZdg6fmLXbA0O950vg2uYzQ6donP3BX8wovJadGM9P5o6Rju3etVeOyq0kGqQJKpM7OrbVpWUxyrv8/FFeR3AOBymq+zyaPU/wCq6qQfcokRIyEZmhlMjOvUoLtJ6gIdW/XjJaX4IGonX7xrZJI9agnWMNHG0RiVOgGYXZRZtoCqo4Jris6TwbxsTCfVTQ7QQikLJC6IsYYgs28dzISBXau+Umu8E0z6OGb7nHJINqSW0ab5AKdVZHLK4YE1tJoEUO4Aej+FNT0wRr9QYtc7KxAjRoppDsLErzL/AAyrAbAeDfpnU+GaN9HCI+tuh0XShe2lVpAQheQU9R7RItLRvaffjnJ/s50RhhcRyL1niCldRGI2L1xEOobJ5IxPxD7NNNHqI49shRyvU3zeZLbavy2nnPlBYrz79sDuZfGYYJdW0zxpsjjZP9ZcPIAJQAxL8m14A7Bs5mP420OjR0SeFnkVGHRExVXYhZAQrENtXzCzZog4bw77PvDhqGjGlDUu1d8hP4i7jKA1bWYAoaHIo/XHPC/h6NYpz09IBCemrxfytHTlpLQ25tQVUkdwO+BQ6n7Q4Xh6MWlm1OxxsZo2WMxiudhbh6LL2rsfpm9f8Sa6eRXh8OCCIWDKWZlHeyeNooehHbvnW6WaT7tJvjQTyyBTGgddrBVKoqFLA2Lus+5w3i+pZirx7dssY6opmIhDHzfKNpBZl5v144wOB8c8V8XQF5OjANnoEsi+wLMxJv0zz6bx/UmwZnAJshTtB/RaGdl9ofj5nmYX5EtVA7UOL/XPP5hznO5Xb2YcU1uwR9QfUk/mScA2rOEHy4syZGtRttWcd8N8feE2prKxlwT4NR6R4R9qFMOqoNeoAGejfD/xVBOLVhZ9M+aycd8P8WeIgqxFfXNbc8uOX0+qdoYDkYt4rDcRH+yc8h8C+1NgAkh/XPQdP8YRTRUGFkZrbj4WPG/iWKpG/POV1A5zsPiUXI1e5zktSnOcvr3+8SpGZWbzM046YMZabisWzC2TW28cvFtmzMheay6c7lt9cSabeXe66fygVVgWSR63hNXGW6LghVLJYAHm3DsT7fTF9duVioYKGAulZq9CSey8cY3rZQBGpZVt12jkkkdh/wBc6PGDqNCJZJLJHTVQm0kbWK7i9Due3f2+uLwRfeWJkLCoI2QBipV3DFnFevlFH0rN+L7w5CswLR+cRoDS2aclm4PzAVyefbNa+FV2VKydVViHTTkq3CsS10Fvvx82BDSr965ls7dJEy0WG15BIWkFHhrQUfTCndIvh8zSOTujtQaQs8Mm52A+Y9qvgenfBeLaJgypGZCwhZSItkdQ8Dln3Wb+UCj35yE+pLLEsG6RYY45/L049ibWWMKCp3tQby8DjvgP+Oab/WtFLuficoF3HYN2nnJO31Y0OTdVxVm6vxrSqy+IysAZYlUxMfmjEcCyxFD3X8QseO5vC+KapnZTGXlXTouoZt0abQySBemFjO9ym801DkepwfiehikngDDUSDVBQZOpsQKivPECqACRrXswIAu/bAabSgeIxSG98ulmDWxIUK+mO1R2UWWP1JOVenhXpRyAL1/9JsGbjfubUvHIpPf+D/L/AIQPQDC66VhM8tu0WmkELMZX61ydLqmPbShVLJYIs7TRFcz/ANFR/wCkChhYHpmUTGaTqPINkRqm4UI22zyefbAQ8LQdLw4r/E+8Tq5oBzaak6i/X5lUn8lzeo0ATReIxxqQqySGlssQYoHk+pJBYm+94GCJFkXUtGgil1EsQrqjUKfxF6rTb7feYaKngArzxh/CoPPH1lRvvcTSqqmRSjqiN0y289W0YeZubX2oAN+NyKZ3kUqYVXQPKRRXauqdrauKEdH/ACgYUTKuv6tjpjVlS9jpiVtCict2u1237msWj06rpZi2n06yicwAKlxANIkUW4cb9ocXY5r2w7aFok1caLA8kCrJHK8UYanjdrZY1CllZCBQF8X25A6xIdFFIdp261WibjiN/EQV2n0BUj9KxjxzWxodZG7KHmij6VkWxrpKF9yJK49NwPrm9RoFlk08KbYRJC8rPHHEHO0xKqglSALksiuarFImeaJpARE0OlSTbGqhJJSJGbetedPw62n3J70QDWj1yB4oi69WPWzM1sPlYTuHs+hWRf3r0w+qkTp6xVKfxFZVDKN1RQsarvypH54PSylmWcMwDarpdP8A+0Iz5fk7b93m3d/Ttlr4YHEupVn3U6FPKAEDRClA9gRf1s4FY2vQ6rrAkpvjX5W3eaJxvC1uIG5Rde/scHHqAoZqYiSGWgFYsCZXdVYAeXh/X2xqNWMSRSOzhtVIjsTTMoMjbTtqgaAoenGDWHqN0nLFIxNttjdq6BGu7JUNQOB4n45D5znPTx533xf4UyvuI+dQ4/7ws/1vONli5zj9fRxu8Yr2FLkAl41q04AyUcHGGaRaHFpVyw1PGV0hwaLMMgcm2QOWI1eM6fxF0+Vji1ZmVFivjDH5ucHqpA3IxLMvM6dJlpjDNVkszB7RrIHCHBnNRzzjWZm81lY0+v5pVVpN3qL/AE21mTR/hR33Bj/PuLwet0wZ4yVBBIsnkji+M3q9PvfYPKFUNdA2b47+1Zt5WajXJDI5kIUMikE+u2wVHuee31wcgC6aIMQCGhuyL/iKawEcHXYdl2oDwFssSR3IPA29vrhdQWaCN12r5k3UotvxApA9gecCXiHikcE/Uc+V4gvl8x3IzPVLZ5DcfllRo9eNKvnBcyaVABGC5EidS0bbe0VIKJ44OX/j8TCNSjbNrx3tAth1EG2/QVd4HWaQTahkcnakKlQGZadncF+D3AUV7c4FOuo+7KyqjzdTSRRjpozASRRtFTUPKp3A7vocfmcKujUB26LpuKxS1Q08kZble1kfvmp3aSDRSs7X1dOSoNBmZqJb379u3rjfj2muXSvbeXUKAL8vmSQEkep9BfbAofEpm3TQLHIV1UySK5G0r/D646b07kdOxtB+bmqy01WpY6yOQRS10ZlohA1mSFhSs4JAo2fSx75X+MQqV8QdgOohj2N/MqpFE8W0+nnL9u5vLHV6ZRr4ZK8zQzqTZ+UGEhQPQXZ4wOeV26y6RkBSPUPOB1YRMykSSLGY99AhpDzd7VBrm8Z8HSfqIrojDSRtGNsse8lwoRpR2Q9JRwCeWJ44zVjp0COqPFb5rdu+8Wfr/AJ/7v0xxdCL16RLRkjUgDuXeGUX+ZIHOAnpJfvMeqjTb+JIZVbqEFQdpjkG6OnAeMncLU13yel1cjQT6h2gkOoqIGJptpKhoFWNDGSxLlz35/IYXwmeOaTT9MhlXRFJF77dxgCo49CCjjaeeDg0YR6dXYUkHiEzt/soJ51L0PRd4P5A4G9ZrWXTw6gSxwtADFuKSOxJCxSRNCQpvcit83G27IzPFNBJCFjRyK0xWYRRlyYFbzO291o2z1ttvM1DgZJ9RHJotbIrqyzPLJGbHK9ONLWz2JjYj3Bx3xfx6KCUyMQyyw9MbCHIkDMUUhboNvPmPA284GR6W9WEWbhgNRsEVw7lCIrbi92QyNQNcWe+G0+vYSSSMSqSBqfYtN0Awby7rWwGIu72+mb0eoSN9KN4bpwOhIN8hYfUf5Tiay79unKuBEZT1NjmNldZFj2kDlqk5HFbTgHQM0ciyCRSR94UJsLncbBU15WDDkc1fc5qfw/dHCiF9zqzglwpoqC4Z1WzZYD+vpm/C/FN7Mzo6dKLotamiwO5mFdl44ujyeMyTxIpBDMil+mu0jhQwICmmPFggf1wFPiDwn7zFEqg+ZTtJ20tKSE4HPy1nk3jPgrwuVZSCM9sTVhFgBHN3/LXKsDXPa2GLeN+Cx6liGXnYK5XcOTzmbjt14+Tx6eC6zT8DJLHxnX+NfCTKrEC1U3+l9/yzmJo64znenpllnSk1+Vcpy11vc5Uz4jQN5rMGZljDWZWbzWVGZmZmZF2zMzMzC7ZWa2ZvN3gQ2ZmSzMD651WqACf5hgPE53Qh41BsBfMQB34N/r2zGW2N8+T/wB8hrxaRX7j+4zq8JTWSSQBemAWZaIb6cl6WzxZ/fGdVPtgSNRuJ2kUbJCkMzUB/wDLxwj8Y/7sf+PEvDP4i/7pv+KMAvi3iDPGqooYyUyhSSaVlYnsK7Ac++JeMys4jkSXptJUdohZijNRBv5dpPzdwScP4R/FX/JN/wCYyQH+qj/ff+pwN+LgxpDGTx1YQoWM+XbIoUsS9BQaHubwfjRmZ1SM7miqY8Ko4JCKCQ1s1N9OMsviH+Ev++g/46YOL/tUv+6h/wDFLgUGu0izajSuTKRLR3gxonEbyxqyhakIKng2F/XN+Ju4kkmDsU0h2tbU7blRpipUALtUr3Bsg9sLoP4Ph35/+nmyPiA/A8Q/zv8A8CHArZ9EvXbV8/hzjTklpOoyFkjZ94cUdz8cdgcsdPp/x9TvXhEjZfxJSxWpfmJbv5e3peLSn/V9T/8Anj/zEGWg/wC0z/7mL+8+BzccCwR9YojNqNNLMwKJSyqiOKIFsKevMT8oN8nHJvDRC3RG1hKICWKJvVnm6cxU7eNwogehJrAgXpNPfP8A9Om7/wC4iwvijElSTz920Zv1v72vP54DsulK6bWRxtt6O7Y+1TIEMCyhQxHoSRu5NfvlpqdKs0qRvezoM9AlfMWRd1rzag8exN4sf4Wv/wA0w/QadKGLfFspSLTspKttkFgkGjpiSLHpYBr6DAzTSmSNpnJ6sf3fa1mwNsZav8xZ797y8MO3UykFiXhXuSQNrSAbR6d85PxZyup0yqSAYoLANA1J5bA71llNqn6t72/h/wCI/wCK8CTRqEhKgbWgXqUO4EkJJb9S/wC5xw0Jr42Cb/uhzD+3f+pyrgQew8wYN/tDebB9+5yzi0yCwFWu9UKuu9YA45FCtdU0bhPYgSPwP0K5YBRv9AWjo/nx3ySaZaHlX09BgnH44HpsPHp+2AlqdrrXslMPyYWP6HPNfi/wMRksvykms9bP8/0//XOL+LudIb582ZynTpx5WV4xq/XKjU5b6vucqtTnOPXS+ZmZgzTDMiTkjkDgZebvI5mESvMvI5vCt3mXmsicG2y2Zkc1lT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4818" name="Picture 2"/>
          <p:cNvPicPr>
            <a:picLocks noChangeAspect="1" noChangeArrowheads="1"/>
          </p:cNvPicPr>
          <p:nvPr/>
        </p:nvPicPr>
        <p:blipFill>
          <a:blip r:embed="rId5"/>
          <a:srcRect/>
          <a:stretch>
            <a:fillRect/>
          </a:stretch>
        </p:blipFill>
        <p:spPr bwMode="auto">
          <a:xfrm>
            <a:off x="2071670" y="1643050"/>
            <a:ext cx="5881704" cy="4000528"/>
          </a:xfrm>
          <a:prstGeom prst="rect">
            <a:avLst/>
          </a:prstGeom>
          <a:noFill/>
          <a:ln w="9525">
            <a:noFill/>
            <a:miter lim="800000"/>
            <a:headEnd/>
            <a:tailEnd/>
          </a:ln>
          <a:effectLst/>
        </p:spPr>
      </p:pic>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000" b="1" dirty="0" smtClean="0"/>
              <a:t>PROPUESTA DE DISEÑO DEL ÁREA INFORMÁTICA FORENSE</a:t>
            </a:r>
            <a:endParaRPr lang="es-EC" sz="3000" b="1"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500826" y="5715016"/>
            <a:ext cx="2214578" cy="642942"/>
          </a:xfrm>
          <a:prstGeom prst="rect">
            <a:avLst/>
          </a:prstGeom>
          <a:noFill/>
        </p:spPr>
      </p:pic>
      <p:sp>
        <p:nvSpPr>
          <p:cNvPr id="1026" name="AutoShape 2"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5" name="Picture 5"/>
          <p:cNvPicPr>
            <a:picLocks noChangeAspect="1" noChangeArrowheads="1"/>
          </p:cNvPicPr>
          <p:nvPr/>
        </p:nvPicPr>
        <p:blipFill>
          <a:blip r:embed="rId4"/>
          <a:srcRect/>
          <a:stretch>
            <a:fillRect/>
          </a:stretch>
        </p:blipFill>
        <p:spPr bwMode="auto">
          <a:xfrm>
            <a:off x="571472" y="5643578"/>
            <a:ext cx="2078195" cy="714380"/>
          </a:xfrm>
          <a:prstGeom prst="rect">
            <a:avLst/>
          </a:prstGeom>
          <a:noFill/>
          <a:ln w="9525">
            <a:noFill/>
            <a:miter lim="800000"/>
            <a:headEnd/>
            <a:tailEnd/>
          </a:ln>
          <a:effectLst/>
        </p:spPr>
      </p:pic>
      <p:sp>
        <p:nvSpPr>
          <p:cNvPr id="10" name="9 CuadroTexto"/>
          <p:cNvSpPr txBox="1"/>
          <p:nvPr/>
        </p:nvSpPr>
        <p:spPr>
          <a:xfrm>
            <a:off x="8715372" y="6488668"/>
            <a:ext cx="428628" cy="369332"/>
          </a:xfrm>
          <a:prstGeom prst="rect">
            <a:avLst/>
          </a:prstGeom>
          <a:noFill/>
        </p:spPr>
        <p:txBody>
          <a:bodyPr wrap="square" rtlCol="0">
            <a:spAutoFit/>
          </a:bodyPr>
          <a:lstStyle/>
          <a:p>
            <a:pPr algn="ctr"/>
            <a:r>
              <a:rPr lang="es-ES" b="1" dirty="0" smtClean="0"/>
              <a:t>23</a:t>
            </a:r>
            <a:endParaRPr lang="es-ES" b="1" dirty="0"/>
          </a:p>
        </p:txBody>
      </p:sp>
      <p:sp>
        <p:nvSpPr>
          <p:cNvPr id="32770" name="AutoShape 2" descr="data:image/jpeg;base64,/9j/4AAQSkZJRgABAQAAAQABAAD/2wCEAAkGBhQSERUUEhQUFRQUFBcYFxgXFRQYFBcWGBQVFRQVGBcXHCYeFxwjHBcYIC8gIycpLCwtGCAxNTAqNSYsLCkBCQoKDgwOFA8PFykcHBwpKSkpKSkpKSkpKSkpLCkpKSkpKSkpKSkpKSkpKSkpKSkpKSkuKSwpKSkpKSksLCwpLP/AABEIAKoBKAMBIgACEQEDEQH/xAAcAAACAgMBAQAAAAAAAAAAAAADBAIFAAEGBwj/xABDEAACAgEDAgQDBgQCBwcFAAABAgMRAAQSIRMxBSJBUQYyYQcUI3GBkTNCobFSchUkYnOzweE0grK0xNHwJUN00vH/xAAZAQEBAQEBAQAAAAAAAAAAAAAAAQIDBAX/xAAfEQEBAAICAwADAAAAAAAAAAAAAQIRAyESMUETMmH/2gAMAwEAAhEDEQA/APSJIy0ZBuxiraWo7BNnt73jvh+rDqzdr98g8wCA/wCE4C+lmKIbPPrfe8JFryIiD6e/BxZtQHJdeVBH9DzkJpgxLLyo23Xbg8/0wNdRjGKHKn3/AL39M3pi3TZiD5rPFEdqGMRhXdgKI2rft3OF0sAbTgfSv64Cp1P4FEH5fY+30yuk1QGxue1Hg2Lrmq9xjBQGGIHsWUH+vH7jAaiHyTKpICgkV9Uuh7C8DEnHRBJAO4Gr5ovYw2p1SI5LEUyUDfqCSR+xzNRFvMa2QCpY0augtcj87xOKPqsqHjaJLNCyVcIPT9cCy0sIBhJHmIo+/wAl5NmA3f4usv58stV+hOL6fzdBqWmNNxze1u3tyuZqYAJHloVEVHrZFAkhr4rdxgWTRbXkruY7/W2Gb0MYUqE43x2SPcbefz5xRZTvL2du8xdyW4JF88VuvjJeDxEEObAkQlOd1KPNtojjg3x/ywH0Y9ILZ5cqTfNbm9f0yDodpA/lcDnkkcGv64PdcDHzDztQobt2/j8uTkEdghQ2XZjfAu+GvuBVVgNamPzEjjYL7Dnv/wAs0hJO70uq/bnIapi20hgOpx2Nn1/QjnIsWWTaK22Ce/f0F1XNDAPEm0Maog//AM/vmyh2m7se2aWfdvA/+UK/uM1ptVasWGBM6aq785N5Df8ATCGUFV/TFp5edtfXA3ATZvJzOaFZCGYE17ZOWUADAzqdhm42Pr6YKOQfvhJJFUGzgRkm4wA1ATvlL4x8WRRXRBzz3x/43d7ANDM3J1x47XdeO/HUcVhTZzzH4h+MHmJ54zn9b4izHk5XPLmN7ejHCYjT6onE5JLzZOQrCo5gyVZqsJpISZFpcic1gb65zeCbMys7fW8GnAtV7VgDD+GQfer/AFwuk4Uvf7/TAxMWDL27nnj9RnR5GtPoAtoADa2L/bAJpAsLmhYJHFgXdDt+mNaEt5ntWAFXyBx39/XBRS9RZFAuyT3oi+x5Avn1wKwab7vuUd2AIokCywXkX7kZMytErIWJYBStHg7m2juDXmyeohkkskC1WvKwIDghjd1XYfvgJWabe4XkKoXaQw3K28gkduaGBiadjG8TE+QA+UA2DZUrxd2D+2KxKy6cclmmNUwBYswI5IIHAH9MstBq90juVYDaqjjdyCxblLHF1+mKSvtjjNNccpJXa1lSzqa49mv9MBfVTN0d24K0Jr5SSGC0RV01jnI6qGSJIyhBl81fMS27zOSoH69+OMZTUqU1F+XeW2gghjUYW6PPJGTl1iBtO5ZaAZW5FqWRasd+61gQTXBEhFXtp7BJO0AhmI2+XlvXD68OX2ALtnq7Zd3lA3FBfmtR9KxLwrWIhLuwCSJIVJP8omlfb9CVYGstdPFS6RmHntVJrmjE/H/TAXlmbrCHb5TIJTyu4c7im0HmyCb9sc8MkfeiMjAQKRuonfYCrwORwOb9e2DnYAzA/P8AeIiPcgmIJXv2YfocfGnCS6jYPM0St6klvxQD/QD9MAY1AKSVyVmLAUeaZWrt+eKp4mu7r+YLdUQd1ba3be/cZuZFVFEflV9MC1ccB4wW49aZucNNp1EwiAqMspKjhb2SHbx6EoDWAxppQY4zwLcGrFgFiR+XBGR1c6hmWxudlK/X5b/asmIzsWmNJNt9OVEm0Ak+lf2xnW6b8SM8VyCKHJ2k3f6YFd1QQEHzKrbh6jj1/M4bqqTYraNt+3r/ANMH0Av4lWXLAihXG7b/AG/rhNLoAFKgA7l3ews9+3pgGUAi/QPx++ZOBZPrYwa6fyoq8cXx24rj98m2n3Mp+ne8ARAFfXvk9oJr0wLw7SWJ4N/0zmPHfi6OJCFa2/Pt+uS3TUxt9Ol8Q8QSJbYjjPO/iP47JsIeM5fxr4rkl4LGs52XUk5zuW3pw45PZ/V+KM5JJysmmvIGTAO+ZdUZXxdmwjnAsc0lFj5zRGS0uEdMIDmEYTZmbci6AIyNYZlyDDKlBbMyTDMysvrU103A9zgoNSsjrt5pTf613/bCwpSSbqJBPp9LGIHTiKmNHeDfA7hS3FDtnR4zmz8KZR7vwPyvIQSK0ke08GNr/Ly1/XI6TTbWXcb6gPbimAviu4r39s34T4cOpLahCCK2s10RfJB5N3gKzQhI9Uq8AEnj6xIT/wA8V8Y8pbp8BtM117KyUeP9lmx2MUdQXDLspqDksy9MmzzV0KxHwzw3YwD2OrESu1i1KtExkOD2DXxQ78YDUOnVZykflDQ35a4KvtDfnTd/ple0dacR21HU9NjZ3bTOQefr2/XGvA9D/FZTKhRunTlXbaqhl7qdvzfKMTkO7TTMTIF6j2pROoW3AqRVbSWIIHpxgDkTa5gUlYzLEKBIpGjZmQG7AJT+uYxO8afcwUT7b3EPs6HVCB+/fi+9YOLRNtmEshWVSjsxUO4ofhMhQgGqIrb3vveR6Lfd0mDkvLKsiExfimRvKq7d4UeW1rgVeA2S/SO0rcWo6bsVBd0EiCr+quAT9PrjfiGkuVwmxBDCJBSIQ7kvQaxe2k9KPm78ZW9fZpH6jqCZfOWVhJ1eqGK7FJHoOxrbzdY18QSyo9oUV3idWAEsn4amzJQXy7Sx5N/N2OBtmV906ogSJYTt2Dc29FkJ3/Mu0OKr1Bu8f0hJcSHhHmaEAFwwCs6oxfdzbKeOw3fnaGq0jjbEhhVdSiJXUYuwjX5ozsqzGKs8cDDwzONSIaTYs5lreS4ZlaTpWQE7sWrdur09cBvT6dFGpJjKdMVQdiWQp1AGJJAJLHj0vIx6HYjq6sXUJIBG7c1wvme2G0rV3Xr9MbCl31KbT51jBAaMsh6ZW2G7i+CPesF4RrmlZ3ZBwgi8jI4sWWJIbizVD6YBmQJAhHUIYo1CjRZgxYsRdAn9ca1rU8YJYksaO0UPK3c/8sWk1FaNQwIIjj58u2xt7NdHtjWv1YPT4b+ID8p7Ue3v3wEEiJk7ts3MBYXZvI8woc+/PveG0rbQzbiQnl5Wu3PHv3GQWU7wm16EpfdtO3by1XXezVYaRwRLXupHB5oKf+WABpTtWuGFiqs9r7A/rhZtYsaqWYcD378c4lqfE1QmZrCA+oIPyjmj9eM8t+L/AI3aXyLwo/c/nkt03hhclj8YfHJJKRnygnkeued6zxEueTiuq1ZPfEjPnL29cxmM6HkmwXUyLtg7ytJtJgi+RZsjeE2ITgWyW7InCC6NuceZcroGo5bAWMlWAbcgVw5XBsMADjBHDPgTgRK5rDKuZlR9VaXVbi4r5rI9LFVYvEolkdyjAFYx6EbjYIG7nji8sI5VJi29/wCtbaP9ayaQBZZAoolFP62wvOrwqrw3xB3mCstiK6IKksflur4r1q+Tj+j8UXrygBiaXgUTxYPAP1GCBG3T7a3bwPrW1hIP6YDSqBHpSPm6oU+/O8SA/wBz+WAQ6pXm1CU3mjQEBSWHDq3A7dximg1btLGJI5E+7owLFHIdmVVBUAXVAnmu+F0MaiLStQD9amPqWbqCUH9eSPoMf8L0ix6jUAX5hE5JJJJIcE2f8oFfTAV0GtVJNQW3ANKGW0k5HSjB/l9wcqdXqUePUqrDd1t6A2NxURSAWRxZUi8s9JEYn1oUszDY4LEkljAT/dewxTQ6YRNpukSOvC4drvcwjWRZWv5m3E8/7VYAfCvHYpZ5JdwjTZGg6lIxYM7Nw3oNwF+vNYquujXSadt6HoSqzLvXdtV5EYhbskK26vphxvTR6hRJISNVJHvLEyBWnQFr9Dtc/l6YHxLT9J5NPGSsb/dj3JKCTUGGUIx8y7gB69yT64Gl1kcul1sqOpSQs0dkAkLDGhYA8gEqa98tfEPE4oNQs0zKsTQMm8mwGEiuE49WF17kVlbqtIVi10MZ2dFQ6MVDuqvCzlFZrPDKaJur/LHdX4Yk82niIVUeKSRtiorll6SoLq6HULV6kC+MAmj0xWHw/cvnDxKbHmAMMtKfUd+3vk2mVWeGwJm16SIn8zIzxvvUdyuwOCfTaRlTo9P95UcKjRaZpLWOMb5lmmhDMNvK/gny9vOfYYeKBH3asoi9JoFVFRKMcscDy2a3WTMa542D3Nh0A0e2bVrGtF9PGwod3b7wt/ndZHQCOV41Sih0oDgHsN6BFau384r88hBowurmVlTYIEdAm8NQklU7muyTXbsP3OVkEH3dOooXfq06nG5QspaNRe0guoEo78+XvzgWuhRelowwG0CqIFbhGyoK/Q1gII1a91FVim6d9gFlYWD6UAvPsM1qfD60+ogI6vSUFd7uqspUv5gp9CD278dsJ4n4QsghiUcKnUFs5A2BQqABux3c/QeuA7pk/FRiTbQc2eOCh7enc4rFMsaq5bbuRy7fUUdx/I3gjrSfx9xWOMKpsm6cIzG+wq14r0OeTfF/xT1JZBGSEJ7bibo967C+9DJbpvDC5Ux8Y/GhkHSRj01J5J5bzEgnPPtTqLyWp1FnEJZM5+3skmM1EZZMXZskxwZypaPHJebbFlasZjN4AjmiMOY8iVyGgjkThGrBk4NI3lhotX6HK/LHwPwxppVVR64q4rFtMauuMVePPZD8JxJpBvABA755Z40ESQhTxjTEvlbIp3jyHTxouDmqGRotVZmElrMw0+oNNpNrK5C05qgoBW+RyOT9bw8aXOysoA2AqQzbj5iDdHgfTAxNIXVCh2obu1sgfL5b4/6YZ9YPvAFG+mRXl3fMD2u/fOz55DT6QB1lKqEdyoreHXcaDF93m3ECx9RjEGgQ6ll6ZWl3q+9tzMTtc9+B274surbeunKGkcPdrexTvUbL3XdC6rjLNp/9YDbJK6TD5D33qRx398Clj0wEom21G05RWEknV3ljF1DZ20WFVV+t5LRTs0iykusWobpowkuTy7+nvDLtpqaq5Fi79JSPICIejLsGoEgk2NXT6nWIK/Nuvy8CuQbxbT6lgYdO0UtQT9TqdN6Mal2jpQN9neFNqB5TycCXh8zmVZCXVNUdsbh0Z2MauY+opi2qGUMQV/I4Lw/SRo87BtRGNKrAFyjAxsDK7IjJSLakCqsD2zekmYfdoDFMF08pYymGTY0aJIse2l3bm3rYIAG1uTxjOpdJH1aHqKk8CIGMM9WUmRv5PTcv74FfoYmkWSKbfENQjz0elJuRgokJqMbHFpaiwL4JxRYEfSzztLqKP4bdVI2nuF9kW00uxi9MAezNZx7w3xjqTQtJHJF0dO6OXjl2tIzRCoyF8y1GWuhwy4GedW02qQGnOpkkjDJIA4Ekcq1a9mKkXgBV5ESdXMnXmdEaJlikkcyx7I9kqlUCbVc3tAXa936s6jVFIU1EkrRtpiybVgVpgdm14yd7KykBX3VVKG4xLU+LI87asLIojbTeR43WV1QajqlUIslRqOB/MUNXxjh8RjfTa47ipnMxRGBWQgQLEp2EblLFCQDzyPfAnr/DXgWKKOV2foSoelApkaLgvLJ1JdpIZtwrklyAOcPHo13xxRzpt1KQuqLExR0gVSrM7OSgZERfc7Pzwuq8dhinimL7lOneNggLsrbklW0W252sO3Bq6zPDtZGkPh4aSMMlBwHU7b00ookH0JAvAcXXk6wm1vaNOWKMITJZl6e7de+j2qvS74yvhXerI0q9OKGZY2aN0QKrgmRHtur09qL2XtdG7yR8ViDmDepc69ZlNjZ0mfrM2/5RQDrRINjtyMBNqklhj0yOOrDHOG8yhTUbInmJo7yyEUfz7HAtdJqmaPUSSsgLIA5dXi2KIiA2w7uDbNd83XFYxq3ZY4pQ8S0gQMxchuoqhKXaDe4Kf3yOh8Wh1EkzoylDDGvmIHnHVYrR9VDL+p+mA8V16jwsMCpZYIyvKkhqQDBJtwXx18RGMNpoyNo2B6N26KFIuhxwOPcZ5hqp7yz8X1BZiSbJJv8AP1yimbOG9vo44eM0DLJiznCyYFs2iGayVZsR5GdBkZinGodAzdgcc/0OUFtx9MWtY47pASGsE8mGnxY5G8pIy81mZgGachIYSzADuc9m+zr4PEKiWQc1fOcn9nXwmZZBI48ozvPjb4jXTxdOMi6rjE7TLf6z6pftB+M+8aHge2eT6nUljZw3iOuMjEk4gxye2+sJqN9U5vrn3wZzV5rTjcqIZjmYLMxpnzr7Fi04WdiO7ICf0JyvlQCJ2/nExN+u4SgDn8uMIJH39S/Jez0urrd8va8DqfDQdUl9TkFrtRGWUCvJVMR75t52dMCEuAOqJ7v+bd1ttX/lNV7Y+dKF1iPzbxSDknsDGQAPTKXUaA9cz7m6cbgMNy0WFAy9PbtJW+554PtjOr1MgkaUMenpyUc/h7vMEMjAbKIUbfXnmsB+fShddG9kl4ZhyeAFaEgAdh6/vlPHp1EQnABm+/kM9ecg6owshPcgRmq7eUYfX6iQStLuJj0xKO1R7vOE6m1dlEKNvci+cE3g9+Igb5x5Wls9IQNKuxdwi2+Zwrjz/pyRwDun02zxGQ2xMmkUmzYG2dgAo7AANgo4jHq9WyszM2mjcBjYBU6gKqj0XgcZEBz4hs3yhhpmqQpCFYCWPcirts0WB3dvQXiaaib7x1t5ETyfdQ+2LdayMFcpsrYZSy3d9jVHgA+B6dYjoXj4bUadzKb5lbopNvcnlmDFuT/iIwbF4dJ4iFlkLJLKeozEuN0MLFr9KskAUB6dsj4J4Zs1Op2yToIFGwSJGY1SXe0hhiI/CUlD+degrBaXVSKskk52R6qKTUDyRuSqRIGR12jaxi2tQsdxfGBY6TQdLUyaeEtFHJpVk8h+VxKYiy7rAZlIs+pW++L6e30vh0TsxSRkWQFm/ECaeVwjG7ILIpI9a5xP4c0ssDOJJJOo8CSpYWd+ipIEC8KQULjjm9/c5nTZvD4AHdWkdEhXaiyRzdRgp6g4UrTEkA8AijeA/q3kGi1CrLIo02pZVpjuaNJI2RCx52gNX1ArH/GwXn1R3sDp9KskIVmG1yZ2L0DTWY1Xm+AR65TQwSfdvugfdLJLJFJu28tXWkmaTuQVKtwt+cChgPiLxISKkrzdKo369lIQyLM0b6YkkiUl1egK4s2N2B14lc6zTsXbZLp5fw+yAgadt1erctyewxbRbgYZtzlp9RLG4JJQL+NsGw8Ls6ajij3vvnLav7SYHnibTnUal0EgUQ6VtpDBQ1Weew7dsSj+Itd1vvEWin6Zd9qStGkSzEMJHC3Yc0w5NWTQs4HcIX6EqtIzN976Rc1uCPIlha+WlcgV2xfxLQdTdpLIQyEAk21HTmVE3HkgOL55oVnPRa/xaUOn3TTAahTP5pmuiI1tSnIIOw+9nBQf6XaJDt0u6Wa1kaR+sZArL3AoUqEVVVgnTzbxrw1o5GVhyrEH8wSD/bKGaHPVPEfhvxDUgK66S4lcsVL9Slcht7V5juBOJD7L5m53R1uVSQWI3OFKjkf7S/vnLxse2c0s7eXvDgGhz1lPskc1+IlMGK8Nzt71mR/ZC5UHevmNAUbJF2Pp2y6qflxeUxaUnOy+Gfs+l1HmI2IBe5h3H0HrnSRfZVIrBllTyjd8hNUao335B/bOij8G11f9pXny8RqBQBy6Yy5Z8H8O+CNPpxtABY15jRP1r2zzP4s0u12H1OehH4Y1jctqW+UH5f2ym8S+zaRhuaUsSLPH/XJljs4uTxu68e1A5xY51/i/wlsYjzH9KypHgfP837ZmdPTlfLuRS5dfDHgh1Eqr6XznQ+BfAYnNU37Z1R+zVtOhZHIIF+2X24+UxX2oki0WkCqRdf1zxr4j8YaZySfXD+Pa+YMVZyQPrnOyzMfXL/Gsd4936gxyF5pnORvLI45Z7SJzWazMrG28zMGZgfWzSmjFsY2/DUa2ltxPvx27ZYamS5IyA1Ddflbi149MTlgG2SUj8RWNH1G08KPYfT64zrIfxoXtu5FX5eUY3XqeM05K7WTNslhEbnqP5W2mtshBckfN5eewPpkdcH2aiJY5GExG1gpAAdVV7B8xK0W4BuxhtVpVYaiUgGRCdjfzLsQMoU+lnn63jWrhufTSEtZLLtvyjdE5Jr1Ngc4FX4jI4GpiWORvvDBkbaQAXVEktTTHbt3eUHg5ZarWD71CwWShHMD+HJfm6RFLVn5T27Yj4rpVf77IwHUhQdJj3jCwCVWQn5TvJJI71z2xTVxBodbqCA08UgMbEeeMJDC6Ip9ASxJA77zd3gWep1o+/QuFkoaeZT+HJutpIGWlrcR5W5AoeuU2slkWIxnTzmNNX1upsIHSWQ6v5T5924dP5a5u6wniEC9PWaggCeLVjZJXnRUMAjRSeVUqTYHB3n3zrPEI7jkHujj91IwPJ9b9q8KB9TJptSF1SLFsKhWURq9Sb2G1g4l4rnyG+4xXx37QdKNFpCWMhEEkYCKwYltOIHc7wAoU2CLNntlf8Y+JpFFL1tUHGo8N0yRaQdRisvThImII2R1tJscm8H8T+DFfDdMirE0mg+6tsDqZD94G6YSxjlR1TGBfcEnA6Pxf7SINNJpZ2WSUnTvGqorIWDmFupcigDmOtgs898WP2gxRyQaZop06MyTmVo2CBCzsQyEb1H4vT3VQIvkZUTeIzSzdeDqz/d/EI5J9DOB1oJSHULDJyDHwy1xRUEjC/DcX3mfTldQ8+l1A1UA6y1qIpNqagxSNZ6gBjVlINd+2Bcv8Xwt4gY16waSVyJEV9u/7tHA8KOELBhsFuEI57DviPw8dA+q1W6GSYxCQGWeKeUFjI7BxasVZUIUqwBfbYrJfE/iNxTzQkiSTQTalCpNqJdXp0lKkdvIrA+1YfTVLp4DJqpdNJKfDHaVLLvK0EyKHO4Vv2DzGxdWMA2h+0+PoRTDTaoRaFa3lPLOSnQYBwNqMLDnd/hI751eimfUwR1p5RDLONQH8tiORTPW0NZIdtt1Vc5wui8VkfUaExq8STeK66OWH+Xpu8fUjkUeU0Ga+OOc9X+DyPuOm29hAgH5BaH9sBLwWSUNF1IZF6GnMRI2tubcgBoNajbGGpgD5/pmtJKWgjMalzFqHbylCpXqSAjfu2ghXvk+lZGfTBF8RCXbKrk2Sx3Q05s89lPb9MbXRxvLNGgXpPpoiQhIB5kVfl90AH1AwEOq8O6Qx/wAfqii8agMzloaYtTWCe3vhgDGRDt+doWFlA1RhA9KTub+GDx/i+mT0iIRpeoBtOjYC+17Y9/f12/0vF4G/Ccv/ABOnpipPf0C7b5+a/wBTgPaQOGVShCx7+bXkMfJxdji+/tmQy2gKjdtkY8Faolr5uhwbyetgAefaDbwgnvZIMg/tkbjfqAUVMS2B27NXb6VgAZmQWV+cMOSooliRzfPfNqDYjrsSe4uiPa/c5rV+JRIEMjqB0jW4gC6F9/plFL8b6WNfNMm8MDwbPy/S8DpdLLd2OwruDmpAaHHcV6Zw8/2q6VAK3N5aNLX96yvP2pmQBYoWNduf/YYXVdrq/BY3NOoP98Qb4T0wJO0cZzLfEWulPljC3+f/ADzcXh+tl7uR/TJ01Msp9dhB0YBxtH7ZW/FnxLEIWAYXXuMqB8Fyt/EkP7nIeLfAKrEWLEkDCz33Xj/jGrDOSPfKd2y+8W0AViMpJUznNPXnMrC5zMmRmVm9vN41EDJbM2BkxGclrpjx7QC5mFArN5nbtOOfX1fqdPc4Xew3eYqFGw7a7n68cA+mT8Q1DdQVbCHzMQFFWp4onzGjdDHNQ4EkXI/m9R/hyv8AEPE0heQOeZQNlc7jt27foe3fOr55TxGEvIxVpCgVDNt2BWHzAbSCXO3uARxxzlhr5vxdOu5yS9hlRdi2j0WJHN80B+eV0niiaZWic20qgJXIZ+mIypI4XkA2aFHLHU6hEXTLvU7JYwfMPRGUnvgKeO+Hhp4lZ5yZyI3KBFjKje6iTy+e9rAAehN8Yj4zpCZpXBkaODpHUU8aBioEi1F0yJCiFWNkWKHNZeeMeIRkwU6mtQhNEGhtcE/1yn8Z8SCHUxKrSDWKAjIpKIxiEL9Vv5AAA1nv274EvEvDUbWxIW1B63mZwYlhLwp1ItydOpWoeooBR6gDH9RLJ96TT79RteKRjIRpwtrs8ijpWxpiSew4/TXiGsTraMqWYRO+4hJDQOmkQE0vqaH65rX+LR/etMw38CcH8Kb+ZEqhs55XA8r8T+zF9TDFK+pLagTJpFbYv3eonaFOFG4r5K3Hknutc5Jfs31suo1W7VKmokX8d2T8KWF2HTMSqNykNC3cL2XbncdZxIumEMxjGrOpE3Rl29PrGcxldu/fvO3gVRBv0x5fFE+/SCpCTpoxt6Um+1klY2pW6pxz9cDh9d8MajUQ6Ix6x45J/wAYuY4gXlijEis3SVWL1ZXcW7c84CX4X1bdHVvqin3WYKYliiD9Z5FjlZdg6fmLXbA0O950vg2uYzQ6donP3BX8wovJadGM9P5o6Rju3etVeOyq0kGqQJKpM7OrbVpWUxyrv8/FFeR3AOBymq+zyaPU/wCq6qQfcokRIyEZmhlMjOvUoLtJ6gIdW/XjJaX4IGonX7xrZJI9agnWMNHG0RiVOgGYXZRZtoCqo4Jris6TwbxsTCfVTQ7QQikLJC6IsYYgs28dzISBXau+Umu8E0z6OGb7nHJINqSW0ab5AKdVZHLK4YE1tJoEUO4Aej+FNT0wRr9QYtc7KxAjRoppDsLErzL/AAyrAbAeDfpnU+GaN9HCI+tuh0XShe2lVpAQheQU9R7RItLRvaffjnJ/s50RhhcRyL1niCldRGI2L1xEOobJ5IxPxD7NNNHqI49shRyvU3zeZLbavy2nnPlBYrz79sDuZfGYYJdW0zxpsjjZP9ZcPIAJQAxL8m14A7Bs5mP420OjR0SeFnkVGHRExVXYhZAQrENtXzCzZog4bw77PvDhqGjGlDUu1d8hP4i7jKA1bWYAoaHIo/XHPC/h6NYpz09IBCemrxfytHTlpLQ25tQVUkdwO+BQ6n7Q4Xh6MWlm1OxxsZo2WMxiudhbh6LL2rsfpm9f8Sa6eRXh8OCCIWDKWZlHeyeNooehHbvnW6WaT7tJvjQTyyBTGgddrBVKoqFLA2Lus+5w3i+pZirx7dssY6opmIhDHzfKNpBZl5v144wOB8c8V8XQF5OjANnoEsi+wLMxJv0zz6bx/UmwZnAJshTtB/RaGdl9ofj5nmYX5EtVA7UOL/XPP5hznO5Xb2YcU1uwR9QfUk/mScA2rOEHy4syZGtRttWcd8N8feE2prKxlwT4NR6R4R9qFMOqoNeoAGejfD/xVBOLVhZ9M+aycd8P8WeIgqxFfXNbc8uOX0+qdoYDkYt4rDcRH+yc8h8C+1NgAkh/XPQdP8YRTRUGFkZrbj4WPG/iWKpG/POV1A5zsPiUXI1e5zktSnOcvr3+8SpGZWbzM046YMZabisWzC2TW28cvFtmzMheay6c7lt9cSabeXe66fygVVgWSR63hNXGW6LghVLJYAHm3DsT7fTF9duVioYKGAulZq9CSey8cY3rZQBGpZVt12jkkkdh/wBc6PGDqNCJZJLJHTVQm0kbWK7i9Due3f2+uLwRfeWJkLCoI2QBipV3DFnFevlFH0rN+L7w5CswLR+cRoDS2aclm4PzAVyefbNa+FV2VKydVViHTTkq3CsS10Fvvx82BDSr965ls7dJEy0WG15BIWkFHhrQUfTCndIvh8zSOTujtQaQs8Mm52A+Y9qvgenfBeLaJgypGZCwhZSItkdQ8Dln3Wb+UCj35yE+pLLEsG6RYY45/L049ibWWMKCp3tQby8DjvgP+Oab/WtFLuficoF3HYN2nnJO31Y0OTdVxVm6vxrSqy+IysAZYlUxMfmjEcCyxFD3X8QseO5vC+KapnZTGXlXTouoZt0abQySBemFjO9ym801DkepwfiehikngDDUSDVBQZOpsQKivPECqACRrXswIAu/bAabSgeIxSG98ulmDWxIUK+mO1R2UWWP1JOVenhXpRyAL1/9JsGbjfubUvHIpPf+D/L/AIQPQDC66VhM8tu0WmkELMZX61ydLqmPbShVLJYIs7TRFcz/ANFR/wCkChhYHpmUTGaTqPINkRqm4UI22zyefbAQ8LQdLw4r/E+8Tq5oBzaak6i/X5lUn8lzeo0ATReIxxqQqySGlssQYoHk+pJBYm+94GCJFkXUtGgil1EsQrqjUKfxF6rTb7feYaKngArzxh/CoPPH1lRvvcTSqqmRSjqiN0y289W0YeZubX2oAN+NyKZ3kUqYVXQPKRRXauqdrauKEdH/ACgYUTKuv6tjpjVlS9jpiVtCict2u1237msWj06rpZi2n06yicwAKlxANIkUW4cb9ocXY5r2w7aFok1caLA8kCrJHK8UYanjdrZY1CllZCBQF8X25A6xIdFFIdp261WibjiN/EQV2n0BUj9KxjxzWxodZG7KHmij6VkWxrpKF9yJK49NwPrm9RoFlk08KbYRJC8rPHHEHO0xKqglSALksiuarFImeaJpARE0OlSTbGqhJJSJGbetedPw62n3J70QDWj1yB4oi69WPWzM1sPlYTuHs+hWRf3r0w+qkTp6xVKfxFZVDKN1RQsarvypH54PSylmWcMwDarpdP8A+0Iz5fk7b93m3d/Ttlr4YHEupVn3U6FPKAEDRClA9gRf1s4FY2vQ6rrAkpvjX5W3eaJxvC1uIG5Rde/scHHqAoZqYiSGWgFYsCZXdVYAeXh/X2xqNWMSRSOzhtVIjsTTMoMjbTtqgaAoenGDWHqN0nLFIxNttjdq6BGu7JUNQOB4n45D5znPTx533xf4UyvuI+dQ4/7ws/1vONli5zj9fRxu8Yr2FLkAl41q04AyUcHGGaRaHFpVyw1PGV0hwaLMMgcm2QOWI1eM6fxF0+Vji1ZmVFivjDH5ucHqpA3IxLMvM6dJlpjDNVkszB7RrIHCHBnNRzzjWZm81lY0+v5pVVpN3qL/AE21mTR/hR33Bj/PuLwet0wZ4yVBBIsnkji+M3q9PvfYPKFUNdA2b47+1Zt5WajXJDI5kIUMikE+u2wVHuee31wcgC6aIMQCGhuyL/iKawEcHXYdl2oDwFssSR3IPA29vrhdQWaCN12r5k3UotvxApA9gecCXiHikcE/Uc+V4gvl8x3IzPVLZ5DcfllRo9eNKvnBcyaVABGC5EidS0bbe0VIKJ44OX/j8TCNSjbNrx3tAth1EG2/QVd4HWaQTahkcnakKlQGZadncF+D3AUV7c4FOuo+7KyqjzdTSRRjpozASRRtFTUPKp3A7vocfmcKujUB26LpuKxS1Q08kZble1kfvmp3aSDRSs7X1dOSoNBmZqJb379u3rjfj2muXSvbeXUKAL8vmSQEkep9BfbAofEpm3TQLHIV1UySK5G0r/D646b07kdOxtB+bmqy01WpY6yOQRS10ZlohA1mSFhSs4JAo2fSx75X+MQqV8QdgOohj2N/MqpFE8W0+nnL9u5vLHV6ZRr4ZK8zQzqTZ+UGEhQPQXZ4wOeV26y6RkBSPUPOB1YRMykSSLGY99AhpDzd7VBrm8Z8HSfqIrojDSRtGNsse8lwoRpR2Q9JRwCeWJ44zVjp0COqPFb5rdu+8Wfr/AJ/7v0xxdCL16RLRkjUgDuXeGUX+ZIHOAnpJfvMeqjTb+JIZVbqEFQdpjkG6OnAeMncLU13yel1cjQT6h2gkOoqIGJptpKhoFWNDGSxLlz35/IYXwmeOaTT9MhlXRFJF77dxgCo49CCjjaeeDg0YR6dXYUkHiEzt/soJ51L0PRd4P5A4G9ZrWXTw6gSxwtADFuKSOxJCxSRNCQpvcit83G27IzPFNBJCFjRyK0xWYRRlyYFbzO291o2z1ttvM1DgZJ9RHJotbIrqyzPLJGbHK9ONLWz2JjYj3Bx3xfx6KCUyMQyyw9MbCHIkDMUUhboNvPmPA284GR6W9WEWbhgNRsEVw7lCIrbi92QyNQNcWe+G0+vYSSSMSqSBqfYtN0Awby7rWwGIu72+mb0eoSN9KN4bpwOhIN8hYfUf5Tiay79unKuBEZT1NjmNldZFj2kDlqk5HFbTgHQM0ciyCRSR94UJsLncbBU15WDDkc1fc5qfw/dHCiF9zqzglwpoqC4Z1WzZYD+vpm/C/FN7Mzo6dKLotamiwO5mFdl44ujyeMyTxIpBDMil+mu0jhQwICmmPFggf1wFPiDwn7zFEqg+ZTtJ20tKSE4HPy1nk3jPgrwuVZSCM9sTVhFgBHN3/LXKsDXPa2GLeN+Cx6liGXnYK5XcOTzmbjt14+Tx6eC6zT8DJLHxnX+NfCTKrEC1U3+l9/yzmJo64znenpllnSk1+Vcpy11vc5Uz4jQN5rMGZljDWZWbzWVGZmZmZF2zMzMzC7ZWa2ZvN3gQ2ZmSzMD651WqACf5hgPE53Qh41BsBfMQB34N/r2zGW2N8+T/wB8hrxaRX7j+4zq8JTWSSQBemAWZaIb6cl6WzxZ/fGdVPtgSNRuJ2kUbJCkMzUB/wDLxwj8Y/7sf+PEvDP4i/7pv+KMAvi3iDPGqooYyUyhSSaVlYnsK7Ac++JeMys4jkSXptJUdohZijNRBv5dpPzdwScP4R/FX/JN/wCYyQH+qj/ff+pwN+LgxpDGTx1YQoWM+XbIoUsS9BQaHubwfjRmZ1SM7miqY8Ko4JCKCQ1s1N9OMsviH+Ev++g/46YOL/tUv+6h/wDFLgUGu0izajSuTKRLR3gxonEbyxqyhakIKng2F/XN+Ju4kkmDsU0h2tbU7blRpipUALtUr3Bsg9sLoP4Ph35/+nmyPiA/A8Q/zv8A8CHArZ9EvXbV8/hzjTklpOoyFkjZ94cUdz8cdgcsdPp/x9TvXhEjZfxJSxWpfmJbv5e3peLSn/V9T/8Anj/zEGWg/wC0z/7mL+8+BzccCwR9YojNqNNLMwKJSyqiOKIFsKevMT8oN8nHJvDRC3RG1hKICWKJvVnm6cxU7eNwogehJrAgXpNPfP8A9Om7/wC4iwvijElSTz920Zv1v72vP54DsulK6bWRxtt6O7Y+1TIEMCyhQxHoSRu5NfvlpqdKs0qRvezoM9AlfMWRd1rzag8exN4sf4Wv/wA0w/QadKGLfFspSLTspKttkFgkGjpiSLHpYBr6DAzTSmSNpnJ6sf3fa1mwNsZav8xZ797y8MO3UykFiXhXuSQNrSAbR6d85PxZyup0yqSAYoLANA1J5bA71llNqn6t72/h/wCI/wCK8CTRqEhKgbWgXqUO4EkJJb9S/wC5xw0Jr42Cb/uhzD+3f+pyrgQew8wYN/tDebB9+5yzi0yCwFWu9UKuu9YA45FCtdU0bhPYgSPwP0K5YBRv9AWjo/nx3ySaZaHlX09BgnH44HpsPHp+2AlqdrrXslMPyYWP6HPNfi/wMRksvykms9bP8/0//XOL+LudIb582ZynTpx5WV4xq/XKjU5b6vucqtTnOPXS+ZmZgzTDMiTkjkDgZebvI5mESvMvI5vCt3mXmsicG2y2Zkc1lT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6082" name="Picture 2"/>
          <p:cNvPicPr>
            <a:picLocks noChangeAspect="1" noChangeArrowheads="1"/>
          </p:cNvPicPr>
          <p:nvPr/>
        </p:nvPicPr>
        <p:blipFill>
          <a:blip r:embed="rId5"/>
          <a:srcRect/>
          <a:stretch>
            <a:fillRect/>
          </a:stretch>
        </p:blipFill>
        <p:spPr bwMode="auto">
          <a:xfrm>
            <a:off x="3571868" y="1643050"/>
            <a:ext cx="5357850" cy="4000528"/>
          </a:xfrm>
          <a:prstGeom prst="rect">
            <a:avLst/>
          </a:prstGeom>
          <a:noFill/>
          <a:ln w="9525">
            <a:noFill/>
            <a:miter lim="800000"/>
            <a:headEnd/>
            <a:tailEnd/>
          </a:ln>
          <a:effectLst/>
        </p:spPr>
      </p:pic>
      <p:sp>
        <p:nvSpPr>
          <p:cNvPr id="11" name="10 Rectángulo"/>
          <p:cNvSpPr/>
          <p:nvPr/>
        </p:nvSpPr>
        <p:spPr>
          <a:xfrm>
            <a:off x="214282" y="1921741"/>
            <a:ext cx="3214710" cy="3293209"/>
          </a:xfrm>
          <a:prstGeom prst="rect">
            <a:avLst/>
          </a:prstGeom>
        </p:spPr>
        <p:txBody>
          <a:bodyPr wrap="square">
            <a:spAutoFit/>
          </a:bodyPr>
          <a:lstStyle/>
          <a:p>
            <a:pPr algn="just"/>
            <a:r>
              <a:rPr lang="es-ES" sz="1600" dirty="0"/>
              <a:t>El espacio físico disponible para el diseño del área corresponde a 180 m2, los </a:t>
            </a:r>
            <a:r>
              <a:rPr lang="es-ES" sz="1600" dirty="0" smtClean="0"/>
              <a:t>cuales estarán </a:t>
            </a:r>
            <a:r>
              <a:rPr lang="es-ES" sz="1600" dirty="0"/>
              <a:t>divididos en seis sub áreas de trabajo de libre acceso, con divisiones internas </a:t>
            </a:r>
            <a:r>
              <a:rPr lang="es-ES" sz="1600" dirty="0" smtClean="0"/>
              <a:t>de vidrio </a:t>
            </a:r>
            <a:r>
              <a:rPr lang="es-ES" sz="1600" dirty="0"/>
              <a:t>o paneles móviles sin ventanas de altura no mayor al 1.20 </a:t>
            </a:r>
            <a:r>
              <a:rPr lang="es-ES" sz="1600" dirty="0" err="1"/>
              <a:t>mts</a:t>
            </a:r>
            <a:r>
              <a:rPr lang="es-ES" sz="1600" dirty="0"/>
              <a:t>., las cuales </a:t>
            </a:r>
            <a:r>
              <a:rPr lang="es-ES" sz="1600" dirty="0" smtClean="0"/>
              <a:t>corresponden a un área </a:t>
            </a:r>
            <a:r>
              <a:rPr lang="es-ES" sz="1600" dirty="0"/>
              <a:t>de coordinación, un área de trabajo para consultor(es), un área de </a:t>
            </a:r>
            <a:r>
              <a:rPr lang="es-ES" sz="1600" dirty="0" smtClean="0"/>
              <a:t>investigaciones, un </a:t>
            </a:r>
            <a:r>
              <a:rPr lang="es-ES" sz="1600" dirty="0"/>
              <a:t>laboratorio forense, un área para almacén de evidencias, una sala de reuniones.</a:t>
            </a:r>
          </a:p>
        </p:txBody>
      </p:sp>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000" b="1" dirty="0" smtClean="0"/>
              <a:t>SEGURIDAD PARA EL ÁREA INFORMÁTICA FORENSE</a:t>
            </a:r>
            <a:endParaRPr lang="es-EC" sz="3000" b="1"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500826" y="5715016"/>
            <a:ext cx="2214578" cy="642942"/>
          </a:xfrm>
          <a:prstGeom prst="rect">
            <a:avLst/>
          </a:prstGeom>
          <a:noFill/>
        </p:spPr>
      </p:pic>
      <p:sp>
        <p:nvSpPr>
          <p:cNvPr id="1026" name="AutoShape 2"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5" name="Picture 5"/>
          <p:cNvPicPr>
            <a:picLocks noChangeAspect="1" noChangeArrowheads="1"/>
          </p:cNvPicPr>
          <p:nvPr/>
        </p:nvPicPr>
        <p:blipFill>
          <a:blip r:embed="rId4"/>
          <a:srcRect/>
          <a:stretch>
            <a:fillRect/>
          </a:stretch>
        </p:blipFill>
        <p:spPr bwMode="auto">
          <a:xfrm>
            <a:off x="571472" y="5643578"/>
            <a:ext cx="2078195" cy="714380"/>
          </a:xfrm>
          <a:prstGeom prst="rect">
            <a:avLst/>
          </a:prstGeom>
          <a:noFill/>
          <a:ln w="9525">
            <a:noFill/>
            <a:miter lim="800000"/>
            <a:headEnd/>
            <a:tailEnd/>
          </a:ln>
          <a:effectLst/>
        </p:spPr>
      </p:pic>
      <p:sp>
        <p:nvSpPr>
          <p:cNvPr id="10" name="9 CuadroTexto"/>
          <p:cNvSpPr txBox="1"/>
          <p:nvPr/>
        </p:nvSpPr>
        <p:spPr>
          <a:xfrm>
            <a:off x="8715372" y="6488668"/>
            <a:ext cx="428628" cy="369332"/>
          </a:xfrm>
          <a:prstGeom prst="rect">
            <a:avLst/>
          </a:prstGeom>
          <a:noFill/>
        </p:spPr>
        <p:txBody>
          <a:bodyPr wrap="square" rtlCol="0">
            <a:spAutoFit/>
          </a:bodyPr>
          <a:lstStyle/>
          <a:p>
            <a:pPr algn="ctr"/>
            <a:r>
              <a:rPr lang="es-ES" b="1" dirty="0" smtClean="0"/>
              <a:t>23</a:t>
            </a:r>
            <a:endParaRPr lang="es-ES" b="1" dirty="0"/>
          </a:p>
        </p:txBody>
      </p:sp>
      <p:sp>
        <p:nvSpPr>
          <p:cNvPr id="32770" name="AutoShape 2" descr="data:image/jpeg;base64,/9j/4AAQSkZJRgABAQAAAQABAAD/2wCEAAkGBhQSERUUEhQUFRQUFBcYFxgXFRQYFBcWGBQVFRQVGBcXHCYeFxwjHBcYIC8gIycpLCwtGCAxNTAqNSYsLCkBCQoKDgwOFA8PFykcHBwpKSkpKSkpKSkpKSkpLCkpKSkpKSkpKSkpKSkpKSkpKSkpKSkuKSwpKSkpKSksLCwpLP/AABEIAKoBKAMBIgACEQEDEQH/xAAcAAACAgMBAQAAAAAAAAAAAAADBAIFAAEGBwj/xABDEAACAgEDAgQDBgQCBwcFAAABAgMRAAQSIRMxBSJBUQYyYQcUI3GBkTNCobFSchUkYnOzweE0grK0xNHwJUN00vH/xAAZAQEBAQEBAQAAAAAAAAAAAAAAAQIDBAX/xAAfEQEBAAICAwADAAAAAAAAAAAAAQIRAyESMUETMmH/2gAMAwEAAhEDEQA/APSJIy0ZBuxiraWo7BNnt73jvh+rDqzdr98g8wCA/wCE4C+lmKIbPPrfe8JFryIiD6e/BxZtQHJdeVBH9DzkJpgxLLyo23Xbg8/0wNdRjGKHKn3/AL39M3pi3TZiD5rPFEdqGMRhXdgKI2rft3OF0sAbTgfSv64Cp1P4FEH5fY+30yuk1QGxue1Hg2Lrmq9xjBQGGIHsWUH+vH7jAaiHyTKpICgkV9Uuh7C8DEnHRBJAO4Gr5ovYw2p1SI5LEUyUDfqCSR+xzNRFvMa2QCpY0augtcj87xOKPqsqHjaJLNCyVcIPT9cCy0sIBhJHmIo+/wAl5NmA3f4usv58stV+hOL6fzdBqWmNNxze1u3tyuZqYAJHloVEVHrZFAkhr4rdxgWTRbXkruY7/W2Gb0MYUqE43x2SPcbefz5xRZTvL2du8xdyW4JF88VuvjJeDxEEObAkQlOd1KPNtojjg3x/ywH0Y9ILZ5cqTfNbm9f0yDodpA/lcDnkkcGv64PdcDHzDztQobt2/j8uTkEdghQ2XZjfAu+GvuBVVgNamPzEjjYL7Dnv/wAs0hJO70uq/bnIapi20hgOpx2Nn1/QjnIsWWTaK22Ce/f0F1XNDAPEm0Maog//AM/vmyh2m7se2aWfdvA/+UK/uM1ptVasWGBM6aq785N5Df8ATCGUFV/TFp5edtfXA3ATZvJzOaFZCGYE17ZOWUADAzqdhm42Pr6YKOQfvhJJFUGzgRkm4wA1ATvlL4x8WRRXRBzz3x/43d7ANDM3J1x47XdeO/HUcVhTZzzH4h+MHmJ54zn9b4izHk5XPLmN7ejHCYjT6onE5JLzZOQrCo5gyVZqsJpISZFpcic1gb65zeCbMys7fW8GnAtV7VgDD+GQfer/AFwuk4Uvf7/TAxMWDL27nnj9RnR5GtPoAtoADa2L/bAJpAsLmhYJHFgXdDt+mNaEt5ntWAFXyBx39/XBRS9RZFAuyT3oi+x5Avn1wKwab7vuUd2AIokCywXkX7kZMytErIWJYBStHg7m2juDXmyeohkkskC1WvKwIDghjd1XYfvgJWabe4XkKoXaQw3K28gkduaGBiadjG8TE+QA+UA2DZUrxd2D+2KxKy6cclmmNUwBYswI5IIHAH9MstBq90juVYDaqjjdyCxblLHF1+mKSvtjjNNccpJXa1lSzqa49mv9MBfVTN0d24K0Jr5SSGC0RV01jnI6qGSJIyhBl81fMS27zOSoH69+OMZTUqU1F+XeW2gghjUYW6PPJGTl1iBtO5ZaAZW5FqWRasd+61gQTXBEhFXtp7BJO0AhmI2+XlvXD68OX2ALtnq7Zd3lA3FBfmtR9KxLwrWIhLuwCSJIVJP8omlfb9CVYGstdPFS6RmHntVJrmjE/H/TAXlmbrCHb5TIJTyu4c7im0HmyCb9sc8MkfeiMjAQKRuonfYCrwORwOb9e2DnYAzA/P8AeIiPcgmIJXv2YfocfGnCS6jYPM0St6klvxQD/QD9MAY1AKSVyVmLAUeaZWrt+eKp4mu7r+YLdUQd1ba3be/cZuZFVFEflV9MC1ccB4wW49aZucNNp1EwiAqMspKjhb2SHbx6EoDWAxppQY4zwLcGrFgFiR+XBGR1c6hmWxudlK/X5b/asmIzsWmNJNt9OVEm0Ak+lf2xnW6b8SM8VyCKHJ2k3f6YFd1QQEHzKrbh6jj1/M4bqqTYraNt+3r/ANMH0Av4lWXLAihXG7b/AG/rhNLoAFKgA7l3ews9+3pgGUAi/QPx++ZOBZPrYwa6fyoq8cXx24rj98m2n3Mp+ne8ARAFfXvk9oJr0wLw7SWJ4N/0zmPHfi6OJCFa2/Pt+uS3TUxt9Ol8Q8QSJbYjjPO/iP47JsIeM5fxr4rkl4LGs52XUk5zuW3pw45PZ/V+KM5JJysmmvIGTAO+ZdUZXxdmwjnAsc0lFj5zRGS0uEdMIDmEYTZmbci6AIyNYZlyDDKlBbMyTDMysvrU103A9zgoNSsjrt5pTf613/bCwpSSbqJBPp9LGIHTiKmNHeDfA7hS3FDtnR4zmz8KZR7vwPyvIQSK0ke08GNr/Ly1/XI6TTbWXcb6gPbimAviu4r39s34T4cOpLahCCK2s10RfJB5N3gKzQhI9Uq8AEnj6xIT/wA8V8Y8pbp8BtM117KyUeP9lmx2MUdQXDLspqDksy9MmzzV0KxHwzw3YwD2OrESu1i1KtExkOD2DXxQ78YDUOnVZykflDQ35a4KvtDfnTd/ple0dacR21HU9NjZ3bTOQefr2/XGvA9D/FZTKhRunTlXbaqhl7qdvzfKMTkO7TTMTIF6j2pROoW3AqRVbSWIIHpxgDkTa5gUlYzLEKBIpGjZmQG7AJT+uYxO8afcwUT7b3EPs6HVCB+/fi+9YOLRNtmEshWVSjsxUO4ofhMhQgGqIrb3vveR6Lfd0mDkvLKsiExfimRvKq7d4UeW1rgVeA2S/SO0rcWo6bsVBd0EiCr+quAT9PrjfiGkuVwmxBDCJBSIQ7kvQaxe2k9KPm78ZW9fZpH6jqCZfOWVhJ1eqGK7FJHoOxrbzdY18QSyo9oUV3idWAEsn4amzJQXy7Sx5N/N2OBtmV906ogSJYTt2Dc29FkJ3/Mu0OKr1Bu8f0hJcSHhHmaEAFwwCs6oxfdzbKeOw3fnaGq0jjbEhhVdSiJXUYuwjX5ozsqzGKs8cDDwzONSIaTYs5lreS4ZlaTpWQE7sWrdur09cBvT6dFGpJjKdMVQdiWQp1AGJJAJLHj0vIx6HYjq6sXUJIBG7c1wvme2G0rV3Xr9MbCl31KbT51jBAaMsh6ZW2G7i+CPesF4RrmlZ3ZBwgi8jI4sWWJIbizVD6YBmQJAhHUIYo1CjRZgxYsRdAn9ca1rU8YJYksaO0UPK3c/8sWk1FaNQwIIjj58u2xt7NdHtjWv1YPT4b+ID8p7Ue3v3wEEiJk7ts3MBYXZvI8woc+/PveG0rbQzbiQnl5Wu3PHv3GQWU7wm16EpfdtO3by1XXezVYaRwRLXupHB5oKf+WABpTtWuGFiqs9r7A/rhZtYsaqWYcD378c4lqfE1QmZrCA+oIPyjmj9eM8t+L/AI3aXyLwo/c/nkt03hhclj8YfHJJKRnygnkeued6zxEueTiuq1ZPfEjPnL29cxmM6HkmwXUyLtg7ytJtJgi+RZsjeE2ITgWyW7InCC6NuceZcroGo5bAWMlWAbcgVw5XBsMADjBHDPgTgRK5rDKuZlR9VaXVbi4r5rI9LFVYvEolkdyjAFYx6EbjYIG7nji8sI5VJi29/wCtbaP9ayaQBZZAoolFP62wvOrwqrw3xB3mCstiK6IKksflur4r1q+Tj+j8UXrygBiaXgUTxYPAP1GCBG3T7a3bwPrW1hIP6YDSqBHpSPm6oU+/O8SA/wBz+WAQ6pXm1CU3mjQEBSWHDq3A7dximg1btLGJI5E+7owLFHIdmVVBUAXVAnmu+F0MaiLStQD9amPqWbqCUH9eSPoMf8L0ix6jUAX5hE5JJJJIcE2f8oFfTAV0GtVJNQW3ANKGW0k5HSjB/l9wcqdXqUePUqrDd1t6A2NxURSAWRxZUi8s9JEYn1oUszDY4LEkljAT/dewxTQ6YRNpukSOvC4drvcwjWRZWv5m3E8/7VYAfCvHYpZ5JdwjTZGg6lIxYM7Nw3oNwF+vNYquujXSadt6HoSqzLvXdtV5EYhbskK26vphxvTR6hRJISNVJHvLEyBWnQFr9Dtc/l6YHxLT9J5NPGSsb/dj3JKCTUGGUIx8y7gB69yT64Gl1kcul1sqOpSQs0dkAkLDGhYA8gEqa98tfEPE4oNQs0zKsTQMm8mwGEiuE49WF17kVlbqtIVi10MZ2dFQ6MVDuqvCzlFZrPDKaJur/LHdX4Yk82niIVUeKSRtiorll6SoLq6HULV6kC+MAmj0xWHw/cvnDxKbHmAMMtKfUd+3vk2mVWeGwJm16SIn8zIzxvvUdyuwOCfTaRlTo9P95UcKjRaZpLWOMb5lmmhDMNvK/gny9vOfYYeKBH3asoi9JoFVFRKMcscDy2a3WTMa542D3Nh0A0e2bVrGtF9PGwod3b7wt/ndZHQCOV41Sih0oDgHsN6BFau384r88hBowurmVlTYIEdAm8NQklU7muyTXbsP3OVkEH3dOooXfq06nG5QspaNRe0guoEo78+XvzgWuhRelowwG0CqIFbhGyoK/Q1gII1a91FVim6d9gFlYWD6UAvPsM1qfD60+ogI6vSUFd7uqspUv5gp9CD278dsJ4n4QsghiUcKnUFs5A2BQqABux3c/QeuA7pk/FRiTbQc2eOCh7enc4rFMsaq5bbuRy7fUUdx/I3gjrSfx9xWOMKpsm6cIzG+wq14r0OeTfF/xT1JZBGSEJ7bibo967C+9DJbpvDC5Ux8Y/GhkHSRj01J5J5bzEgnPPtTqLyWp1FnEJZM5+3skmM1EZZMXZskxwZypaPHJebbFlasZjN4AjmiMOY8iVyGgjkThGrBk4NI3lhotX6HK/LHwPwxppVVR64q4rFtMauuMVePPZD8JxJpBvABA755Z40ESQhTxjTEvlbIp3jyHTxouDmqGRotVZmElrMw0+oNNpNrK5C05qgoBW+RyOT9bw8aXOysoA2AqQzbj5iDdHgfTAxNIXVCh2obu1sgfL5b4/6YZ9YPvAFG+mRXl3fMD2u/fOz55DT6QB1lKqEdyoreHXcaDF93m3ECx9RjEGgQ6ll6ZWl3q+9tzMTtc9+B274surbeunKGkcPdrexTvUbL3XdC6rjLNp/9YDbJK6TD5D33qRx398Clj0wEom21G05RWEknV3ljF1DZ20WFVV+t5LRTs0iykusWobpowkuTy7+nvDLtpqaq5Fi79JSPICIejLsGoEgk2NXT6nWIK/Nuvy8CuQbxbT6lgYdO0UtQT9TqdN6Mal2jpQN9neFNqB5TycCXh8zmVZCXVNUdsbh0Z2MauY+opi2qGUMQV/I4Lw/SRo87BtRGNKrAFyjAxsDK7IjJSLakCqsD2zekmYfdoDFMF08pYymGTY0aJIse2l3bm3rYIAG1uTxjOpdJH1aHqKk8CIGMM9WUmRv5PTcv74FfoYmkWSKbfENQjz0elJuRgokJqMbHFpaiwL4JxRYEfSzztLqKP4bdVI2nuF9kW00uxi9MAezNZx7w3xjqTQtJHJF0dO6OXjl2tIzRCoyF8y1GWuhwy4GedW02qQGnOpkkjDJIA4Ekcq1a9mKkXgBV5ESdXMnXmdEaJlikkcyx7I9kqlUCbVc3tAXa936s6jVFIU1EkrRtpiybVgVpgdm14yd7KykBX3VVKG4xLU+LI87asLIojbTeR43WV1QajqlUIslRqOB/MUNXxjh8RjfTa47ipnMxRGBWQgQLEp2EblLFCQDzyPfAnr/DXgWKKOV2foSoelApkaLgvLJ1JdpIZtwrklyAOcPHo13xxRzpt1KQuqLExR0gVSrM7OSgZERfc7Pzwuq8dhinimL7lOneNggLsrbklW0W252sO3Bq6zPDtZGkPh4aSMMlBwHU7b00ookH0JAvAcXXk6wm1vaNOWKMITJZl6e7de+j2qvS74yvhXerI0q9OKGZY2aN0QKrgmRHtur09qL2XtdG7yR8ViDmDepc69ZlNjZ0mfrM2/5RQDrRINjtyMBNqklhj0yOOrDHOG8yhTUbInmJo7yyEUfz7HAtdJqmaPUSSsgLIA5dXi2KIiA2w7uDbNd83XFYxq3ZY4pQ8S0gQMxchuoqhKXaDe4Kf3yOh8Wh1EkzoylDDGvmIHnHVYrR9VDL+p+mA8V16jwsMCpZYIyvKkhqQDBJtwXx18RGMNpoyNo2B6N26KFIuhxwOPcZ5hqp7yz8X1BZiSbJJv8AP1yimbOG9vo44eM0DLJiznCyYFs2iGayVZsR5GdBkZinGodAzdgcc/0OUFtx9MWtY47pASGsE8mGnxY5G8pIy81mZgGachIYSzADuc9m+zr4PEKiWQc1fOcn9nXwmZZBI48ozvPjb4jXTxdOMi6rjE7TLf6z6pftB+M+8aHge2eT6nUljZw3iOuMjEk4gxye2+sJqN9U5vrn3wZzV5rTjcqIZjmYLMxpnzr7Fi04WdiO7ICf0JyvlQCJ2/nExN+u4SgDn8uMIJH39S/Jez0urrd8va8DqfDQdUl9TkFrtRGWUCvJVMR75t52dMCEuAOqJ7v+bd1ttX/lNV7Y+dKF1iPzbxSDknsDGQAPTKXUaA9cz7m6cbgMNy0WFAy9PbtJW+554PtjOr1MgkaUMenpyUc/h7vMEMjAbKIUbfXnmsB+fShddG9kl4ZhyeAFaEgAdh6/vlPHp1EQnABm+/kM9ecg6owshPcgRmq7eUYfX6iQStLuJj0xKO1R7vOE6m1dlEKNvci+cE3g9+Igb5x5Wls9IQNKuxdwi2+Zwrjz/pyRwDun02zxGQ2xMmkUmzYG2dgAo7AANgo4jHq9WyszM2mjcBjYBU6gKqj0XgcZEBz4hs3yhhpmqQpCFYCWPcirts0WB3dvQXiaaib7x1t5ETyfdQ+2LdayMFcpsrYZSy3d9jVHgA+B6dYjoXj4bUadzKb5lbopNvcnlmDFuT/iIwbF4dJ4iFlkLJLKeozEuN0MLFr9KskAUB6dsj4J4Zs1Op2yToIFGwSJGY1SXe0hhiI/CUlD+degrBaXVSKskk52R6qKTUDyRuSqRIGR12jaxi2tQsdxfGBY6TQdLUyaeEtFHJpVk8h+VxKYiy7rAZlIs+pW++L6e30vh0TsxSRkWQFm/ECaeVwjG7ILIpI9a5xP4c0ssDOJJJOo8CSpYWd+ipIEC8KQULjjm9/c5nTZvD4AHdWkdEhXaiyRzdRgp6g4UrTEkA8AijeA/q3kGi1CrLIo02pZVpjuaNJI2RCx52gNX1ArH/GwXn1R3sDp9KskIVmG1yZ2L0DTWY1Xm+AR65TQwSfdvugfdLJLJFJu28tXWkmaTuQVKtwt+cChgPiLxISKkrzdKo369lIQyLM0b6YkkiUl1egK4s2N2B14lc6zTsXbZLp5fw+yAgadt1erctyewxbRbgYZtzlp9RLG4JJQL+NsGw8Ls6ajij3vvnLav7SYHnibTnUal0EgUQ6VtpDBQ1Weew7dsSj+Itd1vvEWin6Zd9qStGkSzEMJHC3Yc0w5NWTQs4HcIX6EqtIzN976Rc1uCPIlha+WlcgV2xfxLQdTdpLIQyEAk21HTmVE3HkgOL55oVnPRa/xaUOn3TTAahTP5pmuiI1tSnIIOw+9nBQf6XaJDt0u6Wa1kaR+sZArL3AoUqEVVVgnTzbxrw1o5GVhyrEH8wSD/bKGaHPVPEfhvxDUgK66S4lcsVL9Slcht7V5juBOJD7L5m53R1uVSQWI3OFKjkf7S/vnLxse2c0s7eXvDgGhz1lPskc1+IlMGK8Nzt71mR/ZC5UHevmNAUbJF2Pp2y6qflxeUxaUnOy+Gfs+l1HmI2IBe5h3H0HrnSRfZVIrBllTyjd8hNUao335B/bOij8G11f9pXny8RqBQBy6Yy5Z8H8O+CNPpxtABY15jRP1r2zzP4s0u12H1OehH4Y1jctqW+UH5f2ym8S+zaRhuaUsSLPH/XJljs4uTxu68e1A5xY51/i/wlsYjzH9KypHgfP837ZmdPTlfLuRS5dfDHgh1Eqr6XznQ+BfAYnNU37Z1R+zVtOhZHIIF+2X24+UxX2oki0WkCqRdf1zxr4j8YaZySfXD+Pa+YMVZyQPrnOyzMfXL/Gsd4936gxyF5pnORvLI45Z7SJzWazMrG28zMGZgfWzSmjFsY2/DUa2ltxPvx27ZYamS5IyA1Ddflbi149MTlgG2SUj8RWNH1G08KPYfT64zrIfxoXtu5FX5eUY3XqeM05K7WTNslhEbnqP5W2mtshBckfN5eewPpkdcH2aiJY5GExG1gpAAdVV7B8xK0W4BuxhtVpVYaiUgGRCdjfzLsQMoU+lnn63jWrhufTSEtZLLtvyjdE5Jr1Ngc4FX4jI4GpiWORvvDBkbaQAXVEktTTHbt3eUHg5ZarWD71CwWShHMD+HJfm6RFLVn5T27Yj4rpVf77IwHUhQdJj3jCwCVWQn5TvJJI71z2xTVxBodbqCA08UgMbEeeMJDC6Ip9ASxJA77zd3gWep1o+/QuFkoaeZT+HJutpIGWlrcR5W5AoeuU2slkWIxnTzmNNX1upsIHSWQ6v5T5924dP5a5u6wniEC9PWaggCeLVjZJXnRUMAjRSeVUqTYHB3n3zrPEI7jkHujj91IwPJ9b9q8KB9TJptSF1SLFsKhWURq9Sb2G1g4l4rnyG+4xXx37QdKNFpCWMhEEkYCKwYltOIHc7wAoU2CLNntlf8Y+JpFFL1tUHGo8N0yRaQdRisvThImII2R1tJscm8H8T+DFfDdMirE0mg+6tsDqZD94G6YSxjlR1TGBfcEnA6Pxf7SINNJpZ2WSUnTvGqorIWDmFupcigDmOtgs898WP2gxRyQaZop06MyTmVo2CBCzsQyEb1H4vT3VQIvkZUTeIzSzdeDqz/d/EI5J9DOB1oJSHULDJyDHwy1xRUEjC/DcX3mfTldQ8+l1A1UA6y1qIpNqagxSNZ6gBjVlINd+2Bcv8Xwt4gY16waSVyJEV9u/7tHA8KOELBhsFuEI57DviPw8dA+q1W6GSYxCQGWeKeUFjI7BxasVZUIUqwBfbYrJfE/iNxTzQkiSTQTalCpNqJdXp0lKkdvIrA+1YfTVLp4DJqpdNJKfDHaVLLvK0EyKHO4Vv2DzGxdWMA2h+0+PoRTDTaoRaFa3lPLOSnQYBwNqMLDnd/hI751eimfUwR1p5RDLONQH8tiORTPW0NZIdtt1Vc5wui8VkfUaExq8STeK66OWH+Xpu8fUjkUeU0Ga+OOc9X+DyPuOm29hAgH5BaH9sBLwWSUNF1IZF6GnMRI2tubcgBoNajbGGpgD5/pmtJKWgjMalzFqHbylCpXqSAjfu2ghXvk+lZGfTBF8RCXbKrk2Sx3Q05s89lPb9MbXRxvLNGgXpPpoiQhIB5kVfl90AH1AwEOq8O6Qx/wAfqii8agMzloaYtTWCe3vhgDGRDt+doWFlA1RhA9KTub+GDx/i+mT0iIRpeoBtOjYC+17Y9/f12/0vF4G/Ccv/ABOnpipPf0C7b5+a/wBTgPaQOGVShCx7+bXkMfJxdji+/tmQy2gKjdtkY8Faolr5uhwbyetgAefaDbwgnvZIMg/tkbjfqAUVMS2B27NXb6VgAZmQWV+cMOSooliRzfPfNqDYjrsSe4uiPa/c5rV+JRIEMjqB0jW4gC6F9/plFL8b6WNfNMm8MDwbPy/S8DpdLLd2OwruDmpAaHHcV6Zw8/2q6VAK3N5aNLX96yvP2pmQBYoWNduf/YYXVdrq/BY3NOoP98Qb4T0wJO0cZzLfEWulPljC3+f/ADzcXh+tl7uR/TJ01Msp9dhB0YBxtH7ZW/FnxLEIWAYXXuMqB8Fyt/EkP7nIeLfAKrEWLEkDCz33Xj/jGrDOSPfKd2y+8W0AViMpJUznNPXnMrC5zMmRmVm9vN41EDJbM2BkxGclrpjx7QC5mFArN5nbtOOfX1fqdPc4Xew3eYqFGw7a7n68cA+mT8Q1DdQVbCHzMQFFWp4onzGjdDHNQ4EkXI/m9R/hyv8AEPE0heQOeZQNlc7jt27foe3fOr55TxGEvIxVpCgVDNt2BWHzAbSCXO3uARxxzlhr5vxdOu5yS9hlRdi2j0WJHN80B+eV0niiaZWic20qgJXIZ+mIypI4XkA2aFHLHU6hEXTLvU7JYwfMPRGUnvgKeO+Hhp4lZ5yZyI3KBFjKje6iTy+e9rAAehN8Yj4zpCZpXBkaODpHUU8aBioEi1F0yJCiFWNkWKHNZeeMeIRkwU6mtQhNEGhtcE/1yn8Z8SCHUxKrSDWKAjIpKIxiEL9Vv5AAA1nv274EvEvDUbWxIW1B63mZwYlhLwp1ItydOpWoeooBR6gDH9RLJ96TT79RteKRjIRpwtrs8ijpWxpiSew4/TXiGsTraMqWYRO+4hJDQOmkQE0vqaH65rX+LR/etMw38CcH8Kb+ZEqhs55XA8r8T+zF9TDFK+pLagTJpFbYv3eonaFOFG4r5K3Hknutc5Jfs31suo1W7VKmokX8d2T8KWF2HTMSqNykNC3cL2XbncdZxIumEMxjGrOpE3Rl29PrGcxldu/fvO3gVRBv0x5fFE+/SCpCTpoxt6Um+1klY2pW6pxz9cDh9d8MajUQ6Ix6x45J/wAYuY4gXlijEis3SVWL1ZXcW7c84CX4X1bdHVvqin3WYKYliiD9Z5FjlZdg6fmLXbA0O950vg2uYzQ6donP3BX8wovJadGM9P5o6Rju3etVeOyq0kGqQJKpM7OrbVpWUxyrv8/FFeR3AOBymq+zyaPU/wCq6qQfcokRIyEZmhlMjOvUoLtJ6gIdW/XjJaX4IGonX7xrZJI9agnWMNHG0RiVOgGYXZRZtoCqo4Jris6TwbxsTCfVTQ7QQikLJC6IsYYgs28dzISBXau+Umu8E0z6OGb7nHJINqSW0ab5AKdVZHLK4YE1tJoEUO4Aej+FNT0wRr9QYtc7KxAjRoppDsLErzL/AAyrAbAeDfpnU+GaN9HCI+tuh0XShe2lVpAQheQU9R7RItLRvaffjnJ/s50RhhcRyL1niCldRGI2L1xEOobJ5IxPxD7NNNHqI49shRyvU3zeZLbavy2nnPlBYrz79sDuZfGYYJdW0zxpsjjZP9ZcPIAJQAxL8m14A7Bs5mP420OjR0SeFnkVGHRExVXYhZAQrENtXzCzZog4bw77PvDhqGjGlDUu1d8hP4i7jKA1bWYAoaHIo/XHPC/h6NYpz09IBCemrxfytHTlpLQ25tQVUkdwO+BQ6n7Q4Xh6MWlm1OxxsZo2WMxiudhbh6LL2rsfpm9f8Sa6eRXh8OCCIWDKWZlHeyeNooehHbvnW6WaT7tJvjQTyyBTGgddrBVKoqFLA2Lus+5w3i+pZirx7dssY6opmIhDHzfKNpBZl5v144wOB8c8V8XQF5OjANnoEsi+wLMxJv0zz6bx/UmwZnAJshTtB/RaGdl9ofj5nmYX5EtVA7UOL/XPP5hznO5Xb2YcU1uwR9QfUk/mScA2rOEHy4syZGtRttWcd8N8feE2prKxlwT4NR6R4R9qFMOqoNeoAGejfD/xVBOLVhZ9M+aycd8P8WeIgqxFfXNbc8uOX0+qdoYDkYt4rDcRH+yc8h8C+1NgAkh/XPQdP8YRTRUGFkZrbj4WPG/iWKpG/POV1A5zsPiUXI1e5zktSnOcvr3+8SpGZWbzM046YMZabisWzC2TW28cvFtmzMheay6c7lt9cSabeXe66fygVVgWSR63hNXGW6LghVLJYAHm3DsT7fTF9duVioYKGAulZq9CSey8cY3rZQBGpZVt12jkkkdh/wBc6PGDqNCJZJLJHTVQm0kbWK7i9Due3f2+uLwRfeWJkLCoI2QBipV3DFnFevlFH0rN+L7w5CswLR+cRoDS2aclm4PzAVyefbNa+FV2VKydVViHTTkq3CsS10Fvvx82BDSr965ls7dJEy0WG15BIWkFHhrQUfTCndIvh8zSOTujtQaQs8Mm52A+Y9qvgenfBeLaJgypGZCwhZSItkdQ8Dln3Wb+UCj35yE+pLLEsG6RYY45/L049ibWWMKCp3tQby8DjvgP+Oab/WtFLuficoF3HYN2nnJO31Y0OTdVxVm6vxrSqy+IysAZYlUxMfmjEcCyxFD3X8QseO5vC+KapnZTGXlXTouoZt0abQySBemFjO9ym801DkepwfiehikngDDUSDVBQZOpsQKivPECqACRrXswIAu/bAabSgeIxSG98ulmDWxIUK+mO1R2UWWP1JOVenhXpRyAL1/9JsGbjfubUvHIpPf+D/L/AIQPQDC66VhM8tu0WmkELMZX61ydLqmPbShVLJYIs7TRFcz/ANFR/wCkChhYHpmUTGaTqPINkRqm4UI22zyefbAQ8LQdLw4r/E+8Tq5oBzaak6i/X5lUn8lzeo0ATReIxxqQqySGlssQYoHk+pJBYm+94GCJFkXUtGgil1EsQrqjUKfxF6rTb7feYaKngArzxh/CoPPH1lRvvcTSqqmRSjqiN0y289W0YeZubX2oAN+NyKZ3kUqYVXQPKRRXauqdrauKEdH/ACgYUTKuv6tjpjVlS9jpiVtCict2u1237msWj06rpZi2n06yicwAKlxANIkUW4cb9ocXY5r2w7aFok1caLA8kCrJHK8UYanjdrZY1CllZCBQF8X25A6xIdFFIdp261WibjiN/EQV2n0BUj9KxjxzWxodZG7KHmij6VkWxrpKF9yJK49NwPrm9RoFlk08KbYRJC8rPHHEHO0xKqglSALksiuarFImeaJpARE0OlSTbGqhJJSJGbetedPw62n3J70QDWj1yB4oi69WPWzM1sPlYTuHs+hWRf3r0w+qkTp6xVKfxFZVDKN1RQsarvypH54PSylmWcMwDarpdP8A+0Iz5fk7b93m3d/Ttlr4YHEupVn3U6FPKAEDRClA9gRf1s4FY2vQ6rrAkpvjX5W3eaJxvC1uIG5Rde/scHHqAoZqYiSGWgFYsCZXdVYAeXh/X2xqNWMSRSOzhtVIjsTTMoMjbTtqgaAoenGDWHqN0nLFIxNttjdq6BGu7JUNQOB4n45D5znPTx533xf4UyvuI+dQ4/7ws/1vONli5zj9fRxu8Yr2FLkAl41q04AyUcHGGaRaHFpVyw1PGV0hwaLMMgcm2QOWI1eM6fxF0+Vji1ZmVFivjDH5ucHqpA3IxLMvM6dJlpjDNVkszB7RrIHCHBnNRzzjWZm81lY0+v5pVVpN3qL/AE21mTR/hR33Bj/PuLwet0wZ4yVBBIsnkji+M3q9PvfYPKFUNdA2b47+1Zt5WajXJDI5kIUMikE+u2wVHuee31wcgC6aIMQCGhuyL/iKawEcHXYdl2oDwFssSR3IPA29vrhdQWaCN12r5k3UotvxApA9gecCXiHikcE/Uc+V4gvl8x3IzPVLZ5DcfllRo9eNKvnBcyaVABGC5EidS0bbe0VIKJ44OX/j8TCNSjbNrx3tAth1EG2/QVd4HWaQTahkcnakKlQGZadncF+D3AUV7c4FOuo+7KyqjzdTSRRjpozASRRtFTUPKp3A7vocfmcKujUB26LpuKxS1Q08kZble1kfvmp3aSDRSs7X1dOSoNBmZqJb379u3rjfj2muXSvbeXUKAL8vmSQEkep9BfbAofEpm3TQLHIV1UySK5G0r/D646b07kdOxtB+bmqy01WpY6yOQRS10ZlohA1mSFhSs4JAo2fSx75X+MQqV8QdgOohj2N/MqpFE8W0+nnL9u5vLHV6ZRr4ZK8zQzqTZ+UGEhQPQXZ4wOeV26y6RkBSPUPOB1YRMykSSLGY99AhpDzd7VBrm8Z8HSfqIrojDSRtGNsse8lwoRpR2Q9JRwCeWJ44zVjp0COqPFb5rdu+8Wfr/AJ/7v0xxdCL16RLRkjUgDuXeGUX+ZIHOAnpJfvMeqjTb+JIZVbqEFQdpjkG6OnAeMncLU13yel1cjQT6h2gkOoqIGJptpKhoFWNDGSxLlz35/IYXwmeOaTT9MhlXRFJF77dxgCo49CCjjaeeDg0YR6dXYUkHiEzt/soJ51L0PRd4P5A4G9ZrWXTw6gSxwtADFuKSOxJCxSRNCQpvcit83G27IzPFNBJCFjRyK0xWYRRlyYFbzO291o2z1ttvM1DgZJ9RHJotbIrqyzPLJGbHK9ONLWz2JjYj3Bx3xfx6KCUyMQyyw9MbCHIkDMUUhboNvPmPA284GR6W9WEWbhgNRsEVw7lCIrbi92QyNQNcWe+G0+vYSSSMSqSBqfYtN0Awby7rWwGIu72+mb0eoSN9KN4bpwOhIN8hYfUf5Tiay79unKuBEZT1NjmNldZFj2kDlqk5HFbTgHQM0ciyCRSR94UJsLncbBU15WDDkc1fc5qfw/dHCiF9zqzglwpoqC4Z1WzZYD+vpm/C/FN7Mzo6dKLotamiwO5mFdl44ujyeMyTxIpBDMil+mu0jhQwICmmPFggf1wFPiDwn7zFEqg+ZTtJ20tKSE4HPy1nk3jPgrwuVZSCM9sTVhFgBHN3/LXKsDXPa2GLeN+Cx6liGXnYK5XcOTzmbjt14+Tx6eC6zT8DJLHxnX+NfCTKrEC1U3+l9/yzmJo64znenpllnSk1+Vcpy11vc5Uz4jQN5rMGZljDWZWbzWVGZmZmZF2zMzMzC7ZWa2ZvN3gQ2ZmSzMD651WqACf5hgPE53Qh41BsBfMQB34N/r2zGW2N8+T/wB8hrxaRX7j+4zq8JTWSSQBemAWZaIb6cl6WzxZ/fGdVPtgSNRuJ2kUbJCkMzUB/wDLxwj8Y/7sf+PEvDP4i/7pv+KMAvi3iDPGqooYyUyhSSaVlYnsK7Ac++JeMys4jkSXptJUdohZijNRBv5dpPzdwScP4R/FX/JN/wCYyQH+qj/ff+pwN+LgxpDGTx1YQoWM+XbIoUsS9BQaHubwfjRmZ1SM7miqY8Ko4JCKCQ1s1N9OMsviH+Ev++g/46YOL/tUv+6h/wDFLgUGu0izajSuTKRLR3gxonEbyxqyhakIKng2F/XN+Ju4kkmDsU0h2tbU7blRpipUALtUr3Bsg9sLoP4Ph35/+nmyPiA/A8Q/zv8A8CHArZ9EvXbV8/hzjTklpOoyFkjZ94cUdz8cdgcsdPp/x9TvXhEjZfxJSxWpfmJbv5e3peLSn/V9T/8Anj/zEGWg/wC0z/7mL+8+BzccCwR9YojNqNNLMwKJSyqiOKIFsKevMT8oN8nHJvDRC3RG1hKICWKJvVnm6cxU7eNwogehJrAgXpNPfP8A9Om7/wC4iwvijElSTz920Zv1v72vP54DsulK6bWRxtt6O7Y+1TIEMCyhQxHoSRu5NfvlpqdKs0qRvezoM9AlfMWRd1rzag8exN4sf4Wv/wA0w/QadKGLfFspSLTspKttkFgkGjpiSLHpYBr6DAzTSmSNpnJ6sf3fa1mwNsZav8xZ797y8MO3UykFiXhXuSQNrSAbR6d85PxZyup0yqSAYoLANA1J5bA71llNqn6t72/h/wCI/wCK8CTRqEhKgbWgXqUO4EkJJb9S/wC5xw0Jr42Cb/uhzD+3f+pyrgQew8wYN/tDebB9+5yzi0yCwFWu9UKuu9YA45FCtdU0bhPYgSPwP0K5YBRv9AWjo/nx3ySaZaHlX09BgnH44HpsPHp+2AlqdrrXslMPyYWP6HPNfi/wMRksvykms9bP8/0//XOL+LudIb582ZynTpx5WV4xq/XKjU5b6vucqtTnOPXS+ZmZgzTDMiTkjkDgZebvI5mESvMvI5vCt3mXmsicG2y2Zkc1lT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1" name="10 Rectángulo"/>
          <p:cNvSpPr/>
          <p:nvPr/>
        </p:nvSpPr>
        <p:spPr>
          <a:xfrm>
            <a:off x="785786" y="1500174"/>
            <a:ext cx="7786742" cy="4278094"/>
          </a:xfrm>
          <a:prstGeom prst="rect">
            <a:avLst/>
          </a:prstGeom>
        </p:spPr>
        <p:txBody>
          <a:bodyPr wrap="square">
            <a:spAutoFit/>
          </a:bodyPr>
          <a:lstStyle/>
          <a:p>
            <a:pPr algn="just"/>
            <a:r>
              <a:rPr lang="es-ES" sz="1600" dirty="0"/>
              <a:t>El servicio de Internet en el área Informática Forense deberá ser </a:t>
            </a:r>
            <a:r>
              <a:rPr lang="es-ES" sz="1600" dirty="0" smtClean="0"/>
              <a:t>permanentemente monitoreado </a:t>
            </a:r>
            <a:r>
              <a:rPr lang="es-ES" sz="1600" dirty="0"/>
              <a:t>y controlado, así como el análisis de información de documentos </a:t>
            </a:r>
            <a:r>
              <a:rPr lang="es-ES" sz="1600" dirty="0" smtClean="0"/>
              <a:t>entrantes y/o </a:t>
            </a:r>
            <a:r>
              <a:rPr lang="es-ES" sz="1600" dirty="0"/>
              <a:t>salientes, y bloqueo de correos electrónicos pertenecientes a dominios que </a:t>
            </a:r>
            <a:r>
              <a:rPr lang="es-ES" sz="1600" dirty="0" smtClean="0"/>
              <a:t>no consten </a:t>
            </a:r>
            <a:r>
              <a:rPr lang="es-ES" sz="1600" dirty="0"/>
              <a:t>en las listas permitidas; adicionalmente el uso de dispositivos </a:t>
            </a:r>
            <a:r>
              <a:rPr lang="es-ES" sz="1600" dirty="0" smtClean="0"/>
              <a:t>de almacenamiento </a:t>
            </a:r>
            <a:r>
              <a:rPr lang="es-ES" sz="1600" dirty="0"/>
              <a:t>de información y equipos celulares de uso personal no deberán </a:t>
            </a:r>
            <a:r>
              <a:rPr lang="es-ES" sz="1600" dirty="0" smtClean="0"/>
              <a:t>ser autorizados </a:t>
            </a:r>
            <a:r>
              <a:rPr lang="es-ES" sz="1600" dirty="0"/>
              <a:t>dentro del área, excepto aquellos autorizados por la autoridad competente</a:t>
            </a:r>
            <a:r>
              <a:rPr lang="es-ES" sz="1600" dirty="0" smtClean="0"/>
              <a:t>.</a:t>
            </a:r>
          </a:p>
          <a:p>
            <a:pPr algn="just"/>
            <a:endParaRPr lang="es-ES" sz="1600" dirty="0"/>
          </a:p>
          <a:p>
            <a:pPr algn="just"/>
            <a:r>
              <a:rPr lang="es-ES" sz="1600" dirty="0"/>
              <a:t>Al ser un área crítica y sensible que se encargará de la atención especial de </a:t>
            </a:r>
            <a:r>
              <a:rPr lang="es-ES" sz="1600" dirty="0" smtClean="0"/>
              <a:t>las investigaciones </a:t>
            </a:r>
            <a:r>
              <a:rPr lang="es-ES" sz="1600" dirty="0"/>
              <a:t>sobre los incidentes informáticos reportados al CSIRT del </a:t>
            </a:r>
            <a:r>
              <a:rPr lang="es-ES" sz="1600" dirty="0" smtClean="0"/>
              <a:t>CC.FF.AA, se </a:t>
            </a:r>
            <a:r>
              <a:rPr lang="es-ES" sz="1600" dirty="0"/>
              <a:t>requerirá de controles de acceso, credenciales, procedimientos, guardianía, </a:t>
            </a:r>
            <a:r>
              <a:rPr lang="es-ES" sz="1600" dirty="0" smtClean="0"/>
              <a:t>alarmas, circuito </a:t>
            </a:r>
            <a:r>
              <a:rPr lang="es-ES" sz="1600" dirty="0"/>
              <a:t>cerrado de televisión, entre otras acciones de seguridad de alto nivel, puesto </a:t>
            </a:r>
            <a:r>
              <a:rPr lang="es-ES" sz="1600" dirty="0" smtClean="0"/>
              <a:t>que la </a:t>
            </a:r>
            <a:r>
              <a:rPr lang="es-ES" sz="1600" dirty="0"/>
              <a:t>posibilidad de riesgos, amenazas y atentados nunca pueden ser descartados y </a:t>
            </a:r>
            <a:r>
              <a:rPr lang="es-ES" sz="1600" dirty="0" smtClean="0"/>
              <a:t>podrían atentar </a:t>
            </a:r>
            <a:r>
              <a:rPr lang="es-ES" sz="1600" dirty="0"/>
              <a:t>contra la integridad de las personas, los datos, robo de información, </a:t>
            </a:r>
            <a:r>
              <a:rPr lang="es-ES" sz="1600" dirty="0" smtClean="0"/>
              <a:t>integridad de </a:t>
            </a:r>
            <a:r>
              <a:rPr lang="es-ES" sz="1600" dirty="0"/>
              <a:t>los sistemas, entre otros y debe ser capaz de asegurar la capacidad de </a:t>
            </a:r>
            <a:r>
              <a:rPr lang="es-ES" sz="1600" dirty="0" smtClean="0"/>
              <a:t>supervivencia del </a:t>
            </a:r>
            <a:r>
              <a:rPr lang="es-ES" sz="1600" dirty="0"/>
              <a:t>área ante eventos que pongan en peligro su existencia, protegiendo y </a:t>
            </a:r>
            <a:r>
              <a:rPr lang="es-ES" sz="1600" dirty="0" smtClean="0"/>
              <a:t>conservando todos </a:t>
            </a:r>
            <a:r>
              <a:rPr lang="es-ES" sz="1600" dirty="0"/>
              <a:t>los activos, indicios y/o evidencias de riesgos, desastres naturales o actos </a:t>
            </a:r>
            <a:r>
              <a:rPr lang="es-ES" sz="1600" dirty="0" smtClean="0"/>
              <a:t>mal intencionados</a:t>
            </a:r>
            <a:r>
              <a:rPr lang="es-ES" sz="1600" dirty="0"/>
              <a:t>.</a:t>
            </a:r>
          </a:p>
        </p:txBody>
      </p:sp>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es-EC" sz="3000" b="1" dirty="0" smtClean="0"/>
              <a:t>HERRAMIENTAS INFORMÁTICAS Y EQUIPAMIENTO PARA EL ÁREA INFORMÁTICA FORENSE</a:t>
            </a:r>
            <a:endParaRPr lang="es-EC" sz="3000" b="1"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500826" y="5715016"/>
            <a:ext cx="2214578" cy="642942"/>
          </a:xfrm>
          <a:prstGeom prst="rect">
            <a:avLst/>
          </a:prstGeom>
          <a:noFill/>
        </p:spPr>
      </p:pic>
      <p:sp>
        <p:nvSpPr>
          <p:cNvPr id="1026" name="AutoShape 2"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5" name="Picture 5"/>
          <p:cNvPicPr>
            <a:picLocks noChangeAspect="1" noChangeArrowheads="1"/>
          </p:cNvPicPr>
          <p:nvPr/>
        </p:nvPicPr>
        <p:blipFill>
          <a:blip r:embed="rId4"/>
          <a:srcRect/>
          <a:stretch>
            <a:fillRect/>
          </a:stretch>
        </p:blipFill>
        <p:spPr bwMode="auto">
          <a:xfrm>
            <a:off x="571472" y="5643578"/>
            <a:ext cx="2078195" cy="714380"/>
          </a:xfrm>
          <a:prstGeom prst="rect">
            <a:avLst/>
          </a:prstGeom>
          <a:noFill/>
          <a:ln w="9525">
            <a:noFill/>
            <a:miter lim="800000"/>
            <a:headEnd/>
            <a:tailEnd/>
          </a:ln>
          <a:effectLst/>
        </p:spPr>
      </p:pic>
      <p:sp>
        <p:nvSpPr>
          <p:cNvPr id="10" name="9 CuadroTexto"/>
          <p:cNvSpPr txBox="1"/>
          <p:nvPr/>
        </p:nvSpPr>
        <p:spPr>
          <a:xfrm>
            <a:off x="8715372" y="6488668"/>
            <a:ext cx="428628" cy="369332"/>
          </a:xfrm>
          <a:prstGeom prst="rect">
            <a:avLst/>
          </a:prstGeom>
          <a:noFill/>
        </p:spPr>
        <p:txBody>
          <a:bodyPr wrap="square" rtlCol="0">
            <a:spAutoFit/>
          </a:bodyPr>
          <a:lstStyle/>
          <a:p>
            <a:pPr algn="ctr"/>
            <a:r>
              <a:rPr lang="es-ES" b="1" dirty="0" smtClean="0"/>
              <a:t>23</a:t>
            </a:r>
            <a:endParaRPr lang="es-ES" b="1" dirty="0"/>
          </a:p>
        </p:txBody>
      </p:sp>
      <p:sp>
        <p:nvSpPr>
          <p:cNvPr id="32770" name="AutoShape 2" descr="data:image/jpeg;base64,/9j/4AAQSkZJRgABAQAAAQABAAD/2wCEAAkGBhQSERUUEhQUFRQUFBcYFxgXFRQYFBcWGBQVFRQVGBcXHCYeFxwjHBcYIC8gIycpLCwtGCAxNTAqNSYsLCkBCQoKDgwOFA8PFykcHBwpKSkpKSkpKSkpKSkpLCkpKSkpKSkpKSkpKSkpKSkpKSkpKSkuKSwpKSkpKSksLCwpLP/AABEIAKoBKAMBIgACEQEDEQH/xAAcAAACAgMBAQAAAAAAAAAAAAADBAIFAAEGBwj/xABDEAACAgEDAgQDBgQCBwcFAAABAgMRAAQSIRMxBSJBUQYyYQcUI3GBkTNCobFSchUkYnOzweE0grK0xNHwJUN00vH/xAAZAQEBAQEBAQAAAAAAAAAAAAAAAQIDBAX/xAAfEQEBAAICAwADAAAAAAAAAAAAAQIRAyESMUETMmH/2gAMAwEAAhEDEQA/APSJIy0ZBuxiraWo7BNnt73jvh+rDqzdr98g8wCA/wCE4C+lmKIbPPrfe8JFryIiD6e/BxZtQHJdeVBH9DzkJpgxLLyo23Xbg8/0wNdRjGKHKn3/AL39M3pi3TZiD5rPFEdqGMRhXdgKI2rft3OF0sAbTgfSv64Cp1P4FEH5fY+30yuk1QGxue1Hg2Lrmq9xjBQGGIHsWUH+vH7jAaiHyTKpICgkV9Uuh7C8DEnHRBJAO4Gr5ovYw2p1SI5LEUyUDfqCSR+xzNRFvMa2QCpY0augtcj87xOKPqsqHjaJLNCyVcIPT9cCy0sIBhJHmIo+/wAl5NmA3f4usv58stV+hOL6fzdBqWmNNxze1u3tyuZqYAJHloVEVHrZFAkhr4rdxgWTRbXkruY7/W2Gb0MYUqE43x2SPcbefz5xRZTvL2du8xdyW4JF88VuvjJeDxEEObAkQlOd1KPNtojjg3x/ywH0Y9ILZ5cqTfNbm9f0yDodpA/lcDnkkcGv64PdcDHzDztQobt2/j8uTkEdghQ2XZjfAu+GvuBVVgNamPzEjjYL7Dnv/wAs0hJO70uq/bnIapi20hgOpx2Nn1/QjnIsWWTaK22Ce/f0F1XNDAPEm0Maog//AM/vmyh2m7se2aWfdvA/+UK/uM1ptVasWGBM6aq785N5Df8ATCGUFV/TFp5edtfXA3ATZvJzOaFZCGYE17ZOWUADAzqdhm42Pr6YKOQfvhJJFUGzgRkm4wA1ATvlL4x8WRRXRBzz3x/43d7ANDM3J1x47XdeO/HUcVhTZzzH4h+MHmJ54zn9b4izHk5XPLmN7ejHCYjT6onE5JLzZOQrCo5gyVZqsJpISZFpcic1gb65zeCbMys7fW8GnAtV7VgDD+GQfer/AFwuk4Uvf7/TAxMWDL27nnj9RnR5GtPoAtoADa2L/bAJpAsLmhYJHFgXdDt+mNaEt5ntWAFXyBx39/XBRS9RZFAuyT3oi+x5Avn1wKwab7vuUd2AIokCywXkX7kZMytErIWJYBStHg7m2juDXmyeohkkskC1WvKwIDghjd1XYfvgJWabe4XkKoXaQw3K28gkduaGBiadjG8TE+QA+UA2DZUrxd2D+2KxKy6cclmmNUwBYswI5IIHAH9MstBq90juVYDaqjjdyCxblLHF1+mKSvtjjNNccpJXa1lSzqa49mv9MBfVTN0d24K0Jr5SSGC0RV01jnI6qGSJIyhBl81fMS27zOSoH69+OMZTUqU1F+XeW2gghjUYW6PPJGTl1iBtO5ZaAZW5FqWRasd+61gQTXBEhFXtp7BJO0AhmI2+XlvXD68OX2ALtnq7Zd3lA3FBfmtR9KxLwrWIhLuwCSJIVJP8omlfb9CVYGstdPFS6RmHntVJrmjE/H/TAXlmbrCHb5TIJTyu4c7im0HmyCb9sc8MkfeiMjAQKRuonfYCrwORwOb9e2DnYAzA/P8AeIiPcgmIJXv2YfocfGnCS6jYPM0St6klvxQD/QD9MAY1AKSVyVmLAUeaZWrt+eKp4mu7r+YLdUQd1ba3be/cZuZFVFEflV9MC1ccB4wW49aZucNNp1EwiAqMspKjhb2SHbx6EoDWAxppQY4zwLcGrFgFiR+XBGR1c6hmWxudlK/X5b/asmIzsWmNJNt9OVEm0Ak+lf2xnW6b8SM8VyCKHJ2k3f6YFd1QQEHzKrbh6jj1/M4bqqTYraNt+3r/ANMH0Av4lWXLAihXG7b/AG/rhNLoAFKgA7l3ews9+3pgGUAi/QPx++ZOBZPrYwa6fyoq8cXx24rj98m2n3Mp+ne8ARAFfXvk9oJr0wLw7SWJ4N/0zmPHfi6OJCFa2/Pt+uS3TUxt9Ol8Q8QSJbYjjPO/iP47JsIeM5fxr4rkl4LGs52XUk5zuW3pw45PZ/V+KM5JJysmmvIGTAO+ZdUZXxdmwjnAsc0lFj5zRGS0uEdMIDmEYTZmbci6AIyNYZlyDDKlBbMyTDMysvrU103A9zgoNSsjrt5pTf613/bCwpSSbqJBPp9LGIHTiKmNHeDfA7hS3FDtnR4zmz8KZR7vwPyvIQSK0ke08GNr/Ly1/XI6TTbWXcb6gPbimAviu4r39s34T4cOpLahCCK2s10RfJB5N3gKzQhI9Uq8AEnj6xIT/wA8V8Y8pbp8BtM117KyUeP9lmx2MUdQXDLspqDksy9MmzzV0KxHwzw3YwD2OrESu1i1KtExkOD2DXxQ78YDUOnVZykflDQ35a4KvtDfnTd/ple0dacR21HU9NjZ3bTOQefr2/XGvA9D/FZTKhRunTlXbaqhl7qdvzfKMTkO7TTMTIF6j2pROoW3AqRVbSWIIHpxgDkTa5gUlYzLEKBIpGjZmQG7AJT+uYxO8afcwUT7b3EPs6HVCB+/fi+9YOLRNtmEshWVSjsxUO4ofhMhQgGqIrb3vveR6Lfd0mDkvLKsiExfimRvKq7d4UeW1rgVeA2S/SO0rcWo6bsVBd0EiCr+quAT9PrjfiGkuVwmxBDCJBSIQ7kvQaxe2k9KPm78ZW9fZpH6jqCZfOWVhJ1eqGK7FJHoOxrbzdY18QSyo9oUV3idWAEsn4amzJQXy7Sx5N/N2OBtmV906ogSJYTt2Dc29FkJ3/Mu0OKr1Bu8f0hJcSHhHmaEAFwwCs6oxfdzbKeOw3fnaGq0jjbEhhVdSiJXUYuwjX5ozsqzGKs8cDDwzONSIaTYs5lreS4ZlaTpWQE7sWrdur09cBvT6dFGpJjKdMVQdiWQp1AGJJAJLHj0vIx6HYjq6sXUJIBG7c1wvme2G0rV3Xr9MbCl31KbT51jBAaMsh6ZW2G7i+CPesF4RrmlZ3ZBwgi8jI4sWWJIbizVD6YBmQJAhHUIYo1CjRZgxYsRdAn9ca1rU8YJYksaO0UPK3c/8sWk1FaNQwIIjj58u2xt7NdHtjWv1YPT4b+ID8p7Ue3v3wEEiJk7ts3MBYXZvI8woc+/PveG0rbQzbiQnl5Wu3PHv3GQWU7wm16EpfdtO3by1XXezVYaRwRLXupHB5oKf+WABpTtWuGFiqs9r7A/rhZtYsaqWYcD378c4lqfE1QmZrCA+oIPyjmj9eM8t+L/AI3aXyLwo/c/nkt03hhclj8YfHJJKRnygnkeued6zxEueTiuq1ZPfEjPnL29cxmM6HkmwXUyLtg7ytJtJgi+RZsjeE2ITgWyW7InCC6NuceZcroGo5bAWMlWAbcgVw5XBsMADjBHDPgTgRK5rDKuZlR9VaXVbi4r5rI9LFVYvEolkdyjAFYx6EbjYIG7nji8sI5VJi29/wCtbaP9ayaQBZZAoolFP62wvOrwqrw3xB3mCstiK6IKksflur4r1q+Tj+j8UXrygBiaXgUTxYPAP1GCBG3T7a3bwPrW1hIP6YDSqBHpSPm6oU+/O8SA/wBz+WAQ6pXm1CU3mjQEBSWHDq3A7dximg1btLGJI5E+7owLFHIdmVVBUAXVAnmu+F0MaiLStQD9amPqWbqCUH9eSPoMf8L0ix6jUAX5hE5JJJJIcE2f8oFfTAV0GtVJNQW3ANKGW0k5HSjB/l9wcqdXqUePUqrDd1t6A2NxURSAWRxZUi8s9JEYn1oUszDY4LEkljAT/dewxTQ6YRNpukSOvC4drvcwjWRZWv5m3E8/7VYAfCvHYpZ5JdwjTZGg6lIxYM7Nw3oNwF+vNYquujXSadt6HoSqzLvXdtV5EYhbskK26vphxvTR6hRJISNVJHvLEyBWnQFr9Dtc/l6YHxLT9J5NPGSsb/dj3JKCTUGGUIx8y7gB69yT64Gl1kcul1sqOpSQs0dkAkLDGhYA8gEqa98tfEPE4oNQs0zKsTQMm8mwGEiuE49WF17kVlbqtIVi10MZ2dFQ6MVDuqvCzlFZrPDKaJur/LHdX4Yk82niIVUeKSRtiorll6SoLq6HULV6kC+MAmj0xWHw/cvnDxKbHmAMMtKfUd+3vk2mVWeGwJm16SIn8zIzxvvUdyuwOCfTaRlTo9P95UcKjRaZpLWOMb5lmmhDMNvK/gny9vOfYYeKBH3asoi9JoFVFRKMcscDy2a3WTMa542D3Nh0A0e2bVrGtF9PGwod3b7wt/ndZHQCOV41Sih0oDgHsN6BFau384r88hBowurmVlTYIEdAm8NQklU7muyTXbsP3OVkEH3dOooXfq06nG5QspaNRe0guoEo78+XvzgWuhRelowwG0CqIFbhGyoK/Q1gII1a91FVim6d9gFlYWD6UAvPsM1qfD60+ogI6vSUFd7uqspUv5gp9CD278dsJ4n4QsghiUcKnUFs5A2BQqABux3c/QeuA7pk/FRiTbQc2eOCh7enc4rFMsaq5bbuRy7fUUdx/I3gjrSfx9xWOMKpsm6cIzG+wq14r0OeTfF/xT1JZBGSEJ7bibo967C+9DJbpvDC5Ux8Y/GhkHSRj01J5J5bzEgnPPtTqLyWp1FnEJZM5+3skmM1EZZMXZskxwZypaPHJebbFlasZjN4AjmiMOY8iVyGgjkThGrBk4NI3lhotX6HK/LHwPwxppVVR64q4rFtMauuMVePPZD8JxJpBvABA755Z40ESQhTxjTEvlbIp3jyHTxouDmqGRotVZmElrMw0+oNNpNrK5C05qgoBW+RyOT9bw8aXOysoA2AqQzbj5iDdHgfTAxNIXVCh2obu1sgfL5b4/6YZ9YPvAFG+mRXl3fMD2u/fOz55DT6QB1lKqEdyoreHXcaDF93m3ECx9RjEGgQ6ll6ZWl3q+9tzMTtc9+B274surbeunKGkcPdrexTvUbL3XdC6rjLNp/9YDbJK6TD5D33qRx398Clj0wEom21G05RWEknV3ljF1DZ20WFVV+t5LRTs0iykusWobpowkuTy7+nvDLtpqaq5Fi79JSPICIejLsGoEgk2NXT6nWIK/Nuvy8CuQbxbT6lgYdO0UtQT9TqdN6Mal2jpQN9neFNqB5TycCXh8zmVZCXVNUdsbh0Z2MauY+opi2qGUMQV/I4Lw/SRo87BtRGNKrAFyjAxsDK7IjJSLakCqsD2zekmYfdoDFMF08pYymGTY0aJIse2l3bm3rYIAG1uTxjOpdJH1aHqKk8CIGMM9WUmRv5PTcv74FfoYmkWSKbfENQjz0elJuRgokJqMbHFpaiwL4JxRYEfSzztLqKP4bdVI2nuF9kW00uxi9MAezNZx7w3xjqTQtJHJF0dO6OXjl2tIzRCoyF8y1GWuhwy4GedW02qQGnOpkkjDJIA4Ekcq1a9mKkXgBV5ESdXMnXmdEaJlikkcyx7I9kqlUCbVc3tAXa936s6jVFIU1EkrRtpiybVgVpgdm14yd7KykBX3VVKG4xLU+LI87asLIojbTeR43WV1QajqlUIslRqOB/MUNXxjh8RjfTa47ipnMxRGBWQgQLEp2EblLFCQDzyPfAnr/DXgWKKOV2foSoelApkaLgvLJ1JdpIZtwrklyAOcPHo13xxRzpt1KQuqLExR0gVSrM7OSgZERfc7Pzwuq8dhinimL7lOneNggLsrbklW0W252sO3Bq6zPDtZGkPh4aSMMlBwHU7b00ookH0JAvAcXXk6wm1vaNOWKMITJZl6e7de+j2qvS74yvhXerI0q9OKGZY2aN0QKrgmRHtur09qL2XtdG7yR8ViDmDepc69ZlNjZ0mfrM2/5RQDrRINjtyMBNqklhj0yOOrDHOG8yhTUbInmJo7yyEUfz7HAtdJqmaPUSSsgLIA5dXi2KIiA2w7uDbNd83XFYxq3ZY4pQ8S0gQMxchuoqhKXaDe4Kf3yOh8Wh1EkzoylDDGvmIHnHVYrR9VDL+p+mA8V16jwsMCpZYIyvKkhqQDBJtwXx18RGMNpoyNo2B6N26KFIuhxwOPcZ5hqp7yz8X1BZiSbJJv8AP1yimbOG9vo44eM0DLJiznCyYFs2iGayVZsR5GdBkZinGodAzdgcc/0OUFtx9MWtY47pASGsE8mGnxY5G8pIy81mZgGachIYSzADuc9m+zr4PEKiWQc1fOcn9nXwmZZBI48ozvPjb4jXTxdOMi6rjE7TLf6z6pftB+M+8aHge2eT6nUljZw3iOuMjEk4gxye2+sJqN9U5vrn3wZzV5rTjcqIZjmYLMxpnzr7Fi04WdiO7ICf0JyvlQCJ2/nExN+u4SgDn8uMIJH39S/Jez0urrd8va8DqfDQdUl9TkFrtRGWUCvJVMR75t52dMCEuAOqJ7v+bd1ttX/lNV7Y+dKF1iPzbxSDknsDGQAPTKXUaA9cz7m6cbgMNy0WFAy9PbtJW+554PtjOr1MgkaUMenpyUc/h7vMEMjAbKIUbfXnmsB+fShddG9kl4ZhyeAFaEgAdh6/vlPHp1EQnABm+/kM9ecg6owshPcgRmq7eUYfX6iQStLuJj0xKO1R7vOE6m1dlEKNvci+cE3g9+Igb5x5Wls9IQNKuxdwi2+Zwrjz/pyRwDun02zxGQ2xMmkUmzYG2dgAo7AANgo4jHq9WyszM2mjcBjYBU6gKqj0XgcZEBz4hs3yhhpmqQpCFYCWPcirts0WB3dvQXiaaib7x1t5ETyfdQ+2LdayMFcpsrYZSy3d9jVHgA+B6dYjoXj4bUadzKb5lbopNvcnlmDFuT/iIwbF4dJ4iFlkLJLKeozEuN0MLFr9KskAUB6dsj4J4Zs1Op2yToIFGwSJGY1SXe0hhiI/CUlD+degrBaXVSKskk52R6qKTUDyRuSqRIGR12jaxi2tQsdxfGBY6TQdLUyaeEtFHJpVk8h+VxKYiy7rAZlIs+pW++L6e30vh0TsxSRkWQFm/ECaeVwjG7ILIpI9a5xP4c0ssDOJJJOo8CSpYWd+ipIEC8KQULjjm9/c5nTZvD4AHdWkdEhXaiyRzdRgp6g4UrTEkA8AijeA/q3kGi1CrLIo02pZVpjuaNJI2RCx52gNX1ArH/GwXn1R3sDp9KskIVmG1yZ2L0DTWY1Xm+AR65TQwSfdvugfdLJLJFJu28tXWkmaTuQVKtwt+cChgPiLxISKkrzdKo369lIQyLM0b6YkkiUl1egK4s2N2B14lc6zTsXbZLp5fw+yAgadt1erctyewxbRbgYZtzlp9RLG4JJQL+NsGw8Ls6ajij3vvnLav7SYHnibTnUal0EgUQ6VtpDBQ1Weew7dsSj+Itd1vvEWin6Zd9qStGkSzEMJHC3Yc0w5NWTQs4HcIX6EqtIzN976Rc1uCPIlha+WlcgV2xfxLQdTdpLIQyEAk21HTmVE3HkgOL55oVnPRa/xaUOn3TTAahTP5pmuiI1tSnIIOw+9nBQf6XaJDt0u6Wa1kaR+sZArL3AoUqEVVVgnTzbxrw1o5GVhyrEH8wSD/bKGaHPVPEfhvxDUgK66S4lcsVL9Slcht7V5juBOJD7L5m53R1uVSQWI3OFKjkf7S/vnLxse2c0s7eXvDgGhz1lPskc1+IlMGK8Nzt71mR/ZC5UHevmNAUbJF2Pp2y6qflxeUxaUnOy+Gfs+l1HmI2IBe5h3H0HrnSRfZVIrBllTyjd8hNUao335B/bOij8G11f9pXny8RqBQBy6Yy5Z8H8O+CNPpxtABY15jRP1r2zzP4s0u12H1OehH4Y1jctqW+UH5f2ym8S+zaRhuaUsSLPH/XJljs4uTxu68e1A5xY51/i/wlsYjzH9KypHgfP837ZmdPTlfLuRS5dfDHgh1Eqr6XznQ+BfAYnNU37Z1R+zVtOhZHIIF+2X24+UxX2oki0WkCqRdf1zxr4j8YaZySfXD+Pa+YMVZyQPrnOyzMfXL/Gsd4936gxyF5pnORvLI45Z7SJzWazMrG28zMGZgfWzSmjFsY2/DUa2ltxPvx27ZYamS5IyA1Ddflbi149MTlgG2SUj8RWNH1G08KPYfT64zrIfxoXtu5FX5eUY3XqeM05K7WTNslhEbnqP5W2mtshBckfN5eewPpkdcH2aiJY5GExG1gpAAdVV7B8xK0W4BuxhtVpVYaiUgGRCdjfzLsQMoU+lnn63jWrhufTSEtZLLtvyjdE5Jr1Ngc4FX4jI4GpiWORvvDBkbaQAXVEktTTHbt3eUHg5ZarWD71CwWShHMD+HJfm6RFLVn5T27Yj4rpVf77IwHUhQdJj3jCwCVWQn5TvJJI71z2xTVxBodbqCA08UgMbEeeMJDC6Ip9ASxJA77zd3gWep1o+/QuFkoaeZT+HJutpIGWlrcR5W5AoeuU2slkWIxnTzmNNX1upsIHSWQ6v5T5924dP5a5u6wniEC9PWaggCeLVjZJXnRUMAjRSeVUqTYHB3n3zrPEI7jkHujj91IwPJ9b9q8KB9TJptSF1SLFsKhWURq9Sb2G1g4l4rnyG+4xXx37QdKNFpCWMhEEkYCKwYltOIHc7wAoU2CLNntlf8Y+JpFFL1tUHGo8N0yRaQdRisvThImII2R1tJscm8H8T+DFfDdMirE0mg+6tsDqZD94G6YSxjlR1TGBfcEnA6Pxf7SINNJpZ2WSUnTvGqorIWDmFupcigDmOtgs898WP2gxRyQaZop06MyTmVo2CBCzsQyEb1H4vT3VQIvkZUTeIzSzdeDqz/d/EI5J9DOB1oJSHULDJyDHwy1xRUEjC/DcX3mfTldQ8+l1A1UA6y1qIpNqagxSNZ6gBjVlINd+2Bcv8Xwt4gY16waSVyJEV9u/7tHA8KOELBhsFuEI57DviPw8dA+q1W6GSYxCQGWeKeUFjI7BxasVZUIUqwBfbYrJfE/iNxTzQkiSTQTalCpNqJdXp0lKkdvIrA+1YfTVLp4DJqpdNJKfDHaVLLvK0EyKHO4Vv2DzGxdWMA2h+0+PoRTDTaoRaFa3lPLOSnQYBwNqMLDnd/hI751eimfUwR1p5RDLONQH8tiORTPW0NZIdtt1Vc5wui8VkfUaExq8STeK66OWH+Xpu8fUjkUeU0Ga+OOc9X+DyPuOm29hAgH5BaH9sBLwWSUNF1IZF6GnMRI2tubcgBoNajbGGpgD5/pmtJKWgjMalzFqHbylCpXqSAjfu2ghXvk+lZGfTBF8RCXbKrk2Sx3Q05s89lPb9MbXRxvLNGgXpPpoiQhIB5kVfl90AH1AwEOq8O6Qx/wAfqii8agMzloaYtTWCe3vhgDGRDt+doWFlA1RhA9KTub+GDx/i+mT0iIRpeoBtOjYC+17Y9/f12/0vF4G/Ccv/ABOnpipPf0C7b5+a/wBTgPaQOGVShCx7+bXkMfJxdji+/tmQy2gKjdtkY8Faolr5uhwbyetgAefaDbwgnvZIMg/tkbjfqAUVMS2B27NXb6VgAZmQWV+cMOSooliRzfPfNqDYjrsSe4uiPa/c5rV+JRIEMjqB0jW4gC6F9/plFL8b6WNfNMm8MDwbPy/S8DpdLLd2OwruDmpAaHHcV6Zw8/2q6VAK3N5aNLX96yvP2pmQBYoWNduf/YYXVdrq/BY3NOoP98Qb4T0wJO0cZzLfEWulPljC3+f/ADzcXh+tl7uR/TJ01Msp9dhB0YBxtH7ZW/FnxLEIWAYXXuMqB8Fyt/EkP7nIeLfAKrEWLEkDCz33Xj/jGrDOSPfKd2y+8W0AViMpJUznNPXnMrC5zMmRmVm9vN41EDJbM2BkxGclrpjx7QC5mFArN5nbtOOfX1fqdPc4Xew3eYqFGw7a7n68cA+mT8Q1DdQVbCHzMQFFWp4onzGjdDHNQ4EkXI/m9R/hyv8AEPE0heQOeZQNlc7jt27foe3fOr55TxGEvIxVpCgVDNt2BWHzAbSCXO3uARxxzlhr5vxdOu5yS9hlRdi2j0WJHN80B+eV0niiaZWic20qgJXIZ+mIypI4XkA2aFHLHU6hEXTLvU7JYwfMPRGUnvgKeO+Hhp4lZ5yZyI3KBFjKje6iTy+e9rAAehN8Yj4zpCZpXBkaODpHUU8aBioEi1F0yJCiFWNkWKHNZeeMeIRkwU6mtQhNEGhtcE/1yn8Z8SCHUxKrSDWKAjIpKIxiEL9Vv5AAA1nv274EvEvDUbWxIW1B63mZwYlhLwp1ItydOpWoeooBR6gDH9RLJ96TT79RteKRjIRpwtrs8ijpWxpiSew4/TXiGsTraMqWYRO+4hJDQOmkQE0vqaH65rX+LR/etMw38CcH8Kb+ZEqhs55XA8r8T+zF9TDFK+pLagTJpFbYv3eonaFOFG4r5K3Hknutc5Jfs31suo1W7VKmokX8d2T8KWF2HTMSqNykNC3cL2XbncdZxIumEMxjGrOpE3Rl29PrGcxldu/fvO3gVRBv0x5fFE+/SCpCTpoxt6Um+1klY2pW6pxz9cDh9d8MajUQ6Ix6x45J/wAYuY4gXlijEis3SVWL1ZXcW7c84CX4X1bdHVvqin3WYKYliiD9Z5FjlZdg6fmLXbA0O950vg2uYzQ6donP3BX8wovJadGM9P5o6Rju3etVeOyq0kGqQJKpM7OrbVpWUxyrv8/FFeR3AOBymq+zyaPU/wCq6qQfcokRIyEZmhlMjOvUoLtJ6gIdW/XjJaX4IGonX7xrZJI9agnWMNHG0RiVOgGYXZRZtoCqo4Jris6TwbxsTCfVTQ7QQikLJC6IsYYgs28dzISBXau+Umu8E0z6OGb7nHJINqSW0ab5AKdVZHLK4YE1tJoEUO4Aej+FNT0wRr9QYtc7KxAjRoppDsLErzL/AAyrAbAeDfpnU+GaN9HCI+tuh0XShe2lVpAQheQU9R7RItLRvaffjnJ/s50RhhcRyL1niCldRGI2L1xEOobJ5IxPxD7NNNHqI49shRyvU3zeZLbavy2nnPlBYrz79sDuZfGYYJdW0zxpsjjZP9ZcPIAJQAxL8m14A7Bs5mP420OjR0SeFnkVGHRExVXYhZAQrENtXzCzZog4bw77PvDhqGjGlDUu1d8hP4i7jKA1bWYAoaHIo/XHPC/h6NYpz09IBCemrxfytHTlpLQ25tQVUkdwO+BQ6n7Q4Xh6MWlm1OxxsZo2WMxiudhbh6LL2rsfpm9f8Sa6eRXh8OCCIWDKWZlHeyeNooehHbvnW6WaT7tJvjQTyyBTGgddrBVKoqFLA2Lus+5w3i+pZirx7dssY6opmIhDHzfKNpBZl5v144wOB8c8V8XQF5OjANnoEsi+wLMxJv0zz6bx/UmwZnAJshTtB/RaGdl9ofj5nmYX5EtVA7UOL/XPP5hznO5Xb2YcU1uwR9QfUk/mScA2rOEHy4syZGtRttWcd8N8feE2prKxlwT4NR6R4R9qFMOqoNeoAGejfD/xVBOLVhZ9M+aycd8P8WeIgqxFfXNbc8uOX0+qdoYDkYt4rDcRH+yc8h8C+1NgAkh/XPQdP8YRTRUGFkZrbj4WPG/iWKpG/POV1A5zsPiUXI1e5zktSnOcvr3+8SpGZWbzM046YMZabisWzC2TW28cvFtmzMheay6c7lt9cSabeXe66fygVVgWSR63hNXGW6LghVLJYAHm3DsT7fTF9duVioYKGAulZq9CSey8cY3rZQBGpZVt12jkkkdh/wBc6PGDqNCJZJLJHTVQm0kbWK7i9Due3f2+uLwRfeWJkLCoI2QBipV3DFnFevlFH0rN+L7w5CswLR+cRoDS2aclm4PzAVyefbNa+FV2VKydVViHTTkq3CsS10Fvvx82BDSr965ls7dJEy0WG15BIWkFHhrQUfTCndIvh8zSOTujtQaQs8Mm52A+Y9qvgenfBeLaJgypGZCwhZSItkdQ8Dln3Wb+UCj35yE+pLLEsG6RYY45/L049ibWWMKCp3tQby8DjvgP+Oab/WtFLuficoF3HYN2nnJO31Y0OTdVxVm6vxrSqy+IysAZYlUxMfmjEcCyxFD3X8QseO5vC+KapnZTGXlXTouoZt0abQySBemFjO9ym801DkepwfiehikngDDUSDVBQZOpsQKivPECqACRrXswIAu/bAabSgeIxSG98ulmDWxIUK+mO1R2UWWP1JOVenhXpRyAL1/9JsGbjfubUvHIpPf+D/L/AIQPQDC66VhM8tu0WmkELMZX61ydLqmPbShVLJYIs7TRFcz/ANFR/wCkChhYHpmUTGaTqPINkRqm4UI22zyefbAQ8LQdLw4r/E+8Tq5oBzaak6i/X5lUn8lzeo0ATReIxxqQqySGlssQYoHk+pJBYm+94GCJFkXUtGgil1EsQrqjUKfxF6rTb7feYaKngArzxh/CoPPH1lRvvcTSqqmRSjqiN0y289W0YeZubX2oAN+NyKZ3kUqYVXQPKRRXauqdrauKEdH/ACgYUTKuv6tjpjVlS9jpiVtCict2u1237msWj06rpZi2n06yicwAKlxANIkUW4cb9ocXY5r2w7aFok1caLA8kCrJHK8UYanjdrZY1CllZCBQF8X25A6xIdFFIdp261WibjiN/EQV2n0BUj9KxjxzWxodZG7KHmij6VkWxrpKF9yJK49NwPrm9RoFlk08KbYRJC8rPHHEHO0xKqglSALksiuarFImeaJpARE0OlSTbGqhJJSJGbetedPw62n3J70QDWj1yB4oi69WPWzM1sPlYTuHs+hWRf3r0w+qkTp6xVKfxFZVDKN1RQsarvypH54PSylmWcMwDarpdP8A+0Iz5fk7b93m3d/Ttlr4YHEupVn3U6FPKAEDRClA9gRf1s4FY2vQ6rrAkpvjX5W3eaJxvC1uIG5Rde/scHHqAoZqYiSGWgFYsCZXdVYAeXh/X2xqNWMSRSOzhtVIjsTTMoMjbTtqgaAoenGDWHqN0nLFIxNttjdq6BGu7JUNQOB4n45D5znPTx533xf4UyvuI+dQ4/7ws/1vONli5zj9fRxu8Yr2FLkAl41q04AyUcHGGaRaHFpVyw1PGV0hwaLMMgcm2QOWI1eM6fxF0+Vji1ZmVFivjDH5ucHqpA3IxLMvM6dJlpjDNVkszB7RrIHCHBnNRzzjWZm81lY0+v5pVVpN3qL/AE21mTR/hR33Bj/PuLwet0wZ4yVBBIsnkji+M3q9PvfYPKFUNdA2b47+1Zt5WajXJDI5kIUMikE+u2wVHuee31wcgC6aIMQCGhuyL/iKawEcHXYdl2oDwFssSR3IPA29vrhdQWaCN12r5k3UotvxApA9gecCXiHikcE/Uc+V4gvl8x3IzPVLZ5DcfllRo9eNKvnBcyaVABGC5EidS0bbe0VIKJ44OX/j8TCNSjbNrx3tAth1EG2/QVd4HWaQTahkcnakKlQGZadncF+D3AUV7c4FOuo+7KyqjzdTSRRjpozASRRtFTUPKp3A7vocfmcKujUB26LpuKxS1Q08kZble1kfvmp3aSDRSs7X1dOSoNBmZqJb379u3rjfj2muXSvbeXUKAL8vmSQEkep9BfbAofEpm3TQLHIV1UySK5G0r/D646b07kdOxtB+bmqy01WpY6yOQRS10ZlohA1mSFhSs4JAo2fSx75X+MQqV8QdgOohj2N/MqpFE8W0+nnL9u5vLHV6ZRr4ZK8zQzqTZ+UGEhQPQXZ4wOeV26y6RkBSPUPOB1YRMykSSLGY99AhpDzd7VBrm8Z8HSfqIrojDSRtGNsse8lwoRpR2Q9JRwCeWJ44zVjp0COqPFb5rdu+8Wfr/AJ/7v0xxdCL16RLRkjUgDuXeGUX+ZIHOAnpJfvMeqjTb+JIZVbqEFQdpjkG6OnAeMncLU13yel1cjQT6h2gkOoqIGJptpKhoFWNDGSxLlz35/IYXwmeOaTT9MhlXRFJF77dxgCo49CCjjaeeDg0YR6dXYUkHiEzt/soJ51L0PRd4P5A4G9ZrWXTw6gSxwtADFuKSOxJCxSRNCQpvcit83G27IzPFNBJCFjRyK0xWYRRlyYFbzO291o2z1ttvM1DgZJ9RHJotbIrqyzPLJGbHK9ONLWz2JjYj3Bx3xfx6KCUyMQyyw9MbCHIkDMUUhboNvPmPA284GR6W9WEWbhgNRsEVw7lCIrbi92QyNQNcWe+G0+vYSSSMSqSBqfYtN0Awby7rWwGIu72+mb0eoSN9KN4bpwOhIN8hYfUf5Tiay79unKuBEZT1NjmNldZFj2kDlqk5HFbTgHQM0ciyCRSR94UJsLncbBU15WDDkc1fc5qfw/dHCiF9zqzglwpoqC4Z1WzZYD+vpm/C/FN7Mzo6dKLotamiwO5mFdl44ujyeMyTxIpBDMil+mu0jhQwICmmPFggf1wFPiDwn7zFEqg+ZTtJ20tKSE4HPy1nk3jPgrwuVZSCM9sTVhFgBHN3/LXKsDXPa2GLeN+Cx6liGXnYK5XcOTzmbjt14+Tx6eC6zT8DJLHxnX+NfCTKrEC1U3+l9/yzmJo64znenpllnSk1+Vcpy11vc5Uz4jQN5rMGZljDWZWbzWVGZmZmZF2zMzMzC7ZWa2ZvN3gQ2ZmSzMD651WqACf5hgPE53Qh41BsBfMQB34N/r2zGW2N8+T/wB8hrxaRX7j+4zq8JTWSSQBemAWZaIb6cl6WzxZ/fGdVPtgSNRuJ2kUbJCkMzUB/wDLxwj8Y/7sf+PEvDP4i/7pv+KMAvi3iDPGqooYyUyhSSaVlYnsK7Ac++JeMys4jkSXptJUdohZijNRBv5dpPzdwScP4R/FX/JN/wCYyQH+qj/ff+pwN+LgxpDGTx1YQoWM+XbIoUsS9BQaHubwfjRmZ1SM7miqY8Ko4JCKCQ1s1N9OMsviH+Ev++g/46YOL/tUv+6h/wDFLgUGu0izajSuTKRLR3gxonEbyxqyhakIKng2F/XN+Ju4kkmDsU0h2tbU7blRpipUALtUr3Bsg9sLoP4Ph35/+nmyPiA/A8Q/zv8A8CHArZ9EvXbV8/hzjTklpOoyFkjZ94cUdz8cdgcsdPp/x9TvXhEjZfxJSxWpfmJbv5e3peLSn/V9T/8Anj/zEGWg/wC0z/7mL+8+BzccCwR9YojNqNNLMwKJSyqiOKIFsKevMT8oN8nHJvDRC3RG1hKICWKJvVnm6cxU7eNwogehJrAgXpNPfP8A9Om7/wC4iwvijElSTz920Zv1v72vP54DsulK6bWRxtt6O7Y+1TIEMCyhQxHoSRu5NfvlpqdKs0qRvezoM9AlfMWRd1rzag8exN4sf4Wv/wA0w/QadKGLfFspSLTspKttkFgkGjpiSLHpYBr6DAzTSmSNpnJ6sf3fa1mwNsZav8xZ797y8MO3UykFiXhXuSQNrSAbR6d85PxZyup0yqSAYoLANA1J5bA71llNqn6t72/h/wCI/wCK8CTRqEhKgbWgXqUO4EkJJb9S/wC5xw0Jr42Cb/uhzD+3f+pyrgQew8wYN/tDebB9+5yzi0yCwFWu9UKuu9YA45FCtdU0bhPYgSPwP0K5YBRv9AWjo/nx3ySaZaHlX09BgnH44HpsPHp+2AlqdrrXslMPyYWP6HPNfi/wMRksvykms9bP8/0//XOL+LudIb582ZynTpx5WV4xq/XKjU5b6vucqtTnOPXS+ZmZgzTDMiTkjkDgZebvI5mESvMvI5vCt3mXmsicG2y2Zkc1lT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3" name="12 Rectángulo"/>
          <p:cNvSpPr/>
          <p:nvPr/>
        </p:nvSpPr>
        <p:spPr>
          <a:xfrm>
            <a:off x="928662" y="2000240"/>
            <a:ext cx="7643866" cy="2708434"/>
          </a:xfrm>
          <a:prstGeom prst="rect">
            <a:avLst/>
          </a:prstGeom>
        </p:spPr>
        <p:txBody>
          <a:bodyPr wrap="square">
            <a:spAutoFit/>
          </a:bodyPr>
          <a:lstStyle/>
          <a:p>
            <a:pPr algn="just"/>
            <a:r>
              <a:rPr lang="es-ES" sz="1700" dirty="0"/>
              <a:t>En la actualidad el incremento del uso de la tecnología ha facilitado </a:t>
            </a:r>
            <a:r>
              <a:rPr lang="es-ES" sz="1700" dirty="0" smtClean="0"/>
              <a:t>el acontecimiento </a:t>
            </a:r>
            <a:r>
              <a:rPr lang="es-ES" sz="1700" dirty="0"/>
              <a:t>de delitos que involucra medios tecnológicos e información </a:t>
            </a:r>
            <a:r>
              <a:rPr lang="es-ES" sz="1700" dirty="0" smtClean="0"/>
              <a:t>digital cambiando </a:t>
            </a:r>
            <a:r>
              <a:rPr lang="es-ES" sz="1700" dirty="0"/>
              <a:t>la manera tradicional de realizar las investigaciones, motivo por el cual </a:t>
            </a:r>
            <a:r>
              <a:rPr lang="es-ES" sz="1700" dirty="0" smtClean="0"/>
              <a:t>hoy en </a:t>
            </a:r>
            <a:r>
              <a:rPr lang="es-ES" sz="1700" dirty="0"/>
              <a:t>día se deben emplear una variedad de equipos y herramientas forenses </a:t>
            </a:r>
            <a:r>
              <a:rPr lang="es-ES" sz="1700" dirty="0" smtClean="0"/>
              <a:t>especializadas en </a:t>
            </a:r>
            <a:r>
              <a:rPr lang="es-ES" sz="1700" dirty="0"/>
              <a:t>la recopilación y tratamiento de los indicios y evidencias, dada la complejidad de </a:t>
            </a:r>
            <a:r>
              <a:rPr lang="es-ES" sz="1700" dirty="0" smtClean="0"/>
              <a:t>los actuales </a:t>
            </a:r>
            <a:r>
              <a:rPr lang="es-ES" sz="1700" dirty="0"/>
              <a:t>sistemas y equipos tecnológicos a ser investigados, el investigador </a:t>
            </a:r>
            <a:r>
              <a:rPr lang="es-ES" sz="1700" dirty="0" smtClean="0"/>
              <a:t>debe apoyarse </a:t>
            </a:r>
            <a:r>
              <a:rPr lang="es-ES" sz="1700" dirty="0"/>
              <a:t>en el uso de varias herramientas que permitan minimizar la cantidad </a:t>
            </a:r>
            <a:r>
              <a:rPr lang="es-ES" sz="1700" dirty="0" smtClean="0"/>
              <a:t>de errores</a:t>
            </a:r>
            <a:r>
              <a:rPr lang="es-ES" sz="1700" dirty="0"/>
              <a:t>, pérdidas de información e incertidumbre de un proceso, lo cual puede </a:t>
            </a:r>
            <a:r>
              <a:rPr lang="es-ES" sz="1700" dirty="0" smtClean="0"/>
              <a:t>ser logrado </a:t>
            </a:r>
            <a:r>
              <a:rPr lang="es-ES" sz="1700" dirty="0"/>
              <a:t>mediante el empleo de equipamiento informático forense especializado.</a:t>
            </a:r>
          </a:p>
        </p:txBody>
      </p:sp>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600" b="1" dirty="0" smtClean="0"/>
              <a:t>OBJETIVOS</a:t>
            </a:r>
            <a:endParaRPr lang="es-EC" sz="3600" b="1" dirty="0"/>
          </a:p>
        </p:txBody>
      </p:sp>
      <p:sp>
        <p:nvSpPr>
          <p:cNvPr id="6" name="5 Marcador de contenido"/>
          <p:cNvSpPr>
            <a:spLocks noGrp="1"/>
          </p:cNvSpPr>
          <p:nvPr>
            <p:ph idx="1"/>
          </p:nvPr>
        </p:nvSpPr>
        <p:spPr>
          <a:xfrm>
            <a:off x="457200" y="1600200"/>
            <a:ext cx="8229600" cy="4900634"/>
          </a:xfrm>
        </p:spPr>
        <p:txBody>
          <a:bodyPr>
            <a:normAutofit fontScale="25000" lnSpcReduction="20000"/>
          </a:bodyPr>
          <a:lstStyle/>
          <a:p>
            <a:pPr marL="0" indent="0">
              <a:buNone/>
            </a:pPr>
            <a:r>
              <a:rPr lang="es-EC" sz="6400" b="1" dirty="0" smtClean="0"/>
              <a:t>Objetivo General:</a:t>
            </a:r>
          </a:p>
          <a:p>
            <a:pPr marL="0" indent="0">
              <a:buNone/>
            </a:pPr>
            <a:endParaRPr lang="es-EC" sz="6400" b="1" dirty="0" smtClean="0"/>
          </a:p>
          <a:p>
            <a:pPr marL="0" indent="0" algn="just">
              <a:buNone/>
            </a:pPr>
            <a:r>
              <a:rPr lang="es-EC" sz="6400" dirty="0"/>
              <a:t>Proponer el Diseño de un Área Informática Forense para un Equipo </a:t>
            </a:r>
            <a:r>
              <a:rPr lang="es-EC" sz="6400" dirty="0" smtClean="0"/>
              <a:t>de Respuestas </a:t>
            </a:r>
            <a:r>
              <a:rPr lang="es-EC" sz="6400" dirty="0"/>
              <a:t>Ante Incidentes </a:t>
            </a:r>
            <a:r>
              <a:rPr lang="es-EC" sz="6400" dirty="0" smtClean="0"/>
              <a:t>de Seguridad </a:t>
            </a:r>
            <a:r>
              <a:rPr lang="es-EC" sz="6400" dirty="0"/>
              <a:t>Informáticos (CSIRT), </a:t>
            </a:r>
            <a:r>
              <a:rPr lang="es-EC" sz="6400" dirty="0" smtClean="0"/>
              <a:t>basado </a:t>
            </a:r>
            <a:r>
              <a:rPr lang="es-EC" sz="6400" dirty="0"/>
              <a:t>en </a:t>
            </a:r>
            <a:r>
              <a:rPr lang="es-EC" sz="6400" dirty="0" smtClean="0"/>
              <a:t>las mejores </a:t>
            </a:r>
            <a:r>
              <a:rPr lang="es-EC" sz="6400" dirty="0"/>
              <a:t>prácticas y directrices que </a:t>
            </a:r>
            <a:r>
              <a:rPr lang="es-EC" sz="6400" dirty="0" smtClean="0"/>
              <a:t>permitan realizar </a:t>
            </a:r>
            <a:r>
              <a:rPr lang="es-EC" sz="6400" dirty="0"/>
              <a:t>la recopilación, </a:t>
            </a:r>
            <a:r>
              <a:rPr lang="es-EC" sz="6400" dirty="0" smtClean="0"/>
              <a:t>preservación, análisis</a:t>
            </a:r>
            <a:r>
              <a:rPr lang="es-EC" sz="6400" dirty="0"/>
              <a:t>, procesamiento, reportes y almacenamiento </a:t>
            </a:r>
            <a:r>
              <a:rPr lang="es-EC" sz="6400" dirty="0" smtClean="0"/>
              <a:t>de pruebas </a:t>
            </a:r>
            <a:r>
              <a:rPr lang="es-EC" sz="6400" dirty="0"/>
              <a:t>y </a:t>
            </a:r>
            <a:r>
              <a:rPr lang="es-EC" sz="6400" dirty="0" smtClean="0"/>
              <a:t>evidencias digitales.</a:t>
            </a:r>
          </a:p>
          <a:p>
            <a:pPr marL="0" indent="0" algn="just">
              <a:buNone/>
            </a:pPr>
            <a:endParaRPr lang="es-EC" sz="6400" dirty="0"/>
          </a:p>
          <a:p>
            <a:pPr marL="0" indent="0" algn="just">
              <a:buNone/>
            </a:pPr>
            <a:r>
              <a:rPr lang="es-EC" sz="6400" b="1" dirty="0" smtClean="0"/>
              <a:t>Objetivos Específicos:</a:t>
            </a:r>
          </a:p>
          <a:p>
            <a:pPr marL="0" indent="0" algn="just">
              <a:buNone/>
            </a:pPr>
            <a:endParaRPr lang="es-EC" sz="6400" b="1" dirty="0" smtClean="0"/>
          </a:p>
          <a:p>
            <a:pPr algn="just"/>
            <a:r>
              <a:rPr lang="es-EC" sz="6400" dirty="0" smtClean="0"/>
              <a:t>Identificar </a:t>
            </a:r>
            <a:r>
              <a:rPr lang="es-EC" sz="6400" dirty="0"/>
              <a:t>el tipo de casos y/o delitos </a:t>
            </a:r>
            <a:r>
              <a:rPr lang="es-EC" sz="6400" dirty="0" smtClean="0"/>
              <a:t>informáticos de </a:t>
            </a:r>
            <a:r>
              <a:rPr lang="es-EC" sz="6400" dirty="0"/>
              <a:t>mayor incidencia que podrían </a:t>
            </a:r>
            <a:r>
              <a:rPr lang="es-EC" sz="6400" dirty="0" smtClean="0"/>
              <a:t>ser procesados </a:t>
            </a:r>
            <a:r>
              <a:rPr lang="es-EC" sz="6400" dirty="0"/>
              <a:t>dentro </a:t>
            </a:r>
            <a:r>
              <a:rPr lang="es-EC" sz="6400" dirty="0" smtClean="0"/>
              <a:t>del Área Informática Forense.</a:t>
            </a:r>
          </a:p>
          <a:p>
            <a:pPr algn="just"/>
            <a:r>
              <a:rPr lang="es-EC" sz="6400" dirty="0"/>
              <a:t>Establecer las condiciones de seguridad para realizar la </a:t>
            </a:r>
            <a:r>
              <a:rPr lang="es-EC" sz="6400" dirty="0" smtClean="0"/>
              <a:t>propuesta </a:t>
            </a:r>
            <a:r>
              <a:rPr lang="es-EC" sz="6400" dirty="0"/>
              <a:t>de </a:t>
            </a:r>
            <a:r>
              <a:rPr lang="es-EC" sz="6400" dirty="0" smtClean="0"/>
              <a:t>diseño.</a:t>
            </a:r>
          </a:p>
          <a:p>
            <a:pPr algn="just"/>
            <a:r>
              <a:rPr lang="es-EC" sz="6400" dirty="0"/>
              <a:t>Establecer los perfiles </a:t>
            </a:r>
            <a:r>
              <a:rPr lang="es-EC" sz="6400" dirty="0" smtClean="0"/>
              <a:t>profesionales.</a:t>
            </a:r>
          </a:p>
          <a:p>
            <a:r>
              <a:rPr lang="es-ES" sz="6400" dirty="0" smtClean="0"/>
              <a:t>Establecer el equipamiento informático necesario referente a software y hardware forense.</a:t>
            </a:r>
          </a:p>
          <a:p>
            <a:r>
              <a:rPr lang="es-ES" sz="6400" dirty="0" smtClean="0"/>
              <a:t>Establecer el manejo de la cadena de custodia para el análisis y procesamiento de evidencias.</a:t>
            </a:r>
            <a:endParaRPr lang="es-EC" sz="6400" dirty="0"/>
          </a:p>
          <a:p>
            <a:endParaRPr lang="es-EC" sz="2000" dirty="0"/>
          </a:p>
          <a:p>
            <a:pPr marL="0" indent="0" algn="just">
              <a:buNone/>
            </a:pPr>
            <a:endParaRPr lang="es-EC" sz="2000" dirty="0"/>
          </a:p>
          <a:p>
            <a:pPr marL="0" indent="0" algn="just">
              <a:buNone/>
            </a:pPr>
            <a:endParaRPr lang="es-EC" sz="2000" dirty="0"/>
          </a:p>
          <a:p>
            <a:pPr marL="0" indent="0">
              <a:buNone/>
            </a:pPr>
            <a:r>
              <a:rPr lang="es-EC" dirty="0" smtClean="0"/>
              <a:t> </a:t>
            </a:r>
            <a:endParaRPr lang="es-EC"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500826" y="5715016"/>
            <a:ext cx="2214578" cy="642942"/>
          </a:xfrm>
          <a:prstGeom prst="rect">
            <a:avLst/>
          </a:prstGeom>
          <a:noFill/>
        </p:spPr>
      </p:pic>
      <p:sp>
        <p:nvSpPr>
          <p:cNvPr id="8" name="7 CuadroTexto"/>
          <p:cNvSpPr txBox="1"/>
          <p:nvPr/>
        </p:nvSpPr>
        <p:spPr>
          <a:xfrm>
            <a:off x="8715372" y="6488668"/>
            <a:ext cx="428628" cy="369332"/>
          </a:xfrm>
          <a:prstGeom prst="rect">
            <a:avLst/>
          </a:prstGeom>
          <a:noFill/>
        </p:spPr>
        <p:txBody>
          <a:bodyPr wrap="square" rtlCol="0">
            <a:spAutoFit/>
          </a:bodyPr>
          <a:lstStyle/>
          <a:p>
            <a:pPr algn="ctr"/>
            <a:r>
              <a:rPr lang="es-ES" b="1" dirty="0" smtClean="0"/>
              <a:t>2</a:t>
            </a:r>
            <a:endParaRPr lang="es-ES" b="1" dirty="0"/>
          </a:p>
        </p:txBody>
      </p:sp>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000" b="1" dirty="0" smtClean="0"/>
              <a:t>SELECCIÓN DE HERRAMIENTAS SOFTWARE PARA ANÁLISIS FORENSE</a:t>
            </a:r>
            <a:endParaRPr lang="es-EC" sz="3000" b="1"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500826" y="5715016"/>
            <a:ext cx="2214578" cy="642942"/>
          </a:xfrm>
          <a:prstGeom prst="rect">
            <a:avLst/>
          </a:prstGeom>
          <a:noFill/>
        </p:spPr>
      </p:pic>
      <p:sp>
        <p:nvSpPr>
          <p:cNvPr id="1026" name="AutoShape 2"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5" name="Picture 5"/>
          <p:cNvPicPr>
            <a:picLocks noChangeAspect="1" noChangeArrowheads="1"/>
          </p:cNvPicPr>
          <p:nvPr/>
        </p:nvPicPr>
        <p:blipFill>
          <a:blip r:embed="rId4"/>
          <a:srcRect/>
          <a:stretch>
            <a:fillRect/>
          </a:stretch>
        </p:blipFill>
        <p:spPr bwMode="auto">
          <a:xfrm>
            <a:off x="571472" y="5643578"/>
            <a:ext cx="2078195" cy="714380"/>
          </a:xfrm>
          <a:prstGeom prst="rect">
            <a:avLst/>
          </a:prstGeom>
          <a:noFill/>
          <a:ln w="9525">
            <a:noFill/>
            <a:miter lim="800000"/>
            <a:headEnd/>
            <a:tailEnd/>
          </a:ln>
          <a:effectLst/>
        </p:spPr>
      </p:pic>
      <p:sp>
        <p:nvSpPr>
          <p:cNvPr id="10" name="9 CuadroTexto"/>
          <p:cNvSpPr txBox="1"/>
          <p:nvPr/>
        </p:nvSpPr>
        <p:spPr>
          <a:xfrm>
            <a:off x="8715372" y="6488668"/>
            <a:ext cx="428628" cy="369332"/>
          </a:xfrm>
          <a:prstGeom prst="rect">
            <a:avLst/>
          </a:prstGeom>
          <a:noFill/>
        </p:spPr>
        <p:txBody>
          <a:bodyPr wrap="square" rtlCol="0">
            <a:spAutoFit/>
          </a:bodyPr>
          <a:lstStyle/>
          <a:p>
            <a:pPr algn="ctr"/>
            <a:r>
              <a:rPr lang="es-ES" b="1" dirty="0" smtClean="0"/>
              <a:t>23</a:t>
            </a:r>
            <a:endParaRPr lang="es-ES" b="1" dirty="0"/>
          </a:p>
        </p:txBody>
      </p:sp>
      <p:sp>
        <p:nvSpPr>
          <p:cNvPr id="32770" name="AutoShape 2" descr="data:image/jpeg;base64,/9j/4AAQSkZJRgABAQAAAQABAAD/2wCEAAkGBhQSERUUEhQUFRQUFBcYFxgXFRQYFBcWGBQVFRQVGBcXHCYeFxwjHBcYIC8gIycpLCwtGCAxNTAqNSYsLCkBCQoKDgwOFA8PFykcHBwpKSkpKSkpKSkpKSkpLCkpKSkpKSkpKSkpKSkpKSkpKSkpKSkuKSwpKSkpKSksLCwpLP/AABEIAKoBKAMBIgACEQEDEQH/xAAcAAACAgMBAQAAAAAAAAAAAAADBAIFAAEGBwj/xABDEAACAgEDAgQDBgQCBwcFAAABAgMRAAQSIRMxBSJBUQYyYQcUI3GBkTNCobFSchUkYnOzweE0grK0xNHwJUN00vH/xAAZAQEBAQEBAQAAAAAAAAAAAAAAAQIDBAX/xAAfEQEBAAICAwADAAAAAAAAAAAAAQIRAyESMUETMmH/2gAMAwEAAhEDEQA/APSJIy0ZBuxiraWo7BNnt73jvh+rDqzdr98g8wCA/wCE4C+lmKIbPPrfe8JFryIiD6e/BxZtQHJdeVBH9DzkJpgxLLyo23Xbg8/0wNdRjGKHKn3/AL39M3pi3TZiD5rPFEdqGMRhXdgKI2rft3OF0sAbTgfSv64Cp1P4FEH5fY+30yuk1QGxue1Hg2Lrmq9xjBQGGIHsWUH+vH7jAaiHyTKpICgkV9Uuh7C8DEnHRBJAO4Gr5ovYw2p1SI5LEUyUDfqCSR+xzNRFvMa2QCpY0augtcj87xOKPqsqHjaJLNCyVcIPT9cCy0sIBhJHmIo+/wAl5NmA3f4usv58stV+hOL6fzdBqWmNNxze1u3tyuZqYAJHloVEVHrZFAkhr4rdxgWTRbXkruY7/W2Gb0MYUqE43x2SPcbefz5xRZTvL2du8xdyW4JF88VuvjJeDxEEObAkQlOd1KPNtojjg3x/ywH0Y9ILZ5cqTfNbm9f0yDodpA/lcDnkkcGv64PdcDHzDztQobt2/j8uTkEdghQ2XZjfAu+GvuBVVgNamPzEjjYL7Dnv/wAs0hJO70uq/bnIapi20hgOpx2Nn1/QjnIsWWTaK22Ce/f0F1XNDAPEm0Maog//AM/vmyh2m7se2aWfdvA/+UK/uM1ptVasWGBM6aq785N5Df8ATCGUFV/TFp5edtfXA3ATZvJzOaFZCGYE17ZOWUADAzqdhm42Pr6YKOQfvhJJFUGzgRkm4wA1ATvlL4x8WRRXRBzz3x/43d7ANDM3J1x47XdeO/HUcVhTZzzH4h+MHmJ54zn9b4izHk5XPLmN7ejHCYjT6onE5JLzZOQrCo5gyVZqsJpISZFpcic1gb65zeCbMys7fW8GnAtV7VgDD+GQfer/AFwuk4Uvf7/TAxMWDL27nnj9RnR5GtPoAtoADa2L/bAJpAsLmhYJHFgXdDt+mNaEt5ntWAFXyBx39/XBRS9RZFAuyT3oi+x5Avn1wKwab7vuUd2AIokCywXkX7kZMytErIWJYBStHg7m2juDXmyeohkkskC1WvKwIDghjd1XYfvgJWabe4XkKoXaQw3K28gkduaGBiadjG8TE+QA+UA2DZUrxd2D+2KxKy6cclmmNUwBYswI5IIHAH9MstBq90juVYDaqjjdyCxblLHF1+mKSvtjjNNccpJXa1lSzqa49mv9MBfVTN0d24K0Jr5SSGC0RV01jnI6qGSJIyhBl81fMS27zOSoH69+OMZTUqU1F+XeW2gghjUYW6PPJGTl1iBtO5ZaAZW5FqWRasd+61gQTXBEhFXtp7BJO0AhmI2+XlvXD68OX2ALtnq7Zd3lA3FBfmtR9KxLwrWIhLuwCSJIVJP8omlfb9CVYGstdPFS6RmHntVJrmjE/H/TAXlmbrCHb5TIJTyu4c7im0HmyCb9sc8MkfeiMjAQKRuonfYCrwORwOb9e2DnYAzA/P8AeIiPcgmIJXv2YfocfGnCS6jYPM0St6klvxQD/QD9MAY1AKSVyVmLAUeaZWrt+eKp4mu7r+YLdUQd1ba3be/cZuZFVFEflV9MC1ccB4wW49aZucNNp1EwiAqMspKjhb2SHbx6EoDWAxppQY4zwLcGrFgFiR+XBGR1c6hmWxudlK/X5b/asmIzsWmNJNt9OVEm0Ak+lf2xnW6b8SM8VyCKHJ2k3f6YFd1QQEHzKrbh6jj1/M4bqqTYraNt+3r/ANMH0Av4lWXLAihXG7b/AG/rhNLoAFKgA7l3ews9+3pgGUAi/QPx++ZOBZPrYwa6fyoq8cXx24rj98m2n3Mp+ne8ARAFfXvk9oJr0wLw7SWJ4N/0zmPHfi6OJCFa2/Pt+uS3TUxt9Ol8Q8QSJbYjjPO/iP47JsIeM5fxr4rkl4LGs52XUk5zuW3pw45PZ/V+KM5JJysmmvIGTAO+ZdUZXxdmwjnAsc0lFj5zRGS0uEdMIDmEYTZmbci6AIyNYZlyDDKlBbMyTDMysvrU103A9zgoNSsjrt5pTf613/bCwpSSbqJBPp9LGIHTiKmNHeDfA7hS3FDtnR4zmz8KZR7vwPyvIQSK0ke08GNr/Ly1/XI6TTbWXcb6gPbimAviu4r39s34T4cOpLahCCK2s10RfJB5N3gKzQhI9Uq8AEnj6xIT/wA8V8Y8pbp8BtM117KyUeP9lmx2MUdQXDLspqDksy9MmzzV0KxHwzw3YwD2OrESu1i1KtExkOD2DXxQ78YDUOnVZykflDQ35a4KvtDfnTd/ple0dacR21HU9NjZ3bTOQefr2/XGvA9D/FZTKhRunTlXbaqhl7qdvzfKMTkO7TTMTIF6j2pROoW3AqRVbSWIIHpxgDkTa5gUlYzLEKBIpGjZmQG7AJT+uYxO8afcwUT7b3EPs6HVCB+/fi+9YOLRNtmEshWVSjsxUO4ofhMhQgGqIrb3vveR6Lfd0mDkvLKsiExfimRvKq7d4UeW1rgVeA2S/SO0rcWo6bsVBd0EiCr+quAT9PrjfiGkuVwmxBDCJBSIQ7kvQaxe2k9KPm78ZW9fZpH6jqCZfOWVhJ1eqGK7FJHoOxrbzdY18QSyo9oUV3idWAEsn4amzJQXy7Sx5N/N2OBtmV906ogSJYTt2Dc29FkJ3/Mu0OKr1Bu8f0hJcSHhHmaEAFwwCs6oxfdzbKeOw3fnaGq0jjbEhhVdSiJXUYuwjX5ozsqzGKs8cDDwzONSIaTYs5lreS4ZlaTpWQE7sWrdur09cBvT6dFGpJjKdMVQdiWQp1AGJJAJLHj0vIx6HYjq6sXUJIBG7c1wvme2G0rV3Xr9MbCl31KbT51jBAaMsh6ZW2G7i+CPesF4RrmlZ3ZBwgi8jI4sWWJIbizVD6YBmQJAhHUIYo1CjRZgxYsRdAn9ca1rU8YJYksaO0UPK3c/8sWk1FaNQwIIjj58u2xt7NdHtjWv1YPT4b+ID8p7Ue3v3wEEiJk7ts3MBYXZvI8woc+/PveG0rbQzbiQnl5Wu3PHv3GQWU7wm16EpfdtO3by1XXezVYaRwRLXupHB5oKf+WABpTtWuGFiqs9r7A/rhZtYsaqWYcD378c4lqfE1QmZrCA+oIPyjmj9eM8t+L/AI3aXyLwo/c/nkt03hhclj8YfHJJKRnygnkeued6zxEueTiuq1ZPfEjPnL29cxmM6HkmwXUyLtg7ytJtJgi+RZsjeE2ITgWyW7InCC6NuceZcroGo5bAWMlWAbcgVw5XBsMADjBHDPgTgRK5rDKuZlR9VaXVbi4r5rI9LFVYvEolkdyjAFYx6EbjYIG7nji8sI5VJi29/wCtbaP9ayaQBZZAoolFP62wvOrwqrw3xB3mCstiK6IKksflur4r1q+Tj+j8UXrygBiaXgUTxYPAP1GCBG3T7a3bwPrW1hIP6YDSqBHpSPm6oU+/O8SA/wBz+WAQ6pXm1CU3mjQEBSWHDq3A7dximg1btLGJI5E+7owLFHIdmVVBUAXVAnmu+F0MaiLStQD9amPqWbqCUH9eSPoMf8L0ix6jUAX5hE5JJJJIcE2f8oFfTAV0GtVJNQW3ANKGW0k5HSjB/l9wcqdXqUePUqrDd1t6A2NxURSAWRxZUi8s9JEYn1oUszDY4LEkljAT/dewxTQ6YRNpukSOvC4drvcwjWRZWv5m3E8/7VYAfCvHYpZ5JdwjTZGg6lIxYM7Nw3oNwF+vNYquujXSadt6HoSqzLvXdtV5EYhbskK26vphxvTR6hRJISNVJHvLEyBWnQFr9Dtc/l6YHxLT9J5NPGSsb/dj3JKCTUGGUIx8y7gB69yT64Gl1kcul1sqOpSQs0dkAkLDGhYA8gEqa98tfEPE4oNQs0zKsTQMm8mwGEiuE49WF17kVlbqtIVi10MZ2dFQ6MVDuqvCzlFZrPDKaJur/LHdX4Yk82niIVUeKSRtiorll6SoLq6HULV6kC+MAmj0xWHw/cvnDxKbHmAMMtKfUd+3vk2mVWeGwJm16SIn8zIzxvvUdyuwOCfTaRlTo9P95UcKjRaZpLWOMb5lmmhDMNvK/gny9vOfYYeKBH3asoi9JoFVFRKMcscDy2a3WTMa542D3Nh0A0e2bVrGtF9PGwod3b7wt/ndZHQCOV41Sih0oDgHsN6BFau384r88hBowurmVlTYIEdAm8NQklU7muyTXbsP3OVkEH3dOooXfq06nG5QspaNRe0guoEo78+XvzgWuhRelowwG0CqIFbhGyoK/Q1gII1a91FVim6d9gFlYWD6UAvPsM1qfD60+ogI6vSUFd7uqspUv5gp9CD278dsJ4n4QsghiUcKnUFs5A2BQqABux3c/QeuA7pk/FRiTbQc2eOCh7enc4rFMsaq5bbuRy7fUUdx/I3gjrSfx9xWOMKpsm6cIzG+wq14r0OeTfF/xT1JZBGSEJ7bibo967C+9DJbpvDC5Ux8Y/GhkHSRj01J5J5bzEgnPPtTqLyWp1FnEJZM5+3skmM1EZZMXZskxwZypaPHJebbFlasZjN4AjmiMOY8iVyGgjkThGrBk4NI3lhotX6HK/LHwPwxppVVR64q4rFtMauuMVePPZD8JxJpBvABA755Z40ESQhTxjTEvlbIp3jyHTxouDmqGRotVZmElrMw0+oNNpNrK5C05qgoBW+RyOT9bw8aXOysoA2AqQzbj5iDdHgfTAxNIXVCh2obu1sgfL5b4/6YZ9YPvAFG+mRXl3fMD2u/fOz55DT6QB1lKqEdyoreHXcaDF93m3ECx9RjEGgQ6ll6ZWl3q+9tzMTtc9+B274surbeunKGkcPdrexTvUbL3XdC6rjLNp/9YDbJK6TD5D33qRx398Clj0wEom21G05RWEknV3ljF1DZ20WFVV+t5LRTs0iykusWobpowkuTy7+nvDLtpqaq5Fi79JSPICIejLsGoEgk2NXT6nWIK/Nuvy8CuQbxbT6lgYdO0UtQT9TqdN6Mal2jpQN9neFNqB5TycCXh8zmVZCXVNUdsbh0Z2MauY+opi2qGUMQV/I4Lw/SRo87BtRGNKrAFyjAxsDK7IjJSLakCqsD2zekmYfdoDFMF08pYymGTY0aJIse2l3bm3rYIAG1uTxjOpdJH1aHqKk8CIGMM9WUmRv5PTcv74FfoYmkWSKbfENQjz0elJuRgokJqMbHFpaiwL4JxRYEfSzztLqKP4bdVI2nuF9kW00uxi9MAezNZx7w3xjqTQtJHJF0dO6OXjl2tIzRCoyF8y1GWuhwy4GedW02qQGnOpkkjDJIA4Ekcq1a9mKkXgBV5ESdXMnXmdEaJlikkcyx7I9kqlUCbVc3tAXa936s6jVFIU1EkrRtpiybVgVpgdm14yd7KykBX3VVKG4xLU+LI87asLIojbTeR43WV1QajqlUIslRqOB/MUNXxjh8RjfTa47ipnMxRGBWQgQLEp2EblLFCQDzyPfAnr/DXgWKKOV2foSoelApkaLgvLJ1JdpIZtwrklyAOcPHo13xxRzpt1KQuqLExR0gVSrM7OSgZERfc7Pzwuq8dhinimL7lOneNggLsrbklW0W252sO3Bq6zPDtZGkPh4aSMMlBwHU7b00ookH0JAvAcXXk6wm1vaNOWKMITJZl6e7de+j2qvS74yvhXerI0q9OKGZY2aN0QKrgmRHtur09qL2XtdG7yR8ViDmDepc69ZlNjZ0mfrM2/5RQDrRINjtyMBNqklhj0yOOrDHOG8yhTUbInmJo7yyEUfz7HAtdJqmaPUSSsgLIA5dXi2KIiA2w7uDbNd83XFYxq3ZY4pQ8S0gQMxchuoqhKXaDe4Kf3yOh8Wh1EkzoylDDGvmIHnHVYrR9VDL+p+mA8V16jwsMCpZYIyvKkhqQDBJtwXx18RGMNpoyNo2B6N26KFIuhxwOPcZ5hqp7yz8X1BZiSbJJv8AP1yimbOG9vo44eM0DLJiznCyYFs2iGayVZsR5GdBkZinGodAzdgcc/0OUFtx9MWtY47pASGsE8mGnxY5G8pIy81mZgGachIYSzADuc9m+zr4PEKiWQc1fOcn9nXwmZZBI48ozvPjb4jXTxdOMi6rjE7TLf6z6pftB+M+8aHge2eT6nUljZw3iOuMjEk4gxye2+sJqN9U5vrn3wZzV5rTjcqIZjmYLMxpnzr7Fi04WdiO7ICf0JyvlQCJ2/nExN+u4SgDn8uMIJH39S/Jez0urrd8va8DqfDQdUl9TkFrtRGWUCvJVMR75t52dMCEuAOqJ7v+bd1ttX/lNV7Y+dKF1iPzbxSDknsDGQAPTKXUaA9cz7m6cbgMNy0WFAy9PbtJW+554PtjOr1MgkaUMenpyUc/h7vMEMjAbKIUbfXnmsB+fShddG9kl4ZhyeAFaEgAdh6/vlPHp1EQnABm+/kM9ecg6owshPcgRmq7eUYfX6iQStLuJj0xKO1R7vOE6m1dlEKNvci+cE3g9+Igb5x5Wls9IQNKuxdwi2+Zwrjz/pyRwDun02zxGQ2xMmkUmzYG2dgAo7AANgo4jHq9WyszM2mjcBjYBU6gKqj0XgcZEBz4hs3yhhpmqQpCFYCWPcirts0WB3dvQXiaaib7x1t5ETyfdQ+2LdayMFcpsrYZSy3d9jVHgA+B6dYjoXj4bUadzKb5lbopNvcnlmDFuT/iIwbF4dJ4iFlkLJLKeozEuN0MLFr9KskAUB6dsj4J4Zs1Op2yToIFGwSJGY1SXe0hhiI/CUlD+degrBaXVSKskk52R6qKTUDyRuSqRIGR12jaxi2tQsdxfGBY6TQdLUyaeEtFHJpVk8h+VxKYiy7rAZlIs+pW++L6e30vh0TsxSRkWQFm/ECaeVwjG7ILIpI9a5xP4c0ssDOJJJOo8CSpYWd+ipIEC8KQULjjm9/c5nTZvD4AHdWkdEhXaiyRzdRgp6g4UrTEkA8AijeA/q3kGi1CrLIo02pZVpjuaNJI2RCx52gNX1ArH/GwXn1R3sDp9KskIVmG1yZ2L0DTWY1Xm+AR65TQwSfdvugfdLJLJFJu28tXWkmaTuQVKtwt+cChgPiLxISKkrzdKo369lIQyLM0b6YkkiUl1egK4s2N2B14lc6zTsXbZLp5fw+yAgadt1erctyewxbRbgYZtzlp9RLG4JJQL+NsGw8Ls6ajij3vvnLav7SYHnibTnUal0EgUQ6VtpDBQ1Weew7dsSj+Itd1vvEWin6Zd9qStGkSzEMJHC3Yc0w5NWTQs4HcIX6EqtIzN976Rc1uCPIlha+WlcgV2xfxLQdTdpLIQyEAk21HTmVE3HkgOL55oVnPRa/xaUOn3TTAahTP5pmuiI1tSnIIOw+9nBQf6XaJDt0u6Wa1kaR+sZArL3AoUqEVVVgnTzbxrw1o5GVhyrEH8wSD/bKGaHPVPEfhvxDUgK66S4lcsVL9Slcht7V5juBOJD7L5m53R1uVSQWI3OFKjkf7S/vnLxse2c0s7eXvDgGhz1lPskc1+IlMGK8Nzt71mR/ZC5UHevmNAUbJF2Pp2y6qflxeUxaUnOy+Gfs+l1HmI2IBe5h3H0HrnSRfZVIrBllTyjd8hNUao335B/bOij8G11f9pXny8RqBQBy6Yy5Z8H8O+CNPpxtABY15jRP1r2zzP4s0u12H1OehH4Y1jctqW+UH5f2ym8S+zaRhuaUsSLPH/XJljs4uTxu68e1A5xY51/i/wlsYjzH9KypHgfP837ZmdPTlfLuRS5dfDHgh1Eqr6XznQ+BfAYnNU37Z1R+zVtOhZHIIF+2X24+UxX2oki0WkCqRdf1zxr4j8YaZySfXD+Pa+YMVZyQPrnOyzMfXL/Gsd4936gxyF5pnORvLI45Z7SJzWazMrG28zMGZgfWzSmjFsY2/DUa2ltxPvx27ZYamS5IyA1Ddflbi149MTlgG2SUj8RWNH1G08KPYfT64zrIfxoXtu5FX5eUY3XqeM05K7WTNslhEbnqP5W2mtshBckfN5eewPpkdcH2aiJY5GExG1gpAAdVV7B8xK0W4BuxhtVpVYaiUgGRCdjfzLsQMoU+lnn63jWrhufTSEtZLLtvyjdE5Jr1Ngc4FX4jI4GpiWORvvDBkbaQAXVEktTTHbt3eUHg5ZarWD71CwWShHMD+HJfm6RFLVn5T27Yj4rpVf77IwHUhQdJj3jCwCVWQn5TvJJI71z2xTVxBodbqCA08UgMbEeeMJDC6Ip9ASxJA77zd3gWep1o+/QuFkoaeZT+HJutpIGWlrcR5W5AoeuU2slkWIxnTzmNNX1upsIHSWQ6v5T5924dP5a5u6wniEC9PWaggCeLVjZJXnRUMAjRSeVUqTYHB3n3zrPEI7jkHujj91IwPJ9b9q8KB9TJptSF1SLFsKhWURq9Sb2G1g4l4rnyG+4xXx37QdKNFpCWMhEEkYCKwYltOIHc7wAoU2CLNntlf8Y+JpFFL1tUHGo8N0yRaQdRisvThImII2R1tJscm8H8T+DFfDdMirE0mg+6tsDqZD94G6YSxjlR1TGBfcEnA6Pxf7SINNJpZ2WSUnTvGqorIWDmFupcigDmOtgs898WP2gxRyQaZop06MyTmVo2CBCzsQyEb1H4vT3VQIvkZUTeIzSzdeDqz/d/EI5J9DOB1oJSHULDJyDHwy1xRUEjC/DcX3mfTldQ8+l1A1UA6y1qIpNqagxSNZ6gBjVlINd+2Bcv8Xwt4gY16waSVyJEV9u/7tHA8KOELBhsFuEI57DviPw8dA+q1W6GSYxCQGWeKeUFjI7BxasVZUIUqwBfbYrJfE/iNxTzQkiSTQTalCpNqJdXp0lKkdvIrA+1YfTVLp4DJqpdNJKfDHaVLLvK0EyKHO4Vv2DzGxdWMA2h+0+PoRTDTaoRaFa3lPLOSnQYBwNqMLDnd/hI751eimfUwR1p5RDLONQH8tiORTPW0NZIdtt1Vc5wui8VkfUaExq8STeK66OWH+Xpu8fUjkUeU0Ga+OOc9X+DyPuOm29hAgH5BaH9sBLwWSUNF1IZF6GnMRI2tubcgBoNajbGGpgD5/pmtJKWgjMalzFqHbylCpXqSAjfu2ghXvk+lZGfTBF8RCXbKrk2Sx3Q05s89lPb9MbXRxvLNGgXpPpoiQhIB5kVfl90AH1AwEOq8O6Qx/wAfqii8agMzloaYtTWCe3vhgDGRDt+doWFlA1RhA9KTub+GDx/i+mT0iIRpeoBtOjYC+17Y9/f12/0vF4G/Ccv/ABOnpipPf0C7b5+a/wBTgPaQOGVShCx7+bXkMfJxdji+/tmQy2gKjdtkY8Faolr5uhwbyetgAefaDbwgnvZIMg/tkbjfqAUVMS2B27NXb6VgAZmQWV+cMOSooliRzfPfNqDYjrsSe4uiPa/c5rV+JRIEMjqB0jW4gC6F9/plFL8b6WNfNMm8MDwbPy/S8DpdLLd2OwruDmpAaHHcV6Zw8/2q6VAK3N5aNLX96yvP2pmQBYoWNduf/YYXVdrq/BY3NOoP98Qb4T0wJO0cZzLfEWulPljC3+f/ADzcXh+tl7uR/TJ01Msp9dhB0YBxtH7ZW/FnxLEIWAYXXuMqB8Fyt/EkP7nIeLfAKrEWLEkDCz33Xj/jGrDOSPfKd2y+8W0AViMpJUznNPXnMrC5zMmRmVm9vN41EDJbM2BkxGclrpjx7QC5mFArN5nbtOOfX1fqdPc4Xew3eYqFGw7a7n68cA+mT8Q1DdQVbCHzMQFFWp4onzGjdDHNQ4EkXI/m9R/hyv8AEPE0heQOeZQNlc7jt27foe3fOr55TxGEvIxVpCgVDNt2BWHzAbSCXO3uARxxzlhr5vxdOu5yS9hlRdi2j0WJHN80B+eV0niiaZWic20qgJXIZ+mIypI4XkA2aFHLHU6hEXTLvU7JYwfMPRGUnvgKeO+Hhp4lZ5yZyI3KBFjKje6iTy+e9rAAehN8Yj4zpCZpXBkaODpHUU8aBioEi1F0yJCiFWNkWKHNZeeMeIRkwU6mtQhNEGhtcE/1yn8Z8SCHUxKrSDWKAjIpKIxiEL9Vv5AAA1nv274EvEvDUbWxIW1B63mZwYlhLwp1ItydOpWoeooBR6gDH9RLJ96TT79RteKRjIRpwtrs8ijpWxpiSew4/TXiGsTraMqWYRO+4hJDQOmkQE0vqaH65rX+LR/etMw38CcH8Kb+ZEqhs55XA8r8T+zF9TDFK+pLagTJpFbYv3eonaFOFG4r5K3Hknutc5Jfs31suo1W7VKmokX8d2T8KWF2HTMSqNykNC3cL2XbncdZxIumEMxjGrOpE3Rl29PrGcxldu/fvO3gVRBv0x5fFE+/SCpCTpoxt6Um+1klY2pW6pxz9cDh9d8MajUQ6Ix6x45J/wAYuY4gXlijEis3SVWL1ZXcW7c84CX4X1bdHVvqin3WYKYliiD9Z5FjlZdg6fmLXbA0O950vg2uYzQ6donP3BX8wovJadGM9P5o6Rju3etVeOyq0kGqQJKpM7OrbVpWUxyrv8/FFeR3AOBymq+zyaPU/wCq6qQfcokRIyEZmhlMjOvUoLtJ6gIdW/XjJaX4IGonX7xrZJI9agnWMNHG0RiVOgGYXZRZtoCqo4Jris6TwbxsTCfVTQ7QQikLJC6IsYYgs28dzISBXau+Umu8E0z6OGb7nHJINqSW0ab5AKdVZHLK4YE1tJoEUO4Aej+FNT0wRr9QYtc7KxAjRoppDsLErzL/AAyrAbAeDfpnU+GaN9HCI+tuh0XShe2lVpAQheQU9R7RItLRvaffjnJ/s50RhhcRyL1niCldRGI2L1xEOobJ5IxPxD7NNNHqI49shRyvU3zeZLbavy2nnPlBYrz79sDuZfGYYJdW0zxpsjjZP9ZcPIAJQAxL8m14A7Bs5mP420OjR0SeFnkVGHRExVXYhZAQrENtXzCzZog4bw77PvDhqGjGlDUu1d8hP4i7jKA1bWYAoaHIo/XHPC/h6NYpz09IBCemrxfytHTlpLQ25tQVUkdwO+BQ6n7Q4Xh6MWlm1OxxsZo2WMxiudhbh6LL2rsfpm9f8Sa6eRXh8OCCIWDKWZlHeyeNooehHbvnW6WaT7tJvjQTyyBTGgddrBVKoqFLA2Lus+5w3i+pZirx7dssY6opmIhDHzfKNpBZl5v144wOB8c8V8XQF5OjANnoEsi+wLMxJv0zz6bx/UmwZnAJshTtB/RaGdl9ofj5nmYX5EtVA7UOL/XPP5hznO5Xb2YcU1uwR9QfUk/mScA2rOEHy4syZGtRttWcd8N8feE2prKxlwT4NR6R4R9qFMOqoNeoAGejfD/xVBOLVhZ9M+aycd8P8WeIgqxFfXNbc8uOX0+qdoYDkYt4rDcRH+yc8h8C+1NgAkh/XPQdP8YRTRUGFkZrbj4WPG/iWKpG/POV1A5zsPiUXI1e5zktSnOcvr3+8SpGZWbzM046YMZabisWzC2TW28cvFtmzMheay6c7lt9cSabeXe66fygVVgWSR63hNXGW6LghVLJYAHm3DsT7fTF9duVioYKGAulZq9CSey8cY3rZQBGpZVt12jkkkdh/wBc6PGDqNCJZJLJHTVQm0kbWK7i9Due3f2+uLwRfeWJkLCoI2QBipV3DFnFevlFH0rN+L7w5CswLR+cRoDS2aclm4PzAVyefbNa+FV2VKydVViHTTkq3CsS10Fvvx82BDSr965ls7dJEy0WG15BIWkFHhrQUfTCndIvh8zSOTujtQaQs8Mm52A+Y9qvgenfBeLaJgypGZCwhZSItkdQ8Dln3Wb+UCj35yE+pLLEsG6RYY45/L049ibWWMKCp3tQby8DjvgP+Oab/WtFLuficoF3HYN2nnJO31Y0OTdVxVm6vxrSqy+IysAZYlUxMfmjEcCyxFD3X8QseO5vC+KapnZTGXlXTouoZt0abQySBemFjO9ym801DkepwfiehikngDDUSDVBQZOpsQKivPECqACRrXswIAu/bAabSgeIxSG98ulmDWxIUK+mO1R2UWWP1JOVenhXpRyAL1/9JsGbjfubUvHIpPf+D/L/AIQPQDC66VhM8tu0WmkELMZX61ydLqmPbShVLJYIs7TRFcz/ANFR/wCkChhYHpmUTGaTqPINkRqm4UI22zyefbAQ8LQdLw4r/E+8Tq5oBzaak6i/X5lUn8lzeo0ATReIxxqQqySGlssQYoHk+pJBYm+94GCJFkXUtGgil1EsQrqjUKfxF6rTb7feYaKngArzxh/CoPPH1lRvvcTSqqmRSjqiN0y289W0YeZubX2oAN+NyKZ3kUqYVXQPKRRXauqdrauKEdH/ACgYUTKuv6tjpjVlS9jpiVtCict2u1237msWj06rpZi2n06yicwAKlxANIkUW4cb9ocXY5r2w7aFok1caLA8kCrJHK8UYanjdrZY1CllZCBQF8X25A6xIdFFIdp261WibjiN/EQV2n0BUj9KxjxzWxodZG7KHmij6VkWxrpKF9yJK49NwPrm9RoFlk08KbYRJC8rPHHEHO0xKqglSALksiuarFImeaJpARE0OlSTbGqhJJSJGbetedPw62n3J70QDWj1yB4oi69WPWzM1sPlYTuHs+hWRf3r0w+qkTp6xVKfxFZVDKN1RQsarvypH54PSylmWcMwDarpdP8A+0Iz5fk7b93m3d/Ttlr4YHEupVn3U6FPKAEDRClA9gRf1s4FY2vQ6rrAkpvjX5W3eaJxvC1uIG5Rde/scHHqAoZqYiSGWgFYsCZXdVYAeXh/X2xqNWMSRSOzhtVIjsTTMoMjbTtqgaAoenGDWHqN0nLFIxNttjdq6BGu7JUNQOB4n45D5znPTx533xf4UyvuI+dQ4/7ws/1vONli5zj9fRxu8Yr2FLkAl41q04AyUcHGGaRaHFpVyw1PGV0hwaLMMgcm2QOWI1eM6fxF0+Vji1ZmVFivjDH5ucHqpA3IxLMvM6dJlpjDNVkszB7RrIHCHBnNRzzjWZm81lY0+v5pVVpN3qL/AE21mTR/hR33Bj/PuLwet0wZ4yVBBIsnkji+M3q9PvfYPKFUNdA2b47+1Zt5WajXJDI5kIUMikE+u2wVHuee31wcgC6aIMQCGhuyL/iKawEcHXYdl2oDwFssSR3IPA29vrhdQWaCN12r5k3UotvxApA9gecCXiHikcE/Uc+V4gvl8x3IzPVLZ5DcfllRo9eNKvnBcyaVABGC5EidS0bbe0VIKJ44OX/j8TCNSjbNrx3tAth1EG2/QVd4HWaQTahkcnakKlQGZadncF+D3AUV7c4FOuo+7KyqjzdTSRRjpozASRRtFTUPKp3A7vocfmcKujUB26LpuKxS1Q08kZble1kfvmp3aSDRSs7X1dOSoNBmZqJb379u3rjfj2muXSvbeXUKAL8vmSQEkep9BfbAofEpm3TQLHIV1UySK5G0r/D646b07kdOxtB+bmqy01WpY6yOQRS10ZlohA1mSFhSs4JAo2fSx75X+MQqV8QdgOohj2N/MqpFE8W0+nnL9u5vLHV6ZRr4ZK8zQzqTZ+UGEhQPQXZ4wOeV26y6RkBSPUPOB1YRMykSSLGY99AhpDzd7VBrm8Z8HSfqIrojDSRtGNsse8lwoRpR2Q9JRwCeWJ44zVjp0COqPFb5rdu+8Wfr/AJ/7v0xxdCL16RLRkjUgDuXeGUX+ZIHOAnpJfvMeqjTb+JIZVbqEFQdpjkG6OnAeMncLU13yel1cjQT6h2gkOoqIGJptpKhoFWNDGSxLlz35/IYXwmeOaTT9MhlXRFJF77dxgCo49CCjjaeeDg0YR6dXYUkHiEzt/soJ51L0PRd4P5A4G9ZrWXTw6gSxwtADFuKSOxJCxSRNCQpvcit83G27IzPFNBJCFjRyK0xWYRRlyYFbzO291o2z1ttvM1DgZJ9RHJotbIrqyzPLJGbHK9ONLWz2JjYj3Bx3xfx6KCUyMQyyw9MbCHIkDMUUhboNvPmPA284GR6W9WEWbhgNRsEVw7lCIrbi92QyNQNcWe+G0+vYSSSMSqSBqfYtN0Awby7rWwGIu72+mb0eoSN9KN4bpwOhIN8hYfUf5Tiay79unKuBEZT1NjmNldZFj2kDlqk5HFbTgHQM0ciyCRSR94UJsLncbBU15WDDkc1fc5qfw/dHCiF9zqzglwpoqC4Z1WzZYD+vpm/C/FN7Mzo6dKLotamiwO5mFdl44ujyeMyTxIpBDMil+mu0jhQwICmmPFggf1wFPiDwn7zFEqg+ZTtJ20tKSE4HPy1nk3jPgrwuVZSCM9sTVhFgBHN3/LXKsDXPa2GLeN+Cx6liGXnYK5XcOTzmbjt14+Tx6eC6zT8DJLHxnX+NfCTKrEC1U3+l9/yzmJo64znenpllnSk1+Vcpy11vc5Uz4jQN5rMGZljDWZWbzWVGZmZmZF2zMzMzC7ZWa2ZvN3gQ2ZmSzMD651WqACf5hgPE53Qh41BsBfMQB34N/r2zGW2N8+T/wB8hrxaRX7j+4zq8JTWSSQBemAWZaIb6cl6WzxZ/fGdVPtgSNRuJ2kUbJCkMzUB/wDLxwj8Y/7sf+PEvDP4i/7pv+KMAvi3iDPGqooYyUyhSSaVlYnsK7Ac++JeMys4jkSXptJUdohZijNRBv5dpPzdwScP4R/FX/JN/wCYyQH+qj/ff+pwN+LgxpDGTx1YQoWM+XbIoUsS9BQaHubwfjRmZ1SM7miqY8Ko4JCKCQ1s1N9OMsviH+Ev++g/46YOL/tUv+6h/wDFLgUGu0izajSuTKRLR3gxonEbyxqyhakIKng2F/XN+Ju4kkmDsU0h2tbU7blRpipUALtUr3Bsg9sLoP4Ph35/+nmyPiA/A8Q/zv8A8CHArZ9EvXbV8/hzjTklpOoyFkjZ94cUdz8cdgcsdPp/x9TvXhEjZfxJSxWpfmJbv5e3peLSn/V9T/8Anj/zEGWg/wC0z/7mL+8+BzccCwR9YojNqNNLMwKJSyqiOKIFsKevMT8oN8nHJvDRC3RG1hKICWKJvVnm6cxU7eNwogehJrAgXpNPfP8A9Om7/wC4iwvijElSTz920Zv1v72vP54DsulK6bWRxtt6O7Y+1TIEMCyhQxHoSRu5NfvlpqdKs0qRvezoM9AlfMWRd1rzag8exN4sf4Wv/wA0w/QadKGLfFspSLTspKttkFgkGjpiSLHpYBr6DAzTSmSNpnJ6sf3fa1mwNsZav8xZ797y8MO3UykFiXhXuSQNrSAbR6d85PxZyup0yqSAYoLANA1J5bA71llNqn6t72/h/wCI/wCK8CTRqEhKgbWgXqUO4EkJJb9S/wC5xw0Jr42Cb/uhzD+3f+pyrgQew8wYN/tDebB9+5yzi0yCwFWu9UKuu9YA45FCtdU0bhPYgSPwP0K5YBRv9AWjo/nx3ySaZaHlX09BgnH44HpsPHp+2AlqdrrXslMPyYWP6HPNfi/wMRksvykms9bP8/0//XOL+LudIb582ZynTpx5WV4xq/XKjU5b6vucqtTnOPXS+ZmZgzTDMiTkjkDgZebvI5mESvMvI5vCt3mXmsicG2y2Zkc1lT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7106" name="Picture 2"/>
          <p:cNvPicPr>
            <a:picLocks noChangeAspect="1" noChangeArrowheads="1"/>
          </p:cNvPicPr>
          <p:nvPr/>
        </p:nvPicPr>
        <p:blipFill>
          <a:blip r:embed="rId5"/>
          <a:srcRect/>
          <a:stretch>
            <a:fillRect/>
          </a:stretch>
        </p:blipFill>
        <p:spPr bwMode="auto">
          <a:xfrm>
            <a:off x="642910" y="1571612"/>
            <a:ext cx="5700727" cy="4000283"/>
          </a:xfrm>
          <a:prstGeom prst="rect">
            <a:avLst/>
          </a:prstGeom>
          <a:noFill/>
          <a:ln w="9525">
            <a:noFill/>
            <a:miter lim="800000"/>
            <a:headEnd/>
            <a:tailEnd/>
          </a:ln>
          <a:effectLst/>
        </p:spPr>
      </p:pic>
      <p:pic>
        <p:nvPicPr>
          <p:cNvPr id="47107" name="Picture 3"/>
          <p:cNvPicPr>
            <a:picLocks noChangeAspect="1" noChangeArrowheads="1"/>
          </p:cNvPicPr>
          <p:nvPr/>
        </p:nvPicPr>
        <p:blipFill>
          <a:blip r:embed="rId6"/>
          <a:srcRect/>
          <a:stretch>
            <a:fillRect/>
          </a:stretch>
        </p:blipFill>
        <p:spPr bwMode="auto">
          <a:xfrm>
            <a:off x="6643702" y="2000240"/>
            <a:ext cx="1841059" cy="785818"/>
          </a:xfrm>
          <a:prstGeom prst="rect">
            <a:avLst/>
          </a:prstGeom>
          <a:noFill/>
          <a:ln w="9525">
            <a:noFill/>
            <a:miter lim="800000"/>
            <a:headEnd/>
            <a:tailEnd/>
          </a:ln>
          <a:effectLst/>
        </p:spPr>
      </p:pic>
      <p:pic>
        <p:nvPicPr>
          <p:cNvPr id="47108" name="Picture 4"/>
          <p:cNvPicPr>
            <a:picLocks noChangeAspect="1" noChangeArrowheads="1"/>
          </p:cNvPicPr>
          <p:nvPr/>
        </p:nvPicPr>
        <p:blipFill>
          <a:blip r:embed="rId7"/>
          <a:srcRect/>
          <a:stretch>
            <a:fillRect/>
          </a:stretch>
        </p:blipFill>
        <p:spPr bwMode="auto">
          <a:xfrm>
            <a:off x="6643703" y="3143249"/>
            <a:ext cx="1857387" cy="1857387"/>
          </a:xfrm>
          <a:prstGeom prst="rect">
            <a:avLst/>
          </a:prstGeom>
          <a:noFill/>
          <a:ln w="9525">
            <a:noFill/>
            <a:miter lim="800000"/>
            <a:headEnd/>
            <a:tailEnd/>
          </a:ln>
          <a:effectLst/>
        </p:spPr>
      </p:pic>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000" b="1" dirty="0" smtClean="0"/>
              <a:t>SELECCIÓN DE HERRAMIENTAS PARA RECOLECCIÓN DE EVIDENCIAS</a:t>
            </a:r>
            <a:endParaRPr lang="es-EC" sz="3000" b="1"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500826" y="5715016"/>
            <a:ext cx="2214578" cy="642942"/>
          </a:xfrm>
          <a:prstGeom prst="rect">
            <a:avLst/>
          </a:prstGeom>
          <a:noFill/>
        </p:spPr>
      </p:pic>
      <p:sp>
        <p:nvSpPr>
          <p:cNvPr id="1026" name="AutoShape 2"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5" name="Picture 5"/>
          <p:cNvPicPr>
            <a:picLocks noChangeAspect="1" noChangeArrowheads="1"/>
          </p:cNvPicPr>
          <p:nvPr/>
        </p:nvPicPr>
        <p:blipFill>
          <a:blip r:embed="rId4"/>
          <a:srcRect/>
          <a:stretch>
            <a:fillRect/>
          </a:stretch>
        </p:blipFill>
        <p:spPr bwMode="auto">
          <a:xfrm>
            <a:off x="571472" y="5643578"/>
            <a:ext cx="2078195" cy="714380"/>
          </a:xfrm>
          <a:prstGeom prst="rect">
            <a:avLst/>
          </a:prstGeom>
          <a:noFill/>
          <a:ln w="9525">
            <a:noFill/>
            <a:miter lim="800000"/>
            <a:headEnd/>
            <a:tailEnd/>
          </a:ln>
          <a:effectLst/>
        </p:spPr>
      </p:pic>
      <p:sp>
        <p:nvSpPr>
          <p:cNvPr id="10" name="9 CuadroTexto"/>
          <p:cNvSpPr txBox="1"/>
          <p:nvPr/>
        </p:nvSpPr>
        <p:spPr>
          <a:xfrm>
            <a:off x="8715372" y="6488668"/>
            <a:ext cx="428628" cy="369332"/>
          </a:xfrm>
          <a:prstGeom prst="rect">
            <a:avLst/>
          </a:prstGeom>
          <a:noFill/>
        </p:spPr>
        <p:txBody>
          <a:bodyPr wrap="square" rtlCol="0">
            <a:spAutoFit/>
          </a:bodyPr>
          <a:lstStyle/>
          <a:p>
            <a:pPr algn="ctr"/>
            <a:r>
              <a:rPr lang="es-ES" b="1" dirty="0" smtClean="0"/>
              <a:t>23</a:t>
            </a:r>
            <a:endParaRPr lang="es-ES" b="1" dirty="0"/>
          </a:p>
        </p:txBody>
      </p:sp>
      <p:sp>
        <p:nvSpPr>
          <p:cNvPr id="32770" name="AutoShape 2" descr="data:image/jpeg;base64,/9j/4AAQSkZJRgABAQAAAQABAAD/2wCEAAkGBhQSERUUEhQUFRQUFBcYFxgXFRQYFBcWGBQVFRQVGBcXHCYeFxwjHBcYIC8gIycpLCwtGCAxNTAqNSYsLCkBCQoKDgwOFA8PFykcHBwpKSkpKSkpKSkpKSkpLCkpKSkpKSkpKSkpKSkpKSkpKSkpKSkuKSwpKSkpKSksLCwpLP/AABEIAKoBKAMBIgACEQEDEQH/xAAcAAACAgMBAQAAAAAAAAAAAAADBAIFAAEGBwj/xABDEAACAgEDAgQDBgQCBwcFAAABAgMRAAQSIRMxBSJBUQYyYQcUI3GBkTNCobFSchUkYnOzweE0grK0xNHwJUN00vH/xAAZAQEBAQEBAQAAAAAAAAAAAAAAAQIDBAX/xAAfEQEBAAICAwADAAAAAAAAAAAAAQIRAyESMUETMmH/2gAMAwEAAhEDEQA/APSJIy0ZBuxiraWo7BNnt73jvh+rDqzdr98g8wCA/wCE4C+lmKIbPPrfe8JFryIiD6e/BxZtQHJdeVBH9DzkJpgxLLyo23Xbg8/0wNdRjGKHKn3/AL39M3pi3TZiD5rPFEdqGMRhXdgKI2rft3OF0sAbTgfSv64Cp1P4FEH5fY+30yuk1QGxue1Hg2Lrmq9xjBQGGIHsWUH+vH7jAaiHyTKpICgkV9Uuh7C8DEnHRBJAO4Gr5ovYw2p1SI5LEUyUDfqCSR+xzNRFvMa2QCpY0augtcj87xOKPqsqHjaJLNCyVcIPT9cCy0sIBhJHmIo+/wAl5NmA3f4usv58stV+hOL6fzdBqWmNNxze1u3tyuZqYAJHloVEVHrZFAkhr4rdxgWTRbXkruY7/W2Gb0MYUqE43x2SPcbefz5xRZTvL2du8xdyW4JF88VuvjJeDxEEObAkQlOd1KPNtojjg3x/ywH0Y9ILZ5cqTfNbm9f0yDodpA/lcDnkkcGv64PdcDHzDztQobt2/j8uTkEdghQ2XZjfAu+GvuBVVgNamPzEjjYL7Dnv/wAs0hJO70uq/bnIapi20hgOpx2Nn1/QjnIsWWTaK22Ce/f0F1XNDAPEm0Maog//AM/vmyh2m7se2aWfdvA/+UK/uM1ptVasWGBM6aq785N5Df8ATCGUFV/TFp5edtfXA3ATZvJzOaFZCGYE17ZOWUADAzqdhm42Pr6YKOQfvhJJFUGzgRkm4wA1ATvlL4x8WRRXRBzz3x/43d7ANDM3J1x47XdeO/HUcVhTZzzH4h+MHmJ54zn9b4izHk5XPLmN7ejHCYjT6onE5JLzZOQrCo5gyVZqsJpISZFpcic1gb65zeCbMys7fW8GnAtV7VgDD+GQfer/AFwuk4Uvf7/TAxMWDL27nnj9RnR5GtPoAtoADa2L/bAJpAsLmhYJHFgXdDt+mNaEt5ntWAFXyBx39/XBRS9RZFAuyT3oi+x5Avn1wKwab7vuUd2AIokCywXkX7kZMytErIWJYBStHg7m2juDXmyeohkkskC1WvKwIDghjd1XYfvgJWabe4XkKoXaQw3K28gkduaGBiadjG8TE+QA+UA2DZUrxd2D+2KxKy6cclmmNUwBYswI5IIHAH9MstBq90juVYDaqjjdyCxblLHF1+mKSvtjjNNccpJXa1lSzqa49mv9MBfVTN0d24K0Jr5SSGC0RV01jnI6qGSJIyhBl81fMS27zOSoH69+OMZTUqU1F+XeW2gghjUYW6PPJGTl1iBtO5ZaAZW5FqWRasd+61gQTXBEhFXtp7BJO0AhmI2+XlvXD68OX2ALtnq7Zd3lA3FBfmtR9KxLwrWIhLuwCSJIVJP8omlfb9CVYGstdPFS6RmHntVJrmjE/H/TAXlmbrCHb5TIJTyu4c7im0HmyCb9sc8MkfeiMjAQKRuonfYCrwORwOb9e2DnYAzA/P8AeIiPcgmIJXv2YfocfGnCS6jYPM0St6klvxQD/QD9MAY1AKSVyVmLAUeaZWrt+eKp4mu7r+YLdUQd1ba3be/cZuZFVFEflV9MC1ccB4wW49aZucNNp1EwiAqMspKjhb2SHbx6EoDWAxppQY4zwLcGrFgFiR+XBGR1c6hmWxudlK/X5b/asmIzsWmNJNt9OVEm0Ak+lf2xnW6b8SM8VyCKHJ2k3f6YFd1QQEHzKrbh6jj1/M4bqqTYraNt+3r/ANMH0Av4lWXLAihXG7b/AG/rhNLoAFKgA7l3ews9+3pgGUAi/QPx++ZOBZPrYwa6fyoq8cXx24rj98m2n3Mp+ne8ARAFfXvk9oJr0wLw7SWJ4N/0zmPHfi6OJCFa2/Pt+uS3TUxt9Ol8Q8QSJbYjjPO/iP47JsIeM5fxr4rkl4LGs52XUk5zuW3pw45PZ/V+KM5JJysmmvIGTAO+ZdUZXxdmwjnAsc0lFj5zRGS0uEdMIDmEYTZmbci6AIyNYZlyDDKlBbMyTDMysvrU103A9zgoNSsjrt5pTf613/bCwpSSbqJBPp9LGIHTiKmNHeDfA7hS3FDtnR4zmz8KZR7vwPyvIQSK0ke08GNr/Ly1/XI6TTbWXcb6gPbimAviu4r39s34T4cOpLahCCK2s10RfJB5N3gKzQhI9Uq8AEnj6xIT/wA8V8Y8pbp8BtM117KyUeP9lmx2MUdQXDLspqDksy9MmzzV0KxHwzw3YwD2OrESu1i1KtExkOD2DXxQ78YDUOnVZykflDQ35a4KvtDfnTd/ple0dacR21HU9NjZ3bTOQefr2/XGvA9D/FZTKhRunTlXbaqhl7qdvzfKMTkO7TTMTIF6j2pROoW3AqRVbSWIIHpxgDkTa5gUlYzLEKBIpGjZmQG7AJT+uYxO8afcwUT7b3EPs6HVCB+/fi+9YOLRNtmEshWVSjsxUO4ofhMhQgGqIrb3vveR6Lfd0mDkvLKsiExfimRvKq7d4UeW1rgVeA2S/SO0rcWo6bsVBd0EiCr+quAT9PrjfiGkuVwmxBDCJBSIQ7kvQaxe2k9KPm78ZW9fZpH6jqCZfOWVhJ1eqGK7FJHoOxrbzdY18QSyo9oUV3idWAEsn4amzJQXy7Sx5N/N2OBtmV906ogSJYTt2Dc29FkJ3/Mu0OKr1Bu8f0hJcSHhHmaEAFwwCs6oxfdzbKeOw3fnaGq0jjbEhhVdSiJXUYuwjX5ozsqzGKs8cDDwzONSIaTYs5lreS4ZlaTpWQE7sWrdur09cBvT6dFGpJjKdMVQdiWQp1AGJJAJLHj0vIx6HYjq6sXUJIBG7c1wvme2G0rV3Xr9MbCl31KbT51jBAaMsh6ZW2G7i+CPesF4RrmlZ3ZBwgi8jI4sWWJIbizVD6YBmQJAhHUIYo1CjRZgxYsRdAn9ca1rU8YJYksaO0UPK3c/8sWk1FaNQwIIjj58u2xt7NdHtjWv1YPT4b+ID8p7Ue3v3wEEiJk7ts3MBYXZvI8woc+/PveG0rbQzbiQnl5Wu3PHv3GQWU7wm16EpfdtO3by1XXezVYaRwRLXupHB5oKf+WABpTtWuGFiqs9r7A/rhZtYsaqWYcD378c4lqfE1QmZrCA+oIPyjmj9eM8t+L/AI3aXyLwo/c/nkt03hhclj8YfHJJKRnygnkeued6zxEueTiuq1ZPfEjPnL29cxmM6HkmwXUyLtg7ytJtJgi+RZsjeE2ITgWyW7InCC6NuceZcroGo5bAWMlWAbcgVw5XBsMADjBHDPgTgRK5rDKuZlR9VaXVbi4r5rI9LFVYvEolkdyjAFYx6EbjYIG7nji8sI5VJi29/wCtbaP9ayaQBZZAoolFP62wvOrwqrw3xB3mCstiK6IKksflur4r1q+Tj+j8UXrygBiaXgUTxYPAP1GCBG3T7a3bwPrW1hIP6YDSqBHpSPm6oU+/O8SA/wBz+WAQ6pXm1CU3mjQEBSWHDq3A7dximg1btLGJI5E+7owLFHIdmVVBUAXVAnmu+F0MaiLStQD9amPqWbqCUH9eSPoMf8L0ix6jUAX5hE5JJJJIcE2f8oFfTAV0GtVJNQW3ANKGW0k5HSjB/l9wcqdXqUePUqrDd1t6A2NxURSAWRxZUi8s9JEYn1oUszDY4LEkljAT/dewxTQ6YRNpukSOvC4drvcwjWRZWv5m3E8/7VYAfCvHYpZ5JdwjTZGg6lIxYM7Nw3oNwF+vNYquujXSadt6HoSqzLvXdtV5EYhbskK26vphxvTR6hRJISNVJHvLEyBWnQFr9Dtc/l6YHxLT9J5NPGSsb/dj3JKCTUGGUIx8y7gB69yT64Gl1kcul1sqOpSQs0dkAkLDGhYA8gEqa98tfEPE4oNQs0zKsTQMm8mwGEiuE49WF17kVlbqtIVi10MZ2dFQ6MVDuqvCzlFZrPDKaJur/LHdX4Yk82niIVUeKSRtiorll6SoLq6HULV6kC+MAmj0xWHw/cvnDxKbHmAMMtKfUd+3vk2mVWeGwJm16SIn8zIzxvvUdyuwOCfTaRlTo9P95UcKjRaZpLWOMb5lmmhDMNvK/gny9vOfYYeKBH3asoi9JoFVFRKMcscDy2a3WTMa542D3Nh0A0e2bVrGtF9PGwod3b7wt/ndZHQCOV41Sih0oDgHsN6BFau384r88hBowurmVlTYIEdAm8NQklU7muyTXbsP3OVkEH3dOooXfq06nG5QspaNRe0guoEo78+XvzgWuhRelowwG0CqIFbhGyoK/Q1gII1a91FVim6d9gFlYWD6UAvPsM1qfD60+ogI6vSUFd7uqspUv5gp9CD278dsJ4n4QsghiUcKnUFs5A2BQqABux3c/QeuA7pk/FRiTbQc2eOCh7enc4rFMsaq5bbuRy7fUUdx/I3gjrSfx9xWOMKpsm6cIzG+wq14r0OeTfF/xT1JZBGSEJ7bibo967C+9DJbpvDC5Ux8Y/GhkHSRj01J5J5bzEgnPPtTqLyWp1FnEJZM5+3skmM1EZZMXZskxwZypaPHJebbFlasZjN4AjmiMOY8iVyGgjkThGrBk4NI3lhotX6HK/LHwPwxppVVR64q4rFtMauuMVePPZD8JxJpBvABA755Z40ESQhTxjTEvlbIp3jyHTxouDmqGRotVZmElrMw0+oNNpNrK5C05qgoBW+RyOT9bw8aXOysoA2AqQzbj5iDdHgfTAxNIXVCh2obu1sgfL5b4/6YZ9YPvAFG+mRXl3fMD2u/fOz55DT6QB1lKqEdyoreHXcaDF93m3ECx9RjEGgQ6ll6ZWl3q+9tzMTtc9+B274surbeunKGkcPdrexTvUbL3XdC6rjLNp/9YDbJK6TD5D33qRx398Clj0wEom21G05RWEknV3ljF1DZ20WFVV+t5LRTs0iykusWobpowkuTy7+nvDLtpqaq5Fi79JSPICIejLsGoEgk2NXT6nWIK/Nuvy8CuQbxbT6lgYdO0UtQT9TqdN6Mal2jpQN9neFNqB5TycCXh8zmVZCXVNUdsbh0Z2MauY+opi2qGUMQV/I4Lw/SRo87BtRGNKrAFyjAxsDK7IjJSLakCqsD2zekmYfdoDFMF08pYymGTY0aJIse2l3bm3rYIAG1uTxjOpdJH1aHqKk8CIGMM9WUmRv5PTcv74FfoYmkWSKbfENQjz0elJuRgokJqMbHFpaiwL4JxRYEfSzztLqKP4bdVI2nuF9kW00uxi9MAezNZx7w3xjqTQtJHJF0dO6OXjl2tIzRCoyF8y1GWuhwy4GedW02qQGnOpkkjDJIA4Ekcq1a9mKkXgBV5ESdXMnXmdEaJlikkcyx7I9kqlUCbVc3tAXa936s6jVFIU1EkrRtpiybVgVpgdm14yd7KykBX3VVKG4xLU+LI87asLIojbTeR43WV1QajqlUIslRqOB/MUNXxjh8RjfTa47ipnMxRGBWQgQLEp2EblLFCQDzyPfAnr/DXgWKKOV2foSoelApkaLgvLJ1JdpIZtwrklyAOcPHo13xxRzpt1KQuqLExR0gVSrM7OSgZERfc7Pzwuq8dhinimL7lOneNggLsrbklW0W252sO3Bq6zPDtZGkPh4aSMMlBwHU7b00ookH0JAvAcXXk6wm1vaNOWKMITJZl6e7de+j2qvS74yvhXerI0q9OKGZY2aN0QKrgmRHtur09qL2XtdG7yR8ViDmDepc69ZlNjZ0mfrM2/5RQDrRINjtyMBNqklhj0yOOrDHOG8yhTUbInmJo7yyEUfz7HAtdJqmaPUSSsgLIA5dXi2KIiA2w7uDbNd83XFYxq3ZY4pQ8S0gQMxchuoqhKXaDe4Kf3yOh8Wh1EkzoylDDGvmIHnHVYrR9VDL+p+mA8V16jwsMCpZYIyvKkhqQDBJtwXx18RGMNpoyNo2B6N26KFIuhxwOPcZ5hqp7yz8X1BZiSbJJv8AP1yimbOG9vo44eM0DLJiznCyYFs2iGayVZsR5GdBkZinGodAzdgcc/0OUFtx9MWtY47pASGsE8mGnxY5G8pIy81mZgGachIYSzADuc9m+zr4PEKiWQc1fOcn9nXwmZZBI48ozvPjb4jXTxdOMi6rjE7TLf6z6pftB+M+8aHge2eT6nUljZw3iOuMjEk4gxye2+sJqN9U5vrn3wZzV5rTjcqIZjmYLMxpnzr7Fi04WdiO7ICf0JyvlQCJ2/nExN+u4SgDn8uMIJH39S/Jez0urrd8va8DqfDQdUl9TkFrtRGWUCvJVMR75t52dMCEuAOqJ7v+bd1ttX/lNV7Y+dKF1iPzbxSDknsDGQAPTKXUaA9cz7m6cbgMNy0WFAy9PbtJW+554PtjOr1MgkaUMenpyUc/h7vMEMjAbKIUbfXnmsB+fShddG9kl4ZhyeAFaEgAdh6/vlPHp1EQnABm+/kM9ecg6owshPcgRmq7eUYfX6iQStLuJj0xKO1R7vOE6m1dlEKNvci+cE3g9+Igb5x5Wls9IQNKuxdwi2+Zwrjz/pyRwDun02zxGQ2xMmkUmzYG2dgAo7AANgo4jHq9WyszM2mjcBjYBU6gKqj0XgcZEBz4hs3yhhpmqQpCFYCWPcirts0WB3dvQXiaaib7x1t5ETyfdQ+2LdayMFcpsrYZSy3d9jVHgA+B6dYjoXj4bUadzKb5lbopNvcnlmDFuT/iIwbF4dJ4iFlkLJLKeozEuN0MLFr9KskAUB6dsj4J4Zs1Op2yToIFGwSJGY1SXe0hhiI/CUlD+degrBaXVSKskk52R6qKTUDyRuSqRIGR12jaxi2tQsdxfGBY6TQdLUyaeEtFHJpVk8h+VxKYiy7rAZlIs+pW++L6e30vh0TsxSRkWQFm/ECaeVwjG7ILIpI9a5xP4c0ssDOJJJOo8CSpYWd+ipIEC8KQULjjm9/c5nTZvD4AHdWkdEhXaiyRzdRgp6g4UrTEkA8AijeA/q3kGi1CrLIo02pZVpjuaNJI2RCx52gNX1ArH/GwXn1R3sDp9KskIVmG1yZ2L0DTWY1Xm+AR65TQwSfdvugfdLJLJFJu28tXWkmaTuQVKtwt+cChgPiLxISKkrzdKo369lIQyLM0b6YkkiUl1egK4s2N2B14lc6zTsXbZLp5fw+yAgadt1erctyewxbRbgYZtzlp9RLG4JJQL+NsGw8Ls6ajij3vvnLav7SYHnibTnUal0EgUQ6VtpDBQ1Weew7dsSj+Itd1vvEWin6Zd9qStGkSzEMJHC3Yc0w5NWTQs4HcIX6EqtIzN976Rc1uCPIlha+WlcgV2xfxLQdTdpLIQyEAk21HTmVE3HkgOL55oVnPRa/xaUOn3TTAahTP5pmuiI1tSnIIOw+9nBQf6XaJDt0u6Wa1kaR+sZArL3AoUqEVVVgnTzbxrw1o5GVhyrEH8wSD/bKGaHPVPEfhvxDUgK66S4lcsVL9Slcht7V5juBOJD7L5m53R1uVSQWI3OFKjkf7S/vnLxse2c0s7eXvDgGhz1lPskc1+IlMGK8Nzt71mR/ZC5UHevmNAUbJF2Pp2y6qflxeUxaUnOy+Gfs+l1HmI2IBe5h3H0HrnSRfZVIrBllTyjd8hNUao335B/bOij8G11f9pXny8RqBQBy6Yy5Z8H8O+CNPpxtABY15jRP1r2zzP4s0u12H1OehH4Y1jctqW+UH5f2ym8S+zaRhuaUsSLPH/XJljs4uTxu68e1A5xY51/i/wlsYjzH9KypHgfP837ZmdPTlfLuRS5dfDHgh1Eqr6XznQ+BfAYnNU37Z1R+zVtOhZHIIF+2X24+UxX2oki0WkCqRdf1zxr4j8YaZySfXD+Pa+YMVZyQPrnOyzMfXL/Gsd4936gxyF5pnORvLI45Z7SJzWazMrG28zMGZgfWzSmjFsY2/DUa2ltxPvx27ZYamS5IyA1Ddflbi149MTlgG2SUj8RWNH1G08KPYfT64zrIfxoXtu5FX5eUY3XqeM05K7WTNslhEbnqP5W2mtshBckfN5eewPpkdcH2aiJY5GExG1gpAAdVV7B8xK0W4BuxhtVpVYaiUgGRCdjfzLsQMoU+lnn63jWrhufTSEtZLLtvyjdE5Jr1Ngc4FX4jI4GpiWORvvDBkbaQAXVEktTTHbt3eUHg5ZarWD71CwWShHMD+HJfm6RFLVn5T27Yj4rpVf77IwHUhQdJj3jCwCVWQn5TvJJI71z2xTVxBodbqCA08UgMbEeeMJDC6Ip9ASxJA77zd3gWep1o+/QuFkoaeZT+HJutpIGWlrcR5W5AoeuU2slkWIxnTzmNNX1upsIHSWQ6v5T5924dP5a5u6wniEC9PWaggCeLVjZJXnRUMAjRSeVUqTYHB3n3zrPEI7jkHujj91IwPJ9b9q8KB9TJptSF1SLFsKhWURq9Sb2G1g4l4rnyG+4xXx37QdKNFpCWMhEEkYCKwYltOIHc7wAoU2CLNntlf8Y+JpFFL1tUHGo8N0yRaQdRisvThImII2R1tJscm8H8T+DFfDdMirE0mg+6tsDqZD94G6YSxjlR1TGBfcEnA6Pxf7SINNJpZ2WSUnTvGqorIWDmFupcigDmOtgs898WP2gxRyQaZop06MyTmVo2CBCzsQyEb1H4vT3VQIvkZUTeIzSzdeDqz/d/EI5J9DOB1oJSHULDJyDHwy1xRUEjC/DcX3mfTldQ8+l1A1UA6y1qIpNqagxSNZ6gBjVlINd+2Bcv8Xwt4gY16waSVyJEV9u/7tHA8KOELBhsFuEI57DviPw8dA+q1W6GSYxCQGWeKeUFjI7BxasVZUIUqwBfbYrJfE/iNxTzQkiSTQTalCpNqJdXp0lKkdvIrA+1YfTVLp4DJqpdNJKfDHaVLLvK0EyKHO4Vv2DzGxdWMA2h+0+PoRTDTaoRaFa3lPLOSnQYBwNqMLDnd/hI751eimfUwR1p5RDLONQH8tiORTPW0NZIdtt1Vc5wui8VkfUaExq8STeK66OWH+Xpu8fUjkUeU0Ga+OOc9X+DyPuOm29hAgH5BaH9sBLwWSUNF1IZF6GnMRI2tubcgBoNajbGGpgD5/pmtJKWgjMalzFqHbylCpXqSAjfu2ghXvk+lZGfTBF8RCXbKrk2Sx3Q05s89lPb9MbXRxvLNGgXpPpoiQhIB5kVfl90AH1AwEOq8O6Qx/wAfqii8agMzloaYtTWCe3vhgDGRDt+doWFlA1RhA9KTub+GDx/i+mT0iIRpeoBtOjYC+17Y9/f12/0vF4G/Ccv/ABOnpipPf0C7b5+a/wBTgPaQOGVShCx7+bXkMfJxdji+/tmQy2gKjdtkY8Faolr5uhwbyetgAefaDbwgnvZIMg/tkbjfqAUVMS2B27NXb6VgAZmQWV+cMOSooliRzfPfNqDYjrsSe4uiPa/c5rV+JRIEMjqB0jW4gC6F9/plFL8b6WNfNMm8MDwbPy/S8DpdLLd2OwruDmpAaHHcV6Zw8/2q6VAK3N5aNLX96yvP2pmQBYoWNduf/YYXVdrq/BY3NOoP98Qb4T0wJO0cZzLfEWulPljC3+f/ADzcXh+tl7uR/TJ01Msp9dhB0YBxtH7ZW/FnxLEIWAYXXuMqB8Fyt/EkP7nIeLfAKrEWLEkDCz33Xj/jGrDOSPfKd2y+8W0AViMpJUznNPXnMrC5zMmRmVm9vN41EDJbM2BkxGclrpjx7QC5mFArN5nbtOOfX1fqdPc4Xew3eYqFGw7a7n68cA+mT8Q1DdQVbCHzMQFFWp4onzGjdDHNQ4EkXI/m9R/hyv8AEPE0heQOeZQNlc7jt27foe3fOr55TxGEvIxVpCgVDNt2BWHzAbSCXO3uARxxzlhr5vxdOu5yS9hlRdi2j0WJHN80B+eV0niiaZWic20qgJXIZ+mIypI4XkA2aFHLHU6hEXTLvU7JYwfMPRGUnvgKeO+Hhp4lZ5yZyI3KBFjKje6iTy+e9rAAehN8Yj4zpCZpXBkaODpHUU8aBioEi1F0yJCiFWNkWKHNZeeMeIRkwU6mtQhNEGhtcE/1yn8Z8SCHUxKrSDWKAjIpKIxiEL9Vv5AAA1nv274EvEvDUbWxIW1B63mZwYlhLwp1ItydOpWoeooBR6gDH9RLJ96TT79RteKRjIRpwtrs8ijpWxpiSew4/TXiGsTraMqWYRO+4hJDQOmkQE0vqaH65rX+LR/etMw38CcH8Kb+ZEqhs55XA8r8T+zF9TDFK+pLagTJpFbYv3eonaFOFG4r5K3Hknutc5Jfs31suo1W7VKmokX8d2T8KWF2HTMSqNykNC3cL2XbncdZxIumEMxjGrOpE3Rl29PrGcxldu/fvO3gVRBv0x5fFE+/SCpCTpoxt6Um+1klY2pW6pxz9cDh9d8MajUQ6Ix6x45J/wAYuY4gXlijEis3SVWL1ZXcW7c84CX4X1bdHVvqin3WYKYliiD9Z5FjlZdg6fmLXbA0O950vg2uYzQ6donP3BX8wovJadGM9P5o6Rju3etVeOyq0kGqQJKpM7OrbVpWUxyrv8/FFeR3AOBymq+zyaPU/wCq6qQfcokRIyEZmhlMjOvUoLtJ6gIdW/XjJaX4IGonX7xrZJI9agnWMNHG0RiVOgGYXZRZtoCqo4Jris6TwbxsTCfVTQ7QQikLJC6IsYYgs28dzISBXau+Umu8E0z6OGb7nHJINqSW0ab5AKdVZHLK4YE1tJoEUO4Aej+FNT0wRr9QYtc7KxAjRoppDsLErzL/AAyrAbAeDfpnU+GaN9HCI+tuh0XShe2lVpAQheQU9R7RItLRvaffjnJ/s50RhhcRyL1niCldRGI2L1xEOobJ5IxPxD7NNNHqI49shRyvU3zeZLbavy2nnPlBYrz79sDuZfGYYJdW0zxpsjjZP9ZcPIAJQAxL8m14A7Bs5mP420OjR0SeFnkVGHRExVXYhZAQrENtXzCzZog4bw77PvDhqGjGlDUu1d8hP4i7jKA1bWYAoaHIo/XHPC/h6NYpz09IBCemrxfytHTlpLQ25tQVUkdwO+BQ6n7Q4Xh6MWlm1OxxsZo2WMxiudhbh6LL2rsfpm9f8Sa6eRXh8OCCIWDKWZlHeyeNooehHbvnW6WaT7tJvjQTyyBTGgddrBVKoqFLA2Lus+5w3i+pZirx7dssY6opmIhDHzfKNpBZl5v144wOB8c8V8XQF5OjANnoEsi+wLMxJv0zz6bx/UmwZnAJshTtB/RaGdl9ofj5nmYX5EtVA7UOL/XPP5hznO5Xb2YcU1uwR9QfUk/mScA2rOEHy4syZGtRttWcd8N8feE2prKxlwT4NR6R4R9qFMOqoNeoAGejfD/xVBOLVhZ9M+aycd8P8WeIgqxFfXNbc8uOX0+qdoYDkYt4rDcRH+yc8h8C+1NgAkh/XPQdP8YRTRUGFkZrbj4WPG/iWKpG/POV1A5zsPiUXI1e5zktSnOcvr3+8SpGZWbzM046YMZabisWzC2TW28cvFtmzMheay6c7lt9cSabeXe66fygVVgWSR63hNXGW6LghVLJYAHm3DsT7fTF9duVioYKGAulZq9CSey8cY3rZQBGpZVt12jkkkdh/wBc6PGDqNCJZJLJHTVQm0kbWK7i9Due3f2+uLwRfeWJkLCoI2QBipV3DFnFevlFH0rN+L7w5CswLR+cRoDS2aclm4PzAVyefbNa+FV2VKydVViHTTkq3CsS10Fvvx82BDSr965ls7dJEy0WG15BIWkFHhrQUfTCndIvh8zSOTujtQaQs8Mm52A+Y9qvgenfBeLaJgypGZCwhZSItkdQ8Dln3Wb+UCj35yE+pLLEsG6RYY45/L049ibWWMKCp3tQby8DjvgP+Oab/WtFLuficoF3HYN2nnJO31Y0OTdVxVm6vxrSqy+IysAZYlUxMfmjEcCyxFD3X8QseO5vC+KapnZTGXlXTouoZt0abQySBemFjO9ym801DkepwfiehikngDDUSDVBQZOpsQKivPECqACRrXswIAu/bAabSgeIxSG98ulmDWxIUK+mO1R2UWWP1JOVenhXpRyAL1/9JsGbjfubUvHIpPf+D/L/AIQPQDC66VhM8tu0WmkELMZX61ydLqmPbShVLJYIs7TRFcz/ANFR/wCkChhYHpmUTGaTqPINkRqm4UI22zyefbAQ8LQdLw4r/E+8Tq5oBzaak6i/X5lUn8lzeo0ATReIxxqQqySGlssQYoHk+pJBYm+94GCJFkXUtGgil1EsQrqjUKfxF6rTb7feYaKngArzxh/CoPPH1lRvvcTSqqmRSjqiN0y289W0YeZubX2oAN+NyKZ3kUqYVXQPKRRXauqdrauKEdH/ACgYUTKuv6tjpjVlS9jpiVtCict2u1237msWj06rpZi2n06yicwAKlxANIkUW4cb9ocXY5r2w7aFok1caLA8kCrJHK8UYanjdrZY1CllZCBQF8X25A6xIdFFIdp261WibjiN/EQV2n0BUj9KxjxzWxodZG7KHmij6VkWxrpKF9yJK49NwPrm9RoFlk08KbYRJC8rPHHEHO0xKqglSALksiuarFImeaJpARE0OlSTbGqhJJSJGbetedPw62n3J70QDWj1yB4oi69WPWzM1sPlYTuHs+hWRf3r0w+qkTp6xVKfxFZVDKN1RQsarvypH54PSylmWcMwDarpdP8A+0Iz5fk7b93m3d/Ttlr4YHEupVn3U6FPKAEDRClA9gRf1s4FY2vQ6rrAkpvjX5W3eaJxvC1uIG5Rde/scHHqAoZqYiSGWgFYsCZXdVYAeXh/X2xqNWMSRSOzhtVIjsTTMoMjbTtqgaAoenGDWHqN0nLFIxNttjdq6BGu7JUNQOB4n45D5znPTx533xf4UyvuI+dQ4/7ws/1vONli5zj9fRxu8Yr2FLkAl41q04AyUcHGGaRaHFpVyw1PGV0hwaLMMgcm2QOWI1eM6fxF0+Vji1ZmVFivjDH5ucHqpA3IxLMvM6dJlpjDNVkszB7RrIHCHBnNRzzjWZm81lY0+v5pVVpN3qL/AE21mTR/hR33Bj/PuLwet0wZ4yVBBIsnkji+M3q9PvfYPKFUNdA2b47+1Zt5WajXJDI5kIUMikE+u2wVHuee31wcgC6aIMQCGhuyL/iKawEcHXYdl2oDwFssSR3IPA29vrhdQWaCN12r5k3UotvxApA9gecCXiHikcE/Uc+V4gvl8x3IzPVLZ5DcfllRo9eNKvnBcyaVABGC5EidS0bbe0VIKJ44OX/j8TCNSjbNrx3tAth1EG2/QVd4HWaQTahkcnakKlQGZadncF+D3AUV7c4FOuo+7KyqjzdTSRRjpozASRRtFTUPKp3A7vocfmcKujUB26LpuKxS1Q08kZble1kfvmp3aSDRSs7X1dOSoNBmZqJb379u3rjfj2muXSvbeXUKAL8vmSQEkep9BfbAofEpm3TQLHIV1UySK5G0r/D646b07kdOxtB+bmqy01WpY6yOQRS10ZlohA1mSFhSs4JAo2fSx75X+MQqV8QdgOohj2N/MqpFE8W0+nnL9u5vLHV6ZRr4ZK8zQzqTZ+UGEhQPQXZ4wOeV26y6RkBSPUPOB1YRMykSSLGY99AhpDzd7VBrm8Z8HSfqIrojDSRtGNsse8lwoRpR2Q9JRwCeWJ44zVjp0COqPFb5rdu+8Wfr/AJ/7v0xxdCL16RLRkjUgDuXeGUX+ZIHOAnpJfvMeqjTb+JIZVbqEFQdpjkG6OnAeMncLU13yel1cjQT6h2gkOoqIGJptpKhoFWNDGSxLlz35/IYXwmeOaTT9MhlXRFJF77dxgCo49CCjjaeeDg0YR6dXYUkHiEzt/soJ51L0PRd4P5A4G9ZrWXTw6gSxwtADFuKSOxJCxSRNCQpvcit83G27IzPFNBJCFjRyK0xWYRRlyYFbzO291o2z1ttvM1DgZJ9RHJotbIrqyzPLJGbHK9ONLWz2JjYj3Bx3xfx6KCUyMQyyw9MbCHIkDMUUhboNvPmPA284GR6W9WEWbhgNRsEVw7lCIrbi92QyNQNcWe+G0+vYSSSMSqSBqfYtN0Awby7rWwGIu72+mb0eoSN9KN4bpwOhIN8hYfUf5Tiay79unKuBEZT1NjmNldZFj2kDlqk5HFbTgHQM0ciyCRSR94UJsLncbBU15WDDkc1fc5qfw/dHCiF9zqzglwpoqC4Z1WzZYD+vpm/C/FN7Mzo6dKLotamiwO5mFdl44ujyeMyTxIpBDMil+mu0jhQwICmmPFggf1wFPiDwn7zFEqg+ZTtJ20tKSE4HPy1nk3jPgrwuVZSCM9sTVhFgBHN3/LXKsDXPa2GLeN+Cx6liGXnYK5XcOTzmbjt14+Tx6eC6zT8DJLHxnX+NfCTKrEC1U3+l9/yzmJo64znenpllnSk1+Vcpy11vc5Uz4jQN5rMGZljDWZWbzWVGZmZmZF2zMzMzC7ZWa2ZvN3gQ2ZmSzMD651WqACf5hgPE53Qh41BsBfMQB34N/r2zGW2N8+T/wB8hrxaRX7j+4zq8JTWSSQBemAWZaIb6cl6WzxZ/fGdVPtgSNRuJ2kUbJCkMzUB/wDLxwj8Y/7sf+PEvDP4i/7pv+KMAvi3iDPGqooYyUyhSSaVlYnsK7Ac++JeMys4jkSXptJUdohZijNRBv5dpPzdwScP4R/FX/JN/wCYyQH+qj/ff+pwN+LgxpDGTx1YQoWM+XbIoUsS9BQaHubwfjRmZ1SM7miqY8Ko4JCKCQ1s1N9OMsviH+Ev++g/46YOL/tUv+6h/wDFLgUGu0izajSuTKRLR3gxonEbyxqyhakIKng2F/XN+Ju4kkmDsU0h2tbU7blRpipUALtUr3Bsg9sLoP4Ph35/+nmyPiA/A8Q/zv8A8CHArZ9EvXbV8/hzjTklpOoyFkjZ94cUdz8cdgcsdPp/x9TvXhEjZfxJSxWpfmJbv5e3peLSn/V9T/8Anj/zEGWg/wC0z/7mL+8+BzccCwR9YojNqNNLMwKJSyqiOKIFsKevMT8oN8nHJvDRC3RG1hKICWKJvVnm6cxU7eNwogehJrAgXpNPfP8A9Om7/wC4iwvijElSTz920Zv1v72vP54DsulK6bWRxtt6O7Y+1TIEMCyhQxHoSRu5NfvlpqdKs0qRvezoM9AlfMWRd1rzag8exN4sf4Wv/wA0w/QadKGLfFspSLTspKttkFgkGjpiSLHpYBr6DAzTSmSNpnJ6sf3fa1mwNsZav8xZ797y8MO3UykFiXhXuSQNrSAbR6d85PxZyup0yqSAYoLANA1J5bA71llNqn6t72/h/wCI/wCK8CTRqEhKgbWgXqUO4EkJJb9S/wC5xw0Jr42Cb/uhzD+3f+pyrgQew8wYN/tDebB9+5yzi0yCwFWu9UKuu9YA45FCtdU0bhPYgSPwP0K5YBRv9AWjo/nx3ySaZaHlX09BgnH44HpsPHp+2AlqdrrXslMPyYWP6HPNfi/wMRksvykms9bP8/0//XOL+LudIb582ZynTpx5WV4xq/XKjU5b6vucqtTnOPXS+ZmZgzTDMiTkjkDgZebvI5mESvMvI5vCt3mXmsicG2y2Zkc1lT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 name="13 Rectángulo"/>
          <p:cNvSpPr/>
          <p:nvPr/>
        </p:nvSpPr>
        <p:spPr>
          <a:xfrm>
            <a:off x="785786" y="2071678"/>
            <a:ext cx="7858180" cy="2585323"/>
          </a:xfrm>
          <a:prstGeom prst="rect">
            <a:avLst/>
          </a:prstGeom>
        </p:spPr>
        <p:txBody>
          <a:bodyPr wrap="square">
            <a:spAutoFit/>
          </a:bodyPr>
          <a:lstStyle/>
          <a:p>
            <a:pPr algn="just"/>
            <a:r>
              <a:rPr lang="es-ES" dirty="0" smtClean="0"/>
              <a:t>Entre las herramientas para la recolección de evidencias para el análisis forense denotan: </a:t>
            </a:r>
          </a:p>
          <a:p>
            <a:pPr algn="just"/>
            <a:endParaRPr lang="es-ES" dirty="0" smtClean="0"/>
          </a:p>
          <a:p>
            <a:pPr algn="just">
              <a:buFont typeface="Arial" pitchFamily="34" charset="0"/>
              <a:buChar char="•"/>
            </a:pPr>
            <a:r>
              <a:rPr lang="es-ES" dirty="0" smtClean="0"/>
              <a:t> Chat </a:t>
            </a:r>
            <a:r>
              <a:rPr lang="es-ES" dirty="0" err="1" smtClean="0"/>
              <a:t>Examiner</a:t>
            </a:r>
            <a:r>
              <a:rPr lang="es-ES" dirty="0" smtClean="0"/>
              <a:t> de </a:t>
            </a:r>
            <a:r>
              <a:rPr lang="es-ES" dirty="0" err="1" smtClean="0"/>
              <a:t>Paraben</a:t>
            </a:r>
            <a:r>
              <a:rPr lang="es-ES" dirty="0" smtClean="0"/>
              <a:t> </a:t>
            </a:r>
          </a:p>
          <a:p>
            <a:pPr algn="just">
              <a:buFont typeface="Arial" pitchFamily="34" charset="0"/>
              <a:buChar char="•"/>
            </a:pPr>
            <a:r>
              <a:rPr lang="es-ES" dirty="0" smtClean="0"/>
              <a:t> E-Mail </a:t>
            </a:r>
            <a:r>
              <a:rPr lang="es-ES" dirty="0" err="1" smtClean="0"/>
              <a:t>Examiner</a:t>
            </a:r>
            <a:r>
              <a:rPr lang="es-ES" dirty="0" smtClean="0"/>
              <a:t> de </a:t>
            </a:r>
            <a:r>
              <a:rPr lang="es-ES" dirty="0" err="1" smtClean="0"/>
              <a:t>Paraben</a:t>
            </a:r>
            <a:r>
              <a:rPr lang="es-ES" dirty="0" smtClean="0"/>
              <a:t> </a:t>
            </a:r>
          </a:p>
          <a:p>
            <a:pPr algn="just">
              <a:buFont typeface="Arial" pitchFamily="34" charset="0"/>
              <a:buChar char="•"/>
            </a:pPr>
            <a:r>
              <a:rPr lang="es-ES" dirty="0" smtClean="0"/>
              <a:t> Network E-Mail </a:t>
            </a:r>
            <a:r>
              <a:rPr lang="es-ES" dirty="0" err="1" smtClean="0"/>
              <a:t>Examiner</a:t>
            </a:r>
            <a:r>
              <a:rPr lang="es-ES" dirty="0" smtClean="0"/>
              <a:t> de </a:t>
            </a:r>
            <a:r>
              <a:rPr lang="es-ES" dirty="0" err="1" smtClean="0"/>
              <a:t>Paraben</a:t>
            </a:r>
            <a:r>
              <a:rPr lang="es-ES" dirty="0" smtClean="0"/>
              <a:t> </a:t>
            </a:r>
          </a:p>
          <a:p>
            <a:pPr algn="just">
              <a:buFont typeface="Arial" pitchFamily="34" charset="0"/>
              <a:buChar char="•"/>
            </a:pPr>
            <a:r>
              <a:rPr lang="es-ES" dirty="0" smtClean="0"/>
              <a:t> </a:t>
            </a:r>
            <a:r>
              <a:rPr lang="es-ES" dirty="0" err="1" smtClean="0"/>
              <a:t>Passware</a:t>
            </a:r>
            <a:r>
              <a:rPr lang="es-ES" dirty="0" smtClean="0"/>
              <a:t> </a:t>
            </a:r>
            <a:r>
              <a:rPr lang="es-ES" dirty="0" err="1" smtClean="0"/>
              <a:t>Password</a:t>
            </a:r>
            <a:r>
              <a:rPr lang="es-ES" dirty="0" smtClean="0"/>
              <a:t> </a:t>
            </a:r>
            <a:r>
              <a:rPr lang="es-ES" dirty="0" err="1" smtClean="0"/>
              <a:t>Recovery</a:t>
            </a:r>
            <a:r>
              <a:rPr lang="es-ES" dirty="0" smtClean="0"/>
              <a:t> Kit </a:t>
            </a:r>
            <a:r>
              <a:rPr lang="es-ES" dirty="0" err="1" smtClean="0"/>
              <a:t>Forensic</a:t>
            </a:r>
            <a:r>
              <a:rPr lang="es-ES" dirty="0" smtClean="0"/>
              <a:t> </a:t>
            </a:r>
          </a:p>
          <a:p>
            <a:pPr algn="just">
              <a:buFont typeface="Arial" pitchFamily="34" charset="0"/>
              <a:buChar char="•"/>
            </a:pPr>
            <a:r>
              <a:rPr lang="es-ES" dirty="0" smtClean="0"/>
              <a:t> </a:t>
            </a:r>
            <a:r>
              <a:rPr lang="es-ES" dirty="0" err="1" smtClean="0"/>
              <a:t>Elcomsoft</a:t>
            </a:r>
            <a:r>
              <a:rPr lang="es-ES" dirty="0" smtClean="0"/>
              <a:t> </a:t>
            </a:r>
            <a:r>
              <a:rPr lang="es-ES" dirty="0" err="1" smtClean="0"/>
              <a:t>Password</a:t>
            </a:r>
            <a:r>
              <a:rPr lang="es-ES" dirty="0" smtClean="0"/>
              <a:t> </a:t>
            </a:r>
            <a:r>
              <a:rPr lang="es-ES" dirty="0" err="1" smtClean="0"/>
              <a:t>Recovery</a:t>
            </a:r>
            <a:r>
              <a:rPr lang="es-ES" dirty="0" smtClean="0"/>
              <a:t> </a:t>
            </a:r>
            <a:r>
              <a:rPr lang="es-ES" dirty="0" err="1" smtClean="0"/>
              <a:t>Bundle</a:t>
            </a:r>
            <a:r>
              <a:rPr lang="es-ES" dirty="0" smtClean="0"/>
              <a:t> </a:t>
            </a:r>
            <a:r>
              <a:rPr lang="es-ES" dirty="0" err="1" smtClean="0"/>
              <a:t>Forensic</a:t>
            </a:r>
            <a:r>
              <a:rPr lang="es-ES" dirty="0" smtClean="0"/>
              <a:t>  </a:t>
            </a:r>
          </a:p>
          <a:p>
            <a:pPr algn="just">
              <a:buFont typeface="Arial" pitchFamily="34" charset="0"/>
              <a:buChar char="•"/>
            </a:pPr>
            <a:r>
              <a:rPr lang="es-ES" dirty="0" smtClean="0"/>
              <a:t> Access Data </a:t>
            </a:r>
            <a:r>
              <a:rPr lang="es-ES" dirty="0" err="1" smtClean="0"/>
              <a:t>Password</a:t>
            </a:r>
            <a:r>
              <a:rPr lang="es-ES" dirty="0" smtClean="0"/>
              <a:t> </a:t>
            </a:r>
            <a:r>
              <a:rPr lang="es-ES" dirty="0" err="1" smtClean="0"/>
              <a:t>Recovery</a:t>
            </a:r>
            <a:r>
              <a:rPr lang="es-ES" dirty="0" smtClean="0"/>
              <a:t> </a:t>
            </a:r>
            <a:r>
              <a:rPr lang="es-ES" dirty="0" err="1" smtClean="0"/>
              <a:t>Toolkit</a:t>
            </a:r>
            <a:r>
              <a:rPr lang="es-ES" dirty="0" smtClean="0"/>
              <a:t> (PRTK)</a:t>
            </a:r>
            <a:endParaRPr lang="es-ES" dirty="0"/>
          </a:p>
        </p:txBody>
      </p:sp>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000" b="1" dirty="0" smtClean="0"/>
              <a:t>SELECCIÓN DE HERRAMIENTAS DE HARDWARE PARA ANÁLISIS FORENSE</a:t>
            </a:r>
            <a:endParaRPr lang="es-EC" sz="3000" b="1"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500826" y="5715016"/>
            <a:ext cx="2214578" cy="642942"/>
          </a:xfrm>
          <a:prstGeom prst="rect">
            <a:avLst/>
          </a:prstGeom>
          <a:noFill/>
        </p:spPr>
      </p:pic>
      <p:sp>
        <p:nvSpPr>
          <p:cNvPr id="1026" name="AutoShape 2"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5" name="Picture 5"/>
          <p:cNvPicPr>
            <a:picLocks noChangeAspect="1" noChangeArrowheads="1"/>
          </p:cNvPicPr>
          <p:nvPr/>
        </p:nvPicPr>
        <p:blipFill>
          <a:blip r:embed="rId4"/>
          <a:srcRect/>
          <a:stretch>
            <a:fillRect/>
          </a:stretch>
        </p:blipFill>
        <p:spPr bwMode="auto">
          <a:xfrm>
            <a:off x="571472" y="5643578"/>
            <a:ext cx="2078195" cy="714380"/>
          </a:xfrm>
          <a:prstGeom prst="rect">
            <a:avLst/>
          </a:prstGeom>
          <a:noFill/>
          <a:ln w="9525">
            <a:noFill/>
            <a:miter lim="800000"/>
            <a:headEnd/>
            <a:tailEnd/>
          </a:ln>
          <a:effectLst/>
        </p:spPr>
      </p:pic>
      <p:sp>
        <p:nvSpPr>
          <p:cNvPr id="10" name="9 CuadroTexto"/>
          <p:cNvSpPr txBox="1"/>
          <p:nvPr/>
        </p:nvSpPr>
        <p:spPr>
          <a:xfrm>
            <a:off x="8715372" y="6488668"/>
            <a:ext cx="428628" cy="369332"/>
          </a:xfrm>
          <a:prstGeom prst="rect">
            <a:avLst/>
          </a:prstGeom>
          <a:noFill/>
        </p:spPr>
        <p:txBody>
          <a:bodyPr wrap="square" rtlCol="0">
            <a:spAutoFit/>
          </a:bodyPr>
          <a:lstStyle/>
          <a:p>
            <a:pPr algn="ctr"/>
            <a:r>
              <a:rPr lang="es-ES" b="1" dirty="0" smtClean="0"/>
              <a:t>23</a:t>
            </a:r>
            <a:endParaRPr lang="es-ES" b="1" dirty="0"/>
          </a:p>
        </p:txBody>
      </p:sp>
      <p:sp>
        <p:nvSpPr>
          <p:cNvPr id="32770" name="AutoShape 2" descr="data:image/jpeg;base64,/9j/4AAQSkZJRgABAQAAAQABAAD/2wCEAAkGBhQSERUUEhQUFRQUFBcYFxgXFRQYFBcWGBQVFRQVGBcXHCYeFxwjHBcYIC8gIycpLCwtGCAxNTAqNSYsLCkBCQoKDgwOFA8PFykcHBwpKSkpKSkpKSkpKSkpLCkpKSkpKSkpKSkpKSkpKSkpKSkpKSkuKSwpKSkpKSksLCwpLP/AABEIAKoBKAMBIgACEQEDEQH/xAAcAAACAgMBAQAAAAAAAAAAAAADBAIFAAEGBwj/xABDEAACAgEDAgQDBgQCBwcFAAABAgMRAAQSIRMxBSJBUQYyYQcUI3GBkTNCobFSchUkYnOzweE0grK0xNHwJUN00vH/xAAZAQEBAQEBAQAAAAAAAAAAAAAAAQIDBAX/xAAfEQEBAAICAwADAAAAAAAAAAAAAQIRAyESMUETMmH/2gAMAwEAAhEDEQA/APSJIy0ZBuxiraWo7BNnt73jvh+rDqzdr98g8wCA/wCE4C+lmKIbPPrfe8JFryIiD6e/BxZtQHJdeVBH9DzkJpgxLLyo23Xbg8/0wNdRjGKHKn3/AL39M3pi3TZiD5rPFEdqGMRhXdgKI2rft3OF0sAbTgfSv64Cp1P4FEH5fY+30yuk1QGxue1Hg2Lrmq9xjBQGGIHsWUH+vH7jAaiHyTKpICgkV9Uuh7C8DEnHRBJAO4Gr5ovYw2p1SI5LEUyUDfqCSR+xzNRFvMa2QCpY0augtcj87xOKPqsqHjaJLNCyVcIPT9cCy0sIBhJHmIo+/wAl5NmA3f4usv58stV+hOL6fzdBqWmNNxze1u3tyuZqYAJHloVEVHrZFAkhr4rdxgWTRbXkruY7/W2Gb0MYUqE43x2SPcbefz5xRZTvL2du8xdyW4JF88VuvjJeDxEEObAkQlOd1KPNtojjg3x/ywH0Y9ILZ5cqTfNbm9f0yDodpA/lcDnkkcGv64PdcDHzDztQobt2/j8uTkEdghQ2XZjfAu+GvuBVVgNamPzEjjYL7Dnv/wAs0hJO70uq/bnIapi20hgOpx2Nn1/QjnIsWWTaK22Ce/f0F1XNDAPEm0Maog//AM/vmyh2m7se2aWfdvA/+UK/uM1ptVasWGBM6aq785N5Df8ATCGUFV/TFp5edtfXA3ATZvJzOaFZCGYE17ZOWUADAzqdhm42Pr6YKOQfvhJJFUGzgRkm4wA1ATvlL4x8WRRXRBzz3x/43d7ANDM3J1x47XdeO/HUcVhTZzzH4h+MHmJ54zn9b4izHk5XPLmN7ejHCYjT6onE5JLzZOQrCo5gyVZqsJpISZFpcic1gb65zeCbMys7fW8GnAtV7VgDD+GQfer/AFwuk4Uvf7/TAxMWDL27nnj9RnR5GtPoAtoADa2L/bAJpAsLmhYJHFgXdDt+mNaEt5ntWAFXyBx39/XBRS9RZFAuyT3oi+x5Avn1wKwab7vuUd2AIokCywXkX7kZMytErIWJYBStHg7m2juDXmyeohkkskC1WvKwIDghjd1XYfvgJWabe4XkKoXaQw3K28gkduaGBiadjG8TE+QA+UA2DZUrxd2D+2KxKy6cclmmNUwBYswI5IIHAH9MstBq90juVYDaqjjdyCxblLHF1+mKSvtjjNNccpJXa1lSzqa49mv9MBfVTN0d24K0Jr5SSGC0RV01jnI6qGSJIyhBl81fMS27zOSoH69+OMZTUqU1F+XeW2gghjUYW6PPJGTl1iBtO5ZaAZW5FqWRasd+61gQTXBEhFXtp7BJO0AhmI2+XlvXD68OX2ALtnq7Zd3lA3FBfmtR9KxLwrWIhLuwCSJIVJP8omlfb9CVYGstdPFS6RmHntVJrmjE/H/TAXlmbrCHb5TIJTyu4c7im0HmyCb9sc8MkfeiMjAQKRuonfYCrwORwOb9e2DnYAzA/P8AeIiPcgmIJXv2YfocfGnCS6jYPM0St6klvxQD/QD9MAY1AKSVyVmLAUeaZWrt+eKp4mu7r+YLdUQd1ba3be/cZuZFVFEflV9MC1ccB4wW49aZucNNp1EwiAqMspKjhb2SHbx6EoDWAxppQY4zwLcGrFgFiR+XBGR1c6hmWxudlK/X5b/asmIzsWmNJNt9OVEm0Ak+lf2xnW6b8SM8VyCKHJ2k3f6YFd1QQEHzKrbh6jj1/M4bqqTYraNt+3r/ANMH0Av4lWXLAihXG7b/AG/rhNLoAFKgA7l3ews9+3pgGUAi/QPx++ZOBZPrYwa6fyoq8cXx24rj98m2n3Mp+ne8ARAFfXvk9oJr0wLw7SWJ4N/0zmPHfi6OJCFa2/Pt+uS3TUxt9Ol8Q8QSJbYjjPO/iP47JsIeM5fxr4rkl4LGs52XUk5zuW3pw45PZ/V+KM5JJysmmvIGTAO+ZdUZXxdmwjnAsc0lFj5zRGS0uEdMIDmEYTZmbci6AIyNYZlyDDKlBbMyTDMysvrU103A9zgoNSsjrt5pTf613/bCwpSSbqJBPp9LGIHTiKmNHeDfA7hS3FDtnR4zmz8KZR7vwPyvIQSK0ke08GNr/Ly1/XI6TTbWXcb6gPbimAviu4r39s34T4cOpLahCCK2s10RfJB5N3gKzQhI9Uq8AEnj6xIT/wA8V8Y8pbp8BtM117KyUeP9lmx2MUdQXDLspqDksy9MmzzV0KxHwzw3YwD2OrESu1i1KtExkOD2DXxQ78YDUOnVZykflDQ35a4KvtDfnTd/ple0dacR21HU9NjZ3bTOQefr2/XGvA9D/FZTKhRunTlXbaqhl7qdvzfKMTkO7TTMTIF6j2pROoW3AqRVbSWIIHpxgDkTa5gUlYzLEKBIpGjZmQG7AJT+uYxO8afcwUT7b3EPs6HVCB+/fi+9YOLRNtmEshWVSjsxUO4ofhMhQgGqIrb3vveR6Lfd0mDkvLKsiExfimRvKq7d4UeW1rgVeA2S/SO0rcWo6bsVBd0EiCr+quAT9PrjfiGkuVwmxBDCJBSIQ7kvQaxe2k9KPm78ZW9fZpH6jqCZfOWVhJ1eqGK7FJHoOxrbzdY18QSyo9oUV3idWAEsn4amzJQXy7Sx5N/N2OBtmV906ogSJYTt2Dc29FkJ3/Mu0OKr1Bu8f0hJcSHhHmaEAFwwCs6oxfdzbKeOw3fnaGq0jjbEhhVdSiJXUYuwjX5ozsqzGKs8cDDwzONSIaTYs5lreS4ZlaTpWQE7sWrdur09cBvT6dFGpJjKdMVQdiWQp1AGJJAJLHj0vIx6HYjq6sXUJIBG7c1wvme2G0rV3Xr9MbCl31KbT51jBAaMsh6ZW2G7i+CPesF4RrmlZ3ZBwgi8jI4sWWJIbizVD6YBmQJAhHUIYo1CjRZgxYsRdAn9ca1rU8YJYksaO0UPK3c/8sWk1FaNQwIIjj58u2xt7NdHtjWv1YPT4b+ID8p7Ue3v3wEEiJk7ts3MBYXZvI8woc+/PveG0rbQzbiQnl5Wu3PHv3GQWU7wm16EpfdtO3by1XXezVYaRwRLXupHB5oKf+WABpTtWuGFiqs9r7A/rhZtYsaqWYcD378c4lqfE1QmZrCA+oIPyjmj9eM8t+L/AI3aXyLwo/c/nkt03hhclj8YfHJJKRnygnkeued6zxEueTiuq1ZPfEjPnL29cxmM6HkmwXUyLtg7ytJtJgi+RZsjeE2ITgWyW7InCC6NuceZcroGo5bAWMlWAbcgVw5XBsMADjBHDPgTgRK5rDKuZlR9VaXVbi4r5rI9LFVYvEolkdyjAFYx6EbjYIG7nji8sI5VJi29/wCtbaP9ayaQBZZAoolFP62wvOrwqrw3xB3mCstiK6IKksflur4r1q+Tj+j8UXrygBiaXgUTxYPAP1GCBG3T7a3bwPrW1hIP6YDSqBHpSPm6oU+/O8SA/wBz+WAQ6pXm1CU3mjQEBSWHDq3A7dximg1btLGJI5E+7owLFHIdmVVBUAXVAnmu+F0MaiLStQD9amPqWbqCUH9eSPoMf8L0ix6jUAX5hE5JJJJIcE2f8oFfTAV0GtVJNQW3ANKGW0k5HSjB/l9wcqdXqUePUqrDd1t6A2NxURSAWRxZUi8s9JEYn1oUszDY4LEkljAT/dewxTQ6YRNpukSOvC4drvcwjWRZWv5m3E8/7VYAfCvHYpZ5JdwjTZGg6lIxYM7Nw3oNwF+vNYquujXSadt6HoSqzLvXdtV5EYhbskK26vphxvTR6hRJISNVJHvLEyBWnQFr9Dtc/l6YHxLT9J5NPGSsb/dj3JKCTUGGUIx8y7gB69yT64Gl1kcul1sqOpSQs0dkAkLDGhYA8gEqa98tfEPE4oNQs0zKsTQMm8mwGEiuE49WF17kVlbqtIVi10MZ2dFQ6MVDuqvCzlFZrPDKaJur/LHdX4Yk82niIVUeKSRtiorll6SoLq6HULV6kC+MAmj0xWHw/cvnDxKbHmAMMtKfUd+3vk2mVWeGwJm16SIn8zIzxvvUdyuwOCfTaRlTo9P95UcKjRaZpLWOMb5lmmhDMNvK/gny9vOfYYeKBH3asoi9JoFVFRKMcscDy2a3WTMa542D3Nh0A0e2bVrGtF9PGwod3b7wt/ndZHQCOV41Sih0oDgHsN6BFau384r88hBowurmVlTYIEdAm8NQklU7muyTXbsP3OVkEH3dOooXfq06nG5QspaNRe0guoEo78+XvzgWuhRelowwG0CqIFbhGyoK/Q1gII1a91FVim6d9gFlYWD6UAvPsM1qfD60+ogI6vSUFd7uqspUv5gp9CD278dsJ4n4QsghiUcKnUFs5A2BQqABux3c/QeuA7pk/FRiTbQc2eOCh7enc4rFMsaq5bbuRy7fUUdx/I3gjrSfx9xWOMKpsm6cIzG+wq14r0OeTfF/xT1JZBGSEJ7bibo967C+9DJbpvDC5Ux8Y/GhkHSRj01J5J5bzEgnPPtTqLyWp1FnEJZM5+3skmM1EZZMXZskxwZypaPHJebbFlasZjN4AjmiMOY8iVyGgjkThGrBk4NI3lhotX6HK/LHwPwxppVVR64q4rFtMauuMVePPZD8JxJpBvABA755Z40ESQhTxjTEvlbIp3jyHTxouDmqGRotVZmElrMw0+oNNpNrK5C05qgoBW+RyOT9bw8aXOysoA2AqQzbj5iDdHgfTAxNIXVCh2obu1sgfL5b4/6YZ9YPvAFG+mRXl3fMD2u/fOz55DT6QB1lKqEdyoreHXcaDF93m3ECx9RjEGgQ6ll6ZWl3q+9tzMTtc9+B274surbeunKGkcPdrexTvUbL3XdC6rjLNp/9YDbJK6TD5D33qRx398Clj0wEom21G05RWEknV3ljF1DZ20WFVV+t5LRTs0iykusWobpowkuTy7+nvDLtpqaq5Fi79JSPICIejLsGoEgk2NXT6nWIK/Nuvy8CuQbxbT6lgYdO0UtQT9TqdN6Mal2jpQN9neFNqB5TycCXh8zmVZCXVNUdsbh0Z2MauY+opi2qGUMQV/I4Lw/SRo87BtRGNKrAFyjAxsDK7IjJSLakCqsD2zekmYfdoDFMF08pYymGTY0aJIse2l3bm3rYIAG1uTxjOpdJH1aHqKk8CIGMM9WUmRv5PTcv74FfoYmkWSKbfENQjz0elJuRgokJqMbHFpaiwL4JxRYEfSzztLqKP4bdVI2nuF9kW00uxi9MAezNZx7w3xjqTQtJHJF0dO6OXjl2tIzRCoyF8y1GWuhwy4GedW02qQGnOpkkjDJIA4Ekcq1a9mKkXgBV5ESdXMnXmdEaJlikkcyx7I9kqlUCbVc3tAXa936s6jVFIU1EkrRtpiybVgVpgdm14yd7KykBX3VVKG4xLU+LI87asLIojbTeR43WV1QajqlUIslRqOB/MUNXxjh8RjfTa47ipnMxRGBWQgQLEp2EblLFCQDzyPfAnr/DXgWKKOV2foSoelApkaLgvLJ1JdpIZtwrklyAOcPHo13xxRzpt1KQuqLExR0gVSrM7OSgZERfc7Pzwuq8dhinimL7lOneNggLsrbklW0W252sO3Bq6zPDtZGkPh4aSMMlBwHU7b00ookH0JAvAcXXk6wm1vaNOWKMITJZl6e7de+j2qvS74yvhXerI0q9OKGZY2aN0QKrgmRHtur09qL2XtdG7yR8ViDmDepc69ZlNjZ0mfrM2/5RQDrRINjtyMBNqklhj0yOOrDHOG8yhTUbInmJo7yyEUfz7HAtdJqmaPUSSsgLIA5dXi2KIiA2w7uDbNd83XFYxq3ZY4pQ8S0gQMxchuoqhKXaDe4Kf3yOh8Wh1EkzoylDDGvmIHnHVYrR9VDL+p+mA8V16jwsMCpZYIyvKkhqQDBJtwXx18RGMNpoyNo2B6N26KFIuhxwOPcZ5hqp7yz8X1BZiSbJJv8AP1yimbOG9vo44eM0DLJiznCyYFs2iGayVZsR5GdBkZinGodAzdgcc/0OUFtx9MWtY47pASGsE8mGnxY5G8pIy81mZgGachIYSzADuc9m+zr4PEKiWQc1fOcn9nXwmZZBI48ozvPjb4jXTxdOMi6rjE7TLf6z6pftB+M+8aHge2eT6nUljZw3iOuMjEk4gxye2+sJqN9U5vrn3wZzV5rTjcqIZjmYLMxpnzr7Fi04WdiO7ICf0JyvlQCJ2/nExN+u4SgDn8uMIJH39S/Jez0urrd8va8DqfDQdUl9TkFrtRGWUCvJVMR75t52dMCEuAOqJ7v+bd1ttX/lNV7Y+dKF1iPzbxSDknsDGQAPTKXUaA9cz7m6cbgMNy0WFAy9PbtJW+554PtjOr1MgkaUMenpyUc/h7vMEMjAbKIUbfXnmsB+fShddG9kl4ZhyeAFaEgAdh6/vlPHp1EQnABm+/kM9ecg6owshPcgRmq7eUYfX6iQStLuJj0xKO1R7vOE6m1dlEKNvci+cE3g9+Igb5x5Wls9IQNKuxdwi2+Zwrjz/pyRwDun02zxGQ2xMmkUmzYG2dgAo7AANgo4jHq9WyszM2mjcBjYBU6gKqj0XgcZEBz4hs3yhhpmqQpCFYCWPcirts0WB3dvQXiaaib7x1t5ETyfdQ+2LdayMFcpsrYZSy3d9jVHgA+B6dYjoXj4bUadzKb5lbopNvcnlmDFuT/iIwbF4dJ4iFlkLJLKeozEuN0MLFr9KskAUB6dsj4J4Zs1Op2yToIFGwSJGY1SXe0hhiI/CUlD+degrBaXVSKskk52R6qKTUDyRuSqRIGR12jaxi2tQsdxfGBY6TQdLUyaeEtFHJpVk8h+VxKYiy7rAZlIs+pW++L6e30vh0TsxSRkWQFm/ECaeVwjG7ILIpI9a5xP4c0ssDOJJJOo8CSpYWd+ipIEC8KQULjjm9/c5nTZvD4AHdWkdEhXaiyRzdRgp6g4UrTEkA8AijeA/q3kGi1CrLIo02pZVpjuaNJI2RCx52gNX1ArH/GwXn1R3sDp9KskIVmG1yZ2L0DTWY1Xm+AR65TQwSfdvugfdLJLJFJu28tXWkmaTuQVKtwt+cChgPiLxISKkrzdKo369lIQyLM0b6YkkiUl1egK4s2N2B14lc6zTsXbZLp5fw+yAgadt1erctyewxbRbgYZtzlp9RLG4JJQL+NsGw8Ls6ajij3vvnLav7SYHnibTnUal0EgUQ6VtpDBQ1Weew7dsSj+Itd1vvEWin6Zd9qStGkSzEMJHC3Yc0w5NWTQs4HcIX6EqtIzN976Rc1uCPIlha+WlcgV2xfxLQdTdpLIQyEAk21HTmVE3HkgOL55oVnPRa/xaUOn3TTAahTP5pmuiI1tSnIIOw+9nBQf6XaJDt0u6Wa1kaR+sZArL3AoUqEVVVgnTzbxrw1o5GVhyrEH8wSD/bKGaHPVPEfhvxDUgK66S4lcsVL9Slcht7V5juBOJD7L5m53R1uVSQWI3OFKjkf7S/vnLxse2c0s7eXvDgGhz1lPskc1+IlMGK8Nzt71mR/ZC5UHevmNAUbJF2Pp2y6qflxeUxaUnOy+Gfs+l1HmI2IBe5h3H0HrnSRfZVIrBllTyjd8hNUao335B/bOij8G11f9pXny8RqBQBy6Yy5Z8H8O+CNPpxtABY15jRP1r2zzP4s0u12H1OehH4Y1jctqW+UH5f2ym8S+zaRhuaUsSLPH/XJljs4uTxu68e1A5xY51/i/wlsYjzH9KypHgfP837ZmdPTlfLuRS5dfDHgh1Eqr6XznQ+BfAYnNU37Z1R+zVtOhZHIIF+2X24+UxX2oki0WkCqRdf1zxr4j8YaZySfXD+Pa+YMVZyQPrnOyzMfXL/Gsd4936gxyF5pnORvLI45Z7SJzWazMrG28zMGZgfWzSmjFsY2/DUa2ltxPvx27ZYamS5IyA1Ddflbi149MTlgG2SUj8RWNH1G08KPYfT64zrIfxoXtu5FX5eUY3XqeM05K7WTNslhEbnqP5W2mtshBckfN5eewPpkdcH2aiJY5GExG1gpAAdVV7B8xK0W4BuxhtVpVYaiUgGRCdjfzLsQMoU+lnn63jWrhufTSEtZLLtvyjdE5Jr1Ngc4FX4jI4GpiWORvvDBkbaQAXVEktTTHbt3eUHg5ZarWD71CwWShHMD+HJfm6RFLVn5T27Yj4rpVf77IwHUhQdJj3jCwCVWQn5TvJJI71z2xTVxBodbqCA08UgMbEeeMJDC6Ip9ASxJA77zd3gWep1o+/QuFkoaeZT+HJutpIGWlrcR5W5AoeuU2slkWIxnTzmNNX1upsIHSWQ6v5T5924dP5a5u6wniEC9PWaggCeLVjZJXnRUMAjRSeVUqTYHB3n3zrPEI7jkHujj91IwPJ9b9q8KB9TJptSF1SLFsKhWURq9Sb2G1g4l4rnyG+4xXx37QdKNFpCWMhEEkYCKwYltOIHc7wAoU2CLNntlf8Y+JpFFL1tUHGo8N0yRaQdRisvThImII2R1tJscm8H8T+DFfDdMirE0mg+6tsDqZD94G6YSxjlR1TGBfcEnA6Pxf7SINNJpZ2WSUnTvGqorIWDmFupcigDmOtgs898WP2gxRyQaZop06MyTmVo2CBCzsQyEb1H4vT3VQIvkZUTeIzSzdeDqz/d/EI5J9DOB1oJSHULDJyDHwy1xRUEjC/DcX3mfTldQ8+l1A1UA6y1qIpNqagxSNZ6gBjVlINd+2Bcv8Xwt4gY16waSVyJEV9u/7tHA8KOELBhsFuEI57DviPw8dA+q1W6GSYxCQGWeKeUFjI7BxasVZUIUqwBfbYrJfE/iNxTzQkiSTQTalCpNqJdXp0lKkdvIrA+1YfTVLp4DJqpdNJKfDHaVLLvK0EyKHO4Vv2DzGxdWMA2h+0+PoRTDTaoRaFa3lPLOSnQYBwNqMLDnd/hI751eimfUwR1p5RDLONQH8tiORTPW0NZIdtt1Vc5wui8VkfUaExq8STeK66OWH+Xpu8fUjkUeU0Ga+OOc9X+DyPuOm29hAgH5BaH9sBLwWSUNF1IZF6GnMRI2tubcgBoNajbGGpgD5/pmtJKWgjMalzFqHbylCpXqSAjfu2ghXvk+lZGfTBF8RCXbKrk2Sx3Q05s89lPb9MbXRxvLNGgXpPpoiQhIB5kVfl90AH1AwEOq8O6Qx/wAfqii8agMzloaYtTWCe3vhgDGRDt+doWFlA1RhA9KTub+GDx/i+mT0iIRpeoBtOjYC+17Y9/f12/0vF4G/Ccv/ABOnpipPf0C7b5+a/wBTgPaQOGVShCx7+bXkMfJxdji+/tmQy2gKjdtkY8Faolr5uhwbyetgAefaDbwgnvZIMg/tkbjfqAUVMS2B27NXb6VgAZmQWV+cMOSooliRzfPfNqDYjrsSe4uiPa/c5rV+JRIEMjqB0jW4gC6F9/plFL8b6WNfNMm8MDwbPy/S8DpdLLd2OwruDmpAaHHcV6Zw8/2q6VAK3N5aNLX96yvP2pmQBYoWNduf/YYXVdrq/BY3NOoP98Qb4T0wJO0cZzLfEWulPljC3+f/ADzcXh+tl7uR/TJ01Msp9dhB0YBxtH7ZW/FnxLEIWAYXXuMqB8Fyt/EkP7nIeLfAKrEWLEkDCz33Xj/jGrDOSPfKd2y+8W0AViMpJUznNPXnMrC5zMmRmVm9vN41EDJbM2BkxGclrpjx7QC5mFArN5nbtOOfX1fqdPc4Xew3eYqFGw7a7n68cA+mT8Q1DdQVbCHzMQFFWp4onzGjdDHNQ4EkXI/m9R/hyv8AEPE0heQOeZQNlc7jt27foe3fOr55TxGEvIxVpCgVDNt2BWHzAbSCXO3uARxxzlhr5vxdOu5yS9hlRdi2j0WJHN80B+eV0niiaZWic20qgJXIZ+mIypI4XkA2aFHLHU6hEXTLvU7JYwfMPRGUnvgKeO+Hhp4lZ5yZyI3KBFjKje6iTy+e9rAAehN8Yj4zpCZpXBkaODpHUU8aBioEi1F0yJCiFWNkWKHNZeeMeIRkwU6mtQhNEGhtcE/1yn8Z8SCHUxKrSDWKAjIpKIxiEL9Vv5AAA1nv274EvEvDUbWxIW1B63mZwYlhLwp1ItydOpWoeooBR6gDH9RLJ96TT79RteKRjIRpwtrs8ijpWxpiSew4/TXiGsTraMqWYRO+4hJDQOmkQE0vqaH65rX+LR/etMw38CcH8Kb+ZEqhs55XA8r8T+zF9TDFK+pLagTJpFbYv3eonaFOFG4r5K3Hknutc5Jfs31suo1W7VKmokX8d2T8KWF2HTMSqNykNC3cL2XbncdZxIumEMxjGrOpE3Rl29PrGcxldu/fvO3gVRBv0x5fFE+/SCpCTpoxt6Um+1klY2pW6pxz9cDh9d8MajUQ6Ix6x45J/wAYuY4gXlijEis3SVWL1ZXcW7c84CX4X1bdHVvqin3WYKYliiD9Z5FjlZdg6fmLXbA0O950vg2uYzQ6donP3BX8wovJadGM9P5o6Rju3etVeOyq0kGqQJKpM7OrbVpWUxyrv8/FFeR3AOBymq+zyaPU/wCq6qQfcokRIyEZmhlMjOvUoLtJ6gIdW/XjJaX4IGonX7xrZJI9agnWMNHG0RiVOgGYXZRZtoCqo4Jris6TwbxsTCfVTQ7QQikLJC6IsYYgs28dzISBXau+Umu8E0z6OGb7nHJINqSW0ab5AKdVZHLK4YE1tJoEUO4Aej+FNT0wRr9QYtc7KxAjRoppDsLErzL/AAyrAbAeDfpnU+GaN9HCI+tuh0XShe2lVpAQheQU9R7RItLRvaffjnJ/s50RhhcRyL1niCldRGI2L1xEOobJ5IxPxD7NNNHqI49shRyvU3zeZLbavy2nnPlBYrz79sDuZfGYYJdW0zxpsjjZP9ZcPIAJQAxL8m14A7Bs5mP420OjR0SeFnkVGHRExVXYhZAQrENtXzCzZog4bw77PvDhqGjGlDUu1d8hP4i7jKA1bWYAoaHIo/XHPC/h6NYpz09IBCemrxfytHTlpLQ25tQVUkdwO+BQ6n7Q4Xh6MWlm1OxxsZo2WMxiudhbh6LL2rsfpm9f8Sa6eRXh8OCCIWDKWZlHeyeNooehHbvnW6WaT7tJvjQTyyBTGgddrBVKoqFLA2Lus+5w3i+pZirx7dssY6opmIhDHzfKNpBZl5v144wOB8c8V8XQF5OjANnoEsi+wLMxJv0zz6bx/UmwZnAJshTtB/RaGdl9ofj5nmYX5EtVA7UOL/XPP5hznO5Xb2YcU1uwR9QfUk/mScA2rOEHy4syZGtRttWcd8N8feE2prKxlwT4NR6R4R9qFMOqoNeoAGejfD/xVBOLVhZ9M+aycd8P8WeIgqxFfXNbc8uOX0+qdoYDkYt4rDcRH+yc8h8C+1NgAkh/XPQdP8YRTRUGFkZrbj4WPG/iWKpG/POV1A5zsPiUXI1e5zktSnOcvr3+8SpGZWbzM046YMZabisWzC2TW28cvFtmzMheay6c7lt9cSabeXe66fygVVgWSR63hNXGW6LghVLJYAHm3DsT7fTF9duVioYKGAulZq9CSey8cY3rZQBGpZVt12jkkkdh/wBc6PGDqNCJZJLJHTVQm0kbWK7i9Due3f2+uLwRfeWJkLCoI2QBipV3DFnFevlFH0rN+L7w5CswLR+cRoDS2aclm4PzAVyefbNa+FV2VKydVViHTTkq3CsS10Fvvx82BDSr965ls7dJEy0WG15BIWkFHhrQUfTCndIvh8zSOTujtQaQs8Mm52A+Y9qvgenfBeLaJgypGZCwhZSItkdQ8Dln3Wb+UCj35yE+pLLEsG6RYY45/L049ibWWMKCp3tQby8DjvgP+Oab/WtFLuficoF3HYN2nnJO31Y0OTdVxVm6vxrSqy+IysAZYlUxMfmjEcCyxFD3X8QseO5vC+KapnZTGXlXTouoZt0abQySBemFjO9ym801DkepwfiehikngDDUSDVBQZOpsQKivPECqACRrXswIAu/bAabSgeIxSG98ulmDWxIUK+mO1R2UWWP1JOVenhXpRyAL1/9JsGbjfubUvHIpPf+D/L/AIQPQDC66VhM8tu0WmkELMZX61ydLqmPbShVLJYIs7TRFcz/ANFR/wCkChhYHpmUTGaTqPINkRqm4UI22zyefbAQ8LQdLw4r/E+8Tq5oBzaak6i/X5lUn8lzeo0ATReIxxqQqySGlssQYoHk+pJBYm+94GCJFkXUtGgil1EsQrqjUKfxF6rTb7feYaKngArzxh/CoPPH1lRvvcTSqqmRSjqiN0y289W0YeZubX2oAN+NyKZ3kUqYVXQPKRRXauqdrauKEdH/ACgYUTKuv6tjpjVlS9jpiVtCict2u1237msWj06rpZi2n06yicwAKlxANIkUW4cb9ocXY5r2w7aFok1caLA8kCrJHK8UYanjdrZY1CllZCBQF8X25A6xIdFFIdp261WibjiN/EQV2n0BUj9KxjxzWxodZG7KHmij6VkWxrpKF9yJK49NwPrm9RoFlk08KbYRJC8rPHHEHO0xKqglSALksiuarFImeaJpARE0OlSTbGqhJJSJGbetedPw62n3J70QDWj1yB4oi69WPWzM1sPlYTuHs+hWRf3r0w+qkTp6xVKfxFZVDKN1RQsarvypH54PSylmWcMwDarpdP8A+0Iz5fk7b93m3d/Ttlr4YHEupVn3U6FPKAEDRClA9gRf1s4FY2vQ6rrAkpvjX5W3eaJxvC1uIG5Rde/scHHqAoZqYiSGWgFYsCZXdVYAeXh/X2xqNWMSRSOzhtVIjsTTMoMjbTtqgaAoenGDWHqN0nLFIxNttjdq6BGu7JUNQOB4n45D5znPTx533xf4UyvuI+dQ4/7ws/1vONli5zj9fRxu8Yr2FLkAl41q04AyUcHGGaRaHFpVyw1PGV0hwaLMMgcm2QOWI1eM6fxF0+Vji1ZmVFivjDH5ucHqpA3IxLMvM6dJlpjDNVkszB7RrIHCHBnNRzzjWZm81lY0+v5pVVpN3qL/AE21mTR/hR33Bj/PuLwet0wZ4yVBBIsnkji+M3q9PvfYPKFUNdA2b47+1Zt5WajXJDI5kIUMikE+u2wVHuee31wcgC6aIMQCGhuyL/iKawEcHXYdl2oDwFssSR3IPA29vrhdQWaCN12r5k3UotvxApA9gecCXiHikcE/Uc+V4gvl8x3IzPVLZ5DcfllRo9eNKvnBcyaVABGC5EidS0bbe0VIKJ44OX/j8TCNSjbNrx3tAth1EG2/QVd4HWaQTahkcnakKlQGZadncF+D3AUV7c4FOuo+7KyqjzdTSRRjpozASRRtFTUPKp3A7vocfmcKujUB26LpuKxS1Q08kZble1kfvmp3aSDRSs7X1dOSoNBmZqJb379u3rjfj2muXSvbeXUKAL8vmSQEkep9BfbAofEpm3TQLHIV1UySK5G0r/D646b07kdOxtB+bmqy01WpY6yOQRS10ZlohA1mSFhSs4JAo2fSx75X+MQqV8QdgOohj2N/MqpFE8W0+nnL9u5vLHV6ZRr4ZK8zQzqTZ+UGEhQPQXZ4wOeV26y6RkBSPUPOB1YRMykSSLGY99AhpDzd7VBrm8Z8HSfqIrojDSRtGNsse8lwoRpR2Q9JRwCeWJ44zVjp0COqPFb5rdu+8Wfr/AJ/7v0xxdCL16RLRkjUgDuXeGUX+ZIHOAnpJfvMeqjTb+JIZVbqEFQdpjkG6OnAeMncLU13yel1cjQT6h2gkOoqIGJptpKhoFWNDGSxLlz35/IYXwmeOaTT9MhlXRFJF77dxgCo49CCjjaeeDg0YR6dXYUkHiEzt/soJ51L0PRd4P5A4G9ZrWXTw6gSxwtADFuKSOxJCxSRNCQpvcit83G27IzPFNBJCFjRyK0xWYRRlyYFbzO291o2z1ttvM1DgZJ9RHJotbIrqyzPLJGbHK9ONLWz2JjYj3Bx3xfx6KCUyMQyyw9MbCHIkDMUUhboNvPmPA284GR6W9WEWbhgNRsEVw7lCIrbi92QyNQNcWe+G0+vYSSSMSqSBqfYtN0Awby7rWwGIu72+mb0eoSN9KN4bpwOhIN8hYfUf5Tiay79unKuBEZT1NjmNldZFj2kDlqk5HFbTgHQM0ciyCRSR94UJsLncbBU15WDDkc1fc5qfw/dHCiF9zqzglwpoqC4Z1WzZYD+vpm/C/FN7Mzo6dKLotamiwO5mFdl44ujyeMyTxIpBDMil+mu0jhQwICmmPFggf1wFPiDwn7zFEqg+ZTtJ20tKSE4HPy1nk3jPgrwuVZSCM9sTVhFgBHN3/LXKsDXPa2GLeN+Cx6liGXnYK5XcOTzmbjt14+Tx6eC6zT8DJLHxnX+NfCTKrEC1U3+l9/yzmJo64znenpllnSk1+Vcpy11vc5Uz4jQN5rMGZljDWZWbzWVGZmZmZF2zMzMzC7ZWa2ZvN3gQ2ZmSzMD651WqACf5hgPE53Qh41BsBfMQB34N/r2zGW2N8+T/wB8hrxaRX7j+4zq8JTWSSQBemAWZaIb6cl6WzxZ/fGdVPtgSNRuJ2kUbJCkMzUB/wDLxwj8Y/7sf+PEvDP4i/7pv+KMAvi3iDPGqooYyUyhSSaVlYnsK7Ac++JeMys4jkSXptJUdohZijNRBv5dpPzdwScP4R/FX/JN/wCYyQH+qj/ff+pwN+LgxpDGTx1YQoWM+XbIoUsS9BQaHubwfjRmZ1SM7miqY8Ko4JCKCQ1s1N9OMsviH+Ev++g/46YOL/tUv+6h/wDFLgUGu0izajSuTKRLR3gxonEbyxqyhakIKng2F/XN+Ju4kkmDsU0h2tbU7blRpipUALtUr3Bsg9sLoP4Ph35/+nmyPiA/A8Q/zv8A8CHArZ9EvXbV8/hzjTklpOoyFkjZ94cUdz8cdgcsdPp/x9TvXhEjZfxJSxWpfmJbv5e3peLSn/V9T/8Anj/zEGWg/wC0z/7mL+8+BzccCwR9YojNqNNLMwKJSyqiOKIFsKevMT8oN8nHJvDRC3RG1hKICWKJvVnm6cxU7eNwogehJrAgXpNPfP8A9Om7/wC4iwvijElSTz920Zv1v72vP54DsulK6bWRxtt6O7Y+1TIEMCyhQxHoSRu5NfvlpqdKs0qRvezoM9AlfMWRd1rzag8exN4sf4Wv/wA0w/QadKGLfFspSLTspKttkFgkGjpiSLHpYBr6DAzTSmSNpnJ6sf3fa1mwNsZav8xZ797y8MO3UykFiXhXuSQNrSAbR6d85PxZyup0yqSAYoLANA1J5bA71llNqn6t72/h/wCI/wCK8CTRqEhKgbWgXqUO4EkJJb9S/wC5xw0Jr42Cb/uhzD+3f+pyrgQew8wYN/tDebB9+5yzi0yCwFWu9UKuu9YA45FCtdU0bhPYgSPwP0K5YBRv9AWjo/nx3ySaZaHlX09BgnH44HpsPHp+2AlqdrrXslMPyYWP6HPNfi/wMRksvykms9bP8/0//XOL+LudIb582ZynTpx5WV4xq/XKjU5b6vucqtTnOPXS+ZmZgzTDMiTkjkDgZebvI5mESvMvI5vCt3mXmsicG2y2Zkc1lT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 name="13 Rectángulo"/>
          <p:cNvSpPr/>
          <p:nvPr/>
        </p:nvSpPr>
        <p:spPr>
          <a:xfrm>
            <a:off x="785786" y="2071678"/>
            <a:ext cx="7858180" cy="3416320"/>
          </a:xfrm>
          <a:prstGeom prst="rect">
            <a:avLst/>
          </a:prstGeom>
        </p:spPr>
        <p:txBody>
          <a:bodyPr wrap="square">
            <a:spAutoFit/>
          </a:bodyPr>
          <a:lstStyle/>
          <a:p>
            <a:pPr algn="just"/>
            <a:r>
              <a:rPr lang="es-ES" dirty="0" smtClean="0"/>
              <a:t>Entre las herramientas de Hardware para el análisis forense denotan:  </a:t>
            </a:r>
          </a:p>
          <a:p>
            <a:pPr algn="just"/>
            <a:endParaRPr lang="es-ES" dirty="0" smtClean="0"/>
          </a:p>
          <a:p>
            <a:pPr algn="just">
              <a:buFont typeface="Arial" pitchFamily="34" charset="0"/>
              <a:buChar char="•"/>
            </a:pPr>
            <a:r>
              <a:rPr lang="es-ES" dirty="0" smtClean="0"/>
              <a:t> El equipo de investigación </a:t>
            </a:r>
            <a:r>
              <a:rPr lang="es-ES" dirty="0" err="1" smtClean="0"/>
              <a:t>Forensic</a:t>
            </a:r>
            <a:r>
              <a:rPr lang="es-ES" dirty="0" smtClean="0"/>
              <a:t> </a:t>
            </a:r>
            <a:r>
              <a:rPr lang="es-ES" dirty="0" err="1" smtClean="0"/>
              <a:t>Recovery</a:t>
            </a:r>
            <a:r>
              <a:rPr lang="es-ES" dirty="0" smtClean="0"/>
              <a:t> of </a:t>
            </a:r>
            <a:r>
              <a:rPr lang="es-ES" dirty="0" err="1" smtClean="0"/>
              <a:t>Evidence</a:t>
            </a:r>
            <a:r>
              <a:rPr lang="es-ES" dirty="0" smtClean="0"/>
              <a:t> </a:t>
            </a:r>
            <a:r>
              <a:rPr lang="es-ES" dirty="0" err="1" smtClean="0"/>
              <a:t>Device</a:t>
            </a:r>
            <a:r>
              <a:rPr lang="es-ES" dirty="0" smtClean="0"/>
              <a:t> </a:t>
            </a:r>
            <a:r>
              <a:rPr lang="es-ES" dirty="0" err="1" smtClean="0"/>
              <a:t>Diminutive</a:t>
            </a:r>
            <a:r>
              <a:rPr lang="es-ES" dirty="0" smtClean="0"/>
              <a:t> </a:t>
            </a:r>
            <a:r>
              <a:rPr lang="es-ES" dirty="0" err="1" smtClean="0"/>
              <a:t>Interrogation</a:t>
            </a:r>
            <a:r>
              <a:rPr lang="es-ES" dirty="0" smtClean="0"/>
              <a:t> </a:t>
            </a:r>
            <a:r>
              <a:rPr lang="es-ES" dirty="0" err="1" smtClean="0"/>
              <a:t>Equipment</a:t>
            </a:r>
            <a:r>
              <a:rPr lang="es-ES" dirty="0" smtClean="0"/>
              <a:t> (F.R.E.D.D.I.E) </a:t>
            </a:r>
          </a:p>
          <a:p>
            <a:pPr algn="just">
              <a:buFont typeface="Arial" pitchFamily="34" charset="0"/>
              <a:buChar char="•"/>
            </a:pPr>
            <a:r>
              <a:rPr lang="es-ES" dirty="0" smtClean="0"/>
              <a:t> Servidor para almacenamiento de evidencias y procesamiento de casos  FREDC</a:t>
            </a:r>
          </a:p>
          <a:p>
            <a:pPr algn="just">
              <a:buFont typeface="Arial" pitchFamily="34" charset="0"/>
              <a:buChar char="•"/>
            </a:pPr>
            <a:r>
              <a:rPr lang="es-ES" dirty="0" smtClean="0"/>
              <a:t> Bloqueador de escritura </a:t>
            </a:r>
            <a:r>
              <a:rPr lang="es-ES" dirty="0" err="1" smtClean="0"/>
              <a:t>Tableau</a:t>
            </a:r>
            <a:r>
              <a:rPr lang="es-ES" dirty="0" smtClean="0"/>
              <a:t> </a:t>
            </a:r>
            <a:r>
              <a:rPr lang="es-ES" dirty="0" err="1" smtClean="0"/>
              <a:t>Ultrablock</a:t>
            </a:r>
            <a:r>
              <a:rPr lang="es-ES" dirty="0" smtClean="0"/>
              <a:t> </a:t>
            </a:r>
            <a:r>
              <a:rPr lang="es-ES" dirty="0" err="1" smtClean="0"/>
              <a:t>FireWire</a:t>
            </a:r>
            <a:r>
              <a:rPr lang="es-ES" dirty="0" smtClean="0"/>
              <a:t> Kit </a:t>
            </a:r>
          </a:p>
          <a:p>
            <a:pPr algn="just">
              <a:buFont typeface="Arial" pitchFamily="34" charset="0"/>
              <a:buChar char="•"/>
            </a:pPr>
            <a:r>
              <a:rPr lang="es-ES" dirty="0" smtClean="0"/>
              <a:t> Equipo de descifrado y almacenamiento de contraseñas </a:t>
            </a:r>
            <a:r>
              <a:rPr lang="es-ES" dirty="0" err="1" smtClean="0"/>
              <a:t>Rac</a:t>
            </a:r>
            <a:r>
              <a:rPr lang="es-ES" dirty="0" smtClean="0"/>
              <a:t>-A-</a:t>
            </a:r>
            <a:r>
              <a:rPr lang="es-ES" dirty="0" err="1" smtClean="0"/>
              <a:t>Tackc</a:t>
            </a:r>
            <a:r>
              <a:rPr lang="es-ES" dirty="0" smtClean="0"/>
              <a:t> </a:t>
            </a:r>
          </a:p>
          <a:p>
            <a:pPr algn="just">
              <a:buFont typeface="Arial" pitchFamily="34" charset="0"/>
              <a:buChar char="•"/>
            </a:pPr>
            <a:r>
              <a:rPr lang="es-ES" dirty="0" smtClean="0"/>
              <a:t> Equipo para la </a:t>
            </a:r>
            <a:r>
              <a:rPr lang="es-ES" dirty="0" err="1" smtClean="0"/>
              <a:t>previsualización</a:t>
            </a:r>
            <a:r>
              <a:rPr lang="es-ES" dirty="0" smtClean="0"/>
              <a:t> en sitio de una evidencia contenida en un disco duro </a:t>
            </a:r>
            <a:r>
              <a:rPr lang="es-ES" dirty="0" err="1" smtClean="0"/>
              <a:t>Voom</a:t>
            </a:r>
            <a:r>
              <a:rPr lang="es-ES" dirty="0" smtClean="0"/>
              <a:t> Shadow2 </a:t>
            </a:r>
          </a:p>
          <a:p>
            <a:pPr algn="just">
              <a:buFont typeface="Arial" pitchFamily="34" charset="0"/>
              <a:buChar char="•"/>
            </a:pPr>
            <a:r>
              <a:rPr lang="es-ES" dirty="0" smtClean="0"/>
              <a:t> Equipo de investigaciones portable </a:t>
            </a:r>
            <a:r>
              <a:rPr lang="es-ES" dirty="0" err="1" smtClean="0"/>
              <a:t>EnCase</a:t>
            </a:r>
            <a:r>
              <a:rPr lang="es-ES" dirty="0" smtClean="0"/>
              <a:t> Portable </a:t>
            </a:r>
            <a:r>
              <a:rPr lang="es-ES" dirty="0" err="1" smtClean="0"/>
              <a:t>Sing</a:t>
            </a:r>
            <a:endParaRPr lang="es-ES" dirty="0" smtClean="0"/>
          </a:p>
          <a:p>
            <a:pPr algn="just">
              <a:buFont typeface="Arial" pitchFamily="34" charset="0"/>
              <a:buChar char="•"/>
            </a:pPr>
            <a:r>
              <a:rPr lang="es-ES" dirty="0" smtClean="0"/>
              <a:t> Equipo de herramientas para análisis forense a celulares </a:t>
            </a:r>
            <a:r>
              <a:rPr lang="es-ES" dirty="0" err="1" smtClean="0"/>
              <a:t>Paraben</a:t>
            </a:r>
            <a:r>
              <a:rPr lang="es-ES" dirty="0" smtClean="0"/>
              <a:t> </a:t>
            </a:r>
            <a:r>
              <a:rPr lang="es-ES" dirty="0" err="1" smtClean="0"/>
              <a:t>Device</a:t>
            </a:r>
            <a:r>
              <a:rPr lang="es-ES" dirty="0" smtClean="0"/>
              <a:t> </a:t>
            </a:r>
            <a:r>
              <a:rPr lang="es-ES" dirty="0" err="1" smtClean="0"/>
              <a:t>Seizure</a:t>
            </a:r>
            <a:r>
              <a:rPr lang="es-ES" dirty="0" smtClean="0"/>
              <a:t> </a:t>
            </a:r>
            <a:r>
              <a:rPr lang="es-ES" dirty="0" err="1" smtClean="0"/>
              <a:t>Field</a:t>
            </a:r>
            <a:r>
              <a:rPr lang="es-ES" dirty="0" smtClean="0"/>
              <a:t> Kit.</a:t>
            </a:r>
            <a:endParaRPr lang="es-ES" dirty="0"/>
          </a:p>
        </p:txBody>
      </p:sp>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000" b="1" dirty="0" smtClean="0"/>
              <a:t>SEGMENTACIÓN DE LA RED INFORMÁTICA FORENSE</a:t>
            </a:r>
            <a:endParaRPr lang="es-EC" sz="3000" b="1"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500826" y="5715016"/>
            <a:ext cx="2214578" cy="642942"/>
          </a:xfrm>
          <a:prstGeom prst="rect">
            <a:avLst/>
          </a:prstGeom>
          <a:noFill/>
        </p:spPr>
      </p:pic>
      <p:sp>
        <p:nvSpPr>
          <p:cNvPr id="1026" name="AutoShape 2"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5" name="Picture 5"/>
          <p:cNvPicPr>
            <a:picLocks noChangeAspect="1" noChangeArrowheads="1"/>
          </p:cNvPicPr>
          <p:nvPr/>
        </p:nvPicPr>
        <p:blipFill>
          <a:blip r:embed="rId4"/>
          <a:srcRect/>
          <a:stretch>
            <a:fillRect/>
          </a:stretch>
        </p:blipFill>
        <p:spPr bwMode="auto">
          <a:xfrm>
            <a:off x="571472" y="5643578"/>
            <a:ext cx="2078195" cy="714380"/>
          </a:xfrm>
          <a:prstGeom prst="rect">
            <a:avLst/>
          </a:prstGeom>
          <a:noFill/>
          <a:ln w="9525">
            <a:noFill/>
            <a:miter lim="800000"/>
            <a:headEnd/>
            <a:tailEnd/>
          </a:ln>
          <a:effectLst/>
        </p:spPr>
      </p:pic>
      <p:sp>
        <p:nvSpPr>
          <p:cNvPr id="10" name="9 CuadroTexto"/>
          <p:cNvSpPr txBox="1"/>
          <p:nvPr/>
        </p:nvSpPr>
        <p:spPr>
          <a:xfrm>
            <a:off x="8715372" y="6488668"/>
            <a:ext cx="428628" cy="369332"/>
          </a:xfrm>
          <a:prstGeom prst="rect">
            <a:avLst/>
          </a:prstGeom>
          <a:noFill/>
        </p:spPr>
        <p:txBody>
          <a:bodyPr wrap="square" rtlCol="0">
            <a:spAutoFit/>
          </a:bodyPr>
          <a:lstStyle/>
          <a:p>
            <a:pPr algn="ctr"/>
            <a:r>
              <a:rPr lang="es-ES" b="1" dirty="0" smtClean="0"/>
              <a:t>23</a:t>
            </a:r>
            <a:endParaRPr lang="es-ES" b="1" dirty="0"/>
          </a:p>
        </p:txBody>
      </p:sp>
      <p:sp>
        <p:nvSpPr>
          <p:cNvPr id="32770" name="AutoShape 2" descr="data:image/jpeg;base64,/9j/4AAQSkZJRgABAQAAAQABAAD/2wCEAAkGBhQSERUUEhQUFRQUFBcYFxgXFRQYFBcWGBQVFRQVGBcXHCYeFxwjHBcYIC8gIycpLCwtGCAxNTAqNSYsLCkBCQoKDgwOFA8PFykcHBwpKSkpKSkpKSkpKSkpLCkpKSkpKSkpKSkpKSkpKSkpKSkpKSkuKSwpKSkpKSksLCwpLP/AABEIAKoBKAMBIgACEQEDEQH/xAAcAAACAgMBAQAAAAAAAAAAAAADBAIFAAEGBwj/xABDEAACAgEDAgQDBgQCBwcFAAABAgMRAAQSIRMxBSJBUQYyYQcUI3GBkTNCobFSchUkYnOzweE0grK0xNHwJUN00vH/xAAZAQEBAQEBAQAAAAAAAAAAAAAAAQIDBAX/xAAfEQEBAAICAwADAAAAAAAAAAAAAQIRAyESMUETMmH/2gAMAwEAAhEDEQA/APSJIy0ZBuxiraWo7BNnt73jvh+rDqzdr98g8wCA/wCE4C+lmKIbPPrfe8JFryIiD6e/BxZtQHJdeVBH9DzkJpgxLLyo23Xbg8/0wNdRjGKHKn3/AL39M3pi3TZiD5rPFEdqGMRhXdgKI2rft3OF0sAbTgfSv64Cp1P4FEH5fY+30yuk1QGxue1Hg2Lrmq9xjBQGGIHsWUH+vH7jAaiHyTKpICgkV9Uuh7C8DEnHRBJAO4Gr5ovYw2p1SI5LEUyUDfqCSR+xzNRFvMa2QCpY0augtcj87xOKPqsqHjaJLNCyVcIPT9cCy0sIBhJHmIo+/wAl5NmA3f4usv58stV+hOL6fzdBqWmNNxze1u3tyuZqYAJHloVEVHrZFAkhr4rdxgWTRbXkruY7/W2Gb0MYUqE43x2SPcbefz5xRZTvL2du8xdyW4JF88VuvjJeDxEEObAkQlOd1KPNtojjg3x/ywH0Y9ILZ5cqTfNbm9f0yDodpA/lcDnkkcGv64PdcDHzDztQobt2/j8uTkEdghQ2XZjfAu+GvuBVVgNamPzEjjYL7Dnv/wAs0hJO70uq/bnIapi20hgOpx2Nn1/QjnIsWWTaK22Ce/f0F1XNDAPEm0Maog//AM/vmyh2m7se2aWfdvA/+UK/uM1ptVasWGBM6aq785N5Df8ATCGUFV/TFp5edtfXA3ATZvJzOaFZCGYE17ZOWUADAzqdhm42Pr6YKOQfvhJJFUGzgRkm4wA1ATvlL4x8WRRXRBzz3x/43d7ANDM3J1x47XdeO/HUcVhTZzzH4h+MHmJ54zn9b4izHk5XPLmN7ejHCYjT6onE5JLzZOQrCo5gyVZqsJpISZFpcic1gb65zeCbMys7fW8GnAtV7VgDD+GQfer/AFwuk4Uvf7/TAxMWDL27nnj9RnR5GtPoAtoADa2L/bAJpAsLmhYJHFgXdDt+mNaEt5ntWAFXyBx39/XBRS9RZFAuyT3oi+x5Avn1wKwab7vuUd2AIokCywXkX7kZMytErIWJYBStHg7m2juDXmyeohkkskC1WvKwIDghjd1XYfvgJWabe4XkKoXaQw3K28gkduaGBiadjG8TE+QA+UA2DZUrxd2D+2KxKy6cclmmNUwBYswI5IIHAH9MstBq90juVYDaqjjdyCxblLHF1+mKSvtjjNNccpJXa1lSzqa49mv9MBfVTN0d24K0Jr5SSGC0RV01jnI6qGSJIyhBl81fMS27zOSoH69+OMZTUqU1F+XeW2gghjUYW6PPJGTl1iBtO5ZaAZW5FqWRasd+61gQTXBEhFXtp7BJO0AhmI2+XlvXD68OX2ALtnq7Zd3lA3FBfmtR9KxLwrWIhLuwCSJIVJP8omlfb9CVYGstdPFS6RmHntVJrmjE/H/TAXlmbrCHb5TIJTyu4c7im0HmyCb9sc8MkfeiMjAQKRuonfYCrwORwOb9e2DnYAzA/P8AeIiPcgmIJXv2YfocfGnCS6jYPM0St6klvxQD/QD9MAY1AKSVyVmLAUeaZWrt+eKp4mu7r+YLdUQd1ba3be/cZuZFVFEflV9MC1ccB4wW49aZucNNp1EwiAqMspKjhb2SHbx6EoDWAxppQY4zwLcGrFgFiR+XBGR1c6hmWxudlK/X5b/asmIzsWmNJNt9OVEm0Ak+lf2xnW6b8SM8VyCKHJ2k3f6YFd1QQEHzKrbh6jj1/M4bqqTYraNt+3r/ANMH0Av4lWXLAihXG7b/AG/rhNLoAFKgA7l3ews9+3pgGUAi/QPx++ZOBZPrYwa6fyoq8cXx24rj98m2n3Mp+ne8ARAFfXvk9oJr0wLw7SWJ4N/0zmPHfi6OJCFa2/Pt+uS3TUxt9Ol8Q8QSJbYjjPO/iP47JsIeM5fxr4rkl4LGs52XUk5zuW3pw45PZ/V+KM5JJysmmvIGTAO+ZdUZXxdmwjnAsc0lFj5zRGS0uEdMIDmEYTZmbci6AIyNYZlyDDKlBbMyTDMysvrU103A9zgoNSsjrt5pTf613/bCwpSSbqJBPp9LGIHTiKmNHeDfA7hS3FDtnR4zmz8KZR7vwPyvIQSK0ke08GNr/Ly1/XI6TTbWXcb6gPbimAviu4r39s34T4cOpLahCCK2s10RfJB5N3gKzQhI9Uq8AEnj6xIT/wA8V8Y8pbp8BtM117KyUeP9lmx2MUdQXDLspqDksy9MmzzV0KxHwzw3YwD2OrESu1i1KtExkOD2DXxQ78YDUOnVZykflDQ35a4KvtDfnTd/ple0dacR21HU9NjZ3bTOQefr2/XGvA9D/FZTKhRunTlXbaqhl7qdvzfKMTkO7TTMTIF6j2pROoW3AqRVbSWIIHpxgDkTa5gUlYzLEKBIpGjZmQG7AJT+uYxO8afcwUT7b3EPs6HVCB+/fi+9YOLRNtmEshWVSjsxUO4ofhMhQgGqIrb3vveR6Lfd0mDkvLKsiExfimRvKq7d4UeW1rgVeA2S/SO0rcWo6bsVBd0EiCr+quAT9PrjfiGkuVwmxBDCJBSIQ7kvQaxe2k9KPm78ZW9fZpH6jqCZfOWVhJ1eqGK7FJHoOxrbzdY18QSyo9oUV3idWAEsn4amzJQXy7Sx5N/N2OBtmV906ogSJYTt2Dc29FkJ3/Mu0OKr1Bu8f0hJcSHhHmaEAFwwCs6oxfdzbKeOw3fnaGq0jjbEhhVdSiJXUYuwjX5ozsqzGKs8cDDwzONSIaTYs5lreS4ZlaTpWQE7sWrdur09cBvT6dFGpJjKdMVQdiWQp1AGJJAJLHj0vIx6HYjq6sXUJIBG7c1wvme2G0rV3Xr9MbCl31KbT51jBAaMsh6ZW2G7i+CPesF4RrmlZ3ZBwgi8jI4sWWJIbizVD6YBmQJAhHUIYo1CjRZgxYsRdAn9ca1rU8YJYksaO0UPK3c/8sWk1FaNQwIIjj58u2xt7NdHtjWv1YPT4b+ID8p7Ue3v3wEEiJk7ts3MBYXZvI8woc+/PveG0rbQzbiQnl5Wu3PHv3GQWU7wm16EpfdtO3by1XXezVYaRwRLXupHB5oKf+WABpTtWuGFiqs9r7A/rhZtYsaqWYcD378c4lqfE1QmZrCA+oIPyjmj9eM8t+L/AI3aXyLwo/c/nkt03hhclj8YfHJJKRnygnkeued6zxEueTiuq1ZPfEjPnL29cxmM6HkmwXUyLtg7ytJtJgi+RZsjeE2ITgWyW7InCC6NuceZcroGo5bAWMlWAbcgVw5XBsMADjBHDPgTgRK5rDKuZlR9VaXVbi4r5rI9LFVYvEolkdyjAFYx6EbjYIG7nji8sI5VJi29/wCtbaP9ayaQBZZAoolFP62wvOrwqrw3xB3mCstiK6IKksflur4r1q+Tj+j8UXrygBiaXgUTxYPAP1GCBG3T7a3bwPrW1hIP6YDSqBHpSPm6oU+/O8SA/wBz+WAQ6pXm1CU3mjQEBSWHDq3A7dximg1btLGJI5E+7owLFHIdmVVBUAXVAnmu+F0MaiLStQD9amPqWbqCUH9eSPoMf8L0ix6jUAX5hE5JJJJIcE2f8oFfTAV0GtVJNQW3ANKGW0k5HSjB/l9wcqdXqUePUqrDd1t6A2NxURSAWRxZUi8s9JEYn1oUszDY4LEkljAT/dewxTQ6YRNpukSOvC4drvcwjWRZWv5m3E8/7VYAfCvHYpZ5JdwjTZGg6lIxYM7Nw3oNwF+vNYquujXSadt6HoSqzLvXdtV5EYhbskK26vphxvTR6hRJISNVJHvLEyBWnQFr9Dtc/l6YHxLT9J5NPGSsb/dj3JKCTUGGUIx8y7gB69yT64Gl1kcul1sqOpSQs0dkAkLDGhYA8gEqa98tfEPE4oNQs0zKsTQMm8mwGEiuE49WF17kVlbqtIVi10MZ2dFQ6MVDuqvCzlFZrPDKaJur/LHdX4Yk82niIVUeKSRtiorll6SoLq6HULV6kC+MAmj0xWHw/cvnDxKbHmAMMtKfUd+3vk2mVWeGwJm16SIn8zIzxvvUdyuwOCfTaRlTo9P95UcKjRaZpLWOMb5lmmhDMNvK/gny9vOfYYeKBH3asoi9JoFVFRKMcscDy2a3WTMa542D3Nh0A0e2bVrGtF9PGwod3b7wt/ndZHQCOV41Sih0oDgHsN6BFau384r88hBowurmVlTYIEdAm8NQklU7muyTXbsP3OVkEH3dOooXfq06nG5QspaNRe0guoEo78+XvzgWuhRelowwG0CqIFbhGyoK/Q1gII1a91FVim6d9gFlYWD6UAvPsM1qfD60+ogI6vSUFd7uqspUv5gp9CD278dsJ4n4QsghiUcKnUFs5A2BQqABux3c/QeuA7pk/FRiTbQc2eOCh7enc4rFMsaq5bbuRy7fUUdx/I3gjrSfx9xWOMKpsm6cIzG+wq14r0OeTfF/xT1JZBGSEJ7bibo967C+9DJbpvDC5Ux8Y/GhkHSRj01J5J5bzEgnPPtTqLyWp1FnEJZM5+3skmM1EZZMXZskxwZypaPHJebbFlasZjN4AjmiMOY8iVyGgjkThGrBk4NI3lhotX6HK/LHwPwxppVVR64q4rFtMauuMVePPZD8JxJpBvABA755Z40ESQhTxjTEvlbIp3jyHTxouDmqGRotVZmElrMw0+oNNpNrK5C05qgoBW+RyOT9bw8aXOysoA2AqQzbj5iDdHgfTAxNIXVCh2obu1sgfL5b4/6YZ9YPvAFG+mRXl3fMD2u/fOz55DT6QB1lKqEdyoreHXcaDF93m3ECx9RjEGgQ6ll6ZWl3q+9tzMTtc9+B274surbeunKGkcPdrexTvUbL3XdC6rjLNp/9YDbJK6TD5D33qRx398Clj0wEom21G05RWEknV3ljF1DZ20WFVV+t5LRTs0iykusWobpowkuTy7+nvDLtpqaq5Fi79JSPICIejLsGoEgk2NXT6nWIK/Nuvy8CuQbxbT6lgYdO0UtQT9TqdN6Mal2jpQN9neFNqB5TycCXh8zmVZCXVNUdsbh0Z2MauY+opi2qGUMQV/I4Lw/SRo87BtRGNKrAFyjAxsDK7IjJSLakCqsD2zekmYfdoDFMF08pYymGTY0aJIse2l3bm3rYIAG1uTxjOpdJH1aHqKk8CIGMM9WUmRv5PTcv74FfoYmkWSKbfENQjz0elJuRgokJqMbHFpaiwL4JxRYEfSzztLqKP4bdVI2nuF9kW00uxi9MAezNZx7w3xjqTQtJHJF0dO6OXjl2tIzRCoyF8y1GWuhwy4GedW02qQGnOpkkjDJIA4Ekcq1a9mKkXgBV5ESdXMnXmdEaJlikkcyx7I9kqlUCbVc3tAXa936s6jVFIU1EkrRtpiybVgVpgdm14yd7KykBX3VVKG4xLU+LI87asLIojbTeR43WV1QajqlUIslRqOB/MUNXxjh8RjfTa47ipnMxRGBWQgQLEp2EblLFCQDzyPfAnr/DXgWKKOV2foSoelApkaLgvLJ1JdpIZtwrklyAOcPHo13xxRzpt1KQuqLExR0gVSrM7OSgZERfc7Pzwuq8dhinimL7lOneNggLsrbklW0W252sO3Bq6zPDtZGkPh4aSMMlBwHU7b00ookH0JAvAcXXk6wm1vaNOWKMITJZl6e7de+j2qvS74yvhXerI0q9OKGZY2aN0QKrgmRHtur09qL2XtdG7yR8ViDmDepc69ZlNjZ0mfrM2/5RQDrRINjtyMBNqklhj0yOOrDHOG8yhTUbInmJo7yyEUfz7HAtdJqmaPUSSsgLIA5dXi2KIiA2w7uDbNd83XFYxq3ZY4pQ8S0gQMxchuoqhKXaDe4Kf3yOh8Wh1EkzoylDDGvmIHnHVYrR9VDL+p+mA8V16jwsMCpZYIyvKkhqQDBJtwXx18RGMNpoyNo2B6N26KFIuhxwOPcZ5hqp7yz8X1BZiSbJJv8AP1yimbOG9vo44eM0DLJiznCyYFs2iGayVZsR5GdBkZinGodAzdgcc/0OUFtx9MWtY47pASGsE8mGnxY5G8pIy81mZgGachIYSzADuc9m+zr4PEKiWQc1fOcn9nXwmZZBI48ozvPjb4jXTxdOMi6rjE7TLf6z6pftB+M+8aHge2eT6nUljZw3iOuMjEk4gxye2+sJqN9U5vrn3wZzV5rTjcqIZjmYLMxpnzr7Fi04WdiO7ICf0JyvlQCJ2/nExN+u4SgDn8uMIJH39S/Jez0urrd8va8DqfDQdUl9TkFrtRGWUCvJVMR75t52dMCEuAOqJ7v+bd1ttX/lNV7Y+dKF1iPzbxSDknsDGQAPTKXUaA9cz7m6cbgMNy0WFAy9PbtJW+554PtjOr1MgkaUMenpyUc/h7vMEMjAbKIUbfXnmsB+fShddG9kl4ZhyeAFaEgAdh6/vlPHp1EQnABm+/kM9ecg6owshPcgRmq7eUYfX6iQStLuJj0xKO1R7vOE6m1dlEKNvci+cE3g9+Igb5x5Wls9IQNKuxdwi2+Zwrjz/pyRwDun02zxGQ2xMmkUmzYG2dgAo7AANgo4jHq9WyszM2mjcBjYBU6gKqj0XgcZEBz4hs3yhhpmqQpCFYCWPcirts0WB3dvQXiaaib7x1t5ETyfdQ+2LdayMFcpsrYZSy3d9jVHgA+B6dYjoXj4bUadzKb5lbopNvcnlmDFuT/iIwbF4dJ4iFlkLJLKeozEuN0MLFr9KskAUB6dsj4J4Zs1Op2yToIFGwSJGY1SXe0hhiI/CUlD+degrBaXVSKskk52R6qKTUDyRuSqRIGR12jaxi2tQsdxfGBY6TQdLUyaeEtFHJpVk8h+VxKYiy7rAZlIs+pW++L6e30vh0TsxSRkWQFm/ECaeVwjG7ILIpI9a5xP4c0ssDOJJJOo8CSpYWd+ipIEC8KQULjjm9/c5nTZvD4AHdWkdEhXaiyRzdRgp6g4UrTEkA8AijeA/q3kGi1CrLIo02pZVpjuaNJI2RCx52gNX1ArH/GwXn1R3sDp9KskIVmG1yZ2L0DTWY1Xm+AR65TQwSfdvugfdLJLJFJu28tXWkmaTuQVKtwt+cChgPiLxISKkrzdKo369lIQyLM0b6YkkiUl1egK4s2N2B14lc6zTsXbZLp5fw+yAgadt1erctyewxbRbgYZtzlp9RLG4JJQL+NsGw8Ls6ajij3vvnLav7SYHnibTnUal0EgUQ6VtpDBQ1Weew7dsSj+Itd1vvEWin6Zd9qStGkSzEMJHC3Yc0w5NWTQs4HcIX6EqtIzN976Rc1uCPIlha+WlcgV2xfxLQdTdpLIQyEAk21HTmVE3HkgOL55oVnPRa/xaUOn3TTAahTP5pmuiI1tSnIIOw+9nBQf6XaJDt0u6Wa1kaR+sZArL3AoUqEVVVgnTzbxrw1o5GVhyrEH8wSD/bKGaHPVPEfhvxDUgK66S4lcsVL9Slcht7V5juBOJD7L5m53R1uVSQWI3OFKjkf7S/vnLxse2c0s7eXvDgGhz1lPskc1+IlMGK8Nzt71mR/ZC5UHevmNAUbJF2Pp2y6qflxeUxaUnOy+Gfs+l1HmI2IBe5h3H0HrnSRfZVIrBllTyjd8hNUao335B/bOij8G11f9pXny8RqBQBy6Yy5Z8H8O+CNPpxtABY15jRP1r2zzP4s0u12H1OehH4Y1jctqW+UH5f2ym8S+zaRhuaUsSLPH/XJljs4uTxu68e1A5xY51/i/wlsYjzH9KypHgfP837ZmdPTlfLuRS5dfDHgh1Eqr6XznQ+BfAYnNU37Z1R+zVtOhZHIIF+2X24+UxX2oki0WkCqRdf1zxr4j8YaZySfXD+Pa+YMVZyQPrnOyzMfXL/Gsd4936gxyF5pnORvLI45Z7SJzWazMrG28zMGZgfWzSmjFsY2/DUa2ltxPvx27ZYamS5IyA1Ddflbi149MTlgG2SUj8RWNH1G08KPYfT64zrIfxoXtu5FX5eUY3XqeM05K7WTNslhEbnqP5W2mtshBckfN5eewPpkdcH2aiJY5GExG1gpAAdVV7B8xK0W4BuxhtVpVYaiUgGRCdjfzLsQMoU+lnn63jWrhufTSEtZLLtvyjdE5Jr1Ngc4FX4jI4GpiWORvvDBkbaQAXVEktTTHbt3eUHg5ZarWD71CwWShHMD+HJfm6RFLVn5T27Yj4rpVf77IwHUhQdJj3jCwCVWQn5TvJJI71z2xTVxBodbqCA08UgMbEeeMJDC6Ip9ASxJA77zd3gWep1o+/QuFkoaeZT+HJutpIGWlrcR5W5AoeuU2slkWIxnTzmNNX1upsIHSWQ6v5T5924dP5a5u6wniEC9PWaggCeLVjZJXnRUMAjRSeVUqTYHB3n3zrPEI7jkHujj91IwPJ9b9q8KB9TJptSF1SLFsKhWURq9Sb2G1g4l4rnyG+4xXx37QdKNFpCWMhEEkYCKwYltOIHc7wAoU2CLNntlf8Y+JpFFL1tUHGo8N0yRaQdRisvThImII2R1tJscm8H8T+DFfDdMirE0mg+6tsDqZD94G6YSxjlR1TGBfcEnA6Pxf7SINNJpZ2WSUnTvGqorIWDmFupcigDmOtgs898WP2gxRyQaZop06MyTmVo2CBCzsQyEb1H4vT3VQIvkZUTeIzSzdeDqz/d/EI5J9DOB1oJSHULDJyDHwy1xRUEjC/DcX3mfTldQ8+l1A1UA6y1qIpNqagxSNZ6gBjVlINd+2Bcv8Xwt4gY16waSVyJEV9u/7tHA8KOELBhsFuEI57DviPw8dA+q1W6GSYxCQGWeKeUFjI7BxasVZUIUqwBfbYrJfE/iNxTzQkiSTQTalCpNqJdXp0lKkdvIrA+1YfTVLp4DJqpdNJKfDHaVLLvK0EyKHO4Vv2DzGxdWMA2h+0+PoRTDTaoRaFa3lPLOSnQYBwNqMLDnd/hI751eimfUwR1p5RDLONQH8tiORTPW0NZIdtt1Vc5wui8VkfUaExq8STeK66OWH+Xpu8fUjkUeU0Ga+OOc9X+DyPuOm29hAgH5BaH9sBLwWSUNF1IZF6GnMRI2tubcgBoNajbGGpgD5/pmtJKWgjMalzFqHbylCpXqSAjfu2ghXvk+lZGfTBF8RCXbKrk2Sx3Q05s89lPb9MbXRxvLNGgXpPpoiQhIB5kVfl90AH1AwEOq8O6Qx/wAfqii8agMzloaYtTWCe3vhgDGRDt+doWFlA1RhA9KTub+GDx/i+mT0iIRpeoBtOjYC+17Y9/f12/0vF4G/Ccv/ABOnpipPf0C7b5+a/wBTgPaQOGVShCx7+bXkMfJxdji+/tmQy2gKjdtkY8Faolr5uhwbyetgAefaDbwgnvZIMg/tkbjfqAUVMS2B27NXb6VgAZmQWV+cMOSooliRzfPfNqDYjrsSe4uiPa/c5rV+JRIEMjqB0jW4gC6F9/plFL8b6WNfNMm8MDwbPy/S8DpdLLd2OwruDmpAaHHcV6Zw8/2q6VAK3N5aNLX96yvP2pmQBYoWNduf/YYXVdrq/BY3NOoP98Qb4T0wJO0cZzLfEWulPljC3+f/ADzcXh+tl7uR/TJ01Msp9dhB0YBxtH7ZW/FnxLEIWAYXXuMqB8Fyt/EkP7nIeLfAKrEWLEkDCz33Xj/jGrDOSPfKd2y+8W0AViMpJUznNPXnMrC5zMmRmVm9vN41EDJbM2BkxGclrpjx7QC5mFArN5nbtOOfX1fqdPc4Xew3eYqFGw7a7n68cA+mT8Q1DdQVbCHzMQFFWp4onzGjdDHNQ4EkXI/m9R/hyv8AEPE0heQOeZQNlc7jt27foe3fOr55TxGEvIxVpCgVDNt2BWHzAbSCXO3uARxxzlhr5vxdOu5yS9hlRdi2j0WJHN80B+eV0niiaZWic20qgJXIZ+mIypI4XkA2aFHLHU6hEXTLvU7JYwfMPRGUnvgKeO+Hhp4lZ5yZyI3KBFjKje6iTy+e9rAAehN8Yj4zpCZpXBkaODpHUU8aBioEi1F0yJCiFWNkWKHNZeeMeIRkwU6mtQhNEGhtcE/1yn8Z8SCHUxKrSDWKAjIpKIxiEL9Vv5AAA1nv274EvEvDUbWxIW1B63mZwYlhLwp1ItydOpWoeooBR6gDH9RLJ96TT79RteKRjIRpwtrs8ijpWxpiSew4/TXiGsTraMqWYRO+4hJDQOmkQE0vqaH65rX+LR/etMw38CcH8Kb+ZEqhs55XA8r8T+zF9TDFK+pLagTJpFbYv3eonaFOFG4r5K3Hknutc5Jfs31suo1W7VKmokX8d2T8KWF2HTMSqNykNC3cL2XbncdZxIumEMxjGrOpE3Rl29PrGcxldu/fvO3gVRBv0x5fFE+/SCpCTpoxt6Um+1klY2pW6pxz9cDh9d8MajUQ6Ix6x45J/wAYuY4gXlijEis3SVWL1ZXcW7c84CX4X1bdHVvqin3WYKYliiD9Z5FjlZdg6fmLXbA0O950vg2uYzQ6donP3BX8wovJadGM9P5o6Rju3etVeOyq0kGqQJKpM7OrbVpWUxyrv8/FFeR3AOBymq+zyaPU/wCq6qQfcokRIyEZmhlMjOvUoLtJ6gIdW/XjJaX4IGonX7xrZJI9agnWMNHG0RiVOgGYXZRZtoCqo4Jris6TwbxsTCfVTQ7QQikLJC6IsYYgs28dzISBXau+Umu8E0z6OGb7nHJINqSW0ab5AKdVZHLK4YE1tJoEUO4Aej+FNT0wRr9QYtc7KxAjRoppDsLErzL/AAyrAbAeDfpnU+GaN9HCI+tuh0XShe2lVpAQheQU9R7RItLRvaffjnJ/s50RhhcRyL1niCldRGI2L1xEOobJ5IxPxD7NNNHqI49shRyvU3zeZLbavy2nnPlBYrz79sDuZfGYYJdW0zxpsjjZP9ZcPIAJQAxL8m14A7Bs5mP420OjR0SeFnkVGHRExVXYhZAQrENtXzCzZog4bw77PvDhqGjGlDUu1d8hP4i7jKA1bWYAoaHIo/XHPC/h6NYpz09IBCemrxfytHTlpLQ25tQVUkdwO+BQ6n7Q4Xh6MWlm1OxxsZo2WMxiudhbh6LL2rsfpm9f8Sa6eRXh8OCCIWDKWZlHeyeNooehHbvnW6WaT7tJvjQTyyBTGgddrBVKoqFLA2Lus+5w3i+pZirx7dssY6opmIhDHzfKNpBZl5v144wOB8c8V8XQF5OjANnoEsi+wLMxJv0zz6bx/UmwZnAJshTtB/RaGdl9ofj5nmYX5EtVA7UOL/XPP5hznO5Xb2YcU1uwR9QfUk/mScA2rOEHy4syZGtRttWcd8N8feE2prKxlwT4NR6R4R9qFMOqoNeoAGejfD/xVBOLVhZ9M+aycd8P8WeIgqxFfXNbc8uOX0+qdoYDkYt4rDcRH+yc8h8C+1NgAkh/XPQdP8YRTRUGFkZrbj4WPG/iWKpG/POV1A5zsPiUXI1e5zktSnOcvr3+8SpGZWbzM046YMZabisWzC2TW28cvFtmzMheay6c7lt9cSabeXe66fygVVgWSR63hNXGW6LghVLJYAHm3DsT7fTF9duVioYKGAulZq9CSey8cY3rZQBGpZVt12jkkkdh/wBc6PGDqNCJZJLJHTVQm0kbWK7i9Due3f2+uLwRfeWJkLCoI2QBipV3DFnFevlFH0rN+L7w5CswLR+cRoDS2aclm4PzAVyefbNa+FV2VKydVViHTTkq3CsS10Fvvx82BDSr965ls7dJEy0WG15BIWkFHhrQUfTCndIvh8zSOTujtQaQs8Mm52A+Y9qvgenfBeLaJgypGZCwhZSItkdQ8Dln3Wb+UCj35yE+pLLEsG6RYY45/L049ibWWMKCp3tQby8DjvgP+Oab/WtFLuficoF3HYN2nnJO31Y0OTdVxVm6vxrSqy+IysAZYlUxMfmjEcCyxFD3X8QseO5vC+KapnZTGXlXTouoZt0abQySBemFjO9ym801DkepwfiehikngDDUSDVBQZOpsQKivPECqACRrXswIAu/bAabSgeIxSG98ulmDWxIUK+mO1R2UWWP1JOVenhXpRyAL1/9JsGbjfubUvHIpPf+D/L/AIQPQDC66VhM8tu0WmkELMZX61ydLqmPbShVLJYIs7TRFcz/ANFR/wCkChhYHpmUTGaTqPINkRqm4UI22zyefbAQ8LQdLw4r/E+8Tq5oBzaak6i/X5lUn8lzeo0ATReIxxqQqySGlssQYoHk+pJBYm+94GCJFkXUtGgil1EsQrqjUKfxF6rTb7feYaKngArzxh/CoPPH1lRvvcTSqqmRSjqiN0y289W0YeZubX2oAN+NyKZ3kUqYVXQPKRRXauqdrauKEdH/ACgYUTKuv6tjpjVlS9jpiVtCict2u1237msWj06rpZi2n06yicwAKlxANIkUW4cb9ocXY5r2w7aFok1caLA8kCrJHK8UYanjdrZY1CllZCBQF8X25A6xIdFFIdp261WibjiN/EQV2n0BUj9KxjxzWxodZG7KHmij6VkWxrpKF9yJK49NwPrm9RoFlk08KbYRJC8rPHHEHO0xKqglSALksiuarFImeaJpARE0OlSTbGqhJJSJGbetedPw62n3J70QDWj1yB4oi69WPWzM1sPlYTuHs+hWRf3r0w+qkTp6xVKfxFZVDKN1RQsarvypH54PSylmWcMwDarpdP8A+0Iz5fk7b93m3d/Ttlr4YHEupVn3U6FPKAEDRClA9gRf1s4FY2vQ6rrAkpvjX5W3eaJxvC1uIG5Rde/scHHqAoZqYiSGWgFYsCZXdVYAeXh/X2xqNWMSRSOzhtVIjsTTMoMjbTtqgaAoenGDWHqN0nLFIxNttjdq6BGu7JUNQOB4n45D5znPTx533xf4UyvuI+dQ4/7ws/1vONli5zj9fRxu8Yr2FLkAl41q04AyUcHGGaRaHFpVyw1PGV0hwaLMMgcm2QOWI1eM6fxF0+Vji1ZmVFivjDH5ucHqpA3IxLMvM6dJlpjDNVkszB7RrIHCHBnNRzzjWZm81lY0+v5pVVpN3qL/AE21mTR/hR33Bj/PuLwet0wZ4yVBBIsnkji+M3q9PvfYPKFUNdA2b47+1Zt5WajXJDI5kIUMikE+u2wVHuee31wcgC6aIMQCGhuyL/iKawEcHXYdl2oDwFssSR3IPA29vrhdQWaCN12r5k3UotvxApA9gecCXiHikcE/Uc+V4gvl8x3IzPVLZ5DcfllRo9eNKvnBcyaVABGC5EidS0bbe0VIKJ44OX/j8TCNSjbNrx3tAth1EG2/QVd4HWaQTahkcnakKlQGZadncF+D3AUV7c4FOuo+7KyqjzdTSRRjpozASRRtFTUPKp3A7vocfmcKujUB26LpuKxS1Q08kZble1kfvmp3aSDRSs7X1dOSoNBmZqJb379u3rjfj2muXSvbeXUKAL8vmSQEkep9BfbAofEpm3TQLHIV1UySK5G0r/D646b07kdOxtB+bmqy01WpY6yOQRS10ZlohA1mSFhSs4JAo2fSx75X+MQqV8QdgOohj2N/MqpFE8W0+nnL9u5vLHV6ZRr4ZK8zQzqTZ+UGEhQPQXZ4wOeV26y6RkBSPUPOB1YRMykSSLGY99AhpDzd7VBrm8Z8HSfqIrojDSRtGNsse8lwoRpR2Q9JRwCeWJ44zVjp0COqPFb5rdu+8Wfr/AJ/7v0xxdCL16RLRkjUgDuXeGUX+ZIHOAnpJfvMeqjTb+JIZVbqEFQdpjkG6OnAeMncLU13yel1cjQT6h2gkOoqIGJptpKhoFWNDGSxLlz35/IYXwmeOaTT9MhlXRFJF77dxgCo49CCjjaeeDg0YR6dXYUkHiEzt/soJ51L0PRd4P5A4G9ZrWXTw6gSxwtADFuKSOxJCxSRNCQpvcit83G27IzPFNBJCFjRyK0xWYRRlyYFbzO291o2z1ttvM1DgZJ9RHJotbIrqyzPLJGbHK9ONLWz2JjYj3Bx3xfx6KCUyMQyyw9MbCHIkDMUUhboNvPmPA284GR6W9WEWbhgNRsEVw7lCIrbi92QyNQNcWe+G0+vYSSSMSqSBqfYtN0Awby7rWwGIu72+mb0eoSN9KN4bpwOhIN8hYfUf5Tiay79unKuBEZT1NjmNldZFj2kDlqk5HFbTgHQM0ciyCRSR94UJsLncbBU15WDDkc1fc5qfw/dHCiF9zqzglwpoqC4Z1WzZYD+vpm/C/FN7Mzo6dKLotamiwO5mFdl44ujyeMyTxIpBDMil+mu0jhQwICmmPFggf1wFPiDwn7zFEqg+ZTtJ20tKSE4HPy1nk3jPgrwuVZSCM9sTVhFgBHN3/LXKsDXPa2GLeN+Cx6liGXnYK5XcOTzmbjt14+Tx6eC6zT8DJLHxnX+NfCTKrEC1U3+l9/yzmJo64znenpllnSk1+Vcpy11vc5Uz4jQN5rMGZljDWZWbzWVGZmZmZF2zMzMzC7ZWa2ZvN3gQ2ZmSzMD651WqACf5hgPE53Qh41BsBfMQB34N/r2zGW2N8+T/wB8hrxaRX7j+4zq8JTWSSQBemAWZaIb6cl6WzxZ/fGdVPtgSNRuJ2kUbJCkMzUB/wDLxwj8Y/7sf+PEvDP4i/7pv+KMAvi3iDPGqooYyUyhSSaVlYnsK7Ac++JeMys4jkSXptJUdohZijNRBv5dpPzdwScP4R/FX/JN/wCYyQH+qj/ff+pwN+LgxpDGTx1YQoWM+XbIoUsS9BQaHubwfjRmZ1SM7miqY8Ko4JCKCQ1s1N9OMsviH+Ev++g/46YOL/tUv+6h/wDFLgUGu0izajSuTKRLR3gxonEbyxqyhakIKng2F/XN+Ju4kkmDsU0h2tbU7blRpipUALtUr3Bsg9sLoP4Ph35/+nmyPiA/A8Q/zv8A8CHArZ9EvXbV8/hzjTklpOoyFkjZ94cUdz8cdgcsdPp/x9TvXhEjZfxJSxWpfmJbv5e3peLSn/V9T/8Anj/zEGWg/wC0z/7mL+8+BzccCwR9YojNqNNLMwKJSyqiOKIFsKevMT8oN8nHJvDRC3RG1hKICWKJvVnm6cxU7eNwogehJrAgXpNPfP8A9Om7/wC4iwvijElSTz920Zv1v72vP54DsulK6bWRxtt6O7Y+1TIEMCyhQxHoSRu5NfvlpqdKs0qRvezoM9AlfMWRd1rzag8exN4sf4Wv/wA0w/QadKGLfFspSLTspKttkFgkGjpiSLHpYBr6DAzTSmSNpnJ6sf3fa1mwNsZav8xZ797y8MO3UykFiXhXuSQNrSAbR6d85PxZyup0yqSAYoLANA1J5bA71llNqn6t72/h/wCI/wCK8CTRqEhKgbWgXqUO4EkJJb9S/wC5xw0Jr42Cb/uhzD+3f+pyrgQew8wYN/tDebB9+5yzi0yCwFWu9UKuu9YA45FCtdU0bhPYgSPwP0K5YBRv9AWjo/nx3ySaZaHlX09BgnH44HpsPHp+2AlqdrrXslMPyYWP6HPNfi/wMRksvykms9bP8/0//XOL+LudIb582ZynTpx5WV4xq/XKjU5b6vucqtTnOPXS+ZmZgzTDMiTkjkDgZebvI5mESvMvI5vCt3mXmsicG2y2Zkc1lT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 name="13 Rectángulo"/>
          <p:cNvSpPr/>
          <p:nvPr/>
        </p:nvSpPr>
        <p:spPr>
          <a:xfrm>
            <a:off x="785786" y="2071678"/>
            <a:ext cx="7858180" cy="1200329"/>
          </a:xfrm>
          <a:prstGeom prst="rect">
            <a:avLst/>
          </a:prstGeom>
        </p:spPr>
        <p:txBody>
          <a:bodyPr wrap="square">
            <a:spAutoFit/>
          </a:bodyPr>
          <a:lstStyle/>
          <a:p>
            <a:pPr algn="just"/>
            <a:r>
              <a:rPr lang="es-ES" dirty="0" smtClean="0"/>
              <a:t>Se describen la segmentación de la red y zonas de seguridad para el Equipo de Respuestas Ante Incidentes de Seguridad Informáticos del CC.FF.AA, incluyendo al área Informática Forense dentro de la cual se realizará la delimitación del perímetro de seguridad de la red.</a:t>
            </a:r>
            <a:endParaRPr lang="es-ES" dirty="0"/>
          </a:p>
        </p:txBody>
      </p:sp>
      <p:pic>
        <p:nvPicPr>
          <p:cNvPr id="49154" name="Imagen 2"/>
          <p:cNvPicPr>
            <a:picLocks noChangeAspect="1" noChangeArrowheads="1"/>
          </p:cNvPicPr>
          <p:nvPr/>
        </p:nvPicPr>
        <p:blipFill>
          <a:blip r:embed="rId5"/>
          <a:srcRect/>
          <a:stretch>
            <a:fillRect/>
          </a:stretch>
        </p:blipFill>
        <p:spPr bwMode="auto">
          <a:xfrm>
            <a:off x="2357422" y="3471878"/>
            <a:ext cx="4200525" cy="2243138"/>
          </a:xfrm>
          <a:prstGeom prst="rect">
            <a:avLst/>
          </a:prstGeom>
          <a:noFill/>
          <a:ln w="9525">
            <a:noFill/>
            <a:miter lim="800000"/>
            <a:headEnd/>
            <a:tailEnd/>
          </a:ln>
        </p:spPr>
      </p:pic>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000" b="1" dirty="0" smtClean="0"/>
              <a:t>DISEÑO DE LA RED PARA EL CSIRT Y ÁREA INFORMÁTICA FORENSE DEL CC.FF.AA</a:t>
            </a:r>
            <a:endParaRPr lang="es-EC" sz="3000" b="1"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500826" y="5715016"/>
            <a:ext cx="2214578" cy="642942"/>
          </a:xfrm>
          <a:prstGeom prst="rect">
            <a:avLst/>
          </a:prstGeom>
          <a:noFill/>
        </p:spPr>
      </p:pic>
      <p:sp>
        <p:nvSpPr>
          <p:cNvPr id="1026" name="AutoShape 2"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5" name="Picture 5"/>
          <p:cNvPicPr>
            <a:picLocks noChangeAspect="1" noChangeArrowheads="1"/>
          </p:cNvPicPr>
          <p:nvPr/>
        </p:nvPicPr>
        <p:blipFill>
          <a:blip r:embed="rId4"/>
          <a:srcRect/>
          <a:stretch>
            <a:fillRect/>
          </a:stretch>
        </p:blipFill>
        <p:spPr bwMode="auto">
          <a:xfrm>
            <a:off x="571472" y="5643578"/>
            <a:ext cx="2078195" cy="714380"/>
          </a:xfrm>
          <a:prstGeom prst="rect">
            <a:avLst/>
          </a:prstGeom>
          <a:noFill/>
          <a:ln w="9525">
            <a:noFill/>
            <a:miter lim="800000"/>
            <a:headEnd/>
            <a:tailEnd/>
          </a:ln>
          <a:effectLst/>
        </p:spPr>
      </p:pic>
      <p:sp>
        <p:nvSpPr>
          <p:cNvPr id="10" name="9 CuadroTexto"/>
          <p:cNvSpPr txBox="1"/>
          <p:nvPr/>
        </p:nvSpPr>
        <p:spPr>
          <a:xfrm>
            <a:off x="8715372" y="6488668"/>
            <a:ext cx="428628" cy="369332"/>
          </a:xfrm>
          <a:prstGeom prst="rect">
            <a:avLst/>
          </a:prstGeom>
          <a:noFill/>
        </p:spPr>
        <p:txBody>
          <a:bodyPr wrap="square" rtlCol="0">
            <a:spAutoFit/>
          </a:bodyPr>
          <a:lstStyle/>
          <a:p>
            <a:pPr algn="ctr"/>
            <a:r>
              <a:rPr lang="es-ES" b="1" dirty="0" smtClean="0"/>
              <a:t>23</a:t>
            </a:r>
            <a:endParaRPr lang="es-ES" b="1" dirty="0"/>
          </a:p>
        </p:txBody>
      </p:sp>
      <p:sp>
        <p:nvSpPr>
          <p:cNvPr id="32770" name="AutoShape 2" descr="data:image/jpeg;base64,/9j/4AAQSkZJRgABAQAAAQABAAD/2wCEAAkGBhQSERUUEhQUFRQUFBcYFxgXFRQYFBcWGBQVFRQVGBcXHCYeFxwjHBcYIC8gIycpLCwtGCAxNTAqNSYsLCkBCQoKDgwOFA8PFykcHBwpKSkpKSkpKSkpKSkpLCkpKSkpKSkpKSkpKSkpKSkpKSkpKSkuKSwpKSkpKSksLCwpLP/AABEIAKoBKAMBIgACEQEDEQH/xAAcAAACAgMBAQAAAAAAAAAAAAADBAIFAAEGBwj/xABDEAACAgEDAgQDBgQCBwcFAAABAgMRAAQSIRMxBSJBUQYyYQcUI3GBkTNCobFSchUkYnOzweE0grK0xNHwJUN00vH/xAAZAQEBAQEBAQAAAAAAAAAAAAAAAQIDBAX/xAAfEQEBAAICAwADAAAAAAAAAAAAAQIRAyESMUETMmH/2gAMAwEAAhEDEQA/APSJIy0ZBuxiraWo7BNnt73jvh+rDqzdr98g8wCA/wCE4C+lmKIbPPrfe8JFryIiD6e/BxZtQHJdeVBH9DzkJpgxLLyo23Xbg8/0wNdRjGKHKn3/AL39M3pi3TZiD5rPFEdqGMRhXdgKI2rft3OF0sAbTgfSv64Cp1P4FEH5fY+30yuk1QGxue1Hg2Lrmq9xjBQGGIHsWUH+vH7jAaiHyTKpICgkV9Uuh7C8DEnHRBJAO4Gr5ovYw2p1SI5LEUyUDfqCSR+xzNRFvMa2QCpY0augtcj87xOKPqsqHjaJLNCyVcIPT9cCy0sIBhJHmIo+/wAl5NmA3f4usv58stV+hOL6fzdBqWmNNxze1u3tyuZqYAJHloVEVHrZFAkhr4rdxgWTRbXkruY7/W2Gb0MYUqE43x2SPcbefz5xRZTvL2du8xdyW4JF88VuvjJeDxEEObAkQlOd1KPNtojjg3x/ywH0Y9ILZ5cqTfNbm9f0yDodpA/lcDnkkcGv64PdcDHzDztQobt2/j8uTkEdghQ2XZjfAu+GvuBVVgNamPzEjjYL7Dnv/wAs0hJO70uq/bnIapi20hgOpx2Nn1/QjnIsWWTaK22Ce/f0F1XNDAPEm0Maog//AM/vmyh2m7se2aWfdvA/+UK/uM1ptVasWGBM6aq785N5Df8ATCGUFV/TFp5edtfXA3ATZvJzOaFZCGYE17ZOWUADAzqdhm42Pr6YKOQfvhJJFUGzgRkm4wA1ATvlL4x8WRRXRBzz3x/43d7ANDM3J1x47XdeO/HUcVhTZzzH4h+MHmJ54zn9b4izHk5XPLmN7ejHCYjT6onE5JLzZOQrCo5gyVZqsJpISZFpcic1gb65zeCbMys7fW8GnAtV7VgDD+GQfer/AFwuk4Uvf7/TAxMWDL27nnj9RnR5GtPoAtoADa2L/bAJpAsLmhYJHFgXdDt+mNaEt5ntWAFXyBx39/XBRS9RZFAuyT3oi+x5Avn1wKwab7vuUd2AIokCywXkX7kZMytErIWJYBStHg7m2juDXmyeohkkskC1WvKwIDghjd1XYfvgJWabe4XkKoXaQw3K28gkduaGBiadjG8TE+QA+UA2DZUrxd2D+2KxKy6cclmmNUwBYswI5IIHAH9MstBq90juVYDaqjjdyCxblLHF1+mKSvtjjNNccpJXa1lSzqa49mv9MBfVTN0d24K0Jr5SSGC0RV01jnI6qGSJIyhBl81fMS27zOSoH69+OMZTUqU1F+XeW2gghjUYW6PPJGTl1iBtO5ZaAZW5FqWRasd+61gQTXBEhFXtp7BJO0AhmI2+XlvXD68OX2ALtnq7Zd3lA3FBfmtR9KxLwrWIhLuwCSJIVJP8omlfb9CVYGstdPFS6RmHntVJrmjE/H/TAXlmbrCHb5TIJTyu4c7im0HmyCb9sc8MkfeiMjAQKRuonfYCrwORwOb9e2DnYAzA/P8AeIiPcgmIJXv2YfocfGnCS6jYPM0St6klvxQD/QD9MAY1AKSVyVmLAUeaZWrt+eKp4mu7r+YLdUQd1ba3be/cZuZFVFEflV9MC1ccB4wW49aZucNNp1EwiAqMspKjhb2SHbx6EoDWAxppQY4zwLcGrFgFiR+XBGR1c6hmWxudlK/X5b/asmIzsWmNJNt9OVEm0Ak+lf2xnW6b8SM8VyCKHJ2k3f6YFd1QQEHzKrbh6jj1/M4bqqTYraNt+3r/ANMH0Av4lWXLAihXG7b/AG/rhNLoAFKgA7l3ews9+3pgGUAi/QPx++ZOBZPrYwa6fyoq8cXx24rj98m2n3Mp+ne8ARAFfXvk9oJr0wLw7SWJ4N/0zmPHfi6OJCFa2/Pt+uS3TUxt9Ol8Q8QSJbYjjPO/iP47JsIeM5fxr4rkl4LGs52XUk5zuW3pw45PZ/V+KM5JJysmmvIGTAO+ZdUZXxdmwjnAsc0lFj5zRGS0uEdMIDmEYTZmbci6AIyNYZlyDDKlBbMyTDMysvrU103A9zgoNSsjrt5pTf613/bCwpSSbqJBPp9LGIHTiKmNHeDfA7hS3FDtnR4zmz8KZR7vwPyvIQSK0ke08GNr/Ly1/XI6TTbWXcb6gPbimAviu4r39s34T4cOpLahCCK2s10RfJB5N3gKzQhI9Uq8AEnj6xIT/wA8V8Y8pbp8BtM117KyUeP9lmx2MUdQXDLspqDksy9MmzzV0KxHwzw3YwD2OrESu1i1KtExkOD2DXxQ78YDUOnVZykflDQ35a4KvtDfnTd/ple0dacR21HU9NjZ3bTOQefr2/XGvA9D/FZTKhRunTlXbaqhl7qdvzfKMTkO7TTMTIF6j2pROoW3AqRVbSWIIHpxgDkTa5gUlYzLEKBIpGjZmQG7AJT+uYxO8afcwUT7b3EPs6HVCB+/fi+9YOLRNtmEshWVSjsxUO4ofhMhQgGqIrb3vveR6Lfd0mDkvLKsiExfimRvKq7d4UeW1rgVeA2S/SO0rcWo6bsVBd0EiCr+quAT9PrjfiGkuVwmxBDCJBSIQ7kvQaxe2k9KPm78ZW9fZpH6jqCZfOWVhJ1eqGK7FJHoOxrbzdY18QSyo9oUV3idWAEsn4amzJQXy7Sx5N/N2OBtmV906ogSJYTt2Dc29FkJ3/Mu0OKr1Bu8f0hJcSHhHmaEAFwwCs6oxfdzbKeOw3fnaGq0jjbEhhVdSiJXUYuwjX5ozsqzGKs8cDDwzONSIaTYs5lreS4ZlaTpWQE7sWrdur09cBvT6dFGpJjKdMVQdiWQp1AGJJAJLHj0vIx6HYjq6sXUJIBG7c1wvme2G0rV3Xr9MbCl31KbT51jBAaMsh6ZW2G7i+CPesF4RrmlZ3ZBwgi8jI4sWWJIbizVD6YBmQJAhHUIYo1CjRZgxYsRdAn9ca1rU8YJYksaO0UPK3c/8sWk1FaNQwIIjj58u2xt7NdHtjWv1YPT4b+ID8p7Ue3v3wEEiJk7ts3MBYXZvI8woc+/PveG0rbQzbiQnl5Wu3PHv3GQWU7wm16EpfdtO3by1XXezVYaRwRLXupHB5oKf+WABpTtWuGFiqs9r7A/rhZtYsaqWYcD378c4lqfE1QmZrCA+oIPyjmj9eM8t+L/AI3aXyLwo/c/nkt03hhclj8YfHJJKRnygnkeued6zxEueTiuq1ZPfEjPnL29cxmM6HkmwXUyLtg7ytJtJgi+RZsjeE2ITgWyW7InCC6NuceZcroGo5bAWMlWAbcgVw5XBsMADjBHDPgTgRK5rDKuZlR9VaXVbi4r5rI9LFVYvEolkdyjAFYx6EbjYIG7nji8sI5VJi29/wCtbaP9ayaQBZZAoolFP62wvOrwqrw3xB3mCstiK6IKksflur4r1q+Tj+j8UXrygBiaXgUTxYPAP1GCBG3T7a3bwPrW1hIP6YDSqBHpSPm6oU+/O8SA/wBz+WAQ6pXm1CU3mjQEBSWHDq3A7dximg1btLGJI5E+7owLFHIdmVVBUAXVAnmu+F0MaiLStQD9amPqWbqCUH9eSPoMf8L0ix6jUAX5hE5JJJJIcE2f8oFfTAV0GtVJNQW3ANKGW0k5HSjB/l9wcqdXqUePUqrDd1t6A2NxURSAWRxZUi8s9JEYn1oUszDY4LEkljAT/dewxTQ6YRNpukSOvC4drvcwjWRZWv5m3E8/7VYAfCvHYpZ5JdwjTZGg6lIxYM7Nw3oNwF+vNYquujXSadt6HoSqzLvXdtV5EYhbskK26vphxvTR6hRJISNVJHvLEyBWnQFr9Dtc/l6YHxLT9J5NPGSsb/dj3JKCTUGGUIx8y7gB69yT64Gl1kcul1sqOpSQs0dkAkLDGhYA8gEqa98tfEPE4oNQs0zKsTQMm8mwGEiuE49WF17kVlbqtIVi10MZ2dFQ6MVDuqvCzlFZrPDKaJur/LHdX4Yk82niIVUeKSRtiorll6SoLq6HULV6kC+MAmj0xWHw/cvnDxKbHmAMMtKfUd+3vk2mVWeGwJm16SIn8zIzxvvUdyuwOCfTaRlTo9P95UcKjRaZpLWOMb5lmmhDMNvK/gny9vOfYYeKBH3asoi9JoFVFRKMcscDy2a3WTMa542D3Nh0A0e2bVrGtF9PGwod3b7wt/ndZHQCOV41Sih0oDgHsN6BFau384r88hBowurmVlTYIEdAm8NQklU7muyTXbsP3OVkEH3dOooXfq06nG5QspaNRe0guoEo78+XvzgWuhRelowwG0CqIFbhGyoK/Q1gII1a91FVim6d9gFlYWD6UAvPsM1qfD60+ogI6vSUFd7uqspUv5gp9CD278dsJ4n4QsghiUcKnUFs5A2BQqABux3c/QeuA7pk/FRiTbQc2eOCh7enc4rFMsaq5bbuRy7fUUdx/I3gjrSfx9xWOMKpsm6cIzG+wq14r0OeTfF/xT1JZBGSEJ7bibo967C+9DJbpvDC5Ux8Y/GhkHSRj01J5J5bzEgnPPtTqLyWp1FnEJZM5+3skmM1EZZMXZskxwZypaPHJebbFlasZjN4AjmiMOY8iVyGgjkThGrBk4NI3lhotX6HK/LHwPwxppVVR64q4rFtMauuMVePPZD8JxJpBvABA755Z40ESQhTxjTEvlbIp3jyHTxouDmqGRotVZmElrMw0+oNNpNrK5C05qgoBW+RyOT9bw8aXOysoA2AqQzbj5iDdHgfTAxNIXVCh2obu1sgfL5b4/6YZ9YPvAFG+mRXl3fMD2u/fOz55DT6QB1lKqEdyoreHXcaDF93m3ECx9RjEGgQ6ll6ZWl3q+9tzMTtc9+B274surbeunKGkcPdrexTvUbL3XdC6rjLNp/9YDbJK6TD5D33qRx398Clj0wEom21G05RWEknV3ljF1DZ20WFVV+t5LRTs0iykusWobpowkuTy7+nvDLtpqaq5Fi79JSPICIejLsGoEgk2NXT6nWIK/Nuvy8CuQbxbT6lgYdO0UtQT9TqdN6Mal2jpQN9neFNqB5TycCXh8zmVZCXVNUdsbh0Z2MauY+opi2qGUMQV/I4Lw/SRo87BtRGNKrAFyjAxsDK7IjJSLakCqsD2zekmYfdoDFMF08pYymGTY0aJIse2l3bm3rYIAG1uTxjOpdJH1aHqKk8CIGMM9WUmRv5PTcv74FfoYmkWSKbfENQjz0elJuRgokJqMbHFpaiwL4JxRYEfSzztLqKP4bdVI2nuF9kW00uxi9MAezNZx7w3xjqTQtJHJF0dO6OXjl2tIzRCoyF8y1GWuhwy4GedW02qQGnOpkkjDJIA4Ekcq1a9mKkXgBV5ESdXMnXmdEaJlikkcyx7I9kqlUCbVc3tAXa936s6jVFIU1EkrRtpiybVgVpgdm14yd7KykBX3VVKG4xLU+LI87asLIojbTeR43WV1QajqlUIslRqOB/MUNXxjh8RjfTa47ipnMxRGBWQgQLEp2EblLFCQDzyPfAnr/DXgWKKOV2foSoelApkaLgvLJ1JdpIZtwrklyAOcPHo13xxRzpt1KQuqLExR0gVSrM7OSgZERfc7Pzwuq8dhinimL7lOneNggLsrbklW0W252sO3Bq6zPDtZGkPh4aSMMlBwHU7b00ookH0JAvAcXXk6wm1vaNOWKMITJZl6e7de+j2qvS74yvhXerI0q9OKGZY2aN0QKrgmRHtur09qL2XtdG7yR8ViDmDepc69ZlNjZ0mfrM2/5RQDrRINjtyMBNqklhj0yOOrDHOG8yhTUbInmJo7yyEUfz7HAtdJqmaPUSSsgLIA5dXi2KIiA2w7uDbNd83XFYxq3ZY4pQ8S0gQMxchuoqhKXaDe4Kf3yOh8Wh1EkzoylDDGvmIHnHVYrR9VDL+p+mA8V16jwsMCpZYIyvKkhqQDBJtwXx18RGMNpoyNo2B6N26KFIuhxwOPcZ5hqp7yz8X1BZiSbJJv8AP1yimbOG9vo44eM0DLJiznCyYFs2iGayVZsR5GdBkZinGodAzdgcc/0OUFtx9MWtY47pASGsE8mGnxY5G8pIy81mZgGachIYSzADuc9m+zr4PEKiWQc1fOcn9nXwmZZBI48ozvPjb4jXTxdOMi6rjE7TLf6z6pftB+M+8aHge2eT6nUljZw3iOuMjEk4gxye2+sJqN9U5vrn3wZzV5rTjcqIZjmYLMxpnzr7Fi04WdiO7ICf0JyvlQCJ2/nExN+u4SgDn8uMIJH39S/Jez0urrd8va8DqfDQdUl9TkFrtRGWUCvJVMR75t52dMCEuAOqJ7v+bd1ttX/lNV7Y+dKF1iPzbxSDknsDGQAPTKXUaA9cz7m6cbgMNy0WFAy9PbtJW+554PtjOr1MgkaUMenpyUc/h7vMEMjAbKIUbfXnmsB+fShddG9kl4ZhyeAFaEgAdh6/vlPHp1EQnABm+/kM9ecg6owshPcgRmq7eUYfX6iQStLuJj0xKO1R7vOE6m1dlEKNvci+cE3g9+Igb5x5Wls9IQNKuxdwi2+Zwrjz/pyRwDun02zxGQ2xMmkUmzYG2dgAo7AANgo4jHq9WyszM2mjcBjYBU6gKqj0XgcZEBz4hs3yhhpmqQpCFYCWPcirts0WB3dvQXiaaib7x1t5ETyfdQ+2LdayMFcpsrYZSy3d9jVHgA+B6dYjoXj4bUadzKb5lbopNvcnlmDFuT/iIwbF4dJ4iFlkLJLKeozEuN0MLFr9KskAUB6dsj4J4Zs1Op2yToIFGwSJGY1SXe0hhiI/CUlD+degrBaXVSKskk52R6qKTUDyRuSqRIGR12jaxi2tQsdxfGBY6TQdLUyaeEtFHJpVk8h+VxKYiy7rAZlIs+pW++L6e30vh0TsxSRkWQFm/ECaeVwjG7ILIpI9a5xP4c0ssDOJJJOo8CSpYWd+ipIEC8KQULjjm9/c5nTZvD4AHdWkdEhXaiyRzdRgp6g4UrTEkA8AijeA/q3kGi1CrLIo02pZVpjuaNJI2RCx52gNX1ArH/GwXn1R3sDp9KskIVmG1yZ2L0DTWY1Xm+AR65TQwSfdvugfdLJLJFJu28tXWkmaTuQVKtwt+cChgPiLxISKkrzdKo369lIQyLM0b6YkkiUl1egK4s2N2B14lc6zTsXbZLp5fw+yAgadt1erctyewxbRbgYZtzlp9RLG4JJQL+NsGw8Ls6ajij3vvnLav7SYHnibTnUal0EgUQ6VtpDBQ1Weew7dsSj+Itd1vvEWin6Zd9qStGkSzEMJHC3Yc0w5NWTQs4HcIX6EqtIzN976Rc1uCPIlha+WlcgV2xfxLQdTdpLIQyEAk21HTmVE3HkgOL55oVnPRa/xaUOn3TTAahTP5pmuiI1tSnIIOw+9nBQf6XaJDt0u6Wa1kaR+sZArL3AoUqEVVVgnTzbxrw1o5GVhyrEH8wSD/bKGaHPVPEfhvxDUgK66S4lcsVL9Slcht7V5juBOJD7L5m53R1uVSQWI3OFKjkf7S/vnLxse2c0s7eXvDgGhz1lPskc1+IlMGK8Nzt71mR/ZC5UHevmNAUbJF2Pp2y6qflxeUxaUnOy+Gfs+l1HmI2IBe5h3H0HrnSRfZVIrBllTyjd8hNUao335B/bOij8G11f9pXny8RqBQBy6Yy5Z8H8O+CNPpxtABY15jRP1r2zzP4s0u12H1OehH4Y1jctqW+UH5f2ym8S+zaRhuaUsSLPH/XJljs4uTxu68e1A5xY51/i/wlsYjzH9KypHgfP837ZmdPTlfLuRS5dfDHgh1Eqr6XznQ+BfAYnNU37Z1R+zVtOhZHIIF+2X24+UxX2oki0WkCqRdf1zxr4j8YaZySfXD+Pa+YMVZyQPrnOyzMfXL/Gsd4936gxyF5pnORvLI45Z7SJzWazMrG28zMGZgfWzSmjFsY2/DUa2ltxPvx27ZYamS5IyA1Ddflbi149MTlgG2SUj8RWNH1G08KPYfT64zrIfxoXtu5FX5eUY3XqeM05K7WTNslhEbnqP5W2mtshBckfN5eewPpkdcH2aiJY5GExG1gpAAdVV7B8xK0W4BuxhtVpVYaiUgGRCdjfzLsQMoU+lnn63jWrhufTSEtZLLtvyjdE5Jr1Ngc4FX4jI4GpiWORvvDBkbaQAXVEktTTHbt3eUHg5ZarWD71CwWShHMD+HJfm6RFLVn5T27Yj4rpVf77IwHUhQdJj3jCwCVWQn5TvJJI71z2xTVxBodbqCA08UgMbEeeMJDC6Ip9ASxJA77zd3gWep1o+/QuFkoaeZT+HJutpIGWlrcR5W5AoeuU2slkWIxnTzmNNX1upsIHSWQ6v5T5924dP5a5u6wniEC9PWaggCeLVjZJXnRUMAjRSeVUqTYHB3n3zrPEI7jkHujj91IwPJ9b9q8KB9TJptSF1SLFsKhWURq9Sb2G1g4l4rnyG+4xXx37QdKNFpCWMhEEkYCKwYltOIHc7wAoU2CLNntlf8Y+JpFFL1tUHGo8N0yRaQdRisvThImII2R1tJscm8H8T+DFfDdMirE0mg+6tsDqZD94G6YSxjlR1TGBfcEnA6Pxf7SINNJpZ2WSUnTvGqorIWDmFupcigDmOtgs898WP2gxRyQaZop06MyTmVo2CBCzsQyEb1H4vT3VQIvkZUTeIzSzdeDqz/d/EI5J9DOB1oJSHULDJyDHwy1xRUEjC/DcX3mfTldQ8+l1A1UA6y1qIpNqagxSNZ6gBjVlINd+2Bcv8Xwt4gY16waSVyJEV9u/7tHA8KOELBhsFuEI57DviPw8dA+q1W6GSYxCQGWeKeUFjI7BxasVZUIUqwBfbYrJfE/iNxTzQkiSTQTalCpNqJdXp0lKkdvIrA+1YfTVLp4DJqpdNJKfDHaVLLvK0EyKHO4Vv2DzGxdWMA2h+0+PoRTDTaoRaFa3lPLOSnQYBwNqMLDnd/hI751eimfUwR1p5RDLONQH8tiORTPW0NZIdtt1Vc5wui8VkfUaExq8STeK66OWH+Xpu8fUjkUeU0Ga+OOc9X+DyPuOm29hAgH5BaH9sBLwWSUNF1IZF6GnMRI2tubcgBoNajbGGpgD5/pmtJKWgjMalzFqHbylCpXqSAjfu2ghXvk+lZGfTBF8RCXbKrk2Sx3Q05s89lPb9MbXRxvLNGgXpPpoiQhIB5kVfl90AH1AwEOq8O6Qx/wAfqii8agMzloaYtTWCe3vhgDGRDt+doWFlA1RhA9KTub+GDx/i+mT0iIRpeoBtOjYC+17Y9/f12/0vF4G/Ccv/ABOnpipPf0C7b5+a/wBTgPaQOGVShCx7+bXkMfJxdji+/tmQy2gKjdtkY8Faolr5uhwbyetgAefaDbwgnvZIMg/tkbjfqAUVMS2B27NXb6VgAZmQWV+cMOSooliRzfPfNqDYjrsSe4uiPa/c5rV+JRIEMjqB0jW4gC6F9/plFL8b6WNfNMm8MDwbPy/S8DpdLLd2OwruDmpAaHHcV6Zw8/2q6VAK3N5aNLX96yvP2pmQBYoWNduf/YYXVdrq/BY3NOoP98Qb4T0wJO0cZzLfEWulPljC3+f/ADzcXh+tl7uR/TJ01Msp9dhB0YBxtH7ZW/FnxLEIWAYXXuMqB8Fyt/EkP7nIeLfAKrEWLEkDCz33Xj/jGrDOSPfKd2y+8W0AViMpJUznNPXnMrC5zMmRmVm9vN41EDJbM2BkxGclrpjx7QC5mFArN5nbtOOfX1fqdPc4Xew3eYqFGw7a7n68cA+mT8Q1DdQVbCHzMQFFWp4onzGjdDHNQ4EkXI/m9R/hyv8AEPE0heQOeZQNlc7jt27foe3fOr55TxGEvIxVpCgVDNt2BWHzAbSCXO3uARxxzlhr5vxdOu5yS9hlRdi2j0WJHN80B+eV0niiaZWic20qgJXIZ+mIypI4XkA2aFHLHU6hEXTLvU7JYwfMPRGUnvgKeO+Hhp4lZ5yZyI3KBFjKje6iTy+e9rAAehN8Yj4zpCZpXBkaODpHUU8aBioEi1F0yJCiFWNkWKHNZeeMeIRkwU6mtQhNEGhtcE/1yn8Z8SCHUxKrSDWKAjIpKIxiEL9Vv5AAA1nv274EvEvDUbWxIW1B63mZwYlhLwp1ItydOpWoeooBR6gDH9RLJ96TT79RteKRjIRpwtrs8ijpWxpiSew4/TXiGsTraMqWYRO+4hJDQOmkQE0vqaH65rX+LR/etMw38CcH8Kb+ZEqhs55XA8r8T+zF9TDFK+pLagTJpFbYv3eonaFOFG4r5K3Hknutc5Jfs31suo1W7VKmokX8d2T8KWF2HTMSqNykNC3cL2XbncdZxIumEMxjGrOpE3Rl29PrGcxldu/fvO3gVRBv0x5fFE+/SCpCTpoxt6Um+1klY2pW6pxz9cDh9d8MajUQ6Ix6x45J/wAYuY4gXlijEis3SVWL1ZXcW7c84CX4X1bdHVvqin3WYKYliiD9Z5FjlZdg6fmLXbA0O950vg2uYzQ6donP3BX8wovJadGM9P5o6Rju3etVeOyq0kGqQJKpM7OrbVpWUxyrv8/FFeR3AOBymq+zyaPU/wCq6qQfcokRIyEZmhlMjOvUoLtJ6gIdW/XjJaX4IGonX7xrZJI9agnWMNHG0RiVOgGYXZRZtoCqo4Jris6TwbxsTCfVTQ7QQikLJC6IsYYgs28dzISBXau+Umu8E0z6OGb7nHJINqSW0ab5AKdVZHLK4YE1tJoEUO4Aej+FNT0wRr9QYtc7KxAjRoppDsLErzL/AAyrAbAeDfpnU+GaN9HCI+tuh0XShe2lVpAQheQU9R7RItLRvaffjnJ/s50RhhcRyL1niCldRGI2L1xEOobJ5IxPxD7NNNHqI49shRyvU3zeZLbavy2nnPlBYrz79sDuZfGYYJdW0zxpsjjZP9ZcPIAJQAxL8m14A7Bs5mP420OjR0SeFnkVGHRExVXYhZAQrENtXzCzZog4bw77PvDhqGjGlDUu1d8hP4i7jKA1bWYAoaHIo/XHPC/h6NYpz09IBCemrxfytHTlpLQ25tQVUkdwO+BQ6n7Q4Xh6MWlm1OxxsZo2WMxiudhbh6LL2rsfpm9f8Sa6eRXh8OCCIWDKWZlHeyeNooehHbvnW6WaT7tJvjQTyyBTGgddrBVKoqFLA2Lus+5w3i+pZirx7dssY6opmIhDHzfKNpBZl5v144wOB8c8V8XQF5OjANnoEsi+wLMxJv0zz6bx/UmwZnAJshTtB/RaGdl9ofj5nmYX5EtVA7UOL/XPP5hznO5Xb2YcU1uwR9QfUk/mScA2rOEHy4syZGtRttWcd8N8feE2prKxlwT4NR6R4R9qFMOqoNeoAGejfD/xVBOLVhZ9M+aycd8P8WeIgqxFfXNbc8uOX0+qdoYDkYt4rDcRH+yc8h8C+1NgAkh/XPQdP8YRTRUGFkZrbj4WPG/iWKpG/POV1A5zsPiUXI1e5zktSnOcvr3+8SpGZWbzM046YMZabisWzC2TW28cvFtmzMheay6c7lt9cSabeXe66fygVVgWSR63hNXGW6LghVLJYAHm3DsT7fTF9duVioYKGAulZq9CSey8cY3rZQBGpZVt12jkkkdh/wBc6PGDqNCJZJLJHTVQm0kbWK7i9Due3f2+uLwRfeWJkLCoI2QBipV3DFnFevlFH0rN+L7w5CswLR+cRoDS2aclm4PzAVyefbNa+FV2VKydVViHTTkq3CsS10Fvvx82BDSr965ls7dJEy0WG15BIWkFHhrQUfTCndIvh8zSOTujtQaQs8Mm52A+Y9qvgenfBeLaJgypGZCwhZSItkdQ8Dln3Wb+UCj35yE+pLLEsG6RYY45/L049ibWWMKCp3tQby8DjvgP+Oab/WtFLuficoF3HYN2nnJO31Y0OTdVxVm6vxrSqy+IysAZYlUxMfmjEcCyxFD3X8QseO5vC+KapnZTGXlXTouoZt0abQySBemFjO9ym801DkepwfiehikngDDUSDVBQZOpsQKivPECqACRrXswIAu/bAabSgeIxSG98ulmDWxIUK+mO1R2UWWP1JOVenhXpRyAL1/9JsGbjfubUvHIpPf+D/L/AIQPQDC66VhM8tu0WmkELMZX61ydLqmPbShVLJYIs7TRFcz/ANFR/wCkChhYHpmUTGaTqPINkRqm4UI22zyefbAQ8LQdLw4r/E+8Tq5oBzaak6i/X5lUn8lzeo0ATReIxxqQqySGlssQYoHk+pJBYm+94GCJFkXUtGgil1EsQrqjUKfxF6rTb7feYaKngArzxh/CoPPH1lRvvcTSqqmRSjqiN0y289W0YeZubX2oAN+NyKZ3kUqYVXQPKRRXauqdrauKEdH/ACgYUTKuv6tjpjVlS9jpiVtCict2u1237msWj06rpZi2n06yicwAKlxANIkUW4cb9ocXY5r2w7aFok1caLA8kCrJHK8UYanjdrZY1CllZCBQF8X25A6xIdFFIdp261WibjiN/EQV2n0BUj9KxjxzWxodZG7KHmij6VkWxrpKF9yJK49NwPrm9RoFlk08KbYRJC8rPHHEHO0xKqglSALksiuarFImeaJpARE0OlSTbGqhJJSJGbetedPw62n3J70QDWj1yB4oi69WPWzM1sPlYTuHs+hWRf3r0w+qkTp6xVKfxFZVDKN1RQsarvypH54PSylmWcMwDarpdP8A+0Iz5fk7b93m3d/Ttlr4YHEupVn3U6FPKAEDRClA9gRf1s4FY2vQ6rrAkpvjX5W3eaJxvC1uIG5Rde/scHHqAoZqYiSGWgFYsCZXdVYAeXh/X2xqNWMSRSOzhtVIjsTTMoMjbTtqgaAoenGDWHqN0nLFIxNttjdq6BGu7JUNQOB4n45D5znPTx533xf4UyvuI+dQ4/7ws/1vONli5zj9fRxu8Yr2FLkAl41q04AyUcHGGaRaHFpVyw1PGV0hwaLMMgcm2QOWI1eM6fxF0+Vji1ZmVFivjDH5ucHqpA3IxLMvM6dJlpjDNVkszB7RrIHCHBnNRzzjWZm81lY0+v5pVVpN3qL/AE21mTR/hR33Bj/PuLwet0wZ4yVBBIsnkji+M3q9PvfYPKFUNdA2b47+1Zt5WajXJDI5kIUMikE+u2wVHuee31wcgC6aIMQCGhuyL/iKawEcHXYdl2oDwFssSR3IPA29vrhdQWaCN12r5k3UotvxApA9gecCXiHikcE/Uc+V4gvl8x3IzPVLZ5DcfllRo9eNKvnBcyaVABGC5EidS0bbe0VIKJ44OX/j8TCNSjbNrx3tAth1EG2/QVd4HWaQTahkcnakKlQGZadncF+D3AUV7c4FOuo+7KyqjzdTSRRjpozASRRtFTUPKp3A7vocfmcKujUB26LpuKxS1Q08kZble1kfvmp3aSDRSs7X1dOSoNBmZqJb379u3rjfj2muXSvbeXUKAL8vmSQEkep9BfbAofEpm3TQLHIV1UySK5G0r/D646b07kdOxtB+bmqy01WpY6yOQRS10ZlohA1mSFhSs4JAo2fSx75X+MQqV8QdgOohj2N/MqpFE8W0+nnL9u5vLHV6ZRr4ZK8zQzqTZ+UGEhQPQXZ4wOeV26y6RkBSPUPOB1YRMykSSLGY99AhpDzd7VBrm8Z8HSfqIrojDSRtGNsse8lwoRpR2Q9JRwCeWJ44zVjp0COqPFb5rdu+8Wfr/AJ/7v0xxdCL16RLRkjUgDuXeGUX+ZIHOAnpJfvMeqjTb+JIZVbqEFQdpjkG6OnAeMncLU13yel1cjQT6h2gkOoqIGJptpKhoFWNDGSxLlz35/IYXwmeOaTT9MhlXRFJF77dxgCo49CCjjaeeDg0YR6dXYUkHiEzt/soJ51L0PRd4P5A4G9ZrWXTw6gSxwtADFuKSOxJCxSRNCQpvcit83G27IzPFNBJCFjRyK0xWYRRlyYFbzO291o2z1ttvM1DgZJ9RHJotbIrqyzPLJGbHK9ONLWz2JjYj3Bx3xfx6KCUyMQyyw9MbCHIkDMUUhboNvPmPA284GR6W9WEWbhgNRsEVw7lCIrbi92QyNQNcWe+G0+vYSSSMSqSBqfYtN0Awby7rWwGIu72+mb0eoSN9KN4bpwOhIN8hYfUf5Tiay79unKuBEZT1NjmNldZFj2kDlqk5HFbTgHQM0ciyCRSR94UJsLncbBU15WDDkc1fc5qfw/dHCiF9zqzglwpoqC4Z1WzZYD+vpm/C/FN7Mzo6dKLotamiwO5mFdl44ujyeMyTxIpBDMil+mu0jhQwICmmPFggf1wFPiDwn7zFEqg+ZTtJ20tKSE4HPy1nk3jPgrwuVZSCM9sTVhFgBHN3/LXKsDXPa2GLeN+Cx6liGXnYK5XcOTzmbjt14+Tx6eC6zT8DJLHxnX+NfCTKrEC1U3+l9/yzmJo64znenpllnSk1+Vcpy11vc5Uz4jQN5rMGZljDWZWbzWVGZmZmZF2zMzMzC7ZWa2ZvN3gQ2ZmSzMD651WqACf5hgPE53Qh41BsBfMQB34N/r2zGW2N8+T/wB8hrxaRX7j+4zq8JTWSSQBemAWZaIb6cl6WzxZ/fGdVPtgSNRuJ2kUbJCkMzUB/wDLxwj8Y/7sf+PEvDP4i/7pv+KMAvi3iDPGqooYyUyhSSaVlYnsK7Ac++JeMys4jkSXptJUdohZijNRBv5dpPzdwScP4R/FX/JN/wCYyQH+qj/ff+pwN+LgxpDGTx1YQoWM+XbIoUsS9BQaHubwfjRmZ1SM7miqY8Ko4JCKCQ1s1N9OMsviH+Ev++g/46YOL/tUv+6h/wDFLgUGu0izajSuTKRLR3gxonEbyxqyhakIKng2F/XN+Ju4kkmDsU0h2tbU7blRpipUALtUr3Bsg9sLoP4Ph35/+nmyPiA/A8Q/zv8A8CHArZ9EvXbV8/hzjTklpOoyFkjZ94cUdz8cdgcsdPp/x9TvXhEjZfxJSxWpfmJbv5e3peLSn/V9T/8Anj/zEGWg/wC0z/7mL+8+BzccCwR9YojNqNNLMwKJSyqiOKIFsKevMT8oN8nHJvDRC3RG1hKICWKJvVnm6cxU7eNwogehJrAgXpNPfP8A9Om7/wC4iwvijElSTz920Zv1v72vP54DsulK6bWRxtt6O7Y+1TIEMCyhQxHoSRu5NfvlpqdKs0qRvezoM9AlfMWRd1rzag8exN4sf4Wv/wA0w/QadKGLfFspSLTspKttkFgkGjpiSLHpYBr6DAzTSmSNpnJ6sf3fa1mwNsZav8xZ797y8MO3UykFiXhXuSQNrSAbR6d85PxZyup0yqSAYoLANA1J5bA71llNqn6t72/h/wCI/wCK8CTRqEhKgbWgXqUO4EkJJb9S/wC5xw0Jr42Cb/uhzD+3f+pyrgQew8wYN/tDebB9+5yzi0yCwFWu9UKuu9YA45FCtdU0bhPYgSPwP0K5YBRv9AWjo/nx3ySaZaHlX09BgnH44HpsPHp+2AlqdrrXslMPyYWP6HPNfi/wMRksvykms9bP8/0//XOL+LudIb582ZynTpx5WV4xq/XKjU5b6vucqtTnOPXS+ZmZgzTDMiTkjkDgZebvI5mESvMvI5vCt3mXmsicG2y2Zkc1lT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53250" name="Imagen 10"/>
          <p:cNvPicPr>
            <a:picLocks noChangeArrowheads="1"/>
          </p:cNvPicPr>
          <p:nvPr/>
        </p:nvPicPr>
        <p:blipFill>
          <a:blip r:embed="rId5"/>
          <a:srcRect/>
          <a:stretch>
            <a:fillRect/>
          </a:stretch>
        </p:blipFill>
        <p:spPr bwMode="auto">
          <a:xfrm>
            <a:off x="3087713" y="1857364"/>
            <a:ext cx="5770567" cy="3429024"/>
          </a:xfrm>
          <a:prstGeom prst="rect">
            <a:avLst/>
          </a:prstGeom>
          <a:noFill/>
          <a:ln w="9525">
            <a:noFill/>
            <a:miter lim="800000"/>
            <a:headEnd/>
            <a:tailEnd/>
          </a:ln>
        </p:spPr>
      </p:pic>
      <p:sp>
        <p:nvSpPr>
          <p:cNvPr id="11" name="10 Rectángulo"/>
          <p:cNvSpPr/>
          <p:nvPr/>
        </p:nvSpPr>
        <p:spPr>
          <a:xfrm>
            <a:off x="214282" y="1714488"/>
            <a:ext cx="2786082" cy="3754874"/>
          </a:xfrm>
          <a:prstGeom prst="rect">
            <a:avLst/>
          </a:prstGeom>
        </p:spPr>
        <p:txBody>
          <a:bodyPr wrap="square">
            <a:spAutoFit/>
          </a:bodyPr>
          <a:lstStyle/>
          <a:p>
            <a:pPr algn="just"/>
            <a:r>
              <a:rPr lang="es-ES" sz="1700" dirty="0"/>
              <a:t>La infraestructura de la red forense debe estar separada del resto de </a:t>
            </a:r>
            <a:r>
              <a:rPr lang="es-ES" sz="1700" dirty="0" smtClean="0"/>
              <a:t>la infraestructura </a:t>
            </a:r>
            <a:r>
              <a:rPr lang="es-ES" sz="1700" dirty="0"/>
              <a:t>del CSIRT del CC.FF.AA, con el fin de que cuente con una </a:t>
            </a:r>
            <a:r>
              <a:rPr lang="es-ES" sz="1700" dirty="0" smtClean="0"/>
              <a:t>estructura propia </a:t>
            </a:r>
            <a:r>
              <a:rPr lang="es-ES" sz="1700" dirty="0"/>
              <a:t>de subredes y dominios permitiendo implementar segmentos de red </a:t>
            </a:r>
            <a:r>
              <a:rPr lang="es-ES" sz="1700" dirty="0" smtClean="0"/>
              <a:t>con funciones </a:t>
            </a:r>
            <a:r>
              <a:rPr lang="es-ES" sz="1700" dirty="0"/>
              <a:t>específicas para la </a:t>
            </a:r>
            <a:r>
              <a:rPr lang="es-ES" sz="1700" dirty="0" smtClean="0"/>
              <a:t>operación cuales </a:t>
            </a:r>
            <a:r>
              <a:rPr lang="es-ES" sz="1700" dirty="0"/>
              <a:t>deberán tener entre sus opciones de configuración y autenticación el </a:t>
            </a:r>
            <a:r>
              <a:rPr lang="es-ES" sz="1700" dirty="0" smtClean="0"/>
              <a:t>acceso remoto</a:t>
            </a:r>
            <a:r>
              <a:rPr lang="es-ES" sz="1700" dirty="0"/>
              <a:t>.</a:t>
            </a:r>
          </a:p>
        </p:txBody>
      </p:sp>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000" b="1" dirty="0" smtClean="0"/>
              <a:t>DIRECCIONAMIENTO IP's PRIVADAS PARA EL ÁREA FORENSE </a:t>
            </a:r>
            <a:endParaRPr lang="es-EC" sz="3000" b="1"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500826" y="5715016"/>
            <a:ext cx="2214578" cy="642942"/>
          </a:xfrm>
          <a:prstGeom prst="rect">
            <a:avLst/>
          </a:prstGeom>
          <a:noFill/>
        </p:spPr>
      </p:pic>
      <p:sp>
        <p:nvSpPr>
          <p:cNvPr id="1026" name="AutoShape 2"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5" name="Picture 5"/>
          <p:cNvPicPr>
            <a:picLocks noChangeAspect="1" noChangeArrowheads="1"/>
          </p:cNvPicPr>
          <p:nvPr/>
        </p:nvPicPr>
        <p:blipFill>
          <a:blip r:embed="rId4"/>
          <a:srcRect/>
          <a:stretch>
            <a:fillRect/>
          </a:stretch>
        </p:blipFill>
        <p:spPr bwMode="auto">
          <a:xfrm>
            <a:off x="571472" y="5643578"/>
            <a:ext cx="2078195" cy="714380"/>
          </a:xfrm>
          <a:prstGeom prst="rect">
            <a:avLst/>
          </a:prstGeom>
          <a:noFill/>
          <a:ln w="9525">
            <a:noFill/>
            <a:miter lim="800000"/>
            <a:headEnd/>
            <a:tailEnd/>
          </a:ln>
          <a:effectLst/>
        </p:spPr>
      </p:pic>
      <p:sp>
        <p:nvSpPr>
          <p:cNvPr id="10" name="9 CuadroTexto"/>
          <p:cNvSpPr txBox="1"/>
          <p:nvPr/>
        </p:nvSpPr>
        <p:spPr>
          <a:xfrm>
            <a:off x="8715372" y="6488668"/>
            <a:ext cx="428628" cy="369332"/>
          </a:xfrm>
          <a:prstGeom prst="rect">
            <a:avLst/>
          </a:prstGeom>
          <a:noFill/>
        </p:spPr>
        <p:txBody>
          <a:bodyPr wrap="square" rtlCol="0">
            <a:spAutoFit/>
          </a:bodyPr>
          <a:lstStyle/>
          <a:p>
            <a:pPr algn="ctr"/>
            <a:r>
              <a:rPr lang="es-ES" b="1" dirty="0" smtClean="0"/>
              <a:t>23</a:t>
            </a:r>
            <a:endParaRPr lang="es-ES" b="1" dirty="0"/>
          </a:p>
        </p:txBody>
      </p:sp>
      <p:sp>
        <p:nvSpPr>
          <p:cNvPr id="32770" name="AutoShape 2" descr="data:image/jpeg;base64,/9j/4AAQSkZJRgABAQAAAQABAAD/2wCEAAkGBhQSERUUEhQUFRQUFBcYFxgXFRQYFBcWGBQVFRQVGBcXHCYeFxwjHBcYIC8gIycpLCwtGCAxNTAqNSYsLCkBCQoKDgwOFA8PFykcHBwpKSkpKSkpKSkpKSkpLCkpKSkpKSkpKSkpKSkpKSkpKSkpKSkuKSwpKSkpKSksLCwpLP/AABEIAKoBKAMBIgACEQEDEQH/xAAcAAACAgMBAQAAAAAAAAAAAAADBAIFAAEGBwj/xABDEAACAgEDAgQDBgQCBwcFAAABAgMRAAQSIRMxBSJBUQYyYQcUI3GBkTNCobFSchUkYnOzweE0grK0xNHwJUN00vH/xAAZAQEBAQEBAQAAAAAAAAAAAAAAAQIDBAX/xAAfEQEBAAICAwADAAAAAAAAAAAAAQIRAyESMUETMmH/2gAMAwEAAhEDEQA/APSJIy0ZBuxiraWo7BNnt73jvh+rDqzdr98g8wCA/wCE4C+lmKIbPPrfe8JFryIiD6e/BxZtQHJdeVBH9DzkJpgxLLyo23Xbg8/0wNdRjGKHKn3/AL39M3pi3TZiD5rPFEdqGMRhXdgKI2rft3OF0sAbTgfSv64Cp1P4FEH5fY+30yuk1QGxue1Hg2Lrmq9xjBQGGIHsWUH+vH7jAaiHyTKpICgkV9Uuh7C8DEnHRBJAO4Gr5ovYw2p1SI5LEUyUDfqCSR+xzNRFvMa2QCpY0augtcj87xOKPqsqHjaJLNCyVcIPT9cCy0sIBhJHmIo+/wAl5NmA3f4usv58stV+hOL6fzdBqWmNNxze1u3tyuZqYAJHloVEVHrZFAkhr4rdxgWTRbXkruY7/W2Gb0MYUqE43x2SPcbefz5xRZTvL2du8xdyW4JF88VuvjJeDxEEObAkQlOd1KPNtojjg3x/ywH0Y9ILZ5cqTfNbm9f0yDodpA/lcDnkkcGv64PdcDHzDztQobt2/j8uTkEdghQ2XZjfAu+GvuBVVgNamPzEjjYL7Dnv/wAs0hJO70uq/bnIapi20hgOpx2Nn1/QjnIsWWTaK22Ce/f0F1XNDAPEm0Maog//AM/vmyh2m7se2aWfdvA/+UK/uM1ptVasWGBM6aq785N5Df8ATCGUFV/TFp5edtfXA3ATZvJzOaFZCGYE17ZOWUADAzqdhm42Pr6YKOQfvhJJFUGzgRkm4wA1ATvlL4x8WRRXRBzz3x/43d7ANDM3J1x47XdeO/HUcVhTZzzH4h+MHmJ54zn9b4izHk5XPLmN7ejHCYjT6onE5JLzZOQrCo5gyVZqsJpISZFpcic1gb65zeCbMys7fW8GnAtV7VgDD+GQfer/AFwuk4Uvf7/TAxMWDL27nnj9RnR5GtPoAtoADa2L/bAJpAsLmhYJHFgXdDt+mNaEt5ntWAFXyBx39/XBRS9RZFAuyT3oi+x5Avn1wKwab7vuUd2AIokCywXkX7kZMytErIWJYBStHg7m2juDXmyeohkkskC1WvKwIDghjd1XYfvgJWabe4XkKoXaQw3K28gkduaGBiadjG8TE+QA+UA2DZUrxd2D+2KxKy6cclmmNUwBYswI5IIHAH9MstBq90juVYDaqjjdyCxblLHF1+mKSvtjjNNccpJXa1lSzqa49mv9MBfVTN0d24K0Jr5SSGC0RV01jnI6qGSJIyhBl81fMS27zOSoH69+OMZTUqU1F+XeW2gghjUYW6PPJGTl1iBtO5ZaAZW5FqWRasd+61gQTXBEhFXtp7BJO0AhmI2+XlvXD68OX2ALtnq7Zd3lA3FBfmtR9KxLwrWIhLuwCSJIVJP8omlfb9CVYGstdPFS6RmHntVJrmjE/H/TAXlmbrCHb5TIJTyu4c7im0HmyCb9sc8MkfeiMjAQKRuonfYCrwORwOb9e2DnYAzA/P8AeIiPcgmIJXv2YfocfGnCS6jYPM0St6klvxQD/QD9MAY1AKSVyVmLAUeaZWrt+eKp4mu7r+YLdUQd1ba3be/cZuZFVFEflV9MC1ccB4wW49aZucNNp1EwiAqMspKjhb2SHbx6EoDWAxppQY4zwLcGrFgFiR+XBGR1c6hmWxudlK/X5b/asmIzsWmNJNt9OVEm0Ak+lf2xnW6b8SM8VyCKHJ2k3f6YFd1QQEHzKrbh6jj1/M4bqqTYraNt+3r/ANMH0Av4lWXLAihXG7b/AG/rhNLoAFKgA7l3ews9+3pgGUAi/QPx++ZOBZPrYwa6fyoq8cXx24rj98m2n3Mp+ne8ARAFfXvk9oJr0wLw7SWJ4N/0zmPHfi6OJCFa2/Pt+uS3TUxt9Ol8Q8QSJbYjjPO/iP47JsIeM5fxr4rkl4LGs52XUk5zuW3pw45PZ/V+KM5JJysmmvIGTAO+ZdUZXxdmwjnAsc0lFj5zRGS0uEdMIDmEYTZmbci6AIyNYZlyDDKlBbMyTDMysvrU103A9zgoNSsjrt5pTf613/bCwpSSbqJBPp9LGIHTiKmNHeDfA7hS3FDtnR4zmz8KZR7vwPyvIQSK0ke08GNr/Ly1/XI6TTbWXcb6gPbimAviu4r39s34T4cOpLahCCK2s10RfJB5N3gKzQhI9Uq8AEnj6xIT/wA8V8Y8pbp8BtM117KyUeP9lmx2MUdQXDLspqDksy9MmzzV0KxHwzw3YwD2OrESu1i1KtExkOD2DXxQ78YDUOnVZykflDQ35a4KvtDfnTd/ple0dacR21HU9NjZ3bTOQefr2/XGvA9D/FZTKhRunTlXbaqhl7qdvzfKMTkO7TTMTIF6j2pROoW3AqRVbSWIIHpxgDkTa5gUlYzLEKBIpGjZmQG7AJT+uYxO8afcwUT7b3EPs6HVCB+/fi+9YOLRNtmEshWVSjsxUO4ofhMhQgGqIrb3vveR6Lfd0mDkvLKsiExfimRvKq7d4UeW1rgVeA2S/SO0rcWo6bsVBd0EiCr+quAT9PrjfiGkuVwmxBDCJBSIQ7kvQaxe2k9KPm78ZW9fZpH6jqCZfOWVhJ1eqGK7FJHoOxrbzdY18QSyo9oUV3idWAEsn4amzJQXy7Sx5N/N2OBtmV906ogSJYTt2Dc29FkJ3/Mu0OKr1Bu8f0hJcSHhHmaEAFwwCs6oxfdzbKeOw3fnaGq0jjbEhhVdSiJXUYuwjX5ozsqzGKs8cDDwzONSIaTYs5lreS4ZlaTpWQE7sWrdur09cBvT6dFGpJjKdMVQdiWQp1AGJJAJLHj0vIx6HYjq6sXUJIBG7c1wvme2G0rV3Xr9MbCl31KbT51jBAaMsh6ZW2G7i+CPesF4RrmlZ3ZBwgi8jI4sWWJIbizVD6YBmQJAhHUIYo1CjRZgxYsRdAn9ca1rU8YJYksaO0UPK3c/8sWk1FaNQwIIjj58u2xt7NdHtjWv1YPT4b+ID8p7Ue3v3wEEiJk7ts3MBYXZvI8woc+/PveG0rbQzbiQnl5Wu3PHv3GQWU7wm16EpfdtO3by1XXezVYaRwRLXupHB5oKf+WABpTtWuGFiqs9r7A/rhZtYsaqWYcD378c4lqfE1QmZrCA+oIPyjmj9eM8t+L/AI3aXyLwo/c/nkt03hhclj8YfHJJKRnygnkeued6zxEueTiuq1ZPfEjPnL29cxmM6HkmwXUyLtg7ytJtJgi+RZsjeE2ITgWyW7InCC6NuceZcroGo5bAWMlWAbcgVw5XBsMADjBHDPgTgRK5rDKuZlR9VaXVbi4r5rI9LFVYvEolkdyjAFYx6EbjYIG7nji8sI5VJi29/wCtbaP9ayaQBZZAoolFP62wvOrwqrw3xB3mCstiK6IKksflur4r1q+Tj+j8UXrygBiaXgUTxYPAP1GCBG3T7a3bwPrW1hIP6YDSqBHpSPm6oU+/O8SA/wBz+WAQ6pXm1CU3mjQEBSWHDq3A7dximg1btLGJI5E+7owLFHIdmVVBUAXVAnmu+F0MaiLStQD9amPqWbqCUH9eSPoMf8L0ix6jUAX5hE5JJJJIcE2f8oFfTAV0GtVJNQW3ANKGW0k5HSjB/l9wcqdXqUePUqrDd1t6A2NxURSAWRxZUi8s9JEYn1oUszDY4LEkljAT/dewxTQ6YRNpukSOvC4drvcwjWRZWv5m3E8/7VYAfCvHYpZ5JdwjTZGg6lIxYM7Nw3oNwF+vNYquujXSadt6HoSqzLvXdtV5EYhbskK26vphxvTR6hRJISNVJHvLEyBWnQFr9Dtc/l6YHxLT9J5NPGSsb/dj3JKCTUGGUIx8y7gB69yT64Gl1kcul1sqOpSQs0dkAkLDGhYA8gEqa98tfEPE4oNQs0zKsTQMm8mwGEiuE49WF17kVlbqtIVi10MZ2dFQ6MVDuqvCzlFZrPDKaJur/LHdX4Yk82niIVUeKSRtiorll6SoLq6HULV6kC+MAmj0xWHw/cvnDxKbHmAMMtKfUd+3vk2mVWeGwJm16SIn8zIzxvvUdyuwOCfTaRlTo9P95UcKjRaZpLWOMb5lmmhDMNvK/gny9vOfYYeKBH3asoi9JoFVFRKMcscDy2a3WTMa542D3Nh0A0e2bVrGtF9PGwod3b7wt/ndZHQCOV41Sih0oDgHsN6BFau384r88hBowurmVlTYIEdAm8NQklU7muyTXbsP3OVkEH3dOooXfq06nG5QspaNRe0guoEo78+XvzgWuhRelowwG0CqIFbhGyoK/Q1gII1a91FVim6d9gFlYWD6UAvPsM1qfD60+ogI6vSUFd7uqspUv5gp9CD278dsJ4n4QsghiUcKnUFs5A2BQqABux3c/QeuA7pk/FRiTbQc2eOCh7enc4rFMsaq5bbuRy7fUUdx/I3gjrSfx9xWOMKpsm6cIzG+wq14r0OeTfF/xT1JZBGSEJ7bibo967C+9DJbpvDC5Ux8Y/GhkHSRj01J5J5bzEgnPPtTqLyWp1FnEJZM5+3skmM1EZZMXZskxwZypaPHJebbFlasZjN4AjmiMOY8iVyGgjkThGrBk4NI3lhotX6HK/LHwPwxppVVR64q4rFtMauuMVePPZD8JxJpBvABA755Z40ESQhTxjTEvlbIp3jyHTxouDmqGRotVZmElrMw0+oNNpNrK5C05qgoBW+RyOT9bw8aXOysoA2AqQzbj5iDdHgfTAxNIXVCh2obu1sgfL5b4/6YZ9YPvAFG+mRXl3fMD2u/fOz55DT6QB1lKqEdyoreHXcaDF93m3ECx9RjEGgQ6ll6ZWl3q+9tzMTtc9+B274surbeunKGkcPdrexTvUbL3XdC6rjLNp/9YDbJK6TD5D33qRx398Clj0wEom21G05RWEknV3ljF1DZ20WFVV+t5LRTs0iykusWobpowkuTy7+nvDLtpqaq5Fi79JSPICIejLsGoEgk2NXT6nWIK/Nuvy8CuQbxbT6lgYdO0UtQT9TqdN6Mal2jpQN9neFNqB5TycCXh8zmVZCXVNUdsbh0Z2MauY+opi2qGUMQV/I4Lw/SRo87BtRGNKrAFyjAxsDK7IjJSLakCqsD2zekmYfdoDFMF08pYymGTY0aJIse2l3bm3rYIAG1uTxjOpdJH1aHqKk8CIGMM9WUmRv5PTcv74FfoYmkWSKbfENQjz0elJuRgokJqMbHFpaiwL4JxRYEfSzztLqKP4bdVI2nuF9kW00uxi9MAezNZx7w3xjqTQtJHJF0dO6OXjl2tIzRCoyF8y1GWuhwy4GedW02qQGnOpkkjDJIA4Ekcq1a9mKkXgBV5ESdXMnXmdEaJlikkcyx7I9kqlUCbVc3tAXa936s6jVFIU1EkrRtpiybVgVpgdm14yd7KykBX3VVKG4xLU+LI87asLIojbTeR43WV1QajqlUIslRqOB/MUNXxjh8RjfTa47ipnMxRGBWQgQLEp2EblLFCQDzyPfAnr/DXgWKKOV2foSoelApkaLgvLJ1JdpIZtwrklyAOcPHo13xxRzpt1KQuqLExR0gVSrM7OSgZERfc7Pzwuq8dhinimL7lOneNggLsrbklW0W252sO3Bq6zPDtZGkPh4aSMMlBwHU7b00ookH0JAvAcXXk6wm1vaNOWKMITJZl6e7de+j2qvS74yvhXerI0q9OKGZY2aN0QKrgmRHtur09qL2XtdG7yR8ViDmDepc69ZlNjZ0mfrM2/5RQDrRINjtyMBNqklhj0yOOrDHOG8yhTUbInmJo7yyEUfz7HAtdJqmaPUSSsgLIA5dXi2KIiA2w7uDbNd83XFYxq3ZY4pQ8S0gQMxchuoqhKXaDe4Kf3yOh8Wh1EkzoylDDGvmIHnHVYrR9VDL+p+mA8V16jwsMCpZYIyvKkhqQDBJtwXx18RGMNpoyNo2B6N26KFIuhxwOPcZ5hqp7yz8X1BZiSbJJv8AP1yimbOG9vo44eM0DLJiznCyYFs2iGayVZsR5GdBkZinGodAzdgcc/0OUFtx9MWtY47pASGsE8mGnxY5G8pIy81mZgGachIYSzADuc9m+zr4PEKiWQc1fOcn9nXwmZZBI48ozvPjb4jXTxdOMi6rjE7TLf6z6pftB+M+8aHge2eT6nUljZw3iOuMjEk4gxye2+sJqN9U5vrn3wZzV5rTjcqIZjmYLMxpnzr7Fi04WdiO7ICf0JyvlQCJ2/nExN+u4SgDn8uMIJH39S/Jez0urrd8va8DqfDQdUl9TkFrtRGWUCvJVMR75t52dMCEuAOqJ7v+bd1ttX/lNV7Y+dKF1iPzbxSDknsDGQAPTKXUaA9cz7m6cbgMNy0WFAy9PbtJW+554PtjOr1MgkaUMenpyUc/h7vMEMjAbKIUbfXnmsB+fShddG9kl4ZhyeAFaEgAdh6/vlPHp1EQnABm+/kM9ecg6owshPcgRmq7eUYfX6iQStLuJj0xKO1R7vOE6m1dlEKNvci+cE3g9+Igb5x5Wls9IQNKuxdwi2+Zwrjz/pyRwDun02zxGQ2xMmkUmzYG2dgAo7AANgo4jHq9WyszM2mjcBjYBU6gKqj0XgcZEBz4hs3yhhpmqQpCFYCWPcirts0WB3dvQXiaaib7x1t5ETyfdQ+2LdayMFcpsrYZSy3d9jVHgA+B6dYjoXj4bUadzKb5lbopNvcnlmDFuT/iIwbF4dJ4iFlkLJLKeozEuN0MLFr9KskAUB6dsj4J4Zs1Op2yToIFGwSJGY1SXe0hhiI/CUlD+degrBaXVSKskk52R6qKTUDyRuSqRIGR12jaxi2tQsdxfGBY6TQdLUyaeEtFHJpVk8h+VxKYiy7rAZlIs+pW++L6e30vh0TsxSRkWQFm/ECaeVwjG7ILIpI9a5xP4c0ssDOJJJOo8CSpYWd+ipIEC8KQULjjm9/c5nTZvD4AHdWkdEhXaiyRzdRgp6g4UrTEkA8AijeA/q3kGi1CrLIo02pZVpjuaNJI2RCx52gNX1ArH/GwXn1R3sDp9KskIVmG1yZ2L0DTWY1Xm+AR65TQwSfdvugfdLJLJFJu28tXWkmaTuQVKtwt+cChgPiLxISKkrzdKo369lIQyLM0b6YkkiUl1egK4s2N2B14lc6zTsXbZLp5fw+yAgadt1erctyewxbRbgYZtzlp9RLG4JJQL+NsGw8Ls6ajij3vvnLav7SYHnibTnUal0EgUQ6VtpDBQ1Weew7dsSj+Itd1vvEWin6Zd9qStGkSzEMJHC3Yc0w5NWTQs4HcIX6EqtIzN976Rc1uCPIlha+WlcgV2xfxLQdTdpLIQyEAk21HTmVE3HkgOL55oVnPRa/xaUOn3TTAahTP5pmuiI1tSnIIOw+9nBQf6XaJDt0u6Wa1kaR+sZArL3AoUqEVVVgnTzbxrw1o5GVhyrEH8wSD/bKGaHPVPEfhvxDUgK66S4lcsVL9Slcht7V5juBOJD7L5m53R1uVSQWI3OFKjkf7S/vnLxse2c0s7eXvDgGhz1lPskc1+IlMGK8Nzt71mR/ZC5UHevmNAUbJF2Pp2y6qflxeUxaUnOy+Gfs+l1HmI2IBe5h3H0HrnSRfZVIrBllTyjd8hNUao335B/bOij8G11f9pXny8RqBQBy6Yy5Z8H8O+CNPpxtABY15jRP1r2zzP4s0u12H1OehH4Y1jctqW+UH5f2ym8S+zaRhuaUsSLPH/XJljs4uTxu68e1A5xY51/i/wlsYjzH9KypHgfP837ZmdPTlfLuRS5dfDHgh1Eqr6XznQ+BfAYnNU37Z1R+zVtOhZHIIF+2X24+UxX2oki0WkCqRdf1zxr4j8YaZySfXD+Pa+YMVZyQPrnOyzMfXL/Gsd4936gxyF5pnORvLI45Z7SJzWazMrG28zMGZgfWzSmjFsY2/DUa2ltxPvx27ZYamS5IyA1Ddflbi149MTlgG2SUj8RWNH1G08KPYfT64zrIfxoXtu5FX5eUY3XqeM05K7WTNslhEbnqP5W2mtshBckfN5eewPpkdcH2aiJY5GExG1gpAAdVV7B8xK0W4BuxhtVpVYaiUgGRCdjfzLsQMoU+lnn63jWrhufTSEtZLLtvyjdE5Jr1Ngc4FX4jI4GpiWORvvDBkbaQAXVEktTTHbt3eUHg5ZarWD71CwWShHMD+HJfm6RFLVn5T27Yj4rpVf77IwHUhQdJj3jCwCVWQn5TvJJI71z2xTVxBodbqCA08UgMbEeeMJDC6Ip9ASxJA77zd3gWep1o+/QuFkoaeZT+HJutpIGWlrcR5W5AoeuU2slkWIxnTzmNNX1upsIHSWQ6v5T5924dP5a5u6wniEC9PWaggCeLVjZJXnRUMAjRSeVUqTYHB3n3zrPEI7jkHujj91IwPJ9b9q8KB9TJptSF1SLFsKhWURq9Sb2G1g4l4rnyG+4xXx37QdKNFpCWMhEEkYCKwYltOIHc7wAoU2CLNntlf8Y+JpFFL1tUHGo8N0yRaQdRisvThImII2R1tJscm8H8T+DFfDdMirE0mg+6tsDqZD94G6YSxjlR1TGBfcEnA6Pxf7SINNJpZ2WSUnTvGqorIWDmFupcigDmOtgs898WP2gxRyQaZop06MyTmVo2CBCzsQyEb1H4vT3VQIvkZUTeIzSzdeDqz/d/EI5J9DOB1oJSHULDJyDHwy1xRUEjC/DcX3mfTldQ8+l1A1UA6y1qIpNqagxSNZ6gBjVlINd+2Bcv8Xwt4gY16waSVyJEV9u/7tHA8KOELBhsFuEI57DviPw8dA+q1W6GSYxCQGWeKeUFjI7BxasVZUIUqwBfbYrJfE/iNxTzQkiSTQTalCpNqJdXp0lKkdvIrA+1YfTVLp4DJqpdNJKfDHaVLLvK0EyKHO4Vv2DzGxdWMA2h+0+PoRTDTaoRaFa3lPLOSnQYBwNqMLDnd/hI751eimfUwR1p5RDLONQH8tiORTPW0NZIdtt1Vc5wui8VkfUaExq8STeK66OWH+Xpu8fUjkUeU0Ga+OOc9X+DyPuOm29hAgH5BaH9sBLwWSUNF1IZF6GnMRI2tubcgBoNajbGGpgD5/pmtJKWgjMalzFqHbylCpXqSAjfu2ghXvk+lZGfTBF8RCXbKrk2Sx3Q05s89lPb9MbXRxvLNGgXpPpoiQhIB5kVfl90AH1AwEOq8O6Qx/wAfqii8agMzloaYtTWCe3vhgDGRDt+doWFlA1RhA9KTub+GDx/i+mT0iIRpeoBtOjYC+17Y9/f12/0vF4G/Ccv/ABOnpipPf0C7b5+a/wBTgPaQOGVShCx7+bXkMfJxdji+/tmQy2gKjdtkY8Faolr5uhwbyetgAefaDbwgnvZIMg/tkbjfqAUVMS2B27NXb6VgAZmQWV+cMOSooliRzfPfNqDYjrsSe4uiPa/c5rV+JRIEMjqB0jW4gC6F9/plFL8b6WNfNMm8MDwbPy/S8DpdLLd2OwruDmpAaHHcV6Zw8/2q6VAK3N5aNLX96yvP2pmQBYoWNduf/YYXVdrq/BY3NOoP98Qb4T0wJO0cZzLfEWulPljC3+f/ADzcXh+tl7uR/TJ01Msp9dhB0YBxtH7ZW/FnxLEIWAYXXuMqB8Fyt/EkP7nIeLfAKrEWLEkDCz33Xj/jGrDOSPfKd2y+8W0AViMpJUznNPXnMrC5zMmRmVm9vN41EDJbM2BkxGclrpjx7QC5mFArN5nbtOOfX1fqdPc4Xew3eYqFGw7a7n68cA+mT8Q1DdQVbCHzMQFFWp4onzGjdDHNQ4EkXI/m9R/hyv8AEPE0heQOeZQNlc7jt27foe3fOr55TxGEvIxVpCgVDNt2BWHzAbSCXO3uARxxzlhr5vxdOu5yS9hlRdi2j0WJHN80B+eV0niiaZWic20qgJXIZ+mIypI4XkA2aFHLHU6hEXTLvU7JYwfMPRGUnvgKeO+Hhp4lZ5yZyI3KBFjKje6iTy+e9rAAehN8Yj4zpCZpXBkaODpHUU8aBioEi1F0yJCiFWNkWKHNZeeMeIRkwU6mtQhNEGhtcE/1yn8Z8SCHUxKrSDWKAjIpKIxiEL9Vv5AAA1nv274EvEvDUbWxIW1B63mZwYlhLwp1ItydOpWoeooBR6gDH9RLJ96TT79RteKRjIRpwtrs8ijpWxpiSew4/TXiGsTraMqWYRO+4hJDQOmkQE0vqaH65rX+LR/etMw38CcH8Kb+ZEqhs55XA8r8T+zF9TDFK+pLagTJpFbYv3eonaFOFG4r5K3Hknutc5Jfs31suo1W7VKmokX8d2T8KWF2HTMSqNykNC3cL2XbncdZxIumEMxjGrOpE3Rl29PrGcxldu/fvO3gVRBv0x5fFE+/SCpCTpoxt6Um+1klY2pW6pxz9cDh9d8MajUQ6Ix6x45J/wAYuY4gXlijEis3SVWL1ZXcW7c84CX4X1bdHVvqin3WYKYliiD9Z5FjlZdg6fmLXbA0O950vg2uYzQ6donP3BX8wovJadGM9P5o6Rju3etVeOyq0kGqQJKpM7OrbVpWUxyrv8/FFeR3AOBymq+zyaPU/wCq6qQfcokRIyEZmhlMjOvUoLtJ6gIdW/XjJaX4IGonX7xrZJI9agnWMNHG0RiVOgGYXZRZtoCqo4Jris6TwbxsTCfVTQ7QQikLJC6IsYYgs28dzISBXau+Umu8E0z6OGb7nHJINqSW0ab5AKdVZHLK4YE1tJoEUO4Aej+FNT0wRr9QYtc7KxAjRoppDsLErzL/AAyrAbAeDfpnU+GaN9HCI+tuh0XShe2lVpAQheQU9R7RItLRvaffjnJ/s50RhhcRyL1niCldRGI2L1xEOobJ5IxPxD7NNNHqI49shRyvU3zeZLbavy2nnPlBYrz79sDuZfGYYJdW0zxpsjjZP9ZcPIAJQAxL8m14A7Bs5mP420OjR0SeFnkVGHRExVXYhZAQrENtXzCzZog4bw77PvDhqGjGlDUu1d8hP4i7jKA1bWYAoaHIo/XHPC/h6NYpz09IBCemrxfytHTlpLQ25tQVUkdwO+BQ6n7Q4Xh6MWlm1OxxsZo2WMxiudhbh6LL2rsfpm9f8Sa6eRXh8OCCIWDKWZlHeyeNooehHbvnW6WaT7tJvjQTyyBTGgddrBVKoqFLA2Lus+5w3i+pZirx7dssY6opmIhDHzfKNpBZl5v144wOB8c8V8XQF5OjANnoEsi+wLMxJv0zz6bx/UmwZnAJshTtB/RaGdl9ofj5nmYX5EtVA7UOL/XPP5hznO5Xb2YcU1uwR9QfUk/mScA2rOEHy4syZGtRttWcd8N8feE2prKxlwT4NR6R4R9qFMOqoNeoAGejfD/xVBOLVhZ9M+aycd8P8WeIgqxFfXNbc8uOX0+qdoYDkYt4rDcRH+yc8h8C+1NgAkh/XPQdP8YRTRUGFkZrbj4WPG/iWKpG/POV1A5zsPiUXI1e5zktSnOcvr3+8SpGZWbzM046YMZabisWzC2TW28cvFtmzMheay6c7lt9cSabeXe66fygVVgWSR63hNXGW6LghVLJYAHm3DsT7fTF9duVioYKGAulZq9CSey8cY3rZQBGpZVt12jkkkdh/wBc6PGDqNCJZJLJHTVQm0kbWK7i9Due3f2+uLwRfeWJkLCoI2QBipV3DFnFevlFH0rN+L7w5CswLR+cRoDS2aclm4PzAVyefbNa+FV2VKydVViHTTkq3CsS10Fvvx82BDSr965ls7dJEy0WG15BIWkFHhrQUfTCndIvh8zSOTujtQaQs8Mm52A+Y9qvgenfBeLaJgypGZCwhZSItkdQ8Dln3Wb+UCj35yE+pLLEsG6RYY45/L049ibWWMKCp3tQby8DjvgP+Oab/WtFLuficoF3HYN2nnJO31Y0OTdVxVm6vxrSqy+IysAZYlUxMfmjEcCyxFD3X8QseO5vC+KapnZTGXlXTouoZt0abQySBemFjO9ym801DkepwfiehikngDDUSDVBQZOpsQKivPECqACRrXswIAu/bAabSgeIxSG98ulmDWxIUK+mO1R2UWWP1JOVenhXpRyAL1/9JsGbjfubUvHIpPf+D/L/AIQPQDC66VhM8tu0WmkELMZX61ydLqmPbShVLJYIs7TRFcz/ANFR/wCkChhYHpmUTGaTqPINkRqm4UI22zyefbAQ8LQdLw4r/E+8Tq5oBzaak6i/X5lUn8lzeo0ATReIxxqQqySGlssQYoHk+pJBYm+94GCJFkXUtGgil1EsQrqjUKfxF6rTb7feYaKngArzxh/CoPPH1lRvvcTSqqmRSjqiN0y289W0YeZubX2oAN+NyKZ3kUqYVXQPKRRXauqdrauKEdH/ACgYUTKuv6tjpjVlS9jpiVtCict2u1237msWj06rpZi2n06yicwAKlxANIkUW4cb9ocXY5r2w7aFok1caLA8kCrJHK8UYanjdrZY1CllZCBQF8X25A6xIdFFIdp261WibjiN/EQV2n0BUj9KxjxzWxodZG7KHmij6VkWxrpKF9yJK49NwPrm9RoFlk08KbYRJC8rPHHEHO0xKqglSALksiuarFImeaJpARE0OlSTbGqhJJSJGbetedPw62n3J70QDWj1yB4oi69WPWzM1sPlYTuHs+hWRf3r0w+qkTp6xVKfxFZVDKN1RQsarvypH54PSylmWcMwDarpdP8A+0Iz5fk7b93m3d/Ttlr4YHEupVn3U6FPKAEDRClA9gRf1s4FY2vQ6rrAkpvjX5W3eaJxvC1uIG5Rde/scHHqAoZqYiSGWgFYsCZXdVYAeXh/X2xqNWMSRSOzhtVIjsTTMoMjbTtqgaAoenGDWHqN0nLFIxNttjdq6BGu7JUNQOB4n45D5znPTx533xf4UyvuI+dQ4/7ws/1vONli5zj9fRxu8Yr2FLkAl41q04AyUcHGGaRaHFpVyw1PGV0hwaLMMgcm2QOWI1eM6fxF0+Vji1ZmVFivjDH5ucHqpA3IxLMvM6dJlpjDNVkszB7RrIHCHBnNRzzjWZm81lY0+v5pVVpN3qL/AE21mTR/hR33Bj/PuLwet0wZ4yVBBIsnkji+M3q9PvfYPKFUNdA2b47+1Zt5WajXJDI5kIUMikE+u2wVHuee31wcgC6aIMQCGhuyL/iKawEcHXYdl2oDwFssSR3IPA29vrhdQWaCN12r5k3UotvxApA9gecCXiHikcE/Uc+V4gvl8x3IzPVLZ5DcfllRo9eNKvnBcyaVABGC5EidS0bbe0VIKJ44OX/j8TCNSjbNrx3tAth1EG2/QVd4HWaQTahkcnakKlQGZadncF+D3AUV7c4FOuo+7KyqjzdTSRRjpozASRRtFTUPKp3A7vocfmcKujUB26LpuKxS1Q08kZble1kfvmp3aSDRSs7X1dOSoNBmZqJb379u3rjfj2muXSvbeXUKAL8vmSQEkep9BfbAofEpm3TQLHIV1UySK5G0r/D646b07kdOxtB+bmqy01WpY6yOQRS10ZlohA1mSFhSs4JAo2fSx75X+MQqV8QdgOohj2N/MqpFE8W0+nnL9u5vLHV6ZRr4ZK8zQzqTZ+UGEhQPQXZ4wOeV26y6RkBSPUPOB1YRMykSSLGY99AhpDzd7VBrm8Z8HSfqIrojDSRtGNsse8lwoRpR2Q9JRwCeWJ44zVjp0COqPFb5rdu+8Wfr/AJ/7v0xxdCL16RLRkjUgDuXeGUX+ZIHOAnpJfvMeqjTb+JIZVbqEFQdpjkG6OnAeMncLU13yel1cjQT6h2gkOoqIGJptpKhoFWNDGSxLlz35/IYXwmeOaTT9MhlXRFJF77dxgCo49CCjjaeeDg0YR6dXYUkHiEzt/soJ51L0PRd4P5A4G9ZrWXTw6gSxwtADFuKSOxJCxSRNCQpvcit83G27IzPFNBJCFjRyK0xWYRRlyYFbzO291o2z1ttvM1DgZJ9RHJotbIrqyzPLJGbHK9ONLWz2JjYj3Bx3xfx6KCUyMQyyw9MbCHIkDMUUhboNvPmPA284GR6W9WEWbhgNRsEVw7lCIrbi92QyNQNcWe+G0+vYSSSMSqSBqfYtN0Awby7rWwGIu72+mb0eoSN9KN4bpwOhIN8hYfUf5Tiay79unKuBEZT1NjmNldZFj2kDlqk5HFbTgHQM0ciyCRSR94UJsLncbBU15WDDkc1fc5qfw/dHCiF9zqzglwpoqC4Z1WzZYD+vpm/C/FN7Mzo6dKLotamiwO5mFdl44ujyeMyTxIpBDMil+mu0jhQwICmmPFggf1wFPiDwn7zFEqg+ZTtJ20tKSE4HPy1nk3jPgrwuVZSCM9sTVhFgBHN3/LXKsDXPa2GLeN+Cx6liGXnYK5XcOTzmbjt14+Tx6eC6zT8DJLHxnX+NfCTKrEC1U3+l9/yzmJo64znenpllnSk1+Vcpy11vc5Uz4jQN5rMGZljDWZWbzWVGZmZmZF2zMzMzC7ZWa2ZvN3gQ2ZmSzMD651WqACf5hgPE53Qh41BsBfMQB34N/r2zGW2N8+T/wB8hrxaRX7j+4zq8JTWSSQBemAWZaIb6cl6WzxZ/fGdVPtgSNRuJ2kUbJCkMzUB/wDLxwj8Y/7sf+PEvDP4i/7pv+KMAvi3iDPGqooYyUyhSSaVlYnsK7Ac++JeMys4jkSXptJUdohZijNRBv5dpPzdwScP4R/FX/JN/wCYyQH+qj/ff+pwN+LgxpDGTx1YQoWM+XbIoUsS9BQaHubwfjRmZ1SM7miqY8Ko4JCKCQ1s1N9OMsviH+Ev++g/46YOL/tUv+6h/wDFLgUGu0izajSuTKRLR3gxonEbyxqyhakIKng2F/XN+Ju4kkmDsU0h2tbU7blRpipUALtUr3Bsg9sLoP4Ph35/+nmyPiA/A8Q/zv8A8CHArZ9EvXbV8/hzjTklpOoyFkjZ94cUdz8cdgcsdPp/x9TvXhEjZfxJSxWpfmJbv5e3peLSn/V9T/8Anj/zEGWg/wC0z/7mL+8+BzccCwR9YojNqNNLMwKJSyqiOKIFsKevMT8oN8nHJvDRC3RG1hKICWKJvVnm6cxU7eNwogehJrAgXpNPfP8A9Om7/wC4iwvijElSTz920Zv1v72vP54DsulK6bWRxtt6O7Y+1TIEMCyhQxHoSRu5NfvlpqdKs0qRvezoM9AlfMWRd1rzag8exN4sf4Wv/wA0w/QadKGLfFspSLTspKttkFgkGjpiSLHpYBr6DAzTSmSNpnJ6sf3fa1mwNsZav8xZ797y8MO3UykFiXhXuSQNrSAbR6d85PxZyup0yqSAYoLANA1J5bA71llNqn6t72/h/wCI/wCK8CTRqEhKgbWgXqUO4EkJJb9S/wC5xw0Jr42Cb/uhzD+3f+pyrgQew8wYN/tDebB9+5yzi0yCwFWu9UKuu9YA45FCtdU0bhPYgSPwP0K5YBRv9AWjo/nx3ySaZaHlX09BgnH44HpsPHp+2AlqdrrXslMPyYWP6HPNfi/wMRksvykms9bP8/0//XOL+LudIb582ZynTpx5WV4xq/XKjU5b6vucqtTnOPXS+ZmZgzTDMiTkjkDgZebvI5mESvMvI5vCt3mXmsicG2y2Zkc1lT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52226" name="Picture 2"/>
          <p:cNvPicPr>
            <a:picLocks noChangeAspect="1" noChangeArrowheads="1"/>
          </p:cNvPicPr>
          <p:nvPr/>
        </p:nvPicPr>
        <p:blipFill>
          <a:blip r:embed="rId5"/>
          <a:srcRect/>
          <a:stretch>
            <a:fillRect/>
          </a:stretch>
        </p:blipFill>
        <p:spPr bwMode="auto">
          <a:xfrm>
            <a:off x="2347933" y="1809750"/>
            <a:ext cx="5153025" cy="3238500"/>
          </a:xfrm>
          <a:prstGeom prst="rect">
            <a:avLst/>
          </a:prstGeom>
          <a:noFill/>
          <a:ln w="9525">
            <a:noFill/>
            <a:miter lim="800000"/>
            <a:headEnd/>
            <a:tailEnd/>
          </a:ln>
          <a:effectLst/>
        </p:spPr>
      </p:pic>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000" b="1" dirty="0" smtClean="0"/>
              <a:t>MARCO ECONOMICO Y ADMINISTRATIVO PARA LA PROPUESTA DE DISEÑO</a:t>
            </a:r>
            <a:endParaRPr lang="es-EC" sz="3000" b="1"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500826" y="5715016"/>
            <a:ext cx="2214578" cy="642942"/>
          </a:xfrm>
          <a:prstGeom prst="rect">
            <a:avLst/>
          </a:prstGeom>
          <a:noFill/>
        </p:spPr>
      </p:pic>
      <p:sp>
        <p:nvSpPr>
          <p:cNvPr id="1026" name="AutoShape 2"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5" name="Picture 5"/>
          <p:cNvPicPr>
            <a:picLocks noChangeAspect="1" noChangeArrowheads="1"/>
          </p:cNvPicPr>
          <p:nvPr/>
        </p:nvPicPr>
        <p:blipFill>
          <a:blip r:embed="rId4"/>
          <a:srcRect/>
          <a:stretch>
            <a:fillRect/>
          </a:stretch>
        </p:blipFill>
        <p:spPr bwMode="auto">
          <a:xfrm>
            <a:off x="571472" y="5643578"/>
            <a:ext cx="2078195" cy="714380"/>
          </a:xfrm>
          <a:prstGeom prst="rect">
            <a:avLst/>
          </a:prstGeom>
          <a:noFill/>
          <a:ln w="9525">
            <a:noFill/>
            <a:miter lim="800000"/>
            <a:headEnd/>
            <a:tailEnd/>
          </a:ln>
          <a:effectLst/>
        </p:spPr>
      </p:pic>
      <p:sp>
        <p:nvSpPr>
          <p:cNvPr id="10" name="9 CuadroTexto"/>
          <p:cNvSpPr txBox="1"/>
          <p:nvPr/>
        </p:nvSpPr>
        <p:spPr>
          <a:xfrm>
            <a:off x="8715372" y="6488668"/>
            <a:ext cx="428628" cy="369332"/>
          </a:xfrm>
          <a:prstGeom prst="rect">
            <a:avLst/>
          </a:prstGeom>
          <a:noFill/>
        </p:spPr>
        <p:txBody>
          <a:bodyPr wrap="square" rtlCol="0">
            <a:spAutoFit/>
          </a:bodyPr>
          <a:lstStyle/>
          <a:p>
            <a:pPr algn="ctr"/>
            <a:r>
              <a:rPr lang="es-ES" b="1" dirty="0" smtClean="0"/>
              <a:t>23</a:t>
            </a:r>
            <a:endParaRPr lang="es-ES" b="1" dirty="0"/>
          </a:p>
        </p:txBody>
      </p:sp>
      <p:sp>
        <p:nvSpPr>
          <p:cNvPr id="32770" name="AutoShape 2" descr="data:image/jpeg;base64,/9j/4AAQSkZJRgABAQAAAQABAAD/2wCEAAkGBhQSERUUEhQUFRQUFBcYFxgXFRQYFBcWGBQVFRQVGBcXHCYeFxwjHBcYIC8gIycpLCwtGCAxNTAqNSYsLCkBCQoKDgwOFA8PFykcHBwpKSkpKSkpKSkpKSkpLCkpKSkpKSkpKSkpKSkpKSkpKSkpKSkuKSwpKSkpKSksLCwpLP/AABEIAKoBKAMBIgACEQEDEQH/xAAcAAACAgMBAQAAAAAAAAAAAAADBAIFAAEGBwj/xABDEAACAgEDAgQDBgQCBwcFAAABAgMRAAQSIRMxBSJBUQYyYQcUI3GBkTNCobFSchUkYnOzweE0grK0xNHwJUN00vH/xAAZAQEBAQEBAQAAAAAAAAAAAAAAAQIDBAX/xAAfEQEBAAICAwADAAAAAAAAAAAAAQIRAyESMUETMmH/2gAMAwEAAhEDEQA/APSJIy0ZBuxiraWo7BNnt73jvh+rDqzdr98g8wCA/wCE4C+lmKIbPPrfe8JFryIiD6e/BxZtQHJdeVBH9DzkJpgxLLyo23Xbg8/0wNdRjGKHKn3/AL39M3pi3TZiD5rPFEdqGMRhXdgKI2rft3OF0sAbTgfSv64Cp1P4FEH5fY+30yuk1QGxue1Hg2Lrmq9xjBQGGIHsWUH+vH7jAaiHyTKpICgkV9Uuh7C8DEnHRBJAO4Gr5ovYw2p1SI5LEUyUDfqCSR+xzNRFvMa2QCpY0augtcj87xOKPqsqHjaJLNCyVcIPT9cCy0sIBhJHmIo+/wAl5NmA3f4usv58stV+hOL6fzdBqWmNNxze1u3tyuZqYAJHloVEVHrZFAkhr4rdxgWTRbXkruY7/W2Gb0MYUqE43x2SPcbefz5xRZTvL2du8xdyW4JF88VuvjJeDxEEObAkQlOd1KPNtojjg3x/ywH0Y9ILZ5cqTfNbm9f0yDodpA/lcDnkkcGv64PdcDHzDztQobt2/j8uTkEdghQ2XZjfAu+GvuBVVgNamPzEjjYL7Dnv/wAs0hJO70uq/bnIapi20hgOpx2Nn1/QjnIsWWTaK22Ce/f0F1XNDAPEm0Maog//AM/vmyh2m7se2aWfdvA/+UK/uM1ptVasWGBM6aq785N5Df8ATCGUFV/TFp5edtfXA3ATZvJzOaFZCGYE17ZOWUADAzqdhm42Pr6YKOQfvhJJFUGzgRkm4wA1ATvlL4x8WRRXRBzz3x/43d7ANDM3J1x47XdeO/HUcVhTZzzH4h+MHmJ54zn9b4izHk5XPLmN7ejHCYjT6onE5JLzZOQrCo5gyVZqsJpISZFpcic1gb65zeCbMys7fW8GnAtV7VgDD+GQfer/AFwuk4Uvf7/TAxMWDL27nnj9RnR5GtPoAtoADa2L/bAJpAsLmhYJHFgXdDt+mNaEt5ntWAFXyBx39/XBRS9RZFAuyT3oi+x5Avn1wKwab7vuUd2AIokCywXkX7kZMytErIWJYBStHg7m2juDXmyeohkkskC1WvKwIDghjd1XYfvgJWabe4XkKoXaQw3K28gkduaGBiadjG8TE+QA+UA2DZUrxd2D+2KxKy6cclmmNUwBYswI5IIHAH9MstBq90juVYDaqjjdyCxblLHF1+mKSvtjjNNccpJXa1lSzqa49mv9MBfVTN0d24K0Jr5SSGC0RV01jnI6qGSJIyhBl81fMS27zOSoH69+OMZTUqU1F+XeW2gghjUYW6PPJGTl1iBtO5ZaAZW5FqWRasd+61gQTXBEhFXtp7BJO0AhmI2+XlvXD68OX2ALtnq7Zd3lA3FBfmtR9KxLwrWIhLuwCSJIVJP8omlfb9CVYGstdPFS6RmHntVJrmjE/H/TAXlmbrCHb5TIJTyu4c7im0HmyCb9sc8MkfeiMjAQKRuonfYCrwORwOb9e2DnYAzA/P8AeIiPcgmIJXv2YfocfGnCS6jYPM0St6klvxQD/QD9MAY1AKSVyVmLAUeaZWrt+eKp4mu7r+YLdUQd1ba3be/cZuZFVFEflV9MC1ccB4wW49aZucNNp1EwiAqMspKjhb2SHbx6EoDWAxppQY4zwLcGrFgFiR+XBGR1c6hmWxudlK/X5b/asmIzsWmNJNt9OVEm0Ak+lf2xnW6b8SM8VyCKHJ2k3f6YFd1QQEHzKrbh6jj1/M4bqqTYraNt+3r/ANMH0Av4lWXLAihXG7b/AG/rhNLoAFKgA7l3ews9+3pgGUAi/QPx++ZOBZPrYwa6fyoq8cXx24rj98m2n3Mp+ne8ARAFfXvk9oJr0wLw7SWJ4N/0zmPHfi6OJCFa2/Pt+uS3TUxt9Ol8Q8QSJbYjjPO/iP47JsIeM5fxr4rkl4LGs52XUk5zuW3pw45PZ/V+KM5JJysmmvIGTAO+ZdUZXxdmwjnAsc0lFj5zRGS0uEdMIDmEYTZmbci6AIyNYZlyDDKlBbMyTDMysvrU103A9zgoNSsjrt5pTf613/bCwpSSbqJBPp9LGIHTiKmNHeDfA7hS3FDtnR4zmz8KZR7vwPyvIQSK0ke08GNr/Ly1/XI6TTbWXcb6gPbimAviu4r39s34T4cOpLahCCK2s10RfJB5N3gKzQhI9Uq8AEnj6xIT/wA8V8Y8pbp8BtM117KyUeP9lmx2MUdQXDLspqDksy9MmzzV0KxHwzw3YwD2OrESu1i1KtExkOD2DXxQ78YDUOnVZykflDQ35a4KvtDfnTd/ple0dacR21HU9NjZ3bTOQefr2/XGvA9D/FZTKhRunTlXbaqhl7qdvzfKMTkO7TTMTIF6j2pROoW3AqRVbSWIIHpxgDkTa5gUlYzLEKBIpGjZmQG7AJT+uYxO8afcwUT7b3EPs6HVCB+/fi+9YOLRNtmEshWVSjsxUO4ofhMhQgGqIrb3vveR6Lfd0mDkvLKsiExfimRvKq7d4UeW1rgVeA2S/SO0rcWo6bsVBd0EiCr+quAT9PrjfiGkuVwmxBDCJBSIQ7kvQaxe2k9KPm78ZW9fZpH6jqCZfOWVhJ1eqGK7FJHoOxrbzdY18QSyo9oUV3idWAEsn4amzJQXy7Sx5N/N2OBtmV906ogSJYTt2Dc29FkJ3/Mu0OKr1Bu8f0hJcSHhHmaEAFwwCs6oxfdzbKeOw3fnaGq0jjbEhhVdSiJXUYuwjX5ozsqzGKs8cDDwzONSIaTYs5lreS4ZlaTpWQE7sWrdur09cBvT6dFGpJjKdMVQdiWQp1AGJJAJLHj0vIx6HYjq6sXUJIBG7c1wvme2G0rV3Xr9MbCl31KbT51jBAaMsh6ZW2G7i+CPesF4RrmlZ3ZBwgi8jI4sWWJIbizVD6YBmQJAhHUIYo1CjRZgxYsRdAn9ca1rU8YJYksaO0UPK3c/8sWk1FaNQwIIjj58u2xt7NdHtjWv1YPT4b+ID8p7Ue3v3wEEiJk7ts3MBYXZvI8woc+/PveG0rbQzbiQnl5Wu3PHv3GQWU7wm16EpfdtO3by1XXezVYaRwRLXupHB5oKf+WABpTtWuGFiqs9r7A/rhZtYsaqWYcD378c4lqfE1QmZrCA+oIPyjmj9eM8t+L/AI3aXyLwo/c/nkt03hhclj8YfHJJKRnygnkeued6zxEueTiuq1ZPfEjPnL29cxmM6HkmwXUyLtg7ytJtJgi+RZsjeE2ITgWyW7InCC6NuceZcroGo5bAWMlWAbcgVw5XBsMADjBHDPgTgRK5rDKuZlR9VaXVbi4r5rI9LFVYvEolkdyjAFYx6EbjYIG7nji8sI5VJi29/wCtbaP9ayaQBZZAoolFP62wvOrwqrw3xB3mCstiK6IKksflur4r1q+Tj+j8UXrygBiaXgUTxYPAP1GCBG3T7a3bwPrW1hIP6YDSqBHpSPm6oU+/O8SA/wBz+WAQ6pXm1CU3mjQEBSWHDq3A7dximg1btLGJI5E+7owLFHIdmVVBUAXVAnmu+F0MaiLStQD9amPqWbqCUH9eSPoMf8L0ix6jUAX5hE5JJJJIcE2f8oFfTAV0GtVJNQW3ANKGW0k5HSjB/l9wcqdXqUePUqrDd1t6A2NxURSAWRxZUi8s9JEYn1oUszDY4LEkljAT/dewxTQ6YRNpukSOvC4drvcwjWRZWv5m3E8/7VYAfCvHYpZ5JdwjTZGg6lIxYM7Nw3oNwF+vNYquujXSadt6HoSqzLvXdtV5EYhbskK26vphxvTR6hRJISNVJHvLEyBWnQFr9Dtc/l6YHxLT9J5NPGSsb/dj3JKCTUGGUIx8y7gB69yT64Gl1kcul1sqOpSQs0dkAkLDGhYA8gEqa98tfEPE4oNQs0zKsTQMm8mwGEiuE49WF17kVlbqtIVi10MZ2dFQ6MVDuqvCzlFZrPDKaJur/LHdX4Yk82niIVUeKSRtiorll6SoLq6HULV6kC+MAmj0xWHw/cvnDxKbHmAMMtKfUd+3vk2mVWeGwJm16SIn8zIzxvvUdyuwOCfTaRlTo9P95UcKjRaZpLWOMb5lmmhDMNvK/gny9vOfYYeKBH3asoi9JoFVFRKMcscDy2a3WTMa542D3Nh0A0e2bVrGtF9PGwod3b7wt/ndZHQCOV41Sih0oDgHsN6BFau384r88hBowurmVlTYIEdAm8NQklU7muyTXbsP3OVkEH3dOooXfq06nG5QspaNRe0guoEo78+XvzgWuhRelowwG0CqIFbhGyoK/Q1gII1a91FVim6d9gFlYWD6UAvPsM1qfD60+ogI6vSUFd7uqspUv5gp9CD278dsJ4n4QsghiUcKnUFs5A2BQqABux3c/QeuA7pk/FRiTbQc2eOCh7enc4rFMsaq5bbuRy7fUUdx/I3gjrSfx9xWOMKpsm6cIzG+wq14r0OeTfF/xT1JZBGSEJ7bibo967C+9DJbpvDC5Ux8Y/GhkHSRj01J5J5bzEgnPPtTqLyWp1FnEJZM5+3skmM1EZZMXZskxwZypaPHJebbFlasZjN4AjmiMOY8iVyGgjkThGrBk4NI3lhotX6HK/LHwPwxppVVR64q4rFtMauuMVePPZD8JxJpBvABA755Z40ESQhTxjTEvlbIp3jyHTxouDmqGRotVZmElrMw0+oNNpNrK5C05qgoBW+RyOT9bw8aXOysoA2AqQzbj5iDdHgfTAxNIXVCh2obu1sgfL5b4/6YZ9YPvAFG+mRXl3fMD2u/fOz55DT6QB1lKqEdyoreHXcaDF93m3ECx9RjEGgQ6ll6ZWl3q+9tzMTtc9+B274surbeunKGkcPdrexTvUbL3XdC6rjLNp/9YDbJK6TD5D33qRx398Clj0wEom21G05RWEknV3ljF1DZ20WFVV+t5LRTs0iykusWobpowkuTy7+nvDLtpqaq5Fi79JSPICIejLsGoEgk2NXT6nWIK/Nuvy8CuQbxbT6lgYdO0UtQT9TqdN6Mal2jpQN9neFNqB5TycCXh8zmVZCXVNUdsbh0Z2MauY+opi2qGUMQV/I4Lw/SRo87BtRGNKrAFyjAxsDK7IjJSLakCqsD2zekmYfdoDFMF08pYymGTY0aJIse2l3bm3rYIAG1uTxjOpdJH1aHqKk8CIGMM9WUmRv5PTcv74FfoYmkWSKbfENQjz0elJuRgokJqMbHFpaiwL4JxRYEfSzztLqKP4bdVI2nuF9kW00uxi9MAezNZx7w3xjqTQtJHJF0dO6OXjl2tIzRCoyF8y1GWuhwy4GedW02qQGnOpkkjDJIA4Ekcq1a9mKkXgBV5ESdXMnXmdEaJlikkcyx7I9kqlUCbVc3tAXa936s6jVFIU1EkrRtpiybVgVpgdm14yd7KykBX3VVKG4xLU+LI87asLIojbTeR43WV1QajqlUIslRqOB/MUNXxjh8RjfTa47ipnMxRGBWQgQLEp2EblLFCQDzyPfAnr/DXgWKKOV2foSoelApkaLgvLJ1JdpIZtwrklyAOcPHo13xxRzpt1KQuqLExR0gVSrM7OSgZERfc7Pzwuq8dhinimL7lOneNggLsrbklW0W252sO3Bq6zPDtZGkPh4aSMMlBwHU7b00ookH0JAvAcXXk6wm1vaNOWKMITJZl6e7de+j2qvS74yvhXerI0q9OKGZY2aN0QKrgmRHtur09qL2XtdG7yR8ViDmDepc69ZlNjZ0mfrM2/5RQDrRINjtyMBNqklhj0yOOrDHOG8yhTUbInmJo7yyEUfz7HAtdJqmaPUSSsgLIA5dXi2KIiA2w7uDbNd83XFYxq3ZY4pQ8S0gQMxchuoqhKXaDe4Kf3yOh8Wh1EkzoylDDGvmIHnHVYrR9VDL+p+mA8V16jwsMCpZYIyvKkhqQDBJtwXx18RGMNpoyNo2B6N26KFIuhxwOPcZ5hqp7yz8X1BZiSbJJv8AP1yimbOG9vo44eM0DLJiznCyYFs2iGayVZsR5GdBkZinGodAzdgcc/0OUFtx9MWtY47pASGsE8mGnxY5G8pIy81mZgGachIYSzADuc9m+zr4PEKiWQc1fOcn9nXwmZZBI48ozvPjb4jXTxdOMi6rjE7TLf6z6pftB+M+8aHge2eT6nUljZw3iOuMjEk4gxye2+sJqN9U5vrn3wZzV5rTjcqIZjmYLMxpnzr7Fi04WdiO7ICf0JyvlQCJ2/nExN+u4SgDn8uMIJH39S/Jez0urrd8va8DqfDQdUl9TkFrtRGWUCvJVMR75t52dMCEuAOqJ7v+bd1ttX/lNV7Y+dKF1iPzbxSDknsDGQAPTKXUaA9cz7m6cbgMNy0WFAy9PbtJW+554PtjOr1MgkaUMenpyUc/h7vMEMjAbKIUbfXnmsB+fShddG9kl4ZhyeAFaEgAdh6/vlPHp1EQnABm+/kM9ecg6owshPcgRmq7eUYfX6iQStLuJj0xKO1R7vOE6m1dlEKNvci+cE3g9+Igb5x5Wls9IQNKuxdwi2+Zwrjz/pyRwDun02zxGQ2xMmkUmzYG2dgAo7AANgo4jHq9WyszM2mjcBjYBU6gKqj0XgcZEBz4hs3yhhpmqQpCFYCWPcirts0WB3dvQXiaaib7x1t5ETyfdQ+2LdayMFcpsrYZSy3d9jVHgA+B6dYjoXj4bUadzKb5lbopNvcnlmDFuT/iIwbF4dJ4iFlkLJLKeozEuN0MLFr9KskAUB6dsj4J4Zs1Op2yToIFGwSJGY1SXe0hhiI/CUlD+degrBaXVSKskk52R6qKTUDyRuSqRIGR12jaxi2tQsdxfGBY6TQdLUyaeEtFHJpVk8h+VxKYiy7rAZlIs+pW++L6e30vh0TsxSRkWQFm/ECaeVwjG7ILIpI9a5xP4c0ssDOJJJOo8CSpYWd+ipIEC8KQULjjm9/c5nTZvD4AHdWkdEhXaiyRzdRgp6g4UrTEkA8AijeA/q3kGi1CrLIo02pZVpjuaNJI2RCx52gNX1ArH/GwXn1R3sDp9KskIVmG1yZ2L0DTWY1Xm+AR65TQwSfdvugfdLJLJFJu28tXWkmaTuQVKtwt+cChgPiLxISKkrzdKo369lIQyLM0b6YkkiUl1egK4s2N2B14lc6zTsXbZLp5fw+yAgadt1erctyewxbRbgYZtzlp9RLG4JJQL+NsGw8Ls6ajij3vvnLav7SYHnibTnUal0EgUQ6VtpDBQ1Weew7dsSj+Itd1vvEWin6Zd9qStGkSzEMJHC3Yc0w5NWTQs4HcIX6EqtIzN976Rc1uCPIlha+WlcgV2xfxLQdTdpLIQyEAk21HTmVE3HkgOL55oVnPRa/xaUOn3TTAahTP5pmuiI1tSnIIOw+9nBQf6XaJDt0u6Wa1kaR+sZArL3AoUqEVVVgnTzbxrw1o5GVhyrEH8wSD/bKGaHPVPEfhvxDUgK66S4lcsVL9Slcht7V5juBOJD7L5m53R1uVSQWI3OFKjkf7S/vnLxse2c0s7eXvDgGhz1lPskc1+IlMGK8Nzt71mR/ZC5UHevmNAUbJF2Pp2y6qflxeUxaUnOy+Gfs+l1HmI2IBe5h3H0HrnSRfZVIrBllTyjd8hNUao335B/bOij8G11f9pXny8RqBQBy6Yy5Z8H8O+CNPpxtABY15jRP1r2zzP4s0u12H1OehH4Y1jctqW+UH5f2ym8S+zaRhuaUsSLPH/XJljs4uTxu68e1A5xY51/i/wlsYjzH9KypHgfP837ZmdPTlfLuRS5dfDHgh1Eqr6XznQ+BfAYnNU37Z1R+zVtOhZHIIF+2X24+UxX2oki0WkCqRdf1zxr4j8YaZySfXD+Pa+YMVZyQPrnOyzMfXL/Gsd4936gxyF5pnORvLI45Z7SJzWazMrG28zMGZgfWzSmjFsY2/DUa2ltxPvx27ZYamS5IyA1Ddflbi149MTlgG2SUj8RWNH1G08KPYfT64zrIfxoXtu5FX5eUY3XqeM05K7WTNslhEbnqP5W2mtshBckfN5eewPpkdcH2aiJY5GExG1gpAAdVV7B8xK0W4BuxhtVpVYaiUgGRCdjfzLsQMoU+lnn63jWrhufTSEtZLLtvyjdE5Jr1Ngc4FX4jI4GpiWORvvDBkbaQAXVEktTTHbt3eUHg5ZarWD71CwWShHMD+HJfm6RFLVn5T27Yj4rpVf77IwHUhQdJj3jCwCVWQn5TvJJI71z2xTVxBodbqCA08UgMbEeeMJDC6Ip9ASxJA77zd3gWep1o+/QuFkoaeZT+HJutpIGWlrcR5W5AoeuU2slkWIxnTzmNNX1upsIHSWQ6v5T5924dP5a5u6wniEC9PWaggCeLVjZJXnRUMAjRSeVUqTYHB3n3zrPEI7jkHujj91IwPJ9b9q8KB9TJptSF1SLFsKhWURq9Sb2G1g4l4rnyG+4xXx37QdKNFpCWMhEEkYCKwYltOIHc7wAoU2CLNntlf8Y+JpFFL1tUHGo8N0yRaQdRisvThImII2R1tJscm8H8T+DFfDdMirE0mg+6tsDqZD94G6YSxjlR1TGBfcEnA6Pxf7SINNJpZ2WSUnTvGqorIWDmFupcigDmOtgs898WP2gxRyQaZop06MyTmVo2CBCzsQyEb1H4vT3VQIvkZUTeIzSzdeDqz/d/EI5J9DOB1oJSHULDJyDHwy1xRUEjC/DcX3mfTldQ8+l1A1UA6y1qIpNqagxSNZ6gBjVlINd+2Bcv8Xwt4gY16waSVyJEV9u/7tHA8KOELBhsFuEI57DviPw8dA+q1W6GSYxCQGWeKeUFjI7BxasVZUIUqwBfbYrJfE/iNxTzQkiSTQTalCpNqJdXp0lKkdvIrA+1YfTVLp4DJqpdNJKfDHaVLLvK0EyKHO4Vv2DzGxdWMA2h+0+PoRTDTaoRaFa3lPLOSnQYBwNqMLDnd/hI751eimfUwR1p5RDLONQH8tiORTPW0NZIdtt1Vc5wui8VkfUaExq8STeK66OWH+Xpu8fUjkUeU0Ga+OOc9X+DyPuOm29hAgH5BaH9sBLwWSUNF1IZF6GnMRI2tubcgBoNajbGGpgD5/pmtJKWgjMalzFqHbylCpXqSAjfu2ghXvk+lZGfTBF8RCXbKrk2Sx3Q05s89lPb9MbXRxvLNGgXpPpoiQhIB5kVfl90AH1AwEOq8O6Qx/wAfqii8agMzloaYtTWCe3vhgDGRDt+doWFlA1RhA9KTub+GDx/i+mT0iIRpeoBtOjYC+17Y9/f12/0vF4G/Ccv/ABOnpipPf0C7b5+a/wBTgPaQOGVShCx7+bXkMfJxdji+/tmQy2gKjdtkY8Faolr5uhwbyetgAefaDbwgnvZIMg/tkbjfqAUVMS2B27NXb6VgAZmQWV+cMOSooliRzfPfNqDYjrsSe4uiPa/c5rV+JRIEMjqB0jW4gC6F9/plFL8b6WNfNMm8MDwbPy/S8DpdLLd2OwruDmpAaHHcV6Zw8/2q6VAK3N5aNLX96yvP2pmQBYoWNduf/YYXVdrq/BY3NOoP98Qb4T0wJO0cZzLfEWulPljC3+f/ADzcXh+tl7uR/TJ01Msp9dhB0YBxtH7ZW/FnxLEIWAYXXuMqB8Fyt/EkP7nIeLfAKrEWLEkDCz33Xj/jGrDOSPfKd2y+8W0AViMpJUznNPXnMrC5zMmRmVm9vN41EDJbM2BkxGclrpjx7QC5mFArN5nbtOOfX1fqdPc4Xew3eYqFGw7a7n68cA+mT8Q1DdQVbCHzMQFFWp4onzGjdDHNQ4EkXI/m9R/hyv8AEPE0heQOeZQNlc7jt27foe3fOr55TxGEvIxVpCgVDNt2BWHzAbSCXO3uARxxzlhr5vxdOu5yS9hlRdi2j0WJHN80B+eV0niiaZWic20qgJXIZ+mIypI4XkA2aFHLHU6hEXTLvU7JYwfMPRGUnvgKeO+Hhp4lZ5yZyI3KBFjKje6iTy+e9rAAehN8Yj4zpCZpXBkaODpHUU8aBioEi1F0yJCiFWNkWKHNZeeMeIRkwU6mtQhNEGhtcE/1yn8Z8SCHUxKrSDWKAjIpKIxiEL9Vv5AAA1nv274EvEvDUbWxIW1B63mZwYlhLwp1ItydOpWoeooBR6gDH9RLJ96TT79RteKRjIRpwtrs8ijpWxpiSew4/TXiGsTraMqWYRO+4hJDQOmkQE0vqaH65rX+LR/etMw38CcH8Kb+ZEqhs55XA8r8T+zF9TDFK+pLagTJpFbYv3eonaFOFG4r5K3Hknutc5Jfs31suo1W7VKmokX8d2T8KWF2HTMSqNykNC3cL2XbncdZxIumEMxjGrOpE3Rl29PrGcxldu/fvO3gVRBv0x5fFE+/SCpCTpoxt6Um+1klY2pW6pxz9cDh9d8MajUQ6Ix6x45J/wAYuY4gXlijEis3SVWL1ZXcW7c84CX4X1bdHVvqin3WYKYliiD9Z5FjlZdg6fmLXbA0O950vg2uYzQ6donP3BX8wovJadGM9P5o6Rju3etVeOyq0kGqQJKpM7OrbVpWUxyrv8/FFeR3AOBymq+zyaPU/wCq6qQfcokRIyEZmhlMjOvUoLtJ6gIdW/XjJaX4IGonX7xrZJI9agnWMNHG0RiVOgGYXZRZtoCqo4Jris6TwbxsTCfVTQ7QQikLJC6IsYYgs28dzISBXau+Umu8E0z6OGb7nHJINqSW0ab5AKdVZHLK4YE1tJoEUO4Aej+FNT0wRr9QYtc7KxAjRoppDsLErzL/AAyrAbAeDfpnU+GaN9HCI+tuh0XShe2lVpAQheQU9R7RItLRvaffjnJ/s50RhhcRyL1niCldRGI2L1xEOobJ5IxPxD7NNNHqI49shRyvU3zeZLbavy2nnPlBYrz79sDuZfGYYJdW0zxpsjjZP9ZcPIAJQAxL8m14A7Bs5mP420OjR0SeFnkVGHRExVXYhZAQrENtXzCzZog4bw77PvDhqGjGlDUu1d8hP4i7jKA1bWYAoaHIo/XHPC/h6NYpz09IBCemrxfytHTlpLQ25tQVUkdwO+BQ6n7Q4Xh6MWlm1OxxsZo2WMxiudhbh6LL2rsfpm9f8Sa6eRXh8OCCIWDKWZlHeyeNooehHbvnW6WaT7tJvjQTyyBTGgddrBVKoqFLA2Lus+5w3i+pZirx7dssY6opmIhDHzfKNpBZl5v144wOB8c8V8XQF5OjANnoEsi+wLMxJv0zz6bx/UmwZnAJshTtB/RaGdl9ofj5nmYX5EtVA7UOL/XPP5hznO5Xb2YcU1uwR9QfUk/mScA2rOEHy4syZGtRttWcd8N8feE2prKxlwT4NR6R4R9qFMOqoNeoAGejfD/xVBOLVhZ9M+aycd8P8WeIgqxFfXNbc8uOX0+qdoYDkYt4rDcRH+yc8h8C+1NgAkh/XPQdP8YRTRUGFkZrbj4WPG/iWKpG/POV1A5zsPiUXI1e5zktSnOcvr3+8SpGZWbzM046YMZabisWzC2TW28cvFtmzMheay6c7lt9cSabeXe66fygVVgWSR63hNXGW6LghVLJYAHm3DsT7fTF9duVioYKGAulZq9CSey8cY3rZQBGpZVt12jkkkdh/wBc6PGDqNCJZJLJHTVQm0kbWK7i9Due3f2+uLwRfeWJkLCoI2QBipV3DFnFevlFH0rN+L7w5CswLR+cRoDS2aclm4PzAVyefbNa+FV2VKydVViHTTkq3CsS10Fvvx82BDSr965ls7dJEy0WG15BIWkFHhrQUfTCndIvh8zSOTujtQaQs8Mm52A+Y9qvgenfBeLaJgypGZCwhZSItkdQ8Dln3Wb+UCj35yE+pLLEsG6RYY45/L049ibWWMKCp3tQby8DjvgP+Oab/WtFLuficoF3HYN2nnJO31Y0OTdVxVm6vxrSqy+IysAZYlUxMfmjEcCyxFD3X8QseO5vC+KapnZTGXlXTouoZt0abQySBemFjO9ym801DkepwfiehikngDDUSDVBQZOpsQKivPECqACRrXswIAu/bAabSgeIxSG98ulmDWxIUK+mO1R2UWWP1JOVenhXpRyAL1/9JsGbjfubUvHIpPf+D/L/AIQPQDC66VhM8tu0WmkELMZX61ydLqmPbShVLJYIs7TRFcz/ANFR/wCkChhYHpmUTGaTqPINkRqm4UI22zyefbAQ8LQdLw4r/E+8Tq5oBzaak6i/X5lUn8lzeo0ATReIxxqQqySGlssQYoHk+pJBYm+94GCJFkXUtGgil1EsQrqjUKfxF6rTb7feYaKngArzxh/CoPPH1lRvvcTSqqmRSjqiN0y289W0YeZubX2oAN+NyKZ3kUqYVXQPKRRXauqdrauKEdH/ACgYUTKuv6tjpjVlS9jpiVtCict2u1237msWj06rpZi2n06yicwAKlxANIkUW4cb9ocXY5r2w7aFok1caLA8kCrJHK8UYanjdrZY1CllZCBQF8X25A6xIdFFIdp261WibjiN/EQV2n0BUj9KxjxzWxodZG7KHmij6VkWxrpKF9yJK49NwPrm9RoFlk08KbYRJC8rPHHEHO0xKqglSALksiuarFImeaJpARE0OlSTbGqhJJSJGbetedPw62n3J70QDWj1yB4oi69WPWzM1sPlYTuHs+hWRf3r0w+qkTp6xVKfxFZVDKN1RQsarvypH54PSylmWcMwDarpdP8A+0Iz5fk7b93m3d/Ttlr4YHEupVn3U6FPKAEDRClA9gRf1s4FY2vQ6rrAkpvjX5W3eaJxvC1uIG5Rde/scHHqAoZqYiSGWgFYsCZXdVYAeXh/X2xqNWMSRSOzhtVIjsTTMoMjbTtqgaAoenGDWHqN0nLFIxNttjdq6BGu7JUNQOB4n45D5znPTx533xf4UyvuI+dQ4/7ws/1vONli5zj9fRxu8Yr2FLkAl41q04AyUcHGGaRaHFpVyw1PGV0hwaLMMgcm2QOWI1eM6fxF0+Vji1ZmVFivjDH5ucHqpA3IxLMvM6dJlpjDNVkszB7RrIHCHBnNRzzjWZm81lY0+v5pVVpN3qL/AE21mTR/hR33Bj/PuLwet0wZ4yVBBIsnkji+M3q9PvfYPKFUNdA2b47+1Zt5WajXJDI5kIUMikE+u2wVHuee31wcgC6aIMQCGhuyL/iKawEcHXYdl2oDwFssSR3IPA29vrhdQWaCN12r5k3UotvxApA9gecCXiHikcE/Uc+V4gvl8x3IzPVLZ5DcfllRo9eNKvnBcyaVABGC5EidS0bbe0VIKJ44OX/j8TCNSjbNrx3tAth1EG2/QVd4HWaQTahkcnakKlQGZadncF+D3AUV7c4FOuo+7KyqjzdTSRRjpozASRRtFTUPKp3A7vocfmcKujUB26LpuKxS1Q08kZble1kfvmp3aSDRSs7X1dOSoNBmZqJb379u3rjfj2muXSvbeXUKAL8vmSQEkep9BfbAofEpm3TQLHIV1UySK5G0r/D646b07kdOxtB+bmqy01WpY6yOQRS10ZlohA1mSFhSs4JAo2fSx75X+MQqV8QdgOohj2N/MqpFE8W0+nnL9u5vLHV6ZRr4ZK8zQzqTZ+UGEhQPQXZ4wOeV26y6RkBSPUPOB1YRMykSSLGY99AhpDzd7VBrm8Z8HSfqIrojDSRtGNsse8lwoRpR2Q9JRwCeWJ44zVjp0COqPFb5rdu+8Wfr/AJ/7v0xxdCL16RLRkjUgDuXeGUX+ZIHOAnpJfvMeqjTb+JIZVbqEFQdpjkG6OnAeMncLU13yel1cjQT6h2gkOoqIGJptpKhoFWNDGSxLlz35/IYXwmeOaTT9MhlXRFJF77dxgCo49CCjjaeeDg0YR6dXYUkHiEzt/soJ51L0PRd4P5A4G9ZrWXTw6gSxwtADFuKSOxJCxSRNCQpvcit83G27IzPFNBJCFjRyK0xWYRRlyYFbzO291o2z1ttvM1DgZJ9RHJotbIrqyzPLJGbHK9ONLWz2JjYj3Bx3xfx6KCUyMQyyw9MbCHIkDMUUhboNvPmPA284GR6W9WEWbhgNRsEVw7lCIrbi92QyNQNcWe+G0+vYSSSMSqSBqfYtN0Awby7rWwGIu72+mb0eoSN9KN4bpwOhIN8hYfUf5Tiay79unKuBEZT1NjmNldZFj2kDlqk5HFbTgHQM0ciyCRSR94UJsLncbBU15WDDkc1fc5qfw/dHCiF9zqzglwpoqC4Z1WzZYD+vpm/C/FN7Mzo6dKLotamiwO5mFdl44ujyeMyTxIpBDMil+mu0jhQwICmmPFggf1wFPiDwn7zFEqg+ZTtJ20tKSE4HPy1nk3jPgrwuVZSCM9sTVhFgBHN3/LXKsDXPa2GLeN+Cx6liGXnYK5XcOTzmbjt14+Tx6eC6zT8DJLHxnX+NfCTKrEC1U3+l9/yzmJo64znenpllnSk1+Vcpy11vc5Uz4jQN5rMGZljDWZWbzWVGZmZmZF2zMzMzC7ZWa2ZvN3gQ2ZmSzMD651WqACf5hgPE53Qh41BsBfMQB34N/r2zGW2N8+T/wB8hrxaRX7j+4zq8JTWSSQBemAWZaIb6cl6WzxZ/fGdVPtgSNRuJ2kUbJCkMzUB/wDLxwj8Y/7sf+PEvDP4i/7pv+KMAvi3iDPGqooYyUyhSSaVlYnsK7Ac++JeMys4jkSXptJUdohZijNRBv5dpPzdwScP4R/FX/JN/wCYyQH+qj/ff+pwN+LgxpDGTx1YQoWM+XbIoUsS9BQaHubwfjRmZ1SM7miqY8Ko4JCKCQ1s1N9OMsviH+Ev++g/46YOL/tUv+6h/wDFLgUGu0izajSuTKRLR3gxonEbyxqyhakIKng2F/XN+Ju4kkmDsU0h2tbU7blRpipUALtUr3Bsg9sLoP4Ph35/+nmyPiA/A8Q/zv8A8CHArZ9EvXbV8/hzjTklpOoyFkjZ94cUdz8cdgcsdPp/x9TvXhEjZfxJSxWpfmJbv5e3peLSn/V9T/8Anj/zEGWg/wC0z/7mL+8+BzccCwR9YojNqNNLMwKJSyqiOKIFsKevMT8oN8nHJvDRC3RG1hKICWKJvVnm6cxU7eNwogehJrAgXpNPfP8A9Om7/wC4iwvijElSTz920Zv1v72vP54DsulK6bWRxtt6O7Y+1TIEMCyhQxHoSRu5NfvlpqdKs0qRvezoM9AlfMWRd1rzag8exN4sf4Wv/wA0w/QadKGLfFspSLTspKttkFgkGjpiSLHpYBr6DAzTSmSNpnJ6sf3fa1mwNsZav8xZ797y8MO3UykFiXhXuSQNrSAbR6d85PxZyup0yqSAYoLANA1J5bA71llNqn6t72/h/wCI/wCK8CTRqEhKgbWgXqUO4EkJJb9S/wC5xw0Jr42Cb/uhzD+3f+pyrgQew8wYN/tDebB9+5yzi0yCwFWu9UKuu9YA45FCtdU0bhPYgSPwP0K5YBRv9AWjo/nx3ySaZaHlX09BgnH44HpsPHp+2AlqdrrXslMPyYWP6HPNfi/wMRksvykms9bP8/0//XOL+LudIb582ZynTpx5WV4xq/XKjU5b6vucqtTnOPXS+ZmZgzTDMiTkjkDgZebvI5mESvMvI5vCt3mXmsicG2y2Zkc1lT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1" name="10 Rectángulo"/>
          <p:cNvSpPr/>
          <p:nvPr/>
        </p:nvSpPr>
        <p:spPr>
          <a:xfrm>
            <a:off x="285720" y="1723803"/>
            <a:ext cx="3143272" cy="4062651"/>
          </a:xfrm>
          <a:prstGeom prst="rect">
            <a:avLst/>
          </a:prstGeom>
        </p:spPr>
        <p:txBody>
          <a:bodyPr wrap="square">
            <a:spAutoFit/>
          </a:bodyPr>
          <a:lstStyle/>
          <a:p>
            <a:pPr algn="just"/>
            <a:r>
              <a:rPr lang="es-EC" sz="1600" dirty="0"/>
              <a:t>El presupuesto económico necesario para efectuar la Propuesta de Diseño del Área Informática Forense para el CSIRT del Comando Conjunto de las Fuerzas Armadas (CC.FF.AA), es efectuado en base a la proyección del talento humano, adecuaciones internas para el área, adquisición del equipamiento tecnológico, infraestructura física, software, hardware, servicio de Internet, entre otros tipos de equipamientos y servicios necesarios para el buen funcionamiento del área forense.</a:t>
            </a:r>
            <a:endParaRPr lang="es-ES" sz="1600" dirty="0"/>
          </a:p>
          <a:p>
            <a:endParaRPr lang="es-ES" dirty="0"/>
          </a:p>
        </p:txBody>
      </p:sp>
      <p:pic>
        <p:nvPicPr>
          <p:cNvPr id="2" name="Picture 2"/>
          <p:cNvPicPr>
            <a:picLocks noChangeAspect="1" noChangeArrowheads="1"/>
          </p:cNvPicPr>
          <p:nvPr/>
        </p:nvPicPr>
        <p:blipFill>
          <a:blip r:embed="rId5"/>
          <a:srcRect/>
          <a:stretch>
            <a:fillRect/>
          </a:stretch>
        </p:blipFill>
        <p:spPr bwMode="auto">
          <a:xfrm>
            <a:off x="3571868" y="1857364"/>
            <a:ext cx="5286412" cy="3429025"/>
          </a:xfrm>
          <a:prstGeom prst="rect">
            <a:avLst/>
          </a:prstGeom>
          <a:noFill/>
          <a:ln w="9525">
            <a:noFill/>
            <a:miter lim="800000"/>
            <a:headEnd/>
            <a:tailEnd/>
          </a:ln>
          <a:effectLst/>
        </p:spPr>
      </p:pic>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000" b="1" dirty="0" smtClean="0"/>
              <a:t>CONCLUSIONES</a:t>
            </a:r>
            <a:endParaRPr lang="es-EC" sz="3000" b="1"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643702" y="5715016"/>
            <a:ext cx="2214578" cy="642942"/>
          </a:xfrm>
          <a:prstGeom prst="rect">
            <a:avLst/>
          </a:prstGeom>
          <a:noFill/>
        </p:spPr>
      </p:pic>
      <p:sp>
        <p:nvSpPr>
          <p:cNvPr id="1026" name="AutoShape 2"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5" name="Picture 5"/>
          <p:cNvPicPr>
            <a:picLocks noChangeAspect="1" noChangeArrowheads="1"/>
          </p:cNvPicPr>
          <p:nvPr/>
        </p:nvPicPr>
        <p:blipFill>
          <a:blip r:embed="rId4"/>
          <a:srcRect/>
          <a:stretch>
            <a:fillRect/>
          </a:stretch>
        </p:blipFill>
        <p:spPr bwMode="auto">
          <a:xfrm>
            <a:off x="357158" y="5643578"/>
            <a:ext cx="2078195" cy="714380"/>
          </a:xfrm>
          <a:prstGeom prst="rect">
            <a:avLst/>
          </a:prstGeom>
          <a:noFill/>
          <a:ln w="9525">
            <a:noFill/>
            <a:miter lim="800000"/>
            <a:headEnd/>
            <a:tailEnd/>
          </a:ln>
          <a:effectLst/>
        </p:spPr>
      </p:pic>
      <p:sp>
        <p:nvSpPr>
          <p:cNvPr id="10" name="9 CuadroTexto"/>
          <p:cNvSpPr txBox="1"/>
          <p:nvPr/>
        </p:nvSpPr>
        <p:spPr>
          <a:xfrm>
            <a:off x="8715372" y="6488668"/>
            <a:ext cx="428628" cy="369332"/>
          </a:xfrm>
          <a:prstGeom prst="rect">
            <a:avLst/>
          </a:prstGeom>
          <a:noFill/>
        </p:spPr>
        <p:txBody>
          <a:bodyPr wrap="square" rtlCol="0">
            <a:spAutoFit/>
          </a:bodyPr>
          <a:lstStyle/>
          <a:p>
            <a:pPr algn="ctr"/>
            <a:r>
              <a:rPr lang="es-ES" b="1" dirty="0" smtClean="0"/>
              <a:t>23</a:t>
            </a:r>
            <a:endParaRPr lang="es-ES" b="1" dirty="0"/>
          </a:p>
        </p:txBody>
      </p:sp>
      <p:sp>
        <p:nvSpPr>
          <p:cNvPr id="32770" name="AutoShape 2" descr="data:image/jpeg;base64,/9j/4AAQSkZJRgABAQAAAQABAAD/2wCEAAkGBhQSERUUEhQUFRQUFBcYFxgXFRQYFBcWGBQVFRQVGBcXHCYeFxwjHBcYIC8gIycpLCwtGCAxNTAqNSYsLCkBCQoKDgwOFA8PFykcHBwpKSkpKSkpKSkpKSkpLCkpKSkpKSkpKSkpKSkpKSkpKSkpKSkuKSwpKSkpKSksLCwpLP/AABEIAKoBKAMBIgACEQEDEQH/xAAcAAACAgMBAQAAAAAAAAAAAAADBAIFAAEGBwj/xABDEAACAgEDAgQDBgQCBwcFAAABAgMRAAQSIRMxBSJBUQYyYQcUI3GBkTNCobFSchUkYnOzweE0grK0xNHwJUN00vH/xAAZAQEBAQEBAQAAAAAAAAAAAAAAAQIDBAX/xAAfEQEBAAICAwADAAAAAAAAAAAAAQIRAyESMUETMmH/2gAMAwEAAhEDEQA/APSJIy0ZBuxiraWo7BNnt73jvh+rDqzdr98g8wCA/wCE4C+lmKIbPPrfe8JFryIiD6e/BxZtQHJdeVBH9DzkJpgxLLyo23Xbg8/0wNdRjGKHKn3/AL39M3pi3TZiD5rPFEdqGMRhXdgKI2rft3OF0sAbTgfSv64Cp1P4FEH5fY+30yuk1QGxue1Hg2Lrmq9xjBQGGIHsWUH+vH7jAaiHyTKpICgkV9Uuh7C8DEnHRBJAO4Gr5ovYw2p1SI5LEUyUDfqCSR+xzNRFvMa2QCpY0augtcj87xOKPqsqHjaJLNCyVcIPT9cCy0sIBhJHmIo+/wAl5NmA3f4usv58stV+hOL6fzdBqWmNNxze1u3tyuZqYAJHloVEVHrZFAkhr4rdxgWTRbXkruY7/W2Gb0MYUqE43x2SPcbefz5xRZTvL2du8xdyW4JF88VuvjJeDxEEObAkQlOd1KPNtojjg3x/ywH0Y9ILZ5cqTfNbm9f0yDodpA/lcDnkkcGv64PdcDHzDztQobt2/j8uTkEdghQ2XZjfAu+GvuBVVgNamPzEjjYL7Dnv/wAs0hJO70uq/bnIapi20hgOpx2Nn1/QjnIsWWTaK22Ce/f0F1XNDAPEm0Maog//AM/vmyh2m7se2aWfdvA/+UK/uM1ptVasWGBM6aq785N5Df8ATCGUFV/TFp5edtfXA3ATZvJzOaFZCGYE17ZOWUADAzqdhm42Pr6YKOQfvhJJFUGzgRkm4wA1ATvlL4x8WRRXRBzz3x/43d7ANDM3J1x47XdeO/HUcVhTZzzH4h+MHmJ54zn9b4izHk5XPLmN7ejHCYjT6onE5JLzZOQrCo5gyVZqsJpISZFpcic1gb65zeCbMys7fW8GnAtV7VgDD+GQfer/AFwuk4Uvf7/TAxMWDL27nnj9RnR5GtPoAtoADa2L/bAJpAsLmhYJHFgXdDt+mNaEt5ntWAFXyBx39/XBRS9RZFAuyT3oi+x5Avn1wKwab7vuUd2AIokCywXkX7kZMytErIWJYBStHg7m2juDXmyeohkkskC1WvKwIDghjd1XYfvgJWabe4XkKoXaQw3K28gkduaGBiadjG8TE+QA+UA2DZUrxd2D+2KxKy6cclmmNUwBYswI5IIHAH9MstBq90juVYDaqjjdyCxblLHF1+mKSvtjjNNccpJXa1lSzqa49mv9MBfVTN0d24K0Jr5SSGC0RV01jnI6qGSJIyhBl81fMS27zOSoH69+OMZTUqU1F+XeW2gghjUYW6PPJGTl1iBtO5ZaAZW5FqWRasd+61gQTXBEhFXtp7BJO0AhmI2+XlvXD68OX2ALtnq7Zd3lA3FBfmtR9KxLwrWIhLuwCSJIVJP8omlfb9CVYGstdPFS6RmHntVJrmjE/H/TAXlmbrCHb5TIJTyu4c7im0HmyCb9sc8MkfeiMjAQKRuonfYCrwORwOb9e2DnYAzA/P8AeIiPcgmIJXv2YfocfGnCS6jYPM0St6klvxQD/QD9MAY1AKSVyVmLAUeaZWrt+eKp4mu7r+YLdUQd1ba3be/cZuZFVFEflV9MC1ccB4wW49aZucNNp1EwiAqMspKjhb2SHbx6EoDWAxppQY4zwLcGrFgFiR+XBGR1c6hmWxudlK/X5b/asmIzsWmNJNt9OVEm0Ak+lf2xnW6b8SM8VyCKHJ2k3f6YFd1QQEHzKrbh6jj1/M4bqqTYraNt+3r/ANMH0Av4lWXLAihXG7b/AG/rhNLoAFKgA7l3ews9+3pgGUAi/QPx++ZOBZPrYwa6fyoq8cXx24rj98m2n3Mp+ne8ARAFfXvk9oJr0wLw7SWJ4N/0zmPHfi6OJCFa2/Pt+uS3TUxt9Ol8Q8QSJbYjjPO/iP47JsIeM5fxr4rkl4LGs52XUk5zuW3pw45PZ/V+KM5JJysmmvIGTAO+ZdUZXxdmwjnAsc0lFj5zRGS0uEdMIDmEYTZmbci6AIyNYZlyDDKlBbMyTDMysvrU103A9zgoNSsjrt5pTf613/bCwpSSbqJBPp9LGIHTiKmNHeDfA7hS3FDtnR4zmz8KZR7vwPyvIQSK0ke08GNr/Ly1/XI6TTbWXcb6gPbimAviu4r39s34T4cOpLahCCK2s10RfJB5N3gKzQhI9Uq8AEnj6xIT/wA8V8Y8pbp8BtM117KyUeP9lmx2MUdQXDLspqDksy9MmzzV0KxHwzw3YwD2OrESu1i1KtExkOD2DXxQ78YDUOnVZykflDQ35a4KvtDfnTd/ple0dacR21HU9NjZ3bTOQefr2/XGvA9D/FZTKhRunTlXbaqhl7qdvzfKMTkO7TTMTIF6j2pROoW3AqRVbSWIIHpxgDkTa5gUlYzLEKBIpGjZmQG7AJT+uYxO8afcwUT7b3EPs6HVCB+/fi+9YOLRNtmEshWVSjsxUO4ofhMhQgGqIrb3vveR6Lfd0mDkvLKsiExfimRvKq7d4UeW1rgVeA2S/SO0rcWo6bsVBd0EiCr+quAT9PrjfiGkuVwmxBDCJBSIQ7kvQaxe2k9KPm78ZW9fZpH6jqCZfOWVhJ1eqGK7FJHoOxrbzdY18QSyo9oUV3idWAEsn4amzJQXy7Sx5N/N2OBtmV906ogSJYTt2Dc29FkJ3/Mu0OKr1Bu8f0hJcSHhHmaEAFwwCs6oxfdzbKeOw3fnaGq0jjbEhhVdSiJXUYuwjX5ozsqzGKs8cDDwzONSIaTYs5lreS4ZlaTpWQE7sWrdur09cBvT6dFGpJjKdMVQdiWQp1AGJJAJLHj0vIx6HYjq6sXUJIBG7c1wvme2G0rV3Xr9MbCl31KbT51jBAaMsh6ZW2G7i+CPesF4RrmlZ3ZBwgi8jI4sWWJIbizVD6YBmQJAhHUIYo1CjRZgxYsRdAn9ca1rU8YJYksaO0UPK3c/8sWk1FaNQwIIjj58u2xt7NdHtjWv1YPT4b+ID8p7Ue3v3wEEiJk7ts3MBYXZvI8woc+/PveG0rbQzbiQnl5Wu3PHv3GQWU7wm16EpfdtO3by1XXezVYaRwRLXupHB5oKf+WABpTtWuGFiqs9r7A/rhZtYsaqWYcD378c4lqfE1QmZrCA+oIPyjmj9eM8t+L/AI3aXyLwo/c/nkt03hhclj8YfHJJKRnygnkeued6zxEueTiuq1ZPfEjPnL29cxmM6HkmwXUyLtg7ytJtJgi+RZsjeE2ITgWyW7InCC6NuceZcroGo5bAWMlWAbcgVw5XBsMADjBHDPgTgRK5rDKuZlR9VaXVbi4r5rI9LFVYvEolkdyjAFYx6EbjYIG7nji8sI5VJi29/wCtbaP9ayaQBZZAoolFP62wvOrwqrw3xB3mCstiK6IKksflur4r1q+Tj+j8UXrygBiaXgUTxYPAP1GCBG3T7a3bwPrW1hIP6YDSqBHpSPm6oU+/O8SA/wBz+WAQ6pXm1CU3mjQEBSWHDq3A7dximg1btLGJI5E+7owLFHIdmVVBUAXVAnmu+F0MaiLStQD9amPqWbqCUH9eSPoMf8L0ix6jUAX5hE5JJJJIcE2f8oFfTAV0GtVJNQW3ANKGW0k5HSjB/l9wcqdXqUePUqrDd1t6A2NxURSAWRxZUi8s9JEYn1oUszDY4LEkljAT/dewxTQ6YRNpukSOvC4drvcwjWRZWv5m3E8/7VYAfCvHYpZ5JdwjTZGg6lIxYM7Nw3oNwF+vNYquujXSadt6HoSqzLvXdtV5EYhbskK26vphxvTR6hRJISNVJHvLEyBWnQFr9Dtc/l6YHxLT9J5NPGSsb/dj3JKCTUGGUIx8y7gB69yT64Gl1kcul1sqOpSQs0dkAkLDGhYA8gEqa98tfEPE4oNQs0zKsTQMm8mwGEiuE49WF17kVlbqtIVi10MZ2dFQ6MVDuqvCzlFZrPDKaJur/LHdX4Yk82niIVUeKSRtiorll6SoLq6HULV6kC+MAmj0xWHw/cvnDxKbHmAMMtKfUd+3vk2mVWeGwJm16SIn8zIzxvvUdyuwOCfTaRlTo9P95UcKjRaZpLWOMb5lmmhDMNvK/gny9vOfYYeKBH3asoi9JoFVFRKMcscDy2a3WTMa542D3Nh0A0e2bVrGtF9PGwod3b7wt/ndZHQCOV41Sih0oDgHsN6BFau384r88hBowurmVlTYIEdAm8NQklU7muyTXbsP3OVkEH3dOooXfq06nG5QspaNRe0guoEo78+XvzgWuhRelowwG0CqIFbhGyoK/Q1gII1a91FVim6d9gFlYWD6UAvPsM1qfD60+ogI6vSUFd7uqspUv5gp9CD278dsJ4n4QsghiUcKnUFs5A2BQqABux3c/QeuA7pk/FRiTbQc2eOCh7enc4rFMsaq5bbuRy7fUUdx/I3gjrSfx9xWOMKpsm6cIzG+wq14r0OeTfF/xT1JZBGSEJ7bibo967C+9DJbpvDC5Ux8Y/GhkHSRj01J5J5bzEgnPPtTqLyWp1FnEJZM5+3skmM1EZZMXZskxwZypaPHJebbFlasZjN4AjmiMOY8iVyGgjkThGrBk4NI3lhotX6HK/LHwPwxppVVR64q4rFtMauuMVePPZD8JxJpBvABA755Z40ESQhTxjTEvlbIp3jyHTxouDmqGRotVZmElrMw0+oNNpNrK5C05qgoBW+RyOT9bw8aXOysoA2AqQzbj5iDdHgfTAxNIXVCh2obu1sgfL5b4/6YZ9YPvAFG+mRXl3fMD2u/fOz55DT6QB1lKqEdyoreHXcaDF93m3ECx9RjEGgQ6ll6ZWl3q+9tzMTtc9+B274surbeunKGkcPdrexTvUbL3XdC6rjLNp/9YDbJK6TD5D33qRx398Clj0wEom21G05RWEknV3ljF1DZ20WFVV+t5LRTs0iykusWobpowkuTy7+nvDLtpqaq5Fi79JSPICIejLsGoEgk2NXT6nWIK/Nuvy8CuQbxbT6lgYdO0UtQT9TqdN6Mal2jpQN9neFNqB5TycCXh8zmVZCXVNUdsbh0Z2MauY+opi2qGUMQV/I4Lw/SRo87BtRGNKrAFyjAxsDK7IjJSLakCqsD2zekmYfdoDFMF08pYymGTY0aJIse2l3bm3rYIAG1uTxjOpdJH1aHqKk8CIGMM9WUmRv5PTcv74FfoYmkWSKbfENQjz0elJuRgokJqMbHFpaiwL4JxRYEfSzztLqKP4bdVI2nuF9kW00uxi9MAezNZx7w3xjqTQtJHJF0dO6OXjl2tIzRCoyF8y1GWuhwy4GedW02qQGnOpkkjDJIA4Ekcq1a9mKkXgBV5ESdXMnXmdEaJlikkcyx7I9kqlUCbVc3tAXa936s6jVFIU1EkrRtpiybVgVpgdm14yd7KykBX3VVKG4xLU+LI87asLIojbTeR43WV1QajqlUIslRqOB/MUNXxjh8RjfTa47ipnMxRGBWQgQLEp2EblLFCQDzyPfAnr/DXgWKKOV2foSoelApkaLgvLJ1JdpIZtwrklyAOcPHo13xxRzpt1KQuqLExR0gVSrM7OSgZERfc7Pzwuq8dhinimL7lOneNggLsrbklW0W252sO3Bq6zPDtZGkPh4aSMMlBwHU7b00ookH0JAvAcXXk6wm1vaNOWKMITJZl6e7de+j2qvS74yvhXerI0q9OKGZY2aN0QKrgmRHtur09qL2XtdG7yR8ViDmDepc69ZlNjZ0mfrM2/5RQDrRINjtyMBNqklhj0yOOrDHOG8yhTUbInmJo7yyEUfz7HAtdJqmaPUSSsgLIA5dXi2KIiA2w7uDbNd83XFYxq3ZY4pQ8S0gQMxchuoqhKXaDe4Kf3yOh8Wh1EkzoylDDGvmIHnHVYrR9VDL+p+mA8V16jwsMCpZYIyvKkhqQDBJtwXx18RGMNpoyNo2B6N26KFIuhxwOPcZ5hqp7yz8X1BZiSbJJv8AP1yimbOG9vo44eM0DLJiznCyYFs2iGayVZsR5GdBkZinGodAzdgcc/0OUFtx9MWtY47pASGsE8mGnxY5G8pIy81mZgGachIYSzADuc9m+zr4PEKiWQc1fOcn9nXwmZZBI48ozvPjb4jXTxdOMi6rjE7TLf6z6pftB+M+8aHge2eT6nUljZw3iOuMjEk4gxye2+sJqN9U5vrn3wZzV5rTjcqIZjmYLMxpnzr7Fi04WdiO7ICf0JyvlQCJ2/nExN+u4SgDn8uMIJH39S/Jez0urrd8va8DqfDQdUl9TkFrtRGWUCvJVMR75t52dMCEuAOqJ7v+bd1ttX/lNV7Y+dKF1iPzbxSDknsDGQAPTKXUaA9cz7m6cbgMNy0WFAy9PbtJW+554PtjOr1MgkaUMenpyUc/h7vMEMjAbKIUbfXnmsB+fShddG9kl4ZhyeAFaEgAdh6/vlPHp1EQnABm+/kM9ecg6owshPcgRmq7eUYfX6iQStLuJj0xKO1R7vOE6m1dlEKNvci+cE3g9+Igb5x5Wls9IQNKuxdwi2+Zwrjz/pyRwDun02zxGQ2xMmkUmzYG2dgAo7AANgo4jHq9WyszM2mjcBjYBU6gKqj0XgcZEBz4hs3yhhpmqQpCFYCWPcirts0WB3dvQXiaaib7x1t5ETyfdQ+2LdayMFcpsrYZSy3d9jVHgA+B6dYjoXj4bUadzKb5lbopNvcnlmDFuT/iIwbF4dJ4iFlkLJLKeozEuN0MLFr9KskAUB6dsj4J4Zs1Op2yToIFGwSJGY1SXe0hhiI/CUlD+degrBaXVSKskk52R6qKTUDyRuSqRIGR12jaxi2tQsdxfGBY6TQdLUyaeEtFHJpVk8h+VxKYiy7rAZlIs+pW++L6e30vh0TsxSRkWQFm/ECaeVwjG7ILIpI9a5xP4c0ssDOJJJOo8CSpYWd+ipIEC8KQULjjm9/c5nTZvD4AHdWkdEhXaiyRzdRgp6g4UrTEkA8AijeA/q3kGi1CrLIo02pZVpjuaNJI2RCx52gNX1ArH/GwXn1R3sDp9KskIVmG1yZ2L0DTWY1Xm+AR65TQwSfdvugfdLJLJFJu28tXWkmaTuQVKtwt+cChgPiLxISKkrzdKo369lIQyLM0b6YkkiUl1egK4s2N2B14lc6zTsXbZLp5fw+yAgadt1erctyewxbRbgYZtzlp9RLG4JJQL+NsGw8Ls6ajij3vvnLav7SYHnibTnUal0EgUQ6VtpDBQ1Weew7dsSj+Itd1vvEWin6Zd9qStGkSzEMJHC3Yc0w5NWTQs4HcIX6EqtIzN976Rc1uCPIlha+WlcgV2xfxLQdTdpLIQyEAk21HTmVE3HkgOL55oVnPRa/xaUOn3TTAahTP5pmuiI1tSnIIOw+9nBQf6XaJDt0u6Wa1kaR+sZArL3AoUqEVVVgnTzbxrw1o5GVhyrEH8wSD/bKGaHPVPEfhvxDUgK66S4lcsVL9Slcht7V5juBOJD7L5m53R1uVSQWI3OFKjkf7S/vnLxse2c0s7eXvDgGhz1lPskc1+IlMGK8Nzt71mR/ZC5UHevmNAUbJF2Pp2y6qflxeUxaUnOy+Gfs+l1HmI2IBe5h3H0HrnSRfZVIrBllTyjd8hNUao335B/bOij8G11f9pXny8RqBQBy6Yy5Z8H8O+CNPpxtABY15jRP1r2zzP4s0u12H1OehH4Y1jctqW+UH5f2ym8S+zaRhuaUsSLPH/XJljs4uTxu68e1A5xY51/i/wlsYjzH9KypHgfP837ZmdPTlfLuRS5dfDHgh1Eqr6XznQ+BfAYnNU37Z1R+zVtOhZHIIF+2X24+UxX2oki0WkCqRdf1zxr4j8YaZySfXD+Pa+YMVZyQPrnOyzMfXL/Gsd4936gxyF5pnORvLI45Z7SJzWazMrG28zMGZgfWzSmjFsY2/DUa2ltxPvx27ZYamS5IyA1Ddflbi149MTlgG2SUj8RWNH1G08KPYfT64zrIfxoXtu5FX5eUY3XqeM05K7WTNslhEbnqP5W2mtshBckfN5eewPpkdcH2aiJY5GExG1gpAAdVV7B8xK0W4BuxhtVpVYaiUgGRCdjfzLsQMoU+lnn63jWrhufTSEtZLLtvyjdE5Jr1Ngc4FX4jI4GpiWORvvDBkbaQAXVEktTTHbt3eUHg5ZarWD71CwWShHMD+HJfm6RFLVn5T27Yj4rpVf77IwHUhQdJj3jCwCVWQn5TvJJI71z2xTVxBodbqCA08UgMbEeeMJDC6Ip9ASxJA77zd3gWep1o+/QuFkoaeZT+HJutpIGWlrcR5W5AoeuU2slkWIxnTzmNNX1upsIHSWQ6v5T5924dP5a5u6wniEC9PWaggCeLVjZJXnRUMAjRSeVUqTYHB3n3zrPEI7jkHujj91IwPJ9b9q8KB9TJptSF1SLFsKhWURq9Sb2G1g4l4rnyG+4xXx37QdKNFpCWMhEEkYCKwYltOIHc7wAoU2CLNntlf8Y+JpFFL1tUHGo8N0yRaQdRisvThImII2R1tJscm8H8T+DFfDdMirE0mg+6tsDqZD94G6YSxjlR1TGBfcEnA6Pxf7SINNJpZ2WSUnTvGqorIWDmFupcigDmOtgs898WP2gxRyQaZop06MyTmVo2CBCzsQyEb1H4vT3VQIvkZUTeIzSzdeDqz/d/EI5J9DOB1oJSHULDJyDHwy1xRUEjC/DcX3mfTldQ8+l1A1UA6y1qIpNqagxSNZ6gBjVlINd+2Bcv8Xwt4gY16waSVyJEV9u/7tHA8KOELBhsFuEI57DviPw8dA+q1W6GSYxCQGWeKeUFjI7BxasVZUIUqwBfbYrJfE/iNxTzQkiSTQTalCpNqJdXp0lKkdvIrA+1YfTVLp4DJqpdNJKfDHaVLLvK0EyKHO4Vv2DzGxdWMA2h+0+PoRTDTaoRaFa3lPLOSnQYBwNqMLDnd/hI751eimfUwR1p5RDLONQH8tiORTPW0NZIdtt1Vc5wui8VkfUaExq8STeK66OWH+Xpu8fUjkUeU0Ga+OOc9X+DyPuOm29hAgH5BaH9sBLwWSUNF1IZF6GnMRI2tubcgBoNajbGGpgD5/pmtJKWgjMalzFqHbylCpXqSAjfu2ghXvk+lZGfTBF8RCXbKrk2Sx3Q05s89lPb9MbXRxvLNGgXpPpoiQhIB5kVfl90AH1AwEOq8O6Qx/wAfqii8agMzloaYtTWCe3vhgDGRDt+doWFlA1RhA9KTub+GDx/i+mT0iIRpeoBtOjYC+17Y9/f12/0vF4G/Ccv/ABOnpipPf0C7b5+a/wBTgPaQOGVShCx7+bXkMfJxdji+/tmQy2gKjdtkY8Faolr5uhwbyetgAefaDbwgnvZIMg/tkbjfqAUVMS2B27NXb6VgAZmQWV+cMOSooliRzfPfNqDYjrsSe4uiPa/c5rV+JRIEMjqB0jW4gC6F9/plFL8b6WNfNMm8MDwbPy/S8DpdLLd2OwruDmpAaHHcV6Zw8/2q6VAK3N5aNLX96yvP2pmQBYoWNduf/YYXVdrq/BY3NOoP98Qb4T0wJO0cZzLfEWulPljC3+f/ADzcXh+tl7uR/TJ01Msp9dhB0YBxtH7ZW/FnxLEIWAYXXuMqB8Fyt/EkP7nIeLfAKrEWLEkDCz33Xj/jGrDOSPfKd2y+8W0AViMpJUznNPXnMrC5zMmRmVm9vN41EDJbM2BkxGclrpjx7QC5mFArN5nbtOOfX1fqdPc4Xew3eYqFGw7a7n68cA+mT8Q1DdQVbCHzMQFFWp4onzGjdDHNQ4EkXI/m9R/hyv8AEPE0heQOeZQNlc7jt27foe3fOr55TxGEvIxVpCgVDNt2BWHzAbSCXO3uARxxzlhr5vxdOu5yS9hlRdi2j0WJHN80B+eV0niiaZWic20qgJXIZ+mIypI4XkA2aFHLHU6hEXTLvU7JYwfMPRGUnvgKeO+Hhp4lZ5yZyI3KBFjKje6iTy+e9rAAehN8Yj4zpCZpXBkaODpHUU8aBioEi1F0yJCiFWNkWKHNZeeMeIRkwU6mtQhNEGhtcE/1yn8Z8SCHUxKrSDWKAjIpKIxiEL9Vv5AAA1nv274EvEvDUbWxIW1B63mZwYlhLwp1ItydOpWoeooBR6gDH9RLJ96TT79RteKRjIRpwtrs8ijpWxpiSew4/TXiGsTraMqWYRO+4hJDQOmkQE0vqaH65rX+LR/etMw38CcH8Kb+ZEqhs55XA8r8T+zF9TDFK+pLagTJpFbYv3eonaFOFG4r5K3Hknutc5Jfs31suo1W7VKmokX8d2T8KWF2HTMSqNykNC3cL2XbncdZxIumEMxjGrOpE3Rl29PrGcxldu/fvO3gVRBv0x5fFE+/SCpCTpoxt6Um+1klY2pW6pxz9cDh9d8MajUQ6Ix6x45J/wAYuY4gXlijEis3SVWL1ZXcW7c84CX4X1bdHVvqin3WYKYliiD9Z5FjlZdg6fmLXbA0O950vg2uYzQ6donP3BX8wovJadGM9P5o6Rju3etVeOyq0kGqQJKpM7OrbVpWUxyrv8/FFeR3AOBymq+zyaPU/wCq6qQfcokRIyEZmhlMjOvUoLtJ6gIdW/XjJaX4IGonX7xrZJI9agnWMNHG0RiVOgGYXZRZtoCqo4Jris6TwbxsTCfVTQ7QQikLJC6IsYYgs28dzISBXau+Umu8E0z6OGb7nHJINqSW0ab5AKdVZHLK4YE1tJoEUO4Aej+FNT0wRr9QYtc7KxAjRoppDsLErzL/AAyrAbAeDfpnU+GaN9HCI+tuh0XShe2lVpAQheQU9R7RItLRvaffjnJ/s50RhhcRyL1niCldRGI2L1xEOobJ5IxPxD7NNNHqI49shRyvU3zeZLbavy2nnPlBYrz79sDuZfGYYJdW0zxpsjjZP9ZcPIAJQAxL8m14A7Bs5mP420OjR0SeFnkVGHRExVXYhZAQrENtXzCzZog4bw77PvDhqGjGlDUu1d8hP4i7jKA1bWYAoaHIo/XHPC/h6NYpz09IBCemrxfytHTlpLQ25tQVUkdwO+BQ6n7Q4Xh6MWlm1OxxsZo2WMxiudhbh6LL2rsfpm9f8Sa6eRXh8OCCIWDKWZlHeyeNooehHbvnW6WaT7tJvjQTyyBTGgddrBVKoqFLA2Lus+5w3i+pZirx7dssY6opmIhDHzfKNpBZl5v144wOB8c8V8XQF5OjANnoEsi+wLMxJv0zz6bx/UmwZnAJshTtB/RaGdl9ofj5nmYX5EtVA7UOL/XPP5hznO5Xb2YcU1uwR9QfUk/mScA2rOEHy4syZGtRttWcd8N8feE2prKxlwT4NR6R4R9qFMOqoNeoAGejfD/xVBOLVhZ9M+aycd8P8WeIgqxFfXNbc8uOX0+qdoYDkYt4rDcRH+yc8h8C+1NgAkh/XPQdP8YRTRUGFkZrbj4WPG/iWKpG/POV1A5zsPiUXI1e5zktSnOcvr3+8SpGZWbzM046YMZabisWzC2TW28cvFtmzMheay6c7lt9cSabeXe66fygVVgWSR63hNXGW6LghVLJYAHm3DsT7fTF9duVioYKGAulZq9CSey8cY3rZQBGpZVt12jkkkdh/wBc6PGDqNCJZJLJHTVQm0kbWK7i9Due3f2+uLwRfeWJkLCoI2QBipV3DFnFevlFH0rN+L7w5CswLR+cRoDS2aclm4PzAVyefbNa+FV2VKydVViHTTkq3CsS10Fvvx82BDSr965ls7dJEy0WG15BIWkFHhrQUfTCndIvh8zSOTujtQaQs8Mm52A+Y9qvgenfBeLaJgypGZCwhZSItkdQ8Dln3Wb+UCj35yE+pLLEsG6RYY45/L049ibWWMKCp3tQby8DjvgP+Oab/WtFLuficoF3HYN2nnJO31Y0OTdVxVm6vxrSqy+IysAZYlUxMfmjEcCyxFD3X8QseO5vC+KapnZTGXlXTouoZt0abQySBemFjO9ym801DkepwfiehikngDDUSDVBQZOpsQKivPECqACRrXswIAu/bAabSgeIxSG98ulmDWxIUK+mO1R2UWWP1JOVenhXpRyAL1/9JsGbjfubUvHIpPf+D/L/AIQPQDC66VhM8tu0WmkELMZX61ydLqmPbShVLJYIs7TRFcz/ANFR/wCkChhYHpmUTGaTqPINkRqm4UI22zyefbAQ8LQdLw4r/E+8Tq5oBzaak6i/X5lUn8lzeo0ATReIxxqQqySGlssQYoHk+pJBYm+94GCJFkXUtGgil1EsQrqjUKfxF6rTb7feYaKngArzxh/CoPPH1lRvvcTSqqmRSjqiN0y289W0YeZubX2oAN+NyKZ3kUqYVXQPKRRXauqdrauKEdH/ACgYUTKuv6tjpjVlS9jpiVtCict2u1237msWj06rpZi2n06yicwAKlxANIkUW4cb9ocXY5r2w7aFok1caLA8kCrJHK8UYanjdrZY1CllZCBQF8X25A6xIdFFIdp261WibjiN/EQV2n0BUj9KxjxzWxodZG7KHmij6VkWxrpKF9yJK49NwPrm9RoFlk08KbYRJC8rPHHEHO0xKqglSALksiuarFImeaJpARE0OlSTbGqhJJSJGbetedPw62n3J70QDWj1yB4oi69WPWzM1sPlYTuHs+hWRf3r0w+qkTp6xVKfxFZVDKN1RQsarvypH54PSylmWcMwDarpdP8A+0Iz5fk7b93m3d/Ttlr4YHEupVn3U6FPKAEDRClA9gRf1s4FY2vQ6rrAkpvjX5W3eaJxvC1uIG5Rde/scHHqAoZqYiSGWgFYsCZXdVYAeXh/X2xqNWMSRSOzhtVIjsTTMoMjbTtqgaAoenGDWHqN0nLFIxNttjdq6BGu7JUNQOB4n45D5znPTx533xf4UyvuI+dQ4/7ws/1vONli5zj9fRxu8Yr2FLkAl41q04AyUcHGGaRaHFpVyw1PGV0hwaLMMgcm2QOWI1eM6fxF0+Vji1ZmVFivjDH5ucHqpA3IxLMvM6dJlpjDNVkszB7RrIHCHBnNRzzjWZm81lY0+v5pVVpN3qL/AE21mTR/hR33Bj/PuLwet0wZ4yVBBIsnkji+M3q9PvfYPKFUNdA2b47+1Zt5WajXJDI5kIUMikE+u2wVHuee31wcgC6aIMQCGhuyL/iKawEcHXYdl2oDwFssSR3IPA29vrhdQWaCN12r5k3UotvxApA9gecCXiHikcE/Uc+V4gvl8x3IzPVLZ5DcfllRo9eNKvnBcyaVABGC5EidS0bbe0VIKJ44OX/j8TCNSjbNrx3tAth1EG2/QVd4HWaQTahkcnakKlQGZadncF+D3AUV7c4FOuo+7KyqjzdTSRRjpozASRRtFTUPKp3A7vocfmcKujUB26LpuKxS1Q08kZble1kfvmp3aSDRSs7X1dOSoNBmZqJb379u3rjfj2muXSvbeXUKAL8vmSQEkep9BfbAofEpm3TQLHIV1UySK5G0r/D646b07kdOxtB+bmqy01WpY6yOQRS10ZlohA1mSFhSs4JAo2fSx75X+MQqV8QdgOohj2N/MqpFE8W0+nnL9u5vLHV6ZRr4ZK8zQzqTZ+UGEhQPQXZ4wOeV26y6RkBSPUPOB1YRMykSSLGY99AhpDzd7VBrm8Z8HSfqIrojDSRtGNsse8lwoRpR2Q9JRwCeWJ44zVjp0COqPFb5rdu+8Wfr/AJ/7v0xxdCL16RLRkjUgDuXeGUX+ZIHOAnpJfvMeqjTb+JIZVbqEFQdpjkG6OnAeMncLU13yel1cjQT6h2gkOoqIGJptpKhoFWNDGSxLlz35/IYXwmeOaTT9MhlXRFJF77dxgCo49CCjjaeeDg0YR6dXYUkHiEzt/soJ51L0PRd4P5A4G9ZrWXTw6gSxwtADFuKSOxJCxSRNCQpvcit83G27IzPFNBJCFjRyK0xWYRRlyYFbzO291o2z1ttvM1DgZJ9RHJotbIrqyzPLJGbHK9ONLWz2JjYj3Bx3xfx6KCUyMQyyw9MbCHIkDMUUhboNvPmPA284GR6W9WEWbhgNRsEVw7lCIrbi92QyNQNcWe+G0+vYSSSMSqSBqfYtN0Awby7rWwGIu72+mb0eoSN9KN4bpwOhIN8hYfUf5Tiay79unKuBEZT1NjmNldZFj2kDlqk5HFbTgHQM0ciyCRSR94UJsLncbBU15WDDkc1fc5qfw/dHCiF9zqzglwpoqC4Z1WzZYD+vpm/C/FN7Mzo6dKLotamiwO5mFdl44ujyeMyTxIpBDMil+mu0jhQwICmmPFggf1wFPiDwn7zFEqg+ZTtJ20tKSE4HPy1nk3jPgrwuVZSCM9sTVhFgBHN3/LXKsDXPa2GLeN+Cx6liGXnYK5XcOTzmbjt14+Tx6eC6zT8DJLHxnX+NfCTKrEC1U3+l9/yzmJo64znenpllnSk1+Vcpy11vc5Uz4jQN5rMGZljDWZWbzWVGZmZmZF2zMzMzC7ZWa2ZvN3gQ2ZmSzMD651WqACf5hgPE53Qh41BsBfMQB34N/r2zGW2N8+T/wB8hrxaRX7j+4zq8JTWSSQBemAWZaIb6cl6WzxZ/fGdVPtgSNRuJ2kUbJCkMzUB/wDLxwj8Y/7sf+PEvDP4i/7pv+KMAvi3iDPGqooYyUyhSSaVlYnsK7Ac++JeMys4jkSXptJUdohZijNRBv5dpPzdwScP4R/FX/JN/wCYyQH+qj/ff+pwN+LgxpDGTx1YQoWM+XbIoUsS9BQaHubwfjRmZ1SM7miqY8Ko4JCKCQ1s1N9OMsviH+Ev++g/46YOL/tUv+6h/wDFLgUGu0izajSuTKRLR3gxonEbyxqyhakIKng2F/XN+Ju4kkmDsU0h2tbU7blRpipUALtUr3Bsg9sLoP4Ph35/+nmyPiA/A8Q/zv8A8CHArZ9EvXbV8/hzjTklpOoyFkjZ94cUdz8cdgcsdPp/x9TvXhEjZfxJSxWpfmJbv5e3peLSn/V9T/8Anj/zEGWg/wC0z/7mL+8+BzccCwR9YojNqNNLMwKJSyqiOKIFsKevMT8oN8nHJvDRC3RG1hKICWKJvVnm6cxU7eNwogehJrAgXpNPfP8A9Om7/wC4iwvijElSTz920Zv1v72vP54DsulK6bWRxtt6O7Y+1TIEMCyhQxHoSRu5NfvlpqdKs0qRvezoM9AlfMWRd1rzag8exN4sf4Wv/wA0w/QadKGLfFspSLTspKttkFgkGjpiSLHpYBr6DAzTSmSNpnJ6sf3fa1mwNsZav8xZ797y8MO3UykFiXhXuSQNrSAbR6d85PxZyup0yqSAYoLANA1J5bA71llNqn6t72/h/wCI/wCK8CTRqEhKgbWgXqUO4EkJJb9S/wC5xw0Jr42Cb/uhzD+3f+pyrgQew8wYN/tDebB9+5yzi0yCwFWu9UKuu9YA45FCtdU0bhPYgSPwP0K5YBRv9AWjo/nx3ySaZaHlX09BgnH44HpsPHp+2AlqdrrXslMPyYWP6HPNfi/wMRksvykms9bP8/0//XOL+LudIb582ZynTpx5WV4xq/XKjU5b6vucqtTnOPXS+ZmZgzTDMiTkjkDgZebvI5mESvMvI5vCt3mXmsicG2y2Zkc1lT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1" name="10 Rectángulo"/>
          <p:cNvSpPr/>
          <p:nvPr/>
        </p:nvSpPr>
        <p:spPr>
          <a:xfrm>
            <a:off x="500034" y="1714488"/>
            <a:ext cx="8358246" cy="3693319"/>
          </a:xfrm>
          <a:prstGeom prst="rect">
            <a:avLst/>
          </a:prstGeom>
        </p:spPr>
        <p:txBody>
          <a:bodyPr wrap="square">
            <a:spAutoFit/>
          </a:bodyPr>
          <a:lstStyle/>
          <a:p>
            <a:pPr algn="just"/>
            <a:r>
              <a:rPr lang="es-ES" dirty="0" smtClean="0"/>
              <a:t>Se puede concluir del presente proyecto de investigación que en la actualidad el valor de la información se encuentra en aumento y es vital la protección de la misma puesto que la delincuencia informática abarca todo tipo de comportamiento no ético, antijurídico y no autorizado empleando actos ilícitos, ataques e intrusiones a cualquier sistema, datos, equipos tecnológicos, entre otros, violentando sus accesos, alterando su funcionamiento y en su mayoría robando la información contenida en ellos, motivo por el cual la Propuesta de Diseño de un Área Informática Forense para un Equipo de Respuestas Ante Incidentes de Seguridad Informáticos (CSIRT), brindará la oportunidad a los expertos e investigadores informáticos forenses en identificar, analizar, y responder ante ellos de forma óptima, puesto que mientras más pronto se ejecuten las acciones de corrección de los ataques, se minimizarán los daños y los costos que involucren el restablecimiento de los servicios comprometidos así como la posible recuperación de la información afectada o robada.</a:t>
            </a:r>
            <a:endParaRPr lang="es-ES" dirty="0"/>
          </a:p>
        </p:txBody>
      </p:sp>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000" b="1" dirty="0" smtClean="0"/>
              <a:t>CONCLUSIONES</a:t>
            </a:r>
            <a:endParaRPr lang="es-EC" sz="3000" b="1"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643702" y="5715016"/>
            <a:ext cx="2214578" cy="642942"/>
          </a:xfrm>
          <a:prstGeom prst="rect">
            <a:avLst/>
          </a:prstGeom>
          <a:noFill/>
        </p:spPr>
      </p:pic>
      <p:sp>
        <p:nvSpPr>
          <p:cNvPr id="1026" name="AutoShape 2"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5" name="Picture 5"/>
          <p:cNvPicPr>
            <a:picLocks noChangeAspect="1" noChangeArrowheads="1"/>
          </p:cNvPicPr>
          <p:nvPr/>
        </p:nvPicPr>
        <p:blipFill>
          <a:blip r:embed="rId4"/>
          <a:srcRect/>
          <a:stretch>
            <a:fillRect/>
          </a:stretch>
        </p:blipFill>
        <p:spPr bwMode="auto">
          <a:xfrm>
            <a:off x="357158" y="5643578"/>
            <a:ext cx="2078195" cy="714380"/>
          </a:xfrm>
          <a:prstGeom prst="rect">
            <a:avLst/>
          </a:prstGeom>
          <a:noFill/>
          <a:ln w="9525">
            <a:noFill/>
            <a:miter lim="800000"/>
            <a:headEnd/>
            <a:tailEnd/>
          </a:ln>
          <a:effectLst/>
        </p:spPr>
      </p:pic>
      <p:sp>
        <p:nvSpPr>
          <p:cNvPr id="10" name="9 CuadroTexto"/>
          <p:cNvSpPr txBox="1"/>
          <p:nvPr/>
        </p:nvSpPr>
        <p:spPr>
          <a:xfrm>
            <a:off x="8715372" y="6488668"/>
            <a:ext cx="428628" cy="369332"/>
          </a:xfrm>
          <a:prstGeom prst="rect">
            <a:avLst/>
          </a:prstGeom>
          <a:noFill/>
        </p:spPr>
        <p:txBody>
          <a:bodyPr wrap="square" rtlCol="0">
            <a:spAutoFit/>
          </a:bodyPr>
          <a:lstStyle/>
          <a:p>
            <a:pPr algn="ctr"/>
            <a:r>
              <a:rPr lang="es-ES" b="1" dirty="0" smtClean="0"/>
              <a:t>23</a:t>
            </a:r>
            <a:endParaRPr lang="es-ES" b="1" dirty="0"/>
          </a:p>
        </p:txBody>
      </p:sp>
      <p:sp>
        <p:nvSpPr>
          <p:cNvPr id="32770" name="AutoShape 2" descr="data:image/jpeg;base64,/9j/4AAQSkZJRgABAQAAAQABAAD/2wCEAAkGBhQSERUUEhQUFRQUFBcYFxgXFRQYFBcWGBQVFRQVGBcXHCYeFxwjHBcYIC8gIycpLCwtGCAxNTAqNSYsLCkBCQoKDgwOFA8PFykcHBwpKSkpKSkpKSkpKSkpLCkpKSkpKSkpKSkpKSkpKSkpKSkpKSkuKSwpKSkpKSksLCwpLP/AABEIAKoBKAMBIgACEQEDEQH/xAAcAAACAgMBAQAAAAAAAAAAAAADBAIFAAEGBwj/xABDEAACAgEDAgQDBgQCBwcFAAABAgMRAAQSIRMxBSJBUQYyYQcUI3GBkTNCobFSchUkYnOzweE0grK0xNHwJUN00vH/xAAZAQEBAQEBAQAAAAAAAAAAAAAAAQIDBAX/xAAfEQEBAAICAwADAAAAAAAAAAAAAQIRAyESMUETMmH/2gAMAwEAAhEDEQA/APSJIy0ZBuxiraWo7BNnt73jvh+rDqzdr98g8wCA/wCE4C+lmKIbPPrfe8JFryIiD6e/BxZtQHJdeVBH9DzkJpgxLLyo23Xbg8/0wNdRjGKHKn3/AL39M3pi3TZiD5rPFEdqGMRhXdgKI2rft3OF0sAbTgfSv64Cp1P4FEH5fY+30yuk1QGxue1Hg2Lrmq9xjBQGGIHsWUH+vH7jAaiHyTKpICgkV9Uuh7C8DEnHRBJAO4Gr5ovYw2p1SI5LEUyUDfqCSR+xzNRFvMa2QCpY0augtcj87xOKPqsqHjaJLNCyVcIPT9cCy0sIBhJHmIo+/wAl5NmA3f4usv58stV+hOL6fzdBqWmNNxze1u3tyuZqYAJHloVEVHrZFAkhr4rdxgWTRbXkruY7/W2Gb0MYUqE43x2SPcbefz5xRZTvL2du8xdyW4JF88VuvjJeDxEEObAkQlOd1KPNtojjg3x/ywH0Y9ILZ5cqTfNbm9f0yDodpA/lcDnkkcGv64PdcDHzDztQobt2/j8uTkEdghQ2XZjfAu+GvuBVVgNamPzEjjYL7Dnv/wAs0hJO70uq/bnIapi20hgOpx2Nn1/QjnIsWWTaK22Ce/f0F1XNDAPEm0Maog//AM/vmyh2m7se2aWfdvA/+UK/uM1ptVasWGBM6aq785N5Df8ATCGUFV/TFp5edtfXA3ATZvJzOaFZCGYE17ZOWUADAzqdhm42Pr6YKOQfvhJJFUGzgRkm4wA1ATvlL4x8WRRXRBzz3x/43d7ANDM3J1x47XdeO/HUcVhTZzzH4h+MHmJ54zn9b4izHk5XPLmN7ejHCYjT6onE5JLzZOQrCo5gyVZqsJpISZFpcic1gb65zeCbMys7fW8GnAtV7VgDD+GQfer/AFwuk4Uvf7/TAxMWDL27nnj9RnR5GtPoAtoADa2L/bAJpAsLmhYJHFgXdDt+mNaEt5ntWAFXyBx39/XBRS9RZFAuyT3oi+x5Avn1wKwab7vuUd2AIokCywXkX7kZMytErIWJYBStHg7m2juDXmyeohkkskC1WvKwIDghjd1XYfvgJWabe4XkKoXaQw3K28gkduaGBiadjG8TE+QA+UA2DZUrxd2D+2KxKy6cclmmNUwBYswI5IIHAH9MstBq90juVYDaqjjdyCxblLHF1+mKSvtjjNNccpJXa1lSzqa49mv9MBfVTN0d24K0Jr5SSGC0RV01jnI6qGSJIyhBl81fMS27zOSoH69+OMZTUqU1F+XeW2gghjUYW6PPJGTl1iBtO5ZaAZW5FqWRasd+61gQTXBEhFXtp7BJO0AhmI2+XlvXD68OX2ALtnq7Zd3lA3FBfmtR9KxLwrWIhLuwCSJIVJP8omlfb9CVYGstdPFS6RmHntVJrmjE/H/TAXlmbrCHb5TIJTyu4c7im0HmyCb9sc8MkfeiMjAQKRuonfYCrwORwOb9e2DnYAzA/P8AeIiPcgmIJXv2YfocfGnCS6jYPM0St6klvxQD/QD9MAY1AKSVyVmLAUeaZWrt+eKp4mu7r+YLdUQd1ba3be/cZuZFVFEflV9MC1ccB4wW49aZucNNp1EwiAqMspKjhb2SHbx6EoDWAxppQY4zwLcGrFgFiR+XBGR1c6hmWxudlK/X5b/asmIzsWmNJNt9OVEm0Ak+lf2xnW6b8SM8VyCKHJ2k3f6YFd1QQEHzKrbh6jj1/M4bqqTYraNt+3r/ANMH0Av4lWXLAihXG7b/AG/rhNLoAFKgA7l3ews9+3pgGUAi/QPx++ZOBZPrYwa6fyoq8cXx24rj98m2n3Mp+ne8ARAFfXvk9oJr0wLw7SWJ4N/0zmPHfi6OJCFa2/Pt+uS3TUxt9Ol8Q8QSJbYjjPO/iP47JsIeM5fxr4rkl4LGs52XUk5zuW3pw45PZ/V+KM5JJysmmvIGTAO+ZdUZXxdmwjnAsc0lFj5zRGS0uEdMIDmEYTZmbci6AIyNYZlyDDKlBbMyTDMysvrU103A9zgoNSsjrt5pTf613/bCwpSSbqJBPp9LGIHTiKmNHeDfA7hS3FDtnR4zmz8KZR7vwPyvIQSK0ke08GNr/Ly1/XI6TTbWXcb6gPbimAviu4r39s34T4cOpLahCCK2s10RfJB5N3gKzQhI9Uq8AEnj6xIT/wA8V8Y8pbp8BtM117KyUeP9lmx2MUdQXDLspqDksy9MmzzV0KxHwzw3YwD2OrESu1i1KtExkOD2DXxQ78YDUOnVZykflDQ35a4KvtDfnTd/ple0dacR21HU9NjZ3bTOQefr2/XGvA9D/FZTKhRunTlXbaqhl7qdvzfKMTkO7TTMTIF6j2pROoW3AqRVbSWIIHpxgDkTa5gUlYzLEKBIpGjZmQG7AJT+uYxO8afcwUT7b3EPs6HVCB+/fi+9YOLRNtmEshWVSjsxUO4ofhMhQgGqIrb3vveR6Lfd0mDkvLKsiExfimRvKq7d4UeW1rgVeA2S/SO0rcWo6bsVBd0EiCr+quAT9PrjfiGkuVwmxBDCJBSIQ7kvQaxe2k9KPm78ZW9fZpH6jqCZfOWVhJ1eqGK7FJHoOxrbzdY18QSyo9oUV3idWAEsn4amzJQXy7Sx5N/N2OBtmV906ogSJYTt2Dc29FkJ3/Mu0OKr1Bu8f0hJcSHhHmaEAFwwCs6oxfdzbKeOw3fnaGq0jjbEhhVdSiJXUYuwjX5ozsqzGKs8cDDwzONSIaTYs5lreS4ZlaTpWQE7sWrdur09cBvT6dFGpJjKdMVQdiWQp1AGJJAJLHj0vIx6HYjq6sXUJIBG7c1wvme2G0rV3Xr9MbCl31KbT51jBAaMsh6ZW2G7i+CPesF4RrmlZ3ZBwgi8jI4sWWJIbizVD6YBmQJAhHUIYo1CjRZgxYsRdAn9ca1rU8YJYksaO0UPK3c/8sWk1FaNQwIIjj58u2xt7NdHtjWv1YPT4b+ID8p7Ue3v3wEEiJk7ts3MBYXZvI8woc+/PveG0rbQzbiQnl5Wu3PHv3GQWU7wm16EpfdtO3by1XXezVYaRwRLXupHB5oKf+WABpTtWuGFiqs9r7A/rhZtYsaqWYcD378c4lqfE1QmZrCA+oIPyjmj9eM8t+L/AI3aXyLwo/c/nkt03hhclj8YfHJJKRnygnkeued6zxEueTiuq1ZPfEjPnL29cxmM6HkmwXUyLtg7ytJtJgi+RZsjeE2ITgWyW7InCC6NuceZcroGo5bAWMlWAbcgVw5XBsMADjBHDPgTgRK5rDKuZlR9VaXVbi4r5rI9LFVYvEolkdyjAFYx6EbjYIG7nji8sI5VJi29/wCtbaP9ayaQBZZAoolFP62wvOrwqrw3xB3mCstiK6IKksflur4r1q+Tj+j8UXrygBiaXgUTxYPAP1GCBG3T7a3bwPrW1hIP6YDSqBHpSPm6oU+/O8SA/wBz+WAQ6pXm1CU3mjQEBSWHDq3A7dximg1btLGJI5E+7owLFHIdmVVBUAXVAnmu+F0MaiLStQD9amPqWbqCUH9eSPoMf8L0ix6jUAX5hE5JJJJIcE2f8oFfTAV0GtVJNQW3ANKGW0k5HSjB/l9wcqdXqUePUqrDd1t6A2NxURSAWRxZUi8s9JEYn1oUszDY4LEkljAT/dewxTQ6YRNpukSOvC4drvcwjWRZWv5m3E8/7VYAfCvHYpZ5JdwjTZGg6lIxYM7Nw3oNwF+vNYquujXSadt6HoSqzLvXdtV5EYhbskK26vphxvTR6hRJISNVJHvLEyBWnQFr9Dtc/l6YHxLT9J5NPGSsb/dj3JKCTUGGUIx8y7gB69yT64Gl1kcul1sqOpSQs0dkAkLDGhYA8gEqa98tfEPE4oNQs0zKsTQMm8mwGEiuE49WF17kVlbqtIVi10MZ2dFQ6MVDuqvCzlFZrPDKaJur/LHdX4Yk82niIVUeKSRtiorll6SoLq6HULV6kC+MAmj0xWHw/cvnDxKbHmAMMtKfUd+3vk2mVWeGwJm16SIn8zIzxvvUdyuwOCfTaRlTo9P95UcKjRaZpLWOMb5lmmhDMNvK/gny9vOfYYeKBH3asoi9JoFVFRKMcscDy2a3WTMa542D3Nh0A0e2bVrGtF9PGwod3b7wt/ndZHQCOV41Sih0oDgHsN6BFau384r88hBowurmVlTYIEdAm8NQklU7muyTXbsP3OVkEH3dOooXfq06nG5QspaNRe0guoEo78+XvzgWuhRelowwG0CqIFbhGyoK/Q1gII1a91FVim6d9gFlYWD6UAvPsM1qfD60+ogI6vSUFd7uqspUv5gp9CD278dsJ4n4QsghiUcKnUFs5A2BQqABux3c/QeuA7pk/FRiTbQc2eOCh7enc4rFMsaq5bbuRy7fUUdx/I3gjrSfx9xWOMKpsm6cIzG+wq14r0OeTfF/xT1JZBGSEJ7bibo967C+9DJbpvDC5Ux8Y/GhkHSRj01J5J5bzEgnPPtTqLyWp1FnEJZM5+3skmM1EZZMXZskxwZypaPHJebbFlasZjN4AjmiMOY8iVyGgjkThGrBk4NI3lhotX6HK/LHwPwxppVVR64q4rFtMauuMVePPZD8JxJpBvABA755Z40ESQhTxjTEvlbIp3jyHTxouDmqGRotVZmElrMw0+oNNpNrK5C05qgoBW+RyOT9bw8aXOysoA2AqQzbj5iDdHgfTAxNIXVCh2obu1sgfL5b4/6YZ9YPvAFG+mRXl3fMD2u/fOz55DT6QB1lKqEdyoreHXcaDF93m3ECx9RjEGgQ6ll6ZWl3q+9tzMTtc9+B274surbeunKGkcPdrexTvUbL3XdC6rjLNp/9YDbJK6TD5D33qRx398Clj0wEom21G05RWEknV3ljF1DZ20WFVV+t5LRTs0iykusWobpowkuTy7+nvDLtpqaq5Fi79JSPICIejLsGoEgk2NXT6nWIK/Nuvy8CuQbxbT6lgYdO0UtQT9TqdN6Mal2jpQN9neFNqB5TycCXh8zmVZCXVNUdsbh0Z2MauY+opi2qGUMQV/I4Lw/SRo87BtRGNKrAFyjAxsDK7IjJSLakCqsD2zekmYfdoDFMF08pYymGTY0aJIse2l3bm3rYIAG1uTxjOpdJH1aHqKk8CIGMM9WUmRv5PTcv74FfoYmkWSKbfENQjz0elJuRgokJqMbHFpaiwL4JxRYEfSzztLqKP4bdVI2nuF9kW00uxi9MAezNZx7w3xjqTQtJHJF0dO6OXjl2tIzRCoyF8y1GWuhwy4GedW02qQGnOpkkjDJIA4Ekcq1a9mKkXgBV5ESdXMnXmdEaJlikkcyx7I9kqlUCbVc3tAXa936s6jVFIU1EkrRtpiybVgVpgdm14yd7KykBX3VVKG4xLU+LI87asLIojbTeR43WV1QajqlUIslRqOB/MUNXxjh8RjfTa47ipnMxRGBWQgQLEp2EblLFCQDzyPfAnr/DXgWKKOV2foSoelApkaLgvLJ1JdpIZtwrklyAOcPHo13xxRzpt1KQuqLExR0gVSrM7OSgZERfc7Pzwuq8dhinimL7lOneNggLsrbklW0W252sO3Bq6zPDtZGkPh4aSMMlBwHU7b00ookH0JAvAcXXk6wm1vaNOWKMITJZl6e7de+j2qvS74yvhXerI0q9OKGZY2aN0QKrgmRHtur09qL2XtdG7yR8ViDmDepc69ZlNjZ0mfrM2/5RQDrRINjtyMBNqklhj0yOOrDHOG8yhTUbInmJo7yyEUfz7HAtdJqmaPUSSsgLIA5dXi2KIiA2w7uDbNd83XFYxq3ZY4pQ8S0gQMxchuoqhKXaDe4Kf3yOh8Wh1EkzoylDDGvmIHnHVYrR9VDL+p+mA8V16jwsMCpZYIyvKkhqQDBJtwXx18RGMNpoyNo2B6N26KFIuhxwOPcZ5hqp7yz8X1BZiSbJJv8AP1yimbOG9vo44eM0DLJiznCyYFs2iGayVZsR5GdBkZinGodAzdgcc/0OUFtx9MWtY47pASGsE8mGnxY5G8pIy81mZgGachIYSzADuc9m+zr4PEKiWQc1fOcn9nXwmZZBI48ozvPjb4jXTxdOMi6rjE7TLf6z6pftB+M+8aHge2eT6nUljZw3iOuMjEk4gxye2+sJqN9U5vrn3wZzV5rTjcqIZjmYLMxpnzr7Fi04WdiO7ICf0JyvlQCJ2/nExN+u4SgDn8uMIJH39S/Jez0urrd8va8DqfDQdUl9TkFrtRGWUCvJVMR75t52dMCEuAOqJ7v+bd1ttX/lNV7Y+dKF1iPzbxSDknsDGQAPTKXUaA9cz7m6cbgMNy0WFAy9PbtJW+554PtjOr1MgkaUMenpyUc/h7vMEMjAbKIUbfXnmsB+fShddG9kl4ZhyeAFaEgAdh6/vlPHp1EQnABm+/kM9ecg6owshPcgRmq7eUYfX6iQStLuJj0xKO1R7vOE6m1dlEKNvci+cE3g9+Igb5x5Wls9IQNKuxdwi2+Zwrjz/pyRwDun02zxGQ2xMmkUmzYG2dgAo7AANgo4jHq9WyszM2mjcBjYBU6gKqj0XgcZEBz4hs3yhhpmqQpCFYCWPcirts0WB3dvQXiaaib7x1t5ETyfdQ+2LdayMFcpsrYZSy3d9jVHgA+B6dYjoXj4bUadzKb5lbopNvcnlmDFuT/iIwbF4dJ4iFlkLJLKeozEuN0MLFr9KskAUB6dsj4J4Zs1Op2yToIFGwSJGY1SXe0hhiI/CUlD+degrBaXVSKskk52R6qKTUDyRuSqRIGR12jaxi2tQsdxfGBY6TQdLUyaeEtFHJpVk8h+VxKYiy7rAZlIs+pW++L6e30vh0TsxSRkWQFm/ECaeVwjG7ILIpI9a5xP4c0ssDOJJJOo8CSpYWd+ipIEC8KQULjjm9/c5nTZvD4AHdWkdEhXaiyRzdRgp6g4UrTEkA8AijeA/q3kGi1CrLIo02pZVpjuaNJI2RCx52gNX1ArH/GwXn1R3sDp9KskIVmG1yZ2L0DTWY1Xm+AR65TQwSfdvugfdLJLJFJu28tXWkmaTuQVKtwt+cChgPiLxISKkrzdKo369lIQyLM0b6YkkiUl1egK4s2N2B14lc6zTsXbZLp5fw+yAgadt1erctyewxbRbgYZtzlp9RLG4JJQL+NsGw8Ls6ajij3vvnLav7SYHnibTnUal0EgUQ6VtpDBQ1Weew7dsSj+Itd1vvEWin6Zd9qStGkSzEMJHC3Yc0w5NWTQs4HcIX6EqtIzN976Rc1uCPIlha+WlcgV2xfxLQdTdpLIQyEAk21HTmVE3HkgOL55oVnPRa/xaUOn3TTAahTP5pmuiI1tSnIIOw+9nBQf6XaJDt0u6Wa1kaR+sZArL3AoUqEVVVgnTzbxrw1o5GVhyrEH8wSD/bKGaHPVPEfhvxDUgK66S4lcsVL9Slcht7V5juBOJD7L5m53R1uVSQWI3OFKjkf7S/vnLxse2c0s7eXvDgGhz1lPskc1+IlMGK8Nzt71mR/ZC5UHevmNAUbJF2Pp2y6qflxeUxaUnOy+Gfs+l1HmI2IBe5h3H0HrnSRfZVIrBllTyjd8hNUao335B/bOij8G11f9pXny8RqBQBy6Yy5Z8H8O+CNPpxtABY15jRP1r2zzP4s0u12H1OehH4Y1jctqW+UH5f2ym8S+zaRhuaUsSLPH/XJljs4uTxu68e1A5xY51/i/wlsYjzH9KypHgfP837ZmdPTlfLuRS5dfDHgh1Eqr6XznQ+BfAYnNU37Z1R+zVtOhZHIIF+2X24+UxX2oki0WkCqRdf1zxr4j8YaZySfXD+Pa+YMVZyQPrnOyzMfXL/Gsd4936gxyF5pnORvLI45Z7SJzWazMrG28zMGZgfWzSmjFsY2/DUa2ltxPvx27ZYamS5IyA1Ddflbi149MTlgG2SUj8RWNH1G08KPYfT64zrIfxoXtu5FX5eUY3XqeM05K7WTNslhEbnqP5W2mtshBckfN5eewPpkdcH2aiJY5GExG1gpAAdVV7B8xK0W4BuxhtVpVYaiUgGRCdjfzLsQMoU+lnn63jWrhufTSEtZLLtvyjdE5Jr1Ngc4FX4jI4GpiWORvvDBkbaQAXVEktTTHbt3eUHg5ZarWD71CwWShHMD+HJfm6RFLVn5T27Yj4rpVf77IwHUhQdJj3jCwCVWQn5TvJJI71z2xTVxBodbqCA08UgMbEeeMJDC6Ip9ASxJA77zd3gWep1o+/QuFkoaeZT+HJutpIGWlrcR5W5AoeuU2slkWIxnTzmNNX1upsIHSWQ6v5T5924dP5a5u6wniEC9PWaggCeLVjZJXnRUMAjRSeVUqTYHB3n3zrPEI7jkHujj91IwPJ9b9q8KB9TJptSF1SLFsKhWURq9Sb2G1g4l4rnyG+4xXx37QdKNFpCWMhEEkYCKwYltOIHc7wAoU2CLNntlf8Y+JpFFL1tUHGo8N0yRaQdRisvThImII2R1tJscm8H8T+DFfDdMirE0mg+6tsDqZD94G6YSxjlR1TGBfcEnA6Pxf7SINNJpZ2WSUnTvGqorIWDmFupcigDmOtgs898WP2gxRyQaZop06MyTmVo2CBCzsQyEb1H4vT3VQIvkZUTeIzSzdeDqz/d/EI5J9DOB1oJSHULDJyDHwy1xRUEjC/DcX3mfTldQ8+l1A1UA6y1qIpNqagxSNZ6gBjVlINd+2Bcv8Xwt4gY16waSVyJEV9u/7tHA8KOELBhsFuEI57DviPw8dA+q1W6GSYxCQGWeKeUFjI7BxasVZUIUqwBfbYrJfE/iNxTzQkiSTQTalCpNqJdXp0lKkdvIrA+1YfTVLp4DJqpdNJKfDHaVLLvK0EyKHO4Vv2DzGxdWMA2h+0+PoRTDTaoRaFa3lPLOSnQYBwNqMLDnd/hI751eimfUwR1p5RDLONQH8tiORTPW0NZIdtt1Vc5wui8VkfUaExq8STeK66OWH+Xpu8fUjkUeU0Ga+OOc9X+DyPuOm29hAgH5BaH9sBLwWSUNF1IZF6GnMRI2tubcgBoNajbGGpgD5/pmtJKWgjMalzFqHbylCpXqSAjfu2ghXvk+lZGfTBF8RCXbKrk2Sx3Q05s89lPb9MbXRxvLNGgXpPpoiQhIB5kVfl90AH1AwEOq8O6Qx/wAfqii8agMzloaYtTWCe3vhgDGRDt+doWFlA1RhA9KTub+GDx/i+mT0iIRpeoBtOjYC+17Y9/f12/0vF4G/Ccv/ABOnpipPf0C7b5+a/wBTgPaQOGVShCx7+bXkMfJxdji+/tmQy2gKjdtkY8Faolr5uhwbyetgAefaDbwgnvZIMg/tkbjfqAUVMS2B27NXb6VgAZmQWV+cMOSooliRzfPfNqDYjrsSe4uiPa/c5rV+JRIEMjqB0jW4gC6F9/plFL8b6WNfNMm8MDwbPy/S8DpdLLd2OwruDmpAaHHcV6Zw8/2q6VAK3N5aNLX96yvP2pmQBYoWNduf/YYXVdrq/BY3NOoP98Qb4T0wJO0cZzLfEWulPljC3+f/ADzcXh+tl7uR/TJ01Msp9dhB0YBxtH7ZW/FnxLEIWAYXXuMqB8Fyt/EkP7nIeLfAKrEWLEkDCz33Xj/jGrDOSPfKd2y+8W0AViMpJUznNPXnMrC5zMmRmVm9vN41EDJbM2BkxGclrpjx7QC5mFArN5nbtOOfX1fqdPc4Xew3eYqFGw7a7n68cA+mT8Q1DdQVbCHzMQFFWp4onzGjdDHNQ4EkXI/m9R/hyv8AEPE0heQOeZQNlc7jt27foe3fOr55TxGEvIxVpCgVDNt2BWHzAbSCXO3uARxxzlhr5vxdOu5yS9hlRdi2j0WJHN80B+eV0niiaZWic20qgJXIZ+mIypI4XkA2aFHLHU6hEXTLvU7JYwfMPRGUnvgKeO+Hhp4lZ5yZyI3KBFjKje6iTy+e9rAAehN8Yj4zpCZpXBkaODpHUU8aBioEi1F0yJCiFWNkWKHNZeeMeIRkwU6mtQhNEGhtcE/1yn8Z8SCHUxKrSDWKAjIpKIxiEL9Vv5AAA1nv274EvEvDUbWxIW1B63mZwYlhLwp1ItydOpWoeooBR6gDH9RLJ96TT79RteKRjIRpwtrs8ijpWxpiSew4/TXiGsTraMqWYRO+4hJDQOmkQE0vqaH65rX+LR/etMw38CcH8Kb+ZEqhs55XA8r8T+zF9TDFK+pLagTJpFbYv3eonaFOFG4r5K3Hknutc5Jfs31suo1W7VKmokX8d2T8KWF2HTMSqNykNC3cL2XbncdZxIumEMxjGrOpE3Rl29PrGcxldu/fvO3gVRBv0x5fFE+/SCpCTpoxt6Um+1klY2pW6pxz9cDh9d8MajUQ6Ix6x45J/wAYuY4gXlijEis3SVWL1ZXcW7c84CX4X1bdHVvqin3WYKYliiD9Z5FjlZdg6fmLXbA0O950vg2uYzQ6donP3BX8wovJadGM9P5o6Rju3etVeOyq0kGqQJKpM7OrbVpWUxyrv8/FFeR3AOBymq+zyaPU/wCq6qQfcokRIyEZmhlMjOvUoLtJ6gIdW/XjJaX4IGonX7xrZJI9agnWMNHG0RiVOgGYXZRZtoCqo4Jris6TwbxsTCfVTQ7QQikLJC6IsYYgs28dzISBXau+Umu8E0z6OGb7nHJINqSW0ab5AKdVZHLK4YE1tJoEUO4Aej+FNT0wRr9QYtc7KxAjRoppDsLErzL/AAyrAbAeDfpnU+GaN9HCI+tuh0XShe2lVpAQheQU9R7RItLRvaffjnJ/s50RhhcRyL1niCldRGI2L1xEOobJ5IxPxD7NNNHqI49shRyvU3zeZLbavy2nnPlBYrz79sDuZfGYYJdW0zxpsjjZP9ZcPIAJQAxL8m14A7Bs5mP420OjR0SeFnkVGHRExVXYhZAQrENtXzCzZog4bw77PvDhqGjGlDUu1d8hP4i7jKA1bWYAoaHIo/XHPC/h6NYpz09IBCemrxfytHTlpLQ25tQVUkdwO+BQ6n7Q4Xh6MWlm1OxxsZo2WMxiudhbh6LL2rsfpm9f8Sa6eRXh8OCCIWDKWZlHeyeNooehHbvnW6WaT7tJvjQTyyBTGgddrBVKoqFLA2Lus+5w3i+pZirx7dssY6opmIhDHzfKNpBZl5v144wOB8c8V8XQF5OjANnoEsi+wLMxJv0zz6bx/UmwZnAJshTtB/RaGdl9ofj5nmYX5EtVA7UOL/XPP5hznO5Xb2YcU1uwR9QfUk/mScA2rOEHy4syZGtRttWcd8N8feE2prKxlwT4NR6R4R9qFMOqoNeoAGejfD/xVBOLVhZ9M+aycd8P8WeIgqxFfXNbc8uOX0+qdoYDkYt4rDcRH+yc8h8C+1NgAkh/XPQdP8YRTRUGFkZrbj4WPG/iWKpG/POV1A5zsPiUXI1e5zktSnOcvr3+8SpGZWbzM046YMZabisWzC2TW28cvFtmzMheay6c7lt9cSabeXe66fygVVgWSR63hNXGW6LghVLJYAHm3DsT7fTF9duVioYKGAulZq9CSey8cY3rZQBGpZVt12jkkkdh/wBc6PGDqNCJZJLJHTVQm0kbWK7i9Due3f2+uLwRfeWJkLCoI2QBipV3DFnFevlFH0rN+L7w5CswLR+cRoDS2aclm4PzAVyefbNa+FV2VKydVViHTTkq3CsS10Fvvx82BDSr965ls7dJEy0WG15BIWkFHhrQUfTCndIvh8zSOTujtQaQs8Mm52A+Y9qvgenfBeLaJgypGZCwhZSItkdQ8Dln3Wb+UCj35yE+pLLEsG6RYY45/L049ibWWMKCp3tQby8DjvgP+Oab/WtFLuficoF3HYN2nnJO31Y0OTdVxVm6vxrSqy+IysAZYlUxMfmjEcCyxFD3X8QseO5vC+KapnZTGXlXTouoZt0abQySBemFjO9ym801DkepwfiehikngDDUSDVBQZOpsQKivPECqACRrXswIAu/bAabSgeIxSG98ulmDWxIUK+mO1R2UWWP1JOVenhXpRyAL1/9JsGbjfubUvHIpPf+D/L/AIQPQDC66VhM8tu0WmkELMZX61ydLqmPbShVLJYIs7TRFcz/ANFR/wCkChhYHpmUTGaTqPINkRqm4UI22zyefbAQ8LQdLw4r/E+8Tq5oBzaak6i/X5lUn8lzeo0ATReIxxqQqySGlssQYoHk+pJBYm+94GCJFkXUtGgil1EsQrqjUKfxF6rTb7feYaKngArzxh/CoPPH1lRvvcTSqqmRSjqiN0y289W0YeZubX2oAN+NyKZ3kUqYVXQPKRRXauqdrauKEdH/ACgYUTKuv6tjpjVlS9jpiVtCict2u1237msWj06rpZi2n06yicwAKlxANIkUW4cb9ocXY5r2w7aFok1caLA8kCrJHK8UYanjdrZY1CllZCBQF8X25A6xIdFFIdp261WibjiN/EQV2n0BUj9KxjxzWxodZG7KHmij6VkWxrpKF9yJK49NwPrm9RoFlk08KbYRJC8rPHHEHO0xKqglSALksiuarFImeaJpARE0OlSTbGqhJJSJGbetedPw62n3J70QDWj1yB4oi69WPWzM1sPlYTuHs+hWRf3r0w+qkTp6xVKfxFZVDKN1RQsarvypH54PSylmWcMwDarpdP8A+0Iz5fk7b93m3d/Ttlr4YHEupVn3U6FPKAEDRClA9gRf1s4FY2vQ6rrAkpvjX5W3eaJxvC1uIG5Rde/scHHqAoZqYiSGWgFYsCZXdVYAeXh/X2xqNWMSRSOzhtVIjsTTMoMjbTtqgaAoenGDWHqN0nLFIxNttjdq6BGu7JUNQOB4n45D5znPTx533xf4UyvuI+dQ4/7ws/1vONli5zj9fRxu8Yr2FLkAl41q04AyUcHGGaRaHFpVyw1PGV0hwaLMMgcm2QOWI1eM6fxF0+Vji1ZmVFivjDH5ucHqpA3IxLMvM6dJlpjDNVkszB7RrIHCHBnNRzzjWZm81lY0+v5pVVpN3qL/AE21mTR/hR33Bj/PuLwet0wZ4yVBBIsnkji+M3q9PvfYPKFUNdA2b47+1Zt5WajXJDI5kIUMikE+u2wVHuee31wcgC6aIMQCGhuyL/iKawEcHXYdl2oDwFssSR3IPA29vrhdQWaCN12r5k3UotvxApA9gecCXiHikcE/Uc+V4gvl8x3IzPVLZ5DcfllRo9eNKvnBcyaVABGC5EidS0bbe0VIKJ44OX/j8TCNSjbNrx3tAth1EG2/QVd4HWaQTahkcnakKlQGZadncF+D3AUV7c4FOuo+7KyqjzdTSRRjpozASRRtFTUPKp3A7vocfmcKujUB26LpuKxS1Q08kZble1kfvmp3aSDRSs7X1dOSoNBmZqJb379u3rjfj2muXSvbeXUKAL8vmSQEkep9BfbAofEpm3TQLHIV1UySK5G0r/D646b07kdOxtB+bmqy01WpY6yOQRS10ZlohA1mSFhSs4JAo2fSx75X+MQqV8QdgOohj2N/MqpFE8W0+nnL9u5vLHV6ZRr4ZK8zQzqTZ+UGEhQPQXZ4wOeV26y6RkBSPUPOB1YRMykSSLGY99AhpDzd7VBrm8Z8HSfqIrojDSRtGNsse8lwoRpR2Q9JRwCeWJ44zVjp0COqPFb5rdu+8Wfr/AJ/7v0xxdCL16RLRkjUgDuXeGUX+ZIHOAnpJfvMeqjTb+JIZVbqEFQdpjkG6OnAeMncLU13yel1cjQT6h2gkOoqIGJptpKhoFWNDGSxLlz35/IYXwmeOaTT9MhlXRFJF77dxgCo49CCjjaeeDg0YR6dXYUkHiEzt/soJ51L0PRd4P5A4G9ZrWXTw6gSxwtADFuKSOxJCxSRNCQpvcit83G27IzPFNBJCFjRyK0xWYRRlyYFbzO291o2z1ttvM1DgZJ9RHJotbIrqyzPLJGbHK9ONLWz2JjYj3Bx3xfx6KCUyMQyyw9MbCHIkDMUUhboNvPmPA284GR6W9WEWbhgNRsEVw7lCIrbi92QyNQNcWe+G0+vYSSSMSqSBqfYtN0Awby7rWwGIu72+mb0eoSN9KN4bpwOhIN8hYfUf5Tiay79unKuBEZT1NjmNldZFj2kDlqk5HFbTgHQM0ciyCRSR94UJsLncbBU15WDDkc1fc5qfw/dHCiF9zqzglwpoqC4Z1WzZYD+vpm/C/FN7Mzo6dKLotamiwO5mFdl44ujyeMyTxIpBDMil+mu0jhQwICmmPFggf1wFPiDwn7zFEqg+ZTtJ20tKSE4HPy1nk3jPgrwuVZSCM9sTVhFgBHN3/LXKsDXPa2GLeN+Cx6liGXnYK5XcOTzmbjt14+Tx6eC6zT8DJLHxnX+NfCTKrEC1U3+l9/yzmJo64znenpllnSk1+Vcpy11vc5Uz4jQN5rMGZljDWZWbzWVGZmZmZF2zMzMzC7ZWa2ZvN3gQ2ZmSzMD651WqACf5hgPE53Qh41BsBfMQB34N/r2zGW2N8+T/wB8hrxaRX7j+4zq8JTWSSQBemAWZaIb6cl6WzxZ/fGdVPtgSNRuJ2kUbJCkMzUB/wDLxwj8Y/7sf+PEvDP4i/7pv+KMAvi3iDPGqooYyUyhSSaVlYnsK7Ac++JeMys4jkSXptJUdohZijNRBv5dpPzdwScP4R/FX/JN/wCYyQH+qj/ff+pwN+LgxpDGTx1YQoWM+XbIoUsS9BQaHubwfjRmZ1SM7miqY8Ko4JCKCQ1s1N9OMsviH+Ev++g/46YOL/tUv+6h/wDFLgUGu0izajSuTKRLR3gxonEbyxqyhakIKng2F/XN+Ju4kkmDsU0h2tbU7blRpipUALtUr3Bsg9sLoP4Ph35/+nmyPiA/A8Q/zv8A8CHArZ9EvXbV8/hzjTklpOoyFkjZ94cUdz8cdgcsdPp/x9TvXhEjZfxJSxWpfmJbv5e3peLSn/V9T/8Anj/zEGWg/wC0z/7mL+8+BzccCwR9YojNqNNLMwKJSyqiOKIFsKevMT8oN8nHJvDRC3RG1hKICWKJvVnm6cxU7eNwogehJrAgXpNPfP8A9Om7/wC4iwvijElSTz920Zv1v72vP54DsulK6bWRxtt6O7Y+1TIEMCyhQxHoSRu5NfvlpqdKs0qRvezoM9AlfMWRd1rzag8exN4sf4Wv/wA0w/QadKGLfFspSLTspKttkFgkGjpiSLHpYBr6DAzTSmSNpnJ6sf3fa1mwNsZav8xZ797y8MO3UykFiXhXuSQNrSAbR6d85PxZyup0yqSAYoLANA1J5bA71llNqn6t72/h/wCI/wCK8CTRqEhKgbWgXqUO4EkJJb9S/wC5xw0Jr42Cb/uhzD+3f+pyrgQew8wYN/tDebB9+5yzi0yCwFWu9UKuu9YA45FCtdU0bhPYgSPwP0K5YBRv9AWjo/nx3ySaZaHlX09BgnH44HpsPHp+2AlqdrrXslMPyYWP6HPNfi/wMRksvykms9bP8/0//XOL+LudIb582ZynTpx5WV4xq/XKjU5b6vucqtTnOPXS+ZmZgzTDMiTkjkDgZebvI5mESvMvI5vCt3mXmsicG2y2Zkc1lT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1" name="10 Rectángulo"/>
          <p:cNvSpPr/>
          <p:nvPr/>
        </p:nvSpPr>
        <p:spPr>
          <a:xfrm>
            <a:off x="500034" y="2397807"/>
            <a:ext cx="8358246" cy="2031325"/>
          </a:xfrm>
          <a:prstGeom prst="rect">
            <a:avLst/>
          </a:prstGeom>
        </p:spPr>
        <p:txBody>
          <a:bodyPr wrap="square">
            <a:spAutoFit/>
          </a:bodyPr>
          <a:lstStyle/>
          <a:p>
            <a:pPr algn="just"/>
            <a:r>
              <a:rPr lang="es-ES" dirty="0" smtClean="0"/>
              <a:t>La Propuesta de Diseño de un Área Informática Forense para un Equipo de Respuestas Ante Incidentes de Seguridad Informáticos (CSIRT), será una solución eficaz que brindará ayuda en el esclarecimiento de los actos ilícitos que permitirán la identificación de la información comprometida durante el ataque, empleando una cadena de custodia legalmente establecida que vele por la protección de los indicios y/o evidencias obtenidas que servirán de sustento </a:t>
            </a:r>
            <a:r>
              <a:rPr lang="es-ES" i="1" dirty="0" smtClean="0"/>
              <a:t>legal</a:t>
            </a:r>
            <a:r>
              <a:rPr lang="es-ES" dirty="0" smtClean="0"/>
              <a:t> ante los juicios contra los infractores descubiertos.</a:t>
            </a:r>
            <a:endParaRPr lang="es-ES" dirty="0"/>
          </a:p>
        </p:txBody>
      </p:sp>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000" b="1" dirty="0" smtClean="0"/>
              <a:t>RECOMENDACIONES</a:t>
            </a:r>
            <a:endParaRPr lang="es-EC" sz="3000" b="1"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643702" y="5715016"/>
            <a:ext cx="2214578" cy="642942"/>
          </a:xfrm>
          <a:prstGeom prst="rect">
            <a:avLst/>
          </a:prstGeom>
          <a:noFill/>
        </p:spPr>
      </p:pic>
      <p:sp>
        <p:nvSpPr>
          <p:cNvPr id="1026" name="AutoShape 2"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5" name="Picture 5"/>
          <p:cNvPicPr>
            <a:picLocks noChangeAspect="1" noChangeArrowheads="1"/>
          </p:cNvPicPr>
          <p:nvPr/>
        </p:nvPicPr>
        <p:blipFill>
          <a:blip r:embed="rId4"/>
          <a:srcRect/>
          <a:stretch>
            <a:fillRect/>
          </a:stretch>
        </p:blipFill>
        <p:spPr bwMode="auto">
          <a:xfrm>
            <a:off x="357158" y="5643578"/>
            <a:ext cx="2078195" cy="714380"/>
          </a:xfrm>
          <a:prstGeom prst="rect">
            <a:avLst/>
          </a:prstGeom>
          <a:noFill/>
          <a:ln w="9525">
            <a:noFill/>
            <a:miter lim="800000"/>
            <a:headEnd/>
            <a:tailEnd/>
          </a:ln>
          <a:effectLst/>
        </p:spPr>
      </p:pic>
      <p:sp>
        <p:nvSpPr>
          <p:cNvPr id="10" name="9 CuadroTexto"/>
          <p:cNvSpPr txBox="1"/>
          <p:nvPr/>
        </p:nvSpPr>
        <p:spPr>
          <a:xfrm>
            <a:off x="8715372" y="6488668"/>
            <a:ext cx="428628" cy="369332"/>
          </a:xfrm>
          <a:prstGeom prst="rect">
            <a:avLst/>
          </a:prstGeom>
          <a:noFill/>
        </p:spPr>
        <p:txBody>
          <a:bodyPr wrap="square" rtlCol="0">
            <a:spAutoFit/>
          </a:bodyPr>
          <a:lstStyle/>
          <a:p>
            <a:pPr algn="ctr"/>
            <a:r>
              <a:rPr lang="es-ES" b="1" dirty="0" smtClean="0"/>
              <a:t>23</a:t>
            </a:r>
            <a:endParaRPr lang="es-ES" b="1" dirty="0"/>
          </a:p>
        </p:txBody>
      </p:sp>
      <p:sp>
        <p:nvSpPr>
          <p:cNvPr id="32770" name="AutoShape 2" descr="data:image/jpeg;base64,/9j/4AAQSkZJRgABAQAAAQABAAD/2wCEAAkGBhQSERUUEhQUFRQUFBcYFxgXFRQYFBcWGBQVFRQVGBcXHCYeFxwjHBcYIC8gIycpLCwtGCAxNTAqNSYsLCkBCQoKDgwOFA8PFykcHBwpKSkpKSkpKSkpKSkpLCkpKSkpKSkpKSkpKSkpKSkpKSkpKSkuKSwpKSkpKSksLCwpLP/AABEIAKoBKAMBIgACEQEDEQH/xAAcAAACAgMBAQAAAAAAAAAAAAADBAIFAAEGBwj/xABDEAACAgEDAgQDBgQCBwcFAAABAgMRAAQSIRMxBSJBUQYyYQcUI3GBkTNCobFSchUkYnOzweE0grK0xNHwJUN00vH/xAAZAQEBAQEBAQAAAAAAAAAAAAAAAQIDBAX/xAAfEQEBAAICAwADAAAAAAAAAAAAAQIRAyESMUETMmH/2gAMAwEAAhEDEQA/APSJIy0ZBuxiraWo7BNnt73jvh+rDqzdr98g8wCA/wCE4C+lmKIbPPrfe8JFryIiD6e/BxZtQHJdeVBH9DzkJpgxLLyo23Xbg8/0wNdRjGKHKn3/AL39M3pi3TZiD5rPFEdqGMRhXdgKI2rft3OF0sAbTgfSv64Cp1P4FEH5fY+30yuk1QGxue1Hg2Lrmq9xjBQGGIHsWUH+vH7jAaiHyTKpICgkV9Uuh7C8DEnHRBJAO4Gr5ovYw2p1SI5LEUyUDfqCSR+xzNRFvMa2QCpY0augtcj87xOKPqsqHjaJLNCyVcIPT9cCy0sIBhJHmIo+/wAl5NmA3f4usv58stV+hOL6fzdBqWmNNxze1u3tyuZqYAJHloVEVHrZFAkhr4rdxgWTRbXkruY7/W2Gb0MYUqE43x2SPcbefz5xRZTvL2du8xdyW4JF88VuvjJeDxEEObAkQlOd1KPNtojjg3x/ywH0Y9ILZ5cqTfNbm9f0yDodpA/lcDnkkcGv64PdcDHzDztQobt2/j8uTkEdghQ2XZjfAu+GvuBVVgNamPzEjjYL7Dnv/wAs0hJO70uq/bnIapi20hgOpx2Nn1/QjnIsWWTaK22Ce/f0F1XNDAPEm0Maog//AM/vmyh2m7se2aWfdvA/+UK/uM1ptVasWGBM6aq785N5Df8ATCGUFV/TFp5edtfXA3ATZvJzOaFZCGYE17ZOWUADAzqdhm42Pr6YKOQfvhJJFUGzgRkm4wA1ATvlL4x8WRRXRBzz3x/43d7ANDM3J1x47XdeO/HUcVhTZzzH4h+MHmJ54zn9b4izHk5XPLmN7ejHCYjT6onE5JLzZOQrCo5gyVZqsJpISZFpcic1gb65zeCbMys7fW8GnAtV7VgDD+GQfer/AFwuk4Uvf7/TAxMWDL27nnj9RnR5GtPoAtoADa2L/bAJpAsLmhYJHFgXdDt+mNaEt5ntWAFXyBx39/XBRS9RZFAuyT3oi+x5Avn1wKwab7vuUd2AIokCywXkX7kZMytErIWJYBStHg7m2juDXmyeohkkskC1WvKwIDghjd1XYfvgJWabe4XkKoXaQw3K28gkduaGBiadjG8TE+QA+UA2DZUrxd2D+2KxKy6cclmmNUwBYswI5IIHAH9MstBq90juVYDaqjjdyCxblLHF1+mKSvtjjNNccpJXa1lSzqa49mv9MBfVTN0d24K0Jr5SSGC0RV01jnI6qGSJIyhBl81fMS27zOSoH69+OMZTUqU1F+XeW2gghjUYW6PPJGTl1iBtO5ZaAZW5FqWRasd+61gQTXBEhFXtp7BJO0AhmI2+XlvXD68OX2ALtnq7Zd3lA3FBfmtR9KxLwrWIhLuwCSJIVJP8omlfb9CVYGstdPFS6RmHntVJrmjE/H/TAXlmbrCHb5TIJTyu4c7im0HmyCb9sc8MkfeiMjAQKRuonfYCrwORwOb9e2DnYAzA/P8AeIiPcgmIJXv2YfocfGnCS6jYPM0St6klvxQD/QD9MAY1AKSVyVmLAUeaZWrt+eKp4mu7r+YLdUQd1ba3be/cZuZFVFEflV9MC1ccB4wW49aZucNNp1EwiAqMspKjhb2SHbx6EoDWAxppQY4zwLcGrFgFiR+XBGR1c6hmWxudlK/X5b/asmIzsWmNJNt9OVEm0Ak+lf2xnW6b8SM8VyCKHJ2k3f6YFd1QQEHzKrbh6jj1/M4bqqTYraNt+3r/ANMH0Av4lWXLAihXG7b/AG/rhNLoAFKgA7l3ews9+3pgGUAi/QPx++ZOBZPrYwa6fyoq8cXx24rj98m2n3Mp+ne8ARAFfXvk9oJr0wLw7SWJ4N/0zmPHfi6OJCFa2/Pt+uS3TUxt9Ol8Q8QSJbYjjPO/iP47JsIeM5fxr4rkl4LGs52XUk5zuW3pw45PZ/V+KM5JJysmmvIGTAO+ZdUZXxdmwjnAsc0lFj5zRGS0uEdMIDmEYTZmbci6AIyNYZlyDDKlBbMyTDMysvrU103A9zgoNSsjrt5pTf613/bCwpSSbqJBPp9LGIHTiKmNHeDfA7hS3FDtnR4zmz8KZR7vwPyvIQSK0ke08GNr/Ly1/XI6TTbWXcb6gPbimAviu4r39s34T4cOpLahCCK2s10RfJB5N3gKzQhI9Uq8AEnj6xIT/wA8V8Y8pbp8BtM117KyUeP9lmx2MUdQXDLspqDksy9MmzzV0KxHwzw3YwD2OrESu1i1KtExkOD2DXxQ78YDUOnVZykflDQ35a4KvtDfnTd/ple0dacR21HU9NjZ3bTOQefr2/XGvA9D/FZTKhRunTlXbaqhl7qdvzfKMTkO7TTMTIF6j2pROoW3AqRVbSWIIHpxgDkTa5gUlYzLEKBIpGjZmQG7AJT+uYxO8afcwUT7b3EPs6HVCB+/fi+9YOLRNtmEshWVSjsxUO4ofhMhQgGqIrb3vveR6Lfd0mDkvLKsiExfimRvKq7d4UeW1rgVeA2S/SO0rcWo6bsVBd0EiCr+quAT9PrjfiGkuVwmxBDCJBSIQ7kvQaxe2k9KPm78ZW9fZpH6jqCZfOWVhJ1eqGK7FJHoOxrbzdY18QSyo9oUV3idWAEsn4amzJQXy7Sx5N/N2OBtmV906ogSJYTt2Dc29FkJ3/Mu0OKr1Bu8f0hJcSHhHmaEAFwwCs6oxfdzbKeOw3fnaGq0jjbEhhVdSiJXUYuwjX5ozsqzGKs8cDDwzONSIaTYs5lreS4ZlaTpWQE7sWrdur09cBvT6dFGpJjKdMVQdiWQp1AGJJAJLHj0vIx6HYjq6sXUJIBG7c1wvme2G0rV3Xr9MbCl31KbT51jBAaMsh6ZW2G7i+CPesF4RrmlZ3ZBwgi8jI4sWWJIbizVD6YBmQJAhHUIYo1CjRZgxYsRdAn9ca1rU8YJYksaO0UPK3c/8sWk1FaNQwIIjj58u2xt7NdHtjWv1YPT4b+ID8p7Ue3v3wEEiJk7ts3MBYXZvI8woc+/PveG0rbQzbiQnl5Wu3PHv3GQWU7wm16EpfdtO3by1XXezVYaRwRLXupHB5oKf+WABpTtWuGFiqs9r7A/rhZtYsaqWYcD378c4lqfE1QmZrCA+oIPyjmj9eM8t+L/AI3aXyLwo/c/nkt03hhclj8YfHJJKRnygnkeued6zxEueTiuq1ZPfEjPnL29cxmM6HkmwXUyLtg7ytJtJgi+RZsjeE2ITgWyW7InCC6NuceZcroGo5bAWMlWAbcgVw5XBsMADjBHDPgTgRK5rDKuZlR9VaXVbi4r5rI9LFVYvEolkdyjAFYx6EbjYIG7nji8sI5VJi29/wCtbaP9ayaQBZZAoolFP62wvOrwqrw3xB3mCstiK6IKksflur4r1q+Tj+j8UXrygBiaXgUTxYPAP1GCBG3T7a3bwPrW1hIP6YDSqBHpSPm6oU+/O8SA/wBz+WAQ6pXm1CU3mjQEBSWHDq3A7dximg1btLGJI5E+7owLFHIdmVVBUAXVAnmu+F0MaiLStQD9amPqWbqCUH9eSPoMf8L0ix6jUAX5hE5JJJJIcE2f8oFfTAV0GtVJNQW3ANKGW0k5HSjB/l9wcqdXqUePUqrDd1t6A2NxURSAWRxZUi8s9JEYn1oUszDY4LEkljAT/dewxTQ6YRNpukSOvC4drvcwjWRZWv5m3E8/7VYAfCvHYpZ5JdwjTZGg6lIxYM7Nw3oNwF+vNYquujXSadt6HoSqzLvXdtV5EYhbskK26vphxvTR6hRJISNVJHvLEyBWnQFr9Dtc/l6YHxLT9J5NPGSsb/dj3JKCTUGGUIx8y7gB69yT64Gl1kcul1sqOpSQs0dkAkLDGhYA8gEqa98tfEPE4oNQs0zKsTQMm8mwGEiuE49WF17kVlbqtIVi10MZ2dFQ6MVDuqvCzlFZrPDKaJur/LHdX4Yk82niIVUeKSRtiorll6SoLq6HULV6kC+MAmj0xWHw/cvnDxKbHmAMMtKfUd+3vk2mVWeGwJm16SIn8zIzxvvUdyuwOCfTaRlTo9P95UcKjRaZpLWOMb5lmmhDMNvK/gny9vOfYYeKBH3asoi9JoFVFRKMcscDy2a3WTMa542D3Nh0A0e2bVrGtF9PGwod3b7wt/ndZHQCOV41Sih0oDgHsN6BFau384r88hBowurmVlTYIEdAm8NQklU7muyTXbsP3OVkEH3dOooXfq06nG5QspaNRe0guoEo78+XvzgWuhRelowwG0CqIFbhGyoK/Q1gII1a91FVim6d9gFlYWD6UAvPsM1qfD60+ogI6vSUFd7uqspUv5gp9CD278dsJ4n4QsghiUcKnUFs5A2BQqABux3c/QeuA7pk/FRiTbQc2eOCh7enc4rFMsaq5bbuRy7fUUdx/I3gjrSfx9xWOMKpsm6cIzG+wq14r0OeTfF/xT1JZBGSEJ7bibo967C+9DJbpvDC5Ux8Y/GhkHSRj01J5J5bzEgnPPtTqLyWp1FnEJZM5+3skmM1EZZMXZskxwZypaPHJebbFlasZjN4AjmiMOY8iVyGgjkThGrBk4NI3lhotX6HK/LHwPwxppVVR64q4rFtMauuMVePPZD8JxJpBvABA755Z40ESQhTxjTEvlbIp3jyHTxouDmqGRotVZmElrMw0+oNNpNrK5C05qgoBW+RyOT9bw8aXOysoA2AqQzbj5iDdHgfTAxNIXVCh2obu1sgfL5b4/6YZ9YPvAFG+mRXl3fMD2u/fOz55DT6QB1lKqEdyoreHXcaDF93m3ECx9RjEGgQ6ll6ZWl3q+9tzMTtc9+B274surbeunKGkcPdrexTvUbL3XdC6rjLNp/9YDbJK6TD5D33qRx398Clj0wEom21G05RWEknV3ljF1DZ20WFVV+t5LRTs0iykusWobpowkuTy7+nvDLtpqaq5Fi79JSPICIejLsGoEgk2NXT6nWIK/Nuvy8CuQbxbT6lgYdO0UtQT9TqdN6Mal2jpQN9neFNqB5TycCXh8zmVZCXVNUdsbh0Z2MauY+opi2qGUMQV/I4Lw/SRo87BtRGNKrAFyjAxsDK7IjJSLakCqsD2zekmYfdoDFMF08pYymGTY0aJIse2l3bm3rYIAG1uTxjOpdJH1aHqKk8CIGMM9WUmRv5PTcv74FfoYmkWSKbfENQjz0elJuRgokJqMbHFpaiwL4JxRYEfSzztLqKP4bdVI2nuF9kW00uxi9MAezNZx7w3xjqTQtJHJF0dO6OXjl2tIzRCoyF8y1GWuhwy4GedW02qQGnOpkkjDJIA4Ekcq1a9mKkXgBV5ESdXMnXmdEaJlikkcyx7I9kqlUCbVc3tAXa936s6jVFIU1EkrRtpiybVgVpgdm14yd7KykBX3VVKG4xLU+LI87asLIojbTeR43WV1QajqlUIslRqOB/MUNXxjh8RjfTa47ipnMxRGBWQgQLEp2EblLFCQDzyPfAnr/DXgWKKOV2foSoelApkaLgvLJ1JdpIZtwrklyAOcPHo13xxRzpt1KQuqLExR0gVSrM7OSgZERfc7Pzwuq8dhinimL7lOneNggLsrbklW0W252sO3Bq6zPDtZGkPh4aSMMlBwHU7b00ookH0JAvAcXXk6wm1vaNOWKMITJZl6e7de+j2qvS74yvhXerI0q9OKGZY2aN0QKrgmRHtur09qL2XtdG7yR8ViDmDepc69ZlNjZ0mfrM2/5RQDrRINjtyMBNqklhj0yOOrDHOG8yhTUbInmJo7yyEUfz7HAtdJqmaPUSSsgLIA5dXi2KIiA2w7uDbNd83XFYxq3ZY4pQ8S0gQMxchuoqhKXaDe4Kf3yOh8Wh1EkzoylDDGvmIHnHVYrR9VDL+p+mA8V16jwsMCpZYIyvKkhqQDBJtwXx18RGMNpoyNo2B6N26KFIuhxwOPcZ5hqp7yz8X1BZiSbJJv8AP1yimbOG9vo44eM0DLJiznCyYFs2iGayVZsR5GdBkZinGodAzdgcc/0OUFtx9MWtY47pASGsE8mGnxY5G8pIy81mZgGachIYSzADuc9m+zr4PEKiWQc1fOcn9nXwmZZBI48ozvPjb4jXTxdOMi6rjE7TLf6z6pftB+M+8aHge2eT6nUljZw3iOuMjEk4gxye2+sJqN9U5vrn3wZzV5rTjcqIZjmYLMxpnzr7Fi04WdiO7ICf0JyvlQCJ2/nExN+u4SgDn8uMIJH39S/Jez0urrd8va8DqfDQdUl9TkFrtRGWUCvJVMR75t52dMCEuAOqJ7v+bd1ttX/lNV7Y+dKF1iPzbxSDknsDGQAPTKXUaA9cz7m6cbgMNy0WFAy9PbtJW+554PtjOr1MgkaUMenpyUc/h7vMEMjAbKIUbfXnmsB+fShddG9kl4ZhyeAFaEgAdh6/vlPHp1EQnABm+/kM9ecg6owshPcgRmq7eUYfX6iQStLuJj0xKO1R7vOE6m1dlEKNvci+cE3g9+Igb5x5Wls9IQNKuxdwi2+Zwrjz/pyRwDun02zxGQ2xMmkUmzYG2dgAo7AANgo4jHq9WyszM2mjcBjYBU6gKqj0XgcZEBz4hs3yhhpmqQpCFYCWPcirts0WB3dvQXiaaib7x1t5ETyfdQ+2LdayMFcpsrYZSy3d9jVHgA+B6dYjoXj4bUadzKb5lbopNvcnlmDFuT/iIwbF4dJ4iFlkLJLKeozEuN0MLFr9KskAUB6dsj4J4Zs1Op2yToIFGwSJGY1SXe0hhiI/CUlD+degrBaXVSKskk52R6qKTUDyRuSqRIGR12jaxi2tQsdxfGBY6TQdLUyaeEtFHJpVk8h+VxKYiy7rAZlIs+pW++L6e30vh0TsxSRkWQFm/ECaeVwjG7ILIpI9a5xP4c0ssDOJJJOo8CSpYWd+ipIEC8KQULjjm9/c5nTZvD4AHdWkdEhXaiyRzdRgp6g4UrTEkA8AijeA/q3kGi1CrLIo02pZVpjuaNJI2RCx52gNX1ArH/GwXn1R3sDp9KskIVmG1yZ2L0DTWY1Xm+AR65TQwSfdvugfdLJLJFJu28tXWkmaTuQVKtwt+cChgPiLxISKkrzdKo369lIQyLM0b6YkkiUl1egK4s2N2B14lc6zTsXbZLp5fw+yAgadt1erctyewxbRbgYZtzlp9RLG4JJQL+NsGw8Ls6ajij3vvnLav7SYHnibTnUal0EgUQ6VtpDBQ1Weew7dsSj+Itd1vvEWin6Zd9qStGkSzEMJHC3Yc0w5NWTQs4HcIX6EqtIzN976Rc1uCPIlha+WlcgV2xfxLQdTdpLIQyEAk21HTmVE3HkgOL55oVnPRa/xaUOn3TTAahTP5pmuiI1tSnIIOw+9nBQf6XaJDt0u6Wa1kaR+sZArL3AoUqEVVVgnTzbxrw1o5GVhyrEH8wSD/bKGaHPVPEfhvxDUgK66S4lcsVL9Slcht7V5juBOJD7L5m53R1uVSQWI3OFKjkf7S/vnLxse2c0s7eXvDgGhz1lPskc1+IlMGK8Nzt71mR/ZC5UHevmNAUbJF2Pp2y6qflxeUxaUnOy+Gfs+l1HmI2IBe5h3H0HrnSRfZVIrBllTyjd8hNUao335B/bOij8G11f9pXny8RqBQBy6Yy5Z8H8O+CNPpxtABY15jRP1r2zzP4s0u12H1OehH4Y1jctqW+UH5f2ym8S+zaRhuaUsSLPH/XJljs4uTxu68e1A5xY51/i/wlsYjzH9KypHgfP837ZmdPTlfLuRS5dfDHgh1Eqr6XznQ+BfAYnNU37Z1R+zVtOhZHIIF+2X24+UxX2oki0WkCqRdf1zxr4j8YaZySfXD+Pa+YMVZyQPrnOyzMfXL/Gsd4936gxyF5pnORvLI45Z7SJzWazMrG28zMGZgfWzSmjFsY2/DUa2ltxPvx27ZYamS5IyA1Ddflbi149MTlgG2SUj8RWNH1G08KPYfT64zrIfxoXtu5FX5eUY3XqeM05K7WTNslhEbnqP5W2mtshBckfN5eewPpkdcH2aiJY5GExG1gpAAdVV7B8xK0W4BuxhtVpVYaiUgGRCdjfzLsQMoU+lnn63jWrhufTSEtZLLtvyjdE5Jr1Ngc4FX4jI4GpiWORvvDBkbaQAXVEktTTHbt3eUHg5ZarWD71CwWShHMD+HJfm6RFLVn5T27Yj4rpVf77IwHUhQdJj3jCwCVWQn5TvJJI71z2xTVxBodbqCA08UgMbEeeMJDC6Ip9ASxJA77zd3gWep1o+/QuFkoaeZT+HJutpIGWlrcR5W5AoeuU2slkWIxnTzmNNX1upsIHSWQ6v5T5924dP5a5u6wniEC9PWaggCeLVjZJXnRUMAjRSeVUqTYHB3n3zrPEI7jkHujj91IwPJ9b9q8KB9TJptSF1SLFsKhWURq9Sb2G1g4l4rnyG+4xXx37QdKNFpCWMhEEkYCKwYltOIHc7wAoU2CLNntlf8Y+JpFFL1tUHGo8N0yRaQdRisvThImII2R1tJscm8H8T+DFfDdMirE0mg+6tsDqZD94G6YSxjlR1TGBfcEnA6Pxf7SINNJpZ2WSUnTvGqorIWDmFupcigDmOtgs898WP2gxRyQaZop06MyTmVo2CBCzsQyEb1H4vT3VQIvkZUTeIzSzdeDqz/d/EI5J9DOB1oJSHULDJyDHwy1xRUEjC/DcX3mfTldQ8+l1A1UA6y1qIpNqagxSNZ6gBjVlINd+2Bcv8Xwt4gY16waSVyJEV9u/7tHA8KOELBhsFuEI57DviPw8dA+q1W6GSYxCQGWeKeUFjI7BxasVZUIUqwBfbYrJfE/iNxTzQkiSTQTalCpNqJdXp0lKkdvIrA+1YfTVLp4DJqpdNJKfDHaVLLvK0EyKHO4Vv2DzGxdWMA2h+0+PoRTDTaoRaFa3lPLOSnQYBwNqMLDnd/hI751eimfUwR1p5RDLONQH8tiORTPW0NZIdtt1Vc5wui8VkfUaExq8STeK66OWH+Xpu8fUjkUeU0Ga+OOc9X+DyPuOm29hAgH5BaH9sBLwWSUNF1IZF6GnMRI2tubcgBoNajbGGpgD5/pmtJKWgjMalzFqHbylCpXqSAjfu2ghXvk+lZGfTBF8RCXbKrk2Sx3Q05s89lPb9MbXRxvLNGgXpPpoiQhIB5kVfl90AH1AwEOq8O6Qx/wAfqii8agMzloaYtTWCe3vhgDGRDt+doWFlA1RhA9KTub+GDx/i+mT0iIRpeoBtOjYC+17Y9/f12/0vF4G/Ccv/ABOnpipPf0C7b5+a/wBTgPaQOGVShCx7+bXkMfJxdji+/tmQy2gKjdtkY8Faolr5uhwbyetgAefaDbwgnvZIMg/tkbjfqAUVMS2B27NXb6VgAZmQWV+cMOSooliRzfPfNqDYjrsSe4uiPa/c5rV+JRIEMjqB0jW4gC6F9/plFL8b6WNfNMm8MDwbPy/S8DpdLLd2OwruDmpAaHHcV6Zw8/2q6VAK3N5aNLX96yvP2pmQBYoWNduf/YYXVdrq/BY3NOoP98Qb4T0wJO0cZzLfEWulPljC3+f/ADzcXh+tl7uR/TJ01Msp9dhB0YBxtH7ZW/FnxLEIWAYXXuMqB8Fyt/EkP7nIeLfAKrEWLEkDCz33Xj/jGrDOSPfKd2y+8W0AViMpJUznNPXnMrC5zMmRmVm9vN41EDJbM2BkxGclrpjx7QC5mFArN5nbtOOfX1fqdPc4Xew3eYqFGw7a7n68cA+mT8Q1DdQVbCHzMQFFWp4onzGjdDHNQ4EkXI/m9R/hyv8AEPE0heQOeZQNlc7jt27foe3fOr55TxGEvIxVpCgVDNt2BWHzAbSCXO3uARxxzlhr5vxdOu5yS9hlRdi2j0WJHN80B+eV0niiaZWic20qgJXIZ+mIypI4XkA2aFHLHU6hEXTLvU7JYwfMPRGUnvgKeO+Hhp4lZ5yZyI3KBFjKje6iTy+e9rAAehN8Yj4zpCZpXBkaODpHUU8aBioEi1F0yJCiFWNkWKHNZeeMeIRkwU6mtQhNEGhtcE/1yn8Z8SCHUxKrSDWKAjIpKIxiEL9Vv5AAA1nv274EvEvDUbWxIW1B63mZwYlhLwp1ItydOpWoeooBR6gDH9RLJ96TT79RteKRjIRpwtrs8ijpWxpiSew4/TXiGsTraMqWYRO+4hJDQOmkQE0vqaH65rX+LR/etMw38CcH8Kb+ZEqhs55XA8r8T+zF9TDFK+pLagTJpFbYv3eonaFOFG4r5K3Hknutc5Jfs31suo1W7VKmokX8d2T8KWF2HTMSqNykNC3cL2XbncdZxIumEMxjGrOpE3Rl29PrGcxldu/fvO3gVRBv0x5fFE+/SCpCTpoxt6Um+1klY2pW6pxz9cDh9d8MajUQ6Ix6x45J/wAYuY4gXlijEis3SVWL1ZXcW7c84CX4X1bdHVvqin3WYKYliiD9Z5FjlZdg6fmLXbA0O950vg2uYzQ6donP3BX8wovJadGM9P5o6Rju3etVeOyq0kGqQJKpM7OrbVpWUxyrv8/FFeR3AOBymq+zyaPU/wCq6qQfcokRIyEZmhlMjOvUoLtJ6gIdW/XjJaX4IGonX7xrZJI9agnWMNHG0RiVOgGYXZRZtoCqo4Jris6TwbxsTCfVTQ7QQikLJC6IsYYgs28dzISBXau+Umu8E0z6OGb7nHJINqSW0ab5AKdVZHLK4YE1tJoEUO4Aej+FNT0wRr9QYtc7KxAjRoppDsLErzL/AAyrAbAeDfpnU+GaN9HCI+tuh0XShe2lVpAQheQU9R7RItLRvaffjnJ/s50RhhcRyL1niCldRGI2L1xEOobJ5IxPxD7NNNHqI49shRyvU3zeZLbavy2nnPlBYrz79sDuZfGYYJdW0zxpsjjZP9ZcPIAJQAxL8m14A7Bs5mP420OjR0SeFnkVGHRExVXYhZAQrENtXzCzZog4bw77PvDhqGjGlDUu1d8hP4i7jKA1bWYAoaHIo/XHPC/h6NYpz09IBCemrxfytHTlpLQ25tQVUkdwO+BQ6n7Q4Xh6MWlm1OxxsZo2WMxiudhbh6LL2rsfpm9f8Sa6eRXh8OCCIWDKWZlHeyeNooehHbvnW6WaT7tJvjQTyyBTGgddrBVKoqFLA2Lus+5w3i+pZirx7dssY6opmIhDHzfKNpBZl5v144wOB8c8V8XQF5OjANnoEsi+wLMxJv0zz6bx/UmwZnAJshTtB/RaGdl9ofj5nmYX5EtVA7UOL/XPP5hznO5Xb2YcU1uwR9QfUk/mScA2rOEHy4syZGtRttWcd8N8feE2prKxlwT4NR6R4R9qFMOqoNeoAGejfD/xVBOLVhZ9M+aycd8P8WeIgqxFfXNbc8uOX0+qdoYDkYt4rDcRH+yc8h8C+1NgAkh/XPQdP8YRTRUGFkZrbj4WPG/iWKpG/POV1A5zsPiUXI1e5zktSnOcvr3+8SpGZWbzM046YMZabisWzC2TW28cvFtmzMheay6c7lt9cSabeXe66fygVVgWSR63hNXGW6LghVLJYAHm3DsT7fTF9duVioYKGAulZq9CSey8cY3rZQBGpZVt12jkkkdh/wBc6PGDqNCJZJLJHTVQm0kbWK7i9Due3f2+uLwRfeWJkLCoI2QBipV3DFnFevlFH0rN+L7w5CswLR+cRoDS2aclm4PzAVyefbNa+FV2VKydVViHTTkq3CsS10Fvvx82BDSr965ls7dJEy0WG15BIWkFHhrQUfTCndIvh8zSOTujtQaQs8Mm52A+Y9qvgenfBeLaJgypGZCwhZSItkdQ8Dln3Wb+UCj35yE+pLLEsG6RYY45/L049ibWWMKCp3tQby8DjvgP+Oab/WtFLuficoF3HYN2nnJO31Y0OTdVxVm6vxrSqy+IysAZYlUxMfmjEcCyxFD3X8QseO5vC+KapnZTGXlXTouoZt0abQySBemFjO9ym801DkepwfiehikngDDUSDVBQZOpsQKivPECqACRrXswIAu/bAabSgeIxSG98ulmDWxIUK+mO1R2UWWP1JOVenhXpRyAL1/9JsGbjfubUvHIpPf+D/L/AIQPQDC66VhM8tu0WmkELMZX61ydLqmPbShVLJYIs7TRFcz/ANFR/wCkChhYHpmUTGaTqPINkRqm4UI22zyefbAQ8LQdLw4r/E+8Tq5oBzaak6i/X5lUn8lzeo0ATReIxxqQqySGlssQYoHk+pJBYm+94GCJFkXUtGgil1EsQrqjUKfxF6rTb7feYaKngArzxh/CoPPH1lRvvcTSqqmRSjqiN0y289W0YeZubX2oAN+NyKZ3kUqYVXQPKRRXauqdrauKEdH/ACgYUTKuv6tjpjVlS9jpiVtCict2u1237msWj06rpZi2n06yicwAKlxANIkUW4cb9ocXY5r2w7aFok1caLA8kCrJHK8UYanjdrZY1CllZCBQF8X25A6xIdFFIdp261WibjiN/EQV2n0BUj9KxjxzWxodZG7KHmij6VkWxrpKF9yJK49NwPrm9RoFlk08KbYRJC8rPHHEHO0xKqglSALksiuarFImeaJpARE0OlSTbGqhJJSJGbetedPw62n3J70QDWj1yB4oi69WPWzM1sPlYTuHs+hWRf3r0w+qkTp6xVKfxFZVDKN1RQsarvypH54PSylmWcMwDarpdP8A+0Iz5fk7b93m3d/Ttlr4YHEupVn3U6FPKAEDRClA9gRf1s4FY2vQ6rrAkpvjX5W3eaJxvC1uIG5Rde/scHHqAoZqYiSGWgFYsCZXdVYAeXh/X2xqNWMSRSOzhtVIjsTTMoMjbTtqgaAoenGDWHqN0nLFIxNttjdq6BGu7JUNQOB4n45D5znPTx533xf4UyvuI+dQ4/7ws/1vONli5zj9fRxu8Yr2FLkAl41q04AyUcHGGaRaHFpVyw1PGV0hwaLMMgcm2QOWI1eM6fxF0+Vji1ZmVFivjDH5ucHqpA3IxLMvM6dJlpjDNVkszB7RrIHCHBnNRzzjWZm81lY0+v5pVVpN3qL/AE21mTR/hR33Bj/PuLwet0wZ4yVBBIsnkji+M3q9PvfYPKFUNdA2b47+1Zt5WajXJDI5kIUMikE+u2wVHuee31wcgC6aIMQCGhuyL/iKawEcHXYdl2oDwFssSR3IPA29vrhdQWaCN12r5k3UotvxApA9gecCXiHikcE/Uc+V4gvl8x3IzPVLZ5DcfllRo9eNKvnBcyaVABGC5EidS0bbe0VIKJ44OX/j8TCNSjbNrx3tAth1EG2/QVd4HWaQTahkcnakKlQGZadncF+D3AUV7c4FOuo+7KyqjzdTSRRjpozASRRtFTUPKp3A7vocfmcKujUB26LpuKxS1Q08kZble1kfvmp3aSDRSs7X1dOSoNBmZqJb379u3rjfj2muXSvbeXUKAL8vmSQEkep9BfbAofEpm3TQLHIV1UySK5G0r/D646b07kdOxtB+bmqy01WpY6yOQRS10ZlohA1mSFhSs4JAo2fSx75X+MQqV8QdgOohj2N/MqpFE8W0+nnL9u5vLHV6ZRr4ZK8zQzqTZ+UGEhQPQXZ4wOeV26y6RkBSPUPOB1YRMykSSLGY99AhpDzd7VBrm8Z8HSfqIrojDSRtGNsse8lwoRpR2Q9JRwCeWJ44zVjp0COqPFb5rdu+8Wfr/AJ/7v0xxdCL16RLRkjUgDuXeGUX+ZIHOAnpJfvMeqjTb+JIZVbqEFQdpjkG6OnAeMncLU13yel1cjQT6h2gkOoqIGJptpKhoFWNDGSxLlz35/IYXwmeOaTT9MhlXRFJF77dxgCo49CCjjaeeDg0YR6dXYUkHiEzt/soJ51L0PRd4P5A4G9ZrWXTw6gSxwtADFuKSOxJCxSRNCQpvcit83G27IzPFNBJCFjRyK0xWYRRlyYFbzO291o2z1ttvM1DgZJ9RHJotbIrqyzPLJGbHK9ONLWz2JjYj3Bx3xfx6KCUyMQyyw9MbCHIkDMUUhboNvPmPA284GR6W9WEWbhgNRsEVw7lCIrbi92QyNQNcWe+G0+vYSSSMSqSBqfYtN0Awby7rWwGIu72+mb0eoSN9KN4bpwOhIN8hYfUf5Tiay79unKuBEZT1NjmNldZFj2kDlqk5HFbTgHQM0ciyCRSR94UJsLncbBU15WDDkc1fc5qfw/dHCiF9zqzglwpoqC4Z1WzZYD+vpm/C/FN7Mzo6dKLotamiwO5mFdl44ujyeMyTxIpBDMil+mu0jhQwICmmPFggf1wFPiDwn7zFEqg+ZTtJ20tKSE4HPy1nk3jPgrwuVZSCM9sTVhFgBHN3/LXKsDXPa2GLeN+Cx6liGXnYK5XcOTzmbjt14+Tx6eC6zT8DJLHxnX+NfCTKrEC1U3+l9/yzmJo64znenpllnSk1+Vcpy11vc5Uz4jQN5rMGZljDWZWbzWVGZmZmZF2zMzMzC7ZWa2ZvN3gQ2ZmSzMD651WqACf5hgPE53Qh41BsBfMQB34N/r2zGW2N8+T/wB8hrxaRX7j+4zq8JTWSSQBemAWZaIb6cl6WzxZ/fGdVPtgSNRuJ2kUbJCkMzUB/wDLxwj8Y/7sf+PEvDP4i/7pv+KMAvi3iDPGqooYyUyhSSaVlYnsK7Ac++JeMys4jkSXptJUdohZijNRBv5dpPzdwScP4R/FX/JN/wCYyQH+qj/ff+pwN+LgxpDGTx1YQoWM+XbIoUsS9BQaHubwfjRmZ1SM7miqY8Ko4JCKCQ1s1N9OMsviH+Ev++g/46YOL/tUv+6h/wDFLgUGu0izajSuTKRLR3gxonEbyxqyhakIKng2F/XN+Ju4kkmDsU0h2tbU7blRpipUALtUr3Bsg9sLoP4Ph35/+nmyPiA/A8Q/zv8A8CHArZ9EvXbV8/hzjTklpOoyFkjZ94cUdz8cdgcsdPp/x9TvXhEjZfxJSxWpfmJbv5e3peLSn/V9T/8Anj/zEGWg/wC0z/7mL+8+BzccCwR9YojNqNNLMwKJSyqiOKIFsKevMT8oN8nHJvDRC3RG1hKICWKJvVnm6cxU7eNwogehJrAgXpNPfP8A9Om7/wC4iwvijElSTz920Zv1v72vP54DsulK6bWRxtt6O7Y+1TIEMCyhQxHoSRu5NfvlpqdKs0qRvezoM9AlfMWRd1rzag8exN4sf4Wv/wA0w/QadKGLfFspSLTspKttkFgkGjpiSLHpYBr6DAzTSmSNpnJ6sf3fa1mwNsZav8xZ797y8MO3UykFiXhXuSQNrSAbR6d85PxZyup0yqSAYoLANA1J5bA71llNqn6t72/h/wCI/wCK8CTRqEhKgbWgXqUO4EkJJb9S/wC5xw0Jr42Cb/uhzD+3f+pyrgQew8wYN/tDebB9+5yzi0yCwFWu9UKuu9YA45FCtdU0bhPYgSPwP0K5YBRv9AWjo/nx3ySaZaHlX09BgnH44HpsPHp+2AlqdrrXslMPyYWP6HPNfi/wMRksvykms9bP8/0//XOL+LudIb582ZynTpx5WV4xq/XKjU5b6vucqtTnOPXS+ZmZgzTDMiTkjkDgZebvI5mESvMvI5vCt3mXmsicG2y2Zkc1lT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1" name="10 Rectángulo"/>
          <p:cNvSpPr/>
          <p:nvPr/>
        </p:nvSpPr>
        <p:spPr>
          <a:xfrm>
            <a:off x="428596" y="2071678"/>
            <a:ext cx="8358246" cy="3693319"/>
          </a:xfrm>
          <a:prstGeom prst="rect">
            <a:avLst/>
          </a:prstGeom>
        </p:spPr>
        <p:txBody>
          <a:bodyPr wrap="square">
            <a:spAutoFit/>
          </a:bodyPr>
          <a:lstStyle/>
          <a:p>
            <a:pPr algn="just"/>
            <a:r>
              <a:rPr lang="es-ES" dirty="0" smtClean="0"/>
              <a:t>Se recomienda realizar la Propuesta de Diseño de un Área Informática Forense para un Equipo de Respuestas Ante Incidentes de Seguridad Informáticos (CSIRT), puesto que será un área conformada por profesionales en la materia forense tales como expertos,  profesionales, investigadores, asesores y consultores quienes estarán en la capacidad de analizar los incidentes e intrusiones informáticas realizando la identificación de las fallas de seguridad en los sistemas informáticos empleando procesos de investigación claramente establecidos reconstruyendo las escenas de penetración a los sistemas, activos de información, bases de datos, infraestructura, entre otros permitiendo de esta forma la identificación de accesos no autorizado y acciones ejecutadas dentro de repositorios de información confidencial, brindando soluciones y respuestas a los atentados contra la integridad de las personas, gobiernos, instituciones, bienes y/o servicios dispuestos a una comunidad.</a:t>
            </a:r>
          </a:p>
          <a:p>
            <a:pPr algn="just"/>
            <a:endParaRPr lang="es-ES" dirty="0"/>
          </a:p>
        </p:txBody>
      </p:sp>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000" b="1" dirty="0" smtClean="0"/>
              <a:t>METODOLOGÍA DE LA INVESTIGACIÓN APLICADA</a:t>
            </a:r>
            <a:endParaRPr lang="es-EC" sz="3000" b="1"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500826" y="5715016"/>
            <a:ext cx="2214578" cy="642942"/>
          </a:xfrm>
          <a:prstGeom prst="rect">
            <a:avLst/>
          </a:prstGeom>
          <a:noFill/>
        </p:spPr>
      </p:pic>
      <p:sp>
        <p:nvSpPr>
          <p:cNvPr id="1026" name="AutoShape 2"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6629" name="Picture 5"/>
          <p:cNvPicPr>
            <a:picLocks noChangeAspect="1" noChangeArrowheads="1"/>
          </p:cNvPicPr>
          <p:nvPr/>
        </p:nvPicPr>
        <p:blipFill>
          <a:blip r:embed="rId4"/>
          <a:srcRect/>
          <a:stretch>
            <a:fillRect/>
          </a:stretch>
        </p:blipFill>
        <p:spPr bwMode="auto">
          <a:xfrm>
            <a:off x="1019185" y="1571612"/>
            <a:ext cx="4981575" cy="5072098"/>
          </a:xfrm>
          <a:prstGeom prst="rect">
            <a:avLst/>
          </a:prstGeom>
          <a:noFill/>
          <a:ln w="9525">
            <a:noFill/>
            <a:miter lim="800000"/>
            <a:headEnd/>
            <a:tailEnd/>
          </a:ln>
          <a:effectLst/>
        </p:spPr>
      </p:pic>
      <p:sp>
        <p:nvSpPr>
          <p:cNvPr id="17" name="16 CuadroTexto"/>
          <p:cNvSpPr txBox="1"/>
          <p:nvPr/>
        </p:nvSpPr>
        <p:spPr>
          <a:xfrm>
            <a:off x="8715372" y="6488668"/>
            <a:ext cx="428628" cy="369332"/>
          </a:xfrm>
          <a:prstGeom prst="rect">
            <a:avLst/>
          </a:prstGeom>
          <a:noFill/>
        </p:spPr>
        <p:txBody>
          <a:bodyPr wrap="square" rtlCol="0">
            <a:spAutoFit/>
          </a:bodyPr>
          <a:lstStyle/>
          <a:p>
            <a:pPr algn="ctr"/>
            <a:r>
              <a:rPr lang="es-ES" b="1" dirty="0" smtClean="0"/>
              <a:t>4</a:t>
            </a:r>
            <a:endParaRPr lang="es-ES" b="1" dirty="0"/>
          </a:p>
        </p:txBody>
      </p:sp>
      <p:sp>
        <p:nvSpPr>
          <p:cNvPr id="10" name="9 Rectángulo"/>
          <p:cNvSpPr/>
          <p:nvPr/>
        </p:nvSpPr>
        <p:spPr>
          <a:xfrm>
            <a:off x="6000760" y="1571612"/>
            <a:ext cx="2643206" cy="3754874"/>
          </a:xfrm>
          <a:prstGeom prst="rect">
            <a:avLst/>
          </a:prstGeom>
        </p:spPr>
        <p:txBody>
          <a:bodyPr wrap="square">
            <a:spAutoFit/>
          </a:bodyPr>
          <a:lstStyle/>
          <a:p>
            <a:pPr algn="ctr"/>
            <a:r>
              <a:rPr lang="es-ES" sz="1700" dirty="0" smtClean="0"/>
              <a:t>Gordon </a:t>
            </a:r>
            <a:r>
              <a:rPr lang="es-ES" sz="1700" dirty="0" err="1"/>
              <a:t>Dankhe</a:t>
            </a:r>
            <a:r>
              <a:rPr lang="es-ES" sz="1700" dirty="0"/>
              <a:t> (1.986</a:t>
            </a:r>
            <a:r>
              <a:rPr lang="es-ES" sz="1700" dirty="0" smtClean="0"/>
              <a:t>)</a:t>
            </a:r>
            <a:endParaRPr lang="es-ES" sz="1700" dirty="0"/>
          </a:p>
          <a:p>
            <a:endParaRPr lang="es-ES" sz="1700" dirty="0"/>
          </a:p>
          <a:p>
            <a:pPr algn="just"/>
            <a:r>
              <a:rPr lang="es-ES" sz="1700" b="1" dirty="0"/>
              <a:t>Exploratoria: </a:t>
            </a:r>
            <a:r>
              <a:rPr lang="es-ES" sz="1700" dirty="0"/>
              <a:t>La cual tiene como objeto empezar a conocer el tema de </a:t>
            </a:r>
            <a:r>
              <a:rPr lang="es-ES" sz="1700" dirty="0" smtClean="0"/>
              <a:t>estudio.</a:t>
            </a:r>
          </a:p>
          <a:p>
            <a:pPr algn="just"/>
            <a:r>
              <a:rPr lang="es-ES" sz="1700" dirty="0" smtClean="0"/>
              <a:t> </a:t>
            </a:r>
            <a:endParaRPr lang="es-ES" sz="1700" dirty="0"/>
          </a:p>
          <a:p>
            <a:pPr algn="just"/>
            <a:r>
              <a:rPr lang="es-ES" sz="1700" b="1" dirty="0"/>
              <a:t>Descriptiva: </a:t>
            </a:r>
            <a:r>
              <a:rPr lang="es-ES" sz="1700" dirty="0"/>
              <a:t>La cual permitirá la descripción de las variables involucradas . </a:t>
            </a:r>
            <a:endParaRPr lang="es-ES" sz="1700" dirty="0" smtClean="0"/>
          </a:p>
          <a:p>
            <a:pPr algn="just"/>
            <a:endParaRPr lang="es-ES" sz="1700" dirty="0"/>
          </a:p>
          <a:p>
            <a:pPr algn="just"/>
            <a:r>
              <a:rPr lang="es-ES" sz="1700" b="1" dirty="0"/>
              <a:t>Correlacional: </a:t>
            </a:r>
            <a:r>
              <a:rPr lang="es-ES" sz="1700" dirty="0"/>
              <a:t>La cual tiene como objeto medir el relación entre las variables identificadas.</a:t>
            </a:r>
          </a:p>
        </p:txBody>
      </p:sp>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000" b="1" dirty="0" smtClean="0"/>
              <a:t>RECOMENDACIONES</a:t>
            </a:r>
            <a:endParaRPr lang="es-EC" sz="3000" b="1"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643702" y="5715016"/>
            <a:ext cx="2214578" cy="642942"/>
          </a:xfrm>
          <a:prstGeom prst="rect">
            <a:avLst/>
          </a:prstGeom>
          <a:noFill/>
        </p:spPr>
      </p:pic>
      <p:sp>
        <p:nvSpPr>
          <p:cNvPr id="1026" name="AutoShape 2"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5" name="Picture 5"/>
          <p:cNvPicPr>
            <a:picLocks noChangeAspect="1" noChangeArrowheads="1"/>
          </p:cNvPicPr>
          <p:nvPr/>
        </p:nvPicPr>
        <p:blipFill>
          <a:blip r:embed="rId4"/>
          <a:srcRect/>
          <a:stretch>
            <a:fillRect/>
          </a:stretch>
        </p:blipFill>
        <p:spPr bwMode="auto">
          <a:xfrm>
            <a:off x="357158" y="5643578"/>
            <a:ext cx="2078195" cy="714380"/>
          </a:xfrm>
          <a:prstGeom prst="rect">
            <a:avLst/>
          </a:prstGeom>
          <a:noFill/>
          <a:ln w="9525">
            <a:noFill/>
            <a:miter lim="800000"/>
            <a:headEnd/>
            <a:tailEnd/>
          </a:ln>
          <a:effectLst/>
        </p:spPr>
      </p:pic>
      <p:sp>
        <p:nvSpPr>
          <p:cNvPr id="10" name="9 CuadroTexto"/>
          <p:cNvSpPr txBox="1"/>
          <p:nvPr/>
        </p:nvSpPr>
        <p:spPr>
          <a:xfrm>
            <a:off x="8715372" y="6488668"/>
            <a:ext cx="428628" cy="369332"/>
          </a:xfrm>
          <a:prstGeom prst="rect">
            <a:avLst/>
          </a:prstGeom>
          <a:noFill/>
        </p:spPr>
        <p:txBody>
          <a:bodyPr wrap="square" rtlCol="0">
            <a:spAutoFit/>
          </a:bodyPr>
          <a:lstStyle/>
          <a:p>
            <a:pPr algn="ctr"/>
            <a:r>
              <a:rPr lang="es-ES" b="1" dirty="0" smtClean="0"/>
              <a:t>23</a:t>
            </a:r>
            <a:endParaRPr lang="es-ES" b="1" dirty="0"/>
          </a:p>
        </p:txBody>
      </p:sp>
      <p:sp>
        <p:nvSpPr>
          <p:cNvPr id="32770" name="AutoShape 2" descr="data:image/jpeg;base64,/9j/4AAQSkZJRgABAQAAAQABAAD/2wCEAAkGBhQSERUUEhQUFRQUFBcYFxgXFRQYFBcWGBQVFRQVGBcXHCYeFxwjHBcYIC8gIycpLCwtGCAxNTAqNSYsLCkBCQoKDgwOFA8PFykcHBwpKSkpKSkpKSkpKSkpLCkpKSkpKSkpKSkpKSkpKSkpKSkpKSkuKSwpKSkpKSksLCwpLP/AABEIAKoBKAMBIgACEQEDEQH/xAAcAAACAgMBAQAAAAAAAAAAAAADBAIFAAEGBwj/xABDEAACAgEDAgQDBgQCBwcFAAABAgMRAAQSIRMxBSJBUQYyYQcUI3GBkTNCobFSchUkYnOzweE0grK0xNHwJUN00vH/xAAZAQEBAQEBAQAAAAAAAAAAAAAAAQIDBAX/xAAfEQEBAAICAwADAAAAAAAAAAAAAQIRAyESMUETMmH/2gAMAwEAAhEDEQA/APSJIy0ZBuxiraWo7BNnt73jvh+rDqzdr98g8wCA/wCE4C+lmKIbPPrfe8JFryIiD6e/BxZtQHJdeVBH9DzkJpgxLLyo23Xbg8/0wNdRjGKHKn3/AL39M3pi3TZiD5rPFEdqGMRhXdgKI2rft3OF0sAbTgfSv64Cp1P4FEH5fY+30yuk1QGxue1Hg2Lrmq9xjBQGGIHsWUH+vH7jAaiHyTKpICgkV9Uuh7C8DEnHRBJAO4Gr5ovYw2p1SI5LEUyUDfqCSR+xzNRFvMa2QCpY0augtcj87xOKPqsqHjaJLNCyVcIPT9cCy0sIBhJHmIo+/wAl5NmA3f4usv58stV+hOL6fzdBqWmNNxze1u3tyuZqYAJHloVEVHrZFAkhr4rdxgWTRbXkruY7/W2Gb0MYUqE43x2SPcbefz5xRZTvL2du8xdyW4JF88VuvjJeDxEEObAkQlOd1KPNtojjg3x/ywH0Y9ILZ5cqTfNbm9f0yDodpA/lcDnkkcGv64PdcDHzDztQobt2/j8uTkEdghQ2XZjfAu+GvuBVVgNamPzEjjYL7Dnv/wAs0hJO70uq/bnIapi20hgOpx2Nn1/QjnIsWWTaK22Ce/f0F1XNDAPEm0Maog//AM/vmyh2m7se2aWfdvA/+UK/uM1ptVasWGBM6aq785N5Df8ATCGUFV/TFp5edtfXA3ATZvJzOaFZCGYE17ZOWUADAzqdhm42Pr6YKOQfvhJJFUGzgRkm4wA1ATvlL4x8WRRXRBzz3x/43d7ANDM3J1x47XdeO/HUcVhTZzzH4h+MHmJ54zn9b4izHk5XPLmN7ejHCYjT6onE5JLzZOQrCo5gyVZqsJpISZFpcic1gb65zeCbMys7fW8GnAtV7VgDD+GQfer/AFwuk4Uvf7/TAxMWDL27nnj9RnR5GtPoAtoADa2L/bAJpAsLmhYJHFgXdDt+mNaEt5ntWAFXyBx39/XBRS9RZFAuyT3oi+x5Avn1wKwab7vuUd2AIokCywXkX7kZMytErIWJYBStHg7m2juDXmyeohkkskC1WvKwIDghjd1XYfvgJWabe4XkKoXaQw3K28gkduaGBiadjG8TE+QA+UA2DZUrxd2D+2KxKy6cclmmNUwBYswI5IIHAH9MstBq90juVYDaqjjdyCxblLHF1+mKSvtjjNNccpJXa1lSzqa49mv9MBfVTN0d24K0Jr5SSGC0RV01jnI6qGSJIyhBl81fMS27zOSoH69+OMZTUqU1F+XeW2gghjUYW6PPJGTl1iBtO5ZaAZW5FqWRasd+61gQTXBEhFXtp7BJO0AhmI2+XlvXD68OX2ALtnq7Zd3lA3FBfmtR9KxLwrWIhLuwCSJIVJP8omlfb9CVYGstdPFS6RmHntVJrmjE/H/TAXlmbrCHb5TIJTyu4c7im0HmyCb9sc8MkfeiMjAQKRuonfYCrwORwOb9e2DnYAzA/P8AeIiPcgmIJXv2YfocfGnCS6jYPM0St6klvxQD/QD9MAY1AKSVyVmLAUeaZWrt+eKp4mu7r+YLdUQd1ba3be/cZuZFVFEflV9MC1ccB4wW49aZucNNp1EwiAqMspKjhb2SHbx6EoDWAxppQY4zwLcGrFgFiR+XBGR1c6hmWxudlK/X5b/asmIzsWmNJNt9OVEm0Ak+lf2xnW6b8SM8VyCKHJ2k3f6YFd1QQEHzKrbh6jj1/M4bqqTYraNt+3r/ANMH0Av4lWXLAihXG7b/AG/rhNLoAFKgA7l3ews9+3pgGUAi/QPx++ZOBZPrYwa6fyoq8cXx24rj98m2n3Mp+ne8ARAFfXvk9oJr0wLw7SWJ4N/0zmPHfi6OJCFa2/Pt+uS3TUxt9Ol8Q8QSJbYjjPO/iP47JsIeM5fxr4rkl4LGs52XUk5zuW3pw45PZ/V+KM5JJysmmvIGTAO+ZdUZXxdmwjnAsc0lFj5zRGS0uEdMIDmEYTZmbci6AIyNYZlyDDKlBbMyTDMysvrU103A9zgoNSsjrt5pTf613/bCwpSSbqJBPp9LGIHTiKmNHeDfA7hS3FDtnR4zmz8KZR7vwPyvIQSK0ke08GNr/Ly1/XI6TTbWXcb6gPbimAviu4r39s34T4cOpLahCCK2s10RfJB5N3gKzQhI9Uq8AEnj6xIT/wA8V8Y8pbp8BtM117KyUeP9lmx2MUdQXDLspqDksy9MmzzV0KxHwzw3YwD2OrESu1i1KtExkOD2DXxQ78YDUOnVZykflDQ35a4KvtDfnTd/ple0dacR21HU9NjZ3bTOQefr2/XGvA9D/FZTKhRunTlXbaqhl7qdvzfKMTkO7TTMTIF6j2pROoW3AqRVbSWIIHpxgDkTa5gUlYzLEKBIpGjZmQG7AJT+uYxO8afcwUT7b3EPs6HVCB+/fi+9YOLRNtmEshWVSjsxUO4ofhMhQgGqIrb3vveR6Lfd0mDkvLKsiExfimRvKq7d4UeW1rgVeA2S/SO0rcWo6bsVBd0EiCr+quAT9PrjfiGkuVwmxBDCJBSIQ7kvQaxe2k9KPm78ZW9fZpH6jqCZfOWVhJ1eqGK7FJHoOxrbzdY18QSyo9oUV3idWAEsn4amzJQXy7Sx5N/N2OBtmV906ogSJYTt2Dc29FkJ3/Mu0OKr1Bu8f0hJcSHhHmaEAFwwCs6oxfdzbKeOw3fnaGq0jjbEhhVdSiJXUYuwjX5ozsqzGKs8cDDwzONSIaTYs5lreS4ZlaTpWQE7sWrdur09cBvT6dFGpJjKdMVQdiWQp1AGJJAJLHj0vIx6HYjq6sXUJIBG7c1wvme2G0rV3Xr9MbCl31KbT51jBAaMsh6ZW2G7i+CPesF4RrmlZ3ZBwgi8jI4sWWJIbizVD6YBmQJAhHUIYo1CjRZgxYsRdAn9ca1rU8YJYksaO0UPK3c/8sWk1FaNQwIIjj58u2xt7NdHtjWv1YPT4b+ID8p7Ue3v3wEEiJk7ts3MBYXZvI8woc+/PveG0rbQzbiQnl5Wu3PHv3GQWU7wm16EpfdtO3by1XXezVYaRwRLXupHB5oKf+WABpTtWuGFiqs9r7A/rhZtYsaqWYcD378c4lqfE1QmZrCA+oIPyjmj9eM8t+L/AI3aXyLwo/c/nkt03hhclj8YfHJJKRnygnkeued6zxEueTiuq1ZPfEjPnL29cxmM6HkmwXUyLtg7ytJtJgi+RZsjeE2ITgWyW7InCC6NuceZcroGo5bAWMlWAbcgVw5XBsMADjBHDPgTgRK5rDKuZlR9VaXVbi4r5rI9LFVYvEolkdyjAFYx6EbjYIG7nji8sI5VJi29/wCtbaP9ayaQBZZAoolFP62wvOrwqrw3xB3mCstiK6IKksflur4r1q+Tj+j8UXrygBiaXgUTxYPAP1GCBG3T7a3bwPrW1hIP6YDSqBHpSPm6oU+/O8SA/wBz+WAQ6pXm1CU3mjQEBSWHDq3A7dximg1btLGJI5E+7owLFHIdmVVBUAXVAnmu+F0MaiLStQD9amPqWbqCUH9eSPoMf8L0ix6jUAX5hE5JJJJIcE2f8oFfTAV0GtVJNQW3ANKGW0k5HSjB/l9wcqdXqUePUqrDd1t6A2NxURSAWRxZUi8s9JEYn1oUszDY4LEkljAT/dewxTQ6YRNpukSOvC4drvcwjWRZWv5m3E8/7VYAfCvHYpZ5JdwjTZGg6lIxYM7Nw3oNwF+vNYquujXSadt6HoSqzLvXdtV5EYhbskK26vphxvTR6hRJISNVJHvLEyBWnQFr9Dtc/l6YHxLT9J5NPGSsb/dj3JKCTUGGUIx8y7gB69yT64Gl1kcul1sqOpSQs0dkAkLDGhYA8gEqa98tfEPE4oNQs0zKsTQMm8mwGEiuE49WF17kVlbqtIVi10MZ2dFQ6MVDuqvCzlFZrPDKaJur/LHdX4Yk82niIVUeKSRtiorll6SoLq6HULV6kC+MAmj0xWHw/cvnDxKbHmAMMtKfUd+3vk2mVWeGwJm16SIn8zIzxvvUdyuwOCfTaRlTo9P95UcKjRaZpLWOMb5lmmhDMNvK/gny9vOfYYeKBH3asoi9JoFVFRKMcscDy2a3WTMa542D3Nh0A0e2bVrGtF9PGwod3b7wt/ndZHQCOV41Sih0oDgHsN6BFau384r88hBowurmVlTYIEdAm8NQklU7muyTXbsP3OVkEH3dOooXfq06nG5QspaNRe0guoEo78+XvzgWuhRelowwG0CqIFbhGyoK/Q1gII1a91FVim6d9gFlYWD6UAvPsM1qfD60+ogI6vSUFd7uqspUv5gp9CD278dsJ4n4QsghiUcKnUFs5A2BQqABux3c/QeuA7pk/FRiTbQc2eOCh7enc4rFMsaq5bbuRy7fUUdx/I3gjrSfx9xWOMKpsm6cIzG+wq14r0OeTfF/xT1JZBGSEJ7bibo967C+9DJbpvDC5Ux8Y/GhkHSRj01J5J5bzEgnPPtTqLyWp1FnEJZM5+3skmM1EZZMXZskxwZypaPHJebbFlasZjN4AjmiMOY8iVyGgjkThGrBk4NI3lhotX6HK/LHwPwxppVVR64q4rFtMauuMVePPZD8JxJpBvABA755Z40ESQhTxjTEvlbIp3jyHTxouDmqGRotVZmElrMw0+oNNpNrK5C05qgoBW+RyOT9bw8aXOysoA2AqQzbj5iDdHgfTAxNIXVCh2obu1sgfL5b4/6YZ9YPvAFG+mRXl3fMD2u/fOz55DT6QB1lKqEdyoreHXcaDF93m3ECx9RjEGgQ6ll6ZWl3q+9tzMTtc9+B274surbeunKGkcPdrexTvUbL3XdC6rjLNp/9YDbJK6TD5D33qRx398Clj0wEom21G05RWEknV3ljF1DZ20WFVV+t5LRTs0iykusWobpowkuTy7+nvDLtpqaq5Fi79JSPICIejLsGoEgk2NXT6nWIK/Nuvy8CuQbxbT6lgYdO0UtQT9TqdN6Mal2jpQN9neFNqB5TycCXh8zmVZCXVNUdsbh0Z2MauY+opi2qGUMQV/I4Lw/SRo87BtRGNKrAFyjAxsDK7IjJSLakCqsD2zekmYfdoDFMF08pYymGTY0aJIse2l3bm3rYIAG1uTxjOpdJH1aHqKk8CIGMM9WUmRv5PTcv74FfoYmkWSKbfENQjz0elJuRgokJqMbHFpaiwL4JxRYEfSzztLqKP4bdVI2nuF9kW00uxi9MAezNZx7w3xjqTQtJHJF0dO6OXjl2tIzRCoyF8y1GWuhwy4GedW02qQGnOpkkjDJIA4Ekcq1a9mKkXgBV5ESdXMnXmdEaJlikkcyx7I9kqlUCbVc3tAXa936s6jVFIU1EkrRtpiybVgVpgdm14yd7KykBX3VVKG4xLU+LI87asLIojbTeR43WV1QajqlUIslRqOB/MUNXxjh8RjfTa47ipnMxRGBWQgQLEp2EblLFCQDzyPfAnr/DXgWKKOV2foSoelApkaLgvLJ1JdpIZtwrklyAOcPHo13xxRzpt1KQuqLExR0gVSrM7OSgZERfc7Pzwuq8dhinimL7lOneNggLsrbklW0W252sO3Bq6zPDtZGkPh4aSMMlBwHU7b00ookH0JAvAcXXk6wm1vaNOWKMITJZl6e7de+j2qvS74yvhXerI0q9OKGZY2aN0QKrgmRHtur09qL2XtdG7yR8ViDmDepc69ZlNjZ0mfrM2/5RQDrRINjtyMBNqklhj0yOOrDHOG8yhTUbInmJo7yyEUfz7HAtdJqmaPUSSsgLIA5dXi2KIiA2w7uDbNd83XFYxq3ZY4pQ8S0gQMxchuoqhKXaDe4Kf3yOh8Wh1EkzoylDDGvmIHnHVYrR9VDL+p+mA8V16jwsMCpZYIyvKkhqQDBJtwXx18RGMNpoyNo2B6N26KFIuhxwOPcZ5hqp7yz8X1BZiSbJJv8AP1yimbOG9vo44eM0DLJiznCyYFs2iGayVZsR5GdBkZinGodAzdgcc/0OUFtx9MWtY47pASGsE8mGnxY5G8pIy81mZgGachIYSzADuc9m+zr4PEKiWQc1fOcn9nXwmZZBI48ozvPjb4jXTxdOMi6rjE7TLf6z6pftB+M+8aHge2eT6nUljZw3iOuMjEk4gxye2+sJqN9U5vrn3wZzV5rTjcqIZjmYLMxpnzr7Fi04WdiO7ICf0JyvlQCJ2/nExN+u4SgDn8uMIJH39S/Jez0urrd8va8DqfDQdUl9TkFrtRGWUCvJVMR75t52dMCEuAOqJ7v+bd1ttX/lNV7Y+dKF1iPzbxSDknsDGQAPTKXUaA9cz7m6cbgMNy0WFAy9PbtJW+554PtjOr1MgkaUMenpyUc/h7vMEMjAbKIUbfXnmsB+fShddG9kl4ZhyeAFaEgAdh6/vlPHp1EQnABm+/kM9ecg6owshPcgRmq7eUYfX6iQStLuJj0xKO1R7vOE6m1dlEKNvci+cE3g9+Igb5x5Wls9IQNKuxdwi2+Zwrjz/pyRwDun02zxGQ2xMmkUmzYG2dgAo7AANgo4jHq9WyszM2mjcBjYBU6gKqj0XgcZEBz4hs3yhhpmqQpCFYCWPcirts0WB3dvQXiaaib7x1t5ETyfdQ+2LdayMFcpsrYZSy3d9jVHgA+B6dYjoXj4bUadzKb5lbopNvcnlmDFuT/iIwbF4dJ4iFlkLJLKeozEuN0MLFr9KskAUB6dsj4J4Zs1Op2yToIFGwSJGY1SXe0hhiI/CUlD+degrBaXVSKskk52R6qKTUDyRuSqRIGR12jaxi2tQsdxfGBY6TQdLUyaeEtFHJpVk8h+VxKYiy7rAZlIs+pW++L6e30vh0TsxSRkWQFm/ECaeVwjG7ILIpI9a5xP4c0ssDOJJJOo8CSpYWd+ipIEC8KQULjjm9/c5nTZvD4AHdWkdEhXaiyRzdRgp6g4UrTEkA8AijeA/q3kGi1CrLIo02pZVpjuaNJI2RCx52gNX1ArH/GwXn1R3sDp9KskIVmG1yZ2L0DTWY1Xm+AR65TQwSfdvugfdLJLJFJu28tXWkmaTuQVKtwt+cChgPiLxISKkrzdKo369lIQyLM0b6YkkiUl1egK4s2N2B14lc6zTsXbZLp5fw+yAgadt1erctyewxbRbgYZtzlp9RLG4JJQL+NsGw8Ls6ajij3vvnLav7SYHnibTnUal0EgUQ6VtpDBQ1Weew7dsSj+Itd1vvEWin6Zd9qStGkSzEMJHC3Yc0w5NWTQs4HcIX6EqtIzN976Rc1uCPIlha+WlcgV2xfxLQdTdpLIQyEAk21HTmVE3HkgOL55oVnPRa/xaUOn3TTAahTP5pmuiI1tSnIIOw+9nBQf6XaJDt0u6Wa1kaR+sZArL3AoUqEVVVgnTzbxrw1o5GVhyrEH8wSD/bKGaHPVPEfhvxDUgK66S4lcsVL9Slcht7V5juBOJD7L5m53R1uVSQWI3OFKjkf7S/vnLxse2c0s7eXvDgGhz1lPskc1+IlMGK8Nzt71mR/ZC5UHevmNAUbJF2Pp2y6qflxeUxaUnOy+Gfs+l1HmI2IBe5h3H0HrnSRfZVIrBllTyjd8hNUao335B/bOij8G11f9pXny8RqBQBy6Yy5Z8H8O+CNPpxtABY15jRP1r2zzP4s0u12H1OehH4Y1jctqW+UH5f2ym8S+zaRhuaUsSLPH/XJljs4uTxu68e1A5xY51/i/wlsYjzH9KypHgfP837ZmdPTlfLuRS5dfDHgh1Eqr6XznQ+BfAYnNU37Z1R+zVtOhZHIIF+2X24+UxX2oki0WkCqRdf1zxr4j8YaZySfXD+Pa+YMVZyQPrnOyzMfXL/Gsd4936gxyF5pnORvLI45Z7SJzWazMrG28zMGZgfWzSmjFsY2/DUa2ltxPvx27ZYamS5IyA1Ddflbi149MTlgG2SUj8RWNH1G08KPYfT64zrIfxoXtu5FX5eUY3XqeM05K7WTNslhEbnqP5W2mtshBckfN5eewPpkdcH2aiJY5GExG1gpAAdVV7B8xK0W4BuxhtVpVYaiUgGRCdjfzLsQMoU+lnn63jWrhufTSEtZLLtvyjdE5Jr1Ngc4FX4jI4GpiWORvvDBkbaQAXVEktTTHbt3eUHg5ZarWD71CwWShHMD+HJfm6RFLVn5T27Yj4rpVf77IwHUhQdJj3jCwCVWQn5TvJJI71z2xTVxBodbqCA08UgMbEeeMJDC6Ip9ASxJA77zd3gWep1o+/QuFkoaeZT+HJutpIGWlrcR5W5AoeuU2slkWIxnTzmNNX1upsIHSWQ6v5T5924dP5a5u6wniEC9PWaggCeLVjZJXnRUMAjRSeVUqTYHB3n3zrPEI7jkHujj91IwPJ9b9q8KB9TJptSF1SLFsKhWURq9Sb2G1g4l4rnyG+4xXx37QdKNFpCWMhEEkYCKwYltOIHc7wAoU2CLNntlf8Y+JpFFL1tUHGo8N0yRaQdRisvThImII2R1tJscm8H8T+DFfDdMirE0mg+6tsDqZD94G6YSxjlR1TGBfcEnA6Pxf7SINNJpZ2WSUnTvGqorIWDmFupcigDmOtgs898WP2gxRyQaZop06MyTmVo2CBCzsQyEb1H4vT3VQIvkZUTeIzSzdeDqz/d/EI5J9DOB1oJSHULDJyDHwy1xRUEjC/DcX3mfTldQ8+l1A1UA6y1qIpNqagxSNZ6gBjVlINd+2Bcv8Xwt4gY16waSVyJEV9u/7tHA8KOELBhsFuEI57DviPw8dA+q1W6GSYxCQGWeKeUFjI7BxasVZUIUqwBfbYrJfE/iNxTzQkiSTQTalCpNqJdXp0lKkdvIrA+1YfTVLp4DJqpdNJKfDHaVLLvK0EyKHO4Vv2DzGxdWMA2h+0+PoRTDTaoRaFa3lPLOSnQYBwNqMLDnd/hI751eimfUwR1p5RDLONQH8tiORTPW0NZIdtt1Vc5wui8VkfUaExq8STeK66OWH+Xpu8fUjkUeU0Ga+OOc9X+DyPuOm29hAgH5BaH9sBLwWSUNF1IZF6GnMRI2tubcgBoNajbGGpgD5/pmtJKWgjMalzFqHbylCpXqSAjfu2ghXvk+lZGfTBF8RCXbKrk2Sx3Q05s89lPb9MbXRxvLNGgXpPpoiQhIB5kVfl90AH1AwEOq8O6Qx/wAfqii8agMzloaYtTWCe3vhgDGRDt+doWFlA1RhA9KTub+GDx/i+mT0iIRpeoBtOjYC+17Y9/f12/0vF4G/Ccv/ABOnpipPf0C7b5+a/wBTgPaQOGVShCx7+bXkMfJxdji+/tmQy2gKjdtkY8Faolr5uhwbyetgAefaDbwgnvZIMg/tkbjfqAUVMS2B27NXb6VgAZmQWV+cMOSooliRzfPfNqDYjrsSe4uiPa/c5rV+JRIEMjqB0jW4gC6F9/plFL8b6WNfNMm8MDwbPy/S8DpdLLd2OwruDmpAaHHcV6Zw8/2q6VAK3N5aNLX96yvP2pmQBYoWNduf/YYXVdrq/BY3NOoP98Qb4T0wJO0cZzLfEWulPljC3+f/ADzcXh+tl7uR/TJ01Msp9dhB0YBxtH7ZW/FnxLEIWAYXXuMqB8Fyt/EkP7nIeLfAKrEWLEkDCz33Xj/jGrDOSPfKd2y+8W0AViMpJUznNPXnMrC5zMmRmVm9vN41EDJbM2BkxGclrpjx7QC5mFArN5nbtOOfX1fqdPc4Xew3eYqFGw7a7n68cA+mT8Q1DdQVbCHzMQFFWp4onzGjdDHNQ4EkXI/m9R/hyv8AEPE0heQOeZQNlc7jt27foe3fOr55TxGEvIxVpCgVDNt2BWHzAbSCXO3uARxxzlhr5vxdOu5yS9hlRdi2j0WJHN80B+eV0niiaZWic20qgJXIZ+mIypI4XkA2aFHLHU6hEXTLvU7JYwfMPRGUnvgKeO+Hhp4lZ5yZyI3KBFjKje6iTy+e9rAAehN8Yj4zpCZpXBkaODpHUU8aBioEi1F0yJCiFWNkWKHNZeeMeIRkwU6mtQhNEGhtcE/1yn8Z8SCHUxKrSDWKAjIpKIxiEL9Vv5AAA1nv274EvEvDUbWxIW1B63mZwYlhLwp1ItydOpWoeooBR6gDH9RLJ96TT79RteKRjIRpwtrs8ijpWxpiSew4/TXiGsTraMqWYRO+4hJDQOmkQE0vqaH65rX+LR/etMw38CcH8Kb+ZEqhs55XA8r8T+zF9TDFK+pLagTJpFbYv3eonaFOFG4r5K3Hknutc5Jfs31suo1W7VKmokX8d2T8KWF2HTMSqNykNC3cL2XbncdZxIumEMxjGrOpE3Rl29PrGcxldu/fvO3gVRBv0x5fFE+/SCpCTpoxt6Um+1klY2pW6pxz9cDh9d8MajUQ6Ix6x45J/wAYuY4gXlijEis3SVWL1ZXcW7c84CX4X1bdHVvqin3WYKYliiD9Z5FjlZdg6fmLXbA0O950vg2uYzQ6donP3BX8wovJadGM9P5o6Rju3etVeOyq0kGqQJKpM7OrbVpWUxyrv8/FFeR3AOBymq+zyaPU/wCq6qQfcokRIyEZmhlMjOvUoLtJ6gIdW/XjJaX4IGonX7xrZJI9agnWMNHG0RiVOgGYXZRZtoCqo4Jris6TwbxsTCfVTQ7QQikLJC6IsYYgs28dzISBXau+Umu8E0z6OGb7nHJINqSW0ab5AKdVZHLK4YE1tJoEUO4Aej+FNT0wRr9QYtc7KxAjRoppDsLErzL/AAyrAbAeDfpnU+GaN9HCI+tuh0XShe2lVpAQheQU9R7RItLRvaffjnJ/s50RhhcRyL1niCldRGI2L1xEOobJ5IxPxD7NNNHqI49shRyvU3zeZLbavy2nnPlBYrz79sDuZfGYYJdW0zxpsjjZP9ZcPIAJQAxL8m14A7Bs5mP420OjR0SeFnkVGHRExVXYhZAQrENtXzCzZog4bw77PvDhqGjGlDUu1d8hP4i7jKA1bWYAoaHIo/XHPC/h6NYpz09IBCemrxfytHTlpLQ25tQVUkdwO+BQ6n7Q4Xh6MWlm1OxxsZo2WMxiudhbh6LL2rsfpm9f8Sa6eRXh8OCCIWDKWZlHeyeNooehHbvnW6WaT7tJvjQTyyBTGgddrBVKoqFLA2Lus+5w3i+pZirx7dssY6opmIhDHzfKNpBZl5v144wOB8c8V8XQF5OjANnoEsi+wLMxJv0zz6bx/UmwZnAJshTtB/RaGdl9ofj5nmYX5EtVA7UOL/XPP5hznO5Xb2YcU1uwR9QfUk/mScA2rOEHy4syZGtRttWcd8N8feE2prKxlwT4NR6R4R9qFMOqoNeoAGejfD/xVBOLVhZ9M+aycd8P8WeIgqxFfXNbc8uOX0+qdoYDkYt4rDcRH+yc8h8C+1NgAkh/XPQdP8YRTRUGFkZrbj4WPG/iWKpG/POV1A5zsPiUXI1e5zktSnOcvr3+8SpGZWbzM046YMZabisWzC2TW28cvFtmzMheay6c7lt9cSabeXe66fygVVgWSR63hNXGW6LghVLJYAHm3DsT7fTF9duVioYKGAulZq9CSey8cY3rZQBGpZVt12jkkkdh/wBc6PGDqNCJZJLJHTVQm0kbWK7i9Due3f2+uLwRfeWJkLCoI2QBipV3DFnFevlFH0rN+L7w5CswLR+cRoDS2aclm4PzAVyefbNa+FV2VKydVViHTTkq3CsS10Fvvx82BDSr965ls7dJEy0WG15BIWkFHhrQUfTCndIvh8zSOTujtQaQs8Mm52A+Y9qvgenfBeLaJgypGZCwhZSItkdQ8Dln3Wb+UCj35yE+pLLEsG6RYY45/L049ibWWMKCp3tQby8DjvgP+Oab/WtFLuficoF3HYN2nnJO31Y0OTdVxVm6vxrSqy+IysAZYlUxMfmjEcCyxFD3X8QseO5vC+KapnZTGXlXTouoZt0abQySBemFjO9ym801DkepwfiehikngDDUSDVBQZOpsQKivPECqACRrXswIAu/bAabSgeIxSG98ulmDWxIUK+mO1R2UWWP1JOVenhXpRyAL1/9JsGbjfubUvHIpPf+D/L/AIQPQDC66VhM8tu0WmkELMZX61ydLqmPbShVLJYIs7TRFcz/ANFR/wCkChhYHpmUTGaTqPINkRqm4UI22zyefbAQ8LQdLw4r/E+8Tq5oBzaak6i/X5lUn8lzeo0ATReIxxqQqySGlssQYoHk+pJBYm+94GCJFkXUtGgil1EsQrqjUKfxF6rTb7feYaKngArzxh/CoPPH1lRvvcTSqqmRSjqiN0y289W0YeZubX2oAN+NyKZ3kUqYVXQPKRRXauqdrauKEdH/ACgYUTKuv6tjpjVlS9jpiVtCict2u1237msWj06rpZi2n06yicwAKlxANIkUW4cb9ocXY5r2w7aFok1caLA8kCrJHK8UYanjdrZY1CllZCBQF8X25A6xIdFFIdp261WibjiN/EQV2n0BUj9KxjxzWxodZG7KHmij6VkWxrpKF9yJK49NwPrm9RoFlk08KbYRJC8rPHHEHO0xKqglSALksiuarFImeaJpARE0OlSTbGqhJJSJGbetedPw62n3J70QDWj1yB4oi69WPWzM1sPlYTuHs+hWRf3r0w+qkTp6xVKfxFZVDKN1RQsarvypH54PSylmWcMwDarpdP8A+0Iz5fk7b93m3d/Ttlr4YHEupVn3U6FPKAEDRClA9gRf1s4FY2vQ6rrAkpvjX5W3eaJxvC1uIG5Rde/scHHqAoZqYiSGWgFYsCZXdVYAeXh/X2xqNWMSRSOzhtVIjsTTMoMjbTtqgaAoenGDWHqN0nLFIxNttjdq6BGu7JUNQOB4n45D5znPTx533xf4UyvuI+dQ4/7ws/1vONli5zj9fRxu8Yr2FLkAl41q04AyUcHGGaRaHFpVyw1PGV0hwaLMMgcm2QOWI1eM6fxF0+Vji1ZmVFivjDH5ucHqpA3IxLMvM6dJlpjDNVkszB7RrIHCHBnNRzzjWZm81lY0+v5pVVpN3qL/AE21mTR/hR33Bj/PuLwet0wZ4yVBBIsnkji+M3q9PvfYPKFUNdA2b47+1Zt5WajXJDI5kIUMikE+u2wVHuee31wcgC6aIMQCGhuyL/iKawEcHXYdl2oDwFssSR3IPA29vrhdQWaCN12r5k3UotvxApA9gecCXiHikcE/Uc+V4gvl8x3IzPVLZ5DcfllRo9eNKvnBcyaVABGC5EidS0bbe0VIKJ44OX/j8TCNSjbNrx3tAth1EG2/QVd4HWaQTahkcnakKlQGZadncF+D3AUV7c4FOuo+7KyqjzdTSRRjpozASRRtFTUPKp3A7vocfmcKujUB26LpuKxS1Q08kZble1kfvmp3aSDRSs7X1dOSoNBmZqJb379u3rjfj2muXSvbeXUKAL8vmSQEkep9BfbAofEpm3TQLHIV1UySK5G0r/D646b07kdOxtB+bmqy01WpY6yOQRS10ZlohA1mSFhSs4JAo2fSx75X+MQqV8QdgOohj2N/MqpFE8W0+nnL9u5vLHV6ZRr4ZK8zQzqTZ+UGEhQPQXZ4wOeV26y6RkBSPUPOB1YRMykSSLGY99AhpDzd7VBrm8Z8HSfqIrojDSRtGNsse8lwoRpR2Q9JRwCeWJ44zVjp0COqPFb5rdu+8Wfr/AJ/7v0xxdCL16RLRkjUgDuXeGUX+ZIHOAnpJfvMeqjTb+JIZVbqEFQdpjkG6OnAeMncLU13yel1cjQT6h2gkOoqIGJptpKhoFWNDGSxLlz35/IYXwmeOaTT9MhlXRFJF77dxgCo49CCjjaeeDg0YR6dXYUkHiEzt/soJ51L0PRd4P5A4G9ZrWXTw6gSxwtADFuKSOxJCxSRNCQpvcit83G27IzPFNBJCFjRyK0xWYRRlyYFbzO291o2z1ttvM1DgZJ9RHJotbIrqyzPLJGbHK9ONLWz2JjYj3Bx3xfx6KCUyMQyyw9MbCHIkDMUUhboNvPmPA284GR6W9WEWbhgNRsEVw7lCIrbi92QyNQNcWe+G0+vYSSSMSqSBqfYtN0Awby7rWwGIu72+mb0eoSN9KN4bpwOhIN8hYfUf5Tiay79unKuBEZT1NjmNldZFj2kDlqk5HFbTgHQM0ciyCRSR94UJsLncbBU15WDDkc1fc5qfw/dHCiF9zqzglwpoqC4Z1WzZYD+vpm/C/FN7Mzo6dKLotamiwO5mFdl44ujyeMyTxIpBDMil+mu0jhQwICmmPFggf1wFPiDwn7zFEqg+ZTtJ20tKSE4HPy1nk3jPgrwuVZSCM9sTVhFgBHN3/LXKsDXPa2GLeN+Cx6liGXnYK5XcOTzmbjt14+Tx6eC6zT8DJLHxnX+NfCTKrEC1U3+l9/yzmJo64znenpllnSk1+Vcpy11vc5Uz4jQN5rMGZljDWZWbzWVGZmZmZF2zMzMzC7ZWa2ZvN3gQ2ZmSzMD651WqACf5hgPE53Qh41BsBfMQB34N/r2zGW2N8+T/wB8hrxaRX7j+4zq8JTWSSQBemAWZaIb6cl6WzxZ/fGdVPtgSNRuJ2kUbJCkMzUB/wDLxwj8Y/7sf+PEvDP4i/7pv+KMAvi3iDPGqooYyUyhSSaVlYnsK7Ac++JeMys4jkSXptJUdohZijNRBv5dpPzdwScP4R/FX/JN/wCYyQH+qj/ff+pwN+LgxpDGTx1YQoWM+XbIoUsS9BQaHubwfjRmZ1SM7miqY8Ko4JCKCQ1s1N9OMsviH+Ev++g/46YOL/tUv+6h/wDFLgUGu0izajSuTKRLR3gxonEbyxqyhakIKng2F/XN+Ju4kkmDsU0h2tbU7blRpipUALtUr3Bsg9sLoP4Ph35/+nmyPiA/A8Q/zv8A8CHArZ9EvXbV8/hzjTklpOoyFkjZ94cUdz8cdgcsdPp/x9TvXhEjZfxJSxWpfmJbv5e3peLSn/V9T/8Anj/zEGWg/wC0z/7mL+8+BzccCwR9YojNqNNLMwKJSyqiOKIFsKevMT8oN8nHJvDRC3RG1hKICWKJvVnm6cxU7eNwogehJrAgXpNPfP8A9Om7/wC4iwvijElSTz920Zv1v72vP54DsulK6bWRxtt6O7Y+1TIEMCyhQxHoSRu5NfvlpqdKs0qRvezoM9AlfMWRd1rzag8exN4sf4Wv/wA0w/QadKGLfFspSLTspKttkFgkGjpiSLHpYBr6DAzTSmSNpnJ6sf3fa1mwNsZav8xZ797y8MO3UykFiXhXuSQNrSAbR6d85PxZyup0yqSAYoLANA1J5bA71llNqn6t72/h/wCI/wCK8CTRqEhKgbWgXqUO4EkJJb9S/wC5xw0Jr42Cb/uhzD+3f+pyrgQew8wYN/tDebB9+5yzi0yCwFWu9UKuu9YA45FCtdU0bhPYgSPwP0K5YBRv9AWjo/nx3ySaZaHlX09BgnH44HpsPHp+2AlqdrrXslMPyYWP6HPNfi/wMRksvykms9bP8/0//XOL+LudIb582ZynTpx5WV4xq/XKjU5b6vucqtTnOPXS+ZmZgzTDMiTkjkDgZebvI5mESvMvI5vCt3mXmsicG2y2Zkc1lT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1" name="10 Rectángulo"/>
          <p:cNvSpPr/>
          <p:nvPr/>
        </p:nvSpPr>
        <p:spPr>
          <a:xfrm>
            <a:off x="428596" y="2071678"/>
            <a:ext cx="8358246" cy="2308324"/>
          </a:xfrm>
          <a:prstGeom prst="rect">
            <a:avLst/>
          </a:prstGeom>
        </p:spPr>
        <p:txBody>
          <a:bodyPr wrap="square">
            <a:spAutoFit/>
          </a:bodyPr>
          <a:lstStyle/>
          <a:p>
            <a:pPr algn="just"/>
            <a:r>
              <a:rPr lang="es-ES" dirty="0" smtClean="0"/>
              <a:t>Se </a:t>
            </a:r>
            <a:r>
              <a:rPr lang="es-ES" dirty="0"/>
              <a:t>recomienda realizar la propuesta de diseño de </a:t>
            </a:r>
            <a:r>
              <a:rPr lang="es-ES" dirty="0" smtClean="0"/>
              <a:t>un Área </a:t>
            </a:r>
            <a:r>
              <a:rPr lang="es-ES" dirty="0"/>
              <a:t>Informática Forense para un Equipo de Respuestas Ante Incidentes de </a:t>
            </a:r>
            <a:r>
              <a:rPr lang="es-ES" dirty="0" smtClean="0"/>
              <a:t>Seguridad Informáticos </a:t>
            </a:r>
            <a:r>
              <a:rPr lang="es-ES" dirty="0"/>
              <a:t>(CSIRT), puesto que ayudará en el planteamiento de </a:t>
            </a:r>
            <a:r>
              <a:rPr lang="es-ES" dirty="0" smtClean="0"/>
              <a:t>recomendaciones sobre </a:t>
            </a:r>
            <a:r>
              <a:rPr lang="es-ES" dirty="0"/>
              <a:t>controles de seguridad frente a conductas anti sociales que han convertido a </a:t>
            </a:r>
            <a:r>
              <a:rPr lang="es-ES" dirty="0" smtClean="0"/>
              <a:t>los activos</a:t>
            </a:r>
            <a:r>
              <a:rPr lang="es-ES" dirty="0"/>
              <a:t>, equipos y sistemas en medios perfectos para delinquir, por lo cual es </a:t>
            </a:r>
            <a:r>
              <a:rPr lang="es-ES" dirty="0" smtClean="0"/>
              <a:t>necesario considerar </a:t>
            </a:r>
            <a:r>
              <a:rPr lang="es-ES" dirty="0"/>
              <a:t>nuevas formas de defensa e investigación que puedan ser utilizadas para </a:t>
            </a:r>
            <a:r>
              <a:rPr lang="es-ES" dirty="0" smtClean="0"/>
              <a:t>el esclarecimiento </a:t>
            </a:r>
            <a:r>
              <a:rPr lang="es-ES" dirty="0"/>
              <a:t>de delitos informáticos, análisis de incidentes, reconstrucción </a:t>
            </a:r>
            <a:r>
              <a:rPr lang="es-ES" dirty="0" smtClean="0"/>
              <a:t>de escenas </a:t>
            </a:r>
            <a:r>
              <a:rPr lang="es-ES" dirty="0"/>
              <a:t>de penetración a los sistemas, y ayuda en el planteamiento de </a:t>
            </a:r>
            <a:r>
              <a:rPr lang="es-ES" dirty="0" smtClean="0"/>
              <a:t>recomendaciones sobre </a:t>
            </a:r>
            <a:r>
              <a:rPr lang="es-ES" dirty="0"/>
              <a:t>controles de seguridad futuros.</a:t>
            </a:r>
          </a:p>
        </p:txBody>
      </p:sp>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643702" y="5715016"/>
            <a:ext cx="2214578" cy="642942"/>
          </a:xfrm>
          <a:prstGeom prst="rect">
            <a:avLst/>
          </a:prstGeom>
          <a:noFill/>
        </p:spPr>
      </p:pic>
      <p:sp>
        <p:nvSpPr>
          <p:cNvPr id="1026" name="AutoShape 2"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QSExQWFRQWGRgWGBUYGBYYFRgVFxcXGBUYGhoZGyYeGBklGRcWIDAgIycqLCwsGB4xNTAqNScrLCsBCQoKDgwOFg8PGCwfHyQpKSkpKSkpKSksNTUpLC8sLCk1LS0pLCkpLCopLCksKSkpLCwsKSksKSwpKSwpLCkpLP/AABEIAI0BZQMBIgACEQEDEQH/xAAcAAABBAMBAAAAAAAAAAAAAAAABAUGBwIDCAH/xABLEAACAQIDBAYDCQ4FBAMAAAABAgMAEQQSIQUGMVEHEyJBYYEycaEUI0JUcnORk7EWFzM0NVJigpKywcLR0lN00+HwFSRDtCWiw//EABoBAQEBAQEBAQAAAAAAAAAAAAABAwQFAgb/xAAoEQEAAgIBAwMCBwAAAAAAAAAAAQIDERIEITEiQWEj8AUTMkJRcYH/2gAMAwEAAhEDEQA/ALxooooCiiigKKKKAoopq27tnqVyoM0raKO4eJ/pQLMdtGOFc0jhR3X4n1DiaYpd9lJtFE7+PD7L+21IIdklm6ycmRzz4Dw/24Vqx220j7KgMRy0Uf18qoWne7EfFvaazi37Cn36GSPxtcfwqKzbyyHgQPUB/GvIt5JO/Kw5EW+ygsrZ+1YpxeJw3q4j1jiKV1VkUsbsGjJw83cQewT5cP8AnGpXsDess/UYkZZeAb4L8vOoJRRRRQFFFFAUUUUBRRRQFFFFAUUUUBRRRQFFFFAUUUUBRRRQFFFFAUUUUBRRRQFFFFAUUUUBRRRQFFFFAUUUUBRRRQJ8fjBFG0h7hw5nuHmajmCgZiZpdXbXwA8P+cKW7WnEsixfBU3PiaSbZxGVMo4n7Kob8biXmfqYRe/fz9fIU87L3OijAaUCV++/oD1L3+dbN1tmdWhkYdp+Hgnd5nj9FPlBqXCoBYItuVhamram6OHmB7ARvzk0N/EcDT1UQ346Q48COrQCTEEXCfBQHgzkexRqfAa1BEt4NkNg2tKRkPoydx8D4+FMGL30XJ1YUyFfQcnLl5jhcjw0qP7Z27NipOsnkLt3X9FRyVeCj1UgqibN0vY7KFUxLYWvkzMbcyTxpOOlbaP+Mv1af0qI0UE9wXTLjF/CJDIPksh+lTb2VLdjdMmFlIWdHgPP04/2lFx5rVK0UHUmFxaSqHjdXQ8GUgqfMVurmnYO8s+DfPBIV/OQ6o3yl4H18fGru3L39ix65fwc6i7RE8R3sh+EvtHfzqCTs4AJJsBqSeAFV5vL0wwxEx4VOvYadYTaIHwtq/lYeNMvSzvqzSHAwtZF/DEfCbjk+SNL8zp3VWdBM8R0uY9jcPGg5LGP5rmtmD6YMch7ZikHJkt7UIqEUVRee7HSth8SRHKPc8p0GY3jY8g+lj4MB51N65VqyejrpJMRXC4prxGyxysdY+SsTxTx7vVwguGoJtjpVSPEHD4eBsUwuCUawzD0goCsWsBqeFOHSMcU2FWPCelI2VzmRD1eRibMzAC5AGmtiarWDY8eGkgifD40Yp1BXqcRAMx1VihUGwOVtL8KC2dm7wySzRxNhnjV8OJzIb5VckDqT2R2he/Hu4Uh3138XZzRBomk6wMdGC2y25jXjTTuDJEzxSo+MJmjxFlnnEiKIZIkbS3pEsLHuF+dMvTj6eF+TL9qUCv7+MfxV/rF/to+/jH8Vf6xf7aqSiqLb+/jH8Vf6xf7aPv4x/FX+sX+2qkooLb+/jH8Vf6xf7aPv4x/FX+sX+2qkooLb+/jH8Vf6xf7aPv4x/FX+sX+2qkooLb+/jH8Vf6xf7aPv4x/FX+sX+2qkooLb+/jH8Vf6xf7aPv4x/FX+sX+2qkooOh9zN9Y9opIyoY2jYAoSCbEXVrjuNmHlUjrn/o1297lx0eY2jl96fl2j2D5NbyJroCoCiiigKKKKAooooEO2dpiCJpCLngq/nOdFX6fZemTBYjEkZnm7R+CFXKPAaX9tasbiPdOJ0/BQEqvJpODt5eiPOnGGO5tXk5s1r39MzER/DorWKx3N/uJ11AJ8eOvOs9mYMzS3fULqb+wf85VIVWwtSfr8hJAGup7ifOt69Vwj6nf5ZzXfg40VogxqtoDY8jx/wB6312UvW8brO3xMa8ovv8A74DAYe62M0l1jU9x73PgunrJAqgcRiGdmd2LMxJZibkk8STT7v5vAcZjZJL3RT1cfLIpIv5m7eYqPVogpfs/YskuoGVfzj/Ad9SPcbdFZVfGYgXw8Xop/jSDgvyAbX58OdO7x/8ABw8vCgb9hbmQNNEkmZwzWYXyi3hl1H01YrdFmzrW6g/WS3/fpk3PwmfFRnuQFz+6PaasegrnanQrh2BMEskTdwa0ifwb2mq53k3KxOBN5UvHwEqXaM+s2up8CBXRlYTQK6lXUMpFipAII5EHjUHLFPG6uzMRNiE9zXV07ZkHCMDixPLut38KnW8nQ6xxCnCELC57asfwXeSO9l5Dje3dqLB3f3YhwcHUxDQ+mx9JyRYlj/y1BzhicS0jtI5uzkux5ljc+01gBW/aGBaGWSFvSjZkP6ptfztek9UXbu70S4WOJTiFM0pALXZgik9yhSOHM6+rhSTebodhdS+DJjkGojZi0beFzcofG5HhTp0eb+JjI1hkIXEooBH+IAPTXx5ju9VTSoOW8Tg3jkaJ1KyKcpUjtBuVqtTcDouyZcTjF7WhSA8F5NJzb9Hu79dBPZd3MO2JXFtGpmVcof7DbhmHANxApzoIP0swwNhoRiJHjTrtCiCQlurk0tcWFr6+FRPdaGCTE4d4psTiDhVsqDDKoCXc2Zs+mrtqdaknTLhnkwuHVFZ266+VQWNhDKSbDXQAmodgtgyHBzYEukM4KYxwzFUaAxgZJWtZChs1m07VA89Gck8eOXCTx9X1MOIZQVIf32WFiSb2I00t7ax6cfTwvyZftSl24mKT3Zh8OsqzvBhZ1eVSShzzQssasfSVAOPDXSkPTj6eF+TL9qUFX1J9ydyTtFpQJRF1YU6rmvmLDmLej7ajFWh0Heni/kxfbJVGEnQdL8HFIeV42HtDn7Kh+8+5eIwBHXKCjaLIhJQnlqAQbdxHO166NqPdIOHV9m4oPwEZYeDL2lP0gVBztTpu1sT3ZiUw/WCMvmsxUsLhS1rAjiAaa6fNx2I2jhCP8VB5HQ+wmqJl946T42n1Tf6lQrezdo4HEdQziQ5VbMFKjtX0sSeVdI1RnTB+UT81H/NUEIqWbm9H77QjkdZljyMFsULXuL30YWqJ1cHQh+L4j5xf3BVDb946T42n1Tf6lH3jpPjafVN/qVblFQVH946X42n1Tf6lWps+J1iRZGDuFAZwLBmAsWtfS/GlFFAUUUUBRRRQFM+820zFGEQ++ynInh+c/wCqPaRTu7gAkmwGpPcAONQ7DSnETNiT6PoxA90YOh9bHX6K5Oqy8K8Y8z9zLTHXc7kq2fgxGioO4U8YOGwvSbCw3NOJrgpXUNLSwlewpA7XrbiJK01zXtyssRp4VvXmNnlMMiIQWZGVGNwVYggG442NZ16BW+KJrO69knu582rsSbDNkmQryPFW+S3A0mwmGaR0jX0nZUHrYgD2mujp9mxzIUkRXQ8VYXB/5zqHydFqwYqLE4ZrIjZzE+tiAcuRvlWNm5ca9fHkmY9TCYKdpsscceDi/BwAKT+c4HaP03v4k0yvHTlNAQbEEHx40r3f2aJZrEXVRmbl4Dz/AIGtnye9zdk9VCZGFmk1tyQeiPtPnUgooqKKKKKAooooKn6Xtzjm93RC4IAmA7raLJ6rWB9QPOqtrqh0BBBAIOhB1BB4g1S/SH0bnDFsRhlJw51ZBqYv6x/Z36a0EDgnZGV0YqykFWBsQRwII4Grl3C6TlxOXD4khJ+CvwSX+Cv4cD3cqpaiqOqqKqTcHpSKZcPjGuvBJzxXkJD3j9Lu7+YtpWBFxqD31BGN+MKXOEbMyJFOZpHUlSsUcMrPqNRewX9aq3aWSeF5OE+1MQI15rh42F/LMVX1JU86V8VIMGkEYu2JlSH6btbzKgedRJJoosTNKWKwbPhGFjZVDN17goXC3GZsxlbj3XoNnR5HCu2sQuHFolilVdS1wrwqWueZBPqIrPpx9PC/Jl+1K0dFcUC7Q94lkk94lzdZGsdu3Da1pGvfXlW/px9PC/Jl+1KCr6mvRpvdBgGnM+f3wIFyrm9Eve+unpCoVRVF4P0yYEDQTHw6u32tUJ336T2xsZgijMUJILFiC72NwDbRVvY2ub2HqqC0UBUt6LtmmXaURt2Ys0reQyr/APZhUXwuFeR1jjUu7GyqouSfAVfXR7ub7ggOexnksZCNQoHooD3gXOveSfCgldUZ0wflE/NR/wA1XnVGdMH5RPzUf81QQirg6EPxfEfOL+4Kp+rg6EPxfEfOL+4KosqiiioCiiigKKKKAoopPj8asMbSP6Ki55+AHiTp51JmIjchh3v2jfLhVOsmsluIj5frHT1A1rhlAAVRwpqwIaRnnk9OQ39Q7gPACw8qfdmYa5zHur85kz2zZJtHj2/p28YpXRzwwsvDWsMTirCtjtYU04mW5rLqM9qRxiXxWu52z91A1tVgeFIRWQrLDltPl9TEF9bIlpJDMe/WnGAXr2MOrMbdm6JK8mkrY5sKRTyV3z2jTMix+HVxrWW7k0aXh4SG7En4Y4aHwFtK0YqakmxsOZcWrDRYQSx/SdSqr9BJPqHOsa5Lc4ivh98Y1uUwooortZCiiigKK8LV7QFeEX0Ne0UFVb+dFXpYjBL4vAPaY/7Po5VVZFtDxrqmoB0idHK4lWxOHXLiALso4Sgf/pyPfwPcQFKVaHRRvwQy4GZrqdIWPcePVnwPweXDlVXkVnFKVYMpsykEEcQQbg/TVHQW949+2d/mifMYecj21We7vVHBp7oI6ptoNnLE5SRhrpnI+B1hW/gTU+2htH3QmyJv8SYMfAnCz5voN6rfa+CSPZRCTJMDjCSyBwAfc4GU51BvpflrUE33Lw+TGRiZMPHi+qnLLBlC9QWgMZYIcoYtmt3lbXpp6cfTwvyZftSl26/5cb/JR/uYakPTj6eF+TL9qUFX0uwWxpJYppUF1gCtJrqFYkAgd4FjfkKQ1ZvQpCHOMVgCrJGpB4EEyAg+VUVlW7CBOsTrCwjzDOVtmC37RF++1Oe927xwWLkgN8oOaM8429HzGoPiDTNQdHbsbq4XCIGw6A5gD1pOZ2U6jtcjxsLDwp8qvOiDefroDhHPbh1S/ExE6fsk29RWrDqAqjOmD8on5qP+arzqjOmD8on5qP8AmoIRVwdCH4viPnF/cFU/VwdCH4viPnF/cFUWVRRRUBRRRQFFFFAVDt6Md18ww6nsRkNJyL9y+QN/WRyqYmoHgMGY8wf8JmOe/HNe5Pnx86838RyWrjise/n7+W+GI3stw8NyFFP8UeUAUj2ZhrDMfKlc0lhXlV1SvKWlp3OibGz91N9ZyyXNYCvNmZyW20iNQ9FeigVsiS9d+Gj4mW7DxU5wpYXrRhoq3Yh7C3017WGnGNue07aZ8TTdiMeBx0rLFzUwbRxVfObLNYfVa7YbY2+kas3GwJ5CpJuXjYJMMrQyCQntSHg3WN6WZTqvIA9wFU1vdtXMeqB8W/gKYsBtGWBxJDI0bj4Skg+rxHgdK36Wk8edvdMk99Q6hoqkdndMeMjFpFim8SCrfSpt7Kcz04yW/FEvz61rfR1f8a62S26Z95N64MDHnmfU+jGNXf1Dl4nSqk2n0vY2UEJ1cI5ot2+lyfYKhuJxTyMXkZnc8WYlmPrJ1oH7eHfvE4rELPmMfVm8SKdI/H9Jj3k8eHDSrV3O6RocVAxmZIZYheQMQqkcM637r93EHyvQ9OGy9gT4kSNDGziJS7kcABrbxbkBrVFib19MXGPBDw69h+4h+1vopV0Wb9mW+ExLlpblo3Y3Lgm7ISeLA3I8NO6qhrJHIIIJBGoI0II4EHuNB1RRVK7E6Y8TEoSaNZwNAxYpJbxIBDfQK17wdLuJxCGOJFgVhYlWLSW7wGsAvkL+NQRvfAocfijHbJ1r2tw49q362ameit2DwbSyJEgu7sFUeJNhVFt7HBGC2Lf/AB2+gw4oj2WqAyfkhv8APN/661bG2cAIBsqFeEcwQfq4Wcfwqs8BHAdlP7oeRF92tYxorm/uddCGZbC1++oJfuv+XG/yUf7mGpD04+nhfky/alOG7YH/AF58tyPcaWJ0NsmGtcdxtTf04+nhfky/alBV9Wh0Heni/kxfbJVX1aHQd6eL+TF9slUSHpX3Y904Xr0F5YLtpxaP4Y8vS8jzqjq6pZbix4Vzzv8Abte4sY6Ae9P75F8gnVf1Tp6rc6gbt3dtthMTHiE+AdR+ch0dfMX87V0lgsYssaSobo6hlPMEXFct1bXQ3vPmVsE51W7xX/NJ7a+RObzPKgtCqM6YPyifmo/5qvOqM6YPyifmo/5qCEVcHQh+L4j5xf3BVP1cHQh+L4j5xf3BVFlUUUVAUUUUBRRRQFJ8VgVk4jXmONKKK+bVi0atG1ideCTqCo525U2Y6fup+pLi9nq/gedeT1fQWvX6U/41pk1PdH69FbsRgmTiNOfdWoV41MVqzq0alvM7egUtw8VJ4Y7054aKvW6fFtjaW5BlF6QYmWlWJl+gU0Yuau+8xHZnBHjcRamAxNPKsSek5tfkPhMfADWlO0sVT9uRsnKhxDjtSaJ4R8/1jr6gtcWOs5snw3meFVV729HuKwrtIVM0RJPWoCbD9NeK+vUeNRKuqqYtrbj4LEkmXDpmPw1uj/SlifOvZjs5XOVFXTiehbCH0JJk8Low9q3pIOg+H4zL+ylUVDXqqSQALk8ANSfUO+rswnQzg1sXaaTwLBQf2VB9tSjZG62Fwv4CBEP5wF3/AGjdvbQVPun0Tz4giTE3gi45T+FYeAPoDxOvhVxbL2VFh41ihQIi8AOfeSeJPidaV0VBUvSH0ZMGbFYNMym7SQrxU97IO8HvUaju00FYEV1TTDtzcbB4slpYRnP/AJFuj+ZX0vO9BznRVx4joSw5PYnmUciEb+ArPC9CmGHpzTP4DIv8pqinIYWdgqqWZjYKASSeQA1NXP0b9HhwtsTiB7+RZU0IiB435uR9A051KdibqYXCfgIVQ976s5/Wa58qd6gjW934bZ/+ZP8A62IqnZPyQ3+eb/11roGfCI5QuoYocyki+VrFbjkbMR5mkB3VwnV9V7niyZs+TIMue2XNbnbS9BCN1/y43+Sj/cw1IenH08L8mX7UqzodjwpJ1yxIsmUJnCgNkFgFvysq6eArVtXd7D4kqZ4UlK3y5xe17Xt9AoOZrVaHQd6eL+TF9slTv7gcB8Uh/YFLtlbvYfDFjBCkRawbILXte1/pP00DjUS6St2PdmDYqLyw3kTmbDtp5j2gVLaKDlWleytpPh5o549HjYMPHmD4EXB9ddBSbiYBiScJCSSSTkHEm5rH7gcB8Uh/YFA57H2omJgjnjN1kUMPDmD4g3B8RVMdMH5RPzUf81XTs3ZcWHTq4UWNLk5VFhc8Takm0t1cLiH6ybDxyPYDMygmw4Cg5qtVwdCP4viPnF/cFSv7gcB8Uh/YFOOy9iQYYFYIkiDG5CCwJta58qBdRRRQFFFFAUUUUBRRRQFFFFB4RfjSDEbJB1XTw7v9qcKKzyYq5P1QsTMeDXFhSvEUrY5R4mlBF6TYmA8Rr4VnGLhHpXezdipaY8fibUuxstr30qNbTxfGvPz3/bDake7PZmzzisQI/gDtSH9AHh62On08ql2K3kWHENCwVY441ctd81jmsFVUI+CBqw46A1nursbqIe0PfJO0/h+avkPbelGL2BHI7uxftqEZQ5CMBmykgd4zEg+qvQ6fF+XT5lne3KWhN64bPcSKY1dmVkIYCNY2bQ99pU9d614beyMnK4YENlLBWMa3leNMzWFrlLedaod14S8itI7tmDkdY2fI6IhWQ3uyMYeHDs27qxl2Bh4ps8suVHZAsZcqrSCSSSzC9n7bggd1q6GZzwW34pc2UsAq57spUNHr21vxXQ6/1FN33axBmzK6rljKXRg7mTrCLKfg5Y739dOOB2BFFmyhiGXJZmZgsevYUHgup0/oKSDc+Cx1kJ7IDGRiyBM4UKTwADsLeNBhtnetYYoZYwJFm9HVluMpZQLKxLE2UAganUis5t88OpkUs1473GU6lWCuq8yGYA/0Brfi9lwTL1TG/VAqQGN1zpa5775TcE63sawi3fhYO6M+WYXurnL2yGZltp2jqedz3E0Hh3qhDEESDLxJjYLm6vrcl/zsmtvKscVvhh4/SZu7TKb2KLJf1BWW/rtWnZ+7ECyOuYsFIIiztlQGFYlzLfVsqtqe4+FZx7sYY3QM5dG7TdYxkGZFAVje9sipYeAI50Hk++MQYZQzKJOrd8pyKOreQsD3gBb+rXlSvC7xROsrdtBEod86MpCkFgbHU6A8PtrU+7+HaV812kazlS5PYyyRgW7ktJILePhWcGw4Iw6MWbrwIyJHZiwVWsoJN9FzcOV/GgwfeVeqlkVHvEUVkdShu+W3EcmBo+6uG7D3y6kqB1bXchzGQn5/bBGnr4UDY0CBoWdi05DduQl3MYXgTroFXhWcu7ULW9IEZrEMQylpOtJBHA5vZpwoNf3ToGZSj/AyqEcykurMbpa4sFJ7/aKT4XfiAqmclWaMOQASATH1mS/e2QXt/Glj7sxHXNLm7Pb6x+suqsvpXvqrMD/sK1xbowKLKHAydWRnaxGTq7nm2TS/gDxoND75xBl7LhLSF2ZGBTIqOtxb4SutvWOdKcHvVBK6IhYu5YZcpupQAtm5aEfSK0/9KwsrCxL9arWsWKlckcZN10GkaWNxrwpVHu5EDEbueqYut3YgsfhEd5HdQbnxv/crF3GJn8w6Afaax2jtB1dIokVpHDN2mKoqJlDEkAk6uoAA7/CkMx/+Tj/y7/vj+lKttRwkxmWXqnuRG4cI9zYMBfQg6XBB7qDH7oVVlSVSknZzgAuiM5IRS4AF2tpw4i9rik8O+cDWNpQCAbtGwFmQuhufzgDb1Uo+5qHMrHrDYLe8jkOUuUZ7ntMCbgnw5C2E268RjKLcHLGqkkm3VIyx356Mb86DLC7zwyZQM6lrWDIykgxvIrWPwSsb68xakSb9Q9ouGVQRkOU3ZDFHKXt3WEgv6150og3SiEYUtIWAT3zrHzjIrIApvdVs7i36RrZJurAbWDLY3BVmBAyRx5QR8HLEmnheg9n3hBw8s8SlxGSOBCmxszAgEsi6kkA8Data72wBkR3UMyqSVOaMF1zKM9he44G3LhcVuxEMEadQZeqMrsy2kyOXZ85yc+0eGo7qxg3VgQqVVtFCFcxysACoLD4RsT7OQoM4t442Cm0ihicuaNlzARtJmFxqMqmm7E76rYGONnU81YEnPCvZ0sdJddeNhzstbdiIxiMtKQDdT1r5lGUplU30XKSLeNZfcxBYAAgAsQAxsMzxufK8Se2gBvHG0cjx3YxxdaQRa3p2U8mujXHdWqPe2HtBs6lQSbo2UlcuZVNu0RnXQcb1vwWwVRJ0bXr3kdyNNJLiw9S2153PfWL7rwEWIYjtn0jxkyZjpwPYUjkRQan3oVXAZHF1uFKOJS5coFCW14E3vwHKtOF30hIQSXRnLC1jZR1rxIWv6OYrw7qVPuzE1izSlgLBzI2cENmBDdxuSOVja1eYfdWFCjLnun6bHN22cZ/zrM7Hz76DTHvdG7RLGkh6x1XVGWyOkjK4vxW8ZF/A0/U2QbuxIY2Aa8YQL2jwjEirfnpK/s5U50BRRRQFFFFAUUUUBRRRQFFFFAmxuz0lFmHmNCPOmjDbmRLKJGZ3ynMqnLluOBNhrY61IKKznHSZ5THdYtMRoVqxKMUYKcrFSFbkSND5GttFaIgv3MYmzELlB6kMnXsxkyLMGOZuAzujW77X4087S2XMYsME7csZHvpcAg2AbMCtpEYXB4HgRrwkNFBCJdj4iKOZ5GdxdcwV3PXL1oZtEBaPsdnTuJHAXrLZey8QyBlDKkjA2eR80aR4l5V0YZmzIQutu6+lTWighcW7WIWNVtnHYzJ1zqWfqFUvnGukuY27737gKxj3axQEag2dVUCUStZFGGMYTq+BtL2r+N+OlTaigi+zthzLHigB1LSoqx++tIQyowJznUan23403S7sYk5iimNWe4jE7Fh70iK2ci5ysrad19KnNFBHNr7Fmdwy9sCOJWGfI0uR2LrmX0b3B5G1uBrT/wBDnOFij4SI2IbWQtYSJiBH2zq1usQX/pUpooIbLurNmJQmyhsl5Xv2lw2dc1yVzFJhfuzXrIbtTt6VwvZyIJXPVqZ1ZkzXuT1YbXuvYG1TCigiD7tTKDkJsc+ZDNJ20GIVoowSTl95zLcc7HjestnbDnV0LpmUMxVfdEnvN5ne9/8Ay3QqNfzbcCTUtooIZHu9ihl17QUWfrW7KhGDRZODZmN83j+iKe93tmPAHViSp6srd2c5urUSasSdXBPtp4ooGiTD/wDfo/d1Djz6xP60l3q2HJiDEU1CB8y5socHJ72T+awVhfu0p/yC97a2tfwrKghk27mJPui7OxbNa0uUPeQMlxbshVGW2mlxe2tY4TZGKd5St43DSL1vWSlbGAIqqjcVEhDBv0edTWighj7tYhlbii5ZTHGJ3YpKUQI2e4Ju4ZrcBx4k0Yvd7FN1licplL5etOZwVYDXgFVipC2B9eVamdFAy47ZUrJh1V+3HmvIxuwYwSRq/DU52U0z4bd7ErGA2ZwHBaEzsM1kK5g4Fx2yGseNr8dKmVFBDcFupLlTrSxYZVe00ligwoQjRhf38A8za9SnZsbrDEshu4RAxve7BQGN+/W+tKaKAo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5" name="Picture 5"/>
          <p:cNvPicPr>
            <a:picLocks noChangeAspect="1" noChangeArrowheads="1"/>
          </p:cNvPicPr>
          <p:nvPr/>
        </p:nvPicPr>
        <p:blipFill>
          <a:blip r:embed="rId4"/>
          <a:srcRect/>
          <a:stretch>
            <a:fillRect/>
          </a:stretch>
        </p:blipFill>
        <p:spPr bwMode="auto">
          <a:xfrm>
            <a:off x="357158" y="5643578"/>
            <a:ext cx="2078195" cy="714380"/>
          </a:xfrm>
          <a:prstGeom prst="rect">
            <a:avLst/>
          </a:prstGeom>
          <a:noFill/>
          <a:ln w="9525">
            <a:noFill/>
            <a:miter lim="800000"/>
            <a:headEnd/>
            <a:tailEnd/>
          </a:ln>
          <a:effectLst/>
        </p:spPr>
      </p:pic>
      <p:sp>
        <p:nvSpPr>
          <p:cNvPr id="10" name="9 CuadroTexto"/>
          <p:cNvSpPr txBox="1"/>
          <p:nvPr/>
        </p:nvSpPr>
        <p:spPr>
          <a:xfrm>
            <a:off x="8715372" y="6488668"/>
            <a:ext cx="428628" cy="369332"/>
          </a:xfrm>
          <a:prstGeom prst="rect">
            <a:avLst/>
          </a:prstGeom>
          <a:noFill/>
        </p:spPr>
        <p:txBody>
          <a:bodyPr wrap="square" rtlCol="0">
            <a:spAutoFit/>
          </a:bodyPr>
          <a:lstStyle/>
          <a:p>
            <a:pPr algn="ctr"/>
            <a:r>
              <a:rPr lang="es-ES" b="1" dirty="0" smtClean="0"/>
              <a:t>23</a:t>
            </a:r>
            <a:endParaRPr lang="es-ES" b="1" dirty="0"/>
          </a:p>
        </p:txBody>
      </p:sp>
      <p:sp>
        <p:nvSpPr>
          <p:cNvPr id="32770" name="AutoShape 2" descr="data:image/jpeg;base64,/9j/4AAQSkZJRgABAQAAAQABAAD/2wCEAAkGBhQSERUUEhQUFRQUFBcYFxgXFRQYFBcWGBQVFRQVGBcXHCYeFxwjHBcYIC8gIycpLCwtGCAxNTAqNSYsLCkBCQoKDgwOFA8PFykcHBwpKSkpKSkpKSkpKSkpLCkpKSkpKSkpKSkpKSkpKSkpKSkpKSkuKSwpKSkpKSksLCwpLP/AABEIAKoBKAMBIgACEQEDEQH/xAAcAAACAgMBAQAAAAAAAAAAAAADBAIFAAEGBwj/xABDEAACAgEDAgQDBgQCBwcFAAABAgMRAAQSIRMxBSJBUQYyYQcUI3GBkTNCobFSchUkYnOzweE0grK0xNHwJUN00vH/xAAZAQEBAQEBAQAAAAAAAAAAAAAAAQIDBAX/xAAfEQEBAAICAwADAAAAAAAAAAAAAQIRAyESMUETMmH/2gAMAwEAAhEDEQA/APSJIy0ZBuxiraWo7BNnt73jvh+rDqzdr98g8wCA/wCE4C+lmKIbPPrfe8JFryIiD6e/BxZtQHJdeVBH9DzkJpgxLLyo23Xbg8/0wNdRjGKHKn3/AL39M3pi3TZiD5rPFEdqGMRhXdgKI2rft3OF0sAbTgfSv64Cp1P4FEH5fY+30yuk1QGxue1Hg2Lrmq9xjBQGGIHsWUH+vH7jAaiHyTKpICgkV9Uuh7C8DEnHRBJAO4Gr5ovYw2p1SI5LEUyUDfqCSR+xzNRFvMa2QCpY0augtcj87xOKPqsqHjaJLNCyVcIPT9cCy0sIBhJHmIo+/wAl5NmA3f4usv58stV+hOL6fzdBqWmNNxze1u3tyuZqYAJHloVEVHrZFAkhr4rdxgWTRbXkruY7/W2Gb0MYUqE43x2SPcbefz5xRZTvL2du8xdyW4JF88VuvjJeDxEEObAkQlOd1KPNtojjg3x/ywH0Y9ILZ5cqTfNbm9f0yDodpA/lcDnkkcGv64PdcDHzDztQobt2/j8uTkEdghQ2XZjfAu+GvuBVVgNamPzEjjYL7Dnv/wAs0hJO70uq/bnIapi20hgOpx2Nn1/QjnIsWWTaK22Ce/f0F1XNDAPEm0Maog//AM/vmyh2m7se2aWfdvA/+UK/uM1ptVasWGBM6aq785N5Df8ATCGUFV/TFp5edtfXA3ATZvJzOaFZCGYE17ZOWUADAzqdhm42Pr6YKOQfvhJJFUGzgRkm4wA1ATvlL4x8WRRXRBzz3x/43d7ANDM3J1x47XdeO/HUcVhTZzzH4h+MHmJ54zn9b4izHk5XPLmN7ejHCYjT6onE5JLzZOQrCo5gyVZqsJpISZFpcic1gb65zeCbMys7fW8GnAtV7VgDD+GQfer/AFwuk4Uvf7/TAxMWDL27nnj9RnR5GtPoAtoADa2L/bAJpAsLmhYJHFgXdDt+mNaEt5ntWAFXyBx39/XBRS9RZFAuyT3oi+x5Avn1wKwab7vuUd2AIokCywXkX7kZMytErIWJYBStHg7m2juDXmyeohkkskC1WvKwIDghjd1XYfvgJWabe4XkKoXaQw3K28gkduaGBiadjG8TE+QA+UA2DZUrxd2D+2KxKy6cclmmNUwBYswI5IIHAH9MstBq90juVYDaqjjdyCxblLHF1+mKSvtjjNNccpJXa1lSzqa49mv9MBfVTN0d24K0Jr5SSGC0RV01jnI6qGSJIyhBl81fMS27zOSoH69+OMZTUqU1F+XeW2gghjUYW6PPJGTl1iBtO5ZaAZW5FqWRasd+61gQTXBEhFXtp7BJO0AhmI2+XlvXD68OX2ALtnq7Zd3lA3FBfmtR9KxLwrWIhLuwCSJIVJP8omlfb9CVYGstdPFS6RmHntVJrmjE/H/TAXlmbrCHb5TIJTyu4c7im0HmyCb9sc8MkfeiMjAQKRuonfYCrwORwOb9e2DnYAzA/P8AeIiPcgmIJXv2YfocfGnCS6jYPM0St6klvxQD/QD9MAY1AKSVyVmLAUeaZWrt+eKp4mu7r+YLdUQd1ba3be/cZuZFVFEflV9MC1ccB4wW49aZucNNp1EwiAqMspKjhb2SHbx6EoDWAxppQY4zwLcGrFgFiR+XBGR1c6hmWxudlK/X5b/asmIzsWmNJNt9OVEm0Ak+lf2xnW6b8SM8VyCKHJ2k3f6YFd1QQEHzKrbh6jj1/M4bqqTYraNt+3r/ANMH0Av4lWXLAihXG7b/AG/rhNLoAFKgA7l3ews9+3pgGUAi/QPx++ZOBZPrYwa6fyoq8cXx24rj98m2n3Mp+ne8ARAFfXvk9oJr0wLw7SWJ4N/0zmPHfi6OJCFa2/Pt+uS3TUxt9Ol8Q8QSJbYjjPO/iP47JsIeM5fxr4rkl4LGs52XUk5zuW3pw45PZ/V+KM5JJysmmvIGTAO+ZdUZXxdmwjnAsc0lFj5zRGS0uEdMIDmEYTZmbci6AIyNYZlyDDKlBbMyTDMysvrU103A9zgoNSsjrt5pTf613/bCwpSSbqJBPp9LGIHTiKmNHeDfA7hS3FDtnR4zmz8KZR7vwPyvIQSK0ke08GNr/Ly1/XI6TTbWXcb6gPbimAviu4r39s34T4cOpLahCCK2s10RfJB5N3gKzQhI9Uq8AEnj6xIT/wA8V8Y8pbp8BtM117KyUeP9lmx2MUdQXDLspqDksy9MmzzV0KxHwzw3YwD2OrESu1i1KtExkOD2DXxQ78YDUOnVZykflDQ35a4KvtDfnTd/ple0dacR21HU9NjZ3bTOQefr2/XGvA9D/FZTKhRunTlXbaqhl7qdvzfKMTkO7TTMTIF6j2pROoW3AqRVbSWIIHpxgDkTa5gUlYzLEKBIpGjZmQG7AJT+uYxO8afcwUT7b3EPs6HVCB+/fi+9YOLRNtmEshWVSjsxUO4ofhMhQgGqIrb3vveR6Lfd0mDkvLKsiExfimRvKq7d4UeW1rgVeA2S/SO0rcWo6bsVBd0EiCr+quAT9PrjfiGkuVwmxBDCJBSIQ7kvQaxe2k9KPm78ZW9fZpH6jqCZfOWVhJ1eqGK7FJHoOxrbzdY18QSyo9oUV3idWAEsn4amzJQXy7Sx5N/N2OBtmV906ogSJYTt2Dc29FkJ3/Mu0OKr1Bu8f0hJcSHhHmaEAFwwCs6oxfdzbKeOw3fnaGq0jjbEhhVdSiJXUYuwjX5ozsqzGKs8cDDwzONSIaTYs5lreS4ZlaTpWQE7sWrdur09cBvT6dFGpJjKdMVQdiWQp1AGJJAJLHj0vIx6HYjq6sXUJIBG7c1wvme2G0rV3Xr9MbCl31KbT51jBAaMsh6ZW2G7i+CPesF4RrmlZ3ZBwgi8jI4sWWJIbizVD6YBmQJAhHUIYo1CjRZgxYsRdAn9ca1rU8YJYksaO0UPK3c/8sWk1FaNQwIIjj58u2xt7NdHtjWv1YPT4b+ID8p7Ue3v3wEEiJk7ts3MBYXZvI8woc+/PveG0rbQzbiQnl5Wu3PHv3GQWU7wm16EpfdtO3by1XXezVYaRwRLXupHB5oKf+WABpTtWuGFiqs9r7A/rhZtYsaqWYcD378c4lqfE1QmZrCA+oIPyjmj9eM8t+L/AI3aXyLwo/c/nkt03hhclj8YfHJJKRnygnkeued6zxEueTiuq1ZPfEjPnL29cxmM6HkmwXUyLtg7ytJtJgi+RZsjeE2ITgWyW7InCC6NuceZcroGo5bAWMlWAbcgVw5XBsMADjBHDPgTgRK5rDKuZlR9VaXVbi4r5rI9LFVYvEolkdyjAFYx6EbjYIG7nji8sI5VJi29/wCtbaP9ayaQBZZAoolFP62wvOrwqrw3xB3mCstiK6IKksflur4r1q+Tj+j8UXrygBiaXgUTxYPAP1GCBG3T7a3bwPrW1hIP6YDSqBHpSPm6oU+/O8SA/wBz+WAQ6pXm1CU3mjQEBSWHDq3A7dximg1btLGJI5E+7owLFHIdmVVBUAXVAnmu+F0MaiLStQD9amPqWbqCUH9eSPoMf8L0ix6jUAX5hE5JJJJIcE2f8oFfTAV0GtVJNQW3ANKGW0k5HSjB/l9wcqdXqUePUqrDd1t6A2NxURSAWRxZUi8s9JEYn1oUszDY4LEkljAT/dewxTQ6YRNpukSOvC4drvcwjWRZWv5m3E8/7VYAfCvHYpZ5JdwjTZGg6lIxYM7Nw3oNwF+vNYquujXSadt6HoSqzLvXdtV5EYhbskK26vphxvTR6hRJISNVJHvLEyBWnQFr9Dtc/l6YHxLT9J5NPGSsb/dj3JKCTUGGUIx8y7gB69yT64Gl1kcul1sqOpSQs0dkAkLDGhYA8gEqa98tfEPE4oNQs0zKsTQMm8mwGEiuE49WF17kVlbqtIVi10MZ2dFQ6MVDuqvCzlFZrPDKaJur/LHdX4Yk82niIVUeKSRtiorll6SoLq6HULV6kC+MAmj0xWHw/cvnDxKbHmAMMtKfUd+3vk2mVWeGwJm16SIn8zIzxvvUdyuwOCfTaRlTo9P95UcKjRaZpLWOMb5lmmhDMNvK/gny9vOfYYeKBH3asoi9JoFVFRKMcscDy2a3WTMa542D3Nh0A0e2bVrGtF9PGwod3b7wt/ndZHQCOV41Sih0oDgHsN6BFau384r88hBowurmVlTYIEdAm8NQklU7muyTXbsP3OVkEH3dOooXfq06nG5QspaNRe0guoEo78+XvzgWuhRelowwG0CqIFbhGyoK/Q1gII1a91FVim6d9gFlYWD6UAvPsM1qfD60+ogI6vSUFd7uqspUv5gp9CD278dsJ4n4QsghiUcKnUFs5A2BQqABux3c/QeuA7pk/FRiTbQc2eOCh7enc4rFMsaq5bbuRy7fUUdx/I3gjrSfx9xWOMKpsm6cIzG+wq14r0OeTfF/xT1JZBGSEJ7bibo967C+9DJbpvDC5Ux8Y/GhkHSRj01J5J5bzEgnPPtTqLyWp1FnEJZM5+3skmM1EZZMXZskxwZypaPHJebbFlasZjN4AjmiMOY8iVyGgjkThGrBk4NI3lhotX6HK/LHwPwxppVVR64q4rFtMauuMVePPZD8JxJpBvABA755Z40ESQhTxjTEvlbIp3jyHTxouDmqGRotVZmElrMw0+oNNpNrK5C05qgoBW+RyOT9bw8aXOysoA2AqQzbj5iDdHgfTAxNIXVCh2obu1sgfL5b4/6YZ9YPvAFG+mRXl3fMD2u/fOz55DT6QB1lKqEdyoreHXcaDF93m3ECx9RjEGgQ6ll6ZWl3q+9tzMTtc9+B274surbeunKGkcPdrexTvUbL3XdC6rjLNp/9YDbJK6TD5D33qRx398Clj0wEom21G05RWEknV3ljF1DZ20WFVV+t5LRTs0iykusWobpowkuTy7+nvDLtpqaq5Fi79JSPICIejLsGoEgk2NXT6nWIK/Nuvy8CuQbxbT6lgYdO0UtQT9TqdN6Mal2jpQN9neFNqB5TycCXh8zmVZCXVNUdsbh0Z2MauY+opi2qGUMQV/I4Lw/SRo87BtRGNKrAFyjAxsDK7IjJSLakCqsD2zekmYfdoDFMF08pYymGTY0aJIse2l3bm3rYIAG1uTxjOpdJH1aHqKk8CIGMM9WUmRv5PTcv74FfoYmkWSKbfENQjz0elJuRgokJqMbHFpaiwL4JxRYEfSzztLqKP4bdVI2nuF9kW00uxi9MAezNZx7w3xjqTQtJHJF0dO6OXjl2tIzRCoyF8y1GWuhwy4GedW02qQGnOpkkjDJIA4Ekcq1a9mKkXgBV5ESdXMnXmdEaJlikkcyx7I9kqlUCbVc3tAXa936s6jVFIU1EkrRtpiybVgVpgdm14yd7KykBX3VVKG4xLU+LI87asLIojbTeR43WV1QajqlUIslRqOB/MUNXxjh8RjfTa47ipnMxRGBWQgQLEp2EblLFCQDzyPfAnr/DXgWKKOV2foSoelApkaLgvLJ1JdpIZtwrklyAOcPHo13xxRzpt1KQuqLExR0gVSrM7OSgZERfc7Pzwuq8dhinimL7lOneNggLsrbklW0W252sO3Bq6zPDtZGkPh4aSMMlBwHU7b00ookH0JAvAcXXk6wm1vaNOWKMITJZl6e7de+j2qvS74yvhXerI0q9OKGZY2aN0QKrgmRHtur09qL2XtdG7yR8ViDmDepc69ZlNjZ0mfrM2/5RQDrRINjtyMBNqklhj0yOOrDHOG8yhTUbInmJo7yyEUfz7HAtdJqmaPUSSsgLIA5dXi2KIiA2w7uDbNd83XFYxq3ZY4pQ8S0gQMxchuoqhKXaDe4Kf3yOh8Wh1EkzoylDDGvmIHnHVYrR9VDL+p+mA8V16jwsMCpZYIyvKkhqQDBJtwXx18RGMNpoyNo2B6N26KFIuhxwOPcZ5hqp7yz8X1BZiSbJJv8AP1yimbOG9vo44eM0DLJiznCyYFs2iGayVZsR5GdBkZinGodAzdgcc/0OUFtx9MWtY47pASGsE8mGnxY5G8pIy81mZgGachIYSzADuc9m+zr4PEKiWQc1fOcn9nXwmZZBI48ozvPjb4jXTxdOMi6rjE7TLf6z6pftB+M+8aHge2eT6nUljZw3iOuMjEk4gxye2+sJqN9U5vrn3wZzV5rTjcqIZjmYLMxpnzr7Fi04WdiO7ICf0JyvlQCJ2/nExN+u4SgDn8uMIJH39S/Jez0urrd8va8DqfDQdUl9TkFrtRGWUCvJVMR75t52dMCEuAOqJ7v+bd1ttX/lNV7Y+dKF1iPzbxSDknsDGQAPTKXUaA9cz7m6cbgMNy0WFAy9PbtJW+554PtjOr1MgkaUMenpyUc/h7vMEMjAbKIUbfXnmsB+fShddG9kl4ZhyeAFaEgAdh6/vlPHp1EQnABm+/kM9ecg6owshPcgRmq7eUYfX6iQStLuJj0xKO1R7vOE6m1dlEKNvci+cE3g9+Igb5x5Wls9IQNKuxdwi2+Zwrjz/pyRwDun02zxGQ2xMmkUmzYG2dgAo7AANgo4jHq9WyszM2mjcBjYBU6gKqj0XgcZEBz4hs3yhhpmqQpCFYCWPcirts0WB3dvQXiaaib7x1t5ETyfdQ+2LdayMFcpsrYZSy3d9jVHgA+B6dYjoXj4bUadzKb5lbopNvcnlmDFuT/iIwbF4dJ4iFlkLJLKeozEuN0MLFr9KskAUB6dsj4J4Zs1Op2yToIFGwSJGY1SXe0hhiI/CUlD+degrBaXVSKskk52R6qKTUDyRuSqRIGR12jaxi2tQsdxfGBY6TQdLUyaeEtFHJpVk8h+VxKYiy7rAZlIs+pW++L6e30vh0TsxSRkWQFm/ECaeVwjG7ILIpI9a5xP4c0ssDOJJJOo8CSpYWd+ipIEC8KQULjjm9/c5nTZvD4AHdWkdEhXaiyRzdRgp6g4UrTEkA8AijeA/q3kGi1CrLIo02pZVpjuaNJI2RCx52gNX1ArH/GwXn1R3sDp9KskIVmG1yZ2L0DTWY1Xm+AR65TQwSfdvugfdLJLJFJu28tXWkmaTuQVKtwt+cChgPiLxISKkrzdKo369lIQyLM0b6YkkiUl1egK4s2N2B14lc6zTsXbZLp5fw+yAgadt1erctyewxbRbgYZtzlp9RLG4JJQL+NsGw8Ls6ajij3vvnLav7SYHnibTnUal0EgUQ6VtpDBQ1Weew7dsSj+Itd1vvEWin6Zd9qStGkSzEMJHC3Yc0w5NWTQs4HcIX6EqtIzN976Rc1uCPIlha+WlcgV2xfxLQdTdpLIQyEAk21HTmVE3HkgOL55oVnPRa/xaUOn3TTAahTP5pmuiI1tSnIIOw+9nBQf6XaJDt0u6Wa1kaR+sZArL3AoUqEVVVgnTzbxrw1o5GVhyrEH8wSD/bKGaHPVPEfhvxDUgK66S4lcsVL9Slcht7V5juBOJD7L5m53R1uVSQWI3OFKjkf7S/vnLxse2c0s7eXvDgGhz1lPskc1+IlMGK8Nzt71mR/ZC5UHevmNAUbJF2Pp2y6qflxeUxaUnOy+Gfs+l1HmI2IBe5h3H0HrnSRfZVIrBllTyjd8hNUao335B/bOij8G11f9pXny8RqBQBy6Yy5Z8H8O+CNPpxtABY15jRP1r2zzP4s0u12H1OehH4Y1jctqW+UH5f2ym8S+zaRhuaUsSLPH/XJljs4uTxu68e1A5xY51/i/wlsYjzH9KypHgfP837ZmdPTlfLuRS5dfDHgh1Eqr6XznQ+BfAYnNU37Z1R+zVtOhZHIIF+2X24+UxX2oki0WkCqRdf1zxr4j8YaZySfXD+Pa+YMVZyQPrnOyzMfXL/Gsd4936gxyF5pnORvLI45Z7SJzWazMrG28zMGZgfWzSmjFsY2/DUa2ltxPvx27ZYamS5IyA1Ddflbi149MTlgG2SUj8RWNH1G08KPYfT64zrIfxoXtu5FX5eUY3XqeM05K7WTNslhEbnqP5W2mtshBckfN5eewPpkdcH2aiJY5GExG1gpAAdVV7B8xK0W4BuxhtVpVYaiUgGRCdjfzLsQMoU+lnn63jWrhufTSEtZLLtvyjdE5Jr1Ngc4FX4jI4GpiWORvvDBkbaQAXVEktTTHbt3eUHg5ZarWD71CwWShHMD+HJfm6RFLVn5T27Yj4rpVf77IwHUhQdJj3jCwCVWQn5TvJJI71z2xTVxBodbqCA08UgMbEeeMJDC6Ip9ASxJA77zd3gWep1o+/QuFkoaeZT+HJutpIGWlrcR5W5AoeuU2slkWIxnTzmNNX1upsIHSWQ6v5T5924dP5a5u6wniEC9PWaggCeLVjZJXnRUMAjRSeVUqTYHB3n3zrPEI7jkHujj91IwPJ9b9q8KB9TJptSF1SLFsKhWURq9Sb2G1g4l4rnyG+4xXx37QdKNFpCWMhEEkYCKwYltOIHc7wAoU2CLNntlf8Y+JpFFL1tUHGo8N0yRaQdRisvThImII2R1tJscm8H8T+DFfDdMirE0mg+6tsDqZD94G6YSxjlR1TGBfcEnA6Pxf7SINNJpZ2WSUnTvGqorIWDmFupcigDmOtgs898WP2gxRyQaZop06MyTmVo2CBCzsQyEb1H4vT3VQIvkZUTeIzSzdeDqz/d/EI5J9DOB1oJSHULDJyDHwy1xRUEjC/DcX3mfTldQ8+l1A1UA6y1qIpNqagxSNZ6gBjVlINd+2Bcv8Xwt4gY16waSVyJEV9u/7tHA8KOELBhsFuEI57DviPw8dA+q1W6GSYxCQGWeKeUFjI7BxasVZUIUqwBfbYrJfE/iNxTzQkiSTQTalCpNqJdXp0lKkdvIrA+1YfTVLp4DJqpdNJKfDHaVLLvK0EyKHO4Vv2DzGxdWMA2h+0+PoRTDTaoRaFa3lPLOSnQYBwNqMLDnd/hI751eimfUwR1p5RDLONQH8tiORTPW0NZIdtt1Vc5wui8VkfUaExq8STeK66OWH+Xpu8fUjkUeU0Ga+OOc9X+DyPuOm29hAgH5BaH9sBLwWSUNF1IZF6GnMRI2tubcgBoNajbGGpgD5/pmtJKWgjMalzFqHbylCpXqSAjfu2ghXvk+lZGfTBF8RCXbKrk2Sx3Q05s89lPb9MbXRxvLNGgXpPpoiQhIB5kVfl90AH1AwEOq8O6Qx/wAfqii8agMzloaYtTWCe3vhgDGRDt+doWFlA1RhA9KTub+GDx/i+mT0iIRpeoBtOjYC+17Y9/f12/0vF4G/Ccv/ABOnpipPf0C7b5+a/wBTgPaQOGVShCx7+bXkMfJxdji+/tmQy2gKjdtkY8Faolr5uhwbyetgAefaDbwgnvZIMg/tkbjfqAUVMS2B27NXb6VgAZmQWV+cMOSooliRzfPfNqDYjrsSe4uiPa/c5rV+JRIEMjqB0jW4gC6F9/plFL8b6WNfNMm8MDwbPy/S8DpdLLd2OwruDmpAaHHcV6Zw8/2q6VAK3N5aNLX96yvP2pmQBYoWNduf/YYXVdrq/BY3NOoP98Qb4T0wJO0cZzLfEWulPljC3+f/ADzcXh+tl7uR/TJ01Msp9dhB0YBxtH7ZW/FnxLEIWAYXXuMqB8Fyt/EkP7nIeLfAKrEWLEkDCz33Xj/jGrDOSPfKd2y+8W0AViMpJUznNPXnMrC5zMmRmVm9vN41EDJbM2BkxGclrpjx7QC5mFArN5nbtOOfX1fqdPc4Xew3eYqFGw7a7n68cA+mT8Q1DdQVbCHzMQFFWp4onzGjdDHNQ4EkXI/m9R/hyv8AEPE0heQOeZQNlc7jt27foe3fOr55TxGEvIxVpCgVDNt2BWHzAbSCXO3uARxxzlhr5vxdOu5yS9hlRdi2j0WJHN80B+eV0niiaZWic20qgJXIZ+mIypI4XkA2aFHLHU6hEXTLvU7JYwfMPRGUnvgKeO+Hhp4lZ5yZyI3KBFjKje6iTy+e9rAAehN8Yj4zpCZpXBkaODpHUU8aBioEi1F0yJCiFWNkWKHNZeeMeIRkwU6mtQhNEGhtcE/1yn8Z8SCHUxKrSDWKAjIpKIxiEL9Vv5AAA1nv274EvEvDUbWxIW1B63mZwYlhLwp1ItydOpWoeooBR6gDH9RLJ96TT79RteKRjIRpwtrs8ijpWxpiSew4/TXiGsTraMqWYRO+4hJDQOmkQE0vqaH65rX+LR/etMw38CcH8Kb+ZEqhs55XA8r8T+zF9TDFK+pLagTJpFbYv3eonaFOFG4r5K3Hknutc5Jfs31suo1W7VKmokX8d2T8KWF2HTMSqNykNC3cL2XbncdZxIumEMxjGrOpE3Rl29PrGcxldu/fvO3gVRBv0x5fFE+/SCpCTpoxt6Um+1klY2pW6pxz9cDh9d8MajUQ6Ix6x45J/wAYuY4gXlijEis3SVWL1ZXcW7c84CX4X1bdHVvqin3WYKYliiD9Z5FjlZdg6fmLXbA0O950vg2uYzQ6donP3BX8wovJadGM9P5o6Rju3etVeOyq0kGqQJKpM7OrbVpWUxyrv8/FFeR3AOBymq+zyaPU/wCq6qQfcokRIyEZmhlMjOvUoLtJ6gIdW/XjJaX4IGonX7xrZJI9agnWMNHG0RiVOgGYXZRZtoCqo4Jris6TwbxsTCfVTQ7QQikLJC6IsYYgs28dzISBXau+Umu8E0z6OGb7nHJINqSW0ab5AKdVZHLK4YE1tJoEUO4Aej+FNT0wRr9QYtc7KxAjRoppDsLErzL/AAyrAbAeDfpnU+GaN9HCI+tuh0XShe2lVpAQheQU9R7RItLRvaffjnJ/s50RhhcRyL1niCldRGI2L1xEOobJ5IxPxD7NNNHqI49shRyvU3zeZLbavy2nnPlBYrz79sDuZfGYYJdW0zxpsjjZP9ZcPIAJQAxL8m14A7Bs5mP420OjR0SeFnkVGHRExVXYhZAQrENtXzCzZog4bw77PvDhqGjGlDUu1d8hP4i7jKA1bWYAoaHIo/XHPC/h6NYpz09IBCemrxfytHTlpLQ25tQVUkdwO+BQ6n7Q4Xh6MWlm1OxxsZo2WMxiudhbh6LL2rsfpm9f8Sa6eRXh8OCCIWDKWZlHeyeNooehHbvnW6WaT7tJvjQTyyBTGgddrBVKoqFLA2Lus+5w3i+pZirx7dssY6opmIhDHzfKNpBZl5v144wOB8c8V8XQF5OjANnoEsi+wLMxJv0zz6bx/UmwZnAJshTtB/RaGdl9ofj5nmYX5EtVA7UOL/XPP5hznO5Xb2YcU1uwR9QfUk/mScA2rOEHy4syZGtRttWcd8N8feE2prKxlwT4NR6R4R9qFMOqoNeoAGejfD/xVBOLVhZ9M+aycd8P8WeIgqxFfXNbc8uOX0+qdoYDkYt4rDcRH+yc8h8C+1NgAkh/XPQdP8YRTRUGFkZrbj4WPG/iWKpG/POV1A5zsPiUXI1e5zktSnOcvr3+8SpGZWbzM046YMZabisWzC2TW28cvFtmzMheay6c7lt9cSabeXe66fygVVgWSR63hNXGW6LghVLJYAHm3DsT7fTF9duVioYKGAulZq9CSey8cY3rZQBGpZVt12jkkkdh/wBc6PGDqNCJZJLJHTVQm0kbWK7i9Due3f2+uLwRfeWJkLCoI2QBipV3DFnFevlFH0rN+L7w5CswLR+cRoDS2aclm4PzAVyefbNa+FV2VKydVViHTTkq3CsS10Fvvx82BDSr965ls7dJEy0WG15BIWkFHhrQUfTCndIvh8zSOTujtQaQs8Mm52A+Y9qvgenfBeLaJgypGZCwhZSItkdQ8Dln3Wb+UCj35yE+pLLEsG6RYY45/L049ibWWMKCp3tQby8DjvgP+Oab/WtFLuficoF3HYN2nnJO31Y0OTdVxVm6vxrSqy+IysAZYlUxMfmjEcCyxFD3X8QseO5vC+KapnZTGXlXTouoZt0abQySBemFjO9ym801DkepwfiehikngDDUSDVBQZOpsQKivPECqACRrXswIAu/bAabSgeIxSG98ulmDWxIUK+mO1R2UWWP1JOVenhXpRyAL1/9JsGbjfubUvHIpPf+D/L/AIQPQDC66VhM8tu0WmkELMZX61ydLqmPbShVLJYIs7TRFcz/ANFR/wCkChhYHpmUTGaTqPINkRqm4UI22zyefbAQ8LQdLw4r/E+8Tq5oBzaak6i/X5lUn8lzeo0ATReIxxqQqySGlssQYoHk+pJBYm+94GCJFkXUtGgil1EsQrqjUKfxF6rTb7feYaKngArzxh/CoPPH1lRvvcTSqqmRSjqiN0y289W0YeZubX2oAN+NyKZ3kUqYVXQPKRRXauqdrauKEdH/ACgYUTKuv6tjpjVlS9jpiVtCict2u1237msWj06rpZi2n06yicwAKlxANIkUW4cb9ocXY5r2w7aFok1caLA8kCrJHK8UYanjdrZY1CllZCBQF8X25A6xIdFFIdp261WibjiN/EQV2n0BUj9KxjxzWxodZG7KHmij6VkWxrpKF9yJK49NwPrm9RoFlk08KbYRJC8rPHHEHO0xKqglSALksiuarFImeaJpARE0OlSTbGqhJJSJGbetedPw62n3J70QDWj1yB4oi69WPWzM1sPlYTuHs+hWRf3r0w+qkTp6xVKfxFZVDKN1RQsarvypH54PSylmWcMwDarpdP8A+0Iz5fk7b93m3d/Ttlr4YHEupVn3U6FPKAEDRClA9gRf1s4FY2vQ6rrAkpvjX5W3eaJxvC1uIG5Rde/scHHqAoZqYiSGWgFYsCZXdVYAeXh/X2xqNWMSRSOzhtVIjsTTMoMjbTtqgaAoenGDWHqN0nLFIxNttjdq6BGu7JUNQOB4n45D5znPTx533xf4UyvuI+dQ4/7ws/1vONli5zj9fRxu8Yr2FLkAl41q04AyUcHGGaRaHFpVyw1PGV0hwaLMMgcm2QOWI1eM6fxF0+Vji1ZmVFivjDH5ucHqpA3IxLMvM6dJlpjDNVkszB7RrIHCHBnNRzzjWZm81lY0+v5pVVpN3qL/AE21mTR/hR33Bj/PuLwet0wZ4yVBBIsnkji+M3q9PvfYPKFUNdA2b47+1Zt5WajXJDI5kIUMikE+u2wVHuee31wcgC6aIMQCGhuyL/iKawEcHXYdl2oDwFssSR3IPA29vrhdQWaCN12r5k3UotvxApA9gecCXiHikcE/Uc+V4gvl8x3IzPVLZ5DcfllRo9eNKvnBcyaVABGC5EidS0bbe0VIKJ44OX/j8TCNSjbNrx3tAth1EG2/QVd4HWaQTahkcnakKlQGZadncF+D3AUV7c4FOuo+7KyqjzdTSRRjpozASRRtFTUPKp3A7vocfmcKujUB26LpuKxS1Q08kZble1kfvmp3aSDRSs7X1dOSoNBmZqJb379u3rjfj2muXSvbeXUKAL8vmSQEkep9BfbAofEpm3TQLHIV1UySK5G0r/D646b07kdOxtB+bmqy01WpY6yOQRS10ZlohA1mSFhSs4JAo2fSx75X+MQqV8QdgOohj2N/MqpFE8W0+nnL9u5vLHV6ZRr4ZK8zQzqTZ+UGEhQPQXZ4wOeV26y6RkBSPUPOB1YRMykSSLGY99AhpDzd7VBrm8Z8HSfqIrojDSRtGNsse8lwoRpR2Q9JRwCeWJ44zVjp0COqPFb5rdu+8Wfr/AJ/7v0xxdCL16RLRkjUgDuXeGUX+ZIHOAnpJfvMeqjTb+JIZVbqEFQdpjkG6OnAeMncLU13yel1cjQT6h2gkOoqIGJptpKhoFWNDGSxLlz35/IYXwmeOaTT9MhlXRFJF77dxgCo49CCjjaeeDg0YR6dXYUkHiEzt/soJ51L0PRd4P5A4G9ZrWXTw6gSxwtADFuKSOxJCxSRNCQpvcit83G27IzPFNBJCFjRyK0xWYRRlyYFbzO291o2z1ttvM1DgZJ9RHJotbIrqyzPLJGbHK9ONLWz2JjYj3Bx3xfx6KCUyMQyyw9MbCHIkDMUUhboNvPmPA284GR6W9WEWbhgNRsEVw7lCIrbi92QyNQNcWe+G0+vYSSSMSqSBqfYtN0Awby7rWwGIu72+mb0eoSN9KN4bpwOhIN8hYfUf5Tiay79unKuBEZT1NjmNldZFj2kDlqk5HFbTgHQM0ciyCRSR94UJsLncbBU15WDDkc1fc5qfw/dHCiF9zqzglwpoqC4Z1WzZYD+vpm/C/FN7Mzo6dKLotamiwO5mFdl44ujyeMyTxIpBDMil+mu0jhQwICmmPFggf1wFPiDwn7zFEqg+ZTtJ20tKSE4HPy1nk3jPgrwuVZSCM9sTVhFgBHN3/LXKsDXPa2GLeN+Cx6liGXnYK5XcOTzmbjt14+Tx6eC6zT8DJLHxnX+NfCTKrEC1U3+l9/yzmJo64znenpllnSk1+Vcpy11vc5Uz4jQN5rMGZljDWZWbzWVGZmZmZF2zMzMzC7ZWa2ZvN3gQ2ZmSzMD651WqACf5hgPE53Qh41BsBfMQB34N/r2zGW2N8+T/wB8hrxaRX7j+4zq8JTWSSQBemAWZaIb6cl6WzxZ/fGdVPtgSNRuJ2kUbJCkMzUB/wDLxwj8Y/7sf+PEvDP4i/7pv+KMAvi3iDPGqooYyUyhSSaVlYnsK7Ac++JeMys4jkSXptJUdohZijNRBv5dpPzdwScP4R/FX/JN/wCYyQH+qj/ff+pwN+LgxpDGTx1YQoWM+XbIoUsS9BQaHubwfjRmZ1SM7miqY8Ko4JCKCQ1s1N9OMsviH+Ev++g/46YOL/tUv+6h/wDFLgUGu0izajSuTKRLR3gxonEbyxqyhakIKng2F/XN+Ju4kkmDsU0h2tbU7blRpipUALtUr3Bsg9sLoP4Ph35/+nmyPiA/A8Q/zv8A8CHArZ9EvXbV8/hzjTklpOoyFkjZ94cUdz8cdgcsdPp/x9TvXhEjZfxJSxWpfmJbv5e3peLSn/V9T/8Anj/zEGWg/wC0z/7mL+8+BzccCwR9YojNqNNLMwKJSyqiOKIFsKevMT8oN8nHJvDRC3RG1hKICWKJvVnm6cxU7eNwogehJrAgXpNPfP8A9Om7/wC4iwvijElSTz920Zv1v72vP54DsulK6bWRxtt6O7Y+1TIEMCyhQxHoSRu5NfvlpqdKs0qRvezoM9AlfMWRd1rzag8exN4sf4Wv/wA0w/QadKGLfFspSLTspKttkFgkGjpiSLHpYBr6DAzTSmSNpnJ6sf3fa1mwNsZav8xZ797y8MO3UykFiXhXuSQNrSAbR6d85PxZyup0yqSAYoLANA1J5bA71llNqn6t72/h/wCI/wCK8CTRqEhKgbWgXqUO4EkJJb9S/wC5xw0Jr42Cb/uhzD+3f+pyrgQew8wYN/tDebB9+5yzi0yCwFWu9UKuu9YA45FCtdU0bhPYgSPwP0K5YBRv9AWjo/nx3ySaZaHlX09BgnH44HpsPHp+2AlqdrrXslMPyYWP6HPNfi/wMRksvykms9bP8/0//XOL+LudIb582ZynTpx5WV4xq/XKjU5b6vucqtTnOPXS+ZmZgzTDMiTkjkDgZebvI5mESvMvI5vCt3mXmsicG2y2Zkc1lT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3"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000" b="1" dirty="0" smtClean="0"/>
              <a:t>UNIVERSIDAD DE LAS FUERZAS ARMADAS “ESPE”</a:t>
            </a:r>
            <a:endParaRPr lang="es-EC" sz="3000" b="1" dirty="0"/>
          </a:p>
        </p:txBody>
      </p:sp>
      <p:pic>
        <p:nvPicPr>
          <p:cNvPr id="3074" name="Picture 2"/>
          <p:cNvPicPr>
            <a:picLocks noChangeAspect="1" noChangeArrowheads="1"/>
          </p:cNvPicPr>
          <p:nvPr/>
        </p:nvPicPr>
        <p:blipFill>
          <a:blip r:embed="rId5"/>
          <a:srcRect/>
          <a:stretch>
            <a:fillRect/>
          </a:stretch>
        </p:blipFill>
        <p:spPr bwMode="auto">
          <a:xfrm>
            <a:off x="3357554" y="2562225"/>
            <a:ext cx="2638425" cy="1733550"/>
          </a:xfrm>
          <a:prstGeom prst="rect">
            <a:avLst/>
          </a:prstGeom>
          <a:noFill/>
          <a:ln w="9525">
            <a:noFill/>
            <a:miter lim="800000"/>
            <a:headEnd/>
            <a:tailEnd/>
          </a:ln>
          <a:effectLst/>
        </p:spPr>
      </p:pic>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8" name="Picture 14"/>
          <p:cNvPicPr>
            <a:picLocks noChangeAspect="1" noChangeArrowheads="1"/>
          </p:cNvPicPr>
          <p:nvPr/>
        </p:nvPicPr>
        <p:blipFill>
          <a:blip r:embed="rId2"/>
          <a:srcRect/>
          <a:stretch>
            <a:fillRect/>
          </a:stretch>
        </p:blipFill>
        <p:spPr bwMode="auto">
          <a:xfrm>
            <a:off x="5500694" y="1857364"/>
            <a:ext cx="3176594" cy="3500462"/>
          </a:xfrm>
          <a:prstGeom prst="rect">
            <a:avLst/>
          </a:prstGeom>
          <a:noFill/>
          <a:ln w="9525">
            <a:noFill/>
            <a:miter lim="800000"/>
            <a:headEnd/>
            <a:tailEnd/>
          </a:ln>
          <a:effectLst/>
        </p:spPr>
      </p:pic>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3600" b="1" dirty="0" smtClean="0"/>
              <a:t>ATAQUES INFORMÁTICOS</a:t>
            </a:r>
            <a:endParaRPr lang="es-EC" sz="3600" b="1" dirty="0"/>
          </a:p>
        </p:txBody>
      </p:sp>
      <p:sp>
        <p:nvSpPr>
          <p:cNvPr id="6" name="5 Marcador de contenido"/>
          <p:cNvSpPr>
            <a:spLocks noGrp="1"/>
          </p:cNvSpPr>
          <p:nvPr>
            <p:ph idx="1"/>
          </p:nvPr>
        </p:nvSpPr>
        <p:spPr>
          <a:xfrm>
            <a:off x="500034" y="1714488"/>
            <a:ext cx="4286280" cy="4572032"/>
          </a:xfrm>
        </p:spPr>
        <p:txBody>
          <a:bodyPr numCol="1">
            <a:normAutofit/>
          </a:bodyPr>
          <a:lstStyle/>
          <a:p>
            <a:pPr marL="0" indent="0" algn="just">
              <a:buNone/>
            </a:pPr>
            <a:r>
              <a:rPr lang="es-ES" sz="1700" dirty="0" smtClean="0"/>
              <a:t>Las amenazas en el ciberespacio son cada vez más agravantes para el mundo real, debido a la creciente rentabilidad que estos presentan por su rápida propagación, fácil empleo, sigilosidad y focalización sin importar la ubicación geográfica del sitio a atacar.</a:t>
            </a:r>
          </a:p>
          <a:p>
            <a:pPr marL="0" indent="0" algn="just">
              <a:buNone/>
            </a:pPr>
            <a:endParaRPr lang="es-EC" sz="1700" dirty="0" smtClean="0"/>
          </a:p>
          <a:p>
            <a:pPr marL="0" indent="0" algn="just">
              <a:buNone/>
            </a:pPr>
            <a:r>
              <a:rPr lang="es-EC" sz="1700" dirty="0" smtClean="0"/>
              <a:t>Hoy en día la propagación de los ataques informáticos son un serio reto, puesto que el comprobar el origen de los ataques e incluso el identificar a los atacantes, puede ser una tarea realmente difícil.</a:t>
            </a:r>
          </a:p>
          <a:p>
            <a:pPr marL="0" indent="0" algn="just">
              <a:buNone/>
            </a:pPr>
            <a:endParaRPr lang="es-EC" sz="1700" dirty="0" smtClean="0"/>
          </a:p>
          <a:p>
            <a:pPr marL="0" indent="0" algn="just">
              <a:buNone/>
            </a:pPr>
            <a:r>
              <a:rPr lang="es-EC" sz="1700" dirty="0" smtClean="0"/>
              <a:t> </a:t>
            </a:r>
            <a:r>
              <a:rPr lang="es-ES" sz="1700" dirty="0" smtClean="0"/>
              <a:t>“La diversidad de plataformas y tecnologías aumenta las oportunidades de ataque”·</a:t>
            </a:r>
          </a:p>
          <a:p>
            <a:pPr marL="0" indent="0" algn="just">
              <a:buNone/>
            </a:pPr>
            <a:endParaRPr lang="es-EC" dirty="0"/>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4"/>
          <a:srcRect/>
          <a:stretch>
            <a:fillRect/>
          </a:stretch>
        </p:blipFill>
        <p:spPr bwMode="auto">
          <a:xfrm>
            <a:off x="6500826" y="5715016"/>
            <a:ext cx="2214578" cy="642942"/>
          </a:xfrm>
          <a:prstGeom prst="rect">
            <a:avLst/>
          </a:prstGeom>
          <a:noFill/>
        </p:spPr>
      </p:pic>
      <p:sp>
        <p:nvSpPr>
          <p:cNvPr id="6146" name="AutoShape 2" descr="data:image/jpeg;base64,/9j/4AAQSkZJRgABAQAAAQABAAD/2wCEAAkGBxQTEhUUEBQWFhUVFxcXFRYWFxQVFhQXHRoWGBcVGBUYHCgkGCEoHBcXIjEhJSkrLi4uGiAzODUsNygtLisBCgoKDg0OGxAQGi0lICUsLDQsLCwsLCwsLDA0LywsLCwsNCwtLCwsLCwsLCwsLCwsLCwsLCwsLCwsLCwsLCwsNP/AABEIAL0BCwMBIgACEQEDEQH/xAAcAAEAAQUBAQAAAAAAAAAAAAAABgIDBAUHAQj/xABDEAACAQIDBgQCCAMECwEBAAABAgMAEQQSIQUGEzFBUSIyYXEHgRQjQlKRocHRM2KxJHKy4RU0Q1Njc4KSwvDxFxb/xAAZAQEAAwEBAAAAAAAAAAAAAAAAAgMEAQX/xAApEQACAgICAQMDBAMAAAAAAAAAAQIRAyESMUEEIlETFDJSYYGhQnHR/9oADAMBAAIRAxEAPwDuNKUoBSlKAUpSgFKUoBSlKAUpSgFKxdobRigTPPIsa92IFz2F+Z9BUL2h8TIy3DwMEmIc+XRlB9lALn8BUowcugT6lcsl2ntzEG0cRgH9xY7f9Utz+FUDcjaU38fGHXoZZpPy0FT+l8tHLOq3peuU/wD5KTq+IF+/C/UvUc3h3dwWC/jY5Q4P8NYs0p66IHuvubDvanCH6v6FneSbc6wsXtiCMXklVV6sTZR6s3JR6nSvnBN/Z4oymGupNwZZGaRst9AsTEpH76mo8+2sQZRMcRMZQbiQyPmB62109uXpVbq9HT69RgQCNQdQRqCO969rl+53xCgjw8PHDKkoYgooKwyKQs0WVdQAxDrYHwyAAAAV0XZu04cQueCRZF6lSDY9iOan0NKdWDLpSlcApSlAKUpQClKUApSlAKUpQClKUApSlAKUpQClKUApSsPau04sPE0s7BUXmepPRQOpPQCgMmWQKCzEAAXJJsABzJJ5VzveP4kXbg7NQyuxsJMpYE/8OPm/udPetXi5cbtp7RKYsGGtcnw6a5m/3jDTwjQG3vU/2VsPDYQgYeJVdx4m5tlUC5LMbgXtoNLtVtRh+W38HCFbJ3CnxD8fasjEkeTNd/Zm5IP5V/KpdgsLhcLf6NCiEixZFBYjsXPP8TXkO3GnP1UIaD7LSEqZTcEMiZTZexa19Laa1mYvh24hKxiMEyB7KFFr5ifS3Plqa65N/l0Rb/SZGCxit5gQx+9yPsf0rIxuIEcbyEEhEZyBzIUE2HrpWuw6iQArqGAIuCNOd7HWtnM6qpMhAUA5ixAAHW5PIVXNJPR2Lb7Pn3f34iY15pcOknBRLI/D0Z2ygtZ+arrYWsdLnnXPYyA3iBIvdgDlJ7+Kx19bGpx8S9jIJknhlVonHCaW5Klo1vG1xfMXjAXQWLRtUVbZb8LipFLwiVRsRIpSMFmUKyDmRoQTr5hoDaokizNIXU5I1RE8Rygm3IEtI2reYaevKrezsDLiX4WGRnexJC28Kjm7MdEAuLsSAKmY3PTDmOXEscRHhpYlxcT5ogkUl1V1XUhVbmSRflYa1m75bZgiWIr9HfK02HaLC2SJ8HICSjOlwHBCkWJ1v2NR5bSo61Ra3dj4cxwuMSAxzImKhOHYGJgitHMqMnMmMOxsfPCvO9SzG7lywMJ9mzNcagZsr252Vxow9Dz9agO0RjOHFjo4WjiwrGZGe6tIXZCzANZpQbLcgAWvXZNy8XhWiQK4Bk8UKM9i8bAumRL65QHQkdYmq+E+OiDT8Gt3e+JDK3B2khRhoZQpFj/xI+nuNPQc66PBMrqGRgysLqykEEHkQRzqKby7Bws4CTnI5B4bW8QtqQrW175TUL2fisZshsxBlwjNbsD6gf7J/Q6H15jrjGe49hP5Ox0rB2PtWLExLLA2ZW/FT1Vh0I7VnVSSFKUoBSlKAUpSgFKUoBSlKAUpSgFKVrN4NtxYSIyzGw1yjqzW0UfvQHm8O3YsJEZJT/cUeaRuiqOvSsbZm23GHSXHosLNcsEzusa2vd2y+EADVjZRfn1qMbt4CTGTDHY4aA2giP2e1l6Hrry9/LPAgAOa3LXoAovp7AXrpw8x+PjhiaWVgsaDMzenp3J6AcyRXL8NDNtvE55M0eDhNgv/AIju5HM/ZB9r4+0MXNtOXD4GLMscSrxWItcr4WkI6gWsvcn8Oq7L2fHh4lihXKiCwH9ST1JOpNWL2K/L/oGoxe0eDbDYKEXjABLApDCLAgd3NiDlX5kXrCTZZYPxJZGeYZZHByFlsQI1A8i+I6Dve5OtSWbAIxLWsxtcjrYWFx7Vj7NhzDMQRZmFj3Vit/xFIuKX7kJKTZTLh1hRcobmiAICSLkKLAcgL3PSwNYzYAOzGdhLqllZVyxlCWUga+K5Bv6Ct7WtxQWJmkdzaR41CkaBjZABbnc2uf0FRUrezrjS0VAW1rW7SV8RKqMhWCJg5zFfr5BYoAoJ8Cnxa2uyr0Bra1SwqdJkbIxvxu2uNwksJAzsoMbaXEi3Ka9ObD2Zu9cmn3zfFYMYIwvNPk4bp49Sugsq31FrltLWAuBz72wrjW9y/wCjsdOLWgxwEy+bKZUNpY3ykZkIdiVJtdlJtVeWClTCSemazZ+CxWOR02hieCsJEEq5QZmMYBTOgstgDo7k3PKs/c/Z2ASAriSqSI8kOIZ8jNID5ERXJZAyNcCNTexudBUV/wBPyDEBsKB9cscILKozOl1QqxUqGC2XTNyte5vWxxe7b4fGQybT+uGKMqMI5jcygAcF5L30JAK3Gth3rklFpVdlicrd9FiLfFVwzQPmmKlkV5ASGQZljYJYHy2uHYWPQnlvfg5t4R+BlztDdVF0VuDMyg2LW8s+TmQLTselRLfWGLOskUccIJaNoY7+EplOZtLAnMRzuct+Va3dran0bExyknJcpKBcXicZZOXYHMPVQa4Ekj6txuFWRcsg0Njz1B6EEciO9aWfasUrrhrB4mZonPNSQG8N/RlIJ7jvW12PizLCrMQXXwuRyLD7Q9GFnHowrnu2MG6YyWNWygNx4+xL2IPraRTr0171dhipOmVZZOKtFyHZ82y8VJwGLRSxsygnllIJLA2BK3tc9H76Vc2ztqV1Ux4oy5ULyhBw1UAjQ2tfzFbcxYXrcYuIbRwilbLMtyt7+CQaPG3W2n9D0rW4fA4eK3HDYiZQFBmBCJYWCpFysOQJubdasTjXuW/JCTk/x6IcdvSQsfo8jGzZxIhkfJyJDqGytaxFm079LdX3L3tjxwdAQZYcvEyghGV7mN1Jva4BupN1II1FiYttDHsxy+MItgQihQgN7FV5H261ifD3ZBg2kWikURyI2dFsUmAuVdDzUg3uhtb5VQ1ouha0zrVKUqBMUpSgFKUoBSlKAUpSgKXawJ7a6an8K5XsvZmIx+KM2PsI4iMqr4lPUBe59O9udterVFdv4FoWM0esROaWMkjK/SVCPLzN/wAfWuoEgw8NgNALaKv3R+/etLjcT9KcxIbQqfrXH2yP9mD27/5EVqsZvGZY+EjBDlzSyMcoSMXVizclINwe+hHMWv4nacKBcIlrsuVgbXCtdcgXqzAN7BSewPQWNku0O0Jbh+HII1L5Rw00IhRWIvY30ykgFtelTioHjsE0sYgjHCCj+zPEWaFSilVhbMFC3Hh0uvzGs4w6sFGY3PXQD+lcYLleGvajuL2o+JUx4QOqMcrYk+BQoNn4QPidjYgMBlF73NrElZxuira6NGplnnlbULHDABFmZjZUGpZmJ6lrAXOgBNUSbOWMGWOLiziwQyuzspYhSeI5JVQCScvQG1X8PsmFGDrGM45O13cdD43JPL1rNqxRK3I9pSlTIlt6gvxd2H9JwDsi3lw54ydTYfxFt18FzbqQKnb1iYrynS+h0537j50asJ0ziO8e8Gy22dw8LCfpEixnOT9ZFIpVrGRjmYC7DwjL+kM21vBPi1jXEyPIYwQpYiwB52VVAubC5Nybc6r3v2UMLi5Yl/h3DxHoYnAdCPSxt8qs7E2DPinVIEvmvZmIRNOZzHnb0vWWMOOkaG7MCSQt5iTblfp+1Xtn7PlncR4eN5XP2UUsfnbkPU10HAbhQYaZUx+eYsqsqoJI0uTyYWzsNDyqSbMxf0OR8oRIHClo4bAB1HlAY6a879tedTnGUYc6sjGUXLjZJvhFjS2C+jzC2Iwx4cqk621ERIv91cnvGe1Zm+my2cJPCpaWG91HOSI2zoO50BHqK5/urvdBHtRchsuJbhSWbOoJH1ZLW1Iey6HTO1djmpjm1UumMkFJOJxrB7xzLM0uFBtzaI8pANDm+7JpzHtrpUnwW24sSnHjXNk0ceVk18rfdN+V9DTezdZ87YjBAcQ6ywk2We3VSdEfnryPpUXzxxyBmWTDzsAHZy2HHsX8j8vNfWtXJT35M6TxnQ12pFiY2SIK0iKXyDKsmUWvdCfUDMLr6jlWD8OsZHI4cAqZo3dQw8pjkMUiZhoWB1PoR61qNkSLHIuJnmijWJzw5LIjzAqyOHAsvCvqCBmcqCNLFt7uLhpHladYVhwxLmLMGWSRnP1kqxkeBWKqbtztooveqZKlRdF2Turc0yqLuwUaC7EAXOgFzVTuACSQABck6ADqSa+f/iPvGNpSAK1sLC/1K2Np+jTN2vqq6GwuetVEz6BBr2vmHdrHYjDzH6LiJMNBGOLLZzLHFEDqMjizEnwqCLkn0NfRW7OMmmw0cuJjEcjgtkBuQpJKZuzZMtx0N6A2lKUoCxjcZHCheZ0jQc2dgij3J0qLYv4mbOVikUzYhxrkw0ck5PsyDL071V8T4wcGrsMwixGHkIsDcLKuYWPO6ki1R997cOoKxgra+VfBEnsSPL+FRlOEfydE4Ypz/FWbJt98ZL/qmyprE6NipI8MMvfKbk+1W822ZTd8RhMML+WKJ5yR2LyEC/sKxcDvdGwNoZHYf7o8UadyB+lVNviWHgwzDQEXIUWJspJNuZqD9ThXVv8Ahkvtc91SX8r/AKe/Dja2JfHY+DFYhpuA4RcwVdLtYhUsBcA+vLWujMtxY6g8x3rjm5W0JF3gnWRFQ4qNHZQQ1ssbEajQnneuyVYnatFbTTpnPNr4VsFK4YXwmJuDJoeC9stpARquU2vqLA3t159vJhFR1Z5JFku4RySb8OZYnBP8sIjb2ue9dM+LmPMeDVV5ySqPkoZzp11VR86ubI3TaMBcQyvEArnMBfMBbKwOgK8s4Nyuh5XqbWrOEDx+0MdiFhwWHbiNI2dmCExmJWUBC9rIoXxE9SVA7V21BYAc7Aa1EINupmJwGGjMdrcUngpJqT9WqoSy3J8WgN9L86zNjY6Zconl4mgD+FR4upUqBpfob11Y5NXRBzSdFzbm1ixfDYXWUjLJIPJhgR5mPV7G4Qa8ibCsnBRKiqiCyqoVR2AFgPwrUbGFowbWLM7kWsbs7NqO+tbRHq6MKRVKdszKVSrV7euHT2leXqlmoDxzWO5qt2qiNCxsP/nrXThzT4g7GCyQYgRK/CkC2YBlMcjBlBB5hZbrb/jrWLtnbEbGOSRnRY2DAFgqLbL4IyLEag+1x2ro+/Oz1OFuQTGhtNa1+C4yySf9Hhl7/VCvmfa2HkjmkjmOZ42Kk3uD2YW0sRYi3essknK/gtcLpsmm2viDnb6hC7NoC2awudApY5m99PS1Q3am0ppWtOx0t4RYIOosF0PvrV3Yeyp53UwQNMAQT5lj9jLcBfkb11nYvwtbEmJ8flihS+XDw5kBva5Zz4yTYa6GwFSbb7JJJdHGcLA8jhIQzSfZCAkg6WbTygGxvyFfS+6k2KeMnEm6/YLABz6+EDTTqL61v9m7JgwsfDw0SRJ2RQt/UnmT6msDHbWVJ0hcW4illckWLA2yW+Y19QOtdXVUcfyXJqwZx319DqKzJjUWxu8AillSdWCqV4RVWOdSiE+/iLa8tLdK5GLl0dbS7MT4m4EPho5lFjGwBtp4HsvTswT86ne6O0vpGDglJuzIA/8AfXwt+YNRfEzJi8BMEOhjfnoVYDMoI6EG1QjZ2/xwWzJIYjed5DwjcWhR1W8pvoPFmtfqb8gas/wp+GFvo2Xxm35BLYDDtoP9aYddARAD8wW/7fvW5Qk7yOqRqWdiFVV5knQACtxtjYSxrMS0plgC8VpV+rlZjYmJxqSTmtmvmVS1xyqvYeA4ShwwSaeMlHI/1XC2tLimA5Mw8KDmb/zCqiTVEy+HOwIpsSIWZWjwzcWU3H9sxa28K/eigzAf3nB+1Xb6iPw83aGFgDshR3UBYybmGK5YIbfbYku56sbXIVal1DgpSlAR34gxZsBMO2Q+9nXSud4aMQsrSwtxGcZIs8RWJB/tBna9r87kkV1bb2BaeB4kYKXAF2BIGoJ0BF9BUC29uVFHGZMdjCoJC+CIF3Y6LGisXZ2JOgAJ9KryY+fktxZeF6IhtDbpllYyzGCJGBIB4iGwsoYxnuCRr0pjN+MMA+V5mZ7+OOKzLoBoZSABoPzrc4L4YRSMZcSs8cdhw8OZV4nfiTugsrH7i3y6+LXTe4PcXZ8flwkRPeTNKflnJ1qH28fJZ9zLwc13Q26ku2I5oldjwnA4pEjBgCQwEQ0Fri3qa7thMdMULTZIwBc36DqWufCKxY4Y4ELBY4lUEtZVRVUaksy2sKvYXDfSgHcMsFwVjYFWlsbh5AdQvUIfn2F8dKkZ5O3bIf8AEPGiWXZwfwo0pLFlZPDxIlzFW1AyknWp3vKGOExOS+bgS5bam+RrWHe9c/8Ai2P7Vgx0sf8AGlTvE7ZERUSAlWv4hqVtbmvXn019KulFuMa/chaXZoNn4YuQkfQfIAd6qw8wYXU3GtjrrY261J8HjYZL8B42PUKVvf8AmA1HzqKHBfRuHAWzssSktawP2e/cE1bHJylRRLHxVmcjVfV6wY2q6r1ZRAz0ltV8SVrQ9VLLUHGzqZsC9UM9YoxHehlrnElZcZ6zdkqPEevL5f8Av9K1bPW42RbJpzvr7/8AyoZNRJQ2zNYX0NRGT4cYFpQ8kQkVRZI3CsqDmFBtmKjorEgcgANKl9Kzl5Zw+ERABGiqBoAoAAHYW5VepXjGgLMzVHN6NmCeO4/iRhilut7Er88q/MCt9M1YcrV2MnF2jjSapmm2PtDjQq99bWb3HX5ix+dWtpYRJRaQXANx7/8AularARNDjZIlNkYGQA9VNyth3DZh7LWHvDvPlZosMAzro8h1SM/dt9tvTkOp6Va4Pn7POytSXH3FV1GIxES6KUhdgDpc8QEEdBZFNvWuWYvANK6hctjmETBlIJ1uDroxyjwc7a9xUy2XhmdZgGu75WYvc8Q31DkWNiNNOQ/CouuGDmSMQsSt2NmLOqqVXhuDbiqAoa6eLQDmL1LKnFcWMbT2jBw/hZUxxlaGElo4RnZWkPKBQNI83hvoDYEAa11L4b7ttNM+IxQByuHlP2WxC+TDqOXDgFr9DJ/y6jO7my/pE8bYdGjlkLqmZs4jAYcfEjMA1kv4c41kdQB4Wt3fZeASCJIYhZI1Cr1OnUnqSdSepJrOWmVSlKAUpSgFRQbHljxDYiWM4uS7LG4dEaGJmP1ccT5UXS12zXa2vQVK6UBH8RtaJdJg8RIJ+tjcItjyMwBj+WfvV3ClGGaN1cEjxKwZRfoCCbe1bq1Ys+zIXdZHijZ08rsqll9mIuKAok2Yj5eIM2Uhgp8uYcmK8iR0vy589azGYAXJsBzJ0AqquS/Erbspxn0V424aqrouYBZ76cQ6ahTdcuvIG3KrMWP6klFEMk+EXKi18TNt4XE4nDRwzAyhWyizqjF2QRgSlcupVgNbX5kVKNtTiRI5F5Et6fIjoQQRbuK5dvru/wDSImxYkRWjhs8SlmuEsFKMQtrLqeepNqvbo72TSZ1xZuJXV45MqoOIfCRlFr5udxpf3q6NwmovwUuSyQ5Jk4RtQdLqQVNhdSORHat1isfFMFeZ+EyAjNa6uCV7cjcDT1POo+j1kYcFmCrqSQB71fOCeyqMmtEz2Jg0Ch1YOW5MOVvT9av4jZkbm5BB620vWThoQiqo5KAKuVgc3d2bFFVVEY2tDwpFA8rLcc+YPiBPsy2+dYvEqWzwK/nUNblcA26aVGNs4MxuSqnhkAggGy9CpPTv8/StGLJemU5IVtFgyVSZKx+JVJkq+imy80vrWZsfafDaz+VufoehrUs9WmejgmqYUqdo6MGvqK9rnU+1J+DwY5Mik6sP4gSxuqN9m5tr0F7a2IwcRO7OjvI7GIARAsbRkC2YW5tb7RudedZvtpWX/XidSvVmV6iG6GPlMrIzu6lcxzsWK2IAsTyvfl+1SaV6qnBwdMthJSVoolesOVquSvWJK9QJGLioEZgzKpZfKSNR7HpUJ3uaNGihhRVsGkfKFWw1VAQO5LH/AKKl20sckSNJIcqqLk/oB1JNgB1Jrm2KxRlkeVxYudFPNUAsin5an1JrR6eLcr8IpzNKNG23bH8Q/wB3/wAq9+H+70WOkxPFDXQIyOrFHR2aQghh3Cm9waowD8PCyP3zEfIWH51KvgxhMuHmlt55AoPcIoP9Xb86tzPTOYVo3u5e7Bwgd5SrTSWXwFiscKk8OJWbU8yzMdWZie1SelKxF4pSlAKUpQClKUApSlAKhnxQ3fbE4XiwAnEYYmWMKPFItvrIhbU3GoH3lWpnSuptO0caTVM+UJNvTYpuGrmKI6sV1bL1vyzc/LoNa9xOIzZssmYqDqSqsba28OgbTkOtSX4pbvf6Ox5njS+HxWYga+CQ6uotbrZwOuo6VB0CsSuHDF3IAABtqbXJPlFz7VZLJKW29kI44wVRVHVN1tpPPho5JVKsRa/RwOTgdiNfxqZbpKWxAPRVYn8Mv9TWp2rgRCUCeTKFHoVAH9ADTZG0TDKrjkNGHdTzH6+4ra05Y9fBltKZ1ClY0OIBAINwRcHuOlXhJXmm4rrwimal6A1GP2Cj6x+BvTy/h0+VRXHRGJzG5GYAGwIOhvY+l7Hn2roEkgUEsQAASSTYADmSa5hi9pfSJpJ1FkcqI78zGosrEdMxLEDsRWrBKTdeDPmjFKy6z1baSrLSVbaStiRmsuO9WXeqGerLvXUiNmz2HtBoply8nKqw6EEgflzqcySVzCOcqwYc1II9wb10FMRmUNYjMAbHmLi9qx+rjTTNXp5aaLkr1iSvXsklYsklZDSRHfXFlpI4fsoOK3qxLLGPlZz75e1R1vSttvWf7Uf+TH/jmrG2Lh88lzyTU+/2R+vyr0MNRxmTJuZe3ik4WHSPqbA+w1Y/jb8a6xuRs36PgYIyLNkzsP5nJcg+17fKuV7Own07aMcQ1jQ3ftkQ3c/M2X5iu4Cs+d6SNEFSPaUpWcmKUpQClKUApSlAKUpQClKUBpd7924toYZ8PNcXsyOAC0bjyuL/ADBHUEjrUG3i+GsGG2f/AGRS0kJMkjtrJMtvHe3YC4A7Eda6nQiuxlxdg5Zu/jxjMLkY/Wx2BJ7jyv8AMc/nWuYkEg6EGxFebzbNfZeNE0I/s8pNlHIDm8PoRzX/ACNbTaUKzIJ4DmuLm32h3t3Hb9q9DHJfwzJmh5M3d/eHh2jl8nRuqfuP6VMllrkokqebvTH6PHc9D+FzYfhVPqcaXuRLBkb9rJEJaq4ta8S15JiQoLMQAASSdAANSSfashpKN6TmweJB/wBzL87Ixt+VQEyVnbxbzLiYeDhxJlkK8SRlyLwx4ioDeI5rBfLazHWtPxK3+mg0nZjzyTaovtJVDPVhnqhpK1UZ7LrPVpnq20lWmeu0csvRG7qO7KPzFdCkkrmfFINxzBuPfpU6gxYdFcfaAP7j8ax+sXTNXpX2ZEklYWMxSopZ2CqupJNgKqkkqL74PGRHnY5wboguc3K7FeQsPtHle3M1jirdGqTpWaza+0vpEoMakKFyqSLNISb3y81A6X11OgrMxUow0Fh52/xdT8h+neqdl4UIpml0sLi/Qfe/ar26+yG2li8zg/R4rF/b7MfuxGvYX9L7NRVeEURTk7ZNPhRsHgwHESD6yexW/MRDy/8AcSW9stTuvFUAAAWA5AdK9rHKXJ2aBSlKiBSlKAUpSgFKUoBSlKAUpSgFKUoDB21sqPFQvDMLq46c1PMMp6EHWuPxvNsrEGDEAmJjcMORHLiJ+V15/lft1arePYUWMhMUw9VYeaNujKf061ZjycdPo41ZzvaWzw44uHIYMLkLqCPvL+1bTdbFkw2P2GIB9OdvzqK4iDFbKlySrnhY3DC+Rh3U/Ybup/Y1M9iYiGeLNAwvclhyIJ+8vMHTn1rRmneP5KIY+M7NiJa1G92KUYSQML58qKv3mZha/oOZ9Aau7RxYgRnl8KqCSe/oO5PICoPtDakuIKGUKipdlRbmzEWuznmQCRoBzNUYcbnIsyzUUXOJVJkrGz0z16x5pfMlUNJVkvVJeh2i6Xq2z1bLVSWrjZ1RKi1SPdvE3iKn7Laex1/reoszVlbPxMozLAAWa2rAkLa+vMDr1rPnXKFF+L2ysl0+ICgliAALknQAdSajqRCWRsRKoRMoCBtGZVzHO9/KDm0Xta/aquEIlzYqVnN72YnLfnog0OvpVOzdnYnacmWEZIVPidvKPe3mP8o/zrNDHx2zS3y0WI4pdoTrBhh4b3LG9gOsjdgOg6+9dp2BsaPCQrDCPCNSTzdjzZvU/sKsbs7vRYKLhxC5Ni7nzSN3Pp2HT8a3FV5MnLS6JpUKUpVR0UpSgFKUoBSlKAUpSgFKUoBSlKAUpSgFKUoC1isMsilJFDKwsysLgj2rmm3vh7LA5n2W7AjXh5rMO4Vjow/lb866hSpRm49A4s+9LNaHaEWUqbklDzsQMyHlzvcA1cbZkUozQOPkcy/uK6ptjYcGJXLiI1fseTL7MNRUD2n8LipL4GcqeiyXHyEi6/iK0Y8sV1oqnj5EYn2TKv2c3903/LnWFIrL5gR7gj+tbrEbN2rh/PCZVHVQJf8AAc34isJt53TSaAqetyV/JlrSsjZS8BrS9eF62X/9PCecTfgh/WqTvLCOUTfgg/WnN/Bz6TNeqseQJ9gTWTFsuVvs5fVjb8udXhvIz6Qwlj0sS35KKzMNsvamI8kDRqerAR/4zf8AAVFzZNYiwuy44xmmcfjlX9zVmTbOojwkZZjoAFP5KNWqVbM+FrMQ2Nnv3WO5+XEf9BU72LsDD4VbYeML3bm7e7HU1RLNH/ZbHGkc+3e+HcszCXaLFR0iB8Z9GI0Qeg19q6dg8IkSBIlCIosFUWAq/SqJTcuyyhSlKgBSlKAUpSgFKUoBSlKAUpSgFKUoBSlKAUpSgFKUoBSlKAUpSgFUPGDowB9wDVdKAwZNkQNq0ERPrGh/Skex8OuqwRA9xGg/Ss6ldtgojiC+UAewAqulK4BSlKAUpSgFKUoBSlKAUpSgFKUoBSlK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 name="Picture 5"/>
          <p:cNvPicPr>
            <a:picLocks noChangeAspect="1" noChangeArrowheads="1"/>
          </p:cNvPicPr>
          <p:nvPr/>
        </p:nvPicPr>
        <p:blipFill>
          <a:blip r:embed="rId5"/>
          <a:srcRect/>
          <a:stretch>
            <a:fillRect/>
          </a:stretch>
        </p:blipFill>
        <p:spPr bwMode="auto">
          <a:xfrm>
            <a:off x="5286380" y="1785926"/>
            <a:ext cx="3587753" cy="2643206"/>
          </a:xfrm>
          <a:prstGeom prst="rect">
            <a:avLst/>
          </a:prstGeom>
          <a:noFill/>
          <a:ln w="9525">
            <a:noFill/>
            <a:miter lim="800000"/>
            <a:headEnd/>
            <a:tailEnd/>
          </a:ln>
          <a:effectLst/>
        </p:spPr>
      </p:pic>
      <p:pic>
        <p:nvPicPr>
          <p:cNvPr id="6150" name="Picture 6"/>
          <p:cNvPicPr>
            <a:picLocks noChangeAspect="1" noChangeArrowheads="1"/>
          </p:cNvPicPr>
          <p:nvPr/>
        </p:nvPicPr>
        <p:blipFill>
          <a:blip r:embed="rId6"/>
          <a:srcRect/>
          <a:stretch>
            <a:fillRect/>
          </a:stretch>
        </p:blipFill>
        <p:spPr bwMode="auto">
          <a:xfrm>
            <a:off x="5214942" y="4429132"/>
            <a:ext cx="1857388" cy="1124358"/>
          </a:xfrm>
          <a:prstGeom prst="rect">
            <a:avLst/>
          </a:prstGeom>
          <a:noFill/>
          <a:ln w="9525">
            <a:noFill/>
            <a:miter lim="800000"/>
            <a:headEnd/>
            <a:tailEnd/>
          </a:ln>
          <a:effectLst/>
        </p:spPr>
      </p:pic>
      <p:sp>
        <p:nvSpPr>
          <p:cNvPr id="6153" name="AutoShape 9" descr="data:image/jpeg;base64,/9j/4AAQSkZJRgABAQAAAQABAAD/2wCEAAkGBxQTEhUUExQWFhUXGBcZFxgYFxwbGBkdFxgXFxccIBgaHCggHCAlHBQUIjEhJSksLi4uFx8zODMsNygtLiwBCgoKDg0OGhAQGywmICQsLCwsLywsLCwsLCwsLCwsLCwsLCwsLCwsLCwsLCwsLCwsLCwsLCwsLCwsLCwsLCwsLP/AABEIANUA7AMBIgACEQEDEQH/xAAbAAACAwEBAQAAAAAAAAAAAAAEBQIDBgABB//EAEgQAAECBAQCBwQIBQMCBAcAAAECAwAEESEFEjFBUWEGEyIyQnGBUpGhwRQjYnJ0sdHwB5KywuEzQ4Ki8SQ0U9IVFkRUZIPi/8QAGgEAAwEBAQEAAAAAAAAAAAAAAgMEAQUABv/EAC4RAAICAQMDAwQBAwUAAAAAAAECABEDEiExBCJRBRNBMmFxgUIjM5EUJKGx8P/aAAwDAQACEQMRAD8AwUmPq072H7p+sX/v97CK5L/TRX2Ryr8zF4+PD/8An9Y+qxAaB+Jwsh7jPE/s/wCT8o9p++PzMSA314129dExJIvy48eVdT6Q0eIst4i3E5HNcXI1H67D3x50WxQNksOdxfdPAw1y2pT0/wAD5wgxiRIOZItx4eukTZsZQ61+JRicZVON/maSblyhWX3Hb9+cV0p+/wB/CJdHpwTLPVqP1zYt9oDlvEig+XHl+nkIdjcMuqRsChKtyJADbSJD9/v9I7L+/wDHzMSA/dfyPyENBEEzkxNAiIH7p8tolWnlB2sDeST5xy3gkVUaCFU/jKG6hJqeWkLWmH5o1PZRxMJfML0gWZQnSkjU5oQrEOkPhaBJ0iqTwR145niQOG5htI4W1LjMbnifkIYsMreuOyniflC1xkm3/wAQm6hcYrEP3KZVttoBLaaq5XMMWZM950+SYkwlDVmxU7qOsKsWxxLd65lQ4lQJD35TSbxvMTqUCtkpEZt/FlPr6tkE8TE8LwSZn1BSqoaj6PgfR1qWSAgVO5OsTNnlK4kxCuW/4EzmCdGFChcuTGuZl0NCDVJpoKRjekE4tJNKwILZjUTkGkgnmMsQxIk0BtCSZbJMLZGeWpVDGkk5YrIrDwoxCSurBt4LJ4cVQ6lsLCBpDJmWSgQNNzNoQczO20b7YQd0Am10tCWZXBsy7WE02+BFWNZOLLbQGedsRCbpybyf4Nn+pyC8QfABPKA+nJvJ/g2f6nI5frAFJ+59H6YhUGXSKPq004Cp4eZPyjyfHYoDQa10r8zFcs+qiEhJVRIPE6bDb1i7CJdL7qiamhrlUbU5q+Qi1GtAPtEuulix+Ib0feQ8goIAcGnP009TEXWiCQbEa/5V8hAuKpLTgcSAinhFgR5amHjqA82HkjtUuBr7tEwakiTPQOscGLctKD4U19NTHjrWYEH/ALfIRLj+e3v1V6RNA/wKX92ifWGHuFTNxuJlXUrlng4nVJrvcfpG1DqZhoTDeuiwPCRrfb84VYnKBaSa341r6V39IXdHMWMo7lWKtLNFAjSu9DvEbXhb7GWN/uMd/wAhHqKVA24Dc8aHXzNoll/yfl/2grFm0tdqv1arpNTeu1NVflGWn8bObK2DU2AF1ens+Qh5zKosyXHifKdo1mZxLdam+w3HnsPWET067MHK2Lb009TBclgK3O0+afYGvmonu+sOfq2UgABKdgBc+mp84C2yc7CPvHi+nuaLcO6PpTRThzK1ptDUOknI0nMrl3U+cWy2HuPJ6x1RaaP8yvL90g1DyW05GU5E7q8R51h2MKBSj9yXNkLG33PiVtYalHaeVnXsnYR7Nz9qrNEjQaQqxXGUNb1V+94CwfBJjEFZlVQyPEd/LjHnzKv3M8nTM415DQkJrF3Hl9UwCSbWEajoz0BoQ7MnMrZO0abAOjrEqijaL7qN1GHKU+cRtkZjvHHJQ049h5+TPGWQkAJFBpQQNNYkhCurKgHCDlB3jPdJukykLWw12XQKgnRXlGYn8V+l9Qopo4DkWQaKB0rGKlneLCtXgTYdH+kilvLYeGVQ7vMRLH5ErNUwglcBmGJhpSvrBW6twDxjcS0gEEqqTXjtB2MbWIrJj1EBZmsKwPtAkRqUISgCmsdMPBGlITTmIX1jxLZIFri53MLnJzaFUy9FK5mogB6YijHhqSOzOZ009wjM4hMGtIdOOQpnWQbxSBUs6ZQp3iacczJME9Nh/wCT/Bs/1OQI83rBfTY3lPwbP9TkcT1a+2d/pKAMbdDm2i1UD60C+bT3amKlypDxWFFKxsBevIaAecS6MyyGwlxSlZ6CiUeW52gyZezqKqAfl+qjF+JewficjISuZiODBZVhJcLj1XT50A+8fkIKfm1KSEiiUVskDs+iRc+ZikDbjy7XonQesckb8NtB/wAlb+QhoG1QCb5kqGvMe8eatBHhNq7H3HyGp8zE6afDj/xT8zAc3iKW67qGor/Ur5CPFgu5mqpY0IZoa6EDUkVA5q0T5C8ZjHVNE2I8+fLj5mPHJp2ZVlbFfIZUD0+cN8KwBDfaXRxfPuJ8h4zEzOcvagliKvT9zHfxAcNE0+wGlKysJPeUO15A6mHUjhrbI7IoaXUe96nRIiyZnQi11K2SO9y07o5QSxgxUA5OEoT4WUntEeXhHMxqouP7mJfK+TntWCM9Y8rJLjORqvwD1OvrDFmTaYuaPvHVaroSeAT4jz0ix6bqkIbSG29MqfFzPtn4QnxHE0Ng3BUOJqP+Sv7RB/dopbJ0oIwnZ2vbcXyNfytY+QjNzmMLdUGmAoqNgEjtHz4RfhGCzOIKrUts7uKFAeSRvH0TCsIlpFslNEAd5xZoonmdhyid8xOyx64VxbtuZnejPQIJo5N9tdRRGqQeB4mN4ygJFEgACwGlOUcyoGhBF6EHY+kLOkOPIlA2VpJzqoSPD6bCAgsz5DZhuIT6WW1OK8IJIGtuUZLpLjaX5RuYl3S2c4FOdd4G6XzI6xM1LudZlADzYNRlPKFznR97qnHZcBUu4kK6s613oI25qqBRP/vtKMen3HLvoyrSUlDqRYjmY1o6JMvtNuNnK4cqysb+kMcAl0PSaEuM5UlNClWtocMtJQkJSMqQLDhGs9ihBJ/UtZSQkAmpA140gadnwmwNVH4QHOYj4Eep4QmfmvCm53MMTEW3Mjy562WXzM1zqqM/jkwQKgwZMTARYXVuYSTz+YGsWIoWIxKS1meYbi9bGDH3IyD1UKqIbSk9mFIYsuy9L/JYYt6KFuRS47A7r0MJAE8uPip01QAxDpxrKfg2f6nIAmpmoIg3prrKfg2fzcjg+rNq0zsdGhUG42kbso37I1sPRI73nBKfcfer9ECKcM/00H7Irl1PmT3R5Rc6oJTU5QPPsem6jHRx/wBsE+Jx8hvIQPM9I8vjlHmdVnyip6YQi5VThaqvROiRzMK5/HAkkJr9497/AIp8IgCWw15/tHsNk94m5+ZMA+fekG8oXph9WQ0JZPY0pZyoFjolOp+8rU+UXyHR4rIU/UbhtOvr7PrDrD8PbZBDab0uo98/+0RxmsxyMp6xwnQd0eZ8RgRivuc/qac/8cIr7yzsNpoMqUi9PCPmpXwiMow9Mk9UMjeinVdn46DyEHS+DobVnnFFx3ZpNKD7x0A5RbNTinMooEpHdQkdkfdTv94wVFuOJOWCHyZ7KoalhRjtubuqF/8AiD/UYFmZjVThF9ySb/mo/CAMQxdDddCfPMmvM+I8hpAOF4VNYgrMjstiynV2FOCf0ELbIqChzDTA+Tuc0JCfxhbiurZClKVbKBVR92g5CNJ0Z6CUIdnaKVXss17I+8R+UarAOjzMmkhlNVEdpxXfPG/gTDQJpTlewp/LX8zEzMW5lGoKtJK23EZurCgFAdwUBSPujuj4wJjuHNzDDjbtkUrm0CSNFchzNzGa6TYcpmdYmJZSUuukJUgqoFDjfW28bdYqO7WoNUDc0uKmx8zAXN06SGmJ6MsTDmHOoQ+klKilpaTUkDblXjrCqYxt1+RUyspD7Ch1iV6rAPP/ALw5/h4tqsylCFtOBwlaCahKdqcDreG+M9GJeYDhKAHHEjtjUU0P6k6xoM1iAxsRG/0R61ovt1ZdcaTVsEZa05RqeidRLAPHM80khSE6kDSPcGkCwwhpSy4Uimc2ty5QvxRwyzqZlGxoscU/rDdOoUIj3KbfcRozirKkghzIoq7qrZfWB51S1lQbKShJ7SkqrWvCBekEm06lMyinUKuumoPCMo7LFfcUW0Vr2TQcodhwhhamT5SASjfoxxOlYPVhBQNanfnC6am0oBSi53MUPdJ5lCiEKDnZy9tNbcoET0kl1Fpt6XoE16xTZoo15RTqbGaYQV6PXuJQ/MQK47BjhlVoq2+pDinMqW1prRJ4kR7P9GZlvOcoUhFDnBoFA8AYZ/qEO0oXCF2MSTYqIAZdKTBa11gOYTA5OdQlmMWKMZddUVgB968UtPnSPclTA+5q4hDGFO8khFYZdMxeU/CNf1OQA4ugg3pnrK/hGv6lxyfVKpZVguzGCMVQllI1oka2QDTh4oTpeemVUbSpSvap2R8kiDMM6PlYSt1dagZUJuoj8kiNI2hKEZUgJQnYWRX7S/EeQi3GrMovYTmtkxYmOkWYowzAUI7ThDi9ye4D/ceUM5mbDdCo32pdfonRI5xXLuuPKCJdBWr2yLJ+6NB5mGcrhrMsoqWQ+8Lmp+qQeavEeQhgKpsgk7MzHVkMClsKdfTnWeoY4nVXzWYZtTCGk9XLJKR4l0HWnz2QOUUzE0twgqJJ8IFjT7KTZsczCfEcWQ2DSiqa37APM+NXONoDuaB3PskNmH0oGZRAFdbn3JN1H7UIMQxlS1dU0FEqNMoutfmRtyEWYVhU1iKypBojRTy7ADgP0EfSejXRliTSOqGZw6uqHbPHL7I5mJsmcnYSpMCYhbbmZfo50BJUHZ7UAFLI0A2znQDlrG+abAACQEgCiQkUA+6n+4xLKPMcKFVVf3q56CIzswhpKnHVhCAO0VK34E+I/ZEIuExZ+ZJI8uVqgc/tH4RySCKihFeOa/8AceWgjOq6UScylLQeUkvhSQQMqk0tf2U8ANYb4NhCJVlLKCsgCpKjRV96+EHgLxmqeK6Zlf4kts/+HLvWIX1gHWpANAD2gTxA2EbVoghJCsyaCizcqt2SeJ+zpGX/AIhdZ9HbKGg4hLgUtJGwNqDwg8dTGikXczSFFBbqkHqzbIKaAbDnrGVNc9oIiXozKzTT8yH6LbUrMlw0BKjoKbkW7OgjQK/77mu/mfgI7Nx4HlbhyT8TC6exAIolPacOieHCoGg5bwxVuKfL8y+cnktJqo3J7IFyT8/Mwjnn6jO9T7DQ4cTFM1N9SSpZC3jsbpRyI0qNhC5dadY8Te4B1JizFjo3IcjXtC+jGJlpxTMxT6M/pXRKjpTgIH6VMrl19V/tm6CND5mEeMzRdHAeGkaTAZ8YjLGTdNJhsVbUdVAafoY1/wCk+ocHmVonuINXImMdmQbVuLwrxFFwsVr+frHuLSy2nDmGVaSQsHbnG9UuVGGBEw60SsZkKQntg7W1gcubUKMrVfboie4O/L/QlTEkwlx9A+sDl1J4kRhMU6QzUyr6xxWWtMqahI5Uh0xhD8oyJuUfC0rSQsJHdG9QeESYxplyVUzNIyrT2m1pRQqJ/OJALq5q6VJYC/8AsTPZ4HmXIeYlgZQwl9pYdQR2qC6TzjOhpRPaBHIiLXymqWMx6W3kmU3gkmPAKQO+9tHhWMQ93MjMO1sIddMjeV/CNfmuEiG7Vh10z70r+Fa/Nccr1DhSZRj22jtidShlAFFKKU9lOmniX8hDOVwFa0hybX1bZ7jYFzySjbzi7BkMMMNqbSFuFKSXHE9hJIrRKPEecTmHVLVVRUVHavbpzOiEx0k1FB+Jwcjqrmublrs9RBaZSG2x3gDf/wDYv5CFz76EDMogCnZNNfuo/uMBYjiyUDs0UQdf9tPzWeZhVhuHTOIOEMg5fG4qwA3vsOQjz5FTibj6Zsnc2wnmJY2pR6tAJzHupuV/eVqfKNH0d/h+pzK5Ok3umXTZVPteymNV0Z6LMSaatgLcOryhUk8G0n84e01r5qqf61jX7oiVnZuZWWCDTjH7lLLSUJCUJSEJskAdgH7I1WeekBu42wmYEspwB5QJKSbcs6hv9kQvw/pey5NuS9FIIFEqV2SojUAHuJ+MIenGDtzKPpcmtKnGTlV1ehKb9ka1HtGFE/E1UN93+ZtMYn+oZW7lUsoTUpTZVP7E/GMNgcqcYWXplyjbauzLN2HmeXFUH/wvdS408tbi1vKV9b1hqmmiezqo7U0hPjLC8JnA+0D9HestJ0FTdKqb70jCb3jFXSSo5mi6Z9GEvMIVLpCHGR9WECgIF6DiRTvRbgeITT+H5kthL47LZXoojVVNzzNoVvYvMYmpTUlVmWoA48qxI3Sn2U/ZEa/DpJLDKWUqUoJT3lmhI4/ZTy1MaBZgZLAo8zsOQ4lpAeUlbo75SKpKt7+I/AReo+u1r3/uPwEcpdjwp90Abn7KfiYRPzxeJS0craQc7hsKb09lPxMORbkrtpEJnJ8lXVs9pW51CTua7q+AhHMzgaqGlFbirKc570Jv/wAvdEJudGXqmagGxJspQ2Nu6OA1MCurSzc0U7w2TwqPyEVpjqTMS0ko9WM7l1G6Un8zwHM3MJp6dUs1J9Dp5U28orm5lSiVKNSdSfyPH5QA45FI2jceLzJPPawtksYWy6l1NloNRzG8SmZmhpcmAXlEjMAQRpEudtQ7Z0sGKhuJ9VxDDUYo21Ny+UOgjrEq0NNQRGR/iK4rr0N9W0MiBRTe9fLTygHon0mMo5moVNr76B+YgLEZlLjq3EIKEqUSEk1I9YlVdZozy43Rifie4bi0ww2tttdEL7yTf89Ie4jjEtNy6A99U+g5RlTYjjGYWugvAoBWrgIM9opY32g5s7GajFcPmJNFGXiplyhzAdknhBOLTPWyqHHWlIdTQBSU9lQ4nhCWXxqYQ2lpKqoSrMARX08onjXSZ54UXRKfZAsYMEJ3byf2sjEcbHmLZh33xUy1uY8ZbrcwVpHkvIbMquthPHTaGPTI3lfwrX5rhQo18oa9MdZb8K1+a4h9QNhYzEOZqZSYS2y2pZKewmh1Wq2iU7DnCLEccJBQnQnuDWu2ZWpPKGv0PrGEUsrICEg1UoU1J8IjJLQptQcSaEGoIuAQfjFrFggrxOXgxoXYnm5uOjnQJTuVydJSk0yMpstfmPCI+isS6UIDaEpQhOiRZtPmdVq5Qr6J46mcYCxXOKJcQD21HiVeFMZb+J8pMJ6uZacV1aDTKmyUK4pHi+8YmuNoudJ2n0IC471TbbOrmTo2IjmAyiwv2eBP2E6qPOM5gXSQTEkp1OVTraarQpWVIUNFLUbmvsiFHR7o+/NkTk4+sLUD1KGjQpB3GyEwJJ+JgxV9Uo/iX0azpVNs95NngDUjmSPFxAht/DOYZXJ5WkBKxUOpBGZddVqOyaRmMCxJeHTi5aZOZpwmpNVDteMV7xPGG7PRGYl51bsopCGSnMCokpvokgd4705xirvGt9NH9Sqa6NzEriKHZFOZC6k7JA1UKnQcDDuUYenWphucZDbZUQwNSDxHG/iMH9GZaaQ0RNrC3VKKsugSnbMeHBMNledT7q/+1MFpES+UjaY/oFhkzLB9l0AMpX2Cbkq+yB3o0828EJJUQBqampr/AHK5CwiufnktgVudgLFX3fYT9o6wkfcrR2YPHq20291dBxUdYdjxmTZctmzPZmYL1VLJbZBqa3UsjSvtK4AWEK52cU6QhsZUVskXPr7SuWgiDkwt9Qp3RWgTZIHBPD70Czk6Gxkb4GqhavEA7DnqYsVJMbJoS2ZmQyMqLrOqheh3AO5/KEL751Jrrevz384g89v+/dw/OKF1Ol/3w+UOAqU48enmRdd/fDl5QMtdYLVIOKICUmp5aQaOjgQB1jgB1O9IxyeBHhkG9zNMCqla1rFzraiQB6xqWGJexbSVr3KtP5YZy8olPaUlPkBeMGOhvMy9ZpOwmGRh5OiYsVhywK5CI3C3E0KRQHXl7+MI5iYcWqiAojyt79IIYVA2i16p3PEzKpBajoaeUXfQFJFkxtsNmQgAPZSPPtfCCcaCE2aTVKRU17176RntKDxCbq34qfPHGyBAXVFSr6Rsmpth05VJy8/1gl/AUUqkAjim8C2GzzGjq9GzCYwCkVrVU6xo5jAiTlSe1wVaFL+HKbspNDGNjo1HJnRt7gZFAYZdMO9LfhWvzXCx1Jhn0w70t+Fa/Nccj1H+MrxbzZ4T/oI7tMibA0GnjXx5CFGO4d400yqFFGmvJCdac4cYaasN2SaIFtG021V7SoIyJIAuQoGp/wBxfIDwJ5x01W8YH2nzvuFMpP3MwfRzGFyM1mpVs2Wgmyhzpw1j7e2pD7YNc7bqeFVKB2A8AHEx8YxvC8lQBobX7KOVfGTDz+GvSbqlmUfrkX3KmhCvZKtkmIXXRtOs1ZV1rEPSXBvocz1a8wl1qrVJsU8AdFER9iwRLX0dsS9OqpVAr/1OL2+7A3SjAUTjJbVQK/2lDY8Ejcc4zv8ADVibZDrT6ClpCuypfdQvjTxeUBVQHcOl3uI16a9GhOtgpoHkdxdLqB1BGyBxhrgkgZeXbaU6XCgUz8eKWxvTjBx3FydTWxVzUfCnlESrcGtRqmxUOAHgTzg6ii9rRkVHy5VuAeftL5DSAMTxIN9lIzLPhJ0PFdNVfZgedxIqV1bF1aFSB2UcUoG54rhW7NplxlQQp0ntL72U7ge0vnDkx3vJXy70JN9zqqreIW6o1CVd1PAq+SYVrC3iVrV2dVFRoPdsOCY8S3X6x05Ugm5uananiUeO0L8Rn85CUjKhOg19TxPLaLEWokAsZPEp8XQ2KJrc6FXnwHKFKqmtt/fz/QQTKyanDlSKmu+3nDlyTQxuM/iOw5DiecNjgQg2iuXwyt1WH/V50ilKgwSDTtGxNz/iCpvE8vcFTxNzAmF4I9OOEZTa5JsAIxmAhJZ3biM/pxKM1CE0oOZ9I59PWNhw9itsupNItmJ1lnsFWYp7ICLgU3jkTYCUrACE37Zuo+QjQfmAy1xKcPlV3ypyk+I2oPPSG+KpZl2EVcK1GpUU6eVYWTGIIW2rtZBtU97zhTLuKeSpg0ou6DslY09DGPZjMaBj3QdePArohIAO5uYGfxBwEjMfl8ICflC2opIooG/nF7jZUgK4WMAC0r0Ip2hmHO9YtIIFyL6czDN2ZDrqsi6UqE15c9IXYS1lbW5v3UfeOp9IXzDwSMg2NSeMMDVzAbEG4jr6KldjRLnHZUeyEwpheVVaKt6nQwolcRprptD2RmesypdFQbIWNRXSC1CrEUyMPqhCJ7K4pt4ZqGlfFfSkNOkkvlCCKOJCaZt+NCOMXY3gAYKZhw5k5RlG5UNIzknOKWtaV1q4SR5jQCBDBqYRftjkQB/Dm3K5DlVSpSbfEwD0yTRUuP8A8Zr81wwVNpVUKF6U5wD0070t+Fa/qXHK9VGymdPoid7mtwtYMu2QagJAv/pptw3VBgTcDtEqvTxq8z4Uws6NygbYFFE1SFEq7orsniYZJTag86eI81HYR0MQ/picHOQMjD7wOdlQ4ilqgnKod1B9lA1Uo8YwuJyakrJoQU3UNxzJj6IhR1rQ6BQFx9lCd/OE+NSBVVYFCkVUPCBxWrdXKF58WqV9Jn0NRmr6A9JBNMpQonr0Ciqd9YGmXgnjGoK7VFOyaDdKeSR41c4+BSc6uUeQ62TbTbMk6g8BH2vD8ebdl0zIISkigoK5Tu2hO6ucQVvUszIFGocQ94hIOagSm6qmw+0tW5+zCOZmlvnI2SG9VrNsw4n2U8ohMLU9VSz1bCL0UaivM+NfKFeI4hn+qaGVvUg2Kua+H3YoTHOe+TUPtJzeIpQnqmDYihUBRS6bJr3Uc4BQ2EALc37qRqeQ5c4mrK0MznaWbhPloSdkjhCScm1OEkmpV6W4fZTFiLUWq6vxJz0+XFDZIqEpHh5DnzjzD5BTiqAHW1NfT9YswyQLhuaDS29OA4c41SHW5dlZZH1oT3joBvSDY6eI3YHSIB9HDacoAFNdr+e8BTKQ8UkquO8B3bczvCGaxJTiqAlRFyo90RU3NqUCnWthS1z8o24Q6dhuY3bmKKo20kE6KN9N66Qa1iCyh0NqUr6vtEWqo2oKbQplytr6ls1Uodsm4SOHKHGEvNgPJT/qFskrToAOAgWqo0LpMQolw0QXRmXqlscTuTHTk4SmpupJsBon9YGmHkVIDlzqVfrA0swqptUGxoa+seLVsIytrMonpg9WkV1vFEk+pBqCa8oZz+ErTlBFABqYql8OqaDMs8EisK0te8cuTGV2j9l4TbYqAX0jhQrSPmNIFw7DgpYSKpzGl/jzi+Rw15sg0SyNQpagCPTWPoLOEy5YL6inrCmhWDpsTfSvGDfKE2kz3cwPSBkIAZaIKUCleJOphIxgT7hs2ojibJ95tGoxFzqgQiXCSLpcX26+ugrGRn8cfWTmcVTcaJ/lEeY7RuDUYYnC2kH654GnhbGYn10EGy+PIQQlloJqbqV2l/pGeE8TZQB9KQSyUJTn0Og4RgI+IxgSKM2zWNKeacbUesSkVvrTxeREIkyikLS4ySpIINNxXS3lAOBvZHUqSoEE0VelQbGG6ZZaHSlAIUlVt7HbypDFr4kxGgzP424EvOAjRRjumY7Ut+Fa/NcOccwtLzrhTRtVTUKNlHeh+UKOmllSw0pKtD/qXHH9UsaZ0ukYEGpq5CYCZZC8wolAqSLC2gG5gfBMXD4WEpokX+9zUflEsFlgmXSCagoFzoK7AQbKy6W0ZUopW+XjzUflHTxhiq14nz2QoC4I3Jkkr8XG1d/uoG3nHpNyCBROoPdTzV7So8SrXgd9/up4DnHidrAZb37iPP2lQ+JBmVx7DKGlKhZqn2/M8ByjYdHsGal5dK3CoJNxTvqPBKdvOKgrtA5anNnynVR9pZ8KeUWTDzkwuupNrbj2UDwp5xM+MXYlpzlk0mdPzq3lUSAlKbJQLpQeXFfOKn3Ey9rFzU5rhPNXFXKJTc6mXGVumYCil6hP2UjdXOM1MPHexBqamtK/mowarQoRSIX54nTkySaquTc11PM/pAyXNBSpVYDc8AOAgdxZrYEknTnxP6RosHw3qqLXd1VxyhvEtKqix6hstS4VkHWZBmTXbaMzKYwetIcuhYyLoLAHQ05R70inDnCUk1FyQd4pl0rctkLhOpAofVWh9YERaKB3GA4zIllRbAqkXzDxg6GG2EYflZ6xVASbKPhHGm/KNb0d6PJeTSYUCG7puM6RTuqItSKMeYQSpPVLyopYnKimxB1MAuUFtMN8u28xs1M1+ra7KTdSye0rmf0gvowhZeSlKFFBqhRodFClYrfx1DVQ222PTMfUqhW/0ofcNOsIGyRYW8o8zjiOVGb42jB7oyUKIeebaAJHaNVWNrCLpdMoyM3WLWQdhQH3xR0gZ63q5hPddRVfJSbKEZqamyTQd0Qstp3jPb19s1+J9KE5UlLKFVGqzmP8ukLXulS1ilcg4NgAQlcOZkfZV+cCS7JUql9fz0gTlNw06dApmnwWRD7gq52R2llVbJFzeG6sZKpihswfqgNgk2HxoYBxRYk5fqQauuAKd5DZMZVucUDYkAww5B8xYxFt49dxB+VdU2lZqkmoN0qG1jygh1+WeAUpotk95TZrQ8Sg2i2cd+kSyXikFbZCHeJHgV8vSAsOYSpVDVCTYk6QXO8xm0CXN9GA5dh1LgF6d1f8phViMq5mylCk0sE00h1iMuGaJTVQ1qDT/MDNdKXkjKoJWnTKsX/mNxGla2nseVn3EWMyhTdRy8Bv7o3UivM9LrTcLSCsnbq7Kt6RnWTKvahbKjv3k+7WPo+GdFMsn2VAryqyKoaAK1gXZUEDKC3M+aY7P9YtTmWylHTYj/EC9M9ZXX/yjX9TkN3kSrNUHO8veoyoSR8TCnpuO1LWp/4VqwNh2nI5nqZ2WWdGALmsw1Q6hutbIT2joLaAcecEBQtrThv5qPCBcMX9Sm+jadRYW+MXpUKUJNCNOPMnhHXxDsX8T5zN/cb8mclVyb8K7nkkcOceVAsLUvTwp5niqIdYKWN667+SeXOCZWUKiVKISkXv3QONd1coMweJXLyxdsK5d66q5qPDlHYjiYQkoZrTQrHeUfZTwHOIYniQ7jfd4aFXNR2HKEUy7YmvIcVchwHOB03KMaap4+5TXbfUDknnzhc4vbhpy/UxY+5+xoOQ/WKGk5jQDy5f5guJci0Iww6UJosVIBsALkxoZZmhK3VhAAqBqo+g09YAxif+jtpZbOU0BUdyTreFMstQYWrdxYTXe1zAlviYU1bwyaxRlOZaG8xrZThrfjQQuRir8woIClXNkp7I52G0BPoK1ZRoLfrDQESrGZP+q4DRW6UbnlC22lAC1XzNDKTAaS40DUJbVUDVSqak8IFwvpH1iOpfJyWCFi6m/f3hCLo28VKdBuSy776QtZVRKuVD7oEspN1AOAAbx5juEls1WAttXddb0Ppt5QjGHgmqCPI2MN8PxtaRUUUk2cQoVQr02PMQwGGsvJK5aiXSD9StXvKFHXyj1A7mGCVFCRk5Yrl3JXxAdaiu6h3kj0jEzLVD6+4w9YmX5d0VzJWg1oofI8YZdJZZpWR5Kfq3hmBHhV40kcQYF11bCFjYoTczeHjMFJ4jTmI0XRmSDaVTKx2W+4D4lf4gXo/hPWvJDagdzXYb19IddLG8oDY7LQ7oHDc+sEmMQMmYBq8zHYrMqdcKialRrz5RBjDzqohI56+6L3HaHsJp9o6/4iUthr7xoltaj5fOFMtmUBiFoRpgOINtryXKHOwsnYHS3nSAcZYcbdUhRPZNOR4GGDXR1LV5l9tr7IOdf8qdD5w+mp2XUx1zbXXOM0QpTupSe6vILHhBg/EURRuJJGUceCQlKlE2qBWhHPb1glzCG2zWcdQCPAjtO+8WEAuY+84hxGfKKAhKBlFvKFgX1op4xoeMGTAVKNzQy+KMpI+itBKvacOZZ58B5RoZXpS+2w6oqKsq0pNeYvQjSPnUt2ElZ10SOe5h1LzZEgs61eAod6JgTpIAaa2Mk7RhjmIaLWhL7S65VEUUKagkUuOcJOmusrSw+iNW4dpyL8KxJopU25ZtdcyTcA7KHAiKenaQFSoBqBKNUPHtOXjn+p1S1KulFWDNLhi/qkV/9NOugt8TFqTUGvoDqTz5QJIEllAIr2E093xhRNY4UuJAR2dFE6n9I6quFxqT4nB9lsmRtPkzSYeoFwZzUfuyYvxoqtlskbbDmeMJmHqmqbjYjQf5hjJzGZJQrUaA/MwyvmJZCrXE8woV4gn1UefAQE+s30vw3HBPARdiaCkio8z7X6QumBpb/EaWnRwgEXIOLvwt6eXnBeBNVWNrjXkYWL0hnh68qCd9oWDvHuKWMelEqHHCts10BTuOfkYq6gpl0VGUVVc8a3tAuNE9YlQ8SEkEQ1xicqwwlQCqJqoH7V9Y8YproCKZBsLX7LaBmWriB8zCfG8QLjilbaJHADSNBOrbbZDZqhTnaXS9vDCB6VSrRxJ87QjMfgSrFV2RDuhjg+koHtBSf5k0EDhF3U73HuMTwiWWh1KxQ5VJNiOMM8YkSibUMpopRItqFaQKgwncAxLhaqL+zqvy3izEllKqju6ppsNotm5YtjLSiib/ACg/DcAdcRRaMiNUrX2QD63MMN8QNYJ1TsO6RZkhuZT17exJo4n7q9fQxrcCwNuZbWy05mbV2wlQo42sb8CNrRmU4VKsEdc6XVew0KD+cxueh04lsZw0lpshRQNVqA1UpRvSAOoKa5gZCLFcQZ/oqqVbogArXdSyoJAA0TCF5LOr0yFLTfK0M1uGY2g7pF00ZmT1TyKte0my0q2NNxyjNzGCLH1susPoFyUd4feRr7o1GbTTcwFxAkkyx3pDLoNWpVBPtuXV50FoEnMeU9q8pPLup8qJhVicnbrE6HX7J4GFRrCmyMnMrTGrCwYyclV6pOavA1hj0cmi08AuuVVULB0ym2kZ5DxEHMYmrRVFDnGJkBO8N0YDaMp7Dyw+UG42OxSrQwCzLq6yg2OvACNXLhE7LgXS8zQAa5kE/I/CBOkGHltOZBrmoFFO3KKAu2qSnNTaYpxEhztIFk2I4cxBc8MuHtD2nlK9AKQnlHildfeOUPulqMjMq2NA2pX86qwp21COHaQJjyukafptrJ/g2fzcjLqGsajpr/8AR/g2f6nI4/VEkC5aomokyG5ZtVMysgIG1hrGIxM5nAog1XregHlGgZeUWGyCrLl08h8BCzEZagTdXaG1KCO6cerEPxOL0tJlYn5JlOETmUEKqaKoDXSGnX5V2rtTn58oyraSFEZiDX9mGuGzZWDVRqBfnSPdPl2oyjqOmBthHc6c+5/fCEkwLHWx4wQZkiiqmhgefvfYxQ5BEnwppoQYC28MXOyyjmTC5smm+sNn0ksUrdPa9DCQCY/JsQITh7QdZzalknN906fGGCZbO42lXdLYUf8AjcfpCno3MdWoqUKpV2VDjX9I2mLYAtMujq7lYAzG1Ei9ztHi9bGJb6qE+ZY3MqccUo7nypsBALbajGxnMNl0HM6/mI7yWe0fLMbQCvpE2zaWYSg/+o521/oPSJ3UXLMbkigJVheATC+0lBSj2lnKn3nWNnM9S2hp910qypDZDdwVI5n84wxxN2YX9Y4pXmbDyGkN2nOvlXW0/wC1RxI3NLKPxhgO0VlXUaIjJ7pUhdVMspQoaq7zgA0IJtGenppb6ql0rPBZ+WghIy6UrqK11jSYThYmCV1CW0jM6fZA1pxJ2EeRhPe0Mew4jDB8LCk9ZMAhDfdp/uKF8o5c4In8ScEu6+rsrdIbQBYJQO9QbDaAncXLrqEtApZRQITrYHU8SYN6fTyAW2stQhNDS3aN1QxiYkWHAnz9101qPSCMOxRxlQWhRSobj93iakNHcjzv+UROHV7qknlWh90RsGuxL7XgiamXx2XmQUTKMiyKdcjSvFSN/OFmMdFHW050UdbHjbvbiRqISGVWjVJHzh7hmKuJFULKVoG244EaGHKuvYxTdhtZmVsnX4xZKyqlEACtY2Qfl5r/AFWuqc3dbHY81I/SK8SwNaGyWMrrXicbufIgXTAeyFMP3rFQXBcTTKrSUmprRZ2ymygIKxZJZdKQqrSwFtq1GVWnz90ZUpIPLhGqws/SpUsG7rIK2eaT30emoEMTIeKinxjmLQ0hSsq05VEgAjep1MPOlrdXS14UpSlJ2BCb3gLo2z1zraCRmBrU+ym5/KA3Zta5hZTUgrUaHSld+EMABizZ/UUMSFSa2CalRh303F5On/2bP9TkMcYlG3UpSz31C4G54Qv6doKTJg6iTZHuU5HK9RQLplnS5fcsmLm+kC0tpRlTQClYirHjS6EmlhHR0EvU5QAAYPsY7uorVO9okJFdY8ZniFZgBexHGOjon9/JfMp0LUIdxQmnZFokrFSRTKKR0dDj1GXzF+0niQRiFPCPfD7DMWTfM1mBFKBdPkY6OjU6jJ5gZMSH4lv/AM2BuqWpZpNCO0aqV7zpBPSnpw5MsttlAQE2JCtfSgjo6F+/ksbzFwpfEy6Z4iqaVBEAre5R0dHnzORuY9UUHYQlqbIRQDU3MG4Fi5aeBy5gcySmtAQoUIjo6Pe8/mDoXeBOzPaJCaCpoK7V0h3NdIS202y22EpAzKNbrJ420jyOjRnyeZmhT8TsNxoIcQrqwbhWvDbTSAcVxculRUm5WVa8dtI6Ogmz5PMEYkG9RT1nKJBwx0dEgzP5lFCEsz606H9+sMZPGKKBU0hXwr7o6Oh69RlHzEZMSEGxLMWxQKNENhsbgK1+EBSOLutKzNqKTyPy0j2Ohh6jJ5nseJANhGruOomQesl0Bwf7jZyE+aaEGF+H4mWXEuJHaQbX9D7xUesdHQsdRk8wjjXxGUpjwZeW6hoCoVQZj2c2tLQJ/wDE7kBAGY1Ve5r6R0dDP9RkrmK9lCeIfNdKVIR1Uu2lrs0K+84f+VsvpFfTjWTrr9DZqePacj2OiPPkZz3GPxoq8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155" name="AutoShape 11" descr="data:image/jpeg;base64,/9j/4AAQSkZJRgABAQAAAQABAAD/2wCEAAkGBxQTEhUUExQWFhUXGBcZFxgYFxwbGBkdFxgXFxccIBgaHCggHCAlHBQUIjEhJSksLi4uFx8zODMsNygtLiwBCgoKDg0OGhAQGywmICQsLCwsLywsLCwsLCwsLCwsLCwsLCwsLCwsLCwsLCwsLCwsLCwsLCwsLCwsLCwsLCwsLP/AABEIANUA7AMBIgACEQEDEQH/xAAbAAACAwEBAQAAAAAAAAAAAAAEBQIDBgABB//EAEgQAAECBAQCBwQIBQMCBAcAAAECAwAEESEFEjFBUWEGEyIyQnGBUpGhwRQjYnJ0sdHwB5KywuEzQ4Ki8SQ0U9IVFkRUZIPi/8QAGgEAAwEBAQEAAAAAAAAAAAAAAgMEAQUABv/EAC4RAAICAQMDAwQBAwUAAAAAAAECABEDEiExBCJRBRNBMmFxgUIjM5EUJKGx8P/aAAwDAQACEQMRAD8AwUmPq072H7p+sX/v97CK5L/TRX2Ryr8zF4+PD/8An9Y+qxAaB+Jwsh7jPE/s/wCT8o9p++PzMSA314129dExJIvy48eVdT6Q0eIst4i3E5HNcXI1H67D3x50WxQNksOdxfdPAw1y2pT0/wAD5wgxiRIOZItx4eukTZsZQ61+JRicZVON/maSblyhWX3Hb9+cV0p+/wB/CJdHpwTLPVqP1zYt9oDlvEig+XHl+nkIdjcMuqRsChKtyJADbSJD9/v9I7L+/wDHzMSA/dfyPyENBEEzkxNAiIH7p8tolWnlB2sDeST5xy3gkVUaCFU/jKG6hJqeWkLWmH5o1PZRxMJfML0gWZQnSkjU5oQrEOkPhaBJ0iqTwR145niQOG5htI4W1LjMbnifkIYsMreuOyniflC1xkm3/wAQm6hcYrEP3KZVttoBLaaq5XMMWZM950+SYkwlDVmxU7qOsKsWxxLd65lQ4lQJD35TSbxvMTqUCtkpEZt/FlPr6tkE8TE8LwSZn1BSqoaj6PgfR1qWSAgVO5OsTNnlK4kxCuW/4EzmCdGFChcuTGuZl0NCDVJpoKRjekE4tJNKwILZjUTkGkgnmMsQxIk0BtCSZbJMLZGeWpVDGkk5YrIrDwoxCSurBt4LJ4cVQ6lsLCBpDJmWSgQNNzNoQczO20b7YQd0Am10tCWZXBsy7WE02+BFWNZOLLbQGedsRCbpybyf4Nn+pyC8QfABPKA+nJvJ/g2f6nI5frAFJ+59H6YhUGXSKPq004Cp4eZPyjyfHYoDQa10r8zFcs+qiEhJVRIPE6bDb1i7CJdL7qiamhrlUbU5q+Qi1GtAPtEuulix+Ib0feQ8goIAcGnP009TEXWiCQbEa/5V8hAuKpLTgcSAinhFgR5amHjqA82HkjtUuBr7tEwakiTPQOscGLctKD4U19NTHjrWYEH/ALfIRLj+e3v1V6RNA/wKX92ifWGHuFTNxuJlXUrlng4nVJrvcfpG1DqZhoTDeuiwPCRrfb84VYnKBaSa341r6V39IXdHMWMo7lWKtLNFAjSu9DvEbXhb7GWN/uMd/wAhHqKVA24Dc8aHXzNoll/yfl/2grFm0tdqv1arpNTeu1NVflGWn8bObK2DU2AF1ens+Qh5zKosyXHifKdo1mZxLdam+w3HnsPWET067MHK2Lb009TBclgK3O0+afYGvmonu+sOfq2UgABKdgBc+mp84C2yc7CPvHi+nuaLcO6PpTRThzK1ptDUOknI0nMrl3U+cWy2HuPJ6x1RaaP8yvL90g1DyW05GU5E7q8R51h2MKBSj9yXNkLG33PiVtYalHaeVnXsnYR7Nz9qrNEjQaQqxXGUNb1V+94CwfBJjEFZlVQyPEd/LjHnzKv3M8nTM415DQkJrF3Hl9UwCSbWEajoz0BoQ7MnMrZO0abAOjrEqijaL7qN1GHKU+cRtkZjvHHJQ049h5+TPGWQkAJFBpQQNNYkhCurKgHCDlB3jPdJukykLWw12XQKgnRXlGYn8V+l9Qopo4DkWQaKB0rGKlneLCtXgTYdH+kilvLYeGVQ7vMRLH5ErNUwglcBmGJhpSvrBW6twDxjcS0gEEqqTXjtB2MbWIrJj1EBZmsKwPtAkRqUISgCmsdMPBGlITTmIX1jxLZIFri53MLnJzaFUy9FK5mogB6YijHhqSOzOZ009wjM4hMGtIdOOQpnWQbxSBUs6ZQp3iacczJME9Nh/wCT/Bs/1OQI83rBfTY3lPwbP9TkcT1a+2d/pKAMbdDm2i1UD60C+bT3amKlypDxWFFKxsBevIaAecS6MyyGwlxSlZ6CiUeW52gyZezqKqAfl+qjF+JewficjISuZiODBZVhJcLj1XT50A+8fkIKfm1KSEiiUVskDs+iRc+ZikDbjy7XonQesckb8NtB/wAlb+QhoG1QCb5kqGvMe8eatBHhNq7H3HyGp8zE6afDj/xT8zAc3iKW67qGor/Ur5CPFgu5mqpY0IZoa6EDUkVA5q0T5C8ZjHVNE2I8+fLj5mPHJp2ZVlbFfIZUD0+cN8KwBDfaXRxfPuJ8h4zEzOcvagliKvT9zHfxAcNE0+wGlKysJPeUO15A6mHUjhrbI7IoaXUe96nRIiyZnQi11K2SO9y07o5QSxgxUA5OEoT4WUntEeXhHMxqouP7mJfK+TntWCM9Y8rJLjORqvwD1OvrDFmTaYuaPvHVaroSeAT4jz0ix6bqkIbSG29MqfFzPtn4QnxHE0Ng3BUOJqP+Sv7RB/dopbJ0oIwnZ2vbcXyNfytY+QjNzmMLdUGmAoqNgEjtHz4RfhGCzOIKrUts7uKFAeSRvH0TCsIlpFslNEAd5xZoonmdhyid8xOyx64VxbtuZnejPQIJo5N9tdRRGqQeB4mN4ygJFEgACwGlOUcyoGhBF6EHY+kLOkOPIlA2VpJzqoSPD6bCAgsz5DZhuIT6WW1OK8IJIGtuUZLpLjaX5RuYl3S2c4FOdd4G6XzI6xM1LudZlADzYNRlPKFznR97qnHZcBUu4kK6s613oI25qqBRP/vtKMen3HLvoyrSUlDqRYjmY1o6JMvtNuNnK4cqysb+kMcAl0PSaEuM5UlNClWtocMtJQkJSMqQLDhGs9ihBJ/UtZSQkAmpA140gadnwmwNVH4QHOYj4Eep4QmfmvCm53MMTEW3Mjy562WXzM1zqqM/jkwQKgwZMTARYXVuYSTz+YGsWIoWIxKS1meYbi9bGDH3IyD1UKqIbSk9mFIYsuy9L/JYYt6KFuRS47A7r0MJAE8uPip01QAxDpxrKfg2f6nIAmpmoIg3prrKfg2fzcjg+rNq0zsdGhUG42kbso37I1sPRI73nBKfcfer9ECKcM/00H7Irl1PmT3R5Rc6oJTU5QPPsem6jHRx/wBsE+Jx8hvIQPM9I8vjlHmdVnyip6YQi5VThaqvROiRzMK5/HAkkJr9497/AIp8IgCWw15/tHsNk94m5+ZMA+fekG8oXph9WQ0JZPY0pZyoFjolOp+8rU+UXyHR4rIU/UbhtOvr7PrDrD8PbZBDab0uo98/+0RxmsxyMp6xwnQd0eZ8RgRivuc/qac/8cIr7yzsNpoMqUi9PCPmpXwiMow9Mk9UMjeinVdn46DyEHS+DobVnnFFx3ZpNKD7x0A5RbNTinMooEpHdQkdkfdTv94wVFuOJOWCHyZ7KoalhRjtubuqF/8AiD/UYFmZjVThF9ySb/mo/CAMQxdDddCfPMmvM+I8hpAOF4VNYgrMjstiynV2FOCf0ELbIqChzDTA+Tuc0JCfxhbiurZClKVbKBVR92g5CNJ0Z6CUIdnaKVXss17I+8R+UarAOjzMmkhlNVEdpxXfPG/gTDQJpTlewp/LX8zEzMW5lGoKtJK23EZurCgFAdwUBSPujuj4wJjuHNzDDjbtkUrm0CSNFchzNzGa6TYcpmdYmJZSUuukJUgqoFDjfW28bdYqO7WoNUDc0uKmx8zAXN06SGmJ6MsTDmHOoQ+klKilpaTUkDblXjrCqYxt1+RUyspD7Ch1iV6rAPP/ALw5/h4tqsylCFtOBwlaCahKdqcDreG+M9GJeYDhKAHHEjtjUU0P6k6xoM1iAxsRG/0R61ovt1ZdcaTVsEZa05RqeidRLAPHM80khSE6kDSPcGkCwwhpSy4Uimc2ty5QvxRwyzqZlGxoscU/rDdOoUIj3KbfcRozirKkghzIoq7qrZfWB51S1lQbKShJ7SkqrWvCBekEm06lMyinUKuumoPCMo7LFfcUW0Vr2TQcodhwhhamT5SASjfoxxOlYPVhBQNanfnC6am0oBSi53MUPdJ5lCiEKDnZy9tNbcoET0kl1Fpt6XoE16xTZoo15RTqbGaYQV6PXuJQ/MQK47BjhlVoq2+pDinMqW1prRJ4kR7P9GZlvOcoUhFDnBoFA8AYZ/qEO0oXCF2MSTYqIAZdKTBa11gOYTA5OdQlmMWKMZddUVgB968UtPnSPclTA+5q4hDGFO8khFYZdMxeU/CNf1OQA4ugg3pnrK/hGv6lxyfVKpZVguzGCMVQllI1oka2QDTh4oTpeemVUbSpSvap2R8kiDMM6PlYSt1dagZUJuoj8kiNI2hKEZUgJQnYWRX7S/EeQi3GrMovYTmtkxYmOkWYowzAUI7ThDi9ye4D/ceUM5mbDdCo32pdfonRI5xXLuuPKCJdBWr2yLJ+6NB5mGcrhrMsoqWQ+8Lmp+qQeavEeQhgKpsgk7MzHVkMClsKdfTnWeoY4nVXzWYZtTCGk9XLJKR4l0HWnz2QOUUzE0twgqJJ8IFjT7KTZsczCfEcWQ2DSiqa37APM+NXONoDuaB3PskNmH0oGZRAFdbn3JN1H7UIMQxlS1dU0FEqNMoutfmRtyEWYVhU1iKypBojRTy7ADgP0EfSejXRliTSOqGZw6uqHbPHL7I5mJsmcnYSpMCYhbbmZfo50BJUHZ7UAFLI0A2znQDlrG+abAACQEgCiQkUA+6n+4xLKPMcKFVVf3q56CIzswhpKnHVhCAO0VK34E+I/ZEIuExZ+ZJI8uVqgc/tH4RySCKihFeOa/8AceWgjOq6UScylLQeUkvhSQQMqk0tf2U8ANYb4NhCJVlLKCsgCpKjRV96+EHgLxmqeK6Zlf4kts/+HLvWIX1gHWpANAD2gTxA2EbVoghJCsyaCizcqt2SeJ+zpGX/AIhdZ9HbKGg4hLgUtJGwNqDwg8dTGikXczSFFBbqkHqzbIKaAbDnrGVNc9oIiXozKzTT8yH6LbUrMlw0BKjoKbkW7OgjQK/77mu/mfgI7Nx4HlbhyT8TC6exAIolPacOieHCoGg5bwxVuKfL8y+cnktJqo3J7IFyT8/Mwjnn6jO9T7DQ4cTFM1N9SSpZC3jsbpRyI0qNhC5dadY8Te4B1JizFjo3IcjXtC+jGJlpxTMxT6M/pXRKjpTgIH6VMrl19V/tm6CND5mEeMzRdHAeGkaTAZ8YjLGTdNJhsVbUdVAafoY1/wCk+ocHmVonuINXImMdmQbVuLwrxFFwsVr+frHuLSy2nDmGVaSQsHbnG9UuVGGBEw60SsZkKQntg7W1gcubUKMrVfboie4O/L/QlTEkwlx9A+sDl1J4kRhMU6QzUyr6xxWWtMqahI5Uh0xhD8oyJuUfC0rSQsJHdG9QeESYxplyVUzNIyrT2m1pRQqJ/OJALq5q6VJYC/8AsTPZ4HmXIeYlgZQwl9pYdQR2qC6TzjOhpRPaBHIiLXymqWMx6W3kmU3gkmPAKQO+9tHhWMQ93MjMO1sIddMjeV/CNfmuEiG7Vh10z70r+Fa/Nccr1DhSZRj22jtidShlAFFKKU9lOmniX8hDOVwFa0hybX1bZ7jYFzySjbzi7BkMMMNqbSFuFKSXHE9hJIrRKPEecTmHVLVVRUVHavbpzOiEx0k1FB+Jwcjqrmublrs9RBaZSG2x3gDf/wDYv5CFz76EDMogCnZNNfuo/uMBYjiyUDs0UQdf9tPzWeZhVhuHTOIOEMg5fG4qwA3vsOQjz5FTibj6Zsnc2wnmJY2pR6tAJzHupuV/eVqfKNH0d/h+pzK5Ok3umXTZVPteymNV0Z6LMSaatgLcOryhUk8G0n84e01r5qqf61jX7oiVnZuZWWCDTjH7lLLSUJCUJSEJskAdgH7I1WeekBu42wmYEspwB5QJKSbcs6hv9kQvw/pey5NuS9FIIFEqV2SojUAHuJ+MIenGDtzKPpcmtKnGTlV1ehKb9ka1HtGFE/E1UN93+ZtMYn+oZW7lUsoTUpTZVP7E/GMNgcqcYWXplyjbauzLN2HmeXFUH/wvdS408tbi1vKV9b1hqmmiezqo7U0hPjLC8JnA+0D9HestJ0FTdKqb70jCb3jFXSSo5mi6Z9GEvMIVLpCHGR9WECgIF6DiRTvRbgeITT+H5kthL47LZXoojVVNzzNoVvYvMYmpTUlVmWoA48qxI3Sn2U/ZEa/DpJLDKWUqUoJT3lmhI4/ZTy1MaBZgZLAo8zsOQ4lpAeUlbo75SKpKt7+I/AReo+u1r3/uPwEcpdjwp90Abn7KfiYRPzxeJS0craQc7hsKb09lPxMORbkrtpEJnJ8lXVs9pW51CTua7q+AhHMzgaqGlFbirKc570Jv/wAvdEJudGXqmagGxJspQ2Nu6OA1MCurSzc0U7w2TwqPyEVpjqTMS0ko9WM7l1G6Un8zwHM3MJp6dUs1J9Dp5U28orm5lSiVKNSdSfyPH5QA45FI2jceLzJPPawtksYWy6l1NloNRzG8SmZmhpcmAXlEjMAQRpEudtQ7Z0sGKhuJ9VxDDUYo21Ny+UOgjrEq0NNQRGR/iK4rr0N9W0MiBRTe9fLTygHon0mMo5moVNr76B+YgLEZlLjq3EIKEqUSEk1I9YlVdZozy43Rifie4bi0ww2tttdEL7yTf89Ie4jjEtNy6A99U+g5RlTYjjGYWugvAoBWrgIM9opY32g5s7GajFcPmJNFGXiplyhzAdknhBOLTPWyqHHWlIdTQBSU9lQ4nhCWXxqYQ2lpKqoSrMARX08onjXSZ54UXRKfZAsYMEJ3byf2sjEcbHmLZh33xUy1uY8ZbrcwVpHkvIbMquthPHTaGPTI3lfwrX5rhQo18oa9MdZb8K1+a4h9QNhYzEOZqZSYS2y2pZKewmh1Wq2iU7DnCLEccJBQnQnuDWu2ZWpPKGv0PrGEUsrICEg1UoU1J8IjJLQptQcSaEGoIuAQfjFrFggrxOXgxoXYnm5uOjnQJTuVydJSk0yMpstfmPCI+isS6UIDaEpQhOiRZtPmdVq5Qr6J46mcYCxXOKJcQD21HiVeFMZb+J8pMJ6uZacV1aDTKmyUK4pHi+8YmuNoudJ2n0IC471TbbOrmTo2IjmAyiwv2eBP2E6qPOM5gXSQTEkp1OVTraarQpWVIUNFLUbmvsiFHR7o+/NkTk4+sLUD1KGjQpB3GyEwJJ+JgxV9Uo/iX0azpVNs95NngDUjmSPFxAht/DOYZXJ5WkBKxUOpBGZddVqOyaRmMCxJeHTi5aZOZpwmpNVDteMV7xPGG7PRGYl51bsopCGSnMCokpvokgd4705xirvGt9NH9Sqa6NzEriKHZFOZC6k7JA1UKnQcDDuUYenWphucZDbZUQwNSDxHG/iMH9GZaaQ0RNrC3VKKsugSnbMeHBMNledT7q/+1MFpES+UjaY/oFhkzLB9l0AMpX2Cbkq+yB3o0828EJJUQBqampr/AHK5CwiufnktgVudgLFX3fYT9o6wkfcrR2YPHq20291dBxUdYdjxmTZctmzPZmYL1VLJbZBqa3UsjSvtK4AWEK52cU6QhsZUVskXPr7SuWgiDkwt9Qp3RWgTZIHBPD70Czk6Gxkb4GqhavEA7DnqYsVJMbJoS2ZmQyMqLrOqheh3AO5/KEL751Jrrevz384g89v+/dw/OKF1Ol/3w+UOAqU48enmRdd/fDl5QMtdYLVIOKICUmp5aQaOjgQB1jgB1O9IxyeBHhkG9zNMCqla1rFzraiQB6xqWGJexbSVr3KtP5YZy8olPaUlPkBeMGOhvMy9ZpOwmGRh5OiYsVhywK5CI3C3E0KRQHXl7+MI5iYcWqiAojyt79IIYVA2i16p3PEzKpBajoaeUXfQFJFkxtsNmQgAPZSPPtfCCcaCE2aTVKRU17176RntKDxCbq34qfPHGyBAXVFSr6Rsmpth05VJy8/1gl/AUUqkAjim8C2GzzGjq9GzCYwCkVrVU6xo5jAiTlSe1wVaFL+HKbspNDGNjo1HJnRt7gZFAYZdMO9LfhWvzXCx1Jhn0w70t+Fa/Nccj1H+MrxbzZ4T/oI7tMibA0GnjXx5CFGO4d400yqFFGmvJCdac4cYaasN2SaIFtG021V7SoIyJIAuQoGp/wBxfIDwJ5x01W8YH2nzvuFMpP3MwfRzGFyM1mpVs2Wgmyhzpw1j7e2pD7YNc7bqeFVKB2A8AHEx8YxvC8lQBobX7KOVfGTDz+GvSbqlmUfrkX3KmhCvZKtkmIXXRtOs1ZV1rEPSXBvocz1a8wl1qrVJsU8AdFER9iwRLX0dsS9OqpVAr/1OL2+7A3SjAUTjJbVQK/2lDY8Ejcc4zv8ADVibZDrT6ClpCuypfdQvjTxeUBVQHcOl3uI16a9GhOtgpoHkdxdLqB1BGyBxhrgkgZeXbaU6XCgUz8eKWxvTjBx3FydTWxVzUfCnlESrcGtRqmxUOAHgTzg6ii9rRkVHy5VuAeftL5DSAMTxIN9lIzLPhJ0PFdNVfZgedxIqV1bF1aFSB2UcUoG54rhW7NplxlQQp0ntL72U7ge0vnDkx3vJXy70JN9zqqreIW6o1CVd1PAq+SYVrC3iVrV2dVFRoPdsOCY8S3X6x05Ugm5uananiUeO0L8Rn85CUjKhOg19TxPLaLEWokAsZPEp8XQ2KJrc6FXnwHKFKqmtt/fz/QQTKyanDlSKmu+3nDlyTQxuM/iOw5DiecNjgQg2iuXwyt1WH/V50ilKgwSDTtGxNz/iCpvE8vcFTxNzAmF4I9OOEZTa5JsAIxmAhJZ3biM/pxKM1CE0oOZ9I59PWNhw9itsupNItmJ1lnsFWYp7ICLgU3jkTYCUrACE37Zuo+QjQfmAy1xKcPlV3ypyk+I2oPPSG+KpZl2EVcK1GpUU6eVYWTGIIW2rtZBtU97zhTLuKeSpg0ou6DslY09DGPZjMaBj3QdePArohIAO5uYGfxBwEjMfl8ICflC2opIooG/nF7jZUgK4WMAC0r0Ip2hmHO9YtIIFyL6czDN2ZDrqsi6UqE15c9IXYS1lbW5v3UfeOp9IXzDwSMg2NSeMMDVzAbEG4jr6KldjRLnHZUeyEwpheVVaKt6nQwolcRprptD2RmesypdFQbIWNRXSC1CrEUyMPqhCJ7K4pt4ZqGlfFfSkNOkkvlCCKOJCaZt+NCOMXY3gAYKZhw5k5RlG5UNIzknOKWtaV1q4SR5jQCBDBqYRftjkQB/Dm3K5DlVSpSbfEwD0yTRUuP8A8Zr81wwVNpVUKF6U5wD0070t+Fa/qXHK9VGymdPoid7mtwtYMu2QagJAv/pptw3VBgTcDtEqvTxq8z4Uws6NygbYFFE1SFEq7orsniYZJTag86eI81HYR0MQ/picHOQMjD7wOdlQ4ilqgnKod1B9lA1Uo8YwuJyakrJoQU3UNxzJj6IhR1rQ6BQFx9lCd/OE+NSBVVYFCkVUPCBxWrdXKF58WqV9Jn0NRmr6A9JBNMpQonr0Ciqd9YGmXgnjGoK7VFOyaDdKeSR41c4+BSc6uUeQ62TbTbMk6g8BH2vD8ebdl0zIISkigoK5Tu2hO6ucQVvUszIFGocQ94hIOagSm6qmw+0tW5+zCOZmlvnI2SG9VrNsw4n2U8ohMLU9VSz1bCL0UaivM+NfKFeI4hn+qaGVvUg2Kua+H3YoTHOe+TUPtJzeIpQnqmDYihUBRS6bJr3Uc4BQ2EALc37qRqeQ5c4mrK0MznaWbhPloSdkjhCScm1OEkmpV6W4fZTFiLUWq6vxJz0+XFDZIqEpHh5DnzjzD5BTiqAHW1NfT9YswyQLhuaDS29OA4c41SHW5dlZZH1oT3joBvSDY6eI3YHSIB9HDacoAFNdr+e8BTKQ8UkquO8B3bczvCGaxJTiqAlRFyo90RU3NqUCnWthS1z8o24Q6dhuY3bmKKo20kE6KN9N66Qa1iCyh0NqUr6vtEWqo2oKbQplytr6ls1Uodsm4SOHKHGEvNgPJT/qFskrToAOAgWqo0LpMQolw0QXRmXqlscTuTHTk4SmpupJsBon9YGmHkVIDlzqVfrA0swqptUGxoa+seLVsIytrMonpg9WkV1vFEk+pBqCa8oZz+ErTlBFABqYql8OqaDMs8EisK0te8cuTGV2j9l4TbYqAX0jhQrSPmNIFw7DgpYSKpzGl/jzi+Rw15sg0SyNQpagCPTWPoLOEy5YL6inrCmhWDpsTfSvGDfKE2kz3cwPSBkIAZaIKUCleJOphIxgT7hs2ojibJ95tGoxFzqgQiXCSLpcX26+ugrGRn8cfWTmcVTcaJ/lEeY7RuDUYYnC2kH654GnhbGYn10EGy+PIQQlloJqbqV2l/pGeE8TZQB9KQSyUJTn0Og4RgI+IxgSKM2zWNKeacbUesSkVvrTxeREIkyikLS4ySpIINNxXS3lAOBvZHUqSoEE0VelQbGG6ZZaHSlAIUlVt7HbypDFr4kxGgzP424EvOAjRRjumY7Ut+Fa/NcOccwtLzrhTRtVTUKNlHeh+UKOmllSw0pKtD/qXHH9UsaZ0ukYEGpq5CYCZZC8wolAqSLC2gG5gfBMXD4WEpokX+9zUflEsFlgmXSCagoFzoK7AQbKy6W0ZUopW+XjzUflHTxhiq14nz2QoC4I3Jkkr8XG1d/uoG3nHpNyCBROoPdTzV7So8SrXgd9/up4DnHidrAZb37iPP2lQ+JBmVx7DKGlKhZqn2/M8ByjYdHsGal5dK3CoJNxTvqPBKdvOKgrtA5anNnynVR9pZ8KeUWTDzkwuupNrbj2UDwp5xM+MXYlpzlk0mdPzq3lUSAlKbJQLpQeXFfOKn3Ey9rFzU5rhPNXFXKJTc6mXGVumYCil6hP2UjdXOM1MPHexBqamtK/mowarQoRSIX54nTkySaquTc11PM/pAyXNBSpVYDc8AOAgdxZrYEknTnxP6RosHw3qqLXd1VxyhvEtKqix6hstS4VkHWZBmTXbaMzKYwetIcuhYyLoLAHQ05R70inDnCUk1FyQd4pl0rctkLhOpAofVWh9YERaKB3GA4zIllRbAqkXzDxg6GG2EYflZ6xVASbKPhHGm/KNb0d6PJeTSYUCG7puM6RTuqItSKMeYQSpPVLyopYnKimxB1MAuUFtMN8u28xs1M1+ra7KTdSye0rmf0gvowhZeSlKFFBqhRodFClYrfx1DVQ222PTMfUqhW/0ofcNOsIGyRYW8o8zjiOVGb42jB7oyUKIeebaAJHaNVWNrCLpdMoyM3WLWQdhQH3xR0gZ63q5hPddRVfJSbKEZqamyTQd0Qstp3jPb19s1+J9KE5UlLKFVGqzmP8ukLXulS1ilcg4NgAQlcOZkfZV+cCS7JUql9fz0gTlNw06dApmnwWRD7gq52R2llVbJFzeG6sZKpihswfqgNgk2HxoYBxRYk5fqQauuAKd5DZMZVucUDYkAww5B8xYxFt49dxB+VdU2lZqkmoN0qG1jygh1+WeAUpotk95TZrQ8Sg2i2cd+kSyXikFbZCHeJHgV8vSAsOYSpVDVCTYk6QXO8xm0CXN9GA5dh1LgF6d1f8phViMq5mylCk0sE00h1iMuGaJTVQ1qDT/MDNdKXkjKoJWnTKsX/mNxGla2nseVn3EWMyhTdRy8Bv7o3UivM9LrTcLSCsnbq7Kt6RnWTKvahbKjv3k+7WPo+GdFMsn2VAryqyKoaAK1gXZUEDKC3M+aY7P9YtTmWylHTYj/EC9M9ZXX/yjX9TkN3kSrNUHO8veoyoSR8TCnpuO1LWp/4VqwNh2nI5nqZ2WWdGALmsw1Q6hutbIT2joLaAcecEBQtrThv5qPCBcMX9Sm+jadRYW+MXpUKUJNCNOPMnhHXxDsX8T5zN/cb8mclVyb8K7nkkcOceVAsLUvTwp5niqIdYKWN667+SeXOCZWUKiVKISkXv3QONd1coMweJXLyxdsK5d66q5qPDlHYjiYQkoZrTQrHeUfZTwHOIYniQ7jfd4aFXNR2HKEUy7YmvIcVchwHOB03KMaap4+5TXbfUDknnzhc4vbhpy/UxY+5+xoOQ/WKGk5jQDy5f5guJci0Iww6UJosVIBsALkxoZZmhK3VhAAqBqo+g09YAxif+jtpZbOU0BUdyTreFMstQYWrdxYTXe1zAlviYU1bwyaxRlOZaG8xrZThrfjQQuRir8woIClXNkp7I52G0BPoK1ZRoLfrDQESrGZP+q4DRW6UbnlC22lAC1XzNDKTAaS40DUJbVUDVSqak8IFwvpH1iOpfJyWCFi6m/f3hCLo28VKdBuSy776QtZVRKuVD7oEspN1AOAAbx5juEls1WAttXddb0Ppt5QjGHgmqCPI2MN8PxtaRUUUk2cQoVQr02PMQwGGsvJK5aiXSD9StXvKFHXyj1A7mGCVFCRk5Yrl3JXxAdaiu6h3kj0jEzLVD6+4w9YmX5d0VzJWg1oofI8YZdJZZpWR5Kfq3hmBHhV40kcQYF11bCFjYoTczeHjMFJ4jTmI0XRmSDaVTKx2W+4D4lf4gXo/hPWvJDagdzXYb19IddLG8oDY7LQ7oHDc+sEmMQMmYBq8zHYrMqdcKialRrz5RBjDzqohI56+6L3HaHsJp9o6/4iUthr7xoltaj5fOFMtmUBiFoRpgOINtryXKHOwsnYHS3nSAcZYcbdUhRPZNOR4GGDXR1LV5l9tr7IOdf8qdD5w+mp2XUx1zbXXOM0QpTupSe6vILHhBg/EURRuJJGUceCQlKlE2qBWhHPb1glzCG2zWcdQCPAjtO+8WEAuY+84hxGfKKAhKBlFvKFgX1op4xoeMGTAVKNzQy+KMpI+itBKvacOZZ58B5RoZXpS+2w6oqKsq0pNeYvQjSPnUt2ElZ10SOe5h1LzZEgs61eAod6JgTpIAaa2Mk7RhjmIaLWhL7S65VEUUKagkUuOcJOmusrSw+iNW4dpyL8KxJopU25ZtdcyTcA7KHAiKenaQFSoBqBKNUPHtOXjn+p1S1KulFWDNLhi/qkV/9NOugt8TFqTUGvoDqTz5QJIEllAIr2E093xhRNY4UuJAR2dFE6n9I6quFxqT4nB9lsmRtPkzSYeoFwZzUfuyYvxoqtlskbbDmeMJmHqmqbjYjQf5hjJzGZJQrUaA/MwyvmJZCrXE8woV4gn1UefAQE+s30vw3HBPARdiaCkio8z7X6QumBpb/EaWnRwgEXIOLvwt6eXnBeBNVWNrjXkYWL0hnh68qCd9oWDvHuKWMelEqHHCts10BTuOfkYq6gpl0VGUVVc8a3tAuNE9YlQ8SEkEQ1xicqwwlQCqJqoH7V9Y8YproCKZBsLX7LaBmWriB8zCfG8QLjilbaJHADSNBOrbbZDZqhTnaXS9vDCB6VSrRxJ87QjMfgSrFV2RDuhjg+koHtBSf5k0EDhF3U73HuMTwiWWh1KxQ5VJNiOMM8YkSibUMpopRItqFaQKgwncAxLhaqL+zqvy3izEllKqju6ppsNotm5YtjLSiib/ACg/DcAdcRRaMiNUrX2QD63MMN8QNYJ1TsO6RZkhuZT17exJo4n7q9fQxrcCwNuZbWy05mbV2wlQo42sb8CNrRmU4VKsEdc6XVew0KD+cxueh04lsZw0lpshRQNVqA1UpRvSAOoKa5gZCLFcQZ/oqqVbogArXdSyoJAA0TCF5LOr0yFLTfK0M1uGY2g7pF00ZmT1TyKte0my0q2NNxyjNzGCLH1susPoFyUd4feRr7o1GbTTcwFxAkkyx3pDLoNWpVBPtuXV50FoEnMeU9q8pPLup8qJhVicnbrE6HX7J4GFRrCmyMnMrTGrCwYyclV6pOavA1hj0cmi08AuuVVULB0ym2kZ5DxEHMYmrRVFDnGJkBO8N0YDaMp7Dyw+UG42OxSrQwCzLq6yg2OvACNXLhE7LgXS8zQAa5kE/I/CBOkGHltOZBrmoFFO3KKAu2qSnNTaYpxEhztIFk2I4cxBc8MuHtD2nlK9AKQnlHildfeOUPulqMjMq2NA2pX86qwp21COHaQJjyukafptrJ/g2fzcjLqGsajpr/8AR/g2f6nI4/VEkC5aomokyG5ZtVMysgIG1hrGIxM5nAog1XregHlGgZeUWGyCrLl08h8BCzEZagTdXaG1KCO6cerEPxOL0tJlYn5JlOETmUEKqaKoDXSGnX5V2rtTn58oyraSFEZiDX9mGuGzZWDVRqBfnSPdPl2oyjqOmBthHc6c+5/fCEkwLHWx4wQZkiiqmhgefvfYxQ5BEnwppoQYC28MXOyyjmTC5smm+sNn0ksUrdPa9DCQCY/JsQITh7QdZzalknN906fGGCZbO42lXdLYUf8AjcfpCno3MdWoqUKpV2VDjX9I2mLYAtMujq7lYAzG1Ei9ztHi9bGJb6qE+ZY3MqccUo7nypsBALbajGxnMNl0HM6/mI7yWe0fLMbQCvpE2zaWYSg/+o521/oPSJ3UXLMbkigJVheATC+0lBSj2lnKn3nWNnM9S2hp910qypDZDdwVI5n84wxxN2YX9Y4pXmbDyGkN2nOvlXW0/wC1RxI3NLKPxhgO0VlXUaIjJ7pUhdVMspQoaq7zgA0IJtGenppb6ql0rPBZ+WghIy6UrqK11jSYThYmCV1CW0jM6fZA1pxJ2EeRhPe0Mew4jDB8LCk9ZMAhDfdp/uKF8o5c4In8ScEu6+rsrdIbQBYJQO9QbDaAncXLrqEtApZRQITrYHU8SYN6fTyAW2stQhNDS3aN1QxiYkWHAnz9101qPSCMOxRxlQWhRSobj93iakNHcjzv+UROHV7qknlWh90RsGuxL7XgiamXx2XmQUTKMiyKdcjSvFSN/OFmMdFHW050UdbHjbvbiRqISGVWjVJHzh7hmKuJFULKVoG244EaGHKuvYxTdhtZmVsnX4xZKyqlEACtY2Qfl5r/AFWuqc3dbHY81I/SK8SwNaGyWMrrXicbufIgXTAeyFMP3rFQXBcTTKrSUmprRZ2ymygIKxZJZdKQqrSwFtq1GVWnz90ZUpIPLhGqws/SpUsG7rIK2eaT30emoEMTIeKinxjmLQ0hSsq05VEgAjep1MPOlrdXS14UpSlJ2BCb3gLo2z1zraCRmBrU+ym5/KA3Zta5hZTUgrUaHSld+EMABizZ/UUMSFSa2CalRh303F5On/2bP9TkMcYlG3UpSz31C4G54Qv6doKTJg6iTZHuU5HK9RQLplnS5fcsmLm+kC0tpRlTQClYirHjS6EmlhHR0EvU5QAAYPsY7uorVO9okJFdY8ZniFZgBexHGOjon9/JfMp0LUIdxQmnZFokrFSRTKKR0dDj1GXzF+0niQRiFPCPfD7DMWTfM1mBFKBdPkY6OjU6jJ5gZMSH4lv/AM2BuqWpZpNCO0aqV7zpBPSnpw5MsttlAQE2JCtfSgjo6F+/ksbzFwpfEy6Z4iqaVBEAre5R0dHnzORuY9UUHYQlqbIRQDU3MG4Fi5aeBy5gcySmtAQoUIjo6Pe8/mDoXeBOzPaJCaCpoK7V0h3NdIS202y22EpAzKNbrJ420jyOjRnyeZmhT8TsNxoIcQrqwbhWvDbTSAcVxculRUm5WVa8dtI6Ogmz5PMEYkG9RT1nKJBwx0dEgzP5lFCEsz606H9+sMZPGKKBU0hXwr7o6Oh69RlHzEZMSEGxLMWxQKNENhsbgK1+EBSOLutKzNqKTyPy0j2Ohh6jJ5nseJANhGruOomQesl0Bwf7jZyE+aaEGF+H4mWXEuJHaQbX9D7xUesdHQsdRk8wjjXxGUpjwZeW6hoCoVQZj2c2tLQJ/wDE7kBAGY1Ve5r6R0dDP9RkrmK9lCeIfNdKVIR1Uu2lrs0K+84f+VsvpFfTjWTrr9DZqePacj2OiPPkZz3GPxoq8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157" name="AutoShape 13" descr="data:image/jpeg;base64,/9j/4AAQSkZJRgABAQAAAQABAAD/2wCEAAkGBxQTEhUUExQWFhUXGBcZFxgYFxwbGBkdFxgXFxccIBgaHCggHCAlHBQUIjEhJSksLi4uFx8zODMsNygtLiwBCgoKDg0OGhAQGywmICQsLCwsLywsLCwsLCwsLCwsLCwsLCwsLCwsLCwsLCwsLCwsLCwsLCwsLCwsLCwsLCwsLP/AABEIANUA7AMBIgACEQEDEQH/xAAbAAACAwEBAQAAAAAAAAAAAAAEBQIDBgABB//EAEgQAAECBAQCBwQIBQMCBAcAAAECAwAEESEFEjFBUWEGEyIyQnGBUpGhwRQjYnJ0sdHwB5KywuEzQ4Ki8SQ0U9IVFkRUZIPi/8QAGgEAAwEBAQEAAAAAAAAAAAAAAgMEAQUABv/EAC4RAAICAQMDAwQBAwUAAAAAAAECABEDEiExBCJRBRNBMmFxgUIjM5EUJKGx8P/aAAwDAQACEQMRAD8AwUmPq072H7p+sX/v97CK5L/TRX2Ryr8zF4+PD/8An9Y+qxAaB+Jwsh7jPE/s/wCT8o9p++PzMSA314129dExJIvy48eVdT6Q0eIst4i3E5HNcXI1H67D3x50WxQNksOdxfdPAw1y2pT0/wAD5wgxiRIOZItx4eukTZsZQ61+JRicZVON/maSblyhWX3Hb9+cV0p+/wB/CJdHpwTLPVqP1zYt9oDlvEig+XHl+nkIdjcMuqRsChKtyJADbSJD9/v9I7L+/wDHzMSA/dfyPyENBEEzkxNAiIH7p8tolWnlB2sDeST5xy3gkVUaCFU/jKG6hJqeWkLWmH5o1PZRxMJfML0gWZQnSkjU5oQrEOkPhaBJ0iqTwR145niQOG5htI4W1LjMbnifkIYsMreuOyniflC1xkm3/wAQm6hcYrEP3KZVttoBLaaq5XMMWZM950+SYkwlDVmxU7qOsKsWxxLd65lQ4lQJD35TSbxvMTqUCtkpEZt/FlPr6tkE8TE8LwSZn1BSqoaj6PgfR1qWSAgVO5OsTNnlK4kxCuW/4EzmCdGFChcuTGuZl0NCDVJpoKRjekE4tJNKwILZjUTkGkgnmMsQxIk0BtCSZbJMLZGeWpVDGkk5YrIrDwoxCSurBt4LJ4cVQ6lsLCBpDJmWSgQNNzNoQczO20b7YQd0Am10tCWZXBsy7WE02+BFWNZOLLbQGedsRCbpybyf4Nn+pyC8QfABPKA+nJvJ/g2f6nI5frAFJ+59H6YhUGXSKPq004Cp4eZPyjyfHYoDQa10r8zFcs+qiEhJVRIPE6bDb1i7CJdL7qiamhrlUbU5q+Qi1GtAPtEuulix+Ib0feQ8goIAcGnP009TEXWiCQbEa/5V8hAuKpLTgcSAinhFgR5amHjqA82HkjtUuBr7tEwakiTPQOscGLctKD4U19NTHjrWYEH/ALfIRLj+e3v1V6RNA/wKX92ifWGHuFTNxuJlXUrlng4nVJrvcfpG1DqZhoTDeuiwPCRrfb84VYnKBaSa341r6V39IXdHMWMo7lWKtLNFAjSu9DvEbXhb7GWN/uMd/wAhHqKVA24Dc8aHXzNoll/yfl/2grFm0tdqv1arpNTeu1NVflGWn8bObK2DU2AF1ens+Qh5zKosyXHifKdo1mZxLdam+w3HnsPWET067MHK2Lb009TBclgK3O0+afYGvmonu+sOfq2UgABKdgBc+mp84C2yc7CPvHi+nuaLcO6PpTRThzK1ptDUOknI0nMrl3U+cWy2HuPJ6x1RaaP8yvL90g1DyW05GU5E7q8R51h2MKBSj9yXNkLG33PiVtYalHaeVnXsnYR7Nz9qrNEjQaQqxXGUNb1V+94CwfBJjEFZlVQyPEd/LjHnzKv3M8nTM415DQkJrF3Hl9UwCSbWEajoz0BoQ7MnMrZO0abAOjrEqijaL7qN1GHKU+cRtkZjvHHJQ049h5+TPGWQkAJFBpQQNNYkhCurKgHCDlB3jPdJukykLWw12XQKgnRXlGYn8V+l9Qopo4DkWQaKB0rGKlneLCtXgTYdH+kilvLYeGVQ7vMRLH5ErNUwglcBmGJhpSvrBW6twDxjcS0gEEqqTXjtB2MbWIrJj1EBZmsKwPtAkRqUISgCmsdMPBGlITTmIX1jxLZIFri53MLnJzaFUy9FK5mogB6YijHhqSOzOZ009wjM4hMGtIdOOQpnWQbxSBUs6ZQp3iacczJME9Nh/wCT/Bs/1OQI83rBfTY3lPwbP9TkcT1a+2d/pKAMbdDm2i1UD60C+bT3amKlypDxWFFKxsBevIaAecS6MyyGwlxSlZ6CiUeW52gyZezqKqAfl+qjF+JewficjISuZiODBZVhJcLj1XT50A+8fkIKfm1KSEiiUVskDs+iRc+ZikDbjy7XonQesckb8NtB/wAlb+QhoG1QCb5kqGvMe8eatBHhNq7H3HyGp8zE6afDj/xT8zAc3iKW67qGor/Ur5CPFgu5mqpY0IZoa6EDUkVA5q0T5C8ZjHVNE2I8+fLj5mPHJp2ZVlbFfIZUD0+cN8KwBDfaXRxfPuJ8h4zEzOcvagliKvT9zHfxAcNE0+wGlKysJPeUO15A6mHUjhrbI7IoaXUe96nRIiyZnQi11K2SO9y07o5QSxgxUA5OEoT4WUntEeXhHMxqouP7mJfK+TntWCM9Y8rJLjORqvwD1OvrDFmTaYuaPvHVaroSeAT4jz0ix6bqkIbSG29MqfFzPtn4QnxHE0Ng3BUOJqP+Sv7RB/dopbJ0oIwnZ2vbcXyNfytY+QjNzmMLdUGmAoqNgEjtHz4RfhGCzOIKrUts7uKFAeSRvH0TCsIlpFslNEAd5xZoonmdhyid8xOyx64VxbtuZnejPQIJo5N9tdRRGqQeB4mN4ygJFEgACwGlOUcyoGhBF6EHY+kLOkOPIlA2VpJzqoSPD6bCAgsz5DZhuIT6WW1OK8IJIGtuUZLpLjaX5RuYl3S2c4FOdd4G6XzI6xM1LudZlADzYNRlPKFznR97qnHZcBUu4kK6s613oI25qqBRP/vtKMen3HLvoyrSUlDqRYjmY1o6JMvtNuNnK4cqysb+kMcAl0PSaEuM5UlNClWtocMtJQkJSMqQLDhGs9ihBJ/UtZSQkAmpA140gadnwmwNVH4QHOYj4Eep4QmfmvCm53MMTEW3Mjy562WXzM1zqqM/jkwQKgwZMTARYXVuYSTz+YGsWIoWIxKS1meYbi9bGDH3IyD1UKqIbSk9mFIYsuy9L/JYYt6KFuRS47A7r0MJAE8uPip01QAxDpxrKfg2f6nIAmpmoIg3prrKfg2fzcjg+rNq0zsdGhUG42kbso37I1sPRI73nBKfcfer9ECKcM/00H7Irl1PmT3R5Rc6oJTU5QPPsem6jHRx/wBsE+Jx8hvIQPM9I8vjlHmdVnyip6YQi5VThaqvROiRzMK5/HAkkJr9497/AIp8IgCWw15/tHsNk94m5+ZMA+fekG8oXph9WQ0JZPY0pZyoFjolOp+8rU+UXyHR4rIU/UbhtOvr7PrDrD8PbZBDab0uo98/+0RxmsxyMp6xwnQd0eZ8RgRivuc/qac/8cIr7yzsNpoMqUi9PCPmpXwiMow9Mk9UMjeinVdn46DyEHS+DobVnnFFx3ZpNKD7x0A5RbNTinMooEpHdQkdkfdTv94wVFuOJOWCHyZ7KoalhRjtubuqF/8AiD/UYFmZjVThF9ySb/mo/CAMQxdDddCfPMmvM+I8hpAOF4VNYgrMjstiynV2FOCf0ELbIqChzDTA+Tuc0JCfxhbiurZClKVbKBVR92g5CNJ0Z6CUIdnaKVXss17I+8R+UarAOjzMmkhlNVEdpxXfPG/gTDQJpTlewp/LX8zEzMW5lGoKtJK23EZurCgFAdwUBSPujuj4wJjuHNzDDjbtkUrm0CSNFchzNzGa6TYcpmdYmJZSUuukJUgqoFDjfW28bdYqO7WoNUDc0uKmx8zAXN06SGmJ6MsTDmHOoQ+klKilpaTUkDblXjrCqYxt1+RUyspD7Ch1iV6rAPP/ALw5/h4tqsylCFtOBwlaCahKdqcDreG+M9GJeYDhKAHHEjtjUU0P6k6xoM1iAxsRG/0R61ovt1ZdcaTVsEZa05RqeidRLAPHM80khSE6kDSPcGkCwwhpSy4Uimc2ty5QvxRwyzqZlGxoscU/rDdOoUIj3KbfcRozirKkghzIoq7qrZfWB51S1lQbKShJ7SkqrWvCBekEm06lMyinUKuumoPCMo7LFfcUW0Vr2TQcodhwhhamT5SASjfoxxOlYPVhBQNanfnC6am0oBSi53MUPdJ5lCiEKDnZy9tNbcoET0kl1Fpt6XoE16xTZoo15RTqbGaYQV6PXuJQ/MQK47BjhlVoq2+pDinMqW1prRJ4kR7P9GZlvOcoUhFDnBoFA8AYZ/qEO0oXCF2MSTYqIAZdKTBa11gOYTA5OdQlmMWKMZddUVgB968UtPnSPclTA+5q4hDGFO8khFYZdMxeU/CNf1OQA4ugg3pnrK/hGv6lxyfVKpZVguzGCMVQllI1oka2QDTh4oTpeemVUbSpSvap2R8kiDMM6PlYSt1dagZUJuoj8kiNI2hKEZUgJQnYWRX7S/EeQi3GrMovYTmtkxYmOkWYowzAUI7ThDi9ye4D/ceUM5mbDdCo32pdfonRI5xXLuuPKCJdBWr2yLJ+6NB5mGcrhrMsoqWQ+8Lmp+qQeavEeQhgKpsgk7MzHVkMClsKdfTnWeoY4nVXzWYZtTCGk9XLJKR4l0HWnz2QOUUzE0twgqJJ8IFjT7KTZsczCfEcWQ2DSiqa37APM+NXONoDuaB3PskNmH0oGZRAFdbn3JN1H7UIMQxlS1dU0FEqNMoutfmRtyEWYVhU1iKypBojRTy7ADgP0EfSejXRliTSOqGZw6uqHbPHL7I5mJsmcnYSpMCYhbbmZfo50BJUHZ7UAFLI0A2znQDlrG+abAACQEgCiQkUA+6n+4xLKPMcKFVVf3q56CIzswhpKnHVhCAO0VK34E+I/ZEIuExZ+ZJI8uVqgc/tH4RySCKihFeOa/8AceWgjOq6UScylLQeUkvhSQQMqk0tf2U8ANYb4NhCJVlLKCsgCpKjRV96+EHgLxmqeK6Zlf4kts/+HLvWIX1gHWpANAD2gTxA2EbVoghJCsyaCizcqt2SeJ+zpGX/AIhdZ9HbKGg4hLgUtJGwNqDwg8dTGikXczSFFBbqkHqzbIKaAbDnrGVNc9oIiXozKzTT8yH6LbUrMlw0BKjoKbkW7OgjQK/77mu/mfgI7Nx4HlbhyT8TC6exAIolPacOieHCoGg5bwxVuKfL8y+cnktJqo3J7IFyT8/Mwjnn6jO9T7DQ4cTFM1N9SSpZC3jsbpRyI0qNhC5dadY8Te4B1JizFjo3IcjXtC+jGJlpxTMxT6M/pXRKjpTgIH6VMrl19V/tm6CND5mEeMzRdHAeGkaTAZ8YjLGTdNJhsVbUdVAafoY1/wCk+ocHmVonuINXImMdmQbVuLwrxFFwsVr+frHuLSy2nDmGVaSQsHbnG9UuVGGBEw60SsZkKQntg7W1gcubUKMrVfboie4O/L/QlTEkwlx9A+sDl1J4kRhMU6QzUyr6xxWWtMqahI5Uh0xhD8oyJuUfC0rSQsJHdG9QeESYxplyVUzNIyrT2m1pRQqJ/OJALq5q6VJYC/8AsTPZ4HmXIeYlgZQwl9pYdQR2qC6TzjOhpRPaBHIiLXymqWMx6W3kmU3gkmPAKQO+9tHhWMQ93MjMO1sIddMjeV/CNfmuEiG7Vh10z70r+Fa/Nccr1DhSZRj22jtidShlAFFKKU9lOmniX8hDOVwFa0hybX1bZ7jYFzySjbzi7BkMMMNqbSFuFKSXHE9hJIrRKPEecTmHVLVVRUVHavbpzOiEx0k1FB+Jwcjqrmublrs9RBaZSG2x3gDf/wDYv5CFz76EDMogCnZNNfuo/uMBYjiyUDs0UQdf9tPzWeZhVhuHTOIOEMg5fG4qwA3vsOQjz5FTibj6Zsnc2wnmJY2pR6tAJzHupuV/eVqfKNH0d/h+pzK5Ok3umXTZVPteymNV0Z6LMSaatgLcOryhUk8G0n84e01r5qqf61jX7oiVnZuZWWCDTjH7lLLSUJCUJSEJskAdgH7I1WeekBu42wmYEspwB5QJKSbcs6hv9kQvw/pey5NuS9FIIFEqV2SojUAHuJ+MIenGDtzKPpcmtKnGTlV1ehKb9ka1HtGFE/E1UN93+ZtMYn+oZW7lUsoTUpTZVP7E/GMNgcqcYWXplyjbauzLN2HmeXFUH/wvdS408tbi1vKV9b1hqmmiezqo7U0hPjLC8JnA+0D9HestJ0FTdKqb70jCb3jFXSSo5mi6Z9GEvMIVLpCHGR9WECgIF6DiRTvRbgeITT+H5kthL47LZXoojVVNzzNoVvYvMYmpTUlVmWoA48qxI3Sn2U/ZEa/DpJLDKWUqUoJT3lmhI4/ZTy1MaBZgZLAo8zsOQ4lpAeUlbo75SKpKt7+I/AReo+u1r3/uPwEcpdjwp90Abn7KfiYRPzxeJS0craQc7hsKb09lPxMORbkrtpEJnJ8lXVs9pW51CTua7q+AhHMzgaqGlFbirKc570Jv/wAvdEJudGXqmagGxJspQ2Nu6OA1MCurSzc0U7w2TwqPyEVpjqTMS0ko9WM7l1G6Un8zwHM3MJp6dUs1J9Dp5U28orm5lSiVKNSdSfyPH5QA45FI2jceLzJPPawtksYWy6l1NloNRzG8SmZmhpcmAXlEjMAQRpEudtQ7Z0sGKhuJ9VxDDUYo21Ny+UOgjrEq0NNQRGR/iK4rr0N9W0MiBRTe9fLTygHon0mMo5moVNr76B+YgLEZlLjq3EIKEqUSEk1I9YlVdZozy43Rifie4bi0ww2tttdEL7yTf89Ie4jjEtNy6A99U+g5RlTYjjGYWugvAoBWrgIM9opY32g5s7GajFcPmJNFGXiplyhzAdknhBOLTPWyqHHWlIdTQBSU9lQ4nhCWXxqYQ2lpKqoSrMARX08onjXSZ54UXRKfZAsYMEJ3byf2sjEcbHmLZh33xUy1uY8ZbrcwVpHkvIbMquthPHTaGPTI3lfwrX5rhQo18oa9MdZb8K1+a4h9QNhYzEOZqZSYS2y2pZKewmh1Wq2iU7DnCLEccJBQnQnuDWu2ZWpPKGv0PrGEUsrICEg1UoU1J8IjJLQptQcSaEGoIuAQfjFrFggrxOXgxoXYnm5uOjnQJTuVydJSk0yMpstfmPCI+isS6UIDaEpQhOiRZtPmdVq5Qr6J46mcYCxXOKJcQD21HiVeFMZb+J8pMJ6uZacV1aDTKmyUK4pHi+8YmuNoudJ2n0IC471TbbOrmTo2IjmAyiwv2eBP2E6qPOM5gXSQTEkp1OVTraarQpWVIUNFLUbmvsiFHR7o+/NkTk4+sLUD1KGjQpB3GyEwJJ+JgxV9Uo/iX0azpVNs95NngDUjmSPFxAht/DOYZXJ5WkBKxUOpBGZddVqOyaRmMCxJeHTi5aZOZpwmpNVDteMV7xPGG7PRGYl51bsopCGSnMCokpvokgd4705xirvGt9NH9Sqa6NzEriKHZFOZC6k7JA1UKnQcDDuUYenWphucZDbZUQwNSDxHG/iMH9GZaaQ0RNrC3VKKsugSnbMeHBMNledT7q/+1MFpES+UjaY/oFhkzLB9l0AMpX2Cbkq+yB3o0828EJJUQBqampr/AHK5CwiufnktgVudgLFX3fYT9o6wkfcrR2YPHq20291dBxUdYdjxmTZctmzPZmYL1VLJbZBqa3UsjSvtK4AWEK52cU6QhsZUVskXPr7SuWgiDkwt9Qp3RWgTZIHBPD70Czk6Gxkb4GqhavEA7DnqYsVJMbJoS2ZmQyMqLrOqheh3AO5/KEL751Jrrevz384g89v+/dw/OKF1Ol/3w+UOAqU48enmRdd/fDl5QMtdYLVIOKICUmp5aQaOjgQB1jgB1O9IxyeBHhkG9zNMCqla1rFzraiQB6xqWGJexbSVr3KtP5YZy8olPaUlPkBeMGOhvMy9ZpOwmGRh5OiYsVhywK5CI3C3E0KRQHXl7+MI5iYcWqiAojyt79IIYVA2i16p3PEzKpBajoaeUXfQFJFkxtsNmQgAPZSPPtfCCcaCE2aTVKRU17176RntKDxCbq34qfPHGyBAXVFSr6Rsmpth05VJy8/1gl/AUUqkAjim8C2GzzGjq9GzCYwCkVrVU6xo5jAiTlSe1wVaFL+HKbspNDGNjo1HJnRt7gZFAYZdMO9LfhWvzXCx1Jhn0w70t+Fa/Nccj1H+MrxbzZ4T/oI7tMibA0GnjXx5CFGO4d400yqFFGmvJCdac4cYaasN2SaIFtG021V7SoIyJIAuQoGp/wBxfIDwJ5x01W8YH2nzvuFMpP3MwfRzGFyM1mpVs2Wgmyhzpw1j7e2pD7YNc7bqeFVKB2A8AHEx8YxvC8lQBobX7KOVfGTDz+GvSbqlmUfrkX3KmhCvZKtkmIXXRtOs1ZV1rEPSXBvocz1a8wl1qrVJsU8AdFER9iwRLX0dsS9OqpVAr/1OL2+7A3SjAUTjJbVQK/2lDY8Ejcc4zv8ADVibZDrT6ClpCuypfdQvjTxeUBVQHcOl3uI16a9GhOtgpoHkdxdLqB1BGyBxhrgkgZeXbaU6XCgUz8eKWxvTjBx3FydTWxVzUfCnlESrcGtRqmxUOAHgTzg6ii9rRkVHy5VuAeftL5DSAMTxIN9lIzLPhJ0PFdNVfZgedxIqV1bF1aFSB2UcUoG54rhW7NplxlQQp0ntL72U7ge0vnDkx3vJXy70JN9zqqreIW6o1CVd1PAq+SYVrC3iVrV2dVFRoPdsOCY8S3X6x05Ugm5uananiUeO0L8Rn85CUjKhOg19TxPLaLEWokAsZPEp8XQ2KJrc6FXnwHKFKqmtt/fz/QQTKyanDlSKmu+3nDlyTQxuM/iOw5DiecNjgQg2iuXwyt1WH/V50ilKgwSDTtGxNz/iCpvE8vcFTxNzAmF4I9OOEZTa5JsAIxmAhJZ3biM/pxKM1CE0oOZ9I59PWNhw9itsupNItmJ1lnsFWYp7ICLgU3jkTYCUrACE37Zuo+QjQfmAy1xKcPlV3ypyk+I2oPPSG+KpZl2EVcK1GpUU6eVYWTGIIW2rtZBtU97zhTLuKeSpg0ou6DslY09DGPZjMaBj3QdePArohIAO5uYGfxBwEjMfl8ICflC2opIooG/nF7jZUgK4WMAC0r0Ip2hmHO9YtIIFyL6czDN2ZDrqsi6UqE15c9IXYS1lbW5v3UfeOp9IXzDwSMg2NSeMMDVzAbEG4jr6KldjRLnHZUeyEwpheVVaKt6nQwolcRprptD2RmesypdFQbIWNRXSC1CrEUyMPqhCJ7K4pt4ZqGlfFfSkNOkkvlCCKOJCaZt+NCOMXY3gAYKZhw5k5RlG5UNIzknOKWtaV1q4SR5jQCBDBqYRftjkQB/Dm3K5DlVSpSbfEwD0yTRUuP8A8Zr81wwVNpVUKF6U5wD0070t+Fa/qXHK9VGymdPoid7mtwtYMu2QagJAv/pptw3VBgTcDtEqvTxq8z4Uws6NygbYFFE1SFEq7orsniYZJTag86eI81HYR0MQ/picHOQMjD7wOdlQ4ilqgnKod1B9lA1Uo8YwuJyakrJoQU3UNxzJj6IhR1rQ6BQFx9lCd/OE+NSBVVYFCkVUPCBxWrdXKF58WqV9Jn0NRmr6A9JBNMpQonr0Ciqd9YGmXgnjGoK7VFOyaDdKeSR41c4+BSc6uUeQ62TbTbMk6g8BH2vD8ebdl0zIISkigoK5Tu2hO6ucQVvUszIFGocQ94hIOagSm6qmw+0tW5+zCOZmlvnI2SG9VrNsw4n2U8ohMLU9VSz1bCL0UaivM+NfKFeI4hn+qaGVvUg2Kua+H3YoTHOe+TUPtJzeIpQnqmDYihUBRS6bJr3Uc4BQ2EALc37qRqeQ5c4mrK0MznaWbhPloSdkjhCScm1OEkmpV6W4fZTFiLUWq6vxJz0+XFDZIqEpHh5DnzjzD5BTiqAHW1NfT9YswyQLhuaDS29OA4c41SHW5dlZZH1oT3joBvSDY6eI3YHSIB9HDacoAFNdr+e8BTKQ8UkquO8B3bczvCGaxJTiqAlRFyo90RU3NqUCnWthS1z8o24Q6dhuY3bmKKo20kE6KN9N66Qa1iCyh0NqUr6vtEWqo2oKbQplytr6ls1Uodsm4SOHKHGEvNgPJT/qFskrToAOAgWqo0LpMQolw0QXRmXqlscTuTHTk4SmpupJsBon9YGmHkVIDlzqVfrA0swqptUGxoa+seLVsIytrMonpg9WkV1vFEk+pBqCa8oZz+ErTlBFABqYql8OqaDMs8EisK0te8cuTGV2j9l4TbYqAX0jhQrSPmNIFw7DgpYSKpzGl/jzi+Rw15sg0SyNQpagCPTWPoLOEy5YL6inrCmhWDpsTfSvGDfKE2kz3cwPSBkIAZaIKUCleJOphIxgT7hs2ojibJ95tGoxFzqgQiXCSLpcX26+ugrGRn8cfWTmcVTcaJ/lEeY7RuDUYYnC2kH654GnhbGYn10EGy+PIQQlloJqbqV2l/pGeE8TZQB9KQSyUJTn0Og4RgI+IxgSKM2zWNKeacbUesSkVvrTxeREIkyikLS4ySpIINNxXS3lAOBvZHUqSoEE0VelQbGG6ZZaHSlAIUlVt7HbypDFr4kxGgzP424EvOAjRRjumY7Ut+Fa/NcOccwtLzrhTRtVTUKNlHeh+UKOmllSw0pKtD/qXHH9UsaZ0ukYEGpq5CYCZZC8wolAqSLC2gG5gfBMXD4WEpokX+9zUflEsFlgmXSCagoFzoK7AQbKy6W0ZUopW+XjzUflHTxhiq14nz2QoC4I3Jkkr8XG1d/uoG3nHpNyCBROoPdTzV7So8SrXgd9/up4DnHidrAZb37iPP2lQ+JBmVx7DKGlKhZqn2/M8ByjYdHsGal5dK3CoJNxTvqPBKdvOKgrtA5anNnynVR9pZ8KeUWTDzkwuupNrbj2UDwp5xM+MXYlpzlk0mdPzq3lUSAlKbJQLpQeXFfOKn3Ey9rFzU5rhPNXFXKJTc6mXGVumYCil6hP2UjdXOM1MPHexBqamtK/mowarQoRSIX54nTkySaquTc11PM/pAyXNBSpVYDc8AOAgdxZrYEknTnxP6RosHw3qqLXd1VxyhvEtKqix6hstS4VkHWZBmTXbaMzKYwetIcuhYyLoLAHQ05R70inDnCUk1FyQd4pl0rctkLhOpAofVWh9YERaKB3GA4zIllRbAqkXzDxg6GG2EYflZ6xVASbKPhHGm/KNb0d6PJeTSYUCG7puM6RTuqItSKMeYQSpPVLyopYnKimxB1MAuUFtMN8u28xs1M1+ra7KTdSye0rmf0gvowhZeSlKFFBqhRodFClYrfx1DVQ222PTMfUqhW/0ofcNOsIGyRYW8o8zjiOVGb42jB7oyUKIeebaAJHaNVWNrCLpdMoyM3WLWQdhQH3xR0gZ63q5hPddRVfJSbKEZqamyTQd0Qstp3jPb19s1+J9KE5UlLKFVGqzmP8ukLXulS1ilcg4NgAQlcOZkfZV+cCS7JUql9fz0gTlNw06dApmnwWRD7gq52R2llVbJFzeG6sZKpihswfqgNgk2HxoYBxRYk5fqQauuAKd5DZMZVucUDYkAww5B8xYxFt49dxB+VdU2lZqkmoN0qG1jygh1+WeAUpotk95TZrQ8Sg2i2cd+kSyXikFbZCHeJHgV8vSAsOYSpVDVCTYk6QXO8xm0CXN9GA5dh1LgF6d1f8phViMq5mylCk0sE00h1iMuGaJTVQ1qDT/MDNdKXkjKoJWnTKsX/mNxGla2nseVn3EWMyhTdRy8Bv7o3UivM9LrTcLSCsnbq7Kt6RnWTKvahbKjv3k+7WPo+GdFMsn2VAryqyKoaAK1gXZUEDKC3M+aY7P9YtTmWylHTYj/EC9M9ZXX/yjX9TkN3kSrNUHO8veoyoSR8TCnpuO1LWp/4VqwNh2nI5nqZ2WWdGALmsw1Q6hutbIT2joLaAcecEBQtrThv5qPCBcMX9Sm+jadRYW+MXpUKUJNCNOPMnhHXxDsX8T5zN/cb8mclVyb8K7nkkcOceVAsLUvTwp5niqIdYKWN667+SeXOCZWUKiVKISkXv3QONd1coMweJXLyxdsK5d66q5qPDlHYjiYQkoZrTQrHeUfZTwHOIYniQ7jfd4aFXNR2HKEUy7YmvIcVchwHOB03KMaap4+5TXbfUDknnzhc4vbhpy/UxY+5+xoOQ/WKGk5jQDy5f5guJci0Iww6UJosVIBsALkxoZZmhK3VhAAqBqo+g09YAxif+jtpZbOU0BUdyTreFMstQYWrdxYTXe1zAlviYU1bwyaxRlOZaG8xrZThrfjQQuRir8woIClXNkp7I52G0BPoK1ZRoLfrDQESrGZP+q4DRW6UbnlC22lAC1XzNDKTAaS40DUJbVUDVSqak8IFwvpH1iOpfJyWCFi6m/f3hCLo28VKdBuSy776QtZVRKuVD7oEspN1AOAAbx5juEls1WAttXddb0Ppt5QjGHgmqCPI2MN8PxtaRUUUk2cQoVQr02PMQwGGsvJK5aiXSD9StXvKFHXyj1A7mGCVFCRk5Yrl3JXxAdaiu6h3kj0jEzLVD6+4w9YmX5d0VzJWg1oofI8YZdJZZpWR5Kfq3hmBHhV40kcQYF11bCFjYoTczeHjMFJ4jTmI0XRmSDaVTKx2W+4D4lf4gXo/hPWvJDagdzXYb19IddLG8oDY7LQ7oHDc+sEmMQMmYBq8zHYrMqdcKialRrz5RBjDzqohI56+6L3HaHsJp9o6/4iUthr7xoltaj5fOFMtmUBiFoRpgOINtryXKHOwsnYHS3nSAcZYcbdUhRPZNOR4GGDXR1LV5l9tr7IOdf8qdD5w+mp2XUx1zbXXOM0QpTupSe6vILHhBg/EURRuJJGUceCQlKlE2qBWhHPb1glzCG2zWcdQCPAjtO+8WEAuY+84hxGfKKAhKBlFvKFgX1op4xoeMGTAVKNzQy+KMpI+itBKvacOZZ58B5RoZXpS+2w6oqKsq0pNeYvQjSPnUt2ElZ10SOe5h1LzZEgs61eAod6JgTpIAaa2Mk7RhjmIaLWhL7S65VEUUKagkUuOcJOmusrSw+iNW4dpyL8KxJopU25ZtdcyTcA7KHAiKenaQFSoBqBKNUPHtOXjn+p1S1KulFWDNLhi/qkV/9NOugt8TFqTUGvoDqTz5QJIEllAIr2E093xhRNY4UuJAR2dFE6n9I6quFxqT4nB9lsmRtPkzSYeoFwZzUfuyYvxoqtlskbbDmeMJmHqmqbjYjQf5hjJzGZJQrUaA/MwyvmJZCrXE8woV4gn1UefAQE+s30vw3HBPARdiaCkio8z7X6QumBpb/EaWnRwgEXIOLvwt6eXnBeBNVWNrjXkYWL0hnh68qCd9oWDvHuKWMelEqHHCts10BTuOfkYq6gpl0VGUVVc8a3tAuNE9YlQ8SEkEQ1xicqwwlQCqJqoH7V9Y8YproCKZBsLX7LaBmWriB8zCfG8QLjilbaJHADSNBOrbbZDZqhTnaXS9vDCB6VSrRxJ87QjMfgSrFV2RDuhjg+koHtBSf5k0EDhF3U73HuMTwiWWh1KxQ5VJNiOMM8YkSibUMpopRItqFaQKgwncAxLhaqL+zqvy3izEllKqju6ppsNotm5YtjLSiib/ACg/DcAdcRRaMiNUrX2QD63MMN8QNYJ1TsO6RZkhuZT17exJo4n7q9fQxrcCwNuZbWy05mbV2wlQo42sb8CNrRmU4VKsEdc6XVew0KD+cxueh04lsZw0lpshRQNVqA1UpRvSAOoKa5gZCLFcQZ/oqqVbogArXdSyoJAA0TCF5LOr0yFLTfK0M1uGY2g7pF00ZmT1TyKte0my0q2NNxyjNzGCLH1susPoFyUd4feRr7o1GbTTcwFxAkkyx3pDLoNWpVBPtuXV50FoEnMeU9q8pPLup8qJhVicnbrE6HX7J4GFRrCmyMnMrTGrCwYyclV6pOavA1hj0cmi08AuuVVULB0ym2kZ5DxEHMYmrRVFDnGJkBO8N0YDaMp7Dyw+UG42OxSrQwCzLq6yg2OvACNXLhE7LgXS8zQAa5kE/I/CBOkGHltOZBrmoFFO3KKAu2qSnNTaYpxEhztIFk2I4cxBc8MuHtD2nlK9AKQnlHildfeOUPulqMjMq2NA2pX86qwp21COHaQJjyukafptrJ/g2fzcjLqGsajpr/8AR/g2f6nI4/VEkC5aomokyG5ZtVMysgIG1hrGIxM5nAog1XregHlGgZeUWGyCrLl08h8BCzEZagTdXaG1KCO6cerEPxOL0tJlYn5JlOETmUEKqaKoDXSGnX5V2rtTn58oyraSFEZiDX9mGuGzZWDVRqBfnSPdPl2oyjqOmBthHc6c+5/fCEkwLHWx4wQZkiiqmhgefvfYxQ5BEnwppoQYC28MXOyyjmTC5smm+sNn0ksUrdPa9DCQCY/JsQITh7QdZzalknN906fGGCZbO42lXdLYUf8AjcfpCno3MdWoqUKpV2VDjX9I2mLYAtMujq7lYAzG1Ei9ztHi9bGJb6qE+ZY3MqccUo7nypsBALbajGxnMNl0HM6/mI7yWe0fLMbQCvpE2zaWYSg/+o521/oPSJ3UXLMbkigJVheATC+0lBSj2lnKn3nWNnM9S2hp910qypDZDdwVI5n84wxxN2YX9Y4pXmbDyGkN2nOvlXW0/wC1RxI3NLKPxhgO0VlXUaIjJ7pUhdVMspQoaq7zgA0IJtGenppb6ql0rPBZ+WghIy6UrqK11jSYThYmCV1CW0jM6fZA1pxJ2EeRhPe0Mew4jDB8LCk9ZMAhDfdp/uKF8o5c4In8ScEu6+rsrdIbQBYJQO9QbDaAncXLrqEtApZRQITrYHU8SYN6fTyAW2stQhNDS3aN1QxiYkWHAnz9101qPSCMOxRxlQWhRSobj93iakNHcjzv+UROHV7qknlWh90RsGuxL7XgiamXx2XmQUTKMiyKdcjSvFSN/OFmMdFHW050UdbHjbvbiRqISGVWjVJHzh7hmKuJFULKVoG244EaGHKuvYxTdhtZmVsnX4xZKyqlEACtY2Qfl5r/AFWuqc3dbHY81I/SK8SwNaGyWMrrXicbufIgXTAeyFMP3rFQXBcTTKrSUmprRZ2ymygIKxZJZdKQqrSwFtq1GVWnz90ZUpIPLhGqws/SpUsG7rIK2eaT30emoEMTIeKinxjmLQ0hSsq05VEgAjep1MPOlrdXS14UpSlJ2BCb3gLo2z1zraCRmBrU+ym5/KA3Zta5hZTUgrUaHSld+EMABizZ/UUMSFSa2CalRh303F5On/2bP9TkMcYlG3UpSz31C4G54Qv6doKTJg6iTZHuU5HK9RQLplnS5fcsmLm+kC0tpRlTQClYirHjS6EmlhHR0EvU5QAAYPsY7uorVO9okJFdY8ZniFZgBexHGOjon9/JfMp0LUIdxQmnZFokrFSRTKKR0dDj1GXzF+0niQRiFPCPfD7DMWTfM1mBFKBdPkY6OjU6jJ5gZMSH4lv/AM2BuqWpZpNCO0aqV7zpBPSnpw5MsttlAQE2JCtfSgjo6F+/ksbzFwpfEy6Z4iqaVBEAre5R0dHnzORuY9UUHYQlqbIRQDU3MG4Fi5aeBy5gcySmtAQoUIjo6Pe8/mDoXeBOzPaJCaCpoK7V0h3NdIS202y22EpAzKNbrJ420jyOjRnyeZmhT8TsNxoIcQrqwbhWvDbTSAcVxculRUm5WVa8dtI6Ogmz5PMEYkG9RT1nKJBwx0dEgzP5lFCEsz606H9+sMZPGKKBU0hXwr7o6Oh69RlHzEZMSEGxLMWxQKNENhsbgK1+EBSOLutKzNqKTyPy0j2Ohh6jJ5nseJANhGruOomQesl0Bwf7jZyE+aaEGF+H4mWXEuJHaQbX9D7xUesdHQsdRk8wjjXxGUpjwZeW6hoCoVQZj2c2tLQJ/wDE7kBAGY1Ve5r6R0dDP9RkrmK9lCeIfNdKVIR1Uu2lrs0K+84f+VsvpFfTjWTrr9DZqePacj2OiPPkZz3GPxoq8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6159" name="Picture 15"/>
          <p:cNvPicPr>
            <a:picLocks noChangeAspect="1" noChangeArrowheads="1"/>
          </p:cNvPicPr>
          <p:nvPr/>
        </p:nvPicPr>
        <p:blipFill>
          <a:blip r:embed="rId7"/>
          <a:srcRect/>
          <a:stretch>
            <a:fillRect/>
          </a:stretch>
        </p:blipFill>
        <p:spPr bwMode="auto">
          <a:xfrm>
            <a:off x="7071196" y="4429132"/>
            <a:ext cx="1715645" cy="1000132"/>
          </a:xfrm>
          <a:prstGeom prst="rect">
            <a:avLst/>
          </a:prstGeom>
          <a:noFill/>
          <a:ln w="9525">
            <a:noFill/>
            <a:miter lim="800000"/>
            <a:headEnd/>
            <a:tailEnd/>
          </a:ln>
          <a:effectLst/>
        </p:spPr>
      </p:pic>
      <p:sp>
        <p:nvSpPr>
          <p:cNvPr id="21" name="20 CuadroTexto"/>
          <p:cNvSpPr txBox="1"/>
          <p:nvPr/>
        </p:nvSpPr>
        <p:spPr>
          <a:xfrm>
            <a:off x="8715372" y="6488668"/>
            <a:ext cx="428628" cy="369332"/>
          </a:xfrm>
          <a:prstGeom prst="rect">
            <a:avLst/>
          </a:prstGeom>
          <a:noFill/>
        </p:spPr>
        <p:txBody>
          <a:bodyPr wrap="square" rtlCol="0">
            <a:spAutoFit/>
          </a:bodyPr>
          <a:lstStyle/>
          <a:p>
            <a:pPr algn="ctr"/>
            <a:r>
              <a:rPr lang="es-ES" b="1" dirty="0" smtClean="0"/>
              <a:t>6</a:t>
            </a:r>
            <a:endParaRPr lang="es-ES" b="1" dirty="0"/>
          </a:p>
        </p:txBody>
      </p:sp>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6150"/>
                                        </p:tgtEl>
                                        <p:attrNameLst>
                                          <p:attrName>style.visibility</p:attrName>
                                        </p:attrNameLst>
                                      </p:cBhvr>
                                      <p:to>
                                        <p:strVal val="visible"/>
                                      </p:to>
                                    </p:set>
                                    <p:animEffect transition="in" filter="dissolve">
                                      <p:cBhvr>
                                        <p:cTn id="10" dur="500"/>
                                        <p:tgtEl>
                                          <p:spTgt spid="6150"/>
                                        </p:tgtEl>
                                      </p:cBhvr>
                                    </p:animEffect>
                                  </p:childTnLst>
                                </p:cTn>
                              </p:par>
                              <p:par>
                                <p:cTn id="11" presetID="9" presetClass="entr" presetSubtype="0" fill="hold" nodeType="withEffect">
                                  <p:stCondLst>
                                    <p:cond delay="0"/>
                                  </p:stCondLst>
                                  <p:childTnLst>
                                    <p:set>
                                      <p:cBhvr>
                                        <p:cTn id="12" dur="1" fill="hold">
                                          <p:stCondLst>
                                            <p:cond delay="0"/>
                                          </p:stCondLst>
                                        </p:cTn>
                                        <p:tgtEl>
                                          <p:spTgt spid="6159"/>
                                        </p:tgtEl>
                                        <p:attrNameLst>
                                          <p:attrName>style.visibility</p:attrName>
                                        </p:attrNameLst>
                                      </p:cBhvr>
                                      <p:to>
                                        <p:strVal val="visible"/>
                                      </p:to>
                                    </p:set>
                                    <p:animEffect transition="in" filter="dissolve">
                                      <p:cBhvr>
                                        <p:cTn id="13" dur="500"/>
                                        <p:tgtEl>
                                          <p:spTgt spid="6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3" name="Picture 5" descr="https://encrypted-tbn2.gstatic.com/images?q=tbn:ANd9GcS2a38ztu4C1j99Gg_ZqykrSuCqyTqJ5hBylZEoigOjpnEJ3iAL"/>
          <p:cNvPicPr>
            <a:picLocks noChangeAspect="1" noChangeArrowheads="1"/>
          </p:cNvPicPr>
          <p:nvPr/>
        </p:nvPicPr>
        <p:blipFill>
          <a:blip r:embed="rId2">
            <a:lum bright="43000" contrast="-41000"/>
          </a:blip>
          <a:srcRect/>
          <a:stretch>
            <a:fillRect/>
          </a:stretch>
        </p:blipFill>
        <p:spPr bwMode="auto">
          <a:xfrm>
            <a:off x="4286248" y="1643050"/>
            <a:ext cx="2857520" cy="1500198"/>
          </a:xfrm>
          <a:prstGeom prst="rect">
            <a:avLst/>
          </a:prstGeom>
          <a:noFill/>
        </p:spPr>
      </p:pic>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es-EC" sz="3600" b="1" dirty="0" smtClean="0"/>
              <a:t>TIPOS DE ATAQUES INFORMÁTICOS MÁS CONCURRIDOS</a:t>
            </a:r>
            <a:endParaRPr lang="es-EC" sz="3600" b="1" dirty="0"/>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4"/>
          <a:srcRect/>
          <a:stretch>
            <a:fillRect/>
          </a:stretch>
        </p:blipFill>
        <p:spPr bwMode="auto">
          <a:xfrm>
            <a:off x="6500826" y="5715016"/>
            <a:ext cx="2214578" cy="642942"/>
          </a:xfrm>
          <a:prstGeom prst="rect">
            <a:avLst/>
          </a:prstGeom>
          <a:noFill/>
        </p:spPr>
      </p:pic>
      <p:sp>
        <p:nvSpPr>
          <p:cNvPr id="6146" name="AutoShape 2" descr="data:image/jpeg;base64,/9j/4AAQSkZJRgABAQAAAQABAAD/2wCEAAkGBxQTEhUUEBQWFhUVFxcXFRYWFxQVFhQXHRoWGBcVGBUYHCgkGCEoHBcXIjEhJSkrLi4uGiAzODUsNygtLisBCgoKDg0OGxAQGi0lICUsLDQsLCwsLCwsLDA0LywsLCwsNCwtLCwsLCwsLCwsLCwsLCwsLCwsLCwsLCwsLCwsNP/AABEIAL0BCwMBIgACEQEDEQH/xAAcAAEAAQUBAQAAAAAAAAAAAAAABgIDBAUHAQj/xABDEAACAQIDBgQCCAMECwEBAAABAgMAEQQSIQUGEzFBUSIyYXEHgRQjQlKRocHRM2KxJHKy4RU0Q1Njc4KSwvDxFxb/xAAZAQEAAwEBAAAAAAAAAAAAAAAAAgMEAQX/xAApEQACAgICAQMDBAMAAAAAAAAAAQIRAyESMUEEIlETFDJSYYGhQnHR/9oADAMBAAIRAxEAPwDuNKUoBSlKAUpSgFKUoBSlKAUpSgFKxdobRigTPPIsa92IFz2F+Z9BUL2h8TIy3DwMEmIc+XRlB9lALn8BUowcugT6lcsl2ntzEG0cRgH9xY7f9Utz+FUDcjaU38fGHXoZZpPy0FT+l8tHLOq3peuU/wD5KTq+IF+/C/UvUc3h3dwWC/jY5Q4P8NYs0p66IHuvubDvanCH6v6FneSbc6wsXtiCMXklVV6sTZR6s3JR6nSvnBN/Z4oymGupNwZZGaRst9AsTEpH76mo8+2sQZRMcRMZQbiQyPmB62109uXpVbq9HT69RgQCNQdQRqCO969rl+53xCgjw8PHDKkoYgooKwyKQs0WVdQAxDrYHwyAAAAV0XZu04cQueCRZF6lSDY9iOan0NKdWDLpSlcApSlAKUpQClKUApSlAKUpQClKUApSlAKUpQClKUApSsPau04sPE0s7BUXmepPRQOpPQCgMmWQKCzEAAXJJsABzJJ5VzveP4kXbg7NQyuxsJMpYE/8OPm/udPetXi5cbtp7RKYsGGtcnw6a5m/3jDTwjQG3vU/2VsPDYQgYeJVdx4m5tlUC5LMbgXtoNLtVtRh+W38HCFbJ3CnxD8fasjEkeTNd/Zm5IP5V/KpdgsLhcLf6NCiEixZFBYjsXPP8TXkO3GnP1UIaD7LSEqZTcEMiZTZexa19Laa1mYvh24hKxiMEyB7KFFr5ifS3Plqa65N/l0Rb/SZGCxit5gQx+9yPsf0rIxuIEcbyEEhEZyBzIUE2HrpWuw6iQArqGAIuCNOd7HWtnM6qpMhAUA5ixAAHW5PIVXNJPR2Lb7Pn3f34iY15pcOknBRLI/D0Z2ygtZ+arrYWsdLnnXPYyA3iBIvdgDlJ7+Kx19bGpx8S9jIJknhlVonHCaW5Klo1vG1xfMXjAXQWLRtUVbZb8LipFLwiVRsRIpSMFmUKyDmRoQTr5hoDaokizNIXU5I1RE8Rygm3IEtI2reYaevKrezsDLiX4WGRnexJC28Kjm7MdEAuLsSAKmY3PTDmOXEscRHhpYlxcT5ogkUl1V1XUhVbmSRflYa1m75bZgiWIr9HfK02HaLC2SJ8HICSjOlwHBCkWJ1v2NR5bSo61Ra3dj4cxwuMSAxzImKhOHYGJgitHMqMnMmMOxsfPCvO9SzG7lywMJ9mzNcagZsr252Vxow9Dz9agO0RjOHFjo4WjiwrGZGe6tIXZCzANZpQbLcgAWvXZNy8XhWiQK4Bk8UKM9i8bAumRL65QHQkdYmq+E+OiDT8Gt3e+JDK3B2khRhoZQpFj/xI+nuNPQc66PBMrqGRgysLqykEEHkQRzqKby7Bws4CTnI5B4bW8QtqQrW175TUL2fisZshsxBlwjNbsD6gf7J/Q6H15jrjGe49hP5Ox0rB2PtWLExLLA2ZW/FT1Vh0I7VnVSSFKUoBSlKAUpSgFKUoBSlKAUpSgFKVrN4NtxYSIyzGw1yjqzW0UfvQHm8O3YsJEZJT/cUeaRuiqOvSsbZm23GHSXHosLNcsEzusa2vd2y+EADVjZRfn1qMbt4CTGTDHY4aA2giP2e1l6Hrry9/LPAgAOa3LXoAovp7AXrpw8x+PjhiaWVgsaDMzenp3J6AcyRXL8NDNtvE55M0eDhNgv/AIju5HM/ZB9r4+0MXNtOXD4GLMscSrxWItcr4WkI6gWsvcn8Oq7L2fHh4lihXKiCwH9ST1JOpNWL2K/L/oGoxe0eDbDYKEXjABLApDCLAgd3NiDlX5kXrCTZZYPxJZGeYZZHByFlsQI1A8i+I6Dve5OtSWbAIxLWsxtcjrYWFx7Vj7NhzDMQRZmFj3Vit/xFIuKX7kJKTZTLh1hRcobmiAICSLkKLAcgL3PSwNYzYAOzGdhLqllZVyxlCWUga+K5Bv6Ct7WtxQWJmkdzaR41CkaBjZABbnc2uf0FRUrezrjS0VAW1rW7SV8RKqMhWCJg5zFfr5BYoAoJ8Cnxa2uyr0Bra1SwqdJkbIxvxu2uNwksJAzsoMbaXEi3Ka9ObD2Zu9cmn3zfFYMYIwvNPk4bp49Sugsq31FrltLWAuBz72wrjW9y/wCjsdOLWgxwEy+bKZUNpY3ykZkIdiVJtdlJtVeWClTCSemazZ+CxWOR02hieCsJEEq5QZmMYBTOgstgDo7k3PKs/c/Z2ASAriSqSI8kOIZ8jNID5ERXJZAyNcCNTexudBUV/wBPyDEBsKB9cscILKozOl1QqxUqGC2XTNyte5vWxxe7b4fGQybT+uGKMqMI5jcygAcF5L30JAK3Gth3rklFpVdlicrd9FiLfFVwzQPmmKlkV5ASGQZljYJYHy2uHYWPQnlvfg5t4R+BlztDdVF0VuDMyg2LW8s+TmQLTselRLfWGLOskUccIJaNoY7+EplOZtLAnMRzuct+Va3dran0bExyknJcpKBcXicZZOXYHMPVQa4Ekj6txuFWRcsg0Njz1B6EEciO9aWfasUrrhrB4mZonPNSQG8N/RlIJ7jvW12PizLCrMQXXwuRyLD7Q9GFnHowrnu2MG6YyWNWygNx4+xL2IPraRTr0171dhipOmVZZOKtFyHZ82y8VJwGLRSxsygnllIJLA2BK3tc9H76Vc2ztqV1Ux4oy5ULyhBw1UAjQ2tfzFbcxYXrcYuIbRwilbLMtyt7+CQaPG3W2n9D0rW4fA4eK3HDYiZQFBmBCJYWCpFysOQJubdasTjXuW/JCTk/x6IcdvSQsfo8jGzZxIhkfJyJDqGytaxFm079LdX3L3tjxwdAQZYcvEyghGV7mN1Jva4BupN1II1FiYttDHsxy+MItgQihQgN7FV5H261ifD3ZBg2kWikURyI2dFsUmAuVdDzUg3uhtb5VQ1ouha0zrVKUqBMUpSgFKUoBSlKAUpSgKXawJ7a6an8K5XsvZmIx+KM2PsI4iMqr4lPUBe59O9udterVFdv4FoWM0esROaWMkjK/SVCPLzN/wAfWuoEgw8NgNALaKv3R+/etLjcT9KcxIbQqfrXH2yP9mD27/5EVqsZvGZY+EjBDlzSyMcoSMXVizclINwe+hHMWv4nacKBcIlrsuVgbXCtdcgXqzAN7BSewPQWNku0O0Jbh+HII1L5Rw00IhRWIvY30ykgFtelTioHjsE0sYgjHCCj+zPEWaFSilVhbMFC3Hh0uvzGs4w6sFGY3PXQD+lcYLleGvajuL2o+JUx4QOqMcrYk+BQoNn4QPidjYgMBlF73NrElZxuira6NGplnnlbULHDABFmZjZUGpZmJ6lrAXOgBNUSbOWMGWOLiziwQyuzspYhSeI5JVQCScvQG1X8PsmFGDrGM45O13cdD43JPL1rNqxRK3I9pSlTIlt6gvxd2H9JwDsi3lw54ydTYfxFt18FzbqQKnb1iYrynS+h0537j50asJ0ziO8e8Gy22dw8LCfpEixnOT9ZFIpVrGRjmYC7DwjL+kM21vBPi1jXEyPIYwQpYiwB52VVAubC5Nybc6r3v2UMLi5Yl/h3DxHoYnAdCPSxt8qs7E2DPinVIEvmvZmIRNOZzHnb0vWWMOOkaG7MCSQt5iTblfp+1Xtn7PlncR4eN5XP2UUsfnbkPU10HAbhQYaZUx+eYsqsqoJI0uTyYWzsNDyqSbMxf0OR8oRIHClo4bAB1HlAY6a879tedTnGUYc6sjGUXLjZJvhFjS2C+jzC2Iwx4cqk621ERIv91cnvGe1Zm+my2cJPCpaWG91HOSI2zoO50BHqK5/urvdBHtRchsuJbhSWbOoJH1ZLW1Iey6HTO1djmpjm1UumMkFJOJxrB7xzLM0uFBtzaI8pANDm+7JpzHtrpUnwW24sSnHjXNk0ceVk18rfdN+V9DTezdZ87YjBAcQ6ywk2We3VSdEfnryPpUXzxxyBmWTDzsAHZy2HHsX8j8vNfWtXJT35M6TxnQ12pFiY2SIK0iKXyDKsmUWvdCfUDMLr6jlWD8OsZHI4cAqZo3dQw8pjkMUiZhoWB1PoR61qNkSLHIuJnmijWJzw5LIjzAqyOHAsvCvqCBmcqCNLFt7uLhpHladYVhwxLmLMGWSRnP1kqxkeBWKqbtztooveqZKlRdF2Turc0yqLuwUaC7EAXOgFzVTuACSQABck6ADqSa+f/iPvGNpSAK1sLC/1K2Np+jTN2vqq6GwuetVEz6BBr2vmHdrHYjDzH6LiJMNBGOLLZzLHFEDqMjizEnwqCLkn0NfRW7OMmmw0cuJjEcjgtkBuQpJKZuzZMtx0N6A2lKUoCxjcZHCheZ0jQc2dgij3J0qLYv4mbOVikUzYhxrkw0ck5PsyDL071V8T4wcGrsMwixGHkIsDcLKuYWPO6ki1R997cOoKxgra+VfBEnsSPL+FRlOEfydE4Ypz/FWbJt98ZL/qmyprE6NipI8MMvfKbk+1W822ZTd8RhMML+WKJ5yR2LyEC/sKxcDvdGwNoZHYf7o8UadyB+lVNviWHgwzDQEXIUWJspJNuZqD9ThXVv8Ahkvtc91SX8r/AKe/Dja2JfHY+DFYhpuA4RcwVdLtYhUsBcA+vLWujMtxY6g8x3rjm5W0JF3gnWRFQ4qNHZQQ1ssbEajQnneuyVYnatFbTTpnPNr4VsFK4YXwmJuDJoeC9stpARquU2vqLA3t159vJhFR1Z5JFku4RySb8OZYnBP8sIjb2ue9dM+LmPMeDVV5ySqPkoZzp11VR86ubI3TaMBcQyvEArnMBfMBbKwOgK8s4Nyuh5XqbWrOEDx+0MdiFhwWHbiNI2dmCExmJWUBC9rIoXxE9SVA7V21BYAc7Aa1EINupmJwGGjMdrcUngpJqT9WqoSy3J8WgN9L86zNjY6Zconl4mgD+FR4upUqBpfob11Y5NXRBzSdFzbm1ixfDYXWUjLJIPJhgR5mPV7G4Qa8ibCsnBRKiqiCyqoVR2AFgPwrUbGFowbWLM7kWsbs7NqO+tbRHq6MKRVKdszKVSrV7euHT2leXqlmoDxzWO5qt2qiNCxsP/nrXThzT4g7GCyQYgRK/CkC2YBlMcjBlBB5hZbrb/jrWLtnbEbGOSRnRY2DAFgqLbL4IyLEag+1x2ro+/Oz1OFuQTGhtNa1+C4yySf9Hhl7/VCvmfa2HkjmkjmOZ42Kk3uD2YW0sRYi3essknK/gtcLpsmm2viDnb6hC7NoC2awudApY5m99PS1Q3am0ppWtOx0t4RYIOosF0PvrV3Yeyp53UwQNMAQT5lj9jLcBfkb11nYvwtbEmJ8flihS+XDw5kBva5Zz4yTYa6GwFSbb7JJJdHGcLA8jhIQzSfZCAkg6WbTygGxvyFfS+6k2KeMnEm6/YLABz6+EDTTqL61v9m7JgwsfDw0SRJ2RQt/UnmT6msDHbWVJ0hcW4illckWLA2yW+Y19QOtdXVUcfyXJqwZx319DqKzJjUWxu8AillSdWCqV4RVWOdSiE+/iLa8tLdK5GLl0dbS7MT4m4EPho5lFjGwBtp4HsvTswT86ne6O0vpGDglJuzIA/8AfXwt+YNRfEzJi8BMEOhjfnoVYDMoI6EG1QjZ2/xwWzJIYjed5DwjcWhR1W8pvoPFmtfqb8gas/wp+GFvo2Xxm35BLYDDtoP9aYddARAD8wW/7fvW5Qk7yOqRqWdiFVV5knQACtxtjYSxrMS0plgC8VpV+rlZjYmJxqSTmtmvmVS1xyqvYeA4ShwwSaeMlHI/1XC2tLimA5Mw8KDmb/zCqiTVEy+HOwIpsSIWZWjwzcWU3H9sxa28K/eigzAf3nB+1Xb6iPw83aGFgDshR3UBYybmGK5YIbfbYku56sbXIVal1DgpSlAR34gxZsBMO2Q+9nXSud4aMQsrSwtxGcZIs8RWJB/tBna9r87kkV1bb2BaeB4kYKXAF2BIGoJ0BF9BUC29uVFHGZMdjCoJC+CIF3Y6LGisXZ2JOgAJ9KryY+fktxZeF6IhtDbpllYyzGCJGBIB4iGwsoYxnuCRr0pjN+MMA+V5mZ7+OOKzLoBoZSABoPzrc4L4YRSMZcSs8cdhw8OZV4nfiTugsrH7i3y6+LXTe4PcXZ8flwkRPeTNKflnJ1qH28fJZ9zLwc13Q26ku2I5oldjwnA4pEjBgCQwEQ0Fri3qa7thMdMULTZIwBc36DqWufCKxY4Y4ELBY4lUEtZVRVUaksy2sKvYXDfSgHcMsFwVjYFWlsbh5AdQvUIfn2F8dKkZ5O3bIf8AEPGiWXZwfwo0pLFlZPDxIlzFW1AyknWp3vKGOExOS+bgS5bam+RrWHe9c/8Ai2P7Vgx0sf8AGlTvE7ZERUSAlWv4hqVtbmvXn019KulFuMa/chaXZoNn4YuQkfQfIAd6qw8wYXU3GtjrrY261J8HjYZL8B42PUKVvf8AmA1HzqKHBfRuHAWzssSktawP2e/cE1bHJylRRLHxVmcjVfV6wY2q6r1ZRAz0ltV8SVrQ9VLLUHGzqZsC9UM9YoxHehlrnElZcZ6zdkqPEevL5f8Av9K1bPW42RbJpzvr7/8AyoZNRJQ2zNYX0NRGT4cYFpQ8kQkVRZI3CsqDmFBtmKjorEgcgANKl9Kzl5Zw+ERABGiqBoAoAAHYW5VepXjGgLMzVHN6NmCeO4/iRhilut7Er88q/MCt9M1YcrV2MnF2jjSapmm2PtDjQq99bWb3HX5ix+dWtpYRJRaQXANx7/8AularARNDjZIlNkYGQA9VNyth3DZh7LWHvDvPlZosMAzro8h1SM/dt9tvTkOp6Va4Pn7POytSXH3FV1GIxES6KUhdgDpc8QEEdBZFNvWuWYvANK6hctjmETBlIJ1uDroxyjwc7a9xUy2XhmdZgGu75WYvc8Q31DkWNiNNOQ/CouuGDmSMQsSt2NmLOqqVXhuDbiqAoa6eLQDmL1LKnFcWMbT2jBw/hZUxxlaGElo4RnZWkPKBQNI83hvoDYEAa11L4b7ttNM+IxQByuHlP2WxC+TDqOXDgFr9DJ/y6jO7my/pE8bYdGjlkLqmZs4jAYcfEjMA1kv4c41kdQB4Wt3fZeASCJIYhZI1Cr1OnUnqSdSepJrOWmVSlKAUpSgFRQbHljxDYiWM4uS7LG4dEaGJmP1ccT5UXS12zXa2vQVK6UBH8RtaJdJg8RIJ+tjcItjyMwBj+WfvV3ClGGaN1cEjxKwZRfoCCbe1bq1Ys+zIXdZHijZ08rsqll9mIuKAok2Yj5eIM2Uhgp8uYcmK8iR0vy589azGYAXJsBzJ0AqquS/Erbspxn0V424aqrouYBZ76cQ6ahTdcuvIG3KrMWP6klFEMk+EXKi18TNt4XE4nDRwzAyhWyizqjF2QRgSlcupVgNbX5kVKNtTiRI5F5Et6fIjoQQRbuK5dvru/wDSImxYkRWjhs8SlmuEsFKMQtrLqeepNqvbo72TSZ1xZuJXV45MqoOIfCRlFr5udxpf3q6NwmovwUuSyQ5Jk4RtQdLqQVNhdSORHat1isfFMFeZ+EyAjNa6uCV7cjcDT1POo+j1kYcFmCrqSQB71fOCeyqMmtEz2Jg0Ch1YOW5MOVvT9av4jZkbm5BB620vWThoQiqo5KAKuVgc3d2bFFVVEY2tDwpFA8rLcc+YPiBPsy2+dYvEqWzwK/nUNblcA26aVGNs4MxuSqnhkAggGy9CpPTv8/StGLJemU5IVtFgyVSZKx+JVJkq+imy80vrWZsfafDaz+VufoehrUs9WmejgmqYUqdo6MGvqK9rnU+1J+DwY5Mik6sP4gSxuqN9m5tr0F7a2IwcRO7OjvI7GIARAsbRkC2YW5tb7RudedZvtpWX/XidSvVmV6iG6GPlMrIzu6lcxzsWK2IAsTyvfl+1SaV6qnBwdMthJSVoolesOVquSvWJK9QJGLioEZgzKpZfKSNR7HpUJ3uaNGihhRVsGkfKFWw1VAQO5LH/AKKl20sckSNJIcqqLk/oB1JNgB1Jrm2KxRlkeVxYudFPNUAsin5an1JrR6eLcr8IpzNKNG23bH8Q/wB3/wAq9+H+70WOkxPFDXQIyOrFHR2aQghh3Cm9waowD8PCyP3zEfIWH51KvgxhMuHmlt55AoPcIoP9Xb86tzPTOYVo3u5e7Bwgd5SrTSWXwFiscKk8OJWbU8yzMdWZie1SelKxF4pSlAKUpQClKUApSlAKhnxQ3fbE4XiwAnEYYmWMKPFItvrIhbU3GoH3lWpnSuptO0caTVM+UJNvTYpuGrmKI6sV1bL1vyzc/LoNa9xOIzZssmYqDqSqsba28OgbTkOtSX4pbvf6Ox5njS+HxWYga+CQ6uotbrZwOuo6VB0CsSuHDF3IAABtqbXJPlFz7VZLJKW29kI44wVRVHVN1tpPPho5JVKsRa/RwOTgdiNfxqZbpKWxAPRVYn8Mv9TWp2rgRCUCeTKFHoVAH9ADTZG0TDKrjkNGHdTzH6+4ra05Y9fBltKZ1ClY0OIBAINwRcHuOlXhJXmm4rrwimal6A1GP2Cj6x+BvTy/h0+VRXHRGJzG5GYAGwIOhvY+l7Hn2roEkgUEsQAASSTYADmSa5hi9pfSJpJ1FkcqI78zGosrEdMxLEDsRWrBKTdeDPmjFKy6z1baSrLSVbaStiRmsuO9WXeqGerLvXUiNmz2HtBoply8nKqw6EEgflzqcySVzCOcqwYc1II9wb10FMRmUNYjMAbHmLi9qx+rjTTNXp5aaLkr1iSvXsklYsklZDSRHfXFlpI4fsoOK3qxLLGPlZz75e1R1vSttvWf7Uf+TH/jmrG2Lh88lzyTU+/2R+vyr0MNRxmTJuZe3ik4WHSPqbA+w1Y/jb8a6xuRs36PgYIyLNkzsP5nJcg+17fKuV7Own07aMcQ1jQ3ftkQ3c/M2X5iu4Cs+d6SNEFSPaUpWcmKUpQClKUApSlAKUpQClKUBpd7924toYZ8PNcXsyOAC0bjyuL/ADBHUEjrUG3i+GsGG2f/AGRS0kJMkjtrJMtvHe3YC4A7Eda6nQiuxlxdg5Zu/jxjMLkY/Wx2BJ7jyv8AMc/nWuYkEg6EGxFebzbNfZeNE0I/s8pNlHIDm8PoRzX/ACNbTaUKzIJ4DmuLm32h3t3Hb9q9DHJfwzJmh5M3d/eHh2jl8nRuqfuP6VMllrkokqebvTH6PHc9D+FzYfhVPqcaXuRLBkb9rJEJaq4ta8S15JiQoLMQAASSdAANSSfashpKN6TmweJB/wBzL87Ixt+VQEyVnbxbzLiYeDhxJlkK8SRlyLwx4ioDeI5rBfLazHWtPxK3+mg0nZjzyTaovtJVDPVhnqhpK1UZ7LrPVpnq20lWmeu0csvRG7qO7KPzFdCkkrmfFINxzBuPfpU6gxYdFcfaAP7j8ax+sXTNXpX2ZEklYWMxSopZ2CqupJNgKqkkqL74PGRHnY5wboguc3K7FeQsPtHle3M1jirdGqTpWaza+0vpEoMakKFyqSLNISb3y81A6X11OgrMxUow0Fh52/xdT8h+neqdl4UIpml0sLi/Qfe/ar26+yG2li8zg/R4rF/b7MfuxGvYX9L7NRVeEURTk7ZNPhRsHgwHESD6yexW/MRDy/8AcSW9stTuvFUAAAWA5AdK9rHKXJ2aBSlKiBSlKAUpSgFKUoBSlKAUpSgFKUoDB21sqPFQvDMLq46c1PMMp6EHWuPxvNsrEGDEAmJjcMORHLiJ+V15/lft1arePYUWMhMUw9VYeaNujKf061ZjycdPo41ZzvaWzw44uHIYMLkLqCPvL+1bTdbFkw2P2GIB9OdvzqK4iDFbKlySrnhY3DC+Rh3U/Ybup/Y1M9iYiGeLNAwvclhyIJ+8vMHTn1rRmneP5KIY+M7NiJa1G92KUYSQML58qKv3mZha/oOZ9Aau7RxYgRnl8KqCSe/oO5PICoPtDakuIKGUKipdlRbmzEWuznmQCRoBzNUYcbnIsyzUUXOJVJkrGz0z16x5pfMlUNJVkvVJeh2i6Xq2z1bLVSWrjZ1RKi1SPdvE3iKn7Laex1/reoszVlbPxMozLAAWa2rAkLa+vMDr1rPnXKFF+L2ysl0+ICgliAALknQAdSajqRCWRsRKoRMoCBtGZVzHO9/KDm0Xta/aquEIlzYqVnN72YnLfnog0OvpVOzdnYnacmWEZIVPidvKPe3mP8o/zrNDHx2zS3y0WI4pdoTrBhh4b3LG9gOsjdgOg6+9dp2BsaPCQrDCPCNSTzdjzZvU/sKsbs7vRYKLhxC5Ni7nzSN3Pp2HT8a3FV5MnLS6JpUKUpVR0UpSgFKUoBSlKAUpSgFKUoBSlKAUpSgFKUoC1isMsilJFDKwsysLgj2rmm3vh7LA5n2W7AjXh5rMO4Vjow/lb866hSpRm49A4s+9LNaHaEWUqbklDzsQMyHlzvcA1cbZkUozQOPkcy/uK6ptjYcGJXLiI1fseTL7MNRUD2n8LipL4GcqeiyXHyEi6/iK0Y8sV1oqnj5EYn2TKv2c3903/LnWFIrL5gR7gj+tbrEbN2rh/PCZVHVQJf8AAc34isJt53TSaAqetyV/JlrSsjZS8BrS9eF62X/9PCecTfgh/WqTvLCOUTfgg/WnN/Bz6TNeqseQJ9gTWTFsuVvs5fVjb8udXhvIz6Qwlj0sS35KKzMNsvamI8kDRqerAR/4zf8AAVFzZNYiwuy44xmmcfjlX9zVmTbOojwkZZjoAFP5KNWqVbM+FrMQ2Nnv3WO5+XEf9BU72LsDD4VbYeML3bm7e7HU1RLNH/ZbHGkc+3e+HcszCXaLFR0iB8Z9GI0Qeg19q6dg8IkSBIlCIosFUWAq/SqJTcuyyhSlKgBSlKAUpSgFKUoBSlKAUpSgFKUoBSlKAUpSgFKUoBSlKAUpSgFUPGDowB9wDVdKAwZNkQNq0ERPrGh/Skex8OuqwRA9xGg/Ss6ldtgojiC+UAewAqulK4BSlKAUpSgFKUoBSlKAUpSgFKUoBSlK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153" name="AutoShape 9" descr="data:image/jpeg;base64,/9j/4AAQSkZJRgABAQAAAQABAAD/2wCEAAkGBxQTEhUUExQWFhUXGBcZFxgYFxwbGBkdFxgXFxccIBgaHCggHCAlHBQUIjEhJSksLi4uFx8zODMsNygtLiwBCgoKDg0OGhAQGywmICQsLCwsLywsLCwsLCwsLCwsLCwsLCwsLCwsLCwsLCwsLCwsLCwsLCwsLCwsLCwsLCwsLP/AABEIANUA7AMBIgACEQEDEQH/xAAbAAACAwEBAQAAAAAAAAAAAAAEBQIDBgABB//EAEgQAAECBAQCBwQIBQMCBAcAAAECAwAEESEFEjFBUWEGEyIyQnGBUpGhwRQjYnJ0sdHwB5KywuEzQ4Ki8SQ0U9IVFkRUZIPi/8QAGgEAAwEBAQEAAAAAAAAAAAAAAgMEAQUABv/EAC4RAAICAQMDAwQBAwUAAAAAAAECABEDEiExBCJRBRNBMmFxgUIjM5EUJKGx8P/aAAwDAQACEQMRAD8AwUmPq072H7p+sX/v97CK5L/TRX2Ryr8zF4+PD/8An9Y+qxAaB+Jwsh7jPE/s/wCT8o9p++PzMSA314129dExJIvy48eVdT6Q0eIst4i3E5HNcXI1H67D3x50WxQNksOdxfdPAw1y2pT0/wAD5wgxiRIOZItx4eukTZsZQ61+JRicZVON/maSblyhWX3Hb9+cV0p+/wB/CJdHpwTLPVqP1zYt9oDlvEig+XHl+nkIdjcMuqRsChKtyJADbSJD9/v9I7L+/wDHzMSA/dfyPyENBEEzkxNAiIH7p8tolWnlB2sDeST5xy3gkVUaCFU/jKG6hJqeWkLWmH5o1PZRxMJfML0gWZQnSkjU5oQrEOkPhaBJ0iqTwR145niQOG5htI4W1LjMbnifkIYsMreuOyniflC1xkm3/wAQm6hcYrEP3KZVttoBLaaq5XMMWZM950+SYkwlDVmxU7qOsKsWxxLd65lQ4lQJD35TSbxvMTqUCtkpEZt/FlPr6tkE8TE8LwSZn1BSqoaj6PgfR1qWSAgVO5OsTNnlK4kxCuW/4EzmCdGFChcuTGuZl0NCDVJpoKRjekE4tJNKwILZjUTkGkgnmMsQxIk0BtCSZbJMLZGeWpVDGkk5YrIrDwoxCSurBt4LJ4cVQ6lsLCBpDJmWSgQNNzNoQczO20b7YQd0Am10tCWZXBsy7WE02+BFWNZOLLbQGedsRCbpybyf4Nn+pyC8QfABPKA+nJvJ/g2f6nI5frAFJ+59H6YhUGXSKPq004Cp4eZPyjyfHYoDQa10r8zFcs+qiEhJVRIPE6bDb1i7CJdL7qiamhrlUbU5q+Qi1GtAPtEuulix+Ib0feQ8goIAcGnP009TEXWiCQbEa/5V8hAuKpLTgcSAinhFgR5amHjqA82HkjtUuBr7tEwakiTPQOscGLctKD4U19NTHjrWYEH/ALfIRLj+e3v1V6RNA/wKX92ifWGHuFTNxuJlXUrlng4nVJrvcfpG1DqZhoTDeuiwPCRrfb84VYnKBaSa341r6V39IXdHMWMo7lWKtLNFAjSu9DvEbXhb7GWN/uMd/wAhHqKVA24Dc8aHXzNoll/yfl/2grFm0tdqv1arpNTeu1NVflGWn8bObK2DU2AF1ens+Qh5zKosyXHifKdo1mZxLdam+w3HnsPWET067MHK2Lb009TBclgK3O0+afYGvmonu+sOfq2UgABKdgBc+mp84C2yc7CPvHi+nuaLcO6PpTRThzK1ptDUOknI0nMrl3U+cWy2HuPJ6x1RaaP8yvL90g1DyW05GU5E7q8R51h2MKBSj9yXNkLG33PiVtYalHaeVnXsnYR7Nz9qrNEjQaQqxXGUNb1V+94CwfBJjEFZlVQyPEd/LjHnzKv3M8nTM415DQkJrF3Hl9UwCSbWEajoz0BoQ7MnMrZO0abAOjrEqijaL7qN1GHKU+cRtkZjvHHJQ049h5+TPGWQkAJFBpQQNNYkhCurKgHCDlB3jPdJukykLWw12XQKgnRXlGYn8V+l9Qopo4DkWQaKB0rGKlneLCtXgTYdH+kilvLYeGVQ7vMRLH5ErNUwglcBmGJhpSvrBW6twDxjcS0gEEqqTXjtB2MbWIrJj1EBZmsKwPtAkRqUISgCmsdMPBGlITTmIX1jxLZIFri53MLnJzaFUy9FK5mogB6YijHhqSOzOZ009wjM4hMGtIdOOQpnWQbxSBUs6ZQp3iacczJME9Nh/wCT/Bs/1OQI83rBfTY3lPwbP9TkcT1a+2d/pKAMbdDm2i1UD60C+bT3amKlypDxWFFKxsBevIaAecS6MyyGwlxSlZ6CiUeW52gyZezqKqAfl+qjF+JewficjISuZiODBZVhJcLj1XT50A+8fkIKfm1KSEiiUVskDs+iRc+ZikDbjy7XonQesckb8NtB/wAlb+QhoG1QCb5kqGvMe8eatBHhNq7H3HyGp8zE6afDj/xT8zAc3iKW67qGor/Ur5CPFgu5mqpY0IZoa6EDUkVA5q0T5C8ZjHVNE2I8+fLj5mPHJp2ZVlbFfIZUD0+cN8KwBDfaXRxfPuJ8h4zEzOcvagliKvT9zHfxAcNE0+wGlKysJPeUO15A6mHUjhrbI7IoaXUe96nRIiyZnQi11K2SO9y07o5QSxgxUA5OEoT4WUntEeXhHMxqouP7mJfK+TntWCM9Y8rJLjORqvwD1OvrDFmTaYuaPvHVaroSeAT4jz0ix6bqkIbSG29MqfFzPtn4QnxHE0Ng3BUOJqP+Sv7RB/dopbJ0oIwnZ2vbcXyNfytY+QjNzmMLdUGmAoqNgEjtHz4RfhGCzOIKrUts7uKFAeSRvH0TCsIlpFslNEAd5xZoonmdhyid8xOyx64VxbtuZnejPQIJo5N9tdRRGqQeB4mN4ygJFEgACwGlOUcyoGhBF6EHY+kLOkOPIlA2VpJzqoSPD6bCAgsz5DZhuIT6WW1OK8IJIGtuUZLpLjaX5RuYl3S2c4FOdd4G6XzI6xM1LudZlADzYNRlPKFznR97qnHZcBUu4kK6s613oI25qqBRP/vtKMen3HLvoyrSUlDqRYjmY1o6JMvtNuNnK4cqysb+kMcAl0PSaEuM5UlNClWtocMtJQkJSMqQLDhGs9ihBJ/UtZSQkAmpA140gadnwmwNVH4QHOYj4Eep4QmfmvCm53MMTEW3Mjy562WXzM1zqqM/jkwQKgwZMTARYXVuYSTz+YGsWIoWIxKS1meYbi9bGDH3IyD1UKqIbSk9mFIYsuy9L/JYYt6KFuRS47A7r0MJAE8uPip01QAxDpxrKfg2f6nIAmpmoIg3prrKfg2fzcjg+rNq0zsdGhUG42kbso37I1sPRI73nBKfcfer9ECKcM/00H7Irl1PmT3R5Rc6oJTU5QPPsem6jHRx/wBsE+Jx8hvIQPM9I8vjlHmdVnyip6YQi5VThaqvROiRzMK5/HAkkJr9497/AIp8IgCWw15/tHsNk94m5+ZMA+fekG8oXph9WQ0JZPY0pZyoFjolOp+8rU+UXyHR4rIU/UbhtOvr7PrDrD8PbZBDab0uo98/+0RxmsxyMp6xwnQd0eZ8RgRivuc/qac/8cIr7yzsNpoMqUi9PCPmpXwiMow9Mk9UMjeinVdn46DyEHS+DobVnnFFx3ZpNKD7x0A5RbNTinMooEpHdQkdkfdTv94wVFuOJOWCHyZ7KoalhRjtubuqF/8AiD/UYFmZjVThF9ySb/mo/CAMQxdDddCfPMmvM+I8hpAOF4VNYgrMjstiynV2FOCf0ELbIqChzDTA+Tuc0JCfxhbiurZClKVbKBVR92g5CNJ0Z6CUIdnaKVXss17I+8R+UarAOjzMmkhlNVEdpxXfPG/gTDQJpTlewp/LX8zEzMW5lGoKtJK23EZurCgFAdwUBSPujuj4wJjuHNzDDjbtkUrm0CSNFchzNzGa6TYcpmdYmJZSUuukJUgqoFDjfW28bdYqO7WoNUDc0uKmx8zAXN06SGmJ6MsTDmHOoQ+klKilpaTUkDblXjrCqYxt1+RUyspD7Ch1iV6rAPP/ALw5/h4tqsylCFtOBwlaCahKdqcDreG+M9GJeYDhKAHHEjtjUU0P6k6xoM1iAxsRG/0R61ovt1ZdcaTVsEZa05RqeidRLAPHM80khSE6kDSPcGkCwwhpSy4Uimc2ty5QvxRwyzqZlGxoscU/rDdOoUIj3KbfcRozirKkghzIoq7qrZfWB51S1lQbKShJ7SkqrWvCBekEm06lMyinUKuumoPCMo7LFfcUW0Vr2TQcodhwhhamT5SASjfoxxOlYPVhBQNanfnC6am0oBSi53MUPdJ5lCiEKDnZy9tNbcoET0kl1Fpt6XoE16xTZoo15RTqbGaYQV6PXuJQ/MQK47BjhlVoq2+pDinMqW1prRJ4kR7P9GZlvOcoUhFDnBoFA8AYZ/qEO0oXCF2MSTYqIAZdKTBa11gOYTA5OdQlmMWKMZddUVgB968UtPnSPclTA+5q4hDGFO8khFYZdMxeU/CNf1OQA4ugg3pnrK/hGv6lxyfVKpZVguzGCMVQllI1oka2QDTh4oTpeemVUbSpSvap2R8kiDMM6PlYSt1dagZUJuoj8kiNI2hKEZUgJQnYWRX7S/EeQi3GrMovYTmtkxYmOkWYowzAUI7ThDi9ye4D/ceUM5mbDdCo32pdfonRI5xXLuuPKCJdBWr2yLJ+6NB5mGcrhrMsoqWQ+8Lmp+qQeavEeQhgKpsgk7MzHVkMClsKdfTnWeoY4nVXzWYZtTCGk9XLJKR4l0HWnz2QOUUzE0twgqJJ8IFjT7KTZsczCfEcWQ2DSiqa37APM+NXONoDuaB3PskNmH0oGZRAFdbn3JN1H7UIMQxlS1dU0FEqNMoutfmRtyEWYVhU1iKypBojRTy7ADgP0EfSejXRliTSOqGZw6uqHbPHL7I5mJsmcnYSpMCYhbbmZfo50BJUHZ7UAFLI0A2znQDlrG+abAACQEgCiQkUA+6n+4xLKPMcKFVVf3q56CIzswhpKnHVhCAO0VK34E+I/ZEIuExZ+ZJI8uVqgc/tH4RySCKihFeOa/8AceWgjOq6UScylLQeUkvhSQQMqk0tf2U8ANYb4NhCJVlLKCsgCpKjRV96+EHgLxmqeK6Zlf4kts/+HLvWIX1gHWpANAD2gTxA2EbVoghJCsyaCizcqt2SeJ+zpGX/AIhdZ9HbKGg4hLgUtJGwNqDwg8dTGikXczSFFBbqkHqzbIKaAbDnrGVNc9oIiXozKzTT8yH6LbUrMlw0BKjoKbkW7OgjQK/77mu/mfgI7Nx4HlbhyT8TC6exAIolPacOieHCoGg5bwxVuKfL8y+cnktJqo3J7IFyT8/Mwjnn6jO9T7DQ4cTFM1N9SSpZC3jsbpRyI0qNhC5dadY8Te4B1JizFjo3IcjXtC+jGJlpxTMxT6M/pXRKjpTgIH6VMrl19V/tm6CND5mEeMzRdHAeGkaTAZ8YjLGTdNJhsVbUdVAafoY1/wCk+ocHmVonuINXImMdmQbVuLwrxFFwsVr+frHuLSy2nDmGVaSQsHbnG9UuVGGBEw60SsZkKQntg7W1gcubUKMrVfboie4O/L/QlTEkwlx9A+sDl1J4kRhMU6QzUyr6xxWWtMqahI5Uh0xhD8oyJuUfC0rSQsJHdG9QeESYxplyVUzNIyrT2m1pRQqJ/OJALq5q6VJYC/8AsTPZ4HmXIeYlgZQwl9pYdQR2qC6TzjOhpRPaBHIiLXymqWMx6W3kmU3gkmPAKQO+9tHhWMQ93MjMO1sIddMjeV/CNfmuEiG7Vh10z70r+Fa/Nccr1DhSZRj22jtidShlAFFKKU9lOmniX8hDOVwFa0hybX1bZ7jYFzySjbzi7BkMMMNqbSFuFKSXHE9hJIrRKPEecTmHVLVVRUVHavbpzOiEx0k1FB+Jwcjqrmublrs9RBaZSG2x3gDf/wDYv5CFz76EDMogCnZNNfuo/uMBYjiyUDs0UQdf9tPzWeZhVhuHTOIOEMg5fG4qwA3vsOQjz5FTibj6Zsnc2wnmJY2pR6tAJzHupuV/eVqfKNH0d/h+pzK5Ok3umXTZVPteymNV0Z6LMSaatgLcOryhUk8G0n84e01r5qqf61jX7oiVnZuZWWCDTjH7lLLSUJCUJSEJskAdgH7I1WeekBu42wmYEspwB5QJKSbcs6hv9kQvw/pey5NuS9FIIFEqV2SojUAHuJ+MIenGDtzKPpcmtKnGTlV1ehKb9ka1HtGFE/E1UN93+ZtMYn+oZW7lUsoTUpTZVP7E/GMNgcqcYWXplyjbauzLN2HmeXFUH/wvdS408tbi1vKV9b1hqmmiezqo7U0hPjLC8JnA+0D9HestJ0FTdKqb70jCb3jFXSSo5mi6Z9GEvMIVLpCHGR9WECgIF6DiRTvRbgeITT+H5kthL47LZXoojVVNzzNoVvYvMYmpTUlVmWoA48qxI3Sn2U/ZEa/DpJLDKWUqUoJT3lmhI4/ZTy1MaBZgZLAo8zsOQ4lpAeUlbo75SKpKt7+I/AReo+u1r3/uPwEcpdjwp90Abn7KfiYRPzxeJS0craQc7hsKb09lPxMORbkrtpEJnJ8lXVs9pW51CTua7q+AhHMzgaqGlFbirKc570Jv/wAvdEJudGXqmagGxJspQ2Nu6OA1MCurSzc0U7w2TwqPyEVpjqTMS0ko9WM7l1G6Un8zwHM3MJp6dUs1J9Dp5U28orm5lSiVKNSdSfyPH5QA45FI2jceLzJPPawtksYWy6l1NloNRzG8SmZmhpcmAXlEjMAQRpEudtQ7Z0sGKhuJ9VxDDUYo21Ny+UOgjrEq0NNQRGR/iK4rr0N9W0MiBRTe9fLTygHon0mMo5moVNr76B+YgLEZlLjq3EIKEqUSEk1I9YlVdZozy43Rifie4bi0ww2tttdEL7yTf89Ie4jjEtNy6A99U+g5RlTYjjGYWugvAoBWrgIM9opY32g5s7GajFcPmJNFGXiplyhzAdknhBOLTPWyqHHWlIdTQBSU9lQ4nhCWXxqYQ2lpKqoSrMARX08onjXSZ54UXRKfZAsYMEJ3byf2sjEcbHmLZh33xUy1uY8ZbrcwVpHkvIbMquthPHTaGPTI3lfwrX5rhQo18oa9MdZb8K1+a4h9QNhYzEOZqZSYS2y2pZKewmh1Wq2iU7DnCLEccJBQnQnuDWu2ZWpPKGv0PrGEUsrICEg1UoU1J8IjJLQptQcSaEGoIuAQfjFrFggrxOXgxoXYnm5uOjnQJTuVydJSk0yMpstfmPCI+isS6UIDaEpQhOiRZtPmdVq5Qr6J46mcYCxXOKJcQD21HiVeFMZb+J8pMJ6uZacV1aDTKmyUK4pHi+8YmuNoudJ2n0IC471TbbOrmTo2IjmAyiwv2eBP2E6qPOM5gXSQTEkp1OVTraarQpWVIUNFLUbmvsiFHR7o+/NkTk4+sLUD1KGjQpB3GyEwJJ+JgxV9Uo/iX0azpVNs95NngDUjmSPFxAht/DOYZXJ5WkBKxUOpBGZddVqOyaRmMCxJeHTi5aZOZpwmpNVDteMV7xPGG7PRGYl51bsopCGSnMCokpvokgd4705xirvGt9NH9Sqa6NzEriKHZFOZC6k7JA1UKnQcDDuUYenWphucZDbZUQwNSDxHG/iMH9GZaaQ0RNrC3VKKsugSnbMeHBMNledT7q/+1MFpES+UjaY/oFhkzLB9l0AMpX2Cbkq+yB3o0828EJJUQBqampr/AHK5CwiufnktgVudgLFX3fYT9o6wkfcrR2YPHq20291dBxUdYdjxmTZctmzPZmYL1VLJbZBqa3UsjSvtK4AWEK52cU6QhsZUVskXPr7SuWgiDkwt9Qp3RWgTZIHBPD70Czk6Gxkb4GqhavEA7DnqYsVJMbJoS2ZmQyMqLrOqheh3AO5/KEL751Jrrevz384g89v+/dw/OKF1Ol/3w+UOAqU48enmRdd/fDl5QMtdYLVIOKICUmp5aQaOjgQB1jgB1O9IxyeBHhkG9zNMCqla1rFzraiQB6xqWGJexbSVr3KtP5YZy8olPaUlPkBeMGOhvMy9ZpOwmGRh5OiYsVhywK5CI3C3E0KRQHXl7+MI5iYcWqiAojyt79IIYVA2i16p3PEzKpBajoaeUXfQFJFkxtsNmQgAPZSPPtfCCcaCE2aTVKRU17176RntKDxCbq34qfPHGyBAXVFSr6Rsmpth05VJy8/1gl/AUUqkAjim8C2GzzGjq9GzCYwCkVrVU6xo5jAiTlSe1wVaFL+HKbspNDGNjo1HJnRt7gZFAYZdMO9LfhWvzXCx1Jhn0w70t+Fa/Nccj1H+MrxbzZ4T/oI7tMibA0GnjXx5CFGO4d400yqFFGmvJCdac4cYaasN2SaIFtG021V7SoIyJIAuQoGp/wBxfIDwJ5x01W8YH2nzvuFMpP3MwfRzGFyM1mpVs2Wgmyhzpw1j7e2pD7YNc7bqeFVKB2A8AHEx8YxvC8lQBobX7KOVfGTDz+GvSbqlmUfrkX3KmhCvZKtkmIXXRtOs1ZV1rEPSXBvocz1a8wl1qrVJsU8AdFER9iwRLX0dsS9OqpVAr/1OL2+7A3SjAUTjJbVQK/2lDY8Ejcc4zv8ADVibZDrT6ClpCuypfdQvjTxeUBVQHcOl3uI16a9GhOtgpoHkdxdLqB1BGyBxhrgkgZeXbaU6XCgUz8eKWxvTjBx3FydTWxVzUfCnlESrcGtRqmxUOAHgTzg6ii9rRkVHy5VuAeftL5DSAMTxIN9lIzLPhJ0PFdNVfZgedxIqV1bF1aFSB2UcUoG54rhW7NplxlQQp0ntL72U7ge0vnDkx3vJXy70JN9zqqreIW6o1CVd1PAq+SYVrC3iVrV2dVFRoPdsOCY8S3X6x05Ugm5uananiUeO0L8Rn85CUjKhOg19TxPLaLEWokAsZPEp8XQ2KJrc6FXnwHKFKqmtt/fz/QQTKyanDlSKmu+3nDlyTQxuM/iOw5DiecNjgQg2iuXwyt1WH/V50ilKgwSDTtGxNz/iCpvE8vcFTxNzAmF4I9OOEZTa5JsAIxmAhJZ3biM/pxKM1CE0oOZ9I59PWNhw9itsupNItmJ1lnsFWYp7ICLgU3jkTYCUrACE37Zuo+QjQfmAy1xKcPlV3ypyk+I2oPPSG+KpZl2EVcK1GpUU6eVYWTGIIW2rtZBtU97zhTLuKeSpg0ou6DslY09DGPZjMaBj3QdePArohIAO5uYGfxBwEjMfl8ICflC2opIooG/nF7jZUgK4WMAC0r0Ip2hmHO9YtIIFyL6czDN2ZDrqsi6UqE15c9IXYS1lbW5v3UfeOp9IXzDwSMg2NSeMMDVzAbEG4jr6KldjRLnHZUeyEwpheVVaKt6nQwolcRprptD2RmesypdFQbIWNRXSC1CrEUyMPqhCJ7K4pt4ZqGlfFfSkNOkkvlCCKOJCaZt+NCOMXY3gAYKZhw5k5RlG5UNIzknOKWtaV1q4SR5jQCBDBqYRftjkQB/Dm3K5DlVSpSbfEwD0yTRUuP8A8Zr81wwVNpVUKF6U5wD0070t+Fa/qXHK9VGymdPoid7mtwtYMu2QagJAv/pptw3VBgTcDtEqvTxq8z4Uws6NygbYFFE1SFEq7orsniYZJTag86eI81HYR0MQ/picHOQMjD7wOdlQ4ilqgnKod1B9lA1Uo8YwuJyakrJoQU3UNxzJj6IhR1rQ6BQFx9lCd/OE+NSBVVYFCkVUPCBxWrdXKF58WqV9Jn0NRmr6A9JBNMpQonr0Ciqd9YGmXgnjGoK7VFOyaDdKeSR41c4+BSc6uUeQ62TbTbMk6g8BH2vD8ebdl0zIISkigoK5Tu2hO6ucQVvUszIFGocQ94hIOagSm6qmw+0tW5+zCOZmlvnI2SG9VrNsw4n2U8ohMLU9VSz1bCL0UaivM+NfKFeI4hn+qaGVvUg2Kua+H3YoTHOe+TUPtJzeIpQnqmDYihUBRS6bJr3Uc4BQ2EALc37qRqeQ5c4mrK0MznaWbhPloSdkjhCScm1OEkmpV6W4fZTFiLUWq6vxJz0+XFDZIqEpHh5DnzjzD5BTiqAHW1NfT9YswyQLhuaDS29OA4c41SHW5dlZZH1oT3joBvSDY6eI3YHSIB9HDacoAFNdr+e8BTKQ8UkquO8B3bczvCGaxJTiqAlRFyo90RU3NqUCnWthS1z8o24Q6dhuY3bmKKo20kE6KN9N66Qa1iCyh0NqUr6vtEWqo2oKbQplytr6ls1Uodsm4SOHKHGEvNgPJT/qFskrToAOAgWqo0LpMQolw0QXRmXqlscTuTHTk4SmpupJsBon9YGmHkVIDlzqVfrA0swqptUGxoa+seLVsIytrMonpg9WkV1vFEk+pBqCa8oZz+ErTlBFABqYql8OqaDMs8EisK0te8cuTGV2j9l4TbYqAX0jhQrSPmNIFw7DgpYSKpzGl/jzi+Rw15sg0SyNQpagCPTWPoLOEy5YL6inrCmhWDpsTfSvGDfKE2kz3cwPSBkIAZaIKUCleJOphIxgT7hs2ojibJ95tGoxFzqgQiXCSLpcX26+ugrGRn8cfWTmcVTcaJ/lEeY7RuDUYYnC2kH654GnhbGYn10EGy+PIQQlloJqbqV2l/pGeE8TZQB9KQSyUJTn0Og4RgI+IxgSKM2zWNKeacbUesSkVvrTxeREIkyikLS4ySpIINNxXS3lAOBvZHUqSoEE0VelQbGG6ZZaHSlAIUlVt7HbypDFr4kxGgzP424EvOAjRRjumY7Ut+Fa/NcOccwtLzrhTRtVTUKNlHeh+UKOmllSw0pKtD/qXHH9UsaZ0ukYEGpq5CYCZZC8wolAqSLC2gG5gfBMXD4WEpokX+9zUflEsFlgmXSCagoFzoK7AQbKy6W0ZUopW+XjzUflHTxhiq14nz2QoC4I3Jkkr8XG1d/uoG3nHpNyCBROoPdTzV7So8SrXgd9/up4DnHidrAZb37iPP2lQ+JBmVx7DKGlKhZqn2/M8ByjYdHsGal5dK3CoJNxTvqPBKdvOKgrtA5anNnynVR9pZ8KeUWTDzkwuupNrbj2UDwp5xM+MXYlpzlk0mdPzq3lUSAlKbJQLpQeXFfOKn3Ey9rFzU5rhPNXFXKJTc6mXGVumYCil6hP2UjdXOM1MPHexBqamtK/mowarQoRSIX54nTkySaquTc11PM/pAyXNBSpVYDc8AOAgdxZrYEknTnxP6RosHw3qqLXd1VxyhvEtKqix6hstS4VkHWZBmTXbaMzKYwetIcuhYyLoLAHQ05R70inDnCUk1FyQd4pl0rctkLhOpAofVWh9YERaKB3GA4zIllRbAqkXzDxg6GG2EYflZ6xVASbKPhHGm/KNb0d6PJeTSYUCG7puM6RTuqItSKMeYQSpPVLyopYnKimxB1MAuUFtMN8u28xs1M1+ra7KTdSye0rmf0gvowhZeSlKFFBqhRodFClYrfx1DVQ222PTMfUqhW/0ofcNOsIGyRYW8o8zjiOVGb42jB7oyUKIeebaAJHaNVWNrCLpdMoyM3WLWQdhQH3xR0gZ63q5hPddRVfJSbKEZqamyTQd0Qstp3jPb19s1+J9KE5UlLKFVGqzmP8ukLXulS1ilcg4NgAQlcOZkfZV+cCS7JUql9fz0gTlNw06dApmnwWRD7gq52R2llVbJFzeG6sZKpihswfqgNgk2HxoYBxRYk5fqQauuAKd5DZMZVucUDYkAww5B8xYxFt49dxB+VdU2lZqkmoN0qG1jygh1+WeAUpotk95TZrQ8Sg2i2cd+kSyXikFbZCHeJHgV8vSAsOYSpVDVCTYk6QXO8xm0CXN9GA5dh1LgF6d1f8phViMq5mylCk0sE00h1iMuGaJTVQ1qDT/MDNdKXkjKoJWnTKsX/mNxGla2nseVn3EWMyhTdRy8Bv7o3UivM9LrTcLSCsnbq7Kt6RnWTKvahbKjv3k+7WPo+GdFMsn2VAryqyKoaAK1gXZUEDKC3M+aY7P9YtTmWylHTYj/EC9M9ZXX/yjX9TkN3kSrNUHO8veoyoSR8TCnpuO1LWp/4VqwNh2nI5nqZ2WWdGALmsw1Q6hutbIT2joLaAcecEBQtrThv5qPCBcMX9Sm+jadRYW+MXpUKUJNCNOPMnhHXxDsX8T5zN/cb8mclVyb8K7nkkcOceVAsLUvTwp5niqIdYKWN667+SeXOCZWUKiVKISkXv3QONd1coMweJXLyxdsK5d66q5qPDlHYjiYQkoZrTQrHeUfZTwHOIYniQ7jfd4aFXNR2HKEUy7YmvIcVchwHOB03KMaap4+5TXbfUDknnzhc4vbhpy/UxY+5+xoOQ/WKGk5jQDy5f5guJci0Iww6UJosVIBsALkxoZZmhK3VhAAqBqo+g09YAxif+jtpZbOU0BUdyTreFMstQYWrdxYTXe1zAlviYU1bwyaxRlOZaG8xrZThrfjQQuRir8woIClXNkp7I52G0BPoK1ZRoLfrDQESrGZP+q4DRW6UbnlC22lAC1XzNDKTAaS40DUJbVUDVSqak8IFwvpH1iOpfJyWCFi6m/f3hCLo28VKdBuSy776QtZVRKuVD7oEspN1AOAAbx5juEls1WAttXddb0Ppt5QjGHgmqCPI2MN8PxtaRUUUk2cQoVQr02PMQwGGsvJK5aiXSD9StXvKFHXyj1A7mGCVFCRk5Yrl3JXxAdaiu6h3kj0jEzLVD6+4w9YmX5d0VzJWg1oofI8YZdJZZpWR5Kfq3hmBHhV40kcQYF11bCFjYoTczeHjMFJ4jTmI0XRmSDaVTKx2W+4D4lf4gXo/hPWvJDagdzXYb19IddLG8oDY7LQ7oHDc+sEmMQMmYBq8zHYrMqdcKialRrz5RBjDzqohI56+6L3HaHsJp9o6/4iUthr7xoltaj5fOFMtmUBiFoRpgOINtryXKHOwsnYHS3nSAcZYcbdUhRPZNOR4GGDXR1LV5l9tr7IOdf8qdD5w+mp2XUx1zbXXOM0QpTupSe6vILHhBg/EURRuJJGUceCQlKlE2qBWhHPb1glzCG2zWcdQCPAjtO+8WEAuY+84hxGfKKAhKBlFvKFgX1op4xoeMGTAVKNzQy+KMpI+itBKvacOZZ58B5RoZXpS+2w6oqKsq0pNeYvQjSPnUt2ElZ10SOe5h1LzZEgs61eAod6JgTpIAaa2Mk7RhjmIaLWhL7S65VEUUKagkUuOcJOmusrSw+iNW4dpyL8KxJopU25ZtdcyTcA7KHAiKenaQFSoBqBKNUPHtOXjn+p1S1KulFWDNLhi/qkV/9NOugt8TFqTUGvoDqTz5QJIEllAIr2E093xhRNY4UuJAR2dFE6n9I6quFxqT4nB9lsmRtPkzSYeoFwZzUfuyYvxoqtlskbbDmeMJmHqmqbjYjQf5hjJzGZJQrUaA/MwyvmJZCrXE8woV4gn1UefAQE+s30vw3HBPARdiaCkio8z7X6QumBpb/EaWnRwgEXIOLvwt6eXnBeBNVWNrjXkYWL0hnh68qCd9oWDvHuKWMelEqHHCts10BTuOfkYq6gpl0VGUVVc8a3tAuNE9YlQ8SEkEQ1xicqwwlQCqJqoH7V9Y8YproCKZBsLX7LaBmWriB8zCfG8QLjilbaJHADSNBOrbbZDZqhTnaXS9vDCB6VSrRxJ87QjMfgSrFV2RDuhjg+koHtBSf5k0EDhF3U73HuMTwiWWh1KxQ5VJNiOMM8YkSibUMpopRItqFaQKgwncAxLhaqL+zqvy3izEllKqju6ppsNotm5YtjLSiib/ACg/DcAdcRRaMiNUrX2QD63MMN8QNYJ1TsO6RZkhuZT17exJo4n7q9fQxrcCwNuZbWy05mbV2wlQo42sb8CNrRmU4VKsEdc6XVew0KD+cxueh04lsZw0lpshRQNVqA1UpRvSAOoKa5gZCLFcQZ/oqqVbogArXdSyoJAA0TCF5LOr0yFLTfK0M1uGY2g7pF00ZmT1TyKte0my0q2NNxyjNzGCLH1susPoFyUd4feRr7o1GbTTcwFxAkkyx3pDLoNWpVBPtuXV50FoEnMeU9q8pPLup8qJhVicnbrE6HX7J4GFRrCmyMnMrTGrCwYyclV6pOavA1hj0cmi08AuuVVULB0ym2kZ5DxEHMYmrRVFDnGJkBO8N0YDaMp7Dyw+UG42OxSrQwCzLq6yg2OvACNXLhE7LgXS8zQAa5kE/I/CBOkGHltOZBrmoFFO3KKAu2qSnNTaYpxEhztIFk2I4cxBc8MuHtD2nlK9AKQnlHildfeOUPulqMjMq2NA2pX86qwp21COHaQJjyukafptrJ/g2fzcjLqGsajpr/8AR/g2f6nI4/VEkC5aomokyG5ZtVMysgIG1hrGIxM5nAog1XregHlGgZeUWGyCrLl08h8BCzEZagTdXaG1KCO6cerEPxOL0tJlYn5JlOETmUEKqaKoDXSGnX5V2rtTn58oyraSFEZiDX9mGuGzZWDVRqBfnSPdPl2oyjqOmBthHc6c+5/fCEkwLHWx4wQZkiiqmhgefvfYxQ5BEnwppoQYC28MXOyyjmTC5smm+sNn0ksUrdPa9DCQCY/JsQITh7QdZzalknN906fGGCZbO42lXdLYUf8AjcfpCno3MdWoqUKpV2VDjX9I2mLYAtMujq7lYAzG1Ei9ztHi9bGJb6qE+ZY3MqccUo7nypsBALbajGxnMNl0HM6/mI7yWe0fLMbQCvpE2zaWYSg/+o521/oPSJ3UXLMbkigJVheATC+0lBSj2lnKn3nWNnM9S2hp910qypDZDdwVI5n84wxxN2YX9Y4pXmbDyGkN2nOvlXW0/wC1RxI3NLKPxhgO0VlXUaIjJ7pUhdVMspQoaq7zgA0IJtGenppb6ql0rPBZ+WghIy6UrqK11jSYThYmCV1CW0jM6fZA1pxJ2EeRhPe0Mew4jDB8LCk9ZMAhDfdp/uKF8o5c4In8ScEu6+rsrdIbQBYJQO9QbDaAncXLrqEtApZRQITrYHU8SYN6fTyAW2stQhNDS3aN1QxiYkWHAnz9101qPSCMOxRxlQWhRSobj93iakNHcjzv+UROHV7qknlWh90RsGuxL7XgiamXx2XmQUTKMiyKdcjSvFSN/OFmMdFHW050UdbHjbvbiRqISGVWjVJHzh7hmKuJFULKVoG244EaGHKuvYxTdhtZmVsnX4xZKyqlEACtY2Qfl5r/AFWuqc3dbHY81I/SK8SwNaGyWMrrXicbufIgXTAeyFMP3rFQXBcTTKrSUmprRZ2ymygIKxZJZdKQqrSwFtq1GVWnz90ZUpIPLhGqws/SpUsG7rIK2eaT30emoEMTIeKinxjmLQ0hSsq05VEgAjep1MPOlrdXS14UpSlJ2BCb3gLo2z1zraCRmBrU+ym5/KA3Zta5hZTUgrUaHSld+EMABizZ/UUMSFSa2CalRh303F5On/2bP9TkMcYlG3UpSz31C4G54Qv6doKTJg6iTZHuU5HK9RQLplnS5fcsmLm+kC0tpRlTQClYirHjS6EmlhHR0EvU5QAAYPsY7uorVO9okJFdY8ZniFZgBexHGOjon9/JfMp0LUIdxQmnZFokrFSRTKKR0dDj1GXzF+0niQRiFPCPfD7DMWTfM1mBFKBdPkY6OjU6jJ5gZMSH4lv/AM2BuqWpZpNCO0aqV7zpBPSnpw5MsttlAQE2JCtfSgjo6F+/ksbzFwpfEy6Z4iqaVBEAre5R0dHnzORuY9UUHYQlqbIRQDU3MG4Fi5aeBy5gcySmtAQoUIjo6Pe8/mDoXeBOzPaJCaCpoK7V0h3NdIS202y22EpAzKNbrJ420jyOjRnyeZmhT8TsNxoIcQrqwbhWvDbTSAcVxculRUm5WVa8dtI6Ogmz5PMEYkG9RT1nKJBwx0dEgzP5lFCEsz606H9+sMZPGKKBU0hXwr7o6Oh69RlHzEZMSEGxLMWxQKNENhsbgK1+EBSOLutKzNqKTyPy0j2Ohh6jJ5nseJANhGruOomQesl0Bwf7jZyE+aaEGF+H4mWXEuJHaQbX9D7xUesdHQsdRk8wjjXxGUpjwZeW6hoCoVQZj2c2tLQJ/wDE7kBAGY1Ve5r6R0dDP9RkrmK9lCeIfNdKVIR1Uu2lrs0K+84f+VsvpFfTjWTrr9DZqePacj2OiPPkZz3GPxoq8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155" name="AutoShape 11" descr="data:image/jpeg;base64,/9j/4AAQSkZJRgABAQAAAQABAAD/2wCEAAkGBxQTEhUUExQWFhUXGBcZFxgYFxwbGBkdFxgXFxccIBgaHCggHCAlHBQUIjEhJSksLi4uFx8zODMsNygtLiwBCgoKDg0OGhAQGywmICQsLCwsLywsLCwsLCwsLCwsLCwsLCwsLCwsLCwsLCwsLCwsLCwsLCwsLCwsLCwsLCwsLP/AABEIANUA7AMBIgACEQEDEQH/xAAbAAACAwEBAQAAAAAAAAAAAAAEBQIDBgABB//EAEgQAAECBAQCBwQIBQMCBAcAAAECAwAEESEFEjFBUWEGEyIyQnGBUpGhwRQjYnJ0sdHwB5KywuEzQ4Ki8SQ0U9IVFkRUZIPi/8QAGgEAAwEBAQEAAAAAAAAAAAAAAgMEAQUABv/EAC4RAAICAQMDAwQBAwUAAAAAAAECABEDEiExBCJRBRNBMmFxgUIjM5EUJKGx8P/aAAwDAQACEQMRAD8AwUmPq072H7p+sX/v97CK5L/TRX2Ryr8zF4+PD/8An9Y+qxAaB+Jwsh7jPE/s/wCT8o9p++PzMSA314129dExJIvy48eVdT6Q0eIst4i3E5HNcXI1H67D3x50WxQNksOdxfdPAw1y2pT0/wAD5wgxiRIOZItx4eukTZsZQ61+JRicZVON/maSblyhWX3Hb9+cV0p+/wB/CJdHpwTLPVqP1zYt9oDlvEig+XHl+nkIdjcMuqRsChKtyJADbSJD9/v9I7L+/wDHzMSA/dfyPyENBEEzkxNAiIH7p8tolWnlB2sDeST5xy3gkVUaCFU/jKG6hJqeWkLWmH5o1PZRxMJfML0gWZQnSkjU5oQrEOkPhaBJ0iqTwR145niQOG5htI4W1LjMbnifkIYsMreuOyniflC1xkm3/wAQm6hcYrEP3KZVttoBLaaq5XMMWZM950+SYkwlDVmxU7qOsKsWxxLd65lQ4lQJD35TSbxvMTqUCtkpEZt/FlPr6tkE8TE8LwSZn1BSqoaj6PgfR1qWSAgVO5OsTNnlK4kxCuW/4EzmCdGFChcuTGuZl0NCDVJpoKRjekE4tJNKwILZjUTkGkgnmMsQxIk0BtCSZbJMLZGeWpVDGkk5YrIrDwoxCSurBt4LJ4cVQ6lsLCBpDJmWSgQNNzNoQczO20b7YQd0Am10tCWZXBsy7WE02+BFWNZOLLbQGedsRCbpybyf4Nn+pyC8QfABPKA+nJvJ/g2f6nI5frAFJ+59H6YhUGXSKPq004Cp4eZPyjyfHYoDQa10r8zFcs+qiEhJVRIPE6bDb1i7CJdL7qiamhrlUbU5q+Qi1GtAPtEuulix+Ib0feQ8goIAcGnP009TEXWiCQbEa/5V8hAuKpLTgcSAinhFgR5amHjqA82HkjtUuBr7tEwakiTPQOscGLctKD4U19NTHjrWYEH/ALfIRLj+e3v1V6RNA/wKX92ifWGHuFTNxuJlXUrlng4nVJrvcfpG1DqZhoTDeuiwPCRrfb84VYnKBaSa341r6V39IXdHMWMo7lWKtLNFAjSu9DvEbXhb7GWN/uMd/wAhHqKVA24Dc8aHXzNoll/yfl/2grFm0tdqv1arpNTeu1NVflGWn8bObK2DU2AF1ens+Qh5zKosyXHifKdo1mZxLdam+w3HnsPWET067MHK2Lb009TBclgK3O0+afYGvmonu+sOfq2UgABKdgBc+mp84C2yc7CPvHi+nuaLcO6PpTRThzK1ptDUOknI0nMrl3U+cWy2HuPJ6x1RaaP8yvL90g1DyW05GU5E7q8R51h2MKBSj9yXNkLG33PiVtYalHaeVnXsnYR7Nz9qrNEjQaQqxXGUNb1V+94CwfBJjEFZlVQyPEd/LjHnzKv3M8nTM415DQkJrF3Hl9UwCSbWEajoz0BoQ7MnMrZO0abAOjrEqijaL7qN1GHKU+cRtkZjvHHJQ049h5+TPGWQkAJFBpQQNNYkhCurKgHCDlB3jPdJukykLWw12XQKgnRXlGYn8V+l9Qopo4DkWQaKB0rGKlneLCtXgTYdH+kilvLYeGVQ7vMRLH5ErNUwglcBmGJhpSvrBW6twDxjcS0gEEqqTXjtB2MbWIrJj1EBZmsKwPtAkRqUISgCmsdMPBGlITTmIX1jxLZIFri53MLnJzaFUy9FK5mogB6YijHhqSOzOZ009wjM4hMGtIdOOQpnWQbxSBUs6ZQp3iacczJME9Nh/wCT/Bs/1OQI83rBfTY3lPwbP9TkcT1a+2d/pKAMbdDm2i1UD60C+bT3amKlypDxWFFKxsBevIaAecS6MyyGwlxSlZ6CiUeW52gyZezqKqAfl+qjF+JewficjISuZiODBZVhJcLj1XT50A+8fkIKfm1KSEiiUVskDs+iRc+ZikDbjy7XonQesckb8NtB/wAlb+QhoG1QCb5kqGvMe8eatBHhNq7H3HyGp8zE6afDj/xT8zAc3iKW67qGor/Ur5CPFgu5mqpY0IZoa6EDUkVA5q0T5C8ZjHVNE2I8+fLj5mPHJp2ZVlbFfIZUD0+cN8KwBDfaXRxfPuJ8h4zEzOcvagliKvT9zHfxAcNE0+wGlKysJPeUO15A6mHUjhrbI7IoaXUe96nRIiyZnQi11K2SO9y07o5QSxgxUA5OEoT4WUntEeXhHMxqouP7mJfK+TntWCM9Y8rJLjORqvwD1OvrDFmTaYuaPvHVaroSeAT4jz0ix6bqkIbSG29MqfFzPtn4QnxHE0Ng3BUOJqP+Sv7RB/dopbJ0oIwnZ2vbcXyNfytY+QjNzmMLdUGmAoqNgEjtHz4RfhGCzOIKrUts7uKFAeSRvH0TCsIlpFslNEAd5xZoonmdhyid8xOyx64VxbtuZnejPQIJo5N9tdRRGqQeB4mN4ygJFEgACwGlOUcyoGhBF6EHY+kLOkOPIlA2VpJzqoSPD6bCAgsz5DZhuIT6WW1OK8IJIGtuUZLpLjaX5RuYl3S2c4FOdd4G6XzI6xM1LudZlADzYNRlPKFznR97qnHZcBUu4kK6s613oI25qqBRP/vtKMen3HLvoyrSUlDqRYjmY1o6JMvtNuNnK4cqysb+kMcAl0PSaEuM5UlNClWtocMtJQkJSMqQLDhGs9ihBJ/UtZSQkAmpA140gadnwmwNVH4QHOYj4Eep4QmfmvCm53MMTEW3Mjy562WXzM1zqqM/jkwQKgwZMTARYXVuYSTz+YGsWIoWIxKS1meYbi9bGDH3IyD1UKqIbSk9mFIYsuy9L/JYYt6KFuRS47A7r0MJAE8uPip01QAxDpxrKfg2f6nIAmpmoIg3prrKfg2fzcjg+rNq0zsdGhUG42kbso37I1sPRI73nBKfcfer9ECKcM/00H7Irl1PmT3R5Rc6oJTU5QPPsem6jHRx/wBsE+Jx8hvIQPM9I8vjlHmdVnyip6YQi5VThaqvROiRzMK5/HAkkJr9497/AIp8IgCWw15/tHsNk94m5+ZMA+fekG8oXph9WQ0JZPY0pZyoFjolOp+8rU+UXyHR4rIU/UbhtOvr7PrDrD8PbZBDab0uo98/+0RxmsxyMp6xwnQd0eZ8RgRivuc/qac/8cIr7yzsNpoMqUi9PCPmpXwiMow9Mk9UMjeinVdn46DyEHS+DobVnnFFx3ZpNKD7x0A5RbNTinMooEpHdQkdkfdTv94wVFuOJOWCHyZ7KoalhRjtubuqF/8AiD/UYFmZjVThF9ySb/mo/CAMQxdDddCfPMmvM+I8hpAOF4VNYgrMjstiynV2FOCf0ELbIqChzDTA+Tuc0JCfxhbiurZClKVbKBVR92g5CNJ0Z6CUIdnaKVXss17I+8R+UarAOjzMmkhlNVEdpxXfPG/gTDQJpTlewp/LX8zEzMW5lGoKtJK23EZurCgFAdwUBSPujuj4wJjuHNzDDjbtkUrm0CSNFchzNzGa6TYcpmdYmJZSUuukJUgqoFDjfW28bdYqO7WoNUDc0uKmx8zAXN06SGmJ6MsTDmHOoQ+klKilpaTUkDblXjrCqYxt1+RUyspD7Ch1iV6rAPP/ALw5/h4tqsylCFtOBwlaCahKdqcDreG+M9GJeYDhKAHHEjtjUU0P6k6xoM1iAxsRG/0R61ovt1ZdcaTVsEZa05RqeidRLAPHM80khSE6kDSPcGkCwwhpSy4Uimc2ty5QvxRwyzqZlGxoscU/rDdOoUIj3KbfcRozirKkghzIoq7qrZfWB51S1lQbKShJ7SkqrWvCBekEm06lMyinUKuumoPCMo7LFfcUW0Vr2TQcodhwhhamT5SASjfoxxOlYPVhBQNanfnC6am0oBSi53MUPdJ5lCiEKDnZy9tNbcoET0kl1Fpt6XoE16xTZoo15RTqbGaYQV6PXuJQ/MQK47BjhlVoq2+pDinMqW1prRJ4kR7P9GZlvOcoUhFDnBoFA8AYZ/qEO0oXCF2MSTYqIAZdKTBa11gOYTA5OdQlmMWKMZddUVgB968UtPnSPclTA+5q4hDGFO8khFYZdMxeU/CNf1OQA4ugg3pnrK/hGv6lxyfVKpZVguzGCMVQllI1oka2QDTh4oTpeemVUbSpSvap2R8kiDMM6PlYSt1dagZUJuoj8kiNI2hKEZUgJQnYWRX7S/EeQi3GrMovYTmtkxYmOkWYowzAUI7ThDi9ye4D/ceUM5mbDdCo32pdfonRI5xXLuuPKCJdBWr2yLJ+6NB5mGcrhrMsoqWQ+8Lmp+qQeavEeQhgKpsgk7MzHVkMClsKdfTnWeoY4nVXzWYZtTCGk9XLJKR4l0HWnz2QOUUzE0twgqJJ8IFjT7KTZsczCfEcWQ2DSiqa37APM+NXONoDuaB3PskNmH0oGZRAFdbn3JN1H7UIMQxlS1dU0FEqNMoutfmRtyEWYVhU1iKypBojRTy7ADgP0EfSejXRliTSOqGZw6uqHbPHL7I5mJsmcnYSpMCYhbbmZfo50BJUHZ7UAFLI0A2znQDlrG+abAACQEgCiQkUA+6n+4xLKPMcKFVVf3q56CIzswhpKnHVhCAO0VK34E+I/ZEIuExZ+ZJI8uVqgc/tH4RySCKihFeOa/8AceWgjOq6UScylLQeUkvhSQQMqk0tf2U8ANYb4NhCJVlLKCsgCpKjRV96+EHgLxmqeK6Zlf4kts/+HLvWIX1gHWpANAD2gTxA2EbVoghJCsyaCizcqt2SeJ+zpGX/AIhdZ9HbKGg4hLgUtJGwNqDwg8dTGikXczSFFBbqkHqzbIKaAbDnrGVNc9oIiXozKzTT8yH6LbUrMlw0BKjoKbkW7OgjQK/77mu/mfgI7Nx4HlbhyT8TC6exAIolPacOieHCoGg5bwxVuKfL8y+cnktJqo3J7IFyT8/Mwjnn6jO9T7DQ4cTFM1N9SSpZC3jsbpRyI0qNhC5dadY8Te4B1JizFjo3IcjXtC+jGJlpxTMxT6M/pXRKjpTgIH6VMrl19V/tm6CND5mEeMzRdHAeGkaTAZ8YjLGTdNJhsVbUdVAafoY1/wCk+ocHmVonuINXImMdmQbVuLwrxFFwsVr+frHuLSy2nDmGVaSQsHbnG9UuVGGBEw60SsZkKQntg7W1gcubUKMrVfboie4O/L/QlTEkwlx9A+sDl1J4kRhMU6QzUyr6xxWWtMqahI5Uh0xhD8oyJuUfC0rSQsJHdG9QeESYxplyVUzNIyrT2m1pRQqJ/OJALq5q6VJYC/8AsTPZ4HmXIeYlgZQwl9pYdQR2qC6TzjOhpRPaBHIiLXymqWMx6W3kmU3gkmPAKQO+9tHhWMQ93MjMO1sIddMjeV/CNfmuEiG7Vh10z70r+Fa/Nccr1DhSZRj22jtidShlAFFKKU9lOmniX8hDOVwFa0hybX1bZ7jYFzySjbzi7BkMMMNqbSFuFKSXHE9hJIrRKPEecTmHVLVVRUVHavbpzOiEx0k1FB+Jwcjqrmublrs9RBaZSG2x3gDf/wDYv5CFz76EDMogCnZNNfuo/uMBYjiyUDs0UQdf9tPzWeZhVhuHTOIOEMg5fG4qwA3vsOQjz5FTibj6Zsnc2wnmJY2pR6tAJzHupuV/eVqfKNH0d/h+pzK5Ok3umXTZVPteymNV0Z6LMSaatgLcOryhUk8G0n84e01r5qqf61jX7oiVnZuZWWCDTjH7lLLSUJCUJSEJskAdgH7I1WeekBu42wmYEspwB5QJKSbcs6hv9kQvw/pey5NuS9FIIFEqV2SojUAHuJ+MIenGDtzKPpcmtKnGTlV1ehKb9ka1HtGFE/E1UN93+ZtMYn+oZW7lUsoTUpTZVP7E/GMNgcqcYWXplyjbauzLN2HmeXFUH/wvdS408tbi1vKV9b1hqmmiezqo7U0hPjLC8JnA+0D9HestJ0FTdKqb70jCb3jFXSSo5mi6Z9GEvMIVLpCHGR9WECgIF6DiRTvRbgeITT+H5kthL47LZXoojVVNzzNoVvYvMYmpTUlVmWoA48qxI3Sn2U/ZEa/DpJLDKWUqUoJT3lmhI4/ZTy1MaBZgZLAo8zsOQ4lpAeUlbo75SKpKt7+I/AReo+u1r3/uPwEcpdjwp90Abn7KfiYRPzxeJS0craQc7hsKb09lPxMORbkrtpEJnJ8lXVs9pW51CTua7q+AhHMzgaqGlFbirKc570Jv/wAvdEJudGXqmagGxJspQ2Nu6OA1MCurSzc0U7w2TwqPyEVpjqTMS0ko9WM7l1G6Un8zwHM3MJp6dUs1J9Dp5U28orm5lSiVKNSdSfyPH5QA45FI2jceLzJPPawtksYWy6l1NloNRzG8SmZmhpcmAXlEjMAQRpEudtQ7Z0sGKhuJ9VxDDUYo21Ny+UOgjrEq0NNQRGR/iK4rr0N9W0MiBRTe9fLTygHon0mMo5moVNr76B+YgLEZlLjq3EIKEqUSEk1I9YlVdZozy43Rifie4bi0ww2tttdEL7yTf89Ie4jjEtNy6A99U+g5RlTYjjGYWugvAoBWrgIM9opY32g5s7GajFcPmJNFGXiplyhzAdknhBOLTPWyqHHWlIdTQBSU9lQ4nhCWXxqYQ2lpKqoSrMARX08onjXSZ54UXRKfZAsYMEJ3byf2sjEcbHmLZh33xUy1uY8ZbrcwVpHkvIbMquthPHTaGPTI3lfwrX5rhQo18oa9MdZb8K1+a4h9QNhYzEOZqZSYS2y2pZKewmh1Wq2iU7DnCLEccJBQnQnuDWu2ZWpPKGv0PrGEUsrICEg1UoU1J8IjJLQptQcSaEGoIuAQfjFrFggrxOXgxoXYnm5uOjnQJTuVydJSk0yMpstfmPCI+isS6UIDaEpQhOiRZtPmdVq5Qr6J46mcYCxXOKJcQD21HiVeFMZb+J8pMJ6uZacV1aDTKmyUK4pHi+8YmuNoudJ2n0IC471TbbOrmTo2IjmAyiwv2eBP2E6qPOM5gXSQTEkp1OVTraarQpWVIUNFLUbmvsiFHR7o+/NkTk4+sLUD1KGjQpB3GyEwJJ+JgxV9Uo/iX0azpVNs95NngDUjmSPFxAht/DOYZXJ5WkBKxUOpBGZddVqOyaRmMCxJeHTi5aZOZpwmpNVDteMV7xPGG7PRGYl51bsopCGSnMCokpvokgd4705xirvGt9NH9Sqa6NzEriKHZFOZC6k7JA1UKnQcDDuUYenWphucZDbZUQwNSDxHG/iMH9GZaaQ0RNrC3VKKsugSnbMeHBMNledT7q/+1MFpES+UjaY/oFhkzLB9l0AMpX2Cbkq+yB3o0828EJJUQBqampr/AHK5CwiufnktgVudgLFX3fYT9o6wkfcrR2YPHq20291dBxUdYdjxmTZctmzPZmYL1VLJbZBqa3UsjSvtK4AWEK52cU6QhsZUVskXPr7SuWgiDkwt9Qp3RWgTZIHBPD70Czk6Gxkb4GqhavEA7DnqYsVJMbJoS2ZmQyMqLrOqheh3AO5/KEL751Jrrevz384g89v+/dw/OKF1Ol/3w+UOAqU48enmRdd/fDl5QMtdYLVIOKICUmp5aQaOjgQB1jgB1O9IxyeBHhkG9zNMCqla1rFzraiQB6xqWGJexbSVr3KtP5YZy8olPaUlPkBeMGOhvMy9ZpOwmGRh5OiYsVhywK5CI3C3E0KRQHXl7+MI5iYcWqiAojyt79IIYVA2i16p3PEzKpBajoaeUXfQFJFkxtsNmQgAPZSPPtfCCcaCE2aTVKRU17176RntKDxCbq34qfPHGyBAXVFSr6Rsmpth05VJy8/1gl/AUUqkAjim8C2GzzGjq9GzCYwCkVrVU6xo5jAiTlSe1wVaFL+HKbspNDGNjo1HJnRt7gZFAYZdMO9LfhWvzXCx1Jhn0w70t+Fa/Nccj1H+MrxbzZ4T/oI7tMibA0GnjXx5CFGO4d400yqFFGmvJCdac4cYaasN2SaIFtG021V7SoIyJIAuQoGp/wBxfIDwJ5x01W8YH2nzvuFMpP3MwfRzGFyM1mpVs2Wgmyhzpw1j7e2pD7YNc7bqeFVKB2A8AHEx8YxvC8lQBobX7KOVfGTDz+GvSbqlmUfrkX3KmhCvZKtkmIXXRtOs1ZV1rEPSXBvocz1a8wl1qrVJsU8AdFER9iwRLX0dsS9OqpVAr/1OL2+7A3SjAUTjJbVQK/2lDY8Ejcc4zv8ADVibZDrT6ClpCuypfdQvjTxeUBVQHcOl3uI16a9GhOtgpoHkdxdLqB1BGyBxhrgkgZeXbaU6XCgUz8eKWxvTjBx3FydTWxVzUfCnlESrcGtRqmxUOAHgTzg6ii9rRkVHy5VuAeftL5DSAMTxIN9lIzLPhJ0PFdNVfZgedxIqV1bF1aFSB2UcUoG54rhW7NplxlQQp0ntL72U7ge0vnDkx3vJXy70JN9zqqreIW6o1CVd1PAq+SYVrC3iVrV2dVFRoPdsOCY8S3X6x05Ugm5uananiUeO0L8Rn85CUjKhOg19TxPLaLEWokAsZPEp8XQ2KJrc6FXnwHKFKqmtt/fz/QQTKyanDlSKmu+3nDlyTQxuM/iOw5DiecNjgQg2iuXwyt1WH/V50ilKgwSDTtGxNz/iCpvE8vcFTxNzAmF4I9OOEZTa5JsAIxmAhJZ3biM/pxKM1CE0oOZ9I59PWNhw9itsupNItmJ1lnsFWYp7ICLgU3jkTYCUrACE37Zuo+QjQfmAy1xKcPlV3ypyk+I2oPPSG+KpZl2EVcK1GpUU6eVYWTGIIW2rtZBtU97zhTLuKeSpg0ou6DslY09DGPZjMaBj3QdePArohIAO5uYGfxBwEjMfl8ICflC2opIooG/nF7jZUgK4WMAC0r0Ip2hmHO9YtIIFyL6czDN2ZDrqsi6UqE15c9IXYS1lbW5v3UfeOp9IXzDwSMg2NSeMMDVzAbEG4jr6KldjRLnHZUeyEwpheVVaKt6nQwolcRprptD2RmesypdFQbIWNRXSC1CrEUyMPqhCJ7K4pt4ZqGlfFfSkNOkkvlCCKOJCaZt+NCOMXY3gAYKZhw5k5RlG5UNIzknOKWtaV1q4SR5jQCBDBqYRftjkQB/Dm3K5DlVSpSbfEwD0yTRUuP8A8Zr81wwVNpVUKF6U5wD0070t+Fa/qXHK9VGymdPoid7mtwtYMu2QagJAv/pptw3VBgTcDtEqvTxq8z4Uws6NygbYFFE1SFEq7orsniYZJTag86eI81HYR0MQ/picHOQMjD7wOdlQ4ilqgnKod1B9lA1Uo8YwuJyakrJoQU3UNxzJj6IhR1rQ6BQFx9lCd/OE+NSBVVYFCkVUPCBxWrdXKF58WqV9Jn0NRmr6A9JBNMpQonr0Ciqd9YGmXgnjGoK7VFOyaDdKeSR41c4+BSc6uUeQ62TbTbMk6g8BH2vD8ebdl0zIISkigoK5Tu2hO6ucQVvUszIFGocQ94hIOagSm6qmw+0tW5+zCOZmlvnI2SG9VrNsw4n2U8ohMLU9VSz1bCL0UaivM+NfKFeI4hn+qaGVvUg2Kua+H3YoTHOe+TUPtJzeIpQnqmDYihUBRS6bJr3Uc4BQ2EALc37qRqeQ5c4mrK0MznaWbhPloSdkjhCScm1OEkmpV6W4fZTFiLUWq6vxJz0+XFDZIqEpHh5DnzjzD5BTiqAHW1NfT9YswyQLhuaDS29OA4c41SHW5dlZZH1oT3joBvSDY6eI3YHSIB9HDacoAFNdr+e8BTKQ8UkquO8B3bczvCGaxJTiqAlRFyo90RU3NqUCnWthS1z8o24Q6dhuY3bmKKo20kE6KN9N66Qa1iCyh0NqUr6vtEWqo2oKbQplytr6ls1Uodsm4SOHKHGEvNgPJT/qFskrToAOAgWqo0LpMQolw0QXRmXqlscTuTHTk4SmpupJsBon9YGmHkVIDlzqVfrA0swqptUGxoa+seLVsIytrMonpg9WkV1vFEk+pBqCa8oZz+ErTlBFABqYql8OqaDMs8EisK0te8cuTGV2j9l4TbYqAX0jhQrSPmNIFw7DgpYSKpzGl/jzi+Rw15sg0SyNQpagCPTWPoLOEy5YL6inrCmhWDpsTfSvGDfKE2kz3cwPSBkIAZaIKUCleJOphIxgT7hs2ojibJ95tGoxFzqgQiXCSLpcX26+ugrGRn8cfWTmcVTcaJ/lEeY7RuDUYYnC2kH654GnhbGYn10EGy+PIQQlloJqbqV2l/pGeE8TZQB9KQSyUJTn0Og4RgI+IxgSKM2zWNKeacbUesSkVvrTxeREIkyikLS4ySpIINNxXS3lAOBvZHUqSoEE0VelQbGG6ZZaHSlAIUlVt7HbypDFr4kxGgzP424EvOAjRRjumY7Ut+Fa/NcOccwtLzrhTRtVTUKNlHeh+UKOmllSw0pKtD/qXHH9UsaZ0ukYEGpq5CYCZZC8wolAqSLC2gG5gfBMXD4WEpokX+9zUflEsFlgmXSCagoFzoK7AQbKy6W0ZUopW+XjzUflHTxhiq14nz2QoC4I3Jkkr8XG1d/uoG3nHpNyCBROoPdTzV7So8SrXgd9/up4DnHidrAZb37iPP2lQ+JBmVx7DKGlKhZqn2/M8ByjYdHsGal5dK3CoJNxTvqPBKdvOKgrtA5anNnynVR9pZ8KeUWTDzkwuupNrbj2UDwp5xM+MXYlpzlk0mdPzq3lUSAlKbJQLpQeXFfOKn3Ey9rFzU5rhPNXFXKJTc6mXGVumYCil6hP2UjdXOM1MPHexBqamtK/mowarQoRSIX54nTkySaquTc11PM/pAyXNBSpVYDc8AOAgdxZrYEknTnxP6RosHw3qqLXd1VxyhvEtKqix6hstS4VkHWZBmTXbaMzKYwetIcuhYyLoLAHQ05R70inDnCUk1FyQd4pl0rctkLhOpAofVWh9YERaKB3GA4zIllRbAqkXzDxg6GG2EYflZ6xVASbKPhHGm/KNb0d6PJeTSYUCG7puM6RTuqItSKMeYQSpPVLyopYnKimxB1MAuUFtMN8u28xs1M1+ra7KTdSye0rmf0gvowhZeSlKFFBqhRodFClYrfx1DVQ222PTMfUqhW/0ofcNOsIGyRYW8o8zjiOVGb42jB7oyUKIeebaAJHaNVWNrCLpdMoyM3WLWQdhQH3xR0gZ63q5hPddRVfJSbKEZqamyTQd0Qstp3jPb19s1+J9KE5UlLKFVGqzmP8ukLXulS1ilcg4NgAQlcOZkfZV+cCS7JUql9fz0gTlNw06dApmnwWRD7gq52R2llVbJFzeG6sZKpihswfqgNgk2HxoYBxRYk5fqQauuAKd5DZMZVucUDYkAww5B8xYxFt49dxB+VdU2lZqkmoN0qG1jygh1+WeAUpotk95TZrQ8Sg2i2cd+kSyXikFbZCHeJHgV8vSAsOYSpVDVCTYk6QXO8xm0CXN9GA5dh1LgF6d1f8phViMq5mylCk0sE00h1iMuGaJTVQ1qDT/MDNdKXkjKoJWnTKsX/mNxGla2nseVn3EWMyhTdRy8Bv7o3UivM9LrTcLSCsnbq7Kt6RnWTKvahbKjv3k+7WPo+GdFMsn2VAryqyKoaAK1gXZUEDKC3M+aY7P9YtTmWylHTYj/EC9M9ZXX/yjX9TkN3kSrNUHO8veoyoSR8TCnpuO1LWp/4VqwNh2nI5nqZ2WWdGALmsw1Q6hutbIT2joLaAcecEBQtrThv5qPCBcMX9Sm+jadRYW+MXpUKUJNCNOPMnhHXxDsX8T5zN/cb8mclVyb8K7nkkcOceVAsLUvTwp5niqIdYKWN667+SeXOCZWUKiVKISkXv3QONd1coMweJXLyxdsK5d66q5qPDlHYjiYQkoZrTQrHeUfZTwHOIYniQ7jfd4aFXNR2HKEUy7YmvIcVchwHOB03KMaap4+5TXbfUDknnzhc4vbhpy/UxY+5+xoOQ/WKGk5jQDy5f5guJci0Iww6UJosVIBsALkxoZZmhK3VhAAqBqo+g09YAxif+jtpZbOU0BUdyTreFMstQYWrdxYTXe1zAlviYU1bwyaxRlOZaG8xrZThrfjQQuRir8woIClXNkp7I52G0BPoK1ZRoLfrDQESrGZP+q4DRW6UbnlC22lAC1XzNDKTAaS40DUJbVUDVSqak8IFwvpH1iOpfJyWCFi6m/f3hCLo28VKdBuSy776QtZVRKuVD7oEspN1AOAAbx5juEls1WAttXddb0Ppt5QjGHgmqCPI2MN8PxtaRUUUk2cQoVQr02PMQwGGsvJK5aiXSD9StXvKFHXyj1A7mGCVFCRk5Yrl3JXxAdaiu6h3kj0jEzLVD6+4w9YmX5d0VzJWg1oofI8YZdJZZpWR5Kfq3hmBHhV40kcQYF11bCFjYoTczeHjMFJ4jTmI0XRmSDaVTKx2W+4D4lf4gXo/hPWvJDagdzXYb19IddLG8oDY7LQ7oHDc+sEmMQMmYBq8zHYrMqdcKialRrz5RBjDzqohI56+6L3HaHsJp9o6/4iUthr7xoltaj5fOFMtmUBiFoRpgOINtryXKHOwsnYHS3nSAcZYcbdUhRPZNOR4GGDXR1LV5l9tr7IOdf8qdD5w+mp2XUx1zbXXOM0QpTupSe6vILHhBg/EURRuJJGUceCQlKlE2qBWhHPb1glzCG2zWcdQCPAjtO+8WEAuY+84hxGfKKAhKBlFvKFgX1op4xoeMGTAVKNzQy+KMpI+itBKvacOZZ58B5RoZXpS+2w6oqKsq0pNeYvQjSPnUt2ElZ10SOe5h1LzZEgs61eAod6JgTpIAaa2Mk7RhjmIaLWhL7S65VEUUKagkUuOcJOmusrSw+iNW4dpyL8KxJopU25ZtdcyTcA7KHAiKenaQFSoBqBKNUPHtOXjn+p1S1KulFWDNLhi/qkV/9NOugt8TFqTUGvoDqTz5QJIEllAIr2E093xhRNY4UuJAR2dFE6n9I6quFxqT4nB9lsmRtPkzSYeoFwZzUfuyYvxoqtlskbbDmeMJmHqmqbjYjQf5hjJzGZJQrUaA/MwyvmJZCrXE8woV4gn1UefAQE+s30vw3HBPARdiaCkio8z7X6QumBpb/EaWnRwgEXIOLvwt6eXnBeBNVWNrjXkYWL0hnh68qCd9oWDvHuKWMelEqHHCts10BTuOfkYq6gpl0VGUVVc8a3tAuNE9YlQ8SEkEQ1xicqwwlQCqJqoH7V9Y8YproCKZBsLX7LaBmWriB8zCfG8QLjilbaJHADSNBOrbbZDZqhTnaXS9vDCB6VSrRxJ87QjMfgSrFV2RDuhjg+koHtBSf5k0EDhF3U73HuMTwiWWh1KxQ5VJNiOMM8YkSibUMpopRItqFaQKgwncAxLhaqL+zqvy3izEllKqju6ppsNotm5YtjLSiib/ACg/DcAdcRRaMiNUrX2QD63MMN8QNYJ1TsO6RZkhuZT17exJo4n7q9fQxrcCwNuZbWy05mbV2wlQo42sb8CNrRmU4VKsEdc6XVew0KD+cxueh04lsZw0lpshRQNVqA1UpRvSAOoKa5gZCLFcQZ/oqqVbogArXdSyoJAA0TCF5LOr0yFLTfK0M1uGY2g7pF00ZmT1TyKte0my0q2NNxyjNzGCLH1susPoFyUd4feRr7o1GbTTcwFxAkkyx3pDLoNWpVBPtuXV50FoEnMeU9q8pPLup8qJhVicnbrE6HX7J4GFRrCmyMnMrTGrCwYyclV6pOavA1hj0cmi08AuuVVULB0ym2kZ5DxEHMYmrRVFDnGJkBO8N0YDaMp7Dyw+UG42OxSrQwCzLq6yg2OvACNXLhE7LgXS8zQAa5kE/I/CBOkGHltOZBrmoFFO3KKAu2qSnNTaYpxEhztIFk2I4cxBc8MuHtD2nlK9AKQnlHildfeOUPulqMjMq2NA2pX86qwp21COHaQJjyukafptrJ/g2fzcjLqGsajpr/8AR/g2f6nI4/VEkC5aomokyG5ZtVMysgIG1hrGIxM5nAog1XregHlGgZeUWGyCrLl08h8BCzEZagTdXaG1KCO6cerEPxOL0tJlYn5JlOETmUEKqaKoDXSGnX5V2rtTn58oyraSFEZiDX9mGuGzZWDVRqBfnSPdPl2oyjqOmBthHc6c+5/fCEkwLHWx4wQZkiiqmhgefvfYxQ5BEnwppoQYC28MXOyyjmTC5smm+sNn0ksUrdPa9DCQCY/JsQITh7QdZzalknN906fGGCZbO42lXdLYUf8AjcfpCno3MdWoqUKpV2VDjX9I2mLYAtMujq7lYAzG1Ei9ztHi9bGJb6qE+ZY3MqccUo7nypsBALbajGxnMNl0HM6/mI7yWe0fLMbQCvpE2zaWYSg/+o521/oPSJ3UXLMbkigJVheATC+0lBSj2lnKn3nWNnM9S2hp910qypDZDdwVI5n84wxxN2YX9Y4pXmbDyGkN2nOvlXW0/wC1RxI3NLKPxhgO0VlXUaIjJ7pUhdVMspQoaq7zgA0IJtGenppb6ql0rPBZ+WghIy6UrqK11jSYThYmCV1CW0jM6fZA1pxJ2EeRhPe0Mew4jDB8LCk9ZMAhDfdp/uKF8o5c4In8ScEu6+rsrdIbQBYJQO9QbDaAncXLrqEtApZRQITrYHU8SYN6fTyAW2stQhNDS3aN1QxiYkWHAnz9101qPSCMOxRxlQWhRSobj93iakNHcjzv+UROHV7qknlWh90RsGuxL7XgiamXx2XmQUTKMiyKdcjSvFSN/OFmMdFHW050UdbHjbvbiRqISGVWjVJHzh7hmKuJFULKVoG244EaGHKuvYxTdhtZmVsnX4xZKyqlEACtY2Qfl5r/AFWuqc3dbHY81I/SK8SwNaGyWMrrXicbufIgXTAeyFMP3rFQXBcTTKrSUmprRZ2ymygIKxZJZdKQqrSwFtq1GVWnz90ZUpIPLhGqws/SpUsG7rIK2eaT30emoEMTIeKinxjmLQ0hSsq05VEgAjep1MPOlrdXS14UpSlJ2BCb3gLo2z1zraCRmBrU+ym5/KA3Zta5hZTUgrUaHSld+EMABizZ/UUMSFSa2CalRh303F5On/2bP9TkMcYlG3UpSz31C4G54Qv6doKTJg6iTZHuU5HK9RQLplnS5fcsmLm+kC0tpRlTQClYirHjS6EmlhHR0EvU5QAAYPsY7uorVO9okJFdY8ZniFZgBexHGOjon9/JfMp0LUIdxQmnZFokrFSRTKKR0dDj1GXzF+0niQRiFPCPfD7DMWTfM1mBFKBdPkY6OjU6jJ5gZMSH4lv/AM2BuqWpZpNCO0aqV7zpBPSnpw5MsttlAQE2JCtfSgjo6F+/ksbzFwpfEy6Z4iqaVBEAre5R0dHnzORuY9UUHYQlqbIRQDU3MG4Fi5aeBy5gcySmtAQoUIjo6Pe8/mDoXeBOzPaJCaCpoK7V0h3NdIS202y22EpAzKNbrJ420jyOjRnyeZmhT8TsNxoIcQrqwbhWvDbTSAcVxculRUm5WVa8dtI6Ogmz5PMEYkG9RT1nKJBwx0dEgzP5lFCEsz606H9+sMZPGKKBU0hXwr7o6Oh69RlHzEZMSEGxLMWxQKNENhsbgK1+EBSOLutKzNqKTyPy0j2Ohh6jJ5nseJANhGruOomQesl0Bwf7jZyE+aaEGF+H4mWXEuJHaQbX9D7xUesdHQsdRk8wjjXxGUpjwZeW6hoCoVQZj2c2tLQJ/wDE7kBAGY1Ve5r6R0dDP9RkrmK9lCeIfNdKVIR1Uu2lrs0K+84f+VsvpFfTjWTrr9DZqePacj2OiPPkZz3GPxoq8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157" name="AutoShape 13" descr="data:image/jpeg;base64,/9j/4AAQSkZJRgABAQAAAQABAAD/2wCEAAkGBxQTEhUUExQWFhUXGBcZFxgYFxwbGBkdFxgXFxccIBgaHCggHCAlHBQUIjEhJSksLi4uFx8zODMsNygtLiwBCgoKDg0OGhAQGywmICQsLCwsLywsLCwsLCwsLCwsLCwsLCwsLCwsLCwsLCwsLCwsLCwsLCwsLCwsLCwsLCwsLP/AABEIANUA7AMBIgACEQEDEQH/xAAbAAACAwEBAQAAAAAAAAAAAAAEBQIDBgABB//EAEgQAAECBAQCBwQIBQMCBAcAAAECAwAEESEFEjFBUWEGEyIyQnGBUpGhwRQjYnJ0sdHwB5KywuEzQ4Ki8SQ0U9IVFkRUZIPi/8QAGgEAAwEBAQEAAAAAAAAAAAAAAgMEAQUABv/EAC4RAAICAQMDAwQBAwUAAAAAAAECABEDEiExBCJRBRNBMmFxgUIjM5EUJKGx8P/aAAwDAQACEQMRAD8AwUmPq072H7p+sX/v97CK5L/TRX2Ryr8zF4+PD/8An9Y+qxAaB+Jwsh7jPE/s/wCT8o9p++PzMSA314129dExJIvy48eVdT6Q0eIst4i3E5HNcXI1H67D3x50WxQNksOdxfdPAw1y2pT0/wAD5wgxiRIOZItx4eukTZsZQ61+JRicZVON/maSblyhWX3Hb9+cV0p+/wB/CJdHpwTLPVqP1zYt9oDlvEig+XHl+nkIdjcMuqRsChKtyJADbSJD9/v9I7L+/wDHzMSA/dfyPyENBEEzkxNAiIH7p8tolWnlB2sDeST5xy3gkVUaCFU/jKG6hJqeWkLWmH5o1PZRxMJfML0gWZQnSkjU5oQrEOkPhaBJ0iqTwR145niQOG5htI4W1LjMbnifkIYsMreuOyniflC1xkm3/wAQm6hcYrEP3KZVttoBLaaq5XMMWZM950+SYkwlDVmxU7qOsKsWxxLd65lQ4lQJD35TSbxvMTqUCtkpEZt/FlPr6tkE8TE8LwSZn1BSqoaj6PgfR1qWSAgVO5OsTNnlK4kxCuW/4EzmCdGFChcuTGuZl0NCDVJpoKRjekE4tJNKwILZjUTkGkgnmMsQxIk0BtCSZbJMLZGeWpVDGkk5YrIrDwoxCSurBt4LJ4cVQ6lsLCBpDJmWSgQNNzNoQczO20b7YQd0Am10tCWZXBsy7WE02+BFWNZOLLbQGedsRCbpybyf4Nn+pyC8QfABPKA+nJvJ/g2f6nI5frAFJ+59H6YhUGXSKPq004Cp4eZPyjyfHYoDQa10r8zFcs+qiEhJVRIPE6bDb1i7CJdL7qiamhrlUbU5q+Qi1GtAPtEuulix+Ib0feQ8goIAcGnP009TEXWiCQbEa/5V8hAuKpLTgcSAinhFgR5amHjqA82HkjtUuBr7tEwakiTPQOscGLctKD4U19NTHjrWYEH/ALfIRLj+e3v1V6RNA/wKX92ifWGHuFTNxuJlXUrlng4nVJrvcfpG1DqZhoTDeuiwPCRrfb84VYnKBaSa341r6V39IXdHMWMo7lWKtLNFAjSu9DvEbXhb7GWN/uMd/wAhHqKVA24Dc8aHXzNoll/yfl/2grFm0tdqv1arpNTeu1NVflGWn8bObK2DU2AF1ens+Qh5zKosyXHifKdo1mZxLdam+w3HnsPWET067MHK2Lb009TBclgK3O0+afYGvmonu+sOfq2UgABKdgBc+mp84C2yc7CPvHi+nuaLcO6PpTRThzK1ptDUOknI0nMrl3U+cWy2HuPJ6x1RaaP8yvL90g1DyW05GU5E7q8R51h2MKBSj9yXNkLG33PiVtYalHaeVnXsnYR7Nz9qrNEjQaQqxXGUNb1V+94CwfBJjEFZlVQyPEd/LjHnzKv3M8nTM415DQkJrF3Hl9UwCSbWEajoz0BoQ7MnMrZO0abAOjrEqijaL7qN1GHKU+cRtkZjvHHJQ049h5+TPGWQkAJFBpQQNNYkhCurKgHCDlB3jPdJukykLWw12XQKgnRXlGYn8V+l9Qopo4DkWQaKB0rGKlneLCtXgTYdH+kilvLYeGVQ7vMRLH5ErNUwglcBmGJhpSvrBW6twDxjcS0gEEqqTXjtB2MbWIrJj1EBZmsKwPtAkRqUISgCmsdMPBGlITTmIX1jxLZIFri53MLnJzaFUy9FK5mogB6YijHhqSOzOZ009wjM4hMGtIdOOQpnWQbxSBUs6ZQp3iacczJME9Nh/wCT/Bs/1OQI83rBfTY3lPwbP9TkcT1a+2d/pKAMbdDm2i1UD60C+bT3amKlypDxWFFKxsBevIaAecS6MyyGwlxSlZ6CiUeW52gyZezqKqAfl+qjF+JewficjISuZiODBZVhJcLj1XT50A+8fkIKfm1KSEiiUVskDs+iRc+ZikDbjy7XonQesckb8NtB/wAlb+QhoG1QCb5kqGvMe8eatBHhNq7H3HyGp8zE6afDj/xT8zAc3iKW67qGor/Ur5CPFgu5mqpY0IZoa6EDUkVA5q0T5C8ZjHVNE2I8+fLj5mPHJp2ZVlbFfIZUD0+cN8KwBDfaXRxfPuJ8h4zEzOcvagliKvT9zHfxAcNE0+wGlKysJPeUO15A6mHUjhrbI7IoaXUe96nRIiyZnQi11K2SO9y07o5QSxgxUA5OEoT4WUntEeXhHMxqouP7mJfK+TntWCM9Y8rJLjORqvwD1OvrDFmTaYuaPvHVaroSeAT4jz0ix6bqkIbSG29MqfFzPtn4QnxHE0Ng3BUOJqP+Sv7RB/dopbJ0oIwnZ2vbcXyNfytY+QjNzmMLdUGmAoqNgEjtHz4RfhGCzOIKrUts7uKFAeSRvH0TCsIlpFslNEAd5xZoonmdhyid8xOyx64VxbtuZnejPQIJo5N9tdRRGqQeB4mN4ygJFEgACwGlOUcyoGhBF6EHY+kLOkOPIlA2VpJzqoSPD6bCAgsz5DZhuIT6WW1OK8IJIGtuUZLpLjaX5RuYl3S2c4FOdd4G6XzI6xM1LudZlADzYNRlPKFznR97qnHZcBUu4kK6s613oI25qqBRP/vtKMen3HLvoyrSUlDqRYjmY1o6JMvtNuNnK4cqysb+kMcAl0PSaEuM5UlNClWtocMtJQkJSMqQLDhGs9ihBJ/UtZSQkAmpA140gadnwmwNVH4QHOYj4Eep4QmfmvCm53MMTEW3Mjy562WXzM1zqqM/jkwQKgwZMTARYXVuYSTz+YGsWIoWIxKS1meYbi9bGDH3IyD1UKqIbSk9mFIYsuy9L/JYYt6KFuRS47A7r0MJAE8uPip01QAxDpxrKfg2f6nIAmpmoIg3prrKfg2fzcjg+rNq0zsdGhUG42kbso37I1sPRI73nBKfcfer9ECKcM/00H7Irl1PmT3R5Rc6oJTU5QPPsem6jHRx/wBsE+Jx8hvIQPM9I8vjlHmdVnyip6YQi5VThaqvROiRzMK5/HAkkJr9497/AIp8IgCWw15/tHsNk94m5+ZMA+fekG8oXph9WQ0JZPY0pZyoFjolOp+8rU+UXyHR4rIU/UbhtOvr7PrDrD8PbZBDab0uo98/+0RxmsxyMp6xwnQd0eZ8RgRivuc/qac/8cIr7yzsNpoMqUi9PCPmpXwiMow9Mk9UMjeinVdn46DyEHS+DobVnnFFx3ZpNKD7x0A5RbNTinMooEpHdQkdkfdTv94wVFuOJOWCHyZ7KoalhRjtubuqF/8AiD/UYFmZjVThF9ySb/mo/CAMQxdDddCfPMmvM+I8hpAOF4VNYgrMjstiynV2FOCf0ELbIqChzDTA+Tuc0JCfxhbiurZClKVbKBVR92g5CNJ0Z6CUIdnaKVXss17I+8R+UarAOjzMmkhlNVEdpxXfPG/gTDQJpTlewp/LX8zEzMW5lGoKtJK23EZurCgFAdwUBSPujuj4wJjuHNzDDjbtkUrm0CSNFchzNzGa6TYcpmdYmJZSUuukJUgqoFDjfW28bdYqO7WoNUDc0uKmx8zAXN06SGmJ6MsTDmHOoQ+klKilpaTUkDblXjrCqYxt1+RUyspD7Ch1iV6rAPP/ALw5/h4tqsylCFtOBwlaCahKdqcDreG+M9GJeYDhKAHHEjtjUU0P6k6xoM1iAxsRG/0R61ovt1ZdcaTVsEZa05RqeidRLAPHM80khSE6kDSPcGkCwwhpSy4Uimc2ty5QvxRwyzqZlGxoscU/rDdOoUIj3KbfcRozirKkghzIoq7qrZfWB51S1lQbKShJ7SkqrWvCBekEm06lMyinUKuumoPCMo7LFfcUW0Vr2TQcodhwhhamT5SASjfoxxOlYPVhBQNanfnC6am0oBSi53MUPdJ5lCiEKDnZy9tNbcoET0kl1Fpt6XoE16xTZoo15RTqbGaYQV6PXuJQ/MQK47BjhlVoq2+pDinMqW1prRJ4kR7P9GZlvOcoUhFDnBoFA8AYZ/qEO0oXCF2MSTYqIAZdKTBa11gOYTA5OdQlmMWKMZddUVgB968UtPnSPclTA+5q4hDGFO8khFYZdMxeU/CNf1OQA4ugg3pnrK/hGv6lxyfVKpZVguzGCMVQllI1oka2QDTh4oTpeemVUbSpSvap2R8kiDMM6PlYSt1dagZUJuoj8kiNI2hKEZUgJQnYWRX7S/EeQi3GrMovYTmtkxYmOkWYowzAUI7ThDi9ye4D/ceUM5mbDdCo32pdfonRI5xXLuuPKCJdBWr2yLJ+6NB5mGcrhrMsoqWQ+8Lmp+qQeavEeQhgKpsgk7MzHVkMClsKdfTnWeoY4nVXzWYZtTCGk9XLJKR4l0HWnz2QOUUzE0twgqJJ8IFjT7KTZsczCfEcWQ2DSiqa37APM+NXONoDuaB3PskNmH0oGZRAFdbn3JN1H7UIMQxlS1dU0FEqNMoutfmRtyEWYVhU1iKypBojRTy7ADgP0EfSejXRliTSOqGZw6uqHbPHL7I5mJsmcnYSpMCYhbbmZfo50BJUHZ7UAFLI0A2znQDlrG+abAACQEgCiQkUA+6n+4xLKPMcKFVVf3q56CIzswhpKnHVhCAO0VK34E+I/ZEIuExZ+ZJI8uVqgc/tH4RySCKihFeOa/8AceWgjOq6UScylLQeUkvhSQQMqk0tf2U8ANYb4NhCJVlLKCsgCpKjRV96+EHgLxmqeK6Zlf4kts/+HLvWIX1gHWpANAD2gTxA2EbVoghJCsyaCizcqt2SeJ+zpGX/AIhdZ9HbKGg4hLgUtJGwNqDwg8dTGikXczSFFBbqkHqzbIKaAbDnrGVNc9oIiXozKzTT8yH6LbUrMlw0BKjoKbkW7OgjQK/77mu/mfgI7Nx4HlbhyT8TC6exAIolPacOieHCoGg5bwxVuKfL8y+cnktJqo3J7IFyT8/Mwjnn6jO9T7DQ4cTFM1N9SSpZC3jsbpRyI0qNhC5dadY8Te4B1JizFjo3IcjXtC+jGJlpxTMxT6M/pXRKjpTgIH6VMrl19V/tm6CND5mEeMzRdHAeGkaTAZ8YjLGTdNJhsVbUdVAafoY1/wCk+ocHmVonuINXImMdmQbVuLwrxFFwsVr+frHuLSy2nDmGVaSQsHbnG9UuVGGBEw60SsZkKQntg7W1gcubUKMrVfboie4O/L/QlTEkwlx9A+sDl1J4kRhMU6QzUyr6xxWWtMqahI5Uh0xhD8oyJuUfC0rSQsJHdG9QeESYxplyVUzNIyrT2m1pRQqJ/OJALq5q6VJYC/8AsTPZ4HmXIeYlgZQwl9pYdQR2qC6TzjOhpRPaBHIiLXymqWMx6W3kmU3gkmPAKQO+9tHhWMQ93MjMO1sIddMjeV/CNfmuEiG7Vh10z70r+Fa/Nccr1DhSZRj22jtidShlAFFKKU9lOmniX8hDOVwFa0hybX1bZ7jYFzySjbzi7BkMMMNqbSFuFKSXHE9hJIrRKPEecTmHVLVVRUVHavbpzOiEx0k1FB+Jwcjqrmublrs9RBaZSG2x3gDf/wDYv5CFz76EDMogCnZNNfuo/uMBYjiyUDs0UQdf9tPzWeZhVhuHTOIOEMg5fG4qwA3vsOQjz5FTibj6Zsnc2wnmJY2pR6tAJzHupuV/eVqfKNH0d/h+pzK5Ok3umXTZVPteymNV0Z6LMSaatgLcOryhUk8G0n84e01r5qqf61jX7oiVnZuZWWCDTjH7lLLSUJCUJSEJskAdgH7I1WeekBu42wmYEspwB5QJKSbcs6hv9kQvw/pey5NuS9FIIFEqV2SojUAHuJ+MIenGDtzKPpcmtKnGTlV1ehKb9ka1HtGFE/E1UN93+ZtMYn+oZW7lUsoTUpTZVP7E/GMNgcqcYWXplyjbauzLN2HmeXFUH/wvdS408tbi1vKV9b1hqmmiezqo7U0hPjLC8JnA+0D9HestJ0FTdKqb70jCb3jFXSSo5mi6Z9GEvMIVLpCHGR9WECgIF6DiRTvRbgeITT+H5kthL47LZXoojVVNzzNoVvYvMYmpTUlVmWoA48qxI3Sn2U/ZEa/DpJLDKWUqUoJT3lmhI4/ZTy1MaBZgZLAo8zsOQ4lpAeUlbo75SKpKt7+I/AReo+u1r3/uPwEcpdjwp90Abn7KfiYRPzxeJS0craQc7hsKb09lPxMORbkrtpEJnJ8lXVs9pW51CTua7q+AhHMzgaqGlFbirKc570Jv/wAvdEJudGXqmagGxJspQ2Nu6OA1MCurSzc0U7w2TwqPyEVpjqTMS0ko9WM7l1G6Un8zwHM3MJp6dUs1J9Dp5U28orm5lSiVKNSdSfyPH5QA45FI2jceLzJPPawtksYWy6l1NloNRzG8SmZmhpcmAXlEjMAQRpEudtQ7Z0sGKhuJ9VxDDUYo21Ny+UOgjrEq0NNQRGR/iK4rr0N9W0MiBRTe9fLTygHon0mMo5moVNr76B+YgLEZlLjq3EIKEqUSEk1I9YlVdZozy43Rifie4bi0ww2tttdEL7yTf89Ie4jjEtNy6A99U+g5RlTYjjGYWugvAoBWrgIM9opY32g5s7GajFcPmJNFGXiplyhzAdknhBOLTPWyqHHWlIdTQBSU9lQ4nhCWXxqYQ2lpKqoSrMARX08onjXSZ54UXRKfZAsYMEJ3byf2sjEcbHmLZh33xUy1uY8ZbrcwVpHkvIbMquthPHTaGPTI3lfwrX5rhQo18oa9MdZb8K1+a4h9QNhYzEOZqZSYS2y2pZKewmh1Wq2iU7DnCLEccJBQnQnuDWu2ZWpPKGv0PrGEUsrICEg1UoU1J8IjJLQptQcSaEGoIuAQfjFrFggrxOXgxoXYnm5uOjnQJTuVydJSk0yMpstfmPCI+isS6UIDaEpQhOiRZtPmdVq5Qr6J46mcYCxXOKJcQD21HiVeFMZb+J8pMJ6uZacV1aDTKmyUK4pHi+8YmuNoudJ2n0IC471TbbOrmTo2IjmAyiwv2eBP2E6qPOM5gXSQTEkp1OVTraarQpWVIUNFLUbmvsiFHR7o+/NkTk4+sLUD1KGjQpB3GyEwJJ+JgxV9Uo/iX0azpVNs95NngDUjmSPFxAht/DOYZXJ5WkBKxUOpBGZddVqOyaRmMCxJeHTi5aZOZpwmpNVDteMV7xPGG7PRGYl51bsopCGSnMCokpvokgd4705xirvGt9NH9Sqa6NzEriKHZFOZC6k7JA1UKnQcDDuUYenWphucZDbZUQwNSDxHG/iMH9GZaaQ0RNrC3VKKsugSnbMeHBMNledT7q/+1MFpES+UjaY/oFhkzLB9l0AMpX2Cbkq+yB3o0828EJJUQBqampr/AHK5CwiufnktgVudgLFX3fYT9o6wkfcrR2YPHq20291dBxUdYdjxmTZctmzPZmYL1VLJbZBqa3UsjSvtK4AWEK52cU6QhsZUVskXPr7SuWgiDkwt9Qp3RWgTZIHBPD70Czk6Gxkb4GqhavEA7DnqYsVJMbJoS2ZmQyMqLrOqheh3AO5/KEL751Jrrevz384g89v+/dw/OKF1Ol/3w+UOAqU48enmRdd/fDl5QMtdYLVIOKICUmp5aQaOjgQB1jgB1O9IxyeBHhkG9zNMCqla1rFzraiQB6xqWGJexbSVr3KtP5YZy8olPaUlPkBeMGOhvMy9ZpOwmGRh5OiYsVhywK5CI3C3E0KRQHXl7+MI5iYcWqiAojyt79IIYVA2i16p3PEzKpBajoaeUXfQFJFkxtsNmQgAPZSPPtfCCcaCE2aTVKRU17176RntKDxCbq34qfPHGyBAXVFSr6Rsmpth05VJy8/1gl/AUUqkAjim8C2GzzGjq9GzCYwCkVrVU6xo5jAiTlSe1wVaFL+HKbspNDGNjo1HJnRt7gZFAYZdMO9LfhWvzXCx1Jhn0w70t+Fa/Nccj1H+MrxbzZ4T/oI7tMibA0GnjXx5CFGO4d400yqFFGmvJCdac4cYaasN2SaIFtG021V7SoIyJIAuQoGp/wBxfIDwJ5x01W8YH2nzvuFMpP3MwfRzGFyM1mpVs2Wgmyhzpw1j7e2pD7YNc7bqeFVKB2A8AHEx8YxvC8lQBobX7KOVfGTDz+GvSbqlmUfrkX3KmhCvZKtkmIXXRtOs1ZV1rEPSXBvocz1a8wl1qrVJsU8AdFER9iwRLX0dsS9OqpVAr/1OL2+7A3SjAUTjJbVQK/2lDY8Ejcc4zv8ADVibZDrT6ClpCuypfdQvjTxeUBVQHcOl3uI16a9GhOtgpoHkdxdLqB1BGyBxhrgkgZeXbaU6XCgUz8eKWxvTjBx3FydTWxVzUfCnlESrcGtRqmxUOAHgTzg6ii9rRkVHy5VuAeftL5DSAMTxIN9lIzLPhJ0PFdNVfZgedxIqV1bF1aFSB2UcUoG54rhW7NplxlQQp0ntL72U7ge0vnDkx3vJXy70JN9zqqreIW6o1CVd1PAq+SYVrC3iVrV2dVFRoPdsOCY8S3X6x05Ugm5uananiUeO0L8Rn85CUjKhOg19TxPLaLEWokAsZPEp8XQ2KJrc6FXnwHKFKqmtt/fz/QQTKyanDlSKmu+3nDlyTQxuM/iOw5DiecNjgQg2iuXwyt1WH/V50ilKgwSDTtGxNz/iCpvE8vcFTxNzAmF4I9OOEZTa5JsAIxmAhJZ3biM/pxKM1CE0oOZ9I59PWNhw9itsupNItmJ1lnsFWYp7ICLgU3jkTYCUrACE37Zuo+QjQfmAy1xKcPlV3ypyk+I2oPPSG+KpZl2EVcK1GpUU6eVYWTGIIW2rtZBtU97zhTLuKeSpg0ou6DslY09DGPZjMaBj3QdePArohIAO5uYGfxBwEjMfl8ICflC2opIooG/nF7jZUgK4WMAC0r0Ip2hmHO9YtIIFyL6czDN2ZDrqsi6UqE15c9IXYS1lbW5v3UfeOp9IXzDwSMg2NSeMMDVzAbEG4jr6KldjRLnHZUeyEwpheVVaKt6nQwolcRprptD2RmesypdFQbIWNRXSC1CrEUyMPqhCJ7K4pt4ZqGlfFfSkNOkkvlCCKOJCaZt+NCOMXY3gAYKZhw5k5RlG5UNIzknOKWtaV1q4SR5jQCBDBqYRftjkQB/Dm3K5DlVSpSbfEwD0yTRUuP8A8Zr81wwVNpVUKF6U5wD0070t+Fa/qXHK9VGymdPoid7mtwtYMu2QagJAv/pptw3VBgTcDtEqvTxq8z4Uws6NygbYFFE1SFEq7orsniYZJTag86eI81HYR0MQ/picHOQMjD7wOdlQ4ilqgnKod1B9lA1Uo8YwuJyakrJoQU3UNxzJj6IhR1rQ6BQFx9lCd/OE+NSBVVYFCkVUPCBxWrdXKF58WqV9Jn0NRmr6A9JBNMpQonr0Ciqd9YGmXgnjGoK7VFOyaDdKeSR41c4+BSc6uUeQ62TbTbMk6g8BH2vD8ebdl0zIISkigoK5Tu2hO6ucQVvUszIFGocQ94hIOagSm6qmw+0tW5+zCOZmlvnI2SG9VrNsw4n2U8ohMLU9VSz1bCL0UaivM+NfKFeI4hn+qaGVvUg2Kua+H3YoTHOe+TUPtJzeIpQnqmDYihUBRS6bJr3Uc4BQ2EALc37qRqeQ5c4mrK0MznaWbhPloSdkjhCScm1OEkmpV6W4fZTFiLUWq6vxJz0+XFDZIqEpHh5DnzjzD5BTiqAHW1NfT9YswyQLhuaDS29OA4c41SHW5dlZZH1oT3joBvSDY6eI3YHSIB9HDacoAFNdr+e8BTKQ8UkquO8B3bczvCGaxJTiqAlRFyo90RU3NqUCnWthS1z8o24Q6dhuY3bmKKo20kE6KN9N66Qa1iCyh0NqUr6vtEWqo2oKbQplytr6ls1Uodsm4SOHKHGEvNgPJT/qFskrToAOAgWqo0LpMQolw0QXRmXqlscTuTHTk4SmpupJsBon9YGmHkVIDlzqVfrA0swqptUGxoa+seLVsIytrMonpg9WkV1vFEk+pBqCa8oZz+ErTlBFABqYql8OqaDMs8EisK0te8cuTGV2j9l4TbYqAX0jhQrSPmNIFw7DgpYSKpzGl/jzi+Rw15sg0SyNQpagCPTWPoLOEy5YL6inrCmhWDpsTfSvGDfKE2kz3cwPSBkIAZaIKUCleJOphIxgT7hs2ojibJ95tGoxFzqgQiXCSLpcX26+ugrGRn8cfWTmcVTcaJ/lEeY7RuDUYYnC2kH654GnhbGYn10EGy+PIQQlloJqbqV2l/pGeE8TZQB9KQSyUJTn0Og4RgI+IxgSKM2zWNKeacbUesSkVvrTxeREIkyikLS4ySpIINNxXS3lAOBvZHUqSoEE0VelQbGG6ZZaHSlAIUlVt7HbypDFr4kxGgzP424EvOAjRRjumY7Ut+Fa/NcOccwtLzrhTRtVTUKNlHeh+UKOmllSw0pKtD/qXHH9UsaZ0ukYEGpq5CYCZZC8wolAqSLC2gG5gfBMXD4WEpokX+9zUflEsFlgmXSCagoFzoK7AQbKy6W0ZUopW+XjzUflHTxhiq14nz2QoC4I3Jkkr8XG1d/uoG3nHpNyCBROoPdTzV7So8SrXgd9/up4DnHidrAZb37iPP2lQ+JBmVx7DKGlKhZqn2/M8ByjYdHsGal5dK3CoJNxTvqPBKdvOKgrtA5anNnynVR9pZ8KeUWTDzkwuupNrbj2UDwp5xM+MXYlpzlk0mdPzq3lUSAlKbJQLpQeXFfOKn3Ey9rFzU5rhPNXFXKJTc6mXGVumYCil6hP2UjdXOM1MPHexBqamtK/mowarQoRSIX54nTkySaquTc11PM/pAyXNBSpVYDc8AOAgdxZrYEknTnxP6RosHw3qqLXd1VxyhvEtKqix6hstS4VkHWZBmTXbaMzKYwetIcuhYyLoLAHQ05R70inDnCUk1FyQd4pl0rctkLhOpAofVWh9YERaKB3GA4zIllRbAqkXzDxg6GG2EYflZ6xVASbKPhHGm/KNb0d6PJeTSYUCG7puM6RTuqItSKMeYQSpPVLyopYnKimxB1MAuUFtMN8u28xs1M1+ra7KTdSye0rmf0gvowhZeSlKFFBqhRodFClYrfx1DVQ222PTMfUqhW/0ofcNOsIGyRYW8o8zjiOVGb42jB7oyUKIeebaAJHaNVWNrCLpdMoyM3WLWQdhQH3xR0gZ63q5hPddRVfJSbKEZqamyTQd0Qstp3jPb19s1+J9KE5UlLKFVGqzmP8ukLXulS1ilcg4NgAQlcOZkfZV+cCS7JUql9fz0gTlNw06dApmnwWRD7gq52R2llVbJFzeG6sZKpihswfqgNgk2HxoYBxRYk5fqQauuAKd5DZMZVucUDYkAww5B8xYxFt49dxB+VdU2lZqkmoN0qG1jygh1+WeAUpotk95TZrQ8Sg2i2cd+kSyXikFbZCHeJHgV8vSAsOYSpVDVCTYk6QXO8xm0CXN9GA5dh1LgF6d1f8phViMq5mylCk0sE00h1iMuGaJTVQ1qDT/MDNdKXkjKoJWnTKsX/mNxGla2nseVn3EWMyhTdRy8Bv7o3UivM9LrTcLSCsnbq7Kt6RnWTKvahbKjv3k+7WPo+GdFMsn2VAryqyKoaAK1gXZUEDKC3M+aY7P9YtTmWylHTYj/EC9M9ZXX/yjX9TkN3kSrNUHO8veoyoSR8TCnpuO1LWp/4VqwNh2nI5nqZ2WWdGALmsw1Q6hutbIT2joLaAcecEBQtrThv5qPCBcMX9Sm+jadRYW+MXpUKUJNCNOPMnhHXxDsX8T5zN/cb8mclVyb8K7nkkcOceVAsLUvTwp5niqIdYKWN667+SeXOCZWUKiVKISkXv3QONd1coMweJXLyxdsK5d66q5qPDlHYjiYQkoZrTQrHeUfZTwHOIYniQ7jfd4aFXNR2HKEUy7YmvIcVchwHOB03KMaap4+5TXbfUDknnzhc4vbhpy/UxY+5+xoOQ/WKGk5jQDy5f5guJci0Iww6UJosVIBsALkxoZZmhK3VhAAqBqo+g09YAxif+jtpZbOU0BUdyTreFMstQYWrdxYTXe1zAlviYU1bwyaxRlOZaG8xrZThrfjQQuRir8woIClXNkp7I52G0BPoK1ZRoLfrDQESrGZP+q4DRW6UbnlC22lAC1XzNDKTAaS40DUJbVUDVSqak8IFwvpH1iOpfJyWCFi6m/f3hCLo28VKdBuSy776QtZVRKuVD7oEspN1AOAAbx5juEls1WAttXddb0Ppt5QjGHgmqCPI2MN8PxtaRUUUk2cQoVQr02PMQwGGsvJK5aiXSD9StXvKFHXyj1A7mGCVFCRk5Yrl3JXxAdaiu6h3kj0jEzLVD6+4w9YmX5d0VzJWg1oofI8YZdJZZpWR5Kfq3hmBHhV40kcQYF11bCFjYoTczeHjMFJ4jTmI0XRmSDaVTKx2W+4D4lf4gXo/hPWvJDagdzXYb19IddLG8oDY7LQ7oHDc+sEmMQMmYBq8zHYrMqdcKialRrz5RBjDzqohI56+6L3HaHsJp9o6/4iUthr7xoltaj5fOFMtmUBiFoRpgOINtryXKHOwsnYHS3nSAcZYcbdUhRPZNOR4GGDXR1LV5l9tr7IOdf8qdD5w+mp2XUx1zbXXOM0QpTupSe6vILHhBg/EURRuJJGUceCQlKlE2qBWhHPb1glzCG2zWcdQCPAjtO+8WEAuY+84hxGfKKAhKBlFvKFgX1op4xoeMGTAVKNzQy+KMpI+itBKvacOZZ58B5RoZXpS+2w6oqKsq0pNeYvQjSPnUt2ElZ10SOe5h1LzZEgs61eAod6JgTpIAaa2Mk7RhjmIaLWhL7S65VEUUKagkUuOcJOmusrSw+iNW4dpyL8KxJopU25ZtdcyTcA7KHAiKenaQFSoBqBKNUPHtOXjn+p1S1KulFWDNLhi/qkV/9NOugt8TFqTUGvoDqTz5QJIEllAIr2E093xhRNY4UuJAR2dFE6n9I6quFxqT4nB9lsmRtPkzSYeoFwZzUfuyYvxoqtlskbbDmeMJmHqmqbjYjQf5hjJzGZJQrUaA/MwyvmJZCrXE8woV4gn1UefAQE+s30vw3HBPARdiaCkio8z7X6QumBpb/EaWnRwgEXIOLvwt6eXnBeBNVWNrjXkYWL0hnh68qCd9oWDvHuKWMelEqHHCts10BTuOfkYq6gpl0VGUVVc8a3tAuNE9YlQ8SEkEQ1xicqwwlQCqJqoH7V9Y8YproCKZBsLX7LaBmWriB8zCfG8QLjilbaJHADSNBOrbbZDZqhTnaXS9vDCB6VSrRxJ87QjMfgSrFV2RDuhjg+koHtBSf5k0EDhF3U73HuMTwiWWh1KxQ5VJNiOMM8YkSibUMpopRItqFaQKgwncAxLhaqL+zqvy3izEllKqju6ppsNotm5YtjLSiib/ACg/DcAdcRRaMiNUrX2QD63MMN8QNYJ1TsO6RZkhuZT17exJo4n7q9fQxrcCwNuZbWy05mbV2wlQo42sb8CNrRmU4VKsEdc6XVew0KD+cxueh04lsZw0lpshRQNVqA1UpRvSAOoKa5gZCLFcQZ/oqqVbogArXdSyoJAA0TCF5LOr0yFLTfK0M1uGY2g7pF00ZmT1TyKte0my0q2NNxyjNzGCLH1susPoFyUd4feRr7o1GbTTcwFxAkkyx3pDLoNWpVBPtuXV50FoEnMeU9q8pPLup8qJhVicnbrE6HX7J4GFRrCmyMnMrTGrCwYyclV6pOavA1hj0cmi08AuuVVULB0ym2kZ5DxEHMYmrRVFDnGJkBO8N0YDaMp7Dyw+UG42OxSrQwCzLq6yg2OvACNXLhE7LgXS8zQAa5kE/I/CBOkGHltOZBrmoFFO3KKAu2qSnNTaYpxEhztIFk2I4cxBc8MuHtD2nlK9AKQnlHildfeOUPulqMjMq2NA2pX86qwp21COHaQJjyukafptrJ/g2fzcjLqGsajpr/8AR/g2f6nI4/VEkC5aomokyG5ZtVMysgIG1hrGIxM5nAog1XregHlGgZeUWGyCrLl08h8BCzEZagTdXaG1KCO6cerEPxOL0tJlYn5JlOETmUEKqaKoDXSGnX5V2rtTn58oyraSFEZiDX9mGuGzZWDVRqBfnSPdPl2oyjqOmBthHc6c+5/fCEkwLHWx4wQZkiiqmhgefvfYxQ5BEnwppoQYC28MXOyyjmTC5smm+sNn0ksUrdPa9DCQCY/JsQITh7QdZzalknN906fGGCZbO42lXdLYUf8AjcfpCno3MdWoqUKpV2VDjX9I2mLYAtMujq7lYAzG1Ei9ztHi9bGJb6qE+ZY3MqccUo7nypsBALbajGxnMNl0HM6/mI7yWe0fLMbQCvpE2zaWYSg/+o521/oPSJ3UXLMbkigJVheATC+0lBSj2lnKn3nWNnM9S2hp910qypDZDdwVI5n84wxxN2YX9Y4pXmbDyGkN2nOvlXW0/wC1RxI3NLKPxhgO0VlXUaIjJ7pUhdVMspQoaq7zgA0IJtGenppb6ql0rPBZ+WghIy6UrqK11jSYThYmCV1CW0jM6fZA1pxJ2EeRhPe0Mew4jDB8LCk9ZMAhDfdp/uKF8o5c4In8ScEu6+rsrdIbQBYJQO9QbDaAncXLrqEtApZRQITrYHU8SYN6fTyAW2stQhNDS3aN1QxiYkWHAnz9101qPSCMOxRxlQWhRSobj93iakNHcjzv+UROHV7qknlWh90RsGuxL7XgiamXx2XmQUTKMiyKdcjSvFSN/OFmMdFHW050UdbHjbvbiRqISGVWjVJHzh7hmKuJFULKVoG244EaGHKuvYxTdhtZmVsnX4xZKyqlEACtY2Qfl5r/AFWuqc3dbHY81I/SK8SwNaGyWMrrXicbufIgXTAeyFMP3rFQXBcTTKrSUmprRZ2ymygIKxZJZdKQqrSwFtq1GVWnz90ZUpIPLhGqws/SpUsG7rIK2eaT30emoEMTIeKinxjmLQ0hSsq05VEgAjep1MPOlrdXS14UpSlJ2BCb3gLo2z1zraCRmBrU+ym5/KA3Zta5hZTUgrUaHSld+EMABizZ/UUMSFSa2CalRh303F5On/2bP9TkMcYlG3UpSz31C4G54Qv6doKTJg6iTZHuU5HK9RQLplnS5fcsmLm+kC0tpRlTQClYirHjS6EmlhHR0EvU5QAAYPsY7uorVO9okJFdY8ZniFZgBexHGOjon9/JfMp0LUIdxQmnZFokrFSRTKKR0dDj1GXzF+0niQRiFPCPfD7DMWTfM1mBFKBdPkY6OjU6jJ5gZMSH4lv/AM2BuqWpZpNCO0aqV7zpBPSnpw5MsttlAQE2JCtfSgjo6F+/ksbzFwpfEy6Z4iqaVBEAre5R0dHnzORuY9UUHYQlqbIRQDU3MG4Fi5aeBy5gcySmtAQoUIjo6Pe8/mDoXeBOzPaJCaCpoK7V0h3NdIS202y22EpAzKNbrJ420jyOjRnyeZmhT8TsNxoIcQrqwbhWvDbTSAcVxculRUm5WVa8dtI6Ogmz5PMEYkG9RT1nKJBwx0dEgzP5lFCEsz606H9+sMZPGKKBU0hXwr7o6Oh69RlHzEZMSEGxLMWxQKNENhsbgK1+EBSOLutKzNqKTyPy0j2Ohh6jJ5nseJANhGruOomQesl0Bwf7jZyE+aaEGF+H4mWXEuJHaQbX9D7xUesdHQsdRk8wjjXxGUpjwZeW6hoCoVQZj2c2tLQJ/wDE7kBAGY1Ve5r6R0dDP9RkrmK9lCeIfNdKVIR1Uu2lrs0K+84f+VsvpFfTjWTrr9DZqePacj2OiPPkZz3GPxoq8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1" name="20 CuadroTexto"/>
          <p:cNvSpPr txBox="1"/>
          <p:nvPr/>
        </p:nvSpPr>
        <p:spPr>
          <a:xfrm>
            <a:off x="8715372" y="6488668"/>
            <a:ext cx="428628" cy="369332"/>
          </a:xfrm>
          <a:prstGeom prst="rect">
            <a:avLst/>
          </a:prstGeom>
          <a:noFill/>
        </p:spPr>
        <p:txBody>
          <a:bodyPr wrap="square" rtlCol="0">
            <a:spAutoFit/>
          </a:bodyPr>
          <a:lstStyle/>
          <a:p>
            <a:pPr algn="ctr"/>
            <a:r>
              <a:rPr lang="es-ES" b="1" dirty="0" smtClean="0"/>
              <a:t>6</a:t>
            </a:r>
            <a:endParaRPr lang="es-ES" b="1" dirty="0"/>
          </a:p>
        </p:txBody>
      </p:sp>
      <p:pic>
        <p:nvPicPr>
          <p:cNvPr id="68610" name="Picture 2"/>
          <p:cNvPicPr>
            <a:picLocks noChangeAspect="1" noChangeArrowheads="1"/>
          </p:cNvPicPr>
          <p:nvPr/>
        </p:nvPicPr>
        <p:blipFill>
          <a:blip r:embed="rId5"/>
          <a:srcRect/>
          <a:stretch>
            <a:fillRect/>
          </a:stretch>
        </p:blipFill>
        <p:spPr bwMode="auto">
          <a:xfrm>
            <a:off x="714348" y="1634000"/>
            <a:ext cx="3429024" cy="3938140"/>
          </a:xfrm>
          <a:prstGeom prst="rect">
            <a:avLst/>
          </a:prstGeom>
          <a:noFill/>
          <a:ln w="9525">
            <a:noFill/>
            <a:miter lim="800000"/>
            <a:headEnd/>
            <a:tailEnd/>
          </a:ln>
          <a:effectLst/>
        </p:spPr>
      </p:pic>
      <p:pic>
        <p:nvPicPr>
          <p:cNvPr id="1026" name="Picture 2"/>
          <p:cNvPicPr>
            <a:picLocks noChangeAspect="1" noChangeArrowheads="1"/>
          </p:cNvPicPr>
          <p:nvPr/>
        </p:nvPicPr>
        <p:blipFill>
          <a:blip r:embed="rId6"/>
          <a:srcRect/>
          <a:stretch>
            <a:fillRect/>
          </a:stretch>
        </p:blipFill>
        <p:spPr bwMode="auto">
          <a:xfrm>
            <a:off x="4500563" y="3357562"/>
            <a:ext cx="4500594" cy="2257425"/>
          </a:xfrm>
          <a:prstGeom prst="rect">
            <a:avLst/>
          </a:prstGeom>
          <a:noFill/>
          <a:ln w="9525">
            <a:noFill/>
            <a:miter lim="800000"/>
            <a:headEnd/>
            <a:tailEnd/>
          </a:ln>
          <a:effectLst/>
        </p:spPr>
      </p:pic>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a:bodyPr>
          <a:lstStyle/>
          <a:p>
            <a:r>
              <a:rPr lang="es-EC" sz="2800" b="1" dirty="0" smtClean="0"/>
              <a:t>PORCENTAJE DE USUARIOS QUE ACCEDEN A INTERNET A NIVEL NACIONAL</a:t>
            </a:r>
            <a:endParaRPr lang="es-EC" sz="2800" b="1" dirty="0"/>
          </a:p>
        </p:txBody>
      </p:sp>
      <p:sp>
        <p:nvSpPr>
          <p:cNvPr id="6" name="5 Marcador de contenido"/>
          <p:cNvSpPr>
            <a:spLocks noGrp="1"/>
          </p:cNvSpPr>
          <p:nvPr>
            <p:ph idx="1"/>
          </p:nvPr>
        </p:nvSpPr>
        <p:spPr>
          <a:xfrm>
            <a:off x="500034" y="1714488"/>
            <a:ext cx="4286280" cy="4572032"/>
          </a:xfrm>
        </p:spPr>
        <p:txBody>
          <a:bodyPr numCol="1">
            <a:normAutofit/>
          </a:bodyPr>
          <a:lstStyle/>
          <a:p>
            <a:pPr marL="0" indent="0" algn="just">
              <a:buNone/>
            </a:pPr>
            <a:endParaRPr lang="es-ES" sz="1700" dirty="0" smtClean="0"/>
          </a:p>
          <a:p>
            <a:pPr marL="0" indent="0" algn="just">
              <a:buNone/>
            </a:pPr>
            <a:endParaRPr lang="es-EC"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500826" y="5715016"/>
            <a:ext cx="2214578" cy="642942"/>
          </a:xfrm>
          <a:prstGeom prst="rect">
            <a:avLst/>
          </a:prstGeom>
          <a:noFill/>
        </p:spPr>
      </p:pic>
      <p:sp>
        <p:nvSpPr>
          <p:cNvPr id="6146" name="AutoShape 2" descr="data:image/jpeg;base64,/9j/4AAQSkZJRgABAQAAAQABAAD/2wCEAAkGBxQTEhUUEBQWFhUVFxcXFRYWFxQVFhQXHRoWGBcVGBUYHCgkGCEoHBcXIjEhJSkrLi4uGiAzODUsNygtLisBCgoKDg0OGxAQGi0lICUsLDQsLCwsLCwsLDA0LywsLCwsNCwtLCwsLCwsLCwsLCwsLCwsLCwsLCwsLCwsLCwsNP/AABEIAL0BCwMBIgACEQEDEQH/xAAcAAEAAQUBAQAAAAAAAAAAAAAABgIDBAUHAQj/xABDEAACAQIDBgQCCAMECwEBAAABAgMAEQQSIQUGEzFBUSIyYXEHgRQjQlKRocHRM2KxJHKy4RU0Q1Njc4KSwvDxFxb/xAAZAQEAAwEBAAAAAAAAAAAAAAAAAgMEAQX/xAApEQACAgICAQMDBAMAAAAAAAAAAQIRAyESMUEEIlETFDJSYYGhQnHR/9oADAMBAAIRAxEAPwDuNKUoBSlKAUpSgFKUoBSlKAUpSgFKxdobRigTPPIsa92IFz2F+Z9BUL2h8TIy3DwMEmIc+XRlB9lALn8BUowcugT6lcsl2ntzEG0cRgH9xY7f9Utz+FUDcjaU38fGHXoZZpPy0FT+l8tHLOq3peuU/wD5KTq+IF+/C/UvUc3h3dwWC/jY5Q4P8NYs0p66IHuvubDvanCH6v6FneSbc6wsXtiCMXklVV6sTZR6s3JR6nSvnBN/Z4oymGupNwZZGaRst9AsTEpH76mo8+2sQZRMcRMZQbiQyPmB62109uXpVbq9HT69RgQCNQdQRqCO969rl+53xCgjw8PHDKkoYgooKwyKQs0WVdQAxDrYHwyAAAAV0XZu04cQueCRZF6lSDY9iOan0NKdWDLpSlcApSlAKUpQClKUApSlAKUpQClKUApSlAKUpQClKUApSsPau04sPE0s7BUXmepPRQOpPQCgMmWQKCzEAAXJJsABzJJ5VzveP4kXbg7NQyuxsJMpYE/8OPm/udPetXi5cbtp7RKYsGGtcnw6a5m/3jDTwjQG3vU/2VsPDYQgYeJVdx4m5tlUC5LMbgXtoNLtVtRh+W38HCFbJ3CnxD8fasjEkeTNd/Zm5IP5V/KpdgsLhcLf6NCiEixZFBYjsXPP8TXkO3GnP1UIaD7LSEqZTcEMiZTZexa19Laa1mYvh24hKxiMEyB7KFFr5ifS3Plqa65N/l0Rb/SZGCxit5gQx+9yPsf0rIxuIEcbyEEhEZyBzIUE2HrpWuw6iQArqGAIuCNOd7HWtnM6qpMhAUA5ixAAHW5PIVXNJPR2Lb7Pn3f34iY15pcOknBRLI/D0Z2ygtZ+arrYWsdLnnXPYyA3iBIvdgDlJ7+Kx19bGpx8S9jIJknhlVonHCaW5Klo1vG1xfMXjAXQWLRtUVbZb8LipFLwiVRsRIpSMFmUKyDmRoQTr5hoDaokizNIXU5I1RE8Rygm3IEtI2reYaevKrezsDLiX4WGRnexJC28Kjm7MdEAuLsSAKmY3PTDmOXEscRHhpYlxcT5ogkUl1V1XUhVbmSRflYa1m75bZgiWIr9HfK02HaLC2SJ8HICSjOlwHBCkWJ1v2NR5bSo61Ra3dj4cxwuMSAxzImKhOHYGJgitHMqMnMmMOxsfPCvO9SzG7lywMJ9mzNcagZsr252Vxow9Dz9agO0RjOHFjo4WjiwrGZGe6tIXZCzANZpQbLcgAWvXZNy8XhWiQK4Bk8UKM9i8bAumRL65QHQkdYmq+E+OiDT8Gt3e+JDK3B2khRhoZQpFj/xI+nuNPQc66PBMrqGRgysLqykEEHkQRzqKby7Bws4CTnI5B4bW8QtqQrW175TUL2fisZshsxBlwjNbsD6gf7J/Q6H15jrjGe49hP5Ox0rB2PtWLExLLA2ZW/FT1Vh0I7VnVSSFKUoBSlKAUpSgFKUoBSlKAUpSgFKVrN4NtxYSIyzGw1yjqzW0UfvQHm8O3YsJEZJT/cUeaRuiqOvSsbZm23GHSXHosLNcsEzusa2vd2y+EADVjZRfn1qMbt4CTGTDHY4aA2giP2e1l6Hrry9/LPAgAOa3LXoAovp7AXrpw8x+PjhiaWVgsaDMzenp3J6AcyRXL8NDNtvE55M0eDhNgv/AIju5HM/ZB9r4+0MXNtOXD4GLMscSrxWItcr4WkI6gWsvcn8Oq7L2fHh4lihXKiCwH9ST1JOpNWL2K/L/oGoxe0eDbDYKEXjABLApDCLAgd3NiDlX5kXrCTZZYPxJZGeYZZHByFlsQI1A8i+I6Dve5OtSWbAIxLWsxtcjrYWFx7Vj7NhzDMQRZmFj3Vit/xFIuKX7kJKTZTLh1hRcobmiAICSLkKLAcgL3PSwNYzYAOzGdhLqllZVyxlCWUga+K5Bv6Ct7WtxQWJmkdzaR41CkaBjZABbnc2uf0FRUrezrjS0VAW1rW7SV8RKqMhWCJg5zFfr5BYoAoJ8Cnxa2uyr0Bra1SwqdJkbIxvxu2uNwksJAzsoMbaXEi3Ka9ObD2Zu9cmn3zfFYMYIwvNPk4bp49Sugsq31FrltLWAuBz72wrjW9y/wCjsdOLWgxwEy+bKZUNpY3ykZkIdiVJtdlJtVeWClTCSemazZ+CxWOR02hieCsJEEq5QZmMYBTOgstgDo7k3PKs/c/Z2ASAriSqSI8kOIZ8jNID5ERXJZAyNcCNTexudBUV/wBPyDEBsKB9cscILKozOl1QqxUqGC2XTNyte5vWxxe7b4fGQybT+uGKMqMI5jcygAcF5L30JAK3Gth3rklFpVdlicrd9FiLfFVwzQPmmKlkV5ASGQZljYJYHy2uHYWPQnlvfg5t4R+BlztDdVF0VuDMyg2LW8s+TmQLTselRLfWGLOskUccIJaNoY7+EplOZtLAnMRzuct+Va3dran0bExyknJcpKBcXicZZOXYHMPVQa4Ekj6txuFWRcsg0Njz1B6EEciO9aWfasUrrhrB4mZonPNSQG8N/RlIJ7jvW12PizLCrMQXXwuRyLD7Q9GFnHowrnu2MG6YyWNWygNx4+xL2IPraRTr0171dhipOmVZZOKtFyHZ82y8VJwGLRSxsygnllIJLA2BK3tc9H76Vc2ztqV1Ux4oy5ULyhBw1UAjQ2tfzFbcxYXrcYuIbRwilbLMtyt7+CQaPG3W2n9D0rW4fA4eK3HDYiZQFBmBCJYWCpFysOQJubdasTjXuW/JCTk/x6IcdvSQsfo8jGzZxIhkfJyJDqGytaxFm079LdX3L3tjxwdAQZYcvEyghGV7mN1Jva4BupN1II1FiYttDHsxy+MItgQihQgN7FV5H261ifD3ZBg2kWikURyI2dFsUmAuVdDzUg3uhtb5VQ1ouha0zrVKUqBMUpSgFKUoBSlKAUpSgKXawJ7a6an8K5XsvZmIx+KM2PsI4iMqr4lPUBe59O9udterVFdv4FoWM0esROaWMkjK/SVCPLzN/wAfWuoEgw8NgNALaKv3R+/etLjcT9KcxIbQqfrXH2yP9mD27/5EVqsZvGZY+EjBDlzSyMcoSMXVizclINwe+hHMWv4nacKBcIlrsuVgbXCtdcgXqzAN7BSewPQWNku0O0Jbh+HII1L5Rw00IhRWIvY30ykgFtelTioHjsE0sYgjHCCj+zPEWaFSilVhbMFC3Hh0uvzGs4w6sFGY3PXQD+lcYLleGvajuL2o+JUx4QOqMcrYk+BQoNn4QPidjYgMBlF73NrElZxuira6NGplnnlbULHDABFmZjZUGpZmJ6lrAXOgBNUSbOWMGWOLiziwQyuzspYhSeI5JVQCScvQG1X8PsmFGDrGM45O13cdD43JPL1rNqxRK3I9pSlTIlt6gvxd2H9JwDsi3lw54ydTYfxFt18FzbqQKnb1iYrynS+h0537j50asJ0ziO8e8Gy22dw8LCfpEixnOT9ZFIpVrGRjmYC7DwjL+kM21vBPi1jXEyPIYwQpYiwB52VVAubC5Nybc6r3v2UMLi5Yl/h3DxHoYnAdCPSxt8qs7E2DPinVIEvmvZmIRNOZzHnb0vWWMOOkaG7MCSQt5iTblfp+1Xtn7PlncR4eN5XP2UUsfnbkPU10HAbhQYaZUx+eYsqsqoJI0uTyYWzsNDyqSbMxf0OR8oRIHClo4bAB1HlAY6a879tedTnGUYc6sjGUXLjZJvhFjS2C+jzC2Iwx4cqk621ERIv91cnvGe1Zm+my2cJPCpaWG91HOSI2zoO50BHqK5/urvdBHtRchsuJbhSWbOoJH1ZLW1Iey6HTO1djmpjm1UumMkFJOJxrB7xzLM0uFBtzaI8pANDm+7JpzHtrpUnwW24sSnHjXNk0ceVk18rfdN+V9DTezdZ87YjBAcQ6ywk2We3VSdEfnryPpUXzxxyBmWTDzsAHZy2HHsX8j8vNfWtXJT35M6TxnQ12pFiY2SIK0iKXyDKsmUWvdCfUDMLr6jlWD8OsZHI4cAqZo3dQw8pjkMUiZhoWB1PoR61qNkSLHIuJnmijWJzw5LIjzAqyOHAsvCvqCBmcqCNLFt7uLhpHladYVhwxLmLMGWSRnP1kqxkeBWKqbtztooveqZKlRdF2Turc0yqLuwUaC7EAXOgFzVTuACSQABck6ADqSa+f/iPvGNpSAK1sLC/1K2Np+jTN2vqq6GwuetVEz6BBr2vmHdrHYjDzH6LiJMNBGOLLZzLHFEDqMjizEnwqCLkn0NfRW7OMmmw0cuJjEcjgtkBuQpJKZuzZMtx0N6A2lKUoCxjcZHCheZ0jQc2dgij3J0qLYv4mbOVikUzYhxrkw0ck5PsyDL071V8T4wcGrsMwixGHkIsDcLKuYWPO6ki1R997cOoKxgra+VfBEnsSPL+FRlOEfydE4Ypz/FWbJt98ZL/qmyprE6NipI8MMvfKbk+1W822ZTd8RhMML+WKJ5yR2LyEC/sKxcDvdGwNoZHYf7o8UadyB+lVNviWHgwzDQEXIUWJspJNuZqD9ThXVv8Ahkvtc91SX8r/AKe/Dja2JfHY+DFYhpuA4RcwVdLtYhUsBcA+vLWujMtxY6g8x3rjm5W0JF3gnWRFQ4qNHZQQ1ssbEajQnneuyVYnatFbTTpnPNr4VsFK4YXwmJuDJoeC9stpARquU2vqLA3t159vJhFR1Z5JFku4RySb8OZYnBP8sIjb2ue9dM+LmPMeDVV5ySqPkoZzp11VR86ubI3TaMBcQyvEArnMBfMBbKwOgK8s4Nyuh5XqbWrOEDx+0MdiFhwWHbiNI2dmCExmJWUBC9rIoXxE9SVA7V21BYAc7Aa1EINupmJwGGjMdrcUngpJqT9WqoSy3J8WgN9L86zNjY6Zconl4mgD+FR4upUqBpfob11Y5NXRBzSdFzbm1ixfDYXWUjLJIPJhgR5mPV7G4Qa8ibCsnBRKiqiCyqoVR2AFgPwrUbGFowbWLM7kWsbs7NqO+tbRHq6MKRVKdszKVSrV7euHT2leXqlmoDxzWO5qt2qiNCxsP/nrXThzT4g7GCyQYgRK/CkC2YBlMcjBlBB5hZbrb/jrWLtnbEbGOSRnRY2DAFgqLbL4IyLEag+1x2ro+/Oz1OFuQTGhtNa1+C4yySf9Hhl7/VCvmfa2HkjmkjmOZ42Kk3uD2YW0sRYi3essknK/gtcLpsmm2viDnb6hC7NoC2awudApY5m99PS1Q3am0ppWtOx0t4RYIOosF0PvrV3Yeyp53UwQNMAQT5lj9jLcBfkb11nYvwtbEmJ8flihS+XDw5kBva5Zz4yTYa6GwFSbb7JJJdHGcLA8jhIQzSfZCAkg6WbTygGxvyFfS+6k2KeMnEm6/YLABz6+EDTTqL61v9m7JgwsfDw0SRJ2RQt/UnmT6msDHbWVJ0hcW4illckWLA2yW+Y19QOtdXVUcfyXJqwZx319DqKzJjUWxu8AillSdWCqV4RVWOdSiE+/iLa8tLdK5GLl0dbS7MT4m4EPho5lFjGwBtp4HsvTswT86ne6O0vpGDglJuzIA/8AfXwt+YNRfEzJi8BMEOhjfnoVYDMoI6EG1QjZ2/xwWzJIYjed5DwjcWhR1W8pvoPFmtfqb8gas/wp+GFvo2Xxm35BLYDDtoP9aYddARAD8wW/7fvW5Qk7yOqRqWdiFVV5knQACtxtjYSxrMS0plgC8VpV+rlZjYmJxqSTmtmvmVS1xyqvYeA4ShwwSaeMlHI/1XC2tLimA5Mw8KDmb/zCqiTVEy+HOwIpsSIWZWjwzcWU3H9sxa28K/eigzAf3nB+1Xb6iPw83aGFgDshR3UBYybmGK5YIbfbYku56sbXIVal1DgpSlAR34gxZsBMO2Q+9nXSud4aMQsrSwtxGcZIs8RWJB/tBna9r87kkV1bb2BaeB4kYKXAF2BIGoJ0BF9BUC29uVFHGZMdjCoJC+CIF3Y6LGisXZ2JOgAJ9KryY+fktxZeF6IhtDbpllYyzGCJGBIB4iGwsoYxnuCRr0pjN+MMA+V5mZ7+OOKzLoBoZSABoPzrc4L4YRSMZcSs8cdhw8OZV4nfiTugsrH7i3y6+LXTe4PcXZ8flwkRPeTNKflnJ1qH28fJZ9zLwc13Q26ku2I5oldjwnA4pEjBgCQwEQ0Fri3qa7thMdMULTZIwBc36DqWufCKxY4Y4ELBY4lUEtZVRVUaksy2sKvYXDfSgHcMsFwVjYFWlsbh5AdQvUIfn2F8dKkZ5O3bIf8AEPGiWXZwfwo0pLFlZPDxIlzFW1AyknWp3vKGOExOS+bgS5bam+RrWHe9c/8Ai2P7Vgx0sf8AGlTvE7ZERUSAlWv4hqVtbmvXn019KulFuMa/chaXZoNn4YuQkfQfIAd6qw8wYXU3GtjrrY261J8HjYZL8B42PUKVvf8AmA1HzqKHBfRuHAWzssSktawP2e/cE1bHJylRRLHxVmcjVfV6wY2q6r1ZRAz0ltV8SVrQ9VLLUHGzqZsC9UM9YoxHehlrnElZcZ6zdkqPEevL5f8Av9K1bPW42RbJpzvr7/8AyoZNRJQ2zNYX0NRGT4cYFpQ8kQkVRZI3CsqDmFBtmKjorEgcgANKl9Kzl5Zw+ERABGiqBoAoAAHYW5VepXjGgLMzVHN6NmCeO4/iRhilut7Er88q/MCt9M1YcrV2MnF2jjSapmm2PtDjQq99bWb3HX5ix+dWtpYRJRaQXANx7/8AularARNDjZIlNkYGQA9VNyth3DZh7LWHvDvPlZosMAzro8h1SM/dt9tvTkOp6Va4Pn7POytSXH3FV1GIxES6KUhdgDpc8QEEdBZFNvWuWYvANK6hctjmETBlIJ1uDroxyjwc7a9xUy2XhmdZgGu75WYvc8Q31DkWNiNNOQ/CouuGDmSMQsSt2NmLOqqVXhuDbiqAoa6eLQDmL1LKnFcWMbT2jBw/hZUxxlaGElo4RnZWkPKBQNI83hvoDYEAa11L4b7ttNM+IxQByuHlP2WxC+TDqOXDgFr9DJ/y6jO7my/pE8bYdGjlkLqmZs4jAYcfEjMA1kv4c41kdQB4Wt3fZeASCJIYhZI1Cr1OnUnqSdSepJrOWmVSlKAUpSgFRQbHljxDYiWM4uS7LG4dEaGJmP1ccT5UXS12zXa2vQVK6UBH8RtaJdJg8RIJ+tjcItjyMwBj+WfvV3ClGGaN1cEjxKwZRfoCCbe1bq1Ys+zIXdZHijZ08rsqll9mIuKAok2Yj5eIM2Uhgp8uYcmK8iR0vy589azGYAXJsBzJ0AqquS/Erbspxn0V424aqrouYBZ76cQ6ahTdcuvIG3KrMWP6klFEMk+EXKi18TNt4XE4nDRwzAyhWyizqjF2QRgSlcupVgNbX5kVKNtTiRI5F5Et6fIjoQQRbuK5dvru/wDSImxYkRWjhs8SlmuEsFKMQtrLqeepNqvbo72TSZ1xZuJXV45MqoOIfCRlFr5udxpf3q6NwmovwUuSyQ5Jk4RtQdLqQVNhdSORHat1isfFMFeZ+EyAjNa6uCV7cjcDT1POo+j1kYcFmCrqSQB71fOCeyqMmtEz2Jg0Ch1YOW5MOVvT9av4jZkbm5BB620vWThoQiqo5KAKuVgc3d2bFFVVEY2tDwpFA8rLcc+YPiBPsy2+dYvEqWzwK/nUNblcA26aVGNs4MxuSqnhkAggGy9CpPTv8/StGLJemU5IVtFgyVSZKx+JVJkq+imy80vrWZsfafDaz+VufoehrUs9WmejgmqYUqdo6MGvqK9rnU+1J+DwY5Mik6sP4gSxuqN9m5tr0F7a2IwcRO7OjvI7GIARAsbRkC2YW5tb7RudedZvtpWX/XidSvVmV6iG6GPlMrIzu6lcxzsWK2IAsTyvfl+1SaV6qnBwdMthJSVoolesOVquSvWJK9QJGLioEZgzKpZfKSNR7HpUJ3uaNGihhRVsGkfKFWw1VAQO5LH/AKKl20sckSNJIcqqLk/oB1JNgB1Jrm2KxRlkeVxYudFPNUAsin5an1JrR6eLcr8IpzNKNG23bH8Q/wB3/wAq9+H+70WOkxPFDXQIyOrFHR2aQghh3Cm9waowD8PCyP3zEfIWH51KvgxhMuHmlt55AoPcIoP9Xb86tzPTOYVo3u5e7Bwgd5SrTSWXwFiscKk8OJWbU8yzMdWZie1SelKxF4pSlAKUpQClKUApSlAKhnxQ3fbE4XiwAnEYYmWMKPFItvrIhbU3GoH3lWpnSuptO0caTVM+UJNvTYpuGrmKI6sV1bL1vyzc/LoNa9xOIzZssmYqDqSqsba28OgbTkOtSX4pbvf6Ox5njS+HxWYga+CQ6uotbrZwOuo6VB0CsSuHDF3IAABtqbXJPlFz7VZLJKW29kI44wVRVHVN1tpPPho5JVKsRa/RwOTgdiNfxqZbpKWxAPRVYn8Mv9TWp2rgRCUCeTKFHoVAH9ADTZG0TDKrjkNGHdTzH6+4ra05Y9fBltKZ1ClY0OIBAINwRcHuOlXhJXmm4rrwimal6A1GP2Cj6x+BvTy/h0+VRXHRGJzG5GYAGwIOhvY+l7Hn2roEkgUEsQAASSTYADmSa5hi9pfSJpJ1FkcqI78zGosrEdMxLEDsRWrBKTdeDPmjFKy6z1baSrLSVbaStiRmsuO9WXeqGerLvXUiNmz2HtBoply8nKqw6EEgflzqcySVzCOcqwYc1II9wb10FMRmUNYjMAbHmLi9qx+rjTTNXp5aaLkr1iSvXsklYsklZDSRHfXFlpI4fsoOK3qxLLGPlZz75e1R1vSttvWf7Uf+TH/jmrG2Lh88lzyTU+/2R+vyr0MNRxmTJuZe3ik4WHSPqbA+w1Y/jb8a6xuRs36PgYIyLNkzsP5nJcg+17fKuV7Own07aMcQ1jQ3ftkQ3c/M2X5iu4Cs+d6SNEFSPaUpWcmKUpQClKUApSlAKUpQClKUBpd7924toYZ8PNcXsyOAC0bjyuL/ADBHUEjrUG3i+GsGG2f/AGRS0kJMkjtrJMtvHe3YC4A7Eda6nQiuxlxdg5Zu/jxjMLkY/Wx2BJ7jyv8AMc/nWuYkEg6EGxFebzbNfZeNE0I/s8pNlHIDm8PoRzX/ACNbTaUKzIJ4DmuLm32h3t3Hb9q9DHJfwzJmh5M3d/eHh2jl8nRuqfuP6VMllrkokqebvTH6PHc9D+FzYfhVPqcaXuRLBkb9rJEJaq4ta8S15JiQoLMQAASSdAANSSfashpKN6TmweJB/wBzL87Ixt+VQEyVnbxbzLiYeDhxJlkK8SRlyLwx4ioDeI5rBfLazHWtPxK3+mg0nZjzyTaovtJVDPVhnqhpK1UZ7LrPVpnq20lWmeu0csvRG7qO7KPzFdCkkrmfFINxzBuPfpU6gxYdFcfaAP7j8ax+sXTNXpX2ZEklYWMxSopZ2CqupJNgKqkkqL74PGRHnY5wboguc3K7FeQsPtHle3M1jirdGqTpWaza+0vpEoMakKFyqSLNISb3y81A6X11OgrMxUow0Fh52/xdT8h+neqdl4UIpml0sLi/Qfe/ar26+yG2li8zg/R4rF/b7MfuxGvYX9L7NRVeEURTk7ZNPhRsHgwHESD6yexW/MRDy/8AcSW9stTuvFUAAAWA5AdK9rHKXJ2aBSlKiBSlKAUpSgFKUoBSlKAUpSgFKUoDB21sqPFQvDMLq46c1PMMp6EHWuPxvNsrEGDEAmJjcMORHLiJ+V15/lft1arePYUWMhMUw9VYeaNujKf061ZjycdPo41ZzvaWzw44uHIYMLkLqCPvL+1bTdbFkw2P2GIB9OdvzqK4iDFbKlySrnhY3DC+Rh3U/Ybup/Y1M9iYiGeLNAwvclhyIJ+8vMHTn1rRmneP5KIY+M7NiJa1G92KUYSQML58qKv3mZha/oOZ9Aau7RxYgRnl8KqCSe/oO5PICoPtDakuIKGUKipdlRbmzEWuznmQCRoBzNUYcbnIsyzUUXOJVJkrGz0z16x5pfMlUNJVkvVJeh2i6Xq2z1bLVSWrjZ1RKi1SPdvE3iKn7Laex1/reoszVlbPxMozLAAWa2rAkLa+vMDr1rPnXKFF+L2ysl0+ICgliAALknQAdSajqRCWRsRKoRMoCBtGZVzHO9/KDm0Xta/aquEIlzYqVnN72YnLfnog0OvpVOzdnYnacmWEZIVPidvKPe3mP8o/zrNDHx2zS3y0WI4pdoTrBhh4b3LG9gOsjdgOg6+9dp2BsaPCQrDCPCNSTzdjzZvU/sKsbs7vRYKLhxC5Ni7nzSN3Pp2HT8a3FV5MnLS6JpUKUpVR0UpSgFKUoBSlKAUpSgFKUoBSlKAUpSgFKUoC1isMsilJFDKwsysLgj2rmm3vh7LA5n2W7AjXh5rMO4Vjow/lb866hSpRm49A4s+9LNaHaEWUqbklDzsQMyHlzvcA1cbZkUozQOPkcy/uK6ptjYcGJXLiI1fseTL7MNRUD2n8LipL4GcqeiyXHyEi6/iK0Y8sV1oqnj5EYn2TKv2c3903/LnWFIrL5gR7gj+tbrEbN2rh/PCZVHVQJf8AAc34isJt53TSaAqetyV/JlrSsjZS8BrS9eF62X/9PCecTfgh/WqTvLCOUTfgg/WnN/Bz6TNeqseQJ9gTWTFsuVvs5fVjb8udXhvIz6Qwlj0sS35KKzMNsvamI8kDRqerAR/4zf8AAVFzZNYiwuy44xmmcfjlX9zVmTbOojwkZZjoAFP5KNWqVbM+FrMQ2Nnv3WO5+XEf9BU72LsDD4VbYeML3bm7e7HU1RLNH/ZbHGkc+3e+HcszCXaLFR0iB8Z9GI0Qeg19q6dg8IkSBIlCIosFUWAq/SqJTcuyyhSlKgBSlKAUpSgFKUoBSlKAUpSgFKUoBSlKAUpSgFKUoBSlKAUpSgFUPGDowB9wDVdKAwZNkQNq0ERPrGh/Skex8OuqwRA9xGg/Ss6ldtgojiC+UAewAqulK4BSlKAUpSgFKUoBSlKAUpSgFKUoBSlK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153" name="AutoShape 9" descr="data:image/jpeg;base64,/9j/4AAQSkZJRgABAQAAAQABAAD/2wCEAAkGBxQTEhUUExQWFhUXGBcZFxgYFxwbGBkdFxgXFxccIBgaHCggHCAlHBQUIjEhJSksLi4uFx8zODMsNygtLiwBCgoKDg0OGhAQGywmICQsLCwsLywsLCwsLCwsLCwsLCwsLCwsLCwsLCwsLCwsLCwsLCwsLCwsLCwsLCwsLCwsLP/AABEIANUA7AMBIgACEQEDEQH/xAAbAAACAwEBAQAAAAAAAAAAAAAEBQIDBgABB//EAEgQAAECBAQCBwQIBQMCBAcAAAECAwAEESEFEjFBUWEGEyIyQnGBUpGhwRQjYnJ0sdHwB5KywuEzQ4Ki8SQ0U9IVFkRUZIPi/8QAGgEAAwEBAQEAAAAAAAAAAAAAAgMEAQUABv/EAC4RAAICAQMDAwQBAwUAAAAAAAECABEDEiExBCJRBRNBMmFxgUIjM5EUJKGx8P/aAAwDAQACEQMRAD8AwUmPq072H7p+sX/v97CK5L/TRX2Ryr8zF4+PD/8An9Y+qxAaB+Jwsh7jPE/s/wCT8o9p++PzMSA314129dExJIvy48eVdT6Q0eIst4i3E5HNcXI1H67D3x50WxQNksOdxfdPAw1y2pT0/wAD5wgxiRIOZItx4eukTZsZQ61+JRicZVON/maSblyhWX3Hb9+cV0p+/wB/CJdHpwTLPVqP1zYt9oDlvEig+XHl+nkIdjcMuqRsChKtyJADbSJD9/v9I7L+/wDHzMSA/dfyPyENBEEzkxNAiIH7p8tolWnlB2sDeST5xy3gkVUaCFU/jKG6hJqeWkLWmH5o1PZRxMJfML0gWZQnSkjU5oQrEOkPhaBJ0iqTwR145niQOG5htI4W1LjMbnifkIYsMreuOyniflC1xkm3/wAQm6hcYrEP3KZVttoBLaaq5XMMWZM950+SYkwlDVmxU7qOsKsWxxLd65lQ4lQJD35TSbxvMTqUCtkpEZt/FlPr6tkE8TE8LwSZn1BSqoaj6PgfR1qWSAgVO5OsTNnlK4kxCuW/4EzmCdGFChcuTGuZl0NCDVJpoKRjekE4tJNKwILZjUTkGkgnmMsQxIk0BtCSZbJMLZGeWpVDGkk5YrIrDwoxCSurBt4LJ4cVQ6lsLCBpDJmWSgQNNzNoQczO20b7YQd0Am10tCWZXBsy7WE02+BFWNZOLLbQGedsRCbpybyf4Nn+pyC8QfABPKA+nJvJ/g2f6nI5frAFJ+59H6YhUGXSKPq004Cp4eZPyjyfHYoDQa10r8zFcs+qiEhJVRIPE6bDb1i7CJdL7qiamhrlUbU5q+Qi1GtAPtEuulix+Ib0feQ8goIAcGnP009TEXWiCQbEa/5V8hAuKpLTgcSAinhFgR5amHjqA82HkjtUuBr7tEwakiTPQOscGLctKD4U19NTHjrWYEH/ALfIRLj+e3v1V6RNA/wKX92ifWGHuFTNxuJlXUrlng4nVJrvcfpG1DqZhoTDeuiwPCRrfb84VYnKBaSa341r6V39IXdHMWMo7lWKtLNFAjSu9DvEbXhb7GWN/uMd/wAhHqKVA24Dc8aHXzNoll/yfl/2grFm0tdqv1arpNTeu1NVflGWn8bObK2DU2AF1ens+Qh5zKosyXHifKdo1mZxLdam+w3HnsPWET067MHK2Lb009TBclgK3O0+afYGvmonu+sOfq2UgABKdgBc+mp84C2yc7CPvHi+nuaLcO6PpTRThzK1ptDUOknI0nMrl3U+cWy2HuPJ6x1RaaP8yvL90g1DyW05GU5E7q8R51h2MKBSj9yXNkLG33PiVtYalHaeVnXsnYR7Nz9qrNEjQaQqxXGUNb1V+94CwfBJjEFZlVQyPEd/LjHnzKv3M8nTM415DQkJrF3Hl9UwCSbWEajoz0BoQ7MnMrZO0abAOjrEqijaL7qN1GHKU+cRtkZjvHHJQ049h5+TPGWQkAJFBpQQNNYkhCurKgHCDlB3jPdJukykLWw12XQKgnRXlGYn8V+l9Qopo4DkWQaKB0rGKlneLCtXgTYdH+kilvLYeGVQ7vMRLH5ErNUwglcBmGJhpSvrBW6twDxjcS0gEEqqTXjtB2MbWIrJj1EBZmsKwPtAkRqUISgCmsdMPBGlITTmIX1jxLZIFri53MLnJzaFUy9FK5mogB6YijHhqSOzOZ009wjM4hMGtIdOOQpnWQbxSBUs6ZQp3iacczJME9Nh/wCT/Bs/1OQI83rBfTY3lPwbP9TkcT1a+2d/pKAMbdDm2i1UD60C+bT3amKlypDxWFFKxsBevIaAecS6MyyGwlxSlZ6CiUeW52gyZezqKqAfl+qjF+JewficjISuZiODBZVhJcLj1XT50A+8fkIKfm1KSEiiUVskDs+iRc+ZikDbjy7XonQesckb8NtB/wAlb+QhoG1QCb5kqGvMe8eatBHhNq7H3HyGp8zE6afDj/xT8zAc3iKW67qGor/Ur5CPFgu5mqpY0IZoa6EDUkVA5q0T5C8ZjHVNE2I8+fLj5mPHJp2ZVlbFfIZUD0+cN8KwBDfaXRxfPuJ8h4zEzOcvagliKvT9zHfxAcNE0+wGlKysJPeUO15A6mHUjhrbI7IoaXUe96nRIiyZnQi11K2SO9y07o5QSxgxUA5OEoT4WUntEeXhHMxqouP7mJfK+TntWCM9Y8rJLjORqvwD1OvrDFmTaYuaPvHVaroSeAT4jz0ix6bqkIbSG29MqfFzPtn4QnxHE0Ng3BUOJqP+Sv7RB/dopbJ0oIwnZ2vbcXyNfytY+QjNzmMLdUGmAoqNgEjtHz4RfhGCzOIKrUts7uKFAeSRvH0TCsIlpFslNEAd5xZoonmdhyid8xOyx64VxbtuZnejPQIJo5N9tdRRGqQeB4mN4ygJFEgACwGlOUcyoGhBF6EHY+kLOkOPIlA2VpJzqoSPD6bCAgsz5DZhuIT6WW1OK8IJIGtuUZLpLjaX5RuYl3S2c4FOdd4G6XzI6xM1LudZlADzYNRlPKFznR97qnHZcBUu4kK6s613oI25qqBRP/vtKMen3HLvoyrSUlDqRYjmY1o6JMvtNuNnK4cqysb+kMcAl0PSaEuM5UlNClWtocMtJQkJSMqQLDhGs9ihBJ/UtZSQkAmpA140gadnwmwNVH4QHOYj4Eep4QmfmvCm53MMTEW3Mjy562WXzM1zqqM/jkwQKgwZMTARYXVuYSTz+YGsWIoWIxKS1meYbi9bGDH3IyD1UKqIbSk9mFIYsuy9L/JYYt6KFuRS47A7r0MJAE8uPip01QAxDpxrKfg2f6nIAmpmoIg3prrKfg2fzcjg+rNq0zsdGhUG42kbso37I1sPRI73nBKfcfer9ECKcM/00H7Irl1PmT3R5Rc6oJTU5QPPsem6jHRx/wBsE+Jx8hvIQPM9I8vjlHmdVnyip6YQi5VThaqvROiRzMK5/HAkkJr9497/AIp8IgCWw15/tHsNk94m5+ZMA+fekG8oXph9WQ0JZPY0pZyoFjolOp+8rU+UXyHR4rIU/UbhtOvr7PrDrD8PbZBDab0uo98/+0RxmsxyMp6xwnQd0eZ8RgRivuc/qac/8cIr7yzsNpoMqUi9PCPmpXwiMow9Mk9UMjeinVdn46DyEHS+DobVnnFFx3ZpNKD7x0A5RbNTinMooEpHdQkdkfdTv94wVFuOJOWCHyZ7KoalhRjtubuqF/8AiD/UYFmZjVThF9ySb/mo/CAMQxdDddCfPMmvM+I8hpAOF4VNYgrMjstiynV2FOCf0ELbIqChzDTA+Tuc0JCfxhbiurZClKVbKBVR92g5CNJ0Z6CUIdnaKVXss17I+8R+UarAOjzMmkhlNVEdpxXfPG/gTDQJpTlewp/LX8zEzMW5lGoKtJK23EZurCgFAdwUBSPujuj4wJjuHNzDDjbtkUrm0CSNFchzNzGa6TYcpmdYmJZSUuukJUgqoFDjfW28bdYqO7WoNUDc0uKmx8zAXN06SGmJ6MsTDmHOoQ+klKilpaTUkDblXjrCqYxt1+RUyspD7Ch1iV6rAPP/ALw5/h4tqsylCFtOBwlaCahKdqcDreG+M9GJeYDhKAHHEjtjUU0P6k6xoM1iAxsRG/0R61ovt1ZdcaTVsEZa05RqeidRLAPHM80khSE6kDSPcGkCwwhpSy4Uimc2ty5QvxRwyzqZlGxoscU/rDdOoUIj3KbfcRozirKkghzIoq7qrZfWB51S1lQbKShJ7SkqrWvCBekEm06lMyinUKuumoPCMo7LFfcUW0Vr2TQcodhwhhamT5SASjfoxxOlYPVhBQNanfnC6am0oBSi53MUPdJ5lCiEKDnZy9tNbcoET0kl1Fpt6XoE16xTZoo15RTqbGaYQV6PXuJQ/MQK47BjhlVoq2+pDinMqW1prRJ4kR7P9GZlvOcoUhFDnBoFA8AYZ/qEO0oXCF2MSTYqIAZdKTBa11gOYTA5OdQlmMWKMZddUVgB968UtPnSPclTA+5q4hDGFO8khFYZdMxeU/CNf1OQA4ugg3pnrK/hGv6lxyfVKpZVguzGCMVQllI1oka2QDTh4oTpeemVUbSpSvap2R8kiDMM6PlYSt1dagZUJuoj8kiNI2hKEZUgJQnYWRX7S/EeQi3GrMovYTmtkxYmOkWYowzAUI7ThDi9ye4D/ceUM5mbDdCo32pdfonRI5xXLuuPKCJdBWr2yLJ+6NB5mGcrhrMsoqWQ+8Lmp+qQeavEeQhgKpsgk7MzHVkMClsKdfTnWeoY4nVXzWYZtTCGk9XLJKR4l0HWnz2QOUUzE0twgqJJ8IFjT7KTZsczCfEcWQ2DSiqa37APM+NXONoDuaB3PskNmH0oGZRAFdbn3JN1H7UIMQxlS1dU0FEqNMoutfmRtyEWYVhU1iKypBojRTy7ADgP0EfSejXRliTSOqGZw6uqHbPHL7I5mJsmcnYSpMCYhbbmZfo50BJUHZ7UAFLI0A2znQDlrG+abAACQEgCiQkUA+6n+4xLKPMcKFVVf3q56CIzswhpKnHVhCAO0VK34E+I/ZEIuExZ+ZJI8uVqgc/tH4RySCKihFeOa/8AceWgjOq6UScylLQeUkvhSQQMqk0tf2U8ANYb4NhCJVlLKCsgCpKjRV96+EHgLxmqeK6Zlf4kts/+HLvWIX1gHWpANAD2gTxA2EbVoghJCsyaCizcqt2SeJ+zpGX/AIhdZ9HbKGg4hLgUtJGwNqDwg8dTGikXczSFFBbqkHqzbIKaAbDnrGVNc9oIiXozKzTT8yH6LbUrMlw0BKjoKbkW7OgjQK/77mu/mfgI7Nx4HlbhyT8TC6exAIolPacOieHCoGg5bwxVuKfL8y+cnktJqo3J7IFyT8/Mwjnn6jO9T7DQ4cTFM1N9SSpZC3jsbpRyI0qNhC5dadY8Te4B1JizFjo3IcjXtC+jGJlpxTMxT6M/pXRKjpTgIH6VMrl19V/tm6CND5mEeMzRdHAeGkaTAZ8YjLGTdNJhsVbUdVAafoY1/wCk+ocHmVonuINXImMdmQbVuLwrxFFwsVr+frHuLSy2nDmGVaSQsHbnG9UuVGGBEw60SsZkKQntg7W1gcubUKMrVfboie4O/L/QlTEkwlx9A+sDl1J4kRhMU6QzUyr6xxWWtMqahI5Uh0xhD8oyJuUfC0rSQsJHdG9QeESYxplyVUzNIyrT2m1pRQqJ/OJALq5q6VJYC/8AsTPZ4HmXIeYlgZQwl9pYdQR2qC6TzjOhpRPaBHIiLXymqWMx6W3kmU3gkmPAKQO+9tHhWMQ93MjMO1sIddMjeV/CNfmuEiG7Vh10z70r+Fa/Nccr1DhSZRj22jtidShlAFFKKU9lOmniX8hDOVwFa0hybX1bZ7jYFzySjbzi7BkMMMNqbSFuFKSXHE9hJIrRKPEecTmHVLVVRUVHavbpzOiEx0k1FB+Jwcjqrmublrs9RBaZSG2x3gDf/wDYv5CFz76EDMogCnZNNfuo/uMBYjiyUDs0UQdf9tPzWeZhVhuHTOIOEMg5fG4qwA3vsOQjz5FTibj6Zsnc2wnmJY2pR6tAJzHupuV/eVqfKNH0d/h+pzK5Ok3umXTZVPteymNV0Z6LMSaatgLcOryhUk8G0n84e01r5qqf61jX7oiVnZuZWWCDTjH7lLLSUJCUJSEJskAdgH7I1WeekBu42wmYEspwB5QJKSbcs6hv9kQvw/pey5NuS9FIIFEqV2SojUAHuJ+MIenGDtzKPpcmtKnGTlV1ehKb9ka1HtGFE/E1UN93+ZtMYn+oZW7lUsoTUpTZVP7E/GMNgcqcYWXplyjbauzLN2HmeXFUH/wvdS408tbi1vKV9b1hqmmiezqo7U0hPjLC8JnA+0D9HestJ0FTdKqb70jCb3jFXSSo5mi6Z9GEvMIVLpCHGR9WECgIF6DiRTvRbgeITT+H5kthL47LZXoojVVNzzNoVvYvMYmpTUlVmWoA48qxI3Sn2U/ZEa/DpJLDKWUqUoJT3lmhI4/ZTy1MaBZgZLAo8zsOQ4lpAeUlbo75SKpKt7+I/AReo+u1r3/uPwEcpdjwp90Abn7KfiYRPzxeJS0craQc7hsKb09lPxMORbkrtpEJnJ8lXVs9pW51CTua7q+AhHMzgaqGlFbirKc570Jv/wAvdEJudGXqmagGxJspQ2Nu6OA1MCurSzc0U7w2TwqPyEVpjqTMS0ko9WM7l1G6Un8zwHM3MJp6dUs1J9Dp5U28orm5lSiVKNSdSfyPH5QA45FI2jceLzJPPawtksYWy6l1NloNRzG8SmZmhpcmAXlEjMAQRpEudtQ7Z0sGKhuJ9VxDDUYo21Ny+UOgjrEq0NNQRGR/iK4rr0N9W0MiBRTe9fLTygHon0mMo5moVNr76B+YgLEZlLjq3EIKEqUSEk1I9YlVdZozy43Rifie4bi0ww2tttdEL7yTf89Ie4jjEtNy6A99U+g5RlTYjjGYWugvAoBWrgIM9opY32g5s7GajFcPmJNFGXiplyhzAdknhBOLTPWyqHHWlIdTQBSU9lQ4nhCWXxqYQ2lpKqoSrMARX08onjXSZ54UXRKfZAsYMEJ3byf2sjEcbHmLZh33xUy1uY8ZbrcwVpHkvIbMquthPHTaGPTI3lfwrX5rhQo18oa9MdZb8K1+a4h9QNhYzEOZqZSYS2y2pZKewmh1Wq2iU7DnCLEccJBQnQnuDWu2ZWpPKGv0PrGEUsrICEg1UoU1J8IjJLQptQcSaEGoIuAQfjFrFggrxOXgxoXYnm5uOjnQJTuVydJSk0yMpstfmPCI+isS6UIDaEpQhOiRZtPmdVq5Qr6J46mcYCxXOKJcQD21HiVeFMZb+J8pMJ6uZacV1aDTKmyUK4pHi+8YmuNoudJ2n0IC471TbbOrmTo2IjmAyiwv2eBP2E6qPOM5gXSQTEkp1OVTraarQpWVIUNFLUbmvsiFHR7o+/NkTk4+sLUD1KGjQpB3GyEwJJ+JgxV9Uo/iX0azpVNs95NngDUjmSPFxAht/DOYZXJ5WkBKxUOpBGZddVqOyaRmMCxJeHTi5aZOZpwmpNVDteMV7xPGG7PRGYl51bsopCGSnMCokpvokgd4705xirvGt9NH9Sqa6NzEriKHZFOZC6k7JA1UKnQcDDuUYenWphucZDbZUQwNSDxHG/iMH9GZaaQ0RNrC3VKKsugSnbMeHBMNledT7q/+1MFpES+UjaY/oFhkzLB9l0AMpX2Cbkq+yB3o0828EJJUQBqampr/AHK5CwiufnktgVudgLFX3fYT9o6wkfcrR2YPHq20291dBxUdYdjxmTZctmzPZmYL1VLJbZBqa3UsjSvtK4AWEK52cU6QhsZUVskXPr7SuWgiDkwt9Qp3RWgTZIHBPD70Czk6Gxkb4GqhavEA7DnqYsVJMbJoS2ZmQyMqLrOqheh3AO5/KEL751Jrrevz384g89v+/dw/OKF1Ol/3w+UOAqU48enmRdd/fDl5QMtdYLVIOKICUmp5aQaOjgQB1jgB1O9IxyeBHhkG9zNMCqla1rFzraiQB6xqWGJexbSVr3KtP5YZy8olPaUlPkBeMGOhvMy9ZpOwmGRh5OiYsVhywK5CI3C3E0KRQHXl7+MI5iYcWqiAojyt79IIYVA2i16p3PEzKpBajoaeUXfQFJFkxtsNmQgAPZSPPtfCCcaCE2aTVKRU17176RntKDxCbq34qfPHGyBAXVFSr6Rsmpth05VJy8/1gl/AUUqkAjim8C2GzzGjq9GzCYwCkVrVU6xo5jAiTlSe1wVaFL+HKbspNDGNjo1HJnRt7gZFAYZdMO9LfhWvzXCx1Jhn0w70t+Fa/Nccj1H+MrxbzZ4T/oI7tMibA0GnjXx5CFGO4d400yqFFGmvJCdac4cYaasN2SaIFtG021V7SoIyJIAuQoGp/wBxfIDwJ5x01W8YH2nzvuFMpP3MwfRzGFyM1mpVs2Wgmyhzpw1j7e2pD7YNc7bqeFVKB2A8AHEx8YxvC8lQBobX7KOVfGTDz+GvSbqlmUfrkX3KmhCvZKtkmIXXRtOs1ZV1rEPSXBvocz1a8wl1qrVJsU8AdFER9iwRLX0dsS9OqpVAr/1OL2+7A3SjAUTjJbVQK/2lDY8Ejcc4zv8ADVibZDrT6ClpCuypfdQvjTxeUBVQHcOl3uI16a9GhOtgpoHkdxdLqB1BGyBxhrgkgZeXbaU6XCgUz8eKWxvTjBx3FydTWxVzUfCnlESrcGtRqmxUOAHgTzg6ii9rRkVHy5VuAeftL5DSAMTxIN9lIzLPhJ0PFdNVfZgedxIqV1bF1aFSB2UcUoG54rhW7NplxlQQp0ntL72U7ge0vnDkx3vJXy70JN9zqqreIW6o1CVd1PAq+SYVrC3iVrV2dVFRoPdsOCY8S3X6x05Ugm5uananiUeO0L8Rn85CUjKhOg19TxPLaLEWokAsZPEp8XQ2KJrc6FXnwHKFKqmtt/fz/QQTKyanDlSKmu+3nDlyTQxuM/iOw5DiecNjgQg2iuXwyt1WH/V50ilKgwSDTtGxNz/iCpvE8vcFTxNzAmF4I9OOEZTa5JsAIxmAhJZ3biM/pxKM1CE0oOZ9I59PWNhw9itsupNItmJ1lnsFWYp7ICLgU3jkTYCUrACE37Zuo+QjQfmAy1xKcPlV3ypyk+I2oPPSG+KpZl2EVcK1GpUU6eVYWTGIIW2rtZBtU97zhTLuKeSpg0ou6DslY09DGPZjMaBj3QdePArohIAO5uYGfxBwEjMfl8ICflC2opIooG/nF7jZUgK4WMAC0r0Ip2hmHO9YtIIFyL6czDN2ZDrqsi6UqE15c9IXYS1lbW5v3UfeOp9IXzDwSMg2NSeMMDVzAbEG4jr6KldjRLnHZUeyEwpheVVaKt6nQwolcRprptD2RmesypdFQbIWNRXSC1CrEUyMPqhCJ7K4pt4ZqGlfFfSkNOkkvlCCKOJCaZt+NCOMXY3gAYKZhw5k5RlG5UNIzknOKWtaV1q4SR5jQCBDBqYRftjkQB/Dm3K5DlVSpSbfEwD0yTRUuP8A8Zr81wwVNpVUKF6U5wD0070t+Fa/qXHK9VGymdPoid7mtwtYMu2QagJAv/pptw3VBgTcDtEqvTxq8z4Uws6NygbYFFE1SFEq7orsniYZJTag86eI81HYR0MQ/picHOQMjD7wOdlQ4ilqgnKod1B9lA1Uo8YwuJyakrJoQU3UNxzJj6IhR1rQ6BQFx9lCd/OE+NSBVVYFCkVUPCBxWrdXKF58WqV9Jn0NRmr6A9JBNMpQonr0Ciqd9YGmXgnjGoK7VFOyaDdKeSR41c4+BSc6uUeQ62TbTbMk6g8BH2vD8ebdl0zIISkigoK5Tu2hO6ucQVvUszIFGocQ94hIOagSm6qmw+0tW5+zCOZmlvnI2SG9VrNsw4n2U8ohMLU9VSz1bCL0UaivM+NfKFeI4hn+qaGVvUg2Kua+H3YoTHOe+TUPtJzeIpQnqmDYihUBRS6bJr3Uc4BQ2EALc37qRqeQ5c4mrK0MznaWbhPloSdkjhCScm1OEkmpV6W4fZTFiLUWq6vxJz0+XFDZIqEpHh5DnzjzD5BTiqAHW1NfT9YswyQLhuaDS29OA4c41SHW5dlZZH1oT3joBvSDY6eI3YHSIB9HDacoAFNdr+e8BTKQ8UkquO8B3bczvCGaxJTiqAlRFyo90RU3NqUCnWthS1z8o24Q6dhuY3bmKKo20kE6KN9N66Qa1iCyh0NqUr6vtEWqo2oKbQplytr6ls1Uodsm4SOHKHGEvNgPJT/qFskrToAOAgWqo0LpMQolw0QXRmXqlscTuTHTk4SmpupJsBon9YGmHkVIDlzqVfrA0swqptUGxoa+seLVsIytrMonpg9WkV1vFEk+pBqCa8oZz+ErTlBFABqYql8OqaDMs8EisK0te8cuTGV2j9l4TbYqAX0jhQrSPmNIFw7DgpYSKpzGl/jzi+Rw15sg0SyNQpagCPTWPoLOEy5YL6inrCmhWDpsTfSvGDfKE2kz3cwPSBkIAZaIKUCleJOphIxgT7hs2ojibJ95tGoxFzqgQiXCSLpcX26+ugrGRn8cfWTmcVTcaJ/lEeY7RuDUYYnC2kH654GnhbGYn10EGy+PIQQlloJqbqV2l/pGeE8TZQB9KQSyUJTn0Og4RgI+IxgSKM2zWNKeacbUesSkVvrTxeREIkyikLS4ySpIINNxXS3lAOBvZHUqSoEE0VelQbGG6ZZaHSlAIUlVt7HbypDFr4kxGgzP424EvOAjRRjumY7Ut+Fa/NcOccwtLzrhTRtVTUKNlHeh+UKOmllSw0pKtD/qXHH9UsaZ0ukYEGpq5CYCZZC8wolAqSLC2gG5gfBMXD4WEpokX+9zUflEsFlgmXSCagoFzoK7AQbKy6W0ZUopW+XjzUflHTxhiq14nz2QoC4I3Jkkr8XG1d/uoG3nHpNyCBROoPdTzV7So8SrXgd9/up4DnHidrAZb37iPP2lQ+JBmVx7DKGlKhZqn2/M8ByjYdHsGal5dK3CoJNxTvqPBKdvOKgrtA5anNnynVR9pZ8KeUWTDzkwuupNrbj2UDwp5xM+MXYlpzlk0mdPzq3lUSAlKbJQLpQeXFfOKn3Ey9rFzU5rhPNXFXKJTc6mXGVumYCil6hP2UjdXOM1MPHexBqamtK/mowarQoRSIX54nTkySaquTc11PM/pAyXNBSpVYDc8AOAgdxZrYEknTnxP6RosHw3qqLXd1VxyhvEtKqix6hstS4VkHWZBmTXbaMzKYwetIcuhYyLoLAHQ05R70inDnCUk1FyQd4pl0rctkLhOpAofVWh9YERaKB3GA4zIllRbAqkXzDxg6GG2EYflZ6xVASbKPhHGm/KNb0d6PJeTSYUCG7puM6RTuqItSKMeYQSpPVLyopYnKimxB1MAuUFtMN8u28xs1M1+ra7KTdSye0rmf0gvowhZeSlKFFBqhRodFClYrfx1DVQ222PTMfUqhW/0ofcNOsIGyRYW8o8zjiOVGb42jB7oyUKIeebaAJHaNVWNrCLpdMoyM3WLWQdhQH3xR0gZ63q5hPddRVfJSbKEZqamyTQd0Qstp3jPb19s1+J9KE5UlLKFVGqzmP8ukLXulS1ilcg4NgAQlcOZkfZV+cCS7JUql9fz0gTlNw06dApmnwWRD7gq52R2llVbJFzeG6sZKpihswfqgNgk2HxoYBxRYk5fqQauuAKd5DZMZVucUDYkAww5B8xYxFt49dxB+VdU2lZqkmoN0qG1jygh1+WeAUpotk95TZrQ8Sg2i2cd+kSyXikFbZCHeJHgV8vSAsOYSpVDVCTYk6QXO8xm0CXN9GA5dh1LgF6d1f8phViMq5mylCk0sE00h1iMuGaJTVQ1qDT/MDNdKXkjKoJWnTKsX/mNxGla2nseVn3EWMyhTdRy8Bv7o3UivM9LrTcLSCsnbq7Kt6RnWTKvahbKjv3k+7WPo+GdFMsn2VAryqyKoaAK1gXZUEDKC3M+aY7P9YtTmWylHTYj/EC9M9ZXX/yjX9TkN3kSrNUHO8veoyoSR8TCnpuO1LWp/4VqwNh2nI5nqZ2WWdGALmsw1Q6hutbIT2joLaAcecEBQtrThv5qPCBcMX9Sm+jadRYW+MXpUKUJNCNOPMnhHXxDsX8T5zN/cb8mclVyb8K7nkkcOceVAsLUvTwp5niqIdYKWN667+SeXOCZWUKiVKISkXv3QONd1coMweJXLyxdsK5d66q5qPDlHYjiYQkoZrTQrHeUfZTwHOIYniQ7jfd4aFXNR2HKEUy7YmvIcVchwHOB03KMaap4+5TXbfUDknnzhc4vbhpy/UxY+5+xoOQ/WKGk5jQDy5f5guJci0Iww6UJosVIBsALkxoZZmhK3VhAAqBqo+g09YAxif+jtpZbOU0BUdyTreFMstQYWrdxYTXe1zAlviYU1bwyaxRlOZaG8xrZThrfjQQuRir8woIClXNkp7I52G0BPoK1ZRoLfrDQESrGZP+q4DRW6UbnlC22lAC1XzNDKTAaS40DUJbVUDVSqak8IFwvpH1iOpfJyWCFi6m/f3hCLo28VKdBuSy776QtZVRKuVD7oEspN1AOAAbx5juEls1WAttXddb0Ppt5QjGHgmqCPI2MN8PxtaRUUUk2cQoVQr02PMQwGGsvJK5aiXSD9StXvKFHXyj1A7mGCVFCRk5Yrl3JXxAdaiu6h3kj0jEzLVD6+4w9YmX5d0VzJWg1oofI8YZdJZZpWR5Kfq3hmBHhV40kcQYF11bCFjYoTczeHjMFJ4jTmI0XRmSDaVTKx2W+4D4lf4gXo/hPWvJDagdzXYb19IddLG8oDY7LQ7oHDc+sEmMQMmYBq8zHYrMqdcKialRrz5RBjDzqohI56+6L3HaHsJp9o6/4iUthr7xoltaj5fOFMtmUBiFoRpgOINtryXKHOwsnYHS3nSAcZYcbdUhRPZNOR4GGDXR1LV5l9tr7IOdf8qdD5w+mp2XUx1zbXXOM0QpTupSe6vILHhBg/EURRuJJGUceCQlKlE2qBWhHPb1glzCG2zWcdQCPAjtO+8WEAuY+84hxGfKKAhKBlFvKFgX1op4xoeMGTAVKNzQy+KMpI+itBKvacOZZ58B5RoZXpS+2w6oqKsq0pNeYvQjSPnUt2ElZ10SOe5h1LzZEgs61eAod6JgTpIAaa2Mk7RhjmIaLWhL7S65VEUUKagkUuOcJOmusrSw+iNW4dpyL8KxJopU25ZtdcyTcA7KHAiKenaQFSoBqBKNUPHtOXjn+p1S1KulFWDNLhi/qkV/9NOugt8TFqTUGvoDqTz5QJIEllAIr2E093xhRNY4UuJAR2dFE6n9I6quFxqT4nB9lsmRtPkzSYeoFwZzUfuyYvxoqtlskbbDmeMJmHqmqbjYjQf5hjJzGZJQrUaA/MwyvmJZCrXE8woV4gn1UefAQE+s30vw3HBPARdiaCkio8z7X6QumBpb/EaWnRwgEXIOLvwt6eXnBeBNVWNrjXkYWL0hnh68qCd9oWDvHuKWMelEqHHCts10BTuOfkYq6gpl0VGUVVc8a3tAuNE9YlQ8SEkEQ1xicqwwlQCqJqoH7V9Y8YproCKZBsLX7LaBmWriB8zCfG8QLjilbaJHADSNBOrbbZDZqhTnaXS9vDCB6VSrRxJ87QjMfgSrFV2RDuhjg+koHtBSf5k0EDhF3U73HuMTwiWWh1KxQ5VJNiOMM8YkSibUMpopRItqFaQKgwncAxLhaqL+zqvy3izEllKqju6ppsNotm5YtjLSiib/ACg/DcAdcRRaMiNUrX2QD63MMN8QNYJ1TsO6RZkhuZT17exJo4n7q9fQxrcCwNuZbWy05mbV2wlQo42sb8CNrRmU4VKsEdc6XVew0KD+cxueh04lsZw0lpshRQNVqA1UpRvSAOoKa5gZCLFcQZ/oqqVbogArXdSyoJAA0TCF5LOr0yFLTfK0M1uGY2g7pF00ZmT1TyKte0my0q2NNxyjNzGCLH1susPoFyUd4feRr7o1GbTTcwFxAkkyx3pDLoNWpVBPtuXV50FoEnMeU9q8pPLup8qJhVicnbrE6HX7J4GFRrCmyMnMrTGrCwYyclV6pOavA1hj0cmi08AuuVVULB0ym2kZ5DxEHMYmrRVFDnGJkBO8N0YDaMp7Dyw+UG42OxSrQwCzLq6yg2OvACNXLhE7LgXS8zQAa5kE/I/CBOkGHltOZBrmoFFO3KKAu2qSnNTaYpxEhztIFk2I4cxBc8MuHtD2nlK9AKQnlHildfeOUPulqMjMq2NA2pX86qwp21COHaQJjyukafptrJ/g2fzcjLqGsajpr/8AR/g2f6nI4/VEkC5aomokyG5ZtVMysgIG1hrGIxM5nAog1XregHlGgZeUWGyCrLl08h8BCzEZagTdXaG1KCO6cerEPxOL0tJlYn5JlOETmUEKqaKoDXSGnX5V2rtTn58oyraSFEZiDX9mGuGzZWDVRqBfnSPdPl2oyjqOmBthHc6c+5/fCEkwLHWx4wQZkiiqmhgefvfYxQ5BEnwppoQYC28MXOyyjmTC5smm+sNn0ksUrdPa9DCQCY/JsQITh7QdZzalknN906fGGCZbO42lXdLYUf8AjcfpCno3MdWoqUKpV2VDjX9I2mLYAtMujq7lYAzG1Ei9ztHi9bGJb6qE+ZY3MqccUo7nypsBALbajGxnMNl0HM6/mI7yWe0fLMbQCvpE2zaWYSg/+o521/oPSJ3UXLMbkigJVheATC+0lBSj2lnKn3nWNnM9S2hp910qypDZDdwVI5n84wxxN2YX9Y4pXmbDyGkN2nOvlXW0/wC1RxI3NLKPxhgO0VlXUaIjJ7pUhdVMspQoaq7zgA0IJtGenppb6ql0rPBZ+WghIy6UrqK11jSYThYmCV1CW0jM6fZA1pxJ2EeRhPe0Mew4jDB8LCk9ZMAhDfdp/uKF8o5c4In8ScEu6+rsrdIbQBYJQO9QbDaAncXLrqEtApZRQITrYHU8SYN6fTyAW2stQhNDS3aN1QxiYkWHAnz9101qPSCMOxRxlQWhRSobj93iakNHcjzv+UROHV7qknlWh90RsGuxL7XgiamXx2XmQUTKMiyKdcjSvFSN/OFmMdFHW050UdbHjbvbiRqISGVWjVJHzh7hmKuJFULKVoG244EaGHKuvYxTdhtZmVsnX4xZKyqlEACtY2Qfl5r/AFWuqc3dbHY81I/SK8SwNaGyWMrrXicbufIgXTAeyFMP3rFQXBcTTKrSUmprRZ2ymygIKxZJZdKQqrSwFtq1GVWnz90ZUpIPLhGqws/SpUsG7rIK2eaT30emoEMTIeKinxjmLQ0hSsq05VEgAjep1MPOlrdXS14UpSlJ2BCb3gLo2z1zraCRmBrU+ym5/KA3Zta5hZTUgrUaHSld+EMABizZ/UUMSFSa2CalRh303F5On/2bP9TkMcYlG3UpSz31C4G54Qv6doKTJg6iTZHuU5HK9RQLplnS5fcsmLm+kC0tpRlTQClYirHjS6EmlhHR0EvU5QAAYPsY7uorVO9okJFdY8ZniFZgBexHGOjon9/JfMp0LUIdxQmnZFokrFSRTKKR0dDj1GXzF+0niQRiFPCPfD7DMWTfM1mBFKBdPkY6OjU6jJ5gZMSH4lv/AM2BuqWpZpNCO0aqV7zpBPSnpw5MsttlAQE2JCtfSgjo6F+/ksbzFwpfEy6Z4iqaVBEAre5R0dHnzORuY9UUHYQlqbIRQDU3MG4Fi5aeBy5gcySmtAQoUIjo6Pe8/mDoXeBOzPaJCaCpoK7V0h3NdIS202y22EpAzKNbrJ420jyOjRnyeZmhT8TsNxoIcQrqwbhWvDbTSAcVxculRUm5WVa8dtI6Ogmz5PMEYkG9RT1nKJBwx0dEgzP5lFCEsz606H9+sMZPGKKBU0hXwr7o6Oh69RlHzEZMSEGxLMWxQKNENhsbgK1+EBSOLutKzNqKTyPy0j2Ohh6jJ5nseJANhGruOomQesl0Bwf7jZyE+aaEGF+H4mWXEuJHaQbX9D7xUesdHQsdRk8wjjXxGUpjwZeW6hoCoVQZj2c2tLQJ/wDE7kBAGY1Ve5r6R0dDP9RkrmK9lCeIfNdKVIR1Uu2lrs0K+84f+VsvpFfTjWTrr9DZqePacj2OiPPkZz3GPxoq8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155" name="AutoShape 11" descr="data:image/jpeg;base64,/9j/4AAQSkZJRgABAQAAAQABAAD/2wCEAAkGBxQTEhUUExQWFhUXGBcZFxgYFxwbGBkdFxgXFxccIBgaHCggHCAlHBQUIjEhJSksLi4uFx8zODMsNygtLiwBCgoKDg0OGhAQGywmICQsLCwsLywsLCwsLCwsLCwsLCwsLCwsLCwsLCwsLCwsLCwsLCwsLCwsLCwsLCwsLCwsLP/AABEIANUA7AMBIgACEQEDEQH/xAAbAAACAwEBAQAAAAAAAAAAAAAEBQIDBgABB//EAEgQAAECBAQCBwQIBQMCBAcAAAECAwAEESEFEjFBUWEGEyIyQnGBUpGhwRQjYnJ0sdHwB5KywuEzQ4Ki8SQ0U9IVFkRUZIPi/8QAGgEAAwEBAQEAAAAAAAAAAAAAAgMEAQUABv/EAC4RAAICAQMDAwQBAwUAAAAAAAECABEDEiExBCJRBRNBMmFxgUIjM5EUJKGx8P/aAAwDAQACEQMRAD8AwUmPq072H7p+sX/v97CK5L/TRX2Ryr8zF4+PD/8An9Y+qxAaB+Jwsh7jPE/s/wCT8o9p++PzMSA314129dExJIvy48eVdT6Q0eIst4i3E5HNcXI1H67D3x50WxQNksOdxfdPAw1y2pT0/wAD5wgxiRIOZItx4eukTZsZQ61+JRicZVON/maSblyhWX3Hb9+cV0p+/wB/CJdHpwTLPVqP1zYt9oDlvEig+XHl+nkIdjcMuqRsChKtyJADbSJD9/v9I7L+/wDHzMSA/dfyPyENBEEzkxNAiIH7p8tolWnlB2sDeST5xy3gkVUaCFU/jKG6hJqeWkLWmH5o1PZRxMJfML0gWZQnSkjU5oQrEOkPhaBJ0iqTwR145niQOG5htI4W1LjMbnifkIYsMreuOyniflC1xkm3/wAQm6hcYrEP3KZVttoBLaaq5XMMWZM950+SYkwlDVmxU7qOsKsWxxLd65lQ4lQJD35TSbxvMTqUCtkpEZt/FlPr6tkE8TE8LwSZn1BSqoaj6PgfR1qWSAgVO5OsTNnlK4kxCuW/4EzmCdGFChcuTGuZl0NCDVJpoKRjekE4tJNKwILZjUTkGkgnmMsQxIk0BtCSZbJMLZGeWpVDGkk5YrIrDwoxCSurBt4LJ4cVQ6lsLCBpDJmWSgQNNzNoQczO20b7YQd0Am10tCWZXBsy7WE02+BFWNZOLLbQGedsRCbpybyf4Nn+pyC8QfABPKA+nJvJ/g2f6nI5frAFJ+59H6YhUGXSKPq004Cp4eZPyjyfHYoDQa10r8zFcs+qiEhJVRIPE6bDb1i7CJdL7qiamhrlUbU5q+Qi1GtAPtEuulix+Ib0feQ8goIAcGnP009TEXWiCQbEa/5V8hAuKpLTgcSAinhFgR5amHjqA82HkjtUuBr7tEwakiTPQOscGLctKD4U19NTHjrWYEH/ALfIRLj+e3v1V6RNA/wKX92ifWGHuFTNxuJlXUrlng4nVJrvcfpG1DqZhoTDeuiwPCRrfb84VYnKBaSa341r6V39IXdHMWMo7lWKtLNFAjSu9DvEbXhb7GWN/uMd/wAhHqKVA24Dc8aHXzNoll/yfl/2grFm0tdqv1arpNTeu1NVflGWn8bObK2DU2AF1ens+Qh5zKosyXHifKdo1mZxLdam+w3HnsPWET067MHK2Lb009TBclgK3O0+afYGvmonu+sOfq2UgABKdgBc+mp84C2yc7CPvHi+nuaLcO6PpTRThzK1ptDUOknI0nMrl3U+cWy2HuPJ6x1RaaP8yvL90g1DyW05GU5E7q8R51h2MKBSj9yXNkLG33PiVtYalHaeVnXsnYR7Nz9qrNEjQaQqxXGUNb1V+94CwfBJjEFZlVQyPEd/LjHnzKv3M8nTM415DQkJrF3Hl9UwCSbWEajoz0BoQ7MnMrZO0abAOjrEqijaL7qN1GHKU+cRtkZjvHHJQ049h5+TPGWQkAJFBpQQNNYkhCurKgHCDlB3jPdJukykLWw12XQKgnRXlGYn8V+l9Qopo4DkWQaKB0rGKlneLCtXgTYdH+kilvLYeGVQ7vMRLH5ErNUwglcBmGJhpSvrBW6twDxjcS0gEEqqTXjtB2MbWIrJj1EBZmsKwPtAkRqUISgCmsdMPBGlITTmIX1jxLZIFri53MLnJzaFUy9FK5mogB6YijHhqSOzOZ009wjM4hMGtIdOOQpnWQbxSBUs6ZQp3iacczJME9Nh/wCT/Bs/1OQI83rBfTY3lPwbP9TkcT1a+2d/pKAMbdDm2i1UD60C+bT3amKlypDxWFFKxsBevIaAecS6MyyGwlxSlZ6CiUeW52gyZezqKqAfl+qjF+JewficjISuZiODBZVhJcLj1XT50A+8fkIKfm1KSEiiUVskDs+iRc+ZikDbjy7XonQesckb8NtB/wAlb+QhoG1QCb5kqGvMe8eatBHhNq7H3HyGp8zE6afDj/xT8zAc3iKW67qGor/Ur5CPFgu5mqpY0IZoa6EDUkVA5q0T5C8ZjHVNE2I8+fLj5mPHJp2ZVlbFfIZUD0+cN8KwBDfaXRxfPuJ8h4zEzOcvagliKvT9zHfxAcNE0+wGlKysJPeUO15A6mHUjhrbI7IoaXUe96nRIiyZnQi11K2SO9y07o5QSxgxUA5OEoT4WUntEeXhHMxqouP7mJfK+TntWCM9Y8rJLjORqvwD1OvrDFmTaYuaPvHVaroSeAT4jz0ix6bqkIbSG29MqfFzPtn4QnxHE0Ng3BUOJqP+Sv7RB/dopbJ0oIwnZ2vbcXyNfytY+QjNzmMLdUGmAoqNgEjtHz4RfhGCzOIKrUts7uKFAeSRvH0TCsIlpFslNEAd5xZoonmdhyid8xOyx64VxbtuZnejPQIJo5N9tdRRGqQeB4mN4ygJFEgACwGlOUcyoGhBF6EHY+kLOkOPIlA2VpJzqoSPD6bCAgsz5DZhuIT6WW1OK8IJIGtuUZLpLjaX5RuYl3S2c4FOdd4G6XzI6xM1LudZlADzYNRlPKFznR97qnHZcBUu4kK6s613oI25qqBRP/vtKMen3HLvoyrSUlDqRYjmY1o6JMvtNuNnK4cqysb+kMcAl0PSaEuM5UlNClWtocMtJQkJSMqQLDhGs9ihBJ/UtZSQkAmpA140gadnwmwNVH4QHOYj4Eep4QmfmvCm53MMTEW3Mjy562WXzM1zqqM/jkwQKgwZMTARYXVuYSTz+YGsWIoWIxKS1meYbi9bGDH3IyD1UKqIbSk9mFIYsuy9L/JYYt6KFuRS47A7r0MJAE8uPip01QAxDpxrKfg2f6nIAmpmoIg3prrKfg2fzcjg+rNq0zsdGhUG42kbso37I1sPRI73nBKfcfer9ECKcM/00H7Irl1PmT3R5Rc6oJTU5QPPsem6jHRx/wBsE+Jx8hvIQPM9I8vjlHmdVnyip6YQi5VThaqvROiRzMK5/HAkkJr9497/AIp8IgCWw15/tHsNk94m5+ZMA+fekG8oXph9WQ0JZPY0pZyoFjolOp+8rU+UXyHR4rIU/UbhtOvr7PrDrD8PbZBDab0uo98/+0RxmsxyMp6xwnQd0eZ8RgRivuc/qac/8cIr7yzsNpoMqUi9PCPmpXwiMow9Mk9UMjeinVdn46DyEHS+DobVnnFFx3ZpNKD7x0A5RbNTinMooEpHdQkdkfdTv94wVFuOJOWCHyZ7KoalhRjtubuqF/8AiD/UYFmZjVThF9ySb/mo/CAMQxdDddCfPMmvM+I8hpAOF4VNYgrMjstiynV2FOCf0ELbIqChzDTA+Tuc0JCfxhbiurZClKVbKBVR92g5CNJ0Z6CUIdnaKVXss17I+8R+UarAOjzMmkhlNVEdpxXfPG/gTDQJpTlewp/LX8zEzMW5lGoKtJK23EZurCgFAdwUBSPujuj4wJjuHNzDDjbtkUrm0CSNFchzNzGa6TYcpmdYmJZSUuukJUgqoFDjfW28bdYqO7WoNUDc0uKmx8zAXN06SGmJ6MsTDmHOoQ+klKilpaTUkDblXjrCqYxt1+RUyspD7Ch1iV6rAPP/ALw5/h4tqsylCFtOBwlaCahKdqcDreG+M9GJeYDhKAHHEjtjUU0P6k6xoM1iAxsRG/0R61ovt1ZdcaTVsEZa05RqeidRLAPHM80khSE6kDSPcGkCwwhpSy4Uimc2ty5QvxRwyzqZlGxoscU/rDdOoUIj3KbfcRozirKkghzIoq7qrZfWB51S1lQbKShJ7SkqrWvCBekEm06lMyinUKuumoPCMo7LFfcUW0Vr2TQcodhwhhamT5SASjfoxxOlYPVhBQNanfnC6am0oBSi53MUPdJ5lCiEKDnZy9tNbcoET0kl1Fpt6XoE16xTZoo15RTqbGaYQV6PXuJQ/MQK47BjhlVoq2+pDinMqW1prRJ4kR7P9GZlvOcoUhFDnBoFA8AYZ/qEO0oXCF2MSTYqIAZdKTBa11gOYTA5OdQlmMWKMZddUVgB968UtPnSPclTA+5q4hDGFO8khFYZdMxeU/CNf1OQA4ugg3pnrK/hGv6lxyfVKpZVguzGCMVQllI1oka2QDTh4oTpeemVUbSpSvap2R8kiDMM6PlYSt1dagZUJuoj8kiNI2hKEZUgJQnYWRX7S/EeQi3GrMovYTmtkxYmOkWYowzAUI7ThDi9ye4D/ceUM5mbDdCo32pdfonRI5xXLuuPKCJdBWr2yLJ+6NB5mGcrhrMsoqWQ+8Lmp+qQeavEeQhgKpsgk7MzHVkMClsKdfTnWeoY4nVXzWYZtTCGk9XLJKR4l0HWnz2QOUUzE0twgqJJ8IFjT7KTZsczCfEcWQ2DSiqa37APM+NXONoDuaB3PskNmH0oGZRAFdbn3JN1H7UIMQxlS1dU0FEqNMoutfmRtyEWYVhU1iKypBojRTy7ADgP0EfSejXRliTSOqGZw6uqHbPHL7I5mJsmcnYSpMCYhbbmZfo50BJUHZ7UAFLI0A2znQDlrG+abAACQEgCiQkUA+6n+4xLKPMcKFVVf3q56CIzswhpKnHVhCAO0VK34E+I/ZEIuExZ+ZJI8uVqgc/tH4RySCKihFeOa/8AceWgjOq6UScylLQeUkvhSQQMqk0tf2U8ANYb4NhCJVlLKCsgCpKjRV96+EHgLxmqeK6Zlf4kts/+HLvWIX1gHWpANAD2gTxA2EbVoghJCsyaCizcqt2SeJ+zpGX/AIhdZ9HbKGg4hLgUtJGwNqDwg8dTGikXczSFFBbqkHqzbIKaAbDnrGVNc9oIiXozKzTT8yH6LbUrMlw0BKjoKbkW7OgjQK/77mu/mfgI7Nx4HlbhyT8TC6exAIolPacOieHCoGg5bwxVuKfL8y+cnktJqo3J7IFyT8/Mwjnn6jO9T7DQ4cTFM1N9SSpZC3jsbpRyI0qNhC5dadY8Te4B1JizFjo3IcjXtC+jGJlpxTMxT6M/pXRKjpTgIH6VMrl19V/tm6CND5mEeMzRdHAeGkaTAZ8YjLGTdNJhsVbUdVAafoY1/wCk+ocHmVonuINXImMdmQbVuLwrxFFwsVr+frHuLSy2nDmGVaSQsHbnG9UuVGGBEw60SsZkKQntg7W1gcubUKMrVfboie4O/L/QlTEkwlx9A+sDl1J4kRhMU6QzUyr6xxWWtMqahI5Uh0xhD8oyJuUfC0rSQsJHdG9QeESYxplyVUzNIyrT2m1pRQqJ/OJALq5q6VJYC/8AsTPZ4HmXIeYlgZQwl9pYdQR2qC6TzjOhpRPaBHIiLXymqWMx6W3kmU3gkmPAKQO+9tHhWMQ93MjMO1sIddMjeV/CNfmuEiG7Vh10z70r+Fa/Nccr1DhSZRj22jtidShlAFFKKU9lOmniX8hDOVwFa0hybX1bZ7jYFzySjbzi7BkMMMNqbSFuFKSXHE9hJIrRKPEecTmHVLVVRUVHavbpzOiEx0k1FB+Jwcjqrmublrs9RBaZSG2x3gDf/wDYv5CFz76EDMogCnZNNfuo/uMBYjiyUDs0UQdf9tPzWeZhVhuHTOIOEMg5fG4qwA3vsOQjz5FTibj6Zsnc2wnmJY2pR6tAJzHupuV/eVqfKNH0d/h+pzK5Ok3umXTZVPteymNV0Z6LMSaatgLcOryhUk8G0n84e01r5qqf61jX7oiVnZuZWWCDTjH7lLLSUJCUJSEJskAdgH7I1WeekBu42wmYEspwB5QJKSbcs6hv9kQvw/pey5NuS9FIIFEqV2SojUAHuJ+MIenGDtzKPpcmtKnGTlV1ehKb9ka1HtGFE/E1UN93+ZtMYn+oZW7lUsoTUpTZVP7E/GMNgcqcYWXplyjbauzLN2HmeXFUH/wvdS408tbi1vKV9b1hqmmiezqo7U0hPjLC8JnA+0D9HestJ0FTdKqb70jCb3jFXSSo5mi6Z9GEvMIVLpCHGR9WECgIF6DiRTvRbgeITT+H5kthL47LZXoojVVNzzNoVvYvMYmpTUlVmWoA48qxI3Sn2U/ZEa/DpJLDKWUqUoJT3lmhI4/ZTy1MaBZgZLAo8zsOQ4lpAeUlbo75SKpKt7+I/AReo+u1r3/uPwEcpdjwp90Abn7KfiYRPzxeJS0craQc7hsKb09lPxMORbkrtpEJnJ8lXVs9pW51CTua7q+AhHMzgaqGlFbirKc570Jv/wAvdEJudGXqmagGxJspQ2Nu6OA1MCurSzc0U7w2TwqPyEVpjqTMS0ko9WM7l1G6Un8zwHM3MJp6dUs1J9Dp5U28orm5lSiVKNSdSfyPH5QA45FI2jceLzJPPawtksYWy6l1NloNRzG8SmZmhpcmAXlEjMAQRpEudtQ7Z0sGKhuJ9VxDDUYo21Ny+UOgjrEq0NNQRGR/iK4rr0N9W0MiBRTe9fLTygHon0mMo5moVNr76B+YgLEZlLjq3EIKEqUSEk1I9YlVdZozy43Rifie4bi0ww2tttdEL7yTf89Ie4jjEtNy6A99U+g5RlTYjjGYWugvAoBWrgIM9opY32g5s7GajFcPmJNFGXiplyhzAdknhBOLTPWyqHHWlIdTQBSU9lQ4nhCWXxqYQ2lpKqoSrMARX08onjXSZ54UXRKfZAsYMEJ3byf2sjEcbHmLZh33xUy1uY8ZbrcwVpHkvIbMquthPHTaGPTI3lfwrX5rhQo18oa9MdZb8K1+a4h9QNhYzEOZqZSYS2y2pZKewmh1Wq2iU7DnCLEccJBQnQnuDWu2ZWpPKGv0PrGEUsrICEg1UoU1J8IjJLQptQcSaEGoIuAQfjFrFggrxOXgxoXYnm5uOjnQJTuVydJSk0yMpstfmPCI+isS6UIDaEpQhOiRZtPmdVq5Qr6J46mcYCxXOKJcQD21HiVeFMZb+J8pMJ6uZacV1aDTKmyUK4pHi+8YmuNoudJ2n0IC471TbbOrmTo2IjmAyiwv2eBP2E6qPOM5gXSQTEkp1OVTraarQpWVIUNFLUbmvsiFHR7o+/NkTk4+sLUD1KGjQpB3GyEwJJ+JgxV9Uo/iX0azpVNs95NngDUjmSPFxAht/DOYZXJ5WkBKxUOpBGZddVqOyaRmMCxJeHTi5aZOZpwmpNVDteMV7xPGG7PRGYl51bsopCGSnMCokpvokgd4705xirvGt9NH9Sqa6NzEriKHZFOZC6k7JA1UKnQcDDuUYenWphucZDbZUQwNSDxHG/iMH9GZaaQ0RNrC3VKKsugSnbMeHBMNledT7q/+1MFpES+UjaY/oFhkzLB9l0AMpX2Cbkq+yB3o0828EJJUQBqampr/AHK5CwiufnktgVudgLFX3fYT9o6wkfcrR2YPHq20291dBxUdYdjxmTZctmzPZmYL1VLJbZBqa3UsjSvtK4AWEK52cU6QhsZUVskXPr7SuWgiDkwt9Qp3RWgTZIHBPD70Czk6Gxkb4GqhavEA7DnqYsVJMbJoS2ZmQyMqLrOqheh3AO5/KEL751Jrrevz384g89v+/dw/OKF1Ol/3w+UOAqU48enmRdd/fDl5QMtdYLVIOKICUmp5aQaOjgQB1jgB1O9IxyeBHhkG9zNMCqla1rFzraiQB6xqWGJexbSVr3KtP5YZy8olPaUlPkBeMGOhvMy9ZpOwmGRh5OiYsVhywK5CI3C3E0KRQHXl7+MI5iYcWqiAojyt79IIYVA2i16p3PEzKpBajoaeUXfQFJFkxtsNmQgAPZSPPtfCCcaCE2aTVKRU17176RntKDxCbq34qfPHGyBAXVFSr6Rsmpth05VJy8/1gl/AUUqkAjim8C2GzzGjq9GzCYwCkVrVU6xo5jAiTlSe1wVaFL+HKbspNDGNjo1HJnRt7gZFAYZdMO9LfhWvzXCx1Jhn0w70t+Fa/Nccj1H+MrxbzZ4T/oI7tMibA0GnjXx5CFGO4d400yqFFGmvJCdac4cYaasN2SaIFtG021V7SoIyJIAuQoGp/wBxfIDwJ5x01W8YH2nzvuFMpP3MwfRzGFyM1mpVs2Wgmyhzpw1j7e2pD7YNc7bqeFVKB2A8AHEx8YxvC8lQBobX7KOVfGTDz+GvSbqlmUfrkX3KmhCvZKtkmIXXRtOs1ZV1rEPSXBvocz1a8wl1qrVJsU8AdFER9iwRLX0dsS9OqpVAr/1OL2+7A3SjAUTjJbVQK/2lDY8Ejcc4zv8ADVibZDrT6ClpCuypfdQvjTxeUBVQHcOl3uI16a9GhOtgpoHkdxdLqB1BGyBxhrgkgZeXbaU6XCgUz8eKWxvTjBx3FydTWxVzUfCnlESrcGtRqmxUOAHgTzg6ii9rRkVHy5VuAeftL5DSAMTxIN9lIzLPhJ0PFdNVfZgedxIqV1bF1aFSB2UcUoG54rhW7NplxlQQp0ntL72U7ge0vnDkx3vJXy70JN9zqqreIW6o1CVd1PAq+SYVrC3iVrV2dVFRoPdsOCY8S3X6x05Ugm5uananiUeO0L8Rn85CUjKhOg19TxPLaLEWokAsZPEp8XQ2KJrc6FXnwHKFKqmtt/fz/QQTKyanDlSKmu+3nDlyTQxuM/iOw5DiecNjgQg2iuXwyt1WH/V50ilKgwSDTtGxNz/iCpvE8vcFTxNzAmF4I9OOEZTa5JsAIxmAhJZ3biM/pxKM1CE0oOZ9I59PWNhw9itsupNItmJ1lnsFWYp7ICLgU3jkTYCUrACE37Zuo+QjQfmAy1xKcPlV3ypyk+I2oPPSG+KpZl2EVcK1GpUU6eVYWTGIIW2rtZBtU97zhTLuKeSpg0ou6DslY09DGPZjMaBj3QdePArohIAO5uYGfxBwEjMfl8ICflC2opIooG/nF7jZUgK4WMAC0r0Ip2hmHO9YtIIFyL6czDN2ZDrqsi6UqE15c9IXYS1lbW5v3UfeOp9IXzDwSMg2NSeMMDVzAbEG4jr6KldjRLnHZUeyEwpheVVaKt6nQwolcRprptD2RmesypdFQbIWNRXSC1CrEUyMPqhCJ7K4pt4ZqGlfFfSkNOkkvlCCKOJCaZt+NCOMXY3gAYKZhw5k5RlG5UNIzknOKWtaV1q4SR5jQCBDBqYRftjkQB/Dm3K5DlVSpSbfEwD0yTRUuP8A8Zr81wwVNpVUKF6U5wD0070t+Fa/qXHK9VGymdPoid7mtwtYMu2QagJAv/pptw3VBgTcDtEqvTxq8z4Uws6NygbYFFE1SFEq7orsniYZJTag86eI81HYR0MQ/picHOQMjD7wOdlQ4ilqgnKod1B9lA1Uo8YwuJyakrJoQU3UNxzJj6IhR1rQ6BQFx9lCd/OE+NSBVVYFCkVUPCBxWrdXKF58WqV9Jn0NRmr6A9JBNMpQonr0Ciqd9YGmXgnjGoK7VFOyaDdKeSR41c4+BSc6uUeQ62TbTbMk6g8BH2vD8ebdl0zIISkigoK5Tu2hO6ucQVvUszIFGocQ94hIOagSm6qmw+0tW5+zCOZmlvnI2SG9VrNsw4n2U8ohMLU9VSz1bCL0UaivM+NfKFeI4hn+qaGVvUg2Kua+H3YoTHOe+TUPtJzeIpQnqmDYihUBRS6bJr3Uc4BQ2EALc37qRqeQ5c4mrK0MznaWbhPloSdkjhCScm1OEkmpV6W4fZTFiLUWq6vxJz0+XFDZIqEpHh5DnzjzD5BTiqAHW1NfT9YswyQLhuaDS29OA4c41SHW5dlZZH1oT3joBvSDY6eI3YHSIB9HDacoAFNdr+e8BTKQ8UkquO8B3bczvCGaxJTiqAlRFyo90RU3NqUCnWthS1z8o24Q6dhuY3bmKKo20kE6KN9N66Qa1iCyh0NqUr6vtEWqo2oKbQplytr6ls1Uodsm4SOHKHGEvNgPJT/qFskrToAOAgWqo0LpMQolw0QXRmXqlscTuTHTk4SmpupJsBon9YGmHkVIDlzqVfrA0swqptUGxoa+seLVsIytrMonpg9WkV1vFEk+pBqCa8oZz+ErTlBFABqYql8OqaDMs8EisK0te8cuTGV2j9l4TbYqAX0jhQrSPmNIFw7DgpYSKpzGl/jzi+Rw15sg0SyNQpagCPTWPoLOEy5YL6inrCmhWDpsTfSvGDfKE2kz3cwPSBkIAZaIKUCleJOphIxgT7hs2ojibJ95tGoxFzqgQiXCSLpcX26+ugrGRn8cfWTmcVTcaJ/lEeY7RuDUYYnC2kH654GnhbGYn10EGy+PIQQlloJqbqV2l/pGeE8TZQB9KQSyUJTn0Og4RgI+IxgSKM2zWNKeacbUesSkVvrTxeREIkyikLS4ySpIINNxXS3lAOBvZHUqSoEE0VelQbGG6ZZaHSlAIUlVt7HbypDFr4kxGgzP424EvOAjRRjumY7Ut+Fa/NcOccwtLzrhTRtVTUKNlHeh+UKOmllSw0pKtD/qXHH9UsaZ0ukYEGpq5CYCZZC8wolAqSLC2gG5gfBMXD4WEpokX+9zUflEsFlgmXSCagoFzoK7AQbKy6W0ZUopW+XjzUflHTxhiq14nz2QoC4I3Jkkr8XG1d/uoG3nHpNyCBROoPdTzV7So8SrXgd9/up4DnHidrAZb37iPP2lQ+JBmVx7DKGlKhZqn2/M8ByjYdHsGal5dK3CoJNxTvqPBKdvOKgrtA5anNnynVR9pZ8KeUWTDzkwuupNrbj2UDwp5xM+MXYlpzlk0mdPzq3lUSAlKbJQLpQeXFfOKn3Ey9rFzU5rhPNXFXKJTc6mXGVumYCil6hP2UjdXOM1MPHexBqamtK/mowarQoRSIX54nTkySaquTc11PM/pAyXNBSpVYDc8AOAgdxZrYEknTnxP6RosHw3qqLXd1VxyhvEtKqix6hstS4VkHWZBmTXbaMzKYwetIcuhYyLoLAHQ05R70inDnCUk1FyQd4pl0rctkLhOpAofVWh9YERaKB3GA4zIllRbAqkXzDxg6GG2EYflZ6xVASbKPhHGm/KNb0d6PJeTSYUCG7puM6RTuqItSKMeYQSpPVLyopYnKimxB1MAuUFtMN8u28xs1M1+ra7KTdSye0rmf0gvowhZeSlKFFBqhRodFClYrfx1DVQ222PTMfUqhW/0ofcNOsIGyRYW8o8zjiOVGb42jB7oyUKIeebaAJHaNVWNrCLpdMoyM3WLWQdhQH3xR0gZ63q5hPddRVfJSbKEZqamyTQd0Qstp3jPb19s1+J9KE5UlLKFVGqzmP8ukLXulS1ilcg4NgAQlcOZkfZV+cCS7JUql9fz0gTlNw06dApmnwWRD7gq52R2llVbJFzeG6sZKpihswfqgNgk2HxoYBxRYk5fqQauuAKd5DZMZVucUDYkAww5B8xYxFt49dxB+VdU2lZqkmoN0qG1jygh1+WeAUpotk95TZrQ8Sg2i2cd+kSyXikFbZCHeJHgV8vSAsOYSpVDVCTYk6QXO8xm0CXN9GA5dh1LgF6d1f8phViMq5mylCk0sE00h1iMuGaJTVQ1qDT/MDNdKXkjKoJWnTKsX/mNxGla2nseVn3EWMyhTdRy8Bv7o3UivM9LrTcLSCsnbq7Kt6RnWTKvahbKjv3k+7WPo+GdFMsn2VAryqyKoaAK1gXZUEDKC3M+aY7P9YtTmWylHTYj/EC9M9ZXX/yjX9TkN3kSrNUHO8veoyoSR8TCnpuO1LWp/4VqwNh2nI5nqZ2WWdGALmsw1Q6hutbIT2joLaAcecEBQtrThv5qPCBcMX9Sm+jadRYW+MXpUKUJNCNOPMnhHXxDsX8T5zN/cb8mclVyb8K7nkkcOceVAsLUvTwp5niqIdYKWN667+SeXOCZWUKiVKISkXv3QONd1coMweJXLyxdsK5d66q5qPDlHYjiYQkoZrTQrHeUfZTwHOIYniQ7jfd4aFXNR2HKEUy7YmvIcVchwHOB03KMaap4+5TXbfUDknnzhc4vbhpy/UxY+5+xoOQ/WKGk5jQDy5f5guJci0Iww6UJosVIBsALkxoZZmhK3VhAAqBqo+g09YAxif+jtpZbOU0BUdyTreFMstQYWrdxYTXe1zAlviYU1bwyaxRlOZaG8xrZThrfjQQuRir8woIClXNkp7I52G0BPoK1ZRoLfrDQESrGZP+q4DRW6UbnlC22lAC1XzNDKTAaS40DUJbVUDVSqak8IFwvpH1iOpfJyWCFi6m/f3hCLo28VKdBuSy776QtZVRKuVD7oEspN1AOAAbx5juEls1WAttXddb0Ppt5QjGHgmqCPI2MN8PxtaRUUUk2cQoVQr02PMQwGGsvJK5aiXSD9StXvKFHXyj1A7mGCVFCRk5Yrl3JXxAdaiu6h3kj0jEzLVD6+4w9YmX5d0VzJWg1oofI8YZdJZZpWR5Kfq3hmBHhV40kcQYF11bCFjYoTczeHjMFJ4jTmI0XRmSDaVTKx2W+4D4lf4gXo/hPWvJDagdzXYb19IddLG8oDY7LQ7oHDc+sEmMQMmYBq8zHYrMqdcKialRrz5RBjDzqohI56+6L3HaHsJp9o6/4iUthr7xoltaj5fOFMtmUBiFoRpgOINtryXKHOwsnYHS3nSAcZYcbdUhRPZNOR4GGDXR1LV5l9tr7IOdf8qdD5w+mp2XUx1zbXXOM0QpTupSe6vILHhBg/EURRuJJGUceCQlKlE2qBWhHPb1glzCG2zWcdQCPAjtO+8WEAuY+84hxGfKKAhKBlFvKFgX1op4xoeMGTAVKNzQy+KMpI+itBKvacOZZ58B5RoZXpS+2w6oqKsq0pNeYvQjSPnUt2ElZ10SOe5h1LzZEgs61eAod6JgTpIAaa2Mk7RhjmIaLWhL7S65VEUUKagkUuOcJOmusrSw+iNW4dpyL8KxJopU25ZtdcyTcA7KHAiKenaQFSoBqBKNUPHtOXjn+p1S1KulFWDNLhi/qkV/9NOugt8TFqTUGvoDqTz5QJIEllAIr2E093xhRNY4UuJAR2dFE6n9I6quFxqT4nB9lsmRtPkzSYeoFwZzUfuyYvxoqtlskbbDmeMJmHqmqbjYjQf5hjJzGZJQrUaA/MwyvmJZCrXE8woV4gn1UefAQE+s30vw3HBPARdiaCkio8z7X6QumBpb/EaWnRwgEXIOLvwt6eXnBeBNVWNrjXkYWL0hnh68qCd9oWDvHuKWMelEqHHCts10BTuOfkYq6gpl0VGUVVc8a3tAuNE9YlQ8SEkEQ1xicqwwlQCqJqoH7V9Y8YproCKZBsLX7LaBmWriB8zCfG8QLjilbaJHADSNBOrbbZDZqhTnaXS9vDCB6VSrRxJ87QjMfgSrFV2RDuhjg+koHtBSf5k0EDhF3U73HuMTwiWWh1KxQ5VJNiOMM8YkSibUMpopRItqFaQKgwncAxLhaqL+zqvy3izEllKqju6ppsNotm5YtjLSiib/ACg/DcAdcRRaMiNUrX2QD63MMN8QNYJ1TsO6RZkhuZT17exJo4n7q9fQxrcCwNuZbWy05mbV2wlQo42sb8CNrRmU4VKsEdc6XVew0KD+cxueh04lsZw0lpshRQNVqA1UpRvSAOoKa5gZCLFcQZ/oqqVbogArXdSyoJAA0TCF5LOr0yFLTfK0M1uGY2g7pF00ZmT1TyKte0my0q2NNxyjNzGCLH1susPoFyUd4feRr7o1GbTTcwFxAkkyx3pDLoNWpVBPtuXV50FoEnMeU9q8pPLup8qJhVicnbrE6HX7J4GFRrCmyMnMrTGrCwYyclV6pOavA1hj0cmi08AuuVVULB0ym2kZ5DxEHMYmrRVFDnGJkBO8N0YDaMp7Dyw+UG42OxSrQwCzLq6yg2OvACNXLhE7LgXS8zQAa5kE/I/CBOkGHltOZBrmoFFO3KKAu2qSnNTaYpxEhztIFk2I4cxBc8MuHtD2nlK9AKQnlHildfeOUPulqMjMq2NA2pX86qwp21COHaQJjyukafptrJ/g2fzcjLqGsajpr/8AR/g2f6nI4/VEkC5aomokyG5ZtVMysgIG1hrGIxM5nAog1XregHlGgZeUWGyCrLl08h8BCzEZagTdXaG1KCO6cerEPxOL0tJlYn5JlOETmUEKqaKoDXSGnX5V2rtTn58oyraSFEZiDX9mGuGzZWDVRqBfnSPdPl2oyjqOmBthHc6c+5/fCEkwLHWx4wQZkiiqmhgefvfYxQ5BEnwppoQYC28MXOyyjmTC5smm+sNn0ksUrdPa9DCQCY/JsQITh7QdZzalknN906fGGCZbO42lXdLYUf8AjcfpCno3MdWoqUKpV2VDjX9I2mLYAtMujq7lYAzG1Ei9ztHi9bGJb6qE+ZY3MqccUo7nypsBALbajGxnMNl0HM6/mI7yWe0fLMbQCvpE2zaWYSg/+o521/oPSJ3UXLMbkigJVheATC+0lBSj2lnKn3nWNnM9S2hp910qypDZDdwVI5n84wxxN2YX9Y4pXmbDyGkN2nOvlXW0/wC1RxI3NLKPxhgO0VlXUaIjJ7pUhdVMspQoaq7zgA0IJtGenppb6ql0rPBZ+WghIy6UrqK11jSYThYmCV1CW0jM6fZA1pxJ2EeRhPe0Mew4jDB8LCk9ZMAhDfdp/uKF8o5c4In8ScEu6+rsrdIbQBYJQO9QbDaAncXLrqEtApZRQITrYHU8SYN6fTyAW2stQhNDS3aN1QxiYkWHAnz9101qPSCMOxRxlQWhRSobj93iakNHcjzv+UROHV7qknlWh90RsGuxL7XgiamXx2XmQUTKMiyKdcjSvFSN/OFmMdFHW050UdbHjbvbiRqISGVWjVJHzh7hmKuJFULKVoG244EaGHKuvYxTdhtZmVsnX4xZKyqlEACtY2Qfl5r/AFWuqc3dbHY81I/SK8SwNaGyWMrrXicbufIgXTAeyFMP3rFQXBcTTKrSUmprRZ2ymygIKxZJZdKQqrSwFtq1GVWnz90ZUpIPLhGqws/SpUsG7rIK2eaT30emoEMTIeKinxjmLQ0hSsq05VEgAjep1MPOlrdXS14UpSlJ2BCb3gLo2z1zraCRmBrU+ym5/KA3Zta5hZTUgrUaHSld+EMABizZ/UUMSFSa2CalRh303F5On/2bP9TkMcYlG3UpSz31C4G54Qv6doKTJg6iTZHuU5HK9RQLplnS5fcsmLm+kC0tpRlTQClYirHjS6EmlhHR0EvU5QAAYPsY7uorVO9okJFdY8ZniFZgBexHGOjon9/JfMp0LUIdxQmnZFokrFSRTKKR0dDj1GXzF+0niQRiFPCPfD7DMWTfM1mBFKBdPkY6OjU6jJ5gZMSH4lv/AM2BuqWpZpNCO0aqV7zpBPSnpw5MsttlAQE2JCtfSgjo6F+/ksbzFwpfEy6Z4iqaVBEAre5R0dHnzORuY9UUHYQlqbIRQDU3MG4Fi5aeBy5gcySmtAQoUIjo6Pe8/mDoXeBOzPaJCaCpoK7V0h3NdIS202y22EpAzKNbrJ420jyOjRnyeZmhT8TsNxoIcQrqwbhWvDbTSAcVxculRUm5WVa8dtI6Ogmz5PMEYkG9RT1nKJBwx0dEgzP5lFCEsz606H9+sMZPGKKBU0hXwr7o6Oh69RlHzEZMSEGxLMWxQKNENhsbgK1+EBSOLutKzNqKTyPy0j2Ohh6jJ5nseJANhGruOomQesl0Bwf7jZyE+aaEGF+H4mWXEuJHaQbX9D7xUesdHQsdRk8wjjXxGUpjwZeW6hoCoVQZj2c2tLQJ/wDE7kBAGY1Ve5r6R0dDP9RkrmK9lCeIfNdKVIR1Uu2lrs0K+84f+VsvpFfTjWTrr9DZqePacj2OiPPkZz3GPxoq8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157" name="AutoShape 13" descr="data:image/jpeg;base64,/9j/4AAQSkZJRgABAQAAAQABAAD/2wCEAAkGBxQTEhUUExQWFhUXGBcZFxgYFxwbGBkdFxgXFxccIBgaHCggHCAlHBQUIjEhJSksLi4uFx8zODMsNygtLiwBCgoKDg0OGhAQGywmICQsLCwsLywsLCwsLCwsLCwsLCwsLCwsLCwsLCwsLCwsLCwsLCwsLCwsLCwsLCwsLCwsLP/AABEIANUA7AMBIgACEQEDEQH/xAAbAAACAwEBAQAAAAAAAAAAAAAEBQIDBgABB//EAEgQAAECBAQCBwQIBQMCBAcAAAECAwAEESEFEjFBUWEGEyIyQnGBUpGhwRQjYnJ0sdHwB5KywuEzQ4Ki8SQ0U9IVFkRUZIPi/8QAGgEAAwEBAQEAAAAAAAAAAAAAAgMEAQUABv/EAC4RAAICAQMDAwQBAwUAAAAAAAECABEDEiExBCJRBRNBMmFxgUIjM5EUJKGx8P/aAAwDAQACEQMRAD8AwUmPq072H7p+sX/v97CK5L/TRX2Ryr8zF4+PD/8An9Y+qxAaB+Jwsh7jPE/s/wCT8o9p++PzMSA314129dExJIvy48eVdT6Q0eIst4i3E5HNcXI1H67D3x50WxQNksOdxfdPAw1y2pT0/wAD5wgxiRIOZItx4eukTZsZQ61+JRicZVON/maSblyhWX3Hb9+cV0p+/wB/CJdHpwTLPVqP1zYt9oDlvEig+XHl+nkIdjcMuqRsChKtyJADbSJD9/v9I7L+/wDHzMSA/dfyPyENBEEzkxNAiIH7p8tolWnlB2sDeST5xy3gkVUaCFU/jKG6hJqeWkLWmH5o1PZRxMJfML0gWZQnSkjU5oQrEOkPhaBJ0iqTwR145niQOG5htI4W1LjMbnifkIYsMreuOyniflC1xkm3/wAQm6hcYrEP3KZVttoBLaaq5XMMWZM950+SYkwlDVmxU7qOsKsWxxLd65lQ4lQJD35TSbxvMTqUCtkpEZt/FlPr6tkE8TE8LwSZn1BSqoaj6PgfR1qWSAgVO5OsTNnlK4kxCuW/4EzmCdGFChcuTGuZl0NCDVJpoKRjekE4tJNKwILZjUTkGkgnmMsQxIk0BtCSZbJMLZGeWpVDGkk5YrIrDwoxCSurBt4LJ4cVQ6lsLCBpDJmWSgQNNzNoQczO20b7YQd0Am10tCWZXBsy7WE02+BFWNZOLLbQGedsRCbpybyf4Nn+pyC8QfABPKA+nJvJ/g2f6nI5frAFJ+59H6YhUGXSKPq004Cp4eZPyjyfHYoDQa10r8zFcs+qiEhJVRIPE6bDb1i7CJdL7qiamhrlUbU5q+Qi1GtAPtEuulix+Ib0feQ8goIAcGnP009TEXWiCQbEa/5V8hAuKpLTgcSAinhFgR5amHjqA82HkjtUuBr7tEwakiTPQOscGLctKD4U19NTHjrWYEH/ALfIRLj+e3v1V6RNA/wKX92ifWGHuFTNxuJlXUrlng4nVJrvcfpG1DqZhoTDeuiwPCRrfb84VYnKBaSa341r6V39IXdHMWMo7lWKtLNFAjSu9DvEbXhb7GWN/uMd/wAhHqKVA24Dc8aHXzNoll/yfl/2grFm0tdqv1arpNTeu1NVflGWn8bObK2DU2AF1ens+Qh5zKosyXHifKdo1mZxLdam+w3HnsPWET067MHK2Lb009TBclgK3O0+afYGvmonu+sOfq2UgABKdgBc+mp84C2yc7CPvHi+nuaLcO6PpTRThzK1ptDUOknI0nMrl3U+cWy2HuPJ6x1RaaP8yvL90g1DyW05GU5E7q8R51h2MKBSj9yXNkLG33PiVtYalHaeVnXsnYR7Nz9qrNEjQaQqxXGUNb1V+94CwfBJjEFZlVQyPEd/LjHnzKv3M8nTM415DQkJrF3Hl9UwCSbWEajoz0BoQ7MnMrZO0abAOjrEqijaL7qN1GHKU+cRtkZjvHHJQ049h5+TPGWQkAJFBpQQNNYkhCurKgHCDlB3jPdJukykLWw12XQKgnRXlGYn8V+l9Qopo4DkWQaKB0rGKlneLCtXgTYdH+kilvLYeGVQ7vMRLH5ErNUwglcBmGJhpSvrBW6twDxjcS0gEEqqTXjtB2MbWIrJj1EBZmsKwPtAkRqUISgCmsdMPBGlITTmIX1jxLZIFri53MLnJzaFUy9FK5mogB6YijHhqSOzOZ009wjM4hMGtIdOOQpnWQbxSBUs6ZQp3iacczJME9Nh/wCT/Bs/1OQI83rBfTY3lPwbP9TkcT1a+2d/pKAMbdDm2i1UD60C+bT3amKlypDxWFFKxsBevIaAecS6MyyGwlxSlZ6CiUeW52gyZezqKqAfl+qjF+JewficjISuZiODBZVhJcLj1XT50A+8fkIKfm1KSEiiUVskDs+iRc+ZikDbjy7XonQesckb8NtB/wAlb+QhoG1QCb5kqGvMe8eatBHhNq7H3HyGp8zE6afDj/xT8zAc3iKW67qGor/Ur5CPFgu5mqpY0IZoa6EDUkVA5q0T5C8ZjHVNE2I8+fLj5mPHJp2ZVlbFfIZUD0+cN8KwBDfaXRxfPuJ8h4zEzOcvagliKvT9zHfxAcNE0+wGlKysJPeUO15A6mHUjhrbI7IoaXUe96nRIiyZnQi11K2SO9y07o5QSxgxUA5OEoT4WUntEeXhHMxqouP7mJfK+TntWCM9Y8rJLjORqvwD1OvrDFmTaYuaPvHVaroSeAT4jz0ix6bqkIbSG29MqfFzPtn4QnxHE0Ng3BUOJqP+Sv7RB/dopbJ0oIwnZ2vbcXyNfytY+QjNzmMLdUGmAoqNgEjtHz4RfhGCzOIKrUts7uKFAeSRvH0TCsIlpFslNEAd5xZoonmdhyid8xOyx64VxbtuZnejPQIJo5N9tdRRGqQeB4mN4ygJFEgACwGlOUcyoGhBF6EHY+kLOkOPIlA2VpJzqoSPD6bCAgsz5DZhuIT6WW1OK8IJIGtuUZLpLjaX5RuYl3S2c4FOdd4G6XzI6xM1LudZlADzYNRlPKFznR97qnHZcBUu4kK6s613oI25qqBRP/vtKMen3HLvoyrSUlDqRYjmY1o6JMvtNuNnK4cqysb+kMcAl0PSaEuM5UlNClWtocMtJQkJSMqQLDhGs9ihBJ/UtZSQkAmpA140gadnwmwNVH4QHOYj4Eep4QmfmvCm53MMTEW3Mjy562WXzM1zqqM/jkwQKgwZMTARYXVuYSTz+YGsWIoWIxKS1meYbi9bGDH3IyD1UKqIbSk9mFIYsuy9L/JYYt6KFuRS47A7r0MJAE8uPip01QAxDpxrKfg2f6nIAmpmoIg3prrKfg2fzcjg+rNq0zsdGhUG42kbso37I1sPRI73nBKfcfer9ECKcM/00H7Irl1PmT3R5Rc6oJTU5QPPsem6jHRx/wBsE+Jx8hvIQPM9I8vjlHmdVnyip6YQi5VThaqvROiRzMK5/HAkkJr9497/AIp8IgCWw15/tHsNk94m5+ZMA+fekG8oXph9WQ0JZPY0pZyoFjolOp+8rU+UXyHR4rIU/UbhtOvr7PrDrD8PbZBDab0uo98/+0RxmsxyMp6xwnQd0eZ8RgRivuc/qac/8cIr7yzsNpoMqUi9PCPmpXwiMow9Mk9UMjeinVdn46DyEHS+DobVnnFFx3ZpNKD7x0A5RbNTinMooEpHdQkdkfdTv94wVFuOJOWCHyZ7KoalhRjtubuqF/8AiD/UYFmZjVThF9ySb/mo/CAMQxdDddCfPMmvM+I8hpAOF4VNYgrMjstiynV2FOCf0ELbIqChzDTA+Tuc0JCfxhbiurZClKVbKBVR92g5CNJ0Z6CUIdnaKVXss17I+8R+UarAOjzMmkhlNVEdpxXfPG/gTDQJpTlewp/LX8zEzMW5lGoKtJK23EZurCgFAdwUBSPujuj4wJjuHNzDDjbtkUrm0CSNFchzNzGa6TYcpmdYmJZSUuukJUgqoFDjfW28bdYqO7WoNUDc0uKmx8zAXN06SGmJ6MsTDmHOoQ+klKilpaTUkDblXjrCqYxt1+RUyspD7Ch1iV6rAPP/ALw5/h4tqsylCFtOBwlaCahKdqcDreG+M9GJeYDhKAHHEjtjUU0P6k6xoM1iAxsRG/0R61ovt1ZdcaTVsEZa05RqeidRLAPHM80khSE6kDSPcGkCwwhpSy4Uimc2ty5QvxRwyzqZlGxoscU/rDdOoUIj3KbfcRozirKkghzIoq7qrZfWB51S1lQbKShJ7SkqrWvCBekEm06lMyinUKuumoPCMo7LFfcUW0Vr2TQcodhwhhamT5SASjfoxxOlYPVhBQNanfnC6am0oBSi53MUPdJ5lCiEKDnZy9tNbcoET0kl1Fpt6XoE16xTZoo15RTqbGaYQV6PXuJQ/MQK47BjhlVoq2+pDinMqW1prRJ4kR7P9GZlvOcoUhFDnBoFA8AYZ/qEO0oXCF2MSTYqIAZdKTBa11gOYTA5OdQlmMWKMZddUVgB968UtPnSPclTA+5q4hDGFO8khFYZdMxeU/CNf1OQA4ugg3pnrK/hGv6lxyfVKpZVguzGCMVQllI1oka2QDTh4oTpeemVUbSpSvap2R8kiDMM6PlYSt1dagZUJuoj8kiNI2hKEZUgJQnYWRX7S/EeQi3GrMovYTmtkxYmOkWYowzAUI7ThDi9ye4D/ceUM5mbDdCo32pdfonRI5xXLuuPKCJdBWr2yLJ+6NB5mGcrhrMsoqWQ+8Lmp+qQeavEeQhgKpsgk7MzHVkMClsKdfTnWeoY4nVXzWYZtTCGk9XLJKR4l0HWnz2QOUUzE0twgqJJ8IFjT7KTZsczCfEcWQ2DSiqa37APM+NXONoDuaB3PskNmH0oGZRAFdbn3JN1H7UIMQxlS1dU0FEqNMoutfmRtyEWYVhU1iKypBojRTy7ADgP0EfSejXRliTSOqGZw6uqHbPHL7I5mJsmcnYSpMCYhbbmZfo50BJUHZ7UAFLI0A2znQDlrG+abAACQEgCiQkUA+6n+4xLKPMcKFVVf3q56CIzswhpKnHVhCAO0VK34E+I/ZEIuExZ+ZJI8uVqgc/tH4RySCKihFeOa/8AceWgjOq6UScylLQeUkvhSQQMqk0tf2U8ANYb4NhCJVlLKCsgCpKjRV96+EHgLxmqeK6Zlf4kts/+HLvWIX1gHWpANAD2gTxA2EbVoghJCsyaCizcqt2SeJ+zpGX/AIhdZ9HbKGg4hLgUtJGwNqDwg8dTGikXczSFFBbqkHqzbIKaAbDnrGVNc9oIiXozKzTT8yH6LbUrMlw0BKjoKbkW7OgjQK/77mu/mfgI7Nx4HlbhyT8TC6exAIolPacOieHCoGg5bwxVuKfL8y+cnktJqo3J7IFyT8/Mwjnn6jO9T7DQ4cTFM1N9SSpZC3jsbpRyI0qNhC5dadY8Te4B1JizFjo3IcjXtC+jGJlpxTMxT6M/pXRKjpTgIH6VMrl19V/tm6CND5mEeMzRdHAeGkaTAZ8YjLGTdNJhsVbUdVAafoY1/wCk+ocHmVonuINXImMdmQbVuLwrxFFwsVr+frHuLSy2nDmGVaSQsHbnG9UuVGGBEw60SsZkKQntg7W1gcubUKMrVfboie4O/L/QlTEkwlx9A+sDl1J4kRhMU6QzUyr6xxWWtMqahI5Uh0xhD8oyJuUfC0rSQsJHdG9QeESYxplyVUzNIyrT2m1pRQqJ/OJALq5q6VJYC/8AsTPZ4HmXIeYlgZQwl9pYdQR2qC6TzjOhpRPaBHIiLXymqWMx6W3kmU3gkmPAKQO+9tHhWMQ93MjMO1sIddMjeV/CNfmuEiG7Vh10z70r+Fa/Nccr1DhSZRj22jtidShlAFFKKU9lOmniX8hDOVwFa0hybX1bZ7jYFzySjbzi7BkMMMNqbSFuFKSXHE9hJIrRKPEecTmHVLVVRUVHavbpzOiEx0k1FB+Jwcjqrmublrs9RBaZSG2x3gDf/wDYv5CFz76EDMogCnZNNfuo/uMBYjiyUDs0UQdf9tPzWeZhVhuHTOIOEMg5fG4qwA3vsOQjz5FTibj6Zsnc2wnmJY2pR6tAJzHupuV/eVqfKNH0d/h+pzK5Ok3umXTZVPteymNV0Z6LMSaatgLcOryhUk8G0n84e01r5qqf61jX7oiVnZuZWWCDTjH7lLLSUJCUJSEJskAdgH7I1WeekBu42wmYEspwB5QJKSbcs6hv9kQvw/pey5NuS9FIIFEqV2SojUAHuJ+MIenGDtzKPpcmtKnGTlV1ehKb9ka1HtGFE/E1UN93+ZtMYn+oZW7lUsoTUpTZVP7E/GMNgcqcYWXplyjbauzLN2HmeXFUH/wvdS408tbi1vKV9b1hqmmiezqo7U0hPjLC8JnA+0D9HestJ0FTdKqb70jCb3jFXSSo5mi6Z9GEvMIVLpCHGR9WECgIF6DiRTvRbgeITT+H5kthL47LZXoojVVNzzNoVvYvMYmpTUlVmWoA48qxI3Sn2U/ZEa/DpJLDKWUqUoJT3lmhI4/ZTy1MaBZgZLAo8zsOQ4lpAeUlbo75SKpKt7+I/AReo+u1r3/uPwEcpdjwp90Abn7KfiYRPzxeJS0craQc7hsKb09lPxMORbkrtpEJnJ8lXVs9pW51CTua7q+AhHMzgaqGlFbirKc570Jv/wAvdEJudGXqmagGxJspQ2Nu6OA1MCurSzc0U7w2TwqPyEVpjqTMS0ko9WM7l1G6Un8zwHM3MJp6dUs1J9Dp5U28orm5lSiVKNSdSfyPH5QA45FI2jceLzJPPawtksYWy6l1NloNRzG8SmZmhpcmAXlEjMAQRpEudtQ7Z0sGKhuJ9VxDDUYo21Ny+UOgjrEq0NNQRGR/iK4rr0N9W0MiBRTe9fLTygHon0mMo5moVNr76B+YgLEZlLjq3EIKEqUSEk1I9YlVdZozy43Rifie4bi0ww2tttdEL7yTf89Ie4jjEtNy6A99U+g5RlTYjjGYWugvAoBWrgIM9opY32g5s7GajFcPmJNFGXiplyhzAdknhBOLTPWyqHHWlIdTQBSU9lQ4nhCWXxqYQ2lpKqoSrMARX08onjXSZ54UXRKfZAsYMEJ3byf2sjEcbHmLZh33xUy1uY8ZbrcwVpHkvIbMquthPHTaGPTI3lfwrX5rhQo18oa9MdZb8K1+a4h9QNhYzEOZqZSYS2y2pZKewmh1Wq2iU7DnCLEccJBQnQnuDWu2ZWpPKGv0PrGEUsrICEg1UoU1J8IjJLQptQcSaEGoIuAQfjFrFggrxOXgxoXYnm5uOjnQJTuVydJSk0yMpstfmPCI+isS6UIDaEpQhOiRZtPmdVq5Qr6J46mcYCxXOKJcQD21HiVeFMZb+J8pMJ6uZacV1aDTKmyUK4pHi+8YmuNoudJ2n0IC471TbbOrmTo2IjmAyiwv2eBP2E6qPOM5gXSQTEkp1OVTraarQpWVIUNFLUbmvsiFHR7o+/NkTk4+sLUD1KGjQpB3GyEwJJ+JgxV9Uo/iX0azpVNs95NngDUjmSPFxAht/DOYZXJ5WkBKxUOpBGZddVqOyaRmMCxJeHTi5aZOZpwmpNVDteMV7xPGG7PRGYl51bsopCGSnMCokpvokgd4705xirvGt9NH9Sqa6NzEriKHZFOZC6k7JA1UKnQcDDuUYenWphucZDbZUQwNSDxHG/iMH9GZaaQ0RNrC3VKKsugSnbMeHBMNledT7q/+1MFpES+UjaY/oFhkzLB9l0AMpX2Cbkq+yB3o0828EJJUQBqampr/AHK5CwiufnktgVudgLFX3fYT9o6wkfcrR2YPHq20291dBxUdYdjxmTZctmzPZmYL1VLJbZBqa3UsjSvtK4AWEK52cU6QhsZUVskXPr7SuWgiDkwt9Qp3RWgTZIHBPD70Czk6Gxkb4GqhavEA7DnqYsVJMbJoS2ZmQyMqLrOqheh3AO5/KEL751Jrrevz384g89v+/dw/OKF1Ol/3w+UOAqU48enmRdd/fDl5QMtdYLVIOKICUmp5aQaOjgQB1jgB1O9IxyeBHhkG9zNMCqla1rFzraiQB6xqWGJexbSVr3KtP5YZy8olPaUlPkBeMGOhvMy9ZpOwmGRh5OiYsVhywK5CI3C3E0KRQHXl7+MI5iYcWqiAojyt79IIYVA2i16p3PEzKpBajoaeUXfQFJFkxtsNmQgAPZSPPtfCCcaCE2aTVKRU17176RntKDxCbq34qfPHGyBAXVFSr6Rsmpth05VJy8/1gl/AUUqkAjim8C2GzzGjq9GzCYwCkVrVU6xo5jAiTlSe1wVaFL+HKbspNDGNjo1HJnRt7gZFAYZdMO9LfhWvzXCx1Jhn0w70t+Fa/Nccj1H+MrxbzZ4T/oI7tMibA0GnjXx5CFGO4d400yqFFGmvJCdac4cYaasN2SaIFtG021V7SoIyJIAuQoGp/wBxfIDwJ5x01W8YH2nzvuFMpP3MwfRzGFyM1mpVs2Wgmyhzpw1j7e2pD7YNc7bqeFVKB2A8AHEx8YxvC8lQBobX7KOVfGTDz+GvSbqlmUfrkX3KmhCvZKtkmIXXRtOs1ZV1rEPSXBvocz1a8wl1qrVJsU8AdFER9iwRLX0dsS9OqpVAr/1OL2+7A3SjAUTjJbVQK/2lDY8Ejcc4zv8ADVibZDrT6ClpCuypfdQvjTxeUBVQHcOl3uI16a9GhOtgpoHkdxdLqB1BGyBxhrgkgZeXbaU6XCgUz8eKWxvTjBx3FydTWxVzUfCnlESrcGtRqmxUOAHgTzg6ii9rRkVHy5VuAeftL5DSAMTxIN9lIzLPhJ0PFdNVfZgedxIqV1bF1aFSB2UcUoG54rhW7NplxlQQp0ntL72U7ge0vnDkx3vJXy70JN9zqqreIW6o1CVd1PAq+SYVrC3iVrV2dVFRoPdsOCY8S3X6x05Ugm5uananiUeO0L8Rn85CUjKhOg19TxPLaLEWokAsZPEp8XQ2KJrc6FXnwHKFKqmtt/fz/QQTKyanDlSKmu+3nDlyTQxuM/iOw5DiecNjgQg2iuXwyt1WH/V50ilKgwSDTtGxNz/iCpvE8vcFTxNzAmF4I9OOEZTa5JsAIxmAhJZ3biM/pxKM1CE0oOZ9I59PWNhw9itsupNItmJ1lnsFWYp7ICLgU3jkTYCUrACE37Zuo+QjQfmAy1xKcPlV3ypyk+I2oPPSG+KpZl2EVcK1GpUU6eVYWTGIIW2rtZBtU97zhTLuKeSpg0ou6DslY09DGPZjMaBj3QdePArohIAO5uYGfxBwEjMfl8ICflC2opIooG/nF7jZUgK4WMAC0r0Ip2hmHO9YtIIFyL6czDN2ZDrqsi6UqE15c9IXYS1lbW5v3UfeOp9IXzDwSMg2NSeMMDVzAbEG4jr6KldjRLnHZUeyEwpheVVaKt6nQwolcRprptD2RmesypdFQbIWNRXSC1CrEUyMPqhCJ7K4pt4ZqGlfFfSkNOkkvlCCKOJCaZt+NCOMXY3gAYKZhw5k5RlG5UNIzknOKWtaV1q4SR5jQCBDBqYRftjkQB/Dm3K5DlVSpSbfEwD0yTRUuP8A8Zr81wwVNpVUKF6U5wD0070t+Fa/qXHK9VGymdPoid7mtwtYMu2QagJAv/pptw3VBgTcDtEqvTxq8z4Uws6NygbYFFE1SFEq7orsniYZJTag86eI81HYR0MQ/picHOQMjD7wOdlQ4ilqgnKod1B9lA1Uo8YwuJyakrJoQU3UNxzJj6IhR1rQ6BQFx9lCd/OE+NSBVVYFCkVUPCBxWrdXKF58WqV9Jn0NRmr6A9JBNMpQonr0Ciqd9YGmXgnjGoK7VFOyaDdKeSR41c4+BSc6uUeQ62TbTbMk6g8BH2vD8ebdl0zIISkigoK5Tu2hO6ucQVvUszIFGocQ94hIOagSm6qmw+0tW5+zCOZmlvnI2SG9VrNsw4n2U8ohMLU9VSz1bCL0UaivM+NfKFeI4hn+qaGVvUg2Kua+H3YoTHOe+TUPtJzeIpQnqmDYihUBRS6bJr3Uc4BQ2EALc37qRqeQ5c4mrK0MznaWbhPloSdkjhCScm1OEkmpV6W4fZTFiLUWq6vxJz0+XFDZIqEpHh5DnzjzD5BTiqAHW1NfT9YswyQLhuaDS29OA4c41SHW5dlZZH1oT3joBvSDY6eI3YHSIB9HDacoAFNdr+e8BTKQ8UkquO8B3bczvCGaxJTiqAlRFyo90RU3NqUCnWthS1z8o24Q6dhuY3bmKKo20kE6KN9N66Qa1iCyh0NqUr6vtEWqo2oKbQplytr6ls1Uodsm4SOHKHGEvNgPJT/qFskrToAOAgWqo0LpMQolw0QXRmXqlscTuTHTk4SmpupJsBon9YGmHkVIDlzqVfrA0swqptUGxoa+seLVsIytrMonpg9WkV1vFEk+pBqCa8oZz+ErTlBFABqYql8OqaDMs8EisK0te8cuTGV2j9l4TbYqAX0jhQrSPmNIFw7DgpYSKpzGl/jzi+Rw15sg0SyNQpagCPTWPoLOEy5YL6inrCmhWDpsTfSvGDfKE2kz3cwPSBkIAZaIKUCleJOphIxgT7hs2ojibJ95tGoxFzqgQiXCSLpcX26+ugrGRn8cfWTmcVTcaJ/lEeY7RuDUYYnC2kH654GnhbGYn10EGy+PIQQlloJqbqV2l/pGeE8TZQB9KQSyUJTn0Og4RgI+IxgSKM2zWNKeacbUesSkVvrTxeREIkyikLS4ySpIINNxXS3lAOBvZHUqSoEE0VelQbGG6ZZaHSlAIUlVt7HbypDFr4kxGgzP424EvOAjRRjumY7Ut+Fa/NcOccwtLzrhTRtVTUKNlHeh+UKOmllSw0pKtD/qXHH9UsaZ0ukYEGpq5CYCZZC8wolAqSLC2gG5gfBMXD4WEpokX+9zUflEsFlgmXSCagoFzoK7AQbKy6W0ZUopW+XjzUflHTxhiq14nz2QoC4I3Jkkr8XG1d/uoG3nHpNyCBROoPdTzV7So8SrXgd9/up4DnHidrAZb37iPP2lQ+JBmVx7DKGlKhZqn2/M8ByjYdHsGal5dK3CoJNxTvqPBKdvOKgrtA5anNnynVR9pZ8KeUWTDzkwuupNrbj2UDwp5xM+MXYlpzlk0mdPzq3lUSAlKbJQLpQeXFfOKn3Ey9rFzU5rhPNXFXKJTc6mXGVumYCil6hP2UjdXOM1MPHexBqamtK/mowarQoRSIX54nTkySaquTc11PM/pAyXNBSpVYDc8AOAgdxZrYEknTnxP6RosHw3qqLXd1VxyhvEtKqix6hstS4VkHWZBmTXbaMzKYwetIcuhYyLoLAHQ05R70inDnCUk1FyQd4pl0rctkLhOpAofVWh9YERaKB3GA4zIllRbAqkXzDxg6GG2EYflZ6xVASbKPhHGm/KNb0d6PJeTSYUCG7puM6RTuqItSKMeYQSpPVLyopYnKimxB1MAuUFtMN8u28xs1M1+ra7KTdSye0rmf0gvowhZeSlKFFBqhRodFClYrfx1DVQ222PTMfUqhW/0ofcNOsIGyRYW8o8zjiOVGb42jB7oyUKIeebaAJHaNVWNrCLpdMoyM3WLWQdhQH3xR0gZ63q5hPddRVfJSbKEZqamyTQd0Qstp3jPb19s1+J9KE5UlLKFVGqzmP8ukLXulS1ilcg4NgAQlcOZkfZV+cCS7JUql9fz0gTlNw06dApmnwWRD7gq52R2llVbJFzeG6sZKpihswfqgNgk2HxoYBxRYk5fqQauuAKd5DZMZVucUDYkAww5B8xYxFt49dxB+VdU2lZqkmoN0qG1jygh1+WeAUpotk95TZrQ8Sg2i2cd+kSyXikFbZCHeJHgV8vSAsOYSpVDVCTYk6QXO8xm0CXN9GA5dh1LgF6d1f8phViMq5mylCk0sE00h1iMuGaJTVQ1qDT/MDNdKXkjKoJWnTKsX/mNxGla2nseVn3EWMyhTdRy8Bv7o3UivM9LrTcLSCsnbq7Kt6RnWTKvahbKjv3k+7WPo+GdFMsn2VAryqyKoaAK1gXZUEDKC3M+aY7P9YtTmWylHTYj/EC9M9ZXX/yjX9TkN3kSrNUHO8veoyoSR8TCnpuO1LWp/4VqwNh2nI5nqZ2WWdGALmsw1Q6hutbIT2joLaAcecEBQtrThv5qPCBcMX9Sm+jadRYW+MXpUKUJNCNOPMnhHXxDsX8T5zN/cb8mclVyb8K7nkkcOceVAsLUvTwp5niqIdYKWN667+SeXOCZWUKiVKISkXv3QONd1coMweJXLyxdsK5d66q5qPDlHYjiYQkoZrTQrHeUfZTwHOIYniQ7jfd4aFXNR2HKEUy7YmvIcVchwHOB03KMaap4+5TXbfUDknnzhc4vbhpy/UxY+5+xoOQ/WKGk5jQDy5f5guJci0Iww6UJosVIBsALkxoZZmhK3VhAAqBqo+g09YAxif+jtpZbOU0BUdyTreFMstQYWrdxYTXe1zAlviYU1bwyaxRlOZaG8xrZThrfjQQuRir8woIClXNkp7I52G0BPoK1ZRoLfrDQESrGZP+q4DRW6UbnlC22lAC1XzNDKTAaS40DUJbVUDVSqak8IFwvpH1iOpfJyWCFi6m/f3hCLo28VKdBuSy776QtZVRKuVD7oEspN1AOAAbx5juEls1WAttXddb0Ppt5QjGHgmqCPI2MN8PxtaRUUUk2cQoVQr02PMQwGGsvJK5aiXSD9StXvKFHXyj1A7mGCVFCRk5Yrl3JXxAdaiu6h3kj0jEzLVD6+4w9YmX5d0VzJWg1oofI8YZdJZZpWR5Kfq3hmBHhV40kcQYF11bCFjYoTczeHjMFJ4jTmI0XRmSDaVTKx2W+4D4lf4gXo/hPWvJDagdzXYb19IddLG8oDY7LQ7oHDc+sEmMQMmYBq8zHYrMqdcKialRrz5RBjDzqohI56+6L3HaHsJp9o6/4iUthr7xoltaj5fOFMtmUBiFoRpgOINtryXKHOwsnYHS3nSAcZYcbdUhRPZNOR4GGDXR1LV5l9tr7IOdf8qdD5w+mp2XUx1zbXXOM0QpTupSe6vILHhBg/EURRuJJGUceCQlKlE2qBWhHPb1glzCG2zWcdQCPAjtO+8WEAuY+84hxGfKKAhKBlFvKFgX1op4xoeMGTAVKNzQy+KMpI+itBKvacOZZ58B5RoZXpS+2w6oqKsq0pNeYvQjSPnUt2ElZ10SOe5h1LzZEgs61eAod6JgTpIAaa2Mk7RhjmIaLWhL7S65VEUUKagkUuOcJOmusrSw+iNW4dpyL8KxJopU25ZtdcyTcA7KHAiKenaQFSoBqBKNUPHtOXjn+p1S1KulFWDNLhi/qkV/9NOugt8TFqTUGvoDqTz5QJIEllAIr2E093xhRNY4UuJAR2dFE6n9I6quFxqT4nB9lsmRtPkzSYeoFwZzUfuyYvxoqtlskbbDmeMJmHqmqbjYjQf5hjJzGZJQrUaA/MwyvmJZCrXE8woV4gn1UefAQE+s30vw3HBPARdiaCkio8z7X6QumBpb/EaWnRwgEXIOLvwt6eXnBeBNVWNrjXkYWL0hnh68qCd9oWDvHuKWMelEqHHCts10BTuOfkYq6gpl0VGUVVc8a3tAuNE9YlQ8SEkEQ1xicqwwlQCqJqoH7V9Y8YproCKZBsLX7LaBmWriB8zCfG8QLjilbaJHADSNBOrbbZDZqhTnaXS9vDCB6VSrRxJ87QjMfgSrFV2RDuhjg+koHtBSf5k0EDhF3U73HuMTwiWWh1KxQ5VJNiOMM8YkSibUMpopRItqFaQKgwncAxLhaqL+zqvy3izEllKqju6ppsNotm5YtjLSiib/ACg/DcAdcRRaMiNUrX2QD63MMN8QNYJ1TsO6RZkhuZT17exJo4n7q9fQxrcCwNuZbWy05mbV2wlQo42sb8CNrRmU4VKsEdc6XVew0KD+cxueh04lsZw0lpshRQNVqA1UpRvSAOoKa5gZCLFcQZ/oqqVbogArXdSyoJAA0TCF5LOr0yFLTfK0M1uGY2g7pF00ZmT1TyKte0my0q2NNxyjNzGCLH1susPoFyUd4feRr7o1GbTTcwFxAkkyx3pDLoNWpVBPtuXV50FoEnMeU9q8pPLup8qJhVicnbrE6HX7J4GFRrCmyMnMrTGrCwYyclV6pOavA1hj0cmi08AuuVVULB0ym2kZ5DxEHMYmrRVFDnGJkBO8N0YDaMp7Dyw+UG42OxSrQwCzLq6yg2OvACNXLhE7LgXS8zQAa5kE/I/CBOkGHltOZBrmoFFO3KKAu2qSnNTaYpxEhztIFk2I4cxBc8MuHtD2nlK9AKQnlHildfeOUPulqMjMq2NA2pX86qwp21COHaQJjyukafptrJ/g2fzcjLqGsajpr/8AR/g2f6nI4/VEkC5aomokyG5ZtVMysgIG1hrGIxM5nAog1XregHlGgZeUWGyCrLl08h8BCzEZagTdXaG1KCO6cerEPxOL0tJlYn5JlOETmUEKqaKoDXSGnX5V2rtTn58oyraSFEZiDX9mGuGzZWDVRqBfnSPdPl2oyjqOmBthHc6c+5/fCEkwLHWx4wQZkiiqmhgefvfYxQ5BEnwppoQYC28MXOyyjmTC5smm+sNn0ksUrdPa9DCQCY/JsQITh7QdZzalknN906fGGCZbO42lXdLYUf8AjcfpCno3MdWoqUKpV2VDjX9I2mLYAtMujq7lYAzG1Ei9ztHi9bGJb6qE+ZY3MqccUo7nypsBALbajGxnMNl0HM6/mI7yWe0fLMbQCvpE2zaWYSg/+o521/oPSJ3UXLMbkigJVheATC+0lBSj2lnKn3nWNnM9S2hp910qypDZDdwVI5n84wxxN2YX9Y4pXmbDyGkN2nOvlXW0/wC1RxI3NLKPxhgO0VlXUaIjJ7pUhdVMspQoaq7zgA0IJtGenppb6ql0rPBZ+WghIy6UrqK11jSYThYmCV1CW0jM6fZA1pxJ2EeRhPe0Mew4jDB8LCk9ZMAhDfdp/uKF8o5c4In8ScEu6+rsrdIbQBYJQO9QbDaAncXLrqEtApZRQITrYHU8SYN6fTyAW2stQhNDS3aN1QxiYkWHAnz9101qPSCMOxRxlQWhRSobj93iakNHcjzv+UROHV7qknlWh90RsGuxL7XgiamXx2XmQUTKMiyKdcjSvFSN/OFmMdFHW050UdbHjbvbiRqISGVWjVJHzh7hmKuJFULKVoG244EaGHKuvYxTdhtZmVsnX4xZKyqlEACtY2Qfl5r/AFWuqc3dbHY81I/SK8SwNaGyWMrrXicbufIgXTAeyFMP3rFQXBcTTKrSUmprRZ2ymygIKxZJZdKQqrSwFtq1GVWnz90ZUpIPLhGqws/SpUsG7rIK2eaT30emoEMTIeKinxjmLQ0hSsq05VEgAjep1MPOlrdXS14UpSlJ2BCb3gLo2z1zraCRmBrU+ym5/KA3Zta5hZTUgrUaHSld+EMABizZ/UUMSFSa2CalRh303F5On/2bP9TkMcYlG3UpSz31C4G54Qv6doKTJg6iTZHuU5HK9RQLplnS5fcsmLm+kC0tpRlTQClYirHjS6EmlhHR0EvU5QAAYPsY7uorVO9okJFdY8ZniFZgBexHGOjon9/JfMp0LUIdxQmnZFokrFSRTKKR0dDj1GXzF+0niQRiFPCPfD7DMWTfM1mBFKBdPkY6OjU6jJ5gZMSH4lv/AM2BuqWpZpNCO0aqV7zpBPSnpw5MsttlAQE2JCtfSgjo6F+/ksbzFwpfEy6Z4iqaVBEAre5R0dHnzORuY9UUHYQlqbIRQDU3MG4Fi5aeBy5gcySmtAQoUIjo6Pe8/mDoXeBOzPaJCaCpoK7V0h3NdIS202y22EpAzKNbrJ420jyOjRnyeZmhT8TsNxoIcQrqwbhWvDbTSAcVxculRUm5WVa8dtI6Ogmz5PMEYkG9RT1nKJBwx0dEgzP5lFCEsz606H9+sMZPGKKBU0hXwr7o6Oh69RlHzEZMSEGxLMWxQKNENhsbgK1+EBSOLutKzNqKTyPy0j2Ohh6jJ5nseJANhGruOomQesl0Bwf7jZyE+aaEGF+H4mWXEuJHaQbX9D7xUesdHQsdRk8wjjXxGUpjwZeW6hoCoVQZj2c2tLQJ/wDE7kBAGY1Ve5r6R0dDP9RkrmK9lCeIfNdKVIR1Uu2lrs0K+84f+VsvpFfTjWTrr9DZqePacj2OiPPkZz3GPxoq8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1" name="20 CuadroTexto"/>
          <p:cNvSpPr txBox="1"/>
          <p:nvPr/>
        </p:nvSpPr>
        <p:spPr>
          <a:xfrm>
            <a:off x="8715372" y="6488668"/>
            <a:ext cx="428628" cy="369332"/>
          </a:xfrm>
          <a:prstGeom prst="rect">
            <a:avLst/>
          </a:prstGeom>
          <a:noFill/>
        </p:spPr>
        <p:txBody>
          <a:bodyPr wrap="square" rtlCol="0">
            <a:spAutoFit/>
          </a:bodyPr>
          <a:lstStyle/>
          <a:p>
            <a:pPr algn="ctr"/>
            <a:r>
              <a:rPr lang="es-ES" b="1" dirty="0" smtClean="0"/>
              <a:t>5</a:t>
            </a:r>
            <a:endParaRPr lang="es-ES" b="1" dirty="0"/>
          </a:p>
        </p:txBody>
      </p:sp>
      <p:sp>
        <p:nvSpPr>
          <p:cNvPr id="16" name="5 Marcador de contenido"/>
          <p:cNvSpPr txBox="1">
            <a:spLocks/>
          </p:cNvSpPr>
          <p:nvPr/>
        </p:nvSpPr>
        <p:spPr>
          <a:xfrm>
            <a:off x="4500562" y="2357430"/>
            <a:ext cx="4286280" cy="2062178"/>
          </a:xfrm>
          <a:prstGeom prst="rect">
            <a:avLst/>
          </a:prstGeom>
        </p:spPr>
        <p:txBody>
          <a:bodyPr vert="horz" lIns="91440" tIns="45720" rIns="91440" bIns="45720" numCol="1"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700" b="0" i="0" u="none" strike="noStrike" kern="1200" cap="none" spc="0" normalizeH="0" noProof="0" dirty="0" smtClean="0">
                <a:ln>
                  <a:noFill/>
                </a:ln>
                <a:solidFill>
                  <a:schemeClr val="tx1"/>
                </a:solidFill>
                <a:effectLst/>
                <a:uLnTx/>
                <a:uFillTx/>
                <a:latin typeface="+mn-lt"/>
                <a:ea typeface="+mn-ea"/>
                <a:cs typeface="+mn-cs"/>
              </a:rPr>
              <a:t>En el Ecuador la Superintendencia de Telecomunicaciones (SUPERTEL),  en su censo estadístico del mes de septiembre del 2013, informó la existencia de 10’360.278 usuarios que acceden al servicio de Internet a nivel nacional lo cual representa el 65,95% del total de la población ecuatoriana.</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17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29698" name="Picture 2"/>
          <p:cNvPicPr>
            <a:picLocks noChangeAspect="1" noChangeArrowheads="1"/>
          </p:cNvPicPr>
          <p:nvPr/>
        </p:nvPicPr>
        <p:blipFill>
          <a:blip r:embed="rId4"/>
          <a:srcRect/>
          <a:stretch>
            <a:fillRect/>
          </a:stretch>
        </p:blipFill>
        <p:spPr bwMode="auto">
          <a:xfrm>
            <a:off x="500034" y="1857364"/>
            <a:ext cx="4000528" cy="3429024"/>
          </a:xfrm>
          <a:prstGeom prst="rect">
            <a:avLst/>
          </a:prstGeom>
          <a:noFill/>
          <a:ln w="9525">
            <a:noFill/>
            <a:miter lim="800000"/>
            <a:headEnd/>
            <a:tailEnd/>
          </a:ln>
          <a:effectLst/>
        </p:spPr>
      </p:pic>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2"/>
          <a:srcRect/>
          <a:stretch>
            <a:fillRect/>
          </a:stretch>
        </p:blipFill>
        <p:spPr bwMode="auto">
          <a:xfrm>
            <a:off x="2500313" y="1576388"/>
            <a:ext cx="4143375" cy="3705225"/>
          </a:xfrm>
          <a:prstGeom prst="rect">
            <a:avLst/>
          </a:prstGeom>
          <a:noFill/>
          <a:ln w="9525">
            <a:noFill/>
            <a:miter lim="800000"/>
            <a:headEnd/>
            <a:tailEnd/>
          </a:ln>
          <a:effectLst/>
        </p:spPr>
      </p:pic>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es-EC" sz="3600" b="1" dirty="0" smtClean="0"/>
              <a:t>DELITOS INFORMÁTICOS Y SU REALIDAD PROCESAL EN EL ECUADOR</a:t>
            </a:r>
            <a:endParaRPr lang="es-EC" sz="3600" b="1" dirty="0"/>
          </a:p>
        </p:txBody>
      </p:sp>
      <p:sp>
        <p:nvSpPr>
          <p:cNvPr id="6" name="5 Marcador de contenido"/>
          <p:cNvSpPr>
            <a:spLocks noGrp="1"/>
          </p:cNvSpPr>
          <p:nvPr>
            <p:ph idx="1"/>
          </p:nvPr>
        </p:nvSpPr>
        <p:spPr>
          <a:xfrm>
            <a:off x="457200" y="1600200"/>
            <a:ext cx="8229600" cy="5043510"/>
          </a:xfrm>
        </p:spPr>
        <p:txBody>
          <a:bodyPr>
            <a:normAutofit lnSpcReduction="10000"/>
          </a:bodyPr>
          <a:lstStyle/>
          <a:p>
            <a:pPr marL="0" indent="0" algn="just">
              <a:buNone/>
            </a:pPr>
            <a:endParaRPr lang="es-EC" sz="1800" dirty="0" smtClean="0"/>
          </a:p>
          <a:p>
            <a:pPr marL="0" indent="0">
              <a:buNone/>
            </a:pPr>
            <a:r>
              <a:rPr lang="es-ES" sz="1800" dirty="0" smtClean="0"/>
              <a:t>En la legislación del Ecuador bajo el contexto de que la información es un bien jurídico a proteger, se mantienen leyes y decretos que establecen apartados y especificaciones acorde con la importancia de las tecnologías, tales como:</a:t>
            </a:r>
          </a:p>
          <a:p>
            <a:endParaRPr lang="es-EC" sz="1800" dirty="0" smtClean="0"/>
          </a:p>
          <a:p>
            <a:r>
              <a:rPr lang="es-ES" sz="1800" dirty="0" smtClean="0"/>
              <a:t>Ley Orgánica de Transparencia y Acceso a la Información Pública.</a:t>
            </a:r>
          </a:p>
          <a:p>
            <a:r>
              <a:rPr lang="es-ES" sz="1800" dirty="0" smtClean="0"/>
              <a:t>Ley de Comercio Electrónico, Firmas Electrónicas y Mensajes de Datos.</a:t>
            </a:r>
          </a:p>
          <a:p>
            <a:r>
              <a:rPr lang="es-ES" sz="1800" dirty="0" smtClean="0"/>
              <a:t>Delitos informáticos y comentarios dentro del Código Orgánico Integral de Garantías Penales.</a:t>
            </a:r>
          </a:p>
          <a:p>
            <a:r>
              <a:rPr lang="es-ES" sz="1800" dirty="0" smtClean="0"/>
              <a:t>Ley de Propiedad Intelectual.</a:t>
            </a:r>
          </a:p>
          <a:p>
            <a:r>
              <a:rPr lang="es-ES" sz="1800" dirty="0" smtClean="0"/>
              <a:t>Ley Especial de Telecomunicaciones.</a:t>
            </a:r>
          </a:p>
          <a:p>
            <a:r>
              <a:rPr lang="es-ES" sz="1800" dirty="0" smtClean="0"/>
              <a:t>Ley de Control Constitucional (Reglamento Habeas Data).</a:t>
            </a:r>
            <a:r>
              <a:rPr lang="es-EC" sz="1800" dirty="0" smtClean="0"/>
              <a:t> </a:t>
            </a:r>
            <a:endParaRPr lang="es-EC" sz="1800" dirty="0"/>
          </a:p>
          <a:p>
            <a:pPr marL="0" indent="0" algn="just">
              <a:buNone/>
            </a:pPr>
            <a:endParaRPr lang="es-EC" sz="2000" dirty="0"/>
          </a:p>
          <a:p>
            <a:pPr marL="0" indent="0" algn="just">
              <a:buNone/>
            </a:pPr>
            <a:endParaRPr lang="es-EC" sz="2000" dirty="0"/>
          </a:p>
          <a:p>
            <a:pPr marL="0" indent="0">
              <a:buNone/>
            </a:pPr>
            <a:r>
              <a:rPr lang="es-EC" dirty="0" smtClean="0"/>
              <a:t> </a:t>
            </a:r>
            <a:endParaRPr lang="es-EC" dirty="0"/>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4"/>
          <a:srcRect/>
          <a:stretch>
            <a:fillRect/>
          </a:stretch>
        </p:blipFill>
        <p:spPr bwMode="auto">
          <a:xfrm>
            <a:off x="6500826" y="5715016"/>
            <a:ext cx="2214578" cy="642942"/>
          </a:xfrm>
          <a:prstGeom prst="rect">
            <a:avLst/>
          </a:prstGeom>
          <a:noFill/>
        </p:spPr>
      </p:pic>
      <p:sp>
        <p:nvSpPr>
          <p:cNvPr id="8" name="7 CuadroTexto"/>
          <p:cNvSpPr txBox="1"/>
          <p:nvPr/>
        </p:nvSpPr>
        <p:spPr>
          <a:xfrm>
            <a:off x="8715372" y="6488668"/>
            <a:ext cx="428628" cy="369332"/>
          </a:xfrm>
          <a:prstGeom prst="rect">
            <a:avLst/>
          </a:prstGeom>
          <a:noFill/>
        </p:spPr>
        <p:txBody>
          <a:bodyPr wrap="square" rtlCol="0">
            <a:spAutoFit/>
          </a:bodyPr>
          <a:lstStyle/>
          <a:p>
            <a:pPr algn="ctr"/>
            <a:r>
              <a:rPr lang="es-ES" b="1" dirty="0" smtClean="0"/>
              <a:t>8</a:t>
            </a:r>
            <a:endParaRPr lang="es-ES" b="1" dirty="0"/>
          </a:p>
        </p:txBody>
      </p:sp>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51114" y="274638"/>
            <a:ext cx="7035686" cy="1143000"/>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es-EC" sz="3600" b="1" dirty="0" smtClean="0"/>
              <a:t>CÓDIGO DE PROCESAMIENTO PENAL Y CÓDIGO DE PROCESAMIENTO CIVIL</a:t>
            </a:r>
            <a:endParaRPr lang="es-EC" sz="3600" b="1" dirty="0"/>
          </a:p>
        </p:txBody>
      </p:sp>
      <p:sp>
        <p:nvSpPr>
          <p:cNvPr id="6" name="5 Marcador de contenido"/>
          <p:cNvSpPr>
            <a:spLocks noGrp="1"/>
          </p:cNvSpPr>
          <p:nvPr>
            <p:ph idx="1"/>
          </p:nvPr>
        </p:nvSpPr>
        <p:spPr>
          <a:xfrm>
            <a:off x="500034" y="1928802"/>
            <a:ext cx="3400420" cy="4286280"/>
          </a:xfrm>
        </p:spPr>
        <p:txBody>
          <a:bodyPr numCol="1">
            <a:normAutofit/>
          </a:bodyPr>
          <a:lstStyle/>
          <a:p>
            <a:pPr marL="0" indent="0" algn="just">
              <a:buNone/>
            </a:pPr>
            <a:endParaRPr lang="es-EC" sz="1800" dirty="0" smtClean="0"/>
          </a:p>
          <a:p>
            <a:pPr marL="0" indent="0" algn="just">
              <a:buNone/>
            </a:pPr>
            <a:r>
              <a:rPr lang="es-ES" sz="1700" dirty="0" smtClean="0"/>
              <a:t>De acuerdo a la especificación contemplada en la Ley de Comercio Electrónico, Firmas Digitales y Mensajes de Datos, en su título quinto de las infracciones informáticas, los delitos informáticos que se tipifican, mediante reformas al Código de Procesamiento Penal, corresponden a:</a:t>
            </a:r>
          </a:p>
          <a:p>
            <a:pPr marL="0" indent="0" algn="just">
              <a:buNone/>
            </a:pPr>
            <a:endParaRPr lang="es-EC" sz="1700" dirty="0"/>
          </a:p>
          <a:p>
            <a:pPr marL="0" indent="0" algn="just">
              <a:buNone/>
            </a:pPr>
            <a:endParaRPr lang="es-EC" sz="2000" dirty="0"/>
          </a:p>
          <a:p>
            <a:pPr marL="0" indent="0" algn="just">
              <a:buNone/>
            </a:pPr>
            <a:r>
              <a:rPr lang="es-EC" dirty="0" smtClean="0"/>
              <a:t> </a:t>
            </a:r>
            <a:endParaRPr lang="es-EC"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439" y="275653"/>
            <a:ext cx="120967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https://encrypted-tbn2.gstatic.com/images?q=tbn:ANd9GcQXjm2piTxzYFAwqzPj8InaVG7Gy5OJo17rcHlzN7_eXsJ4O1uz"/>
          <p:cNvPicPr>
            <a:picLocks noChangeAspect="1" noChangeArrowheads="1"/>
          </p:cNvPicPr>
          <p:nvPr/>
        </p:nvPicPr>
        <p:blipFill>
          <a:blip r:embed="rId3"/>
          <a:srcRect/>
          <a:stretch>
            <a:fillRect/>
          </a:stretch>
        </p:blipFill>
        <p:spPr bwMode="auto">
          <a:xfrm>
            <a:off x="6500826" y="5715016"/>
            <a:ext cx="2214578" cy="642942"/>
          </a:xfrm>
          <a:prstGeom prst="rect">
            <a:avLst/>
          </a:prstGeom>
          <a:noFill/>
        </p:spPr>
      </p:pic>
      <p:pic>
        <p:nvPicPr>
          <p:cNvPr id="19458" name="Picture 2"/>
          <p:cNvPicPr>
            <a:picLocks noChangeAspect="1" noChangeArrowheads="1"/>
          </p:cNvPicPr>
          <p:nvPr/>
        </p:nvPicPr>
        <p:blipFill>
          <a:blip r:embed="rId4"/>
          <a:srcRect/>
          <a:stretch>
            <a:fillRect/>
          </a:stretch>
        </p:blipFill>
        <p:spPr bwMode="auto">
          <a:xfrm>
            <a:off x="4071934" y="1571612"/>
            <a:ext cx="4676775" cy="4143403"/>
          </a:xfrm>
          <a:prstGeom prst="rect">
            <a:avLst/>
          </a:prstGeom>
          <a:noFill/>
          <a:ln w="9525">
            <a:noFill/>
            <a:miter lim="800000"/>
            <a:headEnd/>
            <a:tailEnd/>
          </a:ln>
          <a:effectLst/>
        </p:spPr>
      </p:pic>
      <p:sp>
        <p:nvSpPr>
          <p:cNvPr id="8" name="7 CuadroTexto"/>
          <p:cNvSpPr txBox="1"/>
          <p:nvPr/>
        </p:nvSpPr>
        <p:spPr>
          <a:xfrm>
            <a:off x="8715372" y="6488668"/>
            <a:ext cx="428628" cy="369332"/>
          </a:xfrm>
          <a:prstGeom prst="rect">
            <a:avLst/>
          </a:prstGeom>
          <a:noFill/>
        </p:spPr>
        <p:txBody>
          <a:bodyPr wrap="square" rtlCol="0">
            <a:spAutoFit/>
          </a:bodyPr>
          <a:lstStyle/>
          <a:p>
            <a:pPr algn="ctr"/>
            <a:r>
              <a:rPr lang="es-ES" b="1" dirty="0" smtClean="0"/>
              <a:t>9</a:t>
            </a:r>
            <a:endParaRPr lang="es-ES" b="1" dirty="0"/>
          </a:p>
        </p:txBody>
      </p:sp>
    </p:spTree>
    <p:extLst>
      <p:ext uri="{BB962C8B-B14F-4D97-AF65-F5344CB8AC3E}">
        <p14:creationId xmlns="" xmlns:p14="http://schemas.microsoft.com/office/powerpoint/2010/main" val="26333979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2729</Words>
  <Application>Microsoft Office PowerPoint</Application>
  <PresentationFormat>Presentación en pantalla (4:3)</PresentationFormat>
  <Paragraphs>198</Paragraphs>
  <Slides>41</Slides>
  <Notes>0</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Tema de Office</vt:lpstr>
      <vt:lpstr>MAESTRÍA EN GERENCIA DE SEGURIDAD Y RIESGO   III PROMOCIÓN</vt:lpstr>
      <vt:lpstr>AGENDA</vt:lpstr>
      <vt:lpstr>OBJETIVOS</vt:lpstr>
      <vt:lpstr>METODOLOGÍA DE LA INVESTIGACIÓN APLICADA</vt:lpstr>
      <vt:lpstr>ATAQUES INFORMÁTICOS</vt:lpstr>
      <vt:lpstr>TIPOS DE ATAQUES INFORMÁTICOS MÁS CONCURRIDOS</vt:lpstr>
      <vt:lpstr>PORCENTAJE DE USUARIOS QUE ACCEDEN A INTERNET A NIVEL NACIONAL</vt:lpstr>
      <vt:lpstr>DELITOS INFORMÁTICOS Y SU REALIDAD PROCESAL EN EL ECUADOR</vt:lpstr>
      <vt:lpstr>CÓDIGO DE PROCESAMIENTO PENAL Y CÓDIGO DE PROCESAMIENTO CIVIL</vt:lpstr>
      <vt:lpstr>ADQUISICIÓN DE SERVICIOS INFORMÁTICOS FORENSES</vt:lpstr>
      <vt:lpstr>OPERACIONALIZACIÓN DE LAS VARIABLES</vt:lpstr>
      <vt:lpstr>SELECCIÓN DE LA MUESTRA</vt:lpstr>
      <vt:lpstr>RESULTADO ENTREVISTAS INFORMÁTICA FORENSE (Nivel Directivo)</vt:lpstr>
      <vt:lpstr>RESULTADO ENTREVISTA INFORMÁTICA FORENSE (Nivel Directivo)</vt:lpstr>
      <vt:lpstr>RESULTADO ENTREVISTAS INFORMÁTICA FORENSE (Nivel Directivo)</vt:lpstr>
      <vt:lpstr>RESULTADO ENTREVISTAS INFORMÁTICA FORENSE (Nivel Directivo)</vt:lpstr>
      <vt:lpstr>RESULTADO ENTREVISTAS INFORMÁTICA FORENSE (Nivel Directivo)</vt:lpstr>
      <vt:lpstr>RESULTADO ENCUESTAS INFORMÁTICA FORENSE (Personal Técnico)</vt:lpstr>
      <vt:lpstr>RESULTADO ENCUESTAS INFORMÁTICA FORENSE (Personal Técnico)</vt:lpstr>
      <vt:lpstr>EQUIPO DE RESPUESTAS ANTE INCIDENTES DE SEGURIDAD INFORMÁTICOS, CSIRT</vt:lpstr>
      <vt:lpstr>EQUIPO DE RESPUESTAS ANTE INCIDENTE DE SEGURIDAD INFORMÁTICOS PARA EL CC.FF.AA</vt:lpstr>
      <vt:lpstr>PROPUESTA DE DISEÑO DEL CSIRT PARA EL CC.FF.AA  MODELO CENTRALIZADO</vt:lpstr>
      <vt:lpstr>INFORMÁTICA FORENSE</vt:lpstr>
      <vt:lpstr>PRINCIPIOS DE LA INFORMÁTICA FORENSE</vt:lpstr>
      <vt:lpstr>LA CADENA DE CUSTODIA</vt:lpstr>
      <vt:lpstr>PROTOCOLO DE LA CADENA DE CUSTODIA</vt:lpstr>
      <vt:lpstr>PROPUESTA DE DISEÑO DEL ÁREA INFORMÁTICA FORENSE</vt:lpstr>
      <vt:lpstr>SEGURIDAD PARA EL ÁREA INFORMÁTICA FORENSE</vt:lpstr>
      <vt:lpstr>HERRAMIENTAS INFORMÁTICAS Y EQUIPAMIENTO PARA EL ÁREA INFORMÁTICA FORENSE</vt:lpstr>
      <vt:lpstr>SELECCIÓN DE HERRAMIENTAS SOFTWARE PARA ANÁLISIS FORENSE</vt:lpstr>
      <vt:lpstr>SELECCIÓN DE HERRAMIENTAS PARA RECOLECCIÓN DE EVIDENCIAS</vt:lpstr>
      <vt:lpstr>SELECCIÓN DE HERRAMIENTAS DE HARDWARE PARA ANÁLISIS FORENSE</vt:lpstr>
      <vt:lpstr>SEGMENTACIÓN DE LA RED INFORMÁTICA FORENSE</vt:lpstr>
      <vt:lpstr>DISEÑO DE LA RED PARA EL CSIRT Y ÁREA INFORMÁTICA FORENSE DEL CC.FF.AA</vt:lpstr>
      <vt:lpstr>DIRECCIONAMIENTO IP's PRIVADAS PARA EL ÁREA FORENSE </vt:lpstr>
      <vt:lpstr>MARCO ECONOMICO Y ADMINISTRATIVO PARA LA PROPUESTA DE DISEÑO</vt:lpstr>
      <vt:lpstr>CONCLUSIONES</vt:lpstr>
      <vt:lpstr>CONCLUSIONES</vt:lpstr>
      <vt:lpstr>RECOMENDACIONES</vt:lpstr>
      <vt:lpstr>RECOMENDACIONES</vt:lpstr>
      <vt:lpstr>UNIVERSIDAD DE LAS FUERZAS ARMADAS “ESPE”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MAESTRÍA EN GERENCIA DE SEGURIDAD Y RIESGO   III PROMOCIÓN</dc:title>
  <dc:creator>Mony-K</dc:creator>
  <cp:lastModifiedBy>Mony-K</cp:lastModifiedBy>
  <cp:revision>18</cp:revision>
  <dcterms:created xsi:type="dcterms:W3CDTF">2014-01-09T08:58:03Z</dcterms:created>
  <dcterms:modified xsi:type="dcterms:W3CDTF">2014-01-16T01:59:15Z</dcterms:modified>
</cp:coreProperties>
</file>