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8" r:id="rId4"/>
    <p:sldId id="293" r:id="rId5"/>
    <p:sldId id="259" r:id="rId6"/>
    <p:sldId id="294" r:id="rId7"/>
    <p:sldId id="295" r:id="rId8"/>
    <p:sldId id="296" r:id="rId9"/>
    <p:sldId id="297" r:id="rId10"/>
    <p:sldId id="261" r:id="rId11"/>
    <p:sldId id="298" r:id="rId12"/>
    <p:sldId id="299" r:id="rId13"/>
    <p:sldId id="275" r:id="rId14"/>
    <p:sldId id="263" r:id="rId15"/>
    <p:sldId id="262" r:id="rId16"/>
    <p:sldId id="265" r:id="rId17"/>
    <p:sldId id="284" r:id="rId18"/>
    <p:sldId id="285" r:id="rId19"/>
    <p:sldId id="273" r:id="rId20"/>
    <p:sldId id="282" r:id="rId21"/>
    <p:sldId id="302" r:id="rId22"/>
    <p:sldId id="289" r:id="rId23"/>
    <p:sldId id="269" r:id="rId24"/>
    <p:sldId id="279" r:id="rId25"/>
    <p:sldId id="301" r:id="rId26"/>
    <p:sldId id="300" r:id="rId27"/>
    <p:sldId id="280" r:id="rId28"/>
    <p:sldId id="290"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2" d="100"/>
          <a:sy n="72" d="100"/>
        </p:scale>
        <p:origin x="-5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881ECB7-7E6D-4A83-9E96-90D52599FBA9}" type="datetimeFigureOut">
              <a:rPr lang="es-ES" smtClean="0"/>
              <a:pPr/>
              <a:t>14/01/2014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324048D-1B02-4BD8-B983-15E6A3157A4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881ECB7-7E6D-4A83-9E96-90D52599FBA9}" type="datetimeFigureOut">
              <a:rPr lang="es-ES" smtClean="0"/>
              <a:pPr/>
              <a:t>14/01/2014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881ECB7-7E6D-4A83-9E96-90D52599FBA9}" type="datetimeFigureOut">
              <a:rPr lang="es-ES" smtClean="0"/>
              <a:pPr/>
              <a:t>14/01/2014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324048D-1B02-4BD8-B983-15E6A3157A4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881ECB7-7E6D-4A83-9E96-90D52599FBA9}" type="datetimeFigureOut">
              <a:rPr lang="es-ES" smtClean="0"/>
              <a:pPr/>
              <a:t>14/01/2014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324048D-1B02-4BD8-B983-15E6A3157A4F}"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81ECB7-7E6D-4A83-9E96-90D52599FBA9}" type="datetimeFigureOut">
              <a:rPr lang="es-ES" smtClean="0"/>
              <a:pPr/>
              <a:t>14/01/2014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324048D-1B02-4BD8-B983-15E6A3157A4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714356"/>
            <a:ext cx="8143932" cy="4071966"/>
          </a:xfrm>
        </p:spPr>
        <p:txBody>
          <a:bodyPr>
            <a:normAutofit fontScale="90000"/>
          </a:bodyPr>
          <a:lstStyle/>
          <a:p>
            <a:pPr algn="ctr"/>
            <a:r>
              <a:rPr lang="es-ES" sz="4000" dirty="0" smtClean="0"/>
              <a:t>THE INFLUENCE OF</a:t>
            </a:r>
            <a:br>
              <a:rPr lang="es-ES" sz="4000" dirty="0" smtClean="0"/>
            </a:br>
            <a:r>
              <a:rPr lang="es-ES" sz="4000" dirty="0" smtClean="0"/>
              <a:t/>
            </a:r>
            <a:br>
              <a:rPr lang="es-ES" sz="4000" dirty="0" smtClean="0"/>
            </a:br>
            <a:r>
              <a:rPr lang="es-ES" sz="4000" dirty="0" smtClean="0"/>
              <a:t>SELF-REGULATED LEARNING</a:t>
            </a:r>
            <a:br>
              <a:rPr lang="es-ES" sz="4000" dirty="0" smtClean="0"/>
            </a:br>
            <a:r>
              <a:rPr lang="es-ES" sz="4000" dirty="0" smtClean="0"/>
              <a:t/>
            </a:r>
            <a:br>
              <a:rPr lang="es-ES" sz="4000" dirty="0" smtClean="0"/>
            </a:br>
            <a:r>
              <a:rPr lang="es-ES" sz="4000" dirty="0" smtClean="0"/>
              <a:t>IN THE DEVELOPMENT OF </a:t>
            </a:r>
            <a:br>
              <a:rPr lang="es-ES" sz="4000" dirty="0" smtClean="0"/>
            </a:br>
            <a:r>
              <a:rPr lang="es-ES" sz="4000" dirty="0" smtClean="0"/>
              <a:t/>
            </a:r>
            <a:br>
              <a:rPr lang="es-ES" sz="4000" dirty="0" smtClean="0"/>
            </a:br>
            <a:r>
              <a:rPr lang="es-ES" sz="4000" dirty="0" smtClean="0"/>
              <a:t>ENGLISH SPEAKING SKILL</a:t>
            </a:r>
            <a:endParaRPr lang="es-E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https://encrypted-tbn0.gstatic.com/images?q=tbn:ANd9GcSIpIIBh4t4umFd1IKxQRfjD79SCdSY2tNJMxbvIZWjXMJXebmA"/>
          <p:cNvPicPr>
            <a:picLocks noChangeAspect="1" noChangeArrowheads="1"/>
          </p:cNvPicPr>
          <p:nvPr/>
        </p:nvPicPr>
        <p:blipFill>
          <a:blip r:embed="rId2" cstate="print">
            <a:lum bright="16000"/>
          </a:blip>
          <a:srcRect/>
          <a:stretch>
            <a:fillRect/>
          </a:stretch>
        </p:blipFill>
        <p:spPr bwMode="auto">
          <a:xfrm>
            <a:off x="0" y="0"/>
            <a:ext cx="9144000" cy="6858000"/>
          </a:xfrm>
          <a:prstGeom prst="rect">
            <a:avLst/>
          </a:prstGeom>
          <a:noFill/>
        </p:spPr>
      </p:pic>
      <p:sp>
        <p:nvSpPr>
          <p:cNvPr id="11" name="10 Rombo"/>
          <p:cNvSpPr/>
          <p:nvPr/>
        </p:nvSpPr>
        <p:spPr>
          <a:xfrm>
            <a:off x="3214678" y="428604"/>
            <a:ext cx="2928958"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SPEAKING SKILL</a:t>
            </a:r>
            <a:endParaRPr lang="es-ES" dirty="0"/>
          </a:p>
        </p:txBody>
      </p:sp>
      <p:sp>
        <p:nvSpPr>
          <p:cNvPr id="21508" name="AutoShape 4" descr="data:image/jpeg;base64,/9j/4AAQSkZJRgABAQAAAQABAAD/2wCEAAkGBhQQEBUUEBQUFBUVFBQUEBQUFRQVEBQVFBQVFhQQFBQXHCYeFxojGRQUHy8gJCcpLC0sFR4xNTAqNSYrLCkBCQoKDgwOGg8PGiwkHyQsKiwsLCwsLCksLCwsLCwsKSwsLCksLCwpLCksKSksLCwsLCwsLCksLCwsLCwsKSwsLP/AABEIALcBFAMBIgACEQEDEQH/xAAbAAAABwEAAAAAAAAAAAAAAAAAAQIDBAUGB//EAD8QAAEDAgQDBQYFAwMCBwAAAAEAAhEDIQQFEjEGQVEiYXGBkRMyobHB0QcUQlLwYnLhIzOyFfEkQ3OCg5Ki/8QAGwEAAQUBAQAAAAAAAAAAAAAAAwABAgQFBgf/xAAvEQACAgEDAgQEBgMBAAAAAAAAAQIDEQQSITFBBRMiYRQyUYEjM3GRobFS0eHB/9oADAMBAAIRAxEAPwDp7mEDZMwrRwUAi6NpdT56bxjBk6nT+U1hj9Kra6dUWpZqkUjIWL4jCMbeO6NTSTcq+QyouLqwFLUevhQ5ZNym4NQ6l+tx3eorHGd0PZHopf5EgqWGwFm16OUs7+C5PUKPylMBCm4TE8imMSO0YSaIuEGuTrswvqEmlOPJaokYQW2ZYSBKBSSVe0mn8yW59EV77diwuoSMIkYWvb+W/wBChX86FhGiCDjZc6lng1zPZlXPtDBPqoZrO6n1KViXy9x7yp+XZY17Jcu2lOvTVJz6LCOZUZ32tRf1Ko1j1PqUKNZ2ttzuOZV//wBEZ/CjGSUwQY2VR+KabHf9iwtBdlPP8k+mbBKcUlohNYh1ly8Y75YRtyltjkZrV+iZko4UunSACvScaVwijFSufLIgeRzUqhWlNvw97JVPDEGVCcq5x9wlcbIS9hOMfCrX1z1KtMVQLtlDOWHqqCN6iyEYYkyEa7upRisepUk5U7qmq+G0blSTRZVlcnhDTqp6lP5W86jdRiFYZdhC255prENdKMa2Ti5EkuRqGTGyS8RXiw3UamEUKRRodV18Y16Ws5+Up6mzgbqNmApDGwErRCC5zUW+dY5m3TX5cdoRRIyiVYKEVAr4kgkBTyor8HJmVW1EZyjiAapxT9RAKmYTD8ymKtLSUdGoQVl1NVz9aLk8yj6SwQRNdIQcV0NNTtkkjKsmoLLCcUSACVC1r7FRDbDqUa4u2W6QghGEbkQRH+R9iC/N+4sJvEvhhPclyk1qWppB5rEqaU05dMmlLOHgybipFLMHNbpbZWNXIByJT1DKGtF7ldTb4jpXHL59jCr0V8ZcPHuU/wD1KoP1Kwy7OdR0v35FRs2wAZdu3NVJdBkIypo1lWYrr/AOV12lsxJ5NqCo+IKGBq6mA9Qir7rmKobLXF9smzdLNeV3G27pb8SeSaT4w9ke1wjhyK9Sm01EaGJKlUquoKsr4ljD2ntHi4BHhMxpzZ7CD0cD8kOyqMo7ohK5zjLEi2RQia8HZLCol4ZrP0iVSVapc6T5KfmdXkPNQGMkwniu5p6atRjuZKwOG1GTsrLSio09IASyUzeSldZvlkbIQRkolAAPUGibqQag6qEihdbdpFc8ybMKrVOqOIommoOqIFRGbqRSCydbpYURTiaOl1Erm8iyob8ZBiFMUTF4abhYeo3qOYGnVtziQlmMkqUquE83FEBU6dXjPmBrKM/KHjTdR2pTjJulUKUlVpZtsyu4ZeiPJMoiyNyWAi0rp9FZGp+r6GNqIuxcCEEvShpWn8XV9Sn8PYIQCMhANVhyW3d2A7Xux3CJuiq1wwS7ZK0prF0Q5pCwm4Tvy/lbNNKUa+OuCO/O6Y5z5KXRrB4BHNZWtRLTBCdwuYOpiBcdFu3eE1yrzT19zLr8Qkp4tXBbZ47/AE/MLNvCl4rGuqHteidy3LjUcCfdG/er2lr+Do/EfuVNRP4q70L2LzLaemm0dyPEmLmw5qRAaFy38QuMy95oUTDGmKhG7nDceAXMVydlzmu+TfdWYKBeZvx5SokikPaOG52pjz5rFZtx1Xrn3yB+1vZaFnalUvMDYC/jv6JVMiAG7ncrQVa6sUYqCwiSMS6pd57+vxKbrZo5hHsyRG1yPWETdJOlna69PuUxiWhvSUTBLJb4PjjFMIIrPtyns/8A1P1XS+FOO24oaKoDKnlpf4dD3LiLzdKp4tzT2SR6oFlMZokng73iKsuJT+AZLlg+EuLTVaGVgSR+sfDUPquh5Y20rMsrdfDNSV0XVmJOSUpEVXM0ZqG6CN7JQUSOB/2o/ai9uP2o4RLrvL93+5mZX0X7BfmB+1D83HIoQkuCFPTQn82X9ycbHHokGcf3FJ/6h/SUghEGofwFP0JfETBUxAP6SmXPHQp/SklqDLwrTS5cQi1lq6MabWH7SnmY4DZpTelHpUo+F6eHyojLV2S6se/PjoUPz46FMwhCn8BSR+ImPfnx0KH57uKZhQM1zNlBsvPgOZ7gmehoXL/sSvsbwibic8p0/fc1v9zgPmodbjCg1urWCO42XLs5xpqVCXk7mGnwtKrKeNeG6aI/uI5d0nZDbTW1dC1GjDy+p1x3HFEGJE9AWk+BANkdfi2mGF5IA5WJJ8huuPk1JOpsxcEC/wBio7syc03kg7XJHogKiHZBtr7nVaGeVMZJY0NYP1ObBJG4aCfiVPZhBGx+65nlnGVVgDWNsNxLiPMEn4LbZfxG94a4tZccnuA+Lfmr1M/LWE2irdQp8tIvqGCaN2kqxp4wNEBqiYTEh4kCOo/lj4hPOsJ6XRrald87b+5Ug/K4ikis4n4gNOkQ2znCB3DquJZmT7Rxvcn1ldHzaqazy47fpHQclmcRkhLpCzlsrk1Hoa8K5OOWVWWUCQT6dE9mOV6GE7E7AWgHrzWlwmU6GAgXHNZXOqr9bt90VSGccIhYNrmnfSOckN+dyn6rA93ZIjxn0ULDsa49rzVqMMGt7DPPl6BFQJjD26RA/wA+qrq7SXKXiXH9Rju/woLn9PVM2JIuuHMwFCoDGrYOB910/p7z8t12bKs510wWAcpHSVwChVgg9Nv8rqfAeYB0DmWkR/bcfVR8uFjxNZI2Sai9puPz7uiBxzuibhG0I3wVP+JS8+f1B+fd0QS/ZI03wdH+I/nWfUsCiRlErYMCS5KSXJCGyggUE4wEkpSSUwgkSNBOMEggoOcY72NF7gYIaTPT/KZvA6WXgLNMf7NtiAep2H3XNc+4i1P7PaImHEyZ/d3DwUXOuIH1HOJgQJi5kgWLibk2VTlWH1aZuXXPmqFtu79DTpp2/qScowr61WDu/VBPxK22TcHNb7x8YG6icN4QOrl4HZa0U2nvJlxHwHkt3hqYhAXqLTW0pcVw4xzS299jzCzmN4JEbXHof8roopykvwsiCJT7BKZyevwr7NwIBA/SZ+R5eBTWL1sc0jVAG43BHO30XWXZW0tLXAFp5HZZbOuFQ1j3Mc6wJa0mR3jrsotNCymMcL524Foe4PaSGyPeaTZsjmD15Fa7HPApPJ2DHT6Lj2Bx7xiKbGvMOe0SDG7huCCJHet/xnmZwuCDXu1Go72eqALXdsPCFdrniD9jOurTsWO5RU8Vrd3KdRorO5bUutLh3WWYbWMIlilLSsznmRz2gN1q8O6yVWpAiCppg2cvpZbDuY+SfxbyBAn5fDf4rQZ1Ri7bLKY2u7qR1j6o0ZleUCBXd336SIUZ7Cf59U/UBO9/Ez8E22meg8bj6qWQeAYehcTHguh8H1m0aYquBOk6bQY1yJPMGxtCw+DwWtwBO55SfqtXjsEaNH2DHgEkPBHulzZ7LvXdOpY5GcU+DpOExrKzQ6m4OB6fJSGrlPDXFJp1IcIIMPH1PXxXTsFixVYHN2Kt127uH1KN1DhyuhPaUEhpQRsAMk8pKMpMpDhpLkcoikMIKJAoJxBpJRoikIJEggkMBZjjyvpw8dXAD5z5AE+i0ywP4j4kvcymNg1zie+NkG54gw1CzNHOKuM1OJPOYHcbT6QrfJKU1QOUW8P5KzZE1COgI9FruFMOSXOOwgD6rOmsI1q+WbzKKAa0ACFf0DZZehinkRSA/udt5BWFNtQDtVJPp6BKHQnI0FN91Ia4Kjw2Ikwd1aGn2ZKMmDaHamKb1Cr8wIc0weV/A81U53xJhsMYrOueQulZXmuHxjf/AA77jkPeHi1RkJHKswwpo4o1BuypLmxaWn/sVf8A4g8RtrYeiGjUHhlXe7CQ5rmR6+iTxtRdRxEiIe0F+4gtOkm3LZY+q01ZB3BnxHIp1LEcEHXukmi54Zx4fABmNuvgVtMO8bLnvDWWOGIGgHbtdIWvzKnoiZHhZVZYT4L8MuOH1NDQU72eoLGZVmB1WrH+10HylbLB1XlokNPgYTpZITyimznBSNlgsxaWnn5rsDsIHiHBZHiHhmAXAfY+KfDjyDbUuDnFUnqe6bJLGEnf6qbWw4Dul+RkehMq9yHhkVu1VfoZ4AE+A+6I5YQJQyyPw32KrXbabkm7YHMpzOcZqxbnN9x06evZtqjlME+itOIMup4XCvfQeHizHSAHN1bH5rG4HGF4AdYtIi+97jusSpJtoZrbLBIzlpZUZWbubP7z1+a3PBfEIB0OIAJEeexWOzJoqUee4cD4H4JmhWdS9m4XlwEdQNx8Us911E1nKfRndGuRKkybNZoib9D1ECP53IK9G1NJmXKqSbRrikEpRSCigg5RFFKBSEJKJAok4hSIoSiKQwSCCJIQFyHjLNC+oXjbtaO9rS4AnxuY7115cw4syAHFNYZFINe4Ftndk6iwHr24VfUfLks6X58GDw2OuTobLt3Xn7LoXC2G/wBBp63PmsvnfDzKGl1HVpPvhxktkbg9LLcZCAMPTj9oWfJqXQ1YxcepJxOCr1G6aBbTn3nuuQP6Wjc+irR+HWol1XE1nOLYBgjS6QdYv3G211rsvVsKIIU4DSMhl+ANAgOqOfpsHOs43sPLZaem4ll1TY6s01HWJ9ncMbGpx7pIHxVjl2YOfTOljg6PcfDb8gXCR5iVFdSbXBHrcP0nua99Nri0ODSb2fOod8gkeFk9hcgoU3a6dFlN0RqY0NMdLKdh6ziyXN0nm0HUJ5wYEhSqFQOCn1B9Dm34pYE6KdRgJcH6IAkkVB92j1WDr5NUo1Q1+n2ji0aQ4GJkkOjYi1l2/PMF7SGtMHULgxteJ5c1iM24Oa7ECo7U0OI0uZYsqDkeoP3Ci3gNCK4eSy4WyEUGanXcYv1J5BK4oy8VWEAQ7mCPgomd162Dpsf/ALlKm4Oe9ouBBHbZ0vuNu5W1Wr+ZotrU+0QAbfqbFx4xfyUe2AmMvOTnNTh6oXN9mdBbaI3vMG91ruGMtxjPfqMLeQIM/DZXeXBrwDAVxSpAbCE65XJCaUWNUKTh73+ExnAmk7wKnuUTFwRB25pPoCXU543h7S0vcwuPJW2R4NzSyIdTdMyILeZBWmw9JjwHNIIBv0t1CyfHHHzMO00sKQ6qRDni9Ol4AWL/AJc+igouQXeoroZ7jfNGteKAtfXU6arhtM+AJnvKoqGHbo1SR0/yq+s4vZ2pLgb3ky65k+N/NMUGOc4hszBO52HcjxiksIrTm28snOruZI5HvkKRl9cveGmbkb7bqtpVbwZnpC0GSYYEhwPPa8iEmRTNvw28+wHcTHhyQU/hrDj8uLcz9EEWFacUyvOzEmjdOKQUZKSVdKAJQKTKEpxBFFKBKJIYUiQlESkICJEShKQwar83ywVmEQNQB0HoSIPqFPlEVGUVJNMlCThJSXY5PnTpIpEdqAHddrrU5RhYpta3pbuTuf5Ex9dr3AQ7oSHTzFle4WnTw1IWA2DR38gFk+W4ycX2Og8yM4qS7lRgMeW1CxwggxzgxzB5q9rY6GFGyg0jXVAtJE7D+BVGJqfmgabA5gIJa4WIg+/HIfNTSwJtSHKlamO08tA6kgKZQzyjbS8O7m39IWTqcJilXmo99YFoLQ8glpDh8LHktpl2Ppsa0MogaZiYm/XyTx6kpQWMrL/ZDLOI6EgGo1pNgHdmZ5XUmjVGslhsd+niouYZd+bAbWYwMlpgXJ07XKl/lhT06AAGiIG0clJg5bV0CfUDqhH7Wg+Ek3+Cq8VUDarqL7hwLh4E/MH6J3Iq5qvxDwQW+0LG/wDxtDT/APrUoPEmGeKlOs0zobFRvVrolw8CPSUNvjJJL1bSqr5saYfRcA7tezOqzXBwB/4uE+KHC2JZhnfl2FxYBLQ65HUAxcXEc1KqZKary8aSHXE3gwAbeSebkIadYMPHQQCOffKbclHguSlVswuv/pFbU9nXcGyGk6mjoHXj1lXtDGSFmsTWis7Xb3YJ6QL+sqfg8QXDsCe/9PqhxbAzWUi7qYkAXKoMxxxqdlu3PvTWNxranZa4kg9oizO8RzRUWSlJ9gajgcoYAaYOx3756rLZ5+G4J14d0c9Bu3yPL4rWvq3AbcnYBWuFY1gHtTJP6Rc+aUXtIWNdzgmKyqvhHkV2kB0jXux0/wBXX4osHXAeT1t63PyXfsZl2GrsLalM6XCDs4eYXJOLuB3Ze41KR9phnmGP3dTcf/LeOR3g80ZSyV+n/SA3Ch1R3UGe641K1w4a17C3mdL+tx2T6woGTnXUg8wz/iB9FK/Kkkt/U0mOpA5eNvgodchcHSMl/wBkR1KCqcmxDnUg5kwbkdDsQfMfFGpxuwsAJUpts6ESkEoyUklaplAlCUklFKQgyUmUCUmUhhcoiUUopSEHKJFKEpDByhKKVXZxn1PCtl5kxIaNyOp6DvTSkorLCV1zskowWWHnmG1U9Q3Z2h4cx/OioM1xpcykdXuPv5iJWH4p4qfjCZcQ0Hs02yGjoT+495U3h7PG1qfsqh/1AIM/qHJw7/ssq+xTbcToq9HZp61ueX/R0x49thHCb6DBPIxY+qr+E2P06nwXOJk9wMADy+ai5Vmuhha7YiFZ5EQ0BRUk8A3lJoceBUqF3fHpZWWGpWTFfLocX0ud3s6nqO9R3cQU2We5rSNw4hrh4goucdSLWVwW4Crsx9pVhlKwJh75ghvPT1cncLmQriad2/u5H+3r4qYxoCl1IP0sbw2HbSZDRAAgDuHJU2OxOqtpG4piR3GfsVY4/GBohYTEcSsfj/8ATcDoYGVI2DpJ0+QKDKS6IJXFyeTU0nQ2AIjl9Et7k2ysHCUHDohsl3EnB0nuDqjGuLRYkAkDospxTxwJNHDQIs542Ebtb91N4rzc0aeltnPBDT06uXPKFLtXSUuAkYd2aTK69grr80Wtnn+kcyTsFT5ZAhXVSoKdP2zgCdqLTzJG5HxPdA5qLFZLaP08X7G29ZwBceVMG4A7/wDv4TMG+T3ncm8rMZXqcS5xJLjJJ3JO5WwyzDpkR2qKy+pZURZRs2wbalGpTqCWVGlj/A7PHe0wfJWLGQEzimy0hGxgDL1LBxbK8G5j4Iu0Bp6SyQfiEuti9NYuHUG3fsf5zCsc9oOw1Rxi3bI6Fwt9QfNVtemDRa/YkESO7djvmE0eeRm+EabL6VQtmiYaTMdDAkfJBP8ABtNww0uDu09xEXEWH0KCmqk+QUrGng6VKIlJlFK1TIASilESkynGDJSZREoSkIVKEopQlIQJQlFKKUhgq9cMa5x2aC4+AElcb4ozZ9aoXdYLu6bho7gIXU+I62nCVSTHYI9bLkGLqCTO+yztZJ5UTq/AKU4Ts75wVlR03G/PvCjB0OlpjmCLGyl1ac3b5hQ6n1nz5qpE2Lomiyripw7Na/R4+o+q2OXZtpIIK5VMH5fZbnh3DE06eo7ifAHYeijKPdGbdCKWUdJy/P2uF91RcfMpVRQ9o0FxrN0mLxBJHhsrfLMCBELK/iDX04vCjlJPxaJRk5beShFJT4Ntk1VppgN2AU7EP0hU3DtgfFXmIphzT4KcW3EHP5jl3G3ElR2qnQJHJzhuOob39659l2IOHrAusCYJ7xz/AJ1WszNhp1HNiXay1vWQTc9w3VLnOUGo9jW8hH1LigRf1OlnoYxrTq5fH3OlcP40VKY5q8pXCwP4e40tBpP3aSD5LoNFqdIxLY7ZYMlx3lzn021Gj/bnV/aYk+ULBNqQu31KIcCCJkX6Lj3FeTHC4gsaCWPvS52P6PEH6JYwPCa6D2VYvVUa3qb+HT6Kfm2c+1dAPZb2WeA3d5mT6KDl2VupN1v947D9o+9lX+wcDB5G/wB0PKbIpwlZn6GyyNsgLZ4Bllk+G6XZC2WEbZTgNaTOSi1jNlIcbKG6pdFZXZUZ5w4zFU3MdY6g5rhuC4R82j1WFdktWkXUajRGoEH9MjZw8V1PDN1VD/6c+j2wfmnKmGa73gD4hEqr3ppdilZb5c+ehW5XhtNFgbpADRaNjFxYoKZ+TaNggrqi0sYKzkm85J+pCUgFCUYCGSkygSkEpCDJQBSCUAUhhyUJSZQlIQZKKUklCUhjLfiHmBZQYyJFR/a6Q2D8yPRc+xDQTfyK2X4itL3U29GuPmTH0WHO0OWRqZZsZ33g1ezSRa75f8jFbDkG1jyPI/cKJWYCCdiPeH1Vo10CHXHI81DzDDx2m37/AKFATNG2HpbK0M1QBvIA87BdYyfAxpHQAeghcy4Zoe0xTG8gdZ/9t/nC7HlOHRJLnBzl80+he4NkBc7/ABNxAbiaRP6Wkj1H2XSaOy5P+KJ1YumP6D8wpvhAKIeZZtOhZC7srQC4WW4ZqTTZ/a3/AIhaikbJ4dANixJo5hxpl3scYap917RoH9ezh8B6lUdGpDriSTc/QLo3HuXe0wzntEvp9tnpDvgT6Lm9LstF7nnz7ygSWGdZ4bd5lCXdcf6/gew9b2GLY8e6+GvPLUNp8vkum4WrLQVy+rR1MLRAO4O7pFwe662vCWZitQaTuBB8RuFKJn+K0bZKa7mnplVmdYAPAMAubdvXvhTKNW6kVBIU2soxPYwWLpXHlPmoGYYEBv8AVqDR5n42laTN8vglw25/dUmOeHVqbejdTvEmB8iqe1pgYVtWJF7kWG0tC02HFlUZYywVzS2VqCLU3lgquUIi6k1nIm5brjW4BpuWiZIOwLuXknZXskorkdylmprqnJ3ZZ3taTLvMz6BKKmhpEAARsI2HTwCglXdJ3Mq57nkEokUoK4AD1Iw5BBIkBxSCUEEhCCUYKCCQwcoEoIJCEyhKCCQxleNafapu7nNPqD9SshiaDDvbvQQWRqV+Iz0PwR7tJHPv/bGBhQJvI8FAxdZoBDRPVGgq5qWcLgncDZf231CN4YPmfoup5ZTsggix5ZyGp4ky0C5Lx8+caD0Z8yUEFKzoG8OX46NdwjWmjTP9I+FlsaL7I0Eq+hV1K/Fl+rCxdMOaQeYv4LkGZYL2NZ7DycY8OXwhBBNYafg0mrJR7YEYeq02B8rqRkuNOHxJb+mp2hH7p7XzBQQQjc1kVKp5NvRxcmVbUakhBBFizkJrAxiaMrNY/I9FT2reg1N7hzH2QQUJolBl1ltSQFbMNkEFKBGY1VKmMa5ouA4RflbvBQQSZR1XYkUaYG1p5TbxUfFDtT1v90EFY0r9ZQs6EclBBBaYA//Z"/>
          <p:cNvSpPr>
            <a:spLocks noChangeAspect="1" noChangeArrowheads="1"/>
          </p:cNvSpPr>
          <p:nvPr/>
        </p:nvSpPr>
        <p:spPr bwMode="auto">
          <a:xfrm>
            <a:off x="155575" y="-1287463"/>
            <a:ext cx="4048125" cy="26860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15" name="14 Grupo"/>
          <p:cNvGrpSpPr/>
          <p:nvPr/>
        </p:nvGrpSpPr>
        <p:grpSpPr>
          <a:xfrm>
            <a:off x="4071934" y="1285860"/>
            <a:ext cx="2928958" cy="1643073"/>
            <a:chOff x="593824" y="505568"/>
            <a:chExt cx="2357437" cy="2060697"/>
          </a:xfrm>
        </p:grpSpPr>
        <p:sp>
          <p:nvSpPr>
            <p:cNvPr id="16" name="15 Flecha derecha"/>
            <p:cNvSpPr/>
            <p:nvPr/>
          </p:nvSpPr>
          <p:spPr>
            <a:xfrm>
              <a:off x="593824" y="505568"/>
              <a:ext cx="2357437" cy="2060697"/>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Flecha derecha 4"/>
            <p:cNvSpPr/>
            <p:nvPr/>
          </p:nvSpPr>
          <p:spPr>
            <a:xfrm>
              <a:off x="823818" y="814673"/>
              <a:ext cx="1997703" cy="1442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2000" kern="1200" noProof="0" dirty="0" smtClean="0"/>
                <a:t>Direct approach</a:t>
              </a:r>
              <a:endParaRPr lang="en-US" sz="2000" kern="1200" noProof="0" dirty="0"/>
            </a:p>
            <a:p>
              <a:pPr marL="57150" lvl="1" indent="-57150" algn="l" defTabSz="444500">
                <a:lnSpc>
                  <a:spcPct val="90000"/>
                </a:lnSpc>
                <a:spcBef>
                  <a:spcPct val="0"/>
                </a:spcBef>
                <a:spcAft>
                  <a:spcPct val="15000"/>
                </a:spcAft>
                <a:buChar char="••"/>
              </a:pPr>
              <a:r>
                <a:rPr lang="en-US" sz="2000" kern="1200" noProof="0" dirty="0" smtClean="0"/>
                <a:t>Indirect approach</a:t>
              </a:r>
              <a:endParaRPr lang="en-US" sz="2000" kern="1200" noProof="0" dirty="0"/>
            </a:p>
          </p:txBody>
        </p:sp>
      </p:grpSp>
      <p:grpSp>
        <p:nvGrpSpPr>
          <p:cNvPr id="18" name="17 Grupo"/>
          <p:cNvGrpSpPr/>
          <p:nvPr/>
        </p:nvGrpSpPr>
        <p:grpSpPr>
          <a:xfrm>
            <a:off x="2071670" y="2714620"/>
            <a:ext cx="3357586" cy="2000263"/>
            <a:chOff x="3687960" y="505569"/>
            <a:chExt cx="2357437" cy="1928826"/>
          </a:xfrm>
        </p:grpSpPr>
        <p:sp>
          <p:nvSpPr>
            <p:cNvPr id="19" name="18 Flecha derecha"/>
            <p:cNvSpPr/>
            <p:nvPr/>
          </p:nvSpPr>
          <p:spPr>
            <a:xfrm>
              <a:off x="3687960" y="505569"/>
              <a:ext cx="2357437" cy="1928826"/>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Flecha derecha 4"/>
            <p:cNvSpPr/>
            <p:nvPr/>
          </p:nvSpPr>
          <p:spPr>
            <a:xfrm>
              <a:off x="4277320" y="814672"/>
              <a:ext cx="1366811" cy="1442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12700" bIns="6350" numCol="1" spcCol="1270" anchor="ctr" anchorCtr="0">
              <a:noAutofit/>
            </a:bodyPr>
            <a:lstStyle/>
            <a:p>
              <a:pPr marL="57150" lvl="1" indent="-57150" algn="l" defTabSz="444500">
                <a:lnSpc>
                  <a:spcPct val="90000"/>
                </a:lnSpc>
                <a:spcBef>
                  <a:spcPct val="0"/>
                </a:spcBef>
                <a:spcAft>
                  <a:spcPct val="15000"/>
                </a:spcAft>
                <a:buChar char="••"/>
              </a:pPr>
              <a:r>
                <a:rPr lang="en-US" sz="2000" kern="1200" noProof="0" dirty="0" smtClean="0"/>
                <a:t>Transaction</a:t>
              </a:r>
              <a:endParaRPr lang="en-US" sz="2000" kern="1200" noProof="0" dirty="0"/>
            </a:p>
            <a:p>
              <a:pPr marL="57150" lvl="1" indent="-57150" algn="l" defTabSz="444500">
                <a:lnSpc>
                  <a:spcPct val="90000"/>
                </a:lnSpc>
                <a:spcBef>
                  <a:spcPct val="0"/>
                </a:spcBef>
                <a:spcAft>
                  <a:spcPct val="15000"/>
                </a:spcAft>
                <a:buChar char="••"/>
              </a:pPr>
              <a:r>
                <a:rPr lang="en-US" sz="2000" kern="1200" noProof="0" dirty="0" smtClean="0"/>
                <a:t>Interaction</a:t>
              </a:r>
              <a:endParaRPr lang="en-US" sz="2000" kern="1200" noProof="0" dirty="0"/>
            </a:p>
          </p:txBody>
        </p:sp>
      </p:grpSp>
      <p:grpSp>
        <p:nvGrpSpPr>
          <p:cNvPr id="21" name="20 Grupo"/>
          <p:cNvGrpSpPr/>
          <p:nvPr/>
        </p:nvGrpSpPr>
        <p:grpSpPr>
          <a:xfrm>
            <a:off x="1142976" y="2857496"/>
            <a:ext cx="1643074" cy="1643074"/>
            <a:chOff x="2143108" y="-285752"/>
            <a:chExt cx="1178718" cy="1464470"/>
          </a:xfrm>
        </p:grpSpPr>
        <p:sp>
          <p:nvSpPr>
            <p:cNvPr id="22" name="21 Elipse"/>
            <p:cNvSpPr/>
            <p:nvPr/>
          </p:nvSpPr>
          <p:spPr>
            <a:xfrm>
              <a:off x="2143108" y="-285752"/>
              <a:ext cx="1178718" cy="14644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Elipse 4"/>
            <p:cNvSpPr/>
            <p:nvPr/>
          </p:nvSpPr>
          <p:spPr>
            <a:xfrm>
              <a:off x="2194357" y="-142876"/>
              <a:ext cx="1127469" cy="1190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b="1" kern="1200" dirty="0" smtClean="0"/>
                <a:t>FUNCTIONS</a:t>
              </a:r>
              <a:endParaRPr lang="es-ES" b="1" kern="1200" dirty="0"/>
            </a:p>
          </p:txBody>
        </p:sp>
      </p:grpSp>
      <p:grpSp>
        <p:nvGrpSpPr>
          <p:cNvPr id="27" name="26 Grupo"/>
          <p:cNvGrpSpPr/>
          <p:nvPr/>
        </p:nvGrpSpPr>
        <p:grpSpPr>
          <a:xfrm>
            <a:off x="3786182" y="4857760"/>
            <a:ext cx="5000660" cy="2000240"/>
            <a:chOff x="5562053" y="0"/>
            <a:chExt cx="3514178" cy="3071797"/>
          </a:xfrm>
        </p:grpSpPr>
        <p:sp>
          <p:nvSpPr>
            <p:cNvPr id="28" name="27 Flecha derecha"/>
            <p:cNvSpPr/>
            <p:nvPr/>
          </p:nvSpPr>
          <p:spPr>
            <a:xfrm>
              <a:off x="5562053" y="0"/>
              <a:ext cx="3514178" cy="3071797"/>
            </a:xfrm>
            <a:prstGeom prst="rightArrow">
              <a:avLst>
                <a:gd name="adj1" fmla="val 70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Flecha derecha 4"/>
            <p:cNvSpPr/>
            <p:nvPr/>
          </p:nvSpPr>
          <p:spPr>
            <a:xfrm>
              <a:off x="5913471" y="460777"/>
              <a:ext cx="2660735" cy="2062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Rate of speech</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Length of pauses between speakers</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Relative roles of participants</a:t>
              </a:r>
              <a:endParaRPr lang="en-US" sz="1600" kern="1200" noProof="0" dirty="0"/>
            </a:p>
          </p:txBody>
        </p:sp>
      </p:grpSp>
      <p:grpSp>
        <p:nvGrpSpPr>
          <p:cNvPr id="30" name="29 Grupo"/>
          <p:cNvGrpSpPr/>
          <p:nvPr/>
        </p:nvGrpSpPr>
        <p:grpSpPr>
          <a:xfrm>
            <a:off x="2786050" y="1428736"/>
            <a:ext cx="1500198" cy="1321594"/>
            <a:chOff x="1785918" y="-142876"/>
            <a:chExt cx="1500198" cy="1321594"/>
          </a:xfrm>
        </p:grpSpPr>
        <p:sp>
          <p:nvSpPr>
            <p:cNvPr id="31" name="30 Elipse"/>
            <p:cNvSpPr/>
            <p:nvPr/>
          </p:nvSpPr>
          <p:spPr>
            <a:xfrm>
              <a:off x="1785918" y="-142876"/>
              <a:ext cx="1500198" cy="132159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Elipse 4"/>
            <p:cNvSpPr/>
            <p:nvPr/>
          </p:nvSpPr>
          <p:spPr>
            <a:xfrm>
              <a:off x="1928794" y="172619"/>
              <a:ext cx="1220413" cy="833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b="1" kern="1200" dirty="0" smtClean="0"/>
                <a:t>METHODS</a:t>
              </a:r>
              <a:endParaRPr lang="es-ES" b="1" kern="1200" dirty="0"/>
            </a:p>
          </p:txBody>
        </p:sp>
      </p:grpSp>
      <p:grpSp>
        <p:nvGrpSpPr>
          <p:cNvPr id="24" name="23 Grupo"/>
          <p:cNvGrpSpPr/>
          <p:nvPr/>
        </p:nvGrpSpPr>
        <p:grpSpPr>
          <a:xfrm>
            <a:off x="2357422" y="4929198"/>
            <a:ext cx="1757089" cy="1757089"/>
            <a:chOff x="6898055" y="1186275"/>
            <a:chExt cx="1757089" cy="1757089"/>
          </a:xfrm>
        </p:grpSpPr>
        <p:sp>
          <p:nvSpPr>
            <p:cNvPr id="25" name="24 Elipse"/>
            <p:cNvSpPr/>
            <p:nvPr/>
          </p:nvSpPr>
          <p:spPr>
            <a:xfrm>
              <a:off x="6898055" y="1186275"/>
              <a:ext cx="1757089" cy="17570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p:nvPr/>
          </p:nvSpPr>
          <p:spPr>
            <a:xfrm>
              <a:off x="7183807" y="1443190"/>
              <a:ext cx="1242449" cy="1242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SOCIAL –CULTURAL RULES AND NORMS</a:t>
              </a:r>
              <a:endParaRPr lang="es-ES" sz="1700" kern="12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 calcmode="lin" valueType="num">
                                      <p:cBhvr>
                                        <p:cTn id="17"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2500306"/>
            <a:ext cx="8229600" cy="1643074"/>
          </a:xfrm>
        </p:spPr>
        <p:txBody>
          <a:bodyPr>
            <a:noAutofit/>
          </a:bodyPr>
          <a:lstStyle/>
          <a:p>
            <a:pPr algn="ctr"/>
            <a:r>
              <a:rPr lang="en-US" sz="3700" dirty="0" smtClean="0"/>
              <a:t>How was the work with the Self-Regulated Learning?</a:t>
            </a:r>
            <a:endParaRPr lang="en-US" sz="3700" dirty="0"/>
          </a:p>
        </p:txBody>
      </p:sp>
      <p:pic>
        <p:nvPicPr>
          <p:cNvPr id="4" name="3 Imagen" descr="http://1.bp.blogspot.com/-UAxk5tSl6TQ/TxWGrO-CR2I/AAAAAAAABwc/4Kga2veB5Ys/s1600/59218-Thinking-School-Boy-Doing-His-Homework.jpg"/>
          <p:cNvPicPr/>
          <p:nvPr/>
        </p:nvPicPr>
        <p:blipFill>
          <a:blip r:embed="rId2" cstate="print"/>
          <a:srcRect r="6162"/>
          <a:stretch>
            <a:fillRect/>
          </a:stretch>
        </p:blipFill>
        <p:spPr bwMode="auto">
          <a:xfrm>
            <a:off x="7572396" y="4357694"/>
            <a:ext cx="988272" cy="199958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2171712" y="-24"/>
            <a:ext cx="5329246" cy="857256"/>
          </a:xfrm>
        </p:spPr>
        <p:txBody>
          <a:bodyPr>
            <a:normAutofit/>
          </a:bodyPr>
          <a:lstStyle/>
          <a:p>
            <a:r>
              <a:rPr lang="en-GB" sz="2800" dirty="0" smtClean="0">
                <a:effectLst/>
              </a:rPr>
              <a:t>Preparing the instruments...</a:t>
            </a:r>
            <a:endParaRPr lang="es-ES" dirty="0">
              <a:effectLst/>
            </a:endParaRPr>
          </a:p>
        </p:txBody>
      </p:sp>
      <p:sp>
        <p:nvSpPr>
          <p:cNvPr id="5" name="4 CuadroTexto"/>
          <p:cNvSpPr txBox="1"/>
          <p:nvPr/>
        </p:nvSpPr>
        <p:spPr>
          <a:xfrm>
            <a:off x="428596" y="571480"/>
            <a:ext cx="4357718" cy="6170920"/>
          </a:xfrm>
          <a:prstGeom prst="rect">
            <a:avLst/>
          </a:prstGeom>
          <a:noFill/>
          <a:ln>
            <a:solidFill>
              <a:schemeClr val="tx1"/>
            </a:solidFill>
          </a:ln>
        </p:spPr>
        <p:txBody>
          <a:bodyPr wrap="square" rtlCol="0">
            <a:spAutoFit/>
          </a:bodyPr>
          <a:lstStyle/>
          <a:p>
            <a:pPr algn="ctr"/>
            <a:r>
              <a:rPr lang="en-US" sz="1300" b="1" u="sng" dirty="0" smtClean="0">
                <a:latin typeface="Arial" pitchFamily="34" charset="0"/>
                <a:cs typeface="Arial" pitchFamily="34" charset="0"/>
              </a:rPr>
              <a:t>ANNEX 1</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a:t>
            </a:r>
            <a:endParaRPr lang="es-ES" sz="1300" b="1" dirty="0" smtClean="0">
              <a:latin typeface="Arial" pitchFamily="34" charset="0"/>
              <a:cs typeface="Arial" pitchFamily="34" charset="0"/>
            </a:endParaRPr>
          </a:p>
          <a:p>
            <a:r>
              <a:rPr lang="en-US" sz="1300" b="1" u="sng" dirty="0" smtClean="0">
                <a:latin typeface="Arial" pitchFamily="34" charset="0"/>
                <a:cs typeface="Arial" pitchFamily="34" charset="0"/>
              </a:rPr>
              <a:t>QUESTIONNAIRE OF PRE – POST INTERVIEW</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Estimated time: 2 minutes</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PERSONAL DATA</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What is your name?</a:t>
            </a:r>
            <a:endParaRPr lang="es-ES" sz="1300" b="1" dirty="0" smtClean="0">
              <a:latin typeface="Arial" pitchFamily="34" charset="0"/>
              <a:cs typeface="Arial" pitchFamily="34" charset="0"/>
            </a:endParaRPr>
          </a:p>
          <a:p>
            <a:pPr lvl="0"/>
            <a:r>
              <a:rPr lang="en-US" sz="1300" b="1" dirty="0" smtClean="0">
                <a:latin typeface="Arial" pitchFamily="34" charset="0"/>
                <a:cs typeface="Arial" pitchFamily="34" charset="0"/>
              </a:rPr>
              <a:t>How old are you?</a:t>
            </a:r>
            <a:endParaRPr lang="es-ES" sz="1300" b="1" dirty="0" smtClean="0">
              <a:latin typeface="Arial" pitchFamily="34" charset="0"/>
              <a:cs typeface="Arial" pitchFamily="34" charset="0"/>
            </a:endParaRPr>
          </a:p>
          <a:p>
            <a:pPr lvl="0"/>
            <a:r>
              <a:rPr lang="en-US" sz="1300" b="1" dirty="0" smtClean="0">
                <a:latin typeface="Arial" pitchFamily="34" charset="0"/>
                <a:cs typeface="Arial" pitchFamily="34" charset="0"/>
              </a:rPr>
              <a:t>What do you do in your free time?</a:t>
            </a:r>
            <a:endParaRPr lang="es-ES" sz="1300" b="1" dirty="0" smtClean="0">
              <a:latin typeface="Arial" pitchFamily="34" charset="0"/>
              <a:cs typeface="Arial" pitchFamily="34" charset="0"/>
            </a:endParaRPr>
          </a:p>
          <a:p>
            <a:pPr lvl="0"/>
            <a:r>
              <a:rPr lang="en-US" sz="1300" b="1" dirty="0" smtClean="0">
                <a:latin typeface="Arial" pitchFamily="34" charset="0"/>
                <a:cs typeface="Arial" pitchFamily="34" charset="0"/>
              </a:rPr>
              <a:t>What do you want to be in the future? Why?</a:t>
            </a:r>
            <a:endParaRPr lang="es-ES" sz="1300" b="1" dirty="0" smtClean="0">
              <a:latin typeface="Arial" pitchFamily="34" charset="0"/>
              <a:cs typeface="Arial" pitchFamily="34" charset="0"/>
            </a:endParaRPr>
          </a:p>
          <a:p>
            <a:endParaRPr lang="en-US" sz="1300" b="1" dirty="0" smtClean="0">
              <a:latin typeface="Arial" pitchFamily="34" charset="0"/>
              <a:cs typeface="Arial" pitchFamily="34" charset="0"/>
            </a:endParaRPr>
          </a:p>
          <a:p>
            <a:r>
              <a:rPr lang="en-US" sz="1300" b="1" dirty="0" smtClean="0">
                <a:latin typeface="Arial" pitchFamily="34" charset="0"/>
                <a:cs typeface="Arial" pitchFamily="34" charset="0"/>
              </a:rPr>
              <a:t>ABOUT YOUR HOME TOWN</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Where do you live?</a:t>
            </a:r>
            <a:endParaRPr lang="es-ES" sz="1300" b="1" dirty="0" smtClean="0">
              <a:latin typeface="Arial" pitchFamily="34" charset="0"/>
              <a:cs typeface="Arial" pitchFamily="34" charset="0"/>
            </a:endParaRPr>
          </a:p>
          <a:p>
            <a:pPr lvl="0"/>
            <a:r>
              <a:rPr lang="en-US" sz="1300" b="1" dirty="0" smtClean="0">
                <a:latin typeface="Arial" pitchFamily="34" charset="0"/>
                <a:cs typeface="Arial" pitchFamily="34" charset="0"/>
              </a:rPr>
              <a:t>Is it quiet or noisy?</a:t>
            </a:r>
            <a:endParaRPr lang="es-ES" sz="1300" b="1" dirty="0" smtClean="0">
              <a:latin typeface="Arial" pitchFamily="34" charset="0"/>
              <a:cs typeface="Arial" pitchFamily="34" charset="0"/>
            </a:endParaRPr>
          </a:p>
          <a:p>
            <a:pPr lvl="0"/>
            <a:r>
              <a:rPr lang="en-US" sz="1300" b="1" dirty="0" smtClean="0">
                <a:latin typeface="Arial" pitchFamily="34" charset="0"/>
                <a:cs typeface="Arial" pitchFamily="34" charset="0"/>
              </a:rPr>
              <a:t>Are there any parks or green areas?</a:t>
            </a:r>
            <a:endParaRPr lang="es-ES" sz="1300" b="1" dirty="0" smtClean="0">
              <a:latin typeface="Arial" pitchFamily="34" charset="0"/>
              <a:cs typeface="Arial" pitchFamily="34" charset="0"/>
            </a:endParaRPr>
          </a:p>
          <a:p>
            <a:endParaRPr lang="en-US" sz="1300" b="1" dirty="0" smtClean="0">
              <a:latin typeface="Arial" pitchFamily="34" charset="0"/>
              <a:cs typeface="Arial" pitchFamily="34" charset="0"/>
            </a:endParaRPr>
          </a:p>
          <a:p>
            <a:r>
              <a:rPr lang="en-US" sz="1300" b="1" dirty="0" smtClean="0">
                <a:latin typeface="Arial" pitchFamily="34" charset="0"/>
                <a:cs typeface="Arial" pitchFamily="34" charset="0"/>
              </a:rPr>
              <a:t>ABOUT YOUR FAMILY </a:t>
            </a:r>
            <a:endParaRPr lang="es-ES" sz="1300" b="1" dirty="0" smtClean="0">
              <a:latin typeface="Arial" pitchFamily="34" charset="0"/>
              <a:cs typeface="Arial" pitchFamily="34" charset="0"/>
            </a:endParaRPr>
          </a:p>
          <a:p>
            <a:pPr lvl="0"/>
            <a:r>
              <a:rPr lang="en-US" sz="1300" b="1" dirty="0" smtClean="0">
                <a:latin typeface="Arial" pitchFamily="34" charset="0"/>
                <a:cs typeface="Arial" pitchFamily="34" charset="0"/>
              </a:rPr>
              <a:t>Talk me about your family. </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Do you have any brothers or sisters? / What are their names? / What are their occupations? Do you have pets?</a:t>
            </a:r>
            <a:endParaRPr lang="es-ES" sz="1300" b="1" dirty="0" smtClean="0">
              <a:latin typeface="Arial" pitchFamily="34" charset="0"/>
              <a:cs typeface="Arial" pitchFamily="34" charset="0"/>
            </a:endParaRPr>
          </a:p>
          <a:p>
            <a:endParaRPr lang="en-US" sz="1300" b="1" dirty="0" smtClean="0">
              <a:latin typeface="Arial" pitchFamily="34" charset="0"/>
              <a:cs typeface="Arial" pitchFamily="34" charset="0"/>
            </a:endParaRPr>
          </a:p>
          <a:p>
            <a:r>
              <a:rPr lang="en-US" sz="1300" b="1" dirty="0" smtClean="0">
                <a:latin typeface="Arial" pitchFamily="34" charset="0"/>
                <a:cs typeface="Arial" pitchFamily="34" charset="0"/>
              </a:rPr>
              <a:t>ABOUT YOUR STUDIES</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Do you like to study English? Why?</a:t>
            </a:r>
            <a:endParaRPr lang="es-ES" sz="1300" b="1" dirty="0" smtClean="0">
              <a:latin typeface="Arial" pitchFamily="34" charset="0"/>
              <a:cs typeface="Arial" pitchFamily="34" charset="0"/>
            </a:endParaRPr>
          </a:p>
          <a:p>
            <a:pPr lvl="0"/>
            <a:r>
              <a:rPr lang="en-US" sz="1300" b="1" dirty="0" smtClean="0">
                <a:latin typeface="Arial" pitchFamily="34" charset="0"/>
                <a:cs typeface="Arial" pitchFamily="34" charset="0"/>
              </a:rPr>
              <a:t>What subject do you like?</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a:t>
            </a:r>
            <a:endParaRPr lang="es-ES" sz="1300" b="1" dirty="0" smtClean="0">
              <a:latin typeface="Arial" pitchFamily="34" charset="0"/>
              <a:cs typeface="Arial" pitchFamily="34" charset="0"/>
            </a:endParaRPr>
          </a:p>
          <a:p>
            <a:r>
              <a:rPr lang="en-US" sz="1300" b="1" u="sng" dirty="0" smtClean="0">
                <a:latin typeface="Arial" pitchFamily="34" charset="0"/>
                <a:cs typeface="Arial" pitchFamily="34" charset="0"/>
              </a:rPr>
              <a:t>TASK</a:t>
            </a:r>
            <a:endParaRPr lang="es-ES" sz="1300" b="1" dirty="0" smtClean="0">
              <a:latin typeface="Arial" pitchFamily="34" charset="0"/>
              <a:cs typeface="Arial" pitchFamily="34" charset="0"/>
            </a:endParaRPr>
          </a:p>
          <a:p>
            <a:r>
              <a:rPr lang="en-US" sz="1300" b="1" dirty="0" smtClean="0">
                <a:latin typeface="Arial" pitchFamily="34" charset="0"/>
                <a:cs typeface="Arial" pitchFamily="34" charset="0"/>
              </a:rPr>
              <a:t> Could you describe the picture please?      </a:t>
            </a:r>
            <a:endParaRPr lang="es-ES" sz="1300" b="1" dirty="0" smtClean="0">
              <a:latin typeface="Arial" pitchFamily="34" charset="0"/>
              <a:cs typeface="Arial" pitchFamily="34" charset="0"/>
            </a:endParaRPr>
          </a:p>
          <a:p>
            <a:r>
              <a:rPr lang="en-US" sz="500" i="1" dirty="0" smtClean="0"/>
              <a:t>(Annex 2)   </a:t>
            </a:r>
            <a:endParaRPr lang="es-ES" sz="500" dirty="0"/>
          </a:p>
        </p:txBody>
      </p:sp>
      <p:pic>
        <p:nvPicPr>
          <p:cNvPr id="6" name="Picture 1" descr="PICTURE"/>
          <p:cNvPicPr>
            <a:picLocks noChangeAspect="1" noChangeArrowheads="1"/>
          </p:cNvPicPr>
          <p:nvPr/>
        </p:nvPicPr>
        <p:blipFill>
          <a:blip r:embed="rId2" cstate="print"/>
          <a:srcRect/>
          <a:stretch>
            <a:fillRect/>
          </a:stretch>
        </p:blipFill>
        <p:spPr bwMode="auto">
          <a:xfrm rot="5400000">
            <a:off x="5482441" y="1481921"/>
            <a:ext cx="3000396" cy="4179909"/>
          </a:xfrm>
          <a:prstGeom prst="rect">
            <a:avLst/>
          </a:prstGeom>
          <a:noFill/>
        </p:spPr>
      </p:pic>
      <p:sp>
        <p:nvSpPr>
          <p:cNvPr id="7" name="6 CuadroTexto"/>
          <p:cNvSpPr txBox="1"/>
          <p:nvPr/>
        </p:nvSpPr>
        <p:spPr>
          <a:xfrm>
            <a:off x="6572264" y="1707852"/>
            <a:ext cx="1071570" cy="292388"/>
          </a:xfrm>
          <a:prstGeom prst="rect">
            <a:avLst/>
          </a:prstGeom>
          <a:noFill/>
        </p:spPr>
        <p:txBody>
          <a:bodyPr wrap="square" rtlCol="0">
            <a:spAutoFit/>
          </a:bodyPr>
          <a:lstStyle/>
          <a:p>
            <a:r>
              <a:rPr lang="es-ES" sz="1300" b="1" u="sng" dirty="0" smtClean="0"/>
              <a:t>ANNEX 2</a:t>
            </a:r>
            <a:endParaRPr lang="es-ES" sz="1300" b="1"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8 CuadroTexto"/>
          <p:cNvSpPr txBox="1"/>
          <p:nvPr/>
        </p:nvSpPr>
        <p:spPr>
          <a:xfrm>
            <a:off x="3929058" y="642918"/>
            <a:ext cx="1285884" cy="400110"/>
          </a:xfrm>
          <a:prstGeom prst="rect">
            <a:avLst/>
          </a:prstGeom>
          <a:noFill/>
        </p:spPr>
        <p:txBody>
          <a:bodyPr wrap="square" rtlCol="0">
            <a:spAutoFit/>
          </a:bodyPr>
          <a:lstStyle/>
          <a:p>
            <a:r>
              <a:rPr lang="es-ES" sz="2000" b="1" dirty="0" smtClean="0"/>
              <a:t>RUBRIC</a:t>
            </a:r>
            <a:endParaRPr lang="es-ES" sz="2000" b="1" dirty="0"/>
          </a:p>
        </p:txBody>
      </p:sp>
      <p:graphicFrame>
        <p:nvGraphicFramePr>
          <p:cNvPr id="10" name="9 Tabla"/>
          <p:cNvGraphicFramePr>
            <a:graphicFrameLocks noGrp="1"/>
          </p:cNvGraphicFramePr>
          <p:nvPr/>
        </p:nvGraphicFramePr>
        <p:xfrm>
          <a:off x="357157" y="1214422"/>
          <a:ext cx="8429686" cy="4429156"/>
        </p:xfrm>
        <a:graphic>
          <a:graphicData uri="http://schemas.openxmlformats.org/drawingml/2006/table">
            <a:tbl>
              <a:tblPr/>
              <a:tblGrid>
                <a:gridCol w="1238850"/>
                <a:gridCol w="1208878"/>
                <a:gridCol w="892504"/>
                <a:gridCol w="1178076"/>
                <a:gridCol w="1025716"/>
                <a:gridCol w="1442831"/>
                <a:gridCol w="1442831"/>
              </a:tblGrid>
              <a:tr h="738192">
                <a:tc gridSpan="7">
                  <a:txBody>
                    <a:bodyPr/>
                    <a:lstStyle/>
                    <a:p>
                      <a:pPr algn="just">
                        <a:lnSpc>
                          <a:spcPct val="150000"/>
                        </a:lnSpc>
                        <a:spcAft>
                          <a:spcPts val="0"/>
                        </a:spcAft>
                      </a:pPr>
                      <a:r>
                        <a:rPr lang="en-US" sz="1400" b="0" dirty="0">
                          <a:latin typeface="+mn-lt"/>
                          <a:ea typeface="Times New Roman"/>
                        </a:rPr>
                        <a:t>To determine the speaking skill level of students attending the eight basic year at Andres Bello High School, before and after the application of the </a:t>
                      </a:r>
                      <a:r>
                        <a:rPr lang="en-US" sz="1400" b="0" dirty="0" smtClean="0">
                          <a:latin typeface="+mn-lt"/>
                          <a:ea typeface="Times New Roman"/>
                        </a:rPr>
                        <a:t>SRL.</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69096">
                <a:tc>
                  <a:txBody>
                    <a:bodyPr/>
                    <a:lstStyle/>
                    <a:p>
                      <a:pPr algn="ctr">
                        <a:lnSpc>
                          <a:spcPct val="150000"/>
                        </a:lnSpc>
                        <a:spcAft>
                          <a:spcPts val="0"/>
                        </a:spcAft>
                      </a:pPr>
                      <a:endParaRPr lang="es-ES" sz="1400" b="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n-US" sz="1400" b="0">
                          <a:latin typeface="+mn-lt"/>
                          <a:ea typeface="Times New Roman"/>
                        </a:rPr>
                        <a:t>0</a:t>
                      </a:r>
                      <a:endParaRPr lang="es-ES" sz="1400" b="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n-US" sz="1400" b="0" dirty="0">
                          <a:latin typeface="+mn-lt"/>
                          <a:ea typeface="Times New Roman"/>
                        </a:rPr>
                        <a:t>1</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n-US" sz="1400" b="0" dirty="0">
                          <a:latin typeface="+mn-lt"/>
                          <a:ea typeface="Times New Roman"/>
                        </a:rPr>
                        <a:t>2</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n-US" sz="1400" b="0">
                          <a:latin typeface="+mn-lt"/>
                          <a:ea typeface="Times New Roman"/>
                        </a:rPr>
                        <a:t>3</a:t>
                      </a:r>
                      <a:endParaRPr lang="es-ES" sz="1400" b="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n-US" sz="1400" b="0">
                          <a:latin typeface="+mn-lt"/>
                          <a:ea typeface="Times New Roman"/>
                        </a:rPr>
                        <a:t>4</a:t>
                      </a:r>
                      <a:endParaRPr lang="es-ES" sz="1400" b="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en-US" sz="1400" b="0">
                          <a:latin typeface="+mn-lt"/>
                          <a:ea typeface="Times New Roman"/>
                        </a:rPr>
                        <a:t>5</a:t>
                      </a:r>
                      <a:endParaRPr lang="es-ES" sz="1400" b="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321868">
                <a:tc>
                  <a:txBody>
                    <a:bodyPr/>
                    <a:lstStyle/>
                    <a:p>
                      <a:pPr algn="just">
                        <a:lnSpc>
                          <a:spcPct val="150000"/>
                        </a:lnSpc>
                        <a:spcAft>
                          <a:spcPts val="0"/>
                        </a:spcAft>
                      </a:pPr>
                      <a:r>
                        <a:rPr lang="en-US" sz="1400" b="0" dirty="0">
                          <a:latin typeface="+mn-lt"/>
                          <a:ea typeface="Times New Roman"/>
                        </a:rPr>
                        <a:t>To answer questions about personal information. </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50000"/>
                        </a:lnSpc>
                        <a:spcAft>
                          <a:spcPts val="0"/>
                        </a:spcAft>
                      </a:pPr>
                      <a:r>
                        <a:rPr lang="en-US" sz="1400" b="0" dirty="0">
                          <a:latin typeface="+mn-lt"/>
                          <a:ea typeface="Times New Roman"/>
                        </a:rPr>
                        <a:t>No answer (the question was not understood).</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50000"/>
                        </a:lnSpc>
                        <a:spcAft>
                          <a:spcPts val="0"/>
                        </a:spcAft>
                      </a:pPr>
                      <a:r>
                        <a:rPr lang="en-US" sz="1400" b="0" dirty="0">
                          <a:latin typeface="+mn-lt"/>
                          <a:ea typeface="Times New Roman"/>
                        </a:rPr>
                        <a:t>Incorrect answer</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50000"/>
                        </a:lnSpc>
                        <a:spcAft>
                          <a:spcPts val="0"/>
                        </a:spcAft>
                      </a:pPr>
                      <a:r>
                        <a:rPr lang="en-US" sz="1400" b="0" dirty="0">
                          <a:latin typeface="+mn-lt"/>
                          <a:ea typeface="Times New Roman"/>
                        </a:rPr>
                        <a:t>Indicates an answer using only single words, without a grammatical </a:t>
                      </a:r>
                      <a:r>
                        <a:rPr lang="en-US" sz="1400" b="0" dirty="0" smtClean="0">
                          <a:latin typeface="+mn-lt"/>
                          <a:ea typeface="Times New Roman"/>
                        </a:rPr>
                        <a:t>structure</a:t>
                      </a:r>
                      <a:r>
                        <a:rPr lang="en-US" sz="1400" b="0" dirty="0">
                          <a:latin typeface="+mn-lt"/>
                          <a:ea typeface="Times New Roman"/>
                        </a:rPr>
                        <a:t>.</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50000"/>
                        </a:lnSpc>
                        <a:spcAft>
                          <a:spcPts val="0"/>
                        </a:spcAft>
                      </a:pPr>
                      <a:r>
                        <a:rPr lang="en-US" sz="1400" b="0" dirty="0">
                          <a:latin typeface="+mn-lt"/>
                          <a:ea typeface="Times New Roman"/>
                        </a:rPr>
                        <a:t>Answer mixing the languages English and Spanish</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50000"/>
                        </a:lnSpc>
                        <a:spcAft>
                          <a:spcPts val="0"/>
                        </a:spcAft>
                      </a:pPr>
                      <a:r>
                        <a:rPr lang="en-US" sz="1400" b="0" dirty="0">
                          <a:latin typeface="+mn-lt"/>
                          <a:ea typeface="Times New Roman"/>
                        </a:rPr>
                        <a:t>Unstructured but understandable answers, little grammatical and of pronunciation demand.</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just">
                        <a:lnSpc>
                          <a:spcPct val="150000"/>
                        </a:lnSpc>
                        <a:spcAft>
                          <a:spcPts val="0"/>
                        </a:spcAft>
                      </a:pPr>
                      <a:r>
                        <a:rPr lang="en-US" sz="1400" b="0" dirty="0">
                          <a:latin typeface="+mn-lt"/>
                          <a:ea typeface="Times New Roman"/>
                        </a:rPr>
                        <a:t>Well-structured and understandable answers (grammar and pronunciation).</a:t>
                      </a:r>
                      <a:endParaRPr lang="es-ES" sz="1400" b="0" dirty="0">
                        <a:latin typeface="+mn-lt"/>
                        <a:ea typeface="Times New Roman"/>
                      </a:endParaRPr>
                    </a:p>
                  </a:txBody>
                  <a:tcPr marL="65024" marR="6502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MAGENES\ANDRES BELLO\FOTOS\DSC01114.jpg"/>
          <p:cNvPicPr/>
          <p:nvPr/>
        </p:nvPicPr>
        <p:blipFill>
          <a:blip r:embed="rId2" cstate="print"/>
          <a:srcRect/>
          <a:stretch>
            <a:fillRect/>
          </a:stretch>
        </p:blipFill>
        <p:spPr bwMode="auto">
          <a:xfrm>
            <a:off x="500034" y="1857364"/>
            <a:ext cx="3786214" cy="2786082"/>
          </a:xfrm>
          <a:prstGeom prst="rect">
            <a:avLst/>
          </a:prstGeom>
          <a:noFill/>
          <a:ln w="9525">
            <a:noFill/>
            <a:miter lim="800000"/>
            <a:headEnd/>
            <a:tailEnd/>
          </a:ln>
        </p:spPr>
      </p:pic>
      <p:pic>
        <p:nvPicPr>
          <p:cNvPr id="5" name="4 Imagen" descr="D:\IMAGENES\ANDRES BELLO\FOTOS\DSC01103.jpg"/>
          <p:cNvPicPr/>
          <p:nvPr/>
        </p:nvPicPr>
        <p:blipFill>
          <a:blip r:embed="rId3" cstate="print"/>
          <a:srcRect/>
          <a:stretch>
            <a:fillRect/>
          </a:stretch>
        </p:blipFill>
        <p:spPr bwMode="auto">
          <a:xfrm>
            <a:off x="4714876" y="1785926"/>
            <a:ext cx="3929090" cy="2928958"/>
          </a:xfrm>
          <a:prstGeom prst="rect">
            <a:avLst/>
          </a:prstGeom>
          <a:noFill/>
          <a:ln w="9525">
            <a:noFill/>
            <a:miter lim="800000"/>
            <a:headEnd/>
            <a:tailEnd/>
          </a:ln>
        </p:spPr>
      </p:pic>
      <p:sp>
        <p:nvSpPr>
          <p:cNvPr id="6" name="5 Rectángulo"/>
          <p:cNvSpPr/>
          <p:nvPr/>
        </p:nvSpPr>
        <p:spPr>
          <a:xfrm>
            <a:off x="500034" y="142852"/>
            <a:ext cx="3643338"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Experimental Group</a:t>
            </a:r>
          </a:p>
          <a:p>
            <a:pPr algn="ctr"/>
            <a:r>
              <a:rPr lang="en-US" sz="2500" dirty="0" smtClean="0"/>
              <a:t>Course “A”</a:t>
            </a:r>
          </a:p>
          <a:p>
            <a:pPr algn="ctr"/>
            <a:r>
              <a:rPr lang="en-US" sz="2500" dirty="0" smtClean="0"/>
              <a:t>40 students</a:t>
            </a:r>
            <a:endParaRPr lang="en-US" sz="2500" dirty="0"/>
          </a:p>
        </p:txBody>
      </p:sp>
      <p:sp>
        <p:nvSpPr>
          <p:cNvPr id="7" name="6 Rectángulo"/>
          <p:cNvSpPr/>
          <p:nvPr/>
        </p:nvSpPr>
        <p:spPr>
          <a:xfrm>
            <a:off x="4929190" y="142852"/>
            <a:ext cx="3571900"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Control Group</a:t>
            </a:r>
          </a:p>
          <a:p>
            <a:pPr algn="ctr"/>
            <a:r>
              <a:rPr lang="en-US" sz="2500" dirty="0" smtClean="0"/>
              <a:t>Course “D”</a:t>
            </a:r>
          </a:p>
          <a:p>
            <a:pPr algn="ctr"/>
            <a:r>
              <a:rPr lang="en-US" sz="2500" dirty="0" smtClean="0"/>
              <a:t>40 students</a:t>
            </a:r>
            <a:endParaRPr lang="en-US" sz="2500" dirty="0"/>
          </a:p>
        </p:txBody>
      </p:sp>
      <p:pic>
        <p:nvPicPr>
          <p:cNvPr id="14338" name="Picture 2" descr="https://encrypted-tbn0.gstatic.com/images?q=tbn:ANd9GcQzMNqfo5szeNzLjrsAUQRyT1kCA6Srh40DuFf27-g8JBsD7ht8"/>
          <p:cNvPicPr>
            <a:picLocks noChangeAspect="1" noChangeArrowheads="1"/>
          </p:cNvPicPr>
          <p:nvPr/>
        </p:nvPicPr>
        <p:blipFill>
          <a:blip r:embed="rId4" cstate="print"/>
          <a:srcRect/>
          <a:stretch>
            <a:fillRect/>
          </a:stretch>
        </p:blipFill>
        <p:spPr bwMode="auto">
          <a:xfrm>
            <a:off x="4714876" y="5000636"/>
            <a:ext cx="2071702" cy="1857364"/>
          </a:xfrm>
          <a:prstGeom prst="rect">
            <a:avLst/>
          </a:prstGeom>
          <a:noFill/>
        </p:spPr>
      </p:pic>
      <p:sp>
        <p:nvSpPr>
          <p:cNvPr id="8" name="7 Pergamino horizontal"/>
          <p:cNvSpPr/>
          <p:nvPr/>
        </p:nvSpPr>
        <p:spPr>
          <a:xfrm>
            <a:off x="2214546" y="5214950"/>
            <a:ext cx="2286016" cy="117614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dirty="0" smtClean="0"/>
              <a:t>Pre-Post interview</a:t>
            </a:r>
            <a:endParaRPr lang="es-ES" sz="2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14338"/>
                                        </p:tgtEl>
                                        <p:attrNameLst>
                                          <p:attrName>style.visibility</p:attrName>
                                        </p:attrNameLst>
                                      </p:cBhvr>
                                      <p:to>
                                        <p:strVal val="visible"/>
                                      </p:to>
                                    </p:set>
                                    <p:anim calcmode="lin" valueType="num">
                                      <p:cBhvr>
                                        <p:cTn id="41" dur="1000" fill="hold"/>
                                        <p:tgtEl>
                                          <p:spTgt spid="14338"/>
                                        </p:tgtEl>
                                        <p:attrNameLst>
                                          <p:attrName>ppt_w</p:attrName>
                                        </p:attrNameLst>
                                      </p:cBhvr>
                                      <p:tavLst>
                                        <p:tav tm="0">
                                          <p:val>
                                            <p:fltVal val="0"/>
                                          </p:val>
                                        </p:tav>
                                        <p:tav tm="100000">
                                          <p:val>
                                            <p:strVal val="#ppt_w"/>
                                          </p:val>
                                        </p:tav>
                                      </p:tavLst>
                                    </p:anim>
                                    <p:anim calcmode="lin" valueType="num">
                                      <p:cBhvr>
                                        <p:cTn id="42" dur="1000" fill="hold"/>
                                        <p:tgtEl>
                                          <p:spTgt spid="14338"/>
                                        </p:tgtEl>
                                        <p:attrNameLst>
                                          <p:attrName>ppt_h</p:attrName>
                                        </p:attrNameLst>
                                      </p:cBhvr>
                                      <p:tavLst>
                                        <p:tav tm="0">
                                          <p:val>
                                            <p:fltVal val="0"/>
                                          </p:val>
                                        </p:tav>
                                        <p:tav tm="100000">
                                          <p:val>
                                            <p:strVal val="#ppt_h"/>
                                          </p:val>
                                        </p:tav>
                                      </p:tavLst>
                                    </p:anim>
                                    <p:anim calcmode="lin" valueType="num">
                                      <p:cBhvr>
                                        <p:cTn id="43"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D:\ESPE\PROJECT\ANDRES BELLO\FOTOS\DSC01116.jpg"/>
          <p:cNvPicPr/>
          <p:nvPr/>
        </p:nvPicPr>
        <p:blipFill>
          <a:blip r:embed="rId2" cstate="print"/>
          <a:srcRect t="18723"/>
          <a:stretch>
            <a:fillRect/>
          </a:stretch>
        </p:blipFill>
        <p:spPr bwMode="auto">
          <a:xfrm>
            <a:off x="6143636" y="3929089"/>
            <a:ext cx="3000364" cy="2928935"/>
          </a:xfrm>
          <a:prstGeom prst="rect">
            <a:avLst/>
          </a:prstGeom>
          <a:noFill/>
        </p:spPr>
      </p:pic>
      <p:pic>
        <p:nvPicPr>
          <p:cNvPr id="5" name="4 Imagen" descr="D:\ESPE\PROJECT\ANDRES BELLO\FOTOS\P1010342.JPG"/>
          <p:cNvPicPr/>
          <p:nvPr/>
        </p:nvPicPr>
        <p:blipFill>
          <a:blip r:embed="rId3" cstate="print"/>
          <a:srcRect l="17684"/>
          <a:stretch>
            <a:fillRect/>
          </a:stretch>
        </p:blipFill>
        <p:spPr bwMode="auto">
          <a:xfrm>
            <a:off x="3000364" y="4214818"/>
            <a:ext cx="2928958" cy="2643206"/>
          </a:xfrm>
          <a:prstGeom prst="rect">
            <a:avLst/>
          </a:prstGeom>
          <a:noFill/>
        </p:spPr>
      </p:pic>
      <p:pic>
        <p:nvPicPr>
          <p:cNvPr id="6" name="5 Imagen" descr="D:\ESPE\PROJECT\ANDRES BELLO\FOTOS\P1010347.JPG"/>
          <p:cNvPicPr/>
          <p:nvPr/>
        </p:nvPicPr>
        <p:blipFill>
          <a:blip r:embed="rId4" cstate="print"/>
          <a:srcRect/>
          <a:stretch>
            <a:fillRect/>
          </a:stretch>
        </p:blipFill>
        <p:spPr bwMode="auto">
          <a:xfrm>
            <a:off x="571472" y="0"/>
            <a:ext cx="3857652" cy="3214686"/>
          </a:xfrm>
          <a:prstGeom prst="rect">
            <a:avLst/>
          </a:prstGeom>
          <a:noFill/>
          <a:ln w="9525">
            <a:noFill/>
            <a:miter lim="800000"/>
            <a:headEnd/>
            <a:tailEnd/>
          </a:ln>
        </p:spPr>
      </p:pic>
      <p:pic>
        <p:nvPicPr>
          <p:cNvPr id="7" name="6 Imagen" descr="D:\ESPE\PROJECT\ANDRES BELLO\FOTOS\P1010349.JPG"/>
          <p:cNvPicPr/>
          <p:nvPr/>
        </p:nvPicPr>
        <p:blipFill>
          <a:blip r:embed="rId5" cstate="print"/>
          <a:srcRect/>
          <a:stretch>
            <a:fillRect/>
          </a:stretch>
        </p:blipFill>
        <p:spPr bwMode="auto">
          <a:xfrm>
            <a:off x="0" y="4286256"/>
            <a:ext cx="2857488" cy="2643206"/>
          </a:xfrm>
          <a:prstGeom prst="rect">
            <a:avLst/>
          </a:prstGeom>
          <a:noFill/>
          <a:ln w="9525">
            <a:noFill/>
            <a:miter lim="800000"/>
            <a:headEnd/>
            <a:tailEnd/>
          </a:ln>
        </p:spPr>
      </p:pic>
      <p:pic>
        <p:nvPicPr>
          <p:cNvPr id="8" name="7 Imagen" descr="D:\ESPE\PROJECT\ANDRES BELLO\FOTOS\P1010350.JPG"/>
          <p:cNvPicPr/>
          <p:nvPr/>
        </p:nvPicPr>
        <p:blipFill>
          <a:blip r:embed="rId6" cstate="print"/>
          <a:srcRect/>
          <a:stretch>
            <a:fillRect/>
          </a:stretch>
        </p:blipFill>
        <p:spPr bwMode="auto">
          <a:xfrm>
            <a:off x="4572000" y="0"/>
            <a:ext cx="4000528" cy="3214686"/>
          </a:xfrm>
          <a:prstGeom prst="rect">
            <a:avLst/>
          </a:prstGeom>
          <a:noFill/>
          <a:ln w="9525">
            <a:noFill/>
            <a:miter lim="800000"/>
            <a:headEnd/>
            <a:tailEnd/>
          </a:ln>
        </p:spPr>
      </p:pic>
      <p:sp>
        <p:nvSpPr>
          <p:cNvPr id="10" name="9 Llamada ovalada"/>
          <p:cNvSpPr/>
          <p:nvPr/>
        </p:nvSpPr>
        <p:spPr>
          <a:xfrm>
            <a:off x="2000232" y="3429000"/>
            <a:ext cx="1357322" cy="857256"/>
          </a:xfrm>
          <a:prstGeom prst="wedgeEllipseCallout">
            <a:avLst>
              <a:gd name="adj1" fmla="val -55191"/>
              <a:gd name="adj2" fmla="val 9236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Writing</a:t>
            </a:r>
            <a:endParaRPr lang="en-US" sz="1500" dirty="0">
              <a:solidFill>
                <a:schemeClr val="tx1"/>
              </a:solidFill>
            </a:endParaRPr>
          </a:p>
        </p:txBody>
      </p:sp>
      <p:sp>
        <p:nvSpPr>
          <p:cNvPr id="11" name="10 Llamada ovalada"/>
          <p:cNvSpPr/>
          <p:nvPr/>
        </p:nvSpPr>
        <p:spPr>
          <a:xfrm>
            <a:off x="3286116" y="0"/>
            <a:ext cx="1357322" cy="642942"/>
          </a:xfrm>
          <a:prstGeom prst="wedgeEllipseCallout">
            <a:avLst>
              <a:gd name="adj1" fmla="val -50475"/>
              <a:gd name="adj2" fmla="val 849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Drawings</a:t>
            </a:r>
            <a:endParaRPr lang="en-US" sz="1300" dirty="0">
              <a:solidFill>
                <a:schemeClr val="tx1"/>
              </a:solidFill>
            </a:endParaRPr>
          </a:p>
        </p:txBody>
      </p:sp>
      <p:sp>
        <p:nvSpPr>
          <p:cNvPr id="12" name="11 Llamada ovalada"/>
          <p:cNvSpPr/>
          <p:nvPr/>
        </p:nvSpPr>
        <p:spPr>
          <a:xfrm>
            <a:off x="4357686" y="3286124"/>
            <a:ext cx="1357322" cy="857256"/>
          </a:xfrm>
          <a:prstGeom prst="wedgeEllipseCallout">
            <a:avLst>
              <a:gd name="adj1" fmla="val -50475"/>
              <a:gd name="adj2" fmla="val 753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Concept Maps</a:t>
            </a:r>
            <a:endParaRPr lang="en-US" sz="1500" dirty="0">
              <a:solidFill>
                <a:schemeClr val="tx1"/>
              </a:solidFill>
            </a:endParaRPr>
          </a:p>
        </p:txBody>
      </p:sp>
      <p:sp>
        <p:nvSpPr>
          <p:cNvPr id="13" name="12 Llamada ovalada"/>
          <p:cNvSpPr/>
          <p:nvPr/>
        </p:nvSpPr>
        <p:spPr>
          <a:xfrm>
            <a:off x="7500926" y="0"/>
            <a:ext cx="1643074" cy="857256"/>
          </a:xfrm>
          <a:prstGeom prst="wedgeEllipseCallout">
            <a:avLst>
              <a:gd name="adj1" fmla="val -49801"/>
              <a:gd name="adj2" fmla="val 593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Mind Maps</a:t>
            </a:r>
            <a:endParaRPr lang="en-US" dirty="0">
              <a:solidFill>
                <a:schemeClr val="tx1"/>
              </a:solidFill>
            </a:endParaRPr>
          </a:p>
        </p:txBody>
      </p:sp>
      <p:sp>
        <p:nvSpPr>
          <p:cNvPr id="14" name="13 Llamada ovalada"/>
          <p:cNvSpPr/>
          <p:nvPr/>
        </p:nvSpPr>
        <p:spPr>
          <a:xfrm>
            <a:off x="7429488" y="3214686"/>
            <a:ext cx="1714512" cy="714380"/>
          </a:xfrm>
          <a:prstGeom prst="wedgeEllipseCallout">
            <a:avLst>
              <a:gd name="adj1" fmla="val -16791"/>
              <a:gd name="adj2" fmla="val 1009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Memorization</a:t>
            </a:r>
            <a:endParaRPr lang="en-US" sz="12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
                                        </p:tgtEl>
                                        <p:attrNameLst>
                                          <p:attrName>ppt_y</p:attrName>
                                        </p:attrNameLst>
                                      </p:cBhvr>
                                      <p:tavLst>
                                        <p:tav tm="0" fmla="#ppt_y+(sin(-2*pi*(1-$))*-#ppt_x+cos(-2*pi*(1-$))*(1-#ppt_y))*(1-$)">
                                          <p:val>
                                            <p:fltVal val="0"/>
                                          </p:val>
                                        </p:tav>
                                        <p:tav tm="100000">
                                          <p:val>
                                            <p:fltVal val="1"/>
                                          </p:val>
                                        </p:tav>
                                      </p:tavLst>
                                    </p:anim>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gtEl>
                                        <p:attrNameLst>
                                          <p:attrName>ppt_y</p:attrName>
                                        </p:attrNameLst>
                                      </p:cBhvr>
                                      <p:tavLst>
                                        <p:tav tm="0" fmla="#ppt_y+(sin(-2*pi*(1-$))*-#ppt_x+cos(-2*pi*(1-$))*(1-#ppt_y))*(1-$)">
                                          <p:val>
                                            <p:fltVal val="0"/>
                                          </p:val>
                                        </p:tav>
                                        <p:tav tm="100000">
                                          <p:val>
                                            <p:fltVal val="1"/>
                                          </p:val>
                                        </p:tav>
                                      </p:tavLst>
                                    </p:anim>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
                                        </p:tgtEl>
                                        <p:attrNameLst>
                                          <p:attrName>ppt_y</p:attrName>
                                        </p:attrNameLst>
                                      </p:cBhvr>
                                      <p:tavLst>
                                        <p:tav tm="0">
                                          <p:val>
                                            <p:strVal val="#ppt_y"/>
                                          </p:val>
                                        </p:tav>
                                        <p:tav tm="100000">
                                          <p:val>
                                            <p:strVal val="#ppt_y"/>
                                          </p:val>
                                        </p:tav>
                                      </p:tavLst>
                                    </p:anim>
                                    <p:anim calcmode="lin" valueType="num">
                                      <p:cBhvr>
                                        <p:cTn id="4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 calcmode="lin" valueType="num">
                                      <p:cBhvr>
                                        <p:cTn id="5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5"/>
                                        </p:tgtEl>
                                        <p:attrNameLst>
                                          <p:attrName>ppt_y</p:attrName>
                                        </p:attrNameLst>
                                      </p:cBhvr>
                                      <p:tavLst>
                                        <p:tav tm="0" fmla="#ppt_y+(sin(-2*pi*(1-$))*-#ppt_x+cos(-2*pi*(1-$))*(1-#ppt_y))*(1-$)">
                                          <p:val>
                                            <p:fltVal val="0"/>
                                          </p:val>
                                        </p:tav>
                                        <p:tav tm="100000">
                                          <p:val>
                                            <p:fltVal val="1"/>
                                          </p:val>
                                        </p:tav>
                                      </p:tavLst>
                                    </p:anim>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anim calcmode="lin" valueType="num">
                                      <p:cBhvr>
                                        <p:cTn id="6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5"/>
                                        </p:tgtEl>
                                        <p:attrNameLst>
                                          <p:attrName>ppt_y</p:attrName>
                                        </p:attrNameLst>
                                      </p:cBhvr>
                                      <p:tavLst>
                                        <p:tav tm="0" fmla="#ppt_y+(sin(-2*pi*(1-$))*-#ppt_x+cos(-2*pi*(1-$))*(1-#ppt_y))*(1-$)">
                                          <p:val>
                                            <p:fltVal val="0"/>
                                          </p:val>
                                        </p:tav>
                                        <p:tav tm="100000">
                                          <p:val>
                                            <p:fltVal val="1"/>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4"/>
                                        </p:tgtEl>
                                        <p:attrNameLst>
                                          <p:attrName>ppt_y</p:attrName>
                                        </p:attrNameLst>
                                      </p:cBhvr>
                                      <p:tavLst>
                                        <p:tav tm="0">
                                          <p:val>
                                            <p:strVal val="#ppt_y"/>
                                          </p:val>
                                        </p:tav>
                                        <p:tav tm="100000">
                                          <p:val>
                                            <p:strVal val="#ppt_y"/>
                                          </p:val>
                                        </p:tav>
                                      </p:tavLst>
                                    </p:anim>
                                    <p:anim calcmode="lin" valueType="num">
                                      <p:cBhvr>
                                        <p:cTn id="7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000108"/>
            <a:ext cx="8229600" cy="4572032"/>
          </a:xfrm>
        </p:spPr>
        <p:txBody>
          <a:bodyPr>
            <a:normAutofit/>
          </a:bodyPr>
          <a:lstStyle/>
          <a:p>
            <a:pPr algn="ctr"/>
            <a:r>
              <a:rPr lang="en-US" dirty="0" smtClean="0"/>
              <a:t>Was it proved the Hypothesis of</a:t>
            </a:r>
            <a:br>
              <a:rPr lang="en-US" dirty="0" smtClean="0"/>
            </a:br>
            <a:r>
              <a:rPr lang="en-US" dirty="0" smtClean="0"/>
              <a:t/>
            </a:r>
            <a:br>
              <a:rPr lang="en-US" dirty="0" smtClean="0"/>
            </a:br>
            <a:r>
              <a:rPr lang="en-US" dirty="0" smtClean="0"/>
              <a:t/>
            </a:r>
            <a:br>
              <a:rPr lang="en-US" dirty="0" smtClean="0"/>
            </a:br>
            <a:r>
              <a:rPr lang="en-US" b="0" dirty="0" smtClean="0">
                <a:effectLst/>
              </a:rPr>
              <a:t>The Relationship between the SRL and the development of the speaking skill?</a:t>
            </a:r>
            <a:endParaRPr lang="en-US" b="0" dirty="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57158" y="1142986"/>
          <a:ext cx="8358246" cy="2571768"/>
        </p:xfrm>
        <a:graphic>
          <a:graphicData uri="http://schemas.openxmlformats.org/drawingml/2006/table">
            <a:tbl>
              <a:tblPr/>
              <a:tblGrid>
                <a:gridCol w="1359641"/>
                <a:gridCol w="1355003"/>
                <a:gridCol w="1428760"/>
                <a:gridCol w="214314"/>
                <a:gridCol w="1547804"/>
                <a:gridCol w="1359641"/>
                <a:gridCol w="1093083"/>
              </a:tblGrid>
              <a:tr h="321471">
                <a:tc gridSpan="3">
                  <a:txBody>
                    <a:bodyPr/>
                    <a:lstStyle/>
                    <a:p>
                      <a:pPr algn="ctr">
                        <a:spcAft>
                          <a:spcPts val="0"/>
                        </a:spcAft>
                      </a:pPr>
                      <a:r>
                        <a:rPr lang="en-US" sz="1800" b="1" dirty="0" smtClean="0">
                          <a:solidFill>
                            <a:srgbClr val="000000"/>
                          </a:solidFill>
                          <a:latin typeface="Calibri"/>
                          <a:ea typeface="Times New Roman"/>
                        </a:rPr>
                        <a:t>EXPERIMENTAL GROUP - TOTAL BY SCORES</a:t>
                      </a:r>
                      <a:endParaRPr lang="es-ES" sz="18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endParaRPr lang="es-ES" sz="1500" b="1" dirty="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a:spcAft>
                          <a:spcPts val="0"/>
                        </a:spcAft>
                      </a:pPr>
                      <a:r>
                        <a:rPr lang="en-US" sz="1800" b="1" dirty="0" smtClean="0">
                          <a:solidFill>
                            <a:srgbClr val="000000"/>
                          </a:solidFill>
                          <a:latin typeface="Calibri"/>
                          <a:ea typeface="Times New Roman"/>
                        </a:rPr>
                        <a:t>CONTROL</a:t>
                      </a:r>
                      <a:r>
                        <a:rPr lang="en-US" sz="1800" b="1" baseline="0" dirty="0" smtClean="0">
                          <a:solidFill>
                            <a:srgbClr val="000000"/>
                          </a:solidFill>
                          <a:latin typeface="Calibri"/>
                          <a:ea typeface="Times New Roman"/>
                        </a:rPr>
                        <a:t> </a:t>
                      </a:r>
                      <a:r>
                        <a:rPr lang="en-US" sz="1800" b="1" dirty="0" smtClean="0">
                          <a:solidFill>
                            <a:srgbClr val="000000"/>
                          </a:solidFill>
                          <a:latin typeface="Calibri"/>
                          <a:ea typeface="Times New Roman"/>
                        </a:rPr>
                        <a:t>GROUP - </a:t>
                      </a:r>
                      <a:r>
                        <a:rPr lang="en-US" sz="1800" b="1" dirty="0">
                          <a:solidFill>
                            <a:srgbClr val="000000"/>
                          </a:solidFill>
                          <a:latin typeface="Calibri"/>
                          <a:ea typeface="Times New Roman"/>
                        </a:rPr>
                        <a:t>TOTAL BY SCORES</a:t>
                      </a:r>
                      <a:endParaRPr lang="es-ES" sz="18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21471">
                <a:tc>
                  <a:txBody>
                    <a:bodyPr/>
                    <a:lstStyle/>
                    <a:p>
                      <a:pPr algn="ctr">
                        <a:spcAft>
                          <a:spcPts val="0"/>
                        </a:spcAft>
                      </a:pPr>
                      <a:r>
                        <a:rPr lang="en-US" sz="1500" b="1">
                          <a:solidFill>
                            <a:srgbClr val="000000"/>
                          </a:solidFill>
                          <a:latin typeface="Calibri"/>
                          <a:ea typeface="Times New Roman"/>
                        </a:rPr>
                        <a:t>SCORE</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000000"/>
                          </a:solidFill>
                          <a:latin typeface="Calibri"/>
                          <a:ea typeface="Times New Roman"/>
                        </a:rPr>
                        <a:t>QUANTITY</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000000"/>
                          </a:solidFill>
                          <a:latin typeface="Calibri"/>
                          <a:ea typeface="Times New Roman"/>
                        </a:rPr>
                        <a:t>%</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500" b="1" dirty="0">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500" b="1" dirty="0">
                          <a:solidFill>
                            <a:srgbClr val="000000"/>
                          </a:solidFill>
                          <a:latin typeface="Calibri"/>
                          <a:ea typeface="Times New Roman"/>
                        </a:rPr>
                        <a:t>SCORE</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500" b="1">
                          <a:solidFill>
                            <a:srgbClr val="000000"/>
                          </a:solidFill>
                          <a:latin typeface="Calibri"/>
                          <a:ea typeface="Times New Roman"/>
                        </a:rPr>
                        <a:t>QUANTITY</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000000"/>
                          </a:solidFill>
                          <a:latin typeface="Calibri"/>
                          <a:ea typeface="Times New Roman"/>
                        </a:rPr>
                        <a:t>%</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471">
                <a:tc>
                  <a:txBody>
                    <a:bodyPr/>
                    <a:lstStyle/>
                    <a:p>
                      <a:pPr>
                        <a:spcAft>
                          <a:spcPts val="0"/>
                        </a:spcAft>
                      </a:pPr>
                      <a:r>
                        <a:rPr lang="en-US" sz="1500" b="1" dirty="0">
                          <a:solidFill>
                            <a:srgbClr val="FF0000"/>
                          </a:solidFill>
                          <a:latin typeface="Calibri"/>
                          <a:ea typeface="Times New Roman"/>
                        </a:rPr>
                        <a:t>FROM 4 TO 5</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500" b="1">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500" b="1" dirty="0">
                          <a:solidFill>
                            <a:srgbClr val="FF0000"/>
                          </a:solidFill>
                          <a:latin typeface="Calibri"/>
                          <a:ea typeface="Times New Roman"/>
                        </a:rPr>
                        <a:t>FROM 4 TO 5</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471">
                <a:tc>
                  <a:txBody>
                    <a:bodyPr/>
                    <a:lstStyle/>
                    <a:p>
                      <a:pPr>
                        <a:spcAft>
                          <a:spcPts val="0"/>
                        </a:spcAft>
                      </a:pPr>
                      <a:r>
                        <a:rPr lang="en-US" sz="1500" b="1">
                          <a:solidFill>
                            <a:srgbClr val="FF0000"/>
                          </a:solidFill>
                          <a:latin typeface="Calibri"/>
                          <a:ea typeface="Times New Roman"/>
                        </a:rPr>
                        <a:t>FROM 3 TO 4</a:t>
                      </a:r>
                      <a:endParaRPr lang="es-ES" sz="1500" b="1">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500" b="1">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500" b="1">
                          <a:solidFill>
                            <a:srgbClr val="000000"/>
                          </a:solidFill>
                          <a:latin typeface="Calibri"/>
                          <a:ea typeface="Times New Roman"/>
                        </a:rPr>
                        <a:t>FROM 3 TO 4</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1</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2,5</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471">
                <a:tc>
                  <a:txBody>
                    <a:bodyPr/>
                    <a:lstStyle/>
                    <a:p>
                      <a:pPr>
                        <a:spcAft>
                          <a:spcPts val="0"/>
                        </a:spcAft>
                      </a:pPr>
                      <a:r>
                        <a:rPr lang="en-US" sz="1500" b="1">
                          <a:solidFill>
                            <a:srgbClr val="000000"/>
                          </a:solidFill>
                          <a:latin typeface="Calibri"/>
                          <a:ea typeface="Times New Roman"/>
                        </a:rPr>
                        <a:t>FROM 2 TO 3</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a:solidFill>
                            <a:srgbClr val="000000"/>
                          </a:solidFill>
                          <a:latin typeface="Calibri"/>
                          <a:ea typeface="Times New Roman"/>
                        </a:rPr>
                        <a:t>4</a:t>
                      </a:r>
                      <a:endParaRPr lang="es-ES" sz="1500" b="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10</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500" b="1">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500" b="1">
                          <a:solidFill>
                            <a:srgbClr val="000000"/>
                          </a:solidFill>
                          <a:latin typeface="Calibri"/>
                          <a:ea typeface="Times New Roman"/>
                        </a:rPr>
                        <a:t>FROM 2 TO 3</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8</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20</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471">
                <a:tc>
                  <a:txBody>
                    <a:bodyPr/>
                    <a:lstStyle/>
                    <a:p>
                      <a:pPr>
                        <a:spcAft>
                          <a:spcPts val="0"/>
                        </a:spcAft>
                      </a:pPr>
                      <a:r>
                        <a:rPr lang="en-US" sz="1500" b="1" dirty="0">
                          <a:solidFill>
                            <a:srgbClr val="FF0000"/>
                          </a:solidFill>
                          <a:latin typeface="Calibri"/>
                          <a:ea typeface="Times New Roman"/>
                        </a:rPr>
                        <a:t>FROM 1 TO 2</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a:solidFill>
                            <a:srgbClr val="FF0000"/>
                          </a:solidFill>
                          <a:latin typeface="Calibri"/>
                          <a:ea typeface="Times New Roman"/>
                        </a:rPr>
                        <a:t>31</a:t>
                      </a:r>
                      <a:endParaRPr lang="es-ES" sz="1500" b="1">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77,5</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500" b="1">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500" b="1" dirty="0">
                          <a:solidFill>
                            <a:srgbClr val="FF0000"/>
                          </a:solidFill>
                          <a:latin typeface="Calibri"/>
                          <a:ea typeface="Times New Roman"/>
                        </a:rPr>
                        <a:t>FROM 1 TO 2</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21</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FF0000"/>
                          </a:solidFill>
                          <a:latin typeface="Calibri"/>
                          <a:ea typeface="Times New Roman"/>
                        </a:rPr>
                        <a:t>52,5</a:t>
                      </a:r>
                      <a:endParaRPr lang="es-ES" sz="1500" b="1" dirty="0">
                        <a:solidFill>
                          <a:srgbClr val="FF0000"/>
                        </a:solidFill>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471">
                <a:tc>
                  <a:txBody>
                    <a:bodyPr/>
                    <a:lstStyle/>
                    <a:p>
                      <a:pPr>
                        <a:spcAft>
                          <a:spcPts val="0"/>
                        </a:spcAft>
                      </a:pPr>
                      <a:r>
                        <a:rPr lang="en-US" sz="1500" b="1" dirty="0" smtClean="0">
                          <a:solidFill>
                            <a:srgbClr val="000000"/>
                          </a:solidFill>
                          <a:latin typeface="Calibri"/>
                          <a:ea typeface="Times New Roman"/>
                        </a:rPr>
                        <a:t>FROM </a:t>
                      </a:r>
                      <a:r>
                        <a:rPr lang="en-US" sz="1500" b="1" dirty="0">
                          <a:solidFill>
                            <a:srgbClr val="000000"/>
                          </a:solidFill>
                          <a:latin typeface="Calibri"/>
                          <a:ea typeface="Times New Roman"/>
                        </a:rPr>
                        <a:t>0 TO 1</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a:solidFill>
                            <a:srgbClr val="000000"/>
                          </a:solidFill>
                          <a:latin typeface="Calibri"/>
                          <a:ea typeface="Times New Roman"/>
                        </a:rPr>
                        <a:t>5</a:t>
                      </a:r>
                      <a:endParaRPr lang="es-ES" sz="1500" b="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12,5</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500" b="1">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500" b="1">
                          <a:solidFill>
                            <a:srgbClr val="000000"/>
                          </a:solidFill>
                          <a:latin typeface="Calibri"/>
                          <a:ea typeface="Times New Roman"/>
                        </a:rPr>
                        <a:t>FORM 0 TO 1</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10</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dirty="0">
                          <a:solidFill>
                            <a:srgbClr val="000000"/>
                          </a:solidFill>
                          <a:latin typeface="Calibri"/>
                          <a:ea typeface="Times New Roman"/>
                        </a:rPr>
                        <a:t>25</a:t>
                      </a:r>
                      <a:endParaRPr lang="es-ES" sz="1500" b="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471">
                <a:tc>
                  <a:txBody>
                    <a:bodyPr/>
                    <a:lstStyle/>
                    <a:p>
                      <a:pPr>
                        <a:spcAft>
                          <a:spcPts val="0"/>
                        </a:spcAft>
                      </a:pPr>
                      <a:r>
                        <a:rPr lang="en-US" sz="1500" b="1">
                          <a:solidFill>
                            <a:srgbClr val="000000"/>
                          </a:solidFill>
                          <a:latin typeface="Calibri"/>
                          <a:ea typeface="Times New Roman"/>
                        </a:rPr>
                        <a:t> </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a:solidFill>
                            <a:srgbClr val="000000"/>
                          </a:solidFill>
                          <a:latin typeface="Calibri"/>
                          <a:ea typeface="Times New Roman"/>
                        </a:rPr>
                        <a:t>40</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000000"/>
                          </a:solidFill>
                          <a:latin typeface="Calibri"/>
                          <a:ea typeface="Times New Roman"/>
                        </a:rPr>
                        <a:t>100</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500" b="1">
                        <a:latin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500" b="1" dirty="0">
                          <a:solidFill>
                            <a:srgbClr val="000000"/>
                          </a:solidFill>
                          <a:latin typeface="Calibri"/>
                          <a:ea typeface="Times New Roman"/>
                        </a:rPr>
                        <a:t> </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a:solidFill>
                            <a:srgbClr val="000000"/>
                          </a:solidFill>
                          <a:latin typeface="Calibri"/>
                          <a:ea typeface="Times New Roman"/>
                        </a:rPr>
                        <a:t>40</a:t>
                      </a:r>
                      <a:endParaRPr lang="es-ES" sz="1500" b="1">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1" dirty="0">
                          <a:solidFill>
                            <a:srgbClr val="000000"/>
                          </a:solidFill>
                          <a:latin typeface="Calibri"/>
                          <a:ea typeface="Times New Roman"/>
                        </a:rPr>
                        <a:t>100</a:t>
                      </a:r>
                      <a:endParaRPr lang="es-ES" sz="1500" b="1"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985" name="Gráfico 4"/>
          <p:cNvPicPr>
            <a:picLocks noChangeArrowheads="1"/>
          </p:cNvPicPr>
          <p:nvPr/>
        </p:nvPicPr>
        <p:blipFill>
          <a:blip r:embed="rId2" cstate="print"/>
          <a:srcRect l="21532" t="3369" r="8134" b="-130"/>
          <a:stretch>
            <a:fillRect/>
          </a:stretch>
        </p:blipFill>
        <p:spPr bwMode="auto">
          <a:xfrm>
            <a:off x="571472" y="3929066"/>
            <a:ext cx="3714776" cy="2643207"/>
          </a:xfrm>
          <a:prstGeom prst="rect">
            <a:avLst/>
          </a:prstGeom>
          <a:noFill/>
          <a:ln w="9525">
            <a:noFill/>
            <a:miter lim="800000"/>
            <a:headEnd/>
            <a:tailEnd/>
          </a:ln>
        </p:spPr>
      </p:pic>
      <p:pic>
        <p:nvPicPr>
          <p:cNvPr id="41986" name="Gráfico 5"/>
          <p:cNvPicPr>
            <a:picLocks noChangeArrowheads="1"/>
          </p:cNvPicPr>
          <p:nvPr/>
        </p:nvPicPr>
        <p:blipFill>
          <a:blip r:embed="rId3" cstate="print"/>
          <a:srcRect l="14249" t="5676" r="13989" b="3902"/>
          <a:stretch>
            <a:fillRect/>
          </a:stretch>
        </p:blipFill>
        <p:spPr bwMode="auto">
          <a:xfrm>
            <a:off x="4929190" y="3857628"/>
            <a:ext cx="3571900" cy="2643206"/>
          </a:xfrm>
          <a:prstGeom prst="rect">
            <a:avLst/>
          </a:prstGeom>
          <a:noFill/>
          <a:ln w="9525">
            <a:noFill/>
            <a:miter lim="800000"/>
            <a:headEnd/>
            <a:tailEnd/>
          </a:ln>
        </p:spPr>
      </p:pic>
      <p:sp>
        <p:nvSpPr>
          <p:cNvPr id="7" name="6 CuadroTexto"/>
          <p:cNvSpPr txBox="1"/>
          <p:nvPr/>
        </p:nvSpPr>
        <p:spPr>
          <a:xfrm>
            <a:off x="3500430" y="428604"/>
            <a:ext cx="2357454" cy="400110"/>
          </a:xfrm>
          <a:prstGeom prst="rect">
            <a:avLst/>
          </a:prstGeom>
          <a:noFill/>
        </p:spPr>
        <p:txBody>
          <a:bodyPr wrap="square" rtlCol="0">
            <a:spAutoFit/>
          </a:bodyPr>
          <a:lstStyle/>
          <a:p>
            <a:r>
              <a:rPr lang="es-ES" sz="2000" b="1" dirty="0" smtClean="0"/>
              <a:t>PRE-INTERVIEW</a:t>
            </a:r>
            <a:endParaRPr lang="es-E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1985"/>
                                        </p:tgtEl>
                                        <p:attrNameLst>
                                          <p:attrName>style.visibility</p:attrName>
                                        </p:attrNameLst>
                                      </p:cBhvr>
                                      <p:to>
                                        <p:strVal val="visible"/>
                                      </p:to>
                                    </p:set>
                                    <p:anim calcmode="lin" valueType="num">
                                      <p:cBhvr>
                                        <p:cTn id="23" dur="1000" fill="hold"/>
                                        <p:tgtEl>
                                          <p:spTgt spid="41985"/>
                                        </p:tgtEl>
                                        <p:attrNameLst>
                                          <p:attrName>ppt_w</p:attrName>
                                        </p:attrNameLst>
                                      </p:cBhvr>
                                      <p:tavLst>
                                        <p:tav tm="0">
                                          <p:val>
                                            <p:fltVal val="0"/>
                                          </p:val>
                                        </p:tav>
                                        <p:tav tm="100000">
                                          <p:val>
                                            <p:strVal val="#ppt_w"/>
                                          </p:val>
                                        </p:tav>
                                      </p:tavLst>
                                    </p:anim>
                                    <p:anim calcmode="lin" valueType="num">
                                      <p:cBhvr>
                                        <p:cTn id="24" dur="1000" fill="hold"/>
                                        <p:tgtEl>
                                          <p:spTgt spid="41985"/>
                                        </p:tgtEl>
                                        <p:attrNameLst>
                                          <p:attrName>ppt_h</p:attrName>
                                        </p:attrNameLst>
                                      </p:cBhvr>
                                      <p:tavLst>
                                        <p:tav tm="0">
                                          <p:val>
                                            <p:fltVal val="0"/>
                                          </p:val>
                                        </p:tav>
                                        <p:tav tm="100000">
                                          <p:val>
                                            <p:strVal val="#ppt_h"/>
                                          </p:val>
                                        </p:tav>
                                      </p:tavLst>
                                    </p:anim>
                                    <p:anim calcmode="lin" valueType="num">
                                      <p:cBhvr>
                                        <p:cTn id="25" dur="1000" fill="hold"/>
                                        <p:tgtEl>
                                          <p:spTgt spid="4198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198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41986"/>
                                        </p:tgtEl>
                                        <p:attrNameLst>
                                          <p:attrName>style.visibility</p:attrName>
                                        </p:attrNameLst>
                                      </p:cBhvr>
                                      <p:to>
                                        <p:strVal val="visible"/>
                                      </p:to>
                                    </p:set>
                                    <p:anim calcmode="lin" valueType="num">
                                      <p:cBhvr>
                                        <p:cTn id="29" dur="1000" fill="hold"/>
                                        <p:tgtEl>
                                          <p:spTgt spid="41986"/>
                                        </p:tgtEl>
                                        <p:attrNameLst>
                                          <p:attrName>ppt_w</p:attrName>
                                        </p:attrNameLst>
                                      </p:cBhvr>
                                      <p:tavLst>
                                        <p:tav tm="0">
                                          <p:val>
                                            <p:fltVal val="0"/>
                                          </p:val>
                                        </p:tav>
                                        <p:tav tm="100000">
                                          <p:val>
                                            <p:strVal val="#ppt_w"/>
                                          </p:val>
                                        </p:tav>
                                      </p:tavLst>
                                    </p:anim>
                                    <p:anim calcmode="lin" valueType="num">
                                      <p:cBhvr>
                                        <p:cTn id="30" dur="1000" fill="hold"/>
                                        <p:tgtEl>
                                          <p:spTgt spid="41986"/>
                                        </p:tgtEl>
                                        <p:attrNameLst>
                                          <p:attrName>ppt_h</p:attrName>
                                        </p:attrNameLst>
                                      </p:cBhvr>
                                      <p:tavLst>
                                        <p:tav tm="0">
                                          <p:val>
                                            <p:fltVal val="0"/>
                                          </p:val>
                                        </p:tav>
                                        <p:tav tm="100000">
                                          <p:val>
                                            <p:strVal val="#ppt_h"/>
                                          </p:val>
                                        </p:tav>
                                      </p:tavLst>
                                    </p:anim>
                                    <p:anim calcmode="lin" valueType="num">
                                      <p:cBhvr>
                                        <p:cTn id="31" dur="1000" fill="hold"/>
                                        <p:tgtEl>
                                          <p:spTgt spid="4198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19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86116" y="428604"/>
            <a:ext cx="2428892" cy="582594"/>
          </a:xfrm>
        </p:spPr>
        <p:txBody>
          <a:bodyPr>
            <a:normAutofit/>
          </a:bodyPr>
          <a:lstStyle/>
          <a:p>
            <a:r>
              <a:rPr lang="es-ES" sz="2000" dirty="0" smtClean="0"/>
              <a:t>POST-INTERVIEW</a:t>
            </a:r>
            <a:endParaRPr lang="es-ES" sz="2000" dirty="0"/>
          </a:p>
        </p:txBody>
      </p:sp>
      <p:graphicFrame>
        <p:nvGraphicFramePr>
          <p:cNvPr id="7" name="6 Tabla"/>
          <p:cNvGraphicFramePr>
            <a:graphicFrameLocks noGrp="1"/>
          </p:cNvGraphicFramePr>
          <p:nvPr/>
        </p:nvGraphicFramePr>
        <p:xfrm>
          <a:off x="357158" y="1071542"/>
          <a:ext cx="4143405" cy="2500336"/>
        </p:xfrm>
        <a:graphic>
          <a:graphicData uri="http://schemas.openxmlformats.org/drawingml/2006/table">
            <a:tbl>
              <a:tblPr/>
              <a:tblGrid>
                <a:gridCol w="1923803"/>
                <a:gridCol w="1573515"/>
                <a:gridCol w="646087"/>
              </a:tblGrid>
              <a:tr h="312542">
                <a:tc gridSpan="3">
                  <a:txBody>
                    <a:bodyPr/>
                    <a:lstStyle/>
                    <a:p>
                      <a:pPr algn="ctr">
                        <a:spcAft>
                          <a:spcPts val="0"/>
                        </a:spcAft>
                      </a:pPr>
                      <a:r>
                        <a:rPr lang="es-ES" sz="1500" b="1" dirty="0" smtClean="0">
                          <a:solidFill>
                            <a:srgbClr val="000000"/>
                          </a:solidFill>
                          <a:latin typeface="Calibri"/>
                          <a:ea typeface="Times New Roman"/>
                        </a:rPr>
                        <a:t>EXPERIMENTAL GROUP -</a:t>
                      </a:r>
                      <a:r>
                        <a:rPr lang="es-ES" sz="1500" b="1" baseline="0" dirty="0" smtClean="0">
                          <a:solidFill>
                            <a:srgbClr val="000000"/>
                          </a:solidFill>
                          <a:latin typeface="Calibri"/>
                          <a:ea typeface="Times New Roman"/>
                        </a:rPr>
                        <a:t> </a:t>
                      </a:r>
                      <a:r>
                        <a:rPr lang="es-ES" sz="1500" b="1" dirty="0" smtClean="0">
                          <a:solidFill>
                            <a:srgbClr val="000000"/>
                          </a:solidFill>
                          <a:latin typeface="Calibri"/>
                          <a:ea typeface="Times New Roman"/>
                        </a:rPr>
                        <a:t>TOTAL </a:t>
                      </a:r>
                      <a:r>
                        <a:rPr lang="es-ES" sz="1500" b="1" dirty="0">
                          <a:solidFill>
                            <a:srgbClr val="000000"/>
                          </a:solidFill>
                          <a:latin typeface="Calibri"/>
                          <a:ea typeface="Times New Roman"/>
                        </a:rPr>
                        <a:t>BY SCORES</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12542">
                <a:tc>
                  <a:txBody>
                    <a:bodyPr/>
                    <a:lstStyle/>
                    <a:p>
                      <a:pPr algn="ctr">
                        <a:spcAft>
                          <a:spcPts val="0"/>
                        </a:spcAft>
                      </a:pPr>
                      <a:r>
                        <a:rPr lang="es-ES" sz="1500" b="1" dirty="0">
                          <a:solidFill>
                            <a:srgbClr val="000000"/>
                          </a:solidFill>
                          <a:latin typeface="Calibri"/>
                          <a:ea typeface="Times New Roman"/>
                        </a:rPr>
                        <a:t>SCORE</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000000"/>
                          </a:solidFill>
                          <a:latin typeface="Calibri"/>
                          <a:ea typeface="Times New Roman"/>
                        </a:rPr>
                        <a:t>QUANTITY</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a:solidFill>
                            <a:srgbClr val="000000"/>
                          </a:solidFill>
                          <a:latin typeface="Calibri"/>
                          <a:ea typeface="Times New Roman"/>
                        </a:rPr>
                        <a:t>%</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000000"/>
                          </a:solidFill>
                          <a:latin typeface="Calibri"/>
                          <a:ea typeface="Times New Roman"/>
                        </a:rPr>
                        <a:t>FROM 4 TO 5</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solidFill>
                            <a:srgbClr val="000000"/>
                          </a:solidFill>
                          <a:latin typeface="Calibri"/>
                          <a:ea typeface="Times New Roman"/>
                        </a:rPr>
                        <a:t>4</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solidFill>
                            <a:srgbClr val="000000"/>
                          </a:solidFill>
                          <a:latin typeface="Calibri"/>
                          <a:ea typeface="Times New Roman"/>
                        </a:rPr>
                        <a:t>10,0</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FF0000"/>
                          </a:solidFill>
                          <a:latin typeface="Calibri"/>
                          <a:ea typeface="Times New Roman"/>
                        </a:rPr>
                        <a:t>FROM 3 TO 4</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FF0000"/>
                          </a:solidFill>
                          <a:latin typeface="Calibri"/>
                          <a:ea typeface="Times New Roman"/>
                        </a:rPr>
                        <a:t>15</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FF0000"/>
                          </a:solidFill>
                          <a:latin typeface="Calibri"/>
                          <a:ea typeface="Times New Roman"/>
                        </a:rPr>
                        <a:t>37,5</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000000"/>
                          </a:solidFill>
                          <a:latin typeface="Calibri"/>
                          <a:ea typeface="Times New Roman"/>
                        </a:rPr>
                        <a:t>FROM 2 TO 3</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solidFill>
                            <a:srgbClr val="000000"/>
                          </a:solidFill>
                          <a:latin typeface="Calibri"/>
                          <a:ea typeface="Times New Roman"/>
                        </a:rPr>
                        <a:t>14</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solidFill>
                            <a:srgbClr val="000000"/>
                          </a:solidFill>
                          <a:latin typeface="Calibri"/>
                          <a:ea typeface="Times New Roman"/>
                        </a:rPr>
                        <a:t>35,0</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000000"/>
                          </a:solidFill>
                          <a:latin typeface="Calibri"/>
                          <a:ea typeface="Times New Roman"/>
                        </a:rPr>
                        <a:t>FROM 1 TO 2</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solidFill>
                            <a:srgbClr val="000000"/>
                          </a:solidFill>
                          <a:latin typeface="Calibri"/>
                          <a:ea typeface="Times New Roman"/>
                        </a:rPr>
                        <a:t>7</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dirty="0">
                          <a:solidFill>
                            <a:srgbClr val="000000"/>
                          </a:solidFill>
                          <a:latin typeface="Calibri"/>
                          <a:ea typeface="Times New Roman"/>
                        </a:rPr>
                        <a:t>17,5</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FF0000"/>
                          </a:solidFill>
                          <a:latin typeface="Calibri"/>
                          <a:ea typeface="Times New Roman"/>
                        </a:rPr>
                        <a:t>FORM 0 TO 1</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FF0000"/>
                          </a:solidFill>
                          <a:latin typeface="Calibri"/>
                          <a:ea typeface="Times New Roman"/>
                        </a:rPr>
                        <a:t>0,0</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000000"/>
                          </a:solidFill>
                          <a:latin typeface="Calibri"/>
                          <a:ea typeface="Times New Roman"/>
                        </a:rPr>
                        <a:t> </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a:solidFill>
                            <a:srgbClr val="000000"/>
                          </a:solidFill>
                          <a:latin typeface="Calibri"/>
                          <a:ea typeface="Times New Roman"/>
                        </a:rPr>
                        <a:t>40</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000000"/>
                          </a:solidFill>
                          <a:latin typeface="Calibri"/>
                          <a:ea typeface="Times New Roman"/>
                        </a:rPr>
                        <a:t>100</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4714876" y="1071546"/>
          <a:ext cx="4071966" cy="2500336"/>
        </p:xfrm>
        <a:graphic>
          <a:graphicData uri="http://schemas.openxmlformats.org/drawingml/2006/table">
            <a:tbl>
              <a:tblPr/>
              <a:tblGrid>
                <a:gridCol w="1890556"/>
                <a:gridCol w="1546544"/>
                <a:gridCol w="634866"/>
              </a:tblGrid>
              <a:tr h="312542">
                <a:tc gridSpan="3">
                  <a:txBody>
                    <a:bodyPr/>
                    <a:lstStyle/>
                    <a:p>
                      <a:pPr algn="ctr">
                        <a:spcAft>
                          <a:spcPts val="0"/>
                        </a:spcAft>
                      </a:pPr>
                      <a:r>
                        <a:rPr lang="es-ES" sz="1500" b="1" dirty="0" smtClean="0">
                          <a:solidFill>
                            <a:srgbClr val="000000"/>
                          </a:solidFill>
                          <a:latin typeface="Calibri"/>
                          <a:ea typeface="Times New Roman"/>
                        </a:rPr>
                        <a:t>CONTROL GROUP -  TOTAL </a:t>
                      </a:r>
                      <a:r>
                        <a:rPr lang="es-ES" sz="1500" b="1" dirty="0">
                          <a:solidFill>
                            <a:srgbClr val="000000"/>
                          </a:solidFill>
                          <a:latin typeface="Calibri"/>
                          <a:ea typeface="Times New Roman"/>
                        </a:rPr>
                        <a:t>BY SCORES</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12542">
                <a:tc>
                  <a:txBody>
                    <a:bodyPr/>
                    <a:lstStyle/>
                    <a:p>
                      <a:pPr algn="ctr">
                        <a:spcAft>
                          <a:spcPts val="0"/>
                        </a:spcAft>
                      </a:pPr>
                      <a:r>
                        <a:rPr lang="es-ES" sz="1500" b="1" dirty="0">
                          <a:solidFill>
                            <a:srgbClr val="000000"/>
                          </a:solidFill>
                          <a:latin typeface="Calibri"/>
                          <a:ea typeface="Times New Roman"/>
                        </a:rPr>
                        <a:t>SCORE</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500" b="1" dirty="0">
                          <a:solidFill>
                            <a:srgbClr val="000000"/>
                          </a:solidFill>
                          <a:latin typeface="Calibri"/>
                          <a:ea typeface="Times New Roman"/>
                        </a:rPr>
                        <a:t>QUANTITY</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a:solidFill>
                            <a:srgbClr val="000000"/>
                          </a:solidFill>
                          <a:latin typeface="Calibri"/>
                          <a:ea typeface="Times New Roman"/>
                        </a:rPr>
                        <a:t>%</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FF0000"/>
                          </a:solidFill>
                          <a:latin typeface="Calibri"/>
                          <a:ea typeface="Times New Roman"/>
                        </a:rPr>
                        <a:t>FROM 4 TO 5</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b="1" dirty="0">
                          <a:solidFill>
                            <a:srgbClr val="FF0000"/>
                          </a:solidFill>
                          <a:latin typeface="Calibri"/>
                          <a:ea typeface="Times New Roman"/>
                        </a:rPr>
                        <a:t>0</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000000"/>
                          </a:solidFill>
                          <a:latin typeface="Calibri"/>
                          <a:ea typeface="Times New Roman"/>
                        </a:rPr>
                        <a:t>FROM 3 TO 4</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solidFill>
                            <a:srgbClr val="000000"/>
                          </a:solidFill>
                          <a:latin typeface="Calibri"/>
                          <a:ea typeface="Times New Roman"/>
                        </a:rPr>
                        <a:t>5</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rPr>
                        <a:t>12,5</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FF0000"/>
                          </a:solidFill>
                          <a:latin typeface="Calibri"/>
                          <a:ea typeface="Times New Roman"/>
                        </a:rPr>
                        <a:t>FROM 2 TO 3</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dirty="0">
                          <a:solidFill>
                            <a:srgbClr val="FF0000"/>
                          </a:solidFill>
                          <a:latin typeface="Calibri"/>
                          <a:ea typeface="Times New Roman"/>
                        </a:rPr>
                        <a:t>21</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b="1" dirty="0">
                          <a:solidFill>
                            <a:srgbClr val="FF0000"/>
                          </a:solidFill>
                          <a:latin typeface="Calibri"/>
                          <a:ea typeface="Times New Roman"/>
                        </a:rPr>
                        <a:t>52,5</a:t>
                      </a:r>
                      <a:endParaRPr lang="es-ES" sz="1500" b="1" dirty="0">
                        <a:solidFill>
                          <a:srgbClr val="FF0000"/>
                        </a:solidFill>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000000"/>
                          </a:solidFill>
                          <a:latin typeface="Calibri"/>
                          <a:ea typeface="Times New Roman"/>
                        </a:rPr>
                        <a:t>FROM 1 TO 2</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solidFill>
                            <a:srgbClr val="000000"/>
                          </a:solidFill>
                          <a:latin typeface="Calibri"/>
                          <a:ea typeface="Times New Roman"/>
                        </a:rPr>
                        <a:t>11</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rPr>
                        <a:t>27,5</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b="1" dirty="0">
                          <a:solidFill>
                            <a:srgbClr val="000000"/>
                          </a:solidFill>
                          <a:latin typeface="Calibri"/>
                          <a:ea typeface="Times New Roman"/>
                        </a:rPr>
                        <a:t>FORM 0 TO 1</a:t>
                      </a:r>
                      <a:endParaRPr lang="es-ES" sz="15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a:solidFill>
                            <a:srgbClr val="000000"/>
                          </a:solidFill>
                          <a:latin typeface="Calibri"/>
                          <a:ea typeface="Times New Roman"/>
                        </a:rPr>
                        <a:t>3</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rPr>
                        <a:t>7,5</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42">
                <a:tc>
                  <a:txBody>
                    <a:bodyPr/>
                    <a:lstStyle/>
                    <a:p>
                      <a:pPr>
                        <a:spcAft>
                          <a:spcPts val="0"/>
                        </a:spcAft>
                      </a:pPr>
                      <a:r>
                        <a:rPr lang="es-ES" sz="1500" dirty="0">
                          <a:solidFill>
                            <a:srgbClr val="000000"/>
                          </a:solidFill>
                          <a:latin typeface="Calibri"/>
                          <a:ea typeface="Times New Roman"/>
                        </a:rPr>
                        <a:t> </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a:solidFill>
                            <a:srgbClr val="000000"/>
                          </a:solidFill>
                          <a:latin typeface="Calibri"/>
                          <a:ea typeface="Times New Roman"/>
                        </a:rPr>
                        <a:t>40</a:t>
                      </a:r>
                      <a:endParaRPr lang="es-ES"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b="1" dirty="0">
                          <a:solidFill>
                            <a:srgbClr val="000000"/>
                          </a:solidFill>
                          <a:latin typeface="Calibri"/>
                          <a:ea typeface="Times New Roman"/>
                        </a:rPr>
                        <a:t>100</a:t>
                      </a:r>
                      <a:endParaRPr lang="es-ES"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4037" name="Gráfico 11"/>
          <p:cNvPicPr>
            <a:picLocks noChangeArrowheads="1"/>
          </p:cNvPicPr>
          <p:nvPr/>
        </p:nvPicPr>
        <p:blipFill>
          <a:blip r:embed="rId2" cstate="print"/>
          <a:srcRect l="16667" t="3271" r="12564" b="3271"/>
          <a:stretch>
            <a:fillRect/>
          </a:stretch>
        </p:blipFill>
        <p:spPr bwMode="auto">
          <a:xfrm>
            <a:off x="571472" y="3929066"/>
            <a:ext cx="3786214" cy="2714644"/>
          </a:xfrm>
          <a:prstGeom prst="rect">
            <a:avLst/>
          </a:prstGeom>
          <a:noFill/>
          <a:ln w="9525">
            <a:noFill/>
            <a:miter lim="800000"/>
            <a:headEnd/>
            <a:tailEnd/>
          </a:ln>
        </p:spPr>
      </p:pic>
      <p:pic>
        <p:nvPicPr>
          <p:cNvPr id="44038" name="Gráfico 12"/>
          <p:cNvPicPr>
            <a:picLocks noChangeArrowheads="1"/>
          </p:cNvPicPr>
          <p:nvPr/>
        </p:nvPicPr>
        <p:blipFill>
          <a:blip r:embed="rId3" cstate="print"/>
          <a:srcRect l="16095" t="4289" r="14513" b="2765"/>
          <a:stretch>
            <a:fillRect/>
          </a:stretch>
        </p:blipFill>
        <p:spPr bwMode="auto">
          <a:xfrm>
            <a:off x="5000628" y="3857628"/>
            <a:ext cx="3571900" cy="278608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4037"/>
                                        </p:tgtEl>
                                        <p:attrNameLst>
                                          <p:attrName>style.visibility</p:attrName>
                                        </p:attrNameLst>
                                      </p:cBhvr>
                                      <p:to>
                                        <p:strVal val="visible"/>
                                      </p:to>
                                    </p:set>
                                    <p:anim calcmode="lin" valueType="num">
                                      <p:cBhvr>
                                        <p:cTn id="23" dur="1000" fill="hold"/>
                                        <p:tgtEl>
                                          <p:spTgt spid="44037"/>
                                        </p:tgtEl>
                                        <p:attrNameLst>
                                          <p:attrName>ppt_w</p:attrName>
                                        </p:attrNameLst>
                                      </p:cBhvr>
                                      <p:tavLst>
                                        <p:tav tm="0">
                                          <p:val>
                                            <p:fltVal val="0"/>
                                          </p:val>
                                        </p:tav>
                                        <p:tav tm="100000">
                                          <p:val>
                                            <p:strVal val="#ppt_w"/>
                                          </p:val>
                                        </p:tav>
                                      </p:tavLst>
                                    </p:anim>
                                    <p:anim calcmode="lin" valueType="num">
                                      <p:cBhvr>
                                        <p:cTn id="24" dur="1000" fill="hold"/>
                                        <p:tgtEl>
                                          <p:spTgt spid="44037"/>
                                        </p:tgtEl>
                                        <p:attrNameLst>
                                          <p:attrName>ppt_h</p:attrName>
                                        </p:attrNameLst>
                                      </p:cBhvr>
                                      <p:tavLst>
                                        <p:tav tm="0">
                                          <p:val>
                                            <p:fltVal val="0"/>
                                          </p:val>
                                        </p:tav>
                                        <p:tav tm="100000">
                                          <p:val>
                                            <p:strVal val="#ppt_h"/>
                                          </p:val>
                                        </p:tav>
                                      </p:tavLst>
                                    </p:anim>
                                    <p:anim calcmode="lin" valueType="num">
                                      <p:cBhvr>
                                        <p:cTn id="25"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0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44038"/>
                                        </p:tgtEl>
                                        <p:attrNameLst>
                                          <p:attrName>style.visibility</p:attrName>
                                        </p:attrNameLst>
                                      </p:cBhvr>
                                      <p:to>
                                        <p:strVal val="visible"/>
                                      </p:to>
                                    </p:set>
                                    <p:anim calcmode="lin" valueType="num">
                                      <p:cBhvr>
                                        <p:cTn id="39" dur="1000" fill="hold"/>
                                        <p:tgtEl>
                                          <p:spTgt spid="44038"/>
                                        </p:tgtEl>
                                        <p:attrNameLst>
                                          <p:attrName>ppt_w</p:attrName>
                                        </p:attrNameLst>
                                      </p:cBhvr>
                                      <p:tavLst>
                                        <p:tav tm="0">
                                          <p:val>
                                            <p:fltVal val="0"/>
                                          </p:val>
                                        </p:tav>
                                        <p:tav tm="100000">
                                          <p:val>
                                            <p:strVal val="#ppt_w"/>
                                          </p:val>
                                        </p:tav>
                                      </p:tavLst>
                                    </p:anim>
                                    <p:anim calcmode="lin" valueType="num">
                                      <p:cBhvr>
                                        <p:cTn id="40" dur="1000" fill="hold"/>
                                        <p:tgtEl>
                                          <p:spTgt spid="44038"/>
                                        </p:tgtEl>
                                        <p:attrNameLst>
                                          <p:attrName>ppt_h</p:attrName>
                                        </p:attrNameLst>
                                      </p:cBhvr>
                                      <p:tavLst>
                                        <p:tav tm="0">
                                          <p:val>
                                            <p:fltVal val="0"/>
                                          </p:val>
                                        </p:tav>
                                        <p:tav tm="100000">
                                          <p:val>
                                            <p:strVal val="#ppt_h"/>
                                          </p:val>
                                        </p:tav>
                                      </p:tavLst>
                                    </p:anim>
                                    <p:anim calcmode="lin" valueType="num">
                                      <p:cBhvr>
                                        <p:cTn id="41" dur="1000" fill="hold"/>
                                        <p:tgtEl>
                                          <p:spTgt spid="4403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40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áfico 1"/>
          <p:cNvPicPr>
            <a:picLocks noChangeArrowheads="1"/>
          </p:cNvPicPr>
          <p:nvPr/>
        </p:nvPicPr>
        <p:blipFill>
          <a:blip r:embed="rId2" cstate="print">
            <a:lum bright="-11000"/>
          </a:blip>
          <a:srcRect b="-82"/>
          <a:stretch>
            <a:fillRect/>
          </a:stretch>
        </p:blipFill>
        <p:spPr bwMode="auto">
          <a:xfrm>
            <a:off x="285720" y="642918"/>
            <a:ext cx="4214842" cy="3000396"/>
          </a:xfrm>
          <a:prstGeom prst="rect">
            <a:avLst/>
          </a:prstGeom>
          <a:noFill/>
          <a:ln w="9525">
            <a:noFill/>
            <a:miter lim="800000"/>
            <a:headEnd/>
            <a:tailEnd/>
          </a:ln>
        </p:spPr>
      </p:pic>
      <p:sp>
        <p:nvSpPr>
          <p:cNvPr id="10" name="9 CuadroTexto"/>
          <p:cNvSpPr txBox="1"/>
          <p:nvPr/>
        </p:nvSpPr>
        <p:spPr>
          <a:xfrm>
            <a:off x="2000232" y="285728"/>
            <a:ext cx="5700600" cy="369332"/>
          </a:xfrm>
          <a:prstGeom prst="rect">
            <a:avLst/>
          </a:prstGeom>
          <a:noFill/>
        </p:spPr>
        <p:txBody>
          <a:bodyPr wrap="none" rtlCol="0">
            <a:spAutoFit/>
          </a:bodyPr>
          <a:lstStyle/>
          <a:p>
            <a:r>
              <a:rPr lang="es-ES" b="1" dirty="0" smtClean="0"/>
              <a:t>FINAL RESULTS - COMPARISON OF BOTH GROUPS</a:t>
            </a:r>
            <a:endParaRPr lang="es-ES" b="1" dirty="0"/>
          </a:p>
        </p:txBody>
      </p:sp>
      <p:pic>
        <p:nvPicPr>
          <p:cNvPr id="12" name="Gráfico 2"/>
          <p:cNvPicPr>
            <a:picLocks noChangeArrowheads="1"/>
          </p:cNvPicPr>
          <p:nvPr/>
        </p:nvPicPr>
        <p:blipFill>
          <a:blip r:embed="rId3" cstate="print">
            <a:lum bright="-10000"/>
          </a:blip>
          <a:srcRect/>
          <a:stretch>
            <a:fillRect/>
          </a:stretch>
        </p:blipFill>
        <p:spPr bwMode="auto">
          <a:xfrm>
            <a:off x="4643438" y="642918"/>
            <a:ext cx="4357718" cy="3000396"/>
          </a:xfrm>
          <a:prstGeom prst="rect">
            <a:avLst/>
          </a:prstGeom>
          <a:noFill/>
          <a:ln w="9525">
            <a:noFill/>
            <a:miter lim="800000"/>
            <a:headEnd/>
            <a:tailEnd/>
          </a:ln>
        </p:spPr>
      </p:pic>
      <p:pic>
        <p:nvPicPr>
          <p:cNvPr id="14" name="Gráfico 1"/>
          <p:cNvPicPr>
            <a:picLocks noChangeArrowheads="1"/>
          </p:cNvPicPr>
          <p:nvPr/>
        </p:nvPicPr>
        <p:blipFill>
          <a:blip r:embed="rId4" cstate="print">
            <a:lum bright="-13000"/>
          </a:blip>
          <a:srcRect/>
          <a:stretch>
            <a:fillRect/>
          </a:stretch>
        </p:blipFill>
        <p:spPr bwMode="auto">
          <a:xfrm>
            <a:off x="2428860" y="3714752"/>
            <a:ext cx="4572032" cy="3071810"/>
          </a:xfrm>
          <a:prstGeom prst="rect">
            <a:avLst/>
          </a:prstGeom>
          <a:noFill/>
          <a:ln w="9525">
            <a:noFill/>
            <a:miter lim="800000"/>
            <a:headEnd/>
            <a:tailEnd/>
          </a:ln>
        </p:spPr>
      </p:pic>
      <p:sp>
        <p:nvSpPr>
          <p:cNvPr id="15" name="14 CuadroTexto"/>
          <p:cNvSpPr txBox="1"/>
          <p:nvPr/>
        </p:nvSpPr>
        <p:spPr>
          <a:xfrm>
            <a:off x="1214414" y="1714488"/>
            <a:ext cx="571504" cy="246221"/>
          </a:xfrm>
          <a:prstGeom prst="rect">
            <a:avLst/>
          </a:prstGeom>
          <a:noFill/>
        </p:spPr>
        <p:txBody>
          <a:bodyPr wrap="square" rtlCol="0">
            <a:spAutoFit/>
          </a:bodyPr>
          <a:lstStyle/>
          <a:p>
            <a:r>
              <a:rPr lang="es-ES" sz="1000" b="1" dirty="0" smtClean="0">
                <a:solidFill>
                  <a:schemeClr val="accent2"/>
                </a:solidFill>
              </a:rPr>
              <a:t>1.43</a:t>
            </a:r>
            <a:endParaRPr lang="es-ES" sz="1000" b="1" dirty="0">
              <a:solidFill>
                <a:schemeClr val="accent2"/>
              </a:solidFill>
            </a:endParaRPr>
          </a:p>
        </p:txBody>
      </p:sp>
      <p:sp>
        <p:nvSpPr>
          <p:cNvPr id="16" name="15 CuadroTexto"/>
          <p:cNvSpPr txBox="1"/>
          <p:nvPr/>
        </p:nvSpPr>
        <p:spPr>
          <a:xfrm>
            <a:off x="2643174" y="1857364"/>
            <a:ext cx="571504" cy="246221"/>
          </a:xfrm>
          <a:prstGeom prst="rect">
            <a:avLst/>
          </a:prstGeom>
          <a:noFill/>
        </p:spPr>
        <p:txBody>
          <a:bodyPr wrap="square" rtlCol="0">
            <a:spAutoFit/>
          </a:bodyPr>
          <a:lstStyle/>
          <a:p>
            <a:r>
              <a:rPr lang="es-ES" sz="1000" b="1" dirty="0" smtClean="0">
                <a:solidFill>
                  <a:schemeClr val="accent2"/>
                </a:solidFill>
              </a:rPr>
              <a:t>0.64</a:t>
            </a:r>
            <a:endParaRPr lang="es-ES" sz="1000" b="1" dirty="0">
              <a:solidFill>
                <a:schemeClr val="accent2"/>
              </a:solidFill>
            </a:endParaRPr>
          </a:p>
        </p:txBody>
      </p:sp>
      <p:sp>
        <p:nvSpPr>
          <p:cNvPr id="18" name="17 CuadroTexto"/>
          <p:cNvSpPr txBox="1"/>
          <p:nvPr/>
        </p:nvSpPr>
        <p:spPr>
          <a:xfrm>
            <a:off x="4857752" y="4857760"/>
            <a:ext cx="571504" cy="246221"/>
          </a:xfrm>
          <a:prstGeom prst="rect">
            <a:avLst/>
          </a:prstGeom>
          <a:noFill/>
        </p:spPr>
        <p:txBody>
          <a:bodyPr wrap="square" rtlCol="0">
            <a:spAutoFit/>
          </a:bodyPr>
          <a:lstStyle/>
          <a:p>
            <a:r>
              <a:rPr lang="es-ES" sz="1000" b="1" dirty="0" smtClean="0">
                <a:solidFill>
                  <a:schemeClr val="accent2"/>
                </a:solidFill>
              </a:rPr>
              <a:t>0.03</a:t>
            </a:r>
            <a:endParaRPr lang="es-ES" sz="1000" b="1" dirty="0">
              <a:solidFill>
                <a:schemeClr val="accent2"/>
              </a:solidFill>
            </a:endParaRPr>
          </a:p>
        </p:txBody>
      </p:sp>
      <p:sp>
        <p:nvSpPr>
          <p:cNvPr id="19" name="18 CuadroTexto"/>
          <p:cNvSpPr txBox="1"/>
          <p:nvPr/>
        </p:nvSpPr>
        <p:spPr>
          <a:xfrm>
            <a:off x="3428992" y="5072074"/>
            <a:ext cx="571504" cy="246221"/>
          </a:xfrm>
          <a:prstGeom prst="rect">
            <a:avLst/>
          </a:prstGeom>
          <a:noFill/>
        </p:spPr>
        <p:txBody>
          <a:bodyPr wrap="square" rtlCol="0">
            <a:spAutoFit/>
          </a:bodyPr>
          <a:lstStyle/>
          <a:p>
            <a:r>
              <a:rPr lang="es-ES" sz="1000" b="1" dirty="0" smtClean="0">
                <a:solidFill>
                  <a:schemeClr val="accent2"/>
                </a:solidFill>
              </a:rPr>
              <a:t>0.36</a:t>
            </a:r>
            <a:endParaRPr lang="es-ES" sz="1000" b="1" dirty="0">
              <a:solidFill>
                <a:schemeClr val="accent2"/>
              </a:solidFill>
            </a:endParaRPr>
          </a:p>
        </p:txBody>
      </p:sp>
      <p:sp>
        <p:nvSpPr>
          <p:cNvPr id="20" name="19 CuadroTexto"/>
          <p:cNvSpPr txBox="1"/>
          <p:nvPr/>
        </p:nvSpPr>
        <p:spPr>
          <a:xfrm>
            <a:off x="6643702" y="1643050"/>
            <a:ext cx="571504" cy="246221"/>
          </a:xfrm>
          <a:prstGeom prst="rect">
            <a:avLst/>
          </a:prstGeom>
          <a:noFill/>
        </p:spPr>
        <p:txBody>
          <a:bodyPr wrap="square" rtlCol="0">
            <a:spAutoFit/>
          </a:bodyPr>
          <a:lstStyle/>
          <a:p>
            <a:r>
              <a:rPr lang="es-ES" sz="1000" b="1" dirty="0" smtClean="0">
                <a:solidFill>
                  <a:schemeClr val="accent2"/>
                </a:solidFill>
              </a:rPr>
              <a:t>0.03</a:t>
            </a:r>
            <a:endParaRPr lang="es-ES" sz="1000" b="1" dirty="0">
              <a:solidFill>
                <a:schemeClr val="accent2"/>
              </a:solidFill>
            </a:endParaRPr>
          </a:p>
        </p:txBody>
      </p:sp>
      <p:sp>
        <p:nvSpPr>
          <p:cNvPr id="21" name="20 CuadroTexto"/>
          <p:cNvSpPr txBox="1"/>
          <p:nvPr/>
        </p:nvSpPr>
        <p:spPr>
          <a:xfrm>
            <a:off x="5214942" y="1928802"/>
            <a:ext cx="571504" cy="246221"/>
          </a:xfrm>
          <a:prstGeom prst="rect">
            <a:avLst/>
          </a:prstGeom>
          <a:noFill/>
        </p:spPr>
        <p:txBody>
          <a:bodyPr wrap="square" rtlCol="0">
            <a:spAutoFit/>
          </a:bodyPr>
          <a:lstStyle/>
          <a:p>
            <a:r>
              <a:rPr lang="es-ES" sz="1000" b="1" dirty="0" smtClean="0">
                <a:solidFill>
                  <a:schemeClr val="accent2"/>
                </a:solidFill>
              </a:rPr>
              <a:t>0.43</a:t>
            </a:r>
            <a:endParaRPr lang="es-ES" sz="1000" b="1" dirty="0">
              <a:solidFill>
                <a:schemeClr val="accent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1000" fill="hold"/>
                                        <p:tgtEl>
                                          <p:spTgt spid="10242"/>
                                        </p:tgtEl>
                                        <p:attrNameLst>
                                          <p:attrName>ppt_w</p:attrName>
                                        </p:attrNameLst>
                                      </p:cBhvr>
                                      <p:tavLst>
                                        <p:tav tm="0">
                                          <p:val>
                                            <p:fltVal val="0"/>
                                          </p:val>
                                        </p:tav>
                                        <p:tav tm="100000">
                                          <p:val>
                                            <p:strVal val="#ppt_w"/>
                                          </p:val>
                                        </p:tav>
                                      </p:tavLst>
                                    </p:anim>
                                    <p:anim calcmode="lin" valueType="num">
                                      <p:cBhvr>
                                        <p:cTn id="16" dur="1000" fill="hold"/>
                                        <p:tgtEl>
                                          <p:spTgt spid="10242"/>
                                        </p:tgtEl>
                                        <p:attrNameLst>
                                          <p:attrName>ppt_h</p:attrName>
                                        </p:attrNameLst>
                                      </p:cBhvr>
                                      <p:tavLst>
                                        <p:tav tm="0">
                                          <p:val>
                                            <p:fltVal val="0"/>
                                          </p:val>
                                        </p:tav>
                                        <p:tav tm="100000">
                                          <p:val>
                                            <p:strVal val="#ppt_h"/>
                                          </p:val>
                                        </p:tav>
                                      </p:tavLst>
                                    </p:anim>
                                    <p:anim calcmode="lin" valueType="num">
                                      <p:cBhvr>
                                        <p:cTn id="17"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42"/>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6"/>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1"/>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0"/>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4"/>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9"/>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571736" y="2285992"/>
            <a:ext cx="3500462"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300" b="1" dirty="0" smtClean="0">
                <a:solidFill>
                  <a:schemeClr val="tx1"/>
                </a:solidFill>
              </a:rPr>
              <a:t>SRL AND THE ENGLISH SPEAKING SKILL</a:t>
            </a:r>
            <a:endParaRPr lang="es-ES" sz="2300" b="1" dirty="0">
              <a:solidFill>
                <a:schemeClr val="tx1"/>
              </a:solidFill>
            </a:endParaRPr>
          </a:p>
        </p:txBody>
      </p:sp>
      <p:sp>
        <p:nvSpPr>
          <p:cNvPr id="5" name="4 Rectángulo"/>
          <p:cNvSpPr/>
          <p:nvPr/>
        </p:nvSpPr>
        <p:spPr>
          <a:xfrm>
            <a:off x="71406" y="2500306"/>
            <a:ext cx="2286016" cy="1071570"/>
          </a:xfrm>
          <a:prstGeom prst="rect">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dirty="0" smtClean="0">
                <a:solidFill>
                  <a:schemeClr val="tx1"/>
                </a:solidFill>
              </a:rPr>
              <a:t>PART FIVE</a:t>
            </a:r>
          </a:p>
          <a:p>
            <a:pPr algn="ctr"/>
            <a:r>
              <a:rPr lang="es-ES" sz="2500" dirty="0" smtClean="0"/>
              <a:t>PROPOSAL</a:t>
            </a:r>
            <a:endParaRPr lang="es-ES" sz="2500" dirty="0"/>
          </a:p>
        </p:txBody>
      </p:sp>
      <p:sp>
        <p:nvSpPr>
          <p:cNvPr id="6" name="5 Rectángulo"/>
          <p:cNvSpPr/>
          <p:nvPr/>
        </p:nvSpPr>
        <p:spPr>
          <a:xfrm>
            <a:off x="1071538" y="4643446"/>
            <a:ext cx="3429024" cy="1500198"/>
          </a:xfrm>
          <a:prstGeom prst="rect">
            <a:avLst/>
          </a:prstGeom>
          <a:solidFill>
            <a:schemeClr val="accent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300" dirty="0" smtClean="0">
                <a:solidFill>
                  <a:schemeClr val="tx1"/>
                </a:solidFill>
              </a:rPr>
              <a:t>PART FOUR</a:t>
            </a:r>
          </a:p>
          <a:p>
            <a:pPr algn="ctr"/>
            <a:r>
              <a:rPr lang="es-ES" sz="2300" dirty="0" smtClean="0"/>
              <a:t>ANALYSIS AND INTERPRETATION OF DATA</a:t>
            </a:r>
            <a:endParaRPr lang="es-ES" sz="2300" dirty="0"/>
          </a:p>
        </p:txBody>
      </p:sp>
      <p:sp>
        <p:nvSpPr>
          <p:cNvPr id="7" name="6 Rectángulo"/>
          <p:cNvSpPr/>
          <p:nvPr/>
        </p:nvSpPr>
        <p:spPr>
          <a:xfrm>
            <a:off x="5143504" y="4857760"/>
            <a:ext cx="3143272" cy="1200152"/>
          </a:xfrm>
          <a:prstGeom prst="rect">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dirty="0" smtClean="0">
                <a:solidFill>
                  <a:schemeClr val="tx1"/>
                </a:solidFill>
              </a:rPr>
              <a:t>PART THREE</a:t>
            </a:r>
          </a:p>
          <a:p>
            <a:pPr algn="ctr"/>
            <a:r>
              <a:rPr lang="es-ES" sz="2500" dirty="0" smtClean="0"/>
              <a:t>METHODOLOGICAL DESIGN</a:t>
            </a:r>
            <a:endParaRPr lang="es-ES" sz="2500" dirty="0"/>
          </a:p>
        </p:txBody>
      </p:sp>
      <p:sp>
        <p:nvSpPr>
          <p:cNvPr id="8" name="7 Rectángulo"/>
          <p:cNvSpPr/>
          <p:nvPr/>
        </p:nvSpPr>
        <p:spPr>
          <a:xfrm>
            <a:off x="2714612" y="285728"/>
            <a:ext cx="3500462" cy="1285884"/>
          </a:xfrm>
          <a:prstGeom prst="rect">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dirty="0" smtClean="0">
                <a:solidFill>
                  <a:schemeClr val="tx1"/>
                </a:solidFill>
              </a:rPr>
              <a:t>PART ONE</a:t>
            </a:r>
          </a:p>
          <a:p>
            <a:pPr algn="ctr"/>
            <a:r>
              <a:rPr lang="es-ES" sz="2500" dirty="0" smtClean="0"/>
              <a:t>RESEARCH PROBLEM</a:t>
            </a:r>
            <a:endParaRPr lang="es-ES" sz="2500" dirty="0"/>
          </a:p>
        </p:txBody>
      </p:sp>
      <p:sp>
        <p:nvSpPr>
          <p:cNvPr id="9" name="8 Rectángulo"/>
          <p:cNvSpPr/>
          <p:nvPr/>
        </p:nvSpPr>
        <p:spPr>
          <a:xfrm>
            <a:off x="6286512" y="2428868"/>
            <a:ext cx="2714644" cy="1428760"/>
          </a:xfrm>
          <a:prstGeom prst="rect">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dirty="0" smtClean="0">
                <a:solidFill>
                  <a:schemeClr val="tx1"/>
                </a:solidFill>
              </a:rPr>
              <a:t>PART TWO</a:t>
            </a:r>
          </a:p>
          <a:p>
            <a:pPr algn="ctr"/>
            <a:r>
              <a:rPr lang="es-ES" sz="2300" dirty="0" smtClean="0"/>
              <a:t>THEORETICAL FRAMEWORK AND HYPOTHESIS</a:t>
            </a:r>
            <a:endParaRPr lang="es-ES" sz="2300" dirty="0"/>
          </a:p>
        </p:txBody>
      </p:sp>
      <p:cxnSp>
        <p:nvCxnSpPr>
          <p:cNvPr id="11" name="10 Conector recto de flecha"/>
          <p:cNvCxnSpPr/>
          <p:nvPr/>
        </p:nvCxnSpPr>
        <p:spPr>
          <a:xfrm rot="16200000" flipV="1">
            <a:off x="4000496" y="1928801"/>
            <a:ext cx="571504"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16200000" flipH="1">
            <a:off x="6072199" y="1785928"/>
            <a:ext cx="714378" cy="4286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16200000" flipV="1">
            <a:off x="1643041" y="3929067"/>
            <a:ext cx="928696" cy="3571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10800000">
            <a:off x="4572002" y="5499113"/>
            <a:ext cx="50006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5400000">
            <a:off x="6086483" y="4200533"/>
            <a:ext cx="928694" cy="3857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5400000" flipH="1" flipV="1">
            <a:off x="1893075" y="1678769"/>
            <a:ext cx="857256" cy="64294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par>
                                <p:cTn id="48" presetID="22" presetClass="entr" presetSubtype="4"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a:spLocks noGrp="1"/>
          </p:cNvSpPr>
          <p:nvPr>
            <p:ph idx="1"/>
          </p:nvPr>
        </p:nvSpPr>
        <p:spPr>
          <a:xfrm>
            <a:off x="500034" y="428604"/>
            <a:ext cx="8229600" cy="5929354"/>
          </a:xfrm>
        </p:spPr>
        <p:txBody>
          <a:bodyPr>
            <a:normAutofit/>
          </a:bodyPr>
          <a:lstStyle/>
          <a:p>
            <a:pPr algn="just">
              <a:buNone/>
            </a:pPr>
            <a:r>
              <a:rPr lang="en-GB" sz="2800" b="1" dirty="0" smtClean="0">
                <a:solidFill>
                  <a:schemeClr val="bg2">
                    <a:lumMod val="50000"/>
                  </a:schemeClr>
                </a:solidFill>
              </a:rPr>
              <a:t>Conclusion</a:t>
            </a:r>
          </a:p>
          <a:p>
            <a:pPr algn="just"/>
            <a:r>
              <a:rPr lang="en-US" sz="2800" dirty="0" smtClean="0"/>
              <a:t>The self-regulated learning was accepted by students and they developed a positive interest in learning English.</a:t>
            </a:r>
          </a:p>
          <a:p>
            <a:pPr algn="just">
              <a:buNone/>
            </a:pPr>
            <a:endParaRPr lang="es-ES" sz="2800" dirty="0" smtClean="0"/>
          </a:p>
          <a:p>
            <a:pPr algn="just">
              <a:buNone/>
            </a:pPr>
            <a:endParaRPr lang="es-ES" sz="2800" dirty="0" smtClean="0"/>
          </a:p>
          <a:p>
            <a:pPr algn="just">
              <a:buNone/>
            </a:pPr>
            <a:r>
              <a:rPr lang="en-GB" sz="2800" b="1" dirty="0" smtClean="0">
                <a:solidFill>
                  <a:schemeClr val="bg2">
                    <a:lumMod val="50000"/>
                  </a:schemeClr>
                </a:solidFill>
              </a:rPr>
              <a:t>Recommendation</a:t>
            </a:r>
          </a:p>
          <a:p>
            <a:pPr algn="just"/>
            <a:r>
              <a:rPr lang="en-US" sz="2800" dirty="0" smtClean="0"/>
              <a:t>The school should apply the SRL in order to develop the speaking skill, due to the fact that this kind of learning was accepted by the students and it brought about good results.</a:t>
            </a:r>
          </a:p>
          <a:p>
            <a:endParaRPr lang="es-E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2708920"/>
            <a:ext cx="7848872" cy="2592288"/>
          </a:xfrm>
        </p:spPr>
        <p:txBody>
          <a:bodyPr>
            <a:normAutofit/>
          </a:bodyPr>
          <a:lstStyle/>
          <a:p>
            <a:pPr algn="ctr">
              <a:buNone/>
            </a:pPr>
            <a:r>
              <a:rPr lang="en-US" sz="3000" dirty="0" smtClean="0">
                <a:solidFill>
                  <a:schemeClr val="bg2">
                    <a:lumMod val="25000"/>
                  </a:schemeClr>
                </a:solidFill>
              </a:rPr>
              <a:t>Workshop at Andrés Bello High School for English teachers about the Self-Regulated Learning Method in classroom.</a:t>
            </a:r>
            <a:endParaRPr lang="en-US" sz="3000" dirty="0">
              <a:solidFill>
                <a:schemeClr val="bg2">
                  <a:lumMod val="25000"/>
                </a:schemeClr>
              </a:solidFill>
            </a:endParaRPr>
          </a:p>
        </p:txBody>
      </p:sp>
      <p:sp>
        <p:nvSpPr>
          <p:cNvPr id="4" name="3 Título"/>
          <p:cNvSpPr txBox="1">
            <a:spLocks noGrp="1"/>
          </p:cNvSpPr>
          <p:nvPr>
            <p:ph type="title"/>
          </p:nvPr>
        </p:nvSpPr>
        <p:spPr>
          <a:xfrm>
            <a:off x="467544" y="1268760"/>
            <a:ext cx="8229600" cy="661720"/>
          </a:xfrm>
          <a:prstGeom prst="rect">
            <a:avLst/>
          </a:prstGeom>
          <a:noFill/>
        </p:spPr>
        <p:txBody>
          <a:bodyPr wrap="square" rtlCol="0">
            <a:spAutoFit/>
          </a:bodyPr>
          <a:lstStyle/>
          <a:p>
            <a:pPr algn="ctr"/>
            <a:r>
              <a:rPr lang="en-GB" sz="3700" b="1" dirty="0" smtClean="0">
                <a:solidFill>
                  <a:schemeClr val="tx1">
                    <a:lumMod val="65000"/>
                    <a:lumOff val="35000"/>
                  </a:schemeClr>
                </a:solidFill>
                <a:effectLst>
                  <a:outerShdw blurRad="38100" dist="38100" dir="2700000" algn="tl">
                    <a:srgbClr val="000000">
                      <a:alpha val="43137"/>
                    </a:srgbClr>
                  </a:outerShdw>
                </a:effectLst>
              </a:rPr>
              <a:t>What is the </a:t>
            </a:r>
            <a:r>
              <a:rPr lang="en-GB" sz="3700" b="1" dirty="0" smtClean="0">
                <a:solidFill>
                  <a:schemeClr val="tx1">
                    <a:lumMod val="65000"/>
                    <a:lumOff val="35000"/>
                  </a:schemeClr>
                </a:solidFill>
                <a:effectLst>
                  <a:outerShdw blurRad="38100" dist="38100" dir="2700000" algn="tl">
                    <a:srgbClr val="000000">
                      <a:alpha val="43137"/>
                    </a:srgbClr>
                  </a:outerShdw>
                </a:effectLst>
              </a:rPr>
              <a:t>proposal</a:t>
            </a:r>
            <a:r>
              <a:rPr lang="en-GB" sz="3700" b="1" dirty="0" smtClean="0">
                <a:solidFill>
                  <a:schemeClr val="tx1">
                    <a:lumMod val="65000"/>
                    <a:lumOff val="35000"/>
                  </a:schemeClr>
                </a:solidFill>
                <a:effectLst>
                  <a:outerShdw blurRad="38100" dist="38100" dir="2700000" algn="tl">
                    <a:srgbClr val="000000">
                      <a:alpha val="43137"/>
                    </a:srgbClr>
                  </a:outerShdw>
                </a:effectLst>
              </a:rPr>
              <a:t>?</a:t>
            </a:r>
            <a:endParaRPr lang="es-ES" sz="3700" b="1" dirty="0">
              <a:solidFill>
                <a:schemeClr val="tx1">
                  <a:lumMod val="65000"/>
                  <a:lumOff val="3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728" y="785794"/>
            <a:ext cx="6929486" cy="1231106"/>
          </a:xfrm>
          <a:prstGeom prst="rect">
            <a:avLst/>
          </a:prstGeom>
          <a:noFill/>
        </p:spPr>
        <p:txBody>
          <a:bodyPr wrap="square" rtlCol="0">
            <a:spAutoFit/>
          </a:bodyPr>
          <a:lstStyle/>
          <a:p>
            <a:r>
              <a:rPr lang="en-GB" sz="3700" b="1" dirty="0" smtClean="0">
                <a:solidFill>
                  <a:schemeClr val="tx1">
                    <a:lumMod val="65000"/>
                    <a:lumOff val="35000"/>
                  </a:schemeClr>
                </a:solidFill>
                <a:effectLst>
                  <a:outerShdw blurRad="38100" dist="38100" dir="2700000" algn="tl">
                    <a:srgbClr val="000000">
                      <a:alpha val="43137"/>
                    </a:srgbClr>
                  </a:outerShdw>
                </a:effectLst>
              </a:rPr>
              <a:t>What is the objective of the proposal?</a:t>
            </a:r>
            <a:endParaRPr lang="es-ES" sz="3700" b="1" dirty="0">
              <a:solidFill>
                <a:schemeClr val="tx1">
                  <a:lumMod val="65000"/>
                  <a:lumOff val="35000"/>
                </a:schemeClr>
              </a:solidFill>
              <a:effectLst>
                <a:outerShdw blurRad="38100" dist="38100" dir="2700000" algn="tl">
                  <a:srgbClr val="000000">
                    <a:alpha val="43137"/>
                  </a:srgbClr>
                </a:outerShdw>
              </a:effectLst>
            </a:endParaRPr>
          </a:p>
        </p:txBody>
      </p:sp>
      <p:sp>
        <p:nvSpPr>
          <p:cNvPr id="3" name="2 CuadroTexto"/>
          <p:cNvSpPr txBox="1"/>
          <p:nvPr/>
        </p:nvSpPr>
        <p:spPr>
          <a:xfrm>
            <a:off x="1428728" y="2928934"/>
            <a:ext cx="6715172" cy="1938992"/>
          </a:xfrm>
          <a:prstGeom prst="rect">
            <a:avLst/>
          </a:prstGeom>
          <a:noFill/>
        </p:spPr>
        <p:txBody>
          <a:bodyPr wrap="square" rtlCol="0">
            <a:spAutoFit/>
          </a:bodyPr>
          <a:lstStyle/>
          <a:p>
            <a:pPr algn="ctr"/>
            <a:r>
              <a:rPr lang="en-GB" sz="3000" dirty="0" smtClean="0">
                <a:solidFill>
                  <a:schemeClr val="accent4">
                    <a:lumMod val="75000"/>
                  </a:schemeClr>
                </a:solidFill>
              </a:rPr>
              <a:t>To train the English teachers in order they are ready to handle situations in the actual educational field.</a:t>
            </a:r>
            <a:endParaRPr lang="es-ES" sz="3000" dirty="0">
              <a:solidFill>
                <a:schemeClr val="accent4">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fi-sinergia.epfl.ch/files/content/sites/cfi-sinergia/files/WORKSHOPS/Workshop1.jpg"/>
          <p:cNvPicPr>
            <a:picLocks noChangeAspect="1" noChangeArrowheads="1"/>
          </p:cNvPicPr>
          <p:nvPr/>
        </p:nvPicPr>
        <p:blipFill>
          <a:blip r:embed="rId2" cstate="print"/>
          <a:srcRect/>
          <a:stretch>
            <a:fillRect/>
          </a:stretch>
        </p:blipFill>
        <p:spPr bwMode="auto">
          <a:xfrm>
            <a:off x="3714744" y="3571876"/>
            <a:ext cx="2379542" cy="2071678"/>
          </a:xfrm>
          <a:prstGeom prst="rect">
            <a:avLst/>
          </a:prstGeom>
          <a:noFill/>
        </p:spPr>
      </p:pic>
      <p:sp>
        <p:nvSpPr>
          <p:cNvPr id="9" name="8 Triángulo isósceles"/>
          <p:cNvSpPr/>
          <p:nvPr/>
        </p:nvSpPr>
        <p:spPr>
          <a:xfrm>
            <a:off x="3214678" y="2285992"/>
            <a:ext cx="3214710" cy="1143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smtClean="0"/>
              <a:t>PROPOSAL</a:t>
            </a:r>
            <a:endParaRPr lang="es-ES" sz="2200" dirty="0"/>
          </a:p>
        </p:txBody>
      </p:sp>
      <p:sp>
        <p:nvSpPr>
          <p:cNvPr id="10" name="9 Rectángulo"/>
          <p:cNvSpPr/>
          <p:nvPr/>
        </p:nvSpPr>
        <p:spPr>
          <a:xfrm>
            <a:off x="6215074" y="4357694"/>
            <a:ext cx="25003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SCHEDULE</a:t>
            </a:r>
            <a:endParaRPr lang="es-ES" dirty="0"/>
          </a:p>
        </p:txBody>
      </p:sp>
      <p:sp>
        <p:nvSpPr>
          <p:cNvPr id="11" name="10 Rectángulo"/>
          <p:cNvSpPr/>
          <p:nvPr/>
        </p:nvSpPr>
        <p:spPr>
          <a:xfrm>
            <a:off x="6357950" y="1285860"/>
            <a:ext cx="1771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PLANNING</a:t>
            </a:r>
            <a:endParaRPr lang="es-ES" dirty="0"/>
          </a:p>
        </p:txBody>
      </p:sp>
      <p:sp>
        <p:nvSpPr>
          <p:cNvPr id="13" name="12 Rectángulo"/>
          <p:cNvSpPr/>
          <p:nvPr/>
        </p:nvSpPr>
        <p:spPr>
          <a:xfrm>
            <a:off x="785786" y="1357298"/>
            <a:ext cx="22145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GENERAL INFORMATION</a:t>
            </a:r>
            <a:endParaRPr lang="es-ES" dirty="0"/>
          </a:p>
        </p:txBody>
      </p:sp>
      <p:sp>
        <p:nvSpPr>
          <p:cNvPr id="14" name="13 Rectángulo"/>
          <p:cNvSpPr/>
          <p:nvPr/>
        </p:nvSpPr>
        <p:spPr>
          <a:xfrm>
            <a:off x="857224" y="4357694"/>
            <a:ext cx="17145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CURRICULA</a:t>
            </a:r>
            <a:endParaRPr lang="es-ES" dirty="0"/>
          </a:p>
        </p:txBody>
      </p:sp>
      <p:cxnSp>
        <p:nvCxnSpPr>
          <p:cNvPr id="12" name="11 Conector recto de flecha"/>
          <p:cNvCxnSpPr/>
          <p:nvPr/>
        </p:nvCxnSpPr>
        <p:spPr>
          <a:xfrm rot="10800000">
            <a:off x="3071802" y="2000240"/>
            <a:ext cx="1071570" cy="7143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flipH="1" flipV="1">
            <a:off x="5500694" y="1857364"/>
            <a:ext cx="857256" cy="8572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9" idx="2"/>
          </p:cNvCxnSpPr>
          <p:nvPr/>
        </p:nvCxnSpPr>
        <p:spPr>
          <a:xfrm rot="5400000">
            <a:off x="2107389" y="3178967"/>
            <a:ext cx="857256" cy="135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9" idx="4"/>
          </p:cNvCxnSpPr>
          <p:nvPr/>
        </p:nvCxnSpPr>
        <p:spPr>
          <a:xfrm rot="16200000" flipH="1">
            <a:off x="6536545" y="3321843"/>
            <a:ext cx="857256" cy="10715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1"/>
                                        </p:tgtEl>
                                        <p:attrNameLst>
                                          <p:attrName>ppt_y</p:attrName>
                                        </p:attrNameLst>
                                      </p:cBhvr>
                                      <p:tavLst>
                                        <p:tav tm="0" fmla="#ppt_y+(sin(-2*pi*(1-$))*-#ppt_x+cos(-2*pi*(1-$))*(1-#ppt_y))*(1-$)">
                                          <p:val>
                                            <p:fltVal val="0"/>
                                          </p:val>
                                        </p:tav>
                                        <p:tav tm="100000">
                                          <p:val>
                                            <p:fltVal val="1"/>
                                          </p:val>
                                        </p:tav>
                                      </p:tavLst>
                                    </p:anim>
                                  </p:childTnLst>
                                </p:cTn>
                              </p:par>
                              <p:par>
                                <p:cTn id="30" presetID="2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
                                        </p:tgtEl>
                                        <p:attrNameLst>
                                          <p:attrName>ppt_y</p:attrName>
                                        </p:attrNameLst>
                                      </p:cBhvr>
                                      <p:tavLst>
                                        <p:tav tm="0" fmla="#ppt_y+(sin(-2*pi*(1-$))*-#ppt_x+cos(-2*pi*(1-$))*(1-#ppt_y))*(1-$)">
                                          <p:val>
                                            <p:fltVal val="0"/>
                                          </p:val>
                                        </p:tav>
                                        <p:tav tm="100000">
                                          <p:val>
                                            <p:fltVal val="1"/>
                                          </p:val>
                                        </p:tav>
                                      </p:tavLst>
                                    </p:anim>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0"/>
                                        </p:tgtEl>
                                        <p:attrNameLst>
                                          <p:attrName>ppt_y</p:attrName>
                                        </p:attrNameLst>
                                      </p:cBhvr>
                                      <p:tavLst>
                                        <p:tav tm="0" fmla="#ppt_y+(sin(-2*pi*(1-$))*-#ppt_x+cos(-2*pi*(1-$))*(1-#ppt_y))*(1-$)">
                                          <p:val>
                                            <p:fltVal val="0"/>
                                          </p:val>
                                        </p:tav>
                                        <p:tav tm="100000">
                                          <p:val>
                                            <p:fltVal val="1"/>
                                          </p:val>
                                        </p:tav>
                                      </p:tavLst>
                                    </p:anim>
                                  </p:childTnLst>
                                </p:cTn>
                              </p:par>
                              <p:par>
                                <p:cTn id="52" presetID="22" presetClass="entr" presetSubtype="4"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3143240" y="2428868"/>
            <a:ext cx="342902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MACRO PLANNING</a:t>
            </a:r>
            <a:endParaRPr lang="es-ES" dirty="0"/>
          </a:p>
        </p:txBody>
      </p:sp>
      <p:sp>
        <p:nvSpPr>
          <p:cNvPr id="7" name="6 Rectángulo"/>
          <p:cNvSpPr/>
          <p:nvPr/>
        </p:nvSpPr>
        <p:spPr>
          <a:xfrm>
            <a:off x="714348" y="785794"/>
            <a:ext cx="278608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Information</a:t>
            </a:r>
            <a:endParaRPr lang="en-US" dirty="0"/>
          </a:p>
        </p:txBody>
      </p:sp>
      <p:sp>
        <p:nvSpPr>
          <p:cNvPr id="8" name="7 Rectángulo"/>
          <p:cNvSpPr/>
          <p:nvPr/>
        </p:nvSpPr>
        <p:spPr>
          <a:xfrm>
            <a:off x="5357818" y="785794"/>
            <a:ext cx="25717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Units and Time</a:t>
            </a:r>
            <a:endParaRPr lang="en-US" dirty="0"/>
          </a:p>
        </p:txBody>
      </p:sp>
      <p:sp>
        <p:nvSpPr>
          <p:cNvPr id="9" name="8 Rectángulo"/>
          <p:cNvSpPr/>
          <p:nvPr/>
        </p:nvSpPr>
        <p:spPr>
          <a:xfrm>
            <a:off x="6215074" y="4071942"/>
            <a:ext cx="264320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Denomination of Each Unit</a:t>
            </a:r>
            <a:endParaRPr lang="en-US" dirty="0"/>
          </a:p>
        </p:txBody>
      </p:sp>
      <p:sp>
        <p:nvSpPr>
          <p:cNvPr id="10" name="9 Rectángulo"/>
          <p:cNvSpPr/>
          <p:nvPr/>
        </p:nvSpPr>
        <p:spPr>
          <a:xfrm>
            <a:off x="3071802" y="5143512"/>
            <a:ext cx="28575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Methodology</a:t>
            </a:r>
            <a:endParaRPr lang="en-US" dirty="0"/>
          </a:p>
        </p:txBody>
      </p:sp>
      <p:sp>
        <p:nvSpPr>
          <p:cNvPr id="11" name="10 Rectángulo"/>
          <p:cNvSpPr/>
          <p:nvPr/>
        </p:nvSpPr>
        <p:spPr>
          <a:xfrm>
            <a:off x="357158" y="3429000"/>
            <a:ext cx="28575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Resources and Evaluation</a:t>
            </a:r>
            <a:endParaRPr lang="en-US" dirty="0"/>
          </a:p>
        </p:txBody>
      </p:sp>
      <p:cxnSp>
        <p:nvCxnSpPr>
          <p:cNvPr id="13" name="12 Conector recto de flecha"/>
          <p:cNvCxnSpPr/>
          <p:nvPr/>
        </p:nvCxnSpPr>
        <p:spPr>
          <a:xfrm rot="10800000">
            <a:off x="2571736" y="1714488"/>
            <a:ext cx="1428760" cy="78581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5429256" y="1700194"/>
            <a:ext cx="1143008" cy="7286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11" idx="3"/>
          </p:cNvCxnSpPr>
          <p:nvPr/>
        </p:nvCxnSpPr>
        <p:spPr>
          <a:xfrm rot="10800000" flipV="1">
            <a:off x="3214678" y="3357562"/>
            <a:ext cx="928694" cy="5286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6072198" y="3286124"/>
            <a:ext cx="785818" cy="7429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5400000">
            <a:off x="3929058" y="4143380"/>
            <a:ext cx="1643074" cy="2143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1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tgtEl>
                                        <p:attrNameLst>
                                          <p:attrName>ppt_y</p:attrName>
                                        </p:attrNameLst>
                                      </p:cBhvr>
                                      <p:tavLst>
                                        <p:tav tm="0" fmla="#ppt_y+(sin(-2*pi*(1-$))*-#ppt_x+cos(-2*pi*(1-$))*(1-#ppt_y))*(1-$)">
                                          <p:val>
                                            <p:fltVal val="0"/>
                                          </p:val>
                                        </p:tav>
                                        <p:tav tm="100000">
                                          <p:val>
                                            <p:fltVal val="1"/>
                                          </p:val>
                                        </p:tav>
                                      </p:tavLst>
                                    </p:anim>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0"/>
                                        </p:tgtEl>
                                        <p:attrNameLst>
                                          <p:attrName>ppt_y</p:attrName>
                                        </p:attrNameLst>
                                      </p:cBhvr>
                                      <p:tavLst>
                                        <p:tav tm="0" fmla="#ppt_y+(sin(-2*pi*(1-$))*-#ppt_x+cos(-2*pi*(1-$))*(1-#ppt_y))*(1-$)">
                                          <p:val>
                                            <p:fltVal val="0"/>
                                          </p:val>
                                        </p:tav>
                                        <p:tav tm="100000">
                                          <p:val>
                                            <p:fltVal val="1"/>
                                          </p:val>
                                        </p:tav>
                                      </p:tavLst>
                                    </p:anim>
                                  </p:childTnLst>
                                </p:cTn>
                              </p:par>
                              <p:par>
                                <p:cTn id="52" presetID="22" presetClass="entr" presetSubtype="4"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1"/>
                                        </p:tgtEl>
                                        <p:attrNameLst>
                                          <p:attrName>ppt_y</p:attrName>
                                        </p:attrNameLst>
                                      </p:cBhvr>
                                      <p:tavLst>
                                        <p:tav tm="0" fmla="#ppt_y+(sin(-2*pi*(1-$))*-#ppt_x+cos(-2*pi*(1-$))*(1-#ppt_y))*(1-$)">
                                          <p:val>
                                            <p:fltVal val="0"/>
                                          </p:val>
                                        </p:tav>
                                        <p:tav tm="100000">
                                          <p:val>
                                            <p:fltVal val="1"/>
                                          </p:val>
                                        </p:tav>
                                      </p:tavLst>
                                    </p:anim>
                                  </p:childTnLst>
                                </p:cTn>
                              </p:par>
                              <p:par>
                                <p:cTn id="63" presetID="22" presetClass="entr" presetSubtype="4"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3000364" y="2857496"/>
            <a:ext cx="3357586"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dirty="0" smtClean="0"/>
              <a:t>LEARNING ACTIVITIES</a:t>
            </a:r>
            <a:endParaRPr lang="es-ES" sz="3000" dirty="0"/>
          </a:p>
        </p:txBody>
      </p:sp>
      <p:sp>
        <p:nvSpPr>
          <p:cNvPr id="6" name="5 Rectángulo"/>
          <p:cNvSpPr/>
          <p:nvPr/>
        </p:nvSpPr>
        <p:spPr>
          <a:xfrm>
            <a:off x="1071538" y="785794"/>
            <a:ext cx="24288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Watching videos</a:t>
            </a:r>
            <a:endParaRPr lang="en-US" sz="2500" dirty="0"/>
          </a:p>
        </p:txBody>
      </p:sp>
      <p:sp>
        <p:nvSpPr>
          <p:cNvPr id="7" name="6 Rectángulo"/>
          <p:cNvSpPr/>
          <p:nvPr/>
        </p:nvSpPr>
        <p:spPr>
          <a:xfrm>
            <a:off x="3500430" y="5072074"/>
            <a:ext cx="2928958"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Open-time to doubts/questions</a:t>
            </a:r>
            <a:endParaRPr lang="en-US" sz="2500" dirty="0"/>
          </a:p>
        </p:txBody>
      </p:sp>
      <p:sp>
        <p:nvSpPr>
          <p:cNvPr id="8" name="7 Rectángulo"/>
          <p:cNvSpPr/>
          <p:nvPr/>
        </p:nvSpPr>
        <p:spPr>
          <a:xfrm>
            <a:off x="5357818" y="714356"/>
            <a:ext cx="19145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dirty="0" smtClean="0"/>
              <a:t>Rain of ideas</a:t>
            </a:r>
          </a:p>
        </p:txBody>
      </p:sp>
      <p:sp>
        <p:nvSpPr>
          <p:cNvPr id="9" name="8 Rectángulo"/>
          <p:cNvSpPr/>
          <p:nvPr/>
        </p:nvSpPr>
        <p:spPr>
          <a:xfrm>
            <a:off x="428596" y="3786190"/>
            <a:ext cx="22145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Individual / Group Work</a:t>
            </a:r>
            <a:endParaRPr lang="en-US" sz="2500" dirty="0"/>
          </a:p>
        </p:txBody>
      </p:sp>
      <p:sp>
        <p:nvSpPr>
          <p:cNvPr id="10" name="9 Rectángulo"/>
          <p:cNvSpPr/>
          <p:nvPr/>
        </p:nvSpPr>
        <p:spPr>
          <a:xfrm>
            <a:off x="6929454" y="3071810"/>
            <a:ext cx="19145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Exposition</a:t>
            </a:r>
            <a:endParaRPr lang="en-US" sz="2500" dirty="0"/>
          </a:p>
        </p:txBody>
      </p:sp>
      <p:cxnSp>
        <p:nvCxnSpPr>
          <p:cNvPr id="12" name="11 Conector recto de flecha"/>
          <p:cNvCxnSpPr/>
          <p:nvPr/>
        </p:nvCxnSpPr>
        <p:spPr>
          <a:xfrm rot="5400000">
            <a:off x="4143372" y="4500570"/>
            <a:ext cx="1143802" cy="7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10800000" flipV="1">
            <a:off x="2571737" y="3500438"/>
            <a:ext cx="428628" cy="2143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6429388" y="3471866"/>
            <a:ext cx="500066" cy="1714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flipH="1" flipV="1">
            <a:off x="5322099" y="1893083"/>
            <a:ext cx="1143008" cy="78581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16200000" flipV="1">
            <a:off x="2500298" y="1857364"/>
            <a:ext cx="1143008" cy="10001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
                                        </p:tgtEl>
                                        <p:attrNameLst>
                                          <p:attrName>ppt_y</p:attrName>
                                        </p:attrNameLst>
                                      </p:cBhvr>
                                      <p:tavLst>
                                        <p:tav tm="0" fmla="#ppt_y+(sin(-2*pi*(1-$))*-#ppt_x+cos(-2*pi*(1-$))*(1-#ppt_y))*(1-$)">
                                          <p:val>
                                            <p:fltVal val="0"/>
                                          </p:val>
                                        </p:tav>
                                        <p:tav tm="100000">
                                          <p:val>
                                            <p:fltVal val="1"/>
                                          </p:val>
                                        </p:tav>
                                      </p:tavLst>
                                    </p:anim>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
                                        </p:tgtEl>
                                        <p:attrNameLst>
                                          <p:attrName>ppt_y</p:attrName>
                                        </p:attrNameLst>
                                      </p:cBhvr>
                                      <p:tavLst>
                                        <p:tav tm="0" fmla="#ppt_y+(sin(-2*pi*(1-$))*-#ppt_x+cos(-2*pi*(1-$))*(1-#ppt_y))*(1-$)">
                                          <p:val>
                                            <p:fltVal val="0"/>
                                          </p:val>
                                        </p:tav>
                                        <p:tav tm="100000">
                                          <p:val>
                                            <p:fltVal val="1"/>
                                          </p:val>
                                        </p:tav>
                                      </p:tavLst>
                                    </p:anim>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7"/>
                                        </p:tgtEl>
                                        <p:attrNameLst>
                                          <p:attrName>ppt_y</p:attrName>
                                        </p:attrNameLst>
                                      </p:cBhvr>
                                      <p:tavLst>
                                        <p:tav tm="0" fmla="#ppt_y+(sin(-2*pi*(1-$))*-#ppt_x+cos(-2*pi*(1-$))*(1-#ppt_y))*(1-$)">
                                          <p:val>
                                            <p:fltVal val="0"/>
                                          </p:val>
                                        </p:tav>
                                        <p:tav tm="100000">
                                          <p:val>
                                            <p:fltVal val="1"/>
                                          </p:val>
                                        </p:tav>
                                      </p:tavLst>
                                    </p:anim>
                                  </p:childTnLst>
                                </p:cTn>
                              </p:par>
                              <p:par>
                                <p:cTn id="52" presetID="22" presetClass="entr" presetSubtype="4"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
                                        </p:tgtEl>
                                        <p:attrNameLst>
                                          <p:attrName>ppt_y</p:attrName>
                                        </p:attrNameLst>
                                      </p:cBhvr>
                                      <p:tavLst>
                                        <p:tav tm="0" fmla="#ppt_y+(sin(-2*pi*(1-$))*-#ppt_x+cos(-2*pi*(1-$))*(1-#ppt_y))*(1-$)">
                                          <p:val>
                                            <p:fltVal val="0"/>
                                          </p:val>
                                        </p:tav>
                                        <p:tav tm="100000">
                                          <p:val>
                                            <p:fltVal val="1"/>
                                          </p:val>
                                        </p:tav>
                                      </p:tavLst>
                                    </p:anim>
                                  </p:childTnLst>
                                </p:cTn>
                              </p:par>
                              <p:par>
                                <p:cTn id="63" presetID="22" presetClass="entr" presetSubtype="4"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384175" y="147638"/>
          <a:ext cx="8759825" cy="6710362"/>
        </p:xfrm>
        <a:graphic>
          <a:graphicData uri="http://schemas.openxmlformats.org/presentationml/2006/ole">
            <p:oleObj spid="_x0000_s45058" name="Documento" r:id="rId3" imgW="9922024" imgH="8841854" progId="Word.Document.12">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5008" y="5000636"/>
            <a:ext cx="2900354" cy="1590482"/>
          </a:xfrm>
        </p:spPr>
        <p:txBody>
          <a:bodyPr>
            <a:normAutofit/>
          </a:bodyPr>
          <a:lstStyle/>
          <a:p>
            <a:pPr>
              <a:buNone/>
            </a:pPr>
            <a:endParaRPr lang="en-GB" dirty="0" smtClean="0"/>
          </a:p>
          <a:p>
            <a:pPr>
              <a:buNone/>
            </a:pPr>
            <a:r>
              <a:rPr lang="en-GB" dirty="0" smtClean="0"/>
              <a:t>Bibliography</a:t>
            </a:r>
          </a:p>
          <a:p>
            <a:pPr>
              <a:buNone/>
            </a:pPr>
            <a:r>
              <a:rPr lang="en-GB" dirty="0" smtClean="0"/>
              <a:t>Annexes</a:t>
            </a:r>
            <a:endParaRPr lang="es-ES" dirty="0" smtClean="0"/>
          </a:p>
          <a:p>
            <a:endParaRPr lang="es-ES" dirty="0"/>
          </a:p>
        </p:txBody>
      </p:sp>
      <p:sp>
        <p:nvSpPr>
          <p:cNvPr id="3" name="2 CuadroTexto"/>
          <p:cNvSpPr txBox="1"/>
          <p:nvPr/>
        </p:nvSpPr>
        <p:spPr>
          <a:xfrm>
            <a:off x="214282" y="428604"/>
            <a:ext cx="2214578" cy="369332"/>
          </a:xfrm>
          <a:prstGeom prst="rect">
            <a:avLst/>
          </a:prstGeom>
          <a:noFill/>
        </p:spPr>
        <p:txBody>
          <a:bodyPr wrap="square" rtlCol="0">
            <a:spAutoFit/>
          </a:bodyPr>
          <a:lstStyle/>
          <a:p>
            <a:pPr>
              <a:buNone/>
            </a:pPr>
            <a:r>
              <a:rPr lang="en-GB" dirty="0" smtClean="0"/>
              <a:t>Schedule</a:t>
            </a:r>
          </a:p>
        </p:txBody>
      </p:sp>
      <p:graphicFrame>
        <p:nvGraphicFramePr>
          <p:cNvPr id="4" name="3 Tabla"/>
          <p:cNvGraphicFramePr>
            <a:graphicFrameLocks noGrp="1"/>
          </p:cNvGraphicFramePr>
          <p:nvPr/>
        </p:nvGraphicFramePr>
        <p:xfrm>
          <a:off x="1357290" y="857232"/>
          <a:ext cx="5108575" cy="3291840"/>
        </p:xfrm>
        <a:graphic>
          <a:graphicData uri="http://schemas.openxmlformats.org/drawingml/2006/table">
            <a:tbl>
              <a:tblPr/>
              <a:tblGrid>
                <a:gridCol w="2319020"/>
                <a:gridCol w="899795"/>
                <a:gridCol w="989965"/>
                <a:gridCol w="899795"/>
              </a:tblGrid>
              <a:tr h="0">
                <a:tc>
                  <a:txBody>
                    <a:bodyPr/>
                    <a:lstStyle/>
                    <a:p>
                      <a:pPr>
                        <a:lnSpc>
                          <a:spcPct val="150000"/>
                        </a:lnSpc>
                        <a:spcAft>
                          <a:spcPts val="0"/>
                        </a:spcAft>
                      </a:pPr>
                      <a:r>
                        <a:rPr lang="en-US" sz="1200" b="1" dirty="0">
                          <a:latin typeface="Arial"/>
                          <a:ea typeface="Calibri"/>
                          <a:cs typeface="Times New Roman"/>
                        </a:rPr>
                        <a:t>January 2014</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b="1">
                          <a:latin typeface="Arial"/>
                          <a:ea typeface="Calibri"/>
                          <a:cs typeface="Times New Roman"/>
                        </a:rPr>
                        <a:t>Week 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b="1">
                          <a:latin typeface="Arial"/>
                          <a:ea typeface="Calibri"/>
                          <a:cs typeface="Times New Roman"/>
                        </a:rPr>
                        <a:t>Week 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b="1">
                          <a:latin typeface="Arial"/>
                          <a:ea typeface="Calibri"/>
                          <a:cs typeface="Times New Roman"/>
                        </a:rPr>
                        <a:t>Week 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Organizing the information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latin typeface="Arial"/>
                          <a:ea typeface="Calibri"/>
                          <a:cs typeface="Times New Roman"/>
                        </a:rPr>
                        <a:t>X</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Elaboration of work material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latin typeface="Arial"/>
                          <a:ea typeface="Calibri"/>
                          <a:cs typeface="Times New Roman"/>
                        </a:rPr>
                        <a:t>X</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Set the date for meeting </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latin typeface="Arial"/>
                          <a:ea typeface="Calibri"/>
                          <a:cs typeface="Times New Roman"/>
                        </a:rPr>
                        <a:t>X</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a:latin typeface="Arial"/>
                          <a:ea typeface="Calibri"/>
                          <a:cs typeface="Times New Roman"/>
                        </a:rPr>
                        <a:t>February 2014</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Training Theory Background </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latin typeface="Arial"/>
                          <a:ea typeface="Calibri"/>
                          <a:cs typeface="Times New Roman"/>
                        </a:rPr>
                        <a:t>X</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Workshop </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latin typeface="Arial"/>
                          <a:ea typeface="Calibri"/>
                          <a:cs typeface="Times New Roman"/>
                        </a:rPr>
                        <a:t>X</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Exposition of the group work</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latin typeface="Arial"/>
                          <a:ea typeface="Calibri"/>
                          <a:cs typeface="Times New Roman"/>
                        </a:rPr>
                        <a:t>X</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a:latin typeface="Arial"/>
                          <a:ea typeface="Calibri"/>
                          <a:cs typeface="Times New Roman"/>
                        </a:rPr>
                        <a:t>Second period of school year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Project follow</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b="1">
                          <a:latin typeface="Arial"/>
                          <a:ea typeface="Calibri"/>
                          <a:cs typeface="Times New Roman"/>
                        </a:rPr>
                        <a:t>June 2014</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200">
                          <a:latin typeface="Arial"/>
                          <a:ea typeface="Calibri"/>
                          <a:cs typeface="Times New Roman"/>
                        </a:rPr>
                        <a:t>Project evaluation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714744" y="5143512"/>
            <a:ext cx="3929090" cy="785817"/>
          </a:xfrm>
        </p:spPr>
        <p:txBody>
          <a:bodyPr>
            <a:normAutofit/>
          </a:bodyPr>
          <a:lstStyle/>
          <a:p>
            <a:pPr>
              <a:buNone/>
            </a:pPr>
            <a:r>
              <a:rPr lang="es-ES" sz="4500" dirty="0" smtClean="0"/>
              <a:t>THANK YOU!</a:t>
            </a:r>
            <a:endParaRPr lang="es-ES" sz="4500" dirty="0"/>
          </a:p>
        </p:txBody>
      </p:sp>
      <p:sp>
        <p:nvSpPr>
          <p:cNvPr id="3" name="1 Marcador de contenido"/>
          <p:cNvSpPr txBox="1">
            <a:spLocks/>
          </p:cNvSpPr>
          <p:nvPr/>
        </p:nvSpPr>
        <p:spPr>
          <a:xfrm>
            <a:off x="857224" y="642918"/>
            <a:ext cx="6072230" cy="3214710"/>
          </a:xfrm>
          <a:prstGeom prst="rect">
            <a:avLst/>
          </a:prstGeom>
        </p:spPr>
        <p:txBody>
          <a:bodyPr vert="horz">
            <a:normAutofit fontScale="55000" lnSpcReduction="20000"/>
          </a:bodyPr>
          <a:lstStyle/>
          <a:p>
            <a:pPr marL="365760" indent="-256032" algn="just">
              <a:spcBef>
                <a:spcPts val="400"/>
              </a:spcBef>
              <a:buClr>
                <a:schemeClr val="accent1"/>
              </a:buClr>
              <a:buSzPct val="68000"/>
            </a:pPr>
            <a:r>
              <a:rPr lang="en-US" sz="5100" b="1" u="sng" dirty="0" smtClean="0">
                <a:solidFill>
                  <a:schemeClr val="accent6">
                    <a:lumMod val="75000"/>
                  </a:schemeClr>
                </a:solidFill>
              </a:rPr>
              <a:t>Remember that:</a:t>
            </a:r>
          </a:p>
          <a:p>
            <a:pPr marL="365760" indent="-256032" algn="just">
              <a:spcBef>
                <a:spcPts val="400"/>
              </a:spcBef>
              <a:buClr>
                <a:schemeClr val="accent1"/>
              </a:buClr>
              <a:buSzPct val="68000"/>
            </a:pPr>
            <a:r>
              <a:rPr lang="en-US" sz="5100" b="1" dirty="0" smtClean="0">
                <a:solidFill>
                  <a:schemeClr val="accent5">
                    <a:lumMod val="60000"/>
                    <a:lumOff val="40000"/>
                  </a:schemeClr>
                </a:solidFill>
              </a:rPr>
              <a:t>   </a:t>
            </a:r>
          </a:p>
          <a:p>
            <a:pPr marL="365760" indent="-256032" algn="just">
              <a:spcBef>
                <a:spcPts val="400"/>
              </a:spcBef>
              <a:buClr>
                <a:schemeClr val="accent1"/>
              </a:buClr>
              <a:buSzPct val="68000"/>
            </a:pPr>
            <a:r>
              <a:rPr lang="en-US" sz="5100" b="1" dirty="0" smtClean="0">
                <a:solidFill>
                  <a:schemeClr val="accent5">
                    <a:lumMod val="60000"/>
                    <a:lumOff val="40000"/>
                  </a:schemeClr>
                </a:solidFill>
              </a:rPr>
              <a:t>  Self-Regulated Learning can be applied in order to develop students’ capacities, abilities, skills, and critical thinking in order to improve their language learning. </a:t>
            </a:r>
            <a:endParaRPr lang="es-ES" sz="5100" b="1" dirty="0" smtClean="0">
              <a:solidFill>
                <a:schemeClr val="accent5">
                  <a:lumMod val="60000"/>
                  <a:lumOff val="40000"/>
                </a:schemeClr>
              </a:solidFill>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4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1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1" nodeType="clickEffect">
                                  <p:stCondLst>
                                    <p:cond delay="0"/>
                                  </p:stCondLst>
                                  <p:childTnLst>
                                    <p:anim calcmode="discrete" valueType="str">
                                      <p:cBhvr>
                                        <p:cTn id="30" dur="1000" fill="hold"/>
                                        <p:tgtEl>
                                          <p:spTgt spid="2">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http://www.expertiseinresults.com/wp-content/uploads/2012/04/Problem-Identification.jpg"/>
          <p:cNvPicPr>
            <a:picLocks noChangeAspect="1" noChangeArrowheads="1"/>
          </p:cNvPicPr>
          <p:nvPr/>
        </p:nvPicPr>
        <p:blipFill>
          <a:blip r:embed="rId2" cstate="print"/>
          <a:srcRect/>
          <a:stretch>
            <a:fillRect/>
          </a:stretch>
        </p:blipFill>
        <p:spPr bwMode="auto">
          <a:xfrm>
            <a:off x="5330419" y="500042"/>
            <a:ext cx="3599299" cy="3286148"/>
          </a:xfrm>
          <a:prstGeom prst="rect">
            <a:avLst/>
          </a:prstGeom>
          <a:noFill/>
        </p:spPr>
      </p:pic>
      <p:pic>
        <p:nvPicPr>
          <p:cNvPr id="25610" name="Picture 10" descr="https://encrypted-tbn0.gstatic.com/images?q=tbn:ANd9GcTSorzHAeeIbmyK7DKmN5eplmQaIvJbebU6yLZeOtG7NIErNX4q"/>
          <p:cNvPicPr>
            <a:picLocks noChangeAspect="1" noChangeArrowheads="1"/>
          </p:cNvPicPr>
          <p:nvPr/>
        </p:nvPicPr>
        <p:blipFill>
          <a:blip r:embed="rId3" cstate="print"/>
          <a:srcRect/>
          <a:stretch>
            <a:fillRect/>
          </a:stretch>
        </p:blipFill>
        <p:spPr bwMode="auto">
          <a:xfrm>
            <a:off x="428596" y="1785926"/>
            <a:ext cx="3866036" cy="3286133"/>
          </a:xfrm>
          <a:prstGeom prst="rect">
            <a:avLst/>
          </a:prstGeom>
          <a:noFill/>
        </p:spPr>
      </p:pic>
      <p:sp>
        <p:nvSpPr>
          <p:cNvPr id="5" name="4 Rectángulo redondeado"/>
          <p:cNvSpPr/>
          <p:nvPr/>
        </p:nvSpPr>
        <p:spPr>
          <a:xfrm>
            <a:off x="285720" y="214290"/>
            <a:ext cx="4857784"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Why Self-Regulated Learning?</a:t>
            </a:r>
            <a:endParaRPr lang="en-US" sz="3000" dirty="0"/>
          </a:p>
        </p:txBody>
      </p:sp>
      <p:sp>
        <p:nvSpPr>
          <p:cNvPr id="7" name="6 Rectángulo"/>
          <p:cNvSpPr/>
          <p:nvPr/>
        </p:nvSpPr>
        <p:spPr>
          <a:xfrm>
            <a:off x="4788024" y="5085184"/>
            <a:ext cx="328614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Motivation</a:t>
            </a:r>
            <a:endParaRPr lang="es-ES" sz="3000" dirty="0"/>
          </a:p>
        </p:txBody>
      </p:sp>
      <p:sp>
        <p:nvSpPr>
          <p:cNvPr id="8" name="7 Rectángulo"/>
          <p:cNvSpPr/>
          <p:nvPr/>
        </p:nvSpPr>
        <p:spPr>
          <a:xfrm>
            <a:off x="5678340" y="3857628"/>
            <a:ext cx="328614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Responsibility</a:t>
            </a:r>
            <a:endParaRPr lang="es-ES" dirty="0"/>
          </a:p>
        </p:txBody>
      </p:sp>
      <p:sp>
        <p:nvSpPr>
          <p:cNvPr id="10" name="9 Rectángulo"/>
          <p:cNvSpPr/>
          <p:nvPr/>
        </p:nvSpPr>
        <p:spPr>
          <a:xfrm>
            <a:off x="1142976" y="5805264"/>
            <a:ext cx="328614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Learning Strategies</a:t>
            </a:r>
            <a:endParaRPr lang="es-ES" sz="2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p:cTn id="7" dur="1000" fill="hold"/>
                                        <p:tgtEl>
                                          <p:spTgt spid="25608"/>
                                        </p:tgtEl>
                                        <p:attrNameLst>
                                          <p:attrName>ppt_w</p:attrName>
                                        </p:attrNameLst>
                                      </p:cBhvr>
                                      <p:tavLst>
                                        <p:tav tm="0">
                                          <p:val>
                                            <p:fltVal val="0"/>
                                          </p:val>
                                        </p:tav>
                                        <p:tav tm="100000">
                                          <p:val>
                                            <p:strVal val="#ppt_w"/>
                                          </p:val>
                                        </p:tav>
                                      </p:tavLst>
                                    </p:anim>
                                    <p:anim calcmode="lin" valueType="num">
                                      <p:cBhvr>
                                        <p:cTn id="8" dur="1000" fill="hold"/>
                                        <p:tgtEl>
                                          <p:spTgt spid="25608"/>
                                        </p:tgtEl>
                                        <p:attrNameLst>
                                          <p:attrName>ppt_h</p:attrName>
                                        </p:attrNameLst>
                                      </p:cBhvr>
                                      <p:tavLst>
                                        <p:tav tm="0">
                                          <p:val>
                                            <p:fltVal val="0"/>
                                          </p:val>
                                        </p:tav>
                                        <p:tav tm="100000">
                                          <p:val>
                                            <p:strVal val="#ppt_h"/>
                                          </p:val>
                                        </p:tav>
                                      </p:tavLst>
                                    </p:anim>
                                    <p:anim calcmode="lin" valueType="num">
                                      <p:cBhvr>
                                        <p:cTn id="9" dur="1000" fill="hold"/>
                                        <p:tgtEl>
                                          <p:spTgt spid="256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610"/>
                                        </p:tgtEl>
                                        <p:attrNameLst>
                                          <p:attrName>style.visibility</p:attrName>
                                        </p:attrNameLst>
                                      </p:cBhvr>
                                      <p:to>
                                        <p:strVal val="visible"/>
                                      </p:to>
                                    </p:set>
                                    <p:anim calcmode="lin" valueType="num">
                                      <p:cBhvr>
                                        <p:cTn id="20" dur="1000" fill="hold"/>
                                        <p:tgtEl>
                                          <p:spTgt spid="25610"/>
                                        </p:tgtEl>
                                        <p:attrNameLst>
                                          <p:attrName>ppt_w</p:attrName>
                                        </p:attrNameLst>
                                      </p:cBhvr>
                                      <p:tavLst>
                                        <p:tav tm="0">
                                          <p:val>
                                            <p:fltVal val="0"/>
                                          </p:val>
                                        </p:tav>
                                        <p:tav tm="100000">
                                          <p:val>
                                            <p:strVal val="#ppt_w"/>
                                          </p:val>
                                        </p:tav>
                                      </p:tavLst>
                                    </p:anim>
                                    <p:anim calcmode="lin" valueType="num">
                                      <p:cBhvr>
                                        <p:cTn id="21" dur="1000" fill="hold"/>
                                        <p:tgtEl>
                                          <p:spTgt spid="25610"/>
                                        </p:tgtEl>
                                        <p:attrNameLst>
                                          <p:attrName>ppt_h</p:attrName>
                                        </p:attrNameLst>
                                      </p:cBhvr>
                                      <p:tavLst>
                                        <p:tav tm="0">
                                          <p:val>
                                            <p:fltVal val="0"/>
                                          </p:val>
                                        </p:tav>
                                        <p:tav tm="100000">
                                          <p:val>
                                            <p:strVal val="#ppt_h"/>
                                          </p:val>
                                        </p:tav>
                                      </p:tavLst>
                                    </p:anim>
                                    <p:anim calcmode="lin" valueType="num">
                                      <p:cBhvr>
                                        <p:cTn id="22" dur="1000" fill="hold"/>
                                        <p:tgtEl>
                                          <p:spTgt spid="2561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56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85720" y="214290"/>
            <a:ext cx="4857784"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Why the Speaking Skill?</a:t>
            </a:r>
            <a:endParaRPr lang="en-US" sz="3000" dirty="0"/>
          </a:p>
        </p:txBody>
      </p:sp>
      <p:sp>
        <p:nvSpPr>
          <p:cNvPr id="8" name="7 Rectángulo"/>
          <p:cNvSpPr/>
          <p:nvPr/>
        </p:nvSpPr>
        <p:spPr>
          <a:xfrm>
            <a:off x="5072066" y="3929066"/>
            <a:ext cx="385765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Lack of Knowledge</a:t>
            </a:r>
          </a:p>
        </p:txBody>
      </p:sp>
      <p:sp>
        <p:nvSpPr>
          <p:cNvPr id="9" name="8 Rectángulo"/>
          <p:cNvSpPr/>
          <p:nvPr/>
        </p:nvSpPr>
        <p:spPr>
          <a:xfrm>
            <a:off x="5643570" y="5000636"/>
            <a:ext cx="278608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Shyness</a:t>
            </a:r>
            <a:endParaRPr lang="en-US" sz="3000" dirty="0"/>
          </a:p>
        </p:txBody>
      </p:sp>
      <p:sp>
        <p:nvSpPr>
          <p:cNvPr id="10" name="9 Rectángulo"/>
          <p:cNvSpPr/>
          <p:nvPr/>
        </p:nvSpPr>
        <p:spPr>
          <a:xfrm>
            <a:off x="3786182" y="6072206"/>
            <a:ext cx="328614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Lack of interest</a:t>
            </a:r>
            <a:endParaRPr lang="es-ES" sz="3000" dirty="0"/>
          </a:p>
        </p:txBody>
      </p:sp>
      <p:pic>
        <p:nvPicPr>
          <p:cNvPr id="1026" name="Picture 2" descr="http://post.career.vi/wp-content/uploads/public-speaking2.jpg"/>
          <p:cNvPicPr>
            <a:picLocks noChangeAspect="1" noChangeArrowheads="1"/>
          </p:cNvPicPr>
          <p:nvPr/>
        </p:nvPicPr>
        <p:blipFill>
          <a:blip r:embed="rId2" cstate="print"/>
          <a:srcRect/>
          <a:stretch>
            <a:fillRect/>
          </a:stretch>
        </p:blipFill>
        <p:spPr bwMode="auto">
          <a:xfrm>
            <a:off x="642910" y="2143116"/>
            <a:ext cx="3009066" cy="3000395"/>
          </a:xfrm>
          <a:prstGeom prst="rect">
            <a:avLst/>
          </a:prstGeom>
          <a:noFill/>
        </p:spPr>
      </p:pic>
      <p:pic>
        <p:nvPicPr>
          <p:cNvPr id="1028" name="Picture 4" descr="http://info.gtilite.com/wp-content/uploads/2012/05/reasons-to-upgrade-your-iso-standard.jpg"/>
          <p:cNvPicPr>
            <a:picLocks noChangeAspect="1" noChangeArrowheads="1"/>
          </p:cNvPicPr>
          <p:nvPr/>
        </p:nvPicPr>
        <p:blipFill>
          <a:blip r:embed="rId3" cstate="print"/>
          <a:srcRect/>
          <a:stretch>
            <a:fillRect/>
          </a:stretch>
        </p:blipFill>
        <p:spPr bwMode="auto">
          <a:xfrm>
            <a:off x="6143636" y="428604"/>
            <a:ext cx="2214578" cy="2214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28596" y="2428868"/>
            <a:ext cx="8229600" cy="1571636"/>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What is the Self-Regulated</a:t>
            </a:r>
            <a:r>
              <a:rPr kumimoji="0" lang="en-US" sz="4100" b="1" i="0" u="none" strike="noStrike" kern="1200" cap="none" spc="0" normalizeH="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Learning?</a:t>
            </a:r>
            <a:endParaRPr kumimoji="0" lang="en-US" sz="4100" b="1" i="0" u="none" strike="noStrike" kern="1200" cap="none" spc="0" normalizeH="0" baseline="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57554" y="71435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b="1" dirty="0" smtClean="0"/>
              <a:t>PARTICIPANTS</a:t>
            </a:r>
          </a:p>
        </p:txBody>
      </p:sp>
      <p:pic>
        <p:nvPicPr>
          <p:cNvPr id="8" name="Picture 2" descr="http://www.naiku.net/wp-content/uploads/l_teacher_student.jpg"/>
          <p:cNvPicPr>
            <a:picLocks noChangeAspect="1" noChangeArrowheads="1"/>
          </p:cNvPicPr>
          <p:nvPr/>
        </p:nvPicPr>
        <p:blipFill>
          <a:blip r:embed="rId2" cstate="print"/>
          <a:srcRect/>
          <a:stretch>
            <a:fillRect/>
          </a:stretch>
        </p:blipFill>
        <p:spPr bwMode="auto">
          <a:xfrm flipH="1">
            <a:off x="0" y="0"/>
            <a:ext cx="2143140" cy="1428760"/>
          </a:xfrm>
          <a:prstGeom prst="rect">
            <a:avLst/>
          </a:prstGeom>
          <a:noFill/>
        </p:spPr>
      </p:pic>
      <p:sp>
        <p:nvSpPr>
          <p:cNvPr id="6" name="5 Rectángulo"/>
          <p:cNvSpPr/>
          <p:nvPr/>
        </p:nvSpPr>
        <p:spPr>
          <a:xfrm>
            <a:off x="357158" y="3286124"/>
            <a:ext cx="4214842"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Tx/>
              <a:buChar char="-"/>
            </a:pPr>
            <a:r>
              <a:rPr lang="en-US" sz="3000" dirty="0" smtClean="0"/>
              <a:t>Helps students to:</a:t>
            </a:r>
          </a:p>
          <a:p>
            <a:pPr lvl="0" algn="ctr"/>
            <a:r>
              <a:rPr lang="en-US" sz="3000" dirty="0" smtClean="0"/>
              <a:t>Define goals, develop a sense of             competence, control of behavior, return the sense of challenge</a:t>
            </a:r>
            <a:endParaRPr lang="en-US" sz="3000" dirty="0"/>
          </a:p>
        </p:txBody>
      </p:sp>
      <p:sp>
        <p:nvSpPr>
          <p:cNvPr id="7" name="6 Rectángulo"/>
          <p:cNvSpPr/>
          <p:nvPr/>
        </p:nvSpPr>
        <p:spPr>
          <a:xfrm>
            <a:off x="4786314" y="3286124"/>
            <a:ext cx="4000528"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Set goals, have a sense of competence, have control of behavior, live in the sense of challenge</a:t>
            </a:r>
            <a:endParaRPr lang="en-US" sz="3000" dirty="0"/>
          </a:p>
        </p:txBody>
      </p:sp>
      <p:sp>
        <p:nvSpPr>
          <p:cNvPr id="14" name="13 Elipse"/>
          <p:cNvSpPr/>
          <p:nvPr/>
        </p:nvSpPr>
        <p:spPr>
          <a:xfrm>
            <a:off x="1357290" y="1857364"/>
            <a:ext cx="2714644"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Teacher (Guide)</a:t>
            </a:r>
            <a:endParaRPr lang="en-US" sz="3000" dirty="0"/>
          </a:p>
        </p:txBody>
      </p:sp>
      <p:sp>
        <p:nvSpPr>
          <p:cNvPr id="15" name="14 Elipse"/>
          <p:cNvSpPr/>
          <p:nvPr/>
        </p:nvSpPr>
        <p:spPr>
          <a:xfrm>
            <a:off x="5572132" y="1857364"/>
            <a:ext cx="2643206" cy="985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Students</a:t>
            </a:r>
            <a:endParaRPr lang="en-US" sz="3000" dirty="0"/>
          </a:p>
        </p:txBody>
      </p:sp>
      <p:cxnSp>
        <p:nvCxnSpPr>
          <p:cNvPr id="10" name="9 Conector recto de flecha"/>
          <p:cNvCxnSpPr/>
          <p:nvPr/>
        </p:nvCxnSpPr>
        <p:spPr>
          <a:xfrm rot="5400000">
            <a:off x="2857488" y="1357298"/>
            <a:ext cx="500066" cy="5000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16200000" flipH="1">
            <a:off x="6322231" y="1393017"/>
            <a:ext cx="500066" cy="42862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2463785" y="3107529"/>
            <a:ext cx="3571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a:off x="6751653" y="3106735"/>
            <a:ext cx="3571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edg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edge">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edge">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85852" y="1571612"/>
            <a:ext cx="178595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Planning</a:t>
            </a:r>
            <a:endParaRPr lang="es-ES" sz="3000" dirty="0" smtClean="0"/>
          </a:p>
        </p:txBody>
      </p:sp>
      <p:pic>
        <p:nvPicPr>
          <p:cNvPr id="5" name="Picture 4" descr="https://encrypted-tbn2.gstatic.com/images?q=tbn:ANd9GcSHa2LNYqWTyZtWkpE3n1CaobGGM4lKjueIU25apoDBHnC09vjubw"/>
          <p:cNvPicPr>
            <a:picLocks noChangeAspect="1" noChangeArrowheads="1"/>
          </p:cNvPicPr>
          <p:nvPr/>
        </p:nvPicPr>
        <p:blipFill>
          <a:blip r:embed="rId2" cstate="print"/>
          <a:srcRect/>
          <a:stretch>
            <a:fillRect/>
          </a:stretch>
        </p:blipFill>
        <p:spPr bwMode="auto">
          <a:xfrm>
            <a:off x="3643306" y="4214818"/>
            <a:ext cx="1643074" cy="1080969"/>
          </a:xfrm>
          <a:prstGeom prst="rect">
            <a:avLst/>
          </a:prstGeom>
          <a:noFill/>
        </p:spPr>
      </p:pic>
      <p:sp>
        <p:nvSpPr>
          <p:cNvPr id="6" name="5 Rectángulo"/>
          <p:cNvSpPr/>
          <p:nvPr/>
        </p:nvSpPr>
        <p:spPr>
          <a:xfrm>
            <a:off x="3214678" y="3143248"/>
            <a:ext cx="257176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000" b="1" dirty="0" smtClean="0"/>
              <a:t>PROCEDURE</a:t>
            </a:r>
          </a:p>
        </p:txBody>
      </p:sp>
      <p:sp>
        <p:nvSpPr>
          <p:cNvPr id="7" name="6 Rectángulo"/>
          <p:cNvSpPr/>
          <p:nvPr/>
        </p:nvSpPr>
        <p:spPr>
          <a:xfrm>
            <a:off x="5786446" y="1571612"/>
            <a:ext cx="228601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Monitoring</a:t>
            </a:r>
            <a:endParaRPr lang="es-ES" sz="3000" dirty="0" smtClean="0"/>
          </a:p>
        </p:txBody>
      </p:sp>
      <p:sp>
        <p:nvSpPr>
          <p:cNvPr id="8" name="7 Rectángulo"/>
          <p:cNvSpPr/>
          <p:nvPr/>
        </p:nvSpPr>
        <p:spPr>
          <a:xfrm>
            <a:off x="1428728" y="4829188"/>
            <a:ext cx="1643074" cy="600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000" dirty="0" smtClean="0"/>
              <a:t>Control</a:t>
            </a:r>
            <a:endParaRPr lang="es-ES" sz="3000" dirty="0"/>
          </a:p>
        </p:txBody>
      </p:sp>
      <p:sp>
        <p:nvSpPr>
          <p:cNvPr id="9" name="8 Rectángulo"/>
          <p:cNvSpPr/>
          <p:nvPr/>
        </p:nvSpPr>
        <p:spPr>
          <a:xfrm>
            <a:off x="5857884" y="4714884"/>
            <a:ext cx="271464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 Reaction</a:t>
            </a:r>
            <a:r>
              <a:rPr lang="es-ES" sz="3000" dirty="0" smtClean="0"/>
              <a:t> and </a:t>
            </a:r>
            <a:r>
              <a:rPr lang="en-US" sz="3000" dirty="0" smtClean="0"/>
              <a:t>reflection</a:t>
            </a:r>
            <a:endParaRPr lang="es-ES" sz="3000" dirty="0"/>
          </a:p>
        </p:txBody>
      </p:sp>
      <p:cxnSp>
        <p:nvCxnSpPr>
          <p:cNvPr id="11" name="10 Conector recto de flecha"/>
          <p:cNvCxnSpPr/>
          <p:nvPr/>
        </p:nvCxnSpPr>
        <p:spPr>
          <a:xfrm rot="16200000" flipV="1">
            <a:off x="2571736" y="2428868"/>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flipH="1" flipV="1">
            <a:off x="5679289" y="2464587"/>
            <a:ext cx="78581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2500298" y="4000504"/>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16200000" flipH="1">
            <a:off x="5679289" y="3893347"/>
            <a:ext cx="85725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28794" y="1428736"/>
            <a:ext cx="214314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 Cognitive</a:t>
            </a:r>
          </a:p>
        </p:txBody>
      </p:sp>
      <p:pic>
        <p:nvPicPr>
          <p:cNvPr id="5" name="4 Imagen" descr="https://encrypted-tbn3.gstatic.com/images?q=tbn:ANd9GcQPmoxxeNMimwgDp5TC6K48FXZSXLWbTzvSo5L3tu_W_KTUOkkxAA"/>
          <p:cNvPicPr/>
          <p:nvPr/>
        </p:nvPicPr>
        <p:blipFill>
          <a:blip r:embed="rId2" cstate="print"/>
          <a:srcRect b="4878"/>
          <a:stretch>
            <a:fillRect/>
          </a:stretch>
        </p:blipFill>
        <p:spPr bwMode="auto">
          <a:xfrm>
            <a:off x="0" y="3929066"/>
            <a:ext cx="2643206" cy="1714512"/>
          </a:xfrm>
          <a:prstGeom prst="rect">
            <a:avLst/>
          </a:prstGeom>
          <a:noFill/>
        </p:spPr>
      </p:pic>
      <p:sp>
        <p:nvSpPr>
          <p:cNvPr id="6" name="5 Rectángulo"/>
          <p:cNvSpPr/>
          <p:nvPr/>
        </p:nvSpPr>
        <p:spPr>
          <a:xfrm>
            <a:off x="3571868" y="278605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Affective</a:t>
            </a:r>
            <a:endParaRPr lang="en-US" sz="2200" dirty="0"/>
          </a:p>
        </p:txBody>
      </p:sp>
      <p:sp>
        <p:nvSpPr>
          <p:cNvPr id="7" name="6 Rectángulo"/>
          <p:cNvSpPr/>
          <p:nvPr/>
        </p:nvSpPr>
        <p:spPr>
          <a:xfrm>
            <a:off x="214282" y="285728"/>
            <a:ext cx="292895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000" b="1" dirty="0" smtClean="0"/>
              <a:t>COMPONENTS</a:t>
            </a:r>
          </a:p>
        </p:txBody>
      </p:sp>
      <p:sp>
        <p:nvSpPr>
          <p:cNvPr id="8" name="7 Rectángulo"/>
          <p:cNvSpPr/>
          <p:nvPr/>
        </p:nvSpPr>
        <p:spPr>
          <a:xfrm>
            <a:off x="5000628" y="4000504"/>
            <a:ext cx="185738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smtClean="0"/>
              <a:t>Behavior</a:t>
            </a:r>
            <a:r>
              <a:rPr lang="en-US" sz="2200" dirty="0" smtClean="0"/>
              <a:t> </a:t>
            </a:r>
          </a:p>
        </p:txBody>
      </p:sp>
      <p:sp>
        <p:nvSpPr>
          <p:cNvPr id="9" name="8 Rectángulo"/>
          <p:cNvSpPr/>
          <p:nvPr/>
        </p:nvSpPr>
        <p:spPr>
          <a:xfrm>
            <a:off x="6286512" y="5357826"/>
            <a:ext cx="2643206" cy="819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smtClean="0"/>
              <a:t>Environment</a:t>
            </a:r>
            <a:endParaRPr lang="en-US" sz="3000" dirty="0"/>
          </a:p>
        </p:txBody>
      </p:sp>
      <p:pic>
        <p:nvPicPr>
          <p:cNvPr id="10" name="9 Imagen" descr="D:\ESPE\PROJECT\ANDRES BELLO\FOTOS\DSC01117.jpg"/>
          <p:cNvPicPr/>
          <p:nvPr/>
        </p:nvPicPr>
        <p:blipFill>
          <a:blip r:embed="rId3" cstate="print"/>
          <a:srcRect l="35097" t="18824"/>
          <a:stretch>
            <a:fillRect/>
          </a:stretch>
        </p:blipFill>
        <p:spPr bwMode="auto">
          <a:xfrm>
            <a:off x="6215042" y="0"/>
            <a:ext cx="2928958" cy="2643182"/>
          </a:xfrm>
          <a:prstGeom prst="rect">
            <a:avLst/>
          </a:prstGeom>
          <a:noFill/>
          <a:ln w="9525">
            <a:noFill/>
            <a:miter lim="800000"/>
            <a:headEnd/>
            <a:tailEnd/>
          </a:ln>
        </p:spPr>
      </p:pic>
      <p:cxnSp>
        <p:nvCxnSpPr>
          <p:cNvPr id="12" name="11 Forma"/>
          <p:cNvCxnSpPr/>
          <p:nvPr/>
        </p:nvCxnSpPr>
        <p:spPr>
          <a:xfrm rot="16200000" flipH="1">
            <a:off x="2928926" y="857232"/>
            <a:ext cx="785818" cy="357190"/>
          </a:xfrm>
          <a:prstGeom prst="bentConnector3">
            <a:avLst>
              <a:gd name="adj1" fmla="val 130"/>
            </a:avLst>
          </a:prstGeom>
          <a:ln w="19050"/>
        </p:spPr>
        <p:style>
          <a:lnRef idx="1">
            <a:schemeClr val="accent1"/>
          </a:lnRef>
          <a:fillRef idx="0">
            <a:schemeClr val="accent1"/>
          </a:fillRef>
          <a:effectRef idx="0">
            <a:schemeClr val="accent1"/>
          </a:effectRef>
          <a:fontRef idx="minor">
            <a:schemeClr val="tx1"/>
          </a:fontRef>
        </p:style>
      </p:cxnSp>
      <p:cxnSp>
        <p:nvCxnSpPr>
          <p:cNvPr id="14" name="13 Forma"/>
          <p:cNvCxnSpPr/>
          <p:nvPr/>
        </p:nvCxnSpPr>
        <p:spPr>
          <a:xfrm rot="16200000" flipH="1">
            <a:off x="2806291" y="2265752"/>
            <a:ext cx="888213" cy="642942"/>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15 Forma"/>
          <p:cNvCxnSpPr>
            <a:stCxn id="6" idx="2"/>
          </p:cNvCxnSpPr>
          <p:nvPr/>
        </p:nvCxnSpPr>
        <p:spPr>
          <a:xfrm rot="16200000" flipH="1">
            <a:off x="4357687" y="3643312"/>
            <a:ext cx="785817" cy="500067"/>
          </a:xfrm>
          <a:prstGeom prst="bentConnector3">
            <a:avLst>
              <a:gd name="adj1" fmla="val 98485"/>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17 Forma"/>
          <p:cNvCxnSpPr/>
          <p:nvPr/>
        </p:nvCxnSpPr>
        <p:spPr>
          <a:xfrm rot="16200000" flipH="1">
            <a:off x="5617375" y="5098269"/>
            <a:ext cx="981084" cy="35719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4)">
                                      <p:cBhvr>
                                        <p:cTn id="31" dur="20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4)">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6248" y="2500306"/>
            <a:ext cx="321471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500" dirty="0" smtClean="0"/>
              <a:t>Learning Strategies </a:t>
            </a:r>
          </a:p>
        </p:txBody>
      </p:sp>
      <p:pic>
        <p:nvPicPr>
          <p:cNvPr id="5" name="Picture 6" descr="http://cheesewearingtheology.com/wp-content/uploads/2012/03/student_writing.jpg"/>
          <p:cNvPicPr>
            <a:picLocks noChangeAspect="1" noChangeArrowheads="1"/>
          </p:cNvPicPr>
          <p:nvPr/>
        </p:nvPicPr>
        <p:blipFill>
          <a:blip r:embed="rId2" cstate="print"/>
          <a:srcRect/>
          <a:stretch>
            <a:fillRect/>
          </a:stretch>
        </p:blipFill>
        <p:spPr bwMode="auto">
          <a:xfrm>
            <a:off x="7929586" y="5715016"/>
            <a:ext cx="928694" cy="1098865"/>
          </a:xfrm>
          <a:prstGeom prst="rect">
            <a:avLst/>
          </a:prstGeom>
          <a:noFill/>
        </p:spPr>
      </p:pic>
      <p:pic>
        <p:nvPicPr>
          <p:cNvPr id="6" name="Picture 2" descr="https://encrypted-tbn1.gstatic.com/images?q=tbn:ANd9GcSn6cYOGS5ypRkNCFjLdd8VkBB5gdF-dZd1F4M1uxlNDvGyx1yXXg"/>
          <p:cNvPicPr>
            <a:picLocks noChangeAspect="1" noChangeArrowheads="1"/>
          </p:cNvPicPr>
          <p:nvPr/>
        </p:nvPicPr>
        <p:blipFill>
          <a:blip r:embed="rId3" cstate="print"/>
          <a:srcRect/>
          <a:stretch>
            <a:fillRect/>
          </a:stretch>
        </p:blipFill>
        <p:spPr bwMode="auto">
          <a:xfrm>
            <a:off x="71438" y="5143512"/>
            <a:ext cx="3000364" cy="1686840"/>
          </a:xfrm>
          <a:prstGeom prst="rect">
            <a:avLst/>
          </a:prstGeom>
          <a:noFill/>
        </p:spPr>
      </p:pic>
      <p:pic>
        <p:nvPicPr>
          <p:cNvPr id="7" name="Picture 10" descr="https://encrypted-tbn3.gstatic.com/images?q=tbn:ANd9GcQTOUltfYrzmG7u-pp62BgeMLs2jSgsbC69hKozSTUTU0hIJfnb"/>
          <p:cNvPicPr>
            <a:picLocks noChangeAspect="1" noChangeArrowheads="1"/>
          </p:cNvPicPr>
          <p:nvPr/>
        </p:nvPicPr>
        <p:blipFill>
          <a:blip r:embed="rId4" cstate="print"/>
          <a:srcRect/>
          <a:stretch>
            <a:fillRect/>
          </a:stretch>
        </p:blipFill>
        <p:spPr bwMode="auto">
          <a:xfrm>
            <a:off x="0" y="-24"/>
            <a:ext cx="1357290" cy="1883585"/>
          </a:xfrm>
          <a:prstGeom prst="rect">
            <a:avLst/>
          </a:prstGeom>
          <a:noFill/>
        </p:spPr>
      </p:pic>
      <p:sp>
        <p:nvSpPr>
          <p:cNvPr id="8" name="7 Rectángulo"/>
          <p:cNvSpPr/>
          <p:nvPr/>
        </p:nvSpPr>
        <p:spPr>
          <a:xfrm>
            <a:off x="4286248" y="1571612"/>
            <a:ext cx="3137809"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500" dirty="0" smtClean="0"/>
              <a:t>Causal attributions</a:t>
            </a:r>
          </a:p>
        </p:txBody>
      </p:sp>
      <p:sp>
        <p:nvSpPr>
          <p:cNvPr id="9" name="8 Rectángulo"/>
          <p:cNvSpPr/>
          <p:nvPr/>
        </p:nvSpPr>
        <p:spPr>
          <a:xfrm>
            <a:off x="4286248" y="642918"/>
            <a:ext cx="257176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500" dirty="0" smtClean="0"/>
              <a:t>Questionnaires</a:t>
            </a:r>
          </a:p>
        </p:txBody>
      </p:sp>
      <p:sp>
        <p:nvSpPr>
          <p:cNvPr id="10" name="9 Rectángulo"/>
          <p:cNvSpPr/>
          <p:nvPr/>
        </p:nvSpPr>
        <p:spPr>
          <a:xfrm>
            <a:off x="714348" y="2000240"/>
            <a:ext cx="307183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3000" b="1" dirty="0" smtClean="0"/>
              <a:t>INSTRUMENTS</a:t>
            </a:r>
          </a:p>
        </p:txBody>
      </p:sp>
      <p:cxnSp>
        <p:nvCxnSpPr>
          <p:cNvPr id="13" name="12 Conector recto de flecha"/>
          <p:cNvCxnSpPr>
            <a:endCxn id="9" idx="1"/>
          </p:cNvCxnSpPr>
          <p:nvPr/>
        </p:nvCxnSpPr>
        <p:spPr>
          <a:xfrm rot="5400000" flipH="1" flipV="1">
            <a:off x="3500430" y="1214422"/>
            <a:ext cx="1071570" cy="5000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10" idx="3"/>
            <a:endCxn id="8" idx="1"/>
          </p:cNvCxnSpPr>
          <p:nvPr/>
        </p:nvCxnSpPr>
        <p:spPr>
          <a:xfrm flipV="1">
            <a:off x="3786182" y="1857364"/>
            <a:ext cx="500066" cy="5357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4" idx="1"/>
          </p:cNvCxnSpPr>
          <p:nvPr/>
        </p:nvCxnSpPr>
        <p:spPr>
          <a:xfrm>
            <a:off x="3786182" y="2714620"/>
            <a:ext cx="500066" cy="714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3857620" y="3571876"/>
            <a:ext cx="4000528" cy="278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r>
              <a:rPr lang="en-US" dirty="0" smtClean="0"/>
              <a:t> </a:t>
            </a:r>
            <a:r>
              <a:rPr lang="en-US" sz="2200" dirty="0" smtClean="0"/>
              <a:t>Concentrate on school            subjects</a:t>
            </a:r>
          </a:p>
          <a:p>
            <a:pPr algn="ctr">
              <a:buFontTx/>
              <a:buChar char="-"/>
            </a:pPr>
            <a:r>
              <a:rPr lang="en-US" sz="2200" dirty="0" smtClean="0"/>
              <a:t> Take notes</a:t>
            </a:r>
          </a:p>
          <a:p>
            <a:pPr algn="ctr">
              <a:buFontTx/>
              <a:buChar char="-"/>
            </a:pPr>
            <a:r>
              <a:rPr lang="en-US" sz="2200" dirty="0" smtClean="0"/>
              <a:t> Organize schoolwork</a:t>
            </a:r>
          </a:p>
          <a:p>
            <a:pPr algn="ctr">
              <a:buFontTx/>
              <a:buChar char="-"/>
            </a:pPr>
            <a:r>
              <a:rPr lang="en-US" sz="2200" dirty="0" smtClean="0"/>
              <a:t>  Arrange a place to study</a:t>
            </a:r>
          </a:p>
          <a:p>
            <a:pPr algn="ctr">
              <a:buFontTx/>
              <a:buChar char="-"/>
            </a:pPr>
            <a:r>
              <a:rPr lang="en-US" sz="2200" dirty="0" smtClean="0"/>
              <a:t> Motivate oneself</a:t>
            </a:r>
          </a:p>
          <a:p>
            <a:pPr algn="ctr">
              <a:buFontTx/>
              <a:buChar char="-"/>
            </a:pPr>
            <a:r>
              <a:rPr lang="en-US" sz="2200" dirty="0" smtClean="0"/>
              <a:t> Be active participant in 	class</a:t>
            </a:r>
            <a:endParaRPr lang="en-US" sz="2200" dirty="0"/>
          </a:p>
        </p:txBody>
      </p:sp>
      <p:cxnSp>
        <p:nvCxnSpPr>
          <p:cNvPr id="56" name="55 Conector recto"/>
          <p:cNvCxnSpPr>
            <a:stCxn id="4" idx="2"/>
            <a:endCxn id="18" idx="0"/>
          </p:cNvCxnSpPr>
          <p:nvPr/>
        </p:nvCxnSpPr>
        <p:spPr>
          <a:xfrm rot="5400000">
            <a:off x="5625711" y="3303984"/>
            <a:ext cx="500066" cy="35719"/>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down)">
                                      <p:cBhvr>
                                        <p:cTn id="40" dur="500"/>
                                        <p:tgtEl>
                                          <p:spTgt spid="56"/>
                                        </p:tgtEl>
                                      </p:cBhvr>
                                    </p:animEffect>
                                  </p:childTnLst>
                                </p:cTn>
                              </p:par>
                              <p:par>
                                <p:cTn id="41" presetID="48" presetClass="entr" presetSubtype="0" accel="5000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8"/>
                                        </p:tgtEl>
                                        <p:attrNameLst>
                                          <p:attrName>ppt_y</p:attrName>
                                        </p:attrNameLst>
                                      </p:cBhvr>
                                      <p:tavLst>
                                        <p:tav tm="0">
                                          <p:val>
                                            <p:strVal val="#ppt_y"/>
                                          </p:val>
                                        </p:tav>
                                        <p:tav tm="100000">
                                          <p:val>
                                            <p:strVal val="#ppt_y"/>
                                          </p:val>
                                        </p:tav>
                                      </p:tavLst>
                                    </p:anim>
                                    <p:animEffect transition="in" filter="fade">
                                      <p:cBhvr>
                                        <p:cTn id="4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1889</TotalTime>
  <Words>727</Words>
  <Application>Microsoft Office PowerPoint</Application>
  <PresentationFormat>Presentación en pantalla (4:3)</PresentationFormat>
  <Paragraphs>270</Paragraphs>
  <Slides>28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0" baseType="lpstr">
      <vt:lpstr>Concurrencia</vt:lpstr>
      <vt:lpstr>Documento</vt:lpstr>
      <vt:lpstr>THE INFLUENCE OF  SELF-REGULATED LEARNING  IN THE DEVELOPMENT OF   ENGLISH SPEAKING SKILL</vt:lpstr>
      <vt:lpstr>Diapositiva 2</vt:lpstr>
      <vt:lpstr>Diapositiva 3</vt:lpstr>
      <vt:lpstr>Diapositiva 4</vt:lpstr>
      <vt:lpstr>Diapositiva 5</vt:lpstr>
      <vt:lpstr>Diapositiva 6</vt:lpstr>
      <vt:lpstr>Diapositiva 7</vt:lpstr>
      <vt:lpstr>Diapositiva 8</vt:lpstr>
      <vt:lpstr>Diapositiva 9</vt:lpstr>
      <vt:lpstr>Diapositiva 10</vt:lpstr>
      <vt:lpstr>How was the work with the Self-Regulated Learning?</vt:lpstr>
      <vt:lpstr>Preparing the instruments...</vt:lpstr>
      <vt:lpstr>Diapositiva 13</vt:lpstr>
      <vt:lpstr>Diapositiva 14</vt:lpstr>
      <vt:lpstr>Diapositiva 15</vt:lpstr>
      <vt:lpstr>Was it proved the Hypothesis of   The Relationship between the SRL and the development of the speaking skill?</vt:lpstr>
      <vt:lpstr>Diapositiva 17</vt:lpstr>
      <vt:lpstr>POST-INTERVIEW</vt:lpstr>
      <vt:lpstr>Diapositiva 19</vt:lpstr>
      <vt:lpstr>Diapositiva 20</vt:lpstr>
      <vt:lpstr>What is the proposal?</vt:lpstr>
      <vt:lpstr>Diapositiva 22</vt:lpstr>
      <vt:lpstr>Diapositiva 23</vt:lpstr>
      <vt:lpstr>Diapositiva 24</vt:lpstr>
      <vt:lpstr>Diapositiva 25</vt:lpstr>
      <vt:lpstr>Diapositiva 26</vt:lpstr>
      <vt:lpstr>Diapositiva 27</vt:lpstr>
      <vt:lpstr>Diapositiva 28</vt:lpstr>
    </vt:vector>
  </TitlesOfParts>
  <Company>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SELF-REGULATED LEARNING IN THE DEVELOPMENT OF ENGLISH SPEAKING SKILL</dc:title>
  <dc:creator>fgyh</dc:creator>
  <cp:lastModifiedBy>Ricardo</cp:lastModifiedBy>
  <cp:revision>147</cp:revision>
  <dcterms:created xsi:type="dcterms:W3CDTF">2013-12-06T04:30:15Z</dcterms:created>
  <dcterms:modified xsi:type="dcterms:W3CDTF">2014-01-15T02:47:41Z</dcterms:modified>
</cp:coreProperties>
</file>