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383" r:id="rId3"/>
    <p:sldId id="257" r:id="rId4"/>
    <p:sldId id="262" r:id="rId5"/>
    <p:sldId id="270" r:id="rId6"/>
    <p:sldId id="271" r:id="rId7"/>
    <p:sldId id="272" r:id="rId8"/>
    <p:sldId id="275" r:id="rId9"/>
    <p:sldId id="282" r:id="rId10"/>
    <p:sldId id="284" r:id="rId11"/>
    <p:sldId id="288" r:id="rId12"/>
    <p:sldId id="289" r:id="rId13"/>
    <p:sldId id="286" r:id="rId14"/>
    <p:sldId id="290" r:id="rId15"/>
    <p:sldId id="291" r:id="rId16"/>
    <p:sldId id="293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4" r:id="rId29"/>
    <p:sldId id="319" r:id="rId30"/>
    <p:sldId id="322" r:id="rId31"/>
    <p:sldId id="324" r:id="rId32"/>
    <p:sldId id="340" r:id="rId33"/>
    <p:sldId id="341" r:id="rId34"/>
    <p:sldId id="342" r:id="rId35"/>
    <p:sldId id="343" r:id="rId36"/>
    <p:sldId id="344" r:id="rId37"/>
    <p:sldId id="351" r:id="rId38"/>
    <p:sldId id="352" r:id="rId39"/>
    <p:sldId id="353" r:id="rId40"/>
    <p:sldId id="354" r:id="rId41"/>
    <p:sldId id="355" r:id="rId42"/>
    <p:sldId id="357" r:id="rId43"/>
    <p:sldId id="356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84" r:id="rId56"/>
    <p:sldId id="376" r:id="rId57"/>
    <p:sldId id="385" r:id="rId58"/>
    <p:sldId id="370" r:id="rId59"/>
    <p:sldId id="371" r:id="rId60"/>
    <p:sldId id="372" r:id="rId61"/>
    <p:sldId id="373" r:id="rId62"/>
    <p:sldId id="378" r:id="rId63"/>
    <p:sldId id="379" r:id="rId64"/>
    <p:sldId id="380" r:id="rId65"/>
    <p:sldId id="381" r:id="rId66"/>
    <p:sldId id="382" r:id="rId6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9" autoAdjust="0"/>
    <p:restoredTop sz="94660"/>
  </p:normalViewPr>
  <p:slideViewPr>
    <p:cSldViewPr>
      <p:cViewPr>
        <p:scale>
          <a:sx n="82" d="100"/>
          <a:sy n="82" d="100"/>
        </p:scale>
        <p:origin x="-1541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HIAS\Documents\INFLACI&#211;N%20AL%20CONSUMIDO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www.bce.fin.ec/documentos/PublicacionesNotas/Catalogo/Anuario/Anuario32/3.2-3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s-EC"/>
            </a:pPr>
            <a:r>
              <a:rPr lang="es-EC" dirty="0"/>
              <a:t>Producto</a:t>
            </a:r>
            <a:r>
              <a:rPr lang="es-EC" baseline="0" dirty="0"/>
              <a:t> Interno Bruto</a:t>
            </a:r>
            <a:endParaRPr lang="es-EC" dirty="0"/>
          </a:p>
        </c:rich>
      </c:tx>
      <c:layout/>
    </c:title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Sheet1!$K$17</c:f>
              <c:strCache>
                <c:ptCount val="1"/>
                <c:pt idx="0">
                  <c:v>PIB TOTAL</c:v>
                </c:pt>
              </c:strCache>
            </c:strRef>
          </c:tx>
          <c:cat>
            <c:strRef>
              <c:f>Sheet1!$J$18:$J$21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  <c:pt idx="3">
                  <c:v>2013*</c:v>
                </c:pt>
              </c:strCache>
            </c:strRef>
          </c:cat>
          <c:val>
            <c:numRef>
              <c:f>Sheet1!$K$18:$K$21</c:f>
            </c:numRef>
          </c:val>
        </c:ser>
        <c:ser>
          <c:idx val="1"/>
          <c:order val="1"/>
          <c:tx>
            <c:strRef>
              <c:f>Sheet1!$L$17</c:f>
              <c:strCache>
                <c:ptCount val="1"/>
                <c:pt idx="0">
                  <c:v>PIB INDUSTRIAS MANUFACTERAS </c:v>
                </c:pt>
              </c:strCache>
            </c:strRef>
          </c:tx>
          <c:cat>
            <c:strRef>
              <c:f>Sheet1!$J$18:$J$21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  <c:pt idx="3">
                  <c:v>2013*</c:v>
                </c:pt>
              </c:strCache>
            </c:strRef>
          </c:cat>
          <c:val>
            <c:numRef>
              <c:f>Sheet1!$L$18:$L$21</c:f>
              <c:numCache>
                <c:formatCode>"$"#,##0_);[Red]\("$"#,##0\)</c:formatCode>
                <c:ptCount val="4"/>
                <c:pt idx="0">
                  <c:v>5406723</c:v>
                </c:pt>
                <c:pt idx="1">
                  <c:v>6052482</c:v>
                </c:pt>
                <c:pt idx="2">
                  <c:v>6769177</c:v>
                </c:pt>
                <c:pt idx="3">
                  <c:v>7345162</c:v>
                </c:pt>
              </c:numCache>
            </c:numRef>
          </c:val>
        </c:ser>
        <c:ser>
          <c:idx val="2"/>
          <c:order val="2"/>
          <c:tx>
            <c:strRef>
              <c:f>Sheet1!$M$17</c:f>
              <c:strCache>
                <c:ptCount val="1"/>
                <c:pt idx="0">
                  <c:v>PIB-Fabricación de Productos textiles, prendas de vestir</c:v>
                </c:pt>
              </c:strCache>
            </c:strRef>
          </c:tx>
          <c:cat>
            <c:strRef>
              <c:f>Sheet1!$J$18:$J$21</c:f>
              <c:strCache>
                <c:ptCount val="4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  <c:pt idx="3">
                  <c:v>2013*</c:v>
                </c:pt>
              </c:strCache>
            </c:strRef>
          </c:cat>
          <c:val>
            <c:numRef>
              <c:f>Sheet1!$M$18:$M$21</c:f>
              <c:numCache>
                <c:formatCode>"$"#,##0_);[Red]\("$"#,##0\)</c:formatCode>
                <c:ptCount val="4"/>
                <c:pt idx="0">
                  <c:v>663783</c:v>
                </c:pt>
                <c:pt idx="1">
                  <c:v>721559</c:v>
                </c:pt>
                <c:pt idx="2">
                  <c:v>809900</c:v>
                </c:pt>
                <c:pt idx="3">
                  <c:v>895463</c:v>
                </c:pt>
              </c:numCache>
            </c:numRef>
          </c:val>
        </c:ser>
        <c:gapWidth val="55"/>
        <c:gapDepth val="55"/>
        <c:shape val="cylinder"/>
        <c:axId val="78962688"/>
        <c:axId val="78964224"/>
        <c:axId val="0"/>
      </c:bar3DChart>
      <c:catAx>
        <c:axId val="78962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C"/>
            </a:pPr>
            <a:endParaRPr lang="en-US"/>
          </a:p>
        </c:txPr>
        <c:crossAx val="78964224"/>
        <c:crosses val="autoZero"/>
        <c:auto val="1"/>
        <c:lblAlgn val="ctr"/>
        <c:lblOffset val="100"/>
      </c:catAx>
      <c:valAx>
        <c:axId val="78964224"/>
        <c:scaling>
          <c:orientation val="minMax"/>
        </c:scaling>
        <c:axPos val="l"/>
        <c:majorGridlines/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n-US"/>
          </a:p>
        </c:txPr>
        <c:crossAx val="78962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C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s-EC"/>
            </a:pPr>
            <a:r>
              <a:rPr lang="es-EC" sz="1400" dirty="0"/>
              <a:t>Exportaciones-Por</a:t>
            </a:r>
            <a:r>
              <a:rPr lang="es-EC" sz="1400" baseline="0" dirty="0"/>
              <a:t> Producto</a:t>
            </a:r>
          </a:p>
          <a:p>
            <a:pPr>
              <a:defRPr lang="es-EC"/>
            </a:pPr>
            <a:r>
              <a:rPr lang="es-EC" sz="1400" baseline="0" dirty="0"/>
              <a:t>Miles de </a:t>
            </a:r>
            <a:r>
              <a:rPr lang="es-EC" sz="1400" baseline="0" dirty="0" smtClean="0"/>
              <a:t>Dólares </a:t>
            </a:r>
            <a:r>
              <a:rPr lang="es-EC" sz="1400" baseline="0" dirty="0"/>
              <a:t>FOB</a:t>
            </a:r>
            <a:endParaRPr lang="es-EC" sz="1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'3.2.4'!$M$10</c:f>
              <c:strCache>
                <c:ptCount val="1"/>
                <c:pt idx="0">
                  <c:v>        Artículos de fibras textiles</c:v>
                </c:pt>
              </c:strCache>
            </c:strRef>
          </c:tx>
          <c:cat>
            <c:numRef>
              <c:f>'3.2.4'!$N$9:$W$9</c:f>
              <c:numCache>
                <c:formatCode>0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 formatCode="#,##0">
                  <c:v>2010</c:v>
                </c:pt>
              </c:numCache>
            </c:numRef>
          </c:cat>
          <c:val>
            <c:numRef>
              <c:f>'3.2.4'!$N$10:$W$10</c:f>
              <c:numCache>
                <c:formatCode>#,##0</c:formatCode>
                <c:ptCount val="10"/>
                <c:pt idx="0">
                  <c:v>65801.395000000004</c:v>
                </c:pt>
                <c:pt idx="1">
                  <c:v>57997.301000000007</c:v>
                </c:pt>
                <c:pt idx="2">
                  <c:v>68074.442999998908</c:v>
                </c:pt>
                <c:pt idx="3">
                  <c:v>78174.971999999994</c:v>
                </c:pt>
                <c:pt idx="4">
                  <c:v>75756.864000000001</c:v>
                </c:pt>
                <c:pt idx="5">
                  <c:v>73592.912999998938</c:v>
                </c:pt>
                <c:pt idx="6">
                  <c:v>83701.996999999348</c:v>
                </c:pt>
                <c:pt idx="7">
                  <c:v>135104.99599999998</c:v>
                </c:pt>
                <c:pt idx="8">
                  <c:v>162983.54500000001</c:v>
                </c:pt>
                <c:pt idx="9">
                  <c:v>191046.302</c:v>
                </c:pt>
              </c:numCache>
            </c:numRef>
          </c:val>
        </c:ser>
        <c:ser>
          <c:idx val="1"/>
          <c:order val="1"/>
          <c:tx>
            <c:strRef>
              <c:f>'3.2.4'!$M$11</c:f>
              <c:strCache>
                <c:ptCount val="1"/>
                <c:pt idx="0">
                  <c:v>          Prendas de vestir</c:v>
                </c:pt>
              </c:strCache>
            </c:strRef>
          </c:tx>
          <c:cat>
            <c:numRef>
              <c:f>'3.2.4'!$N$9:$W$9</c:f>
              <c:numCache>
                <c:formatCode>0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 formatCode="#,##0">
                  <c:v>2010</c:v>
                </c:pt>
              </c:numCache>
            </c:numRef>
          </c:cat>
          <c:val>
            <c:numRef>
              <c:f>'3.2.4'!$N$11:$W$11</c:f>
              <c:numCache>
                <c:formatCode>#,##0</c:formatCode>
                <c:ptCount val="10"/>
                <c:pt idx="0">
                  <c:v>23545.891</c:v>
                </c:pt>
                <c:pt idx="1">
                  <c:v>20984.907999999999</c:v>
                </c:pt>
                <c:pt idx="2">
                  <c:v>27681.055</c:v>
                </c:pt>
                <c:pt idx="3">
                  <c:v>28234.166000000001</c:v>
                </c:pt>
                <c:pt idx="4">
                  <c:v>27759.924999999999</c:v>
                </c:pt>
                <c:pt idx="5">
                  <c:v>22207.474999999999</c:v>
                </c:pt>
                <c:pt idx="6">
                  <c:v>30795.583999999999</c:v>
                </c:pt>
                <c:pt idx="7">
                  <c:v>29166.808999999997</c:v>
                </c:pt>
                <c:pt idx="8">
                  <c:v>21507.941999999999</c:v>
                </c:pt>
                <c:pt idx="9" formatCode="#,##0_);\(#,##0\)">
                  <c:v>22019.423999999999</c:v>
                </c:pt>
              </c:numCache>
            </c:numRef>
          </c:val>
        </c:ser>
        <c:ser>
          <c:idx val="2"/>
          <c:order val="2"/>
          <c:tx>
            <c:strRef>
              <c:f>'3.2.4'!$M$12</c:f>
              <c:strCache>
                <c:ptCount val="1"/>
                <c:pt idx="0">
                  <c:v>          Otras manufacturas de fibras textiles</c:v>
                </c:pt>
              </c:strCache>
            </c:strRef>
          </c:tx>
          <c:cat>
            <c:numRef>
              <c:f>'3.2.4'!$N$9:$W$9</c:f>
              <c:numCache>
                <c:formatCode>0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 formatCode="#,##0">
                  <c:v>2010</c:v>
                </c:pt>
              </c:numCache>
            </c:numRef>
          </c:cat>
          <c:val>
            <c:numRef>
              <c:f>'3.2.4'!$N$12:$W$12</c:f>
              <c:numCache>
                <c:formatCode>#,##0</c:formatCode>
                <c:ptCount val="10"/>
                <c:pt idx="0">
                  <c:v>42255.504000000001</c:v>
                </c:pt>
                <c:pt idx="1">
                  <c:v>37012.393000000004</c:v>
                </c:pt>
                <c:pt idx="2">
                  <c:v>40393.388000000043</c:v>
                </c:pt>
                <c:pt idx="3">
                  <c:v>49940.806000000011</c:v>
                </c:pt>
                <c:pt idx="4">
                  <c:v>47996.939000000006</c:v>
                </c:pt>
                <c:pt idx="5">
                  <c:v>51385.438000000002</c:v>
                </c:pt>
                <c:pt idx="6">
                  <c:v>52906.413</c:v>
                </c:pt>
                <c:pt idx="7">
                  <c:v>105938.18700000002</c:v>
                </c:pt>
                <c:pt idx="8">
                  <c:v>141475.603</c:v>
                </c:pt>
                <c:pt idx="9" formatCode="#,##0_);\(#,##0\)">
                  <c:v>169026.878</c:v>
                </c:pt>
              </c:numCache>
            </c:numRef>
          </c:val>
        </c:ser>
        <c:marker val="1"/>
        <c:axId val="79014912"/>
        <c:axId val="79024896"/>
      </c:lineChart>
      <c:catAx>
        <c:axId val="79014912"/>
        <c:scaling>
          <c:orientation val="minMax"/>
        </c:scaling>
        <c:axPos val="b"/>
        <c:numFmt formatCode="0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n-US"/>
          </a:p>
        </c:txPr>
        <c:crossAx val="79024896"/>
        <c:crosses val="autoZero"/>
        <c:auto val="1"/>
        <c:lblAlgn val="ctr"/>
        <c:lblOffset val="100"/>
      </c:catAx>
      <c:valAx>
        <c:axId val="790248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C"/>
            </a:pPr>
            <a:endParaRPr lang="en-US"/>
          </a:p>
        </c:txPr>
        <c:crossAx val="79014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C"/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3F493-3E04-4E8E-896A-BE71BA11D7D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C374BD4-6DF8-4907-A7A2-AB49C4D23548}">
      <dgm:prSet phldrT="[Texto]"/>
      <dgm:spPr/>
      <dgm:t>
        <a:bodyPr/>
        <a:lstStyle/>
        <a:p>
          <a:r>
            <a:rPr lang="es-ES" dirty="0" smtClean="0"/>
            <a:t>Identificación de Riesgos</a:t>
          </a:r>
          <a:endParaRPr lang="es-ES" dirty="0"/>
        </a:p>
      </dgm:t>
    </dgm:pt>
    <dgm:pt modelId="{F1E91BD0-8011-44A9-ACAF-879475BF8A5C}" type="parTrans" cxnId="{9C65CB45-54E7-4AE5-A465-D1B1ADFEF45C}">
      <dgm:prSet/>
      <dgm:spPr/>
      <dgm:t>
        <a:bodyPr/>
        <a:lstStyle/>
        <a:p>
          <a:endParaRPr lang="es-ES"/>
        </a:p>
      </dgm:t>
    </dgm:pt>
    <dgm:pt modelId="{A606F8CD-9BE9-44D6-BC15-CF5D38CC5A90}" type="sibTrans" cxnId="{9C65CB45-54E7-4AE5-A465-D1B1ADFEF45C}">
      <dgm:prSet/>
      <dgm:spPr/>
      <dgm:t>
        <a:bodyPr/>
        <a:lstStyle/>
        <a:p>
          <a:endParaRPr lang="es-ES"/>
        </a:p>
      </dgm:t>
    </dgm:pt>
    <dgm:pt modelId="{45917B88-3095-46FE-8C91-7F7DB7FF3055}">
      <dgm:prSet phldrT="[Texto]"/>
      <dgm:spPr/>
      <dgm:t>
        <a:bodyPr/>
        <a:lstStyle/>
        <a:p>
          <a:r>
            <a:rPr lang="es-ES" dirty="0" smtClean="0"/>
            <a:t>Análisis del Entorno e Industria</a:t>
          </a:r>
          <a:endParaRPr lang="es-ES" dirty="0"/>
        </a:p>
      </dgm:t>
    </dgm:pt>
    <dgm:pt modelId="{003CFA85-1570-4551-9B3B-34D6E277B958}" type="parTrans" cxnId="{E2A7DDF3-5D63-41CA-A09D-96D5933B8610}">
      <dgm:prSet/>
      <dgm:spPr/>
      <dgm:t>
        <a:bodyPr/>
        <a:lstStyle/>
        <a:p>
          <a:endParaRPr lang="es-ES"/>
        </a:p>
      </dgm:t>
    </dgm:pt>
    <dgm:pt modelId="{A007E6FB-40D1-4D21-9AC1-11063A47EF52}" type="sibTrans" cxnId="{E2A7DDF3-5D63-41CA-A09D-96D5933B8610}">
      <dgm:prSet/>
      <dgm:spPr/>
      <dgm:t>
        <a:bodyPr/>
        <a:lstStyle/>
        <a:p>
          <a:endParaRPr lang="es-ES"/>
        </a:p>
      </dgm:t>
    </dgm:pt>
    <dgm:pt modelId="{F2627CA7-679A-48BC-BC36-4DC30EDE2260}">
      <dgm:prSet phldrT="[Texto]"/>
      <dgm:spPr/>
      <dgm:t>
        <a:bodyPr/>
        <a:lstStyle/>
        <a:p>
          <a:r>
            <a:rPr lang="es-ES" dirty="0" smtClean="0"/>
            <a:t>Diagnostico Situacional</a:t>
          </a:r>
          <a:endParaRPr lang="es-ES" dirty="0"/>
        </a:p>
      </dgm:t>
    </dgm:pt>
    <dgm:pt modelId="{32D48596-80E8-4DEA-B680-A5BB95744C68}" type="parTrans" cxnId="{ED5DD7D6-8285-4D28-A9A9-FC66D64C32F9}">
      <dgm:prSet/>
      <dgm:spPr/>
      <dgm:t>
        <a:bodyPr/>
        <a:lstStyle/>
        <a:p>
          <a:endParaRPr lang="es-ES"/>
        </a:p>
      </dgm:t>
    </dgm:pt>
    <dgm:pt modelId="{7A742189-2C26-4A18-955F-4AFE09EC9461}" type="sibTrans" cxnId="{ED5DD7D6-8285-4D28-A9A9-FC66D64C32F9}">
      <dgm:prSet/>
      <dgm:spPr/>
      <dgm:t>
        <a:bodyPr/>
        <a:lstStyle/>
        <a:p>
          <a:endParaRPr lang="es-ES"/>
        </a:p>
      </dgm:t>
    </dgm:pt>
    <dgm:pt modelId="{23BCB2F7-C774-4544-8854-B2399DD9F23C}">
      <dgm:prSet phldrT="[Texto]"/>
      <dgm:spPr/>
      <dgm:t>
        <a:bodyPr/>
        <a:lstStyle/>
        <a:p>
          <a:r>
            <a:rPr lang="es-ES" dirty="0" smtClean="0"/>
            <a:t>Análisis y Valoración de Riesgos</a:t>
          </a:r>
          <a:endParaRPr lang="es-ES" dirty="0"/>
        </a:p>
      </dgm:t>
    </dgm:pt>
    <dgm:pt modelId="{CE6DD93D-1C16-494F-9A74-E74EBBCAFD32}" type="parTrans" cxnId="{6A81B066-B5A4-44C9-90CE-B562E9E8009A}">
      <dgm:prSet/>
      <dgm:spPr/>
      <dgm:t>
        <a:bodyPr/>
        <a:lstStyle/>
        <a:p>
          <a:endParaRPr lang="es-ES"/>
        </a:p>
      </dgm:t>
    </dgm:pt>
    <dgm:pt modelId="{CE8F6BCB-5E3D-4BB9-88B4-4ECC41962C27}" type="sibTrans" cxnId="{6A81B066-B5A4-44C9-90CE-B562E9E8009A}">
      <dgm:prSet/>
      <dgm:spPr/>
      <dgm:t>
        <a:bodyPr/>
        <a:lstStyle/>
        <a:p>
          <a:endParaRPr lang="es-ES"/>
        </a:p>
      </dgm:t>
    </dgm:pt>
    <dgm:pt modelId="{1963DE37-49D8-4F16-AFC5-D179153C39D2}">
      <dgm:prSet phldrT="[Texto]"/>
      <dgm:spPr/>
      <dgm:t>
        <a:bodyPr/>
        <a:lstStyle/>
        <a:p>
          <a:r>
            <a:rPr lang="es-ES" dirty="0" smtClean="0"/>
            <a:t>Probabilidad de Ocurrencia e Impacto</a:t>
          </a:r>
          <a:endParaRPr lang="es-ES" dirty="0"/>
        </a:p>
      </dgm:t>
    </dgm:pt>
    <dgm:pt modelId="{BAEF4B80-94BE-4580-A20B-3BB90B4A23C9}" type="parTrans" cxnId="{007DC336-D6AC-4666-885A-30D36F2A3B10}">
      <dgm:prSet/>
      <dgm:spPr/>
      <dgm:t>
        <a:bodyPr/>
        <a:lstStyle/>
        <a:p>
          <a:endParaRPr lang="es-ES"/>
        </a:p>
      </dgm:t>
    </dgm:pt>
    <dgm:pt modelId="{CBEF8BDE-A813-4133-BE22-1DD6AD12F5E4}" type="sibTrans" cxnId="{007DC336-D6AC-4666-885A-30D36F2A3B10}">
      <dgm:prSet/>
      <dgm:spPr/>
      <dgm:t>
        <a:bodyPr/>
        <a:lstStyle/>
        <a:p>
          <a:endParaRPr lang="es-ES"/>
        </a:p>
      </dgm:t>
    </dgm:pt>
    <dgm:pt modelId="{31E236E9-D429-44E0-9BAC-4FAD8A9972A8}">
      <dgm:prSet phldrT="[Texto]"/>
      <dgm:spPr/>
      <dgm:t>
        <a:bodyPr/>
        <a:lstStyle/>
        <a:p>
          <a:r>
            <a:rPr lang="es-ES" dirty="0" smtClean="0"/>
            <a:t>Propuesta de Mitigación de Riesgos</a:t>
          </a:r>
          <a:endParaRPr lang="es-ES" dirty="0"/>
        </a:p>
      </dgm:t>
    </dgm:pt>
    <dgm:pt modelId="{5425B4CC-0F86-4629-AE23-05551CCEB0F1}" type="parTrans" cxnId="{283C424C-9CCE-48B2-862B-A3CCF0940886}">
      <dgm:prSet/>
      <dgm:spPr/>
      <dgm:t>
        <a:bodyPr/>
        <a:lstStyle/>
        <a:p>
          <a:endParaRPr lang="es-ES"/>
        </a:p>
      </dgm:t>
    </dgm:pt>
    <dgm:pt modelId="{B039BD9E-89E7-407C-97B0-9A1CA84533C8}" type="sibTrans" cxnId="{283C424C-9CCE-48B2-862B-A3CCF0940886}">
      <dgm:prSet/>
      <dgm:spPr/>
      <dgm:t>
        <a:bodyPr/>
        <a:lstStyle/>
        <a:p>
          <a:endParaRPr lang="es-ES"/>
        </a:p>
      </dgm:t>
    </dgm:pt>
    <dgm:pt modelId="{9DA054B1-1329-436B-83EC-9572160A84CC}">
      <dgm:prSet phldrT="[Texto]"/>
      <dgm:spPr/>
      <dgm:t>
        <a:bodyPr/>
        <a:lstStyle/>
        <a:p>
          <a:r>
            <a:rPr lang="es-ES" dirty="0" smtClean="0"/>
            <a:t>Respuesta a los Riesgos</a:t>
          </a:r>
          <a:endParaRPr lang="es-ES" dirty="0"/>
        </a:p>
      </dgm:t>
    </dgm:pt>
    <dgm:pt modelId="{1309CD31-7BFD-4A6F-B36F-61EB2C2BEB0B}" type="parTrans" cxnId="{A0438435-45FD-47C7-B28A-5189B7D077FE}">
      <dgm:prSet/>
      <dgm:spPr/>
      <dgm:t>
        <a:bodyPr/>
        <a:lstStyle/>
        <a:p>
          <a:endParaRPr lang="es-ES"/>
        </a:p>
      </dgm:t>
    </dgm:pt>
    <dgm:pt modelId="{0901E1EF-DCE6-4B37-A7CB-93FD3E5D4CD5}" type="sibTrans" cxnId="{A0438435-45FD-47C7-B28A-5189B7D077FE}">
      <dgm:prSet/>
      <dgm:spPr/>
      <dgm:t>
        <a:bodyPr/>
        <a:lstStyle/>
        <a:p>
          <a:endParaRPr lang="es-ES"/>
        </a:p>
      </dgm:t>
    </dgm:pt>
    <dgm:pt modelId="{D6A14870-9D62-42F8-A112-058517E4B3D8}">
      <dgm:prSet phldrT="[Texto]"/>
      <dgm:spPr/>
      <dgm:t>
        <a:bodyPr/>
        <a:lstStyle/>
        <a:p>
          <a:r>
            <a:rPr lang="es-ES" dirty="0" smtClean="0"/>
            <a:t>Implementación de Acciones, Seguimiento y Asignación de Responsables</a:t>
          </a:r>
          <a:endParaRPr lang="es-ES" dirty="0"/>
        </a:p>
      </dgm:t>
    </dgm:pt>
    <dgm:pt modelId="{2E773C2F-1850-47D8-84B8-2E146E9A0F6C}" type="parTrans" cxnId="{32F2698C-9B2B-4BF0-A040-E63794EA2836}">
      <dgm:prSet/>
      <dgm:spPr/>
      <dgm:t>
        <a:bodyPr/>
        <a:lstStyle/>
        <a:p>
          <a:endParaRPr lang="es-ES"/>
        </a:p>
      </dgm:t>
    </dgm:pt>
    <dgm:pt modelId="{00961C79-4036-4E13-A666-15CC96E7FCDE}" type="sibTrans" cxnId="{32F2698C-9B2B-4BF0-A040-E63794EA2836}">
      <dgm:prSet/>
      <dgm:spPr/>
      <dgm:t>
        <a:bodyPr/>
        <a:lstStyle/>
        <a:p>
          <a:endParaRPr lang="es-ES"/>
        </a:p>
      </dgm:t>
    </dgm:pt>
    <dgm:pt modelId="{FA04162B-899B-4B22-A27E-2A1D8EA1FDA5}">
      <dgm:prSet phldrT="[Texto]"/>
      <dgm:spPr/>
      <dgm:t>
        <a:bodyPr/>
        <a:lstStyle/>
        <a:p>
          <a:r>
            <a:rPr lang="es-ES" dirty="0" smtClean="0"/>
            <a:t>Análisis Estados Financieros</a:t>
          </a:r>
          <a:endParaRPr lang="es-ES" dirty="0"/>
        </a:p>
      </dgm:t>
    </dgm:pt>
    <dgm:pt modelId="{4A686B45-D036-49FB-B4EA-7AE3F58965EE}" type="parTrans" cxnId="{51A46862-4824-4FD4-A6A2-51D3CEEEB2E3}">
      <dgm:prSet/>
      <dgm:spPr/>
      <dgm:t>
        <a:bodyPr/>
        <a:lstStyle/>
        <a:p>
          <a:endParaRPr lang="es-ES"/>
        </a:p>
      </dgm:t>
    </dgm:pt>
    <dgm:pt modelId="{93889100-5BE1-4B0D-98D4-0EDFA4C9D4E5}" type="sibTrans" cxnId="{51A46862-4824-4FD4-A6A2-51D3CEEEB2E3}">
      <dgm:prSet/>
      <dgm:spPr/>
      <dgm:t>
        <a:bodyPr/>
        <a:lstStyle/>
        <a:p>
          <a:endParaRPr lang="es-ES"/>
        </a:p>
      </dgm:t>
    </dgm:pt>
    <dgm:pt modelId="{FFB108F5-986E-4924-A403-9696AABE46AE}">
      <dgm:prSet phldrT="[Texto]"/>
      <dgm:spPr/>
      <dgm:t>
        <a:bodyPr/>
        <a:lstStyle/>
        <a:p>
          <a:r>
            <a:rPr lang="es-ES" dirty="0" smtClean="0"/>
            <a:t>Eventos Pasados, Juicio Profesional y Experiencia</a:t>
          </a:r>
          <a:endParaRPr lang="es-ES" dirty="0"/>
        </a:p>
      </dgm:t>
    </dgm:pt>
    <dgm:pt modelId="{C5889A59-1F33-49B4-AC3F-7EF2289AD791}" type="parTrans" cxnId="{E2DF6622-939E-4660-84CA-8DBDCF180058}">
      <dgm:prSet/>
      <dgm:spPr/>
      <dgm:t>
        <a:bodyPr/>
        <a:lstStyle/>
        <a:p>
          <a:endParaRPr lang="es-ES"/>
        </a:p>
      </dgm:t>
    </dgm:pt>
    <dgm:pt modelId="{CBA1587A-D996-46CA-ADD9-4576A0482D26}" type="sibTrans" cxnId="{E2DF6622-939E-4660-84CA-8DBDCF180058}">
      <dgm:prSet/>
      <dgm:spPr/>
      <dgm:t>
        <a:bodyPr/>
        <a:lstStyle/>
        <a:p>
          <a:endParaRPr lang="es-ES"/>
        </a:p>
      </dgm:t>
    </dgm:pt>
    <dgm:pt modelId="{B075987E-2637-42C9-BDC6-DBAC05008539}" type="pres">
      <dgm:prSet presAssocID="{5323F493-3E04-4E8E-896A-BE71BA11D7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399DF6-FFB7-4315-B51D-A0BE85E9168B}" type="pres">
      <dgm:prSet presAssocID="{BC374BD4-6DF8-4907-A7A2-AB49C4D23548}" presName="composite" presStyleCnt="0"/>
      <dgm:spPr/>
    </dgm:pt>
    <dgm:pt modelId="{5B227FE3-6790-481F-94CD-761E8530B1C7}" type="pres">
      <dgm:prSet presAssocID="{BC374BD4-6DF8-4907-A7A2-AB49C4D235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369EFD-0EC0-4D84-B262-FE27ADD5BF7E}" type="pres">
      <dgm:prSet presAssocID="{BC374BD4-6DF8-4907-A7A2-AB49C4D23548}" presName="descendantText" presStyleLbl="alignAcc1" presStyleIdx="0" presStyleCnt="3" custLinFactNeighborX="-1110" custLinFactNeighborY="454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F43862-893E-4A0D-AF47-F28516995634}" type="pres">
      <dgm:prSet presAssocID="{A606F8CD-9BE9-44D6-BC15-CF5D38CC5A90}" presName="sp" presStyleCnt="0"/>
      <dgm:spPr/>
    </dgm:pt>
    <dgm:pt modelId="{F527950F-23EC-43A7-B406-AE12946698C2}" type="pres">
      <dgm:prSet presAssocID="{23BCB2F7-C774-4544-8854-B2399DD9F23C}" presName="composite" presStyleCnt="0"/>
      <dgm:spPr/>
    </dgm:pt>
    <dgm:pt modelId="{4F02786C-01AD-4DDB-9624-B2DF98B4BD05}" type="pres">
      <dgm:prSet presAssocID="{23BCB2F7-C774-4544-8854-B2399DD9F23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B0D383-D2C1-444D-927E-51E51E17FA4C}" type="pres">
      <dgm:prSet presAssocID="{23BCB2F7-C774-4544-8854-B2399DD9F23C}" presName="descendantText" presStyleLbl="alignAcc1" presStyleIdx="1" presStyleCnt="3" custLinFactNeighborX="-610" custLinFactNeighborY="196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388831-2E35-48E9-A0E1-261B492D0795}" type="pres">
      <dgm:prSet presAssocID="{CE8F6BCB-5E3D-4BB9-88B4-4ECC41962C27}" presName="sp" presStyleCnt="0"/>
      <dgm:spPr/>
    </dgm:pt>
    <dgm:pt modelId="{CBE3C920-F4C5-4F0A-BA7A-6E24B4050075}" type="pres">
      <dgm:prSet presAssocID="{31E236E9-D429-44E0-9BAC-4FAD8A9972A8}" presName="composite" presStyleCnt="0"/>
      <dgm:spPr/>
    </dgm:pt>
    <dgm:pt modelId="{A57B8786-6B25-4595-A99D-896E1513FF29}" type="pres">
      <dgm:prSet presAssocID="{31E236E9-D429-44E0-9BAC-4FAD8A9972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EAF14D-3A8B-42BA-B997-7D67FA96913E}" type="pres">
      <dgm:prSet presAssocID="{31E236E9-D429-44E0-9BAC-4FAD8A9972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7A2C3C-CB66-494A-AB9F-F1280B7A530A}" type="presOf" srcId="{BC374BD4-6DF8-4907-A7A2-AB49C4D23548}" destId="{5B227FE3-6790-481F-94CD-761E8530B1C7}" srcOrd="0" destOrd="0" presId="urn:microsoft.com/office/officeart/2005/8/layout/chevron2"/>
    <dgm:cxn modelId="{9D968071-2DC7-430D-8070-DD002D3F191F}" type="presOf" srcId="{23BCB2F7-C774-4544-8854-B2399DD9F23C}" destId="{4F02786C-01AD-4DDB-9624-B2DF98B4BD05}" srcOrd="0" destOrd="0" presId="urn:microsoft.com/office/officeart/2005/8/layout/chevron2"/>
    <dgm:cxn modelId="{18790512-EB9A-42CE-8467-AED6F93B4502}" type="presOf" srcId="{FA04162B-899B-4B22-A27E-2A1D8EA1FDA5}" destId="{81369EFD-0EC0-4D84-B262-FE27ADD5BF7E}" srcOrd="0" destOrd="2" presId="urn:microsoft.com/office/officeart/2005/8/layout/chevron2"/>
    <dgm:cxn modelId="{5E7B2F07-A080-4EF7-B9D1-320034C58180}" type="presOf" srcId="{F2627CA7-679A-48BC-BC36-4DC30EDE2260}" destId="{81369EFD-0EC0-4D84-B262-FE27ADD5BF7E}" srcOrd="0" destOrd="1" presId="urn:microsoft.com/office/officeart/2005/8/layout/chevron2"/>
    <dgm:cxn modelId="{E2A7DDF3-5D63-41CA-A09D-96D5933B8610}" srcId="{BC374BD4-6DF8-4907-A7A2-AB49C4D23548}" destId="{45917B88-3095-46FE-8C91-7F7DB7FF3055}" srcOrd="0" destOrd="0" parTransId="{003CFA85-1570-4551-9B3B-34D6E277B958}" sibTransId="{A007E6FB-40D1-4D21-9AC1-11063A47EF52}"/>
    <dgm:cxn modelId="{A0438435-45FD-47C7-B28A-5189B7D077FE}" srcId="{31E236E9-D429-44E0-9BAC-4FAD8A9972A8}" destId="{9DA054B1-1329-436B-83EC-9572160A84CC}" srcOrd="0" destOrd="0" parTransId="{1309CD31-7BFD-4A6F-B36F-61EB2C2BEB0B}" sibTransId="{0901E1EF-DCE6-4B37-A7CB-93FD3E5D4CD5}"/>
    <dgm:cxn modelId="{51A46862-4824-4FD4-A6A2-51D3CEEEB2E3}" srcId="{BC374BD4-6DF8-4907-A7A2-AB49C4D23548}" destId="{FA04162B-899B-4B22-A27E-2A1D8EA1FDA5}" srcOrd="2" destOrd="0" parTransId="{4A686B45-D036-49FB-B4EA-7AE3F58965EE}" sibTransId="{93889100-5BE1-4B0D-98D4-0EDFA4C9D4E5}"/>
    <dgm:cxn modelId="{9C65CB45-54E7-4AE5-A465-D1B1ADFEF45C}" srcId="{5323F493-3E04-4E8E-896A-BE71BA11D7D7}" destId="{BC374BD4-6DF8-4907-A7A2-AB49C4D23548}" srcOrd="0" destOrd="0" parTransId="{F1E91BD0-8011-44A9-ACAF-879475BF8A5C}" sibTransId="{A606F8CD-9BE9-44D6-BC15-CF5D38CC5A90}"/>
    <dgm:cxn modelId="{6A81B066-B5A4-44C9-90CE-B562E9E8009A}" srcId="{5323F493-3E04-4E8E-896A-BE71BA11D7D7}" destId="{23BCB2F7-C774-4544-8854-B2399DD9F23C}" srcOrd="1" destOrd="0" parTransId="{CE6DD93D-1C16-494F-9A74-E74EBBCAFD32}" sibTransId="{CE8F6BCB-5E3D-4BB9-88B4-4ECC41962C27}"/>
    <dgm:cxn modelId="{C5F4DBCD-CA6E-49D8-81BC-D0975AF66E89}" type="presOf" srcId="{1963DE37-49D8-4F16-AFC5-D179153C39D2}" destId="{0AB0D383-D2C1-444D-927E-51E51E17FA4C}" srcOrd="0" destOrd="0" presId="urn:microsoft.com/office/officeart/2005/8/layout/chevron2"/>
    <dgm:cxn modelId="{84150098-06B5-4737-B52B-E9BE638AF288}" type="presOf" srcId="{5323F493-3E04-4E8E-896A-BE71BA11D7D7}" destId="{B075987E-2637-42C9-BDC6-DBAC05008539}" srcOrd="0" destOrd="0" presId="urn:microsoft.com/office/officeart/2005/8/layout/chevron2"/>
    <dgm:cxn modelId="{2B3CA2C6-2C0F-4266-86C3-05AA000BAD59}" type="presOf" srcId="{FFB108F5-986E-4924-A403-9696AABE46AE}" destId="{0AB0D383-D2C1-444D-927E-51E51E17FA4C}" srcOrd="0" destOrd="1" presId="urn:microsoft.com/office/officeart/2005/8/layout/chevron2"/>
    <dgm:cxn modelId="{00882029-CFB1-444C-BF3D-DF2DE33DFC4C}" type="presOf" srcId="{9DA054B1-1329-436B-83EC-9572160A84CC}" destId="{1DEAF14D-3A8B-42BA-B997-7D67FA96913E}" srcOrd="0" destOrd="0" presId="urn:microsoft.com/office/officeart/2005/8/layout/chevron2"/>
    <dgm:cxn modelId="{007DC336-D6AC-4666-885A-30D36F2A3B10}" srcId="{23BCB2F7-C774-4544-8854-B2399DD9F23C}" destId="{1963DE37-49D8-4F16-AFC5-D179153C39D2}" srcOrd="0" destOrd="0" parTransId="{BAEF4B80-94BE-4580-A20B-3BB90B4A23C9}" sibTransId="{CBEF8BDE-A813-4133-BE22-1DD6AD12F5E4}"/>
    <dgm:cxn modelId="{6629706D-557B-469F-BACA-70EF29475B53}" type="presOf" srcId="{45917B88-3095-46FE-8C91-7F7DB7FF3055}" destId="{81369EFD-0EC0-4D84-B262-FE27ADD5BF7E}" srcOrd="0" destOrd="0" presId="urn:microsoft.com/office/officeart/2005/8/layout/chevron2"/>
    <dgm:cxn modelId="{296A2108-60AF-4D55-9B0B-91F093AD4A7F}" type="presOf" srcId="{D6A14870-9D62-42F8-A112-058517E4B3D8}" destId="{1DEAF14D-3A8B-42BA-B997-7D67FA96913E}" srcOrd="0" destOrd="1" presId="urn:microsoft.com/office/officeart/2005/8/layout/chevron2"/>
    <dgm:cxn modelId="{32F2698C-9B2B-4BF0-A040-E63794EA2836}" srcId="{31E236E9-D429-44E0-9BAC-4FAD8A9972A8}" destId="{D6A14870-9D62-42F8-A112-058517E4B3D8}" srcOrd="1" destOrd="0" parTransId="{2E773C2F-1850-47D8-84B8-2E146E9A0F6C}" sibTransId="{00961C79-4036-4E13-A666-15CC96E7FCDE}"/>
    <dgm:cxn modelId="{E2DF6622-939E-4660-84CA-8DBDCF180058}" srcId="{23BCB2F7-C774-4544-8854-B2399DD9F23C}" destId="{FFB108F5-986E-4924-A403-9696AABE46AE}" srcOrd="1" destOrd="0" parTransId="{C5889A59-1F33-49B4-AC3F-7EF2289AD791}" sibTransId="{CBA1587A-D996-46CA-ADD9-4576A0482D26}"/>
    <dgm:cxn modelId="{456C1D8E-90C0-4371-970C-9EACBF93F402}" type="presOf" srcId="{31E236E9-D429-44E0-9BAC-4FAD8A9972A8}" destId="{A57B8786-6B25-4595-A99D-896E1513FF29}" srcOrd="0" destOrd="0" presId="urn:microsoft.com/office/officeart/2005/8/layout/chevron2"/>
    <dgm:cxn modelId="{283C424C-9CCE-48B2-862B-A3CCF0940886}" srcId="{5323F493-3E04-4E8E-896A-BE71BA11D7D7}" destId="{31E236E9-D429-44E0-9BAC-4FAD8A9972A8}" srcOrd="2" destOrd="0" parTransId="{5425B4CC-0F86-4629-AE23-05551CCEB0F1}" sibTransId="{B039BD9E-89E7-407C-97B0-9A1CA84533C8}"/>
    <dgm:cxn modelId="{ED5DD7D6-8285-4D28-A9A9-FC66D64C32F9}" srcId="{BC374BD4-6DF8-4907-A7A2-AB49C4D23548}" destId="{F2627CA7-679A-48BC-BC36-4DC30EDE2260}" srcOrd="1" destOrd="0" parTransId="{32D48596-80E8-4DEA-B680-A5BB95744C68}" sibTransId="{7A742189-2C26-4A18-955F-4AFE09EC9461}"/>
    <dgm:cxn modelId="{4097A0D8-077B-49B9-A08F-BD929A782044}" type="presParOf" srcId="{B075987E-2637-42C9-BDC6-DBAC05008539}" destId="{2D399DF6-FFB7-4315-B51D-A0BE85E9168B}" srcOrd="0" destOrd="0" presId="urn:microsoft.com/office/officeart/2005/8/layout/chevron2"/>
    <dgm:cxn modelId="{2185899D-0300-487B-888D-D6BD7CAE151B}" type="presParOf" srcId="{2D399DF6-FFB7-4315-B51D-A0BE85E9168B}" destId="{5B227FE3-6790-481F-94CD-761E8530B1C7}" srcOrd="0" destOrd="0" presId="urn:microsoft.com/office/officeart/2005/8/layout/chevron2"/>
    <dgm:cxn modelId="{D59037CB-3EBE-43F6-976D-C7A255E3DB46}" type="presParOf" srcId="{2D399DF6-FFB7-4315-B51D-A0BE85E9168B}" destId="{81369EFD-0EC0-4D84-B262-FE27ADD5BF7E}" srcOrd="1" destOrd="0" presId="urn:microsoft.com/office/officeart/2005/8/layout/chevron2"/>
    <dgm:cxn modelId="{8BD00DE4-B4E4-4984-8F36-A7B447196D42}" type="presParOf" srcId="{B075987E-2637-42C9-BDC6-DBAC05008539}" destId="{42F43862-893E-4A0D-AF47-F28516995634}" srcOrd="1" destOrd="0" presId="urn:microsoft.com/office/officeart/2005/8/layout/chevron2"/>
    <dgm:cxn modelId="{8E2C2F43-8ECB-4110-8313-77731688E0D3}" type="presParOf" srcId="{B075987E-2637-42C9-BDC6-DBAC05008539}" destId="{F527950F-23EC-43A7-B406-AE12946698C2}" srcOrd="2" destOrd="0" presId="urn:microsoft.com/office/officeart/2005/8/layout/chevron2"/>
    <dgm:cxn modelId="{5C9683A3-7810-44DD-8ACD-FA4B91ECE3A9}" type="presParOf" srcId="{F527950F-23EC-43A7-B406-AE12946698C2}" destId="{4F02786C-01AD-4DDB-9624-B2DF98B4BD05}" srcOrd="0" destOrd="0" presId="urn:microsoft.com/office/officeart/2005/8/layout/chevron2"/>
    <dgm:cxn modelId="{DBE262D6-93F7-4845-BABE-E7338D19E424}" type="presParOf" srcId="{F527950F-23EC-43A7-B406-AE12946698C2}" destId="{0AB0D383-D2C1-444D-927E-51E51E17FA4C}" srcOrd="1" destOrd="0" presId="urn:microsoft.com/office/officeart/2005/8/layout/chevron2"/>
    <dgm:cxn modelId="{681EDCD6-492E-4CBB-B63E-E5D206B009A3}" type="presParOf" srcId="{B075987E-2637-42C9-BDC6-DBAC05008539}" destId="{3B388831-2E35-48E9-A0E1-261B492D0795}" srcOrd="3" destOrd="0" presId="urn:microsoft.com/office/officeart/2005/8/layout/chevron2"/>
    <dgm:cxn modelId="{CB75364D-4606-4F63-AFE8-C06EAA3182D9}" type="presParOf" srcId="{B075987E-2637-42C9-BDC6-DBAC05008539}" destId="{CBE3C920-F4C5-4F0A-BA7A-6E24B4050075}" srcOrd="4" destOrd="0" presId="urn:microsoft.com/office/officeart/2005/8/layout/chevron2"/>
    <dgm:cxn modelId="{5DF54A42-3123-4F7C-B856-C6B984909CB6}" type="presParOf" srcId="{CBE3C920-F4C5-4F0A-BA7A-6E24B4050075}" destId="{A57B8786-6B25-4595-A99D-896E1513FF29}" srcOrd="0" destOrd="0" presId="urn:microsoft.com/office/officeart/2005/8/layout/chevron2"/>
    <dgm:cxn modelId="{DA355B15-41B6-451F-BF9C-C89FAD9CC284}" type="presParOf" srcId="{CBE3C920-F4C5-4F0A-BA7A-6E24B4050075}" destId="{1DEAF14D-3A8B-42BA-B997-7D67FA9691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7545D-F030-4374-8471-CFA62299DE03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C4B5992-F934-4ED6-A7D6-47C09EA3AC5C}">
      <dgm:prSet phldrT="[Texto]"/>
      <dgm:spPr/>
      <dgm:t>
        <a:bodyPr/>
        <a:lstStyle/>
        <a:p>
          <a:r>
            <a:rPr lang="es-EC" dirty="0" smtClean="0"/>
            <a:t>Evitar </a:t>
          </a:r>
          <a:endParaRPr lang="en-US" dirty="0"/>
        </a:p>
      </dgm:t>
    </dgm:pt>
    <dgm:pt modelId="{B2BCF7D2-44CF-4444-9C43-D95BC1A784D3}" type="parTrans" cxnId="{45FB84FA-21B8-467F-8BDE-6281B055B2BB}">
      <dgm:prSet/>
      <dgm:spPr/>
      <dgm:t>
        <a:bodyPr/>
        <a:lstStyle/>
        <a:p>
          <a:endParaRPr lang="en-US"/>
        </a:p>
      </dgm:t>
    </dgm:pt>
    <dgm:pt modelId="{6D65A937-D919-415B-A928-3E5E66A387F4}" type="sibTrans" cxnId="{45FB84FA-21B8-467F-8BDE-6281B055B2BB}">
      <dgm:prSet/>
      <dgm:spPr/>
      <dgm:t>
        <a:bodyPr/>
        <a:lstStyle/>
        <a:p>
          <a:endParaRPr lang="en-US"/>
        </a:p>
      </dgm:t>
    </dgm:pt>
    <dgm:pt modelId="{72B15BE3-CA38-4C1C-8A44-7682D417B10F}">
      <dgm:prSet phldrT="[Texto]" custT="1"/>
      <dgm:spPr/>
      <dgm:t>
        <a:bodyPr/>
        <a:lstStyle/>
        <a:p>
          <a:r>
            <a:rPr lang="es-EC" sz="1100" b="1" dirty="0" smtClean="0">
              <a:solidFill>
                <a:schemeClr val="bg1">
                  <a:lumMod val="50000"/>
                </a:schemeClr>
              </a:solidFill>
            </a:rPr>
            <a:t>Primera estrategia alternativa a considerar.</a:t>
          </a:r>
          <a:endParaRPr lang="en-US" sz="1100" dirty="0">
            <a:solidFill>
              <a:schemeClr val="bg1">
                <a:lumMod val="50000"/>
              </a:schemeClr>
            </a:solidFill>
          </a:endParaRPr>
        </a:p>
      </dgm:t>
    </dgm:pt>
    <dgm:pt modelId="{068D3B12-7D8D-483F-B52D-EE0DFC1F5ABD}" type="parTrans" cxnId="{5C352547-48EC-4ACC-96D8-55931734B211}">
      <dgm:prSet/>
      <dgm:spPr/>
      <dgm:t>
        <a:bodyPr/>
        <a:lstStyle/>
        <a:p>
          <a:endParaRPr lang="en-US"/>
        </a:p>
      </dgm:t>
    </dgm:pt>
    <dgm:pt modelId="{B0982D4A-7D1E-401E-A0C3-652CBF92D707}" type="sibTrans" cxnId="{5C352547-48EC-4ACC-96D8-55931734B211}">
      <dgm:prSet/>
      <dgm:spPr/>
      <dgm:t>
        <a:bodyPr/>
        <a:lstStyle/>
        <a:p>
          <a:endParaRPr lang="en-US"/>
        </a:p>
      </dgm:t>
    </dgm:pt>
    <dgm:pt modelId="{1A2E4F93-78FB-4F30-A788-C507377308CF}">
      <dgm:prSet phldrT="[Texto]"/>
      <dgm:spPr/>
      <dgm:t>
        <a:bodyPr/>
        <a:lstStyle/>
        <a:p>
          <a:r>
            <a:rPr lang="es-EC" dirty="0" smtClean="0"/>
            <a:t>Reducir</a:t>
          </a:r>
          <a:endParaRPr lang="en-US" dirty="0"/>
        </a:p>
      </dgm:t>
    </dgm:pt>
    <dgm:pt modelId="{32ECEBD4-03A3-45CB-80FD-AC23F1285C5B}" type="parTrans" cxnId="{98F2E106-E32E-475A-AD88-4A94AF4F5803}">
      <dgm:prSet/>
      <dgm:spPr/>
      <dgm:t>
        <a:bodyPr/>
        <a:lstStyle/>
        <a:p>
          <a:endParaRPr lang="en-US"/>
        </a:p>
      </dgm:t>
    </dgm:pt>
    <dgm:pt modelId="{9C7716F0-A117-4BE9-85C3-95A65A9AFD07}" type="sibTrans" cxnId="{98F2E106-E32E-475A-AD88-4A94AF4F5803}">
      <dgm:prSet/>
      <dgm:spPr/>
      <dgm:t>
        <a:bodyPr/>
        <a:lstStyle/>
        <a:p>
          <a:endParaRPr lang="en-US"/>
        </a:p>
      </dgm:t>
    </dgm:pt>
    <dgm:pt modelId="{48EFAAB6-E203-4EE6-BA23-3FEABC309D8A}">
      <dgm:prSet phldrT="[Texto]" custT="1"/>
      <dgm:spPr/>
      <dgm:t>
        <a:bodyPr/>
        <a:lstStyle/>
        <a:p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Cuando el riesgo no puede ser evitado, el siguiente paso es reducirlo al mas bajo nivel posible</a:t>
          </a:r>
          <a:endParaRPr lang="en-US" sz="1000" b="1" dirty="0" smtClean="0">
            <a:solidFill>
              <a:schemeClr val="bg1">
                <a:lumMod val="50000"/>
              </a:schemeClr>
            </a:solidFill>
          </a:endParaRPr>
        </a:p>
      </dgm:t>
    </dgm:pt>
    <dgm:pt modelId="{4DCDD787-0971-415A-B86F-2A4EB4D08505}" type="parTrans" cxnId="{DAAFD2B9-7405-4866-BD29-85F0B7C5810F}">
      <dgm:prSet/>
      <dgm:spPr/>
      <dgm:t>
        <a:bodyPr/>
        <a:lstStyle/>
        <a:p>
          <a:endParaRPr lang="en-US"/>
        </a:p>
      </dgm:t>
    </dgm:pt>
    <dgm:pt modelId="{8FEBC800-E7A3-446F-9C78-D4B8817A10E3}" type="sibTrans" cxnId="{DAAFD2B9-7405-4866-BD29-85F0B7C5810F}">
      <dgm:prSet/>
      <dgm:spPr/>
      <dgm:t>
        <a:bodyPr/>
        <a:lstStyle/>
        <a:p>
          <a:endParaRPr lang="en-US"/>
        </a:p>
      </dgm:t>
    </dgm:pt>
    <dgm:pt modelId="{A072FBA6-983B-4A68-8EBA-0D27A664F200}">
      <dgm:prSet phldrT="[Texto]"/>
      <dgm:spPr/>
      <dgm:t>
        <a:bodyPr/>
        <a:lstStyle/>
        <a:p>
          <a:r>
            <a:rPr lang="es-EC" dirty="0" smtClean="0"/>
            <a:t>Aceptar</a:t>
          </a:r>
          <a:endParaRPr lang="en-US" dirty="0"/>
        </a:p>
      </dgm:t>
    </dgm:pt>
    <dgm:pt modelId="{1DD73978-C9E2-44F6-B516-4ADBFA1DF0C0}" type="parTrans" cxnId="{5F808157-172B-4EE1-9B76-EB3A44FD22BE}">
      <dgm:prSet/>
      <dgm:spPr/>
      <dgm:t>
        <a:bodyPr/>
        <a:lstStyle/>
        <a:p>
          <a:endParaRPr lang="en-US"/>
        </a:p>
      </dgm:t>
    </dgm:pt>
    <dgm:pt modelId="{E1270EF9-A586-4B53-8ACC-DAA2F809F60B}" type="sibTrans" cxnId="{5F808157-172B-4EE1-9B76-EB3A44FD22BE}">
      <dgm:prSet/>
      <dgm:spPr/>
      <dgm:t>
        <a:bodyPr/>
        <a:lstStyle/>
        <a:p>
          <a:endParaRPr lang="en-US"/>
        </a:p>
      </dgm:t>
    </dgm:pt>
    <dgm:pt modelId="{8C1B4433-F574-4FD4-9B26-4E0E790FD5B0}">
      <dgm:prSet phldrT="[Texto]" custT="1"/>
      <dgm:spPr/>
      <dgm:t>
        <a:bodyPr/>
        <a:lstStyle/>
        <a:p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Compartir con terceros parte del riesgo</a:t>
          </a:r>
          <a:endParaRPr lang="en-US" sz="1000" b="1" dirty="0" smtClean="0">
            <a:solidFill>
              <a:schemeClr val="bg1">
                <a:lumMod val="50000"/>
              </a:schemeClr>
            </a:solidFill>
          </a:endParaRPr>
        </a:p>
      </dgm:t>
    </dgm:pt>
    <dgm:pt modelId="{1D03D7E5-8EA2-46E1-A16E-40BAD4A4C320}" type="parTrans" cxnId="{5541E017-39D9-41B9-BB14-5D51067DF9C3}">
      <dgm:prSet/>
      <dgm:spPr/>
      <dgm:t>
        <a:bodyPr/>
        <a:lstStyle/>
        <a:p>
          <a:endParaRPr lang="en-US"/>
        </a:p>
      </dgm:t>
    </dgm:pt>
    <dgm:pt modelId="{2232D3EB-6115-4A01-B721-D6504F4C321D}" type="sibTrans" cxnId="{5541E017-39D9-41B9-BB14-5D51067DF9C3}">
      <dgm:prSet/>
      <dgm:spPr/>
      <dgm:t>
        <a:bodyPr/>
        <a:lstStyle/>
        <a:p>
          <a:endParaRPr lang="en-US"/>
        </a:p>
      </dgm:t>
    </dgm:pt>
    <dgm:pt modelId="{64CF18DE-23B6-4F27-8EF6-FFF082A7031C}">
      <dgm:prSet/>
      <dgm:spPr/>
      <dgm:t>
        <a:bodyPr/>
        <a:lstStyle/>
        <a:p>
          <a:r>
            <a:rPr lang="es-EC" dirty="0" smtClean="0"/>
            <a:t>Transferir</a:t>
          </a:r>
          <a:endParaRPr lang="en-US" dirty="0"/>
        </a:p>
      </dgm:t>
    </dgm:pt>
    <dgm:pt modelId="{8E0D86C9-4194-470C-978E-40C0446B72E3}" type="parTrans" cxnId="{6753298B-A9D2-4C4A-8E63-8DC9B89392E1}">
      <dgm:prSet/>
      <dgm:spPr/>
      <dgm:t>
        <a:bodyPr/>
        <a:lstStyle/>
        <a:p>
          <a:endParaRPr lang="en-US"/>
        </a:p>
      </dgm:t>
    </dgm:pt>
    <dgm:pt modelId="{0FDB2462-ED0C-43A0-AAC6-0FD762E40948}" type="sibTrans" cxnId="{6753298B-A9D2-4C4A-8E63-8DC9B89392E1}">
      <dgm:prSet/>
      <dgm:spPr/>
      <dgm:t>
        <a:bodyPr/>
        <a:lstStyle/>
        <a:p>
          <a:endParaRPr lang="en-US"/>
        </a:p>
      </dgm:t>
    </dgm:pt>
    <dgm:pt modelId="{B6F40D07-D896-42FE-AAAB-2F77C74D4FB8}">
      <dgm:prSet custT="1"/>
      <dgm:spPr/>
      <dgm:t>
        <a:bodyPr/>
        <a:lstStyle/>
        <a:p>
          <a:r>
            <a:rPr lang="es-EC" sz="1100" b="1" dirty="0" smtClean="0">
              <a:solidFill>
                <a:schemeClr val="bg1">
                  <a:lumMod val="50000"/>
                </a:schemeClr>
              </a:solidFill>
            </a:rPr>
            <a:t>Generación de cambios sustanciales por mejoramiento, rediseño o eliminación .</a:t>
          </a:r>
          <a:endParaRPr lang="en-US" sz="1100" b="1" dirty="0">
            <a:solidFill>
              <a:schemeClr val="bg1">
                <a:lumMod val="50000"/>
              </a:schemeClr>
            </a:solidFill>
          </a:endParaRPr>
        </a:p>
      </dgm:t>
    </dgm:pt>
    <dgm:pt modelId="{71D49A7B-EA63-4636-A4A9-7974FBEDF68D}" type="parTrans" cxnId="{A8A17BB3-83A7-4694-AD37-875EF964EB5C}">
      <dgm:prSet/>
      <dgm:spPr/>
      <dgm:t>
        <a:bodyPr/>
        <a:lstStyle/>
        <a:p>
          <a:endParaRPr lang="en-US"/>
        </a:p>
      </dgm:t>
    </dgm:pt>
    <dgm:pt modelId="{CDD7E6B3-EBD7-4C0B-BBE8-B267552661F9}" type="sibTrans" cxnId="{A8A17BB3-83A7-4694-AD37-875EF964EB5C}">
      <dgm:prSet/>
      <dgm:spPr/>
      <dgm:t>
        <a:bodyPr/>
        <a:lstStyle/>
        <a:p>
          <a:endParaRPr lang="en-US"/>
        </a:p>
      </dgm:t>
    </dgm:pt>
    <dgm:pt modelId="{D985ED26-B6BD-4099-9AE3-D3A13314C293}">
      <dgm:prSet/>
      <dgm:spPr/>
      <dgm:t>
        <a:bodyPr/>
        <a:lstStyle/>
        <a:p>
          <a:endParaRPr lang="en-US" sz="1500" dirty="0"/>
        </a:p>
      </dgm:t>
    </dgm:pt>
    <dgm:pt modelId="{EF9F445F-9FEC-4798-A7AC-9D8A3A7E8BF5}" type="parTrans" cxnId="{D8524702-41B6-4C11-A753-C1EAA837F03B}">
      <dgm:prSet/>
      <dgm:spPr/>
      <dgm:t>
        <a:bodyPr/>
        <a:lstStyle/>
        <a:p>
          <a:endParaRPr lang="en-US"/>
        </a:p>
      </dgm:t>
    </dgm:pt>
    <dgm:pt modelId="{DDAB04CD-88EF-4F6F-B807-94EE38023E91}" type="sibTrans" cxnId="{D8524702-41B6-4C11-A753-C1EAA837F03B}">
      <dgm:prSet/>
      <dgm:spPr/>
      <dgm:t>
        <a:bodyPr/>
        <a:lstStyle/>
        <a:p>
          <a:endParaRPr lang="en-US"/>
        </a:p>
      </dgm:t>
    </dgm:pt>
    <dgm:pt modelId="{FB5574A9-2195-45BB-A582-B25AA2ADDD15}">
      <dgm:prSet custT="1"/>
      <dgm:spPr/>
      <dgm:t>
        <a:bodyPr/>
        <a:lstStyle/>
        <a:p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Se consigue mediante la optimización de procedimientos y la implementación de controles</a:t>
          </a:r>
        </a:p>
      </dgm:t>
    </dgm:pt>
    <dgm:pt modelId="{E877B776-7E35-4A3C-8223-4D17D947864A}" type="parTrans" cxnId="{A037AE83-B36B-4FB6-AEB0-6313118C523B}">
      <dgm:prSet/>
      <dgm:spPr/>
      <dgm:t>
        <a:bodyPr/>
        <a:lstStyle/>
        <a:p>
          <a:endParaRPr lang="en-US"/>
        </a:p>
      </dgm:t>
    </dgm:pt>
    <dgm:pt modelId="{A1F42FE0-6FE7-494B-B8D7-C1E733EF33AD}" type="sibTrans" cxnId="{A037AE83-B36B-4FB6-AEB0-6313118C523B}">
      <dgm:prSet/>
      <dgm:spPr/>
      <dgm:t>
        <a:bodyPr/>
        <a:lstStyle/>
        <a:p>
          <a:endParaRPr lang="en-US"/>
        </a:p>
      </dgm:t>
    </dgm:pt>
    <dgm:pt modelId="{2896E237-6A09-462F-B18D-41127F462B2A}">
      <dgm:prSet custT="1"/>
      <dgm:spPr/>
      <dgm:t>
        <a:bodyPr/>
        <a:lstStyle/>
        <a:p>
          <a:endParaRPr lang="es-EC" sz="1000" b="1" dirty="0" smtClean="0">
            <a:solidFill>
              <a:schemeClr val="bg1">
                <a:lumMod val="50000"/>
              </a:schemeClr>
            </a:solidFill>
          </a:endParaRPr>
        </a:p>
      </dgm:t>
    </dgm:pt>
    <dgm:pt modelId="{6E2BBD0E-56D4-4B53-8534-4BDC894CBCC4}" type="parTrans" cxnId="{D7815DAB-49FB-4956-8BDE-DDCF521130BC}">
      <dgm:prSet/>
      <dgm:spPr/>
      <dgm:t>
        <a:bodyPr/>
        <a:lstStyle/>
        <a:p>
          <a:endParaRPr lang="en-US"/>
        </a:p>
      </dgm:t>
    </dgm:pt>
    <dgm:pt modelId="{ED3A8C26-9E7F-4999-AB0D-01F5A775FC63}" type="sibTrans" cxnId="{D7815DAB-49FB-4956-8BDE-DDCF521130BC}">
      <dgm:prSet/>
      <dgm:spPr/>
      <dgm:t>
        <a:bodyPr/>
        <a:lstStyle/>
        <a:p>
          <a:endParaRPr lang="en-US"/>
        </a:p>
      </dgm:t>
    </dgm:pt>
    <dgm:pt modelId="{02A3E672-9D2A-495C-9CB0-5E9EEF752869}">
      <dgm:prSet custT="1"/>
      <dgm:spPr/>
      <dgm:t>
        <a:bodyPr/>
        <a:lstStyle/>
        <a:p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Riesgo es minimizado compartiéndolo con otro grupo o dependencia como por Ej. Cobertura, aseguramiento o diversificación </a:t>
          </a:r>
          <a:endParaRPr lang="en-US" sz="1000" b="1" dirty="0">
            <a:solidFill>
              <a:schemeClr val="bg1">
                <a:lumMod val="50000"/>
              </a:schemeClr>
            </a:solidFill>
          </a:endParaRPr>
        </a:p>
      </dgm:t>
    </dgm:pt>
    <dgm:pt modelId="{A4CF4E07-D5A1-447D-A62A-AF399C26F4CE}" type="parTrans" cxnId="{3BA87E5F-7375-464E-A634-F78332FA13C6}">
      <dgm:prSet/>
      <dgm:spPr/>
      <dgm:t>
        <a:bodyPr/>
        <a:lstStyle/>
        <a:p>
          <a:endParaRPr lang="en-US"/>
        </a:p>
      </dgm:t>
    </dgm:pt>
    <dgm:pt modelId="{1747A90B-17C5-4CB1-B332-D7836836B121}" type="sibTrans" cxnId="{3BA87E5F-7375-464E-A634-F78332FA13C6}">
      <dgm:prSet/>
      <dgm:spPr/>
      <dgm:t>
        <a:bodyPr/>
        <a:lstStyle/>
        <a:p>
          <a:endParaRPr lang="en-US"/>
        </a:p>
      </dgm:t>
    </dgm:pt>
    <dgm:pt modelId="{94DF003A-26E7-4528-A042-B9CE53338339}">
      <dgm:prSet phldrT="[Texto]" custT="1"/>
      <dgm:spPr/>
      <dgm:t>
        <a:bodyPr/>
        <a:lstStyle/>
        <a:p>
          <a:endParaRPr lang="en-US" sz="1100" dirty="0">
            <a:solidFill>
              <a:schemeClr val="bg1">
                <a:lumMod val="50000"/>
              </a:schemeClr>
            </a:solidFill>
          </a:endParaRPr>
        </a:p>
      </dgm:t>
    </dgm:pt>
    <dgm:pt modelId="{C421678A-7EDF-4745-943A-EA7AF2A04E35}" type="parTrans" cxnId="{98B1C3CA-505C-46DD-B232-FD215D0E2C96}">
      <dgm:prSet/>
      <dgm:spPr/>
      <dgm:t>
        <a:bodyPr/>
        <a:lstStyle/>
        <a:p>
          <a:endParaRPr lang="en-US"/>
        </a:p>
      </dgm:t>
    </dgm:pt>
    <dgm:pt modelId="{9B2A43E5-FA38-47A2-9948-44C7A7B27B61}" type="sibTrans" cxnId="{98B1C3CA-505C-46DD-B232-FD215D0E2C96}">
      <dgm:prSet/>
      <dgm:spPr/>
      <dgm:t>
        <a:bodyPr/>
        <a:lstStyle/>
        <a:p>
          <a:endParaRPr lang="en-US"/>
        </a:p>
      </dgm:t>
    </dgm:pt>
    <dgm:pt modelId="{113951F0-C572-45C5-8C32-5CB1E1CF5B00}">
      <dgm:prSet phldrT="[Texto]" custT="1"/>
      <dgm:spPr/>
      <dgm:t>
        <a:bodyPr/>
        <a:lstStyle/>
        <a:p>
          <a:endParaRPr lang="en-US" sz="1000" b="1" dirty="0" smtClean="0">
            <a:solidFill>
              <a:schemeClr val="bg1">
                <a:lumMod val="50000"/>
              </a:schemeClr>
            </a:solidFill>
          </a:endParaRPr>
        </a:p>
      </dgm:t>
    </dgm:pt>
    <dgm:pt modelId="{D42D3971-6A32-429B-B371-06B9E8AF5863}" type="parTrans" cxnId="{22413595-C991-4F8C-969F-110E3F4990C1}">
      <dgm:prSet/>
      <dgm:spPr/>
      <dgm:t>
        <a:bodyPr/>
        <a:lstStyle/>
        <a:p>
          <a:endParaRPr lang="en-US"/>
        </a:p>
      </dgm:t>
    </dgm:pt>
    <dgm:pt modelId="{065B8DA1-7059-46D2-9B21-0CFA3150B38F}" type="sibTrans" cxnId="{22413595-C991-4F8C-969F-110E3F4990C1}">
      <dgm:prSet/>
      <dgm:spPr/>
      <dgm:t>
        <a:bodyPr/>
        <a:lstStyle/>
        <a:p>
          <a:endParaRPr lang="en-US"/>
        </a:p>
      </dgm:t>
    </dgm:pt>
    <dgm:pt modelId="{DB3FE228-899C-4911-925D-EAEECAFD2801}">
      <dgm:prSet custT="1"/>
      <dgm:spPr/>
      <dgm:t>
        <a:bodyPr/>
        <a:lstStyle/>
        <a:p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Se</a:t>
          </a:r>
          <a:r>
            <a:rPr lang="es-EC" sz="1500" b="1" dirty="0" smtClean="0"/>
            <a:t> </a:t>
          </a:r>
          <a:r>
            <a:rPr lang="es-EC" sz="1000" b="1" dirty="0" smtClean="0">
              <a:solidFill>
                <a:schemeClr val="bg1">
                  <a:lumMod val="50000"/>
                </a:schemeClr>
              </a:solidFill>
            </a:rPr>
            <a:t>acepta la perdida residual probable y se elaboran planes de contingencia para su manejo</a:t>
          </a:r>
          <a:endParaRPr lang="en-US" sz="1000" b="1" dirty="0">
            <a:solidFill>
              <a:schemeClr val="bg1">
                <a:lumMod val="50000"/>
              </a:schemeClr>
            </a:solidFill>
          </a:endParaRPr>
        </a:p>
      </dgm:t>
    </dgm:pt>
    <dgm:pt modelId="{E7C85C81-C6D2-40EE-85C0-385F76448D2C}" type="parTrans" cxnId="{890F2C36-A784-45C7-840A-47276CE36BE2}">
      <dgm:prSet/>
      <dgm:spPr/>
      <dgm:t>
        <a:bodyPr/>
        <a:lstStyle/>
        <a:p>
          <a:endParaRPr lang="en-US"/>
        </a:p>
      </dgm:t>
    </dgm:pt>
    <dgm:pt modelId="{52ED5D54-AA8C-4F4A-8EEE-8FCBEBAAD3E3}" type="sibTrans" cxnId="{890F2C36-A784-45C7-840A-47276CE36BE2}">
      <dgm:prSet/>
      <dgm:spPr/>
      <dgm:t>
        <a:bodyPr/>
        <a:lstStyle/>
        <a:p>
          <a:endParaRPr lang="en-US"/>
        </a:p>
      </dgm:t>
    </dgm:pt>
    <dgm:pt modelId="{445A49C6-838B-4F57-8DAD-E2856C4032DA}" type="pres">
      <dgm:prSet presAssocID="{2AA7545D-F030-4374-8471-CFA62299D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73C47E-7CAD-4916-B87C-12655F4395BA}" type="pres">
      <dgm:prSet presAssocID="{4C4B5992-F934-4ED6-A7D6-47C09EA3AC5C}" presName="linNode" presStyleCnt="0"/>
      <dgm:spPr/>
    </dgm:pt>
    <dgm:pt modelId="{4D69CFE0-B45D-4BFD-8215-FB49E90B2F25}" type="pres">
      <dgm:prSet presAssocID="{4C4B5992-F934-4ED6-A7D6-47C09EA3AC5C}" presName="parentText" presStyleLbl="node1" presStyleIdx="0" presStyleCnt="4" custScaleX="97843" custScaleY="845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6F813-C204-45E0-A250-BDDDEDC504C6}" type="pres">
      <dgm:prSet presAssocID="{4C4B5992-F934-4ED6-A7D6-47C09EA3AC5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DDEFE-EA4D-484D-9634-CA8AD0A2B881}" type="pres">
      <dgm:prSet presAssocID="{6D65A937-D919-415B-A928-3E5E66A387F4}" presName="sp" presStyleCnt="0"/>
      <dgm:spPr/>
    </dgm:pt>
    <dgm:pt modelId="{6C46182D-107B-4ADE-B556-9E24BC8E52D6}" type="pres">
      <dgm:prSet presAssocID="{1A2E4F93-78FB-4F30-A788-C507377308CF}" presName="linNode" presStyleCnt="0"/>
      <dgm:spPr/>
    </dgm:pt>
    <dgm:pt modelId="{280F42A5-2740-47A1-A76B-94BFF3673641}" type="pres">
      <dgm:prSet presAssocID="{1A2E4F93-78FB-4F30-A788-C507377308C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45C7E-6A8D-4D89-A77B-99A4E6CB7C20}" type="pres">
      <dgm:prSet presAssocID="{1A2E4F93-78FB-4F30-A788-C507377308CF}" presName="descendantText" presStyleLbl="alignAccFollowNode1" presStyleIdx="1" presStyleCnt="4" custLinFactNeighborX="-927" custLinFactNeighborY="-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565AF-F0FF-4401-AF22-962BE882C7A0}" type="pres">
      <dgm:prSet presAssocID="{9C7716F0-A117-4BE9-85C3-95A65A9AFD07}" presName="sp" presStyleCnt="0"/>
      <dgm:spPr/>
    </dgm:pt>
    <dgm:pt modelId="{BE0C65B5-A8E1-4051-985B-3BD300C2D352}" type="pres">
      <dgm:prSet presAssocID="{64CF18DE-23B6-4F27-8EF6-FFF082A7031C}" presName="linNode" presStyleCnt="0"/>
      <dgm:spPr/>
    </dgm:pt>
    <dgm:pt modelId="{42F72183-6E13-47BA-A2F1-1A4679861849}" type="pres">
      <dgm:prSet presAssocID="{64CF18DE-23B6-4F27-8EF6-FFF082A7031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2C3E2-9ECB-4CF8-B23F-DB231EA1C657}" type="pres">
      <dgm:prSet presAssocID="{64CF18DE-23B6-4F27-8EF6-FFF082A7031C}" presName="descendantText" presStyleLbl="alignAccFollowNode1" presStyleIdx="2" presStyleCnt="4" custLinFactY="26459" custLinFactNeighborX="198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8EAE4-F3D1-475F-8B5E-1993C9B4F59B}" type="pres">
      <dgm:prSet presAssocID="{0FDB2462-ED0C-43A0-AAC6-0FD762E40948}" presName="sp" presStyleCnt="0"/>
      <dgm:spPr/>
    </dgm:pt>
    <dgm:pt modelId="{A604606F-9D7C-4CFA-80F1-84D33522F20A}" type="pres">
      <dgm:prSet presAssocID="{A072FBA6-983B-4A68-8EBA-0D27A664F200}" presName="linNode" presStyleCnt="0"/>
      <dgm:spPr/>
    </dgm:pt>
    <dgm:pt modelId="{AF11D089-18BE-40D7-8840-2D48265C8367}" type="pres">
      <dgm:prSet presAssocID="{A072FBA6-983B-4A68-8EBA-0D27A664F20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FB7DF-A894-43C4-8CC1-F7E891F6DB33}" type="pres">
      <dgm:prSet presAssocID="{A072FBA6-983B-4A68-8EBA-0D27A664F200}" presName="descendantText" presStyleLbl="alignAccFollowNode1" presStyleIdx="3" presStyleCnt="4" custAng="0" custLinFactY="-38198" custLinFactNeighborX="198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7AE83-B36B-4FB6-AEB0-6313118C523B}" srcId="{1A2E4F93-78FB-4F30-A788-C507377308CF}" destId="{FB5574A9-2195-45BB-A582-B25AA2ADDD15}" srcOrd="2" destOrd="0" parTransId="{E877B776-7E35-4A3C-8223-4D17D947864A}" sibTransId="{A1F42FE0-6FE7-494B-B8D7-C1E733EF33AD}"/>
    <dgm:cxn modelId="{6753298B-A9D2-4C4A-8E63-8DC9B89392E1}" srcId="{2AA7545D-F030-4374-8471-CFA62299DE03}" destId="{64CF18DE-23B6-4F27-8EF6-FFF082A7031C}" srcOrd="2" destOrd="0" parTransId="{8E0D86C9-4194-470C-978E-40C0446B72E3}" sibTransId="{0FDB2462-ED0C-43A0-AAC6-0FD762E40948}"/>
    <dgm:cxn modelId="{D31D9FC8-5349-41E4-9A71-DF6E390553AD}" type="presOf" srcId="{4C4B5992-F934-4ED6-A7D6-47C09EA3AC5C}" destId="{4D69CFE0-B45D-4BFD-8215-FB49E90B2F25}" srcOrd="0" destOrd="0" presId="urn:microsoft.com/office/officeart/2005/8/layout/vList5"/>
    <dgm:cxn modelId="{DAAFD2B9-7405-4866-BD29-85F0B7C5810F}" srcId="{1A2E4F93-78FB-4F30-A788-C507377308CF}" destId="{48EFAAB6-E203-4EE6-BA23-3FEABC309D8A}" srcOrd="0" destOrd="0" parTransId="{4DCDD787-0971-415A-B86F-2A4EB4D08505}" sibTransId="{8FEBC800-E7A3-446F-9C78-D4B8817A10E3}"/>
    <dgm:cxn modelId="{B61F0214-A328-4750-9B2F-0667D52292DE}" type="presOf" srcId="{113951F0-C572-45C5-8C32-5CB1E1CF5B00}" destId="{18F45C7E-6A8D-4D89-A77B-99A4E6CB7C20}" srcOrd="0" destOrd="1" presId="urn:microsoft.com/office/officeart/2005/8/layout/vList5"/>
    <dgm:cxn modelId="{AA7FA515-0EB3-4624-AAB8-C39C58353910}" type="presOf" srcId="{2896E237-6A09-462F-B18D-41127F462B2A}" destId="{557FB7DF-A894-43C4-8CC1-F7E891F6DB33}" srcOrd="0" destOrd="1" presId="urn:microsoft.com/office/officeart/2005/8/layout/vList5"/>
    <dgm:cxn modelId="{D8524702-41B6-4C11-A753-C1EAA837F03B}" srcId="{64CF18DE-23B6-4F27-8EF6-FFF082A7031C}" destId="{D985ED26-B6BD-4099-9AE3-D3A13314C293}" srcOrd="0" destOrd="0" parTransId="{EF9F445F-9FEC-4798-A7AC-9D8A3A7E8BF5}" sibTransId="{DDAB04CD-88EF-4F6F-B807-94EE38023E91}"/>
    <dgm:cxn modelId="{98F2E106-E32E-475A-AD88-4A94AF4F5803}" srcId="{2AA7545D-F030-4374-8471-CFA62299DE03}" destId="{1A2E4F93-78FB-4F30-A788-C507377308CF}" srcOrd="1" destOrd="0" parTransId="{32ECEBD4-03A3-45CB-80FD-AC23F1285C5B}" sibTransId="{9C7716F0-A117-4BE9-85C3-95A65A9AFD07}"/>
    <dgm:cxn modelId="{3BA87E5F-7375-464E-A634-F78332FA13C6}" srcId="{A072FBA6-983B-4A68-8EBA-0D27A664F200}" destId="{02A3E672-9D2A-495C-9CB0-5E9EEF752869}" srcOrd="2" destOrd="0" parTransId="{A4CF4E07-D5A1-447D-A62A-AF399C26F4CE}" sibTransId="{1747A90B-17C5-4CB1-B332-D7836836B121}"/>
    <dgm:cxn modelId="{FC03D79A-E248-494D-8FF1-4AD4F1BF8F70}" type="presOf" srcId="{A072FBA6-983B-4A68-8EBA-0D27A664F200}" destId="{AF11D089-18BE-40D7-8840-2D48265C8367}" srcOrd="0" destOrd="0" presId="urn:microsoft.com/office/officeart/2005/8/layout/vList5"/>
    <dgm:cxn modelId="{22413595-C991-4F8C-969F-110E3F4990C1}" srcId="{1A2E4F93-78FB-4F30-A788-C507377308CF}" destId="{113951F0-C572-45C5-8C32-5CB1E1CF5B00}" srcOrd="1" destOrd="0" parTransId="{D42D3971-6A32-429B-B371-06B9E8AF5863}" sibTransId="{065B8DA1-7059-46D2-9B21-0CFA3150B38F}"/>
    <dgm:cxn modelId="{5F808157-172B-4EE1-9B76-EB3A44FD22BE}" srcId="{2AA7545D-F030-4374-8471-CFA62299DE03}" destId="{A072FBA6-983B-4A68-8EBA-0D27A664F200}" srcOrd="3" destOrd="0" parTransId="{1DD73978-C9E2-44F6-B516-4ADBFA1DF0C0}" sibTransId="{E1270EF9-A586-4B53-8ACC-DAA2F809F60B}"/>
    <dgm:cxn modelId="{5541E017-39D9-41B9-BB14-5D51067DF9C3}" srcId="{A072FBA6-983B-4A68-8EBA-0D27A664F200}" destId="{8C1B4433-F574-4FD4-9B26-4E0E790FD5B0}" srcOrd="0" destOrd="0" parTransId="{1D03D7E5-8EA2-46E1-A16E-40BAD4A4C320}" sibTransId="{2232D3EB-6115-4A01-B721-D6504F4C321D}"/>
    <dgm:cxn modelId="{9620BB44-4608-4731-B285-24B8C87910D3}" type="presOf" srcId="{8C1B4433-F574-4FD4-9B26-4E0E790FD5B0}" destId="{557FB7DF-A894-43C4-8CC1-F7E891F6DB33}" srcOrd="0" destOrd="0" presId="urn:microsoft.com/office/officeart/2005/8/layout/vList5"/>
    <dgm:cxn modelId="{7BBC0DD2-EA9B-48BF-B592-BF079D7A2CF0}" type="presOf" srcId="{DB3FE228-899C-4911-925D-EAEECAFD2801}" destId="{2322C3E2-9ECB-4CF8-B23F-DB231EA1C657}" srcOrd="0" destOrd="1" presId="urn:microsoft.com/office/officeart/2005/8/layout/vList5"/>
    <dgm:cxn modelId="{D7815DAB-49FB-4956-8BDE-DDCF521130BC}" srcId="{A072FBA6-983B-4A68-8EBA-0D27A664F200}" destId="{2896E237-6A09-462F-B18D-41127F462B2A}" srcOrd="1" destOrd="0" parTransId="{6E2BBD0E-56D4-4B53-8534-4BDC894CBCC4}" sibTransId="{ED3A8C26-9E7F-4999-AB0D-01F5A775FC63}"/>
    <dgm:cxn modelId="{45FB84FA-21B8-467F-8BDE-6281B055B2BB}" srcId="{2AA7545D-F030-4374-8471-CFA62299DE03}" destId="{4C4B5992-F934-4ED6-A7D6-47C09EA3AC5C}" srcOrd="0" destOrd="0" parTransId="{B2BCF7D2-44CF-4444-9C43-D95BC1A784D3}" sibTransId="{6D65A937-D919-415B-A928-3E5E66A387F4}"/>
    <dgm:cxn modelId="{D29D73D8-3058-4255-805A-0F4C983FA768}" type="presOf" srcId="{FB5574A9-2195-45BB-A582-B25AA2ADDD15}" destId="{18F45C7E-6A8D-4D89-A77B-99A4E6CB7C20}" srcOrd="0" destOrd="2" presId="urn:microsoft.com/office/officeart/2005/8/layout/vList5"/>
    <dgm:cxn modelId="{C2E0D22A-1B66-418E-B1D0-9E2D41790130}" type="presOf" srcId="{2AA7545D-F030-4374-8471-CFA62299DE03}" destId="{445A49C6-838B-4F57-8DAD-E2856C4032DA}" srcOrd="0" destOrd="0" presId="urn:microsoft.com/office/officeart/2005/8/layout/vList5"/>
    <dgm:cxn modelId="{8EA375D8-F8B2-4904-AEAA-E441C3481BC0}" type="presOf" srcId="{D985ED26-B6BD-4099-9AE3-D3A13314C293}" destId="{2322C3E2-9ECB-4CF8-B23F-DB231EA1C657}" srcOrd="0" destOrd="0" presId="urn:microsoft.com/office/officeart/2005/8/layout/vList5"/>
    <dgm:cxn modelId="{5C352547-48EC-4ACC-96D8-55931734B211}" srcId="{4C4B5992-F934-4ED6-A7D6-47C09EA3AC5C}" destId="{72B15BE3-CA38-4C1C-8A44-7682D417B10F}" srcOrd="0" destOrd="0" parTransId="{068D3B12-7D8D-483F-B52D-EE0DFC1F5ABD}" sibTransId="{B0982D4A-7D1E-401E-A0C3-652CBF92D707}"/>
    <dgm:cxn modelId="{5B255800-3094-474E-9D5B-472E06C934FB}" type="presOf" srcId="{72B15BE3-CA38-4C1C-8A44-7682D417B10F}" destId="{5716F813-C204-45E0-A250-BDDDEDC504C6}" srcOrd="0" destOrd="0" presId="urn:microsoft.com/office/officeart/2005/8/layout/vList5"/>
    <dgm:cxn modelId="{ACEA5253-5B81-450F-9372-56E6F395C9E4}" type="presOf" srcId="{B6F40D07-D896-42FE-AAAB-2F77C74D4FB8}" destId="{5716F813-C204-45E0-A250-BDDDEDC504C6}" srcOrd="0" destOrd="2" presId="urn:microsoft.com/office/officeart/2005/8/layout/vList5"/>
    <dgm:cxn modelId="{98B1C3CA-505C-46DD-B232-FD215D0E2C96}" srcId="{4C4B5992-F934-4ED6-A7D6-47C09EA3AC5C}" destId="{94DF003A-26E7-4528-A042-B9CE53338339}" srcOrd="1" destOrd="0" parTransId="{C421678A-7EDF-4745-943A-EA7AF2A04E35}" sibTransId="{9B2A43E5-FA38-47A2-9948-44C7A7B27B61}"/>
    <dgm:cxn modelId="{1CEEDF74-FFFD-48DC-AA46-12F9D7A4BE37}" type="presOf" srcId="{02A3E672-9D2A-495C-9CB0-5E9EEF752869}" destId="{557FB7DF-A894-43C4-8CC1-F7E891F6DB33}" srcOrd="0" destOrd="2" presId="urn:microsoft.com/office/officeart/2005/8/layout/vList5"/>
    <dgm:cxn modelId="{2D0E5A60-9776-4EC9-B2DF-BE214F00C036}" type="presOf" srcId="{1A2E4F93-78FB-4F30-A788-C507377308CF}" destId="{280F42A5-2740-47A1-A76B-94BFF3673641}" srcOrd="0" destOrd="0" presId="urn:microsoft.com/office/officeart/2005/8/layout/vList5"/>
    <dgm:cxn modelId="{890F2C36-A784-45C7-840A-47276CE36BE2}" srcId="{64CF18DE-23B6-4F27-8EF6-FFF082A7031C}" destId="{DB3FE228-899C-4911-925D-EAEECAFD2801}" srcOrd="1" destOrd="0" parTransId="{E7C85C81-C6D2-40EE-85C0-385F76448D2C}" sibTransId="{52ED5D54-AA8C-4F4A-8EEE-8FCBEBAAD3E3}"/>
    <dgm:cxn modelId="{B9E2F3CF-1E1E-4D2F-9189-801F92E23B40}" type="presOf" srcId="{64CF18DE-23B6-4F27-8EF6-FFF082A7031C}" destId="{42F72183-6E13-47BA-A2F1-1A4679861849}" srcOrd="0" destOrd="0" presId="urn:microsoft.com/office/officeart/2005/8/layout/vList5"/>
    <dgm:cxn modelId="{EEF91D64-EE99-4BE1-9269-92FB7D854A38}" type="presOf" srcId="{48EFAAB6-E203-4EE6-BA23-3FEABC309D8A}" destId="{18F45C7E-6A8D-4D89-A77B-99A4E6CB7C20}" srcOrd="0" destOrd="0" presId="urn:microsoft.com/office/officeart/2005/8/layout/vList5"/>
    <dgm:cxn modelId="{060D8966-BBD8-44F9-BFB1-20362BF0DC21}" type="presOf" srcId="{94DF003A-26E7-4528-A042-B9CE53338339}" destId="{5716F813-C204-45E0-A250-BDDDEDC504C6}" srcOrd="0" destOrd="1" presId="urn:microsoft.com/office/officeart/2005/8/layout/vList5"/>
    <dgm:cxn modelId="{A8A17BB3-83A7-4694-AD37-875EF964EB5C}" srcId="{4C4B5992-F934-4ED6-A7D6-47C09EA3AC5C}" destId="{B6F40D07-D896-42FE-AAAB-2F77C74D4FB8}" srcOrd="2" destOrd="0" parTransId="{71D49A7B-EA63-4636-A4A9-7974FBEDF68D}" sibTransId="{CDD7E6B3-EBD7-4C0B-BBE8-B267552661F9}"/>
    <dgm:cxn modelId="{1804DE91-167B-41F6-8499-25BE06057E3E}" type="presParOf" srcId="{445A49C6-838B-4F57-8DAD-E2856C4032DA}" destId="{3A73C47E-7CAD-4916-B87C-12655F4395BA}" srcOrd="0" destOrd="0" presId="urn:microsoft.com/office/officeart/2005/8/layout/vList5"/>
    <dgm:cxn modelId="{3FBC0C09-E12B-4631-A283-78A0F2A03337}" type="presParOf" srcId="{3A73C47E-7CAD-4916-B87C-12655F4395BA}" destId="{4D69CFE0-B45D-4BFD-8215-FB49E90B2F25}" srcOrd="0" destOrd="0" presId="urn:microsoft.com/office/officeart/2005/8/layout/vList5"/>
    <dgm:cxn modelId="{FE6AE36F-17D2-4A72-865C-4BA92AF96B84}" type="presParOf" srcId="{3A73C47E-7CAD-4916-B87C-12655F4395BA}" destId="{5716F813-C204-45E0-A250-BDDDEDC504C6}" srcOrd="1" destOrd="0" presId="urn:microsoft.com/office/officeart/2005/8/layout/vList5"/>
    <dgm:cxn modelId="{F9756287-6D96-48BC-8A83-F2E2D83AEF8A}" type="presParOf" srcId="{445A49C6-838B-4F57-8DAD-E2856C4032DA}" destId="{6D3DDEFE-EA4D-484D-9634-CA8AD0A2B881}" srcOrd="1" destOrd="0" presId="urn:microsoft.com/office/officeart/2005/8/layout/vList5"/>
    <dgm:cxn modelId="{F00937F0-1D7F-4563-A10A-F2C4C0D6719E}" type="presParOf" srcId="{445A49C6-838B-4F57-8DAD-E2856C4032DA}" destId="{6C46182D-107B-4ADE-B556-9E24BC8E52D6}" srcOrd="2" destOrd="0" presId="urn:microsoft.com/office/officeart/2005/8/layout/vList5"/>
    <dgm:cxn modelId="{0DEAB462-38EF-48A0-9828-319B79FE7B93}" type="presParOf" srcId="{6C46182D-107B-4ADE-B556-9E24BC8E52D6}" destId="{280F42A5-2740-47A1-A76B-94BFF3673641}" srcOrd="0" destOrd="0" presId="urn:microsoft.com/office/officeart/2005/8/layout/vList5"/>
    <dgm:cxn modelId="{2E5D8796-AD1E-428A-94F1-370B4C928EE6}" type="presParOf" srcId="{6C46182D-107B-4ADE-B556-9E24BC8E52D6}" destId="{18F45C7E-6A8D-4D89-A77B-99A4E6CB7C20}" srcOrd="1" destOrd="0" presId="urn:microsoft.com/office/officeart/2005/8/layout/vList5"/>
    <dgm:cxn modelId="{8313FF2B-5598-41FA-BD83-609855BBC88B}" type="presParOf" srcId="{445A49C6-838B-4F57-8DAD-E2856C4032DA}" destId="{9F8565AF-F0FF-4401-AF22-962BE882C7A0}" srcOrd="3" destOrd="0" presId="urn:microsoft.com/office/officeart/2005/8/layout/vList5"/>
    <dgm:cxn modelId="{F8FE2B04-C846-4779-AB22-1E977DFAFCA3}" type="presParOf" srcId="{445A49C6-838B-4F57-8DAD-E2856C4032DA}" destId="{BE0C65B5-A8E1-4051-985B-3BD300C2D352}" srcOrd="4" destOrd="0" presId="urn:microsoft.com/office/officeart/2005/8/layout/vList5"/>
    <dgm:cxn modelId="{36AE267E-B622-4731-A84E-35F9553B3775}" type="presParOf" srcId="{BE0C65B5-A8E1-4051-985B-3BD300C2D352}" destId="{42F72183-6E13-47BA-A2F1-1A4679861849}" srcOrd="0" destOrd="0" presId="urn:microsoft.com/office/officeart/2005/8/layout/vList5"/>
    <dgm:cxn modelId="{3352AF72-BE64-4A95-A601-9F044B1253A1}" type="presParOf" srcId="{BE0C65B5-A8E1-4051-985B-3BD300C2D352}" destId="{2322C3E2-9ECB-4CF8-B23F-DB231EA1C657}" srcOrd="1" destOrd="0" presId="urn:microsoft.com/office/officeart/2005/8/layout/vList5"/>
    <dgm:cxn modelId="{A438ACDE-392F-4E2E-AE08-202895374CF7}" type="presParOf" srcId="{445A49C6-838B-4F57-8DAD-E2856C4032DA}" destId="{1F48EAE4-F3D1-475F-8B5E-1993C9B4F59B}" srcOrd="5" destOrd="0" presId="urn:microsoft.com/office/officeart/2005/8/layout/vList5"/>
    <dgm:cxn modelId="{CB62E2BC-83AE-4581-A034-55DA9657F496}" type="presParOf" srcId="{445A49C6-838B-4F57-8DAD-E2856C4032DA}" destId="{A604606F-9D7C-4CFA-80F1-84D33522F20A}" srcOrd="6" destOrd="0" presId="urn:microsoft.com/office/officeart/2005/8/layout/vList5"/>
    <dgm:cxn modelId="{865D8DFD-1634-4CB3-B45F-0C953B3C7D2B}" type="presParOf" srcId="{A604606F-9D7C-4CFA-80F1-84D33522F20A}" destId="{AF11D089-18BE-40D7-8840-2D48265C8367}" srcOrd="0" destOrd="0" presId="urn:microsoft.com/office/officeart/2005/8/layout/vList5"/>
    <dgm:cxn modelId="{523000BF-2B78-425E-B490-93D5279986A1}" type="presParOf" srcId="{A604606F-9D7C-4CFA-80F1-84D33522F20A}" destId="{557FB7DF-A894-43C4-8CC1-F7E891F6DB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227FE3-6790-481F-94CD-761E8530B1C7}">
      <dsp:nvSpPr>
        <dsp:cNvPr id="0" name=""/>
        <dsp:cNvSpPr/>
      </dsp:nvSpPr>
      <dsp:spPr>
        <a:xfrm rot="5400000">
          <a:off x="-255366" y="256932"/>
          <a:ext cx="1702444" cy="119171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Identificación de Riesgos</a:t>
          </a:r>
          <a:endParaRPr lang="es-ES" sz="1100" kern="1200" dirty="0"/>
        </a:p>
      </dsp:txBody>
      <dsp:txXfrm rot="5400000">
        <a:off x="-255366" y="256932"/>
        <a:ext cx="1702444" cy="1191711"/>
      </dsp:txXfrm>
    </dsp:sp>
    <dsp:sp modelId="{81369EFD-0EC0-4D84-B262-FE27ADD5BF7E}">
      <dsp:nvSpPr>
        <dsp:cNvPr id="0" name=""/>
        <dsp:cNvSpPr/>
      </dsp:nvSpPr>
      <dsp:spPr>
        <a:xfrm rot="5400000">
          <a:off x="3810700" y="-2186955"/>
          <a:ext cx="1106589" cy="6488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Análisis del Entorno e Industria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Diagnostico Situacional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Análisis Estados Financieros</a:t>
          </a:r>
          <a:endParaRPr lang="es-ES" sz="2000" kern="1200" dirty="0"/>
        </a:p>
      </dsp:txBody>
      <dsp:txXfrm rot="5400000">
        <a:off x="3810700" y="-2186955"/>
        <a:ext cx="1106589" cy="6488613"/>
      </dsp:txXfrm>
    </dsp:sp>
    <dsp:sp modelId="{4F02786C-01AD-4DDB-9624-B2DF98B4BD05}">
      <dsp:nvSpPr>
        <dsp:cNvPr id="0" name=""/>
        <dsp:cNvSpPr/>
      </dsp:nvSpPr>
      <dsp:spPr>
        <a:xfrm rot="5400000">
          <a:off x="-255366" y="1766344"/>
          <a:ext cx="1702444" cy="1191711"/>
        </a:xfrm>
        <a:prstGeom prst="chevron">
          <a:avLst/>
        </a:prstGeom>
        <a:solidFill>
          <a:schemeClr val="accent4">
            <a:hueOff val="6184672"/>
            <a:satOff val="-10373"/>
            <a:lumOff val="9608"/>
            <a:alphaOff val="0"/>
          </a:schemeClr>
        </a:solidFill>
        <a:ln w="19050" cap="flat" cmpd="sng" algn="ctr">
          <a:solidFill>
            <a:schemeClr val="accent4">
              <a:hueOff val="6184672"/>
              <a:satOff val="-10373"/>
              <a:lumOff val="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Análisis y Valoración de Riesgos</a:t>
          </a:r>
          <a:endParaRPr lang="es-ES" sz="1100" kern="1200" dirty="0"/>
        </a:p>
      </dsp:txBody>
      <dsp:txXfrm rot="5400000">
        <a:off x="-255366" y="1766344"/>
        <a:ext cx="1702444" cy="1191711"/>
      </dsp:txXfrm>
    </dsp:sp>
    <dsp:sp modelId="{0AB0D383-D2C1-444D-927E-51E51E17FA4C}">
      <dsp:nvSpPr>
        <dsp:cNvPr id="0" name=""/>
        <dsp:cNvSpPr/>
      </dsp:nvSpPr>
      <dsp:spPr>
        <a:xfrm rot="5400000">
          <a:off x="3843143" y="-962822"/>
          <a:ext cx="1106589" cy="6488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6184672"/>
              <a:satOff val="-10373"/>
              <a:lumOff val="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Probabilidad de Ocurrencia e Impacto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Eventos Pasados, Juicio Profesional y Experiencia</a:t>
          </a:r>
          <a:endParaRPr lang="es-ES" sz="2000" kern="1200" dirty="0"/>
        </a:p>
      </dsp:txBody>
      <dsp:txXfrm rot="5400000">
        <a:off x="3843143" y="-962822"/>
        <a:ext cx="1106589" cy="6488613"/>
      </dsp:txXfrm>
    </dsp:sp>
    <dsp:sp modelId="{A57B8786-6B25-4595-A99D-896E1513FF29}">
      <dsp:nvSpPr>
        <dsp:cNvPr id="0" name=""/>
        <dsp:cNvSpPr/>
      </dsp:nvSpPr>
      <dsp:spPr>
        <a:xfrm rot="5400000">
          <a:off x="-255366" y="3275756"/>
          <a:ext cx="1702444" cy="1191711"/>
        </a:xfrm>
        <a:prstGeom prst="chevron">
          <a:avLst/>
        </a:prstGeom>
        <a:solidFill>
          <a:schemeClr val="accent4">
            <a:hueOff val="12369344"/>
            <a:satOff val="-20747"/>
            <a:lumOff val="19216"/>
            <a:alphaOff val="0"/>
          </a:schemeClr>
        </a:solidFill>
        <a:ln w="19050" cap="flat" cmpd="sng" algn="ctr">
          <a:solidFill>
            <a:schemeClr val="accent4">
              <a:hueOff val="12369344"/>
              <a:satOff val="-20747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Propuesta de Mitigación de Riesgos</a:t>
          </a:r>
          <a:endParaRPr lang="es-ES" sz="1100" kern="1200" dirty="0"/>
        </a:p>
      </dsp:txBody>
      <dsp:txXfrm rot="5400000">
        <a:off x="-255366" y="3275756"/>
        <a:ext cx="1702444" cy="1191711"/>
      </dsp:txXfrm>
    </dsp:sp>
    <dsp:sp modelId="{1DEAF14D-3A8B-42BA-B997-7D67FA96913E}">
      <dsp:nvSpPr>
        <dsp:cNvPr id="0" name=""/>
        <dsp:cNvSpPr/>
      </dsp:nvSpPr>
      <dsp:spPr>
        <a:xfrm rot="5400000">
          <a:off x="3882723" y="329377"/>
          <a:ext cx="1106589" cy="64886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2369344"/>
              <a:satOff val="-20747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Respuesta a los Riesgos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Implementación de Acciones, Seguimiento y Asignación de Responsables</a:t>
          </a:r>
          <a:endParaRPr lang="es-ES" sz="2000" kern="1200" dirty="0"/>
        </a:p>
      </dsp:txBody>
      <dsp:txXfrm rot="5400000">
        <a:off x="3882723" y="329377"/>
        <a:ext cx="1106589" cy="64886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16F813-C204-45E0-A250-BDDDEDC504C6}">
      <dsp:nvSpPr>
        <dsp:cNvPr id="0" name=""/>
        <dsp:cNvSpPr/>
      </dsp:nvSpPr>
      <dsp:spPr>
        <a:xfrm rot="5400000">
          <a:off x="4209682" y="-1766491"/>
          <a:ext cx="809644" cy="439323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1" kern="1200" dirty="0" smtClean="0">
              <a:solidFill>
                <a:schemeClr val="bg1">
                  <a:lumMod val="50000"/>
                </a:schemeClr>
              </a:solidFill>
            </a:rPr>
            <a:t>Primera estrategia alternativa a considerar.</a:t>
          </a:r>
          <a:endParaRPr lang="en-US" sz="1100" kern="1200" dirty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100" b="1" kern="1200" dirty="0" smtClean="0">
              <a:solidFill>
                <a:schemeClr val="bg1">
                  <a:lumMod val="50000"/>
                </a:schemeClr>
              </a:solidFill>
            </a:rPr>
            <a:t>Generación de cambios sustanciales por mejoramiento, rediseño o eliminación .</a:t>
          </a:r>
          <a:endParaRPr lang="en-US" sz="1100" b="1" kern="1200" dirty="0">
            <a:solidFill>
              <a:schemeClr val="bg1">
                <a:lumMod val="50000"/>
              </a:schemeClr>
            </a:solidFill>
          </a:endParaRPr>
        </a:p>
      </dsp:txBody>
      <dsp:txXfrm rot="5400000">
        <a:off x="4209682" y="-1766491"/>
        <a:ext cx="809644" cy="4393231"/>
      </dsp:txXfrm>
    </dsp:sp>
    <dsp:sp modelId="{4D69CFE0-B45D-4BFD-8215-FB49E90B2F25}">
      <dsp:nvSpPr>
        <dsp:cNvPr id="0" name=""/>
        <dsp:cNvSpPr/>
      </dsp:nvSpPr>
      <dsp:spPr>
        <a:xfrm>
          <a:off x="0" y="2236"/>
          <a:ext cx="2417889" cy="8557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Evitar </a:t>
          </a:r>
          <a:endParaRPr lang="en-US" sz="3800" kern="1200" dirty="0"/>
        </a:p>
      </dsp:txBody>
      <dsp:txXfrm>
        <a:off x="0" y="2236"/>
        <a:ext cx="2417889" cy="855774"/>
      </dsp:txXfrm>
    </dsp:sp>
    <dsp:sp modelId="{18F45C7E-6A8D-4D89-A77B-99A4E6CB7C20}">
      <dsp:nvSpPr>
        <dsp:cNvPr id="0" name=""/>
        <dsp:cNvSpPr/>
      </dsp:nvSpPr>
      <dsp:spPr>
        <a:xfrm rot="5400000">
          <a:off x="4240077" y="-783682"/>
          <a:ext cx="809644" cy="4393231"/>
        </a:xfrm>
        <a:prstGeom prst="round2SameRect">
          <a:avLst/>
        </a:prstGeom>
        <a:solidFill>
          <a:schemeClr val="accent4">
            <a:tint val="40000"/>
            <a:alpha val="90000"/>
            <a:hueOff val="4210091"/>
            <a:satOff val="-840"/>
            <a:lumOff val="1097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4210091"/>
              <a:satOff val="-840"/>
              <a:lumOff val="1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Cuando el riesgo no puede ser evitado, el siguiente paso es reducirlo al mas bajo nivel posible</a:t>
          </a:r>
          <a:endParaRPr lang="en-US" sz="1000" b="1" kern="1200" dirty="0" smtClean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b="1" kern="1200" dirty="0" smtClean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Se consigue mediante la optimización de procedimientos y la implementación de controles</a:t>
          </a:r>
        </a:p>
      </dsp:txBody>
      <dsp:txXfrm rot="5400000">
        <a:off x="4240077" y="-783682"/>
        <a:ext cx="809644" cy="4393231"/>
      </dsp:txXfrm>
    </dsp:sp>
    <dsp:sp modelId="{280F42A5-2740-47A1-A76B-94BFF3673641}">
      <dsp:nvSpPr>
        <dsp:cNvPr id="0" name=""/>
        <dsp:cNvSpPr/>
      </dsp:nvSpPr>
      <dsp:spPr>
        <a:xfrm>
          <a:off x="0" y="908613"/>
          <a:ext cx="2471192" cy="1012055"/>
        </a:xfrm>
        <a:prstGeom prst="roundRect">
          <a:avLst/>
        </a:prstGeom>
        <a:solidFill>
          <a:schemeClr val="accent4">
            <a:hueOff val="4123115"/>
            <a:satOff val="-6916"/>
            <a:lumOff val="64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Reducir</a:t>
          </a:r>
          <a:endParaRPr lang="en-US" sz="3800" kern="1200" dirty="0"/>
        </a:p>
      </dsp:txBody>
      <dsp:txXfrm>
        <a:off x="0" y="908613"/>
        <a:ext cx="2471192" cy="1012055"/>
      </dsp:txXfrm>
    </dsp:sp>
    <dsp:sp modelId="{2322C3E2-9ECB-4CF8-B23F-DB231EA1C657}">
      <dsp:nvSpPr>
        <dsp:cNvPr id="0" name=""/>
        <dsp:cNvSpPr/>
      </dsp:nvSpPr>
      <dsp:spPr>
        <a:xfrm rot="5400000">
          <a:off x="4262985" y="1304553"/>
          <a:ext cx="809644" cy="4393231"/>
        </a:xfrm>
        <a:prstGeom prst="round2SameRect">
          <a:avLst/>
        </a:prstGeom>
        <a:solidFill>
          <a:schemeClr val="accent4">
            <a:tint val="40000"/>
            <a:alpha val="90000"/>
            <a:hueOff val="8420183"/>
            <a:satOff val="-1681"/>
            <a:lumOff val="219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8420183"/>
              <a:satOff val="-1681"/>
              <a:lumOff val="21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Se</a:t>
          </a:r>
          <a:r>
            <a:rPr lang="es-EC" sz="1500" b="1" kern="1200" dirty="0" smtClean="0"/>
            <a:t> </a:t>
          </a: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acepta la perdida residual probable y se elaboran planes de contingencia para su manejo</a:t>
          </a:r>
          <a:endParaRPr lang="en-US" sz="1000" b="1" kern="1200" dirty="0">
            <a:solidFill>
              <a:schemeClr val="bg1">
                <a:lumMod val="50000"/>
              </a:schemeClr>
            </a:solidFill>
          </a:endParaRPr>
        </a:p>
      </dsp:txBody>
      <dsp:txXfrm rot="5400000">
        <a:off x="4262985" y="1304553"/>
        <a:ext cx="809644" cy="4393231"/>
      </dsp:txXfrm>
    </dsp:sp>
    <dsp:sp modelId="{42F72183-6E13-47BA-A2F1-1A4679861849}">
      <dsp:nvSpPr>
        <dsp:cNvPr id="0" name=""/>
        <dsp:cNvSpPr/>
      </dsp:nvSpPr>
      <dsp:spPr>
        <a:xfrm>
          <a:off x="0" y="1971272"/>
          <a:ext cx="2471192" cy="1012055"/>
        </a:xfrm>
        <a:prstGeom prst="roundRect">
          <a:avLst/>
        </a:prstGeom>
        <a:solidFill>
          <a:schemeClr val="accent4">
            <a:hueOff val="8246230"/>
            <a:satOff val="-13831"/>
            <a:lumOff val="128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Transferir</a:t>
          </a:r>
          <a:endParaRPr lang="en-US" sz="3800" kern="1200" dirty="0"/>
        </a:p>
      </dsp:txBody>
      <dsp:txXfrm>
        <a:off x="0" y="1971272"/>
        <a:ext cx="2471192" cy="1012055"/>
      </dsp:txXfrm>
    </dsp:sp>
    <dsp:sp modelId="{557FB7DF-A894-43C4-8CC1-F7E891F6DB33}">
      <dsp:nvSpPr>
        <dsp:cNvPr id="0" name=""/>
        <dsp:cNvSpPr/>
      </dsp:nvSpPr>
      <dsp:spPr>
        <a:xfrm rot="5400000">
          <a:off x="4262985" y="224430"/>
          <a:ext cx="809644" cy="4393231"/>
        </a:xfrm>
        <a:prstGeom prst="round2SameRect">
          <a:avLst/>
        </a:prstGeom>
        <a:solidFill>
          <a:schemeClr val="accent4">
            <a:tint val="40000"/>
            <a:alpha val="90000"/>
            <a:hueOff val="12630274"/>
            <a:satOff val="-2521"/>
            <a:lumOff val="3291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12630274"/>
              <a:satOff val="-2521"/>
              <a:lumOff val="32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Compartir con terceros parte del riesgo</a:t>
          </a:r>
          <a:endParaRPr lang="en-US" sz="1000" b="1" kern="1200" dirty="0" smtClean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000" b="1" kern="1200" dirty="0" smtClean="0">
            <a:solidFill>
              <a:schemeClr val="bg1">
                <a:lumMod val="50000"/>
              </a:schemeClr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b="1" kern="1200" dirty="0" smtClean="0">
              <a:solidFill>
                <a:schemeClr val="bg1">
                  <a:lumMod val="50000"/>
                </a:schemeClr>
              </a:solidFill>
            </a:rPr>
            <a:t>Riesgo es minimizado compartiéndolo con otro grupo o dependencia como por Ej. Cobertura, aseguramiento o diversificación </a:t>
          </a:r>
          <a:endParaRPr lang="en-US" sz="1000" b="1" kern="1200" dirty="0">
            <a:solidFill>
              <a:schemeClr val="bg1">
                <a:lumMod val="50000"/>
              </a:schemeClr>
            </a:solidFill>
          </a:endParaRPr>
        </a:p>
      </dsp:txBody>
      <dsp:txXfrm rot="5400000">
        <a:off x="4262985" y="224430"/>
        <a:ext cx="809644" cy="4393231"/>
      </dsp:txXfrm>
    </dsp:sp>
    <dsp:sp modelId="{AF11D089-18BE-40D7-8840-2D48265C8367}">
      <dsp:nvSpPr>
        <dsp:cNvPr id="0" name=""/>
        <dsp:cNvSpPr/>
      </dsp:nvSpPr>
      <dsp:spPr>
        <a:xfrm>
          <a:off x="0" y="3033931"/>
          <a:ext cx="2471192" cy="1012055"/>
        </a:xfrm>
        <a:prstGeom prst="roundRect">
          <a:avLst/>
        </a:prstGeom>
        <a:solidFill>
          <a:schemeClr val="accent4">
            <a:hueOff val="12369344"/>
            <a:satOff val="-20747"/>
            <a:lumOff val="192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dirty="0" smtClean="0"/>
            <a:t>Aceptar</a:t>
          </a:r>
          <a:endParaRPr lang="en-US" sz="3800" kern="1200" dirty="0"/>
        </a:p>
      </dsp:txBody>
      <dsp:txXfrm>
        <a:off x="0" y="3033931"/>
        <a:ext cx="2471192" cy="101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FD00774-92AA-4020-A251-E7D6FD7DA4EB}" type="datetimeFigureOut">
              <a:rPr lang="es-EC" smtClean="0"/>
              <a:pPr/>
              <a:t>27/01/2013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78EAC8F-16E6-4187-AE37-42A2F9143762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035998" cy="1368798"/>
          </a:xfrm>
        </p:spPr>
        <p:txBody>
          <a:bodyPr/>
          <a:lstStyle/>
          <a:p>
            <a:pPr algn="ctr"/>
            <a:r>
              <a:rPr lang="es-EC" b="1" dirty="0" smtClean="0"/>
              <a:t>IDENTIFICACIÓN, EVALUACIÓN Y PROPUESTA DE MITIGACIÓN DE LOS RIESGOS EN EL ÁREA OPERATIVA Y FINANCIERA DE LA FABRICA DE CONFECCIONES ACRÍLICAS HILACRIL S.A </a:t>
            </a:r>
            <a:endParaRPr lang="es-EC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2426" y="457201"/>
            <a:ext cx="7680960" cy="1387624"/>
          </a:xfrm>
        </p:spPr>
        <p:txBody>
          <a:bodyPr>
            <a:normAutofit/>
          </a:bodyPr>
          <a:lstStyle/>
          <a:p>
            <a:r>
              <a:rPr lang="es-EC" sz="2800" dirty="0" smtClean="0"/>
              <a:t>PROYECTO DE GRADO</a:t>
            </a:r>
            <a:endParaRPr lang="es-EC" sz="2800" dirty="0"/>
          </a:p>
        </p:txBody>
      </p:sp>
      <p:pic>
        <p:nvPicPr>
          <p:cNvPr id="4098" name="Picture 2" descr="HILACRIL S.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941168"/>
            <a:ext cx="3456384" cy="171715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9512" y="508518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b="1" dirty="0" smtClean="0"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latin typeface="+mj-lt"/>
                <a:ea typeface="+mj-ea"/>
                <a:cs typeface="Tunga" pitchFamily="2"/>
              </a:rPr>
              <a:t>  Gonzalo Sánchez </a:t>
            </a:r>
          </a:p>
          <a:p>
            <a:pPr>
              <a:buFont typeface="Arial" pitchFamily="34" charset="0"/>
              <a:buChar char="•"/>
            </a:pPr>
            <a:r>
              <a:rPr lang="es-EC" sz="2000" b="1" dirty="0" smtClean="0"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latin typeface="+mj-lt"/>
                <a:ea typeface="+mj-ea"/>
                <a:cs typeface="Tunga" pitchFamily="2"/>
              </a:rPr>
              <a:t>  Fausto Flores</a:t>
            </a:r>
          </a:p>
          <a:p>
            <a:pPr>
              <a:buFont typeface="Arial" pitchFamily="34" charset="0"/>
              <a:buChar char="•"/>
            </a:pPr>
            <a:endParaRPr lang="es-EC" sz="2000" b="1" dirty="0" smtClean="0">
              <a:gradFill>
                <a:gsLst>
                  <a:gs pos="0">
                    <a:schemeClr val="tx1">
                      <a:alpha val="92000"/>
                    </a:schemeClr>
                  </a:gs>
                  <a:gs pos="45000">
                    <a:schemeClr val="tx1">
                      <a:alpha val="51000"/>
                    </a:schemeClr>
                  </a:gs>
                  <a:gs pos="100000">
                    <a:schemeClr val="tx1"/>
                  </a:gs>
                </a:gsLst>
                <a:lin ang="3600000" scaled="0"/>
              </a:gradFill>
              <a:latin typeface="+mj-lt"/>
              <a:ea typeface="+mj-ea"/>
              <a:cs typeface="Tunga" pitchFamily="2"/>
            </a:endParaRPr>
          </a:p>
          <a:p>
            <a:r>
              <a:rPr lang="es-EC" sz="2000" b="1" dirty="0" smtClean="0"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latin typeface="+mj-lt"/>
                <a:ea typeface="+mj-ea"/>
                <a:cs typeface="Tunga" pitchFamily="2"/>
              </a:rPr>
              <a:t>		MFE IX  - 2013</a:t>
            </a:r>
          </a:p>
        </p:txBody>
      </p:sp>
    </p:spTree>
    <p:extLst>
      <p:ext uri="{BB962C8B-B14F-4D97-AF65-F5344CB8AC3E}">
        <p14:creationId xmlns:p14="http://schemas.microsoft.com/office/powerpoint/2010/main" xmlns="" val="7997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TASA DE INTERÉS  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 Costo por pagar o cobrar por tomar dinero prestado/cedido en un préstamo particular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Segmento Productivo Empresarial TAE (Tasa de interés efectivas) 9.53% con una máxima de 10.21%. 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3">
              <a:buFont typeface="Wingdings" pitchFamily="2" charset="2"/>
              <a:buChar char="§"/>
            </a:pPr>
            <a:r>
              <a:rPr lang="es-EC" dirty="0" smtClean="0"/>
              <a:t> Financiamiento entre los USD200.000  y USD 1.000.000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Mercado cíclico – demanda durante Mayo, Noviembre y Diciembre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PRODUCTO INTERNO BRUTO  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</a:t>
            </a:r>
            <a:r>
              <a:rPr lang="es-ES" dirty="0" smtClean="0"/>
              <a:t>Es una medida agregada que expresa el valor monetario de la producción de bienes y servicios finales de un país durante un período (normalmente, un año). </a:t>
            </a:r>
          </a:p>
          <a:p>
            <a:pPr lvl="1">
              <a:buFont typeface="Wingdings" pitchFamily="2" charset="2"/>
              <a:buChar char="ü"/>
            </a:pP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 Demuestra el nivel de vida de sus gente</a:t>
            </a:r>
          </a:p>
          <a:p>
            <a:pPr lvl="1">
              <a:buFont typeface="Wingdings" pitchFamily="2" charset="2"/>
              <a:buChar char="ü"/>
            </a:pP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Entre mas alto sea el PIB mejor es la calidad de vida de un país</a:t>
            </a:r>
          </a:p>
          <a:p>
            <a:pPr lvl="1">
              <a:buFont typeface="Wingdings" pitchFamily="2" charset="2"/>
              <a:buChar char="ü"/>
            </a:pP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Constante evolución en  PIB industrias manufacturas y fabricación de productos textiles, prendas de vestir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936104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PRODUCTO INTERNO BRUTO  </a:t>
            </a:r>
          </a:p>
          <a:p>
            <a:endParaRPr lang="es-EC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7544" y="2420888"/>
          <a:ext cx="3520307" cy="3657600"/>
        </p:xfrm>
        <a:graphic>
          <a:graphicData uri="http://schemas.openxmlformats.org/drawingml/2006/table">
            <a:tbl>
              <a:tblPr/>
              <a:tblGrid>
                <a:gridCol w="504056"/>
                <a:gridCol w="782524"/>
                <a:gridCol w="973828"/>
                <a:gridCol w="1259899"/>
              </a:tblGrid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Fecha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PIB TOTAL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PIB INDUSTRIAS MANUFACTURERAS 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PIB-Fabricación de Productos textiles, prendas de vestir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     24,983.318 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3,511.421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                     497.362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     26,928.190 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3,752.172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                     517.866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2012*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     28,226.563 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4,006.809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                     554.117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2013*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     29,351.067 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$                4,154.452</a:t>
                      </a:r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                      584.039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8"/>
          <p:cNvGraphicFramePr/>
          <p:nvPr/>
        </p:nvGraphicFramePr>
        <p:xfrm>
          <a:off x="4283968" y="2420888"/>
          <a:ext cx="447512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DESEMPLEO  y SUBEMPLEO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 Mide la población económicamente activa de 15 a 65 años que esta en la desocupación y que no son estudiantes ni amas de casa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 Desempleo en aumento es un síntoma de recesión  en un país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Efectos 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3">
              <a:buFont typeface="Wingdings" pitchFamily="2" charset="2"/>
              <a:buChar char="§"/>
            </a:pPr>
            <a:r>
              <a:rPr lang="es-EC" dirty="0" smtClean="0"/>
              <a:t>  Costos en la economía </a:t>
            </a:r>
          </a:p>
          <a:p>
            <a:pPr lvl="3">
              <a:buFont typeface="Wingdings" pitchFamily="2" charset="2"/>
              <a:buChar char="§"/>
            </a:pPr>
            <a:r>
              <a:rPr lang="es-EC" dirty="0" smtClean="0"/>
              <a:t>   Inversión en tiempo y recursos para capacitar  al personal idóneo  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BALANZA COMERCIAL  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 Diferencia resultante entre las importaciones  y exportaciones.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Si no un país no produce, se tendrá que importar lo que se necesita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Balanza positiva en el primer semestre del 2012 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Total de exportaciones de artículos de fibras textiles, prendas de vestir y otras manufacturas de fibras textiles va en aumento 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BALANZA COMERCIAL </a:t>
            </a:r>
          </a:p>
        </p:txBody>
      </p:sp>
      <p:graphicFrame>
        <p:nvGraphicFramePr>
          <p:cNvPr id="5" name="Chart 11"/>
          <p:cNvGraphicFramePr/>
          <p:nvPr/>
        </p:nvGraphicFramePr>
        <p:xfrm>
          <a:off x="827584" y="2276872"/>
          <a:ext cx="741682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 LA INDUSTRIA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971600" y="198884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HISTORIA Y ACTUALIDAD</a:t>
            </a:r>
          </a:p>
          <a:p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  MERCADOS INTERNACIONALES</a:t>
            </a:r>
          </a:p>
          <a:p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  CONTRABANDO</a:t>
            </a:r>
          </a:p>
          <a:p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  IDENTIFICACIÓN </a:t>
            </a:r>
            <a:r>
              <a:rPr lang="es-EC" dirty="0"/>
              <a:t>DE COMPETIDORES</a:t>
            </a:r>
          </a:p>
          <a:p>
            <a:pPr>
              <a:buFont typeface="Wingdings" pitchFamily="2" charset="2"/>
              <a:buChar char="Ø"/>
            </a:pPr>
            <a:endParaRPr lang="es-EC" dirty="0"/>
          </a:p>
          <a:p>
            <a:pPr lvl="1"/>
            <a:r>
              <a:rPr lang="es-EC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Fortalezas, Oportunidades, Debilidades y Amenazas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INTERNOS 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Evaluar y determinar las ventajas competitivas e impedimentos para alcanzar nuestros objetivos </a:t>
            </a:r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Comprender la situación actual de la empresa  con el fin de mostrar cuales son sus recursos, capacidades y aptitudes  centrales que se emplearan para mitigar los riesgos.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FACTORES INTERNOS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FORTALEZAS 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Tecnología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Producto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Investigación y Desarrollo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Acuerdos internacionales 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Buena imagen corporativa  </a:t>
            </a:r>
            <a:endParaRPr lang="en-US" sz="1600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FACTORES INTERNOS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DEBILIDADES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Falta de un plan de mitigación de riesgos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Endeudamiento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Insuficiencia de mano obra calificada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Carencia de un control interno de activos fijos e insumos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Dificultad de abastecimiento de materias primas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Inexistentes programas de capacitación </a:t>
            </a:r>
            <a:endParaRPr lang="en-US" sz="1600" dirty="0" smtClean="0"/>
          </a:p>
          <a:p>
            <a:pPr lvl="1"/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88727972"/>
              </p:ext>
            </p:extLst>
          </p:nvPr>
        </p:nvGraphicFramePr>
        <p:xfrm>
          <a:off x="683568" y="1124744"/>
          <a:ext cx="76803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688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Fortalezas, Oportunidades, Debilidades y Amenazas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EXTERNOS 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</a:t>
            </a:r>
            <a:r>
              <a:rPr lang="es-ES" dirty="0" smtClean="0"/>
              <a:t>Mediante el análisis de los factores externos se podrá evaluar las influencias negativas y positivas relacionadas con los aspectos económicos, sociales, políticos,  tecnológicos, demográficos,  mercado,  competidores; etc.,  que  afectan  al entorno de la organización.</a:t>
            </a:r>
            <a:endParaRPr lang="en-US" dirty="0" smtClean="0"/>
          </a:p>
          <a:p>
            <a:pPr lvl="1"/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FACTORES EXTERNOS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OPORTUNIDADES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Alta rotación de modas y tendencias en el sector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Expansión del mercado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Mercado regional Andino muy atractivo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Preferencias y excepciones tributarias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Existen entidades de apoyo y promoción al sector textil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Ferias y exposiciones </a:t>
            </a:r>
            <a:endParaRPr lang="en-US" sz="1600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367240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(</a:t>
            </a:r>
            <a:r>
              <a:rPr lang="es-EC" sz="2000" dirty="0" smtClean="0"/>
              <a:t>FACTORES EXTERNOS</a:t>
            </a:r>
            <a:r>
              <a:rPr lang="es-EC" sz="2800" dirty="0" smtClean="0"/>
              <a:t>)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AMENAZAS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Competencia desleal (contrabando de ropa)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Poca diversificación de proveedores de materia prima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Volatilidad en los precios de materia prima (fibras acrílicas)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Aparición de productos importados </a:t>
            </a:r>
            <a:endParaRPr lang="en-US" sz="1600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/>
              <a:t>No existe la provisión de los insumos para los terminados del producto</a:t>
            </a:r>
            <a:endParaRPr lang="en-US" sz="1600" dirty="0" smtClean="0"/>
          </a:p>
          <a:p>
            <a:pPr marL="1257300" lvl="2" indent="-342900"/>
            <a:r>
              <a:rPr lang="es-EC" dirty="0" smtClean="0"/>
              <a:t> </a:t>
            </a:r>
            <a:endParaRPr lang="en-US" sz="1600" dirty="0" smtClean="0"/>
          </a:p>
          <a:p>
            <a:pPr lvl="1">
              <a:buFont typeface="Wingdings" pitchFamily="2" charset="2"/>
              <a:buChar char="ü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</a:t>
            </a:r>
            <a:r>
              <a:rPr lang="es-EC" sz="2000" dirty="0" smtClean="0"/>
              <a:t>(MATRIZ DE EVALUACIÓN)</a:t>
            </a:r>
            <a:endParaRPr lang="es-EC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09" y="1397000"/>
          <a:ext cx="8784980" cy="52723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4547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FACTORES INTERNOS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PESO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PONDERACION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FORTALEZAS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Tecnología de última generación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Buena calidad del producto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Novedosos diseños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Acuerdos internacionales que permitirían expandir la oferta de la empresa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4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Incorporación de nuevas tecnologías textiles que redujo la cantidad de fallas, origen de reclamo de los consumidores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Experiencia y buena penetración en los mercados regionales 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457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Buena imagen corporativa, empresa en marcha 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Fortalezas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3,65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</a:t>
            </a:r>
            <a:r>
              <a:rPr lang="es-EC" sz="2000" dirty="0" smtClean="0"/>
              <a:t>(MATRIZ DE EVALUACIÓN)</a:t>
            </a:r>
            <a:endParaRPr lang="es-EC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2" y="1397001"/>
          <a:ext cx="8784975" cy="5152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3821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FACTORES INTERNOS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PESO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PONDERACION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DEBILIDADES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un plan de mitigación de riesgos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endeudamiento de la empresa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mano obra calificada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1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Carencia de un control interno de activos fijos e insumos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5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planeamiento estratégico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81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Dificultad de abastecimiento de materias primas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programas de capacitación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8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un control óptimo informático de inventarios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9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integración en la cadena de suministro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Debilidades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4,15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146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FACTORES INTERNOS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2,00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7,80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</a:t>
            </a:r>
            <a:r>
              <a:rPr lang="es-EC" sz="2000" dirty="0" smtClean="0"/>
              <a:t>(MATRIZ DE EVALUACIÓN)</a:t>
            </a:r>
            <a:endParaRPr lang="es-EC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09" y="1397000"/>
          <a:ext cx="8784980" cy="51930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4547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FACTORES EXTERNOS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PESO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PONDERACION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OPORTUNIDADES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rotación de modas y tendencias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Expansión del mercado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Mercado regional Andino muy atractivo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Semejanzas culturas con los países de la región 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54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Preferencias y excepciones tributarias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Mantiene descuentos y créditos de los proveedores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7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Existen entidades de apoyo y promoción al sector textil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Ferias y Exposiciones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Oportunidades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3,45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</a:t>
            </a:r>
            <a:r>
              <a:rPr lang="es-EC" sz="2000" dirty="0" smtClean="0"/>
              <a:t>(MATRIZ DE EVALUACIÓN)</a:t>
            </a:r>
            <a:endParaRPr lang="es-EC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09" y="1397000"/>
          <a:ext cx="8784980" cy="53351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4547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FACTORES EXTERNOS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PESO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CALIFICACIÓN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PONDERACION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u="sng" dirty="0">
                          <a:latin typeface="Arial"/>
                          <a:ea typeface="Times New Roman"/>
                          <a:cs typeface="Times New Roman"/>
                        </a:rPr>
                        <a:t>AMENAZAS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Competencia desleal (contrabando de ropa)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diversificación de proveedores de materia prima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los precios de materia prima (fibras acrílicas)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Aparición de productos importados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existe la provisión de los insumos para los terminados del producto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4737">
                <a:tc>
                  <a:txBody>
                    <a:bodyPr/>
                    <a:lstStyle/>
                    <a:p>
                      <a:pPr marL="0" marR="457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Competencia externa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>
                  <a:txBody>
                    <a:bodyPr/>
                    <a:lstStyle/>
                    <a:p>
                      <a:pPr marL="0" marR="457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Baja demanda nacional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Amenazas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3,50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42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TOTAL DE FACTORES EXTERNOS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2,00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Arial"/>
                          <a:ea typeface="Times New Roman"/>
                          <a:cs typeface="Times New Roman"/>
                        </a:rPr>
                        <a:t>6,90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FODA </a:t>
            </a:r>
            <a:r>
              <a:rPr lang="es-EC" sz="1800" dirty="0" smtClean="0"/>
              <a:t>(Posición de la Ponderación de los Factores Internos y Externos)</a:t>
            </a:r>
            <a:endParaRPr lang="es-EC" sz="1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484784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PFI: 7.80 (Puntuación de Factores  Internos)</a:t>
            </a:r>
          </a:p>
          <a:p>
            <a:r>
              <a:rPr lang="es-EC" dirty="0" smtClean="0"/>
              <a:t>PFE: 6.90 (Puntuación de Factores Externos)</a:t>
            </a:r>
          </a:p>
          <a:p>
            <a:endParaRPr lang="es-EC" dirty="0" smtClean="0"/>
          </a:p>
          <a:p>
            <a:endParaRPr lang="es-EC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  En resumen la matriz elaborada nos indica que los factores externos (amenazas) no son favorables y por ende la empresa desarrollara una estrategia que permita mitigar el riesgo a corto y largo plazo. A la vez nuestros factores internos (debilidades) nos permiten preparar un plan que nos permita dar respuesta a los riesgos que se identificaran posteriormente.</a:t>
            </a:r>
          </a:p>
          <a:p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  El propósito de este estudio FODA es obtener un entendimiento de la empresa y su entorno, incluyendo sus procesos y controles internos, suficiente para identificar y evaluar los riesgos de importancia relativa de los estados financieros que no permiten el rendimiento deseado.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ESTRUCTURA FINANCIERA- Balance General -Horizontal</a:t>
            </a:r>
            <a:endParaRPr lang="es-EC" sz="1800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842493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pPr algn="ctr"/>
            <a:r>
              <a:rPr lang="es-EC" sz="2800" dirty="0" smtClean="0"/>
              <a:t>ESTRUCTURA FINANCIERA- </a:t>
            </a:r>
            <a:r>
              <a:rPr lang="es-EC" sz="2400" dirty="0" smtClean="0"/>
              <a:t>Estado de Perdidas y Ganancias – Análisis Horizontal</a:t>
            </a:r>
            <a:endParaRPr lang="es-EC" sz="2400" dirty="0"/>
          </a:p>
        </p:txBody>
      </p:sp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208912" cy="4292313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 Empresa familiar constituida en la ciudad de Quito en el año 1974.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 Fabricación, Distribución Local y Exportación de: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sz="1800" dirty="0" smtClean="0"/>
              <a:t>Hilados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sz="1800" dirty="0" smtClean="0"/>
              <a:t> Prendas de Vestir de  Tejido de Punto y Plano (Material Acrílico y Natural)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sz="1800" dirty="0" smtClean="0"/>
              <a:t>Sweaters, Chales, Bufandas y otros 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800" dirty="0" smtClean="0"/>
              <a:t>  Ubicada en la Provincia de Pichincha con una extensión de 26.000 m2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sz="1800" dirty="0" smtClean="0"/>
              <a:t>Administración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sz="1800" dirty="0" smtClean="0"/>
              <a:t>Producción </a:t>
            </a:r>
          </a:p>
          <a:p>
            <a:pPr lvl="4" algn="just">
              <a:buFont typeface="Wingdings" pitchFamily="2" charset="2"/>
              <a:buChar char="ü"/>
            </a:pPr>
            <a:r>
              <a:rPr lang="es-ES" sz="1800" dirty="0" smtClean="0"/>
              <a:t>Ventas</a:t>
            </a:r>
          </a:p>
          <a:p>
            <a:pPr algn="just"/>
            <a:endParaRPr lang="es-ES" dirty="0" smtClean="0"/>
          </a:p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La Empresa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79208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ESTRUCTURA FINANCIERA- Balance General  </a:t>
            </a:r>
            <a:endParaRPr lang="es-EC" sz="1800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64096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pPr algn="ctr"/>
            <a:r>
              <a:rPr lang="es-EC" sz="2400" dirty="0" smtClean="0"/>
              <a:t>ESTRUCTURA FINANCIERA- Estado de Perdidas y Ganancias – Análisis Vertical</a:t>
            </a:r>
            <a:endParaRPr lang="es-EC" sz="24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24936" cy="4968552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RAZONES FINANCIERAS</a:t>
            </a:r>
            <a:endParaRPr lang="es-EC" sz="1800" dirty="0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7992888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PROCESO DE ADMINISTRACIÓN DE RIESGOS</a:t>
            </a:r>
            <a:endParaRPr lang="es-EC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 smtClean="0"/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  Empresas se enfrentan el día a día con diferentes tipos de riesgos: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de tipos de interés ( Incremento de Financiamiento CP-LP)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de tipo cambio (Devaluación en Moneda Extranjera)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de crédito (Incumplimiento de Pago)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de liquidez (Pagos o Cobros no coinciden con el Volumen)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de mercado: (perdida del inversionista por variaciones precios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 Riesgos financieros</a:t>
            </a:r>
          </a:p>
          <a:p>
            <a:pPr lvl="2">
              <a:buFont typeface="Wingdings" pitchFamily="2" charset="2"/>
              <a:buChar char="§"/>
            </a:pPr>
            <a:r>
              <a:rPr lang="es-EC" dirty="0" smtClean="0"/>
              <a:t> Riesgos Operativos</a:t>
            </a:r>
          </a:p>
          <a:p>
            <a:pPr lvl="2">
              <a:buFont typeface="Wingdings" pitchFamily="2" charset="2"/>
              <a:buChar char="§"/>
            </a:pPr>
            <a:endParaRPr lang="es-EC" dirty="0" smtClean="0"/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PROCESO DE ADMINISTRACIÓN DE RIESGOS</a:t>
            </a:r>
            <a:endParaRPr lang="es-EC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dirty="0" smtClean="0"/>
              <a:t>  Elaboración de un mapa de riesgos operativos y financieros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 lvl="2">
              <a:buFont typeface="Arial" pitchFamily="34" charset="0"/>
              <a:buChar char="•"/>
            </a:pPr>
            <a:r>
              <a:rPr lang="es-EC" dirty="0" smtClean="0"/>
              <a:t>  Emprender Acciones con la aparición de situaciones de riesgos no deseadas</a:t>
            </a:r>
          </a:p>
          <a:p>
            <a:pPr lvl="2"/>
            <a:endParaRPr lang="es-EC" dirty="0" smtClean="0"/>
          </a:p>
          <a:p>
            <a:pPr lvl="2">
              <a:buFont typeface="Arial" pitchFamily="34" charset="0"/>
              <a:buChar char="•"/>
            </a:pPr>
            <a:r>
              <a:rPr lang="es-EC" dirty="0" smtClean="0"/>
              <a:t>  Riesgos que rebasan los intervalos de confianza prevista por indicadores desarrollados como alternativas</a:t>
            </a:r>
          </a:p>
          <a:p>
            <a:pPr lvl="2">
              <a:buFont typeface="Arial" pitchFamily="34" charset="0"/>
              <a:buChar char="•"/>
            </a:pPr>
            <a:endParaRPr lang="es-EC" dirty="0" smtClean="0"/>
          </a:p>
          <a:p>
            <a:pPr lvl="2">
              <a:buFont typeface="Arial" pitchFamily="34" charset="0"/>
              <a:buChar char="•"/>
            </a:pPr>
            <a:r>
              <a:rPr lang="es-EC" dirty="0" smtClean="0"/>
              <a:t>  Permite tener una capacidad de respuesta diseñada desde la objetividad</a:t>
            </a:r>
          </a:p>
          <a:p>
            <a:pPr lvl="2">
              <a:buFont typeface="Arial" pitchFamily="34" charset="0"/>
              <a:buChar char="•"/>
            </a:pPr>
            <a:endParaRPr lang="es-EC" dirty="0" smtClean="0"/>
          </a:p>
          <a:p>
            <a:pPr lvl="2"/>
            <a:endParaRPr lang="es-EC" dirty="0" smtClean="0"/>
          </a:p>
          <a:p>
            <a:pPr lvl="2">
              <a:buFont typeface="Arial" pitchFamily="34" charset="0"/>
              <a:buChar char="•"/>
            </a:pPr>
            <a:endParaRPr lang="es-EC" dirty="0" smtClean="0"/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ADMINISTRACIÓN DE RIESGOS</a:t>
            </a:r>
            <a:endParaRPr lang="es-EC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Identificar, analizar, evaluar y tratar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Se emprenderán medidas pertinentes para afrontar exitosamente tales riesgos.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>
              <a:buFont typeface="Wingdings" pitchFamily="2" charset="2"/>
              <a:buChar char="ü"/>
            </a:pPr>
            <a:r>
              <a:rPr lang="es-EC" dirty="0" smtClean="0"/>
              <a:t> Desarrollo de métodos de respuesta y monitoreo de cambios,  así como un programa que prevea los recursos necesarios para definir acciones en respuesta a dichos riesgos.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Al realizar una planificación de la administración de los riesgos operativos y financieros de la empresa, nos permitirá reducir la eventualidad de ocurrencia y el efecto negativo de estos (impacto).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lvl="2">
              <a:buFont typeface="Arial" pitchFamily="34" charset="0"/>
              <a:buChar char="•"/>
            </a:pPr>
            <a:endParaRPr lang="es-EC" dirty="0" smtClean="0"/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3345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ADMINISTRACIÓN DE RIESGOS</a:t>
            </a:r>
            <a:endParaRPr lang="es-EC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 Valoración de los riesgos – PROBABILIDAD DE OCURRENCIA E IMPACTO</a:t>
            </a:r>
          </a:p>
          <a:p>
            <a:pPr lvl="2">
              <a:buFont typeface="Arial" pitchFamily="34" charset="0"/>
              <a:buChar char="•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  Utilización de técnicas de valoración </a:t>
            </a:r>
          </a:p>
          <a:p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  Datos de Eventos Pasados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  Se identificaran las opciones de repuesta al riesgo, considerando la probabilidad y el impacto en relación con la tolerancia al riesgo y su relación costo/beneficio.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 Modelos de respuesta al riesgo;  Evitar, Reducir Transferir  y Aceptar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Identificación de Riesgos Financieros e Operativos</a:t>
            </a:r>
            <a:endParaRPr lang="en-U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</a:t>
            </a:r>
            <a:r>
              <a:rPr lang="es-EC" sz="2000" dirty="0" smtClean="0"/>
              <a:t> OBJETIVOS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Identificar los factores internos y externos que afectan la rentabilidad</a:t>
            </a:r>
          </a:p>
          <a:p>
            <a:pPr lvl="1" algn="just">
              <a:buFont typeface="Wingdings" pitchFamily="2" charset="2"/>
              <a:buChar char="§"/>
            </a:pPr>
            <a:endParaRPr lang="es-EC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Criterio basada en la experiencia profesional de los involucrados</a:t>
            </a:r>
          </a:p>
          <a:p>
            <a:pPr lvl="1" algn="just">
              <a:buFont typeface="Wingdings" pitchFamily="2" charset="2"/>
              <a:buChar char="§"/>
            </a:pPr>
            <a:endParaRPr lang="es-EC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Elaboración de una lista de eventos que pueden tener efecto en el rendimiento de la empresa – Causa y Efecto</a:t>
            </a:r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Identificación de Riesgos Financieros </a:t>
            </a:r>
            <a:endParaRPr lang="en-US" sz="28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1412776"/>
          <a:ext cx="8496944" cy="5473841"/>
        </p:xfrm>
        <a:graphic>
          <a:graphicData uri="http://schemas.openxmlformats.org/drawingml/2006/table">
            <a:tbl>
              <a:tblPr/>
              <a:tblGrid>
                <a:gridCol w="359844"/>
                <a:gridCol w="812549"/>
                <a:gridCol w="2901962"/>
                <a:gridCol w="1884985"/>
                <a:gridCol w="2537604"/>
              </a:tblGrid>
              <a:tr h="321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75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6380" algn="l"/>
                        </a:tabLs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CxC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Inadecuada política de crédito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Iliquidez temporal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9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</a:t>
                      </a: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 Inventario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  <a:hlinkClick r:id="rId2" action="ppaction://hlinksldjump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Ineficaz planificación de pedidos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Costos de inventarios inmovilizados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</a:t>
                      </a:r>
                      <a:r>
                        <a:rPr lang="es-EC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proveedores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  <a:hlinkClick r:id="rId2" action="ppaction://hlinksldjump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liquidez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 de Créditos con proveedores / Incremento en costos de materia prima y servicios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14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 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3" action="ppaction://hlinksldjump"/>
                        </a:rPr>
                        <a:t>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Ineficiencia en Procesos Productivos / Alto nivel de desperdicio de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rentabilidad bruta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4" action="ppaction://hlinksldjump"/>
                        </a:rPr>
                        <a:t>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liquidez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utilidad neta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Inmediata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Política de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Iliquidez inmediata, poca reacción en imprevistos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Especulación en precio de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la rentabilidad precio al cliente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9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Medidas gubernamentales a la banca nacional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gastos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9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Devaluación de la moneda local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impacto en la compra de repuestos en las áreas productivas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4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acuerdos comerciales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Reducción en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14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Insuficiente control de inventarios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Mermas en las utilidades/Incremento en gastos no deducibles/Incremento en pago de impuesto a la renta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rotación de empleados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Capacitación y Aprendizaje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Identificación de Riesgos Operativos </a:t>
            </a:r>
            <a:endParaRPr lang="en-US" sz="28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7944705"/>
              </p:ext>
            </p:extLst>
          </p:nvPr>
        </p:nvGraphicFramePr>
        <p:xfrm>
          <a:off x="179511" y="1484781"/>
          <a:ext cx="8784978" cy="5181470"/>
        </p:xfrm>
        <a:graphic>
          <a:graphicData uri="http://schemas.openxmlformats.org/drawingml/2006/table">
            <a:tbl>
              <a:tblPr/>
              <a:tblGrid>
                <a:gridCol w="372042"/>
                <a:gridCol w="840093"/>
                <a:gridCol w="3000333"/>
                <a:gridCol w="1948883"/>
                <a:gridCol w="2623627"/>
              </a:tblGrid>
              <a:tr h="288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628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criterios en la búsqueda y reclutamiento del personal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reprocesos productivos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diversidad de proveedores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Retrasos en producción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costos en logística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galga </a:t>
                      </a:r>
                      <a:r>
                        <a:rPr lang="es-EC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 </a:t>
                      </a: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(Sección de Tejeduría de Punto)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demanda de prendas livianas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pedido de clientes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Pérdida de Mercado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45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Productivo (Hilatura)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Escaza alternabilidad de maquinaria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el presupuesto de producción y ventas 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Incremento en Costos Indirectos de Fabricación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Carencia de un control interno de repuestos e insumos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negativa en presupuestos de producción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Cumplimiento del Presupuesto del Estado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Encarecimiento del producto final 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Desventaja competitiva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28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planificación de producción de los proveedores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rotación de inventarios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7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control aduanero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Decremento en el presupuesto de ventas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Inexistente Manteamiento Preventivo en Activos Fijos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Baja Producción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Incrementos en Gastos Operacionales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ESTRUCTURA ORGANIZACIONAL</a:t>
            </a:r>
            <a:endParaRPr lang="es-EC" dirty="0"/>
          </a:p>
        </p:txBody>
      </p:sp>
      <p:pic>
        <p:nvPicPr>
          <p:cNvPr id="9" name="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29600" cy="5282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Evaluación de Riesgos Financieros e Operativos</a:t>
            </a:r>
            <a:endParaRPr lang="en-U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628800"/>
            <a:ext cx="79208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</a:t>
            </a:r>
            <a:r>
              <a:rPr lang="es-EC" sz="2000" dirty="0" smtClean="0"/>
              <a:t> OBJETIVOS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Definir los parámetros que utilizaremos para analizar y categorizar los riesgos</a:t>
            </a:r>
          </a:p>
          <a:p>
            <a:pPr lvl="1" algn="just">
              <a:buFont typeface="Wingdings" pitchFamily="2" charset="2"/>
              <a:buChar char="§"/>
            </a:pPr>
            <a:endParaRPr lang="es-EC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Determinar la probabilidad de riesgo y calculo de los efectos potenciales (impacto) en el rentabilidad de la empresa.</a:t>
            </a:r>
          </a:p>
          <a:p>
            <a:pPr lvl="1" algn="just">
              <a:buFont typeface="Wingdings" pitchFamily="2" charset="2"/>
              <a:buChar char="§"/>
            </a:pPr>
            <a:endParaRPr lang="es-EC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Efectuar un análisis en términos cualitativos </a:t>
            </a:r>
          </a:p>
          <a:p>
            <a:pPr lvl="1" algn="just">
              <a:buFont typeface="Wingdings" pitchFamily="2" charset="2"/>
              <a:buChar char="§"/>
            </a:pPr>
            <a:endParaRPr lang="es-EC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s-EC" sz="2000" dirty="0" smtClean="0"/>
              <a:t>  Utilización de escalas descriptivas para evaluar la probabilidad de ocurrencia de cada evento  </a:t>
            </a:r>
          </a:p>
          <a:p>
            <a:endParaRPr lang="es-EC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332656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Matriz de Severidad</a:t>
            </a:r>
            <a:endParaRPr lang="en-US" sz="28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3" y="1556792"/>
          <a:ext cx="6552729" cy="4392487"/>
        </p:xfrm>
        <a:graphic>
          <a:graphicData uri="http://schemas.openxmlformats.org/drawingml/2006/table">
            <a:tbl>
              <a:tblPr/>
              <a:tblGrid>
                <a:gridCol w="597885"/>
                <a:gridCol w="1488711"/>
                <a:gridCol w="1488711"/>
                <a:gridCol w="1488711"/>
                <a:gridCol w="1488711"/>
              </a:tblGrid>
              <a:tr h="34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 M P A C T O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Baja - 5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 - 10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Alta - 15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84962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PROBABILIDAD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wordArt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Baja - 1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trivial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tolerable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moderado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184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 - 2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tolerable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moderado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importante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37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Alta - 3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moderado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importante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intolerable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539552" y="6050150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Nivel de Riesgo= Probabilidad del Riesgo X Impacto del Riesgo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332656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Grado o Alcance de Riesgos</a:t>
            </a:r>
            <a:endParaRPr lang="en-US" sz="2800" b="1" dirty="0"/>
          </a:p>
        </p:txBody>
      </p:sp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539552" y="6050150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Nivel de Riesgo= Probabilidad del Riesgo X Impacto del Riesgo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1772816"/>
          <a:ext cx="7704856" cy="4104457"/>
        </p:xfrm>
        <a:graphic>
          <a:graphicData uri="http://schemas.openxmlformats.org/drawingml/2006/table">
            <a:tbl>
              <a:tblPr/>
              <a:tblGrid>
                <a:gridCol w="1680006"/>
                <a:gridCol w="6024850"/>
              </a:tblGrid>
              <a:tr h="381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GRADO O ALCANCE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18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TRIVIAL 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se requiere de una acción específica, solo pequeñas medidas a tomar por su probabilidad bastante pequeña.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18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TOLERABLE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debe tomar acciones preventivas, las cuales serán comprobadas periódicamente a fin de asegurar su control.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184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MODERADO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 debe reducir el riego, cuando el riego es moderado trae consecuencias peligrosas que pueden afectar las utilidades de la empresa.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9776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IMPORTANTE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Cuando el riesgo es de esta magnitud, el proyecto o proceso no puede comenzar o seguir avanzando, se debe reducir el riego si es posible a menor tiempo que los moderados.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2961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INTOLERABLE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 este caso, si no se puede reducir el riesgo es mejor abandonar el proyecto o proceso, porque un riesgo de esta magnitud puede afectar considerablemente el rendimiento de la empresa, de ser reducido se debe evaluar nuevamente el proyecto o proceso en entorno al alcance, costo, tiempo, y otros puntos relevantes.</a:t>
                      </a:r>
                      <a:endParaRPr lang="en-US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332656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Probabilidad de Ocurrencia</a:t>
            </a:r>
            <a:endParaRPr lang="en-US" sz="28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1916832"/>
          <a:ext cx="7488832" cy="1296144"/>
        </p:xfrm>
        <a:graphic>
          <a:graphicData uri="http://schemas.openxmlformats.org/drawingml/2006/table">
            <a:tbl>
              <a:tblPr/>
              <a:tblGrid>
                <a:gridCol w="3483178"/>
                <a:gridCol w="2387839"/>
                <a:gridCol w="1617815"/>
              </a:tblGrid>
              <a:tr h="324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PROBABILIDAD DE OCURRENCIA</a:t>
                      </a:r>
                      <a:endParaRPr lang="en-US" sz="11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NIVEL</a:t>
                      </a:r>
                      <a:endParaRPr lang="en-US" sz="11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PUNTUACIÓN</a:t>
                      </a:r>
                      <a:endParaRPr lang="en-US" sz="11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(0% - 25%)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Baja 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(25.01% - 70%)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(70.01% -100%)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Alta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>
          <a:xfrm>
            <a:off x="179512" y="3429000"/>
            <a:ext cx="8591048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2800" b="1" dirty="0" smtClean="0">
                <a:latin typeface="+mj-lt"/>
                <a:ea typeface="+mj-ea"/>
                <a:cs typeface="Tunga" pitchFamily="2"/>
              </a:rPr>
              <a:t>  Nivel de Impacto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unga" pitchFamily="2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27584" y="4869160"/>
          <a:ext cx="7416824" cy="1440160"/>
        </p:xfrm>
        <a:graphic>
          <a:graphicData uri="http://schemas.openxmlformats.org/drawingml/2006/table">
            <a:tbl>
              <a:tblPr/>
              <a:tblGrid>
                <a:gridCol w="3449685"/>
                <a:gridCol w="2364879"/>
                <a:gridCol w="1602260"/>
              </a:tblGrid>
              <a:tr h="3600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NIVEL DE IMPACTO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NIVEL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PUNTUACIÓN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($1 - $25.000)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Leve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($25.001 - $50.000)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Tolerable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($50.001-   $100.000)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Moderado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ANÁLISIS y VALORACIÓN DE RIESGOS – FINANCIEROS </a:t>
            </a:r>
            <a:endParaRPr lang="en-US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20" y="980728"/>
          <a:ext cx="8712968" cy="5716988"/>
        </p:xfrm>
        <a:graphic>
          <a:graphicData uri="http://schemas.openxmlformats.org/drawingml/2006/table">
            <a:tbl>
              <a:tblPr/>
              <a:tblGrid>
                <a:gridCol w="346620"/>
                <a:gridCol w="771001"/>
                <a:gridCol w="1574291"/>
                <a:gridCol w="1290272"/>
                <a:gridCol w="1680386"/>
                <a:gridCol w="994394"/>
                <a:gridCol w="1055679"/>
                <a:gridCol w="1000325"/>
              </a:tblGrid>
              <a:tr h="121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5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6380" algn="l"/>
                        </a:tabLs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</a:t>
                      </a: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CxC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Inadecuada política de crédito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Iliquidez temporal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2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</a:t>
                      </a: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Inventario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Ineficaz planificación de pedidos de producción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Costos de inventarios inmovilizados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2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</a:t>
                      </a:r>
                      <a:r>
                        <a:rPr lang="es-EC" sz="8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proveedores</a:t>
                      </a:r>
                      <a:endParaRPr lang="en-US" sz="8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  <a:hlinkClick r:id="rId2" action="ppaction://hlinksldjump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liquidez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 de Créditos con proveedores / Incremento en costos de materia prima y servicios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99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</a:t>
                      </a: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3" action="ppaction://hlinksldjump"/>
                        </a:rPr>
                        <a:t> Ventas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Ineficiencia en Procesos Productivos / Alto nivel de desperdicio de materia prima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rentabilidad bruta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 </a:t>
                      </a: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4" action="ppaction://hlinksldjump"/>
                        </a:rPr>
                        <a:t>financieros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liquidez 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utilidad neta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</a:t>
                      </a: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 action="ppaction://hlinksldjump"/>
                        </a:rPr>
                        <a:t>Inmediata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Política de ventas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Iliquidez inmediata, poca reacción en imprevistos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800" b="1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800" b="1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Especulación en precio de materia prima</a:t>
                      </a:r>
                      <a:endParaRPr lang="en-US" sz="8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la rentabilidad precio al cliente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Medidas gubernamentales a la banca nacional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gastos financieros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4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Devaluación de la moneda local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impacto en la compra de repuestos en las áreas productivas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8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acuerdos comerciales 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Reducción en ventas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1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Insuficiente control de inventarios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Mermas en las utilidades/Incremento en gastos no deducibles/Incremento en pago de impuesto a la renta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9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rotación de empleados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Capacitación y Aprendizaje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55" marR="496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ANÁLISIS y VALORACIÓN DE RIESGOS – OPERATIVOS 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908722"/>
          <a:ext cx="8712968" cy="5813604"/>
        </p:xfrm>
        <a:graphic>
          <a:graphicData uri="http://schemas.openxmlformats.org/drawingml/2006/table">
            <a:tbl>
              <a:tblPr/>
              <a:tblGrid>
                <a:gridCol w="347541"/>
                <a:gridCol w="773708"/>
                <a:gridCol w="1449628"/>
                <a:gridCol w="1448969"/>
                <a:gridCol w="1764794"/>
                <a:gridCol w="773708"/>
                <a:gridCol w="1095480"/>
                <a:gridCol w="1059140"/>
              </a:tblGrid>
              <a:tr h="41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7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criterios en la búsqueda y reclutamiento del personal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reprocesos productivos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diversidad de proveedores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Retrasos en producción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costos en logística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3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galga gruesa (Sección de Tejeduría de Punto)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demanda de prendas livianas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pedido de clientes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Pérdida de Mercado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79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Productivo (Hilatura)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Escaza alternabilidad de maquinaria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el presupuesto de producción y ventas 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Incremento en Costos Indirectos de Fabricación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Carencia de un control interno de repuestos e insumos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negativa en presupuestos de producción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03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Cumplimiento del Presupuesto del Estado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Encarecimiento del producto final 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Desventaja competitiva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planificación de producción de los proveedores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rotación de inventarios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51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control aduanero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Decremento en el presupuesto de ventas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Inexistente Manteamiento Preventivo en Activos Fijos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Baja Producción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Incrementos en Gastos Operacionales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22" marR="4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JERARQUIZACIÓN DE RIESGOS – Impacto X Probabilidad</a:t>
            </a:r>
            <a:endParaRPr lang="en-US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7545" y="980734"/>
          <a:ext cx="8208910" cy="5818632"/>
        </p:xfrm>
        <a:graphic>
          <a:graphicData uri="http://schemas.openxmlformats.org/drawingml/2006/table">
            <a:tbl>
              <a:tblPr/>
              <a:tblGrid>
                <a:gridCol w="632643"/>
                <a:gridCol w="2650579"/>
                <a:gridCol w="1641610"/>
                <a:gridCol w="1641610"/>
                <a:gridCol w="1642468"/>
              </a:tblGrid>
              <a:tr h="6808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IMPACTO               LEVE: 5         TOLERABLE: 10       MODERADO: 15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PROBALIBIDAD BAJA: 1    MEDIA: 2          ALTA: 3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 AL RIESGO</a:t>
                      </a: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 Ventas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CxC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Inventario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Producto (Hilatura)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 financieros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b="1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1000" b="1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galga gruesa (Sección de Tejeduría de Punto)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proveedores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Inmediata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06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332656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Matriz de Severidad – (Valorización de Riesgos)</a:t>
            </a:r>
            <a:endParaRPr lang="en-US" sz="2800" b="1" dirty="0"/>
          </a:p>
        </p:txBody>
      </p:sp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539552" y="6050150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Nivel de Riesgo= Probabilidad del Riesgo X Impacto del Riesgo</a:t>
            </a:r>
            <a:endParaRPr kumimoji="0" lang="es-EC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50 Tabla"/>
          <p:cNvGraphicFramePr>
            <a:graphicFrameLocks noGrp="1"/>
          </p:cNvGraphicFramePr>
          <p:nvPr/>
        </p:nvGraphicFramePr>
        <p:xfrm>
          <a:off x="1691680" y="1628798"/>
          <a:ext cx="6048671" cy="3816426"/>
        </p:xfrm>
        <a:graphic>
          <a:graphicData uri="http://schemas.openxmlformats.org/drawingml/2006/table">
            <a:tbl>
              <a:tblPr/>
              <a:tblGrid>
                <a:gridCol w="468667"/>
                <a:gridCol w="1859403"/>
                <a:gridCol w="1859403"/>
                <a:gridCol w="1861198"/>
              </a:tblGrid>
              <a:tr h="246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 M P A C T 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Baja - 5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 - 10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Alta - 15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08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Baja - 1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108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 - 2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08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Alto- 3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2" name="22 Elipse"/>
          <p:cNvSpPr/>
          <p:nvPr/>
        </p:nvSpPr>
        <p:spPr>
          <a:xfrm>
            <a:off x="2483768" y="2636912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14</a:t>
            </a:r>
          </a:p>
        </p:txBody>
      </p:sp>
      <p:sp>
        <p:nvSpPr>
          <p:cNvPr id="53" name="23 Elipse"/>
          <p:cNvSpPr/>
          <p:nvPr/>
        </p:nvSpPr>
        <p:spPr>
          <a:xfrm>
            <a:off x="3347864" y="2636912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8</a:t>
            </a:r>
          </a:p>
        </p:txBody>
      </p:sp>
      <p:sp>
        <p:nvSpPr>
          <p:cNvPr id="54" name="20 Elipse"/>
          <p:cNvSpPr/>
          <p:nvPr/>
        </p:nvSpPr>
        <p:spPr>
          <a:xfrm>
            <a:off x="4716016" y="2780928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18</a:t>
            </a:r>
          </a:p>
        </p:txBody>
      </p:sp>
      <p:sp>
        <p:nvSpPr>
          <p:cNvPr id="55" name="19 Elipse"/>
          <p:cNvSpPr/>
          <p:nvPr/>
        </p:nvSpPr>
        <p:spPr>
          <a:xfrm>
            <a:off x="5220072" y="2420888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13</a:t>
            </a:r>
          </a:p>
        </p:txBody>
      </p:sp>
      <p:sp>
        <p:nvSpPr>
          <p:cNvPr id="56" name="18 Elipse"/>
          <p:cNvSpPr/>
          <p:nvPr/>
        </p:nvSpPr>
        <p:spPr>
          <a:xfrm>
            <a:off x="4139952" y="2420888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10</a:t>
            </a:r>
          </a:p>
        </p:txBody>
      </p:sp>
      <p:sp>
        <p:nvSpPr>
          <p:cNvPr id="57" name="13 Elipse"/>
          <p:cNvSpPr/>
          <p:nvPr/>
        </p:nvSpPr>
        <p:spPr>
          <a:xfrm>
            <a:off x="6588224" y="256490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3</a:t>
            </a:r>
          </a:p>
        </p:txBody>
      </p:sp>
      <p:sp>
        <p:nvSpPr>
          <p:cNvPr id="58" name="15 Elipse"/>
          <p:cNvSpPr/>
          <p:nvPr/>
        </p:nvSpPr>
        <p:spPr>
          <a:xfrm>
            <a:off x="2555776" y="357301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6</a:t>
            </a:r>
          </a:p>
        </p:txBody>
      </p:sp>
      <p:sp>
        <p:nvSpPr>
          <p:cNvPr id="59" name="17 Elipse"/>
          <p:cNvSpPr/>
          <p:nvPr/>
        </p:nvSpPr>
        <p:spPr>
          <a:xfrm>
            <a:off x="3347864" y="364502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9</a:t>
            </a:r>
          </a:p>
        </p:txBody>
      </p:sp>
      <p:sp>
        <p:nvSpPr>
          <p:cNvPr id="60" name="11 Elipse"/>
          <p:cNvSpPr/>
          <p:nvPr/>
        </p:nvSpPr>
        <p:spPr>
          <a:xfrm>
            <a:off x="5148064" y="328498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7</a:t>
            </a:r>
          </a:p>
        </p:txBody>
      </p:sp>
      <p:sp>
        <p:nvSpPr>
          <p:cNvPr id="61" name="10 Elipse"/>
          <p:cNvSpPr/>
          <p:nvPr/>
        </p:nvSpPr>
        <p:spPr>
          <a:xfrm>
            <a:off x="5364088" y="364502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19</a:t>
            </a:r>
          </a:p>
        </p:txBody>
      </p:sp>
      <p:sp>
        <p:nvSpPr>
          <p:cNvPr id="62" name="21 Elipse"/>
          <p:cNvSpPr/>
          <p:nvPr/>
        </p:nvSpPr>
        <p:spPr>
          <a:xfrm>
            <a:off x="4788024" y="393305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15</a:t>
            </a:r>
          </a:p>
        </p:txBody>
      </p:sp>
      <p:sp>
        <p:nvSpPr>
          <p:cNvPr id="63" name="9 Elipse"/>
          <p:cNvSpPr/>
          <p:nvPr/>
        </p:nvSpPr>
        <p:spPr>
          <a:xfrm>
            <a:off x="4139952" y="364502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21</a:t>
            </a:r>
          </a:p>
        </p:txBody>
      </p:sp>
      <p:sp>
        <p:nvSpPr>
          <p:cNvPr id="64" name="8 Elipse"/>
          <p:cNvSpPr/>
          <p:nvPr/>
        </p:nvSpPr>
        <p:spPr>
          <a:xfrm>
            <a:off x="4499992" y="328498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5</a:t>
            </a:r>
          </a:p>
        </p:txBody>
      </p:sp>
      <p:sp>
        <p:nvSpPr>
          <p:cNvPr id="65" name="7 Elipse"/>
          <p:cNvSpPr/>
          <p:nvPr/>
        </p:nvSpPr>
        <p:spPr>
          <a:xfrm>
            <a:off x="6516216" y="357301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16</a:t>
            </a:r>
          </a:p>
        </p:txBody>
      </p:sp>
      <p:sp>
        <p:nvSpPr>
          <p:cNvPr id="66" name="12 Elipse"/>
          <p:cNvSpPr/>
          <p:nvPr/>
        </p:nvSpPr>
        <p:spPr>
          <a:xfrm>
            <a:off x="2555776" y="472514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17</a:t>
            </a:r>
          </a:p>
        </p:txBody>
      </p:sp>
      <p:sp>
        <p:nvSpPr>
          <p:cNvPr id="67" name="16 Elipse"/>
          <p:cNvSpPr/>
          <p:nvPr/>
        </p:nvSpPr>
        <p:spPr>
          <a:xfrm>
            <a:off x="3419872" y="4725144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20</a:t>
            </a:r>
          </a:p>
        </p:txBody>
      </p:sp>
      <p:sp>
        <p:nvSpPr>
          <p:cNvPr id="68" name="5 Elipse"/>
          <p:cNvSpPr/>
          <p:nvPr/>
        </p:nvSpPr>
        <p:spPr>
          <a:xfrm>
            <a:off x="5220072" y="501317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12</a:t>
            </a:r>
          </a:p>
        </p:txBody>
      </p:sp>
      <p:sp>
        <p:nvSpPr>
          <p:cNvPr id="69" name="32 Elipse"/>
          <p:cNvSpPr/>
          <p:nvPr/>
        </p:nvSpPr>
        <p:spPr>
          <a:xfrm>
            <a:off x="4211960" y="4509120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</a:t>
            </a:r>
          </a:p>
        </p:txBody>
      </p:sp>
      <p:sp>
        <p:nvSpPr>
          <p:cNvPr id="70" name="4 Elipse"/>
          <p:cNvSpPr/>
          <p:nvPr/>
        </p:nvSpPr>
        <p:spPr>
          <a:xfrm>
            <a:off x="4211960" y="501317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11</a:t>
            </a:r>
          </a:p>
        </p:txBody>
      </p:sp>
      <p:sp>
        <p:nvSpPr>
          <p:cNvPr id="71" name="3 Elipse"/>
          <p:cNvSpPr/>
          <p:nvPr/>
        </p:nvSpPr>
        <p:spPr>
          <a:xfrm>
            <a:off x="5220072" y="4509120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2</a:t>
            </a:r>
          </a:p>
        </p:txBody>
      </p:sp>
      <p:sp>
        <p:nvSpPr>
          <p:cNvPr id="73" name="6 Elipse"/>
          <p:cNvSpPr/>
          <p:nvPr/>
        </p:nvSpPr>
        <p:spPr>
          <a:xfrm>
            <a:off x="6516216" y="4653136"/>
            <a:ext cx="428626" cy="285750"/>
          </a:xfrm>
          <a:prstGeom prst="ellipse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9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PROPUESTA DE MITIGACIÓN DE RIESGOS - FINANCIEROS</a:t>
            </a:r>
            <a:endParaRPr lang="en-US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-2" y="620687"/>
          <a:ext cx="9144003" cy="6120681"/>
        </p:xfrm>
        <a:graphic>
          <a:graphicData uri="http://schemas.openxmlformats.org/drawingml/2006/table">
            <a:tbl>
              <a:tblPr/>
              <a:tblGrid>
                <a:gridCol w="335004"/>
                <a:gridCol w="802685"/>
                <a:gridCol w="914033"/>
                <a:gridCol w="936104"/>
                <a:gridCol w="994532"/>
                <a:gridCol w="801443"/>
                <a:gridCol w="502154"/>
                <a:gridCol w="308801"/>
                <a:gridCol w="1103756"/>
                <a:gridCol w="912429"/>
                <a:gridCol w="750388"/>
                <a:gridCol w="782674"/>
              </a:tblGrid>
              <a:tr h="1061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031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6380" algn="l"/>
                        </a:tabLs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CxC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Inadecuada política de crédito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Iliquidez temporal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Nuevas políticas de cobro</a:t>
                      </a:r>
                      <a:b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Descuento por pronto pago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Lleve 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07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Inventario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Ineficaz planificación de pedidos de producción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Costos de inventarios inmovilizados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Implantación de sistemas administrativos Just in Time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Lleve 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34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proveedores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liquidez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 de Créditos con proveedores / Incremento en costos de materia prima y servicios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</a:t>
                      </a:r>
                      <a:r>
                        <a:rPr lang="es-ES" sz="10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de Nuevos Plazos de Pago</a:t>
                      </a: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5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 Ventas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Ineficiencia en Procesos Productivos / Alto nivel de desperdicio de materia prima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rentabilidad bruta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Implantación de nuevos procesos productivos</a:t>
                      </a:r>
                      <a:b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Incentivos al personal productivo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PROPUESTA DE MITIGACIÓN DE RIESGOS - FINANCIEROS</a:t>
            </a:r>
            <a:endParaRPr lang="en-US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" y="620688"/>
          <a:ext cx="9143998" cy="6043700"/>
        </p:xfrm>
        <a:graphic>
          <a:graphicData uri="http://schemas.openxmlformats.org/drawingml/2006/table">
            <a:tbl>
              <a:tblPr/>
              <a:tblGrid>
                <a:gridCol w="351206"/>
                <a:gridCol w="841508"/>
                <a:gridCol w="1135633"/>
                <a:gridCol w="1048432"/>
                <a:gridCol w="798188"/>
                <a:gridCol w="840206"/>
                <a:gridCol w="685712"/>
                <a:gridCol w="323736"/>
                <a:gridCol w="1157141"/>
                <a:gridCol w="850027"/>
                <a:gridCol w="786681"/>
                <a:gridCol w="325528"/>
              </a:tblGrid>
              <a:tr h="1055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482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liquidez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Bajo margen de utilidad neta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Optimización del pasivo circulante (negociación con proveedores, revisión de condiciones bancarias)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Tolerable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50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Inmediata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Política de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Iliquidez inmediata, poca reacción en imprevistos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Utilización de productos financieros a corto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plazo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Lleve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61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Especulación en precio de materia prima</a:t>
                      </a:r>
                      <a:endParaRPr lang="en-US" sz="1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la rentabilidad precio al cliente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de un precio fijo a futuro con proveedores del exterior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Lleve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93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Medidas gubernamentales a la banca nacional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gastos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de derivados financieros tipo SWAPS con entidades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2426" y="228600"/>
            <a:ext cx="8108006" cy="1066800"/>
          </a:xfrm>
        </p:spPr>
        <p:txBody>
          <a:bodyPr>
            <a:normAutofit/>
          </a:bodyPr>
          <a:lstStyle/>
          <a:p>
            <a:r>
              <a:rPr lang="es-EC" dirty="0" smtClean="0"/>
              <a:t>Ventas y Marketing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628800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COMPORTAMIENTO DE VENTAS ANUALES SEGÚN SU PROCEDENCIA</a:t>
            </a:r>
          </a:p>
          <a:p>
            <a:pPr lvl="2"/>
            <a:endParaRPr lang="es-EC" dirty="0" smtClean="0"/>
          </a:p>
          <a:p>
            <a:pPr lvl="2"/>
            <a:endParaRPr lang="es-EC" dirty="0" smtClean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84076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PROPUESTA DE MITIGACIÓN DE RIESGOS - FINANCIEROS</a:t>
            </a:r>
            <a:endParaRPr lang="en-US" sz="2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" y="474739"/>
          <a:ext cx="9143998" cy="6216124"/>
        </p:xfrm>
        <a:graphic>
          <a:graphicData uri="http://schemas.openxmlformats.org/drawingml/2006/table">
            <a:tbl>
              <a:tblPr/>
              <a:tblGrid>
                <a:gridCol w="350164"/>
                <a:gridCol w="839012"/>
                <a:gridCol w="1132264"/>
                <a:gridCol w="1045322"/>
                <a:gridCol w="904496"/>
                <a:gridCol w="756161"/>
                <a:gridCol w="683678"/>
                <a:gridCol w="322776"/>
                <a:gridCol w="1153709"/>
                <a:gridCol w="847506"/>
                <a:gridCol w="784348"/>
                <a:gridCol w="324562"/>
              </a:tblGrid>
              <a:tr h="1043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2908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Devaluación de la moneda local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impacto en la compra de repuestos en las áreas productivas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de derivados financieros tipo forward de divisas 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43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acuerdos comerciales 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Reducción en ventas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Monitoreo constante de la Macro economía de nuestros socios comerciales (clientes internacionales)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78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Insuficiente control de inventarios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Mermas en las utilidades/Incremento en gastos no deducibles/Incremento en pago de impuesto a la renta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Instalación cámaras de seguridad en bodegas de materia primas y producto terminados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66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rotación de empleados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Capacitación y Aprendizaje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plan de incentivos por producción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Baja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PROPUESTA DE MITIGACIÓN DE RIESGOS - OPERATIVOS</a:t>
            </a:r>
            <a:endParaRPr lang="en-US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276299"/>
              </p:ext>
            </p:extLst>
          </p:nvPr>
        </p:nvGraphicFramePr>
        <p:xfrm>
          <a:off x="2" y="474739"/>
          <a:ext cx="9143997" cy="6383261"/>
        </p:xfrm>
        <a:graphic>
          <a:graphicData uri="http://schemas.openxmlformats.org/drawingml/2006/table">
            <a:tbl>
              <a:tblPr/>
              <a:tblGrid>
                <a:gridCol w="341309"/>
                <a:gridCol w="817794"/>
                <a:gridCol w="1103630"/>
                <a:gridCol w="1018887"/>
                <a:gridCol w="964196"/>
                <a:gridCol w="885705"/>
                <a:gridCol w="666389"/>
                <a:gridCol w="314613"/>
                <a:gridCol w="1124533"/>
                <a:gridCol w="826074"/>
                <a:gridCol w="764513"/>
                <a:gridCol w="316354"/>
              </a:tblGrid>
              <a:tr h="978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139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criterios en la búsqueda y reclutamiento del personal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reprocesos productivos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programas de reclutamiento de personal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01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diversidad de proveedores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Retrasos en producción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costos en logística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Implantación de una sección de compras y adquisiciones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25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galga </a:t>
                      </a:r>
                      <a:r>
                        <a:rPr lang="es-EC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 </a:t>
                      </a: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(Sección de Tejeduría de Punto)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demanda de prendas livianas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pedido de clientes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Pérdida de Mercado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Compra de maquinaria en tejeduría de punto galga fina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7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Productivo (Hilatura)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Escaza alternabilidad de maquinaria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en el presupuesto de producción y ventas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Costos Indirectos de Fabricación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Moderado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un plan de mantenimiento preventivo a la sección de Hilatura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PROPUESTA DE MITIGACIÓN DE RIESGOS - OPERATIVOS</a:t>
            </a:r>
            <a:endParaRPr lang="en-US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" y="474737"/>
          <a:ext cx="9143997" cy="6258669"/>
        </p:xfrm>
        <a:graphic>
          <a:graphicData uri="http://schemas.openxmlformats.org/drawingml/2006/table">
            <a:tbl>
              <a:tblPr/>
              <a:tblGrid>
                <a:gridCol w="341309"/>
                <a:gridCol w="817794"/>
                <a:gridCol w="1103630"/>
                <a:gridCol w="1018887"/>
                <a:gridCol w="964196"/>
                <a:gridCol w="885705"/>
                <a:gridCol w="666389"/>
                <a:gridCol w="314613"/>
                <a:gridCol w="1124533"/>
                <a:gridCol w="826074"/>
                <a:gridCol w="764513"/>
                <a:gridCol w="316354"/>
              </a:tblGrid>
              <a:tr h="6990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CAUSA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EFECTO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EVALUACION</a:t>
                      </a:r>
                      <a:endParaRPr lang="en-US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7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</a:t>
                      </a:r>
                      <a:endParaRPr lang="en-US" sz="7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PROBABILIDAD</a:t>
                      </a:r>
                      <a:endParaRPr lang="en-US" sz="7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</a:t>
                      </a:r>
                      <a:endParaRPr lang="en-US" sz="7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814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9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Carencia de un control interno de repuestos e insumos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negativa en presupuestos de producción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en la variación del presupuesto en producción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64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Cumplimiento del Presupuesto del Estado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Encarecimiento del producto final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Desventaja competitiva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Solicitud de gremios a entes reguladoras gubernamentales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47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planificación de producción de los proveedores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Poca rotación de inventarios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Calificación de proveedores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4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control aduanero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Decremento en el presupuesto de ventas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Alta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Constante desarrollo e innovación de productos terminados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Baja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4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Inexistente Manteamiento Preventivo en Activos Fijos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Baja Producción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Incrementos en Gastos Operacionales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Tolerable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Planes de mantenimiento preventivo y correctivo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Media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260648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JERARQUIZACIÓN DE RIESGOS – Propuesta de Mitigación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2033401"/>
              </p:ext>
            </p:extLst>
          </p:nvPr>
        </p:nvGraphicFramePr>
        <p:xfrm>
          <a:off x="179513" y="980737"/>
          <a:ext cx="8784974" cy="5837299"/>
        </p:xfrm>
        <a:graphic>
          <a:graphicData uri="http://schemas.openxmlformats.org/drawingml/2006/table">
            <a:tbl>
              <a:tblPr/>
              <a:tblGrid>
                <a:gridCol w="671014"/>
                <a:gridCol w="2779106"/>
                <a:gridCol w="1878471"/>
                <a:gridCol w="1680949"/>
                <a:gridCol w="1775434"/>
              </a:tblGrid>
              <a:tr h="636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#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IMPACTO              </a:t>
                      </a:r>
                      <a:endParaRPr lang="es-ES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LEVE: 5      </a:t>
                      </a:r>
                      <a:endParaRPr lang="es-ES" sz="1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TOLERABLE: 10       MODERADO: 15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PROBALIBIDAD BAJA: 1    MEDIA: 2          ALTA: 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EVALUACIÓN AL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Productivo (Hilatura)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CxC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4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Inventario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4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proveedores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6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galga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 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(Sección de Tejeduría de Punto)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Moderado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Media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Inmediata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4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6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6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6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8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Leve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Baja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332656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b="1" dirty="0" smtClean="0"/>
              <a:t>Matriz de Severidad – (Propuesta de Mitigación)</a:t>
            </a:r>
            <a:endParaRPr lang="en-US" sz="2800" b="1" dirty="0"/>
          </a:p>
        </p:txBody>
      </p:sp>
      <p:pic>
        <p:nvPicPr>
          <p:cNvPr id="26" name="2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71294"/>
            <a:ext cx="6840759" cy="483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Respuesta al Riesgo</a:t>
            </a:r>
            <a:endParaRPr lang="en-U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755576" y="1412776"/>
          <a:ext cx="686442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Implementación de Acciones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162880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</a:t>
            </a:r>
            <a:r>
              <a:rPr lang="es-EC" sz="2400" dirty="0" smtClean="0"/>
              <a:t>Ejecución de los compromisos adquiridos mediante la asignación de responsables a cada riesgo identificado, analizado, valorado y propuesto</a:t>
            </a:r>
          </a:p>
          <a:p>
            <a:pPr algn="just">
              <a:buFont typeface="Wingdings" pitchFamily="2" charset="2"/>
              <a:buChar char="ü"/>
            </a:pPr>
            <a:endParaRPr lang="es-EC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s-EC" sz="2400" dirty="0" smtClean="0"/>
              <a:t>  Establecer un cronograma de seguimiento  a las acciones, y la incorporación de indicadores que nos permitan monitorear, actuar y controlar los riesgo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RESPUESTA AL RIESGO – FINANCIEROS (TRATAMIENTO)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620691"/>
          <a:ext cx="9144000" cy="6237308"/>
        </p:xfrm>
        <a:graphic>
          <a:graphicData uri="http://schemas.openxmlformats.org/drawingml/2006/table">
            <a:tbl>
              <a:tblPr/>
              <a:tblGrid>
                <a:gridCol w="478075"/>
                <a:gridCol w="1239770"/>
                <a:gridCol w="1266486"/>
                <a:gridCol w="897040"/>
                <a:gridCol w="897040"/>
                <a:gridCol w="1196053"/>
                <a:gridCol w="1076446"/>
                <a:gridCol w="956841"/>
                <a:gridCol w="1136249"/>
              </a:tblGrid>
              <a:tr h="10601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b="1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Respuesta al 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RESPONSABLE</a:t>
                      </a:r>
                      <a:endParaRPr lang="en-US" sz="1000" b="1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CRONOGRAMA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INDICADOR</a:t>
                      </a:r>
                      <a:endParaRPr lang="en-US" sz="1000" b="1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385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6380" algn="l"/>
                        </a:tabLs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CxC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Semestral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Rotación CXC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21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el plazo promedio de Inventario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Producción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Rotación de Inventarios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4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periodo de pago a proveedores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Rotación CxP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4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Elevado Costo de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Producción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RESPUESTA AL RIESGO – FINANCIEROS (TRATAMIENTO)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620691"/>
          <a:ext cx="9144000" cy="6190721"/>
        </p:xfrm>
        <a:graphic>
          <a:graphicData uri="http://schemas.openxmlformats.org/drawingml/2006/table">
            <a:tbl>
              <a:tblPr/>
              <a:tblGrid>
                <a:gridCol w="478075"/>
                <a:gridCol w="1239770"/>
                <a:gridCol w="1266486"/>
                <a:gridCol w="897040"/>
                <a:gridCol w="897040"/>
                <a:gridCol w="1196053"/>
                <a:gridCol w="1076446"/>
                <a:gridCol w="956841"/>
                <a:gridCol w="1136249"/>
              </a:tblGrid>
              <a:tr h="1008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Respuesta al 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RESPONSABLE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CRONOGRAMA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INDICADOR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318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Aumento en costos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Optimización del pasivo circulante (negociación con proveedores, revisión de condiciones bancarias)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Neto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6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Disponibilidad Inmediata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Utilización de productos financieros a corto plazo (ver cuál)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Ventas /Financiero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Índice de Disponibilidad Inmediata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64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Subida de precio en fibra acrílicas</a:t>
                      </a:r>
                      <a:endParaRPr lang="en-US" sz="1000" kern="12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un precio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fijo a 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futuro con proveedores del exterior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Transferir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644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Volatilidad en tasas de interés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de derivados financieros tipo SWAPS con entidades financieros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Aceptar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Neto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RESPUESTA AL RIESGO – FINANCIEROS (TRATAMIENTO)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620691"/>
          <a:ext cx="9143999" cy="6297435"/>
        </p:xfrm>
        <a:graphic>
          <a:graphicData uri="http://schemas.openxmlformats.org/drawingml/2006/table">
            <a:tbl>
              <a:tblPr/>
              <a:tblGrid>
                <a:gridCol w="478074"/>
                <a:gridCol w="1239770"/>
                <a:gridCol w="1266486"/>
                <a:gridCol w="897039"/>
                <a:gridCol w="897039"/>
                <a:gridCol w="1196054"/>
                <a:gridCol w="1076447"/>
                <a:gridCol w="956840"/>
                <a:gridCol w="1136250"/>
              </a:tblGrid>
              <a:tr h="906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Respuesta al 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RESPONSABLE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CRONOGRAMA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INDICADOR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859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Variación en tipo de cambio Euro/Dólar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Negociación de derivados financieros tipo forward de divisas 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Transferir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Neto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29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Surgimiento de nuevos aranceles en mercados internacionales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Monitoreo constante de la Macro economía de nuestros socios comerciales (clientes internacionales)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Aceptar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Importaciones / Exportaciones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en exportaciones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1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Perdidas de inventarios en bodegas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Instalación cámaras de seguridad en bodegas de materia primas y producto terminados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Contador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600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Incremento de gastos laborales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plan de incentivos por producción</a:t>
                      </a:r>
                      <a:endParaRPr lang="en-US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Recursos Humanos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2426" y="228600"/>
            <a:ext cx="8108006" cy="1066800"/>
          </a:xfrm>
        </p:spPr>
        <p:txBody>
          <a:bodyPr>
            <a:normAutofit/>
          </a:bodyPr>
          <a:lstStyle/>
          <a:p>
            <a:r>
              <a:rPr lang="es-EC" dirty="0" smtClean="0"/>
              <a:t>Ventas y Marketing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628800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VENTAS POR DESTINO</a:t>
            </a:r>
          </a:p>
          <a:p>
            <a:pPr lvl="2"/>
            <a:endParaRPr lang="es-EC" dirty="0" smtClean="0"/>
          </a:p>
          <a:p>
            <a:pPr lvl="2"/>
            <a:endParaRPr lang="es-EC" dirty="0" smtClean="0"/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11264"/>
            <a:ext cx="6984775" cy="3666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RESPUESTA AL RIESGO – OPERATIVOS (TRATAMIENTO)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0426370"/>
              </p:ext>
            </p:extLst>
          </p:nvPr>
        </p:nvGraphicFramePr>
        <p:xfrm>
          <a:off x="0" y="537924"/>
          <a:ext cx="9144000" cy="6237308"/>
        </p:xfrm>
        <a:graphic>
          <a:graphicData uri="http://schemas.openxmlformats.org/drawingml/2006/table">
            <a:tbl>
              <a:tblPr/>
              <a:tblGrid>
                <a:gridCol w="478075"/>
                <a:gridCol w="1239770"/>
                <a:gridCol w="1266486"/>
                <a:gridCol w="897040"/>
                <a:gridCol w="897040"/>
                <a:gridCol w="1196053"/>
                <a:gridCol w="1076446"/>
                <a:gridCol w="956841"/>
                <a:gridCol w="1136249"/>
              </a:tblGrid>
              <a:tr h="9587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10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Respuesta al Riesgo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RESPONSABLE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CRONOGRAMA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INDICADOR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094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 de personal no idóneo a la compañía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programas de reclutamiento de personal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Recursos Humanos/Jefe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5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 de stock en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Implantación de una sección de compras y adquisiciones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Aceptar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5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Maquinaria </a:t>
                      </a: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galga</a:t>
                      </a:r>
                      <a:r>
                        <a:rPr lang="es-EC" sz="10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fina</a:t>
                      </a:r>
                      <a:r>
                        <a:rPr lang="es-EC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(Sección de Tejeduría de Punto)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Compra de maquinaria en tejeduría de punto galga fina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Ventas/Jefe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Crecimiento en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Paralización de Proceso Productivo (Hilatura)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Implementación de un plan de mantenimiento preventivo a la sección de Hilatura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Trimestral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3440" y="0"/>
            <a:ext cx="8770560" cy="576064"/>
          </a:xfrm>
        </p:spPr>
        <p:txBody>
          <a:bodyPr>
            <a:normAutofit/>
          </a:bodyPr>
          <a:lstStyle/>
          <a:p>
            <a:r>
              <a:rPr lang="es-EC" sz="2400" b="1" dirty="0" smtClean="0"/>
              <a:t>RESPUESTA AL RIESGO – OPERATIVOS (TRATAMIENTO)</a:t>
            </a:r>
            <a:endParaRPr lang="en-U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537925"/>
          <a:ext cx="9144002" cy="6203442"/>
        </p:xfrm>
        <a:graphic>
          <a:graphicData uri="http://schemas.openxmlformats.org/drawingml/2006/table">
            <a:tbl>
              <a:tblPr/>
              <a:tblGrid>
                <a:gridCol w="478075"/>
                <a:gridCol w="1239770"/>
                <a:gridCol w="1266487"/>
                <a:gridCol w="897040"/>
                <a:gridCol w="897040"/>
                <a:gridCol w="1196053"/>
                <a:gridCol w="1076446"/>
                <a:gridCol w="956841"/>
                <a:gridCol w="1136250"/>
              </a:tblGrid>
              <a:tr h="782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PROCESO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7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CONTROLES PROPUESTOS</a:t>
                      </a:r>
                      <a:endParaRPr lang="en-US" sz="7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194" marR="43194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Respuesta al Riesgo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RESPONSABLE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CRONOGRAMA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INDICADOR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VTO. BUENO</a:t>
                      </a:r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708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Operativo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Incurrir en gastos no presupuestados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en la variación del presupuesto en producción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06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Eliminación en exoneraciones de aranceles a la importación de materias primas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Solicitud de gremios a entes reguladoras gubernamentales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Financiero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084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Incumplimiento de proveedores en plazo de entrega de materia prima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Calificación de proveedores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Rotación de Inventarios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60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Contrabando de Productos Sustitutos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Constante desarrollo e innovación de productos terminados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de </a:t>
                      </a:r>
                      <a:b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Crecimiento en Ventas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60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751" marR="437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Alto índice de daños en maquinaria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Planes de mantenimiento preventivo y correctivo</a:t>
                      </a:r>
                      <a:endParaRPr lang="en-US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Reducir el Riesgo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Jefe de Producción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Mensual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Margen Bruto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Gerente General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CONCLUSIONES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628800"/>
            <a:ext cx="79928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/>
              <a:t> En la actualidad es de mucha importancia establecer procesos que permitan identificar, evaluar , gestionar y proponer mejoras a los riesgos financieros y operativos.</a:t>
            </a:r>
          </a:p>
          <a:p>
            <a:pPr algn="just">
              <a:buFont typeface="Wingdings" pitchFamily="2" charset="2"/>
              <a:buChar char="ü"/>
            </a:pPr>
            <a:endParaRPr lang="es-EC" dirty="0" smtClean="0"/>
          </a:p>
          <a:p>
            <a:pPr algn="just">
              <a:buFont typeface="Wingdings" pitchFamily="2" charset="2"/>
              <a:buChar char="ü"/>
            </a:pPr>
            <a:r>
              <a:rPr lang="es-EC" dirty="0" smtClean="0"/>
              <a:t>  Para determinar los riesgos es necesario,  tener muy en cuenta tanto las variables macroeconómicas como microeconómicas para determinar aquellos riesgos que pueden desestabilizar y distorsionar los índices de la empresa. </a:t>
            </a:r>
          </a:p>
          <a:p>
            <a:pPr algn="just">
              <a:buFont typeface="Wingdings" pitchFamily="2" charset="2"/>
              <a:buChar char="ü"/>
            </a:pPr>
            <a:endParaRPr lang="es-EC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s-EC" sz="2400" dirty="0" smtClean="0"/>
              <a:t> </a:t>
            </a:r>
            <a:r>
              <a:rPr lang="es-EC" dirty="0" smtClean="0"/>
              <a:t>Hoy en día las empresas a nivel global implementan acciones para dar respuesta a sus riesgos a través de derivados financieros, con los cuales pueden controlar los efectos causados por las variaciones e incertidumbre de los factores económicos que inciden en el beneficio económico de las compañías.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RECOMENDACIONES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196753"/>
            <a:ext cx="799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  </a:t>
            </a:r>
            <a:r>
              <a:rPr lang="es-ES" dirty="0" smtClean="0"/>
              <a:t>I</a:t>
            </a:r>
            <a:r>
              <a:rPr lang="es-EC" dirty="0" smtClean="0"/>
              <a:t>mplementar políticas y procedimientos internos que permitan establecer las acciones relacionadas con la gestión de riesgos, que deberán contemplar las fases de identificación, evaluación y valoración de riesgos.</a:t>
            </a:r>
            <a:endParaRPr lang="en-US" dirty="0" smtClean="0"/>
          </a:p>
          <a:p>
            <a:pPr algn="just"/>
            <a:r>
              <a:rPr lang="es-EC" dirty="0" smtClean="0"/>
              <a:t> </a:t>
            </a:r>
            <a:endParaRPr lang="en-US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dirty="0" smtClean="0"/>
              <a:t>  Capacitar al personal de mandos medios sobre el proceso de administración de riesgos, el cual permitirá a la alta gerencia controlar y establecer un plan de mitigación que permita dar respuesta a los riesgos identificados en cada proceso o área de producción.</a:t>
            </a:r>
            <a:endParaRPr lang="en-US" dirty="0" smtClean="0"/>
          </a:p>
          <a:p>
            <a:pPr algn="just"/>
            <a:r>
              <a:rPr lang="es-EC" dirty="0" smtClean="0"/>
              <a:t> </a:t>
            </a:r>
            <a:endParaRPr lang="en-US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dirty="0" smtClean="0"/>
              <a:t> Obtener mensualmente de los Gerentes de Producción, Ventas y Administrativo-Financiero la información respecto de los riesgos relevantes de cada uno de sus procesos, subprocesos, áreas técnicas o programas.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RECOMENDACIONES 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772816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EC" dirty="0" smtClean="0"/>
              <a:t> </a:t>
            </a:r>
            <a:r>
              <a:rPr lang="es-EC" sz="2000" dirty="0" smtClean="0"/>
              <a:t>Evaluar de manera trimestral los riesgos internos y externos conjuntamente con gerentes, supervisores o sus representantes de los procesos y subprocesos, tomando como criterio la probabilidad de ocurrencia y el impacto que podrían ocasionar. </a:t>
            </a:r>
            <a:endParaRPr lang="en-US" sz="2000" dirty="0" smtClean="0"/>
          </a:p>
          <a:p>
            <a:pPr algn="just"/>
            <a:r>
              <a:rPr lang="es-EC" sz="2000" dirty="0" smtClean="0"/>
              <a:t> </a:t>
            </a:r>
            <a:endParaRPr lang="en-US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  Determinar los riesgos altos y moderados mediante la matriz de riesgos establecida, identificando los que  podrían afectar los objetivos operativos de la empresa y se definirá las respuestas al riesgo.</a:t>
            </a:r>
            <a:endParaRPr lang="en-US" sz="2000" dirty="0" smtClean="0"/>
          </a:p>
          <a:p>
            <a:pPr algn="just"/>
            <a:r>
              <a:rPr lang="es-EC" sz="2000" dirty="0" smtClean="0"/>
              <a:t> </a:t>
            </a:r>
            <a:endParaRPr lang="en-US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  Establecer la matriz de respuesta al riesgo, que servirá de base para la planificación de mitigación de éstos dentro de la empresa.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RECOMENDACIONES 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1268760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 </a:t>
            </a:r>
            <a:r>
              <a:rPr lang="es-EC" sz="2000" dirty="0" smtClean="0"/>
              <a:t> </a:t>
            </a:r>
            <a:endParaRPr lang="en-US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  Implementar un plan de mitigación de riesgos, a través de los procesos de identificación y análisis, realizado por los gerentes de la empresa, el cual debe contemplar objetivos, metas, estrategias, acciones, indicadores, puntos o actividades de control, responsables, presupuestos y cronogramas de </a:t>
            </a:r>
            <a:r>
              <a:rPr lang="es-EC" sz="2000" dirty="0" smtClean="0"/>
              <a:t>aplicación.</a:t>
            </a:r>
          </a:p>
          <a:p>
            <a:pPr lvl="0" algn="just">
              <a:buFont typeface="Arial" pitchFamily="34" charset="0"/>
              <a:buChar char="•"/>
            </a:pPr>
            <a:endParaRPr lang="es-EC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Solicitar </a:t>
            </a:r>
            <a:r>
              <a:rPr lang="es-EC" sz="2000" dirty="0" smtClean="0"/>
              <a:t>reportes continuos de las acciones ejecutadas y sus resultados</a:t>
            </a:r>
            <a:r>
              <a:rPr lang="es-ES" sz="2000" dirty="0" smtClean="0"/>
              <a:t>, así como </a:t>
            </a:r>
            <a:r>
              <a:rPr lang="es-EC" sz="2000" dirty="0" smtClean="0"/>
              <a:t>de las incidencias o imprevistos presentados con sus causas, efectos y  soluciones adoptadas.</a:t>
            </a:r>
            <a:endParaRPr lang="en-US" sz="2000" dirty="0" smtClean="0"/>
          </a:p>
          <a:p>
            <a:pPr algn="just"/>
            <a:r>
              <a:rPr lang="es-EC" sz="2000" dirty="0" smtClean="0"/>
              <a:t> </a:t>
            </a:r>
            <a:endParaRPr lang="en-US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2000" dirty="0" smtClean="0"/>
              <a:t>  Desarrollar un informe anual de gestión que contenga el análisis de la efectividad de los controles y acciones implementadas para enfrentar los riesgos, tomando como referencia el cumplimiento de objetivos y las recomendaciones de mejoramiento.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680960" cy="2088232"/>
          </a:xfrm>
        </p:spPr>
        <p:txBody>
          <a:bodyPr>
            <a:noAutofit/>
          </a:bodyPr>
          <a:lstStyle/>
          <a:p>
            <a:pPr algn="ctr"/>
            <a:r>
              <a:rPr lang="es-EC" sz="8800" dirty="0" smtClean="0"/>
              <a:t>FIN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2232248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2426" y="228600"/>
            <a:ext cx="8108006" cy="1066800"/>
          </a:xfrm>
        </p:spPr>
        <p:txBody>
          <a:bodyPr>
            <a:normAutofit/>
          </a:bodyPr>
          <a:lstStyle/>
          <a:p>
            <a:r>
              <a:rPr lang="es-EC" dirty="0" smtClean="0"/>
              <a:t>PRODUCTOS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340768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HILO (Hilados sintéticos crudos o tinturados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TEJIDOS DE PUNTO (Suéteres, abrigos, chompas, chalecos, capas, bufandas)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TEJIDOS PLANOS (Chales, chalinas, ponchos, pashminas, bufandas)</a:t>
            </a:r>
          </a:p>
          <a:p>
            <a:pPr lvl="2"/>
            <a:endParaRPr lang="es-EC" dirty="0" smtClean="0"/>
          </a:p>
          <a:p>
            <a:pPr lvl="2"/>
            <a:endParaRPr lang="es-EC" dirty="0" smtClean="0"/>
          </a:p>
        </p:txBody>
      </p:sp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640871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CENTROS PRODUCTIVOS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 smtClean="0"/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>
              <a:buFont typeface="Wingdings" pitchFamily="2" charset="2"/>
              <a:buChar char="Ø"/>
            </a:pPr>
            <a:r>
              <a:rPr lang="es-EC" dirty="0" smtClean="0"/>
              <a:t>  La empresa cuenta con cinco plantas textiles o centros productivos: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2">
              <a:buFont typeface="Wingdings" pitchFamily="2" charset="2"/>
              <a:buChar char="ü"/>
            </a:pPr>
            <a:r>
              <a:rPr lang="es-EC" dirty="0" smtClean="0"/>
              <a:t> HILATURA</a:t>
            </a:r>
          </a:p>
          <a:p>
            <a:pPr lvl="2">
              <a:buFont typeface="Wingdings" pitchFamily="2" charset="2"/>
              <a:buChar char="ü"/>
            </a:pPr>
            <a:r>
              <a:rPr lang="es-EC" dirty="0" smtClean="0"/>
              <a:t> TEJEDURIA DE PUNTO</a:t>
            </a:r>
          </a:p>
          <a:p>
            <a:pPr lvl="2">
              <a:buFont typeface="Wingdings" pitchFamily="2" charset="2"/>
              <a:buChar char="ü"/>
            </a:pPr>
            <a:r>
              <a:rPr lang="es-EC" dirty="0" smtClean="0"/>
              <a:t> TEJEDURIA PLANA</a:t>
            </a:r>
          </a:p>
          <a:p>
            <a:pPr lvl="2">
              <a:buFont typeface="Wingdings" pitchFamily="2" charset="2"/>
              <a:buChar char="ü"/>
            </a:pPr>
            <a:r>
              <a:rPr lang="es-EC" dirty="0" smtClean="0"/>
              <a:t> TINTORERIA</a:t>
            </a:r>
          </a:p>
          <a:p>
            <a:pPr lvl="2">
              <a:buFont typeface="Wingdings" pitchFamily="2" charset="2"/>
              <a:buChar char="ü"/>
            </a:pPr>
            <a:r>
              <a:rPr lang="es-EC" dirty="0" smtClean="0"/>
              <a:t> CONFECCION PUNTO Y PLANA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8784976" cy="4968552"/>
          </a:xfrm>
        </p:spPr>
        <p:txBody>
          <a:bodyPr>
            <a:normAutofit/>
          </a:bodyPr>
          <a:lstStyle/>
          <a:p>
            <a:pPr algn="just"/>
            <a:endParaRPr lang="es-EC" dirty="0"/>
          </a:p>
          <a:p>
            <a:pPr algn="just"/>
            <a:endParaRPr lang="es-EC" dirty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70560" cy="1066800"/>
          </a:xfrm>
        </p:spPr>
        <p:txBody>
          <a:bodyPr>
            <a:normAutofit/>
          </a:bodyPr>
          <a:lstStyle/>
          <a:p>
            <a:r>
              <a:rPr lang="es-EC" sz="2800" dirty="0" smtClean="0"/>
              <a:t>ANÁLISIS DEL ENTORNO</a:t>
            </a:r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31032" y="1628800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dirty="0" smtClean="0"/>
              <a:t>   Factores Económicos – INFLACIÓN</a:t>
            </a:r>
          </a:p>
          <a:p>
            <a:pPr>
              <a:buFont typeface="Wingdings" pitchFamily="2" charset="2"/>
              <a:buChar char="Ø"/>
            </a:pPr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 A mayor inflación, menor será el poder adquisitivo</a:t>
            </a:r>
          </a:p>
          <a:p>
            <a:pPr lvl="1"/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Existiría un menor ahorro </a:t>
            </a:r>
          </a:p>
          <a:p>
            <a:pPr lvl="1"/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Escaza inversión debido a la incertidumbre sobre valor futuro de dinero</a:t>
            </a:r>
          </a:p>
          <a:p>
            <a:pPr lvl="1"/>
            <a:endParaRPr lang="es-EC" dirty="0" smtClean="0"/>
          </a:p>
          <a:p>
            <a:pPr lvl="1">
              <a:buFont typeface="Wingdings" pitchFamily="2" charset="2"/>
              <a:buChar char="ü"/>
            </a:pPr>
            <a:r>
              <a:rPr lang="es-EC" dirty="0" smtClean="0"/>
              <a:t>  Precios en insumos, maquinarias y mano de obra tiende al aumento  ( aumento en precio de producto terminado)</a:t>
            </a:r>
          </a:p>
        </p:txBody>
      </p:sp>
    </p:spTree>
    <p:extLst>
      <p:ext uri="{BB962C8B-B14F-4D97-AF65-F5344CB8AC3E}">
        <p14:creationId xmlns:p14="http://schemas.microsoft.com/office/powerpoint/2010/main" xmlns="" val="10962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Personalizado 3">
      <a:dk1>
        <a:srgbClr val="7F7F7F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3">
    <a:dk1>
      <a:srgbClr val="7F7F7F"/>
    </a:dk1>
    <a:lt1>
      <a:srgbClr val="FFFFFF"/>
    </a:lt1>
    <a:dk2>
      <a:srgbClr val="656162"/>
    </a:dk2>
    <a:lt2>
      <a:srgbClr val="E0DACC"/>
    </a:lt2>
    <a:accent1>
      <a:srgbClr val="4A5A7A"/>
    </a:accent1>
    <a:accent2>
      <a:srgbClr val="F7BD40"/>
    </a:accent2>
    <a:accent3>
      <a:srgbClr val="975C00"/>
    </a:accent3>
    <a:accent4>
      <a:srgbClr val="754D41"/>
    </a:accent4>
    <a:accent5>
      <a:srgbClr val="838995"/>
    </a:accent5>
    <a:accent6>
      <a:srgbClr val="687B66"/>
    </a:accent6>
    <a:hlink>
      <a:srgbClr val="B5740B"/>
    </a:hlink>
    <a:folHlink>
      <a:srgbClr val="7483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5781</Words>
  <Application>Microsoft Office PowerPoint</Application>
  <PresentationFormat>Presentación en pantalla (4:3)</PresentationFormat>
  <Paragraphs>1834</Paragraphs>
  <Slides>66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66</vt:i4>
      </vt:variant>
    </vt:vector>
  </HeadingPairs>
  <TitlesOfParts>
    <vt:vector size="67" baseType="lpstr">
      <vt:lpstr>Mylar</vt:lpstr>
      <vt:lpstr>PROYECTO DE GRADO</vt:lpstr>
      <vt:lpstr>Diapositiva 2</vt:lpstr>
      <vt:lpstr>La Empresa</vt:lpstr>
      <vt:lpstr>ESTRUCTURA ORGANIZACIONAL</vt:lpstr>
      <vt:lpstr>Ventas y Marketing</vt:lpstr>
      <vt:lpstr>Ventas y Marketing</vt:lpstr>
      <vt:lpstr>PRODUCTOS</vt:lpstr>
      <vt:lpstr>CENTROS PRODUCTIVOS</vt:lpstr>
      <vt:lpstr>ANÁLISIS DEL ENTORNO</vt:lpstr>
      <vt:lpstr>ANÁLISIS DEL ENTORNO</vt:lpstr>
      <vt:lpstr>ANÁLISIS DEL ENTORNO</vt:lpstr>
      <vt:lpstr>ANÁLISIS DEL ENTORNO</vt:lpstr>
      <vt:lpstr>ANÁLISIS DEL ENTORNO</vt:lpstr>
      <vt:lpstr>ANÁLISIS DEL ENTORNO</vt:lpstr>
      <vt:lpstr>ANÁLISIS DEL ENTORNO</vt:lpstr>
      <vt:lpstr>ANÁLISIS DE LA INDUSTRIA</vt:lpstr>
      <vt:lpstr>ANÁLISIS FODA (Fortalezas, Oportunidades, Debilidades y Amenazas)</vt:lpstr>
      <vt:lpstr>ANÁLISIS FODA (FACTORES INTERNOS)</vt:lpstr>
      <vt:lpstr>ANÁLISIS FODA (FACTORES INTERNOS)</vt:lpstr>
      <vt:lpstr>ANÁLISIS FODA (Fortalezas, Oportunidades, Debilidades y Amenazas)</vt:lpstr>
      <vt:lpstr>ANÁLISIS FODA (FACTORES EXTERNOS)</vt:lpstr>
      <vt:lpstr>ANÁLISIS FODA (FACTORES EXTERNOS)</vt:lpstr>
      <vt:lpstr>ANÁLISIS FODA (MATRIZ DE EVALUACIÓN)</vt:lpstr>
      <vt:lpstr>ANÁLISIS FODA (MATRIZ DE EVALUACIÓN)</vt:lpstr>
      <vt:lpstr>ANÁLISIS FODA (MATRIZ DE EVALUACIÓN)</vt:lpstr>
      <vt:lpstr>ANÁLISIS FODA (MATRIZ DE EVALUACIÓN)</vt:lpstr>
      <vt:lpstr>ANÁLISIS FODA (Posición de la Ponderación de los Factores Internos y Externos)</vt:lpstr>
      <vt:lpstr>ESTRUCTURA FINANCIERA- Balance General -Horizontal</vt:lpstr>
      <vt:lpstr>ESTRUCTURA FINANCIERA- Estado de Perdidas y Ganancias – Análisis Horizontal</vt:lpstr>
      <vt:lpstr>ESTRUCTURA FINANCIERA- Balance General  </vt:lpstr>
      <vt:lpstr>ESTRUCTURA FINANCIERA- Estado de Perdidas y Ganancias – Análisis Vertical</vt:lpstr>
      <vt:lpstr>RAZONES FINANCIERAS</vt:lpstr>
      <vt:lpstr>PROCESO DE ADMINISTRACIÓN DE RIESGOS</vt:lpstr>
      <vt:lpstr>PROCESO DE ADMINISTRACIÓN DE RIESGOS</vt:lpstr>
      <vt:lpstr>ADMINISTRACIÓN DE RIESGOS</vt:lpstr>
      <vt:lpstr>ADMINISTRACIÓN DE RIESGOS</vt:lpstr>
      <vt:lpstr>Identificación de Riesgos Financieros e Operativos</vt:lpstr>
      <vt:lpstr>Identificación de Riesgos Financieros </vt:lpstr>
      <vt:lpstr>Identificación de Riesgos Operativos </vt:lpstr>
      <vt:lpstr>Evaluación de Riesgos Financieros e Operativos</vt:lpstr>
      <vt:lpstr>Matriz de Severidad</vt:lpstr>
      <vt:lpstr>Grado o Alcance de Riesgos</vt:lpstr>
      <vt:lpstr>Probabilidad de Ocurrencia</vt:lpstr>
      <vt:lpstr>ANÁLISIS y VALORACIÓN DE RIESGOS – FINANCIEROS </vt:lpstr>
      <vt:lpstr>ANÁLISIS y VALORACIÓN DE RIESGOS – OPERATIVOS </vt:lpstr>
      <vt:lpstr>JERARQUIZACIÓN DE RIESGOS – Impacto X Probabilidad</vt:lpstr>
      <vt:lpstr>Matriz de Severidad – (Valorización de Riesgos)</vt:lpstr>
      <vt:lpstr>PROPUESTA DE MITIGACIÓN DE RIESGOS - FINANCIEROS</vt:lpstr>
      <vt:lpstr>PROPUESTA DE MITIGACIÓN DE RIESGOS - FINANCIEROS</vt:lpstr>
      <vt:lpstr>PROPUESTA DE MITIGACIÓN DE RIESGOS - FINANCIEROS</vt:lpstr>
      <vt:lpstr>PROPUESTA DE MITIGACIÓN DE RIESGOS - OPERATIVOS</vt:lpstr>
      <vt:lpstr>PROPUESTA DE MITIGACIÓN DE RIESGOS - OPERATIVOS</vt:lpstr>
      <vt:lpstr>JERARQUIZACIÓN DE RIESGOS – Propuesta de Mitigación</vt:lpstr>
      <vt:lpstr>Matriz de Severidad – (Propuesta de Mitigación)</vt:lpstr>
      <vt:lpstr>Respuesta al Riesgo</vt:lpstr>
      <vt:lpstr>Implementación de Acciones </vt:lpstr>
      <vt:lpstr>RESPUESTA AL RIESGO – FINANCIEROS (TRATAMIENTO)</vt:lpstr>
      <vt:lpstr>RESPUESTA AL RIESGO – FINANCIEROS (TRATAMIENTO)</vt:lpstr>
      <vt:lpstr>RESPUESTA AL RIESGO – FINANCIEROS (TRATAMIENTO)</vt:lpstr>
      <vt:lpstr>RESPUESTA AL RIESGO – OPERATIVOS (TRATAMIENTO)</vt:lpstr>
      <vt:lpstr>RESPUESTA AL RIESGO – OPERATIVOS (TRATAMIENTO)</vt:lpstr>
      <vt:lpstr>CONCLUSIONES </vt:lpstr>
      <vt:lpstr>RECOMENDACIONES </vt:lpstr>
      <vt:lpstr>RECOMENDACIONES </vt:lpstr>
      <vt:lpstr>RECOMENDACIONES </vt:lpstr>
      <vt:lpstr>FIN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D-BOND</dc:title>
  <dc:creator>Bridgett Massón</dc:creator>
  <cp:lastModifiedBy>gonzalo.sanchez</cp:lastModifiedBy>
  <cp:revision>184</cp:revision>
  <dcterms:created xsi:type="dcterms:W3CDTF">2012-02-07T02:42:31Z</dcterms:created>
  <dcterms:modified xsi:type="dcterms:W3CDTF">2013-01-27T14:25:59Z</dcterms:modified>
</cp:coreProperties>
</file>