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7">
  <p:sldMasterIdLst>
    <p:sldMasterId id="2147483648" r:id="rId1"/>
  </p:sldMasterIdLst>
  <p:notesMasterIdLst>
    <p:notesMasterId r:id="rId101"/>
  </p:notesMasterIdLst>
  <p:sldIdLst>
    <p:sldId id="258" r:id="rId2"/>
    <p:sldId id="301" r:id="rId3"/>
    <p:sldId id="398" r:id="rId4"/>
    <p:sldId id="406" r:id="rId5"/>
    <p:sldId id="411" r:id="rId6"/>
    <p:sldId id="412" r:id="rId7"/>
    <p:sldId id="307" r:id="rId8"/>
    <p:sldId id="309" r:id="rId9"/>
    <p:sldId id="310" r:id="rId10"/>
    <p:sldId id="405" r:id="rId11"/>
    <p:sldId id="312" r:id="rId12"/>
    <p:sldId id="313" r:id="rId13"/>
    <p:sldId id="315" r:id="rId14"/>
    <p:sldId id="409" r:id="rId15"/>
    <p:sldId id="410" r:id="rId16"/>
    <p:sldId id="403" r:id="rId17"/>
    <p:sldId id="404" r:id="rId18"/>
    <p:sldId id="277" r:id="rId19"/>
    <p:sldId id="328" r:id="rId20"/>
    <p:sldId id="316" r:id="rId21"/>
    <p:sldId id="420" r:id="rId22"/>
    <p:sldId id="422" r:id="rId23"/>
    <p:sldId id="318" r:id="rId24"/>
    <p:sldId id="317" r:id="rId25"/>
    <p:sldId id="423" r:id="rId26"/>
    <p:sldId id="319" r:id="rId27"/>
    <p:sldId id="322" r:id="rId28"/>
    <p:sldId id="323" r:id="rId29"/>
    <p:sldId id="324" r:id="rId30"/>
    <p:sldId id="326" r:id="rId31"/>
    <p:sldId id="327" r:id="rId32"/>
    <p:sldId id="329" r:id="rId33"/>
    <p:sldId id="330" r:id="rId34"/>
    <p:sldId id="331" r:id="rId35"/>
    <p:sldId id="332" r:id="rId36"/>
    <p:sldId id="333" r:id="rId37"/>
    <p:sldId id="338" r:id="rId38"/>
    <p:sldId id="414" r:id="rId39"/>
    <p:sldId id="339" r:id="rId40"/>
    <p:sldId id="343" r:id="rId41"/>
    <p:sldId id="344" r:id="rId42"/>
    <p:sldId id="345" r:id="rId43"/>
    <p:sldId id="346" r:id="rId44"/>
    <p:sldId id="347" r:id="rId45"/>
    <p:sldId id="451" r:id="rId46"/>
    <p:sldId id="431" r:id="rId47"/>
    <p:sldId id="442" r:id="rId48"/>
    <p:sldId id="348" r:id="rId49"/>
    <p:sldId id="349" r:id="rId50"/>
    <p:sldId id="350" r:id="rId51"/>
    <p:sldId id="351" r:id="rId52"/>
    <p:sldId id="352" r:id="rId53"/>
    <p:sldId id="354" r:id="rId54"/>
    <p:sldId id="355" r:id="rId55"/>
    <p:sldId id="353" r:id="rId56"/>
    <p:sldId id="356" r:id="rId57"/>
    <p:sldId id="357" r:id="rId58"/>
    <p:sldId id="358" r:id="rId59"/>
    <p:sldId id="359" r:id="rId60"/>
    <p:sldId id="360" r:id="rId61"/>
    <p:sldId id="443" r:id="rId62"/>
    <p:sldId id="444" r:id="rId63"/>
    <p:sldId id="445" r:id="rId64"/>
    <p:sldId id="392" r:id="rId65"/>
    <p:sldId id="446" r:id="rId66"/>
    <p:sldId id="448" r:id="rId67"/>
    <p:sldId id="447" r:id="rId68"/>
    <p:sldId id="415" r:id="rId69"/>
    <p:sldId id="366" r:id="rId70"/>
    <p:sldId id="367" r:id="rId71"/>
    <p:sldId id="368" r:id="rId72"/>
    <p:sldId id="369" r:id="rId73"/>
    <p:sldId id="370" r:id="rId74"/>
    <p:sldId id="371" r:id="rId75"/>
    <p:sldId id="374" r:id="rId76"/>
    <p:sldId id="380" r:id="rId77"/>
    <p:sldId id="393" r:id="rId78"/>
    <p:sldId id="395" r:id="rId79"/>
    <p:sldId id="394" r:id="rId80"/>
    <p:sldId id="449" r:id="rId81"/>
    <p:sldId id="450" r:id="rId82"/>
    <p:sldId id="381" r:id="rId83"/>
    <p:sldId id="382" r:id="rId84"/>
    <p:sldId id="383" r:id="rId85"/>
    <p:sldId id="384" r:id="rId86"/>
    <p:sldId id="385" r:id="rId87"/>
    <p:sldId id="386" r:id="rId88"/>
    <p:sldId id="387" r:id="rId89"/>
    <p:sldId id="388" r:id="rId90"/>
    <p:sldId id="379" r:id="rId91"/>
    <p:sldId id="389" r:id="rId92"/>
    <p:sldId id="390" r:id="rId93"/>
    <p:sldId id="391" r:id="rId94"/>
    <p:sldId id="285" r:id="rId95"/>
    <p:sldId id="304" r:id="rId96"/>
    <p:sldId id="305" r:id="rId97"/>
    <p:sldId id="300" r:id="rId98"/>
    <p:sldId id="306" r:id="rId99"/>
    <p:sldId id="297" r:id="rId10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66"/>
    <a:srgbClr val="FF6600"/>
    <a:srgbClr val="006600"/>
    <a:srgbClr val="00CC66"/>
    <a:srgbClr val="99CC00"/>
    <a:srgbClr val="99FF66"/>
    <a:srgbClr val="66FF66"/>
    <a:srgbClr val="008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1100" autoAdjust="0"/>
    <p:restoredTop sz="90025" autoAdjust="0"/>
  </p:normalViewPr>
  <p:slideViewPr>
    <p:cSldViewPr>
      <p:cViewPr>
        <p:scale>
          <a:sx n="60" d="100"/>
          <a:sy n="60" d="100"/>
        </p:scale>
        <p:origin x="-2724" y="-696"/>
      </p:cViewPr>
      <p:guideLst>
        <p:guide orient="horz" pos="2160"/>
        <p:guide pos="2880"/>
      </p:guideLst>
    </p:cSldViewPr>
  </p:slideViewPr>
  <p:notesTextViewPr>
    <p:cViewPr>
      <p:scale>
        <a:sx n="100" d="100"/>
        <a:sy n="100" d="100"/>
      </p:scale>
      <p:origin x="0" y="0"/>
    </p:cViewPr>
  </p:notesTextViewPr>
  <p:sorterViewPr>
    <p:cViewPr>
      <p:scale>
        <a:sx n="116" d="100"/>
        <a:sy n="116" d="100"/>
      </p:scale>
      <p:origin x="0" y="50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4-04-02T16:58:30.921"/>
    </inkml:context>
    <inkml:brush xml:id="br0">
      <inkml:brushProperty name="width" value="0.05292" units="cm"/>
      <inkml:brushProperty name="height" value="0.05292" units="cm"/>
      <inkml:brushProperty name="color" value="#FF0000"/>
    </inkml:brush>
  </inkml:definitions>
  <inkml:trace contextRef="#ctx0" brushRef="#br0">1333 487,'0'0,"0"21,0-21,0 42,0-20,0-1,21 42,-21-20,0-22,22 0,-1 21,-21 1,0-22,21 21,0 0,-21-20,0 20,0-42,21 0,-21 42,21-42,-21 0,0 21,0-21,0 0,0 22,22-22,-22 0,0 0,0 0,0-22,0 1,0 0,0-21,0 21,0-1,0-20,0 21,0 21,0-21,0 0,0 21,0 0,0 0,0 0,-22 0,22-22,-21 22,21 0,0 0,-21-21,21 21,0-21,-21 21,0 0,21-21,-21 21,21 0,0 0,0-21,-22 21,22-21,0 21,0-22,0 22,-21-21,21 21,0-21,0 0,0 21,0-21,0 21,0-21,0 21,0-22,0 1,0 21,0-21,0 21,0-21,0 21,0-21,0 21,21-21,-21 21,22-22,-22 22,0 0,21 0,0 0,-21 0,21 0,-21 0,21 0,0 0,1 0,-1 22,42-22,-63 42,43-42,-43 21,0 0,21-21,-21 21,21-21,-21 0,0 22,0-22,0 21,0 0,0-21,0 21,0-21,0 21,0 0,0-21,-21 22,0 20,-22-21,22-21,0 42,0-42,0 22,-1-1,22-21,0-21,0 21,0 0,0-22,22 22,41-21,-63 21,42 0,-20 0,-22 0,42 0,-42 0,21 0,0 0,0 0,-21 0,0 21,22-21,-22 22,42-1,-42 0,0 0,21 0,-21-21,0 21,0 1,0-1,0 0,0 0,0 0,0 0,0-21,0 22,0-1,0-21,0 0,0 21,0-21,-21 21,21 0,-21-21,0 0,21 0,0 0,-22 0,1 0,0 21,21-21,-21 0,21 0,-21 0,0 0,21 0,-22 0,22 0,-21 0,21 0,-21 0,0 0,21 0,0 0,0 0,21 0,-21 0,21 0,0 0,1 0,-1 0</inkml:trace>
  <inkml:trace contextRef="#ctx0" brushRef="#br0" timeOffset="1789.1021">1968 1164,'0'0,"0"-21,0 21,0-21,0-21,0-1,0 1,0 0,0-1,0 22,0-21,0 21,0-1,0 1,0 0,0 0,0 0,0 21,0-21,0 21,0 0,0-22,0 1,0 21,0 0,21 0,-21 0,22 0,-22 0,42 0,-42 21,21 1,0 41,0-21,-21-20,22 41,-1-63,-21 21,0 22,21-43,0 21,-21 0,21-21,-21 21,0-21,0 0,21 0,-21 21,0 0,0-21,0 22,0-22,0 21,0-21,0 21,0 0,0-21,0 0,22 0,-22 0,0 0,-22 0,22 0,0 0,0-21,0 21,0 0,0-21,0 21,-21 0,21-21,0 21,-21 0,0-22,21 22,-21-21,0 21,-1-21,22 21,0-21,-21 21,21 0,-21 0,21 0,-21 0,21 0,0 21,0-21,0 0,0 21,-21-21,21 21,0-21,0 22</inkml:trace>
  <inkml:trace contextRef="#ctx0" brushRef="#br0" timeOffset="3077.176">2243 593,'0'0,"0"0,0 63,22-20,-22 20,21 1,-21-22,21 21,0 1,0-22,-21 1,21-1,-21-21,22 0,-22 0,0-21,21 43,-21-43,21 0,-21 21,0-21,0 0,21 0,-21 0,21 0,0 0,-21 0,0 0,22 0,-22 0,0-42,0 20,0 1,0-21,0 21,0-22,0 22,0 0,0-21,0 21,0-1,0 1,0 0,0-21,0 42,0-43,0 43,0-21,0-21,0 42,0-42,0 20,0 22,0-21,0 0,0 0,0 21,0-21,0 0,0 21</inkml:trace>
  <inkml:trace contextRef="#ctx0" brushRef="#br0" timeOffset="3912.2238">2688 635,'0'0,"0"0,0 42,0 1,0-1,0 22,21-22,-21 0,0 1,0-1,0 0,0 1,0-22,21 21,-21-21,0 0,0 1,0-1,0-21,0 21,0-21,0 21,0-21,0 0,0 0,0-21,0 0,-21-22,0 1</inkml:trace>
  <inkml:trace contextRef="#ctx0" brushRef="#br0" timeOffset="5319.3043">2603 720,'0'0,"21"0,-21-21,0 21,0-22,22 22,-1 0,-21 0,0 0,21 0,-21 0,21 0,-21 0,21 0,0 0,-21 0,22 0,-22 0,21 0,0 0,-21 0,0 0,0 0,21 22,-21-1,0-21,0 21,21 0,-21-21,21 21,-21-21,0 43,0-43,0 21,0-21,0 21,0-21,0 21,0 0,0-21,0 21,0-21,0 0,0 0,0 22,-21-22,21 0,0 21,-21-21,21 0,0 0,-21 0,21 21,-21-21,21 0,0 0,0 21,21-21,-21 0,21 0,-21 0,42 0,-42 21,0-21,22 21,-22 1,21-22,0 0,-21 21,0-21,21 21,-21 0,0-21,21 21,-21 0,21-21,-21 0,0 22,0-22,0 21,0-21,0-21,0 21,0-22,0 1</inkml:trace>
  <inkml:trace contextRef="#ctx0" brushRef="#br0" timeOffset="6758.3866">3005 677,'0'0,"0"0,0 0,0 0,0 22,43-22,-43 21,0 0,0 0,21 21,-21 1,21-1,-21-21,0 43,0-43,0 0,0 0,0 0,21 1,-21-1,0-21,0 21,21 0,-21 0,22 0,-22-21,0 22,0-22,0 0,0 21,0-21,21 0,-21 21,0-21,21 0,0 0,-21 0,21 0,-21 0,0 0,0 0,21 0,-21-21,0 21,0-21,0 21,0-22,0 1,0 0,0 21,0-21,0 0,0 21,0-21,0 21,0-22,0 1,0 21,0-21,0 0,0 0,0 21,0-21,0 21,0-43,0 43,0-21,0 21,0-21,0 0,0 0,0 21,0-22,0 22,0-21,0 0,0 21,0-21,0 21,0-21,0 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776880-01D1-43FC-BA57-B5A70C5D5080}" type="datetimeFigureOut">
              <a:rPr lang="es-EC" smtClean="0"/>
              <a:t>14/04/2014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BE96EA-714F-4CDD-B05B-74253B48C750}" type="slidenum">
              <a:rPr lang="es-EC" smtClean="0"/>
              <a:t>‹Nº›</a:t>
            </a:fld>
            <a:endParaRPr lang="es-EC"/>
          </a:p>
        </p:txBody>
      </p:sp>
    </p:spTree>
    <p:extLst>
      <p:ext uri="{BB962C8B-B14F-4D97-AF65-F5344CB8AC3E}">
        <p14:creationId xmlns:p14="http://schemas.microsoft.com/office/powerpoint/2010/main" val="199412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607" name="CorelDRAW" r:id="rId3" imgW="9151920" imgH="5621400" progId="CorelDRAW.Graphic.12">
                  <p:embed/>
                </p:oleObj>
              </mc:Choice>
              <mc:Fallback>
                <p:oleObj name="CorelDRAW" r:id="rId3" imgW="9151920" imgH="5621400" progId="CorelDRAW.Graphic.12">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p>
        </p:txBody>
      </p:sp>
      <p:pic>
        <p:nvPicPr>
          <p:cNvPr id="17456"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userDrawn="1"/>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pic>
        <p:nvPicPr>
          <p:cNvPr id="17457" name="Picture 49" descr="LOGO ESPE ORIGINAL copi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56784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70973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46623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43200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95864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866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59163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82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24390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37014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pic>
        <p:nvPicPr>
          <p:cNvPr id="105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64.xml"/><Relationship Id="rId7" Type="http://schemas.openxmlformats.org/officeDocument/2006/relationships/slide" Target="slide2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5.xml"/><Relationship Id="rId4" Type="http://schemas.openxmlformats.org/officeDocument/2006/relationships/slide" Target="slide27.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6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7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2239674"/>
            <a:ext cx="7776864"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sz="3200" b="1" dirty="0">
                <a:solidFill>
                  <a:srgbClr val="002060"/>
                </a:solidFill>
              </a:rPr>
              <a:t>“</a:t>
            </a:r>
            <a:r>
              <a:rPr lang="es-ES" b="1" dirty="0">
                <a:solidFill>
                  <a:srgbClr val="002060"/>
                </a:solidFill>
              </a:rPr>
              <a:t>INGENIERÍA CONCEPTUAL, BÁSICA, DE DETALLE Y SIMULACIÓN PARA EL SISTEMA DE APROVECHAMIENTO DEL ALQUITRÁN EN EL PROCESO DE GASIFICACIÓN UP-DRAFT CON CAPACIDAD DE 50 kg/h UTILIZANDO LOS RSU PARA EL INER</a:t>
            </a:r>
            <a:r>
              <a:rPr lang="es-ES" sz="3200" b="1" dirty="0">
                <a:solidFill>
                  <a:srgbClr val="002060"/>
                </a:solidFill>
              </a:rPr>
              <a:t>”</a:t>
            </a:r>
            <a:endParaRPr lang="es-EC" sz="3200" b="1" dirty="0">
              <a:solidFill>
                <a:srgbClr val="002060"/>
              </a:solidFill>
            </a:endParaRPr>
          </a:p>
          <a:p>
            <a:pPr algn="ctr">
              <a:defRPr/>
            </a:pPr>
            <a:endParaRPr lang="es-EC" dirty="0"/>
          </a:p>
        </p:txBody>
      </p:sp>
      <p:sp>
        <p:nvSpPr>
          <p:cNvPr id="3" name="Rectangle 6"/>
          <p:cNvSpPr>
            <a:spLocks noChangeArrowheads="1"/>
          </p:cNvSpPr>
          <p:nvPr/>
        </p:nvSpPr>
        <p:spPr bwMode="auto">
          <a:xfrm>
            <a:off x="2555875" y="4885859"/>
            <a:ext cx="4286250" cy="52322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a:defRPr/>
            </a:pPr>
            <a:r>
              <a:rPr lang="es-EC" sz="1400" dirty="0">
                <a:solidFill>
                  <a:schemeClr val="tx1"/>
                </a:solidFill>
                <a:ea typeface="Calibri" pitchFamily="34" charset="0"/>
                <a:cs typeface="Arial" pitchFamily="34" charset="0"/>
              </a:rPr>
              <a:t>ELABORADO POR:</a:t>
            </a:r>
          </a:p>
          <a:p>
            <a:pPr algn="ctr">
              <a:defRPr/>
            </a:pPr>
            <a:r>
              <a:rPr lang="es-EC" sz="1400" b="1" dirty="0" smtClean="0">
                <a:solidFill>
                  <a:schemeClr val="tx1"/>
                </a:solidFill>
              </a:rPr>
              <a:t>DANIEL RIVADENEIRA ALEJANDRO RIVERA</a:t>
            </a:r>
            <a:endParaRPr lang="es-EC" sz="1400" b="1" dirty="0">
              <a:solidFill>
                <a:schemeClr val="tx1"/>
              </a:solidFill>
            </a:endParaRPr>
          </a:p>
        </p:txBody>
      </p:sp>
      <p:sp>
        <p:nvSpPr>
          <p:cNvPr id="4" name="Rectangle 1"/>
          <p:cNvSpPr>
            <a:spLocks noChangeArrowheads="1"/>
          </p:cNvSpPr>
          <p:nvPr/>
        </p:nvSpPr>
        <p:spPr bwMode="auto">
          <a:xfrm>
            <a:off x="2339975" y="836712"/>
            <a:ext cx="5256361" cy="86167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tIns="304704" bIns="0" anchor="ctr">
            <a:spAutoFit/>
          </a:bodyPr>
          <a:lstStyle/>
          <a:p>
            <a:pPr>
              <a:defRPr/>
            </a:pPr>
            <a:r>
              <a:rPr lang="es-EC" b="1" dirty="0" smtClean="0">
                <a:solidFill>
                  <a:schemeClr val="tx1"/>
                </a:solidFill>
                <a:latin typeface="Arial "/>
                <a:ea typeface="Times New Roman" pitchFamily="18" charset="0"/>
                <a:cs typeface="Arial" pitchFamily="34" charset="0"/>
              </a:rPr>
              <a:t>UNIVERSIDAD DE LAS FUERZAS ARMADAS</a:t>
            </a:r>
            <a:endParaRPr lang="es-EC" b="1" dirty="0">
              <a:solidFill>
                <a:srgbClr val="365F91"/>
              </a:solidFill>
              <a:latin typeface="Arial "/>
              <a:ea typeface="Times New Roman" pitchFamily="18" charset="0"/>
              <a:cs typeface="Times New Roman" pitchFamily="18" charset="0"/>
            </a:endParaRPr>
          </a:p>
          <a:p>
            <a:pPr eaLnBrk="0" hangingPunct="0">
              <a:defRPr/>
            </a:pPr>
            <a:endParaRPr lang="es-EC" dirty="0">
              <a:solidFill>
                <a:schemeClr val="tx1"/>
              </a:solidFill>
              <a:latin typeface="Arial "/>
              <a:cs typeface="Arial" pitchFamily="34" charset="0"/>
            </a:endParaRPr>
          </a:p>
        </p:txBody>
      </p:sp>
      <p:sp>
        <p:nvSpPr>
          <p:cNvPr id="5" name="Rectangle 2"/>
          <p:cNvSpPr>
            <a:spLocks noChangeArrowheads="1"/>
          </p:cNvSpPr>
          <p:nvPr/>
        </p:nvSpPr>
        <p:spPr bwMode="auto">
          <a:xfrm>
            <a:off x="2195513" y="1412776"/>
            <a:ext cx="5286375" cy="73866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defRPr/>
            </a:pPr>
            <a:r>
              <a:rPr lang="es-EC" sz="1400" b="1" dirty="0">
                <a:solidFill>
                  <a:schemeClr val="tx1"/>
                </a:solidFill>
                <a:ea typeface="Calibri" pitchFamily="34" charset="0"/>
                <a:cs typeface="Arial" pitchFamily="34" charset="0"/>
              </a:rPr>
              <a:t>DEPARTAMENTO DE CIENCIAS DE LA </a:t>
            </a:r>
            <a:r>
              <a:rPr lang="es-EC" sz="1400" b="1" dirty="0" smtClean="0">
                <a:solidFill>
                  <a:schemeClr val="tx1"/>
                </a:solidFill>
                <a:ea typeface="Calibri" pitchFamily="34" charset="0"/>
                <a:cs typeface="Arial" pitchFamily="34" charset="0"/>
              </a:rPr>
              <a:t>ENERGÍA Y MECÁNICA</a:t>
            </a:r>
            <a:endParaRPr lang="es-EC" sz="1100" dirty="0">
              <a:solidFill>
                <a:schemeClr val="tx1"/>
              </a:solidFill>
              <a:cs typeface="Arial" pitchFamily="34" charset="0"/>
            </a:endParaRPr>
          </a:p>
          <a:p>
            <a:pPr algn="ctr" eaLnBrk="0" hangingPunct="0">
              <a:defRPr/>
            </a:pPr>
            <a:r>
              <a:rPr lang="es-EC" sz="1400" b="1" dirty="0">
                <a:solidFill>
                  <a:schemeClr val="tx1"/>
                </a:solidFill>
                <a:ea typeface="Calibri" pitchFamily="34" charset="0"/>
                <a:cs typeface="Arial" pitchFamily="34" charset="0"/>
              </a:rPr>
              <a:t>CARRERA DE INGENIER</a:t>
            </a:r>
            <a:r>
              <a:rPr lang="es-EC" sz="1400" b="1" dirty="0">
                <a:solidFill>
                  <a:schemeClr val="tx1"/>
                </a:solidFill>
                <a:latin typeface="Calibri"/>
                <a:ea typeface="Calibri" pitchFamily="34" charset="0"/>
                <a:cs typeface="Arial" pitchFamily="34" charset="0"/>
              </a:rPr>
              <a:t>Í</a:t>
            </a:r>
            <a:r>
              <a:rPr lang="es-EC" sz="1400" b="1" dirty="0">
                <a:solidFill>
                  <a:schemeClr val="tx1"/>
                </a:solidFill>
                <a:ea typeface="Calibri" pitchFamily="34" charset="0"/>
                <a:cs typeface="Arial" pitchFamily="34" charset="0"/>
              </a:rPr>
              <a:t>A </a:t>
            </a:r>
            <a:r>
              <a:rPr lang="es-EC" sz="1400" b="1" dirty="0" smtClean="0">
                <a:solidFill>
                  <a:schemeClr val="tx1"/>
                </a:solidFill>
                <a:ea typeface="Calibri" pitchFamily="34" charset="0"/>
                <a:cs typeface="Arial" pitchFamily="34" charset="0"/>
              </a:rPr>
              <a:t>MECÁNICA</a:t>
            </a:r>
            <a:endParaRPr lang="es-EC" dirty="0">
              <a:solidFill>
                <a:schemeClr val="tx1"/>
              </a:solidFill>
              <a:cs typeface="Arial" pitchFamily="34" charset="0"/>
            </a:endParaRPr>
          </a:p>
        </p:txBody>
      </p:sp>
      <p:sp>
        <p:nvSpPr>
          <p:cNvPr id="6" name="Rectangle 3"/>
          <p:cNvSpPr>
            <a:spLocks noChangeArrowheads="1"/>
          </p:cNvSpPr>
          <p:nvPr/>
        </p:nvSpPr>
        <p:spPr bwMode="auto">
          <a:xfrm>
            <a:off x="2195513" y="4218856"/>
            <a:ext cx="5286375" cy="72231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a:defRPr/>
            </a:pPr>
            <a:r>
              <a:rPr lang="es-EC" sz="1400" b="1" dirty="0">
                <a:solidFill>
                  <a:schemeClr val="tx1"/>
                </a:solidFill>
                <a:ea typeface="Calibri" pitchFamily="34" charset="0"/>
                <a:cs typeface="Arial" pitchFamily="34" charset="0"/>
              </a:rPr>
              <a:t>Previa a la </a:t>
            </a:r>
            <a:r>
              <a:rPr lang="es-EC" sz="1400" b="1" dirty="0" smtClean="0">
                <a:solidFill>
                  <a:schemeClr val="tx1"/>
                </a:solidFill>
                <a:ea typeface="Calibri" pitchFamily="34" charset="0"/>
                <a:cs typeface="Arial" pitchFamily="34" charset="0"/>
              </a:rPr>
              <a:t>obtenci</a:t>
            </a:r>
            <a:r>
              <a:rPr lang="es-EC" sz="1400" b="1" dirty="0">
                <a:solidFill>
                  <a:schemeClr val="tx1"/>
                </a:solidFill>
                <a:latin typeface="Calibri"/>
                <a:ea typeface="Calibri" pitchFamily="34" charset="0"/>
                <a:cs typeface="Arial" pitchFamily="34" charset="0"/>
              </a:rPr>
              <a:t>ó</a:t>
            </a:r>
            <a:r>
              <a:rPr lang="es-EC" sz="1400" b="1" dirty="0" smtClean="0">
                <a:solidFill>
                  <a:schemeClr val="tx1"/>
                </a:solidFill>
                <a:ea typeface="Calibri" pitchFamily="34" charset="0"/>
                <a:cs typeface="Arial" pitchFamily="34" charset="0"/>
              </a:rPr>
              <a:t>n </a:t>
            </a:r>
            <a:r>
              <a:rPr lang="es-EC" sz="1400" b="1" dirty="0">
                <a:solidFill>
                  <a:schemeClr val="tx1"/>
                </a:solidFill>
                <a:ea typeface="Calibri" pitchFamily="34" charset="0"/>
                <a:cs typeface="Arial" pitchFamily="34" charset="0"/>
              </a:rPr>
              <a:t>de Grado Acad</a:t>
            </a:r>
            <a:r>
              <a:rPr lang="es-EC" sz="1400" b="1" dirty="0">
                <a:solidFill>
                  <a:schemeClr val="tx1"/>
                </a:solidFill>
                <a:latin typeface="Calibri"/>
                <a:ea typeface="Calibri" pitchFamily="34" charset="0"/>
                <a:cs typeface="Arial" pitchFamily="34" charset="0"/>
              </a:rPr>
              <a:t>é</a:t>
            </a:r>
            <a:r>
              <a:rPr lang="es-EC" sz="1400" b="1" dirty="0">
                <a:solidFill>
                  <a:schemeClr val="tx1"/>
                </a:solidFill>
                <a:ea typeface="Calibri" pitchFamily="34" charset="0"/>
                <a:cs typeface="Arial" pitchFamily="34" charset="0"/>
              </a:rPr>
              <a:t>mico o T</a:t>
            </a:r>
            <a:r>
              <a:rPr lang="es-EC" sz="1400" b="1" dirty="0">
                <a:solidFill>
                  <a:schemeClr val="tx1"/>
                </a:solidFill>
                <a:latin typeface="Calibri"/>
                <a:ea typeface="Calibri" pitchFamily="34" charset="0"/>
                <a:cs typeface="Arial" pitchFamily="34" charset="0"/>
              </a:rPr>
              <a:t>í</a:t>
            </a:r>
            <a:r>
              <a:rPr lang="es-EC" sz="1400" b="1" dirty="0">
                <a:solidFill>
                  <a:schemeClr val="tx1"/>
                </a:solidFill>
                <a:ea typeface="Calibri" pitchFamily="34" charset="0"/>
                <a:cs typeface="Arial" pitchFamily="34" charset="0"/>
              </a:rPr>
              <a:t>tulo de:</a:t>
            </a:r>
          </a:p>
          <a:p>
            <a:pPr algn="ctr">
              <a:defRPr/>
            </a:pPr>
            <a:endParaRPr lang="es-EC" sz="1100" dirty="0">
              <a:solidFill>
                <a:schemeClr val="tx1"/>
              </a:solidFill>
              <a:cs typeface="Arial" pitchFamily="34" charset="0"/>
            </a:endParaRPr>
          </a:p>
          <a:p>
            <a:pPr algn="ctr" eaLnBrk="0" hangingPunct="0">
              <a:defRPr/>
            </a:pPr>
            <a:r>
              <a:rPr lang="es-EC" sz="1600" b="1" dirty="0" smtClean="0">
                <a:solidFill>
                  <a:schemeClr val="tx1"/>
                </a:solidFill>
                <a:ea typeface="Calibri" pitchFamily="34" charset="0"/>
                <a:cs typeface="Arial" pitchFamily="34" charset="0"/>
              </a:rPr>
              <a:t>INGENIERO MECÁNICO</a:t>
            </a:r>
            <a:endParaRPr lang="es-EC" dirty="0">
              <a:solidFill>
                <a:schemeClr val="tx1"/>
              </a:solidFill>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2804"/>
            <a:ext cx="3096344" cy="79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C" b="0" i="0" dirty="0">
                <a:effectLst/>
              </a:rPr>
              <a:t>Etapas del proceso de gasificación</a:t>
            </a:r>
          </a:p>
        </p:txBody>
      </p:sp>
      <p:sp>
        <p:nvSpPr>
          <p:cNvPr id="3" name="2 Marcador de contenido"/>
          <p:cNvSpPr>
            <a:spLocks noGrp="1"/>
          </p:cNvSpPr>
          <p:nvPr>
            <p:ph idx="1"/>
          </p:nvPr>
        </p:nvSpPr>
        <p:spPr>
          <a:xfrm>
            <a:off x="3635896" y="980728"/>
            <a:ext cx="5184576" cy="4525963"/>
          </a:xfrm>
        </p:spPr>
        <p:txBody>
          <a:bodyPr/>
          <a:lstStyle/>
          <a:p>
            <a:pPr marL="0" indent="0">
              <a:buNone/>
            </a:pPr>
            <a:r>
              <a:rPr lang="es-EC" sz="1000" dirty="0">
                <a:solidFill>
                  <a:schemeClr val="tx1"/>
                </a:solidFill>
              </a:rPr>
              <a:t>El proceso de gasificación consta principalmente de cuatro etapas: </a:t>
            </a:r>
            <a:r>
              <a:rPr lang="es-EC" sz="1000" b="1" dirty="0">
                <a:solidFill>
                  <a:schemeClr val="tx1"/>
                </a:solidFill>
              </a:rPr>
              <a:t>secado, pirolisis, combustión y reducción</a:t>
            </a:r>
            <a:r>
              <a:rPr lang="es-EC" sz="1000" dirty="0">
                <a:solidFill>
                  <a:schemeClr val="tx1"/>
                </a:solidFill>
              </a:rPr>
              <a:t>, que se muestran en la </a:t>
            </a:r>
            <a:r>
              <a:rPr lang="es-EC" sz="1000" b="1" dirty="0" smtClean="0">
                <a:solidFill>
                  <a:schemeClr val="tx1"/>
                </a:solidFill>
              </a:rPr>
              <a:t>figura</a:t>
            </a:r>
            <a:r>
              <a:rPr lang="es-EC" sz="1000" dirty="0" smtClean="0">
                <a:solidFill>
                  <a:schemeClr val="tx1"/>
                </a:solidFill>
              </a:rPr>
              <a:t>.</a:t>
            </a:r>
          </a:p>
          <a:p>
            <a:pPr marL="0" indent="0">
              <a:buNone/>
            </a:pPr>
            <a:r>
              <a:rPr lang="es-EC" sz="1000" dirty="0" smtClean="0">
                <a:solidFill>
                  <a:schemeClr val="tx1"/>
                </a:solidFill>
              </a:rPr>
              <a:t>A </a:t>
            </a:r>
            <a:r>
              <a:rPr lang="es-EC" sz="1000" dirty="0">
                <a:solidFill>
                  <a:schemeClr val="tx1"/>
                </a:solidFill>
              </a:rPr>
              <a:t>continuación se describe de manera general el proceso que se lleva a cabo en cada etapa:</a:t>
            </a:r>
          </a:p>
          <a:p>
            <a:pPr marL="0" indent="0">
              <a:buNone/>
            </a:pPr>
            <a:r>
              <a:rPr lang="es-EC" sz="1000" b="1" dirty="0" smtClean="0">
                <a:solidFill>
                  <a:schemeClr val="tx1"/>
                </a:solidFill>
              </a:rPr>
              <a:t>Secado</a:t>
            </a:r>
            <a:endParaRPr lang="es-EC" sz="1000" b="1" dirty="0">
              <a:solidFill>
                <a:schemeClr val="tx1"/>
              </a:solidFill>
            </a:endParaRPr>
          </a:p>
          <a:p>
            <a:r>
              <a:rPr lang="es-EC" sz="1000" dirty="0">
                <a:solidFill>
                  <a:schemeClr val="tx1"/>
                </a:solidFill>
              </a:rPr>
              <a:t>La biomasa que se encuentra en la parte superior del reactor (lecho fijo), o que acaba de ingresar al reactor desde la tolva de alimentación (lecho fluido), se calienta y se seca, evaporando parte de la humedad contenida en ella utilizando el calor producido por las reacciones de combustión. Para la producción de un gas combustible con un valor calorífico </a:t>
            </a:r>
            <a:r>
              <a:rPr lang="es-EC" sz="1000" dirty="0" smtClean="0">
                <a:solidFill>
                  <a:schemeClr val="tx1"/>
                </a:solidFill>
              </a:rPr>
              <a:t>aceptable. </a:t>
            </a:r>
          </a:p>
          <a:p>
            <a:pPr marL="0" indent="0">
              <a:buNone/>
            </a:pPr>
            <a:r>
              <a:rPr lang="es-EC" sz="1000" b="1" dirty="0" smtClean="0">
                <a:solidFill>
                  <a:schemeClr val="tx1"/>
                </a:solidFill>
              </a:rPr>
              <a:t>Pirolisis</a:t>
            </a:r>
            <a:endParaRPr lang="es-EC" sz="1000" dirty="0">
              <a:solidFill>
                <a:schemeClr val="tx1"/>
              </a:solidFill>
            </a:endParaRPr>
          </a:p>
          <a:p>
            <a:r>
              <a:rPr lang="es-EC" sz="1000" dirty="0" smtClean="0">
                <a:solidFill>
                  <a:schemeClr val="tx1"/>
                </a:solidFill>
              </a:rPr>
              <a:t>Es </a:t>
            </a:r>
            <a:r>
              <a:rPr lang="es-EC" sz="1000" dirty="0">
                <a:solidFill>
                  <a:schemeClr val="tx1"/>
                </a:solidFill>
              </a:rPr>
              <a:t>un proceso de descomposición térmica sin casi presencia de oxígeno que ocurre entre </a:t>
            </a:r>
            <a:r>
              <a:rPr lang="es-EC" sz="1000" dirty="0" smtClean="0">
                <a:solidFill>
                  <a:schemeClr val="tx1"/>
                </a:solidFill>
              </a:rPr>
              <a:t>500 </a:t>
            </a:r>
            <a:r>
              <a:rPr lang="es-EC" sz="1000" dirty="0">
                <a:solidFill>
                  <a:schemeClr val="tx1"/>
                </a:solidFill>
              </a:rPr>
              <a:t>y 7</a:t>
            </a:r>
            <a:r>
              <a:rPr lang="es-EC" sz="1000" dirty="0" smtClean="0">
                <a:solidFill>
                  <a:schemeClr val="tx1"/>
                </a:solidFill>
              </a:rPr>
              <a:t>00 </a:t>
            </a:r>
            <a:r>
              <a:rPr lang="es-EC" sz="1000" dirty="0" err="1">
                <a:solidFill>
                  <a:schemeClr val="tx1"/>
                </a:solidFill>
              </a:rPr>
              <a:t>ºC</a:t>
            </a:r>
            <a:r>
              <a:rPr lang="es-EC" sz="1000" dirty="0">
                <a:solidFill>
                  <a:schemeClr val="tx1"/>
                </a:solidFill>
              </a:rPr>
              <a:t>. En esta etapa se desprenden los gases combustibles más volátiles, algunos de los cuales no se queman por la ausencia de oxígeno y se convierten en alquitranes</a:t>
            </a:r>
            <a:r>
              <a:rPr lang="es-EC" sz="1000" dirty="0" smtClean="0">
                <a:solidFill>
                  <a:schemeClr val="tx1"/>
                </a:solidFill>
              </a:rPr>
              <a:t>. </a:t>
            </a:r>
            <a:r>
              <a:rPr lang="es-EC" sz="1000" dirty="0">
                <a:solidFill>
                  <a:schemeClr val="tx1"/>
                </a:solidFill>
              </a:rPr>
              <a:t>Entre los gases producidos, los más importantes son: vapor de agua, CO</a:t>
            </a:r>
            <a:r>
              <a:rPr lang="es-EC" sz="1000" baseline="-25000" dirty="0">
                <a:solidFill>
                  <a:schemeClr val="tx1"/>
                </a:solidFill>
              </a:rPr>
              <a:t>2</a:t>
            </a:r>
            <a:r>
              <a:rPr lang="es-EC" sz="1000" dirty="0">
                <a:solidFill>
                  <a:schemeClr val="tx1"/>
                </a:solidFill>
              </a:rPr>
              <a:t>, H</a:t>
            </a:r>
            <a:r>
              <a:rPr lang="es-EC" sz="1000" baseline="-25000" dirty="0">
                <a:solidFill>
                  <a:schemeClr val="tx1"/>
                </a:solidFill>
              </a:rPr>
              <a:t>2</a:t>
            </a:r>
            <a:r>
              <a:rPr lang="es-EC" sz="1000" dirty="0">
                <a:solidFill>
                  <a:schemeClr val="tx1"/>
                </a:solidFill>
              </a:rPr>
              <a:t>, CO e </a:t>
            </a:r>
            <a:r>
              <a:rPr lang="es-EC" sz="1000" dirty="0" smtClean="0">
                <a:solidFill>
                  <a:schemeClr val="tx1"/>
                </a:solidFill>
              </a:rPr>
              <a:t>hidrocarburos. </a:t>
            </a:r>
            <a:endParaRPr lang="es-EC" sz="1000" dirty="0">
              <a:solidFill>
                <a:schemeClr val="tx1"/>
              </a:solidFill>
            </a:endParaRPr>
          </a:p>
          <a:p>
            <a:pPr marL="0" indent="0">
              <a:buNone/>
            </a:pPr>
            <a:r>
              <a:rPr lang="es-EC" sz="1000" b="1" dirty="0">
                <a:solidFill>
                  <a:schemeClr val="tx1"/>
                </a:solidFill>
              </a:rPr>
              <a:t>Oxidación </a:t>
            </a:r>
            <a:r>
              <a:rPr lang="es-EC" sz="1000" b="1" dirty="0" smtClean="0">
                <a:solidFill>
                  <a:schemeClr val="tx1"/>
                </a:solidFill>
              </a:rPr>
              <a:t>o combustión</a:t>
            </a:r>
            <a:endParaRPr lang="es-EC" sz="1000" b="1" dirty="0">
              <a:solidFill>
                <a:schemeClr val="tx1"/>
              </a:solidFill>
            </a:endParaRPr>
          </a:p>
          <a:p>
            <a:r>
              <a:rPr lang="es-EC" sz="1000" dirty="0">
                <a:solidFill>
                  <a:schemeClr val="tx1"/>
                </a:solidFill>
              </a:rPr>
              <a:t>En esta zona, una parte del residuo carbonoso (</a:t>
            </a:r>
            <a:r>
              <a:rPr lang="es-EC" sz="1000" dirty="0" err="1">
                <a:solidFill>
                  <a:schemeClr val="tx1"/>
                </a:solidFill>
              </a:rPr>
              <a:t>char</a:t>
            </a:r>
            <a:r>
              <a:rPr lang="es-EC" sz="1000" dirty="0">
                <a:solidFill>
                  <a:schemeClr val="tx1"/>
                </a:solidFill>
              </a:rPr>
              <a:t>) se mezcla con el agente </a:t>
            </a:r>
            <a:r>
              <a:rPr lang="es-EC" sz="1000" dirty="0" err="1">
                <a:solidFill>
                  <a:schemeClr val="tx1"/>
                </a:solidFill>
              </a:rPr>
              <a:t>gasificante</a:t>
            </a:r>
            <a:r>
              <a:rPr lang="es-EC" sz="1000" dirty="0">
                <a:solidFill>
                  <a:schemeClr val="tx1"/>
                </a:solidFill>
              </a:rPr>
              <a:t>. </a:t>
            </a:r>
            <a:r>
              <a:rPr lang="es-EC" sz="1000" dirty="0" smtClean="0">
                <a:solidFill>
                  <a:schemeClr val="tx1"/>
                </a:solidFill>
              </a:rPr>
              <a:t>Se </a:t>
            </a:r>
            <a:r>
              <a:rPr lang="es-EC" sz="1000" dirty="0">
                <a:solidFill>
                  <a:schemeClr val="tx1"/>
                </a:solidFill>
              </a:rPr>
              <a:t>mantiene la temperatura entre 600 </a:t>
            </a:r>
            <a:r>
              <a:rPr lang="es-EC" sz="1000" dirty="0" err="1">
                <a:solidFill>
                  <a:schemeClr val="tx1"/>
                </a:solidFill>
              </a:rPr>
              <a:t>ºC</a:t>
            </a:r>
            <a:r>
              <a:rPr lang="es-EC" sz="1000" dirty="0">
                <a:solidFill>
                  <a:schemeClr val="tx1"/>
                </a:solidFill>
              </a:rPr>
              <a:t> y 1.400 </a:t>
            </a:r>
            <a:r>
              <a:rPr lang="es-EC" sz="1000" dirty="0" err="1">
                <a:solidFill>
                  <a:schemeClr val="tx1"/>
                </a:solidFill>
              </a:rPr>
              <a:t>ºC</a:t>
            </a:r>
            <a:r>
              <a:rPr lang="es-EC" sz="1000" dirty="0">
                <a:solidFill>
                  <a:schemeClr val="tx1"/>
                </a:solidFill>
              </a:rPr>
              <a:t>. Debido a que la cantidad de aire introducida es inferior a la </a:t>
            </a:r>
            <a:r>
              <a:rPr lang="es-EC" sz="1000" dirty="0" err="1">
                <a:solidFill>
                  <a:schemeClr val="tx1"/>
                </a:solidFill>
              </a:rPr>
              <a:t>estequiometricamente</a:t>
            </a:r>
            <a:r>
              <a:rPr lang="es-EC" sz="1000" dirty="0">
                <a:solidFill>
                  <a:schemeClr val="tx1"/>
                </a:solidFill>
              </a:rPr>
              <a:t> requerida para una combustión completa, (por lo tanto el oxigeno es el reactivo límite) se produce una combustión </a:t>
            </a:r>
            <a:r>
              <a:rPr lang="es-EC" sz="1000" dirty="0" smtClean="0">
                <a:solidFill>
                  <a:schemeClr val="tx1"/>
                </a:solidFill>
              </a:rPr>
              <a:t>incompleta. </a:t>
            </a:r>
          </a:p>
          <a:p>
            <a:pPr marL="0" indent="0">
              <a:buNone/>
            </a:pPr>
            <a:r>
              <a:rPr lang="es-EC" sz="1000" b="1" dirty="0" smtClean="0">
                <a:solidFill>
                  <a:schemeClr val="tx1"/>
                </a:solidFill>
              </a:rPr>
              <a:t>Reducción </a:t>
            </a:r>
            <a:r>
              <a:rPr lang="es-EC" sz="1000" b="1" dirty="0">
                <a:solidFill>
                  <a:schemeClr val="tx1"/>
                </a:solidFill>
              </a:rPr>
              <a:t>- Gasificación del residuo </a:t>
            </a:r>
            <a:r>
              <a:rPr lang="es-EC" sz="1000" b="1" dirty="0" smtClean="0">
                <a:solidFill>
                  <a:schemeClr val="tx1"/>
                </a:solidFill>
              </a:rPr>
              <a:t>carbonoso</a:t>
            </a:r>
            <a:endParaRPr lang="es-EC" sz="1000" b="1" dirty="0">
              <a:solidFill>
                <a:schemeClr val="tx1"/>
              </a:solidFill>
            </a:endParaRPr>
          </a:p>
          <a:p>
            <a:r>
              <a:rPr lang="es-EC" sz="1000" dirty="0">
                <a:solidFill>
                  <a:schemeClr val="tx1"/>
                </a:solidFill>
              </a:rPr>
              <a:t>Esta etapa se lleva a produce después de la </a:t>
            </a:r>
            <a:r>
              <a:rPr lang="es-EC" sz="1000" dirty="0" err="1">
                <a:solidFill>
                  <a:schemeClr val="tx1"/>
                </a:solidFill>
              </a:rPr>
              <a:t>pirólisis</a:t>
            </a:r>
            <a:r>
              <a:rPr lang="es-EC" sz="1000" dirty="0">
                <a:solidFill>
                  <a:schemeClr val="tx1"/>
                </a:solidFill>
              </a:rPr>
              <a:t> y las reacciones correspondientes se llevan a cabo en paralelo con la etapa de combustión, aunque el calor y los productos de la combustión (como el CO</a:t>
            </a:r>
            <a:r>
              <a:rPr lang="es-EC" sz="1000" baseline="-25000" dirty="0">
                <a:solidFill>
                  <a:schemeClr val="tx1"/>
                </a:solidFill>
              </a:rPr>
              <a:t>2</a:t>
            </a:r>
            <a:r>
              <a:rPr lang="es-EC" sz="1000" dirty="0">
                <a:solidFill>
                  <a:schemeClr val="tx1"/>
                </a:solidFill>
              </a:rPr>
              <a:t> y el H</a:t>
            </a:r>
            <a:r>
              <a:rPr lang="es-EC" sz="1000" baseline="-25000" dirty="0">
                <a:solidFill>
                  <a:schemeClr val="tx1"/>
                </a:solidFill>
              </a:rPr>
              <a:t>2</a:t>
            </a:r>
            <a:r>
              <a:rPr lang="es-EC" sz="1000" dirty="0">
                <a:solidFill>
                  <a:schemeClr val="tx1"/>
                </a:solidFill>
              </a:rPr>
              <a:t>O) son requeridos en esta etapa. La reducción es la más compleja de todas las etapas, envuelve reacciones químicas entre HC, H</a:t>
            </a:r>
            <a:r>
              <a:rPr lang="es-EC" sz="1000" baseline="-25000" dirty="0">
                <a:solidFill>
                  <a:schemeClr val="tx1"/>
                </a:solidFill>
              </a:rPr>
              <a:t>2</a:t>
            </a:r>
            <a:r>
              <a:rPr lang="es-EC" sz="1000" dirty="0">
                <a:solidFill>
                  <a:schemeClr val="tx1"/>
                </a:solidFill>
              </a:rPr>
              <a:t>O, CO</a:t>
            </a:r>
            <a:r>
              <a:rPr lang="es-EC" sz="1000" baseline="-25000" dirty="0">
                <a:solidFill>
                  <a:schemeClr val="tx1"/>
                </a:solidFill>
              </a:rPr>
              <a:t>2</a:t>
            </a:r>
            <a:r>
              <a:rPr lang="es-EC" sz="1000" dirty="0">
                <a:solidFill>
                  <a:schemeClr val="tx1"/>
                </a:solidFill>
              </a:rPr>
              <a:t>, O</a:t>
            </a:r>
            <a:r>
              <a:rPr lang="es-EC" sz="1000" baseline="-25000" dirty="0">
                <a:solidFill>
                  <a:schemeClr val="tx1"/>
                </a:solidFill>
              </a:rPr>
              <a:t>2</a:t>
            </a:r>
            <a:r>
              <a:rPr lang="es-EC" sz="1000" dirty="0">
                <a:solidFill>
                  <a:schemeClr val="tx1"/>
                </a:solidFill>
              </a:rPr>
              <a:t> y H</a:t>
            </a:r>
            <a:r>
              <a:rPr lang="es-EC" sz="1000" baseline="-25000" dirty="0">
                <a:solidFill>
                  <a:schemeClr val="tx1"/>
                </a:solidFill>
              </a:rPr>
              <a:t>2</a:t>
            </a:r>
            <a:r>
              <a:rPr lang="es-EC" sz="1000" dirty="0">
                <a:solidFill>
                  <a:schemeClr val="tx1"/>
                </a:solidFill>
              </a:rPr>
              <a:t>, así como entre los gases desprendidos. De todas estas reacciones, las de gasificación del residuo carbonoso producido son las más importantes.</a:t>
            </a:r>
          </a:p>
          <a:p>
            <a:pPr marL="0" indent="0">
              <a:buNone/>
            </a:pPr>
            <a:endParaRPr lang="es-EC" dirty="0"/>
          </a:p>
        </p:txBody>
      </p:sp>
      <p:pic>
        <p:nvPicPr>
          <p:cNvPr id="18434" name="Picture 2" descr="http://www.sostaqua.com/_usr/_cache/319_440x440_0_0.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323528" y="1340768"/>
            <a:ext cx="3053139"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06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29600" cy="1143000"/>
          </a:xfrm>
        </p:spPr>
        <p:txBody>
          <a:bodyPr/>
          <a:lstStyle/>
          <a:p>
            <a:r>
              <a:rPr lang="es-EC" sz="2000" dirty="0" smtClean="0"/>
              <a:t>Como se escoge el tipo de </a:t>
            </a:r>
            <a:r>
              <a:rPr lang="es-EC" sz="2000" dirty="0" err="1" smtClean="0"/>
              <a:t>gaificador</a:t>
            </a:r>
            <a:r>
              <a:rPr lang="es-EC" sz="2000" dirty="0" smtClean="0"/>
              <a:t> para este proceso</a:t>
            </a:r>
            <a:endParaRPr lang="es-EC" sz="2000" dirty="0"/>
          </a:p>
        </p:txBody>
      </p:sp>
      <p:sp>
        <p:nvSpPr>
          <p:cNvPr id="3" name="2 Marcador de contenido"/>
          <p:cNvSpPr>
            <a:spLocks noGrp="1"/>
          </p:cNvSpPr>
          <p:nvPr>
            <p:ph idx="1"/>
          </p:nvPr>
        </p:nvSpPr>
        <p:spPr/>
        <p:txBody>
          <a:bodyPr/>
          <a:lstStyle/>
          <a:p>
            <a:pPr algn="just"/>
            <a:r>
              <a:rPr lang="es-EC" dirty="0">
                <a:solidFill>
                  <a:schemeClr val="tx1"/>
                </a:solidFill>
              </a:rPr>
              <a:t>El tipo de reactores que normalmente se utilizan para estos procesos son variados </a:t>
            </a:r>
            <a:r>
              <a:rPr lang="es-EC" dirty="0" smtClean="0">
                <a:solidFill>
                  <a:schemeClr val="tx1"/>
                </a:solidFill>
              </a:rPr>
              <a:t>como se indica en la tabla a continuación, </a:t>
            </a:r>
            <a:r>
              <a:rPr lang="es-EC" dirty="0">
                <a:solidFill>
                  <a:schemeClr val="tx1"/>
                </a:solidFill>
              </a:rPr>
              <a:t>y su elección depende de varios factores como pueden ser la granulometría del residuo, la humedad de este, o la calidad del gas a ser obtenido dependiendo de la producción de alquitrán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81398"/>
            <a:ext cx="2232248" cy="54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553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2880" y="5415993"/>
            <a:ext cx="8229600" cy="1143000"/>
          </a:xfrm>
        </p:spPr>
        <p:txBody>
          <a:bodyPr/>
          <a:lstStyle/>
          <a:p>
            <a:pPr algn="ctr"/>
            <a:r>
              <a:rPr lang="es-EC" sz="1400" b="0" dirty="0" smtClean="0">
                <a:solidFill>
                  <a:schemeClr val="tx1"/>
                </a:solidFill>
                <a:effectLst/>
              </a:rPr>
              <a:t> </a:t>
            </a:r>
            <a:r>
              <a:rPr lang="es-EC" sz="1400" b="0" dirty="0">
                <a:solidFill>
                  <a:schemeClr val="tx1"/>
                </a:solidFill>
                <a:effectLst/>
              </a:rPr>
              <a:t>Tipos de reactores.</a:t>
            </a:r>
            <a:r>
              <a:rPr lang="es-EC" sz="1400" dirty="0">
                <a:solidFill>
                  <a:schemeClr val="tx1"/>
                </a:solidFill>
                <a:effectLst/>
              </a:rPr>
              <a:t/>
            </a:r>
            <a:br>
              <a:rPr lang="es-EC" sz="1400" dirty="0">
                <a:solidFill>
                  <a:schemeClr val="tx1"/>
                </a:solidFill>
                <a:effectLst/>
              </a:rPr>
            </a:br>
            <a:r>
              <a:rPr lang="es-EC" sz="1400" dirty="0">
                <a:solidFill>
                  <a:schemeClr val="tx1"/>
                </a:solidFill>
                <a:effectLst/>
              </a:rPr>
              <a:t>Fuente: (Martín, 2008)</a:t>
            </a:r>
            <a:r>
              <a:rPr lang="es-EC" dirty="0">
                <a:effectLst/>
              </a:rPr>
              <a:t/>
            </a:r>
            <a:br>
              <a:rPr lang="es-EC" dirty="0">
                <a:effectLst/>
              </a:rPr>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26630769"/>
              </p:ext>
            </p:extLst>
          </p:nvPr>
        </p:nvGraphicFramePr>
        <p:xfrm>
          <a:off x="827584" y="1412775"/>
          <a:ext cx="7920880" cy="3960440"/>
        </p:xfrm>
        <a:graphic>
          <a:graphicData uri="http://schemas.openxmlformats.org/drawingml/2006/table">
            <a:tbl>
              <a:tblPr firstRow="1" firstCol="1" bandRow="1">
                <a:tableStyleId>{21E4AEA4-8DFA-4A89-87EB-49C32662AFE0}</a:tableStyleId>
              </a:tblPr>
              <a:tblGrid>
                <a:gridCol w="3938406"/>
                <a:gridCol w="3982474"/>
              </a:tblGrid>
              <a:tr h="413548">
                <a:tc>
                  <a:txBody>
                    <a:bodyPr/>
                    <a:lstStyle/>
                    <a:p>
                      <a:pPr algn="ctr">
                        <a:lnSpc>
                          <a:spcPct val="200000"/>
                        </a:lnSpc>
                        <a:spcAft>
                          <a:spcPts val="0"/>
                        </a:spcAft>
                      </a:pPr>
                      <a:r>
                        <a:rPr lang="es-EC" sz="1200" dirty="0">
                          <a:effectLst/>
                        </a:rPr>
                        <a:t>Lechos Fijos</a:t>
                      </a:r>
                      <a:endParaRPr lang="es-EC" sz="1200" dirty="0">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Lechos Fluidizados</a:t>
                      </a:r>
                      <a:endParaRPr lang="es-EC" sz="1200">
                        <a:effectLst/>
                        <a:latin typeface="Times New Roman"/>
                        <a:ea typeface="Times New Roman"/>
                      </a:endParaRPr>
                    </a:p>
                  </a:txBody>
                  <a:tcPr marL="68580" marR="68580" marT="0" marB="0"/>
                </a:tc>
              </a:tr>
              <a:tr h="383457">
                <a:tc>
                  <a:txBody>
                    <a:bodyPr/>
                    <a:lstStyle/>
                    <a:p>
                      <a:pPr marL="342900" lvl="0" indent="-342900" algn="ctr">
                        <a:lnSpc>
                          <a:spcPct val="200000"/>
                        </a:lnSpc>
                        <a:spcAft>
                          <a:spcPts val="0"/>
                        </a:spcAft>
                        <a:buFont typeface="Symbol"/>
                        <a:buChar char=""/>
                      </a:pPr>
                      <a:r>
                        <a:rPr lang="es-EC" sz="1100">
                          <a:effectLst/>
                        </a:rPr>
                        <a:t>Up-Draft</a:t>
                      </a:r>
                      <a:endParaRPr lang="es-EC" sz="1100">
                        <a:effectLst/>
                        <a:latin typeface="Calibri"/>
                        <a:ea typeface="Times New Roman"/>
                        <a:cs typeface="Times New Roman"/>
                      </a:endParaRPr>
                    </a:p>
                  </a:txBody>
                  <a:tcPr marL="68580" marR="68580" marT="0" marB="0"/>
                </a:tc>
                <a:tc>
                  <a:txBody>
                    <a:bodyPr/>
                    <a:lstStyle/>
                    <a:p>
                      <a:pPr marL="342900" lvl="0" indent="-342900" algn="ctr">
                        <a:lnSpc>
                          <a:spcPct val="200000"/>
                        </a:lnSpc>
                        <a:spcAft>
                          <a:spcPts val="1000"/>
                        </a:spcAft>
                        <a:buFont typeface="Symbol"/>
                        <a:buChar char=""/>
                      </a:pPr>
                      <a:r>
                        <a:rPr lang="es-EC" sz="1100">
                          <a:effectLst/>
                        </a:rPr>
                        <a:t>Burbujeante</a:t>
                      </a:r>
                      <a:endParaRPr lang="es-EC" sz="1100">
                        <a:effectLst/>
                        <a:latin typeface="Calibri"/>
                        <a:ea typeface="Times New Roman"/>
                        <a:cs typeface="Times New Roman"/>
                      </a:endParaRPr>
                    </a:p>
                  </a:txBody>
                  <a:tcPr marL="68580" marR="68580" marT="0" marB="0"/>
                </a:tc>
              </a:tr>
              <a:tr h="1389989">
                <a:tc>
                  <a:txBody>
                    <a:bodyPr/>
                    <a:lstStyle/>
                    <a:p>
                      <a:pPr algn="ctr">
                        <a:lnSpc>
                          <a:spcPct val="200000"/>
                        </a:lnSpc>
                        <a:spcAft>
                          <a:spcPts val="0"/>
                        </a:spcAft>
                      </a:pPr>
                      <a:r>
                        <a:rPr lang="es-EC" sz="1200">
                          <a:effectLst/>
                        </a:rPr>
                        <a:t>Alta eficiencia</a:t>
                      </a:r>
                    </a:p>
                    <a:p>
                      <a:pPr algn="ctr">
                        <a:lnSpc>
                          <a:spcPct val="200000"/>
                        </a:lnSpc>
                        <a:spcAft>
                          <a:spcPts val="0"/>
                        </a:spcAft>
                      </a:pPr>
                      <a:r>
                        <a:rPr lang="es-EC" sz="1200">
                          <a:effectLst/>
                        </a:rPr>
                        <a:t>Mucho alquitrán en el gas</a:t>
                      </a:r>
                      <a:endParaRPr lang="es-EC" sz="1200">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Buen control de temperatura</a:t>
                      </a:r>
                    </a:p>
                    <a:p>
                      <a:pPr algn="ctr">
                        <a:lnSpc>
                          <a:spcPct val="200000"/>
                        </a:lnSpc>
                        <a:spcAft>
                          <a:spcPts val="0"/>
                        </a:spcAft>
                      </a:pPr>
                      <a:r>
                        <a:rPr lang="es-EC" sz="1200">
                          <a:effectLst/>
                        </a:rPr>
                        <a:t>Fácil escalado</a:t>
                      </a:r>
                    </a:p>
                    <a:p>
                      <a:pPr algn="ctr">
                        <a:lnSpc>
                          <a:spcPct val="200000"/>
                        </a:lnSpc>
                        <a:spcAft>
                          <a:spcPts val="0"/>
                        </a:spcAft>
                      </a:pPr>
                      <a:r>
                        <a:rPr lang="es-EC" sz="1200">
                          <a:effectLst/>
                        </a:rPr>
                        <a:t>Alta capacidad</a:t>
                      </a:r>
                      <a:endParaRPr lang="es-EC" sz="1200">
                        <a:effectLst/>
                        <a:latin typeface="Times New Roman"/>
                        <a:ea typeface="Times New Roman"/>
                      </a:endParaRPr>
                    </a:p>
                  </a:txBody>
                  <a:tcPr marL="68580" marR="68580" marT="0" marB="0"/>
                </a:tc>
              </a:tr>
              <a:tr h="383457">
                <a:tc>
                  <a:txBody>
                    <a:bodyPr/>
                    <a:lstStyle/>
                    <a:p>
                      <a:pPr marL="342900" lvl="0" indent="-342900" algn="ctr">
                        <a:lnSpc>
                          <a:spcPct val="200000"/>
                        </a:lnSpc>
                        <a:spcAft>
                          <a:spcPts val="0"/>
                        </a:spcAft>
                        <a:buFont typeface="Symbol"/>
                        <a:buChar char=""/>
                      </a:pPr>
                      <a:r>
                        <a:rPr lang="es-EC" sz="1100">
                          <a:effectLst/>
                        </a:rPr>
                        <a:t>Down-Draft</a:t>
                      </a:r>
                      <a:endParaRPr lang="es-EC" sz="1100">
                        <a:effectLst/>
                        <a:latin typeface="Calibri"/>
                        <a:ea typeface="Times New Roman"/>
                        <a:cs typeface="Times New Roman"/>
                      </a:endParaRPr>
                    </a:p>
                  </a:txBody>
                  <a:tcPr marL="68580" marR="68580" marT="0" marB="0"/>
                </a:tc>
                <a:tc>
                  <a:txBody>
                    <a:bodyPr/>
                    <a:lstStyle/>
                    <a:p>
                      <a:pPr marL="342900" lvl="0" indent="-342900" algn="ctr">
                        <a:lnSpc>
                          <a:spcPct val="200000"/>
                        </a:lnSpc>
                        <a:spcAft>
                          <a:spcPts val="1000"/>
                        </a:spcAft>
                        <a:buFont typeface="Symbol"/>
                        <a:buChar char=""/>
                      </a:pPr>
                      <a:r>
                        <a:rPr lang="es-EC" sz="1100">
                          <a:effectLst/>
                        </a:rPr>
                        <a:t>Circulante</a:t>
                      </a:r>
                      <a:endParaRPr lang="es-EC" sz="1100">
                        <a:effectLst/>
                        <a:latin typeface="Calibri"/>
                        <a:ea typeface="Times New Roman"/>
                        <a:cs typeface="Times New Roman"/>
                      </a:endParaRPr>
                    </a:p>
                  </a:txBody>
                  <a:tcPr marL="68580" marR="68580" marT="0" marB="0"/>
                </a:tc>
              </a:tr>
              <a:tr h="1389989">
                <a:tc>
                  <a:txBody>
                    <a:bodyPr/>
                    <a:lstStyle/>
                    <a:p>
                      <a:pPr algn="ctr">
                        <a:lnSpc>
                          <a:spcPct val="200000"/>
                        </a:lnSpc>
                        <a:spcAft>
                          <a:spcPts val="0"/>
                        </a:spcAft>
                      </a:pPr>
                      <a:r>
                        <a:rPr lang="es-EC" sz="1200">
                          <a:effectLst/>
                        </a:rPr>
                        <a:t>Poco alquitrán en el gas</a:t>
                      </a:r>
                    </a:p>
                    <a:p>
                      <a:pPr algn="ctr">
                        <a:lnSpc>
                          <a:spcPct val="200000"/>
                        </a:lnSpc>
                        <a:spcAft>
                          <a:spcPts val="0"/>
                        </a:spcAft>
                      </a:pPr>
                      <a:r>
                        <a:rPr lang="es-EC" sz="1200">
                          <a:effectLst/>
                        </a:rPr>
                        <a:t>Difícil escalado</a:t>
                      </a:r>
                      <a:endParaRPr lang="es-EC" sz="1200">
                        <a:effectLst/>
                        <a:latin typeface="Times New Roman"/>
                        <a:ea typeface="Times New Roman"/>
                      </a:endParaRPr>
                    </a:p>
                  </a:txBody>
                  <a:tcPr marL="68580" marR="68580" marT="0" marB="0"/>
                </a:tc>
                <a:tc>
                  <a:txBody>
                    <a:bodyPr/>
                    <a:lstStyle/>
                    <a:p>
                      <a:pPr algn="ctr">
                        <a:lnSpc>
                          <a:spcPct val="200000"/>
                        </a:lnSpc>
                        <a:spcAft>
                          <a:spcPts val="0"/>
                        </a:spcAft>
                      </a:pPr>
                      <a:r>
                        <a:rPr lang="es-EC" sz="1200" dirty="0">
                          <a:effectLst/>
                        </a:rPr>
                        <a:t>Alta temperatura del gas</a:t>
                      </a:r>
                    </a:p>
                    <a:p>
                      <a:pPr algn="ctr">
                        <a:lnSpc>
                          <a:spcPct val="200000"/>
                        </a:lnSpc>
                        <a:spcAft>
                          <a:spcPts val="0"/>
                        </a:spcAft>
                      </a:pPr>
                      <a:r>
                        <a:rPr lang="es-EC" sz="1200" dirty="0">
                          <a:effectLst/>
                        </a:rPr>
                        <a:t>Poco alquitrán</a:t>
                      </a:r>
                    </a:p>
                    <a:p>
                      <a:pPr algn="ctr">
                        <a:lnSpc>
                          <a:spcPct val="200000"/>
                        </a:lnSpc>
                        <a:spcAft>
                          <a:spcPts val="0"/>
                        </a:spcAft>
                      </a:pPr>
                      <a:r>
                        <a:rPr lang="es-EC" sz="1200" dirty="0">
                          <a:effectLst/>
                        </a:rPr>
                        <a:t>Materiales caros</a:t>
                      </a:r>
                      <a:endParaRPr lang="es-EC" sz="1200" dirty="0">
                        <a:effectLst/>
                        <a:latin typeface="Times New Roman"/>
                        <a:ea typeface="Times New Roman"/>
                      </a:endParaRPr>
                    </a:p>
                  </a:txBody>
                  <a:tcPr marL="68580" marR="68580" marT="0" marB="0"/>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81398"/>
            <a:ext cx="2232248" cy="54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73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dirty="0" smtClean="0"/>
              <a:t>Por qué buscar obtener alquitranes</a:t>
            </a:r>
            <a:endParaRPr lang="es-EC" dirty="0"/>
          </a:p>
        </p:txBody>
      </p:sp>
      <p:sp>
        <p:nvSpPr>
          <p:cNvPr id="3" name="2 Marcador de contenido"/>
          <p:cNvSpPr>
            <a:spLocks noGrp="1"/>
          </p:cNvSpPr>
          <p:nvPr>
            <p:ph idx="1"/>
          </p:nvPr>
        </p:nvSpPr>
        <p:spPr>
          <a:xfrm>
            <a:off x="2915816" y="985998"/>
            <a:ext cx="5709320" cy="4525963"/>
          </a:xfrm>
        </p:spPr>
        <p:txBody>
          <a:bodyPr/>
          <a:lstStyle/>
          <a:p>
            <a:r>
              <a:rPr lang="es-EC" sz="1100" dirty="0">
                <a:solidFill>
                  <a:schemeClr val="tx2"/>
                </a:solidFill>
              </a:rPr>
              <a:t>El alquitrán es un componente vital de la primera fase de </a:t>
            </a:r>
            <a:r>
              <a:rPr lang="es-EC" sz="1100" dirty="0" smtClean="0">
                <a:solidFill>
                  <a:schemeClr val="tx2"/>
                </a:solidFill>
              </a:rPr>
              <a:t>sellados </a:t>
            </a:r>
            <a:r>
              <a:rPr lang="es-EC" sz="1100" dirty="0">
                <a:solidFill>
                  <a:schemeClr val="tx2"/>
                </a:solidFill>
              </a:rPr>
              <a:t>en </a:t>
            </a:r>
            <a:r>
              <a:rPr lang="es-EC" sz="1100" dirty="0" smtClean="0">
                <a:solidFill>
                  <a:schemeClr val="tx2"/>
                </a:solidFill>
              </a:rPr>
              <a:t>la pavimentación de </a:t>
            </a:r>
            <a:r>
              <a:rPr lang="es-EC" sz="1100" dirty="0">
                <a:solidFill>
                  <a:schemeClr val="tx2"/>
                </a:solidFill>
              </a:rPr>
              <a:t>carreteras. Las calles de Bagdad fueron las primeras en ser pavimentadas con alquitrán en el siglo VIII (</a:t>
            </a:r>
            <a:r>
              <a:rPr lang="es-EC" sz="1100" dirty="0" err="1">
                <a:solidFill>
                  <a:schemeClr val="tx2"/>
                </a:solidFill>
              </a:rPr>
              <a:t>Ajram</a:t>
            </a:r>
            <a:r>
              <a:rPr lang="es-EC" sz="1100" dirty="0">
                <a:solidFill>
                  <a:schemeClr val="tx2"/>
                </a:solidFill>
              </a:rPr>
              <a:t>, 1992). </a:t>
            </a:r>
            <a:endParaRPr lang="es-EC" sz="1100" dirty="0" smtClean="0">
              <a:solidFill>
                <a:schemeClr val="tx2"/>
              </a:solidFill>
            </a:endParaRPr>
          </a:p>
          <a:p>
            <a:r>
              <a:rPr lang="es-EC" sz="1100" dirty="0" smtClean="0">
                <a:solidFill>
                  <a:schemeClr val="tx2"/>
                </a:solidFill>
              </a:rPr>
              <a:t>El </a:t>
            </a:r>
            <a:r>
              <a:rPr lang="es-EC" sz="1100" dirty="0">
                <a:solidFill>
                  <a:schemeClr val="tx2"/>
                </a:solidFill>
              </a:rPr>
              <a:t>alquitrán es también un desinfectante general. </a:t>
            </a:r>
            <a:endParaRPr lang="es-EC" sz="1100" dirty="0" smtClean="0">
              <a:solidFill>
                <a:schemeClr val="tx2"/>
              </a:solidFill>
            </a:endParaRPr>
          </a:p>
          <a:p>
            <a:r>
              <a:rPr lang="es-EC" sz="1100" dirty="0" smtClean="0">
                <a:solidFill>
                  <a:schemeClr val="tx2"/>
                </a:solidFill>
              </a:rPr>
              <a:t>También </a:t>
            </a:r>
            <a:r>
              <a:rPr lang="es-EC" sz="1100" dirty="0">
                <a:solidFill>
                  <a:schemeClr val="tx2"/>
                </a:solidFill>
              </a:rPr>
              <a:t>se utilizó como sello para el techado zóster y para sellar los cascos de los barcos y buques. Durante milenios, alquitranes </a:t>
            </a:r>
            <a:r>
              <a:rPr lang="es-EC" sz="1100" dirty="0" smtClean="0">
                <a:solidFill>
                  <a:schemeClr val="tx2"/>
                </a:solidFill>
              </a:rPr>
              <a:t>se </a:t>
            </a:r>
            <a:r>
              <a:rPr lang="es-EC" sz="1100" dirty="0">
                <a:solidFill>
                  <a:schemeClr val="tx2"/>
                </a:solidFill>
              </a:rPr>
              <a:t>utilizaron para impermeabilizar velas y </a:t>
            </a:r>
            <a:r>
              <a:rPr lang="es-EC" sz="1100" dirty="0" smtClean="0">
                <a:solidFill>
                  <a:schemeClr val="tx2"/>
                </a:solidFill>
              </a:rPr>
              <a:t>botes.</a:t>
            </a:r>
          </a:p>
          <a:p>
            <a:r>
              <a:rPr lang="es-EC" sz="1100" dirty="0" smtClean="0">
                <a:solidFill>
                  <a:schemeClr val="tx2"/>
                </a:solidFill>
              </a:rPr>
              <a:t>Los alquitranes aún </a:t>
            </a:r>
            <a:r>
              <a:rPr lang="es-EC" sz="1100" dirty="0">
                <a:solidFill>
                  <a:schemeClr val="tx2"/>
                </a:solidFill>
              </a:rPr>
              <a:t>se utiliza para sellar los barcos tradicionales de madera y los techos históricos de las iglesias, así como las paredes exteriores de edificios antiguos.</a:t>
            </a:r>
          </a:p>
          <a:p>
            <a:r>
              <a:rPr lang="es-EC" sz="1100" dirty="0">
                <a:solidFill>
                  <a:schemeClr val="tx2"/>
                </a:solidFill>
              </a:rPr>
              <a:t>En </a:t>
            </a:r>
            <a:r>
              <a:rPr lang="es-EC" sz="1100" dirty="0" smtClean="0">
                <a:solidFill>
                  <a:schemeClr val="tx2"/>
                </a:solidFill>
              </a:rPr>
              <a:t>Finlandia los </a:t>
            </a:r>
            <a:r>
              <a:rPr lang="es-EC" sz="1100" dirty="0">
                <a:solidFill>
                  <a:schemeClr val="tx2"/>
                </a:solidFill>
              </a:rPr>
              <a:t>alquitranes </a:t>
            </a:r>
            <a:r>
              <a:rPr lang="es-EC" sz="1100" dirty="0" smtClean="0">
                <a:solidFill>
                  <a:schemeClr val="tx2"/>
                </a:solidFill>
              </a:rPr>
              <a:t>fueron </a:t>
            </a:r>
            <a:r>
              <a:rPr lang="es-EC" sz="1100" dirty="0">
                <a:solidFill>
                  <a:schemeClr val="tx2"/>
                </a:solidFill>
              </a:rPr>
              <a:t>considerado una panacea para curaciones. Un proverbio finlandés dice que si entre sauna, vodka y alquitrán no ayuda, entonces la enfermedad es fatal. </a:t>
            </a:r>
            <a:r>
              <a:rPr lang="es-EC" sz="1100" dirty="0" smtClean="0">
                <a:solidFill>
                  <a:schemeClr val="tx2"/>
                </a:solidFill>
              </a:rPr>
              <a:t>En la </a:t>
            </a:r>
            <a:r>
              <a:rPr lang="es-EC" sz="1100" dirty="0">
                <a:solidFill>
                  <a:schemeClr val="tx2"/>
                </a:solidFill>
              </a:rPr>
              <a:t>medicina tradicional finlandesa a causa de sus propiedades microbicidas</a:t>
            </a:r>
            <a:r>
              <a:rPr lang="es-EC" sz="1100" dirty="0" smtClean="0">
                <a:solidFill>
                  <a:schemeClr val="tx2"/>
                </a:solidFill>
              </a:rPr>
              <a:t>. </a:t>
            </a:r>
            <a:endParaRPr lang="es-EC" sz="1100" dirty="0">
              <a:solidFill>
                <a:schemeClr val="tx2"/>
              </a:solidFill>
            </a:endParaRPr>
          </a:p>
          <a:p>
            <a:r>
              <a:rPr lang="es-EC" sz="1100" dirty="0">
                <a:solidFill>
                  <a:schemeClr val="tx2"/>
                </a:solidFill>
              </a:rPr>
              <a:t>El </a:t>
            </a:r>
            <a:r>
              <a:rPr lang="es-EC" sz="1100" dirty="0" smtClean="0">
                <a:solidFill>
                  <a:schemeClr val="tx2"/>
                </a:solidFill>
              </a:rPr>
              <a:t>alquitrán, actualmente</a:t>
            </a:r>
            <a:r>
              <a:rPr lang="es-EC" sz="1100" dirty="0">
                <a:solidFill>
                  <a:schemeClr val="tx2"/>
                </a:solidFill>
              </a:rPr>
              <a:t>, se utiliza principalmente en la elaboración de diversos productos, como jabones, pinturas, </a:t>
            </a:r>
            <a:r>
              <a:rPr lang="es-EC" sz="1100" dirty="0" smtClean="0">
                <a:solidFill>
                  <a:schemeClr val="tx2"/>
                </a:solidFill>
              </a:rPr>
              <a:t>plásticos y </a:t>
            </a:r>
            <a:r>
              <a:rPr lang="es-EC" sz="1100" dirty="0">
                <a:solidFill>
                  <a:schemeClr val="tx2"/>
                </a:solidFill>
              </a:rPr>
              <a:t>productos químicos. </a:t>
            </a:r>
            <a:endParaRPr lang="es-EC" sz="1100" dirty="0" smtClean="0">
              <a:solidFill>
                <a:schemeClr val="tx2"/>
              </a:solidFill>
            </a:endParaRPr>
          </a:p>
          <a:p>
            <a:r>
              <a:rPr lang="es-EC" sz="1100" dirty="0">
                <a:solidFill>
                  <a:schemeClr val="tx2"/>
                </a:solidFill>
              </a:rPr>
              <a:t>Puede usarse para obtener jabón de </a:t>
            </a:r>
            <a:r>
              <a:rPr lang="es-EC" sz="1100" dirty="0" smtClean="0">
                <a:solidFill>
                  <a:schemeClr val="tx2"/>
                </a:solidFill>
              </a:rPr>
              <a:t>alquitrán, </a:t>
            </a:r>
            <a:r>
              <a:rPr lang="es-EC" sz="1100" dirty="0">
                <a:solidFill>
                  <a:schemeClr val="tx2"/>
                </a:solidFill>
              </a:rPr>
              <a:t>que se usa como champú medicinal para matar y eliminar los piojos y como tratamiento para la caspa y la psoriasis</a:t>
            </a:r>
          </a:p>
          <a:p>
            <a:r>
              <a:rPr lang="es-EC" sz="1100" dirty="0" smtClean="0">
                <a:solidFill>
                  <a:schemeClr val="tx2"/>
                </a:solidFill>
              </a:rPr>
              <a:t>El alquitrán </a:t>
            </a:r>
            <a:r>
              <a:rPr lang="es-EC" sz="1100" dirty="0">
                <a:solidFill>
                  <a:schemeClr val="tx2"/>
                </a:solidFill>
              </a:rPr>
              <a:t>puede usarse como recubrimiento anticorrosivo, caracterizándose por tener una excelente resistencia al agua salada y una buena resistencia tanto a ácidos como a bases</a:t>
            </a:r>
            <a:r>
              <a:rPr lang="es-EC" sz="1100" dirty="0" smtClean="0">
                <a:solidFill>
                  <a:schemeClr val="tx2"/>
                </a:solidFill>
              </a:rPr>
              <a:t>.</a:t>
            </a:r>
          </a:p>
          <a:p>
            <a:r>
              <a:rPr lang="es-EC" sz="1100" dirty="0">
                <a:solidFill>
                  <a:schemeClr val="tx2"/>
                </a:solidFill>
              </a:rPr>
              <a:t>Siendo inflamable, el alquitrán </a:t>
            </a:r>
            <a:r>
              <a:rPr lang="es-EC" sz="1100" dirty="0" smtClean="0">
                <a:solidFill>
                  <a:schemeClr val="tx2"/>
                </a:solidFill>
              </a:rPr>
              <a:t>se </a:t>
            </a:r>
            <a:r>
              <a:rPr lang="es-EC" sz="1100" dirty="0">
                <a:solidFill>
                  <a:schemeClr val="tx2"/>
                </a:solidFill>
              </a:rPr>
              <a:t>usa a veces para calefacción, como combustible de calderas. Como la mayoría de los aceites pesados, debe calentarse previamente para que fluya fácilmente</a:t>
            </a:r>
          </a:p>
          <a:p>
            <a:endParaRPr lang="es-EC" sz="1100" dirty="0">
              <a:solidFill>
                <a:schemeClr val="tx2"/>
              </a:solidFill>
            </a:endParaRPr>
          </a:p>
          <a:p>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http://www.quiminet.com/imagen/viaker_selladores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36714"/>
            <a:ext cx="2184176" cy="1440158"/>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dmtienda.com/files/2012/02/26/img2_shampoo-creolina-y-alquitran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2564904"/>
            <a:ext cx="2184176" cy="136815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data:image/jpeg;base64,/9j/4AAQSkZJRgABAQAAAQABAAD/2wCEAAkGBxASEhIQEBMWFhUUFBgYFRgVGBgVFRcVFx8XFhUWFRYaHCkgGholHBYVJDEiJSkrLi4uFx8zODMtNygtLisBCgoKDg0OGhAQGzckHCQsLCwsLCwsKywsLCwsLCwsLCwsLCw3LCwsLCwsLCwsLCwsLCwsLCwsLCwsLCwsLCwsLP/AABEIAK4BIQMBEQACEQEDEQH/xAAcAAEAAQUBAQAAAAAAAAAAAAAABQECBAYIAwf/xABNEAABAwEDAw8HCgUEAgMBAAABAAIDEQQFIQYSMRMVFiIyQVFSVGFxkZPR0gczU3SSstMjNDVCcnOBlLHBFGKCobMXJEOiY+GDo8JE/8QAGgEBAAMBAQEAAAAAAAAAAAAAAAECAwQFBv/EADkRAAIBAgIHBQcCBwEBAQAAAAABAgMRFFEEEhMhMVJxMkGRobEFImGBktHwQsEjMzRTcqLhYiQV/9oADAMBAAIRAxEAPwDd8iMkLsku6wySWKzOe+ywuc50MZc5xY0kuJbUknfQE3sIunkFl7CPwoBsIunkFl7CPwoBsIunkFl7CPwoBsIunkFl7CPwoBsIunkFl7CPwoBsIunkFl7CPwoBsIunkFl7CPwoBsIunkFl7CPwoBsIunkFl7CPwoBsIunkFl7CPwoBsIunkFl7CPwoBsIunkFl7CPwoBsIunkFl7CPwoBsIunkFl7CPwoBsIunkFl7CPwoBsIunkFl7CPwoBsIunkFl7CPwoC1+Rd0gEmwWWg/8EfhQGJYMnbjmc9kVisjjHTPH8OwUzq00sx0HQgM3YRdPILL2EfhQDYRdPILL2EfhQDYRdPILL2EfhQDYRdPILL2EfhQDYRdPILL2EfhQDYRdPILL2EfhQDYRdPILL2EfhQDYRdPILL2EfhQDYRdPILL2EfhQDYRdPILL2EfhQDYRdPILL2EfhQDYRdPILL2EfhQDYRdPILL2EfhQDYRdPILL2EfhQDYRdPILL2EfhQFsuRN1Zp/2Fl0H/gj8KA49QHYnk/+jLv9Ug9xqAn0AQBAEAQBAEAQBAEAQBAEAQBAEAQFrxhigI25QxkRec1u2fnOwbgHOpU8yBK5E33lUxj4443Oa1wcTLmVbQDDMzqBwJ0uxGjhqKOW+yN4Ulq60mZOT2UrJomOmOY8mlXDNY41oMx1SK8IrUGqlSzFSi0/d3o2FWMAgCAIAgCAIAgCAIAgCAICybcu6CgOH0B2J5P/AKMu/wBUg9xqAn0AQBAEAQBAEAQBAEAQBAEAQBAEAQEDfeUscDmRgao5zg05pwZUgbcipG/hTe3lVztuN6ejuacuCRqd6AulY4PeDC9xxpmDbFwzG75xxc7DHfojhfeIV9SLikt5ZeUE1WvnLmiQmr3Fue4tAIpXQ2ld4DgCuYWFJ2w7YlgnZpGMbw6u9oDuo86hpMmMnFpozbovc2SGmcXZmJjcCc7ED5B+ltK7h1ThhwrOzgtx1a0a87NWb7/uSt65eWWCziejnPcARCKarjvkaA2mNdB3sVrTWu1vt1MKlKcG0le2W8z8mcqrJbmZ0D9sN1G6gkYedtcRzio51epTcHZmEJqSuicWZcIAgCAIAgCAIAgCAsm3LugoDh9AdieT/wCjLv8AVIPcagJ9AEAQBAEAQBAEAQBAEAQBAEAQEffF7xWZhfIehooXuPA1u+obsaU6cqjsjT75vuS1w0jkMYdiGR51c3R8rLhQ0xzWgnn31XtLczZatCdpq5S7bPNOY2tGc2IjQMyFpFKmgqC/rPRVXSsjnlNtto2S47riNZy3OeXvpnYhtHEbUaAcNOlCpFeUIbax/eS/4noCYyVia6wWZrgC0wMBBFQRTQQgIu/ck3lpNjc0H0Uozo3A6QDpHMDUb2hAfPMpbrLXQNe1zJnvDHl9Xv0YVcaZ7QThTAaBQYLk0qzcYy4H0HsJuEK0lx1SAvW65LO5sjjmuaTmTREtII33DSw6d8gitHHFejTc4O0d8cu88ypW0bS3/H9yfMlufWxuGTflOnhzY7wbqsejVoxtxwZ7Bg78KH7SKEZ7ouzyZy19GraN2lrR7pLgfU7pvWC0xiWzyNkYd9prQ74cNIPMcVk4uL3mad1dGaoJCAIAgCAIAgCAsm3LugoDh9AdieT/AOjLv9Ug9xqAn0AQBAEAQBAEAQBAEAQBAEB42u1MiY6SRwa1oqSUbsTGLk7I1G25V6ux4s7tTGIDqEzE8LGDBrf5nOHQqXcuB0OlGi1r73kQ1gjme3UKmRzqucG4veCajVZHYlo5y1vMdCmKst5WtVU5XjuRs915LgUdaSD/AONu4HBnGlXdGA5irGBsbWBozWgAAYAYADmCAwrj81/W/wB5yA13yhbqx/eS/wCJ6AmskPmVl+5Z+iAmEBruWFjjlNjZIKg2powwI2khwIxGgLGrFPVvmehoFSUFVcX+h+qIy9smZG4xjVWaaGmqNPNhR39j0rfpxPP3mi3nk4HuL7OWsJqHtzSGlw4Y6bU6a0A4aFaa91aXib0NIq0Ow/d5XvRr8L7RYpg6J7oJTozXVjkAwpwOH8pFRwBdMGpqzVy7o6PpN5UXs55cYvofRcmfKnG4iK8WiF+9I2phdznfZ+nOFlU0e2+O84569KWrVVn5M+jxStcA5pBBFQQagjeIO+uYsXoAgCAIAgCAsm3LugoDh9AdieT/AOjLv9Ug9xqAn0AQBAEAQBAEAQBAEAQFCUHE1u1ZXQl7oYS0ubunOJDBjTaAAukOOho/FU1ruyN3QcIqU9yNZjtdoLnl8peXu+TJbWQDHzTcQwkHQ0E4aVKjvuyalWEopQVsyZurJd7hWX5NnFbjIedztDf7nnCsc/xZtVisccTcyJoaObSTwk6SecoDIQFHaEBgXH5r+t/vOQELlyxpNnDgDtpNIr9UICXyZH+1g+7CAk0BCZR7uxett9yRZVOMep26H2av+D9UTa1OIjr0uWGfFwo/ee3B3Qd5w5jUIDTb6ydewOMrGyR0oX5ucM3gkYakDnxHOFZSaZDin3Gj3hkw4VMBa6OlQx7iT/TIa05s40/mXXT0hd5vDSqijqVFrwyfd0MO4L7tlheRZH4B3ylnm3NQcaCuB07Zp61tKnGtvfkYzpQT1qMrrlf7H1TJXyiWS1kRSfITnDU5Dg48EbzQO6DQ8y4qlCUN/cZxqXdnueRuVViaFUAQBAEBZNuXdBQHD6A7E8n/ANGXf6pB7jUBPoAgCAIAgCAIAgCAICEvbKWCB+o1BlP1ahrRXGr3nBop09Co5pOxvChKUdbuNTvC87Q+Vz3yMdCBuCCYRgN45pfQg4uFFNnfeWdSnGFoL3szLu245pzn0zWuxMjwA5w3sxgAw9kdKtZdxg5ye5s267rqihG0btt9xxcfx3hzDBCpnIAgCAoUBg3H5r+t/vOQEJlvps3TJ+gQEvk181g+7CAk0BCZR7uxett9yRZVOMep26H2av8Ag/VE2tTiCAICCvPJuOQ58XyT9+g2jjwubw84oelAaTfeT7RtbTE1pOAcNBdvFkgoQeongK0hUlEq4mm3lk9MxpMgErR9YECUAb+8Hjox5l2w0hS3MyqJtWmrrNGZk3l7bLEGtL/4qz4YPcdUYN/NccfwOHQrz0OM1rROZaRs5ard0fXsmMqLLb2F9ncSWUD2OGa9hOIDh16KrzZ03B2Z2wmpq6JtVLhAEBZNuXdBQHD6A7E8n/0Zd/qkHuNQE+gCAIAgCAIAgCAj74vmCzNDpnUzsGgAkuPAP/arKSjxNaVGdR2ijVL7vy0yOa2FzWNrtmtJLiOB0jcBXisJI3yoak+BtB0ad1Le/IxbHd8lodWONtBhnAZkLKcGnONa77nV3wrWSOd1JPiza7sydiiIe/5R4pQu3LTwsbvdJqedSUJpAUc4DEmiEpXKao3hHWlxqvIao3hHWlxqvIao3hHWlxqvIpqjeEdai41XkYNyvAi0jdv95yXFmQuWrgXWfEaZPdCXROrLIlsmnj+FgxHmxvpdDVeRJ6o3hHWpuRqvIhcongvsVCPnbfckWVTiup26Inq1f8H6onFqcIQBAEBZLE1wLXAEEUIIqCOAhAazemS2DnWc/wDxvNQeZjjiOg1HQpTsRY+bW+5GzvlYQYnMeWluaGktAa6hNNNa4muBXaq7p09WPecaoqrV1p9zsbrkrekdiszYnsYI2adTwe2pwMjNMm9V7S6pK4Jzk3eR6UaMJbqXmbtY7WyVjZI3BzXCoI3+tSZyi4uzPdCAgLJty7oKA4fQHYnk/wDoy7/VIPcagJ9AEAQBAEAQGPbbZHCwySuDWjSTz6FDdi0YuTtHiarfWU0j4/8AaENztDiQZC3RVsf1R/M8jRoKq25L3TojCnTl/F45EGaylsbw10gbVwqC9xOBdJI81zTwbVvAMFOqrbzN15XbjuNnujJhtGvnIdhhGzzY6T9f+w5t9WMTZI42tADQABgABQAcACAvQBAQmWTAbJIHAEF0YIOIIL2VBWdXsM7fZza0iLXx9Ge+x2xcmh7Nvcp2ccjPGV+d+LGx2xcmh7NvcmzhkMZX534sbHbFyaHs29ybOOQxlfnfiyoyfsYxFmhBGIOptqCNB0JqRyIel12rOb8WYl23NZZWF8sEb3F76ucxpJo4jEkKXCL4orDSasFqxk0upDZX3NZWGDMgibUvrRjRXAacFGyhkXWmaQv1vxJPJ64bG6zQudZ4iSwVJjaSf7Js4ZDGaRzvxJDY7YuTQ9m3uTZwyGMr878WXw3FZGOa9lnia5pq1wY0EHRUEBFCK32Ky0qtJOLm7P4kirmAQBAEAQBAa1dl3RTPtolYHUtZodDh8nFuXDELWpwj0MaXal1Iq/Mn9SGDmyMJwa8tbIKY7UkjO3sRQ6NKy4u7N1Jp3RFNt8rWNNlc0FrsXMoCQKjNewbR5BppAdhpKhp9xtTqRcv4u9G2WTKmIBgtDmsLsA9pzoy7fBwDozzOAUa1uI2Ovd0968zYg5WMC2bcu6CgOH0B2J5P/oy7/VIPcagJ9AEAQBAEBEX3eckbX6lHi1tdUfhE0ncjjPJOFGjpIUNvuNIRjxk93maJI+eYgzyOeXYBlAT0NaBtSMcW1dzhVUHxkbz0hLdSVvj3khaLhkjs0krjqIaAWtaGl9S5oqdLRpOGJ5wrnK227sioLI2pzXF5NN01rzRtf5edSQZdnbaY2tYya0Na3QAKADgAzNHMhV7i8y2vlFp6j4FBZWQD7X6e1dR8CkrG9t41S1+ntPUfhoWMK+JLTqTs6a0EVZg6tN02n1FjW7B3ezv6hfP0M3VbV6e09R8C1OJ8S2Se0tFXWm0gcJwHWWKSDIscNtlBdFaLQ4A0JD2adNMRzhQClnfas9oM9pO3AINaacQdpoQFLTJaM9+pyztbnuoGVzRidG1P6oDGljneWl8todm1pnNrp04GPmQF0ItLGhrZrSAMAAMAOb5NAX6pa+UWnqPw0A1W18otPUfAgGq2v09p6j4EA1W18otPUfAgKapa/T2nqPgUguDrX6e1dR8CgBz7WNM9q6j4EAz7X6e1dR8CAwbtfac6fNmtA+WNaVqTmsxdtNNKLap2Y9DCl2pdf2MySw2mQiRz7Q7NBALmggA0ztMf8oWSNu8xbBZWvmibqz9vJQ0zBgQf5OEN0/ugJK+LgfGc57Q9orSRja5o4HtNSB1t01oqtJ8S8Jyh2WY112+1wvYI5c5jnAEPxjo44AaSytaAtq2tMKKmq1wOh1qU1/EVnmjf7NaXSMcXRvjcKgtfTTTeLSQ4c4K0OZqxxQhB2J5P/oy7/VIPcagJ9AEAQBAEB4W2ytlY6N9c1woaYHhwKA8LvumGHGNu2IoXHbPI4M473MMEBj5U/NZOlnvtQGvZLH/ct+w79lJBurnACp0DSoJSvwIsZR2QtzhLtaVzg1+bThrm0pzrPaxzOvA1721d+V0Ylmy0sMkzbPDI6R7jhmMc5o5y6lAOfeVVpFOTsmb1PZGlUqTq1I6qWbSfgT0UzXCrSCOEEEf2Wx5zTXEiMr/mr/txf5GLKr2Tr0D+evn6MmlqcZD5WH/bO+0z3moDHyMPyUn3v/5YgJ9yAwLj81/W/wB5yAkEAQBAEAQBAEAQBAEBC5PectvrR/xxLWpwj0/cxpdqXX9iYk0HoWRsfPLnPy0GP12IQfRKISRVoydsznB4aWmocQw5rSQQQS0YaQgJOXcu6CgOH0B2J5P/AKMu/wBUg9xqAn0AQBAEAQBAEBgX7G10EgcAQaVBAIO2GkFAQeSkDAI3hjA4ukBcGMa4imirQMMAgNktvm5PsO/Qqr4F6fbXVEdk3G11hszXAFrrPGCDiCC0VB5lWmvcXQ6NMk46VNrjrP1MWzGGONv8PGyAubnjNaA11HBua+grQ5zcd6qJRXDcWqTqVJXqScur+B62Cwlz3Z7HNGkVrnDeLdVBDqg8JIIoRTQCV3vKTqWXuv8AOhXKpmbZHCpNHRaSSfOM0k6VFXsF9Bd9IT6+jJsLU4jCviNrow1wBBeyocAQcRpBwQHnc0LGaqGNa0Z4waA0VzW7wCAkSgMC4/Nf1v8AecgJBAEAQBAEAQBAEAQBAQuTvnLb60f8cS1qcI9DGl2pdf2JiXQegrI2NOhssbbTDmsYNqx2DGDbVaK1Da1oTvoDcggKoCybcu6CgOH0B2J5P/oy7/VIPcagJ9AEAQBAEAQBAR9/eYf0s95qAicltxF9uRSCft3m5PsO/Qqr4F6fbXVGBky2tiso4bPH7oVKfYXQ6NN/qan+T9T3s10xMFKZ2BG2xwIYCOg5jT+CtqoxlWm/z8zM9WMiGyv+av8Atxf5GLKr2Ts0D+evn6MmAtTjMW89wPtt/UIDzuzTL9oe61AZzkBHXPIGwlziAA6Qkk0AGc6pJQHtrpZ/TRe23vQFNdrN6eL2296Au10s/povbb3oDIika4BzSHA4gg1BHCCNKAvQBAEAQBAEBC5O+ctvrR/xxLWpwj0MaXal1/Yl5dy7oKyZsaqz5zD92z3mIDbAgKoCybcu6CgOH0B2J5P/AKMu/wBUg9xqAn0AQBAEAQBAEBGZSvzbNIeAs95qAgslrUdUZDmgAZ7gc4uONMMRzqRc2m3H5OT7Dv0Ko+Bel211Rg5Kn/ZWT7iP3Qq0uwuhvp39TU/yfqSq0OUICGyv+av+3F/kYsqvZOzQP56+fozxv6ASWmxxuc8NdqpIY98daNBFcwiqTV5JF9Fm4Uakla+7ik+/4i33BZw0Earu2/8APOd/7anZx/GzJaZV+H0x+xbd9wwEyV1TBw/5ph9Vv86bOP4yXptV5fSvsZgyfs4xGq4Y+fmOjmL1OziVel1WrbvBfYhLwuuJ1jtExz8+kpwkkDagmm0Ds38KKXBN3Kx0icY6q4dEYckL6ybV27lpgeUxU/tX8FYwL5YpNtg7/wDo3jytlP8Ar/ZAWRQv1QbV1NVi3jo/ipq/2p+CA2fJf5rD0H9SgJVAEAQBAEAQELk75y2+tH/HEtanCPQxpdqXX9iYl3J6CsjY0ew24vnhJYASWMrnOOFQdzSlcE7gbyEBVAWTbl3QUBw+gOxPJ/8ARl3+qQe41AT6AIAgCAIAgCAicqfmsnSz32oDU7mvKGCYPldQBrgaVcamlMBipBOXhlZYnRSNbLiWOA2j9JBA+qqS7LNaH8yPVGFkzlTY4rHZY3yEObBGHDNcaENAIrRVo/y49Df2j/V1P8n6knszsPpD7D+5aHGNmVh9KfYf3ICLylyqsclncxkhJLozuXDQ9hOkcAWVXsnb7PV66+foxb8qrG602V4kOazVc7auwq0AbyS7cfmTQTw9X5epmW3K2xODWtkNc9v1H6Acd5anCLJlRY2ZxdIQHOw2jt5rQd5AZTMr7E4hokNSQBtH6TgN5AYcOUFjjY6z2h2Oc8OaWOcCCSaHChFCgPHXa5uJH2J8KAprtc3Ej7E+FAR9/wB6XUbPIIWsD9rQiItO6bXHN4KrSkveMq/Yfy9Sds+Vl3MaGMfmtaKBrY3AADeADcAszU9Nmdh9IfYf3IBszsPpD7D+5ANmdh9IfYf3IQNmVh9KfYf3ISNmdh9KfYf3IBsysPpT7D+5ARdyZVWNj7WXSEZ9oLm7R+LcyMV0cIK1qcI9DCl2pdf2JN+WVhII1U6OI/uWRua1crgZoKGvyjFLB9GCgBAWTbl3QUBw+gOxPJ/9GXf6pB7jUBPoAgCAjsop3R2W0yMOa5kErmkaQ5rXEHrCrLgyY8T4pYcsryc2ptUhNf5eb+VcG1nmd2yhkZGy68eUyf8AXuTazzGyhkeU2Vd4OoDapdO8Q39AqurO/E7NGp0lTnJxTaW656WK97ZPIyGS0TPa9wq0vONMf2WlNylKzbMaldRjdQj4G1XRk++Z2EsjWOLqOznHbClRhJj08y7Nms34nNjZckfpJk5Ck4G1Sf8Af4ijZrNkrTpp3UY/Se8ORxa1rGz4NAA2h0DAf8iulZWRy1akqk3OXFl+xN3px2Z+IpKDYm70/wD9Z+IgIzKPJpzIHO1au2jFMwjS9o4/Osq3ZO32c7V18/QW7JtwtNlZqw22q45hwo0HjpPtxJoS/wDnq/L1Pa9rgfDGZNVDqFopmEbohvH51scJ53VdJmjc90oYGOIO0JFKNcTu8NKAxrDabuc5uZedneQQaNLanHAecQGbFdscuc/+JayrnbWlaY0054rvdaAy2ZKkgEWgEHR8mfiKAV2Ju9OOzPxEBHZRZMuZZ5H6sDTNwzCNLmjTnrWk/eRjX7D+XqSIyTd6cdmfiLO5rYbE3+nHZn4iXFhsTf6cdmfiJcFdibvTjsz8RLgbE3enHZn4iXFimxJ/px2Z+IlyRsTf6cdmfiKARtzZNue+1DVqZloLdwTXaRmu7w0rWo90ehhS7Uuv7Eick3ip1cdmfiLO5uQlzEmaEmlTI3QKfuo4g+iBAVQFk25d0FAcPoDsTyf/AEZd/qkHuNQE+gCAICKyq+ZWz1ab3HKsuyyY8Uc83e6kf49y81HotmxXRcX8SDmvLCGBx0kY4UA3lejSlUbV7HVpVSjo1GE3C9/jYvsuST3vzdX3+BdD0GXHW8jij7YpW1VS3P8A9GHdJzJ4CHZuJNXAvA/pGK5abkp735Hr19GpOCcYXv8A+repvtw3m5rY6WmMUc/TZ5XUrzh2K7FN83kec9Fh/bf1r7E3r0/lcf5WbxJrvm8iMNH+2/qX2Avp/K4/ys3jTXfN5DDR/tv6l9hr0/lcf5WbxJrvm8hho/239S+w16fyuP8AKzeJNd83kMNH+2/qX2MS87WZ4zE+2NDS5pObZpQdq4OpUuOmirJ6ys5eRrRpqlLXjSd9/wCpZdDPlvKKa2WMRuJzRNXavbpaKboBWclKat8TnjQqU9HqOStw71mRN4XdC9lukfG1zxbA0OIqQ2kOAPBietTGEZN3XeWraTWpRpKEmvdXqz0uS5LK6zWhzoIyRn0JaKjaD91dUoLuOaWm6RLc5vxPh+SJwb0D9lsjilxPr+TrQI6DAAfuFYhH0G7/ADUf2QsmaGQgIfK75pN/R77VpS7SMq/Yfy9SXCzNSqAIAgCAIAgIXJ3zlu9aP+OJa1OEen7mNLtS6/sTD9B6FkbGhXdZnMtELXZtasdQGpzagV0U31IN+CgFUBZNuXdBQHD6A7E8n/0Zd/qkHuNQE+gCAICKyq+ZWz1ab3HKsuyyY8Uc8WHzf4n9l5sT0GblkVNQyfcj9V6Oi07Nsz9rTvQpok7rtHy34rtaPCjxRp90nOnhxIx3iQdPCF5Tpe+rn12kaTKFJatuHek/U+jZOWFrpmxl8ubR5oJZGmuHFcOddGyj+M83G1H3L6Y/Y2zWCHjT/mJ/Go2a/GyuMqZL6Y/YawQ8af8AMT+NNmvxsYypkvpj9hrDDxp/zE/jTZr8bGMqZL6Y/Yaww8af8xP402a/GxjKmS+mP2GsEPGn/MT+NNmvxsYypkvpj9hrBDxp/wAxP402a/GxjKmS+mP2MG+7vjgssjYwdtKxzs5znkuLmAkucSdAHUrRilwMa1adVpz7lbI8bg+aWn+v3ArszOe8kJdA3gG1OneG8pulxI1W+B9qyaiDmUBcCYy8B8bmVaOl1caHeWeIhKeonvLuhOMdZ8De7u81H9gforFTIQEPlf8ANJv6PfatKXaRlX7D+XqS4WZqEBVAUQBAVQFEBDZO+ct3rR/xxLWpwj0MaXal1JeXcnoKyNjVWfOYvu2e8xAbYEBVAWTbl3QUBw+gOxPJ/wDRl3+qQe41AT6AIAgIrKr5lbPVpvccqy7LJjxRzxYfN/j3LzInoM2HJSejpfuv3Xu0YWin8Di9pTvTijLuu1fK/itrHjxe8gcnX1nj6f3XFXhqyifR1p61JH1fJb5y37L/ANlBwG7oAgCAIAgCAh8rPmzvtM95qDiRuT3zS1dL/cagtY+I+Ssxh8jpM0lsTNTa8NLHOwBqXA0IqCCAd/BZaRCUoWiaUZJS3n1TJ6SbQI3tzYHgOcC6tCKl7nEgE1NBnHDgWFHR9So5M2rVlKGqszfLu81H9kdVF2HKZCAh8r/mk39HvtWlLtIyr9h/L1JG1Wpkbc55oOvHgoFjKSjvZ0U6cpvVit5oeUl+D+LbmSkxmIbWrmZrgTU72kEdS87SNItNar3H0Xs/2e5UHrx3348bl0F7Rnf/AO7u9QtJv3iegNd3kW2G+c5udK4k1diXEYAkDCvAkNIdt7Jq6AlL3Fu6F9vvrNjcYnEOq3Q4nfA3zwEpOvu3MiloCc/fW7oXS3owYB1P63d6PSPiRHQW+7yL7iv+lpzZH/J6kcKl22q3Nwx3s5WoaRefvPcV0z2fagnCPvX8icyWnD321zdH8UadnFvb34r1ptOMWsj5iEZRnNSXf+xOvGB6Fmamqxgm0QuANMxmNDTdMwrorRSQbWFBJVAWTbl3QUBw+gOxPJ/9GXf6pB7jUBPoAgCAisqvmVs9Wm9xyrLssmPFHPFh83+J/Zeaj0GZ1wTUdL93+6+njC1GD+B5OnTukviXXXavlfxSx5sXvMLJqekzHHGnOBv8JICz0ujfUPZnX1Ybz6Pk1JFJanOmkMbM3a/LhmgbbcP4aLGScYpL0OGLU5Nydl1Nx1Gwcqd+bf8AEVLzy8jXVp83mNSsHKnfm3/ES88vIatPm8xqVg5U782/4iXnl5DVp83mNSsHKnfm3/ES88vIatPm8xqVg5U782/4iXnl5DVp83mNSsHKnfm3/ES88vIatPm8yMyiiseoOzLSXHOZh/FPd9YVwz0vPLyI1afN5mNk7Z7G6GVr7SW1cR85c3AtaK0z6HSjc33eRKVNd/mapkhkLYqSudbCwx2iWJtXRDOZE7Na/nqODBUWt3I0bj3s3uzWGzxsLWWwPwwBkaa8wAcptLIi8e5k1ZL0szWMaZ4gQ0AjPaKc1KqupLInXiu89teLL6eLtGd6akshtIZkRlVelndZZQ2aIk5uAe0ndN3qrSlGWtwMq046j3mFl5eED7LmsmjJ1Rho17Sd/gK4dMpzdOyXee17GrU4aSnKStZ958/gvKDDVI4nOAoS5r3HrGC81Up23w8mfUTqU2/dq2XwkkZcd9WYbmKH8InK2zlyeRjJw763+6PSG/bOGgGKGtN+NxPXipUJ8nkZy1G7qt/sisl+2ZwIEUX4RuB/ZNST/R5BakXfbf7I85L4sp3UMNfu3fsodOXJ5Foyj3Vv9kY814wEfJxxtdoBAe2nWaUVJUp23Q8mbQqwT96tdfGSN38lxrFaiCD/ALk4jH6ka9mnFxpxT42PjtLqRnpE3B7rm6SaD0KxgfO7nYNXgdTHPbjvqQfRQoBVAWTbl3QUBw+gOosisuLtiu+xRSWhrXsssLXDNfg5rGgjBvCFm6sE7XNFSm1dImf9Qbq5U32X+FRtoZk7GeQ/1BurlTfZf4U20MxsZ5D/AFBurlTfZf4U20MxsZ5GBlBlzdklltMbLS0ufBI1ozX4uc1wA3PCVWVaGq95MaM7rcfFrLO1rKE417lwXWZ2tGPHeDoi8sbnZwpppv14F9TDTNEdGMZTs0sjyq2i1Kj4GNZLzmY/P1Lf43/pMVon9zyZh/8An1CQycnEcoc/NAFN1WmnmB/RY6dpmjz1VCfDI61Qq6ttW/U3SDKtkbs+P+GBGG2z3VB04anRceIo87M9hW5F4mVs9k41j9h/w1G3o85Gwr8i8Smz2TjWP2HfDTb0ecnD1+ReJXZ7JxrH7D/hpt6PP5DD1+ReI2eycax+w/4aYijzsbCvyLxGz2TjWP2H/DTb0ecjYV+ReI2eycax+w/4aYijzvwGwr8i8TwtmWjpGFjnWShIODXg4EHD5PmU4ijzsYevyLx/4XWXLPUmubH/AAoqa7YPdjgN+PmTEUedjD1+ReP/AA87BlgYQ9sZstHyPkdnCR23kOc6lY8BXeUbehz+ROwr8i8TJdl7IRTOsmPA14PXqabehz+Q2FfkXiUbl7IABnWPDhY+v4/Jpt6PONhX5F4l2z6Thsfsv+Gp29Dn8hsK/IvEx7dlm+Zhjc+yNa6lS1j6gAg4fJ8ymOk0Yu+syk9FryVtReP/AA97xysimZqb5oKVB2sLmnDnG8uadaE1bW8zu0eNSjLWjFX+NiPZeViGiSLTXFkp/dZ3o8z8Wdb0vSH+lfTEuN7WP0kPsSd6nWo8z8WVWkaQv0r6UXa8WT0kPZyd6a1HN+LG30jlX0oprvZPSxexJ3qL0eZ+LGI0jlX0oa7WT0sXsSJejzPxYxGkcq+lCS97GRTVIR0RyV/VHsX+rzZC0jSE+yvCJJXXlmyzs1OK0QgVrjE8kk8K0jVpRVkzCsqtWWs426WMv/UV1KfxMOj0T+9W29PMy2FTIxLqynsbZYi+ZoDXtJIa+lBpwom3p5jYVMjdh5Qbq5U32X+FNtDMbGeQ/wBQbq5U32X+FNtDMbGeRbL5QLqof903Qfqv8KbaGY2M8jkZamRO2a+Y2sa0h1Q0De3vxXDPRZSk3c7IaRFRSsemvsfFd1DvVMJPNFsVDIa+x8V3UO9MJPNDFQyGvsfFd1DvTCTzQxUMhr7HxXdQ70wk80MVDIa+xcV3UO9MJPNDFRyGvsXFd1DvTCTzQxUMhr7FxXdQ70wk80MVDIa+x8V3UO9MJPNDFQyGvsfFd1DvTCTzQxUMhr7HxXdQ70wk80MVDIa+x8V3UO9MJPNDFQyGvsfFd1DvTCTzQxUMhr7HxXdQ70wk80MVDIa+x8V3UO9MJPNDFQyGvsfFd1DvTCTzQxUMhr7HxXdQ70wk80MVDIa+x8V3UO9MJPNDFQyGvsfFd1DvTCTzQxUMhr7HxXdQ70wk80MVDIa+x8V3UO9MJPNDFQyGvsfFd1DvTCTzQxUMhr7HxXdQ70wk80MVDIa+x8V3UO9MJPNDFQyGvsfFd1DvTCTzQxUMhr7HxXdQ70wk80MVHIa+x8V3UO9MJPNDFRyGvsfFd1DvTCTzQxUMhr7HxXdQ70wk80MVDIa+x8V3UO9MJPNDFQyGvsfFd1DvTCTzQxUMhr7HxXdQ70wk80MVDIa+x8V3UO9MJPNDFQyGvsfFd1DvTCTzQxUMhr7HxXdQ70wk80MVDIG/I+K7qHemEnmhioZGvL0Th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10" descr="data:image/jpeg;base64,/9j/4AAQSkZJRgABAQAAAQABAAD/2wCEAAkGBxASEhIQEBMWFhUUFBgYFRgVGBgVFRcVFx8XFhUWFRYaHCkgGholHBYVJDEiJSkrLi4uFx8zODMtNygtLisBCgoKDg0OGhAQGzckHCQsLCwsLCwsKywsLCwsLCwsLCwsLCw3LCwsLCwsLCwsLCwsLCwsLCwsLCwsLCwsLCwsLP/AABEIAK4BIQMBEQACEQEDEQH/xAAcAAEAAQUBAQAAAAAAAAAAAAAABQECBAYIAwf/xABNEAABAwEDAw8HCgUEAgMBAAABAAIDEQQFIQYSMRMVFiIyQVFSVGFxkZPR0gczU3SSstMjNDVCcnOBlLHBFGKCobMXJEOiY+GDo8JE/8QAGgEBAAMBAQEAAAAAAAAAAAAAAAECAwQFBv/EADkRAAIBAgIHBQcCBwEBAQAAAAABAgMRFFEEEhMhMVJxMkGRobEFImGBktHwQsEjMzRTcqLhYiQV/9oADAMBAAIRAxEAPwDd8iMkLsku6wySWKzOe+ywuc50MZc5xY0kuJbUknfQE3sIunkFl7CPwoBsIunkFl7CPwoBsIunkFl7CPwoBsIunkFl7CPwoBsIunkFl7CPwoBsIunkFl7CPwoBsIunkFl7CPwoBsIunkFl7CPwoBsIunkFl7CPwoBsIunkFl7CPwoBsIunkFl7CPwoBsIunkFl7CPwoBsIunkFl7CPwoBsIunkFl7CPwoBsIunkFl7CPwoBsIunkFl7CPwoBsIunkFl7CPwoC1+Rd0gEmwWWg/8EfhQGJYMnbjmc9kVisjjHTPH8OwUzq00sx0HQgM3YRdPILL2EfhQDYRdPILL2EfhQDYRdPILL2EfhQDYRdPILL2EfhQDYRdPILL2EfhQDYRdPILL2EfhQDYRdPILL2EfhQDYRdPILL2EfhQDYRdPILL2EfhQDYRdPILL2EfhQDYRdPILL2EfhQDYRdPILL2EfhQDYRdPILL2EfhQDYRdPILL2EfhQDYRdPILL2EfhQFsuRN1Zp/2Fl0H/gj8KA49QHYnk/+jLv9Ug9xqAn0AQBAEAQBAEAQBAEAQBAEAQBAEAQFrxhigI25QxkRec1u2fnOwbgHOpU8yBK5E33lUxj4443Oa1wcTLmVbQDDMzqBwJ0uxGjhqKOW+yN4Ulq60mZOT2UrJomOmOY8mlXDNY41oMx1SK8IrUGqlSzFSi0/d3o2FWMAgCAIAgCAIAgCAIAgCAICybcu6CgOH0B2J5P/AKMu/wBUg9xqAn0AQBAEAQBAEAQBAEAQBAEAQBAEAQEDfeUscDmRgao5zg05pwZUgbcipG/hTe3lVztuN6ejuacuCRqd6AulY4PeDC9xxpmDbFwzG75xxc7DHfojhfeIV9SLikt5ZeUE1WvnLmiQmr3Fue4tAIpXQ2ld4DgCuYWFJ2w7YlgnZpGMbw6u9oDuo86hpMmMnFpozbovc2SGmcXZmJjcCc7ED5B+ltK7h1ThhwrOzgtx1a0a87NWb7/uSt65eWWCziejnPcARCKarjvkaA2mNdB3sVrTWu1vt1MKlKcG0le2W8z8mcqrJbmZ0D9sN1G6gkYedtcRzio51epTcHZmEJqSuicWZcIAgCAIAgCAIAgCAsm3LugoDh9AdieT/wCjLv8AVIPcagJ9AEAQBAEAQBAEAQBAEAQBAEAQEffF7xWZhfIehooXuPA1u+obsaU6cqjsjT75vuS1w0jkMYdiGR51c3R8rLhQ0xzWgnn31XtLczZatCdpq5S7bPNOY2tGc2IjQMyFpFKmgqC/rPRVXSsjnlNtto2S47riNZy3OeXvpnYhtHEbUaAcNOlCpFeUIbax/eS/4noCYyVia6wWZrgC0wMBBFQRTQQgIu/ck3lpNjc0H0Uozo3A6QDpHMDUb2hAfPMpbrLXQNe1zJnvDHl9Xv0YVcaZ7QThTAaBQYLk0qzcYy4H0HsJuEK0lx1SAvW65LO5sjjmuaTmTREtII33DSw6d8gitHHFejTc4O0d8cu88ypW0bS3/H9yfMlufWxuGTflOnhzY7wbqsejVoxtxwZ7Bg78KH7SKEZ7ouzyZy19GraN2lrR7pLgfU7pvWC0xiWzyNkYd9prQ74cNIPMcVk4uL3mad1dGaoJCAIAgCAIAgCAsm3LugoDh9AdieT/AOjLv9Ug9xqAn0AQBAEAQBAEAQBAEAQBAEB42u1MiY6SRwa1oqSUbsTGLk7I1G25V6ux4s7tTGIDqEzE8LGDBrf5nOHQqXcuB0OlGi1r73kQ1gjme3UKmRzqucG4veCajVZHYlo5y1vMdCmKst5WtVU5XjuRs915LgUdaSD/AONu4HBnGlXdGA5irGBsbWBozWgAAYAYADmCAwrj81/W/wB5yA13yhbqx/eS/wCJ6AmskPmVl+5Z+iAmEBruWFjjlNjZIKg2powwI2khwIxGgLGrFPVvmehoFSUFVcX+h+qIy9smZG4xjVWaaGmqNPNhR39j0rfpxPP3mi3nk4HuL7OWsJqHtzSGlw4Y6bU6a0A4aFaa91aXib0NIq0Ow/d5XvRr8L7RYpg6J7oJTozXVjkAwpwOH8pFRwBdMGpqzVy7o6PpN5UXs55cYvofRcmfKnG4iK8WiF+9I2phdznfZ+nOFlU0e2+O84569KWrVVn5M+jxStcA5pBBFQQagjeIO+uYsXoAgCAIAgCAsm3LugoDh9AdieT/AOjLv9Ug9xqAn0AQBAEAQBAEAQBAEAQFCUHE1u1ZXQl7oYS0ubunOJDBjTaAAukOOho/FU1ruyN3QcIqU9yNZjtdoLnl8peXu+TJbWQDHzTcQwkHQ0E4aVKjvuyalWEopQVsyZurJd7hWX5NnFbjIedztDf7nnCsc/xZtVisccTcyJoaObSTwk6SecoDIQFHaEBgXH5r+t/vOQELlyxpNnDgDtpNIr9UICXyZH+1g+7CAk0BCZR7uxett9yRZVOMep26H2av+D9UTa1OIjr0uWGfFwo/ee3B3Qd5w5jUIDTb6ydewOMrGyR0oX5ucM3gkYakDnxHOFZSaZDin3Gj3hkw4VMBa6OlQx7iT/TIa05s40/mXXT0hd5vDSqijqVFrwyfd0MO4L7tlheRZH4B3ylnm3NQcaCuB07Zp61tKnGtvfkYzpQT1qMrrlf7H1TJXyiWS1kRSfITnDU5Dg48EbzQO6DQ8y4qlCUN/cZxqXdnueRuVViaFUAQBAEBZNuXdBQHD6A7E8n/ANGXf6pB7jUBPoAgCAIAgCAIAgCAICEvbKWCB+o1BlP1ahrRXGr3nBop09Co5pOxvChKUdbuNTvC87Q+Vz3yMdCBuCCYRgN45pfQg4uFFNnfeWdSnGFoL3szLu245pzn0zWuxMjwA5w3sxgAw9kdKtZdxg5ye5s267rqihG0btt9xxcfx3hzDBCpnIAgCAoUBg3H5r+t/vOQEJlvps3TJ+gQEvk181g+7CAk0BCZR7uxett9yRZVOMep26H2av8Ag/VE2tTiCAICCvPJuOQ58XyT9+g2jjwubw84oelAaTfeT7RtbTE1pOAcNBdvFkgoQeongK0hUlEq4mm3lk9MxpMgErR9YECUAb+8Hjox5l2w0hS3MyqJtWmrrNGZk3l7bLEGtL/4qz4YPcdUYN/NccfwOHQrz0OM1rROZaRs5ard0fXsmMqLLb2F9ncSWUD2OGa9hOIDh16KrzZ03B2Z2wmpq6JtVLhAEBZNuXdBQHD6A7E8n/0Zd/qkHuNQE+gCAIAgCAIAgCAj74vmCzNDpnUzsGgAkuPAP/arKSjxNaVGdR2ijVL7vy0yOa2FzWNrtmtJLiOB0jcBXisJI3yoak+BtB0ad1Le/IxbHd8lodWONtBhnAZkLKcGnONa77nV3wrWSOd1JPiza7sydiiIe/5R4pQu3LTwsbvdJqedSUJpAUc4DEmiEpXKao3hHWlxqvIao3hHWlxqvIao3hHWlxqvIpqjeEdai41XkYNyvAi0jdv95yXFmQuWrgXWfEaZPdCXROrLIlsmnj+FgxHmxvpdDVeRJ6o3hHWpuRqvIhcongvsVCPnbfckWVTiup26Inq1f8H6onFqcIQBAEBZLE1wLXAEEUIIqCOAhAazemS2DnWc/wDxvNQeZjjiOg1HQpTsRY+bW+5GzvlYQYnMeWluaGktAa6hNNNa4muBXaq7p09WPecaoqrV1p9zsbrkrekdiszYnsYI2adTwe2pwMjNMm9V7S6pK4Jzk3eR6UaMJbqXmbtY7WyVjZI3BzXCoI3+tSZyi4uzPdCAgLJty7oKA4fQHYnk/wDoy7/VIPcagJ9AEAQBAEAQGPbbZHCwySuDWjSTz6FDdi0YuTtHiarfWU0j4/8AaENztDiQZC3RVsf1R/M8jRoKq25L3TojCnTl/F45EGaylsbw10gbVwqC9xOBdJI81zTwbVvAMFOqrbzN15XbjuNnujJhtGvnIdhhGzzY6T9f+w5t9WMTZI42tADQABgABQAcACAvQBAQmWTAbJIHAEF0YIOIIL2VBWdXsM7fZza0iLXx9Ge+x2xcmh7Nvcp2ccjPGV+d+LGx2xcmh7NvcmzhkMZX534sbHbFyaHs29ybOOQxlfnfiyoyfsYxFmhBGIOptqCNB0JqRyIel12rOb8WYl23NZZWF8sEb3F76ucxpJo4jEkKXCL4orDSasFqxk0upDZX3NZWGDMgibUvrRjRXAacFGyhkXWmaQv1vxJPJ64bG6zQudZ4iSwVJjaSf7Js4ZDGaRzvxJDY7YuTQ9m3uTZwyGMr878WXw3FZGOa9lnia5pq1wY0EHRUEBFCK32Ky0qtJOLm7P4kirmAQBAEAQBAa1dl3RTPtolYHUtZodDh8nFuXDELWpwj0MaXal1Iq/Mn9SGDmyMJwa8tbIKY7UkjO3sRQ6NKy4u7N1Jp3RFNt8rWNNlc0FrsXMoCQKjNewbR5BppAdhpKhp9xtTqRcv4u9G2WTKmIBgtDmsLsA9pzoy7fBwDozzOAUa1uI2Ovd0968zYg5WMC2bcu6CgOH0B2J5P/oy7/VIPcagJ9AEAQBAEBEX3eckbX6lHi1tdUfhE0ncjjPJOFGjpIUNvuNIRjxk93maJI+eYgzyOeXYBlAT0NaBtSMcW1dzhVUHxkbz0hLdSVvj3khaLhkjs0krjqIaAWtaGl9S5oqdLRpOGJ5wrnK227sioLI2pzXF5NN01rzRtf5edSQZdnbaY2tYya0Na3QAKADgAzNHMhV7i8y2vlFp6j4FBZWQD7X6e1dR8CkrG9t41S1+ntPUfhoWMK+JLTqTs6a0EVZg6tN02n1FjW7B3ezv6hfP0M3VbV6e09R8C1OJ8S2Se0tFXWm0gcJwHWWKSDIscNtlBdFaLQ4A0JD2adNMRzhQClnfas9oM9pO3AINaacQdpoQFLTJaM9+pyztbnuoGVzRidG1P6oDGljneWl8todm1pnNrp04GPmQF0ItLGhrZrSAMAAMAOb5NAX6pa+UWnqPw0A1W18otPUfAgGq2v09p6j4EA1W18otPUfAgKapa/T2nqPgUguDrX6e1dR8CgBz7WNM9q6j4EAz7X6e1dR8CAwbtfac6fNmtA+WNaVqTmsxdtNNKLap2Y9DCl2pdf2MySw2mQiRz7Q7NBALmggA0ztMf8oWSNu8xbBZWvmibqz9vJQ0zBgQf5OEN0/ugJK+LgfGc57Q9orSRja5o4HtNSB1t01oqtJ8S8Jyh2WY112+1wvYI5c5jnAEPxjo44AaSytaAtq2tMKKmq1wOh1qU1/EVnmjf7NaXSMcXRvjcKgtfTTTeLSQ4c4K0OZqxxQhB2J5P/oy7/VIPcagJ9AEAQBAEB4W2ytlY6N9c1woaYHhwKA8LvumGHGNu2IoXHbPI4M473MMEBj5U/NZOlnvtQGvZLH/ct+w79lJBurnACp0DSoJSvwIsZR2QtzhLtaVzg1+bThrm0pzrPaxzOvA1721d+V0Ylmy0sMkzbPDI6R7jhmMc5o5y6lAOfeVVpFOTsmb1PZGlUqTq1I6qWbSfgT0UzXCrSCOEEEf2Wx5zTXEiMr/mr/txf5GLKr2Tr0D+evn6MmlqcZD5WH/bO+0z3moDHyMPyUn3v/5YgJ9yAwLj81/W/wB5yAkEAQBAEAQBAEAQBAEBC5PectvrR/xxLWpwj0/cxpdqXX9iYk0HoWRsfPLnPy0GP12IQfRKISRVoydsznB4aWmocQw5rSQQQS0YaQgJOXcu6CgOH0B2J5P/AKMu/wBUg9xqAn0AQBAEAQBAEBgX7G10EgcAQaVBAIO2GkFAQeSkDAI3hjA4ukBcGMa4imirQMMAgNktvm5PsO/Qqr4F6fbXVEdk3G11hszXAFrrPGCDiCC0VB5lWmvcXQ6NMk46VNrjrP1MWzGGONv8PGyAubnjNaA11HBua+grQ5zcd6qJRXDcWqTqVJXqScur+B62Cwlz3Z7HNGkVrnDeLdVBDqg8JIIoRTQCV3vKTqWXuv8AOhXKpmbZHCpNHRaSSfOM0k6VFXsF9Bd9IT6+jJsLU4jCviNrow1wBBeyocAQcRpBwQHnc0LGaqGNa0Z4waA0VzW7wCAkSgMC4/Nf1v8AecgJBAEAQBAEAQBAEAQBAQuTvnLb60f8cS1qcI9DGl2pdf2JiXQegrI2NOhssbbTDmsYNqx2DGDbVaK1Da1oTvoDcggKoCybcu6CgOH0B2J5P/oy7/VIPcagJ9AEAQBAEAQBAR9/eYf0s95qAicltxF9uRSCft3m5PsO/Qqr4F6fbXVGBky2tiso4bPH7oVKfYXQ6NN/qan+T9T3s10xMFKZ2BG2xwIYCOg5jT+CtqoxlWm/z8zM9WMiGyv+av8Atxf5GLKr2Ts0D+evn6MmAtTjMW89wPtt/UIDzuzTL9oe61AZzkBHXPIGwlziAA6Qkk0AGc6pJQHtrpZ/TRe23vQFNdrN6eL2296Au10s/povbb3oDIika4BzSHA4gg1BHCCNKAvQBAEAQBAEBC5O+ctvrR/xxLWpwj0MaXal1/Yl5dy7oKyZsaqz5zD92z3mIDbAgKoCybcu6CgOH0B2J5P/AKMu/wBUg9xqAn0AQBAEAQBAEBGZSvzbNIeAs95qAgslrUdUZDmgAZ7gc4uONMMRzqRc2m3H5OT7Dv0Ko+Bel211Rg5Kn/ZWT7iP3Qq0uwuhvp39TU/yfqSq0OUICGyv+av+3F/kYsqvZOzQP56+fozxv6ASWmxxuc8NdqpIY98daNBFcwiqTV5JF9Fm4Uakla+7ik+/4i33BZw0Earu2/8APOd/7anZx/GzJaZV+H0x+xbd9wwEyV1TBw/5ph9Vv86bOP4yXptV5fSvsZgyfs4xGq4Y+fmOjmL1OziVel1WrbvBfYhLwuuJ1jtExz8+kpwkkDagmm0Ds38KKXBN3Kx0icY6q4dEYckL6ybV27lpgeUxU/tX8FYwL5YpNtg7/wDo3jytlP8Ar/ZAWRQv1QbV1NVi3jo/ipq/2p+CA2fJf5rD0H9SgJVAEAQBAEAQELk75y2+tH/HEtanCPQxpdqXX9iYl3J6CsjY0ew24vnhJYASWMrnOOFQdzSlcE7gbyEBVAWTbl3QUBw+gOxPJ/8ARl3+qQe41AT6AIAgCAIAgCAicqfmsnSz32oDU7mvKGCYPldQBrgaVcamlMBipBOXhlZYnRSNbLiWOA2j9JBA+qqS7LNaH8yPVGFkzlTY4rHZY3yEObBGHDNcaENAIrRVo/y49Df2j/V1P8n6knszsPpD7D+5aHGNmVh9KfYf3ICLylyqsclncxkhJLozuXDQ9hOkcAWVXsnb7PV66+foxb8qrG602V4kOazVc7auwq0AbyS7cfmTQTw9X5epmW3K2xODWtkNc9v1H6Acd5anCLJlRY2ZxdIQHOw2jt5rQd5AZTMr7E4hokNSQBtH6TgN5AYcOUFjjY6z2h2Oc8OaWOcCCSaHChFCgPHXa5uJH2J8KAprtc3Ej7E+FAR9/wB6XUbPIIWsD9rQiItO6bXHN4KrSkveMq/Yfy9Sds+Vl3MaGMfmtaKBrY3AADeADcAszU9Nmdh9IfYf3IBszsPpD7D+5ANmdh9IfYf3IQNmVh9KfYf3ISNmdh9KfYf3IBsysPpT7D+5ARdyZVWNj7WXSEZ9oLm7R+LcyMV0cIK1qcI9DCl2pdf2JN+WVhII1U6OI/uWRua1crgZoKGvyjFLB9GCgBAWTbl3QUBw+gOxPJ/9GXf6pB7jUBPoAgCAjsop3R2W0yMOa5kErmkaQ5rXEHrCrLgyY8T4pYcsryc2ptUhNf5eb+VcG1nmd2yhkZGy68eUyf8AXuTazzGyhkeU2Vd4OoDapdO8Q39AqurO/E7NGp0lTnJxTaW656WK97ZPIyGS0TPa9wq0vONMf2WlNylKzbMaldRjdQj4G1XRk++Z2EsjWOLqOznHbClRhJj08y7Nms34nNjZckfpJk5Ck4G1Sf8Af4ijZrNkrTpp3UY/Se8ORxa1rGz4NAA2h0DAf8iulZWRy1akqk3OXFl+xN3px2Z+IpKDYm70/wD9Z+IgIzKPJpzIHO1au2jFMwjS9o4/Osq3ZO32c7V18/QW7JtwtNlZqw22q45hwo0HjpPtxJoS/wDnq/L1Pa9rgfDGZNVDqFopmEbohvH51scJ53VdJmjc90oYGOIO0JFKNcTu8NKAxrDabuc5uZedneQQaNLanHAecQGbFdscuc/+JayrnbWlaY0054rvdaAy2ZKkgEWgEHR8mfiKAV2Ju9OOzPxEBHZRZMuZZ5H6sDTNwzCNLmjTnrWk/eRjX7D+XqSIyTd6cdmfiLO5rYbE3+nHZn4iXFhsTf6cdmfiJcFdibvTjsz8RLgbE3enHZn4iXFimxJ/px2Z+IlyRsTf6cdmfiKARtzZNue+1DVqZloLdwTXaRmu7w0rWo90ehhS7Uuv7Eick3ip1cdmfiLO5uQlzEmaEmlTI3QKfuo4g+iBAVQFk25d0FAcPoDsTyf/AEZd/qkHuNQE+gCAICKyq+ZWz1ab3HKsuyyY8Uc83e6kf49y81HotmxXRcX8SDmvLCGBx0kY4UA3lejSlUbV7HVpVSjo1GE3C9/jYvsuST3vzdX3+BdD0GXHW8jij7YpW1VS3P8A9GHdJzJ4CHZuJNXAvA/pGK5abkp735Hr19GpOCcYXv8A+repvtw3m5rY6WmMUc/TZ5XUrzh2K7FN83kec9Fh/bf1r7E3r0/lcf5WbxJrvm8iMNH+2/qX2Avp/K4/ys3jTXfN5DDR/tv6l9hr0/lcf5WbxJrvm8hho/239S+w16fyuP8AKzeJNd83kMNH+2/qX2MS87WZ4zE+2NDS5pObZpQdq4OpUuOmirJ6ys5eRrRpqlLXjSd9/wCpZdDPlvKKa2WMRuJzRNXavbpaKboBWclKat8TnjQqU9HqOStw71mRN4XdC9lukfG1zxbA0OIqQ2kOAPBietTGEZN3XeWraTWpRpKEmvdXqz0uS5LK6zWhzoIyRn0JaKjaD91dUoLuOaWm6RLc5vxPh+SJwb0D9lsjilxPr+TrQI6DAAfuFYhH0G7/ADUf2QsmaGQgIfK75pN/R77VpS7SMq/Yfy9SXCzNSqAIAgCAIAgIXJ3zlu9aP+OJa1OEen7mNLtS6/sTD9B6FkbGhXdZnMtELXZtasdQGpzagV0U31IN+CgFUBZNuXdBQHD6A7E8n/0Zd/qkHuNQE+gCAICKyq+ZWz1ab3HKsuyyY8Uc8WHzf4n9l5sT0GblkVNQyfcj9V6Oi07Nsz9rTvQpok7rtHy34rtaPCjxRp90nOnhxIx3iQdPCF5Tpe+rn12kaTKFJatuHek/U+jZOWFrpmxl8ubR5oJZGmuHFcOddGyj+M83G1H3L6Y/Y2zWCHjT/mJ/Go2a/GyuMqZL6Y/YawQ8af8AMT+NNmvxsYypkvpj9hrDDxp/zE/jTZr8bGMqZL6Y/Yaww8af8xP402a/GxjKmS+mP2GsEPGn/MT+NNmvxsYypkvpj9hrBDxp/wAxP402a/GxjKmS+mP2MG+7vjgssjYwdtKxzs5znkuLmAkucSdAHUrRilwMa1adVpz7lbI8bg+aWn+v3ArszOe8kJdA3gG1OneG8pulxI1W+B9qyaiDmUBcCYy8B8bmVaOl1caHeWeIhKeonvLuhOMdZ8De7u81H9gforFTIQEPlf8ANJv6PfatKXaRlX7D+XqS4WZqEBVAUQBAVQFEBDZO+ct3rR/xxLWpwj0MaXal1JeXcnoKyNjVWfOYvu2e8xAbYEBVAWTbl3QUBw+gOxPJ/wDRl3+qQe41AT6AIAgIrKr5lbPVpvccqy7LJjxRzxYfN/j3LzInoM2HJSejpfuv3Xu0YWin8Di9pTvTijLuu1fK/itrHjxe8gcnX1nj6f3XFXhqyifR1p61JH1fJb5y37L/ANlBwG7oAgCAIAgCAh8rPmzvtM95qDiRuT3zS1dL/cagtY+I+Ssxh8jpM0lsTNTa8NLHOwBqXA0IqCCAd/BZaRCUoWiaUZJS3n1TJ6SbQI3tzYHgOcC6tCKl7nEgE1NBnHDgWFHR9So5M2rVlKGqszfLu81H9kdVF2HKZCAh8r/mk39HvtWlLtIyr9h/L1JG1Wpkbc55oOvHgoFjKSjvZ0U6cpvVit5oeUl+D+LbmSkxmIbWrmZrgTU72kEdS87SNItNar3H0Xs/2e5UHrx3348bl0F7Rnf/AO7u9QtJv3iegNd3kW2G+c5udK4k1diXEYAkDCvAkNIdt7Jq6AlL3Fu6F9vvrNjcYnEOq3Q4nfA3zwEpOvu3MiloCc/fW7oXS3owYB1P63d6PSPiRHQW+7yL7iv+lpzZH/J6kcKl22q3Nwx3s5WoaRefvPcV0z2fagnCPvX8icyWnD321zdH8UadnFvb34r1ptOMWsj5iEZRnNSXf+xOvGB6Fmamqxgm0QuANMxmNDTdMwrorRSQbWFBJVAWTbl3QUBw+gOxPJ/9GXf6pB7jUBPoAgCAisqvmVs9Wm9xyrLssmPFHPFh83+J/Zeaj0GZ1wTUdL93+6+njC1GD+B5OnTukviXXXavlfxSx5sXvMLJqekzHHGnOBv8JICz0ujfUPZnX1Ybz6Pk1JFJanOmkMbM3a/LhmgbbcP4aLGScYpL0OGLU5Nydl1Nx1Gwcqd+bf8AEVLzy8jXVp83mNSsHKnfm3/ES88vIatPm8xqVg5U782/4iXnl5DVp83mNSsHKnfm3/ES88vIatPm8xqVg5U782/4iXnl5DVp83mNSsHKnfm3/ES88vIatPm8yMyiiseoOzLSXHOZh/FPd9YVwz0vPLyI1afN5mNk7Z7G6GVr7SW1cR85c3AtaK0z6HSjc33eRKVNd/mapkhkLYqSudbCwx2iWJtXRDOZE7Na/nqODBUWt3I0bj3s3uzWGzxsLWWwPwwBkaa8wAcptLIi8e5k1ZL0szWMaZ4gQ0AjPaKc1KqupLInXiu89teLL6eLtGd6akshtIZkRlVelndZZQ2aIk5uAe0ndN3qrSlGWtwMq046j3mFl5eED7LmsmjJ1Rho17Sd/gK4dMpzdOyXee17GrU4aSnKStZ958/gvKDDVI4nOAoS5r3HrGC81Up23w8mfUTqU2/dq2XwkkZcd9WYbmKH8InK2zlyeRjJw763+6PSG/bOGgGKGtN+NxPXipUJ8nkZy1G7qt/sisl+2ZwIEUX4RuB/ZNST/R5BakXfbf7I85L4sp3UMNfu3fsodOXJ5Foyj3Vv9kY814wEfJxxtdoBAe2nWaUVJUp23Q8mbQqwT96tdfGSN38lxrFaiCD/ALk4jH6ka9mnFxpxT42PjtLqRnpE3B7rm6SaD0KxgfO7nYNXgdTHPbjvqQfRQoBVAWTbl3QUBw+gOosisuLtiu+xRSWhrXsssLXDNfg5rGgjBvCFm6sE7XNFSm1dImf9Qbq5U32X+FRtoZk7GeQ/1BurlTfZf4U20MxsZ5D/AFBurlTfZf4U20MxsZ5GBlBlzdklltMbLS0ufBI1ozX4uc1wA3PCVWVaGq95MaM7rcfFrLO1rKE417lwXWZ2tGPHeDoi8sbnZwpppv14F9TDTNEdGMZTs0sjyq2i1Kj4GNZLzmY/P1Lf43/pMVon9zyZh/8An1CQycnEcoc/NAFN1WmnmB/RY6dpmjz1VCfDI61Qq6ttW/U3SDKtkbs+P+GBGG2z3VB04anRceIo87M9hW5F4mVs9k41j9h/w1G3o85Gwr8i8Smz2TjWP2HfDTb0ecnD1+ReJXZ7JxrH7D/hpt6PP5DD1+ReI2eycax+w/4aYijzsbCvyLxGz2TjWP2H/DTb0ecjYV+ReI2eycax+w/4aYijzvwGwr8i8TwtmWjpGFjnWShIODXg4EHD5PmU4ijzsYevyLx/4XWXLPUmubH/AAoqa7YPdjgN+PmTEUedjD1+ReP/AA87BlgYQ9sZstHyPkdnCR23kOc6lY8BXeUbehz+ROwr8i8TJdl7IRTOsmPA14PXqabehz+Q2FfkXiUbl7IABnWPDhY+v4/Jpt6PONhX5F4l2z6Thsfsv+Gp29Dn8hsK/IvEx7dlm+Zhjc+yNa6lS1j6gAg4fJ8ymOk0Yu+syk9FryVtReP/AA97xysimZqb5oKVB2sLmnDnG8uadaE1bW8zu0eNSjLWjFX+NiPZeViGiSLTXFkp/dZ3o8z8Wdb0vSH+lfTEuN7WP0kPsSd6nWo8z8WVWkaQv0r6UXa8WT0kPZyd6a1HN+LG30jlX0oprvZPSxexJ3qL0eZ+LGI0jlX0oa7WT0sXsSJejzPxYxGkcq+lCS97GRTVIR0RyV/VHsX+rzZC0jSE+yvCJJXXlmyzs1OK0QgVrjE8kk8K0jVpRVkzCsqtWWs426WMv/UV1KfxMOj0T+9W29PMy2FTIxLqynsbZYi+ZoDXtJIa+lBpwom3p5jYVMjdh5Qbq5U32X+FNtDMbGeQ/wBQbq5U32X+FNtDMbGeRbL5QLqof903Qfqv8KbaGY2M8jkZamRO2a+Y2sa0h1Q0De3vxXDPRZSk3c7IaRFRSsemvsfFd1DvVMJPNFsVDIa+x8V3UO9MJPNDFQyGvsfFd1DvTCTzQxUMhr7HxXdQ70wk80MVDIa+xcV3UO9MJPNDFRyGvsXFd1DvTCTzQxUMhr7FxXdQ70wk80MVDIa+x8V3UO9MJPNDFQyGvsfFd1DvTCTzQxUMhr7HxXdQ70wk80MVDIa+x8V3UO9MJPNDFQyGvsfFd1DvTCTzQxUMhr7HxXdQ70wk80MVDIa+x8V3UO9MJPNDFQyGvsfFd1DvTCTzQxUMhr7HxXdQ70wk80MVDIa+x8V3UO9MJPNDFQyGvsfFd1DvTCTzQxUMhr7HxXdQ70wk80MVDIa+x8V3UO9MJPNDFQyGvsfFd1DvTCTzQxUMhr7HxXdQ70wk80MVDIa+x8V3UO9MJPNDFQyGvsfFd1DvTCTzQxUMhr7HxXdQ70wk80MVHIa+x8V3UO9MJPNDFRyGvsfFd1DvTCTzQxUMhr7HxXdQ70wk80MVDIa+x8V3UO9MJPNDFQyGvsfFd1DvTCTzQxUMhr7HxXdQ70wk80MVDIa+x8V3UO9MJPNDFQyGvsfFd1DvTCTzQxUMhr7HxXdQ70wk80MVDIG/I+K7qHemEnmhioZGvL0Th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12" descr="data:image/jpeg;base64,/9j/4AAQSkZJRgABAQAAAQABAAD/2wCEAAkGBxASEhIQEBMWFhUUFBgYFRgVGBgVFRcVFx8XFhUWFRYaHCkgGholHBYVJDEiJSkrLi4uFx8zODMtNygtLisBCgoKDg0OGhAQGzckHCQsLCwsLCwsKywsLCwsLCwsLCwsLCw3LCwsLCwsLCwsLCwsLCwsLCwsLCwsLCwsLCwsLP/AABEIAK4BIQMBEQACEQEDEQH/xAAcAAEAAQUBAQAAAAAAAAAAAAAABQECBAYIAwf/xABNEAABAwEDAw8HCgUEAgMBAAABAAIDEQQFIQYSMRMVFiIyQVFSVGFxkZPR0gczU3SSstMjNDVCcnOBlLHBFGKCobMXJEOiY+GDo8JE/8QAGgEBAAMBAQEAAAAAAAAAAAAAAAECAwQFBv/EADkRAAIBAgIHBQcCBwEBAQAAAAABAgMRFFEEEhMhMVJxMkGRobEFImGBktHwQsEjMzRTcqLhYiQV/9oADAMBAAIRAxEAPwDd8iMkLsku6wySWKzOe+ywuc50MZc5xY0kuJbUknfQE3sIunkFl7CPwoBsIunkFl7CPwoBsIunkFl7CPwoBsIunkFl7CPwoBsIunkFl7CPwoBsIunkFl7CPwoBsIunkFl7CPwoBsIunkFl7CPwoBsIunkFl7CPwoBsIunkFl7CPwoBsIunkFl7CPwoBsIunkFl7CPwoBsIunkFl7CPwoBsIunkFl7CPwoBsIunkFl7CPwoBsIunkFl7CPwoBsIunkFl7CPwoC1+Rd0gEmwWWg/8EfhQGJYMnbjmc9kVisjjHTPH8OwUzq00sx0HQgM3YRdPILL2EfhQDYRdPILL2EfhQDYRdPILL2EfhQDYRdPILL2EfhQDYRdPILL2EfhQDYRdPILL2EfhQDYRdPILL2EfhQDYRdPILL2EfhQDYRdPILL2EfhQDYRdPILL2EfhQDYRdPILL2EfhQDYRdPILL2EfhQDYRdPILL2EfhQDYRdPILL2EfhQDYRdPILL2EfhQFsuRN1Zp/2Fl0H/gj8KA49QHYnk/+jLv9Ug9xqAn0AQBAEAQBAEAQBAEAQBAEAQBAEAQFrxhigI25QxkRec1u2fnOwbgHOpU8yBK5E33lUxj4443Oa1wcTLmVbQDDMzqBwJ0uxGjhqKOW+yN4Ulq60mZOT2UrJomOmOY8mlXDNY41oMx1SK8IrUGqlSzFSi0/d3o2FWMAgCAIAgCAIAgCAIAgCAICybcu6CgOH0B2J5P/AKMu/wBUg9xqAn0AQBAEAQBAEAQBAEAQBAEAQBAEAQEDfeUscDmRgao5zg05pwZUgbcipG/hTe3lVztuN6ejuacuCRqd6AulY4PeDC9xxpmDbFwzG75xxc7DHfojhfeIV9SLikt5ZeUE1WvnLmiQmr3Fue4tAIpXQ2ld4DgCuYWFJ2w7YlgnZpGMbw6u9oDuo86hpMmMnFpozbovc2SGmcXZmJjcCc7ED5B+ltK7h1ThhwrOzgtx1a0a87NWb7/uSt65eWWCziejnPcARCKarjvkaA2mNdB3sVrTWu1vt1MKlKcG0le2W8z8mcqrJbmZ0D9sN1G6gkYedtcRzio51epTcHZmEJqSuicWZcIAgCAIAgCAIAgCAsm3LugoDh9AdieT/wCjLv8AVIPcagJ9AEAQBAEAQBAEAQBAEAQBAEAQEffF7xWZhfIehooXuPA1u+obsaU6cqjsjT75vuS1w0jkMYdiGR51c3R8rLhQ0xzWgnn31XtLczZatCdpq5S7bPNOY2tGc2IjQMyFpFKmgqC/rPRVXSsjnlNtto2S47riNZy3OeXvpnYhtHEbUaAcNOlCpFeUIbax/eS/4noCYyVia6wWZrgC0wMBBFQRTQQgIu/ck3lpNjc0H0Uozo3A6QDpHMDUb2hAfPMpbrLXQNe1zJnvDHl9Xv0YVcaZ7QThTAaBQYLk0qzcYy4H0HsJuEK0lx1SAvW65LO5sjjmuaTmTREtII33DSw6d8gitHHFejTc4O0d8cu88ypW0bS3/H9yfMlufWxuGTflOnhzY7wbqsejVoxtxwZ7Bg78KH7SKEZ7ouzyZy19GraN2lrR7pLgfU7pvWC0xiWzyNkYd9prQ74cNIPMcVk4uL3mad1dGaoJCAIAgCAIAgCAsm3LugoDh9AdieT/AOjLv9Ug9xqAn0AQBAEAQBAEAQBAEAQBAEB42u1MiY6SRwa1oqSUbsTGLk7I1G25V6ux4s7tTGIDqEzE8LGDBrf5nOHQqXcuB0OlGi1r73kQ1gjme3UKmRzqucG4veCajVZHYlo5y1vMdCmKst5WtVU5XjuRs915LgUdaSD/AONu4HBnGlXdGA5irGBsbWBozWgAAYAYADmCAwrj81/W/wB5yA13yhbqx/eS/wCJ6AmskPmVl+5Z+iAmEBruWFjjlNjZIKg2powwI2khwIxGgLGrFPVvmehoFSUFVcX+h+qIy9smZG4xjVWaaGmqNPNhR39j0rfpxPP3mi3nk4HuL7OWsJqHtzSGlw4Y6bU6a0A4aFaa91aXib0NIq0Ow/d5XvRr8L7RYpg6J7oJTozXVjkAwpwOH8pFRwBdMGpqzVy7o6PpN5UXs55cYvofRcmfKnG4iK8WiF+9I2phdznfZ+nOFlU0e2+O84569KWrVVn5M+jxStcA5pBBFQQagjeIO+uYsXoAgCAIAgCAsm3LugoDh9AdieT/AOjLv9Ug9xqAn0AQBAEAQBAEAQBAEAQFCUHE1u1ZXQl7oYS0ubunOJDBjTaAAukOOho/FU1ruyN3QcIqU9yNZjtdoLnl8peXu+TJbWQDHzTcQwkHQ0E4aVKjvuyalWEopQVsyZurJd7hWX5NnFbjIedztDf7nnCsc/xZtVisccTcyJoaObSTwk6SecoDIQFHaEBgXH5r+t/vOQELlyxpNnDgDtpNIr9UICXyZH+1g+7CAk0BCZR7uxett9yRZVOMep26H2av+D9UTa1OIjr0uWGfFwo/ee3B3Qd5w5jUIDTb6ydewOMrGyR0oX5ucM3gkYakDnxHOFZSaZDin3Gj3hkw4VMBa6OlQx7iT/TIa05s40/mXXT0hd5vDSqijqVFrwyfd0MO4L7tlheRZH4B3ylnm3NQcaCuB07Zp61tKnGtvfkYzpQT1qMrrlf7H1TJXyiWS1kRSfITnDU5Dg48EbzQO6DQ8y4qlCUN/cZxqXdnueRuVViaFUAQBAEBZNuXdBQHD6A7E8n/ANGXf6pB7jUBPoAgCAIAgCAIAgCAICEvbKWCB+o1BlP1ahrRXGr3nBop09Co5pOxvChKUdbuNTvC87Q+Vz3yMdCBuCCYRgN45pfQg4uFFNnfeWdSnGFoL3szLu245pzn0zWuxMjwA5w3sxgAw9kdKtZdxg5ye5s267rqihG0btt9xxcfx3hzDBCpnIAgCAoUBg3H5r+t/vOQEJlvps3TJ+gQEvk181g+7CAk0BCZR7uxett9yRZVOMep26H2av8Ag/VE2tTiCAICCvPJuOQ58XyT9+g2jjwubw84oelAaTfeT7RtbTE1pOAcNBdvFkgoQeongK0hUlEq4mm3lk9MxpMgErR9YECUAb+8Hjox5l2w0hS3MyqJtWmrrNGZk3l7bLEGtL/4qz4YPcdUYN/NccfwOHQrz0OM1rROZaRs5ard0fXsmMqLLb2F9ncSWUD2OGa9hOIDh16KrzZ03B2Z2wmpq6JtVLhAEBZNuXdBQHD6A7E8n/0Zd/qkHuNQE+gCAIAgCAIAgCAj74vmCzNDpnUzsGgAkuPAP/arKSjxNaVGdR2ijVL7vy0yOa2FzWNrtmtJLiOB0jcBXisJI3yoak+BtB0ad1Le/IxbHd8lodWONtBhnAZkLKcGnONa77nV3wrWSOd1JPiza7sydiiIe/5R4pQu3LTwsbvdJqedSUJpAUc4DEmiEpXKao3hHWlxqvIao3hHWlxqvIao3hHWlxqvIpqjeEdai41XkYNyvAi0jdv95yXFmQuWrgXWfEaZPdCXROrLIlsmnj+FgxHmxvpdDVeRJ6o3hHWpuRqvIhcongvsVCPnbfckWVTiup26Inq1f8H6onFqcIQBAEBZLE1wLXAEEUIIqCOAhAazemS2DnWc/wDxvNQeZjjiOg1HQpTsRY+bW+5GzvlYQYnMeWluaGktAa6hNNNa4muBXaq7p09WPecaoqrV1p9zsbrkrekdiszYnsYI2adTwe2pwMjNMm9V7S6pK4Jzk3eR6UaMJbqXmbtY7WyVjZI3BzXCoI3+tSZyi4uzPdCAgLJty7oKA4fQHYnk/wDoy7/VIPcagJ9AEAQBAEAQGPbbZHCwySuDWjSTz6FDdi0YuTtHiarfWU0j4/8AaENztDiQZC3RVsf1R/M8jRoKq25L3TojCnTl/F45EGaylsbw10gbVwqC9xOBdJI81zTwbVvAMFOqrbzN15XbjuNnujJhtGvnIdhhGzzY6T9f+w5t9WMTZI42tADQABgABQAcACAvQBAQmWTAbJIHAEF0YIOIIL2VBWdXsM7fZza0iLXx9Ge+x2xcmh7Nvcp2ccjPGV+d+LGx2xcmh7NvcmzhkMZX534sbHbFyaHs29ybOOQxlfnfiyoyfsYxFmhBGIOptqCNB0JqRyIel12rOb8WYl23NZZWF8sEb3F76ucxpJo4jEkKXCL4orDSasFqxk0upDZX3NZWGDMgibUvrRjRXAacFGyhkXWmaQv1vxJPJ64bG6zQudZ4iSwVJjaSf7Js4ZDGaRzvxJDY7YuTQ9m3uTZwyGMr878WXw3FZGOa9lnia5pq1wY0EHRUEBFCK32Ky0qtJOLm7P4kirmAQBAEAQBAa1dl3RTPtolYHUtZodDh8nFuXDELWpwj0MaXal1Iq/Mn9SGDmyMJwa8tbIKY7UkjO3sRQ6NKy4u7N1Jp3RFNt8rWNNlc0FrsXMoCQKjNewbR5BppAdhpKhp9xtTqRcv4u9G2WTKmIBgtDmsLsA9pzoy7fBwDozzOAUa1uI2Ovd0968zYg5WMC2bcu6CgOH0B2J5P/oy7/VIPcagJ9AEAQBAEBEX3eckbX6lHi1tdUfhE0ncjjPJOFGjpIUNvuNIRjxk93maJI+eYgzyOeXYBlAT0NaBtSMcW1dzhVUHxkbz0hLdSVvj3khaLhkjs0krjqIaAWtaGl9S5oqdLRpOGJ5wrnK227sioLI2pzXF5NN01rzRtf5edSQZdnbaY2tYya0Na3QAKADgAzNHMhV7i8y2vlFp6j4FBZWQD7X6e1dR8CkrG9t41S1+ntPUfhoWMK+JLTqTs6a0EVZg6tN02n1FjW7B3ezv6hfP0M3VbV6e09R8C1OJ8S2Se0tFXWm0gcJwHWWKSDIscNtlBdFaLQ4A0JD2adNMRzhQClnfas9oM9pO3AINaacQdpoQFLTJaM9+pyztbnuoGVzRidG1P6oDGljneWl8todm1pnNrp04GPmQF0ItLGhrZrSAMAAMAOb5NAX6pa+UWnqPw0A1W18otPUfAgGq2v09p6j4EA1W18otPUfAgKapa/T2nqPgUguDrX6e1dR8CgBz7WNM9q6j4EAz7X6e1dR8CAwbtfac6fNmtA+WNaVqTmsxdtNNKLap2Y9DCl2pdf2MySw2mQiRz7Q7NBALmggA0ztMf8oWSNu8xbBZWvmibqz9vJQ0zBgQf5OEN0/ugJK+LgfGc57Q9orSRja5o4HtNSB1t01oqtJ8S8Jyh2WY112+1wvYI5c5jnAEPxjo44AaSytaAtq2tMKKmq1wOh1qU1/EVnmjf7NaXSMcXRvjcKgtfTTTeLSQ4c4K0OZqxxQhB2J5P/oy7/VIPcagJ9AEAQBAEB4W2ytlY6N9c1woaYHhwKA8LvumGHGNu2IoXHbPI4M473MMEBj5U/NZOlnvtQGvZLH/ct+w79lJBurnACp0DSoJSvwIsZR2QtzhLtaVzg1+bThrm0pzrPaxzOvA1721d+V0Ylmy0sMkzbPDI6R7jhmMc5o5y6lAOfeVVpFOTsmb1PZGlUqTq1I6qWbSfgT0UzXCrSCOEEEf2Wx5zTXEiMr/mr/txf5GLKr2Tr0D+evn6MmlqcZD5WH/bO+0z3moDHyMPyUn3v/5YgJ9yAwLj81/W/wB5yAkEAQBAEAQBAEAQBAEBC5PectvrR/xxLWpwj0/cxpdqXX9iYk0HoWRsfPLnPy0GP12IQfRKISRVoydsznB4aWmocQw5rSQQQS0YaQgJOXcu6CgOH0B2J5P/AKMu/wBUg9xqAn0AQBAEAQBAEBgX7G10EgcAQaVBAIO2GkFAQeSkDAI3hjA4ukBcGMa4imirQMMAgNktvm5PsO/Qqr4F6fbXVEdk3G11hszXAFrrPGCDiCC0VB5lWmvcXQ6NMk46VNrjrP1MWzGGONv8PGyAubnjNaA11HBua+grQ5zcd6qJRXDcWqTqVJXqScur+B62Cwlz3Z7HNGkVrnDeLdVBDqg8JIIoRTQCV3vKTqWXuv8AOhXKpmbZHCpNHRaSSfOM0k6VFXsF9Bd9IT6+jJsLU4jCviNrow1wBBeyocAQcRpBwQHnc0LGaqGNa0Z4waA0VzW7wCAkSgMC4/Nf1v8AecgJBAEAQBAEAQBAEAQBAQuTvnLb60f8cS1qcI9DGl2pdf2JiXQegrI2NOhssbbTDmsYNqx2DGDbVaK1Da1oTvoDcggKoCybcu6CgOH0B2J5P/oy7/VIPcagJ9AEAQBAEAQBAR9/eYf0s95qAicltxF9uRSCft3m5PsO/Qqr4F6fbXVGBky2tiso4bPH7oVKfYXQ6NN/qan+T9T3s10xMFKZ2BG2xwIYCOg5jT+CtqoxlWm/z8zM9WMiGyv+av8Atxf5GLKr2Ts0D+evn6MmAtTjMW89wPtt/UIDzuzTL9oe61AZzkBHXPIGwlziAA6Qkk0AGc6pJQHtrpZ/TRe23vQFNdrN6eL2296Au10s/povbb3oDIika4BzSHA4gg1BHCCNKAvQBAEAQBAEBC5O+ctvrR/xxLWpwj0MaXal1/Yl5dy7oKyZsaqz5zD92z3mIDbAgKoCybcu6CgOH0B2J5P/AKMu/wBUg9xqAn0AQBAEAQBAEBGZSvzbNIeAs95qAgslrUdUZDmgAZ7gc4uONMMRzqRc2m3H5OT7Dv0Ko+Bel211Rg5Kn/ZWT7iP3Qq0uwuhvp39TU/yfqSq0OUICGyv+av+3F/kYsqvZOzQP56+fozxv6ASWmxxuc8NdqpIY98daNBFcwiqTV5JF9Fm4Uakla+7ik+/4i33BZw0Earu2/8APOd/7anZx/GzJaZV+H0x+xbd9wwEyV1TBw/5ph9Vv86bOP4yXptV5fSvsZgyfs4xGq4Y+fmOjmL1OziVel1WrbvBfYhLwuuJ1jtExz8+kpwkkDagmm0Ds38KKXBN3Kx0icY6q4dEYckL6ybV27lpgeUxU/tX8FYwL5YpNtg7/wDo3jytlP8Ar/ZAWRQv1QbV1NVi3jo/ipq/2p+CA2fJf5rD0H9SgJVAEAQBAEAQELk75y2+tH/HEtanCPQxpdqXX9iYl3J6CsjY0ew24vnhJYASWMrnOOFQdzSlcE7gbyEBVAWTbl3QUBw+gOxPJ/8ARl3+qQe41AT6AIAgCAIAgCAicqfmsnSz32oDU7mvKGCYPldQBrgaVcamlMBipBOXhlZYnRSNbLiWOA2j9JBA+qqS7LNaH8yPVGFkzlTY4rHZY3yEObBGHDNcaENAIrRVo/y49Df2j/V1P8n6knszsPpD7D+5aHGNmVh9KfYf3ICLylyqsclncxkhJLozuXDQ9hOkcAWVXsnb7PV66+foxb8qrG602V4kOazVc7auwq0AbyS7cfmTQTw9X5epmW3K2xODWtkNc9v1H6Acd5anCLJlRY2ZxdIQHOw2jt5rQd5AZTMr7E4hokNSQBtH6TgN5AYcOUFjjY6z2h2Oc8OaWOcCCSaHChFCgPHXa5uJH2J8KAprtc3Ej7E+FAR9/wB6XUbPIIWsD9rQiItO6bXHN4KrSkveMq/Yfy9Sds+Vl3MaGMfmtaKBrY3AADeADcAszU9Nmdh9IfYf3IBszsPpD7D+5ANmdh9IfYf3IQNmVh9KfYf3ISNmdh9KfYf3IBsysPpT7D+5ARdyZVWNj7WXSEZ9oLm7R+LcyMV0cIK1qcI9DCl2pdf2JN+WVhII1U6OI/uWRua1crgZoKGvyjFLB9GCgBAWTbl3QUBw+gOxPJ/9GXf6pB7jUBPoAgCAjsop3R2W0yMOa5kErmkaQ5rXEHrCrLgyY8T4pYcsryc2ptUhNf5eb+VcG1nmd2yhkZGy68eUyf8AXuTazzGyhkeU2Vd4OoDapdO8Q39AqurO/E7NGp0lTnJxTaW656WK97ZPIyGS0TPa9wq0vONMf2WlNylKzbMaldRjdQj4G1XRk++Z2EsjWOLqOznHbClRhJj08y7Nms34nNjZckfpJk5Ck4G1Sf8Af4ijZrNkrTpp3UY/Se8ORxa1rGz4NAA2h0DAf8iulZWRy1akqk3OXFl+xN3px2Z+IpKDYm70/wD9Z+IgIzKPJpzIHO1au2jFMwjS9o4/Osq3ZO32c7V18/QW7JtwtNlZqw22q45hwo0HjpPtxJoS/wDnq/L1Pa9rgfDGZNVDqFopmEbohvH51scJ53VdJmjc90oYGOIO0JFKNcTu8NKAxrDabuc5uZedneQQaNLanHAecQGbFdscuc/+JayrnbWlaY0054rvdaAy2ZKkgEWgEHR8mfiKAV2Ju9OOzPxEBHZRZMuZZ5H6sDTNwzCNLmjTnrWk/eRjX7D+XqSIyTd6cdmfiLO5rYbE3+nHZn4iXFhsTf6cdmfiJcFdibvTjsz8RLgbE3enHZn4iXFimxJ/px2Z+IlyRsTf6cdmfiKARtzZNue+1DVqZloLdwTXaRmu7w0rWo90ehhS7Uuv7Eick3ip1cdmfiLO5uQlzEmaEmlTI3QKfuo4g+iBAVQFk25d0FAcPoDsTyf/AEZd/qkHuNQE+gCAICKyq+ZWz1ab3HKsuyyY8Uc83e6kf49y81HotmxXRcX8SDmvLCGBx0kY4UA3lejSlUbV7HVpVSjo1GE3C9/jYvsuST3vzdX3+BdD0GXHW8jij7YpW1VS3P8A9GHdJzJ4CHZuJNXAvA/pGK5abkp735Hr19GpOCcYXv8A+repvtw3m5rY6WmMUc/TZ5XUrzh2K7FN83kec9Fh/bf1r7E3r0/lcf5WbxJrvm8iMNH+2/qX2Avp/K4/ys3jTXfN5DDR/tv6l9hr0/lcf5WbxJrvm8hho/239S+w16fyuP8AKzeJNd83kMNH+2/qX2MS87WZ4zE+2NDS5pObZpQdq4OpUuOmirJ6ys5eRrRpqlLXjSd9/wCpZdDPlvKKa2WMRuJzRNXavbpaKboBWclKat8TnjQqU9HqOStw71mRN4XdC9lukfG1zxbA0OIqQ2kOAPBietTGEZN3XeWraTWpRpKEmvdXqz0uS5LK6zWhzoIyRn0JaKjaD91dUoLuOaWm6RLc5vxPh+SJwb0D9lsjilxPr+TrQI6DAAfuFYhH0G7/ADUf2QsmaGQgIfK75pN/R77VpS7SMq/Yfy9SXCzNSqAIAgCAIAgIXJ3zlu9aP+OJa1OEen7mNLtS6/sTD9B6FkbGhXdZnMtELXZtasdQGpzagV0U31IN+CgFUBZNuXdBQHD6A7E8n/0Zd/qkHuNQE+gCAICKyq+ZWz1ab3HKsuyyY8Uc8WHzf4n9l5sT0GblkVNQyfcj9V6Oi07Nsz9rTvQpok7rtHy34rtaPCjxRp90nOnhxIx3iQdPCF5Tpe+rn12kaTKFJatuHek/U+jZOWFrpmxl8ubR5oJZGmuHFcOddGyj+M83G1H3L6Y/Y2zWCHjT/mJ/Go2a/GyuMqZL6Y/YawQ8af8AMT+NNmvxsYypkvpj9hrDDxp/zE/jTZr8bGMqZL6Y/Yaww8af8xP402a/GxjKmS+mP2GsEPGn/MT+NNmvxsYypkvpj9hrBDxp/wAxP402a/GxjKmS+mP2MG+7vjgssjYwdtKxzs5znkuLmAkucSdAHUrRilwMa1adVpz7lbI8bg+aWn+v3ArszOe8kJdA3gG1OneG8pulxI1W+B9qyaiDmUBcCYy8B8bmVaOl1caHeWeIhKeonvLuhOMdZ8De7u81H9gforFTIQEPlf8ANJv6PfatKXaRlX7D+XqS4WZqEBVAUQBAVQFEBDZO+ct3rR/xxLWpwj0MaXal1JeXcnoKyNjVWfOYvu2e8xAbYEBVAWTbl3QUBw+gOxPJ/wDRl3+qQe41AT6AIAgIrKr5lbPVpvccqy7LJjxRzxYfN/j3LzInoM2HJSejpfuv3Xu0YWin8Di9pTvTijLuu1fK/itrHjxe8gcnX1nj6f3XFXhqyifR1p61JH1fJb5y37L/ANlBwG7oAgCAIAgCAh8rPmzvtM95qDiRuT3zS1dL/cagtY+I+Ssxh8jpM0lsTNTa8NLHOwBqXA0IqCCAd/BZaRCUoWiaUZJS3n1TJ6SbQI3tzYHgOcC6tCKl7nEgE1NBnHDgWFHR9So5M2rVlKGqszfLu81H9kdVF2HKZCAh8r/mk39HvtWlLtIyr9h/L1JG1Wpkbc55oOvHgoFjKSjvZ0U6cpvVit5oeUl+D+LbmSkxmIbWrmZrgTU72kEdS87SNItNar3H0Xs/2e5UHrx3348bl0F7Rnf/AO7u9QtJv3iegNd3kW2G+c5udK4k1diXEYAkDCvAkNIdt7Jq6AlL3Fu6F9vvrNjcYnEOq3Q4nfA3zwEpOvu3MiloCc/fW7oXS3owYB1P63d6PSPiRHQW+7yL7iv+lpzZH/J6kcKl22q3Nwx3s5WoaRefvPcV0z2fagnCPvX8icyWnD321zdH8UadnFvb34r1ptOMWsj5iEZRnNSXf+xOvGB6Fmamqxgm0QuANMxmNDTdMwrorRSQbWFBJVAWTbl3QUBw+gOxPJ/9GXf6pB7jUBPoAgCAisqvmVs9Wm9xyrLssmPFHPFh83+J/Zeaj0GZ1wTUdL93+6+njC1GD+B5OnTukviXXXavlfxSx5sXvMLJqekzHHGnOBv8JICz0ujfUPZnX1Ybz6Pk1JFJanOmkMbM3a/LhmgbbcP4aLGScYpL0OGLU5Nydl1Nx1Gwcqd+bf8AEVLzy8jXVp83mNSsHKnfm3/ES88vIatPm8xqVg5U782/4iXnl5DVp83mNSsHKnfm3/ES88vIatPm8xqVg5U782/4iXnl5DVp83mNSsHKnfm3/ES88vIatPm8yMyiiseoOzLSXHOZh/FPd9YVwz0vPLyI1afN5mNk7Z7G6GVr7SW1cR85c3AtaK0z6HSjc33eRKVNd/mapkhkLYqSudbCwx2iWJtXRDOZE7Na/nqODBUWt3I0bj3s3uzWGzxsLWWwPwwBkaa8wAcptLIi8e5k1ZL0szWMaZ4gQ0AjPaKc1KqupLInXiu89teLL6eLtGd6akshtIZkRlVelndZZQ2aIk5uAe0ndN3qrSlGWtwMq046j3mFl5eED7LmsmjJ1Rho17Sd/gK4dMpzdOyXee17GrU4aSnKStZ958/gvKDDVI4nOAoS5r3HrGC81Up23w8mfUTqU2/dq2XwkkZcd9WYbmKH8InK2zlyeRjJw763+6PSG/bOGgGKGtN+NxPXipUJ8nkZy1G7qt/sisl+2ZwIEUX4RuB/ZNST/R5BakXfbf7I85L4sp3UMNfu3fsodOXJ5Foyj3Vv9kY814wEfJxxtdoBAe2nWaUVJUp23Q8mbQqwT96tdfGSN38lxrFaiCD/ALk4jH6ka9mnFxpxT42PjtLqRnpE3B7rm6SaD0KxgfO7nYNXgdTHPbjvqQfRQoBVAWTbl3QUBw+gOosisuLtiu+xRSWhrXsssLXDNfg5rGgjBvCFm6sE7XNFSm1dImf9Qbq5U32X+FRtoZk7GeQ/1BurlTfZf4U20MxsZ5D/AFBurlTfZf4U20MxsZ5GBlBlzdklltMbLS0ufBI1ozX4uc1wA3PCVWVaGq95MaM7rcfFrLO1rKE417lwXWZ2tGPHeDoi8sbnZwpppv14F9TDTNEdGMZTs0sjyq2i1Kj4GNZLzmY/P1Lf43/pMVon9zyZh/8An1CQycnEcoc/NAFN1WmnmB/RY6dpmjz1VCfDI61Qq6ttW/U3SDKtkbs+P+GBGG2z3VB04anRceIo87M9hW5F4mVs9k41j9h/w1G3o85Gwr8i8Smz2TjWP2HfDTb0ecnD1+ReJXZ7JxrH7D/hpt6PP5DD1+ReI2eycax+w/4aYijzsbCvyLxGz2TjWP2H/DTb0ecjYV+ReI2eycax+w/4aYijzvwGwr8i8TwtmWjpGFjnWShIODXg4EHD5PmU4ijzsYevyLx/4XWXLPUmubH/AAoqa7YPdjgN+PmTEUedjD1+ReP/AA87BlgYQ9sZstHyPkdnCR23kOc6lY8BXeUbehz+ROwr8i8TJdl7IRTOsmPA14PXqabehz+Q2FfkXiUbl7IABnWPDhY+v4/Jpt6PONhX5F4l2z6Thsfsv+Gp29Dn8hsK/IvEx7dlm+Zhjc+yNa6lS1j6gAg4fJ8ymOk0Yu+syk9FryVtReP/AA97xysimZqb5oKVB2sLmnDnG8uadaE1bW8zu0eNSjLWjFX+NiPZeViGiSLTXFkp/dZ3o8z8Wdb0vSH+lfTEuN7WP0kPsSd6nWo8z8WVWkaQv0r6UXa8WT0kPZyd6a1HN+LG30jlX0oprvZPSxexJ3qL0eZ+LGI0jlX0oa7WT0sXsSJejzPxYxGkcq+lCS97GRTVIR0RyV/VHsX+rzZC0jSE+yvCJJXXlmyzs1OK0QgVrjE8kk8K0jVpRVkzCsqtWWs426WMv/UV1KfxMOj0T+9W29PMy2FTIxLqynsbZYi+ZoDXtJIa+lBpwom3p5jYVMjdh5Qbq5U32X+FNtDMbGeQ/wBQbq5U32X+FNtDMbGeRbL5QLqof903Qfqv8KbaGY2M8jkZamRO2a+Y2sa0h1Q0De3vxXDPRZSk3c7IaRFRSsemvsfFd1DvVMJPNFsVDIa+x8V3UO9MJPNDFQyGvsfFd1DvTCTzQxUMhr7HxXdQ70wk80MVDIa+xcV3UO9MJPNDFRyGvsXFd1DvTCTzQxUMhr7FxXdQ70wk80MVDIa+x8V3UO9MJPNDFQyGvsfFd1DvTCTzQxUMhr7HxXdQ70wk80MVDIa+x8V3UO9MJPNDFQyGvsfFd1DvTCTzQxUMhr7HxXdQ70wk80MVDIa+x8V3UO9MJPNDFQyGvsfFd1DvTCTzQxUMhr7HxXdQ70wk80MVDIa+x8V3UO9MJPNDFQyGvsfFd1DvTCTzQxUMhr7HxXdQ70wk80MVDIa+x8V3UO9MJPNDFQyGvsfFd1DvTCTzQxUMhr7HxXdQ70wk80MVDIa+x8V3UO9MJPNDFQyGvsfFd1DvTCTzQxUMhr7HxXdQ70wk80MVHIa+x8V3UO9MJPNDFRyGvsfFd1DvTCTzQxUMhr7HxXdQ70wk80MVDIa+x8V3UO9MJPNDFQyGvsfFd1DvTCTzQxUMhr7HxXdQ70wk80MVDIa+x8V3UO9MJPNDFQyGvsfFd1DvTCTzQxUMhr7HxXdQ70wk80MVDIG/I+K7qHemEnmhioZGvL0Th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4" descr="data:image/jpeg;base64,/9j/4AAQSkZJRgABAQAAAQABAAD/2wCEAAkGBxASEhIQEBMWFhUUFBgYFRgVGBgVFRcVFx8XFhUWFRYaHCkgGholHBYVJDEiJSkrLi4uFx8zODMtNygtLisBCgoKDg0OGhAQGzckHCQsLCwsLCwsKywsLCwsLCwsLCwsLCw3LCwsLCwsLCwsLCwsLCwsLCwsLCwsLCwsLCwsLP/AABEIAK4BIQMBEQACEQEDEQH/xAAcAAEAAQUBAQAAAAAAAAAAAAAABQECBAYIAwf/xABNEAABAwEDAw8HCgUEAgMBAAABAAIDEQQFIQYSMRMVFiIyQVFSVGFxkZPR0gczU3SSstMjNDVCcnOBlLHBFGKCobMXJEOiY+GDo8JE/8QAGgEBAAMBAQEAAAAAAAAAAAAAAAECAwQFBv/EADkRAAIBAgIHBQcCBwEBAQAAAAABAgMRFFEEEhMhMVJxMkGRobEFImGBktHwQsEjMzRTcqLhYiQV/9oADAMBAAIRAxEAPwDd8iMkLsku6wySWKzOe+ywuc50MZc5xY0kuJbUknfQE3sIunkFl7CPwoBsIunkFl7CPwoBsIunkFl7CPwoBsIunkFl7CPwoBsIunkFl7CPwoBsIunkFl7CPwoBsIunkFl7CPwoBsIunkFl7CPwoBsIunkFl7CPwoBsIunkFl7CPwoBsIunkFl7CPwoBsIunkFl7CPwoBsIunkFl7CPwoBsIunkFl7CPwoBsIunkFl7CPwoBsIunkFl7CPwoBsIunkFl7CPwoC1+Rd0gEmwWWg/8EfhQGJYMnbjmc9kVisjjHTPH8OwUzq00sx0HQgM3YRdPILL2EfhQDYRdPILL2EfhQDYRdPILL2EfhQDYRdPILL2EfhQDYRdPILL2EfhQDYRdPILL2EfhQDYRdPILL2EfhQDYRdPILL2EfhQDYRdPILL2EfhQDYRdPILL2EfhQDYRdPILL2EfhQDYRdPILL2EfhQDYRdPILL2EfhQDYRdPILL2EfhQDYRdPILL2EfhQFsuRN1Zp/2Fl0H/gj8KA49QHYnk/+jLv9Ug9xqAn0AQBAEAQBAEAQBAEAQBAEAQBAEAQFrxhigI25QxkRec1u2fnOwbgHOpU8yBK5E33lUxj4443Oa1wcTLmVbQDDMzqBwJ0uxGjhqKOW+yN4Ulq60mZOT2UrJomOmOY8mlXDNY41oMx1SK8IrUGqlSzFSi0/d3o2FWMAgCAIAgCAIAgCAIAgCAICybcu6CgOH0B2J5P/AKMu/wBUg9xqAn0AQBAEAQBAEAQBAEAQBAEAQBAEAQEDfeUscDmRgao5zg05pwZUgbcipG/hTe3lVztuN6ejuacuCRqd6AulY4PeDC9xxpmDbFwzG75xxc7DHfojhfeIV9SLikt5ZeUE1WvnLmiQmr3Fue4tAIpXQ2ld4DgCuYWFJ2w7YlgnZpGMbw6u9oDuo86hpMmMnFpozbovc2SGmcXZmJjcCc7ED5B+ltK7h1ThhwrOzgtx1a0a87NWb7/uSt65eWWCziejnPcARCKarjvkaA2mNdB3sVrTWu1vt1MKlKcG0le2W8z8mcqrJbmZ0D9sN1G6gkYedtcRzio51epTcHZmEJqSuicWZcIAgCAIAgCAIAgCAsm3LugoDh9AdieT/wCjLv8AVIPcagJ9AEAQBAEAQBAEAQBAEAQBAEAQEffF7xWZhfIehooXuPA1u+obsaU6cqjsjT75vuS1w0jkMYdiGR51c3R8rLhQ0xzWgnn31XtLczZatCdpq5S7bPNOY2tGc2IjQMyFpFKmgqC/rPRVXSsjnlNtto2S47riNZy3OeXvpnYhtHEbUaAcNOlCpFeUIbax/eS/4noCYyVia6wWZrgC0wMBBFQRTQQgIu/ck3lpNjc0H0Uozo3A6QDpHMDUb2hAfPMpbrLXQNe1zJnvDHl9Xv0YVcaZ7QThTAaBQYLk0qzcYy4H0HsJuEK0lx1SAvW65LO5sjjmuaTmTREtII33DSw6d8gitHHFejTc4O0d8cu88ypW0bS3/H9yfMlufWxuGTflOnhzY7wbqsejVoxtxwZ7Bg78KH7SKEZ7ouzyZy19GraN2lrR7pLgfU7pvWC0xiWzyNkYd9prQ74cNIPMcVk4uL3mad1dGaoJCAIAgCAIAgCAsm3LugoDh9AdieT/AOjLv9Ug9xqAn0AQBAEAQBAEAQBAEAQBAEB42u1MiY6SRwa1oqSUbsTGLk7I1G25V6ux4s7tTGIDqEzE8LGDBrf5nOHQqXcuB0OlGi1r73kQ1gjme3UKmRzqucG4veCajVZHYlo5y1vMdCmKst5WtVU5XjuRs915LgUdaSD/AONu4HBnGlXdGA5irGBsbWBozWgAAYAYADmCAwrj81/W/wB5yA13yhbqx/eS/wCJ6AmskPmVl+5Z+iAmEBruWFjjlNjZIKg2powwI2khwIxGgLGrFPVvmehoFSUFVcX+h+qIy9smZG4xjVWaaGmqNPNhR39j0rfpxPP3mi3nk4HuL7OWsJqHtzSGlw4Y6bU6a0A4aFaa91aXib0NIq0Ow/d5XvRr8L7RYpg6J7oJTozXVjkAwpwOH8pFRwBdMGpqzVy7o6PpN5UXs55cYvofRcmfKnG4iK8WiF+9I2phdznfZ+nOFlU0e2+O84569KWrVVn5M+jxStcA5pBBFQQagjeIO+uYsXoAgCAIAgCAsm3LugoDh9AdieT/AOjLv9Ug9xqAn0AQBAEAQBAEAQBAEAQFCUHE1u1ZXQl7oYS0ubunOJDBjTaAAukOOho/FU1ruyN3QcIqU9yNZjtdoLnl8peXu+TJbWQDHzTcQwkHQ0E4aVKjvuyalWEopQVsyZurJd7hWX5NnFbjIedztDf7nnCsc/xZtVisccTcyJoaObSTwk6SecoDIQFHaEBgXH5r+t/vOQELlyxpNnDgDtpNIr9UICXyZH+1g+7CAk0BCZR7uxett9yRZVOMep26H2av+D9UTa1OIjr0uWGfFwo/ee3B3Qd5w5jUIDTb6ydewOMrGyR0oX5ucM3gkYakDnxHOFZSaZDin3Gj3hkw4VMBa6OlQx7iT/TIa05s40/mXXT0hd5vDSqijqVFrwyfd0MO4L7tlheRZH4B3ylnm3NQcaCuB07Zp61tKnGtvfkYzpQT1qMrrlf7H1TJXyiWS1kRSfITnDU5Dg48EbzQO6DQ8y4qlCUN/cZxqXdnueRuVViaFUAQBAEBZNuXdBQHD6A7E8n/ANGXf6pB7jUBPoAgCAIAgCAIAgCAICEvbKWCB+o1BlP1ahrRXGr3nBop09Co5pOxvChKUdbuNTvC87Q+Vz3yMdCBuCCYRgN45pfQg4uFFNnfeWdSnGFoL3szLu245pzn0zWuxMjwA5w3sxgAw9kdKtZdxg5ye5s267rqihG0btt9xxcfx3hzDBCpnIAgCAoUBg3H5r+t/vOQEJlvps3TJ+gQEvk181g+7CAk0BCZR7uxett9yRZVOMep26H2av8Ag/VE2tTiCAICCvPJuOQ58XyT9+g2jjwubw84oelAaTfeT7RtbTE1pOAcNBdvFkgoQeongK0hUlEq4mm3lk9MxpMgErR9YECUAb+8Hjox5l2w0hS3MyqJtWmrrNGZk3l7bLEGtL/4qz4YPcdUYN/NccfwOHQrz0OM1rROZaRs5ard0fXsmMqLLb2F9ncSWUD2OGa9hOIDh16KrzZ03B2Z2wmpq6JtVLhAEBZNuXdBQHD6A7E8n/0Zd/qkHuNQE+gCAIAgCAIAgCAj74vmCzNDpnUzsGgAkuPAP/arKSjxNaVGdR2ijVL7vy0yOa2FzWNrtmtJLiOB0jcBXisJI3yoak+BtB0ad1Le/IxbHd8lodWONtBhnAZkLKcGnONa77nV3wrWSOd1JPiza7sydiiIe/5R4pQu3LTwsbvdJqedSUJpAUc4DEmiEpXKao3hHWlxqvIao3hHWlxqvIao3hHWlxqvIpqjeEdai41XkYNyvAi0jdv95yXFmQuWrgXWfEaZPdCXROrLIlsmnj+FgxHmxvpdDVeRJ6o3hHWpuRqvIhcongvsVCPnbfckWVTiup26Inq1f8H6onFqcIQBAEBZLE1wLXAEEUIIqCOAhAazemS2DnWc/wDxvNQeZjjiOg1HQpTsRY+bW+5GzvlYQYnMeWluaGktAa6hNNNa4muBXaq7p09WPecaoqrV1p9zsbrkrekdiszYnsYI2adTwe2pwMjNMm9V7S6pK4Jzk3eR6UaMJbqXmbtY7WyVjZI3BzXCoI3+tSZyi4uzPdCAgLJty7oKA4fQHYnk/wDoy7/VIPcagJ9AEAQBAEAQGPbbZHCwySuDWjSTz6FDdi0YuTtHiarfWU0j4/8AaENztDiQZC3RVsf1R/M8jRoKq25L3TojCnTl/F45EGaylsbw10gbVwqC9xOBdJI81zTwbVvAMFOqrbzN15XbjuNnujJhtGvnIdhhGzzY6T9f+w5t9WMTZI42tADQABgABQAcACAvQBAQmWTAbJIHAEF0YIOIIL2VBWdXsM7fZza0iLXx9Ge+x2xcmh7Nvcp2ccjPGV+d+LGx2xcmh7NvcmzhkMZX534sbHbFyaHs29ybOOQxlfnfiyoyfsYxFmhBGIOptqCNB0JqRyIel12rOb8WYl23NZZWF8sEb3F76ucxpJo4jEkKXCL4orDSasFqxk0upDZX3NZWGDMgibUvrRjRXAacFGyhkXWmaQv1vxJPJ64bG6zQudZ4iSwVJjaSf7Js4ZDGaRzvxJDY7YuTQ9m3uTZwyGMr878WXw3FZGOa9lnia5pq1wY0EHRUEBFCK32Ky0qtJOLm7P4kirmAQBAEAQBAa1dl3RTPtolYHUtZodDh8nFuXDELWpwj0MaXal1Iq/Mn9SGDmyMJwa8tbIKY7UkjO3sRQ6NKy4u7N1Jp3RFNt8rWNNlc0FrsXMoCQKjNewbR5BppAdhpKhp9xtTqRcv4u9G2WTKmIBgtDmsLsA9pzoy7fBwDozzOAUa1uI2Ovd0968zYg5WMC2bcu6CgOH0B2J5P/oy7/VIPcagJ9AEAQBAEBEX3eckbX6lHi1tdUfhE0ncjjPJOFGjpIUNvuNIRjxk93maJI+eYgzyOeXYBlAT0NaBtSMcW1dzhVUHxkbz0hLdSVvj3khaLhkjs0krjqIaAWtaGl9S5oqdLRpOGJ5wrnK227sioLI2pzXF5NN01rzRtf5edSQZdnbaY2tYya0Na3QAKADgAzNHMhV7i8y2vlFp6j4FBZWQD7X6e1dR8CkrG9t41S1+ntPUfhoWMK+JLTqTs6a0EVZg6tN02n1FjW7B3ezv6hfP0M3VbV6e09R8C1OJ8S2Se0tFXWm0gcJwHWWKSDIscNtlBdFaLQ4A0JD2adNMRzhQClnfas9oM9pO3AINaacQdpoQFLTJaM9+pyztbnuoGVzRidG1P6oDGljneWl8todm1pnNrp04GPmQF0ItLGhrZrSAMAAMAOb5NAX6pa+UWnqPw0A1W18otPUfAgGq2v09p6j4EA1W18otPUfAgKapa/T2nqPgUguDrX6e1dR8CgBz7WNM9q6j4EAz7X6e1dR8CAwbtfac6fNmtA+WNaVqTmsxdtNNKLap2Y9DCl2pdf2MySw2mQiRz7Q7NBALmggA0ztMf8oWSNu8xbBZWvmibqz9vJQ0zBgQf5OEN0/ugJK+LgfGc57Q9orSRja5o4HtNSB1t01oqtJ8S8Jyh2WY112+1wvYI5c5jnAEPxjo44AaSytaAtq2tMKKmq1wOh1qU1/EVnmjf7NaXSMcXRvjcKgtfTTTeLSQ4c4K0OZqxxQhB2J5P/oy7/VIPcagJ9AEAQBAEB4W2ytlY6N9c1woaYHhwKA8LvumGHGNu2IoXHbPI4M473MMEBj5U/NZOlnvtQGvZLH/ct+w79lJBurnACp0DSoJSvwIsZR2QtzhLtaVzg1+bThrm0pzrPaxzOvA1721d+V0Ylmy0sMkzbPDI6R7jhmMc5o5y6lAOfeVVpFOTsmb1PZGlUqTq1I6qWbSfgT0UzXCrSCOEEEf2Wx5zTXEiMr/mr/txf5GLKr2Tr0D+evn6MmlqcZD5WH/bO+0z3moDHyMPyUn3v/5YgJ9yAwLj81/W/wB5yAkEAQBAEAQBAEAQBAEBC5PectvrR/xxLWpwj0/cxpdqXX9iYk0HoWRsfPLnPy0GP12IQfRKISRVoydsznB4aWmocQw5rSQQQS0YaQgJOXcu6CgOH0B2J5P/AKMu/wBUg9xqAn0AQBAEAQBAEBgX7G10EgcAQaVBAIO2GkFAQeSkDAI3hjA4ukBcGMa4imirQMMAgNktvm5PsO/Qqr4F6fbXVEdk3G11hszXAFrrPGCDiCC0VB5lWmvcXQ6NMk46VNrjrP1MWzGGONv8PGyAubnjNaA11HBua+grQ5zcd6qJRXDcWqTqVJXqScur+B62Cwlz3Z7HNGkVrnDeLdVBDqg8JIIoRTQCV3vKTqWXuv8AOhXKpmbZHCpNHRaSSfOM0k6VFXsF9Bd9IT6+jJsLU4jCviNrow1wBBeyocAQcRpBwQHnc0LGaqGNa0Z4waA0VzW7wCAkSgMC4/Nf1v8AecgJBAEAQBAEAQBAEAQBAQuTvnLb60f8cS1qcI9DGl2pdf2JiXQegrI2NOhssbbTDmsYNqx2DGDbVaK1Da1oTvoDcggKoCybcu6CgOH0B2J5P/oy7/VIPcagJ9AEAQBAEAQBAR9/eYf0s95qAicltxF9uRSCft3m5PsO/Qqr4F6fbXVGBky2tiso4bPH7oVKfYXQ6NN/qan+T9T3s10xMFKZ2BG2xwIYCOg5jT+CtqoxlWm/z8zM9WMiGyv+av8Atxf5GLKr2Ts0D+evn6MmAtTjMW89wPtt/UIDzuzTL9oe61AZzkBHXPIGwlziAA6Qkk0AGc6pJQHtrpZ/TRe23vQFNdrN6eL2296Au10s/povbb3oDIika4BzSHA4gg1BHCCNKAvQBAEAQBAEBC5O+ctvrR/xxLWpwj0MaXal1/Yl5dy7oKyZsaqz5zD92z3mIDbAgKoCybcu6CgOH0B2J5P/AKMu/wBUg9xqAn0AQBAEAQBAEBGZSvzbNIeAs95qAgslrUdUZDmgAZ7gc4uONMMRzqRc2m3H5OT7Dv0Ko+Bel211Rg5Kn/ZWT7iP3Qq0uwuhvp39TU/yfqSq0OUICGyv+av+3F/kYsqvZOzQP56+fozxv6ASWmxxuc8NdqpIY98daNBFcwiqTV5JF9Fm4Uakla+7ik+/4i33BZw0Earu2/8APOd/7anZx/GzJaZV+H0x+xbd9wwEyV1TBw/5ph9Vv86bOP4yXptV5fSvsZgyfs4xGq4Y+fmOjmL1OziVel1WrbvBfYhLwuuJ1jtExz8+kpwkkDagmm0Ds38KKXBN3Kx0icY6q4dEYckL6ybV27lpgeUxU/tX8FYwL5YpNtg7/wDo3jytlP8Ar/ZAWRQv1QbV1NVi3jo/ipq/2p+CA2fJf5rD0H9SgJVAEAQBAEAQELk75y2+tH/HEtanCPQxpdqXX9iYl3J6CsjY0ew24vnhJYASWMrnOOFQdzSlcE7gbyEBVAWTbl3QUBw+gOxPJ/8ARl3+qQe41AT6AIAgCAIAgCAicqfmsnSz32oDU7mvKGCYPldQBrgaVcamlMBipBOXhlZYnRSNbLiWOA2j9JBA+qqS7LNaH8yPVGFkzlTY4rHZY3yEObBGHDNcaENAIrRVo/y49Df2j/V1P8n6knszsPpD7D+5aHGNmVh9KfYf3ICLylyqsclncxkhJLozuXDQ9hOkcAWVXsnb7PV66+foxb8qrG602V4kOazVc7auwq0AbyS7cfmTQTw9X5epmW3K2xODWtkNc9v1H6Acd5anCLJlRY2ZxdIQHOw2jt5rQd5AZTMr7E4hokNSQBtH6TgN5AYcOUFjjY6z2h2Oc8OaWOcCCSaHChFCgPHXa5uJH2J8KAprtc3Ej7E+FAR9/wB6XUbPIIWsD9rQiItO6bXHN4KrSkveMq/Yfy9Sds+Vl3MaGMfmtaKBrY3AADeADcAszU9Nmdh9IfYf3IBszsPpD7D+5ANmdh9IfYf3IQNmVh9KfYf3ISNmdh9KfYf3IBsysPpT7D+5ARdyZVWNj7WXSEZ9oLm7R+LcyMV0cIK1qcI9DCl2pdf2JN+WVhII1U6OI/uWRua1crgZoKGvyjFLB9GCgBAWTbl3QUBw+gOxPJ/9GXf6pB7jUBPoAgCAjsop3R2W0yMOa5kErmkaQ5rXEHrCrLgyY8T4pYcsryc2ptUhNf5eb+VcG1nmd2yhkZGy68eUyf8AXuTazzGyhkeU2Vd4OoDapdO8Q39AqurO/E7NGp0lTnJxTaW656WK97ZPIyGS0TPa9wq0vONMf2WlNylKzbMaldRjdQj4G1XRk++Z2EsjWOLqOznHbClRhJj08y7Nms34nNjZckfpJk5Ck4G1Sf8Af4ijZrNkrTpp3UY/Se8ORxa1rGz4NAA2h0DAf8iulZWRy1akqk3OXFl+xN3px2Z+IpKDYm70/wD9Z+IgIzKPJpzIHO1au2jFMwjS9o4/Osq3ZO32c7V18/QW7JtwtNlZqw22q45hwo0HjpPtxJoS/wDnq/L1Pa9rgfDGZNVDqFopmEbohvH51scJ53VdJmjc90oYGOIO0JFKNcTu8NKAxrDabuc5uZedneQQaNLanHAecQGbFdscuc/+JayrnbWlaY0054rvdaAy2ZKkgEWgEHR8mfiKAV2Ju9OOzPxEBHZRZMuZZ5H6sDTNwzCNLmjTnrWk/eRjX7D+XqSIyTd6cdmfiLO5rYbE3+nHZn4iXFhsTf6cdmfiJcFdibvTjsz8RLgbE3enHZn4iXFimxJ/px2Z+IlyRsTf6cdmfiKARtzZNue+1DVqZloLdwTXaRmu7w0rWo90ehhS7Uuv7Eick3ip1cdmfiLO5uQlzEmaEmlTI3QKfuo4g+iBAVQFk25d0FAcPoDsTyf/AEZd/qkHuNQE+gCAICKyq+ZWz1ab3HKsuyyY8Uc83e6kf49y81HotmxXRcX8SDmvLCGBx0kY4UA3lejSlUbV7HVpVSjo1GE3C9/jYvsuST3vzdX3+BdD0GXHW8jij7YpW1VS3P8A9GHdJzJ4CHZuJNXAvA/pGK5abkp735Hr19GpOCcYXv8A+repvtw3m5rY6WmMUc/TZ5XUrzh2K7FN83kec9Fh/bf1r7E3r0/lcf5WbxJrvm8iMNH+2/qX2Avp/K4/ys3jTXfN5DDR/tv6l9hr0/lcf5WbxJrvm8hho/239S+w16fyuP8AKzeJNd83kMNH+2/qX2MS87WZ4zE+2NDS5pObZpQdq4OpUuOmirJ6ys5eRrRpqlLXjSd9/wCpZdDPlvKKa2WMRuJzRNXavbpaKboBWclKat8TnjQqU9HqOStw71mRN4XdC9lukfG1zxbA0OIqQ2kOAPBietTGEZN3XeWraTWpRpKEmvdXqz0uS5LK6zWhzoIyRn0JaKjaD91dUoLuOaWm6RLc5vxPh+SJwb0D9lsjilxPr+TrQI6DAAfuFYhH0G7/ADUf2QsmaGQgIfK75pN/R77VpS7SMq/Yfy9SXCzNSqAIAgCAIAgIXJ3zlu9aP+OJa1OEen7mNLtS6/sTD9B6FkbGhXdZnMtELXZtasdQGpzagV0U31IN+CgFUBZNuXdBQHD6A7E8n/0Zd/qkHuNQE+gCAICKyq+ZWz1ab3HKsuyyY8Uc8WHzf4n9l5sT0GblkVNQyfcj9V6Oi07Nsz9rTvQpok7rtHy34rtaPCjxRp90nOnhxIx3iQdPCF5Tpe+rn12kaTKFJatuHek/U+jZOWFrpmxl8ubR5oJZGmuHFcOddGyj+M83G1H3L6Y/Y2zWCHjT/mJ/Go2a/GyuMqZL6Y/YawQ8af8AMT+NNmvxsYypkvpj9hrDDxp/zE/jTZr8bGMqZL6Y/Yaww8af8xP402a/GxjKmS+mP2GsEPGn/MT+NNmvxsYypkvpj9hrBDxp/wAxP402a/GxjKmS+mP2MG+7vjgssjYwdtKxzs5znkuLmAkucSdAHUrRilwMa1adVpz7lbI8bg+aWn+v3ArszOe8kJdA3gG1OneG8pulxI1W+B9qyaiDmUBcCYy8B8bmVaOl1caHeWeIhKeonvLuhOMdZ8De7u81H9gforFTIQEPlf8ANJv6PfatKXaRlX7D+XqS4WZqEBVAUQBAVQFEBDZO+ct3rR/xxLWpwj0MaXal1JeXcnoKyNjVWfOYvu2e8xAbYEBVAWTbl3QUBw+gOxPJ/wDRl3+qQe41AT6AIAgIrKr5lbPVpvccqy7LJjxRzxYfN/j3LzInoM2HJSejpfuv3Xu0YWin8Di9pTvTijLuu1fK/itrHjxe8gcnX1nj6f3XFXhqyifR1p61JH1fJb5y37L/ANlBwG7oAgCAIAgCAh8rPmzvtM95qDiRuT3zS1dL/cagtY+I+Ssxh8jpM0lsTNTa8NLHOwBqXA0IqCCAd/BZaRCUoWiaUZJS3n1TJ6SbQI3tzYHgOcC6tCKl7nEgE1NBnHDgWFHR9So5M2rVlKGqszfLu81H9kdVF2HKZCAh8r/mk39HvtWlLtIyr9h/L1JG1Wpkbc55oOvHgoFjKSjvZ0U6cpvVit5oeUl+D+LbmSkxmIbWrmZrgTU72kEdS87SNItNar3H0Xs/2e5UHrx3348bl0F7Rnf/AO7u9QtJv3iegNd3kW2G+c5udK4k1diXEYAkDCvAkNIdt7Jq6AlL3Fu6F9vvrNjcYnEOq3Q4nfA3zwEpOvu3MiloCc/fW7oXS3owYB1P63d6PSPiRHQW+7yL7iv+lpzZH/J6kcKl22q3Nwx3s5WoaRefvPcV0z2fagnCPvX8icyWnD321zdH8UadnFvb34r1ptOMWsj5iEZRnNSXf+xOvGB6Fmamqxgm0QuANMxmNDTdMwrorRSQbWFBJVAWTbl3QUBw+gOxPJ/9GXf6pB7jUBPoAgCAisqvmVs9Wm9xyrLssmPFHPFh83+J/Zeaj0GZ1wTUdL93+6+njC1GD+B5OnTukviXXXavlfxSx5sXvMLJqekzHHGnOBv8JICz0ujfUPZnX1Ybz6Pk1JFJanOmkMbM3a/LhmgbbcP4aLGScYpL0OGLU5Nydl1Nx1Gwcqd+bf8AEVLzy8jXVp83mNSsHKnfm3/ES88vIatPm8xqVg5U782/4iXnl5DVp83mNSsHKnfm3/ES88vIatPm8xqVg5U782/4iXnl5DVp83mNSsHKnfm3/ES88vIatPm8yMyiiseoOzLSXHOZh/FPd9YVwz0vPLyI1afN5mNk7Z7G6GVr7SW1cR85c3AtaK0z6HSjc33eRKVNd/mapkhkLYqSudbCwx2iWJtXRDOZE7Na/nqODBUWt3I0bj3s3uzWGzxsLWWwPwwBkaa8wAcptLIi8e5k1ZL0szWMaZ4gQ0AjPaKc1KqupLInXiu89teLL6eLtGd6akshtIZkRlVelndZZQ2aIk5uAe0ndN3qrSlGWtwMq046j3mFl5eED7LmsmjJ1Rho17Sd/gK4dMpzdOyXee17GrU4aSnKStZ958/gvKDDVI4nOAoS5r3HrGC81Up23w8mfUTqU2/dq2XwkkZcd9WYbmKH8InK2zlyeRjJw763+6PSG/bOGgGKGtN+NxPXipUJ8nkZy1G7qt/sisl+2ZwIEUX4RuB/ZNST/R5BakXfbf7I85L4sp3UMNfu3fsodOXJ5Foyj3Vv9kY814wEfJxxtdoBAe2nWaUVJUp23Q8mbQqwT96tdfGSN38lxrFaiCD/ALk4jH6ka9mnFxpxT42PjtLqRnpE3B7rm6SaD0KxgfO7nYNXgdTHPbjvqQfRQoBVAWTbl3QUBw+gOosisuLtiu+xRSWhrXsssLXDNfg5rGgjBvCFm6sE7XNFSm1dImf9Qbq5U32X+FRtoZk7GeQ/1BurlTfZf4U20MxsZ5D/AFBurlTfZf4U20MxsZ5GBlBlzdklltMbLS0ufBI1ozX4uc1wA3PCVWVaGq95MaM7rcfFrLO1rKE417lwXWZ2tGPHeDoi8sbnZwpppv14F9TDTNEdGMZTs0sjyq2i1Kj4GNZLzmY/P1Lf43/pMVon9zyZh/8An1CQycnEcoc/NAFN1WmnmB/RY6dpmjz1VCfDI61Qq6ttW/U3SDKtkbs+P+GBGG2z3VB04anRceIo87M9hW5F4mVs9k41j9h/w1G3o85Gwr8i8Smz2TjWP2HfDTb0ecnD1+ReJXZ7JxrH7D/hpt6PP5DD1+ReI2eycax+w/4aYijzsbCvyLxGz2TjWP2H/DTb0ecjYV+ReI2eycax+w/4aYijzvwGwr8i8TwtmWjpGFjnWShIODXg4EHD5PmU4ijzsYevyLx/4XWXLPUmubH/AAoqa7YPdjgN+PmTEUedjD1+ReP/AA87BlgYQ9sZstHyPkdnCR23kOc6lY8BXeUbehz+ROwr8i8TJdl7IRTOsmPA14PXqabehz+Q2FfkXiUbl7IABnWPDhY+v4/Jpt6PONhX5F4l2z6Thsfsv+Gp29Dn8hsK/IvEx7dlm+Zhjc+yNa6lS1j6gAg4fJ8ymOk0Yu+syk9FryVtReP/AA97xysimZqb5oKVB2sLmnDnG8uadaE1bW8zu0eNSjLWjFX+NiPZeViGiSLTXFkp/dZ3o8z8Wdb0vSH+lfTEuN7WP0kPsSd6nWo8z8WVWkaQv0r6UXa8WT0kPZyd6a1HN+LG30jlX0oprvZPSxexJ3qL0eZ+LGI0jlX0oa7WT0sXsSJejzPxYxGkcq+lCS97GRTVIR0RyV/VHsX+rzZC0jSE+yvCJJXXlmyzs1OK0QgVrjE8kk8K0jVpRVkzCsqtWWs426WMv/UV1KfxMOj0T+9W29PMy2FTIxLqynsbZYi+ZoDXtJIa+lBpwom3p5jYVMjdh5Qbq5U32X+FNtDMbGeQ/wBQbq5U32X+FNtDMbGeRbL5QLqof903Qfqv8KbaGY2M8jkZamRO2a+Y2sa0h1Q0De3vxXDPRZSk3c7IaRFRSsemvsfFd1DvVMJPNFsVDIa+x8V3UO9MJPNDFQyGvsfFd1DvTCTzQxUMhr7HxXdQ70wk80MVDIa+xcV3UO9MJPNDFRyGvsXFd1DvTCTzQxUMhr7FxXdQ70wk80MVDIa+x8V3UO9MJPNDFQyGvsfFd1DvTCTzQxUMhr7HxXdQ70wk80MVDIa+x8V3UO9MJPNDFQyGvsfFd1DvTCTzQxUMhr7HxXdQ70wk80MVDIa+x8V3UO9MJPNDFQyGvsfFd1DvTCTzQxUMhr7HxXdQ70wk80MVDIa+x8V3UO9MJPNDFQyGvsfFd1DvTCTzQxUMhr7HxXdQ70wk80MVDIa+x8V3UO9MJPNDFQyGvsfFd1DvTCTzQxUMhr7HxXdQ70wk80MVDIa+x8V3UO9MJPNDFQyGvsfFd1DvTCTzQxUMhr7HxXdQ70wk80MVHIa+x8V3UO9MJPNDFRyGvsfFd1DvTCTzQxUMhr7HxXdQ70wk80MVDIa+x8V3UO9MJPNDFQyGvsfFd1DvTCTzQxUMhr7HxXdQ70wk80MVDIa+x8V3UO9MJPNDFQyGvsfFd1DvTCTzQxUMhr7HxXdQ70wk80MVDIG/I+K7qHemEnmhioZGvL0Th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6" descr="data:image/jpeg;base64,/9j/4AAQSkZJRgABAQAAAQABAAD/2wCEAAkGBxASEhIQEBMWFhUUFBgYFRgVGBgVFRcVFx8XFhUWFRYaHCkgGholHBYVJDEiJSkrLi4uFx8zODMtNygtLisBCgoKDg0OGhAQGzckHCQsLCwsLCwsKywsLCwsLCwsLCwsLCw3LCwsLCwsLCwsLCwsLCwsLCwsLCwsLCwsLCwsLP/AABEIAK4BIQMBEQACEQEDEQH/xAAcAAEAAQUBAQAAAAAAAAAAAAAABQECBAYIAwf/xABNEAABAwEDAw8HCgUEAgMBAAABAAIDEQQFIQYSMRMVFiIyQVFSVGFxkZPR0gczU3SSstMjNDVCcnOBlLHBFGKCobMXJEOiY+GDo8JE/8QAGgEBAAMBAQEAAAAAAAAAAAAAAAECAwQFBv/EADkRAAIBAgIHBQcCBwEBAQAAAAABAgMRFFEEEhMhMVJxMkGRobEFImGBktHwQsEjMzRTcqLhYiQV/9oADAMBAAIRAxEAPwDd8iMkLsku6wySWKzOe+ywuc50MZc5xY0kuJbUknfQE3sIunkFl7CPwoBsIunkFl7CPwoBsIunkFl7CPwoBsIunkFl7CPwoBsIunkFl7CPwoBsIunkFl7CPwoBsIunkFl7CPwoBsIunkFl7CPwoBsIunkFl7CPwoBsIunkFl7CPwoBsIunkFl7CPwoBsIunkFl7CPwoBsIunkFl7CPwoBsIunkFl7CPwoBsIunkFl7CPwoBsIunkFl7CPwoBsIunkFl7CPwoC1+Rd0gEmwWWg/8EfhQGJYMnbjmc9kVisjjHTPH8OwUzq00sx0HQgM3YRdPILL2EfhQDYRdPILL2EfhQDYRdPILL2EfhQDYRdPILL2EfhQDYRdPILL2EfhQDYRdPILL2EfhQDYRdPILL2EfhQDYRdPILL2EfhQDYRdPILL2EfhQDYRdPILL2EfhQDYRdPILL2EfhQDYRdPILL2EfhQDYRdPILL2EfhQDYRdPILL2EfhQDYRdPILL2EfhQFsuRN1Zp/2Fl0H/gj8KA49QHYnk/+jLv9Ug9xqAn0AQBAEAQBAEAQBAEAQBAEAQBAEAQFrxhigI25QxkRec1u2fnOwbgHOpU8yBK5E33lUxj4443Oa1wcTLmVbQDDMzqBwJ0uxGjhqKOW+yN4Ulq60mZOT2UrJomOmOY8mlXDNY41oMx1SK8IrUGqlSzFSi0/d3o2FWMAgCAIAgCAIAgCAIAgCAICybcu6CgOH0B2J5P/AKMu/wBUg9xqAn0AQBAEAQBAEAQBAEAQBAEAQBAEAQEDfeUscDmRgao5zg05pwZUgbcipG/hTe3lVztuN6ejuacuCRqd6AulY4PeDC9xxpmDbFwzG75xxc7DHfojhfeIV9SLikt5ZeUE1WvnLmiQmr3Fue4tAIpXQ2ld4DgCuYWFJ2w7YlgnZpGMbw6u9oDuo86hpMmMnFpozbovc2SGmcXZmJjcCc7ED5B+ltK7h1ThhwrOzgtx1a0a87NWb7/uSt65eWWCziejnPcARCKarjvkaA2mNdB3sVrTWu1vt1MKlKcG0le2W8z8mcqrJbmZ0D9sN1G6gkYedtcRzio51epTcHZmEJqSuicWZcIAgCAIAgCAIAgCAsm3LugoDh9AdieT/wCjLv8AVIPcagJ9AEAQBAEAQBAEAQBAEAQBAEAQEffF7xWZhfIehooXuPA1u+obsaU6cqjsjT75vuS1w0jkMYdiGR51c3R8rLhQ0xzWgnn31XtLczZatCdpq5S7bPNOY2tGc2IjQMyFpFKmgqC/rPRVXSsjnlNtto2S47riNZy3OeXvpnYhtHEbUaAcNOlCpFeUIbax/eS/4noCYyVia6wWZrgC0wMBBFQRTQQgIu/ck3lpNjc0H0Uozo3A6QDpHMDUb2hAfPMpbrLXQNe1zJnvDHl9Xv0YVcaZ7QThTAaBQYLk0qzcYy4H0HsJuEK0lx1SAvW65LO5sjjmuaTmTREtII33DSw6d8gitHHFejTc4O0d8cu88ypW0bS3/H9yfMlufWxuGTflOnhzY7wbqsejVoxtxwZ7Bg78KH7SKEZ7ouzyZy19GraN2lrR7pLgfU7pvWC0xiWzyNkYd9prQ74cNIPMcVk4uL3mad1dGaoJCAIAgCAIAgCAsm3LugoDh9AdieT/AOjLv9Ug9xqAn0AQBAEAQBAEAQBAEAQBAEB42u1MiY6SRwa1oqSUbsTGLk7I1G25V6ux4s7tTGIDqEzE8LGDBrf5nOHQqXcuB0OlGi1r73kQ1gjme3UKmRzqucG4veCajVZHYlo5y1vMdCmKst5WtVU5XjuRs915LgUdaSD/AONu4HBnGlXdGA5irGBsbWBozWgAAYAYADmCAwrj81/W/wB5yA13yhbqx/eS/wCJ6AmskPmVl+5Z+iAmEBruWFjjlNjZIKg2powwI2khwIxGgLGrFPVvmehoFSUFVcX+h+qIy9smZG4xjVWaaGmqNPNhR39j0rfpxPP3mi3nk4HuL7OWsJqHtzSGlw4Y6bU6a0A4aFaa91aXib0NIq0Ow/d5XvRr8L7RYpg6J7oJTozXVjkAwpwOH8pFRwBdMGpqzVy7o6PpN5UXs55cYvofRcmfKnG4iK8WiF+9I2phdznfZ+nOFlU0e2+O84569KWrVVn5M+jxStcA5pBBFQQagjeIO+uYsXoAgCAIAgCAsm3LugoDh9AdieT/AOjLv9Ug9xqAn0AQBAEAQBAEAQBAEAQFCUHE1u1ZXQl7oYS0ubunOJDBjTaAAukOOho/FU1ruyN3QcIqU9yNZjtdoLnl8peXu+TJbWQDHzTcQwkHQ0E4aVKjvuyalWEopQVsyZurJd7hWX5NnFbjIedztDf7nnCsc/xZtVisccTcyJoaObSTwk6SecoDIQFHaEBgXH5r+t/vOQELlyxpNnDgDtpNIr9UICXyZH+1g+7CAk0BCZR7uxett9yRZVOMep26H2av+D9UTa1OIjr0uWGfFwo/ee3B3Qd5w5jUIDTb6ydewOMrGyR0oX5ucM3gkYakDnxHOFZSaZDin3Gj3hkw4VMBa6OlQx7iT/TIa05s40/mXXT0hd5vDSqijqVFrwyfd0MO4L7tlheRZH4B3ylnm3NQcaCuB07Zp61tKnGtvfkYzpQT1qMrrlf7H1TJXyiWS1kRSfITnDU5Dg48EbzQO6DQ8y4qlCUN/cZxqXdnueRuVViaFUAQBAEBZNuXdBQHD6A7E8n/ANGXf6pB7jUBPoAgCAIAgCAIAgCAICEvbKWCB+o1BlP1ahrRXGr3nBop09Co5pOxvChKUdbuNTvC87Q+Vz3yMdCBuCCYRgN45pfQg4uFFNnfeWdSnGFoL3szLu245pzn0zWuxMjwA5w3sxgAw9kdKtZdxg5ye5s267rqihG0btt9xxcfx3hzDBCpnIAgCAoUBg3H5r+t/vOQEJlvps3TJ+gQEvk181g+7CAk0BCZR7uxett9yRZVOMep26H2av8Ag/VE2tTiCAICCvPJuOQ58XyT9+g2jjwubw84oelAaTfeT7RtbTE1pOAcNBdvFkgoQeongK0hUlEq4mm3lk9MxpMgErR9YECUAb+8Hjox5l2w0hS3MyqJtWmrrNGZk3l7bLEGtL/4qz4YPcdUYN/NccfwOHQrz0OM1rROZaRs5ard0fXsmMqLLb2F9ncSWUD2OGa9hOIDh16KrzZ03B2Z2wmpq6JtVLhAEBZNuXdBQHD6A7E8n/0Zd/qkHuNQE+gCAIAgCAIAgCAj74vmCzNDpnUzsGgAkuPAP/arKSjxNaVGdR2ijVL7vy0yOa2FzWNrtmtJLiOB0jcBXisJI3yoak+BtB0ad1Le/IxbHd8lodWONtBhnAZkLKcGnONa77nV3wrWSOd1JPiza7sydiiIe/5R4pQu3LTwsbvdJqedSUJpAUc4DEmiEpXKao3hHWlxqvIao3hHWlxqvIao3hHWlxqvIpqjeEdai41XkYNyvAi0jdv95yXFmQuWrgXWfEaZPdCXROrLIlsmnj+FgxHmxvpdDVeRJ6o3hHWpuRqvIhcongvsVCPnbfckWVTiup26Inq1f8H6onFqcIQBAEBZLE1wLXAEEUIIqCOAhAazemS2DnWc/wDxvNQeZjjiOg1HQpTsRY+bW+5GzvlYQYnMeWluaGktAa6hNNNa4muBXaq7p09WPecaoqrV1p9zsbrkrekdiszYnsYI2adTwe2pwMjNMm9V7S6pK4Jzk3eR6UaMJbqXmbtY7WyVjZI3BzXCoI3+tSZyi4uzPdCAgLJty7oKA4fQHYnk/wDoy7/VIPcagJ9AEAQBAEAQGPbbZHCwySuDWjSTz6FDdi0YuTtHiarfWU0j4/8AaENztDiQZC3RVsf1R/M8jRoKq25L3TojCnTl/F45EGaylsbw10gbVwqC9xOBdJI81zTwbVvAMFOqrbzN15XbjuNnujJhtGvnIdhhGzzY6T9f+w5t9WMTZI42tADQABgABQAcACAvQBAQmWTAbJIHAEF0YIOIIL2VBWdXsM7fZza0iLXx9Ge+x2xcmh7Nvcp2ccjPGV+d+LGx2xcmh7NvcmzhkMZX534sbHbFyaHs29ybOOQxlfnfiyoyfsYxFmhBGIOptqCNB0JqRyIel12rOb8WYl23NZZWF8sEb3F76ucxpJo4jEkKXCL4orDSasFqxk0upDZX3NZWGDMgibUvrRjRXAacFGyhkXWmaQv1vxJPJ64bG6zQudZ4iSwVJjaSf7Js4ZDGaRzvxJDY7YuTQ9m3uTZwyGMr878WXw3FZGOa9lnia5pq1wY0EHRUEBFCK32Ky0qtJOLm7P4kirmAQBAEAQBAa1dl3RTPtolYHUtZodDh8nFuXDELWpwj0MaXal1Iq/Mn9SGDmyMJwa8tbIKY7UkjO3sRQ6NKy4u7N1Jp3RFNt8rWNNlc0FrsXMoCQKjNewbR5BppAdhpKhp9xtTqRcv4u9G2WTKmIBgtDmsLsA9pzoy7fBwDozzOAUa1uI2Ovd0968zYg5WMC2bcu6CgOH0B2J5P/oy7/VIPcagJ9AEAQBAEBEX3eckbX6lHi1tdUfhE0ncjjPJOFGjpIUNvuNIRjxk93maJI+eYgzyOeXYBlAT0NaBtSMcW1dzhVUHxkbz0hLdSVvj3khaLhkjs0krjqIaAWtaGl9S5oqdLRpOGJ5wrnK227sioLI2pzXF5NN01rzRtf5edSQZdnbaY2tYya0Na3QAKADgAzNHMhV7i8y2vlFp6j4FBZWQD7X6e1dR8CkrG9t41S1+ntPUfhoWMK+JLTqTs6a0EVZg6tN02n1FjW7B3ezv6hfP0M3VbV6e09R8C1OJ8S2Se0tFXWm0gcJwHWWKSDIscNtlBdFaLQ4A0JD2adNMRzhQClnfas9oM9pO3AINaacQdpoQFLTJaM9+pyztbnuoGVzRidG1P6oDGljneWl8todm1pnNrp04GPmQF0ItLGhrZrSAMAAMAOb5NAX6pa+UWnqPw0A1W18otPUfAgGq2v09p6j4EA1W18otPUfAgKapa/T2nqPgUguDrX6e1dR8CgBz7WNM9q6j4EAz7X6e1dR8CAwbtfac6fNmtA+WNaVqTmsxdtNNKLap2Y9DCl2pdf2MySw2mQiRz7Q7NBALmggA0ztMf8oWSNu8xbBZWvmibqz9vJQ0zBgQf5OEN0/ugJK+LgfGc57Q9orSRja5o4HtNSB1t01oqtJ8S8Jyh2WY112+1wvYI5c5jnAEPxjo44AaSytaAtq2tMKKmq1wOh1qU1/EVnmjf7NaXSMcXRvjcKgtfTTTeLSQ4c4K0OZqxxQhB2J5P/oy7/VIPcagJ9AEAQBAEB4W2ytlY6N9c1woaYHhwKA8LvumGHGNu2IoXHbPI4M473MMEBj5U/NZOlnvtQGvZLH/ct+w79lJBurnACp0DSoJSvwIsZR2QtzhLtaVzg1+bThrm0pzrPaxzOvA1721d+V0Ylmy0sMkzbPDI6R7jhmMc5o5y6lAOfeVVpFOTsmb1PZGlUqTq1I6qWbSfgT0UzXCrSCOEEEf2Wx5zTXEiMr/mr/txf5GLKr2Tr0D+evn6MmlqcZD5WH/bO+0z3moDHyMPyUn3v/5YgJ9yAwLj81/W/wB5yAkEAQBAEAQBAEAQBAEBC5PectvrR/xxLWpwj0/cxpdqXX9iYk0HoWRsfPLnPy0GP12IQfRKISRVoydsznB4aWmocQw5rSQQQS0YaQgJOXcu6CgOH0B2J5P/AKMu/wBUg9xqAn0AQBAEAQBAEBgX7G10EgcAQaVBAIO2GkFAQeSkDAI3hjA4ukBcGMa4imirQMMAgNktvm5PsO/Qqr4F6fbXVEdk3G11hszXAFrrPGCDiCC0VB5lWmvcXQ6NMk46VNrjrP1MWzGGONv8PGyAubnjNaA11HBua+grQ5zcd6qJRXDcWqTqVJXqScur+B62Cwlz3Z7HNGkVrnDeLdVBDqg8JIIoRTQCV3vKTqWXuv8AOhXKpmbZHCpNHRaSSfOM0k6VFXsF9Bd9IT6+jJsLU4jCviNrow1wBBeyocAQcRpBwQHnc0LGaqGNa0Z4waA0VzW7wCAkSgMC4/Nf1v8AecgJBAEAQBAEAQBAEAQBAQuTvnLb60f8cS1qcI9DGl2pdf2JiXQegrI2NOhssbbTDmsYNqx2DGDbVaK1Da1oTvoDcggKoCybcu6CgOH0B2J5P/oy7/VIPcagJ9AEAQBAEAQBAR9/eYf0s95qAicltxF9uRSCft3m5PsO/Qqr4F6fbXVGBky2tiso4bPH7oVKfYXQ6NN/qan+T9T3s10xMFKZ2BG2xwIYCOg5jT+CtqoxlWm/z8zM9WMiGyv+av8Atxf5GLKr2Ts0D+evn6MmAtTjMW89wPtt/UIDzuzTL9oe61AZzkBHXPIGwlziAA6Qkk0AGc6pJQHtrpZ/TRe23vQFNdrN6eL2296Au10s/povbb3oDIika4BzSHA4gg1BHCCNKAvQBAEAQBAEBC5O+ctvrR/xxLWpwj0MaXal1/Yl5dy7oKyZsaqz5zD92z3mIDbAgKoCybcu6CgOH0B2J5P/AKMu/wBUg9xqAn0AQBAEAQBAEBGZSvzbNIeAs95qAgslrUdUZDmgAZ7gc4uONMMRzqRc2m3H5OT7Dv0Ko+Bel211Rg5Kn/ZWT7iP3Qq0uwuhvp39TU/yfqSq0OUICGyv+av+3F/kYsqvZOzQP56+fozxv6ASWmxxuc8NdqpIY98daNBFcwiqTV5JF9Fm4Uakla+7ik+/4i33BZw0Earu2/8APOd/7anZx/GzJaZV+H0x+xbd9wwEyV1TBw/5ph9Vv86bOP4yXptV5fSvsZgyfs4xGq4Y+fmOjmL1OziVel1WrbvBfYhLwuuJ1jtExz8+kpwkkDagmm0Ds38KKXBN3Kx0icY6q4dEYckL6ybV27lpgeUxU/tX8FYwL5YpNtg7/wDo3jytlP8Ar/ZAWRQv1QbV1NVi3jo/ipq/2p+CA2fJf5rD0H9SgJVAEAQBAEAQELk75y2+tH/HEtanCPQxpdqXX9iYl3J6CsjY0ew24vnhJYASWMrnOOFQdzSlcE7gbyEBVAWTbl3QUBw+gOxPJ/8ARl3+qQe41AT6AIAgCAIAgCAicqfmsnSz32oDU7mvKGCYPldQBrgaVcamlMBipBOXhlZYnRSNbLiWOA2j9JBA+qqS7LNaH8yPVGFkzlTY4rHZY3yEObBGHDNcaENAIrRVo/y49Df2j/V1P8n6knszsPpD7D+5aHGNmVh9KfYf3ICLylyqsclncxkhJLozuXDQ9hOkcAWVXsnb7PV66+foxb8qrG602V4kOazVc7auwq0AbyS7cfmTQTw9X5epmW3K2xODWtkNc9v1H6Acd5anCLJlRY2ZxdIQHOw2jt5rQd5AZTMr7E4hokNSQBtH6TgN5AYcOUFjjY6z2h2Oc8OaWOcCCSaHChFCgPHXa5uJH2J8KAprtc3Ej7E+FAR9/wB6XUbPIIWsD9rQiItO6bXHN4KrSkveMq/Yfy9Sds+Vl3MaGMfmtaKBrY3AADeADcAszU9Nmdh9IfYf3IBszsPpD7D+5ANmdh9IfYf3IQNmVh9KfYf3ISNmdh9KfYf3IBsysPpT7D+5ARdyZVWNj7WXSEZ9oLm7R+LcyMV0cIK1qcI9DCl2pdf2JN+WVhII1U6OI/uWRua1crgZoKGvyjFLB9GCgBAWTbl3QUBw+gOxPJ/9GXf6pB7jUBPoAgCAjsop3R2W0yMOa5kErmkaQ5rXEHrCrLgyY8T4pYcsryc2ptUhNf5eb+VcG1nmd2yhkZGy68eUyf8AXuTazzGyhkeU2Vd4OoDapdO8Q39AqurO/E7NGp0lTnJxTaW656WK97ZPIyGS0TPa9wq0vONMf2WlNylKzbMaldRjdQj4G1XRk++Z2EsjWOLqOznHbClRhJj08y7Nms34nNjZckfpJk5Ck4G1Sf8Af4ijZrNkrTpp3UY/Se8ORxa1rGz4NAA2h0DAf8iulZWRy1akqk3OXFl+xN3px2Z+IpKDYm70/wD9Z+IgIzKPJpzIHO1au2jFMwjS9o4/Osq3ZO32c7V18/QW7JtwtNlZqw22q45hwo0HjpPtxJoS/wDnq/L1Pa9rgfDGZNVDqFopmEbohvH51scJ53VdJmjc90oYGOIO0JFKNcTu8NKAxrDabuc5uZedneQQaNLanHAecQGbFdscuc/+JayrnbWlaY0054rvdaAy2ZKkgEWgEHR8mfiKAV2Ju9OOzPxEBHZRZMuZZ5H6sDTNwzCNLmjTnrWk/eRjX7D+XqSIyTd6cdmfiLO5rYbE3+nHZn4iXFhsTf6cdmfiJcFdibvTjsz8RLgbE3enHZn4iXFimxJ/px2Z+IlyRsTf6cdmfiKARtzZNue+1DVqZloLdwTXaRmu7w0rWo90ehhS7Uuv7Eick3ip1cdmfiLO5uQlzEmaEmlTI3QKfuo4g+iBAVQFk25d0FAcPoDsTyf/AEZd/qkHuNQE+gCAICKyq+ZWz1ab3HKsuyyY8Uc83e6kf49y81HotmxXRcX8SDmvLCGBx0kY4UA3lejSlUbV7HVpVSjo1GE3C9/jYvsuST3vzdX3+BdD0GXHW8jij7YpW1VS3P8A9GHdJzJ4CHZuJNXAvA/pGK5abkp735Hr19GpOCcYXv8A+repvtw3m5rY6WmMUc/TZ5XUrzh2K7FN83kec9Fh/bf1r7E3r0/lcf5WbxJrvm8iMNH+2/qX2Avp/K4/ys3jTXfN5DDR/tv6l9hr0/lcf5WbxJrvm8hho/239S+w16fyuP8AKzeJNd83kMNH+2/qX2MS87WZ4zE+2NDS5pObZpQdq4OpUuOmirJ6ys5eRrRpqlLXjSd9/wCpZdDPlvKKa2WMRuJzRNXavbpaKboBWclKat8TnjQqU9HqOStw71mRN4XdC9lukfG1zxbA0OIqQ2kOAPBietTGEZN3XeWraTWpRpKEmvdXqz0uS5LK6zWhzoIyRn0JaKjaD91dUoLuOaWm6RLc5vxPh+SJwb0D9lsjilxPr+TrQI6DAAfuFYhH0G7/ADUf2QsmaGQgIfK75pN/R77VpS7SMq/Yfy9SXCzNSqAIAgCAIAgIXJ3zlu9aP+OJa1OEen7mNLtS6/sTD9B6FkbGhXdZnMtELXZtasdQGpzagV0U31IN+CgFUBZNuXdBQHD6A7E8n/0Zd/qkHuNQE+gCAICKyq+ZWz1ab3HKsuyyY8Uc8WHzf4n9l5sT0GblkVNQyfcj9V6Oi07Nsz9rTvQpok7rtHy34rtaPCjxRp90nOnhxIx3iQdPCF5Tpe+rn12kaTKFJatuHek/U+jZOWFrpmxl8ubR5oJZGmuHFcOddGyj+M83G1H3L6Y/Y2zWCHjT/mJ/Go2a/GyuMqZL6Y/YawQ8af8AMT+NNmvxsYypkvpj9hrDDxp/zE/jTZr8bGMqZL6Y/Yaww8af8xP402a/GxjKmS+mP2GsEPGn/MT+NNmvxsYypkvpj9hrBDxp/wAxP402a/GxjKmS+mP2MG+7vjgssjYwdtKxzs5znkuLmAkucSdAHUrRilwMa1adVpz7lbI8bg+aWn+v3ArszOe8kJdA3gG1OneG8pulxI1W+B9qyaiDmUBcCYy8B8bmVaOl1caHeWeIhKeonvLuhOMdZ8De7u81H9gforFTIQEPlf8ANJv6PfatKXaRlX7D+XqS4WZqEBVAUQBAVQFEBDZO+ct3rR/xxLWpwj0MaXal1JeXcnoKyNjVWfOYvu2e8xAbYEBVAWTbl3QUBw+gOxPJ/wDRl3+qQe41AT6AIAgIrKr5lbPVpvccqy7LJjxRzxYfN/j3LzInoM2HJSejpfuv3Xu0YWin8Di9pTvTijLuu1fK/itrHjxe8gcnX1nj6f3XFXhqyifR1p61JH1fJb5y37L/ANlBwG7oAgCAIAgCAh8rPmzvtM95qDiRuT3zS1dL/cagtY+I+Ssxh8jpM0lsTNTa8NLHOwBqXA0IqCCAd/BZaRCUoWiaUZJS3n1TJ6SbQI3tzYHgOcC6tCKl7nEgE1NBnHDgWFHR9So5M2rVlKGqszfLu81H9kdVF2HKZCAh8r/mk39HvtWlLtIyr9h/L1JG1Wpkbc55oOvHgoFjKSjvZ0U6cpvVit5oeUl+D+LbmSkxmIbWrmZrgTU72kEdS87SNItNar3H0Xs/2e5UHrx3348bl0F7Rnf/AO7u9QtJv3iegNd3kW2G+c5udK4k1diXEYAkDCvAkNIdt7Jq6AlL3Fu6F9vvrNjcYnEOq3Q4nfA3zwEpOvu3MiloCc/fW7oXS3owYB1P63d6PSPiRHQW+7yL7iv+lpzZH/J6kcKl22q3Nwx3s5WoaRefvPcV0z2fagnCPvX8icyWnD321zdH8UadnFvb34r1ptOMWsj5iEZRnNSXf+xOvGB6Fmamqxgm0QuANMxmNDTdMwrorRSQbWFBJVAWTbl3QUBw+gOxPJ/9GXf6pB7jUBPoAgCAisqvmVs9Wm9xyrLssmPFHPFh83+J/Zeaj0GZ1wTUdL93+6+njC1GD+B5OnTukviXXXavlfxSx5sXvMLJqekzHHGnOBv8JICz0ujfUPZnX1Ybz6Pk1JFJanOmkMbM3a/LhmgbbcP4aLGScYpL0OGLU5Nydl1Nx1Gwcqd+bf8AEVLzy8jXVp83mNSsHKnfm3/ES88vIatPm8xqVg5U782/4iXnl5DVp83mNSsHKnfm3/ES88vIatPm8xqVg5U782/4iXnl5DVp83mNSsHKnfm3/ES88vIatPm8yMyiiseoOzLSXHOZh/FPd9YVwz0vPLyI1afN5mNk7Z7G6GVr7SW1cR85c3AtaK0z6HSjc33eRKVNd/mapkhkLYqSudbCwx2iWJtXRDOZE7Na/nqODBUWt3I0bj3s3uzWGzxsLWWwPwwBkaa8wAcptLIi8e5k1ZL0szWMaZ4gQ0AjPaKc1KqupLInXiu89teLL6eLtGd6akshtIZkRlVelndZZQ2aIk5uAe0ndN3qrSlGWtwMq046j3mFl5eED7LmsmjJ1Rho17Sd/gK4dMpzdOyXee17GrU4aSnKStZ958/gvKDDVI4nOAoS5r3HrGC81Up23w8mfUTqU2/dq2XwkkZcd9WYbmKH8InK2zlyeRjJw763+6PSG/bOGgGKGtN+NxPXipUJ8nkZy1G7qt/sisl+2ZwIEUX4RuB/ZNST/R5BakXfbf7I85L4sp3UMNfu3fsodOXJ5Foyj3Vv9kY814wEfJxxtdoBAe2nWaUVJUp23Q8mbQqwT96tdfGSN38lxrFaiCD/ALk4jH6ka9mnFxpxT42PjtLqRnpE3B7rm6SaD0KxgfO7nYNXgdTHPbjvqQfRQoBVAWTbl3QUBw+gOosisuLtiu+xRSWhrXsssLXDNfg5rGgjBvCFm6sE7XNFSm1dImf9Qbq5U32X+FRtoZk7GeQ/1BurlTfZf4U20MxsZ5D/AFBurlTfZf4U20MxsZ5GBlBlzdklltMbLS0ufBI1ozX4uc1wA3PCVWVaGq95MaM7rcfFrLO1rKE417lwXWZ2tGPHeDoi8sbnZwpppv14F9TDTNEdGMZTs0sjyq2i1Kj4GNZLzmY/P1Lf43/pMVon9zyZh/8An1CQycnEcoc/NAFN1WmnmB/RY6dpmjz1VCfDI61Qq6ttW/U3SDKtkbs+P+GBGG2z3VB04anRceIo87M9hW5F4mVs9k41j9h/w1G3o85Gwr8i8Smz2TjWP2HfDTb0ecnD1+ReJXZ7JxrH7D/hpt6PP5DD1+ReI2eycax+w/4aYijzsbCvyLxGz2TjWP2H/DTb0ecjYV+ReI2eycax+w/4aYijzvwGwr8i8TwtmWjpGFjnWShIODXg4EHD5PmU4ijzsYevyLx/4XWXLPUmubH/AAoqa7YPdjgN+PmTEUedjD1+ReP/AA87BlgYQ9sZstHyPkdnCR23kOc6lY8BXeUbehz+ROwr8i8TJdl7IRTOsmPA14PXqabehz+Q2FfkXiUbl7IABnWPDhY+v4/Jpt6PONhX5F4l2z6Thsfsv+Gp29Dn8hsK/IvEx7dlm+Zhjc+yNa6lS1j6gAg4fJ8ymOk0Yu+syk9FryVtReP/AA97xysimZqb5oKVB2sLmnDnG8uadaE1bW8zu0eNSjLWjFX+NiPZeViGiSLTXFkp/dZ3o8z8Wdb0vSH+lfTEuN7WP0kPsSd6nWo8z8WVWkaQv0r6UXa8WT0kPZyd6a1HN+LG30jlX0oprvZPSxexJ3qL0eZ+LGI0jlX0oa7WT0sXsSJejzPxYxGkcq+lCS97GRTVIR0RyV/VHsX+rzZC0jSE+yvCJJXXlmyzs1OK0QgVrjE8kk8K0jVpRVkzCsqtWWs426WMv/UV1KfxMOj0T+9W29PMy2FTIxLqynsbZYi+ZoDXtJIa+lBpwom3p5jYVMjdh5Qbq5U32X+FNtDMbGeQ/wBQbq5U32X+FNtDMbGeRbL5QLqof903Qfqv8KbaGY2M8jkZamRO2a+Y2sa0h1Q0De3vxXDPRZSk3c7IaRFRSsemvsfFd1DvVMJPNFsVDIa+x8V3UO9MJPNDFQyGvsfFd1DvTCTzQxUMhr7HxXdQ70wk80MVDIa+xcV3UO9MJPNDFRyGvsXFd1DvTCTzQxUMhr7FxXdQ70wk80MVDIa+x8V3UO9MJPNDFQyGvsfFd1DvTCTzQxUMhr7HxXdQ70wk80MVDIa+x8V3UO9MJPNDFQyGvsfFd1DvTCTzQxUMhr7HxXdQ70wk80MVDIa+x8V3UO9MJPNDFQyGvsfFd1DvTCTzQxUMhr7HxXdQ70wk80MVDIa+x8V3UO9MJPNDFQyGvsfFd1DvTCTzQxUMhr7HxXdQ70wk80MVDIa+x8V3UO9MJPNDFQyGvsfFd1DvTCTzQxUMhr7HxXdQ70wk80MVDIa+x8V3UO9MJPNDFQyGvsfFd1DvTCTzQxUMhr7HxXdQ70wk80MVHIa+x8V3UO9MJPNDFRyGvsfFd1DvTCTzQxUMhr7HxXdQ70wk80MVDIa+x8V3UO9MJPNDFQyGvsfFd1DvTCTzQxUMhr7HxXdQ70wk80MVDIa+x8V3UO9MJPNDFQyGvsfFd1DvTCTzQxUMhr7HxXdQ70wk80MVDIG/I+K7qHemEnmhioZGvL0Th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8449" name="Picture 17"/>
          <p:cNvPicPr>
            <a:picLocks noChangeAspect="1" noChangeArrowheads="1"/>
          </p:cNvPicPr>
          <p:nvPr/>
        </p:nvPicPr>
        <p:blipFill rotWithShape="1">
          <a:blip r:embed="rId5">
            <a:extLst>
              <a:ext uri="{28A0092B-C50C-407E-A947-70E740481C1C}">
                <a14:useLocalDpi xmlns:a14="http://schemas.microsoft.com/office/drawing/2010/main" val="0"/>
              </a:ext>
            </a:extLst>
          </a:blip>
          <a:srcRect l="1021" t="18161" r="81250" b="62940"/>
          <a:stretch/>
        </p:blipFill>
        <p:spPr bwMode="auto">
          <a:xfrm>
            <a:off x="460375" y="4221088"/>
            <a:ext cx="218417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764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sz="2400" dirty="0" smtClean="0"/>
              <a:t>Cuando se obtiene alquitranes en la gasificación</a:t>
            </a:r>
            <a:endParaRPr lang="es-EC" sz="2400" dirty="0"/>
          </a:p>
        </p:txBody>
      </p:sp>
      <p:sp>
        <p:nvSpPr>
          <p:cNvPr id="3" name="2 Marcador de contenido"/>
          <p:cNvSpPr>
            <a:spLocks noGrp="1"/>
          </p:cNvSpPr>
          <p:nvPr>
            <p:ph idx="1"/>
          </p:nvPr>
        </p:nvSpPr>
        <p:spPr>
          <a:xfrm>
            <a:off x="323528" y="1916832"/>
            <a:ext cx="8229600" cy="4525963"/>
          </a:xfrm>
        </p:spPr>
        <p:txBody>
          <a:bodyPr/>
          <a:lstStyle/>
          <a:p>
            <a:r>
              <a:rPr lang="es-EC" dirty="0">
                <a:solidFill>
                  <a:schemeClr val="tx1"/>
                </a:solidFill>
              </a:rPr>
              <a:t>La concentración de alquitranes dentro de un </a:t>
            </a:r>
            <a:r>
              <a:rPr lang="es-EC" dirty="0" err="1">
                <a:solidFill>
                  <a:schemeClr val="tx1"/>
                </a:solidFill>
              </a:rPr>
              <a:t>gasificador</a:t>
            </a:r>
            <a:r>
              <a:rPr lang="es-EC" dirty="0">
                <a:solidFill>
                  <a:schemeClr val="tx1"/>
                </a:solidFill>
              </a:rPr>
              <a:t> va en función de la temperatura de gasificación, del tiempo de residencia, tipo de reactor utilizado, y de la sustancia que se gasifica. </a:t>
            </a:r>
            <a:r>
              <a:rPr lang="es-ES" dirty="0">
                <a:solidFill>
                  <a:schemeClr val="tx1"/>
                </a:solidFill>
              </a:rPr>
              <a:t>(</a:t>
            </a:r>
            <a:r>
              <a:rPr lang="es-ES" dirty="0" err="1">
                <a:solidFill>
                  <a:schemeClr val="tx1"/>
                </a:solidFill>
              </a:rPr>
              <a:t>Castells</a:t>
            </a:r>
            <a:r>
              <a:rPr lang="es-ES" dirty="0">
                <a:solidFill>
                  <a:schemeClr val="tx1"/>
                </a:solidFill>
              </a:rPr>
              <a:t>, 2005)</a:t>
            </a:r>
            <a:endParaRPr lang="es-EC"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353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Tabla"/>
          <p:cNvGraphicFramePr>
            <a:graphicFrameLocks noGrp="1"/>
          </p:cNvGraphicFramePr>
          <p:nvPr>
            <p:extLst>
              <p:ext uri="{D42A27DB-BD31-4B8C-83A1-F6EECF244321}">
                <p14:modId xmlns:p14="http://schemas.microsoft.com/office/powerpoint/2010/main" val="1869160689"/>
              </p:ext>
            </p:extLst>
          </p:nvPr>
        </p:nvGraphicFramePr>
        <p:xfrm>
          <a:off x="467544" y="670485"/>
          <a:ext cx="8424936" cy="5224738"/>
        </p:xfrm>
        <a:graphic>
          <a:graphicData uri="http://schemas.openxmlformats.org/drawingml/2006/table">
            <a:tbl>
              <a:tblPr firstRow="1" firstCol="1" bandRow="1">
                <a:tableStyleId>{284E427A-3D55-4303-BF80-6455036E1DE7}</a:tableStyleId>
              </a:tblPr>
              <a:tblGrid>
                <a:gridCol w="4183649"/>
                <a:gridCol w="4241287"/>
              </a:tblGrid>
              <a:tr h="469729">
                <a:tc>
                  <a:txBody>
                    <a:bodyPr/>
                    <a:lstStyle/>
                    <a:p>
                      <a:pPr algn="ctr">
                        <a:lnSpc>
                          <a:spcPct val="200000"/>
                        </a:lnSpc>
                        <a:spcAft>
                          <a:spcPts val="0"/>
                        </a:spcAft>
                      </a:pPr>
                      <a:r>
                        <a:rPr lang="es-EC" sz="800" dirty="0">
                          <a:effectLst/>
                        </a:rPr>
                        <a:t>Temperatura</a:t>
                      </a:r>
                      <a:endParaRPr lang="es-EC" sz="1000" dirty="0">
                        <a:effectLst/>
                      </a:endParaRPr>
                    </a:p>
                    <a:p>
                      <a:pPr algn="ctr">
                        <a:lnSpc>
                          <a:spcPct val="200000"/>
                        </a:lnSpc>
                        <a:spcAft>
                          <a:spcPts val="0"/>
                        </a:spcAft>
                      </a:pPr>
                      <a:r>
                        <a:rPr lang="es-EC" sz="800" dirty="0">
                          <a:effectLst/>
                        </a:rPr>
                        <a:t>(Rango °C)</a:t>
                      </a:r>
                      <a:endParaRPr lang="es-EC" sz="1000" dirty="0">
                        <a:solidFill>
                          <a:srgbClr val="000000"/>
                        </a:solidFill>
                        <a:effectLst/>
                        <a:latin typeface="Times New Roman"/>
                        <a:ea typeface="Times New Roman"/>
                      </a:endParaRPr>
                    </a:p>
                  </a:txBody>
                  <a:tcPr marL="39017" marR="39017" marT="0" marB="0"/>
                </a:tc>
                <a:tc>
                  <a:txBody>
                    <a:bodyPr/>
                    <a:lstStyle/>
                    <a:p>
                      <a:pPr algn="ctr">
                        <a:lnSpc>
                          <a:spcPct val="200000"/>
                        </a:lnSpc>
                        <a:spcAft>
                          <a:spcPts val="0"/>
                        </a:spcAft>
                      </a:pPr>
                      <a:r>
                        <a:rPr lang="es-EC" sz="800" dirty="0">
                          <a:effectLst/>
                        </a:rPr>
                        <a:t>Reacción Química</a:t>
                      </a:r>
                      <a:endParaRPr lang="es-EC" sz="1000" dirty="0">
                        <a:solidFill>
                          <a:srgbClr val="000000"/>
                        </a:solidFill>
                        <a:effectLst/>
                        <a:latin typeface="Times New Roman"/>
                        <a:ea typeface="Times New Roman"/>
                      </a:endParaRPr>
                    </a:p>
                  </a:txBody>
                  <a:tcPr marL="39017" marR="39017" marT="0" marB="0"/>
                </a:tc>
              </a:tr>
              <a:tr h="4737058">
                <a:tc>
                  <a:txBody>
                    <a:bodyPr/>
                    <a:lstStyle/>
                    <a:p>
                      <a:pPr algn="ctr">
                        <a:lnSpc>
                          <a:spcPct val="200000"/>
                        </a:lnSpc>
                        <a:spcAft>
                          <a:spcPts val="0"/>
                        </a:spcAft>
                        <a:tabLst>
                          <a:tab pos="2078355" algn="l"/>
                        </a:tabLst>
                      </a:pPr>
                      <a:r>
                        <a:rPr lang="es-EC" sz="800" dirty="0" smtClean="0">
                          <a:effectLst/>
                        </a:rPr>
                        <a:t>100-120</a:t>
                      </a:r>
                      <a:endParaRPr lang="es-EC" sz="1000" dirty="0">
                        <a:effectLst/>
                      </a:endParaRPr>
                    </a:p>
                    <a:p>
                      <a:pPr algn="ctr">
                        <a:lnSpc>
                          <a:spcPct val="200000"/>
                        </a:lnSpc>
                        <a:spcAft>
                          <a:spcPts val="0"/>
                        </a:spcAft>
                        <a:tabLst>
                          <a:tab pos="2078355" algn="l"/>
                        </a:tabLst>
                      </a:pPr>
                      <a:r>
                        <a:rPr lang="es-EC" sz="800" dirty="0">
                          <a:effectLst/>
                        </a:rPr>
                        <a:t> </a:t>
                      </a:r>
                      <a:endParaRPr lang="es-EC" sz="1000" dirty="0">
                        <a:effectLst/>
                      </a:endParaRPr>
                    </a:p>
                    <a:p>
                      <a:pPr algn="ctr">
                        <a:lnSpc>
                          <a:spcPct val="200000"/>
                        </a:lnSpc>
                        <a:spcAft>
                          <a:spcPts val="0"/>
                        </a:spcAft>
                        <a:tabLst>
                          <a:tab pos="2078355" algn="l"/>
                        </a:tabLst>
                      </a:pPr>
                      <a:r>
                        <a:rPr lang="es-EC" sz="800" dirty="0">
                          <a:effectLst/>
                        </a:rPr>
                        <a:t>250</a:t>
                      </a:r>
                      <a:endParaRPr lang="es-EC" sz="1000" dirty="0">
                        <a:effectLst/>
                      </a:endParaRPr>
                    </a:p>
                    <a:p>
                      <a:pPr algn="ctr">
                        <a:lnSpc>
                          <a:spcPct val="200000"/>
                        </a:lnSpc>
                        <a:spcAft>
                          <a:spcPts val="0"/>
                        </a:spcAft>
                        <a:tabLst>
                          <a:tab pos="2078355" algn="l"/>
                        </a:tabLst>
                      </a:pPr>
                      <a:r>
                        <a:rPr lang="es-EC" sz="800" dirty="0">
                          <a:effectLst/>
                        </a:rPr>
                        <a:t> </a:t>
                      </a:r>
                      <a:endParaRPr lang="es-EC" sz="1000" dirty="0">
                        <a:effectLst/>
                      </a:endParaRPr>
                    </a:p>
                    <a:p>
                      <a:pPr algn="ctr">
                        <a:lnSpc>
                          <a:spcPct val="200000"/>
                        </a:lnSpc>
                        <a:spcAft>
                          <a:spcPts val="0"/>
                        </a:spcAft>
                        <a:tabLst>
                          <a:tab pos="2078355" algn="l"/>
                        </a:tabLst>
                      </a:pPr>
                      <a:r>
                        <a:rPr lang="es-EC" sz="800" dirty="0">
                          <a:effectLst/>
                        </a:rPr>
                        <a:t>  </a:t>
                      </a:r>
                      <a:endParaRPr lang="es-EC" sz="1000" dirty="0">
                        <a:effectLst/>
                      </a:endParaRPr>
                    </a:p>
                    <a:p>
                      <a:pPr algn="ctr">
                        <a:lnSpc>
                          <a:spcPct val="200000"/>
                        </a:lnSpc>
                        <a:spcAft>
                          <a:spcPts val="0"/>
                        </a:spcAft>
                        <a:tabLst>
                          <a:tab pos="2078355" algn="l"/>
                        </a:tabLst>
                      </a:pPr>
                      <a:r>
                        <a:rPr lang="es-EC" sz="800" dirty="0">
                          <a:effectLst/>
                        </a:rPr>
                        <a:t>340</a:t>
                      </a:r>
                      <a:endParaRPr lang="es-EC" sz="1000" dirty="0">
                        <a:effectLst/>
                      </a:endParaRPr>
                    </a:p>
                    <a:p>
                      <a:pPr algn="ctr">
                        <a:lnSpc>
                          <a:spcPct val="200000"/>
                        </a:lnSpc>
                        <a:spcAft>
                          <a:spcPts val="0"/>
                        </a:spcAft>
                        <a:tabLst>
                          <a:tab pos="2078355" algn="l"/>
                        </a:tabLst>
                      </a:pPr>
                      <a:r>
                        <a:rPr lang="es-EC" sz="800" dirty="0">
                          <a:effectLst/>
                        </a:rPr>
                        <a:t> </a:t>
                      </a:r>
                      <a:endParaRPr lang="es-EC" sz="1000" dirty="0">
                        <a:effectLst/>
                      </a:endParaRPr>
                    </a:p>
                    <a:p>
                      <a:pPr algn="ctr">
                        <a:lnSpc>
                          <a:spcPct val="200000"/>
                        </a:lnSpc>
                        <a:spcAft>
                          <a:spcPts val="0"/>
                        </a:spcAft>
                        <a:tabLst>
                          <a:tab pos="2078355" algn="l"/>
                        </a:tabLst>
                      </a:pPr>
                      <a:endParaRPr lang="es-EC" sz="800" dirty="0" smtClean="0">
                        <a:effectLst/>
                      </a:endParaRPr>
                    </a:p>
                    <a:p>
                      <a:pPr algn="ctr">
                        <a:lnSpc>
                          <a:spcPct val="200000"/>
                        </a:lnSpc>
                        <a:spcAft>
                          <a:spcPts val="0"/>
                        </a:spcAft>
                        <a:tabLst>
                          <a:tab pos="2078355" algn="l"/>
                        </a:tabLst>
                      </a:pPr>
                      <a:r>
                        <a:rPr lang="es-EC" sz="800" dirty="0" smtClean="0">
                          <a:effectLst/>
                        </a:rPr>
                        <a:t>380</a:t>
                      </a:r>
                      <a:endParaRPr lang="es-EC" sz="1000" dirty="0">
                        <a:effectLst/>
                      </a:endParaRPr>
                    </a:p>
                    <a:p>
                      <a:pPr algn="ctr">
                        <a:lnSpc>
                          <a:spcPct val="200000"/>
                        </a:lnSpc>
                        <a:spcAft>
                          <a:spcPts val="0"/>
                        </a:spcAft>
                        <a:tabLst>
                          <a:tab pos="2078355" algn="l"/>
                        </a:tabLst>
                      </a:pPr>
                      <a:endParaRPr lang="es-EC" sz="800" dirty="0" smtClean="0">
                        <a:effectLst/>
                      </a:endParaRPr>
                    </a:p>
                    <a:p>
                      <a:pPr algn="ctr">
                        <a:lnSpc>
                          <a:spcPct val="200000"/>
                        </a:lnSpc>
                        <a:spcAft>
                          <a:spcPts val="0"/>
                        </a:spcAft>
                        <a:tabLst>
                          <a:tab pos="2078355" algn="l"/>
                        </a:tabLst>
                      </a:pPr>
                      <a:r>
                        <a:rPr lang="es-EC" sz="800" dirty="0" smtClean="0">
                          <a:effectLst/>
                        </a:rPr>
                        <a:t>400</a:t>
                      </a:r>
                      <a:endParaRPr lang="es-EC" sz="1000" dirty="0">
                        <a:effectLst/>
                      </a:endParaRPr>
                    </a:p>
                    <a:p>
                      <a:pPr algn="ctr">
                        <a:lnSpc>
                          <a:spcPct val="200000"/>
                        </a:lnSpc>
                        <a:spcAft>
                          <a:spcPts val="0"/>
                        </a:spcAft>
                        <a:tabLst>
                          <a:tab pos="2078355" algn="l"/>
                        </a:tabLst>
                      </a:pPr>
                      <a:r>
                        <a:rPr lang="es-EC" sz="800" dirty="0">
                          <a:effectLst/>
                        </a:rPr>
                        <a:t> </a:t>
                      </a:r>
                      <a:endParaRPr lang="es-EC" sz="1000" dirty="0">
                        <a:effectLst/>
                      </a:endParaRPr>
                    </a:p>
                    <a:p>
                      <a:pPr algn="ctr">
                        <a:lnSpc>
                          <a:spcPct val="200000"/>
                        </a:lnSpc>
                        <a:spcAft>
                          <a:spcPts val="0"/>
                        </a:spcAft>
                        <a:tabLst>
                          <a:tab pos="2078355" algn="l"/>
                        </a:tabLst>
                      </a:pPr>
                      <a:r>
                        <a:rPr lang="es-EC" sz="800" dirty="0">
                          <a:effectLst/>
                        </a:rPr>
                        <a:t>400-600</a:t>
                      </a:r>
                      <a:endParaRPr lang="es-EC" sz="1000" dirty="0">
                        <a:effectLst/>
                      </a:endParaRPr>
                    </a:p>
                    <a:p>
                      <a:pPr algn="ctr">
                        <a:lnSpc>
                          <a:spcPct val="200000"/>
                        </a:lnSpc>
                        <a:spcAft>
                          <a:spcPts val="0"/>
                        </a:spcAft>
                        <a:tabLst>
                          <a:tab pos="2078355" algn="l"/>
                        </a:tabLst>
                      </a:pPr>
                      <a:endParaRPr lang="es-EC" sz="800" dirty="0" smtClean="0">
                        <a:effectLst/>
                      </a:endParaRPr>
                    </a:p>
                    <a:p>
                      <a:pPr algn="ctr">
                        <a:lnSpc>
                          <a:spcPct val="200000"/>
                        </a:lnSpc>
                        <a:spcAft>
                          <a:spcPts val="0"/>
                        </a:spcAft>
                        <a:tabLst>
                          <a:tab pos="2078355" algn="l"/>
                        </a:tabLst>
                      </a:pPr>
                      <a:endParaRPr lang="es-EC" sz="800" dirty="0" smtClean="0">
                        <a:effectLst/>
                      </a:endParaRPr>
                    </a:p>
                    <a:p>
                      <a:pPr algn="ctr">
                        <a:lnSpc>
                          <a:spcPct val="200000"/>
                        </a:lnSpc>
                        <a:spcAft>
                          <a:spcPts val="0"/>
                        </a:spcAft>
                        <a:tabLst>
                          <a:tab pos="2078355" algn="l"/>
                        </a:tabLst>
                      </a:pPr>
                      <a:r>
                        <a:rPr lang="es-EC" sz="800" dirty="0" smtClean="0">
                          <a:effectLst/>
                        </a:rPr>
                        <a:t>600</a:t>
                      </a:r>
                      <a:endParaRPr lang="es-EC" sz="1000" dirty="0">
                        <a:effectLst/>
                      </a:endParaRPr>
                    </a:p>
                    <a:p>
                      <a:pPr algn="ctr">
                        <a:lnSpc>
                          <a:spcPct val="200000"/>
                        </a:lnSpc>
                        <a:spcAft>
                          <a:spcPts val="0"/>
                        </a:spcAft>
                        <a:tabLst>
                          <a:tab pos="2078355" algn="l"/>
                        </a:tabLst>
                      </a:pPr>
                      <a:r>
                        <a:rPr lang="es-EC" sz="800" dirty="0">
                          <a:effectLst/>
                        </a:rPr>
                        <a:t> </a:t>
                      </a:r>
                      <a:endParaRPr lang="es-EC" sz="1000" dirty="0">
                        <a:effectLst/>
                      </a:endParaRPr>
                    </a:p>
                    <a:p>
                      <a:pPr algn="ctr">
                        <a:lnSpc>
                          <a:spcPct val="200000"/>
                        </a:lnSpc>
                        <a:spcAft>
                          <a:spcPts val="0"/>
                        </a:spcAft>
                        <a:tabLst>
                          <a:tab pos="2078355" algn="l"/>
                        </a:tabLst>
                      </a:pPr>
                      <a:r>
                        <a:rPr lang="es-EC" sz="800" dirty="0">
                          <a:effectLst/>
                        </a:rPr>
                        <a:t> </a:t>
                      </a:r>
                      <a:endParaRPr lang="es-EC" sz="1000" dirty="0">
                        <a:effectLst/>
                      </a:endParaRPr>
                    </a:p>
                    <a:p>
                      <a:pPr algn="ctr">
                        <a:lnSpc>
                          <a:spcPct val="200000"/>
                        </a:lnSpc>
                        <a:spcAft>
                          <a:spcPts val="0"/>
                        </a:spcAft>
                        <a:tabLst>
                          <a:tab pos="2078355" algn="l"/>
                        </a:tabLst>
                      </a:pPr>
                      <a:r>
                        <a:rPr lang="es-EC" sz="800" dirty="0">
                          <a:effectLst/>
                        </a:rPr>
                        <a:t>˃600</a:t>
                      </a:r>
                      <a:endParaRPr lang="es-EC" sz="1000" dirty="0">
                        <a:solidFill>
                          <a:srgbClr val="000000"/>
                        </a:solidFill>
                        <a:effectLst/>
                        <a:latin typeface="Times New Roman"/>
                        <a:ea typeface="Times New Roman"/>
                      </a:endParaRPr>
                    </a:p>
                  </a:txBody>
                  <a:tcPr marL="39017" marR="39017" marT="0" marB="0"/>
                </a:tc>
                <a:tc>
                  <a:txBody>
                    <a:bodyPr/>
                    <a:lstStyle/>
                    <a:p>
                      <a:pPr algn="just">
                        <a:lnSpc>
                          <a:spcPct val="200000"/>
                        </a:lnSpc>
                        <a:spcAft>
                          <a:spcPts val="0"/>
                        </a:spcAft>
                      </a:pPr>
                      <a:r>
                        <a:rPr lang="es-EC" sz="800" dirty="0">
                          <a:effectLst/>
                        </a:rPr>
                        <a:t> </a:t>
                      </a:r>
                      <a:r>
                        <a:rPr lang="es-EC" sz="800" b="1" dirty="0" smtClean="0">
                          <a:effectLst/>
                        </a:rPr>
                        <a:t>Deshidratación</a:t>
                      </a:r>
                      <a:endParaRPr lang="es-EC" sz="1000" b="1" dirty="0">
                        <a:effectLst/>
                      </a:endParaRPr>
                    </a:p>
                    <a:p>
                      <a:pPr algn="just">
                        <a:lnSpc>
                          <a:spcPct val="200000"/>
                        </a:lnSpc>
                        <a:spcAft>
                          <a:spcPts val="0"/>
                        </a:spcAft>
                      </a:pPr>
                      <a:r>
                        <a:rPr lang="es-EC" sz="800" b="1" dirty="0">
                          <a:effectLst/>
                        </a:rPr>
                        <a:t> </a:t>
                      </a:r>
                      <a:endParaRPr lang="es-EC" sz="1000" b="1" dirty="0">
                        <a:effectLst/>
                      </a:endParaRPr>
                    </a:p>
                    <a:p>
                      <a:pPr algn="just">
                        <a:lnSpc>
                          <a:spcPct val="200000"/>
                        </a:lnSpc>
                        <a:spcAft>
                          <a:spcPts val="0"/>
                        </a:spcAft>
                      </a:pPr>
                      <a:r>
                        <a:rPr lang="es-EC" sz="800" b="1" dirty="0">
                          <a:effectLst/>
                        </a:rPr>
                        <a:t>Desoxigenación y desulfuración, disociación molecular de agua y dióxido de carbono. Comienza la liberación de sulfuro de Hidrógeno</a:t>
                      </a:r>
                      <a:endParaRPr lang="es-EC" sz="1000" b="1" dirty="0">
                        <a:effectLst/>
                      </a:endParaRPr>
                    </a:p>
                    <a:p>
                      <a:pPr algn="just">
                        <a:lnSpc>
                          <a:spcPct val="200000"/>
                        </a:lnSpc>
                        <a:spcAft>
                          <a:spcPts val="0"/>
                        </a:spcAft>
                      </a:pPr>
                      <a:r>
                        <a:rPr lang="es-EC" sz="800" b="1" dirty="0">
                          <a:effectLst/>
                        </a:rPr>
                        <a:t> </a:t>
                      </a:r>
                      <a:endParaRPr lang="es-EC" sz="1000" b="1" dirty="0">
                        <a:effectLst/>
                      </a:endParaRPr>
                    </a:p>
                    <a:p>
                      <a:pPr algn="just">
                        <a:lnSpc>
                          <a:spcPct val="200000"/>
                        </a:lnSpc>
                        <a:spcAft>
                          <a:spcPts val="0"/>
                        </a:spcAft>
                      </a:pPr>
                      <a:r>
                        <a:rPr lang="es-EC" sz="800" b="1" dirty="0">
                          <a:effectLst/>
                        </a:rPr>
                        <a:t>Rotura de enlaces de compuestos </a:t>
                      </a:r>
                      <a:r>
                        <a:rPr lang="es-EC" sz="800" b="1" dirty="0" smtClean="0">
                          <a:effectLst/>
                        </a:rPr>
                        <a:t> </a:t>
                      </a:r>
                      <a:r>
                        <a:rPr lang="es-EC" sz="800" b="1" dirty="0">
                          <a:effectLst/>
                        </a:rPr>
                        <a:t>Comienza la liberación de metano y otros </a:t>
                      </a:r>
                      <a:r>
                        <a:rPr lang="es-EC" sz="800" b="1" dirty="0" smtClean="0">
                          <a:effectLst/>
                        </a:rPr>
                        <a:t>compuestos.</a:t>
                      </a:r>
                    </a:p>
                    <a:p>
                      <a:pPr algn="just">
                        <a:lnSpc>
                          <a:spcPct val="200000"/>
                        </a:lnSpc>
                        <a:spcAft>
                          <a:spcPts val="0"/>
                        </a:spcAft>
                      </a:pPr>
                      <a:r>
                        <a:rPr lang="es-EC" sz="800" b="1" dirty="0">
                          <a:effectLst/>
                        </a:rPr>
                        <a:t> </a:t>
                      </a:r>
                      <a:endParaRPr lang="es-EC" sz="1000" b="1" dirty="0">
                        <a:effectLst/>
                      </a:endParaRPr>
                    </a:p>
                    <a:p>
                      <a:pPr algn="just">
                        <a:lnSpc>
                          <a:spcPct val="200000"/>
                        </a:lnSpc>
                        <a:spcAft>
                          <a:spcPts val="0"/>
                        </a:spcAft>
                      </a:pPr>
                      <a:r>
                        <a:rPr lang="es-EC" sz="800" b="1" dirty="0">
                          <a:effectLst/>
                        </a:rPr>
                        <a:t>Fase de carbonización. Concentración de carbón en los residuos.</a:t>
                      </a:r>
                      <a:endParaRPr lang="es-EC" sz="1000" b="1" dirty="0">
                        <a:effectLst/>
                      </a:endParaRPr>
                    </a:p>
                    <a:p>
                      <a:pPr algn="just">
                        <a:lnSpc>
                          <a:spcPct val="200000"/>
                        </a:lnSpc>
                        <a:spcAft>
                          <a:spcPts val="0"/>
                        </a:spcAft>
                      </a:pPr>
                      <a:r>
                        <a:rPr lang="es-EC" sz="800" b="1" dirty="0">
                          <a:effectLst/>
                        </a:rPr>
                        <a:t> </a:t>
                      </a:r>
                      <a:endParaRPr lang="es-EC" sz="1000" b="1" dirty="0">
                        <a:effectLst/>
                      </a:endParaRPr>
                    </a:p>
                    <a:p>
                      <a:pPr algn="just">
                        <a:lnSpc>
                          <a:spcPct val="200000"/>
                        </a:lnSpc>
                        <a:spcAft>
                          <a:spcPts val="0"/>
                        </a:spcAft>
                      </a:pPr>
                      <a:r>
                        <a:rPr lang="es-EC" sz="800" b="1" dirty="0">
                          <a:effectLst/>
                        </a:rPr>
                        <a:t>Rotura de enlaces C-O y C-N</a:t>
                      </a:r>
                      <a:endParaRPr lang="es-EC" sz="1000" b="1" dirty="0">
                        <a:effectLst/>
                      </a:endParaRPr>
                    </a:p>
                    <a:p>
                      <a:pPr algn="just">
                        <a:lnSpc>
                          <a:spcPct val="200000"/>
                        </a:lnSpc>
                        <a:spcAft>
                          <a:spcPts val="0"/>
                        </a:spcAft>
                      </a:pPr>
                      <a:r>
                        <a:rPr lang="es-EC" sz="800" b="1" dirty="0">
                          <a:effectLst/>
                        </a:rPr>
                        <a:t> </a:t>
                      </a:r>
                      <a:endParaRPr lang="es-EC" sz="1000" b="1" dirty="0">
                        <a:effectLst/>
                      </a:endParaRPr>
                    </a:p>
                    <a:p>
                      <a:pPr algn="just">
                        <a:lnSpc>
                          <a:spcPct val="200000"/>
                        </a:lnSpc>
                        <a:spcAft>
                          <a:spcPts val="0"/>
                        </a:spcAft>
                      </a:pPr>
                      <a:r>
                        <a:rPr lang="es-EC" sz="800" b="1" dirty="0" smtClean="0">
                          <a:effectLst/>
                        </a:rPr>
                        <a:t>Generación </a:t>
                      </a:r>
                      <a:r>
                        <a:rPr lang="es-EC" sz="800" b="1" dirty="0">
                          <a:effectLst/>
                        </a:rPr>
                        <a:t>de aceites y alquitranes. Carbonización de baja temperatura.</a:t>
                      </a:r>
                      <a:endParaRPr lang="es-EC" sz="1000" b="1" dirty="0">
                        <a:effectLst/>
                      </a:endParaRPr>
                    </a:p>
                    <a:p>
                      <a:pPr algn="just">
                        <a:lnSpc>
                          <a:spcPct val="200000"/>
                        </a:lnSpc>
                        <a:spcAft>
                          <a:spcPts val="0"/>
                        </a:spcAft>
                      </a:pPr>
                      <a:r>
                        <a:rPr lang="es-EC" sz="800" b="1" dirty="0">
                          <a:effectLst/>
                        </a:rPr>
                        <a:t> </a:t>
                      </a:r>
                      <a:endParaRPr lang="es-EC" sz="1000" b="1" dirty="0">
                        <a:effectLst/>
                      </a:endParaRPr>
                    </a:p>
                    <a:p>
                      <a:pPr algn="just">
                        <a:lnSpc>
                          <a:spcPct val="200000"/>
                        </a:lnSpc>
                        <a:spcAft>
                          <a:spcPts val="0"/>
                        </a:spcAft>
                      </a:pPr>
                      <a:r>
                        <a:rPr lang="es-EC" sz="800" b="1" dirty="0" smtClean="0">
                          <a:effectLst/>
                        </a:rPr>
                        <a:t>Generación </a:t>
                      </a:r>
                      <a:r>
                        <a:rPr lang="es-EC" sz="800" b="1" dirty="0">
                          <a:effectLst/>
                        </a:rPr>
                        <a:t>de hidrocarburos gaseosos de cadena corta e hidrocarburos aromáticos (derivados del benceno).</a:t>
                      </a:r>
                      <a:endParaRPr lang="es-EC" sz="1000" b="1" dirty="0">
                        <a:effectLst/>
                      </a:endParaRPr>
                    </a:p>
                    <a:p>
                      <a:pPr algn="just">
                        <a:lnSpc>
                          <a:spcPct val="200000"/>
                        </a:lnSpc>
                        <a:spcAft>
                          <a:spcPts val="0"/>
                        </a:spcAft>
                      </a:pPr>
                      <a:r>
                        <a:rPr lang="es-EC" sz="800" b="1" dirty="0">
                          <a:effectLst/>
                        </a:rPr>
                        <a:t> </a:t>
                      </a:r>
                      <a:endParaRPr lang="es-EC" sz="1000" b="1" dirty="0">
                        <a:effectLst/>
                      </a:endParaRPr>
                    </a:p>
                    <a:p>
                      <a:pPr algn="just">
                        <a:lnSpc>
                          <a:spcPct val="200000"/>
                        </a:lnSpc>
                        <a:spcAft>
                          <a:spcPts val="0"/>
                        </a:spcAft>
                      </a:pPr>
                      <a:r>
                        <a:rPr lang="es-EC" sz="800" b="1" dirty="0" smtClean="0">
                          <a:effectLst/>
                        </a:rPr>
                        <a:t>Generación </a:t>
                      </a:r>
                      <a:r>
                        <a:rPr lang="es-EC" sz="800" b="1" dirty="0">
                          <a:effectLst/>
                        </a:rPr>
                        <a:t>de compuestos aromáticos volátiles. </a:t>
                      </a:r>
                      <a:endParaRPr lang="es-EC" sz="1000" b="1" dirty="0">
                        <a:solidFill>
                          <a:srgbClr val="000000"/>
                        </a:solidFill>
                        <a:effectLst/>
                        <a:latin typeface="Times New Roman"/>
                        <a:ea typeface="Times New Roman"/>
                      </a:endParaRPr>
                    </a:p>
                  </a:txBody>
                  <a:tcPr marL="39017" marR="39017" marT="0" marB="0"/>
                </a:tc>
              </a:tr>
            </a:tbl>
          </a:graphicData>
        </a:graphic>
      </p:graphicFrame>
    </p:spTree>
    <p:extLst>
      <p:ext uri="{BB962C8B-B14F-4D97-AF65-F5344CB8AC3E}">
        <p14:creationId xmlns:p14="http://schemas.microsoft.com/office/powerpoint/2010/main" val="4063304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lstStyle/>
          <a:p>
            <a:pPr lvl="2"/>
            <a:r>
              <a:rPr lang="es-EC" sz="2000" dirty="0">
                <a:effectLst/>
              </a:rPr>
              <a:t>PARAMETROS MEDIOAMBIENTALES DE LA GASIFICACIÓN DE LOS RSU</a:t>
            </a:r>
            <a:r>
              <a:rPr lang="es-EC" sz="1800" dirty="0">
                <a:effectLst/>
              </a:rPr>
              <a:t/>
            </a:r>
            <a:br>
              <a:rPr lang="es-EC" sz="1800" dirty="0">
                <a:effectLst/>
              </a:rPr>
            </a:br>
            <a:endParaRPr lang="es-EC" sz="2000" dirty="0"/>
          </a:p>
        </p:txBody>
      </p:sp>
      <p:sp>
        <p:nvSpPr>
          <p:cNvPr id="3" name="2 Marcador de contenido"/>
          <p:cNvSpPr>
            <a:spLocks noGrp="1"/>
          </p:cNvSpPr>
          <p:nvPr>
            <p:ph idx="1"/>
          </p:nvPr>
        </p:nvSpPr>
        <p:spPr>
          <a:xfrm>
            <a:off x="539552" y="1772816"/>
            <a:ext cx="8229600" cy="5145435"/>
          </a:xfrm>
        </p:spPr>
        <p:txBody>
          <a:bodyPr/>
          <a:lstStyle/>
          <a:p>
            <a:r>
              <a:rPr lang="es-EC" dirty="0">
                <a:solidFill>
                  <a:schemeClr val="tx1"/>
                </a:solidFill>
              </a:rPr>
              <a:t>Primero que nada se debe recalcar que “</a:t>
            </a:r>
            <a:r>
              <a:rPr lang="es-EC" i="1" dirty="0">
                <a:solidFill>
                  <a:schemeClr val="tx1"/>
                </a:solidFill>
              </a:rPr>
              <a:t>La gasificación no es lo mismo que la incineración de RSU</a:t>
            </a:r>
            <a:r>
              <a:rPr lang="es-EC" dirty="0">
                <a:solidFill>
                  <a:schemeClr val="tx1"/>
                </a:solidFill>
              </a:rPr>
              <a:t>”. (</a:t>
            </a:r>
            <a:r>
              <a:rPr lang="es-EC" dirty="0" err="1">
                <a:solidFill>
                  <a:schemeClr val="tx1"/>
                </a:solidFill>
              </a:rPr>
              <a:t>Elstein</a:t>
            </a:r>
            <a:r>
              <a:rPr lang="es-EC" dirty="0">
                <a:solidFill>
                  <a:schemeClr val="tx1"/>
                </a:solidFill>
              </a:rPr>
              <a:t>)</a:t>
            </a:r>
          </a:p>
          <a:p>
            <a:r>
              <a:rPr lang="es-EC" dirty="0">
                <a:solidFill>
                  <a:schemeClr val="tx1"/>
                </a:solidFill>
              </a:rPr>
              <a:t>Para poder gasificar RSU se debe tomar en cuenta que los </a:t>
            </a:r>
            <a:r>
              <a:rPr lang="es-EC" dirty="0" err="1">
                <a:solidFill>
                  <a:schemeClr val="tx1"/>
                </a:solidFill>
              </a:rPr>
              <a:t>gasificadores</a:t>
            </a:r>
            <a:r>
              <a:rPr lang="es-EC" dirty="0">
                <a:solidFill>
                  <a:schemeClr val="tx1"/>
                </a:solidFill>
              </a:rPr>
              <a:t> no admite ciertos residuos, por lo cual hay que separarlos, es decir que previamente debe existir una fase de separación donde se extraen vidrios, </a:t>
            </a:r>
            <a:r>
              <a:rPr lang="es-EC" dirty="0" smtClean="0">
                <a:solidFill>
                  <a:schemeClr val="tx1"/>
                </a:solidFill>
              </a:rPr>
              <a:t>metales.</a:t>
            </a:r>
          </a:p>
          <a:p>
            <a:endParaRPr lang="es-EC"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971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764704"/>
          </a:xfrm>
        </p:spPr>
        <p:txBody>
          <a:bodyPr/>
          <a:lstStyle/>
          <a:p>
            <a:r>
              <a:rPr lang="es-EC" sz="2800" dirty="0">
                <a:effectLst/>
              </a:rPr>
              <a:t>Tabla de comparación de procesos térmicos</a:t>
            </a:r>
            <a:endParaRPr lang="es-EC"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66488145"/>
              </p:ext>
            </p:extLst>
          </p:nvPr>
        </p:nvGraphicFramePr>
        <p:xfrm>
          <a:off x="1843687" y="908720"/>
          <a:ext cx="5456626" cy="4693920"/>
        </p:xfrm>
        <a:graphic>
          <a:graphicData uri="http://schemas.openxmlformats.org/drawingml/2006/table">
            <a:tbl>
              <a:tblPr firstRow="1" firstCol="1" bandRow="1">
                <a:tableStyleId>{284E427A-3D55-4303-BF80-6455036E1DE7}</a:tableStyleId>
              </a:tblPr>
              <a:tblGrid>
                <a:gridCol w="2199304"/>
                <a:gridCol w="1628661"/>
                <a:gridCol w="1628661"/>
              </a:tblGrid>
              <a:tr h="3496954">
                <a:tc>
                  <a:txBody>
                    <a:bodyPr/>
                    <a:lstStyle/>
                    <a:p>
                      <a:pPr algn="ctr">
                        <a:lnSpc>
                          <a:spcPct val="200000"/>
                        </a:lnSpc>
                        <a:spcAft>
                          <a:spcPts val="0"/>
                        </a:spcAft>
                      </a:pPr>
                      <a:r>
                        <a:rPr lang="es-EC" sz="1200" dirty="0">
                          <a:effectLst/>
                        </a:rPr>
                        <a:t>Gasificación</a:t>
                      </a:r>
                    </a:p>
                    <a:p>
                      <a:pPr algn="ctr">
                        <a:lnSpc>
                          <a:spcPct val="200000"/>
                        </a:lnSpc>
                        <a:spcAft>
                          <a:spcPts val="0"/>
                        </a:spcAft>
                      </a:pPr>
                      <a:r>
                        <a:rPr lang="es-EC" sz="1200" dirty="0">
                          <a:effectLst/>
                        </a:rPr>
                        <a:t>CO</a:t>
                      </a:r>
                    </a:p>
                    <a:p>
                      <a:pPr algn="ctr">
                        <a:lnSpc>
                          <a:spcPct val="200000"/>
                        </a:lnSpc>
                        <a:spcAft>
                          <a:spcPts val="0"/>
                        </a:spcAft>
                      </a:pPr>
                      <a:r>
                        <a:rPr lang="es-EC" sz="1200" dirty="0">
                          <a:effectLst/>
                        </a:rPr>
                        <a:t>H</a:t>
                      </a:r>
                      <a:r>
                        <a:rPr lang="es-EC" sz="1200" baseline="-25000" dirty="0">
                          <a:effectLst/>
                        </a:rPr>
                        <a:t>2</a:t>
                      </a:r>
                      <a:endParaRPr lang="es-EC" sz="1200" dirty="0">
                        <a:effectLst/>
                      </a:endParaRPr>
                    </a:p>
                    <a:p>
                      <a:pPr algn="ctr">
                        <a:lnSpc>
                          <a:spcPct val="200000"/>
                        </a:lnSpc>
                        <a:spcAft>
                          <a:spcPts val="0"/>
                        </a:spcAft>
                      </a:pPr>
                      <a:r>
                        <a:rPr lang="es-EC" sz="1200" dirty="0">
                          <a:effectLst/>
                        </a:rPr>
                        <a:t>N</a:t>
                      </a:r>
                      <a:r>
                        <a:rPr lang="es-EC" sz="1200" baseline="-25000" dirty="0">
                          <a:effectLst/>
                        </a:rPr>
                        <a:t>2</a:t>
                      </a:r>
                      <a:endParaRPr lang="es-EC" sz="1200" dirty="0">
                        <a:effectLst/>
                      </a:endParaRPr>
                    </a:p>
                    <a:p>
                      <a:pPr algn="ctr">
                        <a:lnSpc>
                          <a:spcPct val="200000"/>
                        </a:lnSpc>
                        <a:spcAft>
                          <a:spcPts val="0"/>
                        </a:spcAft>
                      </a:pPr>
                      <a:r>
                        <a:rPr lang="es-EC" sz="1200" dirty="0">
                          <a:effectLst/>
                        </a:rPr>
                        <a:t>H</a:t>
                      </a:r>
                      <a:r>
                        <a:rPr lang="es-EC" sz="1200" baseline="-25000" dirty="0">
                          <a:effectLst/>
                        </a:rPr>
                        <a:t>2</a:t>
                      </a:r>
                      <a:r>
                        <a:rPr lang="es-EC" sz="1200" dirty="0">
                          <a:effectLst/>
                        </a:rPr>
                        <a:t>S</a:t>
                      </a:r>
                    </a:p>
                    <a:p>
                      <a:pPr algn="ctr">
                        <a:lnSpc>
                          <a:spcPct val="200000"/>
                        </a:lnSpc>
                        <a:spcAft>
                          <a:spcPts val="0"/>
                        </a:spcAft>
                      </a:pPr>
                      <a:r>
                        <a:rPr lang="es-EC" sz="1200" dirty="0">
                          <a:effectLst/>
                        </a:rPr>
                        <a:t> </a:t>
                      </a:r>
                    </a:p>
                    <a:p>
                      <a:pPr algn="ctr">
                        <a:lnSpc>
                          <a:spcPct val="200000"/>
                        </a:lnSpc>
                        <a:spcAft>
                          <a:spcPts val="0"/>
                        </a:spcAft>
                      </a:pPr>
                      <a:r>
                        <a:rPr lang="es-EC" sz="1200" dirty="0" err="1">
                          <a:effectLst/>
                        </a:rPr>
                        <a:t>HCl</a:t>
                      </a:r>
                      <a:endParaRPr lang="es-EC" sz="1200" dirty="0">
                        <a:effectLst/>
                      </a:endParaRPr>
                    </a:p>
                    <a:p>
                      <a:pPr algn="ctr">
                        <a:lnSpc>
                          <a:spcPct val="200000"/>
                        </a:lnSpc>
                        <a:spcAft>
                          <a:spcPts val="0"/>
                        </a:spcAft>
                      </a:pPr>
                      <a:r>
                        <a:rPr lang="es-EC" sz="1200" dirty="0">
                          <a:effectLst/>
                        </a:rPr>
                        <a:t> </a:t>
                      </a:r>
                    </a:p>
                    <a:p>
                      <a:pPr algn="ctr">
                        <a:lnSpc>
                          <a:spcPct val="200000"/>
                        </a:lnSpc>
                        <a:spcAft>
                          <a:spcPts val="0"/>
                        </a:spcAft>
                      </a:pPr>
                      <a:r>
                        <a:rPr lang="es-EC" sz="1200" dirty="0">
                          <a:effectLst/>
                        </a:rPr>
                        <a:t> </a:t>
                      </a:r>
                    </a:p>
                    <a:p>
                      <a:pPr>
                        <a:lnSpc>
                          <a:spcPct val="200000"/>
                        </a:lnSpc>
                        <a:spcAft>
                          <a:spcPts val="0"/>
                        </a:spcAft>
                      </a:pPr>
                      <a:r>
                        <a:rPr lang="es-EC" sz="1200" dirty="0">
                          <a:effectLst/>
                        </a:rPr>
                        <a:t> </a:t>
                      </a:r>
                    </a:p>
                    <a:p>
                      <a:pPr algn="ctr">
                        <a:lnSpc>
                          <a:spcPct val="200000"/>
                        </a:lnSpc>
                        <a:spcAft>
                          <a:spcPts val="0"/>
                        </a:spcAft>
                      </a:pPr>
                      <a:r>
                        <a:rPr lang="es-EC" sz="900" dirty="0">
                          <a:effectLst/>
                        </a:rPr>
                        <a:t>Proceso con oxígeno limitado</a:t>
                      </a:r>
                      <a:endParaRPr lang="es-EC" sz="1200" dirty="0">
                        <a:effectLst/>
                      </a:endParaRPr>
                    </a:p>
                    <a:p>
                      <a:pPr algn="ctr">
                        <a:lnSpc>
                          <a:spcPct val="200000"/>
                        </a:lnSpc>
                        <a:spcAft>
                          <a:spcPts val="0"/>
                        </a:spcAft>
                      </a:pPr>
                      <a:r>
                        <a:rPr lang="es-EC" sz="900" dirty="0">
                          <a:effectLst/>
                        </a:rPr>
                        <a:t>(Atmósfera Reductora)</a:t>
                      </a:r>
                      <a:endParaRPr lang="es-EC" sz="1200" dirty="0">
                        <a:solidFill>
                          <a:srgbClr val="000000"/>
                        </a:solidFill>
                        <a:effectLst/>
                        <a:latin typeface="Times New Roman"/>
                        <a:ea typeface="Times New Roman"/>
                      </a:endParaRPr>
                    </a:p>
                  </a:txBody>
                  <a:tcPr marL="66126" marR="66126" marT="0" marB="0"/>
                </a:tc>
                <a:tc>
                  <a:txBody>
                    <a:bodyPr/>
                    <a:lstStyle/>
                    <a:p>
                      <a:pPr algn="ctr">
                        <a:lnSpc>
                          <a:spcPct val="200000"/>
                        </a:lnSpc>
                        <a:spcAft>
                          <a:spcPts val="0"/>
                        </a:spcAft>
                      </a:pPr>
                      <a:r>
                        <a:rPr lang="es-EC" sz="1200" dirty="0">
                          <a:effectLst/>
                        </a:rPr>
                        <a:t>Elementos</a:t>
                      </a:r>
                    </a:p>
                    <a:p>
                      <a:pPr algn="ctr">
                        <a:lnSpc>
                          <a:spcPct val="200000"/>
                        </a:lnSpc>
                        <a:spcAft>
                          <a:spcPts val="0"/>
                        </a:spcAft>
                      </a:pPr>
                      <a:r>
                        <a:rPr lang="es-EC" sz="1200" dirty="0">
                          <a:effectLst/>
                        </a:rPr>
                        <a:t>C</a:t>
                      </a:r>
                    </a:p>
                    <a:p>
                      <a:pPr algn="ctr">
                        <a:lnSpc>
                          <a:spcPct val="200000"/>
                        </a:lnSpc>
                        <a:spcAft>
                          <a:spcPts val="0"/>
                        </a:spcAft>
                      </a:pPr>
                      <a:r>
                        <a:rPr lang="es-EC" sz="1200" dirty="0">
                          <a:effectLst/>
                        </a:rPr>
                        <a:t>H</a:t>
                      </a:r>
                    </a:p>
                    <a:p>
                      <a:pPr algn="ctr">
                        <a:lnSpc>
                          <a:spcPct val="200000"/>
                        </a:lnSpc>
                        <a:spcAft>
                          <a:spcPts val="0"/>
                        </a:spcAft>
                      </a:pPr>
                      <a:r>
                        <a:rPr lang="es-EC" sz="1200" dirty="0">
                          <a:effectLst/>
                        </a:rPr>
                        <a:t>N</a:t>
                      </a:r>
                    </a:p>
                    <a:p>
                      <a:pPr algn="ctr">
                        <a:lnSpc>
                          <a:spcPct val="200000"/>
                        </a:lnSpc>
                        <a:spcAft>
                          <a:spcPts val="0"/>
                        </a:spcAft>
                      </a:pPr>
                      <a:r>
                        <a:rPr lang="es-EC" sz="1200" dirty="0">
                          <a:effectLst/>
                        </a:rPr>
                        <a:t>S</a:t>
                      </a:r>
                    </a:p>
                    <a:p>
                      <a:pPr algn="ctr">
                        <a:lnSpc>
                          <a:spcPct val="200000"/>
                        </a:lnSpc>
                        <a:spcAft>
                          <a:spcPts val="0"/>
                        </a:spcAft>
                      </a:pPr>
                      <a:r>
                        <a:rPr lang="es-EC" sz="1200" dirty="0">
                          <a:effectLst/>
                        </a:rPr>
                        <a:t>O</a:t>
                      </a:r>
                    </a:p>
                    <a:p>
                      <a:pPr algn="ctr">
                        <a:lnSpc>
                          <a:spcPct val="200000"/>
                        </a:lnSpc>
                        <a:spcAft>
                          <a:spcPts val="0"/>
                        </a:spcAft>
                      </a:pPr>
                      <a:r>
                        <a:rPr lang="es-EC" sz="1200" dirty="0">
                          <a:effectLst/>
                        </a:rPr>
                        <a:t>Cl</a:t>
                      </a:r>
                      <a:endParaRPr lang="es-EC" sz="1200" dirty="0">
                        <a:solidFill>
                          <a:srgbClr val="000000"/>
                        </a:solidFill>
                        <a:effectLst/>
                        <a:latin typeface="Times New Roman"/>
                        <a:ea typeface="Times New Roman"/>
                      </a:endParaRPr>
                    </a:p>
                  </a:txBody>
                  <a:tcPr marL="66126" marR="66126" marT="0" marB="0"/>
                </a:tc>
                <a:tc>
                  <a:txBody>
                    <a:bodyPr/>
                    <a:lstStyle/>
                    <a:p>
                      <a:pPr algn="ctr">
                        <a:lnSpc>
                          <a:spcPct val="200000"/>
                        </a:lnSpc>
                        <a:spcAft>
                          <a:spcPts val="0"/>
                        </a:spcAft>
                      </a:pPr>
                      <a:r>
                        <a:rPr lang="es-EC" sz="1200" dirty="0">
                          <a:effectLst/>
                        </a:rPr>
                        <a:t>Incineración</a:t>
                      </a:r>
                    </a:p>
                    <a:p>
                      <a:pPr algn="ctr">
                        <a:lnSpc>
                          <a:spcPct val="200000"/>
                        </a:lnSpc>
                        <a:spcAft>
                          <a:spcPts val="0"/>
                        </a:spcAft>
                      </a:pPr>
                      <a:r>
                        <a:rPr lang="es-EC" sz="1200" dirty="0">
                          <a:effectLst/>
                        </a:rPr>
                        <a:t>CO</a:t>
                      </a:r>
                      <a:r>
                        <a:rPr lang="es-EC" sz="1200" baseline="-25000" dirty="0">
                          <a:effectLst/>
                        </a:rPr>
                        <a:t>2</a:t>
                      </a:r>
                      <a:endParaRPr lang="es-EC" sz="1200" dirty="0">
                        <a:effectLst/>
                      </a:endParaRPr>
                    </a:p>
                    <a:p>
                      <a:pPr algn="ctr">
                        <a:lnSpc>
                          <a:spcPct val="200000"/>
                        </a:lnSpc>
                        <a:spcAft>
                          <a:spcPts val="0"/>
                        </a:spcAft>
                      </a:pPr>
                      <a:r>
                        <a:rPr lang="es-EC" sz="1200" dirty="0">
                          <a:effectLst/>
                        </a:rPr>
                        <a:t>H</a:t>
                      </a:r>
                      <a:r>
                        <a:rPr lang="es-EC" sz="1200" baseline="-25000" dirty="0">
                          <a:effectLst/>
                        </a:rPr>
                        <a:t>2</a:t>
                      </a:r>
                      <a:r>
                        <a:rPr lang="es-EC" sz="1200" dirty="0">
                          <a:effectLst/>
                        </a:rPr>
                        <a:t>O</a:t>
                      </a:r>
                    </a:p>
                    <a:p>
                      <a:pPr algn="ctr">
                        <a:lnSpc>
                          <a:spcPct val="200000"/>
                        </a:lnSpc>
                        <a:spcAft>
                          <a:spcPts val="0"/>
                        </a:spcAft>
                      </a:pPr>
                      <a:r>
                        <a:rPr lang="es-EC" sz="1200" dirty="0" err="1">
                          <a:effectLst/>
                        </a:rPr>
                        <a:t>NO</a:t>
                      </a:r>
                      <a:r>
                        <a:rPr lang="es-EC" sz="1200" baseline="-25000" dirty="0" err="1">
                          <a:effectLst/>
                        </a:rPr>
                        <a:t>x</a:t>
                      </a:r>
                      <a:endParaRPr lang="es-EC" sz="1200" dirty="0">
                        <a:effectLst/>
                      </a:endParaRPr>
                    </a:p>
                    <a:p>
                      <a:pPr algn="ctr">
                        <a:lnSpc>
                          <a:spcPct val="200000"/>
                        </a:lnSpc>
                        <a:spcAft>
                          <a:spcPts val="0"/>
                        </a:spcAft>
                      </a:pPr>
                      <a:r>
                        <a:rPr lang="es-EC" sz="1200" dirty="0">
                          <a:effectLst/>
                        </a:rPr>
                        <a:t>SO</a:t>
                      </a:r>
                      <a:r>
                        <a:rPr lang="es-EC" sz="1200" baseline="-25000" dirty="0">
                          <a:effectLst/>
                        </a:rPr>
                        <a:t>2</a:t>
                      </a:r>
                      <a:endParaRPr lang="es-EC" sz="1200" dirty="0">
                        <a:effectLst/>
                      </a:endParaRPr>
                    </a:p>
                    <a:p>
                      <a:pPr algn="ctr">
                        <a:lnSpc>
                          <a:spcPct val="200000"/>
                        </a:lnSpc>
                        <a:spcAft>
                          <a:spcPts val="0"/>
                        </a:spcAft>
                      </a:pPr>
                      <a:r>
                        <a:rPr lang="es-EC" sz="1200" dirty="0">
                          <a:effectLst/>
                        </a:rPr>
                        <a:t>O</a:t>
                      </a:r>
                      <a:r>
                        <a:rPr lang="es-EC" sz="1200" baseline="-25000" dirty="0">
                          <a:effectLst/>
                        </a:rPr>
                        <a:t>2</a:t>
                      </a:r>
                      <a:endParaRPr lang="es-EC" sz="1200" dirty="0">
                        <a:effectLst/>
                      </a:endParaRPr>
                    </a:p>
                    <a:p>
                      <a:pPr algn="just">
                        <a:lnSpc>
                          <a:spcPct val="200000"/>
                        </a:lnSpc>
                        <a:spcAft>
                          <a:spcPts val="0"/>
                        </a:spcAft>
                      </a:pPr>
                      <a:r>
                        <a:rPr lang="es-EC" sz="1000" dirty="0">
                          <a:effectLst/>
                        </a:rPr>
                        <a:t>Alta probabilidad de producción de dioxinas, </a:t>
                      </a:r>
                      <a:r>
                        <a:rPr lang="es-EC" sz="1000" dirty="0" err="1">
                          <a:effectLst/>
                        </a:rPr>
                        <a:t>furanos</a:t>
                      </a:r>
                      <a:r>
                        <a:rPr lang="es-EC" sz="1000" dirty="0">
                          <a:effectLst/>
                        </a:rPr>
                        <a:t> y </a:t>
                      </a:r>
                      <a:r>
                        <a:rPr lang="es-EC" sz="1000" dirty="0" err="1">
                          <a:effectLst/>
                        </a:rPr>
                        <a:t>hexaclorobenceno</a:t>
                      </a:r>
                      <a:endParaRPr lang="es-EC" sz="1200" dirty="0">
                        <a:effectLst/>
                      </a:endParaRPr>
                    </a:p>
                    <a:p>
                      <a:pPr>
                        <a:lnSpc>
                          <a:spcPct val="200000"/>
                        </a:lnSpc>
                        <a:spcAft>
                          <a:spcPts val="0"/>
                        </a:spcAft>
                      </a:pPr>
                      <a:r>
                        <a:rPr lang="es-EC" sz="1200" dirty="0">
                          <a:effectLst/>
                        </a:rPr>
                        <a:t> </a:t>
                      </a:r>
                    </a:p>
                    <a:p>
                      <a:pPr algn="ctr">
                        <a:lnSpc>
                          <a:spcPct val="200000"/>
                        </a:lnSpc>
                        <a:spcAft>
                          <a:spcPts val="0"/>
                        </a:spcAft>
                      </a:pPr>
                      <a:r>
                        <a:rPr lang="es-EC" sz="900" dirty="0">
                          <a:effectLst/>
                        </a:rPr>
                        <a:t>Proceso con exceso de oxígeno(Atmósfera Oxidante</a:t>
                      </a:r>
                      <a:r>
                        <a:rPr lang="es-EC" sz="1200" dirty="0">
                          <a:effectLst/>
                        </a:rPr>
                        <a:t>)</a:t>
                      </a:r>
                      <a:endParaRPr lang="es-EC" sz="1200" dirty="0">
                        <a:solidFill>
                          <a:srgbClr val="000000"/>
                        </a:solidFill>
                        <a:effectLst/>
                        <a:latin typeface="Times New Roman"/>
                        <a:ea typeface="Times New Roman"/>
                      </a:endParaRPr>
                    </a:p>
                  </a:txBody>
                  <a:tcPr marL="66126" marR="66126" marT="0" marB="0"/>
                </a:tc>
              </a:tr>
            </a:tbl>
          </a:graphicData>
        </a:graphic>
      </p:graphicFrame>
      <p:sp>
        <p:nvSpPr>
          <p:cNvPr id="16" name="15 Rectángulo"/>
          <p:cNvSpPr/>
          <p:nvPr/>
        </p:nvSpPr>
        <p:spPr>
          <a:xfrm>
            <a:off x="24656" y="5661248"/>
            <a:ext cx="5555456" cy="646331"/>
          </a:xfrm>
          <a:prstGeom prst="rect">
            <a:avLst/>
          </a:prstGeom>
        </p:spPr>
        <p:txBody>
          <a:bodyPr wrap="square">
            <a:spAutoFit/>
          </a:bodyPr>
          <a:lstStyle/>
          <a:p>
            <a:r>
              <a:rPr lang="es-EC" i="1" dirty="0"/>
              <a:t>Fuente:</a:t>
            </a:r>
            <a:r>
              <a:rPr lang="es-EC" dirty="0"/>
              <a:t> (Caballero, Experiencia de México con </a:t>
            </a:r>
            <a:r>
              <a:rPr lang="es-EC" dirty="0" err="1"/>
              <a:t>Pirólisis</a:t>
            </a:r>
            <a:r>
              <a:rPr lang="es-EC" dirty="0"/>
              <a:t> y , 2007)</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279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648"/>
            <a:ext cx="8229600" cy="1143000"/>
          </a:xfrm>
        </p:spPr>
        <p:txBody>
          <a:bodyPr/>
          <a:lstStyle/>
          <a:p>
            <a:r>
              <a:rPr lang="es-EC" sz="2800" dirty="0" smtClean="0"/>
              <a:t>OBJETIVOS </a:t>
            </a:r>
            <a:endParaRPr lang="es-EC" sz="2800" dirty="0"/>
          </a:p>
        </p:txBody>
      </p:sp>
      <p:sp>
        <p:nvSpPr>
          <p:cNvPr id="3" name="2 Marcador de contenido"/>
          <p:cNvSpPr>
            <a:spLocks noGrp="1"/>
          </p:cNvSpPr>
          <p:nvPr>
            <p:ph idx="1"/>
          </p:nvPr>
        </p:nvSpPr>
        <p:spPr>
          <a:xfrm>
            <a:off x="323528" y="548680"/>
            <a:ext cx="8280920" cy="4525963"/>
          </a:xfrm>
        </p:spPr>
        <p:txBody>
          <a:bodyPr/>
          <a:lstStyle/>
          <a:p>
            <a:pPr marL="400050" lvl="1" indent="0">
              <a:buNone/>
            </a:pPr>
            <a:r>
              <a:rPr lang="es-ES" sz="1800" b="1" dirty="0" smtClean="0">
                <a:solidFill>
                  <a:schemeClr val="tx1"/>
                </a:solidFill>
              </a:rPr>
              <a:t>Objetivo general:</a:t>
            </a:r>
          </a:p>
          <a:p>
            <a:endParaRPr lang="es-EC" sz="1500" dirty="0">
              <a:solidFill>
                <a:schemeClr val="tx1"/>
              </a:solidFill>
            </a:endParaRPr>
          </a:p>
          <a:p>
            <a:pPr algn="just"/>
            <a:r>
              <a:rPr lang="es-EC" sz="1600" dirty="0">
                <a:solidFill>
                  <a:schemeClr val="tx1"/>
                </a:solidFill>
              </a:rPr>
              <a:t>Desarrollar la ingeniería conceptual, básica, de detalle y simulación para el sistema de aprovechamiento del alquitrán en el proceso de gasificación up-</a:t>
            </a:r>
            <a:r>
              <a:rPr lang="es-EC" sz="1600" dirty="0" err="1">
                <a:solidFill>
                  <a:schemeClr val="tx1"/>
                </a:solidFill>
              </a:rPr>
              <a:t>draft</a:t>
            </a:r>
            <a:r>
              <a:rPr lang="es-EC" sz="1600" dirty="0">
                <a:solidFill>
                  <a:schemeClr val="tx1"/>
                </a:solidFill>
              </a:rPr>
              <a:t> con una capacidad de 50 kg/h utilizando los RSU  para el INER</a:t>
            </a:r>
            <a:r>
              <a:rPr lang="es-MX" sz="1500" dirty="0" smtClean="0">
                <a:solidFill>
                  <a:schemeClr val="tx1"/>
                </a:solidFill>
              </a:rPr>
              <a:t>.</a:t>
            </a:r>
            <a:endParaRPr lang="es-EC" sz="1500" dirty="0">
              <a:solidFill>
                <a:schemeClr val="tx1"/>
              </a:solidFill>
            </a:endParaRPr>
          </a:p>
          <a:p>
            <a:pPr marL="0" indent="0">
              <a:buNone/>
            </a:pPr>
            <a:endParaRPr lang="es-EC" sz="1800" dirty="0" smtClean="0">
              <a:solidFill>
                <a:schemeClr val="tx1"/>
              </a:solidFill>
            </a:endParaRPr>
          </a:p>
          <a:p>
            <a:pPr marL="400050" lvl="1" indent="0">
              <a:buNone/>
            </a:pPr>
            <a:r>
              <a:rPr lang="es-ES" sz="1800" b="1" dirty="0" smtClean="0">
                <a:solidFill>
                  <a:schemeClr val="tx1"/>
                </a:solidFill>
              </a:rPr>
              <a:t> </a:t>
            </a:r>
            <a:r>
              <a:rPr lang="es-ES" sz="1800" b="1" dirty="0">
                <a:solidFill>
                  <a:schemeClr val="tx1"/>
                </a:solidFill>
              </a:rPr>
              <a:t>Objetivos específicos</a:t>
            </a:r>
            <a:r>
              <a:rPr lang="es-ES" sz="1800" b="1" dirty="0" smtClean="0">
                <a:solidFill>
                  <a:schemeClr val="tx1"/>
                </a:solidFill>
              </a:rPr>
              <a:t>:</a:t>
            </a:r>
            <a:endParaRPr lang="es-EC" sz="1800" dirty="0">
              <a:solidFill>
                <a:schemeClr val="tx1"/>
              </a:solidFill>
            </a:endParaRPr>
          </a:p>
          <a:p>
            <a:pPr marL="0" indent="0">
              <a:buNone/>
            </a:pPr>
            <a:endParaRPr lang="es-EC" sz="1800" dirty="0">
              <a:solidFill>
                <a:schemeClr val="tx1"/>
              </a:solidFill>
            </a:endParaRPr>
          </a:p>
          <a:p>
            <a:pPr lvl="0"/>
            <a:r>
              <a:rPr lang="es-EC" sz="1600" dirty="0">
                <a:solidFill>
                  <a:schemeClr val="tx1"/>
                </a:solidFill>
              </a:rPr>
              <a:t>Determinar la ingeniería conceptual del proceso de transformación de desechos urbanos y carbón vegetal en el </a:t>
            </a:r>
            <a:r>
              <a:rPr lang="es-EC" sz="1600" dirty="0" err="1">
                <a:solidFill>
                  <a:schemeClr val="tx1"/>
                </a:solidFill>
              </a:rPr>
              <a:t>gasificador</a:t>
            </a:r>
            <a:r>
              <a:rPr lang="es-EC" sz="1600" dirty="0">
                <a:solidFill>
                  <a:schemeClr val="tx1"/>
                </a:solidFill>
              </a:rPr>
              <a:t> up-</a:t>
            </a:r>
            <a:r>
              <a:rPr lang="es-EC" sz="1600" dirty="0" err="1">
                <a:solidFill>
                  <a:schemeClr val="tx1"/>
                </a:solidFill>
              </a:rPr>
              <a:t>draft</a:t>
            </a:r>
            <a:endParaRPr lang="es-EC" sz="1600" dirty="0">
              <a:solidFill>
                <a:schemeClr val="tx1"/>
              </a:solidFill>
            </a:endParaRPr>
          </a:p>
          <a:p>
            <a:pPr lvl="0"/>
            <a:r>
              <a:rPr lang="es-EC" sz="1600" dirty="0">
                <a:solidFill>
                  <a:schemeClr val="tx1"/>
                </a:solidFill>
              </a:rPr>
              <a:t>Elaborar el detalle técnico de las diferentes partes que componen el </a:t>
            </a:r>
            <a:r>
              <a:rPr lang="es-EC" sz="1600" dirty="0" err="1">
                <a:solidFill>
                  <a:schemeClr val="tx1"/>
                </a:solidFill>
              </a:rPr>
              <a:t>gasificador</a:t>
            </a:r>
            <a:r>
              <a:rPr lang="es-EC" sz="1600" dirty="0">
                <a:solidFill>
                  <a:schemeClr val="tx1"/>
                </a:solidFill>
              </a:rPr>
              <a:t> up-</a:t>
            </a:r>
            <a:r>
              <a:rPr lang="es-EC" sz="1600" dirty="0" err="1">
                <a:solidFill>
                  <a:schemeClr val="tx1"/>
                </a:solidFill>
              </a:rPr>
              <a:t>draft</a:t>
            </a:r>
            <a:r>
              <a:rPr lang="es-EC" sz="1600" dirty="0">
                <a:solidFill>
                  <a:schemeClr val="tx1"/>
                </a:solidFill>
              </a:rPr>
              <a:t>.</a:t>
            </a:r>
          </a:p>
          <a:p>
            <a:pPr lvl="0"/>
            <a:r>
              <a:rPr lang="es-EC" sz="1600" dirty="0">
                <a:solidFill>
                  <a:schemeClr val="tx1"/>
                </a:solidFill>
              </a:rPr>
              <a:t>Simular el proceso de gasificación mediante software de elementos finitos.</a:t>
            </a:r>
          </a:p>
          <a:p>
            <a:pPr lvl="0"/>
            <a:r>
              <a:rPr lang="es-EC" sz="1600" dirty="0">
                <a:solidFill>
                  <a:schemeClr val="tx1"/>
                </a:solidFill>
              </a:rPr>
              <a:t>Simular el proceso químico de gasificación mediante software para la obtención del porcentaje de alquitrán basado en la formula general de los RSU.</a:t>
            </a:r>
          </a:p>
          <a:p>
            <a:pPr algn="just"/>
            <a:endParaRPr lang="es-EC" dirty="0"/>
          </a:p>
          <a:p>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81398"/>
            <a:ext cx="2232248" cy="54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813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6896" y="116632"/>
            <a:ext cx="8229600" cy="1143000"/>
          </a:xfrm>
        </p:spPr>
        <p:txBody>
          <a:bodyPr/>
          <a:lstStyle/>
          <a:p>
            <a:pPr lvl="1"/>
            <a:r>
              <a:rPr lang="es-EC" sz="2400" dirty="0" smtClean="0">
                <a:effectLst/>
              </a:rPr>
              <a:t>Flujo grama del proceso</a:t>
            </a:r>
            <a:endParaRPr lang="es-EC" sz="2000" dirty="0">
              <a:effectLst/>
            </a:endParaRPr>
          </a:p>
        </p:txBody>
      </p:sp>
      <p:pic>
        <p:nvPicPr>
          <p:cNvPr id="2560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9999" t="19641" r="7715" b="15004"/>
          <a:stretch/>
        </p:blipFill>
        <p:spPr bwMode="auto">
          <a:xfrm>
            <a:off x="2051720" y="908721"/>
            <a:ext cx="5544615"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539552" y="5805264"/>
            <a:ext cx="4608512" cy="707886"/>
          </a:xfrm>
          <a:prstGeom prst="rect">
            <a:avLst/>
          </a:prstGeom>
          <a:noFill/>
        </p:spPr>
        <p:txBody>
          <a:bodyPr wrap="square" rtlCol="0">
            <a:spAutoFit/>
          </a:bodyPr>
          <a:lstStyle/>
          <a:p>
            <a:r>
              <a:rPr lang="es-EC" sz="1100" dirty="0" smtClean="0"/>
              <a:t>Flujograma </a:t>
            </a:r>
            <a:r>
              <a:rPr lang="es-EC" sz="1100" dirty="0"/>
              <a:t>del sistema de aprovechamiento del alquitrán</a:t>
            </a:r>
          </a:p>
          <a:p>
            <a:r>
              <a:rPr lang="es-EC" sz="1100" b="1" dirty="0"/>
              <a:t>FUENTE: </a:t>
            </a:r>
            <a:r>
              <a:rPr lang="es-EC" sz="1100" dirty="0"/>
              <a:t>(Rivadeneira, D; 2013)</a:t>
            </a:r>
          </a:p>
          <a:p>
            <a:endParaRPr lang="es-EC" dirty="0"/>
          </a:p>
        </p:txBody>
      </p:sp>
      <p:sp>
        <p:nvSpPr>
          <p:cNvPr id="9" name="8 CuadroTexto"/>
          <p:cNvSpPr txBox="1"/>
          <p:nvPr/>
        </p:nvSpPr>
        <p:spPr>
          <a:xfrm>
            <a:off x="899592" y="908721"/>
            <a:ext cx="2304256" cy="646331"/>
          </a:xfrm>
          <a:prstGeom prst="rect">
            <a:avLst/>
          </a:prstGeom>
          <a:noFill/>
        </p:spPr>
        <p:txBody>
          <a:bodyPr wrap="square" rtlCol="0">
            <a:spAutoFit/>
          </a:bodyPr>
          <a:lstStyle/>
          <a:p>
            <a:r>
              <a:rPr lang="es-EC"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 pensó en el siguiente proceso?</a:t>
            </a:r>
            <a:endParaRPr lang="es-EC"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Elipse">
            <a:hlinkClick r:id="rId3" action="ppaction://hlinksldjump"/>
          </p:cNvPr>
          <p:cNvSpPr/>
          <p:nvPr/>
        </p:nvSpPr>
        <p:spPr>
          <a:xfrm>
            <a:off x="1041061" y="5229199"/>
            <a:ext cx="288032" cy="28803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13" name="12 Elipse">
            <a:hlinkClick r:id="rId4" action="ppaction://hlinksldjump"/>
          </p:cNvPr>
          <p:cNvSpPr/>
          <p:nvPr/>
        </p:nvSpPr>
        <p:spPr>
          <a:xfrm>
            <a:off x="1041061" y="4437112"/>
            <a:ext cx="288032" cy="28803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14" name="13 Elipse">
            <a:hlinkClick r:id="rId5" action="ppaction://hlinksldjump"/>
          </p:cNvPr>
          <p:cNvSpPr/>
          <p:nvPr/>
        </p:nvSpPr>
        <p:spPr>
          <a:xfrm>
            <a:off x="1041061" y="3573016"/>
            <a:ext cx="288032" cy="28803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15" name="14 Elipse">
            <a:hlinkClick r:id="rId6" action="ppaction://hlinksldjump"/>
          </p:cNvPr>
          <p:cNvSpPr/>
          <p:nvPr/>
        </p:nvSpPr>
        <p:spPr>
          <a:xfrm>
            <a:off x="1041061" y="2708920"/>
            <a:ext cx="288032" cy="28803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16" name="15 Elipse">
            <a:hlinkClick r:id="rId7" action="ppaction://hlinksldjump"/>
          </p:cNvPr>
          <p:cNvSpPr/>
          <p:nvPr/>
        </p:nvSpPr>
        <p:spPr>
          <a:xfrm>
            <a:off x="1041061" y="1916832"/>
            <a:ext cx="288032" cy="28803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17" name="16 Elipse"/>
          <p:cNvSpPr/>
          <p:nvPr/>
        </p:nvSpPr>
        <p:spPr>
          <a:xfrm>
            <a:off x="7884368" y="1124743"/>
            <a:ext cx="288032" cy="28803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18" name="17 Elipse">
            <a:hlinkClick r:id="rId8" action="ppaction://hlinksldjump"/>
          </p:cNvPr>
          <p:cNvSpPr/>
          <p:nvPr/>
        </p:nvSpPr>
        <p:spPr>
          <a:xfrm>
            <a:off x="7884368" y="5237582"/>
            <a:ext cx="288032" cy="28803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pic>
        <p:nvPicPr>
          <p:cNvPr id="1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74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C" dirty="0" smtClean="0"/>
              <a:t>INSTITUCIÓN AUSPICIANTE</a:t>
            </a:r>
            <a:endParaRPr lang="es-EC" dirty="0"/>
          </a:p>
        </p:txBody>
      </p:sp>
      <p:sp>
        <p:nvSpPr>
          <p:cNvPr id="3" name="2 Marcador de contenido"/>
          <p:cNvSpPr>
            <a:spLocks noGrp="1"/>
          </p:cNvSpPr>
          <p:nvPr>
            <p:ph idx="1"/>
          </p:nvPr>
        </p:nvSpPr>
        <p:spPr/>
        <p:txBody>
          <a:bodyPr/>
          <a:lstStyle/>
          <a:p>
            <a:pPr marL="0" indent="0" algn="ctr">
              <a:buNone/>
            </a:pPr>
            <a:r>
              <a:rPr lang="es-EC" sz="1400" b="1" dirty="0">
                <a:solidFill>
                  <a:schemeClr val="tx1"/>
                </a:solidFill>
              </a:rPr>
              <a:t>INSTITUTO NACIONAL DE EFICÍENCIAS ENERGÉTICAS Y ENERGÍAS RENOVABLES</a:t>
            </a:r>
          </a:p>
          <a:p>
            <a:pPr marL="0" indent="0">
              <a:buNone/>
            </a:pPr>
            <a:endParaRPr lang="es-EC" sz="2000" dirty="0">
              <a:solidFill>
                <a:schemeClr val="tx1"/>
              </a:solidFill>
            </a:endParaRPr>
          </a:p>
          <a:p>
            <a:pPr marL="0" indent="0">
              <a:buNone/>
            </a:pPr>
            <a:r>
              <a:rPr lang="es-EC" sz="2000" dirty="0">
                <a:solidFill>
                  <a:schemeClr val="tx1"/>
                </a:solidFill>
              </a:rPr>
              <a:t>Misión</a:t>
            </a:r>
          </a:p>
          <a:p>
            <a:r>
              <a:rPr lang="es-EC" sz="2000" dirty="0">
                <a:solidFill>
                  <a:schemeClr val="tx1"/>
                </a:solidFill>
              </a:rPr>
              <a:t>Contribuir al desarrollo sostenible de la sociedad ecuatoriana, a través de la investigación científica y tecnológica, brindando insumos que faciliten la masificación de las mejores prácticas y la implementación de políticas y proyectos, en el campo de la eficiencia energética y las energías renovables.</a:t>
            </a:r>
          </a:p>
          <a:p>
            <a:pPr marL="0" indent="0">
              <a:buNone/>
            </a:pPr>
            <a:r>
              <a:rPr lang="es-EC" sz="2000" dirty="0">
                <a:solidFill>
                  <a:schemeClr val="tx1"/>
                </a:solidFill>
              </a:rPr>
              <a:t>Visión</a:t>
            </a:r>
          </a:p>
          <a:p>
            <a:r>
              <a:rPr lang="es-EC" sz="2000" dirty="0">
                <a:solidFill>
                  <a:schemeClr val="tx1"/>
                </a:solidFill>
              </a:rPr>
              <a:t>Ser el Instituto de referencia regional en investigación, desarrollo, innovación y transferencia de tecnología y conocimiento, en eficiencia energética y energías renovables.</a:t>
            </a:r>
          </a:p>
          <a:p>
            <a:endParaRPr lang="es-EC"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895" t="9965" r="20184" b="78667"/>
          <a:stretch/>
        </p:blipFill>
        <p:spPr bwMode="auto">
          <a:xfrm>
            <a:off x="395536" y="260648"/>
            <a:ext cx="1805961"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02698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256"/>
            <a:ext cx="8229600" cy="1143000"/>
          </a:xfrm>
        </p:spPr>
        <p:txBody>
          <a:bodyPr/>
          <a:lstStyle/>
          <a:p>
            <a:r>
              <a:rPr lang="es-EC" sz="2400" dirty="0" smtClean="0"/>
              <a:t>PI&amp;D del sistema de aprovechamiento del alquitrán</a:t>
            </a:r>
            <a:endParaRPr lang="es-EC" sz="2400" dirty="0"/>
          </a:p>
        </p:txBody>
      </p:sp>
      <p:sp>
        <p:nvSpPr>
          <p:cNvPr id="3" name="2 Marcador de contenido"/>
          <p:cNvSpPr>
            <a:spLocks noGrp="1"/>
          </p:cNvSpPr>
          <p:nvPr>
            <p:ph idx="1"/>
          </p:nvPr>
        </p:nvSpPr>
        <p:spPr/>
        <p:txBody>
          <a:bodyPr/>
          <a:lstStyle/>
          <a:p>
            <a:endParaRPr lang="es-EC" dirty="0"/>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71" t="9481" r="2286" b="6370"/>
          <a:stretch/>
        </p:blipFill>
        <p:spPr bwMode="auto">
          <a:xfrm>
            <a:off x="251521" y="620688"/>
            <a:ext cx="864096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a:hlinkClick r:id="rId4" action="ppaction://hlinksldjump"/>
          </p:cNvPr>
          <p:cNvSpPr/>
          <p:nvPr/>
        </p:nvSpPr>
        <p:spPr>
          <a:xfrm>
            <a:off x="251521" y="116632"/>
            <a:ext cx="360039" cy="2880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67914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5577"/>
            <a:ext cx="8229600" cy="1143000"/>
          </a:xfrm>
        </p:spPr>
        <p:txBody>
          <a:bodyPr/>
          <a:lstStyle/>
          <a:p>
            <a:r>
              <a:rPr lang="es-EC" dirty="0" smtClean="0"/>
              <a:t>Tolva</a:t>
            </a:r>
            <a:endParaRPr lang="es-EC" dirty="0"/>
          </a:p>
        </p:txBody>
      </p:sp>
      <p:sp>
        <p:nvSpPr>
          <p:cNvPr id="3" name="2 Marcador de contenido"/>
          <p:cNvSpPr>
            <a:spLocks noGrp="1"/>
          </p:cNvSpPr>
          <p:nvPr>
            <p:ph idx="1"/>
          </p:nvPr>
        </p:nvSpPr>
        <p:spPr>
          <a:xfrm>
            <a:off x="539552" y="1196752"/>
            <a:ext cx="8229600" cy="4525963"/>
          </a:xfrm>
        </p:spPr>
        <p:txBody>
          <a:bodyPr/>
          <a:lstStyle/>
          <a:p>
            <a:r>
              <a:rPr lang="es-EC" dirty="0" smtClean="0">
                <a:solidFill>
                  <a:schemeClr val="tx2"/>
                </a:solidFill>
              </a:rPr>
              <a:t>Es un </a:t>
            </a:r>
            <a:r>
              <a:rPr lang="es-EC" dirty="0">
                <a:solidFill>
                  <a:schemeClr val="tx2"/>
                </a:solidFill>
              </a:rPr>
              <a:t>dispositivo similar a un embudo de gran tamaño destinado al depósito y </a:t>
            </a:r>
            <a:r>
              <a:rPr lang="es-EC" dirty="0" smtClean="0">
                <a:solidFill>
                  <a:schemeClr val="tx2"/>
                </a:solidFill>
              </a:rPr>
              <a:t>canalización de materia.</a:t>
            </a:r>
            <a:endParaRPr lang="es-EC" dirty="0">
              <a:solidFill>
                <a:schemeClr val="tx2"/>
              </a:solidFill>
            </a:endParaRPr>
          </a:p>
        </p:txBody>
      </p:sp>
      <p:pic>
        <p:nvPicPr>
          <p:cNvPr id="26626" name="Picture 2" descr="File:Tolva de inyeccion de extrusion de polimeros.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74" t="1252" r="12064" b="22247"/>
          <a:stretch/>
        </p:blipFill>
        <p:spPr bwMode="auto">
          <a:xfrm>
            <a:off x="2771800" y="2276872"/>
            <a:ext cx="3744416" cy="3240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250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6632"/>
            <a:ext cx="8229600" cy="1143000"/>
          </a:xfrm>
        </p:spPr>
        <p:txBody>
          <a:bodyPr/>
          <a:lstStyle/>
          <a:p>
            <a:r>
              <a:rPr lang="es-EC" dirty="0" smtClean="0"/>
              <a:t>Trituradora de cuchillas</a:t>
            </a:r>
            <a:endParaRPr lang="es-EC" dirty="0"/>
          </a:p>
        </p:txBody>
      </p:sp>
      <p:pic>
        <p:nvPicPr>
          <p:cNvPr id="28674" name="Picture 2" descr="http://gdinpsa.com/wp-content/uploads/2013/01/Triturador-de-2-ej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92896"/>
            <a:ext cx="501015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63688" y="1268760"/>
            <a:ext cx="5904656" cy="646331"/>
          </a:xfrm>
          <a:prstGeom prst="rect">
            <a:avLst/>
          </a:prstGeom>
          <a:noFill/>
        </p:spPr>
        <p:txBody>
          <a:bodyPr wrap="square" rtlCol="0">
            <a:spAutoFit/>
          </a:bodyPr>
          <a:lstStyle/>
          <a:p>
            <a:r>
              <a:rPr lang="es-EC" dirty="0" smtClean="0"/>
              <a:t>Es un equipo que produce  </a:t>
            </a:r>
            <a:r>
              <a:rPr lang="es-EC" dirty="0"/>
              <a:t>trozos de un tamaño menor al tamaño origina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681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C" dirty="0" smtClean="0"/>
              <a:t>Trituradora</a:t>
            </a:r>
            <a:endParaRPr lang="es-EC" dirty="0"/>
          </a:p>
        </p:txBody>
      </p:sp>
      <p:sp>
        <p:nvSpPr>
          <p:cNvPr id="3" name="2 Marcador de contenido"/>
          <p:cNvSpPr>
            <a:spLocks noGrp="1"/>
          </p:cNvSpPr>
          <p:nvPr>
            <p:ph idx="1"/>
          </p:nvPr>
        </p:nvSpPr>
        <p:spPr>
          <a:xfrm>
            <a:off x="1547664" y="1268760"/>
            <a:ext cx="8229600" cy="5073427"/>
          </a:xfrm>
          <a:ln>
            <a:noFill/>
          </a:ln>
        </p:spPr>
        <p:txBody>
          <a:bodyPr/>
          <a:lstStyle/>
          <a:p>
            <a:r>
              <a:rPr lang="es-EC" dirty="0">
                <a:solidFill>
                  <a:schemeClr val="tx1"/>
                </a:solidFill>
              </a:rPr>
              <a:t>P</a:t>
            </a:r>
            <a:r>
              <a:rPr lang="es-EC" dirty="0" smtClean="0">
                <a:solidFill>
                  <a:schemeClr val="tx1"/>
                </a:solidFill>
              </a:rPr>
              <a:t>otencia </a:t>
            </a:r>
            <a:r>
              <a:rPr lang="es-EC" dirty="0">
                <a:solidFill>
                  <a:schemeClr val="tx1"/>
                </a:solidFill>
              </a:rPr>
              <a:t>instalada: HP 7.5</a:t>
            </a:r>
            <a:br>
              <a:rPr lang="es-EC" dirty="0">
                <a:solidFill>
                  <a:schemeClr val="tx1"/>
                </a:solidFill>
              </a:rPr>
            </a:br>
            <a:r>
              <a:rPr lang="es-EC" dirty="0">
                <a:solidFill>
                  <a:schemeClr val="tx1"/>
                </a:solidFill>
              </a:rPr>
              <a:t>-     transmisión: por engranajes</a:t>
            </a:r>
            <a:br>
              <a:rPr lang="es-EC" dirty="0">
                <a:solidFill>
                  <a:schemeClr val="tx1"/>
                </a:solidFill>
              </a:rPr>
            </a:br>
            <a:r>
              <a:rPr lang="es-EC" dirty="0">
                <a:solidFill>
                  <a:schemeClr val="tx1"/>
                </a:solidFill>
              </a:rPr>
              <a:t>-     número de ejes cuchillas: 2</a:t>
            </a:r>
            <a:br>
              <a:rPr lang="es-EC" dirty="0">
                <a:solidFill>
                  <a:schemeClr val="tx1"/>
                </a:solidFill>
              </a:rPr>
            </a:br>
            <a:r>
              <a:rPr lang="es-EC" dirty="0">
                <a:solidFill>
                  <a:schemeClr val="tx1"/>
                </a:solidFill>
              </a:rPr>
              <a:t>-     número de cuchillas templadas: 13</a:t>
            </a:r>
            <a:br>
              <a:rPr lang="es-EC" dirty="0">
                <a:solidFill>
                  <a:schemeClr val="tx1"/>
                </a:solidFill>
              </a:rPr>
            </a:br>
            <a:r>
              <a:rPr lang="es-EC" dirty="0">
                <a:solidFill>
                  <a:schemeClr val="tx1"/>
                </a:solidFill>
              </a:rPr>
              <a:t>-     número de ejes de introducción: 2</a:t>
            </a:r>
            <a:br>
              <a:rPr lang="es-EC" dirty="0">
                <a:solidFill>
                  <a:schemeClr val="tx1"/>
                </a:solidFill>
              </a:rPr>
            </a:br>
            <a:r>
              <a:rPr lang="es-EC" dirty="0">
                <a:solidFill>
                  <a:schemeClr val="tx1"/>
                </a:solidFill>
              </a:rPr>
              <a:t>-     número de discos de introducción: 13</a:t>
            </a:r>
            <a:br>
              <a:rPr lang="es-EC" dirty="0">
                <a:solidFill>
                  <a:schemeClr val="tx1"/>
                </a:solidFill>
              </a:rPr>
            </a:br>
            <a:r>
              <a:rPr lang="es-EC" dirty="0">
                <a:solidFill>
                  <a:schemeClr val="tx1"/>
                </a:solidFill>
              </a:rPr>
              <a:t>-     n° de </a:t>
            </a:r>
            <a:r>
              <a:rPr lang="es-EC" dirty="0" err="1">
                <a:solidFill>
                  <a:schemeClr val="tx1"/>
                </a:solidFill>
              </a:rPr>
              <a:t>rev.</a:t>
            </a:r>
            <a:r>
              <a:rPr lang="es-EC" dirty="0">
                <a:solidFill>
                  <a:schemeClr val="tx1"/>
                </a:solidFill>
              </a:rPr>
              <a:t>/min. Cuchillas: 25</a:t>
            </a:r>
            <a:br>
              <a:rPr lang="es-EC" dirty="0">
                <a:solidFill>
                  <a:schemeClr val="tx1"/>
                </a:solidFill>
              </a:rPr>
            </a:br>
            <a:r>
              <a:rPr lang="es-EC" dirty="0">
                <a:solidFill>
                  <a:schemeClr val="tx1"/>
                </a:solidFill>
              </a:rPr>
              <a:t>-     </a:t>
            </a:r>
            <a:r>
              <a:rPr lang="es-EC" b="1" spc="300" dirty="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rPr>
              <a:t>P</a:t>
            </a:r>
            <a:r>
              <a:rPr lang="es-EC" b="1" spc="300" dirty="0" smtClean="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rPr>
              <a:t>roducción</a:t>
            </a:r>
            <a:r>
              <a:rPr lang="es-EC" b="1" spc="300" dirty="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rPr>
              <a:t>: 80 – 150 </a:t>
            </a:r>
            <a:r>
              <a:rPr lang="es-EC" b="1" spc="300" dirty="0" smtClean="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rPr>
              <a:t>Kg/hora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226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C" dirty="0" smtClean="0"/>
              <a:t>Trituradora</a:t>
            </a:r>
            <a:endParaRPr lang="es-EC"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2529" name="Imagen 1145" descr="http://www.trittonxxi.com/userfiles/modelo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46625"/>
            <a:ext cx="7200799" cy="3174463"/>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979712" y="4869160"/>
            <a:ext cx="5112568" cy="923330"/>
          </a:xfrm>
          <a:prstGeom prst="rect">
            <a:avLst/>
          </a:prstGeom>
          <a:noFill/>
        </p:spPr>
        <p:txBody>
          <a:bodyPr wrap="square" rtlCol="0">
            <a:spAutoFit/>
          </a:bodyPr>
          <a:lstStyle/>
          <a:p>
            <a:r>
              <a:rPr lang="es-EC" dirty="0" smtClean="0"/>
              <a:t>Diseño </a:t>
            </a:r>
            <a:r>
              <a:rPr lang="es-EC" dirty="0"/>
              <a:t>de trituradora </a:t>
            </a:r>
            <a:r>
              <a:rPr lang="es-EC" dirty="0" err="1"/>
              <a:t>trittonxxi</a:t>
            </a:r>
            <a:r>
              <a:rPr lang="es-EC" b="1" dirty="0"/>
              <a:t/>
            </a:r>
            <a:br>
              <a:rPr lang="es-EC" b="1" dirty="0"/>
            </a:br>
            <a:endParaRPr lang="es-EC" b="1" dirty="0"/>
          </a:p>
          <a:p>
            <a:r>
              <a:rPr lang="es-EC" dirty="0"/>
              <a:t>Fuente: (</a:t>
            </a:r>
            <a:r>
              <a:rPr lang="es-EC" dirty="0" err="1"/>
              <a:t>trittonxxi</a:t>
            </a:r>
            <a:r>
              <a:rPr lang="es-EC" dirty="0"/>
              <a: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Elipse">
            <a:hlinkClick r:id="rId4" action="ppaction://hlinksldjump"/>
          </p:cNvPr>
          <p:cNvSpPr/>
          <p:nvPr/>
        </p:nvSpPr>
        <p:spPr>
          <a:xfrm>
            <a:off x="251520" y="6453336"/>
            <a:ext cx="288032" cy="2880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90017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dirty="0" smtClean="0"/>
              <a:t>Tornillo sin fin transportador</a:t>
            </a:r>
            <a:endParaRPr lang="es-EC" dirty="0"/>
          </a:p>
        </p:txBody>
      </p:sp>
      <p:pic>
        <p:nvPicPr>
          <p:cNvPr id="29698" name="Picture 2" descr="http://taninos.tripod.com/tornill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424708"/>
            <a:ext cx="3695700" cy="271462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907704" y="1124744"/>
            <a:ext cx="5832648" cy="923330"/>
          </a:xfrm>
          <a:prstGeom prst="rect">
            <a:avLst/>
          </a:prstGeom>
          <a:noFill/>
        </p:spPr>
        <p:txBody>
          <a:bodyPr wrap="square" rtlCol="0">
            <a:spAutoFit/>
          </a:bodyPr>
          <a:lstStyle/>
          <a:p>
            <a:pPr algn="just"/>
            <a:r>
              <a:rPr lang="es-EC" dirty="0"/>
              <a:t>S</a:t>
            </a:r>
            <a:r>
              <a:rPr lang="es-EC" dirty="0" smtClean="0"/>
              <a:t>on </a:t>
            </a:r>
            <a:r>
              <a:rPr lang="es-EC" dirty="0"/>
              <a:t>maquinas simples que se utilizan para transportar a distancia materiales sólidos amorfos en forma de polvos, </a:t>
            </a:r>
            <a:r>
              <a:rPr lang="es-EC" dirty="0" smtClean="0"/>
              <a:t>triturados, etc.</a:t>
            </a:r>
            <a:endParaRPr lang="es-EC"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541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000" dirty="0" smtClean="0">
                <a:effectLst/>
              </a:rPr>
              <a:t>Tornillo Sin Fin Para Transporte</a:t>
            </a:r>
            <a:r>
              <a:rPr lang="es-EC" sz="2000" dirty="0">
                <a:effectLst/>
              </a:rPr>
              <a:t/>
            </a:r>
            <a:br>
              <a:rPr lang="es-EC" sz="2000" dirty="0">
                <a:effectLst/>
              </a:rPr>
            </a:br>
            <a:endParaRPr lang="es-EC" sz="2000" dirty="0"/>
          </a:p>
        </p:txBody>
      </p:sp>
      <p:sp>
        <p:nvSpPr>
          <p:cNvPr id="5" name="4 CuadroTexto"/>
          <p:cNvSpPr txBox="1"/>
          <p:nvPr/>
        </p:nvSpPr>
        <p:spPr>
          <a:xfrm>
            <a:off x="1763688" y="3645024"/>
            <a:ext cx="5616624" cy="2031325"/>
          </a:xfrm>
          <a:prstGeom prst="rect">
            <a:avLst/>
          </a:prstGeom>
          <a:noFill/>
        </p:spPr>
        <p:txBody>
          <a:bodyPr wrap="square" rtlCol="0">
            <a:spAutoFit/>
          </a:bodyPr>
          <a:lstStyle/>
          <a:p>
            <a:pPr algn="ctr"/>
            <a:r>
              <a:rPr lang="es-EC" dirty="0" smtClean="0"/>
              <a:t>Tornillo </a:t>
            </a:r>
            <a:r>
              <a:rPr lang="es-EC" dirty="0"/>
              <a:t>sin fin de trasporte</a:t>
            </a:r>
            <a:endParaRPr lang="es-EC" b="1" dirty="0"/>
          </a:p>
          <a:p>
            <a:pPr algn="ctr"/>
            <a:r>
              <a:rPr lang="es-EC" dirty="0"/>
              <a:t> </a:t>
            </a:r>
          </a:p>
          <a:p>
            <a:pPr algn="ctr"/>
            <a:r>
              <a:rPr lang="es-EC" dirty="0"/>
              <a:t>Fuente: (</a:t>
            </a:r>
            <a:r>
              <a:rPr lang="es-EC" dirty="0" err="1"/>
              <a:t>continentalscrew</a:t>
            </a:r>
            <a:r>
              <a:rPr lang="es-EC" dirty="0"/>
              <a:t>, 2013</a:t>
            </a:r>
            <a:r>
              <a:rPr lang="es-EC" dirty="0" smtClean="0"/>
              <a:t>)</a:t>
            </a:r>
          </a:p>
          <a:p>
            <a:pPr algn="ctr"/>
            <a:endParaRPr lang="es-EC" dirty="0"/>
          </a:p>
          <a:p>
            <a:r>
              <a:rPr lang="es-EC" dirty="0" smtClean="0"/>
              <a:t>Se requiere de un tornillo que transporte 50 kg/h lo que da como resultado el escogimiento del 340 </a:t>
            </a:r>
            <a:r>
              <a:rPr lang="es-EC" dirty="0" err="1" smtClean="0"/>
              <a:t>cfm</a:t>
            </a:r>
            <a:endParaRPr lang="es-EC" dirty="0"/>
          </a:p>
          <a:p>
            <a:endParaRPr lang="es-EC"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descr="http://www.corneloup.com/images/Convoyeu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188765"/>
            <a:ext cx="4117011" cy="2448272"/>
          </a:xfrm>
          <a:prstGeom prst="rect">
            <a:avLst/>
          </a:prstGeom>
          <a:noFill/>
          <a:extLst>
            <a:ext uri="{909E8E84-426E-40DD-AFC4-6F175D3DCCD1}">
              <a14:hiddenFill xmlns:a14="http://schemas.microsoft.com/office/drawing/2010/main">
                <a:solidFill>
                  <a:srgbClr val="FFFFFF"/>
                </a:solidFill>
              </a14:hiddenFill>
            </a:ext>
          </a:extLst>
        </p:spPr>
      </p:pic>
      <p:sp>
        <p:nvSpPr>
          <p:cNvPr id="7" name="6 Elipse">
            <a:hlinkClick r:id="rId4" action="ppaction://hlinksldjump"/>
          </p:cNvPr>
          <p:cNvSpPr/>
          <p:nvPr/>
        </p:nvSpPr>
        <p:spPr>
          <a:xfrm>
            <a:off x="251520" y="6431024"/>
            <a:ext cx="360040" cy="33265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0112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4888" y="188640"/>
            <a:ext cx="8229600" cy="1143000"/>
          </a:xfrm>
        </p:spPr>
        <p:txBody>
          <a:bodyPr/>
          <a:lstStyle/>
          <a:p>
            <a:pPr lvl="1"/>
            <a:r>
              <a:rPr lang="es-ES" sz="2400" dirty="0" err="1" smtClean="0">
                <a:effectLst/>
              </a:rPr>
              <a:t>Gasificador</a:t>
            </a:r>
            <a:r>
              <a:rPr lang="es-EC" sz="2800" dirty="0">
                <a:effectLst/>
              </a:rPr>
              <a:t/>
            </a:r>
            <a:br>
              <a:rPr lang="es-EC" sz="2800" dirty="0">
                <a:effectLst/>
              </a:rPr>
            </a:br>
            <a:endParaRPr lang="es-EC" dirty="0"/>
          </a:p>
        </p:txBody>
      </p:sp>
      <p:sp>
        <p:nvSpPr>
          <p:cNvPr id="3" name="2 Marcador de contenido"/>
          <p:cNvSpPr>
            <a:spLocks noGrp="1"/>
          </p:cNvSpPr>
          <p:nvPr>
            <p:ph idx="1"/>
          </p:nvPr>
        </p:nvSpPr>
        <p:spPr>
          <a:xfrm>
            <a:off x="457200" y="1423317"/>
            <a:ext cx="8229600" cy="4525963"/>
          </a:xfrm>
        </p:spPr>
        <p:txBody>
          <a:bodyPr/>
          <a:lstStyle/>
          <a:p>
            <a:pPr algn="just"/>
            <a:r>
              <a:rPr lang="es-ES" dirty="0" smtClean="0">
                <a:solidFill>
                  <a:schemeClr val="tx1"/>
                </a:solidFill>
              </a:rPr>
              <a:t>La </a:t>
            </a:r>
            <a:r>
              <a:rPr lang="es-ES" dirty="0">
                <a:solidFill>
                  <a:schemeClr val="tx1"/>
                </a:solidFill>
              </a:rPr>
              <a:t>finalidad del proyecto es </a:t>
            </a:r>
            <a:r>
              <a:rPr lang="es-ES" dirty="0" smtClean="0">
                <a:solidFill>
                  <a:schemeClr val="tx1"/>
                </a:solidFill>
              </a:rPr>
              <a:t>tener un diseño en donde se pueda aprovechar el alquitrán; Esto con lleva a que la parte mas importante de este diseño sea el </a:t>
            </a:r>
            <a:r>
              <a:rPr lang="es-ES" dirty="0" err="1" smtClean="0">
                <a:solidFill>
                  <a:schemeClr val="tx1"/>
                </a:solidFill>
              </a:rPr>
              <a:t>gasificador</a:t>
            </a:r>
            <a:r>
              <a:rPr lang="es-ES" dirty="0" smtClean="0">
                <a:solidFill>
                  <a:schemeClr val="tx1"/>
                </a:solidFill>
              </a:rPr>
              <a:t> por lo que este proyecto se centrara en el diseño del mismo, </a:t>
            </a:r>
            <a:r>
              <a:rPr lang="es-ES" dirty="0">
                <a:solidFill>
                  <a:schemeClr val="tx1"/>
                </a:solidFill>
              </a:rPr>
              <a:t>así </a:t>
            </a:r>
            <a:r>
              <a:rPr lang="es-ES" dirty="0" smtClean="0">
                <a:solidFill>
                  <a:schemeClr val="tx1"/>
                </a:solidFill>
              </a:rPr>
              <a:t>se conseguirá un diseño optimo de </a:t>
            </a:r>
            <a:r>
              <a:rPr lang="es-ES" dirty="0" err="1" smtClean="0">
                <a:solidFill>
                  <a:schemeClr val="tx1"/>
                </a:solidFill>
              </a:rPr>
              <a:t>gasificador</a:t>
            </a:r>
            <a:r>
              <a:rPr lang="es-ES" dirty="0" smtClean="0">
                <a:solidFill>
                  <a:schemeClr val="tx1"/>
                </a:solidFill>
              </a:rPr>
              <a:t> como de la simulación del mismo para </a:t>
            </a:r>
            <a:r>
              <a:rPr lang="es-ES" dirty="0">
                <a:solidFill>
                  <a:schemeClr val="tx1"/>
                </a:solidFill>
              </a:rPr>
              <a:t>tener una visión del equipo para generación de gas de síntesis con alto contenido de alquitrán para fines investigativos, los resultados aquí descritos serán de uso en los proyectos investigativos que se desarrollan en el INER. </a:t>
            </a:r>
            <a:endParaRPr lang="es-EC" dirty="0">
              <a:solidFill>
                <a:schemeClr val="tx1"/>
              </a:solidFill>
            </a:endParaRPr>
          </a:p>
          <a:p>
            <a:endParaRPr lang="es-EC"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260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pPr lvl="2"/>
            <a:r>
              <a:rPr lang="es-ES" dirty="0">
                <a:effectLst/>
              </a:rPr>
              <a:t>Requerimientos </a:t>
            </a:r>
            <a:r>
              <a:rPr lang="es-ES" dirty="0" smtClean="0">
                <a:effectLst/>
              </a:rPr>
              <a:t>del </a:t>
            </a:r>
            <a:r>
              <a:rPr lang="es-ES" dirty="0" err="1" smtClean="0">
                <a:effectLst/>
              </a:rPr>
              <a:t>gasificador</a:t>
            </a:r>
            <a:r>
              <a:rPr lang="es-EC" sz="2800" dirty="0">
                <a:effectLst/>
              </a:rPr>
              <a:t/>
            </a:r>
            <a:br>
              <a:rPr lang="es-EC" sz="2800" dirty="0">
                <a:effectLst/>
              </a:rPr>
            </a:br>
            <a:endParaRPr lang="es-EC" dirty="0"/>
          </a:p>
        </p:txBody>
      </p:sp>
      <p:sp>
        <p:nvSpPr>
          <p:cNvPr id="4" name="3 CuadroTexto"/>
          <p:cNvSpPr txBox="1"/>
          <p:nvPr/>
        </p:nvSpPr>
        <p:spPr>
          <a:xfrm>
            <a:off x="1043608" y="1052736"/>
            <a:ext cx="7056784" cy="4647426"/>
          </a:xfrm>
          <a:prstGeom prst="rect">
            <a:avLst/>
          </a:prstGeom>
          <a:noFill/>
        </p:spPr>
        <p:txBody>
          <a:bodyPr wrap="square" rtlCol="0">
            <a:spAutoFit/>
          </a:bodyPr>
          <a:lstStyle/>
          <a:p>
            <a:pPr algn="ctr"/>
            <a:r>
              <a:rPr lang="es-EC"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Cantidad </a:t>
            </a:r>
            <a:r>
              <a:rPr lang="es-EC"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de Combustible</a:t>
            </a:r>
          </a:p>
          <a:p>
            <a:endParaRPr lang="es-EC" b="1"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a:p>
            <a:pPr marL="285750" indent="-285750">
              <a:buFont typeface="Arial" panose="020B0604020202020204" pitchFamily="34" charset="0"/>
              <a:buChar char="•"/>
            </a:pPr>
            <a:r>
              <a:rPr lang="es-EC" sz="2000" dirty="0" smtClean="0"/>
              <a:t>El </a:t>
            </a:r>
            <a:r>
              <a:rPr lang="es-EC" sz="2000" dirty="0"/>
              <a:t>diseño del </a:t>
            </a:r>
            <a:r>
              <a:rPr lang="es-EC" sz="2000" dirty="0" err="1"/>
              <a:t>gasificador</a:t>
            </a:r>
            <a:r>
              <a:rPr lang="es-EC" sz="2000" dirty="0"/>
              <a:t> permite operar con 50 kg/h de residuos sólidos urbanos adicionando cierta cantidad de carbón vegetal para optimizar el proceso de combustión </a:t>
            </a:r>
            <a:endParaRPr lang="es-EC" sz="2000" dirty="0" smtClean="0"/>
          </a:p>
          <a:p>
            <a:pPr algn="ctr"/>
            <a:endParaRPr lang="es-EC" sz="2000" b="1"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a:p>
            <a:pPr algn="ctr"/>
            <a:r>
              <a:rPr lang="es-EC"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Parámetros mecánicos</a:t>
            </a:r>
            <a:endParaRPr lang="es-EC"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a:p>
            <a:pPr marL="285750" lvl="0" indent="-285750">
              <a:buFont typeface="Arial" panose="020B0604020202020204" pitchFamily="34" charset="0"/>
              <a:buChar char="•"/>
            </a:pPr>
            <a:endParaRPr lang="es-EC" sz="2000" dirty="0" smtClean="0"/>
          </a:p>
          <a:p>
            <a:pPr marL="285750" lvl="0" indent="-285750">
              <a:buFont typeface="Arial" panose="020B0604020202020204" pitchFamily="34" charset="0"/>
              <a:buChar char="•"/>
            </a:pPr>
            <a:r>
              <a:rPr lang="es-EC" sz="2000" dirty="0" smtClean="0"/>
              <a:t>Las </a:t>
            </a:r>
            <a:r>
              <a:rPr lang="es-EC" sz="2000" dirty="0"/>
              <a:t>velocidades de entrada de aire por las toberas debe ser del orden de 30 a 35 </a:t>
            </a:r>
            <a:r>
              <a:rPr lang="es-EC" sz="2000" dirty="0" smtClean="0"/>
              <a:t>m/s.</a:t>
            </a:r>
            <a:endParaRPr lang="es-EC" sz="2000" dirty="0"/>
          </a:p>
          <a:p>
            <a:pPr marL="285750" lvl="0" indent="-285750">
              <a:buFont typeface="Arial" panose="020B0604020202020204" pitchFamily="34" charset="0"/>
              <a:buChar char="•"/>
            </a:pPr>
            <a:r>
              <a:rPr lang="es-EC" sz="2000" dirty="0"/>
              <a:t>La inclinación de la garganta debe estar entre los 45° y 60</a:t>
            </a:r>
            <a:r>
              <a:rPr lang="es-EC" sz="2000" dirty="0" smtClean="0"/>
              <a:t>°.</a:t>
            </a:r>
            <a:endParaRPr lang="es-EC" sz="2000" dirty="0"/>
          </a:p>
          <a:p>
            <a:pPr marL="285750" lvl="0" indent="-285750">
              <a:buFont typeface="Arial" panose="020B0604020202020204" pitchFamily="34" charset="0"/>
              <a:buChar char="•"/>
            </a:pPr>
            <a:r>
              <a:rPr lang="es-EC" sz="2000" dirty="0"/>
              <a:t>El diámetro del hogar a la altura de la entrada de aire debe ser </a:t>
            </a:r>
            <a:r>
              <a:rPr lang="es-EC" sz="2000" dirty="0" smtClean="0"/>
              <a:t>unos </a:t>
            </a:r>
            <a:r>
              <a:rPr lang="es-EC" sz="2000" dirty="0"/>
              <a:t>20 cm mayor que el diámetro del </a:t>
            </a:r>
            <a:r>
              <a:rPr lang="es-EC" sz="2000" dirty="0" smtClean="0"/>
              <a:t>estrechamiento.</a:t>
            </a:r>
            <a:endParaRPr lang="es-EC"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021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8229600" cy="1143000"/>
          </a:xfrm>
        </p:spPr>
        <p:txBody>
          <a:bodyPr/>
          <a:lstStyle/>
          <a:p>
            <a:r>
              <a:rPr lang="es-ES" dirty="0">
                <a:effectLst/>
              </a:rPr>
              <a:t>Requerimientos </a:t>
            </a:r>
            <a:r>
              <a:rPr lang="es-ES" dirty="0" smtClean="0">
                <a:effectLst/>
              </a:rPr>
              <a:t>del </a:t>
            </a:r>
            <a:r>
              <a:rPr lang="es-ES" dirty="0" err="1" smtClean="0">
                <a:effectLst/>
              </a:rPr>
              <a:t>gasificador</a:t>
            </a:r>
            <a:endParaRPr lang="es-EC" dirty="0"/>
          </a:p>
        </p:txBody>
      </p:sp>
      <p:sp>
        <p:nvSpPr>
          <p:cNvPr id="3" name="2 Marcador de contenido"/>
          <p:cNvSpPr>
            <a:spLocks noGrp="1"/>
          </p:cNvSpPr>
          <p:nvPr>
            <p:ph idx="1"/>
          </p:nvPr>
        </p:nvSpPr>
        <p:spPr>
          <a:xfrm>
            <a:off x="323528" y="1124744"/>
            <a:ext cx="8229600" cy="4525963"/>
          </a:xfrm>
        </p:spPr>
        <p:txBody>
          <a:bodyPr/>
          <a:lstStyle/>
          <a:p>
            <a:pPr marL="285750" lvl="0" indent="-285750">
              <a:buFont typeface="Arial" panose="020B0604020202020204" pitchFamily="34" charset="0"/>
              <a:buChar char="•"/>
            </a:pPr>
            <a:r>
              <a:rPr lang="es-EC" dirty="0">
                <a:solidFill>
                  <a:schemeClr val="tx1"/>
                </a:solidFill>
              </a:rPr>
              <a:t>La altura de la zona de reducción debe ser superior a 20 </a:t>
            </a:r>
            <a:r>
              <a:rPr lang="es-EC" dirty="0" smtClean="0">
                <a:solidFill>
                  <a:schemeClr val="tx1"/>
                </a:solidFill>
              </a:rPr>
              <a:t>cm.</a:t>
            </a:r>
          </a:p>
          <a:p>
            <a:pPr marL="0" indent="0" algn="ctr">
              <a:buNone/>
            </a:pPr>
            <a:r>
              <a:rPr lang="es-EC"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Requerimientos  </a:t>
            </a:r>
            <a:r>
              <a:rPr lang="es-EC"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por parte del INER como</a:t>
            </a:r>
            <a:endParaRPr lang="es-EC"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a:p>
            <a:pPr marL="285750" lvl="0" indent="-285750">
              <a:buFont typeface="Arial" panose="020B0604020202020204" pitchFamily="34" charset="0"/>
              <a:buChar char="•"/>
            </a:pPr>
            <a:endParaRPr lang="es-EC" dirty="0" smtClean="0">
              <a:solidFill>
                <a:schemeClr val="tx1"/>
              </a:solidFill>
            </a:endParaRPr>
          </a:p>
          <a:p>
            <a:pPr marL="285750" lvl="0" indent="-285750">
              <a:buFont typeface="Arial" panose="020B0604020202020204" pitchFamily="34" charset="0"/>
              <a:buChar char="•"/>
            </a:pPr>
            <a:r>
              <a:rPr lang="es-EC" dirty="0" smtClean="0">
                <a:solidFill>
                  <a:schemeClr val="tx1"/>
                </a:solidFill>
              </a:rPr>
              <a:t>El </a:t>
            </a:r>
            <a:r>
              <a:rPr lang="es-EC" dirty="0">
                <a:solidFill>
                  <a:schemeClr val="tx1"/>
                </a:solidFill>
              </a:rPr>
              <a:t>diámetro exterior del </a:t>
            </a:r>
            <a:r>
              <a:rPr lang="es-EC" dirty="0" err="1">
                <a:solidFill>
                  <a:schemeClr val="tx1"/>
                </a:solidFill>
              </a:rPr>
              <a:t>gasificador</a:t>
            </a:r>
            <a:r>
              <a:rPr lang="es-EC" dirty="0">
                <a:solidFill>
                  <a:schemeClr val="tx1"/>
                </a:solidFill>
              </a:rPr>
              <a:t> no debe exceder las 30 pulgadas.</a:t>
            </a:r>
          </a:p>
          <a:p>
            <a:pPr marL="285750" lvl="0" indent="-285750">
              <a:buFont typeface="Arial" panose="020B0604020202020204" pitchFamily="34" charset="0"/>
              <a:buChar char="•"/>
            </a:pPr>
            <a:r>
              <a:rPr lang="es-EC" dirty="0">
                <a:solidFill>
                  <a:schemeClr val="tx1"/>
                </a:solidFill>
              </a:rPr>
              <a:t>Ser un </a:t>
            </a:r>
            <a:r>
              <a:rPr lang="es-EC" dirty="0" err="1">
                <a:solidFill>
                  <a:schemeClr val="tx1"/>
                </a:solidFill>
              </a:rPr>
              <a:t>gasificador</a:t>
            </a:r>
            <a:r>
              <a:rPr lang="es-EC" dirty="0">
                <a:solidFill>
                  <a:schemeClr val="tx1"/>
                </a:solidFill>
              </a:rPr>
              <a:t>  modular</a:t>
            </a:r>
            <a:r>
              <a:rPr lang="es-EC" dirty="0" smtClean="0">
                <a:solidFill>
                  <a:schemeClr val="tx1"/>
                </a:solidFill>
              </a:rPr>
              <a:t>.</a:t>
            </a:r>
          </a:p>
          <a:p>
            <a:pPr marL="285750" lvl="0" indent="-285750">
              <a:buFont typeface="Arial" panose="020B0604020202020204" pitchFamily="34" charset="0"/>
              <a:buChar char="•"/>
            </a:pPr>
            <a:r>
              <a:rPr lang="es-EC" dirty="0" smtClean="0">
                <a:solidFill>
                  <a:schemeClr val="tx1"/>
                </a:solidFill>
              </a:rPr>
              <a:t>Material de fácil adquisición en el país.</a:t>
            </a:r>
          </a:p>
          <a:p>
            <a:pPr marL="285750" lvl="0" indent="-285750">
              <a:buFont typeface="Arial" panose="020B0604020202020204" pitchFamily="34" charset="0"/>
              <a:buChar char="•"/>
            </a:pPr>
            <a:r>
              <a:rPr lang="es-EC" dirty="0" smtClean="0">
                <a:solidFill>
                  <a:schemeClr val="tx1"/>
                </a:solidFill>
              </a:rPr>
              <a:t>Fácil fabricación.</a:t>
            </a:r>
            <a:endParaRPr lang="es-EC" dirty="0">
              <a:solidFill>
                <a:schemeClr val="tx1"/>
              </a:solidFill>
            </a:endParaRPr>
          </a:p>
          <a:p>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814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20080"/>
          </a:xfrm>
        </p:spPr>
        <p:txBody>
          <a:bodyPr/>
          <a:lstStyle/>
          <a:p>
            <a:r>
              <a:rPr lang="es-EC" sz="2400" b="0" i="0" dirty="0">
                <a:effectLst/>
              </a:rPr>
              <a:t>EL PORQUÉ </a:t>
            </a:r>
            <a:r>
              <a:rPr lang="es-EC" sz="2400" b="0" i="0" dirty="0" smtClean="0">
                <a:effectLst/>
              </a:rPr>
              <a:t>DE </a:t>
            </a:r>
            <a:r>
              <a:rPr lang="es-EC" sz="2400" b="0" i="0" dirty="0">
                <a:effectLst/>
              </a:rPr>
              <a:t>LAS ENERGÍAS ALTERNATIVAS</a:t>
            </a:r>
            <a:endParaRPr lang="es-EC" sz="2400" dirty="0"/>
          </a:p>
        </p:txBody>
      </p:sp>
      <p:sp>
        <p:nvSpPr>
          <p:cNvPr id="3" name="2 Marcador de contenido"/>
          <p:cNvSpPr>
            <a:spLocks noGrp="1"/>
          </p:cNvSpPr>
          <p:nvPr>
            <p:ph idx="1"/>
          </p:nvPr>
        </p:nvSpPr>
        <p:spPr>
          <a:xfrm>
            <a:off x="395536" y="836712"/>
            <a:ext cx="5338936" cy="4525963"/>
          </a:xfrm>
        </p:spPr>
        <p:txBody>
          <a:bodyPr/>
          <a:lstStyle/>
          <a:p>
            <a:pPr algn="just"/>
            <a:r>
              <a:rPr lang="es-EC" dirty="0">
                <a:solidFill>
                  <a:schemeClr val="tx1"/>
                </a:solidFill>
              </a:rPr>
              <a:t>Los principales recursos energéticos que utilizamos ( el carbón, el petróleo, el gas natural y el uranio) son limitados y, por lo tanto, pueden agotarse. Además, su utilización provoca un gran impacto ambiental en la biosfera al contaminar el aire, </a:t>
            </a:r>
            <a:r>
              <a:rPr lang="es-EC" dirty="0" smtClean="0">
                <a:solidFill>
                  <a:schemeClr val="tx1"/>
                </a:solidFill>
              </a:rPr>
              <a:t>el </a:t>
            </a:r>
            <a:r>
              <a:rPr lang="es-EC" dirty="0">
                <a:solidFill>
                  <a:schemeClr val="tx1"/>
                </a:solidFill>
              </a:rPr>
              <a:t>agua y el suelo. Estos hechos han generado un interés creciente por el desarrollo de nuevas tecnologías para la utilización de fuentes de energía renovables </a:t>
            </a:r>
            <a:r>
              <a:rPr lang="es-EC" dirty="0" smtClean="0">
                <a:solidFill>
                  <a:schemeClr val="tx1"/>
                </a:solidFill>
              </a:rPr>
              <a:t>alternativas</a:t>
            </a:r>
            <a:endParaRPr lang="es-EC" dirty="0">
              <a:solidFill>
                <a:schemeClr val="tx1"/>
              </a:solidFill>
            </a:endParaRPr>
          </a:p>
        </p:txBody>
      </p:sp>
      <p:pic>
        <p:nvPicPr>
          <p:cNvPr id="18434" name="Picture 2" descr="http://blog.espol.edu.ec/mpasmay/files/2011/10/petrole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3" y="764704"/>
            <a:ext cx="2978151" cy="279488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3.bp.blogspot.com/-v8zfGhu6eKU/UmctGdiP59I/AAAAAAAACjg/28o3TIt8umc/s1600/Pia-Fracking-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3" y="3594286"/>
            <a:ext cx="2978152" cy="19736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090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wipe(down)">
                                      <p:cBhvr>
                                        <p:cTn id="10" dur="500"/>
                                        <p:tgtEl>
                                          <p:spTgt spid="18434"/>
                                        </p:tgtEl>
                                      </p:cBhvr>
                                    </p:animEffect>
                                  </p:childTnLst>
                                </p:cTn>
                              </p:par>
                              <p:par>
                                <p:cTn id="11" presetID="22" presetClass="entr" presetSubtype="4"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wipe(down)">
                                      <p:cBhvr>
                                        <p:cTn id="13"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2616" y="125760"/>
            <a:ext cx="10009112" cy="1143000"/>
          </a:xfrm>
        </p:spPr>
        <p:txBody>
          <a:bodyPr/>
          <a:lstStyle/>
          <a:p>
            <a:r>
              <a:rPr lang="es-EC" sz="2800" dirty="0" smtClean="0"/>
              <a:t>Por  qué la selección del tipo de </a:t>
            </a:r>
            <a:r>
              <a:rPr lang="es-EC" sz="2800" dirty="0" err="1" smtClean="0"/>
              <a:t>gasificador</a:t>
            </a:r>
            <a:r>
              <a:rPr lang="es-EC" sz="2800" dirty="0" smtClean="0"/>
              <a:t>?</a:t>
            </a:r>
            <a:endParaRPr lang="es-EC"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Marcador de contenido"/>
          <p:cNvGraphicFramePr>
            <a:graphicFrameLocks noGrp="1"/>
          </p:cNvGraphicFramePr>
          <p:nvPr>
            <p:ph idx="1"/>
            <p:extLst>
              <p:ext uri="{D42A27DB-BD31-4B8C-83A1-F6EECF244321}">
                <p14:modId xmlns:p14="http://schemas.microsoft.com/office/powerpoint/2010/main" val="1013435416"/>
              </p:ext>
            </p:extLst>
          </p:nvPr>
        </p:nvGraphicFramePr>
        <p:xfrm>
          <a:off x="755576" y="980729"/>
          <a:ext cx="7920880" cy="5239720"/>
        </p:xfrm>
        <a:graphic>
          <a:graphicData uri="http://schemas.openxmlformats.org/drawingml/2006/table">
            <a:tbl>
              <a:tblPr firstRow="1" firstCol="1" bandRow="1">
                <a:tableStyleId>{284E427A-3D55-4303-BF80-6455036E1DE7}</a:tableStyleId>
              </a:tblPr>
              <a:tblGrid>
                <a:gridCol w="1641376"/>
                <a:gridCol w="1569432"/>
                <a:gridCol w="1569432"/>
                <a:gridCol w="1570320"/>
                <a:gridCol w="1570320"/>
              </a:tblGrid>
              <a:tr h="288518">
                <a:tc rowSpan="2" gridSpan="2">
                  <a:txBody>
                    <a:bodyPr/>
                    <a:lstStyle/>
                    <a:p>
                      <a:pPr algn="ctr">
                        <a:lnSpc>
                          <a:spcPct val="200000"/>
                        </a:lnSpc>
                        <a:spcAft>
                          <a:spcPts val="0"/>
                        </a:spcAft>
                      </a:pPr>
                      <a:r>
                        <a:rPr lang="es-ES" sz="800" dirty="0">
                          <a:effectLst/>
                        </a:rPr>
                        <a:t> </a:t>
                      </a:r>
                      <a:endParaRPr lang="es-EC" sz="800" dirty="0">
                        <a:solidFill>
                          <a:srgbClr val="000000"/>
                        </a:solidFill>
                        <a:effectLst/>
                        <a:latin typeface="Times New Roman"/>
                        <a:ea typeface="Times New Roman"/>
                      </a:endParaRPr>
                    </a:p>
                  </a:txBody>
                  <a:tcPr marL="48574" marR="48574" marT="0" marB="0"/>
                </a:tc>
                <a:tc rowSpan="2" hMerge="1">
                  <a:txBody>
                    <a:bodyPr/>
                    <a:lstStyle/>
                    <a:p>
                      <a:endParaRPr lang="es-EC"/>
                    </a:p>
                  </a:txBody>
                  <a:tcPr/>
                </a:tc>
                <a:tc gridSpan="3">
                  <a:txBody>
                    <a:bodyPr/>
                    <a:lstStyle/>
                    <a:p>
                      <a:pPr algn="ctr">
                        <a:lnSpc>
                          <a:spcPct val="200000"/>
                        </a:lnSpc>
                        <a:spcAft>
                          <a:spcPts val="0"/>
                        </a:spcAft>
                      </a:pPr>
                      <a:r>
                        <a:rPr lang="es-ES" sz="800">
                          <a:effectLst/>
                        </a:rPr>
                        <a:t>Gasificador tipo</a:t>
                      </a:r>
                      <a:endParaRPr lang="es-EC" sz="800">
                        <a:solidFill>
                          <a:srgbClr val="000000"/>
                        </a:solidFill>
                        <a:effectLst/>
                        <a:latin typeface="Times New Roman"/>
                        <a:ea typeface="Times New Roman"/>
                      </a:endParaRPr>
                    </a:p>
                  </a:txBody>
                  <a:tcPr marL="48574" marR="48574" marT="0" marB="0"/>
                </a:tc>
                <a:tc hMerge="1">
                  <a:txBody>
                    <a:bodyPr/>
                    <a:lstStyle/>
                    <a:p>
                      <a:endParaRPr lang="es-EC"/>
                    </a:p>
                  </a:txBody>
                  <a:tcPr/>
                </a:tc>
                <a:tc hMerge="1">
                  <a:txBody>
                    <a:bodyPr/>
                    <a:lstStyle/>
                    <a:p>
                      <a:endParaRPr lang="es-EC"/>
                    </a:p>
                  </a:txBody>
                  <a:tcPr/>
                </a:tc>
              </a:tr>
              <a:tr h="288518">
                <a:tc gridSpan="2" vMerge="1">
                  <a:txBody>
                    <a:bodyPr/>
                    <a:lstStyle/>
                    <a:p>
                      <a:endParaRPr lang="es-EC"/>
                    </a:p>
                  </a:txBody>
                  <a:tcPr/>
                </a:tc>
                <a:tc hMerge="1" vMerge="1">
                  <a:txBody>
                    <a:bodyPr/>
                    <a:lstStyle/>
                    <a:p>
                      <a:endParaRPr lang="es-EC"/>
                    </a:p>
                  </a:txBody>
                  <a:tcPr/>
                </a:tc>
                <a:tc>
                  <a:txBody>
                    <a:bodyPr/>
                    <a:lstStyle/>
                    <a:p>
                      <a:pPr algn="ctr">
                        <a:lnSpc>
                          <a:spcPct val="200000"/>
                        </a:lnSpc>
                        <a:spcAft>
                          <a:spcPts val="0"/>
                        </a:spcAft>
                      </a:pPr>
                      <a:r>
                        <a:rPr lang="es-ES" sz="800">
                          <a:effectLst/>
                        </a:rPr>
                        <a:t>Downdraft</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Updraft</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Crossdraft</a:t>
                      </a:r>
                      <a:endParaRPr lang="es-EC" sz="800">
                        <a:solidFill>
                          <a:srgbClr val="000000"/>
                        </a:solidFill>
                        <a:effectLst/>
                        <a:latin typeface="Times New Roman"/>
                        <a:ea typeface="Times New Roman"/>
                      </a:endParaRPr>
                    </a:p>
                  </a:txBody>
                  <a:tcPr marL="48574" marR="48574" marT="0" marB="0"/>
                </a:tc>
              </a:tr>
              <a:tr h="353636">
                <a:tc gridSpan="2">
                  <a:txBody>
                    <a:bodyPr/>
                    <a:lstStyle/>
                    <a:p>
                      <a:pPr algn="ctr">
                        <a:lnSpc>
                          <a:spcPct val="200000"/>
                        </a:lnSpc>
                        <a:spcAft>
                          <a:spcPts val="0"/>
                        </a:spcAft>
                      </a:pPr>
                      <a:r>
                        <a:rPr lang="es-ES" sz="800">
                          <a:effectLst/>
                        </a:rPr>
                        <a:t>Aplicación</a:t>
                      </a:r>
                      <a:endParaRPr lang="es-EC" sz="800">
                        <a:solidFill>
                          <a:srgbClr val="000000"/>
                        </a:solidFill>
                        <a:effectLst/>
                        <a:latin typeface="Times New Roman"/>
                        <a:ea typeface="Times New Roman"/>
                      </a:endParaRPr>
                    </a:p>
                  </a:txBody>
                  <a:tcPr marL="48574" marR="48574" marT="0" marB="0"/>
                </a:tc>
                <a:tc hMerge="1">
                  <a:txBody>
                    <a:bodyPr/>
                    <a:lstStyle/>
                    <a:p>
                      <a:endParaRPr lang="es-EC"/>
                    </a:p>
                  </a:txBody>
                  <a:tcPr/>
                </a:tc>
                <a:tc>
                  <a:txBody>
                    <a:bodyPr/>
                    <a:lstStyle/>
                    <a:p>
                      <a:pPr algn="ctr">
                        <a:lnSpc>
                          <a:spcPct val="200000"/>
                        </a:lnSpc>
                        <a:spcAft>
                          <a:spcPts val="0"/>
                        </a:spcAft>
                      </a:pPr>
                      <a:r>
                        <a:rPr lang="es-ES" sz="800" dirty="0">
                          <a:effectLst/>
                        </a:rPr>
                        <a:t>5</a:t>
                      </a:r>
                      <a:endParaRPr lang="es-EC" sz="800" dirty="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a:effectLst/>
                        </a:rPr>
                        <a:t>5</a:t>
                      </a:r>
                      <a:endParaRPr lang="es-EC" sz="800" dirty="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smtClean="0">
                          <a:effectLst/>
                        </a:rPr>
                        <a:t>1</a:t>
                      </a:r>
                    </a:p>
                  </a:txBody>
                  <a:tcPr marL="48574" marR="48574" marT="0" marB="0"/>
                </a:tc>
              </a:tr>
              <a:tr h="358144">
                <a:tc gridSpan="2">
                  <a:txBody>
                    <a:bodyPr/>
                    <a:lstStyle/>
                    <a:p>
                      <a:pPr algn="ctr">
                        <a:lnSpc>
                          <a:spcPct val="200000"/>
                        </a:lnSpc>
                        <a:spcAft>
                          <a:spcPts val="0"/>
                        </a:spcAft>
                      </a:pPr>
                      <a:r>
                        <a:rPr lang="es-ES" sz="800">
                          <a:effectLst/>
                        </a:rPr>
                        <a:t>Fabricación y montaje</a:t>
                      </a:r>
                      <a:endParaRPr lang="es-EC" sz="800">
                        <a:solidFill>
                          <a:srgbClr val="000000"/>
                        </a:solidFill>
                        <a:effectLst/>
                        <a:latin typeface="Times New Roman"/>
                        <a:ea typeface="Times New Roman"/>
                      </a:endParaRPr>
                    </a:p>
                  </a:txBody>
                  <a:tcPr marL="48574" marR="48574" marT="0" marB="0"/>
                </a:tc>
                <a:tc hMerge="1">
                  <a:txBody>
                    <a:bodyPr/>
                    <a:lstStyle/>
                    <a:p>
                      <a:endParaRPr lang="es-EC"/>
                    </a:p>
                  </a:txBody>
                  <a:tcPr/>
                </a:tc>
                <a:tc>
                  <a:txBody>
                    <a:bodyPr/>
                    <a:lstStyle/>
                    <a:p>
                      <a:pPr algn="ctr">
                        <a:lnSpc>
                          <a:spcPct val="200000"/>
                        </a:lnSpc>
                        <a:spcAft>
                          <a:spcPts val="0"/>
                        </a:spcAft>
                      </a:pPr>
                      <a:r>
                        <a:rPr lang="es-ES" sz="800">
                          <a:effectLst/>
                        </a:rPr>
                        <a:t>8</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a:effectLst/>
                        </a:rPr>
                        <a:t>10</a:t>
                      </a:r>
                      <a:endParaRPr lang="es-EC" sz="800" dirty="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6</a:t>
                      </a:r>
                      <a:endParaRPr lang="es-EC" sz="800">
                        <a:solidFill>
                          <a:srgbClr val="000000"/>
                        </a:solidFill>
                        <a:effectLst/>
                        <a:latin typeface="Times New Roman"/>
                        <a:ea typeface="Times New Roman"/>
                      </a:endParaRPr>
                    </a:p>
                  </a:txBody>
                  <a:tcPr marL="48574" marR="48574" marT="0" marB="0"/>
                </a:tc>
              </a:tr>
              <a:tr h="288518">
                <a:tc gridSpan="2">
                  <a:txBody>
                    <a:bodyPr/>
                    <a:lstStyle/>
                    <a:p>
                      <a:pPr algn="ctr">
                        <a:lnSpc>
                          <a:spcPct val="200000"/>
                        </a:lnSpc>
                        <a:spcAft>
                          <a:spcPts val="0"/>
                        </a:spcAft>
                      </a:pPr>
                      <a:r>
                        <a:rPr lang="es-ES" sz="800">
                          <a:effectLst/>
                        </a:rPr>
                        <a:t>Retiro de cenizas</a:t>
                      </a:r>
                      <a:endParaRPr lang="es-EC" sz="800">
                        <a:solidFill>
                          <a:srgbClr val="000000"/>
                        </a:solidFill>
                        <a:effectLst/>
                        <a:latin typeface="Times New Roman"/>
                        <a:ea typeface="Times New Roman"/>
                      </a:endParaRPr>
                    </a:p>
                  </a:txBody>
                  <a:tcPr marL="48574" marR="48574" marT="0" marB="0"/>
                </a:tc>
                <a:tc hMerge="1">
                  <a:txBody>
                    <a:bodyPr/>
                    <a:lstStyle/>
                    <a:p>
                      <a:endParaRPr lang="es-EC"/>
                    </a:p>
                  </a:txBody>
                  <a:tcPr/>
                </a:tc>
                <a:tc>
                  <a:txBody>
                    <a:bodyPr/>
                    <a:lstStyle/>
                    <a:p>
                      <a:pPr algn="ctr">
                        <a:lnSpc>
                          <a:spcPct val="200000"/>
                        </a:lnSpc>
                        <a:spcAft>
                          <a:spcPts val="0"/>
                        </a:spcAft>
                      </a:pPr>
                      <a:r>
                        <a:rPr lang="es-ES" sz="800">
                          <a:effectLst/>
                        </a:rPr>
                        <a:t>8</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a:effectLst/>
                        </a:rPr>
                        <a:t>8</a:t>
                      </a:r>
                      <a:endParaRPr lang="es-EC" sz="800" dirty="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8</a:t>
                      </a:r>
                      <a:endParaRPr lang="es-EC" sz="800">
                        <a:solidFill>
                          <a:srgbClr val="000000"/>
                        </a:solidFill>
                        <a:effectLst/>
                        <a:latin typeface="Times New Roman"/>
                        <a:ea typeface="Times New Roman"/>
                      </a:endParaRPr>
                    </a:p>
                  </a:txBody>
                  <a:tcPr marL="48574" marR="48574" marT="0" marB="0"/>
                </a:tc>
              </a:tr>
              <a:tr h="360147">
                <a:tc gridSpan="2">
                  <a:txBody>
                    <a:bodyPr/>
                    <a:lstStyle/>
                    <a:p>
                      <a:pPr algn="ctr">
                        <a:lnSpc>
                          <a:spcPct val="200000"/>
                        </a:lnSpc>
                        <a:spcAft>
                          <a:spcPts val="0"/>
                        </a:spcAft>
                      </a:pPr>
                      <a:r>
                        <a:rPr lang="es-ES" sz="800">
                          <a:effectLst/>
                        </a:rPr>
                        <a:t>Mantenimiento</a:t>
                      </a:r>
                      <a:endParaRPr lang="es-EC" sz="800">
                        <a:solidFill>
                          <a:srgbClr val="000000"/>
                        </a:solidFill>
                        <a:effectLst/>
                        <a:latin typeface="Times New Roman"/>
                        <a:ea typeface="Times New Roman"/>
                      </a:endParaRPr>
                    </a:p>
                  </a:txBody>
                  <a:tcPr marL="48574" marR="48574" marT="0" marB="0"/>
                </a:tc>
                <a:tc hMerge="1">
                  <a:txBody>
                    <a:bodyPr/>
                    <a:lstStyle/>
                    <a:p>
                      <a:endParaRPr lang="es-EC"/>
                    </a:p>
                  </a:txBody>
                  <a:tcPr/>
                </a:tc>
                <a:tc>
                  <a:txBody>
                    <a:bodyPr/>
                    <a:lstStyle/>
                    <a:p>
                      <a:pPr algn="ctr">
                        <a:lnSpc>
                          <a:spcPct val="200000"/>
                        </a:lnSpc>
                        <a:spcAft>
                          <a:spcPts val="0"/>
                        </a:spcAft>
                      </a:pPr>
                      <a:r>
                        <a:rPr lang="es-ES" sz="800">
                          <a:effectLst/>
                        </a:rPr>
                        <a:t>10</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a:effectLst/>
                        </a:rPr>
                        <a:t>10</a:t>
                      </a:r>
                      <a:endParaRPr lang="es-EC" sz="800" dirty="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7</a:t>
                      </a:r>
                      <a:endParaRPr lang="es-EC" sz="800">
                        <a:solidFill>
                          <a:srgbClr val="000000"/>
                        </a:solidFill>
                        <a:effectLst/>
                        <a:latin typeface="Times New Roman"/>
                        <a:ea typeface="Times New Roman"/>
                      </a:endParaRPr>
                    </a:p>
                  </a:txBody>
                  <a:tcPr marL="48574" marR="48574" marT="0" marB="0"/>
                </a:tc>
              </a:tr>
              <a:tr h="351632">
                <a:tc gridSpan="2">
                  <a:txBody>
                    <a:bodyPr/>
                    <a:lstStyle/>
                    <a:p>
                      <a:pPr algn="ctr">
                        <a:lnSpc>
                          <a:spcPct val="200000"/>
                        </a:lnSpc>
                        <a:spcAft>
                          <a:spcPts val="0"/>
                        </a:spcAft>
                      </a:pPr>
                      <a:r>
                        <a:rPr lang="es-ES" sz="800">
                          <a:effectLst/>
                        </a:rPr>
                        <a:t>Operatividad</a:t>
                      </a:r>
                      <a:endParaRPr lang="es-EC" sz="800">
                        <a:solidFill>
                          <a:srgbClr val="000000"/>
                        </a:solidFill>
                        <a:effectLst/>
                        <a:latin typeface="Times New Roman"/>
                        <a:ea typeface="Times New Roman"/>
                      </a:endParaRPr>
                    </a:p>
                  </a:txBody>
                  <a:tcPr marL="48574" marR="48574" marT="0" marB="0"/>
                </a:tc>
                <a:tc hMerge="1">
                  <a:txBody>
                    <a:bodyPr/>
                    <a:lstStyle/>
                    <a:p>
                      <a:endParaRPr lang="es-EC"/>
                    </a:p>
                  </a:txBody>
                  <a:tcPr/>
                </a:tc>
                <a:tc>
                  <a:txBody>
                    <a:bodyPr/>
                    <a:lstStyle/>
                    <a:p>
                      <a:pPr algn="ctr">
                        <a:lnSpc>
                          <a:spcPct val="200000"/>
                        </a:lnSpc>
                        <a:spcAft>
                          <a:spcPts val="0"/>
                        </a:spcAft>
                      </a:pPr>
                      <a:r>
                        <a:rPr lang="es-ES" sz="800">
                          <a:effectLst/>
                        </a:rPr>
                        <a:t>10</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8</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a:effectLst/>
                        </a:rPr>
                        <a:t>7</a:t>
                      </a:r>
                      <a:endParaRPr lang="es-EC" sz="800" dirty="0">
                        <a:solidFill>
                          <a:srgbClr val="000000"/>
                        </a:solidFill>
                        <a:effectLst/>
                        <a:latin typeface="Times New Roman"/>
                        <a:ea typeface="Times New Roman"/>
                      </a:endParaRPr>
                    </a:p>
                  </a:txBody>
                  <a:tcPr marL="48574" marR="48574" marT="0" marB="0"/>
                </a:tc>
              </a:tr>
              <a:tr h="322079">
                <a:tc gridSpan="2">
                  <a:txBody>
                    <a:bodyPr/>
                    <a:lstStyle/>
                    <a:p>
                      <a:pPr algn="ctr">
                        <a:lnSpc>
                          <a:spcPct val="200000"/>
                        </a:lnSpc>
                        <a:spcAft>
                          <a:spcPts val="0"/>
                        </a:spcAft>
                      </a:pPr>
                      <a:r>
                        <a:rPr lang="es-ES" sz="800">
                          <a:effectLst/>
                        </a:rPr>
                        <a:t>Forma de alimentación</a:t>
                      </a:r>
                      <a:endParaRPr lang="es-EC" sz="800">
                        <a:solidFill>
                          <a:srgbClr val="000000"/>
                        </a:solidFill>
                        <a:effectLst/>
                        <a:latin typeface="Times New Roman"/>
                        <a:ea typeface="Times New Roman"/>
                      </a:endParaRPr>
                    </a:p>
                  </a:txBody>
                  <a:tcPr marL="48574" marR="48574" marT="0" marB="0"/>
                </a:tc>
                <a:tc hMerge="1">
                  <a:txBody>
                    <a:bodyPr/>
                    <a:lstStyle/>
                    <a:p>
                      <a:endParaRPr lang="es-EC"/>
                    </a:p>
                  </a:txBody>
                  <a:tcPr/>
                </a:tc>
                <a:tc>
                  <a:txBody>
                    <a:bodyPr/>
                    <a:lstStyle/>
                    <a:p>
                      <a:pPr algn="ctr">
                        <a:lnSpc>
                          <a:spcPct val="200000"/>
                        </a:lnSpc>
                        <a:spcAft>
                          <a:spcPts val="0"/>
                        </a:spcAft>
                      </a:pPr>
                      <a:r>
                        <a:rPr lang="es-ES" sz="800">
                          <a:effectLst/>
                        </a:rPr>
                        <a:t>7</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8</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a:effectLst/>
                        </a:rPr>
                        <a:t>8</a:t>
                      </a:r>
                      <a:endParaRPr lang="es-EC" sz="800" dirty="0">
                        <a:solidFill>
                          <a:srgbClr val="000000"/>
                        </a:solidFill>
                        <a:effectLst/>
                        <a:latin typeface="Times New Roman"/>
                        <a:ea typeface="Times New Roman"/>
                      </a:endParaRPr>
                    </a:p>
                  </a:txBody>
                  <a:tcPr marL="48574" marR="48574" marT="0" marB="0"/>
                </a:tc>
              </a:tr>
              <a:tr h="318071">
                <a:tc gridSpan="2">
                  <a:txBody>
                    <a:bodyPr/>
                    <a:lstStyle/>
                    <a:p>
                      <a:pPr algn="ctr">
                        <a:lnSpc>
                          <a:spcPct val="200000"/>
                        </a:lnSpc>
                        <a:spcAft>
                          <a:spcPts val="0"/>
                        </a:spcAft>
                      </a:pPr>
                      <a:r>
                        <a:rPr lang="es-ES" sz="800">
                          <a:effectLst/>
                        </a:rPr>
                        <a:t>Transporte</a:t>
                      </a:r>
                      <a:endParaRPr lang="es-EC" sz="800">
                        <a:solidFill>
                          <a:srgbClr val="000000"/>
                        </a:solidFill>
                        <a:effectLst/>
                        <a:latin typeface="Times New Roman"/>
                        <a:ea typeface="Times New Roman"/>
                      </a:endParaRPr>
                    </a:p>
                  </a:txBody>
                  <a:tcPr marL="48574" marR="48574" marT="0" marB="0"/>
                </a:tc>
                <a:tc hMerge="1">
                  <a:txBody>
                    <a:bodyPr/>
                    <a:lstStyle/>
                    <a:p>
                      <a:endParaRPr lang="es-EC"/>
                    </a:p>
                  </a:txBody>
                  <a:tcPr/>
                </a:tc>
                <a:tc>
                  <a:txBody>
                    <a:bodyPr/>
                    <a:lstStyle/>
                    <a:p>
                      <a:pPr algn="ctr">
                        <a:lnSpc>
                          <a:spcPct val="200000"/>
                        </a:lnSpc>
                        <a:spcAft>
                          <a:spcPts val="0"/>
                        </a:spcAft>
                      </a:pPr>
                      <a:r>
                        <a:rPr lang="es-ES" sz="800">
                          <a:effectLst/>
                        </a:rPr>
                        <a:t>8</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a:effectLst/>
                        </a:rPr>
                        <a:t>8</a:t>
                      </a:r>
                      <a:endParaRPr lang="es-EC" sz="800" dirty="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a:effectLst/>
                        </a:rPr>
                        <a:t>10</a:t>
                      </a:r>
                      <a:endParaRPr lang="es-EC" sz="800" dirty="0">
                        <a:solidFill>
                          <a:srgbClr val="000000"/>
                        </a:solidFill>
                        <a:effectLst/>
                        <a:latin typeface="Times New Roman"/>
                        <a:ea typeface="Times New Roman"/>
                      </a:endParaRPr>
                    </a:p>
                  </a:txBody>
                  <a:tcPr marL="48574" marR="48574" marT="0" marB="0"/>
                </a:tc>
              </a:tr>
              <a:tr h="350129">
                <a:tc gridSpan="2">
                  <a:txBody>
                    <a:bodyPr/>
                    <a:lstStyle/>
                    <a:p>
                      <a:pPr algn="ctr">
                        <a:lnSpc>
                          <a:spcPct val="200000"/>
                        </a:lnSpc>
                        <a:spcAft>
                          <a:spcPts val="0"/>
                        </a:spcAft>
                      </a:pPr>
                      <a:r>
                        <a:rPr lang="es-ES" sz="800">
                          <a:effectLst/>
                        </a:rPr>
                        <a:t>Combustible</a:t>
                      </a:r>
                      <a:endParaRPr lang="es-EC" sz="800">
                        <a:solidFill>
                          <a:srgbClr val="000000"/>
                        </a:solidFill>
                        <a:effectLst/>
                        <a:latin typeface="Times New Roman"/>
                        <a:ea typeface="Times New Roman"/>
                      </a:endParaRPr>
                    </a:p>
                  </a:txBody>
                  <a:tcPr marL="48574" marR="48574" marT="0" marB="0"/>
                </a:tc>
                <a:tc hMerge="1">
                  <a:txBody>
                    <a:bodyPr/>
                    <a:lstStyle/>
                    <a:p>
                      <a:endParaRPr lang="es-EC"/>
                    </a:p>
                  </a:txBody>
                  <a:tcPr/>
                </a:tc>
                <a:tc>
                  <a:txBody>
                    <a:bodyPr/>
                    <a:lstStyle/>
                    <a:p>
                      <a:pPr algn="ctr">
                        <a:lnSpc>
                          <a:spcPct val="200000"/>
                        </a:lnSpc>
                        <a:spcAft>
                          <a:spcPts val="0"/>
                        </a:spcAft>
                      </a:pPr>
                      <a:r>
                        <a:rPr lang="es-ES" sz="800">
                          <a:effectLst/>
                        </a:rPr>
                        <a:t>8</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10</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a:effectLst/>
                        </a:rPr>
                        <a:t>6</a:t>
                      </a:r>
                      <a:endParaRPr lang="es-EC" sz="800" dirty="0">
                        <a:solidFill>
                          <a:srgbClr val="000000"/>
                        </a:solidFill>
                        <a:effectLst/>
                        <a:latin typeface="Times New Roman"/>
                        <a:ea typeface="Times New Roman"/>
                      </a:endParaRPr>
                    </a:p>
                  </a:txBody>
                  <a:tcPr marL="48574" marR="48574" marT="0" marB="0"/>
                </a:tc>
              </a:tr>
              <a:tr h="577038">
                <a:tc gridSpan="2">
                  <a:txBody>
                    <a:bodyPr/>
                    <a:lstStyle/>
                    <a:p>
                      <a:pPr algn="ctr">
                        <a:lnSpc>
                          <a:spcPct val="200000"/>
                        </a:lnSpc>
                        <a:spcAft>
                          <a:spcPts val="0"/>
                        </a:spcAft>
                      </a:pPr>
                      <a:r>
                        <a:rPr lang="es-ES" sz="800">
                          <a:effectLst/>
                        </a:rPr>
                        <a:t>Cantidad de humedad del combustible</a:t>
                      </a:r>
                      <a:endParaRPr lang="es-EC" sz="800">
                        <a:solidFill>
                          <a:srgbClr val="000000"/>
                        </a:solidFill>
                        <a:effectLst/>
                        <a:latin typeface="Times New Roman"/>
                        <a:ea typeface="Times New Roman"/>
                      </a:endParaRPr>
                    </a:p>
                  </a:txBody>
                  <a:tcPr marL="48574" marR="48574" marT="0" marB="0"/>
                </a:tc>
                <a:tc hMerge="1">
                  <a:txBody>
                    <a:bodyPr/>
                    <a:lstStyle/>
                    <a:p>
                      <a:endParaRPr lang="es-EC"/>
                    </a:p>
                  </a:txBody>
                  <a:tcPr/>
                </a:tc>
                <a:tc>
                  <a:txBody>
                    <a:bodyPr/>
                    <a:lstStyle/>
                    <a:p>
                      <a:pPr algn="ctr">
                        <a:lnSpc>
                          <a:spcPct val="200000"/>
                        </a:lnSpc>
                        <a:spcAft>
                          <a:spcPts val="0"/>
                        </a:spcAft>
                      </a:pPr>
                      <a:r>
                        <a:rPr lang="es-ES" sz="800">
                          <a:effectLst/>
                        </a:rPr>
                        <a:t>6</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8</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a:effectLst/>
                        </a:rPr>
                        <a:t>8</a:t>
                      </a:r>
                      <a:endParaRPr lang="es-EC" sz="800" dirty="0">
                        <a:solidFill>
                          <a:srgbClr val="000000"/>
                        </a:solidFill>
                        <a:effectLst/>
                        <a:latin typeface="Times New Roman"/>
                        <a:ea typeface="Times New Roman"/>
                      </a:endParaRPr>
                    </a:p>
                  </a:txBody>
                  <a:tcPr marL="48574" marR="48574" marT="0" marB="0"/>
                </a:tc>
              </a:tr>
              <a:tr h="304548">
                <a:tc rowSpan="2">
                  <a:txBody>
                    <a:bodyPr/>
                    <a:lstStyle/>
                    <a:p>
                      <a:pPr algn="ctr">
                        <a:lnSpc>
                          <a:spcPct val="200000"/>
                        </a:lnSpc>
                        <a:spcAft>
                          <a:spcPts val="0"/>
                        </a:spcAft>
                      </a:pPr>
                      <a:r>
                        <a:rPr lang="es-ES" sz="800">
                          <a:effectLst/>
                        </a:rPr>
                        <a:t>Contenido de</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Alquitrán</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4</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10</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a:effectLst/>
                        </a:rPr>
                        <a:t>2</a:t>
                      </a:r>
                      <a:endParaRPr lang="es-EC" sz="800" dirty="0">
                        <a:solidFill>
                          <a:srgbClr val="000000"/>
                        </a:solidFill>
                        <a:effectLst/>
                        <a:latin typeface="Times New Roman"/>
                        <a:ea typeface="Times New Roman"/>
                      </a:endParaRPr>
                    </a:p>
                  </a:txBody>
                  <a:tcPr marL="48574" marR="48574" marT="0" marB="0"/>
                </a:tc>
              </a:tr>
              <a:tr h="300541">
                <a:tc vMerge="1">
                  <a:txBody>
                    <a:bodyPr/>
                    <a:lstStyle/>
                    <a:p>
                      <a:endParaRPr lang="es-EC"/>
                    </a:p>
                  </a:txBody>
                  <a:tcPr/>
                </a:tc>
                <a:tc>
                  <a:txBody>
                    <a:bodyPr/>
                    <a:lstStyle/>
                    <a:p>
                      <a:pPr algn="ctr">
                        <a:lnSpc>
                          <a:spcPct val="200000"/>
                        </a:lnSpc>
                        <a:spcAft>
                          <a:spcPts val="0"/>
                        </a:spcAft>
                      </a:pPr>
                      <a:r>
                        <a:rPr lang="es-ES" sz="800">
                          <a:effectLst/>
                        </a:rPr>
                        <a:t>Cenizas</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8</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8</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a:effectLst/>
                        </a:rPr>
                        <a:t>8</a:t>
                      </a:r>
                      <a:endParaRPr lang="es-EC" sz="800" dirty="0">
                        <a:solidFill>
                          <a:srgbClr val="000000"/>
                        </a:solidFill>
                        <a:effectLst/>
                        <a:latin typeface="Times New Roman"/>
                        <a:ea typeface="Times New Roman"/>
                      </a:endParaRPr>
                    </a:p>
                  </a:txBody>
                  <a:tcPr marL="48574" marR="48574" marT="0" marB="0"/>
                </a:tc>
              </a:tr>
              <a:tr h="290521">
                <a:tc gridSpan="2">
                  <a:txBody>
                    <a:bodyPr/>
                    <a:lstStyle/>
                    <a:p>
                      <a:pPr algn="ctr">
                        <a:lnSpc>
                          <a:spcPct val="200000"/>
                        </a:lnSpc>
                        <a:spcAft>
                          <a:spcPts val="0"/>
                        </a:spcAft>
                      </a:pPr>
                      <a:r>
                        <a:rPr lang="es-ES" sz="800">
                          <a:effectLst/>
                        </a:rPr>
                        <a:t>Tecnología</a:t>
                      </a:r>
                      <a:endParaRPr lang="es-EC" sz="800">
                        <a:solidFill>
                          <a:srgbClr val="000000"/>
                        </a:solidFill>
                        <a:effectLst/>
                        <a:latin typeface="Times New Roman"/>
                        <a:ea typeface="Times New Roman"/>
                      </a:endParaRPr>
                    </a:p>
                  </a:txBody>
                  <a:tcPr marL="48574" marR="48574" marT="0" marB="0"/>
                </a:tc>
                <a:tc hMerge="1">
                  <a:txBody>
                    <a:bodyPr/>
                    <a:lstStyle/>
                    <a:p>
                      <a:endParaRPr lang="es-EC"/>
                    </a:p>
                  </a:txBody>
                  <a:tcPr/>
                </a:tc>
                <a:tc>
                  <a:txBody>
                    <a:bodyPr/>
                    <a:lstStyle/>
                    <a:p>
                      <a:pPr algn="ctr">
                        <a:lnSpc>
                          <a:spcPct val="200000"/>
                        </a:lnSpc>
                        <a:spcAft>
                          <a:spcPts val="0"/>
                        </a:spcAft>
                      </a:pPr>
                      <a:r>
                        <a:rPr lang="es-ES" sz="800">
                          <a:effectLst/>
                        </a:rPr>
                        <a:t>8</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8</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a:effectLst/>
                        </a:rPr>
                        <a:t>5</a:t>
                      </a:r>
                      <a:endParaRPr lang="es-EC" sz="800" dirty="0">
                        <a:solidFill>
                          <a:srgbClr val="000000"/>
                        </a:solidFill>
                        <a:effectLst/>
                        <a:latin typeface="Times New Roman"/>
                        <a:ea typeface="Times New Roman"/>
                      </a:endParaRPr>
                    </a:p>
                  </a:txBody>
                  <a:tcPr marL="48574" marR="48574" marT="0" marB="0"/>
                </a:tc>
              </a:tr>
              <a:tr h="288518">
                <a:tc gridSpan="2">
                  <a:txBody>
                    <a:bodyPr/>
                    <a:lstStyle/>
                    <a:p>
                      <a:pPr algn="ctr">
                        <a:lnSpc>
                          <a:spcPct val="200000"/>
                        </a:lnSpc>
                        <a:spcAft>
                          <a:spcPts val="0"/>
                        </a:spcAft>
                      </a:pPr>
                      <a:r>
                        <a:rPr lang="es-ES" sz="800">
                          <a:effectLst/>
                        </a:rPr>
                        <a:t>Total</a:t>
                      </a:r>
                      <a:endParaRPr lang="es-EC" sz="800">
                        <a:solidFill>
                          <a:srgbClr val="000000"/>
                        </a:solidFill>
                        <a:effectLst/>
                        <a:latin typeface="Times New Roman"/>
                        <a:ea typeface="Times New Roman"/>
                      </a:endParaRPr>
                    </a:p>
                  </a:txBody>
                  <a:tcPr marL="48574" marR="48574" marT="0" marB="0"/>
                </a:tc>
                <a:tc hMerge="1">
                  <a:txBody>
                    <a:bodyPr/>
                    <a:lstStyle/>
                    <a:p>
                      <a:endParaRPr lang="es-EC"/>
                    </a:p>
                  </a:txBody>
                  <a:tcPr/>
                </a:tc>
                <a:tc>
                  <a:txBody>
                    <a:bodyPr/>
                    <a:lstStyle/>
                    <a:p>
                      <a:pPr algn="ctr">
                        <a:lnSpc>
                          <a:spcPct val="200000"/>
                        </a:lnSpc>
                        <a:spcAft>
                          <a:spcPts val="0"/>
                        </a:spcAft>
                      </a:pPr>
                      <a:r>
                        <a:rPr lang="es-ES" sz="800">
                          <a:effectLst/>
                        </a:rPr>
                        <a:t>90</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a:effectLst/>
                        </a:rPr>
                        <a:t>101</a:t>
                      </a:r>
                      <a:endParaRPr lang="es-EC" sz="800">
                        <a:solidFill>
                          <a:srgbClr val="000000"/>
                        </a:solidFill>
                        <a:effectLst/>
                        <a:latin typeface="Times New Roman"/>
                        <a:ea typeface="Times New Roman"/>
                      </a:endParaRPr>
                    </a:p>
                  </a:txBody>
                  <a:tcPr marL="48574" marR="48574" marT="0" marB="0"/>
                </a:tc>
                <a:tc>
                  <a:txBody>
                    <a:bodyPr/>
                    <a:lstStyle/>
                    <a:p>
                      <a:pPr algn="ctr">
                        <a:lnSpc>
                          <a:spcPct val="200000"/>
                        </a:lnSpc>
                        <a:spcAft>
                          <a:spcPts val="0"/>
                        </a:spcAft>
                      </a:pPr>
                      <a:r>
                        <a:rPr lang="es-ES" sz="800" dirty="0" smtClean="0">
                          <a:solidFill>
                            <a:schemeClr val="dk1"/>
                          </a:solidFill>
                          <a:effectLst/>
                          <a:latin typeface="+mn-lt"/>
                          <a:ea typeface="+mn-ea"/>
                        </a:rPr>
                        <a:t>76</a:t>
                      </a:r>
                    </a:p>
                    <a:p>
                      <a:pPr algn="ctr">
                        <a:lnSpc>
                          <a:spcPct val="200000"/>
                        </a:lnSpc>
                        <a:spcAft>
                          <a:spcPts val="0"/>
                        </a:spcAft>
                      </a:pPr>
                      <a:endParaRPr lang="es-EC" sz="800" dirty="0">
                        <a:solidFill>
                          <a:srgbClr val="000000"/>
                        </a:solidFill>
                        <a:effectLst/>
                        <a:latin typeface="Times New Roman"/>
                        <a:ea typeface="Times New Roman"/>
                      </a:endParaRPr>
                    </a:p>
                  </a:txBody>
                  <a:tcPr marL="48574" marR="48574" marT="0" marB="0"/>
                </a:tc>
              </a:tr>
            </a:tbl>
          </a:graphicData>
        </a:graphic>
      </p:graphicFrame>
    </p:spTree>
    <p:extLst>
      <p:ext uri="{BB962C8B-B14F-4D97-AF65-F5344CB8AC3E}">
        <p14:creationId xmlns:p14="http://schemas.microsoft.com/office/powerpoint/2010/main" val="261397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838168251"/>
              </p:ext>
            </p:extLst>
          </p:nvPr>
        </p:nvGraphicFramePr>
        <p:xfrm>
          <a:off x="1950432" y="1340768"/>
          <a:ext cx="5357872" cy="3414782"/>
        </p:xfrm>
        <a:graphic>
          <a:graphicData uri="http://schemas.openxmlformats.org/drawingml/2006/table">
            <a:tbl>
              <a:tblPr firstRow="1" firstCol="1" bandRow="1">
                <a:tableStyleId>{284E427A-3D55-4303-BF80-6455036E1DE7}</a:tableStyleId>
              </a:tblPr>
              <a:tblGrid>
                <a:gridCol w="1422010"/>
                <a:gridCol w="691208"/>
                <a:gridCol w="789857"/>
                <a:gridCol w="703288"/>
                <a:gridCol w="907295"/>
                <a:gridCol w="844214"/>
              </a:tblGrid>
              <a:tr h="792991">
                <a:tc>
                  <a:txBody>
                    <a:bodyPr/>
                    <a:lstStyle/>
                    <a:p>
                      <a:pPr algn="ctr">
                        <a:lnSpc>
                          <a:spcPct val="200000"/>
                        </a:lnSpc>
                        <a:spcAft>
                          <a:spcPts val="0"/>
                        </a:spcAft>
                      </a:pPr>
                      <a:r>
                        <a:rPr lang="es-EC" sz="1200" dirty="0">
                          <a:effectLst/>
                        </a:rPr>
                        <a:t>Componente</a:t>
                      </a:r>
                      <a:endParaRPr lang="es-EC" sz="1200" dirty="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 de masa</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 C</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 H</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 O</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Ceniza</a:t>
                      </a:r>
                      <a:endParaRPr lang="es-EC" sz="1200">
                        <a:solidFill>
                          <a:srgbClr val="000000"/>
                        </a:solidFill>
                        <a:effectLst/>
                        <a:latin typeface="Times New Roman"/>
                        <a:ea typeface="Times New Roman"/>
                      </a:endParaRPr>
                    </a:p>
                  </a:txBody>
                  <a:tcPr marL="68580" marR="68580" marT="0" marB="0"/>
                </a:tc>
              </a:tr>
              <a:tr h="792991">
                <a:tc>
                  <a:txBody>
                    <a:bodyPr/>
                    <a:lstStyle/>
                    <a:p>
                      <a:pPr algn="ctr">
                        <a:lnSpc>
                          <a:spcPct val="200000"/>
                        </a:lnSpc>
                        <a:spcAft>
                          <a:spcPts val="0"/>
                        </a:spcAft>
                      </a:pPr>
                      <a:r>
                        <a:rPr lang="es-EC" sz="1200">
                          <a:effectLst/>
                        </a:rPr>
                        <a:t>Restos de comida</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59,78</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14,4</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1,9</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11,3</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1,5</a:t>
                      </a:r>
                      <a:endParaRPr lang="es-EC" sz="1200">
                        <a:solidFill>
                          <a:srgbClr val="000000"/>
                        </a:solidFill>
                        <a:effectLst/>
                        <a:latin typeface="Times New Roman"/>
                        <a:ea typeface="Times New Roman"/>
                      </a:endParaRPr>
                    </a:p>
                  </a:txBody>
                  <a:tcPr marL="68580" marR="68580" marT="0" marB="0"/>
                </a:tc>
              </a:tr>
              <a:tr h="363663">
                <a:tc>
                  <a:txBody>
                    <a:bodyPr/>
                    <a:lstStyle/>
                    <a:p>
                      <a:pPr algn="ctr">
                        <a:lnSpc>
                          <a:spcPct val="200000"/>
                        </a:lnSpc>
                        <a:spcAft>
                          <a:spcPts val="0"/>
                        </a:spcAft>
                      </a:pPr>
                      <a:r>
                        <a:rPr lang="es-EC" sz="1200">
                          <a:effectLst/>
                        </a:rPr>
                        <a:t>Papel</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22,83</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41,4</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5,5</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41,9</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4,7</a:t>
                      </a:r>
                      <a:endParaRPr lang="es-EC" sz="1200">
                        <a:solidFill>
                          <a:srgbClr val="000000"/>
                        </a:solidFill>
                        <a:effectLst/>
                        <a:latin typeface="Times New Roman"/>
                        <a:ea typeface="Times New Roman"/>
                      </a:endParaRPr>
                    </a:p>
                  </a:txBody>
                  <a:tcPr marL="68580" marR="68580" marT="0" marB="0"/>
                </a:tc>
              </a:tr>
              <a:tr h="363663">
                <a:tc>
                  <a:txBody>
                    <a:bodyPr/>
                    <a:lstStyle/>
                    <a:p>
                      <a:pPr algn="ctr">
                        <a:lnSpc>
                          <a:spcPct val="200000"/>
                        </a:lnSpc>
                        <a:spcAft>
                          <a:spcPts val="0"/>
                        </a:spcAft>
                      </a:pPr>
                      <a:r>
                        <a:rPr lang="es-EC" sz="1200">
                          <a:effectLst/>
                        </a:rPr>
                        <a:t>Plástico</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9,67</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58,8</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7,1</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22,3</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9,8</a:t>
                      </a:r>
                      <a:endParaRPr lang="es-EC" sz="1200">
                        <a:solidFill>
                          <a:srgbClr val="000000"/>
                        </a:solidFill>
                        <a:effectLst/>
                        <a:latin typeface="Times New Roman"/>
                        <a:ea typeface="Times New Roman"/>
                      </a:endParaRPr>
                    </a:p>
                  </a:txBody>
                  <a:tcPr marL="68580" marR="68580" marT="0" marB="0"/>
                </a:tc>
              </a:tr>
              <a:tr h="363663">
                <a:tc>
                  <a:txBody>
                    <a:bodyPr/>
                    <a:lstStyle/>
                    <a:p>
                      <a:pPr algn="ctr">
                        <a:lnSpc>
                          <a:spcPct val="200000"/>
                        </a:lnSpc>
                        <a:spcAft>
                          <a:spcPts val="0"/>
                        </a:spcAft>
                      </a:pPr>
                      <a:r>
                        <a:rPr lang="es-EC" sz="1200">
                          <a:effectLst/>
                        </a:rPr>
                        <a:t>Textiles / cuero</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5,43</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49,5</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5,9</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28,1</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2,2</a:t>
                      </a:r>
                      <a:endParaRPr lang="es-EC" sz="1200">
                        <a:solidFill>
                          <a:srgbClr val="000000"/>
                        </a:solidFill>
                        <a:effectLst/>
                        <a:latin typeface="Times New Roman"/>
                        <a:ea typeface="Times New Roman"/>
                      </a:endParaRPr>
                    </a:p>
                  </a:txBody>
                  <a:tcPr marL="68580" marR="68580" marT="0" marB="0"/>
                </a:tc>
              </a:tr>
              <a:tr h="363663">
                <a:tc>
                  <a:txBody>
                    <a:bodyPr/>
                    <a:lstStyle/>
                    <a:p>
                      <a:pPr algn="ctr">
                        <a:lnSpc>
                          <a:spcPct val="200000"/>
                        </a:lnSpc>
                        <a:spcAft>
                          <a:spcPts val="0"/>
                        </a:spcAft>
                      </a:pPr>
                      <a:r>
                        <a:rPr lang="es-EC" sz="1200">
                          <a:effectLst/>
                        </a:rPr>
                        <a:t>Goma</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1,09</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76,4</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9,8</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9,8</a:t>
                      </a:r>
                      <a:endParaRPr lang="es-EC" sz="1200">
                        <a:solidFill>
                          <a:srgbClr val="000000"/>
                        </a:solidFill>
                        <a:effectLst/>
                        <a:latin typeface="Times New Roman"/>
                        <a:ea typeface="Times New Roman"/>
                      </a:endParaRPr>
                    </a:p>
                  </a:txBody>
                  <a:tcPr marL="68580" marR="68580" marT="0" marB="0"/>
                </a:tc>
              </a:tr>
              <a:tr h="363663">
                <a:tc>
                  <a:txBody>
                    <a:bodyPr/>
                    <a:lstStyle/>
                    <a:p>
                      <a:pPr algn="ctr">
                        <a:lnSpc>
                          <a:spcPct val="200000"/>
                        </a:lnSpc>
                        <a:spcAft>
                          <a:spcPts val="0"/>
                        </a:spcAft>
                      </a:pPr>
                      <a:r>
                        <a:rPr lang="es-EC" sz="1200">
                          <a:effectLst/>
                        </a:rPr>
                        <a:t>Madera</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1,2</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38,2</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4,8</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30,4</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C" sz="1200" dirty="0">
                          <a:effectLst/>
                        </a:rPr>
                        <a:t>3,6</a:t>
                      </a:r>
                      <a:endParaRPr lang="es-EC" sz="1200" dirty="0">
                        <a:solidFill>
                          <a:srgbClr val="000000"/>
                        </a:solidFill>
                        <a:effectLst/>
                        <a:latin typeface="Times New Roman"/>
                        <a:ea typeface="Times New Roman"/>
                      </a:endParaRPr>
                    </a:p>
                  </a:txBody>
                  <a:tcPr marL="68580" marR="68580" marT="0" marB="0"/>
                </a:tc>
              </a:tr>
            </a:tbl>
          </a:graphicData>
        </a:graphic>
      </p:graphicFrame>
      <p:sp>
        <p:nvSpPr>
          <p:cNvPr id="5" name="4 CuadroTexto"/>
          <p:cNvSpPr txBox="1"/>
          <p:nvPr/>
        </p:nvSpPr>
        <p:spPr>
          <a:xfrm>
            <a:off x="1043608" y="5085184"/>
            <a:ext cx="4104456" cy="646331"/>
          </a:xfrm>
          <a:prstGeom prst="rect">
            <a:avLst/>
          </a:prstGeom>
          <a:noFill/>
        </p:spPr>
        <p:txBody>
          <a:bodyPr wrap="square" rtlCol="0">
            <a:spAutoFit/>
          </a:bodyPr>
          <a:lstStyle/>
          <a:p>
            <a:r>
              <a:rPr lang="es-EC" b="1" i="1" dirty="0"/>
              <a:t>Fuente: </a:t>
            </a:r>
            <a:r>
              <a:rPr lang="es-ES" dirty="0"/>
              <a:t>(</a:t>
            </a:r>
            <a:r>
              <a:rPr lang="es-ES" dirty="0" err="1"/>
              <a:t>Poletto</a:t>
            </a:r>
            <a:r>
              <a:rPr lang="es-ES" dirty="0"/>
              <a:t> &amp; Da Silva, 2009)</a:t>
            </a:r>
            <a:endParaRPr lang="es-EC" dirty="0"/>
          </a:p>
          <a:p>
            <a:endParaRPr lang="es-EC"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868535" y="188640"/>
            <a:ext cx="10009112"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9pPr>
          </a:lstStyle>
          <a:p>
            <a:r>
              <a:rPr lang="es-EC" sz="1600" kern="0" dirty="0" smtClean="0"/>
              <a:t>Primera etapa del diseño del </a:t>
            </a:r>
            <a:r>
              <a:rPr lang="es-EC" sz="1600" kern="0" dirty="0" err="1" smtClean="0"/>
              <a:t>gasificador</a:t>
            </a:r>
            <a:endParaRPr lang="es-EC" sz="1600" kern="0" dirty="0"/>
          </a:p>
        </p:txBody>
      </p:sp>
      <p:sp>
        <p:nvSpPr>
          <p:cNvPr id="3" name="2 CuadroTexto"/>
          <p:cNvSpPr txBox="1"/>
          <p:nvPr/>
        </p:nvSpPr>
        <p:spPr>
          <a:xfrm>
            <a:off x="1115616" y="620688"/>
            <a:ext cx="7339111" cy="923330"/>
          </a:xfrm>
          <a:prstGeom prst="rect">
            <a:avLst/>
          </a:prstGeom>
          <a:noFill/>
        </p:spPr>
        <p:txBody>
          <a:bodyPr wrap="square" rtlCol="0">
            <a:spAutoFit/>
          </a:bodyPr>
          <a:lstStyle/>
          <a:p>
            <a:pPr algn="just"/>
            <a:r>
              <a:rPr lang="es-EC" kern="0" dirty="0"/>
              <a:t>Cálculos del balance de masa del proceso de transformación de RSU a gas de síntesis</a:t>
            </a:r>
          </a:p>
          <a:p>
            <a:endParaRPr lang="es-EC" dirty="0"/>
          </a:p>
        </p:txBody>
      </p:sp>
      <mc:AlternateContent xmlns:mc="http://schemas.openxmlformats.org/markup-compatibility/2006" xmlns:p14="http://schemas.microsoft.com/office/powerpoint/2010/main">
        <mc:Choice Requires="p14">
          <p:contentPart p14:bwMode="auto" r:id="rId3">
            <p14:nvContentPartPr>
              <p14:cNvPr id="9" name="8 Entrada de lápiz"/>
              <p14:cNvContentPartPr/>
              <p14:nvPr/>
            </p14:nvContentPartPr>
            <p14:xfrm>
              <a:off x="479880" y="152280"/>
              <a:ext cx="693720" cy="305280"/>
            </p14:xfrm>
          </p:contentPart>
        </mc:Choice>
        <mc:Fallback xmlns="">
          <p:pic>
            <p:nvPicPr>
              <p:cNvPr id="9" name="8 Entrada de lápiz"/>
              <p:cNvPicPr/>
              <p:nvPr/>
            </p:nvPicPr>
            <p:blipFill>
              <a:blip r:embed="rId4"/>
              <a:stretch>
                <a:fillRect/>
              </a:stretch>
            </p:blipFill>
            <p:spPr>
              <a:xfrm>
                <a:off x="470520" y="142920"/>
                <a:ext cx="712440" cy="324000"/>
              </a:xfrm>
              <a:prstGeom prst="rect">
                <a:avLst/>
              </a:prstGeom>
            </p:spPr>
          </p:pic>
        </mc:Fallback>
      </mc:AlternateContent>
    </p:spTree>
    <p:extLst>
      <p:ext uri="{BB962C8B-B14F-4D97-AF65-F5344CB8AC3E}">
        <p14:creationId xmlns:p14="http://schemas.microsoft.com/office/powerpoint/2010/main" val="687396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30560024"/>
              </p:ext>
            </p:extLst>
          </p:nvPr>
        </p:nvGraphicFramePr>
        <p:xfrm>
          <a:off x="1619671" y="1340768"/>
          <a:ext cx="5832649" cy="3796665"/>
        </p:xfrm>
        <a:graphic>
          <a:graphicData uri="http://schemas.openxmlformats.org/drawingml/2006/table">
            <a:tbl>
              <a:tblPr firstRow="1" firstCol="1" bandRow="1">
                <a:tableStyleId>{284E427A-3D55-4303-BF80-6455036E1DE7}</a:tableStyleId>
              </a:tblPr>
              <a:tblGrid>
                <a:gridCol w="1131626"/>
                <a:gridCol w="1350370"/>
                <a:gridCol w="1111883"/>
                <a:gridCol w="1119780"/>
                <a:gridCol w="1118990"/>
              </a:tblGrid>
              <a:tr h="962025">
                <a:tc>
                  <a:txBody>
                    <a:bodyPr/>
                    <a:lstStyle/>
                    <a:p>
                      <a:pPr algn="ctr">
                        <a:lnSpc>
                          <a:spcPct val="200000"/>
                        </a:lnSpc>
                        <a:spcAft>
                          <a:spcPts val="0"/>
                        </a:spcAft>
                      </a:pPr>
                      <a:r>
                        <a:rPr lang="es-EC" sz="1200" dirty="0">
                          <a:effectLst/>
                        </a:rPr>
                        <a:t>Peso molecular de elemento</a:t>
                      </a:r>
                      <a:endParaRPr lang="es-EC" sz="1200" dirty="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Elemento químico de los residuos</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%C/PM del elemento</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%H/PM del elemento</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%O/PM del elemento</a:t>
                      </a:r>
                      <a:endParaRPr lang="es-EC" sz="1200">
                        <a:solidFill>
                          <a:srgbClr val="000000"/>
                        </a:solidFill>
                        <a:effectLst/>
                        <a:latin typeface="Times New Roman"/>
                        <a:ea typeface="Times New Roman"/>
                      </a:endParaRPr>
                    </a:p>
                  </a:txBody>
                  <a:tcPr marL="68580" marR="68580" marT="0" marB="0" anchor="ctr"/>
                </a:tc>
              </a:tr>
              <a:tr h="466725">
                <a:tc>
                  <a:txBody>
                    <a:bodyPr/>
                    <a:lstStyle/>
                    <a:p>
                      <a:pPr algn="r">
                        <a:lnSpc>
                          <a:spcPct val="200000"/>
                        </a:lnSpc>
                        <a:spcAft>
                          <a:spcPts val="0"/>
                        </a:spcAft>
                      </a:pPr>
                      <a:r>
                        <a:rPr lang="es-EC" sz="1200">
                          <a:effectLst/>
                        </a:rPr>
                        <a:t>23,00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CH</a:t>
                      </a:r>
                      <a:r>
                        <a:rPr lang="es-EC" sz="1200" baseline="-25000">
                          <a:effectLst/>
                        </a:rPr>
                        <a:t>1,58</a:t>
                      </a:r>
                      <a:r>
                        <a:rPr lang="es-EC" sz="1200">
                          <a:effectLst/>
                        </a:rPr>
                        <a:t> O</a:t>
                      </a:r>
                      <a:r>
                        <a:rPr lang="es-EC" sz="1200" baseline="-25000">
                          <a:effectLst/>
                        </a:rPr>
                        <a:t>0,59</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C" sz="1200">
                          <a:effectLst/>
                        </a:rPr>
                        <a:t>1,2</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C" sz="1200">
                          <a:effectLst/>
                        </a:rPr>
                        <a:t>1,9</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C" sz="1200">
                          <a:effectLst/>
                        </a:rPr>
                        <a:t>0,71</a:t>
                      </a:r>
                      <a:endParaRPr lang="es-EC" sz="1200">
                        <a:solidFill>
                          <a:srgbClr val="000000"/>
                        </a:solidFill>
                        <a:effectLst/>
                        <a:latin typeface="Times New Roman"/>
                        <a:ea typeface="Times New Roman"/>
                      </a:endParaRPr>
                    </a:p>
                  </a:txBody>
                  <a:tcPr marL="68580" marR="68580" marT="0" marB="0" anchor="ctr"/>
                </a:tc>
              </a:tr>
              <a:tr h="466725">
                <a:tc>
                  <a:txBody>
                    <a:bodyPr/>
                    <a:lstStyle/>
                    <a:p>
                      <a:pPr algn="r">
                        <a:lnSpc>
                          <a:spcPct val="200000"/>
                        </a:lnSpc>
                        <a:spcAft>
                          <a:spcPts val="0"/>
                        </a:spcAft>
                      </a:pPr>
                      <a:r>
                        <a:rPr lang="es-EC" sz="1200">
                          <a:effectLst/>
                        </a:rPr>
                        <a:t>25,74</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CH</a:t>
                      </a:r>
                      <a:r>
                        <a:rPr lang="es-EC" sz="1200" baseline="-25000">
                          <a:effectLst/>
                        </a:rPr>
                        <a:t>1,59</a:t>
                      </a:r>
                      <a:r>
                        <a:rPr lang="es-EC" sz="1200">
                          <a:effectLst/>
                        </a:rPr>
                        <a:t> O</a:t>
                      </a:r>
                      <a:r>
                        <a:rPr lang="es-EC" sz="1200" baseline="-25000">
                          <a:effectLst/>
                        </a:rPr>
                        <a:t>0,76</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C" sz="1200">
                          <a:effectLst/>
                        </a:rPr>
                        <a:t>3,45</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C" sz="1200">
                          <a:effectLst/>
                        </a:rPr>
                        <a:t>5,5</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C" sz="1200">
                          <a:effectLst/>
                        </a:rPr>
                        <a:t>2,62</a:t>
                      </a:r>
                      <a:endParaRPr lang="es-EC" sz="1200">
                        <a:solidFill>
                          <a:srgbClr val="000000"/>
                        </a:solidFill>
                        <a:effectLst/>
                        <a:latin typeface="Times New Roman"/>
                        <a:ea typeface="Times New Roman"/>
                      </a:endParaRPr>
                    </a:p>
                  </a:txBody>
                  <a:tcPr marL="68580" marR="68580" marT="0" marB="0" anchor="ctr"/>
                </a:tc>
              </a:tr>
              <a:tr h="466725">
                <a:tc>
                  <a:txBody>
                    <a:bodyPr/>
                    <a:lstStyle/>
                    <a:p>
                      <a:pPr algn="r">
                        <a:lnSpc>
                          <a:spcPct val="200000"/>
                        </a:lnSpc>
                        <a:spcAft>
                          <a:spcPts val="0"/>
                        </a:spcAft>
                      </a:pPr>
                      <a:r>
                        <a:rPr lang="es-EC" sz="1200">
                          <a:effectLst/>
                        </a:rPr>
                        <a:t>18,00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CH</a:t>
                      </a:r>
                      <a:r>
                        <a:rPr lang="es-EC" sz="1200" baseline="-25000">
                          <a:effectLst/>
                        </a:rPr>
                        <a:t>1,49</a:t>
                      </a:r>
                      <a:r>
                        <a:rPr lang="es-EC" sz="1200">
                          <a:effectLst/>
                        </a:rPr>
                        <a:t> O</a:t>
                      </a:r>
                      <a:r>
                        <a:rPr lang="es-EC" sz="1200" baseline="-25000">
                          <a:effectLst/>
                        </a:rPr>
                        <a:t>0,28</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C" sz="1200">
                          <a:effectLst/>
                        </a:rPr>
                        <a:t>4,9</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C" sz="1200">
                          <a:effectLst/>
                        </a:rPr>
                        <a:t>7,1</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C" sz="1200">
                          <a:effectLst/>
                        </a:rPr>
                        <a:t>1,39</a:t>
                      </a:r>
                      <a:endParaRPr lang="es-EC" sz="1200">
                        <a:solidFill>
                          <a:srgbClr val="000000"/>
                        </a:solidFill>
                        <a:effectLst/>
                        <a:latin typeface="Times New Roman"/>
                        <a:ea typeface="Times New Roman"/>
                      </a:endParaRPr>
                    </a:p>
                  </a:txBody>
                  <a:tcPr marL="68580" marR="68580" marT="0" marB="0" anchor="ctr"/>
                </a:tc>
              </a:tr>
              <a:tr h="466725">
                <a:tc>
                  <a:txBody>
                    <a:bodyPr/>
                    <a:lstStyle/>
                    <a:p>
                      <a:pPr algn="r">
                        <a:lnSpc>
                          <a:spcPct val="200000"/>
                        </a:lnSpc>
                        <a:spcAft>
                          <a:spcPts val="0"/>
                        </a:spcAft>
                      </a:pPr>
                      <a:r>
                        <a:rPr lang="es-ES" sz="1200">
                          <a:effectLst/>
                        </a:rPr>
                        <a:t>20,24</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S" sz="1200">
                          <a:effectLst/>
                        </a:rPr>
                        <a:t>CH</a:t>
                      </a:r>
                      <a:r>
                        <a:rPr lang="es-ES" sz="1200" baseline="-25000">
                          <a:effectLst/>
                        </a:rPr>
                        <a:t>1,43</a:t>
                      </a:r>
                      <a:r>
                        <a:rPr lang="es-ES" sz="1200">
                          <a:effectLst/>
                        </a:rPr>
                        <a:t> O</a:t>
                      </a:r>
                      <a:r>
                        <a:rPr lang="es-ES" sz="1200" baseline="-25000">
                          <a:effectLst/>
                        </a:rPr>
                        <a:t>0,43</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S" sz="1200">
                          <a:effectLst/>
                        </a:rPr>
                        <a:t>4,13</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S" sz="1200">
                          <a:effectLst/>
                        </a:rPr>
                        <a:t>5,9</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S" sz="1200">
                          <a:effectLst/>
                        </a:rPr>
                        <a:t>1,76</a:t>
                      </a:r>
                      <a:endParaRPr lang="es-EC" sz="1200">
                        <a:solidFill>
                          <a:srgbClr val="000000"/>
                        </a:solidFill>
                        <a:effectLst/>
                        <a:latin typeface="Times New Roman"/>
                        <a:ea typeface="Times New Roman"/>
                      </a:endParaRPr>
                    </a:p>
                  </a:txBody>
                  <a:tcPr marL="68580" marR="68580" marT="0" marB="0" anchor="ctr"/>
                </a:tc>
              </a:tr>
              <a:tr h="238125">
                <a:tc>
                  <a:txBody>
                    <a:bodyPr/>
                    <a:lstStyle/>
                    <a:p>
                      <a:pPr algn="r">
                        <a:lnSpc>
                          <a:spcPct val="200000"/>
                        </a:lnSpc>
                        <a:spcAft>
                          <a:spcPts val="0"/>
                        </a:spcAft>
                      </a:pPr>
                      <a:r>
                        <a:rPr lang="es-ES" sz="1200" dirty="0">
                          <a:effectLst/>
                        </a:rPr>
                        <a:t>13,54</a:t>
                      </a:r>
                      <a:endParaRPr lang="es-EC" sz="1200" dirty="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S" sz="1200">
                          <a:effectLst/>
                        </a:rPr>
                        <a:t>CH</a:t>
                      </a:r>
                      <a:r>
                        <a:rPr lang="es-ES" sz="1200" baseline="-25000">
                          <a:effectLst/>
                        </a:rPr>
                        <a:t>1,54</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S" sz="1200">
                          <a:effectLst/>
                        </a:rPr>
                        <a:t>6,37</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S" sz="1200">
                          <a:effectLst/>
                        </a:rPr>
                        <a:t>9,8</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S" sz="1200">
                          <a:effectLst/>
                        </a:rPr>
                        <a:t>0,00</a:t>
                      </a:r>
                      <a:endParaRPr lang="es-EC" sz="1200">
                        <a:solidFill>
                          <a:srgbClr val="000000"/>
                        </a:solidFill>
                        <a:effectLst/>
                        <a:latin typeface="Times New Roman"/>
                        <a:ea typeface="Times New Roman"/>
                      </a:endParaRPr>
                    </a:p>
                  </a:txBody>
                  <a:tcPr marL="68580" marR="68580" marT="0" marB="0" anchor="ctr"/>
                </a:tc>
              </a:tr>
              <a:tr h="466725">
                <a:tc>
                  <a:txBody>
                    <a:bodyPr/>
                    <a:lstStyle/>
                    <a:p>
                      <a:pPr algn="r">
                        <a:lnSpc>
                          <a:spcPct val="200000"/>
                        </a:lnSpc>
                        <a:spcAft>
                          <a:spcPts val="0"/>
                        </a:spcAft>
                      </a:pPr>
                      <a:r>
                        <a:rPr lang="es-ES" sz="1200" dirty="0">
                          <a:effectLst/>
                        </a:rPr>
                        <a:t>23,06</a:t>
                      </a:r>
                      <a:endParaRPr lang="es-EC" sz="1200" dirty="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S" sz="1200">
                          <a:effectLst/>
                        </a:rPr>
                        <a:t>CH</a:t>
                      </a:r>
                      <a:r>
                        <a:rPr lang="es-ES" sz="1200" baseline="-25000">
                          <a:effectLst/>
                        </a:rPr>
                        <a:t>1,51</a:t>
                      </a:r>
                      <a:r>
                        <a:rPr lang="es-ES" sz="1200">
                          <a:effectLst/>
                        </a:rPr>
                        <a:t> O</a:t>
                      </a:r>
                      <a:r>
                        <a:rPr lang="es-ES" sz="1200" baseline="-25000">
                          <a:effectLst/>
                        </a:rPr>
                        <a:t>0,60</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S" sz="1200">
                          <a:effectLst/>
                        </a:rPr>
                        <a:t>3,18</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S" sz="1200">
                          <a:effectLst/>
                        </a:rPr>
                        <a:t>4,8</a:t>
                      </a:r>
                      <a:endParaRPr lang="es-EC" sz="1200">
                        <a:solidFill>
                          <a:srgbClr val="000000"/>
                        </a:solidFill>
                        <a:effectLst/>
                        <a:latin typeface="Times New Roman"/>
                        <a:ea typeface="Times New Roman"/>
                      </a:endParaRPr>
                    </a:p>
                  </a:txBody>
                  <a:tcPr marL="68580" marR="68580" marT="0" marB="0" anchor="ctr"/>
                </a:tc>
                <a:tc>
                  <a:txBody>
                    <a:bodyPr/>
                    <a:lstStyle/>
                    <a:p>
                      <a:pPr algn="r">
                        <a:lnSpc>
                          <a:spcPct val="200000"/>
                        </a:lnSpc>
                        <a:spcAft>
                          <a:spcPts val="0"/>
                        </a:spcAft>
                      </a:pPr>
                      <a:r>
                        <a:rPr lang="es-ES" sz="1200" dirty="0">
                          <a:effectLst/>
                        </a:rPr>
                        <a:t>1,90</a:t>
                      </a:r>
                      <a:endParaRPr lang="es-EC" sz="1200" dirty="0">
                        <a:solidFill>
                          <a:srgbClr val="000000"/>
                        </a:solidFill>
                        <a:effectLst/>
                        <a:latin typeface="Times New Roman"/>
                        <a:ea typeface="Times New Roman"/>
                      </a:endParaRPr>
                    </a:p>
                  </a:txBody>
                  <a:tcPr marL="68580" marR="68580" marT="0" marB="0" anchor="ctr"/>
                </a:tc>
              </a:tr>
            </a:tbl>
          </a:graphicData>
        </a:graphic>
      </p:graphicFrame>
      <p:sp>
        <p:nvSpPr>
          <p:cNvPr id="5" name="4 CuadroTexto"/>
          <p:cNvSpPr txBox="1"/>
          <p:nvPr/>
        </p:nvSpPr>
        <p:spPr>
          <a:xfrm>
            <a:off x="683568" y="5373216"/>
            <a:ext cx="3456384" cy="646331"/>
          </a:xfrm>
          <a:prstGeom prst="rect">
            <a:avLst/>
          </a:prstGeom>
          <a:noFill/>
        </p:spPr>
        <p:txBody>
          <a:bodyPr wrap="square" rtlCol="0">
            <a:spAutoFit/>
          </a:bodyPr>
          <a:lstStyle/>
          <a:p>
            <a:r>
              <a:rPr lang="es-ES" b="1" dirty="0"/>
              <a:t>Fuente: </a:t>
            </a:r>
            <a:r>
              <a:rPr lang="es-ES" dirty="0"/>
              <a:t>(Rivadeneira, D; 2013)</a:t>
            </a:r>
            <a:endParaRPr lang="es-EC" dirty="0"/>
          </a:p>
          <a:p>
            <a:endParaRPr lang="es-EC"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868535" y="188640"/>
            <a:ext cx="10009112"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9pPr>
          </a:lstStyle>
          <a:p>
            <a:r>
              <a:rPr lang="es-EC" sz="1600" kern="0" dirty="0" smtClean="0"/>
              <a:t>Obtención de la fórmula general de los diferentes RSU</a:t>
            </a:r>
            <a:endParaRPr lang="es-EC" sz="1600" kern="0" dirty="0"/>
          </a:p>
        </p:txBody>
      </p:sp>
      <p:sp>
        <p:nvSpPr>
          <p:cNvPr id="2" name="1 Elipse">
            <a:hlinkClick r:id="rId3" action="ppaction://hlinksldjump"/>
          </p:cNvPr>
          <p:cNvSpPr/>
          <p:nvPr/>
        </p:nvSpPr>
        <p:spPr>
          <a:xfrm>
            <a:off x="539552" y="188640"/>
            <a:ext cx="288032"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93617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3905"/>
            <a:ext cx="8229600" cy="1143000"/>
          </a:xfrm>
        </p:spPr>
        <p:txBody>
          <a:bodyPr/>
          <a:lstStyle/>
          <a:p>
            <a:r>
              <a:rPr lang="es-EC" sz="2800" dirty="0">
                <a:effectLst/>
              </a:rPr>
              <a:t>Formulas en función de carbón </a:t>
            </a:r>
            <a:r>
              <a:rPr lang="es-EC" dirty="0">
                <a:effectLst/>
              </a:rPr>
              <a:t/>
            </a:r>
            <a:br>
              <a:rPr lang="es-EC" dirty="0">
                <a:effectLst/>
              </a:rPr>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48496326"/>
              </p:ext>
            </p:extLst>
          </p:nvPr>
        </p:nvGraphicFramePr>
        <p:xfrm>
          <a:off x="3491880" y="1772815"/>
          <a:ext cx="2232248" cy="3237752"/>
        </p:xfrm>
        <a:graphic>
          <a:graphicData uri="http://schemas.openxmlformats.org/drawingml/2006/table">
            <a:tbl>
              <a:tblPr firstRow="1" firstCol="1" bandRow="1">
                <a:tableStyleId>{284E427A-3D55-4303-BF80-6455036E1DE7}</a:tableStyleId>
              </a:tblPr>
              <a:tblGrid>
                <a:gridCol w="1116124"/>
                <a:gridCol w="1116124"/>
              </a:tblGrid>
              <a:tr h="949658">
                <a:tc>
                  <a:txBody>
                    <a:bodyPr/>
                    <a:lstStyle/>
                    <a:p>
                      <a:pPr algn="ctr">
                        <a:lnSpc>
                          <a:spcPct val="200000"/>
                        </a:lnSpc>
                        <a:spcAft>
                          <a:spcPts val="0"/>
                        </a:spcAft>
                      </a:pPr>
                      <a:r>
                        <a:rPr lang="es-EC" sz="1200" dirty="0">
                          <a:effectLst/>
                        </a:rPr>
                        <a:t>H</a:t>
                      </a:r>
                      <a:endParaRPr lang="es-EC" sz="1200" dirty="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O</a:t>
                      </a:r>
                      <a:endParaRPr lang="es-EC" sz="1200">
                        <a:solidFill>
                          <a:srgbClr val="000000"/>
                        </a:solidFill>
                        <a:effectLst/>
                        <a:latin typeface="Times New Roman"/>
                        <a:ea typeface="Times New Roman"/>
                      </a:endParaRPr>
                    </a:p>
                  </a:txBody>
                  <a:tcPr marL="68580" marR="68580" marT="0" marB="0"/>
                </a:tc>
              </a:tr>
              <a:tr h="381349">
                <a:tc>
                  <a:txBody>
                    <a:bodyPr/>
                    <a:lstStyle/>
                    <a:p>
                      <a:pPr algn="r">
                        <a:lnSpc>
                          <a:spcPct val="200000"/>
                        </a:lnSpc>
                        <a:spcAft>
                          <a:spcPts val="0"/>
                        </a:spcAft>
                      </a:pPr>
                      <a:r>
                        <a:rPr lang="es-ES" sz="1200">
                          <a:effectLst/>
                        </a:rPr>
                        <a:t>1,58</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S" sz="1200">
                          <a:effectLst/>
                        </a:rPr>
                        <a:t>0,59</a:t>
                      </a:r>
                      <a:endParaRPr lang="es-EC" sz="1200">
                        <a:solidFill>
                          <a:srgbClr val="000000"/>
                        </a:solidFill>
                        <a:effectLst/>
                        <a:latin typeface="Times New Roman"/>
                        <a:ea typeface="Times New Roman"/>
                      </a:endParaRPr>
                    </a:p>
                  </a:txBody>
                  <a:tcPr marL="68580" marR="68580" marT="0" marB="0"/>
                </a:tc>
              </a:tr>
              <a:tr h="381349">
                <a:tc>
                  <a:txBody>
                    <a:bodyPr/>
                    <a:lstStyle/>
                    <a:p>
                      <a:pPr algn="r">
                        <a:lnSpc>
                          <a:spcPct val="200000"/>
                        </a:lnSpc>
                        <a:spcAft>
                          <a:spcPts val="0"/>
                        </a:spcAft>
                      </a:pPr>
                      <a:r>
                        <a:rPr lang="es-ES" sz="1200">
                          <a:effectLst/>
                        </a:rPr>
                        <a:t>1,59</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S" sz="1200">
                          <a:effectLst/>
                        </a:rPr>
                        <a:t>0,76</a:t>
                      </a:r>
                      <a:endParaRPr lang="es-EC" sz="1200">
                        <a:solidFill>
                          <a:srgbClr val="000000"/>
                        </a:solidFill>
                        <a:effectLst/>
                        <a:latin typeface="Times New Roman"/>
                        <a:ea typeface="Times New Roman"/>
                      </a:endParaRPr>
                    </a:p>
                  </a:txBody>
                  <a:tcPr marL="68580" marR="68580" marT="0" marB="0"/>
                </a:tc>
              </a:tr>
              <a:tr h="381349">
                <a:tc>
                  <a:txBody>
                    <a:bodyPr/>
                    <a:lstStyle/>
                    <a:p>
                      <a:pPr algn="r">
                        <a:lnSpc>
                          <a:spcPct val="200000"/>
                        </a:lnSpc>
                        <a:spcAft>
                          <a:spcPts val="0"/>
                        </a:spcAft>
                      </a:pPr>
                      <a:r>
                        <a:rPr lang="es-ES" sz="1200">
                          <a:effectLst/>
                        </a:rPr>
                        <a:t>1,45</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S" sz="1200">
                          <a:effectLst/>
                        </a:rPr>
                        <a:t>0,28</a:t>
                      </a:r>
                      <a:endParaRPr lang="es-EC" sz="1200">
                        <a:solidFill>
                          <a:srgbClr val="000000"/>
                        </a:solidFill>
                        <a:effectLst/>
                        <a:latin typeface="Times New Roman"/>
                        <a:ea typeface="Times New Roman"/>
                      </a:endParaRPr>
                    </a:p>
                  </a:txBody>
                  <a:tcPr marL="68580" marR="68580" marT="0" marB="0"/>
                </a:tc>
              </a:tr>
              <a:tr h="381349">
                <a:tc>
                  <a:txBody>
                    <a:bodyPr/>
                    <a:lstStyle/>
                    <a:p>
                      <a:pPr algn="r">
                        <a:lnSpc>
                          <a:spcPct val="200000"/>
                        </a:lnSpc>
                        <a:spcAft>
                          <a:spcPts val="0"/>
                        </a:spcAft>
                      </a:pPr>
                      <a:r>
                        <a:rPr lang="es-ES" sz="1200">
                          <a:effectLst/>
                        </a:rPr>
                        <a:t>1,43</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S" sz="1200">
                          <a:effectLst/>
                        </a:rPr>
                        <a:t>0,43</a:t>
                      </a:r>
                      <a:endParaRPr lang="es-EC" sz="1200">
                        <a:solidFill>
                          <a:srgbClr val="000000"/>
                        </a:solidFill>
                        <a:effectLst/>
                        <a:latin typeface="Times New Roman"/>
                        <a:ea typeface="Times New Roman"/>
                      </a:endParaRPr>
                    </a:p>
                  </a:txBody>
                  <a:tcPr marL="68580" marR="68580" marT="0" marB="0"/>
                </a:tc>
              </a:tr>
              <a:tr h="381349">
                <a:tc>
                  <a:txBody>
                    <a:bodyPr/>
                    <a:lstStyle/>
                    <a:p>
                      <a:pPr algn="r">
                        <a:lnSpc>
                          <a:spcPct val="200000"/>
                        </a:lnSpc>
                        <a:spcAft>
                          <a:spcPts val="0"/>
                        </a:spcAft>
                      </a:pPr>
                      <a:r>
                        <a:rPr lang="es-ES" sz="1200">
                          <a:effectLst/>
                        </a:rPr>
                        <a:t>1,54</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S" sz="1200">
                          <a:effectLst/>
                        </a:rPr>
                        <a:t>0,00</a:t>
                      </a:r>
                      <a:endParaRPr lang="es-EC" sz="1200">
                        <a:solidFill>
                          <a:srgbClr val="000000"/>
                        </a:solidFill>
                        <a:effectLst/>
                        <a:latin typeface="Times New Roman"/>
                        <a:ea typeface="Times New Roman"/>
                      </a:endParaRPr>
                    </a:p>
                  </a:txBody>
                  <a:tcPr marL="68580" marR="68580" marT="0" marB="0"/>
                </a:tc>
              </a:tr>
              <a:tr h="381349">
                <a:tc>
                  <a:txBody>
                    <a:bodyPr/>
                    <a:lstStyle/>
                    <a:p>
                      <a:pPr algn="r">
                        <a:lnSpc>
                          <a:spcPct val="200000"/>
                        </a:lnSpc>
                        <a:spcAft>
                          <a:spcPts val="0"/>
                        </a:spcAft>
                      </a:pPr>
                      <a:r>
                        <a:rPr lang="es-ES" sz="1200">
                          <a:effectLst/>
                        </a:rPr>
                        <a:t>1,51</a:t>
                      </a:r>
                      <a:endParaRPr lang="es-EC" sz="1200">
                        <a:solidFill>
                          <a:srgbClr val="000000"/>
                        </a:solidFill>
                        <a:effectLst/>
                        <a:latin typeface="Times New Roman"/>
                        <a:ea typeface="Times New Roman"/>
                      </a:endParaRPr>
                    </a:p>
                  </a:txBody>
                  <a:tcPr marL="68580" marR="68580" marT="0" marB="0"/>
                </a:tc>
                <a:tc>
                  <a:txBody>
                    <a:bodyPr/>
                    <a:lstStyle/>
                    <a:p>
                      <a:pPr algn="r">
                        <a:lnSpc>
                          <a:spcPct val="200000"/>
                        </a:lnSpc>
                        <a:spcAft>
                          <a:spcPts val="0"/>
                        </a:spcAft>
                      </a:pPr>
                      <a:r>
                        <a:rPr lang="es-ES" sz="1200" dirty="0">
                          <a:effectLst/>
                        </a:rPr>
                        <a:t>0,60</a:t>
                      </a:r>
                      <a:endParaRPr lang="es-EC" sz="1200" dirty="0">
                        <a:solidFill>
                          <a:srgbClr val="000000"/>
                        </a:solidFill>
                        <a:effectLst/>
                        <a:latin typeface="Times New Roman"/>
                        <a:ea typeface="Times New Roman"/>
                      </a:endParaRPr>
                    </a:p>
                  </a:txBody>
                  <a:tcPr marL="68580" marR="68580" marT="0" marB="0"/>
                </a:tc>
              </a:tr>
            </a:tbl>
          </a:graphicData>
        </a:graphic>
      </p:graphicFrame>
      <p:sp>
        <p:nvSpPr>
          <p:cNvPr id="5" name="4 CuadroTexto"/>
          <p:cNvSpPr txBox="1"/>
          <p:nvPr/>
        </p:nvSpPr>
        <p:spPr>
          <a:xfrm>
            <a:off x="1187624" y="5445224"/>
            <a:ext cx="3672408" cy="646331"/>
          </a:xfrm>
          <a:prstGeom prst="rect">
            <a:avLst/>
          </a:prstGeom>
          <a:noFill/>
        </p:spPr>
        <p:txBody>
          <a:bodyPr wrap="square" rtlCol="0">
            <a:spAutoFit/>
          </a:bodyPr>
          <a:lstStyle/>
          <a:p>
            <a:r>
              <a:rPr lang="es-ES" b="1" dirty="0"/>
              <a:t>Fuente: </a:t>
            </a:r>
            <a:r>
              <a:rPr lang="es-ES" dirty="0"/>
              <a:t>(Rivadeneira, D; 2013)</a:t>
            </a:r>
            <a:endParaRPr lang="es-EC" dirty="0"/>
          </a:p>
          <a:p>
            <a:endParaRPr lang="es-EC"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Elipse">
            <a:hlinkClick r:id="rId3" action="ppaction://hlinksldjump"/>
          </p:cNvPr>
          <p:cNvSpPr/>
          <p:nvPr/>
        </p:nvSpPr>
        <p:spPr>
          <a:xfrm>
            <a:off x="683568" y="255879"/>
            <a:ext cx="360040" cy="2880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80834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301006"/>
          </a:xfrm>
        </p:spPr>
        <p:txBody>
          <a:bodyPr/>
          <a:lstStyle/>
          <a:p>
            <a:r>
              <a:rPr lang="es-EC" sz="2000" dirty="0">
                <a:effectLst/>
              </a:rPr>
              <a:t>Peso </a:t>
            </a:r>
            <a:br>
              <a:rPr lang="es-EC" sz="2000" dirty="0">
                <a:effectLst/>
              </a:rPr>
            </a:br>
            <a:endParaRPr lang="es-EC" sz="2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08942096"/>
              </p:ext>
            </p:extLst>
          </p:nvPr>
        </p:nvGraphicFramePr>
        <p:xfrm>
          <a:off x="2483768" y="1700808"/>
          <a:ext cx="4044950" cy="2926080"/>
        </p:xfrm>
        <a:graphic>
          <a:graphicData uri="http://schemas.openxmlformats.org/drawingml/2006/table">
            <a:tbl>
              <a:tblPr firstRow="1" firstCol="1" bandRow="1">
                <a:tableStyleId>{284E427A-3D55-4303-BF80-6455036E1DE7}</a:tableStyleId>
              </a:tblPr>
              <a:tblGrid>
                <a:gridCol w="2022475"/>
                <a:gridCol w="2022475"/>
              </a:tblGrid>
              <a:tr h="0">
                <a:tc>
                  <a:txBody>
                    <a:bodyPr/>
                    <a:lstStyle/>
                    <a:p>
                      <a:pPr algn="ctr">
                        <a:lnSpc>
                          <a:spcPct val="200000"/>
                        </a:lnSpc>
                        <a:spcAft>
                          <a:spcPts val="0"/>
                        </a:spcAft>
                      </a:pPr>
                      <a:r>
                        <a:rPr lang="es-EC" sz="1200" dirty="0">
                          <a:effectLst/>
                        </a:rPr>
                        <a:t>Residuos</a:t>
                      </a:r>
                      <a:endParaRPr lang="es-EC" sz="1200" dirty="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C" sz="1200" dirty="0">
                          <a:effectLst/>
                        </a:rPr>
                        <a:t>Proporción</a:t>
                      </a:r>
                    </a:p>
                    <a:p>
                      <a:pPr algn="ctr">
                        <a:lnSpc>
                          <a:spcPct val="200000"/>
                        </a:lnSpc>
                        <a:spcAft>
                          <a:spcPts val="0"/>
                        </a:spcAft>
                      </a:pPr>
                      <a:r>
                        <a:rPr lang="es-EC" sz="1200" dirty="0">
                          <a:effectLst/>
                        </a:rPr>
                        <a:t>(kg)</a:t>
                      </a:r>
                      <a:endParaRPr lang="es-EC" sz="1200" dirty="0">
                        <a:solidFill>
                          <a:srgbClr val="000000"/>
                        </a:solidFill>
                        <a:effectLst/>
                        <a:latin typeface="Times New Roman"/>
                        <a:ea typeface="Times New Roman"/>
                      </a:endParaRPr>
                    </a:p>
                  </a:txBody>
                  <a:tcPr marL="68580" marR="68580" marT="0" marB="0"/>
                </a:tc>
              </a:tr>
              <a:tr h="0">
                <a:tc>
                  <a:txBody>
                    <a:bodyPr/>
                    <a:lstStyle/>
                    <a:p>
                      <a:pPr algn="ctr">
                        <a:lnSpc>
                          <a:spcPct val="200000"/>
                        </a:lnSpc>
                        <a:spcAft>
                          <a:spcPts val="0"/>
                        </a:spcAft>
                      </a:pPr>
                      <a:r>
                        <a:rPr lang="es-EC" sz="1200" dirty="0">
                          <a:effectLst/>
                        </a:rPr>
                        <a:t>Restos de comida </a:t>
                      </a:r>
                      <a:endParaRPr lang="es-EC" sz="1200" dirty="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C" sz="1200" dirty="0">
                          <a:effectLst/>
                        </a:rPr>
                        <a:t>29,89</a:t>
                      </a:r>
                      <a:endParaRPr lang="es-EC" sz="1200" dirty="0">
                        <a:solidFill>
                          <a:srgbClr val="000000"/>
                        </a:solidFill>
                        <a:effectLst/>
                        <a:latin typeface="Times New Roman"/>
                        <a:ea typeface="Times New Roman"/>
                      </a:endParaRPr>
                    </a:p>
                  </a:txBody>
                  <a:tcPr marL="68580" marR="68580" marT="0" marB="0"/>
                </a:tc>
              </a:tr>
              <a:tr h="0">
                <a:tc>
                  <a:txBody>
                    <a:bodyPr/>
                    <a:lstStyle/>
                    <a:p>
                      <a:pPr algn="ctr">
                        <a:lnSpc>
                          <a:spcPct val="200000"/>
                        </a:lnSpc>
                        <a:spcAft>
                          <a:spcPts val="0"/>
                        </a:spcAft>
                      </a:pPr>
                      <a:r>
                        <a:rPr lang="es-EC" sz="1200">
                          <a:effectLst/>
                        </a:rPr>
                        <a:t>Papel  </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C" sz="1200" dirty="0">
                          <a:effectLst/>
                        </a:rPr>
                        <a:t>11,42</a:t>
                      </a:r>
                      <a:endParaRPr lang="es-EC" sz="1200" dirty="0">
                        <a:solidFill>
                          <a:srgbClr val="000000"/>
                        </a:solidFill>
                        <a:effectLst/>
                        <a:latin typeface="Times New Roman"/>
                        <a:ea typeface="Times New Roman"/>
                      </a:endParaRPr>
                    </a:p>
                  </a:txBody>
                  <a:tcPr marL="68580" marR="68580" marT="0" marB="0"/>
                </a:tc>
              </a:tr>
              <a:tr h="0">
                <a:tc>
                  <a:txBody>
                    <a:bodyPr/>
                    <a:lstStyle/>
                    <a:p>
                      <a:pPr algn="ctr">
                        <a:lnSpc>
                          <a:spcPct val="200000"/>
                        </a:lnSpc>
                        <a:spcAft>
                          <a:spcPts val="0"/>
                        </a:spcAft>
                      </a:pPr>
                      <a:r>
                        <a:rPr lang="es-EC" sz="1200">
                          <a:effectLst/>
                        </a:rPr>
                        <a:t>Plástico </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C" sz="1200" dirty="0">
                          <a:effectLst/>
                        </a:rPr>
                        <a:t>4,84</a:t>
                      </a:r>
                      <a:endParaRPr lang="es-EC" sz="1200" dirty="0">
                        <a:solidFill>
                          <a:srgbClr val="000000"/>
                        </a:solidFill>
                        <a:effectLst/>
                        <a:latin typeface="Times New Roman"/>
                        <a:ea typeface="Times New Roman"/>
                      </a:endParaRPr>
                    </a:p>
                  </a:txBody>
                  <a:tcPr marL="68580" marR="68580" marT="0" marB="0"/>
                </a:tc>
              </a:tr>
              <a:tr h="0">
                <a:tc>
                  <a:txBody>
                    <a:bodyPr/>
                    <a:lstStyle/>
                    <a:p>
                      <a:pPr algn="ctr">
                        <a:lnSpc>
                          <a:spcPct val="200000"/>
                        </a:lnSpc>
                        <a:spcAft>
                          <a:spcPts val="0"/>
                        </a:spcAft>
                      </a:pPr>
                      <a:r>
                        <a:rPr lang="es-EC" sz="1200">
                          <a:effectLst/>
                        </a:rPr>
                        <a:t>Textiles / cuero </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C" sz="1200" dirty="0">
                          <a:effectLst/>
                        </a:rPr>
                        <a:t>2,72</a:t>
                      </a:r>
                      <a:endParaRPr lang="es-EC" sz="1200" dirty="0">
                        <a:solidFill>
                          <a:srgbClr val="000000"/>
                        </a:solidFill>
                        <a:effectLst/>
                        <a:latin typeface="Times New Roman"/>
                        <a:ea typeface="Times New Roman"/>
                      </a:endParaRPr>
                    </a:p>
                  </a:txBody>
                  <a:tcPr marL="68580" marR="68580" marT="0" marB="0"/>
                </a:tc>
              </a:tr>
              <a:tr h="0">
                <a:tc>
                  <a:txBody>
                    <a:bodyPr/>
                    <a:lstStyle/>
                    <a:p>
                      <a:pPr algn="ctr">
                        <a:lnSpc>
                          <a:spcPct val="200000"/>
                        </a:lnSpc>
                        <a:spcAft>
                          <a:spcPts val="0"/>
                        </a:spcAft>
                      </a:pPr>
                      <a:r>
                        <a:rPr lang="es-EC" sz="1200">
                          <a:effectLst/>
                        </a:rPr>
                        <a:t>Goma </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C" sz="1200" dirty="0">
                          <a:effectLst/>
                        </a:rPr>
                        <a:t>0,55</a:t>
                      </a:r>
                      <a:endParaRPr lang="es-EC" sz="1200" dirty="0">
                        <a:solidFill>
                          <a:srgbClr val="000000"/>
                        </a:solidFill>
                        <a:effectLst/>
                        <a:latin typeface="Times New Roman"/>
                        <a:ea typeface="Times New Roman"/>
                      </a:endParaRPr>
                    </a:p>
                  </a:txBody>
                  <a:tcPr marL="68580" marR="68580" marT="0" marB="0"/>
                </a:tc>
              </a:tr>
              <a:tr h="0">
                <a:tc>
                  <a:txBody>
                    <a:bodyPr/>
                    <a:lstStyle/>
                    <a:p>
                      <a:pPr algn="ctr">
                        <a:lnSpc>
                          <a:spcPct val="200000"/>
                        </a:lnSpc>
                        <a:spcAft>
                          <a:spcPts val="0"/>
                        </a:spcAft>
                      </a:pPr>
                      <a:r>
                        <a:rPr lang="es-EC" sz="1200">
                          <a:effectLst/>
                        </a:rPr>
                        <a:t>Madera </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C" sz="1200" dirty="0">
                          <a:effectLst/>
                        </a:rPr>
                        <a:t>0,6</a:t>
                      </a:r>
                      <a:endParaRPr lang="es-EC" sz="1200" dirty="0">
                        <a:solidFill>
                          <a:srgbClr val="000000"/>
                        </a:solidFill>
                        <a:effectLst/>
                        <a:latin typeface="Times New Roman"/>
                        <a:ea typeface="Times New Roman"/>
                      </a:endParaRPr>
                    </a:p>
                  </a:txBody>
                  <a:tcPr marL="68580" marR="68580" marT="0" marB="0"/>
                </a:tc>
              </a:tr>
            </a:tbl>
          </a:graphicData>
        </a:graphic>
      </p:graphicFrame>
      <p:sp>
        <p:nvSpPr>
          <p:cNvPr id="5" name="4 CuadroTexto"/>
          <p:cNvSpPr txBox="1"/>
          <p:nvPr/>
        </p:nvSpPr>
        <p:spPr>
          <a:xfrm>
            <a:off x="1187624" y="5445224"/>
            <a:ext cx="3672408" cy="646331"/>
          </a:xfrm>
          <a:prstGeom prst="rect">
            <a:avLst/>
          </a:prstGeom>
          <a:noFill/>
        </p:spPr>
        <p:txBody>
          <a:bodyPr wrap="square" rtlCol="0">
            <a:spAutoFit/>
          </a:bodyPr>
          <a:lstStyle/>
          <a:p>
            <a:r>
              <a:rPr lang="es-ES" b="1" dirty="0"/>
              <a:t>Fuente: </a:t>
            </a:r>
            <a:r>
              <a:rPr lang="es-ES" dirty="0"/>
              <a:t>(Rivadeneira, D; 2013)</a:t>
            </a:r>
            <a:endParaRPr lang="es-EC" dirty="0"/>
          </a:p>
          <a:p>
            <a:endParaRPr lang="es-EC"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027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539552" y="764704"/>
                <a:ext cx="8229600" cy="4525963"/>
              </a:xfrm>
            </p:spPr>
            <p:txBody>
              <a:bodyPr/>
              <a:lstStyle/>
              <a:p>
                <a:pPr marL="0" indent="0">
                  <a:buNone/>
                </a:pPr>
                <a:r>
                  <a:rPr lang="es-EC" sz="2000" b="1" i="1" dirty="0" smtClean="0">
                    <a:solidFill>
                      <a:schemeClr val="tx1"/>
                    </a:solidFill>
                  </a:rPr>
                  <a:t>Carbón de los desechos orgánicos</a:t>
                </a:r>
                <a:endParaRPr lang="es-EC" sz="20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C" sz="2000">
                          <a:solidFill>
                            <a:schemeClr val="tx1"/>
                          </a:solidFill>
                          <a:latin typeface="Cambria Math"/>
                        </a:rPr>
                        <m:t>29,89</m:t>
                      </m:r>
                      <m:f>
                        <m:fPr>
                          <m:ctrlPr>
                            <a:rPr lang="es-EC" sz="2000" i="1">
                              <a:solidFill>
                                <a:schemeClr val="tx1"/>
                              </a:solidFill>
                              <a:latin typeface="Cambria Math"/>
                            </a:rPr>
                          </m:ctrlPr>
                        </m:fPr>
                        <m:num>
                          <m:r>
                            <m:rPr>
                              <m:sty m:val="p"/>
                            </m:rPr>
                            <a:rPr lang="es-EC" sz="2000">
                              <a:solidFill>
                                <a:schemeClr val="tx1"/>
                              </a:solidFill>
                              <a:latin typeface="Cambria Math"/>
                            </a:rPr>
                            <m:t>kg</m:t>
                          </m:r>
                          <m:r>
                            <a:rPr lang="es-EC" sz="2000">
                              <a:solidFill>
                                <a:schemeClr val="tx1"/>
                              </a:solidFill>
                              <a:latin typeface="Cambria Math"/>
                            </a:rPr>
                            <m:t> </m:t>
                          </m:r>
                          <m:sSub>
                            <m:sSubPr>
                              <m:ctrlPr>
                                <a:rPr lang="es-EC" sz="2000" i="1">
                                  <a:solidFill>
                                    <a:schemeClr val="tx1"/>
                                  </a:solidFill>
                                  <a:latin typeface="Cambria Math"/>
                                </a:rPr>
                              </m:ctrlPr>
                            </m:sSubPr>
                            <m:e>
                              <m:r>
                                <m:rPr>
                                  <m:sty m:val="p"/>
                                </m:rPr>
                                <a:rPr lang="es-EC" sz="2000">
                                  <a:solidFill>
                                    <a:schemeClr val="tx1"/>
                                  </a:solidFill>
                                  <a:latin typeface="Cambria Math"/>
                                </a:rPr>
                                <m:t>CH</m:t>
                              </m:r>
                            </m:e>
                            <m:sub>
                              <m:r>
                                <a:rPr lang="es-EC" sz="2000">
                                  <a:solidFill>
                                    <a:schemeClr val="tx1"/>
                                  </a:solidFill>
                                  <a:latin typeface="Cambria Math"/>
                                </a:rPr>
                                <m:t>1,58</m:t>
                              </m:r>
                            </m:sub>
                          </m:sSub>
                          <m:sSub>
                            <m:sSubPr>
                              <m:ctrlPr>
                                <a:rPr lang="es-EC" sz="2000" i="1">
                                  <a:solidFill>
                                    <a:schemeClr val="tx1"/>
                                  </a:solidFill>
                                  <a:latin typeface="Cambria Math"/>
                                </a:rPr>
                              </m:ctrlPr>
                            </m:sSubPr>
                            <m:e>
                              <m:r>
                                <m:rPr>
                                  <m:sty m:val="p"/>
                                </m:rPr>
                                <a:rPr lang="es-EC" sz="2000">
                                  <a:solidFill>
                                    <a:schemeClr val="tx1"/>
                                  </a:solidFill>
                                  <a:latin typeface="Cambria Math"/>
                                </a:rPr>
                                <m:t>O</m:t>
                              </m:r>
                            </m:e>
                            <m:sub>
                              <m:r>
                                <a:rPr lang="es-EC" sz="2000">
                                  <a:solidFill>
                                    <a:schemeClr val="tx1"/>
                                  </a:solidFill>
                                  <a:latin typeface="Cambria Math"/>
                                </a:rPr>
                                <m:t>0,59</m:t>
                              </m:r>
                            </m:sub>
                          </m:sSub>
                        </m:num>
                        <m:den>
                          <m:r>
                            <a:rPr lang="es-EC" sz="2000" i="1">
                              <a:solidFill>
                                <a:schemeClr val="tx1"/>
                              </a:solidFill>
                              <a:latin typeface="Cambria Math"/>
                            </a:rPr>
                            <m:t>h</m:t>
                          </m:r>
                        </m:den>
                      </m:f>
                      <m:r>
                        <m:rPr>
                          <m:sty m:val="p"/>
                        </m:rPr>
                        <a:rPr lang="es-EC" sz="2000">
                          <a:solidFill>
                            <a:schemeClr val="tx1"/>
                          </a:solidFill>
                          <a:latin typeface="Cambria Math"/>
                        </a:rPr>
                        <m:t>x</m:t>
                      </m:r>
                      <m:f>
                        <m:fPr>
                          <m:ctrlPr>
                            <a:rPr lang="es-EC" sz="2000" i="1">
                              <a:solidFill>
                                <a:schemeClr val="tx1"/>
                              </a:solidFill>
                              <a:latin typeface="Cambria Math"/>
                            </a:rPr>
                          </m:ctrlPr>
                        </m:fPr>
                        <m:num>
                          <m:r>
                            <a:rPr lang="es-EC" sz="2000">
                              <a:solidFill>
                                <a:schemeClr val="tx1"/>
                              </a:solidFill>
                              <a:latin typeface="Cambria Math"/>
                            </a:rPr>
                            <m:t>1 </m:t>
                          </m:r>
                          <m:r>
                            <m:rPr>
                              <m:sty m:val="p"/>
                            </m:rPr>
                            <a:rPr lang="es-EC" sz="2000">
                              <a:solidFill>
                                <a:schemeClr val="tx1"/>
                              </a:solidFill>
                              <a:latin typeface="Cambria Math"/>
                            </a:rPr>
                            <m:t>kmol</m:t>
                          </m:r>
                          <m:r>
                            <a:rPr lang="es-EC" sz="2000">
                              <a:solidFill>
                                <a:schemeClr val="tx1"/>
                              </a:solidFill>
                              <a:latin typeface="Cambria Math"/>
                            </a:rPr>
                            <m:t> </m:t>
                          </m:r>
                          <m:sSub>
                            <m:sSubPr>
                              <m:ctrlPr>
                                <a:rPr lang="es-EC" sz="2000" i="1">
                                  <a:solidFill>
                                    <a:schemeClr val="tx1"/>
                                  </a:solidFill>
                                  <a:latin typeface="Cambria Math"/>
                                </a:rPr>
                              </m:ctrlPr>
                            </m:sSubPr>
                            <m:e>
                              <m:r>
                                <m:rPr>
                                  <m:sty m:val="p"/>
                                </m:rPr>
                                <a:rPr lang="es-EC" sz="2000">
                                  <a:solidFill>
                                    <a:schemeClr val="tx1"/>
                                  </a:solidFill>
                                  <a:latin typeface="Cambria Math"/>
                                </a:rPr>
                                <m:t>CH</m:t>
                              </m:r>
                            </m:e>
                            <m:sub>
                              <m:r>
                                <a:rPr lang="es-EC" sz="2000">
                                  <a:solidFill>
                                    <a:schemeClr val="tx1"/>
                                  </a:solidFill>
                                  <a:latin typeface="Cambria Math"/>
                                </a:rPr>
                                <m:t>1,58</m:t>
                              </m:r>
                            </m:sub>
                          </m:sSub>
                          <m:sSub>
                            <m:sSubPr>
                              <m:ctrlPr>
                                <a:rPr lang="es-EC" sz="2000" i="1">
                                  <a:solidFill>
                                    <a:schemeClr val="tx1"/>
                                  </a:solidFill>
                                  <a:latin typeface="Cambria Math"/>
                                </a:rPr>
                              </m:ctrlPr>
                            </m:sSubPr>
                            <m:e>
                              <m:r>
                                <m:rPr>
                                  <m:sty m:val="p"/>
                                </m:rPr>
                                <a:rPr lang="es-EC" sz="2000">
                                  <a:solidFill>
                                    <a:schemeClr val="tx1"/>
                                  </a:solidFill>
                                  <a:latin typeface="Cambria Math"/>
                                </a:rPr>
                                <m:t>O</m:t>
                              </m:r>
                            </m:e>
                            <m:sub>
                              <m:r>
                                <a:rPr lang="es-EC" sz="2000">
                                  <a:solidFill>
                                    <a:schemeClr val="tx1"/>
                                  </a:solidFill>
                                  <a:latin typeface="Cambria Math"/>
                                </a:rPr>
                                <m:t>0,59</m:t>
                              </m:r>
                            </m:sub>
                          </m:sSub>
                        </m:num>
                        <m:den>
                          <m:r>
                            <a:rPr lang="es-EC" sz="2000">
                              <a:solidFill>
                                <a:schemeClr val="tx1"/>
                              </a:solidFill>
                              <a:latin typeface="Cambria Math"/>
                            </a:rPr>
                            <m:t>23 </m:t>
                          </m:r>
                          <m:r>
                            <m:rPr>
                              <m:sty m:val="p"/>
                            </m:rPr>
                            <a:rPr lang="es-EC" sz="2000">
                              <a:solidFill>
                                <a:schemeClr val="tx1"/>
                              </a:solidFill>
                              <a:latin typeface="Cambria Math"/>
                            </a:rPr>
                            <m:t>kg</m:t>
                          </m:r>
                          <m:r>
                            <a:rPr lang="es-EC" sz="2000">
                              <a:solidFill>
                                <a:schemeClr val="tx1"/>
                              </a:solidFill>
                              <a:latin typeface="Cambria Math"/>
                            </a:rPr>
                            <m:t> </m:t>
                          </m:r>
                          <m:sSub>
                            <m:sSubPr>
                              <m:ctrlPr>
                                <a:rPr lang="es-EC" sz="2000" i="1">
                                  <a:solidFill>
                                    <a:schemeClr val="tx1"/>
                                  </a:solidFill>
                                  <a:latin typeface="Cambria Math"/>
                                </a:rPr>
                              </m:ctrlPr>
                            </m:sSubPr>
                            <m:e>
                              <m:r>
                                <m:rPr>
                                  <m:sty m:val="p"/>
                                </m:rPr>
                                <a:rPr lang="es-EC" sz="2000">
                                  <a:solidFill>
                                    <a:schemeClr val="tx1"/>
                                  </a:solidFill>
                                  <a:latin typeface="Cambria Math"/>
                                </a:rPr>
                                <m:t>CH</m:t>
                              </m:r>
                            </m:e>
                            <m:sub>
                              <m:r>
                                <a:rPr lang="es-EC" sz="2000">
                                  <a:solidFill>
                                    <a:schemeClr val="tx1"/>
                                  </a:solidFill>
                                  <a:latin typeface="Cambria Math"/>
                                </a:rPr>
                                <m:t>1,58</m:t>
                              </m:r>
                            </m:sub>
                          </m:sSub>
                          <m:sSub>
                            <m:sSubPr>
                              <m:ctrlPr>
                                <a:rPr lang="es-EC" sz="2000" i="1">
                                  <a:solidFill>
                                    <a:schemeClr val="tx1"/>
                                  </a:solidFill>
                                  <a:latin typeface="Cambria Math"/>
                                </a:rPr>
                              </m:ctrlPr>
                            </m:sSubPr>
                            <m:e>
                              <m:r>
                                <m:rPr>
                                  <m:sty m:val="p"/>
                                </m:rPr>
                                <a:rPr lang="es-EC" sz="2000">
                                  <a:solidFill>
                                    <a:schemeClr val="tx1"/>
                                  </a:solidFill>
                                  <a:latin typeface="Cambria Math"/>
                                </a:rPr>
                                <m:t>O</m:t>
                              </m:r>
                            </m:e>
                            <m:sub>
                              <m:r>
                                <a:rPr lang="es-EC" sz="2000">
                                  <a:solidFill>
                                    <a:schemeClr val="tx1"/>
                                  </a:solidFill>
                                  <a:latin typeface="Cambria Math"/>
                                </a:rPr>
                                <m:t>0,59</m:t>
                              </m:r>
                            </m:sub>
                          </m:sSub>
                        </m:den>
                      </m:f>
                      <m:r>
                        <m:rPr>
                          <m:sty m:val="p"/>
                        </m:rPr>
                        <a:rPr lang="es-EC" sz="2000">
                          <a:solidFill>
                            <a:schemeClr val="tx1"/>
                          </a:solidFill>
                          <a:latin typeface="Cambria Math"/>
                        </a:rPr>
                        <m:t>x</m:t>
                      </m:r>
                      <m:f>
                        <m:fPr>
                          <m:ctrlPr>
                            <a:rPr lang="es-EC" sz="2000" i="1">
                              <a:solidFill>
                                <a:schemeClr val="tx1"/>
                              </a:solidFill>
                              <a:latin typeface="Cambria Math"/>
                            </a:rPr>
                          </m:ctrlPr>
                        </m:fPr>
                        <m:num>
                          <m:r>
                            <a:rPr lang="es-EC" sz="2000">
                              <a:solidFill>
                                <a:schemeClr val="tx1"/>
                              </a:solidFill>
                              <a:latin typeface="Cambria Math"/>
                            </a:rPr>
                            <m:t>1 </m:t>
                          </m:r>
                          <m:r>
                            <m:rPr>
                              <m:sty m:val="p"/>
                            </m:rPr>
                            <a:rPr lang="es-EC" sz="2000">
                              <a:solidFill>
                                <a:schemeClr val="tx1"/>
                              </a:solidFill>
                              <a:latin typeface="Cambria Math"/>
                            </a:rPr>
                            <m:t>kg</m:t>
                          </m:r>
                          <m:r>
                            <a:rPr lang="es-EC" sz="2000">
                              <a:solidFill>
                                <a:schemeClr val="tx1"/>
                              </a:solidFill>
                              <a:latin typeface="Cambria Math"/>
                            </a:rPr>
                            <m:t> </m:t>
                          </m:r>
                          <m:r>
                            <m:rPr>
                              <m:sty m:val="p"/>
                            </m:rPr>
                            <a:rPr lang="es-EC" sz="2000">
                              <a:solidFill>
                                <a:schemeClr val="tx1"/>
                              </a:solidFill>
                              <a:latin typeface="Cambria Math"/>
                            </a:rPr>
                            <m:t>mol</m:t>
                          </m:r>
                          <m:r>
                            <a:rPr lang="es-EC" sz="2000">
                              <a:solidFill>
                                <a:schemeClr val="tx1"/>
                              </a:solidFill>
                              <a:latin typeface="Cambria Math"/>
                            </a:rPr>
                            <m:t> </m:t>
                          </m:r>
                          <m:r>
                            <m:rPr>
                              <m:sty m:val="p"/>
                            </m:rPr>
                            <a:rPr lang="es-EC" sz="2000">
                              <a:solidFill>
                                <a:schemeClr val="tx1"/>
                              </a:solidFill>
                              <a:latin typeface="Cambria Math"/>
                            </a:rPr>
                            <m:t>C</m:t>
                          </m:r>
                        </m:num>
                        <m:den>
                          <m:r>
                            <a:rPr lang="es-EC" sz="2000">
                              <a:solidFill>
                                <a:schemeClr val="tx1"/>
                              </a:solidFill>
                              <a:latin typeface="Cambria Math"/>
                            </a:rPr>
                            <m:t>1 </m:t>
                          </m:r>
                          <m:r>
                            <m:rPr>
                              <m:sty m:val="p"/>
                            </m:rPr>
                            <a:rPr lang="es-EC" sz="2000">
                              <a:solidFill>
                                <a:schemeClr val="tx1"/>
                              </a:solidFill>
                              <a:latin typeface="Cambria Math"/>
                            </a:rPr>
                            <m:t>kmol</m:t>
                          </m:r>
                          <m:r>
                            <a:rPr lang="es-EC" sz="2000">
                              <a:solidFill>
                                <a:schemeClr val="tx1"/>
                              </a:solidFill>
                              <a:latin typeface="Cambria Math"/>
                            </a:rPr>
                            <m:t> </m:t>
                          </m:r>
                          <m:sSub>
                            <m:sSubPr>
                              <m:ctrlPr>
                                <a:rPr lang="es-EC" sz="2000" i="1">
                                  <a:solidFill>
                                    <a:schemeClr val="tx1"/>
                                  </a:solidFill>
                                  <a:latin typeface="Cambria Math"/>
                                </a:rPr>
                              </m:ctrlPr>
                            </m:sSubPr>
                            <m:e>
                              <m:r>
                                <m:rPr>
                                  <m:sty m:val="p"/>
                                </m:rPr>
                                <a:rPr lang="es-EC" sz="2000">
                                  <a:solidFill>
                                    <a:schemeClr val="tx1"/>
                                  </a:solidFill>
                                  <a:latin typeface="Cambria Math"/>
                                </a:rPr>
                                <m:t>CH</m:t>
                              </m:r>
                            </m:e>
                            <m:sub>
                              <m:r>
                                <a:rPr lang="es-EC" sz="2000">
                                  <a:solidFill>
                                    <a:schemeClr val="tx1"/>
                                  </a:solidFill>
                                  <a:latin typeface="Cambria Math"/>
                                </a:rPr>
                                <m:t>1,58</m:t>
                              </m:r>
                            </m:sub>
                          </m:sSub>
                          <m:sSub>
                            <m:sSubPr>
                              <m:ctrlPr>
                                <a:rPr lang="es-EC" sz="2000" i="1">
                                  <a:solidFill>
                                    <a:schemeClr val="tx1"/>
                                  </a:solidFill>
                                  <a:latin typeface="Cambria Math"/>
                                </a:rPr>
                              </m:ctrlPr>
                            </m:sSubPr>
                            <m:e>
                              <m:r>
                                <m:rPr>
                                  <m:sty m:val="p"/>
                                </m:rPr>
                                <a:rPr lang="es-EC" sz="2000">
                                  <a:solidFill>
                                    <a:schemeClr val="tx1"/>
                                  </a:solidFill>
                                  <a:latin typeface="Cambria Math"/>
                                </a:rPr>
                                <m:t>O</m:t>
                              </m:r>
                            </m:e>
                            <m:sub>
                              <m:r>
                                <a:rPr lang="es-EC" sz="2000">
                                  <a:solidFill>
                                    <a:schemeClr val="tx1"/>
                                  </a:solidFill>
                                  <a:latin typeface="Cambria Math"/>
                                </a:rPr>
                                <m:t>0,59</m:t>
                              </m:r>
                            </m:sub>
                          </m:sSub>
                        </m:den>
                      </m:f>
                    </m:oMath>
                  </m:oMathPara>
                </a14:m>
                <a:endParaRPr lang="es-EC" sz="2000" i="1"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sty m:val="p"/>
                        </m:rPr>
                        <a:rPr lang="es-EC" sz="2000">
                          <a:solidFill>
                            <a:schemeClr val="tx1"/>
                          </a:solidFill>
                          <a:latin typeface="Cambria Math"/>
                        </a:rPr>
                        <m:t>x</m:t>
                      </m:r>
                      <m:f>
                        <m:fPr>
                          <m:ctrlPr>
                            <a:rPr lang="es-EC" sz="2000" i="1">
                              <a:solidFill>
                                <a:schemeClr val="tx1"/>
                              </a:solidFill>
                              <a:latin typeface="Cambria Math"/>
                            </a:rPr>
                          </m:ctrlPr>
                        </m:fPr>
                        <m:num>
                          <m:r>
                            <a:rPr lang="es-EC" sz="2000">
                              <a:solidFill>
                                <a:schemeClr val="tx1"/>
                              </a:solidFill>
                              <a:latin typeface="Cambria Math"/>
                            </a:rPr>
                            <m:t>12 </m:t>
                          </m:r>
                          <m:r>
                            <m:rPr>
                              <m:sty m:val="p"/>
                            </m:rPr>
                            <a:rPr lang="es-EC" sz="2000">
                              <a:solidFill>
                                <a:schemeClr val="tx1"/>
                              </a:solidFill>
                              <a:latin typeface="Cambria Math"/>
                            </a:rPr>
                            <m:t>kg</m:t>
                          </m:r>
                          <m:r>
                            <a:rPr lang="es-EC" sz="2000">
                              <a:solidFill>
                                <a:schemeClr val="tx1"/>
                              </a:solidFill>
                              <a:latin typeface="Cambria Math"/>
                            </a:rPr>
                            <m:t> </m:t>
                          </m:r>
                          <m:r>
                            <m:rPr>
                              <m:sty m:val="p"/>
                            </m:rPr>
                            <a:rPr lang="es-EC" sz="2000">
                              <a:solidFill>
                                <a:schemeClr val="tx1"/>
                              </a:solidFill>
                              <a:latin typeface="Cambria Math"/>
                            </a:rPr>
                            <m:t>C</m:t>
                          </m:r>
                        </m:num>
                        <m:den>
                          <m:r>
                            <a:rPr lang="es-EC" sz="2000">
                              <a:solidFill>
                                <a:schemeClr val="tx1"/>
                              </a:solidFill>
                              <a:latin typeface="Cambria Math"/>
                            </a:rPr>
                            <m:t>1 </m:t>
                          </m:r>
                          <m:r>
                            <m:rPr>
                              <m:sty m:val="p"/>
                            </m:rPr>
                            <a:rPr lang="es-EC" sz="2000">
                              <a:solidFill>
                                <a:schemeClr val="tx1"/>
                              </a:solidFill>
                              <a:latin typeface="Cambria Math"/>
                            </a:rPr>
                            <m:t>kgmol</m:t>
                          </m:r>
                          <m:r>
                            <a:rPr lang="es-EC" sz="2000">
                              <a:solidFill>
                                <a:schemeClr val="tx1"/>
                              </a:solidFill>
                              <a:latin typeface="Cambria Math"/>
                            </a:rPr>
                            <m:t> </m:t>
                          </m:r>
                          <m:r>
                            <m:rPr>
                              <m:sty m:val="p"/>
                            </m:rPr>
                            <a:rPr lang="es-EC" sz="2000">
                              <a:solidFill>
                                <a:schemeClr val="tx1"/>
                              </a:solidFill>
                              <a:latin typeface="Cambria Math"/>
                            </a:rPr>
                            <m:t>C</m:t>
                          </m:r>
                        </m:den>
                      </m:f>
                      <m:r>
                        <a:rPr lang="es-EC" sz="2000">
                          <a:solidFill>
                            <a:schemeClr val="tx1"/>
                          </a:solidFill>
                          <a:latin typeface="Cambria Math"/>
                        </a:rPr>
                        <m:t>=15,59 </m:t>
                      </m:r>
                      <m:r>
                        <m:rPr>
                          <m:sty m:val="p"/>
                        </m:rPr>
                        <a:rPr lang="es-EC" sz="2000">
                          <a:solidFill>
                            <a:schemeClr val="tx1"/>
                          </a:solidFill>
                          <a:latin typeface="Cambria Math"/>
                        </a:rPr>
                        <m:t>kg</m:t>
                      </m:r>
                      <m:r>
                        <a:rPr lang="es-EC" sz="2000">
                          <a:solidFill>
                            <a:schemeClr val="tx1"/>
                          </a:solidFill>
                          <a:latin typeface="Cambria Math"/>
                        </a:rPr>
                        <m:t> </m:t>
                      </m:r>
                      <m:r>
                        <m:rPr>
                          <m:sty m:val="p"/>
                        </m:rPr>
                        <a:rPr lang="es-EC" sz="2000">
                          <a:solidFill>
                            <a:schemeClr val="tx1"/>
                          </a:solidFill>
                          <a:latin typeface="Cambria Math"/>
                        </a:rPr>
                        <m:t>C</m:t>
                      </m:r>
                      <m:r>
                        <a:rPr lang="es-EC" sz="2000">
                          <a:solidFill>
                            <a:schemeClr val="tx1"/>
                          </a:solidFill>
                          <a:latin typeface="Cambria Math"/>
                        </a:rPr>
                        <m:t> </m:t>
                      </m:r>
                    </m:oMath>
                  </m:oMathPara>
                </a14:m>
                <a:endParaRPr lang="es-EC" sz="2000" dirty="0">
                  <a:solidFill>
                    <a:schemeClr val="tx1"/>
                  </a:solidFill>
                </a:endParaRPr>
              </a:p>
              <a:p>
                <a:pPr marL="0" indent="0">
                  <a:buNone/>
                </a:pPr>
                <a:r>
                  <a:rPr lang="es-EC" sz="2000" b="1" i="1" dirty="0">
                    <a:solidFill>
                      <a:schemeClr val="tx1"/>
                    </a:solidFill>
                  </a:rPr>
                  <a:t>Carbón del papel</a:t>
                </a:r>
                <a:endParaRPr lang="es-EC" sz="20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C" sz="2000">
                          <a:solidFill>
                            <a:schemeClr val="tx1"/>
                          </a:solidFill>
                          <a:latin typeface="Cambria Math"/>
                        </a:rPr>
                        <m:t>11,42</m:t>
                      </m:r>
                      <m:f>
                        <m:fPr>
                          <m:ctrlPr>
                            <a:rPr lang="es-EC" sz="2000" i="1">
                              <a:solidFill>
                                <a:schemeClr val="tx1"/>
                              </a:solidFill>
                              <a:latin typeface="Cambria Math"/>
                            </a:rPr>
                          </m:ctrlPr>
                        </m:fPr>
                        <m:num>
                          <m:r>
                            <m:rPr>
                              <m:sty m:val="p"/>
                            </m:rPr>
                            <a:rPr lang="es-EC" sz="2000">
                              <a:solidFill>
                                <a:schemeClr val="tx1"/>
                              </a:solidFill>
                              <a:latin typeface="Cambria Math"/>
                            </a:rPr>
                            <m:t>kg</m:t>
                          </m:r>
                          <m:r>
                            <a:rPr lang="es-EC" sz="2000">
                              <a:solidFill>
                                <a:schemeClr val="tx1"/>
                              </a:solidFill>
                              <a:latin typeface="Cambria Math"/>
                            </a:rPr>
                            <m:t> </m:t>
                          </m:r>
                          <m:r>
                            <m:rPr>
                              <m:sty m:val="p"/>
                            </m:rPr>
                            <a:rPr lang="es-EC" sz="2000">
                              <a:solidFill>
                                <a:schemeClr val="tx1"/>
                              </a:solidFill>
                              <a:latin typeface="Cambria Math"/>
                            </a:rPr>
                            <m:t>C</m:t>
                          </m:r>
                          <m:sSub>
                            <m:sSubPr>
                              <m:ctrlPr>
                                <a:rPr lang="es-EC" sz="2000" i="1">
                                  <a:solidFill>
                                    <a:schemeClr val="tx1"/>
                                  </a:solidFill>
                                  <a:latin typeface="Cambria Math"/>
                                </a:rPr>
                              </m:ctrlPr>
                            </m:sSubPr>
                            <m:e>
                              <m:r>
                                <m:rPr>
                                  <m:sty m:val="p"/>
                                </m:rPr>
                                <a:rPr lang="es-EC" sz="2000">
                                  <a:solidFill>
                                    <a:schemeClr val="tx1"/>
                                  </a:solidFill>
                                  <a:latin typeface="Cambria Math"/>
                                </a:rPr>
                                <m:t>H</m:t>
                              </m:r>
                            </m:e>
                            <m:sub>
                              <m:r>
                                <a:rPr lang="es-EC" sz="2000">
                                  <a:solidFill>
                                    <a:schemeClr val="tx1"/>
                                  </a:solidFill>
                                  <a:latin typeface="Cambria Math"/>
                                </a:rPr>
                                <m:t>1,59</m:t>
                              </m:r>
                            </m:sub>
                          </m:sSub>
                          <m:sSub>
                            <m:sSubPr>
                              <m:ctrlPr>
                                <a:rPr lang="es-EC" sz="2000" i="1">
                                  <a:solidFill>
                                    <a:schemeClr val="tx1"/>
                                  </a:solidFill>
                                  <a:latin typeface="Cambria Math"/>
                                </a:rPr>
                              </m:ctrlPr>
                            </m:sSubPr>
                            <m:e>
                              <m:r>
                                <m:rPr>
                                  <m:sty m:val="p"/>
                                </m:rPr>
                                <a:rPr lang="es-EC" sz="2000">
                                  <a:solidFill>
                                    <a:schemeClr val="tx1"/>
                                  </a:solidFill>
                                  <a:latin typeface="Cambria Math"/>
                                </a:rPr>
                                <m:t>O</m:t>
                              </m:r>
                            </m:e>
                            <m:sub>
                              <m:r>
                                <a:rPr lang="es-EC" sz="2000">
                                  <a:solidFill>
                                    <a:schemeClr val="tx1"/>
                                  </a:solidFill>
                                  <a:latin typeface="Cambria Math"/>
                                </a:rPr>
                                <m:t>0,76</m:t>
                              </m:r>
                            </m:sub>
                          </m:sSub>
                        </m:num>
                        <m:den>
                          <m:r>
                            <m:rPr>
                              <m:sty m:val="p"/>
                            </m:rPr>
                            <a:rPr lang="es-EC" sz="2000">
                              <a:solidFill>
                                <a:schemeClr val="tx1"/>
                              </a:solidFill>
                              <a:latin typeface="Cambria Math"/>
                            </a:rPr>
                            <m:t>h</m:t>
                          </m:r>
                        </m:den>
                      </m:f>
                      <m:r>
                        <m:rPr>
                          <m:sty m:val="p"/>
                        </m:rPr>
                        <a:rPr lang="es-EC" sz="2000">
                          <a:solidFill>
                            <a:schemeClr val="tx1"/>
                          </a:solidFill>
                          <a:latin typeface="Cambria Math"/>
                        </a:rPr>
                        <m:t>x</m:t>
                      </m:r>
                      <m:f>
                        <m:fPr>
                          <m:ctrlPr>
                            <a:rPr lang="es-EC" sz="2000" i="1">
                              <a:solidFill>
                                <a:schemeClr val="tx1"/>
                              </a:solidFill>
                              <a:latin typeface="Cambria Math"/>
                            </a:rPr>
                          </m:ctrlPr>
                        </m:fPr>
                        <m:num>
                          <m:r>
                            <a:rPr lang="es-EC" sz="2000">
                              <a:solidFill>
                                <a:schemeClr val="tx1"/>
                              </a:solidFill>
                              <a:latin typeface="Cambria Math"/>
                            </a:rPr>
                            <m:t>1 </m:t>
                          </m:r>
                          <m:r>
                            <m:rPr>
                              <m:sty m:val="p"/>
                            </m:rPr>
                            <a:rPr lang="es-EC" sz="2000">
                              <a:solidFill>
                                <a:schemeClr val="tx1"/>
                              </a:solidFill>
                              <a:latin typeface="Cambria Math"/>
                            </a:rPr>
                            <m:t>kmol</m:t>
                          </m:r>
                          <m:r>
                            <a:rPr lang="es-EC" sz="2000">
                              <a:solidFill>
                                <a:schemeClr val="tx1"/>
                              </a:solidFill>
                              <a:latin typeface="Cambria Math"/>
                            </a:rPr>
                            <m:t> </m:t>
                          </m:r>
                          <m:r>
                            <m:rPr>
                              <m:sty m:val="p"/>
                            </m:rPr>
                            <a:rPr lang="es-EC" sz="2000">
                              <a:solidFill>
                                <a:schemeClr val="tx1"/>
                              </a:solidFill>
                              <a:latin typeface="Cambria Math"/>
                            </a:rPr>
                            <m:t>C</m:t>
                          </m:r>
                          <m:sSub>
                            <m:sSubPr>
                              <m:ctrlPr>
                                <a:rPr lang="es-EC" sz="2000" i="1">
                                  <a:solidFill>
                                    <a:schemeClr val="tx1"/>
                                  </a:solidFill>
                                  <a:latin typeface="Cambria Math"/>
                                </a:rPr>
                              </m:ctrlPr>
                            </m:sSubPr>
                            <m:e>
                              <m:r>
                                <m:rPr>
                                  <m:sty m:val="p"/>
                                </m:rPr>
                                <a:rPr lang="es-EC" sz="2000">
                                  <a:solidFill>
                                    <a:schemeClr val="tx1"/>
                                  </a:solidFill>
                                  <a:latin typeface="Cambria Math"/>
                                </a:rPr>
                                <m:t>H</m:t>
                              </m:r>
                            </m:e>
                            <m:sub>
                              <m:r>
                                <a:rPr lang="es-EC" sz="2000">
                                  <a:solidFill>
                                    <a:schemeClr val="tx1"/>
                                  </a:solidFill>
                                  <a:latin typeface="Cambria Math"/>
                                </a:rPr>
                                <m:t>1,59</m:t>
                              </m:r>
                            </m:sub>
                          </m:sSub>
                          <m:sSub>
                            <m:sSubPr>
                              <m:ctrlPr>
                                <a:rPr lang="es-EC" sz="2000" i="1">
                                  <a:solidFill>
                                    <a:schemeClr val="tx1"/>
                                  </a:solidFill>
                                  <a:latin typeface="Cambria Math"/>
                                </a:rPr>
                              </m:ctrlPr>
                            </m:sSubPr>
                            <m:e>
                              <m:r>
                                <m:rPr>
                                  <m:sty m:val="p"/>
                                </m:rPr>
                                <a:rPr lang="es-EC" sz="2000">
                                  <a:solidFill>
                                    <a:schemeClr val="tx1"/>
                                  </a:solidFill>
                                  <a:latin typeface="Cambria Math"/>
                                </a:rPr>
                                <m:t>O</m:t>
                              </m:r>
                            </m:e>
                            <m:sub>
                              <m:r>
                                <a:rPr lang="es-EC" sz="2000">
                                  <a:solidFill>
                                    <a:schemeClr val="tx1"/>
                                  </a:solidFill>
                                  <a:latin typeface="Cambria Math"/>
                                </a:rPr>
                                <m:t>0,76</m:t>
                              </m:r>
                            </m:sub>
                          </m:sSub>
                        </m:num>
                        <m:den>
                          <m:r>
                            <a:rPr lang="es-EC" sz="2000">
                              <a:solidFill>
                                <a:schemeClr val="tx1"/>
                              </a:solidFill>
                              <a:latin typeface="Cambria Math"/>
                            </a:rPr>
                            <m:t>25,74 </m:t>
                          </m:r>
                          <m:r>
                            <m:rPr>
                              <m:sty m:val="p"/>
                            </m:rPr>
                            <a:rPr lang="es-EC" sz="2000">
                              <a:solidFill>
                                <a:schemeClr val="tx1"/>
                              </a:solidFill>
                              <a:latin typeface="Cambria Math"/>
                            </a:rPr>
                            <m:t>kg</m:t>
                          </m:r>
                          <m:r>
                            <a:rPr lang="es-EC" sz="2000">
                              <a:solidFill>
                                <a:schemeClr val="tx1"/>
                              </a:solidFill>
                              <a:latin typeface="Cambria Math"/>
                            </a:rPr>
                            <m:t> </m:t>
                          </m:r>
                          <m:r>
                            <m:rPr>
                              <m:sty m:val="p"/>
                            </m:rPr>
                            <a:rPr lang="es-EC" sz="2000">
                              <a:solidFill>
                                <a:schemeClr val="tx1"/>
                              </a:solidFill>
                              <a:latin typeface="Cambria Math"/>
                            </a:rPr>
                            <m:t>C</m:t>
                          </m:r>
                          <m:sSub>
                            <m:sSubPr>
                              <m:ctrlPr>
                                <a:rPr lang="es-EC" sz="2000" i="1">
                                  <a:solidFill>
                                    <a:schemeClr val="tx1"/>
                                  </a:solidFill>
                                  <a:latin typeface="Cambria Math"/>
                                </a:rPr>
                              </m:ctrlPr>
                            </m:sSubPr>
                            <m:e>
                              <m:r>
                                <m:rPr>
                                  <m:sty m:val="p"/>
                                </m:rPr>
                                <a:rPr lang="es-EC" sz="2000">
                                  <a:solidFill>
                                    <a:schemeClr val="tx1"/>
                                  </a:solidFill>
                                  <a:latin typeface="Cambria Math"/>
                                </a:rPr>
                                <m:t>H</m:t>
                              </m:r>
                            </m:e>
                            <m:sub>
                              <m:r>
                                <a:rPr lang="es-EC" sz="2000">
                                  <a:solidFill>
                                    <a:schemeClr val="tx1"/>
                                  </a:solidFill>
                                  <a:latin typeface="Cambria Math"/>
                                </a:rPr>
                                <m:t>1,59</m:t>
                              </m:r>
                            </m:sub>
                          </m:sSub>
                          <m:sSub>
                            <m:sSubPr>
                              <m:ctrlPr>
                                <a:rPr lang="es-EC" sz="2000" i="1">
                                  <a:solidFill>
                                    <a:schemeClr val="tx1"/>
                                  </a:solidFill>
                                  <a:latin typeface="Cambria Math"/>
                                </a:rPr>
                              </m:ctrlPr>
                            </m:sSubPr>
                            <m:e>
                              <m:r>
                                <m:rPr>
                                  <m:sty m:val="p"/>
                                </m:rPr>
                                <a:rPr lang="es-EC" sz="2000">
                                  <a:solidFill>
                                    <a:schemeClr val="tx1"/>
                                  </a:solidFill>
                                  <a:latin typeface="Cambria Math"/>
                                </a:rPr>
                                <m:t>O</m:t>
                              </m:r>
                            </m:e>
                            <m:sub>
                              <m:r>
                                <a:rPr lang="es-EC" sz="2000">
                                  <a:solidFill>
                                    <a:schemeClr val="tx1"/>
                                  </a:solidFill>
                                  <a:latin typeface="Cambria Math"/>
                                </a:rPr>
                                <m:t>0,76</m:t>
                              </m:r>
                            </m:sub>
                          </m:sSub>
                        </m:den>
                      </m:f>
                      <m:r>
                        <m:rPr>
                          <m:sty m:val="p"/>
                        </m:rPr>
                        <a:rPr lang="es-EC" sz="2000">
                          <a:solidFill>
                            <a:schemeClr val="tx1"/>
                          </a:solidFill>
                          <a:latin typeface="Cambria Math"/>
                        </a:rPr>
                        <m:t>x</m:t>
                      </m:r>
                      <m:f>
                        <m:fPr>
                          <m:ctrlPr>
                            <a:rPr lang="es-EC" sz="2000" i="1">
                              <a:solidFill>
                                <a:schemeClr val="tx1"/>
                              </a:solidFill>
                              <a:latin typeface="Cambria Math"/>
                            </a:rPr>
                          </m:ctrlPr>
                        </m:fPr>
                        <m:num>
                          <m:r>
                            <a:rPr lang="es-EC" sz="2000">
                              <a:solidFill>
                                <a:schemeClr val="tx1"/>
                              </a:solidFill>
                              <a:latin typeface="Cambria Math"/>
                            </a:rPr>
                            <m:t>1 </m:t>
                          </m:r>
                          <m:r>
                            <m:rPr>
                              <m:sty m:val="p"/>
                            </m:rPr>
                            <a:rPr lang="es-EC" sz="2000">
                              <a:solidFill>
                                <a:schemeClr val="tx1"/>
                              </a:solidFill>
                              <a:latin typeface="Cambria Math"/>
                            </a:rPr>
                            <m:t>kg</m:t>
                          </m:r>
                          <m:r>
                            <a:rPr lang="es-EC" sz="2000">
                              <a:solidFill>
                                <a:schemeClr val="tx1"/>
                              </a:solidFill>
                              <a:latin typeface="Cambria Math"/>
                            </a:rPr>
                            <m:t> </m:t>
                          </m:r>
                          <m:r>
                            <m:rPr>
                              <m:sty m:val="p"/>
                            </m:rPr>
                            <a:rPr lang="es-EC" sz="2000">
                              <a:solidFill>
                                <a:schemeClr val="tx1"/>
                              </a:solidFill>
                              <a:latin typeface="Cambria Math"/>
                            </a:rPr>
                            <m:t>mol</m:t>
                          </m:r>
                          <m:r>
                            <a:rPr lang="es-EC" sz="2000">
                              <a:solidFill>
                                <a:schemeClr val="tx1"/>
                              </a:solidFill>
                              <a:latin typeface="Cambria Math"/>
                            </a:rPr>
                            <m:t> </m:t>
                          </m:r>
                          <m:r>
                            <m:rPr>
                              <m:sty m:val="p"/>
                            </m:rPr>
                            <a:rPr lang="es-EC" sz="2000">
                              <a:solidFill>
                                <a:schemeClr val="tx1"/>
                              </a:solidFill>
                              <a:latin typeface="Cambria Math"/>
                            </a:rPr>
                            <m:t>C</m:t>
                          </m:r>
                        </m:num>
                        <m:den>
                          <m:r>
                            <a:rPr lang="es-EC" sz="2000">
                              <a:solidFill>
                                <a:schemeClr val="tx1"/>
                              </a:solidFill>
                              <a:latin typeface="Cambria Math"/>
                            </a:rPr>
                            <m:t>1 </m:t>
                          </m:r>
                          <m:r>
                            <m:rPr>
                              <m:sty m:val="p"/>
                            </m:rPr>
                            <a:rPr lang="es-EC" sz="2000">
                              <a:solidFill>
                                <a:schemeClr val="tx1"/>
                              </a:solidFill>
                              <a:latin typeface="Cambria Math"/>
                            </a:rPr>
                            <m:t>kmol</m:t>
                          </m:r>
                          <m:r>
                            <a:rPr lang="es-EC" sz="2000">
                              <a:solidFill>
                                <a:schemeClr val="tx1"/>
                              </a:solidFill>
                              <a:latin typeface="Cambria Math"/>
                            </a:rPr>
                            <m:t> </m:t>
                          </m:r>
                          <m:r>
                            <m:rPr>
                              <m:sty m:val="p"/>
                            </m:rPr>
                            <a:rPr lang="es-EC" sz="2000">
                              <a:solidFill>
                                <a:schemeClr val="tx1"/>
                              </a:solidFill>
                              <a:latin typeface="Cambria Math"/>
                            </a:rPr>
                            <m:t>C</m:t>
                          </m:r>
                          <m:sSub>
                            <m:sSubPr>
                              <m:ctrlPr>
                                <a:rPr lang="es-EC" sz="2000" i="1">
                                  <a:solidFill>
                                    <a:schemeClr val="tx1"/>
                                  </a:solidFill>
                                  <a:latin typeface="Cambria Math"/>
                                </a:rPr>
                              </m:ctrlPr>
                            </m:sSubPr>
                            <m:e>
                              <m:r>
                                <m:rPr>
                                  <m:sty m:val="p"/>
                                </m:rPr>
                                <a:rPr lang="es-EC" sz="2000">
                                  <a:solidFill>
                                    <a:schemeClr val="tx1"/>
                                  </a:solidFill>
                                  <a:latin typeface="Cambria Math"/>
                                </a:rPr>
                                <m:t>H</m:t>
                              </m:r>
                            </m:e>
                            <m:sub>
                              <m:r>
                                <a:rPr lang="es-EC" sz="2000">
                                  <a:solidFill>
                                    <a:schemeClr val="tx1"/>
                                  </a:solidFill>
                                  <a:latin typeface="Cambria Math"/>
                                </a:rPr>
                                <m:t>1,59</m:t>
                              </m:r>
                            </m:sub>
                          </m:sSub>
                          <m:sSub>
                            <m:sSubPr>
                              <m:ctrlPr>
                                <a:rPr lang="es-EC" sz="2000" i="1">
                                  <a:solidFill>
                                    <a:schemeClr val="tx1"/>
                                  </a:solidFill>
                                  <a:latin typeface="Cambria Math"/>
                                </a:rPr>
                              </m:ctrlPr>
                            </m:sSubPr>
                            <m:e>
                              <m:r>
                                <m:rPr>
                                  <m:sty m:val="p"/>
                                </m:rPr>
                                <a:rPr lang="es-EC" sz="2000">
                                  <a:solidFill>
                                    <a:schemeClr val="tx1"/>
                                  </a:solidFill>
                                  <a:latin typeface="Cambria Math"/>
                                </a:rPr>
                                <m:t>O</m:t>
                              </m:r>
                            </m:e>
                            <m:sub>
                              <m:r>
                                <a:rPr lang="es-EC" sz="2000">
                                  <a:solidFill>
                                    <a:schemeClr val="tx1"/>
                                  </a:solidFill>
                                  <a:latin typeface="Cambria Math"/>
                                </a:rPr>
                                <m:t>0,76</m:t>
                              </m:r>
                            </m:sub>
                          </m:sSub>
                        </m:den>
                      </m:f>
                    </m:oMath>
                  </m:oMathPara>
                </a14:m>
                <a:endParaRPr lang="es-EC" sz="2000" i="1"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sty m:val="p"/>
                        </m:rPr>
                        <a:rPr lang="es-EC" sz="2000">
                          <a:solidFill>
                            <a:schemeClr val="tx1"/>
                          </a:solidFill>
                          <a:latin typeface="Cambria Math"/>
                        </a:rPr>
                        <m:t>x</m:t>
                      </m:r>
                      <m:f>
                        <m:fPr>
                          <m:ctrlPr>
                            <a:rPr lang="es-EC" sz="2000" i="1">
                              <a:solidFill>
                                <a:schemeClr val="tx1"/>
                              </a:solidFill>
                              <a:latin typeface="Cambria Math"/>
                            </a:rPr>
                          </m:ctrlPr>
                        </m:fPr>
                        <m:num>
                          <m:r>
                            <a:rPr lang="es-EC" sz="2000">
                              <a:solidFill>
                                <a:schemeClr val="tx1"/>
                              </a:solidFill>
                              <a:latin typeface="Cambria Math"/>
                            </a:rPr>
                            <m:t>12 </m:t>
                          </m:r>
                          <m:r>
                            <m:rPr>
                              <m:sty m:val="p"/>
                            </m:rPr>
                            <a:rPr lang="es-EC" sz="2000">
                              <a:solidFill>
                                <a:schemeClr val="tx1"/>
                              </a:solidFill>
                              <a:latin typeface="Cambria Math"/>
                            </a:rPr>
                            <m:t>kg</m:t>
                          </m:r>
                          <m:r>
                            <a:rPr lang="es-EC" sz="2000">
                              <a:solidFill>
                                <a:schemeClr val="tx1"/>
                              </a:solidFill>
                              <a:latin typeface="Cambria Math"/>
                            </a:rPr>
                            <m:t> </m:t>
                          </m:r>
                          <m:r>
                            <m:rPr>
                              <m:sty m:val="p"/>
                            </m:rPr>
                            <a:rPr lang="es-EC" sz="2000">
                              <a:solidFill>
                                <a:schemeClr val="tx1"/>
                              </a:solidFill>
                              <a:latin typeface="Cambria Math"/>
                            </a:rPr>
                            <m:t>C</m:t>
                          </m:r>
                        </m:num>
                        <m:den>
                          <m:r>
                            <a:rPr lang="es-EC" sz="2000">
                              <a:solidFill>
                                <a:schemeClr val="tx1"/>
                              </a:solidFill>
                              <a:latin typeface="Cambria Math"/>
                            </a:rPr>
                            <m:t>1 </m:t>
                          </m:r>
                          <m:r>
                            <m:rPr>
                              <m:sty m:val="p"/>
                            </m:rPr>
                            <a:rPr lang="es-EC" sz="2000">
                              <a:solidFill>
                                <a:schemeClr val="tx1"/>
                              </a:solidFill>
                              <a:latin typeface="Cambria Math"/>
                            </a:rPr>
                            <m:t>kgmol</m:t>
                          </m:r>
                          <m:r>
                            <a:rPr lang="es-EC" sz="2000">
                              <a:solidFill>
                                <a:schemeClr val="tx1"/>
                              </a:solidFill>
                              <a:latin typeface="Cambria Math"/>
                            </a:rPr>
                            <m:t> </m:t>
                          </m:r>
                          <m:r>
                            <m:rPr>
                              <m:sty m:val="p"/>
                            </m:rPr>
                            <a:rPr lang="es-EC" sz="2000">
                              <a:solidFill>
                                <a:schemeClr val="tx1"/>
                              </a:solidFill>
                              <a:latin typeface="Cambria Math"/>
                            </a:rPr>
                            <m:t>C</m:t>
                          </m:r>
                        </m:den>
                      </m:f>
                      <m:r>
                        <a:rPr lang="es-EC" sz="2000">
                          <a:solidFill>
                            <a:schemeClr val="tx1"/>
                          </a:solidFill>
                          <a:latin typeface="Cambria Math"/>
                        </a:rPr>
                        <m:t>=5,32 </m:t>
                      </m:r>
                      <m:r>
                        <m:rPr>
                          <m:sty m:val="p"/>
                        </m:rPr>
                        <a:rPr lang="es-EC" sz="2000">
                          <a:solidFill>
                            <a:schemeClr val="tx1"/>
                          </a:solidFill>
                          <a:latin typeface="Cambria Math"/>
                        </a:rPr>
                        <m:t>kg</m:t>
                      </m:r>
                      <m:r>
                        <a:rPr lang="es-EC" sz="2000">
                          <a:solidFill>
                            <a:schemeClr val="tx1"/>
                          </a:solidFill>
                          <a:latin typeface="Cambria Math"/>
                        </a:rPr>
                        <m:t> </m:t>
                      </m:r>
                      <m:r>
                        <m:rPr>
                          <m:sty m:val="p"/>
                        </m:rPr>
                        <a:rPr lang="es-EC" sz="2000">
                          <a:solidFill>
                            <a:schemeClr val="tx1"/>
                          </a:solidFill>
                          <a:latin typeface="Cambria Math"/>
                        </a:rPr>
                        <m:t>C</m:t>
                      </m:r>
                    </m:oMath>
                  </m:oMathPara>
                </a14:m>
                <a:endParaRPr lang="es-EC" sz="2000" dirty="0">
                  <a:solidFill>
                    <a:schemeClr val="tx1"/>
                  </a:solidFill>
                </a:endParaRPr>
              </a:p>
              <a:p>
                <a:pPr marL="0" indent="0">
                  <a:buNone/>
                </a:pPr>
                <a:r>
                  <a:rPr lang="es-EC" sz="2000" b="1" i="1" dirty="0">
                    <a:solidFill>
                      <a:schemeClr val="tx1"/>
                    </a:solidFill>
                  </a:rPr>
                  <a:t>Carbón del plástico</a:t>
                </a:r>
                <a:endParaRPr lang="es-EC" sz="20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C" sz="2000">
                          <a:solidFill>
                            <a:schemeClr val="tx1"/>
                          </a:solidFill>
                          <a:latin typeface="Cambria Math"/>
                        </a:rPr>
                        <m:t>4,84</m:t>
                      </m:r>
                      <m:f>
                        <m:fPr>
                          <m:ctrlPr>
                            <a:rPr lang="es-EC" sz="2000" i="1">
                              <a:solidFill>
                                <a:schemeClr val="tx1"/>
                              </a:solidFill>
                              <a:latin typeface="Cambria Math"/>
                            </a:rPr>
                          </m:ctrlPr>
                        </m:fPr>
                        <m:num>
                          <m:r>
                            <m:rPr>
                              <m:sty m:val="p"/>
                            </m:rPr>
                            <a:rPr lang="es-EC" sz="2000">
                              <a:solidFill>
                                <a:schemeClr val="tx1"/>
                              </a:solidFill>
                              <a:latin typeface="Cambria Math"/>
                            </a:rPr>
                            <m:t>kg</m:t>
                          </m:r>
                          <m:r>
                            <a:rPr lang="es-EC" sz="2000">
                              <a:solidFill>
                                <a:schemeClr val="tx1"/>
                              </a:solidFill>
                              <a:latin typeface="Cambria Math"/>
                            </a:rPr>
                            <m:t> </m:t>
                          </m:r>
                          <m:r>
                            <m:rPr>
                              <m:sty m:val="p"/>
                            </m:rPr>
                            <a:rPr lang="es-EC" sz="2000">
                              <a:solidFill>
                                <a:schemeClr val="tx1"/>
                              </a:solidFill>
                              <a:latin typeface="Cambria Math"/>
                            </a:rPr>
                            <m:t>C</m:t>
                          </m:r>
                          <m:sSub>
                            <m:sSubPr>
                              <m:ctrlPr>
                                <a:rPr lang="es-EC" sz="2000" i="1">
                                  <a:solidFill>
                                    <a:schemeClr val="tx1"/>
                                  </a:solidFill>
                                  <a:latin typeface="Cambria Math"/>
                                </a:rPr>
                              </m:ctrlPr>
                            </m:sSubPr>
                            <m:e>
                              <m:r>
                                <m:rPr>
                                  <m:sty m:val="p"/>
                                </m:rPr>
                                <a:rPr lang="es-EC" sz="2000">
                                  <a:solidFill>
                                    <a:schemeClr val="tx1"/>
                                  </a:solidFill>
                                  <a:latin typeface="Cambria Math"/>
                                </a:rPr>
                                <m:t>H</m:t>
                              </m:r>
                            </m:e>
                            <m:sub>
                              <m:r>
                                <a:rPr lang="es-EC" sz="2000">
                                  <a:solidFill>
                                    <a:schemeClr val="tx1"/>
                                  </a:solidFill>
                                  <a:latin typeface="Cambria Math"/>
                                </a:rPr>
                                <m:t>1,49</m:t>
                              </m:r>
                            </m:sub>
                          </m:sSub>
                          <m:sSub>
                            <m:sSubPr>
                              <m:ctrlPr>
                                <a:rPr lang="es-EC" sz="2000" i="1">
                                  <a:solidFill>
                                    <a:schemeClr val="tx1"/>
                                  </a:solidFill>
                                  <a:latin typeface="Cambria Math"/>
                                </a:rPr>
                              </m:ctrlPr>
                            </m:sSubPr>
                            <m:e>
                              <m:r>
                                <m:rPr>
                                  <m:sty m:val="p"/>
                                </m:rPr>
                                <a:rPr lang="es-EC" sz="2000">
                                  <a:solidFill>
                                    <a:schemeClr val="tx1"/>
                                  </a:solidFill>
                                  <a:latin typeface="Cambria Math"/>
                                </a:rPr>
                                <m:t>O</m:t>
                              </m:r>
                            </m:e>
                            <m:sub>
                              <m:r>
                                <a:rPr lang="es-EC" sz="2000">
                                  <a:solidFill>
                                    <a:schemeClr val="tx1"/>
                                  </a:solidFill>
                                  <a:latin typeface="Cambria Math"/>
                                </a:rPr>
                                <m:t>0,28</m:t>
                              </m:r>
                            </m:sub>
                          </m:sSub>
                        </m:num>
                        <m:den>
                          <m:r>
                            <m:rPr>
                              <m:sty m:val="p"/>
                            </m:rPr>
                            <a:rPr lang="es-EC" sz="2000">
                              <a:solidFill>
                                <a:schemeClr val="tx1"/>
                              </a:solidFill>
                              <a:latin typeface="Cambria Math"/>
                            </a:rPr>
                            <m:t>h</m:t>
                          </m:r>
                        </m:den>
                      </m:f>
                      <m:r>
                        <m:rPr>
                          <m:sty m:val="p"/>
                        </m:rPr>
                        <a:rPr lang="es-EC" sz="2000">
                          <a:solidFill>
                            <a:schemeClr val="tx1"/>
                          </a:solidFill>
                          <a:latin typeface="Cambria Math"/>
                        </a:rPr>
                        <m:t>x</m:t>
                      </m:r>
                      <m:f>
                        <m:fPr>
                          <m:ctrlPr>
                            <a:rPr lang="es-EC" sz="2000" i="1">
                              <a:solidFill>
                                <a:schemeClr val="tx1"/>
                              </a:solidFill>
                              <a:latin typeface="Cambria Math"/>
                            </a:rPr>
                          </m:ctrlPr>
                        </m:fPr>
                        <m:num>
                          <m:r>
                            <a:rPr lang="es-EC" sz="2000">
                              <a:solidFill>
                                <a:schemeClr val="tx1"/>
                              </a:solidFill>
                              <a:latin typeface="Cambria Math"/>
                            </a:rPr>
                            <m:t>1 </m:t>
                          </m:r>
                          <m:r>
                            <m:rPr>
                              <m:sty m:val="p"/>
                            </m:rPr>
                            <a:rPr lang="es-EC" sz="2000">
                              <a:solidFill>
                                <a:schemeClr val="tx1"/>
                              </a:solidFill>
                              <a:latin typeface="Cambria Math"/>
                            </a:rPr>
                            <m:t>kmol</m:t>
                          </m:r>
                          <m:r>
                            <a:rPr lang="es-EC" sz="2000">
                              <a:solidFill>
                                <a:schemeClr val="tx1"/>
                              </a:solidFill>
                              <a:latin typeface="Cambria Math"/>
                            </a:rPr>
                            <m:t> </m:t>
                          </m:r>
                          <m:r>
                            <m:rPr>
                              <m:sty m:val="p"/>
                            </m:rPr>
                            <a:rPr lang="es-EC" sz="2000">
                              <a:solidFill>
                                <a:schemeClr val="tx1"/>
                              </a:solidFill>
                              <a:latin typeface="Cambria Math"/>
                            </a:rPr>
                            <m:t>C</m:t>
                          </m:r>
                          <m:sSub>
                            <m:sSubPr>
                              <m:ctrlPr>
                                <a:rPr lang="es-EC" sz="2000" i="1">
                                  <a:solidFill>
                                    <a:schemeClr val="tx1"/>
                                  </a:solidFill>
                                  <a:latin typeface="Cambria Math"/>
                                </a:rPr>
                              </m:ctrlPr>
                            </m:sSubPr>
                            <m:e>
                              <m:r>
                                <m:rPr>
                                  <m:sty m:val="p"/>
                                </m:rPr>
                                <a:rPr lang="es-EC" sz="2000">
                                  <a:solidFill>
                                    <a:schemeClr val="tx1"/>
                                  </a:solidFill>
                                  <a:latin typeface="Cambria Math"/>
                                </a:rPr>
                                <m:t>H</m:t>
                              </m:r>
                            </m:e>
                            <m:sub>
                              <m:r>
                                <a:rPr lang="es-EC" sz="2000">
                                  <a:solidFill>
                                    <a:schemeClr val="tx1"/>
                                  </a:solidFill>
                                  <a:latin typeface="Cambria Math"/>
                                </a:rPr>
                                <m:t>1,49</m:t>
                              </m:r>
                            </m:sub>
                          </m:sSub>
                          <m:sSub>
                            <m:sSubPr>
                              <m:ctrlPr>
                                <a:rPr lang="es-EC" sz="2000" i="1">
                                  <a:solidFill>
                                    <a:schemeClr val="tx1"/>
                                  </a:solidFill>
                                  <a:latin typeface="Cambria Math"/>
                                </a:rPr>
                              </m:ctrlPr>
                            </m:sSubPr>
                            <m:e>
                              <m:r>
                                <m:rPr>
                                  <m:sty m:val="p"/>
                                </m:rPr>
                                <a:rPr lang="es-EC" sz="2000">
                                  <a:solidFill>
                                    <a:schemeClr val="tx1"/>
                                  </a:solidFill>
                                  <a:latin typeface="Cambria Math"/>
                                </a:rPr>
                                <m:t>O</m:t>
                              </m:r>
                            </m:e>
                            <m:sub>
                              <m:r>
                                <a:rPr lang="es-EC" sz="2000">
                                  <a:solidFill>
                                    <a:schemeClr val="tx1"/>
                                  </a:solidFill>
                                  <a:latin typeface="Cambria Math"/>
                                </a:rPr>
                                <m:t>0,28</m:t>
                              </m:r>
                            </m:sub>
                          </m:sSub>
                        </m:num>
                        <m:den>
                          <m:r>
                            <a:rPr lang="es-EC" sz="2000">
                              <a:solidFill>
                                <a:schemeClr val="tx1"/>
                              </a:solidFill>
                              <a:latin typeface="Cambria Math"/>
                            </a:rPr>
                            <m:t>18 </m:t>
                          </m:r>
                          <m:r>
                            <m:rPr>
                              <m:sty m:val="p"/>
                            </m:rPr>
                            <a:rPr lang="es-EC" sz="2000">
                              <a:solidFill>
                                <a:schemeClr val="tx1"/>
                              </a:solidFill>
                              <a:latin typeface="Cambria Math"/>
                            </a:rPr>
                            <m:t>KgC</m:t>
                          </m:r>
                          <m:sSub>
                            <m:sSubPr>
                              <m:ctrlPr>
                                <a:rPr lang="es-EC" sz="2000" i="1">
                                  <a:solidFill>
                                    <a:schemeClr val="tx1"/>
                                  </a:solidFill>
                                  <a:latin typeface="Cambria Math"/>
                                </a:rPr>
                              </m:ctrlPr>
                            </m:sSubPr>
                            <m:e>
                              <m:r>
                                <m:rPr>
                                  <m:sty m:val="p"/>
                                </m:rPr>
                                <a:rPr lang="es-EC" sz="2000">
                                  <a:solidFill>
                                    <a:schemeClr val="tx1"/>
                                  </a:solidFill>
                                  <a:latin typeface="Cambria Math"/>
                                </a:rPr>
                                <m:t>H</m:t>
                              </m:r>
                            </m:e>
                            <m:sub>
                              <m:r>
                                <a:rPr lang="es-EC" sz="2000">
                                  <a:solidFill>
                                    <a:schemeClr val="tx1"/>
                                  </a:solidFill>
                                  <a:latin typeface="Cambria Math"/>
                                </a:rPr>
                                <m:t>1,49</m:t>
                              </m:r>
                            </m:sub>
                          </m:sSub>
                          <m:sSub>
                            <m:sSubPr>
                              <m:ctrlPr>
                                <a:rPr lang="es-EC" sz="2000" i="1">
                                  <a:solidFill>
                                    <a:schemeClr val="tx1"/>
                                  </a:solidFill>
                                  <a:latin typeface="Cambria Math"/>
                                </a:rPr>
                              </m:ctrlPr>
                            </m:sSubPr>
                            <m:e>
                              <m:r>
                                <m:rPr>
                                  <m:sty m:val="p"/>
                                </m:rPr>
                                <a:rPr lang="es-EC" sz="2000">
                                  <a:solidFill>
                                    <a:schemeClr val="tx1"/>
                                  </a:solidFill>
                                  <a:latin typeface="Cambria Math"/>
                                </a:rPr>
                                <m:t>O</m:t>
                              </m:r>
                            </m:e>
                            <m:sub>
                              <m:r>
                                <a:rPr lang="es-EC" sz="2000">
                                  <a:solidFill>
                                    <a:schemeClr val="tx1"/>
                                  </a:solidFill>
                                  <a:latin typeface="Cambria Math"/>
                                </a:rPr>
                                <m:t>0,28</m:t>
                              </m:r>
                            </m:sub>
                          </m:sSub>
                        </m:den>
                      </m:f>
                      <m:r>
                        <m:rPr>
                          <m:sty m:val="p"/>
                        </m:rPr>
                        <a:rPr lang="es-EC" sz="2000">
                          <a:solidFill>
                            <a:schemeClr val="tx1"/>
                          </a:solidFill>
                          <a:latin typeface="Cambria Math"/>
                        </a:rPr>
                        <m:t>x</m:t>
                      </m:r>
                      <m:f>
                        <m:fPr>
                          <m:ctrlPr>
                            <a:rPr lang="es-EC" sz="2000" i="1">
                              <a:solidFill>
                                <a:schemeClr val="tx1"/>
                              </a:solidFill>
                              <a:latin typeface="Cambria Math"/>
                            </a:rPr>
                          </m:ctrlPr>
                        </m:fPr>
                        <m:num>
                          <m:r>
                            <a:rPr lang="es-EC" sz="2000">
                              <a:solidFill>
                                <a:schemeClr val="tx1"/>
                              </a:solidFill>
                              <a:latin typeface="Cambria Math"/>
                            </a:rPr>
                            <m:t>1 </m:t>
                          </m:r>
                          <m:r>
                            <m:rPr>
                              <m:sty m:val="p"/>
                            </m:rPr>
                            <a:rPr lang="es-EC" sz="2000">
                              <a:solidFill>
                                <a:schemeClr val="tx1"/>
                              </a:solidFill>
                              <a:latin typeface="Cambria Math"/>
                            </a:rPr>
                            <m:t>kg</m:t>
                          </m:r>
                          <m:r>
                            <a:rPr lang="es-EC" sz="2000">
                              <a:solidFill>
                                <a:schemeClr val="tx1"/>
                              </a:solidFill>
                              <a:latin typeface="Cambria Math"/>
                            </a:rPr>
                            <m:t> </m:t>
                          </m:r>
                          <m:r>
                            <m:rPr>
                              <m:sty m:val="p"/>
                            </m:rPr>
                            <a:rPr lang="es-EC" sz="2000">
                              <a:solidFill>
                                <a:schemeClr val="tx1"/>
                              </a:solidFill>
                              <a:latin typeface="Cambria Math"/>
                            </a:rPr>
                            <m:t>mol</m:t>
                          </m:r>
                          <m:r>
                            <a:rPr lang="es-EC" sz="2000">
                              <a:solidFill>
                                <a:schemeClr val="tx1"/>
                              </a:solidFill>
                              <a:latin typeface="Cambria Math"/>
                            </a:rPr>
                            <m:t> </m:t>
                          </m:r>
                          <m:r>
                            <m:rPr>
                              <m:sty m:val="p"/>
                            </m:rPr>
                            <a:rPr lang="es-EC" sz="2000">
                              <a:solidFill>
                                <a:schemeClr val="tx1"/>
                              </a:solidFill>
                              <a:latin typeface="Cambria Math"/>
                            </a:rPr>
                            <m:t>C</m:t>
                          </m:r>
                        </m:num>
                        <m:den>
                          <m:r>
                            <a:rPr lang="es-EC" sz="2000">
                              <a:solidFill>
                                <a:schemeClr val="tx1"/>
                              </a:solidFill>
                              <a:latin typeface="Cambria Math"/>
                            </a:rPr>
                            <m:t>1 </m:t>
                          </m:r>
                          <m:r>
                            <m:rPr>
                              <m:sty m:val="p"/>
                            </m:rPr>
                            <a:rPr lang="es-EC" sz="2000">
                              <a:solidFill>
                                <a:schemeClr val="tx1"/>
                              </a:solidFill>
                              <a:latin typeface="Cambria Math"/>
                            </a:rPr>
                            <m:t>kmol</m:t>
                          </m:r>
                          <m:r>
                            <a:rPr lang="es-EC" sz="2000">
                              <a:solidFill>
                                <a:schemeClr val="tx1"/>
                              </a:solidFill>
                              <a:latin typeface="Cambria Math"/>
                            </a:rPr>
                            <m:t> </m:t>
                          </m:r>
                          <m:r>
                            <m:rPr>
                              <m:sty m:val="p"/>
                            </m:rPr>
                            <a:rPr lang="es-EC" sz="2000">
                              <a:solidFill>
                                <a:schemeClr val="tx1"/>
                              </a:solidFill>
                              <a:latin typeface="Cambria Math"/>
                            </a:rPr>
                            <m:t>C</m:t>
                          </m:r>
                          <m:sSub>
                            <m:sSubPr>
                              <m:ctrlPr>
                                <a:rPr lang="es-EC" sz="2000" i="1">
                                  <a:solidFill>
                                    <a:schemeClr val="tx1"/>
                                  </a:solidFill>
                                  <a:latin typeface="Cambria Math"/>
                                </a:rPr>
                              </m:ctrlPr>
                            </m:sSubPr>
                            <m:e>
                              <m:r>
                                <m:rPr>
                                  <m:sty m:val="p"/>
                                </m:rPr>
                                <a:rPr lang="es-EC" sz="2000">
                                  <a:solidFill>
                                    <a:schemeClr val="tx1"/>
                                  </a:solidFill>
                                  <a:latin typeface="Cambria Math"/>
                                </a:rPr>
                                <m:t>H</m:t>
                              </m:r>
                            </m:e>
                            <m:sub>
                              <m:r>
                                <a:rPr lang="es-EC" sz="2000">
                                  <a:solidFill>
                                    <a:schemeClr val="tx1"/>
                                  </a:solidFill>
                                  <a:latin typeface="Cambria Math"/>
                                </a:rPr>
                                <m:t>1,49</m:t>
                              </m:r>
                            </m:sub>
                          </m:sSub>
                          <m:sSub>
                            <m:sSubPr>
                              <m:ctrlPr>
                                <a:rPr lang="es-EC" sz="2000" i="1">
                                  <a:solidFill>
                                    <a:schemeClr val="tx1"/>
                                  </a:solidFill>
                                  <a:latin typeface="Cambria Math"/>
                                </a:rPr>
                              </m:ctrlPr>
                            </m:sSubPr>
                            <m:e>
                              <m:r>
                                <m:rPr>
                                  <m:sty m:val="p"/>
                                </m:rPr>
                                <a:rPr lang="es-EC" sz="2000">
                                  <a:solidFill>
                                    <a:schemeClr val="tx1"/>
                                  </a:solidFill>
                                  <a:latin typeface="Cambria Math"/>
                                </a:rPr>
                                <m:t>O</m:t>
                              </m:r>
                            </m:e>
                            <m:sub>
                              <m:r>
                                <a:rPr lang="es-EC" sz="2000">
                                  <a:solidFill>
                                    <a:schemeClr val="tx1"/>
                                  </a:solidFill>
                                  <a:latin typeface="Cambria Math"/>
                                </a:rPr>
                                <m:t>0,28</m:t>
                              </m:r>
                            </m:sub>
                          </m:sSub>
                        </m:den>
                      </m:f>
                    </m:oMath>
                  </m:oMathPara>
                </a14:m>
                <a:endParaRPr lang="es-EC" sz="2000" i="1"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sty m:val="p"/>
                        </m:rPr>
                        <a:rPr lang="es-EC" sz="2000">
                          <a:solidFill>
                            <a:schemeClr val="tx1"/>
                          </a:solidFill>
                          <a:latin typeface="Cambria Math"/>
                        </a:rPr>
                        <m:t>x</m:t>
                      </m:r>
                      <m:f>
                        <m:fPr>
                          <m:ctrlPr>
                            <a:rPr lang="es-EC" sz="2000" i="1">
                              <a:solidFill>
                                <a:schemeClr val="tx1"/>
                              </a:solidFill>
                              <a:latin typeface="Cambria Math"/>
                            </a:rPr>
                          </m:ctrlPr>
                        </m:fPr>
                        <m:num>
                          <m:r>
                            <a:rPr lang="es-EC" sz="2000">
                              <a:solidFill>
                                <a:schemeClr val="tx1"/>
                              </a:solidFill>
                              <a:latin typeface="Cambria Math"/>
                            </a:rPr>
                            <m:t>12 </m:t>
                          </m:r>
                          <m:r>
                            <m:rPr>
                              <m:sty m:val="p"/>
                            </m:rPr>
                            <a:rPr lang="es-EC" sz="2000">
                              <a:solidFill>
                                <a:schemeClr val="tx1"/>
                              </a:solidFill>
                              <a:latin typeface="Cambria Math"/>
                            </a:rPr>
                            <m:t>kg</m:t>
                          </m:r>
                          <m:r>
                            <a:rPr lang="es-EC" sz="2000">
                              <a:solidFill>
                                <a:schemeClr val="tx1"/>
                              </a:solidFill>
                              <a:latin typeface="Cambria Math"/>
                            </a:rPr>
                            <m:t> </m:t>
                          </m:r>
                          <m:r>
                            <m:rPr>
                              <m:sty m:val="p"/>
                            </m:rPr>
                            <a:rPr lang="es-EC" sz="2000">
                              <a:solidFill>
                                <a:schemeClr val="tx1"/>
                              </a:solidFill>
                              <a:latin typeface="Cambria Math"/>
                            </a:rPr>
                            <m:t>C</m:t>
                          </m:r>
                        </m:num>
                        <m:den>
                          <m:r>
                            <a:rPr lang="es-EC" sz="2000">
                              <a:solidFill>
                                <a:schemeClr val="tx1"/>
                              </a:solidFill>
                              <a:latin typeface="Cambria Math"/>
                            </a:rPr>
                            <m:t>1 </m:t>
                          </m:r>
                          <m:r>
                            <m:rPr>
                              <m:sty m:val="p"/>
                            </m:rPr>
                            <a:rPr lang="es-EC" sz="2000">
                              <a:solidFill>
                                <a:schemeClr val="tx1"/>
                              </a:solidFill>
                              <a:latin typeface="Cambria Math"/>
                            </a:rPr>
                            <m:t>kgmol</m:t>
                          </m:r>
                          <m:r>
                            <a:rPr lang="es-EC" sz="2000">
                              <a:solidFill>
                                <a:schemeClr val="tx1"/>
                              </a:solidFill>
                              <a:latin typeface="Cambria Math"/>
                            </a:rPr>
                            <m:t> </m:t>
                          </m:r>
                          <m:r>
                            <m:rPr>
                              <m:sty m:val="p"/>
                            </m:rPr>
                            <a:rPr lang="es-EC" sz="2000">
                              <a:solidFill>
                                <a:schemeClr val="tx1"/>
                              </a:solidFill>
                              <a:latin typeface="Cambria Math"/>
                            </a:rPr>
                            <m:t>C</m:t>
                          </m:r>
                        </m:den>
                      </m:f>
                      <m:r>
                        <a:rPr lang="es-EC" sz="2000">
                          <a:solidFill>
                            <a:schemeClr val="tx1"/>
                          </a:solidFill>
                          <a:latin typeface="Cambria Math"/>
                        </a:rPr>
                        <m:t>=3,23 </m:t>
                      </m:r>
                      <m:r>
                        <m:rPr>
                          <m:sty m:val="p"/>
                        </m:rPr>
                        <a:rPr lang="es-EC" sz="2000">
                          <a:solidFill>
                            <a:schemeClr val="tx1"/>
                          </a:solidFill>
                          <a:latin typeface="Cambria Math"/>
                        </a:rPr>
                        <m:t>kg</m:t>
                      </m:r>
                      <m:r>
                        <a:rPr lang="es-EC" sz="2000">
                          <a:solidFill>
                            <a:schemeClr val="tx1"/>
                          </a:solidFill>
                          <a:latin typeface="Cambria Math"/>
                        </a:rPr>
                        <m:t> </m:t>
                      </m:r>
                      <m:r>
                        <m:rPr>
                          <m:sty m:val="p"/>
                        </m:rPr>
                        <a:rPr lang="es-EC" sz="2000">
                          <a:solidFill>
                            <a:schemeClr val="tx1"/>
                          </a:solidFill>
                          <a:latin typeface="Cambria Math"/>
                        </a:rPr>
                        <m:t>C</m:t>
                      </m:r>
                    </m:oMath>
                  </m:oMathPara>
                </a14:m>
                <a:endParaRPr lang="es-EC" sz="2000" dirty="0">
                  <a:solidFill>
                    <a:schemeClr val="tx1"/>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539552" y="764704"/>
                <a:ext cx="8229600" cy="4525963"/>
              </a:xfrm>
              <a:blipFill rotWithShape="1">
                <a:blip r:embed="rId2"/>
                <a:stretch>
                  <a:fillRect l="-815" t="-538" b="-9287"/>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a:spLocks noGrp="1"/>
          </p:cNvSpPr>
          <p:nvPr>
            <p:ph type="title"/>
          </p:nvPr>
        </p:nvSpPr>
        <p:spPr>
          <a:xfrm>
            <a:off x="457200" y="116632"/>
            <a:ext cx="8229600" cy="1301006"/>
          </a:xfrm>
        </p:spPr>
        <p:txBody>
          <a:bodyPr/>
          <a:lstStyle/>
          <a:p>
            <a:r>
              <a:rPr lang="es-EC" sz="2000" dirty="0">
                <a:effectLst/>
              </a:rPr>
              <a:t>Peso proporcional del Carbón en los desechos urbanos</a:t>
            </a:r>
            <a:br>
              <a:rPr lang="es-EC" sz="2000" dirty="0">
                <a:effectLst/>
              </a:rPr>
            </a:br>
            <a:endParaRPr lang="es-EC" sz="2000" dirty="0"/>
          </a:p>
        </p:txBody>
      </p:sp>
    </p:spTree>
    <p:extLst>
      <p:ext uri="{BB962C8B-B14F-4D97-AF65-F5344CB8AC3E}">
        <p14:creationId xmlns:p14="http://schemas.microsoft.com/office/powerpoint/2010/main" val="4004488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611560" y="692696"/>
                <a:ext cx="8229600" cy="4525963"/>
              </a:xfrm>
            </p:spPr>
            <p:txBody>
              <a:bodyPr/>
              <a:lstStyle/>
              <a:p>
                <a:pPr marL="0" indent="0">
                  <a:buNone/>
                </a:pPr>
                <a:r>
                  <a:rPr lang="es-EC" b="1" i="1" dirty="0" smtClean="0">
                    <a:solidFill>
                      <a:schemeClr val="tx1"/>
                    </a:solidFill>
                  </a:rPr>
                  <a:t>Carbón de los </a:t>
                </a:r>
                <a:r>
                  <a:rPr lang="es-EC" b="1" dirty="0">
                    <a:solidFill>
                      <a:schemeClr val="tx1"/>
                    </a:solidFill>
                  </a:rPr>
                  <a:t>textiles / cuero</a:t>
                </a:r>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C">
                          <a:solidFill>
                            <a:schemeClr val="tx1"/>
                          </a:solidFill>
                          <a:latin typeface="Cambria Math"/>
                        </a:rPr>
                        <m:t>2,72</m:t>
                      </m:r>
                      <m:f>
                        <m:fPr>
                          <m:ctrlPr>
                            <a:rPr lang="es-EC" i="1">
                              <a:solidFill>
                                <a:schemeClr val="tx1"/>
                              </a:solidFill>
                              <a:latin typeface="Cambria Math"/>
                            </a:rPr>
                          </m:ctrlPr>
                        </m:fPr>
                        <m:num>
                          <m:r>
                            <m:rPr>
                              <m:sty m:val="p"/>
                            </m:rPr>
                            <a:rPr lang="es-EC">
                              <a:solidFill>
                                <a:schemeClr val="tx1"/>
                              </a:solidFill>
                              <a:latin typeface="Cambria Math"/>
                            </a:rPr>
                            <m:t>kg</m:t>
                          </m:r>
                          <m:r>
                            <a:rPr lang="es-EC">
                              <a:solidFill>
                                <a:schemeClr val="tx1"/>
                              </a:solidFill>
                              <a:latin typeface="Cambria Math"/>
                            </a:rPr>
                            <m:t> </m:t>
                          </m:r>
                          <m:r>
                            <m:rPr>
                              <m:sty m:val="p"/>
                            </m:rPr>
                            <a:rPr lang="es-EC">
                              <a:solidFill>
                                <a:schemeClr val="tx1"/>
                              </a:solidFill>
                              <a:latin typeface="Cambria Math"/>
                            </a:rPr>
                            <m:t>C</m:t>
                          </m:r>
                          <m:sSub>
                            <m:sSubPr>
                              <m:ctrlPr>
                                <a:rPr lang="es-EC" i="1">
                                  <a:solidFill>
                                    <a:schemeClr val="tx1"/>
                                  </a:solidFill>
                                  <a:latin typeface="Cambria Math"/>
                                </a:rPr>
                              </m:ctrlPr>
                            </m:sSubPr>
                            <m:e>
                              <m:r>
                                <m:rPr>
                                  <m:sty m:val="p"/>
                                </m:rPr>
                                <a:rPr lang="es-EC">
                                  <a:solidFill>
                                    <a:schemeClr val="tx1"/>
                                  </a:solidFill>
                                  <a:latin typeface="Cambria Math"/>
                                </a:rPr>
                                <m:t>H</m:t>
                              </m:r>
                            </m:e>
                            <m:sub>
                              <m:r>
                                <a:rPr lang="es-EC">
                                  <a:solidFill>
                                    <a:schemeClr val="tx1"/>
                                  </a:solidFill>
                                  <a:latin typeface="Cambria Math"/>
                                </a:rPr>
                                <m:t>1,59</m:t>
                              </m:r>
                            </m:sub>
                          </m:sSub>
                          <m:sSub>
                            <m:sSubPr>
                              <m:ctrlPr>
                                <a:rPr lang="es-EC" i="1">
                                  <a:solidFill>
                                    <a:schemeClr val="tx1"/>
                                  </a:solidFill>
                                  <a:latin typeface="Cambria Math"/>
                                </a:rPr>
                              </m:ctrlPr>
                            </m:sSubPr>
                            <m:e>
                              <m:r>
                                <m:rPr>
                                  <m:sty m:val="p"/>
                                </m:rPr>
                                <a:rPr lang="es-EC">
                                  <a:solidFill>
                                    <a:schemeClr val="tx1"/>
                                  </a:solidFill>
                                  <a:latin typeface="Cambria Math"/>
                                </a:rPr>
                                <m:t>O</m:t>
                              </m:r>
                            </m:e>
                            <m:sub>
                              <m:r>
                                <a:rPr lang="es-EC">
                                  <a:solidFill>
                                    <a:schemeClr val="tx1"/>
                                  </a:solidFill>
                                  <a:latin typeface="Cambria Math"/>
                                </a:rPr>
                                <m:t>0,76</m:t>
                              </m:r>
                            </m:sub>
                          </m:sSub>
                        </m:num>
                        <m:den>
                          <m:r>
                            <m:rPr>
                              <m:sty m:val="p"/>
                            </m:rPr>
                            <a:rPr lang="es-EC">
                              <a:solidFill>
                                <a:schemeClr val="tx1"/>
                              </a:solidFill>
                              <a:latin typeface="Cambria Math"/>
                            </a:rPr>
                            <m:t>h</m:t>
                          </m:r>
                        </m:den>
                      </m:f>
                      <m:r>
                        <m:rPr>
                          <m:sty m:val="p"/>
                        </m:rPr>
                        <a:rPr lang="es-EC">
                          <a:solidFill>
                            <a:schemeClr val="tx1"/>
                          </a:solidFill>
                          <a:latin typeface="Cambria Math"/>
                        </a:rPr>
                        <m:t>x</m:t>
                      </m:r>
                      <m:f>
                        <m:fPr>
                          <m:ctrlPr>
                            <a:rPr lang="es-EC" i="1">
                              <a:solidFill>
                                <a:schemeClr val="tx1"/>
                              </a:solidFill>
                              <a:latin typeface="Cambria Math"/>
                            </a:rPr>
                          </m:ctrlPr>
                        </m:fPr>
                        <m:num>
                          <m:r>
                            <a:rPr lang="es-EC">
                              <a:solidFill>
                                <a:schemeClr val="tx1"/>
                              </a:solidFill>
                              <a:latin typeface="Cambria Math"/>
                            </a:rPr>
                            <m:t>1 </m:t>
                          </m:r>
                          <m:r>
                            <m:rPr>
                              <m:sty m:val="p"/>
                            </m:rPr>
                            <a:rPr lang="es-EC">
                              <a:solidFill>
                                <a:schemeClr val="tx1"/>
                              </a:solidFill>
                              <a:latin typeface="Cambria Math"/>
                            </a:rPr>
                            <m:t>kmol</m:t>
                          </m:r>
                          <m:r>
                            <a:rPr lang="es-EC">
                              <a:solidFill>
                                <a:schemeClr val="tx1"/>
                              </a:solidFill>
                              <a:latin typeface="Cambria Math"/>
                            </a:rPr>
                            <m:t> </m:t>
                          </m:r>
                          <m:r>
                            <m:rPr>
                              <m:sty m:val="p"/>
                            </m:rPr>
                            <a:rPr lang="es-EC">
                              <a:solidFill>
                                <a:schemeClr val="tx1"/>
                              </a:solidFill>
                              <a:latin typeface="Cambria Math"/>
                            </a:rPr>
                            <m:t>C</m:t>
                          </m:r>
                          <m:sSub>
                            <m:sSubPr>
                              <m:ctrlPr>
                                <a:rPr lang="es-EC" i="1">
                                  <a:solidFill>
                                    <a:schemeClr val="tx1"/>
                                  </a:solidFill>
                                  <a:latin typeface="Cambria Math"/>
                                </a:rPr>
                              </m:ctrlPr>
                            </m:sSubPr>
                            <m:e>
                              <m:r>
                                <m:rPr>
                                  <m:sty m:val="p"/>
                                </m:rPr>
                                <a:rPr lang="es-EC">
                                  <a:solidFill>
                                    <a:schemeClr val="tx1"/>
                                  </a:solidFill>
                                  <a:latin typeface="Cambria Math"/>
                                </a:rPr>
                                <m:t>H</m:t>
                              </m:r>
                            </m:e>
                            <m:sub>
                              <m:r>
                                <a:rPr lang="es-EC">
                                  <a:solidFill>
                                    <a:schemeClr val="tx1"/>
                                  </a:solidFill>
                                  <a:latin typeface="Cambria Math"/>
                                </a:rPr>
                                <m:t>1,59</m:t>
                              </m:r>
                            </m:sub>
                          </m:sSub>
                          <m:sSub>
                            <m:sSubPr>
                              <m:ctrlPr>
                                <a:rPr lang="es-EC" i="1">
                                  <a:solidFill>
                                    <a:schemeClr val="tx1"/>
                                  </a:solidFill>
                                  <a:latin typeface="Cambria Math"/>
                                </a:rPr>
                              </m:ctrlPr>
                            </m:sSubPr>
                            <m:e>
                              <m:r>
                                <m:rPr>
                                  <m:sty m:val="p"/>
                                </m:rPr>
                                <a:rPr lang="es-EC">
                                  <a:solidFill>
                                    <a:schemeClr val="tx1"/>
                                  </a:solidFill>
                                  <a:latin typeface="Cambria Math"/>
                                </a:rPr>
                                <m:t>O</m:t>
                              </m:r>
                            </m:e>
                            <m:sub>
                              <m:r>
                                <a:rPr lang="es-EC">
                                  <a:solidFill>
                                    <a:schemeClr val="tx1"/>
                                  </a:solidFill>
                                  <a:latin typeface="Cambria Math"/>
                                </a:rPr>
                                <m:t>0,76</m:t>
                              </m:r>
                            </m:sub>
                          </m:sSub>
                        </m:num>
                        <m:den>
                          <m:r>
                            <a:rPr lang="es-EC">
                              <a:solidFill>
                                <a:schemeClr val="tx1"/>
                              </a:solidFill>
                              <a:latin typeface="Cambria Math"/>
                            </a:rPr>
                            <m:t>20,24 </m:t>
                          </m:r>
                          <m:r>
                            <m:rPr>
                              <m:sty m:val="p"/>
                            </m:rPr>
                            <a:rPr lang="es-EC">
                              <a:solidFill>
                                <a:schemeClr val="tx1"/>
                              </a:solidFill>
                              <a:latin typeface="Cambria Math"/>
                            </a:rPr>
                            <m:t>kgC</m:t>
                          </m:r>
                          <m:sSub>
                            <m:sSubPr>
                              <m:ctrlPr>
                                <a:rPr lang="es-EC" i="1">
                                  <a:solidFill>
                                    <a:schemeClr val="tx1"/>
                                  </a:solidFill>
                                  <a:latin typeface="Cambria Math"/>
                                </a:rPr>
                              </m:ctrlPr>
                            </m:sSubPr>
                            <m:e>
                              <m:r>
                                <m:rPr>
                                  <m:sty m:val="p"/>
                                </m:rPr>
                                <a:rPr lang="es-EC">
                                  <a:solidFill>
                                    <a:schemeClr val="tx1"/>
                                  </a:solidFill>
                                  <a:latin typeface="Cambria Math"/>
                                </a:rPr>
                                <m:t>H</m:t>
                              </m:r>
                            </m:e>
                            <m:sub>
                              <m:r>
                                <a:rPr lang="es-EC">
                                  <a:solidFill>
                                    <a:schemeClr val="tx1"/>
                                  </a:solidFill>
                                  <a:latin typeface="Cambria Math"/>
                                </a:rPr>
                                <m:t>1,59</m:t>
                              </m:r>
                            </m:sub>
                          </m:sSub>
                          <m:sSub>
                            <m:sSubPr>
                              <m:ctrlPr>
                                <a:rPr lang="es-EC" i="1">
                                  <a:solidFill>
                                    <a:schemeClr val="tx1"/>
                                  </a:solidFill>
                                  <a:latin typeface="Cambria Math"/>
                                </a:rPr>
                              </m:ctrlPr>
                            </m:sSubPr>
                            <m:e>
                              <m:r>
                                <m:rPr>
                                  <m:sty m:val="p"/>
                                </m:rPr>
                                <a:rPr lang="es-EC">
                                  <a:solidFill>
                                    <a:schemeClr val="tx1"/>
                                  </a:solidFill>
                                  <a:latin typeface="Cambria Math"/>
                                </a:rPr>
                                <m:t>O</m:t>
                              </m:r>
                            </m:e>
                            <m:sub>
                              <m:r>
                                <a:rPr lang="es-EC">
                                  <a:solidFill>
                                    <a:schemeClr val="tx1"/>
                                  </a:solidFill>
                                  <a:latin typeface="Cambria Math"/>
                                </a:rPr>
                                <m:t>0,76</m:t>
                              </m:r>
                            </m:sub>
                          </m:sSub>
                        </m:den>
                      </m:f>
                      <m:r>
                        <m:rPr>
                          <m:sty m:val="p"/>
                        </m:rPr>
                        <a:rPr lang="es-EC">
                          <a:solidFill>
                            <a:schemeClr val="tx1"/>
                          </a:solidFill>
                          <a:latin typeface="Cambria Math"/>
                        </a:rPr>
                        <m:t>x</m:t>
                      </m:r>
                      <m:f>
                        <m:fPr>
                          <m:ctrlPr>
                            <a:rPr lang="es-EC" i="1">
                              <a:solidFill>
                                <a:schemeClr val="tx1"/>
                              </a:solidFill>
                              <a:latin typeface="Cambria Math"/>
                            </a:rPr>
                          </m:ctrlPr>
                        </m:fPr>
                        <m:num>
                          <m:r>
                            <a:rPr lang="es-EC">
                              <a:solidFill>
                                <a:schemeClr val="tx1"/>
                              </a:solidFill>
                              <a:latin typeface="Cambria Math"/>
                            </a:rPr>
                            <m:t>1 </m:t>
                          </m:r>
                          <m:r>
                            <m:rPr>
                              <m:sty m:val="p"/>
                            </m:rPr>
                            <a:rPr lang="es-EC">
                              <a:solidFill>
                                <a:schemeClr val="tx1"/>
                              </a:solidFill>
                              <a:latin typeface="Cambria Math"/>
                            </a:rPr>
                            <m:t>kg</m:t>
                          </m:r>
                          <m:r>
                            <a:rPr lang="es-EC">
                              <a:solidFill>
                                <a:schemeClr val="tx1"/>
                              </a:solidFill>
                              <a:latin typeface="Cambria Math"/>
                            </a:rPr>
                            <m:t> </m:t>
                          </m:r>
                          <m:r>
                            <m:rPr>
                              <m:sty m:val="p"/>
                            </m:rPr>
                            <a:rPr lang="es-EC">
                              <a:solidFill>
                                <a:schemeClr val="tx1"/>
                              </a:solidFill>
                              <a:latin typeface="Cambria Math"/>
                            </a:rPr>
                            <m:t>mol</m:t>
                          </m:r>
                          <m:r>
                            <a:rPr lang="es-EC">
                              <a:solidFill>
                                <a:schemeClr val="tx1"/>
                              </a:solidFill>
                              <a:latin typeface="Cambria Math"/>
                            </a:rPr>
                            <m:t> </m:t>
                          </m:r>
                          <m:r>
                            <m:rPr>
                              <m:sty m:val="p"/>
                            </m:rPr>
                            <a:rPr lang="es-EC">
                              <a:solidFill>
                                <a:schemeClr val="tx1"/>
                              </a:solidFill>
                              <a:latin typeface="Cambria Math"/>
                            </a:rPr>
                            <m:t>C</m:t>
                          </m:r>
                        </m:num>
                        <m:den>
                          <m:r>
                            <a:rPr lang="es-EC">
                              <a:solidFill>
                                <a:schemeClr val="tx1"/>
                              </a:solidFill>
                              <a:latin typeface="Cambria Math"/>
                            </a:rPr>
                            <m:t>1 </m:t>
                          </m:r>
                          <m:r>
                            <m:rPr>
                              <m:sty m:val="p"/>
                            </m:rPr>
                            <a:rPr lang="es-EC">
                              <a:solidFill>
                                <a:schemeClr val="tx1"/>
                              </a:solidFill>
                              <a:latin typeface="Cambria Math"/>
                            </a:rPr>
                            <m:t>kmol</m:t>
                          </m:r>
                          <m:r>
                            <a:rPr lang="es-EC">
                              <a:solidFill>
                                <a:schemeClr val="tx1"/>
                              </a:solidFill>
                              <a:latin typeface="Cambria Math"/>
                            </a:rPr>
                            <m:t> </m:t>
                          </m:r>
                          <m:r>
                            <m:rPr>
                              <m:sty m:val="p"/>
                            </m:rPr>
                            <a:rPr lang="es-EC">
                              <a:solidFill>
                                <a:schemeClr val="tx1"/>
                              </a:solidFill>
                              <a:latin typeface="Cambria Math"/>
                            </a:rPr>
                            <m:t>C</m:t>
                          </m:r>
                          <m:sSub>
                            <m:sSubPr>
                              <m:ctrlPr>
                                <a:rPr lang="es-EC" i="1">
                                  <a:solidFill>
                                    <a:schemeClr val="tx1"/>
                                  </a:solidFill>
                                  <a:latin typeface="Cambria Math"/>
                                </a:rPr>
                              </m:ctrlPr>
                            </m:sSubPr>
                            <m:e>
                              <m:r>
                                <m:rPr>
                                  <m:sty m:val="p"/>
                                </m:rPr>
                                <a:rPr lang="es-EC">
                                  <a:solidFill>
                                    <a:schemeClr val="tx1"/>
                                  </a:solidFill>
                                  <a:latin typeface="Cambria Math"/>
                                </a:rPr>
                                <m:t>H</m:t>
                              </m:r>
                            </m:e>
                            <m:sub>
                              <m:r>
                                <a:rPr lang="es-EC">
                                  <a:solidFill>
                                    <a:schemeClr val="tx1"/>
                                  </a:solidFill>
                                  <a:latin typeface="Cambria Math"/>
                                </a:rPr>
                                <m:t>1,59</m:t>
                              </m:r>
                            </m:sub>
                          </m:sSub>
                          <m:sSub>
                            <m:sSubPr>
                              <m:ctrlPr>
                                <a:rPr lang="es-EC" i="1">
                                  <a:solidFill>
                                    <a:schemeClr val="tx1"/>
                                  </a:solidFill>
                                  <a:latin typeface="Cambria Math"/>
                                </a:rPr>
                              </m:ctrlPr>
                            </m:sSubPr>
                            <m:e>
                              <m:r>
                                <m:rPr>
                                  <m:sty m:val="p"/>
                                </m:rPr>
                                <a:rPr lang="es-EC">
                                  <a:solidFill>
                                    <a:schemeClr val="tx1"/>
                                  </a:solidFill>
                                  <a:latin typeface="Cambria Math"/>
                                </a:rPr>
                                <m:t>O</m:t>
                              </m:r>
                            </m:e>
                            <m:sub>
                              <m:r>
                                <a:rPr lang="es-EC">
                                  <a:solidFill>
                                    <a:schemeClr val="tx1"/>
                                  </a:solidFill>
                                  <a:latin typeface="Cambria Math"/>
                                </a:rPr>
                                <m:t>0,76</m:t>
                              </m:r>
                            </m:sub>
                          </m:sSub>
                        </m:den>
                      </m:f>
                    </m:oMath>
                  </m:oMathPara>
                </a14:m>
                <a:endParaRPr lang="es-EC" i="1" dirty="0" smtClean="0">
                  <a:solidFill>
                    <a:schemeClr val="tx1"/>
                  </a:solidFill>
                  <a:latin typeface="Cambria Math"/>
                </a:endParaRPr>
              </a:p>
              <a:p>
                <a:pPr marL="0" indent="0">
                  <a:buNone/>
                </a:pPr>
                <a14:m>
                  <m:oMathPara xmlns:m="http://schemas.openxmlformats.org/officeDocument/2006/math">
                    <m:oMathParaPr>
                      <m:jc m:val="centerGroup"/>
                    </m:oMathParaPr>
                    <m:oMath xmlns:m="http://schemas.openxmlformats.org/officeDocument/2006/math">
                      <m:r>
                        <m:rPr>
                          <m:sty m:val="p"/>
                        </m:rPr>
                        <a:rPr lang="es-EC">
                          <a:solidFill>
                            <a:schemeClr val="tx1"/>
                          </a:solidFill>
                          <a:latin typeface="Cambria Math"/>
                        </a:rPr>
                        <m:t>x</m:t>
                      </m:r>
                      <m:f>
                        <m:fPr>
                          <m:ctrlPr>
                            <a:rPr lang="es-EC" i="1">
                              <a:solidFill>
                                <a:schemeClr val="tx1"/>
                              </a:solidFill>
                              <a:latin typeface="Cambria Math"/>
                            </a:rPr>
                          </m:ctrlPr>
                        </m:fPr>
                        <m:num>
                          <m:r>
                            <a:rPr lang="es-EC">
                              <a:solidFill>
                                <a:schemeClr val="tx1"/>
                              </a:solidFill>
                              <a:latin typeface="Cambria Math"/>
                            </a:rPr>
                            <m:t>12 </m:t>
                          </m:r>
                          <m:r>
                            <m:rPr>
                              <m:sty m:val="p"/>
                            </m:rPr>
                            <a:rPr lang="es-EC">
                              <a:solidFill>
                                <a:schemeClr val="tx1"/>
                              </a:solidFill>
                              <a:latin typeface="Cambria Math"/>
                            </a:rPr>
                            <m:t>kg</m:t>
                          </m:r>
                          <m:r>
                            <a:rPr lang="es-EC">
                              <a:solidFill>
                                <a:schemeClr val="tx1"/>
                              </a:solidFill>
                              <a:latin typeface="Cambria Math"/>
                            </a:rPr>
                            <m:t> </m:t>
                          </m:r>
                          <m:r>
                            <m:rPr>
                              <m:sty m:val="p"/>
                            </m:rPr>
                            <a:rPr lang="es-EC">
                              <a:solidFill>
                                <a:schemeClr val="tx1"/>
                              </a:solidFill>
                              <a:latin typeface="Cambria Math"/>
                            </a:rPr>
                            <m:t>C</m:t>
                          </m:r>
                        </m:num>
                        <m:den>
                          <m:r>
                            <a:rPr lang="es-EC">
                              <a:solidFill>
                                <a:schemeClr val="tx1"/>
                              </a:solidFill>
                              <a:latin typeface="Cambria Math"/>
                            </a:rPr>
                            <m:t>1 </m:t>
                          </m:r>
                          <m:r>
                            <m:rPr>
                              <m:sty m:val="p"/>
                            </m:rPr>
                            <a:rPr lang="es-EC">
                              <a:solidFill>
                                <a:schemeClr val="tx1"/>
                              </a:solidFill>
                              <a:latin typeface="Cambria Math"/>
                            </a:rPr>
                            <m:t>kgmol</m:t>
                          </m:r>
                          <m:r>
                            <a:rPr lang="es-EC">
                              <a:solidFill>
                                <a:schemeClr val="tx1"/>
                              </a:solidFill>
                              <a:latin typeface="Cambria Math"/>
                            </a:rPr>
                            <m:t> </m:t>
                          </m:r>
                          <m:r>
                            <m:rPr>
                              <m:sty m:val="p"/>
                            </m:rPr>
                            <a:rPr lang="es-EC">
                              <a:solidFill>
                                <a:schemeClr val="tx1"/>
                              </a:solidFill>
                              <a:latin typeface="Cambria Math"/>
                            </a:rPr>
                            <m:t>C</m:t>
                          </m:r>
                        </m:den>
                      </m:f>
                      <m:r>
                        <a:rPr lang="es-EC">
                          <a:solidFill>
                            <a:schemeClr val="tx1"/>
                          </a:solidFill>
                          <a:latin typeface="Cambria Math"/>
                        </a:rPr>
                        <m:t>=2,26 </m:t>
                      </m:r>
                      <m:r>
                        <m:rPr>
                          <m:sty m:val="p"/>
                        </m:rPr>
                        <a:rPr lang="es-EC">
                          <a:solidFill>
                            <a:schemeClr val="tx1"/>
                          </a:solidFill>
                          <a:latin typeface="Cambria Math"/>
                        </a:rPr>
                        <m:t>Kg</m:t>
                      </m:r>
                      <m:r>
                        <a:rPr lang="es-EC">
                          <a:solidFill>
                            <a:schemeClr val="tx1"/>
                          </a:solidFill>
                          <a:latin typeface="Cambria Math"/>
                        </a:rPr>
                        <m:t> </m:t>
                      </m:r>
                      <m:r>
                        <m:rPr>
                          <m:sty m:val="p"/>
                        </m:rPr>
                        <a:rPr lang="es-EC">
                          <a:solidFill>
                            <a:schemeClr val="tx1"/>
                          </a:solidFill>
                          <a:latin typeface="Cambria Math"/>
                        </a:rPr>
                        <m:t>C</m:t>
                      </m:r>
                    </m:oMath>
                  </m:oMathPara>
                </a14:m>
                <a:endParaRPr lang="es-EC" dirty="0">
                  <a:solidFill>
                    <a:schemeClr val="tx1"/>
                  </a:solidFill>
                </a:endParaRPr>
              </a:p>
              <a:p>
                <a:pPr marL="0" indent="0">
                  <a:buNone/>
                </a:pPr>
                <a:r>
                  <a:rPr lang="es-EC" b="1" i="1" dirty="0">
                    <a:solidFill>
                      <a:schemeClr val="tx1"/>
                    </a:solidFill>
                  </a:rPr>
                  <a:t>Carbón de la </a:t>
                </a:r>
                <a:r>
                  <a:rPr lang="es-EC" b="1" dirty="0">
                    <a:solidFill>
                      <a:schemeClr val="tx1"/>
                    </a:solidFill>
                  </a:rPr>
                  <a:t>goma</a:t>
                </a:r>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C">
                          <a:solidFill>
                            <a:schemeClr val="tx1"/>
                          </a:solidFill>
                          <a:latin typeface="Cambria Math"/>
                        </a:rPr>
                        <m:t>0,55</m:t>
                      </m:r>
                      <m:f>
                        <m:fPr>
                          <m:ctrlPr>
                            <a:rPr lang="es-EC" i="1">
                              <a:solidFill>
                                <a:schemeClr val="tx1"/>
                              </a:solidFill>
                              <a:latin typeface="Cambria Math"/>
                            </a:rPr>
                          </m:ctrlPr>
                        </m:fPr>
                        <m:num>
                          <m:r>
                            <m:rPr>
                              <m:sty m:val="p"/>
                            </m:rPr>
                            <a:rPr lang="es-EC">
                              <a:solidFill>
                                <a:schemeClr val="tx1"/>
                              </a:solidFill>
                              <a:latin typeface="Cambria Math"/>
                            </a:rPr>
                            <m:t>kg</m:t>
                          </m:r>
                          <m:r>
                            <a:rPr lang="es-EC">
                              <a:solidFill>
                                <a:schemeClr val="tx1"/>
                              </a:solidFill>
                              <a:latin typeface="Cambria Math"/>
                            </a:rPr>
                            <m:t> </m:t>
                          </m:r>
                          <m:r>
                            <m:rPr>
                              <m:sty m:val="p"/>
                            </m:rPr>
                            <a:rPr lang="es-EC">
                              <a:solidFill>
                                <a:schemeClr val="tx1"/>
                              </a:solidFill>
                              <a:latin typeface="Cambria Math"/>
                            </a:rPr>
                            <m:t>C</m:t>
                          </m:r>
                          <m:sSub>
                            <m:sSubPr>
                              <m:ctrlPr>
                                <a:rPr lang="es-EC" i="1">
                                  <a:solidFill>
                                    <a:schemeClr val="tx1"/>
                                  </a:solidFill>
                                  <a:latin typeface="Cambria Math"/>
                                </a:rPr>
                              </m:ctrlPr>
                            </m:sSubPr>
                            <m:e>
                              <m:r>
                                <m:rPr>
                                  <m:sty m:val="p"/>
                                </m:rPr>
                                <a:rPr lang="es-EC">
                                  <a:solidFill>
                                    <a:schemeClr val="tx1"/>
                                  </a:solidFill>
                                  <a:latin typeface="Cambria Math"/>
                                </a:rPr>
                                <m:t>H</m:t>
                              </m:r>
                            </m:e>
                            <m:sub>
                              <m:r>
                                <a:rPr lang="es-EC">
                                  <a:solidFill>
                                    <a:schemeClr val="tx1"/>
                                  </a:solidFill>
                                  <a:latin typeface="Cambria Math"/>
                                </a:rPr>
                                <m:t>1,54</m:t>
                              </m:r>
                            </m:sub>
                          </m:sSub>
                        </m:num>
                        <m:den>
                          <m:r>
                            <m:rPr>
                              <m:sty m:val="p"/>
                            </m:rPr>
                            <a:rPr lang="es-EC">
                              <a:solidFill>
                                <a:schemeClr val="tx1"/>
                              </a:solidFill>
                              <a:latin typeface="Cambria Math"/>
                            </a:rPr>
                            <m:t>h</m:t>
                          </m:r>
                        </m:den>
                      </m:f>
                      <m:r>
                        <m:rPr>
                          <m:sty m:val="p"/>
                        </m:rPr>
                        <a:rPr lang="es-EC">
                          <a:solidFill>
                            <a:schemeClr val="tx1"/>
                          </a:solidFill>
                          <a:latin typeface="Cambria Math"/>
                        </a:rPr>
                        <m:t>x</m:t>
                      </m:r>
                      <m:f>
                        <m:fPr>
                          <m:ctrlPr>
                            <a:rPr lang="es-EC" i="1">
                              <a:solidFill>
                                <a:schemeClr val="tx1"/>
                              </a:solidFill>
                              <a:latin typeface="Cambria Math"/>
                            </a:rPr>
                          </m:ctrlPr>
                        </m:fPr>
                        <m:num>
                          <m:r>
                            <a:rPr lang="es-EC">
                              <a:solidFill>
                                <a:schemeClr val="tx1"/>
                              </a:solidFill>
                              <a:latin typeface="Cambria Math"/>
                            </a:rPr>
                            <m:t>1 </m:t>
                          </m:r>
                          <m:r>
                            <m:rPr>
                              <m:sty m:val="p"/>
                            </m:rPr>
                            <a:rPr lang="es-EC">
                              <a:solidFill>
                                <a:schemeClr val="tx1"/>
                              </a:solidFill>
                              <a:latin typeface="Cambria Math"/>
                            </a:rPr>
                            <m:t>kmol</m:t>
                          </m:r>
                          <m:r>
                            <a:rPr lang="es-EC">
                              <a:solidFill>
                                <a:schemeClr val="tx1"/>
                              </a:solidFill>
                              <a:latin typeface="Cambria Math"/>
                            </a:rPr>
                            <m:t> </m:t>
                          </m:r>
                          <m:r>
                            <m:rPr>
                              <m:sty m:val="p"/>
                            </m:rPr>
                            <a:rPr lang="es-EC">
                              <a:solidFill>
                                <a:schemeClr val="tx1"/>
                              </a:solidFill>
                              <a:latin typeface="Cambria Math"/>
                            </a:rPr>
                            <m:t>C</m:t>
                          </m:r>
                          <m:sSub>
                            <m:sSubPr>
                              <m:ctrlPr>
                                <a:rPr lang="es-EC" i="1">
                                  <a:solidFill>
                                    <a:schemeClr val="tx1"/>
                                  </a:solidFill>
                                  <a:latin typeface="Cambria Math"/>
                                </a:rPr>
                              </m:ctrlPr>
                            </m:sSubPr>
                            <m:e>
                              <m:r>
                                <m:rPr>
                                  <m:sty m:val="p"/>
                                </m:rPr>
                                <a:rPr lang="es-EC">
                                  <a:solidFill>
                                    <a:schemeClr val="tx1"/>
                                  </a:solidFill>
                                  <a:latin typeface="Cambria Math"/>
                                </a:rPr>
                                <m:t>H</m:t>
                              </m:r>
                            </m:e>
                            <m:sub>
                              <m:r>
                                <a:rPr lang="es-EC">
                                  <a:solidFill>
                                    <a:schemeClr val="tx1"/>
                                  </a:solidFill>
                                  <a:latin typeface="Cambria Math"/>
                                </a:rPr>
                                <m:t>1,54</m:t>
                              </m:r>
                            </m:sub>
                          </m:sSub>
                        </m:num>
                        <m:den>
                          <m:r>
                            <a:rPr lang="es-EC">
                              <a:solidFill>
                                <a:schemeClr val="tx1"/>
                              </a:solidFill>
                              <a:latin typeface="Cambria Math"/>
                            </a:rPr>
                            <m:t>13,54 </m:t>
                          </m:r>
                          <m:r>
                            <m:rPr>
                              <m:sty m:val="p"/>
                            </m:rPr>
                            <a:rPr lang="es-EC">
                              <a:solidFill>
                                <a:schemeClr val="tx1"/>
                              </a:solidFill>
                              <a:latin typeface="Cambria Math"/>
                            </a:rPr>
                            <m:t>kgC</m:t>
                          </m:r>
                          <m:sSub>
                            <m:sSubPr>
                              <m:ctrlPr>
                                <a:rPr lang="es-EC" i="1">
                                  <a:solidFill>
                                    <a:schemeClr val="tx1"/>
                                  </a:solidFill>
                                  <a:latin typeface="Cambria Math"/>
                                </a:rPr>
                              </m:ctrlPr>
                            </m:sSubPr>
                            <m:e>
                              <m:r>
                                <m:rPr>
                                  <m:sty m:val="p"/>
                                </m:rPr>
                                <a:rPr lang="es-EC">
                                  <a:solidFill>
                                    <a:schemeClr val="tx1"/>
                                  </a:solidFill>
                                  <a:latin typeface="Cambria Math"/>
                                </a:rPr>
                                <m:t>H</m:t>
                              </m:r>
                            </m:e>
                            <m:sub>
                              <m:r>
                                <a:rPr lang="es-EC">
                                  <a:solidFill>
                                    <a:schemeClr val="tx1"/>
                                  </a:solidFill>
                                  <a:latin typeface="Cambria Math"/>
                                </a:rPr>
                                <m:t>1,54</m:t>
                              </m:r>
                            </m:sub>
                          </m:sSub>
                        </m:den>
                      </m:f>
                      <m:r>
                        <m:rPr>
                          <m:sty m:val="p"/>
                        </m:rPr>
                        <a:rPr lang="es-EC">
                          <a:solidFill>
                            <a:schemeClr val="tx1"/>
                          </a:solidFill>
                          <a:latin typeface="Cambria Math"/>
                        </a:rPr>
                        <m:t>x</m:t>
                      </m:r>
                      <m:f>
                        <m:fPr>
                          <m:ctrlPr>
                            <a:rPr lang="es-EC" i="1">
                              <a:solidFill>
                                <a:schemeClr val="tx1"/>
                              </a:solidFill>
                              <a:latin typeface="Cambria Math"/>
                            </a:rPr>
                          </m:ctrlPr>
                        </m:fPr>
                        <m:num>
                          <m:r>
                            <a:rPr lang="es-EC">
                              <a:solidFill>
                                <a:schemeClr val="tx1"/>
                              </a:solidFill>
                              <a:latin typeface="Cambria Math"/>
                            </a:rPr>
                            <m:t>1 </m:t>
                          </m:r>
                          <m:r>
                            <m:rPr>
                              <m:sty m:val="p"/>
                            </m:rPr>
                            <a:rPr lang="es-EC">
                              <a:solidFill>
                                <a:schemeClr val="tx1"/>
                              </a:solidFill>
                              <a:latin typeface="Cambria Math"/>
                            </a:rPr>
                            <m:t>kg</m:t>
                          </m:r>
                          <m:r>
                            <a:rPr lang="es-EC">
                              <a:solidFill>
                                <a:schemeClr val="tx1"/>
                              </a:solidFill>
                              <a:latin typeface="Cambria Math"/>
                            </a:rPr>
                            <m:t> </m:t>
                          </m:r>
                          <m:r>
                            <m:rPr>
                              <m:sty m:val="p"/>
                            </m:rPr>
                            <a:rPr lang="es-EC">
                              <a:solidFill>
                                <a:schemeClr val="tx1"/>
                              </a:solidFill>
                              <a:latin typeface="Cambria Math"/>
                            </a:rPr>
                            <m:t>mol</m:t>
                          </m:r>
                          <m:r>
                            <a:rPr lang="es-EC">
                              <a:solidFill>
                                <a:schemeClr val="tx1"/>
                              </a:solidFill>
                              <a:latin typeface="Cambria Math"/>
                            </a:rPr>
                            <m:t> </m:t>
                          </m:r>
                          <m:r>
                            <m:rPr>
                              <m:sty m:val="p"/>
                            </m:rPr>
                            <a:rPr lang="es-EC">
                              <a:solidFill>
                                <a:schemeClr val="tx1"/>
                              </a:solidFill>
                              <a:latin typeface="Cambria Math"/>
                            </a:rPr>
                            <m:t>C</m:t>
                          </m:r>
                        </m:num>
                        <m:den>
                          <m:r>
                            <a:rPr lang="es-EC">
                              <a:solidFill>
                                <a:schemeClr val="tx1"/>
                              </a:solidFill>
                              <a:latin typeface="Cambria Math"/>
                            </a:rPr>
                            <m:t>1 </m:t>
                          </m:r>
                          <m:r>
                            <m:rPr>
                              <m:sty m:val="p"/>
                            </m:rPr>
                            <a:rPr lang="es-EC">
                              <a:solidFill>
                                <a:schemeClr val="tx1"/>
                              </a:solidFill>
                              <a:latin typeface="Cambria Math"/>
                            </a:rPr>
                            <m:t>kmol</m:t>
                          </m:r>
                          <m:r>
                            <a:rPr lang="es-EC">
                              <a:solidFill>
                                <a:schemeClr val="tx1"/>
                              </a:solidFill>
                              <a:latin typeface="Cambria Math"/>
                            </a:rPr>
                            <m:t> </m:t>
                          </m:r>
                          <m:r>
                            <m:rPr>
                              <m:sty m:val="p"/>
                            </m:rPr>
                            <a:rPr lang="es-EC">
                              <a:solidFill>
                                <a:schemeClr val="tx1"/>
                              </a:solidFill>
                              <a:latin typeface="Cambria Math"/>
                            </a:rPr>
                            <m:t>C</m:t>
                          </m:r>
                          <m:sSub>
                            <m:sSubPr>
                              <m:ctrlPr>
                                <a:rPr lang="es-EC" i="1">
                                  <a:solidFill>
                                    <a:schemeClr val="tx1"/>
                                  </a:solidFill>
                                  <a:latin typeface="Cambria Math"/>
                                </a:rPr>
                              </m:ctrlPr>
                            </m:sSubPr>
                            <m:e>
                              <m:r>
                                <m:rPr>
                                  <m:sty m:val="p"/>
                                </m:rPr>
                                <a:rPr lang="es-EC">
                                  <a:solidFill>
                                    <a:schemeClr val="tx1"/>
                                  </a:solidFill>
                                  <a:latin typeface="Cambria Math"/>
                                </a:rPr>
                                <m:t>H</m:t>
                              </m:r>
                            </m:e>
                            <m:sub>
                              <m:r>
                                <a:rPr lang="es-EC">
                                  <a:solidFill>
                                    <a:schemeClr val="tx1"/>
                                  </a:solidFill>
                                  <a:latin typeface="Cambria Math"/>
                                </a:rPr>
                                <m:t>1,54</m:t>
                              </m:r>
                            </m:sub>
                          </m:sSub>
                        </m:den>
                      </m:f>
                      <m:r>
                        <m:rPr>
                          <m:sty m:val="p"/>
                        </m:rPr>
                        <a:rPr lang="es-EC">
                          <a:solidFill>
                            <a:schemeClr val="tx1"/>
                          </a:solidFill>
                          <a:latin typeface="Cambria Math"/>
                        </a:rPr>
                        <m:t>x</m:t>
                      </m:r>
                      <m:f>
                        <m:fPr>
                          <m:ctrlPr>
                            <a:rPr lang="es-EC" i="1">
                              <a:solidFill>
                                <a:schemeClr val="tx1"/>
                              </a:solidFill>
                              <a:latin typeface="Cambria Math"/>
                            </a:rPr>
                          </m:ctrlPr>
                        </m:fPr>
                        <m:num>
                          <m:r>
                            <a:rPr lang="es-EC">
                              <a:solidFill>
                                <a:schemeClr val="tx1"/>
                              </a:solidFill>
                              <a:latin typeface="Cambria Math"/>
                            </a:rPr>
                            <m:t>12 </m:t>
                          </m:r>
                          <m:r>
                            <m:rPr>
                              <m:sty m:val="p"/>
                            </m:rPr>
                            <a:rPr lang="es-EC">
                              <a:solidFill>
                                <a:schemeClr val="tx1"/>
                              </a:solidFill>
                              <a:latin typeface="Cambria Math"/>
                            </a:rPr>
                            <m:t>kg</m:t>
                          </m:r>
                          <m:r>
                            <a:rPr lang="es-EC">
                              <a:solidFill>
                                <a:schemeClr val="tx1"/>
                              </a:solidFill>
                              <a:latin typeface="Cambria Math"/>
                            </a:rPr>
                            <m:t> </m:t>
                          </m:r>
                          <m:r>
                            <m:rPr>
                              <m:sty m:val="p"/>
                            </m:rPr>
                            <a:rPr lang="es-EC">
                              <a:solidFill>
                                <a:schemeClr val="tx1"/>
                              </a:solidFill>
                              <a:latin typeface="Cambria Math"/>
                            </a:rPr>
                            <m:t>C</m:t>
                          </m:r>
                        </m:num>
                        <m:den>
                          <m:r>
                            <a:rPr lang="es-EC">
                              <a:solidFill>
                                <a:schemeClr val="tx1"/>
                              </a:solidFill>
                              <a:latin typeface="Cambria Math"/>
                            </a:rPr>
                            <m:t>1 </m:t>
                          </m:r>
                          <m:r>
                            <m:rPr>
                              <m:sty m:val="p"/>
                            </m:rPr>
                            <a:rPr lang="es-EC">
                              <a:solidFill>
                                <a:schemeClr val="tx1"/>
                              </a:solidFill>
                              <a:latin typeface="Cambria Math"/>
                            </a:rPr>
                            <m:t>kgmol</m:t>
                          </m:r>
                          <m:r>
                            <a:rPr lang="es-EC">
                              <a:solidFill>
                                <a:schemeClr val="tx1"/>
                              </a:solidFill>
                              <a:latin typeface="Cambria Math"/>
                            </a:rPr>
                            <m:t> </m:t>
                          </m:r>
                          <m:r>
                            <m:rPr>
                              <m:sty m:val="p"/>
                            </m:rPr>
                            <a:rPr lang="es-EC">
                              <a:solidFill>
                                <a:schemeClr val="tx1"/>
                              </a:solidFill>
                              <a:latin typeface="Cambria Math"/>
                            </a:rPr>
                            <m:t>C</m:t>
                          </m:r>
                        </m:den>
                      </m:f>
                      <m:r>
                        <a:rPr lang="es-EC">
                          <a:solidFill>
                            <a:schemeClr val="tx1"/>
                          </a:solidFill>
                          <a:latin typeface="Cambria Math"/>
                        </a:rPr>
                        <m:t>=0.49 </m:t>
                      </m:r>
                      <m:r>
                        <m:rPr>
                          <m:sty m:val="p"/>
                        </m:rPr>
                        <a:rPr lang="es-EC">
                          <a:solidFill>
                            <a:schemeClr val="tx1"/>
                          </a:solidFill>
                          <a:latin typeface="Cambria Math"/>
                        </a:rPr>
                        <m:t>kg</m:t>
                      </m:r>
                      <m:r>
                        <a:rPr lang="es-EC">
                          <a:solidFill>
                            <a:schemeClr val="tx1"/>
                          </a:solidFill>
                          <a:latin typeface="Cambria Math"/>
                        </a:rPr>
                        <m:t> </m:t>
                      </m:r>
                      <m:r>
                        <m:rPr>
                          <m:sty m:val="p"/>
                        </m:rPr>
                        <a:rPr lang="es-EC">
                          <a:solidFill>
                            <a:schemeClr val="tx1"/>
                          </a:solidFill>
                          <a:latin typeface="Cambria Math"/>
                        </a:rPr>
                        <m:t>C</m:t>
                      </m:r>
                    </m:oMath>
                  </m:oMathPara>
                </a14:m>
                <a:endParaRPr lang="es-EC" dirty="0">
                  <a:solidFill>
                    <a:schemeClr val="tx1"/>
                  </a:solidFill>
                </a:endParaRPr>
              </a:p>
              <a:p>
                <a:pPr marL="0" indent="0">
                  <a:buNone/>
                </a:pPr>
                <a:r>
                  <a:rPr lang="es-EC" b="1" i="1" dirty="0">
                    <a:solidFill>
                      <a:schemeClr val="tx1"/>
                    </a:solidFill>
                  </a:rPr>
                  <a:t>Carbón de la  </a:t>
                </a:r>
                <a:r>
                  <a:rPr lang="es-EC" b="1" dirty="0">
                    <a:solidFill>
                      <a:schemeClr val="tx1"/>
                    </a:solidFill>
                  </a:rPr>
                  <a:t>madera</a:t>
                </a:r>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C">
                          <a:solidFill>
                            <a:schemeClr val="tx1"/>
                          </a:solidFill>
                          <a:latin typeface="Cambria Math"/>
                        </a:rPr>
                        <m:t>0,6</m:t>
                      </m:r>
                      <m:f>
                        <m:fPr>
                          <m:ctrlPr>
                            <a:rPr lang="es-EC" i="1">
                              <a:solidFill>
                                <a:schemeClr val="tx1"/>
                              </a:solidFill>
                              <a:latin typeface="Cambria Math"/>
                            </a:rPr>
                          </m:ctrlPr>
                        </m:fPr>
                        <m:num>
                          <m:r>
                            <m:rPr>
                              <m:sty m:val="p"/>
                            </m:rPr>
                            <a:rPr lang="es-EC">
                              <a:solidFill>
                                <a:schemeClr val="tx1"/>
                              </a:solidFill>
                              <a:latin typeface="Cambria Math"/>
                            </a:rPr>
                            <m:t>kg</m:t>
                          </m:r>
                          <m:r>
                            <a:rPr lang="es-EC">
                              <a:solidFill>
                                <a:schemeClr val="tx1"/>
                              </a:solidFill>
                              <a:latin typeface="Cambria Math"/>
                            </a:rPr>
                            <m:t> </m:t>
                          </m:r>
                          <m:r>
                            <m:rPr>
                              <m:sty m:val="p"/>
                            </m:rPr>
                            <a:rPr lang="es-EC">
                              <a:solidFill>
                                <a:schemeClr val="tx1"/>
                              </a:solidFill>
                              <a:latin typeface="Cambria Math"/>
                            </a:rPr>
                            <m:t>C</m:t>
                          </m:r>
                          <m:sSub>
                            <m:sSubPr>
                              <m:ctrlPr>
                                <a:rPr lang="es-EC" i="1">
                                  <a:solidFill>
                                    <a:schemeClr val="tx1"/>
                                  </a:solidFill>
                                  <a:latin typeface="Cambria Math"/>
                                </a:rPr>
                              </m:ctrlPr>
                            </m:sSubPr>
                            <m:e>
                              <m:r>
                                <m:rPr>
                                  <m:sty m:val="p"/>
                                </m:rPr>
                                <a:rPr lang="es-EC">
                                  <a:solidFill>
                                    <a:schemeClr val="tx1"/>
                                  </a:solidFill>
                                  <a:latin typeface="Cambria Math"/>
                                </a:rPr>
                                <m:t>H</m:t>
                              </m:r>
                            </m:e>
                            <m:sub>
                              <m:r>
                                <a:rPr lang="es-EC">
                                  <a:solidFill>
                                    <a:schemeClr val="tx1"/>
                                  </a:solidFill>
                                  <a:latin typeface="Cambria Math"/>
                                </a:rPr>
                                <m:t>1,59</m:t>
                              </m:r>
                            </m:sub>
                          </m:sSub>
                          <m:sSub>
                            <m:sSubPr>
                              <m:ctrlPr>
                                <a:rPr lang="es-EC" i="1">
                                  <a:solidFill>
                                    <a:schemeClr val="tx1"/>
                                  </a:solidFill>
                                  <a:latin typeface="Cambria Math"/>
                                </a:rPr>
                              </m:ctrlPr>
                            </m:sSubPr>
                            <m:e>
                              <m:r>
                                <m:rPr>
                                  <m:sty m:val="p"/>
                                </m:rPr>
                                <a:rPr lang="es-EC">
                                  <a:solidFill>
                                    <a:schemeClr val="tx1"/>
                                  </a:solidFill>
                                  <a:latin typeface="Cambria Math"/>
                                </a:rPr>
                                <m:t>O</m:t>
                              </m:r>
                            </m:e>
                            <m:sub>
                              <m:r>
                                <a:rPr lang="es-EC">
                                  <a:solidFill>
                                    <a:schemeClr val="tx1"/>
                                  </a:solidFill>
                                  <a:latin typeface="Cambria Math"/>
                                </a:rPr>
                                <m:t>0,76</m:t>
                              </m:r>
                            </m:sub>
                          </m:sSub>
                        </m:num>
                        <m:den>
                          <m:r>
                            <m:rPr>
                              <m:sty m:val="p"/>
                            </m:rPr>
                            <a:rPr lang="es-EC">
                              <a:solidFill>
                                <a:schemeClr val="tx1"/>
                              </a:solidFill>
                              <a:latin typeface="Cambria Math"/>
                            </a:rPr>
                            <m:t>h</m:t>
                          </m:r>
                        </m:den>
                      </m:f>
                      <m:r>
                        <m:rPr>
                          <m:sty m:val="p"/>
                        </m:rPr>
                        <a:rPr lang="es-EC">
                          <a:solidFill>
                            <a:schemeClr val="tx1"/>
                          </a:solidFill>
                          <a:latin typeface="Cambria Math"/>
                        </a:rPr>
                        <m:t>x</m:t>
                      </m:r>
                      <m:f>
                        <m:fPr>
                          <m:ctrlPr>
                            <a:rPr lang="es-EC" i="1">
                              <a:solidFill>
                                <a:schemeClr val="tx1"/>
                              </a:solidFill>
                              <a:latin typeface="Cambria Math"/>
                            </a:rPr>
                          </m:ctrlPr>
                        </m:fPr>
                        <m:num>
                          <m:r>
                            <a:rPr lang="es-EC">
                              <a:solidFill>
                                <a:schemeClr val="tx1"/>
                              </a:solidFill>
                              <a:latin typeface="Cambria Math"/>
                            </a:rPr>
                            <m:t>1 </m:t>
                          </m:r>
                          <m:r>
                            <m:rPr>
                              <m:sty m:val="p"/>
                            </m:rPr>
                            <a:rPr lang="es-EC">
                              <a:solidFill>
                                <a:schemeClr val="tx1"/>
                              </a:solidFill>
                              <a:latin typeface="Cambria Math"/>
                            </a:rPr>
                            <m:t>kmol</m:t>
                          </m:r>
                          <m:r>
                            <a:rPr lang="es-EC">
                              <a:solidFill>
                                <a:schemeClr val="tx1"/>
                              </a:solidFill>
                              <a:latin typeface="Cambria Math"/>
                            </a:rPr>
                            <m:t> </m:t>
                          </m:r>
                          <m:r>
                            <m:rPr>
                              <m:sty m:val="p"/>
                            </m:rPr>
                            <a:rPr lang="es-EC">
                              <a:solidFill>
                                <a:schemeClr val="tx1"/>
                              </a:solidFill>
                              <a:latin typeface="Cambria Math"/>
                            </a:rPr>
                            <m:t>C</m:t>
                          </m:r>
                          <m:sSub>
                            <m:sSubPr>
                              <m:ctrlPr>
                                <a:rPr lang="es-EC" i="1">
                                  <a:solidFill>
                                    <a:schemeClr val="tx1"/>
                                  </a:solidFill>
                                  <a:latin typeface="Cambria Math"/>
                                </a:rPr>
                              </m:ctrlPr>
                            </m:sSubPr>
                            <m:e>
                              <m:r>
                                <m:rPr>
                                  <m:sty m:val="p"/>
                                </m:rPr>
                                <a:rPr lang="es-EC">
                                  <a:solidFill>
                                    <a:schemeClr val="tx1"/>
                                  </a:solidFill>
                                  <a:latin typeface="Cambria Math"/>
                                </a:rPr>
                                <m:t>H</m:t>
                              </m:r>
                            </m:e>
                            <m:sub>
                              <m:r>
                                <a:rPr lang="es-EC">
                                  <a:solidFill>
                                    <a:schemeClr val="tx1"/>
                                  </a:solidFill>
                                  <a:latin typeface="Cambria Math"/>
                                </a:rPr>
                                <m:t>1,51</m:t>
                              </m:r>
                            </m:sub>
                          </m:sSub>
                          <m:sSub>
                            <m:sSubPr>
                              <m:ctrlPr>
                                <a:rPr lang="es-EC" i="1">
                                  <a:solidFill>
                                    <a:schemeClr val="tx1"/>
                                  </a:solidFill>
                                  <a:latin typeface="Cambria Math"/>
                                </a:rPr>
                              </m:ctrlPr>
                            </m:sSubPr>
                            <m:e>
                              <m:r>
                                <m:rPr>
                                  <m:sty m:val="p"/>
                                </m:rPr>
                                <a:rPr lang="es-EC">
                                  <a:solidFill>
                                    <a:schemeClr val="tx1"/>
                                  </a:solidFill>
                                  <a:latin typeface="Cambria Math"/>
                                </a:rPr>
                                <m:t>O</m:t>
                              </m:r>
                            </m:e>
                            <m:sub>
                              <m:r>
                                <a:rPr lang="es-EC">
                                  <a:solidFill>
                                    <a:schemeClr val="tx1"/>
                                  </a:solidFill>
                                  <a:latin typeface="Cambria Math"/>
                                </a:rPr>
                                <m:t>0,60</m:t>
                              </m:r>
                            </m:sub>
                          </m:sSub>
                        </m:num>
                        <m:den>
                          <m:r>
                            <a:rPr lang="es-EC">
                              <a:solidFill>
                                <a:schemeClr val="tx1"/>
                              </a:solidFill>
                              <a:latin typeface="Cambria Math"/>
                            </a:rPr>
                            <m:t>23,06 </m:t>
                          </m:r>
                          <m:r>
                            <m:rPr>
                              <m:sty m:val="p"/>
                            </m:rPr>
                            <a:rPr lang="es-EC">
                              <a:solidFill>
                                <a:schemeClr val="tx1"/>
                              </a:solidFill>
                              <a:latin typeface="Cambria Math"/>
                            </a:rPr>
                            <m:t>kgC</m:t>
                          </m:r>
                          <m:sSub>
                            <m:sSubPr>
                              <m:ctrlPr>
                                <a:rPr lang="es-EC" i="1">
                                  <a:solidFill>
                                    <a:schemeClr val="tx1"/>
                                  </a:solidFill>
                                  <a:latin typeface="Cambria Math"/>
                                </a:rPr>
                              </m:ctrlPr>
                            </m:sSubPr>
                            <m:e>
                              <m:r>
                                <m:rPr>
                                  <m:sty m:val="p"/>
                                </m:rPr>
                                <a:rPr lang="es-EC">
                                  <a:solidFill>
                                    <a:schemeClr val="tx1"/>
                                  </a:solidFill>
                                  <a:latin typeface="Cambria Math"/>
                                </a:rPr>
                                <m:t>H</m:t>
                              </m:r>
                            </m:e>
                            <m:sub>
                              <m:r>
                                <a:rPr lang="es-EC">
                                  <a:solidFill>
                                    <a:schemeClr val="tx1"/>
                                  </a:solidFill>
                                  <a:latin typeface="Cambria Math"/>
                                </a:rPr>
                                <m:t>1,51</m:t>
                              </m:r>
                            </m:sub>
                          </m:sSub>
                          <m:sSub>
                            <m:sSubPr>
                              <m:ctrlPr>
                                <a:rPr lang="es-EC" i="1">
                                  <a:solidFill>
                                    <a:schemeClr val="tx1"/>
                                  </a:solidFill>
                                  <a:latin typeface="Cambria Math"/>
                                </a:rPr>
                              </m:ctrlPr>
                            </m:sSubPr>
                            <m:e>
                              <m:r>
                                <m:rPr>
                                  <m:sty m:val="p"/>
                                </m:rPr>
                                <a:rPr lang="es-EC">
                                  <a:solidFill>
                                    <a:schemeClr val="tx1"/>
                                  </a:solidFill>
                                  <a:latin typeface="Cambria Math"/>
                                </a:rPr>
                                <m:t>O</m:t>
                              </m:r>
                            </m:e>
                            <m:sub>
                              <m:r>
                                <a:rPr lang="es-EC">
                                  <a:solidFill>
                                    <a:schemeClr val="tx1"/>
                                  </a:solidFill>
                                  <a:latin typeface="Cambria Math"/>
                                </a:rPr>
                                <m:t>0,60</m:t>
                              </m:r>
                            </m:sub>
                          </m:sSub>
                        </m:den>
                      </m:f>
                      <m:r>
                        <m:rPr>
                          <m:sty m:val="p"/>
                        </m:rPr>
                        <a:rPr lang="es-EC">
                          <a:solidFill>
                            <a:schemeClr val="tx1"/>
                          </a:solidFill>
                          <a:latin typeface="Cambria Math"/>
                        </a:rPr>
                        <m:t>x</m:t>
                      </m:r>
                      <m:f>
                        <m:fPr>
                          <m:ctrlPr>
                            <a:rPr lang="es-EC" i="1">
                              <a:solidFill>
                                <a:schemeClr val="tx1"/>
                              </a:solidFill>
                              <a:latin typeface="Cambria Math"/>
                            </a:rPr>
                          </m:ctrlPr>
                        </m:fPr>
                        <m:num>
                          <m:r>
                            <a:rPr lang="es-EC">
                              <a:solidFill>
                                <a:schemeClr val="tx1"/>
                              </a:solidFill>
                              <a:latin typeface="Cambria Math"/>
                            </a:rPr>
                            <m:t>1 </m:t>
                          </m:r>
                          <m:r>
                            <m:rPr>
                              <m:sty m:val="p"/>
                            </m:rPr>
                            <a:rPr lang="es-EC">
                              <a:solidFill>
                                <a:schemeClr val="tx1"/>
                              </a:solidFill>
                              <a:latin typeface="Cambria Math"/>
                            </a:rPr>
                            <m:t>kg</m:t>
                          </m:r>
                          <m:r>
                            <a:rPr lang="es-EC">
                              <a:solidFill>
                                <a:schemeClr val="tx1"/>
                              </a:solidFill>
                              <a:latin typeface="Cambria Math"/>
                            </a:rPr>
                            <m:t> </m:t>
                          </m:r>
                          <m:r>
                            <m:rPr>
                              <m:sty m:val="p"/>
                            </m:rPr>
                            <a:rPr lang="es-EC">
                              <a:solidFill>
                                <a:schemeClr val="tx1"/>
                              </a:solidFill>
                              <a:latin typeface="Cambria Math"/>
                            </a:rPr>
                            <m:t>mol</m:t>
                          </m:r>
                          <m:r>
                            <a:rPr lang="es-EC">
                              <a:solidFill>
                                <a:schemeClr val="tx1"/>
                              </a:solidFill>
                              <a:latin typeface="Cambria Math"/>
                            </a:rPr>
                            <m:t> </m:t>
                          </m:r>
                          <m:r>
                            <m:rPr>
                              <m:sty m:val="p"/>
                            </m:rPr>
                            <a:rPr lang="es-EC">
                              <a:solidFill>
                                <a:schemeClr val="tx1"/>
                              </a:solidFill>
                              <a:latin typeface="Cambria Math"/>
                            </a:rPr>
                            <m:t>C</m:t>
                          </m:r>
                        </m:num>
                        <m:den>
                          <m:r>
                            <a:rPr lang="es-EC">
                              <a:solidFill>
                                <a:schemeClr val="tx1"/>
                              </a:solidFill>
                              <a:latin typeface="Cambria Math"/>
                            </a:rPr>
                            <m:t>1 </m:t>
                          </m:r>
                          <m:r>
                            <m:rPr>
                              <m:sty m:val="p"/>
                            </m:rPr>
                            <a:rPr lang="es-EC">
                              <a:solidFill>
                                <a:schemeClr val="tx1"/>
                              </a:solidFill>
                              <a:latin typeface="Cambria Math"/>
                            </a:rPr>
                            <m:t>kmol</m:t>
                          </m:r>
                          <m:r>
                            <a:rPr lang="es-EC">
                              <a:solidFill>
                                <a:schemeClr val="tx1"/>
                              </a:solidFill>
                              <a:latin typeface="Cambria Math"/>
                            </a:rPr>
                            <m:t> </m:t>
                          </m:r>
                          <m:r>
                            <m:rPr>
                              <m:sty m:val="p"/>
                            </m:rPr>
                            <a:rPr lang="es-EC">
                              <a:solidFill>
                                <a:schemeClr val="tx1"/>
                              </a:solidFill>
                              <a:latin typeface="Cambria Math"/>
                            </a:rPr>
                            <m:t>C</m:t>
                          </m:r>
                          <m:sSub>
                            <m:sSubPr>
                              <m:ctrlPr>
                                <a:rPr lang="es-EC" i="1">
                                  <a:solidFill>
                                    <a:schemeClr val="tx1"/>
                                  </a:solidFill>
                                  <a:latin typeface="Cambria Math"/>
                                </a:rPr>
                              </m:ctrlPr>
                            </m:sSubPr>
                            <m:e>
                              <m:r>
                                <m:rPr>
                                  <m:sty m:val="p"/>
                                </m:rPr>
                                <a:rPr lang="es-EC">
                                  <a:solidFill>
                                    <a:schemeClr val="tx1"/>
                                  </a:solidFill>
                                  <a:latin typeface="Cambria Math"/>
                                </a:rPr>
                                <m:t>H</m:t>
                              </m:r>
                            </m:e>
                            <m:sub>
                              <m:r>
                                <a:rPr lang="es-EC">
                                  <a:solidFill>
                                    <a:schemeClr val="tx1"/>
                                  </a:solidFill>
                                  <a:latin typeface="Cambria Math"/>
                                </a:rPr>
                                <m:t>1,51</m:t>
                              </m:r>
                            </m:sub>
                          </m:sSub>
                          <m:sSub>
                            <m:sSubPr>
                              <m:ctrlPr>
                                <a:rPr lang="es-EC" i="1">
                                  <a:solidFill>
                                    <a:schemeClr val="tx1"/>
                                  </a:solidFill>
                                  <a:latin typeface="Cambria Math"/>
                                </a:rPr>
                              </m:ctrlPr>
                            </m:sSubPr>
                            <m:e>
                              <m:r>
                                <m:rPr>
                                  <m:sty m:val="p"/>
                                </m:rPr>
                                <a:rPr lang="es-EC">
                                  <a:solidFill>
                                    <a:schemeClr val="tx1"/>
                                  </a:solidFill>
                                  <a:latin typeface="Cambria Math"/>
                                </a:rPr>
                                <m:t>O</m:t>
                              </m:r>
                            </m:e>
                            <m:sub>
                              <m:r>
                                <a:rPr lang="es-EC">
                                  <a:solidFill>
                                    <a:schemeClr val="tx1"/>
                                  </a:solidFill>
                                  <a:latin typeface="Cambria Math"/>
                                </a:rPr>
                                <m:t>0,60</m:t>
                              </m:r>
                            </m:sub>
                          </m:sSub>
                        </m:den>
                      </m:f>
                    </m:oMath>
                  </m:oMathPara>
                </a14:m>
                <a:endParaRPr lang="es-EC" i="1" dirty="0" smtClean="0">
                  <a:solidFill>
                    <a:schemeClr val="tx1"/>
                  </a:solidFill>
                  <a:latin typeface="Cambria Math"/>
                </a:endParaRPr>
              </a:p>
              <a:p>
                <a:pPr marL="0" indent="0">
                  <a:buNone/>
                </a:pPr>
                <a14:m>
                  <m:oMathPara xmlns:m="http://schemas.openxmlformats.org/officeDocument/2006/math">
                    <m:oMathParaPr>
                      <m:jc m:val="centerGroup"/>
                    </m:oMathParaPr>
                    <m:oMath xmlns:m="http://schemas.openxmlformats.org/officeDocument/2006/math">
                      <m:r>
                        <m:rPr>
                          <m:sty m:val="p"/>
                        </m:rPr>
                        <a:rPr lang="es-EC">
                          <a:solidFill>
                            <a:schemeClr val="tx1"/>
                          </a:solidFill>
                          <a:latin typeface="Cambria Math"/>
                        </a:rPr>
                        <m:t>x</m:t>
                      </m:r>
                      <m:f>
                        <m:fPr>
                          <m:ctrlPr>
                            <a:rPr lang="es-EC" i="1">
                              <a:solidFill>
                                <a:schemeClr val="tx1"/>
                              </a:solidFill>
                              <a:latin typeface="Cambria Math"/>
                            </a:rPr>
                          </m:ctrlPr>
                        </m:fPr>
                        <m:num>
                          <m:r>
                            <a:rPr lang="es-EC">
                              <a:solidFill>
                                <a:schemeClr val="tx1"/>
                              </a:solidFill>
                              <a:latin typeface="Cambria Math"/>
                            </a:rPr>
                            <m:t>12 </m:t>
                          </m:r>
                          <m:r>
                            <m:rPr>
                              <m:sty m:val="p"/>
                            </m:rPr>
                            <a:rPr lang="es-EC">
                              <a:solidFill>
                                <a:schemeClr val="tx1"/>
                              </a:solidFill>
                              <a:latin typeface="Cambria Math"/>
                            </a:rPr>
                            <m:t>kg</m:t>
                          </m:r>
                          <m:r>
                            <a:rPr lang="es-EC">
                              <a:solidFill>
                                <a:schemeClr val="tx1"/>
                              </a:solidFill>
                              <a:latin typeface="Cambria Math"/>
                            </a:rPr>
                            <m:t> </m:t>
                          </m:r>
                          <m:r>
                            <m:rPr>
                              <m:sty m:val="p"/>
                            </m:rPr>
                            <a:rPr lang="es-EC">
                              <a:solidFill>
                                <a:schemeClr val="tx1"/>
                              </a:solidFill>
                              <a:latin typeface="Cambria Math"/>
                            </a:rPr>
                            <m:t>C</m:t>
                          </m:r>
                        </m:num>
                        <m:den>
                          <m:r>
                            <a:rPr lang="es-EC">
                              <a:solidFill>
                                <a:schemeClr val="tx1"/>
                              </a:solidFill>
                              <a:latin typeface="Cambria Math"/>
                            </a:rPr>
                            <m:t>1 </m:t>
                          </m:r>
                          <m:r>
                            <m:rPr>
                              <m:sty m:val="p"/>
                            </m:rPr>
                            <a:rPr lang="es-EC">
                              <a:solidFill>
                                <a:schemeClr val="tx1"/>
                              </a:solidFill>
                              <a:latin typeface="Cambria Math"/>
                            </a:rPr>
                            <m:t>kgmol</m:t>
                          </m:r>
                          <m:r>
                            <a:rPr lang="es-EC">
                              <a:solidFill>
                                <a:schemeClr val="tx1"/>
                              </a:solidFill>
                              <a:latin typeface="Cambria Math"/>
                            </a:rPr>
                            <m:t> </m:t>
                          </m:r>
                          <m:r>
                            <m:rPr>
                              <m:sty m:val="p"/>
                            </m:rPr>
                            <a:rPr lang="es-EC">
                              <a:solidFill>
                                <a:schemeClr val="tx1"/>
                              </a:solidFill>
                              <a:latin typeface="Cambria Math"/>
                            </a:rPr>
                            <m:t>C</m:t>
                          </m:r>
                        </m:den>
                      </m:f>
                      <m:r>
                        <a:rPr lang="es-EC">
                          <a:solidFill>
                            <a:schemeClr val="tx1"/>
                          </a:solidFill>
                          <a:latin typeface="Cambria Math"/>
                        </a:rPr>
                        <m:t>=0.31 </m:t>
                      </m:r>
                      <m:r>
                        <m:rPr>
                          <m:sty m:val="p"/>
                        </m:rPr>
                        <a:rPr lang="es-EC">
                          <a:solidFill>
                            <a:schemeClr val="tx1"/>
                          </a:solidFill>
                          <a:latin typeface="Cambria Math"/>
                        </a:rPr>
                        <m:t>kg</m:t>
                      </m:r>
                      <m:r>
                        <a:rPr lang="es-EC">
                          <a:solidFill>
                            <a:schemeClr val="tx1"/>
                          </a:solidFill>
                          <a:latin typeface="Cambria Math"/>
                        </a:rPr>
                        <m:t> </m:t>
                      </m:r>
                      <m:r>
                        <m:rPr>
                          <m:sty m:val="p"/>
                        </m:rPr>
                        <a:rPr lang="es-EC">
                          <a:solidFill>
                            <a:schemeClr val="tx1"/>
                          </a:solidFill>
                          <a:latin typeface="Cambria Math"/>
                        </a:rPr>
                        <m:t>C</m:t>
                      </m:r>
                    </m:oMath>
                  </m:oMathPara>
                </a14:m>
                <a:endParaRPr lang="es-EC" dirty="0">
                  <a:solidFill>
                    <a:schemeClr val="tx1"/>
                  </a:solidFill>
                </a:endParaRPr>
              </a:p>
              <a:p>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611560" y="692696"/>
                <a:ext cx="8229600" cy="4525963"/>
              </a:xfrm>
              <a:blipFill rotWithShape="1">
                <a:blip r:embed="rId2"/>
                <a:stretch>
                  <a:fillRect l="-1111" t="-943" b="-22237"/>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025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sz="2400" dirty="0">
                <a:effectLst/>
              </a:rPr>
              <a:t>Fórmula general de los residuos sólidos urbanos</a:t>
            </a:r>
            <a:r>
              <a:rPr lang="es-EC" dirty="0">
                <a:effectLst/>
              </a:rPr>
              <a:t>.</a:t>
            </a:r>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1692982785"/>
                  </p:ext>
                </p:extLst>
              </p:nvPr>
            </p:nvGraphicFramePr>
            <p:xfrm>
              <a:off x="1979712" y="1124744"/>
              <a:ext cx="5130800" cy="4366006"/>
            </p:xfrm>
            <a:graphic>
              <a:graphicData uri="http://schemas.openxmlformats.org/drawingml/2006/table">
                <a:tbl>
                  <a:tblPr firstRow="1" firstCol="1" bandRow="1">
                    <a:tableStyleId>{284E427A-3D55-4303-BF80-6455036E1DE7}</a:tableStyleId>
                  </a:tblPr>
                  <a:tblGrid>
                    <a:gridCol w="1270000"/>
                    <a:gridCol w="1448435"/>
                    <a:gridCol w="1343660"/>
                    <a:gridCol w="1068705"/>
                  </a:tblGrid>
                  <a:tr h="270834">
                    <a:tc>
                      <a:txBody>
                        <a:bodyPr/>
                        <a:lstStyle/>
                        <a:p>
                          <a:pPr algn="just">
                            <a:lnSpc>
                              <a:spcPct val="200000"/>
                            </a:lnSpc>
                            <a:spcAft>
                              <a:spcPts val="0"/>
                            </a:spcAft>
                          </a:pPr>
                          <a:r>
                            <a:rPr lang="es-EC" sz="1200" dirty="0">
                              <a:effectLst/>
                            </a:rPr>
                            <a:t> </a:t>
                          </a:r>
                          <a:endParaRPr lang="es-EC" sz="1200" dirty="0">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C</a:t>
                          </a:r>
                          <a:endParaRPr lang="es-EC" sz="1200">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H</a:t>
                          </a:r>
                          <a:endParaRPr lang="es-EC" sz="1200">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O</a:t>
                          </a:r>
                          <a:endParaRPr lang="es-EC" sz="1200">
                            <a:effectLst/>
                            <a:latin typeface="Times New Roman"/>
                            <a:ea typeface="Times New Roman"/>
                          </a:endParaRPr>
                        </a:p>
                      </a:txBody>
                      <a:tcPr marL="68580" marR="68580" marT="0" marB="0"/>
                    </a:tc>
                  </a:tr>
                  <a:tr h="910309">
                    <a:tc>
                      <a:txBody>
                        <a:bodyPr/>
                        <a:lstStyle/>
                        <a:p>
                          <a:pPr algn="just">
                            <a:lnSpc>
                              <a:spcPct val="200000"/>
                            </a:lnSpc>
                            <a:spcAft>
                              <a:spcPts val="0"/>
                            </a:spcAft>
                          </a:pPr>
                          <a:r>
                            <a:rPr lang="es-EC" sz="1200">
                              <a:effectLst/>
                            </a:rPr>
                            <a:t> </a:t>
                          </a:r>
                        </a:p>
                        <a:p>
                          <a:pPr algn="just">
                            <a:lnSpc>
                              <a:spcPct val="20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m:t>
                                </m:r>
                              </m:oMath>
                            </m:oMathPara>
                          </a14:m>
                          <a:endParaRPr lang="es-EC" sz="1200">
                            <a:effectLst/>
                          </a:endParaRPr>
                        </a:p>
                        <a:p>
                          <a:pPr algn="just">
                            <a:lnSpc>
                              <a:spcPct val="200000"/>
                            </a:lnSpc>
                            <a:spcAft>
                              <a:spcPts val="0"/>
                            </a:spcAft>
                          </a:pPr>
                          <a:r>
                            <a:rPr lang="es-EC" sz="1200">
                              <a:effectLst/>
                            </a:rPr>
                            <a:t> </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27,2</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4,77</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34,75</a:t>
                          </a:r>
                          <a:endParaRPr lang="es-EC" sz="1200">
                            <a:effectLst/>
                            <a:latin typeface="Times New Roman"/>
                            <a:ea typeface="Times New Roman"/>
                          </a:endParaRPr>
                        </a:p>
                      </a:txBody>
                      <a:tcPr marL="68580" marR="68580" marT="0" marB="0"/>
                    </a:tc>
                  </a:tr>
                  <a:tr h="1195630">
                    <a:tc>
                      <a:txBody>
                        <a:bodyPr/>
                        <a:lstStyle/>
                        <a:p>
                          <a:pPr algn="just">
                            <a:lnSpc>
                              <a:spcPct val="200000"/>
                            </a:lnSpc>
                            <a:spcAft>
                              <a:spcPts val="0"/>
                            </a:spcAft>
                          </a:pPr>
                          <a:r>
                            <a:rPr lang="es-EC" sz="1200">
                              <a:effectLst/>
                            </a:rPr>
                            <a:t> </a:t>
                          </a:r>
                        </a:p>
                        <a:p>
                          <a:pPr algn="just">
                            <a:lnSpc>
                              <a:spcPct val="200000"/>
                            </a:lnSpc>
                            <a:spcAft>
                              <a:spcPts val="0"/>
                            </a:spcAft>
                          </a:pPr>
                          <a14:m>
                            <m:oMathPara xmlns:m="http://schemas.openxmlformats.org/officeDocument/2006/math">
                              <m:oMathParaPr>
                                <m:jc m:val="centerGroup"/>
                              </m:oMathParaPr>
                              <m:oMath xmlns:m="http://schemas.openxmlformats.org/officeDocument/2006/math">
                                <m:f>
                                  <m:fPr>
                                    <m:ctrlPr>
                                      <a:rPr lang="es-EC" sz="1200" i="1">
                                        <a:effectLst/>
                                        <a:latin typeface="Cambria Math"/>
                                      </a:rPr>
                                    </m:ctrlPr>
                                  </m:fPr>
                                  <m:num>
                                    <m:r>
                                      <a:rPr lang="es-EC" sz="1200">
                                        <a:effectLst/>
                                        <a:latin typeface="Cambria Math"/>
                                      </a:rPr>
                                      <m:t>∑</m:t>
                                    </m:r>
                                  </m:num>
                                  <m:den>
                                    <m:r>
                                      <a:rPr lang="es-EC" sz="1200">
                                        <a:effectLst/>
                                        <a:latin typeface="Cambria Math"/>
                                      </a:rPr>
                                      <m:t>𝑷𝑴</m:t>
                                    </m:r>
                                  </m:den>
                                </m:f>
                              </m:oMath>
                            </m:oMathPara>
                          </a14:m>
                          <a:endParaRPr lang="es-EC" sz="1200">
                            <a:effectLst/>
                          </a:endParaRPr>
                        </a:p>
                        <a:p>
                          <a:pPr algn="just">
                            <a:lnSpc>
                              <a:spcPct val="200000"/>
                            </a:lnSpc>
                            <a:spcAft>
                              <a:spcPts val="0"/>
                            </a:spcAft>
                          </a:pPr>
                          <a:r>
                            <a:rPr lang="es-EC" sz="1200">
                              <a:effectLst/>
                            </a:rPr>
                            <a:t> </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2,27</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4,77</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2,17</a:t>
                          </a:r>
                          <a:endParaRPr lang="es-EC" sz="1200">
                            <a:effectLst/>
                            <a:latin typeface="Times New Roman"/>
                            <a:ea typeface="Times New Roman"/>
                          </a:endParaRPr>
                        </a:p>
                      </a:txBody>
                      <a:tcPr marL="68580" marR="68580" marT="0" marB="0"/>
                    </a:tc>
                  </a:tr>
                  <a:tr h="910309">
                    <a:tc>
                      <a:txBody>
                        <a:bodyPr/>
                        <a:lstStyle/>
                        <a:p>
                          <a:pPr algn="just">
                            <a:lnSpc>
                              <a:spcPct val="200000"/>
                            </a:lnSpc>
                            <a:spcAft>
                              <a:spcPts val="0"/>
                            </a:spcAft>
                          </a:pPr>
                          <a:r>
                            <a:rPr lang="es-EC" sz="1200">
                              <a:effectLst/>
                            </a:rPr>
                            <a:t> </a:t>
                          </a:r>
                        </a:p>
                        <a:p>
                          <a:pPr algn="ctr">
                            <a:lnSpc>
                              <a:spcPct val="200000"/>
                            </a:lnSpc>
                            <a:spcAft>
                              <a:spcPts val="0"/>
                            </a:spcAft>
                          </a:pPr>
                          <a:r>
                            <a:rPr lang="es-EC" sz="1200">
                              <a:effectLst/>
                            </a:rPr>
                            <a:t>∫→C</a:t>
                          </a:r>
                        </a:p>
                        <a:p>
                          <a:pPr algn="just">
                            <a:lnSpc>
                              <a:spcPct val="200000"/>
                            </a:lnSpc>
                            <a:spcAft>
                              <a:spcPts val="0"/>
                            </a:spcAft>
                          </a:pPr>
                          <a:r>
                            <a:rPr lang="es-EC" sz="1200">
                              <a:effectLst/>
                            </a:rPr>
                            <a:t> </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1</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2,10</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0,96</a:t>
                          </a:r>
                          <a:endParaRPr lang="es-EC" sz="1200">
                            <a:effectLst/>
                            <a:latin typeface="Times New Roman"/>
                            <a:ea typeface="Times New Roman"/>
                          </a:endParaRPr>
                        </a:p>
                      </a:txBody>
                      <a:tcPr marL="68580" marR="68580" marT="0" marB="0"/>
                    </a:tc>
                  </a:tr>
                  <a:tr h="333948">
                    <a:tc gridSpan="4">
                      <a:txBody>
                        <a:bodyPr/>
                        <a:lstStyle/>
                        <a:p>
                          <a:pPr algn="just">
                            <a:lnSpc>
                              <a:spcPct val="20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𝑪</m:t>
                                </m:r>
                                <m:sSub>
                                  <m:sSubPr>
                                    <m:ctrlPr>
                                      <a:rPr lang="es-EC" sz="1200" i="1">
                                        <a:effectLst/>
                                        <a:latin typeface="Cambria Math"/>
                                      </a:rPr>
                                    </m:ctrlPr>
                                  </m:sSubPr>
                                  <m:e>
                                    <m:r>
                                      <a:rPr lang="es-EC" sz="1200">
                                        <a:effectLst/>
                                        <a:latin typeface="Cambria Math"/>
                                      </a:rPr>
                                      <m:t>𝑯</m:t>
                                    </m:r>
                                  </m:e>
                                  <m:sub>
                                    <m:r>
                                      <a:rPr lang="es-EC" sz="1200">
                                        <a:effectLst/>
                                        <a:latin typeface="Cambria Math"/>
                                      </a:rPr>
                                      <m:t>𝟐</m:t>
                                    </m:r>
                                    <m:r>
                                      <a:rPr lang="es-EC" sz="1200">
                                        <a:effectLst/>
                                        <a:latin typeface="Cambria Math"/>
                                      </a:rPr>
                                      <m:t>,</m:t>
                                    </m:r>
                                    <m:r>
                                      <a:rPr lang="es-EC" sz="1200">
                                        <a:effectLst/>
                                        <a:latin typeface="Cambria Math"/>
                                      </a:rPr>
                                      <m:t>𝟏𝟎</m:t>
                                    </m:r>
                                  </m:sub>
                                </m:sSub>
                                <m:sSub>
                                  <m:sSubPr>
                                    <m:ctrlPr>
                                      <a:rPr lang="es-EC" sz="1200" i="1">
                                        <a:effectLst/>
                                        <a:latin typeface="Cambria Math"/>
                                      </a:rPr>
                                    </m:ctrlPr>
                                  </m:sSubPr>
                                  <m:e>
                                    <m:r>
                                      <a:rPr lang="es-EC" sz="1200">
                                        <a:effectLst/>
                                        <a:latin typeface="Cambria Math"/>
                                      </a:rPr>
                                      <m:t>𝑶</m:t>
                                    </m:r>
                                  </m:e>
                                  <m:sub>
                                    <m:r>
                                      <a:rPr lang="es-EC" sz="1200">
                                        <a:effectLst/>
                                        <a:latin typeface="Cambria Math"/>
                                      </a:rPr>
                                      <m:t>𝟎</m:t>
                                    </m:r>
                                    <m:r>
                                      <a:rPr lang="es-EC" sz="1200">
                                        <a:effectLst/>
                                        <a:latin typeface="Cambria Math"/>
                                      </a:rPr>
                                      <m:t>,</m:t>
                                    </m:r>
                                    <m:r>
                                      <a:rPr lang="es-EC" sz="1200">
                                        <a:effectLst/>
                                        <a:latin typeface="Cambria Math"/>
                                      </a:rPr>
                                      <m:t>𝟗𝟔</m:t>
                                    </m:r>
                                  </m:sub>
                                </m:sSub>
                              </m:oMath>
                            </m:oMathPara>
                          </a14:m>
                          <a:endParaRPr lang="es-EC" sz="1200" dirty="0">
                            <a:effectLst/>
                            <a:latin typeface="Times New Roman"/>
                            <a:ea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1692982785"/>
                  </p:ext>
                </p:extLst>
              </p:nvPr>
            </p:nvGraphicFramePr>
            <p:xfrm>
              <a:off x="1979712" y="1124744"/>
              <a:ext cx="5130800" cy="4142234"/>
            </p:xfrm>
            <a:graphic>
              <a:graphicData uri="http://schemas.openxmlformats.org/drawingml/2006/table">
                <a:tbl>
                  <a:tblPr firstRow="1" firstCol="1" bandRow="1">
                    <a:tableStyleId>{284E427A-3D55-4303-BF80-6455036E1DE7}</a:tableStyleId>
                  </a:tblPr>
                  <a:tblGrid>
                    <a:gridCol w="1270000"/>
                    <a:gridCol w="1448435"/>
                    <a:gridCol w="1343660"/>
                    <a:gridCol w="1068705"/>
                  </a:tblGrid>
                  <a:tr h="309817">
                    <a:tc>
                      <a:txBody>
                        <a:bodyPr/>
                        <a:lstStyle/>
                        <a:p>
                          <a:pPr algn="just">
                            <a:lnSpc>
                              <a:spcPct val="200000"/>
                            </a:lnSpc>
                            <a:spcAft>
                              <a:spcPts val="0"/>
                            </a:spcAft>
                          </a:pPr>
                          <a:r>
                            <a:rPr lang="es-EC" sz="1200" dirty="0">
                              <a:effectLst/>
                            </a:rPr>
                            <a:t> </a:t>
                          </a:r>
                          <a:endParaRPr lang="es-EC" sz="1200" dirty="0">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C</a:t>
                          </a:r>
                          <a:endParaRPr lang="es-EC" sz="1200">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H</a:t>
                          </a:r>
                          <a:endParaRPr lang="es-EC" sz="1200">
                            <a:effectLst/>
                            <a:latin typeface="Times New Roman"/>
                            <a:ea typeface="Times New Roman"/>
                          </a:endParaRPr>
                        </a:p>
                      </a:txBody>
                      <a:tcPr marL="68580" marR="68580" marT="0" marB="0"/>
                    </a:tc>
                    <a:tc>
                      <a:txBody>
                        <a:bodyPr/>
                        <a:lstStyle/>
                        <a:p>
                          <a:pPr algn="ctr">
                            <a:lnSpc>
                              <a:spcPct val="200000"/>
                            </a:lnSpc>
                            <a:spcAft>
                              <a:spcPts val="0"/>
                            </a:spcAft>
                          </a:pPr>
                          <a:r>
                            <a:rPr lang="es-EC" sz="1200">
                              <a:effectLst/>
                            </a:rPr>
                            <a:t>O</a:t>
                          </a:r>
                          <a:endParaRPr lang="es-EC" sz="1200">
                            <a:effectLst/>
                            <a:latin typeface="Times New Roman"/>
                            <a:ea typeface="Times New Roman"/>
                          </a:endParaRPr>
                        </a:p>
                      </a:txBody>
                      <a:tcPr marL="68580" marR="68580" marT="0" marB="0"/>
                    </a:tc>
                  </a:tr>
                  <a:tr h="1041337">
                    <a:tc>
                      <a:txBody>
                        <a:bodyPr/>
                        <a:lstStyle/>
                        <a:p>
                          <a:endParaRPr lang="es-EC"/>
                        </a:p>
                      </a:txBody>
                      <a:tcPr marL="68580" marR="68580" marT="0" marB="0">
                        <a:blipFill rotWithShape="1">
                          <a:blip r:embed="rId2"/>
                          <a:stretch>
                            <a:fillRect l="-3365" t="-32353" r="-307692" b="-275294"/>
                          </a:stretch>
                        </a:blipFill>
                      </a:tcPr>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27,2</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4,77</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34,75</a:t>
                          </a:r>
                          <a:endParaRPr lang="es-EC" sz="1200">
                            <a:effectLst/>
                            <a:latin typeface="Times New Roman"/>
                            <a:ea typeface="Times New Roman"/>
                          </a:endParaRPr>
                        </a:p>
                      </a:txBody>
                      <a:tcPr marL="68580" marR="68580" marT="0" marB="0"/>
                    </a:tc>
                  </a:tr>
                  <a:tr h="1367727">
                    <a:tc>
                      <a:txBody>
                        <a:bodyPr/>
                        <a:lstStyle/>
                        <a:p>
                          <a:endParaRPr lang="es-EC"/>
                        </a:p>
                      </a:txBody>
                      <a:tcPr marL="68580" marR="68580" marT="0" marB="0">
                        <a:blipFill rotWithShape="1">
                          <a:blip r:embed="rId2"/>
                          <a:stretch>
                            <a:fillRect l="-3365" t="-100000" r="-307692" b="-108000"/>
                          </a:stretch>
                        </a:blipFill>
                      </a:tcPr>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2,27</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4,77</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2,17</a:t>
                          </a:r>
                          <a:endParaRPr lang="es-EC" sz="1200">
                            <a:effectLst/>
                            <a:latin typeface="Times New Roman"/>
                            <a:ea typeface="Times New Roman"/>
                          </a:endParaRPr>
                        </a:p>
                      </a:txBody>
                      <a:tcPr marL="68580" marR="68580" marT="0" marB="0"/>
                    </a:tc>
                  </a:tr>
                  <a:tr h="1041337">
                    <a:tc>
                      <a:txBody>
                        <a:bodyPr/>
                        <a:lstStyle/>
                        <a:p>
                          <a:pPr algn="just">
                            <a:lnSpc>
                              <a:spcPct val="200000"/>
                            </a:lnSpc>
                            <a:spcAft>
                              <a:spcPts val="0"/>
                            </a:spcAft>
                          </a:pPr>
                          <a:r>
                            <a:rPr lang="es-EC" sz="1200">
                              <a:effectLst/>
                            </a:rPr>
                            <a:t> </a:t>
                          </a:r>
                        </a:p>
                        <a:p>
                          <a:pPr algn="ctr">
                            <a:lnSpc>
                              <a:spcPct val="200000"/>
                            </a:lnSpc>
                            <a:spcAft>
                              <a:spcPts val="0"/>
                            </a:spcAft>
                          </a:pPr>
                          <a:r>
                            <a:rPr lang="es-EC" sz="1200">
                              <a:effectLst/>
                            </a:rPr>
                            <a:t>∫→C</a:t>
                          </a:r>
                        </a:p>
                        <a:p>
                          <a:pPr algn="just">
                            <a:lnSpc>
                              <a:spcPct val="200000"/>
                            </a:lnSpc>
                            <a:spcAft>
                              <a:spcPts val="0"/>
                            </a:spcAft>
                          </a:pPr>
                          <a:r>
                            <a:rPr lang="es-EC" sz="1200">
                              <a:effectLst/>
                            </a:rPr>
                            <a:t> </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1</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2,10</a:t>
                          </a:r>
                          <a:endParaRPr lang="es-EC" sz="1200">
                            <a:effectLst/>
                            <a:latin typeface="Times New Roman"/>
                            <a:ea typeface="Times New Roman"/>
                          </a:endParaRPr>
                        </a:p>
                      </a:txBody>
                      <a:tcPr marL="68580" marR="68580" marT="0" marB="0"/>
                    </a:tc>
                    <a:tc>
                      <a:txBody>
                        <a:bodyPr/>
                        <a:lstStyle/>
                        <a:p>
                          <a:pPr algn="r">
                            <a:lnSpc>
                              <a:spcPct val="200000"/>
                            </a:lnSpc>
                            <a:spcAft>
                              <a:spcPts val="0"/>
                            </a:spcAft>
                          </a:pPr>
                          <a:r>
                            <a:rPr lang="es-EC" sz="1200">
                              <a:effectLst/>
                            </a:rPr>
                            <a:t> </a:t>
                          </a:r>
                        </a:p>
                        <a:p>
                          <a:pPr algn="r">
                            <a:lnSpc>
                              <a:spcPct val="200000"/>
                            </a:lnSpc>
                            <a:spcAft>
                              <a:spcPts val="0"/>
                            </a:spcAft>
                          </a:pPr>
                          <a:r>
                            <a:rPr lang="es-EC" sz="1200">
                              <a:effectLst/>
                            </a:rPr>
                            <a:t>0,96</a:t>
                          </a:r>
                          <a:endParaRPr lang="es-EC" sz="1200">
                            <a:effectLst/>
                            <a:latin typeface="Times New Roman"/>
                            <a:ea typeface="Times New Roman"/>
                          </a:endParaRPr>
                        </a:p>
                      </a:txBody>
                      <a:tcPr marL="68580" marR="68580" marT="0" marB="0"/>
                    </a:tc>
                  </a:tr>
                  <a:tr h="382016">
                    <a:tc gridSpan="4">
                      <a:txBody>
                        <a:bodyPr/>
                        <a:lstStyle/>
                        <a:p>
                          <a:endParaRPr lang="es-EC"/>
                        </a:p>
                      </a:txBody>
                      <a:tcPr marL="68580" marR="68580" marT="0" marB="0">
                        <a:blipFill rotWithShape="1">
                          <a:blip r:embed="rId2"/>
                          <a:stretch>
                            <a:fillRect l="-832" t="-984127" r="-832" b="-15873"/>
                          </a:stretch>
                        </a:blipFill>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mc:Fallback>
      </mc:AlternateContent>
      <p:sp>
        <p:nvSpPr>
          <p:cNvPr id="5" name="4 CuadroTexto"/>
          <p:cNvSpPr txBox="1"/>
          <p:nvPr/>
        </p:nvSpPr>
        <p:spPr>
          <a:xfrm>
            <a:off x="1115616" y="5589240"/>
            <a:ext cx="3600400" cy="646331"/>
          </a:xfrm>
          <a:prstGeom prst="rect">
            <a:avLst/>
          </a:prstGeom>
          <a:noFill/>
        </p:spPr>
        <p:txBody>
          <a:bodyPr wrap="square" rtlCol="0">
            <a:spAutoFit/>
          </a:bodyPr>
          <a:lstStyle/>
          <a:p>
            <a:r>
              <a:rPr lang="es-ES" b="1" dirty="0"/>
              <a:t>Fuente: </a:t>
            </a:r>
            <a:r>
              <a:rPr lang="es-ES" dirty="0"/>
              <a:t>(Rivadeneira, D; 2013)</a:t>
            </a:r>
            <a:endParaRPr lang="es-EC" dirty="0"/>
          </a:p>
          <a:p>
            <a:endParaRPr lang="es-EC"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404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Lo que se va a combustionar dentro del </a:t>
            </a:r>
            <a:r>
              <a:rPr lang="es-EC" dirty="0" err="1" smtClean="0"/>
              <a:t>gasificador</a:t>
            </a:r>
            <a:endParaRPr lang="es-EC" dirty="0"/>
          </a:p>
        </p:txBody>
      </p:sp>
      <p:sp>
        <p:nvSpPr>
          <p:cNvPr id="4" name="3 Rectángulo"/>
          <p:cNvSpPr/>
          <p:nvPr/>
        </p:nvSpPr>
        <p:spPr>
          <a:xfrm>
            <a:off x="2771800" y="1844824"/>
            <a:ext cx="3312368" cy="10801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RSU</a:t>
            </a:r>
            <a:endParaRPr lang="es-EC" dirty="0"/>
          </a:p>
        </p:txBody>
      </p:sp>
      <p:sp>
        <p:nvSpPr>
          <p:cNvPr id="6" name="5 Rectángulo"/>
          <p:cNvSpPr/>
          <p:nvPr/>
        </p:nvSpPr>
        <p:spPr>
          <a:xfrm>
            <a:off x="2771800" y="3501008"/>
            <a:ext cx="3312368" cy="10801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Carbón Vegetal</a:t>
            </a:r>
            <a:endParaRPr lang="es-EC" dirty="0"/>
          </a:p>
        </p:txBody>
      </p:sp>
      <p:sp>
        <p:nvSpPr>
          <p:cNvPr id="7" name="6 Más"/>
          <p:cNvSpPr/>
          <p:nvPr/>
        </p:nvSpPr>
        <p:spPr>
          <a:xfrm>
            <a:off x="4103948" y="2924944"/>
            <a:ext cx="648072" cy="576064"/>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9" name="8 Rectángulo"/>
          <p:cNvSpPr/>
          <p:nvPr/>
        </p:nvSpPr>
        <p:spPr>
          <a:xfrm>
            <a:off x="251520" y="4725144"/>
            <a:ext cx="3960440" cy="1200329"/>
          </a:xfrm>
          <a:prstGeom prst="rect">
            <a:avLst/>
          </a:prstGeom>
          <a:noFill/>
        </p:spPr>
        <p:txBody>
          <a:bodyPr wrap="square" lIns="91440" tIns="45720" rIns="91440" bIns="45720">
            <a:spAutoFit/>
          </a:bodyPr>
          <a:lstStyle/>
          <a:p>
            <a:pPr algn="ctr"/>
            <a:r>
              <a:rPr lang="es-ES" sz="2400" b="1" cap="none" spc="0" dirty="0" smtClean="0">
                <a:ln w="10541" cmpd="sng">
                  <a:solidFill>
                    <a:schemeClr val="bg2"/>
                  </a:solidFill>
                  <a:prstDash val="solid"/>
                </a:ln>
                <a:solidFill>
                  <a:srgbClr val="FFFF00"/>
                </a:solidFill>
                <a:effectLst/>
              </a:rPr>
              <a:t>Por qué se combustiona con adición de carbón vegetal?</a:t>
            </a:r>
            <a:endParaRPr lang="es-ES" sz="2400" b="1" cap="none" spc="0" dirty="0">
              <a:ln w="10541" cmpd="sng">
                <a:solidFill>
                  <a:schemeClr val="bg2"/>
                </a:solidFill>
                <a:prstDash val="solid"/>
              </a:ln>
              <a:solidFill>
                <a:srgbClr val="FFFF00"/>
              </a:solidFill>
              <a:effectLst/>
            </a:endParaRPr>
          </a:p>
        </p:txBody>
      </p:sp>
      <p:sp>
        <p:nvSpPr>
          <p:cNvPr id="10" name="9 CuadroTexto"/>
          <p:cNvSpPr txBox="1"/>
          <p:nvPr/>
        </p:nvSpPr>
        <p:spPr>
          <a:xfrm>
            <a:off x="4551387" y="4725144"/>
            <a:ext cx="4104456" cy="1477328"/>
          </a:xfrm>
          <a:prstGeom prst="rect">
            <a:avLst/>
          </a:prstGeom>
          <a:noFill/>
        </p:spPr>
        <p:txBody>
          <a:bodyPr wrap="square" rtlCol="0">
            <a:spAutoFit/>
          </a:bodyPr>
          <a:lstStyle/>
          <a:p>
            <a:r>
              <a:rPr lang="es-EC" dirty="0" smtClean="0"/>
              <a:t>Debido a la cantidad de humedad representativa en los RSU se ve la necesidad de añadir Carbón vegetal al </a:t>
            </a:r>
            <a:r>
              <a:rPr lang="es-EC" dirty="0" err="1" smtClean="0"/>
              <a:t>gasificador</a:t>
            </a:r>
            <a:r>
              <a:rPr lang="es-EC" dirty="0" smtClean="0"/>
              <a:t> para compensar así la humedad en él.</a:t>
            </a:r>
            <a:endParaRPr lang="es-EC"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80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pPr lvl="1"/>
            <a:r>
              <a:rPr lang="es-EC" sz="2800" dirty="0" smtClean="0">
                <a:effectLst/>
              </a:rPr>
              <a:t>Procesos Químicos en </a:t>
            </a:r>
            <a:r>
              <a:rPr lang="es-EC" sz="2800" dirty="0">
                <a:effectLst/>
              </a:rPr>
              <a:t>e</a:t>
            </a:r>
            <a:r>
              <a:rPr lang="es-EC" sz="2800" dirty="0" smtClean="0">
                <a:effectLst/>
              </a:rPr>
              <a:t>l </a:t>
            </a:r>
            <a:r>
              <a:rPr lang="es-EC" sz="2800" dirty="0" err="1" smtClean="0">
                <a:effectLst/>
              </a:rPr>
              <a:t>Gasificador</a:t>
            </a:r>
            <a:r>
              <a:rPr lang="es-EC" sz="2800" dirty="0">
                <a:effectLst/>
              </a:rPr>
              <a:t/>
            </a:r>
            <a:br>
              <a:rPr lang="es-EC" sz="2800" dirty="0">
                <a:effectLst/>
              </a:rPr>
            </a:b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95536" y="764704"/>
                <a:ext cx="8229600" cy="3240360"/>
              </a:xfrm>
            </p:spPr>
            <p:txBody>
              <a:bodyPr/>
              <a:lstStyle/>
              <a:p>
                <a:endParaRPr lang="es-EC" dirty="0" smtClean="0">
                  <a:solidFill>
                    <a:schemeClr val="tx1"/>
                  </a:solidFill>
                </a:endParaRPr>
              </a:p>
              <a:p>
                <a:r>
                  <a:rPr lang="es-EC" dirty="0" smtClean="0">
                    <a:solidFill>
                      <a:schemeClr val="tx1"/>
                    </a:solidFill>
                  </a:rPr>
                  <a:t>Combustión de residuos urbanos</a:t>
                </a:r>
              </a:p>
              <a:p>
                <a:endParaRPr lang="es-EC" dirty="0" smtClean="0">
                  <a:solidFill>
                    <a:schemeClr val="tx1"/>
                  </a:solidFill>
                </a:endParaRPr>
              </a:p>
              <a:p>
                <a:pPr marL="0" lvl="0" indent="0">
                  <a:buNone/>
                </a:pPr>
                <a14:m>
                  <m:oMathPara xmlns:m="http://schemas.openxmlformats.org/officeDocument/2006/math">
                    <m:oMathParaPr>
                      <m:jc m:val="centerGroup"/>
                    </m:oMathParaPr>
                    <m:oMath xmlns:m="http://schemas.openxmlformats.org/officeDocument/2006/math">
                      <m:sSub>
                        <m:sSubPr>
                          <m:ctrlPr>
                            <a:rPr lang="es-EC" i="1" baseline="-25000">
                              <a:solidFill>
                                <a:schemeClr val="tx1"/>
                              </a:solidFill>
                              <a:latin typeface="Cambria Math"/>
                            </a:rPr>
                          </m:ctrlPr>
                        </m:sSubPr>
                        <m:e>
                          <m:r>
                            <a:rPr lang="es-EC" i="1" baseline="-25000">
                              <a:solidFill>
                                <a:schemeClr val="tx1"/>
                              </a:solidFill>
                              <a:latin typeface="Cambria Math"/>
                            </a:rPr>
                            <m:t>𝐶𝐻</m:t>
                          </m:r>
                        </m:e>
                        <m:sub>
                          <m:r>
                            <a:rPr lang="es-EC" i="1" baseline="-25000">
                              <a:solidFill>
                                <a:schemeClr val="tx1"/>
                              </a:solidFill>
                              <a:latin typeface="Cambria Math"/>
                            </a:rPr>
                            <m:t>2,10</m:t>
                          </m:r>
                        </m:sub>
                      </m:sSub>
                      <m:sSub>
                        <m:sSubPr>
                          <m:ctrlPr>
                            <a:rPr lang="es-EC" i="1" baseline="-25000">
                              <a:solidFill>
                                <a:schemeClr val="tx1"/>
                              </a:solidFill>
                              <a:latin typeface="Cambria Math"/>
                            </a:rPr>
                          </m:ctrlPr>
                        </m:sSubPr>
                        <m:e>
                          <m:r>
                            <a:rPr lang="es-EC" i="1" baseline="-25000">
                              <a:solidFill>
                                <a:schemeClr val="tx1"/>
                              </a:solidFill>
                              <a:latin typeface="Cambria Math"/>
                            </a:rPr>
                            <m:t>𝑂</m:t>
                          </m:r>
                        </m:e>
                        <m:sub>
                          <m:r>
                            <a:rPr lang="es-EC" i="1" baseline="-25000">
                              <a:solidFill>
                                <a:schemeClr val="tx1"/>
                              </a:solidFill>
                              <a:latin typeface="Cambria Math"/>
                            </a:rPr>
                            <m:t>0,96</m:t>
                          </m:r>
                        </m:sub>
                      </m:sSub>
                      <m:r>
                        <a:rPr lang="es-EC" i="1" baseline="-25000">
                          <a:solidFill>
                            <a:schemeClr val="tx1"/>
                          </a:solidFill>
                          <a:latin typeface="Cambria Math"/>
                        </a:rPr>
                        <m:t>+0,545</m:t>
                      </m:r>
                      <m:sSub>
                        <m:sSubPr>
                          <m:ctrlPr>
                            <a:rPr lang="es-EC" i="1" baseline="-25000">
                              <a:solidFill>
                                <a:schemeClr val="tx1"/>
                              </a:solidFill>
                              <a:latin typeface="Cambria Math"/>
                            </a:rPr>
                          </m:ctrlPr>
                        </m:sSubPr>
                        <m:e>
                          <m:r>
                            <a:rPr lang="es-EC" i="1" baseline="-25000">
                              <a:solidFill>
                                <a:schemeClr val="tx1"/>
                              </a:solidFill>
                              <a:latin typeface="Cambria Math"/>
                            </a:rPr>
                            <m:t>𝑂</m:t>
                          </m:r>
                        </m:e>
                        <m:sub>
                          <m:r>
                            <a:rPr lang="es-EC" i="1" baseline="-25000">
                              <a:solidFill>
                                <a:schemeClr val="tx1"/>
                              </a:solidFill>
                              <a:latin typeface="Cambria Math"/>
                            </a:rPr>
                            <m:t>2</m:t>
                          </m:r>
                        </m:sub>
                      </m:sSub>
                      <m:r>
                        <a:rPr lang="es-EC" i="1" baseline="-25000">
                          <a:solidFill>
                            <a:schemeClr val="tx1"/>
                          </a:solidFill>
                          <a:latin typeface="Cambria Math"/>
                        </a:rPr>
                        <m:t>→</m:t>
                      </m:r>
                      <m:r>
                        <a:rPr lang="es-EC" i="1" baseline="-25000">
                          <a:solidFill>
                            <a:schemeClr val="tx1"/>
                          </a:solidFill>
                          <a:latin typeface="Cambria Math"/>
                        </a:rPr>
                        <m:t>𝐶𝑂</m:t>
                      </m:r>
                      <m:r>
                        <a:rPr lang="es-EC" i="1" baseline="-25000">
                          <a:solidFill>
                            <a:schemeClr val="tx1"/>
                          </a:solidFill>
                          <a:latin typeface="Cambria Math"/>
                        </a:rPr>
                        <m:t>+1,05</m:t>
                      </m:r>
                      <m:sSub>
                        <m:sSubPr>
                          <m:ctrlPr>
                            <a:rPr lang="es-EC" i="1" baseline="-25000">
                              <a:solidFill>
                                <a:schemeClr val="tx1"/>
                              </a:solidFill>
                              <a:latin typeface="Cambria Math"/>
                            </a:rPr>
                          </m:ctrlPr>
                        </m:sSubPr>
                        <m:e>
                          <m:r>
                            <a:rPr lang="es-EC" i="1" baseline="-25000">
                              <a:solidFill>
                                <a:schemeClr val="tx1"/>
                              </a:solidFill>
                              <a:latin typeface="Cambria Math"/>
                            </a:rPr>
                            <m:t>𝐻</m:t>
                          </m:r>
                        </m:e>
                        <m:sub>
                          <m:r>
                            <a:rPr lang="es-EC" i="1" baseline="-25000">
                              <a:solidFill>
                                <a:schemeClr val="tx1"/>
                              </a:solidFill>
                              <a:latin typeface="Cambria Math"/>
                            </a:rPr>
                            <m:t>2</m:t>
                          </m:r>
                        </m:sub>
                      </m:sSub>
                      <m:r>
                        <a:rPr lang="es-EC" i="1" baseline="-25000">
                          <a:solidFill>
                            <a:schemeClr val="tx1"/>
                          </a:solidFill>
                          <a:latin typeface="Cambria Math"/>
                        </a:rPr>
                        <m:t>𝑂</m:t>
                      </m:r>
                    </m:oMath>
                  </m:oMathPara>
                </a14:m>
                <a:endParaRPr lang="es-EC" dirty="0">
                  <a:solidFill>
                    <a:schemeClr val="tx1"/>
                  </a:solidFill>
                </a:endParaRPr>
              </a:p>
              <a:p>
                <a:endParaRPr lang="es-EC" dirty="0" smtClean="0">
                  <a:solidFill>
                    <a:schemeClr val="tx1"/>
                  </a:solidFill>
                </a:endParaRPr>
              </a:p>
              <a:p>
                <a:r>
                  <a:rPr lang="es-EC" dirty="0" smtClean="0">
                    <a:solidFill>
                      <a:schemeClr val="tx1"/>
                    </a:solidFill>
                  </a:rPr>
                  <a:t>Combustión </a:t>
                </a:r>
                <a:r>
                  <a:rPr lang="es-EC" dirty="0">
                    <a:solidFill>
                      <a:schemeClr val="tx1"/>
                    </a:solidFill>
                  </a:rPr>
                  <a:t>de </a:t>
                </a:r>
                <a:r>
                  <a:rPr lang="es-EC" dirty="0" smtClean="0">
                    <a:solidFill>
                      <a:schemeClr val="tx1"/>
                    </a:solidFill>
                  </a:rPr>
                  <a:t>carbón</a:t>
                </a:r>
              </a:p>
              <a:p>
                <a:endParaRPr lang="es-EC" dirty="0">
                  <a:solidFill>
                    <a:schemeClr val="tx1"/>
                  </a:solidFill>
                </a:endParaRPr>
              </a:p>
              <a:p>
                <a:pPr marL="0" lvl="0" indent="0">
                  <a:buNone/>
                </a:pPr>
                <a14:m>
                  <m:oMathPara xmlns:m="http://schemas.openxmlformats.org/officeDocument/2006/math">
                    <m:oMathParaPr>
                      <m:jc m:val="centerGroup"/>
                    </m:oMathParaPr>
                    <m:oMath xmlns:m="http://schemas.openxmlformats.org/officeDocument/2006/math">
                      <m:sSub>
                        <m:sSubPr>
                          <m:ctrlPr>
                            <a:rPr lang="es-EC" i="1" baseline="-25000">
                              <a:solidFill>
                                <a:schemeClr val="tx1"/>
                              </a:solidFill>
                              <a:latin typeface="Cambria Math"/>
                            </a:rPr>
                          </m:ctrlPr>
                        </m:sSubPr>
                        <m:e>
                          <m:r>
                            <a:rPr lang="es-EC" i="1" baseline="-25000">
                              <a:solidFill>
                                <a:schemeClr val="tx1"/>
                              </a:solidFill>
                              <a:latin typeface="Cambria Math"/>
                            </a:rPr>
                            <m:t>𝐻</m:t>
                          </m:r>
                        </m:e>
                        <m:sub>
                          <m:r>
                            <a:rPr lang="es-EC" i="1" baseline="-25000">
                              <a:solidFill>
                                <a:schemeClr val="tx1"/>
                              </a:solidFill>
                              <a:latin typeface="Cambria Math"/>
                            </a:rPr>
                            <m:t>2</m:t>
                          </m:r>
                        </m:sub>
                      </m:sSub>
                      <m:r>
                        <a:rPr lang="es-EC" i="1" baseline="-25000">
                          <a:solidFill>
                            <a:schemeClr val="tx1"/>
                          </a:solidFill>
                          <a:latin typeface="Cambria Math"/>
                        </a:rPr>
                        <m:t>𝑂</m:t>
                      </m:r>
                      <m:r>
                        <a:rPr lang="es-EC" i="1" baseline="-25000">
                          <a:solidFill>
                            <a:schemeClr val="tx1"/>
                          </a:solidFill>
                          <a:latin typeface="Cambria Math"/>
                        </a:rPr>
                        <m:t>+</m:t>
                      </m:r>
                      <m:r>
                        <a:rPr lang="es-EC" i="1" baseline="-25000">
                          <a:solidFill>
                            <a:schemeClr val="tx1"/>
                          </a:solidFill>
                          <a:latin typeface="Cambria Math"/>
                        </a:rPr>
                        <m:t>𝐶</m:t>
                      </m:r>
                      <m:r>
                        <a:rPr lang="es-EC" i="1" baseline="-25000">
                          <a:solidFill>
                            <a:schemeClr val="tx1"/>
                          </a:solidFill>
                          <a:latin typeface="Cambria Math"/>
                        </a:rPr>
                        <m:t>→</m:t>
                      </m:r>
                      <m:r>
                        <a:rPr lang="es-EC" i="1" baseline="-25000">
                          <a:solidFill>
                            <a:schemeClr val="tx1"/>
                          </a:solidFill>
                          <a:latin typeface="Cambria Math"/>
                        </a:rPr>
                        <m:t>𝐶𝑂</m:t>
                      </m:r>
                      <m:r>
                        <a:rPr lang="es-EC" i="1" baseline="-25000">
                          <a:solidFill>
                            <a:schemeClr val="tx1"/>
                          </a:solidFill>
                          <a:latin typeface="Cambria Math"/>
                        </a:rPr>
                        <m:t>+</m:t>
                      </m:r>
                      <m:sSub>
                        <m:sSubPr>
                          <m:ctrlPr>
                            <a:rPr lang="es-EC" i="1" baseline="-25000">
                              <a:solidFill>
                                <a:schemeClr val="tx1"/>
                              </a:solidFill>
                              <a:latin typeface="Cambria Math"/>
                            </a:rPr>
                          </m:ctrlPr>
                        </m:sSubPr>
                        <m:e>
                          <m:r>
                            <a:rPr lang="es-EC" i="1" baseline="-25000">
                              <a:solidFill>
                                <a:schemeClr val="tx1"/>
                              </a:solidFill>
                              <a:latin typeface="Cambria Math"/>
                            </a:rPr>
                            <m:t>𝐻</m:t>
                          </m:r>
                        </m:e>
                        <m:sub>
                          <m:r>
                            <a:rPr lang="es-EC" i="1" baseline="-25000">
                              <a:solidFill>
                                <a:schemeClr val="tx1"/>
                              </a:solidFill>
                              <a:latin typeface="Cambria Math"/>
                            </a:rPr>
                            <m:t>2</m:t>
                          </m:r>
                        </m:sub>
                      </m:sSub>
                    </m:oMath>
                  </m:oMathPara>
                </a14:m>
                <a:endParaRPr lang="es-EC" dirty="0">
                  <a:solidFill>
                    <a:schemeClr val="tx1"/>
                  </a:solidFill>
                </a:endParaRPr>
              </a:p>
              <a:p>
                <a:endParaRPr lang="es-EC" dirty="0" smtClean="0">
                  <a:solidFill>
                    <a:schemeClr val="tx1"/>
                  </a:solidFill>
                </a:endParaRPr>
              </a:p>
              <a:p>
                <a:r>
                  <a:rPr lang="es-EC" dirty="0" smtClean="0">
                    <a:solidFill>
                      <a:schemeClr val="tx1"/>
                    </a:solidFill>
                  </a:rPr>
                  <a:t>Electrólisis </a:t>
                </a:r>
              </a:p>
              <a:p>
                <a:pPr marL="0" indent="0">
                  <a:buNone/>
                </a:pPr>
                <a:endParaRPr lang="es-EC" dirty="0">
                  <a:solidFill>
                    <a:schemeClr val="tx1"/>
                  </a:solidFill>
                </a:endParaRPr>
              </a:p>
              <a:p>
                <a:pPr marL="0" lvl="0" indent="0">
                  <a:buNone/>
                </a:pPr>
                <a14:m>
                  <m:oMathPara xmlns:m="http://schemas.openxmlformats.org/officeDocument/2006/math">
                    <m:oMathParaPr>
                      <m:jc m:val="centerGroup"/>
                    </m:oMathParaPr>
                    <m:oMath xmlns:m="http://schemas.openxmlformats.org/officeDocument/2006/math">
                      <m:sSub>
                        <m:sSubPr>
                          <m:ctrlPr>
                            <a:rPr lang="es-EC" i="1" baseline="-25000">
                              <a:solidFill>
                                <a:schemeClr val="tx1"/>
                              </a:solidFill>
                              <a:latin typeface="Cambria Math"/>
                            </a:rPr>
                          </m:ctrlPr>
                        </m:sSubPr>
                        <m:e>
                          <m:r>
                            <a:rPr lang="es-EC" i="1" baseline="-25000">
                              <a:solidFill>
                                <a:schemeClr val="tx1"/>
                              </a:solidFill>
                              <a:latin typeface="Cambria Math"/>
                            </a:rPr>
                            <m:t>𝐻</m:t>
                          </m:r>
                        </m:e>
                        <m:sub>
                          <m:r>
                            <a:rPr lang="es-EC" i="1" baseline="-25000">
                              <a:solidFill>
                                <a:schemeClr val="tx1"/>
                              </a:solidFill>
                              <a:latin typeface="Cambria Math"/>
                            </a:rPr>
                            <m:t>2</m:t>
                          </m:r>
                        </m:sub>
                      </m:sSub>
                      <m:r>
                        <a:rPr lang="es-EC" i="1" baseline="-25000">
                          <a:solidFill>
                            <a:schemeClr val="tx1"/>
                          </a:solidFill>
                          <a:latin typeface="Cambria Math"/>
                        </a:rPr>
                        <m:t>𝑂</m:t>
                      </m:r>
                      <m:r>
                        <a:rPr lang="es-EC" i="1" baseline="-25000">
                          <a:solidFill>
                            <a:schemeClr val="tx1"/>
                          </a:solidFill>
                          <a:latin typeface="Cambria Math"/>
                        </a:rPr>
                        <m:t>→</m:t>
                      </m:r>
                      <m:f>
                        <m:fPr>
                          <m:type m:val="skw"/>
                          <m:ctrlPr>
                            <a:rPr lang="es-EC" i="1" baseline="-25000">
                              <a:solidFill>
                                <a:schemeClr val="tx1"/>
                              </a:solidFill>
                              <a:latin typeface="Cambria Math"/>
                            </a:rPr>
                          </m:ctrlPr>
                        </m:fPr>
                        <m:num>
                          <m:r>
                            <a:rPr lang="es-EC" i="1" baseline="-25000">
                              <a:solidFill>
                                <a:schemeClr val="tx1"/>
                              </a:solidFill>
                              <a:latin typeface="Cambria Math"/>
                            </a:rPr>
                            <m:t>1</m:t>
                          </m:r>
                        </m:num>
                        <m:den>
                          <m:r>
                            <a:rPr lang="es-EC" i="1" baseline="-25000">
                              <a:solidFill>
                                <a:schemeClr val="tx1"/>
                              </a:solidFill>
                              <a:latin typeface="Cambria Math"/>
                            </a:rPr>
                            <m:t>2</m:t>
                          </m:r>
                        </m:den>
                      </m:f>
                      <m:sSub>
                        <m:sSubPr>
                          <m:ctrlPr>
                            <a:rPr lang="es-EC" i="1" baseline="-25000">
                              <a:solidFill>
                                <a:schemeClr val="tx1"/>
                              </a:solidFill>
                              <a:latin typeface="Cambria Math"/>
                            </a:rPr>
                          </m:ctrlPr>
                        </m:sSubPr>
                        <m:e>
                          <m:r>
                            <a:rPr lang="es-EC" i="1" baseline="-25000">
                              <a:solidFill>
                                <a:schemeClr val="tx1"/>
                              </a:solidFill>
                              <a:latin typeface="Cambria Math"/>
                            </a:rPr>
                            <m:t>𝑂</m:t>
                          </m:r>
                        </m:e>
                        <m:sub>
                          <m:r>
                            <a:rPr lang="es-EC" i="1" baseline="-25000">
                              <a:solidFill>
                                <a:schemeClr val="tx1"/>
                              </a:solidFill>
                              <a:latin typeface="Cambria Math"/>
                            </a:rPr>
                            <m:t>2</m:t>
                          </m:r>
                        </m:sub>
                      </m:sSub>
                      <m:r>
                        <a:rPr lang="es-EC" i="1" baseline="-25000">
                          <a:solidFill>
                            <a:schemeClr val="tx1"/>
                          </a:solidFill>
                          <a:latin typeface="Cambria Math"/>
                        </a:rPr>
                        <m:t>+</m:t>
                      </m:r>
                      <m:sSub>
                        <m:sSubPr>
                          <m:ctrlPr>
                            <a:rPr lang="es-EC" i="1" baseline="-25000">
                              <a:solidFill>
                                <a:schemeClr val="tx1"/>
                              </a:solidFill>
                              <a:latin typeface="Cambria Math"/>
                            </a:rPr>
                          </m:ctrlPr>
                        </m:sSubPr>
                        <m:e>
                          <m:r>
                            <a:rPr lang="es-EC" i="1" baseline="-25000">
                              <a:solidFill>
                                <a:schemeClr val="tx1"/>
                              </a:solidFill>
                              <a:latin typeface="Cambria Math"/>
                            </a:rPr>
                            <m:t>𝐻</m:t>
                          </m:r>
                        </m:e>
                        <m:sub>
                          <m:r>
                            <a:rPr lang="es-EC" i="1" baseline="-25000">
                              <a:solidFill>
                                <a:schemeClr val="tx1"/>
                              </a:solidFill>
                              <a:latin typeface="Cambria Math"/>
                            </a:rPr>
                            <m:t>2</m:t>
                          </m:r>
                        </m:sub>
                      </m:sSub>
                    </m:oMath>
                  </m:oMathPara>
                </a14:m>
                <a:endParaRPr lang="es-EC" dirty="0">
                  <a:solidFill>
                    <a:schemeClr val="tx1"/>
                  </a:solidFill>
                </a:endParaRP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95536" y="764704"/>
                <a:ext cx="8229600" cy="3240360"/>
              </a:xfrm>
              <a:blipFill rotWithShape="1">
                <a:blip r:embed="rId2"/>
                <a:stretch>
                  <a:fillRect l="-1037" b="-74436"/>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8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down)">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wipe(down)">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dirty="0" smtClean="0"/>
              <a:t>Combustibles Renovables</a:t>
            </a:r>
            <a:endParaRPr lang="es-EC" dirty="0"/>
          </a:p>
        </p:txBody>
      </p:sp>
      <p:sp>
        <p:nvSpPr>
          <p:cNvPr id="3" name="2 Marcador de contenido"/>
          <p:cNvSpPr>
            <a:spLocks noGrp="1"/>
          </p:cNvSpPr>
          <p:nvPr>
            <p:ph idx="1"/>
          </p:nvPr>
        </p:nvSpPr>
        <p:spPr>
          <a:xfrm>
            <a:off x="467544" y="1628800"/>
            <a:ext cx="8229600" cy="3888432"/>
          </a:xfrm>
        </p:spPr>
        <p:txBody>
          <a:bodyPr/>
          <a:lstStyle/>
          <a:p>
            <a:r>
              <a:rPr lang="es-EC" sz="1600" b="1" dirty="0">
                <a:solidFill>
                  <a:schemeClr val="tx1"/>
                </a:solidFill>
              </a:rPr>
              <a:t>Biocombustibles de primera generación</a:t>
            </a:r>
            <a:r>
              <a:rPr lang="es-EC" sz="1600" dirty="0">
                <a:solidFill>
                  <a:schemeClr val="tx1"/>
                </a:solidFill>
              </a:rPr>
              <a:t>: son los biocombustibles que proceden de las plantaciones de especies comestibles, por ejemplo: el maíz, la soja o el girasol. Y es por esto que no se consideran del todo ecológicos, inclusive algunos economistas relacionan esta práctica con la crisis alimentaria.</a:t>
            </a:r>
          </a:p>
          <a:p>
            <a:r>
              <a:rPr lang="es-EC" sz="1600" b="1" dirty="0" smtClean="0">
                <a:solidFill>
                  <a:schemeClr val="tx1"/>
                </a:solidFill>
              </a:rPr>
              <a:t>Biocombustibles </a:t>
            </a:r>
            <a:r>
              <a:rPr lang="es-EC" sz="1600" b="1" dirty="0">
                <a:solidFill>
                  <a:schemeClr val="tx1"/>
                </a:solidFill>
              </a:rPr>
              <a:t>de segunda generación</a:t>
            </a:r>
            <a:r>
              <a:rPr lang="es-EC" sz="1600" dirty="0">
                <a:solidFill>
                  <a:schemeClr val="tx1"/>
                </a:solidFill>
              </a:rPr>
              <a:t>: son los biocombustibles que se obtienen a partir de materias primas que no tienen mucha utilidad, son especies que no son comestibles, por ejemplo: se utiliza aceite usado para obtener biodiesel, o las cascaras de frutas con las que se puede obtener bioetanol.</a:t>
            </a:r>
          </a:p>
          <a:p>
            <a:r>
              <a:rPr lang="es-EC" sz="1600" b="1" dirty="0" smtClean="0">
                <a:solidFill>
                  <a:schemeClr val="tx1"/>
                </a:solidFill>
              </a:rPr>
              <a:t>Biocombustibles </a:t>
            </a:r>
            <a:r>
              <a:rPr lang="es-EC" sz="1600" b="1" dirty="0">
                <a:solidFill>
                  <a:schemeClr val="tx1"/>
                </a:solidFill>
              </a:rPr>
              <a:t>de tercera generación</a:t>
            </a:r>
            <a:r>
              <a:rPr lang="es-EC" sz="1600" dirty="0">
                <a:solidFill>
                  <a:schemeClr val="tx1"/>
                </a:solidFill>
              </a:rPr>
              <a:t>: son los biocombustibles que también proceden de especies no comestibles, también se obtienen a partir de desechos, la diferencia con los de segunda generación es la biotecnología que se utiliza, también son conocidos como los </a:t>
            </a:r>
            <a:r>
              <a:rPr lang="es-EC" sz="1600" dirty="0" err="1">
                <a:solidFill>
                  <a:schemeClr val="tx1"/>
                </a:solidFill>
              </a:rPr>
              <a:t>biocarburantes</a:t>
            </a:r>
            <a:r>
              <a:rPr lang="es-EC" sz="1600" dirty="0">
                <a:solidFill>
                  <a:schemeClr val="tx1"/>
                </a:solidFill>
              </a:rPr>
              <a:t> avanzados, por ejemplo: se puede utilizar la técnica de bilogía molecular.</a:t>
            </a:r>
          </a:p>
          <a:p>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419"/>
            <a:ext cx="8229600" cy="1143000"/>
          </a:xfrm>
        </p:spPr>
        <p:txBody>
          <a:bodyPr/>
          <a:lstStyle/>
          <a:p>
            <a:r>
              <a:rPr lang="es-EC" dirty="0">
                <a:effectLst/>
              </a:rPr>
              <a:t>Balance de masa para el </a:t>
            </a:r>
            <a:r>
              <a:rPr lang="es-EC" dirty="0" err="1">
                <a:effectLst/>
              </a:rPr>
              <a:t>gasificador</a:t>
            </a:r>
            <a:r>
              <a:rPr lang="es-EC" dirty="0">
                <a:effectLst/>
              </a:rPr>
              <a:t/>
            </a:r>
            <a:br>
              <a:rPr lang="es-EC" dirty="0">
                <a:effectLst/>
              </a:rPr>
            </a:b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95536" y="1052736"/>
                <a:ext cx="8229600" cy="4525963"/>
              </a:xfrm>
            </p:spPr>
            <p:txBody>
              <a:bodyPr/>
              <a:lstStyle/>
              <a:p>
                <a:r>
                  <a:rPr lang="es-EC" b="1" dirty="0" smtClean="0">
                    <a:solidFill>
                      <a:schemeClr val="tx1"/>
                    </a:solidFill>
                  </a:rPr>
                  <a:t>Flujos de entrada</a:t>
                </a:r>
                <a:endParaRPr lang="es-EC" dirty="0">
                  <a:solidFill>
                    <a:schemeClr val="tx1"/>
                  </a:solidFill>
                </a:endParaRPr>
              </a:p>
              <a:p>
                <a:pPr marL="0" indent="0">
                  <a:buNone/>
                </a:pPr>
                <a:r>
                  <a:rPr lang="es-EC" dirty="0" smtClean="0">
                    <a:solidFill>
                      <a:schemeClr val="tx1"/>
                    </a:solidFill>
                  </a:rPr>
                  <a:t>La </a:t>
                </a:r>
                <a:r>
                  <a:rPr lang="es-EC" dirty="0">
                    <a:solidFill>
                      <a:schemeClr val="tx1"/>
                    </a:solidFill>
                  </a:rPr>
                  <a:t>entrada de residuos urbanos más carbón para poder quemar es de: </a:t>
                </a:r>
              </a:p>
              <a:p>
                <a:pPr marL="0" indent="0">
                  <a:buNone/>
                </a:pPr>
                <a14:m>
                  <m:oMathPara xmlns:m="http://schemas.openxmlformats.org/officeDocument/2006/math">
                    <m:oMathParaPr>
                      <m:jc m:val="centerGroup"/>
                    </m:oMathParaPr>
                    <m:oMath xmlns:m="http://schemas.openxmlformats.org/officeDocument/2006/math">
                      <m:r>
                        <a:rPr lang="es-EC" i="1" baseline="-25000">
                          <a:solidFill>
                            <a:schemeClr val="tx1"/>
                          </a:solidFill>
                          <a:latin typeface="Cambria Math"/>
                        </a:rPr>
                        <m:t>50 </m:t>
                      </m:r>
                      <m:r>
                        <a:rPr lang="es-EC" i="1" baseline="-25000">
                          <a:solidFill>
                            <a:schemeClr val="tx1"/>
                          </a:solidFill>
                          <a:latin typeface="Cambria Math"/>
                        </a:rPr>
                        <m:t>𝑘𝑔</m:t>
                      </m:r>
                      <m:r>
                        <a:rPr lang="es-EC" i="1">
                          <a:solidFill>
                            <a:schemeClr val="tx1"/>
                          </a:solidFill>
                          <a:latin typeface="Cambria Math"/>
                        </a:rPr>
                        <m:t>/</m:t>
                      </m:r>
                      <m:r>
                        <a:rPr lang="es-EC" i="1">
                          <a:solidFill>
                            <a:schemeClr val="tx1"/>
                          </a:solidFill>
                          <a:latin typeface="Cambria Math"/>
                        </a:rPr>
                        <m:t>h</m:t>
                      </m:r>
                      <m:r>
                        <a:rPr lang="es-EC" i="1" baseline="-25000">
                          <a:solidFill>
                            <a:schemeClr val="tx1"/>
                          </a:solidFill>
                          <a:latin typeface="Cambria Math"/>
                        </a:rPr>
                        <m:t> </m:t>
                      </m:r>
                      <m:sSub>
                        <m:sSubPr>
                          <m:ctrlPr>
                            <a:rPr lang="es-EC" i="1" baseline="-25000">
                              <a:solidFill>
                                <a:schemeClr val="tx1"/>
                              </a:solidFill>
                              <a:latin typeface="Cambria Math"/>
                            </a:rPr>
                          </m:ctrlPr>
                        </m:sSubPr>
                        <m:e>
                          <m:r>
                            <a:rPr lang="es-EC" i="1" baseline="-25000">
                              <a:solidFill>
                                <a:schemeClr val="tx1"/>
                              </a:solidFill>
                              <a:latin typeface="Cambria Math"/>
                            </a:rPr>
                            <m:t>𝐶𝐻</m:t>
                          </m:r>
                        </m:e>
                        <m:sub>
                          <m:r>
                            <a:rPr lang="es-EC" i="1" baseline="-25000">
                              <a:solidFill>
                                <a:schemeClr val="tx1"/>
                              </a:solidFill>
                              <a:latin typeface="Cambria Math"/>
                            </a:rPr>
                            <m:t>2,10</m:t>
                          </m:r>
                        </m:sub>
                      </m:sSub>
                      <m:sSub>
                        <m:sSubPr>
                          <m:ctrlPr>
                            <a:rPr lang="es-EC" i="1" baseline="-25000">
                              <a:solidFill>
                                <a:schemeClr val="tx1"/>
                              </a:solidFill>
                              <a:latin typeface="Cambria Math"/>
                            </a:rPr>
                          </m:ctrlPr>
                        </m:sSubPr>
                        <m:e>
                          <m:r>
                            <a:rPr lang="es-EC" i="1" baseline="-25000">
                              <a:solidFill>
                                <a:schemeClr val="tx1"/>
                              </a:solidFill>
                              <a:latin typeface="Cambria Math"/>
                            </a:rPr>
                            <m:t>𝑂</m:t>
                          </m:r>
                        </m:e>
                        <m:sub>
                          <m:r>
                            <a:rPr lang="es-EC" i="1" baseline="-25000">
                              <a:solidFill>
                                <a:schemeClr val="tx1"/>
                              </a:solidFill>
                              <a:latin typeface="Cambria Math"/>
                            </a:rPr>
                            <m:t>0,96</m:t>
                          </m:r>
                        </m:sub>
                      </m:sSub>
                    </m:oMath>
                  </m:oMathPara>
                </a14:m>
                <a:endParaRPr lang="es-EC" dirty="0">
                  <a:solidFill>
                    <a:schemeClr val="tx1"/>
                  </a:solidFill>
                </a:endParaRPr>
              </a:p>
              <a:p>
                <a:pPr marL="0" indent="0">
                  <a:buNone/>
                </a:pPr>
                <a:r>
                  <a:rPr lang="es-EC" baseline="-25000" dirty="0">
                    <a:solidFill>
                      <a:schemeClr val="tx1"/>
                    </a:solidFill>
                  </a:rPr>
                  <a:t>				</a:t>
                </a:r>
                <a:r>
                  <a:rPr lang="es-EC" dirty="0" smtClean="0">
                    <a:solidFill>
                      <a:schemeClr val="tx1"/>
                    </a:solidFill>
                  </a:rPr>
                  <a:t>+</a:t>
                </a:r>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C" i="1" baseline="-25000">
                          <a:solidFill>
                            <a:schemeClr val="tx1"/>
                          </a:solidFill>
                          <a:latin typeface="Cambria Math"/>
                        </a:rPr>
                        <m:t>21,29 </m:t>
                      </m:r>
                      <m:r>
                        <a:rPr lang="es-EC" i="1" baseline="-25000">
                          <a:solidFill>
                            <a:schemeClr val="tx1"/>
                          </a:solidFill>
                          <a:latin typeface="Cambria Math"/>
                        </a:rPr>
                        <m:t>𝑘𝑔</m:t>
                      </m:r>
                      <m:r>
                        <a:rPr lang="es-EC" i="1">
                          <a:solidFill>
                            <a:schemeClr val="tx1"/>
                          </a:solidFill>
                          <a:latin typeface="Cambria Math"/>
                        </a:rPr>
                        <m:t>/</m:t>
                      </m:r>
                      <m:r>
                        <a:rPr lang="es-EC" i="1">
                          <a:solidFill>
                            <a:schemeClr val="tx1"/>
                          </a:solidFill>
                          <a:latin typeface="Cambria Math"/>
                        </a:rPr>
                        <m:t>h</m:t>
                      </m:r>
                      <m:r>
                        <a:rPr lang="es-EC" i="1" baseline="-25000">
                          <a:solidFill>
                            <a:schemeClr val="tx1"/>
                          </a:solidFill>
                          <a:latin typeface="Cambria Math"/>
                        </a:rPr>
                        <m:t> </m:t>
                      </m:r>
                      <m:r>
                        <a:rPr lang="es-EC" i="1" baseline="-25000">
                          <a:solidFill>
                            <a:schemeClr val="tx1"/>
                          </a:solidFill>
                          <a:latin typeface="Cambria Math"/>
                        </a:rPr>
                        <m:t>𝐶</m:t>
                      </m:r>
                      <m:r>
                        <a:rPr lang="es-EC" i="1" baseline="-25000">
                          <a:solidFill>
                            <a:schemeClr val="tx1"/>
                          </a:solidFill>
                          <a:latin typeface="Cambria Math"/>
                        </a:rPr>
                        <m:t>          </m:t>
                      </m:r>
                    </m:oMath>
                  </m:oMathPara>
                </a14:m>
                <a:endParaRPr lang="es-EC" dirty="0">
                  <a:solidFill>
                    <a:schemeClr val="tx1"/>
                  </a:solidFill>
                </a:endParaRPr>
              </a:p>
              <a:p>
                <a:pPr marL="0" indent="0">
                  <a:buNone/>
                </a:pPr>
                <a:r>
                  <a:rPr lang="es-EC" dirty="0">
                    <a:solidFill>
                      <a:schemeClr val="tx1"/>
                    </a:solidFill>
                    <a:effectLst/>
                  </a:rPr>
                  <a:t/>
                </a:r>
                <a:br>
                  <a:rPr lang="es-EC" dirty="0">
                    <a:solidFill>
                      <a:schemeClr val="tx1"/>
                    </a:solidFill>
                    <a:effectLst/>
                  </a:rPr>
                </a:br>
                <a14:m>
                  <m:oMathPara xmlns:m="http://schemas.openxmlformats.org/officeDocument/2006/math">
                    <m:oMathParaPr>
                      <m:jc m:val="centerGroup"/>
                    </m:oMathParaPr>
                    <m:oMath xmlns:m="http://schemas.openxmlformats.org/officeDocument/2006/math">
                      <m:r>
                        <a:rPr lang="es-EC" i="1" baseline="-25000">
                          <a:solidFill>
                            <a:schemeClr val="tx1"/>
                          </a:solidFill>
                          <a:latin typeface="Cambria Math"/>
                        </a:rPr>
                        <m:t>71,29 </m:t>
                      </m:r>
                      <m:r>
                        <a:rPr lang="es-EC" i="1" baseline="-25000">
                          <a:solidFill>
                            <a:schemeClr val="tx1"/>
                          </a:solidFill>
                          <a:latin typeface="Cambria Math"/>
                        </a:rPr>
                        <m:t>𝑘𝑔</m:t>
                      </m:r>
                      <m:r>
                        <a:rPr lang="es-EC" i="1">
                          <a:solidFill>
                            <a:schemeClr val="tx1"/>
                          </a:solidFill>
                          <a:latin typeface="Cambria Math"/>
                        </a:rPr>
                        <m:t>/</m:t>
                      </m:r>
                      <m:r>
                        <a:rPr lang="es-EC" i="1">
                          <a:solidFill>
                            <a:schemeClr val="tx1"/>
                          </a:solidFill>
                          <a:latin typeface="Cambria Math"/>
                        </a:rPr>
                        <m:t>h</m:t>
                      </m:r>
                      <m:r>
                        <a:rPr lang="es-EC" i="1" baseline="-25000">
                          <a:solidFill>
                            <a:schemeClr val="tx1"/>
                          </a:solidFill>
                          <a:latin typeface="Cambria Math"/>
                        </a:rPr>
                        <m:t> </m:t>
                      </m:r>
                      <m:sSub>
                        <m:sSubPr>
                          <m:ctrlPr>
                            <a:rPr lang="es-EC" i="1" baseline="-25000">
                              <a:solidFill>
                                <a:schemeClr val="tx1"/>
                              </a:solidFill>
                              <a:latin typeface="Cambria Math"/>
                            </a:rPr>
                          </m:ctrlPr>
                        </m:sSubPr>
                        <m:e>
                          <m:r>
                            <a:rPr lang="es-EC" i="1" baseline="-25000">
                              <a:solidFill>
                                <a:schemeClr val="tx1"/>
                              </a:solidFill>
                              <a:latin typeface="Cambria Math"/>
                            </a:rPr>
                            <m:t>𝐶𝐻</m:t>
                          </m:r>
                        </m:e>
                        <m:sub>
                          <m:r>
                            <a:rPr lang="es-EC" i="1" baseline="-25000">
                              <a:solidFill>
                                <a:schemeClr val="tx1"/>
                              </a:solidFill>
                              <a:latin typeface="Cambria Math"/>
                            </a:rPr>
                            <m:t>2,10</m:t>
                          </m:r>
                        </m:sub>
                      </m:sSub>
                      <m:sSub>
                        <m:sSubPr>
                          <m:ctrlPr>
                            <a:rPr lang="es-EC" i="1" baseline="-25000">
                              <a:solidFill>
                                <a:schemeClr val="tx1"/>
                              </a:solidFill>
                              <a:latin typeface="Cambria Math"/>
                            </a:rPr>
                          </m:ctrlPr>
                        </m:sSubPr>
                        <m:e>
                          <m:r>
                            <a:rPr lang="es-EC" i="1" baseline="-25000">
                              <a:solidFill>
                                <a:schemeClr val="tx1"/>
                              </a:solidFill>
                              <a:latin typeface="Cambria Math"/>
                            </a:rPr>
                            <m:t>𝑂</m:t>
                          </m:r>
                        </m:e>
                        <m:sub>
                          <m:r>
                            <a:rPr lang="es-EC" i="1" baseline="-25000">
                              <a:solidFill>
                                <a:schemeClr val="tx1"/>
                              </a:solidFill>
                              <a:latin typeface="Cambria Math"/>
                            </a:rPr>
                            <m:t>0,96</m:t>
                          </m:r>
                        </m:sub>
                      </m:sSub>
                      <m:r>
                        <a:rPr lang="es-EC" i="1" baseline="-25000">
                          <a:solidFill>
                            <a:schemeClr val="tx1"/>
                          </a:solidFill>
                          <a:latin typeface="Cambria Math"/>
                        </a:rPr>
                        <m:t>+</m:t>
                      </m:r>
                      <m:r>
                        <a:rPr lang="es-EC" i="1" baseline="-25000">
                          <a:solidFill>
                            <a:schemeClr val="tx1"/>
                          </a:solidFill>
                          <a:latin typeface="Cambria Math"/>
                        </a:rPr>
                        <m:t>𝐶</m:t>
                      </m:r>
                    </m:oMath>
                  </m:oMathPara>
                </a14:m>
                <a:endParaRPr lang="es-EC" dirty="0">
                  <a:solidFill>
                    <a:schemeClr val="tx1"/>
                  </a:solidFill>
                </a:endParaRPr>
              </a:p>
              <a:p>
                <a:r>
                  <a:rPr lang="es-EC" dirty="0">
                    <a:solidFill>
                      <a:schemeClr val="tx1"/>
                    </a:solidFill>
                  </a:rPr>
                  <a:t>Mediante </a:t>
                </a:r>
                <a:r>
                  <a:rPr lang="es-EC" dirty="0" smtClean="0">
                    <a:solidFill>
                      <a:schemeClr val="tx1"/>
                    </a:solidFill>
                  </a:rPr>
                  <a:t>electrólisis se </a:t>
                </a:r>
                <a:r>
                  <a:rPr lang="es-EC" dirty="0">
                    <a:solidFill>
                      <a:schemeClr val="tx1"/>
                    </a:solidFill>
                  </a:rPr>
                  <a:t>obtendrá </a:t>
                </a:r>
                <a14:m>
                  <m:oMath xmlns:m="http://schemas.openxmlformats.org/officeDocument/2006/math">
                    <m:r>
                      <a:rPr lang="es-EC" i="1" baseline="-25000">
                        <a:solidFill>
                          <a:schemeClr val="tx1"/>
                        </a:solidFill>
                        <a:latin typeface="Cambria Math"/>
                      </a:rPr>
                      <m:t>29,47 </m:t>
                    </m:r>
                    <m:r>
                      <a:rPr lang="es-EC" i="1" baseline="-25000">
                        <a:solidFill>
                          <a:schemeClr val="tx1"/>
                        </a:solidFill>
                        <a:latin typeface="Cambria Math"/>
                      </a:rPr>
                      <m:t>𝑘𝑔</m:t>
                    </m:r>
                    <m:r>
                      <a:rPr lang="es-EC" i="1">
                        <a:solidFill>
                          <a:schemeClr val="tx1"/>
                        </a:solidFill>
                        <a:latin typeface="Cambria Math"/>
                      </a:rPr>
                      <m:t>/</m:t>
                    </m:r>
                    <m:r>
                      <a:rPr lang="es-EC" i="1">
                        <a:solidFill>
                          <a:schemeClr val="tx1"/>
                        </a:solidFill>
                        <a:latin typeface="Cambria Math"/>
                      </a:rPr>
                      <m:t>h</m:t>
                    </m:r>
                    <m:r>
                      <a:rPr lang="es-EC" i="1" baseline="-25000">
                        <a:solidFill>
                          <a:schemeClr val="tx1"/>
                        </a:solidFill>
                        <a:latin typeface="Cambria Math"/>
                      </a:rPr>
                      <m:t> </m:t>
                    </m:r>
                    <m:sSub>
                      <m:sSubPr>
                        <m:ctrlPr>
                          <a:rPr lang="es-EC" i="1" baseline="-25000">
                            <a:solidFill>
                              <a:schemeClr val="tx1"/>
                            </a:solidFill>
                            <a:latin typeface="Cambria Math"/>
                          </a:rPr>
                        </m:ctrlPr>
                      </m:sSubPr>
                      <m:e>
                        <m:r>
                          <a:rPr lang="es-EC" i="1" baseline="-25000">
                            <a:solidFill>
                              <a:schemeClr val="tx1"/>
                            </a:solidFill>
                            <a:latin typeface="Cambria Math"/>
                          </a:rPr>
                          <m:t>𝑂</m:t>
                        </m:r>
                      </m:e>
                      <m:sub>
                        <m:r>
                          <a:rPr lang="es-EC" i="1" baseline="-25000">
                            <a:solidFill>
                              <a:schemeClr val="tx1"/>
                            </a:solidFill>
                            <a:latin typeface="Cambria Math"/>
                          </a:rPr>
                          <m:t>2</m:t>
                        </m:r>
                      </m:sub>
                    </m:sSub>
                  </m:oMath>
                </a14:m>
                <a:r>
                  <a:rPr lang="es-EC" baseline="-25000" dirty="0">
                    <a:solidFill>
                      <a:schemeClr val="tx1"/>
                    </a:solidFill>
                  </a:rPr>
                  <a:t>   </a:t>
                </a:r>
                <a:r>
                  <a:rPr lang="es-EC" dirty="0">
                    <a:solidFill>
                      <a:schemeClr val="tx1"/>
                    </a:solidFill>
                  </a:rPr>
                  <a:t>necesario para la combustión y </a:t>
                </a:r>
                <a14:m>
                  <m:oMath xmlns:m="http://schemas.openxmlformats.org/officeDocument/2006/math">
                    <m:r>
                      <a:rPr lang="es-EC" i="1" baseline="-25000">
                        <a:solidFill>
                          <a:schemeClr val="tx1"/>
                        </a:solidFill>
                        <a:latin typeface="Cambria Math"/>
                      </a:rPr>
                      <m:t>3,68 </m:t>
                    </m:r>
                    <m:r>
                      <a:rPr lang="es-EC" i="1" baseline="-25000">
                        <a:solidFill>
                          <a:schemeClr val="tx1"/>
                        </a:solidFill>
                        <a:latin typeface="Cambria Math"/>
                      </a:rPr>
                      <m:t>𝑘𝑔</m:t>
                    </m:r>
                    <m:r>
                      <a:rPr lang="es-EC" i="1">
                        <a:solidFill>
                          <a:schemeClr val="tx1"/>
                        </a:solidFill>
                        <a:latin typeface="Cambria Math"/>
                      </a:rPr>
                      <m:t>/</m:t>
                    </m:r>
                    <m:r>
                      <a:rPr lang="es-EC" i="1">
                        <a:solidFill>
                          <a:schemeClr val="tx1"/>
                        </a:solidFill>
                        <a:latin typeface="Cambria Math"/>
                      </a:rPr>
                      <m:t>h</m:t>
                    </m:r>
                    <m:r>
                      <a:rPr lang="es-EC" i="1">
                        <a:solidFill>
                          <a:schemeClr val="tx1"/>
                        </a:solidFill>
                        <a:latin typeface="Cambria Math"/>
                      </a:rPr>
                      <m:t>  </m:t>
                    </m:r>
                    <m:sSub>
                      <m:sSubPr>
                        <m:ctrlPr>
                          <a:rPr lang="es-EC" i="1" baseline="-25000">
                            <a:solidFill>
                              <a:schemeClr val="tx1"/>
                            </a:solidFill>
                            <a:latin typeface="Cambria Math"/>
                          </a:rPr>
                        </m:ctrlPr>
                      </m:sSubPr>
                      <m:e>
                        <m:r>
                          <a:rPr lang="es-EC" i="1" baseline="-25000">
                            <a:solidFill>
                              <a:schemeClr val="tx1"/>
                            </a:solidFill>
                            <a:latin typeface="Cambria Math"/>
                          </a:rPr>
                          <m:t>𝐻</m:t>
                        </m:r>
                      </m:e>
                      <m:sub>
                        <m:r>
                          <a:rPr lang="es-EC" i="1" baseline="-25000">
                            <a:solidFill>
                              <a:schemeClr val="tx1"/>
                            </a:solidFill>
                            <a:latin typeface="Cambria Math"/>
                          </a:rPr>
                          <m:t>2</m:t>
                        </m:r>
                      </m:sub>
                    </m:sSub>
                  </m:oMath>
                </a14:m>
                <a:r>
                  <a:rPr lang="es-EC" baseline="-25000" dirty="0">
                    <a:solidFill>
                      <a:schemeClr val="tx1"/>
                    </a:solidFill>
                  </a:rPr>
                  <a:t> ,</a:t>
                </a:r>
                <a:r>
                  <a:rPr lang="es-EC" dirty="0">
                    <a:solidFill>
                      <a:schemeClr val="tx1"/>
                    </a:solidFill>
                  </a:rPr>
                  <a:t> con un requerimiento de </a:t>
                </a:r>
                <a14:m>
                  <m:oMath xmlns:m="http://schemas.openxmlformats.org/officeDocument/2006/math">
                    <m:r>
                      <a:rPr lang="es-EC" i="1" baseline="-25000">
                        <a:solidFill>
                          <a:schemeClr val="tx1"/>
                        </a:solidFill>
                        <a:latin typeface="Cambria Math"/>
                      </a:rPr>
                      <m:t>33,15 </m:t>
                    </m:r>
                    <m:r>
                      <a:rPr lang="es-EC" i="1" baseline="-25000">
                        <a:solidFill>
                          <a:schemeClr val="tx1"/>
                        </a:solidFill>
                        <a:latin typeface="Cambria Math"/>
                      </a:rPr>
                      <m:t>𝑘𝑔</m:t>
                    </m:r>
                    <m:r>
                      <a:rPr lang="es-EC" i="1">
                        <a:solidFill>
                          <a:schemeClr val="tx1"/>
                        </a:solidFill>
                        <a:latin typeface="Cambria Math"/>
                      </a:rPr>
                      <m:t>/</m:t>
                    </m:r>
                    <m:r>
                      <a:rPr lang="es-EC" i="1">
                        <a:solidFill>
                          <a:schemeClr val="tx1"/>
                        </a:solidFill>
                        <a:latin typeface="Cambria Math"/>
                      </a:rPr>
                      <m:t>h</m:t>
                    </m:r>
                    <m:r>
                      <a:rPr lang="es-EC" i="1" baseline="-25000">
                        <a:solidFill>
                          <a:schemeClr val="tx1"/>
                        </a:solidFill>
                        <a:latin typeface="Cambria Math"/>
                      </a:rPr>
                      <m:t> </m:t>
                    </m:r>
                    <m:sSub>
                      <m:sSubPr>
                        <m:ctrlPr>
                          <a:rPr lang="es-EC" i="1" baseline="-25000">
                            <a:solidFill>
                              <a:schemeClr val="tx1"/>
                            </a:solidFill>
                            <a:latin typeface="Cambria Math"/>
                          </a:rPr>
                        </m:ctrlPr>
                      </m:sSubPr>
                      <m:e>
                        <m:r>
                          <a:rPr lang="es-EC" i="1" baseline="-25000">
                            <a:solidFill>
                              <a:schemeClr val="tx1"/>
                            </a:solidFill>
                            <a:latin typeface="Cambria Math"/>
                          </a:rPr>
                          <m:t>𝐻</m:t>
                        </m:r>
                      </m:e>
                      <m:sub>
                        <m:r>
                          <a:rPr lang="es-EC" i="1" baseline="-25000">
                            <a:solidFill>
                              <a:schemeClr val="tx1"/>
                            </a:solidFill>
                            <a:latin typeface="Cambria Math"/>
                          </a:rPr>
                          <m:t>2</m:t>
                        </m:r>
                      </m:sub>
                    </m:sSub>
                    <m:r>
                      <a:rPr lang="es-EC" i="1" baseline="-25000">
                        <a:solidFill>
                          <a:schemeClr val="tx1"/>
                        </a:solidFill>
                        <a:latin typeface="Cambria Math"/>
                      </a:rPr>
                      <m:t>𝑂</m:t>
                    </m:r>
                  </m:oMath>
                </a14:m>
                <a:r>
                  <a:rPr lang="es-EC" baseline="-25000" dirty="0">
                    <a:solidFill>
                      <a:schemeClr val="tx1"/>
                    </a:solidFill>
                  </a:rPr>
                  <a:t>.</a:t>
                </a:r>
                <a:endParaRPr lang="es-EC" dirty="0">
                  <a:solidFill>
                    <a:schemeClr val="tx1"/>
                  </a:solidFill>
                </a:endParaRPr>
              </a:p>
              <a:p>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95536" y="1052736"/>
                <a:ext cx="8229600" cy="4525963"/>
              </a:xfrm>
              <a:blipFill rotWithShape="1">
                <a:blip r:embed="rId2"/>
                <a:stretch>
                  <a:fillRect l="-1185" t="-943" b="-943"/>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9715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539552" y="1052736"/>
                <a:ext cx="8229600" cy="4525963"/>
              </a:xfrm>
            </p:spPr>
            <p:txBody>
              <a:bodyPr/>
              <a:lstStyle/>
              <a:p>
                <a:r>
                  <a:rPr lang="es-EC" b="1" dirty="0">
                    <a:solidFill>
                      <a:schemeClr val="tx1"/>
                    </a:solidFill>
                  </a:rPr>
                  <a:t>Flujos de salida</a:t>
                </a:r>
                <a:endParaRPr lang="es-EC" dirty="0">
                  <a:solidFill>
                    <a:schemeClr val="tx1"/>
                  </a:solidFill>
                </a:endParaRPr>
              </a:p>
              <a:p>
                <a:pPr marL="0" indent="0">
                  <a:buNone/>
                </a:pPr>
                <a:r>
                  <a:rPr lang="es-EC" dirty="0">
                    <a:solidFill>
                      <a:schemeClr val="tx1"/>
                    </a:solidFill>
                  </a:rPr>
                  <a:t>El proceso resultante dará, a la salida del </a:t>
                </a:r>
                <a:r>
                  <a:rPr lang="es-EC" dirty="0" err="1">
                    <a:solidFill>
                      <a:schemeClr val="tx1"/>
                    </a:solidFill>
                  </a:rPr>
                  <a:t>gasificador</a:t>
                </a:r>
                <a:r>
                  <a:rPr lang="es-EC" dirty="0">
                    <a:solidFill>
                      <a:schemeClr val="tx1"/>
                    </a:solidFill>
                  </a:rPr>
                  <a:t>:</a:t>
                </a:r>
              </a:p>
              <a:p>
                <a:pPr marL="0" indent="0">
                  <a:buNone/>
                </a:pPr>
                <a:r>
                  <a:rPr lang="es-EC" dirty="0">
                    <a:solidFill>
                      <a:schemeClr val="tx1"/>
                    </a:solidFill>
                  </a:rPr>
                  <a:t>CO</a:t>
                </a:r>
              </a:p>
              <a:p>
                <a:pPr marL="0" indent="0">
                  <a:buNone/>
                </a:pPr>
                <a14:m>
                  <m:oMathPara xmlns:m="http://schemas.openxmlformats.org/officeDocument/2006/math">
                    <m:oMathParaPr>
                      <m:jc m:val="centerGroup"/>
                    </m:oMathParaPr>
                    <m:oMath xmlns:m="http://schemas.openxmlformats.org/officeDocument/2006/math">
                      <m:r>
                        <a:rPr lang="es-EC" i="1">
                          <a:solidFill>
                            <a:schemeClr val="tx1"/>
                          </a:solidFill>
                          <a:latin typeface="Cambria Math"/>
                        </a:rPr>
                        <m:t>47,32 </m:t>
                      </m:r>
                      <m:r>
                        <a:rPr lang="es-EC" i="1">
                          <a:solidFill>
                            <a:schemeClr val="tx1"/>
                          </a:solidFill>
                          <a:latin typeface="Cambria Math"/>
                        </a:rPr>
                        <m:t>𝑘𝑔</m:t>
                      </m:r>
                      <m:r>
                        <a:rPr lang="es-EC" i="1">
                          <a:solidFill>
                            <a:schemeClr val="tx1"/>
                          </a:solidFill>
                          <a:latin typeface="Cambria Math"/>
                        </a:rPr>
                        <m:t> </m:t>
                      </m:r>
                      <m:r>
                        <a:rPr lang="es-EC" i="1">
                          <a:solidFill>
                            <a:schemeClr val="tx1"/>
                          </a:solidFill>
                          <a:latin typeface="Cambria Math"/>
                        </a:rPr>
                        <m:t>𝐶𝑂</m:t>
                      </m:r>
                    </m:oMath>
                  </m:oMathPara>
                </a14:m>
                <a:endParaRPr lang="es-EC" dirty="0">
                  <a:solidFill>
                    <a:schemeClr val="tx1"/>
                  </a:solidFill>
                </a:endParaRPr>
              </a:p>
              <a:p>
                <a:pPr marL="0" indent="0">
                  <a:buNone/>
                </a:pPr>
                <a:r>
                  <a:rPr lang="es-EC" dirty="0">
                    <a:solidFill>
                      <a:schemeClr val="tx1"/>
                    </a:solidFill>
                  </a:rPr>
                  <a:t> 				</a:t>
                </a:r>
                <a:r>
                  <a:rPr lang="es-EC" dirty="0" smtClean="0">
                    <a:solidFill>
                      <a:schemeClr val="tx1"/>
                    </a:solidFill>
                  </a:rPr>
                  <a:t>  +</a:t>
                </a:r>
                <a:r>
                  <a:rPr lang="es-EC" dirty="0">
                    <a:solidFill>
                      <a:schemeClr val="tx1"/>
                    </a:solidFill>
                  </a:rPr>
                  <a:t/>
                </a:r>
                <a:br>
                  <a:rPr lang="es-EC" dirty="0">
                    <a:solidFill>
                      <a:schemeClr val="tx1"/>
                    </a:solidFill>
                  </a:rPr>
                </a:br>
                <a14:m>
                  <m:oMathPara xmlns:m="http://schemas.openxmlformats.org/officeDocument/2006/math">
                    <m:oMathParaPr>
                      <m:jc m:val="centerGroup"/>
                    </m:oMathParaPr>
                    <m:oMath xmlns:m="http://schemas.openxmlformats.org/officeDocument/2006/math">
                      <m:r>
                        <a:rPr lang="es-EC" i="1">
                          <a:solidFill>
                            <a:schemeClr val="tx1"/>
                          </a:solidFill>
                          <a:latin typeface="Cambria Math"/>
                        </a:rPr>
                        <m:t>49,69</m:t>
                      </m:r>
                      <m:r>
                        <a:rPr lang="es-EC" i="1">
                          <a:solidFill>
                            <a:schemeClr val="tx1"/>
                          </a:solidFill>
                          <a:latin typeface="Cambria Math"/>
                        </a:rPr>
                        <m:t>𝑘𝑔</m:t>
                      </m:r>
                      <m:r>
                        <a:rPr lang="es-EC" i="1">
                          <a:solidFill>
                            <a:schemeClr val="tx1"/>
                          </a:solidFill>
                          <a:latin typeface="Cambria Math"/>
                        </a:rPr>
                        <m:t> </m:t>
                      </m:r>
                      <m:r>
                        <a:rPr lang="es-EC" i="1">
                          <a:solidFill>
                            <a:schemeClr val="tx1"/>
                          </a:solidFill>
                          <a:latin typeface="Cambria Math"/>
                        </a:rPr>
                        <m:t>𝐶𝑂</m:t>
                      </m:r>
                    </m:oMath>
                  </m:oMathPara>
                </a14:m>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C" i="1">
                          <a:solidFill>
                            <a:schemeClr val="tx1"/>
                          </a:solidFill>
                          <a:latin typeface="Cambria Math"/>
                        </a:rPr>
                        <m:t>97,01 </m:t>
                      </m:r>
                      <m:r>
                        <a:rPr lang="es-EC" i="1">
                          <a:solidFill>
                            <a:schemeClr val="tx1"/>
                          </a:solidFill>
                          <a:latin typeface="Cambria Math"/>
                        </a:rPr>
                        <m:t>𝑘𝑔</m:t>
                      </m:r>
                      <m:r>
                        <a:rPr lang="es-EC" i="1">
                          <a:solidFill>
                            <a:schemeClr val="tx1"/>
                          </a:solidFill>
                          <a:latin typeface="Cambria Math"/>
                        </a:rPr>
                        <m:t>/</m:t>
                      </m:r>
                      <m:r>
                        <a:rPr lang="es-EC" i="1">
                          <a:solidFill>
                            <a:schemeClr val="tx1"/>
                          </a:solidFill>
                          <a:latin typeface="Cambria Math"/>
                        </a:rPr>
                        <m:t>h</m:t>
                      </m:r>
                      <m:r>
                        <a:rPr lang="es-EC" i="1">
                          <a:solidFill>
                            <a:schemeClr val="tx1"/>
                          </a:solidFill>
                          <a:latin typeface="Cambria Math"/>
                        </a:rPr>
                        <m:t> </m:t>
                      </m:r>
                      <m:r>
                        <a:rPr lang="es-EC" i="1">
                          <a:solidFill>
                            <a:schemeClr val="tx1"/>
                          </a:solidFill>
                          <a:latin typeface="Cambria Math"/>
                        </a:rPr>
                        <m:t>𝐶𝑂</m:t>
                      </m:r>
                    </m:oMath>
                  </m:oMathPara>
                </a14:m>
                <a:endParaRPr lang="es-EC" dirty="0">
                  <a:solidFill>
                    <a:schemeClr val="tx1"/>
                  </a:solidFill>
                </a:endParaRPr>
              </a:p>
              <a:p>
                <a:pPr marL="0" indent="0">
                  <a:buNone/>
                </a:pPr>
                <a:r>
                  <a:rPr lang="es-EC" dirty="0">
                    <a:solidFill>
                      <a:schemeClr val="tx1"/>
                    </a:solidFill>
                  </a:rPr>
                  <a:t>H</a:t>
                </a:r>
                <a:r>
                  <a:rPr lang="es-EC" baseline="-25000" dirty="0">
                    <a:solidFill>
                      <a:schemeClr val="tx1"/>
                    </a:solidFill>
                  </a:rPr>
                  <a:t>2</a:t>
                </a:r>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C" i="1">
                          <a:solidFill>
                            <a:schemeClr val="tx1"/>
                          </a:solidFill>
                          <a:latin typeface="Cambria Math"/>
                        </a:rPr>
                        <m:t>3,54 </m:t>
                      </m:r>
                      <m:r>
                        <a:rPr lang="es-EC" i="1">
                          <a:solidFill>
                            <a:schemeClr val="tx1"/>
                          </a:solidFill>
                          <a:latin typeface="Cambria Math"/>
                        </a:rPr>
                        <m:t>𝑘𝑔</m:t>
                      </m:r>
                      <m:r>
                        <a:rPr lang="es-EC" i="1">
                          <a:solidFill>
                            <a:schemeClr val="tx1"/>
                          </a:solidFill>
                          <a:latin typeface="Cambria Math"/>
                        </a:rPr>
                        <m:t> </m:t>
                      </m:r>
                      <m:sSub>
                        <m:sSubPr>
                          <m:ctrlPr>
                            <a:rPr lang="es-EC" i="1">
                              <a:solidFill>
                                <a:schemeClr val="tx1"/>
                              </a:solidFill>
                              <a:latin typeface="Cambria Math"/>
                            </a:rPr>
                          </m:ctrlPr>
                        </m:sSubPr>
                        <m:e>
                          <m:r>
                            <a:rPr lang="es-EC" i="1">
                              <a:solidFill>
                                <a:schemeClr val="tx1"/>
                              </a:solidFill>
                              <a:latin typeface="Cambria Math"/>
                            </a:rPr>
                            <m:t>𝐻</m:t>
                          </m:r>
                        </m:e>
                        <m:sub>
                          <m:r>
                            <a:rPr lang="es-EC" i="1">
                              <a:solidFill>
                                <a:schemeClr val="tx1"/>
                              </a:solidFill>
                              <a:latin typeface="Cambria Math"/>
                            </a:rPr>
                            <m:t>2</m:t>
                          </m:r>
                        </m:sub>
                      </m:sSub>
                    </m:oMath>
                  </m:oMathPara>
                </a14:m>
                <a:endParaRPr lang="es-EC" dirty="0">
                  <a:solidFill>
                    <a:schemeClr val="tx1"/>
                  </a:solidFill>
                </a:endParaRPr>
              </a:p>
              <a:p>
                <a:pPr marL="0" indent="0">
                  <a:buNone/>
                </a:pPr>
                <a:r>
                  <a:rPr lang="en-US" dirty="0">
                    <a:solidFill>
                      <a:schemeClr val="tx1"/>
                    </a:solidFill>
                  </a:rPr>
                  <a:t>				</a:t>
                </a:r>
                <a:r>
                  <a:rPr lang="en-US" dirty="0" smtClean="0">
                    <a:solidFill>
                      <a:schemeClr val="tx1"/>
                    </a:solidFill>
                  </a:rPr>
                  <a:t>   +</a:t>
                </a:r>
                <a:r>
                  <a:rPr lang="en-US" dirty="0">
                    <a:solidFill>
                      <a:schemeClr val="tx1"/>
                    </a:solidFill>
                  </a:rPr>
                  <a:t/>
                </a:r>
                <a:br>
                  <a:rPr lang="en-US" dirty="0">
                    <a:solidFill>
                      <a:schemeClr val="tx1"/>
                    </a:solidFill>
                  </a:rPr>
                </a:br>
                <a14:m>
                  <m:oMathPara xmlns:m="http://schemas.openxmlformats.org/officeDocument/2006/math">
                    <m:oMathParaPr>
                      <m:jc m:val="centerGroup"/>
                    </m:oMathParaPr>
                    <m:oMath xmlns:m="http://schemas.openxmlformats.org/officeDocument/2006/math">
                      <m:r>
                        <a:rPr lang="en-US" i="1">
                          <a:solidFill>
                            <a:schemeClr val="tx1"/>
                          </a:solidFill>
                          <a:latin typeface="Cambria Math"/>
                        </a:rPr>
                        <m:t>3,68 </m:t>
                      </m:r>
                      <m:r>
                        <a:rPr lang="es-EC" i="1">
                          <a:solidFill>
                            <a:schemeClr val="tx1"/>
                          </a:solidFill>
                          <a:latin typeface="Cambria Math"/>
                        </a:rPr>
                        <m:t>𝑘𝑔</m:t>
                      </m:r>
                      <m:r>
                        <a:rPr lang="es-EC" i="1">
                          <a:solidFill>
                            <a:schemeClr val="tx1"/>
                          </a:solidFill>
                          <a:latin typeface="Cambria Math"/>
                        </a:rPr>
                        <m:t> </m:t>
                      </m:r>
                      <m:sSub>
                        <m:sSubPr>
                          <m:ctrlPr>
                            <a:rPr lang="es-EC" i="1">
                              <a:solidFill>
                                <a:schemeClr val="tx1"/>
                              </a:solidFill>
                              <a:latin typeface="Cambria Math"/>
                            </a:rPr>
                          </m:ctrlPr>
                        </m:sSubPr>
                        <m:e>
                          <m:r>
                            <a:rPr lang="es-EC" i="1">
                              <a:solidFill>
                                <a:schemeClr val="tx1"/>
                              </a:solidFill>
                              <a:latin typeface="Cambria Math"/>
                            </a:rPr>
                            <m:t>𝐻</m:t>
                          </m:r>
                        </m:e>
                        <m:sub>
                          <m:r>
                            <a:rPr lang="en-US" i="1">
                              <a:solidFill>
                                <a:schemeClr val="tx1"/>
                              </a:solidFill>
                              <a:latin typeface="Cambria Math"/>
                            </a:rPr>
                            <m:t>2</m:t>
                          </m:r>
                        </m:sub>
                      </m:sSub>
                    </m:oMath>
                  </m:oMathPara>
                </a14:m>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rPr>
                        <m:t>7,22 </m:t>
                      </m:r>
                      <m:r>
                        <a:rPr lang="es-EC" i="1">
                          <a:solidFill>
                            <a:schemeClr val="tx1"/>
                          </a:solidFill>
                          <a:latin typeface="Cambria Math"/>
                        </a:rPr>
                        <m:t>𝑘𝑔</m:t>
                      </m:r>
                      <m:r>
                        <a:rPr lang="en-US" i="1">
                          <a:solidFill>
                            <a:schemeClr val="tx1"/>
                          </a:solidFill>
                          <a:latin typeface="Cambria Math"/>
                        </a:rPr>
                        <m:t>/</m:t>
                      </m:r>
                      <m:r>
                        <a:rPr lang="en-US" i="1">
                          <a:solidFill>
                            <a:schemeClr val="tx1"/>
                          </a:solidFill>
                          <a:latin typeface="Cambria Math"/>
                        </a:rPr>
                        <m:t>h</m:t>
                      </m:r>
                      <m:r>
                        <a:rPr lang="en-US" i="1">
                          <a:solidFill>
                            <a:schemeClr val="tx1"/>
                          </a:solidFill>
                          <a:latin typeface="Cambria Math"/>
                        </a:rPr>
                        <m:t> </m:t>
                      </m:r>
                      <m:sSub>
                        <m:sSubPr>
                          <m:ctrlPr>
                            <a:rPr lang="es-EC" i="1">
                              <a:solidFill>
                                <a:schemeClr val="tx1"/>
                              </a:solidFill>
                              <a:latin typeface="Cambria Math"/>
                            </a:rPr>
                          </m:ctrlPr>
                        </m:sSubPr>
                        <m:e>
                          <m:r>
                            <a:rPr lang="es-EC" i="1">
                              <a:solidFill>
                                <a:schemeClr val="tx1"/>
                              </a:solidFill>
                              <a:latin typeface="Cambria Math"/>
                            </a:rPr>
                            <m:t>𝐻</m:t>
                          </m:r>
                        </m:e>
                        <m:sub>
                          <m:r>
                            <a:rPr lang="en-US" i="1">
                              <a:solidFill>
                                <a:schemeClr val="tx1"/>
                              </a:solidFill>
                              <a:latin typeface="Cambria Math"/>
                            </a:rPr>
                            <m:t>2</m:t>
                          </m:r>
                        </m:sub>
                      </m:sSub>
                    </m:oMath>
                  </m:oMathPara>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539552" y="1052736"/>
                <a:ext cx="8229600" cy="4525963"/>
              </a:xfrm>
              <a:blipFill rotWithShape="1">
                <a:blip r:embed="rId2"/>
                <a:stretch>
                  <a:fillRect l="-1185" t="-943" b="-9299"/>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3231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620688"/>
            <a:ext cx="6937973" cy="5174035"/>
          </a:xfrm>
          <a:prstGeom prst="rect">
            <a:avLst/>
          </a:prstGeom>
          <a:noFill/>
          <a:ln>
            <a:noFill/>
          </a:ln>
        </p:spPr>
      </p:pic>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238" t="60275" r="49047" b="32106"/>
          <a:stretch/>
        </p:blipFill>
        <p:spPr bwMode="auto">
          <a:xfrm>
            <a:off x="395536" y="3717032"/>
            <a:ext cx="2394857" cy="653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395536" y="5805264"/>
            <a:ext cx="3528392" cy="646331"/>
          </a:xfrm>
          <a:prstGeom prst="rect">
            <a:avLst/>
          </a:prstGeom>
          <a:noFill/>
        </p:spPr>
        <p:txBody>
          <a:bodyPr wrap="square" rtlCol="0">
            <a:spAutoFit/>
          </a:bodyPr>
          <a:lstStyle/>
          <a:p>
            <a:r>
              <a:rPr lang="es-ES" b="1" dirty="0"/>
              <a:t>Fuente: </a:t>
            </a:r>
            <a:r>
              <a:rPr lang="es-ES" dirty="0"/>
              <a:t>(Rivadeneira, D; 2013)</a:t>
            </a:r>
            <a:endParaRPr lang="es-EC" dirty="0"/>
          </a:p>
          <a:p>
            <a:endParaRPr lang="es-EC"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744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pPr lvl="1"/>
            <a:r>
              <a:rPr lang="es-ES" dirty="0">
                <a:effectLst/>
              </a:rPr>
              <a:t>BALANCE DE ENERGÍA</a:t>
            </a:r>
            <a:r>
              <a:rPr lang="es-EC" sz="2800" dirty="0">
                <a:effectLst/>
              </a:rPr>
              <a:t/>
            </a:r>
            <a:br>
              <a:rPr lang="es-EC" sz="2800" dirty="0">
                <a:effectLst/>
              </a:rPr>
            </a:br>
            <a:endParaRPr lang="es-EC" dirty="0"/>
          </a:p>
        </p:txBody>
      </p:sp>
      <p:sp>
        <p:nvSpPr>
          <p:cNvPr id="3" name="2 Marcador de contenido"/>
          <p:cNvSpPr>
            <a:spLocks noGrp="1"/>
          </p:cNvSpPr>
          <p:nvPr>
            <p:ph idx="1"/>
          </p:nvPr>
        </p:nvSpPr>
        <p:spPr>
          <a:xfrm>
            <a:off x="827584" y="1916832"/>
            <a:ext cx="8229600" cy="4525963"/>
          </a:xfrm>
        </p:spPr>
        <p:txBody>
          <a:bodyPr/>
          <a:lstStyle/>
          <a:p>
            <a:pPr algn="just"/>
            <a:r>
              <a:rPr lang="es-EC" dirty="0">
                <a:solidFill>
                  <a:schemeClr val="tx1"/>
                </a:solidFill>
              </a:rPr>
              <a:t>El balance de energía viene de la "Ley de la conservación de la energía" (Primera Ley de La Termodinámica), es decir "La energía no se crea ni se destruye, solo se transforma</a:t>
            </a:r>
            <a:r>
              <a:rPr lang="es-EC" dirty="0" smtClean="0">
                <a:solidFill>
                  <a:schemeClr val="tx1"/>
                </a:solidFill>
              </a:rPr>
              <a:t>".</a:t>
            </a:r>
          </a:p>
          <a:p>
            <a:endParaRPr lang="es-EC"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7946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259632" y="692696"/>
                <a:ext cx="8229600" cy="4525963"/>
              </a:xfrm>
            </p:spPr>
            <p:txBody>
              <a:bodyPr/>
              <a:lstStyle/>
              <a:p>
                <a:pPr marL="0" indent="0">
                  <a:buNone/>
                </a:pPr>
                <a:r>
                  <a:rPr lang="es-EC" sz="1400" dirty="0" smtClean="0">
                    <a:solidFill>
                      <a:schemeClr val="tx1"/>
                    </a:solidFill>
                  </a:rPr>
                  <a:t>La basura como se analizó en el anteriores y tiene un PCI</a:t>
                </a:r>
              </a:p>
              <a:p>
                <a:pPr marL="0" indent="0">
                  <a:buNone/>
                </a:pPr>
                <a:r>
                  <a:rPr lang="es-EC" sz="1400" dirty="0">
                    <a:solidFill>
                      <a:schemeClr val="tx1"/>
                    </a:solidFill>
                  </a:rPr>
                  <a:t>Total PCI (kcal/kg de RSU) = 2292</a:t>
                </a:r>
              </a:p>
              <a:p>
                <a:pPr marL="0" indent="0">
                  <a:buNone/>
                </a:pPr>
                <a:r>
                  <a:rPr lang="es-EC" sz="1400" dirty="0">
                    <a:solidFill>
                      <a:schemeClr val="tx1"/>
                    </a:solidFill>
                  </a:rPr>
                  <a:t>Transformando a </a:t>
                </a:r>
                <a14:m>
                  <m:oMath xmlns:m="http://schemas.openxmlformats.org/officeDocument/2006/math">
                    <m:f>
                      <m:fPr>
                        <m:ctrlPr>
                          <a:rPr lang="es-EC" sz="1400" i="1">
                            <a:solidFill>
                              <a:schemeClr val="tx1"/>
                            </a:solidFill>
                            <a:latin typeface="Cambria Math"/>
                          </a:rPr>
                        </m:ctrlPr>
                      </m:fPr>
                      <m:num>
                        <m:r>
                          <a:rPr lang="es-EC" sz="1400" i="1">
                            <a:solidFill>
                              <a:schemeClr val="tx1"/>
                            </a:solidFill>
                            <a:latin typeface="Cambria Math"/>
                          </a:rPr>
                          <m:t>𝑘𝐽</m:t>
                        </m:r>
                      </m:num>
                      <m:den>
                        <m:r>
                          <a:rPr lang="es-EC" sz="1400" i="1">
                            <a:solidFill>
                              <a:schemeClr val="tx1"/>
                            </a:solidFill>
                            <a:latin typeface="Cambria Math"/>
                          </a:rPr>
                          <m:t>𝑘𝑔</m:t>
                        </m:r>
                      </m:den>
                    </m:f>
                  </m:oMath>
                </a14:m>
                <a:endParaRPr lang="es-EC" sz="1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f>
                        <m:fPr>
                          <m:ctrlPr>
                            <a:rPr lang="es-EC" sz="1400" i="1">
                              <a:solidFill>
                                <a:schemeClr val="tx1"/>
                              </a:solidFill>
                              <a:latin typeface="Cambria Math"/>
                            </a:rPr>
                          </m:ctrlPr>
                        </m:fPr>
                        <m:num>
                          <m:r>
                            <a:rPr lang="es-EC" sz="1400" i="1">
                              <a:solidFill>
                                <a:schemeClr val="tx1"/>
                              </a:solidFill>
                              <a:latin typeface="Cambria Math"/>
                            </a:rPr>
                            <m:t>2,292 </m:t>
                          </m:r>
                          <m:r>
                            <a:rPr lang="es-EC" sz="1400" i="1">
                              <a:solidFill>
                                <a:schemeClr val="tx1"/>
                              </a:solidFill>
                              <a:latin typeface="Cambria Math"/>
                            </a:rPr>
                            <m:t>𝑘𝑐𝑎𝑙</m:t>
                          </m:r>
                        </m:num>
                        <m:den>
                          <m:r>
                            <a:rPr lang="es-EC" sz="1400" i="1">
                              <a:solidFill>
                                <a:schemeClr val="tx1"/>
                              </a:solidFill>
                              <a:latin typeface="Cambria Math"/>
                            </a:rPr>
                            <m:t>𝑘𝑔</m:t>
                          </m:r>
                        </m:den>
                      </m:f>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4,19</m:t>
                          </m:r>
                          <m:r>
                            <a:rPr lang="es-EC" sz="1400" i="1">
                              <a:solidFill>
                                <a:schemeClr val="tx1"/>
                              </a:solidFill>
                              <a:latin typeface="Cambria Math"/>
                            </a:rPr>
                            <m:t>𝑘𝐽</m:t>
                          </m:r>
                        </m:num>
                        <m:den>
                          <m:r>
                            <a:rPr lang="es-EC" sz="1400" i="1">
                              <a:solidFill>
                                <a:schemeClr val="tx1"/>
                              </a:solidFill>
                              <a:latin typeface="Cambria Math"/>
                            </a:rPr>
                            <m:t>𝑘𝑐𝑎𝑙</m:t>
                          </m:r>
                        </m:den>
                      </m:f>
                      <m:r>
                        <a:rPr lang="es-EC" sz="1400" i="1">
                          <a:solidFill>
                            <a:schemeClr val="tx1"/>
                          </a:solidFill>
                          <a:latin typeface="Cambria Math"/>
                        </a:rPr>
                        <m:t>=9603,48</m:t>
                      </m:r>
                      <m:f>
                        <m:fPr>
                          <m:ctrlPr>
                            <a:rPr lang="es-EC" sz="1400" i="1">
                              <a:solidFill>
                                <a:schemeClr val="tx1"/>
                              </a:solidFill>
                              <a:latin typeface="Cambria Math"/>
                            </a:rPr>
                          </m:ctrlPr>
                        </m:fPr>
                        <m:num>
                          <m:r>
                            <a:rPr lang="es-EC" sz="1400" i="1">
                              <a:solidFill>
                                <a:schemeClr val="tx1"/>
                              </a:solidFill>
                              <a:latin typeface="Cambria Math"/>
                            </a:rPr>
                            <m:t>𝑘𝐽</m:t>
                          </m:r>
                        </m:num>
                        <m:den>
                          <m:r>
                            <a:rPr lang="es-EC" sz="1400" i="1">
                              <a:solidFill>
                                <a:schemeClr val="tx1"/>
                              </a:solidFill>
                              <a:latin typeface="Cambria Math"/>
                            </a:rPr>
                            <m:t>𝑘𝑔</m:t>
                          </m:r>
                        </m:den>
                      </m:f>
                    </m:oMath>
                  </m:oMathPara>
                </a14:m>
                <a:endParaRPr lang="es-EC" sz="1400" dirty="0">
                  <a:solidFill>
                    <a:schemeClr val="tx1"/>
                  </a:solidFill>
                </a:endParaRPr>
              </a:p>
              <a:p>
                <a:pPr marL="0" indent="0">
                  <a:buNone/>
                </a:pPr>
                <a:r>
                  <a:rPr lang="es-EC" sz="1400" dirty="0">
                    <a:solidFill>
                      <a:schemeClr val="tx1"/>
                    </a:solidFill>
                  </a:rPr>
                  <a:t>El PCI del carbón vegetal es  </a:t>
                </a:r>
                <a14:m>
                  <m:oMath xmlns:m="http://schemas.openxmlformats.org/officeDocument/2006/math">
                    <m:r>
                      <a:rPr lang="es-EC" sz="1400" i="1">
                        <a:solidFill>
                          <a:schemeClr val="tx1"/>
                        </a:solidFill>
                        <a:latin typeface="Cambria Math"/>
                      </a:rPr>
                      <m:t>31400</m:t>
                    </m:r>
                    <m:f>
                      <m:fPr>
                        <m:ctrlPr>
                          <a:rPr lang="es-EC" sz="1400" i="1">
                            <a:solidFill>
                              <a:schemeClr val="tx1"/>
                            </a:solidFill>
                            <a:latin typeface="Cambria Math"/>
                          </a:rPr>
                        </m:ctrlPr>
                      </m:fPr>
                      <m:num>
                        <m:r>
                          <a:rPr lang="es-EC" sz="1400" i="1">
                            <a:solidFill>
                              <a:schemeClr val="tx1"/>
                            </a:solidFill>
                            <a:latin typeface="Cambria Math"/>
                          </a:rPr>
                          <m:t>𝑘𝐽</m:t>
                        </m:r>
                      </m:num>
                      <m:den>
                        <m:r>
                          <a:rPr lang="es-EC" sz="1400" i="1">
                            <a:solidFill>
                              <a:schemeClr val="tx1"/>
                            </a:solidFill>
                            <a:latin typeface="Cambria Math"/>
                          </a:rPr>
                          <m:t>𝑘𝑔</m:t>
                        </m:r>
                      </m:den>
                    </m:f>
                  </m:oMath>
                </a14:m>
                <a:r>
                  <a:rPr lang="es-EC" sz="1400" dirty="0">
                    <a:solidFill>
                      <a:schemeClr val="tx1"/>
                    </a:solidFill>
                  </a:rPr>
                  <a:t> </a:t>
                </a:r>
                <a:r>
                  <a:rPr lang="es-ES" sz="1400" dirty="0">
                    <a:solidFill>
                      <a:schemeClr val="tx1"/>
                    </a:solidFill>
                  </a:rPr>
                  <a:t>(</a:t>
                </a:r>
                <a:r>
                  <a:rPr lang="es-ES" sz="1400" dirty="0" err="1">
                    <a:solidFill>
                      <a:schemeClr val="tx1"/>
                    </a:solidFill>
                  </a:rPr>
                  <a:t>Onsanger</a:t>
                </a:r>
                <a:r>
                  <a:rPr lang="es-ES" sz="1400" dirty="0">
                    <a:solidFill>
                      <a:schemeClr val="tx1"/>
                    </a:solidFill>
                  </a:rPr>
                  <a:t>)</a:t>
                </a:r>
                <a:endParaRPr lang="es-EC" sz="1400" dirty="0">
                  <a:solidFill>
                    <a:schemeClr val="tx1"/>
                  </a:solidFill>
                </a:endParaRPr>
              </a:p>
              <a:p>
                <a:pPr marL="0" indent="0">
                  <a:buNone/>
                </a:pPr>
                <a:r>
                  <a:rPr lang="es-EC" sz="1400" dirty="0">
                    <a:solidFill>
                      <a:schemeClr val="tx1"/>
                    </a:solidFill>
                  </a:rPr>
                  <a:t>Utilizando la ecuación </a:t>
                </a:r>
              </a:p>
              <a:p>
                <a:pPr marL="0" indent="0">
                  <a:buNone/>
                </a:pPr>
                <a14:m>
                  <m:oMathPara xmlns:m="http://schemas.openxmlformats.org/officeDocument/2006/math">
                    <m:oMathParaPr>
                      <m:jc m:val="centerGroup"/>
                    </m:oMathParaPr>
                    <m:oMath xmlns:m="http://schemas.openxmlformats.org/officeDocument/2006/math">
                      <m:r>
                        <a:rPr lang="es-EC" sz="1400" i="1">
                          <a:solidFill>
                            <a:schemeClr val="tx1"/>
                          </a:solidFill>
                          <a:latin typeface="Cambria Math"/>
                        </a:rPr>
                        <m:t>𝑄</m:t>
                      </m:r>
                      <m:r>
                        <a:rPr lang="es-EC" sz="1400" i="1">
                          <a:solidFill>
                            <a:schemeClr val="tx1"/>
                          </a:solidFill>
                          <a:latin typeface="Cambria Math"/>
                        </a:rPr>
                        <m:t>=ṁ∗</m:t>
                      </m:r>
                      <m:r>
                        <a:rPr lang="es-EC" sz="1400" i="1">
                          <a:solidFill>
                            <a:schemeClr val="tx1"/>
                          </a:solidFill>
                          <a:latin typeface="Cambria Math"/>
                        </a:rPr>
                        <m:t>𝐻𝑟</m:t>
                      </m:r>
                    </m:oMath>
                  </m:oMathPara>
                </a14:m>
                <a:endParaRPr lang="es-EC" sz="1400" dirty="0">
                  <a:solidFill>
                    <a:schemeClr val="tx1"/>
                  </a:solidFill>
                </a:endParaRPr>
              </a:p>
              <a:p>
                <a:pPr marL="0" indent="0">
                  <a:buNone/>
                </a:pPr>
                <a:r>
                  <a:rPr lang="es-EC" sz="1400" dirty="0">
                    <a:solidFill>
                      <a:schemeClr val="tx1"/>
                    </a:solidFill>
                  </a:rPr>
                  <a:t>Donde</a:t>
                </a:r>
              </a:p>
              <a:p>
                <a:pPr marL="0" indent="0">
                  <a:buNone/>
                </a:pPr>
                <a14:m>
                  <m:oMathPara xmlns:m="http://schemas.openxmlformats.org/officeDocument/2006/math">
                    <m:oMathParaPr>
                      <m:jc m:val="centerGroup"/>
                    </m:oMathParaPr>
                    <m:oMath xmlns:m="http://schemas.openxmlformats.org/officeDocument/2006/math">
                      <m:r>
                        <a:rPr lang="es-EC" sz="1400" i="1">
                          <a:solidFill>
                            <a:schemeClr val="tx1"/>
                          </a:solidFill>
                          <a:latin typeface="Cambria Math"/>
                        </a:rPr>
                        <m:t>𝑄</m:t>
                      </m:r>
                      <m:r>
                        <a:rPr lang="es-EC" sz="1400" i="1">
                          <a:solidFill>
                            <a:schemeClr val="tx1"/>
                          </a:solidFill>
                          <a:latin typeface="Cambria Math"/>
                        </a:rPr>
                        <m:t>= </m:t>
                      </m:r>
                      <m:r>
                        <a:rPr lang="es-EC" sz="1400" i="1">
                          <a:solidFill>
                            <a:schemeClr val="tx1"/>
                          </a:solidFill>
                          <a:latin typeface="Cambria Math"/>
                        </a:rPr>
                        <m:t>𝐶𝑎𝑙𝑜𝑟</m:t>
                      </m:r>
                      <m:r>
                        <a:rPr lang="es-EC" sz="1400" i="1">
                          <a:solidFill>
                            <a:schemeClr val="tx1"/>
                          </a:solidFill>
                          <a:latin typeface="Cambria Math"/>
                        </a:rPr>
                        <m:t> </m:t>
                      </m:r>
                      <m:r>
                        <a:rPr lang="es-EC" sz="1400" i="1">
                          <a:solidFill>
                            <a:schemeClr val="tx1"/>
                          </a:solidFill>
                          <a:latin typeface="Cambria Math"/>
                        </a:rPr>
                        <m:t>𝑒𝑛</m:t>
                      </m:r>
                      <m:r>
                        <a:rPr lang="es-EC" sz="1400" i="1">
                          <a:solidFill>
                            <a:schemeClr val="tx1"/>
                          </a:solidFill>
                          <a:latin typeface="Cambria Math"/>
                        </a:rPr>
                        <m:t> </m:t>
                      </m:r>
                      <m:r>
                        <a:rPr lang="es-EC" sz="1400" i="1">
                          <a:solidFill>
                            <a:schemeClr val="tx1"/>
                          </a:solidFill>
                          <a:latin typeface="Cambria Math"/>
                        </a:rPr>
                        <m:t>𝑙𝑎</m:t>
                      </m:r>
                      <m:r>
                        <a:rPr lang="es-EC" sz="1400" i="1">
                          <a:solidFill>
                            <a:schemeClr val="tx1"/>
                          </a:solidFill>
                          <a:latin typeface="Cambria Math"/>
                        </a:rPr>
                        <m:t> </m:t>
                      </m:r>
                      <m:r>
                        <a:rPr lang="es-EC" sz="1400" i="1">
                          <a:solidFill>
                            <a:schemeClr val="tx1"/>
                          </a:solidFill>
                          <a:latin typeface="Cambria Math"/>
                        </a:rPr>
                        <m:t>𝑐</m:t>
                      </m:r>
                      <m:r>
                        <a:rPr lang="es-EC" sz="1400" i="1">
                          <a:solidFill>
                            <a:schemeClr val="tx1"/>
                          </a:solidFill>
                          <a:latin typeface="Cambria Math"/>
                        </a:rPr>
                        <m:t>á</m:t>
                      </m:r>
                      <m:r>
                        <a:rPr lang="es-EC" sz="1400" i="1">
                          <a:solidFill>
                            <a:schemeClr val="tx1"/>
                          </a:solidFill>
                          <a:latin typeface="Cambria Math"/>
                        </a:rPr>
                        <m:t>𝑚𝑎𝑟𝑎</m:t>
                      </m:r>
                      <m:r>
                        <a:rPr lang="es-EC" sz="1400" i="1">
                          <a:solidFill>
                            <a:schemeClr val="tx1"/>
                          </a:solidFill>
                          <a:latin typeface="Cambria Math"/>
                        </a:rPr>
                        <m:t> </m:t>
                      </m:r>
                      <m:r>
                        <a:rPr lang="es-EC" sz="1400" i="1">
                          <a:solidFill>
                            <a:schemeClr val="tx1"/>
                          </a:solidFill>
                          <a:latin typeface="Cambria Math"/>
                        </a:rPr>
                        <m:t>𝑑𝑒</m:t>
                      </m:r>
                      <m:r>
                        <a:rPr lang="es-EC" sz="1400" i="1">
                          <a:solidFill>
                            <a:schemeClr val="tx1"/>
                          </a:solidFill>
                          <a:latin typeface="Cambria Math"/>
                        </a:rPr>
                        <m:t> </m:t>
                      </m:r>
                      <m:r>
                        <a:rPr lang="es-EC" sz="1400" i="1">
                          <a:solidFill>
                            <a:schemeClr val="tx1"/>
                          </a:solidFill>
                          <a:latin typeface="Cambria Math"/>
                        </a:rPr>
                        <m:t>𝑐𝑜𝑚𝑏𝑢𝑠𝑡𝑖</m:t>
                      </m:r>
                      <m:r>
                        <a:rPr lang="es-EC" sz="1400" i="1">
                          <a:solidFill>
                            <a:schemeClr val="tx1"/>
                          </a:solidFill>
                          <a:latin typeface="Cambria Math"/>
                        </a:rPr>
                        <m:t>ó</m:t>
                      </m:r>
                      <m:r>
                        <a:rPr lang="es-EC" sz="1400" i="1">
                          <a:solidFill>
                            <a:schemeClr val="tx1"/>
                          </a:solidFill>
                          <a:latin typeface="Cambria Math"/>
                        </a:rPr>
                        <m:t>𝑛</m:t>
                      </m:r>
                      <m:d>
                        <m:dPr>
                          <m:begChr m:val="["/>
                          <m:endChr m:val="]"/>
                          <m:ctrlPr>
                            <a:rPr lang="es-EC" sz="1400" i="1">
                              <a:solidFill>
                                <a:schemeClr val="tx1"/>
                              </a:solidFill>
                              <a:latin typeface="Cambria Math"/>
                            </a:rPr>
                          </m:ctrlPr>
                        </m:dPr>
                        <m:e>
                          <m:r>
                            <a:rPr lang="es-EC" sz="1400" i="1">
                              <a:solidFill>
                                <a:schemeClr val="tx1"/>
                              </a:solidFill>
                              <a:latin typeface="Cambria Math"/>
                            </a:rPr>
                            <m:t>𝑘𝑊</m:t>
                          </m:r>
                        </m:e>
                      </m:d>
                    </m:oMath>
                  </m:oMathPara>
                </a14:m>
                <a:endParaRPr lang="es-EC" sz="1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C" sz="1400" i="1">
                          <a:solidFill>
                            <a:schemeClr val="tx1"/>
                          </a:solidFill>
                          <a:latin typeface="Cambria Math"/>
                        </a:rPr>
                        <m:t>ṁ=</m:t>
                      </m:r>
                      <m:r>
                        <a:rPr lang="es-EC" sz="1400" i="1">
                          <a:solidFill>
                            <a:schemeClr val="tx1"/>
                          </a:solidFill>
                          <a:latin typeface="Cambria Math"/>
                        </a:rPr>
                        <m:t>𝐹𝑙𝑢𝑗𝑜</m:t>
                      </m:r>
                      <m:r>
                        <a:rPr lang="es-EC" sz="1400" i="1">
                          <a:solidFill>
                            <a:schemeClr val="tx1"/>
                          </a:solidFill>
                          <a:latin typeface="Cambria Math"/>
                        </a:rPr>
                        <m:t> </m:t>
                      </m:r>
                      <m:r>
                        <a:rPr lang="es-EC" sz="1400" i="1">
                          <a:solidFill>
                            <a:schemeClr val="tx1"/>
                          </a:solidFill>
                          <a:latin typeface="Cambria Math"/>
                        </a:rPr>
                        <m:t>𝑚𝑎𝑠𝑖𝑐𝑜</m:t>
                      </m:r>
                      <m:r>
                        <a:rPr lang="es-EC" sz="1400" i="1">
                          <a:solidFill>
                            <a:schemeClr val="tx1"/>
                          </a:solidFill>
                          <a:latin typeface="Cambria Math"/>
                        </a:rPr>
                        <m:t> </m:t>
                      </m:r>
                      <m:d>
                        <m:dPr>
                          <m:begChr m:val="["/>
                          <m:endChr m:val="]"/>
                          <m:ctrlPr>
                            <a:rPr lang="es-EC" sz="1400" i="1">
                              <a:solidFill>
                                <a:schemeClr val="tx1"/>
                              </a:solidFill>
                              <a:latin typeface="Cambria Math"/>
                            </a:rPr>
                          </m:ctrlPr>
                        </m:dPr>
                        <m:e>
                          <m:f>
                            <m:fPr>
                              <m:ctrlPr>
                                <a:rPr lang="es-EC" sz="1400" i="1">
                                  <a:solidFill>
                                    <a:schemeClr val="tx1"/>
                                  </a:solidFill>
                                  <a:latin typeface="Cambria Math"/>
                                </a:rPr>
                              </m:ctrlPr>
                            </m:fPr>
                            <m:num>
                              <m:r>
                                <a:rPr lang="es-EC" sz="1400" i="1">
                                  <a:solidFill>
                                    <a:schemeClr val="tx1"/>
                                  </a:solidFill>
                                  <a:latin typeface="Cambria Math"/>
                                </a:rPr>
                                <m:t>𝑘𝑔</m:t>
                              </m:r>
                            </m:num>
                            <m:den>
                              <m:r>
                                <a:rPr lang="es-EC" sz="1400" i="1">
                                  <a:solidFill>
                                    <a:schemeClr val="tx1"/>
                                  </a:solidFill>
                                  <a:latin typeface="Cambria Math"/>
                                </a:rPr>
                                <m:t>𝑠</m:t>
                              </m:r>
                            </m:den>
                          </m:f>
                        </m:e>
                      </m:d>
                      <m:r>
                        <a:rPr lang="es-EC" sz="1400" i="1">
                          <a:solidFill>
                            <a:schemeClr val="tx1"/>
                          </a:solidFill>
                          <a:latin typeface="Cambria Math"/>
                        </a:rPr>
                        <m:t> </m:t>
                      </m:r>
                    </m:oMath>
                  </m:oMathPara>
                </a14:m>
                <a:endParaRPr lang="es-EC" sz="1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C" sz="1400" i="1">
                          <a:solidFill>
                            <a:schemeClr val="tx1"/>
                          </a:solidFill>
                          <a:latin typeface="Cambria Math"/>
                        </a:rPr>
                        <m:t>𝐻𝑟</m:t>
                      </m:r>
                      <m:r>
                        <a:rPr lang="es-EC" sz="1400" i="1">
                          <a:solidFill>
                            <a:schemeClr val="tx1"/>
                          </a:solidFill>
                          <a:latin typeface="Cambria Math"/>
                        </a:rPr>
                        <m:t>=</m:t>
                      </m:r>
                      <m:r>
                        <a:rPr lang="es-EC" sz="1400" i="1">
                          <a:solidFill>
                            <a:schemeClr val="tx1"/>
                          </a:solidFill>
                          <a:latin typeface="Cambria Math"/>
                        </a:rPr>
                        <m:t>𝑃𝑜𝑑𝑒𝑟</m:t>
                      </m:r>
                      <m:r>
                        <a:rPr lang="es-EC" sz="1400" i="1">
                          <a:solidFill>
                            <a:schemeClr val="tx1"/>
                          </a:solidFill>
                          <a:latin typeface="Cambria Math"/>
                        </a:rPr>
                        <m:t> </m:t>
                      </m:r>
                      <m:r>
                        <a:rPr lang="es-EC" sz="1400" i="1">
                          <a:solidFill>
                            <a:schemeClr val="tx1"/>
                          </a:solidFill>
                          <a:latin typeface="Cambria Math"/>
                        </a:rPr>
                        <m:t>𝑐𝑎𝑙𝑜𝑟𝑖𝑐𝑜</m:t>
                      </m:r>
                      <m:r>
                        <a:rPr lang="es-EC" sz="1400" i="1">
                          <a:solidFill>
                            <a:schemeClr val="tx1"/>
                          </a:solidFill>
                          <a:latin typeface="Cambria Math"/>
                        </a:rPr>
                        <m:t> </m:t>
                      </m:r>
                      <m:r>
                        <a:rPr lang="es-EC" sz="1400" i="1">
                          <a:solidFill>
                            <a:schemeClr val="tx1"/>
                          </a:solidFill>
                          <a:latin typeface="Cambria Math"/>
                        </a:rPr>
                        <m:t>𝑖𝑛𝑓𝑒𝑟𝑖𝑜𝑟</m:t>
                      </m:r>
                      <m:r>
                        <a:rPr lang="es-EC" sz="1400" i="1">
                          <a:solidFill>
                            <a:schemeClr val="tx1"/>
                          </a:solidFill>
                          <a:latin typeface="Cambria Math"/>
                        </a:rPr>
                        <m:t> </m:t>
                      </m:r>
                      <m:d>
                        <m:dPr>
                          <m:begChr m:val="["/>
                          <m:endChr m:val="]"/>
                          <m:ctrlPr>
                            <a:rPr lang="es-EC" sz="1400" i="1">
                              <a:solidFill>
                                <a:schemeClr val="tx1"/>
                              </a:solidFill>
                              <a:latin typeface="Cambria Math"/>
                            </a:rPr>
                          </m:ctrlPr>
                        </m:dPr>
                        <m:e>
                          <m:f>
                            <m:fPr>
                              <m:ctrlPr>
                                <a:rPr lang="es-EC" sz="1400" i="1">
                                  <a:solidFill>
                                    <a:schemeClr val="tx1"/>
                                  </a:solidFill>
                                  <a:latin typeface="Cambria Math"/>
                                </a:rPr>
                              </m:ctrlPr>
                            </m:fPr>
                            <m:num>
                              <m:r>
                                <a:rPr lang="es-EC" sz="1400" i="1">
                                  <a:solidFill>
                                    <a:schemeClr val="tx1"/>
                                  </a:solidFill>
                                  <a:latin typeface="Cambria Math"/>
                                </a:rPr>
                                <m:t>𝑘𝐽</m:t>
                              </m:r>
                            </m:num>
                            <m:den>
                              <m:r>
                                <a:rPr lang="es-EC" sz="1400" i="1">
                                  <a:solidFill>
                                    <a:schemeClr val="tx1"/>
                                  </a:solidFill>
                                  <a:latin typeface="Cambria Math"/>
                                </a:rPr>
                                <m:t>𝑘𝑔</m:t>
                              </m:r>
                            </m:den>
                          </m:f>
                        </m:e>
                      </m:d>
                    </m:oMath>
                  </m:oMathPara>
                </a14:m>
                <a:endParaRPr lang="es-EC" sz="1400" dirty="0">
                  <a:solidFill>
                    <a:schemeClr val="tx1"/>
                  </a:solidFill>
                </a:endParaRPr>
              </a:p>
              <a:p>
                <a:pPr marL="0" indent="0">
                  <a:buNone/>
                </a:pPr>
                <a:r>
                  <a:rPr lang="es-EC" sz="1400" dirty="0">
                    <a:solidFill>
                      <a:schemeClr val="tx1"/>
                    </a:solidFill>
                  </a:rPr>
                  <a:t> </a:t>
                </a:r>
              </a:p>
              <a:p>
                <a:pPr marL="0" indent="0">
                  <a:buNone/>
                </a:pPr>
                <a:r>
                  <a:rPr lang="es-EC" sz="1400" dirty="0">
                    <a:solidFill>
                      <a:schemeClr val="tx1"/>
                    </a:solidFill>
                  </a:rPr>
                  <a:t>Para la basura</a:t>
                </a:r>
              </a:p>
              <a:p>
                <a:pPr marL="0" indent="0">
                  <a:buNone/>
                </a:pPr>
                <a14:m>
                  <m:oMathPara xmlns:m="http://schemas.openxmlformats.org/officeDocument/2006/math">
                    <m:oMathParaPr>
                      <m:jc m:val="centerGroup"/>
                    </m:oMathParaPr>
                    <m:oMath xmlns:m="http://schemas.openxmlformats.org/officeDocument/2006/math">
                      <m:r>
                        <a:rPr lang="es-EC" sz="1400" i="1">
                          <a:solidFill>
                            <a:schemeClr val="tx1"/>
                          </a:solidFill>
                          <a:latin typeface="Cambria Math"/>
                        </a:rPr>
                        <m:t>𝑄</m:t>
                      </m:r>
                      <m:r>
                        <a:rPr lang="es-EC" sz="1400" i="1">
                          <a:solidFill>
                            <a:schemeClr val="tx1"/>
                          </a:solidFill>
                          <a:latin typeface="Cambria Math"/>
                        </a:rPr>
                        <m:t>= 1,388</m:t>
                      </m:r>
                      <m:r>
                        <a:rPr lang="es-EC" sz="1400" i="1">
                          <a:solidFill>
                            <a:schemeClr val="tx1"/>
                          </a:solidFill>
                          <a:latin typeface="Cambria Math"/>
                        </a:rPr>
                        <m:t>𝑥</m:t>
                      </m:r>
                      <m:sSup>
                        <m:sSupPr>
                          <m:ctrlPr>
                            <a:rPr lang="es-EC" sz="1400" i="1">
                              <a:solidFill>
                                <a:schemeClr val="tx1"/>
                              </a:solidFill>
                              <a:latin typeface="Cambria Math"/>
                            </a:rPr>
                          </m:ctrlPr>
                        </m:sSupPr>
                        <m:e>
                          <m:r>
                            <a:rPr lang="es-EC" sz="1400" i="1">
                              <a:solidFill>
                                <a:schemeClr val="tx1"/>
                              </a:solidFill>
                              <a:latin typeface="Cambria Math"/>
                            </a:rPr>
                            <m:t>10</m:t>
                          </m:r>
                        </m:e>
                        <m:sup>
                          <m:r>
                            <a:rPr lang="es-EC" sz="1400" i="1">
                              <a:solidFill>
                                <a:schemeClr val="tx1"/>
                              </a:solidFill>
                              <a:latin typeface="Cambria Math"/>
                            </a:rPr>
                            <m:t>−2</m:t>
                          </m:r>
                        </m:sup>
                      </m:sSup>
                      <m:r>
                        <a:rPr lang="es-EC" sz="1400" i="1">
                          <a:solidFill>
                            <a:schemeClr val="tx1"/>
                          </a:solidFill>
                          <a:latin typeface="Cambria Math"/>
                        </a:rPr>
                        <m:t>∗9603,48=133,38 </m:t>
                      </m:r>
                      <m:d>
                        <m:dPr>
                          <m:begChr m:val="["/>
                          <m:endChr m:val="]"/>
                          <m:ctrlPr>
                            <a:rPr lang="es-EC" sz="1400" i="1">
                              <a:solidFill>
                                <a:schemeClr val="tx1"/>
                              </a:solidFill>
                              <a:latin typeface="Cambria Math"/>
                            </a:rPr>
                          </m:ctrlPr>
                        </m:dPr>
                        <m:e>
                          <m:r>
                            <a:rPr lang="es-EC" sz="1400" i="1">
                              <a:solidFill>
                                <a:schemeClr val="tx1"/>
                              </a:solidFill>
                              <a:latin typeface="Cambria Math"/>
                            </a:rPr>
                            <m:t>𝑘𝑊</m:t>
                          </m:r>
                        </m:e>
                      </m:d>
                    </m:oMath>
                  </m:oMathPara>
                </a14:m>
                <a:endParaRPr lang="es-EC" sz="1400" dirty="0">
                  <a:solidFill>
                    <a:schemeClr val="tx1"/>
                  </a:solidFill>
                </a:endParaRPr>
              </a:p>
              <a:p>
                <a:pPr marL="0" indent="0">
                  <a:buNone/>
                </a:pPr>
                <a:r>
                  <a:rPr lang="es-EC" sz="1400" dirty="0">
                    <a:solidFill>
                      <a:schemeClr val="tx1"/>
                    </a:solidFill>
                  </a:rPr>
                  <a:t>Para el carbón</a:t>
                </a:r>
              </a:p>
              <a:p>
                <a:pPr marL="0" indent="0">
                  <a:buNone/>
                </a:pPr>
                <a14:m>
                  <m:oMathPara xmlns:m="http://schemas.openxmlformats.org/officeDocument/2006/math">
                    <m:oMathParaPr>
                      <m:jc m:val="centerGroup"/>
                    </m:oMathParaPr>
                    <m:oMath xmlns:m="http://schemas.openxmlformats.org/officeDocument/2006/math">
                      <m:r>
                        <a:rPr lang="es-EC" sz="1400" i="1">
                          <a:solidFill>
                            <a:schemeClr val="tx1"/>
                          </a:solidFill>
                          <a:latin typeface="Cambria Math"/>
                        </a:rPr>
                        <m:t>𝑄</m:t>
                      </m:r>
                      <m:r>
                        <a:rPr lang="es-EC" sz="1400" i="1">
                          <a:solidFill>
                            <a:schemeClr val="tx1"/>
                          </a:solidFill>
                          <a:latin typeface="Cambria Math"/>
                        </a:rPr>
                        <m:t>= 5,9138</m:t>
                      </m:r>
                      <m:r>
                        <a:rPr lang="es-EC" sz="1400" i="1">
                          <a:solidFill>
                            <a:schemeClr val="tx1"/>
                          </a:solidFill>
                          <a:latin typeface="Cambria Math"/>
                        </a:rPr>
                        <m:t>𝑥</m:t>
                      </m:r>
                      <m:sSup>
                        <m:sSupPr>
                          <m:ctrlPr>
                            <a:rPr lang="es-EC" sz="1400" i="1">
                              <a:solidFill>
                                <a:schemeClr val="tx1"/>
                              </a:solidFill>
                              <a:latin typeface="Cambria Math"/>
                            </a:rPr>
                          </m:ctrlPr>
                        </m:sSupPr>
                        <m:e>
                          <m:r>
                            <a:rPr lang="es-EC" sz="1400" i="1">
                              <a:solidFill>
                                <a:schemeClr val="tx1"/>
                              </a:solidFill>
                              <a:latin typeface="Cambria Math"/>
                            </a:rPr>
                            <m:t>10</m:t>
                          </m:r>
                        </m:e>
                        <m:sup>
                          <m:r>
                            <a:rPr lang="es-EC" sz="1400" i="1">
                              <a:solidFill>
                                <a:schemeClr val="tx1"/>
                              </a:solidFill>
                              <a:latin typeface="Cambria Math"/>
                            </a:rPr>
                            <m:t>−3</m:t>
                          </m:r>
                        </m:sup>
                      </m:sSup>
                      <m:r>
                        <a:rPr lang="es-EC" sz="1400" i="1">
                          <a:solidFill>
                            <a:schemeClr val="tx1"/>
                          </a:solidFill>
                          <a:latin typeface="Cambria Math"/>
                        </a:rPr>
                        <m:t>∗31400=185,69 </m:t>
                      </m:r>
                      <m:d>
                        <m:dPr>
                          <m:begChr m:val="["/>
                          <m:endChr m:val="]"/>
                          <m:ctrlPr>
                            <a:rPr lang="es-EC" sz="1400" i="1">
                              <a:solidFill>
                                <a:schemeClr val="tx1"/>
                              </a:solidFill>
                              <a:latin typeface="Cambria Math"/>
                            </a:rPr>
                          </m:ctrlPr>
                        </m:dPr>
                        <m:e>
                          <m:r>
                            <a:rPr lang="es-EC" sz="1400" i="1">
                              <a:solidFill>
                                <a:schemeClr val="tx1"/>
                              </a:solidFill>
                              <a:latin typeface="Cambria Math"/>
                            </a:rPr>
                            <m:t>𝑘𝑊</m:t>
                          </m:r>
                        </m:e>
                      </m:d>
                    </m:oMath>
                  </m:oMathPara>
                </a14:m>
                <a:endParaRPr lang="es-EC" sz="1400" dirty="0">
                  <a:solidFill>
                    <a:schemeClr val="tx1"/>
                  </a:solidFill>
                </a:endParaRPr>
              </a:p>
              <a:p>
                <a:pPr marL="0" indent="0">
                  <a:buNone/>
                </a:pPr>
                <a:r>
                  <a:rPr lang="es-EC" sz="1400" b="1" dirty="0" smtClean="0">
                    <a:solidFill>
                      <a:schemeClr val="tx2"/>
                    </a:solidFill>
                  </a:rPr>
                  <a:t>La energía aportada por los materiales al </a:t>
                </a:r>
                <a:r>
                  <a:rPr lang="es-EC" sz="1400" b="1" dirty="0" err="1">
                    <a:solidFill>
                      <a:schemeClr val="tx2"/>
                    </a:solidFill>
                  </a:rPr>
                  <a:t>gasificador</a:t>
                </a:r>
                <a:r>
                  <a:rPr lang="es-EC" sz="1400" b="1" dirty="0">
                    <a:solidFill>
                      <a:schemeClr val="tx2"/>
                    </a:solidFill>
                  </a:rPr>
                  <a:t> es de 319,076 </a:t>
                </a:r>
                <a14:m>
                  <m:oMath xmlns:m="http://schemas.openxmlformats.org/officeDocument/2006/math">
                    <m:d>
                      <m:dPr>
                        <m:begChr m:val="["/>
                        <m:endChr m:val="]"/>
                        <m:ctrlPr>
                          <a:rPr lang="es-EC" sz="1400" b="1" i="1">
                            <a:solidFill>
                              <a:schemeClr val="tx2"/>
                            </a:solidFill>
                            <a:latin typeface="Cambria Math"/>
                          </a:rPr>
                        </m:ctrlPr>
                      </m:dPr>
                      <m:e>
                        <m:r>
                          <a:rPr lang="es-EC" sz="1400" b="1" i="1">
                            <a:solidFill>
                              <a:schemeClr val="tx2"/>
                            </a:solidFill>
                            <a:latin typeface="Cambria Math"/>
                          </a:rPr>
                          <m:t>𝒌𝑾</m:t>
                        </m:r>
                      </m:e>
                    </m:d>
                  </m:oMath>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259632" y="692696"/>
                <a:ext cx="8229600" cy="4525963"/>
              </a:xfrm>
              <a:blipFill rotWithShape="1">
                <a:blip r:embed="rId2"/>
                <a:stretch>
                  <a:fillRect l="-222" t="-135" b="-14960"/>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695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904004" y="1844824"/>
                <a:ext cx="8229600" cy="4525963"/>
              </a:xfrm>
            </p:spPr>
            <p:txBody>
              <a:bodyPr/>
              <a:lstStyle/>
              <a:p>
                <a:r>
                  <a:rPr lang="es-EC" dirty="0" smtClean="0">
                    <a:solidFill>
                      <a:srgbClr val="000000"/>
                    </a:solidFill>
                  </a:rPr>
                  <a:t>El PCI del H</a:t>
                </a:r>
                <a:r>
                  <a:rPr lang="es-EC" baseline="-25000" dirty="0">
                    <a:solidFill>
                      <a:srgbClr val="000000"/>
                    </a:solidFill>
                  </a:rPr>
                  <a:t>2 </a:t>
                </a:r>
                <a:r>
                  <a:rPr lang="es-EC" dirty="0">
                    <a:solidFill>
                      <a:srgbClr val="000000"/>
                    </a:solidFill>
                  </a:rPr>
                  <a:t>es </a:t>
                </a:r>
              </a:p>
              <a:p>
                <a:pPr marL="0" indent="0">
                  <a:buNone/>
                </a:pPr>
                <a14:m>
                  <m:oMathPara xmlns:m="http://schemas.openxmlformats.org/officeDocument/2006/math">
                    <m:oMathParaPr>
                      <m:jc m:val="centerGroup"/>
                    </m:oMathParaPr>
                    <m:oMath xmlns:m="http://schemas.openxmlformats.org/officeDocument/2006/math">
                      <m:f>
                        <m:fPr>
                          <m:ctrlPr>
                            <a:rPr lang="es-EC" i="1">
                              <a:solidFill>
                                <a:srgbClr val="000000"/>
                              </a:solidFill>
                              <a:latin typeface="Cambria Math"/>
                            </a:rPr>
                          </m:ctrlPr>
                        </m:fPr>
                        <m:num>
                          <m:r>
                            <a:rPr lang="es-EC" i="1">
                              <a:solidFill>
                                <a:srgbClr val="000000"/>
                              </a:solidFill>
                              <a:latin typeface="Cambria Math"/>
                            </a:rPr>
                            <m:t>29000 </m:t>
                          </m:r>
                          <m:r>
                            <a:rPr lang="es-EC" i="1">
                              <a:solidFill>
                                <a:srgbClr val="000000"/>
                              </a:solidFill>
                              <a:latin typeface="Cambria Math"/>
                            </a:rPr>
                            <m:t>𝑘𝑐𝑎𝑙</m:t>
                          </m:r>
                        </m:num>
                        <m:den>
                          <m:r>
                            <a:rPr lang="es-EC" i="1">
                              <a:solidFill>
                                <a:srgbClr val="000000"/>
                              </a:solidFill>
                              <a:latin typeface="Cambria Math"/>
                            </a:rPr>
                            <m:t>𝑘𝑔</m:t>
                          </m:r>
                        </m:den>
                      </m:f>
                      <m:r>
                        <a:rPr lang="es-EC" i="1">
                          <a:solidFill>
                            <a:srgbClr val="000000"/>
                          </a:solidFill>
                          <a:latin typeface="Cambria Math"/>
                        </a:rPr>
                        <m:t>∗</m:t>
                      </m:r>
                      <m:f>
                        <m:fPr>
                          <m:ctrlPr>
                            <a:rPr lang="es-EC" i="1">
                              <a:solidFill>
                                <a:srgbClr val="000000"/>
                              </a:solidFill>
                              <a:latin typeface="Cambria Math"/>
                            </a:rPr>
                          </m:ctrlPr>
                        </m:fPr>
                        <m:num>
                          <m:r>
                            <a:rPr lang="es-EC" i="1">
                              <a:solidFill>
                                <a:srgbClr val="000000"/>
                              </a:solidFill>
                              <a:latin typeface="Cambria Math"/>
                            </a:rPr>
                            <m:t>4,19</m:t>
                          </m:r>
                          <m:r>
                            <a:rPr lang="es-EC" i="1">
                              <a:solidFill>
                                <a:srgbClr val="000000"/>
                              </a:solidFill>
                              <a:latin typeface="Cambria Math"/>
                            </a:rPr>
                            <m:t>𝑘𝐽</m:t>
                          </m:r>
                        </m:num>
                        <m:den>
                          <m:r>
                            <a:rPr lang="es-EC" i="1">
                              <a:solidFill>
                                <a:srgbClr val="000000"/>
                              </a:solidFill>
                              <a:latin typeface="Cambria Math"/>
                            </a:rPr>
                            <m:t>𝑘𝑐𝑎𝑙</m:t>
                          </m:r>
                        </m:den>
                      </m:f>
                      <m:r>
                        <a:rPr lang="es-EC" i="1">
                          <a:solidFill>
                            <a:srgbClr val="000000"/>
                          </a:solidFill>
                          <a:latin typeface="Cambria Math"/>
                        </a:rPr>
                        <m:t>=121510</m:t>
                      </m:r>
                      <m:f>
                        <m:fPr>
                          <m:ctrlPr>
                            <a:rPr lang="es-EC" i="1">
                              <a:solidFill>
                                <a:srgbClr val="000000"/>
                              </a:solidFill>
                              <a:latin typeface="Cambria Math"/>
                            </a:rPr>
                          </m:ctrlPr>
                        </m:fPr>
                        <m:num>
                          <m:r>
                            <a:rPr lang="es-EC" i="1">
                              <a:solidFill>
                                <a:srgbClr val="000000"/>
                              </a:solidFill>
                              <a:latin typeface="Cambria Math"/>
                            </a:rPr>
                            <m:t>𝑘𝐽</m:t>
                          </m:r>
                        </m:num>
                        <m:den>
                          <m:r>
                            <a:rPr lang="es-EC" i="1">
                              <a:solidFill>
                                <a:srgbClr val="000000"/>
                              </a:solidFill>
                              <a:latin typeface="Cambria Math"/>
                            </a:rPr>
                            <m:t>𝑘𝑔</m:t>
                          </m:r>
                        </m:den>
                      </m:f>
                    </m:oMath>
                  </m:oMathPara>
                </a14:m>
                <a:endParaRPr lang="es-EC" dirty="0">
                  <a:solidFill>
                    <a:srgbClr val="000000"/>
                  </a:solidFill>
                </a:endParaRPr>
              </a:p>
              <a:p>
                <a:pPr marL="0" indent="0">
                  <a:buNone/>
                </a:pPr>
                <a14:m>
                  <m:oMathPara xmlns:m="http://schemas.openxmlformats.org/officeDocument/2006/math">
                    <m:oMathParaPr>
                      <m:jc m:val="centerGroup"/>
                    </m:oMathParaPr>
                    <m:oMath xmlns:m="http://schemas.openxmlformats.org/officeDocument/2006/math">
                      <m:r>
                        <a:rPr lang="es-EC" i="1">
                          <a:solidFill>
                            <a:srgbClr val="000000"/>
                          </a:solidFill>
                          <a:latin typeface="Cambria Math"/>
                        </a:rPr>
                        <m:t>𝑄</m:t>
                      </m:r>
                      <m:r>
                        <a:rPr lang="es-EC" i="1">
                          <a:solidFill>
                            <a:srgbClr val="000000"/>
                          </a:solidFill>
                          <a:latin typeface="Cambria Math"/>
                        </a:rPr>
                        <m:t>= 9.83</m:t>
                      </m:r>
                      <m:r>
                        <a:rPr lang="es-EC" i="1">
                          <a:solidFill>
                            <a:srgbClr val="000000"/>
                          </a:solidFill>
                          <a:latin typeface="Cambria Math"/>
                        </a:rPr>
                        <m:t>𝑥</m:t>
                      </m:r>
                      <m:sSup>
                        <m:sSupPr>
                          <m:ctrlPr>
                            <a:rPr lang="es-EC" i="1">
                              <a:solidFill>
                                <a:srgbClr val="000000"/>
                              </a:solidFill>
                              <a:latin typeface="Cambria Math"/>
                            </a:rPr>
                          </m:ctrlPr>
                        </m:sSupPr>
                        <m:e>
                          <m:r>
                            <a:rPr lang="es-EC" i="1">
                              <a:solidFill>
                                <a:srgbClr val="000000"/>
                              </a:solidFill>
                              <a:latin typeface="Cambria Math"/>
                            </a:rPr>
                            <m:t>10</m:t>
                          </m:r>
                        </m:e>
                        <m:sup>
                          <m:r>
                            <a:rPr lang="es-EC" i="1">
                              <a:solidFill>
                                <a:srgbClr val="000000"/>
                              </a:solidFill>
                              <a:latin typeface="Cambria Math"/>
                            </a:rPr>
                            <m:t>−4</m:t>
                          </m:r>
                        </m:sup>
                      </m:sSup>
                      <m:r>
                        <a:rPr lang="es-EC" i="1">
                          <a:solidFill>
                            <a:srgbClr val="000000"/>
                          </a:solidFill>
                          <a:latin typeface="Cambria Math"/>
                        </a:rPr>
                        <m:t>∗121510=119,48 </m:t>
                      </m:r>
                      <m:d>
                        <m:dPr>
                          <m:begChr m:val="["/>
                          <m:endChr m:val="]"/>
                          <m:ctrlPr>
                            <a:rPr lang="es-EC" i="1">
                              <a:solidFill>
                                <a:srgbClr val="000000"/>
                              </a:solidFill>
                              <a:latin typeface="Cambria Math"/>
                            </a:rPr>
                          </m:ctrlPr>
                        </m:dPr>
                        <m:e>
                          <m:r>
                            <a:rPr lang="es-EC" i="1">
                              <a:solidFill>
                                <a:srgbClr val="000000"/>
                              </a:solidFill>
                              <a:latin typeface="Cambria Math"/>
                            </a:rPr>
                            <m:t>𝑘𝑊</m:t>
                          </m:r>
                        </m:e>
                      </m:d>
                    </m:oMath>
                  </m:oMathPara>
                </a14:m>
                <a:endParaRPr lang="es-EC" dirty="0">
                  <a:solidFill>
                    <a:srgbClr val="000000"/>
                  </a:solidFill>
                </a:endParaRPr>
              </a:p>
              <a:p>
                <a:pPr marL="0" indent="0">
                  <a:buNone/>
                </a:pPr>
                <a14:m>
                  <m:oMathPara xmlns:m="http://schemas.openxmlformats.org/officeDocument/2006/math">
                    <m:oMathParaPr>
                      <m:jc m:val="centerGroup"/>
                    </m:oMathParaPr>
                    <m:oMath xmlns:m="http://schemas.openxmlformats.org/officeDocument/2006/math">
                      <m:sSub>
                        <m:sSubPr>
                          <m:ctrlPr>
                            <a:rPr lang="es-EC" i="1">
                              <a:solidFill>
                                <a:srgbClr val="000000"/>
                              </a:solidFill>
                              <a:latin typeface="Cambria Math"/>
                            </a:rPr>
                          </m:ctrlPr>
                        </m:sSubPr>
                        <m:e>
                          <m:r>
                            <a:rPr lang="es-EC" i="1">
                              <a:solidFill>
                                <a:srgbClr val="000000"/>
                              </a:solidFill>
                              <a:latin typeface="Cambria Math"/>
                            </a:rPr>
                            <m:t>𝑄</m:t>
                          </m:r>
                        </m:e>
                        <m:sub>
                          <m:r>
                            <a:rPr lang="es-EC" i="1">
                              <a:solidFill>
                                <a:srgbClr val="000000"/>
                              </a:solidFill>
                              <a:latin typeface="Cambria Math"/>
                            </a:rPr>
                            <m:t>𝑡</m:t>
                          </m:r>
                        </m:sub>
                      </m:sSub>
                      <m:r>
                        <a:rPr lang="es-EC" i="1">
                          <a:solidFill>
                            <a:srgbClr val="000000"/>
                          </a:solidFill>
                          <a:latin typeface="Cambria Math"/>
                        </a:rPr>
                        <m:t>= </m:t>
                      </m:r>
                      <m:sSub>
                        <m:sSubPr>
                          <m:ctrlPr>
                            <a:rPr lang="es-EC" i="1">
                              <a:solidFill>
                                <a:srgbClr val="000000"/>
                              </a:solidFill>
                              <a:latin typeface="Cambria Math"/>
                            </a:rPr>
                          </m:ctrlPr>
                        </m:sSubPr>
                        <m:e>
                          <m:r>
                            <a:rPr lang="es-EC" i="1">
                              <a:solidFill>
                                <a:srgbClr val="000000"/>
                              </a:solidFill>
                              <a:latin typeface="Cambria Math"/>
                            </a:rPr>
                            <m:t>𝑄</m:t>
                          </m:r>
                        </m:e>
                        <m:sub>
                          <m:r>
                            <a:rPr lang="es-EC" i="1">
                              <a:solidFill>
                                <a:srgbClr val="000000"/>
                              </a:solidFill>
                              <a:latin typeface="Cambria Math"/>
                            </a:rPr>
                            <m:t>𝑠𝑎𝑙</m:t>
                          </m:r>
                        </m:sub>
                      </m:sSub>
                      <m:r>
                        <a:rPr lang="es-EC" i="1">
                          <a:solidFill>
                            <a:srgbClr val="000000"/>
                          </a:solidFill>
                          <a:latin typeface="Cambria Math"/>
                        </a:rPr>
                        <m:t>−</m:t>
                      </m:r>
                      <m:sSub>
                        <m:sSubPr>
                          <m:ctrlPr>
                            <a:rPr lang="es-EC" i="1">
                              <a:solidFill>
                                <a:srgbClr val="000000"/>
                              </a:solidFill>
                              <a:latin typeface="Cambria Math"/>
                            </a:rPr>
                          </m:ctrlPr>
                        </m:sSubPr>
                        <m:e>
                          <m:r>
                            <a:rPr lang="es-EC" i="1">
                              <a:solidFill>
                                <a:srgbClr val="000000"/>
                              </a:solidFill>
                              <a:latin typeface="Cambria Math"/>
                            </a:rPr>
                            <m:t>𝑄</m:t>
                          </m:r>
                        </m:e>
                        <m:sub>
                          <m:r>
                            <a:rPr lang="es-EC" i="1">
                              <a:solidFill>
                                <a:srgbClr val="000000"/>
                              </a:solidFill>
                              <a:latin typeface="Cambria Math"/>
                            </a:rPr>
                            <m:t>𝑒𝑛𝑡</m:t>
                          </m:r>
                        </m:sub>
                      </m:sSub>
                      <m:r>
                        <a:rPr lang="es-EC" i="1">
                          <a:solidFill>
                            <a:srgbClr val="000000"/>
                          </a:solidFill>
                          <a:latin typeface="Cambria Math"/>
                        </a:rPr>
                        <m:t> </m:t>
                      </m:r>
                    </m:oMath>
                  </m:oMathPara>
                </a14:m>
                <a:endParaRPr lang="es-EC" dirty="0">
                  <a:solidFill>
                    <a:srgbClr val="000000"/>
                  </a:solidFill>
                </a:endParaRPr>
              </a:p>
              <a:p>
                <a:pPr marL="0" indent="0">
                  <a:buNone/>
                </a:pPr>
                <a14:m>
                  <m:oMathPara xmlns:m="http://schemas.openxmlformats.org/officeDocument/2006/math">
                    <m:oMathParaPr>
                      <m:jc m:val="centerGroup"/>
                    </m:oMathParaPr>
                    <m:oMath xmlns:m="http://schemas.openxmlformats.org/officeDocument/2006/math">
                      <m:r>
                        <a:rPr lang="es-EC" i="1">
                          <a:solidFill>
                            <a:srgbClr val="000000"/>
                          </a:solidFill>
                          <a:latin typeface="Cambria Math"/>
                        </a:rPr>
                        <m:t>𝑄</m:t>
                      </m:r>
                      <m:r>
                        <a:rPr lang="es-EC" i="1">
                          <a:solidFill>
                            <a:srgbClr val="000000"/>
                          </a:solidFill>
                          <a:latin typeface="Cambria Math"/>
                        </a:rPr>
                        <m:t>= −199,59 </m:t>
                      </m:r>
                      <m:d>
                        <m:dPr>
                          <m:begChr m:val="["/>
                          <m:endChr m:val="]"/>
                          <m:ctrlPr>
                            <a:rPr lang="es-EC" i="1">
                              <a:solidFill>
                                <a:srgbClr val="000000"/>
                              </a:solidFill>
                              <a:latin typeface="Cambria Math"/>
                            </a:rPr>
                          </m:ctrlPr>
                        </m:dPr>
                        <m:e>
                          <m:r>
                            <a:rPr lang="es-EC" i="1">
                              <a:solidFill>
                                <a:srgbClr val="000000"/>
                              </a:solidFill>
                              <a:latin typeface="Cambria Math"/>
                            </a:rPr>
                            <m:t>𝑘𝑊</m:t>
                          </m:r>
                        </m:e>
                      </m:d>
                      <m:r>
                        <a:rPr lang="es-EC" i="1">
                          <a:solidFill>
                            <a:srgbClr val="000000"/>
                          </a:solidFill>
                          <a:latin typeface="Cambria Math"/>
                        </a:rPr>
                        <m:t> </m:t>
                      </m:r>
                    </m:oMath>
                  </m:oMathPara>
                </a14:m>
                <a:endParaRPr lang="es-EC" dirty="0">
                  <a:solidFill>
                    <a:srgbClr val="000000"/>
                  </a:solidFill>
                </a:endParaRPr>
              </a:p>
              <a:p>
                <a:r>
                  <a:rPr lang="es-EC" dirty="0" smtClean="0">
                    <a:solidFill>
                      <a:srgbClr val="000000"/>
                    </a:solidFill>
                  </a:rPr>
                  <a:t>Exotérmica</a:t>
                </a:r>
                <a:endParaRPr lang="es-EC" dirty="0">
                  <a:solidFill>
                    <a:srgbClr val="000000"/>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904004" y="1844824"/>
                <a:ext cx="8229600" cy="4525963"/>
              </a:xfrm>
              <a:blipFill rotWithShape="1">
                <a:blip r:embed="rId2"/>
                <a:stretch>
                  <a:fillRect l="-963" t="-943"/>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5850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sz="2400" dirty="0">
                <a:effectLst/>
              </a:rPr>
              <a:t>DISEÑO TÉRMICO DEL GASIFICADOR UP-DRAFT</a:t>
            </a:r>
            <a:endParaRPr lang="es-EC" sz="2400" dirty="0"/>
          </a:p>
        </p:txBody>
      </p:sp>
      <p:pic>
        <p:nvPicPr>
          <p:cNvPr id="4" name="3 Marcador de contenido"/>
          <p:cNvPicPr>
            <a:picLocks noGrp="1"/>
          </p:cNvPicPr>
          <p:nvPr>
            <p:ph idx="1"/>
          </p:nvPr>
        </p:nvPicPr>
        <p:blipFill rotWithShape="1">
          <a:blip r:embed="rId2"/>
          <a:srcRect l="18961" t="38243" r="13480" b="25213"/>
          <a:stretch/>
        </p:blipFill>
        <p:spPr bwMode="auto">
          <a:xfrm>
            <a:off x="539552" y="2132856"/>
            <a:ext cx="8229600" cy="2503998"/>
          </a:xfrm>
          <a:prstGeom prst="rect">
            <a:avLst/>
          </a:prstGeom>
          <a:ln>
            <a:noFill/>
          </a:ln>
          <a:extLst>
            <a:ext uri="{53640926-AAD7-44D8-BBD7-CCE9431645EC}">
              <a14:shadowObscured xmlns:a14="http://schemas.microsoft.com/office/drawing/2010/main"/>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877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504056"/>
          </a:xfrm>
        </p:spPr>
        <p:txBody>
          <a:bodyPr/>
          <a:lstStyle/>
          <a:p>
            <a:pPr lvl="2"/>
            <a:r>
              <a:rPr lang="es-ES" sz="2000" dirty="0">
                <a:effectLst/>
              </a:rPr>
              <a:t>COEFICIENTE GLOBAL DE TRANSPORTE DE CALOR</a:t>
            </a:r>
            <a:r>
              <a:rPr lang="es-EC" sz="2800" dirty="0">
                <a:effectLst/>
              </a:rPr>
              <a:t/>
            </a:r>
            <a:br>
              <a:rPr lang="es-EC" sz="2800" dirty="0">
                <a:effectLst/>
              </a:rPr>
            </a:b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95536" y="836712"/>
                <a:ext cx="8229600" cy="4525963"/>
              </a:xfrm>
            </p:spPr>
            <p:txBody>
              <a:bodyPr/>
              <a:lstStyle/>
              <a:p>
                <a:r>
                  <a:rPr lang="es-ES" dirty="0" smtClean="0">
                    <a:solidFill>
                      <a:schemeClr val="tx1"/>
                    </a:solidFill>
                  </a:rPr>
                  <a:t>Ecuación </a:t>
                </a:r>
                <a:endParaRPr lang="es-EC" dirty="0">
                  <a:solidFill>
                    <a:schemeClr val="tx1"/>
                  </a:solidFill>
                </a:endParaRPr>
              </a:p>
              <a:p>
                <a:pPr marL="0" indent="0">
                  <a:buNone/>
                </a:pPr>
                <a:r>
                  <a:rPr lang="es-ES" b="1" dirty="0">
                    <a:solidFill>
                      <a:schemeClr val="tx1"/>
                    </a:solidFill>
                  </a:rPr>
                  <a:t> </a:t>
                </a:r>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sty m:val="p"/>
                        </m:rPr>
                        <a:rPr lang="es-EC" b="0" i="0" smtClean="0">
                          <a:solidFill>
                            <a:schemeClr val="tx1"/>
                          </a:solidFill>
                          <a:latin typeface="Cambria Math"/>
                        </a:rPr>
                        <m:t>Q</m:t>
                      </m:r>
                      <m:r>
                        <a:rPr lang="es-EC" b="0" i="0" smtClean="0">
                          <a:solidFill>
                            <a:schemeClr val="tx1"/>
                          </a:solidFill>
                          <a:latin typeface="Cambria Math"/>
                        </a:rPr>
                        <m:t>=</m:t>
                      </m:r>
                      <m:d>
                        <m:dPr>
                          <m:ctrlPr>
                            <a:rPr lang="es-EC" i="1">
                              <a:solidFill>
                                <a:schemeClr val="tx1"/>
                              </a:solidFill>
                              <a:latin typeface="Cambria Math"/>
                            </a:rPr>
                          </m:ctrlPr>
                        </m:dPr>
                        <m:e>
                          <m:f>
                            <m:fPr>
                              <m:ctrlPr>
                                <a:rPr lang="es-EC" i="1">
                                  <a:solidFill>
                                    <a:schemeClr val="tx1"/>
                                  </a:solidFill>
                                  <a:latin typeface="Cambria Math"/>
                                </a:rPr>
                              </m:ctrlPr>
                            </m:fPr>
                            <m:num>
                              <m:r>
                                <a:rPr lang="es-ES" i="1">
                                  <a:solidFill>
                                    <a:schemeClr val="tx1"/>
                                  </a:solidFill>
                                  <a:latin typeface="Cambria Math"/>
                                </a:rPr>
                                <m:t>𝑟</m:t>
                              </m:r>
                              <m:r>
                                <a:rPr lang="es-ES" i="1">
                                  <a:solidFill>
                                    <a:schemeClr val="tx1"/>
                                  </a:solidFill>
                                  <a:latin typeface="Cambria Math"/>
                                </a:rPr>
                                <m:t>2</m:t>
                              </m:r>
                            </m:num>
                            <m:den>
                              <m:r>
                                <a:rPr lang="es-ES" i="1">
                                  <a:solidFill>
                                    <a:schemeClr val="tx1"/>
                                  </a:solidFill>
                                  <a:latin typeface="Cambria Math"/>
                                </a:rPr>
                                <m:t>𝑟</m:t>
                              </m:r>
                              <m:r>
                                <a:rPr lang="es-ES" i="1">
                                  <a:solidFill>
                                    <a:schemeClr val="tx1"/>
                                  </a:solidFill>
                                  <a:latin typeface="Cambria Math"/>
                                </a:rPr>
                                <m:t>1∗</m:t>
                              </m:r>
                              <m:r>
                                <a:rPr lang="es-ES" i="1">
                                  <a:solidFill>
                                    <a:schemeClr val="tx1"/>
                                  </a:solidFill>
                                  <a:latin typeface="Cambria Math"/>
                                </a:rPr>
                                <m:t>h𝑖</m:t>
                              </m:r>
                            </m:den>
                          </m:f>
                          <m:r>
                            <a:rPr lang="es-ES" i="1">
                              <a:solidFill>
                                <a:schemeClr val="tx1"/>
                              </a:solidFill>
                              <a:latin typeface="Cambria Math"/>
                            </a:rPr>
                            <m:t>+</m:t>
                          </m:r>
                          <m:f>
                            <m:fPr>
                              <m:ctrlPr>
                                <a:rPr lang="es-EC" i="1">
                                  <a:solidFill>
                                    <a:schemeClr val="tx1"/>
                                  </a:solidFill>
                                  <a:latin typeface="Cambria Math"/>
                                </a:rPr>
                              </m:ctrlPr>
                            </m:fPr>
                            <m:num>
                              <m:r>
                                <a:rPr lang="es-ES" i="1">
                                  <a:solidFill>
                                    <a:schemeClr val="tx1"/>
                                  </a:solidFill>
                                  <a:latin typeface="Cambria Math"/>
                                </a:rPr>
                                <m:t>𝑟</m:t>
                              </m:r>
                              <m:r>
                                <a:rPr lang="es-ES" i="1">
                                  <a:solidFill>
                                    <a:schemeClr val="tx1"/>
                                  </a:solidFill>
                                  <a:latin typeface="Cambria Math"/>
                                </a:rPr>
                                <m:t>1∗</m:t>
                              </m:r>
                              <m:r>
                                <a:rPr lang="es-ES" i="1">
                                  <a:solidFill>
                                    <a:schemeClr val="tx1"/>
                                  </a:solidFill>
                                  <a:latin typeface="Cambria Math"/>
                                </a:rPr>
                                <m:t>𝑙𝑛</m:t>
                              </m:r>
                              <m:d>
                                <m:dPr>
                                  <m:ctrlPr>
                                    <a:rPr lang="es-EC" i="1">
                                      <a:solidFill>
                                        <a:schemeClr val="tx1"/>
                                      </a:solidFill>
                                      <a:latin typeface="Cambria Math"/>
                                    </a:rPr>
                                  </m:ctrlPr>
                                </m:dPr>
                                <m:e>
                                  <m:f>
                                    <m:fPr>
                                      <m:ctrlPr>
                                        <a:rPr lang="es-EC" i="1">
                                          <a:solidFill>
                                            <a:schemeClr val="tx1"/>
                                          </a:solidFill>
                                          <a:latin typeface="Cambria Math"/>
                                        </a:rPr>
                                      </m:ctrlPr>
                                    </m:fPr>
                                    <m:num>
                                      <m:r>
                                        <a:rPr lang="es-ES" i="1">
                                          <a:solidFill>
                                            <a:schemeClr val="tx1"/>
                                          </a:solidFill>
                                          <a:latin typeface="Cambria Math"/>
                                        </a:rPr>
                                        <m:t>𝑟</m:t>
                                      </m:r>
                                      <m:r>
                                        <a:rPr lang="es-ES" i="1">
                                          <a:solidFill>
                                            <a:schemeClr val="tx1"/>
                                          </a:solidFill>
                                          <a:latin typeface="Cambria Math"/>
                                        </a:rPr>
                                        <m:t>2</m:t>
                                      </m:r>
                                    </m:num>
                                    <m:den>
                                      <m:r>
                                        <a:rPr lang="es-ES" i="1">
                                          <a:solidFill>
                                            <a:schemeClr val="tx1"/>
                                          </a:solidFill>
                                          <a:latin typeface="Cambria Math"/>
                                        </a:rPr>
                                        <m:t>𝑟</m:t>
                                      </m:r>
                                      <m:r>
                                        <a:rPr lang="es-ES" i="1">
                                          <a:solidFill>
                                            <a:schemeClr val="tx1"/>
                                          </a:solidFill>
                                          <a:latin typeface="Cambria Math"/>
                                        </a:rPr>
                                        <m:t>1</m:t>
                                      </m:r>
                                    </m:den>
                                  </m:f>
                                </m:e>
                              </m:d>
                            </m:num>
                            <m:den>
                              <m:r>
                                <a:rPr lang="es-ES" i="1">
                                  <a:solidFill>
                                    <a:schemeClr val="tx1"/>
                                  </a:solidFill>
                                  <a:latin typeface="Cambria Math"/>
                                </a:rPr>
                                <m:t>𝑘𝑟</m:t>
                              </m:r>
                            </m:den>
                          </m:f>
                          <m:r>
                            <a:rPr lang="es-ES" i="1">
                              <a:solidFill>
                                <a:schemeClr val="tx1"/>
                              </a:solidFill>
                              <a:latin typeface="Cambria Math"/>
                            </a:rPr>
                            <m:t>+</m:t>
                          </m:r>
                          <m:f>
                            <m:fPr>
                              <m:ctrlPr>
                                <a:rPr lang="es-EC" i="1">
                                  <a:solidFill>
                                    <a:schemeClr val="tx1"/>
                                  </a:solidFill>
                                  <a:latin typeface="Cambria Math"/>
                                </a:rPr>
                              </m:ctrlPr>
                            </m:fPr>
                            <m:num>
                              <m:r>
                                <a:rPr lang="es-ES" i="1">
                                  <a:solidFill>
                                    <a:schemeClr val="tx1"/>
                                  </a:solidFill>
                                  <a:latin typeface="Cambria Math"/>
                                </a:rPr>
                                <m:t>𝑟</m:t>
                              </m:r>
                              <m:r>
                                <a:rPr lang="es-ES" i="1">
                                  <a:solidFill>
                                    <a:schemeClr val="tx1"/>
                                  </a:solidFill>
                                  <a:latin typeface="Cambria Math"/>
                                </a:rPr>
                                <m:t>3∗</m:t>
                              </m:r>
                              <m:r>
                                <a:rPr lang="es-ES" i="1">
                                  <a:solidFill>
                                    <a:schemeClr val="tx1"/>
                                  </a:solidFill>
                                  <a:latin typeface="Cambria Math"/>
                                </a:rPr>
                                <m:t>𝑙𝑛</m:t>
                              </m:r>
                              <m:d>
                                <m:dPr>
                                  <m:ctrlPr>
                                    <a:rPr lang="es-EC" i="1">
                                      <a:solidFill>
                                        <a:schemeClr val="tx1"/>
                                      </a:solidFill>
                                      <a:latin typeface="Cambria Math"/>
                                    </a:rPr>
                                  </m:ctrlPr>
                                </m:dPr>
                                <m:e>
                                  <m:f>
                                    <m:fPr>
                                      <m:ctrlPr>
                                        <a:rPr lang="es-EC" i="1">
                                          <a:solidFill>
                                            <a:schemeClr val="tx1"/>
                                          </a:solidFill>
                                          <a:latin typeface="Cambria Math"/>
                                        </a:rPr>
                                      </m:ctrlPr>
                                    </m:fPr>
                                    <m:num>
                                      <m:r>
                                        <a:rPr lang="es-ES" i="1">
                                          <a:solidFill>
                                            <a:schemeClr val="tx1"/>
                                          </a:solidFill>
                                          <a:latin typeface="Cambria Math"/>
                                        </a:rPr>
                                        <m:t>𝑟</m:t>
                                      </m:r>
                                      <m:r>
                                        <a:rPr lang="es-ES" i="1">
                                          <a:solidFill>
                                            <a:schemeClr val="tx1"/>
                                          </a:solidFill>
                                          <a:latin typeface="Cambria Math"/>
                                        </a:rPr>
                                        <m:t>4</m:t>
                                      </m:r>
                                    </m:num>
                                    <m:den>
                                      <m:r>
                                        <a:rPr lang="es-ES" i="1">
                                          <a:solidFill>
                                            <a:schemeClr val="tx1"/>
                                          </a:solidFill>
                                          <a:latin typeface="Cambria Math"/>
                                        </a:rPr>
                                        <m:t>𝑟</m:t>
                                      </m:r>
                                      <m:r>
                                        <a:rPr lang="es-ES" i="1">
                                          <a:solidFill>
                                            <a:schemeClr val="tx1"/>
                                          </a:solidFill>
                                          <a:latin typeface="Cambria Math"/>
                                        </a:rPr>
                                        <m:t>3</m:t>
                                      </m:r>
                                    </m:den>
                                  </m:f>
                                </m:e>
                              </m:d>
                            </m:num>
                            <m:den>
                              <m:r>
                                <a:rPr lang="es-ES" i="1">
                                  <a:solidFill>
                                    <a:schemeClr val="tx1"/>
                                  </a:solidFill>
                                  <a:latin typeface="Cambria Math"/>
                                </a:rPr>
                                <m:t>𝑘𝑎</m:t>
                              </m:r>
                            </m:den>
                          </m:f>
                          <m:r>
                            <a:rPr lang="es-ES" i="1">
                              <a:solidFill>
                                <a:schemeClr val="tx1"/>
                              </a:solidFill>
                              <a:latin typeface="Cambria Math"/>
                            </a:rPr>
                            <m:t>+</m:t>
                          </m:r>
                          <m:f>
                            <m:fPr>
                              <m:ctrlPr>
                                <a:rPr lang="es-EC" i="1">
                                  <a:solidFill>
                                    <a:schemeClr val="tx1"/>
                                  </a:solidFill>
                                  <a:latin typeface="Cambria Math"/>
                                </a:rPr>
                              </m:ctrlPr>
                            </m:fPr>
                            <m:num>
                              <m:r>
                                <a:rPr lang="es-ES" i="1">
                                  <a:solidFill>
                                    <a:schemeClr val="tx1"/>
                                  </a:solidFill>
                                  <a:latin typeface="Cambria Math"/>
                                </a:rPr>
                                <m:t>1</m:t>
                              </m:r>
                            </m:num>
                            <m:den>
                              <m:sSub>
                                <m:sSubPr>
                                  <m:ctrlPr>
                                    <a:rPr lang="es-EC" i="1">
                                      <a:solidFill>
                                        <a:schemeClr val="tx1"/>
                                      </a:solidFill>
                                      <a:latin typeface="Cambria Math"/>
                                    </a:rPr>
                                  </m:ctrlPr>
                                </m:sSubPr>
                                <m:e>
                                  <m:r>
                                    <a:rPr lang="es-ES" i="1">
                                      <a:solidFill>
                                        <a:schemeClr val="tx1"/>
                                      </a:solidFill>
                                      <a:latin typeface="Cambria Math"/>
                                    </a:rPr>
                                    <m:t>h</m:t>
                                  </m:r>
                                </m:e>
                                <m:sub>
                                  <m:r>
                                    <a:rPr lang="es-ES" i="1">
                                      <a:solidFill>
                                        <a:schemeClr val="tx1"/>
                                      </a:solidFill>
                                      <a:latin typeface="Cambria Math"/>
                                    </a:rPr>
                                    <m:t>𝑂</m:t>
                                  </m:r>
                                </m:sub>
                              </m:sSub>
                            </m:den>
                          </m:f>
                        </m:e>
                      </m:d>
                      <m:r>
                        <a:rPr lang="es-ES" i="1">
                          <a:solidFill>
                            <a:schemeClr val="tx1"/>
                          </a:solidFill>
                          <a:latin typeface="Cambria Math"/>
                        </a:rPr>
                        <m:t>∗</m:t>
                      </m:r>
                      <m:r>
                        <a:rPr lang="es-ES" i="1">
                          <a:solidFill>
                            <a:schemeClr val="tx1"/>
                          </a:solidFill>
                          <a:latin typeface="Cambria Math"/>
                        </a:rPr>
                        <m:t>𝜋</m:t>
                      </m:r>
                      <m:r>
                        <a:rPr lang="es-ES" i="1">
                          <a:solidFill>
                            <a:schemeClr val="tx1"/>
                          </a:solidFill>
                          <a:latin typeface="Cambria Math"/>
                        </a:rPr>
                        <m:t>∗</m:t>
                      </m:r>
                      <m:r>
                        <a:rPr lang="es-ES" i="1">
                          <a:solidFill>
                            <a:schemeClr val="tx1"/>
                          </a:solidFill>
                          <a:latin typeface="Cambria Math"/>
                        </a:rPr>
                        <m:t>𝐷</m:t>
                      </m:r>
                      <m:r>
                        <a:rPr lang="es-ES" i="1">
                          <a:solidFill>
                            <a:schemeClr val="tx1"/>
                          </a:solidFill>
                          <a:latin typeface="Cambria Math"/>
                        </a:rPr>
                        <m:t>∗</m:t>
                      </m:r>
                      <m:r>
                        <a:rPr lang="es-ES" i="1">
                          <a:solidFill>
                            <a:schemeClr val="tx1"/>
                          </a:solidFill>
                          <a:latin typeface="Cambria Math"/>
                        </a:rPr>
                        <m:t>𝐿</m:t>
                      </m:r>
                      <m:r>
                        <a:rPr lang="es-ES" i="1">
                          <a:solidFill>
                            <a:schemeClr val="tx1"/>
                          </a:solidFill>
                          <a:latin typeface="Cambria Math"/>
                        </a:rPr>
                        <m:t>∗</m:t>
                      </m:r>
                      <m:d>
                        <m:dPr>
                          <m:ctrlPr>
                            <a:rPr lang="es-EC" i="1">
                              <a:solidFill>
                                <a:schemeClr val="tx1"/>
                              </a:solidFill>
                              <a:latin typeface="Cambria Math"/>
                            </a:rPr>
                          </m:ctrlPr>
                        </m:dPr>
                        <m:e>
                          <m:r>
                            <a:rPr lang="es-ES" i="1">
                              <a:solidFill>
                                <a:schemeClr val="tx1"/>
                              </a:solidFill>
                              <a:latin typeface="Cambria Math"/>
                            </a:rPr>
                            <m:t>𝛥</m:t>
                          </m:r>
                          <m:r>
                            <a:rPr lang="es-ES" i="1">
                              <a:solidFill>
                                <a:schemeClr val="tx1"/>
                              </a:solidFill>
                              <a:latin typeface="Cambria Math"/>
                            </a:rPr>
                            <m:t>𝑇</m:t>
                          </m:r>
                        </m:e>
                      </m:d>
                    </m:oMath>
                  </m:oMathPara>
                </a14:m>
                <a:endParaRPr lang="es-EC" dirty="0" smtClean="0">
                  <a:solidFill>
                    <a:schemeClr val="tx1"/>
                  </a:solidFill>
                </a:endParaRPr>
              </a:p>
              <a:p>
                <a:endParaRPr lang="es-ES" dirty="0" smtClean="0">
                  <a:solidFill>
                    <a:schemeClr val="tx1"/>
                  </a:solidFill>
                </a:endParaRPr>
              </a:p>
              <a:p>
                <a:r>
                  <a:rPr lang="es-ES" dirty="0" smtClean="0">
                    <a:solidFill>
                      <a:schemeClr val="tx1"/>
                    </a:solidFill>
                  </a:rPr>
                  <a:t>Resolviendo</a:t>
                </a:r>
                <a:endParaRPr lang="es-EC" dirty="0">
                  <a:solidFill>
                    <a:schemeClr val="tx1"/>
                  </a:solidFill>
                </a:endParaRPr>
              </a:p>
              <a:p>
                <a:pPr marL="0" indent="0">
                  <a:buNone/>
                </a:pPr>
                <a:endParaRPr lang="es-ES" i="1"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S" i="1">
                          <a:solidFill>
                            <a:schemeClr val="tx1"/>
                          </a:solidFill>
                          <a:latin typeface="Cambria Math"/>
                        </a:rPr>
                        <m:t>𝑄</m:t>
                      </m:r>
                      <m:r>
                        <a:rPr lang="es-ES" i="1">
                          <a:solidFill>
                            <a:schemeClr val="tx1"/>
                          </a:solidFill>
                          <a:latin typeface="Cambria Math"/>
                        </a:rPr>
                        <m:t> =402,626+</m:t>
                      </m:r>
                      <m:r>
                        <a:rPr lang="es-EC">
                          <a:solidFill>
                            <a:schemeClr val="tx1"/>
                          </a:solidFill>
                          <a:latin typeface="Cambria Math"/>
                        </a:rPr>
                        <m:t>4,3995=407,03</m:t>
                      </m:r>
                      <m:r>
                        <a:rPr lang="es-EC" i="1">
                          <a:solidFill>
                            <a:schemeClr val="tx1"/>
                          </a:solidFill>
                          <a:latin typeface="Cambria Math"/>
                        </a:rPr>
                        <m:t> </m:t>
                      </m:r>
                      <m:r>
                        <a:rPr lang="es-ES" i="1">
                          <a:solidFill>
                            <a:schemeClr val="tx1"/>
                          </a:solidFill>
                          <a:latin typeface="Cambria Math"/>
                        </a:rPr>
                        <m:t>𝑘𝑊</m:t>
                      </m:r>
                    </m:oMath>
                  </m:oMathPara>
                </a14:m>
                <a:endParaRPr lang="es-EC" dirty="0">
                  <a:solidFill>
                    <a:schemeClr val="tx1"/>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95536" y="836712"/>
                <a:ext cx="8229600" cy="4525963"/>
              </a:xfrm>
              <a:blipFill rotWithShape="1">
                <a:blip r:embed="rId2"/>
                <a:stretch>
                  <a:fillRect l="-1037" t="-942"/>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2835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29600" cy="1143000"/>
          </a:xfrm>
        </p:spPr>
        <p:txBody>
          <a:bodyPr/>
          <a:lstStyle/>
          <a:p>
            <a:pPr lvl="1"/>
            <a:r>
              <a:rPr lang="es-EC" sz="2800" dirty="0">
                <a:effectLst/>
              </a:rPr>
              <a:t>DIMENSIONAMIENTO DEL GASIFICADOR</a:t>
            </a:r>
            <a:br>
              <a:rPr lang="es-EC" sz="2800" dirty="0">
                <a:effectLst/>
              </a:rPr>
            </a:b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980728"/>
                <a:ext cx="8229600" cy="4525963"/>
              </a:xfrm>
            </p:spPr>
            <p:txBody>
              <a:bodyPr/>
              <a:lstStyle/>
              <a:p>
                <a:pPr marL="0" indent="0">
                  <a:buNone/>
                </a:pPr>
                <a:r>
                  <a:rPr lang="es-EC" dirty="0" smtClean="0">
                    <a:solidFill>
                      <a:schemeClr val="tx1"/>
                    </a:solidFill>
                  </a:rPr>
                  <a:t>La eficiencia de conversión en el </a:t>
                </a:r>
                <a:r>
                  <a:rPr lang="es-EC" dirty="0" err="1">
                    <a:solidFill>
                      <a:schemeClr val="tx1"/>
                    </a:solidFill>
                  </a:rPr>
                  <a:t>gasificador</a:t>
                </a:r>
                <a:r>
                  <a:rPr lang="es-EC" dirty="0">
                    <a:solidFill>
                      <a:schemeClr val="tx1"/>
                    </a:solidFill>
                  </a:rPr>
                  <a:t> de biomasa esta alrededor del 80%. </a:t>
                </a:r>
                <a:r>
                  <a:rPr lang="es-ES" dirty="0">
                    <a:solidFill>
                      <a:schemeClr val="tx1"/>
                    </a:solidFill>
                  </a:rPr>
                  <a:t>(</a:t>
                </a:r>
                <a:r>
                  <a:rPr lang="es-ES" dirty="0" err="1">
                    <a:solidFill>
                      <a:schemeClr val="tx1"/>
                    </a:solidFill>
                  </a:rPr>
                  <a:t>Basu</a:t>
                </a:r>
                <a:r>
                  <a:rPr lang="es-ES" dirty="0">
                    <a:solidFill>
                      <a:schemeClr val="tx1"/>
                    </a:solidFill>
                  </a:rPr>
                  <a:t>, 2010)</a:t>
                </a:r>
                <a:endParaRPr lang="es-EC" dirty="0">
                  <a:solidFill>
                    <a:schemeClr val="tx1"/>
                  </a:solidFill>
                </a:endParaRPr>
              </a:p>
              <a:p>
                <a:pPr marL="0" indent="0" algn="ctr">
                  <a:buNone/>
                </a:pPr>
                <a:r>
                  <a:rPr lang="es-EC" dirty="0">
                    <a:solidFill>
                      <a:schemeClr val="tx1"/>
                    </a:solidFill>
                  </a:rPr>
                  <a:t>Relación de balance para el componente </a:t>
                </a:r>
                <a:r>
                  <a:rPr lang="es-EC" dirty="0" smtClean="0">
                    <a:solidFill>
                      <a:schemeClr val="tx1"/>
                    </a:solidFill>
                  </a:rPr>
                  <a:t>A</a:t>
                </a:r>
                <a:r>
                  <a:rPr lang="es-EC" dirty="0" smtClean="0">
                    <a:solidFill>
                      <a:schemeClr val="tx1"/>
                    </a:solidFill>
                    <a:effectLst/>
                  </a:rPr>
                  <a:t> </a:t>
                </a:r>
                <a:r>
                  <a:rPr lang="es-EC" dirty="0">
                    <a:solidFill>
                      <a:schemeClr val="tx1"/>
                    </a:solidFill>
                    <a:effectLst/>
                  </a:rPr>
                  <a:t/>
                </a:r>
                <a:br>
                  <a:rPr lang="es-EC" dirty="0">
                    <a:solidFill>
                      <a:schemeClr val="tx1"/>
                    </a:solidFill>
                    <a:effectLst/>
                  </a:rPr>
                </a:br>
                <a:r>
                  <a:rPr lang="es-EC" dirty="0">
                    <a:solidFill>
                      <a:schemeClr val="tx1"/>
                    </a:solidFill>
                  </a:rPr>
                  <a:t>Entra – Sale + Genera = Produce </a:t>
                </a:r>
              </a:p>
              <a:p>
                <a:pPr marL="0" indent="0">
                  <a:buNone/>
                </a:pPr>
                <a:r>
                  <a:rPr lang="es-EC" dirty="0">
                    <a:solidFill>
                      <a:schemeClr val="tx1"/>
                    </a:solidFill>
                  </a:rPr>
                  <a:t>Expresando el balance del componente A en función del volumen se tiene</a:t>
                </a:r>
                <a:r>
                  <a:rPr lang="es-EC" dirty="0" smtClean="0">
                    <a:solidFill>
                      <a:schemeClr val="tx1"/>
                    </a:solidFill>
                  </a:rPr>
                  <a:t>:</a:t>
                </a:r>
                <a:endParaRPr lang="es-EC" dirty="0">
                  <a:solidFill>
                    <a:schemeClr val="tx1"/>
                  </a:solidFill>
                </a:endParaRPr>
              </a:p>
              <a:p>
                <a:pPr marL="0" indent="0" algn="ctr">
                  <a:buNone/>
                </a:pPr>
                <a14:m>
                  <m:oMath xmlns:m="http://schemas.openxmlformats.org/officeDocument/2006/math">
                    <m:d>
                      <m:dPr>
                        <m:begChr m:val="{"/>
                        <m:endChr m:val=""/>
                        <m:ctrlPr>
                          <a:rPr lang="es-EC" i="1">
                            <a:solidFill>
                              <a:schemeClr val="tx1"/>
                            </a:solidFill>
                            <a:latin typeface="Cambria Math"/>
                          </a:rPr>
                        </m:ctrlPr>
                      </m:dPr>
                      <m:e>
                        <m:eqArr>
                          <m:eqArrPr>
                            <m:ctrlPr>
                              <a:rPr lang="es-EC" i="1">
                                <a:solidFill>
                                  <a:schemeClr val="tx1"/>
                                </a:solidFill>
                                <a:latin typeface="Cambria Math"/>
                              </a:rPr>
                            </m:ctrlPr>
                          </m:eqArrPr>
                          <m:e>
                            <m:r>
                              <a:rPr lang="es-EC" i="1">
                                <a:solidFill>
                                  <a:schemeClr val="tx1"/>
                                </a:solidFill>
                                <a:latin typeface="Cambria Math"/>
                              </a:rPr>
                              <m:t>𝑉</m:t>
                            </m:r>
                            <m:r>
                              <a:rPr lang="es-EC" i="1">
                                <a:solidFill>
                                  <a:schemeClr val="tx1"/>
                                </a:solidFill>
                                <a:latin typeface="Cambria Math"/>
                              </a:rPr>
                              <m:t>→0</m:t>
                            </m:r>
                          </m:e>
                          <m:e>
                            <m:r>
                              <a:rPr lang="es-EC" i="1">
                                <a:solidFill>
                                  <a:schemeClr val="tx1"/>
                                </a:solidFill>
                                <a:latin typeface="Cambria Math"/>
                              </a:rPr>
                              <m:t>𝑡</m:t>
                            </m:r>
                            <m:r>
                              <a:rPr lang="es-EC" i="1">
                                <a:solidFill>
                                  <a:schemeClr val="tx1"/>
                                </a:solidFill>
                                <a:latin typeface="Cambria Math"/>
                              </a:rPr>
                              <m:t>=0→</m:t>
                            </m:r>
                            <m:sSub>
                              <m:sSubPr>
                                <m:ctrlPr>
                                  <a:rPr lang="es-EC" i="1">
                                    <a:solidFill>
                                      <a:schemeClr val="tx1"/>
                                    </a:solidFill>
                                    <a:latin typeface="Cambria Math"/>
                                  </a:rPr>
                                </m:ctrlPr>
                              </m:sSubPr>
                              <m:e>
                                <m:r>
                                  <a:rPr lang="es-EC" i="1">
                                    <a:solidFill>
                                      <a:schemeClr val="tx1"/>
                                    </a:solidFill>
                                    <a:latin typeface="Cambria Math"/>
                                  </a:rPr>
                                  <m:t>𝐹</m:t>
                                </m:r>
                              </m:e>
                              <m:sub>
                                <m:r>
                                  <a:rPr lang="es-EC" i="1">
                                    <a:solidFill>
                                      <a:schemeClr val="tx1"/>
                                    </a:solidFill>
                                    <a:latin typeface="Cambria Math"/>
                                  </a:rPr>
                                  <m:t>𝐴𝑂</m:t>
                                </m:r>
                              </m:sub>
                            </m:sSub>
                            <m:r>
                              <a:rPr lang="es-EC" i="1">
                                <a:solidFill>
                                  <a:schemeClr val="tx1"/>
                                </a:solidFill>
                                <a:latin typeface="Cambria Math"/>
                              </a:rPr>
                              <m:t>=</m:t>
                            </m:r>
                            <m:sSub>
                              <m:sSubPr>
                                <m:ctrlPr>
                                  <a:rPr lang="es-EC" i="1">
                                    <a:solidFill>
                                      <a:schemeClr val="tx1"/>
                                    </a:solidFill>
                                    <a:latin typeface="Cambria Math"/>
                                  </a:rPr>
                                </m:ctrlPr>
                              </m:sSubPr>
                              <m:e>
                                <m:r>
                                  <a:rPr lang="es-EC" i="1">
                                    <a:solidFill>
                                      <a:schemeClr val="tx1"/>
                                    </a:solidFill>
                                    <a:latin typeface="Cambria Math"/>
                                  </a:rPr>
                                  <m:t>𝐹</m:t>
                                </m:r>
                              </m:e>
                              <m:sub>
                                <m:r>
                                  <a:rPr lang="es-EC" i="1">
                                    <a:solidFill>
                                      <a:schemeClr val="tx1"/>
                                    </a:solidFill>
                                    <a:latin typeface="Cambria Math"/>
                                  </a:rPr>
                                  <m:t>𝐴</m:t>
                                </m:r>
                              </m:sub>
                            </m:sSub>
                          </m:e>
                        </m:eqArr>
                      </m:e>
                    </m:d>
                  </m:oMath>
                </a14:m>
                <a:r>
                  <a:rPr lang="es-EC" dirty="0">
                    <a:solidFill>
                      <a:schemeClr val="tx1"/>
                    </a:solidFill>
                    <a:effectLst/>
                  </a:rPr>
                  <a:t> </a:t>
                </a:r>
                <a:endParaRPr lang="es-EC" dirty="0" smtClean="0">
                  <a:solidFill>
                    <a:schemeClr val="tx1"/>
                  </a:solidFill>
                  <a:effectLst/>
                </a:endParaRPr>
              </a:p>
              <a:p>
                <a:pPr marL="0" indent="0" algn="ctr">
                  <a:buNone/>
                </a:pPr>
                <a14:m>
                  <m:oMathPara xmlns:m="http://schemas.openxmlformats.org/officeDocument/2006/math">
                    <m:oMathParaPr>
                      <m:jc m:val="centerGroup"/>
                    </m:oMathParaPr>
                    <m:oMath xmlns:m="http://schemas.openxmlformats.org/officeDocument/2006/math">
                      <m:sSub>
                        <m:sSubPr>
                          <m:ctrlPr>
                            <a:rPr lang="es-EC" i="1">
                              <a:solidFill>
                                <a:schemeClr val="tx1"/>
                              </a:solidFill>
                              <a:latin typeface="Cambria Math"/>
                            </a:rPr>
                          </m:ctrlPr>
                        </m:sSubPr>
                        <m:e>
                          <m:r>
                            <a:rPr lang="es-EC" i="1">
                              <a:solidFill>
                                <a:schemeClr val="tx1"/>
                              </a:solidFill>
                              <a:latin typeface="Cambria Math"/>
                            </a:rPr>
                            <m:t>𝐹</m:t>
                          </m:r>
                        </m:e>
                        <m:sub>
                          <m:r>
                            <a:rPr lang="es-EC" i="1">
                              <a:solidFill>
                                <a:schemeClr val="tx1"/>
                              </a:solidFill>
                              <a:latin typeface="Cambria Math"/>
                            </a:rPr>
                            <m:t>𝑗𝑜</m:t>
                          </m:r>
                        </m:sub>
                      </m:sSub>
                      <m:r>
                        <a:rPr lang="es-EC" i="1">
                          <a:solidFill>
                            <a:schemeClr val="tx1"/>
                          </a:solidFill>
                          <a:latin typeface="Cambria Math"/>
                        </a:rPr>
                        <m:t>−</m:t>
                      </m:r>
                      <m:sSub>
                        <m:sSubPr>
                          <m:ctrlPr>
                            <a:rPr lang="es-EC" i="1">
                              <a:solidFill>
                                <a:schemeClr val="tx1"/>
                              </a:solidFill>
                              <a:latin typeface="Cambria Math"/>
                            </a:rPr>
                          </m:ctrlPr>
                        </m:sSubPr>
                        <m:e>
                          <m:r>
                            <a:rPr lang="es-EC" i="1">
                              <a:solidFill>
                                <a:schemeClr val="tx1"/>
                              </a:solidFill>
                              <a:latin typeface="Cambria Math"/>
                            </a:rPr>
                            <m:t>𝐹</m:t>
                          </m:r>
                        </m:e>
                        <m:sub>
                          <m:r>
                            <a:rPr lang="es-EC" i="1">
                              <a:solidFill>
                                <a:schemeClr val="tx1"/>
                              </a:solidFill>
                              <a:latin typeface="Cambria Math"/>
                            </a:rPr>
                            <m:t>𝑗</m:t>
                          </m:r>
                        </m:sub>
                      </m:sSub>
                      <m:r>
                        <a:rPr lang="es-EC" i="1">
                          <a:solidFill>
                            <a:schemeClr val="tx1"/>
                          </a:solidFill>
                          <a:latin typeface="Cambria Math"/>
                        </a:rPr>
                        <m:t>+</m:t>
                      </m:r>
                      <m:nary>
                        <m:naryPr>
                          <m:limLoc m:val="subSup"/>
                          <m:ctrlPr>
                            <a:rPr lang="es-EC" i="1">
                              <a:solidFill>
                                <a:schemeClr val="tx1"/>
                              </a:solidFill>
                              <a:latin typeface="Cambria Math"/>
                            </a:rPr>
                          </m:ctrlPr>
                        </m:naryPr>
                        <m:sub>
                          <m:r>
                            <a:rPr lang="es-EC" i="1">
                              <a:solidFill>
                                <a:schemeClr val="tx1"/>
                              </a:solidFill>
                              <a:latin typeface="Cambria Math"/>
                            </a:rPr>
                            <m:t>0</m:t>
                          </m:r>
                        </m:sub>
                        <m:sup>
                          <m:r>
                            <a:rPr lang="es-EC" i="1">
                              <a:solidFill>
                                <a:schemeClr val="tx1"/>
                              </a:solidFill>
                              <a:latin typeface="Cambria Math"/>
                            </a:rPr>
                            <m:t>𝑉</m:t>
                          </m:r>
                        </m:sup>
                        <m:e>
                          <m:r>
                            <a:rPr lang="es-EC" i="1">
                              <a:solidFill>
                                <a:schemeClr val="tx1"/>
                              </a:solidFill>
                              <a:latin typeface="Cambria Math"/>
                            </a:rPr>
                            <m:t>𝑟</m:t>
                          </m:r>
                          <m:r>
                            <a:rPr lang="es-EC" i="1">
                              <a:solidFill>
                                <a:schemeClr val="tx1"/>
                              </a:solidFill>
                              <a:latin typeface="Cambria Math"/>
                            </a:rPr>
                            <m:t> </m:t>
                          </m:r>
                          <m:r>
                            <a:rPr lang="es-EC" i="1">
                              <a:solidFill>
                                <a:schemeClr val="tx1"/>
                              </a:solidFill>
                              <a:latin typeface="Cambria Math"/>
                            </a:rPr>
                            <m:t>𝑑𝑉</m:t>
                          </m:r>
                        </m:e>
                      </m:nary>
                      <m:r>
                        <a:rPr lang="es-EC" i="1">
                          <a:solidFill>
                            <a:schemeClr val="tx1"/>
                          </a:solidFill>
                          <a:latin typeface="Cambria Math"/>
                        </a:rPr>
                        <m:t>=</m:t>
                      </m:r>
                      <m:f>
                        <m:fPr>
                          <m:ctrlPr>
                            <a:rPr lang="es-EC" i="1">
                              <a:solidFill>
                                <a:schemeClr val="tx1"/>
                              </a:solidFill>
                              <a:latin typeface="Cambria Math"/>
                            </a:rPr>
                          </m:ctrlPr>
                        </m:fPr>
                        <m:num>
                          <m:r>
                            <a:rPr lang="es-EC" i="1">
                              <a:solidFill>
                                <a:schemeClr val="tx1"/>
                              </a:solidFill>
                              <a:latin typeface="Cambria Math"/>
                            </a:rPr>
                            <m:t>𝑑</m:t>
                          </m:r>
                          <m:r>
                            <a:rPr lang="es-EC" i="1">
                              <a:solidFill>
                                <a:schemeClr val="tx1"/>
                              </a:solidFill>
                              <a:latin typeface="Cambria Math"/>
                            </a:rPr>
                            <m:t> </m:t>
                          </m:r>
                          <m:r>
                            <a:rPr lang="es-EC" i="1">
                              <a:solidFill>
                                <a:schemeClr val="tx1"/>
                              </a:solidFill>
                              <a:latin typeface="Cambria Math"/>
                            </a:rPr>
                            <m:t>𝐹</m:t>
                          </m:r>
                        </m:num>
                        <m:den>
                          <m:r>
                            <a:rPr lang="es-EC" i="1">
                              <a:solidFill>
                                <a:schemeClr val="tx1"/>
                              </a:solidFill>
                              <a:latin typeface="Cambria Math"/>
                            </a:rPr>
                            <m:t>𝑑</m:t>
                          </m:r>
                          <m:r>
                            <a:rPr lang="es-EC" i="1">
                              <a:solidFill>
                                <a:schemeClr val="tx1"/>
                              </a:solidFill>
                              <a:latin typeface="Cambria Math"/>
                            </a:rPr>
                            <m:t> </m:t>
                          </m:r>
                          <m:r>
                            <a:rPr lang="es-EC" i="1">
                              <a:solidFill>
                                <a:schemeClr val="tx1"/>
                              </a:solidFill>
                              <a:latin typeface="Cambria Math"/>
                            </a:rPr>
                            <m:t>𝑡</m:t>
                          </m:r>
                        </m:den>
                      </m:f>
                    </m:oMath>
                  </m:oMathPara>
                </a14:m>
                <a:endParaRPr lang="es-EC" dirty="0">
                  <a:solidFill>
                    <a:schemeClr val="tx1"/>
                  </a:solidFill>
                </a:endParaRPr>
              </a:p>
              <a:p>
                <a:pPr marL="0" indent="0">
                  <a:buNone/>
                </a:pPr>
                <a:r>
                  <a:rPr lang="es-EC" dirty="0">
                    <a:solidFill>
                      <a:schemeClr val="tx1"/>
                    </a:solidFill>
                  </a:rPr>
                  <a:t>Resolviendo analíticamente la ecuación diferencial:</a:t>
                </a:r>
              </a:p>
              <a:p>
                <a:pPr marL="0" indent="0">
                  <a:buNone/>
                </a:pPr>
                <a14:m>
                  <m:oMathPara xmlns:m="http://schemas.openxmlformats.org/officeDocument/2006/math">
                    <m:oMathParaPr>
                      <m:jc m:val="centerGroup"/>
                    </m:oMathParaPr>
                    <m:oMath xmlns:m="http://schemas.openxmlformats.org/officeDocument/2006/math">
                      <m:r>
                        <a:rPr lang="es-EC" i="1">
                          <a:solidFill>
                            <a:schemeClr val="tx1"/>
                          </a:solidFill>
                          <a:latin typeface="Cambria Math"/>
                        </a:rPr>
                        <m:t>𝑉</m:t>
                      </m:r>
                      <m:r>
                        <a:rPr lang="es-EC" i="1">
                          <a:solidFill>
                            <a:schemeClr val="tx1"/>
                          </a:solidFill>
                          <a:latin typeface="Cambria Math"/>
                        </a:rPr>
                        <m:t>=</m:t>
                      </m:r>
                      <m:f>
                        <m:fPr>
                          <m:ctrlPr>
                            <a:rPr lang="es-EC" i="1">
                              <a:solidFill>
                                <a:schemeClr val="tx1"/>
                              </a:solidFill>
                              <a:latin typeface="Cambria Math"/>
                            </a:rPr>
                          </m:ctrlPr>
                        </m:fPr>
                        <m:num>
                          <m:sSub>
                            <m:sSubPr>
                              <m:ctrlPr>
                                <a:rPr lang="es-EC" i="1">
                                  <a:solidFill>
                                    <a:schemeClr val="tx1"/>
                                  </a:solidFill>
                                  <a:latin typeface="Cambria Math"/>
                                </a:rPr>
                              </m:ctrlPr>
                            </m:sSubPr>
                            <m:e>
                              <m:r>
                                <a:rPr lang="es-EC" i="1">
                                  <a:solidFill>
                                    <a:schemeClr val="tx1"/>
                                  </a:solidFill>
                                  <a:latin typeface="Cambria Math"/>
                                </a:rPr>
                                <m:t>𝐹</m:t>
                              </m:r>
                            </m:e>
                            <m:sub>
                              <m:r>
                                <a:rPr lang="es-EC" i="1">
                                  <a:solidFill>
                                    <a:schemeClr val="tx1"/>
                                  </a:solidFill>
                                  <a:latin typeface="Cambria Math"/>
                                </a:rPr>
                                <m:t>𝐴𝑂</m:t>
                              </m:r>
                            </m:sub>
                          </m:sSub>
                          <m:r>
                            <a:rPr lang="es-EC" i="1">
                              <a:solidFill>
                                <a:schemeClr val="tx1"/>
                              </a:solidFill>
                              <a:latin typeface="Cambria Math"/>
                            </a:rPr>
                            <m:t>−</m:t>
                          </m:r>
                          <m:sSub>
                            <m:sSubPr>
                              <m:ctrlPr>
                                <a:rPr lang="es-EC" i="1">
                                  <a:solidFill>
                                    <a:schemeClr val="tx1"/>
                                  </a:solidFill>
                                  <a:latin typeface="Cambria Math"/>
                                </a:rPr>
                              </m:ctrlPr>
                            </m:sSubPr>
                            <m:e>
                              <m:r>
                                <a:rPr lang="es-EC" i="1">
                                  <a:solidFill>
                                    <a:schemeClr val="tx1"/>
                                  </a:solidFill>
                                  <a:latin typeface="Cambria Math"/>
                                </a:rPr>
                                <m:t>𝐹</m:t>
                              </m:r>
                            </m:e>
                            <m:sub>
                              <m:r>
                                <a:rPr lang="es-EC" i="1">
                                  <a:solidFill>
                                    <a:schemeClr val="tx1"/>
                                  </a:solidFill>
                                  <a:latin typeface="Cambria Math"/>
                                </a:rPr>
                                <m:t>𝐴</m:t>
                              </m:r>
                            </m:sub>
                          </m:sSub>
                        </m:num>
                        <m:den>
                          <m:r>
                            <a:rPr lang="es-EC" i="1">
                              <a:solidFill>
                                <a:schemeClr val="tx1"/>
                              </a:solidFill>
                              <a:latin typeface="Cambria Math"/>
                            </a:rPr>
                            <m:t>−</m:t>
                          </m:r>
                          <m:sSub>
                            <m:sSubPr>
                              <m:ctrlPr>
                                <a:rPr lang="es-EC" i="1">
                                  <a:solidFill>
                                    <a:schemeClr val="tx1"/>
                                  </a:solidFill>
                                  <a:latin typeface="Cambria Math"/>
                                </a:rPr>
                              </m:ctrlPr>
                            </m:sSubPr>
                            <m:e>
                              <m:r>
                                <a:rPr lang="es-EC" i="1">
                                  <a:solidFill>
                                    <a:schemeClr val="tx1"/>
                                  </a:solidFill>
                                  <a:latin typeface="Cambria Math"/>
                                </a:rPr>
                                <m:t>𝑟</m:t>
                              </m:r>
                            </m:e>
                            <m:sub>
                              <m:r>
                                <a:rPr lang="es-EC" i="1">
                                  <a:solidFill>
                                    <a:schemeClr val="tx1"/>
                                  </a:solidFill>
                                  <a:latin typeface="Cambria Math"/>
                                </a:rPr>
                                <m:t>𝐴</m:t>
                              </m:r>
                            </m:sub>
                          </m:sSub>
                        </m:den>
                      </m:f>
                    </m:oMath>
                  </m:oMathPara>
                </a14:m>
                <a:endParaRPr lang="es-EC" dirty="0">
                  <a:solidFill>
                    <a:schemeClr val="tx1"/>
                  </a:solidFill>
                </a:endParaRPr>
              </a:p>
              <a:p>
                <a:pPr marL="0"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980728"/>
                <a:ext cx="8229600" cy="4525963"/>
              </a:xfrm>
              <a:blipFill rotWithShape="1">
                <a:blip r:embed="rId2"/>
                <a:stretch>
                  <a:fillRect l="-1185" t="-943" b="-15094"/>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de flecha"/>
          <p:cNvCxnSpPr/>
          <p:nvPr/>
        </p:nvCxnSpPr>
        <p:spPr>
          <a:xfrm flipV="1">
            <a:off x="2339752" y="2204864"/>
            <a:ext cx="504056"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6 Conector recto de flecha"/>
          <p:cNvCxnSpPr/>
          <p:nvPr/>
        </p:nvCxnSpPr>
        <p:spPr>
          <a:xfrm flipV="1">
            <a:off x="3419872" y="2177244"/>
            <a:ext cx="504056"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7 Conector recto de flecha"/>
          <p:cNvCxnSpPr/>
          <p:nvPr/>
        </p:nvCxnSpPr>
        <p:spPr>
          <a:xfrm flipV="1">
            <a:off x="2915816" y="4509120"/>
            <a:ext cx="504056"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8 Conector recto de flecha"/>
          <p:cNvCxnSpPr/>
          <p:nvPr/>
        </p:nvCxnSpPr>
        <p:spPr>
          <a:xfrm flipV="1">
            <a:off x="3671900" y="4509120"/>
            <a:ext cx="504056"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38091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836712"/>
                <a:ext cx="8229600" cy="4525963"/>
              </a:xfrm>
            </p:spPr>
            <p:txBody>
              <a:bodyPr/>
              <a:lstStyle/>
              <a:p>
                <a:pPr marL="0" indent="0">
                  <a:buNone/>
                </a:pPr>
                <a:r>
                  <a:rPr lang="es-EC" dirty="0" smtClean="0">
                    <a:solidFill>
                      <a:schemeClr val="tx1"/>
                    </a:solidFill>
                  </a:rPr>
                  <a:t>Dónde:</a:t>
                </a:r>
              </a:p>
              <a:p>
                <a14:m>
                  <m:oMath xmlns:m="http://schemas.openxmlformats.org/officeDocument/2006/math">
                    <m:r>
                      <a:rPr lang="es-ES" i="1">
                        <a:solidFill>
                          <a:schemeClr val="tx1"/>
                        </a:solidFill>
                        <a:latin typeface="Cambria Math"/>
                      </a:rPr>
                      <m:t>𝑉</m:t>
                    </m:r>
                    <m:r>
                      <a:rPr lang="es-EC" i="1">
                        <a:solidFill>
                          <a:schemeClr val="tx1"/>
                        </a:solidFill>
                        <a:latin typeface="Cambria Math"/>
                      </a:rPr>
                      <m:t>=</m:t>
                    </m:r>
                    <m:r>
                      <a:rPr lang="es-EC" i="1">
                        <a:solidFill>
                          <a:schemeClr val="tx1"/>
                        </a:solidFill>
                        <a:latin typeface="Cambria Math"/>
                      </a:rPr>
                      <m:t>𝑉𝑜𝑙𝑢𝑚𝑒𝑛</m:t>
                    </m:r>
                    <m:r>
                      <a:rPr lang="es-EC" i="1">
                        <a:solidFill>
                          <a:schemeClr val="tx1"/>
                        </a:solidFill>
                        <a:latin typeface="Cambria Math"/>
                      </a:rPr>
                      <m:t> </m:t>
                    </m:r>
                    <m:r>
                      <a:rPr lang="es-EC" i="1">
                        <a:solidFill>
                          <a:schemeClr val="tx1"/>
                        </a:solidFill>
                        <a:latin typeface="Cambria Math"/>
                      </a:rPr>
                      <m:t>𝑑𝑒𝑙</m:t>
                    </m:r>
                    <m:r>
                      <a:rPr lang="es-EC" i="1">
                        <a:solidFill>
                          <a:schemeClr val="tx1"/>
                        </a:solidFill>
                        <a:latin typeface="Cambria Math"/>
                      </a:rPr>
                      <m:t> </m:t>
                    </m:r>
                    <m:r>
                      <a:rPr lang="es-EC" i="1">
                        <a:solidFill>
                          <a:schemeClr val="tx1"/>
                        </a:solidFill>
                        <a:latin typeface="Cambria Math"/>
                      </a:rPr>
                      <m:t>𝑟𝑒𝑎𝑐𝑡𝑜𝑟</m:t>
                    </m:r>
                    <m:r>
                      <a:rPr lang="es-EC" i="1">
                        <a:solidFill>
                          <a:schemeClr val="tx1"/>
                        </a:solidFill>
                        <a:latin typeface="Cambria Math"/>
                      </a:rPr>
                      <m:t> </m:t>
                    </m:r>
                    <m:d>
                      <m:dPr>
                        <m:begChr m:val="["/>
                        <m:endChr m:val="]"/>
                        <m:ctrlPr>
                          <a:rPr lang="es-EC" i="1">
                            <a:solidFill>
                              <a:schemeClr val="tx1"/>
                            </a:solidFill>
                            <a:latin typeface="Cambria Math"/>
                          </a:rPr>
                        </m:ctrlPr>
                      </m:dPr>
                      <m:e>
                        <m:sSup>
                          <m:sSupPr>
                            <m:ctrlPr>
                              <a:rPr lang="es-EC" i="1">
                                <a:solidFill>
                                  <a:schemeClr val="tx1"/>
                                </a:solidFill>
                                <a:latin typeface="Cambria Math"/>
                              </a:rPr>
                            </m:ctrlPr>
                          </m:sSupPr>
                          <m:e>
                            <m:r>
                              <a:rPr lang="es-ES" i="1">
                                <a:solidFill>
                                  <a:schemeClr val="tx1"/>
                                </a:solidFill>
                                <a:latin typeface="Cambria Math"/>
                              </a:rPr>
                              <m:t>𝑐𝑚</m:t>
                            </m:r>
                          </m:e>
                          <m:sup>
                            <m:r>
                              <a:rPr lang="es-ES" i="1">
                                <a:solidFill>
                                  <a:schemeClr val="tx1"/>
                                </a:solidFill>
                                <a:latin typeface="Cambria Math"/>
                              </a:rPr>
                              <m:t>3</m:t>
                            </m:r>
                          </m:sup>
                        </m:sSup>
                      </m:e>
                    </m:d>
                  </m:oMath>
                </a14:m>
                <a:endParaRPr lang="es-EC" dirty="0">
                  <a:solidFill>
                    <a:schemeClr val="tx1"/>
                  </a:solidFill>
                </a:endParaRPr>
              </a:p>
              <a:p>
                <a14:m>
                  <m:oMath xmlns:m="http://schemas.openxmlformats.org/officeDocument/2006/math">
                    <m:sSub>
                      <m:sSubPr>
                        <m:ctrlPr>
                          <a:rPr lang="es-EC" i="1">
                            <a:solidFill>
                              <a:schemeClr val="tx1"/>
                            </a:solidFill>
                            <a:latin typeface="Cambria Math"/>
                          </a:rPr>
                        </m:ctrlPr>
                      </m:sSubPr>
                      <m:e>
                        <m:r>
                          <a:rPr lang="es-EC" i="1">
                            <a:solidFill>
                              <a:schemeClr val="tx1"/>
                            </a:solidFill>
                            <a:latin typeface="Cambria Math"/>
                          </a:rPr>
                          <m:t>𝑟</m:t>
                        </m:r>
                      </m:e>
                      <m:sub>
                        <m:r>
                          <a:rPr lang="es-EC" i="1">
                            <a:solidFill>
                              <a:schemeClr val="tx1"/>
                            </a:solidFill>
                            <a:latin typeface="Cambria Math"/>
                          </a:rPr>
                          <m:t>𝐴</m:t>
                        </m:r>
                      </m:sub>
                    </m:sSub>
                    <m:r>
                      <a:rPr lang="es-EC" i="1">
                        <a:solidFill>
                          <a:schemeClr val="tx1"/>
                        </a:solidFill>
                        <a:latin typeface="Cambria Math"/>
                      </a:rPr>
                      <m:t>=</m:t>
                    </m:r>
                    <m:r>
                      <a:rPr lang="es-EC" i="1">
                        <a:solidFill>
                          <a:schemeClr val="tx1"/>
                        </a:solidFill>
                        <a:latin typeface="Cambria Math"/>
                      </a:rPr>
                      <m:t>𝑉𝑒𝑙𝑜𝑐𝑖𝑑𝑎𝑑</m:t>
                    </m:r>
                    <m:r>
                      <a:rPr lang="es-EC" i="1">
                        <a:solidFill>
                          <a:schemeClr val="tx1"/>
                        </a:solidFill>
                        <a:latin typeface="Cambria Math"/>
                      </a:rPr>
                      <m:t> </m:t>
                    </m:r>
                    <m:r>
                      <a:rPr lang="es-EC" i="1">
                        <a:solidFill>
                          <a:schemeClr val="tx1"/>
                        </a:solidFill>
                        <a:latin typeface="Cambria Math"/>
                      </a:rPr>
                      <m:t>𝑑𝑒</m:t>
                    </m:r>
                    <m:r>
                      <a:rPr lang="es-EC" i="1">
                        <a:solidFill>
                          <a:schemeClr val="tx1"/>
                        </a:solidFill>
                        <a:latin typeface="Cambria Math"/>
                      </a:rPr>
                      <m:t> </m:t>
                    </m:r>
                    <m:r>
                      <a:rPr lang="es-EC" i="1">
                        <a:solidFill>
                          <a:schemeClr val="tx1"/>
                        </a:solidFill>
                        <a:latin typeface="Cambria Math"/>
                      </a:rPr>
                      <m:t>𝑟𝑒𝑎𝑐𝑐𝑖</m:t>
                    </m:r>
                    <m:r>
                      <a:rPr lang="es-EC" i="1">
                        <a:solidFill>
                          <a:schemeClr val="tx1"/>
                        </a:solidFill>
                        <a:latin typeface="Cambria Math"/>
                      </a:rPr>
                      <m:t>ó</m:t>
                    </m:r>
                    <m:r>
                      <a:rPr lang="es-EC" i="1">
                        <a:solidFill>
                          <a:schemeClr val="tx1"/>
                        </a:solidFill>
                        <a:latin typeface="Cambria Math"/>
                      </a:rPr>
                      <m:t>𝑛</m:t>
                    </m:r>
                    <m:d>
                      <m:dPr>
                        <m:begChr m:val="["/>
                        <m:endChr m:val="]"/>
                        <m:ctrlPr>
                          <a:rPr lang="es-EC" i="1">
                            <a:solidFill>
                              <a:schemeClr val="tx1"/>
                            </a:solidFill>
                            <a:latin typeface="Cambria Math"/>
                          </a:rPr>
                        </m:ctrlPr>
                      </m:dPr>
                      <m:e>
                        <m:f>
                          <m:fPr>
                            <m:ctrlPr>
                              <a:rPr lang="es-EC" i="1">
                                <a:solidFill>
                                  <a:schemeClr val="tx1"/>
                                </a:solidFill>
                                <a:latin typeface="Cambria Math"/>
                              </a:rPr>
                            </m:ctrlPr>
                          </m:fPr>
                          <m:num>
                            <m:r>
                              <a:rPr lang="es-EC" i="1">
                                <a:solidFill>
                                  <a:schemeClr val="tx1"/>
                                </a:solidFill>
                                <a:latin typeface="Cambria Math"/>
                              </a:rPr>
                              <m:t>1</m:t>
                            </m:r>
                          </m:num>
                          <m:den>
                            <m:r>
                              <a:rPr lang="es-EC" i="1">
                                <a:solidFill>
                                  <a:schemeClr val="tx1"/>
                                </a:solidFill>
                                <a:latin typeface="Cambria Math"/>
                              </a:rPr>
                              <m:t>𝑚𝑖𝑛</m:t>
                            </m:r>
                          </m:den>
                        </m:f>
                      </m:e>
                    </m:d>
                  </m:oMath>
                </a14:m>
                <a:endParaRPr lang="es-EC" dirty="0">
                  <a:solidFill>
                    <a:schemeClr val="tx1"/>
                  </a:solidFill>
                </a:endParaRPr>
              </a:p>
              <a:p>
                <a14:m>
                  <m:oMath xmlns:m="http://schemas.openxmlformats.org/officeDocument/2006/math">
                    <m:sSub>
                      <m:sSubPr>
                        <m:ctrlPr>
                          <a:rPr lang="es-EC" i="1">
                            <a:solidFill>
                              <a:schemeClr val="tx1"/>
                            </a:solidFill>
                            <a:latin typeface="Cambria Math"/>
                          </a:rPr>
                        </m:ctrlPr>
                      </m:sSubPr>
                      <m:e>
                        <m:r>
                          <a:rPr lang="es-EC" i="1">
                            <a:solidFill>
                              <a:schemeClr val="tx1"/>
                            </a:solidFill>
                            <a:latin typeface="Cambria Math"/>
                          </a:rPr>
                          <m:t>𝐹</m:t>
                        </m:r>
                      </m:e>
                      <m:sub>
                        <m:r>
                          <a:rPr lang="es-EC" i="1">
                            <a:solidFill>
                              <a:schemeClr val="tx1"/>
                            </a:solidFill>
                            <a:latin typeface="Cambria Math"/>
                          </a:rPr>
                          <m:t>𝐴</m:t>
                        </m:r>
                      </m:sub>
                    </m:sSub>
                    <m:r>
                      <a:rPr lang="es-EC" i="1">
                        <a:solidFill>
                          <a:schemeClr val="tx1"/>
                        </a:solidFill>
                        <a:latin typeface="Cambria Math"/>
                      </a:rPr>
                      <m:t>=</m:t>
                    </m:r>
                    <m:r>
                      <a:rPr lang="es-EC" i="1">
                        <a:solidFill>
                          <a:schemeClr val="tx1"/>
                        </a:solidFill>
                        <a:latin typeface="Cambria Math"/>
                      </a:rPr>
                      <m:t>𝐹𝑙𝑢𝑗𝑜</m:t>
                    </m:r>
                    <m:r>
                      <a:rPr lang="es-EC" i="1">
                        <a:solidFill>
                          <a:schemeClr val="tx1"/>
                        </a:solidFill>
                        <a:latin typeface="Cambria Math"/>
                      </a:rPr>
                      <m:t> </m:t>
                    </m:r>
                    <m:r>
                      <a:rPr lang="es-EC" i="1">
                        <a:solidFill>
                          <a:schemeClr val="tx1"/>
                        </a:solidFill>
                        <a:latin typeface="Cambria Math"/>
                      </a:rPr>
                      <m:t>𝑚𝑜𝑙𝑎𝑟</m:t>
                    </m:r>
                    <m:r>
                      <a:rPr lang="es-EC" i="1">
                        <a:solidFill>
                          <a:schemeClr val="tx1"/>
                        </a:solidFill>
                        <a:latin typeface="Cambria Math"/>
                      </a:rPr>
                      <m:t> </m:t>
                    </m:r>
                    <m:r>
                      <a:rPr lang="es-EC" i="1">
                        <a:solidFill>
                          <a:schemeClr val="tx1"/>
                        </a:solidFill>
                        <a:latin typeface="Cambria Math"/>
                      </a:rPr>
                      <m:t>𝑎</m:t>
                    </m:r>
                    <m:r>
                      <a:rPr lang="es-EC" i="1">
                        <a:solidFill>
                          <a:schemeClr val="tx1"/>
                        </a:solidFill>
                        <a:latin typeface="Cambria Math"/>
                      </a:rPr>
                      <m:t> </m:t>
                    </m:r>
                    <m:r>
                      <a:rPr lang="es-EC" i="1">
                        <a:solidFill>
                          <a:schemeClr val="tx1"/>
                        </a:solidFill>
                        <a:latin typeface="Cambria Math"/>
                      </a:rPr>
                      <m:t>𝑙𝑎</m:t>
                    </m:r>
                    <m:r>
                      <a:rPr lang="es-EC" i="1">
                        <a:solidFill>
                          <a:schemeClr val="tx1"/>
                        </a:solidFill>
                        <a:latin typeface="Cambria Math"/>
                      </a:rPr>
                      <m:t> </m:t>
                    </m:r>
                    <m:r>
                      <a:rPr lang="es-EC" i="1">
                        <a:solidFill>
                          <a:schemeClr val="tx1"/>
                        </a:solidFill>
                        <a:latin typeface="Cambria Math"/>
                      </a:rPr>
                      <m:t>𝑠𝑎𝑙𝑖𝑑𝑎</m:t>
                    </m:r>
                    <m:r>
                      <a:rPr lang="es-EC" i="1">
                        <a:solidFill>
                          <a:schemeClr val="tx1"/>
                        </a:solidFill>
                        <a:latin typeface="Cambria Math"/>
                      </a:rPr>
                      <m:t> </m:t>
                    </m:r>
                    <m:r>
                      <a:rPr lang="es-EC" i="1">
                        <a:solidFill>
                          <a:schemeClr val="tx1"/>
                        </a:solidFill>
                        <a:latin typeface="Cambria Math"/>
                      </a:rPr>
                      <m:t>𝑑𝑒𝑙</m:t>
                    </m:r>
                    <m:r>
                      <a:rPr lang="es-EC" i="1">
                        <a:solidFill>
                          <a:schemeClr val="tx1"/>
                        </a:solidFill>
                        <a:latin typeface="Cambria Math"/>
                      </a:rPr>
                      <m:t> </m:t>
                    </m:r>
                    <m:r>
                      <a:rPr lang="es-EC" i="1">
                        <a:solidFill>
                          <a:schemeClr val="tx1"/>
                        </a:solidFill>
                        <a:latin typeface="Cambria Math"/>
                      </a:rPr>
                      <m:t>𝑟𝑒𝑎𝑐𝑡𝑜𝑟</m:t>
                    </m:r>
                    <m:d>
                      <m:dPr>
                        <m:begChr m:val="["/>
                        <m:endChr m:val="]"/>
                        <m:ctrlPr>
                          <a:rPr lang="es-EC" i="1">
                            <a:solidFill>
                              <a:schemeClr val="tx1"/>
                            </a:solidFill>
                            <a:latin typeface="Cambria Math"/>
                          </a:rPr>
                        </m:ctrlPr>
                      </m:dPr>
                      <m:e>
                        <m:f>
                          <m:fPr>
                            <m:ctrlPr>
                              <a:rPr lang="es-EC" i="1">
                                <a:solidFill>
                                  <a:schemeClr val="tx1"/>
                                </a:solidFill>
                                <a:latin typeface="Cambria Math"/>
                              </a:rPr>
                            </m:ctrlPr>
                          </m:fPr>
                          <m:num>
                            <m:r>
                              <a:rPr lang="es-ES" i="1">
                                <a:solidFill>
                                  <a:schemeClr val="tx1"/>
                                </a:solidFill>
                                <a:latin typeface="Cambria Math"/>
                              </a:rPr>
                              <m:t>𝑚𝑜𝑙</m:t>
                            </m:r>
                          </m:num>
                          <m:den>
                            <m:r>
                              <a:rPr lang="es-EC" i="1">
                                <a:solidFill>
                                  <a:schemeClr val="tx1"/>
                                </a:solidFill>
                                <a:latin typeface="Cambria Math"/>
                              </a:rPr>
                              <m:t>𝑚𝑖𝑛</m:t>
                            </m:r>
                          </m:den>
                        </m:f>
                      </m:e>
                    </m:d>
                  </m:oMath>
                </a14:m>
                <a:endParaRPr lang="es-EC" dirty="0">
                  <a:solidFill>
                    <a:schemeClr val="tx1"/>
                  </a:solidFill>
                </a:endParaRPr>
              </a:p>
              <a:p>
                <a14:m>
                  <m:oMath xmlns:m="http://schemas.openxmlformats.org/officeDocument/2006/math">
                    <m:sSub>
                      <m:sSubPr>
                        <m:ctrlPr>
                          <a:rPr lang="es-EC" i="1">
                            <a:solidFill>
                              <a:schemeClr val="tx1"/>
                            </a:solidFill>
                            <a:latin typeface="Cambria Math"/>
                          </a:rPr>
                        </m:ctrlPr>
                      </m:sSubPr>
                      <m:e>
                        <m:r>
                          <a:rPr lang="es-EC" i="1">
                            <a:solidFill>
                              <a:schemeClr val="tx1"/>
                            </a:solidFill>
                            <a:latin typeface="Cambria Math"/>
                          </a:rPr>
                          <m:t>𝐹</m:t>
                        </m:r>
                      </m:e>
                      <m:sub>
                        <m:r>
                          <a:rPr lang="es-EC" i="1">
                            <a:solidFill>
                              <a:schemeClr val="tx1"/>
                            </a:solidFill>
                            <a:latin typeface="Cambria Math"/>
                          </a:rPr>
                          <m:t>𝐴𝑂</m:t>
                        </m:r>
                      </m:sub>
                    </m:sSub>
                    <m:r>
                      <a:rPr lang="es-EC" i="1">
                        <a:solidFill>
                          <a:schemeClr val="tx1"/>
                        </a:solidFill>
                        <a:latin typeface="Cambria Math"/>
                      </a:rPr>
                      <m:t>=</m:t>
                    </m:r>
                    <m:r>
                      <a:rPr lang="es-EC" i="1">
                        <a:solidFill>
                          <a:schemeClr val="tx1"/>
                        </a:solidFill>
                        <a:latin typeface="Cambria Math"/>
                      </a:rPr>
                      <m:t>𝐹𝑙𝑢𝑗𝑜</m:t>
                    </m:r>
                    <m:r>
                      <a:rPr lang="es-EC" i="1">
                        <a:solidFill>
                          <a:schemeClr val="tx1"/>
                        </a:solidFill>
                        <a:latin typeface="Cambria Math"/>
                      </a:rPr>
                      <m:t> </m:t>
                    </m:r>
                    <m:r>
                      <a:rPr lang="es-EC" i="1">
                        <a:solidFill>
                          <a:schemeClr val="tx1"/>
                        </a:solidFill>
                        <a:latin typeface="Cambria Math"/>
                      </a:rPr>
                      <m:t>𝑚𝑜𝑙𝑎𝑟</m:t>
                    </m:r>
                    <m:r>
                      <a:rPr lang="es-EC" i="1">
                        <a:solidFill>
                          <a:schemeClr val="tx1"/>
                        </a:solidFill>
                        <a:latin typeface="Cambria Math"/>
                      </a:rPr>
                      <m:t> </m:t>
                    </m:r>
                    <m:r>
                      <a:rPr lang="es-EC" i="1">
                        <a:solidFill>
                          <a:schemeClr val="tx1"/>
                        </a:solidFill>
                        <a:latin typeface="Cambria Math"/>
                      </a:rPr>
                      <m:t>𝑎</m:t>
                    </m:r>
                    <m:r>
                      <a:rPr lang="es-EC" i="1">
                        <a:solidFill>
                          <a:schemeClr val="tx1"/>
                        </a:solidFill>
                        <a:latin typeface="Cambria Math"/>
                      </a:rPr>
                      <m:t> </m:t>
                    </m:r>
                    <m:r>
                      <a:rPr lang="es-EC" i="1">
                        <a:solidFill>
                          <a:schemeClr val="tx1"/>
                        </a:solidFill>
                        <a:latin typeface="Cambria Math"/>
                      </a:rPr>
                      <m:t>𝑙𝑎</m:t>
                    </m:r>
                    <m:r>
                      <a:rPr lang="es-EC" i="1">
                        <a:solidFill>
                          <a:schemeClr val="tx1"/>
                        </a:solidFill>
                        <a:latin typeface="Cambria Math"/>
                      </a:rPr>
                      <m:t> </m:t>
                    </m:r>
                    <m:r>
                      <a:rPr lang="es-EC" i="1">
                        <a:solidFill>
                          <a:schemeClr val="tx1"/>
                        </a:solidFill>
                        <a:latin typeface="Cambria Math"/>
                      </a:rPr>
                      <m:t>𝑒𝑛𝑡𝑟𝑎𝑑𝑎</m:t>
                    </m:r>
                    <m:r>
                      <a:rPr lang="es-EC" i="1">
                        <a:solidFill>
                          <a:schemeClr val="tx1"/>
                        </a:solidFill>
                        <a:latin typeface="Cambria Math"/>
                      </a:rPr>
                      <m:t> </m:t>
                    </m:r>
                    <m:r>
                      <a:rPr lang="es-EC" i="1">
                        <a:solidFill>
                          <a:schemeClr val="tx1"/>
                        </a:solidFill>
                        <a:latin typeface="Cambria Math"/>
                      </a:rPr>
                      <m:t>𝑑𝑒𝑙</m:t>
                    </m:r>
                    <m:r>
                      <a:rPr lang="es-EC" i="1">
                        <a:solidFill>
                          <a:schemeClr val="tx1"/>
                        </a:solidFill>
                        <a:latin typeface="Cambria Math"/>
                      </a:rPr>
                      <m:t> </m:t>
                    </m:r>
                    <m:r>
                      <a:rPr lang="es-EC" i="1">
                        <a:solidFill>
                          <a:schemeClr val="tx1"/>
                        </a:solidFill>
                        <a:latin typeface="Cambria Math"/>
                      </a:rPr>
                      <m:t>𝑟𝑒𝑎𝑐𝑡𝑜𝑟</m:t>
                    </m:r>
                    <m:d>
                      <m:dPr>
                        <m:begChr m:val="["/>
                        <m:endChr m:val="]"/>
                        <m:ctrlPr>
                          <a:rPr lang="es-EC" i="1">
                            <a:solidFill>
                              <a:schemeClr val="tx1"/>
                            </a:solidFill>
                            <a:latin typeface="Cambria Math"/>
                          </a:rPr>
                        </m:ctrlPr>
                      </m:dPr>
                      <m:e>
                        <m:f>
                          <m:fPr>
                            <m:ctrlPr>
                              <a:rPr lang="es-EC" i="1">
                                <a:solidFill>
                                  <a:schemeClr val="tx1"/>
                                </a:solidFill>
                                <a:latin typeface="Cambria Math"/>
                              </a:rPr>
                            </m:ctrlPr>
                          </m:fPr>
                          <m:num>
                            <m:r>
                              <a:rPr lang="es-ES" i="1">
                                <a:solidFill>
                                  <a:schemeClr val="tx1"/>
                                </a:solidFill>
                                <a:latin typeface="Cambria Math"/>
                              </a:rPr>
                              <m:t>𝑚𝑜𝑙</m:t>
                            </m:r>
                          </m:num>
                          <m:den>
                            <m:r>
                              <a:rPr lang="es-EC" i="1">
                                <a:solidFill>
                                  <a:schemeClr val="tx1"/>
                                </a:solidFill>
                                <a:latin typeface="Cambria Math"/>
                              </a:rPr>
                              <m:t>𝑚𝑖𝑛</m:t>
                            </m:r>
                          </m:den>
                        </m:f>
                      </m:e>
                    </m:d>
                    <m:r>
                      <a:rPr lang="es-ES" i="1">
                        <a:solidFill>
                          <a:schemeClr val="tx1"/>
                        </a:solidFill>
                        <a:latin typeface="Cambria Math"/>
                      </a:rPr>
                      <m:t> </m:t>
                    </m:r>
                  </m:oMath>
                </a14:m>
                <a:endParaRPr lang="es-EC" dirty="0">
                  <a:solidFill>
                    <a:schemeClr val="tx1"/>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836712"/>
                <a:ext cx="8229600" cy="4525963"/>
              </a:xfrm>
              <a:blipFill rotWithShape="1">
                <a:blip r:embed="rId2"/>
                <a:stretch>
                  <a:fillRect l="-1185" t="-942"/>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346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4.bp.blogspot.com/_KW_lRbjOKIU/S70HSk2eJxI/AAAAAAAAA7k/0650Lh_9KG4/s320/Pensando+o+pajareand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764705"/>
            <a:ext cx="8064896" cy="5040560"/>
          </a:xfrm>
          <a:prstGeom prst="rect">
            <a:avLst/>
          </a:prstGeom>
          <a:noFill/>
          <a:extLst>
            <a:ext uri="{909E8E84-426E-40DD-AFC4-6F175D3DCCD1}">
              <a14:hiddenFill xmlns:a14="http://schemas.microsoft.com/office/drawing/2010/main">
                <a:solidFill>
                  <a:srgbClr val="FFFFFF"/>
                </a:solidFill>
              </a14:hiddenFill>
            </a:ext>
          </a:extLst>
        </p:spPr>
      </p:pic>
      <p:sp>
        <p:nvSpPr>
          <p:cNvPr id="4" name="3 Nube"/>
          <p:cNvSpPr/>
          <p:nvPr/>
        </p:nvSpPr>
        <p:spPr>
          <a:xfrm>
            <a:off x="4572000" y="476672"/>
            <a:ext cx="4320480" cy="2448272"/>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Por qué es importante este proyecto</a:t>
            </a:r>
            <a:endParaRPr lang="es-EC"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Llamada de flecha hacia arriba"/>
          <p:cNvSpPr/>
          <p:nvPr/>
        </p:nvSpPr>
        <p:spPr>
          <a:xfrm>
            <a:off x="4932040" y="2924944"/>
            <a:ext cx="3600399" cy="2808312"/>
          </a:xfrm>
          <a:prstGeom prst="up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sz="1200" dirty="0">
                <a:solidFill>
                  <a:schemeClr val="tx1"/>
                </a:solidFill>
              </a:rPr>
              <a:t>Porque busca hacer uso de los Residuos Urbanos Solidos ya que durante un largo periodo el único tratamiento que se dispensó a los residuos urbanos fue su recogida y posterior traslado a determinados puntos más o menos alejados de los núcleos habitados donde se depositaban para que la mera acción de los organismos vivos y los elementos favoreciesen su desaparición. </a:t>
            </a:r>
          </a:p>
          <a:p>
            <a:pPr algn="ctr"/>
            <a:endParaRPr lang="es-EC" dirty="0"/>
          </a:p>
        </p:txBody>
      </p:sp>
    </p:spTree>
    <p:extLst>
      <p:ext uri="{BB962C8B-B14F-4D97-AF65-F5344CB8AC3E}">
        <p14:creationId xmlns:p14="http://schemas.microsoft.com/office/powerpoint/2010/main" val="88277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fade">
                                      <p:cBhvr>
                                        <p:cTn id="10" dur="500"/>
                                        <p:tgtEl>
                                          <p:spTgt spid="2253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836712"/>
                <a:ext cx="4536504" cy="4525963"/>
              </a:xfrm>
            </p:spPr>
            <p:txBody>
              <a:bodyPr/>
              <a:lstStyle/>
              <a:p>
                <a:r>
                  <a:rPr lang="es-EC" sz="1200" dirty="0"/>
                  <a:t>La</a:t>
                </a:r>
                <a:r>
                  <a:rPr lang="es-EC" sz="1200" dirty="0" smtClean="0">
                    <a:solidFill>
                      <a:schemeClr val="tx1"/>
                    </a:solidFill>
                  </a:rPr>
                  <a:t> velocidad de reacción es:</a:t>
                </a:r>
              </a:p>
              <a:p>
                <a14:m>
                  <m:oMath xmlns:m="http://schemas.openxmlformats.org/officeDocument/2006/math">
                    <m:sSub>
                      <m:sSubPr>
                        <m:ctrlPr>
                          <a:rPr lang="es-EC" sz="1200" i="1">
                            <a:solidFill>
                              <a:schemeClr val="tx1"/>
                            </a:solidFill>
                            <a:latin typeface="Cambria Math"/>
                          </a:rPr>
                        </m:ctrlPr>
                      </m:sSubPr>
                      <m:e>
                        <m:r>
                          <a:rPr lang="es-EC" sz="1200" i="1">
                            <a:solidFill>
                              <a:schemeClr val="tx1"/>
                            </a:solidFill>
                            <a:latin typeface="Cambria Math"/>
                          </a:rPr>
                          <m:t>−</m:t>
                        </m:r>
                        <m:r>
                          <a:rPr lang="es-EC" sz="1200" i="1">
                            <a:solidFill>
                              <a:schemeClr val="tx1"/>
                            </a:solidFill>
                            <a:latin typeface="Cambria Math"/>
                          </a:rPr>
                          <m:t>𝑟</m:t>
                        </m:r>
                      </m:e>
                      <m:sub>
                        <m:r>
                          <a:rPr lang="es-EC" sz="1200" i="1">
                            <a:solidFill>
                              <a:schemeClr val="tx1"/>
                            </a:solidFill>
                            <a:latin typeface="Cambria Math"/>
                          </a:rPr>
                          <m:t>𝐴</m:t>
                        </m:r>
                      </m:sub>
                    </m:sSub>
                    <m:r>
                      <a:rPr lang="es-EC" sz="1200" i="1">
                        <a:solidFill>
                          <a:schemeClr val="tx1"/>
                        </a:solidFill>
                        <a:latin typeface="Cambria Math"/>
                      </a:rPr>
                      <m:t>=</m:t>
                    </m:r>
                    <m:r>
                      <a:rPr lang="es-EC" sz="1200" i="1">
                        <a:solidFill>
                          <a:schemeClr val="tx1"/>
                        </a:solidFill>
                        <a:latin typeface="Cambria Math"/>
                      </a:rPr>
                      <m:t>𝑘</m:t>
                    </m:r>
                    <m:r>
                      <a:rPr lang="es-EC" sz="1200" i="1">
                        <a:solidFill>
                          <a:schemeClr val="tx1"/>
                        </a:solidFill>
                        <a:latin typeface="Cambria Math"/>
                      </a:rPr>
                      <m:t>∗</m:t>
                    </m:r>
                    <m:sSub>
                      <m:sSubPr>
                        <m:ctrlPr>
                          <a:rPr lang="es-EC" sz="1200" i="1">
                            <a:solidFill>
                              <a:schemeClr val="tx1"/>
                            </a:solidFill>
                            <a:latin typeface="Cambria Math"/>
                          </a:rPr>
                        </m:ctrlPr>
                      </m:sSubPr>
                      <m:e>
                        <m:r>
                          <a:rPr lang="es-EC" sz="1200" i="1">
                            <a:solidFill>
                              <a:schemeClr val="tx1"/>
                            </a:solidFill>
                            <a:latin typeface="Cambria Math"/>
                          </a:rPr>
                          <m:t>𝐶</m:t>
                        </m:r>
                      </m:e>
                      <m:sub>
                        <m:r>
                          <a:rPr lang="es-EC" sz="1200" i="1">
                            <a:solidFill>
                              <a:schemeClr val="tx1"/>
                            </a:solidFill>
                            <a:latin typeface="Cambria Math"/>
                          </a:rPr>
                          <m:t>𝐴</m:t>
                        </m:r>
                      </m:sub>
                    </m:sSub>
                  </m:oMath>
                </a14:m>
                <a:endParaRPr lang="es-EC" sz="1200" dirty="0">
                  <a:solidFill>
                    <a:schemeClr val="tx1"/>
                  </a:solidFill>
                </a:endParaRPr>
              </a:p>
              <a:p>
                <a:r>
                  <a:rPr lang="es-EC" sz="1200" dirty="0">
                    <a:solidFill>
                      <a:schemeClr val="tx1"/>
                    </a:solidFill>
                  </a:rPr>
                  <a:t>Dónde:</a:t>
                </a:r>
              </a:p>
              <a:p>
                <a14:m>
                  <m:oMath xmlns:m="http://schemas.openxmlformats.org/officeDocument/2006/math">
                    <m:sSub>
                      <m:sSubPr>
                        <m:ctrlPr>
                          <a:rPr lang="es-EC" sz="1200" i="1">
                            <a:solidFill>
                              <a:schemeClr val="tx1"/>
                            </a:solidFill>
                            <a:latin typeface="Cambria Math"/>
                          </a:rPr>
                        </m:ctrlPr>
                      </m:sSubPr>
                      <m:e>
                        <m:r>
                          <a:rPr lang="es-EC" sz="1200" i="1">
                            <a:solidFill>
                              <a:schemeClr val="tx1"/>
                            </a:solidFill>
                            <a:latin typeface="Cambria Math"/>
                          </a:rPr>
                          <m:t>𝐶</m:t>
                        </m:r>
                      </m:e>
                      <m:sub>
                        <m:r>
                          <a:rPr lang="es-EC" sz="1200" i="1">
                            <a:solidFill>
                              <a:schemeClr val="tx1"/>
                            </a:solidFill>
                            <a:latin typeface="Cambria Math"/>
                          </a:rPr>
                          <m:t>𝐴</m:t>
                        </m:r>
                      </m:sub>
                    </m:sSub>
                    <m:r>
                      <a:rPr lang="es-EC" sz="1200" i="1">
                        <a:solidFill>
                          <a:schemeClr val="tx1"/>
                        </a:solidFill>
                        <a:latin typeface="Cambria Math"/>
                      </a:rPr>
                      <m:t>=</m:t>
                    </m:r>
                    <m:r>
                      <a:rPr lang="es-EC" sz="1200" i="1">
                        <a:solidFill>
                          <a:schemeClr val="tx1"/>
                        </a:solidFill>
                        <a:latin typeface="Cambria Math"/>
                      </a:rPr>
                      <m:t>𝐶𝑜𝑛𝑐𝑒𝑛𝑡𝑟𝑎𝑐𝑖</m:t>
                    </m:r>
                    <m:r>
                      <a:rPr lang="es-EC" sz="1200" i="1">
                        <a:solidFill>
                          <a:schemeClr val="tx1"/>
                        </a:solidFill>
                        <a:latin typeface="Cambria Math"/>
                      </a:rPr>
                      <m:t>ó</m:t>
                    </m:r>
                    <m:r>
                      <a:rPr lang="es-EC" sz="1200" i="1">
                        <a:solidFill>
                          <a:schemeClr val="tx1"/>
                        </a:solidFill>
                        <a:latin typeface="Cambria Math"/>
                      </a:rPr>
                      <m:t>𝑛</m:t>
                    </m:r>
                    <m:r>
                      <a:rPr lang="es-EC" sz="1200" i="1">
                        <a:solidFill>
                          <a:schemeClr val="tx1"/>
                        </a:solidFill>
                        <a:latin typeface="Cambria Math"/>
                      </a:rPr>
                      <m:t> </m:t>
                    </m:r>
                    <m:d>
                      <m:dPr>
                        <m:begChr m:val="["/>
                        <m:endChr m:val="]"/>
                        <m:ctrlPr>
                          <a:rPr lang="es-EC" sz="1200" i="1">
                            <a:solidFill>
                              <a:schemeClr val="tx1"/>
                            </a:solidFill>
                            <a:latin typeface="Cambria Math"/>
                          </a:rPr>
                        </m:ctrlPr>
                      </m:dPr>
                      <m:e>
                        <m:f>
                          <m:fPr>
                            <m:ctrlPr>
                              <a:rPr lang="es-EC" sz="1200" i="1">
                                <a:solidFill>
                                  <a:schemeClr val="tx1"/>
                                </a:solidFill>
                                <a:latin typeface="Cambria Math"/>
                              </a:rPr>
                            </m:ctrlPr>
                          </m:fPr>
                          <m:num>
                            <m:r>
                              <a:rPr lang="es-EC" sz="1200" i="1">
                                <a:solidFill>
                                  <a:schemeClr val="tx1"/>
                                </a:solidFill>
                                <a:latin typeface="Cambria Math"/>
                              </a:rPr>
                              <m:t>𝑚𝑜𝑙</m:t>
                            </m:r>
                          </m:num>
                          <m:den>
                            <m:sSup>
                              <m:sSupPr>
                                <m:ctrlPr>
                                  <a:rPr lang="es-EC" sz="1200" i="1">
                                    <a:solidFill>
                                      <a:schemeClr val="tx1"/>
                                    </a:solidFill>
                                    <a:latin typeface="Cambria Math"/>
                                  </a:rPr>
                                </m:ctrlPr>
                              </m:sSupPr>
                              <m:e>
                                <m:r>
                                  <a:rPr lang="es-EC" sz="1200" i="1">
                                    <a:solidFill>
                                      <a:schemeClr val="tx1"/>
                                    </a:solidFill>
                                    <a:latin typeface="Cambria Math"/>
                                  </a:rPr>
                                  <m:t>𝑐𝑚</m:t>
                                </m:r>
                              </m:e>
                              <m:sup>
                                <m:r>
                                  <a:rPr lang="es-EC" sz="1200" i="1">
                                    <a:solidFill>
                                      <a:schemeClr val="tx1"/>
                                    </a:solidFill>
                                    <a:latin typeface="Cambria Math"/>
                                  </a:rPr>
                                  <m:t>3</m:t>
                                </m:r>
                              </m:sup>
                            </m:sSup>
                          </m:den>
                        </m:f>
                      </m:e>
                    </m:d>
                  </m:oMath>
                </a14:m>
                <a:endParaRPr lang="es-EC" sz="1200" dirty="0">
                  <a:solidFill>
                    <a:schemeClr val="tx1"/>
                  </a:solidFill>
                </a:endParaRPr>
              </a:p>
              <a:p>
                <a14:m>
                  <m:oMath xmlns:m="http://schemas.openxmlformats.org/officeDocument/2006/math">
                    <m:sSub>
                      <m:sSubPr>
                        <m:ctrlPr>
                          <a:rPr lang="es-EC" sz="1200" i="1">
                            <a:solidFill>
                              <a:schemeClr val="tx1"/>
                            </a:solidFill>
                            <a:latin typeface="Cambria Math"/>
                          </a:rPr>
                        </m:ctrlPr>
                      </m:sSubPr>
                      <m:e>
                        <m:r>
                          <a:rPr lang="es-EC" sz="1200" i="1">
                            <a:solidFill>
                              <a:schemeClr val="tx1"/>
                            </a:solidFill>
                            <a:latin typeface="Cambria Math"/>
                          </a:rPr>
                          <m:t>𝑟</m:t>
                        </m:r>
                      </m:e>
                      <m:sub>
                        <m:r>
                          <a:rPr lang="es-EC" sz="1200" i="1">
                            <a:solidFill>
                              <a:schemeClr val="tx1"/>
                            </a:solidFill>
                            <a:latin typeface="Cambria Math"/>
                          </a:rPr>
                          <m:t>𝐴</m:t>
                        </m:r>
                      </m:sub>
                    </m:sSub>
                    <m:r>
                      <a:rPr lang="es-EC" sz="1200" i="1">
                        <a:solidFill>
                          <a:schemeClr val="tx1"/>
                        </a:solidFill>
                        <a:latin typeface="Cambria Math"/>
                      </a:rPr>
                      <m:t>=</m:t>
                    </m:r>
                    <m:r>
                      <a:rPr lang="es-EC" sz="1200" i="1">
                        <a:solidFill>
                          <a:schemeClr val="tx1"/>
                        </a:solidFill>
                        <a:latin typeface="Cambria Math"/>
                      </a:rPr>
                      <m:t>𝑉𝑒𝑙𝑜𝑐𝑖𝑑𝑎𝑑</m:t>
                    </m:r>
                    <m:r>
                      <a:rPr lang="es-EC" sz="1200" i="1">
                        <a:solidFill>
                          <a:schemeClr val="tx1"/>
                        </a:solidFill>
                        <a:latin typeface="Cambria Math"/>
                      </a:rPr>
                      <m:t> </m:t>
                    </m:r>
                    <m:r>
                      <a:rPr lang="es-EC" sz="1200" i="1">
                        <a:solidFill>
                          <a:schemeClr val="tx1"/>
                        </a:solidFill>
                        <a:latin typeface="Cambria Math"/>
                      </a:rPr>
                      <m:t>𝑑𝑒</m:t>
                    </m:r>
                    <m:r>
                      <a:rPr lang="es-EC" sz="1200" i="1">
                        <a:solidFill>
                          <a:schemeClr val="tx1"/>
                        </a:solidFill>
                        <a:latin typeface="Cambria Math"/>
                      </a:rPr>
                      <m:t> </m:t>
                    </m:r>
                    <m:r>
                      <a:rPr lang="es-EC" sz="1200" i="1">
                        <a:solidFill>
                          <a:schemeClr val="tx1"/>
                        </a:solidFill>
                        <a:latin typeface="Cambria Math"/>
                      </a:rPr>
                      <m:t>𝑟𝑒𝑎𝑐𝑐𝑖</m:t>
                    </m:r>
                    <m:r>
                      <a:rPr lang="es-EC" sz="1200" i="1">
                        <a:solidFill>
                          <a:schemeClr val="tx1"/>
                        </a:solidFill>
                        <a:latin typeface="Cambria Math"/>
                      </a:rPr>
                      <m:t>ó</m:t>
                    </m:r>
                    <m:r>
                      <a:rPr lang="es-EC" sz="1200" i="1">
                        <a:solidFill>
                          <a:schemeClr val="tx1"/>
                        </a:solidFill>
                        <a:latin typeface="Cambria Math"/>
                      </a:rPr>
                      <m:t>𝑛</m:t>
                    </m:r>
                    <m:d>
                      <m:dPr>
                        <m:begChr m:val="["/>
                        <m:endChr m:val="]"/>
                        <m:ctrlPr>
                          <a:rPr lang="es-EC" sz="1200" i="1">
                            <a:solidFill>
                              <a:schemeClr val="tx1"/>
                            </a:solidFill>
                            <a:latin typeface="Cambria Math"/>
                          </a:rPr>
                        </m:ctrlPr>
                      </m:dPr>
                      <m:e>
                        <m:f>
                          <m:fPr>
                            <m:ctrlPr>
                              <a:rPr lang="es-EC" sz="1200" i="1">
                                <a:solidFill>
                                  <a:schemeClr val="tx1"/>
                                </a:solidFill>
                                <a:latin typeface="Cambria Math"/>
                              </a:rPr>
                            </m:ctrlPr>
                          </m:fPr>
                          <m:num>
                            <m:r>
                              <a:rPr lang="es-EC" sz="1200" i="1">
                                <a:solidFill>
                                  <a:schemeClr val="tx1"/>
                                </a:solidFill>
                                <a:latin typeface="Cambria Math"/>
                              </a:rPr>
                              <m:t>1</m:t>
                            </m:r>
                          </m:num>
                          <m:den>
                            <m:r>
                              <a:rPr lang="es-EC" sz="1200" i="1">
                                <a:solidFill>
                                  <a:schemeClr val="tx1"/>
                                </a:solidFill>
                                <a:latin typeface="Cambria Math"/>
                              </a:rPr>
                              <m:t>𝑚𝑖𝑛</m:t>
                            </m:r>
                          </m:den>
                        </m:f>
                      </m:e>
                    </m:d>
                  </m:oMath>
                </a14:m>
                <a:endParaRPr lang="es-EC" sz="1200" dirty="0">
                  <a:solidFill>
                    <a:schemeClr val="tx1"/>
                  </a:solidFill>
                </a:endParaRPr>
              </a:p>
              <a:p>
                <a14:m>
                  <m:oMath xmlns:m="http://schemas.openxmlformats.org/officeDocument/2006/math">
                    <m:r>
                      <a:rPr lang="es-EC" sz="1200" i="1">
                        <a:solidFill>
                          <a:schemeClr val="tx1"/>
                        </a:solidFill>
                        <a:latin typeface="Cambria Math"/>
                      </a:rPr>
                      <m:t>𝑘</m:t>
                    </m:r>
                    <m:r>
                      <a:rPr lang="es-EC" sz="1200" i="1">
                        <a:solidFill>
                          <a:schemeClr val="tx1"/>
                        </a:solidFill>
                        <a:latin typeface="Cambria Math"/>
                      </a:rPr>
                      <m:t>=</m:t>
                    </m:r>
                    <m:r>
                      <a:rPr lang="es-EC" sz="1200" i="1">
                        <a:solidFill>
                          <a:schemeClr val="tx1"/>
                        </a:solidFill>
                        <a:latin typeface="Cambria Math"/>
                      </a:rPr>
                      <m:t>𝐶𝑜𝑛𝑠𝑡𝑎𝑛𝑡𝑒</m:t>
                    </m:r>
                    <m:r>
                      <a:rPr lang="es-EC" sz="1200" i="1">
                        <a:solidFill>
                          <a:schemeClr val="tx1"/>
                        </a:solidFill>
                        <a:latin typeface="Cambria Math"/>
                      </a:rPr>
                      <m:t> </m:t>
                    </m:r>
                    <m:r>
                      <a:rPr lang="es-EC" sz="1200" i="1">
                        <a:solidFill>
                          <a:schemeClr val="tx1"/>
                        </a:solidFill>
                        <a:latin typeface="Cambria Math"/>
                      </a:rPr>
                      <m:t>𝑑𝑒</m:t>
                    </m:r>
                    <m:r>
                      <a:rPr lang="es-EC" sz="1200" i="1">
                        <a:solidFill>
                          <a:schemeClr val="tx1"/>
                        </a:solidFill>
                        <a:latin typeface="Cambria Math"/>
                      </a:rPr>
                      <m:t> </m:t>
                    </m:r>
                    <m:r>
                      <a:rPr lang="es-EC" sz="1200" i="1">
                        <a:solidFill>
                          <a:schemeClr val="tx1"/>
                        </a:solidFill>
                        <a:latin typeface="Cambria Math"/>
                      </a:rPr>
                      <m:t>𝑣𝑒𝑙𝑜𝑐𝑖𝑑𝑎𝑑</m:t>
                    </m:r>
                    <m:r>
                      <a:rPr lang="es-EC" sz="1200" i="1">
                        <a:solidFill>
                          <a:schemeClr val="tx1"/>
                        </a:solidFill>
                        <a:latin typeface="Cambria Math"/>
                      </a:rPr>
                      <m:t> </m:t>
                    </m:r>
                    <m:r>
                      <a:rPr lang="es-EC" sz="1200" i="1">
                        <a:solidFill>
                          <a:schemeClr val="tx1"/>
                        </a:solidFill>
                        <a:latin typeface="Cambria Math"/>
                      </a:rPr>
                      <m:t>𝑑𝑒</m:t>
                    </m:r>
                    <m:r>
                      <a:rPr lang="es-EC" sz="1200" i="1">
                        <a:solidFill>
                          <a:schemeClr val="tx1"/>
                        </a:solidFill>
                        <a:latin typeface="Cambria Math"/>
                      </a:rPr>
                      <m:t> </m:t>
                    </m:r>
                    <m:r>
                      <a:rPr lang="es-EC" sz="1200" i="1">
                        <a:solidFill>
                          <a:schemeClr val="tx1"/>
                        </a:solidFill>
                        <a:latin typeface="Cambria Math"/>
                      </a:rPr>
                      <m:t>𝑙𝑎</m:t>
                    </m:r>
                    <m:r>
                      <a:rPr lang="es-EC" sz="1200" i="1">
                        <a:solidFill>
                          <a:schemeClr val="tx1"/>
                        </a:solidFill>
                        <a:latin typeface="Cambria Math"/>
                      </a:rPr>
                      <m:t> </m:t>
                    </m:r>
                    <m:r>
                      <a:rPr lang="es-EC" sz="1200" i="1">
                        <a:solidFill>
                          <a:schemeClr val="tx1"/>
                        </a:solidFill>
                        <a:latin typeface="Cambria Math"/>
                      </a:rPr>
                      <m:t>𝑟𝑒𝑎𝑐𝑐𝑖</m:t>
                    </m:r>
                    <m:r>
                      <a:rPr lang="es-EC" sz="1200" i="1">
                        <a:solidFill>
                          <a:schemeClr val="tx1"/>
                        </a:solidFill>
                        <a:latin typeface="Cambria Math"/>
                      </a:rPr>
                      <m:t>ó</m:t>
                    </m:r>
                    <m:r>
                      <a:rPr lang="es-EC" sz="1200" i="1">
                        <a:solidFill>
                          <a:schemeClr val="tx1"/>
                        </a:solidFill>
                        <a:latin typeface="Cambria Math"/>
                      </a:rPr>
                      <m:t>𝑛</m:t>
                    </m:r>
                    <m:d>
                      <m:dPr>
                        <m:begChr m:val="["/>
                        <m:endChr m:val="]"/>
                        <m:ctrlPr>
                          <a:rPr lang="es-EC" sz="1200" i="1">
                            <a:solidFill>
                              <a:schemeClr val="tx1"/>
                            </a:solidFill>
                            <a:latin typeface="Cambria Math"/>
                          </a:rPr>
                        </m:ctrlPr>
                      </m:dPr>
                      <m:e>
                        <m:f>
                          <m:fPr>
                            <m:ctrlPr>
                              <a:rPr lang="es-EC" sz="1200" i="1">
                                <a:solidFill>
                                  <a:schemeClr val="tx1"/>
                                </a:solidFill>
                                <a:latin typeface="Cambria Math"/>
                              </a:rPr>
                            </m:ctrlPr>
                          </m:fPr>
                          <m:num>
                            <m:sSup>
                              <m:sSupPr>
                                <m:ctrlPr>
                                  <a:rPr lang="es-EC" sz="1200" i="1">
                                    <a:solidFill>
                                      <a:schemeClr val="tx1"/>
                                    </a:solidFill>
                                    <a:latin typeface="Cambria Math"/>
                                  </a:rPr>
                                </m:ctrlPr>
                              </m:sSupPr>
                              <m:e>
                                <m:r>
                                  <a:rPr lang="es-EC" sz="1200" i="1">
                                    <a:solidFill>
                                      <a:schemeClr val="tx1"/>
                                    </a:solidFill>
                                    <a:latin typeface="Cambria Math"/>
                                  </a:rPr>
                                  <m:t>𝑐𝑚</m:t>
                                </m:r>
                              </m:e>
                              <m:sup>
                                <m:r>
                                  <a:rPr lang="es-EC" sz="1200" i="1">
                                    <a:solidFill>
                                      <a:schemeClr val="tx1"/>
                                    </a:solidFill>
                                    <a:latin typeface="Cambria Math"/>
                                  </a:rPr>
                                  <m:t>3</m:t>
                                </m:r>
                              </m:sup>
                            </m:sSup>
                          </m:num>
                          <m:den>
                            <m:r>
                              <a:rPr lang="es-EC" sz="1200" i="1">
                                <a:solidFill>
                                  <a:schemeClr val="tx1"/>
                                </a:solidFill>
                                <a:latin typeface="Cambria Math"/>
                              </a:rPr>
                              <m:t>𝑚𝑜𝑙</m:t>
                            </m:r>
                            <m:r>
                              <a:rPr lang="es-EC" sz="1200" i="1">
                                <a:solidFill>
                                  <a:schemeClr val="tx1"/>
                                </a:solidFill>
                                <a:latin typeface="Cambria Math"/>
                              </a:rPr>
                              <m:t>∗</m:t>
                            </m:r>
                            <m:r>
                              <a:rPr lang="es-EC" sz="1200" i="1">
                                <a:solidFill>
                                  <a:schemeClr val="tx1"/>
                                </a:solidFill>
                                <a:latin typeface="Cambria Math"/>
                              </a:rPr>
                              <m:t>𝑚𝑖𝑛</m:t>
                            </m:r>
                          </m:den>
                        </m:f>
                      </m:e>
                    </m:d>
                  </m:oMath>
                </a14:m>
                <a:endParaRPr lang="es-EC" sz="1200" dirty="0">
                  <a:solidFill>
                    <a:schemeClr val="tx1"/>
                  </a:solidFill>
                </a:endParaRPr>
              </a:p>
              <a:p>
                <a:pPr marL="0" indent="0">
                  <a:buNone/>
                </a:pPr>
                <a:r>
                  <a:rPr lang="es-EC" sz="1200" dirty="0">
                    <a:solidFill>
                      <a:schemeClr val="tx1"/>
                    </a:solidFill>
                  </a:rPr>
                  <a:t>La concentración de la reacción es:</a:t>
                </a:r>
              </a:p>
              <a:p>
                <a14:m>
                  <m:oMath xmlns:m="http://schemas.openxmlformats.org/officeDocument/2006/math">
                    <m:r>
                      <a:rPr lang="es-EC" sz="1200" i="1">
                        <a:solidFill>
                          <a:schemeClr val="tx1"/>
                        </a:solidFill>
                        <a:latin typeface="Cambria Math"/>
                      </a:rPr>
                      <m:t>𝐶𝐴</m:t>
                    </m:r>
                    <m:r>
                      <a:rPr lang="es-EC" sz="1200" i="1">
                        <a:solidFill>
                          <a:schemeClr val="tx1"/>
                        </a:solidFill>
                        <a:latin typeface="Cambria Math"/>
                      </a:rPr>
                      <m:t>∗⩒=</m:t>
                    </m:r>
                    <m:sSub>
                      <m:sSubPr>
                        <m:ctrlPr>
                          <a:rPr lang="es-EC" sz="1200" i="1">
                            <a:solidFill>
                              <a:schemeClr val="tx1"/>
                            </a:solidFill>
                            <a:latin typeface="Cambria Math"/>
                          </a:rPr>
                        </m:ctrlPr>
                      </m:sSubPr>
                      <m:e>
                        <m:r>
                          <a:rPr lang="es-EC" sz="1200" i="1">
                            <a:solidFill>
                              <a:schemeClr val="tx1"/>
                            </a:solidFill>
                            <a:latin typeface="Cambria Math"/>
                          </a:rPr>
                          <m:t>𝐹</m:t>
                        </m:r>
                      </m:e>
                      <m:sub>
                        <m:r>
                          <a:rPr lang="es-EC" sz="1200" i="1">
                            <a:solidFill>
                              <a:schemeClr val="tx1"/>
                            </a:solidFill>
                            <a:latin typeface="Cambria Math"/>
                          </a:rPr>
                          <m:t>𝐴</m:t>
                        </m:r>
                      </m:sub>
                    </m:sSub>
                  </m:oMath>
                </a14:m>
                <a:endParaRPr lang="es-EC" sz="1200" dirty="0">
                  <a:solidFill>
                    <a:schemeClr val="tx1"/>
                  </a:solidFill>
                </a:endParaRPr>
              </a:p>
              <a:p>
                <a:pPr marL="0" indent="0">
                  <a:buNone/>
                </a:pPr>
                <a:r>
                  <a:rPr lang="es-EC" sz="1200" dirty="0">
                    <a:solidFill>
                      <a:schemeClr val="tx1"/>
                    </a:solidFill>
                  </a:rPr>
                  <a:t>Dónde:</a:t>
                </a:r>
              </a:p>
              <a:p>
                <a14:m>
                  <m:oMath xmlns:m="http://schemas.openxmlformats.org/officeDocument/2006/math">
                    <m:r>
                      <a:rPr lang="es-ES" sz="1200" i="1">
                        <a:solidFill>
                          <a:schemeClr val="tx1"/>
                        </a:solidFill>
                        <a:latin typeface="Cambria Math"/>
                      </a:rPr>
                      <m:t>⩒</m:t>
                    </m:r>
                    <m:r>
                      <a:rPr lang="es-EC" sz="1200" i="1">
                        <a:solidFill>
                          <a:schemeClr val="tx1"/>
                        </a:solidFill>
                        <a:latin typeface="Cambria Math"/>
                      </a:rPr>
                      <m:t>=</m:t>
                    </m:r>
                    <m:r>
                      <a:rPr lang="es-EC" sz="1200" i="1">
                        <a:solidFill>
                          <a:schemeClr val="tx1"/>
                        </a:solidFill>
                        <a:latin typeface="Cambria Math"/>
                      </a:rPr>
                      <m:t>𝐹𝑙𝑢𝑗𝑜</m:t>
                    </m:r>
                    <m:r>
                      <a:rPr lang="es-EC" sz="1200" i="1">
                        <a:solidFill>
                          <a:schemeClr val="tx1"/>
                        </a:solidFill>
                        <a:latin typeface="Cambria Math"/>
                      </a:rPr>
                      <m:t> </m:t>
                    </m:r>
                    <m:r>
                      <a:rPr lang="es-EC" sz="1200" i="1">
                        <a:solidFill>
                          <a:schemeClr val="tx1"/>
                        </a:solidFill>
                        <a:latin typeface="Cambria Math"/>
                      </a:rPr>
                      <m:t>𝑣𝑜𝑙𝑢𝑚</m:t>
                    </m:r>
                    <m:r>
                      <a:rPr lang="es-EC" sz="1200" i="1">
                        <a:solidFill>
                          <a:schemeClr val="tx1"/>
                        </a:solidFill>
                        <a:latin typeface="Cambria Math"/>
                      </a:rPr>
                      <m:t>é</m:t>
                    </m:r>
                    <m:r>
                      <a:rPr lang="es-EC" sz="1200" i="1">
                        <a:solidFill>
                          <a:schemeClr val="tx1"/>
                        </a:solidFill>
                        <a:latin typeface="Cambria Math"/>
                      </a:rPr>
                      <m:t>𝑡𝑟𝑖𝑐𝑜</m:t>
                    </m:r>
                    <m:r>
                      <a:rPr lang="es-EC" sz="1200" i="1">
                        <a:solidFill>
                          <a:schemeClr val="tx1"/>
                        </a:solidFill>
                        <a:latin typeface="Cambria Math"/>
                      </a:rPr>
                      <m:t> </m:t>
                    </m:r>
                    <m:d>
                      <m:dPr>
                        <m:begChr m:val="["/>
                        <m:endChr m:val="]"/>
                        <m:ctrlPr>
                          <a:rPr lang="es-EC" sz="1200" i="1">
                            <a:solidFill>
                              <a:schemeClr val="tx1"/>
                            </a:solidFill>
                            <a:latin typeface="Cambria Math"/>
                          </a:rPr>
                        </m:ctrlPr>
                      </m:dPr>
                      <m:e>
                        <m:f>
                          <m:fPr>
                            <m:ctrlPr>
                              <a:rPr lang="es-EC" sz="1200" i="1">
                                <a:solidFill>
                                  <a:schemeClr val="tx1"/>
                                </a:solidFill>
                                <a:latin typeface="Cambria Math"/>
                              </a:rPr>
                            </m:ctrlPr>
                          </m:fPr>
                          <m:num>
                            <m:sSup>
                              <m:sSupPr>
                                <m:ctrlPr>
                                  <a:rPr lang="es-EC" sz="1200" i="1">
                                    <a:solidFill>
                                      <a:schemeClr val="tx1"/>
                                    </a:solidFill>
                                    <a:latin typeface="Cambria Math"/>
                                  </a:rPr>
                                </m:ctrlPr>
                              </m:sSupPr>
                              <m:e>
                                <m:r>
                                  <a:rPr lang="es-ES" sz="1200" i="1">
                                    <a:solidFill>
                                      <a:schemeClr val="tx1"/>
                                    </a:solidFill>
                                    <a:latin typeface="Cambria Math"/>
                                  </a:rPr>
                                  <m:t>𝑐𝑚</m:t>
                                </m:r>
                              </m:e>
                              <m:sup>
                                <m:r>
                                  <a:rPr lang="es-ES" sz="1200" i="1">
                                    <a:solidFill>
                                      <a:schemeClr val="tx1"/>
                                    </a:solidFill>
                                    <a:latin typeface="Cambria Math"/>
                                  </a:rPr>
                                  <m:t>3</m:t>
                                </m:r>
                              </m:sup>
                            </m:sSup>
                          </m:num>
                          <m:den>
                            <m:r>
                              <a:rPr lang="es-ES" sz="1200" i="1">
                                <a:solidFill>
                                  <a:schemeClr val="tx1"/>
                                </a:solidFill>
                                <a:latin typeface="Cambria Math"/>
                              </a:rPr>
                              <m:t>𝑚𝑖𝑛</m:t>
                            </m:r>
                          </m:den>
                        </m:f>
                      </m:e>
                    </m:d>
                  </m:oMath>
                </a14:m>
                <a:endParaRPr lang="es-EC" sz="1200" dirty="0">
                  <a:solidFill>
                    <a:schemeClr val="tx1"/>
                  </a:solidFill>
                </a:endParaRPr>
              </a:p>
              <a:p>
                <a14:m>
                  <m:oMath xmlns:m="http://schemas.openxmlformats.org/officeDocument/2006/math">
                    <m:r>
                      <a:rPr lang="es-EC" sz="1200" i="1">
                        <a:solidFill>
                          <a:schemeClr val="tx1"/>
                        </a:solidFill>
                        <a:latin typeface="Cambria Math"/>
                      </a:rPr>
                      <m:t>𝐶𝐴</m:t>
                    </m:r>
                    <m:r>
                      <a:rPr lang="es-EC" sz="1200" i="1">
                        <a:solidFill>
                          <a:schemeClr val="tx1"/>
                        </a:solidFill>
                        <a:latin typeface="Cambria Math"/>
                      </a:rPr>
                      <m:t>=</m:t>
                    </m:r>
                    <m:r>
                      <a:rPr lang="es-EC" sz="1200" i="1">
                        <a:solidFill>
                          <a:schemeClr val="tx1"/>
                        </a:solidFill>
                        <a:latin typeface="Cambria Math"/>
                      </a:rPr>
                      <m:t>𝐶𝑜𝑛𝑐𝑒𝑛𝑡𝑟𝑎𝑐𝑖</m:t>
                    </m:r>
                    <m:r>
                      <a:rPr lang="es-EC" sz="1200" i="1">
                        <a:solidFill>
                          <a:schemeClr val="tx1"/>
                        </a:solidFill>
                        <a:latin typeface="Cambria Math"/>
                      </a:rPr>
                      <m:t>ó</m:t>
                    </m:r>
                    <m:r>
                      <a:rPr lang="es-EC" sz="1200" i="1">
                        <a:solidFill>
                          <a:schemeClr val="tx1"/>
                        </a:solidFill>
                        <a:latin typeface="Cambria Math"/>
                      </a:rPr>
                      <m:t>𝑛</m:t>
                    </m:r>
                    <m:r>
                      <a:rPr lang="es-EC" sz="1200" i="1">
                        <a:solidFill>
                          <a:schemeClr val="tx1"/>
                        </a:solidFill>
                        <a:latin typeface="Cambria Math"/>
                      </a:rPr>
                      <m:t> </m:t>
                    </m:r>
                    <m:r>
                      <a:rPr lang="es-EC" sz="1200" i="1">
                        <a:solidFill>
                          <a:schemeClr val="tx1"/>
                        </a:solidFill>
                        <a:latin typeface="Cambria Math"/>
                      </a:rPr>
                      <m:t>𝑑𝑒</m:t>
                    </m:r>
                    <m:r>
                      <a:rPr lang="es-EC" sz="1200" i="1">
                        <a:solidFill>
                          <a:schemeClr val="tx1"/>
                        </a:solidFill>
                        <a:latin typeface="Cambria Math"/>
                      </a:rPr>
                      <m:t> </m:t>
                    </m:r>
                    <m:r>
                      <a:rPr lang="es-EC" sz="1200" i="1">
                        <a:solidFill>
                          <a:schemeClr val="tx1"/>
                        </a:solidFill>
                        <a:latin typeface="Cambria Math"/>
                      </a:rPr>
                      <m:t>𝑙𝑎</m:t>
                    </m:r>
                    <m:r>
                      <a:rPr lang="es-EC" sz="1200" i="1">
                        <a:solidFill>
                          <a:schemeClr val="tx1"/>
                        </a:solidFill>
                        <a:latin typeface="Cambria Math"/>
                      </a:rPr>
                      <m:t> </m:t>
                    </m:r>
                    <m:r>
                      <a:rPr lang="es-EC" sz="1200" i="1">
                        <a:solidFill>
                          <a:schemeClr val="tx1"/>
                        </a:solidFill>
                        <a:latin typeface="Cambria Math"/>
                      </a:rPr>
                      <m:t>𝑚𝑒𝑧𝑐𝑙𝑎</m:t>
                    </m:r>
                    <m:d>
                      <m:dPr>
                        <m:begChr m:val="["/>
                        <m:endChr m:val="]"/>
                        <m:ctrlPr>
                          <a:rPr lang="es-EC" sz="1200" i="1">
                            <a:solidFill>
                              <a:schemeClr val="tx1"/>
                            </a:solidFill>
                            <a:latin typeface="Cambria Math"/>
                          </a:rPr>
                        </m:ctrlPr>
                      </m:dPr>
                      <m:e>
                        <m:f>
                          <m:fPr>
                            <m:ctrlPr>
                              <a:rPr lang="es-EC" sz="1200" i="1">
                                <a:solidFill>
                                  <a:schemeClr val="tx1"/>
                                </a:solidFill>
                                <a:latin typeface="Cambria Math"/>
                              </a:rPr>
                            </m:ctrlPr>
                          </m:fPr>
                          <m:num>
                            <m:r>
                              <a:rPr lang="es-EC" sz="1200" i="1">
                                <a:solidFill>
                                  <a:schemeClr val="tx1"/>
                                </a:solidFill>
                                <a:latin typeface="Cambria Math"/>
                              </a:rPr>
                              <m:t>𝑚𝑜𝑙</m:t>
                            </m:r>
                          </m:num>
                          <m:den>
                            <m:sSup>
                              <m:sSupPr>
                                <m:ctrlPr>
                                  <a:rPr lang="es-EC" sz="1200" i="1">
                                    <a:solidFill>
                                      <a:schemeClr val="tx1"/>
                                    </a:solidFill>
                                    <a:latin typeface="Cambria Math"/>
                                  </a:rPr>
                                </m:ctrlPr>
                              </m:sSupPr>
                              <m:e>
                                <m:r>
                                  <a:rPr lang="es-EC" sz="1200" i="1">
                                    <a:solidFill>
                                      <a:schemeClr val="tx1"/>
                                    </a:solidFill>
                                    <a:latin typeface="Cambria Math"/>
                                  </a:rPr>
                                  <m:t>𝑐𝑚</m:t>
                                </m:r>
                              </m:e>
                              <m:sup>
                                <m:r>
                                  <a:rPr lang="es-EC" sz="1200" i="1">
                                    <a:solidFill>
                                      <a:schemeClr val="tx1"/>
                                    </a:solidFill>
                                    <a:latin typeface="Cambria Math"/>
                                  </a:rPr>
                                  <m:t>3</m:t>
                                </m:r>
                              </m:sup>
                            </m:sSup>
                          </m:den>
                        </m:f>
                      </m:e>
                    </m:d>
                  </m:oMath>
                </a14:m>
                <a:endParaRPr lang="es-EC" sz="1200" dirty="0">
                  <a:solidFill>
                    <a:schemeClr val="tx1"/>
                  </a:solidFill>
                </a:endParaRPr>
              </a:p>
              <a:p>
                <a14:m>
                  <m:oMath xmlns:m="http://schemas.openxmlformats.org/officeDocument/2006/math">
                    <m:sSub>
                      <m:sSubPr>
                        <m:ctrlPr>
                          <a:rPr lang="es-EC" sz="1200" i="1">
                            <a:solidFill>
                              <a:schemeClr val="tx1"/>
                            </a:solidFill>
                            <a:latin typeface="Cambria Math"/>
                          </a:rPr>
                        </m:ctrlPr>
                      </m:sSubPr>
                      <m:e>
                        <m:r>
                          <a:rPr lang="es-EC" sz="1200" i="1">
                            <a:solidFill>
                              <a:schemeClr val="tx1"/>
                            </a:solidFill>
                            <a:latin typeface="Cambria Math"/>
                          </a:rPr>
                          <m:t>𝐹</m:t>
                        </m:r>
                      </m:e>
                      <m:sub>
                        <m:r>
                          <a:rPr lang="es-EC" sz="1200" i="1">
                            <a:solidFill>
                              <a:schemeClr val="tx1"/>
                            </a:solidFill>
                            <a:latin typeface="Cambria Math"/>
                          </a:rPr>
                          <m:t>𝐴</m:t>
                        </m:r>
                      </m:sub>
                    </m:sSub>
                    <m:r>
                      <a:rPr lang="es-EC" sz="1200" i="1">
                        <a:solidFill>
                          <a:schemeClr val="tx1"/>
                        </a:solidFill>
                        <a:latin typeface="Cambria Math"/>
                      </a:rPr>
                      <m:t>=</m:t>
                    </m:r>
                    <m:r>
                      <a:rPr lang="es-EC" sz="1200" i="1">
                        <a:solidFill>
                          <a:schemeClr val="tx1"/>
                        </a:solidFill>
                        <a:latin typeface="Cambria Math"/>
                      </a:rPr>
                      <m:t>𝐹𝑙𝑢𝑗𝑜</m:t>
                    </m:r>
                    <m:r>
                      <a:rPr lang="es-EC" sz="1200" i="1">
                        <a:solidFill>
                          <a:schemeClr val="tx1"/>
                        </a:solidFill>
                        <a:latin typeface="Cambria Math"/>
                      </a:rPr>
                      <m:t> </m:t>
                    </m:r>
                    <m:r>
                      <a:rPr lang="es-EC" sz="1200" i="1">
                        <a:solidFill>
                          <a:schemeClr val="tx1"/>
                        </a:solidFill>
                        <a:latin typeface="Cambria Math"/>
                      </a:rPr>
                      <m:t>𝑚𝑜𝑙𝑎𝑟</m:t>
                    </m:r>
                    <m:r>
                      <a:rPr lang="es-EC" sz="1200" i="1">
                        <a:solidFill>
                          <a:schemeClr val="tx1"/>
                        </a:solidFill>
                        <a:latin typeface="Cambria Math"/>
                      </a:rPr>
                      <m:t> </m:t>
                    </m:r>
                    <m:r>
                      <a:rPr lang="es-EC" sz="1200" i="1">
                        <a:solidFill>
                          <a:schemeClr val="tx1"/>
                        </a:solidFill>
                        <a:latin typeface="Cambria Math"/>
                      </a:rPr>
                      <m:t>𝑎</m:t>
                    </m:r>
                    <m:r>
                      <a:rPr lang="es-EC" sz="1200" i="1">
                        <a:solidFill>
                          <a:schemeClr val="tx1"/>
                        </a:solidFill>
                        <a:latin typeface="Cambria Math"/>
                      </a:rPr>
                      <m:t> </m:t>
                    </m:r>
                    <m:r>
                      <a:rPr lang="es-EC" sz="1200" i="1">
                        <a:solidFill>
                          <a:schemeClr val="tx1"/>
                        </a:solidFill>
                        <a:latin typeface="Cambria Math"/>
                      </a:rPr>
                      <m:t>𝑙𝑎</m:t>
                    </m:r>
                    <m:r>
                      <a:rPr lang="es-EC" sz="1200" i="1">
                        <a:solidFill>
                          <a:schemeClr val="tx1"/>
                        </a:solidFill>
                        <a:latin typeface="Cambria Math"/>
                      </a:rPr>
                      <m:t> </m:t>
                    </m:r>
                    <m:r>
                      <a:rPr lang="es-EC" sz="1200" i="1">
                        <a:solidFill>
                          <a:schemeClr val="tx1"/>
                        </a:solidFill>
                        <a:latin typeface="Cambria Math"/>
                      </a:rPr>
                      <m:t>𝑠𝑎𝑙𝑖𝑑𝑎</m:t>
                    </m:r>
                    <m:r>
                      <a:rPr lang="es-EC" sz="1200" i="1">
                        <a:solidFill>
                          <a:schemeClr val="tx1"/>
                        </a:solidFill>
                        <a:latin typeface="Cambria Math"/>
                      </a:rPr>
                      <m:t> </m:t>
                    </m:r>
                    <m:r>
                      <a:rPr lang="es-EC" sz="1200" i="1">
                        <a:solidFill>
                          <a:schemeClr val="tx1"/>
                        </a:solidFill>
                        <a:latin typeface="Cambria Math"/>
                      </a:rPr>
                      <m:t>𝑑𝑒𝑙</m:t>
                    </m:r>
                    <m:r>
                      <a:rPr lang="es-EC" sz="1200" i="1">
                        <a:solidFill>
                          <a:schemeClr val="tx1"/>
                        </a:solidFill>
                        <a:latin typeface="Cambria Math"/>
                      </a:rPr>
                      <m:t> </m:t>
                    </m:r>
                    <m:r>
                      <a:rPr lang="es-EC" sz="1200" i="1">
                        <a:solidFill>
                          <a:schemeClr val="tx1"/>
                        </a:solidFill>
                        <a:latin typeface="Cambria Math"/>
                      </a:rPr>
                      <m:t>𝑟𝑒𝑎𝑐𝑡𝑜𝑟</m:t>
                    </m:r>
                    <m:d>
                      <m:dPr>
                        <m:begChr m:val="["/>
                        <m:endChr m:val="]"/>
                        <m:ctrlPr>
                          <a:rPr lang="es-EC" sz="1200" i="1">
                            <a:solidFill>
                              <a:schemeClr val="tx1"/>
                            </a:solidFill>
                            <a:latin typeface="Cambria Math"/>
                          </a:rPr>
                        </m:ctrlPr>
                      </m:dPr>
                      <m:e>
                        <m:f>
                          <m:fPr>
                            <m:ctrlPr>
                              <a:rPr lang="es-EC" sz="1200" i="1">
                                <a:solidFill>
                                  <a:schemeClr val="tx1"/>
                                </a:solidFill>
                                <a:latin typeface="Cambria Math"/>
                              </a:rPr>
                            </m:ctrlPr>
                          </m:fPr>
                          <m:num>
                            <m:r>
                              <a:rPr lang="es-ES" sz="1200" i="1">
                                <a:solidFill>
                                  <a:schemeClr val="tx1"/>
                                </a:solidFill>
                                <a:latin typeface="Cambria Math"/>
                              </a:rPr>
                              <m:t>𝑚𝑜𝑙</m:t>
                            </m:r>
                          </m:num>
                          <m:den>
                            <m:r>
                              <a:rPr lang="es-EC" sz="1200" i="1">
                                <a:solidFill>
                                  <a:schemeClr val="tx1"/>
                                </a:solidFill>
                                <a:latin typeface="Cambria Math"/>
                              </a:rPr>
                              <m:t>𝑚𝑖𝑛</m:t>
                            </m:r>
                          </m:den>
                        </m:f>
                      </m:e>
                    </m:d>
                  </m:oMath>
                </a14:m>
                <a:endParaRPr lang="es-EC" sz="1200" dirty="0">
                  <a:solidFill>
                    <a:schemeClr val="tx1"/>
                  </a:solidFill>
                </a:endParaRPr>
              </a:p>
              <a:p>
                <a:pPr marL="0" indent="0">
                  <a:buNone/>
                </a:pPr>
                <a:r>
                  <a:rPr lang="es-EC" sz="1200" dirty="0">
                    <a:solidFill>
                      <a:schemeClr val="tx1"/>
                    </a:solidFill>
                  </a:rPr>
                  <a:t>Despejando la concentración y se obtiene:</a:t>
                </a:r>
              </a:p>
              <a:p>
                <a14:m>
                  <m:oMath xmlns:m="http://schemas.openxmlformats.org/officeDocument/2006/math">
                    <m:r>
                      <a:rPr lang="es-ES" sz="1200" i="1">
                        <a:solidFill>
                          <a:schemeClr val="tx1"/>
                        </a:solidFill>
                        <a:latin typeface="Cambria Math"/>
                      </a:rPr>
                      <m:t>𝐶𝐴</m:t>
                    </m:r>
                    <m:r>
                      <a:rPr lang="es-ES" sz="1200" i="1">
                        <a:solidFill>
                          <a:schemeClr val="tx1"/>
                        </a:solidFill>
                        <a:latin typeface="Cambria Math"/>
                      </a:rPr>
                      <m:t>=</m:t>
                    </m:r>
                    <m:f>
                      <m:fPr>
                        <m:ctrlPr>
                          <a:rPr lang="es-EC" sz="1200" i="1">
                            <a:solidFill>
                              <a:schemeClr val="tx1"/>
                            </a:solidFill>
                            <a:latin typeface="Cambria Math"/>
                          </a:rPr>
                        </m:ctrlPr>
                      </m:fPr>
                      <m:num>
                        <m:sSub>
                          <m:sSubPr>
                            <m:ctrlPr>
                              <a:rPr lang="es-EC" sz="1200" i="1">
                                <a:solidFill>
                                  <a:schemeClr val="tx1"/>
                                </a:solidFill>
                                <a:latin typeface="Cambria Math"/>
                              </a:rPr>
                            </m:ctrlPr>
                          </m:sSubPr>
                          <m:e>
                            <m:r>
                              <a:rPr lang="es-ES" sz="1200" i="1">
                                <a:solidFill>
                                  <a:schemeClr val="tx1"/>
                                </a:solidFill>
                                <a:latin typeface="Cambria Math"/>
                              </a:rPr>
                              <m:t>𝐹</m:t>
                            </m:r>
                          </m:e>
                          <m:sub>
                            <m:r>
                              <a:rPr lang="es-ES" sz="1200" i="1">
                                <a:solidFill>
                                  <a:schemeClr val="tx1"/>
                                </a:solidFill>
                                <a:latin typeface="Cambria Math"/>
                              </a:rPr>
                              <m:t>𝐴</m:t>
                            </m:r>
                          </m:sub>
                        </m:sSub>
                      </m:num>
                      <m:den>
                        <m:r>
                          <a:rPr lang="es-ES" sz="1200" i="1">
                            <a:solidFill>
                              <a:schemeClr val="tx1"/>
                            </a:solidFill>
                            <a:latin typeface="Cambria Math"/>
                          </a:rPr>
                          <m:t>⩒</m:t>
                        </m:r>
                      </m:den>
                    </m:f>
                  </m:oMath>
                </a14:m>
                <a:endParaRPr lang="es-EC" sz="1200" dirty="0">
                  <a:solidFill>
                    <a:schemeClr val="tx1"/>
                  </a:solidFill>
                </a:endParaRPr>
              </a:p>
              <a:p>
                <a:pPr marL="0" indent="0">
                  <a:buNone/>
                </a:pPr>
                <a:r>
                  <a:rPr lang="es-ES" sz="1200" dirty="0">
                    <a:solidFill>
                      <a:schemeClr val="tx1"/>
                    </a:solidFill>
                  </a:rPr>
                  <a:t>Se tiene la fórmula de la conversión:</a:t>
                </a:r>
                <a:endParaRPr lang="es-EC" sz="1200" dirty="0">
                  <a:solidFill>
                    <a:schemeClr val="tx1"/>
                  </a:solidFill>
                </a:endParaRPr>
              </a:p>
              <a:p>
                <a14:m>
                  <m:oMath xmlns:m="http://schemas.openxmlformats.org/officeDocument/2006/math">
                    <m:r>
                      <a:rPr lang="es-EC" sz="1200" i="1">
                        <a:solidFill>
                          <a:schemeClr val="tx1"/>
                        </a:solidFill>
                        <a:latin typeface="Cambria Math"/>
                      </a:rPr>
                      <m:t>𝑥</m:t>
                    </m:r>
                    <m:r>
                      <a:rPr lang="es-EC" sz="1200" i="1">
                        <a:solidFill>
                          <a:schemeClr val="tx1"/>
                        </a:solidFill>
                        <a:latin typeface="Cambria Math"/>
                      </a:rPr>
                      <m:t>=</m:t>
                    </m:r>
                    <m:f>
                      <m:fPr>
                        <m:ctrlPr>
                          <a:rPr lang="es-EC" sz="1200" i="1">
                            <a:solidFill>
                              <a:schemeClr val="tx1"/>
                            </a:solidFill>
                            <a:latin typeface="Cambria Math"/>
                          </a:rPr>
                        </m:ctrlPr>
                      </m:fPr>
                      <m:num>
                        <m:sSub>
                          <m:sSubPr>
                            <m:ctrlPr>
                              <a:rPr lang="es-EC" sz="1200" i="1">
                                <a:solidFill>
                                  <a:schemeClr val="tx1"/>
                                </a:solidFill>
                                <a:latin typeface="Cambria Math"/>
                              </a:rPr>
                            </m:ctrlPr>
                          </m:sSubPr>
                          <m:e>
                            <m:r>
                              <a:rPr lang="es-EC" sz="1200" i="1">
                                <a:solidFill>
                                  <a:schemeClr val="tx1"/>
                                </a:solidFill>
                                <a:latin typeface="Cambria Math"/>
                              </a:rPr>
                              <m:t>𝐹</m:t>
                            </m:r>
                          </m:e>
                          <m:sub>
                            <m:r>
                              <a:rPr lang="es-EC" sz="1200" i="1">
                                <a:solidFill>
                                  <a:schemeClr val="tx1"/>
                                </a:solidFill>
                                <a:latin typeface="Cambria Math"/>
                              </a:rPr>
                              <m:t>𝐴𝑂</m:t>
                            </m:r>
                          </m:sub>
                        </m:sSub>
                        <m:r>
                          <a:rPr lang="es-EC" sz="1200" i="1">
                            <a:solidFill>
                              <a:schemeClr val="tx1"/>
                            </a:solidFill>
                            <a:latin typeface="Cambria Math"/>
                          </a:rPr>
                          <m:t>−</m:t>
                        </m:r>
                        <m:sSub>
                          <m:sSubPr>
                            <m:ctrlPr>
                              <a:rPr lang="es-EC" sz="1200" i="1">
                                <a:solidFill>
                                  <a:schemeClr val="tx1"/>
                                </a:solidFill>
                                <a:latin typeface="Cambria Math"/>
                              </a:rPr>
                            </m:ctrlPr>
                          </m:sSubPr>
                          <m:e>
                            <m:r>
                              <a:rPr lang="es-EC" sz="1200" i="1">
                                <a:solidFill>
                                  <a:schemeClr val="tx1"/>
                                </a:solidFill>
                                <a:latin typeface="Cambria Math"/>
                              </a:rPr>
                              <m:t>𝐹</m:t>
                            </m:r>
                          </m:e>
                          <m:sub>
                            <m:r>
                              <a:rPr lang="es-EC" sz="1200" i="1">
                                <a:solidFill>
                                  <a:schemeClr val="tx1"/>
                                </a:solidFill>
                                <a:latin typeface="Cambria Math"/>
                              </a:rPr>
                              <m:t>𝐴</m:t>
                            </m:r>
                          </m:sub>
                        </m:sSub>
                      </m:num>
                      <m:den>
                        <m:sSub>
                          <m:sSubPr>
                            <m:ctrlPr>
                              <a:rPr lang="es-EC" sz="1200" i="1">
                                <a:solidFill>
                                  <a:schemeClr val="tx1"/>
                                </a:solidFill>
                                <a:latin typeface="Cambria Math"/>
                              </a:rPr>
                            </m:ctrlPr>
                          </m:sSubPr>
                          <m:e>
                            <m:r>
                              <a:rPr lang="es-EC" sz="1200" i="1">
                                <a:solidFill>
                                  <a:schemeClr val="tx1"/>
                                </a:solidFill>
                                <a:latin typeface="Cambria Math"/>
                              </a:rPr>
                              <m:t>𝐹</m:t>
                            </m:r>
                          </m:e>
                          <m:sub>
                            <m:r>
                              <a:rPr lang="es-EC" sz="1200" i="1">
                                <a:solidFill>
                                  <a:schemeClr val="tx1"/>
                                </a:solidFill>
                                <a:latin typeface="Cambria Math"/>
                              </a:rPr>
                              <m:t>𝐴𝑂</m:t>
                            </m:r>
                          </m:sub>
                        </m:sSub>
                      </m:den>
                    </m:f>
                  </m:oMath>
                </a14:m>
                <a:endParaRPr lang="es-EC" sz="1200" dirty="0">
                  <a:solidFill>
                    <a:schemeClr val="tx1"/>
                  </a:solidFill>
                </a:endParaRP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836712"/>
                <a:ext cx="4536504" cy="4525963"/>
              </a:xfrm>
              <a:blipFill rotWithShape="1">
                <a:blip r:embed="rId2"/>
                <a:stretch>
                  <a:fillRect l="-134" t="-13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CuadroTexto"/>
              <p:cNvSpPr txBox="1"/>
              <p:nvPr/>
            </p:nvSpPr>
            <p:spPr>
              <a:xfrm>
                <a:off x="5148064" y="836712"/>
                <a:ext cx="3384376" cy="3711209"/>
              </a:xfrm>
              <a:prstGeom prst="rect">
                <a:avLst/>
              </a:prstGeom>
              <a:noFill/>
            </p:spPr>
            <p:txBody>
              <a:bodyPr wrap="square" rtlCol="0">
                <a:spAutoFit/>
              </a:bodyPr>
              <a:lstStyle/>
              <a:p>
                <a:pPr marL="0" indent="0">
                  <a:buNone/>
                </a:pPr>
                <a:r>
                  <a:rPr lang="es-EC" sz="1400" dirty="0"/>
                  <a:t>Dónde:</a:t>
                </a:r>
              </a:p>
              <a:p>
                <a:pPr/>
                <a14:m>
                  <m:oMathPara xmlns:m="http://schemas.openxmlformats.org/officeDocument/2006/math">
                    <m:oMathParaPr>
                      <m:jc m:val="centerGroup"/>
                    </m:oMathParaPr>
                    <m:oMath xmlns:m="http://schemas.openxmlformats.org/officeDocument/2006/math">
                      <m:r>
                        <a:rPr lang="es-ES" sz="1400" i="1">
                          <a:latin typeface="Cambria Math"/>
                        </a:rPr>
                        <m:t>𝑥</m:t>
                      </m:r>
                      <m:r>
                        <a:rPr lang="es-EC" sz="1400" i="1">
                          <a:latin typeface="Cambria Math"/>
                        </a:rPr>
                        <m:t>=</m:t>
                      </m:r>
                      <m:r>
                        <a:rPr lang="es-EC" sz="1400" i="1">
                          <a:latin typeface="Cambria Math"/>
                        </a:rPr>
                        <m:t>𝑃𝑜𝑟𝑐𝑒𝑛𝑡𝑎𝑗𝑒</m:t>
                      </m:r>
                      <m:r>
                        <a:rPr lang="es-EC" sz="1400" i="1">
                          <a:latin typeface="Cambria Math"/>
                        </a:rPr>
                        <m:t> </m:t>
                      </m:r>
                      <m:r>
                        <a:rPr lang="es-EC" sz="1400" i="1">
                          <a:latin typeface="Cambria Math"/>
                        </a:rPr>
                        <m:t>𝑑𝑒</m:t>
                      </m:r>
                      <m:r>
                        <a:rPr lang="es-EC" sz="1400" i="1">
                          <a:latin typeface="Cambria Math"/>
                        </a:rPr>
                        <m:t> </m:t>
                      </m:r>
                      <m:r>
                        <a:rPr lang="es-EC" sz="1400" i="1">
                          <a:latin typeface="Cambria Math"/>
                        </a:rPr>
                        <m:t>𝑐𝑜𝑛𝑣𝑒𝑟𝑠𝑖</m:t>
                      </m:r>
                      <m:r>
                        <a:rPr lang="es-EC" sz="1400" i="1">
                          <a:latin typeface="Cambria Math"/>
                        </a:rPr>
                        <m:t>ó</m:t>
                      </m:r>
                      <m:r>
                        <a:rPr lang="es-EC" sz="1400" i="1">
                          <a:latin typeface="Cambria Math"/>
                        </a:rPr>
                        <m:t>𝑛</m:t>
                      </m:r>
                      <m:r>
                        <a:rPr lang="es-EC" sz="1400" i="1">
                          <a:latin typeface="Cambria Math"/>
                        </a:rPr>
                        <m:t> </m:t>
                      </m:r>
                      <m:d>
                        <m:dPr>
                          <m:begChr m:val="["/>
                          <m:endChr m:val="]"/>
                          <m:ctrlPr>
                            <a:rPr lang="es-EC" sz="1400" i="1">
                              <a:latin typeface="Cambria Math"/>
                            </a:rPr>
                          </m:ctrlPr>
                        </m:dPr>
                        <m:e>
                          <m:r>
                            <a:rPr lang="es-ES" sz="1400" i="1">
                              <a:latin typeface="Cambria Math"/>
                            </a:rPr>
                            <m:t>%</m:t>
                          </m:r>
                        </m:e>
                      </m:d>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100" i="1">
                              <a:latin typeface="Cambria Math"/>
                            </a:rPr>
                          </m:ctrlPr>
                        </m:sSubPr>
                        <m:e>
                          <m:r>
                            <a:rPr lang="es-EC" sz="1100" i="1">
                              <a:latin typeface="Cambria Math"/>
                            </a:rPr>
                            <m:t>𝐹</m:t>
                          </m:r>
                        </m:e>
                        <m:sub>
                          <m:r>
                            <a:rPr lang="es-EC" sz="1100" i="1">
                              <a:latin typeface="Cambria Math"/>
                            </a:rPr>
                            <m:t>𝐴𝑂</m:t>
                          </m:r>
                        </m:sub>
                      </m:sSub>
                      <m:r>
                        <a:rPr lang="es-EC" sz="1100" i="1">
                          <a:latin typeface="Cambria Math"/>
                        </a:rPr>
                        <m:t>=</m:t>
                      </m:r>
                      <m:r>
                        <a:rPr lang="es-EC" sz="1100" i="1">
                          <a:latin typeface="Cambria Math"/>
                        </a:rPr>
                        <m:t>𝐹𝑙𝑢𝑗𝑜</m:t>
                      </m:r>
                      <m:r>
                        <a:rPr lang="es-EC" sz="1100" i="1">
                          <a:latin typeface="Cambria Math"/>
                        </a:rPr>
                        <m:t> </m:t>
                      </m:r>
                      <m:r>
                        <a:rPr lang="es-EC" sz="1100" i="1">
                          <a:latin typeface="Cambria Math"/>
                        </a:rPr>
                        <m:t>𝑚𝑜𝑙𝑎𝑟</m:t>
                      </m:r>
                      <m:r>
                        <a:rPr lang="es-EC" sz="1100" i="1">
                          <a:latin typeface="Cambria Math"/>
                        </a:rPr>
                        <m:t> </m:t>
                      </m:r>
                      <m:r>
                        <a:rPr lang="es-EC" sz="1100" i="1">
                          <a:latin typeface="Cambria Math"/>
                        </a:rPr>
                        <m:t>𝑎</m:t>
                      </m:r>
                      <m:r>
                        <a:rPr lang="es-EC" sz="1100" i="1">
                          <a:latin typeface="Cambria Math"/>
                        </a:rPr>
                        <m:t> </m:t>
                      </m:r>
                      <m:r>
                        <a:rPr lang="es-EC" sz="1100" i="1">
                          <a:latin typeface="Cambria Math"/>
                        </a:rPr>
                        <m:t>𝑙𝑎</m:t>
                      </m:r>
                      <m:r>
                        <a:rPr lang="es-EC" sz="1100" i="1">
                          <a:latin typeface="Cambria Math"/>
                        </a:rPr>
                        <m:t> </m:t>
                      </m:r>
                      <m:r>
                        <a:rPr lang="es-EC" sz="1100" i="1">
                          <a:latin typeface="Cambria Math"/>
                        </a:rPr>
                        <m:t>𝑒𝑛𝑡𝑟𝑎𝑑𝑎</m:t>
                      </m:r>
                      <m:r>
                        <a:rPr lang="es-EC" sz="1100" i="1">
                          <a:latin typeface="Cambria Math"/>
                        </a:rPr>
                        <m:t> </m:t>
                      </m:r>
                      <m:r>
                        <a:rPr lang="es-EC" sz="1100" i="1">
                          <a:latin typeface="Cambria Math"/>
                        </a:rPr>
                        <m:t>𝑑𝑒𝑙</m:t>
                      </m:r>
                      <m:r>
                        <a:rPr lang="es-EC" sz="1100" i="1">
                          <a:latin typeface="Cambria Math"/>
                        </a:rPr>
                        <m:t> </m:t>
                      </m:r>
                      <m:r>
                        <a:rPr lang="es-EC" sz="1100" i="1">
                          <a:latin typeface="Cambria Math"/>
                        </a:rPr>
                        <m:t>𝑟𝑒𝑎𝑐𝑡𝑜𝑟</m:t>
                      </m:r>
                      <m:d>
                        <m:dPr>
                          <m:begChr m:val="["/>
                          <m:endChr m:val="]"/>
                          <m:ctrlPr>
                            <a:rPr lang="es-EC" sz="1100" i="1">
                              <a:latin typeface="Cambria Math"/>
                            </a:rPr>
                          </m:ctrlPr>
                        </m:dPr>
                        <m:e>
                          <m:f>
                            <m:fPr>
                              <m:ctrlPr>
                                <a:rPr lang="es-EC" sz="1100" i="1">
                                  <a:latin typeface="Cambria Math"/>
                                </a:rPr>
                              </m:ctrlPr>
                            </m:fPr>
                            <m:num>
                              <m:r>
                                <a:rPr lang="es-ES" sz="1100" i="1">
                                  <a:latin typeface="Cambria Math"/>
                                </a:rPr>
                                <m:t>𝑚𝑜𝑙</m:t>
                              </m:r>
                            </m:num>
                            <m:den>
                              <m:r>
                                <a:rPr lang="es-EC" sz="1100" i="1">
                                  <a:latin typeface="Cambria Math"/>
                                </a:rPr>
                                <m:t>𝑚𝑖𝑛</m:t>
                              </m:r>
                            </m:den>
                          </m:f>
                        </m:e>
                      </m:d>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200" i="1">
                              <a:latin typeface="Cambria Math"/>
                            </a:rPr>
                          </m:ctrlPr>
                        </m:sSubPr>
                        <m:e>
                          <m:r>
                            <a:rPr lang="es-EC" sz="1200" i="1">
                              <a:latin typeface="Cambria Math"/>
                            </a:rPr>
                            <m:t>𝐹</m:t>
                          </m:r>
                        </m:e>
                        <m:sub>
                          <m:r>
                            <a:rPr lang="es-EC" sz="1200" i="1">
                              <a:latin typeface="Cambria Math"/>
                            </a:rPr>
                            <m:t>𝐴</m:t>
                          </m:r>
                        </m:sub>
                      </m:sSub>
                      <m:r>
                        <a:rPr lang="es-EC" sz="1200" i="1">
                          <a:latin typeface="Cambria Math"/>
                        </a:rPr>
                        <m:t>=</m:t>
                      </m:r>
                      <m:r>
                        <a:rPr lang="es-EC" sz="1200" i="1">
                          <a:latin typeface="Cambria Math"/>
                        </a:rPr>
                        <m:t>𝐹𝑙𝑢𝑗𝑜</m:t>
                      </m:r>
                      <m:r>
                        <a:rPr lang="es-EC" sz="1200" i="1">
                          <a:latin typeface="Cambria Math"/>
                        </a:rPr>
                        <m:t> </m:t>
                      </m:r>
                      <m:r>
                        <a:rPr lang="es-EC" sz="1200" i="1">
                          <a:latin typeface="Cambria Math"/>
                        </a:rPr>
                        <m:t>𝑚𝑜𝑙𝑎𝑟</m:t>
                      </m:r>
                      <m:r>
                        <a:rPr lang="es-EC" sz="1200" i="1">
                          <a:latin typeface="Cambria Math"/>
                        </a:rPr>
                        <m:t> </m:t>
                      </m:r>
                      <m:r>
                        <a:rPr lang="es-EC" sz="1200" i="1">
                          <a:latin typeface="Cambria Math"/>
                        </a:rPr>
                        <m:t>𝑎</m:t>
                      </m:r>
                      <m:r>
                        <a:rPr lang="es-EC" sz="1200" i="1">
                          <a:latin typeface="Cambria Math"/>
                        </a:rPr>
                        <m:t> </m:t>
                      </m:r>
                      <m:r>
                        <a:rPr lang="es-EC" sz="1200" i="1">
                          <a:latin typeface="Cambria Math"/>
                        </a:rPr>
                        <m:t>𝑙𝑎</m:t>
                      </m:r>
                      <m:r>
                        <a:rPr lang="es-EC" sz="1200" i="1">
                          <a:latin typeface="Cambria Math"/>
                        </a:rPr>
                        <m:t> </m:t>
                      </m:r>
                      <m:r>
                        <a:rPr lang="es-EC" sz="1200" i="1">
                          <a:latin typeface="Cambria Math"/>
                        </a:rPr>
                        <m:t>𝑠𝑎𝑙𝑖𝑑𝑎</m:t>
                      </m:r>
                      <m:r>
                        <a:rPr lang="es-EC" sz="1200" i="1">
                          <a:latin typeface="Cambria Math"/>
                        </a:rPr>
                        <m:t> </m:t>
                      </m:r>
                      <m:r>
                        <a:rPr lang="es-EC" sz="1200" i="1">
                          <a:latin typeface="Cambria Math"/>
                        </a:rPr>
                        <m:t>𝑑𝑒𝑙</m:t>
                      </m:r>
                      <m:r>
                        <a:rPr lang="es-EC" sz="1200" i="1">
                          <a:latin typeface="Cambria Math"/>
                        </a:rPr>
                        <m:t> </m:t>
                      </m:r>
                      <m:r>
                        <a:rPr lang="es-EC" sz="1200" i="1">
                          <a:latin typeface="Cambria Math"/>
                        </a:rPr>
                        <m:t>𝑟𝑒𝑎𝑐𝑡𝑜𝑟</m:t>
                      </m:r>
                      <m:d>
                        <m:dPr>
                          <m:begChr m:val="["/>
                          <m:endChr m:val="]"/>
                          <m:ctrlPr>
                            <a:rPr lang="es-EC" sz="1200" i="1">
                              <a:latin typeface="Cambria Math"/>
                            </a:rPr>
                          </m:ctrlPr>
                        </m:dPr>
                        <m:e>
                          <m:f>
                            <m:fPr>
                              <m:ctrlPr>
                                <a:rPr lang="es-EC" sz="1200" i="1">
                                  <a:latin typeface="Cambria Math"/>
                                </a:rPr>
                              </m:ctrlPr>
                            </m:fPr>
                            <m:num>
                              <m:r>
                                <a:rPr lang="es-ES" sz="1200" i="1">
                                  <a:latin typeface="Cambria Math"/>
                                </a:rPr>
                                <m:t>𝑚𝑜𝑙</m:t>
                              </m:r>
                            </m:num>
                            <m:den>
                              <m:r>
                                <a:rPr lang="es-EC" sz="1200" i="1">
                                  <a:latin typeface="Cambria Math"/>
                                </a:rPr>
                                <m:t>𝑚𝑖𝑛</m:t>
                              </m:r>
                            </m:den>
                          </m:f>
                        </m:e>
                      </m:d>
                    </m:oMath>
                  </m:oMathPara>
                </a14:m>
                <a:endParaRPr lang="es-EC" sz="1400" dirty="0"/>
              </a:p>
              <a:p>
                <a:pPr marL="0" indent="0">
                  <a:buNone/>
                </a:pPr>
                <a:r>
                  <a:rPr lang="es-EC" sz="1400" dirty="0"/>
                  <a:t>Resolviendo la ecuación se obtiene:</a:t>
                </a:r>
              </a:p>
              <a:p>
                <a:pPr/>
                <a14:m>
                  <m:oMathPara xmlns:m="http://schemas.openxmlformats.org/officeDocument/2006/math">
                    <m:oMathParaPr>
                      <m:jc m:val="centerGroup"/>
                    </m:oMathParaPr>
                    <m:oMath xmlns:m="http://schemas.openxmlformats.org/officeDocument/2006/math">
                      <m:sSub>
                        <m:sSubPr>
                          <m:ctrlPr>
                            <a:rPr lang="es-EC" sz="1400" i="1">
                              <a:latin typeface="Cambria Math"/>
                            </a:rPr>
                          </m:ctrlPr>
                        </m:sSubPr>
                        <m:e>
                          <m:r>
                            <a:rPr lang="es-EC" sz="1400" i="1">
                              <a:latin typeface="Cambria Math"/>
                            </a:rPr>
                            <m:t>𝐹</m:t>
                          </m:r>
                        </m:e>
                        <m:sub>
                          <m:r>
                            <a:rPr lang="es-EC" sz="1400" i="1">
                              <a:latin typeface="Cambria Math"/>
                            </a:rPr>
                            <m:t>𝐴</m:t>
                          </m:r>
                        </m:sub>
                      </m:sSub>
                      <m:r>
                        <a:rPr lang="es-EC" sz="1400" i="1">
                          <a:latin typeface="Cambria Math"/>
                        </a:rPr>
                        <m:t>=</m:t>
                      </m:r>
                      <m:sSub>
                        <m:sSubPr>
                          <m:ctrlPr>
                            <a:rPr lang="es-EC" sz="1400" i="1">
                              <a:latin typeface="Cambria Math"/>
                            </a:rPr>
                          </m:ctrlPr>
                        </m:sSubPr>
                        <m:e>
                          <m:r>
                            <a:rPr lang="es-EC" sz="1400" i="1">
                              <a:latin typeface="Cambria Math"/>
                            </a:rPr>
                            <m:t>𝐹</m:t>
                          </m:r>
                        </m:e>
                        <m:sub>
                          <m:r>
                            <a:rPr lang="es-EC" sz="1400" i="1">
                              <a:latin typeface="Cambria Math"/>
                            </a:rPr>
                            <m:t>𝐴𝑂</m:t>
                          </m:r>
                        </m:sub>
                      </m:sSub>
                      <m:r>
                        <a:rPr lang="es-EC" sz="1400" i="1">
                          <a:latin typeface="Cambria Math"/>
                        </a:rPr>
                        <m:t>−</m:t>
                      </m:r>
                      <m:r>
                        <a:rPr lang="es-EC" sz="1400" i="1">
                          <a:latin typeface="Cambria Math"/>
                        </a:rPr>
                        <m:t>𝑥</m:t>
                      </m:r>
                      <m:r>
                        <a:rPr lang="es-EC" sz="1400" i="1">
                          <a:latin typeface="Cambria Math"/>
                        </a:rPr>
                        <m:t>∗</m:t>
                      </m:r>
                      <m:sSub>
                        <m:sSubPr>
                          <m:ctrlPr>
                            <a:rPr lang="es-EC" sz="1400" i="1">
                              <a:latin typeface="Cambria Math"/>
                            </a:rPr>
                          </m:ctrlPr>
                        </m:sSubPr>
                        <m:e>
                          <m:r>
                            <a:rPr lang="es-EC" sz="1400" i="1">
                              <a:latin typeface="Cambria Math"/>
                            </a:rPr>
                            <m:t>𝐹</m:t>
                          </m:r>
                        </m:e>
                        <m:sub>
                          <m:r>
                            <a:rPr lang="es-EC" sz="1400" i="1">
                              <a:latin typeface="Cambria Math"/>
                            </a:rPr>
                            <m:t>𝐴𝑂</m:t>
                          </m:r>
                        </m:sub>
                      </m:sSub>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a:rPr>
                          </m:ctrlPr>
                        </m:sSubPr>
                        <m:e>
                          <m:r>
                            <a:rPr lang="es-EC" sz="1400" i="1">
                              <a:latin typeface="Cambria Math"/>
                            </a:rPr>
                            <m:t>𝐹</m:t>
                          </m:r>
                        </m:e>
                        <m:sub>
                          <m:r>
                            <a:rPr lang="es-EC" sz="1400" i="1">
                              <a:latin typeface="Cambria Math"/>
                            </a:rPr>
                            <m:t>𝐴</m:t>
                          </m:r>
                        </m:sub>
                      </m:sSub>
                      <m:r>
                        <a:rPr lang="es-EC" sz="1400" i="1">
                          <a:latin typeface="Cambria Math"/>
                        </a:rPr>
                        <m:t>=0,2∗</m:t>
                      </m:r>
                      <m:sSub>
                        <m:sSubPr>
                          <m:ctrlPr>
                            <a:rPr lang="es-EC" sz="1400" i="1">
                              <a:latin typeface="Cambria Math"/>
                            </a:rPr>
                          </m:ctrlPr>
                        </m:sSubPr>
                        <m:e>
                          <m:r>
                            <a:rPr lang="es-EC" sz="1400" i="1">
                              <a:latin typeface="Cambria Math"/>
                            </a:rPr>
                            <m:t>𝐹</m:t>
                          </m:r>
                        </m:e>
                        <m:sub>
                          <m:r>
                            <a:rPr lang="es-EC" sz="1400" i="1">
                              <a:latin typeface="Cambria Math"/>
                            </a:rPr>
                            <m:t>𝐴𝑂</m:t>
                          </m:r>
                        </m:sub>
                      </m:sSub>
                    </m:oMath>
                  </m:oMathPara>
                </a14:m>
                <a:endParaRPr lang="es-EC" sz="1400" dirty="0"/>
              </a:p>
              <a:p>
                <a:pPr marL="0" indent="0">
                  <a:buNone/>
                </a:pPr>
                <a:r>
                  <a:rPr lang="es-EC" sz="1400" dirty="0"/>
                  <a:t>Y el volumen del reactor es:</a:t>
                </a:r>
              </a:p>
              <a:p>
                <a:pPr/>
                <a14:m>
                  <m:oMathPara xmlns:m="http://schemas.openxmlformats.org/officeDocument/2006/math">
                    <m:oMathParaPr>
                      <m:jc m:val="centerGroup"/>
                    </m:oMathParaPr>
                    <m:oMath xmlns:m="http://schemas.openxmlformats.org/officeDocument/2006/math">
                      <m:r>
                        <a:rPr lang="es-EC" sz="1400" i="1">
                          <a:latin typeface="Cambria Math"/>
                        </a:rPr>
                        <m:t>𝑉</m:t>
                      </m:r>
                      <m:r>
                        <a:rPr lang="es-EC" sz="1400" i="1">
                          <a:latin typeface="Cambria Math"/>
                        </a:rPr>
                        <m:t>=</m:t>
                      </m:r>
                      <m:f>
                        <m:fPr>
                          <m:ctrlPr>
                            <a:rPr lang="es-EC" sz="1400" i="1">
                              <a:latin typeface="Cambria Math"/>
                            </a:rPr>
                          </m:ctrlPr>
                        </m:fPr>
                        <m:num>
                          <m:sSub>
                            <m:sSubPr>
                              <m:ctrlPr>
                                <a:rPr lang="es-EC" sz="1400" i="1">
                                  <a:latin typeface="Cambria Math"/>
                                </a:rPr>
                              </m:ctrlPr>
                            </m:sSubPr>
                            <m:e>
                              <m:r>
                                <a:rPr lang="es-ES" sz="1400" i="1">
                                  <a:latin typeface="Cambria Math"/>
                                </a:rPr>
                                <m:t>𝐹</m:t>
                              </m:r>
                            </m:e>
                            <m:sub>
                              <m:r>
                                <a:rPr lang="es-ES" sz="1400" i="1">
                                  <a:latin typeface="Cambria Math"/>
                                </a:rPr>
                                <m:t>𝐴𝑂</m:t>
                              </m:r>
                            </m:sub>
                          </m:sSub>
                          <m:r>
                            <a:rPr lang="es-ES" sz="1400" i="1">
                              <a:latin typeface="Cambria Math"/>
                            </a:rPr>
                            <m:t>−</m:t>
                          </m:r>
                          <m:r>
                            <a:rPr lang="es-EC" sz="1400" i="1">
                              <a:latin typeface="Cambria Math"/>
                            </a:rPr>
                            <m:t>0,2∗</m:t>
                          </m:r>
                          <m:sSub>
                            <m:sSubPr>
                              <m:ctrlPr>
                                <a:rPr lang="es-EC" sz="1400" i="1">
                                  <a:latin typeface="Cambria Math"/>
                                </a:rPr>
                              </m:ctrlPr>
                            </m:sSubPr>
                            <m:e>
                              <m:r>
                                <a:rPr lang="es-EC" sz="1400" i="1">
                                  <a:latin typeface="Cambria Math"/>
                                </a:rPr>
                                <m:t>𝐹</m:t>
                              </m:r>
                            </m:e>
                            <m:sub>
                              <m:r>
                                <a:rPr lang="es-EC" sz="1400" i="1">
                                  <a:latin typeface="Cambria Math"/>
                                </a:rPr>
                                <m:t>𝐴𝑂</m:t>
                              </m:r>
                            </m:sub>
                          </m:sSub>
                        </m:num>
                        <m:den>
                          <m:r>
                            <a:rPr lang="es-ES" sz="1400" i="1">
                              <a:latin typeface="Cambria Math"/>
                            </a:rPr>
                            <m:t>−</m:t>
                          </m:r>
                          <m:d>
                            <m:dPr>
                              <m:ctrlPr>
                                <a:rPr lang="es-EC" sz="1400" i="1">
                                  <a:latin typeface="Cambria Math"/>
                                </a:rPr>
                              </m:ctrlPr>
                            </m:dPr>
                            <m:e>
                              <m:r>
                                <a:rPr lang="es-ES" sz="1400" i="1">
                                  <a:latin typeface="Cambria Math"/>
                                </a:rPr>
                                <m:t>𝑘</m:t>
                              </m:r>
                              <m:r>
                                <a:rPr lang="es-ES" sz="1400" i="1">
                                  <a:latin typeface="Cambria Math"/>
                                </a:rPr>
                                <m:t>∗</m:t>
                              </m:r>
                              <m:f>
                                <m:fPr>
                                  <m:ctrlPr>
                                    <a:rPr lang="es-EC" sz="1400" i="1">
                                      <a:latin typeface="Cambria Math"/>
                                    </a:rPr>
                                  </m:ctrlPr>
                                </m:fPr>
                                <m:num>
                                  <m:r>
                                    <a:rPr lang="es-EC" sz="1400" i="1">
                                      <a:latin typeface="Cambria Math"/>
                                    </a:rPr>
                                    <m:t>0,2∗</m:t>
                                  </m:r>
                                  <m:sSub>
                                    <m:sSubPr>
                                      <m:ctrlPr>
                                        <a:rPr lang="es-EC" sz="1400" i="1">
                                          <a:latin typeface="Cambria Math"/>
                                        </a:rPr>
                                      </m:ctrlPr>
                                    </m:sSubPr>
                                    <m:e>
                                      <m:r>
                                        <a:rPr lang="es-EC" sz="1400" i="1">
                                          <a:latin typeface="Cambria Math"/>
                                        </a:rPr>
                                        <m:t>𝐹</m:t>
                                      </m:r>
                                    </m:e>
                                    <m:sub>
                                      <m:r>
                                        <a:rPr lang="es-EC" sz="1400" i="1">
                                          <a:latin typeface="Cambria Math"/>
                                        </a:rPr>
                                        <m:t>𝐴𝑂</m:t>
                                      </m:r>
                                    </m:sub>
                                  </m:sSub>
                                </m:num>
                                <m:den>
                                  <m:r>
                                    <a:rPr lang="es-EC" sz="1400" i="1">
                                      <a:latin typeface="Cambria Math"/>
                                    </a:rPr>
                                    <m:t>⩒</m:t>
                                  </m:r>
                                </m:den>
                              </m:f>
                            </m:e>
                          </m:d>
                        </m:den>
                      </m:f>
                    </m:oMath>
                  </m:oMathPara>
                </a14:m>
                <a:endParaRPr lang="es-EC" sz="1400" dirty="0"/>
              </a:p>
              <a:p>
                <a:pPr marL="0" indent="0">
                  <a:buNone/>
                </a:pPr>
                <a:r>
                  <a:rPr lang="es-ES" sz="1400" dirty="0"/>
                  <a:t>Donde se tiene como resultado 1200000 cm</a:t>
                </a:r>
                <a:r>
                  <a:rPr lang="es-ES" sz="1400" baseline="30000" dirty="0"/>
                  <a:t>3 </a:t>
                </a:r>
                <a:r>
                  <a:rPr lang="es-ES" sz="1400" dirty="0"/>
                  <a:t>que transformados a m</a:t>
                </a:r>
                <a:r>
                  <a:rPr lang="es-ES" sz="1400" baseline="30000" dirty="0"/>
                  <a:t>3</a:t>
                </a:r>
                <a:endParaRPr lang="es-EC" sz="1400" dirty="0"/>
              </a:p>
              <a:p>
                <a:pPr marL="0" indent="0">
                  <a:buNone/>
                </a:pPr>
                <a14:m>
                  <m:oMath xmlns:m="http://schemas.openxmlformats.org/officeDocument/2006/math">
                    <m:r>
                      <a:rPr lang="es-EC" sz="1400" i="1">
                        <a:latin typeface="Cambria Math"/>
                      </a:rPr>
                      <m:t>𝑉</m:t>
                    </m:r>
                    <m:r>
                      <a:rPr lang="es-EC" sz="1400" i="1">
                        <a:latin typeface="Cambria Math"/>
                      </a:rPr>
                      <m:t>= </m:t>
                    </m:r>
                  </m:oMath>
                </a14:m>
                <a:r>
                  <a:rPr lang="es-EC" sz="1400" dirty="0"/>
                  <a:t> </a:t>
                </a:r>
                <a14:m>
                  <m:oMath xmlns:m="http://schemas.openxmlformats.org/officeDocument/2006/math">
                    <m:sSup>
                      <m:sSupPr>
                        <m:ctrlPr>
                          <a:rPr lang="es-EC" sz="1400" i="1">
                            <a:latin typeface="Cambria Math"/>
                          </a:rPr>
                        </m:ctrlPr>
                      </m:sSupPr>
                      <m:e>
                        <m:r>
                          <a:rPr lang="es-EC" sz="1400" i="1">
                            <a:latin typeface="Cambria Math"/>
                          </a:rPr>
                          <m:t>1,2 </m:t>
                        </m:r>
                        <m:r>
                          <a:rPr lang="es-EC" sz="1400" i="1">
                            <a:latin typeface="Cambria Math"/>
                          </a:rPr>
                          <m:t>𝑚</m:t>
                        </m:r>
                      </m:e>
                      <m:sup>
                        <m:r>
                          <a:rPr lang="es-EC" sz="1400" i="1">
                            <a:latin typeface="Cambria Math"/>
                          </a:rPr>
                          <m:t>3</m:t>
                        </m:r>
                      </m:sup>
                    </m:sSup>
                  </m:oMath>
                </a14:m>
                <a:endParaRPr lang="es-EC" dirty="0"/>
              </a:p>
              <a:p>
                <a:endParaRPr lang="es-EC" dirty="0"/>
              </a:p>
            </p:txBody>
          </p:sp>
        </mc:Choice>
        <mc:Fallback xmlns="">
          <p:sp>
            <p:nvSpPr>
              <p:cNvPr id="6" name="5 CuadroTexto"/>
              <p:cNvSpPr txBox="1">
                <a:spLocks noRot="1" noChangeAspect="1" noMove="1" noResize="1" noEditPoints="1" noAdjustHandles="1" noChangeArrowheads="1" noChangeShapeType="1" noTextEdit="1"/>
              </p:cNvSpPr>
              <p:nvPr/>
            </p:nvSpPr>
            <p:spPr>
              <a:xfrm>
                <a:off x="5148064" y="836712"/>
                <a:ext cx="3384376" cy="3711209"/>
              </a:xfrm>
              <a:prstGeom prst="rect">
                <a:avLst/>
              </a:prstGeom>
              <a:blipFill rotWithShape="1">
                <a:blip r:embed="rId3"/>
                <a:stretch>
                  <a:fillRect l="-360" t="-164" r="-1799"/>
                </a:stretch>
              </a:blipFill>
            </p:spPr>
            <p:txBody>
              <a:bodyPr/>
              <a:lstStyle/>
              <a:p>
                <a:r>
                  <a:rPr lang="es-EC">
                    <a:noFill/>
                  </a:rPr>
                  <a:t> </a:t>
                </a:r>
              </a:p>
            </p:txBody>
          </p:sp>
        </mc:Fallback>
      </mc:AlternateContent>
      <p:cxnSp>
        <p:nvCxnSpPr>
          <p:cNvPr id="8" name="7 Conector recto"/>
          <p:cNvCxnSpPr/>
          <p:nvPr/>
        </p:nvCxnSpPr>
        <p:spPr>
          <a:xfrm>
            <a:off x="4572000" y="1052736"/>
            <a:ext cx="0" cy="4536504"/>
          </a:xfrm>
          <a:prstGeom prst="line">
            <a:avLst/>
          </a:prstGeom>
        </p:spPr>
        <p:style>
          <a:lnRef idx="1">
            <a:schemeClr val="dk1"/>
          </a:lnRef>
          <a:fillRef idx="0">
            <a:schemeClr val="dk1"/>
          </a:fillRef>
          <a:effectRef idx="0">
            <a:schemeClr val="dk1"/>
          </a:effectRef>
          <a:fontRef idx="minor">
            <a:schemeClr val="tx1"/>
          </a:fontRef>
        </p:style>
      </p:cxnSp>
      <p:cxnSp>
        <p:nvCxnSpPr>
          <p:cNvPr id="9" name="8 Conector recto"/>
          <p:cNvCxnSpPr/>
          <p:nvPr/>
        </p:nvCxnSpPr>
        <p:spPr>
          <a:xfrm>
            <a:off x="4644008" y="1052736"/>
            <a:ext cx="0" cy="4536504"/>
          </a:xfrm>
          <a:prstGeom prst="line">
            <a:avLst/>
          </a:prstGeom>
        </p:spPr>
        <p:style>
          <a:lnRef idx="1">
            <a:schemeClr val="dk1"/>
          </a:lnRef>
          <a:fillRef idx="0">
            <a:schemeClr val="dk1"/>
          </a:fillRef>
          <a:effectRef idx="0">
            <a:schemeClr val="dk1"/>
          </a:effectRef>
          <a:fontRef idx="minor">
            <a:schemeClr val="tx1"/>
          </a:fontRef>
        </p:style>
      </p:cxn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103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pPr lvl="1"/>
            <a:r>
              <a:rPr lang="es-EC" sz="2400" dirty="0">
                <a:effectLst/>
              </a:rPr>
              <a:t>DISEÑO MECÁNICO DEL GASIFICADOR UP-DRAFT</a:t>
            </a:r>
            <a:r>
              <a:rPr lang="es-EC" sz="2800" dirty="0">
                <a:effectLst/>
              </a:rPr>
              <a:t/>
            </a:r>
            <a:br>
              <a:rPr lang="es-EC" sz="2800" dirty="0">
                <a:effectLst/>
              </a:rPr>
            </a:b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95536" y="980728"/>
                <a:ext cx="8229600" cy="4525963"/>
              </a:xfrm>
            </p:spPr>
            <p:txBody>
              <a:bodyPr/>
              <a:lstStyle/>
              <a:p>
                <a:r>
                  <a:rPr lang="es-ES" sz="2000" dirty="0" smtClean="0">
                    <a:solidFill>
                      <a:schemeClr val="tx1"/>
                    </a:solidFill>
                  </a:rPr>
                  <a:t>Para calcular el espesor del recipiente del </a:t>
                </a:r>
                <a:r>
                  <a:rPr lang="es-ES" sz="2000" dirty="0" err="1">
                    <a:solidFill>
                      <a:schemeClr val="tx1"/>
                    </a:solidFill>
                  </a:rPr>
                  <a:t>gasificador</a:t>
                </a:r>
                <a:r>
                  <a:rPr lang="es-ES" sz="2000" dirty="0">
                    <a:solidFill>
                      <a:schemeClr val="tx1"/>
                    </a:solidFill>
                  </a:rPr>
                  <a:t> se aplicó la norma  ASME Sec. VIII </a:t>
                </a:r>
                <a:r>
                  <a:rPr lang="es-ES" sz="2000" dirty="0" err="1">
                    <a:solidFill>
                      <a:schemeClr val="tx1"/>
                    </a:solidFill>
                  </a:rPr>
                  <a:t>Div</a:t>
                </a:r>
                <a:r>
                  <a:rPr lang="es-ES" sz="2000" dirty="0">
                    <a:solidFill>
                      <a:schemeClr val="tx1"/>
                    </a:solidFill>
                  </a:rPr>
                  <a:t>. 1 – </a:t>
                </a:r>
                <a:r>
                  <a:rPr lang="es-ES" sz="2000" i="1" dirty="0" err="1">
                    <a:solidFill>
                      <a:schemeClr val="tx1"/>
                    </a:solidFill>
                  </a:rPr>
                  <a:t>Pressure</a:t>
                </a:r>
                <a:r>
                  <a:rPr lang="es-ES" sz="2000" i="1" dirty="0">
                    <a:solidFill>
                      <a:schemeClr val="tx1"/>
                    </a:solidFill>
                  </a:rPr>
                  <a:t> </a:t>
                </a:r>
                <a:r>
                  <a:rPr lang="es-ES" sz="2000" i="1" dirty="0" err="1">
                    <a:solidFill>
                      <a:schemeClr val="tx1"/>
                    </a:solidFill>
                  </a:rPr>
                  <a:t>Vessels</a:t>
                </a:r>
                <a:r>
                  <a:rPr lang="es-ES" sz="2000" i="1" dirty="0">
                    <a:solidFill>
                      <a:schemeClr val="tx1"/>
                    </a:solidFill>
                  </a:rPr>
                  <a:t>, como se conoce el diámetro interno del recipiente se utilizara la ecuación</a:t>
                </a:r>
                <a:r>
                  <a:rPr lang="es-ES" sz="2000" dirty="0">
                    <a:solidFill>
                      <a:schemeClr val="tx1"/>
                    </a:solidFill>
                  </a:rPr>
                  <a:t>:</a:t>
                </a:r>
                <a:endParaRPr lang="es-EC" sz="2000" dirty="0">
                  <a:solidFill>
                    <a:schemeClr val="tx1"/>
                  </a:solidFill>
                </a:endParaRPr>
              </a:p>
              <a:p>
                <a:pPr marL="0" indent="0">
                  <a:buNone/>
                </a:pPr>
                <a:r>
                  <a:rPr lang="es-ES" sz="2000" dirty="0">
                    <a:solidFill>
                      <a:schemeClr val="tx1"/>
                    </a:solidFill>
                  </a:rPr>
                  <a:t> </a:t>
                </a:r>
                <a:endParaRPr lang="es-EC" sz="20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S" sz="2000" i="1">
                          <a:solidFill>
                            <a:schemeClr val="tx1"/>
                          </a:solidFill>
                          <a:latin typeface="Cambria Math"/>
                        </a:rPr>
                        <m:t>𝑡</m:t>
                      </m:r>
                      <m:r>
                        <a:rPr lang="es-ES" sz="2000" i="1">
                          <a:solidFill>
                            <a:schemeClr val="tx1"/>
                          </a:solidFill>
                          <a:latin typeface="Cambria Math"/>
                        </a:rPr>
                        <m:t>=</m:t>
                      </m:r>
                      <m:f>
                        <m:fPr>
                          <m:ctrlPr>
                            <a:rPr lang="es-EC" sz="2000" i="1">
                              <a:solidFill>
                                <a:schemeClr val="tx1"/>
                              </a:solidFill>
                              <a:latin typeface="Cambria Math"/>
                            </a:rPr>
                          </m:ctrlPr>
                        </m:fPr>
                        <m:num>
                          <m:r>
                            <a:rPr lang="es-ES" sz="2000" i="1">
                              <a:solidFill>
                                <a:schemeClr val="tx1"/>
                              </a:solidFill>
                              <a:latin typeface="Cambria Math"/>
                            </a:rPr>
                            <m:t>𝑃𝑑</m:t>
                          </m:r>
                          <m:r>
                            <a:rPr lang="es-ES" sz="2000" i="1">
                              <a:solidFill>
                                <a:schemeClr val="tx1"/>
                              </a:solidFill>
                              <a:latin typeface="Cambria Math"/>
                            </a:rPr>
                            <m:t>∗(</m:t>
                          </m:r>
                          <m:r>
                            <a:rPr lang="es-ES" sz="2000" i="1">
                              <a:solidFill>
                                <a:schemeClr val="tx1"/>
                              </a:solidFill>
                              <a:latin typeface="Cambria Math"/>
                            </a:rPr>
                            <m:t>𝑅𝑒</m:t>
                          </m:r>
                          <m:r>
                            <a:rPr lang="es-ES" sz="2000" i="1">
                              <a:solidFill>
                                <a:schemeClr val="tx1"/>
                              </a:solidFill>
                              <a:latin typeface="Cambria Math"/>
                            </a:rPr>
                            <m:t>+</m:t>
                          </m:r>
                          <m:r>
                            <a:rPr lang="es-ES" sz="2000" i="1">
                              <a:solidFill>
                                <a:schemeClr val="tx1"/>
                              </a:solidFill>
                              <a:latin typeface="Cambria Math"/>
                            </a:rPr>
                            <m:t>𝐶𝐴</m:t>
                          </m:r>
                          <m:r>
                            <a:rPr lang="es-ES" sz="2000" i="1">
                              <a:solidFill>
                                <a:schemeClr val="tx1"/>
                              </a:solidFill>
                              <a:latin typeface="Cambria Math"/>
                            </a:rPr>
                            <m:t>)</m:t>
                          </m:r>
                        </m:num>
                        <m:den>
                          <m:r>
                            <a:rPr lang="es-ES" sz="2000" i="1">
                              <a:solidFill>
                                <a:schemeClr val="tx1"/>
                              </a:solidFill>
                              <a:latin typeface="Cambria Math"/>
                            </a:rPr>
                            <m:t>𝑆𝑑</m:t>
                          </m:r>
                          <m:r>
                            <a:rPr lang="es-ES" sz="2000" i="1">
                              <a:solidFill>
                                <a:schemeClr val="tx1"/>
                              </a:solidFill>
                              <a:latin typeface="Cambria Math"/>
                            </a:rPr>
                            <m:t>∗</m:t>
                          </m:r>
                          <m:r>
                            <a:rPr lang="es-ES" sz="2000" i="1">
                              <a:solidFill>
                                <a:schemeClr val="tx1"/>
                              </a:solidFill>
                              <a:latin typeface="Cambria Math"/>
                            </a:rPr>
                            <m:t>𝐸</m:t>
                          </m:r>
                          <m:r>
                            <a:rPr lang="es-ES" sz="2000" i="1">
                              <a:solidFill>
                                <a:schemeClr val="tx1"/>
                              </a:solidFill>
                              <a:latin typeface="Cambria Math"/>
                            </a:rPr>
                            <m:t>+0,4∗</m:t>
                          </m:r>
                          <m:r>
                            <a:rPr lang="es-ES" sz="2000" i="1">
                              <a:solidFill>
                                <a:schemeClr val="tx1"/>
                              </a:solidFill>
                              <a:latin typeface="Cambria Math"/>
                            </a:rPr>
                            <m:t>𝑃𝑑</m:t>
                          </m:r>
                        </m:den>
                      </m:f>
                      <m:r>
                        <a:rPr lang="es-ES" sz="2000" i="1">
                          <a:solidFill>
                            <a:schemeClr val="tx1"/>
                          </a:solidFill>
                          <a:latin typeface="Cambria Math"/>
                        </a:rPr>
                        <m:t>+</m:t>
                      </m:r>
                      <m:r>
                        <a:rPr lang="es-ES" sz="2000" i="1">
                          <a:solidFill>
                            <a:schemeClr val="tx1"/>
                          </a:solidFill>
                          <a:latin typeface="Cambria Math"/>
                        </a:rPr>
                        <m:t>𝐶𝐴</m:t>
                      </m:r>
                    </m:oMath>
                  </m:oMathPara>
                </a14:m>
                <a:endParaRPr lang="es-EC" sz="2000" dirty="0">
                  <a:solidFill>
                    <a:schemeClr val="tx1"/>
                  </a:solidFill>
                </a:endParaRPr>
              </a:p>
              <a:p>
                <a:pPr marL="0" indent="0">
                  <a:buNone/>
                </a:pPr>
                <a:r>
                  <a:rPr lang="es-ES" sz="2000" dirty="0">
                    <a:solidFill>
                      <a:schemeClr val="tx1"/>
                    </a:solidFill>
                  </a:rPr>
                  <a:t>Dónde:</a:t>
                </a:r>
                <a:endParaRPr lang="es-EC" sz="2000" dirty="0">
                  <a:solidFill>
                    <a:schemeClr val="tx1"/>
                  </a:solidFill>
                </a:endParaRPr>
              </a:p>
              <a:p>
                <a:pPr marL="0" indent="0">
                  <a:buNone/>
                </a:pPr>
                <a14:m>
                  <m:oMath xmlns:m="http://schemas.openxmlformats.org/officeDocument/2006/math">
                    <m:r>
                      <a:rPr lang="es-ES" sz="2000" i="1">
                        <a:solidFill>
                          <a:schemeClr val="tx1"/>
                        </a:solidFill>
                        <a:latin typeface="Cambria Math"/>
                      </a:rPr>
                      <m:t>𝑡</m:t>
                    </m:r>
                    <m:r>
                      <a:rPr lang="es-ES" sz="2000" i="1">
                        <a:solidFill>
                          <a:schemeClr val="tx1"/>
                        </a:solidFill>
                        <a:latin typeface="Cambria Math"/>
                      </a:rPr>
                      <m:t>=</m:t>
                    </m:r>
                    <m:r>
                      <a:rPr lang="es-ES" sz="2000" i="1">
                        <a:solidFill>
                          <a:schemeClr val="tx1"/>
                        </a:solidFill>
                        <a:latin typeface="Cambria Math"/>
                      </a:rPr>
                      <m:t>𝐸𝑠𝑝𝑒𝑠𝑜𝑟</m:t>
                    </m:r>
                    <m:r>
                      <a:rPr lang="es-ES" sz="2000" i="1">
                        <a:solidFill>
                          <a:schemeClr val="tx1"/>
                        </a:solidFill>
                        <a:latin typeface="Cambria Math"/>
                      </a:rPr>
                      <m:t> </m:t>
                    </m:r>
                    <m:r>
                      <a:rPr lang="es-ES" sz="2000" i="1">
                        <a:solidFill>
                          <a:schemeClr val="tx1"/>
                        </a:solidFill>
                        <a:latin typeface="Cambria Math"/>
                      </a:rPr>
                      <m:t>𝑑𝑒</m:t>
                    </m:r>
                    <m:r>
                      <a:rPr lang="es-ES" sz="2000" i="1">
                        <a:solidFill>
                          <a:schemeClr val="tx1"/>
                        </a:solidFill>
                        <a:latin typeface="Cambria Math"/>
                      </a:rPr>
                      <m:t> </m:t>
                    </m:r>
                    <m:r>
                      <a:rPr lang="es-ES" sz="2000" i="1">
                        <a:solidFill>
                          <a:schemeClr val="tx1"/>
                        </a:solidFill>
                        <a:latin typeface="Cambria Math"/>
                      </a:rPr>
                      <m:t>𝑙𝑎</m:t>
                    </m:r>
                    <m:r>
                      <a:rPr lang="es-ES" sz="2000" i="1">
                        <a:solidFill>
                          <a:schemeClr val="tx1"/>
                        </a:solidFill>
                        <a:latin typeface="Cambria Math"/>
                      </a:rPr>
                      <m:t> </m:t>
                    </m:r>
                    <m:r>
                      <a:rPr lang="es-ES" sz="2000" i="1">
                        <a:solidFill>
                          <a:schemeClr val="tx1"/>
                        </a:solidFill>
                        <a:latin typeface="Cambria Math"/>
                      </a:rPr>
                      <m:t>𝑝𝑎𝑟𝑒𝑑</m:t>
                    </m:r>
                    <m:r>
                      <a:rPr lang="es-ES" sz="2000" i="1">
                        <a:solidFill>
                          <a:schemeClr val="tx1"/>
                        </a:solidFill>
                        <a:latin typeface="Cambria Math"/>
                      </a:rPr>
                      <m:t>(</m:t>
                    </m:r>
                    <m:r>
                      <a:rPr lang="es-ES" sz="2000" i="1">
                        <a:solidFill>
                          <a:schemeClr val="tx1"/>
                        </a:solidFill>
                        <a:latin typeface="Cambria Math"/>
                      </a:rPr>
                      <m:t>𝑝𝑢𝑙𝑔</m:t>
                    </m:r>
                    <m:r>
                      <a:rPr lang="es-ES" sz="2000" i="1">
                        <a:solidFill>
                          <a:schemeClr val="tx1"/>
                        </a:solidFill>
                        <a:latin typeface="Cambria Math"/>
                      </a:rPr>
                      <m:t>)</m:t>
                    </m:r>
                  </m:oMath>
                </a14:m>
                <a:r>
                  <a:rPr lang="es-ES" sz="2000" dirty="0">
                    <a:solidFill>
                      <a:schemeClr val="tx1"/>
                    </a:solidFill>
                  </a:rPr>
                  <a:t> </a:t>
                </a:r>
                <a:endParaRPr lang="es-EC" sz="2000" dirty="0">
                  <a:solidFill>
                    <a:schemeClr val="tx1"/>
                  </a:solidFill>
                </a:endParaRPr>
              </a:p>
              <a:p>
                <a:pPr marL="0" indent="0">
                  <a:buNone/>
                </a:pPr>
                <a14:m>
                  <m:oMath xmlns:m="http://schemas.openxmlformats.org/officeDocument/2006/math">
                    <m:r>
                      <a:rPr lang="es-ES" sz="2000" i="1">
                        <a:solidFill>
                          <a:schemeClr val="tx1"/>
                        </a:solidFill>
                        <a:latin typeface="Cambria Math"/>
                      </a:rPr>
                      <m:t>𝑃𝑑</m:t>
                    </m:r>
                    <m:r>
                      <a:rPr lang="es-ES" sz="2000" i="1">
                        <a:solidFill>
                          <a:schemeClr val="tx1"/>
                        </a:solidFill>
                        <a:latin typeface="Cambria Math"/>
                      </a:rPr>
                      <m:t>=</m:t>
                    </m:r>
                    <m:r>
                      <a:rPr lang="es-ES" sz="2000" i="1">
                        <a:solidFill>
                          <a:schemeClr val="tx1"/>
                        </a:solidFill>
                        <a:latin typeface="Cambria Math"/>
                      </a:rPr>
                      <m:t>𝑃𝑟𝑒𝑠𝑖</m:t>
                    </m:r>
                    <m:r>
                      <a:rPr lang="es-ES" sz="2000" i="1">
                        <a:solidFill>
                          <a:schemeClr val="tx1"/>
                        </a:solidFill>
                        <a:latin typeface="Cambria Math"/>
                      </a:rPr>
                      <m:t>ó</m:t>
                    </m:r>
                    <m:r>
                      <a:rPr lang="es-ES" sz="2000" i="1">
                        <a:solidFill>
                          <a:schemeClr val="tx1"/>
                        </a:solidFill>
                        <a:latin typeface="Cambria Math"/>
                      </a:rPr>
                      <m:t>𝑛</m:t>
                    </m:r>
                    <m:r>
                      <a:rPr lang="es-ES" sz="2000" i="1">
                        <a:solidFill>
                          <a:schemeClr val="tx1"/>
                        </a:solidFill>
                        <a:latin typeface="Cambria Math"/>
                      </a:rPr>
                      <m:t> </m:t>
                    </m:r>
                    <m:r>
                      <a:rPr lang="es-ES" sz="2000" i="1">
                        <a:solidFill>
                          <a:schemeClr val="tx1"/>
                        </a:solidFill>
                        <a:latin typeface="Cambria Math"/>
                      </a:rPr>
                      <m:t>𝑑𝑒</m:t>
                    </m:r>
                    <m:r>
                      <a:rPr lang="es-ES" sz="2000" i="1">
                        <a:solidFill>
                          <a:schemeClr val="tx1"/>
                        </a:solidFill>
                        <a:latin typeface="Cambria Math"/>
                      </a:rPr>
                      <m:t> </m:t>
                    </m:r>
                    <m:r>
                      <a:rPr lang="es-ES" sz="2000" i="1">
                        <a:solidFill>
                          <a:schemeClr val="tx1"/>
                        </a:solidFill>
                        <a:latin typeface="Cambria Math"/>
                      </a:rPr>
                      <m:t>𝑑𝑖𝑠𝑒</m:t>
                    </m:r>
                    <m:r>
                      <a:rPr lang="es-ES" sz="2000" i="1">
                        <a:solidFill>
                          <a:schemeClr val="tx1"/>
                        </a:solidFill>
                        <a:latin typeface="Cambria Math"/>
                      </a:rPr>
                      <m:t>ñ</m:t>
                    </m:r>
                    <m:r>
                      <a:rPr lang="es-ES" sz="2000" i="1">
                        <a:solidFill>
                          <a:schemeClr val="tx1"/>
                        </a:solidFill>
                        <a:latin typeface="Cambria Math"/>
                      </a:rPr>
                      <m:t>𝑜</m:t>
                    </m:r>
                    <m:r>
                      <a:rPr lang="es-ES" sz="2000" i="1">
                        <a:solidFill>
                          <a:schemeClr val="tx1"/>
                        </a:solidFill>
                        <a:latin typeface="Cambria Math"/>
                      </a:rPr>
                      <m:t>(</m:t>
                    </m:r>
                    <m:r>
                      <a:rPr lang="es-ES" sz="2000" i="1">
                        <a:solidFill>
                          <a:schemeClr val="tx1"/>
                        </a:solidFill>
                        <a:latin typeface="Cambria Math"/>
                      </a:rPr>
                      <m:t>𝑃𝑠𝑖</m:t>
                    </m:r>
                    <m:r>
                      <a:rPr lang="es-ES" sz="2000" i="1">
                        <a:solidFill>
                          <a:schemeClr val="tx1"/>
                        </a:solidFill>
                        <a:latin typeface="Cambria Math"/>
                      </a:rPr>
                      <m:t>)</m:t>
                    </m:r>
                  </m:oMath>
                </a14:m>
                <a:r>
                  <a:rPr lang="es-ES" sz="2000" dirty="0">
                    <a:solidFill>
                      <a:schemeClr val="tx1"/>
                    </a:solidFill>
                  </a:rPr>
                  <a:t> </a:t>
                </a:r>
                <a:endParaRPr lang="es-EC" sz="2000" dirty="0">
                  <a:solidFill>
                    <a:schemeClr val="tx1"/>
                  </a:solidFill>
                </a:endParaRPr>
              </a:p>
              <a:p>
                <a:pPr marL="0" indent="0">
                  <a:buNone/>
                </a:pPr>
                <a14:m>
                  <m:oMath xmlns:m="http://schemas.openxmlformats.org/officeDocument/2006/math">
                    <m:r>
                      <a:rPr lang="es-ES" sz="2000" i="1">
                        <a:solidFill>
                          <a:schemeClr val="tx1"/>
                        </a:solidFill>
                        <a:latin typeface="Cambria Math"/>
                      </a:rPr>
                      <m:t>𝑅𝑒</m:t>
                    </m:r>
                    <m:r>
                      <a:rPr lang="es-ES" sz="2000" i="1">
                        <a:solidFill>
                          <a:schemeClr val="tx1"/>
                        </a:solidFill>
                        <a:latin typeface="Cambria Math"/>
                      </a:rPr>
                      <m:t>=</m:t>
                    </m:r>
                    <m:r>
                      <a:rPr lang="es-ES" sz="2000" i="1">
                        <a:solidFill>
                          <a:schemeClr val="tx1"/>
                        </a:solidFill>
                        <a:latin typeface="Cambria Math"/>
                      </a:rPr>
                      <m:t>𝑅𝑎𝑑𝑖𝑜</m:t>
                    </m:r>
                    <m:r>
                      <a:rPr lang="es-ES" sz="2000" i="1">
                        <a:solidFill>
                          <a:schemeClr val="tx1"/>
                        </a:solidFill>
                        <a:latin typeface="Cambria Math"/>
                      </a:rPr>
                      <m:t> </m:t>
                    </m:r>
                    <m:r>
                      <a:rPr lang="es-ES" sz="2000" i="1">
                        <a:solidFill>
                          <a:schemeClr val="tx1"/>
                        </a:solidFill>
                        <a:latin typeface="Cambria Math"/>
                      </a:rPr>
                      <m:t>𝑒𝑥𝑡𝑒𝑟𝑛𝑜</m:t>
                    </m:r>
                    <m:r>
                      <a:rPr lang="es-ES" sz="2000" i="1">
                        <a:solidFill>
                          <a:schemeClr val="tx1"/>
                        </a:solidFill>
                        <a:latin typeface="Cambria Math"/>
                      </a:rPr>
                      <m:t>(</m:t>
                    </m:r>
                    <m:r>
                      <a:rPr lang="es-ES" sz="2000" i="1">
                        <a:solidFill>
                          <a:schemeClr val="tx1"/>
                        </a:solidFill>
                        <a:latin typeface="Cambria Math"/>
                      </a:rPr>
                      <m:t>𝑝𝑢𝑙𝑔</m:t>
                    </m:r>
                    <m:r>
                      <a:rPr lang="es-ES" sz="2000" i="1">
                        <a:solidFill>
                          <a:schemeClr val="tx1"/>
                        </a:solidFill>
                        <a:latin typeface="Cambria Math"/>
                      </a:rPr>
                      <m:t>)</m:t>
                    </m:r>
                  </m:oMath>
                </a14:m>
                <a:r>
                  <a:rPr lang="es-ES" sz="2000" dirty="0">
                    <a:solidFill>
                      <a:schemeClr val="tx1"/>
                    </a:solidFill>
                  </a:rPr>
                  <a:t> </a:t>
                </a:r>
                <a:endParaRPr lang="es-EC" sz="2000" dirty="0">
                  <a:solidFill>
                    <a:schemeClr val="tx1"/>
                  </a:solidFill>
                </a:endParaRPr>
              </a:p>
              <a:p>
                <a:pPr marL="0" indent="0">
                  <a:buNone/>
                </a:pPr>
                <a14:m>
                  <m:oMath xmlns:m="http://schemas.openxmlformats.org/officeDocument/2006/math">
                    <m:r>
                      <a:rPr lang="es-ES" sz="2000" i="1">
                        <a:solidFill>
                          <a:schemeClr val="tx1"/>
                        </a:solidFill>
                        <a:latin typeface="Cambria Math"/>
                      </a:rPr>
                      <m:t>𝑆𝑑</m:t>
                    </m:r>
                    <m:r>
                      <a:rPr lang="es-ES" sz="2000" i="1">
                        <a:solidFill>
                          <a:schemeClr val="tx1"/>
                        </a:solidFill>
                        <a:latin typeface="Cambria Math"/>
                      </a:rPr>
                      <m:t>=</m:t>
                    </m:r>
                    <m:r>
                      <a:rPr lang="es-ES" sz="2000" i="1">
                        <a:solidFill>
                          <a:schemeClr val="tx1"/>
                        </a:solidFill>
                        <a:latin typeface="Cambria Math"/>
                      </a:rPr>
                      <m:t>𝐸𝑠𝑓𝑢𝑒𝑟𝑧𝑜</m:t>
                    </m:r>
                    <m:r>
                      <a:rPr lang="es-ES" sz="2000" i="1">
                        <a:solidFill>
                          <a:schemeClr val="tx1"/>
                        </a:solidFill>
                        <a:latin typeface="Cambria Math"/>
                      </a:rPr>
                      <m:t> </m:t>
                    </m:r>
                    <m:r>
                      <a:rPr lang="es-ES" sz="2000" i="1">
                        <a:solidFill>
                          <a:schemeClr val="tx1"/>
                        </a:solidFill>
                        <a:latin typeface="Cambria Math"/>
                      </a:rPr>
                      <m:t>𝑚</m:t>
                    </m:r>
                    <m:r>
                      <a:rPr lang="es-ES" sz="2000" i="1">
                        <a:solidFill>
                          <a:schemeClr val="tx1"/>
                        </a:solidFill>
                        <a:latin typeface="Cambria Math"/>
                      </a:rPr>
                      <m:t>á</m:t>
                    </m:r>
                    <m:r>
                      <a:rPr lang="es-ES" sz="2000" i="1">
                        <a:solidFill>
                          <a:schemeClr val="tx1"/>
                        </a:solidFill>
                        <a:latin typeface="Cambria Math"/>
                      </a:rPr>
                      <m:t>𝑥𝑖𝑚𝑜</m:t>
                    </m:r>
                    <m:r>
                      <a:rPr lang="es-ES" sz="2000" i="1">
                        <a:solidFill>
                          <a:schemeClr val="tx1"/>
                        </a:solidFill>
                        <a:latin typeface="Cambria Math"/>
                      </a:rPr>
                      <m:t> </m:t>
                    </m:r>
                    <m:r>
                      <a:rPr lang="es-ES" sz="2000" i="1">
                        <a:solidFill>
                          <a:schemeClr val="tx1"/>
                        </a:solidFill>
                        <a:latin typeface="Cambria Math"/>
                      </a:rPr>
                      <m:t>𝑝𝑒𝑟𝑚𝑖𝑠𝑖𝑏𝑙𝑒</m:t>
                    </m:r>
                    <m:r>
                      <a:rPr lang="es-ES" sz="2000" i="1">
                        <a:solidFill>
                          <a:schemeClr val="tx1"/>
                        </a:solidFill>
                        <a:latin typeface="Cambria Math"/>
                      </a:rPr>
                      <m:t> </m:t>
                    </m:r>
                    <m:r>
                      <a:rPr lang="es-ES" sz="2000" i="1">
                        <a:solidFill>
                          <a:schemeClr val="tx1"/>
                        </a:solidFill>
                        <a:latin typeface="Cambria Math"/>
                      </a:rPr>
                      <m:t>𝑑𝑒𝑙</m:t>
                    </m:r>
                    <m:r>
                      <a:rPr lang="es-ES" sz="2000" i="1">
                        <a:solidFill>
                          <a:schemeClr val="tx1"/>
                        </a:solidFill>
                        <a:latin typeface="Cambria Math"/>
                      </a:rPr>
                      <m:t> </m:t>
                    </m:r>
                    <m:r>
                      <a:rPr lang="es-ES" sz="2000" i="1">
                        <a:solidFill>
                          <a:schemeClr val="tx1"/>
                        </a:solidFill>
                        <a:latin typeface="Cambria Math"/>
                      </a:rPr>
                      <m:t>𝑚𝑎𝑡𝑒𝑟𝑖𝑎𝑙</m:t>
                    </m:r>
                    <m:r>
                      <a:rPr lang="es-ES" sz="2000" i="1">
                        <a:solidFill>
                          <a:schemeClr val="tx1"/>
                        </a:solidFill>
                        <a:latin typeface="Cambria Math"/>
                      </a:rPr>
                      <m:t>(</m:t>
                    </m:r>
                    <m:r>
                      <a:rPr lang="es-ES" sz="2000" i="1">
                        <a:solidFill>
                          <a:schemeClr val="tx1"/>
                        </a:solidFill>
                        <a:latin typeface="Cambria Math"/>
                      </a:rPr>
                      <m:t>𝑃𝑠𝑖</m:t>
                    </m:r>
                    <m:r>
                      <a:rPr lang="es-ES" sz="2000" i="1">
                        <a:solidFill>
                          <a:schemeClr val="tx1"/>
                        </a:solidFill>
                        <a:latin typeface="Cambria Math"/>
                      </a:rPr>
                      <m:t>)</m:t>
                    </m:r>
                  </m:oMath>
                </a14:m>
                <a:r>
                  <a:rPr lang="es-ES" sz="2000" dirty="0">
                    <a:solidFill>
                      <a:schemeClr val="tx1"/>
                    </a:solidFill>
                  </a:rPr>
                  <a:t> </a:t>
                </a:r>
                <a14:m>
                  <m:oMath xmlns:m="http://schemas.openxmlformats.org/officeDocument/2006/math">
                    <m:r>
                      <a:rPr lang="es-ES" sz="2000" i="1">
                        <a:solidFill>
                          <a:schemeClr val="tx1"/>
                        </a:solidFill>
                        <a:latin typeface="Cambria Math"/>
                      </a:rPr>
                      <m:t>𝐸</m:t>
                    </m:r>
                    <m:r>
                      <a:rPr lang="es-ES" sz="2000" i="1">
                        <a:solidFill>
                          <a:schemeClr val="tx1"/>
                        </a:solidFill>
                        <a:latin typeface="Cambria Math"/>
                      </a:rPr>
                      <m:t>=</m:t>
                    </m:r>
                    <m:r>
                      <a:rPr lang="es-ES" sz="2000" i="1">
                        <a:solidFill>
                          <a:schemeClr val="tx1"/>
                        </a:solidFill>
                        <a:latin typeface="Cambria Math"/>
                      </a:rPr>
                      <m:t>𝐸𝑓𝑖𝑐𝑖𝑒𝑛𝑐𝑖𝑎</m:t>
                    </m:r>
                    <m:r>
                      <a:rPr lang="es-ES" sz="2000" i="1">
                        <a:solidFill>
                          <a:schemeClr val="tx1"/>
                        </a:solidFill>
                        <a:latin typeface="Cambria Math"/>
                      </a:rPr>
                      <m:t> </m:t>
                    </m:r>
                    <m:r>
                      <a:rPr lang="es-ES" sz="2000" i="1">
                        <a:solidFill>
                          <a:schemeClr val="tx1"/>
                        </a:solidFill>
                        <a:latin typeface="Cambria Math"/>
                      </a:rPr>
                      <m:t>𝑑𝑒</m:t>
                    </m:r>
                    <m:r>
                      <a:rPr lang="es-ES" sz="2000" i="1">
                        <a:solidFill>
                          <a:schemeClr val="tx1"/>
                        </a:solidFill>
                        <a:latin typeface="Cambria Math"/>
                      </a:rPr>
                      <m:t> </m:t>
                    </m:r>
                    <m:r>
                      <a:rPr lang="es-ES" sz="2000" i="1">
                        <a:solidFill>
                          <a:schemeClr val="tx1"/>
                        </a:solidFill>
                        <a:latin typeface="Cambria Math"/>
                      </a:rPr>
                      <m:t>𝑙𝑎</m:t>
                    </m:r>
                    <m:r>
                      <a:rPr lang="es-ES" sz="2000" i="1">
                        <a:solidFill>
                          <a:schemeClr val="tx1"/>
                        </a:solidFill>
                        <a:latin typeface="Cambria Math"/>
                      </a:rPr>
                      <m:t> </m:t>
                    </m:r>
                    <m:r>
                      <a:rPr lang="es-ES" sz="2000" i="1">
                        <a:solidFill>
                          <a:schemeClr val="tx1"/>
                        </a:solidFill>
                        <a:latin typeface="Cambria Math"/>
                      </a:rPr>
                      <m:t>𝑠𝑜𝑙𝑑𝑎𝑑𝑢𝑟𝑎</m:t>
                    </m:r>
                  </m:oMath>
                </a14:m>
                <a:endParaRPr lang="es-EC" sz="2000" dirty="0">
                  <a:solidFill>
                    <a:schemeClr val="tx1"/>
                  </a:solidFill>
                </a:endParaRP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95536" y="980728"/>
                <a:ext cx="8229600" cy="4525963"/>
              </a:xfrm>
              <a:blipFill rotWithShape="1">
                <a:blip r:embed="rId2"/>
                <a:stretch>
                  <a:fillRect l="-815" t="-539"/>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4371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5184576" cy="4525963"/>
          </a:xfrm>
        </p:spPr>
        <p:txBody>
          <a:bodyPr/>
          <a:lstStyle/>
          <a:p>
            <a:pPr algn="just"/>
            <a:r>
              <a:rPr lang="es-ES" sz="1800" dirty="0">
                <a:solidFill>
                  <a:schemeClr val="tx1"/>
                </a:solidFill>
              </a:rPr>
              <a:t>La presión dentro del </a:t>
            </a:r>
            <a:r>
              <a:rPr lang="es-ES" sz="1800" dirty="0" err="1">
                <a:solidFill>
                  <a:schemeClr val="tx1"/>
                </a:solidFill>
              </a:rPr>
              <a:t>gasificador</a:t>
            </a:r>
            <a:r>
              <a:rPr lang="es-ES" sz="1800" dirty="0">
                <a:solidFill>
                  <a:schemeClr val="tx1"/>
                </a:solidFill>
              </a:rPr>
              <a:t> es de 1 atm, el radio externo del </a:t>
            </a:r>
            <a:r>
              <a:rPr lang="es-ES" sz="1800" dirty="0" err="1">
                <a:solidFill>
                  <a:schemeClr val="tx1"/>
                </a:solidFill>
              </a:rPr>
              <a:t>gasificador</a:t>
            </a:r>
            <a:r>
              <a:rPr lang="es-ES" sz="1800" dirty="0">
                <a:solidFill>
                  <a:schemeClr val="tx1"/>
                </a:solidFill>
              </a:rPr>
              <a:t> es de 760mm (30”), el esfuerzo máximo permisible del material </a:t>
            </a:r>
            <a:r>
              <a:rPr lang="es-ES" sz="1800" dirty="0" smtClean="0">
                <a:solidFill>
                  <a:schemeClr val="tx1"/>
                </a:solidFill>
              </a:rPr>
              <a:t>para </a:t>
            </a:r>
            <a:r>
              <a:rPr lang="es-ES" sz="1800" dirty="0">
                <a:solidFill>
                  <a:schemeClr val="tx1"/>
                </a:solidFill>
              </a:rPr>
              <a:t>una temperatura 1050 </a:t>
            </a:r>
            <a:r>
              <a:rPr lang="es-ES" sz="1800" dirty="0" err="1">
                <a:solidFill>
                  <a:schemeClr val="tx1"/>
                </a:solidFill>
              </a:rPr>
              <a:t>ºF</a:t>
            </a:r>
            <a:r>
              <a:rPr lang="es-ES" sz="1800" dirty="0">
                <a:solidFill>
                  <a:schemeClr val="tx1"/>
                </a:solidFill>
              </a:rPr>
              <a:t> es de 170 atm (2500 psi), el material elegido es SA-106-B por sus características de trabajo a altas </a:t>
            </a:r>
            <a:r>
              <a:rPr lang="es-ES" sz="1800" dirty="0" smtClean="0">
                <a:solidFill>
                  <a:schemeClr val="tx1"/>
                </a:solidFill>
              </a:rPr>
              <a:t>temperaturas, </a:t>
            </a:r>
            <a:r>
              <a:rPr lang="es-ES" sz="1800" dirty="0">
                <a:solidFill>
                  <a:schemeClr val="tx1"/>
                </a:solidFill>
              </a:rPr>
              <a:t>la eficiencia de la soldadura junta a tope como alcanzados por doble soldadura o por otros medios que se obtiene la misma calidad de depósito soldadura de metal en la superficie de la soldadura en el interior y el exterior 0,85.</a:t>
            </a:r>
            <a:endParaRPr lang="es-EC" sz="1800" dirty="0">
              <a:solidFill>
                <a:schemeClr val="tx1"/>
              </a:solidFill>
            </a:endParaRPr>
          </a:p>
          <a:p>
            <a:pPr algn="just"/>
            <a:r>
              <a:rPr lang="es-ES" sz="1800" dirty="0">
                <a:solidFill>
                  <a:schemeClr val="tx1"/>
                </a:solidFill>
              </a:rPr>
              <a:t>Con los datos anteriores se obtiene que el espesor de la tubería sea de 11,88 mm (0,468”), con lo cual se elige el espesor nominal comercial de 12,7 mm (0,5”) el mínimo en el mercado.</a:t>
            </a:r>
            <a:endParaRPr lang="es-EC" sz="1800" dirty="0">
              <a:solidFill>
                <a:schemeClr val="tx1"/>
              </a:solidFill>
            </a:endParaRPr>
          </a:p>
          <a:p>
            <a:endParaRPr lang="es-EC"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048" t="15576" r="42476" b="8402"/>
          <a:stretch/>
        </p:blipFill>
        <p:spPr bwMode="auto">
          <a:xfrm>
            <a:off x="6300192" y="764704"/>
            <a:ext cx="2232248" cy="511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54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3748" y="0"/>
            <a:ext cx="8229600" cy="1143000"/>
          </a:xfrm>
        </p:spPr>
        <p:txBody>
          <a:bodyPr/>
          <a:lstStyle/>
          <a:p>
            <a:r>
              <a:rPr lang="es-EC" dirty="0" smtClean="0"/>
              <a:t>Planos del recipiente del </a:t>
            </a:r>
            <a:r>
              <a:rPr lang="es-EC" dirty="0" err="1" smtClean="0"/>
              <a:t>gasificador</a:t>
            </a:r>
            <a:r>
              <a:rPr lang="es-EC" dirty="0" smtClean="0"/>
              <a:t> </a:t>
            </a:r>
            <a:endParaRPr lang="es-EC" dirty="0"/>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33" t="15408" r="19619" b="10603"/>
          <a:stretch/>
        </p:blipFill>
        <p:spPr bwMode="auto">
          <a:xfrm>
            <a:off x="251520" y="836713"/>
            <a:ext cx="8694057" cy="504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8070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476" t="12698" r="33524" b="8064"/>
          <a:stretch/>
        </p:blipFill>
        <p:spPr bwMode="auto">
          <a:xfrm>
            <a:off x="2084558" y="692696"/>
            <a:ext cx="4392488" cy="554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1811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905" t="12359" r="33619" b="7556"/>
          <a:stretch/>
        </p:blipFill>
        <p:spPr bwMode="auto">
          <a:xfrm>
            <a:off x="1835696" y="620688"/>
            <a:ext cx="475252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7417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648072"/>
          </a:xfrm>
        </p:spPr>
        <p:txBody>
          <a:bodyPr/>
          <a:lstStyle/>
          <a:p>
            <a:pPr lvl="2"/>
            <a:r>
              <a:rPr lang="es-ES" sz="2000" dirty="0">
                <a:effectLst/>
              </a:rPr>
              <a:t>ESPESOR DE LA CABEZA TORIESFÉRICA DEL GASIFICADOR</a:t>
            </a:r>
            <a:endParaRPr lang="es-EC" sz="1800" dirty="0">
              <a:effectLst/>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23528" y="692696"/>
                <a:ext cx="8229600" cy="4525963"/>
              </a:xfrm>
            </p:spPr>
            <p:txBody>
              <a:bodyPr/>
              <a:lstStyle/>
              <a:p>
                <a:r>
                  <a:rPr lang="es-ES" sz="2000" dirty="0" smtClean="0">
                    <a:solidFill>
                      <a:schemeClr val="tx1"/>
                    </a:solidFill>
                  </a:rPr>
                  <a:t>Para calcular el espesor de la cabeza del </a:t>
                </a:r>
                <a:r>
                  <a:rPr lang="es-ES" sz="2000" dirty="0" err="1">
                    <a:solidFill>
                      <a:schemeClr val="tx1"/>
                    </a:solidFill>
                  </a:rPr>
                  <a:t>gasificador</a:t>
                </a:r>
                <a:r>
                  <a:rPr lang="es-ES" sz="2000" dirty="0">
                    <a:solidFill>
                      <a:schemeClr val="tx1"/>
                    </a:solidFill>
                  </a:rPr>
                  <a:t> se aplicó la norma  ASME Sec. VIII </a:t>
                </a:r>
                <a:r>
                  <a:rPr lang="es-ES" sz="2000" dirty="0" err="1">
                    <a:solidFill>
                      <a:schemeClr val="tx1"/>
                    </a:solidFill>
                  </a:rPr>
                  <a:t>Div</a:t>
                </a:r>
                <a:r>
                  <a:rPr lang="es-ES" sz="2000" dirty="0">
                    <a:solidFill>
                      <a:schemeClr val="tx1"/>
                    </a:solidFill>
                  </a:rPr>
                  <a:t>. 1 – </a:t>
                </a:r>
                <a:r>
                  <a:rPr lang="es-ES" sz="2000" i="1" dirty="0" err="1">
                    <a:solidFill>
                      <a:schemeClr val="tx1"/>
                    </a:solidFill>
                  </a:rPr>
                  <a:t>Pressure</a:t>
                </a:r>
                <a:r>
                  <a:rPr lang="es-ES" sz="2000" i="1" dirty="0">
                    <a:solidFill>
                      <a:schemeClr val="tx1"/>
                    </a:solidFill>
                  </a:rPr>
                  <a:t> </a:t>
                </a:r>
                <a:r>
                  <a:rPr lang="es-ES" sz="2000" i="1" dirty="0" err="1">
                    <a:solidFill>
                      <a:schemeClr val="tx1"/>
                    </a:solidFill>
                  </a:rPr>
                  <a:t>Vessels</a:t>
                </a:r>
                <a:r>
                  <a:rPr lang="es-ES" sz="2000" i="1" dirty="0">
                    <a:solidFill>
                      <a:schemeClr val="tx1"/>
                    </a:solidFill>
                  </a:rPr>
                  <a:t>, al conocer el diámetro externo se utiliza la siguiente fórmula</a:t>
                </a:r>
                <a:r>
                  <a:rPr lang="es-ES" sz="2000" dirty="0" smtClean="0">
                    <a:solidFill>
                      <a:schemeClr val="tx1"/>
                    </a:solidFill>
                  </a:rPr>
                  <a:t>:</a:t>
                </a:r>
              </a:p>
              <a:p>
                <a:pPr marL="0" indent="0">
                  <a:buNone/>
                </a:pPr>
                <a:endParaRPr lang="es-EC" sz="20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S" sz="2000" i="1">
                          <a:solidFill>
                            <a:schemeClr val="tx1"/>
                          </a:solidFill>
                          <a:latin typeface="Cambria Math"/>
                        </a:rPr>
                        <m:t>𝑡</m:t>
                      </m:r>
                      <m:r>
                        <a:rPr lang="es-ES" sz="2000" i="1">
                          <a:solidFill>
                            <a:schemeClr val="tx1"/>
                          </a:solidFill>
                          <a:latin typeface="Cambria Math"/>
                        </a:rPr>
                        <m:t>=</m:t>
                      </m:r>
                      <m:f>
                        <m:fPr>
                          <m:ctrlPr>
                            <a:rPr lang="es-EC" sz="2000" i="1">
                              <a:solidFill>
                                <a:schemeClr val="tx1"/>
                              </a:solidFill>
                              <a:latin typeface="Cambria Math"/>
                            </a:rPr>
                          </m:ctrlPr>
                        </m:fPr>
                        <m:num>
                          <m:r>
                            <a:rPr lang="es-ES" sz="2000" i="1">
                              <a:solidFill>
                                <a:schemeClr val="tx1"/>
                              </a:solidFill>
                              <a:latin typeface="Cambria Math"/>
                            </a:rPr>
                            <m:t>𝑃𝑑</m:t>
                          </m:r>
                          <m:r>
                            <a:rPr lang="es-ES" sz="2000" i="1">
                              <a:solidFill>
                                <a:schemeClr val="tx1"/>
                              </a:solidFill>
                              <a:latin typeface="Cambria Math"/>
                            </a:rPr>
                            <m:t>∗</m:t>
                          </m:r>
                          <m:d>
                            <m:dPr>
                              <m:ctrlPr>
                                <a:rPr lang="es-EC" sz="2000" i="1">
                                  <a:solidFill>
                                    <a:schemeClr val="tx1"/>
                                  </a:solidFill>
                                  <a:latin typeface="Cambria Math"/>
                                </a:rPr>
                              </m:ctrlPr>
                            </m:dPr>
                            <m:e>
                              <m:r>
                                <a:rPr lang="es-ES" sz="2000" i="1">
                                  <a:solidFill>
                                    <a:schemeClr val="tx1"/>
                                  </a:solidFill>
                                  <a:latin typeface="Cambria Math"/>
                                </a:rPr>
                                <m:t>𝐿</m:t>
                              </m:r>
                              <m:r>
                                <a:rPr lang="es-ES" sz="2000" i="1">
                                  <a:solidFill>
                                    <a:schemeClr val="tx1"/>
                                  </a:solidFill>
                                  <a:latin typeface="Cambria Math"/>
                                </a:rPr>
                                <m:t>+</m:t>
                              </m:r>
                              <m:r>
                                <a:rPr lang="es-ES" sz="2000" i="1">
                                  <a:solidFill>
                                    <a:schemeClr val="tx1"/>
                                  </a:solidFill>
                                  <a:latin typeface="Cambria Math"/>
                                </a:rPr>
                                <m:t>𝐶𝐴</m:t>
                              </m:r>
                            </m:e>
                          </m:d>
                          <m:r>
                            <a:rPr lang="es-ES" sz="2000" i="1">
                              <a:solidFill>
                                <a:schemeClr val="tx1"/>
                              </a:solidFill>
                              <a:latin typeface="Cambria Math"/>
                            </a:rPr>
                            <m:t>∗</m:t>
                          </m:r>
                          <m:r>
                            <a:rPr lang="es-ES" sz="2000" i="1">
                              <a:solidFill>
                                <a:schemeClr val="tx1"/>
                              </a:solidFill>
                              <a:latin typeface="Cambria Math"/>
                            </a:rPr>
                            <m:t>𝑀</m:t>
                          </m:r>
                        </m:num>
                        <m:den>
                          <m:r>
                            <a:rPr lang="es-ES" sz="2000" i="1">
                              <a:solidFill>
                                <a:schemeClr val="tx1"/>
                              </a:solidFill>
                              <a:latin typeface="Cambria Math"/>
                            </a:rPr>
                            <m:t>2∗</m:t>
                          </m:r>
                          <m:r>
                            <a:rPr lang="es-ES" sz="2000" i="1">
                              <a:solidFill>
                                <a:schemeClr val="tx1"/>
                              </a:solidFill>
                              <a:latin typeface="Cambria Math"/>
                            </a:rPr>
                            <m:t>𝑆𝑑</m:t>
                          </m:r>
                          <m:r>
                            <a:rPr lang="es-ES" sz="2000" i="1">
                              <a:solidFill>
                                <a:schemeClr val="tx1"/>
                              </a:solidFill>
                              <a:latin typeface="Cambria Math"/>
                            </a:rPr>
                            <m:t>∗</m:t>
                          </m:r>
                          <m:r>
                            <a:rPr lang="es-ES" sz="2000" i="1">
                              <a:solidFill>
                                <a:schemeClr val="tx1"/>
                              </a:solidFill>
                              <a:latin typeface="Cambria Math"/>
                            </a:rPr>
                            <m:t>𝐸</m:t>
                          </m:r>
                          <m:r>
                            <a:rPr lang="es-ES" sz="2000" i="1">
                              <a:solidFill>
                                <a:schemeClr val="tx1"/>
                              </a:solidFill>
                              <a:latin typeface="Cambria Math"/>
                            </a:rPr>
                            <m:t>+</m:t>
                          </m:r>
                          <m:r>
                            <a:rPr lang="es-ES" sz="2000" i="1">
                              <a:solidFill>
                                <a:schemeClr val="tx1"/>
                              </a:solidFill>
                              <a:latin typeface="Cambria Math"/>
                            </a:rPr>
                            <m:t>𝑃𝑑</m:t>
                          </m:r>
                          <m:r>
                            <a:rPr lang="es-ES" sz="2000" i="1">
                              <a:solidFill>
                                <a:schemeClr val="tx1"/>
                              </a:solidFill>
                              <a:latin typeface="Cambria Math"/>
                            </a:rPr>
                            <m:t>∗(</m:t>
                          </m:r>
                          <m:r>
                            <a:rPr lang="es-ES" sz="2000" i="1">
                              <a:solidFill>
                                <a:schemeClr val="tx1"/>
                              </a:solidFill>
                              <a:latin typeface="Cambria Math"/>
                            </a:rPr>
                            <m:t>𝑀</m:t>
                          </m:r>
                          <m:r>
                            <a:rPr lang="es-ES" sz="2000" i="1">
                              <a:solidFill>
                                <a:schemeClr val="tx1"/>
                              </a:solidFill>
                              <a:latin typeface="Cambria Math"/>
                            </a:rPr>
                            <m:t>−0,2)</m:t>
                          </m:r>
                        </m:den>
                      </m:f>
                      <m:r>
                        <a:rPr lang="es-ES" sz="2000" i="1">
                          <a:solidFill>
                            <a:schemeClr val="tx1"/>
                          </a:solidFill>
                          <a:latin typeface="Cambria Math"/>
                        </a:rPr>
                        <m:t>+</m:t>
                      </m:r>
                      <m:r>
                        <a:rPr lang="es-ES" sz="2000" i="1">
                          <a:solidFill>
                            <a:schemeClr val="tx1"/>
                          </a:solidFill>
                          <a:latin typeface="Cambria Math"/>
                        </a:rPr>
                        <m:t>𝐶𝐴</m:t>
                      </m:r>
                    </m:oMath>
                  </m:oMathPara>
                </a14:m>
                <a:endParaRPr lang="es-EC" sz="20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S" sz="2000" i="1">
                          <a:solidFill>
                            <a:schemeClr val="tx1"/>
                          </a:solidFill>
                          <a:latin typeface="Cambria Math"/>
                        </a:rPr>
                        <m:t>𝑀</m:t>
                      </m:r>
                      <m:r>
                        <a:rPr lang="es-ES" sz="2000" i="1">
                          <a:solidFill>
                            <a:schemeClr val="tx1"/>
                          </a:solidFill>
                          <a:latin typeface="Cambria Math"/>
                        </a:rPr>
                        <m:t>=</m:t>
                      </m:r>
                      <m:f>
                        <m:fPr>
                          <m:ctrlPr>
                            <a:rPr lang="es-EC" sz="2000" i="1">
                              <a:solidFill>
                                <a:schemeClr val="tx1"/>
                              </a:solidFill>
                              <a:latin typeface="Cambria Math"/>
                            </a:rPr>
                          </m:ctrlPr>
                        </m:fPr>
                        <m:num>
                          <m:r>
                            <a:rPr lang="es-ES" sz="2000" i="1">
                              <a:solidFill>
                                <a:schemeClr val="tx1"/>
                              </a:solidFill>
                              <a:latin typeface="Cambria Math"/>
                            </a:rPr>
                            <m:t>1</m:t>
                          </m:r>
                        </m:num>
                        <m:den>
                          <m:r>
                            <a:rPr lang="es-ES" sz="2000" i="1">
                              <a:solidFill>
                                <a:schemeClr val="tx1"/>
                              </a:solidFill>
                              <a:latin typeface="Cambria Math"/>
                            </a:rPr>
                            <m:t>4</m:t>
                          </m:r>
                        </m:den>
                      </m:f>
                      <m:r>
                        <a:rPr lang="es-ES" sz="2000" i="1">
                          <a:solidFill>
                            <a:schemeClr val="tx1"/>
                          </a:solidFill>
                          <a:latin typeface="Cambria Math"/>
                        </a:rPr>
                        <m:t>∗</m:t>
                      </m:r>
                      <m:d>
                        <m:dPr>
                          <m:begChr m:val="["/>
                          <m:endChr m:val="]"/>
                          <m:ctrlPr>
                            <a:rPr lang="es-EC" sz="2000" i="1">
                              <a:solidFill>
                                <a:schemeClr val="tx1"/>
                              </a:solidFill>
                              <a:latin typeface="Cambria Math"/>
                            </a:rPr>
                          </m:ctrlPr>
                        </m:dPr>
                        <m:e>
                          <m:r>
                            <a:rPr lang="es-ES" sz="2000" i="1">
                              <a:solidFill>
                                <a:schemeClr val="tx1"/>
                              </a:solidFill>
                              <a:latin typeface="Cambria Math"/>
                            </a:rPr>
                            <m:t>3+</m:t>
                          </m:r>
                          <m:rad>
                            <m:radPr>
                              <m:degHide m:val="on"/>
                              <m:ctrlPr>
                                <a:rPr lang="es-EC" sz="2000" i="1">
                                  <a:solidFill>
                                    <a:schemeClr val="tx1"/>
                                  </a:solidFill>
                                  <a:latin typeface="Cambria Math"/>
                                </a:rPr>
                              </m:ctrlPr>
                            </m:radPr>
                            <m:deg/>
                            <m:e>
                              <m:f>
                                <m:fPr>
                                  <m:ctrlPr>
                                    <a:rPr lang="es-EC" sz="2000" i="1">
                                      <a:solidFill>
                                        <a:schemeClr val="tx1"/>
                                      </a:solidFill>
                                      <a:latin typeface="Cambria Math"/>
                                    </a:rPr>
                                  </m:ctrlPr>
                                </m:fPr>
                                <m:num>
                                  <m:sSub>
                                    <m:sSubPr>
                                      <m:ctrlPr>
                                        <a:rPr lang="es-EC" sz="2000" i="1">
                                          <a:solidFill>
                                            <a:schemeClr val="tx1"/>
                                          </a:solidFill>
                                          <a:latin typeface="Cambria Math"/>
                                        </a:rPr>
                                      </m:ctrlPr>
                                    </m:sSubPr>
                                    <m:e>
                                      <m:r>
                                        <a:rPr lang="es-ES" sz="2000" i="1">
                                          <a:solidFill>
                                            <a:schemeClr val="tx1"/>
                                          </a:solidFill>
                                          <a:latin typeface="Cambria Math"/>
                                        </a:rPr>
                                        <m:t>𝐿</m:t>
                                      </m:r>
                                    </m:e>
                                    <m:sub>
                                      <m:r>
                                        <a:rPr lang="es-ES" sz="2000" i="1">
                                          <a:solidFill>
                                            <a:schemeClr val="tx1"/>
                                          </a:solidFill>
                                          <a:latin typeface="Cambria Math"/>
                                        </a:rPr>
                                        <m:t>𝑚𝑎𝑥</m:t>
                                      </m:r>
                                    </m:sub>
                                  </m:sSub>
                                </m:num>
                                <m:den>
                                  <m:r>
                                    <a:rPr lang="es-ES" sz="2000" i="1">
                                      <a:solidFill>
                                        <a:schemeClr val="tx1"/>
                                      </a:solidFill>
                                      <a:latin typeface="Cambria Math"/>
                                    </a:rPr>
                                    <m:t>𝑟</m:t>
                                  </m:r>
                                </m:den>
                              </m:f>
                            </m:e>
                          </m:rad>
                        </m:e>
                      </m:d>
                    </m:oMath>
                  </m:oMathPara>
                </a14:m>
                <a:endParaRPr lang="es-EC" sz="2000" dirty="0">
                  <a:solidFill>
                    <a:schemeClr val="tx1"/>
                  </a:solidFill>
                </a:endParaRPr>
              </a:p>
              <a:p>
                <a:pPr marL="0" indent="0">
                  <a:buNone/>
                </a:pPr>
                <a:r>
                  <a:rPr lang="es-ES" sz="2000" dirty="0">
                    <a:solidFill>
                      <a:schemeClr val="tx1"/>
                    </a:solidFill>
                  </a:rPr>
                  <a:t>Dónde:</a:t>
                </a:r>
                <a14:m>
                  <m:oMath xmlns:m="http://schemas.openxmlformats.org/officeDocument/2006/math">
                    <m:r>
                      <a:rPr lang="es-ES" sz="2000" i="1">
                        <a:solidFill>
                          <a:schemeClr val="tx1"/>
                        </a:solidFill>
                        <a:latin typeface="Cambria Math"/>
                      </a:rPr>
                      <m:t>𝑡</m:t>
                    </m:r>
                    <m:r>
                      <a:rPr lang="es-ES" sz="2000" i="1">
                        <a:solidFill>
                          <a:schemeClr val="tx1"/>
                        </a:solidFill>
                        <a:latin typeface="Cambria Math"/>
                      </a:rPr>
                      <m:t>=</m:t>
                    </m:r>
                    <m:r>
                      <a:rPr lang="es-ES" sz="2000" i="1">
                        <a:solidFill>
                          <a:schemeClr val="tx1"/>
                        </a:solidFill>
                        <a:latin typeface="Cambria Math"/>
                      </a:rPr>
                      <m:t>𝐸𝑠𝑝𝑒𝑠𝑜𝑟</m:t>
                    </m:r>
                    <m:r>
                      <a:rPr lang="es-ES" sz="2000" i="1">
                        <a:solidFill>
                          <a:schemeClr val="tx1"/>
                        </a:solidFill>
                        <a:latin typeface="Cambria Math"/>
                      </a:rPr>
                      <m:t> </m:t>
                    </m:r>
                    <m:r>
                      <a:rPr lang="es-ES" sz="2000" i="1">
                        <a:solidFill>
                          <a:schemeClr val="tx1"/>
                        </a:solidFill>
                        <a:latin typeface="Cambria Math"/>
                      </a:rPr>
                      <m:t>𝑑𝑒</m:t>
                    </m:r>
                    <m:r>
                      <a:rPr lang="es-ES" sz="2000" i="1">
                        <a:solidFill>
                          <a:schemeClr val="tx1"/>
                        </a:solidFill>
                        <a:latin typeface="Cambria Math"/>
                      </a:rPr>
                      <m:t> </m:t>
                    </m:r>
                    <m:r>
                      <a:rPr lang="es-ES" sz="2000" i="1">
                        <a:solidFill>
                          <a:schemeClr val="tx1"/>
                        </a:solidFill>
                        <a:latin typeface="Cambria Math"/>
                      </a:rPr>
                      <m:t>𝑙𝑎</m:t>
                    </m:r>
                    <m:r>
                      <a:rPr lang="es-ES" sz="2000" i="1">
                        <a:solidFill>
                          <a:schemeClr val="tx1"/>
                        </a:solidFill>
                        <a:latin typeface="Cambria Math"/>
                      </a:rPr>
                      <m:t> </m:t>
                    </m:r>
                    <m:r>
                      <a:rPr lang="es-ES" sz="2000" i="1">
                        <a:solidFill>
                          <a:schemeClr val="tx1"/>
                        </a:solidFill>
                        <a:latin typeface="Cambria Math"/>
                      </a:rPr>
                      <m:t>𝑝𝑎𝑟𝑒𝑑</m:t>
                    </m:r>
                    <m:r>
                      <a:rPr lang="es-ES" sz="2000" i="1">
                        <a:solidFill>
                          <a:schemeClr val="tx1"/>
                        </a:solidFill>
                        <a:latin typeface="Cambria Math"/>
                      </a:rPr>
                      <m:t>(</m:t>
                    </m:r>
                    <m:r>
                      <a:rPr lang="es-ES" sz="2000" i="1">
                        <a:solidFill>
                          <a:schemeClr val="tx1"/>
                        </a:solidFill>
                        <a:latin typeface="Cambria Math"/>
                      </a:rPr>
                      <m:t>𝑝𝑢𝑙𝑔</m:t>
                    </m:r>
                    <m:r>
                      <a:rPr lang="es-ES" sz="2000" i="1">
                        <a:solidFill>
                          <a:schemeClr val="tx1"/>
                        </a:solidFill>
                        <a:latin typeface="Cambria Math"/>
                      </a:rPr>
                      <m:t>)</m:t>
                    </m:r>
                  </m:oMath>
                </a14:m>
                <a:endParaRPr lang="es-EC" sz="2000" dirty="0">
                  <a:solidFill>
                    <a:schemeClr val="tx1"/>
                  </a:solidFill>
                </a:endParaRPr>
              </a:p>
              <a:p>
                <a:pPr marL="0" indent="0">
                  <a:buNone/>
                </a:pPr>
                <a14:m>
                  <m:oMath xmlns:m="http://schemas.openxmlformats.org/officeDocument/2006/math">
                    <m:r>
                      <a:rPr lang="es-ES" sz="2000" i="1">
                        <a:solidFill>
                          <a:schemeClr val="tx1"/>
                        </a:solidFill>
                        <a:latin typeface="Cambria Math"/>
                      </a:rPr>
                      <m:t>𝑃𝑑</m:t>
                    </m:r>
                    <m:r>
                      <a:rPr lang="es-ES" sz="2000" i="1">
                        <a:solidFill>
                          <a:schemeClr val="tx1"/>
                        </a:solidFill>
                        <a:latin typeface="Cambria Math"/>
                      </a:rPr>
                      <m:t>=</m:t>
                    </m:r>
                    <m:r>
                      <a:rPr lang="es-ES" sz="2000" i="1">
                        <a:solidFill>
                          <a:schemeClr val="tx1"/>
                        </a:solidFill>
                        <a:latin typeface="Cambria Math"/>
                      </a:rPr>
                      <m:t>𝑃𝑟𝑒𝑠𝑖</m:t>
                    </m:r>
                    <m:r>
                      <a:rPr lang="es-ES" sz="2000" i="1">
                        <a:solidFill>
                          <a:schemeClr val="tx1"/>
                        </a:solidFill>
                        <a:latin typeface="Cambria Math"/>
                      </a:rPr>
                      <m:t>ó</m:t>
                    </m:r>
                    <m:r>
                      <a:rPr lang="es-ES" sz="2000" i="1">
                        <a:solidFill>
                          <a:schemeClr val="tx1"/>
                        </a:solidFill>
                        <a:latin typeface="Cambria Math"/>
                      </a:rPr>
                      <m:t>𝑛</m:t>
                    </m:r>
                    <m:r>
                      <a:rPr lang="es-ES" sz="2000" i="1">
                        <a:solidFill>
                          <a:schemeClr val="tx1"/>
                        </a:solidFill>
                        <a:latin typeface="Cambria Math"/>
                      </a:rPr>
                      <m:t> </m:t>
                    </m:r>
                    <m:r>
                      <a:rPr lang="es-ES" sz="2000" i="1">
                        <a:solidFill>
                          <a:schemeClr val="tx1"/>
                        </a:solidFill>
                        <a:latin typeface="Cambria Math"/>
                      </a:rPr>
                      <m:t>𝑑𝑒</m:t>
                    </m:r>
                    <m:r>
                      <a:rPr lang="es-ES" sz="2000" i="1">
                        <a:solidFill>
                          <a:schemeClr val="tx1"/>
                        </a:solidFill>
                        <a:latin typeface="Cambria Math"/>
                      </a:rPr>
                      <m:t> </m:t>
                    </m:r>
                    <m:r>
                      <a:rPr lang="es-ES" sz="2000" i="1">
                        <a:solidFill>
                          <a:schemeClr val="tx1"/>
                        </a:solidFill>
                        <a:latin typeface="Cambria Math"/>
                      </a:rPr>
                      <m:t>𝑑𝑖𝑠𝑒</m:t>
                    </m:r>
                    <m:r>
                      <a:rPr lang="es-ES" sz="2000" i="1">
                        <a:solidFill>
                          <a:schemeClr val="tx1"/>
                        </a:solidFill>
                        <a:latin typeface="Cambria Math"/>
                      </a:rPr>
                      <m:t>ñ</m:t>
                    </m:r>
                    <m:r>
                      <a:rPr lang="es-ES" sz="2000" i="1">
                        <a:solidFill>
                          <a:schemeClr val="tx1"/>
                        </a:solidFill>
                        <a:latin typeface="Cambria Math"/>
                      </a:rPr>
                      <m:t>𝑜</m:t>
                    </m:r>
                    <m:r>
                      <a:rPr lang="es-ES" sz="2000" i="1">
                        <a:solidFill>
                          <a:schemeClr val="tx1"/>
                        </a:solidFill>
                        <a:latin typeface="Cambria Math"/>
                      </a:rPr>
                      <m:t>(</m:t>
                    </m:r>
                    <m:r>
                      <a:rPr lang="es-ES" sz="2000" i="1">
                        <a:solidFill>
                          <a:schemeClr val="tx1"/>
                        </a:solidFill>
                        <a:latin typeface="Cambria Math"/>
                      </a:rPr>
                      <m:t>𝑃𝑠𝑖</m:t>
                    </m:r>
                    <m:r>
                      <a:rPr lang="es-ES" sz="2000" i="1">
                        <a:solidFill>
                          <a:schemeClr val="tx1"/>
                        </a:solidFill>
                        <a:latin typeface="Cambria Math"/>
                      </a:rPr>
                      <m:t>)</m:t>
                    </m:r>
                  </m:oMath>
                </a14:m>
                <a:r>
                  <a:rPr lang="es-ES" sz="2000" dirty="0">
                    <a:solidFill>
                      <a:schemeClr val="tx1"/>
                    </a:solidFill>
                  </a:rPr>
                  <a:t> </a:t>
                </a:r>
                <a:endParaRPr lang="es-EC" sz="2000" dirty="0">
                  <a:solidFill>
                    <a:schemeClr val="tx1"/>
                  </a:solidFill>
                </a:endParaRPr>
              </a:p>
              <a:p>
                <a:pPr marL="0" indent="0">
                  <a:buNone/>
                </a:pPr>
                <a14:m>
                  <m:oMath xmlns:m="http://schemas.openxmlformats.org/officeDocument/2006/math">
                    <m:r>
                      <a:rPr lang="es-ES" sz="2000" i="1">
                        <a:solidFill>
                          <a:schemeClr val="tx1"/>
                        </a:solidFill>
                        <a:latin typeface="Cambria Math"/>
                      </a:rPr>
                      <m:t>𝑅𝑒</m:t>
                    </m:r>
                    <m:r>
                      <a:rPr lang="es-ES" sz="2000" i="1">
                        <a:solidFill>
                          <a:schemeClr val="tx1"/>
                        </a:solidFill>
                        <a:latin typeface="Cambria Math"/>
                      </a:rPr>
                      <m:t>=</m:t>
                    </m:r>
                    <m:r>
                      <a:rPr lang="es-ES" sz="2000" i="1">
                        <a:solidFill>
                          <a:schemeClr val="tx1"/>
                        </a:solidFill>
                        <a:latin typeface="Cambria Math"/>
                      </a:rPr>
                      <m:t>𝑅𝑎𝑑𝑖𝑜</m:t>
                    </m:r>
                    <m:r>
                      <a:rPr lang="es-ES" sz="2000" i="1">
                        <a:solidFill>
                          <a:schemeClr val="tx1"/>
                        </a:solidFill>
                        <a:latin typeface="Cambria Math"/>
                      </a:rPr>
                      <m:t> </m:t>
                    </m:r>
                    <m:r>
                      <a:rPr lang="es-ES" sz="2000" i="1">
                        <a:solidFill>
                          <a:schemeClr val="tx1"/>
                        </a:solidFill>
                        <a:latin typeface="Cambria Math"/>
                      </a:rPr>
                      <m:t>𝑒𝑥𝑡𝑒𝑟𝑛𝑜</m:t>
                    </m:r>
                    <m:r>
                      <a:rPr lang="es-ES" sz="2000" i="1">
                        <a:solidFill>
                          <a:schemeClr val="tx1"/>
                        </a:solidFill>
                        <a:latin typeface="Cambria Math"/>
                      </a:rPr>
                      <m:t>(</m:t>
                    </m:r>
                    <m:r>
                      <a:rPr lang="es-ES" sz="2000" i="1">
                        <a:solidFill>
                          <a:schemeClr val="tx1"/>
                        </a:solidFill>
                        <a:latin typeface="Cambria Math"/>
                      </a:rPr>
                      <m:t>𝑝𝑢𝑙𝑔</m:t>
                    </m:r>
                    <m:r>
                      <a:rPr lang="es-ES" sz="2000" i="1">
                        <a:solidFill>
                          <a:schemeClr val="tx1"/>
                        </a:solidFill>
                        <a:latin typeface="Cambria Math"/>
                      </a:rPr>
                      <m:t>)</m:t>
                    </m:r>
                  </m:oMath>
                </a14:m>
                <a:r>
                  <a:rPr lang="es-ES" sz="2000" dirty="0">
                    <a:solidFill>
                      <a:schemeClr val="tx1"/>
                    </a:solidFill>
                  </a:rPr>
                  <a:t> </a:t>
                </a:r>
                <a:endParaRPr lang="es-EC" sz="2000" dirty="0">
                  <a:solidFill>
                    <a:schemeClr val="tx1"/>
                  </a:solidFill>
                </a:endParaRPr>
              </a:p>
              <a:p>
                <a:pPr marL="0" indent="0">
                  <a:buNone/>
                </a:pPr>
                <a14:m>
                  <m:oMath xmlns:m="http://schemas.openxmlformats.org/officeDocument/2006/math">
                    <m:r>
                      <a:rPr lang="es-ES" sz="2000" i="1">
                        <a:solidFill>
                          <a:schemeClr val="tx1"/>
                        </a:solidFill>
                        <a:latin typeface="Cambria Math"/>
                      </a:rPr>
                      <m:t>𝑆𝑑</m:t>
                    </m:r>
                    <m:r>
                      <a:rPr lang="es-ES" sz="2000" i="1">
                        <a:solidFill>
                          <a:schemeClr val="tx1"/>
                        </a:solidFill>
                        <a:latin typeface="Cambria Math"/>
                      </a:rPr>
                      <m:t>=</m:t>
                    </m:r>
                    <m:r>
                      <a:rPr lang="es-ES" sz="2000" i="1">
                        <a:solidFill>
                          <a:schemeClr val="tx1"/>
                        </a:solidFill>
                        <a:latin typeface="Cambria Math"/>
                      </a:rPr>
                      <m:t>𝐸𝑠𝑓𝑢𝑒𝑟𝑧𝑜</m:t>
                    </m:r>
                    <m:r>
                      <a:rPr lang="es-ES" sz="2000" i="1">
                        <a:solidFill>
                          <a:schemeClr val="tx1"/>
                        </a:solidFill>
                        <a:latin typeface="Cambria Math"/>
                      </a:rPr>
                      <m:t> </m:t>
                    </m:r>
                    <m:r>
                      <a:rPr lang="es-ES" sz="2000" i="1">
                        <a:solidFill>
                          <a:schemeClr val="tx1"/>
                        </a:solidFill>
                        <a:latin typeface="Cambria Math"/>
                      </a:rPr>
                      <m:t>𝑚</m:t>
                    </m:r>
                    <m:r>
                      <a:rPr lang="es-ES" sz="2000" i="1">
                        <a:solidFill>
                          <a:schemeClr val="tx1"/>
                        </a:solidFill>
                        <a:latin typeface="Cambria Math"/>
                      </a:rPr>
                      <m:t>á</m:t>
                    </m:r>
                    <m:r>
                      <a:rPr lang="es-ES" sz="2000" i="1">
                        <a:solidFill>
                          <a:schemeClr val="tx1"/>
                        </a:solidFill>
                        <a:latin typeface="Cambria Math"/>
                      </a:rPr>
                      <m:t>𝑥𝑖𝑚𝑜</m:t>
                    </m:r>
                    <m:r>
                      <a:rPr lang="es-ES" sz="2000" i="1">
                        <a:solidFill>
                          <a:schemeClr val="tx1"/>
                        </a:solidFill>
                        <a:latin typeface="Cambria Math"/>
                      </a:rPr>
                      <m:t> </m:t>
                    </m:r>
                    <m:r>
                      <a:rPr lang="es-ES" sz="2000" i="1">
                        <a:solidFill>
                          <a:schemeClr val="tx1"/>
                        </a:solidFill>
                        <a:latin typeface="Cambria Math"/>
                      </a:rPr>
                      <m:t>𝑝𝑒𝑟𝑚𝑖𝑡𝑖𝑑𝑜</m:t>
                    </m:r>
                    <m:r>
                      <a:rPr lang="es-ES" sz="2000" i="1">
                        <a:solidFill>
                          <a:schemeClr val="tx1"/>
                        </a:solidFill>
                        <a:latin typeface="Cambria Math"/>
                      </a:rPr>
                      <m:t> </m:t>
                    </m:r>
                    <m:r>
                      <a:rPr lang="es-ES" sz="2000" i="1">
                        <a:solidFill>
                          <a:schemeClr val="tx1"/>
                        </a:solidFill>
                        <a:latin typeface="Cambria Math"/>
                      </a:rPr>
                      <m:t>𝑑𝑒𝑙</m:t>
                    </m:r>
                    <m:r>
                      <a:rPr lang="es-ES" sz="2000" i="1">
                        <a:solidFill>
                          <a:schemeClr val="tx1"/>
                        </a:solidFill>
                        <a:latin typeface="Cambria Math"/>
                      </a:rPr>
                      <m:t> </m:t>
                    </m:r>
                    <m:r>
                      <a:rPr lang="es-ES" sz="2000" i="1">
                        <a:solidFill>
                          <a:schemeClr val="tx1"/>
                        </a:solidFill>
                        <a:latin typeface="Cambria Math"/>
                      </a:rPr>
                      <m:t>𝑚𝑎𝑡𝑒𝑟𝑖𝑎𝑙</m:t>
                    </m:r>
                    <m:r>
                      <a:rPr lang="es-ES" sz="2000" i="1">
                        <a:solidFill>
                          <a:schemeClr val="tx1"/>
                        </a:solidFill>
                        <a:latin typeface="Cambria Math"/>
                      </a:rPr>
                      <m:t>(</m:t>
                    </m:r>
                    <m:r>
                      <a:rPr lang="es-ES" sz="2000" i="1">
                        <a:solidFill>
                          <a:schemeClr val="tx1"/>
                        </a:solidFill>
                        <a:latin typeface="Cambria Math"/>
                      </a:rPr>
                      <m:t>𝑃𝑠𝑖</m:t>
                    </m:r>
                    <m:r>
                      <a:rPr lang="es-ES" sz="2000" i="1">
                        <a:solidFill>
                          <a:schemeClr val="tx1"/>
                        </a:solidFill>
                        <a:latin typeface="Cambria Math"/>
                      </a:rPr>
                      <m:t>)</m:t>
                    </m:r>
                  </m:oMath>
                </a14:m>
                <a:r>
                  <a:rPr lang="es-ES" sz="2000" dirty="0">
                    <a:solidFill>
                      <a:schemeClr val="tx1"/>
                    </a:solidFill>
                  </a:rPr>
                  <a:t> </a:t>
                </a:r>
                <a14:m>
                  <m:oMath xmlns:m="http://schemas.openxmlformats.org/officeDocument/2006/math">
                    <m:r>
                      <a:rPr lang="es-ES" sz="2000" i="1">
                        <a:solidFill>
                          <a:schemeClr val="tx1"/>
                        </a:solidFill>
                        <a:latin typeface="Cambria Math"/>
                      </a:rPr>
                      <m:t>𝐸</m:t>
                    </m:r>
                    <m:r>
                      <a:rPr lang="es-ES" sz="2000" i="1">
                        <a:solidFill>
                          <a:schemeClr val="tx1"/>
                        </a:solidFill>
                        <a:latin typeface="Cambria Math"/>
                      </a:rPr>
                      <m:t>=</m:t>
                    </m:r>
                    <m:r>
                      <a:rPr lang="es-ES" sz="2000" i="1">
                        <a:solidFill>
                          <a:schemeClr val="tx1"/>
                        </a:solidFill>
                        <a:latin typeface="Cambria Math"/>
                      </a:rPr>
                      <m:t>𝐸𝑓𝑖𝑐𝑖𝑒𝑛𝑐𝑖𝑎</m:t>
                    </m:r>
                    <m:r>
                      <a:rPr lang="es-ES" sz="2000" i="1">
                        <a:solidFill>
                          <a:schemeClr val="tx1"/>
                        </a:solidFill>
                        <a:latin typeface="Cambria Math"/>
                      </a:rPr>
                      <m:t> </m:t>
                    </m:r>
                    <m:r>
                      <a:rPr lang="es-ES" sz="2000" i="1">
                        <a:solidFill>
                          <a:schemeClr val="tx1"/>
                        </a:solidFill>
                        <a:latin typeface="Cambria Math"/>
                      </a:rPr>
                      <m:t>𝑑𝑒</m:t>
                    </m:r>
                    <m:r>
                      <a:rPr lang="es-ES" sz="2000" i="1">
                        <a:solidFill>
                          <a:schemeClr val="tx1"/>
                        </a:solidFill>
                        <a:latin typeface="Cambria Math"/>
                      </a:rPr>
                      <m:t> </m:t>
                    </m:r>
                    <m:r>
                      <a:rPr lang="es-ES" sz="2000" i="1">
                        <a:solidFill>
                          <a:schemeClr val="tx1"/>
                        </a:solidFill>
                        <a:latin typeface="Cambria Math"/>
                      </a:rPr>
                      <m:t>𝑙𝑎</m:t>
                    </m:r>
                    <m:r>
                      <a:rPr lang="es-ES" sz="2000" i="1">
                        <a:solidFill>
                          <a:schemeClr val="tx1"/>
                        </a:solidFill>
                        <a:latin typeface="Cambria Math"/>
                      </a:rPr>
                      <m:t> </m:t>
                    </m:r>
                    <m:r>
                      <a:rPr lang="es-ES" sz="2000" i="1">
                        <a:solidFill>
                          <a:schemeClr val="tx1"/>
                        </a:solidFill>
                        <a:latin typeface="Cambria Math"/>
                      </a:rPr>
                      <m:t>𝑠𝑜𝑙𝑑𝑎𝑑𝑢𝑟𝑎</m:t>
                    </m:r>
                  </m:oMath>
                </a14:m>
                <a:endParaRPr lang="es-EC" sz="2000" dirty="0">
                  <a:solidFill>
                    <a:schemeClr val="tx1"/>
                  </a:solidFill>
                </a:endParaRPr>
              </a:p>
              <a:p>
                <a:pPr marL="0" indent="0">
                  <a:buNone/>
                </a:pPr>
                <a14:m>
                  <m:oMath xmlns:m="http://schemas.openxmlformats.org/officeDocument/2006/math">
                    <m:r>
                      <a:rPr lang="es-ES" sz="2000" i="1">
                        <a:solidFill>
                          <a:schemeClr val="tx1"/>
                        </a:solidFill>
                        <a:latin typeface="Cambria Math"/>
                      </a:rPr>
                      <m:t>𝑀</m:t>
                    </m:r>
                    <m:r>
                      <a:rPr lang="es-ES" sz="2000" i="1">
                        <a:solidFill>
                          <a:schemeClr val="tx1"/>
                        </a:solidFill>
                        <a:latin typeface="Cambria Math"/>
                      </a:rPr>
                      <m:t>=</m:t>
                    </m:r>
                    <m:r>
                      <a:rPr lang="es-ES" sz="2000" i="1">
                        <a:solidFill>
                          <a:schemeClr val="tx1"/>
                        </a:solidFill>
                        <a:latin typeface="Cambria Math"/>
                      </a:rPr>
                      <m:t>𝐹𝑎𝑐𝑡𝑜𝑟</m:t>
                    </m:r>
                    <m:r>
                      <a:rPr lang="es-ES" sz="2000" i="1">
                        <a:solidFill>
                          <a:schemeClr val="tx1"/>
                        </a:solidFill>
                        <a:latin typeface="Cambria Math"/>
                      </a:rPr>
                      <m:t> </m:t>
                    </m:r>
                    <m:r>
                      <a:rPr lang="es-ES" sz="2000" i="1">
                        <a:solidFill>
                          <a:schemeClr val="tx1"/>
                        </a:solidFill>
                        <a:latin typeface="Cambria Math"/>
                      </a:rPr>
                      <m:t>𝑚</m:t>
                    </m:r>
                    <m:r>
                      <a:rPr lang="es-ES" sz="2000" i="1">
                        <a:solidFill>
                          <a:schemeClr val="tx1"/>
                        </a:solidFill>
                        <a:latin typeface="Cambria Math"/>
                      </a:rPr>
                      <m:t>(</m:t>
                    </m:r>
                    <m:r>
                      <a:rPr lang="es-ES" sz="2000" i="1">
                        <a:solidFill>
                          <a:schemeClr val="tx1"/>
                        </a:solidFill>
                        <a:latin typeface="Cambria Math"/>
                      </a:rPr>
                      <m:t>𝑎𝑑𝑖𝑚𝑒𝑛𝑐𝑖𝑜𝑛𝑎𝑙</m:t>
                    </m:r>
                    <m:r>
                      <a:rPr lang="es-ES" sz="2000" i="1">
                        <a:solidFill>
                          <a:schemeClr val="tx1"/>
                        </a:solidFill>
                        <a:latin typeface="Cambria Math"/>
                      </a:rPr>
                      <m:t>)</m:t>
                    </m:r>
                  </m:oMath>
                </a14:m>
                <a:r>
                  <a:rPr lang="es-ES" sz="2000" dirty="0">
                    <a:solidFill>
                      <a:schemeClr val="tx1"/>
                    </a:solidFill>
                  </a:rPr>
                  <a:t> </a:t>
                </a:r>
                <a:endParaRPr lang="es-EC" sz="2000" i="1" dirty="0">
                  <a:solidFill>
                    <a:schemeClr val="tx1"/>
                  </a:solidFill>
                </a:endParaRPr>
              </a:p>
              <a:p>
                <a:pPr marL="0" indent="0">
                  <a:buNone/>
                </a:pPr>
                <a14:m>
                  <m:oMathPara xmlns:m="http://schemas.openxmlformats.org/officeDocument/2006/math">
                    <m:oMathParaPr>
                      <m:jc m:val="left"/>
                    </m:oMathParaPr>
                    <m:oMath xmlns:m="http://schemas.openxmlformats.org/officeDocument/2006/math">
                      <m:r>
                        <a:rPr lang="es-ES" sz="2000" i="1">
                          <a:solidFill>
                            <a:schemeClr val="tx1"/>
                          </a:solidFill>
                          <a:latin typeface="Cambria Math"/>
                        </a:rPr>
                        <m:t>𝐿</m:t>
                      </m:r>
                      <m:r>
                        <a:rPr lang="es-ES" sz="2000" i="1">
                          <a:solidFill>
                            <a:schemeClr val="tx1"/>
                          </a:solidFill>
                          <a:latin typeface="Cambria Math"/>
                        </a:rPr>
                        <m:t>=</m:t>
                      </m:r>
                      <m:r>
                        <a:rPr lang="es-ES" sz="2000" i="1">
                          <a:solidFill>
                            <a:schemeClr val="tx1"/>
                          </a:solidFill>
                          <a:latin typeface="Cambria Math"/>
                        </a:rPr>
                        <m:t>𝑅𝑎𝑑𝑖𝑜</m:t>
                      </m:r>
                      <m:r>
                        <a:rPr lang="es-ES" sz="2000" i="1">
                          <a:solidFill>
                            <a:schemeClr val="tx1"/>
                          </a:solidFill>
                          <a:latin typeface="Cambria Math"/>
                        </a:rPr>
                        <m:t> </m:t>
                      </m:r>
                      <m:r>
                        <a:rPr lang="es-ES" sz="2000" i="1">
                          <a:solidFill>
                            <a:schemeClr val="tx1"/>
                          </a:solidFill>
                          <a:latin typeface="Cambria Math"/>
                        </a:rPr>
                        <m:t>𝑒𝑥𝑡𝑒𝑟𝑛𝑜</m:t>
                      </m:r>
                      <m:r>
                        <a:rPr lang="es-ES" sz="2000" i="1">
                          <a:solidFill>
                            <a:schemeClr val="tx1"/>
                          </a:solidFill>
                          <a:latin typeface="Cambria Math"/>
                        </a:rPr>
                        <m:t> </m:t>
                      </m:r>
                      <m:r>
                        <a:rPr lang="es-ES" sz="2000" i="1">
                          <a:solidFill>
                            <a:schemeClr val="tx1"/>
                          </a:solidFill>
                          <a:latin typeface="Cambria Math"/>
                        </a:rPr>
                        <m:t>𝑑𝑒𝑙</m:t>
                      </m:r>
                      <m:r>
                        <a:rPr lang="es-ES" sz="2000" i="1">
                          <a:solidFill>
                            <a:schemeClr val="tx1"/>
                          </a:solidFill>
                          <a:latin typeface="Cambria Math"/>
                        </a:rPr>
                        <m:t> </m:t>
                      </m:r>
                      <m:r>
                        <a:rPr lang="es-ES" sz="2000" i="1">
                          <a:solidFill>
                            <a:schemeClr val="tx1"/>
                          </a:solidFill>
                          <a:latin typeface="Cambria Math"/>
                        </a:rPr>
                        <m:t>𝑝𝑙𝑎𝑡𝑜</m:t>
                      </m:r>
                      <m:r>
                        <a:rPr lang="es-ES" sz="2000" i="1">
                          <a:solidFill>
                            <a:schemeClr val="tx1"/>
                          </a:solidFill>
                          <a:latin typeface="Cambria Math"/>
                        </a:rPr>
                        <m:t>(</m:t>
                      </m:r>
                      <m:r>
                        <a:rPr lang="es-ES" sz="2000" i="1">
                          <a:solidFill>
                            <a:schemeClr val="tx1"/>
                          </a:solidFill>
                          <a:latin typeface="Cambria Math"/>
                        </a:rPr>
                        <m:t>𝑝𝑢𝑙𝑔</m:t>
                      </m:r>
                      <m:r>
                        <a:rPr lang="es-ES" sz="2000" i="1">
                          <a:solidFill>
                            <a:schemeClr val="tx1"/>
                          </a:solidFill>
                          <a:latin typeface="Cambria Math"/>
                        </a:rPr>
                        <m:t>)</m:t>
                      </m:r>
                    </m:oMath>
                  </m:oMathPara>
                </a14:m>
                <a:endParaRPr lang="es-EC" sz="2000" dirty="0">
                  <a:solidFill>
                    <a:schemeClr val="tx1"/>
                  </a:solidFill>
                </a:endParaRP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23528" y="692696"/>
                <a:ext cx="8229600" cy="4525963"/>
              </a:xfrm>
              <a:blipFill rotWithShape="1">
                <a:blip r:embed="rId2"/>
                <a:stretch>
                  <a:fillRect l="-741" t="-539" b="-21833"/>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6244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4618856" cy="4525963"/>
          </a:xfrm>
        </p:spPr>
        <p:txBody>
          <a:bodyPr/>
          <a:lstStyle/>
          <a:p>
            <a:r>
              <a:rPr lang="es-ES" sz="1600" dirty="0">
                <a:solidFill>
                  <a:schemeClr val="tx1"/>
                </a:solidFill>
              </a:rPr>
              <a:t>La presión dentro del </a:t>
            </a:r>
            <a:r>
              <a:rPr lang="es-ES" sz="1600" dirty="0" err="1">
                <a:solidFill>
                  <a:schemeClr val="tx1"/>
                </a:solidFill>
              </a:rPr>
              <a:t>gasificador</a:t>
            </a:r>
            <a:r>
              <a:rPr lang="es-ES" sz="1600" dirty="0">
                <a:solidFill>
                  <a:schemeClr val="tx1"/>
                </a:solidFill>
              </a:rPr>
              <a:t> es de 1 atm, el radio externo del </a:t>
            </a:r>
            <a:r>
              <a:rPr lang="es-ES" sz="1600" dirty="0" err="1">
                <a:solidFill>
                  <a:schemeClr val="tx1"/>
                </a:solidFill>
              </a:rPr>
              <a:t>gasificador</a:t>
            </a:r>
            <a:r>
              <a:rPr lang="es-ES" sz="1600" dirty="0">
                <a:solidFill>
                  <a:schemeClr val="tx1"/>
                </a:solidFill>
              </a:rPr>
              <a:t> es de 760mm (30”), el esfuerzo máximo permisible del material se encuentra en el anexo B para una temperatura 1050 </a:t>
            </a:r>
            <a:r>
              <a:rPr lang="es-ES" sz="1600" dirty="0" err="1">
                <a:solidFill>
                  <a:schemeClr val="tx1"/>
                </a:solidFill>
              </a:rPr>
              <a:t>ºF</a:t>
            </a:r>
            <a:r>
              <a:rPr lang="es-ES" sz="1600" dirty="0">
                <a:solidFill>
                  <a:schemeClr val="tx1"/>
                </a:solidFill>
              </a:rPr>
              <a:t> es de 170 atm (2500 psi), donde el material escogido  SA-516-70 por sus características de trabajo a altas </a:t>
            </a:r>
            <a:r>
              <a:rPr lang="es-ES" sz="1600" dirty="0" smtClean="0">
                <a:solidFill>
                  <a:schemeClr val="tx1"/>
                </a:solidFill>
              </a:rPr>
              <a:t>temperaturas, </a:t>
            </a:r>
            <a:r>
              <a:rPr lang="es-ES" sz="1600" dirty="0">
                <a:solidFill>
                  <a:schemeClr val="tx1"/>
                </a:solidFill>
              </a:rPr>
              <a:t>la eficiencia de la soldadura junta a tope como alcanzados por doble soldadura o por otros medios que se obtiene la misma calidad de depósito soldadura de metal en la superficie de la soldadura en el interior y el exterior 0,85, el factor </a:t>
            </a:r>
            <a:r>
              <a:rPr lang="es-ES" sz="1600" dirty="0" smtClean="0">
                <a:solidFill>
                  <a:schemeClr val="tx1"/>
                </a:solidFill>
              </a:rPr>
              <a:t>M.</a:t>
            </a:r>
            <a:endParaRPr lang="es-EC" sz="1600" dirty="0">
              <a:solidFill>
                <a:schemeClr val="tx1"/>
              </a:solidFill>
            </a:endParaRPr>
          </a:p>
          <a:p>
            <a:r>
              <a:rPr lang="es-ES" sz="1600" dirty="0">
                <a:solidFill>
                  <a:schemeClr val="tx1"/>
                </a:solidFill>
              </a:rPr>
              <a:t>Con los datos anteriores se obtiene que el espesor de la cabeza sea de 4,39 mm (0,173”), con lo cual se elige el espesor nominal comercial de 9,525 mm (0,375”) el mínimo en el mercado.</a:t>
            </a:r>
            <a:endParaRPr lang="es-EC" sz="1600" dirty="0">
              <a:solidFill>
                <a:schemeClr val="tx1"/>
              </a:solidFill>
            </a:endParaRPr>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34" t="39329" r="36475" b="30312"/>
          <a:stretch/>
        </p:blipFill>
        <p:spPr bwMode="auto">
          <a:xfrm>
            <a:off x="5652120" y="735377"/>
            <a:ext cx="3101569" cy="2189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000" t="43436" r="36286" b="32522"/>
          <a:stretch/>
        </p:blipFill>
        <p:spPr bwMode="auto">
          <a:xfrm>
            <a:off x="5562613" y="3188139"/>
            <a:ext cx="3280581" cy="206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5961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3752"/>
            <a:ext cx="8229600" cy="1143000"/>
          </a:xfrm>
        </p:spPr>
        <p:txBody>
          <a:bodyPr/>
          <a:lstStyle/>
          <a:p>
            <a:pPr lvl="2"/>
            <a:r>
              <a:rPr lang="es-ES" sz="2400" dirty="0">
                <a:effectLst/>
              </a:rPr>
              <a:t>ESPESOR DE LAS CONEXIONES EN EL GASIFICADOR</a:t>
            </a:r>
            <a:endParaRPr lang="es-EC" sz="2000" dirty="0">
              <a:effectLst/>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539552" y="908720"/>
                <a:ext cx="8229600" cy="4525963"/>
              </a:xfrm>
            </p:spPr>
            <p:txBody>
              <a:bodyPr/>
              <a:lstStyle/>
              <a:p>
                <a:r>
                  <a:rPr lang="es-ES" dirty="0" smtClean="0">
                    <a:solidFill>
                      <a:schemeClr val="tx1"/>
                    </a:solidFill>
                  </a:rPr>
                  <a:t>Para calcular el espesor mínimo requerido se utilizó el procedimiento de la norma ASME Sec. VIII </a:t>
                </a:r>
                <a:r>
                  <a:rPr lang="es-ES" dirty="0" err="1">
                    <a:solidFill>
                      <a:schemeClr val="tx1"/>
                    </a:solidFill>
                  </a:rPr>
                  <a:t>Div</a:t>
                </a:r>
                <a:r>
                  <a:rPr lang="es-ES" dirty="0">
                    <a:solidFill>
                      <a:schemeClr val="tx1"/>
                    </a:solidFill>
                  </a:rPr>
                  <a:t>. 1 – </a:t>
                </a:r>
                <a:r>
                  <a:rPr lang="es-ES" i="1" dirty="0" err="1">
                    <a:solidFill>
                      <a:schemeClr val="tx1"/>
                    </a:solidFill>
                  </a:rPr>
                  <a:t>Pressure</a:t>
                </a:r>
                <a:r>
                  <a:rPr lang="es-ES" i="1" dirty="0">
                    <a:solidFill>
                      <a:schemeClr val="tx1"/>
                    </a:solidFill>
                  </a:rPr>
                  <a:t> </a:t>
                </a:r>
                <a:r>
                  <a:rPr lang="es-ES" i="1" dirty="0" err="1">
                    <a:solidFill>
                      <a:schemeClr val="tx1"/>
                    </a:solidFill>
                  </a:rPr>
                  <a:t>Vessels</a:t>
                </a:r>
                <a:r>
                  <a:rPr lang="es-ES" i="1" dirty="0">
                    <a:solidFill>
                      <a:schemeClr val="tx1"/>
                    </a:solidFill>
                  </a:rPr>
                  <a:t>, </a:t>
                </a:r>
                <a:r>
                  <a:rPr lang="es-ES" dirty="0">
                    <a:solidFill>
                      <a:schemeClr val="tx1"/>
                    </a:solidFill>
                  </a:rPr>
                  <a:t>como se tiene una junta de soldadura longitudinal se usará la siguiente fórmula:</a:t>
                </a:r>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S" i="1">
                          <a:solidFill>
                            <a:schemeClr val="tx1"/>
                          </a:solidFill>
                          <a:latin typeface="Cambria Math"/>
                        </a:rPr>
                        <m:t>𝑡</m:t>
                      </m:r>
                      <m:r>
                        <a:rPr lang="es-ES" i="1">
                          <a:solidFill>
                            <a:schemeClr val="tx1"/>
                          </a:solidFill>
                          <a:latin typeface="Cambria Math"/>
                        </a:rPr>
                        <m:t>=</m:t>
                      </m:r>
                      <m:f>
                        <m:fPr>
                          <m:ctrlPr>
                            <a:rPr lang="es-EC" i="1">
                              <a:solidFill>
                                <a:schemeClr val="tx1"/>
                              </a:solidFill>
                              <a:latin typeface="Cambria Math"/>
                            </a:rPr>
                          </m:ctrlPr>
                        </m:fPr>
                        <m:num>
                          <m:r>
                            <a:rPr lang="es-ES" i="1">
                              <a:solidFill>
                                <a:schemeClr val="tx1"/>
                              </a:solidFill>
                              <a:latin typeface="Cambria Math"/>
                            </a:rPr>
                            <m:t>𝑃𝑑</m:t>
                          </m:r>
                          <m:r>
                            <a:rPr lang="es-ES" i="1">
                              <a:solidFill>
                                <a:schemeClr val="tx1"/>
                              </a:solidFill>
                              <a:latin typeface="Cambria Math"/>
                            </a:rPr>
                            <m:t>∗(</m:t>
                          </m:r>
                          <m:r>
                            <a:rPr lang="es-ES" i="1">
                              <a:solidFill>
                                <a:schemeClr val="tx1"/>
                              </a:solidFill>
                              <a:latin typeface="Cambria Math"/>
                            </a:rPr>
                            <m:t>𝑅𝑒</m:t>
                          </m:r>
                          <m:r>
                            <a:rPr lang="es-ES" i="1">
                              <a:solidFill>
                                <a:schemeClr val="tx1"/>
                              </a:solidFill>
                              <a:latin typeface="Cambria Math"/>
                            </a:rPr>
                            <m:t>+</m:t>
                          </m:r>
                          <m:r>
                            <a:rPr lang="es-ES" i="1">
                              <a:solidFill>
                                <a:schemeClr val="tx1"/>
                              </a:solidFill>
                              <a:latin typeface="Cambria Math"/>
                            </a:rPr>
                            <m:t>𝐶𝐴</m:t>
                          </m:r>
                          <m:r>
                            <a:rPr lang="es-ES" i="1">
                              <a:solidFill>
                                <a:schemeClr val="tx1"/>
                              </a:solidFill>
                              <a:latin typeface="Cambria Math"/>
                            </a:rPr>
                            <m:t>)</m:t>
                          </m:r>
                        </m:num>
                        <m:den>
                          <m:r>
                            <a:rPr lang="es-ES" i="1">
                              <a:solidFill>
                                <a:schemeClr val="tx1"/>
                              </a:solidFill>
                              <a:latin typeface="Cambria Math"/>
                            </a:rPr>
                            <m:t>𝑆𝑑</m:t>
                          </m:r>
                          <m:r>
                            <a:rPr lang="es-ES" i="1">
                              <a:solidFill>
                                <a:schemeClr val="tx1"/>
                              </a:solidFill>
                              <a:latin typeface="Cambria Math"/>
                            </a:rPr>
                            <m:t>∗</m:t>
                          </m:r>
                          <m:r>
                            <a:rPr lang="es-ES" i="1">
                              <a:solidFill>
                                <a:schemeClr val="tx1"/>
                              </a:solidFill>
                              <a:latin typeface="Cambria Math"/>
                            </a:rPr>
                            <m:t>𝐸</m:t>
                          </m:r>
                          <m:r>
                            <a:rPr lang="es-ES" i="1">
                              <a:solidFill>
                                <a:schemeClr val="tx1"/>
                              </a:solidFill>
                              <a:latin typeface="Cambria Math"/>
                            </a:rPr>
                            <m:t>+0,4∗</m:t>
                          </m:r>
                          <m:r>
                            <a:rPr lang="es-ES" i="1">
                              <a:solidFill>
                                <a:schemeClr val="tx1"/>
                              </a:solidFill>
                              <a:latin typeface="Cambria Math"/>
                            </a:rPr>
                            <m:t>𝑃𝑑</m:t>
                          </m:r>
                        </m:den>
                      </m:f>
                      <m:r>
                        <a:rPr lang="es-ES" i="1">
                          <a:solidFill>
                            <a:schemeClr val="tx1"/>
                          </a:solidFill>
                          <a:latin typeface="Cambria Math"/>
                        </a:rPr>
                        <m:t>+</m:t>
                      </m:r>
                      <m:r>
                        <a:rPr lang="es-ES" i="1">
                          <a:solidFill>
                            <a:schemeClr val="tx1"/>
                          </a:solidFill>
                          <a:latin typeface="Cambria Math"/>
                        </a:rPr>
                        <m:t>𝐶𝐴</m:t>
                      </m:r>
                    </m:oMath>
                  </m:oMathPara>
                </a14:m>
                <a:endParaRPr lang="es-EC" dirty="0">
                  <a:solidFill>
                    <a:schemeClr val="tx1"/>
                  </a:solidFill>
                </a:endParaRPr>
              </a:p>
              <a:p>
                <a:pPr marL="0" indent="0">
                  <a:buNone/>
                </a:pPr>
                <a:r>
                  <a:rPr lang="es-ES" dirty="0">
                    <a:solidFill>
                      <a:schemeClr val="tx1"/>
                    </a:solidFill>
                  </a:rPr>
                  <a:t>Dónde:</a:t>
                </a:r>
                <a:endParaRPr lang="es-EC" dirty="0">
                  <a:solidFill>
                    <a:schemeClr val="tx1"/>
                  </a:solidFill>
                </a:endParaRPr>
              </a:p>
              <a:p>
                <a:pPr marL="0" indent="0">
                  <a:buNone/>
                </a:pPr>
                <a14:m>
                  <m:oMathPara xmlns:m="http://schemas.openxmlformats.org/officeDocument/2006/math">
                    <m:oMathParaPr>
                      <m:jc m:val="left"/>
                    </m:oMathParaPr>
                    <m:oMath xmlns:m="http://schemas.openxmlformats.org/officeDocument/2006/math">
                      <m:r>
                        <a:rPr lang="es-ES" i="1">
                          <a:solidFill>
                            <a:schemeClr val="tx1"/>
                          </a:solidFill>
                          <a:latin typeface="Cambria Math"/>
                        </a:rPr>
                        <m:t>𝑡</m:t>
                      </m:r>
                      <m:r>
                        <a:rPr lang="es-ES" i="1">
                          <a:solidFill>
                            <a:schemeClr val="tx1"/>
                          </a:solidFill>
                          <a:latin typeface="Cambria Math"/>
                        </a:rPr>
                        <m:t>=</m:t>
                      </m:r>
                      <m:r>
                        <a:rPr lang="es-ES" i="1">
                          <a:solidFill>
                            <a:schemeClr val="tx1"/>
                          </a:solidFill>
                          <a:latin typeface="Cambria Math"/>
                        </a:rPr>
                        <m:t>𝐸𝑠𝑝𝑒𝑠𝑜𝑟</m:t>
                      </m:r>
                      <m:r>
                        <a:rPr lang="es-ES" i="1">
                          <a:solidFill>
                            <a:schemeClr val="tx1"/>
                          </a:solidFill>
                          <a:latin typeface="Cambria Math"/>
                        </a:rPr>
                        <m:t> </m:t>
                      </m:r>
                      <m:r>
                        <a:rPr lang="es-ES" i="1">
                          <a:solidFill>
                            <a:schemeClr val="tx1"/>
                          </a:solidFill>
                          <a:latin typeface="Cambria Math"/>
                        </a:rPr>
                        <m:t>𝑑𝑒</m:t>
                      </m:r>
                      <m:r>
                        <a:rPr lang="es-ES" i="1">
                          <a:solidFill>
                            <a:schemeClr val="tx1"/>
                          </a:solidFill>
                          <a:latin typeface="Cambria Math"/>
                        </a:rPr>
                        <m:t> </m:t>
                      </m:r>
                      <m:r>
                        <a:rPr lang="es-ES" i="1">
                          <a:solidFill>
                            <a:schemeClr val="tx1"/>
                          </a:solidFill>
                          <a:latin typeface="Cambria Math"/>
                        </a:rPr>
                        <m:t>𝑙𝑎</m:t>
                      </m:r>
                      <m:r>
                        <a:rPr lang="es-ES" i="1">
                          <a:solidFill>
                            <a:schemeClr val="tx1"/>
                          </a:solidFill>
                          <a:latin typeface="Cambria Math"/>
                        </a:rPr>
                        <m:t> </m:t>
                      </m:r>
                      <m:r>
                        <a:rPr lang="es-ES" i="1">
                          <a:solidFill>
                            <a:schemeClr val="tx1"/>
                          </a:solidFill>
                          <a:latin typeface="Cambria Math"/>
                        </a:rPr>
                        <m:t>𝑝𝑎𝑟𝑒𝑑</m:t>
                      </m:r>
                      <m:r>
                        <a:rPr lang="es-ES" i="1">
                          <a:solidFill>
                            <a:schemeClr val="tx1"/>
                          </a:solidFill>
                          <a:latin typeface="Cambria Math"/>
                        </a:rPr>
                        <m:t>(</m:t>
                      </m:r>
                      <m:r>
                        <a:rPr lang="es-ES" i="1">
                          <a:solidFill>
                            <a:schemeClr val="tx1"/>
                          </a:solidFill>
                          <a:latin typeface="Cambria Math"/>
                        </a:rPr>
                        <m:t>𝑝𝑢𝑙𝑔</m:t>
                      </m:r>
                      <m:r>
                        <a:rPr lang="es-ES" i="1">
                          <a:solidFill>
                            <a:schemeClr val="tx1"/>
                          </a:solidFill>
                          <a:latin typeface="Cambria Math"/>
                        </a:rPr>
                        <m:t>)</m:t>
                      </m:r>
                    </m:oMath>
                  </m:oMathPara>
                </a14:m>
                <a:endParaRPr lang="es-EC" dirty="0">
                  <a:solidFill>
                    <a:schemeClr val="tx1"/>
                  </a:solidFill>
                </a:endParaRPr>
              </a:p>
              <a:p>
                <a:pPr marL="0" indent="0">
                  <a:buNone/>
                </a:pPr>
                <a14:m>
                  <m:oMath xmlns:m="http://schemas.openxmlformats.org/officeDocument/2006/math">
                    <m:r>
                      <a:rPr lang="es-ES" i="1">
                        <a:solidFill>
                          <a:schemeClr val="tx1"/>
                        </a:solidFill>
                        <a:latin typeface="Cambria Math"/>
                      </a:rPr>
                      <m:t>𝑃𝑑</m:t>
                    </m:r>
                    <m:r>
                      <a:rPr lang="es-ES" i="1">
                        <a:solidFill>
                          <a:schemeClr val="tx1"/>
                        </a:solidFill>
                        <a:latin typeface="Cambria Math"/>
                      </a:rPr>
                      <m:t>=</m:t>
                    </m:r>
                    <m:r>
                      <a:rPr lang="es-ES" i="1">
                        <a:solidFill>
                          <a:schemeClr val="tx1"/>
                        </a:solidFill>
                        <a:latin typeface="Cambria Math"/>
                      </a:rPr>
                      <m:t>𝑃𝑟𝑒𝑠𝑖</m:t>
                    </m:r>
                    <m:r>
                      <a:rPr lang="es-ES" i="1">
                        <a:solidFill>
                          <a:schemeClr val="tx1"/>
                        </a:solidFill>
                        <a:latin typeface="Cambria Math"/>
                      </a:rPr>
                      <m:t>ó</m:t>
                    </m:r>
                    <m:r>
                      <a:rPr lang="es-ES" i="1">
                        <a:solidFill>
                          <a:schemeClr val="tx1"/>
                        </a:solidFill>
                        <a:latin typeface="Cambria Math"/>
                      </a:rPr>
                      <m:t>𝑛</m:t>
                    </m:r>
                    <m:r>
                      <a:rPr lang="es-ES" i="1">
                        <a:solidFill>
                          <a:schemeClr val="tx1"/>
                        </a:solidFill>
                        <a:latin typeface="Cambria Math"/>
                      </a:rPr>
                      <m:t> </m:t>
                    </m:r>
                    <m:r>
                      <a:rPr lang="es-ES" i="1">
                        <a:solidFill>
                          <a:schemeClr val="tx1"/>
                        </a:solidFill>
                        <a:latin typeface="Cambria Math"/>
                      </a:rPr>
                      <m:t>𝑑𝑒</m:t>
                    </m:r>
                    <m:r>
                      <a:rPr lang="es-ES" i="1">
                        <a:solidFill>
                          <a:schemeClr val="tx1"/>
                        </a:solidFill>
                        <a:latin typeface="Cambria Math"/>
                      </a:rPr>
                      <m:t> </m:t>
                    </m:r>
                    <m:r>
                      <a:rPr lang="es-ES" i="1">
                        <a:solidFill>
                          <a:schemeClr val="tx1"/>
                        </a:solidFill>
                        <a:latin typeface="Cambria Math"/>
                      </a:rPr>
                      <m:t>𝑑𝑖𝑠𝑒</m:t>
                    </m:r>
                    <m:r>
                      <a:rPr lang="es-ES" i="1">
                        <a:solidFill>
                          <a:schemeClr val="tx1"/>
                        </a:solidFill>
                        <a:latin typeface="Cambria Math"/>
                      </a:rPr>
                      <m:t>ñ</m:t>
                    </m:r>
                    <m:r>
                      <a:rPr lang="es-ES" i="1">
                        <a:solidFill>
                          <a:schemeClr val="tx1"/>
                        </a:solidFill>
                        <a:latin typeface="Cambria Math"/>
                      </a:rPr>
                      <m:t>𝑜</m:t>
                    </m:r>
                    <m:r>
                      <a:rPr lang="es-ES" i="1">
                        <a:solidFill>
                          <a:schemeClr val="tx1"/>
                        </a:solidFill>
                        <a:latin typeface="Cambria Math"/>
                      </a:rPr>
                      <m:t>(</m:t>
                    </m:r>
                    <m:r>
                      <a:rPr lang="es-ES" i="1">
                        <a:solidFill>
                          <a:schemeClr val="tx1"/>
                        </a:solidFill>
                        <a:latin typeface="Cambria Math"/>
                      </a:rPr>
                      <m:t>𝑃𝑠𝑖</m:t>
                    </m:r>
                    <m:r>
                      <a:rPr lang="es-ES" i="1">
                        <a:solidFill>
                          <a:schemeClr val="tx1"/>
                        </a:solidFill>
                        <a:latin typeface="Cambria Math"/>
                      </a:rPr>
                      <m:t>)</m:t>
                    </m:r>
                  </m:oMath>
                </a14:m>
                <a:r>
                  <a:rPr lang="es-ES" dirty="0">
                    <a:solidFill>
                      <a:schemeClr val="tx1"/>
                    </a:solidFill>
                  </a:rPr>
                  <a:t> </a:t>
                </a:r>
                <a:endParaRPr lang="es-EC" dirty="0">
                  <a:solidFill>
                    <a:schemeClr val="tx1"/>
                  </a:solidFill>
                </a:endParaRPr>
              </a:p>
              <a:p>
                <a:pPr marL="0" indent="0">
                  <a:buNone/>
                </a:pPr>
                <a14:m>
                  <m:oMath xmlns:m="http://schemas.openxmlformats.org/officeDocument/2006/math">
                    <m:r>
                      <a:rPr lang="es-ES" i="1">
                        <a:solidFill>
                          <a:schemeClr val="tx1"/>
                        </a:solidFill>
                        <a:latin typeface="Cambria Math"/>
                      </a:rPr>
                      <m:t>𝑅𝑒</m:t>
                    </m:r>
                    <m:r>
                      <a:rPr lang="es-ES" i="1">
                        <a:solidFill>
                          <a:schemeClr val="tx1"/>
                        </a:solidFill>
                        <a:latin typeface="Cambria Math"/>
                      </a:rPr>
                      <m:t>=</m:t>
                    </m:r>
                    <m:r>
                      <a:rPr lang="es-ES" i="1">
                        <a:solidFill>
                          <a:schemeClr val="tx1"/>
                        </a:solidFill>
                        <a:latin typeface="Cambria Math"/>
                      </a:rPr>
                      <m:t>𝑅𝑎𝑑𝑖𝑜</m:t>
                    </m:r>
                    <m:r>
                      <a:rPr lang="es-ES" i="1">
                        <a:solidFill>
                          <a:schemeClr val="tx1"/>
                        </a:solidFill>
                        <a:latin typeface="Cambria Math"/>
                      </a:rPr>
                      <m:t> </m:t>
                    </m:r>
                    <m:r>
                      <a:rPr lang="es-ES" i="1">
                        <a:solidFill>
                          <a:schemeClr val="tx1"/>
                        </a:solidFill>
                        <a:latin typeface="Cambria Math"/>
                      </a:rPr>
                      <m:t>𝑒𝑥𝑡𝑒𝑟𝑛𝑜</m:t>
                    </m:r>
                    <m:r>
                      <a:rPr lang="es-ES" i="1">
                        <a:solidFill>
                          <a:schemeClr val="tx1"/>
                        </a:solidFill>
                        <a:latin typeface="Cambria Math"/>
                      </a:rPr>
                      <m:t>(</m:t>
                    </m:r>
                    <m:r>
                      <a:rPr lang="es-ES" i="1">
                        <a:solidFill>
                          <a:schemeClr val="tx1"/>
                        </a:solidFill>
                        <a:latin typeface="Cambria Math"/>
                      </a:rPr>
                      <m:t>𝑝𝑢𝑙𝑔</m:t>
                    </m:r>
                    <m:r>
                      <a:rPr lang="es-ES" i="1">
                        <a:solidFill>
                          <a:schemeClr val="tx1"/>
                        </a:solidFill>
                        <a:latin typeface="Cambria Math"/>
                      </a:rPr>
                      <m:t>)</m:t>
                    </m:r>
                  </m:oMath>
                </a14:m>
                <a:r>
                  <a:rPr lang="es-ES" dirty="0">
                    <a:solidFill>
                      <a:schemeClr val="tx1"/>
                    </a:solidFill>
                  </a:rPr>
                  <a:t> </a:t>
                </a:r>
                <a:endParaRPr lang="es-EC" dirty="0">
                  <a:solidFill>
                    <a:schemeClr val="tx1"/>
                  </a:solidFill>
                </a:endParaRPr>
              </a:p>
              <a:p>
                <a:pPr marL="0" indent="0">
                  <a:buNone/>
                </a:pPr>
                <a14:m>
                  <m:oMath xmlns:m="http://schemas.openxmlformats.org/officeDocument/2006/math">
                    <m:r>
                      <a:rPr lang="es-ES" i="1">
                        <a:solidFill>
                          <a:schemeClr val="tx1"/>
                        </a:solidFill>
                        <a:latin typeface="Cambria Math"/>
                      </a:rPr>
                      <m:t>𝑆𝑑</m:t>
                    </m:r>
                    <m:r>
                      <a:rPr lang="es-ES" i="1">
                        <a:solidFill>
                          <a:schemeClr val="tx1"/>
                        </a:solidFill>
                        <a:latin typeface="Cambria Math"/>
                      </a:rPr>
                      <m:t>=</m:t>
                    </m:r>
                    <m:r>
                      <a:rPr lang="es-ES" i="1">
                        <a:solidFill>
                          <a:schemeClr val="tx1"/>
                        </a:solidFill>
                        <a:latin typeface="Cambria Math"/>
                      </a:rPr>
                      <m:t>𝐸𝑠𝑓𝑢𝑒𝑟𝑧𝑜</m:t>
                    </m:r>
                    <m:r>
                      <a:rPr lang="es-ES" i="1">
                        <a:solidFill>
                          <a:schemeClr val="tx1"/>
                        </a:solidFill>
                        <a:latin typeface="Cambria Math"/>
                      </a:rPr>
                      <m:t> </m:t>
                    </m:r>
                    <m:r>
                      <a:rPr lang="es-ES" i="1">
                        <a:solidFill>
                          <a:schemeClr val="tx1"/>
                        </a:solidFill>
                        <a:latin typeface="Cambria Math"/>
                      </a:rPr>
                      <m:t>𝑚</m:t>
                    </m:r>
                    <m:r>
                      <a:rPr lang="es-ES" i="1">
                        <a:solidFill>
                          <a:schemeClr val="tx1"/>
                        </a:solidFill>
                        <a:latin typeface="Cambria Math"/>
                      </a:rPr>
                      <m:t>á</m:t>
                    </m:r>
                    <m:r>
                      <a:rPr lang="es-ES" i="1">
                        <a:solidFill>
                          <a:schemeClr val="tx1"/>
                        </a:solidFill>
                        <a:latin typeface="Cambria Math"/>
                      </a:rPr>
                      <m:t>𝑥𝑖𝑚𝑜</m:t>
                    </m:r>
                    <m:r>
                      <a:rPr lang="es-ES" i="1">
                        <a:solidFill>
                          <a:schemeClr val="tx1"/>
                        </a:solidFill>
                        <a:latin typeface="Cambria Math"/>
                      </a:rPr>
                      <m:t> </m:t>
                    </m:r>
                    <m:r>
                      <a:rPr lang="es-ES" i="1">
                        <a:solidFill>
                          <a:schemeClr val="tx1"/>
                        </a:solidFill>
                        <a:latin typeface="Cambria Math"/>
                      </a:rPr>
                      <m:t>𝑝𝑒𝑟𝑚𝑖𝑡𝑖𝑑𝑜</m:t>
                    </m:r>
                    <m:r>
                      <a:rPr lang="es-ES" i="1">
                        <a:solidFill>
                          <a:schemeClr val="tx1"/>
                        </a:solidFill>
                        <a:latin typeface="Cambria Math"/>
                      </a:rPr>
                      <m:t> </m:t>
                    </m:r>
                    <m:r>
                      <a:rPr lang="es-ES" i="1">
                        <a:solidFill>
                          <a:schemeClr val="tx1"/>
                        </a:solidFill>
                        <a:latin typeface="Cambria Math"/>
                      </a:rPr>
                      <m:t>𝑑𝑒𝑙</m:t>
                    </m:r>
                    <m:r>
                      <a:rPr lang="es-ES" i="1">
                        <a:solidFill>
                          <a:schemeClr val="tx1"/>
                        </a:solidFill>
                        <a:latin typeface="Cambria Math"/>
                      </a:rPr>
                      <m:t> </m:t>
                    </m:r>
                    <m:r>
                      <a:rPr lang="es-ES" i="1">
                        <a:solidFill>
                          <a:schemeClr val="tx1"/>
                        </a:solidFill>
                        <a:latin typeface="Cambria Math"/>
                      </a:rPr>
                      <m:t>𝑚𝑎𝑡𝑒𝑟𝑖𝑎𝑙</m:t>
                    </m:r>
                    <m:r>
                      <a:rPr lang="es-ES" i="1">
                        <a:solidFill>
                          <a:schemeClr val="tx1"/>
                        </a:solidFill>
                        <a:latin typeface="Cambria Math"/>
                      </a:rPr>
                      <m:t>(</m:t>
                    </m:r>
                    <m:r>
                      <a:rPr lang="es-ES" i="1">
                        <a:solidFill>
                          <a:schemeClr val="tx1"/>
                        </a:solidFill>
                        <a:latin typeface="Cambria Math"/>
                      </a:rPr>
                      <m:t>𝑃𝑠𝑖</m:t>
                    </m:r>
                    <m:r>
                      <a:rPr lang="es-ES" i="1">
                        <a:solidFill>
                          <a:schemeClr val="tx1"/>
                        </a:solidFill>
                        <a:latin typeface="Cambria Math"/>
                      </a:rPr>
                      <m:t>)</m:t>
                    </m:r>
                  </m:oMath>
                </a14:m>
                <a:r>
                  <a:rPr lang="es-ES" dirty="0">
                    <a:solidFill>
                      <a:schemeClr val="tx1"/>
                    </a:solidFill>
                  </a:rPr>
                  <a:t> </a:t>
                </a:r>
                <a:endParaRPr lang="es-EC" dirty="0">
                  <a:solidFill>
                    <a:schemeClr val="tx1"/>
                  </a:solidFill>
                </a:endParaRPr>
              </a:p>
              <a:p>
                <a:pPr marL="0" indent="0">
                  <a:buNone/>
                </a:pPr>
                <a14:m>
                  <m:oMathPara xmlns:m="http://schemas.openxmlformats.org/officeDocument/2006/math">
                    <m:oMathParaPr>
                      <m:jc m:val="left"/>
                    </m:oMathParaPr>
                    <m:oMath xmlns:m="http://schemas.openxmlformats.org/officeDocument/2006/math">
                      <m:r>
                        <a:rPr lang="es-ES" i="1">
                          <a:solidFill>
                            <a:schemeClr val="tx1"/>
                          </a:solidFill>
                          <a:latin typeface="Cambria Math"/>
                        </a:rPr>
                        <m:t>𝐸</m:t>
                      </m:r>
                      <m:r>
                        <a:rPr lang="es-ES" i="1">
                          <a:solidFill>
                            <a:schemeClr val="tx1"/>
                          </a:solidFill>
                          <a:latin typeface="Cambria Math"/>
                        </a:rPr>
                        <m:t>=</m:t>
                      </m:r>
                      <m:r>
                        <a:rPr lang="es-ES" i="1">
                          <a:solidFill>
                            <a:schemeClr val="tx1"/>
                          </a:solidFill>
                          <a:latin typeface="Cambria Math"/>
                        </a:rPr>
                        <m:t>𝐸𝑓𝑖𝑐𝑖𝑒𝑛𝑐𝑖𝑎</m:t>
                      </m:r>
                      <m:r>
                        <a:rPr lang="es-ES" i="1">
                          <a:solidFill>
                            <a:schemeClr val="tx1"/>
                          </a:solidFill>
                          <a:latin typeface="Cambria Math"/>
                        </a:rPr>
                        <m:t> </m:t>
                      </m:r>
                      <m:r>
                        <a:rPr lang="es-ES" i="1">
                          <a:solidFill>
                            <a:schemeClr val="tx1"/>
                          </a:solidFill>
                          <a:latin typeface="Cambria Math"/>
                        </a:rPr>
                        <m:t>𝑑𝑒</m:t>
                      </m:r>
                      <m:r>
                        <a:rPr lang="es-ES" i="1">
                          <a:solidFill>
                            <a:schemeClr val="tx1"/>
                          </a:solidFill>
                          <a:latin typeface="Cambria Math"/>
                        </a:rPr>
                        <m:t> </m:t>
                      </m:r>
                      <m:r>
                        <a:rPr lang="es-ES" i="1">
                          <a:solidFill>
                            <a:schemeClr val="tx1"/>
                          </a:solidFill>
                          <a:latin typeface="Cambria Math"/>
                        </a:rPr>
                        <m:t>𝑙𝑎</m:t>
                      </m:r>
                      <m:r>
                        <a:rPr lang="es-ES" i="1">
                          <a:solidFill>
                            <a:schemeClr val="tx1"/>
                          </a:solidFill>
                          <a:latin typeface="Cambria Math"/>
                        </a:rPr>
                        <m:t> </m:t>
                      </m:r>
                      <m:r>
                        <a:rPr lang="es-ES" i="1">
                          <a:solidFill>
                            <a:schemeClr val="tx1"/>
                          </a:solidFill>
                          <a:latin typeface="Cambria Math"/>
                        </a:rPr>
                        <m:t>𝑠𝑜𝑙𝑑𝑎𝑑𝑢𝑟𝑎</m:t>
                      </m:r>
                      <m:r>
                        <a:rPr lang="es-ES" i="1">
                          <a:solidFill>
                            <a:schemeClr val="tx1"/>
                          </a:solidFill>
                          <a:latin typeface="Cambria Math"/>
                        </a:rPr>
                        <m:t>(</m:t>
                      </m:r>
                      <m:r>
                        <a:rPr lang="es-ES" i="1">
                          <a:solidFill>
                            <a:schemeClr val="tx1"/>
                          </a:solidFill>
                          <a:latin typeface="Cambria Math"/>
                        </a:rPr>
                        <m:t>𝐴𝑛𝑒𝑥𝑜</m:t>
                      </m:r>
                      <m:r>
                        <a:rPr lang="es-ES" i="1">
                          <a:solidFill>
                            <a:schemeClr val="tx1"/>
                          </a:solidFill>
                          <a:latin typeface="Cambria Math"/>
                        </a:rPr>
                        <m:t> </m:t>
                      </m:r>
                      <m:r>
                        <a:rPr lang="es-ES" i="1">
                          <a:solidFill>
                            <a:schemeClr val="tx1"/>
                          </a:solidFill>
                          <a:latin typeface="Cambria Math"/>
                        </a:rPr>
                        <m:t>𝐶</m:t>
                      </m:r>
                      <m:r>
                        <a:rPr lang="es-ES" i="1">
                          <a:solidFill>
                            <a:schemeClr val="tx1"/>
                          </a:solidFill>
                          <a:latin typeface="Cambria Math"/>
                        </a:rPr>
                        <m:t>)</m:t>
                      </m:r>
                    </m:oMath>
                  </m:oMathPara>
                </a14:m>
                <a:endParaRPr lang="es-EC" dirty="0">
                  <a:solidFill>
                    <a:schemeClr val="tx1"/>
                  </a:solidFill>
                </a:endParaRP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539552" y="908720"/>
                <a:ext cx="8229600" cy="4525963"/>
              </a:xfrm>
              <a:blipFill rotWithShape="1">
                <a:blip r:embed="rId2"/>
                <a:stretch>
                  <a:fillRect l="-1185" t="-942" r="-1185" b="-7537"/>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1246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4525963"/>
          </a:xfrm>
        </p:spPr>
        <p:txBody>
          <a:bodyPr/>
          <a:lstStyle/>
          <a:p>
            <a:r>
              <a:rPr lang="es-ES" dirty="0">
                <a:solidFill>
                  <a:schemeClr val="tx1"/>
                </a:solidFill>
              </a:rPr>
              <a:t>La presión dentro del </a:t>
            </a:r>
            <a:r>
              <a:rPr lang="es-ES" dirty="0" err="1">
                <a:solidFill>
                  <a:schemeClr val="tx1"/>
                </a:solidFill>
              </a:rPr>
              <a:t>gasificador</a:t>
            </a:r>
            <a:r>
              <a:rPr lang="es-ES" dirty="0">
                <a:solidFill>
                  <a:schemeClr val="tx1"/>
                </a:solidFill>
              </a:rPr>
              <a:t> es de 1 atm, el radio externo del </a:t>
            </a:r>
            <a:r>
              <a:rPr lang="es-ES" dirty="0" err="1">
                <a:solidFill>
                  <a:schemeClr val="tx1"/>
                </a:solidFill>
              </a:rPr>
              <a:t>gasificador</a:t>
            </a:r>
            <a:r>
              <a:rPr lang="es-ES" dirty="0">
                <a:solidFill>
                  <a:schemeClr val="tx1"/>
                </a:solidFill>
              </a:rPr>
              <a:t> es de 760mm (30”), el esfuerzo máximo permisible del material se encuentra en el anexo B para una temperatura 1050 </a:t>
            </a:r>
            <a:r>
              <a:rPr lang="es-ES" dirty="0" err="1">
                <a:solidFill>
                  <a:schemeClr val="tx1"/>
                </a:solidFill>
              </a:rPr>
              <a:t>ºF</a:t>
            </a:r>
            <a:r>
              <a:rPr lang="es-ES" dirty="0">
                <a:solidFill>
                  <a:schemeClr val="tx1"/>
                </a:solidFill>
              </a:rPr>
              <a:t> es de 170 atm (2500 psi), donde el material escogido  SA-106-B por sus características de trabajo a altas temperaturas tabla anexo A, la eficiencia de la soldadura junta a tope como alcanzados por doble soldadura o por otros medios que se obtiene la misma calidad de depósito soldadura de metal en la superficie de la soldadura en el interior y el exterior 0,85.</a:t>
            </a:r>
            <a:endParaRPr lang="es-EC" dirty="0">
              <a:solidFill>
                <a:schemeClr val="tx1"/>
              </a:solidFill>
            </a:endParaRPr>
          </a:p>
          <a:p>
            <a:r>
              <a:rPr lang="es-ES" dirty="0">
                <a:solidFill>
                  <a:schemeClr val="tx1"/>
                </a:solidFill>
              </a:rPr>
              <a:t>Con los datos anteriores se obtiene que el espesor de la tubería más el 12,5% de las tuberías para las conexiones del </a:t>
            </a:r>
            <a:r>
              <a:rPr lang="es-ES" dirty="0" err="1">
                <a:solidFill>
                  <a:schemeClr val="tx1"/>
                </a:solidFill>
              </a:rPr>
              <a:t>gasificador</a:t>
            </a:r>
            <a:r>
              <a:rPr lang="es-ES" dirty="0">
                <a:solidFill>
                  <a:schemeClr val="tx1"/>
                </a:solidFill>
              </a:rPr>
              <a:t> son:</a:t>
            </a:r>
            <a:endParaRPr lang="es-EC" dirty="0">
              <a:solidFill>
                <a:schemeClr val="tx1"/>
              </a:solidFill>
            </a:endParaRPr>
          </a:p>
          <a:p>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252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rosalba24.galeon.com/imagen/XX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2047874" cy="1538287"/>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encrypted-tbn3.gstatic.com/images?q=tbn:ANd9GcTk1yBtVjReyg0m7b1gjyX6XM3zTCSL5VRIrH6gDMvmTw2j2qQt5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73" y="2621100"/>
            <a:ext cx="2053554" cy="136815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UTExQWFRUWGRwaGRgYGR4aHRgdGBocHBwgGyIgICggHR0lHRcaIjEiJSksLi8uGB8zODMsNygtLisBCgoKDg0OGxAQGy8kHyQsLDQ0LywsLCwsLCwsLDQsLCwsLCwsLCwsLCwsLCwsLCwsLCwsLCwsLCwsLCwsLCwsLP/AABEIAKUBMgMBIgACEQEDEQH/xAAbAAACAgMBAAAAAAAAAAAAAAAEBQMGAAECB//EAEQQAAIBAgQEAwYDBgUBCAMBAAECEQMhAAQSMQUiQVETYXEGMkKBkaGxwdEUI1Ji4fAVcoKS8cIHJDNDU6LS4mOTshb/xAAZAQADAQEBAAAAAAAAAAAAAAAAAQIDBQT/xAAlEQACAgICAQMFAQAAAAAAAAAAAQIRITESQVEDE2EEIjJx8OH/2gAMAwEAAhEDEQA/AK+WeGMSDIjr6m8yPuTGN0eKWgkgjYHaQPwsMR5irW0+IFIVjaFKqPhADKIIH16mcD8d4ewcPTIq6N4XST5gdR26+WPJ7buiKa0GZioKnKQSCt+lzP8AQ474dVp0uZVMDcMRBMm5ECY6bX74RrxAs11KxMgCIIFh9vvielTUtpYgk73t5f8AHnhq1iQWyz0uJoraqQ0jsCTEAxHSDiSvxyoxVg5kH0MEfj/XFRpU216IZSYhZgtzRHqBtbv3xzWzLSTcSCI7D+x9sDixc5Fs4nnkzKqGRQFIgDcabR3vuZnpgdyIC3UFRaIECbef9MV7IgMQS+lhYT0n+9v64mq8Rqe48EgFhp2IESST1kbQN98U4tg8lg4bn9EK3OoO+rmgH0vawnfbbG+LcReogVYsbDQi9eoAj5YqOY4noqkWZbWH5nuB126YifiQqcz1NOkwqiYIPeLkDqCO3ypQmmUr0WjxXFJtTvlmJBGldeoAC5gXUEE8q9TJ2iuZjNgMrZgeIpafDki4vDqzCFseZZEDpgXJ8RYAl9JE6tTBi3bliAbx1gRHSMOK6CvRXXT8NluzEnWVsZ0sJMg25tgI6HGv7KNcUotX00gFXV4ZWmipKCHsAhvIIiB274RV+E1Ka6jJjoVKmfMHb8/lh7w/2VfR41OopNMggFlVrbFQSZv0Bw5p5gCgarkGsWACu6gErHw6dIA3HqbbnD/QbFHAODUcwQqVNFQoGMSJJ94TtaDYDYi56dUckKlUZeo9RyZCgQUKiYI3Nhe4t+LVszlyS9Xw6dR1gnUjsdRkysBxG18I6uRo0qjHxHpOvwsVUyVFwpErZ7nz8sKwo64fkxRzIosBSRyBVRnMMo2gknedtUHbEHGs81VqopVE8NSF1GwM9BA/lJt2xzn+FLS0s9VizAMQ1yO9ydr9b2wvz6UtK6XBuZC+8TaSZMRIgGOn1azkHg6ASodTmG1AE0zsvUgHrv2AtjWb8SvanShKdhcSB2LMftiyewPCsvVc6jqZWBKRJiDsPivAtsR0GLLn/YzLAnww5f8A9MubbEAlbnYdet8ElWhJ+TzHMisEH7pxT93UTqJ694/2iN8CtW1GWMA9CIFu0WEeWLtmvZUa+cOqr/5as0T36t06Hp8safg2XJgq2+xJjyMd8LkS5Io1GkzHkXVE/CTP2wyytDVaquiPIH1PYepIHri4UeC0dwdJAgaSu3zBwFQ9mqIeS9X0lf0xSbFziVbO5B0cgKD/AK1I0+cQJ88bytVkO7rp6E8veFPWel9+++L5S9naEhiCY+JnufWTP1ODxwTL2AWmB0Glf7+mNVDszfrIoPEPaupVMIum0Ei7GwBO1vQbWvYYf+zvEZoAFVXSxkCRPWYO5g7zi0rwpfg0j03t2ggjHI4RsdR9CT/fzwvakTL1k0KMrn6WogaVPmCJ+18HI1Mm5Tb+K39+WChkNMAVSJPa33GJqgVDBNNZ6lhf6jGsYpLJk5WL1FAmP3bMD/KSMExTBAVTJ7RA9ZgRiSgomfES/Y/1OJRRHwlZnoT/ANMYtKJNkNWugEXJ7Dr9LY5ObQwNv8zxHyvgirRE3COe5ufwJxw2VkgFaY9In6m+K+0RB+2UxM1CSNwt/lZR98d0eL0wdI1D/T+l/riatlR/D/8Az+M4jp0YPKEHzH6YeAOmzk2FQSd7MP8AjElKmwMsYHmZxw9FgbKt+yx9yDjpcu38f2DYKQHfjH+X/b/TG8QnLf8A5fuMawUvIFSr5imrfvJpBwDok0kYLBIiINSYOhoNrXiYdb1GBpKwAGqdxpsIYE6gZN9P5YG4rm6qRTzIV1FoaQCQBHMWvA3v59cLcpVCu+tW0uQAUc6egJkkkiINydvpzeGMHUbG3FXplZDMXAEwxCiDcXBYteJgb/LAuayi1OcMtICx1gkHSdrXPQHbbC/P8QCMUQBjBAaOcltzqBvvbptab4Br5p9WiqaiiLqwn05TF/O3rh8cE4HbcS8N6ZpVC5UqwgFVUqQZUaj0EwPLA+Y4muYrc4FMWHWCdrmZ7mT6YAoaghq09IVWgSRq72tva+2I6CKbMYJghuh/uTfBwEywZvL6TqBVwAAXB5S0R0vMWv2xPJCgBoPbe3UH1GEoSqXK00apAmAJ6yI3kXxi5ltRQqQwMMDYiB/N5j19cZuMrwS4pkebpKrOSPisLg3mZ+2NrQphqTNOg3b84+mH/BqOWdG8agS0WLOApJ3uIYfKR0wLnKmWEoq3jlZHJUT5HcA9Mbx+QdgvEUnSEo6QEAuVYAC5K6SSsmSZ33xEnFhqbUuvSukBhqCKOgg7HaCe20Y6TiBpgojho90c153A26nbzwTkMwS2ipThrzpkNMW6+tjPfphZvReK2CZvjblbIACAvLNgsx0tvhKM6wMhiD64teVo0gC1Yimqg6VaFNUi0WsY6kqB5nCjiAWrVIRKa045IAG8bkQO/wCnXBbEc5Pi7O6mooqFYALDVpuI6W26RixU6j+I9StTYggSugHVIMTpNwCyzI3A84royxXSYJVR0LwCxPRet9Vun3Mp5yrBFKixJ3L6hqA7amJi/u6jhAHUKFRG1si0zHMzQFgD4NM6vdgKdovgnK5LxqwKVFekDLIwKsqkbKqhg0bg+fTfCqpTzBIZtNIINMH3TcxtM3Yi/wDzdeCcMqPSXVXZ6pG1KOSJiTBItvYDFYIbZlDgq0310aYYC3UT6223sB0GDPA0ydUidurfIG3/ABiQZMqCH1k9DYAXuTCiflgyiyIRLTAFwpH/ALjGE8isFq5UxqRHkmTPz2BaRhXm3qCSysoF/dJ/KTiyVuLUlEK3qsa9XzPKseX9MJszxJ3Y3UeoWfQmJwuKE2CNmABcuT3AEfc4wZ5erH6X+2O/CJvI+RxJTottJP0P44pRkZugulxSiLlx6FD+Ok4nHF8qbcp/0H81wOmWHVWPpTXBGXydPcU3HmRGNVz+DN0F5fM0yP3Y+lvzGMZnPf6A/wDViMZMdAfmJ+kzjKSsmzR9PwC41tkMJYaRcM3yt9sYKaPuB8xfA4rut2dQO7flbAn+LpOzE+Q+/wDxgc0thQw/wumLgD53xukipbUoHbTH54H/AMZXqjn1AH4nElLOFr+EQO5bApJ6AmLDpB9FJxA9JNygnzH5b4LJgbE+h/riCV3IPzYH9cUI58ZhtojyEfS+NrXnYHzvP4Y21RSLH6f0GIHE7ED/ADM34WwAazWf02sP9J/PAhz3YIT/ADD/AO2JkyxmZT/SJ/XHbUx/L81/KR+GJyxmv2vzT6D/AOWMxvwv8v8A+s/rjMPIjz/JF8y5d6ch20++oWR0HMD2FpwzTK0VqGrQp0/EhgaZYqdRMWJMECOkn7jBuYz9FNdiwHNCnSfdJmWmDYCYnCehxJJOqKbIRCgwO3xC+xMG5t3xz+TXR1OKSwWHK5E0uapk6WXeJ8ZXWtUYg3KkwFItOmN8V/2k4UtZ6bDXopkBpIZ31GWsI0iB717nfs7fOK1Fi6KFpgc+sqTvyiN2ZbWBFze0hUucSiyVaZHMRFR5K6CYKwbReZiZHfFqSexcRHx/gaLDZX3YllZtugN9j5bdjiHIey2YOoFGIMQKYDyzCQfJRBBO9oxZs1TOl6zVFQ2I5Q0hWghmJBB2gxfV0gYJyPHatGrqoUAniAI5B1hl3Bj4TIPu2uZBjEqRXFC/IZNKFPSNa5lBGlSQZKzMGQVme8QLTAwNxTNI4/eGm1RT/wCKsgGVFlJkggnrYwD3GCOJ5moxZ51VBU0kmCR5AQo2JMRe8YVUUqIzuys+gH/xBHLykyANUnUo37YdioircPY3FZakCWIkgbW8zcbCL7nANPLliYUmLmOg/sj64eUKeXrADQmp/dOshhe4sQYH8TW5gB2xxkM7VXXTU0ygPM6sNRG0qIjUFJ6AT22w0yXEVZTIl3VYKiYkgx9rn0F8WalnqWUW5VqoaZGpiBE2DEgOf4vhBtJmK7nc7UlDSLgAaTpglyrEk2EzeSCPtfCVTrqQCxlj2k9T5TGGJYPRuBcZp+EXfS1R2N7EqpMKpO8khjAkwb4rTcVHiV3pKVRmuiHcGbgWIm5tGJODhFdlpFlJBDCogqEMNoAUiJIE2PNiXg/DqJqlWZWB0tyyTM2F7ES3T5zhLZT0afKrUQEVCQbCOkfWGtucdZLIuhlarkC0RI/TrhxUyiKSlNFFgRbSD6lVg/PviGqugTWpMhJiJLH15bRtPaRinkyyQ53hxqoFqMxAMzEfW2D+AcS8GKKViEnSY1apMRcD3QMT0+FiC4DQIJIkgdp7DAuYyBaVF0YX5mBE7xuDhp0S0XPK08pUARq2uo+wkgT16AmPPG+MezFJFGjUN4J6+U37bRincO4Z4JU03qUypJBVttQg2j69Ti4cF45K6MxVe0QAB36tM7eQwmx0hRU4OV3LKOhI/AGCcRfszyQpDRt0JHmCf1xezRDGQCex1i8Wnz+cb4RV8gkwQ83jqB0AMz64i2iXEronqon1x0CSbgj0OG2do6TIcqDaApA6T3EYV1qxFpU3O0fli1IhobZKt0vbrM4ZE2tf1gf9JOKzRzDd4+WDaWbbcMv+042jIzYbUDE+5/7/ANVxOMtI5oX5g/kML1zNVvhVh9PxwRSY9aZ+RxaZJ22Sp9CJ/wAo/TEb5ROr/KB+WCqdWbcw9f6jHTD/ADf36YdIAalQpjaJ/wAsnHD5ZGN9U+f/ADgk6hsfqx/TEVSiX3YfI/0wUIhq5YgQHYDyIGIGy4NhVef839cS/wCGL5n6fmMd/scdvmx/LBViBKeVebVW+bz+OO6lGqPdqP8AWR+OJKmXP8CfQt+OBmpt2PyUD9cKqCySmtf4mJHmo/XBPgCPin5/riGgjjYR5mP0xzXr1V2aPMmftg0FnRpny+p/+WNYB/aq3/qn/b/TGYXP4HQtrZdeZixbTF1WOsRvAG/SZBwHxHKLKlBAHwmAGsBpmbT8x5WMl0ab1Kba1qFNxcrq3C3PXl+ZnscOamRy5o02Ll2Zdl5Qu7dJJMk7H6Y5kFPo6bk2VnNZUBU8T/wxHIeYc1gTawF9j3gYEhdVGqlKyatCq5aILFjB5dhOwnl84fVcuHUOQWXTtuVjfcGd3B33j0ApcMpF1dnfTMMgiBuOXlESLekjri1fbDk+yHNfsNepraq4LRCOCqztPadxv6YUU+LVMvyFCoEkAOQNN4lZMm30IviycU4blglMgMlKnACs5upYdSNR1HpMXEdMLa3DzWo1DTQK6uBOokPC3k7rIYExafli1Q3YryzK4XVUQFpgqSxEj+EgHqSTPU27txwhzqMlVCyapZYZi2ltJXmKxFj1HpI+f4PToUpikaiuyCWVvEKzeObQAQbTNhYySJ84rjLUcwHYo6sGT3DMkAAAbCGuD0sMUwyLuB8JrLUYPpVFQs7RqB2HLHxSRvEXOCqvDcqtOBykyA7Eklotq08oHcRBkdTjnhvF6tI03fTpaYkmGSSpk6YUkagNtvMY1neGK1Vmct4NnDISeUxBImBuAfMmBvh8qI42Cjh8KzLVkLBhCYLnuGA1KxtYjYb4Aq0VB/fp4jkSVpyrLYEEyL7m09BhpnHo0VmmBTLWGoksJvq3kRFzAHlfBOYpsKYqK7V1iFCmG2A3Ak7tI62F9yxCrg2UVwwpli5geGwIUdZflM+QtscWKl7OVFISo9NCbE+ENQB6C+3mwJ2wnqVPAAqUJQtGpHNxA6ECBcvuQdrDCjM+0deo8loYnv3wJqgLLVqGlmGp0TGlQ1oXXBWZgqt+522wtqVktq8RbaidRYapMgCCNV5naJEzusqVSuaAd5IZQxi29wJ3EGL4eLmKSuuoaSvu0+/MDykzAgkx0+2FzToLyLaoYHWVrqLRz6Z+rT28sFLxlxI8Gq43Cs4t16LON5ilZVQF4INwCt2JMSCNouDtp8xhtl4AUmnBMCSuwJ8pG42B6YFTQMXL7VOIBy9QeUk/9OHnAc++aJC5eoFXdmgKPqRPyxI6KIkrfYwLfU46p8RFGWSo0/yq1yB6R+WKpkOi5JxuokKUpkrYQW8tgZnbHT+0awFqUSSCPi8vsfL1xWKXtBqA2PUaliZESIAn74Pow4DOFUWuTEz2AE9OvnjNiyHZz2lDTpprMG7X77dBufrgU8YQqA1BCQIkkfWw6YVcQCluWI8gf1nEdK1iP6/XDSTIbYXnM8rRpUKB0A8rknrjXjDSIBJ6yZHy74gYI1yD+OOhRHw1InpGKUfDJbNiqNjbziR9sEroEXUn07fMYgFM7BgcRtQ6Rg+9MmojOlnixgGAO3/H546uLsxE974VU6TDZY+X9+WJaRcdXHoBH0nG0ZPtEuKHIqMBYqR8x+eJaNQn4R/un8sKPGM9R32v8hgylmgB7pPnEfica2TQYzOPhUfP/wCuNtUPY/b+mIRnFI2+t/zxunX81HyI/PDsCU1R5H6Y4IXo0ehxIFB3Cn74jbLL/AMAEbZf+Z/kRjURsWPrf88aOSU/CB8sabJqNgw9J/TCEb1n+b/aMZiDwR3qfVv0xmAADNuGopTApro6ASxN9V9+3fYYS1q5V4XcdzbpvE3uTicZ9VdUJRmJErsB1MjsAL/LbBOWy4qs7VQGqPPMgKBViAAASBsPM3vjlenJtHSNpqclEsw1MYMRpBJ+2IMuw1g1HIaCA4kmOgIvPNB+WHPCMkElms5DLN2YgjSdAmIN/ejcScaaitFQUIWo0lrcwk2IPQQREefnjfrIRsVcC4OjM1Sqw8NB11LrJVtPw22Fok4D4jVqGpppVClPoZsDqubQTYKeba/rh7xPPUFytRqiFiZvqJO4+g2FvnOKjwvJ1no+ItImmTAZQYnaBO/lE4lo1SxYVmuD+EqvVzCtBsKdQaXKwARKhu0tBnT03K7iGQrVazJqKUqZ5HbopnTpHxEyfLe+2D87Rp+GAwfxFF4+CTEnyubfXBPHOIp4dPSjM4gMxj01EgAtNgLgDzth30L5K7x3LZRYGplZRBgDUTNyxjz+gxrh1daiimp1GiGKPUupD7K5F1GqI6c19sMsm9MmXCydnZFY+ggCPUzvvjM4wWpyVdClTAhWGl9wJgTvcnbzw1fYv0KKGaq5qpToinTpsrc3J7sHqBB0jsZ23x6HlqFPK68kumopJ1kgC48gTYR633OKzwbKGu1diNJpKHSQGZomYZdtI5rdO2+AqSaP3ik0FVdQcAHe0Ee9pJ6gNHUjfDfwSsbJvafMPlqkU9GggiCuoD6mV6EQQbGZvK+lSo1aTHSEsNSyBr3Nhbr1F7/V+OA/tSkJmqNQNfwtQDKfJmjV1774X5f2Yr5WstR1NNFIZmckSo30mI26W7A4dWiWCH2cLureHUUsWGhTcBAIJLAm47XBHXfBNHhi+8VsSAsySpJEBjpUKSF6meYWvgvPVvHF2qK1Mgu/KpcONI8Ig+6GsdV+YSewXEE8N5BqMi6SV0sAAIkSJWSBdp+Kw2hcWqoWjlMtmKhcZc6UEgoGQ79DBnT5/wA3lgocV0A+OumtpBnxBp5gJLQ1rRETfCbNZ96lQNRpGlEk6JLDSBMbGYiTcWX59ZF2LjwhqBUBUA5tyxbeYBMaVJ94DpdYisYAcUOPsjIRTGqrCkEyNIOqQZkHttucZleOCrVFII839WI6crR3xBx5I8JatRUelCtpF1KxuR7pkn6DEfCOLpT1KwJcAQykAsCRMTvY2je2JU+yWh2OH1GrgqGhrMsNG3W0D1Pph/QyzooVbkT7oQb9wLm3fE9HNVaaqQorA3lfg3tIIZj6jqcdZaoxGpA99tVhJIie43GLTwS1QJ4LHlKgHfa8ddtvoMYU/iWY96P03+eD6ebdSdYZm7KO3fY/SMc5ioSZ8OAYtpmD1mfzxaJFrsNiLdP764m/ZjEqhK9zv67Tjr9oJb3EN+kCR25TP0xPVp05EEA7wNTX6TP5xvhiA8xywACPTy/rjhTNtZB7mb9tsFVaarGoA9eUEb95J89jGOJX4R/uAP5/3OGI22pVHOpB84P03xA9RgYIUTe/XzwTSoEybbTHf6XxDXyTwCANO8kmL+uKtipHHiMLynyGOjVfq6/bAhEeXpB/I4kVz0n6/wBMVyJaDadZv4xHoMTeOe6j/b+owv1yNj/uxwaHl9SMO2TQa2ZWYLrPzH4HE6Up2n6t+uE/g+n1xngt2+pthcn4FQ9Wmw6N/u/I41Uqx7ykfIfkcKEU9XgeWOHYdC7EdZ2/LA5ugob/ALUvn9DjeFR4lV/m/wBwxrEe7LwVxXkHPBKJJNPMs1VxdfDACk3I3/XfDx6YytFCWRg5gEEBjA/hPMLCfyGKpns6WIYHU1tLTG46Re4BP0wvp5qtUdaiKtRfdZp9w23vy2k+Yx4YrOEdFF2yzO5p1KRJYEM0QNA+fz+mF/F3UM709fhUwAQecpELc9b/ACt5jFZp8czWXXMJRQuHMFkYPoXblA+KPLv2sVkK+a8Gf2eqZEBGRiKgFgO8yZ7yJxrwtZY+VPQ1ymYoMrK7TKyvmOs+lv6Y59pPastR0yBYLC7AfI2IgH9MB8OyqCmrVqFQMobUrBkh2BA1SASDFgCBH2BzPC0IdqYOpLhVkgg3i9wbGL4EvkGzvh3tS2Y00XpU2mF8T3X0z8RkzuTMjc4kzLjLsDT5qcAFWMtJnUp3DKY1AgdPOMVnieV8FEgQzmdICy07CbkCRtEH1wRlWfw9dNdJkyzHQylSEi45gJiBex9MNKtCbxQ8p5RBWSsiBqKQY6a1mZ+GJUTfc+eLz7Q5XK5iktSpTl2jSi8rGDA7G8EQLHaDih+y3GatTVlQaZXSzEpTJuCsBd1I5jcDYHthnRdXVC9Y/tKvUkqDpWoGhWixMAKQdpm2FLGUVHOxhxDitRlVKWnwkHKlECncbFgSII3mYtiqcRz9Uka0qeA1x7jLzDfeLze8Qel8OfabKOIr02Cq8llBESDLbCdyegudhircFNZ6wpftDqnvKqncBtlBkSN9rdrY0rsyaLDneDZcUEelYkmeUTNuYt5zYDaB0xmZ4gTlkyyCohldbvVhXs2qDqBsRt+mJQNCtQ11HSmramqmQdZkKumCSZJgethfCWpQZqDeGVUggN4jllIj3Qfl8QnzIvhWVQNks6lMl6dYqFVQaRcnU0kHSW2EKJv8VjgnitSrVqKXqTRbmKadBAvuAoJiJiLAT6y+xfsxQrq4rPNQGAiONu5i5ufMWxply2WqvRaapZiA5aAiCVix3tdvTDTZLoGz+dCCmAgK86jc6Rt0IvBPntvGOeH5fSUCM0yHW8adEQxKkGQe8dNiZwyz3GalCppYI1IwVYgs2j+Y3mATHKfK5wy4iWNLVRRK1NpCinYid4Ei0yeUzJOCqWSHsrfFeHBmZlli4XUVAN45z5c3Um2o74IPBa5IzCvFPXppqwMQulY0iZgsF0kC5ixsJqddAyilSKEFmBZmuAsoCQNQAketumCchFbkriiioW5nazEwTpQmBDL1g8wt2SrdDoKyftYylUC0Sl/iCTAGqNRKqLWDRvvhnR4pTeEIVajiRzKQwPfSNvSRig1adBXKGopDEaRGrwyf4TMDfY2HXyPzIyniEEkn4+iySZIgAyN5B+vUYqXZcUzDU3ujdjEgfbp/TBIz8e4IM7EysG3W+KcvEKysPDLtRpHYuWNRDF76onoSQe2LU2bosZRp0qCxiNO25BiRtG4tO+C6IcH0EjNatRemPVDpH26YHKLO2mOsk/WBjkMN1bfrqPX0GMDdZNr9bdsNSMm2bA0/EQT15oj0I2P5HEy5sDYA+qjz8sRtNjuOn9xOOqiraIv3M/nikKzYqrJJYKfQk4hdpsCI6QNP6Rgk06YgyBf4R+M4jbuB9B+hwxWxTx3PVKeioiiA41CBGmDuO8xe+CctnxWTUrqBJBmJBG4PaJxzxGlr0wAI+YPrhbw7KNRdtKuQYNiNM/MyD+mEm7Kw0McpnqTWWqjkbjUJ+kYIyubp1SwRkYrYxePoPLAFbJ1S0pU0KR7ulT9zf8say/CaiOXDgMRE6NvUbG+LUmS68jzwm7A/I/rjYpt/CP8Aaf1xFQRviqSfQf1wUGHUz8o/DGilZBxBPw/bHLZbEu/T7kY0UHYfU4eBEH7H5ffGY7K/yj+/njMLAFYzfAPHTVTcUo6ASN533B+ovtifg6VqFOolSp70Q6gAnaVLCCBbrBtvG1hyvBXUaqlRYaSoEMb7A2gCftbe+JERlWyLV7EEhvSAQTY/bHmqLwdGmslB8Co2taeuskNIPMB30k9PISMSDguZqt4istFIClUZbeipylr7mNuuLTR421LxKFMKkmQsTE2Fj0Bm3rhpS4a6UULKbABjaST1IBkE3+eJddFJMoGY4xVpp4Reoi+74jnUpHoRyT5Af5jgrLZDNVVT9nSQ4UlgYUkT8R3G0xix51aQQ02Olif3bKQGDG3MYut9mkeVsayecy7kBs2xcQCVUgW/hnVyj6YiT8FxT7KzxbI+BVQsVqvS5gqAe+V5dR6KDoPUwJjAterVqFMvmdNJtWpYVpMDZp6C8W6nFpzvsx4mo0MytUEyVsXM9ZBgdbWwir8bzVEVFVQfCGks5202O0TfzOLik3bJk2kJ8zma6MGpO6VTynRIlSItF7de2IctwusNJZ1STa8sOswOtxaeuLTw3j6CmubrAeKKbqNJuTMCRMgEX8p88Vfi/GmqovKBuWeAS09LbW6dflh8lehVjYVRo1jX1g1KzKACrAJrQmGABIHWd94+RtHJVsvVqs9LwNlVagLM3iNHLpn+G5E2B9cV3K5w7KNTeRuIvIj6fbBub47VdCKhdyVAXUdRjb1jmNu59ZTfSGl2zfEeNZgaNTJURBAgki/ebz5nEVDNOVqUzVii13FpOxJA3NlPoPlgGjVIYo4An+/ng32fy48ZhoDEKSJbSAIIO6taCQRB3+WHSJt2HcKyVLTUqgOUUAh50gE2JJEkRvFh5mLhDI06msvUNMpMKBr1gfwnlCidyfkMHtnadFlQNqYRyCTTHmTAVidrL9bYSVKjJV8QgamfWVBBDDXJ0+RIj5YaQMn4S8VQitqEwFC6ie5iCAST5xbtOLRneFLSJCPWZipBIpnQoRP/ADFDbwIJK2g2m+EGURUzC19YB94ahAQno0m5E2CzeO+LpleLUqVXV4a1VeiClNZOp3BV1Ygy0kEkX3EWAhN0KkKaGXpJSaSCWVlBqBgoJu2kAnT71tjLYXVODQVlgTbS6sYSJKkgre5iIP5YtWd4VTzKDUERgAWWmQBaCRA3ifUfXCPiXBMwFig5AGkFdRJbStoP8PvQvc/R4ZOVg4yHsTrFFNYZswzaGJhYQgEtsRJDwOoTFizH/ZvTpqdb5ZBsW8UzewiOskbDrirZTNZhRQLoVVQB4h5khBUDE6T2qze/N5454l7QBnHgXCtKFxc95AMT27eZxURyley2ZD2W8ekKiVEoUpNyArVNPLMH3Vsbm58hvUfaKs1OqadKowVLSpKljaZO8dPljjh3Fcw8s9QsurQNIXTq7ExYbWwtq5tTUbUT0J6ETc74G7J/Q+o+08J+8vULCCFEsP5juSJ+nnhZk+N1qmbQhm0lgNM9NiT07nEXB0Brc2ltOorIESokG5jp98Ocn7QLJVxQZGgnQBSuNgZmY7kdBc4zrImsFmpoCLc0Ef3/AMYm8PoYnt7p/IYTt7R0bEXAEHmVjaSAncbC4FzgP/8A19HUFYPTk9QDE9yLj6YE6wZe1ItGWyxJ6fMnpjqrTg7ExvYgfXePPALZ1P4wLwASDPe9gcYnEpusmB0At0+RxfKkZuNbDGom8ggjvv8Acf354wKQfvtt+cYgbN3BIPzEfWTjaVZ2n5H+pGGmJhJX+KB36W9I8t8DMHMaCFH1kYjqVgoZpawuI++CC83BE/WfqMOwIaWYMTIIPa/5YlUnqCfn/ZxtQlpLbgGBEA9bG/p2xy+WIkgSO4JIMd48sCYUbNUREkm+4P6Y1RqSbuR9f0xrfdJ7WP54i8Nd9E3/AIR+Yw7Yg7xR/wCocbwv0HsP9pxmHyA1xDjIpiHV6ZFpqDSFO0Hob9jBvgzh3tWFVUZKToAJUEG8bz+eEvElqt4aqSqQZ6SSIBF++wxT9NdKzMa+krqGupDAhQe+oH3dgMYej6jg2z3+pFeoqPUq3G8nUYclSm6kMBqDKIiDDenlthZkP+0CnWcUK6stMsdLJEtuBqGwme+8Y85z3FnrlBVCIW3elSAdgRbVBEi8xF8N8hwhJDeLVldMMaWjqALlgOvf8Mer3fTdOSMPZ9SmlL/C08R47TaoVRSenNTpk/UhjhJn+AVAPGprSS0sgP7wz1jbziRbYYK/xir+88IZdjT3qNUVSREzpQSY9fvhPV4vmqiFtTVFOwSUUb9QQ5++3rivqPqYerHioJGX0v0kvQlzc22MPZritXLrUHiI9ZtMapBUAsOYARufPpIww4czUaTVq7OHqNsw1BQpMACRYyx6dLYX5T2nrCmKbUKCKYAHhQ2oBd4vfWD3ucLWc5nMKUksoC+EgKKu4mCCAvU9fXHhr4OhdkHEqDtWfQi6X5gaa8o0i3QR6dZO+OeEioaVWmtMaZUMwAXTqvDao6Idu/pi25vL0qNPwh+8ZoLk+XYbBQZ87YSPlLPoCMoYQrcweow30gqOUaesdYJxVpipoT0vZ96dRg+wX3l3DyABfqDvbbV2xO3s44icwNbAkKFZT03PYgdJ2wtY1FfT+1LF9RV2eAPeNhfqcGU+LJQqK/itmSt1UjQB/mglp3spHmTiicGsvwir4io70z4hEtrDEx5kTtc7fbFs/wAHoUqcIupCP3lVmJ32EgxJ7CYAOEL1MznFqV/Eo5dGLSohJj4QQt2NgO+DuDcborSGuTTQ6aVOdUEgksQN2P5joCCuVDqytcc4fSTnonUs3UzK+Ym7L9Y+eNZfJValJaqsNKK7MC0QEmY9YTzlhh9xDi9Oq+nR+7awDBdSnaeUAb7i+C62RppRpzWBSpA0hUIlhu5vEMVEja098HKw4FHp546pa4A0gdAL29L4eUs/ThVV9KwG083KZOqYg7Cd/lfEeY4Mr1GpUmUskyRCA6ZmBMkgbje3njjJcPUvEM7J0VbAmOwvth2TTRZ+D8WWgzPSZpqArqYNKqpFkUi0yRIBPLc4MzKUqtINUrKr3NOqpuCBYG/WACD16XnFe8OkHSpVViFMsDeALwwXoSJI3N8F8Y4xSzB8QBFNK8KoEgWBA90EErtjNN2aSjGsbIONrVFLQ1WnpEL+61aiP5hAAAgcpvAERbCBeCV1cKFB6hp5SAJ1CbkR2GLTkm8RdeqxMuxW6sxmYF2uJsOuOaOap05l3ao4JhrQByzHQsxawnoAN8aKWzJxoXio6E0mUkPKsFvD6bFTMEMCCCZiD/DdvSy2Yph1Xwgr82kmX5oJWQsL1G/U4K4fw48QfRQVaQRRqNQnUxg3ImAPehenriXO8FrKpCOajDtKR2v1EevocTyctI19njuSTErZQU6WohRWe/mFIiOwJvsAb/LCQVaIgurBZg6IN/nNvTFl4f7JliatRw6oZanrF1vexkgQJFj8gcJPaiprCFKRpqqlS2nSpfUW6CAokCMNUYuL2CcUzlCV8KdEbk7m/wCFsJszUDHp5xj0L2d4Ooy550qmpeQu1oIuZMX3+mEvGPY0odSlQkXFyZ8hJMdPlhJDcuheCfC5jaxvvOykduUD7YK4Ln/DqpDGCwDec2P4zhPmMvVEFlPNed/mYuB1vGJQRAAGoEnY83Lse3QmPOMVeKJcbPWQXqAEuzQN42jsIJ+owO7MtwQ3eF29bx/Ywp9m8zlSqKjeHVO5Jggk9zIF8PkygcltUrpjsSQd2jf7emFxlWMmElWzVOuxk2IUfwDbaYIt98LqNZVlQeVTCFveKmYlQOhBG/TE2ZPhsFSrGojqCRqsLbkEkC0+9hfmWedYam2iZ6MwMEi+xsDft0xDfkSQfmOJqOnX4Zadu59MB5rPkowSoyH+ZB9tW2O0zysJRtx8SE36hvPytjqgzlSB4fdQsqLGPlh8hGsvxNNIV6yMQIJJ384+eGHjIIBZQdhuJn53OF7ZkxpMMQBIVyOljPb547oVFLBXUxbmswHX1xakDVsPNb+c/X/7YzAr5+gCR4kx1FKoQfQ6LjzxvBzX9Y/an4EVbigqoHdhoQQsXLf3E388V7I1nNMMaasgYkSpLO14A9JgsbC/XEeczq12L+GtJFnXpAl52FhBYx2sJPTFiytMoqs1IVaYHJUprJCkdaU6Y9J32nEtVs9kRBSy2bqBjD7EwkAMTIG0WG5JnaMBeHVpqVZGB3Pfykb7tFxG2PTMl7UMKRSgyMCZIKgtPnIkem3S2As3xfxGIqhEF+VVVTJgCIsDF73vOFaKplI4dkEJpkrULswIDACR1ImxBvuNgd8GVuF19Orw1UOCLDRJVvI3I+l7xhtQp+ClR11l6guxXVyQTp7gwImJ8xtgnhHtWAqUKylkC+66xoE2gzPW/WWPfFXixJZooeYpOpCMIad+om35Dbti68Uz1HKOtOkviKuiTqsW0DVe8mZHyw5bglHMDXlyGif3bgN3FvpilZinSQuLNpknTMlhYCTKxvJEbGPIu9BXHZ3nuLMzEU55mPWfQFutjHfAWYzLGqPDIDKCLGItBPz2F+mOKObq1WVKKABZhUAhZtJnr/MxnDB/ZwU6ZqPVUtuVUq+mTHVvPoDgUewcukApT8QqSy021MS7bk3IO+xMidvliw8Q4xRFJqOmm5hQrCXUrEXj4rbmRb6AZPIZdWLV2Zaarq1wSC02VekmDYCbYjSg+ac1AAqnSnMDIVb7i2qG7XmwOE2S42gDO5gkqUU6QCoAXTpJuQCALGdvXDKvkqbU2qAikygEwOW8SPWxPe+Jcvw8oXp1qqqNVoI1NpLQRNgCLSR3tONIaKQutqlFnkiBOpDKixgi433g/J9DV9gfDliiR4ZqODaATIJ3AW9iDJ9MNMjwhjSNaprokSlJUGld5aNRBiT064Y+yPFqI1rXgIylTU6FQSFAgb2DRvzbWwFxRAhA8Q+E0w4kiQDpkEgDmi4i0m+JvNUXWLsr2YzFVKml3JvILEmRJuJ6TI+WGlDiR6FzGwEwZH0+uIjwOo1MMEYOre9uCrCbSbgMDYj4/oy9ncwtB2NWoq1RKgMAApJ21QQDbfztiZ/JUBNnc/LoGIUBgTobUQDGoGLSF6TiXK5c0y6KNVUHlNMzZgCFFvMeuHvG824koaK6jAqyXYxc6QqG9+8+mFH+KVQCNfMjrE8xJvJUAXO1sCbqkhOKu2yPgWVYVxKMWEMEG+pGDAEEQRCkwYmBfD3imXdqobM+IVrVS7CmVBtcbLPK1gpMDSdzfA3D+K1PEPjKYUh9TrELa20gE6YMbgfNhxSorMxsY9RE3FyLSI+vXFxyiXgA4bxCpTZoq/vCNnLEqqCQJAMxfoLnriyZPjFZsvUYp4mpQFqwIRiZJMGQQIJMEQRhDwfhlNx+0PWjQSQFYKwG/bcxEHvgt/aiqEWmUVQjFkKjmEggA3hul/5RY4STG5eTS+0b6eekyOIl0BBYAywJ2aY63BjGZz2ip0goR1qKCGhhe5Jhr3m/ffzGLvw1qQpe4lak6yHQDUhP0tMj5fLFB9qfZ1TmRSoiKTLqFbstzzRYMCGS/UYOKrYrfgH4X7TKwq0tKgOjgBViCTuo6G2I6VJnRRXqMQdryFO9wImx8yIG2IuK1KNEUjQDaYIcubkqQUJAt3hd73m+Oa3BnqhQ7AFxKEgaXnaCo0iBMg3/ACaWMEPeSJHQVAVsRDQWA3YCP9rAxhzm+G08w1FwKZqaCWJDQ/8ABJVTeDPnAvit0/8Auuparo8iCgJIF598R2Bi/oMOeD8bQVClQQEVyKYAcmAWlTI1EA7GLAecnGsk2Spw4AkfsxGr4kMkR56gfmPvg9cvVgKDVQAiAwQgdbxe/wA/PAJ0aZBqIGmP3jQwPYrzDpIMRcdDDrJZwuklSGFtw0juCDcRh8qJYqq5FXrMa+ohRClCxEgH4beth1w2yPEMvUEKDIE7RqMSwE7kefY9sCcYzSqsatOkajIIMAdPqMKavCorSK9Nag/eQZXUDzalNx7pEnrcmMDnVEceWxpU4cQBWoP4RIDFKnLMg+/B38/W+G/s1kKlVNb1lsSGSmNLIRuHJJvffb1wqyGY5KrrSWq7EgF6aqKc91AkkGTB2tPUY1k+E1WFRxoV2Mnca5OrS4BFjttafrErniOClSX3DfOUKdNSBWupHUQJvEjrBmMD5xtIEsxMxbrO0eV8V5g1Om9bkUhiGpiQeWLGWHNcnqCAOgnDP2ezjZrUCSQqx7gG5JEXI33A3wKLSpOzOUewoKvb7f0xrHThASCwkWMntjMFkfd8nk9NydI1QFNp2E7n+74svAvaEZcaFJdbwzCAt7hFvc7gttfacVivRZDDCJEjrIOxEWIxMcsyinItVGpQLmASAY33Bjvi3TVM9ibTsvvCsnSro2YZmVyTBB0sCWgljckAmYM2i+DhwYU9TvSSslwatJYqgdS6bsP5lv5DFKyuZeiCHdVDWZALgecT94Nh87rwvjOWp018R6jGJMA3Bgz1gSY8o64zSaZraaCOE5GqlN2y5p5lHAIG2kR9Ut5xf3TAwm4tw1XY1HyzUhrmofeKrpN1CyTz3kXGq4jEFarVytMZjLVNKNcJcMEJOkgkmbaZG1jYYZ5f23qZhAsI1SIIWmQ5HfSLGP5ZxXyT8CDK5mgUdaOZNNysRUQrEm4BBPS22AcnlTqVGWAx96CVPlK9++HvHc9TRIdSWBJIptpXVH/mMu7X90G3zwjpZurVUAELTBGtE5dC9DEcwgb/AF74UVWhyd7GaZhqdU06OXREPL4Y5tdyCQTcQOvlviXOez2Y0JVKKQ4JHMOliANhBMb4XpXOhsus0y5k1D8KmCFdgLdfw74seXz1alkyjlS6QFqKwbVe0gjtMyO3fGjurITV0U7iNeKaBqbeJJMg+6QzKRG0mBefhGM/xymrIKdN9CuHfW/O7AWiPc6i2/lgymrVXHiONKySxKqATtuIJN4/LC/NK6PoLAWldtTIbQSNpUbHExeKHJO7H/t3xmlmmpKFLnlCFABpTaBa7E3g+UxjeT9l1RCKy1KdQGQ1RwqgRZgo5iDbcXwFkAaTJVWiGQRsxI1baQfi5oBifriL2p4/41ZahCgjdVIIEgWmbx57RhZ0PG2OX4xRSiKCOzReVXTTBiwAPNF5kxc7RhNm+JVpWsVpEUzy2BC396CTN+hm48sKAlWrJQSOgG5k2CjcnB75CFUuGUgcyNHzJAvuRv2IxWkLLYfmuM5inSWuXQl2jSVuPe7+g9JG84q6MzGFWSZ2G+8k9Bv5dMXbK0K5QKgZVOqCabC8AGbkwQBeYti1+zfsZlKdPXWrCps1RSFWnJ909CwEEwSR1i+JjLyOUTzGrRBU6XKoKai5OktC6zsbatoHSMD8OqjS6Aw3IKd4GouJYk7W+k49N9teC8OqUwaVRaTi4NISt7cyiAJI3kH1x5pleFstRNfhqrOB+8NiJiSu+nreJxd2RVFlr+ymYCOrMqvC6ioJETPvTBvp+nnganlMyFCkyhZEZwZDBXGnUN2CwIjtE4s+UyVVEfTUfwmAQh7FgQWXSBtsY6X3xZxxvKsPDfKJpA0nSxEQLCNwYi4OI5xZpwZ5dU9naeooC7RbUYUT1KiPLrb8MEPwutTCBBrpsBqDsB4R9ew+fliw+0GfmmtMUHWsIBYE88nlb1PYdZwTwvIZjSvjeEgprJdTzFRfnGxIFiY+HrfGiknohxa2A8K4tVy2VqAs1WojhaYpIxDKTqYtbYS0d56XGFeYdq7A1FqIDGolQknVygKSNUMR8iThpxajpLOodVIs7ISSYtfUNIk9RPTFSqOwB1tMXIDHlNhsfK28Yj9DvyWz2arJToulQKzNUvSYBkCAC6R7rWv6dN8GOLNToKiq6lkUKR4ZsQdoBIJvAv0OKPlM1XAYAqpUmQwAnYb2JPSJx1mM3WUCqXYEnfS0HawY2IkHbAnQNWOOJpTXQ9RFDsCjBbhyCDBYXUsFsY3JkCJxNwv2fBovVC1UKiVplAQ7QVmYA90ny5uuBKfGCqpV/jJEhZCgGJYmewv5dMWv2Y9rqDBxXZkCBipuNO9hG4NyBf8ADCchKCFGT4Jm6lVar09NP3yFZQBaBFmMx5X22GK57RtWo1HpuxElXBIuYEASAO53AnHomY9usuvMsNTK8irZpm2r+EeWKr7UZ6lngriVKKWeFnSLjTPWYF/IYEwcCahUovlvFhWcaSUJkyFAsCbLC2G1vPCynxVHCsyNqy684tDAnUo290EbDcCJtOBsrmqVPwzTqaQyGdaBnhnYNABCGI33j1xHVy4/eMn72lTaJBIZZ2YbTqiIv2jFSg2vBnQZw3iQRifFZlIuAAk2IBIvJkcxMG6mLYkzVZ64as1VUKDxGRVNQ6dlvaDBAhTGEJp1TrqsCVcFSxi+kX2uYIAnyGLVlslmKblCqJSNMRJNTVtA12joYNrWviLVl8WloWZXirgPW0AaAIV7aw/LJiNoG3Q9YwTl/aqp4bjwhTgWKD6CSN79J2OD8zRqNTqs9MWp0yViCVR5sQWk6Z67dcJw4QLTaCDJQourmkF0FzJWIVja5wKTRLgnmiBfa7NAQFFvIH8sZgZ+L0ZP/d6f+qo+r/VFp74zFX/fzD20WhcjQzCUXaiJ0gRMgTBPTzFvXvgVuEF69RqdU0tKaTCgyBexnl32HTGYzHjjJ8meySVBmS/7PKbsTUr1Gu2wAJ0ki5M/w/fDnh/DsvRpN4dLYAjWxeIvcGxFz0tvjMZjaMm4OzOkpKhb7TZw2SJXSjAH4dcyPS2KuwFBx4agGpUAY9QpN1X+EHrFzjMZhw/EJfkB8WKMcyugKtNlKhSQBJINp03g9OuJG9p6vhCmg0bAsCSSIG83+UxHTGYzGsPxTMpfkPuI8EerR8Rq7cw1lQqqskT7qwMU+jnXRheel+2MxmJ9JleojvOrpYOD7wJ7RFtx6Th7kssarUldjJQ80nVBgxJJnf08sbxmNWs0ZrVnJZgDSBhGChgBvzggi9r3O8z0xHneHAVPCpuyAtSU3mdQFztsTbGsZiOywz/FHoF6FGUC2LD3mN5JIHXbbCLiPEX1KQYJO/Wxt98ZjMN7DouPs97TV8tQGrRWUmCKigmNJFm3FrYuHB+H0OIU2/dtRMFiNetTHkQCOl5xmMxPdD6s844rkYzDIruoVrwbHSYHobkjeJxWaCNWZgznlve88wF7733xmMxbwQWqhmqlGkFao1RRcAEr2iTJ1QNpwKnFSEZ1HxxDGYmPTvjWMxDwWsjOtxJ0qRJtR1yIElrwZBtIH0wwy+eZMu7OzVWqDdmgKvu6QBbv+GMxmJ6K7I8zkihB1sxZ0eWJMEkbCRAudsAcXyvhLUqIYbZrWYOb22H6gYzGYpaIewfP5BaaU60tUWo0FKhnaROoAXsbxN/LAX+IF1NLSFVrwNoEwIabAtO+MxmAZvMIPCrsdRIkLzQFugsAIiIEbQMCUqTDKu2oHX3FxpINjMX9MZjMUSugY0wMtTaLlmB/LG8lxqtRIFN4kETFxPUHecZjMSinoccP4wlesf2iglXWq3PKVKi5UqARJMkYW8afnqLT/d00YQkk3BYSSb9D9cZjMF5oFqwHhoLPBYwAfnPTBmWzrAATaBIJJB+UxjMZiZFRZYuHOSjVKn7zUzU9LSRpVUIm941dewwBmqeipSYfE5aOg5NgOg9MZjMSnkcjf+LMbwL4zGYzF2y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8" descr="data:image/jpeg;base64,/9j/4AAQSkZJRgABAQAAAQABAAD/2wCEAAkGBxQTEhUTExQWFRUWGRwaGRgYGR4aHRgdGBocHBwgGyIgICggHR0lHRcaIjEiJSksLi8uGB8zODMsNygtLisBCgoKDg0OGxAQGy8kHyQsLDQ0LywsLCwsLCwsLDQsLCwsLCwsLCwsLCwsLCwsLCwsLCwsLCwsLCwsLCwsLCwsLP/AABEIAKUBMgMBIgACEQEDEQH/xAAbAAACAgMBAAAAAAAAAAAAAAAEBQMGAAECB//EAEQQAAIBAgQEAwYDBgUBCAMBAAECEQMhAAQSMQUiQVETYXEGMkKBkaGxwdEUI1Ji4fAVcoKS8cIHJDNDU6LS4mOTshb/xAAZAQADAQEBAAAAAAAAAAAAAAAAAQIDBQT/xAAlEQACAgICAQMFAQAAAAAAAAAAAQIRITESQVEDE2EEIjJx8OH/2gAMAwEAAhEDEQA/AK+WeGMSDIjr6m8yPuTGN0eKWgkgjYHaQPwsMR5irW0+IFIVjaFKqPhADKIIH16mcD8d4ewcPTIq6N4XST5gdR26+WPJ7buiKa0GZioKnKQSCt+lzP8AQ474dVp0uZVMDcMRBMm5ECY6bX74RrxAs11KxMgCIIFh9vvielTUtpYgk73t5f8AHnhq1iQWyz0uJoraqQ0jsCTEAxHSDiSvxyoxVg5kH0MEfj/XFRpU216IZSYhZgtzRHqBtbv3xzWzLSTcSCI7D+x9sDixc5Fs4nnkzKqGRQFIgDcabR3vuZnpgdyIC3UFRaIECbef9MV7IgMQS+lhYT0n+9v64mq8Rqe48EgFhp2IESST1kbQN98U4tg8lg4bn9EK3OoO+rmgH0vawnfbbG+LcReogVYsbDQi9eoAj5YqOY4noqkWZbWH5nuB126YifiQqcz1NOkwqiYIPeLkDqCO3ypQmmUr0WjxXFJtTvlmJBGldeoAC5gXUEE8q9TJ2iuZjNgMrZgeIpafDki4vDqzCFseZZEDpgXJ8RYAl9JE6tTBi3bliAbx1gRHSMOK6CvRXXT8NluzEnWVsZ0sJMg25tgI6HGv7KNcUotX00gFXV4ZWmipKCHsAhvIIiB274RV+E1Ka6jJjoVKmfMHb8/lh7w/2VfR41OopNMggFlVrbFQSZv0Bw5p5gCgarkGsWACu6gErHw6dIA3HqbbnD/QbFHAODUcwQqVNFQoGMSJJ94TtaDYDYi56dUckKlUZeo9RyZCgQUKiYI3Nhe4t+LVszlyS9Xw6dR1gnUjsdRkysBxG18I6uRo0qjHxHpOvwsVUyVFwpErZ7nz8sKwo64fkxRzIosBSRyBVRnMMo2gknedtUHbEHGs81VqopVE8NSF1GwM9BA/lJt2xzn+FLS0s9VizAMQ1yO9ydr9b2wvz6UtK6XBuZC+8TaSZMRIgGOn1azkHg6ASodTmG1AE0zsvUgHrv2AtjWb8SvanShKdhcSB2LMftiyewPCsvVc6jqZWBKRJiDsPivAtsR0GLLn/YzLAnww5f8A9MubbEAlbnYdet8ElWhJ+TzHMisEH7pxT93UTqJ694/2iN8CtW1GWMA9CIFu0WEeWLtmvZUa+cOqr/5as0T36t06Hp8safg2XJgq2+xJjyMd8LkS5Io1GkzHkXVE/CTP2wyytDVaquiPIH1PYepIHri4UeC0dwdJAgaSu3zBwFQ9mqIeS9X0lf0xSbFziVbO5B0cgKD/AK1I0+cQJ88bytVkO7rp6E8veFPWel9+++L5S9naEhiCY+JnufWTP1ODxwTL2AWmB0Glf7+mNVDszfrIoPEPaupVMIum0Ei7GwBO1vQbWvYYf+zvEZoAFVXSxkCRPWYO5g7zi0rwpfg0j03t2ggjHI4RsdR9CT/fzwvakTL1k0KMrn6WogaVPmCJ+18HI1Mm5Tb+K39+WChkNMAVSJPa33GJqgVDBNNZ6lhf6jGsYpLJk5WL1FAmP3bMD/KSMExTBAVTJ7RA9ZgRiSgomfES/Y/1OJRRHwlZnoT/ANMYtKJNkNWugEXJ7Dr9LY5ObQwNv8zxHyvgirRE3COe5ufwJxw2VkgFaY9In6m+K+0RB+2UxM1CSNwt/lZR98d0eL0wdI1D/T+l/riatlR/D/8Az+M4jp0YPKEHzH6YeAOmzk2FQSd7MP8AjElKmwMsYHmZxw9FgbKt+yx9yDjpcu38f2DYKQHfjH+X/b/TG8QnLf8A5fuMawUvIFSr5imrfvJpBwDok0kYLBIiINSYOhoNrXiYdb1GBpKwAGqdxpsIYE6gZN9P5YG4rm6qRTzIV1FoaQCQBHMWvA3v59cLcpVCu+tW0uQAUc6egJkkkiINydvpzeGMHUbG3FXplZDMXAEwxCiDcXBYteJgb/LAuayi1OcMtICx1gkHSdrXPQHbbC/P8QCMUQBjBAaOcltzqBvvbptab4Br5p9WiqaiiLqwn05TF/O3rh8cE4HbcS8N6ZpVC5UqwgFVUqQZUaj0EwPLA+Y4muYrc4FMWHWCdrmZ7mT6YAoaghq09IVWgSRq72tva+2I6CKbMYJghuh/uTfBwEywZvL6TqBVwAAXB5S0R0vMWv2xPJCgBoPbe3UH1GEoSqXK00apAmAJ6yI3kXxi5ltRQqQwMMDYiB/N5j19cZuMrwS4pkebpKrOSPisLg3mZ+2NrQphqTNOg3b84+mH/BqOWdG8agS0WLOApJ3uIYfKR0wLnKmWEoq3jlZHJUT5HcA9Mbx+QdgvEUnSEo6QEAuVYAC5K6SSsmSZ33xEnFhqbUuvSukBhqCKOgg7HaCe20Y6TiBpgojho90c153A26nbzwTkMwS2ipThrzpkNMW6+tjPfphZvReK2CZvjblbIACAvLNgsx0tvhKM6wMhiD64teVo0gC1Yimqg6VaFNUi0WsY6kqB5nCjiAWrVIRKa045IAG8bkQO/wCnXBbEc5Pi7O6mooqFYALDVpuI6W26RixU6j+I9StTYggSugHVIMTpNwCyzI3A84royxXSYJVR0LwCxPRet9Vun3Mp5yrBFKixJ3L6hqA7amJi/u6jhAHUKFRG1si0zHMzQFgD4NM6vdgKdovgnK5LxqwKVFekDLIwKsqkbKqhg0bg+fTfCqpTzBIZtNIINMH3TcxtM3Yi/wDzdeCcMqPSXVXZ6pG1KOSJiTBItvYDFYIbZlDgq0310aYYC3UT6223sB0GDPA0ydUidurfIG3/ABiQZMqCH1k9DYAXuTCiflgyiyIRLTAFwpH/ALjGE8isFq5UxqRHkmTPz2BaRhXm3qCSysoF/dJ/KTiyVuLUlEK3qsa9XzPKseX9MJszxJ3Y3UeoWfQmJwuKE2CNmABcuT3AEfc4wZ5erH6X+2O/CJvI+RxJTottJP0P44pRkZugulxSiLlx6FD+Ok4nHF8qbcp/0H81wOmWHVWPpTXBGXydPcU3HmRGNVz+DN0F5fM0yP3Y+lvzGMZnPf6A/wDViMZMdAfmJ+kzjKSsmzR9PwC41tkMJYaRcM3yt9sYKaPuB8xfA4rut2dQO7flbAn+LpOzE+Q+/wDxgc0thQw/wumLgD53xukipbUoHbTH54H/AMZXqjn1AH4nElLOFr+EQO5bApJ6AmLDpB9FJxA9JNygnzH5b4LJgbE+h/riCV3IPzYH9cUI58ZhtojyEfS+NrXnYHzvP4Y21RSLH6f0GIHE7ED/ADM34WwAazWf02sP9J/PAhz3YIT/ADD/AO2JkyxmZT/SJ/XHbUx/L81/KR+GJyxmv2vzT6D/AOWMxvwv8v8A+s/rjMPIjz/JF8y5d6ch20++oWR0HMD2FpwzTK0VqGrQp0/EhgaZYqdRMWJMECOkn7jBuYz9FNdiwHNCnSfdJmWmDYCYnCehxJJOqKbIRCgwO3xC+xMG5t3xz+TXR1OKSwWHK5E0uapk6WXeJ8ZXWtUYg3KkwFItOmN8V/2k4UtZ6bDXopkBpIZ31GWsI0iB717nfs7fOK1Fi6KFpgc+sqTvyiN2ZbWBFze0hUucSiyVaZHMRFR5K6CYKwbReZiZHfFqSexcRHx/gaLDZX3YllZtugN9j5bdjiHIey2YOoFGIMQKYDyzCQfJRBBO9oxZs1TOl6zVFQ2I5Q0hWghmJBB2gxfV0gYJyPHatGrqoUAniAI5B1hl3Bj4TIPu2uZBjEqRXFC/IZNKFPSNa5lBGlSQZKzMGQVme8QLTAwNxTNI4/eGm1RT/wCKsgGVFlJkggnrYwD3GCOJ5moxZ51VBU0kmCR5AQo2JMRe8YVUUqIzuys+gH/xBHLykyANUnUo37YdioircPY3FZakCWIkgbW8zcbCL7nANPLliYUmLmOg/sj64eUKeXrADQmp/dOshhe4sQYH8TW5gB2xxkM7VXXTU0ygPM6sNRG0qIjUFJ6AT22w0yXEVZTIl3VYKiYkgx9rn0F8WalnqWUW5VqoaZGpiBE2DEgOf4vhBtJmK7nc7UlDSLgAaTpglyrEk2EzeSCPtfCVTrqQCxlj2k9T5TGGJYPRuBcZp+EXfS1R2N7EqpMKpO8khjAkwb4rTcVHiV3pKVRmuiHcGbgWIm5tGJODhFdlpFlJBDCogqEMNoAUiJIE2PNiXg/DqJqlWZWB0tyyTM2F7ES3T5zhLZT0afKrUQEVCQbCOkfWGtucdZLIuhlarkC0RI/TrhxUyiKSlNFFgRbSD6lVg/PviGqugTWpMhJiJLH15bRtPaRinkyyQ53hxqoFqMxAMzEfW2D+AcS8GKKViEnSY1apMRcD3QMT0+FiC4DQIJIkgdp7DAuYyBaVF0YX5mBE7xuDhp0S0XPK08pUARq2uo+wkgT16AmPPG+MezFJFGjUN4J6+U37bRincO4Z4JU03qUypJBVttQg2j69Ti4cF45K6MxVe0QAB36tM7eQwmx0hRU4OV3LKOhI/AGCcRfszyQpDRt0JHmCf1xezRDGQCex1i8Wnz+cb4RV8gkwQ83jqB0AMz64i2iXEronqon1x0CSbgj0OG2do6TIcqDaApA6T3EYV1qxFpU3O0fli1IhobZKt0vbrM4ZE2tf1gf9JOKzRzDd4+WDaWbbcMv+042jIzYbUDE+5/7/ANVxOMtI5oX5g/kML1zNVvhVh9PxwRSY9aZ+RxaZJ22Sp9CJ/wAo/TEb5ROr/KB+WCqdWbcw9f6jHTD/ADf36YdIAalQpjaJ/wAsnHD5ZGN9U+f/ADgk6hsfqx/TEVSiX3YfI/0wUIhq5YgQHYDyIGIGy4NhVef839cS/wCGL5n6fmMd/scdvmx/LBViBKeVebVW+bz+OO6lGqPdqP8AWR+OJKmXP8CfQt+OBmpt2PyUD9cKqCySmtf4mJHmo/XBPgCPin5/riGgjjYR5mP0xzXr1V2aPMmftg0FnRpny+p/+WNYB/aq3/qn/b/TGYXP4HQtrZdeZixbTF1WOsRvAG/SZBwHxHKLKlBAHwmAGsBpmbT8x5WMl0ab1Kba1qFNxcrq3C3PXl+ZnscOamRy5o02Ll2Zdl5Qu7dJJMk7H6Y5kFPo6bk2VnNZUBU8T/wxHIeYc1gTawF9j3gYEhdVGqlKyatCq5aILFjB5dhOwnl84fVcuHUOQWXTtuVjfcGd3B33j0ApcMpF1dnfTMMgiBuOXlESLekjri1fbDk+yHNfsNepraq4LRCOCqztPadxv6YUU+LVMvyFCoEkAOQNN4lZMm30IviycU4blglMgMlKnACs5upYdSNR1HpMXEdMLa3DzWo1DTQK6uBOokPC3k7rIYExafli1Q3YryzK4XVUQFpgqSxEj+EgHqSTPU27txwhzqMlVCyapZYZi2ltJXmKxFj1HpI+f4PToUpikaiuyCWVvEKzeObQAQbTNhYySJ84rjLUcwHYo6sGT3DMkAAAbCGuD0sMUwyLuB8JrLUYPpVFQs7RqB2HLHxSRvEXOCqvDcqtOBykyA7Eklotq08oHcRBkdTjnhvF6tI03fTpaYkmGSSpk6YUkagNtvMY1neGK1Vmct4NnDISeUxBImBuAfMmBvh8qI42Cjh8KzLVkLBhCYLnuGA1KxtYjYb4Aq0VB/fp4jkSVpyrLYEEyL7m09BhpnHo0VmmBTLWGoksJvq3kRFzAHlfBOYpsKYqK7V1iFCmG2A3Ak7tI62F9yxCrg2UVwwpli5geGwIUdZflM+QtscWKl7OVFISo9NCbE+ENQB6C+3mwJ2wnqVPAAqUJQtGpHNxA6ECBcvuQdrDCjM+0deo8loYnv3wJqgLLVqGlmGp0TGlQ1oXXBWZgqt+522wtqVktq8RbaidRYapMgCCNV5naJEzusqVSuaAd5IZQxi29wJ3EGL4eLmKSuuoaSvu0+/MDykzAgkx0+2FzToLyLaoYHWVrqLRz6Z+rT28sFLxlxI8Gq43Cs4t16LON5ilZVQF4INwCt2JMSCNouDtp8xhtl4AUmnBMCSuwJ8pG42B6YFTQMXL7VOIBy9QeUk/9OHnAc++aJC5eoFXdmgKPqRPyxI6KIkrfYwLfU46p8RFGWSo0/yq1yB6R+WKpkOi5JxuokKUpkrYQW8tgZnbHT+0awFqUSSCPi8vsfL1xWKXtBqA2PUaliZESIAn74Pow4DOFUWuTEz2AE9OvnjNiyHZz2lDTpprMG7X77dBufrgU8YQqA1BCQIkkfWw6YVcQCluWI8gf1nEdK1iP6/XDSTIbYXnM8rRpUKB0A8rknrjXjDSIBJ6yZHy74gYI1yD+OOhRHw1InpGKUfDJbNiqNjbziR9sEroEXUn07fMYgFM7BgcRtQ6Rg+9MmojOlnixgGAO3/H546uLsxE974VU6TDZY+X9+WJaRcdXHoBH0nG0ZPtEuKHIqMBYqR8x+eJaNQn4R/un8sKPGM9R32v8hgylmgB7pPnEfica2TQYzOPhUfP/wCuNtUPY/b+mIRnFI2+t/zxunX81HyI/PDsCU1R5H6Y4IXo0ehxIFB3Cn74jbLL/AMAEbZf+Z/kRjURsWPrf88aOSU/CB8sabJqNgw9J/TCEb1n+b/aMZiDwR3qfVv0xmAADNuGopTApro6ASxN9V9+3fYYS1q5V4XcdzbpvE3uTicZ9VdUJRmJErsB1MjsAL/LbBOWy4qs7VQGqPPMgKBViAAASBsPM3vjlenJtHSNpqclEsw1MYMRpBJ+2IMuw1g1HIaCA4kmOgIvPNB+WHPCMkElms5DLN2YgjSdAmIN/ejcScaaitFQUIWo0lrcwk2IPQQREefnjfrIRsVcC4OjM1Sqw8NB11LrJVtPw22Fok4D4jVqGpppVClPoZsDqubQTYKeba/rh7xPPUFytRqiFiZvqJO4+g2FvnOKjwvJ1no+ItImmTAZQYnaBO/lE4lo1SxYVmuD+EqvVzCtBsKdQaXKwARKhu0tBnT03K7iGQrVazJqKUqZ5HbopnTpHxEyfLe+2D87Rp+GAwfxFF4+CTEnyubfXBPHOIp4dPSjM4gMxj01EgAtNgLgDzth30L5K7x3LZRYGplZRBgDUTNyxjz+gxrh1daiimp1GiGKPUupD7K5F1GqI6c19sMsm9MmXCydnZFY+ggCPUzvvjM4wWpyVdClTAhWGl9wJgTvcnbzw1fYv0KKGaq5qpToinTpsrc3J7sHqBB0jsZ23x6HlqFPK68kumopJ1kgC48gTYR633OKzwbKGu1diNJpKHSQGZomYZdtI5rdO2+AqSaP3ik0FVdQcAHe0Ee9pJ6gNHUjfDfwSsbJvafMPlqkU9GggiCuoD6mV6EQQbGZvK+lSo1aTHSEsNSyBr3Nhbr1F7/V+OA/tSkJmqNQNfwtQDKfJmjV1774X5f2Yr5WstR1NNFIZmckSo30mI26W7A4dWiWCH2cLureHUUsWGhTcBAIJLAm47XBHXfBNHhi+8VsSAsySpJEBjpUKSF6meYWvgvPVvHF2qK1Mgu/KpcONI8Ig+6GsdV+YSewXEE8N5BqMi6SV0sAAIkSJWSBdp+Kw2hcWqoWjlMtmKhcZc6UEgoGQ79DBnT5/wA3lgocV0A+OumtpBnxBp5gJLQ1rRETfCbNZ96lQNRpGlEk6JLDSBMbGYiTcWX59ZF2LjwhqBUBUA5tyxbeYBMaVJ94DpdYisYAcUOPsjIRTGqrCkEyNIOqQZkHttucZleOCrVFII839WI6crR3xBx5I8JatRUelCtpF1KxuR7pkn6DEfCOLpT1KwJcAQykAsCRMTvY2je2JU+yWh2OH1GrgqGhrMsNG3W0D1Pph/QyzooVbkT7oQb9wLm3fE9HNVaaqQorA3lfg3tIIZj6jqcdZaoxGpA99tVhJIie43GLTwS1QJ4LHlKgHfa8ddtvoMYU/iWY96P03+eD6ebdSdYZm7KO3fY/SMc5ioSZ8OAYtpmD1mfzxaJFrsNiLdP764m/ZjEqhK9zv67Tjr9oJb3EN+kCR25TP0xPVp05EEA7wNTX6TP5xvhiA8xywACPTy/rjhTNtZB7mb9tsFVaarGoA9eUEb95J89jGOJX4R/uAP5/3OGI22pVHOpB84P03xA9RgYIUTe/XzwTSoEybbTHf6XxDXyTwCANO8kmL+uKtipHHiMLynyGOjVfq6/bAhEeXpB/I4kVz0n6/wBMVyJaDadZv4xHoMTeOe6j/b+owv1yNj/uxwaHl9SMO2TQa2ZWYLrPzH4HE6Up2n6t+uE/g+n1xngt2+pthcn4FQ9Wmw6N/u/I41Uqx7ykfIfkcKEU9XgeWOHYdC7EdZ2/LA5ugob/ALUvn9DjeFR4lV/m/wBwxrEe7LwVxXkHPBKJJNPMs1VxdfDACk3I3/XfDx6YytFCWRg5gEEBjA/hPMLCfyGKpns6WIYHU1tLTG46Re4BP0wvp5qtUdaiKtRfdZp9w23vy2k+Yx4YrOEdFF2yzO5p1KRJYEM0QNA+fz+mF/F3UM709fhUwAQecpELc9b/ACt5jFZp8czWXXMJRQuHMFkYPoXblA+KPLv2sVkK+a8Gf2eqZEBGRiKgFgO8yZ7yJxrwtZY+VPQ1ymYoMrK7TKyvmOs+lv6Y59pPastR0yBYLC7AfI2IgH9MB8OyqCmrVqFQMobUrBkh2BA1SASDFgCBH2BzPC0IdqYOpLhVkgg3i9wbGL4EvkGzvh3tS2Y00XpU2mF8T3X0z8RkzuTMjc4kzLjLsDT5qcAFWMtJnUp3DKY1AgdPOMVnieV8FEgQzmdICy07CbkCRtEH1wRlWfw9dNdJkyzHQylSEi45gJiBex9MNKtCbxQ8p5RBWSsiBqKQY6a1mZ+GJUTfc+eLz7Q5XK5iktSpTl2jSi8rGDA7G8EQLHaDih+y3GatTVlQaZXSzEpTJuCsBd1I5jcDYHthnRdXVC9Y/tKvUkqDpWoGhWixMAKQdpm2FLGUVHOxhxDitRlVKWnwkHKlECncbFgSII3mYtiqcRz9Uka0qeA1x7jLzDfeLze8Qel8OfabKOIr02Cq8llBESDLbCdyegudhircFNZ6wpftDqnvKqncBtlBkSN9rdrY0rsyaLDneDZcUEelYkmeUTNuYt5zYDaB0xmZ4gTlkyyCohldbvVhXs2qDqBsRt+mJQNCtQ11HSmramqmQdZkKumCSZJgethfCWpQZqDeGVUggN4jllIj3Qfl8QnzIvhWVQNks6lMl6dYqFVQaRcnU0kHSW2EKJv8VjgnitSrVqKXqTRbmKadBAvuAoJiJiLAT6y+xfsxQrq4rPNQGAiONu5i5ufMWxply2WqvRaapZiA5aAiCVix3tdvTDTZLoGz+dCCmAgK86jc6Rt0IvBPntvGOeH5fSUCM0yHW8adEQxKkGQe8dNiZwyz3GalCppYI1IwVYgs2j+Y3mATHKfK5wy4iWNLVRRK1NpCinYid4Ei0yeUzJOCqWSHsrfFeHBmZlli4XUVAN45z5c3Um2o74IPBa5IzCvFPXppqwMQulY0iZgsF0kC5ixsJqddAyilSKEFmBZmuAsoCQNQAketumCchFbkriiioW5nazEwTpQmBDL1g8wt2SrdDoKyftYylUC0Sl/iCTAGqNRKqLWDRvvhnR4pTeEIVajiRzKQwPfSNvSRig1adBXKGopDEaRGrwyf4TMDfY2HXyPzIyniEEkn4+iySZIgAyN5B+vUYqXZcUzDU3ujdjEgfbp/TBIz8e4IM7EysG3W+KcvEKysPDLtRpHYuWNRDF76onoSQe2LU2bosZRp0qCxiNO25BiRtG4tO+C6IcH0EjNatRemPVDpH26YHKLO2mOsk/WBjkMN1bfrqPX0GMDdZNr9bdsNSMm2bA0/EQT15oj0I2P5HEy5sDYA+qjz8sRtNjuOn9xOOqiraIv3M/nikKzYqrJJYKfQk4hdpsCI6QNP6Rgk06YgyBf4R+M4jbuB9B+hwxWxTx3PVKeioiiA41CBGmDuO8xe+CctnxWTUrqBJBmJBG4PaJxzxGlr0wAI+YPrhbw7KNRdtKuQYNiNM/MyD+mEm7Kw0McpnqTWWqjkbjUJ+kYIyubp1SwRkYrYxePoPLAFbJ1S0pU0KR7ulT9zf8say/CaiOXDgMRE6NvUbG+LUmS68jzwm7A/I/rjYpt/CP8Aaf1xFQRviqSfQf1wUGHUz8o/DGilZBxBPw/bHLZbEu/T7kY0UHYfU4eBEH7H5ffGY7K/yj+/njMLAFYzfAPHTVTcUo6ASN533B+ovtifg6VqFOolSp70Q6gAnaVLCCBbrBtvG1hyvBXUaqlRYaSoEMb7A2gCftbe+JERlWyLV7EEhvSAQTY/bHmqLwdGmslB8Co2taeuskNIPMB30k9PISMSDguZqt4istFIClUZbeipylr7mNuuLTR421LxKFMKkmQsTE2Fj0Bm3rhpS4a6UULKbABjaST1IBkE3+eJddFJMoGY4xVpp4Reoi+74jnUpHoRyT5Af5jgrLZDNVVT9nSQ4UlgYUkT8R3G0xix51aQQ02Olif3bKQGDG3MYut9mkeVsayecy7kBs2xcQCVUgW/hnVyj6YiT8FxT7KzxbI+BVQsVqvS5gqAe+V5dR6KDoPUwJjAterVqFMvmdNJtWpYVpMDZp6C8W6nFpzvsx4mo0MytUEyVsXM9ZBgdbWwir8bzVEVFVQfCGks5202O0TfzOLik3bJk2kJ8zma6MGpO6VTynRIlSItF7de2IctwusNJZ1STa8sOswOtxaeuLTw3j6CmubrAeKKbqNJuTMCRMgEX8p88Vfi/GmqovKBuWeAS09LbW6dflh8lehVjYVRo1jX1g1KzKACrAJrQmGABIHWd94+RtHJVsvVqs9LwNlVagLM3iNHLpn+G5E2B9cV3K5w7KNTeRuIvIj6fbBub47VdCKhdyVAXUdRjb1jmNu59ZTfSGl2zfEeNZgaNTJURBAgki/ebz5nEVDNOVqUzVii13FpOxJA3NlPoPlgGjVIYo4An+/ng32fy48ZhoDEKSJbSAIIO6taCQRB3+WHSJt2HcKyVLTUqgOUUAh50gE2JJEkRvFh5mLhDI06msvUNMpMKBr1gfwnlCidyfkMHtnadFlQNqYRyCTTHmTAVidrL9bYSVKjJV8QgamfWVBBDDXJ0+RIj5YaQMn4S8VQitqEwFC6ie5iCAST5xbtOLRneFLSJCPWZipBIpnQoRP/ADFDbwIJK2g2m+EGURUzC19YB94ahAQno0m5E2CzeO+LpleLUqVXV4a1VeiClNZOp3BV1Ygy0kEkX3EWAhN0KkKaGXpJSaSCWVlBqBgoJu2kAnT71tjLYXVODQVlgTbS6sYSJKkgre5iIP5YtWd4VTzKDUERgAWWmQBaCRA3ifUfXCPiXBMwFig5AGkFdRJbStoP8PvQvc/R4ZOVg4yHsTrFFNYZswzaGJhYQgEtsRJDwOoTFizH/ZvTpqdb5ZBsW8UzewiOskbDrirZTNZhRQLoVVQB4h5khBUDE6T2qze/N5454l7QBnHgXCtKFxc95AMT27eZxURyley2ZD2W8ekKiVEoUpNyArVNPLMH3Vsbm58hvUfaKs1OqadKowVLSpKljaZO8dPljjh3Fcw8s9QsurQNIXTq7ExYbWwtq5tTUbUT0J6ETc74G7J/Q+o+08J+8vULCCFEsP5juSJ+nnhZk+N1qmbQhm0lgNM9NiT07nEXB0Brc2ltOorIESokG5jp98Ocn7QLJVxQZGgnQBSuNgZmY7kdBc4zrImsFmpoCLc0Ef3/AMYm8PoYnt7p/IYTt7R0bEXAEHmVjaSAncbC4FzgP/8A19HUFYPTk9QDE9yLj6YE6wZe1ItGWyxJ6fMnpjqrTg7ExvYgfXePPALZ1P4wLwASDPe9gcYnEpusmB0At0+RxfKkZuNbDGom8ggjvv8Acf354wKQfvtt+cYgbN3BIPzEfWTjaVZ2n5H+pGGmJhJX+KB36W9I8t8DMHMaCFH1kYjqVgoZpawuI++CC83BE/WfqMOwIaWYMTIIPa/5YlUnqCfn/ZxtQlpLbgGBEA9bG/p2xy+WIkgSO4JIMd48sCYUbNUREkm+4P6Y1RqSbuR9f0xrfdJ7WP54i8Nd9E3/AIR+Yw7Yg7xR/wCocbwv0HsP9pxmHyA1xDjIpiHV6ZFpqDSFO0Hob9jBvgzh3tWFVUZKToAJUEG8bz+eEvElqt4aqSqQZ6SSIBF++wxT9NdKzMa+krqGupDAhQe+oH3dgMYej6jg2z3+pFeoqPUq3G8nUYclSm6kMBqDKIiDDenlthZkP+0CnWcUK6stMsdLJEtuBqGwme+8Y85z3FnrlBVCIW3elSAdgRbVBEi8xF8N8hwhJDeLVldMMaWjqALlgOvf8Mer3fTdOSMPZ9SmlL/C08R47TaoVRSenNTpk/UhjhJn+AVAPGprSS0sgP7wz1jbziRbYYK/xir+88IZdjT3qNUVSREzpQSY9fvhPV4vmqiFtTVFOwSUUb9QQ5++3rivqPqYerHioJGX0v0kvQlzc22MPZritXLrUHiI9ZtMapBUAsOYARufPpIww4czUaTVq7OHqNsw1BQpMACRYyx6dLYX5T2nrCmKbUKCKYAHhQ2oBd4vfWD3ucLWc5nMKUksoC+EgKKu4mCCAvU9fXHhr4OhdkHEqDtWfQi6X5gaa8o0i3QR6dZO+OeEioaVWmtMaZUMwAXTqvDao6Idu/pi25vL0qNPwh+8ZoLk+XYbBQZ87YSPlLPoCMoYQrcweow30gqOUaesdYJxVpipoT0vZ96dRg+wX3l3DyABfqDvbbV2xO3s44icwNbAkKFZT03PYgdJ2wtY1FfT+1LF9RV2eAPeNhfqcGU+LJQqK/itmSt1UjQB/mglp3spHmTiicGsvwir4io70z4hEtrDEx5kTtc7fbFs/wAHoUqcIupCP3lVmJ32EgxJ7CYAOEL1MznFqV/Eo5dGLSohJj4QQt2NgO+DuDcborSGuTTQ6aVOdUEgksQN2P5joCCuVDqytcc4fSTnonUs3UzK+Ym7L9Y+eNZfJValJaqsNKK7MC0QEmY9YTzlhh9xDi9Oq+nR+7awDBdSnaeUAb7i+C62RppRpzWBSpA0hUIlhu5vEMVEja098HKw4FHp546pa4A0gdAL29L4eUs/ThVV9KwG083KZOqYg7Cd/lfEeY4Mr1GpUmUskyRCA6ZmBMkgbje3njjJcPUvEM7J0VbAmOwvth2TTRZ+D8WWgzPSZpqArqYNKqpFkUi0yRIBPLc4MzKUqtINUrKr3NOqpuCBYG/WACD16XnFe8OkHSpVViFMsDeALwwXoSJI3N8F8Y4xSzB8QBFNK8KoEgWBA90EErtjNN2aSjGsbIONrVFLQ1WnpEL+61aiP5hAAAgcpvAERbCBeCV1cKFB6hp5SAJ1CbkR2GLTkm8RdeqxMuxW6sxmYF2uJsOuOaOap05l3ao4JhrQByzHQsxawnoAN8aKWzJxoXio6E0mUkPKsFvD6bFTMEMCCCZiD/DdvSy2Yph1Xwgr82kmX5oJWQsL1G/U4K4fw48QfRQVaQRRqNQnUxg3ImAPehenriXO8FrKpCOajDtKR2v1EevocTyctI19njuSTErZQU6WohRWe/mFIiOwJvsAb/LCQVaIgurBZg6IN/nNvTFl4f7JliatRw6oZanrF1vexkgQJFj8gcJPaiprCFKRpqqlS2nSpfUW6CAokCMNUYuL2CcUzlCV8KdEbk7m/wCFsJszUDHp5xj0L2d4Ooy550qmpeQu1oIuZMX3+mEvGPY0odSlQkXFyZ8hJMdPlhJDcuheCfC5jaxvvOykduUD7YK4Ln/DqpDGCwDec2P4zhPmMvVEFlPNed/mYuB1vGJQRAAGoEnY83Lse3QmPOMVeKJcbPWQXqAEuzQN42jsIJ+owO7MtwQ3eF29bx/Ywp9m8zlSqKjeHVO5Jggk9zIF8PkygcltUrpjsSQd2jf7emFxlWMmElWzVOuxk2IUfwDbaYIt98LqNZVlQeVTCFveKmYlQOhBG/TE2ZPhsFSrGojqCRqsLbkEkC0+9hfmWedYam2iZ6MwMEi+xsDft0xDfkSQfmOJqOnX4Zadu59MB5rPkowSoyH+ZB9tW2O0zysJRtx8SE36hvPytjqgzlSB4fdQsqLGPlh8hGsvxNNIV6yMQIJJ384+eGHjIIBZQdhuJn53OF7ZkxpMMQBIVyOljPb547oVFLBXUxbmswHX1xakDVsPNb+c/X/7YzAr5+gCR4kx1FKoQfQ6LjzxvBzX9Y/an4EVbigqoHdhoQQsXLf3E388V7I1nNMMaasgYkSpLO14A9JgsbC/XEeczq12L+GtJFnXpAl52FhBYx2sJPTFiytMoqs1IVaYHJUprJCkdaU6Y9J32nEtVs9kRBSy2bqBjD7EwkAMTIG0WG5JnaMBeHVpqVZGB3Pfykb7tFxG2PTMl7UMKRSgyMCZIKgtPnIkem3S2As3xfxGIqhEF+VVVTJgCIsDF73vOFaKplI4dkEJpkrULswIDACR1ImxBvuNgd8GVuF19Orw1UOCLDRJVvI3I+l7xhtQp+ClR11l6guxXVyQTp7gwImJ8xtgnhHtWAqUKylkC+66xoE2gzPW/WWPfFXixJZooeYpOpCMIad+om35Dbti68Uz1HKOtOkviKuiTqsW0DVe8mZHyw5bglHMDXlyGif3bgN3FvpilZinSQuLNpknTMlhYCTKxvJEbGPIu9BXHZ3nuLMzEU55mPWfQFutjHfAWYzLGqPDIDKCLGItBPz2F+mOKObq1WVKKABZhUAhZtJnr/MxnDB/ZwU6ZqPVUtuVUq+mTHVvPoDgUewcukApT8QqSy021MS7bk3IO+xMidvliw8Q4xRFJqOmm5hQrCXUrEXj4rbmRb6AZPIZdWLV2Zaarq1wSC02VekmDYCbYjSg+ac1AAqnSnMDIVb7i2qG7XmwOE2S42gDO5gkqUU6QCoAXTpJuQCALGdvXDKvkqbU2qAikygEwOW8SPWxPe+Jcvw8oXp1qqqNVoI1NpLQRNgCLSR3tONIaKQutqlFnkiBOpDKixgi433g/J9DV9gfDliiR4ZqODaATIJ3AW9iDJ9MNMjwhjSNaprokSlJUGld5aNRBiT064Y+yPFqI1rXgIylTU6FQSFAgb2DRvzbWwFxRAhA8Q+E0w4kiQDpkEgDmi4i0m+JvNUXWLsr2YzFVKml3JvILEmRJuJ6TI+WGlDiR6FzGwEwZH0+uIjwOo1MMEYOre9uCrCbSbgMDYj4/oy9ncwtB2NWoq1RKgMAApJ21QQDbfztiZ/JUBNnc/LoGIUBgTobUQDGoGLSF6TiXK5c0y6KNVUHlNMzZgCFFvMeuHvG824koaK6jAqyXYxc6QqG9+8+mFH+KVQCNfMjrE8xJvJUAXO1sCbqkhOKu2yPgWVYVxKMWEMEG+pGDAEEQRCkwYmBfD3imXdqobM+IVrVS7CmVBtcbLPK1gpMDSdzfA3D+K1PEPjKYUh9TrELa20gE6YMbgfNhxSorMxsY9RE3FyLSI+vXFxyiXgA4bxCpTZoq/vCNnLEqqCQJAMxfoLnriyZPjFZsvUYp4mpQFqwIRiZJMGQQIJMEQRhDwfhlNx+0PWjQSQFYKwG/bcxEHvgt/aiqEWmUVQjFkKjmEggA3hul/5RY4STG5eTS+0b6eekyOIl0BBYAywJ2aY63BjGZz2ip0goR1qKCGhhe5Jhr3m/ffzGLvw1qQpe4lak6yHQDUhP0tMj5fLFB9qfZ1TmRSoiKTLqFbstzzRYMCGS/UYOKrYrfgH4X7TKwq0tKgOjgBViCTuo6G2I6VJnRRXqMQdryFO9wImx8yIG2IuK1KNEUjQDaYIcubkqQUJAt3hd73m+Oa3BnqhQ7AFxKEgaXnaCo0iBMg3/ACaWMEPeSJHQVAVsRDQWA3YCP9rAxhzm+G08w1FwKZqaCWJDQ/8ABJVTeDPnAvit0/8Auuparo8iCgJIF598R2Bi/oMOeD8bQVClQQEVyKYAcmAWlTI1EA7GLAecnGsk2Spw4AkfsxGr4kMkR56gfmPvg9cvVgKDVQAiAwQgdbxe/wA/PAJ0aZBqIGmP3jQwPYrzDpIMRcdDDrJZwuklSGFtw0juCDcRh8qJYqq5FXrMa+ohRClCxEgH4beth1w2yPEMvUEKDIE7RqMSwE7kefY9sCcYzSqsatOkajIIMAdPqMKavCorSK9Nag/eQZXUDzalNx7pEnrcmMDnVEceWxpU4cQBWoP4RIDFKnLMg+/B38/W+G/s1kKlVNb1lsSGSmNLIRuHJJvffb1wqyGY5KrrSWq7EgF6aqKc91AkkGTB2tPUY1k+E1WFRxoV2Mnca5OrS4BFjttafrErniOClSX3DfOUKdNSBWupHUQJvEjrBmMD5xtIEsxMxbrO0eV8V5g1Om9bkUhiGpiQeWLGWHNcnqCAOgnDP2ezjZrUCSQqx7gG5JEXI33A3wKLSpOzOUewoKvb7f0xrHThASCwkWMntjMFkfd8nk9NydI1QFNp2E7n+74svAvaEZcaFJdbwzCAt7hFvc7gttfacVivRZDDCJEjrIOxEWIxMcsyinItVGpQLmASAY33Bjvi3TVM9ibTsvvCsnSro2YZmVyTBB0sCWgljckAmYM2i+DhwYU9TvSSslwatJYqgdS6bsP5lv5DFKyuZeiCHdVDWZALgecT94Nh87rwvjOWp018R6jGJMA3Bgz1gSY8o64zSaZraaCOE5GqlN2y5p5lHAIG2kR9Ut5xf3TAwm4tw1XY1HyzUhrmofeKrpN1CyTz3kXGq4jEFarVytMZjLVNKNcJcMEJOkgkmbaZG1jYYZ5f23qZhAsI1SIIWmQ5HfSLGP5ZxXyT8CDK5mgUdaOZNNysRUQrEm4BBPS22AcnlTqVGWAx96CVPlK9++HvHc9TRIdSWBJIptpXVH/mMu7X90G3zwjpZurVUAELTBGtE5dC9DEcwgb/AF74UVWhyd7GaZhqdU06OXREPL4Y5tdyCQTcQOvlviXOez2Y0JVKKQ4JHMOliANhBMb4XpXOhsus0y5k1D8KmCFdgLdfw74seXz1alkyjlS6QFqKwbVe0gjtMyO3fGjurITV0U7iNeKaBqbeJJMg+6QzKRG0mBefhGM/xymrIKdN9CuHfW/O7AWiPc6i2/lgymrVXHiONKySxKqATtuIJN4/LC/NK6PoLAWldtTIbQSNpUbHExeKHJO7H/t3xmlmmpKFLnlCFABpTaBa7E3g+UxjeT9l1RCKy1KdQGQ1RwqgRZgo5iDbcXwFkAaTJVWiGQRsxI1baQfi5oBifriL2p4/41ZahCgjdVIIEgWmbx57RhZ0PG2OX4xRSiKCOzReVXTTBiwAPNF5kxc7RhNm+JVpWsVpEUzy2BC396CTN+hm48sKAlWrJQSOgG5k2CjcnB75CFUuGUgcyNHzJAvuRv2IxWkLLYfmuM5inSWuXQl2jSVuPe7+g9JG84q6MzGFWSZ2G+8k9Bv5dMXbK0K5QKgZVOqCabC8AGbkwQBeYti1+zfsZlKdPXWrCps1RSFWnJ909CwEEwSR1i+JjLyOUTzGrRBU6XKoKai5OktC6zsbatoHSMD8OqjS6Aw3IKd4GouJYk7W+k49N9teC8OqUwaVRaTi4NISt7cyiAJI3kH1x5pleFstRNfhqrOB+8NiJiSu+nreJxd2RVFlr+ymYCOrMqvC6ioJETPvTBvp+nnganlMyFCkyhZEZwZDBXGnUN2CwIjtE4s+UyVVEfTUfwmAQh7FgQWXSBtsY6X3xZxxvKsPDfKJpA0nSxEQLCNwYi4OI5xZpwZ5dU9naeooC7RbUYUT1KiPLrb8MEPwutTCBBrpsBqDsB4R9ew+fliw+0GfmmtMUHWsIBYE88nlb1PYdZwTwvIZjSvjeEgprJdTzFRfnGxIFiY+HrfGiknohxa2A8K4tVy2VqAs1WojhaYpIxDKTqYtbYS0d56XGFeYdq7A1FqIDGolQknVygKSNUMR8iThpxajpLOodVIs7ISSYtfUNIk9RPTFSqOwB1tMXIDHlNhsfK28Yj9DvyWz2arJToulQKzNUvSYBkCAC6R7rWv6dN8GOLNToKiq6lkUKR4ZsQdoBIJvAv0OKPlM1XAYAqpUmQwAnYb2JPSJx1mM3WUCqXYEnfS0HawY2IkHbAnQNWOOJpTXQ9RFDsCjBbhyCDBYXUsFsY3JkCJxNwv2fBovVC1UKiVplAQ7QVmYA90ny5uuBKfGCqpV/jJEhZCgGJYmewv5dMWv2Y9rqDBxXZkCBipuNO9hG4NyBf8ADCchKCFGT4Jm6lVar09NP3yFZQBaBFmMx5X22GK57RtWo1HpuxElXBIuYEASAO53AnHomY9usuvMsNTK8irZpm2r+EeWKr7UZ6lngriVKKWeFnSLjTPWYF/IYEwcCahUovlvFhWcaSUJkyFAsCbLC2G1vPCynxVHCsyNqy684tDAnUo290EbDcCJtOBsrmqVPwzTqaQyGdaBnhnYNABCGI33j1xHVy4/eMn72lTaJBIZZ2YbTqiIv2jFSg2vBnQZw3iQRifFZlIuAAk2IBIvJkcxMG6mLYkzVZ64as1VUKDxGRVNQ6dlvaDBAhTGEJp1TrqsCVcFSxi+kX2uYIAnyGLVlslmKblCqJSNMRJNTVtA12joYNrWviLVl8WloWZXirgPW0AaAIV7aw/LJiNoG3Q9YwTl/aqp4bjwhTgWKD6CSN79J2OD8zRqNTqs9MWp0yViCVR5sQWk6Z67dcJw4QLTaCDJQourmkF0FzJWIVja5wKTRLgnmiBfa7NAQFFvIH8sZgZ+L0ZP/d6f+qo+r/VFp74zFX/fzD20WhcjQzCUXaiJ0gRMgTBPTzFvXvgVuEF69RqdU0tKaTCgyBexnl32HTGYzHjjJ8meySVBmS/7PKbsTUr1Gu2wAJ0ki5M/w/fDnh/DsvRpN4dLYAjWxeIvcGxFz0tvjMZjaMm4OzOkpKhb7TZw2SJXSjAH4dcyPS2KuwFBx4agGpUAY9QpN1X+EHrFzjMZhw/EJfkB8WKMcyugKtNlKhSQBJINp03g9OuJG9p6vhCmg0bAsCSSIG83+UxHTGYzGsPxTMpfkPuI8EerR8Rq7cw1lQqqskT7qwMU+jnXRheel+2MxmJ9JleojvOrpYOD7wJ7RFtx6Th7kssarUldjJQ80nVBgxJJnf08sbxmNWs0ZrVnJZgDSBhGChgBvzggi9r3O8z0xHneHAVPCpuyAtSU3mdQFztsTbGsZiOywz/FHoF6FGUC2LD3mN5JIHXbbCLiPEX1KQYJO/Wxt98ZjMN7DouPs97TV8tQGrRWUmCKigmNJFm3FrYuHB+H0OIU2/dtRMFiNetTHkQCOl5xmMxPdD6s844rkYzDIruoVrwbHSYHobkjeJxWaCNWZgznlve88wF7733xmMxbwQWqhmqlGkFao1RRcAEr2iTJ1QNpwKnFSEZ1HxxDGYmPTvjWMxDwWsjOtxJ0qRJtR1yIElrwZBtIH0wwy+eZMu7OzVWqDdmgKvu6QBbv+GMxmJ6K7I8zkihB1sxZ0eWJMEkbCRAudsAcXyvhLUqIYbZrWYOb22H6gYzGYpaIewfP5BaaU60tUWo0FKhnaROoAXsbxN/LAX+IF1NLSFVrwNoEwIabAtO+MxmAZvMIPCrsdRIkLzQFugsAIiIEbQMCUqTDKu2oHX3FxpINjMX9MZjMUSugY0wMtTaLlmB/LG8lxqtRIFN4kETFxPUHecZjMSinoccP4wlesf2iglXWq3PKVKi5UqARJMkYW8afnqLT/d00YQkk3BYSSb9D9cZjMF5oFqwHhoLPBYwAfnPTBmWzrAATaBIJJB+UxjMZiZFRZYuHOSjVKn7zUzU9LSRpVUIm941dewwBmqeipSYfE5aOg5NgOg9MZjMSnkcjf+LMbwL4zGYzF2y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10" descr="data:image/jpeg;base64,/9j/4AAQSkZJRgABAQAAAQABAAD/2wCEAAkGBxQTEhUTExQWFRUWGRwaGRgYGR4aHRgdGBocHBwgGyIgICggHR0lHRcaIjEiJSksLi8uGB8zODMsNygtLisBCgoKDg0OGxAQGy8kHyQsLDQ0LywsLCwsLCwsLDQsLCwsLCwsLCwsLCwsLCwsLCwsLCwsLCwsLCwsLCwsLCwsLP/AABEIAKUBMgMBIgACEQEDEQH/xAAbAAACAgMBAAAAAAAAAAAAAAAEBQMGAAECB//EAEQQAAIBAgQEAwYDBgUBCAMBAAECEQMhAAQSMQUiQVETYXEGMkKBkaGxwdEUI1Ji4fAVcoKS8cIHJDNDU6LS4mOTshb/xAAZAQADAQEBAAAAAAAAAAAAAAAAAQIDBQT/xAAlEQACAgICAQMFAQAAAAAAAAAAAQIRITESQVEDE2EEIjJx8OH/2gAMAwEAAhEDEQA/AK+WeGMSDIjr6m8yPuTGN0eKWgkgjYHaQPwsMR5irW0+IFIVjaFKqPhADKIIH16mcD8d4ewcPTIq6N4XST5gdR26+WPJ7buiKa0GZioKnKQSCt+lzP8AQ474dVp0uZVMDcMRBMm5ECY6bX74RrxAs11KxMgCIIFh9vvielTUtpYgk73t5f8AHnhq1iQWyz0uJoraqQ0jsCTEAxHSDiSvxyoxVg5kH0MEfj/XFRpU216IZSYhZgtzRHqBtbv3xzWzLSTcSCI7D+x9sDixc5Fs4nnkzKqGRQFIgDcabR3vuZnpgdyIC3UFRaIECbef9MV7IgMQS+lhYT0n+9v64mq8Rqe48EgFhp2IESST1kbQN98U4tg8lg4bn9EK3OoO+rmgH0vawnfbbG+LcReogVYsbDQi9eoAj5YqOY4noqkWZbWH5nuB126YifiQqcz1NOkwqiYIPeLkDqCO3ypQmmUr0WjxXFJtTvlmJBGldeoAC5gXUEE8q9TJ2iuZjNgMrZgeIpafDki4vDqzCFseZZEDpgXJ8RYAl9JE6tTBi3bliAbx1gRHSMOK6CvRXXT8NluzEnWVsZ0sJMg25tgI6HGv7KNcUotX00gFXV4ZWmipKCHsAhvIIiB274RV+E1Ka6jJjoVKmfMHb8/lh7w/2VfR41OopNMggFlVrbFQSZv0Bw5p5gCgarkGsWACu6gErHw6dIA3HqbbnD/QbFHAODUcwQqVNFQoGMSJJ94TtaDYDYi56dUckKlUZeo9RyZCgQUKiYI3Nhe4t+LVszlyS9Xw6dR1gnUjsdRkysBxG18I6uRo0qjHxHpOvwsVUyVFwpErZ7nz8sKwo64fkxRzIosBSRyBVRnMMo2gknedtUHbEHGs81VqopVE8NSF1GwM9BA/lJt2xzn+FLS0s9VizAMQ1yO9ydr9b2wvz6UtK6XBuZC+8TaSZMRIgGOn1azkHg6ASodTmG1AE0zsvUgHrv2AtjWb8SvanShKdhcSB2LMftiyewPCsvVc6jqZWBKRJiDsPivAtsR0GLLn/YzLAnww5f8A9MubbEAlbnYdet8ElWhJ+TzHMisEH7pxT93UTqJ694/2iN8CtW1GWMA9CIFu0WEeWLtmvZUa+cOqr/5as0T36t06Hp8safg2XJgq2+xJjyMd8LkS5Io1GkzHkXVE/CTP2wyytDVaquiPIH1PYepIHri4UeC0dwdJAgaSu3zBwFQ9mqIeS9X0lf0xSbFziVbO5B0cgKD/AK1I0+cQJ88bytVkO7rp6E8veFPWel9+++L5S9naEhiCY+JnufWTP1ODxwTL2AWmB0Glf7+mNVDszfrIoPEPaupVMIum0Ei7GwBO1vQbWvYYf+zvEZoAFVXSxkCRPWYO5g7zi0rwpfg0j03t2ggjHI4RsdR9CT/fzwvakTL1k0KMrn6WogaVPmCJ+18HI1Mm5Tb+K39+WChkNMAVSJPa33GJqgVDBNNZ6lhf6jGsYpLJk5WL1FAmP3bMD/KSMExTBAVTJ7RA9ZgRiSgomfES/Y/1OJRRHwlZnoT/ANMYtKJNkNWugEXJ7Dr9LY5ObQwNv8zxHyvgirRE3COe5ufwJxw2VkgFaY9In6m+K+0RB+2UxM1CSNwt/lZR98d0eL0wdI1D/T+l/riatlR/D/8Az+M4jp0YPKEHzH6YeAOmzk2FQSd7MP8AjElKmwMsYHmZxw9FgbKt+yx9yDjpcu38f2DYKQHfjH+X/b/TG8QnLf8A5fuMawUvIFSr5imrfvJpBwDok0kYLBIiINSYOhoNrXiYdb1GBpKwAGqdxpsIYE6gZN9P5YG4rm6qRTzIV1FoaQCQBHMWvA3v59cLcpVCu+tW0uQAUc6egJkkkiINydvpzeGMHUbG3FXplZDMXAEwxCiDcXBYteJgb/LAuayi1OcMtICx1gkHSdrXPQHbbC/P8QCMUQBjBAaOcltzqBvvbptab4Br5p9WiqaiiLqwn05TF/O3rh8cE4HbcS8N6ZpVC5UqwgFVUqQZUaj0EwPLA+Y4muYrc4FMWHWCdrmZ7mT6YAoaghq09IVWgSRq72tva+2I6CKbMYJghuh/uTfBwEywZvL6TqBVwAAXB5S0R0vMWv2xPJCgBoPbe3UH1GEoSqXK00apAmAJ6yI3kXxi5ltRQqQwMMDYiB/N5j19cZuMrwS4pkebpKrOSPisLg3mZ+2NrQphqTNOg3b84+mH/BqOWdG8agS0WLOApJ3uIYfKR0wLnKmWEoq3jlZHJUT5HcA9Mbx+QdgvEUnSEo6QEAuVYAC5K6SSsmSZ33xEnFhqbUuvSukBhqCKOgg7HaCe20Y6TiBpgojho90c153A26nbzwTkMwS2ipThrzpkNMW6+tjPfphZvReK2CZvjblbIACAvLNgsx0tvhKM6wMhiD64teVo0gC1Yimqg6VaFNUi0WsY6kqB5nCjiAWrVIRKa045IAG8bkQO/wCnXBbEc5Pi7O6mooqFYALDVpuI6W26RixU6j+I9StTYggSugHVIMTpNwCyzI3A84royxXSYJVR0LwCxPRet9Vun3Mp5yrBFKixJ3L6hqA7amJi/u6jhAHUKFRG1si0zHMzQFgD4NM6vdgKdovgnK5LxqwKVFekDLIwKsqkbKqhg0bg+fTfCqpTzBIZtNIINMH3TcxtM3Yi/wDzdeCcMqPSXVXZ6pG1KOSJiTBItvYDFYIbZlDgq0310aYYC3UT6223sB0GDPA0ydUidurfIG3/ABiQZMqCH1k9DYAXuTCiflgyiyIRLTAFwpH/ALjGE8isFq5UxqRHkmTPz2BaRhXm3qCSysoF/dJ/KTiyVuLUlEK3qsa9XzPKseX9MJszxJ3Y3UeoWfQmJwuKE2CNmABcuT3AEfc4wZ5erH6X+2O/CJvI+RxJTottJP0P44pRkZugulxSiLlx6FD+Ok4nHF8qbcp/0H81wOmWHVWPpTXBGXydPcU3HmRGNVz+DN0F5fM0yP3Y+lvzGMZnPf6A/wDViMZMdAfmJ+kzjKSsmzR9PwC41tkMJYaRcM3yt9sYKaPuB8xfA4rut2dQO7flbAn+LpOzE+Q+/wDxgc0thQw/wumLgD53xukipbUoHbTH54H/AMZXqjn1AH4nElLOFr+EQO5bApJ6AmLDpB9FJxA9JNygnzH5b4LJgbE+h/riCV3IPzYH9cUI58ZhtojyEfS+NrXnYHzvP4Y21RSLH6f0GIHE7ED/ADM34WwAazWf02sP9J/PAhz3YIT/ADD/AO2JkyxmZT/SJ/XHbUx/L81/KR+GJyxmv2vzT6D/AOWMxvwv8v8A+s/rjMPIjz/JF8y5d6ch20++oWR0HMD2FpwzTK0VqGrQp0/EhgaZYqdRMWJMECOkn7jBuYz9FNdiwHNCnSfdJmWmDYCYnCehxJJOqKbIRCgwO3xC+xMG5t3xz+TXR1OKSwWHK5E0uapk6WXeJ8ZXWtUYg3KkwFItOmN8V/2k4UtZ6bDXopkBpIZ31GWsI0iB717nfs7fOK1Fi6KFpgc+sqTvyiN2ZbWBFze0hUucSiyVaZHMRFR5K6CYKwbReZiZHfFqSexcRHx/gaLDZX3YllZtugN9j5bdjiHIey2YOoFGIMQKYDyzCQfJRBBO9oxZs1TOl6zVFQ2I5Q0hWghmJBB2gxfV0gYJyPHatGrqoUAniAI5B1hl3Bj4TIPu2uZBjEqRXFC/IZNKFPSNa5lBGlSQZKzMGQVme8QLTAwNxTNI4/eGm1RT/wCKsgGVFlJkggnrYwD3GCOJ5moxZ51VBU0kmCR5AQo2JMRe8YVUUqIzuys+gH/xBHLykyANUnUo37YdioircPY3FZakCWIkgbW8zcbCL7nANPLliYUmLmOg/sj64eUKeXrADQmp/dOshhe4sQYH8TW5gB2xxkM7VXXTU0ygPM6sNRG0qIjUFJ6AT22w0yXEVZTIl3VYKiYkgx9rn0F8WalnqWUW5VqoaZGpiBE2DEgOf4vhBtJmK7nc7UlDSLgAaTpglyrEk2EzeSCPtfCVTrqQCxlj2k9T5TGGJYPRuBcZp+EXfS1R2N7EqpMKpO8khjAkwb4rTcVHiV3pKVRmuiHcGbgWIm5tGJODhFdlpFlJBDCogqEMNoAUiJIE2PNiXg/DqJqlWZWB0tyyTM2F7ES3T5zhLZT0afKrUQEVCQbCOkfWGtucdZLIuhlarkC0RI/TrhxUyiKSlNFFgRbSD6lVg/PviGqugTWpMhJiJLH15bRtPaRinkyyQ53hxqoFqMxAMzEfW2D+AcS8GKKViEnSY1apMRcD3QMT0+FiC4DQIJIkgdp7DAuYyBaVF0YX5mBE7xuDhp0S0XPK08pUARq2uo+wkgT16AmPPG+MezFJFGjUN4J6+U37bRincO4Z4JU03qUypJBVttQg2j69Ti4cF45K6MxVe0QAB36tM7eQwmx0hRU4OV3LKOhI/AGCcRfszyQpDRt0JHmCf1xezRDGQCex1i8Wnz+cb4RV8gkwQ83jqB0AMz64i2iXEronqon1x0CSbgj0OG2do6TIcqDaApA6T3EYV1qxFpU3O0fli1IhobZKt0vbrM4ZE2tf1gf9JOKzRzDd4+WDaWbbcMv+042jIzYbUDE+5/7/ANVxOMtI5oX5g/kML1zNVvhVh9PxwRSY9aZ+RxaZJ22Sp9CJ/wAo/TEb5ROr/KB+WCqdWbcw9f6jHTD/ADf36YdIAalQpjaJ/wAsnHD5ZGN9U+f/ADgk6hsfqx/TEVSiX3YfI/0wUIhq5YgQHYDyIGIGy4NhVef839cS/wCGL5n6fmMd/scdvmx/LBViBKeVebVW+bz+OO6lGqPdqP8AWR+OJKmXP8CfQt+OBmpt2PyUD9cKqCySmtf4mJHmo/XBPgCPin5/riGgjjYR5mP0xzXr1V2aPMmftg0FnRpny+p/+WNYB/aq3/qn/b/TGYXP4HQtrZdeZixbTF1WOsRvAG/SZBwHxHKLKlBAHwmAGsBpmbT8x5WMl0ab1Kba1qFNxcrq3C3PXl+ZnscOamRy5o02Ll2Zdl5Qu7dJJMk7H6Y5kFPo6bk2VnNZUBU8T/wxHIeYc1gTawF9j3gYEhdVGqlKyatCq5aILFjB5dhOwnl84fVcuHUOQWXTtuVjfcGd3B33j0ApcMpF1dnfTMMgiBuOXlESLekjri1fbDk+yHNfsNepraq4LRCOCqztPadxv6YUU+LVMvyFCoEkAOQNN4lZMm30IviycU4blglMgMlKnACs5upYdSNR1HpMXEdMLa3DzWo1DTQK6uBOokPC3k7rIYExafli1Q3YryzK4XVUQFpgqSxEj+EgHqSTPU27txwhzqMlVCyapZYZi2ltJXmKxFj1HpI+f4PToUpikaiuyCWVvEKzeObQAQbTNhYySJ84rjLUcwHYo6sGT3DMkAAAbCGuD0sMUwyLuB8JrLUYPpVFQs7RqB2HLHxSRvEXOCqvDcqtOBykyA7Eklotq08oHcRBkdTjnhvF6tI03fTpaYkmGSSpk6YUkagNtvMY1neGK1Vmct4NnDISeUxBImBuAfMmBvh8qI42Cjh8KzLVkLBhCYLnuGA1KxtYjYb4Aq0VB/fp4jkSVpyrLYEEyL7m09BhpnHo0VmmBTLWGoksJvq3kRFzAHlfBOYpsKYqK7V1iFCmG2A3Ak7tI62F9yxCrg2UVwwpli5geGwIUdZflM+QtscWKl7OVFISo9NCbE+ENQB6C+3mwJ2wnqVPAAqUJQtGpHNxA6ECBcvuQdrDCjM+0deo8loYnv3wJqgLLVqGlmGp0TGlQ1oXXBWZgqt+522wtqVktq8RbaidRYapMgCCNV5naJEzusqVSuaAd5IZQxi29wJ3EGL4eLmKSuuoaSvu0+/MDykzAgkx0+2FzToLyLaoYHWVrqLRz6Z+rT28sFLxlxI8Gq43Cs4t16LON5ilZVQF4INwCt2JMSCNouDtp8xhtl4AUmnBMCSuwJ8pG42B6YFTQMXL7VOIBy9QeUk/9OHnAc++aJC5eoFXdmgKPqRPyxI6KIkrfYwLfU46p8RFGWSo0/yq1yB6R+WKpkOi5JxuokKUpkrYQW8tgZnbHT+0awFqUSSCPi8vsfL1xWKXtBqA2PUaliZESIAn74Pow4DOFUWuTEz2AE9OvnjNiyHZz2lDTpprMG7X77dBufrgU8YQqA1BCQIkkfWw6YVcQCluWI8gf1nEdK1iP6/XDSTIbYXnM8rRpUKB0A8rknrjXjDSIBJ6yZHy74gYI1yD+OOhRHw1InpGKUfDJbNiqNjbziR9sEroEXUn07fMYgFM7BgcRtQ6Rg+9MmojOlnixgGAO3/H546uLsxE974VU6TDZY+X9+WJaRcdXHoBH0nG0ZPtEuKHIqMBYqR8x+eJaNQn4R/un8sKPGM9R32v8hgylmgB7pPnEfica2TQYzOPhUfP/wCuNtUPY/b+mIRnFI2+t/zxunX81HyI/PDsCU1R5H6Y4IXo0ehxIFB3Cn74jbLL/AMAEbZf+Z/kRjURsWPrf88aOSU/CB8sabJqNgw9J/TCEb1n+b/aMZiDwR3qfVv0xmAADNuGopTApro6ASxN9V9+3fYYS1q5V4XcdzbpvE3uTicZ9VdUJRmJErsB1MjsAL/LbBOWy4qs7VQGqPPMgKBViAAASBsPM3vjlenJtHSNpqclEsw1MYMRpBJ+2IMuw1g1HIaCA4kmOgIvPNB+WHPCMkElms5DLN2YgjSdAmIN/ejcScaaitFQUIWo0lrcwk2IPQQREefnjfrIRsVcC4OjM1Sqw8NB11LrJVtPw22Fok4D4jVqGpppVClPoZsDqubQTYKeba/rh7xPPUFytRqiFiZvqJO4+g2FvnOKjwvJ1no+ItImmTAZQYnaBO/lE4lo1SxYVmuD+EqvVzCtBsKdQaXKwARKhu0tBnT03K7iGQrVazJqKUqZ5HbopnTpHxEyfLe+2D87Rp+GAwfxFF4+CTEnyubfXBPHOIp4dPSjM4gMxj01EgAtNgLgDzth30L5K7x3LZRYGplZRBgDUTNyxjz+gxrh1daiimp1GiGKPUupD7K5F1GqI6c19sMsm9MmXCydnZFY+ggCPUzvvjM4wWpyVdClTAhWGl9wJgTvcnbzw1fYv0KKGaq5qpToinTpsrc3J7sHqBB0jsZ23x6HlqFPK68kumopJ1kgC48gTYR633OKzwbKGu1diNJpKHSQGZomYZdtI5rdO2+AqSaP3ik0FVdQcAHe0Ee9pJ6gNHUjfDfwSsbJvafMPlqkU9GggiCuoD6mV6EQQbGZvK+lSo1aTHSEsNSyBr3Nhbr1F7/V+OA/tSkJmqNQNfwtQDKfJmjV1774X5f2Yr5WstR1NNFIZmckSo30mI26W7A4dWiWCH2cLureHUUsWGhTcBAIJLAm47XBHXfBNHhi+8VsSAsySpJEBjpUKSF6meYWvgvPVvHF2qK1Mgu/KpcONI8Ig+6GsdV+YSewXEE8N5BqMi6SV0sAAIkSJWSBdp+Kw2hcWqoWjlMtmKhcZc6UEgoGQ79DBnT5/wA3lgocV0A+OumtpBnxBp5gJLQ1rRETfCbNZ96lQNRpGlEk6JLDSBMbGYiTcWX59ZF2LjwhqBUBUA5tyxbeYBMaVJ94DpdYisYAcUOPsjIRTGqrCkEyNIOqQZkHttucZleOCrVFII839WI6crR3xBx5I8JatRUelCtpF1KxuR7pkn6DEfCOLpT1KwJcAQykAsCRMTvY2je2JU+yWh2OH1GrgqGhrMsNG3W0D1Pph/QyzooVbkT7oQb9wLm3fE9HNVaaqQorA3lfg3tIIZj6jqcdZaoxGpA99tVhJIie43GLTwS1QJ4LHlKgHfa8ddtvoMYU/iWY96P03+eD6ebdSdYZm7KO3fY/SMc5ioSZ8OAYtpmD1mfzxaJFrsNiLdP764m/ZjEqhK9zv67Tjr9oJb3EN+kCR25TP0xPVp05EEA7wNTX6TP5xvhiA8xywACPTy/rjhTNtZB7mb9tsFVaarGoA9eUEb95J89jGOJX4R/uAP5/3OGI22pVHOpB84P03xA9RgYIUTe/XzwTSoEybbTHf6XxDXyTwCANO8kmL+uKtipHHiMLynyGOjVfq6/bAhEeXpB/I4kVz0n6/wBMVyJaDadZv4xHoMTeOe6j/b+owv1yNj/uxwaHl9SMO2TQa2ZWYLrPzH4HE6Up2n6t+uE/g+n1xngt2+pthcn4FQ9Wmw6N/u/I41Uqx7ykfIfkcKEU9XgeWOHYdC7EdZ2/LA5ugob/ALUvn9DjeFR4lV/m/wBwxrEe7LwVxXkHPBKJJNPMs1VxdfDACk3I3/XfDx6YytFCWRg5gEEBjA/hPMLCfyGKpns6WIYHU1tLTG46Re4BP0wvp5qtUdaiKtRfdZp9w23vy2k+Yx4YrOEdFF2yzO5p1KRJYEM0QNA+fz+mF/F3UM709fhUwAQecpELc9b/ACt5jFZp8czWXXMJRQuHMFkYPoXblA+KPLv2sVkK+a8Gf2eqZEBGRiKgFgO8yZ7yJxrwtZY+VPQ1ymYoMrK7TKyvmOs+lv6Y59pPastR0yBYLC7AfI2IgH9MB8OyqCmrVqFQMobUrBkh2BA1SASDFgCBH2BzPC0IdqYOpLhVkgg3i9wbGL4EvkGzvh3tS2Y00XpU2mF8T3X0z8RkzuTMjc4kzLjLsDT5qcAFWMtJnUp3DKY1AgdPOMVnieV8FEgQzmdICy07CbkCRtEH1wRlWfw9dNdJkyzHQylSEi45gJiBex9MNKtCbxQ8p5RBWSsiBqKQY6a1mZ+GJUTfc+eLz7Q5XK5iktSpTl2jSi8rGDA7G8EQLHaDih+y3GatTVlQaZXSzEpTJuCsBd1I5jcDYHthnRdXVC9Y/tKvUkqDpWoGhWixMAKQdpm2FLGUVHOxhxDitRlVKWnwkHKlECncbFgSII3mYtiqcRz9Uka0qeA1x7jLzDfeLze8Qel8OfabKOIr02Cq8llBESDLbCdyegudhircFNZ6wpftDqnvKqncBtlBkSN9rdrY0rsyaLDneDZcUEelYkmeUTNuYt5zYDaB0xmZ4gTlkyyCohldbvVhXs2qDqBsRt+mJQNCtQ11HSmramqmQdZkKumCSZJgethfCWpQZqDeGVUggN4jllIj3Qfl8QnzIvhWVQNks6lMl6dYqFVQaRcnU0kHSW2EKJv8VjgnitSrVqKXqTRbmKadBAvuAoJiJiLAT6y+xfsxQrq4rPNQGAiONu5i5ufMWxply2WqvRaapZiA5aAiCVix3tdvTDTZLoGz+dCCmAgK86jc6Rt0IvBPntvGOeH5fSUCM0yHW8adEQxKkGQe8dNiZwyz3GalCppYI1IwVYgs2j+Y3mATHKfK5wy4iWNLVRRK1NpCinYid4Ei0yeUzJOCqWSHsrfFeHBmZlli4XUVAN45z5c3Um2o74IPBa5IzCvFPXppqwMQulY0iZgsF0kC5ixsJqddAyilSKEFmBZmuAsoCQNQAketumCchFbkriiioW5nazEwTpQmBDL1g8wt2SrdDoKyftYylUC0Sl/iCTAGqNRKqLWDRvvhnR4pTeEIVajiRzKQwPfSNvSRig1adBXKGopDEaRGrwyf4TMDfY2HXyPzIyniEEkn4+iySZIgAyN5B+vUYqXZcUzDU3ujdjEgfbp/TBIz8e4IM7EysG3W+KcvEKysPDLtRpHYuWNRDF76onoSQe2LU2bosZRp0qCxiNO25BiRtG4tO+C6IcH0EjNatRemPVDpH26YHKLO2mOsk/WBjkMN1bfrqPX0GMDdZNr9bdsNSMm2bA0/EQT15oj0I2P5HEy5sDYA+qjz8sRtNjuOn9xOOqiraIv3M/nikKzYqrJJYKfQk4hdpsCI6QNP6Rgk06YgyBf4R+M4jbuB9B+hwxWxTx3PVKeioiiA41CBGmDuO8xe+CctnxWTUrqBJBmJBG4PaJxzxGlr0wAI+YPrhbw7KNRdtKuQYNiNM/MyD+mEm7Kw0McpnqTWWqjkbjUJ+kYIyubp1SwRkYrYxePoPLAFbJ1S0pU0KR7ulT9zf8say/CaiOXDgMRE6NvUbG+LUmS68jzwm7A/I/rjYpt/CP8Aaf1xFQRviqSfQf1wUGHUz8o/DGilZBxBPw/bHLZbEu/T7kY0UHYfU4eBEH7H5ffGY7K/yj+/njMLAFYzfAPHTVTcUo6ASN533B+ovtifg6VqFOolSp70Q6gAnaVLCCBbrBtvG1hyvBXUaqlRYaSoEMb7A2gCftbe+JERlWyLV7EEhvSAQTY/bHmqLwdGmslB8Co2taeuskNIPMB30k9PISMSDguZqt4istFIClUZbeipylr7mNuuLTR421LxKFMKkmQsTE2Fj0Bm3rhpS4a6UULKbABjaST1IBkE3+eJddFJMoGY4xVpp4Reoi+74jnUpHoRyT5Af5jgrLZDNVVT9nSQ4UlgYUkT8R3G0xix51aQQ02Olif3bKQGDG3MYut9mkeVsayecy7kBs2xcQCVUgW/hnVyj6YiT8FxT7KzxbI+BVQsVqvS5gqAe+V5dR6KDoPUwJjAterVqFMvmdNJtWpYVpMDZp6C8W6nFpzvsx4mo0MytUEyVsXM9ZBgdbWwir8bzVEVFVQfCGks5202O0TfzOLik3bJk2kJ8zma6MGpO6VTynRIlSItF7de2IctwusNJZ1STa8sOswOtxaeuLTw3j6CmubrAeKKbqNJuTMCRMgEX8p88Vfi/GmqovKBuWeAS09LbW6dflh8lehVjYVRo1jX1g1KzKACrAJrQmGABIHWd94+RtHJVsvVqs9LwNlVagLM3iNHLpn+G5E2B9cV3K5w7KNTeRuIvIj6fbBub47VdCKhdyVAXUdRjb1jmNu59ZTfSGl2zfEeNZgaNTJURBAgki/ebz5nEVDNOVqUzVii13FpOxJA3NlPoPlgGjVIYo4An+/ng32fy48ZhoDEKSJbSAIIO6taCQRB3+WHSJt2HcKyVLTUqgOUUAh50gE2JJEkRvFh5mLhDI06msvUNMpMKBr1gfwnlCidyfkMHtnadFlQNqYRyCTTHmTAVidrL9bYSVKjJV8QgamfWVBBDDXJ0+RIj5YaQMn4S8VQitqEwFC6ie5iCAST5xbtOLRneFLSJCPWZipBIpnQoRP/ADFDbwIJK2g2m+EGURUzC19YB94ahAQno0m5E2CzeO+LpleLUqVXV4a1VeiClNZOp3BV1Ygy0kEkX3EWAhN0KkKaGXpJSaSCWVlBqBgoJu2kAnT71tjLYXVODQVlgTbS6sYSJKkgre5iIP5YtWd4VTzKDUERgAWWmQBaCRA3ifUfXCPiXBMwFig5AGkFdRJbStoP8PvQvc/R4ZOVg4yHsTrFFNYZswzaGJhYQgEtsRJDwOoTFizH/ZvTpqdb5ZBsW8UzewiOskbDrirZTNZhRQLoVVQB4h5khBUDE6T2qze/N5454l7QBnHgXCtKFxc95AMT27eZxURyley2ZD2W8ekKiVEoUpNyArVNPLMH3Vsbm58hvUfaKs1OqadKowVLSpKljaZO8dPljjh3Fcw8s9QsurQNIXTq7ExYbWwtq5tTUbUT0J6ETc74G7J/Q+o+08J+8vULCCFEsP5juSJ+nnhZk+N1qmbQhm0lgNM9NiT07nEXB0Brc2ltOorIESokG5jp98Ocn7QLJVxQZGgnQBSuNgZmY7kdBc4zrImsFmpoCLc0Ef3/AMYm8PoYnt7p/IYTt7R0bEXAEHmVjaSAncbC4FzgP/8A19HUFYPTk9QDE9yLj6YE6wZe1ItGWyxJ6fMnpjqrTg7ExvYgfXePPALZ1P4wLwASDPe9gcYnEpusmB0At0+RxfKkZuNbDGom8ggjvv8Acf354wKQfvtt+cYgbN3BIPzEfWTjaVZ2n5H+pGGmJhJX+KB36W9I8t8DMHMaCFH1kYjqVgoZpawuI++CC83BE/WfqMOwIaWYMTIIPa/5YlUnqCfn/ZxtQlpLbgGBEA9bG/p2xy+WIkgSO4JIMd48sCYUbNUREkm+4P6Y1RqSbuR9f0xrfdJ7WP54i8Nd9E3/AIR+Yw7Yg7xR/wCocbwv0HsP9pxmHyA1xDjIpiHV6ZFpqDSFO0Hob9jBvgzh3tWFVUZKToAJUEG8bz+eEvElqt4aqSqQZ6SSIBF++wxT9NdKzMa+krqGupDAhQe+oH3dgMYej6jg2z3+pFeoqPUq3G8nUYclSm6kMBqDKIiDDenlthZkP+0CnWcUK6stMsdLJEtuBqGwme+8Y85z3FnrlBVCIW3elSAdgRbVBEi8xF8N8hwhJDeLVldMMaWjqALlgOvf8Mer3fTdOSMPZ9SmlL/C08R47TaoVRSenNTpk/UhjhJn+AVAPGprSS0sgP7wz1jbziRbYYK/xir+88IZdjT3qNUVSREzpQSY9fvhPV4vmqiFtTVFOwSUUb9QQ5++3rivqPqYerHioJGX0v0kvQlzc22MPZritXLrUHiI9ZtMapBUAsOYARufPpIww4czUaTVq7OHqNsw1BQpMACRYyx6dLYX5T2nrCmKbUKCKYAHhQ2oBd4vfWD3ucLWc5nMKUksoC+EgKKu4mCCAvU9fXHhr4OhdkHEqDtWfQi6X5gaa8o0i3QR6dZO+OeEioaVWmtMaZUMwAXTqvDao6Idu/pi25vL0qNPwh+8ZoLk+XYbBQZ87YSPlLPoCMoYQrcweow30gqOUaesdYJxVpipoT0vZ96dRg+wX3l3DyABfqDvbbV2xO3s44icwNbAkKFZT03PYgdJ2wtY1FfT+1LF9RV2eAPeNhfqcGU+LJQqK/itmSt1UjQB/mglp3spHmTiicGsvwir4io70z4hEtrDEx5kTtc7fbFs/wAHoUqcIupCP3lVmJ32EgxJ7CYAOEL1MznFqV/Eo5dGLSohJj4QQt2NgO+DuDcborSGuTTQ6aVOdUEgksQN2P5joCCuVDqytcc4fSTnonUs3UzK+Ym7L9Y+eNZfJValJaqsNKK7MC0QEmY9YTzlhh9xDi9Oq+nR+7awDBdSnaeUAb7i+C62RppRpzWBSpA0hUIlhu5vEMVEja098HKw4FHp546pa4A0gdAL29L4eUs/ThVV9KwG083KZOqYg7Cd/lfEeY4Mr1GpUmUskyRCA6ZmBMkgbje3njjJcPUvEM7J0VbAmOwvth2TTRZ+D8WWgzPSZpqArqYNKqpFkUi0yRIBPLc4MzKUqtINUrKr3NOqpuCBYG/WACD16XnFe8OkHSpVViFMsDeALwwXoSJI3N8F8Y4xSzB8QBFNK8KoEgWBA90EErtjNN2aSjGsbIONrVFLQ1WnpEL+61aiP5hAAAgcpvAERbCBeCV1cKFB6hp5SAJ1CbkR2GLTkm8RdeqxMuxW6sxmYF2uJsOuOaOap05l3ao4JhrQByzHQsxawnoAN8aKWzJxoXio6E0mUkPKsFvD6bFTMEMCCCZiD/DdvSy2Yph1Xwgr82kmX5oJWQsL1G/U4K4fw48QfRQVaQRRqNQnUxg3ImAPehenriXO8FrKpCOajDtKR2v1EevocTyctI19njuSTErZQU6WohRWe/mFIiOwJvsAb/LCQVaIgurBZg6IN/nNvTFl4f7JliatRw6oZanrF1vexkgQJFj8gcJPaiprCFKRpqqlS2nSpfUW6CAokCMNUYuL2CcUzlCV8KdEbk7m/wCFsJszUDHp5xj0L2d4Ooy550qmpeQu1oIuZMX3+mEvGPY0odSlQkXFyZ8hJMdPlhJDcuheCfC5jaxvvOykduUD7YK4Ln/DqpDGCwDec2P4zhPmMvVEFlPNed/mYuB1vGJQRAAGoEnY83Lse3QmPOMVeKJcbPWQXqAEuzQN42jsIJ+owO7MtwQ3eF29bx/Ywp9m8zlSqKjeHVO5Jggk9zIF8PkygcltUrpjsSQd2jf7emFxlWMmElWzVOuxk2IUfwDbaYIt98LqNZVlQeVTCFveKmYlQOhBG/TE2ZPhsFSrGojqCRqsLbkEkC0+9hfmWedYam2iZ6MwMEi+xsDft0xDfkSQfmOJqOnX4Zadu59MB5rPkowSoyH+ZB9tW2O0zysJRtx8SE36hvPytjqgzlSB4fdQsqLGPlh8hGsvxNNIV6yMQIJJ384+eGHjIIBZQdhuJn53OF7ZkxpMMQBIVyOljPb547oVFLBXUxbmswHX1xakDVsPNb+c/X/7YzAr5+gCR4kx1FKoQfQ6LjzxvBzX9Y/an4EVbigqoHdhoQQsXLf3E388V7I1nNMMaasgYkSpLO14A9JgsbC/XEeczq12L+GtJFnXpAl52FhBYx2sJPTFiytMoqs1IVaYHJUprJCkdaU6Y9J32nEtVs9kRBSy2bqBjD7EwkAMTIG0WG5JnaMBeHVpqVZGB3Pfykb7tFxG2PTMl7UMKRSgyMCZIKgtPnIkem3S2As3xfxGIqhEF+VVVTJgCIsDF73vOFaKplI4dkEJpkrULswIDACR1ImxBvuNgd8GVuF19Orw1UOCLDRJVvI3I+l7xhtQp+ClR11l6guxXVyQTp7gwImJ8xtgnhHtWAqUKylkC+66xoE2gzPW/WWPfFXixJZooeYpOpCMIad+om35Dbti68Uz1HKOtOkviKuiTqsW0DVe8mZHyw5bglHMDXlyGif3bgN3FvpilZinSQuLNpknTMlhYCTKxvJEbGPIu9BXHZ3nuLMzEU55mPWfQFutjHfAWYzLGqPDIDKCLGItBPz2F+mOKObq1WVKKABZhUAhZtJnr/MxnDB/ZwU6ZqPVUtuVUq+mTHVvPoDgUewcukApT8QqSy021MS7bk3IO+xMidvliw8Q4xRFJqOmm5hQrCXUrEXj4rbmRb6AZPIZdWLV2Zaarq1wSC02VekmDYCbYjSg+ac1AAqnSnMDIVb7i2qG7XmwOE2S42gDO5gkqUU6QCoAXTpJuQCALGdvXDKvkqbU2qAikygEwOW8SPWxPe+Jcvw8oXp1qqqNVoI1NpLQRNgCLSR3tONIaKQutqlFnkiBOpDKixgi433g/J9DV9gfDliiR4ZqODaATIJ3AW9iDJ9MNMjwhjSNaprokSlJUGld5aNRBiT064Y+yPFqI1rXgIylTU6FQSFAgb2DRvzbWwFxRAhA8Q+E0w4kiQDpkEgDmi4i0m+JvNUXWLsr2YzFVKml3JvILEmRJuJ6TI+WGlDiR6FzGwEwZH0+uIjwOo1MMEYOre9uCrCbSbgMDYj4/oy9ncwtB2NWoq1RKgMAApJ21QQDbfztiZ/JUBNnc/LoGIUBgTobUQDGoGLSF6TiXK5c0y6KNVUHlNMzZgCFFvMeuHvG824koaK6jAqyXYxc6QqG9+8+mFH+KVQCNfMjrE8xJvJUAXO1sCbqkhOKu2yPgWVYVxKMWEMEG+pGDAEEQRCkwYmBfD3imXdqobM+IVrVS7CmVBtcbLPK1gpMDSdzfA3D+K1PEPjKYUh9TrELa20gE6YMbgfNhxSorMxsY9RE3FyLSI+vXFxyiXgA4bxCpTZoq/vCNnLEqqCQJAMxfoLnriyZPjFZsvUYp4mpQFqwIRiZJMGQQIJMEQRhDwfhlNx+0PWjQSQFYKwG/bcxEHvgt/aiqEWmUVQjFkKjmEggA3hul/5RY4STG5eTS+0b6eekyOIl0BBYAywJ2aY63BjGZz2ip0goR1qKCGhhe5Jhr3m/ffzGLvw1qQpe4lak6yHQDUhP0tMj5fLFB9qfZ1TmRSoiKTLqFbstzzRYMCGS/UYOKrYrfgH4X7TKwq0tKgOjgBViCTuo6G2I6VJnRRXqMQdryFO9wImx8yIG2IuK1KNEUjQDaYIcubkqQUJAt3hd73m+Oa3BnqhQ7AFxKEgaXnaCo0iBMg3/ACaWMEPeSJHQVAVsRDQWA3YCP9rAxhzm+G08w1FwKZqaCWJDQ/8ABJVTeDPnAvit0/8Auuparo8iCgJIF598R2Bi/oMOeD8bQVClQQEVyKYAcmAWlTI1EA7GLAecnGsk2Spw4AkfsxGr4kMkR56gfmPvg9cvVgKDVQAiAwQgdbxe/wA/PAJ0aZBqIGmP3jQwPYrzDpIMRcdDDrJZwuklSGFtw0juCDcRh8qJYqq5FXrMa+ohRClCxEgH4beth1w2yPEMvUEKDIE7RqMSwE7kefY9sCcYzSqsatOkajIIMAdPqMKavCorSK9Nag/eQZXUDzalNx7pEnrcmMDnVEceWxpU4cQBWoP4RIDFKnLMg+/B38/W+G/s1kKlVNb1lsSGSmNLIRuHJJvffb1wqyGY5KrrSWq7EgF6aqKc91AkkGTB2tPUY1k+E1WFRxoV2Mnca5OrS4BFjttafrErniOClSX3DfOUKdNSBWupHUQJvEjrBmMD5xtIEsxMxbrO0eV8V5g1Om9bkUhiGpiQeWLGWHNcnqCAOgnDP2ezjZrUCSQqx7gG5JEXI33A3wKLSpOzOUewoKvb7f0xrHThASCwkWMntjMFkfd8nk9NydI1QFNp2E7n+74svAvaEZcaFJdbwzCAt7hFvc7gttfacVivRZDDCJEjrIOxEWIxMcsyinItVGpQLmASAY33Bjvi3TVM9ibTsvvCsnSro2YZmVyTBB0sCWgljckAmYM2i+DhwYU9TvSSslwatJYqgdS6bsP5lv5DFKyuZeiCHdVDWZALgecT94Nh87rwvjOWp018R6jGJMA3Bgz1gSY8o64zSaZraaCOE5GqlN2y5p5lHAIG2kR9Ut5xf3TAwm4tw1XY1HyzUhrmofeKrpN1CyTz3kXGq4jEFarVytMZjLVNKNcJcMEJOkgkmbaZG1jYYZ5f23qZhAsI1SIIWmQ5HfSLGP5ZxXyT8CDK5mgUdaOZNNysRUQrEm4BBPS22AcnlTqVGWAx96CVPlK9++HvHc9TRIdSWBJIptpXVH/mMu7X90G3zwjpZurVUAELTBGtE5dC9DEcwgb/AF74UVWhyd7GaZhqdU06OXREPL4Y5tdyCQTcQOvlviXOez2Y0JVKKQ4JHMOliANhBMb4XpXOhsus0y5k1D8KmCFdgLdfw74seXz1alkyjlS6QFqKwbVe0gjtMyO3fGjurITV0U7iNeKaBqbeJJMg+6QzKRG0mBefhGM/xymrIKdN9CuHfW/O7AWiPc6i2/lgymrVXHiONKySxKqATtuIJN4/LC/NK6PoLAWldtTIbQSNpUbHExeKHJO7H/t3xmlmmpKFLnlCFABpTaBa7E3g+UxjeT9l1RCKy1KdQGQ1RwqgRZgo5iDbcXwFkAaTJVWiGQRsxI1baQfi5oBifriL2p4/41ZahCgjdVIIEgWmbx57RhZ0PG2OX4xRSiKCOzReVXTTBiwAPNF5kxc7RhNm+JVpWsVpEUzy2BC396CTN+hm48sKAlWrJQSOgG5k2CjcnB75CFUuGUgcyNHzJAvuRv2IxWkLLYfmuM5inSWuXQl2jSVuPe7+g9JG84q6MzGFWSZ2G+8k9Bv5dMXbK0K5QKgZVOqCabC8AGbkwQBeYti1+zfsZlKdPXWrCps1RSFWnJ909CwEEwSR1i+JjLyOUTzGrRBU6XKoKai5OktC6zsbatoHSMD8OqjS6Aw3IKd4GouJYk7W+k49N9teC8OqUwaVRaTi4NISt7cyiAJI3kH1x5pleFstRNfhqrOB+8NiJiSu+nreJxd2RVFlr+ymYCOrMqvC6ioJETPvTBvp+nnganlMyFCkyhZEZwZDBXGnUN2CwIjtE4s+UyVVEfTUfwmAQh7FgQWXSBtsY6X3xZxxvKsPDfKJpA0nSxEQLCNwYi4OI5xZpwZ5dU9naeooC7RbUYUT1KiPLrb8MEPwutTCBBrpsBqDsB4R9ew+fliw+0GfmmtMUHWsIBYE88nlb1PYdZwTwvIZjSvjeEgprJdTzFRfnGxIFiY+HrfGiknohxa2A8K4tVy2VqAs1WojhaYpIxDKTqYtbYS0d56XGFeYdq7A1FqIDGolQknVygKSNUMR8iThpxajpLOodVIs7ISSYtfUNIk9RPTFSqOwB1tMXIDHlNhsfK28Yj9DvyWz2arJToulQKzNUvSYBkCAC6R7rWv6dN8GOLNToKiq6lkUKR4ZsQdoBIJvAv0OKPlM1XAYAqpUmQwAnYb2JPSJx1mM3WUCqXYEnfS0HawY2IkHbAnQNWOOJpTXQ9RFDsCjBbhyCDBYXUsFsY3JkCJxNwv2fBovVC1UKiVplAQ7QVmYA90ny5uuBKfGCqpV/jJEhZCgGJYmewv5dMWv2Y9rqDBxXZkCBipuNO9hG4NyBf8ADCchKCFGT4Jm6lVar09NP3yFZQBaBFmMx5X22GK57RtWo1HpuxElXBIuYEASAO53AnHomY9usuvMsNTK8irZpm2r+EeWKr7UZ6lngriVKKWeFnSLjTPWYF/IYEwcCahUovlvFhWcaSUJkyFAsCbLC2G1vPCynxVHCsyNqy684tDAnUo290EbDcCJtOBsrmqVPwzTqaQyGdaBnhnYNABCGI33j1xHVy4/eMn72lTaJBIZZ2YbTqiIv2jFSg2vBnQZw3iQRifFZlIuAAk2IBIvJkcxMG6mLYkzVZ64as1VUKDxGRVNQ6dlvaDBAhTGEJp1TrqsCVcFSxi+kX2uYIAnyGLVlslmKblCqJSNMRJNTVtA12joYNrWviLVl8WloWZXirgPW0AaAIV7aw/LJiNoG3Q9YwTl/aqp4bjwhTgWKD6CSN79J2OD8zRqNTqs9MWp0yViCVR5sQWk6Z67dcJw4QLTaCDJQourmkF0FzJWIVja5wKTRLgnmiBfa7NAQFFvIH8sZgZ+L0ZP/d6f+qo+r/VFp74zFX/fzD20WhcjQzCUXaiJ0gRMgTBPTzFvXvgVuEF69RqdU0tKaTCgyBexnl32HTGYzHjjJ8meySVBmS/7PKbsTUr1Gu2wAJ0ki5M/w/fDnh/DsvRpN4dLYAjWxeIvcGxFz0tvjMZjaMm4OzOkpKhb7TZw2SJXSjAH4dcyPS2KuwFBx4agGpUAY9QpN1X+EHrFzjMZhw/EJfkB8WKMcyugKtNlKhSQBJINp03g9OuJG9p6vhCmg0bAsCSSIG83+UxHTGYzGsPxTMpfkPuI8EerR8Rq7cw1lQqqskT7qwMU+jnXRheel+2MxmJ9JleojvOrpYOD7wJ7RFtx6Th7kssarUldjJQ80nVBgxJJnf08sbxmNWs0ZrVnJZgDSBhGChgBvzggi9r3O8z0xHneHAVPCpuyAtSU3mdQFztsTbGsZiOywz/FHoF6FGUC2LD3mN5JIHXbbCLiPEX1KQYJO/Wxt98ZjMN7DouPs97TV8tQGrRWUmCKigmNJFm3FrYuHB+H0OIU2/dtRMFiNetTHkQCOl5xmMxPdD6s844rkYzDIruoVrwbHSYHobkjeJxWaCNWZgznlve88wF7733xmMxbwQWqhmqlGkFao1RRcAEr2iTJ1QNpwKnFSEZ1HxxDGYmPTvjWMxDwWsjOtxJ0qRJtR1yIElrwZBtIH0wwy+eZMu7OzVWqDdmgKvu6QBbv+GMxmJ6K7I8zkihB1sxZ0eWJMEkbCRAudsAcXyvhLUqIYbZrWYOb22H6gYzGYpaIewfP5BaaU60tUWo0FKhnaROoAXsbxN/LAX+IF1NLSFVrwNoEwIabAtO+MxmAZvMIPCrsdRIkLzQFugsAIiIEbQMCUqTDKu2oHX3FxpINjMX9MZjMUSugY0wMtTaLlmB/LG8lxqtRIFN4kETFxPUHecZjMSinoccP4wlesf2iglXWq3PKVKi5UqARJMkYW8afnqLT/d00YQkk3BYSSb9D9cZjMF5oFqwHhoLPBYwAfnPTBmWzrAATaBIJJB+UxjMZiZFRZYuHOSjVKn7zUzU9LSRpVUIm941dewwBmqeipSYfE5aOg5NgOg9MZjMSnkcjf+LMbwL4zGYzF2ya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4588" name="Picture 12" descr="http://s1.hubimg.com/u/4890074_f5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96" y="4221088"/>
            <a:ext cx="2139230" cy="1534690"/>
          </a:xfrm>
          <a:prstGeom prst="rect">
            <a:avLst/>
          </a:prstGeom>
          <a:noFill/>
          <a:extLst>
            <a:ext uri="{909E8E84-426E-40DD-AFC4-6F175D3DCCD1}">
              <a14:hiddenFill xmlns:a14="http://schemas.microsoft.com/office/drawing/2010/main">
                <a:solidFill>
                  <a:srgbClr val="FFFFFF"/>
                </a:solidFill>
              </a14:hiddenFill>
            </a:ext>
          </a:extLst>
        </p:spPr>
      </p:pic>
      <p:pic>
        <p:nvPicPr>
          <p:cNvPr id="24590" name="Picture 14" descr="http://elblogverde.com/wp-content/uploads/2009/09/contaminaci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4062" y="764704"/>
            <a:ext cx="2109986" cy="1538287"/>
          </a:xfrm>
          <a:prstGeom prst="rect">
            <a:avLst/>
          </a:prstGeom>
          <a:noFill/>
          <a:extLst>
            <a:ext uri="{909E8E84-426E-40DD-AFC4-6F175D3DCCD1}">
              <a14:hiddenFill xmlns:a14="http://schemas.microsoft.com/office/drawing/2010/main">
                <a:solidFill>
                  <a:srgbClr val="FFFFFF"/>
                </a:solidFill>
              </a14:hiddenFill>
            </a:ext>
          </a:extLst>
        </p:spPr>
      </p:pic>
      <p:pic>
        <p:nvPicPr>
          <p:cNvPr id="24592" name="Picture 16" descr="https://encrypted-tbn3.gstatic.com/images?q=tbn:ANd9GcQMLtpbcbnLWWbCMFPUkGEZAKsJAauEIC00VPg95BEbEuRoQZA8R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2137" y="2621101"/>
            <a:ext cx="2101911"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4594" name="Picture 18" descr="http://3.bp.blogspot.com/_bfit8l4I16c/Swmma-tM1fI/AAAAAAAAGXQ/oSLW6Cm_A5Q/s400/a13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4063" y="4219502"/>
            <a:ext cx="2109986" cy="1536276"/>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5436096" y="791691"/>
            <a:ext cx="2952328" cy="338554"/>
          </a:xfrm>
          <a:prstGeom prst="rect">
            <a:avLst/>
          </a:prstGeom>
          <a:noFill/>
        </p:spPr>
        <p:txBody>
          <a:bodyPr wrap="square" rtlCol="0">
            <a:spAutoFit/>
          </a:bodyPr>
          <a:lstStyle/>
          <a:p>
            <a:pPr marL="285750" indent="-285750">
              <a:buFont typeface="Arial" panose="020B0604020202020204" pitchFamily="34" charset="0"/>
              <a:buChar char="•"/>
            </a:pPr>
            <a:r>
              <a:rPr lang="es-EC" sz="1600" dirty="0"/>
              <a:t>Contaminación de suelos</a:t>
            </a:r>
          </a:p>
        </p:txBody>
      </p:sp>
      <p:sp>
        <p:nvSpPr>
          <p:cNvPr id="9" name="8 CuadroTexto"/>
          <p:cNvSpPr txBox="1"/>
          <p:nvPr/>
        </p:nvSpPr>
        <p:spPr>
          <a:xfrm>
            <a:off x="5436096" y="1196752"/>
            <a:ext cx="3240360" cy="861774"/>
          </a:xfrm>
          <a:prstGeom prst="rect">
            <a:avLst/>
          </a:prstGeom>
          <a:noFill/>
        </p:spPr>
        <p:txBody>
          <a:bodyPr wrap="square" rtlCol="0">
            <a:spAutoFit/>
          </a:bodyPr>
          <a:lstStyle/>
          <a:p>
            <a:pPr marL="285750" indent="-285750">
              <a:buFont typeface="Arial" panose="020B0604020202020204" pitchFamily="34" charset="0"/>
              <a:buChar char="•"/>
            </a:pPr>
            <a:r>
              <a:rPr lang="es-EC" sz="1600" dirty="0"/>
              <a:t>Contaminación de acuíferos por lixiviados.</a:t>
            </a:r>
          </a:p>
          <a:p>
            <a:endParaRPr lang="es-EC" dirty="0"/>
          </a:p>
        </p:txBody>
      </p:sp>
      <p:sp>
        <p:nvSpPr>
          <p:cNvPr id="11" name="10 CuadroTexto"/>
          <p:cNvSpPr txBox="1"/>
          <p:nvPr/>
        </p:nvSpPr>
        <p:spPr>
          <a:xfrm>
            <a:off x="5436096" y="1844824"/>
            <a:ext cx="3240360" cy="861774"/>
          </a:xfrm>
          <a:prstGeom prst="rect">
            <a:avLst/>
          </a:prstGeom>
          <a:noFill/>
        </p:spPr>
        <p:txBody>
          <a:bodyPr wrap="square" rtlCol="0">
            <a:spAutoFit/>
          </a:bodyPr>
          <a:lstStyle/>
          <a:p>
            <a:pPr marL="285750" indent="-285750">
              <a:buFont typeface="Arial" panose="020B0604020202020204" pitchFamily="34" charset="0"/>
              <a:buChar char="•"/>
            </a:pPr>
            <a:r>
              <a:rPr lang="es-EC" sz="1600" dirty="0"/>
              <a:t>Contaminación de las aguas superficiales.</a:t>
            </a:r>
          </a:p>
          <a:p>
            <a:endParaRPr lang="es-EC" dirty="0"/>
          </a:p>
        </p:txBody>
      </p:sp>
      <p:sp>
        <p:nvSpPr>
          <p:cNvPr id="12" name="11 CuadroTexto"/>
          <p:cNvSpPr txBox="1"/>
          <p:nvPr/>
        </p:nvSpPr>
        <p:spPr>
          <a:xfrm>
            <a:off x="5436096" y="2492896"/>
            <a:ext cx="3240360" cy="1077218"/>
          </a:xfrm>
          <a:prstGeom prst="rect">
            <a:avLst/>
          </a:prstGeom>
          <a:noFill/>
        </p:spPr>
        <p:txBody>
          <a:bodyPr wrap="square" rtlCol="0">
            <a:spAutoFit/>
          </a:bodyPr>
          <a:lstStyle/>
          <a:p>
            <a:pPr marL="285750" indent="-285750" algn="just">
              <a:buFont typeface="Arial" panose="020B0604020202020204" pitchFamily="34" charset="0"/>
              <a:buChar char="•"/>
            </a:pPr>
            <a:r>
              <a:rPr lang="es-EC" sz="1600" dirty="0"/>
              <a:t>Emisión de gases de efecto invernadero fruto de la combustión incontrolada de los materiales allí vertidos</a:t>
            </a:r>
          </a:p>
        </p:txBody>
      </p:sp>
      <p:sp>
        <p:nvSpPr>
          <p:cNvPr id="13" name="12 CuadroTexto"/>
          <p:cNvSpPr txBox="1"/>
          <p:nvPr/>
        </p:nvSpPr>
        <p:spPr>
          <a:xfrm>
            <a:off x="5436096" y="3668831"/>
            <a:ext cx="3240360" cy="1077218"/>
          </a:xfrm>
          <a:prstGeom prst="rect">
            <a:avLst/>
          </a:prstGeom>
          <a:noFill/>
        </p:spPr>
        <p:txBody>
          <a:bodyPr wrap="square" rtlCol="0">
            <a:spAutoFit/>
          </a:bodyPr>
          <a:lstStyle/>
          <a:p>
            <a:pPr marL="285750" indent="-285750" algn="just">
              <a:buFont typeface="Arial" panose="020B0604020202020204" pitchFamily="34" charset="0"/>
              <a:buChar char="•"/>
            </a:pPr>
            <a:r>
              <a:rPr lang="es-EC" sz="1600" dirty="0"/>
              <a:t>Ocupación incontrolada del territorio generando la destrucción del paisaje y de los espacios naturales</a:t>
            </a:r>
          </a:p>
        </p:txBody>
      </p:sp>
      <p:sp>
        <p:nvSpPr>
          <p:cNvPr id="14" name="13 CuadroTexto"/>
          <p:cNvSpPr txBox="1"/>
          <p:nvPr/>
        </p:nvSpPr>
        <p:spPr>
          <a:xfrm>
            <a:off x="5436096" y="4797152"/>
            <a:ext cx="3528392" cy="1354217"/>
          </a:xfrm>
          <a:prstGeom prst="rect">
            <a:avLst/>
          </a:prstGeom>
          <a:noFill/>
        </p:spPr>
        <p:txBody>
          <a:bodyPr wrap="square" rtlCol="0">
            <a:spAutoFit/>
          </a:bodyPr>
          <a:lstStyle/>
          <a:p>
            <a:pPr marL="285750" indent="-285750">
              <a:buFont typeface="Arial" panose="020B0604020202020204" pitchFamily="34" charset="0"/>
              <a:buChar char="•"/>
            </a:pPr>
            <a:r>
              <a:rPr lang="es-EC" sz="1600" dirty="0"/>
              <a:t>Creación de focos </a:t>
            </a:r>
            <a:r>
              <a:rPr lang="es-EC" sz="1600" dirty="0" smtClean="0"/>
              <a:t>infecciosos.</a:t>
            </a:r>
          </a:p>
          <a:p>
            <a:pPr marL="285750" indent="-285750">
              <a:buFont typeface="Arial" panose="020B0604020202020204" pitchFamily="34" charset="0"/>
              <a:buChar char="•"/>
            </a:pPr>
            <a:r>
              <a:rPr lang="es-EC" sz="1600" dirty="0" smtClean="0"/>
              <a:t>Proliferación </a:t>
            </a:r>
            <a:r>
              <a:rPr lang="es-EC" sz="1600" dirty="0"/>
              <a:t>de plagas de roedores e insectos.</a:t>
            </a:r>
          </a:p>
          <a:p>
            <a:pPr marL="285750" indent="-285750">
              <a:buFont typeface="Arial" panose="020B0604020202020204" pitchFamily="34" charset="0"/>
              <a:buChar char="•"/>
            </a:pPr>
            <a:r>
              <a:rPr lang="es-EC" sz="1600" dirty="0"/>
              <a:t>Producción de malos olores.</a:t>
            </a:r>
          </a:p>
          <a:p>
            <a:endParaRPr lang="es-EC" dirty="0"/>
          </a:p>
        </p:txBody>
      </p:sp>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1 Título"/>
          <p:cNvSpPr>
            <a:spLocks noGrp="1"/>
          </p:cNvSpPr>
          <p:nvPr>
            <p:ph type="title"/>
          </p:nvPr>
        </p:nvSpPr>
        <p:spPr>
          <a:xfrm>
            <a:off x="467544" y="116632"/>
            <a:ext cx="8229600" cy="1143000"/>
          </a:xfrm>
        </p:spPr>
        <p:txBody>
          <a:bodyPr/>
          <a:lstStyle/>
          <a:p>
            <a:r>
              <a:rPr lang="es-EC" dirty="0" smtClean="0"/>
              <a:t>Pero que causo esto...</a:t>
            </a:r>
            <a:endParaRPr lang="es-EC" dirty="0"/>
          </a:p>
        </p:txBody>
      </p:sp>
    </p:spTree>
    <p:extLst>
      <p:ext uri="{BB962C8B-B14F-4D97-AF65-F5344CB8AC3E}">
        <p14:creationId xmlns:p14="http://schemas.microsoft.com/office/powerpoint/2010/main" val="313048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fade">
                                      <p:cBhvr>
                                        <p:cTn id="15" dur="500"/>
                                        <p:tgtEl>
                                          <p:spTgt spid="2458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588"/>
                                        </p:tgtEl>
                                        <p:attrNameLst>
                                          <p:attrName>style.visibility</p:attrName>
                                        </p:attrNameLst>
                                      </p:cBhvr>
                                      <p:to>
                                        <p:strVal val="visible"/>
                                      </p:to>
                                    </p:set>
                                    <p:animEffect transition="in" filter="fade">
                                      <p:cBhvr>
                                        <p:cTn id="23" dur="500"/>
                                        <p:tgtEl>
                                          <p:spTgt spid="2458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590"/>
                                        </p:tgtEl>
                                        <p:attrNameLst>
                                          <p:attrName>style.visibility</p:attrName>
                                        </p:attrNameLst>
                                      </p:cBhvr>
                                      <p:to>
                                        <p:strVal val="visible"/>
                                      </p:to>
                                    </p:set>
                                    <p:animEffect transition="in" filter="fade">
                                      <p:cBhvr>
                                        <p:cTn id="31" dur="500"/>
                                        <p:tgtEl>
                                          <p:spTgt spid="245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592"/>
                                        </p:tgtEl>
                                        <p:attrNameLst>
                                          <p:attrName>style.visibility</p:attrName>
                                        </p:attrNameLst>
                                      </p:cBhvr>
                                      <p:to>
                                        <p:strVal val="visible"/>
                                      </p:to>
                                    </p:set>
                                    <p:animEffect transition="in" filter="fade">
                                      <p:cBhvr>
                                        <p:cTn id="39" dur="500"/>
                                        <p:tgtEl>
                                          <p:spTgt spid="2459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594"/>
                                        </p:tgtEl>
                                        <p:attrNameLst>
                                          <p:attrName>style.visibility</p:attrName>
                                        </p:attrNameLst>
                                      </p:cBhvr>
                                      <p:to>
                                        <p:strVal val="visible"/>
                                      </p:to>
                                    </p:set>
                                    <p:animEffect transition="in" filter="fade">
                                      <p:cBhvr>
                                        <p:cTn id="47" dur="500"/>
                                        <p:tgtEl>
                                          <p:spTgt spid="2459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32622569"/>
              </p:ext>
            </p:extLst>
          </p:nvPr>
        </p:nvGraphicFramePr>
        <p:xfrm>
          <a:off x="899593" y="1412776"/>
          <a:ext cx="4176462" cy="3977844"/>
        </p:xfrm>
        <a:graphic>
          <a:graphicData uri="http://schemas.openxmlformats.org/drawingml/2006/table">
            <a:tbl>
              <a:tblPr firstRow="1" firstCol="1" bandRow="1">
                <a:tableStyleId>{284E427A-3D55-4303-BF80-6455036E1DE7}</a:tableStyleId>
              </a:tblPr>
              <a:tblGrid>
                <a:gridCol w="1630110"/>
                <a:gridCol w="1048342"/>
                <a:gridCol w="1498010"/>
              </a:tblGrid>
              <a:tr h="1295604">
                <a:tc>
                  <a:txBody>
                    <a:bodyPr/>
                    <a:lstStyle/>
                    <a:p>
                      <a:pPr algn="ctr">
                        <a:lnSpc>
                          <a:spcPct val="200000"/>
                        </a:lnSpc>
                        <a:spcAft>
                          <a:spcPts val="0"/>
                        </a:spcAft>
                      </a:pPr>
                      <a:r>
                        <a:rPr lang="es-ES" sz="1100" dirty="0">
                          <a:effectLst/>
                        </a:rPr>
                        <a:t>Descripción</a:t>
                      </a:r>
                      <a:endParaRPr lang="es-EC" sz="1200" dirty="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S" sz="1100">
                          <a:effectLst/>
                        </a:rPr>
                        <a:t>Designación de las aberturas</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S" sz="1100">
                          <a:effectLst/>
                        </a:rPr>
                        <a:t>Especificación de la tubería</a:t>
                      </a:r>
                      <a:endParaRPr lang="es-EC" sz="1200">
                        <a:solidFill>
                          <a:srgbClr val="000000"/>
                        </a:solidFill>
                        <a:effectLst/>
                        <a:latin typeface="Times New Roman"/>
                        <a:ea typeface="Times New Roman"/>
                      </a:endParaRPr>
                    </a:p>
                  </a:txBody>
                  <a:tcPr marL="68580" marR="68580" marT="0" marB="0"/>
                </a:tc>
              </a:tr>
              <a:tr h="594201">
                <a:tc>
                  <a:txBody>
                    <a:bodyPr/>
                    <a:lstStyle/>
                    <a:p>
                      <a:pPr algn="just">
                        <a:lnSpc>
                          <a:spcPct val="200000"/>
                        </a:lnSpc>
                        <a:spcAft>
                          <a:spcPts val="0"/>
                        </a:spcAft>
                      </a:pPr>
                      <a:r>
                        <a:rPr lang="es-ES" sz="1100" dirty="0">
                          <a:effectLst/>
                        </a:rPr>
                        <a:t>Salida del gas de síntesis </a:t>
                      </a:r>
                      <a:endParaRPr lang="es-EC" sz="1200" dirty="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S" sz="1100">
                          <a:effectLst/>
                        </a:rPr>
                        <a:t>N1</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S" sz="1100" dirty="0">
                          <a:effectLst/>
                        </a:rPr>
                        <a:t>6 NPS SCH 40s t=0,375</a:t>
                      </a:r>
                      <a:endParaRPr lang="es-EC" sz="1200" dirty="0">
                        <a:solidFill>
                          <a:srgbClr val="000000"/>
                        </a:solidFill>
                        <a:effectLst/>
                        <a:latin typeface="Times New Roman"/>
                        <a:ea typeface="Times New Roman"/>
                      </a:endParaRPr>
                    </a:p>
                  </a:txBody>
                  <a:tcPr marL="68580" marR="68580" marT="0" marB="0"/>
                </a:tc>
              </a:tr>
              <a:tr h="594201">
                <a:tc>
                  <a:txBody>
                    <a:bodyPr/>
                    <a:lstStyle/>
                    <a:p>
                      <a:pPr algn="just">
                        <a:lnSpc>
                          <a:spcPct val="200000"/>
                        </a:lnSpc>
                        <a:spcAft>
                          <a:spcPts val="0"/>
                        </a:spcAft>
                      </a:pPr>
                      <a:r>
                        <a:rPr lang="es-ES" sz="1100">
                          <a:effectLst/>
                        </a:rPr>
                        <a:t>Entrada de RSU+C</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S" sz="1100">
                          <a:effectLst/>
                        </a:rPr>
                        <a:t>N2</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S" sz="1100" dirty="0" smtClean="0">
                          <a:effectLst/>
                        </a:rPr>
                        <a:t>24 </a:t>
                      </a:r>
                      <a:r>
                        <a:rPr lang="es-ES" sz="1100" dirty="0">
                          <a:effectLst/>
                        </a:rPr>
                        <a:t>NPS SCH 30 t=0,33</a:t>
                      </a:r>
                      <a:endParaRPr lang="es-EC" sz="1200" dirty="0">
                        <a:solidFill>
                          <a:srgbClr val="000000"/>
                        </a:solidFill>
                        <a:effectLst/>
                        <a:latin typeface="Times New Roman"/>
                        <a:ea typeface="Times New Roman"/>
                      </a:endParaRPr>
                    </a:p>
                  </a:txBody>
                  <a:tcPr marL="68580" marR="68580" marT="0" marB="0"/>
                </a:tc>
              </a:tr>
              <a:tr h="594201">
                <a:tc>
                  <a:txBody>
                    <a:bodyPr/>
                    <a:lstStyle/>
                    <a:p>
                      <a:pPr algn="just">
                        <a:lnSpc>
                          <a:spcPct val="200000"/>
                        </a:lnSpc>
                        <a:spcAft>
                          <a:spcPts val="0"/>
                        </a:spcAft>
                      </a:pPr>
                      <a:r>
                        <a:rPr lang="es-ES" sz="1100">
                          <a:effectLst/>
                        </a:rPr>
                        <a:t>Entrada de oxígeno</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S" sz="1100">
                          <a:effectLst/>
                        </a:rPr>
                        <a:t>N3</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S" sz="1100">
                          <a:effectLst/>
                        </a:rPr>
                        <a:t>¾ NPS SCH 80s t=0,154</a:t>
                      </a:r>
                      <a:endParaRPr lang="es-EC" sz="1200">
                        <a:solidFill>
                          <a:srgbClr val="000000"/>
                        </a:solidFill>
                        <a:effectLst/>
                        <a:latin typeface="Times New Roman"/>
                        <a:ea typeface="Times New Roman"/>
                      </a:endParaRPr>
                    </a:p>
                  </a:txBody>
                  <a:tcPr marL="68580" marR="68580" marT="0" marB="0"/>
                </a:tc>
              </a:tr>
              <a:tr h="594201">
                <a:tc>
                  <a:txBody>
                    <a:bodyPr/>
                    <a:lstStyle/>
                    <a:p>
                      <a:pPr algn="just">
                        <a:lnSpc>
                          <a:spcPct val="200000"/>
                        </a:lnSpc>
                        <a:spcAft>
                          <a:spcPts val="0"/>
                        </a:spcAft>
                      </a:pPr>
                      <a:r>
                        <a:rPr lang="es-ES" sz="1100">
                          <a:effectLst/>
                        </a:rPr>
                        <a:t>Salida de Escoria</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S" sz="1100">
                          <a:effectLst/>
                        </a:rPr>
                        <a:t>N4</a:t>
                      </a:r>
                      <a:endParaRPr lang="es-EC" sz="1200">
                        <a:solidFill>
                          <a:srgbClr val="000000"/>
                        </a:solidFill>
                        <a:effectLst/>
                        <a:latin typeface="Times New Roman"/>
                        <a:ea typeface="Times New Roman"/>
                      </a:endParaRPr>
                    </a:p>
                  </a:txBody>
                  <a:tcPr marL="68580" marR="68580" marT="0" marB="0"/>
                </a:tc>
                <a:tc>
                  <a:txBody>
                    <a:bodyPr/>
                    <a:lstStyle/>
                    <a:p>
                      <a:pPr algn="ctr">
                        <a:lnSpc>
                          <a:spcPct val="200000"/>
                        </a:lnSpc>
                        <a:spcAft>
                          <a:spcPts val="0"/>
                        </a:spcAft>
                      </a:pPr>
                      <a:r>
                        <a:rPr lang="es-ES" sz="1100" dirty="0">
                          <a:effectLst/>
                        </a:rPr>
                        <a:t>12 NPS SCH30 t=0,33</a:t>
                      </a:r>
                      <a:endParaRPr lang="es-EC" sz="1200" dirty="0">
                        <a:solidFill>
                          <a:srgbClr val="000000"/>
                        </a:solidFill>
                        <a:effectLst/>
                        <a:latin typeface="Times New Roman"/>
                        <a:ea typeface="Times New Roman"/>
                      </a:endParaRPr>
                    </a:p>
                  </a:txBody>
                  <a:tcPr marL="68580" marR="68580" marT="0" marB="0"/>
                </a:tc>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812" t="15222" r="42313" b="8554"/>
          <a:stretch/>
        </p:blipFill>
        <p:spPr bwMode="auto">
          <a:xfrm>
            <a:off x="6156176" y="1268760"/>
            <a:ext cx="1973162" cy="448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a:hlinkClick r:id="rId4" action="ppaction://hlinksldjump"/>
          </p:cNvPr>
          <p:cNvSpPr/>
          <p:nvPr/>
        </p:nvSpPr>
        <p:spPr>
          <a:xfrm>
            <a:off x="251520" y="6309320"/>
            <a:ext cx="288032" cy="2880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558836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913" t="12556" r="33399" b="7777"/>
          <a:stretch/>
        </p:blipFill>
        <p:spPr bwMode="auto">
          <a:xfrm>
            <a:off x="2267744" y="673274"/>
            <a:ext cx="4248471" cy="546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7314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50" t="12555" r="33510" b="7996"/>
          <a:stretch/>
        </p:blipFill>
        <p:spPr bwMode="auto">
          <a:xfrm>
            <a:off x="2843808" y="692697"/>
            <a:ext cx="3668738"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6381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88" t="12445" r="33368" b="7636"/>
          <a:stretch/>
        </p:blipFill>
        <p:spPr bwMode="auto">
          <a:xfrm>
            <a:off x="2339752" y="620688"/>
            <a:ext cx="4176464"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4359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dirty="0" smtClean="0"/>
              <a:t>Diseño del intercambiador de calor</a:t>
            </a:r>
            <a:endParaRPr lang="es-EC" dirty="0"/>
          </a:p>
        </p:txBody>
      </p:sp>
      <p:sp>
        <p:nvSpPr>
          <p:cNvPr id="3" name="2 Marcador de contenido"/>
          <p:cNvSpPr>
            <a:spLocks noGrp="1"/>
          </p:cNvSpPr>
          <p:nvPr>
            <p:ph idx="1"/>
          </p:nvPr>
        </p:nvSpPr>
        <p:spPr>
          <a:xfrm>
            <a:off x="529841" y="2348880"/>
            <a:ext cx="8229600" cy="5145435"/>
          </a:xfrm>
        </p:spPr>
        <p:txBody>
          <a:bodyPr/>
          <a:lstStyle/>
          <a:p>
            <a:pPr algn="just"/>
            <a:r>
              <a:rPr lang="es-EC" dirty="0">
                <a:solidFill>
                  <a:schemeClr val="tx1"/>
                </a:solidFill>
              </a:rPr>
              <a:t>Es la temperatura a la cual los alquitranes cambian de ser </a:t>
            </a:r>
            <a:r>
              <a:rPr lang="es-EC" dirty="0" smtClean="0">
                <a:solidFill>
                  <a:schemeClr val="tx1"/>
                </a:solidFill>
              </a:rPr>
              <a:t>a </a:t>
            </a:r>
            <a:r>
              <a:rPr lang="es-EC" dirty="0">
                <a:solidFill>
                  <a:schemeClr val="tx1"/>
                </a:solidFill>
              </a:rPr>
              <a:t>ser un fluido más o menos viscoso. Puede variar </a:t>
            </a:r>
            <a:r>
              <a:rPr lang="es-EC" dirty="0" smtClean="0">
                <a:solidFill>
                  <a:schemeClr val="tx1"/>
                </a:solidFill>
              </a:rPr>
              <a:t>entre </a:t>
            </a:r>
            <a:r>
              <a:rPr lang="es-EC" dirty="0">
                <a:solidFill>
                  <a:schemeClr val="tx1"/>
                </a:solidFill>
              </a:rPr>
              <a:t>30 y </a:t>
            </a:r>
            <a:r>
              <a:rPr lang="es-EC" dirty="0" smtClean="0">
                <a:solidFill>
                  <a:schemeClr val="tx1"/>
                </a:solidFill>
              </a:rPr>
              <a:t>180ºC por lo que el diseño del intercambiador se basará en esta temperatura.</a:t>
            </a:r>
          </a:p>
          <a:p>
            <a:pPr algn="just"/>
            <a:r>
              <a:rPr lang="es-EC" dirty="0" smtClean="0">
                <a:solidFill>
                  <a:schemeClr val="tx1"/>
                </a:solidFill>
              </a:rPr>
              <a:t>El intercambiador se diseño bajo las normas TEMA (</a:t>
            </a:r>
            <a:r>
              <a:rPr lang="es-EC" b="1" dirty="0" smtClean="0">
                <a:solidFill>
                  <a:schemeClr val="tx1"/>
                </a:solidFill>
              </a:rPr>
              <a:t>Tubular </a:t>
            </a:r>
            <a:r>
              <a:rPr lang="es-EC" b="1" dirty="0" err="1">
                <a:solidFill>
                  <a:schemeClr val="tx1"/>
                </a:solidFill>
              </a:rPr>
              <a:t>Exchanger</a:t>
            </a:r>
            <a:r>
              <a:rPr lang="es-EC" b="1" dirty="0">
                <a:solidFill>
                  <a:schemeClr val="tx1"/>
                </a:solidFill>
              </a:rPr>
              <a:t> </a:t>
            </a:r>
            <a:r>
              <a:rPr lang="es-EC" b="1" dirty="0" err="1">
                <a:solidFill>
                  <a:schemeClr val="tx1"/>
                </a:solidFill>
              </a:rPr>
              <a:t>Manufacturers</a:t>
            </a:r>
            <a:r>
              <a:rPr lang="es-EC" b="1" dirty="0">
                <a:solidFill>
                  <a:schemeClr val="tx1"/>
                </a:solidFill>
              </a:rPr>
              <a:t> </a:t>
            </a:r>
            <a:r>
              <a:rPr lang="es-EC" b="1" dirty="0" err="1" smtClean="0">
                <a:solidFill>
                  <a:schemeClr val="tx1"/>
                </a:solidFill>
              </a:rPr>
              <a:t>Association</a:t>
            </a:r>
            <a:r>
              <a:rPr lang="es-EC" b="1" dirty="0" smtClean="0">
                <a:solidFill>
                  <a:schemeClr val="tx1"/>
                </a:solidFill>
              </a:rPr>
              <a:t>)</a:t>
            </a:r>
            <a:endParaRPr lang="es-EC" dirty="0" smtClean="0">
              <a:solidFill>
                <a:schemeClr val="tx1"/>
              </a:solidFill>
            </a:endParaRPr>
          </a:p>
          <a:p>
            <a:pPr algn="just"/>
            <a:endParaRPr lang="es-EC"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Elipse">
            <a:hlinkClick r:id="rId3" action="ppaction://hlinksldjump"/>
          </p:cNvPr>
          <p:cNvSpPr/>
          <p:nvPr/>
        </p:nvSpPr>
        <p:spPr>
          <a:xfrm>
            <a:off x="395536" y="332656"/>
            <a:ext cx="216024" cy="21602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342678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Marcador de contenido"/>
          <p:cNvPicPr>
            <a:picLocks noGrp="1"/>
          </p:cNvPicPr>
          <p:nvPr>
            <p:ph idx="1"/>
          </p:nvPr>
        </p:nvPicPr>
        <p:blipFill rotWithShape="1">
          <a:blip r:embed="rId3"/>
          <a:srcRect l="5511" t="20608" r="67127" b="18919"/>
          <a:stretch/>
        </p:blipFill>
        <p:spPr bwMode="auto">
          <a:xfrm>
            <a:off x="2751692" y="1600201"/>
            <a:ext cx="3640615" cy="3917032"/>
          </a:xfrm>
          <a:prstGeom prst="rect">
            <a:avLst/>
          </a:prstGeom>
          <a:ln>
            <a:noFill/>
          </a:ln>
          <a:extLst>
            <a:ext uri="{53640926-AAD7-44D8-BBD7-CCE9431645EC}">
              <a14:shadowObscured xmlns:a14="http://schemas.microsoft.com/office/drawing/2010/main"/>
            </a:ext>
          </a:extLst>
        </p:spPr>
      </p:pic>
      <p:sp>
        <p:nvSpPr>
          <p:cNvPr id="6" name="5 CuadroTexto"/>
          <p:cNvSpPr txBox="1"/>
          <p:nvPr/>
        </p:nvSpPr>
        <p:spPr>
          <a:xfrm>
            <a:off x="1475656" y="980728"/>
            <a:ext cx="6264696" cy="369332"/>
          </a:xfrm>
          <a:prstGeom prst="rect">
            <a:avLst/>
          </a:prstGeom>
          <a:noFill/>
        </p:spPr>
        <p:txBody>
          <a:bodyPr wrap="square" rtlCol="0">
            <a:spAutoFit/>
          </a:bodyPr>
          <a:lstStyle/>
          <a:p>
            <a:r>
              <a:rPr lang="es-EC" dirty="0"/>
              <a:t>Notación de los intercambiadores carcasa-tubo por TEMA</a:t>
            </a:r>
          </a:p>
        </p:txBody>
      </p:sp>
      <p:sp>
        <p:nvSpPr>
          <p:cNvPr id="7" name="6 CuadroTexto"/>
          <p:cNvSpPr txBox="1"/>
          <p:nvPr/>
        </p:nvSpPr>
        <p:spPr>
          <a:xfrm>
            <a:off x="1475656" y="5445224"/>
            <a:ext cx="5544616" cy="923330"/>
          </a:xfrm>
          <a:prstGeom prst="rect">
            <a:avLst/>
          </a:prstGeom>
          <a:noFill/>
        </p:spPr>
        <p:txBody>
          <a:bodyPr wrap="square" rtlCol="0">
            <a:spAutoFit/>
          </a:bodyPr>
          <a:lstStyle/>
          <a:p>
            <a:r>
              <a:rPr lang="es-EC" dirty="0"/>
              <a:t>Se escoge la configuración más común de intercambiadores de calor con normas TEMA AEP</a:t>
            </a:r>
          </a:p>
          <a:p>
            <a:endParaRPr lang="es-EC" dirty="0"/>
          </a:p>
        </p:txBody>
      </p:sp>
    </p:spTree>
    <p:extLst>
      <p:ext uri="{BB962C8B-B14F-4D97-AF65-F5344CB8AC3E}">
        <p14:creationId xmlns:p14="http://schemas.microsoft.com/office/powerpoint/2010/main" val="21250503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sz="2800" dirty="0" smtClean="0"/>
              <a:t>Especificaciones Intercambiador de Calor</a:t>
            </a:r>
            <a:endParaRPr lang="es-EC" sz="2800"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l="22231" t="15808" r="30626" b="18506"/>
          <a:stretch>
            <a:fillRect/>
          </a:stretch>
        </p:blipFill>
        <p:spPr bwMode="auto">
          <a:xfrm>
            <a:off x="611560" y="2348880"/>
            <a:ext cx="3168352" cy="3024337"/>
          </a:xfrm>
          <a:prstGeom prst="rect">
            <a:avLst/>
          </a:prstGeom>
          <a:noFill/>
          <a:ln>
            <a:noFill/>
          </a:ln>
        </p:spPr>
      </p:pic>
      <p:graphicFrame>
        <p:nvGraphicFramePr>
          <p:cNvPr id="5" name="4 Tabla"/>
          <p:cNvGraphicFramePr>
            <a:graphicFrameLocks noGrp="1"/>
          </p:cNvGraphicFramePr>
          <p:nvPr>
            <p:extLst>
              <p:ext uri="{D42A27DB-BD31-4B8C-83A1-F6EECF244321}">
                <p14:modId xmlns:p14="http://schemas.microsoft.com/office/powerpoint/2010/main" val="1926828693"/>
              </p:ext>
            </p:extLst>
          </p:nvPr>
        </p:nvGraphicFramePr>
        <p:xfrm>
          <a:off x="3995936" y="1916832"/>
          <a:ext cx="4680522" cy="3291840"/>
        </p:xfrm>
        <a:graphic>
          <a:graphicData uri="http://schemas.openxmlformats.org/drawingml/2006/table">
            <a:tbl>
              <a:tblPr firstRow="1" firstCol="1" bandRow="1">
                <a:tableStyleId>{284E427A-3D55-4303-BF80-6455036E1DE7}</a:tableStyleId>
              </a:tblPr>
              <a:tblGrid>
                <a:gridCol w="1478944"/>
                <a:gridCol w="1129165"/>
                <a:gridCol w="1108683"/>
                <a:gridCol w="963730"/>
              </a:tblGrid>
              <a:tr h="0">
                <a:tc gridSpan="4">
                  <a:txBody>
                    <a:bodyPr/>
                    <a:lstStyle/>
                    <a:p>
                      <a:pPr algn="ctr">
                        <a:spcAft>
                          <a:spcPts val="0"/>
                        </a:spcAft>
                      </a:pPr>
                      <a:r>
                        <a:rPr lang="es-ES" sz="1200" u="sng" dirty="0">
                          <a:effectLst/>
                        </a:rPr>
                        <a:t>Intercambiador de calor AEP</a:t>
                      </a:r>
                      <a:endParaRPr lang="es-EC" sz="1200" dirty="0">
                        <a:effectLst/>
                        <a:latin typeface="Times New Roman"/>
                        <a:ea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spcAft>
                          <a:spcPts val="0"/>
                        </a:spcAft>
                      </a:pPr>
                      <a:r>
                        <a:rPr lang="es-ES" sz="1200" u="sng">
                          <a:effectLst/>
                        </a:rPr>
                        <a:t>Nombre</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Símbolo</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Unidad</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Valor</a:t>
                      </a:r>
                      <a:endParaRPr lang="es-EC" sz="1200">
                        <a:effectLst/>
                        <a:latin typeface="Times New Roman"/>
                        <a:ea typeface="Times New Roman"/>
                      </a:endParaRPr>
                    </a:p>
                  </a:txBody>
                  <a:tcPr marL="68580" marR="68580" marT="0" marB="0" anchor="ctr"/>
                </a:tc>
              </a:tr>
              <a:tr h="0">
                <a:tc>
                  <a:txBody>
                    <a:bodyPr/>
                    <a:lstStyle/>
                    <a:p>
                      <a:pPr algn="ctr">
                        <a:spcAft>
                          <a:spcPts val="0"/>
                        </a:spcAft>
                      </a:pPr>
                      <a:r>
                        <a:rPr lang="es-ES" sz="1200" u="sng">
                          <a:effectLst/>
                        </a:rPr>
                        <a:t>Calor en el intercambiador</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Q</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kW</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9.91</a:t>
                      </a:r>
                      <a:endParaRPr lang="es-EC" sz="1200">
                        <a:effectLst/>
                        <a:latin typeface="Times New Roman"/>
                        <a:ea typeface="Times New Roman"/>
                      </a:endParaRPr>
                    </a:p>
                  </a:txBody>
                  <a:tcPr marL="68580" marR="68580" marT="0" marB="0" anchor="ctr"/>
                </a:tc>
              </a:tr>
              <a:tr h="0">
                <a:tc>
                  <a:txBody>
                    <a:bodyPr/>
                    <a:lstStyle/>
                    <a:p>
                      <a:pPr algn="ctr">
                        <a:spcAft>
                          <a:spcPts val="0"/>
                        </a:spcAft>
                      </a:pPr>
                      <a:r>
                        <a:rPr lang="es-ES" sz="1200" u="sng">
                          <a:effectLst/>
                        </a:rPr>
                        <a:t>Coeficiente global de transferencia de calor</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U</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W/m</a:t>
                      </a:r>
                      <a:r>
                        <a:rPr lang="es-ES" sz="1200" u="sng" baseline="30000">
                          <a:effectLst/>
                        </a:rPr>
                        <a:t>2</a:t>
                      </a:r>
                      <a:r>
                        <a:rPr lang="es-ES" sz="1200" u="sng">
                          <a:effectLst/>
                        </a:rPr>
                        <a:t>*K</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2.58</a:t>
                      </a:r>
                      <a:endParaRPr lang="es-EC" sz="1200">
                        <a:effectLst/>
                        <a:latin typeface="Times New Roman"/>
                        <a:ea typeface="Times New Roman"/>
                      </a:endParaRPr>
                    </a:p>
                  </a:txBody>
                  <a:tcPr marL="68580" marR="68580" marT="0" marB="0" anchor="ctr"/>
                </a:tc>
              </a:tr>
              <a:tr h="0">
                <a:tc>
                  <a:txBody>
                    <a:bodyPr/>
                    <a:lstStyle/>
                    <a:p>
                      <a:pPr algn="ctr">
                        <a:spcAft>
                          <a:spcPts val="0"/>
                        </a:spcAft>
                      </a:pPr>
                      <a:r>
                        <a:rPr lang="es-ES" sz="1200" u="sng">
                          <a:effectLst/>
                        </a:rPr>
                        <a:t>Diferencial de temperaturas</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ΔT</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°K</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410</a:t>
                      </a:r>
                      <a:endParaRPr lang="es-EC" sz="1200">
                        <a:effectLst/>
                        <a:latin typeface="Times New Roman"/>
                        <a:ea typeface="Times New Roman"/>
                      </a:endParaRPr>
                    </a:p>
                  </a:txBody>
                  <a:tcPr marL="68580" marR="68580" marT="0" marB="0" anchor="ctr"/>
                </a:tc>
              </a:tr>
              <a:tr h="0">
                <a:tc>
                  <a:txBody>
                    <a:bodyPr/>
                    <a:lstStyle/>
                    <a:p>
                      <a:pPr algn="ctr">
                        <a:spcAft>
                          <a:spcPts val="0"/>
                        </a:spcAft>
                      </a:pPr>
                      <a:r>
                        <a:rPr lang="es-ES" sz="1200" u="sng">
                          <a:effectLst/>
                        </a:rPr>
                        <a:t>Diámetro de la carcasa</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Ds</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m</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0.449</a:t>
                      </a:r>
                      <a:endParaRPr lang="es-EC" sz="1200">
                        <a:effectLst/>
                        <a:latin typeface="Times New Roman"/>
                        <a:ea typeface="Times New Roman"/>
                      </a:endParaRPr>
                    </a:p>
                  </a:txBody>
                  <a:tcPr marL="68580" marR="68580" marT="0" marB="0" anchor="ctr"/>
                </a:tc>
              </a:tr>
              <a:tr h="0">
                <a:tc>
                  <a:txBody>
                    <a:bodyPr/>
                    <a:lstStyle/>
                    <a:p>
                      <a:pPr algn="ctr">
                        <a:spcAft>
                          <a:spcPts val="0"/>
                        </a:spcAft>
                      </a:pPr>
                      <a:r>
                        <a:rPr lang="es-ES" sz="1200" u="sng">
                          <a:effectLst/>
                        </a:rPr>
                        <a:t>Diámetro de la tubería</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ɸti</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m</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0.0508</a:t>
                      </a:r>
                      <a:endParaRPr lang="es-EC" sz="1200">
                        <a:effectLst/>
                        <a:latin typeface="Times New Roman"/>
                        <a:ea typeface="Times New Roman"/>
                      </a:endParaRPr>
                    </a:p>
                  </a:txBody>
                  <a:tcPr marL="68580" marR="68580" marT="0" marB="0" anchor="ctr"/>
                </a:tc>
              </a:tr>
              <a:tr h="0">
                <a:tc>
                  <a:txBody>
                    <a:bodyPr/>
                    <a:lstStyle/>
                    <a:p>
                      <a:pPr algn="ctr">
                        <a:spcAft>
                          <a:spcPts val="0"/>
                        </a:spcAft>
                      </a:pPr>
                      <a:r>
                        <a:rPr lang="es-ES" sz="1200" u="sng">
                          <a:effectLst/>
                        </a:rPr>
                        <a:t>Número de tubos</a:t>
                      </a:r>
                      <a:endParaRPr lang="es-EC" sz="1200">
                        <a:effectLst/>
                      </a:endParaRPr>
                    </a:p>
                    <a:p>
                      <a:pPr algn="ctr">
                        <a:spcAft>
                          <a:spcPts val="0"/>
                        </a:spcAft>
                      </a:pPr>
                      <a:r>
                        <a:rPr lang="es-ES" sz="1200" u="sng">
                          <a:effectLst/>
                        </a:rPr>
                        <a:t>(Arreglo triangular)</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Nt</a:t>
                      </a:r>
                      <a:endParaRPr lang="es-EC" sz="1200">
                        <a:effectLst/>
                        <a:latin typeface="Times New Roman"/>
                        <a:ea typeface="Times New Roman"/>
                      </a:endParaRPr>
                    </a:p>
                  </a:txBody>
                  <a:tcPr marL="68580" marR="68580" marT="0" marB="0" anchor="ctr"/>
                </a:tc>
                <a:tc>
                  <a:txBody>
                    <a:bodyPr/>
                    <a:lstStyle/>
                    <a:p>
                      <a:pPr algn="ctr">
                        <a:spcAft>
                          <a:spcPts val="0"/>
                        </a:spcAft>
                      </a:pPr>
                      <a:r>
                        <a:rPr lang="es-EC" sz="1200" dirty="0" smtClean="0">
                          <a:effectLst/>
                          <a:latin typeface="Times New Roman"/>
                          <a:ea typeface="Times New Roman"/>
                        </a:rPr>
                        <a:t>-</a:t>
                      </a:r>
                      <a:endParaRPr lang="es-EC" sz="1200" dirty="0">
                        <a:effectLst/>
                        <a:latin typeface="Times New Roman"/>
                        <a:ea typeface="Times New Roman"/>
                      </a:endParaRPr>
                    </a:p>
                  </a:txBody>
                  <a:tcPr marL="68580" marR="68580" marT="0" marB="0" anchor="ctr"/>
                </a:tc>
                <a:tc>
                  <a:txBody>
                    <a:bodyPr/>
                    <a:lstStyle/>
                    <a:p>
                      <a:pPr algn="ctr">
                        <a:spcAft>
                          <a:spcPts val="0"/>
                        </a:spcAft>
                      </a:pPr>
                      <a:r>
                        <a:rPr lang="es-ES" sz="1200" u="sng">
                          <a:effectLst/>
                        </a:rPr>
                        <a:t>49</a:t>
                      </a:r>
                      <a:endParaRPr lang="es-EC" sz="1200">
                        <a:effectLst/>
                        <a:latin typeface="Times New Roman"/>
                        <a:ea typeface="Times New Roman"/>
                      </a:endParaRPr>
                    </a:p>
                  </a:txBody>
                  <a:tcPr marL="68580" marR="68580" marT="0" marB="0" anchor="ctr"/>
                </a:tc>
              </a:tr>
              <a:tr h="0">
                <a:tc>
                  <a:txBody>
                    <a:bodyPr/>
                    <a:lstStyle/>
                    <a:p>
                      <a:pPr algn="ctr">
                        <a:spcAft>
                          <a:spcPts val="0"/>
                        </a:spcAft>
                      </a:pPr>
                      <a:r>
                        <a:rPr lang="es-ES" sz="1200" u="sng">
                          <a:effectLst/>
                        </a:rPr>
                        <a:t>Numero de deflectores</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a:effectLst/>
                        </a:rPr>
                        <a:t>Nb</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u="sng" dirty="0" smtClean="0">
                          <a:effectLst/>
                          <a:latin typeface="+mn-lt"/>
                          <a:ea typeface="+mn-ea"/>
                        </a:rPr>
                        <a:t>-</a:t>
                      </a:r>
                      <a:endParaRPr lang="es-EC" sz="1200" dirty="0">
                        <a:effectLst/>
                        <a:latin typeface="Times New Roman"/>
                        <a:ea typeface="Times New Roman"/>
                      </a:endParaRPr>
                    </a:p>
                  </a:txBody>
                  <a:tcPr marL="68580" marR="68580" marT="0" marB="0" anchor="ctr"/>
                </a:tc>
                <a:tc>
                  <a:txBody>
                    <a:bodyPr/>
                    <a:lstStyle/>
                    <a:p>
                      <a:pPr algn="ctr">
                        <a:spcAft>
                          <a:spcPts val="0"/>
                        </a:spcAft>
                      </a:pPr>
                      <a:r>
                        <a:rPr lang="es-ES" sz="1200" u="sng" dirty="0">
                          <a:effectLst/>
                        </a:rPr>
                        <a:t>5</a:t>
                      </a:r>
                      <a:endParaRPr lang="es-EC" sz="1200" dirty="0">
                        <a:effectLst/>
                        <a:latin typeface="Times New Roman"/>
                        <a:ea typeface="Times New Roman"/>
                      </a:endParaRPr>
                    </a:p>
                  </a:txBody>
                  <a:tcPr marL="68580" marR="68580" marT="0" marB="0" anchor="ctr"/>
                </a:tc>
              </a:tr>
            </a:tbl>
          </a:graphicData>
        </a:graphic>
      </p:graphicFrame>
      <p:sp>
        <p:nvSpPr>
          <p:cNvPr id="6" name="5 Elipse">
            <a:hlinkClick r:id="rId3" action="ppaction://hlinksldjump"/>
          </p:cNvPr>
          <p:cNvSpPr/>
          <p:nvPr/>
        </p:nvSpPr>
        <p:spPr>
          <a:xfrm>
            <a:off x="107504" y="116632"/>
            <a:ext cx="360040" cy="3600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4794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6632"/>
            <a:ext cx="8229600" cy="576064"/>
          </a:xfrm>
        </p:spPr>
        <p:txBody>
          <a:bodyPr/>
          <a:lstStyle/>
          <a:p>
            <a:r>
              <a:rPr lang="es-EC" sz="2400" dirty="0">
                <a:effectLst/>
              </a:rPr>
              <a:t>TANQUE SEPARADOR VERTICAL </a:t>
            </a:r>
          </a:p>
        </p:txBody>
      </p:sp>
      <p:sp>
        <p:nvSpPr>
          <p:cNvPr id="3" name="2 Marcador de contenido"/>
          <p:cNvSpPr>
            <a:spLocks noGrp="1"/>
          </p:cNvSpPr>
          <p:nvPr>
            <p:ph idx="1"/>
          </p:nvPr>
        </p:nvSpPr>
        <p:spPr>
          <a:xfrm>
            <a:off x="4283968" y="1412776"/>
            <a:ext cx="4413176" cy="4525963"/>
          </a:xfrm>
        </p:spPr>
        <p:txBody>
          <a:bodyPr/>
          <a:lstStyle/>
          <a:p>
            <a:r>
              <a:rPr lang="es-EC" sz="1800" dirty="0" smtClean="0">
                <a:solidFill>
                  <a:schemeClr val="tx1"/>
                </a:solidFill>
              </a:rPr>
              <a:t>Es un cilindro de acero que por lo general se utiliza en los procesos de producción, procesamiento y tratamiento de los hidrocarburos para disgregar la mezcla en sus componente básicos, petróleo y gas.</a:t>
            </a:r>
          </a:p>
          <a:p>
            <a:pPr lvl="0"/>
            <a:r>
              <a:rPr lang="es-EC" sz="1800" dirty="0">
                <a:solidFill>
                  <a:schemeClr val="tx1"/>
                </a:solidFill>
              </a:rPr>
              <a:t>Útil cuando se requiere la separación de partícula pequeño (10 micras) y el flujo de gas es grande en relación con el tamaño del líquido</a:t>
            </a:r>
            <a:r>
              <a:rPr lang="es-EC" sz="1800" dirty="0" smtClean="0">
                <a:solidFill>
                  <a:schemeClr val="tx1"/>
                </a:solidFill>
              </a:rPr>
              <a:t>.</a:t>
            </a:r>
            <a:endParaRPr lang="es-EC" sz="1800" dirty="0">
              <a:solidFill>
                <a:schemeClr val="tx1"/>
              </a:solidFill>
            </a:endParaRPr>
          </a:p>
          <a:p>
            <a:r>
              <a:rPr lang="es-EC" sz="1800" dirty="0">
                <a:solidFill>
                  <a:schemeClr val="tx1"/>
                </a:solidFill>
              </a:rPr>
              <a:t>Buena separación - útil desde 1 a 700 </a:t>
            </a:r>
            <a:r>
              <a:rPr lang="es-EC" sz="1800" dirty="0" smtClean="0">
                <a:solidFill>
                  <a:schemeClr val="tx1"/>
                </a:solidFill>
              </a:rPr>
              <a:t>barriles</a:t>
            </a:r>
          </a:p>
          <a:p>
            <a:r>
              <a:rPr lang="es-EC" sz="1800" dirty="0" smtClean="0">
                <a:solidFill>
                  <a:schemeClr val="tx1"/>
                </a:solidFill>
              </a:rPr>
              <a:t>La empresa </a:t>
            </a:r>
            <a:r>
              <a:rPr lang="es-EC" sz="1800" dirty="0" err="1" smtClean="0">
                <a:solidFill>
                  <a:schemeClr val="tx1"/>
                </a:solidFill>
              </a:rPr>
              <a:t>Tylor</a:t>
            </a:r>
            <a:r>
              <a:rPr lang="es-EC" sz="1800" dirty="0" smtClean="0">
                <a:solidFill>
                  <a:schemeClr val="tx1"/>
                </a:solidFill>
              </a:rPr>
              <a:t> </a:t>
            </a:r>
            <a:r>
              <a:rPr lang="es-EC" sz="1800" dirty="0" err="1" smtClean="0">
                <a:solidFill>
                  <a:schemeClr val="tx1"/>
                </a:solidFill>
              </a:rPr>
              <a:t>Forge</a:t>
            </a:r>
            <a:endParaRPr lang="es-EC" sz="1800" dirty="0">
              <a:solidFill>
                <a:schemeClr val="tx1"/>
              </a:solidFill>
            </a:endParaRPr>
          </a:p>
        </p:txBody>
      </p:sp>
      <p:pic>
        <p:nvPicPr>
          <p:cNvPr id="25602" name="Picture 2" descr="http://0305.nccdn.net/4_2/000/000/00e/517/121875219113121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597" y="3356992"/>
            <a:ext cx="1794259" cy="2405523"/>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www.chineserefrigeration.es/product/3-9-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597" y="1105855"/>
            <a:ext cx="1786259" cy="18910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Elipse">
            <a:hlinkClick r:id="rId5" action="ppaction://hlinksldjump"/>
          </p:cNvPr>
          <p:cNvSpPr/>
          <p:nvPr/>
        </p:nvSpPr>
        <p:spPr>
          <a:xfrm>
            <a:off x="539552" y="188640"/>
            <a:ext cx="360040" cy="36004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710444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4624" y="2420888"/>
            <a:ext cx="8229600" cy="1143000"/>
          </a:xfrm>
        </p:spPr>
        <p:txBody>
          <a:bodyPr/>
          <a:lstStyle/>
          <a:p>
            <a:r>
              <a:rPr lang="es-EC" sz="6000" dirty="0" smtClean="0">
                <a:ln>
                  <a:solidFill>
                    <a:srgbClr val="00B050"/>
                  </a:solidFill>
                </a:ln>
              </a:rPr>
              <a:t>Simulaciones</a:t>
            </a:r>
            <a:r>
              <a:rPr lang="es-EC" dirty="0" smtClean="0"/>
              <a:t> </a:t>
            </a:r>
            <a:endParaRPr lang="es-EC"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1182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dirty="0"/>
              <a:t>ANSYS</a:t>
            </a:r>
          </a:p>
        </p:txBody>
      </p:sp>
      <p:sp>
        <p:nvSpPr>
          <p:cNvPr id="3" name="2 Marcador de contenido"/>
          <p:cNvSpPr>
            <a:spLocks noGrp="1"/>
          </p:cNvSpPr>
          <p:nvPr>
            <p:ph idx="1"/>
          </p:nvPr>
        </p:nvSpPr>
        <p:spPr/>
        <p:txBody>
          <a:bodyPr/>
          <a:lstStyle/>
          <a:p>
            <a:r>
              <a:rPr lang="es-EC" dirty="0">
                <a:solidFill>
                  <a:schemeClr val="tx1"/>
                </a:solidFill>
              </a:rPr>
              <a:t>ANSYS desarrolla, comercializa y presta soporte a la ingeniería a través de software de simulación para predecir como funcionará y reaccionará determinado producto bajo un entorno real. </a:t>
            </a:r>
          </a:p>
          <a:p>
            <a:endParaRPr lang="es-EC" dirty="0"/>
          </a:p>
        </p:txBody>
      </p:sp>
      <p:sp>
        <p:nvSpPr>
          <p:cNvPr id="4" name="3 CuadroTexto"/>
          <p:cNvSpPr txBox="1"/>
          <p:nvPr/>
        </p:nvSpPr>
        <p:spPr>
          <a:xfrm>
            <a:off x="2843808" y="1022736"/>
            <a:ext cx="4824536" cy="369332"/>
          </a:xfrm>
          <a:prstGeom prst="rect">
            <a:avLst/>
          </a:prstGeom>
          <a:noFill/>
        </p:spPr>
        <p:txBody>
          <a:bodyPr wrap="square" rtlCol="0">
            <a:spAutoFit/>
          </a:bodyPr>
          <a:lstStyle/>
          <a:p>
            <a:r>
              <a:rPr lang="es-EC"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POR QUÉ SE ESCOGIÓ ANSYS?</a:t>
            </a:r>
            <a:endParaRPr lang="es-EC"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540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836712"/>
            <a:ext cx="8229600" cy="4525963"/>
          </a:xfrm>
        </p:spPr>
        <p:txBody>
          <a:bodyPr/>
          <a:lstStyle/>
          <a:p>
            <a:pPr algn="just"/>
            <a:r>
              <a:rPr lang="es-EC" dirty="0" smtClean="0">
                <a:solidFill>
                  <a:schemeClr val="tx1"/>
                </a:solidFill>
              </a:rPr>
              <a:t>El Ecuador posee un enorme potencial, tanto por la magnitud de su actividad agrícola cuanto por las posibilidades de aprovechamiento de los residuos sólidos urbanos (RSU), ya que solo en la ciudad de Quito se genera diariamente un promedio de un mil novecientas (1.900) toneladas de residuos sólidos, de las cuales tan solo se recogen un mil setecientas (1.700) toneladas aproximadamente, aunque en los días pico, lunes y martes, tanto la generación, cuanto la recolección, se incrementan a más de 2 mil  toneladas, la composición de los residuos sólidos urbanos (RSU) es la siguiente:</a:t>
            </a:r>
            <a:endParaRPr lang="es-EC" dirty="0">
              <a:solidFill>
                <a:schemeClr val="tx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6053406"/>
            <a:ext cx="2232248" cy="54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Título"/>
          <p:cNvSpPr>
            <a:spLocks noGrp="1"/>
          </p:cNvSpPr>
          <p:nvPr>
            <p:ph type="title"/>
          </p:nvPr>
        </p:nvSpPr>
        <p:spPr>
          <a:xfrm>
            <a:off x="457200" y="-27384"/>
            <a:ext cx="8229600" cy="1143000"/>
          </a:xfrm>
        </p:spPr>
        <p:txBody>
          <a:bodyPr/>
          <a:lstStyle/>
          <a:p>
            <a:r>
              <a:rPr lang="es-EC" dirty="0" smtClean="0"/>
              <a:t>Residuos Solidos Urbanos(RSU)</a:t>
            </a:r>
            <a:endParaRPr lang="es-EC" dirty="0"/>
          </a:p>
        </p:txBody>
      </p:sp>
    </p:spTree>
    <p:extLst>
      <p:ext uri="{BB962C8B-B14F-4D97-AF65-F5344CB8AC3E}">
        <p14:creationId xmlns:p14="http://schemas.microsoft.com/office/powerpoint/2010/main" val="41881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lstStyle/>
          <a:p>
            <a:r>
              <a:rPr lang="es-EC" dirty="0"/>
              <a:t>ANSYS FLUENT</a:t>
            </a:r>
          </a:p>
        </p:txBody>
      </p:sp>
      <p:sp>
        <p:nvSpPr>
          <p:cNvPr id="3" name="2 Marcador de contenido"/>
          <p:cNvSpPr>
            <a:spLocks noGrp="1"/>
          </p:cNvSpPr>
          <p:nvPr>
            <p:ph idx="1"/>
          </p:nvPr>
        </p:nvSpPr>
        <p:spPr>
          <a:xfrm>
            <a:off x="395536" y="1124744"/>
            <a:ext cx="8229600" cy="4525963"/>
          </a:xfrm>
        </p:spPr>
        <p:txBody>
          <a:bodyPr/>
          <a:lstStyle/>
          <a:p>
            <a:r>
              <a:rPr lang="es-EC" dirty="0">
                <a:solidFill>
                  <a:schemeClr val="tx1"/>
                </a:solidFill>
              </a:rPr>
              <a:t>Software de ANSYS Fluido contiene las amplias capacidades de modelado de física necesarios para modelar el flujo, la turbulencia, la transferencia de calor, y las reacciones para aplicaciones industriales que van desde el flujo de aire sobre un ala de avión a la combustión en un horno, a partir de columnas de burbujas a las plataformas de petróleo, de flujo de sangre a semiconductores fabricación y de diseño de la sala limpia para plantas de tratamiento de aguas residuales. Modelos especiales que le dan al software la capacidad de modelar la combustión en el cilindro, </a:t>
            </a:r>
            <a:r>
              <a:rPr lang="es-EC" dirty="0" err="1">
                <a:solidFill>
                  <a:schemeClr val="tx1"/>
                </a:solidFill>
              </a:rPr>
              <a:t>aeroacústica</a:t>
            </a:r>
            <a:r>
              <a:rPr lang="es-EC" dirty="0">
                <a:solidFill>
                  <a:schemeClr val="tx1"/>
                </a:solidFill>
              </a:rPr>
              <a:t>, </a:t>
            </a:r>
            <a:r>
              <a:rPr lang="es-EC" dirty="0" err="1">
                <a:solidFill>
                  <a:schemeClr val="tx1"/>
                </a:solidFill>
              </a:rPr>
              <a:t>turbomaquinaria</a:t>
            </a:r>
            <a:r>
              <a:rPr lang="es-EC" dirty="0">
                <a:solidFill>
                  <a:schemeClr val="tx1"/>
                </a:solidFill>
              </a:rPr>
              <a:t> y sistemas </a:t>
            </a:r>
            <a:r>
              <a:rPr lang="es-EC" dirty="0" err="1">
                <a:solidFill>
                  <a:schemeClr val="tx1"/>
                </a:solidFill>
              </a:rPr>
              <a:t>multifásicos</a:t>
            </a:r>
            <a:r>
              <a:rPr lang="es-EC" dirty="0">
                <a:solidFill>
                  <a:schemeClr val="tx1"/>
                </a:solidFill>
              </a:rPr>
              <a:t>.</a:t>
            </a:r>
          </a:p>
          <a:p>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2683315" y="764704"/>
            <a:ext cx="3433376" cy="369332"/>
          </a:xfrm>
          <a:prstGeom prst="rect">
            <a:avLst/>
          </a:prstGeom>
        </p:spPr>
        <p:txBody>
          <a:bodyPr wrap="none">
            <a:spAutoFit/>
          </a:bodyPr>
          <a:lstStyle/>
          <a:p>
            <a:r>
              <a:rPr lang="es-EC"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QUÉ HACE ANSYS FLUENT?</a:t>
            </a:r>
            <a:endParaRPr lang="es-EC"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3074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 QUE MODELOS MATEMATICOS SE TRABAJO</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EC" sz="1400" b="1" dirty="0" smtClean="0">
                    <a:solidFill>
                      <a:schemeClr val="tx1"/>
                    </a:solidFill>
                  </a:rPr>
                  <a:t>Ecuación </a:t>
                </a:r>
                <a:r>
                  <a:rPr lang="es-EC" sz="1400" b="1" dirty="0">
                    <a:solidFill>
                      <a:schemeClr val="tx1"/>
                    </a:solidFill>
                  </a:rPr>
                  <a:t>de </a:t>
                </a:r>
                <a:r>
                  <a:rPr lang="es-EC" sz="1400" b="1" dirty="0" err="1">
                    <a:solidFill>
                      <a:schemeClr val="tx1"/>
                    </a:solidFill>
                  </a:rPr>
                  <a:t>Navier</a:t>
                </a:r>
                <a:r>
                  <a:rPr lang="es-EC" sz="1400" b="1" dirty="0">
                    <a:solidFill>
                      <a:schemeClr val="tx1"/>
                    </a:solidFill>
                  </a:rPr>
                  <a:t>-Stokes</a:t>
                </a:r>
              </a:p>
              <a:p>
                <a:pPr marL="0" indent="0">
                  <a:buNone/>
                </a:pPr>
                <a:r>
                  <a:rPr lang="es-EC" sz="1400" dirty="0">
                    <a:solidFill>
                      <a:schemeClr val="tx1"/>
                    </a:solidFill>
                  </a:rPr>
                  <a:t>Se trata de un conjunto de ecuaciones en derivadas parciales no lineales que describen el movimiento de un fluido</a:t>
                </a:r>
              </a:p>
              <a:p>
                <a:pPr marL="0" indent="0">
                  <a:buNone/>
                </a:pPr>
                <a14:m>
                  <m:oMathPara xmlns:m="http://schemas.openxmlformats.org/officeDocument/2006/math">
                    <m:oMathParaPr>
                      <m:jc m:val="centerGroup"/>
                    </m:oMathParaPr>
                    <m:oMath xmlns:m="http://schemas.openxmlformats.org/officeDocument/2006/math">
                      <m:r>
                        <a:rPr lang="es-EC" sz="1400" i="1">
                          <a:solidFill>
                            <a:schemeClr val="tx1"/>
                          </a:solidFill>
                          <a:latin typeface="Cambria Math"/>
                        </a:rPr>
                        <m:t>𝜌</m:t>
                      </m:r>
                      <m:f>
                        <m:fPr>
                          <m:ctrlPr>
                            <a:rPr lang="es-EC" sz="1400" i="1">
                              <a:solidFill>
                                <a:schemeClr val="tx1"/>
                              </a:solidFill>
                              <a:latin typeface="Cambria Math"/>
                            </a:rPr>
                          </m:ctrlPr>
                        </m:fPr>
                        <m:num>
                          <m:r>
                            <a:rPr lang="es-EC" sz="1400" i="1">
                              <a:solidFill>
                                <a:schemeClr val="tx1"/>
                              </a:solidFill>
                              <a:latin typeface="Cambria Math"/>
                            </a:rPr>
                            <m:t>𝐷𝑣𝑖</m:t>
                          </m:r>
                        </m:num>
                        <m:den>
                          <m:r>
                            <a:rPr lang="es-EC" sz="1400" i="1">
                              <a:solidFill>
                                <a:schemeClr val="tx1"/>
                              </a:solidFill>
                              <a:latin typeface="Cambria Math"/>
                            </a:rPr>
                            <m:t>𝐷𝑡</m:t>
                          </m:r>
                        </m:den>
                      </m:f>
                      <m:r>
                        <a:rPr lang="es-EC" sz="1400" i="1">
                          <a:solidFill>
                            <a:schemeClr val="tx1"/>
                          </a:solidFill>
                          <a:latin typeface="Cambria Math"/>
                        </a:rPr>
                        <m:t>=</m:t>
                      </m:r>
                      <m:r>
                        <a:rPr lang="es-EC" sz="1400" i="1">
                          <a:solidFill>
                            <a:schemeClr val="tx1"/>
                          </a:solidFill>
                          <a:latin typeface="Cambria Math"/>
                        </a:rPr>
                        <m:t>𝜌</m:t>
                      </m:r>
                      <m:r>
                        <a:rPr lang="es-EC" sz="1400" i="1">
                          <a:solidFill>
                            <a:schemeClr val="tx1"/>
                          </a:solidFill>
                          <a:latin typeface="Cambria Math"/>
                        </a:rPr>
                        <m:t>𝐹𝑖</m:t>
                      </m:r>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r>
                            <a:rPr lang="es-EC" sz="1400" i="1">
                              <a:solidFill>
                                <a:schemeClr val="tx1"/>
                              </a:solidFill>
                              <a:latin typeface="Cambria Math"/>
                            </a:rPr>
                            <m:t>𝑝</m:t>
                          </m:r>
                        </m:num>
                        <m:den>
                          <m:r>
                            <a:rPr lang="es-EC" sz="1400" i="1">
                              <a:solidFill>
                                <a:schemeClr val="tx1"/>
                              </a:solidFill>
                              <a:latin typeface="Cambria Math"/>
                            </a:rPr>
                            <m:t>𝜕</m:t>
                          </m:r>
                          <m:sSub>
                            <m:sSubPr>
                              <m:ctrlPr>
                                <a:rPr lang="es-EC" sz="1400" i="1">
                                  <a:solidFill>
                                    <a:schemeClr val="tx1"/>
                                  </a:solidFill>
                                  <a:latin typeface="Cambria Math"/>
                                </a:rPr>
                              </m:ctrlPr>
                            </m:sSubPr>
                            <m:e>
                              <m:r>
                                <a:rPr lang="es-EC" sz="1400" i="1">
                                  <a:solidFill>
                                    <a:schemeClr val="tx1"/>
                                  </a:solidFill>
                                  <a:latin typeface="Cambria Math"/>
                                </a:rPr>
                                <m:t>𝑥</m:t>
                              </m:r>
                            </m:e>
                            <m:sub>
                              <m:r>
                                <a:rPr lang="es-EC" sz="1400" i="1">
                                  <a:solidFill>
                                    <a:schemeClr val="tx1"/>
                                  </a:solidFill>
                                  <a:latin typeface="Cambria Math"/>
                                </a:rPr>
                                <m:t>𝑗</m:t>
                              </m:r>
                            </m:sub>
                          </m:sSub>
                        </m:den>
                      </m:f>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r>
                            <a:rPr lang="es-EC" sz="1400" i="1">
                              <a:solidFill>
                                <a:schemeClr val="tx1"/>
                              </a:solidFill>
                              <a:latin typeface="Cambria Math"/>
                            </a:rPr>
                            <m:t>𝜕</m:t>
                          </m:r>
                          <m:sSub>
                            <m:sSubPr>
                              <m:ctrlPr>
                                <a:rPr lang="es-EC" sz="1400" i="1">
                                  <a:solidFill>
                                    <a:schemeClr val="tx1"/>
                                  </a:solidFill>
                                  <a:latin typeface="Cambria Math"/>
                                </a:rPr>
                              </m:ctrlPr>
                            </m:sSubPr>
                            <m:e>
                              <m:r>
                                <a:rPr lang="es-EC" sz="1400" i="1">
                                  <a:solidFill>
                                    <a:schemeClr val="tx1"/>
                                  </a:solidFill>
                                  <a:latin typeface="Cambria Math"/>
                                </a:rPr>
                                <m:t>𝑥</m:t>
                              </m:r>
                            </m:e>
                            <m:sub>
                              <m:r>
                                <a:rPr lang="es-EC" sz="1400" i="1">
                                  <a:solidFill>
                                    <a:schemeClr val="tx1"/>
                                  </a:solidFill>
                                  <a:latin typeface="Cambria Math"/>
                                </a:rPr>
                                <m:t>𝑗</m:t>
                              </m:r>
                            </m:sub>
                          </m:sSub>
                        </m:den>
                      </m:f>
                      <m:d>
                        <m:dPr>
                          <m:begChr m:val="{"/>
                          <m:endChr m:val="}"/>
                          <m:ctrlPr>
                            <a:rPr lang="es-EC" sz="1400" i="1">
                              <a:solidFill>
                                <a:schemeClr val="tx1"/>
                              </a:solidFill>
                              <a:latin typeface="Cambria Math"/>
                            </a:rPr>
                          </m:ctrlPr>
                        </m:dPr>
                        <m:e>
                          <m:r>
                            <a:rPr lang="es-EC" sz="1400" i="1">
                              <a:solidFill>
                                <a:schemeClr val="tx1"/>
                              </a:solidFill>
                              <a:latin typeface="Cambria Math"/>
                            </a:rPr>
                            <m:t>𝑢</m:t>
                          </m:r>
                          <m:f>
                            <m:fPr>
                              <m:ctrlPr>
                                <a:rPr lang="es-EC" sz="1400" i="1">
                                  <a:solidFill>
                                    <a:schemeClr val="tx1"/>
                                  </a:solidFill>
                                  <a:latin typeface="Cambria Math"/>
                                </a:rPr>
                              </m:ctrlPr>
                            </m:fPr>
                            <m:num>
                              <m:sSub>
                                <m:sSubPr>
                                  <m:ctrlPr>
                                    <a:rPr lang="es-EC" sz="1400" i="1">
                                      <a:solidFill>
                                        <a:schemeClr val="tx1"/>
                                      </a:solidFill>
                                      <a:latin typeface="Cambria Math"/>
                                    </a:rPr>
                                  </m:ctrlPr>
                                </m:sSubPr>
                                <m:e>
                                  <m:r>
                                    <a:rPr lang="es-EC" sz="1400" i="1">
                                      <a:solidFill>
                                        <a:schemeClr val="tx1"/>
                                      </a:solidFill>
                                      <a:latin typeface="Cambria Math"/>
                                    </a:rPr>
                                    <m:t>𝜕</m:t>
                                  </m:r>
                                  <m:r>
                                    <a:rPr lang="es-EC" sz="1400" i="1">
                                      <a:solidFill>
                                        <a:schemeClr val="tx1"/>
                                      </a:solidFill>
                                      <a:latin typeface="Cambria Math"/>
                                    </a:rPr>
                                    <m:t>𝑣</m:t>
                                  </m:r>
                                </m:e>
                                <m:sub>
                                  <m:r>
                                    <a:rPr lang="es-EC" sz="1400" i="1">
                                      <a:solidFill>
                                        <a:schemeClr val="tx1"/>
                                      </a:solidFill>
                                      <a:latin typeface="Cambria Math"/>
                                    </a:rPr>
                                    <m:t>𝑖</m:t>
                                  </m:r>
                                </m:sub>
                              </m:sSub>
                            </m:num>
                            <m:den>
                              <m:sSub>
                                <m:sSubPr>
                                  <m:ctrlPr>
                                    <a:rPr lang="es-EC" sz="1400" i="1">
                                      <a:solidFill>
                                        <a:schemeClr val="tx1"/>
                                      </a:solidFill>
                                      <a:latin typeface="Cambria Math"/>
                                    </a:rPr>
                                  </m:ctrlPr>
                                </m:sSubPr>
                                <m:e>
                                  <m:r>
                                    <a:rPr lang="es-EC" sz="1400" i="1">
                                      <a:solidFill>
                                        <a:schemeClr val="tx1"/>
                                      </a:solidFill>
                                      <a:latin typeface="Cambria Math"/>
                                    </a:rPr>
                                    <m:t>𝜕</m:t>
                                  </m:r>
                                  <m:r>
                                    <a:rPr lang="es-EC" sz="1400" i="1">
                                      <a:solidFill>
                                        <a:schemeClr val="tx1"/>
                                      </a:solidFill>
                                      <a:latin typeface="Cambria Math"/>
                                    </a:rPr>
                                    <m:t>𝑥</m:t>
                                  </m:r>
                                </m:e>
                                <m:sub>
                                  <m:r>
                                    <a:rPr lang="es-EC" sz="1400" i="1">
                                      <a:solidFill>
                                        <a:schemeClr val="tx1"/>
                                      </a:solidFill>
                                      <a:latin typeface="Cambria Math"/>
                                    </a:rPr>
                                    <m:t>𝑗</m:t>
                                  </m:r>
                                </m:sub>
                              </m:sSub>
                            </m:den>
                          </m:f>
                          <m:r>
                            <a:rPr lang="es-EC" sz="1400" i="1">
                              <a:solidFill>
                                <a:schemeClr val="tx1"/>
                              </a:solidFill>
                              <a:latin typeface="Cambria Math"/>
                            </a:rPr>
                            <m:t>+</m:t>
                          </m:r>
                          <m:r>
                            <a:rPr lang="es-EC" sz="1400" i="1">
                              <a:solidFill>
                                <a:schemeClr val="tx1"/>
                              </a:solidFill>
                              <a:latin typeface="Cambria Math"/>
                            </a:rPr>
                            <m:t>𝑢</m:t>
                          </m:r>
                          <m:f>
                            <m:fPr>
                              <m:ctrlPr>
                                <a:rPr lang="es-EC" sz="1400" i="1">
                                  <a:solidFill>
                                    <a:schemeClr val="tx1"/>
                                  </a:solidFill>
                                  <a:latin typeface="Cambria Math"/>
                                </a:rPr>
                              </m:ctrlPr>
                            </m:fPr>
                            <m:num>
                              <m:sSub>
                                <m:sSubPr>
                                  <m:ctrlPr>
                                    <a:rPr lang="es-EC" sz="1400" i="1">
                                      <a:solidFill>
                                        <a:schemeClr val="tx1"/>
                                      </a:solidFill>
                                      <a:latin typeface="Cambria Math"/>
                                    </a:rPr>
                                  </m:ctrlPr>
                                </m:sSubPr>
                                <m:e>
                                  <m:r>
                                    <a:rPr lang="es-EC" sz="1400" i="1">
                                      <a:solidFill>
                                        <a:schemeClr val="tx1"/>
                                      </a:solidFill>
                                      <a:latin typeface="Cambria Math"/>
                                    </a:rPr>
                                    <m:t>𝜕</m:t>
                                  </m:r>
                                  <m:r>
                                    <a:rPr lang="es-EC" sz="1400" i="1">
                                      <a:solidFill>
                                        <a:schemeClr val="tx1"/>
                                      </a:solidFill>
                                      <a:latin typeface="Cambria Math"/>
                                    </a:rPr>
                                    <m:t>𝑣</m:t>
                                  </m:r>
                                </m:e>
                                <m:sub>
                                  <m:r>
                                    <a:rPr lang="es-EC" sz="1400" i="1">
                                      <a:solidFill>
                                        <a:schemeClr val="tx1"/>
                                      </a:solidFill>
                                      <a:latin typeface="Cambria Math"/>
                                    </a:rPr>
                                    <m:t>𝑗</m:t>
                                  </m:r>
                                </m:sub>
                              </m:sSub>
                            </m:num>
                            <m:den>
                              <m:sSub>
                                <m:sSubPr>
                                  <m:ctrlPr>
                                    <a:rPr lang="es-EC" sz="1400" i="1">
                                      <a:solidFill>
                                        <a:schemeClr val="tx1"/>
                                      </a:solidFill>
                                      <a:latin typeface="Cambria Math"/>
                                    </a:rPr>
                                  </m:ctrlPr>
                                </m:sSubPr>
                                <m:e>
                                  <m:r>
                                    <a:rPr lang="es-EC" sz="1400" i="1">
                                      <a:solidFill>
                                        <a:schemeClr val="tx1"/>
                                      </a:solidFill>
                                      <a:latin typeface="Cambria Math"/>
                                    </a:rPr>
                                    <m:t>𝜕</m:t>
                                  </m:r>
                                  <m:r>
                                    <a:rPr lang="es-EC" sz="1400" i="1">
                                      <a:solidFill>
                                        <a:schemeClr val="tx1"/>
                                      </a:solidFill>
                                      <a:latin typeface="Cambria Math"/>
                                    </a:rPr>
                                    <m:t>𝑥</m:t>
                                  </m:r>
                                </m:e>
                                <m:sub>
                                  <m:r>
                                    <a:rPr lang="es-EC" sz="1400" i="1">
                                      <a:solidFill>
                                        <a:schemeClr val="tx1"/>
                                      </a:solidFill>
                                      <a:latin typeface="Cambria Math"/>
                                    </a:rPr>
                                    <m:t>𝑖</m:t>
                                  </m:r>
                                </m:sub>
                              </m:sSub>
                            </m:den>
                          </m:f>
                        </m:e>
                      </m:d>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sSub>
                            <m:sSubPr>
                              <m:ctrlPr>
                                <a:rPr lang="es-EC" sz="1400" i="1">
                                  <a:solidFill>
                                    <a:schemeClr val="tx1"/>
                                  </a:solidFill>
                                  <a:latin typeface="Cambria Math"/>
                                </a:rPr>
                              </m:ctrlPr>
                            </m:sSubPr>
                            <m:e>
                              <m:r>
                                <a:rPr lang="es-EC" sz="1400" i="1">
                                  <a:solidFill>
                                    <a:schemeClr val="tx1"/>
                                  </a:solidFill>
                                  <a:latin typeface="Cambria Math"/>
                                </a:rPr>
                                <m:t>𝜕</m:t>
                              </m:r>
                              <m:r>
                                <a:rPr lang="es-EC" sz="1400" i="1">
                                  <a:solidFill>
                                    <a:schemeClr val="tx1"/>
                                  </a:solidFill>
                                  <a:latin typeface="Cambria Math"/>
                                </a:rPr>
                                <m:t>𝑥</m:t>
                              </m:r>
                            </m:e>
                            <m:sub>
                              <m:r>
                                <a:rPr lang="es-EC" sz="1400" i="1">
                                  <a:solidFill>
                                    <a:schemeClr val="tx1"/>
                                  </a:solidFill>
                                  <a:latin typeface="Cambria Math"/>
                                </a:rPr>
                                <m:t>𝑗</m:t>
                              </m:r>
                            </m:sub>
                          </m:sSub>
                        </m:den>
                      </m:f>
                      <m:d>
                        <m:dPr>
                          <m:begChr m:val="{"/>
                          <m:endChr m:val="}"/>
                          <m:ctrlPr>
                            <a:rPr lang="es-EC" sz="1400" i="1">
                              <a:solidFill>
                                <a:schemeClr val="tx1"/>
                              </a:solidFill>
                              <a:latin typeface="Cambria Math"/>
                            </a:rPr>
                          </m:ctrlPr>
                        </m:dPr>
                        <m:e>
                          <m:d>
                            <m:dPr>
                              <m:ctrlPr>
                                <a:rPr lang="es-EC" sz="1400" i="1">
                                  <a:solidFill>
                                    <a:schemeClr val="tx1"/>
                                  </a:solidFill>
                                  <a:latin typeface="Cambria Math"/>
                                </a:rPr>
                              </m:ctrlPr>
                            </m:dPr>
                            <m:e>
                              <m:r>
                                <a:rPr lang="es-EC" sz="1400" i="1">
                                  <a:solidFill>
                                    <a:schemeClr val="tx1"/>
                                  </a:solidFill>
                                  <a:latin typeface="Cambria Math"/>
                                </a:rPr>
                                <m:t>𝐾</m:t>
                              </m:r>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2</m:t>
                                  </m:r>
                                </m:num>
                                <m:den>
                                  <m:r>
                                    <a:rPr lang="es-EC" sz="1400" i="1">
                                      <a:solidFill>
                                        <a:schemeClr val="tx1"/>
                                      </a:solidFill>
                                      <a:latin typeface="Cambria Math"/>
                                    </a:rPr>
                                    <m:t>3</m:t>
                                  </m:r>
                                </m:den>
                              </m:f>
                              <m:r>
                                <a:rPr lang="es-EC" sz="1400" i="1">
                                  <a:solidFill>
                                    <a:schemeClr val="tx1"/>
                                  </a:solidFill>
                                  <a:latin typeface="Cambria Math"/>
                                </a:rPr>
                                <m:t>µ</m:t>
                              </m:r>
                            </m:e>
                          </m:d>
                          <m:f>
                            <m:fPr>
                              <m:ctrlPr>
                                <a:rPr lang="es-EC" sz="1400" i="1">
                                  <a:solidFill>
                                    <a:schemeClr val="tx1"/>
                                  </a:solidFill>
                                  <a:latin typeface="Cambria Math"/>
                                </a:rPr>
                              </m:ctrlPr>
                            </m:fPr>
                            <m:num>
                              <m:r>
                                <a:rPr lang="es-EC" sz="1400" i="1">
                                  <a:solidFill>
                                    <a:schemeClr val="tx1"/>
                                  </a:solidFill>
                                  <a:latin typeface="Cambria Math"/>
                                </a:rPr>
                                <m:t>𝜕</m:t>
                              </m:r>
                              <m:sSub>
                                <m:sSubPr>
                                  <m:ctrlPr>
                                    <a:rPr lang="es-EC" sz="1400" i="1">
                                      <a:solidFill>
                                        <a:schemeClr val="tx1"/>
                                      </a:solidFill>
                                      <a:latin typeface="Cambria Math"/>
                                    </a:rPr>
                                  </m:ctrlPr>
                                </m:sSubPr>
                                <m:e>
                                  <m:r>
                                    <a:rPr lang="es-EC" sz="1400" i="1">
                                      <a:solidFill>
                                        <a:schemeClr val="tx1"/>
                                      </a:solidFill>
                                      <a:latin typeface="Cambria Math"/>
                                    </a:rPr>
                                    <m:t>𝑣</m:t>
                                  </m:r>
                                </m:e>
                                <m:sub>
                                  <m:r>
                                    <a:rPr lang="es-EC" sz="1400" i="1">
                                      <a:solidFill>
                                        <a:schemeClr val="tx1"/>
                                      </a:solidFill>
                                      <a:latin typeface="Cambria Math"/>
                                    </a:rPr>
                                    <m:t>𝑘</m:t>
                                  </m:r>
                                </m:sub>
                              </m:sSub>
                            </m:num>
                            <m:den>
                              <m:r>
                                <a:rPr lang="es-EC" sz="1400" i="1">
                                  <a:solidFill>
                                    <a:schemeClr val="tx1"/>
                                  </a:solidFill>
                                  <a:latin typeface="Cambria Math"/>
                                </a:rPr>
                                <m:t>𝜕</m:t>
                              </m:r>
                              <m:sSub>
                                <m:sSubPr>
                                  <m:ctrlPr>
                                    <a:rPr lang="es-EC" sz="1400" i="1">
                                      <a:solidFill>
                                        <a:schemeClr val="tx1"/>
                                      </a:solidFill>
                                      <a:latin typeface="Cambria Math"/>
                                    </a:rPr>
                                  </m:ctrlPr>
                                </m:sSubPr>
                                <m:e>
                                  <m:r>
                                    <a:rPr lang="es-EC" sz="1400" i="1">
                                      <a:solidFill>
                                        <a:schemeClr val="tx1"/>
                                      </a:solidFill>
                                      <a:latin typeface="Cambria Math"/>
                                    </a:rPr>
                                    <m:t>𝑥</m:t>
                                  </m:r>
                                </m:e>
                                <m:sub>
                                  <m:r>
                                    <a:rPr lang="es-EC" sz="1400" i="1">
                                      <a:solidFill>
                                        <a:schemeClr val="tx1"/>
                                      </a:solidFill>
                                      <a:latin typeface="Cambria Math"/>
                                    </a:rPr>
                                    <m:t>𝑘</m:t>
                                  </m:r>
                                </m:sub>
                              </m:sSub>
                            </m:den>
                          </m:f>
                        </m:e>
                      </m:d>
                    </m:oMath>
                  </m:oMathPara>
                </a14:m>
                <a:endParaRPr lang="es-EC" sz="1400" dirty="0">
                  <a:solidFill>
                    <a:schemeClr val="tx1"/>
                  </a:solidFill>
                </a:endParaRPr>
              </a:p>
              <a:p>
                <a:r>
                  <a:rPr lang="es-EC" sz="1400" b="1" dirty="0">
                    <a:solidFill>
                      <a:schemeClr val="tx1"/>
                    </a:solidFill>
                  </a:rPr>
                  <a:t>Ecuación de la conservación de la masa</a:t>
                </a:r>
              </a:p>
              <a:p>
                <a:pPr marL="0" indent="0">
                  <a:buNone/>
                </a:pPr>
                <a:r>
                  <a:rPr lang="es-EC" sz="1400" dirty="0">
                    <a:solidFill>
                      <a:schemeClr val="tx1"/>
                    </a:solidFill>
                  </a:rPr>
                  <a:t>La ecuación de conservación de la masa representa una previsión de la adición y sustracción de masa de una región concreta de un fluido</a:t>
                </a:r>
              </a:p>
              <a:p>
                <a:pPr marL="0" indent="0">
                  <a:buNone/>
                </a:pPr>
                <a14:m>
                  <m:oMathPara xmlns:m="http://schemas.openxmlformats.org/officeDocument/2006/math">
                    <m:oMathParaPr>
                      <m:jc m:val="centerGroup"/>
                    </m:oMathParaPr>
                    <m:oMath xmlns:m="http://schemas.openxmlformats.org/officeDocument/2006/math">
                      <m:f>
                        <m:fPr>
                          <m:ctrlPr>
                            <a:rPr lang="es-EC" sz="1400" i="1">
                              <a:solidFill>
                                <a:schemeClr val="tx1"/>
                              </a:solidFill>
                              <a:latin typeface="Cambria Math"/>
                            </a:rPr>
                          </m:ctrlPr>
                        </m:fPr>
                        <m:num>
                          <m:r>
                            <a:rPr lang="es-EC" sz="1400" i="1">
                              <a:solidFill>
                                <a:schemeClr val="tx1"/>
                              </a:solidFill>
                              <a:latin typeface="Cambria Math"/>
                            </a:rPr>
                            <m:t>𝜕𝜌</m:t>
                          </m:r>
                        </m:num>
                        <m:den>
                          <m:r>
                            <a:rPr lang="es-EC" sz="1400" i="1">
                              <a:solidFill>
                                <a:schemeClr val="tx1"/>
                              </a:solidFill>
                              <a:latin typeface="Cambria Math"/>
                            </a:rPr>
                            <m:t>𝜕</m:t>
                          </m:r>
                          <m:r>
                            <a:rPr lang="es-EC" sz="1400" i="1">
                              <a:solidFill>
                                <a:schemeClr val="tx1"/>
                              </a:solidFill>
                              <a:latin typeface="Cambria Math"/>
                            </a:rPr>
                            <m:t>𝑡</m:t>
                          </m:r>
                        </m:den>
                      </m:f>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𝑥</m:t>
                          </m:r>
                        </m:den>
                      </m:f>
                      <m:d>
                        <m:dPr>
                          <m:ctrlPr>
                            <a:rPr lang="es-EC" sz="1400" i="1">
                              <a:solidFill>
                                <a:schemeClr val="tx1"/>
                              </a:solidFill>
                              <a:latin typeface="Cambria Math"/>
                            </a:rPr>
                          </m:ctrlPr>
                        </m:dPr>
                        <m:e>
                          <m:r>
                            <a:rPr lang="es-EC" sz="1400" i="1">
                              <a:solidFill>
                                <a:schemeClr val="tx1"/>
                              </a:solidFill>
                              <a:latin typeface="Cambria Math"/>
                            </a:rPr>
                            <m:t>𝜌</m:t>
                          </m:r>
                          <m:r>
                            <a:rPr lang="es-EC" sz="1400" i="1">
                              <a:solidFill>
                                <a:schemeClr val="tx1"/>
                              </a:solidFill>
                              <a:latin typeface="Cambria Math"/>
                            </a:rPr>
                            <m:t>𝑢</m:t>
                          </m:r>
                        </m:e>
                      </m:d>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𝑦</m:t>
                          </m:r>
                        </m:den>
                      </m:f>
                      <m:d>
                        <m:dPr>
                          <m:ctrlPr>
                            <a:rPr lang="es-EC" sz="1400" i="1">
                              <a:solidFill>
                                <a:schemeClr val="tx1"/>
                              </a:solidFill>
                              <a:latin typeface="Cambria Math"/>
                            </a:rPr>
                          </m:ctrlPr>
                        </m:dPr>
                        <m:e>
                          <m:r>
                            <a:rPr lang="es-EC" sz="1400" i="1">
                              <a:solidFill>
                                <a:schemeClr val="tx1"/>
                              </a:solidFill>
                              <a:latin typeface="Cambria Math"/>
                            </a:rPr>
                            <m:t>𝜌</m:t>
                          </m:r>
                          <m:r>
                            <a:rPr lang="es-EC" sz="1400" i="1">
                              <a:solidFill>
                                <a:schemeClr val="tx1"/>
                              </a:solidFill>
                              <a:latin typeface="Cambria Math"/>
                            </a:rPr>
                            <m:t>𝑣</m:t>
                          </m:r>
                        </m:e>
                      </m:d>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𝑧</m:t>
                          </m:r>
                        </m:den>
                      </m:f>
                      <m:d>
                        <m:dPr>
                          <m:ctrlPr>
                            <a:rPr lang="es-EC" sz="1400" i="1">
                              <a:solidFill>
                                <a:schemeClr val="tx1"/>
                              </a:solidFill>
                              <a:latin typeface="Cambria Math"/>
                            </a:rPr>
                          </m:ctrlPr>
                        </m:dPr>
                        <m:e>
                          <m:r>
                            <a:rPr lang="es-EC" sz="1400" i="1">
                              <a:solidFill>
                                <a:schemeClr val="tx1"/>
                              </a:solidFill>
                              <a:latin typeface="Cambria Math"/>
                            </a:rPr>
                            <m:t>𝜌</m:t>
                          </m:r>
                          <m:r>
                            <a:rPr lang="es-EC" sz="1400" i="1">
                              <a:solidFill>
                                <a:schemeClr val="tx1"/>
                              </a:solidFill>
                              <a:latin typeface="Cambria Math"/>
                            </a:rPr>
                            <m:t>𝑤</m:t>
                          </m:r>
                        </m:e>
                      </m:d>
                      <m:r>
                        <a:rPr lang="es-EC" sz="1400" i="1">
                          <a:solidFill>
                            <a:schemeClr val="tx1"/>
                          </a:solidFill>
                          <a:latin typeface="Cambria Math"/>
                        </a:rPr>
                        <m:t>=0</m:t>
                      </m:r>
                    </m:oMath>
                  </m:oMathPara>
                </a14:m>
                <a:endParaRPr lang="es-EC" sz="1400" dirty="0">
                  <a:solidFill>
                    <a:schemeClr val="tx1"/>
                  </a:solidFill>
                </a:endParaRPr>
              </a:p>
              <a:p>
                <a:r>
                  <a:rPr lang="es-EC" sz="1400" b="1" dirty="0">
                    <a:solidFill>
                      <a:schemeClr val="tx1"/>
                    </a:solidFill>
                  </a:rPr>
                  <a:t>Segunda ley de Newton</a:t>
                </a:r>
              </a:p>
              <a:p>
                <a:pPr marL="0" indent="0">
                  <a:buNone/>
                </a:pPr>
                <a:r>
                  <a:rPr lang="es-EC" sz="1400" dirty="0">
                    <a:solidFill>
                      <a:schemeClr val="tx1"/>
                    </a:solidFill>
                  </a:rPr>
                  <a:t>El cambio de movimiento es proporcional a la fuerza motriz impresa y ocurre según la línea recta a lo largo de la cual aquella fuerza se imprime</a:t>
                </a:r>
              </a:p>
              <a:p>
                <a:pPr marL="0" indent="0">
                  <a:buNone/>
                </a:pPr>
                <a14:m>
                  <m:oMathPara xmlns:m="http://schemas.openxmlformats.org/officeDocument/2006/math">
                    <m:oMathParaPr>
                      <m:jc m:val="centerGroup"/>
                    </m:oMathParaPr>
                    <m:oMath xmlns:m="http://schemas.openxmlformats.org/officeDocument/2006/math">
                      <m:f>
                        <m:fPr>
                          <m:ctrlPr>
                            <a:rPr lang="es-EC" sz="1400" i="1">
                              <a:solidFill>
                                <a:schemeClr val="tx1"/>
                              </a:solidFill>
                              <a:latin typeface="Cambria Math"/>
                            </a:rPr>
                          </m:ctrlPr>
                        </m:fPr>
                        <m:num>
                          <m:r>
                            <a:rPr lang="es-EC" sz="1400" i="1">
                              <a:solidFill>
                                <a:schemeClr val="tx1"/>
                              </a:solidFill>
                              <a:latin typeface="Cambria Math"/>
                            </a:rPr>
                            <m:t>𝜕</m:t>
                          </m:r>
                          <m:r>
                            <a:rPr lang="es-EC" sz="1400" i="1">
                              <a:solidFill>
                                <a:schemeClr val="tx1"/>
                              </a:solidFill>
                              <a:latin typeface="Cambria Math"/>
                            </a:rPr>
                            <m:t>(</m:t>
                          </m:r>
                          <m:r>
                            <a:rPr lang="es-EC" sz="1400" i="1">
                              <a:solidFill>
                                <a:schemeClr val="tx1"/>
                              </a:solidFill>
                              <a:latin typeface="Cambria Math"/>
                            </a:rPr>
                            <m:t>𝜌</m:t>
                          </m:r>
                          <m:r>
                            <a:rPr lang="es-EC" sz="1400" i="1">
                              <a:solidFill>
                                <a:schemeClr val="tx1"/>
                              </a:solidFill>
                              <a:latin typeface="Cambria Math"/>
                            </a:rPr>
                            <m:t>𝑢</m:t>
                          </m:r>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𝑡</m:t>
                          </m:r>
                        </m:den>
                      </m:f>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𝑥</m:t>
                          </m:r>
                        </m:den>
                      </m:f>
                      <m:d>
                        <m:dPr>
                          <m:ctrlPr>
                            <a:rPr lang="es-EC" sz="1400" i="1">
                              <a:solidFill>
                                <a:schemeClr val="tx1"/>
                              </a:solidFill>
                              <a:latin typeface="Cambria Math"/>
                            </a:rPr>
                          </m:ctrlPr>
                        </m:dPr>
                        <m:e>
                          <m:sSup>
                            <m:sSupPr>
                              <m:ctrlPr>
                                <a:rPr lang="es-EC" sz="1400" i="1">
                                  <a:solidFill>
                                    <a:schemeClr val="tx1"/>
                                  </a:solidFill>
                                  <a:latin typeface="Cambria Math"/>
                                </a:rPr>
                              </m:ctrlPr>
                            </m:sSupPr>
                            <m:e>
                              <m:r>
                                <a:rPr lang="es-EC" sz="1400" i="1">
                                  <a:solidFill>
                                    <a:schemeClr val="tx1"/>
                                  </a:solidFill>
                                  <a:latin typeface="Cambria Math"/>
                                </a:rPr>
                                <m:t>𝜌</m:t>
                              </m:r>
                              <m:r>
                                <a:rPr lang="es-EC" sz="1400" i="1">
                                  <a:solidFill>
                                    <a:schemeClr val="tx1"/>
                                  </a:solidFill>
                                  <a:latin typeface="Cambria Math"/>
                                </a:rPr>
                                <m:t>𝑢</m:t>
                              </m:r>
                            </m:e>
                            <m:sup>
                              <m:r>
                                <a:rPr lang="es-EC" sz="1400" i="1">
                                  <a:solidFill>
                                    <a:schemeClr val="tx1"/>
                                  </a:solidFill>
                                  <a:latin typeface="Cambria Math"/>
                                </a:rPr>
                                <m:t>2</m:t>
                              </m:r>
                            </m:sup>
                          </m:sSup>
                        </m:e>
                      </m:d>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𝑦</m:t>
                          </m:r>
                        </m:den>
                      </m:f>
                      <m:d>
                        <m:dPr>
                          <m:ctrlPr>
                            <a:rPr lang="es-EC" sz="1400" i="1">
                              <a:solidFill>
                                <a:schemeClr val="tx1"/>
                              </a:solidFill>
                              <a:latin typeface="Cambria Math"/>
                            </a:rPr>
                          </m:ctrlPr>
                        </m:dPr>
                        <m:e>
                          <m:r>
                            <a:rPr lang="es-EC" sz="1400" i="1">
                              <a:solidFill>
                                <a:schemeClr val="tx1"/>
                              </a:solidFill>
                              <a:latin typeface="Cambria Math"/>
                            </a:rPr>
                            <m:t>𝜌</m:t>
                          </m:r>
                          <m:r>
                            <a:rPr lang="es-EC" sz="1400" i="1">
                              <a:solidFill>
                                <a:schemeClr val="tx1"/>
                              </a:solidFill>
                              <a:latin typeface="Cambria Math"/>
                            </a:rPr>
                            <m:t>𝑣𝑢</m:t>
                          </m:r>
                        </m:e>
                      </m:d>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𝑧</m:t>
                          </m:r>
                        </m:den>
                      </m:f>
                      <m:d>
                        <m:dPr>
                          <m:ctrlPr>
                            <a:rPr lang="es-EC" sz="1400" i="1">
                              <a:solidFill>
                                <a:schemeClr val="tx1"/>
                              </a:solidFill>
                              <a:latin typeface="Cambria Math"/>
                            </a:rPr>
                          </m:ctrlPr>
                        </m:dPr>
                        <m:e>
                          <m:r>
                            <a:rPr lang="es-EC" sz="1400" i="1">
                              <a:solidFill>
                                <a:schemeClr val="tx1"/>
                              </a:solidFill>
                              <a:latin typeface="Cambria Math"/>
                            </a:rPr>
                            <m:t>𝜌</m:t>
                          </m:r>
                          <m:r>
                            <a:rPr lang="es-EC" sz="1400" i="1">
                              <a:solidFill>
                                <a:schemeClr val="tx1"/>
                              </a:solidFill>
                              <a:latin typeface="Cambria Math"/>
                            </a:rPr>
                            <m:t>𝑤𝑢</m:t>
                          </m:r>
                        </m:e>
                      </m:d>
                      <m:r>
                        <a:rPr lang="es-EC" sz="1400" i="1">
                          <a:solidFill>
                            <a:schemeClr val="tx1"/>
                          </a:solidFill>
                          <a:latin typeface="Cambria Math"/>
                        </a:rPr>
                        <m:t>=</m:t>
                      </m:r>
                      <m:sSub>
                        <m:sSubPr>
                          <m:ctrlPr>
                            <a:rPr lang="es-EC" sz="1400" i="1">
                              <a:solidFill>
                                <a:schemeClr val="tx1"/>
                              </a:solidFill>
                              <a:latin typeface="Cambria Math"/>
                            </a:rPr>
                          </m:ctrlPr>
                        </m:sSubPr>
                        <m:e>
                          <m:r>
                            <a:rPr lang="es-EC" sz="1400" i="1">
                              <a:solidFill>
                                <a:schemeClr val="tx1"/>
                              </a:solidFill>
                              <a:latin typeface="Cambria Math"/>
                            </a:rPr>
                            <m:t>𝑓</m:t>
                          </m:r>
                        </m:e>
                        <m:sub>
                          <m:sSub>
                            <m:sSubPr>
                              <m:ctrlPr>
                                <a:rPr lang="es-EC" sz="1400" i="1">
                                  <a:solidFill>
                                    <a:schemeClr val="tx1"/>
                                  </a:solidFill>
                                  <a:latin typeface="Cambria Math"/>
                                </a:rPr>
                              </m:ctrlPr>
                            </m:sSubPr>
                            <m:e>
                              <m:r>
                                <a:rPr lang="es-EC" sz="1400" i="1">
                                  <a:solidFill>
                                    <a:schemeClr val="tx1"/>
                                  </a:solidFill>
                                  <a:latin typeface="Cambria Math"/>
                                </a:rPr>
                                <m:t>𝑣</m:t>
                              </m:r>
                            </m:e>
                            <m:sub>
                              <m:r>
                                <a:rPr lang="es-EC" sz="1400" i="1">
                                  <a:solidFill>
                                    <a:schemeClr val="tx1"/>
                                  </a:solidFill>
                                  <a:latin typeface="Cambria Math"/>
                                </a:rPr>
                                <m:t>𝑥</m:t>
                              </m:r>
                            </m:sub>
                          </m:sSub>
                        </m:sub>
                      </m:sSub>
                      <m:r>
                        <a:rPr lang="es-EC" sz="1400" i="1">
                          <a:solidFill>
                            <a:schemeClr val="tx1"/>
                          </a:solidFill>
                          <a:latin typeface="Cambria Math"/>
                        </a:rPr>
                        <m:t>+</m:t>
                      </m:r>
                      <m:sSub>
                        <m:sSubPr>
                          <m:ctrlPr>
                            <a:rPr lang="es-EC" sz="1400" i="1">
                              <a:solidFill>
                                <a:schemeClr val="tx1"/>
                              </a:solidFill>
                              <a:latin typeface="Cambria Math"/>
                            </a:rPr>
                          </m:ctrlPr>
                        </m:sSubPr>
                        <m:e>
                          <m:r>
                            <a:rPr lang="es-EC" sz="1400" i="1">
                              <a:solidFill>
                                <a:schemeClr val="tx1"/>
                              </a:solidFill>
                              <a:latin typeface="Cambria Math"/>
                            </a:rPr>
                            <m:t>𝑓</m:t>
                          </m:r>
                        </m:e>
                        <m:sub>
                          <m:sSub>
                            <m:sSubPr>
                              <m:ctrlPr>
                                <a:rPr lang="es-EC" sz="1400" i="1">
                                  <a:solidFill>
                                    <a:schemeClr val="tx1"/>
                                  </a:solidFill>
                                  <a:latin typeface="Cambria Math"/>
                                </a:rPr>
                              </m:ctrlPr>
                            </m:sSubPr>
                            <m:e>
                              <m:r>
                                <a:rPr lang="es-EC" sz="1400" i="1">
                                  <a:solidFill>
                                    <a:schemeClr val="tx1"/>
                                  </a:solidFill>
                                  <a:latin typeface="Cambria Math"/>
                                </a:rPr>
                                <m:t>𝑠</m:t>
                              </m:r>
                            </m:e>
                            <m:sub>
                              <m:r>
                                <a:rPr lang="es-EC" sz="1400" i="1">
                                  <a:solidFill>
                                    <a:schemeClr val="tx1"/>
                                  </a:solidFill>
                                  <a:latin typeface="Cambria Math"/>
                                </a:rPr>
                                <m:t>𝑥</m:t>
                              </m:r>
                            </m:sub>
                          </m:sSub>
                        </m:sub>
                      </m:sSub>
                    </m:oMath>
                  </m:oMathPara>
                </a14:m>
                <a:endParaRPr lang="es-EC" sz="1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f>
                        <m:fPr>
                          <m:ctrlPr>
                            <a:rPr lang="es-EC" sz="1400" i="1">
                              <a:solidFill>
                                <a:schemeClr val="tx1"/>
                              </a:solidFill>
                              <a:latin typeface="Cambria Math"/>
                            </a:rPr>
                          </m:ctrlPr>
                        </m:fPr>
                        <m:num>
                          <m:r>
                            <a:rPr lang="es-EC" sz="1400" i="1">
                              <a:solidFill>
                                <a:schemeClr val="tx1"/>
                              </a:solidFill>
                              <a:latin typeface="Cambria Math"/>
                            </a:rPr>
                            <m:t>𝜕</m:t>
                          </m:r>
                          <m:r>
                            <a:rPr lang="es-EC" sz="1400" i="1">
                              <a:solidFill>
                                <a:schemeClr val="tx1"/>
                              </a:solidFill>
                              <a:latin typeface="Cambria Math"/>
                            </a:rPr>
                            <m:t>(</m:t>
                          </m:r>
                          <m:r>
                            <a:rPr lang="es-EC" sz="1400" i="1">
                              <a:solidFill>
                                <a:schemeClr val="tx1"/>
                              </a:solidFill>
                              <a:latin typeface="Cambria Math"/>
                            </a:rPr>
                            <m:t>𝜌</m:t>
                          </m:r>
                          <m:r>
                            <a:rPr lang="es-EC" sz="1400" i="1">
                              <a:solidFill>
                                <a:schemeClr val="tx1"/>
                              </a:solidFill>
                              <a:latin typeface="Cambria Math"/>
                            </a:rPr>
                            <m:t>𝑣</m:t>
                          </m:r>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𝑡</m:t>
                          </m:r>
                        </m:den>
                      </m:f>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𝑥</m:t>
                          </m:r>
                        </m:den>
                      </m:f>
                      <m:d>
                        <m:dPr>
                          <m:ctrlPr>
                            <a:rPr lang="es-EC" sz="1400" i="1">
                              <a:solidFill>
                                <a:schemeClr val="tx1"/>
                              </a:solidFill>
                              <a:latin typeface="Cambria Math"/>
                            </a:rPr>
                          </m:ctrlPr>
                        </m:dPr>
                        <m:e>
                          <m:r>
                            <a:rPr lang="es-EC" sz="1400" i="1">
                              <a:solidFill>
                                <a:schemeClr val="tx1"/>
                              </a:solidFill>
                              <a:latin typeface="Cambria Math"/>
                            </a:rPr>
                            <m:t>𝑝𝑢𝑣</m:t>
                          </m:r>
                        </m:e>
                      </m:d>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𝑦</m:t>
                          </m:r>
                        </m:den>
                      </m:f>
                      <m:d>
                        <m:dPr>
                          <m:ctrlPr>
                            <a:rPr lang="es-EC" sz="1400" i="1">
                              <a:solidFill>
                                <a:schemeClr val="tx1"/>
                              </a:solidFill>
                              <a:latin typeface="Cambria Math"/>
                            </a:rPr>
                          </m:ctrlPr>
                        </m:dPr>
                        <m:e>
                          <m:sSup>
                            <m:sSupPr>
                              <m:ctrlPr>
                                <a:rPr lang="es-EC" sz="1400" i="1">
                                  <a:solidFill>
                                    <a:schemeClr val="tx1"/>
                                  </a:solidFill>
                                  <a:latin typeface="Cambria Math"/>
                                </a:rPr>
                              </m:ctrlPr>
                            </m:sSupPr>
                            <m:e>
                              <m:r>
                                <a:rPr lang="es-EC" sz="1400" i="1">
                                  <a:solidFill>
                                    <a:schemeClr val="tx1"/>
                                  </a:solidFill>
                                  <a:latin typeface="Cambria Math"/>
                                </a:rPr>
                                <m:t>𝜌</m:t>
                              </m:r>
                              <m:r>
                                <a:rPr lang="es-EC" sz="1400" i="1">
                                  <a:solidFill>
                                    <a:schemeClr val="tx1"/>
                                  </a:solidFill>
                                  <a:latin typeface="Cambria Math"/>
                                </a:rPr>
                                <m:t>𝑣</m:t>
                              </m:r>
                            </m:e>
                            <m:sup>
                              <m:r>
                                <a:rPr lang="es-EC" sz="1400" i="1">
                                  <a:solidFill>
                                    <a:schemeClr val="tx1"/>
                                  </a:solidFill>
                                  <a:latin typeface="Cambria Math"/>
                                </a:rPr>
                                <m:t>2</m:t>
                              </m:r>
                            </m:sup>
                          </m:sSup>
                        </m:e>
                      </m:d>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𝑧</m:t>
                          </m:r>
                        </m:den>
                      </m:f>
                      <m:d>
                        <m:dPr>
                          <m:ctrlPr>
                            <a:rPr lang="es-EC" sz="1400" i="1">
                              <a:solidFill>
                                <a:schemeClr val="tx1"/>
                              </a:solidFill>
                              <a:latin typeface="Cambria Math"/>
                            </a:rPr>
                          </m:ctrlPr>
                        </m:dPr>
                        <m:e>
                          <m:r>
                            <a:rPr lang="es-EC" sz="1400" i="1">
                              <a:solidFill>
                                <a:schemeClr val="tx1"/>
                              </a:solidFill>
                              <a:latin typeface="Cambria Math"/>
                            </a:rPr>
                            <m:t>𝜌</m:t>
                          </m:r>
                          <m:r>
                            <a:rPr lang="es-EC" sz="1400" i="1">
                              <a:solidFill>
                                <a:schemeClr val="tx1"/>
                              </a:solidFill>
                              <a:latin typeface="Cambria Math"/>
                            </a:rPr>
                            <m:t>𝑤𝑣</m:t>
                          </m:r>
                        </m:e>
                      </m:d>
                      <m:r>
                        <a:rPr lang="es-EC" sz="1400" i="1">
                          <a:solidFill>
                            <a:schemeClr val="tx1"/>
                          </a:solidFill>
                          <a:latin typeface="Cambria Math"/>
                        </a:rPr>
                        <m:t>=</m:t>
                      </m:r>
                      <m:sSub>
                        <m:sSubPr>
                          <m:ctrlPr>
                            <a:rPr lang="es-EC" sz="1400" i="1">
                              <a:solidFill>
                                <a:schemeClr val="tx1"/>
                              </a:solidFill>
                              <a:latin typeface="Cambria Math"/>
                            </a:rPr>
                          </m:ctrlPr>
                        </m:sSubPr>
                        <m:e>
                          <m:r>
                            <a:rPr lang="es-EC" sz="1400" i="1">
                              <a:solidFill>
                                <a:schemeClr val="tx1"/>
                              </a:solidFill>
                              <a:latin typeface="Cambria Math"/>
                            </a:rPr>
                            <m:t>𝑓</m:t>
                          </m:r>
                        </m:e>
                        <m:sub>
                          <m:sSub>
                            <m:sSubPr>
                              <m:ctrlPr>
                                <a:rPr lang="es-EC" sz="1400" i="1">
                                  <a:solidFill>
                                    <a:schemeClr val="tx1"/>
                                  </a:solidFill>
                                  <a:latin typeface="Cambria Math"/>
                                </a:rPr>
                              </m:ctrlPr>
                            </m:sSubPr>
                            <m:e>
                              <m:r>
                                <a:rPr lang="es-EC" sz="1400" i="1">
                                  <a:solidFill>
                                    <a:schemeClr val="tx1"/>
                                  </a:solidFill>
                                  <a:latin typeface="Cambria Math"/>
                                </a:rPr>
                                <m:t>𝑣</m:t>
                              </m:r>
                            </m:e>
                            <m:sub>
                              <m:r>
                                <a:rPr lang="es-EC" sz="1400" i="1">
                                  <a:solidFill>
                                    <a:schemeClr val="tx1"/>
                                  </a:solidFill>
                                  <a:latin typeface="Cambria Math"/>
                                </a:rPr>
                                <m:t>𝑦</m:t>
                              </m:r>
                            </m:sub>
                          </m:sSub>
                        </m:sub>
                      </m:sSub>
                      <m:r>
                        <a:rPr lang="es-EC" sz="1400" i="1">
                          <a:solidFill>
                            <a:schemeClr val="tx1"/>
                          </a:solidFill>
                          <a:latin typeface="Cambria Math"/>
                        </a:rPr>
                        <m:t>+</m:t>
                      </m:r>
                      <m:sSub>
                        <m:sSubPr>
                          <m:ctrlPr>
                            <a:rPr lang="es-EC" sz="1400" i="1">
                              <a:solidFill>
                                <a:schemeClr val="tx1"/>
                              </a:solidFill>
                              <a:latin typeface="Cambria Math"/>
                            </a:rPr>
                          </m:ctrlPr>
                        </m:sSubPr>
                        <m:e>
                          <m:r>
                            <a:rPr lang="es-EC" sz="1400" i="1">
                              <a:solidFill>
                                <a:schemeClr val="tx1"/>
                              </a:solidFill>
                              <a:latin typeface="Cambria Math"/>
                            </a:rPr>
                            <m:t>𝑓</m:t>
                          </m:r>
                        </m:e>
                        <m:sub>
                          <m:sSub>
                            <m:sSubPr>
                              <m:ctrlPr>
                                <a:rPr lang="es-EC" sz="1400" i="1">
                                  <a:solidFill>
                                    <a:schemeClr val="tx1"/>
                                  </a:solidFill>
                                  <a:latin typeface="Cambria Math"/>
                                </a:rPr>
                              </m:ctrlPr>
                            </m:sSubPr>
                            <m:e>
                              <m:r>
                                <a:rPr lang="es-EC" sz="1400" i="1">
                                  <a:solidFill>
                                    <a:schemeClr val="tx1"/>
                                  </a:solidFill>
                                  <a:latin typeface="Cambria Math"/>
                                </a:rPr>
                                <m:t>𝑠</m:t>
                              </m:r>
                            </m:e>
                            <m:sub>
                              <m:r>
                                <a:rPr lang="es-EC" sz="1400" i="1">
                                  <a:solidFill>
                                    <a:schemeClr val="tx1"/>
                                  </a:solidFill>
                                  <a:latin typeface="Cambria Math"/>
                                </a:rPr>
                                <m:t>𝑦</m:t>
                              </m:r>
                            </m:sub>
                          </m:sSub>
                        </m:sub>
                      </m:sSub>
                    </m:oMath>
                  </m:oMathPara>
                </a14:m>
                <a:endParaRPr lang="es-EC" sz="1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f>
                        <m:fPr>
                          <m:ctrlPr>
                            <a:rPr lang="es-EC" sz="1400" i="1">
                              <a:solidFill>
                                <a:schemeClr val="tx1"/>
                              </a:solidFill>
                              <a:latin typeface="Cambria Math"/>
                            </a:rPr>
                          </m:ctrlPr>
                        </m:fPr>
                        <m:num>
                          <m:r>
                            <a:rPr lang="es-EC" sz="1400" i="1">
                              <a:solidFill>
                                <a:schemeClr val="tx1"/>
                              </a:solidFill>
                              <a:latin typeface="Cambria Math"/>
                            </a:rPr>
                            <m:t>𝜕</m:t>
                          </m:r>
                          <m:r>
                            <a:rPr lang="es-EC" sz="1400" i="1">
                              <a:solidFill>
                                <a:schemeClr val="tx1"/>
                              </a:solidFill>
                              <a:latin typeface="Cambria Math"/>
                            </a:rPr>
                            <m:t>(</m:t>
                          </m:r>
                          <m:r>
                            <a:rPr lang="es-EC" sz="1400" i="1">
                              <a:solidFill>
                                <a:schemeClr val="tx1"/>
                              </a:solidFill>
                              <a:latin typeface="Cambria Math"/>
                            </a:rPr>
                            <m:t>𝜌</m:t>
                          </m:r>
                          <m:r>
                            <a:rPr lang="es-EC" sz="1400" i="1">
                              <a:solidFill>
                                <a:schemeClr val="tx1"/>
                              </a:solidFill>
                              <a:latin typeface="Cambria Math"/>
                            </a:rPr>
                            <m:t>𝑤</m:t>
                          </m:r>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𝑡</m:t>
                          </m:r>
                        </m:den>
                      </m:f>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𝑥</m:t>
                          </m:r>
                        </m:den>
                      </m:f>
                      <m:d>
                        <m:dPr>
                          <m:ctrlPr>
                            <a:rPr lang="es-EC" sz="1400" i="1">
                              <a:solidFill>
                                <a:schemeClr val="tx1"/>
                              </a:solidFill>
                              <a:latin typeface="Cambria Math"/>
                            </a:rPr>
                          </m:ctrlPr>
                        </m:dPr>
                        <m:e>
                          <m:r>
                            <a:rPr lang="es-EC" sz="1400" i="1">
                              <a:solidFill>
                                <a:schemeClr val="tx1"/>
                              </a:solidFill>
                              <a:latin typeface="Cambria Math"/>
                            </a:rPr>
                            <m:t>𝑝𝑢𝑤</m:t>
                          </m:r>
                        </m:e>
                      </m:d>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𝑦</m:t>
                          </m:r>
                        </m:den>
                      </m:f>
                      <m:d>
                        <m:dPr>
                          <m:ctrlPr>
                            <a:rPr lang="es-EC" sz="1400" i="1">
                              <a:solidFill>
                                <a:schemeClr val="tx1"/>
                              </a:solidFill>
                              <a:latin typeface="Cambria Math"/>
                            </a:rPr>
                          </m:ctrlPr>
                        </m:dPr>
                        <m:e>
                          <m:r>
                            <a:rPr lang="es-EC" sz="1400" i="1">
                              <a:solidFill>
                                <a:schemeClr val="tx1"/>
                              </a:solidFill>
                              <a:latin typeface="Cambria Math"/>
                            </a:rPr>
                            <m:t>𝜌</m:t>
                          </m:r>
                          <m:r>
                            <a:rPr lang="es-EC" sz="1400" i="1">
                              <a:solidFill>
                                <a:schemeClr val="tx1"/>
                              </a:solidFill>
                              <a:latin typeface="Cambria Math"/>
                            </a:rPr>
                            <m:t>𝑣𝑤</m:t>
                          </m:r>
                        </m:e>
                      </m:d>
                      <m:r>
                        <a:rPr lang="es-EC" sz="1400" i="1">
                          <a:solidFill>
                            <a:schemeClr val="tx1"/>
                          </a:solidFill>
                          <a:latin typeface="Cambria Math"/>
                        </a:rPr>
                        <m:t>+</m:t>
                      </m:r>
                      <m:f>
                        <m:fPr>
                          <m:ctrlPr>
                            <a:rPr lang="es-EC" sz="1400" i="1">
                              <a:solidFill>
                                <a:schemeClr val="tx1"/>
                              </a:solidFill>
                              <a:latin typeface="Cambria Math"/>
                            </a:rPr>
                          </m:ctrlPr>
                        </m:fPr>
                        <m:num>
                          <m:r>
                            <a:rPr lang="es-EC" sz="1400" i="1">
                              <a:solidFill>
                                <a:schemeClr val="tx1"/>
                              </a:solidFill>
                              <a:latin typeface="Cambria Math"/>
                            </a:rPr>
                            <m:t>𝜕</m:t>
                          </m:r>
                        </m:num>
                        <m:den>
                          <m:r>
                            <a:rPr lang="es-EC" sz="1400" i="1">
                              <a:solidFill>
                                <a:schemeClr val="tx1"/>
                              </a:solidFill>
                              <a:latin typeface="Cambria Math"/>
                            </a:rPr>
                            <m:t>𝜕</m:t>
                          </m:r>
                          <m:r>
                            <a:rPr lang="es-EC" sz="1400" i="1">
                              <a:solidFill>
                                <a:schemeClr val="tx1"/>
                              </a:solidFill>
                              <a:latin typeface="Cambria Math"/>
                            </a:rPr>
                            <m:t>𝑧</m:t>
                          </m:r>
                        </m:den>
                      </m:f>
                      <m:d>
                        <m:dPr>
                          <m:ctrlPr>
                            <a:rPr lang="es-EC" sz="1400" i="1">
                              <a:solidFill>
                                <a:schemeClr val="tx1"/>
                              </a:solidFill>
                              <a:latin typeface="Cambria Math"/>
                            </a:rPr>
                          </m:ctrlPr>
                        </m:dPr>
                        <m:e>
                          <m:sSup>
                            <m:sSupPr>
                              <m:ctrlPr>
                                <a:rPr lang="es-EC" sz="1400" i="1">
                                  <a:solidFill>
                                    <a:schemeClr val="tx1"/>
                                  </a:solidFill>
                                  <a:latin typeface="Cambria Math"/>
                                </a:rPr>
                              </m:ctrlPr>
                            </m:sSupPr>
                            <m:e>
                              <m:r>
                                <a:rPr lang="es-EC" sz="1400" i="1">
                                  <a:solidFill>
                                    <a:schemeClr val="tx1"/>
                                  </a:solidFill>
                                  <a:latin typeface="Cambria Math"/>
                                </a:rPr>
                                <m:t>𝜌</m:t>
                              </m:r>
                              <m:r>
                                <a:rPr lang="es-EC" sz="1400" i="1">
                                  <a:solidFill>
                                    <a:schemeClr val="tx1"/>
                                  </a:solidFill>
                                  <a:latin typeface="Cambria Math"/>
                                </a:rPr>
                                <m:t>𝑤</m:t>
                              </m:r>
                            </m:e>
                            <m:sup>
                              <m:r>
                                <a:rPr lang="es-EC" sz="1400" i="1">
                                  <a:solidFill>
                                    <a:schemeClr val="tx1"/>
                                  </a:solidFill>
                                  <a:latin typeface="Cambria Math"/>
                                </a:rPr>
                                <m:t>2</m:t>
                              </m:r>
                            </m:sup>
                          </m:sSup>
                        </m:e>
                      </m:d>
                      <m:r>
                        <a:rPr lang="es-EC" sz="1400" i="1">
                          <a:solidFill>
                            <a:schemeClr val="tx1"/>
                          </a:solidFill>
                          <a:latin typeface="Cambria Math"/>
                        </a:rPr>
                        <m:t>=</m:t>
                      </m:r>
                      <m:sSub>
                        <m:sSubPr>
                          <m:ctrlPr>
                            <a:rPr lang="es-EC" sz="1400" i="1">
                              <a:solidFill>
                                <a:schemeClr val="tx1"/>
                              </a:solidFill>
                              <a:latin typeface="Cambria Math"/>
                            </a:rPr>
                          </m:ctrlPr>
                        </m:sSubPr>
                        <m:e>
                          <m:r>
                            <a:rPr lang="es-EC" sz="1400" i="1">
                              <a:solidFill>
                                <a:schemeClr val="tx1"/>
                              </a:solidFill>
                              <a:latin typeface="Cambria Math"/>
                            </a:rPr>
                            <m:t>𝑓</m:t>
                          </m:r>
                        </m:e>
                        <m:sub>
                          <m:sSub>
                            <m:sSubPr>
                              <m:ctrlPr>
                                <a:rPr lang="es-EC" sz="1400" i="1">
                                  <a:solidFill>
                                    <a:schemeClr val="tx1"/>
                                  </a:solidFill>
                                  <a:latin typeface="Cambria Math"/>
                                </a:rPr>
                              </m:ctrlPr>
                            </m:sSubPr>
                            <m:e>
                              <m:r>
                                <a:rPr lang="es-EC" sz="1400" i="1">
                                  <a:solidFill>
                                    <a:schemeClr val="tx1"/>
                                  </a:solidFill>
                                  <a:latin typeface="Cambria Math"/>
                                </a:rPr>
                                <m:t>𝑣</m:t>
                              </m:r>
                            </m:e>
                            <m:sub>
                              <m:r>
                                <a:rPr lang="es-EC" sz="1400" i="1">
                                  <a:solidFill>
                                    <a:schemeClr val="tx1"/>
                                  </a:solidFill>
                                  <a:latin typeface="Cambria Math"/>
                                </a:rPr>
                                <m:t>𝑧</m:t>
                              </m:r>
                            </m:sub>
                          </m:sSub>
                        </m:sub>
                      </m:sSub>
                      <m:r>
                        <a:rPr lang="es-EC" sz="1400" i="1">
                          <a:solidFill>
                            <a:schemeClr val="tx1"/>
                          </a:solidFill>
                          <a:latin typeface="Cambria Math"/>
                        </a:rPr>
                        <m:t>+</m:t>
                      </m:r>
                      <m:sSub>
                        <m:sSubPr>
                          <m:ctrlPr>
                            <a:rPr lang="es-EC" sz="1400" i="1">
                              <a:solidFill>
                                <a:schemeClr val="tx1"/>
                              </a:solidFill>
                              <a:latin typeface="Cambria Math"/>
                            </a:rPr>
                          </m:ctrlPr>
                        </m:sSubPr>
                        <m:e>
                          <m:r>
                            <a:rPr lang="es-EC" sz="1400" i="1">
                              <a:solidFill>
                                <a:schemeClr val="tx1"/>
                              </a:solidFill>
                              <a:latin typeface="Cambria Math"/>
                            </a:rPr>
                            <m:t>𝑓</m:t>
                          </m:r>
                        </m:e>
                        <m:sub>
                          <m:sSub>
                            <m:sSubPr>
                              <m:ctrlPr>
                                <a:rPr lang="es-EC" sz="1400" i="1">
                                  <a:solidFill>
                                    <a:schemeClr val="tx1"/>
                                  </a:solidFill>
                                  <a:latin typeface="Cambria Math"/>
                                </a:rPr>
                              </m:ctrlPr>
                            </m:sSubPr>
                            <m:e>
                              <m:r>
                                <a:rPr lang="es-EC" sz="1400" i="1">
                                  <a:solidFill>
                                    <a:schemeClr val="tx1"/>
                                  </a:solidFill>
                                  <a:latin typeface="Cambria Math"/>
                                </a:rPr>
                                <m:t>𝑠</m:t>
                              </m:r>
                            </m:e>
                            <m:sub>
                              <m:r>
                                <a:rPr lang="es-EC" sz="1400" i="1">
                                  <a:solidFill>
                                    <a:schemeClr val="tx1"/>
                                  </a:solidFill>
                                  <a:latin typeface="Cambria Math"/>
                                </a:rPr>
                                <m:t>𝑧</m:t>
                              </m:r>
                            </m:sub>
                          </m:sSub>
                        </m:sub>
                      </m:sSub>
                    </m:oMath>
                  </m:oMathPara>
                </a14:m>
                <a:endParaRPr lang="es-EC" sz="1400" dirty="0">
                  <a:solidFill>
                    <a:schemeClr val="tx1"/>
                  </a:solidFill>
                </a:endParaRP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8" t="-135"/>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2619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23528" y="908720"/>
                <a:ext cx="8229600" cy="4525963"/>
              </a:xfrm>
            </p:spPr>
            <p:txBody>
              <a:bodyPr/>
              <a:lstStyle/>
              <a:p>
                <a:r>
                  <a:rPr lang="es-EC" sz="1600" b="1" dirty="0">
                    <a:solidFill>
                      <a:schemeClr val="tx1"/>
                    </a:solidFill>
                  </a:rPr>
                  <a:t>Ecuación de la Energía</a:t>
                </a:r>
              </a:p>
              <a:p>
                <a:endParaRPr lang="es-EC" sz="1600" dirty="0">
                  <a:solidFill>
                    <a:schemeClr val="tx1"/>
                  </a:solidFill>
                </a:endParaRPr>
              </a:p>
              <a:p>
                <a:pPr marL="0" indent="0" algn="ctr">
                  <a:buNone/>
                </a:pPr>
                <a14:m>
                  <m:oMath xmlns:m="http://schemas.openxmlformats.org/officeDocument/2006/math">
                    <m:f>
                      <m:fPr>
                        <m:ctrlPr>
                          <a:rPr lang="es-EC" sz="1600" i="1">
                            <a:solidFill>
                              <a:schemeClr val="tx1"/>
                            </a:solidFill>
                            <a:latin typeface="Cambria Math"/>
                          </a:rPr>
                        </m:ctrlPr>
                      </m:fPr>
                      <m:num>
                        <m:r>
                          <a:rPr lang="es-EC" sz="1600" i="1">
                            <a:solidFill>
                              <a:schemeClr val="tx1"/>
                            </a:solidFill>
                            <a:latin typeface="Cambria Math"/>
                          </a:rPr>
                          <m:t>𝜕</m:t>
                        </m:r>
                        <m:r>
                          <a:rPr lang="es-EC" sz="1600" i="1">
                            <a:solidFill>
                              <a:schemeClr val="tx1"/>
                            </a:solidFill>
                            <a:latin typeface="Cambria Math"/>
                          </a:rPr>
                          <m:t>(</m:t>
                        </m:r>
                        <m:r>
                          <a:rPr lang="es-EC" sz="1600" i="1">
                            <a:solidFill>
                              <a:schemeClr val="tx1"/>
                            </a:solidFill>
                            <a:latin typeface="Cambria Math"/>
                          </a:rPr>
                          <m:t>𝜌</m:t>
                        </m:r>
                        <m:r>
                          <a:rPr lang="es-EC" sz="1600" i="1">
                            <a:solidFill>
                              <a:schemeClr val="tx1"/>
                            </a:solidFill>
                            <a:latin typeface="Cambria Math"/>
                          </a:rPr>
                          <m:t>𝐸</m:t>
                        </m:r>
                        <m:r>
                          <a:rPr lang="es-EC" sz="1600" i="1">
                            <a:solidFill>
                              <a:schemeClr val="tx1"/>
                            </a:solidFill>
                            <a:latin typeface="Cambria Math"/>
                          </a:rPr>
                          <m:t>)</m:t>
                        </m:r>
                      </m:num>
                      <m:den>
                        <m:r>
                          <a:rPr lang="es-EC" sz="1600" i="1">
                            <a:solidFill>
                              <a:schemeClr val="tx1"/>
                            </a:solidFill>
                            <a:latin typeface="Cambria Math"/>
                          </a:rPr>
                          <m:t>𝜕</m:t>
                        </m:r>
                        <m:r>
                          <a:rPr lang="es-EC" sz="1600" i="1">
                            <a:solidFill>
                              <a:schemeClr val="tx1"/>
                            </a:solidFill>
                            <a:latin typeface="Cambria Math"/>
                          </a:rPr>
                          <m:t>𝑡</m:t>
                        </m:r>
                      </m:den>
                    </m:f>
                    <m:r>
                      <a:rPr lang="es-EC" sz="1600" i="1">
                        <a:solidFill>
                          <a:schemeClr val="tx1"/>
                        </a:solidFill>
                        <a:latin typeface="Cambria Math"/>
                      </a:rPr>
                      <m:t>+</m:t>
                    </m:r>
                    <m:r>
                      <a:rPr lang="es-EC" sz="1600" i="1">
                        <a:solidFill>
                          <a:schemeClr val="tx1"/>
                        </a:solidFill>
                        <a:latin typeface="Cambria Math"/>
                      </a:rPr>
                      <m:t>𝛻</m:t>
                    </m:r>
                    <m:r>
                      <a:rPr lang="es-EC" sz="1600" i="1">
                        <a:solidFill>
                          <a:schemeClr val="tx1"/>
                        </a:solidFill>
                        <a:latin typeface="Cambria Math"/>
                      </a:rPr>
                      <m:t>∗</m:t>
                    </m:r>
                    <m:d>
                      <m:dPr>
                        <m:begChr m:val="["/>
                        <m:endChr m:val="]"/>
                        <m:ctrlPr>
                          <a:rPr lang="es-EC" sz="1600" i="1">
                            <a:solidFill>
                              <a:schemeClr val="tx1"/>
                            </a:solidFill>
                            <a:latin typeface="Cambria Math"/>
                          </a:rPr>
                        </m:ctrlPr>
                      </m:dPr>
                      <m:e>
                        <m:r>
                          <a:rPr lang="es-EC" sz="1600" i="1">
                            <a:solidFill>
                              <a:schemeClr val="tx1"/>
                            </a:solidFill>
                            <a:latin typeface="Cambria Math"/>
                          </a:rPr>
                          <m:t>𝚅</m:t>
                        </m:r>
                        <m:d>
                          <m:dPr>
                            <m:ctrlPr>
                              <a:rPr lang="es-EC" sz="1600" i="1">
                                <a:solidFill>
                                  <a:schemeClr val="tx1"/>
                                </a:solidFill>
                                <a:latin typeface="Cambria Math"/>
                              </a:rPr>
                            </m:ctrlPr>
                          </m:dPr>
                          <m:e>
                            <m:r>
                              <a:rPr lang="es-EC" sz="1600" i="1">
                                <a:solidFill>
                                  <a:schemeClr val="tx1"/>
                                </a:solidFill>
                                <a:latin typeface="Cambria Math"/>
                              </a:rPr>
                              <m:t>𝜌</m:t>
                            </m:r>
                            <m:r>
                              <a:rPr lang="es-EC" sz="1600" i="1">
                                <a:solidFill>
                                  <a:schemeClr val="tx1"/>
                                </a:solidFill>
                                <a:latin typeface="Cambria Math"/>
                              </a:rPr>
                              <m:t>𝘌</m:t>
                            </m:r>
                            <m:r>
                              <a:rPr lang="es-EC" sz="1600" i="1">
                                <a:solidFill>
                                  <a:schemeClr val="tx1"/>
                                </a:solidFill>
                                <a:latin typeface="Cambria Math"/>
                              </a:rPr>
                              <m:t>+</m:t>
                            </m:r>
                            <m:r>
                              <a:rPr lang="es-EC" sz="1600" i="1">
                                <a:solidFill>
                                  <a:schemeClr val="tx1"/>
                                </a:solidFill>
                                <a:latin typeface="Cambria Math"/>
                              </a:rPr>
                              <m:t>𝜌</m:t>
                            </m:r>
                          </m:e>
                        </m:d>
                      </m:e>
                    </m:d>
                    <m:r>
                      <a:rPr lang="es-EC" sz="1600" i="1">
                        <a:solidFill>
                          <a:schemeClr val="tx1"/>
                        </a:solidFill>
                        <a:latin typeface="Cambria Math"/>
                      </a:rPr>
                      <m:t>=</m:t>
                    </m:r>
                    <m:r>
                      <a:rPr lang="es-EC" sz="1600" i="1">
                        <a:solidFill>
                          <a:schemeClr val="tx1"/>
                        </a:solidFill>
                        <a:latin typeface="Cambria Math"/>
                      </a:rPr>
                      <m:t>𝛻</m:t>
                    </m:r>
                    <m:r>
                      <a:rPr lang="es-EC" sz="1600" i="1">
                        <a:solidFill>
                          <a:schemeClr val="tx1"/>
                        </a:solidFill>
                        <a:latin typeface="Cambria Math"/>
                      </a:rPr>
                      <m:t>∗</m:t>
                    </m:r>
                    <m:d>
                      <m:dPr>
                        <m:begChr m:val="["/>
                        <m:endChr m:val="]"/>
                        <m:ctrlPr>
                          <a:rPr lang="es-EC" sz="1600" i="1">
                            <a:solidFill>
                              <a:schemeClr val="tx1"/>
                            </a:solidFill>
                            <a:latin typeface="Cambria Math"/>
                          </a:rPr>
                        </m:ctrlPr>
                      </m:dPr>
                      <m:e>
                        <m:sSub>
                          <m:sSubPr>
                            <m:ctrlPr>
                              <a:rPr lang="es-EC" sz="1600" i="1">
                                <a:solidFill>
                                  <a:schemeClr val="tx1"/>
                                </a:solidFill>
                                <a:latin typeface="Cambria Math"/>
                              </a:rPr>
                            </m:ctrlPr>
                          </m:sSubPr>
                          <m:e>
                            <m:r>
                              <a:rPr lang="es-EC" sz="1600" i="1">
                                <a:solidFill>
                                  <a:schemeClr val="tx1"/>
                                </a:solidFill>
                                <a:latin typeface="Cambria Math"/>
                              </a:rPr>
                              <m:t>𝑘</m:t>
                            </m:r>
                          </m:e>
                          <m:sub>
                            <m:r>
                              <a:rPr lang="es-EC" sz="1600" i="1">
                                <a:solidFill>
                                  <a:schemeClr val="tx1"/>
                                </a:solidFill>
                                <a:latin typeface="Cambria Math"/>
                              </a:rPr>
                              <m:t>𝑒𝑓𝑓</m:t>
                            </m:r>
                          </m:sub>
                        </m:sSub>
                        <m:r>
                          <a:rPr lang="es-EC" sz="1600" i="1">
                            <a:solidFill>
                              <a:schemeClr val="tx1"/>
                            </a:solidFill>
                            <a:latin typeface="Cambria Math"/>
                          </a:rPr>
                          <m:t>𝛻</m:t>
                        </m:r>
                        <m:r>
                          <a:rPr lang="es-EC" sz="1600" i="1">
                            <a:solidFill>
                              <a:schemeClr val="tx1"/>
                            </a:solidFill>
                            <a:latin typeface="Cambria Math"/>
                          </a:rPr>
                          <m:t>𝑇</m:t>
                        </m:r>
                        <m:r>
                          <a:rPr lang="es-EC" sz="1600" i="1">
                            <a:solidFill>
                              <a:schemeClr val="tx1"/>
                            </a:solidFill>
                            <a:latin typeface="Cambria Math"/>
                          </a:rPr>
                          <m:t>−</m:t>
                        </m:r>
                        <m:nary>
                          <m:naryPr>
                            <m:chr m:val="∑"/>
                            <m:limLoc m:val="undOvr"/>
                            <m:supHide m:val="on"/>
                            <m:ctrlPr>
                              <a:rPr lang="es-EC" sz="1600" i="1">
                                <a:solidFill>
                                  <a:schemeClr val="tx1"/>
                                </a:solidFill>
                                <a:latin typeface="Cambria Math"/>
                              </a:rPr>
                            </m:ctrlPr>
                          </m:naryPr>
                          <m:sub>
                            <m:r>
                              <a:rPr lang="es-EC" sz="1600" i="1">
                                <a:solidFill>
                                  <a:schemeClr val="tx1"/>
                                </a:solidFill>
                                <a:latin typeface="Cambria Math"/>
                              </a:rPr>
                              <m:t>𝑗</m:t>
                            </m:r>
                          </m:sub>
                          <m:sup/>
                          <m:e>
                            <m:sSub>
                              <m:sSubPr>
                                <m:ctrlPr>
                                  <a:rPr lang="es-EC" sz="1600" i="1">
                                    <a:solidFill>
                                      <a:schemeClr val="tx1"/>
                                    </a:solidFill>
                                    <a:latin typeface="Cambria Math"/>
                                  </a:rPr>
                                </m:ctrlPr>
                              </m:sSubPr>
                              <m:e>
                                <m:r>
                                  <a:rPr lang="es-EC" sz="1600" i="1">
                                    <a:solidFill>
                                      <a:schemeClr val="tx1"/>
                                    </a:solidFill>
                                    <a:latin typeface="Cambria Math"/>
                                  </a:rPr>
                                  <m:t>h</m:t>
                                </m:r>
                              </m:e>
                              <m:sub>
                                <m:r>
                                  <a:rPr lang="es-EC" sz="1600" i="1">
                                    <a:solidFill>
                                      <a:schemeClr val="tx1"/>
                                    </a:solidFill>
                                    <a:latin typeface="Cambria Math"/>
                                  </a:rPr>
                                  <m:t>𝑗</m:t>
                                </m:r>
                              </m:sub>
                            </m:sSub>
                            <m:sSub>
                              <m:sSubPr>
                                <m:ctrlPr>
                                  <a:rPr lang="es-EC" sz="1600" i="1">
                                    <a:solidFill>
                                      <a:schemeClr val="tx1"/>
                                    </a:solidFill>
                                    <a:latin typeface="Cambria Math"/>
                                  </a:rPr>
                                </m:ctrlPr>
                              </m:sSubPr>
                              <m:e>
                                <m:r>
                                  <a:rPr lang="es-EC" sz="1600" i="1">
                                    <a:solidFill>
                                      <a:schemeClr val="tx1"/>
                                    </a:solidFill>
                                    <a:latin typeface="Cambria Math"/>
                                  </a:rPr>
                                  <m:t>𝐽</m:t>
                                </m:r>
                              </m:e>
                              <m:sub>
                                <m:r>
                                  <a:rPr lang="es-EC" sz="1600" i="1">
                                    <a:solidFill>
                                      <a:schemeClr val="tx1"/>
                                    </a:solidFill>
                                    <a:latin typeface="Cambria Math"/>
                                  </a:rPr>
                                  <m:t>𝑗</m:t>
                                </m:r>
                              </m:sub>
                            </m:sSub>
                          </m:e>
                        </m:nary>
                        <m:r>
                          <a:rPr lang="es-EC" sz="1600" i="1">
                            <a:solidFill>
                              <a:schemeClr val="tx1"/>
                            </a:solidFill>
                            <a:latin typeface="Cambria Math"/>
                          </a:rPr>
                          <m:t>+</m:t>
                        </m:r>
                        <m:sSub>
                          <m:sSubPr>
                            <m:ctrlPr>
                              <a:rPr lang="es-EC" sz="1600" i="1">
                                <a:solidFill>
                                  <a:schemeClr val="tx1"/>
                                </a:solidFill>
                                <a:latin typeface="Cambria Math"/>
                              </a:rPr>
                            </m:ctrlPr>
                          </m:sSubPr>
                          <m:e>
                            <m:r>
                              <a:rPr lang="es-EC" sz="1600" i="1">
                                <a:solidFill>
                                  <a:schemeClr val="tx1"/>
                                </a:solidFill>
                                <a:latin typeface="Cambria Math"/>
                              </a:rPr>
                              <m:t>𝜏</m:t>
                            </m:r>
                          </m:e>
                          <m:sub>
                            <m:r>
                              <a:rPr lang="es-EC" sz="1600" i="1">
                                <a:solidFill>
                                  <a:schemeClr val="tx1"/>
                                </a:solidFill>
                                <a:latin typeface="Cambria Math"/>
                              </a:rPr>
                              <m:t>𝑒𝑓𝑓</m:t>
                            </m:r>
                          </m:sub>
                        </m:sSub>
                        <m:r>
                          <a:rPr lang="es-EC" sz="1600" i="1">
                            <a:solidFill>
                              <a:schemeClr val="tx1"/>
                            </a:solidFill>
                            <a:latin typeface="Cambria Math"/>
                          </a:rPr>
                          <m:t>∗</m:t>
                        </m:r>
                        <m:r>
                          <a:rPr lang="es-EC" sz="1600" i="1">
                            <a:solidFill>
                              <a:schemeClr val="tx1"/>
                            </a:solidFill>
                            <a:latin typeface="Cambria Math"/>
                          </a:rPr>
                          <m:t>𝚅</m:t>
                        </m:r>
                      </m:e>
                    </m:d>
                    <m:r>
                      <a:rPr lang="es-EC" sz="1600" i="1">
                        <a:solidFill>
                          <a:schemeClr val="tx1"/>
                        </a:solidFill>
                        <a:latin typeface="Cambria Math"/>
                      </a:rPr>
                      <m:t>+</m:t>
                    </m:r>
                    <m:sSub>
                      <m:sSubPr>
                        <m:ctrlPr>
                          <a:rPr lang="es-EC" sz="1600" i="1">
                            <a:solidFill>
                              <a:schemeClr val="tx1"/>
                            </a:solidFill>
                            <a:latin typeface="Cambria Math"/>
                          </a:rPr>
                        </m:ctrlPr>
                      </m:sSubPr>
                      <m:e>
                        <m:r>
                          <a:rPr lang="es-EC" sz="1600" i="1">
                            <a:solidFill>
                              <a:schemeClr val="tx1"/>
                            </a:solidFill>
                            <a:latin typeface="Cambria Math"/>
                          </a:rPr>
                          <m:t>𝑆</m:t>
                        </m:r>
                      </m:e>
                      <m:sub>
                        <m:r>
                          <a:rPr lang="es-EC" sz="1600" i="1">
                            <a:solidFill>
                              <a:schemeClr val="tx1"/>
                            </a:solidFill>
                            <a:latin typeface="Cambria Math"/>
                          </a:rPr>
                          <m:t>h</m:t>
                        </m:r>
                      </m:sub>
                    </m:sSub>
                  </m:oMath>
                </a14:m>
                <a:r>
                  <a:rPr lang="es-EC" sz="1600" dirty="0">
                    <a:solidFill>
                      <a:schemeClr val="tx1"/>
                    </a:solidFill>
                  </a:rPr>
                  <a:t> </a:t>
                </a:r>
              </a:p>
              <a:p>
                <a:pPr marL="0" indent="0" algn="ctr">
                  <a:buNone/>
                </a:pPr>
                <a:r>
                  <a:rPr lang="es-EC" sz="1600" dirty="0">
                    <a:solidFill>
                      <a:schemeClr val="tx1"/>
                    </a:solidFill>
                  </a:rPr>
                  <a:t>Transitorio       Convección          Conductividad   Difusión    Viscosidad  Entalpia</a:t>
                </a:r>
              </a:p>
              <a:p>
                <a:pPr marL="0" lvl="0" indent="0">
                  <a:buNone/>
                </a:pPr>
                <a:r>
                  <a:rPr lang="es-EC" sz="1600" dirty="0">
                    <a:solidFill>
                      <a:schemeClr val="tx1"/>
                    </a:solidFill>
                  </a:rPr>
                  <a:t>Energía E por unidad de masa es definida:</a:t>
                </a:r>
              </a:p>
              <a:p>
                <a:pPr marL="0" indent="0">
                  <a:buNone/>
                </a:pPr>
                <a14:m>
                  <m:oMathPara xmlns:m="http://schemas.openxmlformats.org/officeDocument/2006/math">
                    <m:oMathParaPr>
                      <m:jc m:val="centerGroup"/>
                    </m:oMathParaPr>
                    <m:oMath xmlns:m="http://schemas.openxmlformats.org/officeDocument/2006/math">
                      <m:r>
                        <a:rPr lang="es-EC" sz="1600" i="1">
                          <a:solidFill>
                            <a:schemeClr val="tx1"/>
                          </a:solidFill>
                          <a:latin typeface="Cambria Math"/>
                        </a:rPr>
                        <m:t>𝘌</m:t>
                      </m:r>
                      <m:r>
                        <a:rPr lang="es-EC" sz="1600" i="1">
                          <a:solidFill>
                            <a:schemeClr val="tx1"/>
                          </a:solidFill>
                          <a:latin typeface="Cambria Math"/>
                        </a:rPr>
                        <m:t>=</m:t>
                      </m:r>
                      <m:r>
                        <a:rPr lang="es-EC" sz="1600" i="1">
                          <a:solidFill>
                            <a:schemeClr val="tx1"/>
                          </a:solidFill>
                          <a:latin typeface="Cambria Math"/>
                        </a:rPr>
                        <m:t>h</m:t>
                      </m:r>
                      <m:r>
                        <a:rPr lang="es-EC" sz="1600" i="1">
                          <a:solidFill>
                            <a:schemeClr val="tx1"/>
                          </a:solidFill>
                          <a:latin typeface="Cambria Math"/>
                        </a:rPr>
                        <m:t>−</m:t>
                      </m:r>
                      <m:f>
                        <m:fPr>
                          <m:ctrlPr>
                            <a:rPr lang="es-EC" sz="1600" i="1">
                              <a:solidFill>
                                <a:schemeClr val="tx1"/>
                              </a:solidFill>
                              <a:latin typeface="Cambria Math"/>
                            </a:rPr>
                          </m:ctrlPr>
                        </m:fPr>
                        <m:num>
                          <m:r>
                            <a:rPr lang="es-EC" sz="1600" i="1">
                              <a:solidFill>
                                <a:schemeClr val="tx1"/>
                              </a:solidFill>
                              <a:latin typeface="Cambria Math"/>
                            </a:rPr>
                            <m:t>𝑝</m:t>
                          </m:r>
                        </m:num>
                        <m:den>
                          <m:r>
                            <a:rPr lang="es-EC" sz="1600" i="1">
                              <a:solidFill>
                                <a:schemeClr val="tx1"/>
                              </a:solidFill>
                              <a:latin typeface="Cambria Math"/>
                            </a:rPr>
                            <m:t>𝜌</m:t>
                          </m:r>
                        </m:den>
                      </m:f>
                      <m:r>
                        <a:rPr lang="es-EC" sz="1600" i="1">
                          <a:solidFill>
                            <a:schemeClr val="tx1"/>
                          </a:solidFill>
                          <a:latin typeface="Cambria Math"/>
                        </a:rPr>
                        <m:t>+</m:t>
                      </m:r>
                      <m:f>
                        <m:fPr>
                          <m:ctrlPr>
                            <a:rPr lang="es-EC" sz="1600" i="1">
                              <a:solidFill>
                                <a:schemeClr val="tx1"/>
                              </a:solidFill>
                              <a:latin typeface="Cambria Math"/>
                            </a:rPr>
                          </m:ctrlPr>
                        </m:fPr>
                        <m:num>
                          <m:sSup>
                            <m:sSupPr>
                              <m:ctrlPr>
                                <a:rPr lang="es-EC" sz="1600" i="1">
                                  <a:solidFill>
                                    <a:schemeClr val="tx1"/>
                                  </a:solidFill>
                                  <a:latin typeface="Cambria Math"/>
                                </a:rPr>
                              </m:ctrlPr>
                            </m:sSupPr>
                            <m:e>
                              <m:r>
                                <a:rPr lang="es-EC" sz="1600" i="1">
                                  <a:solidFill>
                                    <a:schemeClr val="tx1"/>
                                  </a:solidFill>
                                  <a:latin typeface="Cambria Math"/>
                                </a:rPr>
                                <m:t>𝚅</m:t>
                              </m:r>
                            </m:e>
                            <m:sup>
                              <m:r>
                                <a:rPr lang="es-EC" sz="1600" i="1">
                                  <a:solidFill>
                                    <a:schemeClr val="tx1"/>
                                  </a:solidFill>
                                  <a:latin typeface="Cambria Math"/>
                                </a:rPr>
                                <m:t>2</m:t>
                              </m:r>
                            </m:sup>
                          </m:sSup>
                        </m:num>
                        <m:den>
                          <m:r>
                            <a:rPr lang="es-EC" sz="1600" i="1">
                              <a:solidFill>
                                <a:schemeClr val="tx1"/>
                              </a:solidFill>
                              <a:latin typeface="Cambria Math"/>
                            </a:rPr>
                            <m:t>2</m:t>
                          </m:r>
                        </m:den>
                      </m:f>
                    </m:oMath>
                  </m:oMathPara>
                </a14:m>
                <a:endParaRPr lang="es-EC" sz="1600" dirty="0">
                  <a:solidFill>
                    <a:schemeClr val="tx1"/>
                  </a:solidFill>
                </a:endParaRPr>
              </a:p>
              <a:p>
                <a:r>
                  <a:rPr lang="es-ES" sz="1600" b="1" dirty="0">
                    <a:solidFill>
                      <a:schemeClr val="tx1"/>
                    </a:solidFill>
                  </a:rPr>
                  <a:t>Turbulencia: k-Ԑ Standard</a:t>
                </a:r>
              </a:p>
              <a:p>
                <a:pPr marL="0" indent="0">
                  <a:buNone/>
                </a:pPr>
                <a:r>
                  <a:rPr lang="es-EC" sz="1600" dirty="0">
                    <a:solidFill>
                      <a:schemeClr val="tx1"/>
                    </a:solidFill>
                  </a:rPr>
                  <a:t>Este modelo resuelve dos ecuaciones de transporte separadas permitiendo determinar la energía cinética de turbulencia (κ) y la disipación viscosa (ε) </a:t>
                </a:r>
                <a:r>
                  <a:rPr lang="es-EC" sz="1600" dirty="0" smtClean="0">
                    <a:solidFill>
                      <a:schemeClr val="tx1"/>
                    </a:solidFill>
                  </a:rPr>
                  <a:t>independientemente, </a:t>
                </a:r>
                <a:r>
                  <a:rPr lang="es-EC" sz="1600" dirty="0">
                    <a:solidFill>
                      <a:schemeClr val="tx1"/>
                    </a:solidFill>
                  </a:rPr>
                  <a:t>bajo la suposición de que el flujo es totalmente turbulento.</a:t>
                </a:r>
              </a:p>
              <a:p>
                <a:pPr marL="0" indent="0">
                  <a:buNone/>
                </a:pPr>
                <a14:m>
                  <m:oMathPara xmlns:m="http://schemas.openxmlformats.org/officeDocument/2006/math">
                    <m:oMathParaPr>
                      <m:jc m:val="centerGroup"/>
                    </m:oMathParaPr>
                    <m:oMath xmlns:m="http://schemas.openxmlformats.org/officeDocument/2006/math">
                      <m:f>
                        <m:fPr>
                          <m:ctrlPr>
                            <a:rPr lang="es-EC" sz="1600" i="1">
                              <a:solidFill>
                                <a:schemeClr val="tx1"/>
                              </a:solidFill>
                              <a:latin typeface="Cambria Math"/>
                            </a:rPr>
                          </m:ctrlPr>
                        </m:fPr>
                        <m:num>
                          <m:r>
                            <a:rPr lang="es-ES" sz="1600" i="1">
                              <a:solidFill>
                                <a:schemeClr val="tx1"/>
                              </a:solidFill>
                              <a:latin typeface="Cambria Math"/>
                            </a:rPr>
                            <m:t>𝜕</m:t>
                          </m:r>
                        </m:num>
                        <m:den>
                          <m:r>
                            <a:rPr lang="es-ES" sz="1600" i="1">
                              <a:solidFill>
                                <a:schemeClr val="tx1"/>
                              </a:solidFill>
                              <a:latin typeface="Cambria Math"/>
                            </a:rPr>
                            <m:t>𝜕</m:t>
                          </m:r>
                          <m:r>
                            <a:rPr lang="es-ES" sz="1600" i="1">
                              <a:solidFill>
                                <a:schemeClr val="tx1"/>
                              </a:solidFill>
                              <a:latin typeface="Cambria Math"/>
                            </a:rPr>
                            <m:t>𝑡</m:t>
                          </m:r>
                        </m:den>
                      </m:f>
                      <m:d>
                        <m:dPr>
                          <m:ctrlPr>
                            <a:rPr lang="es-EC" sz="1600" i="1">
                              <a:solidFill>
                                <a:schemeClr val="tx1"/>
                              </a:solidFill>
                              <a:latin typeface="Cambria Math"/>
                            </a:rPr>
                          </m:ctrlPr>
                        </m:dPr>
                        <m:e>
                          <m:sSub>
                            <m:sSubPr>
                              <m:ctrlPr>
                                <a:rPr lang="es-EC" sz="1600" i="1">
                                  <a:solidFill>
                                    <a:schemeClr val="tx1"/>
                                  </a:solidFill>
                                  <a:latin typeface="Cambria Math"/>
                                </a:rPr>
                              </m:ctrlPr>
                            </m:sSubPr>
                            <m:e>
                              <m:r>
                                <a:rPr lang="es-ES" sz="1600" i="1">
                                  <a:solidFill>
                                    <a:schemeClr val="tx1"/>
                                  </a:solidFill>
                                  <a:latin typeface="Cambria Math"/>
                                </a:rPr>
                                <m:t>𝜌</m:t>
                              </m:r>
                            </m:e>
                            <m:sub>
                              <m:r>
                                <a:rPr lang="es-ES" sz="1600" i="1">
                                  <a:solidFill>
                                    <a:schemeClr val="tx1"/>
                                  </a:solidFill>
                                  <a:latin typeface="Cambria Math"/>
                                </a:rPr>
                                <m:t>𝑚</m:t>
                              </m:r>
                            </m:sub>
                          </m:sSub>
                          <m:r>
                            <a:rPr lang="es-ES" sz="1600" i="1">
                              <a:solidFill>
                                <a:schemeClr val="tx1"/>
                              </a:solidFill>
                              <a:latin typeface="Cambria Math"/>
                            </a:rPr>
                            <m:t>𝑘</m:t>
                          </m:r>
                        </m:e>
                      </m:d>
                      <m:r>
                        <a:rPr lang="es-ES" sz="1600" i="1">
                          <a:solidFill>
                            <a:schemeClr val="tx1"/>
                          </a:solidFill>
                          <a:latin typeface="Cambria Math"/>
                        </a:rPr>
                        <m:t>+</m:t>
                      </m:r>
                      <m:r>
                        <a:rPr lang="es-ES" sz="1600">
                          <a:solidFill>
                            <a:schemeClr val="tx1"/>
                          </a:solidFill>
                          <a:latin typeface="Cambria Math"/>
                        </a:rPr>
                        <m:t>𝛻</m:t>
                      </m:r>
                      <m:r>
                        <a:rPr lang="es-ES" sz="1600" i="1">
                          <a:solidFill>
                            <a:schemeClr val="tx1"/>
                          </a:solidFill>
                          <a:latin typeface="Cambria Math"/>
                        </a:rPr>
                        <m:t>∗</m:t>
                      </m:r>
                      <m:d>
                        <m:dPr>
                          <m:ctrlPr>
                            <a:rPr lang="es-EC" sz="1600" i="1">
                              <a:solidFill>
                                <a:schemeClr val="tx1"/>
                              </a:solidFill>
                              <a:latin typeface="Cambria Math"/>
                            </a:rPr>
                          </m:ctrlPr>
                        </m:dPr>
                        <m:e>
                          <m:sSub>
                            <m:sSubPr>
                              <m:ctrlPr>
                                <a:rPr lang="es-EC" sz="1600" i="1">
                                  <a:solidFill>
                                    <a:schemeClr val="tx1"/>
                                  </a:solidFill>
                                  <a:latin typeface="Cambria Math"/>
                                </a:rPr>
                              </m:ctrlPr>
                            </m:sSubPr>
                            <m:e>
                              <m:r>
                                <a:rPr lang="es-ES" sz="1600" i="1">
                                  <a:solidFill>
                                    <a:schemeClr val="tx1"/>
                                  </a:solidFill>
                                  <a:latin typeface="Cambria Math"/>
                                </a:rPr>
                                <m:t>𝜌</m:t>
                              </m:r>
                            </m:e>
                            <m:sub>
                              <m:r>
                                <a:rPr lang="es-ES" sz="1600" i="1">
                                  <a:solidFill>
                                    <a:schemeClr val="tx1"/>
                                  </a:solidFill>
                                  <a:latin typeface="Cambria Math"/>
                                </a:rPr>
                                <m:t>𝑚</m:t>
                              </m:r>
                            </m:sub>
                          </m:sSub>
                          <m:r>
                            <a:rPr lang="es-ES" sz="1600" i="1">
                              <a:solidFill>
                                <a:schemeClr val="tx1"/>
                              </a:solidFill>
                              <a:latin typeface="Cambria Math"/>
                            </a:rPr>
                            <m:t>𝑢𝑘</m:t>
                          </m:r>
                        </m:e>
                      </m:d>
                      <m:r>
                        <a:rPr lang="es-ES" sz="1600" i="1">
                          <a:solidFill>
                            <a:schemeClr val="tx1"/>
                          </a:solidFill>
                          <a:latin typeface="Cambria Math"/>
                        </a:rPr>
                        <m:t>=</m:t>
                      </m:r>
                      <m:r>
                        <a:rPr lang="es-ES" sz="1600">
                          <a:solidFill>
                            <a:schemeClr val="tx1"/>
                          </a:solidFill>
                          <a:latin typeface="Cambria Math"/>
                        </a:rPr>
                        <m:t>𝛻</m:t>
                      </m:r>
                      <m:r>
                        <a:rPr lang="es-ES" sz="1600" i="1">
                          <a:solidFill>
                            <a:schemeClr val="tx1"/>
                          </a:solidFill>
                          <a:latin typeface="Cambria Math"/>
                        </a:rPr>
                        <m:t>∗</m:t>
                      </m:r>
                      <m:d>
                        <m:dPr>
                          <m:ctrlPr>
                            <a:rPr lang="es-EC" sz="1600" i="1">
                              <a:solidFill>
                                <a:schemeClr val="tx1"/>
                              </a:solidFill>
                              <a:latin typeface="Cambria Math"/>
                            </a:rPr>
                          </m:ctrlPr>
                        </m:dPr>
                        <m:e>
                          <m:f>
                            <m:fPr>
                              <m:ctrlPr>
                                <a:rPr lang="es-EC" sz="1600" i="1">
                                  <a:solidFill>
                                    <a:schemeClr val="tx1"/>
                                  </a:solidFill>
                                  <a:latin typeface="Cambria Math"/>
                                </a:rPr>
                              </m:ctrlPr>
                            </m:fPr>
                            <m:num>
                              <m:sSub>
                                <m:sSubPr>
                                  <m:ctrlPr>
                                    <a:rPr lang="es-EC" sz="1600" i="1">
                                      <a:solidFill>
                                        <a:schemeClr val="tx1"/>
                                      </a:solidFill>
                                      <a:latin typeface="Cambria Math"/>
                                    </a:rPr>
                                  </m:ctrlPr>
                                </m:sSubPr>
                                <m:e>
                                  <m:r>
                                    <a:rPr lang="es-ES" sz="1600" i="1">
                                      <a:solidFill>
                                        <a:schemeClr val="tx1"/>
                                      </a:solidFill>
                                      <a:latin typeface="Cambria Math"/>
                                    </a:rPr>
                                    <m:t>𝜇</m:t>
                                  </m:r>
                                </m:e>
                                <m:sub>
                                  <m:r>
                                    <a:rPr lang="es-ES" sz="1600" i="1">
                                      <a:solidFill>
                                        <a:schemeClr val="tx1"/>
                                      </a:solidFill>
                                      <a:latin typeface="Cambria Math"/>
                                    </a:rPr>
                                    <m:t>𝑚</m:t>
                                  </m:r>
                                </m:sub>
                              </m:sSub>
                            </m:num>
                            <m:den>
                              <m:sSub>
                                <m:sSubPr>
                                  <m:ctrlPr>
                                    <a:rPr lang="es-EC" sz="1600" i="1">
                                      <a:solidFill>
                                        <a:schemeClr val="tx1"/>
                                      </a:solidFill>
                                      <a:latin typeface="Cambria Math"/>
                                    </a:rPr>
                                  </m:ctrlPr>
                                </m:sSubPr>
                                <m:e>
                                  <m:r>
                                    <a:rPr lang="es-ES" sz="1600" i="1">
                                      <a:solidFill>
                                        <a:schemeClr val="tx1"/>
                                      </a:solidFill>
                                      <a:latin typeface="Cambria Math"/>
                                    </a:rPr>
                                    <m:t>𝜎</m:t>
                                  </m:r>
                                </m:e>
                                <m:sub>
                                  <m:r>
                                    <a:rPr lang="es-ES" sz="1600" i="1">
                                      <a:solidFill>
                                        <a:schemeClr val="tx1"/>
                                      </a:solidFill>
                                      <a:latin typeface="Cambria Math"/>
                                    </a:rPr>
                                    <m:t>𝑘</m:t>
                                  </m:r>
                                </m:sub>
                              </m:sSub>
                            </m:den>
                          </m:f>
                          <m:r>
                            <a:rPr lang="es-ES" sz="1600">
                              <a:solidFill>
                                <a:schemeClr val="tx1"/>
                              </a:solidFill>
                              <a:latin typeface="Cambria Math"/>
                            </a:rPr>
                            <m:t>𝛻</m:t>
                          </m:r>
                          <m:r>
                            <a:rPr lang="es-ES" sz="1600" i="1">
                              <a:solidFill>
                                <a:schemeClr val="tx1"/>
                              </a:solidFill>
                              <a:latin typeface="Cambria Math"/>
                            </a:rPr>
                            <m:t>𝑘</m:t>
                          </m:r>
                        </m:e>
                      </m:d>
                      <m:r>
                        <a:rPr lang="es-ES" sz="1600" i="1">
                          <a:solidFill>
                            <a:schemeClr val="tx1"/>
                          </a:solidFill>
                          <a:latin typeface="Cambria Math"/>
                        </a:rPr>
                        <m:t>+</m:t>
                      </m:r>
                      <m:sSub>
                        <m:sSubPr>
                          <m:ctrlPr>
                            <a:rPr lang="es-EC" sz="1600" i="1">
                              <a:solidFill>
                                <a:schemeClr val="tx1"/>
                              </a:solidFill>
                              <a:latin typeface="Cambria Math"/>
                            </a:rPr>
                          </m:ctrlPr>
                        </m:sSubPr>
                        <m:e>
                          <m:r>
                            <a:rPr lang="es-ES" sz="1600" i="1">
                              <a:solidFill>
                                <a:schemeClr val="tx1"/>
                              </a:solidFill>
                              <a:latin typeface="Cambria Math"/>
                            </a:rPr>
                            <m:t>𝐺</m:t>
                          </m:r>
                        </m:e>
                        <m:sub>
                          <m:r>
                            <a:rPr lang="es-ES" sz="1600" i="1">
                              <a:solidFill>
                                <a:schemeClr val="tx1"/>
                              </a:solidFill>
                              <a:latin typeface="Cambria Math"/>
                            </a:rPr>
                            <m:t>𝑘</m:t>
                          </m:r>
                          <m:r>
                            <a:rPr lang="es-ES" sz="1600" i="1">
                              <a:solidFill>
                                <a:schemeClr val="tx1"/>
                              </a:solidFill>
                              <a:latin typeface="Cambria Math"/>
                            </a:rPr>
                            <m:t>,</m:t>
                          </m:r>
                          <m:r>
                            <a:rPr lang="es-ES" sz="1600" i="1">
                              <a:solidFill>
                                <a:schemeClr val="tx1"/>
                              </a:solidFill>
                              <a:latin typeface="Cambria Math"/>
                            </a:rPr>
                            <m:t>𝑚</m:t>
                          </m:r>
                        </m:sub>
                      </m:sSub>
                      <m:r>
                        <a:rPr lang="es-ES" sz="1600" i="1">
                          <a:solidFill>
                            <a:schemeClr val="tx1"/>
                          </a:solidFill>
                          <a:latin typeface="Cambria Math"/>
                        </a:rPr>
                        <m:t>−</m:t>
                      </m:r>
                      <m:sSub>
                        <m:sSubPr>
                          <m:ctrlPr>
                            <a:rPr lang="es-EC" sz="1600" i="1">
                              <a:solidFill>
                                <a:schemeClr val="tx1"/>
                              </a:solidFill>
                              <a:latin typeface="Cambria Math"/>
                            </a:rPr>
                          </m:ctrlPr>
                        </m:sSubPr>
                        <m:e>
                          <m:r>
                            <a:rPr lang="es-ES" sz="1600" i="1">
                              <a:solidFill>
                                <a:schemeClr val="tx1"/>
                              </a:solidFill>
                              <a:latin typeface="Cambria Math"/>
                            </a:rPr>
                            <m:t>𝜌</m:t>
                          </m:r>
                        </m:e>
                        <m:sub>
                          <m:r>
                            <a:rPr lang="es-ES" sz="1600" i="1">
                              <a:solidFill>
                                <a:schemeClr val="tx1"/>
                              </a:solidFill>
                              <a:latin typeface="Cambria Math"/>
                            </a:rPr>
                            <m:t>𝑚</m:t>
                          </m:r>
                          <m:r>
                            <a:rPr lang="es-ES" sz="1600" i="1">
                              <a:solidFill>
                                <a:schemeClr val="tx1"/>
                              </a:solidFill>
                              <a:latin typeface="Cambria Math"/>
                            </a:rPr>
                            <m:t>∈</m:t>
                          </m:r>
                        </m:sub>
                      </m:sSub>
                    </m:oMath>
                  </m:oMathPara>
                </a14:m>
                <a:endParaRPr lang="es-EC" sz="16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f>
                        <m:fPr>
                          <m:ctrlPr>
                            <a:rPr lang="es-EC" sz="1600" i="1">
                              <a:solidFill>
                                <a:schemeClr val="tx1"/>
                              </a:solidFill>
                              <a:latin typeface="Cambria Math"/>
                            </a:rPr>
                          </m:ctrlPr>
                        </m:fPr>
                        <m:num>
                          <m:r>
                            <a:rPr lang="es-ES" sz="1600" i="1">
                              <a:solidFill>
                                <a:schemeClr val="tx1"/>
                              </a:solidFill>
                              <a:latin typeface="Cambria Math"/>
                            </a:rPr>
                            <m:t>𝜕</m:t>
                          </m:r>
                        </m:num>
                        <m:den>
                          <m:r>
                            <a:rPr lang="es-ES" sz="1600" i="1">
                              <a:solidFill>
                                <a:schemeClr val="tx1"/>
                              </a:solidFill>
                              <a:latin typeface="Cambria Math"/>
                            </a:rPr>
                            <m:t>𝜕</m:t>
                          </m:r>
                          <m:r>
                            <a:rPr lang="es-ES" sz="1600" i="1">
                              <a:solidFill>
                                <a:schemeClr val="tx1"/>
                              </a:solidFill>
                              <a:latin typeface="Cambria Math"/>
                            </a:rPr>
                            <m:t>𝑡</m:t>
                          </m:r>
                        </m:den>
                      </m:f>
                      <m:d>
                        <m:dPr>
                          <m:ctrlPr>
                            <a:rPr lang="es-EC" sz="1600" i="1">
                              <a:solidFill>
                                <a:schemeClr val="tx1"/>
                              </a:solidFill>
                              <a:latin typeface="Cambria Math"/>
                            </a:rPr>
                          </m:ctrlPr>
                        </m:dPr>
                        <m:e>
                          <m:sSub>
                            <m:sSubPr>
                              <m:ctrlPr>
                                <a:rPr lang="es-EC" sz="1600" i="1">
                                  <a:solidFill>
                                    <a:schemeClr val="tx1"/>
                                  </a:solidFill>
                                  <a:latin typeface="Cambria Math"/>
                                </a:rPr>
                              </m:ctrlPr>
                            </m:sSubPr>
                            <m:e>
                              <m:r>
                                <a:rPr lang="es-ES" sz="1600" i="1">
                                  <a:solidFill>
                                    <a:schemeClr val="tx1"/>
                                  </a:solidFill>
                                  <a:latin typeface="Cambria Math"/>
                                </a:rPr>
                                <m:t>𝜌</m:t>
                              </m:r>
                            </m:e>
                            <m:sub>
                              <m:r>
                                <a:rPr lang="es-ES" sz="1600" i="1">
                                  <a:solidFill>
                                    <a:schemeClr val="tx1"/>
                                  </a:solidFill>
                                  <a:latin typeface="Cambria Math"/>
                                </a:rPr>
                                <m:t>𝑚</m:t>
                              </m:r>
                            </m:sub>
                          </m:sSub>
                          <m:r>
                            <a:rPr lang="es-ES" sz="1600" i="1">
                              <a:solidFill>
                                <a:schemeClr val="tx1"/>
                              </a:solidFill>
                              <a:latin typeface="Cambria Math"/>
                            </a:rPr>
                            <m:t>𝑘</m:t>
                          </m:r>
                        </m:e>
                      </m:d>
                      <m:r>
                        <a:rPr lang="es-ES" sz="1600" i="1">
                          <a:solidFill>
                            <a:schemeClr val="tx1"/>
                          </a:solidFill>
                          <a:latin typeface="Cambria Math"/>
                        </a:rPr>
                        <m:t>+</m:t>
                      </m:r>
                      <m:r>
                        <a:rPr lang="es-ES" sz="1600">
                          <a:solidFill>
                            <a:schemeClr val="tx1"/>
                          </a:solidFill>
                          <a:latin typeface="Cambria Math"/>
                        </a:rPr>
                        <m:t>𝛻</m:t>
                      </m:r>
                      <m:r>
                        <a:rPr lang="es-ES" sz="1600" i="1">
                          <a:solidFill>
                            <a:schemeClr val="tx1"/>
                          </a:solidFill>
                          <a:latin typeface="Cambria Math"/>
                        </a:rPr>
                        <m:t>∗</m:t>
                      </m:r>
                      <m:d>
                        <m:dPr>
                          <m:ctrlPr>
                            <a:rPr lang="es-EC" sz="1600" i="1">
                              <a:solidFill>
                                <a:schemeClr val="tx1"/>
                              </a:solidFill>
                              <a:latin typeface="Cambria Math"/>
                            </a:rPr>
                          </m:ctrlPr>
                        </m:dPr>
                        <m:e>
                          <m:sSub>
                            <m:sSubPr>
                              <m:ctrlPr>
                                <a:rPr lang="es-EC" sz="1600" i="1">
                                  <a:solidFill>
                                    <a:schemeClr val="tx1"/>
                                  </a:solidFill>
                                  <a:latin typeface="Cambria Math"/>
                                </a:rPr>
                              </m:ctrlPr>
                            </m:sSubPr>
                            <m:e>
                              <m:r>
                                <a:rPr lang="es-ES" sz="1600" i="1">
                                  <a:solidFill>
                                    <a:schemeClr val="tx1"/>
                                  </a:solidFill>
                                  <a:latin typeface="Cambria Math"/>
                                </a:rPr>
                                <m:t>𝜌</m:t>
                              </m:r>
                            </m:e>
                            <m:sub>
                              <m:r>
                                <a:rPr lang="es-ES" sz="1600" i="1">
                                  <a:solidFill>
                                    <a:schemeClr val="tx1"/>
                                  </a:solidFill>
                                  <a:latin typeface="Cambria Math"/>
                                </a:rPr>
                                <m:t>𝑚</m:t>
                              </m:r>
                            </m:sub>
                          </m:sSub>
                          <m:r>
                            <a:rPr lang="es-ES" sz="1600" i="1">
                              <a:solidFill>
                                <a:schemeClr val="tx1"/>
                              </a:solidFill>
                              <a:latin typeface="Cambria Math"/>
                            </a:rPr>
                            <m:t>𝑢</m:t>
                          </m:r>
                          <m:r>
                            <a:rPr lang="es-ES" sz="1600" i="1">
                              <a:solidFill>
                                <a:schemeClr val="tx1"/>
                              </a:solidFill>
                              <a:latin typeface="Cambria Math"/>
                            </a:rPr>
                            <m:t>∈</m:t>
                          </m:r>
                        </m:e>
                      </m:d>
                      <m:r>
                        <a:rPr lang="es-ES" sz="1600" i="1">
                          <a:solidFill>
                            <a:schemeClr val="tx1"/>
                          </a:solidFill>
                          <a:latin typeface="Cambria Math"/>
                        </a:rPr>
                        <m:t>=</m:t>
                      </m:r>
                      <m:r>
                        <a:rPr lang="es-ES" sz="1600">
                          <a:solidFill>
                            <a:schemeClr val="tx1"/>
                          </a:solidFill>
                          <a:latin typeface="Cambria Math"/>
                        </a:rPr>
                        <m:t>𝛻</m:t>
                      </m:r>
                      <m:r>
                        <a:rPr lang="es-ES" sz="1600" i="1">
                          <a:solidFill>
                            <a:schemeClr val="tx1"/>
                          </a:solidFill>
                          <a:latin typeface="Cambria Math"/>
                        </a:rPr>
                        <m:t>∗</m:t>
                      </m:r>
                      <m:d>
                        <m:dPr>
                          <m:ctrlPr>
                            <a:rPr lang="es-EC" sz="1600" i="1">
                              <a:solidFill>
                                <a:schemeClr val="tx1"/>
                              </a:solidFill>
                              <a:latin typeface="Cambria Math"/>
                            </a:rPr>
                          </m:ctrlPr>
                        </m:dPr>
                        <m:e>
                          <m:f>
                            <m:fPr>
                              <m:ctrlPr>
                                <a:rPr lang="es-EC" sz="1600" i="1">
                                  <a:solidFill>
                                    <a:schemeClr val="tx1"/>
                                  </a:solidFill>
                                  <a:latin typeface="Cambria Math"/>
                                </a:rPr>
                              </m:ctrlPr>
                            </m:fPr>
                            <m:num>
                              <m:sSub>
                                <m:sSubPr>
                                  <m:ctrlPr>
                                    <a:rPr lang="es-EC" sz="1600" i="1">
                                      <a:solidFill>
                                        <a:schemeClr val="tx1"/>
                                      </a:solidFill>
                                      <a:latin typeface="Cambria Math"/>
                                    </a:rPr>
                                  </m:ctrlPr>
                                </m:sSubPr>
                                <m:e>
                                  <m:r>
                                    <a:rPr lang="es-ES" sz="1600" i="1">
                                      <a:solidFill>
                                        <a:schemeClr val="tx1"/>
                                      </a:solidFill>
                                      <a:latin typeface="Cambria Math"/>
                                    </a:rPr>
                                    <m:t>𝜇</m:t>
                                  </m:r>
                                </m:e>
                                <m:sub>
                                  <m:r>
                                    <a:rPr lang="es-ES" sz="1600" i="1">
                                      <a:solidFill>
                                        <a:schemeClr val="tx1"/>
                                      </a:solidFill>
                                      <a:latin typeface="Cambria Math"/>
                                    </a:rPr>
                                    <m:t>𝑚</m:t>
                                  </m:r>
                                </m:sub>
                              </m:sSub>
                            </m:num>
                            <m:den>
                              <m:sSub>
                                <m:sSubPr>
                                  <m:ctrlPr>
                                    <a:rPr lang="es-EC" sz="1600" i="1">
                                      <a:solidFill>
                                        <a:schemeClr val="tx1"/>
                                      </a:solidFill>
                                      <a:latin typeface="Cambria Math"/>
                                    </a:rPr>
                                  </m:ctrlPr>
                                </m:sSubPr>
                                <m:e>
                                  <m:r>
                                    <a:rPr lang="es-ES" sz="1600" i="1">
                                      <a:solidFill>
                                        <a:schemeClr val="tx1"/>
                                      </a:solidFill>
                                      <a:latin typeface="Cambria Math"/>
                                    </a:rPr>
                                    <m:t>𝜎</m:t>
                                  </m:r>
                                </m:e>
                                <m:sub>
                                  <m:r>
                                    <a:rPr lang="es-ES" sz="1600" i="1">
                                      <a:solidFill>
                                        <a:schemeClr val="tx1"/>
                                      </a:solidFill>
                                      <a:latin typeface="Cambria Math"/>
                                    </a:rPr>
                                    <m:t>∈</m:t>
                                  </m:r>
                                </m:sub>
                              </m:sSub>
                            </m:den>
                          </m:f>
                          <m:r>
                            <a:rPr lang="es-ES" sz="1600">
                              <a:solidFill>
                                <a:schemeClr val="tx1"/>
                              </a:solidFill>
                              <a:latin typeface="Cambria Math"/>
                            </a:rPr>
                            <m:t>𝛻</m:t>
                          </m:r>
                          <m:r>
                            <a:rPr lang="es-ES" sz="1600">
                              <a:solidFill>
                                <a:schemeClr val="tx1"/>
                              </a:solidFill>
                              <a:latin typeface="Cambria Math"/>
                            </a:rPr>
                            <m:t>∈</m:t>
                          </m:r>
                        </m:e>
                      </m:d>
                      <m:r>
                        <a:rPr lang="es-ES" sz="1600" i="1">
                          <a:solidFill>
                            <a:schemeClr val="tx1"/>
                          </a:solidFill>
                          <a:latin typeface="Cambria Math"/>
                        </a:rPr>
                        <m:t>+</m:t>
                      </m:r>
                      <m:f>
                        <m:fPr>
                          <m:ctrlPr>
                            <a:rPr lang="es-EC" sz="1600" i="1">
                              <a:solidFill>
                                <a:schemeClr val="tx1"/>
                              </a:solidFill>
                              <a:latin typeface="Cambria Math"/>
                            </a:rPr>
                          </m:ctrlPr>
                        </m:fPr>
                        <m:num>
                          <m:r>
                            <a:rPr lang="es-ES" sz="1600" i="1">
                              <a:solidFill>
                                <a:schemeClr val="tx1"/>
                              </a:solidFill>
                              <a:latin typeface="Cambria Math"/>
                            </a:rPr>
                            <m:t>∈</m:t>
                          </m:r>
                        </m:num>
                        <m:den>
                          <m:r>
                            <a:rPr lang="es-ES" sz="1600" i="1">
                              <a:solidFill>
                                <a:schemeClr val="tx1"/>
                              </a:solidFill>
                              <a:latin typeface="Cambria Math"/>
                            </a:rPr>
                            <m:t>𝑘</m:t>
                          </m:r>
                        </m:den>
                      </m:f>
                      <m:r>
                        <a:rPr lang="es-ES" sz="1600" i="1">
                          <a:solidFill>
                            <a:schemeClr val="tx1"/>
                          </a:solidFill>
                          <a:latin typeface="Cambria Math"/>
                        </a:rPr>
                        <m:t>(</m:t>
                      </m:r>
                      <m:sSub>
                        <m:sSubPr>
                          <m:ctrlPr>
                            <a:rPr lang="es-EC" sz="1600" i="1">
                              <a:solidFill>
                                <a:schemeClr val="tx1"/>
                              </a:solidFill>
                              <a:latin typeface="Cambria Math"/>
                            </a:rPr>
                          </m:ctrlPr>
                        </m:sSubPr>
                        <m:e>
                          <m:r>
                            <a:rPr lang="es-ES" sz="1600" i="1">
                              <a:solidFill>
                                <a:schemeClr val="tx1"/>
                              </a:solidFill>
                              <a:latin typeface="Cambria Math"/>
                            </a:rPr>
                            <m:t>𝐶</m:t>
                          </m:r>
                        </m:e>
                        <m:sub>
                          <m:r>
                            <a:rPr lang="es-ES" sz="1600" i="1">
                              <a:solidFill>
                                <a:schemeClr val="tx1"/>
                              </a:solidFill>
                              <a:latin typeface="Cambria Math"/>
                            </a:rPr>
                            <m:t>1∈</m:t>
                          </m:r>
                        </m:sub>
                      </m:sSub>
                      <m:sSub>
                        <m:sSubPr>
                          <m:ctrlPr>
                            <a:rPr lang="es-EC" sz="1600" i="1">
                              <a:solidFill>
                                <a:schemeClr val="tx1"/>
                              </a:solidFill>
                              <a:latin typeface="Cambria Math"/>
                            </a:rPr>
                          </m:ctrlPr>
                        </m:sSubPr>
                        <m:e>
                          <m:r>
                            <a:rPr lang="es-ES" sz="1600" i="1">
                              <a:solidFill>
                                <a:schemeClr val="tx1"/>
                              </a:solidFill>
                              <a:latin typeface="Cambria Math"/>
                            </a:rPr>
                            <m:t>𝐺</m:t>
                          </m:r>
                        </m:e>
                        <m:sub>
                          <m:r>
                            <a:rPr lang="es-ES" sz="1600" i="1">
                              <a:solidFill>
                                <a:schemeClr val="tx1"/>
                              </a:solidFill>
                              <a:latin typeface="Cambria Math"/>
                            </a:rPr>
                            <m:t>𝑘</m:t>
                          </m:r>
                          <m:r>
                            <a:rPr lang="es-ES" sz="1600" i="1">
                              <a:solidFill>
                                <a:schemeClr val="tx1"/>
                              </a:solidFill>
                              <a:latin typeface="Cambria Math"/>
                            </a:rPr>
                            <m:t>,</m:t>
                          </m:r>
                          <m:r>
                            <a:rPr lang="es-ES" sz="1600" i="1">
                              <a:solidFill>
                                <a:schemeClr val="tx1"/>
                              </a:solidFill>
                              <a:latin typeface="Cambria Math"/>
                            </a:rPr>
                            <m:t>𝑚</m:t>
                          </m:r>
                        </m:sub>
                      </m:sSub>
                      <m:r>
                        <a:rPr lang="es-ES" sz="1600" i="1">
                          <a:solidFill>
                            <a:schemeClr val="tx1"/>
                          </a:solidFill>
                          <a:latin typeface="Cambria Math"/>
                        </a:rPr>
                        <m:t>−</m:t>
                      </m:r>
                      <m:sSub>
                        <m:sSubPr>
                          <m:ctrlPr>
                            <a:rPr lang="es-EC" sz="1600" i="1">
                              <a:solidFill>
                                <a:schemeClr val="tx1"/>
                              </a:solidFill>
                              <a:latin typeface="Cambria Math"/>
                            </a:rPr>
                          </m:ctrlPr>
                        </m:sSubPr>
                        <m:e>
                          <m:r>
                            <a:rPr lang="es-ES" sz="1600" i="1">
                              <a:solidFill>
                                <a:schemeClr val="tx1"/>
                              </a:solidFill>
                              <a:latin typeface="Cambria Math"/>
                            </a:rPr>
                            <m:t>𝐶</m:t>
                          </m:r>
                        </m:e>
                        <m:sub>
                          <m:r>
                            <a:rPr lang="es-ES" sz="1600" i="1">
                              <a:solidFill>
                                <a:schemeClr val="tx1"/>
                              </a:solidFill>
                              <a:latin typeface="Cambria Math"/>
                            </a:rPr>
                            <m:t>2∈</m:t>
                          </m:r>
                        </m:sub>
                      </m:sSub>
                      <m:sSub>
                        <m:sSubPr>
                          <m:ctrlPr>
                            <a:rPr lang="es-EC" sz="1600" i="1">
                              <a:solidFill>
                                <a:schemeClr val="tx1"/>
                              </a:solidFill>
                              <a:latin typeface="Cambria Math"/>
                            </a:rPr>
                          </m:ctrlPr>
                        </m:sSubPr>
                        <m:e>
                          <m:r>
                            <a:rPr lang="es-ES" sz="1600" i="1">
                              <a:solidFill>
                                <a:schemeClr val="tx1"/>
                              </a:solidFill>
                              <a:latin typeface="Cambria Math"/>
                            </a:rPr>
                            <m:t>𝜌</m:t>
                          </m:r>
                        </m:e>
                        <m:sub>
                          <m:r>
                            <a:rPr lang="es-ES" sz="1600" i="1">
                              <a:solidFill>
                                <a:schemeClr val="tx1"/>
                              </a:solidFill>
                              <a:latin typeface="Cambria Math"/>
                            </a:rPr>
                            <m:t>𝑚</m:t>
                          </m:r>
                          <m:r>
                            <a:rPr lang="es-ES" sz="1600" i="1">
                              <a:solidFill>
                                <a:schemeClr val="tx1"/>
                              </a:solidFill>
                              <a:latin typeface="Cambria Math"/>
                            </a:rPr>
                            <m:t>∈</m:t>
                          </m:r>
                        </m:sub>
                      </m:sSub>
                      <m:r>
                        <a:rPr lang="es-ES" sz="1600" i="1">
                          <a:solidFill>
                            <a:schemeClr val="tx1"/>
                          </a:solidFill>
                          <a:latin typeface="Cambria Math"/>
                        </a:rPr>
                        <m:t>)</m:t>
                      </m:r>
                    </m:oMath>
                  </m:oMathPara>
                </a14:m>
                <a:endParaRPr lang="es-EC" sz="1600" dirty="0">
                  <a:solidFill>
                    <a:schemeClr val="tx1"/>
                  </a:solidFill>
                </a:endParaRP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23528" y="908720"/>
                <a:ext cx="8229600" cy="4525963"/>
              </a:xfrm>
              <a:blipFill rotWithShape="1">
                <a:blip r:embed="rId2"/>
                <a:stretch>
                  <a:fillRect l="-370" t="-404" r="-1037"/>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9430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42686" y="990600"/>
                <a:ext cx="8229600" cy="4525963"/>
              </a:xfrm>
            </p:spPr>
            <p:txBody>
              <a:bodyPr/>
              <a:lstStyle/>
              <a:p>
                <a:pPr lvl="0"/>
                <a:r>
                  <a:rPr lang="es-ES" b="1" dirty="0">
                    <a:solidFill>
                      <a:schemeClr val="tx1"/>
                    </a:solidFill>
                  </a:rPr>
                  <a:t>Transporte de especies con presencia de reacciones</a:t>
                </a:r>
                <a:endParaRPr lang="es-EC" b="1" dirty="0">
                  <a:solidFill>
                    <a:schemeClr val="tx1"/>
                  </a:solidFill>
                </a:endParaRPr>
              </a:p>
              <a:p>
                <a:pPr marL="0" indent="0">
                  <a:buNone/>
                </a:pPr>
                <a:r>
                  <a:rPr lang="es-ES" dirty="0">
                    <a:solidFill>
                      <a:schemeClr val="tx1"/>
                    </a:solidFill>
                  </a:rPr>
                  <a:t> </a:t>
                </a:r>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f>
                        <m:fPr>
                          <m:ctrlPr>
                            <a:rPr lang="es-EC" i="1">
                              <a:solidFill>
                                <a:schemeClr val="tx1"/>
                              </a:solidFill>
                              <a:latin typeface="Cambria Math"/>
                            </a:rPr>
                          </m:ctrlPr>
                        </m:fPr>
                        <m:num>
                          <m:r>
                            <a:rPr lang="es-ES" i="1">
                              <a:solidFill>
                                <a:schemeClr val="tx1"/>
                              </a:solidFill>
                              <a:latin typeface="Cambria Math"/>
                            </a:rPr>
                            <m:t>𝜕</m:t>
                          </m:r>
                        </m:num>
                        <m:den>
                          <m:r>
                            <a:rPr lang="es-ES" i="1">
                              <a:solidFill>
                                <a:schemeClr val="tx1"/>
                              </a:solidFill>
                              <a:latin typeface="Cambria Math"/>
                            </a:rPr>
                            <m:t>𝜕</m:t>
                          </m:r>
                          <m:r>
                            <a:rPr lang="es-ES" i="1">
                              <a:solidFill>
                                <a:schemeClr val="tx1"/>
                              </a:solidFill>
                              <a:latin typeface="Cambria Math"/>
                            </a:rPr>
                            <m:t>𝑡</m:t>
                          </m:r>
                        </m:den>
                      </m:f>
                      <m:d>
                        <m:dPr>
                          <m:ctrlPr>
                            <a:rPr lang="es-EC" i="1">
                              <a:solidFill>
                                <a:schemeClr val="tx1"/>
                              </a:solidFill>
                              <a:latin typeface="Cambria Math"/>
                            </a:rPr>
                          </m:ctrlPr>
                        </m:dPr>
                        <m:e>
                          <m:r>
                            <a:rPr lang="es-ES" i="1">
                              <a:solidFill>
                                <a:schemeClr val="tx1"/>
                              </a:solidFill>
                              <a:latin typeface="Cambria Math"/>
                            </a:rPr>
                            <m:t>𝜌</m:t>
                          </m:r>
                          <m:sSub>
                            <m:sSubPr>
                              <m:ctrlPr>
                                <a:rPr lang="es-EC" i="1">
                                  <a:solidFill>
                                    <a:schemeClr val="tx1"/>
                                  </a:solidFill>
                                  <a:latin typeface="Cambria Math"/>
                                </a:rPr>
                              </m:ctrlPr>
                            </m:sSubPr>
                            <m:e>
                              <m:r>
                                <a:rPr lang="es-ES" i="1">
                                  <a:solidFill>
                                    <a:schemeClr val="tx1"/>
                                  </a:solidFill>
                                  <a:latin typeface="Cambria Math"/>
                                </a:rPr>
                                <m:t>𝑌</m:t>
                              </m:r>
                            </m:e>
                            <m:sub>
                              <m:r>
                                <a:rPr lang="es-ES" i="1">
                                  <a:solidFill>
                                    <a:schemeClr val="tx1"/>
                                  </a:solidFill>
                                  <a:latin typeface="Cambria Math"/>
                                </a:rPr>
                                <m:t>𝑖</m:t>
                              </m:r>
                            </m:sub>
                          </m:sSub>
                        </m:e>
                      </m:d>
                      <m:r>
                        <a:rPr lang="es-ES" i="1">
                          <a:solidFill>
                            <a:schemeClr val="tx1"/>
                          </a:solidFill>
                          <a:latin typeface="Cambria Math"/>
                        </a:rPr>
                        <m:t>+</m:t>
                      </m:r>
                      <m:r>
                        <a:rPr lang="es-ES">
                          <a:solidFill>
                            <a:schemeClr val="tx1"/>
                          </a:solidFill>
                          <a:latin typeface="Cambria Math"/>
                        </a:rPr>
                        <m:t>𝛻</m:t>
                      </m:r>
                      <m:r>
                        <a:rPr lang="es-ES" i="1">
                          <a:solidFill>
                            <a:schemeClr val="tx1"/>
                          </a:solidFill>
                          <a:latin typeface="Cambria Math"/>
                        </a:rPr>
                        <m:t>∗</m:t>
                      </m:r>
                      <m:d>
                        <m:dPr>
                          <m:ctrlPr>
                            <a:rPr lang="es-EC" i="1">
                              <a:solidFill>
                                <a:schemeClr val="tx1"/>
                              </a:solidFill>
                              <a:latin typeface="Cambria Math"/>
                            </a:rPr>
                          </m:ctrlPr>
                        </m:dPr>
                        <m:e>
                          <m:r>
                            <a:rPr lang="es-ES" i="1">
                              <a:solidFill>
                                <a:schemeClr val="tx1"/>
                              </a:solidFill>
                              <a:latin typeface="Cambria Math"/>
                            </a:rPr>
                            <m:t>𝜌</m:t>
                          </m:r>
                          <m:r>
                            <a:rPr lang="es-ES" i="1">
                              <a:solidFill>
                                <a:schemeClr val="tx1"/>
                              </a:solidFill>
                              <a:latin typeface="Cambria Math"/>
                            </a:rPr>
                            <m:t>𝑢</m:t>
                          </m:r>
                          <m:sSub>
                            <m:sSubPr>
                              <m:ctrlPr>
                                <a:rPr lang="es-EC" i="1">
                                  <a:solidFill>
                                    <a:schemeClr val="tx1"/>
                                  </a:solidFill>
                                  <a:latin typeface="Cambria Math"/>
                                </a:rPr>
                              </m:ctrlPr>
                            </m:sSubPr>
                            <m:e>
                              <m:r>
                                <a:rPr lang="es-ES" i="1">
                                  <a:solidFill>
                                    <a:schemeClr val="tx1"/>
                                  </a:solidFill>
                                  <a:latin typeface="Cambria Math"/>
                                </a:rPr>
                                <m:t>𝑌</m:t>
                              </m:r>
                            </m:e>
                            <m:sub>
                              <m:r>
                                <a:rPr lang="es-ES" i="1">
                                  <a:solidFill>
                                    <a:schemeClr val="tx1"/>
                                  </a:solidFill>
                                  <a:latin typeface="Cambria Math"/>
                                </a:rPr>
                                <m:t>𝑖</m:t>
                              </m:r>
                            </m:sub>
                          </m:sSub>
                        </m:e>
                      </m:d>
                      <m:r>
                        <a:rPr lang="es-ES" i="1">
                          <a:solidFill>
                            <a:schemeClr val="tx1"/>
                          </a:solidFill>
                          <a:latin typeface="Cambria Math"/>
                        </a:rPr>
                        <m:t>=−</m:t>
                      </m:r>
                      <m:r>
                        <a:rPr lang="es-ES">
                          <a:solidFill>
                            <a:schemeClr val="tx1"/>
                          </a:solidFill>
                          <a:latin typeface="Cambria Math"/>
                        </a:rPr>
                        <m:t>𝛻</m:t>
                      </m:r>
                      <m:r>
                        <a:rPr lang="es-ES" i="1">
                          <a:solidFill>
                            <a:schemeClr val="tx1"/>
                          </a:solidFill>
                          <a:latin typeface="Cambria Math"/>
                        </a:rPr>
                        <m:t>∗</m:t>
                      </m:r>
                      <m:sSub>
                        <m:sSubPr>
                          <m:ctrlPr>
                            <a:rPr lang="es-EC" i="1">
                              <a:solidFill>
                                <a:schemeClr val="tx1"/>
                              </a:solidFill>
                              <a:latin typeface="Cambria Math"/>
                            </a:rPr>
                          </m:ctrlPr>
                        </m:sSubPr>
                        <m:e>
                          <m:r>
                            <a:rPr lang="es-ES" i="1">
                              <a:solidFill>
                                <a:schemeClr val="tx1"/>
                              </a:solidFill>
                              <a:latin typeface="Cambria Math"/>
                            </a:rPr>
                            <m:t>𝐽</m:t>
                          </m:r>
                        </m:e>
                        <m:sub>
                          <m:r>
                            <a:rPr lang="es-ES" i="1">
                              <a:solidFill>
                                <a:schemeClr val="tx1"/>
                              </a:solidFill>
                              <a:latin typeface="Cambria Math"/>
                            </a:rPr>
                            <m:t>𝑖</m:t>
                          </m:r>
                        </m:sub>
                      </m:sSub>
                      <m:r>
                        <a:rPr lang="es-ES" i="1">
                          <a:solidFill>
                            <a:schemeClr val="tx1"/>
                          </a:solidFill>
                          <a:latin typeface="Cambria Math"/>
                        </a:rPr>
                        <m:t>+</m:t>
                      </m:r>
                      <m:sSub>
                        <m:sSubPr>
                          <m:ctrlPr>
                            <a:rPr lang="es-EC" i="1">
                              <a:solidFill>
                                <a:schemeClr val="tx1"/>
                              </a:solidFill>
                              <a:latin typeface="Cambria Math"/>
                            </a:rPr>
                          </m:ctrlPr>
                        </m:sSubPr>
                        <m:e>
                          <m:r>
                            <a:rPr lang="es-ES" i="1">
                              <a:solidFill>
                                <a:schemeClr val="tx1"/>
                              </a:solidFill>
                              <a:latin typeface="Cambria Math"/>
                            </a:rPr>
                            <m:t>𝑅</m:t>
                          </m:r>
                        </m:e>
                        <m:sub>
                          <m:r>
                            <a:rPr lang="es-ES" i="1">
                              <a:solidFill>
                                <a:schemeClr val="tx1"/>
                              </a:solidFill>
                              <a:latin typeface="Cambria Math"/>
                            </a:rPr>
                            <m:t>𝑖</m:t>
                          </m:r>
                        </m:sub>
                      </m:sSub>
                      <m:r>
                        <a:rPr lang="es-ES" i="1">
                          <a:solidFill>
                            <a:schemeClr val="tx1"/>
                          </a:solidFill>
                          <a:latin typeface="Cambria Math"/>
                        </a:rPr>
                        <m:t>+</m:t>
                      </m:r>
                      <m:sSub>
                        <m:sSubPr>
                          <m:ctrlPr>
                            <a:rPr lang="es-EC" i="1">
                              <a:solidFill>
                                <a:schemeClr val="tx1"/>
                              </a:solidFill>
                              <a:latin typeface="Cambria Math"/>
                            </a:rPr>
                          </m:ctrlPr>
                        </m:sSubPr>
                        <m:e>
                          <m:r>
                            <a:rPr lang="es-ES" i="1">
                              <a:solidFill>
                                <a:schemeClr val="tx1"/>
                              </a:solidFill>
                              <a:latin typeface="Cambria Math"/>
                            </a:rPr>
                            <m:t>𝑆</m:t>
                          </m:r>
                        </m:e>
                        <m:sub>
                          <m:r>
                            <a:rPr lang="es-ES" i="1">
                              <a:solidFill>
                                <a:schemeClr val="tx1"/>
                              </a:solidFill>
                              <a:latin typeface="Cambria Math"/>
                            </a:rPr>
                            <m:t>𝑖</m:t>
                          </m:r>
                        </m:sub>
                      </m:sSub>
                    </m:oMath>
                  </m:oMathPara>
                </a14:m>
                <a:endParaRPr lang="es-EC" dirty="0">
                  <a:solidFill>
                    <a:schemeClr val="tx1"/>
                  </a:solidFill>
                </a:endParaRPr>
              </a:p>
              <a:p>
                <a:pPr marL="0" indent="0">
                  <a:buNone/>
                </a:pPr>
                <a:r>
                  <a:rPr lang="es-ES" dirty="0">
                    <a:solidFill>
                      <a:schemeClr val="tx1"/>
                    </a:solidFill>
                  </a:rPr>
                  <a:t>La ecuación de transferencia radiactiva para absorción, emisión y dispersado medio en la posición ṝ en la dirección S es:</a:t>
                </a:r>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f>
                        <m:fPr>
                          <m:ctrlPr>
                            <a:rPr lang="es-EC" sz="2000" i="1">
                              <a:solidFill>
                                <a:schemeClr val="tx1"/>
                              </a:solidFill>
                              <a:latin typeface="Cambria Math"/>
                            </a:rPr>
                          </m:ctrlPr>
                        </m:fPr>
                        <m:num>
                          <m:r>
                            <a:rPr lang="es-ES" sz="2000" i="1">
                              <a:solidFill>
                                <a:schemeClr val="tx1"/>
                              </a:solidFill>
                              <a:latin typeface="Cambria Math"/>
                            </a:rPr>
                            <m:t>𝜕</m:t>
                          </m:r>
                          <m:r>
                            <a:rPr lang="es-ES" sz="2000" i="1">
                              <a:solidFill>
                                <a:schemeClr val="tx1"/>
                              </a:solidFill>
                              <a:latin typeface="Cambria Math"/>
                            </a:rPr>
                            <m:t>𝐼</m:t>
                          </m:r>
                          <m:r>
                            <a:rPr lang="es-ES" sz="2000" i="1">
                              <a:solidFill>
                                <a:schemeClr val="tx1"/>
                              </a:solidFill>
                              <a:latin typeface="Cambria Math"/>
                            </a:rPr>
                            <m:t>(</m:t>
                          </m:r>
                          <m:r>
                            <a:rPr lang="es-ES" sz="2000" i="1">
                              <a:solidFill>
                                <a:schemeClr val="tx1"/>
                              </a:solidFill>
                              <a:latin typeface="Cambria Math"/>
                            </a:rPr>
                            <m:t>𝑟</m:t>
                          </m:r>
                          <m:r>
                            <a:rPr lang="es-ES" sz="2000" i="1">
                              <a:solidFill>
                                <a:schemeClr val="tx1"/>
                              </a:solidFill>
                              <a:latin typeface="Cambria Math"/>
                            </a:rPr>
                            <m:t>,</m:t>
                          </m:r>
                          <m:sSup>
                            <m:sSupPr>
                              <m:ctrlPr>
                                <a:rPr lang="es-EC" sz="2000" i="1">
                                  <a:solidFill>
                                    <a:schemeClr val="tx1"/>
                                  </a:solidFill>
                                  <a:latin typeface="Cambria Math"/>
                                </a:rPr>
                              </m:ctrlPr>
                            </m:sSupPr>
                            <m:e>
                              <m:r>
                                <a:rPr lang="es-ES" sz="2000" i="1">
                                  <a:solidFill>
                                    <a:schemeClr val="tx1"/>
                                  </a:solidFill>
                                  <a:latin typeface="Cambria Math"/>
                                </a:rPr>
                                <m:t>𝑠</m:t>
                              </m:r>
                            </m:e>
                            <m:sup>
                              <m:r>
                                <a:rPr lang="es-ES" sz="2000" i="1">
                                  <a:solidFill>
                                    <a:schemeClr val="tx1"/>
                                  </a:solidFill>
                                  <a:latin typeface="Cambria Math"/>
                                </a:rPr>
                                <m:t>&gt;</m:t>
                              </m:r>
                            </m:sup>
                          </m:sSup>
                          <m:r>
                            <a:rPr lang="es-ES" sz="2000" i="1">
                              <a:solidFill>
                                <a:schemeClr val="tx1"/>
                              </a:solidFill>
                              <a:latin typeface="Cambria Math"/>
                            </a:rPr>
                            <m:t>)</m:t>
                          </m:r>
                        </m:num>
                        <m:den>
                          <m:r>
                            <a:rPr lang="es-ES" sz="2000" i="1">
                              <a:solidFill>
                                <a:schemeClr val="tx1"/>
                              </a:solidFill>
                              <a:latin typeface="Cambria Math"/>
                            </a:rPr>
                            <m:t>𝜕</m:t>
                          </m:r>
                          <m:r>
                            <a:rPr lang="es-ES" sz="2000" i="1">
                              <a:solidFill>
                                <a:schemeClr val="tx1"/>
                              </a:solidFill>
                              <a:latin typeface="Cambria Math"/>
                            </a:rPr>
                            <m:t>𝑠</m:t>
                          </m:r>
                        </m:den>
                      </m:f>
                      <m:r>
                        <a:rPr lang="es-ES" sz="2000" i="1">
                          <a:solidFill>
                            <a:schemeClr val="tx1"/>
                          </a:solidFill>
                          <a:latin typeface="Cambria Math"/>
                        </a:rPr>
                        <m:t>+</m:t>
                      </m:r>
                      <m:d>
                        <m:dPr>
                          <m:ctrlPr>
                            <a:rPr lang="es-EC" sz="2000" i="1">
                              <a:solidFill>
                                <a:schemeClr val="tx1"/>
                              </a:solidFill>
                              <a:latin typeface="Cambria Math"/>
                            </a:rPr>
                          </m:ctrlPr>
                        </m:dPr>
                        <m:e>
                          <m:r>
                            <a:rPr lang="es-ES" sz="2000" i="1">
                              <a:solidFill>
                                <a:schemeClr val="tx1"/>
                              </a:solidFill>
                              <a:latin typeface="Cambria Math"/>
                            </a:rPr>
                            <m:t>𝑎</m:t>
                          </m:r>
                          <m:r>
                            <a:rPr lang="es-ES" sz="2000" i="1">
                              <a:solidFill>
                                <a:schemeClr val="tx1"/>
                              </a:solidFill>
                              <a:latin typeface="Cambria Math"/>
                            </a:rPr>
                            <m:t>+</m:t>
                          </m:r>
                          <m:sSub>
                            <m:sSubPr>
                              <m:ctrlPr>
                                <a:rPr lang="es-EC" sz="2000" i="1">
                                  <a:solidFill>
                                    <a:schemeClr val="tx1"/>
                                  </a:solidFill>
                                  <a:latin typeface="Cambria Math"/>
                                </a:rPr>
                              </m:ctrlPr>
                            </m:sSubPr>
                            <m:e>
                              <m:r>
                                <a:rPr lang="es-ES" sz="2000" i="1">
                                  <a:solidFill>
                                    <a:schemeClr val="tx1"/>
                                  </a:solidFill>
                                  <a:latin typeface="Cambria Math"/>
                                </a:rPr>
                                <m:t>𝜎</m:t>
                              </m:r>
                            </m:e>
                            <m:sub>
                              <m:r>
                                <a:rPr lang="es-ES" sz="2000" i="1">
                                  <a:solidFill>
                                    <a:schemeClr val="tx1"/>
                                  </a:solidFill>
                                  <a:latin typeface="Cambria Math"/>
                                </a:rPr>
                                <m:t>𝑠</m:t>
                              </m:r>
                            </m:sub>
                          </m:sSub>
                        </m:e>
                      </m:d>
                      <m:r>
                        <a:rPr lang="es-ES" sz="2000" i="1">
                          <a:solidFill>
                            <a:schemeClr val="tx1"/>
                          </a:solidFill>
                          <a:latin typeface="Cambria Math"/>
                        </a:rPr>
                        <m:t>𝐼</m:t>
                      </m:r>
                      <m:d>
                        <m:dPr>
                          <m:ctrlPr>
                            <a:rPr lang="es-EC" sz="2000" i="1">
                              <a:solidFill>
                                <a:schemeClr val="tx1"/>
                              </a:solidFill>
                              <a:latin typeface="Cambria Math"/>
                            </a:rPr>
                          </m:ctrlPr>
                        </m:dPr>
                        <m:e>
                          <m:sSup>
                            <m:sSupPr>
                              <m:ctrlPr>
                                <a:rPr lang="es-EC" sz="2000" i="1">
                                  <a:solidFill>
                                    <a:schemeClr val="tx1"/>
                                  </a:solidFill>
                                  <a:latin typeface="Cambria Math"/>
                                </a:rPr>
                              </m:ctrlPr>
                            </m:sSupPr>
                            <m:e>
                              <m:r>
                                <a:rPr lang="es-ES" sz="2000" i="1">
                                  <a:solidFill>
                                    <a:schemeClr val="tx1"/>
                                  </a:solidFill>
                                  <a:latin typeface="Cambria Math"/>
                                </a:rPr>
                                <m:t>𝑟</m:t>
                              </m:r>
                            </m:e>
                            <m:sup>
                              <m:r>
                                <a:rPr lang="es-ES" sz="2000" i="1">
                                  <a:solidFill>
                                    <a:schemeClr val="tx1"/>
                                  </a:solidFill>
                                  <a:latin typeface="Cambria Math"/>
                                </a:rPr>
                                <m:t>&gt;</m:t>
                              </m:r>
                            </m:sup>
                          </m:sSup>
                          <m:r>
                            <a:rPr lang="es-ES" sz="2000" i="1">
                              <a:solidFill>
                                <a:schemeClr val="tx1"/>
                              </a:solidFill>
                              <a:latin typeface="Cambria Math"/>
                            </a:rPr>
                            <m:t>,</m:t>
                          </m:r>
                          <m:sSup>
                            <m:sSupPr>
                              <m:ctrlPr>
                                <a:rPr lang="es-EC" sz="2000" i="1">
                                  <a:solidFill>
                                    <a:schemeClr val="tx1"/>
                                  </a:solidFill>
                                  <a:latin typeface="Cambria Math"/>
                                </a:rPr>
                              </m:ctrlPr>
                            </m:sSupPr>
                            <m:e>
                              <m:r>
                                <a:rPr lang="es-ES" sz="2000" i="1">
                                  <a:solidFill>
                                    <a:schemeClr val="tx1"/>
                                  </a:solidFill>
                                  <a:latin typeface="Cambria Math"/>
                                </a:rPr>
                                <m:t>𝑠</m:t>
                              </m:r>
                            </m:e>
                            <m:sup>
                              <m:r>
                                <a:rPr lang="es-ES" sz="2000" i="1">
                                  <a:solidFill>
                                    <a:schemeClr val="tx1"/>
                                  </a:solidFill>
                                  <a:latin typeface="Cambria Math"/>
                                </a:rPr>
                                <m:t>&gt;</m:t>
                              </m:r>
                            </m:sup>
                          </m:sSup>
                        </m:e>
                      </m:d>
                      <m:r>
                        <a:rPr lang="es-ES" sz="2000" i="1">
                          <a:solidFill>
                            <a:schemeClr val="tx1"/>
                          </a:solidFill>
                          <a:latin typeface="Cambria Math"/>
                        </a:rPr>
                        <m:t>=</m:t>
                      </m:r>
                      <m:r>
                        <a:rPr lang="es-ES" sz="2000" i="1">
                          <a:solidFill>
                            <a:schemeClr val="tx1"/>
                          </a:solidFill>
                          <a:latin typeface="Cambria Math"/>
                        </a:rPr>
                        <m:t>𝑎</m:t>
                      </m:r>
                      <m:sSup>
                        <m:sSupPr>
                          <m:ctrlPr>
                            <a:rPr lang="es-EC" sz="2000" i="1">
                              <a:solidFill>
                                <a:schemeClr val="tx1"/>
                              </a:solidFill>
                              <a:latin typeface="Cambria Math"/>
                            </a:rPr>
                          </m:ctrlPr>
                        </m:sSupPr>
                        <m:e>
                          <m:r>
                            <a:rPr lang="es-ES" sz="2000" i="1">
                              <a:solidFill>
                                <a:schemeClr val="tx1"/>
                              </a:solidFill>
                              <a:latin typeface="Cambria Math"/>
                            </a:rPr>
                            <m:t>𝑛</m:t>
                          </m:r>
                        </m:e>
                        <m:sup>
                          <m:r>
                            <a:rPr lang="es-ES" sz="2000" i="1">
                              <a:solidFill>
                                <a:schemeClr val="tx1"/>
                              </a:solidFill>
                              <a:latin typeface="Cambria Math"/>
                            </a:rPr>
                            <m:t>2</m:t>
                          </m:r>
                        </m:sup>
                      </m:sSup>
                      <m:f>
                        <m:fPr>
                          <m:ctrlPr>
                            <a:rPr lang="es-EC" sz="2000" i="1">
                              <a:solidFill>
                                <a:schemeClr val="tx1"/>
                              </a:solidFill>
                              <a:latin typeface="Cambria Math"/>
                            </a:rPr>
                          </m:ctrlPr>
                        </m:fPr>
                        <m:num>
                          <m:r>
                            <a:rPr lang="es-ES" sz="2000" i="1">
                              <a:solidFill>
                                <a:schemeClr val="tx1"/>
                              </a:solidFill>
                              <a:latin typeface="Cambria Math"/>
                            </a:rPr>
                            <m:t>𝜎</m:t>
                          </m:r>
                          <m:sSup>
                            <m:sSupPr>
                              <m:ctrlPr>
                                <a:rPr lang="es-EC" sz="2000" i="1">
                                  <a:solidFill>
                                    <a:schemeClr val="tx1"/>
                                  </a:solidFill>
                                  <a:latin typeface="Cambria Math"/>
                                </a:rPr>
                              </m:ctrlPr>
                            </m:sSupPr>
                            <m:e>
                              <m:r>
                                <a:rPr lang="es-ES" sz="2000" i="1">
                                  <a:solidFill>
                                    <a:schemeClr val="tx1"/>
                                  </a:solidFill>
                                  <a:latin typeface="Cambria Math"/>
                                </a:rPr>
                                <m:t>𝑇</m:t>
                              </m:r>
                            </m:e>
                            <m:sup>
                              <m:r>
                                <a:rPr lang="es-ES" sz="2000" i="1">
                                  <a:solidFill>
                                    <a:schemeClr val="tx1"/>
                                  </a:solidFill>
                                  <a:latin typeface="Cambria Math"/>
                                </a:rPr>
                                <m:t>4</m:t>
                              </m:r>
                            </m:sup>
                          </m:sSup>
                        </m:num>
                        <m:den>
                          <m:r>
                            <a:rPr lang="es-ES" sz="2000" i="1">
                              <a:solidFill>
                                <a:schemeClr val="tx1"/>
                              </a:solidFill>
                              <a:latin typeface="Cambria Math"/>
                            </a:rPr>
                            <m:t>𝜋</m:t>
                          </m:r>
                        </m:den>
                      </m:f>
                      <m:r>
                        <a:rPr lang="es-ES" sz="2000" i="1">
                          <a:solidFill>
                            <a:schemeClr val="tx1"/>
                          </a:solidFill>
                          <a:latin typeface="Cambria Math"/>
                        </a:rPr>
                        <m:t>+</m:t>
                      </m:r>
                      <m:f>
                        <m:fPr>
                          <m:ctrlPr>
                            <a:rPr lang="es-EC" sz="2000" i="1">
                              <a:solidFill>
                                <a:schemeClr val="tx1"/>
                              </a:solidFill>
                              <a:latin typeface="Cambria Math"/>
                            </a:rPr>
                          </m:ctrlPr>
                        </m:fPr>
                        <m:num>
                          <m:sSub>
                            <m:sSubPr>
                              <m:ctrlPr>
                                <a:rPr lang="es-EC" sz="2000" i="1">
                                  <a:solidFill>
                                    <a:schemeClr val="tx1"/>
                                  </a:solidFill>
                                  <a:latin typeface="Cambria Math"/>
                                </a:rPr>
                              </m:ctrlPr>
                            </m:sSubPr>
                            <m:e>
                              <m:r>
                                <a:rPr lang="es-ES" sz="2000" i="1">
                                  <a:solidFill>
                                    <a:schemeClr val="tx1"/>
                                  </a:solidFill>
                                  <a:latin typeface="Cambria Math"/>
                                </a:rPr>
                                <m:t>𝜎</m:t>
                              </m:r>
                            </m:e>
                            <m:sub>
                              <m:r>
                                <a:rPr lang="es-ES" sz="2000" i="1">
                                  <a:solidFill>
                                    <a:schemeClr val="tx1"/>
                                  </a:solidFill>
                                  <a:latin typeface="Cambria Math"/>
                                </a:rPr>
                                <m:t>𝑠</m:t>
                              </m:r>
                            </m:sub>
                          </m:sSub>
                        </m:num>
                        <m:den>
                          <m:r>
                            <a:rPr lang="es-ES" sz="2000" i="1">
                              <a:solidFill>
                                <a:schemeClr val="tx1"/>
                              </a:solidFill>
                              <a:latin typeface="Cambria Math"/>
                            </a:rPr>
                            <m:t>4</m:t>
                          </m:r>
                          <m:r>
                            <a:rPr lang="es-ES" sz="2000" i="1">
                              <a:solidFill>
                                <a:schemeClr val="tx1"/>
                              </a:solidFill>
                              <a:latin typeface="Cambria Math"/>
                            </a:rPr>
                            <m:t>𝜋</m:t>
                          </m:r>
                        </m:den>
                      </m:f>
                      <m:nary>
                        <m:naryPr>
                          <m:limLoc m:val="subSup"/>
                          <m:ctrlPr>
                            <a:rPr lang="es-EC" sz="2000" i="1">
                              <a:solidFill>
                                <a:schemeClr val="tx1"/>
                              </a:solidFill>
                              <a:latin typeface="Cambria Math"/>
                            </a:rPr>
                          </m:ctrlPr>
                        </m:naryPr>
                        <m:sub>
                          <m:r>
                            <a:rPr lang="es-ES" sz="2000" i="1">
                              <a:solidFill>
                                <a:schemeClr val="tx1"/>
                              </a:solidFill>
                              <a:latin typeface="Cambria Math"/>
                            </a:rPr>
                            <m:t>0</m:t>
                          </m:r>
                        </m:sub>
                        <m:sup>
                          <m:r>
                            <a:rPr lang="es-ES" sz="2000" i="1">
                              <a:solidFill>
                                <a:schemeClr val="tx1"/>
                              </a:solidFill>
                              <a:latin typeface="Cambria Math"/>
                            </a:rPr>
                            <m:t>4</m:t>
                          </m:r>
                          <m:r>
                            <a:rPr lang="es-ES" sz="2000" i="1">
                              <a:solidFill>
                                <a:schemeClr val="tx1"/>
                              </a:solidFill>
                              <a:latin typeface="Cambria Math"/>
                            </a:rPr>
                            <m:t>𝜋</m:t>
                          </m:r>
                        </m:sup>
                        <m:e>
                          <m:r>
                            <a:rPr lang="es-ES" sz="2000" i="1">
                              <a:solidFill>
                                <a:schemeClr val="tx1"/>
                              </a:solidFill>
                              <a:latin typeface="Cambria Math"/>
                            </a:rPr>
                            <m:t>𝐼</m:t>
                          </m:r>
                          <m:r>
                            <a:rPr lang="es-ES" sz="2000" i="1">
                              <a:solidFill>
                                <a:schemeClr val="tx1"/>
                              </a:solidFill>
                              <a:latin typeface="Cambria Math"/>
                            </a:rPr>
                            <m:t>(</m:t>
                          </m:r>
                          <m:sSup>
                            <m:sSupPr>
                              <m:ctrlPr>
                                <a:rPr lang="es-EC" sz="2000" i="1">
                                  <a:solidFill>
                                    <a:schemeClr val="tx1"/>
                                  </a:solidFill>
                                  <a:latin typeface="Cambria Math"/>
                                </a:rPr>
                              </m:ctrlPr>
                            </m:sSupPr>
                            <m:e>
                              <m:r>
                                <a:rPr lang="es-ES" sz="2000" i="1">
                                  <a:solidFill>
                                    <a:schemeClr val="tx1"/>
                                  </a:solidFill>
                                  <a:latin typeface="Cambria Math"/>
                                </a:rPr>
                                <m:t>𝑟</m:t>
                              </m:r>
                            </m:e>
                            <m:sup>
                              <m:r>
                                <a:rPr lang="es-ES" sz="2000" i="1">
                                  <a:solidFill>
                                    <a:schemeClr val="tx1"/>
                                  </a:solidFill>
                                  <a:latin typeface="Cambria Math"/>
                                </a:rPr>
                                <m:t>&gt;</m:t>
                              </m:r>
                            </m:sup>
                          </m:sSup>
                          <m:r>
                            <a:rPr lang="es-ES" sz="2000" i="1">
                              <a:solidFill>
                                <a:schemeClr val="tx1"/>
                              </a:solidFill>
                              <a:latin typeface="Cambria Math"/>
                            </a:rPr>
                            <m:t>,</m:t>
                          </m:r>
                          <m:sSup>
                            <m:sSupPr>
                              <m:ctrlPr>
                                <a:rPr lang="es-EC" sz="2000" i="1">
                                  <a:solidFill>
                                    <a:schemeClr val="tx1"/>
                                  </a:solidFill>
                                  <a:latin typeface="Cambria Math"/>
                                </a:rPr>
                              </m:ctrlPr>
                            </m:sSupPr>
                            <m:e>
                              <m:r>
                                <a:rPr lang="es-ES" sz="2000" i="1">
                                  <a:solidFill>
                                    <a:schemeClr val="tx1"/>
                                  </a:solidFill>
                                  <a:latin typeface="Cambria Math"/>
                                </a:rPr>
                                <m:t>𝑠</m:t>
                              </m:r>
                            </m:e>
                            <m:sup>
                              <m:r>
                                <a:rPr lang="es-ES" sz="2000" i="1">
                                  <a:solidFill>
                                    <a:schemeClr val="tx1"/>
                                  </a:solidFill>
                                  <a:latin typeface="Cambria Math"/>
                                </a:rPr>
                                <m:t>𝑡</m:t>
                              </m:r>
                            </m:sup>
                          </m:sSup>
                          <m:r>
                            <a:rPr lang="es-ES" sz="2000" i="1">
                              <a:solidFill>
                                <a:schemeClr val="tx1"/>
                              </a:solidFill>
                              <a:latin typeface="Cambria Math"/>
                            </a:rPr>
                            <m:t>)ф(</m:t>
                          </m:r>
                          <m:sSup>
                            <m:sSupPr>
                              <m:ctrlPr>
                                <a:rPr lang="es-EC" sz="2000" i="1">
                                  <a:solidFill>
                                    <a:schemeClr val="tx1"/>
                                  </a:solidFill>
                                  <a:latin typeface="Cambria Math"/>
                                </a:rPr>
                              </m:ctrlPr>
                            </m:sSupPr>
                            <m:e>
                              <m:r>
                                <a:rPr lang="es-ES" sz="2000" i="1">
                                  <a:solidFill>
                                    <a:schemeClr val="tx1"/>
                                  </a:solidFill>
                                  <a:latin typeface="Cambria Math"/>
                                </a:rPr>
                                <m:t>𝑠</m:t>
                              </m:r>
                            </m:e>
                            <m:sup>
                              <m:r>
                                <a:rPr lang="es-ES" sz="2000" i="1">
                                  <a:solidFill>
                                    <a:schemeClr val="tx1"/>
                                  </a:solidFill>
                                  <a:latin typeface="Cambria Math"/>
                                </a:rPr>
                                <m:t>&gt;</m:t>
                              </m:r>
                            </m:sup>
                          </m:sSup>
                          <m:r>
                            <a:rPr lang="es-ES" sz="2000" i="1">
                              <a:solidFill>
                                <a:schemeClr val="tx1"/>
                              </a:solidFill>
                              <a:latin typeface="Cambria Math"/>
                            </a:rPr>
                            <m:t>∗</m:t>
                          </m:r>
                          <m:sSup>
                            <m:sSupPr>
                              <m:ctrlPr>
                                <a:rPr lang="es-EC" sz="2000" i="1">
                                  <a:solidFill>
                                    <a:schemeClr val="tx1"/>
                                  </a:solidFill>
                                  <a:latin typeface="Cambria Math"/>
                                </a:rPr>
                              </m:ctrlPr>
                            </m:sSupPr>
                            <m:e>
                              <m:r>
                                <a:rPr lang="es-ES" sz="2000" i="1">
                                  <a:solidFill>
                                    <a:schemeClr val="tx1"/>
                                  </a:solidFill>
                                  <a:latin typeface="Cambria Math"/>
                                </a:rPr>
                                <m:t>𝑠</m:t>
                              </m:r>
                            </m:e>
                            <m:sup>
                              <m:r>
                                <a:rPr lang="es-ES" sz="2000" i="1">
                                  <a:solidFill>
                                    <a:schemeClr val="tx1"/>
                                  </a:solidFill>
                                  <a:latin typeface="Cambria Math"/>
                                </a:rPr>
                                <m:t>𝑡</m:t>
                              </m:r>
                            </m:sup>
                          </m:sSup>
                          <m:r>
                            <a:rPr lang="es-ES" sz="2000" i="1">
                              <a:solidFill>
                                <a:schemeClr val="tx1"/>
                              </a:solidFill>
                              <a:latin typeface="Cambria Math"/>
                            </a:rPr>
                            <m:t>)</m:t>
                          </m:r>
                          <m:r>
                            <a:rPr lang="es-ES" sz="2000" i="1">
                              <a:solidFill>
                                <a:schemeClr val="tx1"/>
                              </a:solidFill>
                              <a:latin typeface="Cambria Math"/>
                            </a:rPr>
                            <m:t>𝜕𝛺</m:t>
                          </m:r>
                        </m:e>
                      </m:nary>
                    </m:oMath>
                  </m:oMathPara>
                </a14:m>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42686" y="990600"/>
                <a:ext cx="8229600" cy="4525963"/>
              </a:xfrm>
              <a:blipFill rotWithShape="1">
                <a:blip r:embed="rId2"/>
                <a:stretch>
                  <a:fillRect l="-1185" t="-943" r="-1259"/>
                </a:stretch>
              </a:blipFill>
            </p:spPr>
            <p:txBody>
              <a:bodyPr/>
              <a:lstStyle/>
              <a:p>
                <a:r>
                  <a:rPr lang="es-EC">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2624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Procedimiento a seguir en ANSYS</a:t>
            </a:r>
            <a:endParaRPr lang="es-EC" dirty="0"/>
          </a:p>
        </p:txBody>
      </p:sp>
      <p:sp>
        <p:nvSpPr>
          <p:cNvPr id="3" name="2 Marcador de contenido"/>
          <p:cNvSpPr>
            <a:spLocks noGrp="1"/>
          </p:cNvSpPr>
          <p:nvPr>
            <p:ph idx="1"/>
          </p:nvPr>
        </p:nvSpPr>
        <p:spPr/>
        <p:txBody>
          <a:bodyPr/>
          <a:lstStyle/>
          <a:p>
            <a:pPr algn="just"/>
            <a:r>
              <a:rPr lang="es-ES" sz="1200" dirty="0">
                <a:solidFill>
                  <a:schemeClr val="tx1"/>
                </a:solidFill>
              </a:rPr>
              <a:t>Para simplificar la operación se consideró como que el material ya se encontraba en la parte de combustión del </a:t>
            </a:r>
            <a:r>
              <a:rPr lang="es-ES" sz="1200" dirty="0" err="1">
                <a:solidFill>
                  <a:schemeClr val="tx1"/>
                </a:solidFill>
              </a:rPr>
              <a:t>gasificador</a:t>
            </a:r>
            <a:r>
              <a:rPr lang="es-ES" sz="1200" dirty="0">
                <a:solidFill>
                  <a:schemeClr val="tx1"/>
                </a:solidFill>
              </a:rPr>
              <a:t> a esta se le asignó una condición de frontera denominada </a:t>
            </a:r>
            <a:r>
              <a:rPr lang="es-ES" sz="1200" i="1" dirty="0" err="1">
                <a:solidFill>
                  <a:schemeClr val="tx1"/>
                </a:solidFill>
              </a:rPr>
              <a:t>full_injected</a:t>
            </a:r>
            <a:r>
              <a:rPr lang="es-ES" sz="1200" dirty="0">
                <a:solidFill>
                  <a:schemeClr val="tx1"/>
                </a:solidFill>
              </a:rPr>
              <a:t>, se consideró también el ingreso del oxígeno por la parte lateral del </a:t>
            </a:r>
            <a:r>
              <a:rPr lang="es-ES" sz="1200" dirty="0" err="1">
                <a:solidFill>
                  <a:schemeClr val="tx1"/>
                </a:solidFill>
              </a:rPr>
              <a:t>gasificador</a:t>
            </a:r>
            <a:r>
              <a:rPr lang="es-ES" sz="1200" dirty="0">
                <a:solidFill>
                  <a:schemeClr val="tx1"/>
                </a:solidFill>
              </a:rPr>
              <a:t> con dos entradas denominadas </a:t>
            </a:r>
            <a:r>
              <a:rPr lang="es-ES" sz="1200" i="1" dirty="0" err="1">
                <a:solidFill>
                  <a:schemeClr val="tx1"/>
                </a:solidFill>
              </a:rPr>
              <a:t>oxigeno_injected</a:t>
            </a:r>
            <a:r>
              <a:rPr lang="es-ES" sz="1200" i="1" dirty="0">
                <a:solidFill>
                  <a:schemeClr val="tx1"/>
                </a:solidFill>
              </a:rPr>
              <a:t>, </a:t>
            </a:r>
            <a:r>
              <a:rPr lang="es-ES" sz="1200" dirty="0">
                <a:solidFill>
                  <a:schemeClr val="tx1"/>
                </a:solidFill>
              </a:rPr>
              <a:t>con una presión de ingreso de oxígeno, donde la turbulencia y el flujo másico fueron ingresados en </a:t>
            </a:r>
            <a:r>
              <a:rPr lang="es-ES" sz="1200" i="1" dirty="0" err="1">
                <a:solidFill>
                  <a:schemeClr val="tx1"/>
                </a:solidFill>
              </a:rPr>
              <a:t>mass-flow-inlet</a:t>
            </a:r>
            <a:r>
              <a:rPr lang="es-ES" sz="1200" dirty="0">
                <a:solidFill>
                  <a:schemeClr val="tx1"/>
                </a:solidFill>
              </a:rPr>
              <a:t> (31 % para la turbulencia que se tomó de otro experimento por (Ramírez Rubio, 2010)) y para el flujo másico 1,98e</a:t>
            </a:r>
            <a:r>
              <a:rPr lang="es-ES" sz="1200" baseline="30000" dirty="0">
                <a:solidFill>
                  <a:schemeClr val="tx1"/>
                </a:solidFill>
              </a:rPr>
              <a:t>-2</a:t>
            </a:r>
            <a:r>
              <a:rPr lang="es-ES" sz="1200" dirty="0">
                <a:solidFill>
                  <a:schemeClr val="tx1"/>
                </a:solidFill>
              </a:rPr>
              <a:t> kg/s .</a:t>
            </a:r>
            <a:r>
              <a:rPr lang="es-ES" sz="1200" i="1" dirty="0">
                <a:solidFill>
                  <a:schemeClr val="tx1"/>
                </a:solidFill>
              </a:rPr>
              <a:t> </a:t>
            </a:r>
            <a:endParaRPr lang="es-EC" sz="1200" dirty="0">
              <a:solidFill>
                <a:schemeClr val="tx1"/>
              </a:solidFill>
            </a:endParaRPr>
          </a:p>
          <a:p>
            <a:pPr algn="just"/>
            <a:r>
              <a:rPr lang="es-ES" sz="1200" dirty="0">
                <a:solidFill>
                  <a:schemeClr val="tx1"/>
                </a:solidFill>
              </a:rPr>
              <a:t>Se requirió el ingreso al </a:t>
            </a:r>
            <a:r>
              <a:rPr lang="es-ES" sz="1200" i="1" dirty="0">
                <a:solidFill>
                  <a:schemeClr val="tx1"/>
                </a:solidFill>
              </a:rPr>
              <a:t>software </a:t>
            </a:r>
            <a:r>
              <a:rPr lang="es-ES" sz="1200" dirty="0">
                <a:solidFill>
                  <a:schemeClr val="tx1"/>
                </a:solidFill>
              </a:rPr>
              <a:t>de la composición química de los RSU y el carbón vegetal utilizado en términos del análisis </a:t>
            </a:r>
            <a:r>
              <a:rPr lang="es-ES" sz="1200" dirty="0" err="1" smtClean="0">
                <a:solidFill>
                  <a:schemeClr val="tx1"/>
                </a:solidFill>
              </a:rPr>
              <a:t>próximal</a:t>
            </a:r>
            <a:r>
              <a:rPr lang="es-ES" sz="1200" dirty="0" smtClean="0">
                <a:solidFill>
                  <a:schemeClr val="tx1"/>
                </a:solidFill>
              </a:rPr>
              <a:t>, </a:t>
            </a:r>
            <a:r>
              <a:rPr lang="es-ES" sz="1200" dirty="0">
                <a:solidFill>
                  <a:schemeClr val="tx1"/>
                </a:solidFill>
              </a:rPr>
              <a:t>la temperatura a la cual ingresaba dicho material (300 </a:t>
            </a:r>
            <a:r>
              <a:rPr lang="es-ES" sz="1200" dirty="0" err="1">
                <a:solidFill>
                  <a:schemeClr val="tx1"/>
                </a:solidFill>
              </a:rPr>
              <a:t>°</a:t>
            </a:r>
            <a:r>
              <a:rPr lang="es-ES" sz="1200" i="1" dirty="0" err="1">
                <a:solidFill>
                  <a:schemeClr val="tx1"/>
                </a:solidFill>
              </a:rPr>
              <a:t>K</a:t>
            </a:r>
            <a:r>
              <a:rPr lang="es-ES" sz="1200" dirty="0">
                <a:solidFill>
                  <a:schemeClr val="tx1"/>
                </a:solidFill>
              </a:rPr>
              <a:t>, la temperatura ambiente). Además se ingresó la intensidad de turbulencia del flujo (3 % que se tomó de otro experimento por (Ramírez Rubio, 2010)), al igual que su flujo másico de 8,18e</a:t>
            </a:r>
            <a:r>
              <a:rPr lang="es-ES" sz="1200" baseline="30000" dirty="0">
                <a:solidFill>
                  <a:schemeClr val="tx1"/>
                </a:solidFill>
              </a:rPr>
              <a:t>-3</a:t>
            </a:r>
            <a:r>
              <a:rPr lang="es-ES" sz="1200" dirty="0">
                <a:solidFill>
                  <a:schemeClr val="tx1"/>
                </a:solidFill>
              </a:rPr>
              <a:t> kg/s, además de ingresar una presión favorable para la misma, ya que el equipo generador de oxigeno proporciona esta presión de 101325 </a:t>
            </a:r>
            <a:r>
              <a:rPr lang="es-ES" sz="1200" dirty="0" err="1">
                <a:solidFill>
                  <a:schemeClr val="tx1"/>
                </a:solidFill>
              </a:rPr>
              <a:t>Pa</a:t>
            </a:r>
            <a:r>
              <a:rPr lang="es-ES" sz="1200" dirty="0">
                <a:solidFill>
                  <a:schemeClr val="tx1"/>
                </a:solidFill>
              </a:rPr>
              <a:t>.</a:t>
            </a:r>
            <a:endParaRPr lang="es-EC" sz="1200" dirty="0">
              <a:solidFill>
                <a:schemeClr val="tx1"/>
              </a:solidFill>
            </a:endParaRPr>
          </a:p>
          <a:p>
            <a:pPr algn="just"/>
            <a:r>
              <a:rPr lang="es-ES" sz="1200" dirty="0">
                <a:solidFill>
                  <a:schemeClr val="tx1"/>
                </a:solidFill>
              </a:rPr>
              <a:t>En la parte superior, por el lugar por donde salen los gases producidos, es solo es necesario ingresar la presión con la que los gases salen del </a:t>
            </a:r>
            <a:r>
              <a:rPr lang="es-ES" sz="1200" dirty="0" err="1">
                <a:solidFill>
                  <a:schemeClr val="tx1"/>
                </a:solidFill>
              </a:rPr>
              <a:t>gasificador</a:t>
            </a:r>
            <a:r>
              <a:rPr lang="es-ES" sz="1200" dirty="0">
                <a:solidFill>
                  <a:schemeClr val="tx1"/>
                </a:solidFill>
              </a:rPr>
              <a:t>, así como el diámetro de la salida del reactor. Esta condición de salida fue establecida en el </a:t>
            </a:r>
            <a:r>
              <a:rPr lang="es-ES" sz="1200" i="1" dirty="0">
                <a:solidFill>
                  <a:schemeClr val="tx1"/>
                </a:solidFill>
              </a:rPr>
              <a:t>software </a:t>
            </a:r>
            <a:r>
              <a:rPr lang="es-ES" sz="1200" dirty="0">
                <a:solidFill>
                  <a:schemeClr val="tx1"/>
                </a:solidFill>
              </a:rPr>
              <a:t>como </a:t>
            </a:r>
            <a:r>
              <a:rPr lang="es-ES" sz="1200" i="1" dirty="0" err="1">
                <a:solidFill>
                  <a:schemeClr val="tx1"/>
                </a:solidFill>
              </a:rPr>
              <a:t>pressure_outlet</a:t>
            </a:r>
            <a:r>
              <a:rPr lang="es-ES" sz="1200" dirty="0">
                <a:solidFill>
                  <a:schemeClr val="tx1"/>
                </a:solidFill>
              </a:rPr>
              <a:t>.</a:t>
            </a:r>
            <a:endParaRPr lang="es-EC" sz="1200" dirty="0">
              <a:solidFill>
                <a:schemeClr val="tx1"/>
              </a:solidFill>
            </a:endParaRPr>
          </a:p>
          <a:p>
            <a:pPr algn="just"/>
            <a:r>
              <a:rPr lang="es-ES" sz="1200" dirty="0">
                <a:solidFill>
                  <a:schemeClr val="tx1"/>
                </a:solidFill>
              </a:rPr>
              <a:t>Las paredes del reactor se establecen por defecto del software como </a:t>
            </a:r>
            <a:r>
              <a:rPr lang="es-ES" sz="1200" i="1" dirty="0" err="1">
                <a:solidFill>
                  <a:schemeClr val="tx1"/>
                </a:solidFill>
              </a:rPr>
              <a:t>wall</a:t>
            </a:r>
            <a:r>
              <a:rPr lang="es-ES" sz="1200" dirty="0">
                <a:solidFill>
                  <a:schemeClr val="tx1"/>
                </a:solidFill>
              </a:rPr>
              <a:t>, se habilita la opción de transferencia de calor, entre la parte interior del </a:t>
            </a:r>
            <a:r>
              <a:rPr lang="es-ES" sz="1200" dirty="0" err="1">
                <a:solidFill>
                  <a:schemeClr val="tx1"/>
                </a:solidFill>
              </a:rPr>
              <a:t>gasificador</a:t>
            </a:r>
            <a:r>
              <a:rPr lang="es-ES" sz="1200" dirty="0">
                <a:solidFill>
                  <a:schemeClr val="tx1"/>
                </a:solidFill>
              </a:rPr>
              <a:t> como la parte exterior del mismo. Con la opción </a:t>
            </a:r>
            <a:r>
              <a:rPr lang="es-ES" sz="1200" i="1" dirty="0" err="1">
                <a:solidFill>
                  <a:schemeClr val="tx1"/>
                </a:solidFill>
              </a:rPr>
              <a:t>mixed</a:t>
            </a:r>
            <a:r>
              <a:rPr lang="es-ES" sz="1200" dirty="0">
                <a:solidFill>
                  <a:schemeClr val="tx1"/>
                </a:solidFill>
              </a:rPr>
              <a:t> se aplica la convección y la radiación en las paredes del </a:t>
            </a:r>
            <a:r>
              <a:rPr lang="es-ES" sz="1200" dirty="0" err="1">
                <a:solidFill>
                  <a:schemeClr val="tx1"/>
                </a:solidFill>
              </a:rPr>
              <a:t>gasificador</a:t>
            </a:r>
            <a:r>
              <a:rPr lang="es-ES" sz="1200" dirty="0">
                <a:solidFill>
                  <a:schemeClr val="tx1"/>
                </a:solidFill>
              </a:rPr>
              <a:t>. Además se ingresaron las condiciones como la temperatura exterior de 300 </a:t>
            </a:r>
            <a:r>
              <a:rPr lang="es-ES" sz="1200" dirty="0" err="1">
                <a:solidFill>
                  <a:schemeClr val="tx1"/>
                </a:solidFill>
              </a:rPr>
              <a:t>°</a:t>
            </a:r>
            <a:r>
              <a:rPr lang="es-ES" sz="1200" i="1" dirty="0" err="1">
                <a:solidFill>
                  <a:schemeClr val="tx1"/>
                </a:solidFill>
              </a:rPr>
              <a:t>K</a:t>
            </a:r>
            <a:r>
              <a:rPr lang="es-ES" sz="1200" dirty="0">
                <a:solidFill>
                  <a:schemeClr val="tx1"/>
                </a:solidFill>
              </a:rPr>
              <a:t>, espesor de pared de 0</a:t>
            </a:r>
            <a:r>
              <a:rPr lang="es-ES" sz="1200" i="1" dirty="0">
                <a:solidFill>
                  <a:schemeClr val="tx1"/>
                </a:solidFill>
              </a:rPr>
              <a:t>,0127</a:t>
            </a:r>
            <a:r>
              <a:rPr lang="es-ES" sz="1200" dirty="0">
                <a:solidFill>
                  <a:schemeClr val="tx1"/>
                </a:solidFill>
              </a:rPr>
              <a:t> </a:t>
            </a:r>
            <a:r>
              <a:rPr lang="es-ES" sz="1200" i="1" dirty="0">
                <a:solidFill>
                  <a:schemeClr val="tx1"/>
                </a:solidFill>
              </a:rPr>
              <a:t>m</a:t>
            </a:r>
            <a:r>
              <a:rPr lang="es-ES" sz="1200" dirty="0">
                <a:solidFill>
                  <a:schemeClr val="tx1"/>
                </a:solidFill>
              </a:rPr>
              <a:t>, coeficiente de transferencia de calor de 4</a:t>
            </a:r>
            <a:r>
              <a:rPr lang="es-ES" sz="1200" dirty="0" smtClean="0">
                <a:solidFill>
                  <a:schemeClr val="tx1"/>
                </a:solidFill>
              </a:rPr>
              <a:t>0000 </a:t>
            </a:r>
            <a:r>
              <a:rPr lang="es-ES" sz="1200" i="1" dirty="0">
                <a:solidFill>
                  <a:schemeClr val="tx1"/>
                </a:solidFill>
              </a:rPr>
              <a:t>W/m</a:t>
            </a:r>
            <a:r>
              <a:rPr lang="es-ES" sz="1200" baseline="30000" dirty="0">
                <a:solidFill>
                  <a:schemeClr val="tx1"/>
                </a:solidFill>
              </a:rPr>
              <a:t>2</a:t>
            </a:r>
            <a:r>
              <a:rPr lang="es-ES" sz="1200" dirty="0">
                <a:solidFill>
                  <a:schemeClr val="tx1"/>
                </a:solidFill>
              </a:rPr>
              <a:t> </a:t>
            </a:r>
            <a:r>
              <a:rPr lang="es-ES" sz="1200" i="1" dirty="0">
                <a:solidFill>
                  <a:schemeClr val="tx1"/>
                </a:solidFill>
              </a:rPr>
              <a:t>K</a:t>
            </a:r>
            <a:r>
              <a:rPr lang="es-ES" sz="1200" dirty="0">
                <a:solidFill>
                  <a:schemeClr val="tx1"/>
                </a:solidFill>
              </a:rPr>
              <a:t>, </a:t>
            </a:r>
            <a:r>
              <a:rPr lang="es-ES" sz="1200" dirty="0" err="1">
                <a:solidFill>
                  <a:schemeClr val="tx1"/>
                </a:solidFill>
              </a:rPr>
              <a:t>emisividad</a:t>
            </a:r>
            <a:r>
              <a:rPr lang="es-ES" sz="1200" dirty="0">
                <a:solidFill>
                  <a:schemeClr val="tx1"/>
                </a:solidFill>
              </a:rPr>
              <a:t> exterior de 0</a:t>
            </a:r>
            <a:r>
              <a:rPr lang="es-ES" sz="1200" i="1" dirty="0">
                <a:solidFill>
                  <a:schemeClr val="tx1"/>
                </a:solidFill>
              </a:rPr>
              <a:t>,</a:t>
            </a:r>
            <a:r>
              <a:rPr lang="es-ES" sz="1200" dirty="0">
                <a:solidFill>
                  <a:schemeClr val="tx1"/>
                </a:solidFill>
              </a:rPr>
              <a:t>1 y una conductividad térmica para el cemento.</a:t>
            </a:r>
            <a:endParaRPr lang="es-EC" sz="1200" dirty="0">
              <a:solidFill>
                <a:schemeClr val="tx1"/>
              </a:solidFill>
            </a:endParaRPr>
          </a:p>
          <a:p>
            <a:pPr algn="just"/>
            <a:r>
              <a:rPr lang="es-ES" sz="1200" dirty="0">
                <a:solidFill>
                  <a:schemeClr val="tx1"/>
                </a:solidFill>
              </a:rPr>
              <a:t>Una de las recomendaciones que existe (Ramírez Rubio, 2010) es la restricción de tipo numérica en este tipo de simulaciones, por lo que algunas investigaciones previas han optado por asumir que la transferencia de calor entre el reactor y la atmosfera es cero, es decir, no existe conductividad térmica a través de las paredes del </a:t>
            </a:r>
            <a:r>
              <a:rPr lang="es-ES" sz="1200" dirty="0" err="1">
                <a:solidFill>
                  <a:schemeClr val="tx1"/>
                </a:solidFill>
              </a:rPr>
              <a:t>gasificador</a:t>
            </a:r>
            <a:endParaRPr lang="es-EC" sz="1200" dirty="0">
              <a:solidFill>
                <a:schemeClr val="tx1"/>
              </a:solidFill>
            </a:endParaRPr>
          </a:p>
        </p:txBody>
      </p:sp>
      <p:sp>
        <p:nvSpPr>
          <p:cNvPr id="4" name="3 Flecha derecha">
            <a:hlinkClick r:id="rId2" action="ppaction://hlinksldjump"/>
          </p:cNvPr>
          <p:cNvSpPr/>
          <p:nvPr/>
        </p:nvSpPr>
        <p:spPr>
          <a:xfrm>
            <a:off x="467544" y="188640"/>
            <a:ext cx="864096" cy="36004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1100" dirty="0"/>
              <a:t>R</a:t>
            </a:r>
            <a:r>
              <a:rPr lang="es-EC" sz="1100" dirty="0" smtClean="0"/>
              <a:t>egresar</a:t>
            </a:r>
            <a:endParaRPr lang="es-EC" sz="11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4640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p:cNvPicPr>
            <a:picLocks noGrp="1"/>
          </p:cNvPicPr>
          <p:nvPr>
            <p:ph idx="1"/>
          </p:nvPr>
        </p:nvPicPr>
        <p:blipFill rotWithShape="1">
          <a:blip r:embed="rId2"/>
          <a:srcRect l="-2146" r="77253" b="58252"/>
          <a:stretch/>
        </p:blipFill>
        <p:spPr bwMode="auto">
          <a:xfrm>
            <a:off x="1835696" y="1268760"/>
            <a:ext cx="4552432" cy="4294617"/>
          </a:xfrm>
          <a:prstGeom prst="rect">
            <a:avLst/>
          </a:prstGeom>
          <a:ln>
            <a:noFill/>
          </a:ln>
          <a:extLst>
            <a:ext uri="{53640926-AAD7-44D8-BBD7-CCE9431645EC}">
              <a14:shadowObscured xmlns:a14="http://schemas.microsoft.com/office/drawing/2010/main"/>
            </a:ext>
          </a:extLst>
        </p:spPr>
      </p:pic>
      <p:sp>
        <p:nvSpPr>
          <p:cNvPr id="10" name="9 Flecha izquierda">
            <a:hlinkClick r:id="rId3" action="ppaction://hlinksldjump"/>
          </p:cNvPr>
          <p:cNvSpPr/>
          <p:nvPr/>
        </p:nvSpPr>
        <p:spPr>
          <a:xfrm>
            <a:off x="5004048" y="2564904"/>
            <a:ext cx="1008112" cy="504056"/>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000" dirty="0" smtClean="0"/>
              <a:t>Condiciones</a:t>
            </a:r>
            <a:endParaRPr lang="es-EC" sz="10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376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dirty="0" smtClean="0"/>
              <a:t>Resultado de la simulación en ANSYS</a:t>
            </a:r>
            <a:endParaRPr lang="es-EC" dirty="0"/>
          </a:p>
        </p:txBody>
      </p:sp>
      <p:pic>
        <p:nvPicPr>
          <p:cNvPr id="4" name="3 Marcador de contenido"/>
          <p:cNvPicPr>
            <a:picLocks noGrp="1"/>
          </p:cNvPicPr>
          <p:nvPr>
            <p:ph idx="1"/>
          </p:nvPr>
        </p:nvPicPr>
        <p:blipFill rotWithShape="1">
          <a:blip r:embed="rId2"/>
          <a:srcRect l="28123" t="10617" r="-165" b="13699"/>
          <a:stretch/>
        </p:blipFill>
        <p:spPr bwMode="auto">
          <a:xfrm>
            <a:off x="899592" y="1196752"/>
            <a:ext cx="7658966" cy="4525963"/>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973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419"/>
            <a:ext cx="8229600" cy="1143000"/>
          </a:xfrm>
        </p:spPr>
        <p:txBody>
          <a:bodyPr/>
          <a:lstStyle/>
          <a:p>
            <a:r>
              <a:rPr lang="es-EC" sz="2000" dirty="0">
                <a:effectLst/>
              </a:rPr>
              <a:t>SIMULACIÓN COMPUTACIONAL DEL PROCESO QUÍMICO DE GASIFICACIÓN EN DWSIM</a:t>
            </a:r>
            <a:endParaRPr lang="es-EC" sz="2000" dirty="0"/>
          </a:p>
        </p:txBody>
      </p:sp>
      <p:sp>
        <p:nvSpPr>
          <p:cNvPr id="3" name="2 Marcador de contenido"/>
          <p:cNvSpPr>
            <a:spLocks noGrp="1"/>
          </p:cNvSpPr>
          <p:nvPr>
            <p:ph idx="1"/>
          </p:nvPr>
        </p:nvSpPr>
        <p:spPr>
          <a:xfrm>
            <a:off x="457200" y="980728"/>
            <a:ext cx="8229600" cy="5145435"/>
          </a:xfrm>
        </p:spPr>
        <p:txBody>
          <a:bodyPr/>
          <a:lstStyle/>
          <a:p>
            <a:r>
              <a:rPr lang="es-ES" dirty="0" smtClean="0">
                <a:solidFill>
                  <a:schemeClr val="tx1"/>
                </a:solidFill>
              </a:rPr>
              <a:t>Como </a:t>
            </a:r>
            <a:r>
              <a:rPr lang="es-ES" dirty="0">
                <a:solidFill>
                  <a:schemeClr val="tx1"/>
                </a:solidFill>
              </a:rPr>
              <a:t>no existe un software comercial con la opción para simular cualquier tipo de </a:t>
            </a:r>
            <a:r>
              <a:rPr lang="es-ES" dirty="0" err="1">
                <a:solidFill>
                  <a:schemeClr val="tx1"/>
                </a:solidFill>
              </a:rPr>
              <a:t>gasificador</a:t>
            </a:r>
            <a:r>
              <a:rPr lang="es-ES" dirty="0">
                <a:solidFill>
                  <a:schemeClr val="tx1"/>
                </a:solidFill>
              </a:rPr>
              <a:t>, se ha pretendido emular, la simulación del mismo con reactores de procesos químicos, y térmicos que ayuden en el proceso de encontrar el porcentaje de alquitrán que se genera en el </a:t>
            </a:r>
            <a:r>
              <a:rPr lang="es-ES" dirty="0" err="1">
                <a:solidFill>
                  <a:schemeClr val="tx1"/>
                </a:solidFill>
              </a:rPr>
              <a:t>gasificador</a:t>
            </a:r>
            <a:r>
              <a:rPr lang="es-EC" dirty="0" smtClean="0">
                <a:solidFill>
                  <a:schemeClr val="tx1"/>
                </a:solidFill>
              </a:rPr>
              <a:t>.</a:t>
            </a:r>
            <a:r>
              <a:rPr lang="es-EC" dirty="0">
                <a:solidFill>
                  <a:schemeClr val="tx1"/>
                </a:solidFill>
              </a:rPr>
              <a:t/>
            </a:r>
            <a:br>
              <a:rPr lang="es-EC" dirty="0">
                <a:solidFill>
                  <a:schemeClr val="tx1"/>
                </a:solidFill>
              </a:rPr>
            </a:br>
            <a:r>
              <a:rPr lang="es-EC" dirty="0">
                <a:solidFill>
                  <a:schemeClr val="tx1"/>
                </a:solidFill>
              </a:rPr>
              <a:t/>
            </a:r>
            <a:br>
              <a:rPr lang="es-EC" dirty="0">
                <a:solidFill>
                  <a:schemeClr val="tx1"/>
                </a:solidFill>
              </a:rPr>
            </a:br>
            <a:endParaRPr lang="es-EC"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7983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4402"/>
            <a:ext cx="8229600" cy="1143000"/>
          </a:xfrm>
        </p:spPr>
        <p:txBody>
          <a:bodyPr/>
          <a:lstStyle/>
          <a:p>
            <a:r>
              <a:rPr lang="es-EC" dirty="0" smtClean="0"/>
              <a:t>DWSIM</a:t>
            </a:r>
            <a:endParaRPr lang="es-EC" dirty="0"/>
          </a:p>
        </p:txBody>
      </p:sp>
      <p:sp>
        <p:nvSpPr>
          <p:cNvPr id="3" name="2 Marcador de contenido"/>
          <p:cNvSpPr>
            <a:spLocks noGrp="1"/>
          </p:cNvSpPr>
          <p:nvPr>
            <p:ph idx="1"/>
          </p:nvPr>
        </p:nvSpPr>
        <p:spPr/>
        <p:txBody>
          <a:bodyPr/>
          <a:lstStyle/>
          <a:p>
            <a:r>
              <a:rPr lang="es-EC" dirty="0">
                <a:solidFill>
                  <a:schemeClr val="tx1"/>
                </a:solidFill>
              </a:rPr>
              <a:t>DWSIM es un software que permite diseñar y modelar procesos químicos.</a:t>
            </a:r>
          </a:p>
          <a:p>
            <a:endParaRPr lang="es-EC" dirty="0">
              <a:solidFill>
                <a:schemeClr val="tx1"/>
              </a:solidFill>
            </a:endParaRPr>
          </a:p>
          <a:p>
            <a:pPr algn="just"/>
            <a:r>
              <a:rPr lang="es-EC" dirty="0">
                <a:solidFill>
                  <a:schemeClr val="tx1"/>
                </a:solidFill>
              </a:rPr>
              <a:t>Utilizado para simular procesos en estado estacionario y dinámico, por ejemplo, procesos químicos, farmacéuticos, alimenticios, entre otros.</a:t>
            </a:r>
            <a:br>
              <a:rPr lang="es-EC" dirty="0">
                <a:solidFill>
                  <a:schemeClr val="tx1"/>
                </a:solidFill>
              </a:rPr>
            </a:br>
            <a:r>
              <a:rPr lang="es-EC" dirty="0">
                <a:solidFill>
                  <a:schemeClr val="tx1"/>
                </a:solidFill>
              </a:rPr>
              <a:t/>
            </a:r>
            <a:br>
              <a:rPr lang="es-EC" dirty="0">
                <a:solidFill>
                  <a:schemeClr val="tx1"/>
                </a:solidFill>
              </a:rPr>
            </a:br>
            <a:r>
              <a:rPr lang="es-EC" dirty="0">
                <a:solidFill>
                  <a:schemeClr val="tx1"/>
                </a:solidFill>
              </a:rPr>
              <a:t>Posee herramientas que nos permite estimar propiedades físicas, balance de materia y energía, equilibrios líquido-vapor y la simulación de muchos equipos químicos.</a:t>
            </a:r>
            <a:endParaRPr lang="es-EC" dirty="0"/>
          </a:p>
        </p:txBody>
      </p:sp>
      <p:sp>
        <p:nvSpPr>
          <p:cNvPr id="4" name="3 CuadroTexto"/>
          <p:cNvSpPr txBox="1"/>
          <p:nvPr/>
        </p:nvSpPr>
        <p:spPr>
          <a:xfrm>
            <a:off x="2843808" y="1022736"/>
            <a:ext cx="4824536" cy="369332"/>
          </a:xfrm>
          <a:prstGeom prst="rect">
            <a:avLst/>
          </a:prstGeom>
          <a:noFill/>
        </p:spPr>
        <p:txBody>
          <a:bodyPr wrap="square" rtlCol="0">
            <a:spAutoFit/>
          </a:bodyPr>
          <a:lstStyle/>
          <a:p>
            <a:r>
              <a:rPr lang="es-EC"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POR QUÉ UTILIZAR DWSIM?</a:t>
            </a:r>
            <a:endParaRPr lang="es-EC"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0900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S" dirty="0">
                <a:effectLst/>
              </a:rPr>
              <a:t>Diagrama de la simulación en DWSIM</a:t>
            </a:r>
            <a:endParaRPr lang="es-EC"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62" t="32338" r="40000" b="44127"/>
          <a:stretch/>
        </p:blipFill>
        <p:spPr bwMode="auto">
          <a:xfrm>
            <a:off x="971600" y="1412776"/>
            <a:ext cx="7344816"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162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C" dirty="0" smtClean="0"/>
              <a:t>Porcentaje de contenido en los RSU</a:t>
            </a:r>
            <a:endParaRPr lang="es-EC" dirty="0"/>
          </a:p>
        </p:txBody>
      </p:sp>
      <p:sp>
        <p:nvSpPr>
          <p:cNvPr id="3" name="2 Marcador de contenido"/>
          <p:cNvSpPr>
            <a:spLocks noGrp="1"/>
          </p:cNvSpPr>
          <p:nvPr>
            <p:ph idx="1"/>
          </p:nvPr>
        </p:nvSpPr>
        <p:spPr>
          <a:xfrm>
            <a:off x="539552" y="1556792"/>
            <a:ext cx="8229600" cy="4525963"/>
          </a:xfrm>
        </p:spPr>
        <p:txBody>
          <a:bodyPr/>
          <a:lstStyle/>
          <a:p>
            <a:pPr lvl="0"/>
            <a:r>
              <a:rPr lang="es-EC" dirty="0">
                <a:solidFill>
                  <a:schemeClr val="tx1"/>
                </a:solidFill>
              </a:rPr>
              <a:t>Residuos alimenticios: 32%</a:t>
            </a:r>
          </a:p>
          <a:p>
            <a:pPr lvl="0"/>
            <a:r>
              <a:rPr lang="es-EC" dirty="0">
                <a:solidFill>
                  <a:schemeClr val="tx1"/>
                </a:solidFill>
              </a:rPr>
              <a:t>Papel y cartón: 14%</a:t>
            </a:r>
          </a:p>
          <a:p>
            <a:pPr lvl="0"/>
            <a:r>
              <a:rPr lang="es-EC" dirty="0">
                <a:solidFill>
                  <a:schemeClr val="tx1"/>
                </a:solidFill>
              </a:rPr>
              <a:t>Residuos de jardinería: 10%</a:t>
            </a:r>
          </a:p>
          <a:p>
            <a:pPr lvl="0"/>
            <a:r>
              <a:rPr lang="es-EC" dirty="0">
                <a:solidFill>
                  <a:schemeClr val="tx1"/>
                </a:solidFill>
              </a:rPr>
              <a:t>Vidrio: 7%</a:t>
            </a:r>
          </a:p>
          <a:p>
            <a:pPr lvl="0"/>
            <a:r>
              <a:rPr lang="es-EC" dirty="0">
                <a:solidFill>
                  <a:schemeClr val="tx1"/>
                </a:solidFill>
              </a:rPr>
              <a:t>Plásticos: 6%</a:t>
            </a:r>
          </a:p>
          <a:p>
            <a:pPr lvl="0"/>
            <a:r>
              <a:rPr lang="es-EC" dirty="0">
                <a:solidFill>
                  <a:schemeClr val="tx1"/>
                </a:solidFill>
              </a:rPr>
              <a:t>Metales: 3%</a:t>
            </a:r>
          </a:p>
          <a:p>
            <a:pPr lvl="0"/>
            <a:r>
              <a:rPr lang="es-EC" dirty="0">
                <a:solidFill>
                  <a:schemeClr val="tx1"/>
                </a:solidFill>
              </a:rPr>
              <a:t>Otros: 28%</a:t>
            </a:r>
          </a:p>
          <a:p>
            <a:pPr marL="0" indent="0">
              <a:buNone/>
            </a:pPr>
            <a:r>
              <a:rPr lang="es-EC" dirty="0">
                <a:solidFill>
                  <a:schemeClr val="tx1"/>
                </a:solidFill>
              </a:rPr>
              <a:t>Fuente:</a:t>
            </a:r>
            <a:r>
              <a:rPr lang="es-ES" dirty="0">
                <a:solidFill>
                  <a:schemeClr val="tx1"/>
                </a:solidFill>
              </a:rPr>
              <a:t> (EMASEO, 2012)</a:t>
            </a:r>
            <a:endParaRPr lang="es-EC" dirty="0">
              <a:solidFill>
                <a:schemeClr val="tx1"/>
              </a:solidFill>
            </a:endParaRPr>
          </a:p>
          <a:p>
            <a:endParaRPr lang="es-EC"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73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dirty="0" smtClean="0"/>
              <a:t>Resultados arrojados por DWSIM</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60885646"/>
              </p:ext>
            </p:extLst>
          </p:nvPr>
        </p:nvGraphicFramePr>
        <p:xfrm>
          <a:off x="611560" y="692696"/>
          <a:ext cx="7992889" cy="5184575"/>
        </p:xfrm>
        <a:graphic>
          <a:graphicData uri="http://schemas.openxmlformats.org/drawingml/2006/table">
            <a:tbl>
              <a:tblPr firstRow="1" firstCol="1" bandRow="1">
                <a:tableStyleId>{284E427A-3D55-4303-BF80-6455036E1DE7}</a:tableStyleId>
              </a:tblPr>
              <a:tblGrid>
                <a:gridCol w="1685150"/>
                <a:gridCol w="1222041"/>
                <a:gridCol w="1469665"/>
                <a:gridCol w="1204083"/>
                <a:gridCol w="1220153"/>
                <a:gridCol w="1191797"/>
              </a:tblGrid>
              <a:tr h="362616">
                <a:tc>
                  <a:txBody>
                    <a:bodyPr/>
                    <a:lstStyle/>
                    <a:p>
                      <a:endParaRPr lang="es-EC" sz="500" dirty="0">
                        <a:solidFill>
                          <a:srgbClr val="000000"/>
                        </a:solidFill>
                        <a:effectLst/>
                        <a:latin typeface="Calibri"/>
                      </a:endParaRPr>
                    </a:p>
                  </a:txBody>
                  <a:tcPr marL="29677" marR="29677" marT="0" marB="0"/>
                </a:tc>
                <a:tc>
                  <a:txBody>
                    <a:bodyPr/>
                    <a:lstStyle/>
                    <a:p>
                      <a:pPr algn="ctr">
                        <a:lnSpc>
                          <a:spcPct val="200000"/>
                        </a:lnSpc>
                        <a:spcAft>
                          <a:spcPts val="0"/>
                        </a:spcAft>
                      </a:pPr>
                      <a:r>
                        <a:rPr lang="es-ES" sz="500">
                          <a:effectLst/>
                        </a:rPr>
                        <a:t>FLUJO MOLAR</a:t>
                      </a:r>
                      <a:endParaRPr lang="es-EC" sz="500">
                        <a:solidFill>
                          <a:srgbClr val="000000"/>
                        </a:solidFill>
                        <a:effectLst/>
                        <a:latin typeface="Times New Roman"/>
                        <a:ea typeface="Times New Roman"/>
                      </a:endParaRPr>
                    </a:p>
                  </a:txBody>
                  <a:tcPr marL="29677" marR="29677" marT="0" marB="0"/>
                </a:tc>
                <a:tc>
                  <a:txBody>
                    <a:bodyPr/>
                    <a:lstStyle/>
                    <a:p>
                      <a:endParaRPr lang="es-EC" sz="500">
                        <a:solidFill>
                          <a:srgbClr val="000000"/>
                        </a:solidFill>
                        <a:effectLst/>
                        <a:latin typeface="Calibri"/>
                      </a:endParaRPr>
                    </a:p>
                  </a:txBody>
                  <a:tcPr marL="29677" marR="29677" marT="0" marB="0"/>
                </a:tc>
                <a:tc>
                  <a:txBody>
                    <a:bodyPr/>
                    <a:lstStyle/>
                    <a:p>
                      <a:pPr algn="ctr">
                        <a:lnSpc>
                          <a:spcPct val="200000"/>
                        </a:lnSpc>
                        <a:spcAft>
                          <a:spcPts val="0"/>
                        </a:spcAft>
                      </a:pPr>
                      <a:r>
                        <a:rPr lang="es-ES" sz="500">
                          <a:effectLst/>
                        </a:rPr>
                        <a:t>FLUJO MÁSICO</a:t>
                      </a:r>
                      <a:endParaRPr lang="es-EC" sz="500">
                        <a:solidFill>
                          <a:srgbClr val="000000"/>
                        </a:solidFill>
                        <a:effectLst/>
                        <a:latin typeface="Times New Roman"/>
                        <a:ea typeface="Times New Roman"/>
                      </a:endParaRPr>
                    </a:p>
                  </a:txBody>
                  <a:tcPr marL="29677" marR="29677" marT="0" marB="0"/>
                </a:tc>
                <a:tc>
                  <a:txBody>
                    <a:bodyPr/>
                    <a:lstStyle/>
                    <a:p>
                      <a:endParaRPr lang="es-EC" sz="500">
                        <a:solidFill>
                          <a:srgbClr val="000000"/>
                        </a:solidFill>
                        <a:effectLst/>
                        <a:latin typeface="Calibri"/>
                      </a:endParaRPr>
                    </a:p>
                  </a:txBody>
                  <a:tcPr marL="29677" marR="29677" marT="0" marB="0"/>
                </a:tc>
                <a:tc>
                  <a:txBody>
                    <a:bodyPr/>
                    <a:lstStyle/>
                    <a:p>
                      <a:pPr algn="ctr">
                        <a:lnSpc>
                          <a:spcPct val="200000"/>
                        </a:lnSpc>
                        <a:spcAft>
                          <a:spcPts val="0"/>
                        </a:spcAft>
                      </a:pPr>
                      <a:r>
                        <a:rPr lang="es-ES" sz="500">
                          <a:effectLst/>
                        </a:rPr>
                        <a:t>VOLUMEN</a:t>
                      </a:r>
                      <a:endParaRPr lang="es-EC" sz="500">
                        <a:solidFill>
                          <a:srgbClr val="000000"/>
                        </a:solidFill>
                        <a:effectLst/>
                        <a:latin typeface="Times New Roman"/>
                        <a:ea typeface="Times New Roman"/>
                      </a:endParaRPr>
                    </a:p>
                  </a:txBody>
                  <a:tcPr marL="29677" marR="29677" marT="0" marB="0"/>
                </a:tc>
              </a:tr>
              <a:tr h="362616">
                <a:tc>
                  <a:txBody>
                    <a:bodyPr/>
                    <a:lstStyle/>
                    <a:p>
                      <a:pPr algn="ctr">
                        <a:lnSpc>
                          <a:spcPct val="200000"/>
                        </a:lnSpc>
                        <a:spcAft>
                          <a:spcPts val="0"/>
                        </a:spcAft>
                      </a:pPr>
                      <a:r>
                        <a:rPr lang="es-ES" sz="500">
                          <a:effectLst/>
                        </a:rPr>
                        <a:t>COMPONENTES</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(kgmole/h)</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FRACCIÓN MOLAR</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(kg/h)</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FRACCIÓN MÁSICA</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FLUJO (m</a:t>
                      </a:r>
                      <a:r>
                        <a:rPr lang="es-ES" sz="500" baseline="30000">
                          <a:effectLst/>
                        </a:rPr>
                        <a:t>3</a:t>
                      </a:r>
                      <a:r>
                        <a:rPr lang="es-ES" sz="500">
                          <a:effectLst/>
                        </a:rPr>
                        <a:t>/h)</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a:effectLst/>
                        </a:rPr>
                        <a:t>CO</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4,4902</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0,7710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102,3561</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0,9791</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0,1573</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dirty="0">
                          <a:effectLst/>
                        </a:rPr>
                        <a:t>H</a:t>
                      </a:r>
                      <a:r>
                        <a:rPr lang="es-ES" sz="500" baseline="-25000" dirty="0">
                          <a:effectLst/>
                        </a:rPr>
                        <a:t>2</a:t>
                      </a:r>
                      <a:r>
                        <a:rPr lang="es-ES" sz="500" dirty="0">
                          <a:effectLst/>
                        </a:rPr>
                        <a:t>O</a:t>
                      </a:r>
                      <a:endParaRPr lang="es-EC" sz="500" dirty="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a:effectLst/>
                        </a:rPr>
                        <a:t>O</a:t>
                      </a:r>
                      <a:r>
                        <a:rPr lang="es-ES" sz="500" baseline="-25000">
                          <a:effectLst/>
                        </a:rPr>
                        <a:t>2</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a:effectLst/>
                        </a:rPr>
                        <a:t>CH</a:t>
                      </a:r>
                      <a:r>
                        <a:rPr lang="es-ES" sz="500" baseline="-25000">
                          <a:effectLst/>
                        </a:rPr>
                        <a:t>2.1</a:t>
                      </a:r>
                      <a:r>
                        <a:rPr lang="es-ES" sz="500">
                          <a:effectLst/>
                        </a:rPr>
                        <a:t>O</a:t>
                      </a:r>
                      <a:r>
                        <a:rPr lang="es-ES" sz="500" baseline="-25000">
                          <a:effectLst/>
                        </a:rPr>
                        <a:t>0.96</a:t>
                      </a:r>
                      <a:r>
                        <a:rPr lang="es-ES" sz="500">
                          <a:effectLst/>
                        </a:rPr>
                        <a:t>*</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a:effectLst/>
                        </a:rPr>
                        <a:t>C</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a:effectLst/>
                        </a:rPr>
                        <a:t>H</a:t>
                      </a:r>
                      <a:r>
                        <a:rPr lang="es-ES" sz="500" baseline="-25000">
                          <a:effectLst/>
                        </a:rPr>
                        <a:t>2</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1,3336</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0,2290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2,6689</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0,0209</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0,0385</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a:effectLst/>
                        </a:rPr>
                        <a:t>Total</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5,8238</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1,0000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105,0250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1,0000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1,0000</a:t>
                      </a:r>
                      <a:endParaRPr lang="es-EC" sz="500">
                        <a:solidFill>
                          <a:srgbClr val="000000"/>
                        </a:solidFill>
                        <a:effectLst/>
                        <a:latin typeface="Times New Roman"/>
                        <a:ea typeface="Times New Roman"/>
                      </a:endParaRPr>
                    </a:p>
                  </a:txBody>
                  <a:tcPr marL="29677" marR="29677" marT="0" marB="0"/>
                </a:tc>
              </a:tr>
              <a:tr h="107966">
                <a:tc>
                  <a:txBody>
                    <a:bodyPr/>
                    <a:lstStyle/>
                    <a:p>
                      <a:endParaRPr lang="es-EC" sz="500">
                        <a:solidFill>
                          <a:srgbClr val="000000"/>
                        </a:solidFill>
                        <a:effectLst/>
                        <a:latin typeface="Calibri"/>
                      </a:endParaRPr>
                    </a:p>
                  </a:txBody>
                  <a:tcPr marL="29677" marR="29677" marT="0" marB="0"/>
                </a:tc>
                <a:tc>
                  <a:txBody>
                    <a:bodyPr/>
                    <a:lstStyle/>
                    <a:p>
                      <a:endParaRPr lang="es-EC" sz="500">
                        <a:solidFill>
                          <a:srgbClr val="000000"/>
                        </a:solidFill>
                        <a:effectLst/>
                        <a:latin typeface="Calibri"/>
                      </a:endParaRPr>
                    </a:p>
                  </a:txBody>
                  <a:tcPr marL="29677" marR="29677" marT="0" marB="0"/>
                </a:tc>
                <a:tc>
                  <a:txBody>
                    <a:bodyPr/>
                    <a:lstStyle/>
                    <a:p>
                      <a:endParaRPr lang="es-EC" sz="500">
                        <a:solidFill>
                          <a:srgbClr val="000000"/>
                        </a:solidFill>
                        <a:effectLst/>
                        <a:latin typeface="Calibri"/>
                      </a:endParaRPr>
                    </a:p>
                  </a:txBody>
                  <a:tcPr marL="29677" marR="29677" marT="0" marB="0"/>
                </a:tc>
                <a:tc>
                  <a:txBody>
                    <a:bodyPr/>
                    <a:lstStyle/>
                    <a:p>
                      <a:endParaRPr lang="es-EC" sz="500">
                        <a:solidFill>
                          <a:srgbClr val="000000"/>
                        </a:solidFill>
                        <a:effectLst/>
                        <a:latin typeface="Calibri"/>
                      </a:endParaRPr>
                    </a:p>
                  </a:txBody>
                  <a:tcPr marL="29677" marR="29677" marT="0" marB="0"/>
                </a:tc>
                <a:tc>
                  <a:txBody>
                    <a:bodyPr/>
                    <a:lstStyle/>
                    <a:p>
                      <a:endParaRPr lang="es-EC" sz="500">
                        <a:solidFill>
                          <a:srgbClr val="000000"/>
                        </a:solidFill>
                        <a:effectLst/>
                        <a:latin typeface="Calibri"/>
                      </a:endParaRPr>
                    </a:p>
                  </a:txBody>
                  <a:tcPr marL="29677" marR="29677" marT="0" marB="0"/>
                </a:tc>
                <a:tc>
                  <a:txBody>
                    <a:bodyPr/>
                    <a:lstStyle/>
                    <a:p>
                      <a:endParaRPr lang="es-EC" sz="500">
                        <a:solidFill>
                          <a:srgbClr val="000000"/>
                        </a:solidFill>
                        <a:effectLst/>
                        <a:latin typeface="Calibri"/>
                      </a:endParaRPr>
                    </a:p>
                  </a:txBody>
                  <a:tcPr marL="29677" marR="29677" marT="0" marB="0"/>
                </a:tc>
              </a:tr>
              <a:tr h="1087847">
                <a:tc>
                  <a:txBody>
                    <a:bodyPr/>
                    <a:lstStyle/>
                    <a:p>
                      <a:pPr>
                        <a:lnSpc>
                          <a:spcPct val="200000"/>
                        </a:lnSpc>
                        <a:spcAft>
                          <a:spcPts val="0"/>
                        </a:spcAft>
                      </a:pPr>
                      <a:r>
                        <a:rPr lang="es-ES" sz="500" dirty="0">
                          <a:effectLst/>
                        </a:rPr>
                        <a:t> </a:t>
                      </a:r>
                      <a:endParaRPr lang="es-EC" sz="500" dirty="0">
                        <a:effectLst/>
                      </a:endParaRPr>
                    </a:p>
                    <a:p>
                      <a:pPr>
                        <a:lnSpc>
                          <a:spcPct val="200000"/>
                        </a:lnSpc>
                        <a:spcAft>
                          <a:spcPts val="0"/>
                        </a:spcAft>
                      </a:pPr>
                      <a:r>
                        <a:rPr lang="es-ES" sz="500" dirty="0" smtClean="0">
                          <a:effectLst/>
                        </a:rPr>
                        <a:t>Cenizas</a:t>
                      </a:r>
                      <a:endParaRPr lang="es-EC" sz="500" dirty="0">
                        <a:effectLst/>
                      </a:endParaRPr>
                    </a:p>
                  </a:txBody>
                  <a:tcPr marL="29677" marR="29677" marT="0" marB="0"/>
                </a:tc>
                <a:tc>
                  <a:txBody>
                    <a:bodyPr/>
                    <a:lstStyle/>
                    <a:p>
                      <a:pPr>
                        <a:lnSpc>
                          <a:spcPct val="200000"/>
                        </a:lnSpc>
                        <a:spcAft>
                          <a:spcPts val="0"/>
                        </a:spcAft>
                      </a:pPr>
                      <a:r>
                        <a:rPr lang="es-EC" sz="500" dirty="0">
                          <a:effectLst/>
                        </a:rPr>
                        <a:t> </a:t>
                      </a:r>
                    </a:p>
                    <a:p>
                      <a:pPr>
                        <a:lnSpc>
                          <a:spcPct val="200000"/>
                        </a:lnSpc>
                        <a:spcAft>
                          <a:spcPts val="0"/>
                        </a:spcAft>
                      </a:pPr>
                      <a:r>
                        <a:rPr lang="es-EC" sz="500" dirty="0">
                          <a:effectLst/>
                        </a:rPr>
                        <a:t> </a:t>
                      </a:r>
                    </a:p>
                    <a:p>
                      <a:pPr>
                        <a:lnSpc>
                          <a:spcPct val="200000"/>
                        </a:lnSpc>
                        <a:spcAft>
                          <a:spcPts val="0"/>
                        </a:spcAft>
                      </a:pPr>
                      <a:r>
                        <a:rPr lang="es-EC" sz="500" dirty="0">
                          <a:effectLst/>
                        </a:rPr>
                        <a:t> </a:t>
                      </a:r>
                    </a:p>
                    <a:p>
                      <a:pPr>
                        <a:lnSpc>
                          <a:spcPct val="200000"/>
                        </a:lnSpc>
                        <a:spcAft>
                          <a:spcPts val="0"/>
                        </a:spcAft>
                      </a:pPr>
                      <a:r>
                        <a:rPr lang="es-EC" sz="500" dirty="0">
                          <a:effectLst/>
                        </a:rPr>
                        <a:t> </a:t>
                      </a:r>
                      <a:r>
                        <a:rPr lang="es-ES" sz="500" dirty="0">
                          <a:effectLst/>
                        </a:rPr>
                        <a:t> </a:t>
                      </a:r>
                      <a:endParaRPr lang="es-EC" sz="500" dirty="0">
                        <a:solidFill>
                          <a:srgbClr val="000000"/>
                        </a:solidFill>
                        <a:effectLst/>
                        <a:latin typeface="Times New Roman"/>
                        <a:ea typeface="Times New Roman"/>
                      </a:endParaRPr>
                    </a:p>
                  </a:txBody>
                  <a:tcPr marL="29677" marR="29677" marT="0" marB="0"/>
                </a:tc>
                <a:tc>
                  <a:txBody>
                    <a:bodyPr/>
                    <a:lstStyle/>
                    <a:p>
                      <a:endParaRPr lang="es-EC" sz="500" dirty="0">
                        <a:solidFill>
                          <a:srgbClr val="000000"/>
                        </a:solidFill>
                        <a:effectLst/>
                        <a:latin typeface="Calibri"/>
                      </a:endParaRPr>
                    </a:p>
                  </a:txBody>
                  <a:tcPr marL="29677" marR="29677" marT="0" marB="0"/>
                </a:tc>
                <a:tc>
                  <a:txBody>
                    <a:bodyPr/>
                    <a:lstStyle/>
                    <a:p>
                      <a:endParaRPr lang="es-EC" sz="500" dirty="0">
                        <a:solidFill>
                          <a:srgbClr val="000000"/>
                        </a:solidFill>
                        <a:effectLst/>
                        <a:latin typeface="Calibri"/>
                      </a:endParaRPr>
                    </a:p>
                  </a:txBody>
                  <a:tcPr marL="29677" marR="29677" marT="0" marB="0"/>
                </a:tc>
                <a:tc>
                  <a:txBody>
                    <a:bodyPr/>
                    <a:lstStyle/>
                    <a:p>
                      <a:endParaRPr lang="es-EC" sz="500" dirty="0">
                        <a:solidFill>
                          <a:srgbClr val="000000"/>
                        </a:solidFill>
                        <a:effectLst/>
                        <a:latin typeface="Calibri"/>
                      </a:endParaRPr>
                    </a:p>
                  </a:txBody>
                  <a:tcPr marL="29677" marR="29677" marT="0" marB="0"/>
                </a:tc>
                <a:tc>
                  <a:txBody>
                    <a:bodyPr/>
                    <a:lstStyle/>
                    <a:p>
                      <a:endParaRPr lang="es-EC" sz="500" dirty="0">
                        <a:solidFill>
                          <a:srgbClr val="000000"/>
                        </a:solidFill>
                        <a:effectLst/>
                        <a:latin typeface="Calibri"/>
                      </a:endParaRPr>
                    </a:p>
                  </a:txBody>
                  <a:tcPr marL="29677" marR="29677" marT="0" marB="0"/>
                </a:tc>
              </a:tr>
              <a:tr h="362616">
                <a:tc>
                  <a:txBody>
                    <a:bodyPr/>
                    <a:lstStyle/>
                    <a:p>
                      <a:endParaRPr lang="es-EC" sz="500">
                        <a:solidFill>
                          <a:srgbClr val="000000"/>
                        </a:solidFill>
                        <a:effectLst/>
                        <a:latin typeface="Calibri"/>
                      </a:endParaRPr>
                    </a:p>
                  </a:txBody>
                  <a:tcPr marL="29677" marR="29677" marT="0" marB="0"/>
                </a:tc>
                <a:tc>
                  <a:txBody>
                    <a:bodyPr/>
                    <a:lstStyle/>
                    <a:p>
                      <a:pPr algn="ctr">
                        <a:lnSpc>
                          <a:spcPct val="200000"/>
                        </a:lnSpc>
                        <a:spcAft>
                          <a:spcPts val="0"/>
                        </a:spcAft>
                      </a:pPr>
                      <a:r>
                        <a:rPr lang="es-ES" sz="500">
                          <a:effectLst/>
                        </a:rPr>
                        <a:t>FLUJO MOLAR</a:t>
                      </a:r>
                      <a:endParaRPr lang="es-EC" sz="500">
                        <a:solidFill>
                          <a:srgbClr val="000000"/>
                        </a:solidFill>
                        <a:effectLst/>
                        <a:latin typeface="Times New Roman"/>
                        <a:ea typeface="Times New Roman"/>
                      </a:endParaRPr>
                    </a:p>
                  </a:txBody>
                  <a:tcPr marL="29677" marR="29677" marT="0" marB="0"/>
                </a:tc>
                <a:tc>
                  <a:txBody>
                    <a:bodyPr/>
                    <a:lstStyle/>
                    <a:p>
                      <a:endParaRPr lang="es-EC" sz="500">
                        <a:solidFill>
                          <a:srgbClr val="000000"/>
                        </a:solidFill>
                        <a:effectLst/>
                        <a:latin typeface="Calibri"/>
                      </a:endParaRPr>
                    </a:p>
                  </a:txBody>
                  <a:tcPr marL="29677" marR="29677" marT="0" marB="0"/>
                </a:tc>
                <a:tc>
                  <a:txBody>
                    <a:bodyPr/>
                    <a:lstStyle/>
                    <a:p>
                      <a:pPr algn="ctr">
                        <a:lnSpc>
                          <a:spcPct val="200000"/>
                        </a:lnSpc>
                        <a:spcAft>
                          <a:spcPts val="0"/>
                        </a:spcAft>
                      </a:pPr>
                      <a:r>
                        <a:rPr lang="es-ES" sz="500">
                          <a:effectLst/>
                        </a:rPr>
                        <a:t>FLUJO MASICO</a:t>
                      </a:r>
                      <a:endParaRPr lang="es-EC" sz="500">
                        <a:solidFill>
                          <a:srgbClr val="000000"/>
                        </a:solidFill>
                        <a:effectLst/>
                        <a:latin typeface="Times New Roman"/>
                        <a:ea typeface="Times New Roman"/>
                      </a:endParaRPr>
                    </a:p>
                  </a:txBody>
                  <a:tcPr marL="29677" marR="29677" marT="0" marB="0"/>
                </a:tc>
                <a:tc>
                  <a:txBody>
                    <a:bodyPr/>
                    <a:lstStyle/>
                    <a:p>
                      <a:endParaRPr lang="es-EC" sz="500">
                        <a:solidFill>
                          <a:srgbClr val="000000"/>
                        </a:solidFill>
                        <a:effectLst/>
                        <a:latin typeface="Calibri"/>
                      </a:endParaRPr>
                    </a:p>
                  </a:txBody>
                  <a:tcPr marL="29677" marR="29677" marT="0" marB="0"/>
                </a:tc>
                <a:tc>
                  <a:txBody>
                    <a:bodyPr/>
                    <a:lstStyle/>
                    <a:p>
                      <a:pPr algn="ctr">
                        <a:lnSpc>
                          <a:spcPct val="200000"/>
                        </a:lnSpc>
                        <a:spcAft>
                          <a:spcPts val="0"/>
                        </a:spcAft>
                      </a:pPr>
                      <a:r>
                        <a:rPr lang="es-ES" sz="500">
                          <a:effectLst/>
                        </a:rPr>
                        <a:t>VOLUMEN</a:t>
                      </a:r>
                      <a:endParaRPr lang="es-EC" sz="500">
                        <a:solidFill>
                          <a:srgbClr val="000000"/>
                        </a:solidFill>
                        <a:effectLst/>
                        <a:latin typeface="Times New Roman"/>
                        <a:ea typeface="Times New Roman"/>
                      </a:endParaRPr>
                    </a:p>
                  </a:txBody>
                  <a:tcPr marL="29677" marR="29677" marT="0" marB="0"/>
                </a:tc>
              </a:tr>
              <a:tr h="362616">
                <a:tc>
                  <a:txBody>
                    <a:bodyPr/>
                    <a:lstStyle/>
                    <a:p>
                      <a:pPr algn="ctr">
                        <a:lnSpc>
                          <a:spcPct val="200000"/>
                        </a:lnSpc>
                        <a:spcAft>
                          <a:spcPts val="0"/>
                        </a:spcAft>
                      </a:pPr>
                      <a:r>
                        <a:rPr lang="es-ES" sz="500">
                          <a:effectLst/>
                        </a:rPr>
                        <a:t>COMPONENTES</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(kgmole/h)</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dirty="0">
                          <a:effectLst/>
                        </a:rPr>
                        <a:t>FRACCIÓN MOLAR</a:t>
                      </a:r>
                      <a:endParaRPr lang="es-EC" sz="500" dirty="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(kg/h)</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FRACCIÓN MASICA</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FLUJO (m3/h)</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a:effectLst/>
                        </a:rPr>
                        <a:t>CO</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a:effectLst/>
                        </a:rPr>
                        <a:t>H</a:t>
                      </a:r>
                      <a:r>
                        <a:rPr lang="es-ES" sz="500" baseline="-25000">
                          <a:effectLst/>
                        </a:rPr>
                        <a:t>2</a:t>
                      </a:r>
                      <a:r>
                        <a:rPr lang="es-ES" sz="500">
                          <a:effectLst/>
                        </a:rPr>
                        <a:t>O</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a:effectLst/>
                        </a:rPr>
                        <a:t>O2</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a:effectLst/>
                        </a:rPr>
                        <a:t>CH</a:t>
                      </a:r>
                      <a:r>
                        <a:rPr lang="es-ES" sz="500" baseline="-25000">
                          <a:effectLst/>
                        </a:rPr>
                        <a:t>2.1</a:t>
                      </a:r>
                      <a:r>
                        <a:rPr lang="es-ES" sz="500">
                          <a:effectLst/>
                        </a:rPr>
                        <a:t>O</a:t>
                      </a:r>
                      <a:r>
                        <a:rPr lang="es-ES" sz="500" baseline="-25000">
                          <a:effectLst/>
                        </a:rPr>
                        <a:t>0.96</a:t>
                      </a:r>
                      <a:r>
                        <a:rPr lang="es-ES" sz="500">
                          <a:effectLst/>
                        </a:rPr>
                        <a:t>*</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a:effectLst/>
                        </a:rPr>
                        <a:t>C</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1,0000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1,0000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1,0000</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a:effectLst/>
                        </a:rPr>
                        <a:t>H</a:t>
                      </a:r>
                      <a:r>
                        <a:rPr lang="es-ES" sz="500" baseline="-25000">
                          <a:effectLst/>
                        </a:rPr>
                        <a:t>2</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r>
              <a:tr h="181307">
                <a:tc>
                  <a:txBody>
                    <a:bodyPr/>
                    <a:lstStyle/>
                    <a:p>
                      <a:pPr algn="ctr">
                        <a:lnSpc>
                          <a:spcPct val="200000"/>
                        </a:lnSpc>
                        <a:spcAft>
                          <a:spcPts val="0"/>
                        </a:spcAft>
                      </a:pPr>
                      <a:r>
                        <a:rPr lang="es-ES" sz="500">
                          <a:effectLst/>
                        </a:rPr>
                        <a:t>Total</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1,0000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0,0000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a:effectLst/>
                        </a:rPr>
                        <a:t>1,0000</a:t>
                      </a:r>
                      <a:endParaRPr lang="es-EC" sz="500">
                        <a:solidFill>
                          <a:srgbClr val="000000"/>
                        </a:solidFill>
                        <a:effectLst/>
                        <a:latin typeface="Times New Roman"/>
                        <a:ea typeface="Times New Roman"/>
                      </a:endParaRPr>
                    </a:p>
                  </a:txBody>
                  <a:tcPr marL="29677" marR="29677" marT="0" marB="0"/>
                </a:tc>
                <a:tc>
                  <a:txBody>
                    <a:bodyPr/>
                    <a:lstStyle/>
                    <a:p>
                      <a:pPr algn="ctr">
                        <a:lnSpc>
                          <a:spcPct val="200000"/>
                        </a:lnSpc>
                        <a:spcAft>
                          <a:spcPts val="0"/>
                        </a:spcAft>
                      </a:pPr>
                      <a:r>
                        <a:rPr lang="es-ES" sz="500" dirty="0">
                          <a:effectLst/>
                        </a:rPr>
                        <a:t>1,0000</a:t>
                      </a:r>
                      <a:endParaRPr lang="es-EC" sz="500" dirty="0">
                        <a:solidFill>
                          <a:srgbClr val="000000"/>
                        </a:solidFill>
                        <a:effectLst/>
                        <a:latin typeface="Times New Roman"/>
                        <a:ea typeface="Times New Roman"/>
                      </a:endParaRPr>
                    </a:p>
                  </a:txBody>
                  <a:tcPr marL="29677" marR="29677" marT="0" marB="0"/>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4543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4525963"/>
          </a:xfrm>
        </p:spPr>
        <p:txBody>
          <a:bodyPr/>
          <a:lstStyle/>
          <a:p>
            <a:r>
              <a:rPr lang="es-EC" dirty="0">
                <a:solidFill>
                  <a:schemeClr val="tx1"/>
                </a:solidFill>
              </a:rPr>
              <a:t>Según el artículo científico escrito por </a:t>
            </a:r>
            <a:r>
              <a:rPr lang="es-ES" dirty="0">
                <a:solidFill>
                  <a:schemeClr val="tx1"/>
                </a:solidFill>
              </a:rPr>
              <a:t>(Zapata Meneses &amp; Augusto Estrada, 2004)</a:t>
            </a:r>
            <a:r>
              <a:rPr lang="es-EC" dirty="0">
                <a:solidFill>
                  <a:schemeClr val="tx1"/>
                </a:solidFill>
              </a:rPr>
              <a:t> hacen referencia a varios ensayos en un gasificar entre los que se prueba residuos, de varios tipos como madera y gas natural arrojando resultados que se compararon para obtener una producción de alquitrán aproximada del </a:t>
            </a:r>
            <a:r>
              <a:rPr lang="es-EC" dirty="0" err="1">
                <a:solidFill>
                  <a:schemeClr val="tx1"/>
                </a:solidFill>
              </a:rPr>
              <a:t>gasificador</a:t>
            </a:r>
            <a:r>
              <a:rPr lang="es-EC" dirty="0">
                <a:solidFill>
                  <a:schemeClr val="tx1"/>
                </a:solidFill>
              </a:rPr>
              <a:t> </a:t>
            </a:r>
            <a:r>
              <a:rPr lang="es-EC" dirty="0" smtClean="0">
                <a:solidFill>
                  <a:schemeClr val="tx1"/>
                </a:solidFill>
              </a:rPr>
              <a:t>diseñado</a:t>
            </a:r>
          </a:p>
          <a:p>
            <a:r>
              <a:rPr lang="es-EC" dirty="0">
                <a:solidFill>
                  <a:schemeClr val="tx1"/>
                </a:solidFill>
              </a:rPr>
              <a:t>Con esta comparación se da a notar que el </a:t>
            </a:r>
            <a:r>
              <a:rPr lang="es-EC" dirty="0" err="1">
                <a:solidFill>
                  <a:schemeClr val="tx1"/>
                </a:solidFill>
              </a:rPr>
              <a:t>gasificador</a:t>
            </a:r>
            <a:r>
              <a:rPr lang="es-EC" dirty="0">
                <a:solidFill>
                  <a:schemeClr val="tx1"/>
                </a:solidFill>
              </a:rPr>
              <a:t> diseñado tendrá una producción de alquitrán de alrededor del 0,39 </a:t>
            </a:r>
            <a:r>
              <a:rPr lang="es-EC" dirty="0" err="1">
                <a:solidFill>
                  <a:schemeClr val="tx1"/>
                </a:solidFill>
              </a:rPr>
              <a:t>kmol</a:t>
            </a:r>
            <a:r>
              <a:rPr lang="es-EC" dirty="0">
                <a:solidFill>
                  <a:schemeClr val="tx1"/>
                </a:solidFill>
              </a:rPr>
              <a:t>/h.</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2693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1905" y="0"/>
            <a:ext cx="8229600" cy="1143000"/>
          </a:xfrm>
        </p:spPr>
        <p:txBody>
          <a:bodyPr/>
          <a:lstStyle/>
          <a:p>
            <a:pPr lvl="0"/>
            <a:r>
              <a:rPr lang="es-EC" dirty="0">
                <a:effectLst/>
              </a:rPr>
              <a:t>ANÁLISIS ECÓNOMICO Y FINANCIERO</a:t>
            </a:r>
            <a:br>
              <a:rPr lang="es-EC" dirty="0">
                <a:effectLst/>
              </a:rPr>
            </a:br>
            <a:endParaRPr lang="es-EC" dirty="0"/>
          </a:p>
        </p:txBody>
      </p:sp>
      <p:sp>
        <p:nvSpPr>
          <p:cNvPr id="4" name="1 Título"/>
          <p:cNvSpPr>
            <a:spLocks noGrp="1"/>
          </p:cNvSpPr>
          <p:nvPr>
            <p:ph idx="1"/>
          </p:nvPr>
        </p:nvSpPr>
        <p:spPr/>
        <p:txBody>
          <a:bodyPr/>
          <a:lstStyle/>
          <a:p>
            <a:pPr lvl="0"/>
            <a:r>
              <a:rPr lang="es-EC" dirty="0">
                <a:effectLst/>
              </a:rPr>
              <a:t>ANÁLISIS ECÓNOMICO Y FINANCIERO</a:t>
            </a:r>
            <a:br>
              <a:rPr lang="es-EC" dirty="0">
                <a:effectLst/>
              </a:rPr>
            </a:br>
            <a:endParaRPr lang="es-EC" dirty="0"/>
          </a:p>
        </p:txBody>
      </p:sp>
      <p:sp>
        <p:nvSpPr>
          <p:cNvPr id="5" name="1 Título"/>
          <p:cNvSpPr txBox="1">
            <a:spLocks/>
          </p:cNvSpPr>
          <p:nvPr/>
        </p:nvSpPr>
        <p:spPr>
          <a:xfrm>
            <a:off x="621634" y="54868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9pPr>
          </a:lstStyle>
          <a:p>
            <a:r>
              <a:rPr lang="es-EC" kern="0" dirty="0" smtClean="0">
                <a:solidFill>
                  <a:schemeClr val="tx1"/>
                </a:solidFill>
                <a:effectLst/>
              </a:rPr>
              <a:t>ANÁLISIS ECÓNOMICO</a:t>
            </a:r>
            <a:br>
              <a:rPr lang="es-EC" kern="0" dirty="0" smtClean="0">
                <a:solidFill>
                  <a:schemeClr val="tx1"/>
                </a:solidFill>
                <a:effectLst/>
              </a:rPr>
            </a:br>
            <a:endParaRPr lang="es-EC" kern="0" dirty="0">
              <a:solidFill>
                <a:schemeClr val="tx1"/>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2708797982"/>
              </p:ext>
            </p:extLst>
          </p:nvPr>
        </p:nvGraphicFramePr>
        <p:xfrm>
          <a:off x="621635" y="1052735"/>
          <a:ext cx="7931222" cy="4752530"/>
        </p:xfrm>
        <a:graphic>
          <a:graphicData uri="http://schemas.openxmlformats.org/drawingml/2006/table">
            <a:tbl>
              <a:tblPr firstRow="1" firstCol="1" bandRow="1">
                <a:tableStyleId>{284E427A-3D55-4303-BF80-6455036E1DE7}</a:tableStyleId>
              </a:tblPr>
              <a:tblGrid>
                <a:gridCol w="3252364"/>
                <a:gridCol w="1144469"/>
                <a:gridCol w="933404"/>
                <a:gridCol w="1542032"/>
                <a:gridCol w="1058953"/>
              </a:tblGrid>
              <a:tr h="366139">
                <a:tc>
                  <a:txBody>
                    <a:bodyPr/>
                    <a:lstStyle/>
                    <a:p>
                      <a:pPr algn="ctr">
                        <a:lnSpc>
                          <a:spcPct val="200000"/>
                        </a:lnSpc>
                        <a:spcAft>
                          <a:spcPts val="0"/>
                        </a:spcAft>
                      </a:pPr>
                      <a:r>
                        <a:rPr lang="es-EC" sz="600" dirty="0" err="1">
                          <a:effectLst/>
                        </a:rPr>
                        <a:t>Gasificador</a:t>
                      </a:r>
                      <a:endParaRPr lang="es-EC" sz="700" dirty="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kg</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Cantidad</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Costos unitario(USD)</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Costo(USD)</a:t>
                      </a:r>
                      <a:endParaRPr lang="es-EC" sz="700">
                        <a:solidFill>
                          <a:srgbClr val="000000"/>
                        </a:solidFill>
                        <a:effectLst/>
                        <a:latin typeface="Times New Roman"/>
                        <a:ea typeface="Times New Roman"/>
                      </a:endParaRPr>
                    </a:p>
                  </a:txBody>
                  <a:tcPr marL="39935" marR="39935" marT="0" marB="0"/>
                </a:tc>
              </a:tr>
              <a:tr h="366139">
                <a:tc>
                  <a:txBody>
                    <a:bodyPr/>
                    <a:lstStyle/>
                    <a:p>
                      <a:pPr algn="ctr">
                        <a:lnSpc>
                          <a:spcPct val="200000"/>
                        </a:lnSpc>
                        <a:spcAft>
                          <a:spcPts val="0"/>
                        </a:spcAft>
                      </a:pPr>
                      <a:r>
                        <a:rPr lang="es-EC" sz="600">
                          <a:effectLst/>
                        </a:rPr>
                        <a:t>Acero SA 106-B(Tubería 30 ")</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3500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$ 5,50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$ 19.250,00</a:t>
                      </a:r>
                      <a:endParaRPr lang="es-EC" sz="700">
                        <a:solidFill>
                          <a:srgbClr val="000000"/>
                        </a:solidFill>
                        <a:effectLst/>
                        <a:latin typeface="Times New Roman"/>
                        <a:ea typeface="Times New Roman"/>
                      </a:endParaRPr>
                    </a:p>
                  </a:txBody>
                  <a:tcPr marL="39935" marR="39935" marT="0" marB="0"/>
                </a:tc>
              </a:tr>
              <a:tr h="188631">
                <a:tc>
                  <a:txBody>
                    <a:bodyPr/>
                    <a:lstStyle/>
                    <a:p>
                      <a:pPr algn="ctr">
                        <a:lnSpc>
                          <a:spcPct val="200000"/>
                        </a:lnSpc>
                        <a:spcAft>
                          <a:spcPts val="0"/>
                        </a:spcAft>
                      </a:pPr>
                      <a:r>
                        <a:rPr lang="es-EC" sz="600">
                          <a:effectLst/>
                        </a:rPr>
                        <a:t>Acero SA 106-B(Tubería 6 ")</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50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2</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$ 5,50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$ 275,00</a:t>
                      </a:r>
                      <a:endParaRPr lang="es-EC" sz="700">
                        <a:solidFill>
                          <a:srgbClr val="000000"/>
                        </a:solidFill>
                        <a:effectLst/>
                        <a:latin typeface="Times New Roman"/>
                        <a:ea typeface="Times New Roman"/>
                      </a:endParaRPr>
                    </a:p>
                  </a:txBody>
                  <a:tcPr marL="39935" marR="39935" marT="0" marB="0"/>
                </a:tc>
              </a:tr>
              <a:tr h="188631">
                <a:tc>
                  <a:txBody>
                    <a:bodyPr/>
                    <a:lstStyle/>
                    <a:p>
                      <a:pPr algn="ctr">
                        <a:lnSpc>
                          <a:spcPct val="200000"/>
                        </a:lnSpc>
                        <a:spcAft>
                          <a:spcPts val="0"/>
                        </a:spcAft>
                      </a:pPr>
                      <a:r>
                        <a:rPr lang="es-EC" sz="600">
                          <a:effectLst/>
                        </a:rPr>
                        <a:t>Acero SA 106-B(Tubería 8")</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100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$ 5,50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$ 550,00</a:t>
                      </a:r>
                      <a:endParaRPr lang="es-EC" sz="700">
                        <a:solidFill>
                          <a:srgbClr val="000000"/>
                        </a:solidFill>
                        <a:effectLst/>
                        <a:latin typeface="Times New Roman"/>
                        <a:ea typeface="Times New Roman"/>
                      </a:endParaRPr>
                    </a:p>
                  </a:txBody>
                  <a:tcPr marL="39935" marR="39935" marT="0" marB="0"/>
                </a:tc>
              </a:tr>
              <a:tr h="188631">
                <a:tc>
                  <a:txBody>
                    <a:bodyPr/>
                    <a:lstStyle/>
                    <a:p>
                      <a:pPr algn="ctr">
                        <a:lnSpc>
                          <a:spcPct val="200000"/>
                        </a:lnSpc>
                        <a:spcAft>
                          <a:spcPts val="0"/>
                        </a:spcAft>
                      </a:pPr>
                      <a:r>
                        <a:rPr lang="es-EC" sz="600">
                          <a:effectLst/>
                        </a:rPr>
                        <a:t>Acero SA 106-B(Tubería 12")</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100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$ 5,50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$ 550,00</a:t>
                      </a:r>
                      <a:endParaRPr lang="es-EC" sz="700">
                        <a:solidFill>
                          <a:srgbClr val="000000"/>
                        </a:solidFill>
                        <a:effectLst/>
                        <a:latin typeface="Times New Roman"/>
                        <a:ea typeface="Times New Roman"/>
                      </a:endParaRPr>
                    </a:p>
                  </a:txBody>
                  <a:tcPr marL="39935" marR="39935" marT="0" marB="0"/>
                </a:tc>
              </a:tr>
              <a:tr h="188631">
                <a:tc>
                  <a:txBody>
                    <a:bodyPr/>
                    <a:lstStyle/>
                    <a:p>
                      <a:pPr algn="ctr">
                        <a:lnSpc>
                          <a:spcPct val="200000"/>
                        </a:lnSpc>
                        <a:spcAft>
                          <a:spcPts val="0"/>
                        </a:spcAft>
                      </a:pPr>
                      <a:r>
                        <a:rPr lang="es-EC" sz="600">
                          <a:effectLst/>
                        </a:rPr>
                        <a:t>Acero SA 106-B(Tubería 24")</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150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$ 5,50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$ 825,00</a:t>
                      </a:r>
                      <a:endParaRPr lang="es-EC" sz="700">
                        <a:solidFill>
                          <a:srgbClr val="000000"/>
                        </a:solidFill>
                        <a:effectLst/>
                        <a:latin typeface="Times New Roman"/>
                        <a:ea typeface="Times New Roman"/>
                      </a:endParaRPr>
                    </a:p>
                  </a:txBody>
                  <a:tcPr marL="39935" marR="39935" marT="0" marB="0"/>
                </a:tc>
              </a:tr>
              <a:tr h="188631">
                <a:tc>
                  <a:txBody>
                    <a:bodyPr/>
                    <a:lstStyle/>
                    <a:p>
                      <a:pPr algn="ctr">
                        <a:lnSpc>
                          <a:spcPct val="200000"/>
                        </a:lnSpc>
                        <a:spcAft>
                          <a:spcPts val="0"/>
                        </a:spcAft>
                      </a:pPr>
                      <a:r>
                        <a:rPr lang="es-EC" sz="600">
                          <a:effectLst/>
                        </a:rPr>
                        <a:t>Acero ASTM A36</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200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$ 3,50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$ 700,00</a:t>
                      </a:r>
                      <a:endParaRPr lang="es-EC" sz="700">
                        <a:solidFill>
                          <a:srgbClr val="000000"/>
                        </a:solidFill>
                        <a:effectLst/>
                        <a:latin typeface="Times New Roman"/>
                        <a:ea typeface="Times New Roman"/>
                      </a:endParaRPr>
                    </a:p>
                  </a:txBody>
                  <a:tcPr marL="39935" marR="39935" marT="0" marB="0"/>
                </a:tc>
              </a:tr>
              <a:tr h="188631">
                <a:tc>
                  <a:txBody>
                    <a:bodyPr/>
                    <a:lstStyle/>
                    <a:p>
                      <a:pPr algn="ctr">
                        <a:lnSpc>
                          <a:spcPct val="200000"/>
                        </a:lnSpc>
                        <a:spcAft>
                          <a:spcPts val="0"/>
                        </a:spcAft>
                      </a:pPr>
                      <a:r>
                        <a:rPr lang="es-EC" sz="600">
                          <a:effectLst/>
                        </a:rPr>
                        <a:t>Acero SA 516-70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100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$ 1,50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$ 150,00</a:t>
                      </a:r>
                      <a:endParaRPr lang="es-EC" sz="700">
                        <a:solidFill>
                          <a:srgbClr val="000000"/>
                        </a:solidFill>
                        <a:effectLst/>
                        <a:latin typeface="Times New Roman"/>
                        <a:ea typeface="Times New Roman"/>
                      </a:endParaRPr>
                    </a:p>
                  </a:txBody>
                  <a:tcPr marL="39935" marR="39935" marT="0" marB="0"/>
                </a:tc>
              </a:tr>
              <a:tr h="188631">
                <a:tc>
                  <a:txBody>
                    <a:bodyPr/>
                    <a:lstStyle/>
                    <a:p>
                      <a:pPr algn="ctr">
                        <a:lnSpc>
                          <a:spcPct val="200000"/>
                        </a:lnSpc>
                        <a:spcAft>
                          <a:spcPts val="0"/>
                        </a:spcAft>
                      </a:pPr>
                      <a:r>
                        <a:rPr lang="es-EC" sz="600">
                          <a:effectLst/>
                        </a:rPr>
                        <a:t>Acero SA 105</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500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5</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$ 4,50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$ 2.250,00</a:t>
                      </a:r>
                      <a:endParaRPr lang="es-EC" sz="700">
                        <a:solidFill>
                          <a:srgbClr val="000000"/>
                        </a:solidFill>
                        <a:effectLst/>
                        <a:latin typeface="Times New Roman"/>
                        <a:ea typeface="Times New Roman"/>
                      </a:endParaRPr>
                    </a:p>
                  </a:txBody>
                  <a:tcPr marL="39935" marR="39935" marT="0" marB="0"/>
                </a:tc>
              </a:tr>
              <a:tr h="188631">
                <a:tc>
                  <a:txBody>
                    <a:bodyPr/>
                    <a:lstStyle/>
                    <a:p>
                      <a:pPr algn="ctr">
                        <a:lnSpc>
                          <a:spcPct val="200000"/>
                        </a:lnSpc>
                        <a:spcAft>
                          <a:spcPts val="0"/>
                        </a:spcAft>
                      </a:pPr>
                      <a:r>
                        <a:rPr lang="es-EC" sz="600">
                          <a:effectLst/>
                        </a:rPr>
                        <a:t>Acero AISI 310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100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$ 12,65</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$ 1.265,00</a:t>
                      </a:r>
                      <a:endParaRPr lang="es-EC" sz="700">
                        <a:solidFill>
                          <a:srgbClr val="000000"/>
                        </a:solidFill>
                        <a:effectLst/>
                        <a:latin typeface="Times New Roman"/>
                        <a:ea typeface="Times New Roman"/>
                      </a:endParaRPr>
                    </a:p>
                  </a:txBody>
                  <a:tcPr marL="39935" marR="39935" marT="0" marB="0"/>
                </a:tc>
              </a:tr>
              <a:tr h="188631">
                <a:tc>
                  <a:txBody>
                    <a:bodyPr/>
                    <a:lstStyle/>
                    <a:p>
                      <a:pPr algn="ctr">
                        <a:lnSpc>
                          <a:spcPct val="200000"/>
                        </a:lnSpc>
                        <a:spcAft>
                          <a:spcPts val="0"/>
                        </a:spcAft>
                      </a:pPr>
                      <a:r>
                        <a:rPr lang="es-EC" sz="600">
                          <a:effectLst/>
                        </a:rPr>
                        <a:t>Acero AISI 304</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100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$ 8,85</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$ 885,00</a:t>
                      </a:r>
                      <a:endParaRPr lang="es-EC" sz="700">
                        <a:solidFill>
                          <a:srgbClr val="000000"/>
                        </a:solidFill>
                        <a:effectLst/>
                        <a:latin typeface="Times New Roman"/>
                        <a:ea typeface="Times New Roman"/>
                      </a:endParaRPr>
                    </a:p>
                  </a:txBody>
                  <a:tcPr marL="39935" marR="39935" marT="0" marB="0"/>
                </a:tc>
              </a:tr>
              <a:tr h="188631">
                <a:tc>
                  <a:txBody>
                    <a:bodyPr/>
                    <a:lstStyle/>
                    <a:p>
                      <a:pPr algn="ctr">
                        <a:lnSpc>
                          <a:spcPct val="200000"/>
                        </a:lnSpc>
                        <a:spcAft>
                          <a:spcPts val="0"/>
                        </a:spcAft>
                      </a:pPr>
                      <a:r>
                        <a:rPr lang="es-EC" sz="600">
                          <a:effectLst/>
                        </a:rPr>
                        <a:t>Pernos 0,75-10x2x2-C</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210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$ 0,60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$ 126,00</a:t>
                      </a:r>
                      <a:endParaRPr lang="es-EC" sz="700">
                        <a:solidFill>
                          <a:srgbClr val="000000"/>
                        </a:solidFill>
                        <a:effectLst/>
                        <a:latin typeface="Times New Roman"/>
                        <a:ea typeface="Times New Roman"/>
                      </a:endParaRPr>
                    </a:p>
                  </a:txBody>
                  <a:tcPr marL="39935" marR="39935" marT="0" marB="0"/>
                </a:tc>
              </a:tr>
              <a:tr h="430215">
                <a:tc>
                  <a:txBody>
                    <a:bodyPr/>
                    <a:lstStyle/>
                    <a:p>
                      <a:pPr algn="ctr">
                        <a:lnSpc>
                          <a:spcPct val="200000"/>
                        </a:lnSpc>
                        <a:spcAft>
                          <a:spcPts val="0"/>
                        </a:spcAft>
                      </a:pPr>
                      <a:r>
                        <a:rPr lang="es-EC" sz="600">
                          <a:effectLst/>
                        </a:rPr>
                        <a:t>Cemento Refractario</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100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a:t>
                      </a:r>
                      <a:endParaRPr lang="es-EC" sz="700">
                        <a:solidFill>
                          <a:srgbClr val="000000"/>
                        </a:solidFill>
                        <a:effectLst/>
                        <a:latin typeface="Times New Roman"/>
                        <a:ea typeface="Times New Roman"/>
                      </a:endParaRPr>
                    </a:p>
                  </a:txBody>
                  <a:tcPr marL="39935" marR="39935" marT="0" marB="0"/>
                </a:tc>
                <a:tc>
                  <a:txBody>
                    <a:bodyPr/>
                    <a:lstStyle/>
                    <a:p>
                      <a:pPr algn="ctr"/>
                      <a:endParaRPr lang="es-EC" sz="600" dirty="0" smtClean="0">
                        <a:effectLst/>
                      </a:endParaRPr>
                    </a:p>
                    <a:p>
                      <a:pPr algn="ctr"/>
                      <a:r>
                        <a:rPr lang="es-EC" sz="600" dirty="0" smtClean="0">
                          <a:effectLst/>
                        </a:rPr>
                        <a:t>$ </a:t>
                      </a:r>
                      <a:r>
                        <a:rPr lang="es-EC" sz="600" dirty="0">
                          <a:effectLst/>
                        </a:rPr>
                        <a:t>5,00 </a:t>
                      </a:r>
                      <a:endParaRPr lang="es-EC" sz="600" dirty="0">
                        <a:solidFill>
                          <a:srgbClr val="000000"/>
                        </a:solidFill>
                        <a:effectLst/>
                        <a:latin typeface="Calibri"/>
                      </a:endParaRPr>
                    </a:p>
                  </a:txBody>
                  <a:tcPr marL="39935" marR="39935" marT="0" marB="0"/>
                </a:tc>
                <a:tc>
                  <a:txBody>
                    <a:bodyPr/>
                    <a:lstStyle/>
                    <a:p>
                      <a:pPr algn="ctr">
                        <a:lnSpc>
                          <a:spcPct val="200000"/>
                        </a:lnSpc>
                        <a:spcAft>
                          <a:spcPts val="0"/>
                        </a:spcAft>
                      </a:pPr>
                      <a:r>
                        <a:rPr lang="es-EC" sz="600">
                          <a:effectLst/>
                        </a:rPr>
                        <a:t>$ 500,00</a:t>
                      </a:r>
                      <a:endParaRPr lang="es-EC" sz="700">
                        <a:solidFill>
                          <a:srgbClr val="000000"/>
                        </a:solidFill>
                        <a:effectLst/>
                        <a:latin typeface="Times New Roman"/>
                        <a:ea typeface="Times New Roman"/>
                      </a:endParaRPr>
                    </a:p>
                  </a:txBody>
                  <a:tcPr marL="39935" marR="39935" marT="0" marB="0"/>
                </a:tc>
              </a:tr>
              <a:tr h="366139">
                <a:tc>
                  <a:txBody>
                    <a:bodyPr/>
                    <a:lstStyle/>
                    <a:p>
                      <a:pPr algn="ctr">
                        <a:lnSpc>
                          <a:spcPct val="200000"/>
                        </a:lnSpc>
                        <a:spcAft>
                          <a:spcPts val="0"/>
                        </a:spcAft>
                      </a:pPr>
                      <a:r>
                        <a:rPr lang="es-EC" sz="600">
                          <a:effectLst/>
                        </a:rPr>
                        <a:t>Grafito</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Plancha 2x2 m</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$ 300,00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$ 300,00</a:t>
                      </a:r>
                      <a:endParaRPr lang="es-EC" sz="700">
                        <a:solidFill>
                          <a:srgbClr val="000000"/>
                        </a:solidFill>
                        <a:effectLst/>
                        <a:latin typeface="Times New Roman"/>
                        <a:ea typeface="Times New Roman"/>
                      </a:endParaRPr>
                    </a:p>
                  </a:txBody>
                  <a:tcPr marL="39935" marR="39935" marT="0" marB="0"/>
                </a:tc>
              </a:tr>
              <a:tr h="188631">
                <a:tc>
                  <a:txBody>
                    <a:bodyPr/>
                    <a:lstStyle/>
                    <a:p>
                      <a:pPr algn="ctr">
                        <a:lnSpc>
                          <a:spcPct val="200000"/>
                        </a:lnSpc>
                        <a:spcAft>
                          <a:spcPts val="0"/>
                        </a:spcAft>
                      </a:pPr>
                      <a:r>
                        <a:rPr lang="es-EC" sz="600">
                          <a:effectLst/>
                        </a:rPr>
                        <a:t> </a:t>
                      </a:r>
                      <a:endParaRPr lang="es-EC" sz="700">
                        <a:solidFill>
                          <a:srgbClr val="000000"/>
                        </a:solidFill>
                        <a:effectLst/>
                        <a:latin typeface="Times New Roman"/>
                        <a:ea typeface="Times New Roman"/>
                      </a:endParaRPr>
                    </a:p>
                  </a:txBody>
                  <a:tcPr marL="39935" marR="39935" marT="0" marB="0"/>
                </a:tc>
                <a:tc gridSpan="4">
                  <a:txBody>
                    <a:bodyPr/>
                    <a:lstStyle/>
                    <a:p>
                      <a:pPr>
                        <a:spcAft>
                          <a:spcPts val="0"/>
                        </a:spcAft>
                      </a:pPr>
                      <a:r>
                        <a:rPr lang="es-EC" sz="700">
                          <a:effectLst/>
                        </a:rPr>
                        <a:t> </a:t>
                      </a:r>
                      <a:endParaRPr lang="es-EC" sz="700">
                        <a:solidFill>
                          <a:srgbClr val="000000"/>
                        </a:solidFill>
                        <a:effectLst/>
                        <a:latin typeface="Times New Roman"/>
                        <a:ea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16925">
                <a:tc gridSpan="5">
                  <a:txBody>
                    <a:bodyPr/>
                    <a:lstStyle/>
                    <a:p>
                      <a:pPr algn="ctr">
                        <a:lnSpc>
                          <a:spcPct val="115000"/>
                        </a:lnSpc>
                        <a:spcBef>
                          <a:spcPts val="2400"/>
                        </a:spcBef>
                        <a:spcAft>
                          <a:spcPts val="0"/>
                        </a:spcAft>
                      </a:pPr>
                      <a:r>
                        <a:rPr lang="es-MX" sz="600" kern="0" dirty="0" smtClean="0">
                          <a:effectLst/>
                        </a:rPr>
                        <a:t>Costes </a:t>
                      </a:r>
                      <a:r>
                        <a:rPr lang="es-MX" sz="600" kern="0" dirty="0">
                          <a:effectLst/>
                        </a:rPr>
                        <a:t>de equipos adyacentes.</a:t>
                      </a:r>
                      <a:endParaRPr lang="es-EC" sz="600" kern="0" dirty="0">
                        <a:effectLst/>
                      </a:endParaRPr>
                    </a:p>
                    <a:p>
                      <a:pPr>
                        <a:lnSpc>
                          <a:spcPct val="115000"/>
                        </a:lnSpc>
                        <a:spcAft>
                          <a:spcPts val="1000"/>
                        </a:spcAft>
                      </a:pPr>
                      <a:r>
                        <a:rPr lang="es-EC" sz="600" dirty="0">
                          <a:effectLst/>
                        </a:rPr>
                        <a:t> </a:t>
                      </a:r>
                      <a:endParaRPr lang="es-EC" sz="700" dirty="0">
                        <a:solidFill>
                          <a:srgbClr val="000000"/>
                        </a:solidFill>
                        <a:effectLst/>
                        <a:latin typeface="Times New Roman"/>
                        <a:ea typeface="Times New Roman"/>
                      </a:endParaRPr>
                    </a:p>
                  </a:txBody>
                  <a:tcPr marL="39935" marR="39935"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8631">
                <a:tc>
                  <a:txBody>
                    <a:bodyPr/>
                    <a:lstStyle/>
                    <a:p>
                      <a:pPr algn="ctr">
                        <a:lnSpc>
                          <a:spcPct val="200000"/>
                        </a:lnSpc>
                        <a:spcAft>
                          <a:spcPts val="0"/>
                        </a:spcAft>
                      </a:pPr>
                      <a:r>
                        <a:rPr lang="es-EC" sz="600">
                          <a:effectLst/>
                        </a:rPr>
                        <a:t>Intercambiador de calor</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$ 5.400,00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$ 5.400,00</a:t>
                      </a:r>
                      <a:endParaRPr lang="es-EC" sz="700">
                        <a:solidFill>
                          <a:srgbClr val="000000"/>
                        </a:solidFill>
                        <a:effectLst/>
                        <a:latin typeface="Times New Roman"/>
                        <a:ea typeface="Times New Roman"/>
                      </a:endParaRPr>
                    </a:p>
                  </a:txBody>
                  <a:tcPr marL="39935" marR="39935" marT="0" marB="0"/>
                </a:tc>
              </a:tr>
              <a:tr h="188631">
                <a:tc>
                  <a:txBody>
                    <a:bodyPr/>
                    <a:lstStyle/>
                    <a:p>
                      <a:pPr algn="ctr">
                        <a:lnSpc>
                          <a:spcPct val="200000"/>
                        </a:lnSpc>
                        <a:spcAft>
                          <a:spcPts val="0"/>
                        </a:spcAft>
                      </a:pPr>
                      <a:r>
                        <a:rPr lang="es-EC" sz="600">
                          <a:effectLst/>
                        </a:rPr>
                        <a:t>Trituradora</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$ 4.050,00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$ 4.050,00</a:t>
                      </a:r>
                      <a:endParaRPr lang="es-EC" sz="700">
                        <a:solidFill>
                          <a:srgbClr val="000000"/>
                        </a:solidFill>
                        <a:effectLst/>
                        <a:latin typeface="Times New Roman"/>
                        <a:ea typeface="Times New Roman"/>
                      </a:endParaRPr>
                    </a:p>
                  </a:txBody>
                  <a:tcPr marL="39935" marR="39935" marT="0" marB="0"/>
                </a:tc>
              </a:tr>
              <a:tr h="188631">
                <a:tc>
                  <a:txBody>
                    <a:bodyPr/>
                    <a:lstStyle/>
                    <a:p>
                      <a:pPr algn="ctr">
                        <a:lnSpc>
                          <a:spcPct val="200000"/>
                        </a:lnSpc>
                        <a:spcAft>
                          <a:spcPts val="0"/>
                        </a:spcAft>
                      </a:pPr>
                      <a:r>
                        <a:rPr lang="es-EC" sz="600">
                          <a:effectLst/>
                        </a:rPr>
                        <a:t>Tanque separador</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1</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$ 2.700,00</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a:effectLst/>
                        </a:rPr>
                        <a:t>$ 2.700,00</a:t>
                      </a:r>
                      <a:endParaRPr lang="es-EC" sz="700">
                        <a:solidFill>
                          <a:srgbClr val="000000"/>
                        </a:solidFill>
                        <a:effectLst/>
                        <a:latin typeface="Times New Roman"/>
                        <a:ea typeface="Times New Roman"/>
                      </a:endParaRPr>
                    </a:p>
                  </a:txBody>
                  <a:tcPr marL="39935" marR="39935" marT="0" marB="0"/>
                </a:tc>
              </a:tr>
              <a:tr h="366139">
                <a:tc gridSpan="3">
                  <a:txBody>
                    <a:bodyPr/>
                    <a:lstStyle/>
                    <a:p>
                      <a:endParaRPr lang="es-EC" sz="600">
                        <a:solidFill>
                          <a:srgbClr val="000000"/>
                        </a:solidFill>
                        <a:effectLst/>
                        <a:latin typeface="Calibri"/>
                      </a:endParaRPr>
                    </a:p>
                  </a:txBody>
                  <a:tcPr marL="39935" marR="39935" marT="0" marB="0"/>
                </a:tc>
                <a:tc hMerge="1">
                  <a:txBody>
                    <a:bodyPr/>
                    <a:lstStyle/>
                    <a:p>
                      <a:endParaRPr lang="es-EC"/>
                    </a:p>
                  </a:txBody>
                  <a:tcPr/>
                </a:tc>
                <a:tc hMerge="1">
                  <a:txBody>
                    <a:bodyPr/>
                    <a:lstStyle/>
                    <a:p>
                      <a:endParaRPr lang="es-EC"/>
                    </a:p>
                  </a:txBody>
                  <a:tcPr/>
                </a:tc>
                <a:tc>
                  <a:txBody>
                    <a:bodyPr/>
                    <a:lstStyle/>
                    <a:p>
                      <a:pPr algn="ctr">
                        <a:lnSpc>
                          <a:spcPct val="200000"/>
                        </a:lnSpc>
                        <a:spcAft>
                          <a:spcPts val="0"/>
                        </a:spcAft>
                      </a:pPr>
                      <a:r>
                        <a:rPr lang="es-EC" sz="600">
                          <a:effectLst/>
                        </a:rPr>
                        <a:t>Total</a:t>
                      </a:r>
                      <a:endParaRPr lang="es-EC" sz="700">
                        <a:solidFill>
                          <a:srgbClr val="000000"/>
                        </a:solidFill>
                        <a:effectLst/>
                        <a:latin typeface="Times New Roman"/>
                        <a:ea typeface="Times New Roman"/>
                      </a:endParaRPr>
                    </a:p>
                  </a:txBody>
                  <a:tcPr marL="39935" marR="39935" marT="0" marB="0"/>
                </a:tc>
                <a:tc>
                  <a:txBody>
                    <a:bodyPr/>
                    <a:lstStyle/>
                    <a:p>
                      <a:pPr algn="ctr">
                        <a:lnSpc>
                          <a:spcPct val="200000"/>
                        </a:lnSpc>
                        <a:spcAft>
                          <a:spcPts val="0"/>
                        </a:spcAft>
                      </a:pPr>
                      <a:r>
                        <a:rPr lang="es-EC" sz="600" dirty="0">
                          <a:effectLst/>
                        </a:rPr>
                        <a:t>$ 39.776,00</a:t>
                      </a:r>
                      <a:endParaRPr lang="es-EC" sz="700" dirty="0">
                        <a:solidFill>
                          <a:srgbClr val="000000"/>
                        </a:solidFill>
                        <a:effectLst/>
                        <a:latin typeface="Times New Roman"/>
                        <a:ea typeface="Times New Roman"/>
                      </a:endParaRPr>
                    </a:p>
                  </a:txBody>
                  <a:tcPr marL="39935" marR="39935" marT="0" marB="0"/>
                </a:tc>
              </a:tr>
            </a:tbl>
          </a:graphicData>
        </a:graphic>
      </p:graphicFrame>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3030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C" dirty="0">
                <a:effectLst/>
              </a:rPr>
              <a:t>Costo de diseño e ingeniería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6510908"/>
              </p:ext>
            </p:extLst>
          </p:nvPr>
        </p:nvGraphicFramePr>
        <p:xfrm>
          <a:off x="1835696" y="2132856"/>
          <a:ext cx="5568950" cy="2448273"/>
        </p:xfrm>
        <a:graphic>
          <a:graphicData uri="http://schemas.openxmlformats.org/drawingml/2006/table">
            <a:tbl>
              <a:tblPr firstRow="1" firstCol="1" bandRow="1">
                <a:tableStyleId>{284E427A-3D55-4303-BF80-6455036E1DE7}</a:tableStyleId>
              </a:tblPr>
              <a:tblGrid>
                <a:gridCol w="549910"/>
                <a:gridCol w="1710055"/>
                <a:gridCol w="1170305"/>
                <a:gridCol w="899795"/>
                <a:gridCol w="1238885"/>
              </a:tblGrid>
              <a:tr h="472588">
                <a:tc>
                  <a:txBody>
                    <a:bodyPr/>
                    <a:lstStyle/>
                    <a:p>
                      <a:pPr algn="ctr">
                        <a:lnSpc>
                          <a:spcPct val="200000"/>
                        </a:lnSpc>
                        <a:spcAft>
                          <a:spcPts val="0"/>
                        </a:spcAft>
                      </a:pPr>
                      <a:r>
                        <a:rPr lang="es-EC" sz="1200">
                          <a:effectLst/>
                        </a:rPr>
                        <a:t>Nº</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Nombre</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Tiempo H-H</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Valor H-H</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Subtotal</a:t>
                      </a:r>
                      <a:endParaRPr lang="es-EC" sz="1200">
                        <a:solidFill>
                          <a:srgbClr val="000000"/>
                        </a:solidFill>
                        <a:effectLst/>
                        <a:latin typeface="Times New Roman"/>
                        <a:ea typeface="Times New Roman"/>
                      </a:endParaRPr>
                    </a:p>
                  </a:txBody>
                  <a:tcPr marL="68580" marR="68580" marT="0" marB="0" anchor="ctr"/>
                </a:tc>
              </a:tr>
              <a:tr h="472588">
                <a:tc>
                  <a:txBody>
                    <a:bodyPr/>
                    <a:lstStyle/>
                    <a:p>
                      <a:pPr algn="ctr">
                        <a:lnSpc>
                          <a:spcPct val="200000"/>
                        </a:lnSpc>
                        <a:spcAft>
                          <a:spcPts val="0"/>
                        </a:spcAft>
                      </a:pPr>
                      <a:r>
                        <a:rPr lang="es-EC" sz="1200">
                          <a:effectLst/>
                        </a:rPr>
                        <a:t>1</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Autor</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720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5</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3600</a:t>
                      </a:r>
                      <a:endParaRPr lang="es-EC" sz="1200">
                        <a:solidFill>
                          <a:srgbClr val="000000"/>
                        </a:solidFill>
                        <a:effectLst/>
                        <a:latin typeface="Times New Roman"/>
                        <a:ea typeface="Times New Roman"/>
                      </a:endParaRPr>
                    </a:p>
                  </a:txBody>
                  <a:tcPr marL="68580" marR="68580" marT="0" marB="0" anchor="ctr"/>
                </a:tc>
              </a:tr>
              <a:tr h="1030509">
                <a:tc>
                  <a:txBody>
                    <a:bodyPr/>
                    <a:lstStyle/>
                    <a:p>
                      <a:pPr algn="ctr">
                        <a:lnSpc>
                          <a:spcPct val="200000"/>
                        </a:lnSpc>
                        <a:spcAft>
                          <a:spcPts val="0"/>
                        </a:spcAft>
                      </a:pPr>
                      <a:r>
                        <a:rPr lang="es-EC" sz="1200">
                          <a:effectLst/>
                        </a:rPr>
                        <a:t>2</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Asesores</a:t>
                      </a:r>
                    </a:p>
                    <a:p>
                      <a:pPr algn="ctr">
                        <a:lnSpc>
                          <a:spcPct val="200000"/>
                        </a:lnSpc>
                        <a:spcAft>
                          <a:spcPts val="0"/>
                        </a:spcAft>
                      </a:pPr>
                      <a:r>
                        <a:rPr lang="es-EC" sz="1200">
                          <a:effectLst/>
                        </a:rPr>
                        <a:t>Profesionales</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40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10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400.00</a:t>
                      </a:r>
                      <a:endParaRPr lang="es-EC" sz="1200">
                        <a:solidFill>
                          <a:srgbClr val="000000"/>
                        </a:solidFill>
                        <a:effectLst/>
                        <a:latin typeface="Times New Roman"/>
                        <a:ea typeface="Times New Roman"/>
                      </a:endParaRPr>
                    </a:p>
                  </a:txBody>
                  <a:tcPr marL="68580" marR="68580" marT="0" marB="0" anchor="ctr"/>
                </a:tc>
              </a:tr>
              <a:tr h="472588">
                <a:tc>
                  <a:txBody>
                    <a:bodyPr/>
                    <a:lstStyle/>
                    <a:p>
                      <a:endParaRPr lang="es-EC" sz="1100">
                        <a:solidFill>
                          <a:srgbClr val="000000"/>
                        </a:solidFill>
                        <a:effectLst/>
                        <a:latin typeface="Calibri"/>
                      </a:endParaRPr>
                    </a:p>
                  </a:txBody>
                  <a:tcPr marL="68580" marR="68580" marT="0" marB="0" anchor="ctr"/>
                </a:tc>
                <a:tc>
                  <a:txBody>
                    <a:bodyPr/>
                    <a:lstStyle/>
                    <a:p>
                      <a:endParaRPr lang="es-EC" sz="1100">
                        <a:solidFill>
                          <a:srgbClr val="000000"/>
                        </a:solidFill>
                        <a:effectLst/>
                        <a:latin typeface="Calibri"/>
                      </a:endParaRPr>
                    </a:p>
                  </a:txBody>
                  <a:tcPr marL="68580" marR="68580" marT="0" marB="0" anchor="ctr"/>
                </a:tc>
                <a:tc>
                  <a:txBody>
                    <a:bodyPr/>
                    <a:lstStyle/>
                    <a:p>
                      <a:endParaRPr lang="es-EC" sz="1100">
                        <a:solidFill>
                          <a:srgbClr val="000000"/>
                        </a:solidFill>
                        <a:effectLst/>
                        <a:latin typeface="Calibri"/>
                      </a:endParaRPr>
                    </a:p>
                  </a:txBody>
                  <a:tcPr marL="68580" marR="68580" marT="0" marB="0" anchor="ctr"/>
                </a:tc>
                <a:tc>
                  <a:txBody>
                    <a:bodyPr/>
                    <a:lstStyle/>
                    <a:p>
                      <a:pPr algn="ctr">
                        <a:lnSpc>
                          <a:spcPct val="200000"/>
                        </a:lnSpc>
                        <a:spcAft>
                          <a:spcPts val="0"/>
                        </a:spcAft>
                      </a:pPr>
                      <a:r>
                        <a:rPr lang="es-EC" sz="1200">
                          <a:effectLst/>
                        </a:rPr>
                        <a:t>TOTAL</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dirty="0">
                          <a:effectLst/>
                        </a:rPr>
                        <a:t>$4000</a:t>
                      </a:r>
                      <a:endParaRPr lang="es-EC" sz="1200" dirty="0">
                        <a:solidFill>
                          <a:srgbClr val="000000"/>
                        </a:solidFill>
                        <a:effectLst/>
                        <a:latin typeface="Times New Roman"/>
                        <a:ea typeface="Times New Roman"/>
                      </a:endParaRPr>
                    </a:p>
                  </a:txBody>
                  <a:tcPr marL="68580" marR="68580" marT="0" marB="0" anchor="ct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9151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C" dirty="0">
                <a:effectLst/>
              </a:rPr>
              <a:t>Costo de mano de obra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39358961"/>
              </p:ext>
            </p:extLst>
          </p:nvPr>
        </p:nvGraphicFramePr>
        <p:xfrm>
          <a:off x="1691680" y="1340768"/>
          <a:ext cx="6156683" cy="3528394"/>
        </p:xfrm>
        <a:graphic>
          <a:graphicData uri="http://schemas.openxmlformats.org/drawingml/2006/table">
            <a:tbl>
              <a:tblPr firstRow="1" firstCol="1" bandRow="1">
                <a:tableStyleId>{284E427A-3D55-4303-BF80-6455036E1DE7}</a:tableStyleId>
              </a:tblPr>
              <a:tblGrid>
                <a:gridCol w="325581"/>
                <a:gridCol w="1780797"/>
                <a:gridCol w="1583537"/>
                <a:gridCol w="1089364"/>
                <a:gridCol w="1377404"/>
              </a:tblGrid>
              <a:tr h="384333">
                <a:tc>
                  <a:txBody>
                    <a:bodyPr/>
                    <a:lstStyle/>
                    <a:p>
                      <a:pPr algn="ctr">
                        <a:lnSpc>
                          <a:spcPct val="200000"/>
                        </a:lnSpc>
                        <a:spcAft>
                          <a:spcPts val="0"/>
                        </a:spcAft>
                      </a:pPr>
                      <a:r>
                        <a:rPr lang="es-EC" sz="1200">
                          <a:effectLst/>
                        </a:rPr>
                        <a:t>Nº</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Posición</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Tiempo H-H</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Valor H-H</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Subtotal</a:t>
                      </a:r>
                      <a:endParaRPr lang="es-EC" sz="1200">
                        <a:solidFill>
                          <a:srgbClr val="000000"/>
                        </a:solidFill>
                        <a:effectLst/>
                        <a:latin typeface="Times New Roman"/>
                        <a:ea typeface="Times New Roman"/>
                      </a:endParaRPr>
                    </a:p>
                  </a:txBody>
                  <a:tcPr marL="68580" marR="68580" marT="0" marB="0" anchor="ctr"/>
                </a:tc>
              </a:tr>
              <a:tr h="384333">
                <a:tc>
                  <a:txBody>
                    <a:bodyPr/>
                    <a:lstStyle/>
                    <a:p>
                      <a:pPr algn="ctr">
                        <a:lnSpc>
                          <a:spcPct val="200000"/>
                        </a:lnSpc>
                        <a:spcAft>
                          <a:spcPts val="0"/>
                        </a:spcAft>
                      </a:pPr>
                      <a:r>
                        <a:rPr lang="es-EC" sz="1200">
                          <a:effectLst/>
                        </a:rPr>
                        <a:t>1</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Servicio de soldadura</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40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50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2000.00</a:t>
                      </a:r>
                      <a:endParaRPr lang="es-EC" sz="1200">
                        <a:solidFill>
                          <a:srgbClr val="000000"/>
                        </a:solidFill>
                        <a:effectLst/>
                        <a:latin typeface="Times New Roman"/>
                        <a:ea typeface="Times New Roman"/>
                      </a:endParaRPr>
                    </a:p>
                  </a:txBody>
                  <a:tcPr marL="68580" marR="68580" marT="0" marB="0" anchor="ctr"/>
                </a:tc>
              </a:tr>
              <a:tr h="838063">
                <a:tc>
                  <a:txBody>
                    <a:bodyPr/>
                    <a:lstStyle/>
                    <a:p>
                      <a:pPr algn="ctr">
                        <a:lnSpc>
                          <a:spcPct val="200000"/>
                        </a:lnSpc>
                        <a:spcAft>
                          <a:spcPts val="0"/>
                        </a:spcAft>
                      </a:pPr>
                      <a:r>
                        <a:rPr lang="es-EC" sz="1200">
                          <a:effectLst/>
                        </a:rPr>
                        <a:t>2</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Servicio de corte con oxiacetilénica</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20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20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400.00</a:t>
                      </a:r>
                      <a:endParaRPr lang="es-EC" sz="1200">
                        <a:solidFill>
                          <a:srgbClr val="000000"/>
                        </a:solidFill>
                        <a:effectLst/>
                        <a:latin typeface="Times New Roman"/>
                        <a:ea typeface="Times New Roman"/>
                      </a:endParaRPr>
                    </a:p>
                  </a:txBody>
                  <a:tcPr marL="68580" marR="68580" marT="0" marB="0" anchor="ctr"/>
                </a:tc>
              </a:tr>
              <a:tr h="384333">
                <a:tc>
                  <a:txBody>
                    <a:bodyPr/>
                    <a:lstStyle/>
                    <a:p>
                      <a:pPr algn="ctr">
                        <a:lnSpc>
                          <a:spcPct val="200000"/>
                        </a:lnSpc>
                        <a:spcAft>
                          <a:spcPts val="0"/>
                        </a:spcAft>
                      </a:pPr>
                      <a:r>
                        <a:rPr lang="es-EC" sz="1200">
                          <a:effectLst/>
                        </a:rPr>
                        <a:t>3</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Servicio de troquelado</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5</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10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50.00</a:t>
                      </a:r>
                      <a:endParaRPr lang="es-EC" sz="1200">
                        <a:solidFill>
                          <a:srgbClr val="000000"/>
                        </a:solidFill>
                        <a:effectLst/>
                        <a:latin typeface="Times New Roman"/>
                        <a:ea typeface="Times New Roman"/>
                      </a:endParaRPr>
                    </a:p>
                  </a:txBody>
                  <a:tcPr marL="68580" marR="68580" marT="0" marB="0" anchor="ctr"/>
                </a:tc>
              </a:tr>
              <a:tr h="384333">
                <a:tc>
                  <a:txBody>
                    <a:bodyPr/>
                    <a:lstStyle/>
                    <a:p>
                      <a:pPr algn="ctr">
                        <a:lnSpc>
                          <a:spcPct val="200000"/>
                        </a:lnSpc>
                        <a:spcAft>
                          <a:spcPts val="0"/>
                        </a:spcAft>
                      </a:pPr>
                      <a:r>
                        <a:rPr lang="es-EC" sz="1200">
                          <a:effectLst/>
                        </a:rPr>
                        <a:t>4</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Servicio de cizallado</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8</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10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80.00</a:t>
                      </a:r>
                      <a:endParaRPr lang="es-EC" sz="1200">
                        <a:solidFill>
                          <a:srgbClr val="000000"/>
                        </a:solidFill>
                        <a:effectLst/>
                        <a:latin typeface="Times New Roman"/>
                        <a:ea typeface="Times New Roman"/>
                      </a:endParaRPr>
                    </a:p>
                  </a:txBody>
                  <a:tcPr marL="68580" marR="68580" marT="0" marB="0" anchor="ctr"/>
                </a:tc>
              </a:tr>
              <a:tr h="384333">
                <a:tc>
                  <a:txBody>
                    <a:bodyPr/>
                    <a:lstStyle/>
                    <a:p>
                      <a:pPr algn="ctr">
                        <a:lnSpc>
                          <a:spcPct val="200000"/>
                        </a:lnSpc>
                        <a:spcAft>
                          <a:spcPts val="0"/>
                        </a:spcAft>
                      </a:pPr>
                      <a:r>
                        <a:rPr lang="es-EC" sz="1200">
                          <a:effectLst/>
                        </a:rPr>
                        <a:t>5</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Servicio de Taladro</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10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4</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40.00</a:t>
                      </a:r>
                      <a:endParaRPr lang="es-EC" sz="1200">
                        <a:solidFill>
                          <a:srgbClr val="000000"/>
                        </a:solidFill>
                        <a:effectLst/>
                        <a:latin typeface="Times New Roman"/>
                        <a:ea typeface="Times New Roman"/>
                      </a:endParaRPr>
                    </a:p>
                  </a:txBody>
                  <a:tcPr marL="68580" marR="68580" marT="0" marB="0" anchor="ctr"/>
                </a:tc>
              </a:tr>
              <a:tr h="384333">
                <a:tc>
                  <a:txBody>
                    <a:bodyPr/>
                    <a:lstStyle/>
                    <a:p>
                      <a:pPr algn="ctr">
                        <a:lnSpc>
                          <a:spcPct val="200000"/>
                        </a:lnSpc>
                        <a:spcAft>
                          <a:spcPts val="0"/>
                        </a:spcAft>
                      </a:pPr>
                      <a:r>
                        <a:rPr lang="es-EC" sz="1200">
                          <a:effectLst/>
                        </a:rPr>
                        <a:t>6</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Montaje</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10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5</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50.00</a:t>
                      </a:r>
                      <a:endParaRPr lang="es-EC" sz="1200">
                        <a:solidFill>
                          <a:srgbClr val="000000"/>
                        </a:solidFill>
                        <a:effectLst/>
                        <a:latin typeface="Times New Roman"/>
                        <a:ea typeface="Times New Roman"/>
                      </a:endParaRPr>
                    </a:p>
                  </a:txBody>
                  <a:tcPr marL="68580" marR="68580" marT="0" marB="0" anchor="ctr"/>
                </a:tc>
              </a:tr>
              <a:tr h="384333">
                <a:tc>
                  <a:txBody>
                    <a:bodyPr/>
                    <a:lstStyle/>
                    <a:p>
                      <a:endParaRPr lang="es-EC" sz="1100">
                        <a:solidFill>
                          <a:srgbClr val="000000"/>
                        </a:solidFill>
                        <a:effectLst/>
                        <a:latin typeface="Calibri"/>
                      </a:endParaRPr>
                    </a:p>
                  </a:txBody>
                  <a:tcPr marL="68580" marR="68580" marT="0" marB="0" anchor="ctr"/>
                </a:tc>
                <a:tc>
                  <a:txBody>
                    <a:bodyPr/>
                    <a:lstStyle/>
                    <a:p>
                      <a:endParaRPr lang="es-EC" sz="1100">
                        <a:solidFill>
                          <a:srgbClr val="000000"/>
                        </a:solidFill>
                        <a:effectLst/>
                        <a:latin typeface="Calibri"/>
                      </a:endParaRPr>
                    </a:p>
                  </a:txBody>
                  <a:tcPr marL="68580" marR="68580" marT="0" marB="0" anchor="ctr"/>
                </a:tc>
                <a:tc>
                  <a:txBody>
                    <a:bodyPr/>
                    <a:lstStyle/>
                    <a:p>
                      <a:endParaRPr lang="es-EC" sz="1100">
                        <a:solidFill>
                          <a:srgbClr val="000000"/>
                        </a:solidFill>
                        <a:effectLst/>
                        <a:latin typeface="Calibri"/>
                      </a:endParaRPr>
                    </a:p>
                  </a:txBody>
                  <a:tcPr marL="68580" marR="68580" marT="0" marB="0" anchor="ctr"/>
                </a:tc>
                <a:tc>
                  <a:txBody>
                    <a:bodyPr/>
                    <a:lstStyle/>
                    <a:p>
                      <a:pPr algn="ctr">
                        <a:lnSpc>
                          <a:spcPct val="200000"/>
                        </a:lnSpc>
                        <a:spcAft>
                          <a:spcPts val="0"/>
                        </a:spcAft>
                      </a:pPr>
                      <a:r>
                        <a:rPr lang="es-EC" sz="1200">
                          <a:effectLst/>
                        </a:rPr>
                        <a:t>TOTAL</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dirty="0">
                          <a:effectLst/>
                        </a:rPr>
                        <a:t>$2620.00</a:t>
                      </a:r>
                      <a:endParaRPr lang="es-EC" sz="1200" dirty="0">
                        <a:solidFill>
                          <a:srgbClr val="000000"/>
                        </a:solidFill>
                        <a:effectLst/>
                        <a:latin typeface="Times New Roman"/>
                        <a:ea typeface="Times New Roman"/>
                      </a:endParaRPr>
                    </a:p>
                  </a:txBody>
                  <a:tcPr marL="68580" marR="68580" marT="0" marB="0" anchor="ct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8609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pPr lvl="2"/>
            <a:r>
              <a:rPr lang="es-EC" dirty="0">
                <a:effectLst/>
              </a:rPr>
              <a:t>COSTOS INDIRECTOS</a:t>
            </a:r>
            <a:r>
              <a:rPr lang="es-EC" sz="2800" dirty="0">
                <a:effectLst/>
              </a:rPr>
              <a:t/>
            </a:r>
            <a:br>
              <a:rPr lang="es-EC" sz="2800" dirty="0">
                <a:effectLst/>
              </a:rPr>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03255029"/>
              </p:ext>
            </p:extLst>
          </p:nvPr>
        </p:nvGraphicFramePr>
        <p:xfrm>
          <a:off x="1907704" y="1340768"/>
          <a:ext cx="5724636" cy="4032448"/>
        </p:xfrm>
        <a:graphic>
          <a:graphicData uri="http://schemas.openxmlformats.org/drawingml/2006/table">
            <a:tbl>
              <a:tblPr firstRow="1" firstCol="1" bandRow="1">
                <a:tableStyleId>{284E427A-3D55-4303-BF80-6455036E1DE7}</a:tableStyleId>
              </a:tblPr>
              <a:tblGrid>
                <a:gridCol w="3651271"/>
                <a:gridCol w="2073365"/>
              </a:tblGrid>
              <a:tr h="504056">
                <a:tc>
                  <a:txBody>
                    <a:bodyPr/>
                    <a:lstStyle/>
                    <a:p>
                      <a:pPr algn="ctr">
                        <a:lnSpc>
                          <a:spcPct val="200000"/>
                        </a:lnSpc>
                        <a:spcAft>
                          <a:spcPts val="0"/>
                        </a:spcAft>
                      </a:pPr>
                      <a:r>
                        <a:rPr lang="es-EC" sz="1200">
                          <a:effectLst/>
                        </a:rPr>
                        <a:t>Descripción</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Subtotal (USD)</a:t>
                      </a:r>
                      <a:endParaRPr lang="es-EC" sz="1200">
                        <a:solidFill>
                          <a:srgbClr val="000000"/>
                        </a:solidFill>
                        <a:effectLst/>
                        <a:latin typeface="Times New Roman"/>
                        <a:ea typeface="Times New Roman"/>
                      </a:endParaRPr>
                    </a:p>
                  </a:txBody>
                  <a:tcPr marL="68580" marR="68580" marT="0" marB="0" anchor="ctr"/>
                </a:tc>
              </a:tr>
              <a:tr h="504056">
                <a:tc>
                  <a:txBody>
                    <a:bodyPr/>
                    <a:lstStyle/>
                    <a:p>
                      <a:pPr algn="ctr">
                        <a:lnSpc>
                          <a:spcPct val="200000"/>
                        </a:lnSpc>
                        <a:spcAft>
                          <a:spcPts val="0"/>
                        </a:spcAft>
                      </a:pPr>
                      <a:r>
                        <a:rPr lang="es-EC" sz="1200">
                          <a:effectLst/>
                        </a:rPr>
                        <a:t>Gastos Administrativos</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75.00</a:t>
                      </a:r>
                      <a:endParaRPr lang="es-EC" sz="1200">
                        <a:solidFill>
                          <a:srgbClr val="000000"/>
                        </a:solidFill>
                        <a:effectLst/>
                        <a:latin typeface="Times New Roman"/>
                        <a:ea typeface="Times New Roman"/>
                      </a:endParaRPr>
                    </a:p>
                  </a:txBody>
                  <a:tcPr marL="68580" marR="68580" marT="0" marB="0" anchor="ctr"/>
                </a:tc>
              </a:tr>
              <a:tr h="504056">
                <a:tc>
                  <a:txBody>
                    <a:bodyPr/>
                    <a:lstStyle/>
                    <a:p>
                      <a:pPr algn="ctr">
                        <a:lnSpc>
                          <a:spcPct val="200000"/>
                        </a:lnSpc>
                        <a:spcAft>
                          <a:spcPts val="0"/>
                        </a:spcAft>
                      </a:pPr>
                      <a:r>
                        <a:rPr lang="es-EC" sz="1200">
                          <a:effectLst/>
                        </a:rPr>
                        <a:t>Materiales de Oficina</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100.00</a:t>
                      </a:r>
                      <a:endParaRPr lang="es-EC" sz="1200">
                        <a:solidFill>
                          <a:srgbClr val="000000"/>
                        </a:solidFill>
                        <a:effectLst/>
                        <a:latin typeface="Times New Roman"/>
                        <a:ea typeface="Times New Roman"/>
                      </a:endParaRPr>
                    </a:p>
                  </a:txBody>
                  <a:tcPr marL="68580" marR="68580" marT="0" marB="0" anchor="ctr"/>
                </a:tc>
              </a:tr>
              <a:tr h="504056">
                <a:tc>
                  <a:txBody>
                    <a:bodyPr/>
                    <a:lstStyle/>
                    <a:p>
                      <a:pPr algn="ctr">
                        <a:lnSpc>
                          <a:spcPct val="200000"/>
                        </a:lnSpc>
                        <a:spcAft>
                          <a:spcPts val="0"/>
                        </a:spcAft>
                      </a:pPr>
                      <a:r>
                        <a:rPr lang="es-EC" sz="1200">
                          <a:effectLst/>
                        </a:rPr>
                        <a:t>Transporte</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100.00</a:t>
                      </a:r>
                      <a:endParaRPr lang="es-EC" sz="1200">
                        <a:solidFill>
                          <a:srgbClr val="000000"/>
                        </a:solidFill>
                        <a:effectLst/>
                        <a:latin typeface="Times New Roman"/>
                        <a:ea typeface="Times New Roman"/>
                      </a:endParaRPr>
                    </a:p>
                  </a:txBody>
                  <a:tcPr marL="68580" marR="68580" marT="0" marB="0" anchor="ctr"/>
                </a:tc>
              </a:tr>
              <a:tr h="504056">
                <a:tc>
                  <a:txBody>
                    <a:bodyPr/>
                    <a:lstStyle/>
                    <a:p>
                      <a:pPr algn="ctr">
                        <a:lnSpc>
                          <a:spcPct val="200000"/>
                        </a:lnSpc>
                        <a:spcAft>
                          <a:spcPts val="0"/>
                        </a:spcAft>
                      </a:pPr>
                      <a:r>
                        <a:rPr lang="es-EC" sz="1200">
                          <a:effectLst/>
                        </a:rPr>
                        <a:t>Tecnología de la Información</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50.00</a:t>
                      </a:r>
                      <a:endParaRPr lang="es-EC" sz="1200">
                        <a:solidFill>
                          <a:srgbClr val="000000"/>
                        </a:solidFill>
                        <a:effectLst/>
                        <a:latin typeface="Times New Roman"/>
                        <a:ea typeface="Times New Roman"/>
                      </a:endParaRPr>
                    </a:p>
                  </a:txBody>
                  <a:tcPr marL="68580" marR="68580" marT="0" marB="0" anchor="ctr"/>
                </a:tc>
              </a:tr>
              <a:tr h="504056">
                <a:tc>
                  <a:txBody>
                    <a:bodyPr/>
                    <a:lstStyle/>
                    <a:p>
                      <a:pPr algn="ctr">
                        <a:lnSpc>
                          <a:spcPct val="200000"/>
                        </a:lnSpc>
                        <a:spcAft>
                          <a:spcPts val="0"/>
                        </a:spcAft>
                      </a:pPr>
                      <a:r>
                        <a:rPr lang="es-EC" sz="1200">
                          <a:effectLst/>
                        </a:rPr>
                        <a:t>Servicios Básicos</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60.00</a:t>
                      </a:r>
                      <a:endParaRPr lang="es-EC" sz="1200">
                        <a:solidFill>
                          <a:srgbClr val="000000"/>
                        </a:solidFill>
                        <a:effectLst/>
                        <a:latin typeface="Times New Roman"/>
                        <a:ea typeface="Times New Roman"/>
                      </a:endParaRPr>
                    </a:p>
                  </a:txBody>
                  <a:tcPr marL="68580" marR="68580" marT="0" marB="0" anchor="ctr"/>
                </a:tc>
              </a:tr>
              <a:tr h="504056">
                <a:tc>
                  <a:txBody>
                    <a:bodyPr/>
                    <a:lstStyle/>
                    <a:p>
                      <a:pPr algn="ctr">
                        <a:lnSpc>
                          <a:spcPct val="200000"/>
                        </a:lnSpc>
                        <a:spcAft>
                          <a:spcPts val="0"/>
                        </a:spcAft>
                      </a:pPr>
                      <a:r>
                        <a:rPr lang="es-EC" sz="1200">
                          <a:effectLst/>
                        </a:rPr>
                        <a:t>Otros</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100.00</a:t>
                      </a:r>
                      <a:endParaRPr lang="es-EC" sz="1200">
                        <a:solidFill>
                          <a:srgbClr val="000000"/>
                        </a:solidFill>
                        <a:effectLst/>
                        <a:latin typeface="Times New Roman"/>
                        <a:ea typeface="Times New Roman"/>
                      </a:endParaRPr>
                    </a:p>
                  </a:txBody>
                  <a:tcPr marL="68580" marR="68580" marT="0" marB="0" anchor="ctr"/>
                </a:tc>
              </a:tr>
              <a:tr h="504056">
                <a:tc>
                  <a:txBody>
                    <a:bodyPr/>
                    <a:lstStyle/>
                    <a:p>
                      <a:pPr algn="ctr">
                        <a:lnSpc>
                          <a:spcPct val="200000"/>
                        </a:lnSpc>
                        <a:spcAft>
                          <a:spcPts val="0"/>
                        </a:spcAft>
                      </a:pPr>
                      <a:r>
                        <a:rPr lang="es-EC" sz="1200">
                          <a:effectLst/>
                        </a:rPr>
                        <a:t>TOTAL $</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dirty="0">
                          <a:effectLst/>
                        </a:rPr>
                        <a:t>485.00</a:t>
                      </a:r>
                      <a:endParaRPr lang="es-EC" sz="1200" dirty="0">
                        <a:solidFill>
                          <a:srgbClr val="000000"/>
                        </a:solidFill>
                        <a:effectLst/>
                        <a:latin typeface="Times New Roman"/>
                        <a:ea typeface="Times New Roman"/>
                      </a:endParaRPr>
                    </a:p>
                  </a:txBody>
                  <a:tcPr marL="68580" marR="68580" marT="0" marB="0" anchor="ct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1421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pPr lvl="2"/>
            <a:r>
              <a:rPr lang="es-EC" dirty="0">
                <a:effectLst/>
              </a:rPr>
              <a:t>COSTOS TOTAL DEL GASIFICADOR</a:t>
            </a:r>
            <a:r>
              <a:rPr lang="es-EC" sz="2800" dirty="0">
                <a:effectLst/>
              </a:rPr>
              <a:t/>
            </a:r>
            <a:br>
              <a:rPr lang="es-EC" sz="2800" dirty="0">
                <a:effectLst/>
              </a:rPr>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0871322"/>
              </p:ext>
            </p:extLst>
          </p:nvPr>
        </p:nvGraphicFramePr>
        <p:xfrm>
          <a:off x="1547664" y="1268763"/>
          <a:ext cx="6300700" cy="4606098"/>
        </p:xfrm>
        <a:graphic>
          <a:graphicData uri="http://schemas.openxmlformats.org/drawingml/2006/table">
            <a:tbl>
              <a:tblPr firstRow="1" firstCol="1" bandRow="1">
                <a:tableStyleId>{284E427A-3D55-4303-BF80-6455036E1DE7}</a:tableStyleId>
              </a:tblPr>
              <a:tblGrid>
                <a:gridCol w="3318140"/>
                <a:gridCol w="2982560"/>
              </a:tblGrid>
              <a:tr h="418736">
                <a:tc>
                  <a:txBody>
                    <a:bodyPr/>
                    <a:lstStyle/>
                    <a:p>
                      <a:pPr algn="ctr">
                        <a:lnSpc>
                          <a:spcPct val="200000"/>
                        </a:lnSpc>
                        <a:spcAft>
                          <a:spcPts val="0"/>
                        </a:spcAft>
                      </a:pPr>
                      <a:r>
                        <a:rPr lang="es-EC" sz="1200" dirty="0">
                          <a:effectLst/>
                        </a:rPr>
                        <a:t>Costos Indirectos</a:t>
                      </a:r>
                      <a:endParaRPr lang="es-EC" sz="1200" dirty="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Subtotal(USD)</a:t>
                      </a:r>
                      <a:endParaRPr lang="es-EC" sz="1200">
                        <a:solidFill>
                          <a:srgbClr val="000000"/>
                        </a:solidFill>
                        <a:effectLst/>
                        <a:latin typeface="Times New Roman"/>
                        <a:ea typeface="Times New Roman"/>
                      </a:endParaRPr>
                    </a:p>
                  </a:txBody>
                  <a:tcPr marL="68580" marR="68580" marT="0" marB="0" anchor="ctr"/>
                </a:tc>
              </a:tr>
              <a:tr h="418736">
                <a:tc>
                  <a:txBody>
                    <a:bodyPr/>
                    <a:lstStyle/>
                    <a:p>
                      <a:pPr algn="ctr">
                        <a:lnSpc>
                          <a:spcPct val="200000"/>
                        </a:lnSpc>
                        <a:spcAft>
                          <a:spcPts val="0"/>
                        </a:spcAft>
                      </a:pPr>
                      <a:r>
                        <a:rPr lang="es-EC" sz="1200" dirty="0" smtClean="0">
                          <a:effectLst/>
                        </a:rPr>
                        <a:t>Costos Indirectos</a:t>
                      </a:r>
                      <a:endParaRPr lang="es-EC" sz="1200" dirty="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                      485.00</a:t>
                      </a:r>
                      <a:endParaRPr lang="es-EC" sz="1200">
                        <a:solidFill>
                          <a:srgbClr val="000000"/>
                        </a:solidFill>
                        <a:effectLst/>
                        <a:latin typeface="Times New Roman"/>
                        <a:ea typeface="Times New Roman"/>
                      </a:endParaRPr>
                    </a:p>
                  </a:txBody>
                  <a:tcPr marL="68580" marR="68580" marT="0" marB="0" anchor="ctr"/>
                </a:tc>
              </a:tr>
              <a:tr h="418736">
                <a:tc>
                  <a:txBody>
                    <a:bodyPr/>
                    <a:lstStyle/>
                    <a:p>
                      <a:pPr algn="ctr">
                        <a:lnSpc>
                          <a:spcPct val="200000"/>
                        </a:lnSpc>
                        <a:spcAft>
                          <a:spcPts val="0"/>
                        </a:spcAft>
                      </a:pPr>
                      <a:r>
                        <a:rPr lang="es-EC" sz="1200">
                          <a:effectLst/>
                        </a:rPr>
                        <a:t>Costos Directos</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Subtotal</a:t>
                      </a:r>
                      <a:endParaRPr lang="es-EC" sz="1200">
                        <a:solidFill>
                          <a:srgbClr val="000000"/>
                        </a:solidFill>
                        <a:effectLst/>
                        <a:latin typeface="Times New Roman"/>
                        <a:ea typeface="Times New Roman"/>
                      </a:endParaRPr>
                    </a:p>
                  </a:txBody>
                  <a:tcPr marL="68580" marR="68580" marT="0" marB="0" anchor="ctr"/>
                </a:tc>
              </a:tr>
              <a:tr h="418736">
                <a:tc>
                  <a:txBody>
                    <a:bodyPr/>
                    <a:lstStyle/>
                    <a:p>
                      <a:pPr algn="ctr">
                        <a:lnSpc>
                          <a:spcPct val="200000"/>
                        </a:lnSpc>
                        <a:spcAft>
                          <a:spcPts val="0"/>
                        </a:spcAft>
                      </a:pPr>
                      <a:r>
                        <a:rPr lang="es-EC" sz="1200">
                          <a:effectLst/>
                        </a:rPr>
                        <a:t>Costo de mano de obra</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                   2,620.00</a:t>
                      </a:r>
                      <a:endParaRPr lang="es-EC" sz="1200">
                        <a:solidFill>
                          <a:srgbClr val="000000"/>
                        </a:solidFill>
                        <a:effectLst/>
                        <a:latin typeface="Times New Roman"/>
                        <a:ea typeface="Times New Roman"/>
                      </a:endParaRPr>
                    </a:p>
                  </a:txBody>
                  <a:tcPr marL="68580" marR="68580" marT="0" marB="0" anchor="ctr"/>
                </a:tc>
              </a:tr>
              <a:tr h="837473">
                <a:tc>
                  <a:txBody>
                    <a:bodyPr/>
                    <a:lstStyle/>
                    <a:p>
                      <a:pPr algn="ctr">
                        <a:lnSpc>
                          <a:spcPct val="200000"/>
                        </a:lnSpc>
                        <a:spcAft>
                          <a:spcPts val="0"/>
                        </a:spcAft>
                      </a:pPr>
                      <a:r>
                        <a:rPr lang="es-EC" sz="1200">
                          <a:effectLst/>
                        </a:rPr>
                        <a:t>Costo diseño e ingeniería</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                   4,000.00</a:t>
                      </a:r>
                      <a:endParaRPr lang="es-EC" sz="1200">
                        <a:solidFill>
                          <a:srgbClr val="000000"/>
                        </a:solidFill>
                        <a:effectLst/>
                        <a:latin typeface="Times New Roman"/>
                        <a:ea typeface="Times New Roman"/>
                      </a:endParaRPr>
                    </a:p>
                  </a:txBody>
                  <a:tcPr marL="68580" marR="68580" marT="0" marB="0" anchor="ctr"/>
                </a:tc>
              </a:tr>
              <a:tr h="837473">
                <a:tc>
                  <a:txBody>
                    <a:bodyPr/>
                    <a:lstStyle/>
                    <a:p>
                      <a:pPr algn="ctr">
                        <a:lnSpc>
                          <a:spcPct val="200000"/>
                        </a:lnSpc>
                        <a:spcAft>
                          <a:spcPts val="0"/>
                        </a:spcAft>
                      </a:pPr>
                      <a:r>
                        <a:rPr lang="es-EC" sz="1200">
                          <a:effectLst/>
                        </a:rPr>
                        <a:t>Costo de materiales y equipos adyacentes</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                 39.776,00</a:t>
                      </a:r>
                      <a:endParaRPr lang="es-EC" sz="1200">
                        <a:solidFill>
                          <a:srgbClr val="000000"/>
                        </a:solidFill>
                        <a:effectLst/>
                        <a:latin typeface="Times New Roman"/>
                        <a:ea typeface="Times New Roman"/>
                      </a:endParaRPr>
                    </a:p>
                  </a:txBody>
                  <a:tcPr marL="68580" marR="68580" marT="0" marB="0" anchor="ctr"/>
                </a:tc>
              </a:tr>
              <a:tr h="418736">
                <a:tc>
                  <a:txBody>
                    <a:bodyPr/>
                    <a:lstStyle/>
                    <a:p>
                      <a:pPr algn="ctr">
                        <a:lnSpc>
                          <a:spcPct val="200000"/>
                        </a:lnSpc>
                        <a:spcAft>
                          <a:spcPts val="0"/>
                        </a:spcAft>
                      </a:pPr>
                      <a:r>
                        <a:rPr lang="es-EC" sz="1200">
                          <a:effectLst/>
                        </a:rPr>
                        <a:t>SUBTOTAL</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                 46.846,00</a:t>
                      </a:r>
                      <a:endParaRPr lang="es-EC" sz="1200">
                        <a:solidFill>
                          <a:srgbClr val="000000"/>
                        </a:solidFill>
                        <a:effectLst/>
                        <a:latin typeface="Times New Roman"/>
                        <a:ea typeface="Times New Roman"/>
                      </a:endParaRPr>
                    </a:p>
                  </a:txBody>
                  <a:tcPr marL="68580" marR="68580" marT="0" marB="0" anchor="ctr"/>
                </a:tc>
              </a:tr>
              <a:tr h="418736">
                <a:tc>
                  <a:txBody>
                    <a:bodyPr/>
                    <a:lstStyle/>
                    <a:p>
                      <a:pPr algn="ctr">
                        <a:lnSpc>
                          <a:spcPct val="200000"/>
                        </a:lnSpc>
                        <a:spcAft>
                          <a:spcPts val="0"/>
                        </a:spcAft>
                      </a:pPr>
                      <a:r>
                        <a:rPr lang="es-EC" sz="1200">
                          <a:effectLst/>
                        </a:rPr>
                        <a:t>IMPREVISTOS  10%</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                   4.684,60</a:t>
                      </a:r>
                      <a:endParaRPr lang="es-EC" sz="1200">
                        <a:solidFill>
                          <a:srgbClr val="000000"/>
                        </a:solidFill>
                        <a:effectLst/>
                        <a:latin typeface="Times New Roman"/>
                        <a:ea typeface="Times New Roman"/>
                      </a:endParaRPr>
                    </a:p>
                  </a:txBody>
                  <a:tcPr marL="68580" marR="68580" marT="0" marB="0" anchor="ctr"/>
                </a:tc>
              </a:tr>
              <a:tr h="418736">
                <a:tc>
                  <a:txBody>
                    <a:bodyPr/>
                    <a:lstStyle/>
                    <a:p>
                      <a:pPr algn="ctr">
                        <a:lnSpc>
                          <a:spcPct val="200000"/>
                        </a:lnSpc>
                        <a:spcAft>
                          <a:spcPts val="0"/>
                        </a:spcAft>
                      </a:pPr>
                      <a:r>
                        <a:rPr lang="es-EC" sz="1200">
                          <a:effectLst/>
                        </a:rPr>
                        <a:t>COSTO TOTAL</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dirty="0">
                          <a:effectLst/>
                        </a:rPr>
                        <a:t>$                 51,530.60</a:t>
                      </a:r>
                      <a:endParaRPr lang="es-EC" sz="1200" dirty="0">
                        <a:solidFill>
                          <a:srgbClr val="000000"/>
                        </a:solidFill>
                        <a:effectLst/>
                        <a:latin typeface="Times New Roman"/>
                        <a:ea typeface="Times New Roman"/>
                      </a:endParaRPr>
                    </a:p>
                  </a:txBody>
                  <a:tcPr marL="68580" marR="68580" marT="0" marB="0" anchor="ct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2528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pPr lvl="1"/>
            <a:r>
              <a:rPr lang="es-MX" dirty="0">
                <a:effectLst/>
              </a:rPr>
              <a:t>ANÁLISIS </a:t>
            </a:r>
            <a:r>
              <a:rPr lang="es-MX" dirty="0" smtClean="0">
                <a:effectLst/>
              </a:rPr>
              <a:t>FINANCIERO</a:t>
            </a:r>
            <a:br>
              <a:rPr lang="es-MX" dirty="0" smtClean="0">
                <a:effectLst/>
              </a:rPr>
            </a:br>
            <a:r>
              <a:rPr lang="es-MX" sz="2800" dirty="0">
                <a:effectLst/>
              </a:rPr>
              <a:t>ANALISIS DE INGRESOS</a:t>
            </a:r>
            <a:r>
              <a:rPr lang="es-EC" sz="2800" dirty="0">
                <a:effectLst/>
              </a:rPr>
              <a:t/>
            </a:r>
            <a:br>
              <a:rPr lang="es-EC" sz="2800" dirty="0">
                <a:effectLst/>
              </a:rPr>
            </a:br>
            <a:r>
              <a:rPr lang="es-EC" sz="2800" dirty="0">
                <a:effectLst/>
              </a:rPr>
              <a:t/>
            </a:r>
            <a:br>
              <a:rPr lang="es-EC" sz="2800" dirty="0">
                <a:effectLst/>
              </a:rPr>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5582700"/>
              </p:ext>
            </p:extLst>
          </p:nvPr>
        </p:nvGraphicFramePr>
        <p:xfrm>
          <a:off x="1979713" y="1772817"/>
          <a:ext cx="5400599" cy="3096342"/>
        </p:xfrm>
        <a:graphic>
          <a:graphicData uri="http://schemas.openxmlformats.org/drawingml/2006/table">
            <a:tbl>
              <a:tblPr firstRow="1" firstCol="1" bandRow="1">
                <a:tableStyleId>{284E427A-3D55-4303-BF80-6455036E1DE7}</a:tableStyleId>
              </a:tblPr>
              <a:tblGrid>
                <a:gridCol w="1916021"/>
                <a:gridCol w="2080819"/>
                <a:gridCol w="1403759"/>
              </a:tblGrid>
              <a:tr h="1032114">
                <a:tc gridSpan="3">
                  <a:txBody>
                    <a:bodyPr/>
                    <a:lstStyle/>
                    <a:p>
                      <a:pPr algn="ctr">
                        <a:lnSpc>
                          <a:spcPct val="200000"/>
                        </a:lnSpc>
                        <a:spcAft>
                          <a:spcPts val="0"/>
                        </a:spcAft>
                      </a:pPr>
                      <a:r>
                        <a:rPr lang="es-EC" sz="1200" dirty="0">
                          <a:effectLst/>
                        </a:rPr>
                        <a:t>Valor promedio de 1kg de alquitrán</a:t>
                      </a:r>
                      <a:endParaRPr lang="es-EC" sz="1200" dirty="0">
                        <a:solidFill>
                          <a:srgbClr val="000000"/>
                        </a:solidFill>
                        <a:effectLst/>
                        <a:latin typeface="Times New Roman"/>
                        <a:ea typeface="Times New Roman"/>
                      </a:endParaRPr>
                    </a:p>
                  </a:txBody>
                  <a:tcPr marL="68580" marR="68580" marT="0" marB="0" anchor="ctr"/>
                </a:tc>
                <a:tc hMerge="1">
                  <a:txBody>
                    <a:bodyPr/>
                    <a:lstStyle/>
                    <a:p>
                      <a:endParaRPr lang="es-EC"/>
                    </a:p>
                  </a:txBody>
                  <a:tcPr/>
                </a:tc>
                <a:tc hMerge="1">
                  <a:txBody>
                    <a:bodyPr/>
                    <a:lstStyle/>
                    <a:p>
                      <a:endParaRPr lang="es-EC"/>
                    </a:p>
                  </a:txBody>
                  <a:tcPr/>
                </a:tc>
              </a:tr>
              <a:tr h="1032114">
                <a:tc>
                  <a:txBody>
                    <a:bodyPr/>
                    <a:lstStyle/>
                    <a:p>
                      <a:pPr algn="ctr">
                        <a:lnSpc>
                          <a:spcPct val="200000"/>
                        </a:lnSpc>
                        <a:spcAft>
                          <a:spcPts val="0"/>
                        </a:spcAft>
                      </a:pPr>
                      <a:r>
                        <a:rPr lang="es-EC" sz="1200">
                          <a:effectLst/>
                        </a:rPr>
                        <a:t>Peso(kg)</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Materia</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Costo</a:t>
                      </a:r>
                      <a:endParaRPr lang="es-EC" sz="1200">
                        <a:solidFill>
                          <a:srgbClr val="000000"/>
                        </a:solidFill>
                        <a:effectLst/>
                        <a:latin typeface="Times New Roman"/>
                        <a:ea typeface="Times New Roman"/>
                      </a:endParaRPr>
                    </a:p>
                  </a:txBody>
                  <a:tcPr marL="68580" marR="68580" marT="0" marB="0" anchor="ctr"/>
                </a:tc>
              </a:tr>
              <a:tr h="1032114">
                <a:tc>
                  <a:txBody>
                    <a:bodyPr/>
                    <a:lstStyle/>
                    <a:p>
                      <a:pPr algn="ctr">
                        <a:lnSpc>
                          <a:spcPct val="200000"/>
                        </a:lnSpc>
                        <a:spcAft>
                          <a:spcPts val="0"/>
                        </a:spcAft>
                      </a:pPr>
                      <a:r>
                        <a:rPr lang="es-EC" sz="1200">
                          <a:effectLst/>
                        </a:rPr>
                        <a:t>1</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Alquitrán</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dirty="0">
                          <a:effectLst/>
                        </a:rPr>
                        <a:t>$ 7,37</a:t>
                      </a:r>
                      <a:endParaRPr lang="es-EC" sz="1200" dirty="0">
                        <a:solidFill>
                          <a:srgbClr val="000000"/>
                        </a:solidFill>
                        <a:effectLst/>
                        <a:latin typeface="Times New Roman"/>
                        <a:ea typeface="Times New Roman"/>
                      </a:endParaRPr>
                    </a:p>
                  </a:txBody>
                  <a:tcPr marL="68580" marR="68580" marT="0" marB="0" anchor="ct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8101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2 Marcador de contenido"/>
              <p:cNvSpPr>
                <a:spLocks noGrp="1"/>
              </p:cNvSpPr>
              <p:nvPr>
                <p:ph idx="1"/>
              </p:nvPr>
            </p:nvSpPr>
            <p:spPr/>
            <p:txBody>
              <a:bodyPr/>
              <a:lstStyle/>
              <a:p>
                <a:r>
                  <a:rPr lang="es-MX" sz="1800" dirty="0" smtClean="0">
                    <a:solidFill>
                      <a:schemeClr val="tx1"/>
                    </a:solidFill>
                  </a:rPr>
                  <a:t>El equipo está dispuesto para funcionar </a:t>
                </a:r>
                <a:r>
                  <a:rPr lang="es-MX" sz="1800" dirty="0" smtClean="0">
                    <a:solidFill>
                      <a:schemeClr val="tx1"/>
                    </a:solidFill>
                  </a:rPr>
                  <a:t>4 </a:t>
                </a:r>
                <a:r>
                  <a:rPr lang="es-MX" sz="1800" dirty="0" smtClean="0">
                    <a:solidFill>
                      <a:schemeClr val="tx1"/>
                    </a:solidFill>
                  </a:rPr>
                  <a:t>horas al día lo que da como ingresos la </a:t>
                </a:r>
                <a:r>
                  <a:rPr lang="es-MX" sz="1800" dirty="0" smtClean="0">
                    <a:solidFill>
                      <a:schemeClr val="tx1"/>
                    </a:solidFill>
                  </a:rPr>
                  <a:t>siguiente t</a:t>
                </a:r>
                <a:r>
                  <a:rPr lang="es-MX" sz="1800" dirty="0" smtClean="0">
                    <a:solidFill>
                      <a:schemeClr val="tx1"/>
                    </a:solidFill>
                  </a:rPr>
                  <a:t>abla y </a:t>
                </a:r>
                <a:r>
                  <a:rPr lang="es-MX" sz="1800" dirty="0" smtClean="0">
                    <a:solidFill>
                      <a:schemeClr val="tx1"/>
                    </a:solidFill>
                  </a:rPr>
                  <a:t>se toma el valor referencial del Capítulo 6 de la producción de alquitrán.</a:t>
                </a:r>
                <a:endParaRPr lang="es-EC" sz="1800" dirty="0">
                  <a:solidFill>
                    <a:schemeClr val="tx1"/>
                  </a:solidFill>
                </a:endParaRPr>
              </a:p>
              <a:p>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MX" i="1" smtClean="0">
                          <a:solidFill>
                            <a:schemeClr val="tx1"/>
                          </a:solidFill>
                        </a:rPr>
                        <m:t>0,39</m:t>
                      </m:r>
                      <m:f>
                        <m:fPr>
                          <m:ctrlPr>
                            <a:rPr lang="es-EC" i="1">
                              <a:solidFill>
                                <a:schemeClr val="tx1"/>
                              </a:solidFill>
                            </a:rPr>
                          </m:ctrlPr>
                        </m:fPr>
                        <m:num>
                          <m:r>
                            <a:rPr lang="es-MX" i="1">
                              <a:solidFill>
                                <a:schemeClr val="tx1"/>
                              </a:solidFill>
                            </a:rPr>
                            <m:t>𝑘𝑚𝑜𝑙</m:t>
                          </m:r>
                        </m:num>
                        <m:den>
                          <m:r>
                            <a:rPr lang="es-MX" i="1">
                              <a:solidFill>
                                <a:schemeClr val="tx1"/>
                              </a:solidFill>
                            </a:rPr>
                            <m:t>h</m:t>
                          </m:r>
                        </m:den>
                      </m:f>
                      <m:r>
                        <a:rPr lang="es-MX" i="1">
                          <a:solidFill>
                            <a:schemeClr val="tx1"/>
                          </a:solidFill>
                        </a:rPr>
                        <m:t>∗</m:t>
                      </m:r>
                      <m:f>
                        <m:fPr>
                          <m:ctrlPr>
                            <a:rPr lang="es-EC" i="1">
                              <a:solidFill>
                                <a:schemeClr val="tx1"/>
                              </a:solidFill>
                            </a:rPr>
                          </m:ctrlPr>
                        </m:fPr>
                        <m:num>
                          <m:r>
                            <a:rPr lang="es-MX" i="1">
                              <a:solidFill>
                                <a:schemeClr val="tx1"/>
                              </a:solidFill>
                            </a:rPr>
                            <m:t>39 </m:t>
                          </m:r>
                          <m:r>
                            <a:rPr lang="es-MX" i="1">
                              <a:solidFill>
                                <a:schemeClr val="tx1"/>
                              </a:solidFill>
                            </a:rPr>
                            <m:t>𝑘𝑔</m:t>
                          </m:r>
                          <m:r>
                            <a:rPr lang="es-MX" i="1">
                              <a:solidFill>
                                <a:schemeClr val="tx1"/>
                              </a:solidFill>
                            </a:rPr>
                            <m:t> </m:t>
                          </m:r>
                          <m:sSub>
                            <m:sSubPr>
                              <m:ctrlPr>
                                <a:rPr lang="es-EC" i="1">
                                  <a:solidFill>
                                    <a:schemeClr val="tx1"/>
                                  </a:solidFill>
                                </a:rPr>
                              </m:ctrlPr>
                            </m:sSubPr>
                            <m:e>
                              <m:r>
                                <a:rPr lang="es-MX" i="1">
                                  <a:solidFill>
                                    <a:schemeClr val="tx1"/>
                                  </a:solidFill>
                                </a:rPr>
                                <m:t>𝐶</m:t>
                              </m:r>
                            </m:e>
                            <m:sub>
                              <m:r>
                                <a:rPr lang="es-MX" i="1">
                                  <a:solidFill>
                                    <a:schemeClr val="tx1"/>
                                  </a:solidFill>
                                </a:rPr>
                                <m:t>3</m:t>
                              </m:r>
                            </m:sub>
                          </m:sSub>
                          <m:sSub>
                            <m:sSubPr>
                              <m:ctrlPr>
                                <a:rPr lang="es-EC" i="1">
                                  <a:solidFill>
                                    <a:schemeClr val="tx1"/>
                                  </a:solidFill>
                                </a:rPr>
                              </m:ctrlPr>
                            </m:sSubPr>
                            <m:e>
                              <m:r>
                                <a:rPr lang="es-MX" i="1">
                                  <a:solidFill>
                                    <a:schemeClr val="tx1"/>
                                  </a:solidFill>
                                </a:rPr>
                                <m:t>𝐻</m:t>
                              </m:r>
                            </m:e>
                            <m:sub>
                              <m:r>
                                <a:rPr lang="es-MX" i="1">
                                  <a:solidFill>
                                    <a:schemeClr val="tx1"/>
                                  </a:solidFill>
                                </a:rPr>
                                <m:t>3</m:t>
                              </m:r>
                            </m:sub>
                          </m:sSub>
                        </m:num>
                        <m:den>
                          <m:r>
                            <a:rPr lang="es-MX" i="1">
                              <a:solidFill>
                                <a:schemeClr val="tx1"/>
                              </a:solidFill>
                            </a:rPr>
                            <m:t>1 </m:t>
                          </m:r>
                          <m:r>
                            <a:rPr lang="es-MX" i="1">
                              <a:solidFill>
                                <a:schemeClr val="tx1"/>
                              </a:solidFill>
                            </a:rPr>
                            <m:t>𝑘𝑚𝑜𝑙</m:t>
                          </m:r>
                          <m:r>
                            <a:rPr lang="es-MX" i="1">
                              <a:solidFill>
                                <a:schemeClr val="tx1"/>
                              </a:solidFill>
                            </a:rPr>
                            <m:t> </m:t>
                          </m:r>
                          <m:sSub>
                            <m:sSubPr>
                              <m:ctrlPr>
                                <a:rPr lang="es-EC" i="1">
                                  <a:solidFill>
                                    <a:schemeClr val="tx1"/>
                                  </a:solidFill>
                                </a:rPr>
                              </m:ctrlPr>
                            </m:sSubPr>
                            <m:e>
                              <m:r>
                                <a:rPr lang="es-MX" i="1">
                                  <a:solidFill>
                                    <a:schemeClr val="tx1"/>
                                  </a:solidFill>
                                </a:rPr>
                                <m:t>𝐶</m:t>
                              </m:r>
                            </m:e>
                            <m:sub>
                              <m:r>
                                <a:rPr lang="es-MX" i="1">
                                  <a:solidFill>
                                    <a:schemeClr val="tx1"/>
                                  </a:solidFill>
                                </a:rPr>
                                <m:t>3</m:t>
                              </m:r>
                            </m:sub>
                          </m:sSub>
                          <m:sSub>
                            <m:sSubPr>
                              <m:ctrlPr>
                                <a:rPr lang="es-EC" i="1">
                                  <a:solidFill>
                                    <a:schemeClr val="tx1"/>
                                  </a:solidFill>
                                </a:rPr>
                              </m:ctrlPr>
                            </m:sSubPr>
                            <m:e>
                              <m:r>
                                <a:rPr lang="es-MX" i="1">
                                  <a:solidFill>
                                    <a:schemeClr val="tx1"/>
                                  </a:solidFill>
                                </a:rPr>
                                <m:t>𝐻</m:t>
                              </m:r>
                            </m:e>
                            <m:sub>
                              <m:r>
                                <a:rPr lang="es-MX" i="1">
                                  <a:solidFill>
                                    <a:schemeClr val="tx1"/>
                                  </a:solidFill>
                                </a:rPr>
                                <m:t>3</m:t>
                              </m:r>
                            </m:sub>
                          </m:sSub>
                        </m:den>
                      </m:f>
                      <m:r>
                        <a:rPr lang="es-MX" i="1">
                          <a:solidFill>
                            <a:schemeClr val="tx1"/>
                          </a:solidFill>
                        </a:rPr>
                        <m:t>=15.21</m:t>
                      </m:r>
                      <m:r>
                        <a:rPr lang="es-MX" i="1">
                          <a:solidFill>
                            <a:schemeClr val="tx1"/>
                          </a:solidFill>
                        </a:rPr>
                        <m:t>𝑘𝑔</m:t>
                      </m:r>
                      <m:r>
                        <a:rPr lang="es-MX" i="1">
                          <a:solidFill>
                            <a:schemeClr val="tx1"/>
                          </a:solidFill>
                        </a:rPr>
                        <m:t> </m:t>
                      </m:r>
                      <m:r>
                        <a:rPr lang="es-MX" i="1">
                          <a:solidFill>
                            <a:schemeClr val="tx1"/>
                          </a:solidFill>
                        </a:rPr>
                        <m:t>𝑎𝑙𝑞𝑢𝑖𝑡𝑟</m:t>
                      </m:r>
                      <m:r>
                        <a:rPr lang="es-MX" i="1">
                          <a:solidFill>
                            <a:schemeClr val="tx1"/>
                          </a:solidFill>
                        </a:rPr>
                        <m:t>á</m:t>
                      </m:r>
                      <m:r>
                        <a:rPr lang="es-MX" i="1">
                          <a:solidFill>
                            <a:schemeClr val="tx1"/>
                          </a:solidFill>
                        </a:rPr>
                        <m:t>𝑛</m:t>
                      </m:r>
                    </m:oMath>
                  </m:oMathPara>
                </a14:m>
                <a:endParaRPr lang="es-EC" dirty="0">
                  <a:solidFill>
                    <a:schemeClr val="tx1"/>
                  </a:solidFill>
                </a:endParaRPr>
              </a:p>
              <a:p>
                <a:endParaRPr lang="es-EC"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444" t="-674" r="-815"/>
                </a:stretch>
              </a:blipFill>
            </p:spPr>
            <p:txBody>
              <a:bodyPr/>
              <a:lstStyle/>
              <a:p>
                <a:r>
                  <a:rPr lang="es-EC">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4115913371"/>
              </p:ext>
            </p:extLst>
          </p:nvPr>
        </p:nvGraphicFramePr>
        <p:xfrm>
          <a:off x="3203848" y="3861048"/>
          <a:ext cx="2851785" cy="2138617"/>
        </p:xfrm>
        <a:graphic>
          <a:graphicData uri="http://schemas.openxmlformats.org/drawingml/2006/table">
            <a:tbl>
              <a:tblPr firstRow="1" firstCol="1" bandRow="1">
                <a:tableStyleId>{284E427A-3D55-4303-BF80-6455036E1DE7}</a:tableStyleId>
              </a:tblPr>
              <a:tblGrid>
                <a:gridCol w="1739900"/>
                <a:gridCol w="1111885"/>
              </a:tblGrid>
              <a:tr h="190500">
                <a:tc>
                  <a:txBody>
                    <a:bodyPr/>
                    <a:lstStyle/>
                    <a:p>
                      <a:pPr algn="ctr">
                        <a:lnSpc>
                          <a:spcPct val="200000"/>
                        </a:lnSpc>
                        <a:spcAft>
                          <a:spcPts val="0"/>
                        </a:spcAft>
                      </a:pPr>
                      <a:r>
                        <a:rPr lang="es-EC" sz="1200" dirty="0">
                          <a:effectLst/>
                        </a:rPr>
                        <a:t>INGRESOS</a:t>
                      </a:r>
                      <a:endParaRPr lang="es-EC" sz="1200" dirty="0">
                        <a:solidFill>
                          <a:srgbClr val="000000"/>
                        </a:solidFill>
                        <a:effectLst/>
                        <a:latin typeface="Times New Roman"/>
                        <a:ea typeface="Times New Roman"/>
                      </a:endParaRPr>
                    </a:p>
                  </a:txBody>
                  <a:tcPr marL="68580" marR="68580" marT="0" marB="0" anchor="ctr"/>
                </a:tc>
                <a:tc>
                  <a:txBody>
                    <a:bodyPr/>
                    <a:lstStyle/>
                    <a:p>
                      <a:endParaRPr lang="es-EC" sz="1100">
                        <a:solidFill>
                          <a:srgbClr val="000000"/>
                        </a:solidFill>
                        <a:effectLst/>
                        <a:latin typeface="Calibri"/>
                      </a:endParaRPr>
                    </a:p>
                  </a:txBody>
                  <a:tcPr marL="68580" marR="68580" marT="0" marB="0" anchor="ctr"/>
                </a:tc>
              </a:tr>
              <a:tr h="190500">
                <a:tc>
                  <a:txBody>
                    <a:bodyPr/>
                    <a:lstStyle/>
                    <a:p>
                      <a:pPr algn="ctr">
                        <a:lnSpc>
                          <a:spcPct val="200000"/>
                        </a:lnSpc>
                        <a:spcAft>
                          <a:spcPts val="0"/>
                        </a:spcAft>
                      </a:pPr>
                      <a:r>
                        <a:rPr lang="es-EC" sz="1200" dirty="0" smtClean="0">
                          <a:effectLst/>
                        </a:rPr>
                        <a:t>15,21kg/h </a:t>
                      </a:r>
                      <a:r>
                        <a:rPr lang="es-EC" sz="1200" dirty="0">
                          <a:effectLst/>
                        </a:rPr>
                        <a:t>de </a:t>
                      </a:r>
                      <a:r>
                        <a:rPr lang="es-EC" sz="1200" dirty="0" smtClean="0">
                          <a:effectLst/>
                        </a:rPr>
                        <a:t>alquitránx4h</a:t>
                      </a:r>
                      <a:endParaRPr lang="es-EC" sz="1200" dirty="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$ 448</a:t>
                      </a:r>
                      <a:endParaRPr lang="es-EC" sz="1200">
                        <a:solidFill>
                          <a:srgbClr val="000000"/>
                        </a:solidFill>
                        <a:effectLst/>
                        <a:latin typeface="Times New Roman"/>
                        <a:ea typeface="Times New Roman"/>
                      </a:endParaRPr>
                    </a:p>
                  </a:txBody>
                  <a:tcPr marL="68580" marR="68580" marT="0" marB="0" anchor="ctr"/>
                </a:tc>
              </a:tr>
              <a:tr h="190500">
                <a:tc>
                  <a:txBody>
                    <a:bodyPr/>
                    <a:lstStyle/>
                    <a:p>
                      <a:pPr algn="ctr">
                        <a:lnSpc>
                          <a:spcPct val="200000"/>
                        </a:lnSpc>
                        <a:spcAft>
                          <a:spcPts val="0"/>
                        </a:spcAft>
                      </a:pPr>
                      <a:r>
                        <a:rPr lang="es-EC" sz="1200">
                          <a:effectLst/>
                        </a:rPr>
                        <a:t>Semanal (5 días)</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$ 2.242</a:t>
                      </a:r>
                      <a:endParaRPr lang="es-EC" sz="1200">
                        <a:solidFill>
                          <a:srgbClr val="000000"/>
                        </a:solidFill>
                        <a:effectLst/>
                        <a:latin typeface="Times New Roman"/>
                        <a:ea typeface="Times New Roman"/>
                      </a:endParaRPr>
                    </a:p>
                  </a:txBody>
                  <a:tcPr marL="68580" marR="68580" marT="0" marB="0" anchor="ctr"/>
                </a:tc>
              </a:tr>
              <a:tr h="190500">
                <a:tc>
                  <a:txBody>
                    <a:bodyPr/>
                    <a:lstStyle/>
                    <a:p>
                      <a:pPr algn="ctr">
                        <a:lnSpc>
                          <a:spcPct val="200000"/>
                        </a:lnSpc>
                        <a:spcAft>
                          <a:spcPts val="0"/>
                        </a:spcAft>
                      </a:pPr>
                      <a:r>
                        <a:rPr lang="es-EC" sz="1200">
                          <a:effectLst/>
                        </a:rPr>
                        <a:t>Mensual (4 semanas)</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a:effectLst/>
                        </a:rPr>
                        <a:t>$ 8.968</a:t>
                      </a:r>
                      <a:endParaRPr lang="es-EC" sz="1200">
                        <a:solidFill>
                          <a:srgbClr val="000000"/>
                        </a:solidFill>
                        <a:effectLst/>
                        <a:latin typeface="Times New Roman"/>
                        <a:ea typeface="Times New Roman"/>
                      </a:endParaRPr>
                    </a:p>
                  </a:txBody>
                  <a:tcPr marL="68580" marR="68580" marT="0" marB="0" anchor="ctr"/>
                </a:tc>
              </a:tr>
              <a:tr h="190500">
                <a:tc>
                  <a:txBody>
                    <a:bodyPr/>
                    <a:lstStyle/>
                    <a:p>
                      <a:pPr algn="ctr">
                        <a:lnSpc>
                          <a:spcPct val="200000"/>
                        </a:lnSpc>
                        <a:spcAft>
                          <a:spcPts val="0"/>
                        </a:spcAft>
                      </a:pPr>
                      <a:r>
                        <a:rPr lang="es-EC" sz="1200">
                          <a:effectLst/>
                        </a:rPr>
                        <a:t>Anual (12 meses)</a:t>
                      </a:r>
                      <a:endParaRPr lang="es-EC" sz="1200">
                        <a:solidFill>
                          <a:srgbClr val="000000"/>
                        </a:solidFill>
                        <a:effectLst/>
                        <a:latin typeface="Times New Roman"/>
                        <a:ea typeface="Times New Roman"/>
                      </a:endParaRPr>
                    </a:p>
                  </a:txBody>
                  <a:tcPr marL="68580" marR="68580" marT="0" marB="0" anchor="ctr"/>
                </a:tc>
                <a:tc>
                  <a:txBody>
                    <a:bodyPr/>
                    <a:lstStyle/>
                    <a:p>
                      <a:pPr algn="ctr">
                        <a:lnSpc>
                          <a:spcPct val="200000"/>
                        </a:lnSpc>
                        <a:spcAft>
                          <a:spcPts val="0"/>
                        </a:spcAft>
                      </a:pPr>
                      <a:r>
                        <a:rPr lang="es-EC" sz="1200" dirty="0">
                          <a:effectLst/>
                        </a:rPr>
                        <a:t>$ 107.613,79</a:t>
                      </a:r>
                      <a:endParaRPr lang="es-EC" sz="1200" dirty="0">
                        <a:solidFill>
                          <a:srgbClr val="000000"/>
                        </a:solidFill>
                        <a:effectLst/>
                        <a:latin typeface="Times New Roman"/>
                        <a:ea typeface="Times New Roman"/>
                      </a:endParaRPr>
                    </a:p>
                  </a:txBody>
                  <a:tcPr marL="68580" marR="68580" marT="0" marB="0" anchor="ctr"/>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1122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pPr lvl="2"/>
            <a:r>
              <a:rPr lang="es-MX" dirty="0">
                <a:effectLst/>
              </a:rPr>
              <a:t>ANÁLISIS DE EGRESOS</a:t>
            </a:r>
            <a:r>
              <a:rPr lang="es-EC" dirty="0">
                <a:effectLst/>
              </a:rPr>
              <a:t/>
            </a:r>
            <a:br>
              <a:rPr lang="es-EC" dirty="0">
                <a:effectLst/>
              </a:rPr>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33437057"/>
              </p:ext>
            </p:extLst>
          </p:nvPr>
        </p:nvGraphicFramePr>
        <p:xfrm>
          <a:off x="755576" y="908719"/>
          <a:ext cx="7416824" cy="4958013"/>
        </p:xfrm>
        <a:graphic>
          <a:graphicData uri="http://schemas.openxmlformats.org/drawingml/2006/table">
            <a:tbl>
              <a:tblPr firstRow="1" firstCol="1" bandRow="1">
                <a:tableStyleId>{284E427A-3D55-4303-BF80-6455036E1DE7}</a:tableStyleId>
              </a:tblPr>
              <a:tblGrid>
                <a:gridCol w="2429710"/>
                <a:gridCol w="1418809"/>
                <a:gridCol w="1950862"/>
                <a:gridCol w="1617443"/>
              </a:tblGrid>
              <a:tr h="365415">
                <a:tc gridSpan="4">
                  <a:txBody>
                    <a:bodyPr/>
                    <a:lstStyle/>
                    <a:p>
                      <a:pPr algn="ctr">
                        <a:lnSpc>
                          <a:spcPct val="200000"/>
                        </a:lnSpc>
                        <a:spcAft>
                          <a:spcPts val="0"/>
                        </a:spcAft>
                      </a:pPr>
                      <a:r>
                        <a:rPr lang="es-EC" sz="1100" dirty="0">
                          <a:effectLst/>
                        </a:rPr>
                        <a:t>GASTOS MENSUALES</a:t>
                      </a:r>
                      <a:endParaRPr lang="es-EC" sz="1200" dirty="0">
                        <a:solidFill>
                          <a:srgbClr val="000000"/>
                        </a:solidFill>
                        <a:effectLst/>
                        <a:latin typeface="Times New Roman"/>
                        <a:ea typeface="Times New Roman"/>
                      </a:endParaRPr>
                    </a:p>
                  </a:txBody>
                  <a:tcPr marL="68231" marR="68231" marT="0" marB="0" anchor="ctr"/>
                </a:tc>
                <a:tc hMerge="1">
                  <a:txBody>
                    <a:bodyPr/>
                    <a:lstStyle/>
                    <a:p>
                      <a:endParaRPr lang="es-EC" sz="1100">
                        <a:solidFill>
                          <a:srgbClr val="000000"/>
                        </a:solidFill>
                        <a:effectLst/>
                        <a:latin typeface="Calibri"/>
                      </a:endParaRPr>
                    </a:p>
                  </a:txBody>
                  <a:tcPr marL="68231" marR="68231" marT="0" marB="0" anchor="ctr"/>
                </a:tc>
                <a:tc hMerge="1">
                  <a:txBody>
                    <a:bodyPr/>
                    <a:lstStyle/>
                    <a:p>
                      <a:endParaRPr lang="es-EC" sz="1100">
                        <a:solidFill>
                          <a:srgbClr val="000000"/>
                        </a:solidFill>
                        <a:effectLst/>
                        <a:latin typeface="Calibri"/>
                      </a:endParaRPr>
                    </a:p>
                  </a:txBody>
                  <a:tcPr marL="68231" marR="68231" marT="0" marB="0" anchor="ctr"/>
                </a:tc>
                <a:tc hMerge="1">
                  <a:txBody>
                    <a:bodyPr/>
                    <a:lstStyle/>
                    <a:p>
                      <a:endParaRPr lang="es-EC" sz="1100" dirty="0">
                        <a:solidFill>
                          <a:srgbClr val="000000"/>
                        </a:solidFill>
                        <a:effectLst/>
                        <a:latin typeface="Calibri"/>
                      </a:endParaRPr>
                    </a:p>
                  </a:txBody>
                  <a:tcPr marL="68231" marR="68231" marT="0" marB="0" anchor="ctr"/>
                </a:tc>
              </a:tr>
              <a:tr h="207621">
                <a:tc>
                  <a:txBody>
                    <a:bodyPr/>
                    <a:lstStyle/>
                    <a:p>
                      <a:endParaRPr lang="es-EC" sz="1100">
                        <a:solidFill>
                          <a:srgbClr val="000000"/>
                        </a:solidFill>
                        <a:effectLst/>
                        <a:latin typeface="Calibri"/>
                      </a:endParaRPr>
                    </a:p>
                  </a:txBody>
                  <a:tcPr marL="68231" marR="68231" marT="0" marB="0" anchor="ctr"/>
                </a:tc>
                <a:tc>
                  <a:txBody>
                    <a:bodyPr/>
                    <a:lstStyle/>
                    <a:p>
                      <a:endParaRPr lang="es-EC" sz="1100">
                        <a:solidFill>
                          <a:srgbClr val="000000"/>
                        </a:solidFill>
                        <a:effectLst/>
                        <a:latin typeface="Calibri"/>
                      </a:endParaRPr>
                    </a:p>
                  </a:txBody>
                  <a:tcPr marL="68231" marR="68231" marT="0" marB="0" anchor="ctr"/>
                </a:tc>
                <a:tc>
                  <a:txBody>
                    <a:bodyPr/>
                    <a:lstStyle/>
                    <a:p>
                      <a:endParaRPr lang="es-EC" sz="1100">
                        <a:solidFill>
                          <a:srgbClr val="000000"/>
                        </a:solidFill>
                        <a:effectLst/>
                        <a:latin typeface="Calibri"/>
                      </a:endParaRPr>
                    </a:p>
                  </a:txBody>
                  <a:tcPr marL="68231" marR="68231" marT="0" marB="0" anchor="ctr"/>
                </a:tc>
                <a:tc>
                  <a:txBody>
                    <a:bodyPr/>
                    <a:lstStyle/>
                    <a:p>
                      <a:endParaRPr lang="es-EC" sz="1100">
                        <a:solidFill>
                          <a:srgbClr val="000000"/>
                        </a:solidFill>
                        <a:effectLst/>
                        <a:latin typeface="Calibri"/>
                      </a:endParaRPr>
                    </a:p>
                  </a:txBody>
                  <a:tcPr marL="68231" marR="68231" marT="0" marB="0" anchor="ctr"/>
                </a:tc>
              </a:tr>
              <a:tr h="365415">
                <a:tc>
                  <a:txBody>
                    <a:bodyPr/>
                    <a:lstStyle/>
                    <a:p>
                      <a:pPr algn="ctr">
                        <a:lnSpc>
                          <a:spcPct val="200000"/>
                        </a:lnSpc>
                        <a:spcAft>
                          <a:spcPts val="0"/>
                        </a:spcAft>
                      </a:pPr>
                      <a:r>
                        <a:rPr lang="es-EC" sz="1100">
                          <a:effectLst/>
                        </a:rPr>
                        <a:t>CONCEPTO</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CANTIDAD</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VALOR UNIT.</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COSTO TOTAL</a:t>
                      </a:r>
                      <a:endParaRPr lang="es-EC" sz="1200">
                        <a:solidFill>
                          <a:srgbClr val="000000"/>
                        </a:solidFill>
                        <a:effectLst/>
                        <a:latin typeface="Times New Roman"/>
                        <a:ea typeface="Times New Roman"/>
                      </a:endParaRPr>
                    </a:p>
                  </a:txBody>
                  <a:tcPr marL="68231" marR="68231" marT="0" marB="0" anchor="ctr"/>
                </a:tc>
              </a:tr>
              <a:tr h="365415">
                <a:tc>
                  <a:txBody>
                    <a:bodyPr/>
                    <a:lstStyle/>
                    <a:p>
                      <a:pPr algn="ctr">
                        <a:lnSpc>
                          <a:spcPct val="200000"/>
                        </a:lnSpc>
                        <a:spcAft>
                          <a:spcPts val="0"/>
                        </a:spcAft>
                      </a:pPr>
                      <a:r>
                        <a:rPr lang="es-EC" sz="1100">
                          <a:effectLst/>
                        </a:rPr>
                        <a:t>Luz(m3)</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dirty="0">
                          <a:effectLst/>
                        </a:rPr>
                        <a:t>100</a:t>
                      </a:r>
                      <a:endParaRPr lang="es-EC" sz="1200" dirty="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1</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100</a:t>
                      </a:r>
                      <a:endParaRPr lang="es-EC" sz="1200">
                        <a:solidFill>
                          <a:srgbClr val="000000"/>
                        </a:solidFill>
                        <a:effectLst/>
                        <a:latin typeface="Times New Roman"/>
                        <a:ea typeface="Times New Roman"/>
                      </a:endParaRPr>
                    </a:p>
                  </a:txBody>
                  <a:tcPr marL="68231" marR="68231" marT="0" marB="0" anchor="ctr"/>
                </a:tc>
              </a:tr>
              <a:tr h="365415">
                <a:tc>
                  <a:txBody>
                    <a:bodyPr/>
                    <a:lstStyle/>
                    <a:p>
                      <a:pPr algn="ctr">
                        <a:lnSpc>
                          <a:spcPct val="200000"/>
                        </a:lnSpc>
                        <a:spcAft>
                          <a:spcPts val="0"/>
                        </a:spcAft>
                      </a:pPr>
                      <a:r>
                        <a:rPr lang="es-EC" sz="1100">
                          <a:effectLst/>
                        </a:rPr>
                        <a:t>Agua(kW/h)</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5000</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0,15</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750</a:t>
                      </a:r>
                      <a:endParaRPr lang="es-EC" sz="1200">
                        <a:solidFill>
                          <a:srgbClr val="000000"/>
                        </a:solidFill>
                        <a:effectLst/>
                        <a:latin typeface="Times New Roman"/>
                        <a:ea typeface="Times New Roman"/>
                      </a:endParaRPr>
                    </a:p>
                  </a:txBody>
                  <a:tcPr marL="68231" marR="68231" marT="0" marB="0" anchor="ctr"/>
                </a:tc>
              </a:tr>
              <a:tr h="365415">
                <a:tc>
                  <a:txBody>
                    <a:bodyPr/>
                    <a:lstStyle/>
                    <a:p>
                      <a:pPr algn="ctr">
                        <a:lnSpc>
                          <a:spcPct val="200000"/>
                        </a:lnSpc>
                        <a:spcAft>
                          <a:spcPts val="0"/>
                        </a:spcAft>
                      </a:pPr>
                      <a:r>
                        <a:rPr lang="es-EC" sz="1100">
                          <a:effectLst/>
                        </a:rPr>
                        <a:t>Materia prima(Carbón)</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1</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500</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500</a:t>
                      </a:r>
                      <a:endParaRPr lang="es-EC" sz="1200">
                        <a:solidFill>
                          <a:srgbClr val="000000"/>
                        </a:solidFill>
                        <a:effectLst/>
                        <a:latin typeface="Times New Roman"/>
                        <a:ea typeface="Times New Roman"/>
                      </a:endParaRPr>
                    </a:p>
                  </a:txBody>
                  <a:tcPr marL="68231" marR="68231" marT="0" marB="0" anchor="ctr"/>
                </a:tc>
              </a:tr>
              <a:tr h="730829">
                <a:tc>
                  <a:txBody>
                    <a:bodyPr/>
                    <a:lstStyle/>
                    <a:p>
                      <a:pPr algn="ctr">
                        <a:lnSpc>
                          <a:spcPct val="200000"/>
                        </a:lnSpc>
                        <a:spcAft>
                          <a:spcPts val="0"/>
                        </a:spcAft>
                      </a:pPr>
                      <a:r>
                        <a:rPr lang="es-EC" sz="1100">
                          <a:effectLst/>
                        </a:rPr>
                        <a:t>Transporte de materia prima</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4</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500</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2000</a:t>
                      </a:r>
                      <a:endParaRPr lang="es-EC" sz="1200">
                        <a:solidFill>
                          <a:srgbClr val="000000"/>
                        </a:solidFill>
                        <a:effectLst/>
                        <a:latin typeface="Times New Roman"/>
                        <a:ea typeface="Times New Roman"/>
                      </a:endParaRPr>
                    </a:p>
                  </a:txBody>
                  <a:tcPr marL="68231" marR="68231" marT="0" marB="0" anchor="ctr"/>
                </a:tc>
              </a:tr>
              <a:tr h="1096243">
                <a:tc>
                  <a:txBody>
                    <a:bodyPr/>
                    <a:lstStyle/>
                    <a:p>
                      <a:pPr algn="ctr">
                        <a:lnSpc>
                          <a:spcPct val="200000"/>
                        </a:lnSpc>
                        <a:spcAft>
                          <a:spcPts val="0"/>
                        </a:spcAft>
                      </a:pPr>
                      <a:r>
                        <a:rPr lang="es-EC" sz="1100">
                          <a:effectLst/>
                        </a:rPr>
                        <a:t>Sueldos</a:t>
                      </a:r>
                      <a:endParaRPr lang="es-EC" sz="1200">
                        <a:effectLst/>
                      </a:endParaRPr>
                    </a:p>
                    <a:p>
                      <a:pPr algn="ctr">
                        <a:lnSpc>
                          <a:spcPct val="200000"/>
                        </a:lnSpc>
                        <a:spcAft>
                          <a:spcPts val="0"/>
                        </a:spcAft>
                      </a:pPr>
                      <a:r>
                        <a:rPr lang="es-EC" sz="1100">
                          <a:effectLst/>
                        </a:rPr>
                        <a:t>(1 Ingeniero, 2 Asistentes)</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200" dirty="0" smtClean="0">
                          <a:effectLst/>
                        </a:rPr>
                        <a:t>3</a:t>
                      </a:r>
                      <a:endParaRPr lang="es-EC" sz="1200" dirty="0" smtClean="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2570</a:t>
                      </a:r>
                      <a:endParaRPr lang="es-EC" sz="1200">
                        <a:solidFill>
                          <a:srgbClr val="000000"/>
                        </a:solidFill>
                        <a:effectLst/>
                        <a:latin typeface="Times New Roman"/>
                        <a:ea typeface="Times New Roman"/>
                      </a:endParaRPr>
                    </a:p>
                  </a:txBody>
                  <a:tcPr marL="68231" marR="68231" marT="0" marB="0" anchor="ctr"/>
                </a:tc>
                <a:tc>
                  <a:txBody>
                    <a:bodyPr/>
                    <a:lstStyle/>
                    <a:p>
                      <a:pPr algn="ctr">
                        <a:lnSpc>
                          <a:spcPct val="200000"/>
                        </a:lnSpc>
                        <a:spcAft>
                          <a:spcPts val="0"/>
                        </a:spcAft>
                      </a:pPr>
                      <a:r>
                        <a:rPr lang="es-EC" sz="1100">
                          <a:effectLst/>
                        </a:rPr>
                        <a:t>2570</a:t>
                      </a:r>
                      <a:endParaRPr lang="es-EC" sz="1200">
                        <a:solidFill>
                          <a:srgbClr val="000000"/>
                        </a:solidFill>
                        <a:effectLst/>
                        <a:latin typeface="Times New Roman"/>
                        <a:ea typeface="Times New Roman"/>
                      </a:endParaRPr>
                    </a:p>
                  </a:txBody>
                  <a:tcPr marL="68231" marR="68231" marT="0" marB="0" anchor="ctr"/>
                </a:tc>
              </a:tr>
              <a:tr h="365415">
                <a:tc>
                  <a:txBody>
                    <a:bodyPr/>
                    <a:lstStyle/>
                    <a:p>
                      <a:pPr algn="ctr">
                        <a:lnSpc>
                          <a:spcPct val="200000"/>
                        </a:lnSpc>
                        <a:spcAft>
                          <a:spcPts val="0"/>
                        </a:spcAft>
                      </a:pPr>
                      <a:r>
                        <a:rPr lang="es-EC" sz="1100">
                          <a:effectLst/>
                        </a:rPr>
                        <a:t>Total Mensual</a:t>
                      </a:r>
                      <a:endParaRPr lang="es-EC" sz="1200">
                        <a:solidFill>
                          <a:srgbClr val="000000"/>
                        </a:solidFill>
                        <a:effectLst/>
                        <a:latin typeface="Times New Roman"/>
                        <a:ea typeface="Times New Roman"/>
                      </a:endParaRPr>
                    </a:p>
                  </a:txBody>
                  <a:tcPr marL="68231" marR="68231" marT="0" marB="0" anchor="ctr"/>
                </a:tc>
                <a:tc>
                  <a:txBody>
                    <a:bodyPr/>
                    <a:lstStyle/>
                    <a:p>
                      <a:endParaRPr lang="es-EC" sz="1100">
                        <a:solidFill>
                          <a:srgbClr val="000000"/>
                        </a:solidFill>
                        <a:effectLst/>
                        <a:latin typeface="Calibri"/>
                      </a:endParaRPr>
                    </a:p>
                  </a:txBody>
                  <a:tcPr marL="68231" marR="68231" marT="0" marB="0" anchor="ctr"/>
                </a:tc>
                <a:tc>
                  <a:txBody>
                    <a:bodyPr/>
                    <a:lstStyle/>
                    <a:p>
                      <a:endParaRPr lang="es-EC" sz="1100">
                        <a:solidFill>
                          <a:srgbClr val="000000"/>
                        </a:solidFill>
                        <a:effectLst/>
                        <a:latin typeface="Calibri"/>
                      </a:endParaRPr>
                    </a:p>
                  </a:txBody>
                  <a:tcPr marL="68231" marR="68231" marT="0" marB="0" anchor="ctr"/>
                </a:tc>
                <a:tc>
                  <a:txBody>
                    <a:bodyPr/>
                    <a:lstStyle/>
                    <a:p>
                      <a:pPr algn="ctr">
                        <a:lnSpc>
                          <a:spcPct val="200000"/>
                        </a:lnSpc>
                        <a:spcAft>
                          <a:spcPts val="0"/>
                        </a:spcAft>
                      </a:pPr>
                      <a:r>
                        <a:rPr lang="es-EC" sz="1100">
                          <a:effectLst/>
                        </a:rPr>
                        <a:t>$ 5.920,00</a:t>
                      </a:r>
                      <a:endParaRPr lang="es-EC" sz="1200">
                        <a:solidFill>
                          <a:srgbClr val="000000"/>
                        </a:solidFill>
                        <a:effectLst/>
                        <a:latin typeface="Times New Roman"/>
                        <a:ea typeface="Times New Roman"/>
                      </a:endParaRPr>
                    </a:p>
                  </a:txBody>
                  <a:tcPr marL="68231" marR="68231" marT="0" marB="0" anchor="ctr"/>
                </a:tc>
              </a:tr>
              <a:tr h="365415">
                <a:tc>
                  <a:txBody>
                    <a:bodyPr/>
                    <a:lstStyle/>
                    <a:p>
                      <a:pPr algn="ctr">
                        <a:lnSpc>
                          <a:spcPct val="200000"/>
                        </a:lnSpc>
                        <a:spcAft>
                          <a:spcPts val="0"/>
                        </a:spcAft>
                      </a:pPr>
                      <a:r>
                        <a:rPr lang="es-EC" sz="1100">
                          <a:effectLst/>
                        </a:rPr>
                        <a:t>Meses</a:t>
                      </a:r>
                      <a:endParaRPr lang="es-EC" sz="1200">
                        <a:solidFill>
                          <a:srgbClr val="000000"/>
                        </a:solidFill>
                        <a:effectLst/>
                        <a:latin typeface="Times New Roman"/>
                        <a:ea typeface="Times New Roman"/>
                      </a:endParaRPr>
                    </a:p>
                  </a:txBody>
                  <a:tcPr marL="68231" marR="68231" marT="0" marB="0" anchor="ctr"/>
                </a:tc>
                <a:tc>
                  <a:txBody>
                    <a:bodyPr/>
                    <a:lstStyle/>
                    <a:p>
                      <a:endParaRPr lang="es-EC" sz="1100">
                        <a:solidFill>
                          <a:srgbClr val="000000"/>
                        </a:solidFill>
                        <a:effectLst/>
                        <a:latin typeface="Calibri"/>
                      </a:endParaRPr>
                    </a:p>
                  </a:txBody>
                  <a:tcPr marL="68231" marR="68231" marT="0" marB="0" anchor="ctr"/>
                </a:tc>
                <a:tc>
                  <a:txBody>
                    <a:bodyPr/>
                    <a:lstStyle/>
                    <a:p>
                      <a:endParaRPr lang="es-EC" sz="1100">
                        <a:solidFill>
                          <a:srgbClr val="000000"/>
                        </a:solidFill>
                        <a:effectLst/>
                        <a:latin typeface="Calibri"/>
                      </a:endParaRPr>
                    </a:p>
                  </a:txBody>
                  <a:tcPr marL="68231" marR="68231" marT="0" marB="0" anchor="ctr"/>
                </a:tc>
                <a:tc>
                  <a:txBody>
                    <a:bodyPr/>
                    <a:lstStyle/>
                    <a:p>
                      <a:pPr algn="ctr">
                        <a:lnSpc>
                          <a:spcPct val="200000"/>
                        </a:lnSpc>
                        <a:spcAft>
                          <a:spcPts val="0"/>
                        </a:spcAft>
                      </a:pPr>
                      <a:r>
                        <a:rPr lang="es-EC" sz="1100">
                          <a:effectLst/>
                        </a:rPr>
                        <a:t>12</a:t>
                      </a:r>
                      <a:endParaRPr lang="es-EC" sz="1200">
                        <a:solidFill>
                          <a:srgbClr val="000000"/>
                        </a:solidFill>
                        <a:effectLst/>
                        <a:latin typeface="Times New Roman"/>
                        <a:ea typeface="Times New Roman"/>
                      </a:endParaRPr>
                    </a:p>
                  </a:txBody>
                  <a:tcPr marL="68231" marR="68231" marT="0" marB="0" anchor="ctr"/>
                </a:tc>
              </a:tr>
              <a:tr h="365415">
                <a:tc>
                  <a:txBody>
                    <a:bodyPr/>
                    <a:lstStyle/>
                    <a:p>
                      <a:pPr algn="ctr">
                        <a:lnSpc>
                          <a:spcPct val="200000"/>
                        </a:lnSpc>
                        <a:spcAft>
                          <a:spcPts val="0"/>
                        </a:spcAft>
                      </a:pPr>
                      <a:r>
                        <a:rPr lang="es-EC" sz="1100" dirty="0">
                          <a:effectLst/>
                        </a:rPr>
                        <a:t>Subtotal Anual</a:t>
                      </a:r>
                      <a:endParaRPr lang="es-EC" sz="1200" dirty="0">
                        <a:solidFill>
                          <a:srgbClr val="000000"/>
                        </a:solidFill>
                        <a:effectLst/>
                        <a:latin typeface="Times New Roman"/>
                        <a:ea typeface="Times New Roman"/>
                      </a:endParaRPr>
                    </a:p>
                  </a:txBody>
                  <a:tcPr marL="68231" marR="68231" marT="0" marB="0" anchor="ctr"/>
                </a:tc>
                <a:tc>
                  <a:txBody>
                    <a:bodyPr/>
                    <a:lstStyle/>
                    <a:p>
                      <a:endParaRPr lang="es-EC" sz="1100">
                        <a:solidFill>
                          <a:srgbClr val="000000"/>
                        </a:solidFill>
                        <a:effectLst/>
                        <a:latin typeface="Calibri"/>
                      </a:endParaRPr>
                    </a:p>
                  </a:txBody>
                  <a:tcPr marL="68231" marR="68231" marT="0" marB="0" anchor="ctr"/>
                </a:tc>
                <a:tc>
                  <a:txBody>
                    <a:bodyPr/>
                    <a:lstStyle/>
                    <a:p>
                      <a:endParaRPr lang="es-EC" sz="1100">
                        <a:solidFill>
                          <a:srgbClr val="000000"/>
                        </a:solidFill>
                        <a:effectLst/>
                        <a:latin typeface="Calibri"/>
                      </a:endParaRPr>
                    </a:p>
                  </a:txBody>
                  <a:tcPr marL="68231" marR="68231" marT="0" marB="0" anchor="ctr"/>
                </a:tc>
                <a:tc>
                  <a:txBody>
                    <a:bodyPr/>
                    <a:lstStyle/>
                    <a:p>
                      <a:pPr algn="ctr">
                        <a:lnSpc>
                          <a:spcPct val="200000"/>
                        </a:lnSpc>
                        <a:spcAft>
                          <a:spcPts val="0"/>
                        </a:spcAft>
                      </a:pPr>
                      <a:r>
                        <a:rPr lang="es-EC" sz="1100" dirty="0">
                          <a:effectLst/>
                        </a:rPr>
                        <a:t>$ 71.040,00</a:t>
                      </a:r>
                      <a:endParaRPr lang="es-EC" sz="1200" dirty="0">
                        <a:solidFill>
                          <a:srgbClr val="000000"/>
                        </a:solidFill>
                        <a:effectLst/>
                        <a:latin typeface="Times New Roman"/>
                        <a:ea typeface="Times New Roman"/>
                      </a:endParaRPr>
                    </a:p>
                  </a:txBody>
                  <a:tcPr marL="68231" marR="68231" marT="0" marB="0" anchor="ct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192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C" dirty="0" smtClean="0"/>
              <a:t>Como se busca utilizar los RSU</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81398"/>
            <a:ext cx="2232248" cy="54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755576" y="620688"/>
            <a:ext cx="7704856" cy="1569660"/>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cap="none" spc="0" dirty="0" smtClean="0">
                <a:ln w="11430">
                  <a:solidFill>
                    <a:srgbClr val="FFFF66"/>
                  </a:solidFill>
                </a:ln>
                <a:solidFill>
                  <a:srgbClr val="FFFF00"/>
                </a:solidFill>
                <a:effectLst>
                  <a:outerShdw blurRad="50800" dist="39000" dir="5460000" algn="tl">
                    <a:srgbClr val="000000">
                      <a:alpha val="38000"/>
                    </a:srgbClr>
                  </a:outerShdw>
                </a:effectLst>
              </a:rPr>
              <a:t>Mediante la gasificación no es una tecnología nueva, pero si su aplicación</a:t>
            </a:r>
            <a:endParaRPr lang="es-ES" sz="3200" b="1" cap="none" spc="0" dirty="0">
              <a:ln w="11430">
                <a:solidFill>
                  <a:srgbClr val="FFFF66"/>
                </a:solidFill>
              </a:ln>
              <a:solidFill>
                <a:srgbClr val="FFFF00"/>
              </a:solidFill>
              <a:effectLst>
                <a:outerShdw blurRad="50800" dist="39000" dir="5460000" algn="tl">
                  <a:srgbClr val="000000">
                    <a:alpha val="38000"/>
                  </a:srgbClr>
                </a:outerShdw>
              </a:effectLst>
            </a:endParaRPr>
          </a:p>
        </p:txBody>
      </p:sp>
      <p:sp>
        <p:nvSpPr>
          <p:cNvPr id="7" name="6 Marcador de contenido"/>
          <p:cNvSpPr>
            <a:spLocks noGrp="1"/>
          </p:cNvSpPr>
          <p:nvPr>
            <p:ph idx="1"/>
          </p:nvPr>
        </p:nvSpPr>
        <p:spPr>
          <a:xfrm>
            <a:off x="457200" y="1999381"/>
            <a:ext cx="8229600" cy="4525963"/>
          </a:xfrm>
        </p:spPr>
        <p:txBody>
          <a:bodyPr/>
          <a:lstStyle/>
          <a:p>
            <a:r>
              <a:rPr lang="es-EC" sz="1600" dirty="0">
                <a:solidFill>
                  <a:schemeClr val="tx1"/>
                </a:solidFill>
              </a:rPr>
              <a:t>La gasificación de biomasa y de carbón es una tecnología usada desde hace más de 200 años. Fue utilizada para producir gas de ciudad a finales del siglo XIX y durante el siglo XX y desde sus orígenes ha ido mejorando desde el punto de vista de la eficiencia de las emisiones al medio ambiente. Los primeros </a:t>
            </a:r>
            <a:r>
              <a:rPr lang="es-EC" sz="1600" dirty="0" err="1">
                <a:solidFill>
                  <a:schemeClr val="tx1"/>
                </a:solidFill>
              </a:rPr>
              <a:t>gasificadores</a:t>
            </a:r>
            <a:r>
              <a:rPr lang="es-EC" sz="1600" dirty="0">
                <a:solidFill>
                  <a:schemeClr val="tx1"/>
                </a:solidFill>
              </a:rPr>
              <a:t> de carbón fueron construidos en Alemania por </a:t>
            </a:r>
            <a:r>
              <a:rPr lang="es-EC" sz="1600" dirty="0" err="1">
                <a:solidFill>
                  <a:schemeClr val="tx1"/>
                </a:solidFill>
              </a:rPr>
              <a:t>Bischof</a:t>
            </a:r>
            <a:r>
              <a:rPr lang="es-EC" sz="1600" dirty="0">
                <a:solidFill>
                  <a:schemeClr val="tx1"/>
                </a:solidFill>
              </a:rPr>
              <a:t> en 1.839 y por Siemens en 1.861. El gas era utilizado como combustible para los hornos de la industria siderúrgica, luego mediante la aplicación de mecanismos de limpieza del gas, desarrollados en Inglaterra por </a:t>
            </a:r>
            <a:r>
              <a:rPr lang="es-EC" sz="1600" dirty="0" err="1">
                <a:solidFill>
                  <a:schemeClr val="tx1"/>
                </a:solidFill>
              </a:rPr>
              <a:t>Dowson</a:t>
            </a:r>
            <a:r>
              <a:rPr lang="es-EC" sz="1600" dirty="0">
                <a:solidFill>
                  <a:schemeClr val="tx1"/>
                </a:solidFill>
              </a:rPr>
              <a:t> en 1.881, el uso de </a:t>
            </a:r>
            <a:r>
              <a:rPr lang="es-EC" sz="1600" dirty="0" err="1">
                <a:solidFill>
                  <a:schemeClr val="tx1"/>
                </a:solidFill>
              </a:rPr>
              <a:t>gasificadores</a:t>
            </a:r>
            <a:r>
              <a:rPr lang="es-EC" sz="1600" dirty="0">
                <a:solidFill>
                  <a:schemeClr val="tx1"/>
                </a:solidFill>
              </a:rPr>
              <a:t> se extendió a hornos pequeños y motores de combustión interna. A principios del siglo XX se utilizaron en barcos, automóviles, camiones y tractores. Durante la II guerra mundial, debido a las escasez de petróleo, la gasificación fue ampliamente utilizada. En Francia y en Suiza miles de coches, autobuses, camiones y barcos, utilizaban gas de madera como combustible, el cual era obtenido por gasificación a partir de carbón vegetal. Después de la segunda guerra mundial, los bajos costes de los derivados del petróleo, en relación con la gasificación, hicieron que la tecnología se relegara a un segundo plano</a:t>
            </a:r>
          </a:p>
        </p:txBody>
      </p:sp>
    </p:spTree>
    <p:extLst>
      <p:ext uri="{BB962C8B-B14F-4D97-AF65-F5344CB8AC3E}">
        <p14:creationId xmlns:p14="http://schemas.microsoft.com/office/powerpoint/2010/main" val="210318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6632"/>
            <a:ext cx="8229600" cy="1143000"/>
          </a:xfrm>
        </p:spPr>
        <p:txBody>
          <a:bodyPr/>
          <a:lstStyle/>
          <a:p>
            <a:pPr lvl="2"/>
            <a:r>
              <a:rPr lang="es-MX" dirty="0">
                <a:effectLst/>
              </a:rPr>
              <a:t>ANALISIS DE INGRESOS Y EGRESOS</a:t>
            </a:r>
            <a:r>
              <a:rPr lang="es-EC" dirty="0">
                <a:effectLst/>
              </a:rPr>
              <a:t/>
            </a:r>
            <a:br>
              <a:rPr lang="es-EC" dirty="0">
                <a:effectLst/>
              </a:rPr>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58350030"/>
              </p:ext>
            </p:extLst>
          </p:nvPr>
        </p:nvGraphicFramePr>
        <p:xfrm>
          <a:off x="1321508" y="908716"/>
          <a:ext cx="6346835" cy="4886013"/>
        </p:xfrm>
        <a:graphic>
          <a:graphicData uri="http://schemas.openxmlformats.org/drawingml/2006/table">
            <a:tbl>
              <a:tblPr firstRow="1" firstCol="1" bandRow="1">
                <a:tableStyleId>{284E427A-3D55-4303-BF80-6455036E1DE7}</a:tableStyleId>
              </a:tblPr>
              <a:tblGrid>
                <a:gridCol w="1122828"/>
                <a:gridCol w="3088986"/>
                <a:gridCol w="2135021"/>
              </a:tblGrid>
              <a:tr h="336483">
                <a:tc gridSpan="3">
                  <a:txBody>
                    <a:bodyPr/>
                    <a:lstStyle/>
                    <a:p>
                      <a:pPr algn="ctr">
                        <a:lnSpc>
                          <a:spcPct val="200000"/>
                        </a:lnSpc>
                        <a:spcAft>
                          <a:spcPts val="0"/>
                        </a:spcAft>
                      </a:pPr>
                      <a:r>
                        <a:rPr lang="es-EC" sz="1000" dirty="0">
                          <a:effectLst/>
                        </a:rPr>
                        <a:t>INGRESOS PROYECTADOS</a:t>
                      </a:r>
                      <a:endParaRPr lang="es-EC" sz="1000" dirty="0">
                        <a:solidFill>
                          <a:srgbClr val="000000"/>
                        </a:solidFill>
                        <a:effectLst/>
                        <a:latin typeface="Times New Roman"/>
                        <a:ea typeface="Times New Roman"/>
                      </a:endParaRPr>
                    </a:p>
                  </a:txBody>
                  <a:tcPr marL="58441" marR="58441" marT="0" marB="0"/>
                </a:tc>
                <a:tc hMerge="1">
                  <a:txBody>
                    <a:bodyPr/>
                    <a:lstStyle/>
                    <a:p>
                      <a:endParaRPr lang="es-EC"/>
                    </a:p>
                  </a:txBody>
                  <a:tcPr/>
                </a:tc>
                <a:tc hMerge="1">
                  <a:txBody>
                    <a:bodyPr/>
                    <a:lstStyle/>
                    <a:p>
                      <a:endParaRPr lang="es-EC" sz="900" dirty="0">
                        <a:solidFill>
                          <a:srgbClr val="000000"/>
                        </a:solidFill>
                        <a:effectLst/>
                        <a:latin typeface="Calibri"/>
                      </a:endParaRPr>
                    </a:p>
                  </a:txBody>
                  <a:tcPr marL="58441" marR="58441" marT="0" marB="0"/>
                </a:tc>
              </a:tr>
              <a:tr h="336483">
                <a:tc gridSpan="2">
                  <a:txBody>
                    <a:bodyPr/>
                    <a:lstStyle/>
                    <a:p>
                      <a:pPr algn="ctr">
                        <a:lnSpc>
                          <a:spcPct val="200000"/>
                        </a:lnSpc>
                        <a:spcAft>
                          <a:spcPts val="0"/>
                        </a:spcAft>
                      </a:pPr>
                      <a:r>
                        <a:rPr lang="es-EC" sz="1000" dirty="0">
                          <a:effectLst/>
                        </a:rPr>
                        <a:t>RENTABILIDAD (10%)</a:t>
                      </a:r>
                      <a:endParaRPr lang="es-EC" sz="1000" dirty="0">
                        <a:solidFill>
                          <a:srgbClr val="000000"/>
                        </a:solidFill>
                        <a:effectLst/>
                        <a:latin typeface="Times New Roman"/>
                        <a:ea typeface="Times New Roman"/>
                      </a:endParaRPr>
                    </a:p>
                  </a:txBody>
                  <a:tcPr marL="58441" marR="58441" marT="0" marB="0"/>
                </a:tc>
                <a:tc hMerge="1">
                  <a:txBody>
                    <a:bodyPr/>
                    <a:lstStyle/>
                    <a:p>
                      <a:endParaRPr lang="es-EC"/>
                    </a:p>
                  </a:txBody>
                  <a:tcPr/>
                </a:tc>
                <a:tc>
                  <a:txBody>
                    <a:bodyPr/>
                    <a:lstStyle/>
                    <a:p>
                      <a:endParaRPr lang="es-EC" sz="900">
                        <a:solidFill>
                          <a:srgbClr val="000000"/>
                        </a:solidFill>
                        <a:effectLst/>
                        <a:latin typeface="Calibri"/>
                      </a:endParaRPr>
                    </a:p>
                  </a:txBody>
                  <a:tcPr marL="58441" marR="58441" marT="0" marB="0"/>
                </a:tc>
              </a:tr>
              <a:tr h="175251">
                <a:tc>
                  <a:txBody>
                    <a:bodyPr/>
                    <a:lstStyle/>
                    <a:p>
                      <a:endParaRPr lang="es-EC" sz="900">
                        <a:solidFill>
                          <a:srgbClr val="000000"/>
                        </a:solidFill>
                        <a:effectLst/>
                        <a:latin typeface="Calibri"/>
                      </a:endParaRPr>
                    </a:p>
                  </a:txBody>
                  <a:tcPr marL="58441" marR="58441" marT="0" marB="0"/>
                </a:tc>
                <a:tc>
                  <a:txBody>
                    <a:bodyPr/>
                    <a:lstStyle/>
                    <a:p>
                      <a:endParaRPr lang="es-EC" sz="900">
                        <a:solidFill>
                          <a:srgbClr val="000000"/>
                        </a:solidFill>
                        <a:effectLst/>
                        <a:latin typeface="Calibri"/>
                      </a:endParaRPr>
                    </a:p>
                  </a:txBody>
                  <a:tcPr marL="58441" marR="58441" marT="0" marB="0"/>
                </a:tc>
                <a:tc>
                  <a:txBody>
                    <a:bodyPr/>
                    <a:lstStyle/>
                    <a:p>
                      <a:endParaRPr lang="es-EC" sz="900">
                        <a:solidFill>
                          <a:srgbClr val="000000"/>
                        </a:solidFill>
                        <a:effectLst/>
                        <a:latin typeface="Calibri"/>
                      </a:endParaRPr>
                    </a:p>
                  </a:txBody>
                  <a:tcPr marL="58441" marR="58441" marT="0" marB="0"/>
                </a:tc>
              </a:tr>
              <a:tr h="336483">
                <a:tc>
                  <a:txBody>
                    <a:bodyPr/>
                    <a:lstStyle/>
                    <a:p>
                      <a:pPr>
                        <a:lnSpc>
                          <a:spcPct val="200000"/>
                        </a:lnSpc>
                        <a:spcAft>
                          <a:spcPts val="0"/>
                        </a:spcAft>
                      </a:pPr>
                      <a:r>
                        <a:rPr lang="es-EC" sz="1000">
                          <a:effectLst/>
                        </a:rPr>
                        <a:t>AÑOS</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INGRESOS (10%)</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GASTOS (6%)</a:t>
                      </a:r>
                      <a:endParaRPr lang="es-EC" sz="1000">
                        <a:solidFill>
                          <a:srgbClr val="000000"/>
                        </a:solidFill>
                        <a:effectLst/>
                        <a:latin typeface="Times New Roman"/>
                        <a:ea typeface="Times New Roman"/>
                      </a:endParaRPr>
                    </a:p>
                  </a:txBody>
                  <a:tcPr marL="58441" marR="58441" marT="0" marB="0"/>
                </a:tc>
              </a:tr>
              <a:tr h="336483">
                <a:tc>
                  <a:txBody>
                    <a:bodyPr/>
                    <a:lstStyle/>
                    <a:p>
                      <a:pPr algn="ctr">
                        <a:lnSpc>
                          <a:spcPct val="200000"/>
                        </a:lnSpc>
                        <a:spcAft>
                          <a:spcPts val="0"/>
                        </a:spcAft>
                      </a:pPr>
                      <a:r>
                        <a:rPr lang="es-EC" sz="1000">
                          <a:effectLst/>
                        </a:rPr>
                        <a:t>2014</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$ 51.360,00</a:t>
                      </a:r>
                      <a:endParaRPr lang="es-EC" sz="1000">
                        <a:solidFill>
                          <a:srgbClr val="000000"/>
                        </a:solidFill>
                        <a:effectLst/>
                        <a:latin typeface="Times New Roman"/>
                        <a:ea typeface="Times New Roman"/>
                      </a:endParaRPr>
                    </a:p>
                  </a:txBody>
                  <a:tcPr marL="58441" marR="58441" marT="0" marB="0"/>
                </a:tc>
              </a:tr>
              <a:tr h="336483">
                <a:tc>
                  <a:txBody>
                    <a:bodyPr/>
                    <a:lstStyle/>
                    <a:p>
                      <a:pPr algn="ctr">
                        <a:lnSpc>
                          <a:spcPct val="200000"/>
                        </a:lnSpc>
                        <a:spcAft>
                          <a:spcPts val="0"/>
                        </a:spcAft>
                      </a:pPr>
                      <a:r>
                        <a:rPr lang="es-EC" sz="1000">
                          <a:effectLst/>
                        </a:rPr>
                        <a:t>2015</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$ 107.613,79</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$ 71.040,00</a:t>
                      </a:r>
                      <a:endParaRPr lang="es-EC" sz="1000">
                        <a:solidFill>
                          <a:srgbClr val="000000"/>
                        </a:solidFill>
                        <a:effectLst/>
                        <a:latin typeface="Times New Roman"/>
                        <a:ea typeface="Times New Roman"/>
                      </a:endParaRPr>
                    </a:p>
                  </a:txBody>
                  <a:tcPr marL="58441" marR="58441" marT="0" marB="0"/>
                </a:tc>
              </a:tr>
              <a:tr h="336483">
                <a:tc>
                  <a:txBody>
                    <a:bodyPr/>
                    <a:lstStyle/>
                    <a:p>
                      <a:pPr algn="ctr">
                        <a:lnSpc>
                          <a:spcPct val="200000"/>
                        </a:lnSpc>
                        <a:spcAft>
                          <a:spcPts val="0"/>
                        </a:spcAft>
                      </a:pPr>
                      <a:r>
                        <a:rPr lang="es-EC" sz="1000">
                          <a:effectLst/>
                        </a:rPr>
                        <a:t>2016</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$ 118.375,17</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$ 75.302,40</a:t>
                      </a:r>
                      <a:endParaRPr lang="es-EC" sz="1000">
                        <a:solidFill>
                          <a:srgbClr val="000000"/>
                        </a:solidFill>
                        <a:effectLst/>
                        <a:latin typeface="Times New Roman"/>
                        <a:ea typeface="Times New Roman"/>
                      </a:endParaRPr>
                    </a:p>
                  </a:txBody>
                  <a:tcPr marL="58441" marR="58441" marT="0" marB="0"/>
                </a:tc>
              </a:tr>
              <a:tr h="336483">
                <a:tc>
                  <a:txBody>
                    <a:bodyPr/>
                    <a:lstStyle/>
                    <a:p>
                      <a:pPr algn="ctr">
                        <a:lnSpc>
                          <a:spcPct val="200000"/>
                        </a:lnSpc>
                        <a:spcAft>
                          <a:spcPts val="0"/>
                        </a:spcAft>
                      </a:pPr>
                      <a:r>
                        <a:rPr lang="es-EC" sz="1000">
                          <a:effectLst/>
                        </a:rPr>
                        <a:t>2017</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$ 130.212,69</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$ 79.820,54</a:t>
                      </a:r>
                      <a:endParaRPr lang="es-EC" sz="1000">
                        <a:solidFill>
                          <a:srgbClr val="000000"/>
                        </a:solidFill>
                        <a:effectLst/>
                        <a:latin typeface="Times New Roman"/>
                        <a:ea typeface="Times New Roman"/>
                      </a:endParaRPr>
                    </a:p>
                  </a:txBody>
                  <a:tcPr marL="58441" marR="58441" marT="0" marB="0"/>
                </a:tc>
              </a:tr>
              <a:tr h="336483">
                <a:tc>
                  <a:txBody>
                    <a:bodyPr/>
                    <a:lstStyle/>
                    <a:p>
                      <a:pPr algn="ctr">
                        <a:lnSpc>
                          <a:spcPct val="200000"/>
                        </a:lnSpc>
                        <a:spcAft>
                          <a:spcPts val="0"/>
                        </a:spcAft>
                      </a:pPr>
                      <a:r>
                        <a:rPr lang="es-EC" sz="1000">
                          <a:effectLst/>
                        </a:rPr>
                        <a:t>2018</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$ 143.233,96</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$ 84.609,78</a:t>
                      </a:r>
                      <a:endParaRPr lang="es-EC" sz="1000">
                        <a:solidFill>
                          <a:srgbClr val="000000"/>
                        </a:solidFill>
                        <a:effectLst/>
                        <a:latin typeface="Times New Roman"/>
                        <a:ea typeface="Times New Roman"/>
                      </a:endParaRPr>
                    </a:p>
                  </a:txBody>
                  <a:tcPr marL="58441" marR="58441" marT="0" marB="0"/>
                </a:tc>
              </a:tr>
              <a:tr h="336483">
                <a:tc>
                  <a:txBody>
                    <a:bodyPr/>
                    <a:lstStyle/>
                    <a:p>
                      <a:pPr algn="ctr">
                        <a:lnSpc>
                          <a:spcPct val="200000"/>
                        </a:lnSpc>
                        <a:spcAft>
                          <a:spcPts val="0"/>
                        </a:spcAft>
                      </a:pPr>
                      <a:r>
                        <a:rPr lang="es-EC" sz="1000">
                          <a:effectLst/>
                        </a:rPr>
                        <a:t>2019</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$ 157.557,35</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$ 89.686,36</a:t>
                      </a:r>
                      <a:endParaRPr lang="es-EC" sz="1000">
                        <a:solidFill>
                          <a:srgbClr val="000000"/>
                        </a:solidFill>
                        <a:effectLst/>
                        <a:latin typeface="Times New Roman"/>
                        <a:ea typeface="Times New Roman"/>
                      </a:endParaRPr>
                    </a:p>
                  </a:txBody>
                  <a:tcPr marL="58441" marR="58441" marT="0" marB="0"/>
                </a:tc>
              </a:tr>
              <a:tr h="336483">
                <a:tc>
                  <a:txBody>
                    <a:bodyPr/>
                    <a:lstStyle/>
                    <a:p>
                      <a:pPr algn="ctr">
                        <a:lnSpc>
                          <a:spcPct val="200000"/>
                        </a:lnSpc>
                        <a:spcAft>
                          <a:spcPts val="0"/>
                        </a:spcAft>
                      </a:pPr>
                      <a:r>
                        <a:rPr lang="es-EC" sz="1000">
                          <a:effectLst/>
                        </a:rPr>
                        <a:t>2020</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$ 173.313,09</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$ 95.067,55</a:t>
                      </a:r>
                      <a:endParaRPr lang="es-EC" sz="1000">
                        <a:solidFill>
                          <a:srgbClr val="000000"/>
                        </a:solidFill>
                        <a:effectLst/>
                        <a:latin typeface="Times New Roman"/>
                        <a:ea typeface="Times New Roman"/>
                      </a:endParaRPr>
                    </a:p>
                  </a:txBody>
                  <a:tcPr marL="58441" marR="58441" marT="0" marB="0"/>
                </a:tc>
              </a:tr>
              <a:tr h="336483">
                <a:tc>
                  <a:txBody>
                    <a:bodyPr/>
                    <a:lstStyle/>
                    <a:p>
                      <a:pPr algn="ctr">
                        <a:lnSpc>
                          <a:spcPct val="200000"/>
                        </a:lnSpc>
                        <a:spcAft>
                          <a:spcPts val="0"/>
                        </a:spcAft>
                      </a:pPr>
                      <a:r>
                        <a:rPr lang="es-EC" sz="1000">
                          <a:effectLst/>
                        </a:rPr>
                        <a:t>2021</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$ 190.644,40</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$ 100.771,60</a:t>
                      </a:r>
                      <a:endParaRPr lang="es-EC" sz="1000">
                        <a:solidFill>
                          <a:srgbClr val="000000"/>
                        </a:solidFill>
                        <a:effectLst/>
                        <a:latin typeface="Times New Roman"/>
                        <a:ea typeface="Times New Roman"/>
                      </a:endParaRPr>
                    </a:p>
                  </a:txBody>
                  <a:tcPr marL="58441" marR="58441" marT="0" marB="0"/>
                </a:tc>
              </a:tr>
              <a:tr h="336483">
                <a:tc>
                  <a:txBody>
                    <a:bodyPr/>
                    <a:lstStyle/>
                    <a:p>
                      <a:pPr algn="ctr">
                        <a:lnSpc>
                          <a:spcPct val="200000"/>
                        </a:lnSpc>
                        <a:spcAft>
                          <a:spcPts val="0"/>
                        </a:spcAft>
                      </a:pPr>
                      <a:r>
                        <a:rPr lang="es-EC" sz="1000">
                          <a:effectLst/>
                        </a:rPr>
                        <a:t>2022</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$ 209.708,84</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$ 106.817,89</a:t>
                      </a:r>
                      <a:endParaRPr lang="es-EC" sz="1000">
                        <a:solidFill>
                          <a:srgbClr val="000000"/>
                        </a:solidFill>
                        <a:effectLst/>
                        <a:latin typeface="Times New Roman"/>
                        <a:ea typeface="Times New Roman"/>
                      </a:endParaRPr>
                    </a:p>
                  </a:txBody>
                  <a:tcPr marL="58441" marR="58441" marT="0" marB="0"/>
                </a:tc>
              </a:tr>
              <a:tr h="336483">
                <a:tc>
                  <a:txBody>
                    <a:bodyPr/>
                    <a:lstStyle/>
                    <a:p>
                      <a:pPr algn="ctr">
                        <a:lnSpc>
                          <a:spcPct val="200000"/>
                        </a:lnSpc>
                        <a:spcAft>
                          <a:spcPts val="0"/>
                        </a:spcAft>
                      </a:pPr>
                      <a:r>
                        <a:rPr lang="es-EC" sz="1000">
                          <a:effectLst/>
                        </a:rPr>
                        <a:t>2023</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$ 230.679,72</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$ 113.226,97</a:t>
                      </a:r>
                      <a:endParaRPr lang="es-EC" sz="1000">
                        <a:solidFill>
                          <a:srgbClr val="000000"/>
                        </a:solidFill>
                        <a:effectLst/>
                        <a:latin typeface="Times New Roman"/>
                        <a:ea typeface="Times New Roman"/>
                      </a:endParaRPr>
                    </a:p>
                  </a:txBody>
                  <a:tcPr marL="58441" marR="58441" marT="0" marB="0"/>
                </a:tc>
              </a:tr>
              <a:tr h="336483">
                <a:tc>
                  <a:txBody>
                    <a:bodyPr/>
                    <a:lstStyle/>
                    <a:p>
                      <a:pPr algn="ctr">
                        <a:lnSpc>
                          <a:spcPct val="200000"/>
                        </a:lnSpc>
                        <a:spcAft>
                          <a:spcPts val="0"/>
                        </a:spcAft>
                      </a:pPr>
                      <a:r>
                        <a:rPr lang="es-EC" sz="1000">
                          <a:effectLst/>
                        </a:rPr>
                        <a:t>2024</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a:effectLst/>
                        </a:rPr>
                        <a:t>$ 253.747,69</a:t>
                      </a:r>
                      <a:endParaRPr lang="es-EC" sz="1000">
                        <a:solidFill>
                          <a:srgbClr val="000000"/>
                        </a:solidFill>
                        <a:effectLst/>
                        <a:latin typeface="Times New Roman"/>
                        <a:ea typeface="Times New Roman"/>
                      </a:endParaRPr>
                    </a:p>
                  </a:txBody>
                  <a:tcPr marL="58441" marR="58441" marT="0" marB="0"/>
                </a:tc>
                <a:tc>
                  <a:txBody>
                    <a:bodyPr/>
                    <a:lstStyle/>
                    <a:p>
                      <a:pPr algn="ctr">
                        <a:lnSpc>
                          <a:spcPct val="200000"/>
                        </a:lnSpc>
                        <a:spcAft>
                          <a:spcPts val="0"/>
                        </a:spcAft>
                      </a:pPr>
                      <a:r>
                        <a:rPr lang="es-EC" sz="1000" dirty="0">
                          <a:effectLst/>
                        </a:rPr>
                        <a:t>$ 120.020,59</a:t>
                      </a:r>
                      <a:endParaRPr lang="es-EC" sz="1000" dirty="0">
                        <a:solidFill>
                          <a:srgbClr val="000000"/>
                        </a:solidFill>
                        <a:effectLst/>
                        <a:latin typeface="Times New Roman"/>
                        <a:ea typeface="Times New Roman"/>
                      </a:endParaRPr>
                    </a:p>
                  </a:txBody>
                  <a:tcPr marL="58441" marR="58441" marT="0" marB="0"/>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1608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C" dirty="0">
                <a:effectLst/>
              </a:rPr>
              <a:t>Gasto vs ingreso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92742131"/>
              </p:ext>
            </p:extLst>
          </p:nvPr>
        </p:nvGraphicFramePr>
        <p:xfrm>
          <a:off x="971600" y="908715"/>
          <a:ext cx="7056783" cy="4885955"/>
        </p:xfrm>
        <a:graphic>
          <a:graphicData uri="http://schemas.openxmlformats.org/drawingml/2006/table">
            <a:tbl>
              <a:tblPr firstRow="1" firstCol="1" bandRow="1">
                <a:tableStyleId>{284E427A-3D55-4303-BF80-6455036E1DE7}</a:tableStyleId>
              </a:tblPr>
              <a:tblGrid>
                <a:gridCol w="2301307"/>
                <a:gridCol w="1343829"/>
                <a:gridCol w="1847765"/>
                <a:gridCol w="1563882"/>
              </a:tblGrid>
              <a:tr h="350790">
                <a:tc rowSpan="2">
                  <a:txBody>
                    <a:bodyPr/>
                    <a:lstStyle/>
                    <a:p>
                      <a:pPr algn="ctr">
                        <a:lnSpc>
                          <a:spcPct val="200000"/>
                        </a:lnSpc>
                        <a:spcAft>
                          <a:spcPts val="0"/>
                        </a:spcAft>
                      </a:pPr>
                      <a:r>
                        <a:rPr lang="es-EC" sz="1100" dirty="0">
                          <a:effectLst/>
                        </a:rPr>
                        <a:t>AÑOS</a:t>
                      </a:r>
                      <a:endParaRPr lang="es-EC" sz="1200" dirty="0">
                        <a:solidFill>
                          <a:srgbClr val="000000"/>
                        </a:solidFill>
                        <a:effectLst/>
                        <a:latin typeface="Times New Roman"/>
                        <a:ea typeface="Times New Roman"/>
                      </a:endParaRPr>
                    </a:p>
                  </a:txBody>
                  <a:tcPr marL="66126" marR="66126" marT="0" marB="0" anchor="ctr"/>
                </a:tc>
                <a:tc rowSpan="2">
                  <a:txBody>
                    <a:bodyPr/>
                    <a:lstStyle/>
                    <a:p>
                      <a:pPr algn="ctr">
                        <a:lnSpc>
                          <a:spcPct val="200000"/>
                        </a:lnSpc>
                        <a:spcAft>
                          <a:spcPts val="0"/>
                        </a:spcAft>
                      </a:pPr>
                      <a:r>
                        <a:rPr lang="es-EC" sz="1100">
                          <a:effectLst/>
                        </a:rPr>
                        <a:t>Ingresos</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Gastos</a:t>
                      </a:r>
                      <a:endParaRPr lang="es-EC" sz="1200">
                        <a:solidFill>
                          <a:srgbClr val="000000"/>
                        </a:solidFill>
                        <a:effectLst/>
                        <a:latin typeface="Times New Roman"/>
                        <a:ea typeface="Times New Roman"/>
                      </a:endParaRPr>
                    </a:p>
                  </a:txBody>
                  <a:tcPr marL="66126" marR="66126" marT="0" marB="0" anchor="ctr"/>
                </a:tc>
                <a:tc rowSpan="2">
                  <a:txBody>
                    <a:bodyPr/>
                    <a:lstStyle/>
                    <a:p>
                      <a:pPr algn="ctr">
                        <a:lnSpc>
                          <a:spcPct val="200000"/>
                        </a:lnSpc>
                        <a:spcAft>
                          <a:spcPts val="0"/>
                        </a:spcAft>
                      </a:pPr>
                      <a:r>
                        <a:rPr lang="es-EC" sz="1100">
                          <a:effectLst/>
                        </a:rPr>
                        <a:t>Diferencia</a:t>
                      </a:r>
                      <a:endParaRPr lang="es-EC" sz="1200">
                        <a:solidFill>
                          <a:srgbClr val="000000"/>
                        </a:solidFill>
                        <a:effectLst/>
                        <a:latin typeface="Times New Roman"/>
                        <a:ea typeface="Times New Roman"/>
                      </a:endParaRPr>
                    </a:p>
                  </a:txBody>
                  <a:tcPr marL="66126" marR="66126" marT="0" marB="0" anchor="ctr"/>
                </a:tc>
              </a:tr>
              <a:tr h="676475">
                <a:tc vMerge="1">
                  <a:txBody>
                    <a:bodyPr/>
                    <a:lstStyle/>
                    <a:p>
                      <a:endParaRPr lang="es-EC"/>
                    </a:p>
                  </a:txBody>
                  <a:tcPr/>
                </a:tc>
                <a:tc vMerge="1">
                  <a:txBody>
                    <a:bodyPr/>
                    <a:lstStyle/>
                    <a:p>
                      <a:endParaRPr lang="es-EC"/>
                    </a:p>
                  </a:txBody>
                  <a:tcPr/>
                </a:tc>
                <a:tc>
                  <a:txBody>
                    <a:bodyPr/>
                    <a:lstStyle/>
                    <a:p>
                      <a:pPr algn="ctr">
                        <a:lnSpc>
                          <a:spcPct val="200000"/>
                        </a:lnSpc>
                        <a:spcAft>
                          <a:spcPts val="0"/>
                        </a:spcAft>
                      </a:pPr>
                      <a:r>
                        <a:rPr lang="es-EC" sz="1100">
                          <a:effectLst/>
                        </a:rPr>
                        <a:t>(Dep+Gast Fin+Gastos)</a:t>
                      </a:r>
                      <a:endParaRPr lang="es-EC" sz="1200">
                        <a:solidFill>
                          <a:srgbClr val="000000"/>
                        </a:solidFill>
                        <a:effectLst/>
                        <a:latin typeface="Times New Roman"/>
                        <a:ea typeface="Times New Roman"/>
                      </a:endParaRPr>
                    </a:p>
                  </a:txBody>
                  <a:tcPr marL="66126" marR="66126" marT="0" marB="0" anchor="ctr"/>
                </a:tc>
                <a:tc vMerge="1">
                  <a:txBody>
                    <a:bodyPr/>
                    <a:lstStyle/>
                    <a:p>
                      <a:endParaRPr lang="es-EC"/>
                    </a:p>
                  </a:txBody>
                  <a:tcPr/>
                </a:tc>
              </a:tr>
              <a:tr h="350790">
                <a:tc>
                  <a:txBody>
                    <a:bodyPr/>
                    <a:lstStyle/>
                    <a:p>
                      <a:pPr algn="ctr">
                        <a:lnSpc>
                          <a:spcPct val="200000"/>
                        </a:lnSpc>
                        <a:spcAft>
                          <a:spcPts val="0"/>
                        </a:spcAft>
                      </a:pPr>
                      <a:r>
                        <a:rPr lang="es-EC" sz="1100">
                          <a:effectLst/>
                        </a:rPr>
                        <a:t>2014</a:t>
                      </a:r>
                      <a:endParaRPr lang="es-EC" sz="1200">
                        <a:solidFill>
                          <a:srgbClr val="000000"/>
                        </a:solidFill>
                        <a:effectLst/>
                        <a:latin typeface="Times New Roman"/>
                        <a:ea typeface="Times New Roman"/>
                      </a:endParaRPr>
                    </a:p>
                  </a:txBody>
                  <a:tcPr marL="66126" marR="66126" marT="0" marB="0" anchor="ctr"/>
                </a:tc>
                <a:tc>
                  <a:txBody>
                    <a:bodyPr/>
                    <a:lstStyle/>
                    <a:p>
                      <a:endParaRPr lang="es-EC" sz="1100">
                        <a:solidFill>
                          <a:srgbClr val="000000"/>
                        </a:solidFill>
                        <a:effectLst/>
                        <a:latin typeface="Calibri"/>
                      </a:endParaRPr>
                    </a:p>
                  </a:txBody>
                  <a:tcPr marL="66126" marR="66126" marT="0" marB="0" anchor="ctr"/>
                </a:tc>
                <a:tc>
                  <a:txBody>
                    <a:bodyPr/>
                    <a:lstStyle/>
                    <a:p>
                      <a:pPr algn="ctr">
                        <a:lnSpc>
                          <a:spcPct val="200000"/>
                        </a:lnSpc>
                        <a:spcAft>
                          <a:spcPts val="0"/>
                        </a:spcAft>
                      </a:pPr>
                      <a:r>
                        <a:rPr lang="es-EC" sz="1100">
                          <a:effectLst/>
                        </a:rPr>
                        <a:t>$ 51.360,00</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-$ 51.360,00</a:t>
                      </a:r>
                      <a:endParaRPr lang="es-EC" sz="1200">
                        <a:solidFill>
                          <a:srgbClr val="000000"/>
                        </a:solidFill>
                        <a:effectLst/>
                        <a:latin typeface="Times New Roman"/>
                        <a:ea typeface="Times New Roman"/>
                      </a:endParaRPr>
                    </a:p>
                  </a:txBody>
                  <a:tcPr marL="66126" marR="66126" marT="0" marB="0" anchor="ctr"/>
                </a:tc>
              </a:tr>
              <a:tr h="350790">
                <a:tc>
                  <a:txBody>
                    <a:bodyPr/>
                    <a:lstStyle/>
                    <a:p>
                      <a:pPr algn="ctr">
                        <a:lnSpc>
                          <a:spcPct val="200000"/>
                        </a:lnSpc>
                        <a:spcAft>
                          <a:spcPts val="0"/>
                        </a:spcAft>
                      </a:pPr>
                      <a:r>
                        <a:rPr lang="es-EC" sz="1100">
                          <a:effectLst/>
                        </a:rPr>
                        <a:t>2015</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$ 107.613,79</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$ 86.180,98</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$ 21.432,81</a:t>
                      </a:r>
                      <a:endParaRPr lang="es-EC" sz="1200">
                        <a:solidFill>
                          <a:srgbClr val="000000"/>
                        </a:solidFill>
                        <a:effectLst/>
                        <a:latin typeface="Times New Roman"/>
                        <a:ea typeface="Times New Roman"/>
                      </a:endParaRPr>
                    </a:p>
                  </a:txBody>
                  <a:tcPr marL="66126" marR="66126" marT="0" marB="0" anchor="ctr"/>
                </a:tc>
              </a:tr>
              <a:tr h="350790">
                <a:tc>
                  <a:txBody>
                    <a:bodyPr/>
                    <a:lstStyle/>
                    <a:p>
                      <a:pPr algn="ctr">
                        <a:lnSpc>
                          <a:spcPct val="200000"/>
                        </a:lnSpc>
                        <a:spcAft>
                          <a:spcPts val="0"/>
                        </a:spcAft>
                      </a:pPr>
                      <a:r>
                        <a:rPr lang="es-EC" sz="1100">
                          <a:effectLst/>
                        </a:rPr>
                        <a:t>2016</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$ 118.375,17</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$ 90.443,38</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$ 27.931,79</a:t>
                      </a:r>
                      <a:endParaRPr lang="es-EC" sz="1200">
                        <a:solidFill>
                          <a:srgbClr val="000000"/>
                        </a:solidFill>
                        <a:effectLst/>
                        <a:latin typeface="Times New Roman"/>
                        <a:ea typeface="Times New Roman"/>
                      </a:endParaRPr>
                    </a:p>
                  </a:txBody>
                  <a:tcPr marL="66126" marR="66126" marT="0" marB="0" anchor="ctr"/>
                </a:tc>
              </a:tr>
              <a:tr h="350790">
                <a:tc>
                  <a:txBody>
                    <a:bodyPr/>
                    <a:lstStyle/>
                    <a:p>
                      <a:pPr algn="ctr">
                        <a:lnSpc>
                          <a:spcPct val="200000"/>
                        </a:lnSpc>
                        <a:spcAft>
                          <a:spcPts val="0"/>
                        </a:spcAft>
                      </a:pPr>
                      <a:r>
                        <a:rPr lang="es-EC" sz="1100">
                          <a:effectLst/>
                        </a:rPr>
                        <a:t>2017</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$ 130.212,69</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$ 94.961,53</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$ 35.251,16</a:t>
                      </a:r>
                      <a:endParaRPr lang="es-EC" sz="1200">
                        <a:solidFill>
                          <a:srgbClr val="000000"/>
                        </a:solidFill>
                        <a:effectLst/>
                        <a:latin typeface="Times New Roman"/>
                        <a:ea typeface="Times New Roman"/>
                      </a:endParaRPr>
                    </a:p>
                  </a:txBody>
                  <a:tcPr marL="66126" marR="66126" marT="0" marB="0" anchor="ctr"/>
                </a:tc>
              </a:tr>
              <a:tr h="350790">
                <a:tc>
                  <a:txBody>
                    <a:bodyPr/>
                    <a:lstStyle/>
                    <a:p>
                      <a:pPr algn="ctr">
                        <a:lnSpc>
                          <a:spcPct val="200000"/>
                        </a:lnSpc>
                        <a:spcAft>
                          <a:spcPts val="0"/>
                        </a:spcAft>
                      </a:pPr>
                      <a:r>
                        <a:rPr lang="es-EC" sz="1100">
                          <a:effectLst/>
                        </a:rPr>
                        <a:t>2018</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$ 143.233,96</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$ 99.750,76</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$ 43.483,20</a:t>
                      </a:r>
                      <a:endParaRPr lang="es-EC" sz="1200">
                        <a:solidFill>
                          <a:srgbClr val="000000"/>
                        </a:solidFill>
                        <a:effectLst/>
                        <a:latin typeface="Times New Roman"/>
                        <a:ea typeface="Times New Roman"/>
                      </a:endParaRPr>
                    </a:p>
                  </a:txBody>
                  <a:tcPr marL="66126" marR="66126" marT="0" marB="0" anchor="ctr"/>
                </a:tc>
              </a:tr>
              <a:tr h="350790">
                <a:tc>
                  <a:txBody>
                    <a:bodyPr/>
                    <a:lstStyle/>
                    <a:p>
                      <a:pPr algn="ctr">
                        <a:lnSpc>
                          <a:spcPct val="200000"/>
                        </a:lnSpc>
                        <a:spcAft>
                          <a:spcPts val="0"/>
                        </a:spcAft>
                      </a:pPr>
                      <a:r>
                        <a:rPr lang="es-EC" sz="1100">
                          <a:effectLst/>
                        </a:rPr>
                        <a:t>2019</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$ 157.557,35</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$ 104.827,35</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$ 52.730,01</a:t>
                      </a:r>
                      <a:endParaRPr lang="es-EC" sz="1200">
                        <a:solidFill>
                          <a:srgbClr val="000000"/>
                        </a:solidFill>
                        <a:effectLst/>
                        <a:latin typeface="Times New Roman"/>
                        <a:ea typeface="Times New Roman"/>
                      </a:endParaRPr>
                    </a:p>
                  </a:txBody>
                  <a:tcPr marL="66126" marR="66126" marT="0" marB="0" anchor="ctr"/>
                </a:tc>
              </a:tr>
              <a:tr h="350790">
                <a:tc>
                  <a:txBody>
                    <a:bodyPr/>
                    <a:lstStyle/>
                    <a:p>
                      <a:pPr algn="ctr">
                        <a:lnSpc>
                          <a:spcPct val="200000"/>
                        </a:lnSpc>
                        <a:spcAft>
                          <a:spcPts val="0"/>
                        </a:spcAft>
                      </a:pPr>
                      <a:r>
                        <a:rPr lang="es-EC" sz="1100">
                          <a:effectLst/>
                        </a:rPr>
                        <a:t>2020</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$ 173.313,09</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$ 107.725,53</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$ 65.587,56</a:t>
                      </a:r>
                      <a:endParaRPr lang="es-EC" sz="1200">
                        <a:solidFill>
                          <a:srgbClr val="000000"/>
                        </a:solidFill>
                        <a:effectLst/>
                        <a:latin typeface="Times New Roman"/>
                        <a:ea typeface="Times New Roman"/>
                      </a:endParaRPr>
                    </a:p>
                  </a:txBody>
                  <a:tcPr marL="66126" marR="66126" marT="0" marB="0" anchor="ctr"/>
                </a:tc>
              </a:tr>
              <a:tr h="350790">
                <a:tc>
                  <a:txBody>
                    <a:bodyPr/>
                    <a:lstStyle/>
                    <a:p>
                      <a:pPr algn="ctr">
                        <a:lnSpc>
                          <a:spcPct val="200000"/>
                        </a:lnSpc>
                        <a:spcAft>
                          <a:spcPts val="0"/>
                        </a:spcAft>
                      </a:pPr>
                      <a:r>
                        <a:rPr lang="es-EC" sz="1100">
                          <a:effectLst/>
                        </a:rPr>
                        <a:t>2021</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$ 190.644,40</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$ 113.429,58</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$ 77.214,81</a:t>
                      </a:r>
                      <a:endParaRPr lang="es-EC" sz="1200">
                        <a:solidFill>
                          <a:srgbClr val="000000"/>
                        </a:solidFill>
                        <a:effectLst/>
                        <a:latin typeface="Times New Roman"/>
                        <a:ea typeface="Times New Roman"/>
                      </a:endParaRPr>
                    </a:p>
                  </a:txBody>
                  <a:tcPr marL="66126" marR="66126" marT="0" marB="0" anchor="ctr"/>
                </a:tc>
              </a:tr>
              <a:tr h="350790">
                <a:tc>
                  <a:txBody>
                    <a:bodyPr/>
                    <a:lstStyle/>
                    <a:p>
                      <a:pPr algn="ctr">
                        <a:lnSpc>
                          <a:spcPct val="200000"/>
                        </a:lnSpc>
                        <a:spcAft>
                          <a:spcPts val="0"/>
                        </a:spcAft>
                      </a:pPr>
                      <a:r>
                        <a:rPr lang="es-EC" sz="1100">
                          <a:effectLst/>
                        </a:rPr>
                        <a:t>2022</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$ 209.708,84</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$ 119.475,88</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$ 90.232,96</a:t>
                      </a:r>
                      <a:endParaRPr lang="es-EC" sz="1200">
                        <a:solidFill>
                          <a:srgbClr val="000000"/>
                        </a:solidFill>
                        <a:effectLst/>
                        <a:latin typeface="Times New Roman"/>
                        <a:ea typeface="Times New Roman"/>
                      </a:endParaRPr>
                    </a:p>
                  </a:txBody>
                  <a:tcPr marL="66126" marR="66126" marT="0" marB="0" anchor="ctr"/>
                </a:tc>
              </a:tr>
              <a:tr h="350790">
                <a:tc>
                  <a:txBody>
                    <a:bodyPr/>
                    <a:lstStyle/>
                    <a:p>
                      <a:pPr algn="ctr">
                        <a:lnSpc>
                          <a:spcPct val="200000"/>
                        </a:lnSpc>
                        <a:spcAft>
                          <a:spcPts val="0"/>
                        </a:spcAft>
                      </a:pPr>
                      <a:r>
                        <a:rPr lang="es-EC" sz="1100">
                          <a:effectLst/>
                        </a:rPr>
                        <a:t>2023</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$ 230.679,72</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$ 125.884,95</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$ 104.794,77</a:t>
                      </a:r>
                      <a:endParaRPr lang="es-EC" sz="1200">
                        <a:solidFill>
                          <a:srgbClr val="000000"/>
                        </a:solidFill>
                        <a:effectLst/>
                        <a:latin typeface="Times New Roman"/>
                        <a:ea typeface="Times New Roman"/>
                      </a:endParaRPr>
                    </a:p>
                  </a:txBody>
                  <a:tcPr marL="66126" marR="66126" marT="0" marB="0" anchor="ctr"/>
                </a:tc>
              </a:tr>
              <a:tr h="350790">
                <a:tc>
                  <a:txBody>
                    <a:bodyPr/>
                    <a:lstStyle/>
                    <a:p>
                      <a:pPr algn="ctr">
                        <a:lnSpc>
                          <a:spcPct val="200000"/>
                        </a:lnSpc>
                        <a:spcAft>
                          <a:spcPts val="0"/>
                        </a:spcAft>
                      </a:pPr>
                      <a:r>
                        <a:rPr lang="es-EC" sz="1100">
                          <a:effectLst/>
                        </a:rPr>
                        <a:t>2024</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$ 253.747,69</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a:effectLst/>
                        </a:rPr>
                        <a:t>$ 132.678,57</a:t>
                      </a:r>
                      <a:endParaRPr lang="es-EC" sz="1200">
                        <a:solidFill>
                          <a:srgbClr val="000000"/>
                        </a:solidFill>
                        <a:effectLst/>
                        <a:latin typeface="Times New Roman"/>
                        <a:ea typeface="Times New Roman"/>
                      </a:endParaRPr>
                    </a:p>
                  </a:txBody>
                  <a:tcPr marL="66126" marR="66126" marT="0" marB="0" anchor="ctr"/>
                </a:tc>
                <a:tc>
                  <a:txBody>
                    <a:bodyPr/>
                    <a:lstStyle/>
                    <a:p>
                      <a:pPr algn="ctr">
                        <a:lnSpc>
                          <a:spcPct val="200000"/>
                        </a:lnSpc>
                        <a:spcAft>
                          <a:spcPts val="0"/>
                        </a:spcAft>
                      </a:pPr>
                      <a:r>
                        <a:rPr lang="es-EC" sz="1100" dirty="0">
                          <a:effectLst/>
                        </a:rPr>
                        <a:t>$ 121.069,12</a:t>
                      </a:r>
                      <a:endParaRPr lang="es-EC" sz="1200" dirty="0">
                        <a:solidFill>
                          <a:srgbClr val="000000"/>
                        </a:solidFill>
                        <a:effectLst/>
                        <a:latin typeface="Times New Roman"/>
                        <a:ea typeface="Times New Roman"/>
                      </a:endParaRPr>
                    </a:p>
                  </a:txBody>
                  <a:tcPr marL="66126" marR="66126" marT="0" marB="0" anchor="ct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4029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C" dirty="0">
                <a:effectLst/>
              </a:rPr>
              <a:t>Flujo neto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23704276"/>
              </p:ext>
            </p:extLst>
          </p:nvPr>
        </p:nvGraphicFramePr>
        <p:xfrm>
          <a:off x="1475656" y="1052730"/>
          <a:ext cx="6552728" cy="4788030"/>
        </p:xfrm>
        <a:graphic>
          <a:graphicData uri="http://schemas.openxmlformats.org/drawingml/2006/table">
            <a:tbl>
              <a:tblPr firstRow="1" firstCol="1" bandRow="1">
                <a:tableStyleId>{284E427A-3D55-4303-BF80-6455036E1DE7}</a:tableStyleId>
              </a:tblPr>
              <a:tblGrid>
                <a:gridCol w="1585277"/>
                <a:gridCol w="1655817"/>
                <a:gridCol w="1655817"/>
                <a:gridCol w="1655817"/>
              </a:tblGrid>
              <a:tr h="319202">
                <a:tc gridSpan="4">
                  <a:txBody>
                    <a:bodyPr/>
                    <a:lstStyle/>
                    <a:p>
                      <a:pPr algn="ctr">
                        <a:lnSpc>
                          <a:spcPct val="200000"/>
                        </a:lnSpc>
                        <a:spcAft>
                          <a:spcPts val="0"/>
                        </a:spcAft>
                      </a:pPr>
                      <a:r>
                        <a:rPr lang="es-EC" sz="1000">
                          <a:effectLst/>
                        </a:rPr>
                        <a:t>DESCONTADOS</a:t>
                      </a:r>
                      <a:endParaRPr lang="es-EC" sz="1100">
                        <a:solidFill>
                          <a:srgbClr val="000000"/>
                        </a:solidFill>
                        <a:effectLst/>
                        <a:latin typeface="Times New Roman"/>
                        <a:ea typeface="Times New Roman"/>
                      </a:endParaRPr>
                    </a:p>
                  </a:txBody>
                  <a:tcPr marL="61718" marR="61718" marT="0" marB="0"/>
                </a:tc>
                <a:tc hMerge="1">
                  <a:txBody>
                    <a:bodyPr/>
                    <a:lstStyle/>
                    <a:p>
                      <a:endParaRPr lang="es-EC"/>
                    </a:p>
                  </a:txBody>
                  <a:tcPr/>
                </a:tc>
                <a:tc hMerge="1">
                  <a:txBody>
                    <a:bodyPr/>
                    <a:lstStyle/>
                    <a:p>
                      <a:endParaRPr lang="es-EC"/>
                    </a:p>
                  </a:txBody>
                  <a:tcPr/>
                </a:tc>
                <a:tc hMerge="1">
                  <a:txBody>
                    <a:bodyPr/>
                    <a:lstStyle/>
                    <a:p>
                      <a:endParaRPr lang="es-EC"/>
                    </a:p>
                  </a:txBody>
                  <a:tcPr/>
                </a:tc>
              </a:tr>
              <a:tr h="319202">
                <a:tc>
                  <a:txBody>
                    <a:bodyPr/>
                    <a:lstStyle/>
                    <a:p>
                      <a:pPr>
                        <a:lnSpc>
                          <a:spcPct val="200000"/>
                        </a:lnSpc>
                        <a:spcAft>
                          <a:spcPts val="0"/>
                        </a:spcAft>
                      </a:pPr>
                      <a:r>
                        <a:rPr lang="es-EC" sz="1000">
                          <a:effectLst/>
                        </a:rPr>
                        <a:t>VALORES</a:t>
                      </a:r>
                      <a:endParaRPr lang="es-EC" sz="1100">
                        <a:solidFill>
                          <a:srgbClr val="000000"/>
                        </a:solidFill>
                        <a:effectLst/>
                        <a:latin typeface="Times New Roman"/>
                        <a:ea typeface="Times New Roman"/>
                      </a:endParaRPr>
                    </a:p>
                  </a:txBody>
                  <a:tcPr marL="61718" marR="61718" marT="0" marB="0"/>
                </a:tc>
                <a:tc>
                  <a:txBody>
                    <a:bodyPr/>
                    <a:lstStyle/>
                    <a:p>
                      <a:endParaRPr lang="es-EC" sz="1000">
                        <a:solidFill>
                          <a:srgbClr val="000000"/>
                        </a:solidFill>
                        <a:effectLst/>
                        <a:latin typeface="Calibri"/>
                      </a:endParaRPr>
                    </a:p>
                  </a:txBody>
                  <a:tcPr marL="61718" marR="61718" marT="0" marB="0"/>
                </a:tc>
                <a:tc>
                  <a:txBody>
                    <a:bodyPr/>
                    <a:lstStyle/>
                    <a:p>
                      <a:endParaRPr lang="es-EC" sz="1000">
                        <a:solidFill>
                          <a:srgbClr val="000000"/>
                        </a:solidFill>
                        <a:effectLst/>
                        <a:latin typeface="Calibri"/>
                      </a:endParaRPr>
                    </a:p>
                  </a:txBody>
                  <a:tcPr marL="61718" marR="61718" marT="0" marB="0"/>
                </a:tc>
                <a:tc>
                  <a:txBody>
                    <a:bodyPr/>
                    <a:lstStyle/>
                    <a:p>
                      <a:endParaRPr lang="es-EC" sz="1000">
                        <a:solidFill>
                          <a:srgbClr val="000000"/>
                        </a:solidFill>
                        <a:effectLst/>
                        <a:latin typeface="Calibri"/>
                      </a:endParaRPr>
                    </a:p>
                  </a:txBody>
                  <a:tcPr marL="61718" marR="61718" marT="0" marB="0"/>
                </a:tc>
              </a:tr>
              <a:tr h="319202">
                <a:tc>
                  <a:txBody>
                    <a:bodyPr/>
                    <a:lstStyle/>
                    <a:p>
                      <a:pPr algn="ctr">
                        <a:lnSpc>
                          <a:spcPct val="200000"/>
                        </a:lnSpc>
                        <a:spcAft>
                          <a:spcPts val="0"/>
                        </a:spcAft>
                      </a:pPr>
                      <a:r>
                        <a:rPr lang="es-EC" sz="1000">
                          <a:effectLst/>
                        </a:rPr>
                        <a:t>AÑOS</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INGRESOS</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GASTOS</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FLUJO NETO</a:t>
                      </a:r>
                      <a:endParaRPr lang="es-EC" sz="1100">
                        <a:solidFill>
                          <a:srgbClr val="000000"/>
                        </a:solidFill>
                        <a:effectLst/>
                        <a:latin typeface="Times New Roman"/>
                        <a:ea typeface="Times New Roman"/>
                      </a:endParaRPr>
                    </a:p>
                  </a:txBody>
                  <a:tcPr marL="61718" marR="61718" marT="0" marB="0"/>
                </a:tc>
              </a:tr>
              <a:tr h="319202">
                <a:tc>
                  <a:txBody>
                    <a:bodyPr/>
                    <a:lstStyle/>
                    <a:p>
                      <a:pPr algn="ctr">
                        <a:lnSpc>
                          <a:spcPct val="200000"/>
                        </a:lnSpc>
                        <a:spcAft>
                          <a:spcPts val="0"/>
                        </a:spcAft>
                      </a:pPr>
                      <a:r>
                        <a:rPr lang="es-EC" sz="1000">
                          <a:effectLst/>
                        </a:rPr>
                        <a:t>2014</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$ 51.360,00</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-$ 51.360,00</a:t>
                      </a:r>
                      <a:endParaRPr lang="es-EC" sz="1100">
                        <a:solidFill>
                          <a:srgbClr val="000000"/>
                        </a:solidFill>
                        <a:effectLst/>
                        <a:latin typeface="Times New Roman"/>
                        <a:ea typeface="Times New Roman"/>
                      </a:endParaRPr>
                    </a:p>
                  </a:txBody>
                  <a:tcPr marL="61718" marR="61718" marT="0" marB="0"/>
                </a:tc>
              </a:tr>
              <a:tr h="319202">
                <a:tc>
                  <a:txBody>
                    <a:bodyPr/>
                    <a:lstStyle/>
                    <a:p>
                      <a:pPr algn="ctr">
                        <a:lnSpc>
                          <a:spcPct val="200000"/>
                        </a:lnSpc>
                        <a:spcAft>
                          <a:spcPts val="0"/>
                        </a:spcAft>
                      </a:pPr>
                      <a:r>
                        <a:rPr lang="es-EC" sz="1000">
                          <a:effectLst/>
                        </a:rPr>
                        <a:t>2015</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$ 86.785,32</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$ 69.500,79</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$ 17.284,52</a:t>
                      </a:r>
                      <a:endParaRPr lang="es-EC" sz="1100">
                        <a:solidFill>
                          <a:srgbClr val="000000"/>
                        </a:solidFill>
                        <a:effectLst/>
                        <a:latin typeface="Times New Roman"/>
                        <a:ea typeface="Times New Roman"/>
                      </a:endParaRPr>
                    </a:p>
                  </a:txBody>
                  <a:tcPr marL="61718" marR="61718" marT="0" marB="0"/>
                </a:tc>
              </a:tr>
              <a:tr h="319202">
                <a:tc>
                  <a:txBody>
                    <a:bodyPr/>
                    <a:lstStyle/>
                    <a:p>
                      <a:pPr algn="ctr">
                        <a:lnSpc>
                          <a:spcPct val="200000"/>
                        </a:lnSpc>
                        <a:spcAft>
                          <a:spcPts val="0"/>
                        </a:spcAft>
                      </a:pPr>
                      <a:r>
                        <a:rPr lang="es-EC" sz="1000">
                          <a:effectLst/>
                        </a:rPr>
                        <a:t>2016</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$ 76.986,97</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$ 58.821,14</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$ 18.165,84</a:t>
                      </a:r>
                      <a:endParaRPr lang="es-EC" sz="1100">
                        <a:solidFill>
                          <a:srgbClr val="000000"/>
                        </a:solidFill>
                        <a:effectLst/>
                        <a:latin typeface="Times New Roman"/>
                        <a:ea typeface="Times New Roman"/>
                      </a:endParaRPr>
                    </a:p>
                  </a:txBody>
                  <a:tcPr marL="61718" marR="61718" marT="0" marB="0"/>
                </a:tc>
              </a:tr>
              <a:tr h="319202">
                <a:tc>
                  <a:txBody>
                    <a:bodyPr/>
                    <a:lstStyle/>
                    <a:p>
                      <a:pPr algn="ctr">
                        <a:lnSpc>
                          <a:spcPct val="200000"/>
                        </a:lnSpc>
                        <a:spcAft>
                          <a:spcPts val="0"/>
                        </a:spcAft>
                      </a:pPr>
                      <a:r>
                        <a:rPr lang="es-EC" sz="1000">
                          <a:effectLst/>
                        </a:rPr>
                        <a:t>2017</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$ 68.294,90</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$ 49.806,11</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$ 18.488,79</a:t>
                      </a:r>
                      <a:endParaRPr lang="es-EC" sz="1100">
                        <a:solidFill>
                          <a:srgbClr val="000000"/>
                        </a:solidFill>
                        <a:effectLst/>
                        <a:latin typeface="Times New Roman"/>
                        <a:ea typeface="Times New Roman"/>
                      </a:endParaRPr>
                    </a:p>
                  </a:txBody>
                  <a:tcPr marL="61718" marR="61718" marT="0" marB="0"/>
                </a:tc>
              </a:tr>
              <a:tr h="319202">
                <a:tc>
                  <a:txBody>
                    <a:bodyPr/>
                    <a:lstStyle/>
                    <a:p>
                      <a:pPr algn="ctr">
                        <a:lnSpc>
                          <a:spcPct val="200000"/>
                        </a:lnSpc>
                        <a:spcAft>
                          <a:spcPts val="0"/>
                        </a:spcAft>
                      </a:pPr>
                      <a:r>
                        <a:rPr lang="es-EC" sz="1000">
                          <a:effectLst/>
                        </a:rPr>
                        <a:t>2018</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$ 60.584,18</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$ 42.191,94</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$ 18.392,24</a:t>
                      </a:r>
                      <a:endParaRPr lang="es-EC" sz="1100">
                        <a:solidFill>
                          <a:srgbClr val="000000"/>
                        </a:solidFill>
                        <a:effectLst/>
                        <a:latin typeface="Times New Roman"/>
                        <a:ea typeface="Times New Roman"/>
                      </a:endParaRPr>
                    </a:p>
                  </a:txBody>
                  <a:tcPr marL="61718" marR="61718" marT="0" marB="0"/>
                </a:tc>
              </a:tr>
              <a:tr h="319202">
                <a:tc>
                  <a:txBody>
                    <a:bodyPr/>
                    <a:lstStyle/>
                    <a:p>
                      <a:pPr algn="ctr">
                        <a:lnSpc>
                          <a:spcPct val="200000"/>
                        </a:lnSpc>
                        <a:spcAft>
                          <a:spcPts val="0"/>
                        </a:spcAft>
                      </a:pPr>
                      <a:r>
                        <a:rPr lang="es-EC" sz="1000">
                          <a:effectLst/>
                        </a:rPr>
                        <a:t>2019</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$ 53.744,03</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$ 35.757,42</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$ 17.986,61</a:t>
                      </a:r>
                      <a:endParaRPr lang="es-EC" sz="1100">
                        <a:solidFill>
                          <a:srgbClr val="000000"/>
                        </a:solidFill>
                        <a:effectLst/>
                        <a:latin typeface="Times New Roman"/>
                        <a:ea typeface="Times New Roman"/>
                      </a:endParaRPr>
                    </a:p>
                  </a:txBody>
                  <a:tcPr marL="61718" marR="61718" marT="0" marB="0"/>
                </a:tc>
              </a:tr>
              <a:tr h="319202">
                <a:tc>
                  <a:txBody>
                    <a:bodyPr/>
                    <a:lstStyle/>
                    <a:p>
                      <a:pPr algn="ctr">
                        <a:lnSpc>
                          <a:spcPct val="200000"/>
                        </a:lnSpc>
                        <a:spcAft>
                          <a:spcPts val="0"/>
                        </a:spcAft>
                      </a:pPr>
                      <a:r>
                        <a:rPr lang="es-EC" sz="1000">
                          <a:effectLst/>
                        </a:rPr>
                        <a:t>2020</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$ 47.676,16</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$ 29.633,88</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$ 18.042,28</a:t>
                      </a:r>
                      <a:endParaRPr lang="es-EC" sz="1100">
                        <a:solidFill>
                          <a:srgbClr val="000000"/>
                        </a:solidFill>
                        <a:effectLst/>
                        <a:latin typeface="Times New Roman"/>
                        <a:ea typeface="Times New Roman"/>
                      </a:endParaRPr>
                    </a:p>
                  </a:txBody>
                  <a:tcPr marL="61718" marR="61718" marT="0" marB="0"/>
                </a:tc>
              </a:tr>
              <a:tr h="319202">
                <a:tc>
                  <a:txBody>
                    <a:bodyPr/>
                    <a:lstStyle/>
                    <a:p>
                      <a:pPr algn="ctr">
                        <a:lnSpc>
                          <a:spcPct val="200000"/>
                        </a:lnSpc>
                        <a:spcAft>
                          <a:spcPts val="0"/>
                        </a:spcAft>
                      </a:pPr>
                      <a:r>
                        <a:rPr lang="es-EC" sz="1000">
                          <a:effectLst/>
                        </a:rPr>
                        <a:t>2021</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$ 42.293,37</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$ 25.163,70</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$ 17.129,66</a:t>
                      </a:r>
                      <a:endParaRPr lang="es-EC" sz="1100">
                        <a:solidFill>
                          <a:srgbClr val="000000"/>
                        </a:solidFill>
                        <a:effectLst/>
                        <a:latin typeface="Times New Roman"/>
                        <a:ea typeface="Times New Roman"/>
                      </a:endParaRPr>
                    </a:p>
                  </a:txBody>
                  <a:tcPr marL="61718" marR="61718" marT="0" marB="0"/>
                </a:tc>
              </a:tr>
              <a:tr h="319202">
                <a:tc>
                  <a:txBody>
                    <a:bodyPr/>
                    <a:lstStyle/>
                    <a:p>
                      <a:pPr algn="ctr">
                        <a:lnSpc>
                          <a:spcPct val="200000"/>
                        </a:lnSpc>
                        <a:spcAft>
                          <a:spcPts val="0"/>
                        </a:spcAft>
                      </a:pPr>
                      <a:r>
                        <a:rPr lang="es-EC" sz="1000">
                          <a:effectLst/>
                        </a:rPr>
                        <a:t>2022</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$ 37.518,31</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$ 21.375,03</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$ 16.143,28</a:t>
                      </a:r>
                      <a:endParaRPr lang="es-EC" sz="1100">
                        <a:solidFill>
                          <a:srgbClr val="000000"/>
                        </a:solidFill>
                        <a:effectLst/>
                        <a:latin typeface="Times New Roman"/>
                        <a:ea typeface="Times New Roman"/>
                      </a:endParaRPr>
                    </a:p>
                  </a:txBody>
                  <a:tcPr marL="61718" marR="61718" marT="0" marB="0"/>
                </a:tc>
              </a:tr>
              <a:tr h="319202">
                <a:tc>
                  <a:txBody>
                    <a:bodyPr/>
                    <a:lstStyle/>
                    <a:p>
                      <a:pPr algn="ctr">
                        <a:lnSpc>
                          <a:spcPct val="200000"/>
                        </a:lnSpc>
                        <a:spcAft>
                          <a:spcPts val="0"/>
                        </a:spcAft>
                      </a:pPr>
                      <a:r>
                        <a:rPr lang="es-EC" sz="1000">
                          <a:effectLst/>
                        </a:rPr>
                        <a:t>2023</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$ 33.282,37</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$ 18.162,63</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$ 15.119,74</a:t>
                      </a:r>
                      <a:endParaRPr lang="es-EC" sz="1100">
                        <a:solidFill>
                          <a:srgbClr val="000000"/>
                        </a:solidFill>
                        <a:effectLst/>
                        <a:latin typeface="Times New Roman"/>
                        <a:ea typeface="Times New Roman"/>
                      </a:endParaRPr>
                    </a:p>
                  </a:txBody>
                  <a:tcPr marL="61718" marR="61718" marT="0" marB="0"/>
                </a:tc>
              </a:tr>
              <a:tr h="319202">
                <a:tc>
                  <a:txBody>
                    <a:bodyPr/>
                    <a:lstStyle/>
                    <a:p>
                      <a:pPr algn="ctr">
                        <a:lnSpc>
                          <a:spcPct val="200000"/>
                        </a:lnSpc>
                        <a:spcAft>
                          <a:spcPts val="0"/>
                        </a:spcAft>
                      </a:pPr>
                      <a:r>
                        <a:rPr lang="es-EC" sz="1000">
                          <a:effectLst/>
                        </a:rPr>
                        <a:t>2024</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$ 29.524,68</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$ 15.437,75</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$ 14.086,94</a:t>
                      </a:r>
                      <a:endParaRPr lang="es-EC" sz="1100">
                        <a:solidFill>
                          <a:srgbClr val="000000"/>
                        </a:solidFill>
                        <a:effectLst/>
                        <a:latin typeface="Times New Roman"/>
                        <a:ea typeface="Times New Roman"/>
                      </a:endParaRPr>
                    </a:p>
                  </a:txBody>
                  <a:tcPr marL="61718" marR="61718" marT="0" marB="0"/>
                </a:tc>
              </a:tr>
              <a:tr h="319202">
                <a:tc>
                  <a:txBody>
                    <a:bodyPr/>
                    <a:lstStyle/>
                    <a:p>
                      <a:pPr algn="ctr">
                        <a:lnSpc>
                          <a:spcPct val="200000"/>
                        </a:lnSpc>
                        <a:spcAft>
                          <a:spcPts val="0"/>
                        </a:spcAft>
                      </a:pPr>
                      <a:r>
                        <a:rPr lang="es-EC" sz="1000">
                          <a:effectLst/>
                        </a:rPr>
                        <a:t>SUMATORIA</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$ 536.690,29</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a:effectLst/>
                        </a:rPr>
                        <a:t>$ 417.210,39</a:t>
                      </a:r>
                      <a:endParaRPr lang="es-EC" sz="1100">
                        <a:solidFill>
                          <a:srgbClr val="000000"/>
                        </a:solidFill>
                        <a:effectLst/>
                        <a:latin typeface="Times New Roman"/>
                        <a:ea typeface="Times New Roman"/>
                      </a:endParaRPr>
                    </a:p>
                  </a:txBody>
                  <a:tcPr marL="61718" marR="61718" marT="0" marB="0"/>
                </a:tc>
                <a:tc>
                  <a:txBody>
                    <a:bodyPr/>
                    <a:lstStyle/>
                    <a:p>
                      <a:pPr algn="ctr">
                        <a:lnSpc>
                          <a:spcPct val="200000"/>
                        </a:lnSpc>
                        <a:spcAft>
                          <a:spcPts val="0"/>
                        </a:spcAft>
                      </a:pPr>
                      <a:r>
                        <a:rPr lang="es-EC" sz="1000" dirty="0">
                          <a:effectLst/>
                        </a:rPr>
                        <a:t>$ 119.479,90</a:t>
                      </a:r>
                      <a:endParaRPr lang="es-EC" sz="1100" dirty="0">
                        <a:solidFill>
                          <a:srgbClr val="000000"/>
                        </a:solidFill>
                        <a:effectLst/>
                        <a:latin typeface="Times New Roman"/>
                        <a:ea typeface="Times New Roman"/>
                      </a:endParaRPr>
                    </a:p>
                  </a:txBody>
                  <a:tcPr marL="61718" marR="61718" marT="0" marB="0"/>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8362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C" dirty="0">
                <a:effectLst/>
              </a:rPr>
              <a:t>INDICADORES FINANCIEROS</a:t>
            </a:r>
            <a:br>
              <a:rPr lang="es-EC" dirty="0">
                <a:effectLst/>
              </a:rPr>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68580111"/>
              </p:ext>
            </p:extLst>
          </p:nvPr>
        </p:nvGraphicFramePr>
        <p:xfrm>
          <a:off x="755576" y="1484782"/>
          <a:ext cx="7488833" cy="3672408"/>
        </p:xfrm>
        <a:graphic>
          <a:graphicData uri="http://schemas.openxmlformats.org/drawingml/2006/table">
            <a:tbl>
              <a:tblPr firstRow="1" firstCol="1" bandRow="1">
                <a:tableStyleId>{284E427A-3D55-4303-BF80-6455036E1DE7}</a:tableStyleId>
              </a:tblPr>
              <a:tblGrid>
                <a:gridCol w="1797598"/>
                <a:gridCol w="1601623"/>
                <a:gridCol w="4089612"/>
              </a:tblGrid>
              <a:tr h="612068">
                <a:tc gridSpan="3">
                  <a:txBody>
                    <a:bodyPr/>
                    <a:lstStyle/>
                    <a:p>
                      <a:pPr algn="ctr">
                        <a:lnSpc>
                          <a:spcPct val="200000"/>
                        </a:lnSpc>
                        <a:spcAft>
                          <a:spcPts val="0"/>
                        </a:spcAft>
                      </a:pPr>
                      <a:r>
                        <a:rPr lang="es-EC" sz="1200" dirty="0">
                          <a:effectLst/>
                        </a:rPr>
                        <a:t>INDICADORES FINANCIEROS</a:t>
                      </a:r>
                      <a:endParaRPr lang="es-EC" sz="1200" dirty="0">
                        <a:effectLst/>
                        <a:latin typeface="Times New Roman"/>
                        <a:ea typeface="Times New Roman"/>
                      </a:endParaRPr>
                    </a:p>
                  </a:txBody>
                  <a:tcPr marL="44450" marR="44450" marT="0" marB="0" anchor="b"/>
                </a:tc>
                <a:tc hMerge="1">
                  <a:txBody>
                    <a:bodyPr/>
                    <a:lstStyle/>
                    <a:p>
                      <a:endParaRPr lang="es-EC"/>
                    </a:p>
                  </a:txBody>
                  <a:tcPr/>
                </a:tc>
                <a:tc hMerge="1">
                  <a:txBody>
                    <a:bodyPr/>
                    <a:lstStyle/>
                    <a:p>
                      <a:endParaRPr lang="es-EC"/>
                    </a:p>
                  </a:txBody>
                  <a:tcPr/>
                </a:tc>
              </a:tr>
              <a:tr h="612068">
                <a:tc>
                  <a:txBody>
                    <a:bodyPr/>
                    <a:lstStyle/>
                    <a:p>
                      <a:pPr>
                        <a:lnSpc>
                          <a:spcPct val="200000"/>
                        </a:lnSpc>
                        <a:spcAft>
                          <a:spcPts val="0"/>
                        </a:spcAft>
                      </a:pPr>
                      <a:r>
                        <a:rPr lang="es-EC" sz="1200">
                          <a:effectLst/>
                        </a:rPr>
                        <a:t>VAN =</a:t>
                      </a:r>
                      <a:endParaRPr lang="es-EC" sz="1200">
                        <a:effectLst/>
                        <a:latin typeface="Times New Roman"/>
                        <a:ea typeface="Times New Roman"/>
                      </a:endParaRPr>
                    </a:p>
                  </a:txBody>
                  <a:tcPr marL="44450" marR="44450" marT="0" marB="0" anchor="b"/>
                </a:tc>
                <a:tc>
                  <a:txBody>
                    <a:bodyPr/>
                    <a:lstStyle/>
                    <a:p>
                      <a:pPr algn="r">
                        <a:lnSpc>
                          <a:spcPct val="200000"/>
                        </a:lnSpc>
                        <a:spcAft>
                          <a:spcPts val="0"/>
                        </a:spcAft>
                      </a:pPr>
                      <a:r>
                        <a:rPr lang="es-EC" sz="1200">
                          <a:effectLst/>
                        </a:rPr>
                        <a:t>$ 119.479,90</a:t>
                      </a:r>
                      <a:endParaRPr lang="es-EC" sz="1200">
                        <a:effectLst/>
                        <a:latin typeface="Times New Roman"/>
                        <a:ea typeface="Times New Roman"/>
                      </a:endParaRPr>
                    </a:p>
                  </a:txBody>
                  <a:tcPr marL="44450" marR="44450" marT="0" marB="0" anchor="b"/>
                </a:tc>
                <a:tc>
                  <a:txBody>
                    <a:bodyPr/>
                    <a:lstStyle/>
                    <a:p>
                      <a:pPr algn="ctr">
                        <a:lnSpc>
                          <a:spcPct val="200000"/>
                        </a:lnSpc>
                        <a:spcAft>
                          <a:spcPts val="0"/>
                        </a:spcAft>
                      </a:pPr>
                      <a:r>
                        <a:rPr lang="es-EC" sz="1200">
                          <a:effectLst/>
                        </a:rPr>
                        <a:t>VAN (INGdesc - GASTOSdesc) &gt;= 1</a:t>
                      </a:r>
                      <a:endParaRPr lang="es-EC" sz="1200">
                        <a:effectLst/>
                        <a:latin typeface="Times New Roman"/>
                        <a:ea typeface="Times New Roman"/>
                      </a:endParaRPr>
                    </a:p>
                  </a:txBody>
                  <a:tcPr marL="44450" marR="44450" marT="0" marB="0" anchor="b"/>
                </a:tc>
              </a:tr>
              <a:tr h="612068">
                <a:tc>
                  <a:txBody>
                    <a:bodyPr/>
                    <a:lstStyle/>
                    <a:p>
                      <a:pPr>
                        <a:lnSpc>
                          <a:spcPct val="200000"/>
                        </a:lnSpc>
                        <a:spcAft>
                          <a:spcPts val="0"/>
                        </a:spcAft>
                      </a:pPr>
                      <a:r>
                        <a:rPr lang="es-EC" sz="1200">
                          <a:effectLst/>
                        </a:rPr>
                        <a:t>TIR    =</a:t>
                      </a:r>
                      <a:endParaRPr lang="es-EC" sz="1200">
                        <a:effectLst/>
                        <a:latin typeface="Times New Roman"/>
                        <a:ea typeface="Times New Roman"/>
                      </a:endParaRPr>
                    </a:p>
                  </a:txBody>
                  <a:tcPr marL="44450" marR="44450" marT="0" marB="0" anchor="b"/>
                </a:tc>
                <a:tc>
                  <a:txBody>
                    <a:bodyPr/>
                    <a:lstStyle/>
                    <a:p>
                      <a:pPr algn="r">
                        <a:lnSpc>
                          <a:spcPct val="200000"/>
                        </a:lnSpc>
                        <a:spcAft>
                          <a:spcPts val="0"/>
                        </a:spcAft>
                      </a:pPr>
                      <a:r>
                        <a:rPr lang="es-EC" sz="1200">
                          <a:effectLst/>
                        </a:rPr>
                        <a:t>36%</a:t>
                      </a:r>
                      <a:endParaRPr lang="es-EC" sz="1200">
                        <a:effectLst/>
                        <a:latin typeface="Times New Roman"/>
                        <a:ea typeface="Times New Roman"/>
                      </a:endParaRPr>
                    </a:p>
                  </a:txBody>
                  <a:tcPr marL="44450" marR="44450" marT="0" marB="0" anchor="b"/>
                </a:tc>
                <a:tc>
                  <a:txBody>
                    <a:bodyPr/>
                    <a:lstStyle/>
                    <a:p>
                      <a:pPr algn="ctr">
                        <a:lnSpc>
                          <a:spcPct val="200000"/>
                        </a:lnSpc>
                        <a:spcAft>
                          <a:spcPts val="0"/>
                        </a:spcAft>
                      </a:pPr>
                      <a:r>
                        <a:rPr lang="es-EC" sz="1200" dirty="0">
                          <a:effectLst/>
                        </a:rPr>
                        <a:t>TIR &gt;= TMAR</a:t>
                      </a:r>
                      <a:endParaRPr lang="es-EC" sz="1200" dirty="0">
                        <a:effectLst/>
                        <a:latin typeface="Times New Roman"/>
                        <a:ea typeface="Times New Roman"/>
                      </a:endParaRPr>
                    </a:p>
                  </a:txBody>
                  <a:tcPr marL="44450" marR="44450" marT="0" marB="0" anchor="b"/>
                </a:tc>
              </a:tr>
              <a:tr h="612068">
                <a:tc>
                  <a:txBody>
                    <a:bodyPr/>
                    <a:lstStyle/>
                    <a:p>
                      <a:pPr>
                        <a:lnSpc>
                          <a:spcPct val="200000"/>
                        </a:lnSpc>
                        <a:spcAft>
                          <a:spcPts val="0"/>
                        </a:spcAft>
                      </a:pPr>
                      <a:r>
                        <a:rPr lang="es-EC" sz="1200">
                          <a:effectLst/>
                        </a:rPr>
                        <a:t>B/C   =</a:t>
                      </a:r>
                      <a:endParaRPr lang="es-EC" sz="1200">
                        <a:effectLst/>
                        <a:latin typeface="Times New Roman"/>
                        <a:ea typeface="Times New Roman"/>
                      </a:endParaRPr>
                    </a:p>
                  </a:txBody>
                  <a:tcPr marL="44450" marR="44450" marT="0" marB="0" anchor="b"/>
                </a:tc>
                <a:tc>
                  <a:txBody>
                    <a:bodyPr/>
                    <a:lstStyle/>
                    <a:p>
                      <a:pPr algn="r">
                        <a:lnSpc>
                          <a:spcPct val="200000"/>
                        </a:lnSpc>
                        <a:spcAft>
                          <a:spcPts val="0"/>
                        </a:spcAft>
                      </a:pPr>
                      <a:r>
                        <a:rPr lang="es-EC" sz="1200">
                          <a:effectLst/>
                        </a:rPr>
                        <a:t>1,29</a:t>
                      </a:r>
                      <a:endParaRPr lang="es-EC" sz="1200">
                        <a:effectLst/>
                        <a:latin typeface="Times New Roman"/>
                        <a:ea typeface="Times New Roman"/>
                      </a:endParaRPr>
                    </a:p>
                  </a:txBody>
                  <a:tcPr marL="44450" marR="44450" marT="0" marB="0" anchor="b"/>
                </a:tc>
                <a:tc>
                  <a:txBody>
                    <a:bodyPr/>
                    <a:lstStyle/>
                    <a:p>
                      <a:pPr algn="ctr">
                        <a:lnSpc>
                          <a:spcPct val="200000"/>
                        </a:lnSpc>
                        <a:spcAft>
                          <a:spcPts val="0"/>
                        </a:spcAft>
                      </a:pPr>
                      <a:r>
                        <a:rPr lang="es-EC" sz="1200">
                          <a:effectLst/>
                        </a:rPr>
                        <a:t>B/C (INGdesc/GASTOSdesc) &gt;= 1</a:t>
                      </a:r>
                      <a:endParaRPr lang="es-EC" sz="1200">
                        <a:effectLst/>
                        <a:latin typeface="Times New Roman"/>
                        <a:ea typeface="Times New Roman"/>
                      </a:endParaRPr>
                    </a:p>
                  </a:txBody>
                  <a:tcPr marL="44450" marR="44450" marT="0" marB="0" anchor="b"/>
                </a:tc>
              </a:tr>
              <a:tr h="612068">
                <a:tc gridSpan="3">
                  <a:txBody>
                    <a:bodyPr/>
                    <a:lstStyle/>
                    <a:p>
                      <a:pPr algn="ctr">
                        <a:lnSpc>
                          <a:spcPct val="200000"/>
                        </a:lnSpc>
                        <a:spcAft>
                          <a:spcPts val="0"/>
                        </a:spcAft>
                      </a:pPr>
                      <a:r>
                        <a:rPr lang="es-EC" sz="1200">
                          <a:effectLst/>
                        </a:rPr>
                        <a:t>PERIODO DE RECUPERACIÓN DE LA INVERSIÓN</a:t>
                      </a:r>
                      <a:endParaRPr lang="es-EC" sz="1200">
                        <a:effectLst/>
                        <a:latin typeface="Times New Roman"/>
                        <a:ea typeface="Times New Roman"/>
                      </a:endParaRPr>
                    </a:p>
                  </a:txBody>
                  <a:tcPr marL="44450" marR="44450" marT="0" marB="0" anchor="b"/>
                </a:tc>
                <a:tc hMerge="1">
                  <a:txBody>
                    <a:bodyPr/>
                    <a:lstStyle/>
                    <a:p>
                      <a:endParaRPr lang="es-EC"/>
                    </a:p>
                  </a:txBody>
                  <a:tcPr/>
                </a:tc>
                <a:tc hMerge="1">
                  <a:txBody>
                    <a:bodyPr/>
                    <a:lstStyle/>
                    <a:p>
                      <a:endParaRPr lang="es-EC"/>
                    </a:p>
                  </a:txBody>
                  <a:tcPr/>
                </a:tc>
              </a:tr>
              <a:tr h="612068">
                <a:tc>
                  <a:txBody>
                    <a:bodyPr/>
                    <a:lstStyle/>
                    <a:p>
                      <a:pPr>
                        <a:lnSpc>
                          <a:spcPct val="115000"/>
                        </a:lnSpc>
                      </a:pPr>
                      <a:endParaRPr lang="es-EC" sz="1100">
                        <a:effectLst/>
                        <a:latin typeface="Calibri"/>
                      </a:endParaRPr>
                    </a:p>
                  </a:txBody>
                  <a:tcPr marL="44450" marR="44450" marT="0" marB="0" anchor="b"/>
                </a:tc>
                <a:tc gridSpan="2">
                  <a:txBody>
                    <a:bodyPr/>
                    <a:lstStyle/>
                    <a:p>
                      <a:pPr>
                        <a:lnSpc>
                          <a:spcPct val="200000"/>
                        </a:lnSpc>
                        <a:spcAft>
                          <a:spcPts val="0"/>
                        </a:spcAft>
                      </a:pPr>
                      <a:r>
                        <a:rPr lang="es-EC" sz="1200" baseline="0" dirty="0" smtClean="0">
                          <a:effectLst/>
                        </a:rPr>
                        <a:t>4</a:t>
                      </a:r>
                      <a:r>
                        <a:rPr lang="es-EC" sz="1200" baseline="30000" dirty="0" smtClean="0">
                          <a:effectLst/>
                        </a:rPr>
                        <a:t>to</a:t>
                      </a:r>
                      <a:r>
                        <a:rPr lang="es-EC" sz="1200" dirty="0" smtClean="0">
                          <a:effectLst/>
                        </a:rPr>
                        <a:t> </a:t>
                      </a:r>
                      <a:r>
                        <a:rPr lang="es-EC" sz="1200" dirty="0">
                          <a:effectLst/>
                        </a:rPr>
                        <a:t>año</a:t>
                      </a:r>
                      <a:endParaRPr lang="es-EC" sz="1200" dirty="0">
                        <a:effectLst/>
                        <a:latin typeface="Times New Roman"/>
                        <a:ea typeface="Times New Roman"/>
                      </a:endParaRPr>
                    </a:p>
                  </a:txBody>
                  <a:tcPr marL="44450" marR="44450" marT="0" marB="0" anchor="b"/>
                </a:tc>
                <a:tc hMerge="1">
                  <a:txBody>
                    <a:bodyPr/>
                    <a:lstStyle/>
                    <a:p>
                      <a:pPr>
                        <a:lnSpc>
                          <a:spcPct val="115000"/>
                        </a:lnSpc>
                      </a:pPr>
                      <a:endParaRPr lang="es-EC" sz="1100" dirty="0">
                        <a:effectLst/>
                        <a:latin typeface="Calibri"/>
                      </a:endParaRPr>
                    </a:p>
                  </a:txBody>
                  <a:tcPr marL="44450" marR="44450" marT="0" marB="0" anchor="b"/>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0278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0"/>
            <a:ext cx="8229600" cy="1143000"/>
          </a:xfrm>
        </p:spPr>
        <p:txBody>
          <a:bodyPr/>
          <a:lstStyle/>
          <a:p>
            <a:r>
              <a:rPr lang="es-ES" dirty="0"/>
              <a:t>CONCLUSIONES Y RECOMENDACIONES</a:t>
            </a:r>
          </a:p>
        </p:txBody>
      </p:sp>
      <p:sp>
        <p:nvSpPr>
          <p:cNvPr id="3" name="2 Marcador de contenido"/>
          <p:cNvSpPr>
            <a:spLocks noGrp="1"/>
          </p:cNvSpPr>
          <p:nvPr>
            <p:ph idx="1"/>
          </p:nvPr>
        </p:nvSpPr>
        <p:spPr>
          <a:xfrm>
            <a:off x="539552" y="836712"/>
            <a:ext cx="8352928" cy="4525963"/>
          </a:xfrm>
        </p:spPr>
        <p:txBody>
          <a:bodyPr/>
          <a:lstStyle/>
          <a:p>
            <a:pPr marL="0" indent="0">
              <a:buNone/>
            </a:pPr>
            <a:r>
              <a:rPr lang="es-ES" sz="1600" dirty="0">
                <a:solidFill>
                  <a:schemeClr val="tx1"/>
                </a:solidFill>
              </a:rPr>
              <a:t>Del presente proyecto de grado se desprenden una serie de conclusiones relevantes:</a:t>
            </a:r>
            <a:endParaRPr lang="es-EC" sz="1600" dirty="0">
              <a:solidFill>
                <a:schemeClr val="tx1"/>
              </a:solidFill>
            </a:endParaRPr>
          </a:p>
          <a:p>
            <a:pPr lvl="0" algn="just"/>
            <a:r>
              <a:rPr lang="es-ES" sz="1600" dirty="0">
                <a:solidFill>
                  <a:schemeClr val="tx1"/>
                </a:solidFill>
              </a:rPr>
              <a:t>Debido a la poca información existente concerniente a los RSU en el Ecuador, el estudio se basó información de la Universidad Paulista en Brasil que hace referencia a la composición química de los RSU, que se asemeja en gran forma a la realidad que se vive en Quito con respecto a los residuos de la población, y así, partir con los cálculos del </a:t>
            </a:r>
            <a:r>
              <a:rPr lang="es-ES" sz="1600" dirty="0" err="1">
                <a:solidFill>
                  <a:schemeClr val="tx1"/>
                </a:solidFill>
              </a:rPr>
              <a:t>gasificador</a:t>
            </a:r>
            <a:r>
              <a:rPr lang="es-ES" sz="1600" dirty="0">
                <a:solidFill>
                  <a:schemeClr val="tx1"/>
                </a:solidFill>
              </a:rPr>
              <a:t>.</a:t>
            </a:r>
            <a:endParaRPr lang="es-EC" sz="1600" dirty="0">
              <a:solidFill>
                <a:schemeClr val="tx1"/>
              </a:solidFill>
            </a:endParaRPr>
          </a:p>
          <a:p>
            <a:pPr lvl="0" algn="just"/>
            <a:r>
              <a:rPr lang="es-ES" sz="1600" dirty="0">
                <a:solidFill>
                  <a:schemeClr val="tx1"/>
                </a:solidFill>
              </a:rPr>
              <a:t>El análisis que se hace en este proyecto con respecto a la composición química de los RSU y se lo hace tomando en cuenta los elementos químicos principales que se tienen en los residuos, como: el carbón, </a:t>
            </a:r>
            <a:r>
              <a:rPr lang="es-ES" sz="1600" dirty="0" smtClean="0">
                <a:solidFill>
                  <a:schemeClr val="tx1"/>
                </a:solidFill>
              </a:rPr>
              <a:t>hidrógeno </a:t>
            </a:r>
            <a:r>
              <a:rPr lang="es-ES" sz="1600" dirty="0">
                <a:solidFill>
                  <a:schemeClr val="tx1"/>
                </a:solidFill>
              </a:rPr>
              <a:t>y oxígeno, debido a que un análisis más exhaustivo llevaría a tomar en cuenta otros tipos de estudio con la caracterización de la los residuos a ser ingresados y adjunto a esto una correcta separación de los mismos para que al momento de su gasificación no exista presencia de gases nocivos para la salud y obtener el poder calórico de los residuos a ser utilizados.</a:t>
            </a:r>
            <a:endParaRPr lang="es-EC" sz="1600" dirty="0">
              <a:solidFill>
                <a:schemeClr val="tx1"/>
              </a:solidFill>
            </a:endParaRPr>
          </a:p>
          <a:p>
            <a:pPr algn="just"/>
            <a:r>
              <a:rPr lang="es-ES" sz="1600" dirty="0">
                <a:solidFill>
                  <a:schemeClr val="tx1"/>
                </a:solidFill>
              </a:rPr>
              <a:t>La posibilidad de que en el momento de gasificar los RSU se obtengan  gases nocivos para el medio ambiente, fue descartado gracias a una investigación del Tecnológico de Monterrey</a:t>
            </a:r>
            <a:r>
              <a:rPr lang="es-EC" sz="1600" dirty="0">
                <a:solidFill>
                  <a:schemeClr val="tx1"/>
                </a:solidFill>
              </a:rPr>
              <a:t> (Caballero, 2007)</a:t>
            </a:r>
            <a:r>
              <a:rPr lang="es-ES" sz="1600" dirty="0">
                <a:solidFill>
                  <a:schemeClr val="tx1"/>
                </a:solidFill>
              </a:rPr>
              <a:t> en donde se experimentó gasificando este tipo de desechos y se obtuvo las siguientes resultados: como es un proceso que tiene ausencia de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81398"/>
            <a:ext cx="2232248" cy="54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9279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2880" y="-27384"/>
            <a:ext cx="8229600" cy="1143000"/>
          </a:xfrm>
        </p:spPr>
        <p:txBody>
          <a:bodyPr/>
          <a:lstStyle/>
          <a:p>
            <a:r>
              <a:rPr lang="es-ES" dirty="0" smtClean="0"/>
              <a:t>CONCLUSIONES Y RECOMENDACIONES</a:t>
            </a:r>
            <a:endParaRPr lang="es-EC" dirty="0"/>
          </a:p>
        </p:txBody>
      </p:sp>
      <p:sp>
        <p:nvSpPr>
          <p:cNvPr id="3" name="2 Marcador de contenido"/>
          <p:cNvSpPr>
            <a:spLocks noGrp="1"/>
          </p:cNvSpPr>
          <p:nvPr>
            <p:ph idx="1"/>
          </p:nvPr>
        </p:nvSpPr>
        <p:spPr>
          <a:xfrm>
            <a:off x="323528" y="764704"/>
            <a:ext cx="8229600" cy="4525963"/>
          </a:xfrm>
        </p:spPr>
        <p:txBody>
          <a:bodyPr/>
          <a:lstStyle/>
          <a:p>
            <a:pPr lvl="0" algn="just"/>
            <a:r>
              <a:rPr lang="es-ES" sz="1600" dirty="0">
                <a:solidFill>
                  <a:schemeClr val="tx1"/>
                </a:solidFill>
              </a:rPr>
              <a:t>oxigeno no se producen emisiones al medio ambiente de Dioxinas, </a:t>
            </a:r>
            <a:r>
              <a:rPr lang="es-ES" sz="1600" dirty="0" err="1">
                <a:solidFill>
                  <a:schemeClr val="tx1"/>
                </a:solidFill>
              </a:rPr>
              <a:t>Furanos</a:t>
            </a:r>
            <a:r>
              <a:rPr lang="es-ES" sz="1600" dirty="0">
                <a:solidFill>
                  <a:schemeClr val="tx1"/>
                </a:solidFill>
              </a:rPr>
              <a:t> y </a:t>
            </a:r>
            <a:r>
              <a:rPr lang="es-ES" sz="1600" dirty="0" err="1" smtClean="0">
                <a:solidFill>
                  <a:schemeClr val="tx1"/>
                </a:solidFill>
              </a:rPr>
              <a:t>Hexaclorobenceno</a:t>
            </a:r>
            <a:r>
              <a:rPr lang="es-ES" sz="1600" dirty="0" smtClean="0">
                <a:solidFill>
                  <a:schemeClr val="tx1"/>
                </a:solidFill>
              </a:rPr>
              <a:t>, </a:t>
            </a:r>
            <a:r>
              <a:rPr lang="es-ES" sz="1600" dirty="0">
                <a:solidFill>
                  <a:schemeClr val="tx1"/>
                </a:solidFill>
              </a:rPr>
              <a:t>ya que este tipo de elementos se forman al momento de incinerar los RSU </a:t>
            </a:r>
            <a:r>
              <a:rPr lang="es-ES" sz="1600" dirty="0" smtClean="0">
                <a:solidFill>
                  <a:schemeClr val="tx1"/>
                </a:solidFill>
              </a:rPr>
              <a:t>en la presencia </a:t>
            </a:r>
            <a:r>
              <a:rPr lang="es-ES" sz="1600" dirty="0">
                <a:solidFill>
                  <a:schemeClr val="tx1"/>
                </a:solidFill>
              </a:rPr>
              <a:t>de oxígeno.     </a:t>
            </a:r>
            <a:endParaRPr lang="es-EC" sz="1600" dirty="0">
              <a:solidFill>
                <a:schemeClr val="tx1"/>
              </a:solidFill>
            </a:endParaRPr>
          </a:p>
          <a:p>
            <a:pPr lvl="0" algn="just"/>
            <a:r>
              <a:rPr lang="es-ES" sz="1600" dirty="0">
                <a:solidFill>
                  <a:schemeClr val="tx1"/>
                </a:solidFill>
              </a:rPr>
              <a:t>Después de realizar la simulación en el programa ANSYS, se advirtió la necesidad de extender las paredes de cemento refractario en todo el </a:t>
            </a:r>
            <a:r>
              <a:rPr lang="es-ES" sz="1600" dirty="0" err="1">
                <a:solidFill>
                  <a:schemeClr val="tx1"/>
                </a:solidFill>
              </a:rPr>
              <a:t>gasificador</a:t>
            </a:r>
            <a:r>
              <a:rPr lang="es-ES" sz="1600" dirty="0">
                <a:solidFill>
                  <a:schemeClr val="tx1"/>
                </a:solidFill>
              </a:rPr>
              <a:t>, debido a la presencia de altas temperaturas que se registraron alrededor de las paredes del </a:t>
            </a:r>
            <a:r>
              <a:rPr lang="es-ES" sz="1600" dirty="0" err="1">
                <a:solidFill>
                  <a:schemeClr val="tx1"/>
                </a:solidFill>
              </a:rPr>
              <a:t>gasificador</a:t>
            </a:r>
            <a:r>
              <a:rPr lang="es-ES" sz="1600" dirty="0">
                <a:solidFill>
                  <a:schemeClr val="tx1"/>
                </a:solidFill>
              </a:rPr>
              <a:t> por la presencia de calor por convección de los gases</a:t>
            </a:r>
            <a:r>
              <a:rPr lang="es-ES" sz="1600" dirty="0" smtClean="0">
                <a:solidFill>
                  <a:schemeClr val="tx1"/>
                </a:solidFill>
              </a:rPr>
              <a:t>.</a:t>
            </a:r>
          </a:p>
          <a:p>
            <a:pPr lvl="0" algn="just"/>
            <a:r>
              <a:rPr lang="es-ES" sz="1600" dirty="0" smtClean="0">
                <a:solidFill>
                  <a:schemeClr val="tx1"/>
                </a:solidFill>
              </a:rPr>
              <a:t>Se ve la necesidad de tener un vibrador de ½ hp en la parte superior para ayudar a la evacuación de la cenizas por la parte de abajo del </a:t>
            </a:r>
            <a:r>
              <a:rPr lang="es-ES" sz="1600" dirty="0" err="1" smtClean="0">
                <a:solidFill>
                  <a:schemeClr val="tx1"/>
                </a:solidFill>
              </a:rPr>
              <a:t>gasificador</a:t>
            </a:r>
            <a:endParaRPr lang="es-EC" sz="1600" dirty="0">
              <a:solidFill>
                <a:schemeClr val="tx1"/>
              </a:solidFill>
            </a:endParaRPr>
          </a:p>
          <a:p>
            <a:pPr lvl="0" algn="just"/>
            <a:r>
              <a:rPr lang="es-ES" sz="1600" dirty="0" smtClean="0">
                <a:solidFill>
                  <a:schemeClr val="tx1"/>
                </a:solidFill>
              </a:rPr>
              <a:t>Se </a:t>
            </a:r>
            <a:r>
              <a:rPr lang="es-ES" sz="1600" dirty="0">
                <a:solidFill>
                  <a:schemeClr val="tx1"/>
                </a:solidFill>
              </a:rPr>
              <a:t>muestran datos comparativos que se pudieron obtener después de la experimentación en campo versus la simulación que obtuvimos en </a:t>
            </a:r>
            <a:r>
              <a:rPr lang="es-ES" sz="1600" dirty="0" smtClean="0">
                <a:solidFill>
                  <a:schemeClr val="tx1"/>
                </a:solidFill>
              </a:rPr>
              <a:t>ANSYS. Obteniendo </a:t>
            </a:r>
            <a:r>
              <a:rPr lang="es-ES" sz="1600" dirty="0">
                <a:solidFill>
                  <a:schemeClr val="tx1"/>
                </a:solidFill>
              </a:rPr>
              <a:t>como resultado, que el diseño del </a:t>
            </a:r>
            <a:r>
              <a:rPr lang="es-ES" sz="1600" dirty="0" err="1">
                <a:solidFill>
                  <a:schemeClr val="tx1"/>
                </a:solidFill>
              </a:rPr>
              <a:t>gasificador</a:t>
            </a:r>
            <a:r>
              <a:rPr lang="es-ES" sz="1600" dirty="0">
                <a:solidFill>
                  <a:schemeClr val="tx1"/>
                </a:solidFill>
              </a:rPr>
              <a:t> se encuentra dentro de los parámetros para un buen funcionamiento del mismo. </a:t>
            </a:r>
            <a:endParaRPr lang="es-EC" sz="1600" dirty="0">
              <a:solidFill>
                <a:schemeClr val="tx1"/>
              </a:solidFill>
            </a:endParaRPr>
          </a:p>
          <a:p>
            <a:pPr lvl="0" algn="just"/>
            <a:r>
              <a:rPr lang="es-ES" sz="1600" dirty="0">
                <a:solidFill>
                  <a:schemeClr val="tx1"/>
                </a:solidFill>
              </a:rPr>
              <a:t>El análisis de producción de alquitranes se lo realizó con el fin de obtener un valor referencial de su producción, debido a la necesidad de realizar una comparación que se tienen en el </a:t>
            </a:r>
            <a:r>
              <a:rPr lang="es-ES" sz="1600" dirty="0" err="1">
                <a:solidFill>
                  <a:schemeClr val="tx1"/>
                </a:solidFill>
              </a:rPr>
              <a:t>gasificador</a:t>
            </a:r>
            <a:r>
              <a:rPr lang="es-ES" sz="1600" dirty="0">
                <a:solidFill>
                  <a:schemeClr val="tx1"/>
                </a:solidFill>
              </a:rPr>
              <a:t> diseñado versus los datos experimentales.</a:t>
            </a:r>
            <a:endParaRPr lang="es-EC" sz="1600" dirty="0">
              <a:solidFill>
                <a:schemeClr val="tx1"/>
              </a:solidFill>
            </a:endParaRPr>
          </a:p>
          <a:p>
            <a:pPr algn="just"/>
            <a:r>
              <a:rPr lang="es-ES" sz="1600" dirty="0">
                <a:solidFill>
                  <a:schemeClr val="tx1"/>
                </a:solidFill>
              </a:rPr>
              <a:t>En el experimento, se reveló claramente que la producción de alquitranes aumento al momento de combustionar un material húmedo debido a la presencia de agua en el material a combustionar, ya que disminuye las temperaturas tanto de combustión como de pirolisis llevándolas a temperaturas propicias de entre 400 y 600°C para </a:t>
            </a:r>
            <a:r>
              <a:rPr lang="es-ES" sz="1600" dirty="0" smtClean="0">
                <a:solidFill>
                  <a:schemeClr val="tx1"/>
                </a:solidFill>
              </a:rPr>
              <a:t>que</a:t>
            </a:r>
            <a:endParaRPr lang="es-EC" sz="16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81398"/>
            <a:ext cx="2232248" cy="54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3589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2880" y="44624"/>
            <a:ext cx="8229600" cy="1143000"/>
          </a:xfrm>
        </p:spPr>
        <p:txBody>
          <a:bodyPr/>
          <a:lstStyle/>
          <a:p>
            <a:r>
              <a:rPr lang="es-ES" dirty="0"/>
              <a:t>CONCLUSIONES Y RECOMENDACIONES</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85885006"/>
              </p:ext>
            </p:extLst>
          </p:nvPr>
        </p:nvGraphicFramePr>
        <p:xfrm>
          <a:off x="2443857" y="2636912"/>
          <a:ext cx="4448175" cy="971550"/>
        </p:xfrm>
        <a:graphic>
          <a:graphicData uri="http://schemas.openxmlformats.org/drawingml/2006/table">
            <a:tbl>
              <a:tblPr firstRow="1" firstCol="1" bandRow="1">
                <a:tableStyleId>{00A15C55-8517-42AA-B614-E9B94910E393}</a:tableStyleId>
              </a:tblPr>
              <a:tblGrid>
                <a:gridCol w="2241560"/>
                <a:gridCol w="2206615"/>
              </a:tblGrid>
              <a:tr h="647700">
                <a:tc>
                  <a:txBody>
                    <a:bodyPr/>
                    <a:lstStyle/>
                    <a:p>
                      <a:pPr algn="ctr">
                        <a:spcAft>
                          <a:spcPts val="0"/>
                        </a:spcAft>
                      </a:pPr>
                      <a:r>
                        <a:rPr lang="es-EC" sz="1200" dirty="0">
                          <a:effectLst/>
                        </a:rPr>
                        <a:t>Porcentaje de producción de alquitrán en el</a:t>
                      </a:r>
                    </a:p>
                    <a:p>
                      <a:pPr algn="ctr">
                        <a:spcAft>
                          <a:spcPts val="0"/>
                        </a:spcAft>
                      </a:pPr>
                      <a:r>
                        <a:rPr lang="es-EC" sz="1200" dirty="0" err="1">
                          <a:effectLst/>
                        </a:rPr>
                        <a:t>gasificador</a:t>
                      </a:r>
                      <a:r>
                        <a:rPr lang="es-EC" sz="1200" dirty="0">
                          <a:effectLst/>
                        </a:rPr>
                        <a:t> diseñado(%)</a:t>
                      </a:r>
                      <a:endParaRPr lang="es-EC" sz="12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200">
                          <a:effectLst/>
                        </a:rPr>
                        <a:t>Porcentaje de producción de alquitrán en el</a:t>
                      </a:r>
                    </a:p>
                    <a:p>
                      <a:pPr algn="ctr">
                        <a:spcAft>
                          <a:spcPts val="0"/>
                        </a:spcAft>
                      </a:pPr>
                      <a:r>
                        <a:rPr lang="es-EC" sz="1200">
                          <a:effectLst/>
                        </a:rPr>
                        <a:t>gasificador experimental(%)</a:t>
                      </a:r>
                      <a:endParaRPr lang="es-EC" sz="1200">
                        <a:solidFill>
                          <a:srgbClr val="000000"/>
                        </a:solidFill>
                        <a:effectLst/>
                        <a:latin typeface="Times New Roman"/>
                        <a:ea typeface="Times New Roman"/>
                      </a:endParaRPr>
                    </a:p>
                  </a:txBody>
                  <a:tcPr marL="68580" marR="68580" marT="0" marB="0"/>
                </a:tc>
              </a:tr>
              <a:tr h="323850">
                <a:tc>
                  <a:txBody>
                    <a:bodyPr/>
                    <a:lstStyle/>
                    <a:p>
                      <a:pPr algn="ctr">
                        <a:spcAft>
                          <a:spcPts val="0"/>
                        </a:spcAft>
                      </a:pPr>
                      <a:r>
                        <a:rPr lang="es-EC" sz="1200" dirty="0">
                          <a:effectLst/>
                        </a:rPr>
                        <a:t>0,1131</a:t>
                      </a:r>
                      <a:endParaRPr lang="es-EC" sz="12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200" dirty="0">
                          <a:effectLst/>
                        </a:rPr>
                        <a:t>0,064</a:t>
                      </a:r>
                      <a:endParaRPr lang="es-EC" sz="1200" dirty="0">
                        <a:solidFill>
                          <a:srgbClr val="000000"/>
                        </a:solidFill>
                        <a:effectLst/>
                        <a:latin typeface="Times New Roman"/>
                        <a:ea typeface="Times New Roman"/>
                      </a:endParaRPr>
                    </a:p>
                  </a:txBody>
                  <a:tcPr marL="68580" marR="68580" marT="0" marB="0"/>
                </a:tc>
              </a:tr>
            </a:tbl>
          </a:graphicData>
        </a:graphic>
      </p:graphicFrame>
      <p:sp>
        <p:nvSpPr>
          <p:cNvPr id="7" name="Rectangle 2"/>
          <p:cNvSpPr>
            <a:spLocks noChangeArrowheads="1"/>
          </p:cNvSpPr>
          <p:nvPr/>
        </p:nvSpPr>
        <p:spPr bwMode="auto">
          <a:xfrm>
            <a:off x="1115616" y="1148408"/>
            <a:ext cx="7344816"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tabLst/>
            </a:pP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exista mayor cantidad de alquitranes, lo que arroja que en la combusti</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n de los RSU se va obtener mayor producci</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n de alquitranes debido a que existe mucha m</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s cantidad de humedad en dicho material.</a:t>
            </a:r>
            <a:endParaRPr kumimoji="0" lang="es-EC" alt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C" sz="1600" b="0" i="0" u="none" strike="noStrike" cap="none" normalizeH="0" baseline="0" dirty="0" smtClean="0">
                <a:ln>
                  <a:noFill/>
                </a:ln>
                <a:solidFill>
                  <a:schemeClr val="tx1"/>
                </a:solidFill>
                <a:effectLst/>
                <a:ea typeface="Times New Roman" pitchFamily="18" charset="0"/>
              </a:rPr>
              <a:t>Se compar</a:t>
            </a:r>
            <a:r>
              <a:rPr kumimoji="0" lang="es-ES" altLang="es-EC" sz="1600" b="0" i="0" u="none" strike="noStrike" cap="none" normalizeH="0" baseline="0" dirty="0" smtClean="0">
                <a:ln>
                  <a:noFill/>
                </a:ln>
                <a:solidFill>
                  <a:schemeClr val="tx1"/>
                </a:solidFill>
                <a:effectLst/>
                <a:latin typeface="Calibri"/>
                <a:ea typeface="Times New Roman" pitchFamily="18" charset="0"/>
              </a:rPr>
              <a:t>ó</a:t>
            </a:r>
            <a:r>
              <a:rPr kumimoji="0" lang="es-ES" altLang="es-EC" sz="1600" b="0" i="0" u="none" strike="noStrike" cap="none" normalizeH="0" baseline="0" dirty="0" smtClean="0">
                <a:ln>
                  <a:noFill/>
                </a:ln>
                <a:solidFill>
                  <a:schemeClr val="tx1"/>
                </a:solidFill>
                <a:effectLst/>
                <a:ea typeface="Times New Roman" pitchFamily="18" charset="0"/>
              </a:rPr>
              <a:t> la producci</a:t>
            </a:r>
            <a:r>
              <a:rPr kumimoji="0" lang="es-ES" altLang="es-EC" sz="1600" b="0" i="0" u="none" strike="noStrike" cap="none" normalizeH="0" baseline="0" dirty="0" smtClean="0">
                <a:ln>
                  <a:noFill/>
                </a:ln>
                <a:solidFill>
                  <a:schemeClr val="tx1"/>
                </a:solidFill>
                <a:effectLst/>
                <a:latin typeface="Calibri"/>
                <a:ea typeface="Times New Roman" pitchFamily="18" charset="0"/>
              </a:rPr>
              <a:t>ó</a:t>
            </a:r>
            <a:r>
              <a:rPr kumimoji="0" lang="es-ES" altLang="es-EC" sz="1600" b="0" i="0" u="none" strike="noStrike" cap="none" normalizeH="0" baseline="0" dirty="0" smtClean="0">
                <a:ln>
                  <a:noFill/>
                </a:ln>
                <a:solidFill>
                  <a:schemeClr val="tx1"/>
                </a:solidFill>
                <a:effectLst/>
                <a:ea typeface="Times New Roman" pitchFamily="18" charset="0"/>
              </a:rPr>
              <a:t>n de alquitranes que produc</a:t>
            </a:r>
            <a:r>
              <a:rPr kumimoji="0" lang="es-ES" altLang="es-EC" sz="1600" b="0" i="0" u="none" strike="noStrike" cap="none" normalizeH="0" baseline="0" dirty="0" smtClean="0">
                <a:ln>
                  <a:noFill/>
                </a:ln>
                <a:solidFill>
                  <a:schemeClr val="tx1"/>
                </a:solidFill>
                <a:effectLst/>
                <a:latin typeface="Calibri"/>
                <a:ea typeface="Times New Roman" pitchFamily="18" charset="0"/>
              </a:rPr>
              <a:t>í</a:t>
            </a:r>
            <a:r>
              <a:rPr kumimoji="0" lang="es-ES" altLang="es-EC" sz="1600" b="0" i="0" u="none" strike="noStrike" cap="none" normalizeH="0" baseline="0" dirty="0" smtClean="0">
                <a:ln>
                  <a:noFill/>
                </a:ln>
                <a:solidFill>
                  <a:schemeClr val="tx1"/>
                </a:solidFill>
                <a:effectLst/>
                <a:ea typeface="Times New Roman" pitchFamily="18" charset="0"/>
              </a:rPr>
              <a:t>a el </a:t>
            </a:r>
            <a:r>
              <a:rPr kumimoji="0" lang="es-ES" altLang="es-EC" sz="1600" b="0" i="0" u="none" strike="noStrike" cap="none" normalizeH="0" baseline="0" dirty="0" err="1" smtClean="0">
                <a:ln>
                  <a:noFill/>
                </a:ln>
                <a:solidFill>
                  <a:schemeClr val="tx1"/>
                </a:solidFill>
                <a:effectLst/>
                <a:ea typeface="Times New Roman" pitchFamily="18" charset="0"/>
              </a:rPr>
              <a:t>gasificador</a:t>
            </a:r>
            <a:r>
              <a:rPr kumimoji="0" lang="es-ES" altLang="es-EC" sz="1600" b="0" i="0" u="none" strike="noStrike" cap="none" normalizeH="0" baseline="0" dirty="0" smtClean="0">
                <a:ln>
                  <a:noFill/>
                </a:ln>
                <a:solidFill>
                  <a:schemeClr val="tx1"/>
                </a:solidFill>
                <a:effectLst/>
                <a:ea typeface="Times New Roman" pitchFamily="18" charset="0"/>
              </a:rPr>
              <a:t> dise</a:t>
            </a:r>
            <a:r>
              <a:rPr kumimoji="0" lang="es-ES" altLang="es-EC" sz="1600" b="0" i="0" u="none" strike="noStrike" cap="none" normalizeH="0" baseline="0" dirty="0" smtClean="0">
                <a:ln>
                  <a:noFill/>
                </a:ln>
                <a:solidFill>
                  <a:schemeClr val="tx1"/>
                </a:solidFill>
                <a:effectLst/>
                <a:latin typeface="Calibri"/>
                <a:ea typeface="Times New Roman" pitchFamily="18" charset="0"/>
              </a:rPr>
              <a:t>ñ</a:t>
            </a:r>
            <a:r>
              <a:rPr kumimoji="0" lang="es-ES" altLang="es-EC" sz="1600" b="0" i="0" u="none" strike="noStrike" cap="none" normalizeH="0" baseline="0" dirty="0" smtClean="0">
                <a:ln>
                  <a:noFill/>
                </a:ln>
                <a:solidFill>
                  <a:schemeClr val="tx1"/>
                </a:solidFill>
                <a:effectLst/>
                <a:ea typeface="Times New Roman" pitchFamily="18" charset="0"/>
              </a:rPr>
              <a:t>ado contra el experimental, arrojando los siguientes resultados:</a:t>
            </a:r>
          </a:p>
          <a:p>
            <a:pPr marL="0" marR="0" lvl="0" indent="0" algn="l" defTabSz="914400" rtl="0" eaLnBrk="0" fontAlgn="base" latinLnBrk="0" hangingPunct="0">
              <a:lnSpc>
                <a:spcPct val="100000"/>
              </a:lnSpc>
              <a:spcBef>
                <a:spcPct val="0"/>
              </a:spcBef>
              <a:spcAft>
                <a:spcPct val="0"/>
              </a:spcAft>
              <a:buClrTx/>
              <a:buSzTx/>
              <a:buFontTx/>
              <a:buChar char="•"/>
              <a:tabLst/>
            </a:pPr>
            <a:endParaRPr lang="es-ES" altLang="es-EC" sz="1600"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altLang="es-EC"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s-ES" altLang="es-EC" sz="1600"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altLang="es-EC"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s-ES" altLang="es-EC" sz="1600"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altLang="es-EC"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Lo que indica que el </a:t>
            </a:r>
            <a:r>
              <a:rPr kumimoji="0" lang="es-ES" altLang="es-EC" sz="1600" b="0" i="0" u="none" strike="noStrike" cap="none" normalizeH="0" baseline="0" dirty="0" err="1" smtClean="0">
                <a:ln>
                  <a:noFill/>
                </a:ln>
                <a:solidFill>
                  <a:schemeClr val="tx1"/>
                </a:solidFill>
                <a:effectLst/>
                <a:ea typeface="Times New Roman" pitchFamily="18" charset="0"/>
                <a:cs typeface="Arial" pitchFamily="34" charset="0"/>
              </a:rPr>
              <a:t>gasificador</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 dise</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ñ</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ado va a tener una producci</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n de alquitr</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n 1.8 veces mayor que el </a:t>
            </a:r>
            <a:r>
              <a:rPr kumimoji="0" lang="es-ES" altLang="es-EC" sz="1600" b="0" i="0" u="none" strike="noStrike" cap="none" normalizeH="0" baseline="0" dirty="0" err="1" smtClean="0">
                <a:ln>
                  <a:noFill/>
                </a:ln>
                <a:solidFill>
                  <a:schemeClr val="tx1"/>
                </a:solidFill>
                <a:effectLst/>
                <a:ea typeface="Times New Roman" pitchFamily="18" charset="0"/>
                <a:cs typeface="Arial" pitchFamily="34" charset="0"/>
              </a:rPr>
              <a:t>gasificador</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 utilizado como base experimental.    </a:t>
            </a:r>
            <a:endParaRPr kumimoji="0" lang="es-EC" alt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El an</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lisis financiero del proyecto demuestra que es econ</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micamente viable, ya que el periodo de recuperaci</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n es de </a:t>
            </a:r>
            <a:r>
              <a:rPr lang="es-ES" altLang="es-EC" sz="1600" dirty="0" smtClean="0">
                <a:ea typeface="Times New Roman" pitchFamily="18" charset="0"/>
              </a:rPr>
              <a:t>cuatro</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 a</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ñ</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os y existe ganancia en este a</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ñ</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o, adem</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s de que muestra un valor beneficio - costo de ₵ 0,29 de ganancia por cada d</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lar gastado por producci</a:t>
            </a:r>
            <a:r>
              <a:rPr kumimoji="0" lang="es-ES" alt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altLang="es-EC" sz="1600" b="0" i="0" u="none" strike="noStrike" cap="none" normalizeH="0" baseline="0" dirty="0" smtClean="0">
                <a:ln>
                  <a:noFill/>
                </a:ln>
                <a:solidFill>
                  <a:schemeClr val="tx1"/>
                </a:solidFill>
                <a:effectLst/>
                <a:ea typeface="Times New Roman" pitchFamily="18" charset="0"/>
                <a:cs typeface="Arial" pitchFamily="34" charset="0"/>
              </a:rPr>
              <a:t>n. </a:t>
            </a:r>
            <a:endParaRPr kumimoji="0" lang="es-ES" altLang="es-EC"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81398"/>
            <a:ext cx="2232248" cy="54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6199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0"/>
            <a:ext cx="8229600" cy="1143000"/>
          </a:xfrm>
        </p:spPr>
        <p:txBody>
          <a:bodyPr/>
          <a:lstStyle/>
          <a:p>
            <a:r>
              <a:rPr lang="es-ES" dirty="0" smtClean="0"/>
              <a:t>BIBLIOGRAFÍA </a:t>
            </a:r>
            <a:endParaRPr lang="es-ES" dirty="0"/>
          </a:p>
        </p:txBody>
      </p:sp>
      <p:sp>
        <p:nvSpPr>
          <p:cNvPr id="4" name="3 Marcador de contenido"/>
          <p:cNvSpPr>
            <a:spLocks noGrp="1"/>
          </p:cNvSpPr>
          <p:nvPr>
            <p:ph idx="1"/>
          </p:nvPr>
        </p:nvSpPr>
        <p:spPr>
          <a:xfrm>
            <a:off x="611560" y="1124744"/>
            <a:ext cx="7704856" cy="4525963"/>
          </a:xfrm>
        </p:spPr>
        <p:txBody>
          <a:bodyPr/>
          <a:lstStyle/>
          <a:p>
            <a:r>
              <a:rPr lang="en-US" sz="1400" dirty="0">
                <a:solidFill>
                  <a:schemeClr val="tx1"/>
                </a:solidFill>
              </a:rPr>
              <a:t>ANSYS. (</a:t>
            </a:r>
            <a:r>
              <a:rPr lang="en-US" sz="1400" dirty="0" err="1">
                <a:solidFill>
                  <a:schemeClr val="tx1"/>
                </a:solidFill>
              </a:rPr>
              <a:t>s.f.</a:t>
            </a:r>
            <a:r>
              <a:rPr lang="en-US" sz="1400" dirty="0">
                <a:solidFill>
                  <a:schemeClr val="tx1"/>
                </a:solidFill>
              </a:rPr>
              <a:t>). </a:t>
            </a:r>
            <a:r>
              <a:rPr lang="en-US" sz="1400" i="1" dirty="0">
                <a:solidFill>
                  <a:schemeClr val="tx1"/>
                </a:solidFill>
              </a:rPr>
              <a:t>fluent_13.0_lecture07-heat-transfer</a:t>
            </a:r>
            <a:r>
              <a:rPr lang="en-US" sz="1400" dirty="0">
                <a:solidFill>
                  <a:schemeClr val="tx1"/>
                </a:solidFill>
              </a:rPr>
              <a:t>. </a:t>
            </a:r>
            <a:r>
              <a:rPr lang="es-EC" sz="1400" dirty="0">
                <a:solidFill>
                  <a:schemeClr val="tx1"/>
                </a:solidFill>
              </a:rPr>
              <a:t>Recuperado el 26 de 11 de 2013, de </a:t>
            </a:r>
            <a:r>
              <a:rPr lang="es-EC" sz="1400" dirty="0" err="1">
                <a:solidFill>
                  <a:schemeClr val="tx1"/>
                </a:solidFill>
              </a:rPr>
              <a:t>imechanica</a:t>
            </a:r>
            <a:r>
              <a:rPr lang="es-EC" sz="1400" dirty="0">
                <a:solidFill>
                  <a:schemeClr val="tx1"/>
                </a:solidFill>
              </a:rPr>
              <a:t>: http://imechanica.org/files/fluent_13.0_lecture07-heat-transfer.pdf</a:t>
            </a:r>
          </a:p>
          <a:p>
            <a:r>
              <a:rPr lang="es-EC" sz="1400" dirty="0">
                <a:solidFill>
                  <a:schemeClr val="tx1"/>
                </a:solidFill>
              </a:rPr>
              <a:t>ANSYS. (s.f.). </a:t>
            </a:r>
            <a:r>
              <a:rPr lang="es-EC" sz="1400" i="1" dirty="0" err="1">
                <a:solidFill>
                  <a:schemeClr val="tx1"/>
                </a:solidFill>
              </a:rPr>
              <a:t>radiativo</a:t>
            </a:r>
            <a:r>
              <a:rPr lang="es-EC" sz="1400" i="1" dirty="0">
                <a:solidFill>
                  <a:schemeClr val="tx1"/>
                </a:solidFill>
              </a:rPr>
              <a:t> Ecuación de Transferencia</a:t>
            </a:r>
            <a:r>
              <a:rPr lang="es-EC" sz="1400" dirty="0">
                <a:solidFill>
                  <a:schemeClr val="tx1"/>
                </a:solidFill>
              </a:rPr>
              <a:t>. Recuperado el 2013 de 11 de 14, de ANSYS: http://aerojet.engr.ucdavis.edu/fluenthelp/html/ug/node576.htm#eq-rte</a:t>
            </a:r>
          </a:p>
          <a:p>
            <a:r>
              <a:rPr lang="es-EC" sz="1400" i="1" dirty="0">
                <a:solidFill>
                  <a:schemeClr val="tx1"/>
                </a:solidFill>
              </a:rPr>
              <a:t>ASCAMM</a:t>
            </a:r>
            <a:r>
              <a:rPr lang="es-EC" sz="1400" dirty="0">
                <a:solidFill>
                  <a:schemeClr val="tx1"/>
                </a:solidFill>
              </a:rPr>
              <a:t>. (2007). Obtenido de http://ascammtraining.blogspot.com/2007/10/tolerancias-de-corte.html</a:t>
            </a:r>
          </a:p>
          <a:p>
            <a:r>
              <a:rPr lang="es-EC" sz="1400" dirty="0">
                <a:solidFill>
                  <a:schemeClr val="tx1"/>
                </a:solidFill>
              </a:rPr>
              <a:t>Barreras, M. y. ((1996).). </a:t>
            </a:r>
            <a:r>
              <a:rPr lang="es-EC" sz="1400" i="1" dirty="0">
                <a:solidFill>
                  <a:schemeClr val="tx1"/>
                </a:solidFill>
              </a:rPr>
              <a:t>La Combustión</a:t>
            </a:r>
            <a:r>
              <a:rPr lang="es-EC" sz="1400" dirty="0">
                <a:solidFill>
                  <a:schemeClr val="tx1"/>
                </a:solidFill>
              </a:rPr>
              <a:t> (Vol. </a:t>
            </a:r>
            <a:r>
              <a:rPr lang="es-EC" sz="1400" dirty="0" err="1">
                <a:solidFill>
                  <a:schemeClr val="tx1"/>
                </a:solidFill>
              </a:rPr>
              <a:t>Universidade</a:t>
            </a:r>
            <a:r>
              <a:rPr lang="es-EC" sz="1400" dirty="0">
                <a:solidFill>
                  <a:schemeClr val="tx1"/>
                </a:solidFill>
              </a:rPr>
              <a:t> de </a:t>
            </a:r>
            <a:r>
              <a:rPr lang="es-EC" sz="1400" dirty="0" err="1">
                <a:solidFill>
                  <a:schemeClr val="tx1"/>
                </a:solidFill>
              </a:rPr>
              <a:t>Engenharia</a:t>
            </a:r>
            <a:r>
              <a:rPr lang="es-EC" sz="1400" dirty="0">
                <a:solidFill>
                  <a:schemeClr val="tx1"/>
                </a:solidFill>
              </a:rPr>
              <a:t> Técnica de Barcelona). </a:t>
            </a:r>
            <a:r>
              <a:rPr lang="en-US" sz="1400" dirty="0">
                <a:solidFill>
                  <a:schemeClr val="tx1"/>
                </a:solidFill>
              </a:rPr>
              <a:t>Barcelona: Ed. </a:t>
            </a:r>
            <a:r>
              <a:rPr lang="en-US" sz="1400" dirty="0" err="1">
                <a:solidFill>
                  <a:schemeClr val="tx1"/>
                </a:solidFill>
              </a:rPr>
              <a:t>Cenac</a:t>
            </a:r>
            <a:r>
              <a:rPr lang="en-US" sz="1400" dirty="0">
                <a:solidFill>
                  <a:schemeClr val="tx1"/>
                </a:solidFill>
              </a:rPr>
              <a:t> .</a:t>
            </a:r>
            <a:endParaRPr lang="es-EC" sz="1400" dirty="0">
              <a:solidFill>
                <a:schemeClr val="tx1"/>
              </a:solidFill>
            </a:endParaRPr>
          </a:p>
          <a:p>
            <a:r>
              <a:rPr lang="en-US" sz="1400" dirty="0" err="1">
                <a:solidFill>
                  <a:schemeClr val="tx1"/>
                </a:solidFill>
              </a:rPr>
              <a:t>Basu</a:t>
            </a:r>
            <a:r>
              <a:rPr lang="en-US" sz="1400" dirty="0">
                <a:solidFill>
                  <a:schemeClr val="tx1"/>
                </a:solidFill>
              </a:rPr>
              <a:t>, P. (2010). </a:t>
            </a:r>
            <a:r>
              <a:rPr lang="en-US" sz="1400" i="1" dirty="0">
                <a:solidFill>
                  <a:schemeClr val="tx1"/>
                </a:solidFill>
              </a:rPr>
              <a:t>Biomass Gasification and Pyrolysis.</a:t>
            </a:r>
            <a:r>
              <a:rPr lang="en-US" sz="1400" dirty="0">
                <a:solidFill>
                  <a:schemeClr val="tx1"/>
                </a:solidFill>
              </a:rPr>
              <a:t> Burlington: British .</a:t>
            </a:r>
            <a:endParaRPr lang="es-EC" sz="1400" dirty="0">
              <a:solidFill>
                <a:schemeClr val="tx1"/>
              </a:solidFill>
            </a:endParaRPr>
          </a:p>
          <a:p>
            <a:r>
              <a:rPr lang="en-US" sz="1400" dirty="0" err="1">
                <a:solidFill>
                  <a:schemeClr val="tx1"/>
                </a:solidFill>
              </a:rPr>
              <a:t>BiomassTechnologyGroup</a:t>
            </a:r>
            <a:r>
              <a:rPr lang="en-US" sz="1400" dirty="0">
                <a:solidFill>
                  <a:schemeClr val="tx1"/>
                </a:solidFill>
              </a:rPr>
              <a:t>. (2012). </a:t>
            </a:r>
            <a:r>
              <a:rPr lang="en-US" sz="1400" i="1" dirty="0">
                <a:solidFill>
                  <a:schemeClr val="tx1"/>
                </a:solidFill>
              </a:rPr>
              <a:t>Your partner in bioenergy</a:t>
            </a:r>
            <a:r>
              <a:rPr lang="en-US" sz="1400" dirty="0">
                <a:solidFill>
                  <a:schemeClr val="tx1"/>
                </a:solidFill>
              </a:rPr>
              <a:t>. </a:t>
            </a:r>
            <a:r>
              <a:rPr lang="es-EC" sz="1400" dirty="0">
                <a:solidFill>
                  <a:schemeClr val="tx1"/>
                </a:solidFill>
              </a:rPr>
              <a:t>Recuperado el 22 de 08 de 2013, de </a:t>
            </a:r>
            <a:r>
              <a:rPr lang="es-EC" sz="1400" dirty="0" err="1">
                <a:solidFill>
                  <a:schemeClr val="tx1"/>
                </a:solidFill>
              </a:rPr>
              <a:t>btg</a:t>
            </a:r>
            <a:r>
              <a:rPr lang="es-EC" sz="1400" dirty="0">
                <a:solidFill>
                  <a:schemeClr val="tx1"/>
                </a:solidFill>
              </a:rPr>
              <a:t>: [www.btgworld.com/tecnologies/gasification.html]</a:t>
            </a:r>
          </a:p>
          <a:p>
            <a:r>
              <a:rPr lang="es-EC" sz="1400" dirty="0">
                <a:solidFill>
                  <a:schemeClr val="tx1"/>
                </a:solidFill>
              </a:rPr>
              <a:t>Caballero, P. (2007). </a:t>
            </a:r>
            <a:r>
              <a:rPr lang="es-EC" sz="1400" i="1" dirty="0">
                <a:solidFill>
                  <a:schemeClr val="tx1"/>
                </a:solidFill>
              </a:rPr>
              <a:t>Experiencia de México con </a:t>
            </a:r>
            <a:r>
              <a:rPr lang="es-EC" sz="1400" i="1" dirty="0" err="1">
                <a:solidFill>
                  <a:schemeClr val="tx1"/>
                </a:solidFill>
              </a:rPr>
              <a:t>Pirólisis</a:t>
            </a:r>
            <a:r>
              <a:rPr lang="es-EC" sz="1400" i="1" dirty="0">
                <a:solidFill>
                  <a:schemeClr val="tx1"/>
                </a:solidFill>
              </a:rPr>
              <a:t> y </a:t>
            </a:r>
            <a:r>
              <a:rPr lang="es-EC" sz="1400" dirty="0">
                <a:solidFill>
                  <a:schemeClr val="tx1"/>
                </a:solidFill>
              </a:rPr>
              <a:t>. Recuperado el 18 de 12 de 2013, de </a:t>
            </a:r>
            <a:r>
              <a:rPr lang="es-EC" sz="1400" dirty="0" err="1">
                <a:solidFill>
                  <a:schemeClr val="tx1"/>
                </a:solidFill>
              </a:rPr>
              <a:t>cec</a:t>
            </a:r>
            <a:r>
              <a:rPr lang="es-EC" sz="1400" dirty="0">
                <a:solidFill>
                  <a:schemeClr val="tx1"/>
                </a:solidFill>
              </a:rPr>
              <a:t>: http://www.cec.org/Storage/148/17397_Caballero1.pdf</a:t>
            </a:r>
          </a:p>
          <a:p>
            <a:r>
              <a:rPr lang="es-EC" sz="1400" dirty="0">
                <a:solidFill>
                  <a:schemeClr val="tx1"/>
                </a:solidFill>
              </a:rPr>
              <a:t>Caballero, P. (2007). </a:t>
            </a:r>
            <a:r>
              <a:rPr lang="es-EC" sz="1400" i="1" dirty="0">
                <a:solidFill>
                  <a:schemeClr val="tx1"/>
                </a:solidFill>
              </a:rPr>
              <a:t>Experiencia de México con </a:t>
            </a:r>
            <a:r>
              <a:rPr lang="es-EC" sz="1400" i="1" dirty="0" err="1">
                <a:solidFill>
                  <a:schemeClr val="tx1"/>
                </a:solidFill>
              </a:rPr>
              <a:t>Pirólisis</a:t>
            </a:r>
            <a:r>
              <a:rPr lang="es-EC" sz="1400" i="1" dirty="0">
                <a:solidFill>
                  <a:schemeClr val="tx1"/>
                </a:solidFill>
              </a:rPr>
              <a:t> y Gasificación para el manejo de residuos</a:t>
            </a:r>
            <a:r>
              <a:rPr lang="es-EC" sz="1400" dirty="0">
                <a:solidFill>
                  <a:schemeClr val="tx1"/>
                </a:solidFill>
              </a:rPr>
              <a:t>. Recuperado el 18 de 12 de 2013, de CEC: http://www.cec.org/Storage/148/17397_Caballero1.pdf</a:t>
            </a:r>
          </a:p>
          <a:p>
            <a:r>
              <a:rPr lang="es-EC" sz="1400" dirty="0" err="1">
                <a:solidFill>
                  <a:schemeClr val="tx1"/>
                </a:solidFill>
              </a:rPr>
              <a:t>Cabanilla</a:t>
            </a:r>
            <a:r>
              <a:rPr lang="es-EC" sz="1400" dirty="0">
                <a:solidFill>
                  <a:schemeClr val="tx1"/>
                </a:solidFill>
              </a:rPr>
              <a:t>, A. (s.f.). </a:t>
            </a:r>
            <a:r>
              <a:rPr lang="es-EC" sz="1400" i="1" dirty="0">
                <a:solidFill>
                  <a:schemeClr val="tx1"/>
                </a:solidFill>
              </a:rPr>
              <a:t>Gasificación de biomasa</a:t>
            </a:r>
            <a:r>
              <a:rPr lang="es-EC" sz="1400" dirty="0">
                <a:solidFill>
                  <a:schemeClr val="tx1"/>
                </a:solidFill>
              </a:rPr>
              <a:t>. Recuperado el 28 de 04 de 2013, de </a:t>
            </a:r>
            <a:r>
              <a:rPr lang="es-EC" sz="1400" dirty="0" err="1">
                <a:solidFill>
                  <a:schemeClr val="tx1"/>
                </a:solidFill>
              </a:rPr>
              <a:t>upcomilla</a:t>
            </a:r>
            <a:r>
              <a:rPr lang="es-EC" sz="1400" dirty="0">
                <a:solidFill>
                  <a:schemeClr val="tx1"/>
                </a:solidFill>
              </a:rPr>
              <a:t>: http://</a:t>
            </a:r>
            <a:r>
              <a:rPr lang="es-EC" sz="1400" dirty="0" smtClean="0">
                <a:solidFill>
                  <a:schemeClr val="tx1"/>
                </a:solidFill>
              </a:rPr>
              <a:t>www.upcomillas.es/catedras/crm/report07/ppts/I%20Andr%C3%A9s%20Cabanillas%20CIEMAT.pdf</a:t>
            </a:r>
            <a:endParaRPr lang="es-EC" sz="1400"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81398"/>
            <a:ext cx="2232248" cy="54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7999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S" dirty="0"/>
              <a:t>BIBLIOGRAFÍA</a:t>
            </a:r>
            <a:endParaRPr lang="es-EC" dirty="0"/>
          </a:p>
        </p:txBody>
      </p:sp>
      <p:sp>
        <p:nvSpPr>
          <p:cNvPr id="3" name="2 Marcador de contenido"/>
          <p:cNvSpPr>
            <a:spLocks noGrp="1"/>
          </p:cNvSpPr>
          <p:nvPr>
            <p:ph idx="1"/>
          </p:nvPr>
        </p:nvSpPr>
        <p:spPr/>
        <p:txBody>
          <a:bodyPr/>
          <a:lstStyle/>
          <a:p>
            <a:r>
              <a:rPr lang="es-EC" sz="1600" dirty="0" err="1">
                <a:solidFill>
                  <a:schemeClr val="tx1"/>
                </a:solidFill>
              </a:rPr>
              <a:t>Castells</a:t>
            </a:r>
            <a:r>
              <a:rPr lang="es-EC" sz="1600" dirty="0">
                <a:solidFill>
                  <a:schemeClr val="tx1"/>
                </a:solidFill>
              </a:rPr>
              <a:t>, X. E. (2005). Tratamiento y valorización energética de residuos. En X. E. </a:t>
            </a:r>
            <a:r>
              <a:rPr lang="es-EC" sz="1600" dirty="0" err="1">
                <a:solidFill>
                  <a:schemeClr val="tx1"/>
                </a:solidFill>
              </a:rPr>
              <a:t>Castells</a:t>
            </a:r>
            <a:r>
              <a:rPr lang="es-EC" sz="1600" dirty="0">
                <a:solidFill>
                  <a:schemeClr val="tx1"/>
                </a:solidFill>
              </a:rPr>
              <a:t>, </a:t>
            </a:r>
            <a:r>
              <a:rPr lang="es-EC" sz="1600" i="1" dirty="0">
                <a:solidFill>
                  <a:schemeClr val="tx1"/>
                </a:solidFill>
              </a:rPr>
              <a:t>Tratamiento y valorización energética de residuos</a:t>
            </a:r>
            <a:r>
              <a:rPr lang="es-EC" sz="1600" dirty="0">
                <a:solidFill>
                  <a:schemeClr val="tx1"/>
                </a:solidFill>
              </a:rPr>
              <a:t> (pág. 440). Madrid: Díaz de Santos.</a:t>
            </a:r>
          </a:p>
          <a:p>
            <a:r>
              <a:rPr lang="es-EC" sz="1600" i="1" dirty="0">
                <a:solidFill>
                  <a:schemeClr val="tx1"/>
                </a:solidFill>
              </a:rPr>
              <a:t>CEMIOPERU</a:t>
            </a:r>
            <a:r>
              <a:rPr lang="es-EC" sz="1600" dirty="0">
                <a:solidFill>
                  <a:schemeClr val="tx1"/>
                </a:solidFill>
              </a:rPr>
              <a:t>. (2008). Obtenido de http://cemioperu.tripod.com/fresadoras.html</a:t>
            </a:r>
          </a:p>
          <a:p>
            <a:r>
              <a:rPr lang="en-US" sz="1600" dirty="0">
                <a:solidFill>
                  <a:schemeClr val="tx1"/>
                </a:solidFill>
              </a:rPr>
              <a:t>CIDAUT, U.-F. (</a:t>
            </a:r>
            <a:r>
              <a:rPr lang="en-US" sz="1600" dirty="0" err="1">
                <a:solidFill>
                  <a:schemeClr val="tx1"/>
                </a:solidFill>
              </a:rPr>
              <a:t>s.f.</a:t>
            </a:r>
            <a:r>
              <a:rPr lang="en-US" sz="1600" dirty="0">
                <a:solidFill>
                  <a:schemeClr val="tx1"/>
                </a:solidFill>
              </a:rPr>
              <a:t>). </a:t>
            </a:r>
            <a:r>
              <a:rPr lang="es-EC" sz="1600" i="1" dirty="0">
                <a:solidFill>
                  <a:schemeClr val="tx1"/>
                </a:solidFill>
              </a:rPr>
              <a:t>Ecuaciones Generales de la Mecánica de </a:t>
            </a:r>
            <a:r>
              <a:rPr lang="es-EC" sz="1600" i="1" dirty="0" err="1">
                <a:solidFill>
                  <a:schemeClr val="tx1"/>
                </a:solidFill>
              </a:rPr>
              <a:t>FLuidos</a:t>
            </a:r>
            <a:r>
              <a:rPr lang="es-EC" sz="1600" dirty="0">
                <a:solidFill>
                  <a:schemeClr val="tx1"/>
                </a:solidFill>
              </a:rPr>
              <a:t>. Recuperado el 13 de 11 de 2013, de UVA: https://www5.uva.es/guia_docente/uploads/2012/389/51453/1/Documento2.pdf</a:t>
            </a:r>
          </a:p>
          <a:p>
            <a:r>
              <a:rPr lang="es-EC" sz="1600" dirty="0" err="1">
                <a:solidFill>
                  <a:schemeClr val="tx1"/>
                </a:solidFill>
              </a:rPr>
              <a:t>Conesa</a:t>
            </a:r>
            <a:r>
              <a:rPr lang="es-EC" sz="1600" dirty="0">
                <a:solidFill>
                  <a:schemeClr val="tx1"/>
                </a:solidFill>
              </a:rPr>
              <a:t>, J. (2005). </a:t>
            </a:r>
            <a:r>
              <a:rPr lang="es-EC" sz="1600" i="1" dirty="0" err="1">
                <a:solidFill>
                  <a:schemeClr val="tx1"/>
                </a:solidFill>
              </a:rPr>
              <a:t>Incineração</a:t>
            </a:r>
            <a:r>
              <a:rPr lang="es-EC" sz="1600" i="1" dirty="0">
                <a:solidFill>
                  <a:schemeClr val="tx1"/>
                </a:solidFill>
              </a:rPr>
              <a:t> de </a:t>
            </a:r>
            <a:r>
              <a:rPr lang="es-EC" sz="1600" i="1" dirty="0" err="1">
                <a:solidFill>
                  <a:schemeClr val="tx1"/>
                </a:solidFill>
              </a:rPr>
              <a:t>Resíduos</a:t>
            </a:r>
            <a:r>
              <a:rPr lang="es-EC" sz="1600" i="1" dirty="0">
                <a:solidFill>
                  <a:schemeClr val="tx1"/>
                </a:solidFill>
              </a:rPr>
              <a:t> Sólidos </a:t>
            </a:r>
            <a:r>
              <a:rPr lang="es-EC" sz="1600" dirty="0">
                <a:solidFill>
                  <a:schemeClr val="tx1"/>
                </a:solidFill>
              </a:rPr>
              <a:t>. Recuperado el 2013 de 11 de 14, de Departamento de </a:t>
            </a:r>
            <a:r>
              <a:rPr lang="es-EC" sz="1600" dirty="0" err="1">
                <a:solidFill>
                  <a:schemeClr val="tx1"/>
                </a:solidFill>
              </a:rPr>
              <a:t>Engenharia</a:t>
            </a:r>
            <a:r>
              <a:rPr lang="es-EC" sz="1600" dirty="0">
                <a:solidFill>
                  <a:schemeClr val="tx1"/>
                </a:solidFill>
              </a:rPr>
              <a:t> Química Universidad de Alicate: &lt;http://iq.ua.es/&gt; </a:t>
            </a:r>
          </a:p>
          <a:p>
            <a:r>
              <a:rPr lang="es-EC" sz="1600" i="1" dirty="0">
                <a:solidFill>
                  <a:schemeClr val="tx1"/>
                </a:solidFill>
              </a:rPr>
              <a:t>Conformado </a:t>
            </a:r>
            <a:r>
              <a:rPr lang="es-EC" sz="1600" i="1" dirty="0" err="1">
                <a:solidFill>
                  <a:schemeClr val="tx1"/>
                </a:solidFill>
              </a:rPr>
              <a:t>Mec</a:t>
            </a:r>
            <a:r>
              <a:rPr lang="es-EC" sz="1600" i="1" dirty="0">
                <a:solidFill>
                  <a:schemeClr val="tx1"/>
                </a:solidFill>
              </a:rPr>
              <a:t>.</a:t>
            </a:r>
            <a:r>
              <a:rPr lang="es-EC" sz="1600" dirty="0">
                <a:solidFill>
                  <a:schemeClr val="tx1"/>
                </a:solidFill>
              </a:rPr>
              <a:t> (2008). Obtenido de http://conformadomecanicodepiezasdtc.weebly.com/troqueles.html</a:t>
            </a:r>
          </a:p>
          <a:p>
            <a:r>
              <a:rPr lang="es-EC" sz="1600" dirty="0" err="1">
                <a:solidFill>
                  <a:schemeClr val="tx1"/>
                </a:solidFill>
              </a:rPr>
              <a:t>continentalscrew</a:t>
            </a:r>
            <a:r>
              <a:rPr lang="es-EC" sz="1600" dirty="0">
                <a:solidFill>
                  <a:schemeClr val="tx1"/>
                </a:solidFill>
              </a:rPr>
              <a:t>. (2013). </a:t>
            </a:r>
            <a:r>
              <a:rPr lang="es-EC" sz="1600" i="1" dirty="0">
                <a:solidFill>
                  <a:schemeClr val="tx1"/>
                </a:solidFill>
              </a:rPr>
              <a:t>Tornillo sin fin transportadora</a:t>
            </a:r>
            <a:r>
              <a:rPr lang="es-EC" sz="1600" dirty="0">
                <a:solidFill>
                  <a:schemeClr val="tx1"/>
                </a:solidFill>
              </a:rPr>
              <a:t>. Recuperado el 22 de 12 de 2013, de </a:t>
            </a:r>
            <a:r>
              <a:rPr lang="es-EC" sz="1600" dirty="0" err="1">
                <a:solidFill>
                  <a:schemeClr val="tx1"/>
                </a:solidFill>
              </a:rPr>
              <a:t>continentalscrew</a:t>
            </a:r>
            <a:r>
              <a:rPr lang="es-EC" sz="1600" dirty="0">
                <a:solidFill>
                  <a:schemeClr val="tx1"/>
                </a:solidFill>
              </a:rPr>
              <a:t>: http://www.continentalscrew.com/products/conveyors.html?</a:t>
            </a:r>
          </a:p>
          <a:p>
            <a:endParaRPr lang="es-ES" dirty="0">
              <a:solidFill>
                <a:schemeClr val="tx1"/>
              </a:solidFill>
            </a:endParaRPr>
          </a:p>
          <a:p>
            <a:endParaRPr lang="es-ES" dirty="0"/>
          </a:p>
          <a:p>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81398"/>
            <a:ext cx="2232248" cy="54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2765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0" y="2625471"/>
            <a:ext cx="7344519" cy="1754326"/>
          </a:xfrm>
          <a:prstGeom prst="rect">
            <a:avLst/>
          </a:prstGeom>
          <a:solidFill>
            <a:schemeClr val="accent3"/>
          </a:solidFill>
        </p:spPr>
        <p:txBody>
          <a:bodyPr wrap="square">
            <a:spAutoFit/>
          </a:bodyPr>
          <a:lstStyle/>
          <a:p>
            <a:pPr algn="ctr">
              <a:defRPr/>
            </a:pPr>
            <a:r>
              <a:rPr lang="es-EC" sz="5400" dirty="0" smtClean="0">
                <a:effectLst>
                  <a:outerShdw blurRad="38100" dist="38100" dir="2700000" algn="tl">
                    <a:srgbClr val="000000">
                      <a:alpha val="43137"/>
                    </a:srgbClr>
                  </a:outerShdw>
                </a:effectLst>
                <a:latin typeface="Arial" charset="0"/>
                <a:cs typeface="+mn-cs"/>
              </a:rPr>
              <a:t>MUCHAS GRACIAS</a:t>
            </a:r>
            <a:endParaRPr lang="es-EC" sz="5400" dirty="0">
              <a:effectLst>
                <a:outerShdw blurRad="38100" dist="38100" dir="2700000" algn="tl">
                  <a:srgbClr val="000000">
                    <a:alpha val="43137"/>
                  </a:srgbClr>
                </a:outerShdw>
              </a:effectLst>
              <a:latin typeface="Arial"/>
              <a:cs typeface="Arial"/>
            </a:endParaRPr>
          </a:p>
          <a:p>
            <a:pPr algn="ctr">
              <a:defRPr/>
            </a:pPr>
            <a:endParaRPr lang="es-EC" sz="5400" b="1" dirty="0">
              <a:effectLst>
                <a:outerShdw blurRad="38100" dist="38100" dir="2700000" algn="tl">
                  <a:srgbClr val="000000">
                    <a:alpha val="43137"/>
                  </a:srgbClr>
                </a:outerShdw>
              </a:effectLst>
              <a:latin typeface="Arial" charset="0"/>
              <a:cs typeface="+mn-cs"/>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81398"/>
            <a:ext cx="2232248" cy="54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949280"/>
            <a:ext cx="22322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693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6511</TotalTime>
  <Words>7171</Words>
  <Application>Microsoft Office PowerPoint</Application>
  <PresentationFormat>Presentación en pantalla (4:3)</PresentationFormat>
  <Paragraphs>1252</Paragraphs>
  <Slides>99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99</vt:i4>
      </vt:variant>
    </vt:vector>
  </HeadingPairs>
  <TitlesOfParts>
    <vt:vector size="101" baseType="lpstr">
      <vt:lpstr>Diseño predeterminado</vt:lpstr>
      <vt:lpstr>CorelDRAW</vt:lpstr>
      <vt:lpstr>Presentación de PowerPoint</vt:lpstr>
      <vt:lpstr>INSTITUCIÓN AUSPICIANTE</vt:lpstr>
      <vt:lpstr>EL PORQUÉ DE LAS ENERGÍAS ALTERNATIVAS</vt:lpstr>
      <vt:lpstr>Combustibles Renovables</vt:lpstr>
      <vt:lpstr>Presentación de PowerPoint</vt:lpstr>
      <vt:lpstr>Pero que causo esto...</vt:lpstr>
      <vt:lpstr>Residuos Solidos Urbanos(RSU)</vt:lpstr>
      <vt:lpstr>Porcentaje de contenido en los RSU</vt:lpstr>
      <vt:lpstr>Como se busca utilizar los RSU</vt:lpstr>
      <vt:lpstr>Etapas del proceso de gasificación</vt:lpstr>
      <vt:lpstr>Como se escoge el tipo de gaificador para este proceso</vt:lpstr>
      <vt:lpstr> Tipos de reactores. Fuente: (Martín, 2008) </vt:lpstr>
      <vt:lpstr>Por qué buscar obtener alquitranes</vt:lpstr>
      <vt:lpstr>Cuando se obtiene alquitranes en la gasificación</vt:lpstr>
      <vt:lpstr>Presentación de PowerPoint</vt:lpstr>
      <vt:lpstr>PARAMETROS MEDIOAMBIENTALES DE LA GASIFICACIÓN DE LOS RSU </vt:lpstr>
      <vt:lpstr>Tabla de comparación de procesos térmicos</vt:lpstr>
      <vt:lpstr>OBJETIVOS </vt:lpstr>
      <vt:lpstr>Flujo grama del proceso</vt:lpstr>
      <vt:lpstr>PI&amp;D del sistema de aprovechamiento del alquitrán</vt:lpstr>
      <vt:lpstr>Tolva</vt:lpstr>
      <vt:lpstr>Trituradora de cuchillas</vt:lpstr>
      <vt:lpstr>Trituradora</vt:lpstr>
      <vt:lpstr>Trituradora</vt:lpstr>
      <vt:lpstr>Tornillo sin fin transportador</vt:lpstr>
      <vt:lpstr>Tornillo Sin Fin Para Transporte </vt:lpstr>
      <vt:lpstr>Gasificador </vt:lpstr>
      <vt:lpstr>Requerimientos del gasificador </vt:lpstr>
      <vt:lpstr>Requerimientos del gasificador</vt:lpstr>
      <vt:lpstr>Por  qué la selección del tipo de gasificador?</vt:lpstr>
      <vt:lpstr>Presentación de PowerPoint</vt:lpstr>
      <vt:lpstr>Presentación de PowerPoint</vt:lpstr>
      <vt:lpstr>Formulas en función de carbón  </vt:lpstr>
      <vt:lpstr>Peso  </vt:lpstr>
      <vt:lpstr>Peso proporcional del Carbón en los desechos urbanos </vt:lpstr>
      <vt:lpstr>Presentación de PowerPoint</vt:lpstr>
      <vt:lpstr>Fórmula general de los residuos sólidos urbanos.</vt:lpstr>
      <vt:lpstr>Lo que se va a combustionar dentro del gasificador</vt:lpstr>
      <vt:lpstr>Procesos Químicos en el Gasificador </vt:lpstr>
      <vt:lpstr>Balance de masa para el gasificador </vt:lpstr>
      <vt:lpstr>Presentación de PowerPoint</vt:lpstr>
      <vt:lpstr>Presentación de PowerPoint</vt:lpstr>
      <vt:lpstr>BALANCE DE ENERGÍA </vt:lpstr>
      <vt:lpstr>Presentación de PowerPoint</vt:lpstr>
      <vt:lpstr>Presentación de PowerPoint</vt:lpstr>
      <vt:lpstr>DISEÑO TÉRMICO DEL GASIFICADOR UP-DRAFT</vt:lpstr>
      <vt:lpstr>COEFICIENTE GLOBAL DE TRANSPORTE DE CALOR </vt:lpstr>
      <vt:lpstr>DIMENSIONAMIENTO DEL GASIFICADOR </vt:lpstr>
      <vt:lpstr>Presentación de PowerPoint</vt:lpstr>
      <vt:lpstr>Presentación de PowerPoint</vt:lpstr>
      <vt:lpstr>DISEÑO MECÁNICO DEL GASIFICADOR UP-DRAFT </vt:lpstr>
      <vt:lpstr>Presentación de PowerPoint</vt:lpstr>
      <vt:lpstr>Planos del recipiente del gasificador </vt:lpstr>
      <vt:lpstr>Presentación de PowerPoint</vt:lpstr>
      <vt:lpstr>Presentación de PowerPoint</vt:lpstr>
      <vt:lpstr>ESPESOR DE LA CABEZA TORIESFÉRICA DEL GASIFICADOR</vt:lpstr>
      <vt:lpstr>Presentación de PowerPoint</vt:lpstr>
      <vt:lpstr>ESPESOR DE LAS CONEXIONES EN EL GASIFICADOR</vt:lpstr>
      <vt:lpstr>Presentación de PowerPoint</vt:lpstr>
      <vt:lpstr>Presentación de PowerPoint</vt:lpstr>
      <vt:lpstr>Presentación de PowerPoint</vt:lpstr>
      <vt:lpstr>Presentación de PowerPoint</vt:lpstr>
      <vt:lpstr>Presentación de PowerPoint</vt:lpstr>
      <vt:lpstr>Diseño del intercambiador de calor</vt:lpstr>
      <vt:lpstr>Presentación de PowerPoint</vt:lpstr>
      <vt:lpstr>Especificaciones Intercambiador de Calor</vt:lpstr>
      <vt:lpstr>TANQUE SEPARADOR VERTICAL </vt:lpstr>
      <vt:lpstr>Simulaciones </vt:lpstr>
      <vt:lpstr>ANSYS</vt:lpstr>
      <vt:lpstr>ANSYS FLUENT</vt:lpstr>
      <vt:lpstr>CON QUE MODELOS MATEMATICOS SE TRABAJO</vt:lpstr>
      <vt:lpstr>Presentación de PowerPoint</vt:lpstr>
      <vt:lpstr>Presentación de PowerPoint</vt:lpstr>
      <vt:lpstr>Procedimiento a seguir en ANSYS</vt:lpstr>
      <vt:lpstr>Presentación de PowerPoint</vt:lpstr>
      <vt:lpstr>Resultado de la simulación en ANSYS</vt:lpstr>
      <vt:lpstr>SIMULACIÓN COMPUTACIONAL DEL PROCESO QUÍMICO DE GASIFICACIÓN EN DWSIM</vt:lpstr>
      <vt:lpstr>DWSIM</vt:lpstr>
      <vt:lpstr>Diagrama de la simulación en DWSIM</vt:lpstr>
      <vt:lpstr>Resultados arrojados por DWSIM</vt:lpstr>
      <vt:lpstr>Presentación de PowerPoint</vt:lpstr>
      <vt:lpstr>ANÁLISIS ECÓNOMICO Y FINANCIERO </vt:lpstr>
      <vt:lpstr>Costo de diseño e ingeniería</vt:lpstr>
      <vt:lpstr>Costo de mano de obra</vt:lpstr>
      <vt:lpstr>COSTOS INDIRECTOS </vt:lpstr>
      <vt:lpstr>COSTOS TOTAL DEL GASIFICADOR </vt:lpstr>
      <vt:lpstr>ANÁLISIS FINANCIERO ANALISIS DE INGRESOS  </vt:lpstr>
      <vt:lpstr>Presentación de PowerPoint</vt:lpstr>
      <vt:lpstr>ANÁLISIS DE EGRESOS </vt:lpstr>
      <vt:lpstr>ANALISIS DE INGRESOS Y EGRESOS </vt:lpstr>
      <vt:lpstr>Gasto vs ingreso</vt:lpstr>
      <vt:lpstr>Flujo neto</vt:lpstr>
      <vt:lpstr>INDICADORES FINANCIEROS </vt:lpstr>
      <vt:lpstr>CONCLUSIONES Y RECOMENDACIONES</vt:lpstr>
      <vt:lpstr>CONCLUSIONES Y RECOMENDACIONES</vt:lpstr>
      <vt:lpstr>CONCLUSIONES Y RECOMENDACIONES</vt:lpstr>
      <vt:lpstr>BIBLIOGRAFÍA </vt:lpstr>
      <vt:lpstr>BIBLIOGRAFÍA</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User</cp:lastModifiedBy>
  <cp:revision>284</cp:revision>
  <dcterms:created xsi:type="dcterms:W3CDTF">2008-02-13T16:07:44Z</dcterms:created>
  <dcterms:modified xsi:type="dcterms:W3CDTF">2014-04-14T14:02:03Z</dcterms:modified>
</cp:coreProperties>
</file>