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65" r:id="rId10"/>
    <p:sldId id="276" r:id="rId11"/>
    <p:sldId id="277" r:id="rId12"/>
    <p:sldId id="278" r:id="rId13"/>
    <p:sldId id="279" r:id="rId14"/>
    <p:sldId id="264" r:id="rId15"/>
    <p:sldId id="266" r:id="rId16"/>
    <p:sldId id="267" r:id="rId17"/>
    <p:sldId id="268" r:id="rId18"/>
    <p:sldId id="269" r:id="rId19"/>
    <p:sldId id="270" r:id="rId20"/>
    <p:sldId id="271" r:id="rId21"/>
    <p:sldId id="272" r:id="rId22"/>
    <p:sldId id="273" r:id="rId23"/>
    <p:sldId id="275" r:id="rId24"/>
    <p:sldId id="274"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lineChart>
        <c:grouping val="standard"/>
        <c:ser>
          <c:idx val="0"/>
          <c:order val="0"/>
          <c:tx>
            <c:strRef>
              <c:f>Hoja1!$B$1</c:f>
              <c:strCache>
                <c:ptCount val="1"/>
                <c:pt idx="0">
                  <c:v>MBP</c:v>
                </c:pt>
              </c:strCache>
            </c:strRef>
          </c:tx>
          <c:cat>
            <c:strRef>
              <c:f>Hoja1!$A$2:$A$5</c:f>
              <c:strCache>
                <c:ptCount val="4"/>
                <c:pt idx="0">
                  <c:v>Certificado 1</c:v>
                </c:pt>
                <c:pt idx="1">
                  <c:v>Certificado 2</c:v>
                </c:pt>
                <c:pt idx="2">
                  <c:v>Certificado 3</c:v>
                </c:pt>
                <c:pt idx="3">
                  <c:v>Certificado 4</c:v>
                </c:pt>
              </c:strCache>
            </c:strRef>
          </c:cat>
          <c:val>
            <c:numRef>
              <c:f>Hoja1!$B$2:$B$5</c:f>
              <c:numCache>
                <c:formatCode>0.000</c:formatCode>
                <c:ptCount val="4"/>
                <c:pt idx="0">
                  <c:v>0.49900000000000017</c:v>
                </c:pt>
                <c:pt idx="1">
                  <c:v>1.081</c:v>
                </c:pt>
                <c:pt idx="2">
                  <c:v>1.6919999999999993</c:v>
                </c:pt>
                <c:pt idx="3">
                  <c:v>1.9369999999999996</c:v>
                </c:pt>
              </c:numCache>
            </c:numRef>
          </c:val>
        </c:ser>
        <c:ser>
          <c:idx val="1"/>
          <c:order val="1"/>
          <c:tx>
            <c:strRef>
              <c:f>Hoja1!$C$1</c:f>
              <c:strCache>
                <c:ptCount val="1"/>
                <c:pt idx="0">
                  <c:v>Tradicional</c:v>
                </c:pt>
              </c:strCache>
            </c:strRef>
          </c:tx>
          <c:cat>
            <c:strRef>
              <c:f>Hoja1!$A$2:$A$5</c:f>
              <c:strCache>
                <c:ptCount val="4"/>
                <c:pt idx="0">
                  <c:v>Certificado 1</c:v>
                </c:pt>
                <c:pt idx="1">
                  <c:v>Certificado 2</c:v>
                </c:pt>
                <c:pt idx="2">
                  <c:v>Certificado 3</c:v>
                </c:pt>
                <c:pt idx="3">
                  <c:v>Certificado 4</c:v>
                </c:pt>
              </c:strCache>
            </c:strRef>
          </c:cat>
          <c:val>
            <c:numRef>
              <c:f>Hoja1!$C$2:$C$5</c:f>
              <c:numCache>
                <c:formatCode>0.000</c:formatCode>
                <c:ptCount val="4"/>
                <c:pt idx="0">
                  <c:v>0.68300000000000038</c:v>
                </c:pt>
                <c:pt idx="1">
                  <c:v>1.0049999999999992</c:v>
                </c:pt>
                <c:pt idx="2">
                  <c:v>1.8759999999999992</c:v>
                </c:pt>
                <c:pt idx="3">
                  <c:v>1.7209999999999999</c:v>
                </c:pt>
              </c:numCache>
            </c:numRef>
          </c:val>
        </c:ser>
        <c:marker val="1"/>
        <c:axId val="74957568"/>
        <c:axId val="74959104"/>
      </c:lineChart>
      <c:catAx>
        <c:axId val="74957568"/>
        <c:scaling>
          <c:orientation val="minMax"/>
        </c:scaling>
        <c:axPos val="b"/>
        <c:tickLblPos val="nextTo"/>
        <c:crossAx val="74959104"/>
        <c:crosses val="autoZero"/>
        <c:auto val="1"/>
        <c:lblAlgn val="ctr"/>
        <c:lblOffset val="100"/>
      </c:catAx>
      <c:valAx>
        <c:axId val="74959104"/>
        <c:scaling>
          <c:orientation val="minMax"/>
        </c:scaling>
        <c:axPos val="l"/>
        <c:majorGridlines/>
        <c:numFmt formatCode="0.000" sourceLinked="1"/>
        <c:tickLblPos val="nextTo"/>
        <c:crossAx val="74957568"/>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427D3-6D5F-4E74-A728-1BE61F69E706}" type="doc">
      <dgm:prSet loTypeId="urn:microsoft.com/office/officeart/2005/8/layout/funnel1" loCatId="relationship" qsTypeId="urn:microsoft.com/office/officeart/2005/8/quickstyle/3d3" qsCatId="3D" csTypeId="urn:microsoft.com/office/officeart/2005/8/colors/accent1_2" csCatId="accent1" phldr="1"/>
      <dgm:spPr/>
      <dgm:t>
        <a:bodyPr/>
        <a:lstStyle/>
        <a:p>
          <a:endParaRPr lang="es-ES"/>
        </a:p>
      </dgm:t>
    </dgm:pt>
    <dgm:pt modelId="{C020F29A-7473-4EC9-B2A2-4ED798F0A103}">
      <dgm:prSet phldrT="[Texto]"/>
      <dgm:spPr/>
      <dgm:t>
        <a:bodyPr/>
        <a:lstStyle/>
        <a:p>
          <a:r>
            <a:rPr lang="es-ES" dirty="0" smtClean="0"/>
            <a:t>Control de Calidad</a:t>
          </a:r>
          <a:endParaRPr lang="es-ES" dirty="0"/>
        </a:p>
      </dgm:t>
    </dgm:pt>
    <dgm:pt modelId="{B0488BBD-A6FC-49EB-9FDB-4879298D3A45}" type="parTrans" cxnId="{5D0EF6BB-0BFB-46EA-967C-9A2963F4D682}">
      <dgm:prSet/>
      <dgm:spPr/>
      <dgm:t>
        <a:bodyPr/>
        <a:lstStyle/>
        <a:p>
          <a:endParaRPr lang="es-ES"/>
        </a:p>
      </dgm:t>
    </dgm:pt>
    <dgm:pt modelId="{80142828-8CC8-41AA-9D60-7C87A03208E6}" type="sibTrans" cxnId="{5D0EF6BB-0BFB-46EA-967C-9A2963F4D682}">
      <dgm:prSet/>
      <dgm:spPr/>
      <dgm:t>
        <a:bodyPr/>
        <a:lstStyle/>
        <a:p>
          <a:endParaRPr lang="es-ES"/>
        </a:p>
      </dgm:t>
    </dgm:pt>
    <dgm:pt modelId="{BA2AB20E-91EA-4FA0-8180-C9E026293C74}">
      <dgm:prSet phldrT="[Texto]"/>
      <dgm:spPr/>
      <dgm:t>
        <a:bodyPr/>
        <a:lstStyle/>
        <a:p>
          <a:r>
            <a:rPr lang="es-ES" dirty="0" smtClean="0"/>
            <a:t>Normalización</a:t>
          </a:r>
          <a:endParaRPr lang="es-ES" dirty="0"/>
        </a:p>
      </dgm:t>
    </dgm:pt>
    <dgm:pt modelId="{CD9DA03F-6A92-4A80-A850-AA80533218EA}" type="parTrans" cxnId="{D8DF7B9D-8F10-4CFE-9B21-02B9682E49E3}">
      <dgm:prSet/>
      <dgm:spPr/>
      <dgm:t>
        <a:bodyPr/>
        <a:lstStyle/>
        <a:p>
          <a:endParaRPr lang="es-ES"/>
        </a:p>
      </dgm:t>
    </dgm:pt>
    <dgm:pt modelId="{FC984722-B071-4C97-B6A6-F99AB3E7020D}" type="sibTrans" cxnId="{D8DF7B9D-8F10-4CFE-9B21-02B9682E49E3}">
      <dgm:prSet/>
      <dgm:spPr/>
      <dgm:t>
        <a:bodyPr/>
        <a:lstStyle/>
        <a:p>
          <a:endParaRPr lang="es-ES"/>
        </a:p>
      </dgm:t>
    </dgm:pt>
    <dgm:pt modelId="{B991A632-E6D9-470A-B05D-DD59FE7E8E56}">
      <dgm:prSet phldrT="[Texto]"/>
      <dgm:spPr/>
      <dgm:t>
        <a:bodyPr/>
        <a:lstStyle/>
        <a:p>
          <a:r>
            <a:rPr lang="es-ES" dirty="0" smtClean="0"/>
            <a:t>Acreditación</a:t>
          </a:r>
          <a:endParaRPr lang="es-ES" dirty="0"/>
        </a:p>
      </dgm:t>
    </dgm:pt>
    <dgm:pt modelId="{480E3777-EB02-408F-B0B7-4152B7B3ED1D}" type="parTrans" cxnId="{678AB505-E602-42F4-AB01-4AD133C0A984}">
      <dgm:prSet/>
      <dgm:spPr/>
      <dgm:t>
        <a:bodyPr/>
        <a:lstStyle/>
        <a:p>
          <a:endParaRPr lang="es-ES"/>
        </a:p>
      </dgm:t>
    </dgm:pt>
    <dgm:pt modelId="{B39E16FB-7F3B-4D6F-81B4-8010F44B3212}" type="sibTrans" cxnId="{678AB505-E602-42F4-AB01-4AD133C0A984}">
      <dgm:prSet/>
      <dgm:spPr/>
      <dgm:t>
        <a:bodyPr/>
        <a:lstStyle/>
        <a:p>
          <a:endParaRPr lang="es-ES"/>
        </a:p>
      </dgm:t>
    </dgm:pt>
    <dgm:pt modelId="{9C910C49-0BD7-4A0F-A934-198E00C1B6F4}">
      <dgm:prSet phldrT="[Texto]"/>
      <dgm:spPr/>
      <dgm:t>
        <a:bodyPr/>
        <a:lstStyle/>
        <a:p>
          <a:r>
            <a:rPr lang="es-ES" dirty="0" smtClean="0"/>
            <a:t>Metrología</a:t>
          </a:r>
          <a:endParaRPr lang="es-ES" dirty="0"/>
        </a:p>
      </dgm:t>
    </dgm:pt>
    <dgm:pt modelId="{F9AADCB9-5D68-4BBE-A46B-E60F6BCAB151}" type="parTrans" cxnId="{547244AB-8C53-48A3-9454-CAF2C87FA04A}">
      <dgm:prSet/>
      <dgm:spPr/>
      <dgm:t>
        <a:bodyPr/>
        <a:lstStyle/>
        <a:p>
          <a:endParaRPr lang="es-ES"/>
        </a:p>
      </dgm:t>
    </dgm:pt>
    <dgm:pt modelId="{4B0DFD0F-D2BF-416D-A0C0-E50A58CDFC8B}" type="sibTrans" cxnId="{547244AB-8C53-48A3-9454-CAF2C87FA04A}">
      <dgm:prSet/>
      <dgm:spPr/>
      <dgm:t>
        <a:bodyPr/>
        <a:lstStyle/>
        <a:p>
          <a:endParaRPr lang="es-ES"/>
        </a:p>
      </dgm:t>
    </dgm:pt>
    <dgm:pt modelId="{90567701-4F8F-47DE-A079-9B3E0C4A7015}" type="pres">
      <dgm:prSet presAssocID="{85C427D3-6D5F-4E74-A728-1BE61F69E706}" presName="Name0" presStyleCnt="0">
        <dgm:presLayoutVars>
          <dgm:chMax val="4"/>
          <dgm:resizeHandles val="exact"/>
        </dgm:presLayoutVars>
      </dgm:prSet>
      <dgm:spPr/>
      <dgm:t>
        <a:bodyPr/>
        <a:lstStyle/>
        <a:p>
          <a:endParaRPr lang="es-ES"/>
        </a:p>
      </dgm:t>
    </dgm:pt>
    <dgm:pt modelId="{59CD84B2-4750-4A84-9337-235DFE1B229A}" type="pres">
      <dgm:prSet presAssocID="{85C427D3-6D5F-4E74-A728-1BE61F69E706}" presName="ellipse" presStyleLbl="trBgShp" presStyleIdx="0" presStyleCnt="1"/>
      <dgm:spPr/>
    </dgm:pt>
    <dgm:pt modelId="{5A55EA6A-2991-47D1-8EBF-15FE833E8035}" type="pres">
      <dgm:prSet presAssocID="{85C427D3-6D5F-4E74-A728-1BE61F69E706}" presName="arrow1" presStyleLbl="fgShp" presStyleIdx="0" presStyleCnt="1"/>
      <dgm:spPr/>
    </dgm:pt>
    <dgm:pt modelId="{03A6783B-80A2-4CA7-B9C9-68F696D83164}" type="pres">
      <dgm:prSet presAssocID="{85C427D3-6D5F-4E74-A728-1BE61F69E706}" presName="rectangle" presStyleLbl="revTx" presStyleIdx="0" presStyleCnt="1">
        <dgm:presLayoutVars>
          <dgm:bulletEnabled val="1"/>
        </dgm:presLayoutVars>
      </dgm:prSet>
      <dgm:spPr/>
      <dgm:t>
        <a:bodyPr/>
        <a:lstStyle/>
        <a:p>
          <a:endParaRPr lang="es-ES"/>
        </a:p>
      </dgm:t>
    </dgm:pt>
    <dgm:pt modelId="{78A849FF-A27D-4B39-8FCA-E5EE1AD364BE}" type="pres">
      <dgm:prSet presAssocID="{BA2AB20E-91EA-4FA0-8180-C9E026293C74}" presName="item1" presStyleLbl="node1" presStyleIdx="0" presStyleCnt="3">
        <dgm:presLayoutVars>
          <dgm:bulletEnabled val="1"/>
        </dgm:presLayoutVars>
      </dgm:prSet>
      <dgm:spPr/>
      <dgm:t>
        <a:bodyPr/>
        <a:lstStyle/>
        <a:p>
          <a:endParaRPr lang="es-ES"/>
        </a:p>
      </dgm:t>
    </dgm:pt>
    <dgm:pt modelId="{BC5BA3F4-3606-4660-B044-17FCDE0874FC}" type="pres">
      <dgm:prSet presAssocID="{B991A632-E6D9-470A-B05D-DD59FE7E8E56}" presName="item2" presStyleLbl="node1" presStyleIdx="1" presStyleCnt="3">
        <dgm:presLayoutVars>
          <dgm:bulletEnabled val="1"/>
        </dgm:presLayoutVars>
      </dgm:prSet>
      <dgm:spPr/>
      <dgm:t>
        <a:bodyPr/>
        <a:lstStyle/>
        <a:p>
          <a:endParaRPr lang="es-ES"/>
        </a:p>
      </dgm:t>
    </dgm:pt>
    <dgm:pt modelId="{7E1C537D-318D-4BD7-AF9F-E9D97C888D84}" type="pres">
      <dgm:prSet presAssocID="{9C910C49-0BD7-4A0F-A934-198E00C1B6F4}" presName="item3" presStyleLbl="node1" presStyleIdx="2" presStyleCnt="3">
        <dgm:presLayoutVars>
          <dgm:bulletEnabled val="1"/>
        </dgm:presLayoutVars>
      </dgm:prSet>
      <dgm:spPr/>
      <dgm:t>
        <a:bodyPr/>
        <a:lstStyle/>
        <a:p>
          <a:endParaRPr lang="es-ES"/>
        </a:p>
      </dgm:t>
    </dgm:pt>
    <dgm:pt modelId="{E55F2612-730A-4CFE-AE31-3BE232E091AF}" type="pres">
      <dgm:prSet presAssocID="{85C427D3-6D5F-4E74-A728-1BE61F69E706}" presName="funnel" presStyleLbl="trAlignAcc1" presStyleIdx="0" presStyleCnt="1" custLinFactNeighborX="-224" custLinFactNeighborY="223"/>
      <dgm:spPr/>
    </dgm:pt>
  </dgm:ptLst>
  <dgm:cxnLst>
    <dgm:cxn modelId="{E5C00BC6-EDC4-4B11-B9CE-3A2FAFB35D65}" type="presOf" srcId="{85C427D3-6D5F-4E74-A728-1BE61F69E706}" destId="{90567701-4F8F-47DE-A079-9B3E0C4A7015}" srcOrd="0" destOrd="0" presId="urn:microsoft.com/office/officeart/2005/8/layout/funnel1"/>
    <dgm:cxn modelId="{F9A909F3-73B0-4466-996E-939AD66AABB8}" type="presOf" srcId="{C020F29A-7473-4EC9-B2A2-4ED798F0A103}" destId="{7E1C537D-318D-4BD7-AF9F-E9D97C888D84}" srcOrd="0" destOrd="0" presId="urn:microsoft.com/office/officeart/2005/8/layout/funnel1"/>
    <dgm:cxn modelId="{547244AB-8C53-48A3-9454-CAF2C87FA04A}" srcId="{85C427D3-6D5F-4E74-A728-1BE61F69E706}" destId="{9C910C49-0BD7-4A0F-A934-198E00C1B6F4}" srcOrd="3" destOrd="0" parTransId="{F9AADCB9-5D68-4BBE-A46B-E60F6BCAB151}" sibTransId="{4B0DFD0F-D2BF-416D-A0C0-E50A58CDFC8B}"/>
    <dgm:cxn modelId="{D8DF7B9D-8F10-4CFE-9B21-02B9682E49E3}" srcId="{85C427D3-6D5F-4E74-A728-1BE61F69E706}" destId="{BA2AB20E-91EA-4FA0-8180-C9E026293C74}" srcOrd="1" destOrd="0" parTransId="{CD9DA03F-6A92-4A80-A850-AA80533218EA}" sibTransId="{FC984722-B071-4C97-B6A6-F99AB3E7020D}"/>
    <dgm:cxn modelId="{678AB505-E602-42F4-AB01-4AD133C0A984}" srcId="{85C427D3-6D5F-4E74-A728-1BE61F69E706}" destId="{B991A632-E6D9-470A-B05D-DD59FE7E8E56}" srcOrd="2" destOrd="0" parTransId="{480E3777-EB02-408F-B0B7-4152B7B3ED1D}" sibTransId="{B39E16FB-7F3B-4D6F-81B4-8010F44B3212}"/>
    <dgm:cxn modelId="{36ED0180-3AF4-48F8-B8AC-AE35281A565B}" type="presOf" srcId="{B991A632-E6D9-470A-B05D-DD59FE7E8E56}" destId="{78A849FF-A27D-4B39-8FCA-E5EE1AD364BE}" srcOrd="0" destOrd="0" presId="urn:microsoft.com/office/officeart/2005/8/layout/funnel1"/>
    <dgm:cxn modelId="{40E9F244-318F-470D-80EF-FCFCA41F6D1F}" type="presOf" srcId="{BA2AB20E-91EA-4FA0-8180-C9E026293C74}" destId="{BC5BA3F4-3606-4660-B044-17FCDE0874FC}" srcOrd="0" destOrd="0" presId="urn:microsoft.com/office/officeart/2005/8/layout/funnel1"/>
    <dgm:cxn modelId="{5D0EF6BB-0BFB-46EA-967C-9A2963F4D682}" srcId="{85C427D3-6D5F-4E74-A728-1BE61F69E706}" destId="{C020F29A-7473-4EC9-B2A2-4ED798F0A103}" srcOrd="0" destOrd="0" parTransId="{B0488BBD-A6FC-49EB-9FDB-4879298D3A45}" sibTransId="{80142828-8CC8-41AA-9D60-7C87A03208E6}"/>
    <dgm:cxn modelId="{7C2F91D0-2F38-4FB2-ADB2-7F3BF7574D63}" type="presOf" srcId="{9C910C49-0BD7-4A0F-A934-198E00C1B6F4}" destId="{03A6783B-80A2-4CA7-B9C9-68F696D83164}" srcOrd="0" destOrd="0" presId="urn:microsoft.com/office/officeart/2005/8/layout/funnel1"/>
    <dgm:cxn modelId="{47C39BB6-6BED-4237-ACB6-95A87CA72B5D}" type="presParOf" srcId="{90567701-4F8F-47DE-A079-9B3E0C4A7015}" destId="{59CD84B2-4750-4A84-9337-235DFE1B229A}" srcOrd="0" destOrd="0" presId="urn:microsoft.com/office/officeart/2005/8/layout/funnel1"/>
    <dgm:cxn modelId="{78AEE9AE-4638-44D4-80DE-23799C587A94}" type="presParOf" srcId="{90567701-4F8F-47DE-A079-9B3E0C4A7015}" destId="{5A55EA6A-2991-47D1-8EBF-15FE833E8035}" srcOrd="1" destOrd="0" presId="urn:microsoft.com/office/officeart/2005/8/layout/funnel1"/>
    <dgm:cxn modelId="{D779E1D9-BE4B-4859-A346-49195B45B12D}" type="presParOf" srcId="{90567701-4F8F-47DE-A079-9B3E0C4A7015}" destId="{03A6783B-80A2-4CA7-B9C9-68F696D83164}" srcOrd="2" destOrd="0" presId="urn:microsoft.com/office/officeart/2005/8/layout/funnel1"/>
    <dgm:cxn modelId="{6BFB9B2A-07FD-4ED8-AA36-12DD941763A6}" type="presParOf" srcId="{90567701-4F8F-47DE-A079-9B3E0C4A7015}" destId="{78A849FF-A27D-4B39-8FCA-E5EE1AD364BE}" srcOrd="3" destOrd="0" presId="urn:microsoft.com/office/officeart/2005/8/layout/funnel1"/>
    <dgm:cxn modelId="{AC3C128C-364A-4072-AE4C-02BAFCE324BB}" type="presParOf" srcId="{90567701-4F8F-47DE-A079-9B3E0C4A7015}" destId="{BC5BA3F4-3606-4660-B044-17FCDE0874FC}" srcOrd="4" destOrd="0" presId="urn:microsoft.com/office/officeart/2005/8/layout/funnel1"/>
    <dgm:cxn modelId="{1DD4EEAA-2EF1-4AD6-9BDD-A3B1289EC74C}" type="presParOf" srcId="{90567701-4F8F-47DE-A079-9B3E0C4A7015}" destId="{7E1C537D-318D-4BD7-AF9F-E9D97C888D84}" srcOrd="5" destOrd="0" presId="urn:microsoft.com/office/officeart/2005/8/layout/funnel1"/>
    <dgm:cxn modelId="{FE4D291E-1648-437D-AC37-344B46DCF7C3}" type="presParOf" srcId="{90567701-4F8F-47DE-A079-9B3E0C4A7015}" destId="{E55F2612-730A-4CFE-AE31-3BE232E091AF}"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A0BB5C0-F4B6-4C38-BCBD-34BEE6D4ADA0}" type="datetimeFigureOut">
              <a:rPr lang="es-ES" smtClean="0"/>
              <a:pPr/>
              <a:t>07/01/2014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02A2437E-D3D1-4F6F-A576-B76712403E7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A0BB5C0-F4B6-4C38-BCBD-34BEE6D4ADA0}" type="datetimeFigureOut">
              <a:rPr lang="es-ES" smtClean="0"/>
              <a:pPr/>
              <a:t>07/01/2014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A0BB5C0-F4B6-4C38-BCBD-34BEE6D4ADA0}" type="datetimeFigureOut">
              <a:rPr lang="es-ES" smtClean="0"/>
              <a:pPr/>
              <a:t>07/01/2014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2A2437E-D3D1-4F6F-A576-B76712403E7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A0BB5C0-F4B6-4C38-BCBD-34BEE6D4ADA0}" type="datetimeFigureOut">
              <a:rPr lang="es-ES" smtClean="0"/>
              <a:pPr/>
              <a:t>07/01/2014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02A2437E-D3D1-4F6F-A576-B76712403E7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0BB5C0-F4B6-4C38-BCBD-34BEE6D4ADA0}" type="datetimeFigureOut">
              <a:rPr lang="es-ES" smtClean="0"/>
              <a:pPr/>
              <a:t>07/01/2014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A2437E-D3D1-4F6F-A576-B76712403E7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2.jpeg"/><Relationship Id="rId11" Type="http://schemas.openxmlformats.org/officeDocument/2006/relationships/image" Target="../media/image46.png"/><Relationship Id="rId5" Type="http://schemas.openxmlformats.org/officeDocument/2006/relationships/image" Target="../media/image41.jpeg"/><Relationship Id="rId10" Type="http://schemas.openxmlformats.org/officeDocument/2006/relationships/oleObject" Target="../embeddings/oleObject1.bin"/><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643182"/>
            <a:ext cx="7772400" cy="1928826"/>
          </a:xfrm>
        </p:spPr>
        <p:txBody>
          <a:bodyPr>
            <a:noAutofit/>
          </a:bodyPr>
          <a:lstStyle/>
          <a:p>
            <a:r>
              <a:rPr lang="es-EC" sz="2800" b="1" dirty="0" smtClean="0"/>
              <a:t>DISEÑO E IMPLEMENTACIÓN DE UN LABORATORIO DE MEDICIÓN Y CALIBRACIÓN PARA LOS INSTRUMENTOS DE PRESIÓN DE LA EMPRESA CIAPROMASE S.A.</a:t>
            </a:r>
            <a:endParaRPr lang="es-ES" sz="2800" dirty="0"/>
          </a:p>
        </p:txBody>
      </p:sp>
      <p:sp>
        <p:nvSpPr>
          <p:cNvPr id="3" name="2 Subtítulo"/>
          <p:cNvSpPr>
            <a:spLocks noGrp="1"/>
          </p:cNvSpPr>
          <p:nvPr>
            <p:ph type="subTitle" idx="1"/>
          </p:nvPr>
        </p:nvSpPr>
        <p:spPr>
          <a:xfrm>
            <a:off x="2285984" y="5786454"/>
            <a:ext cx="6400800" cy="714380"/>
          </a:xfrm>
        </p:spPr>
        <p:txBody>
          <a:bodyPr>
            <a:normAutofit/>
          </a:bodyPr>
          <a:lstStyle/>
          <a:p>
            <a:pPr algn="r"/>
            <a:r>
              <a:rPr lang="es-ES" sz="2800" dirty="0" smtClean="0"/>
              <a:t>Por: José Ignacio Villacís Santamaría</a:t>
            </a:r>
          </a:p>
        </p:txBody>
      </p:sp>
      <p:pic>
        <p:nvPicPr>
          <p:cNvPr id="4" name="3 Imagen"/>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57356" y="1021734"/>
            <a:ext cx="5168346" cy="126425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PROCEDIMIENTO DE CALIBRACION</a:t>
            </a:r>
            <a:endParaRPr lang="es-ES" dirty="0"/>
          </a:p>
        </p:txBody>
      </p:sp>
      <p:graphicFrame>
        <p:nvGraphicFramePr>
          <p:cNvPr id="5" name="4 Tabla"/>
          <p:cNvGraphicFramePr>
            <a:graphicFrameLocks noGrp="1"/>
          </p:cNvGraphicFramePr>
          <p:nvPr/>
        </p:nvGraphicFramePr>
        <p:xfrm>
          <a:off x="642910" y="1714488"/>
          <a:ext cx="5101590" cy="2194560"/>
        </p:xfrm>
        <a:graphic>
          <a:graphicData uri="http://schemas.openxmlformats.org/drawingml/2006/table">
            <a:tbl>
              <a:tblPr/>
              <a:tblGrid>
                <a:gridCol w="1384300"/>
                <a:gridCol w="896620"/>
                <a:gridCol w="1000125"/>
                <a:gridCol w="910590"/>
                <a:gridCol w="909955"/>
              </a:tblGrid>
              <a:tr h="190500">
                <a:tc>
                  <a:txBody>
                    <a:bodyPr/>
                    <a:lstStyle/>
                    <a:p>
                      <a:pPr>
                        <a:lnSpc>
                          <a:spcPct val="115000"/>
                        </a:lnSpc>
                      </a:pPr>
                      <a:endParaRPr lang="es-ES" sz="1100">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50000"/>
                        </a:lnSpc>
                        <a:spcAft>
                          <a:spcPts val="0"/>
                        </a:spcAft>
                      </a:pPr>
                      <a:r>
                        <a:rPr lang="es-EC" sz="1200" b="1">
                          <a:latin typeface="Times New Roman"/>
                          <a:ea typeface="Times New Roman"/>
                        </a:rPr>
                        <a:t>CICLO 1</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gridSpan="2">
                  <a:txBody>
                    <a:bodyPr/>
                    <a:lstStyle/>
                    <a:p>
                      <a:pPr algn="ctr">
                        <a:lnSpc>
                          <a:spcPct val="150000"/>
                        </a:lnSpc>
                        <a:spcAft>
                          <a:spcPts val="0"/>
                        </a:spcAft>
                      </a:pPr>
                      <a:r>
                        <a:rPr lang="es-EC" sz="1200" b="1">
                          <a:latin typeface="Times New Roman"/>
                          <a:ea typeface="Times New Roman"/>
                        </a:rPr>
                        <a:t>CICLO 2</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190500">
                <a:tc>
                  <a:txBody>
                    <a:bodyPr/>
                    <a:lstStyle/>
                    <a:p>
                      <a:pPr algn="ctr">
                        <a:lnSpc>
                          <a:spcPct val="150000"/>
                        </a:lnSpc>
                        <a:spcAft>
                          <a:spcPts val="0"/>
                        </a:spcAft>
                      </a:pPr>
                      <a:r>
                        <a:rPr lang="es-EC" sz="1200" b="1">
                          <a:latin typeface="Times New Roman"/>
                          <a:ea typeface="Times New Roman"/>
                        </a:rPr>
                        <a:t>Puntos de Medida</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SUBIDA 1</a:t>
                      </a:r>
                      <a:endParaRPr lang="es-ES" sz="10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BAJADA 1</a:t>
                      </a:r>
                      <a:endParaRPr lang="es-ES" sz="10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SUBIDA 2</a:t>
                      </a:r>
                      <a:endParaRPr lang="es-ES" sz="10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BAJADA 2</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32</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31,9</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32,8</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31,4</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64</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64,3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65,5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64,6</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65,1</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96</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97,1</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95,6</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96,3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96,6</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128</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128,5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127,3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126,9</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127,8</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160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159,2</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160,5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161,5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160,5</a:t>
                      </a:r>
                      <a:endParaRPr lang="es-ES" sz="1000" dirty="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642910" y="1273718"/>
            <a:ext cx="2513830" cy="369332"/>
          </a:xfrm>
          <a:prstGeom prst="rect">
            <a:avLst/>
          </a:prstGeom>
          <a:noFill/>
        </p:spPr>
        <p:txBody>
          <a:bodyPr wrap="none" rtlCol="0">
            <a:spAutoFit/>
          </a:bodyPr>
          <a:lstStyle/>
          <a:p>
            <a:r>
              <a:rPr lang="es-ES" dirty="0" smtClean="0"/>
              <a:t>Datos de Calibración</a:t>
            </a:r>
            <a:endParaRPr lang="es-ES" dirty="0"/>
          </a:p>
        </p:txBody>
      </p:sp>
      <p:graphicFrame>
        <p:nvGraphicFramePr>
          <p:cNvPr id="7" name="6 Tabla"/>
          <p:cNvGraphicFramePr>
            <a:graphicFrameLocks noGrp="1"/>
          </p:cNvGraphicFramePr>
          <p:nvPr/>
        </p:nvGraphicFramePr>
        <p:xfrm>
          <a:off x="3892580" y="4208738"/>
          <a:ext cx="4965700" cy="2292096"/>
        </p:xfrm>
        <a:graphic>
          <a:graphicData uri="http://schemas.openxmlformats.org/drawingml/2006/table">
            <a:tbl>
              <a:tblPr/>
              <a:tblGrid>
                <a:gridCol w="608965"/>
                <a:gridCol w="655955"/>
                <a:gridCol w="659130"/>
                <a:gridCol w="645795"/>
                <a:gridCol w="648970"/>
                <a:gridCol w="693420"/>
                <a:gridCol w="479425"/>
                <a:gridCol w="574040"/>
              </a:tblGrid>
              <a:tr h="185636">
                <a:tc>
                  <a:txBody>
                    <a:bodyPr/>
                    <a:lstStyle/>
                    <a:p>
                      <a:pPr>
                        <a:lnSpc>
                          <a:spcPct val="115000"/>
                        </a:lnSpc>
                      </a:pPr>
                      <a:r>
                        <a:rPr lang="es-EC" sz="1200">
                          <a:latin typeface="Times New Roman"/>
                          <a:ea typeface="Times New Roman"/>
                        </a:rPr>
                        <a:t/>
                      </a:r>
                      <a:br>
                        <a:rPr lang="es-EC" sz="1200">
                          <a:latin typeface="Times New Roman"/>
                          <a:ea typeface="Times New Roman"/>
                        </a:rPr>
                      </a:br>
                      <a:r>
                        <a:rPr lang="es-EC" sz="1200">
                          <a:latin typeface="Times New Roman"/>
                          <a:ea typeface="Times New Roman"/>
                        </a:rPr>
                        <a:t/>
                      </a:r>
                      <a:br>
                        <a:rPr lang="es-EC" sz="1200">
                          <a:latin typeface="Times New Roman"/>
                          <a:ea typeface="Times New Roman"/>
                        </a:rPr>
                      </a:br>
                      <a:endParaRPr lang="es-ES" sz="1100">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50000"/>
                        </a:lnSpc>
                        <a:spcAft>
                          <a:spcPts val="0"/>
                        </a:spcAft>
                      </a:pPr>
                      <a:r>
                        <a:rPr lang="es-EC" sz="1200" b="1">
                          <a:latin typeface="Times New Roman"/>
                          <a:ea typeface="Times New Roman"/>
                        </a:rPr>
                        <a:t>CICLO 1</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gridSpan="2">
                  <a:txBody>
                    <a:bodyPr/>
                    <a:lstStyle/>
                    <a:p>
                      <a:pPr algn="ctr">
                        <a:lnSpc>
                          <a:spcPct val="150000"/>
                        </a:lnSpc>
                        <a:spcAft>
                          <a:spcPts val="0"/>
                        </a:spcAft>
                      </a:pPr>
                      <a:r>
                        <a:rPr lang="es-EC" sz="1200" b="1">
                          <a:latin typeface="Times New Roman"/>
                          <a:ea typeface="Times New Roman"/>
                        </a:rPr>
                        <a:t>CICLO 2</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83018">
                <a:tc>
                  <a:txBody>
                    <a:bodyPr/>
                    <a:lstStyle/>
                    <a:p>
                      <a:pPr algn="ctr">
                        <a:lnSpc>
                          <a:spcPct val="150000"/>
                        </a:lnSpc>
                        <a:spcAft>
                          <a:spcPts val="0"/>
                        </a:spcAft>
                      </a:pPr>
                      <a:r>
                        <a:rPr lang="es-EC" sz="1200" b="1">
                          <a:latin typeface="Times New Roman"/>
                          <a:ea typeface="Times New Roman"/>
                        </a:rPr>
                        <a:t>Puntos </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Subida</a:t>
                      </a:r>
                      <a:endParaRPr lang="es-ES" sz="10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Bajada</a:t>
                      </a:r>
                      <a:endParaRPr lang="es-ES" sz="10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Subida</a:t>
                      </a:r>
                      <a:endParaRPr lang="es-ES" sz="10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Bajada</a:t>
                      </a:r>
                      <a:endParaRPr lang="es-ES" sz="10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EA</a:t>
                      </a:r>
                      <a:endParaRPr lang="es-ES" sz="1000">
                        <a:latin typeface="Times New Roman"/>
                        <a:ea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E (%)</a:t>
                      </a: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83018">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0,13</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18">
                <a:tc>
                  <a:txBody>
                    <a:bodyPr/>
                    <a:lstStyle/>
                    <a:p>
                      <a:pPr algn="ctr">
                        <a:lnSpc>
                          <a:spcPct val="150000"/>
                        </a:lnSpc>
                        <a:spcAft>
                          <a:spcPts val="0"/>
                        </a:spcAft>
                      </a:pPr>
                      <a:r>
                        <a:rPr lang="es-EC" sz="1200">
                          <a:latin typeface="Times New Roman"/>
                          <a:ea typeface="Times New Roman"/>
                        </a:rPr>
                        <a:t>32</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31,9</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32,8</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31,4</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32,275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0,275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0,17</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18">
                <a:tc>
                  <a:txBody>
                    <a:bodyPr/>
                    <a:lstStyle/>
                    <a:p>
                      <a:pPr algn="ctr">
                        <a:lnSpc>
                          <a:spcPct val="150000"/>
                        </a:lnSpc>
                        <a:spcAft>
                          <a:spcPts val="0"/>
                        </a:spcAft>
                      </a:pPr>
                      <a:r>
                        <a:rPr lang="es-EC" sz="1200">
                          <a:latin typeface="Times New Roman"/>
                          <a:ea typeface="Times New Roman"/>
                        </a:rPr>
                        <a:t>64</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64,3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65,5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64,6</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65,1</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64,875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0,875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0,55</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18">
                <a:tc>
                  <a:txBody>
                    <a:bodyPr/>
                    <a:lstStyle/>
                    <a:p>
                      <a:pPr algn="ctr">
                        <a:lnSpc>
                          <a:spcPct val="150000"/>
                        </a:lnSpc>
                        <a:spcAft>
                          <a:spcPts val="0"/>
                        </a:spcAft>
                      </a:pPr>
                      <a:r>
                        <a:rPr lang="es-EC" sz="1200">
                          <a:latin typeface="Times New Roman"/>
                          <a:ea typeface="Times New Roman"/>
                        </a:rPr>
                        <a:t>96</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97,1</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95,6</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96,3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96,6</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96,4</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0,4</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0,25</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18">
                <a:tc>
                  <a:txBody>
                    <a:bodyPr/>
                    <a:lstStyle/>
                    <a:p>
                      <a:pPr algn="ctr">
                        <a:lnSpc>
                          <a:spcPct val="150000"/>
                        </a:lnSpc>
                        <a:spcAft>
                          <a:spcPts val="0"/>
                        </a:spcAft>
                      </a:pPr>
                      <a:r>
                        <a:rPr lang="es-EC" sz="1200">
                          <a:latin typeface="Times New Roman"/>
                          <a:ea typeface="Times New Roman"/>
                        </a:rPr>
                        <a:t>128</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128,5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127,3</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126,9</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127,8</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127,625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-0,375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0,23</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18">
                <a:tc>
                  <a:txBody>
                    <a:bodyPr/>
                    <a:lstStyle/>
                    <a:p>
                      <a:pPr algn="ctr">
                        <a:lnSpc>
                          <a:spcPct val="150000"/>
                        </a:lnSpc>
                        <a:spcAft>
                          <a:spcPts val="0"/>
                        </a:spcAft>
                      </a:pPr>
                      <a:r>
                        <a:rPr lang="es-EC" sz="1200">
                          <a:latin typeface="Times New Roman"/>
                          <a:ea typeface="Times New Roman"/>
                        </a:rPr>
                        <a:t>160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159,2</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160,5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161,5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160,5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160,425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0,425</a:t>
                      </a:r>
                      <a:endParaRPr lang="es-ES" sz="10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0,27</a:t>
                      </a:r>
                      <a:endParaRPr lang="es-ES" sz="1000" dirty="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429520" y="4857760"/>
            <a:ext cx="104775" cy="180975"/>
          </a:xfrm>
          <a:prstGeom prst="rect">
            <a:avLst/>
          </a:prstGeom>
          <a:noFill/>
        </p:spPr>
      </p:pic>
      <p:sp>
        <p:nvSpPr>
          <p:cNvPr id="9" name="8 CuadroTexto"/>
          <p:cNvSpPr txBox="1"/>
          <p:nvPr/>
        </p:nvSpPr>
        <p:spPr>
          <a:xfrm>
            <a:off x="1357290" y="4286256"/>
            <a:ext cx="2473754" cy="369332"/>
          </a:xfrm>
          <a:prstGeom prst="rect">
            <a:avLst/>
          </a:prstGeom>
          <a:noFill/>
        </p:spPr>
        <p:txBody>
          <a:bodyPr wrap="none" rtlCol="0">
            <a:spAutoFit/>
          </a:bodyPr>
          <a:lstStyle/>
          <a:p>
            <a:r>
              <a:rPr lang="es-ES" dirty="0" smtClean="0"/>
              <a:t>Cálculo de Exactitud</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PROCEDIMIENTO DE CALIBRACION</a:t>
            </a:r>
            <a:endParaRPr lang="es-ES" dirty="0"/>
          </a:p>
        </p:txBody>
      </p:sp>
      <p:graphicFrame>
        <p:nvGraphicFramePr>
          <p:cNvPr id="8" name="7 Tabla"/>
          <p:cNvGraphicFramePr>
            <a:graphicFrameLocks noGrp="1"/>
          </p:cNvGraphicFramePr>
          <p:nvPr/>
        </p:nvGraphicFramePr>
        <p:xfrm>
          <a:off x="1214414" y="2285992"/>
          <a:ext cx="5283200" cy="2194560"/>
        </p:xfrm>
        <a:graphic>
          <a:graphicData uri="http://schemas.openxmlformats.org/drawingml/2006/table">
            <a:tbl>
              <a:tblPr/>
              <a:tblGrid>
                <a:gridCol w="795655"/>
                <a:gridCol w="725170"/>
                <a:gridCol w="724535"/>
                <a:gridCol w="1062990"/>
                <a:gridCol w="986790"/>
                <a:gridCol w="988060"/>
              </a:tblGrid>
              <a:tr h="190500">
                <a:tc>
                  <a:txBody>
                    <a:bodyPr/>
                    <a:lstStyle/>
                    <a:p>
                      <a:pPr algn="ctr">
                        <a:lnSpc>
                          <a:spcPct val="150000"/>
                        </a:lnSpc>
                        <a:spcAft>
                          <a:spcPts val="0"/>
                        </a:spcAft>
                      </a:pP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Ciclo 1</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Ciclo 2</a:t>
                      </a: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50000"/>
                        </a:lnSpc>
                        <a:spcAft>
                          <a:spcPts val="0"/>
                        </a:spcAft>
                      </a:pPr>
                      <a:r>
                        <a:rPr lang="es-EC" sz="1200" b="1">
                          <a:latin typeface="Times New Roman"/>
                          <a:ea typeface="Times New Roman"/>
                        </a:rPr>
                        <a:t>Puntos </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Histéresis Max</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Histéresis (%)</a:t>
                      </a:r>
                      <a:endParaRPr lang="es-ES" sz="100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U Histéresis</a:t>
                      </a: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50000"/>
                        </a:lnSpc>
                        <a:spcAft>
                          <a:spcPts val="0"/>
                        </a:spcAft>
                      </a:pPr>
                      <a:r>
                        <a:rPr lang="es-EC" sz="1200">
                          <a:latin typeface="Times New Roman"/>
                          <a:ea typeface="Times New Roman"/>
                        </a:rPr>
                        <a:t>1,50</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50000"/>
                        </a:lnSpc>
                        <a:spcAft>
                          <a:spcPts val="0"/>
                        </a:spcAft>
                      </a:pPr>
                      <a:r>
                        <a:rPr lang="es-EC" sz="1200">
                          <a:latin typeface="Times New Roman"/>
                          <a:ea typeface="Times New Roman"/>
                        </a:rPr>
                        <a:t>0,94</a:t>
                      </a:r>
                      <a:endParaRPr lang="es-ES" sz="100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50000"/>
                        </a:lnSpc>
                        <a:spcAft>
                          <a:spcPts val="0"/>
                        </a:spcAft>
                      </a:pPr>
                      <a:r>
                        <a:rPr lang="es-EC" sz="1200">
                          <a:latin typeface="Times New Roman"/>
                          <a:ea typeface="Times New Roman"/>
                        </a:rPr>
                        <a:t>0,433</a:t>
                      </a: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32</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1,10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1,40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r>
              <a:tr h="255270">
                <a:tc>
                  <a:txBody>
                    <a:bodyPr/>
                    <a:lstStyle/>
                    <a:p>
                      <a:pPr algn="ctr">
                        <a:lnSpc>
                          <a:spcPct val="150000"/>
                        </a:lnSpc>
                        <a:spcAft>
                          <a:spcPts val="0"/>
                        </a:spcAft>
                      </a:pPr>
                      <a:r>
                        <a:rPr lang="es-EC" sz="1200">
                          <a:latin typeface="Times New Roman"/>
                          <a:ea typeface="Times New Roman"/>
                        </a:rPr>
                        <a:t>64</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r>
              <a:tr h="255270">
                <a:tc>
                  <a:txBody>
                    <a:bodyPr/>
                    <a:lstStyle/>
                    <a:p>
                      <a:pPr algn="ctr">
                        <a:lnSpc>
                          <a:spcPct val="150000"/>
                        </a:lnSpc>
                        <a:spcAft>
                          <a:spcPts val="0"/>
                        </a:spcAft>
                      </a:pPr>
                      <a:r>
                        <a:rPr lang="es-EC" sz="1200">
                          <a:latin typeface="Times New Roman"/>
                          <a:ea typeface="Times New Roman"/>
                        </a:rPr>
                        <a:t>96</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1,50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r>
              <a:tr h="255270">
                <a:tc>
                  <a:txBody>
                    <a:bodyPr/>
                    <a:lstStyle/>
                    <a:p>
                      <a:pPr algn="ctr">
                        <a:lnSpc>
                          <a:spcPct val="150000"/>
                        </a:lnSpc>
                        <a:spcAft>
                          <a:spcPts val="0"/>
                        </a:spcAft>
                      </a:pPr>
                      <a:r>
                        <a:rPr lang="es-EC" sz="1200">
                          <a:latin typeface="Times New Roman"/>
                          <a:ea typeface="Times New Roman"/>
                        </a:rPr>
                        <a:t>128</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1,20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0,90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r>
              <a:tr h="255270">
                <a:tc>
                  <a:txBody>
                    <a:bodyPr/>
                    <a:lstStyle/>
                    <a:p>
                      <a:pPr algn="ctr">
                        <a:lnSpc>
                          <a:spcPct val="150000"/>
                        </a:lnSpc>
                        <a:spcAft>
                          <a:spcPts val="0"/>
                        </a:spcAft>
                      </a:pPr>
                      <a:r>
                        <a:rPr lang="es-EC" sz="1200">
                          <a:latin typeface="Times New Roman"/>
                          <a:ea typeface="Times New Roman"/>
                        </a:rPr>
                        <a:t>160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1,30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1,00</a:t>
                      </a:r>
                      <a:endParaRPr lang="es-ES" sz="1000" dirty="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pic>
        <p:nvPicPr>
          <p:cNvPr id="563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4444" y="2668892"/>
            <a:ext cx="657225" cy="180975"/>
          </a:xfrm>
          <a:prstGeom prst="rect">
            <a:avLst/>
          </a:prstGeom>
          <a:noFill/>
        </p:spPr>
      </p:pic>
      <p:pic>
        <p:nvPicPr>
          <p:cNvPr id="563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98626" y="2668892"/>
            <a:ext cx="657225" cy="180975"/>
          </a:xfrm>
          <a:prstGeom prst="rect">
            <a:avLst/>
          </a:prstGeom>
          <a:noFill/>
        </p:spPr>
      </p:pic>
      <p:sp>
        <p:nvSpPr>
          <p:cNvPr id="11" name="10 CuadroTexto"/>
          <p:cNvSpPr txBox="1"/>
          <p:nvPr/>
        </p:nvSpPr>
        <p:spPr>
          <a:xfrm>
            <a:off x="928662" y="1643050"/>
            <a:ext cx="3382657" cy="369332"/>
          </a:xfrm>
          <a:prstGeom prst="rect">
            <a:avLst/>
          </a:prstGeom>
          <a:noFill/>
        </p:spPr>
        <p:txBody>
          <a:bodyPr wrap="none" rtlCol="0">
            <a:spAutoFit/>
          </a:bodyPr>
          <a:lstStyle/>
          <a:p>
            <a:r>
              <a:rPr lang="es-ES" dirty="0" smtClean="0"/>
              <a:t>Incertidumbre por Histéresis</a:t>
            </a:r>
            <a:endParaRPr lang="es-ES" dirty="0"/>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632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71802" y="4786322"/>
            <a:ext cx="4273291" cy="428628"/>
          </a:xfrm>
          <a:prstGeom prst="rect">
            <a:avLst/>
          </a:prstGeom>
          <a:noFill/>
        </p:spPr>
      </p:pic>
      <p:sp>
        <p:nvSpPr>
          <p:cNvPr id="563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6325"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14678" y="5500702"/>
            <a:ext cx="1558647" cy="4286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PROCEDIMIENTO DE CALIBRACION</a:t>
            </a:r>
            <a:endParaRPr lang="es-ES" dirty="0"/>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63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73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0495" y="4929198"/>
            <a:ext cx="4546055" cy="428628"/>
          </a:xfrm>
          <a:prstGeom prst="rect">
            <a:avLst/>
          </a:prstGeom>
          <a:noFill/>
        </p:spPr>
      </p:pic>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734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57687" y="5500702"/>
            <a:ext cx="1714511" cy="230523"/>
          </a:xfrm>
          <a:prstGeom prst="rect">
            <a:avLst/>
          </a:prstGeom>
          <a:noFill/>
        </p:spPr>
      </p:pic>
      <p:sp>
        <p:nvSpPr>
          <p:cNvPr id="573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734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29124" y="5857891"/>
            <a:ext cx="2000264" cy="575240"/>
          </a:xfrm>
          <a:prstGeom prst="rect">
            <a:avLst/>
          </a:prstGeom>
          <a:noFill/>
        </p:spPr>
      </p:pic>
      <p:graphicFrame>
        <p:nvGraphicFramePr>
          <p:cNvPr id="17" name="16 Tabla"/>
          <p:cNvGraphicFramePr>
            <a:graphicFrameLocks noGrp="1"/>
          </p:cNvGraphicFramePr>
          <p:nvPr/>
        </p:nvGraphicFramePr>
        <p:xfrm>
          <a:off x="1071538" y="1857364"/>
          <a:ext cx="5842635" cy="2194560"/>
        </p:xfrm>
        <a:graphic>
          <a:graphicData uri="http://schemas.openxmlformats.org/drawingml/2006/table">
            <a:tbl>
              <a:tblPr/>
              <a:tblGrid>
                <a:gridCol w="851535"/>
                <a:gridCol w="687705"/>
                <a:gridCol w="687070"/>
                <a:gridCol w="978535"/>
                <a:gridCol w="826135"/>
                <a:gridCol w="765175"/>
                <a:gridCol w="1046480"/>
              </a:tblGrid>
              <a:tr h="190500">
                <a:tc>
                  <a:txBody>
                    <a:bodyPr/>
                    <a:lstStyle/>
                    <a:p>
                      <a:pPr algn="ctr">
                        <a:lnSpc>
                          <a:spcPct val="150000"/>
                        </a:lnSpc>
                        <a:spcAft>
                          <a:spcPts val="0"/>
                        </a:spcAft>
                      </a:pP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b="1">
                          <a:latin typeface="Times New Roman"/>
                          <a:ea typeface="Times New Roman"/>
                        </a:rPr>
                        <a:t>Subidas</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Bajadas</a:t>
                      </a: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Subidas</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Bajadas</a:t>
                      </a: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50000"/>
                        </a:lnSpc>
                        <a:spcAft>
                          <a:spcPts val="0"/>
                        </a:spcAft>
                      </a:pPr>
                      <a:r>
                        <a:rPr lang="es-EC" sz="1200" b="1">
                          <a:latin typeface="Times New Roman"/>
                          <a:ea typeface="Times New Roman"/>
                        </a:rPr>
                        <a:t>Puntos </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Varianza</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Varianza</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U Repet</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Repet Max (%)</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ctr">
                        <a:lnSpc>
                          <a:spcPct val="150000"/>
                        </a:lnSpc>
                        <a:spcAft>
                          <a:spcPts val="0"/>
                        </a:spcAft>
                      </a:pPr>
                      <a:r>
                        <a:rPr lang="es-EC" sz="1200">
                          <a:latin typeface="Times New Roman"/>
                          <a:ea typeface="Times New Roman"/>
                        </a:rPr>
                        <a:t>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0,00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0,2449</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0,1225</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0,471</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200">
                          <a:latin typeface="Times New Roman"/>
                          <a:ea typeface="Times New Roman"/>
                        </a:rPr>
                        <a:t>1,44</a:t>
                      </a:r>
                      <a:endParaRPr lang="es-ES" sz="10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270">
                <a:tc>
                  <a:txBody>
                    <a:bodyPr/>
                    <a:lstStyle/>
                    <a:p>
                      <a:pPr algn="ctr">
                        <a:lnSpc>
                          <a:spcPct val="150000"/>
                        </a:lnSpc>
                        <a:spcAft>
                          <a:spcPts val="0"/>
                        </a:spcAft>
                      </a:pPr>
                      <a:r>
                        <a:rPr lang="es-EC" sz="1200">
                          <a:latin typeface="Times New Roman"/>
                          <a:ea typeface="Times New Roman"/>
                        </a:rPr>
                        <a:t>32</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0,90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0,7544</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0,3772</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5270">
                <a:tc>
                  <a:txBody>
                    <a:bodyPr/>
                    <a:lstStyle/>
                    <a:p>
                      <a:pPr algn="ctr">
                        <a:lnSpc>
                          <a:spcPct val="150000"/>
                        </a:lnSpc>
                        <a:spcAft>
                          <a:spcPts val="0"/>
                        </a:spcAft>
                      </a:pPr>
                      <a:r>
                        <a:rPr lang="es-EC" sz="1200">
                          <a:latin typeface="Times New Roman"/>
                          <a:ea typeface="Times New Roman"/>
                        </a:rPr>
                        <a:t>64</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0,40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0,5315</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0,2658</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5270">
                <a:tc>
                  <a:txBody>
                    <a:bodyPr/>
                    <a:lstStyle/>
                    <a:p>
                      <a:pPr algn="ctr">
                        <a:lnSpc>
                          <a:spcPct val="150000"/>
                        </a:lnSpc>
                        <a:spcAft>
                          <a:spcPts val="0"/>
                        </a:spcAft>
                      </a:pPr>
                      <a:r>
                        <a:rPr lang="es-EC" sz="1200">
                          <a:latin typeface="Times New Roman"/>
                          <a:ea typeface="Times New Roman"/>
                        </a:rPr>
                        <a:t>96</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0,80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1,00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0,6272</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0,3136</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5270">
                <a:tc>
                  <a:txBody>
                    <a:bodyPr/>
                    <a:lstStyle/>
                    <a:p>
                      <a:pPr algn="ctr">
                        <a:lnSpc>
                          <a:spcPct val="150000"/>
                        </a:lnSpc>
                        <a:spcAft>
                          <a:spcPts val="0"/>
                        </a:spcAft>
                      </a:pPr>
                      <a:r>
                        <a:rPr lang="es-EC" sz="1200">
                          <a:latin typeface="Times New Roman"/>
                          <a:ea typeface="Times New Roman"/>
                        </a:rPr>
                        <a:t>128</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0,6898</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0,3449</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5270">
                <a:tc>
                  <a:txBody>
                    <a:bodyPr/>
                    <a:lstStyle/>
                    <a:p>
                      <a:pPr algn="ctr">
                        <a:lnSpc>
                          <a:spcPct val="150000"/>
                        </a:lnSpc>
                        <a:spcAft>
                          <a:spcPts val="0"/>
                        </a:spcAft>
                      </a:pPr>
                      <a:r>
                        <a:rPr lang="es-EC" sz="1200">
                          <a:latin typeface="Times New Roman"/>
                          <a:ea typeface="Times New Roman"/>
                        </a:rPr>
                        <a:t>160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2,30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0,00</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0,9430</a:t>
                      </a:r>
                      <a:endParaRPr lang="es-ES" sz="10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0,4715</a:t>
                      </a:r>
                      <a:endParaRPr lang="es-ES" sz="1000">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2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2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57352"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28794" y="2214554"/>
            <a:ext cx="628650" cy="180975"/>
          </a:xfrm>
          <a:prstGeom prst="rect">
            <a:avLst/>
          </a:prstGeom>
          <a:noFill/>
        </p:spPr>
      </p:pic>
      <p:pic>
        <p:nvPicPr>
          <p:cNvPr id="57351"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71736" y="2214554"/>
            <a:ext cx="676275" cy="180975"/>
          </a:xfrm>
          <a:prstGeom prst="rect">
            <a:avLst/>
          </a:prstGeom>
          <a:noFill/>
        </p:spPr>
      </p:pic>
      <p:sp>
        <p:nvSpPr>
          <p:cNvPr id="20" name="19 CuadroTexto"/>
          <p:cNvSpPr txBox="1"/>
          <p:nvPr/>
        </p:nvSpPr>
        <p:spPr>
          <a:xfrm>
            <a:off x="1214414" y="1500174"/>
            <a:ext cx="2092239" cy="369332"/>
          </a:xfrm>
          <a:prstGeom prst="rect">
            <a:avLst/>
          </a:prstGeom>
          <a:noFill/>
        </p:spPr>
        <p:txBody>
          <a:bodyPr wrap="none" rtlCol="0">
            <a:spAutoFit/>
          </a:bodyPr>
          <a:lstStyle/>
          <a:p>
            <a:r>
              <a:rPr lang="es-ES" dirty="0" smtClean="0"/>
              <a:t>Por Repetibilidad</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PROCEDIMIENTO DE CALIBRACION</a:t>
            </a:r>
            <a:endParaRPr lang="es-ES" dirty="0"/>
          </a:p>
        </p:txBody>
      </p:sp>
      <p:sp>
        <p:nvSpPr>
          <p:cNvPr id="56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63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837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1928802"/>
            <a:ext cx="5968645" cy="428628"/>
          </a:xfrm>
          <a:prstGeom prst="rect">
            <a:avLst/>
          </a:prstGeom>
          <a:noFill/>
        </p:spPr>
      </p:pic>
      <p:pic>
        <p:nvPicPr>
          <p:cNvPr id="5837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0430" y="3661704"/>
            <a:ext cx="2071702" cy="410238"/>
          </a:xfrm>
          <a:prstGeom prst="rect">
            <a:avLst/>
          </a:prstGeom>
          <a:noFill/>
        </p:spPr>
      </p:pic>
      <p:pic>
        <p:nvPicPr>
          <p:cNvPr id="5836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43174" y="4405322"/>
            <a:ext cx="4354716" cy="452438"/>
          </a:xfrm>
          <a:prstGeom prst="rect">
            <a:avLst/>
          </a:prstGeom>
          <a:noFill/>
        </p:spPr>
      </p:pic>
      <p:sp>
        <p:nvSpPr>
          <p:cNvPr id="583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8373" name="Rectangle 5"/>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58374" name="Rectangle 6"/>
          <p:cNvSpPr>
            <a:spLocks noChangeArrowheads="1"/>
          </p:cNvSpPr>
          <p:nvPr/>
        </p:nvSpPr>
        <p:spPr bwMode="auto">
          <a:xfrm>
            <a:off x="900113"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58375" name="Rectangle 7"/>
          <p:cNvSpPr>
            <a:spLocks noChangeArrowheads="1"/>
          </p:cNvSpPr>
          <p:nvPr/>
        </p:nvSpPr>
        <p:spPr bwMode="auto">
          <a:xfrm>
            <a:off x="45720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5837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8376"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28860" y="2857496"/>
            <a:ext cx="5154252" cy="428628"/>
          </a:xfrm>
          <a:prstGeom prst="rect">
            <a:avLst/>
          </a:prstGeom>
          <a:noFill/>
        </p:spPr>
      </p:pic>
      <p:sp>
        <p:nvSpPr>
          <p:cNvPr id="58378" name="Rectangle 10"/>
          <p:cNvSpPr>
            <a:spLocks noChangeArrowheads="1"/>
          </p:cNvSpPr>
          <p:nvPr/>
        </p:nvSpPr>
        <p:spPr bwMode="auto">
          <a:xfrm>
            <a:off x="45720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D:\Dropbox\Tesis\Capitulo 4\Imágenes\Banco de Calibracion MBP.jpeg"/>
          <p:cNvPicPr/>
          <p:nvPr/>
        </p:nvPicPr>
        <p:blipFill>
          <a:blip r:embed="rId3"/>
          <a:srcRect/>
          <a:stretch>
            <a:fillRect/>
          </a:stretch>
        </p:blipFill>
        <p:spPr bwMode="auto">
          <a:xfrm>
            <a:off x="1071538" y="3943367"/>
            <a:ext cx="5744450" cy="1914525"/>
          </a:xfrm>
          <a:prstGeom prst="rect">
            <a:avLst/>
          </a:prstGeom>
          <a:noFill/>
          <a:ln w="9525">
            <a:noFill/>
            <a:miter lim="800000"/>
            <a:headEnd/>
            <a:tailEnd/>
          </a:ln>
        </p:spPr>
      </p:pic>
      <p:pic>
        <p:nvPicPr>
          <p:cNvPr id="4" name="3 Imagen" descr="C:\Users\CIAPROMASE\Dropbox\Tesis\Capitulo 3\APT3200.jpeg"/>
          <p:cNvPicPr/>
          <p:nvPr/>
        </p:nvPicPr>
        <p:blipFill>
          <a:blip r:embed="rId4" cstate="print">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2910" y="2357430"/>
            <a:ext cx="1428760" cy="1928826"/>
          </a:xfrm>
          <a:prstGeom prst="rect">
            <a:avLst/>
          </a:prstGeom>
          <a:ln>
            <a:noFill/>
          </a:ln>
          <a:effectLst>
            <a:outerShdw blurRad="190500" algn="tl" rotWithShape="0">
              <a:srgbClr val="000000">
                <a:alpha val="70000"/>
              </a:srgbClr>
            </a:outerShdw>
          </a:effectLst>
        </p:spPr>
      </p:pic>
      <p:pic>
        <p:nvPicPr>
          <p:cNvPr id="9" name="8 Imagen" descr="D:\Dropbox\Tesis\Capitulo 3\Válvula Hex de simple vía.jpeg"/>
          <p:cNvPicPr/>
          <p:nvPr/>
        </p:nvPicPr>
        <p:blipFill>
          <a:blip r:embed="rId5" cstate="print"/>
          <a:srcRect l="8696" t="12500" r="16667" b="12500"/>
          <a:stretch>
            <a:fillRect/>
          </a:stretch>
        </p:blipFill>
        <p:spPr bwMode="auto">
          <a:xfrm>
            <a:off x="1785918" y="3271450"/>
            <a:ext cx="1354618" cy="1814925"/>
          </a:xfrm>
          <a:prstGeom prst="rect">
            <a:avLst/>
          </a:prstGeom>
          <a:ln>
            <a:noFill/>
          </a:ln>
          <a:effectLst>
            <a:outerShdw blurRad="190500" algn="tl" rotWithShape="0">
              <a:srgbClr val="000000">
                <a:alpha val="70000"/>
              </a:srgbClr>
            </a:outerShdw>
          </a:effectLst>
        </p:spPr>
      </p:pic>
      <p:sp>
        <p:nvSpPr>
          <p:cNvPr id="3" name="2 Título"/>
          <p:cNvSpPr>
            <a:spLocks noGrp="1"/>
          </p:cNvSpPr>
          <p:nvPr>
            <p:ph type="title"/>
          </p:nvPr>
        </p:nvSpPr>
        <p:spPr/>
        <p:txBody>
          <a:bodyPr/>
          <a:lstStyle/>
          <a:p>
            <a:r>
              <a:rPr lang="es-ES" dirty="0" smtClean="0"/>
              <a:t>DISEÑO E IMPLEMENTACIÓN</a:t>
            </a:r>
            <a:endParaRPr lang="es-ES" dirty="0"/>
          </a:p>
        </p:txBody>
      </p:sp>
      <p:pic>
        <p:nvPicPr>
          <p:cNvPr id="5" name="4 Imagen" descr="C:\Documents and Settings\Ignacio Villacis\Configuración local\Temp\WPDNSE\Paper Pictures\PaperArtist_2013-11-14_15-23-57.jpeg"/>
          <p:cNvPicPr/>
          <p:nvPr/>
        </p:nvPicPr>
        <p:blipFill>
          <a:blip r:embed="rId6" cstate="print"/>
          <a:srcRect b="10316"/>
          <a:stretch>
            <a:fillRect/>
          </a:stretch>
        </p:blipFill>
        <p:spPr bwMode="auto">
          <a:xfrm>
            <a:off x="2786050" y="2357430"/>
            <a:ext cx="1551677" cy="1857388"/>
          </a:xfrm>
          <a:prstGeom prst="rect">
            <a:avLst/>
          </a:prstGeom>
          <a:ln>
            <a:noFill/>
          </a:ln>
          <a:effectLst>
            <a:outerShdw blurRad="190500" algn="tl" rotWithShape="0">
              <a:srgbClr val="000000">
                <a:alpha val="70000"/>
              </a:srgbClr>
            </a:outerShdw>
          </a:effectLst>
        </p:spPr>
      </p:pic>
      <p:pic>
        <p:nvPicPr>
          <p:cNvPr id="6" name="5 Imagen" descr="C:\Users\CIAPROMASE\Dropbox\Tesis\Capitulo 3\Termohigrometro.jpeg"/>
          <p:cNvPicPr/>
          <p:nvPr/>
        </p:nvPicPr>
        <p:blipFill rotWithShape="1">
          <a:blip r:embed="rId7" cstate="print">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260"/>
          <a:stretch/>
        </p:blipFill>
        <p:spPr bwMode="auto">
          <a:xfrm>
            <a:off x="7929586" y="5286388"/>
            <a:ext cx="784946" cy="1214446"/>
          </a:xfrm>
          <a:prstGeom prst="rect">
            <a:avLst/>
          </a:prstGeom>
          <a:ln>
            <a:noFill/>
          </a:ln>
          <a:effectLst>
            <a:outerShdw blurRad="190500" algn="tl" rotWithShape="0">
              <a:srgbClr val="000000">
                <a:alpha val="70000"/>
              </a:srgbClr>
            </a:outerShdw>
          </a:effectLst>
          <a:extLst>
            <a:ext uri="{53640926-AAD7-44D8-BBD7-CCE9431645EC}">
              <a14:shadowObscured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7" name="6 Imagen" descr="D:\Dropbox\Tesis\Capitulo 3\Acople de conexión rápida.jpeg"/>
          <p:cNvPicPr/>
          <p:nvPr/>
        </p:nvPicPr>
        <p:blipFill>
          <a:blip r:embed="rId8" cstate="print"/>
          <a:srcRect t="36275" b="11274"/>
          <a:stretch>
            <a:fillRect/>
          </a:stretch>
        </p:blipFill>
        <p:spPr bwMode="auto">
          <a:xfrm>
            <a:off x="4000496" y="3772061"/>
            <a:ext cx="1357322" cy="1028562"/>
          </a:xfrm>
          <a:prstGeom prst="rect">
            <a:avLst/>
          </a:prstGeom>
          <a:ln>
            <a:noFill/>
          </a:ln>
          <a:effectLst>
            <a:outerShdw blurRad="190500" algn="tl" rotWithShape="0">
              <a:srgbClr val="000000">
                <a:alpha val="70000"/>
              </a:srgbClr>
            </a:outerShdw>
          </a:effectLst>
        </p:spPr>
      </p:pic>
      <p:pic>
        <p:nvPicPr>
          <p:cNvPr id="8" name="7 Imagen" descr="D:\Dropbox\Tesis\Capitulo 3\Conjuto de acoples a manguera de baja presión.jpeg"/>
          <p:cNvPicPr/>
          <p:nvPr/>
        </p:nvPicPr>
        <p:blipFill>
          <a:blip r:embed="rId9" cstate="print"/>
          <a:srcRect l="5570" r="13669" b="22715"/>
          <a:stretch>
            <a:fillRect/>
          </a:stretch>
        </p:blipFill>
        <p:spPr bwMode="auto">
          <a:xfrm>
            <a:off x="4821155" y="2509792"/>
            <a:ext cx="1179605" cy="1505013"/>
          </a:xfrm>
          <a:prstGeom prst="rect">
            <a:avLst/>
          </a:prstGeom>
          <a:noFill/>
          <a:ln w="9525">
            <a:noFill/>
            <a:miter lim="800000"/>
            <a:headEnd/>
            <a:tailEnd/>
          </a:ln>
        </p:spPr>
      </p:pic>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2529" name="Object 1"/>
          <p:cNvGraphicFramePr>
            <a:graphicFrameLocks noChangeAspect="1"/>
          </p:cNvGraphicFramePr>
          <p:nvPr/>
        </p:nvGraphicFramePr>
        <p:xfrm>
          <a:off x="714348" y="1285860"/>
          <a:ext cx="7714113" cy="785818"/>
        </p:xfrm>
        <a:graphic>
          <a:graphicData uri="http://schemas.openxmlformats.org/presentationml/2006/ole">
            <p:oleObj spid="_x0000_s22529" r:id="rId10" imgW="5831189" imgH="593314" progId="">
              <p:embed/>
            </p:oleObj>
          </a:graphicData>
        </a:graphic>
      </p:graphicFrame>
      <p:pic>
        <p:nvPicPr>
          <p:cNvPr id="13" name="12 Imagen" descr="C:\Users\CIAPROMASE\Dropbox\Tesis\Capitulo 4\Conexion PT.bmp"/>
          <p:cNvPicPr/>
          <p:nvPr/>
        </p:nvPicPr>
        <p:blipFill>
          <a:blip r:embed="rId11" cstate="print">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929322" y="3000372"/>
            <a:ext cx="3143240" cy="1928826"/>
          </a:xfrm>
          <a:prstGeom prst="rect">
            <a:avLst/>
          </a:prstGeom>
          <a:noFill/>
          <a:ln>
            <a:noFill/>
          </a:ln>
        </p:spPr>
      </p:pic>
      <p:sp>
        <p:nvSpPr>
          <p:cNvPr id="14" name="13 Rectángulo"/>
          <p:cNvSpPr/>
          <p:nvPr/>
        </p:nvSpPr>
        <p:spPr>
          <a:xfrm>
            <a:off x="2654901" y="5929330"/>
            <a:ext cx="3917363" cy="830997"/>
          </a:xfrm>
          <a:prstGeom prst="rect">
            <a:avLst/>
          </a:prstGeom>
        </p:spPr>
        <p:txBody>
          <a:bodyPr wrap="square">
            <a:spAutoFit/>
          </a:bodyPr>
          <a:lstStyle/>
          <a:p>
            <a:pPr lvl="1" algn="ctr"/>
            <a:r>
              <a:rPr lang="es-EC" sz="2400" b="1" dirty="0" smtClean="0"/>
              <a:t>DESARROLLO DE HARDWARE</a:t>
            </a:r>
            <a:endParaRPr lang="es-E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786182" y="1428736"/>
            <a:ext cx="3493770" cy="873760"/>
          </a:xfrm>
          <a:prstGeom prst="rect">
            <a:avLst/>
          </a:prstGeom>
          <a:noFill/>
          <a:ln>
            <a:noFill/>
          </a:ln>
        </p:spPr>
      </p:pic>
      <p:sp>
        <p:nvSpPr>
          <p:cNvPr id="3" name="2 Título"/>
          <p:cNvSpPr>
            <a:spLocks noGrp="1"/>
          </p:cNvSpPr>
          <p:nvPr>
            <p:ph type="title"/>
          </p:nvPr>
        </p:nvSpPr>
        <p:spPr/>
        <p:txBody>
          <a:bodyPr/>
          <a:lstStyle/>
          <a:p>
            <a:r>
              <a:rPr lang="es-ES" dirty="0" smtClean="0"/>
              <a:t>DISEÑO E IMPLEMENTACIÓN</a:t>
            </a:r>
            <a:endParaRPr lang="es-ES" dirty="0"/>
          </a:p>
        </p:txBody>
      </p:sp>
      <p:sp>
        <p:nvSpPr>
          <p:cNvPr id="4" name="3 Rectángulo"/>
          <p:cNvSpPr/>
          <p:nvPr/>
        </p:nvSpPr>
        <p:spPr>
          <a:xfrm>
            <a:off x="3000364" y="5929330"/>
            <a:ext cx="3714776" cy="830997"/>
          </a:xfrm>
          <a:prstGeom prst="rect">
            <a:avLst/>
          </a:prstGeom>
        </p:spPr>
        <p:txBody>
          <a:bodyPr wrap="square">
            <a:spAutoFit/>
          </a:bodyPr>
          <a:lstStyle/>
          <a:p>
            <a:pPr algn="ctr"/>
            <a:r>
              <a:rPr lang="es-EC" sz="2400" dirty="0" smtClean="0"/>
              <a:t>DESARROLLO DE SOFTWARE</a:t>
            </a:r>
            <a:endParaRPr lang="es-ES" sz="2400" dirty="0"/>
          </a:p>
        </p:txBody>
      </p:sp>
      <p:pic>
        <p:nvPicPr>
          <p:cNvPr id="5" name="4 Imagen"/>
          <p:cNvPicPr/>
          <p:nvPr/>
        </p:nvPicPr>
        <p:blipFill>
          <a:blip r:embed="rId3"/>
          <a:stretch>
            <a:fillRect/>
          </a:stretch>
        </p:blipFill>
        <p:spPr>
          <a:xfrm>
            <a:off x="500034" y="2000240"/>
            <a:ext cx="4044609" cy="2705100"/>
          </a:xfrm>
          <a:prstGeom prst="rect">
            <a:avLst/>
          </a:prstGeom>
        </p:spPr>
      </p:pic>
      <p:pic>
        <p:nvPicPr>
          <p:cNvPr id="6" name="5 Imagen"/>
          <p:cNvPicPr/>
          <p:nvPr/>
        </p:nvPicPr>
        <p:blipFill>
          <a:blip r:embed="rId4">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786578" y="2285992"/>
            <a:ext cx="2212144" cy="2242355"/>
          </a:xfrm>
          <a:prstGeom prst="rect">
            <a:avLst/>
          </a:prstGeom>
          <a:noFill/>
          <a:ln>
            <a:noFill/>
          </a:ln>
        </p:spPr>
      </p:pic>
      <p:pic>
        <p:nvPicPr>
          <p:cNvPr id="8" name="7 Imagen"/>
          <p:cNvPicPr/>
          <p:nvPr/>
        </p:nvPicPr>
        <p:blipFill>
          <a:blip r:embed="rId5">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43438" y="4429132"/>
            <a:ext cx="2828925" cy="731912"/>
          </a:xfrm>
          <a:prstGeom prst="rect">
            <a:avLst/>
          </a:prstGeom>
          <a:noFill/>
          <a:ln>
            <a:noFill/>
          </a:ln>
        </p:spPr>
      </p:pic>
      <p:cxnSp>
        <p:nvCxnSpPr>
          <p:cNvPr id="10" name="9 Conector recto de flecha"/>
          <p:cNvCxnSpPr>
            <a:stCxn id="5" idx="3"/>
          </p:cNvCxnSpPr>
          <p:nvPr/>
        </p:nvCxnSpPr>
        <p:spPr>
          <a:xfrm flipV="1">
            <a:off x="4544643" y="2357430"/>
            <a:ext cx="1027489" cy="9953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1 Conector recto de flecha"/>
          <p:cNvCxnSpPr>
            <a:stCxn id="5" idx="3"/>
            <a:endCxn id="6" idx="1"/>
          </p:cNvCxnSpPr>
          <p:nvPr/>
        </p:nvCxnSpPr>
        <p:spPr>
          <a:xfrm>
            <a:off x="4544643" y="3352790"/>
            <a:ext cx="2241935" cy="543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13 Conector recto de flecha"/>
          <p:cNvCxnSpPr>
            <a:stCxn id="5" idx="3"/>
          </p:cNvCxnSpPr>
          <p:nvPr/>
        </p:nvCxnSpPr>
        <p:spPr>
          <a:xfrm>
            <a:off x="4544643" y="3352790"/>
            <a:ext cx="1098927" cy="10763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14 Rectángulo"/>
          <p:cNvSpPr/>
          <p:nvPr/>
        </p:nvSpPr>
        <p:spPr>
          <a:xfrm>
            <a:off x="357158" y="1428736"/>
            <a:ext cx="2752677" cy="369332"/>
          </a:xfrm>
          <a:prstGeom prst="rect">
            <a:avLst/>
          </a:prstGeom>
        </p:spPr>
        <p:txBody>
          <a:bodyPr wrap="none">
            <a:spAutoFit/>
          </a:bodyPr>
          <a:lstStyle/>
          <a:p>
            <a:r>
              <a:rPr lang="es-EC" b="1" dirty="0" smtClean="0"/>
              <a:t>DATOS INFORMATIVOS</a:t>
            </a:r>
            <a:endParaRPr lang="es-E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srcRect/>
          <a:stretch>
            <a:fillRect/>
          </a:stretch>
        </p:blipFill>
        <p:spPr bwMode="auto">
          <a:xfrm>
            <a:off x="4029075" y="3744327"/>
            <a:ext cx="5114925" cy="1542061"/>
          </a:xfrm>
          <a:prstGeom prst="rect">
            <a:avLst/>
          </a:prstGeom>
          <a:noFill/>
          <a:ln w="9525">
            <a:noFill/>
            <a:miter lim="800000"/>
            <a:headEnd/>
            <a:tailEnd/>
          </a:ln>
        </p:spPr>
      </p:pic>
      <p:pic>
        <p:nvPicPr>
          <p:cNvPr id="5" name="4 Imagen"/>
          <p:cNvPicPr/>
          <p:nvPr/>
        </p:nvPicPr>
        <p:blipFill>
          <a:blip r:embed="rId3">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277171" y="1500174"/>
            <a:ext cx="2581109" cy="2286016"/>
          </a:xfrm>
          <a:prstGeom prst="rect">
            <a:avLst/>
          </a:prstGeom>
          <a:noFill/>
          <a:ln>
            <a:noFill/>
          </a:ln>
        </p:spPr>
      </p:pic>
      <p:sp>
        <p:nvSpPr>
          <p:cNvPr id="3" name="2 Título"/>
          <p:cNvSpPr>
            <a:spLocks noGrp="1"/>
          </p:cNvSpPr>
          <p:nvPr>
            <p:ph type="title"/>
          </p:nvPr>
        </p:nvSpPr>
        <p:spPr/>
        <p:txBody>
          <a:bodyPr/>
          <a:lstStyle/>
          <a:p>
            <a:r>
              <a:rPr lang="es-ES" dirty="0" smtClean="0"/>
              <a:t>DISEÑO E IMPLEMENTACIÓN</a:t>
            </a:r>
            <a:endParaRPr lang="es-ES" dirty="0"/>
          </a:p>
        </p:txBody>
      </p:sp>
      <p:pic>
        <p:nvPicPr>
          <p:cNvPr id="7" name="6 Imagen"/>
          <p:cNvPicPr/>
          <p:nvPr/>
        </p:nvPicPr>
        <p:blipFill>
          <a:blip r:embed="rId4"/>
          <a:srcRect/>
          <a:stretch>
            <a:fillRect/>
          </a:stretch>
        </p:blipFill>
        <p:spPr bwMode="auto">
          <a:xfrm>
            <a:off x="4062444" y="5286388"/>
            <a:ext cx="5010150" cy="1491508"/>
          </a:xfrm>
          <a:prstGeom prst="rect">
            <a:avLst/>
          </a:prstGeom>
          <a:noFill/>
          <a:ln w="9525">
            <a:noFill/>
            <a:miter lim="800000"/>
            <a:headEnd/>
            <a:tailEnd/>
          </a:ln>
        </p:spPr>
      </p:pic>
      <p:pic>
        <p:nvPicPr>
          <p:cNvPr id="8" name="7 Imagen"/>
          <p:cNvPicPr/>
          <p:nvPr/>
        </p:nvPicPr>
        <p:blipFill>
          <a:blip r:embed="rId5">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2" y="4000504"/>
            <a:ext cx="4468977" cy="1962150"/>
          </a:xfrm>
          <a:prstGeom prst="rect">
            <a:avLst/>
          </a:prstGeom>
          <a:noFill/>
          <a:ln>
            <a:noFill/>
          </a:ln>
        </p:spPr>
      </p:pic>
      <p:pic>
        <p:nvPicPr>
          <p:cNvPr id="4" name="3 Imagen"/>
          <p:cNvPicPr/>
          <p:nvPr/>
        </p:nvPicPr>
        <p:blipFill>
          <a:blip r:embed="rId6"/>
          <a:srcRect/>
          <a:stretch>
            <a:fillRect/>
          </a:stretch>
        </p:blipFill>
        <p:spPr bwMode="auto">
          <a:xfrm>
            <a:off x="785786" y="1643050"/>
            <a:ext cx="3786214" cy="2428892"/>
          </a:xfrm>
          <a:prstGeom prst="rect">
            <a:avLst/>
          </a:prstGeom>
          <a:noFill/>
          <a:ln w="9525">
            <a:noFill/>
            <a:miter lim="800000"/>
            <a:headEnd/>
            <a:tailEnd/>
          </a:ln>
        </p:spPr>
      </p:pic>
      <p:sp>
        <p:nvSpPr>
          <p:cNvPr id="9" name="8 Rectángulo"/>
          <p:cNvSpPr/>
          <p:nvPr/>
        </p:nvSpPr>
        <p:spPr>
          <a:xfrm>
            <a:off x="2643174" y="6000768"/>
            <a:ext cx="3714776" cy="830997"/>
          </a:xfrm>
          <a:prstGeom prst="rect">
            <a:avLst/>
          </a:prstGeom>
        </p:spPr>
        <p:txBody>
          <a:bodyPr wrap="square">
            <a:spAutoFit/>
          </a:bodyPr>
          <a:lstStyle/>
          <a:p>
            <a:pPr algn="ctr"/>
            <a:r>
              <a:rPr lang="es-EC" sz="2400" dirty="0" smtClean="0"/>
              <a:t>DESARROLLO DE SOFTWARE</a:t>
            </a:r>
            <a:endParaRPr lang="es-ES" sz="2400" dirty="0"/>
          </a:p>
        </p:txBody>
      </p:sp>
      <p:sp>
        <p:nvSpPr>
          <p:cNvPr id="10" name="9 Rectángulo"/>
          <p:cNvSpPr/>
          <p:nvPr/>
        </p:nvSpPr>
        <p:spPr>
          <a:xfrm>
            <a:off x="642910" y="1214422"/>
            <a:ext cx="4071934" cy="369332"/>
          </a:xfrm>
          <a:prstGeom prst="rect">
            <a:avLst/>
          </a:prstGeom>
        </p:spPr>
        <p:txBody>
          <a:bodyPr wrap="square">
            <a:spAutoFit/>
          </a:bodyPr>
          <a:lstStyle/>
          <a:p>
            <a:r>
              <a:rPr lang="es-EC" b="1" dirty="0" smtClean="0"/>
              <a:t>PROCEDIMIENTO DE CALIBRACION</a:t>
            </a:r>
            <a:endParaRPr lang="es-E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DISEÑO E IMPLEMENTACIÓN</a:t>
            </a:r>
            <a:endParaRPr lang="es-ES" dirty="0"/>
          </a:p>
        </p:txBody>
      </p:sp>
      <p:pic>
        <p:nvPicPr>
          <p:cNvPr id="5" name="4 Imagen"/>
          <p:cNvPicPr/>
          <p:nvPr/>
        </p:nvPicPr>
        <p:blipFill>
          <a:blip r:embed="rId2"/>
          <a:srcRect/>
          <a:stretch>
            <a:fillRect/>
          </a:stretch>
        </p:blipFill>
        <p:spPr bwMode="auto">
          <a:xfrm>
            <a:off x="5357818" y="2274743"/>
            <a:ext cx="3086100" cy="1154257"/>
          </a:xfrm>
          <a:prstGeom prst="rect">
            <a:avLst/>
          </a:prstGeom>
          <a:noFill/>
          <a:ln w="9525">
            <a:noFill/>
            <a:miter lim="800000"/>
            <a:headEnd/>
            <a:tailEnd/>
          </a:ln>
        </p:spPr>
      </p:pic>
      <p:pic>
        <p:nvPicPr>
          <p:cNvPr id="6" name="5 Imagen"/>
          <p:cNvPicPr/>
          <p:nvPr/>
        </p:nvPicPr>
        <p:blipFill>
          <a:blip r:embed="rId3"/>
          <a:srcRect/>
          <a:stretch>
            <a:fillRect/>
          </a:stretch>
        </p:blipFill>
        <p:spPr bwMode="auto">
          <a:xfrm>
            <a:off x="1926590" y="4113800"/>
            <a:ext cx="5431492" cy="2172720"/>
          </a:xfrm>
          <a:prstGeom prst="rect">
            <a:avLst/>
          </a:prstGeom>
          <a:noFill/>
          <a:ln w="9525">
            <a:noFill/>
            <a:miter lim="800000"/>
            <a:headEnd/>
            <a:tailEnd/>
          </a:ln>
        </p:spPr>
      </p:pic>
      <p:pic>
        <p:nvPicPr>
          <p:cNvPr id="4" name="3 Imagen"/>
          <p:cNvPicPr/>
          <p:nvPr/>
        </p:nvPicPr>
        <p:blipFill>
          <a:blip r:embed="rId4"/>
          <a:stretch>
            <a:fillRect/>
          </a:stretch>
        </p:blipFill>
        <p:spPr>
          <a:xfrm>
            <a:off x="500034" y="1500174"/>
            <a:ext cx="4448175" cy="3058560"/>
          </a:xfrm>
          <a:prstGeom prst="rect">
            <a:avLst/>
          </a:prstGeom>
        </p:spPr>
      </p:pic>
      <p:sp>
        <p:nvSpPr>
          <p:cNvPr id="7" name="6 Rectángulo"/>
          <p:cNvSpPr/>
          <p:nvPr/>
        </p:nvSpPr>
        <p:spPr>
          <a:xfrm>
            <a:off x="4857752" y="5715016"/>
            <a:ext cx="3714776" cy="830997"/>
          </a:xfrm>
          <a:prstGeom prst="rect">
            <a:avLst/>
          </a:prstGeom>
        </p:spPr>
        <p:txBody>
          <a:bodyPr wrap="square">
            <a:spAutoFit/>
          </a:bodyPr>
          <a:lstStyle/>
          <a:p>
            <a:pPr algn="ctr"/>
            <a:r>
              <a:rPr lang="es-EC" sz="2400" dirty="0" smtClean="0"/>
              <a:t>DESARROLLO DE SOFTWARE</a:t>
            </a:r>
            <a:endParaRPr lang="es-ES" sz="2400" dirty="0"/>
          </a:p>
        </p:txBody>
      </p:sp>
      <p:sp>
        <p:nvSpPr>
          <p:cNvPr id="8" name="7 Rectángulo"/>
          <p:cNvSpPr/>
          <p:nvPr/>
        </p:nvSpPr>
        <p:spPr>
          <a:xfrm>
            <a:off x="357158" y="1202280"/>
            <a:ext cx="2991525" cy="369332"/>
          </a:xfrm>
          <a:prstGeom prst="rect">
            <a:avLst/>
          </a:prstGeom>
        </p:spPr>
        <p:txBody>
          <a:bodyPr wrap="none">
            <a:spAutoFit/>
          </a:bodyPr>
          <a:lstStyle/>
          <a:p>
            <a:r>
              <a:rPr lang="es-EC" b="1" dirty="0" smtClean="0"/>
              <a:t>REGISTRAR CERTIFICADO</a:t>
            </a:r>
            <a:endParaRPr lang="es-E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DISEÑO E IMPLEMENTACIÓN</a:t>
            </a:r>
            <a:endParaRPr lang="es-ES" dirty="0"/>
          </a:p>
        </p:txBody>
      </p:sp>
      <p:pic>
        <p:nvPicPr>
          <p:cNvPr id="23554" name="Picture 2"/>
          <p:cNvPicPr>
            <a:picLocks noChangeAspect="1" noChangeArrowheads="1"/>
          </p:cNvPicPr>
          <p:nvPr/>
        </p:nvPicPr>
        <p:blipFill>
          <a:blip r:embed="rId2"/>
          <a:srcRect/>
          <a:stretch>
            <a:fillRect/>
          </a:stretch>
        </p:blipFill>
        <p:spPr bwMode="auto">
          <a:xfrm>
            <a:off x="5734050" y="4071942"/>
            <a:ext cx="3409950" cy="1428750"/>
          </a:xfrm>
          <a:prstGeom prst="rect">
            <a:avLst/>
          </a:prstGeom>
          <a:noFill/>
          <a:ln w="9525">
            <a:noFill/>
            <a:miter lim="800000"/>
            <a:headEnd/>
            <a:tailEnd/>
          </a:ln>
          <a:effectLst/>
        </p:spPr>
      </p:pic>
      <p:sp>
        <p:nvSpPr>
          <p:cNvPr id="5" name="4 Rectángulo"/>
          <p:cNvSpPr/>
          <p:nvPr/>
        </p:nvSpPr>
        <p:spPr>
          <a:xfrm>
            <a:off x="571472" y="1214422"/>
            <a:ext cx="4786346" cy="369332"/>
          </a:xfrm>
          <a:prstGeom prst="rect">
            <a:avLst/>
          </a:prstGeom>
        </p:spPr>
        <p:txBody>
          <a:bodyPr wrap="square">
            <a:spAutoFit/>
          </a:bodyPr>
          <a:lstStyle/>
          <a:p>
            <a:r>
              <a:rPr lang="es-EC" dirty="0" smtClean="0"/>
              <a:t>PUESTA EN MARCHA Y FUNCIONAMIENTO</a:t>
            </a:r>
            <a:endParaRPr lang="es-ES" dirty="0"/>
          </a:p>
        </p:txBody>
      </p:sp>
      <p:pic>
        <p:nvPicPr>
          <p:cNvPr id="6" name="5 Imagen"/>
          <p:cNvPicPr/>
          <p:nvPr/>
        </p:nvPicPr>
        <p:blipFill>
          <a:blip r:embed="rId3" cstate="print"/>
          <a:srcRect/>
          <a:stretch>
            <a:fillRect/>
          </a:stretch>
        </p:blipFill>
        <p:spPr bwMode="auto">
          <a:xfrm>
            <a:off x="5857884" y="1857364"/>
            <a:ext cx="3214678" cy="2147224"/>
          </a:xfrm>
          <a:prstGeom prst="rect">
            <a:avLst/>
          </a:prstGeom>
          <a:noFill/>
          <a:ln w="9525">
            <a:noFill/>
            <a:miter lim="800000"/>
            <a:headEnd/>
            <a:tailEnd/>
          </a:ln>
        </p:spPr>
      </p:pic>
      <p:graphicFrame>
        <p:nvGraphicFramePr>
          <p:cNvPr id="10" name="9 Tabla"/>
          <p:cNvGraphicFramePr>
            <a:graphicFrameLocks noGrp="1"/>
          </p:cNvGraphicFramePr>
          <p:nvPr/>
        </p:nvGraphicFramePr>
        <p:xfrm>
          <a:off x="214282" y="1571612"/>
          <a:ext cx="5500370" cy="2743200"/>
        </p:xfrm>
        <a:graphic>
          <a:graphicData uri="http://schemas.openxmlformats.org/drawingml/2006/table">
            <a:tbl>
              <a:tblPr/>
              <a:tblGrid>
                <a:gridCol w="1800225"/>
                <a:gridCol w="1856740"/>
                <a:gridCol w="1843405"/>
              </a:tblGrid>
              <a:tr h="0">
                <a:tc>
                  <a:txBody>
                    <a:bodyPr/>
                    <a:lstStyle/>
                    <a:p>
                      <a:pPr algn="ctr">
                        <a:lnSpc>
                          <a:spcPct val="150000"/>
                        </a:lnSpc>
                        <a:spcAft>
                          <a:spcPts val="0"/>
                        </a:spcAft>
                      </a:pPr>
                      <a:r>
                        <a:rPr lang="es-EC" sz="1200" b="1" dirty="0">
                          <a:latin typeface="Times New Roman"/>
                          <a:ea typeface="Times New Roman"/>
                        </a:rPr>
                        <a:t>Fabricante/Modelo</a:t>
                      </a:r>
                      <a:endParaRPr lang="es-ES"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Incertidumbre MBP</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rPr>
                        <a:t>Incertidumbre Calibración Tradicional</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Times New Roman"/>
                          <a:ea typeface="Times New Roman"/>
                        </a:rPr>
                        <a:t>Ashcroft: </a:t>
                      </a:r>
                      <a:endParaRPr lang="es-ES" sz="1000">
                        <a:latin typeface="Times New Roman"/>
                        <a:ea typeface="Times New Roman"/>
                      </a:endParaRPr>
                    </a:p>
                    <a:p>
                      <a:pPr algn="just">
                        <a:lnSpc>
                          <a:spcPct val="150000"/>
                        </a:lnSpc>
                        <a:spcAft>
                          <a:spcPts val="0"/>
                        </a:spcAft>
                      </a:pPr>
                      <a:r>
                        <a:rPr lang="es-EC" sz="1200">
                          <a:latin typeface="Times New Roman"/>
                          <a:ea typeface="Times New Roman"/>
                        </a:rPr>
                        <a:t>451279SS04L 0/160psi</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0.499%</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0.683%</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Times New Roman"/>
                          <a:ea typeface="Times New Roman"/>
                        </a:rPr>
                        <a:t>Ashcroft: </a:t>
                      </a:r>
                      <a:endParaRPr lang="es-ES" sz="1000">
                        <a:latin typeface="Times New Roman"/>
                        <a:ea typeface="Times New Roman"/>
                      </a:endParaRPr>
                    </a:p>
                    <a:p>
                      <a:pPr algn="just">
                        <a:lnSpc>
                          <a:spcPct val="150000"/>
                        </a:lnSpc>
                        <a:spcAft>
                          <a:spcPts val="0"/>
                        </a:spcAft>
                      </a:pPr>
                      <a:r>
                        <a:rPr lang="es-EC" sz="1200">
                          <a:latin typeface="Times New Roman"/>
                          <a:ea typeface="Times New Roman"/>
                        </a:rPr>
                        <a:t>451259SS04L 0/100psi</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1.081%</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1.005%</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a:latin typeface="Times New Roman"/>
                          <a:ea typeface="Times New Roman"/>
                        </a:rPr>
                        <a:t>Ashcroft: </a:t>
                      </a:r>
                      <a:endParaRPr lang="es-ES" sz="1000">
                        <a:latin typeface="Times New Roman"/>
                        <a:ea typeface="Times New Roman"/>
                      </a:endParaRPr>
                    </a:p>
                    <a:p>
                      <a:pPr algn="just">
                        <a:lnSpc>
                          <a:spcPct val="150000"/>
                        </a:lnSpc>
                        <a:spcAft>
                          <a:spcPts val="0"/>
                        </a:spcAft>
                      </a:pPr>
                      <a:r>
                        <a:rPr lang="es-EC" sz="1200">
                          <a:latin typeface="Times New Roman"/>
                          <a:ea typeface="Times New Roman"/>
                        </a:rPr>
                        <a:t>351009SS04L 0/100psi</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1.692%</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1.876%</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C" sz="1200" dirty="0">
                          <a:latin typeface="Times New Roman"/>
                          <a:ea typeface="Times New Roman"/>
                        </a:rPr>
                        <a:t>Ashcroft: </a:t>
                      </a:r>
                      <a:endParaRPr lang="es-ES" sz="1000" dirty="0">
                        <a:latin typeface="Times New Roman"/>
                        <a:ea typeface="Times New Roman"/>
                      </a:endParaRPr>
                    </a:p>
                    <a:p>
                      <a:pPr algn="just">
                        <a:lnSpc>
                          <a:spcPct val="150000"/>
                        </a:lnSpc>
                        <a:spcAft>
                          <a:spcPts val="0"/>
                        </a:spcAft>
                      </a:pPr>
                      <a:r>
                        <a:rPr lang="es-EC" sz="1200" dirty="0">
                          <a:latin typeface="Times New Roman"/>
                          <a:ea typeface="Times New Roman"/>
                        </a:rPr>
                        <a:t>251009SS02L 0/60psi</a:t>
                      </a:r>
                      <a:endParaRPr lang="es-E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1.937%</a:t>
                      </a:r>
                      <a:endParaRPr lang="es-ES"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1.721%</a:t>
                      </a:r>
                      <a:endParaRPr lang="es-ES"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Gráfico"/>
          <p:cNvGraphicFramePr/>
          <p:nvPr/>
        </p:nvGraphicFramePr>
        <p:xfrm>
          <a:off x="1643042" y="4357694"/>
          <a:ext cx="3967851" cy="23145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DISEÑO E IMPLEMENTACIÓN</a:t>
            </a:r>
            <a:endParaRPr lang="es-ES" dirty="0"/>
          </a:p>
        </p:txBody>
      </p:sp>
      <p:pic>
        <p:nvPicPr>
          <p:cNvPr id="4" name="3 Imagen" descr="C:\Users\CIAPROMASE\Dropbox\Cargas de cámara\2013-12-12 13.43.47.jpg"/>
          <p:cNvPicPr/>
          <p:nvPr/>
        </p:nvPicPr>
        <p:blipFill>
          <a:blip r:embed="rId2" cstate="print">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142976" y="1500174"/>
            <a:ext cx="3431007" cy="2572703"/>
          </a:xfrm>
          <a:prstGeom prst="rect">
            <a:avLst/>
          </a:prstGeom>
          <a:noFill/>
          <a:ln>
            <a:noFill/>
          </a:ln>
        </p:spPr>
      </p:pic>
      <p:pic>
        <p:nvPicPr>
          <p:cNvPr id="5" name="4 Imagen" descr="C:\Users\CIAPROMASE\Dropbox\Cargas de cámara\2013-12-12 14.29.42.jpg"/>
          <p:cNvPicPr/>
          <p:nvPr/>
        </p:nvPicPr>
        <p:blipFill>
          <a:blip r:embed="rId3" cstate="print">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929190" y="1571612"/>
            <a:ext cx="3098042" cy="23230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Pentágono regular"/>
          <p:cNvSpPr/>
          <p:nvPr/>
        </p:nvSpPr>
        <p:spPr>
          <a:xfrm>
            <a:off x="3071802" y="2428868"/>
            <a:ext cx="2786082" cy="242889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Sistema Internacional</a:t>
            </a:r>
            <a:endParaRPr lang="es-ES" dirty="0"/>
          </a:p>
        </p:txBody>
      </p:sp>
      <p:sp>
        <p:nvSpPr>
          <p:cNvPr id="3" name="2 Título"/>
          <p:cNvSpPr>
            <a:spLocks noGrp="1"/>
          </p:cNvSpPr>
          <p:nvPr>
            <p:ph type="title"/>
          </p:nvPr>
        </p:nvSpPr>
        <p:spPr/>
        <p:txBody>
          <a:bodyPr/>
          <a:lstStyle/>
          <a:p>
            <a:r>
              <a:rPr lang="es-ES" dirty="0" smtClean="0"/>
              <a:t>Metrología</a:t>
            </a:r>
            <a:endParaRPr lang="es-ES" dirty="0"/>
          </a:p>
        </p:txBody>
      </p:sp>
      <p:pic>
        <p:nvPicPr>
          <p:cNvPr id="15362" name="Picture 2" descr="http://www.fepa-abrasives.org/Portals/0/Images/Logos/ANSI_logo.gif"/>
          <p:cNvPicPr>
            <a:picLocks noChangeAspect="1" noChangeArrowheads="1"/>
          </p:cNvPicPr>
          <p:nvPr/>
        </p:nvPicPr>
        <p:blipFill>
          <a:blip r:embed="rId2"/>
          <a:srcRect/>
          <a:stretch>
            <a:fillRect/>
          </a:stretch>
        </p:blipFill>
        <p:spPr bwMode="auto">
          <a:xfrm>
            <a:off x="2786050" y="4857760"/>
            <a:ext cx="3272158" cy="1508309"/>
          </a:xfrm>
          <a:prstGeom prst="rect">
            <a:avLst/>
          </a:prstGeom>
          <a:noFill/>
        </p:spPr>
      </p:pic>
      <p:pic>
        <p:nvPicPr>
          <p:cNvPr id="15364" name="Picture 4" descr="http://ebn24.com/uploads/media/DIN_0.jpg"/>
          <p:cNvPicPr>
            <a:picLocks noChangeAspect="1" noChangeArrowheads="1"/>
          </p:cNvPicPr>
          <p:nvPr/>
        </p:nvPicPr>
        <p:blipFill>
          <a:blip r:embed="rId3"/>
          <a:srcRect/>
          <a:stretch>
            <a:fillRect/>
          </a:stretch>
        </p:blipFill>
        <p:spPr bwMode="auto">
          <a:xfrm>
            <a:off x="642910" y="3500438"/>
            <a:ext cx="1966904" cy="1404932"/>
          </a:xfrm>
          <a:prstGeom prst="rect">
            <a:avLst/>
          </a:prstGeom>
          <a:noFill/>
        </p:spPr>
      </p:pic>
      <p:pic>
        <p:nvPicPr>
          <p:cNvPr id="15368" name="Picture 8" descr="http://www.betalabservices.com/images/iso-1.jpg"/>
          <p:cNvPicPr>
            <a:picLocks noChangeAspect="1" noChangeArrowheads="1"/>
          </p:cNvPicPr>
          <p:nvPr/>
        </p:nvPicPr>
        <p:blipFill>
          <a:blip r:embed="rId4"/>
          <a:srcRect/>
          <a:stretch>
            <a:fillRect/>
          </a:stretch>
        </p:blipFill>
        <p:spPr bwMode="auto">
          <a:xfrm>
            <a:off x="6357950" y="3500438"/>
            <a:ext cx="1924050" cy="1447801"/>
          </a:xfrm>
          <a:prstGeom prst="rect">
            <a:avLst/>
          </a:prstGeom>
          <a:noFill/>
        </p:spPr>
      </p:pic>
      <p:pic>
        <p:nvPicPr>
          <p:cNvPr id="15370" name="Picture 10" descr="http://upload.wikimedia.org/wikipedia/commons/5/5a/Inen_001.jpg"/>
          <p:cNvPicPr>
            <a:picLocks noChangeAspect="1" noChangeArrowheads="1"/>
          </p:cNvPicPr>
          <p:nvPr/>
        </p:nvPicPr>
        <p:blipFill>
          <a:blip r:embed="rId5"/>
          <a:srcRect/>
          <a:stretch>
            <a:fillRect/>
          </a:stretch>
        </p:blipFill>
        <p:spPr bwMode="auto">
          <a:xfrm>
            <a:off x="571472" y="1500174"/>
            <a:ext cx="3071834" cy="1290748"/>
          </a:xfrm>
          <a:prstGeom prst="rect">
            <a:avLst/>
          </a:prstGeom>
          <a:noFill/>
        </p:spPr>
      </p:pic>
      <p:pic>
        <p:nvPicPr>
          <p:cNvPr id="15372" name="Picture 12" descr="https://fbcdn-sphotos-b-a.akamaihd.net/hphotos-ak-ash4/c0.0.851.315/p851x315/241854_493130300701143_1821668732_o.jpg"/>
          <p:cNvPicPr>
            <a:picLocks noChangeAspect="1" noChangeArrowheads="1"/>
          </p:cNvPicPr>
          <p:nvPr/>
        </p:nvPicPr>
        <p:blipFill>
          <a:blip r:embed="rId6"/>
          <a:srcRect/>
          <a:stretch>
            <a:fillRect/>
          </a:stretch>
        </p:blipFill>
        <p:spPr bwMode="auto">
          <a:xfrm>
            <a:off x="5286380" y="1571612"/>
            <a:ext cx="3642173" cy="134816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lvl="0" algn="just"/>
            <a:r>
              <a:rPr lang="es-EC" dirty="0" smtClean="0"/>
              <a:t>Los resultados obtenidos han sido favorables, los tiempos por duración en el proceso de calibración, cálculo de las incertidumbre, y emisión de certificado se redujeron considerablemente, dando como muestra el aumento en la cantidad de manómetros calibrados al día. </a:t>
            </a:r>
            <a:endParaRPr lang="es-ES" dirty="0" smtClean="0"/>
          </a:p>
          <a:p>
            <a:pPr algn="just"/>
            <a:endParaRPr lang="es-ES" dirty="0" smtClean="0"/>
          </a:p>
          <a:p>
            <a:pPr lvl="0" algn="just"/>
            <a:r>
              <a:rPr lang="es-ES" dirty="0" smtClean="0"/>
              <a:t>Una de las fallas más críticas a nivel de hardware fue sujeción del banco de calibración. Al intentar abrir las válvulas de aguja, los tubos de PVC se veían afectados por la fuerza que requiere la apertura o cierre de las válvulas; por ende el banco de medición es sujetado a una superficie lisa de madera, lo cual permite que</a:t>
            </a:r>
            <a:r>
              <a:rPr lang="es-EC" dirty="0" smtClean="0"/>
              <a:t> el sistema sea portable y libre de corriente estática que afecte a la transmisión de las lecturas.</a:t>
            </a:r>
            <a:endParaRPr lang="es-ES" dirty="0" smtClean="0"/>
          </a:p>
          <a:p>
            <a:pPr algn="just">
              <a:buNone/>
            </a:pPr>
            <a:r>
              <a:rPr lang="es-EC" dirty="0" smtClean="0"/>
              <a:t> </a:t>
            </a:r>
            <a:endParaRPr lang="es-ES" dirty="0" smtClean="0"/>
          </a:p>
          <a:p>
            <a:pPr lvl="0" algn="just"/>
            <a:r>
              <a:rPr lang="es-EC" dirty="0" smtClean="0"/>
              <a:t>Los resultados obtenidos han sido comparados con la metodología comúnmente utilizada por los metrólogos de CIAPROMASE, presentando así una mínima diferencia en sus resultados.</a:t>
            </a:r>
            <a:endParaRPr lang="es-ES" dirty="0" smtClean="0"/>
          </a:p>
        </p:txBody>
      </p:sp>
      <p:sp>
        <p:nvSpPr>
          <p:cNvPr id="3" name="2 Título"/>
          <p:cNvSpPr>
            <a:spLocks noGrp="1"/>
          </p:cNvSpPr>
          <p:nvPr>
            <p:ph type="title"/>
          </p:nvPr>
        </p:nvSpPr>
        <p:spPr/>
        <p:txBody>
          <a:bodyPr>
            <a:normAutofit/>
          </a:bodyPr>
          <a:lstStyle/>
          <a:p>
            <a:pPr lvl="1" algn="l" rtl="0">
              <a:spcBef>
                <a:spcPct val="0"/>
              </a:spcBef>
            </a:pPr>
            <a:r>
              <a:rPr lang="es-EC" sz="3600" b="1" dirty="0" smtClean="0"/>
              <a:t>CONCLUSIONES</a:t>
            </a:r>
            <a:endParaRPr lang="es-E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pPr lvl="0" algn="just"/>
            <a:r>
              <a:rPr lang="es-EC" dirty="0" smtClean="0"/>
              <a:t>El uso de nuevas tecnologías permiten optimizar el proceso metrológico de presión.</a:t>
            </a:r>
            <a:endParaRPr lang="es-ES" dirty="0" smtClean="0"/>
          </a:p>
          <a:p>
            <a:pPr algn="just">
              <a:buNone/>
            </a:pPr>
            <a:r>
              <a:rPr lang="es-EC" dirty="0" smtClean="0"/>
              <a:t> </a:t>
            </a:r>
            <a:endParaRPr lang="es-ES" dirty="0" smtClean="0"/>
          </a:p>
          <a:p>
            <a:pPr lvl="0" algn="just"/>
            <a:r>
              <a:rPr lang="es-EC" dirty="0" smtClean="0"/>
              <a:t>El desarrollo del software mejora los tiempos de desarrollo y elaboración en los procesos metrológicos de calibración de los equipos de presión, por ende la empresa solicita aplicar las bases de este proyecto para la aplicación en sistemas metrológicos de temperatura.</a:t>
            </a:r>
            <a:endParaRPr lang="es-ES" dirty="0" smtClean="0"/>
          </a:p>
          <a:p>
            <a:pPr algn="just">
              <a:buNone/>
            </a:pPr>
            <a:r>
              <a:rPr lang="es-EC" dirty="0" smtClean="0"/>
              <a:t> </a:t>
            </a:r>
            <a:endParaRPr lang="es-ES" dirty="0" smtClean="0"/>
          </a:p>
          <a:p>
            <a:pPr lvl="0" algn="just"/>
            <a:r>
              <a:rPr lang="es-EC" dirty="0" smtClean="0"/>
              <a:t>El algoritmo empleado fue una herramienta esencial en la programación debido a que no satura al sistema con cálculos repetitivos, de esta manera se mejora el procesamiento de los datos obtenidos. </a:t>
            </a:r>
            <a:endParaRPr lang="es-ES" dirty="0" smtClean="0"/>
          </a:p>
        </p:txBody>
      </p:sp>
      <p:sp>
        <p:nvSpPr>
          <p:cNvPr id="3" name="2 Título"/>
          <p:cNvSpPr>
            <a:spLocks noGrp="1"/>
          </p:cNvSpPr>
          <p:nvPr>
            <p:ph type="title"/>
          </p:nvPr>
        </p:nvSpPr>
        <p:spPr/>
        <p:txBody>
          <a:bodyPr>
            <a:normAutofit/>
          </a:bodyPr>
          <a:lstStyle/>
          <a:p>
            <a:pPr lvl="1" algn="l" rtl="0">
              <a:spcBef>
                <a:spcPct val="0"/>
              </a:spcBef>
            </a:pPr>
            <a:r>
              <a:rPr lang="es-EC" sz="3600" b="1" dirty="0" smtClean="0"/>
              <a:t>CONCLUSIONES</a:t>
            </a:r>
            <a:endParaRPr lang="es-E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lvl="0" algn="just"/>
            <a:r>
              <a:rPr lang="es-EC" dirty="0" smtClean="0"/>
              <a:t>Es necesario un entendimiento de las características, limitaciones y funcionamiento normal de cada parte de los instrumentos utilizados, así como el conocimiento teórico de todas las facetas del problema de medida en sí mismo. </a:t>
            </a:r>
            <a:endParaRPr lang="es-ES" dirty="0" smtClean="0"/>
          </a:p>
          <a:p>
            <a:pPr algn="just"/>
            <a:endParaRPr lang="es-ES" dirty="0" smtClean="0"/>
          </a:p>
          <a:p>
            <a:pPr lvl="0" algn="just"/>
            <a:r>
              <a:rPr lang="es-EC" dirty="0" smtClean="0"/>
              <a:t>El desarrollador debe ser capa de evaluar la consistencia de distintos métodos en términos matemáticos cuantitativos, y debe poder imaginar métodos alternativos.</a:t>
            </a:r>
            <a:endParaRPr lang="es-ES" dirty="0" smtClean="0"/>
          </a:p>
          <a:p>
            <a:pPr algn="just"/>
            <a:endParaRPr lang="es-ES" dirty="0" smtClean="0"/>
          </a:p>
          <a:p>
            <a:pPr lvl="0" algn="just"/>
            <a:r>
              <a:rPr lang="es-EC" dirty="0" smtClean="0"/>
              <a:t>Utilizar procedimientos planeados, trabajar cuidadosamente y sin prisas, anotar todos los valores directamente y en forma ordenada, tomar nota de todos los detalles de las condiciones y de la disposición del experimento.</a:t>
            </a:r>
            <a:endParaRPr lang="es-ES" dirty="0" smtClean="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lvl="0" algn="just"/>
            <a:r>
              <a:rPr lang="es-EC" dirty="0" smtClean="0"/>
              <a:t>El diseño del sistema deberá ser elaborado con el objetivo de minimizar las fugas de presión.</a:t>
            </a:r>
            <a:endParaRPr lang="es-ES" dirty="0" smtClean="0"/>
          </a:p>
          <a:p>
            <a:pPr algn="just"/>
            <a:endParaRPr lang="es-ES" dirty="0" smtClean="0"/>
          </a:p>
          <a:p>
            <a:pPr lvl="0" algn="just"/>
            <a:r>
              <a:rPr lang="es-EC" dirty="0" smtClean="0"/>
              <a:t>La altura del patrón y del instrumento a calibrar no necesariamente deben ser las mismas si es que el equipo patrón es digital, caso contrario si será necesario.</a:t>
            </a:r>
            <a:endParaRPr lang="es-ES" dirty="0" smtClean="0"/>
          </a:p>
          <a:p>
            <a:pPr algn="just"/>
            <a:endParaRPr lang="es-ES" dirty="0" smtClean="0"/>
          </a:p>
          <a:p>
            <a:pPr lvl="0" algn="just"/>
            <a:r>
              <a:rPr lang="es-EC" dirty="0" smtClean="0"/>
              <a:t>La distancia de separación entre el patrón e instrumento debe ser la adecuada para permitir una correcta manipulación de ambos elementos.</a:t>
            </a:r>
            <a:endParaRPr lang="es-ES" dirty="0" smtClean="0"/>
          </a:p>
          <a:p>
            <a:pPr algn="just"/>
            <a:endParaRPr lang="es-ES" dirty="0" smtClean="0"/>
          </a:p>
          <a:p>
            <a:pPr lvl="0" algn="just"/>
            <a:r>
              <a:rPr lang="es-EC" dirty="0" smtClean="0"/>
              <a:t>Si se desea que el sistema sea portátil y manipulable se debe establecer los acoples adecuados para conexión rápida del generador y también para evitar pérdidas de presión.</a:t>
            </a:r>
            <a:endParaRPr lang="es-ES" dirty="0" smtClean="0"/>
          </a:p>
          <a:p>
            <a:pPr algn="just"/>
            <a:endParaRPr lang="es-ES" dirty="0" smtClean="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pPr lvl="0" algn="just"/>
            <a:r>
              <a:rPr lang="es-EC" dirty="0" smtClean="0"/>
              <a:t>Analizar conjuntamente los valores máximos de presión que soporta las tuberías, acoples, conectores y elementos de sellado; y relacionarlos con la presión máxima del generador para que de esta manera no mal-dimensionar ningún ítem adicional.</a:t>
            </a:r>
            <a:endParaRPr lang="es-ES" dirty="0" smtClean="0"/>
          </a:p>
          <a:p>
            <a:pPr algn="just"/>
            <a:endParaRPr lang="es-ES" dirty="0" smtClean="0"/>
          </a:p>
          <a:p>
            <a:pPr lvl="0" algn="just"/>
            <a:r>
              <a:rPr lang="es-EC" dirty="0" smtClean="0"/>
              <a:t>El software deberá constar de botones que permitan la inicialización de los campos de texto para el caso del ingreso de datos erróneos.</a:t>
            </a:r>
            <a:endParaRPr lang="es-ES" dirty="0" smtClean="0"/>
          </a:p>
          <a:p>
            <a:pPr algn="just"/>
            <a:endParaRPr lang="es-ES" dirty="0" smtClean="0"/>
          </a:p>
          <a:p>
            <a:pPr lvl="0" algn="just"/>
            <a:r>
              <a:rPr lang="es-EC" dirty="0" smtClean="0"/>
              <a:t>Para el programa se recomienda contar con indicadores de las incertidumbres a medida que los datos sean ingresados.</a:t>
            </a:r>
            <a:endParaRPr lang="es-ES" dirty="0" smtClean="0"/>
          </a:p>
          <a:p>
            <a:pPr algn="just"/>
            <a:endParaRPr lang="es-ES" dirty="0" smtClean="0"/>
          </a:p>
          <a:p>
            <a:pPr lvl="0" algn="just"/>
            <a:r>
              <a:rPr lang="es-EC" dirty="0" smtClean="0"/>
              <a:t>El programa debe mostrar, de forma gráfica, la incertidumbre de la calibración realizada en cada punto de medición.</a:t>
            </a:r>
            <a:endParaRPr lang="es-ES" dirty="0" smtClean="0"/>
          </a:p>
          <a:p>
            <a:pPr lvl="0" algn="just"/>
            <a:r>
              <a:rPr lang="es-EC" dirty="0" smtClean="0"/>
              <a:t>El software debe controlar que el ingreso del dato obtenido sea adecuadamente ingresado en la tabla de indicación.</a:t>
            </a:r>
            <a:endParaRPr lang="es-ES" dirty="0" smtClean="0"/>
          </a:p>
          <a:p>
            <a:pPr algn="just"/>
            <a:endParaRPr lang="es-ES" dirty="0" smtClean="0"/>
          </a:p>
          <a:p>
            <a:pPr lvl="0" algn="just"/>
            <a:r>
              <a:rPr lang="es-EC" dirty="0" smtClean="0"/>
              <a:t>Deberá generar de manera automática el respectivo certificado y a su vez guardar los datos importantes de la calibración en una base de datos</a:t>
            </a:r>
            <a:endParaRPr lang="es-ES" dirty="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telstar-lifesciences.com/files/calibracion_3_6.jpg"/>
          <p:cNvPicPr>
            <a:picLocks noChangeAspect="1" noChangeArrowheads="1"/>
          </p:cNvPicPr>
          <p:nvPr/>
        </p:nvPicPr>
        <p:blipFill>
          <a:blip r:embed="rId2"/>
          <a:srcRect/>
          <a:stretch>
            <a:fillRect/>
          </a:stretch>
        </p:blipFill>
        <p:spPr bwMode="auto">
          <a:xfrm>
            <a:off x="285720" y="857232"/>
            <a:ext cx="2590927" cy="1928802"/>
          </a:xfrm>
          <a:prstGeom prst="rect">
            <a:avLst/>
          </a:prstGeom>
          <a:noFill/>
        </p:spPr>
      </p:pic>
      <p:pic>
        <p:nvPicPr>
          <p:cNvPr id="28676" name="Picture 4" descr="http://www.dgpd.usm.cl/images/foto/acreditacion-institucional.jpg"/>
          <p:cNvPicPr>
            <a:picLocks noChangeAspect="1" noChangeArrowheads="1"/>
          </p:cNvPicPr>
          <p:nvPr/>
        </p:nvPicPr>
        <p:blipFill>
          <a:blip r:embed="rId3"/>
          <a:srcRect/>
          <a:stretch>
            <a:fillRect/>
          </a:stretch>
        </p:blipFill>
        <p:spPr bwMode="auto">
          <a:xfrm>
            <a:off x="1571636" y="3286124"/>
            <a:ext cx="2714612" cy="1764499"/>
          </a:xfrm>
          <a:prstGeom prst="rect">
            <a:avLst/>
          </a:prstGeom>
          <a:noFill/>
        </p:spPr>
      </p:pic>
      <p:pic>
        <p:nvPicPr>
          <p:cNvPr id="28674" name="Picture 2" descr="http://www.recinca.com/archivos/image/_noticias/medias/sistema-de-calidad-en-cartuchos-reciclados.jpg"/>
          <p:cNvPicPr>
            <a:picLocks noChangeAspect="1" noChangeArrowheads="1"/>
          </p:cNvPicPr>
          <p:nvPr/>
        </p:nvPicPr>
        <p:blipFill>
          <a:blip r:embed="rId4"/>
          <a:srcRect/>
          <a:stretch>
            <a:fillRect/>
          </a:stretch>
        </p:blipFill>
        <p:spPr bwMode="auto">
          <a:xfrm>
            <a:off x="5929322" y="3429000"/>
            <a:ext cx="1857388" cy="1857388"/>
          </a:xfrm>
          <a:prstGeom prst="rect">
            <a:avLst/>
          </a:prstGeom>
          <a:noFill/>
        </p:spPr>
      </p:pic>
      <p:graphicFrame>
        <p:nvGraphicFramePr>
          <p:cNvPr id="10" name="9 Diagrama"/>
          <p:cNvGraphicFramePr/>
          <p:nvPr/>
        </p:nvGraphicFramePr>
        <p:xfrm>
          <a:off x="785818" y="1357298"/>
          <a:ext cx="7786710" cy="5000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10 Grupo"/>
          <p:cNvGrpSpPr/>
          <p:nvPr/>
        </p:nvGrpSpPr>
        <p:grpSpPr>
          <a:xfrm>
            <a:off x="3714776" y="571480"/>
            <a:ext cx="1406428" cy="1406428"/>
            <a:chOff x="2330656" y="656333"/>
            <a:chExt cx="1406428" cy="1406428"/>
          </a:xfrm>
          <a:scene3d>
            <a:camera prst="orthographicFront">
              <a:rot lat="0" lon="0" rev="0"/>
            </a:camera>
            <a:lightRig rig="contrasting" dir="t">
              <a:rot lat="0" lon="0" rev="1200000"/>
            </a:lightRig>
          </a:scene3d>
        </p:grpSpPr>
        <p:sp>
          <p:nvSpPr>
            <p:cNvPr id="12" name="11 Elipse"/>
            <p:cNvSpPr/>
            <p:nvPr/>
          </p:nvSpPr>
          <p:spPr>
            <a:xfrm>
              <a:off x="2330656" y="656333"/>
              <a:ext cx="1406428" cy="1406428"/>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Elipse 4"/>
            <p:cNvSpPr/>
            <p:nvPr/>
          </p:nvSpPr>
          <p:spPr>
            <a:xfrm>
              <a:off x="2536623" y="862299"/>
              <a:ext cx="994494" cy="9944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Certificación</a:t>
              </a:r>
              <a:endParaRPr lang="es-ES" sz="1000" kern="1200" dirty="0"/>
            </a:p>
          </p:txBody>
        </p:sp>
      </p:grpSp>
      <p:grpSp>
        <p:nvGrpSpPr>
          <p:cNvPr id="14" name="13 Grupo"/>
          <p:cNvGrpSpPr/>
          <p:nvPr/>
        </p:nvGrpSpPr>
        <p:grpSpPr>
          <a:xfrm>
            <a:off x="5214974" y="857232"/>
            <a:ext cx="1406428" cy="1406428"/>
            <a:chOff x="2402094" y="942085"/>
            <a:chExt cx="1406428" cy="1406428"/>
          </a:xfrm>
          <a:scene3d>
            <a:camera prst="orthographicFront">
              <a:rot lat="0" lon="0" rev="0"/>
            </a:camera>
            <a:lightRig rig="contrasting" dir="t">
              <a:rot lat="0" lon="0" rev="1200000"/>
            </a:lightRig>
          </a:scene3d>
        </p:grpSpPr>
        <p:sp>
          <p:nvSpPr>
            <p:cNvPr id="15" name="14 Elipse"/>
            <p:cNvSpPr/>
            <p:nvPr/>
          </p:nvSpPr>
          <p:spPr>
            <a:xfrm>
              <a:off x="2402094" y="942085"/>
              <a:ext cx="1406428" cy="1406428"/>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Elipse 4"/>
            <p:cNvSpPr/>
            <p:nvPr/>
          </p:nvSpPr>
          <p:spPr>
            <a:xfrm>
              <a:off x="2622046" y="1162035"/>
              <a:ext cx="994494" cy="9944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Trazabilidad</a:t>
              </a:r>
              <a:endParaRPr lang="es-ES" sz="1000" kern="1200" dirty="0"/>
            </a:p>
          </p:txBody>
        </p:sp>
      </p:grpSp>
      <p:grpSp>
        <p:nvGrpSpPr>
          <p:cNvPr id="17" name="16 Grupo"/>
          <p:cNvGrpSpPr/>
          <p:nvPr/>
        </p:nvGrpSpPr>
        <p:grpSpPr>
          <a:xfrm>
            <a:off x="2286016" y="785794"/>
            <a:ext cx="1406428" cy="1406428"/>
            <a:chOff x="2330656" y="656333"/>
            <a:chExt cx="1406428" cy="1406428"/>
          </a:xfrm>
          <a:scene3d>
            <a:camera prst="orthographicFront">
              <a:rot lat="0" lon="0" rev="0"/>
            </a:camera>
            <a:lightRig rig="contrasting" dir="t">
              <a:rot lat="0" lon="0" rev="1200000"/>
            </a:lightRig>
          </a:scene3d>
        </p:grpSpPr>
        <p:sp>
          <p:nvSpPr>
            <p:cNvPr id="18" name="17 Elipse"/>
            <p:cNvSpPr/>
            <p:nvPr/>
          </p:nvSpPr>
          <p:spPr>
            <a:xfrm>
              <a:off x="2330656" y="656333"/>
              <a:ext cx="1406428" cy="1406428"/>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Elipse 4"/>
            <p:cNvSpPr/>
            <p:nvPr/>
          </p:nvSpPr>
          <p:spPr>
            <a:xfrm>
              <a:off x="2536623" y="862299"/>
              <a:ext cx="994494" cy="9944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Calibración</a:t>
              </a:r>
              <a:endParaRPr lang="es-ES" sz="1000" kern="12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20474" y="1000108"/>
            <a:ext cx="3766368" cy="1986473"/>
          </a:xfrm>
          <a:prstGeom prst="rect">
            <a:avLst/>
          </a:prstGeom>
          <a:noFill/>
          <a:ln>
            <a:noFill/>
          </a:ln>
        </p:spPr>
      </p:pic>
      <p:pic>
        <p:nvPicPr>
          <p:cNvPr id="1032" name="Picture 8" descr="http://inventosleon.wikispaces.com/file/view/termometro.png/225551834/termometro.png"/>
          <p:cNvPicPr>
            <a:picLocks noChangeAspect="1" noChangeArrowheads="1"/>
          </p:cNvPicPr>
          <p:nvPr/>
        </p:nvPicPr>
        <p:blipFill>
          <a:blip r:embed="rId3"/>
          <a:srcRect/>
          <a:stretch>
            <a:fillRect/>
          </a:stretch>
        </p:blipFill>
        <p:spPr bwMode="auto">
          <a:xfrm rot="825874">
            <a:off x="1339289" y="1143409"/>
            <a:ext cx="2643206" cy="1969188"/>
          </a:xfrm>
          <a:prstGeom prst="rect">
            <a:avLst/>
          </a:prstGeom>
          <a:noFill/>
        </p:spPr>
      </p:pic>
      <p:sp>
        <p:nvSpPr>
          <p:cNvPr id="2" name="1 Título"/>
          <p:cNvSpPr>
            <a:spLocks noGrp="1"/>
          </p:cNvSpPr>
          <p:nvPr>
            <p:ph type="title"/>
          </p:nvPr>
        </p:nvSpPr>
        <p:spPr/>
        <p:txBody>
          <a:bodyPr/>
          <a:lstStyle/>
          <a:p>
            <a:r>
              <a:rPr lang="es-ES" dirty="0" smtClean="0"/>
              <a:t>¿Por qué Medir?</a:t>
            </a:r>
            <a:endParaRPr lang="es-ES" dirty="0"/>
          </a:p>
        </p:txBody>
      </p:sp>
      <p:pic>
        <p:nvPicPr>
          <p:cNvPr id="1026" name="Picture 2" descr="http://www.tecnijara.com/wp-content/uploads/2012/03/mediciones1.jpg"/>
          <p:cNvPicPr>
            <a:picLocks noChangeAspect="1" noChangeArrowheads="1"/>
          </p:cNvPicPr>
          <p:nvPr/>
        </p:nvPicPr>
        <p:blipFill>
          <a:blip r:embed="rId4" cstate="print"/>
          <a:srcRect/>
          <a:stretch>
            <a:fillRect/>
          </a:stretch>
        </p:blipFill>
        <p:spPr bwMode="auto">
          <a:xfrm rot="20269666">
            <a:off x="4580626" y="3623751"/>
            <a:ext cx="3798568" cy="2526048"/>
          </a:xfrm>
          <a:prstGeom prst="rect">
            <a:avLst/>
          </a:prstGeom>
          <a:noFill/>
        </p:spPr>
      </p:pic>
      <p:pic>
        <p:nvPicPr>
          <p:cNvPr id="1028" name="Picture 4" descr="http://images03.olx.cl/ui/8/77/92/1282588752_115317592_1-Ulloa-Instrumentos-industriales-Medicion-Control-Regulacion-de-Presion-Temperatura-La-Florida-1282588752.jpg"/>
          <p:cNvPicPr>
            <a:picLocks noChangeAspect="1" noChangeArrowheads="1"/>
          </p:cNvPicPr>
          <p:nvPr/>
        </p:nvPicPr>
        <p:blipFill>
          <a:blip r:embed="rId5"/>
          <a:srcRect/>
          <a:stretch>
            <a:fillRect/>
          </a:stretch>
        </p:blipFill>
        <p:spPr bwMode="auto">
          <a:xfrm>
            <a:off x="4572000" y="3000372"/>
            <a:ext cx="1357322" cy="1682098"/>
          </a:xfrm>
          <a:prstGeom prst="rect">
            <a:avLst/>
          </a:prstGeom>
          <a:noFill/>
        </p:spPr>
      </p:pic>
      <p:pic>
        <p:nvPicPr>
          <p:cNvPr id="1030" name="Picture 6" descr="http://img.directindustry.es/images_di/photo-g/aparatos-medicion-fuerza-dinamica-34977-2423317.jpg"/>
          <p:cNvPicPr>
            <a:picLocks noChangeAspect="1" noChangeArrowheads="1"/>
          </p:cNvPicPr>
          <p:nvPr/>
        </p:nvPicPr>
        <p:blipFill>
          <a:blip r:embed="rId6"/>
          <a:srcRect/>
          <a:stretch>
            <a:fillRect/>
          </a:stretch>
        </p:blipFill>
        <p:spPr bwMode="auto">
          <a:xfrm rot="1017956">
            <a:off x="337613" y="2872049"/>
            <a:ext cx="3459613" cy="2829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Teoría de Medición de Errores</a:t>
            </a:r>
            <a:endParaRPr lang="es-ES" dirty="0"/>
          </a:p>
        </p:txBody>
      </p:sp>
      <p:pic>
        <p:nvPicPr>
          <p:cNvPr id="4" name="3 Imagen"/>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85852" y="1441228"/>
            <a:ext cx="6215106" cy="44342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INCERTIDUMBRE TIPO A DE LA MEDIDA </a:t>
            </a:r>
            <a:endParaRPr lang="es-ES" dirty="0"/>
          </a:p>
        </p:txBody>
      </p:sp>
      <p:graphicFrame>
        <p:nvGraphicFramePr>
          <p:cNvPr id="8" name="7 Tabla"/>
          <p:cNvGraphicFramePr>
            <a:graphicFrameLocks noGrp="1"/>
          </p:cNvGraphicFramePr>
          <p:nvPr/>
        </p:nvGraphicFramePr>
        <p:xfrm>
          <a:off x="1285852" y="2285992"/>
          <a:ext cx="3635392" cy="3037536"/>
        </p:xfrm>
        <a:graphic>
          <a:graphicData uri="http://schemas.openxmlformats.org/drawingml/2006/table">
            <a:tbl>
              <a:tblPr/>
              <a:tblGrid>
                <a:gridCol w="2540710"/>
                <a:gridCol w="1094682"/>
              </a:tblGrid>
              <a:tr h="506256">
                <a:tc>
                  <a:txBody>
                    <a:bodyPr/>
                    <a:lstStyle/>
                    <a:p>
                      <a:pPr algn="ctr">
                        <a:lnSpc>
                          <a:spcPct val="150000"/>
                        </a:lnSpc>
                        <a:spcAft>
                          <a:spcPts val="0"/>
                        </a:spcAft>
                      </a:pPr>
                      <a:r>
                        <a:rPr lang="es-EC" sz="1200" b="1" i="1">
                          <a:latin typeface="Times New Roman"/>
                          <a:ea typeface="Times New Roman"/>
                        </a:rPr>
                        <a:t>Participante</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i="1">
                          <a:latin typeface="Times New Roman"/>
                          <a:ea typeface="Times New Roman"/>
                        </a:rPr>
                        <a:t>Peso (Kg)</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256">
                <a:tc>
                  <a:txBody>
                    <a:bodyPr/>
                    <a:lstStyle/>
                    <a:p>
                      <a:pPr algn="just">
                        <a:lnSpc>
                          <a:spcPct val="150000"/>
                        </a:lnSpc>
                        <a:spcAft>
                          <a:spcPts val="0"/>
                        </a:spcAft>
                      </a:pPr>
                      <a:r>
                        <a:rPr lang="es-EC" sz="1200">
                          <a:latin typeface="Times New Roman"/>
                          <a:ea typeface="Times New Roman"/>
                        </a:rPr>
                        <a:t>Andrés Alejandro Armas</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90,46</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256">
                <a:tc>
                  <a:txBody>
                    <a:bodyPr/>
                    <a:lstStyle/>
                    <a:p>
                      <a:pPr algn="just">
                        <a:lnSpc>
                          <a:spcPct val="150000"/>
                        </a:lnSpc>
                        <a:spcAft>
                          <a:spcPts val="0"/>
                        </a:spcAft>
                      </a:pPr>
                      <a:r>
                        <a:rPr lang="es-EC" sz="1200">
                          <a:latin typeface="Times New Roman"/>
                          <a:ea typeface="Times New Roman"/>
                        </a:rPr>
                        <a:t>Edwin Darío Espínola</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84,78</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256">
                <a:tc>
                  <a:txBody>
                    <a:bodyPr/>
                    <a:lstStyle/>
                    <a:p>
                      <a:pPr algn="just">
                        <a:lnSpc>
                          <a:spcPct val="150000"/>
                        </a:lnSpc>
                        <a:spcAft>
                          <a:spcPts val="0"/>
                        </a:spcAft>
                      </a:pPr>
                      <a:r>
                        <a:rPr lang="es-EC" sz="1200">
                          <a:latin typeface="Times New Roman"/>
                          <a:ea typeface="Times New Roman"/>
                        </a:rPr>
                        <a:t>Jorge Javier Tufiño</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80,44</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256">
                <a:tc>
                  <a:txBody>
                    <a:bodyPr/>
                    <a:lstStyle/>
                    <a:p>
                      <a:pPr algn="just">
                        <a:lnSpc>
                          <a:spcPct val="150000"/>
                        </a:lnSpc>
                        <a:spcAft>
                          <a:spcPts val="0"/>
                        </a:spcAft>
                      </a:pPr>
                      <a:r>
                        <a:rPr lang="es-EC" sz="1200">
                          <a:latin typeface="Times New Roman"/>
                          <a:ea typeface="Times New Roman"/>
                        </a:rPr>
                        <a:t>David Oswaldo Andrade</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85,02</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256">
                <a:tc>
                  <a:txBody>
                    <a:bodyPr/>
                    <a:lstStyle/>
                    <a:p>
                      <a:pPr algn="just">
                        <a:lnSpc>
                          <a:spcPct val="150000"/>
                        </a:lnSpc>
                        <a:spcAft>
                          <a:spcPts val="0"/>
                        </a:spcAft>
                      </a:pPr>
                      <a:r>
                        <a:rPr lang="es-EC" sz="1200">
                          <a:latin typeface="Times New Roman"/>
                          <a:ea typeface="Times New Roman"/>
                        </a:rPr>
                        <a:t>Víctor Hugo Alvarado</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88,08</a:t>
                      </a:r>
                      <a:endParaRPr lang="es-ES"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1285852" y="1857364"/>
            <a:ext cx="3143272" cy="369332"/>
          </a:xfrm>
          <a:prstGeom prst="rect">
            <a:avLst/>
          </a:prstGeom>
          <a:noFill/>
        </p:spPr>
        <p:txBody>
          <a:bodyPr wrap="square" rtlCol="0">
            <a:spAutoFit/>
          </a:bodyPr>
          <a:lstStyle/>
          <a:p>
            <a:r>
              <a:rPr lang="es-ES" dirty="0" smtClean="0"/>
              <a:t>Muestras Obtenidas</a:t>
            </a:r>
            <a:endParaRPr lang="es-E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86446" y="3214686"/>
            <a:ext cx="2553909" cy="785818"/>
          </a:xfrm>
          <a:prstGeom prst="rect">
            <a:avLst/>
          </a:prstGeom>
          <a:noFill/>
        </p:spPr>
      </p:pic>
      <p:sp>
        <p:nvSpPr>
          <p:cNvPr id="12" name="11 CuadroTexto"/>
          <p:cNvSpPr txBox="1"/>
          <p:nvPr/>
        </p:nvSpPr>
        <p:spPr>
          <a:xfrm>
            <a:off x="5715008" y="2643182"/>
            <a:ext cx="2127505" cy="369332"/>
          </a:xfrm>
          <a:prstGeom prst="rect">
            <a:avLst/>
          </a:prstGeom>
          <a:noFill/>
        </p:spPr>
        <p:txBody>
          <a:bodyPr wrap="none" rtlCol="0">
            <a:spAutoFit/>
          </a:bodyPr>
          <a:lstStyle/>
          <a:p>
            <a:r>
              <a:rPr lang="es-ES" u="sng" dirty="0" smtClean="0"/>
              <a:t>Paso 1</a:t>
            </a:r>
            <a:r>
              <a:rPr lang="es-ES" dirty="0" smtClean="0"/>
              <a:t>: Promedio</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INCERTIDUMBRE TIPO A DE LA MEDIDA </a:t>
            </a:r>
            <a:endParaRPr lang="es-E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Tabla"/>
          <p:cNvGraphicFramePr>
            <a:graphicFrameLocks noGrp="1"/>
          </p:cNvGraphicFramePr>
          <p:nvPr/>
        </p:nvGraphicFramePr>
        <p:xfrm>
          <a:off x="1428728" y="2143116"/>
          <a:ext cx="4286280" cy="2857520"/>
        </p:xfrm>
        <a:graphic>
          <a:graphicData uri="http://schemas.openxmlformats.org/drawingml/2006/table">
            <a:tbl>
              <a:tblPr/>
              <a:tblGrid>
                <a:gridCol w="1798835"/>
                <a:gridCol w="1018974"/>
                <a:gridCol w="1468471"/>
              </a:tblGrid>
              <a:tr h="816435">
                <a:tc>
                  <a:txBody>
                    <a:bodyPr/>
                    <a:lstStyle/>
                    <a:p>
                      <a:pPr algn="ctr">
                        <a:lnSpc>
                          <a:spcPct val="150000"/>
                        </a:lnSpc>
                        <a:spcAft>
                          <a:spcPts val="0"/>
                        </a:spcAft>
                      </a:pPr>
                      <a:r>
                        <a:rPr lang="es-EC" sz="1200" b="1" i="1">
                          <a:latin typeface="Times New Roman"/>
                          <a:ea typeface="Times New Roman"/>
                        </a:rPr>
                        <a:t>Medidas Realizadas</a:t>
                      </a:r>
                      <a:endParaRPr lang="es-E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i="1">
                          <a:latin typeface="Times New Roman"/>
                          <a:ea typeface="Times New Roman"/>
                        </a:rPr>
                        <a:t>Promedio</a:t>
                      </a:r>
                      <a:endParaRPr lang="es-ES" sz="100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i="1">
                          <a:latin typeface="Times New Roman"/>
                          <a:ea typeface="Times New Roman"/>
                        </a:rPr>
                        <a:t>Error Aleatorio</a:t>
                      </a:r>
                      <a:endParaRPr lang="es-ES" sz="1000">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lgn="ctr">
                        <a:lnSpc>
                          <a:spcPct val="150000"/>
                        </a:lnSpc>
                        <a:spcAft>
                          <a:spcPts val="0"/>
                        </a:spcAft>
                      </a:pPr>
                      <a:r>
                        <a:rPr lang="es-EC" sz="1200">
                          <a:latin typeface="Times New Roman"/>
                          <a:ea typeface="Times New Roman"/>
                        </a:rPr>
                        <a:t>90,46</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85,76</a:t>
                      </a:r>
                      <a:endParaRPr lang="es-E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4,70</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lgn="ctr">
                        <a:lnSpc>
                          <a:spcPct val="150000"/>
                        </a:lnSpc>
                        <a:spcAft>
                          <a:spcPts val="0"/>
                        </a:spcAft>
                      </a:pPr>
                      <a:r>
                        <a:rPr lang="es-EC" sz="1200">
                          <a:latin typeface="Times New Roman"/>
                          <a:ea typeface="Times New Roman"/>
                        </a:rPr>
                        <a:t>84,78</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85,76</a:t>
                      </a:r>
                      <a:endParaRPr lang="es-E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-0,98</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lgn="ctr">
                        <a:lnSpc>
                          <a:spcPct val="150000"/>
                        </a:lnSpc>
                        <a:spcAft>
                          <a:spcPts val="0"/>
                        </a:spcAft>
                      </a:pPr>
                      <a:r>
                        <a:rPr lang="es-EC" sz="1200">
                          <a:latin typeface="Times New Roman"/>
                          <a:ea typeface="Times New Roman"/>
                        </a:rPr>
                        <a:t>80,44</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85,76</a:t>
                      </a:r>
                      <a:endParaRPr lang="es-E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-5,32</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lgn="ctr">
                        <a:lnSpc>
                          <a:spcPct val="150000"/>
                        </a:lnSpc>
                        <a:spcAft>
                          <a:spcPts val="0"/>
                        </a:spcAft>
                      </a:pPr>
                      <a:r>
                        <a:rPr lang="es-EC" sz="1200">
                          <a:latin typeface="Times New Roman"/>
                          <a:ea typeface="Times New Roman"/>
                        </a:rPr>
                        <a:t>85,02</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85,76</a:t>
                      </a:r>
                      <a:endParaRPr lang="es-E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-0,74</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7">
                <a:tc>
                  <a:txBody>
                    <a:bodyPr/>
                    <a:lstStyle/>
                    <a:p>
                      <a:pPr algn="ctr">
                        <a:lnSpc>
                          <a:spcPct val="150000"/>
                        </a:lnSpc>
                        <a:spcAft>
                          <a:spcPts val="0"/>
                        </a:spcAft>
                      </a:pPr>
                      <a:r>
                        <a:rPr lang="es-EC" sz="1200">
                          <a:latin typeface="Times New Roman"/>
                          <a:ea typeface="Times New Roman"/>
                        </a:rPr>
                        <a:t>88,08</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85,76</a:t>
                      </a:r>
                      <a:endParaRPr lang="es-E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2,32</a:t>
                      </a:r>
                      <a:endParaRPr lang="es-ES"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10 Rectángulo"/>
          <p:cNvSpPr/>
          <p:nvPr/>
        </p:nvSpPr>
        <p:spPr>
          <a:xfrm>
            <a:off x="1428728" y="1643050"/>
            <a:ext cx="3748142" cy="369332"/>
          </a:xfrm>
          <a:prstGeom prst="rect">
            <a:avLst/>
          </a:prstGeom>
        </p:spPr>
        <p:txBody>
          <a:bodyPr wrap="none">
            <a:spAutoFit/>
          </a:bodyPr>
          <a:lstStyle/>
          <a:p>
            <a:r>
              <a:rPr lang="es-EC" u="sng" dirty="0" smtClean="0"/>
              <a:t>Paso 2</a:t>
            </a:r>
            <a:r>
              <a:rPr lang="es-EC" dirty="0" smtClean="0"/>
              <a:t>: Hallar el error aleatorio </a:t>
            </a:r>
            <a:endParaRPr lang="es-E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94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00826" y="3429000"/>
            <a:ext cx="1518058" cy="2857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INCERTIDUMBRE TIPO A DE LA MEDIDA </a:t>
            </a:r>
            <a:endParaRPr lang="es-E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1142976" y="1928802"/>
            <a:ext cx="4115229" cy="369332"/>
          </a:xfrm>
          <a:prstGeom prst="rect">
            <a:avLst/>
          </a:prstGeom>
        </p:spPr>
        <p:txBody>
          <a:bodyPr wrap="none">
            <a:spAutoFit/>
          </a:bodyPr>
          <a:lstStyle/>
          <a:p>
            <a:r>
              <a:rPr lang="es-EC" u="sng" dirty="0" smtClean="0"/>
              <a:t>Paso 3</a:t>
            </a:r>
            <a:r>
              <a:rPr lang="es-EC" dirty="0" smtClean="0"/>
              <a:t>: Calcular el error cuadrático</a:t>
            </a:r>
            <a:endParaRPr lang="es-ES" dirty="0"/>
          </a:p>
        </p:txBody>
      </p:sp>
      <p:graphicFrame>
        <p:nvGraphicFramePr>
          <p:cNvPr id="11" name="10 Tabla"/>
          <p:cNvGraphicFramePr>
            <a:graphicFrameLocks noGrp="1"/>
          </p:cNvGraphicFramePr>
          <p:nvPr/>
        </p:nvGraphicFramePr>
        <p:xfrm>
          <a:off x="1214414" y="2500306"/>
          <a:ext cx="2578430" cy="2251722"/>
        </p:xfrm>
        <a:graphic>
          <a:graphicData uri="http://schemas.openxmlformats.org/drawingml/2006/table">
            <a:tbl>
              <a:tblPr/>
              <a:tblGrid>
                <a:gridCol w="1800447"/>
                <a:gridCol w="777983"/>
              </a:tblGrid>
              <a:tr h="375287">
                <a:tc>
                  <a:txBody>
                    <a:bodyPr/>
                    <a:lstStyle/>
                    <a:p>
                      <a:pPr algn="ctr">
                        <a:lnSpc>
                          <a:spcPct val="150000"/>
                        </a:lnSpc>
                        <a:spcAft>
                          <a:spcPts val="0"/>
                        </a:spcAft>
                      </a:pPr>
                      <a:r>
                        <a:rPr lang="es-EC" sz="1200" b="1" i="1">
                          <a:latin typeface="Times New Roman"/>
                          <a:ea typeface="Times New Roman"/>
                        </a:rPr>
                        <a:t>Error Aleatorio</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7">
                <a:tc>
                  <a:txBody>
                    <a:bodyPr/>
                    <a:lstStyle/>
                    <a:p>
                      <a:pPr algn="ctr">
                        <a:lnSpc>
                          <a:spcPct val="150000"/>
                        </a:lnSpc>
                        <a:spcAft>
                          <a:spcPts val="0"/>
                        </a:spcAft>
                      </a:pPr>
                      <a:r>
                        <a:rPr lang="es-EC" sz="1200">
                          <a:latin typeface="Times New Roman"/>
                          <a:ea typeface="Times New Roman"/>
                        </a:rPr>
                        <a:t>4,70</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22,13</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7">
                <a:tc>
                  <a:txBody>
                    <a:bodyPr/>
                    <a:lstStyle/>
                    <a:p>
                      <a:pPr algn="ctr">
                        <a:lnSpc>
                          <a:spcPct val="150000"/>
                        </a:lnSpc>
                        <a:spcAft>
                          <a:spcPts val="0"/>
                        </a:spcAft>
                      </a:pPr>
                      <a:r>
                        <a:rPr lang="es-EC" sz="1200">
                          <a:latin typeface="Times New Roman"/>
                          <a:ea typeface="Times New Roman"/>
                        </a:rPr>
                        <a:t>-0,98</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0,95</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7">
                <a:tc>
                  <a:txBody>
                    <a:bodyPr/>
                    <a:lstStyle/>
                    <a:p>
                      <a:pPr algn="ctr">
                        <a:lnSpc>
                          <a:spcPct val="150000"/>
                        </a:lnSpc>
                        <a:spcAft>
                          <a:spcPts val="0"/>
                        </a:spcAft>
                      </a:pPr>
                      <a:r>
                        <a:rPr lang="es-EC" sz="1200">
                          <a:latin typeface="Times New Roman"/>
                          <a:ea typeface="Times New Roman"/>
                        </a:rPr>
                        <a:t>-5,32</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28,26</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7">
                <a:tc>
                  <a:txBody>
                    <a:bodyPr/>
                    <a:lstStyle/>
                    <a:p>
                      <a:pPr algn="ctr">
                        <a:lnSpc>
                          <a:spcPct val="150000"/>
                        </a:lnSpc>
                        <a:spcAft>
                          <a:spcPts val="0"/>
                        </a:spcAft>
                      </a:pPr>
                      <a:r>
                        <a:rPr lang="es-EC" sz="1200">
                          <a:latin typeface="Times New Roman"/>
                          <a:ea typeface="Times New Roman"/>
                        </a:rPr>
                        <a:t>-0,74</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Times New Roman"/>
                          <a:ea typeface="Times New Roman"/>
                        </a:rPr>
                        <a:t>0,54</a:t>
                      </a:r>
                      <a:endParaRPr lang="es-E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287">
                <a:tc>
                  <a:txBody>
                    <a:bodyPr/>
                    <a:lstStyle/>
                    <a:p>
                      <a:pPr algn="ctr">
                        <a:lnSpc>
                          <a:spcPct val="150000"/>
                        </a:lnSpc>
                        <a:spcAft>
                          <a:spcPts val="0"/>
                        </a:spcAft>
                      </a:pPr>
                      <a:r>
                        <a:rPr lang="es-EC" sz="1200">
                          <a:latin typeface="Times New Roman"/>
                          <a:ea typeface="Times New Roman"/>
                        </a:rPr>
                        <a:t>2,32</a:t>
                      </a:r>
                      <a:endParaRPr lang="es-E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Times New Roman"/>
                          <a:ea typeface="Times New Roman"/>
                        </a:rPr>
                        <a:t>5,40</a:t>
                      </a:r>
                      <a:endParaRPr lang="es-ES"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07158" y="2571744"/>
            <a:ext cx="436148" cy="285752"/>
          </a:xfrm>
          <a:prstGeom prst="rect">
            <a:avLst/>
          </a:prstGeom>
          <a:noFill/>
        </p:spPr>
      </p:pic>
      <p:sp>
        <p:nvSpPr>
          <p:cNvPr id="204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15008" y="2714620"/>
            <a:ext cx="1857388" cy="791674"/>
          </a:xfrm>
          <a:prstGeom prst="rect">
            <a:avLst/>
          </a:prstGeom>
          <a:noFill/>
        </p:spPr>
      </p:pic>
      <p:sp>
        <p:nvSpPr>
          <p:cNvPr id="204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71934" y="3571900"/>
            <a:ext cx="4929222" cy="753881"/>
          </a:xfrm>
          <a:prstGeom prst="rect">
            <a:avLst/>
          </a:prstGeom>
          <a:noFill/>
        </p:spPr>
      </p:pic>
      <p:sp>
        <p:nvSpPr>
          <p:cNvPr id="204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6"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43636" y="4429133"/>
            <a:ext cx="1357322" cy="318384"/>
          </a:xfrm>
          <a:prstGeom prst="rect">
            <a:avLst/>
          </a:prstGeom>
          <a:noFill/>
        </p:spPr>
      </p:pic>
      <p:sp>
        <p:nvSpPr>
          <p:cNvPr id="204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8"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86380" y="5143512"/>
            <a:ext cx="2481531" cy="5715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smtClean="0"/>
          </a:p>
          <a:p>
            <a:endParaRPr lang="es-ES" dirty="0" smtClean="0"/>
          </a:p>
          <a:p>
            <a:r>
              <a:rPr lang="es-ES" dirty="0" smtClean="0"/>
              <a:t>Verificación </a:t>
            </a:r>
            <a:r>
              <a:rPr lang="es-ES" dirty="0" smtClean="0"/>
              <a:t>del estado de los elementos de calibración.</a:t>
            </a:r>
          </a:p>
          <a:p>
            <a:r>
              <a:rPr lang="es-ES" dirty="0" smtClean="0"/>
              <a:t>Definición de los puntos de medida</a:t>
            </a:r>
          </a:p>
          <a:p>
            <a:r>
              <a:rPr lang="es-ES" dirty="0" smtClean="0"/>
              <a:t>Calibración</a:t>
            </a:r>
          </a:p>
          <a:p>
            <a:r>
              <a:rPr lang="es-ES" dirty="0" smtClean="0"/>
              <a:t>Cálculo de Incertidumbres</a:t>
            </a:r>
          </a:p>
          <a:p>
            <a:r>
              <a:rPr lang="es-EC" dirty="0" smtClean="0"/>
              <a:t>Documentación del resultado obtenido</a:t>
            </a:r>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PROCEDIMIENTO DE CALIBRACION</a:t>
            </a: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555</TotalTime>
  <Words>946</Words>
  <Application>Microsoft Office PowerPoint</Application>
  <PresentationFormat>Presentación en pantalla (4:3)</PresentationFormat>
  <Paragraphs>310</Paragraphs>
  <Slides>24</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24</vt:i4>
      </vt:variant>
    </vt:vector>
  </HeadingPairs>
  <TitlesOfParts>
    <vt:vector size="25" baseType="lpstr">
      <vt:lpstr>Concurrencia</vt:lpstr>
      <vt:lpstr>DISEÑO E IMPLEMENTACIÓN DE UN LABORATORIO DE MEDICIÓN Y CALIBRACIÓN PARA LOS INSTRUMENTOS DE PRESIÓN DE LA EMPRESA CIAPROMASE S.A.</vt:lpstr>
      <vt:lpstr>Metrología</vt:lpstr>
      <vt:lpstr>Diapositiva 3</vt:lpstr>
      <vt:lpstr>¿Por qué Medir?</vt:lpstr>
      <vt:lpstr>Teoría de Medición de Errores</vt:lpstr>
      <vt:lpstr>INCERTIDUMBRE TIPO A DE LA MEDIDA </vt:lpstr>
      <vt:lpstr>INCERTIDUMBRE TIPO A DE LA MEDIDA </vt:lpstr>
      <vt:lpstr>INCERTIDUMBRE TIPO A DE LA MEDIDA </vt:lpstr>
      <vt:lpstr>PROCEDIMIENTO DE CALIBRACION</vt:lpstr>
      <vt:lpstr>PROCEDIMIENTO DE CALIBRACION</vt:lpstr>
      <vt:lpstr>PROCEDIMIENTO DE CALIBRACION</vt:lpstr>
      <vt:lpstr>PROCEDIMIENTO DE CALIBRACION</vt:lpstr>
      <vt:lpstr>PROCEDIMIENTO DE CALIBRACION</vt:lpstr>
      <vt:lpstr>DISEÑO E IMPLEMENTACIÓN</vt:lpstr>
      <vt:lpstr>DISEÑO E IMPLEMENTACIÓN</vt:lpstr>
      <vt:lpstr>DISEÑO E IMPLEMENTACIÓN</vt:lpstr>
      <vt:lpstr>DISEÑO E IMPLEMENTACIÓN</vt:lpstr>
      <vt:lpstr>DISEÑO E IMPLEMENTACIÓN</vt:lpstr>
      <vt:lpstr>DISEÑO E IMPLEMENTACIÓN</vt:lpstr>
      <vt:lpstr>CONCLUSIONES</vt:lpstr>
      <vt:lpstr>CONCLUSIONES</vt:lpstr>
      <vt:lpstr>RECOMENDACIONES</vt:lpstr>
      <vt:lpstr>RECOMENDACIONES</vt:lpstr>
      <vt:lpstr>RECOMENDACIONES</vt:lpstr>
    </vt:vector>
  </TitlesOfParts>
  <Company>Electronica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LABORATORIO DE MEDICIÓN Y CALIBRACIÓN PARA LOS INSTRUMENTOS DE PRESIÓN DE LA EMPRESA CIAPROMASE S.A.</dc:title>
  <dc:creator>Jose Villacis</dc:creator>
  <cp:lastModifiedBy>Jose Villacis</cp:lastModifiedBy>
  <cp:revision>55</cp:revision>
  <dcterms:created xsi:type="dcterms:W3CDTF">2014-01-07T01:59:44Z</dcterms:created>
  <dcterms:modified xsi:type="dcterms:W3CDTF">2014-01-07T13:14:20Z</dcterms:modified>
</cp:coreProperties>
</file>