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73" r:id="rId16"/>
    <p:sldId id="269" r:id="rId17"/>
    <p:sldId id="274" r:id="rId18"/>
    <p:sldId id="275" r:id="rId19"/>
    <p:sldId id="291" r:id="rId20"/>
    <p:sldId id="270" r:id="rId21"/>
    <p:sldId id="276" r:id="rId22"/>
    <p:sldId id="277" r:id="rId23"/>
    <p:sldId id="279" r:id="rId24"/>
    <p:sldId id="278" r:id="rId25"/>
    <p:sldId id="280" r:id="rId26"/>
    <p:sldId id="281" r:id="rId27"/>
    <p:sldId id="282" r:id="rId28"/>
    <p:sldId id="283" r:id="rId29"/>
    <p:sldId id="284" r:id="rId30"/>
    <p:sldId id="285" r:id="rId31"/>
    <p:sldId id="292" r:id="rId32"/>
    <p:sldId id="288" r:id="rId33"/>
    <p:sldId id="289"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6" r:id="rId47"/>
    <p:sldId id="307" r:id="rId48"/>
    <p:sldId id="309" r:id="rId49"/>
    <p:sldId id="310" r:id="rId50"/>
    <p:sldId id="311" r:id="rId51"/>
    <p:sldId id="271" r:id="rId52"/>
    <p:sldId id="290" r:id="rId53"/>
    <p:sldId id="315" r:id="rId5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Ovinos\Documents\TESIS\Graficos%20y%20Cuadros%20Totales%207%20oc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20(Recover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20(Recovered).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Ovinos\Documents\TESIS\Graficos%20y%20Cuadros%20Totales%207%20oc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20(Recovered).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2021Oc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2021Oc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2021Oc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otopaxi\home$\snorona\data\SN\Tesis\Documentacion\Graficos%20y%20Cuadros%20Totales%20NUEV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20NUEVO.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otopaxi\home$\snorona\data\SN\Tesis\Documentacion\Graficos%20y%20Cuadros%20Totales.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otopaxi\home$\snorona\data\SN\Tesis\Documentacion\Graficos%20y%20Cuadros%20Tota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autoTitleDeleted val="1"/>
    <c:plotArea>
      <c:layout>
        <c:manualLayout>
          <c:layoutTarget val="inner"/>
          <c:xMode val="edge"/>
          <c:yMode val="edge"/>
          <c:x val="0.25987780040733199"/>
          <c:y val="8.0451574226720945E-2"/>
          <c:w val="0.66476578411405363"/>
          <c:h val="0.73177966590193799"/>
        </c:manualLayout>
      </c:layout>
      <c:barChart>
        <c:barDir val="col"/>
        <c:grouping val="clustered"/>
        <c:ser>
          <c:idx val="1"/>
          <c:order val="0"/>
          <c:tx>
            <c:strRef>
              <c:f>'GR 2'!$B$3</c:f>
              <c:strCache>
                <c:ptCount val="1"/>
                <c:pt idx="0">
                  <c:v>PIB PETROLERO</c:v>
                </c:pt>
              </c:strCache>
            </c:strRef>
          </c:tx>
          <c:spPr>
            <a:solidFill>
              <a:schemeClr val="accent2">
                <a:lumMod val="75000"/>
              </a:schemeClr>
            </a:solidFill>
            <a:ln>
              <a:solidFill>
                <a:schemeClr val="accent4">
                  <a:lumMod val="60000"/>
                  <a:lumOff val="40000"/>
                </a:schemeClr>
              </a:solidFill>
            </a:ln>
          </c:spPr>
          <c:cat>
            <c:numRef>
              <c:f>'GR 2'!$A$4:$A$9</c:f>
              <c:numCache>
                <c:formatCode>General</c:formatCode>
                <c:ptCount val="6"/>
                <c:pt idx="0">
                  <c:v>2007</c:v>
                </c:pt>
                <c:pt idx="1">
                  <c:v>2008</c:v>
                </c:pt>
                <c:pt idx="2">
                  <c:v>2009</c:v>
                </c:pt>
                <c:pt idx="3">
                  <c:v>2010</c:v>
                </c:pt>
                <c:pt idx="4">
                  <c:v>2011</c:v>
                </c:pt>
                <c:pt idx="5">
                  <c:v>2012</c:v>
                </c:pt>
              </c:numCache>
            </c:numRef>
          </c:cat>
          <c:val>
            <c:numRef>
              <c:f>'GR 2'!$B$4:$B$9</c:f>
              <c:numCache>
                <c:formatCode>_(* #,##0_);_(* \(#,##0\);_(* "-"??_);_(@_)</c:formatCode>
                <c:ptCount val="6"/>
                <c:pt idx="0">
                  <c:v>3405.22</c:v>
                </c:pt>
                <c:pt idx="1">
                  <c:v>3433.53</c:v>
                </c:pt>
                <c:pt idx="2">
                  <c:v>3344.94</c:v>
                </c:pt>
                <c:pt idx="3">
                  <c:v>3256.4500000000012</c:v>
                </c:pt>
                <c:pt idx="4">
                  <c:v>3392.3700000000022</c:v>
                </c:pt>
                <c:pt idx="5">
                  <c:v>4612.29</c:v>
                </c:pt>
              </c:numCache>
            </c:numRef>
          </c:val>
        </c:ser>
        <c:axId val="90436736"/>
        <c:axId val="90438656"/>
      </c:barChart>
      <c:lineChart>
        <c:grouping val="standard"/>
        <c:ser>
          <c:idx val="0"/>
          <c:order val="1"/>
          <c:tx>
            <c:strRef>
              <c:f>'GR 2'!$C$3</c:f>
              <c:strCache>
                <c:ptCount val="1"/>
                <c:pt idx="0">
                  <c:v>% DEL PIB</c:v>
                </c:pt>
              </c:strCache>
            </c:strRef>
          </c:tx>
          <c:spPr>
            <a:ln>
              <a:solidFill>
                <a:schemeClr val="accent3">
                  <a:lumMod val="50000"/>
                </a:schemeClr>
              </a:solidFill>
            </a:ln>
          </c:spPr>
          <c:marker>
            <c:spPr>
              <a:solidFill>
                <a:schemeClr val="accent3">
                  <a:lumMod val="50000"/>
                </a:schemeClr>
              </a:solidFill>
            </c:spPr>
          </c:marker>
          <c:cat>
            <c:numRef>
              <c:f>'GR 2'!$A$4:$A$8</c:f>
              <c:numCache>
                <c:formatCode>General</c:formatCode>
                <c:ptCount val="5"/>
                <c:pt idx="0">
                  <c:v>2007</c:v>
                </c:pt>
                <c:pt idx="1">
                  <c:v>2008</c:v>
                </c:pt>
                <c:pt idx="2">
                  <c:v>2009</c:v>
                </c:pt>
                <c:pt idx="3">
                  <c:v>2010</c:v>
                </c:pt>
                <c:pt idx="4">
                  <c:v>2011</c:v>
                </c:pt>
              </c:numCache>
            </c:numRef>
          </c:cat>
          <c:val>
            <c:numRef>
              <c:f>'GR 2'!$C$4:$C$9</c:f>
              <c:numCache>
                <c:formatCode>0.00%</c:formatCode>
                <c:ptCount val="6"/>
                <c:pt idx="0">
                  <c:v>0.15200000000000041</c:v>
                </c:pt>
                <c:pt idx="1">
                  <c:v>0.14290000000000044</c:v>
                </c:pt>
                <c:pt idx="2">
                  <c:v>0.13869999999999999</c:v>
                </c:pt>
                <c:pt idx="3">
                  <c:v>0.1303</c:v>
                </c:pt>
                <c:pt idx="4">
                  <c:v>0.126</c:v>
                </c:pt>
                <c:pt idx="5">
                  <c:v>0.16340000000000043</c:v>
                </c:pt>
              </c:numCache>
            </c:numRef>
          </c:val>
        </c:ser>
        <c:marker val="1"/>
        <c:axId val="90835200"/>
        <c:axId val="90833664"/>
      </c:lineChart>
      <c:catAx>
        <c:axId val="90436736"/>
        <c:scaling>
          <c:orientation val="minMax"/>
        </c:scaling>
        <c:axPos val="b"/>
        <c:numFmt formatCode="General" sourceLinked="0"/>
        <c:majorTickMark val="none"/>
        <c:tickLblPos val="nextTo"/>
        <c:spPr>
          <a:ln>
            <a:solidFill>
              <a:schemeClr val="tx1"/>
            </a:solidFill>
          </a:ln>
        </c:spPr>
        <c:txPr>
          <a:bodyPr rot="0" vert="horz"/>
          <a:lstStyle/>
          <a:p>
            <a:pPr>
              <a:defRPr/>
            </a:pPr>
            <a:endParaRPr lang="en-US"/>
          </a:p>
        </c:txPr>
        <c:crossAx val="90438656"/>
        <c:crosses val="autoZero"/>
        <c:lblAlgn val="ctr"/>
        <c:lblOffset val="100"/>
        <c:tickLblSkip val="1"/>
        <c:tickMarkSkip val="1"/>
      </c:catAx>
      <c:valAx>
        <c:axId val="90438656"/>
        <c:scaling>
          <c:orientation val="minMax"/>
        </c:scaling>
        <c:axPos val="l"/>
        <c:majorGridlines/>
        <c:numFmt formatCode="&quot;$&quot;\ #,##0" sourceLinked="0"/>
        <c:majorTickMark val="none"/>
        <c:tickLblPos val="nextTo"/>
        <c:txPr>
          <a:bodyPr rot="0" vert="horz"/>
          <a:lstStyle/>
          <a:p>
            <a:pPr>
              <a:defRPr/>
            </a:pPr>
            <a:endParaRPr lang="en-US"/>
          </a:p>
        </c:txPr>
        <c:crossAx val="90436736"/>
        <c:crosses val="autoZero"/>
        <c:crossBetween val="between"/>
      </c:valAx>
      <c:valAx>
        <c:axId val="90833664"/>
        <c:scaling>
          <c:orientation val="minMax"/>
        </c:scaling>
        <c:axPos val="r"/>
        <c:numFmt formatCode="0%" sourceLinked="0"/>
        <c:tickLblPos val="nextTo"/>
        <c:crossAx val="90835200"/>
        <c:crosses val="max"/>
        <c:crossBetween val="between"/>
      </c:valAx>
      <c:catAx>
        <c:axId val="90835200"/>
        <c:scaling>
          <c:orientation val="minMax"/>
        </c:scaling>
        <c:delete val="1"/>
        <c:axPos val="b"/>
        <c:numFmt formatCode="General" sourceLinked="1"/>
        <c:tickLblPos val="none"/>
        <c:crossAx val="90833664"/>
        <c:crosses val="autoZero"/>
        <c:lblAlgn val="ctr"/>
        <c:lblOffset val="100"/>
      </c:catAx>
      <c:dTable>
        <c:showHorzBorder val="1"/>
        <c:showVertBorder val="1"/>
        <c:showOutline val="1"/>
        <c:showKeys val="1"/>
        <c:spPr>
          <a:ln>
            <a:solidFill>
              <a:sysClr val="windowText" lastClr="000000"/>
            </a:solidFill>
          </a:ln>
        </c:spPr>
      </c:dTable>
      <c:spPr>
        <a:solidFill>
          <a:schemeClr val="accent5">
            <a:lumMod val="20000"/>
            <a:lumOff val="80000"/>
          </a:schemeClr>
        </a:solidFill>
        <a:effectLst/>
      </c:spPr>
    </c:plotArea>
    <c:plotVisOnly val="1"/>
    <c:dispBlanksAs val="gap"/>
  </c:chart>
  <c:spPr>
    <a:solidFill>
      <a:schemeClr val="bg1"/>
    </a:solidFill>
    <a:ln>
      <a:solidFill>
        <a:schemeClr val="tx1"/>
      </a:solidFill>
    </a:ln>
  </c:spPr>
  <c:txPr>
    <a:bodyPr/>
    <a:lstStyle/>
    <a:p>
      <a:pPr>
        <a:defRPr sz="1100">
          <a:solidFill>
            <a:sysClr val="windowText" lastClr="000000"/>
          </a:solidFill>
          <a:latin typeface="Times New Roman" pitchFamily="18" charset="0"/>
          <a:cs typeface="Times New Roman" pitchFamily="18"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3"/>
          <c:order val="0"/>
          <c:tx>
            <c:strRef>
              <c:f>'GR16'!$E$6</c:f>
              <c:strCache>
                <c:ptCount val="1"/>
                <c:pt idx="0">
                  <c:v>Diferencial</c:v>
                </c:pt>
              </c:strCache>
            </c:strRef>
          </c:tx>
          <c:cat>
            <c:strRef>
              <c:f>'GR16'!$A$7:$A$12</c:f>
              <c:strCache>
                <c:ptCount val="6"/>
                <c:pt idx="0">
                  <c:v>2007</c:v>
                </c:pt>
                <c:pt idx="1">
                  <c:v>2008</c:v>
                </c:pt>
                <c:pt idx="2">
                  <c:v>2009</c:v>
                </c:pt>
                <c:pt idx="3">
                  <c:v>2010</c:v>
                </c:pt>
                <c:pt idx="4">
                  <c:v>2011</c:v>
                </c:pt>
                <c:pt idx="5">
                  <c:v>2012</c:v>
                </c:pt>
              </c:strCache>
            </c:strRef>
          </c:cat>
          <c:val>
            <c:numRef>
              <c:f>'GR16'!$E$7:$E$12</c:f>
              <c:numCache>
                <c:formatCode>#,##0.00</c:formatCode>
                <c:ptCount val="6"/>
                <c:pt idx="0">
                  <c:v>15.599954976226472</c:v>
                </c:pt>
                <c:pt idx="1">
                  <c:v>17.593048835884289</c:v>
                </c:pt>
                <c:pt idx="2">
                  <c:v>10.78492697776597</c:v>
                </c:pt>
                <c:pt idx="3">
                  <c:v>9.7919714964439919</c:v>
                </c:pt>
                <c:pt idx="4">
                  <c:v>-8.0153883889352226E-2</c:v>
                </c:pt>
                <c:pt idx="5">
                  <c:v>-2.2893378375657636</c:v>
                </c:pt>
              </c:numCache>
            </c:numRef>
          </c:val>
        </c:ser>
        <c:ser>
          <c:idx val="1"/>
          <c:order val="1"/>
          <c:tx>
            <c:strRef>
              <c:f>'GR16'!$C$6</c:f>
              <c:strCache>
                <c:ptCount val="1"/>
                <c:pt idx="0">
                  <c:v>Napo</c:v>
                </c:pt>
              </c:strCache>
            </c:strRef>
          </c:tx>
          <c:cat>
            <c:strRef>
              <c:f>'GR16'!$A$7:$A$12</c:f>
              <c:strCache>
                <c:ptCount val="6"/>
                <c:pt idx="0">
                  <c:v>2007</c:v>
                </c:pt>
                <c:pt idx="1">
                  <c:v>2008</c:v>
                </c:pt>
                <c:pt idx="2">
                  <c:v>2009</c:v>
                </c:pt>
                <c:pt idx="3">
                  <c:v>2010</c:v>
                </c:pt>
                <c:pt idx="4">
                  <c:v>2011</c:v>
                </c:pt>
                <c:pt idx="5">
                  <c:v>2012</c:v>
                </c:pt>
              </c:strCache>
            </c:strRef>
          </c:cat>
          <c:val>
            <c:numRef>
              <c:f>'GR16'!$C$7:$C$12</c:f>
              <c:numCache>
                <c:formatCode>#,##0.00</c:formatCode>
                <c:ptCount val="6"/>
                <c:pt idx="0">
                  <c:v>56.335878357106864</c:v>
                </c:pt>
                <c:pt idx="1">
                  <c:v>82.03778449744901</c:v>
                </c:pt>
                <c:pt idx="2">
                  <c:v>50.872573022234029</c:v>
                </c:pt>
                <c:pt idx="3">
                  <c:v>69.563028503555458</c:v>
                </c:pt>
                <c:pt idx="4">
                  <c:v>95.109320550554997</c:v>
                </c:pt>
                <c:pt idx="5">
                  <c:v>96.439337837564523</c:v>
                </c:pt>
              </c:numCache>
            </c:numRef>
          </c:val>
        </c:ser>
        <c:ser>
          <c:idx val="2"/>
          <c:order val="2"/>
          <c:tx>
            <c:strRef>
              <c:f>'GR16'!$D$6</c:f>
              <c:strCache>
                <c:ptCount val="1"/>
                <c:pt idx="0">
                  <c:v>WTI</c:v>
                </c:pt>
              </c:strCache>
            </c:strRef>
          </c:tx>
          <c:cat>
            <c:strRef>
              <c:f>'GR16'!$A$7:$A$12</c:f>
              <c:strCache>
                <c:ptCount val="6"/>
                <c:pt idx="0">
                  <c:v>2007</c:v>
                </c:pt>
                <c:pt idx="1">
                  <c:v>2008</c:v>
                </c:pt>
                <c:pt idx="2">
                  <c:v>2009</c:v>
                </c:pt>
                <c:pt idx="3">
                  <c:v>2010</c:v>
                </c:pt>
                <c:pt idx="4">
                  <c:v>2011</c:v>
                </c:pt>
                <c:pt idx="5">
                  <c:v>2012</c:v>
                </c:pt>
              </c:strCache>
            </c:strRef>
          </c:cat>
          <c:val>
            <c:numRef>
              <c:f>'GR16'!$D$7:$D$12</c:f>
              <c:numCache>
                <c:formatCode>#,##0.00</c:formatCode>
                <c:ptCount val="6"/>
                <c:pt idx="0">
                  <c:v>71.935833333333278</c:v>
                </c:pt>
                <c:pt idx="1">
                  <c:v>99.630833333333058</c:v>
                </c:pt>
                <c:pt idx="2">
                  <c:v>61.657499999999999</c:v>
                </c:pt>
                <c:pt idx="3">
                  <c:v>79.35499999999999</c:v>
                </c:pt>
                <c:pt idx="4">
                  <c:v>95.029166666666654</c:v>
                </c:pt>
                <c:pt idx="5">
                  <c:v>94.149999999999991</c:v>
                </c:pt>
              </c:numCache>
            </c:numRef>
          </c:val>
        </c:ser>
        <c:marker val="1"/>
        <c:axId val="91405696"/>
        <c:axId val="91415680"/>
      </c:lineChart>
      <c:catAx>
        <c:axId val="91405696"/>
        <c:scaling>
          <c:orientation val="minMax"/>
        </c:scaling>
        <c:axPos val="b"/>
        <c:majorTickMark val="none"/>
        <c:tickLblPos val="nextTo"/>
        <c:crossAx val="91415680"/>
        <c:crosses val="autoZero"/>
        <c:auto val="1"/>
        <c:lblAlgn val="ctr"/>
        <c:lblOffset val="100"/>
      </c:catAx>
      <c:valAx>
        <c:axId val="91415680"/>
        <c:scaling>
          <c:orientation val="minMax"/>
          <c:max val="120"/>
          <c:min val="-20"/>
        </c:scaling>
        <c:axPos val="l"/>
        <c:majorGridlines/>
        <c:title>
          <c:tx>
            <c:rich>
              <a:bodyPr/>
              <a:lstStyle/>
              <a:p>
                <a:pPr>
                  <a:defRPr/>
                </a:pPr>
                <a:r>
                  <a:rPr lang="en-US"/>
                  <a:t>USD $ / Barril</a:t>
                </a:r>
              </a:p>
            </c:rich>
          </c:tx>
          <c:layout/>
        </c:title>
        <c:numFmt formatCode="#,##0.00" sourceLinked="1"/>
        <c:majorTickMark val="none"/>
        <c:tickLblPos val="nextTo"/>
        <c:crossAx val="91405696"/>
        <c:crosses val="autoZero"/>
        <c:crossBetween val="between"/>
        <c:majorUnit val="20"/>
      </c:valAx>
      <c:dTable>
        <c:showHorzBorder val="1"/>
        <c:showVertBorder val="1"/>
        <c:showOutline val="1"/>
        <c:showKeys val="1"/>
      </c:dTable>
    </c:plotArea>
    <c:plotVisOnly val="1"/>
  </c:chart>
  <c:spPr>
    <a:solidFill>
      <a:schemeClr val="bg1"/>
    </a:solidFill>
  </c:spPr>
  <c:txPr>
    <a:bodyPr/>
    <a:lstStyle/>
    <a:p>
      <a:pPr>
        <a:defRPr sz="1400">
          <a:latin typeface="Times New Roman" pitchFamily="18" charset="0"/>
          <a:cs typeface="Times New Roman" pitchFamily="18"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percentStacked"/>
        <c:ser>
          <c:idx val="1"/>
          <c:order val="0"/>
          <c:tx>
            <c:strRef>
              <c:f>'GR1719'!$G$13</c:f>
              <c:strCache>
                <c:ptCount val="1"/>
                <c:pt idx="0">
                  <c:v>Estado</c:v>
                </c:pt>
              </c:strCache>
            </c:strRef>
          </c:tx>
          <c:dLbls>
            <c:showVal val="1"/>
          </c:dLbls>
          <c:cat>
            <c:numRef>
              <c:f>'GR1719'!$F$14:$F$17</c:f>
              <c:numCache>
                <c:formatCode>General</c:formatCode>
                <c:ptCount val="4"/>
                <c:pt idx="0">
                  <c:v>2007</c:v>
                </c:pt>
                <c:pt idx="1">
                  <c:v>2008</c:v>
                </c:pt>
                <c:pt idx="2">
                  <c:v>2009</c:v>
                </c:pt>
                <c:pt idx="3">
                  <c:v>2010</c:v>
                </c:pt>
              </c:numCache>
            </c:numRef>
          </c:cat>
          <c:val>
            <c:numRef>
              <c:f>'GR1719'!$G$14:$G$17</c:f>
              <c:numCache>
                <c:formatCode>_(* #,##0.00_);_(* \(#,##0.00\);_(* "-"??_);_(@_)</c:formatCode>
                <c:ptCount val="4"/>
                <c:pt idx="0">
                  <c:v>4.6637321900000002</c:v>
                </c:pt>
                <c:pt idx="1">
                  <c:v>4.4274252999999755</c:v>
                </c:pt>
                <c:pt idx="2">
                  <c:v>3.8254733199999977</c:v>
                </c:pt>
                <c:pt idx="3">
                  <c:v>3.8080482299999967</c:v>
                </c:pt>
              </c:numCache>
            </c:numRef>
          </c:val>
        </c:ser>
        <c:ser>
          <c:idx val="2"/>
          <c:order val="1"/>
          <c:tx>
            <c:strRef>
              <c:f>'GR1719'!$H$13</c:f>
              <c:strCache>
                <c:ptCount val="1"/>
                <c:pt idx="0">
                  <c:v>Compañía</c:v>
                </c:pt>
              </c:strCache>
            </c:strRef>
          </c:tx>
          <c:dLbls>
            <c:showVal val="1"/>
          </c:dLbls>
          <c:cat>
            <c:numRef>
              <c:f>'GR1719'!$F$14:$F$17</c:f>
              <c:numCache>
                <c:formatCode>General</c:formatCode>
                <c:ptCount val="4"/>
                <c:pt idx="0">
                  <c:v>2007</c:v>
                </c:pt>
                <c:pt idx="1">
                  <c:v>2008</c:v>
                </c:pt>
                <c:pt idx="2">
                  <c:v>2009</c:v>
                </c:pt>
                <c:pt idx="3">
                  <c:v>2010</c:v>
                </c:pt>
              </c:numCache>
            </c:numRef>
          </c:cat>
          <c:val>
            <c:numRef>
              <c:f>'GR1719'!$H$14:$H$17</c:f>
              <c:numCache>
                <c:formatCode>_(* #,##0.00_);_(* \(#,##0.00\);_(* "-"??_);_(@_)</c:formatCode>
                <c:ptCount val="4"/>
                <c:pt idx="0">
                  <c:v>11.928390029999999</c:v>
                </c:pt>
                <c:pt idx="1">
                  <c:v>11.590345790000001</c:v>
                </c:pt>
                <c:pt idx="2">
                  <c:v>10.218793839999998</c:v>
                </c:pt>
                <c:pt idx="3">
                  <c:v>10.207435770000002</c:v>
                </c:pt>
              </c:numCache>
            </c:numRef>
          </c:val>
        </c:ser>
        <c:gapWidth val="75"/>
        <c:overlap val="100"/>
        <c:axId val="91349760"/>
        <c:axId val="91351296"/>
      </c:barChart>
      <c:catAx>
        <c:axId val="91349760"/>
        <c:scaling>
          <c:orientation val="minMax"/>
        </c:scaling>
        <c:axPos val="b"/>
        <c:numFmt formatCode="General" sourceLinked="1"/>
        <c:majorTickMark val="none"/>
        <c:tickLblPos val="nextTo"/>
        <c:crossAx val="91351296"/>
        <c:crosses val="autoZero"/>
        <c:auto val="1"/>
        <c:lblAlgn val="ctr"/>
        <c:lblOffset val="100"/>
      </c:catAx>
      <c:valAx>
        <c:axId val="91351296"/>
        <c:scaling>
          <c:orientation val="minMax"/>
        </c:scaling>
        <c:axPos val="l"/>
        <c:majorGridlines/>
        <c:numFmt formatCode="0%" sourceLinked="1"/>
        <c:majorTickMark val="none"/>
        <c:tickLblPos val="nextTo"/>
        <c:spPr>
          <a:ln w="9525">
            <a:noFill/>
          </a:ln>
        </c:spPr>
        <c:crossAx val="91349760"/>
        <c:crosses val="autoZero"/>
        <c:crossBetween val="between"/>
      </c:valAx>
    </c:plotArea>
    <c:legend>
      <c:legendPos val="b"/>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7.4898984320347958E-2"/>
          <c:y val="3.8690476190476192E-2"/>
          <c:w val="0.62908262719665053"/>
          <c:h val="0.85515873015873611"/>
        </c:manualLayout>
      </c:layout>
      <c:pie3DChart>
        <c:varyColors val="1"/>
        <c:ser>
          <c:idx val="0"/>
          <c:order val="0"/>
          <c:explosion val="25"/>
          <c:dPt>
            <c:idx val="0"/>
            <c:explosion val="27"/>
          </c:dPt>
          <c:dLbls>
            <c:numFmt formatCode="#,##0.00" sourceLinked="0"/>
            <c:showVal val="1"/>
            <c:showLeaderLines val="1"/>
          </c:dLbls>
          <c:cat>
            <c:strRef>
              <c:f>'GR1820'!$C$36:$H$36</c:f>
              <c:strCache>
                <c:ptCount val="6"/>
                <c:pt idx="0">
                  <c:v>Ingreso Bruto</c:v>
                </c:pt>
                <c:pt idx="1">
                  <c:v>Ley 20</c:v>
                </c:pt>
                <c:pt idx="2">
                  <c:v>Ley 40</c:v>
                </c:pt>
                <c:pt idx="3">
                  <c:v>Tarifa de Transporte</c:v>
                </c:pt>
                <c:pt idx="4">
                  <c:v>Ley 42</c:v>
                </c:pt>
                <c:pt idx="5">
                  <c:v>Impuesto a la Renta</c:v>
                </c:pt>
              </c:strCache>
            </c:strRef>
          </c:cat>
          <c:val>
            <c:numRef>
              <c:f>'GR1820'!$C$37:$H$37</c:f>
              <c:numCache>
                <c:formatCode>_(* #,##0.00_);_(* \(#,##0.00\);_(* "-"??_);_(@_)</c:formatCode>
                <c:ptCount val="6"/>
                <c:pt idx="0">
                  <c:v>1101.8259789793728</c:v>
                </c:pt>
                <c:pt idx="1">
                  <c:v>52.373583359999998</c:v>
                </c:pt>
                <c:pt idx="2">
                  <c:v>0</c:v>
                </c:pt>
                <c:pt idx="3">
                  <c:v>0</c:v>
                </c:pt>
                <c:pt idx="4">
                  <c:v>842.46990243099947</c:v>
                </c:pt>
                <c:pt idx="5">
                  <c:v>158.39366594999998</c:v>
                </c:pt>
              </c:numCache>
            </c:numRef>
          </c:val>
        </c:ser>
      </c:pie3DChart>
    </c:plotArea>
    <c:legend>
      <c:legendPos val="r"/>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percentStacked"/>
        <c:ser>
          <c:idx val="2"/>
          <c:order val="0"/>
          <c:tx>
            <c:strRef>
              <c:f>'GR1719'!$G$40</c:f>
              <c:strCache>
                <c:ptCount val="1"/>
                <c:pt idx="0">
                  <c:v>Estado</c:v>
                </c:pt>
              </c:strCache>
            </c:strRef>
          </c:tx>
          <c:dLbls>
            <c:showVal val="1"/>
          </c:dLbls>
          <c:cat>
            <c:numRef>
              <c:f>'GR1719'!$F$41:$F$44</c:f>
              <c:numCache>
                <c:formatCode>General</c:formatCode>
                <c:ptCount val="4"/>
                <c:pt idx="0">
                  <c:v>2007</c:v>
                </c:pt>
                <c:pt idx="1">
                  <c:v>2008</c:v>
                </c:pt>
                <c:pt idx="2">
                  <c:v>2009</c:v>
                </c:pt>
                <c:pt idx="3">
                  <c:v>2010</c:v>
                </c:pt>
              </c:numCache>
            </c:numRef>
          </c:cat>
          <c:val>
            <c:numRef>
              <c:f>'GR1719'!$G$41:$G$44</c:f>
              <c:numCache>
                <c:formatCode>_(* #,##0.00_);_(* \(#,##0.00\);_(* "-"??_);_(@_)</c:formatCode>
                <c:ptCount val="4"/>
                <c:pt idx="0">
                  <c:v>0.83942862000000062</c:v>
                </c:pt>
                <c:pt idx="1">
                  <c:v>0.99616694999998978</c:v>
                </c:pt>
                <c:pt idx="2">
                  <c:v>1.3541923599999999</c:v>
                </c:pt>
                <c:pt idx="3">
                  <c:v>1.2801435600000108</c:v>
                </c:pt>
              </c:numCache>
            </c:numRef>
          </c:val>
        </c:ser>
        <c:ser>
          <c:idx val="0"/>
          <c:order val="1"/>
          <c:tx>
            <c:strRef>
              <c:f>'GR1719'!$H$40</c:f>
              <c:strCache>
                <c:ptCount val="1"/>
                <c:pt idx="0">
                  <c:v>Compañía</c:v>
                </c:pt>
              </c:strCache>
            </c:strRef>
          </c:tx>
          <c:dLbls>
            <c:showVal val="1"/>
          </c:dLbls>
          <c:cat>
            <c:numRef>
              <c:f>'GR1719'!$F$41:$F$44</c:f>
              <c:numCache>
                <c:formatCode>General</c:formatCode>
                <c:ptCount val="4"/>
                <c:pt idx="0">
                  <c:v>2007</c:v>
                </c:pt>
                <c:pt idx="1">
                  <c:v>2008</c:v>
                </c:pt>
                <c:pt idx="2">
                  <c:v>2009</c:v>
                </c:pt>
                <c:pt idx="3">
                  <c:v>2010</c:v>
                </c:pt>
              </c:numCache>
            </c:numRef>
          </c:cat>
          <c:val>
            <c:numRef>
              <c:f>'GR1719'!$H$41:$H$44</c:f>
              <c:numCache>
                <c:formatCode>_(* #,##0.00_);_(* \(#,##0.00\);_(* "-"??_);_(@_)</c:formatCode>
                <c:ptCount val="4"/>
                <c:pt idx="0">
                  <c:v>4.9759994600000024</c:v>
                </c:pt>
                <c:pt idx="1">
                  <c:v>4.7418535899999998</c:v>
                </c:pt>
                <c:pt idx="2">
                  <c:v>4.0190950899999995</c:v>
                </c:pt>
                <c:pt idx="3">
                  <c:v>3.8188240099999997</c:v>
                </c:pt>
              </c:numCache>
            </c:numRef>
          </c:val>
        </c:ser>
        <c:gapWidth val="75"/>
        <c:overlap val="100"/>
        <c:axId val="91513216"/>
        <c:axId val="91514752"/>
      </c:barChart>
      <c:catAx>
        <c:axId val="91513216"/>
        <c:scaling>
          <c:orientation val="minMax"/>
        </c:scaling>
        <c:axPos val="b"/>
        <c:numFmt formatCode="General" sourceLinked="1"/>
        <c:majorTickMark val="none"/>
        <c:tickLblPos val="nextTo"/>
        <c:crossAx val="91514752"/>
        <c:crosses val="autoZero"/>
        <c:auto val="1"/>
        <c:lblAlgn val="ctr"/>
        <c:lblOffset val="100"/>
      </c:catAx>
      <c:valAx>
        <c:axId val="91514752"/>
        <c:scaling>
          <c:orientation val="minMax"/>
        </c:scaling>
        <c:axPos val="l"/>
        <c:majorGridlines/>
        <c:numFmt formatCode="0%" sourceLinked="1"/>
        <c:majorTickMark val="none"/>
        <c:tickLblPos val="nextTo"/>
        <c:spPr>
          <a:ln w="9525">
            <a:noFill/>
          </a:ln>
        </c:spPr>
        <c:crossAx val="91513216"/>
        <c:crosses val="autoZero"/>
        <c:crossBetween val="between"/>
      </c:valAx>
    </c:plotArea>
    <c:legend>
      <c:legendPos val="b"/>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7.4898984320348014E-2"/>
          <c:y val="3.8690476190476192E-2"/>
          <c:w val="0.62908262719665053"/>
          <c:h val="0.85515873015873634"/>
        </c:manualLayout>
      </c:layout>
      <c:pie3DChart>
        <c:varyColors val="1"/>
        <c:ser>
          <c:idx val="0"/>
          <c:order val="0"/>
          <c:explosion val="25"/>
          <c:dPt>
            <c:idx val="0"/>
            <c:explosion val="27"/>
          </c:dPt>
          <c:dLbls>
            <c:numFmt formatCode="#,##0.00" sourceLinked="0"/>
            <c:showVal val="1"/>
            <c:showLeaderLines val="1"/>
          </c:dLbls>
          <c:cat>
            <c:strRef>
              <c:f>'GR1820'!$C$36:$H$36</c:f>
              <c:strCache>
                <c:ptCount val="6"/>
                <c:pt idx="0">
                  <c:v>Ingreso Bruto</c:v>
                </c:pt>
                <c:pt idx="1">
                  <c:v>Ley 20</c:v>
                </c:pt>
                <c:pt idx="2">
                  <c:v>Ley 40</c:v>
                </c:pt>
                <c:pt idx="3">
                  <c:v>Tarifa de Transporte</c:v>
                </c:pt>
                <c:pt idx="4">
                  <c:v>Ley 42</c:v>
                </c:pt>
                <c:pt idx="5">
                  <c:v>Impuesto a la Renta</c:v>
                </c:pt>
              </c:strCache>
            </c:strRef>
          </c:cat>
          <c:val>
            <c:numRef>
              <c:f>'GR1820'!$C$38:$H$38</c:f>
              <c:numCache>
                <c:formatCode>_(* #,##0.00_);_(* \(#,##0.00\);_(* "-"??_);_(@_)</c:formatCode>
                <c:ptCount val="6"/>
                <c:pt idx="0">
                  <c:v>291.18481208352932</c:v>
                </c:pt>
                <c:pt idx="1">
                  <c:v>14.079283630000004</c:v>
                </c:pt>
                <c:pt idx="2">
                  <c:v>0.76867211000000402</c:v>
                </c:pt>
                <c:pt idx="3">
                  <c:v>43.722660357316805</c:v>
                </c:pt>
                <c:pt idx="4">
                  <c:v>358.40100261000003</c:v>
                </c:pt>
                <c:pt idx="5">
                  <c:v>74.993932270000016</c:v>
                </c:pt>
              </c:numCache>
            </c:numRef>
          </c:val>
        </c:ser>
      </c:pie3DChart>
    </c:plotArea>
    <c:legend>
      <c:legendPos val="r"/>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percentStacked"/>
        <c:ser>
          <c:idx val="0"/>
          <c:order val="0"/>
          <c:tx>
            <c:strRef>
              <c:f>'GR21'!$E$3</c:f>
              <c:strCache>
                <c:ptCount val="1"/>
                <c:pt idx="0">
                  <c:v>Beneficio Compañía</c:v>
                </c:pt>
              </c:strCache>
            </c:strRef>
          </c:tx>
          <c:dLbls>
            <c:showVal val="1"/>
          </c:dLbls>
          <c:cat>
            <c:strRef>
              <c:f>'GR21'!$D$4:$D$5</c:f>
              <c:strCache>
                <c:ptCount val="2"/>
                <c:pt idx="0">
                  <c:v>Andes Petroleum</c:v>
                </c:pt>
                <c:pt idx="1">
                  <c:v>PetroOriental</c:v>
                </c:pt>
              </c:strCache>
            </c:strRef>
          </c:cat>
          <c:val>
            <c:numRef>
              <c:f>'GR21'!$E$4:$E$5</c:f>
              <c:numCache>
                <c:formatCode>_(* #,##0.00_);_(* \(#,##0.00\);_(* "-"??_);_(@_)</c:formatCode>
                <c:ptCount val="2"/>
                <c:pt idx="0">
                  <c:v>2895.7528494550183</c:v>
                </c:pt>
                <c:pt idx="1">
                  <c:v>1156.0523617979916</c:v>
                </c:pt>
              </c:numCache>
            </c:numRef>
          </c:val>
        </c:ser>
        <c:ser>
          <c:idx val="1"/>
          <c:order val="1"/>
          <c:tx>
            <c:strRef>
              <c:f>'GR21'!$F$3</c:f>
              <c:strCache>
                <c:ptCount val="1"/>
                <c:pt idx="0">
                  <c:v>Beneficio País</c:v>
                </c:pt>
              </c:strCache>
            </c:strRef>
          </c:tx>
          <c:dLbls>
            <c:showVal val="1"/>
          </c:dLbls>
          <c:cat>
            <c:strRef>
              <c:f>'GR21'!$D$4:$D$5</c:f>
              <c:strCache>
                <c:ptCount val="2"/>
                <c:pt idx="0">
                  <c:v>Andes Petroleum</c:v>
                </c:pt>
                <c:pt idx="1">
                  <c:v>PetroOriental</c:v>
                </c:pt>
              </c:strCache>
            </c:strRef>
          </c:cat>
          <c:val>
            <c:numRef>
              <c:f>'GR21'!$F$4:$F$5</c:f>
              <c:numCache>
                <c:formatCode>_(* #,##0.00_);_(* \(#,##0.00\);_(* "-"??_);_(@_)</c:formatCode>
                <c:ptCount val="2"/>
                <c:pt idx="0">
                  <c:v>2155.0631307203762</c:v>
                </c:pt>
                <c:pt idx="1">
                  <c:v>783.15036306084653</c:v>
                </c:pt>
              </c:numCache>
            </c:numRef>
          </c:val>
        </c:ser>
        <c:gapWidth val="75"/>
        <c:overlap val="100"/>
        <c:axId val="91803008"/>
        <c:axId val="91808896"/>
      </c:barChart>
      <c:catAx>
        <c:axId val="91803008"/>
        <c:scaling>
          <c:orientation val="minMax"/>
        </c:scaling>
        <c:axPos val="b"/>
        <c:majorTickMark val="none"/>
        <c:tickLblPos val="nextTo"/>
        <c:crossAx val="91808896"/>
        <c:crosses val="autoZero"/>
        <c:auto val="1"/>
        <c:lblAlgn val="ctr"/>
        <c:lblOffset val="100"/>
      </c:catAx>
      <c:valAx>
        <c:axId val="91808896"/>
        <c:scaling>
          <c:orientation val="minMax"/>
        </c:scaling>
        <c:axPos val="l"/>
        <c:majorGridlines/>
        <c:numFmt formatCode="0%" sourceLinked="1"/>
        <c:majorTickMark val="none"/>
        <c:tickLblPos val="nextTo"/>
        <c:spPr>
          <a:ln w="9525">
            <a:noFill/>
          </a:ln>
        </c:spPr>
        <c:crossAx val="91803008"/>
        <c:crosses val="autoZero"/>
        <c:crossBetween val="between"/>
      </c:valAx>
    </c:plotArea>
    <c:legend>
      <c:legendPos val="b"/>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percentStacked"/>
        <c:ser>
          <c:idx val="0"/>
          <c:order val="0"/>
          <c:tx>
            <c:strRef>
              <c:f>GR3_22_23!$A$46</c:f>
              <c:strCache>
                <c:ptCount val="1"/>
                <c:pt idx="0">
                  <c:v>Gastos corrientes</c:v>
                </c:pt>
              </c:strCache>
            </c:strRef>
          </c:tx>
          <c:dLbls>
            <c:dLbl>
              <c:idx val="1"/>
              <c:layout>
                <c:manualLayout>
                  <c:x val="8.3333333333333367E-3"/>
                  <c:y val="0"/>
                </c:manualLayout>
              </c:layout>
              <c:showVal val="1"/>
            </c:dLbl>
            <c:dLbl>
              <c:idx val="2"/>
              <c:layout>
                <c:manualLayout>
                  <c:x val="1.6666666666666701E-2"/>
                  <c:y val="0"/>
                </c:manualLayout>
              </c:layout>
              <c:showVal val="1"/>
            </c:dLbl>
            <c:dLbl>
              <c:idx val="3"/>
              <c:layout>
                <c:manualLayout>
                  <c:x val="1.1111111111111125E-2"/>
                  <c:y val="0"/>
                </c:manualLayout>
              </c:layout>
              <c:showVal val="1"/>
            </c:dLbl>
            <c:dLbl>
              <c:idx val="4"/>
              <c:layout>
                <c:manualLayout>
                  <c:x val="1.1111111111111125E-2"/>
                  <c:y val="0"/>
                </c:manualLayout>
              </c:layout>
              <c:showVal val="1"/>
            </c:dLbl>
            <c:dLbl>
              <c:idx val="5"/>
              <c:layout>
                <c:manualLayout>
                  <c:x val="1.1111111111111021E-2"/>
                  <c:y val="0"/>
                </c:manualLayout>
              </c:layout>
              <c:showVal val="1"/>
            </c:dLbl>
            <c:numFmt formatCode="0%" sourceLinked="0"/>
            <c:showVal val="1"/>
          </c:dLbls>
          <c:cat>
            <c:numRef>
              <c:f>GR3_22_23!$B$45:$G$45</c:f>
              <c:numCache>
                <c:formatCode>General</c:formatCode>
                <c:ptCount val="6"/>
                <c:pt idx="0">
                  <c:v>2007</c:v>
                </c:pt>
                <c:pt idx="1">
                  <c:v>2008</c:v>
                </c:pt>
                <c:pt idx="2">
                  <c:v>2009</c:v>
                </c:pt>
                <c:pt idx="3">
                  <c:v>2010</c:v>
                </c:pt>
                <c:pt idx="4">
                  <c:v>2011</c:v>
                </c:pt>
                <c:pt idx="5">
                  <c:v>2012</c:v>
                </c:pt>
              </c:numCache>
            </c:numRef>
          </c:cat>
          <c:val>
            <c:numRef>
              <c:f>GR3_22_23!$B$46:$G$46</c:f>
              <c:numCache>
                <c:formatCode>_(* #,##0.00_);_(* \(#,##0.00\);_(* "-"??_);_(@_)</c:formatCode>
                <c:ptCount val="6"/>
                <c:pt idx="0" formatCode="0%">
                  <c:v>0.72868900412026505</c:v>
                </c:pt>
                <c:pt idx="1">
                  <c:v>0.67830556421701182</c:v>
                </c:pt>
                <c:pt idx="2">
                  <c:v>0.67588399208923999</c:v>
                </c:pt>
                <c:pt idx="3" formatCode="General">
                  <c:v>0.70079631654102581</c:v>
                </c:pt>
                <c:pt idx="4" formatCode="General">
                  <c:v>0.704294752433692</c:v>
                </c:pt>
                <c:pt idx="5" formatCode="General">
                  <c:v>0.68968003758692464</c:v>
                </c:pt>
              </c:numCache>
            </c:numRef>
          </c:val>
        </c:ser>
        <c:ser>
          <c:idx val="1"/>
          <c:order val="1"/>
          <c:tx>
            <c:strRef>
              <c:f>GR3_22_23!$A$47</c:f>
              <c:strCache>
                <c:ptCount val="1"/>
                <c:pt idx="0">
                  <c:v>Gastos de capital</c:v>
                </c:pt>
              </c:strCache>
            </c:strRef>
          </c:tx>
          <c:dLbls>
            <c:dLbl>
              <c:idx val="0"/>
              <c:layout>
                <c:manualLayout>
                  <c:x val="8.3333333333333766E-3"/>
                  <c:y val="0"/>
                </c:manualLayout>
              </c:layout>
              <c:showVal val="1"/>
            </c:dLbl>
            <c:dLbl>
              <c:idx val="1"/>
              <c:layout>
                <c:manualLayout>
                  <c:x val="1.3888888888888959E-2"/>
                  <c:y val="0"/>
                </c:manualLayout>
              </c:layout>
              <c:showVal val="1"/>
            </c:dLbl>
            <c:dLbl>
              <c:idx val="2"/>
              <c:layout>
                <c:manualLayout>
                  <c:x val="1.3888888888888959E-2"/>
                  <c:y val="0"/>
                </c:manualLayout>
              </c:layout>
              <c:showVal val="1"/>
            </c:dLbl>
            <c:dLbl>
              <c:idx val="3"/>
              <c:layout>
                <c:manualLayout>
                  <c:x val="1.1111111111111125E-2"/>
                  <c:y val="2.1218890680033728E-17"/>
                </c:manualLayout>
              </c:layout>
              <c:showVal val="1"/>
            </c:dLbl>
            <c:dLbl>
              <c:idx val="4"/>
              <c:layout>
                <c:manualLayout>
                  <c:x val="1.6666666666666701E-2"/>
                  <c:y val="0"/>
                </c:manualLayout>
              </c:layout>
              <c:showVal val="1"/>
            </c:dLbl>
            <c:dLbl>
              <c:idx val="5"/>
              <c:layout>
                <c:manualLayout>
                  <c:x val="1.6666666666666583E-2"/>
                  <c:y val="-2.1218890680033728E-17"/>
                </c:manualLayout>
              </c:layout>
              <c:showVal val="1"/>
            </c:dLbl>
            <c:numFmt formatCode="0%" sourceLinked="0"/>
            <c:showVal val="1"/>
          </c:dLbls>
          <c:cat>
            <c:numRef>
              <c:f>GR3_22_23!$B$45:$G$45</c:f>
              <c:numCache>
                <c:formatCode>General</c:formatCode>
                <c:ptCount val="6"/>
                <c:pt idx="0">
                  <c:v>2007</c:v>
                </c:pt>
                <c:pt idx="1">
                  <c:v>2008</c:v>
                </c:pt>
                <c:pt idx="2">
                  <c:v>2009</c:v>
                </c:pt>
                <c:pt idx="3">
                  <c:v>2010</c:v>
                </c:pt>
                <c:pt idx="4">
                  <c:v>2011</c:v>
                </c:pt>
                <c:pt idx="5">
                  <c:v>2012</c:v>
                </c:pt>
              </c:numCache>
            </c:numRef>
          </c:cat>
          <c:val>
            <c:numRef>
              <c:f>GR3_22_23!$B$47:$G$47</c:f>
              <c:numCache>
                <c:formatCode>General</c:formatCode>
                <c:ptCount val="6"/>
                <c:pt idx="0">
                  <c:v>0.27131099587974022</c:v>
                </c:pt>
                <c:pt idx="1">
                  <c:v>0.32169443578299095</c:v>
                </c:pt>
                <c:pt idx="2">
                  <c:v>0.32411600791076978</c:v>
                </c:pt>
                <c:pt idx="3">
                  <c:v>0.29920368345898046</c:v>
                </c:pt>
                <c:pt idx="4">
                  <c:v>0.295705247566316</c:v>
                </c:pt>
                <c:pt idx="5">
                  <c:v>0.31031996241307908</c:v>
                </c:pt>
              </c:numCache>
            </c:numRef>
          </c:val>
        </c:ser>
        <c:gapWidth val="75"/>
        <c:shape val="cylinder"/>
        <c:axId val="91822720"/>
        <c:axId val="91832704"/>
        <c:axId val="0"/>
      </c:bar3DChart>
      <c:catAx>
        <c:axId val="91822720"/>
        <c:scaling>
          <c:orientation val="minMax"/>
        </c:scaling>
        <c:axPos val="b"/>
        <c:numFmt formatCode="General" sourceLinked="1"/>
        <c:majorTickMark val="none"/>
        <c:tickLblPos val="nextTo"/>
        <c:crossAx val="91832704"/>
        <c:crosses val="autoZero"/>
        <c:auto val="1"/>
        <c:lblAlgn val="ctr"/>
        <c:lblOffset val="100"/>
      </c:catAx>
      <c:valAx>
        <c:axId val="91832704"/>
        <c:scaling>
          <c:orientation val="minMax"/>
        </c:scaling>
        <c:axPos val="l"/>
        <c:majorGridlines/>
        <c:numFmt formatCode="0%" sourceLinked="1"/>
        <c:majorTickMark val="none"/>
        <c:tickLblPos val="nextTo"/>
        <c:spPr>
          <a:ln w="9525">
            <a:noFill/>
          </a:ln>
        </c:spPr>
        <c:crossAx val="91822720"/>
        <c:crosses val="autoZero"/>
        <c:crossBetween val="between"/>
      </c:valAx>
    </c:plotArea>
    <c:legend>
      <c:legendPos val="b"/>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GR3_22_23!$A$40</c:f>
              <c:strCache>
                <c:ptCount val="1"/>
                <c:pt idx="0">
                  <c:v>Gastos corrientes</c:v>
                </c:pt>
              </c:strCache>
            </c:strRef>
          </c:tx>
          <c:cat>
            <c:numRef>
              <c:f>GR3_22_23!$B$39:$G$39</c:f>
              <c:numCache>
                <c:formatCode>General</c:formatCode>
                <c:ptCount val="6"/>
                <c:pt idx="0">
                  <c:v>2007</c:v>
                </c:pt>
                <c:pt idx="1">
                  <c:v>2008</c:v>
                </c:pt>
                <c:pt idx="2">
                  <c:v>2009</c:v>
                </c:pt>
                <c:pt idx="3">
                  <c:v>2010</c:v>
                </c:pt>
                <c:pt idx="4">
                  <c:v>2011</c:v>
                </c:pt>
                <c:pt idx="5">
                  <c:v>2012</c:v>
                </c:pt>
              </c:numCache>
            </c:numRef>
          </c:cat>
          <c:val>
            <c:numRef>
              <c:f>GR3_22_23!$B$40:$G$40</c:f>
              <c:numCache>
                <c:formatCode>_(* #,##0.00_);_(* \(#,##0.00\);_(* "-"??_);_(@_)</c:formatCode>
                <c:ptCount val="6"/>
                <c:pt idx="0">
                  <c:v>9147.953331552997</c:v>
                </c:pt>
                <c:pt idx="1">
                  <c:v>14761.409189400163</c:v>
                </c:pt>
                <c:pt idx="2">
                  <c:v>13930.214132499688</c:v>
                </c:pt>
                <c:pt idx="3">
                  <c:v>16905.009405249635</c:v>
                </c:pt>
                <c:pt idx="4">
                  <c:v>21970.381230398696</c:v>
                </c:pt>
                <c:pt idx="5">
                  <c:v>24469.101787117201</c:v>
                </c:pt>
              </c:numCache>
            </c:numRef>
          </c:val>
        </c:ser>
        <c:ser>
          <c:idx val="1"/>
          <c:order val="1"/>
          <c:tx>
            <c:strRef>
              <c:f>GR3_22_23!$A$41</c:f>
              <c:strCache>
                <c:ptCount val="1"/>
                <c:pt idx="0">
                  <c:v>Gastos de capital</c:v>
                </c:pt>
              </c:strCache>
            </c:strRef>
          </c:tx>
          <c:cat>
            <c:numRef>
              <c:f>GR3_22_23!$B$39:$G$39</c:f>
              <c:numCache>
                <c:formatCode>General</c:formatCode>
                <c:ptCount val="6"/>
                <c:pt idx="0">
                  <c:v>2007</c:v>
                </c:pt>
                <c:pt idx="1">
                  <c:v>2008</c:v>
                </c:pt>
                <c:pt idx="2">
                  <c:v>2009</c:v>
                </c:pt>
                <c:pt idx="3">
                  <c:v>2010</c:v>
                </c:pt>
                <c:pt idx="4">
                  <c:v>2011</c:v>
                </c:pt>
                <c:pt idx="5">
                  <c:v>2012</c:v>
                </c:pt>
              </c:numCache>
            </c:numRef>
          </c:cat>
          <c:val>
            <c:numRef>
              <c:f>GR3_22_23!$B$41:$G$41</c:f>
              <c:numCache>
                <c:formatCode>General</c:formatCode>
                <c:ptCount val="6"/>
                <c:pt idx="0">
                  <c:v>3406.0351049779156</c:v>
                </c:pt>
                <c:pt idx="1">
                  <c:v>7000.7728832763705</c:v>
                </c:pt>
                <c:pt idx="2">
                  <c:v>6680.1484379168605</c:v>
                </c:pt>
                <c:pt idx="3">
                  <c:v>7217.5623124345284</c:v>
                </c:pt>
                <c:pt idx="4">
                  <c:v>9224.4859107807824</c:v>
                </c:pt>
                <c:pt idx="5">
                  <c:v>11009.816629501705</c:v>
                </c:pt>
              </c:numCache>
            </c:numRef>
          </c:val>
        </c:ser>
        <c:gapWidth val="75"/>
        <c:overlap val="-25"/>
        <c:axId val="91871104"/>
        <c:axId val="91872640"/>
      </c:barChart>
      <c:catAx>
        <c:axId val="91871104"/>
        <c:scaling>
          <c:orientation val="minMax"/>
        </c:scaling>
        <c:axPos val="b"/>
        <c:numFmt formatCode="General" sourceLinked="1"/>
        <c:majorTickMark val="none"/>
        <c:tickLblPos val="nextTo"/>
        <c:crossAx val="91872640"/>
        <c:crosses val="autoZero"/>
        <c:auto val="1"/>
        <c:lblAlgn val="ctr"/>
        <c:lblOffset val="100"/>
      </c:catAx>
      <c:valAx>
        <c:axId val="91872640"/>
        <c:scaling>
          <c:orientation val="minMax"/>
          <c:max val="25000"/>
        </c:scaling>
        <c:axPos val="l"/>
        <c:majorGridlines/>
        <c:numFmt formatCode="&quot;$&quot;\ #,##0.00" sourceLinked="0"/>
        <c:majorTickMark val="none"/>
        <c:tickLblPos val="nextTo"/>
        <c:spPr>
          <a:ln w="9525">
            <a:noFill/>
          </a:ln>
        </c:spPr>
        <c:crossAx val="91871104"/>
        <c:crosses val="autoZero"/>
        <c:crossBetween val="between"/>
      </c:valAx>
    </c:plotArea>
    <c:legend>
      <c:legendPos val="b"/>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3.5820209973753292E-2"/>
          <c:y val="5.3980025659731833E-2"/>
          <c:w val="0.67648600174978124"/>
          <c:h val="0.94601997434026819"/>
        </c:manualLayout>
      </c:layout>
      <c:pie3DChart>
        <c:varyColors val="1"/>
        <c:ser>
          <c:idx val="0"/>
          <c:order val="0"/>
          <c:explosion val="25"/>
          <c:dLbls>
            <c:dLbl>
              <c:idx val="0"/>
              <c:showVal val="1"/>
            </c:dLbl>
            <c:dLbl>
              <c:idx val="1"/>
              <c:showVal val="1"/>
            </c:dLbl>
            <c:dLbl>
              <c:idx val="3"/>
              <c:showVal val="1"/>
            </c:dLbl>
            <c:delete val="1"/>
          </c:dLbls>
          <c:cat>
            <c:strRef>
              <c:f>GR24_25!$E$21:$F$21</c:f>
              <c:strCache>
                <c:ptCount val="2"/>
                <c:pt idx="0">
                  <c:v>Ingreso Bruto</c:v>
                </c:pt>
                <c:pt idx="1">
                  <c:v>Impuesto a la Renta</c:v>
                </c:pt>
              </c:strCache>
            </c:strRef>
          </c:cat>
          <c:val>
            <c:numRef>
              <c:f>GR24_25!$E$22:$F$22</c:f>
              <c:numCache>
                <c:formatCode>_(* #,##0.00_);_(* \(#,##0.00\);_(* "-"??_);_(@_)</c:formatCode>
                <c:ptCount val="2"/>
                <c:pt idx="0">
                  <c:v>872931893.75</c:v>
                </c:pt>
                <c:pt idx="1">
                  <c:v>88695297.329999998</c:v>
                </c:pt>
              </c:numCache>
            </c:numRef>
          </c:val>
        </c:ser>
        <c:ser>
          <c:idx val="1"/>
          <c:order val="1"/>
          <c:explosion val="25"/>
          <c:cat>
            <c:strRef>
              <c:f>GR24_25!$E$21:$F$21</c:f>
              <c:strCache>
                <c:ptCount val="2"/>
                <c:pt idx="0">
                  <c:v>Ingreso Bruto</c:v>
                </c:pt>
                <c:pt idx="1">
                  <c:v>Impuesto a la Renta</c:v>
                </c:pt>
              </c:strCache>
            </c:strRef>
          </c:cat>
          <c:val>
            <c:numRef>
              <c:f>GR24_25!$E$23:$F$23</c:f>
              <c:numCache>
                <c:formatCode>_(* #,##0.00_);_(* \(#,##0.00\);_(* "-"??_);_(@_)</c:formatCode>
                <c:ptCount val="2"/>
                <c:pt idx="0">
                  <c:v>397339713.32000005</c:v>
                </c:pt>
                <c:pt idx="1">
                  <c:v>26247581.959999997</c:v>
                </c:pt>
              </c:numCache>
            </c:numRef>
          </c:val>
        </c:ser>
      </c:pie3DChart>
    </c:plotArea>
    <c:legend>
      <c:legendPos val="r"/>
    </c:legend>
    <c:plotVisOnly val="1"/>
  </c:chart>
  <c:spPr>
    <a:solidFill>
      <a:prstClr val="white"/>
    </a:solidFill>
  </c:spPr>
  <c:txPr>
    <a:bodyPr/>
    <a:lstStyle/>
    <a:p>
      <a:pPr>
        <a:defRPr sz="16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dLbl>
              <c:idx val="0"/>
              <c:showVal val="1"/>
            </c:dLbl>
            <c:dLbl>
              <c:idx val="1"/>
              <c:showVal val="1"/>
            </c:dLbl>
            <c:dLbl>
              <c:idx val="3"/>
              <c:showVal val="1"/>
            </c:dLbl>
            <c:delete val="1"/>
          </c:dLbls>
          <c:cat>
            <c:strRef>
              <c:f>GR24_25!$E$21:$F$21</c:f>
              <c:strCache>
                <c:ptCount val="2"/>
                <c:pt idx="0">
                  <c:v>Ingreso Bruto</c:v>
                </c:pt>
                <c:pt idx="1">
                  <c:v>Impuesto a la Renta</c:v>
                </c:pt>
              </c:strCache>
            </c:strRef>
          </c:cat>
          <c:val>
            <c:numRef>
              <c:f>GR24_25!$E$23:$F$23</c:f>
              <c:numCache>
                <c:formatCode>_(* #,##0.00_);_(* \(#,##0.00\);_(* "-"??_);_(@_)</c:formatCode>
                <c:ptCount val="2"/>
                <c:pt idx="0">
                  <c:v>397339713.32000005</c:v>
                </c:pt>
                <c:pt idx="1">
                  <c:v>26247581.959999997</c:v>
                </c:pt>
              </c:numCache>
            </c:numRef>
          </c:val>
        </c:ser>
      </c:pie3DChart>
    </c:plotArea>
    <c:legend>
      <c:legendPos val="r"/>
      <c:txPr>
        <a:bodyPr/>
        <a:lstStyle/>
        <a:p>
          <a:pPr rtl="0">
            <a:defRPr/>
          </a:pPr>
          <a:endParaRPr lang="en-US"/>
        </a:p>
      </c:txPr>
    </c:legend>
    <c:plotVisOnly val="1"/>
  </c:chart>
  <c:spPr>
    <a:solidFill>
      <a:prstClr val="white"/>
    </a:solidFill>
  </c:spPr>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0"/>
  <c:chart>
    <c:autoTitleDeleted val="1"/>
    <c:view3D>
      <c:rotX val="0"/>
      <c:rotY val="0"/>
      <c:perspective val="30"/>
    </c:view3D>
    <c:plotArea>
      <c:layout/>
      <c:bar3DChart>
        <c:barDir val="bar"/>
        <c:grouping val="clustered"/>
        <c:ser>
          <c:idx val="0"/>
          <c:order val="0"/>
          <c:tx>
            <c:strRef>
              <c:f>'GR3'!$B$3</c:f>
              <c:strCache>
                <c:ptCount val="1"/>
                <c:pt idx="0">
                  <c:v>2007</c:v>
                </c:pt>
              </c:strCache>
            </c:strRef>
          </c:tx>
          <c:dLbls>
            <c:showVal val="1"/>
          </c:dLbls>
          <c:cat>
            <c:strRef>
              <c:f>'GR3'!$A$4:$A$12</c:f>
              <c:strCache>
                <c:ptCount val="9"/>
                <c:pt idx="0">
                  <c:v>Petroleros</c:v>
                </c:pt>
                <c:pt idx="1">
                  <c:v>Impuesto a la renta</c:v>
                </c:pt>
                <c:pt idx="2">
                  <c:v>IVA</c:v>
                </c:pt>
                <c:pt idx="3">
                  <c:v>ICE</c:v>
                </c:pt>
                <c:pt idx="4">
                  <c:v>Arancelarios</c:v>
                </c:pt>
                <c:pt idx="5">
                  <c:v>Otros impuestos</c:v>
                </c:pt>
                <c:pt idx="6">
                  <c:v>Contribuciones a la Seguridad Social</c:v>
                </c:pt>
                <c:pt idx="7">
                  <c:v>Otros</c:v>
                </c:pt>
                <c:pt idx="8">
                  <c:v>Resultado Operacional</c:v>
                </c:pt>
              </c:strCache>
            </c:strRef>
          </c:cat>
          <c:val>
            <c:numRef>
              <c:f>'GR3'!$B$4:$B$12</c:f>
              <c:numCache>
                <c:formatCode>0%</c:formatCode>
                <c:ptCount val="9"/>
                <c:pt idx="0">
                  <c:v>0.24667697634683458</c:v>
                </c:pt>
                <c:pt idx="1">
                  <c:v>0.12554814260669941</c:v>
                </c:pt>
                <c:pt idx="2">
                  <c:v>0.20464906852376424</c:v>
                </c:pt>
                <c:pt idx="3">
                  <c:v>2.5976777347465452E-2</c:v>
                </c:pt>
                <c:pt idx="4">
                  <c:v>5.2058818731624976E-2</c:v>
                </c:pt>
                <c:pt idx="5">
                  <c:v>0</c:v>
                </c:pt>
                <c:pt idx="6">
                  <c:v>0.13348549394510695</c:v>
                </c:pt>
                <c:pt idx="7">
                  <c:v>0.16884263981337624</c:v>
                </c:pt>
                <c:pt idx="8">
                  <c:v>4.2762082685130924E-2</c:v>
                </c:pt>
              </c:numCache>
            </c:numRef>
          </c:val>
        </c:ser>
        <c:ser>
          <c:idx val="1"/>
          <c:order val="1"/>
          <c:tx>
            <c:strRef>
              <c:f>'GR3'!$I$3</c:f>
              <c:strCache>
                <c:ptCount val="1"/>
                <c:pt idx="0">
                  <c:v>2012</c:v>
                </c:pt>
              </c:strCache>
            </c:strRef>
          </c:tx>
          <c:dLbls>
            <c:showVal val="1"/>
          </c:dLbls>
          <c:val>
            <c:numRef>
              <c:f>'GR3'!$I$4:$I$12</c:f>
              <c:numCache>
                <c:formatCode>0%</c:formatCode>
                <c:ptCount val="9"/>
                <c:pt idx="0">
                  <c:v>0.35945395775613825</c:v>
                </c:pt>
                <c:pt idx="1">
                  <c:v>9.5944724451845514E-2</c:v>
                </c:pt>
                <c:pt idx="2">
                  <c:v>0.15682135281677984</c:v>
                </c:pt>
                <c:pt idx="3">
                  <c:v>1.9823654888879255E-2</c:v>
                </c:pt>
                <c:pt idx="4">
                  <c:v>3.652262205763647E-2</c:v>
                </c:pt>
                <c:pt idx="5">
                  <c:v>0</c:v>
                </c:pt>
                <c:pt idx="6">
                  <c:v>0.1376352201034772</c:v>
                </c:pt>
                <c:pt idx="7">
                  <c:v>0.12637929662269071</c:v>
                </c:pt>
                <c:pt idx="8">
                  <c:v>6.7419171302554703E-2</c:v>
                </c:pt>
              </c:numCache>
            </c:numRef>
          </c:val>
        </c:ser>
        <c:gapWidth val="75"/>
        <c:shape val="box"/>
        <c:axId val="90866816"/>
        <c:axId val="90868352"/>
        <c:axId val="0"/>
      </c:bar3DChart>
      <c:catAx>
        <c:axId val="90866816"/>
        <c:scaling>
          <c:orientation val="minMax"/>
        </c:scaling>
        <c:axPos val="l"/>
        <c:majorTickMark val="none"/>
        <c:tickLblPos val="nextTo"/>
        <c:crossAx val="90868352"/>
        <c:crosses val="autoZero"/>
        <c:auto val="1"/>
        <c:lblAlgn val="ctr"/>
        <c:lblOffset val="100"/>
      </c:catAx>
      <c:valAx>
        <c:axId val="90868352"/>
        <c:scaling>
          <c:orientation val="minMax"/>
        </c:scaling>
        <c:axPos val="b"/>
        <c:majorGridlines/>
        <c:numFmt formatCode="0%" sourceLinked="1"/>
        <c:majorTickMark val="none"/>
        <c:tickLblPos val="nextTo"/>
        <c:crossAx val="90866816"/>
        <c:crosses val="autoZero"/>
        <c:crossBetween val="between"/>
      </c:valAx>
    </c:plotArea>
    <c:legend>
      <c:legendPos val="b"/>
    </c:legend>
    <c:plotVisOnly val="1"/>
    <c:dispBlanksAs val="zero"/>
  </c:chart>
  <c:spPr>
    <a:solidFill>
      <a:prstClr val="white"/>
    </a:solidFill>
  </c:spPr>
  <c:txPr>
    <a:bodyPr/>
    <a:lstStyle/>
    <a:p>
      <a:pPr>
        <a:defRPr sz="1100">
          <a:latin typeface="Times New Roman" pitchFamily="18" charset="0"/>
          <a:cs typeface="Times New Roman" pitchFamily="18" charset="0"/>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percentStacked"/>
        <c:ser>
          <c:idx val="0"/>
          <c:order val="0"/>
          <c:tx>
            <c:strRef>
              <c:f>'GR26'!$E$1</c:f>
              <c:strCache>
                <c:ptCount val="1"/>
                <c:pt idx="0">
                  <c:v>Beneficio Compañía</c:v>
                </c:pt>
              </c:strCache>
            </c:strRef>
          </c:tx>
          <c:dLbls>
            <c:showVal val="1"/>
          </c:dLbls>
          <c:cat>
            <c:strRef>
              <c:f>'GR26'!$B$2:$B$3</c:f>
              <c:strCache>
                <c:ptCount val="2"/>
                <c:pt idx="0">
                  <c:v>Andes Petroleum</c:v>
                </c:pt>
                <c:pt idx="1">
                  <c:v>PetroOriental</c:v>
                </c:pt>
              </c:strCache>
            </c:strRef>
          </c:cat>
          <c:val>
            <c:numRef>
              <c:f>'GR26'!$E$2:$E$3</c:f>
              <c:numCache>
                <c:formatCode>_(* #,##0.00_);_(* \(#,##0.00\);_(* "-"??_);_(@_)</c:formatCode>
                <c:ptCount val="2"/>
                <c:pt idx="0">
                  <c:v>872.93189374999997</c:v>
                </c:pt>
                <c:pt idx="1">
                  <c:v>397.33971332000004</c:v>
                </c:pt>
              </c:numCache>
            </c:numRef>
          </c:val>
        </c:ser>
        <c:ser>
          <c:idx val="1"/>
          <c:order val="1"/>
          <c:tx>
            <c:strRef>
              <c:f>'GR26'!$F$1</c:f>
              <c:strCache>
                <c:ptCount val="1"/>
                <c:pt idx="0">
                  <c:v>Beneficio País</c:v>
                </c:pt>
              </c:strCache>
            </c:strRef>
          </c:tx>
          <c:dLbls>
            <c:showVal val="1"/>
          </c:dLbls>
          <c:cat>
            <c:strRef>
              <c:f>'GR26'!$B$2:$B$3</c:f>
              <c:strCache>
                <c:ptCount val="2"/>
                <c:pt idx="0">
                  <c:v>Andes Petroleum</c:v>
                </c:pt>
                <c:pt idx="1">
                  <c:v>PetroOriental</c:v>
                </c:pt>
              </c:strCache>
            </c:strRef>
          </c:cat>
          <c:val>
            <c:numRef>
              <c:f>'GR26'!$F$2:$F$3</c:f>
              <c:numCache>
                <c:formatCode>_(* #,##0.00_);_(* \(#,##0.00\);_(* "-"??_);_(@_)</c:formatCode>
                <c:ptCount val="2"/>
                <c:pt idx="0">
                  <c:v>1603.9482920360208</c:v>
                </c:pt>
                <c:pt idx="1">
                  <c:v>557.16588075481104</c:v>
                </c:pt>
              </c:numCache>
            </c:numRef>
          </c:val>
        </c:ser>
        <c:gapWidth val="75"/>
        <c:overlap val="100"/>
        <c:axId val="91997696"/>
        <c:axId val="91999232"/>
      </c:barChart>
      <c:catAx>
        <c:axId val="91997696"/>
        <c:scaling>
          <c:orientation val="minMax"/>
        </c:scaling>
        <c:axPos val="b"/>
        <c:majorTickMark val="none"/>
        <c:tickLblPos val="nextTo"/>
        <c:crossAx val="91999232"/>
        <c:crosses val="autoZero"/>
        <c:auto val="1"/>
        <c:lblAlgn val="ctr"/>
        <c:lblOffset val="100"/>
      </c:catAx>
      <c:valAx>
        <c:axId val="91999232"/>
        <c:scaling>
          <c:orientation val="minMax"/>
        </c:scaling>
        <c:axPos val="l"/>
        <c:majorGridlines/>
        <c:numFmt formatCode="0%" sourceLinked="1"/>
        <c:majorTickMark val="none"/>
        <c:tickLblPos val="nextTo"/>
        <c:spPr>
          <a:ln w="9525">
            <a:noFill/>
          </a:ln>
        </c:spPr>
        <c:crossAx val="91997696"/>
        <c:crosses val="autoZero"/>
        <c:crossBetween val="between"/>
      </c:valAx>
    </c:plotArea>
    <c:legend>
      <c:legendPos val="b"/>
    </c:legend>
    <c:plotVisOnly val="1"/>
  </c:chart>
  <c:spPr>
    <a:solidFill>
      <a:prstClr val="white"/>
    </a:solidFill>
  </c:spPr>
  <c:txPr>
    <a:bodyPr/>
    <a:lstStyle/>
    <a:p>
      <a:pPr>
        <a:defRPr sz="1600">
          <a:latin typeface="Times New Roman" pitchFamily="18" charset="0"/>
          <a:cs typeface="Times New Roman"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075503229400341"/>
          <c:y val="0.11785438715444101"/>
          <c:w val="0.75824182083945002"/>
          <c:h val="0.69674563318029592"/>
        </c:manualLayout>
      </c:layout>
      <c:scatterChart>
        <c:scatterStyle val="lineMarker"/>
        <c:ser>
          <c:idx val="0"/>
          <c:order val="0"/>
          <c:tx>
            <c:strRef>
              <c:f>'GR4'!$A$9</c:f>
              <c:strCache>
                <c:ptCount val="1"/>
                <c:pt idx="0">
                  <c:v>Ingresos No Petroleros</c:v>
                </c:pt>
              </c:strCache>
            </c:strRef>
          </c:tx>
          <c:dLbls>
            <c:dLbl>
              <c:idx val="0"/>
              <c:layout>
                <c:manualLayout>
                  <c:x val="6.8493150684931824E-3"/>
                  <c:y val="-1.5026296018031555E-2"/>
                </c:manualLayout>
              </c:layout>
              <c:showVal val="1"/>
            </c:dLbl>
            <c:dLbl>
              <c:idx val="1"/>
              <c:layout>
                <c:manualLayout>
                  <c:x val="0"/>
                  <c:y val="-3.3057851239669422E-2"/>
                </c:manualLayout>
              </c:layout>
              <c:showVal val="1"/>
            </c:dLbl>
            <c:dLbl>
              <c:idx val="2"/>
              <c:layout>
                <c:manualLayout>
                  <c:x val="1.7123287671232301E-3"/>
                  <c:y val="-1.8031555221638192E-2"/>
                </c:manualLayout>
              </c:layout>
              <c:showVal val="1"/>
            </c:dLbl>
            <c:dLbl>
              <c:idx val="3"/>
              <c:layout>
                <c:manualLayout>
                  <c:x val="-1.7123287671232921E-3"/>
                  <c:y val="-3.9068369646882047E-2"/>
                </c:manualLayout>
              </c:layout>
              <c:showVal val="1"/>
            </c:dLbl>
            <c:dLbl>
              <c:idx val="4"/>
              <c:layout>
                <c:manualLayout>
                  <c:x val="-8.5616438356165246E-3"/>
                  <c:y val="-3.6063110443276411E-2"/>
                </c:manualLayout>
              </c:layout>
              <c:showVal val="1"/>
            </c:dLbl>
            <c:dLbl>
              <c:idx val="5"/>
              <c:layout>
                <c:manualLayout>
                  <c:x val="-5.3082191780821922E-2"/>
                  <c:y val="-3.0052592036063211E-2"/>
                </c:manualLayout>
              </c:layout>
              <c:showVal val="1"/>
            </c:dLbl>
            <c:showVal val="1"/>
          </c:dLbls>
          <c:xVal>
            <c:numRef>
              <c:f>'GR4'!$B$8:$G$8</c:f>
              <c:numCache>
                <c:formatCode>0</c:formatCode>
                <c:ptCount val="6"/>
                <c:pt idx="0">
                  <c:v>2007</c:v>
                </c:pt>
                <c:pt idx="1">
                  <c:v>2008</c:v>
                </c:pt>
                <c:pt idx="2">
                  <c:v>2009</c:v>
                </c:pt>
                <c:pt idx="3">
                  <c:v>2010</c:v>
                </c:pt>
                <c:pt idx="4">
                  <c:v>2011</c:v>
                </c:pt>
                <c:pt idx="5">
                  <c:v>2012</c:v>
                </c:pt>
              </c:numCache>
            </c:numRef>
          </c:xVal>
          <c:yVal>
            <c:numRef>
              <c:f>'GR4'!$B$9:$G$9</c:f>
              <c:numCache>
                <c:formatCode>0%</c:formatCode>
                <c:ptCount val="6"/>
                <c:pt idx="0">
                  <c:v>0.7533230236531776</c:v>
                </c:pt>
                <c:pt idx="1">
                  <c:v>0.71643355849868662</c:v>
                </c:pt>
                <c:pt idx="2">
                  <c:v>0.71643355849868662</c:v>
                </c:pt>
                <c:pt idx="3">
                  <c:v>0.58529349559843269</c:v>
                </c:pt>
                <c:pt idx="4">
                  <c:v>0.58529349559843269</c:v>
                </c:pt>
                <c:pt idx="5">
                  <c:v>0.64054604224386968</c:v>
                </c:pt>
              </c:numCache>
            </c:numRef>
          </c:yVal>
        </c:ser>
        <c:ser>
          <c:idx val="1"/>
          <c:order val="1"/>
          <c:tx>
            <c:strRef>
              <c:f>'GR4'!$A$10</c:f>
              <c:strCache>
                <c:ptCount val="1"/>
                <c:pt idx="0">
                  <c:v>Ingresos Petroleros</c:v>
                </c:pt>
              </c:strCache>
            </c:strRef>
          </c:tx>
          <c:dLbls>
            <c:dLbl>
              <c:idx val="0"/>
              <c:layout>
                <c:manualLayout>
                  <c:x val="8.5616438356165246E-3"/>
                  <c:y val="1.5026296018031555E-2"/>
                </c:manualLayout>
              </c:layout>
              <c:showVal val="1"/>
            </c:dLbl>
            <c:dLbl>
              <c:idx val="1"/>
              <c:layout>
                <c:manualLayout>
                  <c:x val="-3.4246575342465812E-3"/>
                  <c:y val="-3.3057851239669422E-2"/>
                </c:manualLayout>
              </c:layout>
              <c:showVal val="1"/>
            </c:dLbl>
            <c:dLbl>
              <c:idx val="2"/>
              <c:layout>
                <c:manualLayout>
                  <c:x val="-3.4246575342466402E-3"/>
                  <c:y val="-4.2073628850489132E-2"/>
                </c:manualLayout>
              </c:layout>
              <c:showVal val="1"/>
            </c:dLbl>
            <c:dLbl>
              <c:idx val="3"/>
              <c:layout>
                <c:manualLayout>
                  <c:x val="6.8493150684931824E-3"/>
                  <c:y val="1.5026296018031555E-2"/>
                </c:manualLayout>
              </c:layout>
              <c:showVal val="1"/>
            </c:dLbl>
            <c:dLbl>
              <c:idx val="4"/>
              <c:layout>
                <c:manualLayout>
                  <c:x val="-5.1369863013698714E-3"/>
                  <c:y val="-2.103681442524476E-2"/>
                </c:manualLayout>
              </c:layout>
              <c:showVal val="1"/>
            </c:dLbl>
            <c:dLbl>
              <c:idx val="5"/>
              <c:layout>
                <c:manualLayout>
                  <c:x val="-5.8219178082191653E-2"/>
                  <c:y val="2.103681442524476E-2"/>
                </c:manualLayout>
              </c:layout>
              <c:showVal val="1"/>
            </c:dLbl>
            <c:showVal val="1"/>
          </c:dLbls>
          <c:xVal>
            <c:numRef>
              <c:f>'GR4'!$B$8:$G$8</c:f>
              <c:numCache>
                <c:formatCode>0</c:formatCode>
                <c:ptCount val="6"/>
                <c:pt idx="0">
                  <c:v>2007</c:v>
                </c:pt>
                <c:pt idx="1">
                  <c:v>2008</c:v>
                </c:pt>
                <c:pt idx="2">
                  <c:v>2009</c:v>
                </c:pt>
                <c:pt idx="3">
                  <c:v>2010</c:v>
                </c:pt>
                <c:pt idx="4">
                  <c:v>2011</c:v>
                </c:pt>
                <c:pt idx="5">
                  <c:v>2012</c:v>
                </c:pt>
              </c:numCache>
            </c:numRef>
          </c:xVal>
          <c:yVal>
            <c:numRef>
              <c:f>'GR4'!$B$10:$G$10</c:f>
              <c:numCache>
                <c:formatCode>0%</c:formatCode>
                <c:ptCount val="6"/>
                <c:pt idx="0">
                  <c:v>0.24667697634683458</c:v>
                </c:pt>
                <c:pt idx="1">
                  <c:v>0.28356644150131383</c:v>
                </c:pt>
                <c:pt idx="2">
                  <c:v>0.28356644150131383</c:v>
                </c:pt>
                <c:pt idx="3">
                  <c:v>0.33835669278081193</c:v>
                </c:pt>
                <c:pt idx="4">
                  <c:v>0.41470650440156753</c:v>
                </c:pt>
                <c:pt idx="5">
                  <c:v>0.35945395775613825</c:v>
                </c:pt>
              </c:numCache>
            </c:numRef>
          </c:yVal>
        </c:ser>
        <c:axId val="90980352"/>
        <c:axId val="90981888"/>
      </c:scatterChart>
      <c:valAx>
        <c:axId val="90980352"/>
        <c:scaling>
          <c:orientation val="minMax"/>
          <c:max val="2012"/>
          <c:min val="2007"/>
        </c:scaling>
        <c:axPos val="b"/>
        <c:majorGridlines/>
        <c:numFmt formatCode="0" sourceLinked="1"/>
        <c:majorTickMark val="none"/>
        <c:tickLblPos val="nextTo"/>
        <c:spPr>
          <a:ln>
            <a:solidFill>
              <a:schemeClr val="tx1"/>
            </a:solidFill>
          </a:ln>
        </c:spPr>
        <c:txPr>
          <a:bodyPr rot="0" vert="horz"/>
          <a:lstStyle/>
          <a:p>
            <a:pPr>
              <a:defRPr/>
            </a:pPr>
            <a:endParaRPr lang="en-US"/>
          </a:p>
        </c:txPr>
        <c:crossAx val="90981888"/>
        <c:crosses val="autoZero"/>
        <c:crossBetween val="midCat"/>
        <c:majorUnit val="1"/>
        <c:minorUnit val="1"/>
      </c:valAx>
      <c:valAx>
        <c:axId val="90981888"/>
        <c:scaling>
          <c:orientation val="minMax"/>
        </c:scaling>
        <c:axPos val="l"/>
        <c:majorGridlines/>
        <c:title>
          <c:tx>
            <c:rich>
              <a:bodyPr/>
              <a:lstStyle/>
              <a:p>
                <a:pPr>
                  <a:defRPr/>
                </a:pPr>
                <a:r>
                  <a:rPr lang="es-EC" noProof="0" dirty="0" smtClean="0"/>
                  <a:t>Participación</a:t>
                </a:r>
                <a:r>
                  <a:rPr lang="en-US" dirty="0" smtClean="0"/>
                  <a:t> </a:t>
                </a:r>
                <a:r>
                  <a:rPr lang="en-US" dirty="0"/>
                  <a:t>en los Ingresos Totales</a:t>
                </a:r>
              </a:p>
            </c:rich>
          </c:tx>
          <c:layout>
            <c:manualLayout>
              <c:xMode val="edge"/>
              <c:yMode val="edge"/>
              <c:x val="4.4808960165587212E-2"/>
              <c:y val="0.31596886060279106"/>
            </c:manualLayout>
          </c:layout>
        </c:title>
        <c:numFmt formatCode="0%" sourceLinked="1"/>
        <c:majorTickMark val="none"/>
        <c:tickLblPos val="nextTo"/>
        <c:crossAx val="90980352"/>
        <c:crosses val="autoZero"/>
        <c:crossBetween val="midCat"/>
      </c:valAx>
    </c:plotArea>
    <c:legend>
      <c:legendPos val="r"/>
      <c:layout>
        <c:manualLayout>
          <c:xMode val="edge"/>
          <c:yMode val="edge"/>
          <c:x val="0.25287078683510333"/>
          <c:y val="0.88849166581450045"/>
          <c:w val="0.49775532015332619"/>
          <c:h val="7.9080634401220998E-2"/>
        </c:manualLayout>
      </c:layout>
    </c:legend>
    <c:plotVisOnly val="1"/>
    <c:dispBlanksAs val="gap"/>
  </c:chart>
  <c:spPr>
    <a:solidFill>
      <a:schemeClr val="bg1"/>
    </a:solidFill>
  </c:spPr>
  <c:txPr>
    <a:bodyPr/>
    <a:lstStyle/>
    <a:p>
      <a:pPr>
        <a:defRPr sz="1400">
          <a:latin typeface="Times New Roman" pitchFamily="18" charset="0"/>
          <a:cs typeface="Times New Roman"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294509873012858"/>
          <c:y val="7.9795526026974123E-2"/>
          <c:w val="0.84560817372370811"/>
          <c:h val="0.7050012153532319"/>
        </c:manualLayout>
      </c:layout>
      <c:lineChart>
        <c:grouping val="standard"/>
        <c:ser>
          <c:idx val="0"/>
          <c:order val="0"/>
          <c:tx>
            <c:strRef>
              <c:f>'GR5'!$A$8</c:f>
              <c:strCache>
                <c:ptCount val="1"/>
                <c:pt idx="0">
                  <c:v>Petroleros</c:v>
                </c:pt>
              </c:strCache>
            </c:strRef>
          </c:tx>
          <c:marker>
            <c:symbol val="none"/>
          </c:marker>
          <c:cat>
            <c:numRef>
              <c:f>'GR5'!$B$7:$G$7</c:f>
              <c:numCache>
                <c:formatCode>General</c:formatCode>
                <c:ptCount val="6"/>
                <c:pt idx="0">
                  <c:v>2007</c:v>
                </c:pt>
                <c:pt idx="1">
                  <c:v>2008</c:v>
                </c:pt>
                <c:pt idx="2">
                  <c:v>2009</c:v>
                </c:pt>
                <c:pt idx="3">
                  <c:v>2010</c:v>
                </c:pt>
                <c:pt idx="4">
                  <c:v>2011</c:v>
                </c:pt>
                <c:pt idx="5">
                  <c:v>2012</c:v>
                </c:pt>
              </c:numCache>
            </c:numRef>
          </c:cat>
          <c:val>
            <c:numRef>
              <c:f>'GR5'!$B$8:$G$8</c:f>
              <c:numCache>
                <c:formatCode>#,##0.0</c:formatCode>
                <c:ptCount val="6"/>
                <c:pt idx="0">
                  <c:v>6.5048571237676169</c:v>
                </c:pt>
                <c:pt idx="1">
                  <c:v>14.046149148332148</c:v>
                </c:pt>
                <c:pt idx="2">
                  <c:v>8.3357762863894358</c:v>
                </c:pt>
                <c:pt idx="3">
                  <c:v>11.568731275404676</c:v>
                </c:pt>
                <c:pt idx="4">
                  <c:v>16.618700601659704</c:v>
                </c:pt>
                <c:pt idx="5" formatCode="0.00">
                  <c:v>14.65690589884157</c:v>
                </c:pt>
              </c:numCache>
            </c:numRef>
          </c:val>
        </c:ser>
        <c:ser>
          <c:idx val="1"/>
          <c:order val="1"/>
          <c:tx>
            <c:strRef>
              <c:f>'GR5'!$A$9</c:f>
              <c:strCache>
                <c:ptCount val="1"/>
                <c:pt idx="0">
                  <c:v>IVA</c:v>
                </c:pt>
              </c:strCache>
            </c:strRef>
          </c:tx>
          <c:marker>
            <c:symbol val="none"/>
          </c:marker>
          <c:cat>
            <c:numRef>
              <c:f>'GR5'!$B$7:$G$7</c:f>
              <c:numCache>
                <c:formatCode>General</c:formatCode>
                <c:ptCount val="6"/>
                <c:pt idx="0">
                  <c:v>2007</c:v>
                </c:pt>
                <c:pt idx="1">
                  <c:v>2008</c:v>
                </c:pt>
                <c:pt idx="2">
                  <c:v>2009</c:v>
                </c:pt>
                <c:pt idx="3">
                  <c:v>2010</c:v>
                </c:pt>
                <c:pt idx="4">
                  <c:v>2011</c:v>
                </c:pt>
                <c:pt idx="5">
                  <c:v>2012</c:v>
                </c:pt>
              </c:numCache>
            </c:numRef>
          </c:cat>
          <c:val>
            <c:numRef>
              <c:f>'GR5'!$B$9:$G$9</c:f>
              <c:numCache>
                <c:formatCode>#,##0.0</c:formatCode>
                <c:ptCount val="6"/>
                <c:pt idx="0">
                  <c:v>5.3965837062453845</c:v>
                </c:pt>
                <c:pt idx="1">
                  <c:v>5.0253524617351575</c:v>
                </c:pt>
                <c:pt idx="2">
                  <c:v>5.2594315008959756</c:v>
                </c:pt>
                <c:pt idx="3">
                  <c:v>5.5439146538689332</c:v>
                </c:pt>
                <c:pt idx="4">
                  <c:v>5.3966971135518929</c:v>
                </c:pt>
                <c:pt idx="5" formatCode="0.00">
                  <c:v>6.394465164642618</c:v>
                </c:pt>
              </c:numCache>
            </c:numRef>
          </c:val>
        </c:ser>
        <c:ser>
          <c:idx val="2"/>
          <c:order val="2"/>
          <c:tx>
            <c:strRef>
              <c:f>'GR5'!$A$10</c:f>
              <c:strCache>
                <c:ptCount val="1"/>
                <c:pt idx="0">
                  <c:v>ICE</c:v>
                </c:pt>
              </c:strCache>
            </c:strRef>
          </c:tx>
          <c:marker>
            <c:symbol val="none"/>
          </c:marker>
          <c:cat>
            <c:numRef>
              <c:f>'GR5'!$B$7:$G$7</c:f>
              <c:numCache>
                <c:formatCode>General</c:formatCode>
                <c:ptCount val="6"/>
                <c:pt idx="0">
                  <c:v>2007</c:v>
                </c:pt>
                <c:pt idx="1">
                  <c:v>2008</c:v>
                </c:pt>
                <c:pt idx="2">
                  <c:v>2009</c:v>
                </c:pt>
                <c:pt idx="3">
                  <c:v>2010</c:v>
                </c:pt>
                <c:pt idx="4">
                  <c:v>2011</c:v>
                </c:pt>
                <c:pt idx="5">
                  <c:v>2012</c:v>
                </c:pt>
              </c:numCache>
            </c:numRef>
          </c:cat>
          <c:val>
            <c:numRef>
              <c:f>'GR5'!$B$10:$G$10</c:f>
              <c:numCache>
                <c:formatCode>#,##0.0</c:formatCode>
                <c:ptCount val="6"/>
                <c:pt idx="0">
                  <c:v>0.68500606616647264</c:v>
                </c:pt>
                <c:pt idx="1">
                  <c:v>0.7668621975082508</c:v>
                </c:pt>
                <c:pt idx="2">
                  <c:v>0.71678261947764743</c:v>
                </c:pt>
                <c:pt idx="3">
                  <c:v>0.78202326921962406</c:v>
                </c:pt>
                <c:pt idx="4">
                  <c:v>0.79385563759464228</c:v>
                </c:pt>
                <c:pt idx="5" formatCode="0.00">
                  <c:v>0.80831894602348064</c:v>
                </c:pt>
              </c:numCache>
            </c:numRef>
          </c:val>
        </c:ser>
        <c:ser>
          <c:idx val="3"/>
          <c:order val="3"/>
          <c:tx>
            <c:strRef>
              <c:f>'GR5'!$A$11</c:f>
              <c:strCache>
                <c:ptCount val="1"/>
                <c:pt idx="0">
                  <c:v>A la renta</c:v>
                </c:pt>
              </c:strCache>
            </c:strRef>
          </c:tx>
          <c:marker>
            <c:symbol val="none"/>
          </c:marker>
          <c:cat>
            <c:numRef>
              <c:f>'GR5'!$B$7:$G$7</c:f>
              <c:numCache>
                <c:formatCode>General</c:formatCode>
                <c:ptCount val="6"/>
                <c:pt idx="0">
                  <c:v>2007</c:v>
                </c:pt>
                <c:pt idx="1">
                  <c:v>2008</c:v>
                </c:pt>
                <c:pt idx="2">
                  <c:v>2009</c:v>
                </c:pt>
                <c:pt idx="3">
                  <c:v>2010</c:v>
                </c:pt>
                <c:pt idx="4">
                  <c:v>2011</c:v>
                </c:pt>
                <c:pt idx="5">
                  <c:v>2012</c:v>
                </c:pt>
              </c:numCache>
            </c:numRef>
          </c:cat>
          <c:val>
            <c:numRef>
              <c:f>'GR5'!$B$11:$G$11</c:f>
              <c:numCache>
                <c:formatCode>#,##0.0</c:formatCode>
                <c:ptCount val="6"/>
                <c:pt idx="0">
                  <c:v>3.3106970172308139</c:v>
                </c:pt>
                <c:pt idx="1">
                  <c:v>3.7864979811337389</c:v>
                </c:pt>
                <c:pt idx="2">
                  <c:v>4.0267383940475963</c:v>
                </c:pt>
                <c:pt idx="3">
                  <c:v>3.4700345792571952</c:v>
                </c:pt>
                <c:pt idx="4">
                  <c:v>3.8932806375845868</c:v>
                </c:pt>
                <c:pt idx="5" formatCode="0.00">
                  <c:v>3.9121917214638535</c:v>
                </c:pt>
              </c:numCache>
            </c:numRef>
          </c:val>
        </c:ser>
        <c:ser>
          <c:idx val="4"/>
          <c:order val="4"/>
          <c:tx>
            <c:strRef>
              <c:f>'GR5'!$A$12</c:f>
              <c:strCache>
                <c:ptCount val="1"/>
                <c:pt idx="0">
                  <c:v>Arancelarios</c:v>
                </c:pt>
              </c:strCache>
            </c:strRef>
          </c:tx>
          <c:marker>
            <c:symbol val="none"/>
          </c:marker>
          <c:cat>
            <c:numRef>
              <c:f>'GR5'!$B$7:$G$7</c:f>
              <c:numCache>
                <c:formatCode>General</c:formatCode>
                <c:ptCount val="6"/>
                <c:pt idx="0">
                  <c:v>2007</c:v>
                </c:pt>
                <c:pt idx="1">
                  <c:v>2008</c:v>
                </c:pt>
                <c:pt idx="2">
                  <c:v>2009</c:v>
                </c:pt>
                <c:pt idx="3">
                  <c:v>2010</c:v>
                </c:pt>
                <c:pt idx="4">
                  <c:v>2011</c:v>
                </c:pt>
                <c:pt idx="5">
                  <c:v>2012</c:v>
                </c:pt>
              </c:numCache>
            </c:numRef>
          </c:cat>
          <c:val>
            <c:numRef>
              <c:f>'GR5'!$B$12:$G$12</c:f>
              <c:numCache>
                <c:formatCode>#,##0.0</c:formatCode>
                <c:ptCount val="6"/>
                <c:pt idx="0">
                  <c:v>1.3727879386895503</c:v>
                </c:pt>
                <c:pt idx="1">
                  <c:v>1.3217542589160438</c:v>
                </c:pt>
                <c:pt idx="2">
                  <c:v>1.5203230606436509</c:v>
                </c:pt>
                <c:pt idx="3">
                  <c:v>1.699680635568418</c:v>
                </c:pt>
                <c:pt idx="4">
                  <c:v>1.4848727758634097</c:v>
                </c:pt>
                <c:pt idx="5" formatCode="0.00">
                  <c:v>1.4892272657654178</c:v>
                </c:pt>
              </c:numCache>
            </c:numRef>
          </c:val>
        </c:ser>
        <c:marker val="1"/>
        <c:axId val="91042560"/>
        <c:axId val="91044096"/>
      </c:lineChart>
      <c:catAx>
        <c:axId val="91042560"/>
        <c:scaling>
          <c:orientation val="minMax"/>
        </c:scaling>
        <c:axPos val="b"/>
        <c:numFmt formatCode="General" sourceLinked="1"/>
        <c:majorTickMark val="none"/>
        <c:tickLblPos val="nextTo"/>
        <c:crossAx val="91044096"/>
        <c:crosses val="autoZero"/>
        <c:auto val="1"/>
        <c:lblAlgn val="ctr"/>
        <c:lblOffset val="100"/>
      </c:catAx>
      <c:valAx>
        <c:axId val="91044096"/>
        <c:scaling>
          <c:orientation val="minMax"/>
          <c:max val="18"/>
        </c:scaling>
        <c:axPos val="l"/>
        <c:majorGridlines/>
        <c:title>
          <c:tx>
            <c:rich>
              <a:bodyPr/>
              <a:lstStyle/>
              <a:p>
                <a:pPr>
                  <a:defRPr/>
                </a:pPr>
                <a:r>
                  <a:rPr lang="en-US" dirty="0"/>
                  <a:t>(%)</a:t>
                </a:r>
              </a:p>
            </c:rich>
          </c:tx>
          <c:layout/>
        </c:title>
        <c:numFmt formatCode="#,##0.00" sourceLinked="0"/>
        <c:majorTickMark val="none"/>
        <c:tickLblPos val="nextTo"/>
        <c:crossAx val="91042560"/>
        <c:crosses val="autoZero"/>
        <c:crossBetween val="between"/>
      </c:valAx>
    </c:plotArea>
    <c:legend>
      <c:legendPos val="r"/>
      <c:layout>
        <c:manualLayout>
          <c:xMode val="edge"/>
          <c:yMode val="edge"/>
          <c:x val="7.7154331612162924E-2"/>
          <c:y val="0.87014361534047624"/>
          <c:w val="0.9119922936824576"/>
          <c:h val="0.12985638465953428"/>
        </c:manualLayout>
      </c:layout>
    </c:legend>
    <c:plotVisOnly val="1"/>
    <c:dispBlanksAs val="zero"/>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'GR6'!$B$21</c:f>
              <c:strCache>
                <c:ptCount val="1"/>
                <c:pt idx="0">
                  <c:v>PETROLERAS</c:v>
                </c:pt>
              </c:strCache>
            </c:strRef>
          </c:tx>
          <c:cat>
            <c:numRef>
              <c:f>'GR6'!$A$22:$A$27</c:f>
              <c:numCache>
                <c:formatCode>General</c:formatCode>
                <c:ptCount val="6"/>
                <c:pt idx="0">
                  <c:v>2007</c:v>
                </c:pt>
                <c:pt idx="1">
                  <c:v>2008</c:v>
                </c:pt>
                <c:pt idx="2">
                  <c:v>2009</c:v>
                </c:pt>
                <c:pt idx="3">
                  <c:v>2010</c:v>
                </c:pt>
                <c:pt idx="4">
                  <c:v>2011</c:v>
                </c:pt>
                <c:pt idx="5">
                  <c:v>2012</c:v>
                </c:pt>
              </c:numCache>
            </c:numRef>
          </c:cat>
          <c:val>
            <c:numRef>
              <c:f>'GR6'!$B$22:$B$27</c:f>
              <c:numCache>
                <c:formatCode>_(* #,##0.00_);_(* \(#,##0.00\);_(* "-"??_);_(@_)</c:formatCode>
                <c:ptCount val="6"/>
                <c:pt idx="0">
                  <c:v>0.58155034116054993</c:v>
                </c:pt>
                <c:pt idx="1">
                  <c:v>0.62282844821563532</c:v>
                </c:pt>
                <c:pt idx="2">
                  <c:v>0.50238832985897708</c:v>
                </c:pt>
                <c:pt idx="3">
                  <c:v>0.55307419719501361</c:v>
                </c:pt>
                <c:pt idx="4">
                  <c:v>0.57990607030628583</c:v>
                </c:pt>
                <c:pt idx="5">
                  <c:v>0.57834977701773893</c:v>
                </c:pt>
              </c:numCache>
            </c:numRef>
          </c:val>
        </c:ser>
        <c:ser>
          <c:idx val="1"/>
          <c:order val="1"/>
          <c:tx>
            <c:strRef>
              <c:f>'GR6'!$C$21</c:f>
              <c:strCache>
                <c:ptCount val="1"/>
                <c:pt idx="0">
                  <c:v>TRADICIONALES</c:v>
                </c:pt>
              </c:strCache>
            </c:strRef>
          </c:tx>
          <c:cat>
            <c:numRef>
              <c:f>'GR6'!$A$22:$A$27</c:f>
              <c:numCache>
                <c:formatCode>General</c:formatCode>
                <c:ptCount val="6"/>
                <c:pt idx="0">
                  <c:v>2007</c:v>
                </c:pt>
                <c:pt idx="1">
                  <c:v>2008</c:v>
                </c:pt>
                <c:pt idx="2">
                  <c:v>2009</c:v>
                </c:pt>
                <c:pt idx="3">
                  <c:v>2010</c:v>
                </c:pt>
                <c:pt idx="4">
                  <c:v>2011</c:v>
                </c:pt>
                <c:pt idx="5">
                  <c:v>2012</c:v>
                </c:pt>
              </c:numCache>
            </c:numRef>
          </c:cat>
          <c:val>
            <c:numRef>
              <c:f>'GR6'!$C$22:$C$27</c:f>
              <c:numCache>
                <c:formatCode>_(* #,##0.00_);_(* \(#,##0.00\);_(* "-"??_);_(@_)</c:formatCode>
                <c:ptCount val="6"/>
                <c:pt idx="0">
                  <c:v>0.17087074439860217</c:v>
                </c:pt>
                <c:pt idx="1">
                  <c:v>0.15761761731755658</c:v>
                </c:pt>
                <c:pt idx="2">
                  <c:v>0.24785474728434459</c:v>
                </c:pt>
                <c:pt idx="3">
                  <c:v>0.21187657491647868</c:v>
                </c:pt>
                <c:pt idx="4">
                  <c:v>0.20288768649943098</c:v>
                </c:pt>
                <c:pt idx="5">
                  <c:v>0.18482461750772691</c:v>
                </c:pt>
              </c:numCache>
            </c:numRef>
          </c:val>
        </c:ser>
        <c:ser>
          <c:idx val="2"/>
          <c:order val="2"/>
          <c:tx>
            <c:strRef>
              <c:f>'GR6'!$D$21</c:f>
              <c:strCache>
                <c:ptCount val="1"/>
                <c:pt idx="0">
                  <c:v>NO TRADICIONALES</c:v>
                </c:pt>
              </c:strCache>
            </c:strRef>
          </c:tx>
          <c:cat>
            <c:numRef>
              <c:f>'GR6'!$A$22:$A$27</c:f>
              <c:numCache>
                <c:formatCode>General</c:formatCode>
                <c:ptCount val="6"/>
                <c:pt idx="0">
                  <c:v>2007</c:v>
                </c:pt>
                <c:pt idx="1">
                  <c:v>2008</c:v>
                </c:pt>
                <c:pt idx="2">
                  <c:v>2009</c:v>
                </c:pt>
                <c:pt idx="3">
                  <c:v>2010</c:v>
                </c:pt>
                <c:pt idx="4">
                  <c:v>2011</c:v>
                </c:pt>
                <c:pt idx="5">
                  <c:v>2012</c:v>
                </c:pt>
              </c:numCache>
            </c:numRef>
          </c:cat>
          <c:val>
            <c:numRef>
              <c:f>'GR6'!$D$22:$D$27</c:f>
              <c:numCache>
                <c:formatCode>_(* #,##0.00_);_(* \(#,##0.00\);_(* "-"??_);_(@_)</c:formatCode>
                <c:ptCount val="6"/>
                <c:pt idx="0">
                  <c:v>0.24757891444083721</c:v>
                </c:pt>
                <c:pt idx="1">
                  <c:v>0.21955393446681676</c:v>
                </c:pt>
                <c:pt idx="2">
                  <c:v>0.24975692285667173</c:v>
                </c:pt>
                <c:pt idx="3">
                  <c:v>0.23504922788850821</c:v>
                </c:pt>
                <c:pt idx="4">
                  <c:v>0.21720624319428869</c:v>
                </c:pt>
                <c:pt idx="5">
                  <c:v>0.23682560547453466</c:v>
                </c:pt>
              </c:numCache>
            </c:numRef>
          </c:val>
        </c:ser>
        <c:marker val="1"/>
        <c:axId val="91078656"/>
        <c:axId val="91080192"/>
      </c:lineChart>
      <c:catAx>
        <c:axId val="91078656"/>
        <c:scaling>
          <c:orientation val="minMax"/>
        </c:scaling>
        <c:axPos val="b"/>
        <c:numFmt formatCode="General" sourceLinked="1"/>
        <c:majorTickMark val="none"/>
        <c:tickLblPos val="nextTo"/>
        <c:spPr>
          <a:ln>
            <a:solidFill>
              <a:schemeClr val="tx1"/>
            </a:solidFill>
          </a:ln>
        </c:spPr>
        <c:crossAx val="91080192"/>
        <c:crosses val="autoZero"/>
        <c:auto val="1"/>
        <c:lblAlgn val="ctr"/>
        <c:lblOffset val="100"/>
      </c:catAx>
      <c:valAx>
        <c:axId val="91080192"/>
        <c:scaling>
          <c:orientation val="minMax"/>
        </c:scaling>
        <c:axPos val="l"/>
        <c:majorGridlines/>
        <c:numFmt formatCode="0%" sourceLinked="0"/>
        <c:majorTickMark val="none"/>
        <c:tickLblPos val="nextTo"/>
        <c:spPr>
          <a:ln w="9525">
            <a:noFill/>
          </a:ln>
        </c:spPr>
        <c:crossAx val="91078656"/>
        <c:crosses val="autoZero"/>
        <c:crossBetween val="between"/>
      </c:valAx>
    </c:plotArea>
    <c:legend>
      <c:legendPos val="b"/>
      <c:layout/>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7.5434995269175881E-2"/>
          <c:y val="4.4201684304557995E-2"/>
          <c:w val="0.70533291281563326"/>
          <c:h val="0.8530421940624302"/>
        </c:manualLayout>
      </c:layout>
      <c:pie3DChart>
        <c:varyColors val="1"/>
        <c:ser>
          <c:idx val="0"/>
          <c:order val="0"/>
          <c:tx>
            <c:strRef>
              <c:f>'GR8'!$B$8</c:f>
              <c:strCache>
                <c:ptCount val="1"/>
                <c:pt idx="0">
                  <c:v>PARTICIPACIÓN DE LAS EXPORTACIONES DE CRUDO POR PAÍS DESTINO AÑO 2010</c:v>
                </c:pt>
              </c:strCache>
            </c:strRef>
          </c:tx>
          <c:explosion val="25"/>
          <c:dLbls>
            <c:numFmt formatCode="0.00%" sourceLinked="0"/>
            <c:showVal val="1"/>
            <c:showLeaderLines val="1"/>
          </c:dLbls>
          <c:cat>
            <c:strRef>
              <c:f>'GR8'!$A$9:$A$12</c:f>
              <c:strCache>
                <c:ptCount val="4"/>
                <c:pt idx="0">
                  <c:v>Estados Unidos</c:v>
                </c:pt>
                <c:pt idx="1">
                  <c:v>Chile</c:v>
                </c:pt>
                <c:pt idx="2">
                  <c:v>Perú</c:v>
                </c:pt>
                <c:pt idx="3">
                  <c:v>Otros *</c:v>
                </c:pt>
              </c:strCache>
            </c:strRef>
          </c:cat>
          <c:val>
            <c:numRef>
              <c:f>'GR8'!$B$9:$B$12</c:f>
              <c:numCache>
                <c:formatCode>0.0%</c:formatCode>
                <c:ptCount val="4"/>
                <c:pt idx="0">
                  <c:v>0.63700000000000612</c:v>
                </c:pt>
                <c:pt idx="1">
                  <c:v>0.13200000000000001</c:v>
                </c:pt>
                <c:pt idx="2">
                  <c:v>0.129</c:v>
                </c:pt>
                <c:pt idx="3" formatCode="0%">
                  <c:v>0.10199999999999998</c:v>
                </c:pt>
              </c:numCache>
            </c:numRef>
          </c:val>
        </c:ser>
      </c:pie3DChart>
    </c:plotArea>
    <c:legend>
      <c:legendPos val="r"/>
      <c:layout/>
    </c:legend>
    <c:plotVisOnly val="1"/>
  </c:chart>
  <c:spPr>
    <a:solidFill>
      <a:prstClr val="white"/>
    </a:solidFill>
  </c:spPr>
  <c:txPr>
    <a:bodyPr/>
    <a:lstStyle/>
    <a:p>
      <a:pPr>
        <a:defRPr sz="1600">
          <a:latin typeface="Times" pitchFamily="18" charset="0"/>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clustered"/>
        <c:ser>
          <c:idx val="1"/>
          <c:order val="0"/>
          <c:tx>
            <c:strRef>
              <c:f>'GR9'!$B$5</c:f>
              <c:strCache>
                <c:ptCount val="1"/>
                <c:pt idx="0">
                  <c:v>Exportaciones</c:v>
                </c:pt>
              </c:strCache>
            </c:strRef>
          </c:tx>
          <c:cat>
            <c:numRef>
              <c:f>'GR9'!$A$6:$A$11</c:f>
              <c:numCache>
                <c:formatCode>General</c:formatCode>
                <c:ptCount val="6"/>
                <c:pt idx="0">
                  <c:v>2007</c:v>
                </c:pt>
                <c:pt idx="1">
                  <c:v>2008</c:v>
                </c:pt>
                <c:pt idx="2">
                  <c:v>2009</c:v>
                </c:pt>
                <c:pt idx="3">
                  <c:v>2010</c:v>
                </c:pt>
                <c:pt idx="4">
                  <c:v>2011</c:v>
                </c:pt>
                <c:pt idx="5">
                  <c:v>2012</c:v>
                </c:pt>
              </c:numCache>
            </c:numRef>
          </c:cat>
          <c:val>
            <c:numRef>
              <c:f>'GR9'!$B$6:$B$11</c:f>
              <c:numCache>
                <c:formatCode>#,##0</c:formatCode>
                <c:ptCount val="6"/>
                <c:pt idx="0">
                  <c:v>8328565.8800000008</c:v>
                </c:pt>
                <c:pt idx="1">
                  <c:v>11720589.309999999</c:v>
                </c:pt>
                <c:pt idx="2">
                  <c:v>6964638.4800000014</c:v>
                </c:pt>
                <c:pt idx="3">
                  <c:v>9673227.599999981</c:v>
                </c:pt>
                <c:pt idx="4">
                  <c:v>12913036.02</c:v>
                </c:pt>
                <c:pt idx="5">
                  <c:v>13791926</c:v>
                </c:pt>
              </c:numCache>
            </c:numRef>
          </c:val>
        </c:ser>
        <c:ser>
          <c:idx val="2"/>
          <c:order val="1"/>
          <c:tx>
            <c:strRef>
              <c:f>'GR9'!$C$5</c:f>
              <c:strCache>
                <c:ptCount val="1"/>
                <c:pt idx="0">
                  <c:v>Importaciones</c:v>
                </c:pt>
              </c:strCache>
            </c:strRef>
          </c:tx>
          <c:cat>
            <c:numRef>
              <c:f>'GR9'!$A$6:$A$11</c:f>
              <c:numCache>
                <c:formatCode>General</c:formatCode>
                <c:ptCount val="6"/>
                <c:pt idx="0">
                  <c:v>2007</c:v>
                </c:pt>
                <c:pt idx="1">
                  <c:v>2008</c:v>
                </c:pt>
                <c:pt idx="2">
                  <c:v>2009</c:v>
                </c:pt>
                <c:pt idx="3">
                  <c:v>2010</c:v>
                </c:pt>
                <c:pt idx="4">
                  <c:v>2011</c:v>
                </c:pt>
                <c:pt idx="5">
                  <c:v>2012</c:v>
                </c:pt>
              </c:numCache>
            </c:numRef>
          </c:cat>
          <c:val>
            <c:numRef>
              <c:f>'GR9'!$C$6:$C$11</c:f>
              <c:numCache>
                <c:formatCode>#,##0</c:formatCode>
                <c:ptCount val="6"/>
                <c:pt idx="0">
                  <c:v>2578323.9699999997</c:v>
                </c:pt>
                <c:pt idx="1">
                  <c:v>3357829.8099999987</c:v>
                </c:pt>
                <c:pt idx="2">
                  <c:v>2338309.09</c:v>
                </c:pt>
                <c:pt idx="3">
                  <c:v>4042823.1999999993</c:v>
                </c:pt>
                <c:pt idx="4">
                  <c:v>5086538.9000000004</c:v>
                </c:pt>
                <c:pt idx="5">
                  <c:v>5441136.3800000008</c:v>
                </c:pt>
              </c:numCache>
            </c:numRef>
          </c:val>
        </c:ser>
        <c:gapWidth val="75"/>
        <c:shape val="box"/>
        <c:axId val="91157248"/>
        <c:axId val="91158784"/>
        <c:axId val="0"/>
      </c:bar3DChart>
      <c:catAx>
        <c:axId val="91157248"/>
        <c:scaling>
          <c:orientation val="minMax"/>
        </c:scaling>
        <c:axPos val="b"/>
        <c:numFmt formatCode="General" sourceLinked="1"/>
        <c:majorTickMark val="none"/>
        <c:tickLblPos val="nextTo"/>
        <c:crossAx val="91158784"/>
        <c:crosses val="autoZero"/>
        <c:auto val="1"/>
        <c:lblAlgn val="ctr"/>
        <c:lblOffset val="100"/>
      </c:catAx>
      <c:valAx>
        <c:axId val="91158784"/>
        <c:scaling>
          <c:orientation val="minMax"/>
        </c:scaling>
        <c:axPos val="l"/>
        <c:majorGridlines/>
        <c:numFmt formatCode="&quot;$&quot;#,##0" sourceLinked="0"/>
        <c:majorTickMark val="none"/>
        <c:tickLblPos val="nextTo"/>
        <c:spPr>
          <a:ln w="9525">
            <a:noFill/>
          </a:ln>
        </c:spPr>
        <c:crossAx val="91157248"/>
        <c:crosses val="autoZero"/>
        <c:crossBetween val="between"/>
      </c:valAx>
    </c:plotArea>
    <c:legend>
      <c:legendPos val="b"/>
      <c:layout/>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bar"/>
        <c:grouping val="percentStacked"/>
        <c:ser>
          <c:idx val="0"/>
          <c:order val="0"/>
          <c:tx>
            <c:strRef>
              <c:f>'GR10'!$A$28</c:f>
              <c:strCache>
                <c:ptCount val="1"/>
                <c:pt idx="0">
                  <c:v>Petroecuador</c:v>
                </c:pt>
              </c:strCache>
            </c:strRef>
          </c:tx>
          <c:dLbls>
            <c:showVal val="1"/>
          </c:dLbls>
          <c:cat>
            <c:numRef>
              <c:f>'GR10'!$B$27:$G$27</c:f>
              <c:numCache>
                <c:formatCode>0</c:formatCode>
                <c:ptCount val="6"/>
                <c:pt idx="0">
                  <c:v>2007</c:v>
                </c:pt>
                <c:pt idx="1">
                  <c:v>2008</c:v>
                </c:pt>
                <c:pt idx="2">
                  <c:v>2009</c:v>
                </c:pt>
                <c:pt idx="3">
                  <c:v>2010</c:v>
                </c:pt>
                <c:pt idx="4">
                  <c:v>2011</c:v>
                </c:pt>
                <c:pt idx="5" formatCode="General">
                  <c:v>2012</c:v>
                </c:pt>
              </c:numCache>
            </c:numRef>
          </c:cat>
          <c:val>
            <c:numRef>
              <c:f>'GR10'!$B$28:$G$28</c:f>
              <c:numCache>
                <c:formatCode>0%</c:formatCode>
                <c:ptCount val="6"/>
                <c:pt idx="0">
                  <c:v>0.50568692422959682</c:v>
                </c:pt>
                <c:pt idx="1">
                  <c:v>0.52818721677444913</c:v>
                </c:pt>
                <c:pt idx="2">
                  <c:v>0.57925332457070766</c:v>
                </c:pt>
                <c:pt idx="3">
                  <c:v>0.61967609358255271</c:v>
                </c:pt>
                <c:pt idx="4">
                  <c:v>0.71578170636553162</c:v>
                </c:pt>
                <c:pt idx="5">
                  <c:v>0.72515017794300463</c:v>
                </c:pt>
              </c:numCache>
            </c:numRef>
          </c:val>
        </c:ser>
        <c:ser>
          <c:idx val="1"/>
          <c:order val="1"/>
          <c:tx>
            <c:strRef>
              <c:f>'GR10'!$A$29</c:f>
              <c:strCache>
                <c:ptCount val="1"/>
                <c:pt idx="0">
                  <c:v>Empresas privadas</c:v>
                </c:pt>
              </c:strCache>
            </c:strRef>
          </c:tx>
          <c:dLbls>
            <c:showVal val="1"/>
          </c:dLbls>
          <c:cat>
            <c:numRef>
              <c:f>'GR10'!$B$27:$G$27</c:f>
              <c:numCache>
                <c:formatCode>0</c:formatCode>
                <c:ptCount val="6"/>
                <c:pt idx="0">
                  <c:v>2007</c:v>
                </c:pt>
                <c:pt idx="1">
                  <c:v>2008</c:v>
                </c:pt>
                <c:pt idx="2">
                  <c:v>2009</c:v>
                </c:pt>
                <c:pt idx="3">
                  <c:v>2010</c:v>
                </c:pt>
                <c:pt idx="4">
                  <c:v>2011</c:v>
                </c:pt>
                <c:pt idx="5" formatCode="General">
                  <c:v>2012</c:v>
                </c:pt>
              </c:numCache>
            </c:numRef>
          </c:cat>
          <c:val>
            <c:numRef>
              <c:f>'GR10'!$B$29:$G$29</c:f>
              <c:numCache>
                <c:formatCode>0%</c:formatCode>
                <c:ptCount val="6"/>
                <c:pt idx="0">
                  <c:v>0.49431307577041123</c:v>
                </c:pt>
                <c:pt idx="1">
                  <c:v>0.47181278322555986</c:v>
                </c:pt>
                <c:pt idx="2">
                  <c:v>0.42074667542929611</c:v>
                </c:pt>
                <c:pt idx="3">
                  <c:v>0.38032390641746366</c:v>
                </c:pt>
                <c:pt idx="4">
                  <c:v>0.28421829363448448</c:v>
                </c:pt>
                <c:pt idx="5">
                  <c:v>0.27484982205699576</c:v>
                </c:pt>
              </c:numCache>
            </c:numRef>
          </c:val>
        </c:ser>
        <c:gapWidth val="75"/>
        <c:shape val="box"/>
        <c:axId val="91189248"/>
        <c:axId val="91190784"/>
        <c:axId val="0"/>
      </c:bar3DChart>
      <c:catAx>
        <c:axId val="91189248"/>
        <c:scaling>
          <c:orientation val="minMax"/>
        </c:scaling>
        <c:axPos val="l"/>
        <c:numFmt formatCode="0" sourceLinked="1"/>
        <c:majorTickMark val="none"/>
        <c:tickLblPos val="nextTo"/>
        <c:crossAx val="91190784"/>
        <c:crosses val="autoZero"/>
        <c:auto val="1"/>
        <c:lblAlgn val="ctr"/>
        <c:lblOffset val="100"/>
      </c:catAx>
      <c:valAx>
        <c:axId val="91190784"/>
        <c:scaling>
          <c:orientation val="minMax"/>
        </c:scaling>
        <c:axPos val="b"/>
        <c:majorGridlines/>
        <c:numFmt formatCode="0%" sourceLinked="1"/>
        <c:majorTickMark val="none"/>
        <c:tickLblPos val="nextTo"/>
        <c:spPr>
          <a:ln w="9525">
            <a:noFill/>
          </a:ln>
        </c:spPr>
        <c:crossAx val="91189248"/>
        <c:crosses val="autoZero"/>
        <c:crossBetween val="between"/>
      </c:valAx>
    </c:plotArea>
    <c:legend>
      <c:legendPos val="b"/>
      <c:layout/>
    </c:legend>
    <c:plotVisOnly val="1"/>
  </c:chart>
  <c:spPr>
    <a:solidFill>
      <a:prstClr val="white"/>
    </a:solidFill>
  </c:spPr>
  <c:txPr>
    <a:bodyPr/>
    <a:lstStyle/>
    <a:p>
      <a:pPr>
        <a:defRPr sz="1200">
          <a:latin typeface="Times New Roman" pitchFamily="18" charset="0"/>
          <a:cs typeface="Times New Roman" pitchFamily="18"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5878052572551588"/>
          <c:y val="4.1237098524556086E-2"/>
          <c:w val="0.66876368356434801"/>
          <c:h val="0.8018766668013575"/>
        </c:manualLayout>
      </c:layout>
      <c:bar3DChart>
        <c:barDir val="bar"/>
        <c:grouping val="clustered"/>
        <c:ser>
          <c:idx val="0"/>
          <c:order val="0"/>
          <c:tx>
            <c:strRef>
              <c:f>'GR12'!$A$31</c:f>
              <c:strCache>
                <c:ptCount val="1"/>
                <c:pt idx="0">
                  <c:v>Producción</c:v>
                </c:pt>
              </c:strCache>
            </c:strRef>
          </c:tx>
          <c:dLbls>
            <c:dLbl>
              <c:idx val="0"/>
              <c:layout>
                <c:manualLayout>
                  <c:x val="1.5325668186311255E-2"/>
                  <c:y val="1.0100889032558652E-16"/>
                </c:manualLayout>
              </c:layout>
              <c:showVal val="1"/>
            </c:dLbl>
            <c:dLbl>
              <c:idx val="1"/>
              <c:layout>
                <c:manualLayout>
                  <c:x val="5.7471255698667446E-3"/>
                  <c:y val="0"/>
                </c:manualLayout>
              </c:layout>
              <c:showVal val="1"/>
            </c:dLbl>
            <c:dLbl>
              <c:idx val="2"/>
              <c:layout>
                <c:manualLayout>
                  <c:x val="1.7241376709600183E-2"/>
                  <c:y val="5.0504445162792253E-17"/>
                </c:manualLayout>
              </c:layout>
              <c:showVal val="1"/>
            </c:dLbl>
            <c:dLbl>
              <c:idx val="3"/>
              <c:layout>
                <c:manualLayout>
                  <c:x val="1.7241376709600183E-2"/>
                  <c:y val="0"/>
                </c:manualLayout>
              </c:layout>
              <c:showVal val="1"/>
            </c:dLbl>
            <c:showVal val="1"/>
          </c:dLbls>
          <c:cat>
            <c:strRef>
              <c:f>'GR12'!$B$30:$E$30</c:f>
              <c:strCache>
                <c:ptCount val="4"/>
                <c:pt idx="0">
                  <c:v>Gasolina extra</c:v>
                </c:pt>
                <c:pt idx="1">
                  <c:v>Diesel</c:v>
                </c:pt>
                <c:pt idx="2">
                  <c:v>GLP</c:v>
                </c:pt>
                <c:pt idx="3">
                  <c:v>Otros*</c:v>
                </c:pt>
              </c:strCache>
            </c:strRef>
          </c:cat>
          <c:val>
            <c:numRef>
              <c:f>'GR12'!$B$31:$E$31</c:f>
              <c:numCache>
                <c:formatCode>0%</c:formatCode>
                <c:ptCount val="4"/>
                <c:pt idx="0">
                  <c:v>0.23940024190480291</c:v>
                </c:pt>
                <c:pt idx="1">
                  <c:v>7.8164680931945896E-2</c:v>
                </c:pt>
                <c:pt idx="2">
                  <c:v>3.736349075968308E-2</c:v>
                </c:pt>
                <c:pt idx="3">
                  <c:v>0.64507158640358586</c:v>
                </c:pt>
              </c:numCache>
            </c:numRef>
          </c:val>
        </c:ser>
        <c:ser>
          <c:idx val="1"/>
          <c:order val="1"/>
          <c:tx>
            <c:strRef>
              <c:f>'GR12'!$A$32</c:f>
              <c:strCache>
                <c:ptCount val="1"/>
                <c:pt idx="0">
                  <c:v>Consumo</c:v>
                </c:pt>
              </c:strCache>
            </c:strRef>
          </c:tx>
          <c:dLbls>
            <c:dLbl>
              <c:idx val="0"/>
              <c:layout>
                <c:manualLayout>
                  <c:x val="7.6628340931556294E-3"/>
                  <c:y val="0"/>
                </c:manualLayout>
              </c:layout>
              <c:showVal val="1"/>
            </c:dLbl>
            <c:dLbl>
              <c:idx val="1"/>
              <c:layout>
                <c:manualLayout>
                  <c:x val="1.1494251139733441E-2"/>
                  <c:y val="0"/>
                </c:manualLayout>
              </c:layout>
              <c:showVal val="1"/>
            </c:dLbl>
            <c:dLbl>
              <c:idx val="2"/>
              <c:layout>
                <c:manualLayout>
                  <c:x val="1.1494251139733441E-2"/>
                  <c:y val="0"/>
                </c:manualLayout>
              </c:layout>
              <c:showVal val="1"/>
            </c:dLbl>
            <c:dLbl>
              <c:idx val="3"/>
              <c:layout>
                <c:manualLayout>
                  <c:x val="3.0651336372622812E-2"/>
                  <c:y val="-8.2644592245465567E-3"/>
                </c:manualLayout>
              </c:layout>
              <c:showVal val="1"/>
            </c:dLbl>
            <c:showVal val="1"/>
          </c:dLbls>
          <c:cat>
            <c:strRef>
              <c:f>'GR12'!$B$30:$E$30</c:f>
              <c:strCache>
                <c:ptCount val="4"/>
                <c:pt idx="0">
                  <c:v>Gasolina extra</c:v>
                </c:pt>
                <c:pt idx="1">
                  <c:v>Diesel</c:v>
                </c:pt>
                <c:pt idx="2">
                  <c:v>GLP</c:v>
                </c:pt>
                <c:pt idx="3">
                  <c:v>Otros*</c:v>
                </c:pt>
              </c:strCache>
            </c:strRef>
          </c:cat>
          <c:val>
            <c:numRef>
              <c:f>'GR12'!$B$32:$E$32</c:f>
              <c:numCache>
                <c:formatCode>0%</c:formatCode>
                <c:ptCount val="4"/>
                <c:pt idx="0">
                  <c:v>0.27667057444314186</c:v>
                </c:pt>
                <c:pt idx="1">
                  <c:v>0.34349355216881594</c:v>
                </c:pt>
                <c:pt idx="2">
                  <c:v>0.13833528722157093</c:v>
                </c:pt>
                <c:pt idx="3">
                  <c:v>0.24150058616647352</c:v>
                </c:pt>
              </c:numCache>
            </c:numRef>
          </c:val>
        </c:ser>
        <c:shape val="box"/>
        <c:axId val="91253760"/>
        <c:axId val="91263744"/>
        <c:axId val="0"/>
      </c:bar3DChart>
      <c:catAx>
        <c:axId val="91253760"/>
        <c:scaling>
          <c:orientation val="minMax"/>
        </c:scaling>
        <c:axPos val="l"/>
        <c:tickLblPos val="nextTo"/>
        <c:crossAx val="91263744"/>
        <c:crosses val="autoZero"/>
        <c:auto val="1"/>
        <c:lblAlgn val="ctr"/>
        <c:lblOffset val="100"/>
      </c:catAx>
      <c:valAx>
        <c:axId val="91263744"/>
        <c:scaling>
          <c:orientation val="minMax"/>
        </c:scaling>
        <c:axPos val="b"/>
        <c:majorGridlines/>
        <c:numFmt formatCode="0%" sourceLinked="1"/>
        <c:tickLblPos val="nextTo"/>
        <c:spPr>
          <a:ln w="9525">
            <a:solidFill>
              <a:schemeClr val="tx1"/>
            </a:solidFill>
          </a:ln>
        </c:spPr>
        <c:crossAx val="91253760"/>
        <c:crosses val="autoZero"/>
        <c:crossBetween val="between"/>
      </c:valAx>
    </c:plotArea>
    <c:legend>
      <c:legendPos val="r"/>
      <c:layout/>
    </c:legend>
    <c:plotVisOnly val="1"/>
  </c:chart>
  <c:spPr>
    <a:solidFill>
      <a:prstClr val="white"/>
    </a:solidFill>
  </c:spPr>
  <c:txPr>
    <a:bodyPr/>
    <a:lstStyle/>
    <a:p>
      <a:pPr>
        <a:defRPr sz="1400">
          <a:latin typeface="Times New Roman" pitchFamily="18" charset="0"/>
          <a:cs typeface="Times New Roman" pitchFamily="18" charset="0"/>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0.49442</cdr:x>
      <cdr:y>0.86663</cdr:y>
    </cdr:from>
    <cdr:to>
      <cdr:x>0.98768</cdr:x>
      <cdr:y>0.9949</cdr:y>
    </cdr:to>
    <cdr:sp macro="" textlink="">
      <cdr:nvSpPr>
        <cdr:cNvPr id="2" name="TextBox 1"/>
        <cdr:cNvSpPr txBox="1"/>
      </cdr:nvSpPr>
      <cdr:spPr>
        <a:xfrm xmlns:a="http://schemas.openxmlformats.org/drawingml/2006/main">
          <a:off x="2985719" y="3235829"/>
          <a:ext cx="2978759" cy="4789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latin typeface="Times New Roman" pitchFamily="18" charset="0"/>
              <a:cs typeface="Times New Roman" pitchFamily="18" charset="0"/>
            </a:rPr>
            <a:t>*</a:t>
          </a:r>
          <a:r>
            <a:rPr lang="en-US" sz="1400" baseline="0" dirty="0" err="1" smtClean="0">
              <a:latin typeface="Times New Roman" pitchFamily="18" charset="0"/>
              <a:ea typeface="+mn-ea"/>
              <a:cs typeface="Times New Roman" pitchFamily="18" charset="0"/>
            </a:rPr>
            <a:t>Japón</a:t>
          </a:r>
          <a:r>
            <a:rPr lang="en-US" sz="1400" baseline="0" dirty="0" smtClean="0">
              <a:latin typeface="Times New Roman" pitchFamily="18" charset="0"/>
              <a:ea typeface="+mn-ea"/>
              <a:cs typeface="Times New Roman" pitchFamily="18" charset="0"/>
            </a:rPr>
            <a:t>, Panamá, China, El Salvador, Venezuela, </a:t>
          </a:r>
          <a:r>
            <a:rPr lang="en-US" sz="1400" baseline="0" dirty="0" err="1" smtClean="0">
              <a:latin typeface="Times New Roman" pitchFamily="18" charset="0"/>
              <a:ea typeface="+mn-ea"/>
              <a:cs typeface="Times New Roman" pitchFamily="18" charset="0"/>
            </a:rPr>
            <a:t>Antillas</a:t>
          </a:r>
          <a:r>
            <a:rPr lang="en-US" sz="1400" baseline="0" dirty="0" smtClean="0">
              <a:latin typeface="Times New Roman" pitchFamily="18" charset="0"/>
              <a:ea typeface="+mn-ea"/>
              <a:cs typeface="Times New Roman" pitchFamily="18" charset="0"/>
            </a:rPr>
            <a:t> </a:t>
          </a:r>
          <a:r>
            <a:rPr lang="en-US" sz="1400" baseline="0" dirty="0" err="1" smtClean="0">
              <a:latin typeface="Times New Roman" pitchFamily="18" charset="0"/>
              <a:ea typeface="+mn-ea"/>
              <a:cs typeface="Times New Roman" pitchFamily="18" charset="0"/>
            </a:rPr>
            <a:t>Neerlandesas</a:t>
          </a:r>
          <a:r>
            <a:rPr lang="en-US" sz="1400" baseline="0" dirty="0" smtClean="0">
              <a:latin typeface="Times New Roman" pitchFamily="18" charset="0"/>
              <a:ea typeface="+mn-ea"/>
              <a:cs typeface="Times New Roman" pitchFamily="18" charset="0"/>
            </a:rPr>
            <a:t> y </a:t>
          </a:r>
          <a:r>
            <a:rPr lang="en-US" sz="1400" baseline="0" dirty="0" err="1" smtClean="0">
              <a:latin typeface="Times New Roman" pitchFamily="18" charset="0"/>
              <a:ea typeface="+mn-ea"/>
              <a:cs typeface="Times New Roman" pitchFamily="18" charset="0"/>
            </a:rPr>
            <a:t>Canadá</a:t>
          </a:r>
          <a:r>
            <a:rPr lang="en-US" sz="1400" baseline="0" dirty="0" smtClean="0">
              <a:latin typeface="Times New Roman" pitchFamily="18" charset="0"/>
              <a:ea typeface="+mn-ea"/>
              <a:cs typeface="Times New Roman" pitchFamily="18" charset="0"/>
            </a:rPr>
            <a:t> </a:t>
          </a:r>
          <a:endParaRPr lang="en-US" sz="14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0.00524</cdr:x>
      <cdr:y>0.92386</cdr:y>
    </cdr:from>
    <cdr:to>
      <cdr:x>0.94071</cdr:x>
      <cdr:y>1</cdr:y>
    </cdr:to>
    <cdr:sp macro="" textlink="">
      <cdr:nvSpPr>
        <cdr:cNvPr id="2" name="TextBox 1"/>
        <cdr:cNvSpPr txBox="1"/>
      </cdr:nvSpPr>
      <cdr:spPr>
        <a:xfrm xmlns:a="http://schemas.openxmlformats.org/drawingml/2006/main">
          <a:off x="37905" y="4873428"/>
          <a:ext cx="6762946" cy="3843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100" b="0" dirty="0"/>
            <a:t>* </a:t>
          </a:r>
          <a:r>
            <a:rPr lang="en-US" sz="1100" b="0" baseline="0" dirty="0" err="1" smtClean="0">
              <a:latin typeface="+mn-lt"/>
              <a:ea typeface="+mn-ea"/>
              <a:cs typeface="+mn-cs"/>
            </a:rPr>
            <a:t>Absorver</a:t>
          </a:r>
          <a:r>
            <a:rPr lang="en-US" sz="1100" b="0" baseline="0" dirty="0" smtClean="0">
              <a:latin typeface="+mn-lt"/>
              <a:ea typeface="+mn-ea"/>
              <a:cs typeface="+mn-cs"/>
            </a:rPr>
            <a:t>, Fuel Oil#4, </a:t>
          </a:r>
          <a:r>
            <a:rPr lang="en-US" sz="1100" b="0" baseline="0" dirty="0" err="1" smtClean="0">
              <a:latin typeface="+mn-lt"/>
              <a:ea typeface="+mn-ea"/>
              <a:cs typeface="+mn-cs"/>
            </a:rPr>
            <a:t>Asfalto</a:t>
          </a:r>
          <a:r>
            <a:rPr lang="en-US" sz="1100" b="0" baseline="0" dirty="0" smtClean="0">
              <a:latin typeface="+mn-lt"/>
              <a:ea typeface="+mn-ea"/>
              <a:cs typeface="+mn-cs"/>
            </a:rPr>
            <a:t>, </a:t>
          </a:r>
          <a:r>
            <a:rPr lang="en-US" sz="1100" b="0" baseline="0" dirty="0" err="1" smtClean="0">
              <a:latin typeface="+mn-lt"/>
              <a:ea typeface="+mn-ea"/>
              <a:cs typeface="+mn-cs"/>
            </a:rPr>
            <a:t>Solventes,Jet</a:t>
          </a:r>
          <a:r>
            <a:rPr lang="en-US" sz="1100" b="0" baseline="0" dirty="0" smtClean="0">
              <a:latin typeface="+mn-lt"/>
              <a:ea typeface="+mn-ea"/>
              <a:cs typeface="+mn-cs"/>
            </a:rPr>
            <a:t> Fuel, Avgas, </a:t>
          </a:r>
          <a:r>
            <a:rPr lang="en-US" sz="1100" b="0" baseline="0" dirty="0" err="1" smtClean="0">
              <a:latin typeface="+mn-lt"/>
              <a:ea typeface="+mn-ea"/>
              <a:cs typeface="+mn-cs"/>
            </a:rPr>
            <a:t>Nafta</a:t>
          </a:r>
          <a:r>
            <a:rPr lang="en-US" sz="1100" b="0" baseline="0" dirty="0" smtClean="0">
              <a:latin typeface="+mn-lt"/>
              <a:ea typeface="+mn-ea"/>
              <a:cs typeface="+mn-cs"/>
            </a:rPr>
            <a:t> Base 90, Spray Oil 	</a:t>
          </a:r>
        </a:p>
        <a:p xmlns:a="http://schemas.openxmlformats.org/drawingml/2006/main">
          <a:endParaRPr lang="en-US" sz="1100" b="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59F25816-05AC-48C4-B333-96584EEB6CC3}" type="datetimeFigureOut">
              <a:rPr lang="en-US" smtClean="0"/>
              <a:pPr/>
              <a:t>11/16/2013</a:t>
            </a:fld>
            <a:endParaRPr lang="en-US"/>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AC14E9EE-0436-4F15-AFF0-AEA32302851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B7578F4F-C213-4779-8502-2A8FAB952C8F}" type="datetimeFigureOut">
              <a:rPr lang="en-US" smtClean="0"/>
              <a:pPr/>
              <a:t>11/16/2013</a:t>
            </a:fld>
            <a:endParaRPr lang="en-US"/>
          </a:p>
        </p:txBody>
      </p:sp>
      <p:sp>
        <p:nvSpPr>
          <p:cNvPr id="4" name="Slide Image Placeholder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630F3FD-FAAE-439B-8BFC-4299161426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30F3FD-FAAE-439B-8BFC-42991614268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30F3FD-FAAE-439B-8BFC-42991614268D}"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9163" y="746125"/>
            <a:ext cx="4968875" cy="3725863"/>
          </a:xfrm>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6630F3FD-FAAE-439B-8BFC-42991614268D}" type="slidenum">
              <a:rPr lang="en-US" smtClean="0"/>
              <a:pPr/>
              <a:t>15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30F3FD-FAAE-439B-8BFC-42991614268D}"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30F3FD-FAAE-439B-8BFC-42991614268D}"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30F3FD-FAAE-439B-8BFC-42991614268D}"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30F3FD-FAAE-439B-8BFC-42991614268D}"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7158DA-8551-4895-8930-46B0271E4806}" type="datetime1">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9A3D08-08DA-4C6F-AA43-B3D87A9073DA}" type="datetime1">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F9208-03E3-4CDE-A6F3-772479EBC1F1}" type="datetime1">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FC8A0-DB15-4456-8D23-F3CFFE5D59E6}" type="datetime1">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378189-3573-4F90-A0FB-C4AA3D941FA2}" type="datetime1">
              <a:rPr lang="en-US" smtClean="0"/>
              <a:pPr/>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96A8A-BE2B-4E0E-8582-B4DE02081A92}" type="datetime1">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F3A75-4AA8-420B-BC1D-A43172A4D200}" type="datetime1">
              <a:rPr lang="en-US" smtClean="0"/>
              <a:pPr/>
              <a:t>11/16/2013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60F96D-ABCA-4BAF-8B38-2306455C0FAA}" type="datetime1">
              <a:rPr lang="en-US" smtClean="0"/>
              <a:pPr/>
              <a:t>11/16/2013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23BA4-0158-41B0-8DA9-D9D768EDEC53}" type="datetime1">
              <a:rPr lang="en-US" smtClean="0"/>
              <a:pPr/>
              <a:t>11/16/2013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C3381-A663-4847-B8E1-406FD03EE6F9}" type="datetime1">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14EE5-1A14-4511-8EC6-1170930F3F0B}" type="datetime1">
              <a:rPr lang="en-US" smtClean="0"/>
              <a:pPr/>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3C5F6-A609-4E4D-BFA3-7AD280F461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F967F-AF59-47A5-82F5-DEF51E09BF88}" type="datetime1">
              <a:rPr lang="en-US" smtClean="0"/>
              <a:pPr/>
              <a:t>11/16/2013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3C5F6-A609-4E4D-BFA3-7AD280F461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52.xml"/><Relationship Id="rId5" Type="http://schemas.openxmlformats.org/officeDocument/2006/relationships/slide" Target="slide51.xml"/><Relationship Id="rId4" Type="http://schemas.openxmlformats.org/officeDocument/2006/relationships/slide" Target="slide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1.xml"/><Relationship Id="rId5" Type="http://schemas.openxmlformats.org/officeDocument/2006/relationships/slide" Target="slide9.xml"/><Relationship Id="rId4" Type="http://schemas.openxmlformats.org/officeDocument/2006/relationships/slide" Target="slide7.xml"/></Relationships>
</file>

<file path=ppt/slides/_rels/slide4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2780928"/>
            <a:ext cx="7560840" cy="1752600"/>
          </a:xfrm>
        </p:spPr>
        <p:txBody>
          <a:bodyPr>
            <a:normAutofit/>
          </a:bodyPr>
          <a:lstStyle/>
          <a:p>
            <a:r>
              <a:rPr lang="es-ES_tradnl" b="1" dirty="0" smtClean="0">
                <a:solidFill>
                  <a:schemeClr val="bg1"/>
                </a:solidFill>
              </a:rPr>
              <a:t>Departamento de Ciencias Económicas, Administrativas y de Comercio</a:t>
            </a:r>
            <a:endParaRPr lang="en-US" dirty="0">
              <a:solidFill>
                <a:schemeClr val="bg1"/>
              </a:solidFill>
            </a:endParaRPr>
          </a:p>
        </p:txBody>
      </p:sp>
      <p:sp>
        <p:nvSpPr>
          <p:cNvPr id="5" name="Subtitle 2"/>
          <p:cNvSpPr txBox="1">
            <a:spLocks/>
          </p:cNvSpPr>
          <p:nvPr/>
        </p:nvSpPr>
        <p:spPr>
          <a:xfrm>
            <a:off x="1043608" y="5733256"/>
            <a:ext cx="7560840" cy="86409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_tradnl" sz="3200" b="1" i="0" u="none" strike="noStrike" kern="1200" cap="none" spc="0" normalizeH="0" baseline="0" noProof="0" dirty="0" smtClean="0">
                <a:ln>
                  <a:noFill/>
                </a:ln>
                <a:solidFill>
                  <a:schemeClr val="bg1"/>
                </a:solidFill>
                <a:effectLst/>
                <a:uLnTx/>
                <a:uFillTx/>
                <a:latin typeface="+mn-lt"/>
                <a:ea typeface="+mn-ea"/>
                <a:cs typeface="+mn-cs"/>
              </a:rPr>
              <a:t>Noviembre, 2013</a:t>
            </a:r>
            <a:endParaRPr kumimoji="0" lang="en-US" sz="32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7" name="Imagen 1"/>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835696" y="404664"/>
            <a:ext cx="5168346" cy="1264259"/>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92500" lnSpcReduction="10000"/>
          </a:bodyPr>
          <a:lstStyle/>
          <a:p>
            <a:pPr>
              <a:lnSpc>
                <a:spcPct val="90000"/>
              </a:lnSpc>
            </a:pPr>
            <a:r>
              <a:rPr lang="es-EC" sz="3500" b="1" dirty="0" smtClean="0">
                <a:solidFill>
                  <a:schemeClr val="tx1">
                    <a:lumMod val="65000"/>
                    <a:lumOff val="35000"/>
                  </a:schemeClr>
                </a:solidFill>
              </a:rPr>
              <a:t>Hipótesis Específicas</a:t>
            </a:r>
            <a:endParaRPr lang="en-US" sz="3500" b="1" dirty="0">
              <a:solidFill>
                <a:schemeClr val="tx1">
                  <a:lumMod val="65000"/>
                  <a:lumOff val="35000"/>
                </a:schemeClr>
              </a:solidFill>
            </a:endParaRPr>
          </a:p>
          <a:p>
            <a:endParaRPr lang="en-US" dirty="0">
              <a:solidFill>
                <a:schemeClr val="tx1"/>
              </a:solidFill>
            </a:endParaRPr>
          </a:p>
        </p:txBody>
      </p:sp>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fontScale="85000" lnSpcReduction="10000"/>
          </a:bodyPr>
          <a:lstStyle/>
          <a:p>
            <a:pPr marL="514350" lvl="0" indent="-514350">
              <a:buFont typeface="+mj-lt"/>
              <a:buAutoNum type="arabicPeriod"/>
            </a:pPr>
            <a:r>
              <a:rPr lang="es-ES" sz="3200" dirty="0" smtClean="0"/>
              <a:t>El Sector Petrolero abarca un 30% de los ingresos nacionales.</a:t>
            </a:r>
            <a:endParaRPr lang="en-US" sz="3200" dirty="0" smtClean="0"/>
          </a:p>
          <a:p>
            <a:pPr marL="514350" lvl="0" indent="-514350">
              <a:buFont typeface="+mj-lt"/>
              <a:buAutoNum type="arabicPeriod"/>
            </a:pPr>
            <a:r>
              <a:rPr lang="es-ES" sz="3200" dirty="0" smtClean="0"/>
              <a:t>Los gastos corrientes han aumentado en un 20% previo al cambio de Contratos de Participación a Prestación de Servicios; y el precio de crudo ha aumentado.</a:t>
            </a:r>
            <a:endParaRPr lang="en-US" sz="3200" dirty="0" smtClean="0"/>
          </a:p>
          <a:p>
            <a:pPr marL="514350" lvl="0" indent="-514350">
              <a:buFont typeface="+mj-lt"/>
              <a:buAutoNum type="arabicPeriod"/>
            </a:pPr>
            <a:r>
              <a:rPr lang="es-ES" sz="3200" dirty="0" smtClean="0"/>
              <a:t>La Participación de las Compañías Petroleras Privadas en la producción de petróleo disminuyó en un 15%.</a:t>
            </a:r>
            <a:endParaRPr lang="en-US" sz="3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4 Flecha derecha">
            <a:hlinkClick r:id="rId2" action="ppaction://hlinksldjump"/>
          </p:cNvPr>
          <p:cNvSpPr/>
          <p:nvPr/>
        </p:nvSpPr>
        <p:spPr>
          <a:xfrm>
            <a:off x="7956376" y="6165304"/>
            <a:ext cx="978408" cy="484632"/>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lnSpcReduction="10000"/>
          </a:bodyPr>
          <a:lstStyle/>
          <a:p>
            <a:pPr>
              <a:lnSpc>
                <a:spcPct val="90000"/>
              </a:lnSpc>
            </a:pPr>
            <a:r>
              <a:rPr lang="es-EC" b="1" dirty="0" smtClean="0">
                <a:solidFill>
                  <a:schemeClr val="tx1">
                    <a:lumMod val="65000"/>
                    <a:lumOff val="35000"/>
                  </a:schemeClr>
                </a:solidFill>
              </a:rPr>
              <a:t>METODOLOGÍA</a:t>
            </a:r>
            <a:endParaRPr lang="en-US" b="1" dirty="0">
              <a:solidFill>
                <a:schemeClr val="tx1">
                  <a:lumMod val="65000"/>
                  <a:lumOff val="35000"/>
                </a:schemeClr>
              </a:solidFill>
            </a:endParaRPr>
          </a:p>
        </p:txBody>
      </p:sp>
      <p:sp>
        <p:nvSpPr>
          <p:cNvPr id="4" name="Subtitle 6"/>
          <p:cNvSpPr txBox="1">
            <a:spLocks/>
          </p:cNvSpPr>
          <p:nvPr/>
        </p:nvSpPr>
        <p:spPr>
          <a:xfrm>
            <a:off x="467544" y="1844824"/>
            <a:ext cx="8424936" cy="3744416"/>
          </a:xfrm>
          <a:prstGeom prst="rect">
            <a:avLst/>
          </a:prstGeom>
        </p:spPr>
        <p:txBody>
          <a:bodyPr vert="horz" lIns="91440" tIns="45720" rIns="91440" bIns="45720" rtlCol="0">
            <a:normAutofit/>
          </a:bodyPr>
          <a:lstStyle/>
          <a:p>
            <a:pPr lvl="0">
              <a:spcBef>
                <a:spcPct val="20000"/>
              </a:spcBef>
              <a:defRPr/>
            </a:pPr>
            <a:r>
              <a:rPr lang="es-EC" sz="3200" dirty="0" smtClean="0"/>
              <a:t>Se utiliza la metodología de la investigación descriptiva, principalmente histórica ya que se utiliza datos históricos y comparativos entre el Contrato de Participación y de Prestación de Servicios que permitieron conocer la conveniencia para el Estado de uno y otro contrato</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4 Flecha derecha">
            <a:hlinkClick r:id="rId2" action="ppaction://hlinksldjump"/>
          </p:cNvPr>
          <p:cNvSpPr/>
          <p:nvPr/>
        </p:nvSpPr>
        <p:spPr>
          <a:xfrm>
            <a:off x="7956376" y="6165304"/>
            <a:ext cx="978408" cy="484632"/>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92500" lnSpcReduction="10000"/>
          </a:bodyPr>
          <a:lstStyle/>
          <a:p>
            <a:r>
              <a:rPr lang="es-EC" b="1" dirty="0" smtClean="0">
                <a:solidFill>
                  <a:schemeClr val="tx1"/>
                </a:solidFill>
              </a:rPr>
              <a:t>CAPITULO I</a:t>
            </a:r>
            <a:endParaRPr lang="en-US" dirty="0">
              <a:solidFill>
                <a:schemeClr val="tx1"/>
              </a:solidFill>
            </a:endParaRPr>
          </a:p>
        </p:txBody>
      </p:sp>
      <p:sp>
        <p:nvSpPr>
          <p:cNvPr id="4" name="Subtitle 6"/>
          <p:cNvSpPr txBox="1">
            <a:spLocks/>
          </p:cNvSpPr>
          <p:nvPr/>
        </p:nvSpPr>
        <p:spPr>
          <a:xfrm>
            <a:off x="467544" y="3140968"/>
            <a:ext cx="8352928" cy="100811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LA</a:t>
            </a:r>
            <a:r>
              <a:rPr kumimoji="0" lang="es-EC" sz="3200" b="1" i="0" u="none" strike="noStrike" kern="1200" cap="none" spc="0" normalizeH="0" noProof="0" dirty="0" smtClean="0">
                <a:ln>
                  <a:noFill/>
                </a:ln>
                <a:solidFill>
                  <a:schemeClr val="tx1"/>
                </a:solidFill>
                <a:effectLst/>
                <a:uLnTx/>
                <a:uFillTx/>
                <a:latin typeface="+mn-lt"/>
                <a:ea typeface="+mn-ea"/>
                <a:cs typeface="+mn-cs"/>
              </a:rPr>
              <a:t> CONTRATACIÓN PETROLERA</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lnSpcReduction="10000"/>
          </a:bodyPr>
          <a:lstStyle/>
          <a:p>
            <a:pPr>
              <a:lnSpc>
                <a:spcPct val="90000"/>
              </a:lnSpc>
            </a:pPr>
            <a:r>
              <a:rPr lang="es-EC" b="1" dirty="0" smtClean="0">
                <a:solidFill>
                  <a:schemeClr val="tx1">
                    <a:lumMod val="65000"/>
                    <a:lumOff val="35000"/>
                  </a:schemeClr>
                </a:solidFill>
              </a:rPr>
              <a:t>FORMAS CONTRACTUALES</a:t>
            </a:r>
            <a:endParaRPr lang="en-US" b="1" dirty="0">
              <a:solidFill>
                <a:schemeClr val="tx1">
                  <a:lumMod val="65000"/>
                  <a:lumOff val="35000"/>
                </a:schemeClr>
              </a:solidFill>
            </a:endParaRPr>
          </a:p>
        </p:txBody>
      </p:sp>
      <p:sp>
        <p:nvSpPr>
          <p:cNvPr id="5" name="TextBox 4"/>
          <p:cNvSpPr txBox="1"/>
          <p:nvPr/>
        </p:nvSpPr>
        <p:spPr>
          <a:xfrm>
            <a:off x="1115616" y="1700808"/>
            <a:ext cx="5040560" cy="369332"/>
          </a:xfrm>
          <a:prstGeom prst="rect">
            <a:avLst/>
          </a:prstGeom>
          <a:noFill/>
        </p:spPr>
        <p:txBody>
          <a:bodyPr wrap="square" rtlCol="0">
            <a:spAutoFit/>
          </a:bodyPr>
          <a:lstStyle/>
          <a:p>
            <a:pPr>
              <a:buFont typeface="Arial" pitchFamily="34" charset="0"/>
              <a:buChar char="•"/>
            </a:pPr>
            <a:r>
              <a:rPr lang="es-EC" dirty="0" smtClean="0"/>
              <a:t>Contratos de Participación</a:t>
            </a:r>
            <a:endParaRPr lang="en-US" dirty="0"/>
          </a:p>
        </p:txBody>
      </p:sp>
      <p:sp>
        <p:nvSpPr>
          <p:cNvPr id="6" name="TextBox 5"/>
          <p:cNvSpPr txBox="1"/>
          <p:nvPr/>
        </p:nvSpPr>
        <p:spPr>
          <a:xfrm>
            <a:off x="1115616" y="2627620"/>
            <a:ext cx="5040560" cy="369332"/>
          </a:xfrm>
          <a:prstGeom prst="rect">
            <a:avLst/>
          </a:prstGeom>
          <a:noFill/>
        </p:spPr>
        <p:txBody>
          <a:bodyPr wrap="square" rtlCol="0">
            <a:spAutoFit/>
          </a:bodyPr>
          <a:lstStyle/>
          <a:p>
            <a:pPr>
              <a:buFont typeface="Arial" pitchFamily="34" charset="0"/>
              <a:buChar char="•"/>
            </a:pPr>
            <a:r>
              <a:rPr lang="es-EC" dirty="0" smtClean="0"/>
              <a:t>Contratos de Prestación de Servicios</a:t>
            </a:r>
            <a:endParaRPr lang="en-US" dirty="0"/>
          </a:p>
        </p:txBody>
      </p:sp>
      <p:sp>
        <p:nvSpPr>
          <p:cNvPr id="8" name="TextBox 7"/>
          <p:cNvSpPr txBox="1"/>
          <p:nvPr/>
        </p:nvSpPr>
        <p:spPr>
          <a:xfrm>
            <a:off x="1115616" y="3779748"/>
            <a:ext cx="5040560" cy="369332"/>
          </a:xfrm>
          <a:prstGeom prst="rect">
            <a:avLst/>
          </a:prstGeom>
          <a:noFill/>
        </p:spPr>
        <p:txBody>
          <a:bodyPr wrap="square" rtlCol="0">
            <a:spAutoFit/>
          </a:bodyPr>
          <a:lstStyle/>
          <a:p>
            <a:pPr>
              <a:buFont typeface="Arial" pitchFamily="34" charset="0"/>
              <a:buChar char="•"/>
            </a:pPr>
            <a:r>
              <a:rPr lang="es-EC" dirty="0" smtClean="0"/>
              <a:t>Contratos de Asociación</a:t>
            </a:r>
            <a:endParaRPr lang="en-US"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ubtitle 6"/>
          <p:cNvSpPr txBox="1">
            <a:spLocks/>
          </p:cNvSpPr>
          <p:nvPr/>
        </p:nvSpPr>
        <p:spPr>
          <a:xfrm>
            <a:off x="323528" y="548680"/>
            <a:ext cx="8352928" cy="504056"/>
          </a:xfrm>
          <a:prstGeom prst="rect">
            <a:avLst/>
          </a:prstGeom>
        </p:spPr>
        <p:txBody>
          <a:bodyPr vert="horz" lIns="91440" tIns="45720" rIns="91440" bIns="45720" rtlCol="0">
            <a:noAutofit/>
          </a:bodyPr>
          <a:lstStyle/>
          <a:p>
            <a:pPr marR="0" lvl="0" algn="ctr" fontAlgn="auto">
              <a:spcBef>
                <a:spcPct val="20000"/>
              </a:spcBef>
              <a:spcAft>
                <a:spcPts val="0"/>
              </a:spcAft>
              <a:buClrTx/>
              <a:buSzTx/>
              <a:tabLst/>
              <a:defRPr/>
            </a:pPr>
            <a:r>
              <a:rPr lang="es-EC" sz="3200" b="1" dirty="0" smtClean="0">
                <a:solidFill>
                  <a:schemeClr val="tx1">
                    <a:lumMod val="65000"/>
                    <a:lumOff val="35000"/>
                  </a:schemeClr>
                </a:solidFill>
              </a:rPr>
              <a:t>COMITÉ ESPECIAL DE LICITACIONES</a:t>
            </a:r>
            <a:endParaRPr lang="en-US" sz="3200" b="1" dirty="0">
              <a:solidFill>
                <a:schemeClr val="tx1">
                  <a:lumMod val="65000"/>
                  <a:lumOff val="35000"/>
                </a:schemeClr>
              </a:solidFill>
            </a:endParaRPr>
          </a:p>
        </p:txBody>
      </p:sp>
      <p:sp>
        <p:nvSpPr>
          <p:cNvPr id="6" name="Subtitle 5"/>
          <p:cNvSpPr>
            <a:spLocks noGrp="1"/>
          </p:cNvSpPr>
          <p:nvPr>
            <p:ph type="subTitle" idx="1"/>
          </p:nvPr>
        </p:nvSpPr>
        <p:spPr/>
        <p:txBody>
          <a:bodyPr/>
          <a:lstStyle/>
          <a:p>
            <a:endParaRPr lang="en-US" dirty="0"/>
          </a:p>
        </p:txBody>
      </p:sp>
      <p:grpSp>
        <p:nvGrpSpPr>
          <p:cNvPr id="1026" name="Group 2"/>
          <p:cNvGrpSpPr>
            <a:grpSpLocks/>
          </p:cNvGrpSpPr>
          <p:nvPr/>
        </p:nvGrpSpPr>
        <p:grpSpPr bwMode="auto">
          <a:xfrm>
            <a:off x="1619672" y="1268761"/>
            <a:ext cx="5356225" cy="4618039"/>
            <a:chOff x="1916" y="5366"/>
            <a:chExt cx="9180" cy="7526"/>
          </a:xfrm>
        </p:grpSpPr>
        <p:sp>
          <p:nvSpPr>
            <p:cNvPr id="1027" name="Rectangle 3"/>
            <p:cNvSpPr>
              <a:spLocks noChangeArrowheads="1"/>
            </p:cNvSpPr>
            <p:nvPr/>
          </p:nvSpPr>
          <p:spPr bwMode="auto">
            <a:xfrm>
              <a:off x="1916" y="5366"/>
              <a:ext cx="9180" cy="75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8" name="Text Box 4"/>
            <p:cNvSpPr txBox="1">
              <a:spLocks noChangeArrowheads="1"/>
            </p:cNvSpPr>
            <p:nvPr/>
          </p:nvSpPr>
          <p:spPr bwMode="auto">
            <a:xfrm>
              <a:off x="5028" y="5629"/>
              <a:ext cx="2865" cy="4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Invitación</a:t>
              </a:r>
              <a:endParaRPr kumimoji="0" lang="en-US" sz="1800" b="0" i="0" u="none" strike="noStrike" cap="none" normalizeH="0" baseline="0" dirty="0" smtClean="0">
                <a:ln>
                  <a:noFill/>
                </a:ln>
                <a:solidFill>
                  <a:schemeClr val="tx1"/>
                </a:solidFill>
                <a:effectLst/>
                <a:latin typeface="Arial" pitchFamily="34" charset="0"/>
              </a:endParaRPr>
            </a:p>
          </p:txBody>
        </p:sp>
        <p:sp>
          <p:nvSpPr>
            <p:cNvPr id="1029" name="Text Box 5"/>
            <p:cNvSpPr txBox="1">
              <a:spLocks noChangeArrowheads="1"/>
            </p:cNvSpPr>
            <p:nvPr/>
          </p:nvSpPr>
          <p:spPr bwMode="auto">
            <a:xfrm>
              <a:off x="5026" y="6350"/>
              <a:ext cx="2857" cy="3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Convocatoria</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5034" y="7071"/>
              <a:ext cx="2849" cy="37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Presentación de Ofertas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5034" y="7758"/>
              <a:ext cx="2849" cy="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Informe de la Comisión nombrada por el Comité</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2" name="Text Box 8"/>
            <p:cNvSpPr txBox="1">
              <a:spLocks noChangeArrowheads="1"/>
            </p:cNvSpPr>
            <p:nvPr/>
          </p:nvSpPr>
          <p:spPr bwMode="auto">
            <a:xfrm>
              <a:off x="5037" y="8873"/>
              <a:ext cx="2849" cy="3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Calificación del Comité</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5029" y="9514"/>
              <a:ext cx="2849" cy="7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Equipo negociador discute alcance de la propuesta</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034" name="AutoShape 10"/>
            <p:cNvCxnSpPr>
              <a:cxnSpLocks noChangeShapeType="1"/>
            </p:cNvCxnSpPr>
            <p:nvPr/>
          </p:nvCxnSpPr>
          <p:spPr bwMode="auto">
            <a:xfrm>
              <a:off x="6454" y="6040"/>
              <a:ext cx="0" cy="284"/>
            </a:xfrm>
            <a:prstGeom prst="straightConnector1">
              <a:avLst/>
            </a:prstGeom>
            <a:noFill/>
            <a:ln w="9525">
              <a:solidFill>
                <a:srgbClr val="000000"/>
              </a:solidFill>
              <a:round/>
              <a:headEnd/>
              <a:tailEnd type="arrow" w="med" len="med"/>
            </a:ln>
          </p:spPr>
        </p:cxnSp>
        <p:cxnSp>
          <p:nvCxnSpPr>
            <p:cNvPr id="1035" name="AutoShape 11"/>
            <p:cNvCxnSpPr>
              <a:cxnSpLocks noChangeShapeType="1"/>
            </p:cNvCxnSpPr>
            <p:nvPr/>
          </p:nvCxnSpPr>
          <p:spPr bwMode="auto">
            <a:xfrm>
              <a:off x="6454" y="6739"/>
              <a:ext cx="0" cy="319"/>
            </a:xfrm>
            <a:prstGeom prst="straightConnector1">
              <a:avLst/>
            </a:prstGeom>
            <a:noFill/>
            <a:ln w="9525">
              <a:solidFill>
                <a:srgbClr val="000000"/>
              </a:solidFill>
              <a:round/>
              <a:headEnd/>
              <a:tailEnd type="arrow" w="med" len="med"/>
            </a:ln>
          </p:spPr>
        </p:cxnSp>
        <p:sp>
          <p:nvSpPr>
            <p:cNvPr id="1036" name="Text Box 12"/>
            <p:cNvSpPr txBox="1">
              <a:spLocks noChangeArrowheads="1"/>
            </p:cNvSpPr>
            <p:nvPr/>
          </p:nvSpPr>
          <p:spPr bwMode="auto">
            <a:xfrm>
              <a:off x="4602" y="10643"/>
              <a:ext cx="3748" cy="6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Informe de la Secretaría de Hidrocarburos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7" name="Text Box 13"/>
            <p:cNvSpPr txBox="1">
              <a:spLocks noChangeArrowheads="1"/>
            </p:cNvSpPr>
            <p:nvPr/>
          </p:nvSpPr>
          <p:spPr bwMode="auto">
            <a:xfrm>
              <a:off x="2372" y="11612"/>
              <a:ext cx="8224" cy="34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El Ministerio de Recursos Naturales y Energéticos autoriza la suscripción del contrato</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8" name="Text Box 14"/>
            <p:cNvSpPr txBox="1">
              <a:spLocks noChangeArrowheads="1"/>
            </p:cNvSpPr>
            <p:nvPr/>
          </p:nvSpPr>
          <p:spPr bwMode="auto">
            <a:xfrm>
              <a:off x="2372" y="12299"/>
              <a:ext cx="8224" cy="3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900" b="0" i="0" u="none" strike="noStrike" cap="none" normalizeH="0" baseline="0" dirty="0" smtClean="0">
                  <a:ln>
                    <a:noFill/>
                  </a:ln>
                  <a:solidFill>
                    <a:schemeClr val="tx1"/>
                  </a:solidFill>
                  <a:effectLst/>
                  <a:latin typeface="Arial" pitchFamily="34" charset="0"/>
                  <a:ea typeface="SimSun" charset="-122"/>
                </a:rPr>
                <a:t>Suscripción del Contrato por parte de la Secretaría de Hidrocarburos</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039" name="AutoShape 15"/>
            <p:cNvCxnSpPr>
              <a:cxnSpLocks noChangeShapeType="1"/>
            </p:cNvCxnSpPr>
            <p:nvPr/>
          </p:nvCxnSpPr>
          <p:spPr bwMode="auto">
            <a:xfrm>
              <a:off x="6466" y="7435"/>
              <a:ext cx="0" cy="319"/>
            </a:xfrm>
            <a:prstGeom prst="straightConnector1">
              <a:avLst/>
            </a:prstGeom>
            <a:noFill/>
            <a:ln w="9525">
              <a:solidFill>
                <a:srgbClr val="000000"/>
              </a:solidFill>
              <a:round/>
              <a:headEnd/>
              <a:tailEnd type="arrow" w="med" len="med"/>
            </a:ln>
          </p:spPr>
        </p:cxnSp>
        <p:cxnSp>
          <p:nvCxnSpPr>
            <p:cNvPr id="1040" name="AutoShape 16"/>
            <p:cNvCxnSpPr>
              <a:cxnSpLocks noChangeShapeType="1"/>
            </p:cNvCxnSpPr>
            <p:nvPr/>
          </p:nvCxnSpPr>
          <p:spPr bwMode="auto">
            <a:xfrm>
              <a:off x="6478" y="8530"/>
              <a:ext cx="0" cy="319"/>
            </a:xfrm>
            <a:prstGeom prst="straightConnector1">
              <a:avLst/>
            </a:prstGeom>
            <a:noFill/>
            <a:ln w="9525">
              <a:solidFill>
                <a:srgbClr val="000000"/>
              </a:solidFill>
              <a:round/>
              <a:headEnd/>
              <a:tailEnd type="arrow" w="med" len="med"/>
            </a:ln>
          </p:spPr>
        </p:cxnSp>
        <p:cxnSp>
          <p:nvCxnSpPr>
            <p:cNvPr id="1041" name="AutoShape 17"/>
            <p:cNvCxnSpPr>
              <a:cxnSpLocks noChangeShapeType="1"/>
            </p:cNvCxnSpPr>
            <p:nvPr/>
          </p:nvCxnSpPr>
          <p:spPr bwMode="auto">
            <a:xfrm>
              <a:off x="6471" y="9207"/>
              <a:ext cx="0" cy="319"/>
            </a:xfrm>
            <a:prstGeom prst="straightConnector1">
              <a:avLst/>
            </a:prstGeom>
            <a:noFill/>
            <a:ln w="9525">
              <a:solidFill>
                <a:srgbClr val="000000"/>
              </a:solidFill>
              <a:round/>
              <a:headEnd/>
              <a:tailEnd type="arrow" w="med" len="med"/>
            </a:ln>
          </p:spPr>
        </p:cxnSp>
        <p:cxnSp>
          <p:nvCxnSpPr>
            <p:cNvPr id="1042" name="AutoShape 18"/>
            <p:cNvCxnSpPr>
              <a:cxnSpLocks noChangeShapeType="1"/>
            </p:cNvCxnSpPr>
            <p:nvPr/>
          </p:nvCxnSpPr>
          <p:spPr bwMode="auto">
            <a:xfrm>
              <a:off x="6464" y="10303"/>
              <a:ext cx="0" cy="319"/>
            </a:xfrm>
            <a:prstGeom prst="straightConnector1">
              <a:avLst/>
            </a:prstGeom>
            <a:noFill/>
            <a:ln w="9525">
              <a:solidFill>
                <a:srgbClr val="000000"/>
              </a:solidFill>
              <a:round/>
              <a:headEnd/>
              <a:tailEnd type="arrow" w="med" len="med"/>
            </a:ln>
          </p:spPr>
        </p:cxnSp>
        <p:cxnSp>
          <p:nvCxnSpPr>
            <p:cNvPr id="1043" name="AutoShape 19"/>
            <p:cNvCxnSpPr>
              <a:cxnSpLocks noChangeShapeType="1"/>
            </p:cNvCxnSpPr>
            <p:nvPr/>
          </p:nvCxnSpPr>
          <p:spPr bwMode="auto">
            <a:xfrm>
              <a:off x="6476" y="11284"/>
              <a:ext cx="0" cy="319"/>
            </a:xfrm>
            <a:prstGeom prst="straightConnector1">
              <a:avLst/>
            </a:prstGeom>
            <a:noFill/>
            <a:ln w="9525">
              <a:solidFill>
                <a:srgbClr val="000000"/>
              </a:solidFill>
              <a:round/>
              <a:headEnd/>
              <a:tailEnd type="arrow" w="med" len="med"/>
            </a:ln>
          </p:spPr>
        </p:cxnSp>
        <p:cxnSp>
          <p:nvCxnSpPr>
            <p:cNvPr id="1044" name="AutoShape 20"/>
            <p:cNvCxnSpPr>
              <a:cxnSpLocks noChangeShapeType="1"/>
            </p:cNvCxnSpPr>
            <p:nvPr/>
          </p:nvCxnSpPr>
          <p:spPr bwMode="auto">
            <a:xfrm>
              <a:off x="6478" y="11953"/>
              <a:ext cx="0" cy="319"/>
            </a:xfrm>
            <a:prstGeom prst="straightConnector1">
              <a:avLst/>
            </a:prstGeom>
            <a:noFill/>
            <a:ln w="9525">
              <a:solidFill>
                <a:srgbClr val="000000"/>
              </a:solidFill>
              <a:round/>
              <a:headEnd/>
              <a:tailEnd type="arrow" w="med" len="med"/>
            </a:ln>
          </p:spPr>
        </p:cxnSp>
      </p:gr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ubtitle 6"/>
          <p:cNvSpPr txBox="1">
            <a:spLocks/>
          </p:cNvSpPr>
          <p:nvPr/>
        </p:nvSpPr>
        <p:spPr>
          <a:xfrm>
            <a:off x="323528" y="188640"/>
            <a:ext cx="8352928" cy="504056"/>
          </a:xfrm>
          <a:prstGeom prst="rect">
            <a:avLst/>
          </a:prstGeom>
        </p:spPr>
        <p:txBody>
          <a:bodyPr vert="horz" lIns="91440" tIns="45720" rIns="91440" bIns="45720" rtlCol="0">
            <a:noAutofit/>
          </a:bodyPr>
          <a:lstStyle/>
          <a:p>
            <a:pPr indent="0" algn="ctr">
              <a:lnSpc>
                <a:spcPct val="100000"/>
              </a:lnSpc>
              <a:spcBef>
                <a:spcPct val="20000"/>
              </a:spcBef>
              <a:buFont typeface="Arial" pitchFamily="34" charset="0"/>
              <a:buNone/>
              <a:defRPr/>
            </a:pPr>
            <a:r>
              <a:rPr lang="es-EC" sz="3200" b="1" dirty="0" smtClean="0">
                <a:solidFill>
                  <a:schemeClr val="tx1">
                    <a:lumMod val="65000"/>
                    <a:lumOff val="35000"/>
                  </a:schemeClr>
                </a:solidFill>
              </a:rPr>
              <a:t>PROGRAMAS DE EXPLORACIÓN Y EXPLOTACION DE HIDROCARBUROS</a:t>
            </a:r>
            <a:endParaRPr lang="en-US" sz="3200" b="1" dirty="0">
              <a:solidFill>
                <a:schemeClr val="tx1">
                  <a:lumMod val="65000"/>
                  <a:lumOff val="35000"/>
                </a:schemeClr>
              </a:solidFill>
            </a:endParaRPr>
          </a:p>
        </p:txBody>
      </p:sp>
      <p:sp>
        <p:nvSpPr>
          <p:cNvPr id="24" name="TextBox 23"/>
          <p:cNvSpPr txBox="1"/>
          <p:nvPr/>
        </p:nvSpPr>
        <p:spPr>
          <a:xfrm>
            <a:off x="899593" y="2286164"/>
            <a:ext cx="2467407" cy="369332"/>
          </a:xfrm>
          <a:prstGeom prst="rect">
            <a:avLst/>
          </a:prstGeom>
          <a:noFill/>
        </p:spPr>
        <p:txBody>
          <a:bodyPr wrap="none" rtlCol="0">
            <a:spAutoFit/>
          </a:bodyPr>
          <a:lstStyle/>
          <a:p>
            <a:r>
              <a:rPr lang="es-EC" dirty="0" smtClean="0">
                <a:solidFill>
                  <a:schemeClr val="bg1">
                    <a:lumMod val="95000"/>
                  </a:schemeClr>
                </a:solidFill>
              </a:rPr>
              <a:t>Programas Exploratorios</a:t>
            </a:r>
            <a:endParaRPr lang="en-US" dirty="0">
              <a:solidFill>
                <a:schemeClr val="bg1">
                  <a:lumMod val="95000"/>
                </a:schemeClr>
              </a:solidFill>
            </a:endParaRPr>
          </a:p>
        </p:txBody>
      </p:sp>
      <p:sp>
        <p:nvSpPr>
          <p:cNvPr id="25" name="TextBox 24"/>
          <p:cNvSpPr txBox="1"/>
          <p:nvPr/>
        </p:nvSpPr>
        <p:spPr>
          <a:xfrm>
            <a:off x="5220072" y="2276872"/>
            <a:ext cx="2591094" cy="369332"/>
          </a:xfrm>
          <a:prstGeom prst="rect">
            <a:avLst/>
          </a:prstGeom>
          <a:noFill/>
        </p:spPr>
        <p:txBody>
          <a:bodyPr wrap="none" rtlCol="0">
            <a:spAutoFit/>
          </a:bodyPr>
          <a:lstStyle/>
          <a:p>
            <a:r>
              <a:rPr lang="es-EC" dirty="0" smtClean="0">
                <a:solidFill>
                  <a:schemeClr val="bg1">
                    <a:lumMod val="95000"/>
                  </a:schemeClr>
                </a:solidFill>
              </a:rPr>
              <a:t>Terminación de Contratos</a:t>
            </a:r>
            <a:endParaRPr lang="en-US" dirty="0">
              <a:solidFill>
                <a:schemeClr val="bg1">
                  <a:lumMod val="95000"/>
                </a:schemeClr>
              </a:solidFill>
            </a:endParaRPr>
          </a:p>
        </p:txBody>
      </p:sp>
      <p:sp>
        <p:nvSpPr>
          <p:cNvPr id="26" name="TextBox 25"/>
          <p:cNvSpPr txBox="1"/>
          <p:nvPr/>
        </p:nvSpPr>
        <p:spPr>
          <a:xfrm>
            <a:off x="2267744" y="3582308"/>
            <a:ext cx="1844864" cy="369332"/>
          </a:xfrm>
          <a:prstGeom prst="rect">
            <a:avLst/>
          </a:prstGeom>
          <a:noFill/>
        </p:spPr>
        <p:txBody>
          <a:bodyPr wrap="none" rtlCol="0">
            <a:spAutoFit/>
          </a:bodyPr>
          <a:lstStyle/>
          <a:p>
            <a:r>
              <a:rPr lang="es-EC" dirty="0" smtClean="0">
                <a:solidFill>
                  <a:schemeClr val="bg1">
                    <a:lumMod val="95000"/>
                  </a:schemeClr>
                </a:solidFill>
              </a:rPr>
              <a:t>Ingresos Estatales</a:t>
            </a:r>
            <a:endParaRPr lang="en-US" dirty="0">
              <a:solidFill>
                <a:schemeClr val="bg1">
                  <a:lumMod val="95000"/>
                </a:schemeClr>
              </a:solidFill>
            </a:endParaRPr>
          </a:p>
        </p:txBody>
      </p:sp>
      <p:sp>
        <p:nvSpPr>
          <p:cNvPr id="27" name="TextBox 26"/>
          <p:cNvSpPr txBox="1"/>
          <p:nvPr/>
        </p:nvSpPr>
        <p:spPr>
          <a:xfrm>
            <a:off x="5364090" y="3573016"/>
            <a:ext cx="1193853" cy="369332"/>
          </a:xfrm>
          <a:prstGeom prst="rect">
            <a:avLst/>
          </a:prstGeom>
          <a:noFill/>
        </p:spPr>
        <p:txBody>
          <a:bodyPr wrap="none" rtlCol="0">
            <a:spAutoFit/>
          </a:bodyPr>
          <a:lstStyle/>
          <a:p>
            <a:r>
              <a:rPr lang="es-EC" dirty="0" smtClean="0">
                <a:solidFill>
                  <a:schemeClr val="bg1">
                    <a:lumMod val="95000"/>
                  </a:schemeClr>
                </a:solidFill>
              </a:rPr>
              <a:t>Transporte</a:t>
            </a:r>
            <a:endParaRPr lang="en-US" dirty="0">
              <a:solidFill>
                <a:schemeClr val="bg1">
                  <a:lumMod val="95000"/>
                </a:schemeClr>
              </a:solidFill>
            </a:endParaRPr>
          </a:p>
        </p:txBody>
      </p:sp>
      <p:sp>
        <p:nvSpPr>
          <p:cNvPr id="28" name="TextBox 27"/>
          <p:cNvSpPr txBox="1"/>
          <p:nvPr/>
        </p:nvSpPr>
        <p:spPr>
          <a:xfrm>
            <a:off x="1259632" y="5382508"/>
            <a:ext cx="1919308" cy="369332"/>
          </a:xfrm>
          <a:prstGeom prst="rect">
            <a:avLst/>
          </a:prstGeom>
          <a:noFill/>
        </p:spPr>
        <p:txBody>
          <a:bodyPr wrap="none" rtlCol="0">
            <a:spAutoFit/>
          </a:bodyPr>
          <a:lstStyle/>
          <a:p>
            <a:r>
              <a:rPr lang="es-EC" dirty="0" smtClean="0">
                <a:solidFill>
                  <a:schemeClr val="bg1">
                    <a:lumMod val="95000"/>
                  </a:schemeClr>
                </a:solidFill>
              </a:rPr>
              <a:t>Fijación de Precios</a:t>
            </a:r>
            <a:endParaRPr lang="en-US" dirty="0">
              <a:solidFill>
                <a:schemeClr val="bg1">
                  <a:lumMod val="95000"/>
                </a:schemeClr>
              </a:solidFill>
            </a:endParaRPr>
          </a:p>
        </p:txBody>
      </p:sp>
      <p:sp>
        <p:nvSpPr>
          <p:cNvPr id="29" name="TextBox 28"/>
          <p:cNvSpPr txBox="1"/>
          <p:nvPr/>
        </p:nvSpPr>
        <p:spPr>
          <a:xfrm>
            <a:off x="6012162" y="5310500"/>
            <a:ext cx="1167307" cy="369332"/>
          </a:xfrm>
          <a:prstGeom prst="rect">
            <a:avLst/>
          </a:prstGeom>
          <a:noFill/>
        </p:spPr>
        <p:txBody>
          <a:bodyPr wrap="none" rtlCol="0">
            <a:spAutoFit/>
          </a:bodyPr>
          <a:lstStyle/>
          <a:p>
            <a:r>
              <a:rPr lang="es-EC" dirty="0" smtClean="0">
                <a:solidFill>
                  <a:schemeClr val="bg1">
                    <a:lumMod val="95000"/>
                  </a:schemeClr>
                </a:solidFill>
              </a:rPr>
              <a:t>Caducidad</a:t>
            </a:r>
            <a:endParaRPr lang="en-US"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wipe(down)">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wipe(down)">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
                                            <p:txEl>
                                              <p:pRg st="0" end="0"/>
                                            </p:txEl>
                                          </p:spTgt>
                                        </p:tgtEl>
                                        <p:attrNameLst>
                                          <p:attrName>style.visibility</p:attrName>
                                        </p:attrNameLst>
                                      </p:cBhvr>
                                      <p:to>
                                        <p:strVal val="visible"/>
                                      </p:to>
                                    </p:set>
                                    <p:animEffect transition="in" filter="wipe(down)">
                                      <p:cBhvr>
                                        <p:cTn id="17" dur="500"/>
                                        <p:tgtEl>
                                          <p:spTgt spid="2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wipe(down)">
                                      <p:cBhvr>
                                        <p:cTn id="22" dur="5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Effect transition="in" filter="wipe(down)">
                                      <p:cBhvr>
                                        <p:cTn id="27" dur="500"/>
                                        <p:tgtEl>
                                          <p:spTgt spid="2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9">
                                            <p:txEl>
                                              <p:pRg st="0" end="0"/>
                                            </p:txEl>
                                          </p:spTgt>
                                        </p:tgtEl>
                                        <p:attrNameLst>
                                          <p:attrName>style.visibility</p:attrName>
                                        </p:attrNameLst>
                                      </p:cBhvr>
                                      <p:to>
                                        <p:strVal val="visible"/>
                                      </p:to>
                                    </p:set>
                                    <p:animEffect transition="in" filter="wipe(down)">
                                      <p:cBhvr>
                                        <p:cTn id="32"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allAtOnce"/>
      <p:bldP spid="25" grpId="0" build="allAtOnce"/>
      <p:bldP spid="26" grpId="0" build="allAtOnce"/>
      <p:bldP spid="27" grpId="0" build="allAtOnce"/>
      <p:bldP spid="28" grpId="0" build="allAtOnce"/>
      <p:bldP spid="29"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Autofit/>
          </a:bodyPr>
          <a:lstStyle/>
          <a:p>
            <a:pPr>
              <a:lnSpc>
                <a:spcPct val="110000"/>
              </a:lnSpc>
              <a:defRPr/>
            </a:pPr>
            <a:r>
              <a:rPr lang="es-EC" b="1" dirty="0" smtClean="0">
                <a:solidFill>
                  <a:schemeClr val="tx1">
                    <a:lumMod val="65000"/>
                    <a:lumOff val="35000"/>
                  </a:schemeClr>
                </a:solidFill>
              </a:rPr>
              <a:t>FINANZAS PÚBLICAS</a:t>
            </a:r>
            <a:endParaRPr lang="en-US" b="1" dirty="0">
              <a:solidFill>
                <a:schemeClr val="tx1">
                  <a:lumMod val="65000"/>
                  <a:lumOff val="35000"/>
                </a:schemeClr>
              </a:solidFill>
            </a:endParaRPr>
          </a:p>
        </p:txBody>
      </p:sp>
      <p:sp>
        <p:nvSpPr>
          <p:cNvPr id="4" name="Subtitle 6"/>
          <p:cNvSpPr txBox="1">
            <a:spLocks/>
          </p:cNvSpPr>
          <p:nvPr/>
        </p:nvSpPr>
        <p:spPr>
          <a:xfrm>
            <a:off x="1043608" y="1844824"/>
            <a:ext cx="5760640" cy="316835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u="none" strike="noStrike" kern="1200" cap="none" spc="0" normalizeH="0" baseline="0" dirty="0" smtClean="0">
                <a:ln>
                  <a:noFill/>
                </a:ln>
                <a:solidFill>
                  <a:schemeClr val="tx1"/>
                </a:solidFill>
                <a:effectLst/>
                <a:uLnTx/>
                <a:uFillTx/>
                <a:latin typeface="+mn-lt"/>
                <a:ea typeface="+mn-ea"/>
                <a:cs typeface="+mn-cs"/>
              </a:rPr>
              <a:t>Ingresos</a:t>
            </a:r>
            <a:r>
              <a:rPr kumimoji="0" lang="es-EC" sz="3200" i="0" u="none" strike="noStrike" kern="1200" cap="none" spc="0" normalizeH="0" dirty="0" smtClean="0">
                <a:ln>
                  <a:noFill/>
                </a:ln>
                <a:solidFill>
                  <a:schemeClr val="tx1"/>
                </a:solidFill>
                <a:effectLst/>
                <a:uLnTx/>
                <a:uFillTx/>
                <a:latin typeface="+mn-lt"/>
                <a:ea typeface="+mn-ea"/>
                <a:cs typeface="+mn-cs"/>
              </a:rPr>
              <a:t> y Gastos Fiscales</a:t>
            </a:r>
          </a:p>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baseline="0" noProof="0" dirty="0" smtClean="0"/>
              <a:t>Política</a:t>
            </a:r>
            <a:r>
              <a:rPr lang="es-EC" sz="3200" noProof="0" dirty="0" smtClean="0"/>
              <a:t> Fiscal</a:t>
            </a:r>
          </a:p>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noProof="0" dirty="0" smtClean="0"/>
              <a:t>Política Presupuestaria</a:t>
            </a:r>
          </a:p>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noProof="0" dirty="0" smtClean="0"/>
              <a:t>Estabilidad económica</a:t>
            </a:r>
          </a:p>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u="none" strike="noStrike" kern="1200" cap="none" spc="0" normalizeH="0" baseline="0" dirty="0" smtClean="0">
                <a:ln>
                  <a:noFill/>
                </a:ln>
                <a:solidFill>
                  <a:schemeClr val="tx1"/>
                </a:solidFill>
                <a:effectLst/>
                <a:uLnTx/>
                <a:uFillTx/>
                <a:latin typeface="+mn-lt"/>
                <a:ea typeface="+mn-ea"/>
                <a:cs typeface="+mn-cs"/>
              </a:rPr>
              <a:t>Teoría</a:t>
            </a:r>
            <a:r>
              <a:rPr kumimoji="0" lang="es-EC" sz="3200" i="0" u="none" strike="noStrike" kern="1200" cap="none" spc="0" normalizeH="0" dirty="0" smtClean="0">
                <a:ln>
                  <a:noFill/>
                </a:ln>
                <a:solidFill>
                  <a:schemeClr val="tx1"/>
                </a:solidFill>
                <a:effectLst/>
                <a:uLnTx/>
                <a:uFillTx/>
                <a:latin typeface="+mn-lt"/>
                <a:ea typeface="+mn-ea"/>
                <a:cs typeface="+mn-cs"/>
              </a:rPr>
              <a:t> de la volatilidad</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188640"/>
            <a:ext cx="8352928" cy="504056"/>
          </a:xfrm>
        </p:spPr>
        <p:txBody>
          <a:bodyPr>
            <a:noAutofit/>
          </a:bodyPr>
          <a:lstStyle/>
          <a:p>
            <a:pPr>
              <a:lnSpc>
                <a:spcPct val="120000"/>
              </a:lnSpc>
              <a:defRPr/>
            </a:pPr>
            <a:r>
              <a:rPr lang="es-EC" b="1" dirty="0" smtClean="0">
                <a:solidFill>
                  <a:schemeClr val="tx1">
                    <a:lumMod val="65000"/>
                    <a:lumOff val="35000"/>
                  </a:schemeClr>
                </a:solidFill>
              </a:rPr>
              <a:t>PROCESO PRODUCTIVO DEL PETRÓLEO</a:t>
            </a:r>
            <a:endParaRPr lang="en-US" b="1" dirty="0">
              <a:solidFill>
                <a:schemeClr val="tx1">
                  <a:lumMod val="65000"/>
                  <a:lumOff val="35000"/>
                </a:schemeClr>
              </a:solidFill>
            </a:endParaRPr>
          </a:p>
        </p:txBody>
      </p:sp>
      <p:pic>
        <p:nvPicPr>
          <p:cNvPr id="3123" name="Picture 51"/>
          <p:cNvPicPr>
            <a:picLocks noChangeAspect="1" noChangeArrowheads="1"/>
          </p:cNvPicPr>
          <p:nvPr/>
        </p:nvPicPr>
        <p:blipFill>
          <a:blip r:embed="rId2" cstate="print"/>
          <a:srcRect/>
          <a:stretch>
            <a:fillRect/>
          </a:stretch>
        </p:blipFill>
        <p:spPr bwMode="auto">
          <a:xfrm>
            <a:off x="683568" y="836712"/>
            <a:ext cx="7717110" cy="5952027"/>
          </a:xfrm>
          <a:prstGeom prst="rect">
            <a:avLst/>
          </a:prstGeom>
          <a:noFill/>
          <a:ln w="9525">
            <a:noFill/>
            <a:miter lim="800000"/>
            <a:headEnd/>
            <a:tailEnd/>
          </a:ln>
        </p:spPr>
      </p:pic>
    </p:spTree>
  </p:cSld>
  <p:clrMapOvr>
    <a:masterClrMapping/>
  </p:clrMapOvr>
  <p:transition>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CAPITULO II</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ubtitle 6"/>
          <p:cNvSpPr txBox="1">
            <a:spLocks/>
          </p:cNvSpPr>
          <p:nvPr/>
        </p:nvSpPr>
        <p:spPr>
          <a:xfrm>
            <a:off x="467544" y="3140968"/>
            <a:ext cx="8352928" cy="100811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EL ECUADOR Y EL PETRÓLEO</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91072" y="2420888"/>
            <a:ext cx="8352928" cy="504056"/>
          </a:xfrm>
        </p:spPr>
        <p:txBody>
          <a:bodyPr vert="horz" lIns="91440" tIns="45720" rIns="91440" bIns="45720" rtlCol="0">
            <a:noAutofit/>
          </a:bodyPr>
          <a:lstStyle/>
          <a:p>
            <a:pPr>
              <a:lnSpc>
                <a:spcPct val="140000"/>
              </a:lnSpc>
              <a:defRPr/>
            </a:pPr>
            <a:r>
              <a:rPr lang="es-EC" b="1" dirty="0" smtClean="0">
                <a:solidFill>
                  <a:schemeClr val="tx1">
                    <a:lumMod val="65000"/>
                    <a:lumOff val="35000"/>
                  </a:schemeClr>
                </a:solidFill>
              </a:rPr>
              <a:t>SECTOR PETROLERO Y SU DIMENSIÓN EN LA ECONOMÍA ECUATORIANA</a:t>
            </a:r>
            <a:endParaRPr lang="es-EC" b="1" dirty="0">
              <a:solidFill>
                <a:schemeClr val="tx1">
                  <a:lumMod val="65000"/>
                  <a:lumOff val="35000"/>
                </a:schemeClr>
              </a:solidFill>
            </a:endParaRPr>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2808312"/>
          </a:xfrm>
        </p:spPr>
        <p:txBody>
          <a:bodyPr>
            <a:normAutofit/>
          </a:bodyPr>
          <a:lstStyle/>
          <a:p>
            <a:r>
              <a:rPr lang="es-ES_tradnl" b="1" dirty="0">
                <a:solidFill>
                  <a:schemeClr val="tx1">
                    <a:lumMod val="65000"/>
                    <a:lumOff val="35000"/>
                  </a:schemeClr>
                </a:solidFill>
              </a:rPr>
              <a:t>“</a:t>
            </a:r>
            <a:r>
              <a:rPr lang="es-ES" b="1" dirty="0">
                <a:solidFill>
                  <a:schemeClr val="tx1">
                    <a:lumMod val="65000"/>
                    <a:lumOff val="35000"/>
                  </a:schemeClr>
                </a:solidFill>
              </a:rPr>
              <a:t>IMPACTO ECONÓMICO PARA EL ESTADO DEL CAMBIO DE CONTRATOS DE PARTICIPACIÓN A CONTRATOS DE PRESTACIÓN DE SERVICIOS EN LA INDUSTRIA PETROLERA DEL ECUADOR:</a:t>
            </a:r>
            <a:endParaRPr lang="en-US" dirty="0">
              <a:solidFill>
                <a:schemeClr val="tx1">
                  <a:lumMod val="65000"/>
                  <a:lumOff val="35000"/>
                </a:schemeClr>
              </a:solidFill>
            </a:endParaRPr>
          </a:p>
          <a:p>
            <a:r>
              <a:rPr lang="es-EC" b="1" dirty="0">
                <a:solidFill>
                  <a:schemeClr val="tx1">
                    <a:lumMod val="65000"/>
                    <a:lumOff val="35000"/>
                  </a:schemeClr>
                </a:solidFill>
              </a:rPr>
              <a:t>2007 - 2012</a:t>
            </a:r>
            <a:r>
              <a:rPr lang="es-ES_tradnl" b="1" dirty="0">
                <a:solidFill>
                  <a:schemeClr val="tx1">
                    <a:lumMod val="65000"/>
                    <a:lumOff val="35000"/>
                  </a:schemeClr>
                </a:solidFill>
              </a:rPr>
              <a:t>”</a:t>
            </a:r>
            <a:endParaRPr lang="en-US" dirty="0">
              <a:solidFill>
                <a:schemeClr val="tx1">
                  <a:lumMod val="65000"/>
                  <a:lumOff val="35000"/>
                </a:schemeClr>
              </a:solidFill>
            </a:endParaRPr>
          </a:p>
          <a:p>
            <a:endParaRPr lang="en-US" dirty="0">
              <a:solidFill>
                <a:schemeClr val="tx1">
                  <a:lumMod val="65000"/>
                  <a:lumOff val="35000"/>
                </a:schemeClr>
              </a:solidFill>
            </a:endParaRPr>
          </a:p>
        </p:txBody>
      </p:sp>
      <p:sp>
        <p:nvSpPr>
          <p:cNvPr id="8" name="Subtitle 2"/>
          <p:cNvSpPr txBox="1">
            <a:spLocks/>
          </p:cNvSpPr>
          <p:nvPr/>
        </p:nvSpPr>
        <p:spPr>
          <a:xfrm>
            <a:off x="899592" y="5229200"/>
            <a:ext cx="756084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_tradnl" sz="3200" b="1" i="0" u="none" strike="noStrike" kern="1200" cap="none" spc="0" normalizeH="0" baseline="0" noProof="0" dirty="0" smtClean="0">
                <a:ln>
                  <a:noFill/>
                </a:ln>
                <a:solidFill>
                  <a:schemeClr val="tx1"/>
                </a:solidFill>
                <a:effectLst/>
                <a:uLnTx/>
                <a:uFillTx/>
                <a:latin typeface="+mn-lt"/>
                <a:ea typeface="+mn-ea"/>
                <a:cs typeface="+mn-cs"/>
              </a:rPr>
              <a:t>Sandra Noroña</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691680" y="188641"/>
            <a:ext cx="5566845" cy="461665"/>
          </a:xfrm>
          <a:prstGeom prst="rect">
            <a:avLst/>
          </a:prstGeom>
        </p:spPr>
        <p:txBody>
          <a:bodyPr wrap="none">
            <a:spAutoFit/>
          </a:bodyPr>
          <a:lstStyle/>
          <a:p>
            <a:pPr lvl="2"/>
            <a:r>
              <a:rPr lang="es-EC" sz="2400" b="1" dirty="0" smtClean="0"/>
              <a:t>Participación del petróleo en el PIB</a:t>
            </a:r>
            <a:endParaRPr lang="en-US" sz="2400" b="1" dirty="0"/>
          </a:p>
        </p:txBody>
      </p:sp>
      <p:graphicFrame>
        <p:nvGraphicFramePr>
          <p:cNvPr id="6" name="Chart 5"/>
          <p:cNvGraphicFramePr/>
          <p:nvPr/>
        </p:nvGraphicFramePr>
        <p:xfrm>
          <a:off x="1619672" y="1700808"/>
          <a:ext cx="6696744"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627784" y="1124744"/>
            <a:ext cx="4467249" cy="369332"/>
          </a:xfrm>
          <a:prstGeom prst="rect">
            <a:avLst/>
          </a:prstGeom>
        </p:spPr>
        <p:txBody>
          <a:bodyPr wrap="none">
            <a:spAutoFit/>
          </a:bodyPr>
          <a:lstStyle/>
          <a:p>
            <a:pPr algn="ctr"/>
            <a:r>
              <a:rPr lang="es-ES" b="1" dirty="0" smtClean="0"/>
              <a:t>EVOLUCIÓN DEL PIB DEL SECTOR PETROLERO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684584" y="303041"/>
            <a:ext cx="9657837" cy="461665"/>
          </a:xfrm>
          <a:prstGeom prst="rect">
            <a:avLst/>
          </a:prstGeom>
        </p:spPr>
        <p:txBody>
          <a:bodyPr wrap="none">
            <a:spAutoFit/>
          </a:bodyPr>
          <a:lstStyle/>
          <a:p>
            <a:pPr lvl="2"/>
            <a:r>
              <a:rPr lang="es-EC" sz="2400" b="1" dirty="0" smtClean="0"/>
              <a:t>Ingresos petroleros contribución al Presupuesto General del Estado</a:t>
            </a:r>
            <a:endParaRPr lang="en-US" sz="2400" b="1" dirty="0"/>
          </a:p>
        </p:txBody>
      </p:sp>
      <p:sp>
        <p:nvSpPr>
          <p:cNvPr id="8" name="Rectangle 7"/>
          <p:cNvSpPr/>
          <p:nvPr/>
        </p:nvSpPr>
        <p:spPr>
          <a:xfrm>
            <a:off x="1907704" y="1052736"/>
            <a:ext cx="5472396" cy="369332"/>
          </a:xfrm>
          <a:prstGeom prst="rect">
            <a:avLst/>
          </a:prstGeom>
        </p:spPr>
        <p:txBody>
          <a:bodyPr wrap="none">
            <a:spAutoFit/>
          </a:bodyPr>
          <a:lstStyle/>
          <a:p>
            <a:r>
              <a:rPr lang="es-ES" b="1" dirty="0" smtClean="0"/>
              <a:t>COMPOSICIÓN DE LOS INGRESOS FISCALES 2007 Y 2012</a:t>
            </a:r>
            <a:endParaRPr lang="en-US" b="1" dirty="0"/>
          </a:p>
        </p:txBody>
      </p:sp>
      <p:graphicFrame>
        <p:nvGraphicFramePr>
          <p:cNvPr id="12" name="Chart 11"/>
          <p:cNvGraphicFramePr/>
          <p:nvPr/>
        </p:nvGraphicFramePr>
        <p:xfrm>
          <a:off x="899592" y="1556792"/>
          <a:ext cx="7272808" cy="50851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40568" y="332657"/>
            <a:ext cx="9657837" cy="461665"/>
          </a:xfrm>
          <a:prstGeom prst="rect">
            <a:avLst/>
          </a:prstGeom>
        </p:spPr>
        <p:txBody>
          <a:bodyPr wrap="none">
            <a:spAutoFit/>
          </a:bodyPr>
          <a:lstStyle/>
          <a:p>
            <a:pPr lvl="2"/>
            <a:r>
              <a:rPr lang="es-EC" sz="2400" b="1" dirty="0" smtClean="0"/>
              <a:t>Ingresos petroleros contribución al Presupuesto General del Estado</a:t>
            </a:r>
            <a:endParaRPr lang="en-US" sz="2400" b="1" dirty="0"/>
          </a:p>
        </p:txBody>
      </p:sp>
      <p:sp>
        <p:nvSpPr>
          <p:cNvPr id="8" name="Rectangle 7"/>
          <p:cNvSpPr/>
          <p:nvPr/>
        </p:nvSpPr>
        <p:spPr>
          <a:xfrm>
            <a:off x="1475657" y="1052736"/>
            <a:ext cx="6747425" cy="369332"/>
          </a:xfrm>
          <a:prstGeom prst="rect">
            <a:avLst/>
          </a:prstGeom>
        </p:spPr>
        <p:txBody>
          <a:bodyPr wrap="none">
            <a:spAutoFit/>
          </a:bodyPr>
          <a:lstStyle/>
          <a:p>
            <a:r>
              <a:rPr lang="es-ES" b="1" dirty="0" smtClean="0"/>
              <a:t>INGRESOS DEL PRESUPUESTO GENERAL DEL ESTADO EN % DEL TOTAL</a:t>
            </a:r>
            <a:endParaRPr lang="en-US" dirty="0"/>
          </a:p>
        </p:txBody>
      </p:sp>
      <p:graphicFrame>
        <p:nvGraphicFramePr>
          <p:cNvPr id="6" name="Chart 5"/>
          <p:cNvGraphicFramePr/>
          <p:nvPr/>
        </p:nvGraphicFramePr>
        <p:xfrm>
          <a:off x="611560" y="1556792"/>
          <a:ext cx="7992888"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lu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684584" y="188641"/>
            <a:ext cx="9657837" cy="461665"/>
          </a:xfrm>
          <a:prstGeom prst="rect">
            <a:avLst/>
          </a:prstGeom>
        </p:spPr>
        <p:txBody>
          <a:bodyPr wrap="none">
            <a:spAutoFit/>
          </a:bodyPr>
          <a:lstStyle/>
          <a:p>
            <a:pPr lvl="2"/>
            <a:r>
              <a:rPr lang="es-EC" sz="2400" b="1" dirty="0" smtClean="0"/>
              <a:t>Ingresos petroleros contribución al Presupuesto General del Estado</a:t>
            </a:r>
            <a:endParaRPr lang="en-US" sz="2400" b="1" dirty="0"/>
          </a:p>
        </p:txBody>
      </p:sp>
      <p:sp>
        <p:nvSpPr>
          <p:cNvPr id="8" name="Rectangle 7"/>
          <p:cNvSpPr/>
          <p:nvPr/>
        </p:nvSpPr>
        <p:spPr>
          <a:xfrm>
            <a:off x="1187624" y="836712"/>
            <a:ext cx="6708760" cy="369332"/>
          </a:xfrm>
          <a:prstGeom prst="rect">
            <a:avLst/>
          </a:prstGeom>
        </p:spPr>
        <p:txBody>
          <a:bodyPr wrap="none">
            <a:spAutoFit/>
          </a:bodyPr>
          <a:lstStyle/>
          <a:p>
            <a:r>
              <a:rPr lang="es-ES" b="1" dirty="0" smtClean="0"/>
              <a:t>EVOLUCIÓN DE LOS INGRESOS FISCALES COMO PORCENTAJE DEL PIB</a:t>
            </a:r>
            <a:endParaRPr lang="en-US" dirty="0"/>
          </a:p>
        </p:txBody>
      </p:sp>
      <p:graphicFrame>
        <p:nvGraphicFramePr>
          <p:cNvPr id="9" name="Chart 8"/>
          <p:cNvGraphicFramePr/>
          <p:nvPr/>
        </p:nvGraphicFramePr>
        <p:xfrm>
          <a:off x="755576" y="1412776"/>
          <a:ext cx="7956376"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684584" y="332657"/>
            <a:ext cx="9758762" cy="461665"/>
          </a:xfrm>
          <a:prstGeom prst="rect">
            <a:avLst/>
          </a:prstGeom>
        </p:spPr>
        <p:txBody>
          <a:bodyPr wrap="none">
            <a:spAutoFit/>
          </a:bodyPr>
          <a:lstStyle/>
          <a:p>
            <a:pPr lvl="2"/>
            <a:r>
              <a:rPr lang="es-EC" sz="2400" b="1" dirty="0" smtClean="0"/>
              <a:t>El comercio Internacional: Evolución de las exportaciones Petroleras</a:t>
            </a:r>
            <a:endParaRPr lang="en-US" sz="2400" b="1" dirty="0"/>
          </a:p>
        </p:txBody>
      </p:sp>
      <p:sp>
        <p:nvSpPr>
          <p:cNvPr id="8" name="Rectangle 7"/>
          <p:cNvSpPr/>
          <p:nvPr/>
        </p:nvSpPr>
        <p:spPr>
          <a:xfrm>
            <a:off x="539552" y="980728"/>
            <a:ext cx="8154284" cy="369332"/>
          </a:xfrm>
          <a:prstGeom prst="rect">
            <a:avLst/>
          </a:prstGeom>
        </p:spPr>
        <p:txBody>
          <a:bodyPr wrap="none">
            <a:spAutoFit/>
          </a:bodyPr>
          <a:lstStyle/>
          <a:p>
            <a:r>
              <a:rPr lang="es-ES" b="1" dirty="0" smtClean="0"/>
              <a:t>ESTRUCTURA DE LAS EXPORTACIONES (Participación dentro del total en porcentaje)</a:t>
            </a:r>
            <a:endParaRPr lang="en-US" dirty="0"/>
          </a:p>
        </p:txBody>
      </p:sp>
      <p:graphicFrame>
        <p:nvGraphicFramePr>
          <p:cNvPr id="9" name="Chart 8"/>
          <p:cNvGraphicFramePr/>
          <p:nvPr/>
        </p:nvGraphicFramePr>
        <p:xfrm>
          <a:off x="899592" y="1556792"/>
          <a:ext cx="7524328" cy="50131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omb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756592" y="332657"/>
            <a:ext cx="9758762" cy="461665"/>
          </a:xfrm>
          <a:prstGeom prst="rect">
            <a:avLst/>
          </a:prstGeom>
        </p:spPr>
        <p:txBody>
          <a:bodyPr wrap="none">
            <a:spAutoFit/>
          </a:bodyPr>
          <a:lstStyle/>
          <a:p>
            <a:pPr lvl="2"/>
            <a:r>
              <a:rPr lang="es-EC" sz="2400" b="1" dirty="0" smtClean="0"/>
              <a:t>El comercio Internacional: Evolución de las exportaciones Petroleras</a:t>
            </a:r>
            <a:endParaRPr lang="en-US" sz="2400" b="1" dirty="0"/>
          </a:p>
        </p:txBody>
      </p:sp>
      <p:sp>
        <p:nvSpPr>
          <p:cNvPr id="8" name="Rectangle 7"/>
          <p:cNvSpPr/>
          <p:nvPr/>
        </p:nvSpPr>
        <p:spPr>
          <a:xfrm>
            <a:off x="899593" y="1052736"/>
            <a:ext cx="7920823" cy="369332"/>
          </a:xfrm>
          <a:prstGeom prst="rect">
            <a:avLst/>
          </a:prstGeom>
        </p:spPr>
        <p:txBody>
          <a:bodyPr wrap="none">
            <a:spAutoFit/>
          </a:bodyPr>
          <a:lstStyle/>
          <a:p>
            <a:r>
              <a:rPr lang="es-ES" b="1" dirty="0" smtClean="0"/>
              <a:t>PARTICIPACIÓN DE LAS EXPORTACIONES DE CRUDO POR PAÍS DESTINO AÑO 2012</a:t>
            </a:r>
            <a:endParaRPr lang="en-US" b="1" dirty="0"/>
          </a:p>
        </p:txBody>
      </p:sp>
      <p:graphicFrame>
        <p:nvGraphicFramePr>
          <p:cNvPr id="6" name="Chart 5"/>
          <p:cNvGraphicFramePr/>
          <p:nvPr/>
        </p:nvGraphicFramePr>
        <p:xfrm>
          <a:off x="899592" y="1693861"/>
          <a:ext cx="7776863" cy="432742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722266" y="404665"/>
            <a:ext cx="9758762" cy="461665"/>
          </a:xfrm>
          <a:prstGeom prst="rect">
            <a:avLst/>
          </a:prstGeom>
        </p:spPr>
        <p:txBody>
          <a:bodyPr wrap="none">
            <a:spAutoFit/>
          </a:bodyPr>
          <a:lstStyle/>
          <a:p>
            <a:pPr lvl="2"/>
            <a:r>
              <a:rPr lang="es-EC" sz="2400" b="1" dirty="0" smtClean="0"/>
              <a:t>El comercio Internacional: Evolución de las exportaciones Petroleras</a:t>
            </a:r>
            <a:endParaRPr lang="en-US" sz="2400" b="1" dirty="0"/>
          </a:p>
        </p:txBody>
      </p:sp>
      <p:sp>
        <p:nvSpPr>
          <p:cNvPr id="8" name="Rectangle 7"/>
          <p:cNvSpPr/>
          <p:nvPr/>
        </p:nvSpPr>
        <p:spPr>
          <a:xfrm>
            <a:off x="1835697" y="1124744"/>
            <a:ext cx="5675721" cy="369332"/>
          </a:xfrm>
          <a:prstGeom prst="rect">
            <a:avLst/>
          </a:prstGeom>
        </p:spPr>
        <p:txBody>
          <a:bodyPr wrap="none">
            <a:spAutoFit/>
          </a:bodyPr>
          <a:lstStyle/>
          <a:p>
            <a:r>
              <a:rPr lang="es-ES" b="1" dirty="0" smtClean="0"/>
              <a:t>BALANZA COMERCIAL PETROLERA (Miles de Dólares FOB)</a:t>
            </a:r>
            <a:endParaRPr lang="en-US" b="1" dirty="0"/>
          </a:p>
        </p:txBody>
      </p:sp>
      <p:graphicFrame>
        <p:nvGraphicFramePr>
          <p:cNvPr id="11" name="Chart 10"/>
          <p:cNvGraphicFramePr/>
          <p:nvPr/>
        </p:nvGraphicFramePr>
        <p:xfrm>
          <a:off x="1115616" y="1700810"/>
          <a:ext cx="6982529" cy="478607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623024" y="332656"/>
            <a:ext cx="6034024" cy="523220"/>
          </a:xfrm>
          <a:prstGeom prst="rect">
            <a:avLst/>
          </a:prstGeom>
        </p:spPr>
        <p:txBody>
          <a:bodyPr wrap="none">
            <a:spAutoFit/>
          </a:bodyPr>
          <a:lstStyle/>
          <a:p>
            <a:pPr lvl="2"/>
            <a:r>
              <a:rPr lang="es-EC" sz="2800" b="1" dirty="0" smtClean="0"/>
              <a:t>Producción de Crudo y Derivados</a:t>
            </a:r>
            <a:endParaRPr lang="en-US" sz="2800" b="1" dirty="0"/>
          </a:p>
        </p:txBody>
      </p:sp>
      <p:sp>
        <p:nvSpPr>
          <p:cNvPr id="8" name="Rectangle 7"/>
          <p:cNvSpPr/>
          <p:nvPr/>
        </p:nvSpPr>
        <p:spPr>
          <a:xfrm>
            <a:off x="-28866" y="1043444"/>
            <a:ext cx="9353394" cy="369332"/>
          </a:xfrm>
          <a:prstGeom prst="rect">
            <a:avLst/>
          </a:prstGeom>
        </p:spPr>
        <p:txBody>
          <a:bodyPr wrap="none">
            <a:spAutoFit/>
          </a:bodyPr>
          <a:lstStyle/>
          <a:p>
            <a:r>
              <a:rPr lang="es-EC" b="1" dirty="0" smtClean="0"/>
              <a:t>EVOLUCIÓN DE LA PRODUCCIÓN DE PETRÓLEO Y DERIVADOS: 2007 – 2012 (Millones de barriles)</a:t>
            </a:r>
            <a:endParaRPr lang="en-US" dirty="0"/>
          </a:p>
        </p:txBody>
      </p:sp>
      <p:graphicFrame>
        <p:nvGraphicFramePr>
          <p:cNvPr id="6" name="Chart 5"/>
          <p:cNvGraphicFramePr/>
          <p:nvPr/>
        </p:nvGraphicFramePr>
        <p:xfrm>
          <a:off x="971600" y="1484784"/>
          <a:ext cx="7416824"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cover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418296" y="332656"/>
            <a:ext cx="6034024" cy="523220"/>
          </a:xfrm>
          <a:prstGeom prst="rect">
            <a:avLst/>
          </a:prstGeom>
        </p:spPr>
        <p:txBody>
          <a:bodyPr wrap="none">
            <a:spAutoFit/>
          </a:bodyPr>
          <a:lstStyle/>
          <a:p>
            <a:pPr lvl="2"/>
            <a:r>
              <a:rPr lang="es-EC" sz="2800" b="1" dirty="0" smtClean="0"/>
              <a:t>Producción de Crudo y Derivados</a:t>
            </a:r>
            <a:endParaRPr lang="en-US" sz="2800" b="1" dirty="0"/>
          </a:p>
        </p:txBody>
      </p:sp>
      <p:sp>
        <p:nvSpPr>
          <p:cNvPr id="8" name="Rectangle 7"/>
          <p:cNvSpPr/>
          <p:nvPr/>
        </p:nvSpPr>
        <p:spPr>
          <a:xfrm>
            <a:off x="1691682" y="1124744"/>
            <a:ext cx="5895781" cy="369332"/>
          </a:xfrm>
          <a:prstGeom prst="rect">
            <a:avLst/>
          </a:prstGeom>
        </p:spPr>
        <p:txBody>
          <a:bodyPr wrap="none">
            <a:spAutoFit/>
          </a:bodyPr>
          <a:lstStyle/>
          <a:p>
            <a:r>
              <a:rPr lang="es-EC" b="1" dirty="0" smtClean="0"/>
              <a:t>PRODUCCIÓN DE DERIVADOS VS CONSUMO INTERNO: 2012</a:t>
            </a:r>
            <a:endParaRPr lang="en-US" b="1" dirty="0"/>
          </a:p>
        </p:txBody>
      </p:sp>
      <p:graphicFrame>
        <p:nvGraphicFramePr>
          <p:cNvPr id="9" name="Chart 8"/>
          <p:cNvGraphicFramePr/>
          <p:nvPr/>
        </p:nvGraphicFramePr>
        <p:xfrm>
          <a:off x="1115616" y="2132856"/>
          <a:ext cx="7272808" cy="42484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trips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vert="horz" lIns="91440" tIns="45720" rIns="91440" bIns="45720" rtlCol="0">
            <a:normAutofit fontScale="85000" lnSpcReduction="20000"/>
          </a:bodyPr>
          <a:lstStyle/>
          <a:p>
            <a:pPr>
              <a:lnSpc>
                <a:spcPct val="120000"/>
              </a:lnSpc>
              <a:defRPr/>
            </a:pPr>
            <a:r>
              <a:rPr lang="es-EC" b="1" dirty="0" smtClean="0">
                <a:solidFill>
                  <a:schemeClr val="tx1"/>
                </a:solidFill>
              </a:rPr>
              <a:t>Transporte de Crudo</a:t>
            </a:r>
            <a:endParaRPr lang="es-EC" b="1" dirty="0">
              <a:solidFill>
                <a:schemeClr val="tx1"/>
              </a:solidFill>
            </a:endParaRPr>
          </a:p>
        </p:txBody>
      </p:sp>
      <p:sp>
        <p:nvSpPr>
          <p:cNvPr id="8" name="Rectangle 7"/>
          <p:cNvSpPr/>
          <p:nvPr/>
        </p:nvSpPr>
        <p:spPr>
          <a:xfrm>
            <a:off x="1907704" y="1700808"/>
            <a:ext cx="5720797" cy="369332"/>
          </a:xfrm>
          <a:prstGeom prst="rect">
            <a:avLst/>
          </a:prstGeom>
        </p:spPr>
        <p:txBody>
          <a:bodyPr wrap="none">
            <a:spAutoFit/>
          </a:bodyPr>
          <a:lstStyle/>
          <a:p>
            <a:r>
              <a:rPr lang="es-EC" b="1" dirty="0" smtClean="0"/>
              <a:t>CRUDO BOMBEADO POR OLEODUCTOS (Miles de Barriles)</a:t>
            </a:r>
            <a:endParaRPr lang="en-US" dirty="0"/>
          </a:p>
        </p:txBody>
      </p:sp>
      <p:graphicFrame>
        <p:nvGraphicFramePr>
          <p:cNvPr id="6" name="Table 5"/>
          <p:cNvGraphicFramePr>
            <a:graphicFrameLocks noGrp="1"/>
          </p:cNvGraphicFramePr>
          <p:nvPr/>
        </p:nvGraphicFramePr>
        <p:xfrm>
          <a:off x="3059832" y="2492896"/>
          <a:ext cx="3153430" cy="2569440"/>
        </p:xfrm>
        <a:graphic>
          <a:graphicData uri="http://schemas.openxmlformats.org/drawingml/2006/table">
            <a:tbl>
              <a:tblPr/>
              <a:tblGrid>
                <a:gridCol w="840820"/>
                <a:gridCol w="770870"/>
                <a:gridCol w="770870"/>
                <a:gridCol w="770870"/>
              </a:tblGrid>
              <a:tr h="642360">
                <a:tc>
                  <a:txBody>
                    <a:bodyPr/>
                    <a:lstStyle/>
                    <a:p>
                      <a:pPr marL="0" marR="0" algn="ctr">
                        <a:lnSpc>
                          <a:spcPct val="115000"/>
                        </a:lnSpc>
                        <a:spcBef>
                          <a:spcPts val="0"/>
                        </a:spcBef>
                        <a:spcAft>
                          <a:spcPts val="0"/>
                        </a:spcAft>
                      </a:pPr>
                      <a:r>
                        <a:rPr lang="es-EC" sz="1200" b="1" dirty="0">
                          <a:solidFill>
                            <a:srgbClr val="000000"/>
                          </a:solidFill>
                          <a:latin typeface="Times New Roman"/>
                          <a:ea typeface="Times New Roman"/>
                          <a:cs typeface="Times New Roman"/>
                        </a:rPr>
                        <a:t>Año</a:t>
                      </a:r>
                      <a:endParaRPr lang="en-U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200" b="1">
                          <a:solidFill>
                            <a:srgbClr val="000000"/>
                          </a:solidFill>
                          <a:latin typeface="Times New Roman"/>
                          <a:ea typeface="Times New Roman"/>
                          <a:cs typeface="Times New Roman"/>
                        </a:rPr>
                        <a:t>SOTE</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200" b="1">
                          <a:solidFill>
                            <a:srgbClr val="000000"/>
                          </a:solidFill>
                          <a:latin typeface="Times New Roman"/>
                          <a:ea typeface="Times New Roman"/>
                          <a:cs typeface="Times New Roman"/>
                        </a:rPr>
                        <a:t>OCP</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200" b="1">
                          <a:solidFill>
                            <a:srgbClr val="000000"/>
                          </a:solidFill>
                          <a:latin typeface="Times New Roman"/>
                          <a:ea typeface="Times New Roman"/>
                          <a:cs typeface="Times New Roman"/>
                        </a:rPr>
                        <a:t>TOTAL</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80">
                <a:tc>
                  <a:txBody>
                    <a:bodyPr/>
                    <a:lstStyle/>
                    <a:p>
                      <a:pPr marL="0" marR="0" algn="ctr">
                        <a:lnSpc>
                          <a:spcPct val="115000"/>
                        </a:lnSpc>
                        <a:spcBef>
                          <a:spcPts val="0"/>
                        </a:spcBef>
                        <a:spcAft>
                          <a:spcPts val="0"/>
                        </a:spcAft>
                      </a:pPr>
                      <a:r>
                        <a:rPr lang="es-EC" sz="1200">
                          <a:latin typeface="Times New Roman"/>
                          <a:ea typeface="Times New Roman"/>
                          <a:cs typeface="Times New Roman"/>
                        </a:rPr>
                        <a:t>2007</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121.119</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53.901</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175.020</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80">
                <a:tc>
                  <a:txBody>
                    <a:bodyPr/>
                    <a:lstStyle/>
                    <a:p>
                      <a:pPr marL="0" marR="0" algn="ctr">
                        <a:lnSpc>
                          <a:spcPct val="115000"/>
                        </a:lnSpc>
                        <a:spcBef>
                          <a:spcPts val="0"/>
                        </a:spcBef>
                        <a:spcAft>
                          <a:spcPts val="0"/>
                        </a:spcAft>
                      </a:pPr>
                      <a:r>
                        <a:rPr lang="es-EC" sz="1200">
                          <a:latin typeface="Times New Roman"/>
                          <a:ea typeface="Times New Roman"/>
                          <a:cs typeface="Times New Roman"/>
                        </a:rPr>
                        <a:t>2008</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latin typeface="Times New Roman"/>
                          <a:ea typeface="Times New Roman"/>
                          <a:cs typeface="Times New Roman"/>
                        </a:rPr>
                        <a:t>126.542</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48.513</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175.055</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80">
                <a:tc>
                  <a:txBody>
                    <a:bodyPr/>
                    <a:lstStyle/>
                    <a:p>
                      <a:pPr marL="0" marR="0" algn="ctr">
                        <a:lnSpc>
                          <a:spcPct val="115000"/>
                        </a:lnSpc>
                        <a:spcBef>
                          <a:spcPts val="0"/>
                        </a:spcBef>
                        <a:spcAft>
                          <a:spcPts val="0"/>
                        </a:spcAft>
                      </a:pPr>
                      <a:r>
                        <a:rPr lang="es-EC" sz="1200">
                          <a:latin typeface="Times New Roman"/>
                          <a:ea typeface="Times New Roman"/>
                          <a:cs typeface="Times New Roman"/>
                        </a:rPr>
                        <a:t>2009</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128.297</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41.116</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169.413</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80">
                <a:tc>
                  <a:txBody>
                    <a:bodyPr/>
                    <a:lstStyle/>
                    <a:p>
                      <a:pPr marL="0" marR="0" algn="ctr">
                        <a:lnSpc>
                          <a:spcPct val="115000"/>
                        </a:lnSpc>
                        <a:spcBef>
                          <a:spcPts val="0"/>
                        </a:spcBef>
                        <a:spcAft>
                          <a:spcPts val="0"/>
                        </a:spcAft>
                      </a:pPr>
                      <a:r>
                        <a:rPr lang="es-EC" sz="1200">
                          <a:latin typeface="Times New Roman"/>
                          <a:ea typeface="Times New Roman"/>
                          <a:cs typeface="Times New Roman"/>
                        </a:rPr>
                        <a:t>2010</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127.658</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41.526</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169.184</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80">
                <a:tc>
                  <a:txBody>
                    <a:bodyPr/>
                    <a:lstStyle/>
                    <a:p>
                      <a:pPr marL="0" marR="0" algn="ctr">
                        <a:lnSpc>
                          <a:spcPct val="115000"/>
                        </a:lnSpc>
                        <a:spcBef>
                          <a:spcPts val="0"/>
                        </a:spcBef>
                        <a:spcAft>
                          <a:spcPts val="0"/>
                        </a:spcAft>
                      </a:pPr>
                      <a:r>
                        <a:rPr lang="es-EC" sz="1200">
                          <a:latin typeface="Times New Roman"/>
                          <a:ea typeface="Times New Roman"/>
                          <a:cs typeface="Times New Roman"/>
                        </a:rPr>
                        <a:t>2011</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125.987</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48.066</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174.052</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180">
                <a:tc>
                  <a:txBody>
                    <a:bodyPr/>
                    <a:lstStyle/>
                    <a:p>
                      <a:pPr marL="0" marR="0" algn="ctr">
                        <a:lnSpc>
                          <a:spcPct val="115000"/>
                        </a:lnSpc>
                        <a:spcBef>
                          <a:spcPts val="0"/>
                        </a:spcBef>
                        <a:spcAft>
                          <a:spcPts val="0"/>
                        </a:spcAft>
                      </a:pPr>
                      <a:r>
                        <a:rPr lang="es-EC" sz="1200">
                          <a:latin typeface="Times New Roman"/>
                          <a:ea typeface="Times New Roman"/>
                          <a:cs typeface="Times New Roman"/>
                        </a:rPr>
                        <a:t>2012</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129.016</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a:latin typeface="Times New Roman"/>
                          <a:ea typeface="Times New Roman"/>
                          <a:cs typeface="Times New Roman"/>
                        </a:rPr>
                        <a:t>48.379</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latin typeface="Times New Roman"/>
                          <a:ea typeface="Times New Roman"/>
                          <a:cs typeface="Times New Roman"/>
                        </a:rPr>
                        <a:t>177.395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92500" lnSpcReduction="20000"/>
          </a:bodyPr>
          <a:lstStyle/>
          <a:p>
            <a:r>
              <a:rPr lang="es-EC" sz="3500" b="1" dirty="0" smtClean="0">
                <a:solidFill>
                  <a:schemeClr val="tx1">
                    <a:lumMod val="65000"/>
                    <a:lumOff val="35000"/>
                  </a:schemeClr>
                </a:solidFill>
              </a:rPr>
              <a:t>ÍNDICE</a:t>
            </a:r>
            <a:endParaRPr lang="en-US" sz="3500" b="1" dirty="0">
              <a:solidFill>
                <a:schemeClr val="tx1">
                  <a:lumMod val="65000"/>
                  <a:lumOff val="35000"/>
                </a:schemeClr>
              </a:solidFill>
            </a:endParaRPr>
          </a:p>
          <a:p>
            <a:endParaRPr lang="en-US" dirty="0">
              <a:solidFill>
                <a:schemeClr val="tx1"/>
              </a:solidFill>
            </a:endParaRPr>
          </a:p>
        </p:txBody>
      </p:sp>
      <p:sp>
        <p:nvSpPr>
          <p:cNvPr id="4" name="Subtitle 6"/>
          <p:cNvSpPr txBox="1">
            <a:spLocks/>
          </p:cNvSpPr>
          <p:nvPr/>
        </p:nvSpPr>
        <p:spPr>
          <a:xfrm>
            <a:off x="791072" y="1700808"/>
            <a:ext cx="8352928" cy="3168352"/>
          </a:xfrm>
          <a:prstGeom prst="rect">
            <a:avLst/>
          </a:prstGeom>
          <a:ln>
            <a:noFill/>
          </a:ln>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strike="noStrike" kern="1200" cap="none" spc="0" normalizeH="0" baseline="0" noProof="0" dirty="0" smtClean="0">
                <a:ln>
                  <a:noFill/>
                </a:ln>
                <a:solidFill>
                  <a:schemeClr val="tx1">
                    <a:lumMod val="65000"/>
                    <a:lumOff val="35000"/>
                  </a:schemeClr>
                </a:solidFill>
                <a:effectLst/>
                <a:uLnTx/>
                <a:uFillTx/>
                <a:latin typeface="+mn-lt"/>
                <a:ea typeface="+mn-ea"/>
                <a:cs typeface="+mn-cs"/>
                <a:hlinkClick r:id="rId2" action="ppaction://hlinksldjump"/>
              </a:rPr>
              <a:t>Generalidades</a:t>
            </a:r>
            <a:endParaRPr kumimoji="0" lang="es-EC" sz="3200" i="0"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dirty="0" smtClean="0">
                <a:hlinkClick r:id="rId3" action="ppaction://hlinksldjump"/>
              </a:rPr>
              <a:t>Metodología</a:t>
            </a:r>
            <a:endParaRPr lang="es-EC" sz="3200" dirty="0" smtClean="0"/>
          </a:p>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u="none" strike="noStrike" kern="1200" cap="none" spc="0" normalizeH="0" baseline="0" noProof="0" dirty="0" smtClean="0">
                <a:ln>
                  <a:noFill/>
                </a:ln>
                <a:solidFill>
                  <a:schemeClr val="tx1"/>
                </a:solidFill>
                <a:effectLst/>
                <a:uLnTx/>
                <a:uFillTx/>
                <a:latin typeface="+mn-lt"/>
                <a:ea typeface="+mn-ea"/>
                <a:cs typeface="+mn-cs"/>
                <a:hlinkClick r:id="rId4" action="ppaction://hlinksldjump"/>
              </a:rPr>
              <a:t>Análisis</a:t>
            </a:r>
            <a:r>
              <a:rPr kumimoji="0" lang="es-EC" sz="3200" i="0" u="none" strike="noStrike" kern="1200" cap="none" spc="0" normalizeH="0" noProof="0" dirty="0" smtClean="0">
                <a:ln>
                  <a:noFill/>
                </a:ln>
                <a:solidFill>
                  <a:schemeClr val="tx1"/>
                </a:solidFill>
                <a:effectLst/>
                <a:uLnTx/>
                <a:uFillTx/>
                <a:latin typeface="+mn-lt"/>
                <a:ea typeface="+mn-ea"/>
                <a:cs typeface="+mn-cs"/>
                <a:hlinkClick r:id="rId4" action="ppaction://hlinksldjump"/>
              </a:rPr>
              <a:t> de Resultados</a:t>
            </a:r>
            <a:endParaRPr kumimoji="0" lang="es-EC" sz="3200" i="0" u="none" strike="noStrike" kern="1200" cap="none" spc="0" normalizeH="0" noProof="0" dirty="0" smtClean="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baseline="0" dirty="0" smtClean="0">
                <a:hlinkClick r:id="rId5" action="ppaction://hlinksldjump"/>
              </a:rPr>
              <a:t>Conclusiones</a:t>
            </a:r>
            <a:endParaRPr lang="es-EC" sz="3200" baseline="0" dirty="0" smtClean="0"/>
          </a:p>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u="none" strike="noStrike" kern="1200" cap="none" spc="0" normalizeH="0" noProof="0" dirty="0" smtClean="0">
                <a:ln>
                  <a:noFill/>
                </a:ln>
                <a:solidFill>
                  <a:schemeClr val="tx1"/>
                </a:solidFill>
                <a:effectLst/>
                <a:uLnTx/>
                <a:uFillTx/>
                <a:latin typeface="+mn-lt"/>
                <a:ea typeface="+mn-ea"/>
                <a:cs typeface="+mn-cs"/>
                <a:hlinkClick r:id="rId6" action="ppaction://hlinksldjump"/>
              </a:rPr>
              <a:t>Recomendaciones</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CAPITULO III</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ubtitle 6"/>
          <p:cNvSpPr txBox="1">
            <a:spLocks/>
          </p:cNvSpPr>
          <p:nvPr/>
        </p:nvSpPr>
        <p:spPr>
          <a:xfrm>
            <a:off x="467544" y="3140968"/>
            <a:ext cx="8352928" cy="1008112"/>
          </a:xfrm>
          <a:prstGeom prst="rect">
            <a:avLst/>
          </a:prstGeom>
        </p:spPr>
        <p:txBody>
          <a:bodyPr vert="horz" lIns="91440" tIns="45720" rIns="91440" bIns="45720" rtlCol="0">
            <a:normAutofit lnSpcReduction="10000"/>
          </a:bodyPr>
          <a:lstStyle/>
          <a:p>
            <a:pPr algn="ctr"/>
            <a:r>
              <a:rPr lang="es-EC" sz="3200" b="1" dirty="0" smtClean="0"/>
              <a:t>EL CONTRATO DE PARTICIPACIÓN Y EL PRECIO DEL CRUDO AL ALZA</a:t>
            </a:r>
            <a:endParaRPr lang="en-US" sz="3200" b="1"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23728" y="1916832"/>
          <a:ext cx="4752528" cy="3413760"/>
        </p:xfrm>
        <a:graphic>
          <a:graphicData uri="http://schemas.openxmlformats.org/drawingml/2006/table">
            <a:tbl>
              <a:tblPr/>
              <a:tblGrid>
                <a:gridCol w="2376264"/>
                <a:gridCol w="2376264"/>
              </a:tblGrid>
              <a:tr h="487680">
                <a:tc>
                  <a:txBody>
                    <a:bodyPr/>
                    <a:lstStyle/>
                    <a:p>
                      <a:pPr algn="ctr">
                        <a:lnSpc>
                          <a:spcPct val="200000"/>
                        </a:lnSpc>
                        <a:spcAft>
                          <a:spcPts val="0"/>
                        </a:spcAft>
                        <a:tabLst>
                          <a:tab pos="946150" algn="l"/>
                        </a:tabLst>
                      </a:pPr>
                      <a:r>
                        <a:rPr lang="es-EC" sz="1600" b="1" dirty="0">
                          <a:solidFill>
                            <a:srgbClr val="0D0D0D"/>
                          </a:solidFill>
                          <a:latin typeface="Times New Roman"/>
                        </a:rPr>
                        <a:t>Compañía</a:t>
                      </a:r>
                      <a:endParaRPr lang="en-US" sz="15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200000"/>
                        </a:lnSpc>
                        <a:spcAft>
                          <a:spcPts val="0"/>
                        </a:spcAft>
                        <a:tabLst>
                          <a:tab pos="946150" algn="l"/>
                        </a:tabLst>
                      </a:pPr>
                      <a:r>
                        <a:rPr lang="es-EC" sz="1600" b="1" dirty="0">
                          <a:solidFill>
                            <a:srgbClr val="0D0D0D"/>
                          </a:solidFill>
                          <a:latin typeface="Times New Roman"/>
                        </a:rPr>
                        <a:t>Bloque</a:t>
                      </a:r>
                      <a:endParaRPr lang="en-US" sz="15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87680">
                <a:tc>
                  <a:txBody>
                    <a:bodyPr/>
                    <a:lstStyle/>
                    <a:p>
                      <a:pPr algn="ctr">
                        <a:lnSpc>
                          <a:spcPct val="200000"/>
                        </a:lnSpc>
                        <a:spcAft>
                          <a:spcPts val="0"/>
                        </a:spcAft>
                        <a:tabLst>
                          <a:tab pos="946150" algn="l"/>
                        </a:tabLst>
                      </a:pPr>
                      <a:r>
                        <a:rPr lang="es-EC" sz="1600" dirty="0" err="1">
                          <a:solidFill>
                            <a:srgbClr val="0D0D0D"/>
                          </a:solidFill>
                          <a:latin typeface="Times New Roman"/>
                        </a:rPr>
                        <a:t>Agip</a:t>
                      </a:r>
                      <a:r>
                        <a:rPr lang="es-EC" sz="1600" dirty="0">
                          <a:solidFill>
                            <a:srgbClr val="0D0D0D"/>
                          </a:solidFill>
                          <a:latin typeface="Times New Roman"/>
                        </a:rPr>
                        <a:t> </a:t>
                      </a:r>
                      <a:r>
                        <a:rPr lang="es-EC" sz="1600" dirty="0" err="1">
                          <a:solidFill>
                            <a:srgbClr val="0D0D0D"/>
                          </a:solidFill>
                          <a:latin typeface="Times New Roman"/>
                        </a:rPr>
                        <a:t>Oil</a:t>
                      </a:r>
                      <a:endParaRPr lang="en-US" sz="15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200000"/>
                        </a:lnSpc>
                        <a:spcAft>
                          <a:spcPts val="0"/>
                        </a:spcAft>
                        <a:tabLst>
                          <a:tab pos="946150" algn="l"/>
                        </a:tabLst>
                      </a:pPr>
                      <a:r>
                        <a:rPr lang="es-EC" sz="1600">
                          <a:solidFill>
                            <a:srgbClr val="0D0D0D"/>
                          </a:solidFill>
                          <a:latin typeface="Times New Roman"/>
                        </a:rPr>
                        <a:t>10</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75360">
                <a:tc>
                  <a:txBody>
                    <a:bodyPr/>
                    <a:lstStyle/>
                    <a:p>
                      <a:pPr algn="ctr">
                        <a:lnSpc>
                          <a:spcPct val="200000"/>
                        </a:lnSpc>
                        <a:spcAft>
                          <a:spcPts val="0"/>
                        </a:spcAft>
                        <a:tabLst>
                          <a:tab pos="946150" algn="l"/>
                        </a:tabLst>
                      </a:pPr>
                      <a:r>
                        <a:rPr lang="es-EC" sz="1600">
                          <a:solidFill>
                            <a:srgbClr val="0D0D0D"/>
                          </a:solidFill>
                          <a:latin typeface="Times New Roman"/>
                        </a:rPr>
                        <a:t>Enap-Sipec</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200000"/>
                        </a:lnSpc>
                        <a:spcAft>
                          <a:spcPts val="0"/>
                        </a:spcAft>
                        <a:tabLst>
                          <a:tab pos="946150" algn="l"/>
                        </a:tabLst>
                      </a:pPr>
                      <a:r>
                        <a:rPr lang="es-EC" sz="1600">
                          <a:solidFill>
                            <a:srgbClr val="0D0D0D"/>
                          </a:solidFill>
                          <a:latin typeface="Times New Roman"/>
                        </a:rPr>
                        <a:t>Mauro Dávalos y Paraíso-Biguino-Huachito</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87680">
                <a:tc>
                  <a:txBody>
                    <a:bodyPr/>
                    <a:lstStyle/>
                    <a:p>
                      <a:pPr algn="ctr">
                        <a:lnSpc>
                          <a:spcPct val="200000"/>
                        </a:lnSpc>
                        <a:spcAft>
                          <a:spcPts val="0"/>
                        </a:spcAft>
                        <a:tabLst>
                          <a:tab pos="946150" algn="l"/>
                        </a:tabLst>
                      </a:pPr>
                      <a:r>
                        <a:rPr lang="es-EC" sz="1600">
                          <a:solidFill>
                            <a:srgbClr val="0D0D0D"/>
                          </a:solidFill>
                          <a:latin typeface="Times New Roman"/>
                        </a:rPr>
                        <a:t>Andes Petroleum</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200000"/>
                        </a:lnSpc>
                        <a:spcAft>
                          <a:spcPts val="0"/>
                        </a:spcAft>
                        <a:tabLst>
                          <a:tab pos="946150" algn="l"/>
                        </a:tabLst>
                      </a:pPr>
                      <a:r>
                        <a:rPr lang="es-EC" sz="1600">
                          <a:solidFill>
                            <a:srgbClr val="0D0D0D"/>
                          </a:solidFill>
                          <a:latin typeface="Times New Roman"/>
                        </a:rPr>
                        <a:t>Tarapoa</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87680">
                <a:tc>
                  <a:txBody>
                    <a:bodyPr/>
                    <a:lstStyle/>
                    <a:p>
                      <a:pPr algn="ctr">
                        <a:lnSpc>
                          <a:spcPct val="200000"/>
                        </a:lnSpc>
                        <a:spcAft>
                          <a:spcPts val="0"/>
                        </a:spcAft>
                        <a:tabLst>
                          <a:tab pos="946150" algn="l"/>
                        </a:tabLst>
                      </a:pPr>
                      <a:r>
                        <a:rPr lang="es-EC" sz="1600">
                          <a:solidFill>
                            <a:srgbClr val="0D0D0D"/>
                          </a:solidFill>
                          <a:latin typeface="Times New Roman"/>
                        </a:rPr>
                        <a:t>PetroOriental</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200000"/>
                        </a:lnSpc>
                        <a:spcAft>
                          <a:spcPts val="0"/>
                        </a:spcAft>
                        <a:tabLst>
                          <a:tab pos="946150" algn="l"/>
                        </a:tabLst>
                      </a:pPr>
                      <a:r>
                        <a:rPr lang="es-EC" sz="1600">
                          <a:solidFill>
                            <a:srgbClr val="0D0D0D"/>
                          </a:solidFill>
                          <a:latin typeface="Times New Roman"/>
                        </a:rPr>
                        <a:t>14 y 17</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87680">
                <a:tc>
                  <a:txBody>
                    <a:bodyPr/>
                    <a:lstStyle/>
                    <a:p>
                      <a:pPr algn="ctr">
                        <a:lnSpc>
                          <a:spcPct val="200000"/>
                        </a:lnSpc>
                        <a:spcAft>
                          <a:spcPts val="0"/>
                        </a:spcAft>
                        <a:tabLst>
                          <a:tab pos="946150" algn="l"/>
                        </a:tabLst>
                      </a:pPr>
                      <a:r>
                        <a:rPr lang="es-EC" sz="1600">
                          <a:solidFill>
                            <a:srgbClr val="0D0D0D"/>
                          </a:solidFill>
                          <a:latin typeface="Times New Roman"/>
                        </a:rPr>
                        <a:t>Repsol</a:t>
                      </a:r>
                      <a:endParaRPr lang="en-US" sz="150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200000"/>
                        </a:lnSpc>
                        <a:spcAft>
                          <a:spcPts val="0"/>
                        </a:spcAft>
                        <a:tabLst>
                          <a:tab pos="946150" algn="l"/>
                        </a:tabLst>
                      </a:pPr>
                      <a:r>
                        <a:rPr lang="es-EC" sz="1600" dirty="0">
                          <a:solidFill>
                            <a:srgbClr val="0D0D0D"/>
                          </a:solidFill>
                          <a:latin typeface="Times New Roman"/>
                        </a:rPr>
                        <a:t>16 y </a:t>
                      </a:r>
                      <a:r>
                        <a:rPr lang="es-EC" sz="1600" dirty="0" err="1">
                          <a:solidFill>
                            <a:srgbClr val="0D0D0D"/>
                          </a:solidFill>
                          <a:latin typeface="Times New Roman"/>
                        </a:rPr>
                        <a:t>Bogi</a:t>
                      </a:r>
                      <a:r>
                        <a:rPr lang="es-EC" sz="1600" dirty="0">
                          <a:solidFill>
                            <a:srgbClr val="0D0D0D"/>
                          </a:solidFill>
                          <a:latin typeface="Times New Roman"/>
                        </a:rPr>
                        <a:t> </a:t>
                      </a:r>
                      <a:r>
                        <a:rPr lang="es-EC" sz="1600" dirty="0" err="1">
                          <a:solidFill>
                            <a:srgbClr val="0D0D0D"/>
                          </a:solidFill>
                          <a:latin typeface="Times New Roman"/>
                        </a:rPr>
                        <a:t>Capirón</a:t>
                      </a:r>
                      <a:endParaRPr lang="en-US" sz="150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Rectangle 4"/>
          <p:cNvSpPr/>
          <p:nvPr/>
        </p:nvSpPr>
        <p:spPr>
          <a:xfrm>
            <a:off x="2195736" y="404664"/>
            <a:ext cx="4572000" cy="923330"/>
          </a:xfrm>
          <a:prstGeom prst="rect">
            <a:avLst/>
          </a:prstGeom>
        </p:spPr>
        <p:txBody>
          <a:bodyPr>
            <a:spAutoFit/>
          </a:bodyPr>
          <a:lstStyle/>
          <a:p>
            <a:pPr algn="ctr"/>
            <a:r>
              <a:rPr lang="es-EC" b="1" dirty="0" smtClean="0"/>
              <a:t>EMPRESAS PETROLERAS QUE MODIFICARON SUS CONTRATOS DE PARTICIPACIÓN A PRESTACIÓN DE SERVICIOS</a:t>
            </a:r>
            <a:endParaRPr lang="en-US" dirty="0"/>
          </a:p>
        </p:txBody>
      </p:sp>
    </p:spTree>
  </p:cSld>
  <p:clrMapOvr>
    <a:masterClrMapping/>
  </p:clrMapOvr>
  <p:transition>
    <p:blinds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Fijación</a:t>
            </a:r>
            <a:r>
              <a:rPr kumimoji="0" lang="es-EC" sz="3200" b="1" i="0" u="none" strike="noStrike" kern="1200" cap="none" spc="0" normalizeH="0" noProof="0" dirty="0" smtClean="0">
                <a:ln>
                  <a:noFill/>
                </a:ln>
                <a:solidFill>
                  <a:schemeClr val="tx1">
                    <a:lumMod val="65000"/>
                    <a:lumOff val="35000"/>
                  </a:schemeClr>
                </a:solidFill>
                <a:effectLst/>
                <a:uLnTx/>
                <a:uFillTx/>
                <a:latin typeface="+mn-lt"/>
                <a:ea typeface="+mn-ea"/>
                <a:cs typeface="+mn-cs"/>
              </a:rPr>
              <a:t> de los precios del crudo</a:t>
            </a:r>
            <a:endParaRPr kumimoji="0" lang="en-US" sz="3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graphicFrame>
        <p:nvGraphicFramePr>
          <p:cNvPr id="4" name="Gráfico 1"/>
          <p:cNvGraphicFramePr/>
          <p:nvPr/>
        </p:nvGraphicFramePr>
        <p:xfrm>
          <a:off x="971600" y="2492896"/>
          <a:ext cx="7200800"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267744" y="1556794"/>
            <a:ext cx="4572000" cy="646331"/>
          </a:xfrm>
          <a:prstGeom prst="rect">
            <a:avLst/>
          </a:prstGeom>
        </p:spPr>
        <p:txBody>
          <a:bodyPr>
            <a:spAutoFit/>
          </a:bodyPr>
          <a:lstStyle/>
          <a:p>
            <a:pPr algn="ctr"/>
            <a:r>
              <a:rPr lang="es-EC" b="1" dirty="0" smtClean="0">
                <a:solidFill>
                  <a:schemeClr val="tx1">
                    <a:lumMod val="95000"/>
                    <a:lumOff val="5000"/>
                  </a:schemeClr>
                </a:solidFill>
              </a:rPr>
              <a:t>PRECIOS PROMEDIO DEL CRUDO NAPO FRENTE AL PRECIO PROMEDIO DEL WTI</a:t>
            </a:r>
            <a:endParaRPr lang="en-US" dirty="0">
              <a:solidFill>
                <a:schemeClr val="tx1">
                  <a:lumMod val="95000"/>
                  <a:lumOff val="5000"/>
                </a:schemeClr>
              </a:solidFill>
            </a:endParaRPr>
          </a:p>
        </p:txBody>
      </p:sp>
    </p:spTree>
  </p:cSld>
  <p:clrMapOvr>
    <a:masterClrMapping/>
  </p:clrMapOvr>
  <p:transition>
    <p:blinds/>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Características</a:t>
            </a:r>
            <a:r>
              <a:rPr lang="es-EC" sz="3200" b="1" noProof="0" dirty="0" smtClean="0"/>
              <a:t> Principales de los Contratos de Participación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ubtitle 6"/>
          <p:cNvSpPr txBox="1">
            <a:spLocks/>
          </p:cNvSpPr>
          <p:nvPr/>
        </p:nvSpPr>
        <p:spPr>
          <a:xfrm>
            <a:off x="-252536" y="2060848"/>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dirty="0" smtClean="0"/>
              <a:t>Participación de la Contratista</a:t>
            </a:r>
            <a:endParaRPr kumimoji="0" lang="en-US" sz="2400" i="0" u="none" strike="noStrike" kern="1200" cap="none" spc="0" normalizeH="0" baseline="0" noProof="0" dirty="0">
              <a:ln>
                <a:noFill/>
              </a:ln>
              <a:solidFill>
                <a:schemeClr val="tx1"/>
              </a:solidFill>
              <a:effectLst/>
              <a:uLnTx/>
              <a:uFillTx/>
              <a:latin typeface="+mn-lt"/>
              <a:ea typeface="+mn-ea"/>
              <a:cs typeface="+mn-cs"/>
            </a:endParaRPr>
          </a:p>
        </p:txBody>
      </p:sp>
      <p:sp>
        <p:nvSpPr>
          <p:cNvPr id="8" name="Subtitle 6"/>
          <p:cNvSpPr txBox="1">
            <a:spLocks/>
          </p:cNvSpPr>
          <p:nvPr/>
        </p:nvSpPr>
        <p:spPr>
          <a:xfrm>
            <a:off x="-252536" y="2852936"/>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dirty="0" smtClean="0"/>
              <a:t>Ingreso bruto de la contratista</a:t>
            </a:r>
            <a:endParaRPr kumimoji="0" lang="en-US" sz="2400" i="0" u="none" strike="noStrike" kern="1200" cap="none" spc="0" normalizeH="0" baseline="0" noProof="0" dirty="0">
              <a:ln>
                <a:noFill/>
              </a:ln>
              <a:solidFill>
                <a:schemeClr val="tx1"/>
              </a:solidFill>
              <a:effectLst/>
              <a:uLnTx/>
              <a:uFillTx/>
              <a:latin typeface="+mn-lt"/>
              <a:ea typeface="+mn-ea"/>
              <a:cs typeface="+mn-cs"/>
            </a:endParaRPr>
          </a:p>
        </p:txBody>
      </p:sp>
      <p:sp>
        <p:nvSpPr>
          <p:cNvPr id="9" name="Subtitle 6"/>
          <p:cNvSpPr txBox="1">
            <a:spLocks/>
          </p:cNvSpPr>
          <p:nvPr/>
        </p:nvSpPr>
        <p:spPr>
          <a:xfrm>
            <a:off x="395536" y="3645024"/>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dirty="0" smtClean="0"/>
              <a:t>Precios de referencia y ajustes de precios</a:t>
            </a:r>
            <a:endParaRPr kumimoji="0" lang="en-US" sz="240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684584" y="4509120"/>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dirty="0" smtClean="0"/>
              <a:t>Participación del Estado</a:t>
            </a:r>
            <a:endParaRPr kumimoji="0" lang="en-US" sz="24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down)">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down)">
                                      <p:cBhvr>
                                        <p:cTn id="2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9" grpId="0" build="allAtOnce"/>
      <p:bldP spid="10"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476672"/>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Características</a:t>
            </a:r>
            <a:r>
              <a:rPr lang="es-EC" sz="3200" b="1" noProof="0" dirty="0" smtClean="0"/>
              <a:t> Principales de los Contratos de Participación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ubtitle 6"/>
          <p:cNvSpPr txBox="1">
            <a:spLocks/>
          </p:cNvSpPr>
          <p:nvPr/>
        </p:nvSpPr>
        <p:spPr>
          <a:xfrm>
            <a:off x="-1404664" y="908720"/>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Participación de la Contratista</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1029" name="Rectangle 5"/>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39952" y="1556792"/>
            <a:ext cx="1224136" cy="384728"/>
          </a:xfrm>
          <a:prstGeom prst="rect">
            <a:avLst/>
          </a:prstGeom>
          <a:noFill/>
        </p:spPr>
      </p:pic>
      <p:sp>
        <p:nvSpPr>
          <p:cNvPr id="1030" name="Rectangle 6"/>
          <p:cNvSpPr>
            <a:spLocks noChangeArrowheads="1"/>
          </p:cNvSpPr>
          <p:nvPr/>
        </p:nvSpPr>
        <p:spPr bwMode="auto">
          <a:xfrm>
            <a:off x="614549" y="1933382"/>
            <a:ext cx="8561959"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Donde: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PC: 	Participación de la Contratista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Q: 	Producción anual fiscalizada en el área del contrato</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X: 	Factor promedio, en porcentaje, correspondiente a la participación de la contratista y se calcula con la siguiente fórmula:</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47864" y="3068960"/>
            <a:ext cx="3168352" cy="576064"/>
          </a:xfrm>
          <a:prstGeom prst="rect">
            <a:avLst/>
          </a:prstGeom>
          <a:noFill/>
        </p:spPr>
      </p:pic>
      <p:sp>
        <p:nvSpPr>
          <p:cNvPr id="1033" name="Rectangle 9"/>
          <p:cNvSpPr>
            <a:spLocks noChangeArrowheads="1"/>
          </p:cNvSpPr>
          <p:nvPr/>
        </p:nvSpPr>
        <p:spPr bwMode="auto">
          <a:xfrm>
            <a:off x="-108520" y="3789042"/>
            <a:ext cx="9001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Donde: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q:	es la producción diaria promedio anual</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q1: 	es la parte q inferior a L1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q2:	es la parte de q comprometida entre L1 y L2</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cs typeface="Times New Roman" pitchFamily="18" charset="0"/>
              </a:rPr>
              <a:t>q3:	es la parte de q superior a L2</a:t>
            </a:r>
            <a:endPar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Los parámetros L1, L2, X1, X2, X3 son ofertados por la contratista y convenidos en el contrato, L1 y L2 se expresan en las 	mismas unidades que q, esto es en barriles por día, L1 y L2 sirven para delimitar tres intervalos de producción. </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251520" y="5419384"/>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 par</a:t>
            </a:r>
            <a:r>
              <a:rPr kumimoji="0" lang="es-EC" sz="12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metro Y se calcula de siguiente manera</a:t>
            </a:r>
            <a:r>
              <a:rPr kumimoji="0" lang="es-EC"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457200" algn="just" defTabSz="914400" rtl="0" eaLnBrk="1" fontAlgn="base" latinLnBrk="0" hangingPunct="1">
              <a:lnSpc>
                <a:spcPct val="100000"/>
              </a:lnSpc>
              <a:spcBef>
                <a:spcPct val="0"/>
              </a:spcBef>
              <a:spcAft>
                <a:spcPct val="0"/>
              </a:spcAft>
              <a:buClrTx/>
              <a:buSzTx/>
              <a:buFontTx/>
              <a:buNone/>
              <a:tabLst/>
            </a:pPr>
            <a:endParaRPr lang="es-EC" dirty="0" smtClean="0">
              <a:latin typeface="Times New Roman" pitchFamily="18" charset="0"/>
              <a:cs typeface="Times New Roman" pitchFamily="18" charset="0"/>
            </a:endParaRPr>
          </a:p>
          <a:p>
            <a:pPr lvl="0"/>
            <a:r>
              <a:rPr lang="es-EC" sz="1200" dirty="0" smtClean="0">
                <a:latin typeface="Times New Roman" pitchFamily="18" charset="0"/>
                <a:cs typeface="Times New Roman" pitchFamily="18" charset="0"/>
              </a:rPr>
              <a:t>Si 15° API &lt;C &lt; 25° API, entonces	 </a:t>
            </a:r>
            <a:endParaRPr lang="en-US" sz="1200" dirty="0" smtClean="0">
              <a:latin typeface="Times New Roman" pitchFamily="18" charset="0"/>
              <a:cs typeface="Times New Roman" pitchFamily="18" charset="0"/>
            </a:endParaRPr>
          </a:p>
          <a:p>
            <a:pPr lvl="0"/>
            <a:r>
              <a:rPr lang="es-EC" sz="1200" dirty="0" smtClean="0">
                <a:latin typeface="Times New Roman" pitchFamily="18" charset="0"/>
                <a:cs typeface="Times New Roman" pitchFamily="18" charset="0"/>
              </a:rPr>
              <a:t>Si 25° API &lt;C &lt; 35° API, entonces	</a:t>
            </a:r>
            <a:endParaRPr lang="en-US" sz="1200" dirty="0" smtClean="0">
              <a:latin typeface="Times New Roman" pitchFamily="18" charset="0"/>
              <a:cs typeface="Times New Roman" pitchFamily="18" charset="0"/>
            </a:endParaRPr>
          </a:p>
          <a:p>
            <a:pPr lvl="0"/>
            <a:r>
              <a:rPr lang="es-EC" sz="1200" dirty="0" smtClean="0">
                <a:latin typeface="Times New Roman" pitchFamily="18" charset="0"/>
                <a:cs typeface="Times New Roman" pitchFamily="18" charset="0"/>
              </a:rPr>
              <a:t>Si C X 35° API,  Y = -10,0</a:t>
            </a:r>
            <a:endParaRPr lang="en-US" sz="1200" dirty="0" smtClean="0">
              <a:latin typeface="Times New Roman" pitchFamily="18" charset="0"/>
              <a:cs typeface="Times New Roman" pitchFamily="18" charset="0"/>
            </a:endParaRPr>
          </a:p>
        </p:txBody>
      </p:sp>
      <p:sp>
        <p:nvSpPr>
          <p:cNvPr id="1040" name="Rectangle 16"/>
          <p:cNvSpPr>
            <a:spLocks noChangeArrowheads="1"/>
          </p:cNvSpPr>
          <p:nvPr/>
        </p:nvSpPr>
        <p:spPr bwMode="auto">
          <a:xfrm>
            <a:off x="914401" y="9011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strips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Características</a:t>
            </a:r>
            <a:r>
              <a:rPr lang="es-EC" sz="3200" b="1" noProof="0" dirty="0" smtClean="0"/>
              <a:t> Principales de los Contratos de Participación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ubtitle 6"/>
          <p:cNvSpPr txBox="1">
            <a:spLocks/>
          </p:cNvSpPr>
          <p:nvPr/>
        </p:nvSpPr>
        <p:spPr>
          <a:xfrm>
            <a:off x="-1404664" y="1340768"/>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Ingreso bruto de la contratista</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9" name="Subtitle 6"/>
          <p:cNvSpPr txBox="1">
            <a:spLocks/>
          </p:cNvSpPr>
          <p:nvPr/>
        </p:nvSpPr>
        <p:spPr>
          <a:xfrm>
            <a:off x="-684584" y="2924944"/>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Precios de referencia y ajustes de precios</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11" name="10 Rectángulo"/>
          <p:cNvSpPr/>
          <p:nvPr/>
        </p:nvSpPr>
        <p:spPr>
          <a:xfrm>
            <a:off x="792088" y="2062590"/>
            <a:ext cx="7884368" cy="646331"/>
          </a:xfrm>
          <a:prstGeom prst="rect">
            <a:avLst/>
          </a:prstGeom>
        </p:spPr>
        <p:txBody>
          <a:bodyPr wrap="square">
            <a:spAutoFit/>
          </a:bodyPr>
          <a:lstStyle/>
          <a:p>
            <a:r>
              <a:rPr lang="es-EC" dirty="0" smtClean="0"/>
              <a:t>El ingreso bruto de la contratista es su participación en la producción por el precio real de venta, el cual en ningún caso será menor al precio de referencia</a:t>
            </a:r>
            <a:endParaRPr lang="en-US" dirty="0"/>
          </a:p>
        </p:txBody>
      </p:sp>
      <p:sp>
        <p:nvSpPr>
          <p:cNvPr id="56322" name="Rectangle 2"/>
          <p:cNvSpPr>
            <a:spLocks noChangeArrowheads="1"/>
          </p:cNvSpPr>
          <p:nvPr/>
        </p:nvSpPr>
        <p:spPr bwMode="auto">
          <a:xfrm>
            <a:off x="1" y="43933"/>
            <a:ext cx="6463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63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067944" y="3429001"/>
            <a:ext cx="2326318" cy="515491"/>
          </a:xfrm>
          <a:prstGeom prst="rect">
            <a:avLst/>
          </a:prstGeom>
          <a:noFill/>
        </p:spPr>
      </p:pic>
      <p:sp>
        <p:nvSpPr>
          <p:cNvPr id="56323" name="Rectangle 3"/>
          <p:cNvSpPr>
            <a:spLocks noChangeArrowheads="1"/>
          </p:cNvSpPr>
          <p:nvPr/>
        </p:nvSpPr>
        <p:spPr bwMode="auto">
          <a:xfrm>
            <a:off x="467544" y="4187696"/>
            <a:ext cx="828092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Donde: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Pc</a:t>
            </a: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Precio de referencia del petróleo crudo del área del contrato, ajustado por calidad.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PM: 	Precio de referencia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DC: 	Diferencia entre la calidad del petróleo crudo del área del contrato (CC) y la calidad promedio correspondiente al 	petróleo crudo en base al cual se calculo el precio de referencia (CM). </a:t>
            </a:r>
          </a:p>
          <a:p>
            <a:pPr marL="0" marR="0" lvl="0" indent="457200" algn="just" defTabSz="914400" rtl="0" eaLnBrk="0" fontAlgn="base" latinLnBrk="0" hangingPunct="0">
              <a:lnSpc>
                <a:spcPct val="100000"/>
              </a:lnSpc>
              <a:spcBef>
                <a:spcPct val="0"/>
              </a:spcBef>
              <a:spcAft>
                <a:spcPct val="0"/>
              </a:spcAft>
              <a:buClrTx/>
              <a:buSzTx/>
              <a:buFontTx/>
              <a:buNone/>
              <a:tabLst/>
            </a:pPr>
            <a:r>
              <a:rPr lang="es-EC" sz="1200" dirty="0" smtClean="0">
                <a:latin typeface="Times New Roman" pitchFamily="18" charset="0"/>
                <a:ea typeface="SimSun" pitchFamily="2" charset="-122"/>
                <a:cs typeface="Times New Roman" pitchFamily="18" charset="0"/>
              </a:rPr>
              <a:t>	</a:t>
            </a: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Se mide en grados API y se calcula DC=CC-CM</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K. 	Coeficiente de corrección del precio de referencia por calidad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K= 1,3 si 15° API &lt;CC&lt; 25° API</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K= 1,1 si 25° API &lt;CC&lt; 35° API</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K= 1,1 y DC=10 si CC x 35° API</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Características</a:t>
            </a:r>
            <a:r>
              <a:rPr lang="es-EC" sz="3200" b="1" noProof="0" dirty="0" smtClean="0"/>
              <a:t> Principales de los Contratos de Participación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1836712" y="1340768"/>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Participación del Estado</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73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91880" y="2636913"/>
            <a:ext cx="2111144" cy="418425"/>
          </a:xfrm>
          <a:prstGeom prst="rect">
            <a:avLst/>
          </a:prstGeom>
          <a:noFill/>
        </p:spPr>
      </p:pic>
      <p:sp>
        <p:nvSpPr>
          <p:cNvPr id="57347" name="Rectangle 3"/>
          <p:cNvSpPr>
            <a:spLocks noChangeArrowheads="1"/>
          </p:cNvSpPr>
          <p:nvPr/>
        </p:nvSpPr>
        <p:spPr bwMode="auto">
          <a:xfrm>
            <a:off x="467544" y="4309649"/>
            <a:ext cx="806489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s-EC" sz="1600" b="0" i="0" u="none" strike="noStrike" cap="none" normalizeH="0" baseline="0" dirty="0" smtClean="0">
                <a:ln>
                  <a:noFill/>
                </a:ln>
                <a:solidFill>
                  <a:schemeClr val="tx1"/>
                </a:solidFill>
                <a:effectLst/>
                <a:latin typeface="Times New Roman" pitchFamily="18" charset="0"/>
                <a:cs typeface="Times New Roman" pitchFamily="18" charset="0"/>
              </a:rPr>
              <a:t>Donde: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600" b="0" i="0" u="none" strike="noStrike" cap="none" normalizeH="0" baseline="0" dirty="0" smtClean="0">
                <a:ln>
                  <a:noFill/>
                </a:ln>
                <a:solidFill>
                  <a:schemeClr val="tx1"/>
                </a:solidFill>
                <a:effectLst/>
                <a:latin typeface="Times New Roman" pitchFamily="18" charset="0"/>
                <a:cs typeface="Times New Roman" pitchFamily="18" charset="0"/>
              </a:rPr>
              <a:t>PE:		 Participación del Estado</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s-EC" sz="1600" b="0" i="0" u="none" strike="noStrike" cap="none" normalizeH="0" baseline="0" dirty="0" smtClean="0">
                <a:ln>
                  <a:noFill/>
                </a:ln>
                <a:solidFill>
                  <a:schemeClr val="tx1"/>
                </a:solidFill>
                <a:effectLst/>
                <a:latin typeface="Times New Roman" pitchFamily="18" charset="0"/>
                <a:cs typeface="Times New Roman" pitchFamily="18" charset="0"/>
              </a:rPr>
              <a:t>X y Q: 	Ya se definieron en el cálculo</a:t>
            </a:r>
            <a:r>
              <a:rPr kumimoji="0" lang="es-EC" sz="1600" b="0" i="0" u="none" strike="noStrike" cap="none" normalizeH="0" dirty="0" smtClean="0">
                <a:ln>
                  <a:noFill/>
                </a:ln>
                <a:solidFill>
                  <a:schemeClr val="tx1"/>
                </a:solidFill>
                <a:effectLst/>
                <a:latin typeface="Times New Roman" pitchFamily="18" charset="0"/>
                <a:cs typeface="Times New Roman" pitchFamily="18" charset="0"/>
              </a:rPr>
              <a:t> de la participación a la contratista</a:t>
            </a:r>
            <a:endParaRPr kumimoji="0" lang="es-EC"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Andes </a:t>
            </a:r>
            <a:r>
              <a:rPr lang="es-EC" sz="2400" b="1" u="sng" dirty="0" err="1" smtClean="0"/>
              <a:t>Petroleum</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hart 16"/>
          <p:cNvGraphicFramePr/>
          <p:nvPr/>
        </p:nvGraphicFramePr>
        <p:xfrm>
          <a:off x="971600" y="2564904"/>
          <a:ext cx="7416823"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2339752" y="1844826"/>
            <a:ext cx="5400600" cy="646331"/>
          </a:xfrm>
          <a:prstGeom prst="rect">
            <a:avLst/>
          </a:prstGeom>
        </p:spPr>
        <p:txBody>
          <a:bodyPr wrap="square">
            <a:spAutoFit/>
          </a:bodyPr>
          <a:lstStyle/>
          <a:p>
            <a:pPr algn="ctr"/>
            <a:r>
              <a:rPr lang="es-EC" b="1" dirty="0" smtClean="0"/>
              <a:t>PARTICIPACIÓN DE ANDES PETROLEUM Y EL ESTADO (Porcentaje y millones de barriles) </a:t>
            </a:r>
            <a:endParaRPr lang="en-US" dirty="0"/>
          </a:p>
        </p:txBody>
      </p:sp>
    </p:spTree>
  </p:cSld>
  <p:clrMapOvr>
    <a:masterClrMapping/>
  </p:clrMapOvr>
  <p:transition>
    <p:split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Andes </a:t>
            </a:r>
            <a:r>
              <a:rPr lang="es-EC" sz="2400" b="1" u="sng" dirty="0" err="1" smtClean="0"/>
              <a:t>Petroleum</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7 Rectángulo"/>
          <p:cNvSpPr/>
          <p:nvPr/>
        </p:nvSpPr>
        <p:spPr>
          <a:xfrm>
            <a:off x="1691680" y="1916832"/>
            <a:ext cx="6336704" cy="369332"/>
          </a:xfrm>
          <a:prstGeom prst="rect">
            <a:avLst/>
          </a:prstGeom>
        </p:spPr>
        <p:txBody>
          <a:bodyPr wrap="square">
            <a:spAutoFit/>
          </a:bodyPr>
          <a:lstStyle/>
          <a:p>
            <a:pPr algn="ctr"/>
            <a:r>
              <a:rPr lang="es-EC" b="1" dirty="0" smtClean="0"/>
              <a:t>BENEFICIO PAÍS – ANDES PETROLEUM (En millones de dólares)</a:t>
            </a:r>
            <a:endParaRPr lang="en-US" dirty="0"/>
          </a:p>
        </p:txBody>
      </p:sp>
      <p:graphicFrame>
        <p:nvGraphicFramePr>
          <p:cNvPr id="9" name="Chart 1"/>
          <p:cNvGraphicFramePr/>
          <p:nvPr/>
        </p:nvGraphicFramePr>
        <p:xfrm>
          <a:off x="827584" y="2780928"/>
          <a:ext cx="7704856"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8370" name="Text Box 2"/>
          <p:cNvSpPr txBox="1">
            <a:spLocks noChangeArrowheads="1"/>
          </p:cNvSpPr>
          <p:nvPr/>
        </p:nvSpPr>
        <p:spPr bwMode="auto">
          <a:xfrm>
            <a:off x="4716016" y="2924945"/>
            <a:ext cx="2736304"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Arial" pitchFamily="34" charset="0"/>
              </a:rPr>
              <a:t>BENEFICIO PAÍS: 2.155,06 MM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err="1" smtClean="0"/>
              <a:t>PetroOriental</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7 Rectángulo"/>
          <p:cNvSpPr/>
          <p:nvPr/>
        </p:nvSpPr>
        <p:spPr>
          <a:xfrm>
            <a:off x="2339752" y="1844826"/>
            <a:ext cx="5400600" cy="646331"/>
          </a:xfrm>
          <a:prstGeom prst="rect">
            <a:avLst/>
          </a:prstGeom>
        </p:spPr>
        <p:txBody>
          <a:bodyPr wrap="square">
            <a:spAutoFit/>
          </a:bodyPr>
          <a:lstStyle/>
          <a:p>
            <a:pPr algn="ctr"/>
            <a:r>
              <a:rPr lang="es-EC" b="1" dirty="0" smtClean="0"/>
              <a:t>PARTICIPACIÓN DE PETROORIENTAL Y EL ESTADO (Porcentaje y millones de barriles)</a:t>
            </a:r>
            <a:endParaRPr lang="en-US" dirty="0"/>
          </a:p>
        </p:txBody>
      </p:sp>
      <p:graphicFrame>
        <p:nvGraphicFramePr>
          <p:cNvPr id="9" name="Chart 19"/>
          <p:cNvGraphicFramePr/>
          <p:nvPr/>
        </p:nvGraphicFramePr>
        <p:xfrm>
          <a:off x="1043608" y="2636912"/>
          <a:ext cx="6840760" cy="4032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vert="horz" lIns="91440" tIns="45720" rIns="91440" bIns="45720" rtlCol="0">
            <a:normAutofit lnSpcReduction="10000"/>
          </a:bodyPr>
          <a:lstStyle/>
          <a:p>
            <a:pPr>
              <a:lnSpc>
                <a:spcPct val="90000"/>
              </a:lnSpc>
            </a:pPr>
            <a:r>
              <a:rPr lang="es-EC" b="1" dirty="0" smtClean="0">
                <a:solidFill>
                  <a:schemeClr val="tx1">
                    <a:lumMod val="65000"/>
                    <a:lumOff val="35000"/>
                  </a:schemeClr>
                </a:solidFill>
              </a:rPr>
              <a:t>GENERALIDADES</a:t>
            </a:r>
            <a:endParaRPr lang="en-US" b="1" dirty="0">
              <a:solidFill>
                <a:schemeClr val="tx1">
                  <a:lumMod val="65000"/>
                  <a:lumOff val="35000"/>
                </a:schemeClr>
              </a:solidFill>
            </a:endParaRPr>
          </a:p>
          <a:p>
            <a:pPr>
              <a:lnSpc>
                <a:spcPct val="90000"/>
              </a:lnSpc>
            </a:pPr>
            <a:endParaRPr lang="en-US" b="1" dirty="0">
              <a:solidFill>
                <a:schemeClr val="tx1">
                  <a:lumMod val="65000"/>
                  <a:lumOff val="35000"/>
                </a:schemeClr>
              </a:solidFill>
            </a:endParaRPr>
          </a:p>
        </p:txBody>
      </p:sp>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dirty="0" smtClean="0">
                <a:hlinkClick r:id="rId2" action="ppaction://hlinksldjump"/>
              </a:rPr>
              <a:t>Planteamiento del Problema</a:t>
            </a:r>
            <a:endParaRPr kumimoji="0" lang="es-EC" sz="32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u="none" strike="noStrike" kern="1200" cap="none" spc="0" normalizeH="0" baseline="0" noProof="0" dirty="0" smtClean="0">
                <a:ln>
                  <a:noFill/>
                </a:ln>
                <a:solidFill>
                  <a:schemeClr val="tx1"/>
                </a:solidFill>
                <a:effectLst/>
                <a:uLnTx/>
                <a:uFillTx/>
                <a:latin typeface="+mn-lt"/>
                <a:ea typeface="+mn-ea"/>
                <a:cs typeface="+mn-cs"/>
                <a:hlinkClick r:id="rId3" action="ppaction://hlinksldjump"/>
              </a:rPr>
              <a:t>Importancia y Justificación</a:t>
            </a:r>
            <a:endParaRPr kumimoji="0" lang="es-EC" sz="32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Tx/>
              <a:buChar char="-"/>
              <a:tabLst/>
              <a:defRPr/>
            </a:pPr>
            <a:r>
              <a:rPr kumimoji="0" lang="es-EC" sz="3200" i="0" u="none" strike="noStrike" kern="1200" cap="none" spc="0" normalizeH="0" baseline="0" noProof="0" dirty="0" smtClean="0">
                <a:ln>
                  <a:noFill/>
                </a:ln>
                <a:solidFill>
                  <a:schemeClr val="tx1"/>
                </a:solidFill>
                <a:effectLst/>
                <a:uLnTx/>
                <a:uFillTx/>
                <a:latin typeface="+mn-lt"/>
                <a:ea typeface="+mn-ea"/>
                <a:cs typeface="+mn-cs"/>
                <a:hlinkClick r:id="rId4" action="ppaction://hlinksldjump"/>
              </a:rPr>
              <a:t>Objetivos</a:t>
            </a:r>
            <a:endParaRPr kumimoji="0" lang="es-EC" sz="3200" i="0" u="none" strike="noStrike" kern="1200" cap="none" spc="0" normalizeH="0" noProof="0" dirty="0" smtClean="0">
              <a:ln>
                <a:noFill/>
              </a:ln>
              <a:solidFill>
                <a:schemeClr val="tx1"/>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Tx/>
              <a:buChar char="-"/>
              <a:tabLst/>
              <a:defRPr/>
            </a:pPr>
            <a:r>
              <a:rPr lang="es-EC" sz="3200" baseline="0" dirty="0" smtClean="0">
                <a:hlinkClick r:id="rId5" action="ppaction://hlinksldjump"/>
              </a:rPr>
              <a:t>Hipótesis</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err="1" smtClean="0"/>
              <a:t>PetroOriental</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7 Rectángulo"/>
          <p:cNvSpPr/>
          <p:nvPr/>
        </p:nvSpPr>
        <p:spPr>
          <a:xfrm>
            <a:off x="2339752" y="1844826"/>
            <a:ext cx="5400600" cy="646331"/>
          </a:xfrm>
          <a:prstGeom prst="rect">
            <a:avLst/>
          </a:prstGeom>
        </p:spPr>
        <p:txBody>
          <a:bodyPr wrap="square">
            <a:spAutoFit/>
          </a:bodyPr>
          <a:lstStyle/>
          <a:p>
            <a:pPr algn="ctr"/>
            <a:r>
              <a:rPr lang="es-EC" b="1" dirty="0" smtClean="0"/>
              <a:t>BENEFICIO PAÍS – PETROORIENTAL (En millones de dólares)</a:t>
            </a:r>
            <a:endParaRPr lang="en-US" dirty="0"/>
          </a:p>
        </p:txBody>
      </p:sp>
      <p:graphicFrame>
        <p:nvGraphicFramePr>
          <p:cNvPr id="7" name="Chart 2"/>
          <p:cNvGraphicFramePr/>
          <p:nvPr/>
        </p:nvGraphicFramePr>
        <p:xfrm>
          <a:off x="899592" y="2708920"/>
          <a:ext cx="7488832"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59394" name="Text Box 2"/>
          <p:cNvSpPr txBox="1">
            <a:spLocks noChangeArrowheads="1"/>
          </p:cNvSpPr>
          <p:nvPr/>
        </p:nvSpPr>
        <p:spPr bwMode="auto">
          <a:xfrm>
            <a:off x="5148066" y="2852937"/>
            <a:ext cx="2810123"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Arial" pitchFamily="34" charset="0"/>
              </a:rPr>
              <a:t>BENEFICIO PAÍS: 783,15 MM</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Análisis de los 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7 Rectángulo"/>
          <p:cNvSpPr/>
          <p:nvPr/>
        </p:nvSpPr>
        <p:spPr>
          <a:xfrm>
            <a:off x="1763688" y="1412778"/>
            <a:ext cx="5832648" cy="646331"/>
          </a:xfrm>
          <a:prstGeom prst="rect">
            <a:avLst/>
          </a:prstGeom>
        </p:spPr>
        <p:txBody>
          <a:bodyPr wrap="square">
            <a:spAutoFit/>
          </a:bodyPr>
          <a:lstStyle/>
          <a:p>
            <a:pPr algn="ctr"/>
            <a:r>
              <a:rPr lang="es-EC" b="1" dirty="0" smtClean="0"/>
              <a:t>PARTICIPACIÓN DEL ESTADO POR COMPAÑÍA EN CONTRATO DE PARTICIPACIÓN (Porcentaje y millones de dólares)</a:t>
            </a:r>
            <a:endParaRPr lang="en-US" dirty="0"/>
          </a:p>
        </p:txBody>
      </p:sp>
      <p:graphicFrame>
        <p:nvGraphicFramePr>
          <p:cNvPr id="9" name="8 Gráfico"/>
          <p:cNvGraphicFramePr/>
          <p:nvPr/>
        </p:nvGraphicFramePr>
        <p:xfrm>
          <a:off x="1043608" y="2564904"/>
          <a:ext cx="7848872"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60418" name="Text Box 2"/>
          <p:cNvSpPr txBox="1">
            <a:spLocks noChangeArrowheads="1"/>
          </p:cNvSpPr>
          <p:nvPr/>
        </p:nvSpPr>
        <p:spPr bwMode="auto">
          <a:xfrm>
            <a:off x="4427984" y="3356993"/>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43%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19" name="Text Box 3"/>
          <p:cNvSpPr txBox="1">
            <a:spLocks noChangeArrowheads="1"/>
          </p:cNvSpPr>
          <p:nvPr/>
        </p:nvSpPr>
        <p:spPr bwMode="auto">
          <a:xfrm>
            <a:off x="4427984" y="4653137"/>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57%</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60420" name="Text Box 4"/>
          <p:cNvSpPr txBox="1">
            <a:spLocks noChangeArrowheads="1"/>
          </p:cNvSpPr>
          <p:nvPr/>
        </p:nvSpPr>
        <p:spPr bwMode="auto">
          <a:xfrm>
            <a:off x="8028384" y="3356993"/>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40%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21" name="Text Box 5"/>
          <p:cNvSpPr txBox="1">
            <a:spLocks noChangeArrowheads="1"/>
          </p:cNvSpPr>
          <p:nvPr/>
        </p:nvSpPr>
        <p:spPr bwMode="auto">
          <a:xfrm>
            <a:off x="8028384" y="4725145"/>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43%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CAPITULO IV</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ubtitle 6"/>
          <p:cNvSpPr txBox="1">
            <a:spLocks/>
          </p:cNvSpPr>
          <p:nvPr/>
        </p:nvSpPr>
        <p:spPr>
          <a:xfrm>
            <a:off x="467544" y="3140968"/>
            <a:ext cx="8352928" cy="1008112"/>
          </a:xfrm>
          <a:prstGeom prst="rect">
            <a:avLst/>
          </a:prstGeom>
        </p:spPr>
        <p:txBody>
          <a:bodyPr vert="horz" lIns="91440" tIns="45720" rIns="91440" bIns="45720" rtlCol="0">
            <a:noAutofit/>
          </a:bodyPr>
          <a:lstStyle/>
          <a:p>
            <a:pPr algn="ctr"/>
            <a:r>
              <a:rPr lang="es-EC" sz="2800" b="1" dirty="0" smtClean="0"/>
              <a:t>NECESIDAD DE AUMENTO DE INGRESOS AL ESTADO Y EL CAMBIO AL CONTRATO DE PRESTACIÓN DE SERVICIOS</a:t>
            </a:r>
            <a:endParaRPr lang="en-US" sz="2800" b="1" dirty="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467544" y="260648"/>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Gastos del Sector Público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4" name="Chart 1"/>
          <p:cNvGraphicFramePr/>
          <p:nvPr/>
        </p:nvGraphicFramePr>
        <p:xfrm>
          <a:off x="1259632" y="1412776"/>
          <a:ext cx="6480720"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2195736" y="764704"/>
            <a:ext cx="4572000" cy="646331"/>
          </a:xfrm>
          <a:prstGeom prst="rect">
            <a:avLst/>
          </a:prstGeom>
        </p:spPr>
        <p:txBody>
          <a:bodyPr>
            <a:spAutoFit/>
          </a:bodyPr>
          <a:lstStyle/>
          <a:p>
            <a:pPr algn="ctr"/>
            <a:r>
              <a:rPr lang="es-EC" b="1" dirty="0" smtClean="0"/>
              <a:t>GASTOS DEL ESTADO DEL 2007 AL 2012 (Porcentaje)</a:t>
            </a:r>
            <a:endParaRPr lang="en-US" b="1" dirty="0"/>
          </a:p>
        </p:txBody>
      </p:sp>
      <p:sp>
        <p:nvSpPr>
          <p:cNvPr id="8" name="Rectangle 7"/>
          <p:cNvSpPr/>
          <p:nvPr/>
        </p:nvSpPr>
        <p:spPr>
          <a:xfrm>
            <a:off x="1043608" y="5934670"/>
            <a:ext cx="7416824" cy="830997"/>
          </a:xfrm>
          <a:prstGeom prst="rect">
            <a:avLst/>
          </a:prstGeom>
        </p:spPr>
        <p:txBody>
          <a:bodyPr wrap="square">
            <a:spAutoFit/>
          </a:bodyPr>
          <a:lstStyle/>
          <a:p>
            <a:r>
              <a:rPr lang="es-EC" sz="1600" dirty="0" smtClean="0">
                <a:solidFill>
                  <a:schemeClr val="bg1">
                    <a:lumMod val="95000"/>
                  </a:schemeClr>
                </a:solidFill>
              </a:rPr>
              <a:t>Gasto corriente al 2007 : US$ 9.147,95 millones de dólares </a:t>
            </a:r>
          </a:p>
          <a:p>
            <a:r>
              <a:rPr lang="es-EC" sz="1600" dirty="0" smtClean="0">
                <a:solidFill>
                  <a:schemeClr val="bg1">
                    <a:lumMod val="95000"/>
                  </a:schemeClr>
                </a:solidFill>
              </a:rPr>
              <a:t>Gasto corriente al 2012 : US$ 24.469,10 millones de dólares </a:t>
            </a:r>
          </a:p>
          <a:p>
            <a:r>
              <a:rPr lang="es-EC" sz="1600" dirty="0" smtClean="0">
                <a:solidFill>
                  <a:schemeClr val="bg1">
                    <a:lumMod val="95000"/>
                  </a:schemeClr>
                </a:solidFill>
              </a:rPr>
              <a:t>Aumentó en 267 % del 2007 al 2012.</a:t>
            </a:r>
            <a:endParaRPr lang="en-US" sz="1600" dirty="0">
              <a:solidFill>
                <a:schemeClr val="bg1">
                  <a:lumMod val="95000"/>
                </a:schemeClr>
              </a:solidFill>
            </a:endParaRPr>
          </a:p>
        </p:txBody>
      </p:sp>
    </p:spTree>
  </p:cSld>
  <p:clrMapOvr>
    <a:masterClrMapping/>
  </p:clrMapOvr>
  <p:transition>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467544" y="404664"/>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3200" b="1" i="0" u="none" strike="noStrike" kern="1200" cap="none" spc="0" normalizeH="0" baseline="0" noProof="0" dirty="0" smtClean="0">
                <a:ln>
                  <a:noFill/>
                </a:ln>
                <a:solidFill>
                  <a:schemeClr val="tx1"/>
                </a:solidFill>
                <a:effectLst/>
                <a:uLnTx/>
                <a:uFillTx/>
                <a:latin typeface="+mn-lt"/>
                <a:ea typeface="+mn-ea"/>
                <a:cs typeface="+mn-cs"/>
              </a:rPr>
              <a:t>Gastos del Sector Público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4 Rectángulo"/>
          <p:cNvSpPr/>
          <p:nvPr/>
        </p:nvSpPr>
        <p:spPr>
          <a:xfrm>
            <a:off x="2195736" y="1340770"/>
            <a:ext cx="4572000" cy="646331"/>
          </a:xfrm>
          <a:prstGeom prst="rect">
            <a:avLst/>
          </a:prstGeom>
        </p:spPr>
        <p:txBody>
          <a:bodyPr>
            <a:spAutoFit/>
          </a:bodyPr>
          <a:lstStyle/>
          <a:p>
            <a:pPr algn="ctr"/>
            <a:r>
              <a:rPr lang="es-EC" b="1" dirty="0" smtClean="0"/>
              <a:t>GASTOS DEL ESTADO DEL 2007 AL 2012 (Millones de Dólares)</a:t>
            </a:r>
            <a:endParaRPr lang="en-US" b="1" dirty="0"/>
          </a:p>
        </p:txBody>
      </p:sp>
      <p:graphicFrame>
        <p:nvGraphicFramePr>
          <p:cNvPr id="7" name="Chart 1"/>
          <p:cNvGraphicFramePr/>
          <p:nvPr/>
        </p:nvGraphicFramePr>
        <p:xfrm>
          <a:off x="1115616" y="2276872"/>
          <a:ext cx="7272808"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over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179512" y="260648"/>
            <a:ext cx="896448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C" sz="2800" b="1" i="0" u="none" strike="noStrike" kern="1200" cap="none" spc="0" normalizeH="0" baseline="0" noProof="0" dirty="0" smtClean="0">
                <a:ln>
                  <a:noFill/>
                </a:ln>
                <a:solidFill>
                  <a:schemeClr val="tx1"/>
                </a:solidFill>
                <a:effectLst/>
                <a:uLnTx/>
                <a:uFillTx/>
                <a:latin typeface="+mn-lt"/>
                <a:ea typeface="+mn-ea"/>
                <a:cs typeface="+mn-cs"/>
              </a:rPr>
              <a:t>Características</a:t>
            </a:r>
            <a:r>
              <a:rPr lang="es-EC" sz="2800" b="1" noProof="0" dirty="0" smtClean="0"/>
              <a:t> Principales de los Contratos de </a:t>
            </a:r>
            <a:r>
              <a:rPr lang="es-EC" sz="2800" b="1" dirty="0" smtClean="0"/>
              <a:t>Prestación de Servicios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ubtitle 6"/>
          <p:cNvSpPr txBox="1">
            <a:spLocks/>
          </p:cNvSpPr>
          <p:nvPr/>
        </p:nvSpPr>
        <p:spPr>
          <a:xfrm>
            <a:off x="35496" y="1124744"/>
            <a:ext cx="2736304"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dirty="0" smtClean="0"/>
              <a:t>Ingreso Bruto</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2465" name="Rectangle 1"/>
          <p:cNvSpPr>
            <a:spLocks noChangeArrowheads="1"/>
          </p:cNvSpPr>
          <p:nvPr/>
        </p:nvSpPr>
        <p:spPr bwMode="auto">
          <a:xfrm>
            <a:off x="0" y="2047056"/>
            <a:ext cx="9144000" cy="1831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kumimoji="0" lang="es-EC" sz="1400" b="1" i="0" u="sng" strike="noStrike" cap="none" normalizeH="0" baseline="0" dirty="0" smtClean="0">
                <a:ln>
                  <a:noFill/>
                </a:ln>
                <a:solidFill>
                  <a:srgbClr val="0D0D0D"/>
                </a:solidFill>
                <a:effectLst/>
                <a:latin typeface="Times New Roman" pitchFamily="18" charset="0"/>
                <a:cs typeface="Times New Roman" pitchFamily="18" charset="0"/>
              </a:rPr>
              <a:t>Del contrato</a:t>
            </a:r>
            <a:endParaRPr kumimoji="0" lang="es-EC" sz="1400" b="1"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endParaRPr>
          </a:p>
          <a:p>
            <a:pPr marL="449263" marR="0" lvl="0" indent="7938"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rPr>
              <a:t>Es el valor en Dólares que resulta de multiplicar la Producción Fiscalizada entregada por la Contratista por el Precio Promedio Mensual</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p>
          <a:p>
            <a:pPr marL="449263" marR="0" lvl="0" indent="7938"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indent="457200" fontAlgn="base">
              <a:spcBef>
                <a:spcPct val="0"/>
              </a:spcBef>
              <a:spcAft>
                <a:spcPct val="0"/>
              </a:spcAft>
            </a:pPr>
            <a:r>
              <a:rPr lang="es-EC" sz="1400" b="1" u="sng" dirty="0" smtClean="0">
                <a:solidFill>
                  <a:srgbClr val="0D0D0D"/>
                </a:solidFill>
                <a:latin typeface="Times New Roman" pitchFamily="18" charset="0"/>
                <a:cs typeface="Times New Roman" pitchFamily="18" charset="0"/>
              </a:rPr>
              <a:t>De la contratista</a:t>
            </a:r>
          </a:p>
          <a:p>
            <a:pPr marL="449263" eaLnBrk="0" fontAlgn="base" hangingPunct="0">
              <a:spcBef>
                <a:spcPct val="0"/>
              </a:spcBef>
              <a:spcAft>
                <a:spcPct val="0"/>
              </a:spcAft>
            </a:pPr>
            <a:r>
              <a:rPr lang="es-EC" sz="1400" dirty="0" smtClean="0">
                <a:solidFill>
                  <a:srgbClr val="0D0D0D"/>
                </a:solidFill>
                <a:latin typeface="Times New Roman" pitchFamily="18" charset="0"/>
                <a:cs typeface="Times New Roman" pitchFamily="18" charset="0"/>
              </a:rPr>
              <a:t>Es el valor en Dólares que recibirá la Contratista por la prestación de sus servicios, sobre la base de la tarifa correspondiente acordada en el Contrato Modificatorio por cada Barril neto producido y entregado al Estado</a:t>
            </a:r>
            <a:r>
              <a:rPr lang="en-US" sz="1400" dirty="0" smtClean="0">
                <a:solidFill>
                  <a:srgbClr val="0D0D0D"/>
                </a:solidFill>
                <a:latin typeface="Times New Roman" pitchFamily="18" charset="0"/>
                <a:cs typeface="Times New Roman"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Subtitle 6"/>
          <p:cNvSpPr txBox="1">
            <a:spLocks/>
          </p:cNvSpPr>
          <p:nvPr/>
        </p:nvSpPr>
        <p:spPr>
          <a:xfrm>
            <a:off x="179512" y="3813043"/>
            <a:ext cx="5256584"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dirty="0" smtClean="0"/>
              <a:t>Reembolsos y Pagos  a la Contratista</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ectangle 1"/>
          <p:cNvSpPr>
            <a:spLocks noChangeArrowheads="1"/>
          </p:cNvSpPr>
          <p:nvPr/>
        </p:nvSpPr>
        <p:spPr bwMode="auto">
          <a:xfrm>
            <a:off x="-36512" y="4605274"/>
            <a:ext cx="9180512" cy="19543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kumimoji="0" lang="es-EC" sz="1400" b="1" i="0" u="sng" strike="noStrike" cap="none" normalizeH="0" baseline="0" dirty="0" smtClean="0">
                <a:ln>
                  <a:noFill/>
                </a:ln>
                <a:solidFill>
                  <a:srgbClr val="0D0D0D"/>
                </a:solidFill>
                <a:effectLst/>
                <a:latin typeface="Times New Roman" pitchFamily="18" charset="0"/>
                <a:cs typeface="Times New Roman" pitchFamily="18" charset="0"/>
              </a:rPr>
              <a:t>Tasa de Pago</a:t>
            </a:r>
            <a:endParaRPr kumimoji="0" lang="es-EC" sz="1400" b="1" i="0" u="none" strike="noStrike" cap="none" normalizeH="0" baseline="0" dirty="0" smtClean="0">
              <a:ln>
                <a:noFill/>
              </a:ln>
              <a:solidFill>
                <a:srgbClr val="0D0D0D"/>
              </a:solidFill>
              <a:effectLst/>
              <a:latin typeface="Times New Roman" pitchFamily="18" charset="0"/>
              <a:ea typeface="Calibri" pitchFamily="34" charset="0"/>
              <a:cs typeface="Times New Roman" pitchFamily="18" charset="0"/>
            </a:endParaRPr>
          </a:p>
          <a:p>
            <a:pPr marL="449263" indent="7938" eaLnBrk="0" fontAlgn="base" hangingPunct="0">
              <a:spcBef>
                <a:spcPct val="0"/>
              </a:spcBef>
              <a:spcAft>
                <a:spcPct val="0"/>
              </a:spcAft>
            </a:pPr>
            <a:r>
              <a:rPr lang="es-EC" sz="1400" dirty="0" smtClean="0">
                <a:solidFill>
                  <a:srgbClr val="0D0D0D"/>
                </a:solidFill>
                <a:latin typeface="Times New Roman" pitchFamily="18" charset="0"/>
                <a:ea typeface="Calibri" pitchFamily="34" charset="0"/>
                <a:cs typeface="Times New Roman" pitchFamily="18" charset="0"/>
              </a:rPr>
              <a:t>Es el valor acordado en el contrato que se pagará a la contratista por cada barril de petróleo crudo neto (o unidad de hidrocarburo correspondiente), producido y entregado por la contratista en el centro de fiscalización y entrega establecido en el contrato.</a:t>
            </a:r>
            <a:endParaRPr lang="en-US" sz="1400" dirty="0" smtClean="0">
              <a:solidFill>
                <a:srgbClr val="0D0D0D"/>
              </a:solidFill>
              <a:latin typeface="Times New Roman" pitchFamily="18" charset="0"/>
              <a:ea typeface="Calibri" pitchFamily="34" charset="0"/>
              <a:cs typeface="Times New Roman" pitchFamily="18" charset="0"/>
            </a:endParaRPr>
          </a:p>
          <a:p>
            <a:pPr marL="449263" marR="0" lvl="0" indent="7938"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indent="457200" fontAlgn="base">
              <a:spcBef>
                <a:spcPct val="0"/>
              </a:spcBef>
              <a:spcAft>
                <a:spcPct val="0"/>
              </a:spcAft>
            </a:pPr>
            <a:r>
              <a:rPr lang="es-EC" sz="1400" b="1" u="sng" dirty="0" smtClean="0">
                <a:solidFill>
                  <a:srgbClr val="0D0D0D"/>
                </a:solidFill>
                <a:latin typeface="Times New Roman" pitchFamily="18" charset="0"/>
                <a:cs typeface="Times New Roman" pitchFamily="18" charset="0"/>
              </a:rPr>
              <a:t>Pago</a:t>
            </a:r>
          </a:p>
          <a:p>
            <a:pPr marL="449263" eaLnBrk="0" fontAlgn="base" hangingPunct="0">
              <a:spcBef>
                <a:spcPct val="0"/>
              </a:spcBef>
              <a:spcAft>
                <a:spcPct val="0"/>
              </a:spcAft>
            </a:pPr>
            <a:r>
              <a:rPr lang="es-EC" sz="1400" dirty="0" smtClean="0">
                <a:latin typeface="Times New Roman" pitchFamily="18" charset="0"/>
                <a:cs typeface="Times New Roman" pitchFamily="18" charset="0"/>
              </a:rPr>
              <a:t>Las contratistas emitirán mensualmente una factura por los servicios prestados en el mes inmediato anterior. La factura deberá agregar al valor correspondiente, el porcentaje del Impuesto al Valor Agregado, IVA, que será pagado por la Secretaría de Hidrocarburos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2465">
                                            <p:txEl>
                                              <p:pRg st="0" end="0"/>
                                            </p:txEl>
                                          </p:spTgt>
                                        </p:tgtEl>
                                        <p:attrNameLst>
                                          <p:attrName>style.visibility</p:attrName>
                                        </p:attrNameLst>
                                      </p:cBhvr>
                                      <p:to>
                                        <p:strVal val="visible"/>
                                      </p:to>
                                    </p:set>
                                    <p:animEffect transition="in" filter="wipe(down)">
                                      <p:cBhvr>
                                        <p:cTn id="12" dur="500"/>
                                        <p:tgtEl>
                                          <p:spTgt spid="62465">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2465">
                                            <p:txEl>
                                              <p:pRg st="1" end="1"/>
                                            </p:txEl>
                                          </p:spTgt>
                                        </p:tgtEl>
                                        <p:attrNameLst>
                                          <p:attrName>style.visibility</p:attrName>
                                        </p:attrNameLst>
                                      </p:cBhvr>
                                      <p:to>
                                        <p:strVal val="visible"/>
                                      </p:to>
                                    </p:set>
                                    <p:animEffect transition="in" filter="wipe(down)">
                                      <p:cBhvr>
                                        <p:cTn id="15" dur="500"/>
                                        <p:tgtEl>
                                          <p:spTgt spid="62465">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2465">
                                            <p:txEl>
                                              <p:pRg st="3" end="3"/>
                                            </p:txEl>
                                          </p:spTgt>
                                        </p:tgtEl>
                                        <p:attrNameLst>
                                          <p:attrName>style.visibility</p:attrName>
                                        </p:attrNameLst>
                                      </p:cBhvr>
                                      <p:to>
                                        <p:strVal val="visible"/>
                                      </p:to>
                                    </p:set>
                                    <p:animEffect transition="in" filter="wipe(down)">
                                      <p:cBhvr>
                                        <p:cTn id="18" dur="500"/>
                                        <p:tgtEl>
                                          <p:spTgt spid="62465">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2465">
                                            <p:txEl>
                                              <p:pRg st="4" end="4"/>
                                            </p:txEl>
                                          </p:spTgt>
                                        </p:tgtEl>
                                        <p:attrNameLst>
                                          <p:attrName>style.visibility</p:attrName>
                                        </p:attrNameLst>
                                      </p:cBhvr>
                                      <p:to>
                                        <p:strVal val="visible"/>
                                      </p:to>
                                    </p:set>
                                    <p:animEffect transition="in" filter="wipe(down)">
                                      <p:cBhvr>
                                        <p:cTn id="21" dur="500"/>
                                        <p:tgtEl>
                                          <p:spTgt spid="6246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wipe(down)">
                                      <p:cBhvr>
                                        <p:cTn id="26" dur="500"/>
                                        <p:tgtEl>
                                          <p:spTgt spid="1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wipe(down)">
                                      <p:cBhvr>
                                        <p:cTn id="31" dur="500"/>
                                        <p:tgtEl>
                                          <p:spTgt spid="12">
                                            <p:txEl>
                                              <p:pRg st="0" end="0"/>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xEl>
                                              <p:pRg st="1" end="1"/>
                                            </p:txEl>
                                          </p:spTgt>
                                        </p:tgtEl>
                                        <p:attrNameLst>
                                          <p:attrName>style.visibility</p:attrName>
                                        </p:attrNameLst>
                                      </p:cBhvr>
                                      <p:to>
                                        <p:strVal val="visible"/>
                                      </p:to>
                                    </p:set>
                                    <p:animEffect transition="in" filter="wipe(down)">
                                      <p:cBhvr>
                                        <p:cTn id="34" dur="500"/>
                                        <p:tgtEl>
                                          <p:spTgt spid="12">
                                            <p:txEl>
                                              <p:pRg st="1" end="1"/>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2">
                                            <p:txEl>
                                              <p:pRg st="3" end="3"/>
                                            </p:txEl>
                                          </p:spTgt>
                                        </p:tgtEl>
                                        <p:attrNameLst>
                                          <p:attrName>style.visibility</p:attrName>
                                        </p:attrNameLst>
                                      </p:cBhvr>
                                      <p:to>
                                        <p:strVal val="visible"/>
                                      </p:to>
                                    </p:set>
                                    <p:animEffect transition="in" filter="wipe(down)">
                                      <p:cBhvr>
                                        <p:cTn id="37" dur="500"/>
                                        <p:tgtEl>
                                          <p:spTgt spid="12">
                                            <p:txEl>
                                              <p:pRg st="3" end="3"/>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2">
                                            <p:txEl>
                                              <p:pRg st="4" end="4"/>
                                            </p:txEl>
                                          </p:spTgt>
                                        </p:tgtEl>
                                        <p:attrNameLst>
                                          <p:attrName>style.visibility</p:attrName>
                                        </p:attrNameLst>
                                      </p:cBhvr>
                                      <p:to>
                                        <p:strVal val="visible"/>
                                      </p:to>
                                    </p:set>
                                    <p:animEffect transition="in" filter="wipe(down)">
                                      <p:cBhvr>
                                        <p:cTn id="40"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62465" grpId="0" build="allAtOnce"/>
      <p:bldP spid="11" grpId="0" build="allAtOnce"/>
      <p:bldP spid="12"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Andes </a:t>
            </a:r>
            <a:r>
              <a:rPr lang="es-EC" sz="2400" b="1" u="sng" dirty="0" err="1" smtClean="0"/>
              <a:t>Petroleum</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6 Tabla"/>
          <p:cNvGraphicFramePr>
            <a:graphicFrameLocks noGrp="1"/>
          </p:cNvGraphicFramePr>
          <p:nvPr/>
        </p:nvGraphicFramePr>
        <p:xfrm>
          <a:off x="3275856" y="2852936"/>
          <a:ext cx="3100040" cy="1500748"/>
        </p:xfrm>
        <a:graphic>
          <a:graphicData uri="http://schemas.openxmlformats.org/drawingml/2006/table">
            <a:tbl>
              <a:tblPr/>
              <a:tblGrid>
                <a:gridCol w="1131096"/>
                <a:gridCol w="1968944"/>
              </a:tblGrid>
              <a:tr h="375187">
                <a:tc>
                  <a:txBody>
                    <a:bodyPr/>
                    <a:lstStyle/>
                    <a:p>
                      <a:pPr marL="0" marR="0" algn="ctr">
                        <a:lnSpc>
                          <a:spcPct val="115000"/>
                        </a:lnSpc>
                        <a:spcBef>
                          <a:spcPts val="0"/>
                        </a:spcBef>
                        <a:spcAft>
                          <a:spcPts val="0"/>
                        </a:spcAft>
                      </a:pPr>
                      <a:r>
                        <a:rPr lang="es-EC" sz="1900" b="1" dirty="0">
                          <a:solidFill>
                            <a:srgbClr val="000000"/>
                          </a:solidFill>
                          <a:latin typeface="Times New Roman"/>
                          <a:ea typeface="Times New Roman"/>
                          <a:cs typeface="Times New Roman"/>
                        </a:rPr>
                        <a:t>Año</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ctr">
                        <a:lnSpc>
                          <a:spcPct val="115000"/>
                        </a:lnSpc>
                        <a:spcBef>
                          <a:spcPts val="0"/>
                        </a:spcBef>
                        <a:spcAft>
                          <a:spcPts val="0"/>
                        </a:spcAft>
                      </a:pPr>
                      <a:r>
                        <a:rPr lang="es-EC" sz="1900" b="1">
                          <a:solidFill>
                            <a:srgbClr val="000000"/>
                          </a:solidFill>
                          <a:latin typeface="Times New Roman"/>
                          <a:ea typeface="Times New Roman"/>
                          <a:cs typeface="Times New Roman"/>
                        </a:rPr>
                        <a:t>Barriles</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r h="375187">
                <a:tc>
                  <a:txBody>
                    <a:bodyPr/>
                    <a:lstStyle/>
                    <a:p>
                      <a:pPr marL="0" marR="0" algn="r">
                        <a:lnSpc>
                          <a:spcPct val="115000"/>
                        </a:lnSpc>
                        <a:spcBef>
                          <a:spcPts val="0"/>
                        </a:spcBef>
                        <a:spcAft>
                          <a:spcPts val="0"/>
                        </a:spcAft>
                      </a:pPr>
                      <a:r>
                        <a:rPr lang="es-EC" sz="1900">
                          <a:solidFill>
                            <a:srgbClr val="000000"/>
                          </a:solidFill>
                          <a:latin typeface="Times New Roman"/>
                          <a:ea typeface="Times New Roman"/>
                          <a:cs typeface="Times New Roman"/>
                        </a:rPr>
                        <a:t>2011</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r">
                        <a:lnSpc>
                          <a:spcPct val="115000"/>
                        </a:lnSpc>
                        <a:spcBef>
                          <a:spcPts val="0"/>
                        </a:spcBef>
                        <a:spcAft>
                          <a:spcPts val="0"/>
                        </a:spcAft>
                      </a:pPr>
                      <a:r>
                        <a:rPr lang="es-EC" sz="1900">
                          <a:solidFill>
                            <a:srgbClr val="000000"/>
                          </a:solidFill>
                          <a:latin typeface="Times New Roman"/>
                          <a:ea typeface="Times New Roman"/>
                          <a:cs typeface="Times New Roman"/>
                        </a:rPr>
                        <a:t>12.857.034</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r h="375187">
                <a:tc>
                  <a:txBody>
                    <a:bodyPr/>
                    <a:lstStyle/>
                    <a:p>
                      <a:pPr marL="0" marR="0" algn="r">
                        <a:lnSpc>
                          <a:spcPct val="115000"/>
                        </a:lnSpc>
                        <a:spcBef>
                          <a:spcPts val="0"/>
                        </a:spcBef>
                        <a:spcAft>
                          <a:spcPts val="0"/>
                        </a:spcAft>
                      </a:pPr>
                      <a:r>
                        <a:rPr lang="es-EC" sz="1900">
                          <a:solidFill>
                            <a:srgbClr val="000000"/>
                          </a:solidFill>
                          <a:latin typeface="Times New Roman"/>
                          <a:ea typeface="Times New Roman"/>
                          <a:cs typeface="Times New Roman"/>
                        </a:rPr>
                        <a:t>2012</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r">
                        <a:lnSpc>
                          <a:spcPct val="115000"/>
                        </a:lnSpc>
                        <a:spcBef>
                          <a:spcPts val="0"/>
                        </a:spcBef>
                        <a:spcAft>
                          <a:spcPts val="0"/>
                        </a:spcAft>
                      </a:pPr>
                      <a:r>
                        <a:rPr lang="es-EC" sz="1900" dirty="0">
                          <a:solidFill>
                            <a:srgbClr val="000000"/>
                          </a:solidFill>
                          <a:latin typeface="Times New Roman"/>
                          <a:ea typeface="Times New Roman"/>
                          <a:cs typeface="Times New Roman"/>
                        </a:rPr>
                        <a:t>12.083.877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r h="375187">
                <a:tc>
                  <a:txBody>
                    <a:bodyPr/>
                    <a:lstStyle/>
                    <a:p>
                      <a:pPr marL="0" marR="0" algn="r">
                        <a:lnSpc>
                          <a:spcPct val="115000"/>
                        </a:lnSpc>
                        <a:spcBef>
                          <a:spcPts val="0"/>
                        </a:spcBef>
                        <a:spcAft>
                          <a:spcPts val="0"/>
                        </a:spcAft>
                      </a:pPr>
                      <a:r>
                        <a:rPr lang="es-EC" sz="1900" b="1" dirty="0">
                          <a:solidFill>
                            <a:srgbClr val="000000"/>
                          </a:solidFill>
                          <a:latin typeface="Times New Roman"/>
                          <a:ea typeface="Times New Roman"/>
                          <a:cs typeface="Times New Roman"/>
                        </a:rPr>
                        <a:t>Total</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r">
                        <a:lnSpc>
                          <a:spcPct val="115000"/>
                        </a:lnSpc>
                        <a:spcBef>
                          <a:spcPts val="0"/>
                        </a:spcBef>
                        <a:spcAft>
                          <a:spcPts val="0"/>
                        </a:spcAft>
                      </a:pPr>
                      <a:r>
                        <a:rPr lang="es-EC" sz="1900" b="1" dirty="0">
                          <a:solidFill>
                            <a:srgbClr val="000000"/>
                          </a:solidFill>
                          <a:latin typeface="Times New Roman"/>
                          <a:ea typeface="Times New Roman"/>
                          <a:cs typeface="Times New Roman"/>
                        </a:rPr>
                        <a:t>24.940.911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bl>
          </a:graphicData>
        </a:graphic>
      </p:graphicFrame>
      <p:sp>
        <p:nvSpPr>
          <p:cNvPr id="11" name="10 Rectángulo"/>
          <p:cNvSpPr/>
          <p:nvPr/>
        </p:nvSpPr>
        <p:spPr>
          <a:xfrm>
            <a:off x="2411760" y="1844826"/>
            <a:ext cx="4572000" cy="646331"/>
          </a:xfrm>
          <a:prstGeom prst="rect">
            <a:avLst/>
          </a:prstGeom>
        </p:spPr>
        <p:txBody>
          <a:bodyPr>
            <a:spAutoFit/>
          </a:bodyPr>
          <a:lstStyle/>
          <a:p>
            <a:pPr algn="ctr"/>
            <a:r>
              <a:rPr lang="es-EC" b="1" dirty="0" smtClean="0"/>
              <a:t>PETRÓLEO CRUDO FISCALIZADO EN 2011 Y 2012 (ANDES PETROLEUM)</a:t>
            </a:r>
            <a:endParaRPr 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smtClean="0"/>
              <a:t>Andes </a:t>
            </a:r>
            <a:r>
              <a:rPr lang="es-EC" sz="2400" b="1" u="sng" dirty="0" err="1" smtClean="0"/>
              <a:t>Petroleum</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10 Rectángulo"/>
          <p:cNvSpPr/>
          <p:nvPr/>
        </p:nvSpPr>
        <p:spPr>
          <a:xfrm>
            <a:off x="2411760" y="1844824"/>
            <a:ext cx="4572000" cy="369332"/>
          </a:xfrm>
          <a:prstGeom prst="rect">
            <a:avLst/>
          </a:prstGeom>
        </p:spPr>
        <p:txBody>
          <a:bodyPr>
            <a:spAutoFit/>
          </a:bodyPr>
          <a:lstStyle/>
          <a:p>
            <a:pPr algn="ctr"/>
            <a:r>
              <a:rPr lang="es-EC" b="1" dirty="0" smtClean="0"/>
              <a:t>BENEFICIO PAÍS</a:t>
            </a:r>
            <a:endParaRPr lang="en-US" b="1" dirty="0"/>
          </a:p>
        </p:txBody>
      </p:sp>
      <p:graphicFrame>
        <p:nvGraphicFramePr>
          <p:cNvPr id="8" name="Chart 5"/>
          <p:cNvGraphicFramePr/>
          <p:nvPr/>
        </p:nvGraphicFramePr>
        <p:xfrm>
          <a:off x="1331640" y="2636912"/>
          <a:ext cx="7128792"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6"/>
          <p:cNvSpPr txBox="1"/>
          <p:nvPr/>
        </p:nvSpPr>
        <p:spPr>
          <a:xfrm>
            <a:off x="5364088" y="2852937"/>
            <a:ext cx="2797048" cy="307777"/>
          </a:xfrm>
          <a:prstGeom prst="rect">
            <a:avLst/>
          </a:prstGeom>
          <a:solidFill>
            <a:prstClr val="white"/>
          </a:solid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b="1" dirty="0">
                <a:latin typeface="Times New Roman" pitchFamily="18" charset="0"/>
                <a:cs typeface="Times New Roman" pitchFamily="18" charset="0"/>
              </a:rPr>
              <a:t>BENEFICIO PAÍS:  1.603,94 MM</a:t>
            </a:r>
          </a:p>
        </p:txBody>
      </p:sp>
    </p:spTree>
  </p:cSld>
  <p:clrMapOvr>
    <a:masterClrMapping/>
  </p:clrMapOvr>
  <p:transition>
    <p:comb dir="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noProof="0" dirty="0" err="1" smtClean="0"/>
              <a:t>PetroOriental</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6 Tabla"/>
          <p:cNvGraphicFramePr>
            <a:graphicFrameLocks noGrp="1"/>
          </p:cNvGraphicFramePr>
          <p:nvPr/>
        </p:nvGraphicFramePr>
        <p:xfrm>
          <a:off x="3275856" y="2996951"/>
          <a:ext cx="3100040" cy="1458555"/>
        </p:xfrm>
        <a:graphic>
          <a:graphicData uri="http://schemas.openxmlformats.org/drawingml/2006/table">
            <a:tbl>
              <a:tblPr/>
              <a:tblGrid>
                <a:gridCol w="1131096"/>
                <a:gridCol w="1968944"/>
              </a:tblGrid>
              <a:tr h="327152">
                <a:tc>
                  <a:txBody>
                    <a:bodyPr/>
                    <a:lstStyle/>
                    <a:p>
                      <a:pPr marL="0" marR="0" algn="ctr">
                        <a:lnSpc>
                          <a:spcPct val="115000"/>
                        </a:lnSpc>
                        <a:spcBef>
                          <a:spcPts val="0"/>
                        </a:spcBef>
                        <a:spcAft>
                          <a:spcPts val="0"/>
                        </a:spcAft>
                      </a:pPr>
                      <a:r>
                        <a:rPr lang="en-US" sz="1900" b="1">
                          <a:solidFill>
                            <a:srgbClr val="000000"/>
                          </a:solidFill>
                          <a:latin typeface="Times New Roman"/>
                          <a:ea typeface="Times New Roman"/>
                          <a:cs typeface="Times New Roman"/>
                        </a:rPr>
                        <a:t>Año</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ctr">
                        <a:lnSpc>
                          <a:spcPct val="115000"/>
                        </a:lnSpc>
                        <a:spcBef>
                          <a:spcPts val="0"/>
                        </a:spcBef>
                        <a:spcAft>
                          <a:spcPts val="0"/>
                        </a:spcAft>
                      </a:pPr>
                      <a:r>
                        <a:rPr lang="en-US" sz="1900" b="1">
                          <a:solidFill>
                            <a:srgbClr val="000000"/>
                          </a:solidFill>
                          <a:latin typeface="Times New Roman"/>
                          <a:ea typeface="Times New Roman"/>
                          <a:cs typeface="Times New Roman"/>
                        </a:rPr>
                        <a:t>Barriles</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r h="375187">
                <a:tc>
                  <a:txBody>
                    <a:bodyPr/>
                    <a:lstStyle/>
                    <a:p>
                      <a:pPr marL="0" marR="0" algn="r">
                        <a:lnSpc>
                          <a:spcPct val="115000"/>
                        </a:lnSpc>
                        <a:spcBef>
                          <a:spcPts val="0"/>
                        </a:spcBef>
                        <a:spcAft>
                          <a:spcPts val="0"/>
                        </a:spcAft>
                      </a:pPr>
                      <a:r>
                        <a:rPr lang="en-US" sz="1900">
                          <a:solidFill>
                            <a:srgbClr val="000000"/>
                          </a:solidFill>
                          <a:latin typeface="Times New Roman"/>
                          <a:ea typeface="Times New Roman"/>
                          <a:cs typeface="Times New Roman"/>
                        </a:rPr>
                        <a:t>2011</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r">
                        <a:lnSpc>
                          <a:spcPct val="115000"/>
                        </a:lnSpc>
                        <a:spcBef>
                          <a:spcPts val="0"/>
                        </a:spcBef>
                        <a:spcAft>
                          <a:spcPts val="0"/>
                        </a:spcAft>
                      </a:pPr>
                      <a:r>
                        <a:rPr lang="en-US" sz="1900">
                          <a:solidFill>
                            <a:srgbClr val="000000"/>
                          </a:solidFill>
                          <a:latin typeface="Times New Roman"/>
                          <a:ea typeface="Times New Roman"/>
                          <a:cs typeface="Times New Roman"/>
                        </a:rPr>
                        <a:t>4.778.965</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r h="375187">
                <a:tc>
                  <a:txBody>
                    <a:bodyPr/>
                    <a:lstStyle/>
                    <a:p>
                      <a:pPr marL="0" marR="0" algn="r">
                        <a:lnSpc>
                          <a:spcPct val="115000"/>
                        </a:lnSpc>
                        <a:spcBef>
                          <a:spcPts val="0"/>
                        </a:spcBef>
                        <a:spcAft>
                          <a:spcPts val="0"/>
                        </a:spcAft>
                      </a:pPr>
                      <a:r>
                        <a:rPr lang="en-US" sz="1900">
                          <a:solidFill>
                            <a:srgbClr val="000000"/>
                          </a:solidFill>
                          <a:latin typeface="Times New Roman"/>
                          <a:ea typeface="Times New Roman"/>
                          <a:cs typeface="Times New Roman"/>
                        </a:rPr>
                        <a:t>2012</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r">
                        <a:lnSpc>
                          <a:spcPct val="115000"/>
                        </a:lnSpc>
                        <a:spcBef>
                          <a:spcPts val="0"/>
                        </a:spcBef>
                        <a:spcAft>
                          <a:spcPts val="0"/>
                        </a:spcAft>
                      </a:pPr>
                      <a:r>
                        <a:rPr lang="en-US" sz="1900">
                          <a:solidFill>
                            <a:srgbClr val="000000"/>
                          </a:solidFill>
                          <a:latin typeface="Times New Roman"/>
                          <a:ea typeface="Times New Roman"/>
                          <a:cs typeface="Times New Roman"/>
                        </a:rPr>
                        <a:t>4.912.247</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r h="375187">
                <a:tc>
                  <a:txBody>
                    <a:bodyPr/>
                    <a:lstStyle/>
                    <a:p>
                      <a:pPr marL="0" marR="0" algn="r">
                        <a:lnSpc>
                          <a:spcPct val="115000"/>
                        </a:lnSpc>
                        <a:spcBef>
                          <a:spcPts val="0"/>
                        </a:spcBef>
                        <a:spcAft>
                          <a:spcPts val="0"/>
                        </a:spcAft>
                      </a:pPr>
                      <a:r>
                        <a:rPr lang="en-US" sz="1900" b="1">
                          <a:solidFill>
                            <a:srgbClr val="000000"/>
                          </a:solidFill>
                          <a:latin typeface="Times New Roman"/>
                          <a:ea typeface="Times New Roman"/>
                          <a:cs typeface="Times New Roman"/>
                        </a:rPr>
                        <a:t>Total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c>
                  <a:txBody>
                    <a:bodyPr/>
                    <a:lstStyle/>
                    <a:p>
                      <a:pPr marL="0" marR="0" algn="r">
                        <a:lnSpc>
                          <a:spcPct val="115000"/>
                        </a:lnSpc>
                        <a:spcBef>
                          <a:spcPts val="0"/>
                        </a:spcBef>
                        <a:spcAft>
                          <a:spcPts val="0"/>
                        </a:spcAft>
                      </a:pPr>
                      <a:r>
                        <a:rPr lang="en-US" sz="1900" b="1" dirty="0">
                          <a:solidFill>
                            <a:srgbClr val="000000"/>
                          </a:solidFill>
                          <a:latin typeface="Times New Roman"/>
                          <a:ea typeface="Times New Roman"/>
                          <a:cs typeface="Times New Roman"/>
                        </a:rPr>
                        <a:t>9.691.213</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prstClr val="white"/>
                    </a:solidFill>
                  </a:tcPr>
                </a:tc>
              </a:tr>
            </a:tbl>
          </a:graphicData>
        </a:graphic>
      </p:graphicFrame>
      <p:sp>
        <p:nvSpPr>
          <p:cNvPr id="11" name="10 Rectángulo"/>
          <p:cNvSpPr/>
          <p:nvPr/>
        </p:nvSpPr>
        <p:spPr>
          <a:xfrm>
            <a:off x="2016224" y="2339588"/>
            <a:ext cx="5220072" cy="369332"/>
          </a:xfrm>
          <a:prstGeom prst="rect">
            <a:avLst/>
          </a:prstGeom>
        </p:spPr>
        <p:txBody>
          <a:bodyPr wrap="square">
            <a:spAutoFit/>
          </a:bodyPr>
          <a:lstStyle/>
          <a:p>
            <a:pPr algn="ctr"/>
            <a:r>
              <a:rPr lang="es-EC" b="1" dirty="0" smtClean="0"/>
              <a:t>PETROLEO CRUDO FISCALIZADO EN 2011 Y 2012</a:t>
            </a:r>
            <a:endParaRPr lang="en-US" b="1" dirty="0"/>
          </a:p>
        </p:txBody>
      </p:sp>
    </p:spTree>
  </p:cSld>
  <p:clrMapOvr>
    <a:masterClrMapping/>
  </p:clrMapOvr>
  <p:transition>
    <p:wipe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ubtitle 6"/>
          <p:cNvSpPr txBox="1">
            <a:spLocks/>
          </p:cNvSpPr>
          <p:nvPr/>
        </p:nvSpPr>
        <p:spPr>
          <a:xfrm>
            <a:off x="539552" y="1196752"/>
            <a:ext cx="8352928" cy="50405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2400" b="1" u="sng" dirty="0" err="1" smtClean="0"/>
              <a:t>PetroOriental</a:t>
            </a:r>
            <a:endParaRPr kumimoji="0" lang="en-US" sz="2400" b="0" i="0" u="sng"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10 Rectángulo"/>
          <p:cNvSpPr/>
          <p:nvPr/>
        </p:nvSpPr>
        <p:spPr>
          <a:xfrm>
            <a:off x="2411760" y="1844824"/>
            <a:ext cx="4572000" cy="369332"/>
          </a:xfrm>
          <a:prstGeom prst="rect">
            <a:avLst/>
          </a:prstGeom>
        </p:spPr>
        <p:txBody>
          <a:bodyPr>
            <a:spAutoFit/>
          </a:bodyPr>
          <a:lstStyle/>
          <a:p>
            <a:pPr algn="ctr"/>
            <a:r>
              <a:rPr lang="es-EC" b="1" dirty="0" smtClean="0"/>
              <a:t>BENEFICIO PAÍS</a:t>
            </a:r>
            <a:endParaRPr lang="en-US" b="1" dirty="0"/>
          </a:p>
        </p:txBody>
      </p:sp>
      <p:graphicFrame>
        <p:nvGraphicFramePr>
          <p:cNvPr id="12" name="Chart 7"/>
          <p:cNvGraphicFramePr/>
          <p:nvPr/>
        </p:nvGraphicFramePr>
        <p:xfrm>
          <a:off x="1547664" y="2420888"/>
          <a:ext cx="6984776" cy="371703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3"/>
          <p:cNvSpPr txBox="1"/>
          <p:nvPr/>
        </p:nvSpPr>
        <p:spPr>
          <a:xfrm>
            <a:off x="5292080" y="2708920"/>
            <a:ext cx="3011530" cy="33855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Times New Roman" pitchFamily="18" charset="0"/>
                <a:ea typeface="+mn-ea"/>
                <a:cs typeface="Times New Roman" pitchFamily="18" charset="0"/>
              </a:rPr>
              <a:t>BENEFICIO PAÍS:  557,16 MM</a:t>
            </a:r>
            <a:endParaRPr lang="en-US" sz="16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vert="horz" lIns="91440" tIns="45720" rIns="91440" bIns="45720" rtlCol="0">
            <a:normAutofit fontScale="92500" lnSpcReduction="10000"/>
          </a:bodyPr>
          <a:lstStyle/>
          <a:p>
            <a:r>
              <a:rPr lang="es-EC" b="1" dirty="0" smtClean="0">
                <a:solidFill>
                  <a:schemeClr val="tx1">
                    <a:lumMod val="65000"/>
                    <a:lumOff val="35000"/>
                  </a:schemeClr>
                </a:solidFill>
              </a:rPr>
              <a:t>Planteamiento del Problema</a:t>
            </a:r>
            <a:endParaRPr lang="en-US" b="1" dirty="0">
              <a:solidFill>
                <a:schemeClr val="tx1">
                  <a:lumMod val="65000"/>
                  <a:lumOff val="35000"/>
                </a:schemeClr>
              </a:solidFill>
            </a:endParaRPr>
          </a:p>
        </p:txBody>
      </p:sp>
      <p:grpSp>
        <p:nvGrpSpPr>
          <p:cNvPr id="5" name="Group 2"/>
          <p:cNvGrpSpPr>
            <a:grpSpLocks/>
          </p:cNvGrpSpPr>
          <p:nvPr/>
        </p:nvGrpSpPr>
        <p:grpSpPr bwMode="auto">
          <a:xfrm>
            <a:off x="720416" y="1700808"/>
            <a:ext cx="8100056" cy="4176464"/>
            <a:chOff x="551" y="8497"/>
            <a:chExt cx="11236" cy="3552"/>
          </a:xfrm>
        </p:grpSpPr>
        <p:sp>
          <p:nvSpPr>
            <p:cNvPr id="6" name="Rectangle 3"/>
            <p:cNvSpPr>
              <a:spLocks noChangeArrowheads="1"/>
            </p:cNvSpPr>
            <p:nvPr/>
          </p:nvSpPr>
          <p:spPr bwMode="auto">
            <a:xfrm>
              <a:off x="9379" y="9649"/>
              <a:ext cx="2408" cy="1267"/>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effectLst/>
                  <a:latin typeface="Times New Roman" pitchFamily="18" charset="0"/>
                  <a:ea typeface="SimSun" charset="-122"/>
                </a:rPr>
                <a:t>PÉRDIDAS PARA EL ESTADO EN CONTRATOS DE PARTICIPACIÓN</a:t>
              </a:r>
              <a:endParaRPr kumimoji="0" lang="en-US" sz="1800" b="0" i="0" u="none" strike="noStrike" cap="none" normalizeH="0" baseline="0" dirty="0" smtClean="0">
                <a:ln>
                  <a:noFill/>
                </a:ln>
                <a:effectLst/>
                <a:latin typeface="Arial" pitchFamily="34" charset="0"/>
              </a:endParaRPr>
            </a:p>
          </p:txBody>
        </p:sp>
        <p:sp>
          <p:nvSpPr>
            <p:cNvPr id="8" name="Rectangle 4"/>
            <p:cNvSpPr>
              <a:spLocks noChangeArrowheads="1"/>
            </p:cNvSpPr>
            <p:nvPr/>
          </p:nvSpPr>
          <p:spPr bwMode="auto">
            <a:xfrm>
              <a:off x="1759" y="8497"/>
              <a:ext cx="2287" cy="61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effectLst/>
                  <a:latin typeface="Times New Roman" pitchFamily="18" charset="0"/>
                  <a:ea typeface="SimSun" charset="-122"/>
                </a:rPr>
                <a:t>PRODUCCIÓN</a:t>
              </a:r>
              <a:endParaRPr kumimoji="0" lang="en-US" sz="1800" b="0" i="0" u="none" strike="noStrike" cap="none" normalizeH="0" baseline="0" dirty="0" smtClean="0">
                <a:ln>
                  <a:noFill/>
                </a:ln>
                <a:effectLst/>
                <a:latin typeface="Arial" pitchFamily="34" charset="0"/>
              </a:endParaRPr>
            </a:p>
          </p:txBody>
        </p:sp>
        <p:sp>
          <p:nvSpPr>
            <p:cNvPr id="9" name="Rectangle 5"/>
            <p:cNvSpPr>
              <a:spLocks noChangeArrowheads="1"/>
            </p:cNvSpPr>
            <p:nvPr/>
          </p:nvSpPr>
          <p:spPr bwMode="auto">
            <a:xfrm>
              <a:off x="5185" y="8513"/>
              <a:ext cx="2287" cy="61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effectLst/>
                  <a:latin typeface="Times New Roman" pitchFamily="18" charset="0"/>
                  <a:ea typeface="SimSun" charset="-122"/>
                </a:rPr>
                <a:t>FINANCIERO</a:t>
              </a:r>
              <a:endParaRPr kumimoji="0" lang="en-US" sz="1800" b="0" i="0" u="none" strike="noStrike" cap="none" normalizeH="0" baseline="0" dirty="0" smtClean="0">
                <a:ln>
                  <a:noFill/>
                </a:ln>
                <a:effectLst/>
                <a:latin typeface="Arial" pitchFamily="34" charset="0"/>
              </a:endParaRPr>
            </a:p>
          </p:txBody>
        </p:sp>
        <p:sp>
          <p:nvSpPr>
            <p:cNvPr id="10" name="Rectangle 6"/>
            <p:cNvSpPr>
              <a:spLocks noChangeArrowheads="1"/>
            </p:cNvSpPr>
            <p:nvPr/>
          </p:nvSpPr>
          <p:spPr bwMode="auto">
            <a:xfrm>
              <a:off x="3920" y="11423"/>
              <a:ext cx="2287" cy="61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effectLst/>
                  <a:latin typeface="Times New Roman" pitchFamily="18" charset="0"/>
                  <a:ea typeface="SimSun" charset="-122"/>
                </a:rPr>
                <a:t>LEGAL</a:t>
              </a:r>
              <a:endParaRPr kumimoji="0" lang="en-US" sz="1800" b="0" i="0" u="none" strike="noStrike" cap="none" normalizeH="0" baseline="0" dirty="0" smtClean="0">
                <a:ln>
                  <a:noFill/>
                </a:ln>
                <a:effectLst/>
                <a:latin typeface="Arial" pitchFamily="34" charset="0"/>
              </a:endParaRPr>
            </a:p>
          </p:txBody>
        </p:sp>
        <p:sp>
          <p:nvSpPr>
            <p:cNvPr id="11" name="Rectangle 7"/>
            <p:cNvSpPr>
              <a:spLocks noChangeArrowheads="1"/>
            </p:cNvSpPr>
            <p:nvPr/>
          </p:nvSpPr>
          <p:spPr bwMode="auto">
            <a:xfrm>
              <a:off x="6598" y="11439"/>
              <a:ext cx="2287" cy="61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effectLst/>
                  <a:latin typeface="Times New Roman" pitchFamily="18" charset="0"/>
                  <a:ea typeface="SimSun" charset="-122"/>
                </a:rPr>
                <a:t>POLÍTICA</a:t>
              </a:r>
              <a:endParaRPr kumimoji="0" lang="en-US" sz="1800" b="0" i="0" u="none" strike="noStrike" cap="none" normalizeH="0" baseline="0" dirty="0" smtClean="0">
                <a:ln>
                  <a:noFill/>
                </a:ln>
                <a:effectLst/>
                <a:latin typeface="Arial" pitchFamily="34" charset="0"/>
              </a:endParaRPr>
            </a:p>
          </p:txBody>
        </p:sp>
        <p:cxnSp>
          <p:nvCxnSpPr>
            <p:cNvPr id="12" name="AutoShape 8"/>
            <p:cNvCxnSpPr>
              <a:cxnSpLocks noChangeShapeType="1"/>
            </p:cNvCxnSpPr>
            <p:nvPr/>
          </p:nvCxnSpPr>
          <p:spPr bwMode="auto">
            <a:xfrm>
              <a:off x="1097" y="10278"/>
              <a:ext cx="8282" cy="0"/>
            </a:xfrm>
            <a:prstGeom prst="straightConnector1">
              <a:avLst/>
            </a:prstGeom>
            <a:noFill/>
            <a:ln w="9525">
              <a:solidFill>
                <a:srgbClr val="000000"/>
              </a:solidFill>
              <a:round/>
              <a:headEnd/>
              <a:tailEnd type="triangle" w="med" len="med"/>
            </a:ln>
          </p:spPr>
        </p:cxnSp>
        <p:cxnSp>
          <p:nvCxnSpPr>
            <p:cNvPr id="13" name="AutoShape 9"/>
            <p:cNvCxnSpPr>
              <a:cxnSpLocks noChangeShapeType="1"/>
            </p:cNvCxnSpPr>
            <p:nvPr/>
          </p:nvCxnSpPr>
          <p:spPr bwMode="auto">
            <a:xfrm>
              <a:off x="6330" y="9107"/>
              <a:ext cx="1003" cy="1170"/>
            </a:xfrm>
            <a:prstGeom prst="straightConnector1">
              <a:avLst/>
            </a:prstGeom>
            <a:noFill/>
            <a:ln w="9525">
              <a:solidFill>
                <a:srgbClr val="000000"/>
              </a:solidFill>
              <a:round/>
              <a:headEnd/>
              <a:tailEnd type="triangle" w="med" len="med"/>
            </a:ln>
          </p:spPr>
        </p:cxnSp>
        <p:cxnSp>
          <p:nvCxnSpPr>
            <p:cNvPr id="14" name="AutoShape 10"/>
            <p:cNvCxnSpPr>
              <a:cxnSpLocks noChangeShapeType="1"/>
            </p:cNvCxnSpPr>
            <p:nvPr/>
          </p:nvCxnSpPr>
          <p:spPr bwMode="auto">
            <a:xfrm flipV="1">
              <a:off x="7333" y="10278"/>
              <a:ext cx="1012" cy="1145"/>
            </a:xfrm>
            <a:prstGeom prst="straightConnector1">
              <a:avLst/>
            </a:prstGeom>
            <a:noFill/>
            <a:ln w="9525">
              <a:solidFill>
                <a:srgbClr val="000000"/>
              </a:solidFill>
              <a:round/>
              <a:headEnd/>
              <a:tailEnd type="triangle" w="med" len="med"/>
            </a:ln>
          </p:spPr>
        </p:cxnSp>
        <p:cxnSp>
          <p:nvCxnSpPr>
            <p:cNvPr id="15" name="AutoShape 11"/>
            <p:cNvCxnSpPr>
              <a:cxnSpLocks noChangeShapeType="1"/>
            </p:cNvCxnSpPr>
            <p:nvPr/>
          </p:nvCxnSpPr>
          <p:spPr bwMode="auto">
            <a:xfrm>
              <a:off x="2949" y="9092"/>
              <a:ext cx="881" cy="1185"/>
            </a:xfrm>
            <a:prstGeom prst="straightConnector1">
              <a:avLst/>
            </a:prstGeom>
            <a:noFill/>
            <a:ln w="9525">
              <a:solidFill>
                <a:srgbClr val="000000"/>
              </a:solidFill>
              <a:round/>
              <a:headEnd/>
              <a:tailEnd type="triangle" w="med" len="med"/>
            </a:ln>
          </p:spPr>
        </p:cxnSp>
        <p:cxnSp>
          <p:nvCxnSpPr>
            <p:cNvPr id="16" name="AutoShape 12"/>
            <p:cNvCxnSpPr>
              <a:cxnSpLocks noChangeShapeType="1"/>
            </p:cNvCxnSpPr>
            <p:nvPr/>
          </p:nvCxnSpPr>
          <p:spPr bwMode="auto">
            <a:xfrm flipV="1">
              <a:off x="4700" y="10277"/>
              <a:ext cx="1070" cy="1131"/>
            </a:xfrm>
            <a:prstGeom prst="straightConnector1">
              <a:avLst/>
            </a:prstGeom>
            <a:noFill/>
            <a:ln w="9525">
              <a:solidFill>
                <a:srgbClr val="000000"/>
              </a:solidFill>
              <a:round/>
              <a:headEnd/>
              <a:tailEnd type="triangle" w="med" len="med"/>
            </a:ln>
          </p:spPr>
        </p:cxnSp>
        <p:sp>
          <p:nvSpPr>
            <p:cNvPr id="17" name="Rectangle 13"/>
            <p:cNvSpPr>
              <a:spLocks noChangeArrowheads="1"/>
            </p:cNvSpPr>
            <p:nvPr/>
          </p:nvSpPr>
          <p:spPr bwMode="auto">
            <a:xfrm>
              <a:off x="1321" y="11425"/>
              <a:ext cx="2287" cy="61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effectLst/>
                  <a:latin typeface="Times New Roman" pitchFamily="18" charset="0"/>
                  <a:ea typeface="SimSun" charset="-122"/>
                </a:rPr>
                <a:t>SOCIAL</a:t>
              </a:r>
              <a:endParaRPr kumimoji="0" lang="en-US" sz="1800" b="0" i="0" u="none" strike="noStrike" cap="none" normalizeH="0" baseline="0" dirty="0" smtClean="0">
                <a:ln>
                  <a:noFill/>
                </a:ln>
                <a:effectLst/>
                <a:latin typeface="Arial" pitchFamily="34" charset="0"/>
              </a:endParaRPr>
            </a:p>
          </p:txBody>
        </p:sp>
        <p:cxnSp>
          <p:nvCxnSpPr>
            <p:cNvPr id="18" name="AutoShape 14"/>
            <p:cNvCxnSpPr>
              <a:cxnSpLocks noChangeShapeType="1"/>
            </p:cNvCxnSpPr>
            <p:nvPr/>
          </p:nvCxnSpPr>
          <p:spPr bwMode="auto">
            <a:xfrm flipV="1">
              <a:off x="2101" y="10262"/>
              <a:ext cx="1026" cy="1148"/>
            </a:xfrm>
            <a:prstGeom prst="straightConnector1">
              <a:avLst/>
            </a:prstGeom>
            <a:noFill/>
            <a:ln w="9525">
              <a:solidFill>
                <a:srgbClr val="000000"/>
              </a:solidFill>
              <a:round/>
              <a:headEnd/>
              <a:tailEnd type="triangle" w="med" len="med"/>
            </a:ln>
          </p:spPr>
        </p:cxnSp>
        <p:cxnSp>
          <p:nvCxnSpPr>
            <p:cNvPr id="19" name="AutoShape 15"/>
            <p:cNvCxnSpPr>
              <a:cxnSpLocks noChangeShapeType="1"/>
            </p:cNvCxnSpPr>
            <p:nvPr/>
          </p:nvCxnSpPr>
          <p:spPr bwMode="auto">
            <a:xfrm flipH="1">
              <a:off x="6475" y="10920"/>
              <a:ext cx="1290" cy="0"/>
            </a:xfrm>
            <a:prstGeom prst="straightConnector1">
              <a:avLst/>
            </a:prstGeom>
            <a:noFill/>
            <a:ln w="9525">
              <a:solidFill>
                <a:srgbClr val="000000"/>
              </a:solidFill>
              <a:round/>
              <a:headEnd/>
              <a:tailEnd/>
            </a:ln>
          </p:spPr>
        </p:cxnSp>
        <p:cxnSp>
          <p:nvCxnSpPr>
            <p:cNvPr id="20" name="AutoShape 16"/>
            <p:cNvCxnSpPr>
              <a:cxnSpLocks noChangeShapeType="1"/>
            </p:cNvCxnSpPr>
            <p:nvPr/>
          </p:nvCxnSpPr>
          <p:spPr bwMode="auto">
            <a:xfrm flipH="1">
              <a:off x="7595" y="11174"/>
              <a:ext cx="1290" cy="0"/>
            </a:xfrm>
            <a:prstGeom prst="straightConnector1">
              <a:avLst/>
            </a:prstGeom>
            <a:noFill/>
            <a:ln w="9525">
              <a:solidFill>
                <a:srgbClr val="000000"/>
              </a:solidFill>
              <a:round/>
              <a:headEnd/>
              <a:tailEnd/>
            </a:ln>
          </p:spPr>
        </p:cxnSp>
        <p:sp>
          <p:nvSpPr>
            <p:cNvPr id="21" name="Text Box 17"/>
            <p:cNvSpPr txBox="1">
              <a:spLocks noChangeArrowheads="1"/>
            </p:cNvSpPr>
            <p:nvPr/>
          </p:nvSpPr>
          <p:spPr bwMode="auto">
            <a:xfrm>
              <a:off x="6593" y="10457"/>
              <a:ext cx="1460" cy="8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Decisiones a destiempo</a:t>
              </a:r>
              <a:endParaRPr kumimoji="0" lang="en-US" sz="1800" b="0" i="0" u="none" strike="noStrike" cap="none" normalizeH="0" baseline="0" dirty="0" smtClean="0">
                <a:ln>
                  <a:noFill/>
                </a:ln>
                <a:solidFill>
                  <a:schemeClr val="bg1"/>
                </a:solidFill>
                <a:effectLst/>
                <a:latin typeface="Arial" pitchFamily="34" charset="0"/>
              </a:endParaRPr>
            </a:p>
          </p:txBody>
        </p:sp>
        <p:sp>
          <p:nvSpPr>
            <p:cNvPr id="22" name="Text Box 18"/>
            <p:cNvSpPr txBox="1">
              <a:spLocks noChangeArrowheads="1"/>
            </p:cNvSpPr>
            <p:nvPr/>
          </p:nvSpPr>
          <p:spPr bwMode="auto">
            <a:xfrm>
              <a:off x="7891" y="10702"/>
              <a:ext cx="1512" cy="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Polarización de fuentes políticas</a:t>
              </a:r>
              <a:endParaRPr kumimoji="0" lang="en-US" sz="1800" b="0" i="0" u="none" strike="noStrike" cap="none" normalizeH="0" baseline="0" dirty="0" smtClean="0">
                <a:ln>
                  <a:noFill/>
                </a:ln>
                <a:solidFill>
                  <a:schemeClr val="bg1"/>
                </a:solidFill>
                <a:effectLst/>
                <a:latin typeface="Arial" pitchFamily="34" charset="0"/>
              </a:endParaRPr>
            </a:p>
          </p:txBody>
        </p:sp>
        <p:cxnSp>
          <p:nvCxnSpPr>
            <p:cNvPr id="23" name="AutoShape 19"/>
            <p:cNvCxnSpPr>
              <a:cxnSpLocks noChangeShapeType="1"/>
            </p:cNvCxnSpPr>
            <p:nvPr/>
          </p:nvCxnSpPr>
          <p:spPr bwMode="auto">
            <a:xfrm flipH="1">
              <a:off x="4046" y="10597"/>
              <a:ext cx="1401" cy="0"/>
            </a:xfrm>
            <a:prstGeom prst="straightConnector1">
              <a:avLst/>
            </a:prstGeom>
            <a:noFill/>
            <a:ln w="9525">
              <a:solidFill>
                <a:srgbClr val="000000"/>
              </a:solidFill>
              <a:round/>
              <a:headEnd/>
              <a:tailEnd/>
            </a:ln>
          </p:spPr>
        </p:cxnSp>
        <p:cxnSp>
          <p:nvCxnSpPr>
            <p:cNvPr id="24" name="AutoShape 20"/>
            <p:cNvCxnSpPr>
              <a:cxnSpLocks noChangeShapeType="1"/>
            </p:cNvCxnSpPr>
            <p:nvPr/>
          </p:nvCxnSpPr>
          <p:spPr bwMode="auto">
            <a:xfrm flipH="1">
              <a:off x="4962" y="11176"/>
              <a:ext cx="1290" cy="0"/>
            </a:xfrm>
            <a:prstGeom prst="straightConnector1">
              <a:avLst/>
            </a:prstGeom>
            <a:noFill/>
            <a:ln w="9525">
              <a:solidFill>
                <a:srgbClr val="000000"/>
              </a:solidFill>
              <a:round/>
              <a:headEnd/>
              <a:tailEnd/>
            </a:ln>
          </p:spPr>
        </p:cxnSp>
        <p:sp>
          <p:nvSpPr>
            <p:cNvPr id="25" name="Text Box 21"/>
            <p:cNvSpPr txBox="1">
              <a:spLocks noChangeArrowheads="1"/>
            </p:cNvSpPr>
            <p:nvPr/>
          </p:nvSpPr>
          <p:spPr bwMode="auto">
            <a:xfrm>
              <a:off x="4158" y="10395"/>
              <a:ext cx="1636"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Falta de Leyes</a:t>
              </a:r>
              <a:endParaRPr kumimoji="0" lang="en-US" sz="1800" b="0" i="0" u="none" strike="noStrike" cap="none" normalizeH="0" baseline="0" dirty="0" smtClean="0">
                <a:ln>
                  <a:noFill/>
                </a:ln>
                <a:solidFill>
                  <a:schemeClr val="bg1"/>
                </a:solidFill>
                <a:effectLst/>
                <a:latin typeface="Arial" pitchFamily="34" charset="0"/>
              </a:endParaRPr>
            </a:p>
          </p:txBody>
        </p:sp>
        <p:sp>
          <p:nvSpPr>
            <p:cNvPr id="26" name="Text Box 22"/>
            <p:cNvSpPr txBox="1">
              <a:spLocks noChangeArrowheads="1"/>
            </p:cNvSpPr>
            <p:nvPr/>
          </p:nvSpPr>
          <p:spPr bwMode="auto">
            <a:xfrm>
              <a:off x="5294" y="10702"/>
              <a:ext cx="1460" cy="8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Falta de Control</a:t>
              </a:r>
              <a:endParaRPr kumimoji="0" lang="en-US" sz="1800" b="0" i="0" u="none" strike="noStrike" cap="none" normalizeH="0" baseline="0" dirty="0" smtClean="0">
                <a:ln>
                  <a:noFill/>
                </a:ln>
                <a:solidFill>
                  <a:schemeClr val="bg1"/>
                </a:solidFill>
                <a:effectLst/>
                <a:latin typeface="Arial" pitchFamily="34" charset="0"/>
              </a:endParaRPr>
            </a:p>
          </p:txBody>
        </p:sp>
        <p:cxnSp>
          <p:nvCxnSpPr>
            <p:cNvPr id="27" name="AutoShape 23"/>
            <p:cNvCxnSpPr>
              <a:cxnSpLocks noChangeShapeType="1"/>
            </p:cNvCxnSpPr>
            <p:nvPr/>
          </p:nvCxnSpPr>
          <p:spPr bwMode="auto">
            <a:xfrm flipH="1">
              <a:off x="3808" y="10991"/>
              <a:ext cx="1290" cy="0"/>
            </a:xfrm>
            <a:prstGeom prst="straightConnector1">
              <a:avLst/>
            </a:prstGeom>
            <a:noFill/>
            <a:ln w="9525">
              <a:solidFill>
                <a:srgbClr val="000000"/>
              </a:solidFill>
              <a:round/>
              <a:headEnd/>
              <a:tailEnd/>
            </a:ln>
          </p:spPr>
        </p:cxnSp>
        <p:sp>
          <p:nvSpPr>
            <p:cNvPr id="28" name="Text Box 24"/>
            <p:cNvSpPr txBox="1">
              <a:spLocks noChangeArrowheads="1"/>
            </p:cNvSpPr>
            <p:nvPr/>
          </p:nvSpPr>
          <p:spPr bwMode="auto">
            <a:xfrm>
              <a:off x="3596" y="10763"/>
              <a:ext cx="2064" cy="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Falta de Garantías</a:t>
              </a:r>
              <a:endParaRPr kumimoji="0" lang="en-US" sz="1800" b="0" i="0" u="none" strike="noStrike" cap="none" normalizeH="0" baseline="0" dirty="0" smtClean="0">
                <a:ln>
                  <a:noFill/>
                </a:ln>
                <a:solidFill>
                  <a:schemeClr val="bg1"/>
                </a:solidFill>
                <a:effectLst/>
                <a:latin typeface="Arial" pitchFamily="34" charset="0"/>
              </a:endParaRPr>
            </a:p>
          </p:txBody>
        </p:sp>
        <p:cxnSp>
          <p:nvCxnSpPr>
            <p:cNvPr id="29" name="AutoShape 25"/>
            <p:cNvCxnSpPr>
              <a:cxnSpLocks noChangeShapeType="1"/>
            </p:cNvCxnSpPr>
            <p:nvPr/>
          </p:nvCxnSpPr>
          <p:spPr bwMode="auto">
            <a:xfrm flipH="1">
              <a:off x="959" y="10597"/>
              <a:ext cx="1816" cy="0"/>
            </a:xfrm>
            <a:prstGeom prst="straightConnector1">
              <a:avLst/>
            </a:prstGeom>
            <a:noFill/>
            <a:ln w="9525">
              <a:solidFill>
                <a:srgbClr val="000000"/>
              </a:solidFill>
              <a:round/>
              <a:headEnd/>
              <a:tailEnd/>
            </a:ln>
          </p:spPr>
        </p:cxnSp>
        <p:cxnSp>
          <p:nvCxnSpPr>
            <p:cNvPr id="30" name="AutoShape 26"/>
            <p:cNvCxnSpPr>
              <a:cxnSpLocks noChangeShapeType="1"/>
            </p:cNvCxnSpPr>
            <p:nvPr/>
          </p:nvCxnSpPr>
          <p:spPr bwMode="auto">
            <a:xfrm flipH="1">
              <a:off x="2346" y="11178"/>
              <a:ext cx="1290" cy="0"/>
            </a:xfrm>
            <a:prstGeom prst="straightConnector1">
              <a:avLst/>
            </a:prstGeom>
            <a:noFill/>
            <a:ln w="9525">
              <a:solidFill>
                <a:srgbClr val="000000"/>
              </a:solidFill>
              <a:round/>
              <a:headEnd/>
              <a:tailEnd/>
            </a:ln>
          </p:spPr>
        </p:cxnSp>
        <p:sp>
          <p:nvSpPr>
            <p:cNvPr id="31" name="Text Box 27"/>
            <p:cNvSpPr txBox="1">
              <a:spLocks noChangeArrowheads="1"/>
            </p:cNvSpPr>
            <p:nvPr/>
          </p:nvSpPr>
          <p:spPr bwMode="auto">
            <a:xfrm>
              <a:off x="1076" y="10237"/>
              <a:ext cx="2011"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Falta de Recursos</a:t>
              </a:r>
              <a:endParaRPr kumimoji="0" lang="en-US" sz="1800" b="0" i="0" u="none" strike="noStrike" cap="none" normalizeH="0" baseline="0" dirty="0" smtClean="0">
                <a:ln>
                  <a:noFill/>
                </a:ln>
                <a:solidFill>
                  <a:schemeClr val="bg1"/>
                </a:solidFill>
                <a:effectLst/>
                <a:latin typeface="Arial" pitchFamily="34" charset="0"/>
              </a:endParaRPr>
            </a:p>
          </p:txBody>
        </p:sp>
        <p:cxnSp>
          <p:nvCxnSpPr>
            <p:cNvPr id="32" name="AutoShape 28"/>
            <p:cNvCxnSpPr>
              <a:cxnSpLocks noChangeShapeType="1"/>
            </p:cNvCxnSpPr>
            <p:nvPr/>
          </p:nvCxnSpPr>
          <p:spPr bwMode="auto">
            <a:xfrm flipH="1">
              <a:off x="1107" y="10993"/>
              <a:ext cx="1290" cy="0"/>
            </a:xfrm>
            <a:prstGeom prst="straightConnector1">
              <a:avLst/>
            </a:prstGeom>
            <a:noFill/>
            <a:ln w="9525">
              <a:solidFill>
                <a:srgbClr val="000000"/>
              </a:solidFill>
              <a:round/>
              <a:headEnd/>
              <a:tailEnd/>
            </a:ln>
          </p:spPr>
        </p:cxnSp>
        <p:sp>
          <p:nvSpPr>
            <p:cNvPr id="33" name="Text Box 29"/>
            <p:cNvSpPr txBox="1">
              <a:spLocks noChangeArrowheads="1"/>
            </p:cNvSpPr>
            <p:nvPr/>
          </p:nvSpPr>
          <p:spPr bwMode="auto">
            <a:xfrm>
              <a:off x="551" y="10763"/>
              <a:ext cx="2346" cy="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Falta de Capacitación</a:t>
              </a:r>
              <a:endParaRPr kumimoji="0" lang="en-US" sz="1800" b="0" i="0" u="none" strike="noStrike" cap="none" normalizeH="0" baseline="0" dirty="0" smtClean="0">
                <a:ln>
                  <a:noFill/>
                </a:ln>
                <a:solidFill>
                  <a:schemeClr val="bg1"/>
                </a:solidFill>
                <a:effectLst/>
                <a:latin typeface="Arial" pitchFamily="34" charset="0"/>
              </a:endParaRPr>
            </a:p>
          </p:txBody>
        </p:sp>
        <p:sp>
          <p:nvSpPr>
            <p:cNvPr id="34" name="Text Box 30"/>
            <p:cNvSpPr txBox="1">
              <a:spLocks noChangeArrowheads="1"/>
            </p:cNvSpPr>
            <p:nvPr/>
          </p:nvSpPr>
          <p:spPr bwMode="auto">
            <a:xfrm>
              <a:off x="2465" y="10980"/>
              <a:ext cx="1156" cy="8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Rechazo</a:t>
              </a:r>
              <a:endParaRPr kumimoji="0" lang="en-US" sz="1800" b="0" i="0" u="none" strike="noStrike" cap="none" normalizeH="0" baseline="0" dirty="0" smtClean="0">
                <a:ln>
                  <a:noFill/>
                </a:ln>
                <a:solidFill>
                  <a:schemeClr val="bg1"/>
                </a:solidFill>
                <a:effectLst/>
                <a:latin typeface="Arial" pitchFamily="34" charset="0"/>
              </a:endParaRPr>
            </a:p>
          </p:txBody>
        </p:sp>
        <p:sp>
          <p:nvSpPr>
            <p:cNvPr id="35" name="Text Box 31"/>
            <p:cNvSpPr txBox="1">
              <a:spLocks noChangeArrowheads="1"/>
            </p:cNvSpPr>
            <p:nvPr/>
          </p:nvSpPr>
          <p:spPr bwMode="auto">
            <a:xfrm>
              <a:off x="6517" y="9245"/>
              <a:ext cx="2346"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Bajas exportaciones</a:t>
              </a:r>
              <a:endParaRPr kumimoji="0" lang="en-US" sz="1800" b="0" i="0" u="none" strike="noStrike" cap="none" normalizeH="0" baseline="0" dirty="0" smtClean="0">
                <a:ln>
                  <a:noFill/>
                </a:ln>
                <a:solidFill>
                  <a:schemeClr val="bg1"/>
                </a:solidFill>
                <a:effectLst/>
                <a:latin typeface="Arial" pitchFamily="34" charset="0"/>
              </a:endParaRPr>
            </a:p>
          </p:txBody>
        </p:sp>
        <p:sp>
          <p:nvSpPr>
            <p:cNvPr id="36" name="Text Box 32"/>
            <p:cNvSpPr txBox="1">
              <a:spLocks noChangeArrowheads="1"/>
            </p:cNvSpPr>
            <p:nvPr/>
          </p:nvSpPr>
          <p:spPr bwMode="auto">
            <a:xfrm>
              <a:off x="5534" y="9490"/>
              <a:ext cx="1359"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Bajo precio</a:t>
              </a:r>
              <a:endParaRPr kumimoji="0" lang="en-US" sz="1800" b="0" i="0" u="none" strike="noStrike" cap="none" normalizeH="0" baseline="0" dirty="0" smtClean="0">
                <a:ln>
                  <a:noFill/>
                </a:ln>
                <a:solidFill>
                  <a:schemeClr val="bg1"/>
                </a:solidFill>
                <a:effectLst/>
                <a:latin typeface="Arial" pitchFamily="34" charset="0"/>
              </a:endParaRPr>
            </a:p>
          </p:txBody>
        </p:sp>
        <p:sp>
          <p:nvSpPr>
            <p:cNvPr id="37" name="Text Box 33"/>
            <p:cNvSpPr txBox="1">
              <a:spLocks noChangeArrowheads="1"/>
            </p:cNvSpPr>
            <p:nvPr/>
          </p:nvSpPr>
          <p:spPr bwMode="auto">
            <a:xfrm>
              <a:off x="6961" y="9735"/>
              <a:ext cx="2346"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Altos costos</a:t>
              </a:r>
              <a:endParaRPr kumimoji="0" lang="en-US" sz="1800" b="0" i="0" u="none" strike="noStrike" cap="none" normalizeH="0" baseline="0" dirty="0" smtClean="0">
                <a:ln>
                  <a:noFill/>
                </a:ln>
                <a:solidFill>
                  <a:schemeClr val="bg1"/>
                </a:solidFill>
                <a:effectLst/>
                <a:latin typeface="Arial" pitchFamily="34" charset="0"/>
              </a:endParaRPr>
            </a:p>
          </p:txBody>
        </p:sp>
        <p:cxnSp>
          <p:nvCxnSpPr>
            <p:cNvPr id="38" name="AutoShape 34"/>
            <p:cNvCxnSpPr>
              <a:cxnSpLocks noChangeShapeType="1"/>
            </p:cNvCxnSpPr>
            <p:nvPr/>
          </p:nvCxnSpPr>
          <p:spPr bwMode="auto">
            <a:xfrm>
              <a:off x="6666" y="9479"/>
              <a:ext cx="1934" cy="0"/>
            </a:xfrm>
            <a:prstGeom prst="straightConnector1">
              <a:avLst/>
            </a:prstGeom>
            <a:noFill/>
            <a:ln w="9525">
              <a:solidFill>
                <a:srgbClr val="000000"/>
              </a:solidFill>
              <a:round/>
              <a:headEnd/>
              <a:tailEnd/>
            </a:ln>
          </p:spPr>
        </p:cxnSp>
        <p:cxnSp>
          <p:nvCxnSpPr>
            <p:cNvPr id="39" name="AutoShape 35"/>
            <p:cNvCxnSpPr>
              <a:cxnSpLocks noChangeShapeType="1"/>
            </p:cNvCxnSpPr>
            <p:nvPr/>
          </p:nvCxnSpPr>
          <p:spPr bwMode="auto">
            <a:xfrm>
              <a:off x="5336" y="9738"/>
              <a:ext cx="1515" cy="0"/>
            </a:xfrm>
            <a:prstGeom prst="straightConnector1">
              <a:avLst/>
            </a:prstGeom>
            <a:noFill/>
            <a:ln w="9525">
              <a:solidFill>
                <a:srgbClr val="000000"/>
              </a:solidFill>
              <a:round/>
              <a:headEnd/>
              <a:tailEnd/>
            </a:ln>
          </p:spPr>
        </p:cxnSp>
        <p:cxnSp>
          <p:nvCxnSpPr>
            <p:cNvPr id="40" name="AutoShape 36"/>
            <p:cNvCxnSpPr>
              <a:cxnSpLocks noChangeShapeType="1"/>
            </p:cNvCxnSpPr>
            <p:nvPr/>
          </p:nvCxnSpPr>
          <p:spPr bwMode="auto">
            <a:xfrm>
              <a:off x="7061" y="9942"/>
              <a:ext cx="1934" cy="0"/>
            </a:xfrm>
            <a:prstGeom prst="straightConnector1">
              <a:avLst/>
            </a:prstGeom>
            <a:noFill/>
            <a:ln w="9525">
              <a:solidFill>
                <a:srgbClr val="000000"/>
              </a:solidFill>
              <a:round/>
              <a:headEnd/>
              <a:tailEnd/>
            </a:ln>
          </p:spPr>
        </p:cxnSp>
        <p:sp>
          <p:nvSpPr>
            <p:cNvPr id="41" name="Text Box 37"/>
            <p:cNvSpPr txBox="1">
              <a:spLocks noChangeArrowheads="1"/>
            </p:cNvSpPr>
            <p:nvPr/>
          </p:nvSpPr>
          <p:spPr bwMode="auto">
            <a:xfrm>
              <a:off x="1450" y="9490"/>
              <a:ext cx="2061"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Baja efectividad</a:t>
              </a:r>
              <a:endParaRPr kumimoji="0" lang="en-US" sz="1800" b="0" i="0" u="none" strike="noStrike" cap="none" normalizeH="0" baseline="0" dirty="0" smtClean="0">
                <a:ln>
                  <a:noFill/>
                </a:ln>
                <a:solidFill>
                  <a:schemeClr val="bg1"/>
                </a:solidFill>
                <a:effectLst/>
                <a:latin typeface="Arial" pitchFamily="34" charset="0"/>
              </a:endParaRPr>
            </a:p>
          </p:txBody>
        </p:sp>
        <p:cxnSp>
          <p:nvCxnSpPr>
            <p:cNvPr id="42" name="AutoShape 38"/>
            <p:cNvCxnSpPr>
              <a:cxnSpLocks noChangeShapeType="1"/>
            </p:cNvCxnSpPr>
            <p:nvPr/>
          </p:nvCxnSpPr>
          <p:spPr bwMode="auto">
            <a:xfrm>
              <a:off x="3217" y="9481"/>
              <a:ext cx="1934" cy="0"/>
            </a:xfrm>
            <a:prstGeom prst="straightConnector1">
              <a:avLst/>
            </a:prstGeom>
            <a:noFill/>
            <a:ln w="9525">
              <a:solidFill>
                <a:srgbClr val="000000"/>
              </a:solidFill>
              <a:round/>
              <a:headEnd/>
              <a:tailEnd/>
            </a:ln>
          </p:spPr>
        </p:cxnSp>
        <p:cxnSp>
          <p:nvCxnSpPr>
            <p:cNvPr id="43" name="AutoShape 39"/>
            <p:cNvCxnSpPr>
              <a:cxnSpLocks noChangeShapeType="1"/>
            </p:cNvCxnSpPr>
            <p:nvPr/>
          </p:nvCxnSpPr>
          <p:spPr bwMode="auto">
            <a:xfrm>
              <a:off x="1468" y="9738"/>
              <a:ext cx="1934" cy="0"/>
            </a:xfrm>
            <a:prstGeom prst="straightConnector1">
              <a:avLst/>
            </a:prstGeom>
            <a:noFill/>
            <a:ln w="9525">
              <a:solidFill>
                <a:srgbClr val="000000"/>
              </a:solidFill>
              <a:round/>
              <a:headEnd/>
              <a:tailEnd/>
            </a:ln>
          </p:spPr>
        </p:cxnSp>
        <p:cxnSp>
          <p:nvCxnSpPr>
            <p:cNvPr id="44" name="AutoShape 40"/>
            <p:cNvCxnSpPr>
              <a:cxnSpLocks noChangeShapeType="1"/>
            </p:cNvCxnSpPr>
            <p:nvPr/>
          </p:nvCxnSpPr>
          <p:spPr bwMode="auto">
            <a:xfrm>
              <a:off x="3612" y="9944"/>
              <a:ext cx="1934" cy="0"/>
            </a:xfrm>
            <a:prstGeom prst="straightConnector1">
              <a:avLst/>
            </a:prstGeom>
            <a:noFill/>
            <a:ln w="9525">
              <a:solidFill>
                <a:srgbClr val="000000"/>
              </a:solidFill>
              <a:round/>
              <a:headEnd/>
              <a:tailEnd/>
            </a:ln>
          </p:spPr>
        </p:cxnSp>
        <p:sp>
          <p:nvSpPr>
            <p:cNvPr id="45" name="Text Box 41"/>
            <p:cNvSpPr txBox="1">
              <a:spLocks noChangeArrowheads="1"/>
            </p:cNvSpPr>
            <p:nvPr/>
          </p:nvSpPr>
          <p:spPr bwMode="auto">
            <a:xfrm>
              <a:off x="3698" y="9735"/>
              <a:ext cx="1696"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Baja calidad</a:t>
              </a:r>
              <a:endParaRPr kumimoji="0" lang="en-US" sz="1800" b="0" i="0" u="none" strike="noStrike" cap="none" normalizeH="0" baseline="0" dirty="0" smtClean="0">
                <a:ln>
                  <a:noFill/>
                </a:ln>
                <a:solidFill>
                  <a:schemeClr val="bg1"/>
                </a:solidFill>
                <a:effectLst/>
                <a:latin typeface="Arial" pitchFamily="34" charset="0"/>
              </a:endParaRPr>
            </a:p>
          </p:txBody>
        </p:sp>
        <p:sp>
          <p:nvSpPr>
            <p:cNvPr id="46" name="Text Box 42"/>
            <p:cNvSpPr txBox="1">
              <a:spLocks noChangeArrowheads="1"/>
            </p:cNvSpPr>
            <p:nvPr/>
          </p:nvSpPr>
          <p:spPr bwMode="auto">
            <a:xfrm>
              <a:off x="3217" y="9245"/>
              <a:ext cx="2119" cy="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altLang="zh-CN" sz="1100" b="0" i="0" u="none" strike="noStrike" cap="none" normalizeH="0" baseline="0" dirty="0" smtClean="0">
                  <a:ln>
                    <a:noFill/>
                  </a:ln>
                  <a:solidFill>
                    <a:schemeClr val="bg1"/>
                  </a:solidFill>
                  <a:effectLst/>
                  <a:latin typeface="Times New Roman" pitchFamily="18" charset="0"/>
                  <a:ea typeface="SimSun" charset="-122"/>
                </a:rPr>
                <a:t>Falta de tecnología</a:t>
              </a:r>
              <a:endParaRPr kumimoji="0" lang="en-US" sz="1800" b="0" i="0" u="none" strike="noStrike" cap="none" normalizeH="0" baseline="0" dirty="0" smtClean="0">
                <a:ln>
                  <a:noFill/>
                </a:ln>
                <a:solidFill>
                  <a:schemeClr val="bg1"/>
                </a:solidFill>
                <a:effectLst/>
                <a:latin typeface="Arial" pitchFamily="34" charset="0"/>
              </a:endParaRPr>
            </a:p>
          </p:txBody>
        </p:sp>
      </p:grpSp>
      <p:sp>
        <p:nvSpPr>
          <p:cNvPr id="47" name="46 Flecha derecha">
            <a:hlinkClick r:id="rId2" action="ppaction://hlinksldjump"/>
          </p:cNvPr>
          <p:cNvSpPr/>
          <p:nvPr/>
        </p:nvSpPr>
        <p:spPr>
          <a:xfrm>
            <a:off x="7956376" y="6165304"/>
            <a:ext cx="978408" cy="484632"/>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4"/>
          <p:cNvGraphicFramePr/>
          <p:nvPr/>
        </p:nvGraphicFramePr>
        <p:xfrm>
          <a:off x="827584" y="2348880"/>
          <a:ext cx="7560840"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6" name="Subtitle 6"/>
          <p:cNvSpPr txBox="1">
            <a:spLocks/>
          </p:cNvSpPr>
          <p:nvPr/>
        </p:nvSpPr>
        <p:spPr>
          <a:xfrm>
            <a:off x="539552" y="692696"/>
            <a:ext cx="8352928" cy="504056"/>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C" sz="3200" b="1" dirty="0" smtClean="0"/>
              <a:t>Análisis de los Casos de Estudio</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7346" name="Rectangle 2"/>
          <p:cNvSpPr>
            <a:spLocks noChangeArrowheads="1"/>
          </p:cNvSpPr>
          <p:nvPr/>
        </p:nvSpPr>
        <p:spPr bwMode="auto">
          <a:xfrm>
            <a:off x="0" y="43933"/>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7 Rectángulo"/>
          <p:cNvSpPr/>
          <p:nvPr/>
        </p:nvSpPr>
        <p:spPr>
          <a:xfrm>
            <a:off x="1619672" y="1412778"/>
            <a:ext cx="6264696" cy="646331"/>
          </a:xfrm>
          <a:prstGeom prst="rect">
            <a:avLst/>
          </a:prstGeom>
        </p:spPr>
        <p:txBody>
          <a:bodyPr wrap="square">
            <a:spAutoFit/>
          </a:bodyPr>
          <a:lstStyle/>
          <a:p>
            <a:pPr algn="ctr"/>
            <a:r>
              <a:rPr lang="es-EC" b="1" dirty="0" smtClean="0"/>
              <a:t>PARTICIPACIÓN DEL ESTADO POR COMPAÑÍA EN CONTRATO DE PRESTACIÓN DE SERVICIOS (Porcentaje y millones de dólares)</a:t>
            </a:r>
            <a:endParaRPr lang="en-US" b="1" dirty="0"/>
          </a:p>
        </p:txBody>
      </p:sp>
      <p:sp>
        <p:nvSpPr>
          <p:cNvPr id="60418" name="Text Box 2"/>
          <p:cNvSpPr txBox="1">
            <a:spLocks noChangeArrowheads="1"/>
          </p:cNvSpPr>
          <p:nvPr/>
        </p:nvSpPr>
        <p:spPr bwMode="auto">
          <a:xfrm>
            <a:off x="4427984" y="3356993"/>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65%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19" name="Text Box 3"/>
          <p:cNvSpPr txBox="1">
            <a:spLocks noChangeArrowheads="1"/>
          </p:cNvSpPr>
          <p:nvPr/>
        </p:nvSpPr>
        <p:spPr bwMode="auto">
          <a:xfrm>
            <a:off x="4355976" y="4509121"/>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35%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20" name="Text Box 4"/>
          <p:cNvSpPr txBox="1">
            <a:spLocks noChangeArrowheads="1"/>
          </p:cNvSpPr>
          <p:nvPr/>
        </p:nvSpPr>
        <p:spPr bwMode="auto">
          <a:xfrm>
            <a:off x="7598742" y="3356993"/>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400" dirty="0" smtClean="0">
                <a:latin typeface="Calibri" pitchFamily="34" charset="0"/>
                <a:cs typeface="Arial" pitchFamily="34" charset="0"/>
              </a:rPr>
              <a:t>58</a:t>
            </a:r>
            <a:r>
              <a:rPr kumimoji="0" lang="en-US" sz="1400" b="0" i="0" u="none" strike="noStrike" cap="none" normalizeH="0" baseline="0" dirty="0" smtClean="0">
                <a:ln>
                  <a:noFill/>
                </a:ln>
                <a:solidFill>
                  <a:schemeClr val="tx1"/>
                </a:solidFill>
                <a:effectLst/>
                <a:latin typeface="Calibri"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21" name="Text Box 5"/>
          <p:cNvSpPr txBox="1">
            <a:spLocks noChangeArrowheads="1"/>
          </p:cNvSpPr>
          <p:nvPr/>
        </p:nvSpPr>
        <p:spPr bwMode="auto">
          <a:xfrm>
            <a:off x="7598742" y="4509121"/>
            <a:ext cx="501650" cy="3077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pitchFamily="34" charset="0"/>
              </a:rPr>
              <a:t>42%</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10 Flecha derecha">
            <a:hlinkClick r:id="rId3" action="ppaction://hlinksldjump"/>
          </p:cNvPr>
          <p:cNvSpPr/>
          <p:nvPr/>
        </p:nvSpPr>
        <p:spPr>
          <a:xfrm>
            <a:off x="7956376" y="6165304"/>
            <a:ext cx="978408" cy="484632"/>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Tree>
  </p:cSld>
  <p:clrMapOvr>
    <a:masterClrMapping/>
  </p:clrMapOvr>
  <p:transition>
    <p:split dir="in"/>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188640"/>
            <a:ext cx="8352928" cy="504056"/>
          </a:xfrm>
        </p:spPr>
        <p:txBody>
          <a:bodyPr>
            <a:normAutofit fontScale="70000" lnSpcReduction="20000"/>
          </a:bodyPr>
          <a:lstStyle/>
          <a:p>
            <a:r>
              <a:rPr lang="es-EC" b="1" dirty="0" smtClean="0">
                <a:solidFill>
                  <a:schemeClr val="tx1"/>
                </a:solidFill>
              </a:rPr>
              <a:t>CONCLUSIONES</a:t>
            </a:r>
            <a:endParaRPr lang="en-US" dirty="0">
              <a:solidFill>
                <a:schemeClr val="tx1"/>
              </a:solidFill>
            </a:endParaRPr>
          </a:p>
        </p:txBody>
      </p:sp>
      <p:sp>
        <p:nvSpPr>
          <p:cNvPr id="4" name="Subtitle 6"/>
          <p:cNvSpPr txBox="1">
            <a:spLocks/>
          </p:cNvSpPr>
          <p:nvPr/>
        </p:nvSpPr>
        <p:spPr>
          <a:xfrm>
            <a:off x="395536" y="4553744"/>
            <a:ext cx="8352928" cy="2304256"/>
          </a:xfrm>
          <a:prstGeom prst="rect">
            <a:avLst/>
          </a:prstGeom>
        </p:spPr>
        <p:txBody>
          <a:bodyPr vert="horz" lIns="91440" tIns="45720" rIns="91440" bIns="45720" rtlCol="0">
            <a:normAutofit fontScale="92500"/>
          </a:bodyPr>
          <a:lstStyle/>
          <a:p>
            <a:pPr algn="just">
              <a:buFont typeface="Wingdings" pitchFamily="2" charset="2"/>
              <a:buChar char="q"/>
            </a:pPr>
            <a:r>
              <a:rPr lang="es-ES" sz="2000" dirty="0" smtClean="0"/>
              <a:t>Comparando los periodos analizados con uno y otro contrato por cada compañía, Andes </a:t>
            </a:r>
            <a:r>
              <a:rPr lang="es-ES" sz="2000" dirty="0" err="1" smtClean="0"/>
              <a:t>Petroleum</a:t>
            </a:r>
            <a:r>
              <a:rPr lang="es-ES" sz="2000" dirty="0" smtClean="0"/>
              <a:t> ha disminuido su participación en el ingreso bruto en un 20% y </a:t>
            </a:r>
            <a:r>
              <a:rPr lang="es-ES" sz="2000" dirty="0" err="1" smtClean="0"/>
              <a:t>PetroOriental</a:t>
            </a:r>
            <a:r>
              <a:rPr lang="es-ES" sz="2000" dirty="0" smtClean="0"/>
              <a:t> un 17%; la disminución en promedio para las compañías privadas es de 18.5%. Por lo tanto, la participación de las Compañías Petroleras Privadas en la producción de petróleo disminuyó con el nuevo Contrato de Prestación de Servicios</a:t>
            </a:r>
            <a:endParaRPr lang="en-US" sz="2000" dirty="0" smtClean="0"/>
          </a:p>
          <a:p>
            <a:pPr lvl="0" algn="just">
              <a:buFont typeface="Wingdings" pitchFamily="2" charset="2"/>
              <a:buChar char="q"/>
            </a:pPr>
            <a:endParaRPr lang="es-ES" sz="2000" dirty="0" smtClean="0"/>
          </a:p>
          <a:p>
            <a:pPr lvl="0" algn="just">
              <a:buFont typeface="Wingdings" pitchFamily="2" charset="2"/>
              <a:buChar char="q"/>
            </a:pPr>
            <a:endParaRPr lang="es-ES" sz="2000" b="1" dirty="0" smtClean="0"/>
          </a:p>
          <a:p>
            <a:pPr lvl="0" algn="just">
              <a:buFont typeface="Wingdings" pitchFamily="2" charset="2"/>
              <a:buChar char="q"/>
            </a:pPr>
            <a:endParaRPr lang="es-ES" sz="2000" dirty="0" smtClean="0"/>
          </a:p>
          <a:p>
            <a:pPr lvl="0" algn="just">
              <a:buFont typeface="Wingdings" pitchFamily="2" charset="2"/>
              <a:buChar char="q"/>
            </a:pPr>
            <a:endParaRPr lang="en-US" sz="2000" dirty="0" smtClean="0"/>
          </a:p>
          <a:p>
            <a:pPr lvl="0">
              <a:buFont typeface="Wingdings" pitchFamily="2" charset="2"/>
              <a:buChar char="q"/>
            </a:pPr>
            <a:endParaRPr lang="en-US" sz="2000" dirty="0" smtClean="0"/>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q"/>
              <a:tabLst/>
              <a:defRPr/>
            </a:pPr>
            <a:endParaRPr kumimoji="0" lang="en-US" sz="20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Subtitle 6"/>
          <p:cNvSpPr txBox="1">
            <a:spLocks/>
          </p:cNvSpPr>
          <p:nvPr/>
        </p:nvSpPr>
        <p:spPr>
          <a:xfrm>
            <a:off x="467544" y="692696"/>
            <a:ext cx="8352928" cy="720080"/>
          </a:xfrm>
          <a:prstGeom prst="rect">
            <a:avLst/>
          </a:prstGeom>
        </p:spPr>
        <p:txBody>
          <a:bodyPr vert="horz" lIns="91440" tIns="45720" rIns="91440" bIns="45720" rtlCol="0">
            <a:normAutofit fontScale="85000" lnSpcReduction="20000"/>
          </a:bodyPr>
          <a:lstStyle/>
          <a:p>
            <a:pPr lvl="0">
              <a:buFont typeface="Wingdings" pitchFamily="2" charset="2"/>
              <a:buChar char="q"/>
            </a:pPr>
            <a:r>
              <a:rPr lang="es-ES" sz="2000" dirty="0" smtClean="0"/>
              <a:t>El país se ha visto beneficiado en el aumento de sus ingresos en un 20% según los casos analizados debido al Cambio de Contrato. </a:t>
            </a:r>
          </a:p>
        </p:txBody>
      </p:sp>
      <p:sp>
        <p:nvSpPr>
          <p:cNvPr id="8" name="Subtitle 6"/>
          <p:cNvSpPr txBox="1">
            <a:spLocks/>
          </p:cNvSpPr>
          <p:nvPr/>
        </p:nvSpPr>
        <p:spPr>
          <a:xfrm>
            <a:off x="467544" y="1484784"/>
            <a:ext cx="8352928" cy="1368152"/>
          </a:xfrm>
          <a:prstGeom prst="rect">
            <a:avLst/>
          </a:prstGeom>
        </p:spPr>
        <p:txBody>
          <a:bodyPr vert="horz" lIns="91440" tIns="45720" rIns="91440" bIns="45720" rtlCol="0">
            <a:normAutofit fontScale="92500" lnSpcReduction="20000"/>
          </a:bodyPr>
          <a:lstStyle/>
          <a:p>
            <a:pPr>
              <a:buFont typeface="Wingdings" pitchFamily="2" charset="2"/>
              <a:buChar char="q"/>
            </a:pPr>
            <a:r>
              <a:rPr lang="es-ES" sz="2000" dirty="0" smtClean="0"/>
              <a:t>Los ingresos petroleros medidos en base al PIB durante los 6 años de análisis representan en porcentaje en promedio el 32%. Esto se debe principalmente a que, en el periodo analizado de todas las exportaciones (petróleo, tradicionales y no tradicionales) el petróleo representa un 58%. </a:t>
            </a:r>
            <a:endParaRPr kumimoji="0" lang="en-US" sz="20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Subtitle 6"/>
          <p:cNvSpPr txBox="1">
            <a:spLocks/>
          </p:cNvSpPr>
          <p:nvPr/>
        </p:nvSpPr>
        <p:spPr>
          <a:xfrm>
            <a:off x="467544" y="2852936"/>
            <a:ext cx="8352928" cy="1728192"/>
          </a:xfrm>
          <a:prstGeom prst="rect">
            <a:avLst/>
          </a:prstGeom>
        </p:spPr>
        <p:txBody>
          <a:bodyPr vert="horz" lIns="91440" tIns="45720" rIns="91440" bIns="45720" rtlCol="0">
            <a:normAutofit fontScale="92500" lnSpcReduction="20000"/>
          </a:bodyPr>
          <a:lstStyle/>
          <a:p>
            <a:pPr lvl="0" algn="just">
              <a:buFont typeface="Wingdings" pitchFamily="2" charset="2"/>
              <a:buChar char="q"/>
            </a:pPr>
            <a:r>
              <a:rPr lang="es-ES" sz="2000" dirty="0" smtClean="0"/>
              <a:t>Previo el cambio de contrato ha tenido, los gastos corrientes del año 2007 al 2010 aumentaron en monto de US$ 9.147,95 a US$ 16.905,01, que en porcentaje representa un aumento del 85%. Por otra parte, ha tenido altas y bajas,  en 2007  el precio del crudo era de US$ 56,34 por barril versus el precio al año 2010 de US$ 69,56 por barril, se identifica que existió un alza del 23%.</a:t>
            </a:r>
          </a:p>
          <a:p>
            <a:pPr lvl="0" algn="just">
              <a:buFont typeface="Wingdings" pitchFamily="2" charset="2"/>
              <a:buChar char="q"/>
            </a:pPr>
            <a:endParaRPr lang="es-ES" sz="2000" dirty="0" smtClean="0"/>
          </a:p>
        </p:txBody>
      </p:sp>
    </p:spTree>
  </p:cSld>
  <p:clrMapOvr>
    <a:masterClrMapping/>
  </p:clrMapOvr>
  <p:transition>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70000" lnSpcReduction="20000"/>
          </a:bodyPr>
          <a:lstStyle/>
          <a:p>
            <a:r>
              <a:rPr lang="es-EC" b="1" dirty="0" smtClean="0">
                <a:solidFill>
                  <a:schemeClr val="tx1"/>
                </a:solidFill>
              </a:rPr>
              <a:t>RECOMENDACIONES</a:t>
            </a:r>
            <a:endParaRPr lang="en-US" dirty="0">
              <a:solidFill>
                <a:schemeClr val="tx1"/>
              </a:solidFill>
            </a:endParaRPr>
          </a:p>
        </p:txBody>
      </p:sp>
      <p:sp>
        <p:nvSpPr>
          <p:cNvPr id="4" name="Subtitle 6"/>
          <p:cNvSpPr txBox="1">
            <a:spLocks/>
          </p:cNvSpPr>
          <p:nvPr/>
        </p:nvSpPr>
        <p:spPr>
          <a:xfrm>
            <a:off x="0" y="1412776"/>
            <a:ext cx="9144000" cy="3168352"/>
          </a:xfrm>
          <a:prstGeom prst="rect">
            <a:avLst/>
          </a:prstGeom>
        </p:spPr>
        <p:txBody>
          <a:bodyPr vert="horz" lIns="91440" tIns="45720" rIns="91440" bIns="45720" rtlCol="0">
            <a:noAutofit/>
          </a:bodyPr>
          <a:lstStyle/>
          <a:p>
            <a:pPr marL="457200" indent="-457200">
              <a:spcBef>
                <a:spcPct val="20000"/>
              </a:spcBef>
              <a:buFont typeface="+mj-lt"/>
              <a:buAutoNum type="arabicPeriod"/>
              <a:defRPr/>
            </a:pPr>
            <a:r>
              <a:rPr lang="es-ES" sz="2000" dirty="0" smtClean="0"/>
              <a:t>Se recomienda que el Estado siga investigando y tratando de establecer nuevas formas de contratación petrolera para exploración y explotación de hidrocarburos </a:t>
            </a:r>
          </a:p>
          <a:p>
            <a:pPr marL="457200" indent="-457200">
              <a:spcBef>
                <a:spcPct val="20000"/>
              </a:spcBef>
              <a:buFont typeface="+mj-lt"/>
              <a:buAutoNum type="arabicPeriod"/>
              <a:defRPr/>
            </a:pPr>
            <a:r>
              <a:rPr lang="es-ES" sz="2000" dirty="0" smtClean="0"/>
              <a:t>Es indispensable que el estado garantice reglas del juego claras sobre la comercialización, el transporte de crudo y políticas tributarias </a:t>
            </a:r>
          </a:p>
          <a:p>
            <a:pPr marL="457200" indent="-457200">
              <a:spcBef>
                <a:spcPct val="20000"/>
              </a:spcBef>
              <a:buFont typeface="+mj-lt"/>
              <a:buAutoNum type="arabicPeriod"/>
              <a:defRPr/>
            </a:pPr>
            <a:r>
              <a:rPr lang="es-ES" sz="2000" dirty="0" smtClean="0"/>
              <a:t>Monitorear constantemente el ingreso proveniente del petróleo y los gastos a efectuarse, para evitar posibles pérdidas del Estado ecuatoriano, sobre todo si el precio del crudo se encuentra a la baja </a:t>
            </a:r>
          </a:p>
          <a:p>
            <a:pPr marL="457200" indent="-457200">
              <a:spcBef>
                <a:spcPct val="20000"/>
              </a:spcBef>
              <a:buFont typeface="+mj-lt"/>
              <a:buAutoNum type="arabicPeriod"/>
              <a:defRPr/>
            </a:pPr>
            <a:r>
              <a:rPr lang="es-ES" sz="2000" dirty="0" smtClean="0"/>
              <a:t>El Estado debería analizar nuevas formas de ingresos estatales de tal manera que la dependencia hacia el petróleo disminuya.</a:t>
            </a:r>
            <a:endParaRPr lang="en-US" sz="2000" dirty="0" smtClean="0"/>
          </a:p>
          <a:p>
            <a:pPr lvl="0">
              <a:spcBef>
                <a:spcPct val="20000"/>
              </a:spcBef>
              <a:buFontTx/>
              <a:buChar char="-"/>
              <a:defRPr/>
            </a:pPr>
            <a:endParaRPr kumimoji="0" lang="en-US" sz="20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ubtítulo"/>
          <p:cNvSpPr>
            <a:spLocks noGrp="1"/>
          </p:cNvSpPr>
          <p:nvPr>
            <p:ph type="subTitle" idx="1"/>
          </p:nvPr>
        </p:nvSpPr>
        <p:spPr>
          <a:xfrm>
            <a:off x="1547664" y="1988840"/>
            <a:ext cx="6400800" cy="1752600"/>
          </a:xfrm>
        </p:spPr>
        <p:txBody>
          <a:bodyPr>
            <a:normAutofit/>
          </a:bodyPr>
          <a:lstStyle/>
          <a:p>
            <a:r>
              <a:rPr lang="es-EC" sz="8000" b="1" dirty="0" smtClean="0">
                <a:solidFill>
                  <a:schemeClr val="tx1">
                    <a:lumMod val="95000"/>
                    <a:lumOff val="5000"/>
                  </a:schemeClr>
                </a:solidFill>
              </a:rPr>
              <a:t>GRACIAS</a:t>
            </a:r>
            <a:endParaRPr lang="en-US" sz="8000" b="1" dirty="0">
              <a:solidFill>
                <a:schemeClr val="tx1">
                  <a:lumMod val="95000"/>
                  <a:lumOff val="5000"/>
                </a:schemeClr>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vert="horz" lIns="91440" tIns="45720" rIns="91440" bIns="45720" rtlCol="0">
            <a:noAutofit/>
          </a:bodyPr>
          <a:lstStyle/>
          <a:p>
            <a:r>
              <a:rPr lang="es-EC" b="1" dirty="0" smtClean="0">
                <a:solidFill>
                  <a:schemeClr val="tx1">
                    <a:lumMod val="65000"/>
                    <a:lumOff val="35000"/>
                  </a:schemeClr>
                </a:solidFill>
              </a:rPr>
              <a:t>Importancia y Justificación</a:t>
            </a:r>
            <a:endParaRPr lang="en-US" b="1" dirty="0" smtClean="0">
              <a:solidFill>
                <a:schemeClr val="tx1">
                  <a:lumMod val="65000"/>
                  <a:lumOff val="35000"/>
                </a:schemeClr>
              </a:solidFill>
            </a:endParaRPr>
          </a:p>
          <a:p>
            <a:endParaRPr lang="en-US" b="1" dirty="0" smtClean="0">
              <a:solidFill>
                <a:schemeClr val="tx1">
                  <a:lumMod val="65000"/>
                  <a:lumOff val="35000"/>
                </a:schemeClr>
              </a:solidFill>
            </a:endParaRPr>
          </a:p>
        </p:txBody>
      </p:sp>
      <p:sp>
        <p:nvSpPr>
          <p:cNvPr id="4" name="Subtitle 6"/>
          <p:cNvSpPr txBox="1">
            <a:spLocks/>
          </p:cNvSpPr>
          <p:nvPr/>
        </p:nvSpPr>
        <p:spPr>
          <a:xfrm>
            <a:off x="467544" y="1916832"/>
            <a:ext cx="8676456" cy="1440160"/>
          </a:xfrm>
          <a:prstGeom prst="rect">
            <a:avLst/>
          </a:prstGeom>
        </p:spPr>
        <p:txBody>
          <a:bodyPr vert="horz" lIns="91440" tIns="45720" rIns="91440" bIns="45720" rtlCol="0">
            <a:normAutofit/>
          </a:bodyPr>
          <a:lstStyle/>
          <a:p>
            <a:pPr lvl="0">
              <a:spcBef>
                <a:spcPct val="20000"/>
              </a:spcBef>
              <a:buFontTx/>
              <a:buChar char="-"/>
              <a:defRPr/>
            </a:pPr>
            <a:r>
              <a:rPr lang="es-ES" sz="2600" dirty="0" smtClean="0"/>
              <a:t>Actividad petrolera es un elemento vital de la economía ecuatoriana</a:t>
            </a:r>
            <a:endParaRPr kumimoji="0" lang="en-US" sz="26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ubtitle 6"/>
          <p:cNvSpPr txBox="1">
            <a:spLocks/>
          </p:cNvSpPr>
          <p:nvPr/>
        </p:nvSpPr>
        <p:spPr>
          <a:xfrm>
            <a:off x="467544" y="4869160"/>
            <a:ext cx="8352928" cy="1224136"/>
          </a:xfrm>
          <a:prstGeom prst="rect">
            <a:avLst/>
          </a:prstGeom>
        </p:spPr>
        <p:txBody>
          <a:bodyPr vert="horz" lIns="91440" tIns="45720" rIns="91440" bIns="45720" rtlCol="0">
            <a:normAutofit/>
          </a:bodyPr>
          <a:lstStyle/>
          <a:p>
            <a:pPr lvl="0">
              <a:spcBef>
                <a:spcPct val="20000"/>
              </a:spcBef>
              <a:buFontTx/>
              <a:buChar char="-"/>
              <a:defRPr/>
            </a:pPr>
            <a:r>
              <a:rPr lang="es-ES" sz="2800" dirty="0" smtClean="0"/>
              <a:t>Conocer los resultados que se han obtenido del cambio de contrato</a:t>
            </a:r>
            <a:endParaRPr kumimoji="0" lang="en-US" sz="28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Subtitle 6"/>
          <p:cNvSpPr txBox="1">
            <a:spLocks/>
          </p:cNvSpPr>
          <p:nvPr/>
        </p:nvSpPr>
        <p:spPr>
          <a:xfrm>
            <a:off x="467544" y="3429000"/>
            <a:ext cx="8352928" cy="1080120"/>
          </a:xfrm>
          <a:prstGeom prst="rect">
            <a:avLst/>
          </a:prstGeom>
        </p:spPr>
        <p:txBody>
          <a:bodyPr vert="horz" lIns="91440" tIns="45720" rIns="91440" bIns="45720" rtlCol="0">
            <a:normAutofit/>
          </a:bodyPr>
          <a:lstStyle/>
          <a:p>
            <a:pPr lvl="0">
              <a:spcBef>
                <a:spcPct val="20000"/>
              </a:spcBef>
              <a:buFontTx/>
              <a:buChar char="-"/>
              <a:defRPr/>
            </a:pPr>
            <a:r>
              <a:rPr lang="es-ES" sz="2800" dirty="0" smtClean="0"/>
              <a:t>Analizar el tamaño del sector petrolero en la economía </a:t>
            </a:r>
            <a:endParaRPr kumimoji="0" lang="en-US" sz="280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8 Flecha derecha">
            <a:hlinkClick r:id="rId2" action="ppaction://hlinksldjump"/>
          </p:cNvPr>
          <p:cNvSpPr/>
          <p:nvPr/>
        </p:nvSpPr>
        <p:spPr>
          <a:xfrm>
            <a:off x="7956376" y="6165304"/>
            <a:ext cx="978408" cy="484632"/>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92500" lnSpcReduction="20000"/>
          </a:bodyPr>
          <a:lstStyle/>
          <a:p>
            <a:r>
              <a:rPr lang="es-EC" sz="3500" b="1" dirty="0" smtClean="0">
                <a:solidFill>
                  <a:schemeClr val="tx1">
                    <a:lumMod val="65000"/>
                    <a:lumOff val="35000"/>
                  </a:schemeClr>
                </a:solidFill>
              </a:rPr>
              <a:t>Objetivo General</a:t>
            </a:r>
            <a:endParaRPr lang="en-US" sz="3500" b="1" dirty="0">
              <a:solidFill>
                <a:schemeClr val="tx1">
                  <a:lumMod val="65000"/>
                  <a:lumOff val="35000"/>
                </a:schemeClr>
              </a:solidFill>
            </a:endParaRPr>
          </a:p>
          <a:p>
            <a:endParaRPr lang="en-US" dirty="0">
              <a:solidFill>
                <a:schemeClr val="tx1"/>
              </a:solidFill>
            </a:endParaRPr>
          </a:p>
        </p:txBody>
      </p:sp>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fontScale="92500" lnSpcReduction="10000"/>
          </a:bodyPr>
          <a:lstStyle/>
          <a:p>
            <a:pPr lvl="0" algn="ctr">
              <a:spcBef>
                <a:spcPct val="20000"/>
              </a:spcBef>
              <a:defRPr/>
            </a:pPr>
            <a:r>
              <a:rPr lang="es-ES" sz="3200" dirty="0" smtClean="0">
                <a:solidFill>
                  <a:schemeClr val="bg1">
                    <a:lumMod val="95000"/>
                  </a:schemeClr>
                </a:solidFill>
              </a:rPr>
              <a:t>Evaluar el impacto económico sobre los ingresos fiscales por la actividad petrolera y determinar la conveniencia o no para el Estado ecuatoriano en términos de beneficio país del cambio de Contrato de Participación a Contratos de Prestación de Servicios para la exploración y explotación de crudo en base al período del 2007 – 2012 </a:t>
            </a:r>
            <a:endParaRPr kumimoji="0" lang="en-US" sz="3200" i="0" u="none" strike="noStrike" kern="1200" cap="none" spc="0" normalizeH="0" baseline="0" noProof="0" dirty="0" smtClean="0">
              <a:ln>
                <a:noFill/>
              </a:ln>
              <a:solidFill>
                <a:schemeClr val="bg1">
                  <a:lumMod val="9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92500" lnSpcReduction="10000"/>
          </a:bodyPr>
          <a:lstStyle/>
          <a:p>
            <a:pPr>
              <a:lnSpc>
                <a:spcPct val="90000"/>
              </a:lnSpc>
            </a:pPr>
            <a:r>
              <a:rPr lang="es-EC" sz="3500" b="1" dirty="0" smtClean="0">
                <a:solidFill>
                  <a:schemeClr val="tx1">
                    <a:lumMod val="65000"/>
                    <a:lumOff val="35000"/>
                  </a:schemeClr>
                </a:solidFill>
              </a:rPr>
              <a:t>Objetivos Específicos</a:t>
            </a:r>
            <a:endParaRPr lang="en-US" sz="3500" b="1" dirty="0">
              <a:solidFill>
                <a:schemeClr val="tx1">
                  <a:lumMod val="65000"/>
                  <a:lumOff val="35000"/>
                </a:schemeClr>
              </a:solidFill>
            </a:endParaRPr>
          </a:p>
          <a:p>
            <a:endParaRPr lang="en-US" dirty="0">
              <a:solidFill>
                <a:schemeClr val="tx1"/>
              </a:solidFill>
            </a:endParaRPr>
          </a:p>
        </p:txBody>
      </p:sp>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fontScale="85000" lnSpcReduction="20000"/>
          </a:bodyPr>
          <a:lstStyle/>
          <a:p>
            <a:pPr marL="514350" lvl="0" indent="-514350">
              <a:buFont typeface="+mj-lt"/>
              <a:buAutoNum type="arabicPeriod"/>
            </a:pPr>
            <a:r>
              <a:rPr lang="es-ES" sz="3200" dirty="0" smtClean="0"/>
              <a:t>Establecer la dimensión del sector petrolero dentro de la economía ecuatoriana.</a:t>
            </a:r>
            <a:endParaRPr lang="en-US" sz="3200" dirty="0" smtClean="0"/>
          </a:p>
          <a:p>
            <a:pPr marL="514350" lvl="0" indent="-514350">
              <a:buFont typeface="+mj-lt"/>
              <a:buAutoNum type="arabicPeriod"/>
            </a:pPr>
            <a:r>
              <a:rPr lang="es-ES" sz="3200" dirty="0" smtClean="0"/>
              <a:t>Identificar la existencia de un aumento de gastos corrientes y el alza del precio del crudo previo al cambio de Contratos de Participación a Prestación de Servicios.</a:t>
            </a:r>
            <a:endParaRPr lang="en-US" sz="3200" dirty="0" smtClean="0"/>
          </a:p>
          <a:p>
            <a:pPr marL="514350" lvl="0" indent="-514350">
              <a:buFont typeface="+mj-lt"/>
              <a:buAutoNum type="arabicPeriod"/>
            </a:pPr>
            <a:r>
              <a:rPr lang="es-ES" sz="3200" dirty="0" smtClean="0"/>
              <a:t>Establecer los ingresos que percibe la Compañía Privada en los Contratos de Participación versus los obtenidos en los Contratos de Prestación de Servicios.</a:t>
            </a:r>
            <a:endParaRPr lang="en-US" sz="3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4 Flecha derecha">
            <a:hlinkClick r:id="rId2" action="ppaction://hlinksldjump"/>
          </p:cNvPr>
          <p:cNvSpPr/>
          <p:nvPr/>
        </p:nvSpPr>
        <p:spPr>
          <a:xfrm>
            <a:off x="7956376" y="6165304"/>
            <a:ext cx="978408" cy="484632"/>
          </a:xfrm>
          <a:prstGeom prst="rightArrow">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539552" y="692696"/>
            <a:ext cx="8352928" cy="504056"/>
          </a:xfrm>
        </p:spPr>
        <p:txBody>
          <a:bodyPr>
            <a:normAutofit fontScale="92500" lnSpcReduction="10000"/>
          </a:bodyPr>
          <a:lstStyle/>
          <a:p>
            <a:pPr>
              <a:lnSpc>
                <a:spcPct val="90000"/>
              </a:lnSpc>
            </a:pPr>
            <a:r>
              <a:rPr lang="es-EC" sz="3500" b="1" dirty="0" smtClean="0">
                <a:solidFill>
                  <a:schemeClr val="tx1">
                    <a:lumMod val="65000"/>
                    <a:lumOff val="35000"/>
                  </a:schemeClr>
                </a:solidFill>
              </a:rPr>
              <a:t>Hipótesis General</a:t>
            </a:r>
            <a:endParaRPr lang="en-US" sz="3500" b="1" dirty="0">
              <a:solidFill>
                <a:schemeClr val="tx1">
                  <a:lumMod val="65000"/>
                  <a:lumOff val="35000"/>
                </a:schemeClr>
              </a:solidFill>
            </a:endParaRPr>
          </a:p>
          <a:p>
            <a:endParaRPr lang="en-US" dirty="0">
              <a:solidFill>
                <a:schemeClr val="tx1"/>
              </a:solidFill>
            </a:endParaRPr>
          </a:p>
        </p:txBody>
      </p:sp>
      <p:sp>
        <p:nvSpPr>
          <p:cNvPr id="4" name="Subtitle 6"/>
          <p:cNvSpPr txBox="1">
            <a:spLocks/>
          </p:cNvSpPr>
          <p:nvPr/>
        </p:nvSpPr>
        <p:spPr>
          <a:xfrm>
            <a:off x="467544" y="1844824"/>
            <a:ext cx="8352928" cy="3168352"/>
          </a:xfrm>
          <a:prstGeom prst="rect">
            <a:avLst/>
          </a:prstGeom>
        </p:spPr>
        <p:txBody>
          <a:bodyPr vert="horz" lIns="91440" tIns="45720" rIns="91440" bIns="45720" rtlCol="0">
            <a:normAutofit lnSpcReduction="10000"/>
          </a:bodyPr>
          <a:lstStyle/>
          <a:p>
            <a:r>
              <a:rPr lang="es-ES" sz="3200" dirty="0" smtClean="0"/>
              <a:t>El cambio de Contrato de Prestación de Participación a Prestación de Servicios le ha permitido tener al Estado ecuatoriano 15% más de ingresos fiscales provenientes de la actividad hidrocarburífera como resultado de la participación del Estado en la producción de las compañías privadas.</a:t>
            </a:r>
            <a:endParaRPr lang="en-US" sz="3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1812</Words>
  <Application>Microsoft Office PowerPoint</Application>
  <PresentationFormat>On-screen Show (4:3)</PresentationFormat>
  <Paragraphs>318</Paragraphs>
  <Slides>53</Slides>
  <Notes>7</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Company>AndesPetroleum Ecuador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snorona</dc:creator>
  <cp:lastModifiedBy>snorona</cp:lastModifiedBy>
  <cp:revision>142</cp:revision>
  <dcterms:created xsi:type="dcterms:W3CDTF">2013-10-21T20:18:59Z</dcterms:created>
  <dcterms:modified xsi:type="dcterms:W3CDTF">2013-11-16T15:32:55Z</dcterms:modified>
</cp:coreProperties>
</file>