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encia" initials="G" lastIdx="2" clrIdx="0">
    <p:extLst>
      <p:ext uri="{19B8F6BF-5375-455C-9EA6-DF929625EA0E}">
        <p15:presenceInfo xmlns:p15="http://schemas.microsoft.com/office/powerpoint/2012/main" userId="Geren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A4EE-1BCC-465A-916B-42005460AECA}" type="datetimeFigureOut">
              <a:rPr lang="es-EC" smtClean="0"/>
              <a:t>07/05/2014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C15E-EEB9-4E80-90D2-05BAF67A94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Modelo Teórico que describe el desarrollo de las actividades que generan valor para el cliente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648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101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115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Formalización de las actividades de la empresa; La Misión</a:t>
            </a:r>
            <a:r>
              <a:rPr lang="es-EC" baseline="0" dirty="0" smtClean="0"/>
              <a:t> y Visión; Objetivos y Estrategias; Dirección u Organización Funcional de la Empresa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7684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99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834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125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388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Población</a:t>
            </a:r>
            <a:r>
              <a:rPr lang="es-EC" baseline="0" dirty="0" smtClean="0"/>
              <a:t> de Aves; Consumo de Maíz y Soya; Facturación Maíz; Facturación Soya; Proveedores de Soya; Balanza Comercial (Importaciones)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318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Producción u Oferta; Producción Maíz y Soya; Proveedores de Soya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72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Balanza Comercial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213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Precios Maíz y Torta de Soya </a:t>
            </a:r>
            <a:r>
              <a:rPr lang="es-EC" baseline="0" dirty="0" err="1" smtClean="0"/>
              <a:t>xlsx</a:t>
            </a:r>
            <a:r>
              <a:rPr lang="es-EC" baseline="0" dirty="0" smtClean="0"/>
              <a:t>; Precios Maíz y Torta de Soya </a:t>
            </a:r>
            <a:r>
              <a:rPr lang="es-EC" baseline="0" dirty="0" err="1" smtClean="0"/>
              <a:t>xls</a:t>
            </a:r>
            <a:r>
              <a:rPr lang="es-EC" baseline="0" dirty="0" smtClean="0"/>
              <a:t>; Precios Melón y Sandía </a:t>
            </a:r>
            <a:r>
              <a:rPr lang="es-EC" baseline="0" dirty="0" err="1" smtClean="0"/>
              <a:t>xls</a:t>
            </a:r>
            <a:r>
              <a:rPr lang="es-EC" baseline="0" dirty="0" smtClean="0"/>
              <a:t>; Precios Melón y Sandía </a:t>
            </a:r>
            <a:r>
              <a:rPr lang="es-EC" baseline="0" dirty="0" err="1" smtClean="0"/>
              <a:t>pdf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830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981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218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15E-EEB9-4E80-90D2-05BAF67A94E1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77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49513" y="2781300"/>
            <a:ext cx="8915399" cy="2262781"/>
          </a:xfrm>
        </p:spPr>
        <p:txBody>
          <a:bodyPr>
            <a:normAutofit/>
          </a:bodyPr>
          <a:lstStyle/>
          <a:p>
            <a:pPr algn="just"/>
            <a:r>
              <a:rPr lang="es-EC" sz="3200" b="1" dirty="0" smtClean="0"/>
              <a:t>Plan de Negocio, para cultivar con técnicas orgánicas, los insumos principales para la elaboración de alimento balanceado, para aves de corral</a:t>
            </a:r>
            <a:endParaRPr lang="es-EC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670800" y="6146800"/>
            <a:ext cx="413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Francisco Marcelo Paredes Herrera</a:t>
            </a:r>
            <a:endParaRPr lang="es-EC" b="1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815974"/>
            <a:ext cx="6070600" cy="140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751111" y="2806485"/>
            <a:ext cx="4297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u="sng" dirty="0" smtClean="0"/>
              <a:t>ESTRATEGIA DE</a:t>
            </a:r>
          </a:p>
          <a:p>
            <a:r>
              <a:rPr lang="es-EC" sz="3200" b="1" i="1" u="sng" dirty="0" smtClean="0"/>
              <a:t>COMERCIALIZACIÓN</a:t>
            </a:r>
            <a:endParaRPr lang="es-EC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333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939" y="0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Técnico del Proyecto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857569" y="584775"/>
            <a:ext cx="567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Principios de la Agricultura Orgánica</a:t>
            </a:r>
            <a:endParaRPr lang="es-EC" sz="24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7" y="1408087"/>
            <a:ext cx="6463549" cy="450238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533352" y="2228117"/>
            <a:ext cx="46586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Período de Transición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Duración del Período de Transición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Mantenimiento del Manejo Orgánico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Mant</a:t>
            </a:r>
            <a:r>
              <a:rPr lang="es-EC" dirty="0" smtClean="0"/>
              <a:t>. de la Biodiversidad y Rec. </a:t>
            </a:r>
            <a:r>
              <a:rPr lang="es-EC" dirty="0" err="1" smtClean="0"/>
              <a:t>Nat</a:t>
            </a:r>
            <a:r>
              <a:rPr lang="es-EC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Semillas y Plántulas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Recolección de Mat. De Origen </a:t>
            </a:r>
            <a:r>
              <a:rPr lang="es-EC" dirty="0" err="1" smtClean="0"/>
              <a:t>Silv</a:t>
            </a:r>
            <a:r>
              <a:rPr lang="es-EC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Manejo del Riego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Diversidad de Cultivos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Cultivos Asociados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60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939" y="0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Técnico del Proyecto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44762" y="688607"/>
            <a:ext cx="366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Ingeniería del Proyecto</a:t>
            </a:r>
            <a:endParaRPr lang="es-EC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57484" y="1073298"/>
            <a:ext cx="2039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Suelos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Humedad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Luminosidad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Vientos (Maíz)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" y="1463854"/>
            <a:ext cx="5743124" cy="36265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" y="5519686"/>
            <a:ext cx="1374045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37" y="5519686"/>
            <a:ext cx="1442627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39" y="5519686"/>
            <a:ext cx="1515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14" y="5519686"/>
            <a:ext cx="1080000" cy="108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084785" y="2887682"/>
            <a:ext cx="41072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Preparación del Suelo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Drenajes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Elaboración de Surcos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Fertilización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Siembra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Preparación de Semilla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Distancia y Densidades de </a:t>
            </a:r>
            <a:r>
              <a:rPr lang="es-EC" dirty="0" err="1" smtClean="0"/>
              <a:t>Siem</a:t>
            </a:r>
            <a:r>
              <a:rPr lang="es-EC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Abonado de Fondo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Siembra y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Deshierbas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Aporque y Riegos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Fertilización Complementaria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Cosecha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Post Cosecha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851960" y="2473652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Proceso Productivo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888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939" y="0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Técnico del Proyecto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64315" y="58600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Tamaño</a:t>
            </a:r>
            <a:endParaRPr lang="es-EC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5" y="1972230"/>
            <a:ext cx="2290075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11" y="1972230"/>
            <a:ext cx="2404378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8" y="4093842"/>
            <a:ext cx="2525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46" y="4021239"/>
            <a:ext cx="2160000" cy="216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3" y="2000645"/>
            <a:ext cx="2290075" cy="38931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42" y="2000645"/>
            <a:ext cx="2404378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911" y="4341379"/>
            <a:ext cx="1515000" cy="108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135" y="4341379"/>
            <a:ext cx="1080000" cy="108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7751" y="1478394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Maíz 1 ha.; Soya 1 ha.; Melón 1 ha.; Sandía 1 ha.</a:t>
            </a:r>
            <a:endParaRPr lang="es-EC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80914" y="147839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Maíz 2 ha.; Soya 1 ha.; Melón 0.5 ha.; Sandía 0.5 ha.</a:t>
            </a:r>
            <a:endParaRPr lang="es-EC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364893" y="6412165"/>
            <a:ext cx="419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Tamaño Total del Proyecto 4 Ha.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5866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939" y="0"/>
            <a:ext cx="5921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Técnico del Proyecto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996789" y="681723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Localización</a:t>
            </a:r>
            <a:endParaRPr lang="es-EC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92065" y="4936378"/>
            <a:ext cx="2039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Suelos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Humedad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Luminosidad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Vientos (Maíz)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" y="5519686"/>
            <a:ext cx="1374045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37" y="5519686"/>
            <a:ext cx="1442627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39" y="5519686"/>
            <a:ext cx="1515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14" y="5519686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365" y="1408506"/>
            <a:ext cx="9941176" cy="30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45397" y="4899"/>
            <a:ext cx="449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Administrativo</a:t>
            </a:r>
            <a:endParaRPr lang="es-EC" sz="3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37121" y="1161347"/>
            <a:ext cx="4879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Fuerzas Primarias de la Producción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Organización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Frecuencia y Rapidez de las Decisiones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797804" y="5534423"/>
            <a:ext cx="10239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administración de Empresas Agropecuarias, es el proceso de toma de decisiones, mediante el cual, determinados recursos se distribuyen en cierto numero de alternativas, con el propósito de organizar, dirigir y controlar el negocio, de tal forma que se logren los objetivos que se han trazado. (</a:t>
            </a:r>
            <a:r>
              <a:rPr lang="es-EC" dirty="0" err="1" smtClean="0"/>
              <a:t>Kay</a:t>
            </a:r>
            <a:r>
              <a:rPr lang="es-EC" dirty="0" smtClean="0"/>
              <a:t> 1986)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5802107" y="755392"/>
            <a:ext cx="638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El Ambiente en el Proceso de Toma de Decisiones</a:t>
            </a:r>
            <a:endParaRPr lang="es-EC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39491" y="2697025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Tipos de Riesgos</a:t>
            </a:r>
            <a:endParaRPr lang="es-EC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87442" y="3325549"/>
            <a:ext cx="6104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Inestabilidad de Precios de Productos e Insumos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Perdida de Cosechas por Causas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Daño o destrucción de la Maquinaria,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Perdida de Vidas o Salud del Productor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Perdida de Vidas o Salud de los Animales, Cultivos</a:t>
            </a:r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44" y="659847"/>
            <a:ext cx="4757436" cy="47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5467" y="0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Económico y Financiero</a:t>
            </a:r>
            <a:endParaRPr lang="es-EC" sz="3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80533" y="1486660"/>
            <a:ext cx="4193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Capital de Inversión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Capital de Operación Fijo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Capital de Operación Circulante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45521" y="986523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Inversión del Proyecto</a:t>
            </a:r>
            <a:endParaRPr lang="es-EC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980533" y="2510018"/>
            <a:ext cx="4323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Presupuesto de Costos e Ingresos</a:t>
            </a:r>
            <a:endParaRPr lang="es-EC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618136" y="3010156"/>
            <a:ext cx="3366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Producción Estándar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Fluctuación de los Precios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8341891" y="386963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Financiamiento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162080" y="4503460"/>
            <a:ext cx="4278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Las Asociación de Productores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Cooperativas de Ahorro y Crédito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Banco Nacional de Fomento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Sistema Financiero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Aportes Voluntarios de los Socios</a:t>
            </a:r>
            <a:endParaRPr lang="es-EC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9" y="2163182"/>
            <a:ext cx="3516811" cy="23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5467" y="0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Análisis Económico y Financiero</a:t>
            </a:r>
            <a:endParaRPr lang="es-EC" sz="3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310737" y="1186577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Flujo de Caja</a:t>
            </a:r>
            <a:endParaRPr lang="es-EC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717378" y="2918641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Valor Actual Neto (VAN)</a:t>
            </a:r>
            <a:endParaRPr lang="es-EC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116525" y="4650705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Tasa Interna de Retorno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41" y="1842222"/>
            <a:ext cx="3186526" cy="25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0727" y="0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Impacto Ambiental</a:t>
            </a:r>
            <a:endParaRPr lang="es-EC" sz="3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41892" y="1299259"/>
            <a:ext cx="10209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Los estudios son predictivos y están apoyados en información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análisis es interdisciplinario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Para el análisis es decisivo el conocimiento de la actividad o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estudio de impacto ambiental debe cumplir adecuadamente el plan de manejo.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estudio debe contener información suficiente para explicar la línea base del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Afectado y revisar los impactos ambientales.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77501" y="5267182"/>
            <a:ext cx="10239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Un estudio de impacto ambiental es un conjunto de análisis técnicos científicos, sistemáticos, interrelacionados entre sí, cuyo objetivo es la identificación, predicción y evaluación de los impactos significativos positivos y/o negativos, que puede producir una o un conjunto de acciones de origen antrópico, sobre el medio ambiente, físico, bilógico y humano. (Frankl 2005)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4036831" y="723715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Objetivos y Alcance del Estudio</a:t>
            </a:r>
            <a:endParaRPr lang="es-EC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55734" y="3153908"/>
            <a:ext cx="35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Marco Legal de Referencia</a:t>
            </a:r>
            <a:endParaRPr lang="es-EC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36874" y="3680035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Ley de Gestión Ambiental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113930" y="3527652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Descripción de la Línea Base Ambiental</a:t>
            </a:r>
            <a:endParaRPr lang="es-EC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914244" y="4397417"/>
            <a:ext cx="612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Identificación y Predicción de Impactos Ambientales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5742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5314" y="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Antecedentes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755392" y="670119"/>
            <a:ext cx="805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La Cadena de Valor en la Crianza de Aves de Corral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11" y="3253739"/>
            <a:ext cx="1588770" cy="1248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90" y="1679257"/>
            <a:ext cx="1076706" cy="8060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20" y="1399219"/>
            <a:ext cx="1209869" cy="12098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37" y="1604060"/>
            <a:ext cx="1386459" cy="8001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77" y="3175635"/>
            <a:ext cx="1322833" cy="15021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79" y="3333261"/>
            <a:ext cx="1802327" cy="11692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22" y="5181218"/>
            <a:ext cx="771429" cy="7714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98" y="5080990"/>
            <a:ext cx="1231274" cy="103024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788414" y="6352272"/>
            <a:ext cx="239200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Productores Propios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79136" y="6352272"/>
            <a:ext cx="27558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Productores Asociados</a:t>
            </a:r>
            <a:endParaRPr lang="es-EC" dirty="0"/>
          </a:p>
        </p:txBody>
      </p:sp>
      <p:sp>
        <p:nvSpPr>
          <p:cNvPr id="14" name="Flecha derecha 13"/>
          <p:cNvSpPr/>
          <p:nvPr/>
        </p:nvSpPr>
        <p:spPr>
          <a:xfrm>
            <a:off x="2550979" y="1839970"/>
            <a:ext cx="12041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>
            <a:off x="5376672" y="1832430"/>
            <a:ext cx="585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derecha 15"/>
          <p:cNvSpPr/>
          <p:nvPr/>
        </p:nvSpPr>
        <p:spPr>
          <a:xfrm>
            <a:off x="3755136" y="3602723"/>
            <a:ext cx="14442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>
            <a:off x="6657077" y="2628626"/>
            <a:ext cx="484632" cy="492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Llamada de flecha cuádruple 18"/>
          <p:cNvSpPr/>
          <p:nvPr/>
        </p:nvSpPr>
        <p:spPr>
          <a:xfrm>
            <a:off x="7213954" y="5229803"/>
            <a:ext cx="895537" cy="73262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bajo 19"/>
          <p:cNvSpPr/>
          <p:nvPr/>
        </p:nvSpPr>
        <p:spPr>
          <a:xfrm>
            <a:off x="9808320" y="4629384"/>
            <a:ext cx="484632" cy="451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Llamada de flecha a la derecha 21"/>
          <p:cNvSpPr/>
          <p:nvPr/>
        </p:nvSpPr>
        <p:spPr>
          <a:xfrm>
            <a:off x="7823170" y="3478144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29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5314" y="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Antecedentes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33392" y="534576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Agricultura Orgánica</a:t>
            </a:r>
            <a:endParaRPr lang="es-EC" sz="2400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1" y="1046440"/>
            <a:ext cx="4645490" cy="53594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8" y="2160868"/>
            <a:ext cx="5869432" cy="379022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211923" y="640584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Ecosistema Natural</a:t>
            </a:r>
            <a:endParaRPr lang="es-EC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115300" y="6036508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Agro Ecosistema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772400" y="6405840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Diseñado por el Hombre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237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25314" y="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Antecedentes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4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13" y="3165933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49" y="5278436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79" y="3198998"/>
            <a:ext cx="1440000" cy="1440000"/>
          </a:xfrm>
          <a:prstGeom prst="rect">
            <a:avLst/>
          </a:prstGeom>
        </p:spPr>
      </p:pic>
      <p:sp>
        <p:nvSpPr>
          <p:cNvPr id="8" name="Llamada de flecha cuádruple 7"/>
          <p:cNvSpPr/>
          <p:nvPr/>
        </p:nvSpPr>
        <p:spPr>
          <a:xfrm>
            <a:off x="5519944" y="3394078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8021596" y="5536771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Leguminosas (Soya) producen</a:t>
            </a:r>
          </a:p>
          <a:p>
            <a:r>
              <a:rPr lang="es-EC" dirty="0" smtClean="0"/>
              <a:t>Aminoácidos que las Gramíneas</a:t>
            </a:r>
          </a:p>
          <a:p>
            <a:r>
              <a:rPr lang="es-EC" dirty="0" smtClean="0"/>
              <a:t>(Maíz) absorben directamente.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61723" y="1619422"/>
            <a:ext cx="454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presencia de las frutas (Melón</a:t>
            </a:r>
          </a:p>
          <a:p>
            <a:r>
              <a:rPr lang="es-EC" dirty="0" smtClean="0"/>
              <a:t>y/o Sandía), incrementan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 misma cama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17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0523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618545" y="3114262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u="sng" dirty="0" smtClean="0"/>
              <a:t>DEMANDA</a:t>
            </a:r>
            <a:endParaRPr lang="es-EC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7338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101145" y="3092246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u="sng" dirty="0" smtClean="0"/>
              <a:t>OFERTA</a:t>
            </a:r>
            <a:endParaRPr lang="es-EC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9078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078100" y="3092246"/>
            <a:ext cx="511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u="sng" dirty="0" smtClean="0"/>
              <a:t>DEMANDA INSATISFECHA</a:t>
            </a:r>
            <a:endParaRPr lang="es-EC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23115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6487" y="4269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Estudio de Mercado</a:t>
            </a:r>
            <a:endParaRPr lang="es-EC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15883" y="537716"/>
            <a:ext cx="643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Subsistema: Maíz, Soya, Melón y/o Sandía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9" y="1285872"/>
            <a:ext cx="1832061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1" y="4052692"/>
            <a:ext cx="20200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8" y="1285872"/>
            <a:ext cx="192350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6" y="4105700"/>
            <a:ext cx="1440000" cy="144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22870" y="4529601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Cultivos que incrementa la diversidad</a:t>
            </a:r>
          </a:p>
          <a:p>
            <a:r>
              <a:rPr lang="es-EC" dirty="0"/>
              <a:t>d</a:t>
            </a:r>
            <a:r>
              <a:rPr lang="es-EC" dirty="0" smtClean="0"/>
              <a:t>e Plantas dentro de una cama 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7383431" y="1513406"/>
            <a:ext cx="471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Insumos Principales, para la Elaboración</a:t>
            </a:r>
          </a:p>
          <a:p>
            <a:r>
              <a:rPr lang="es-EC" dirty="0" smtClean="0"/>
              <a:t>Elaboración de Alimento Balanceado, </a:t>
            </a:r>
          </a:p>
          <a:p>
            <a:r>
              <a:rPr lang="es-EC" dirty="0" smtClean="0"/>
              <a:t>Para Aves de Corral.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21432" y="3114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PRIMARIOS</a:t>
            </a:r>
            <a:endParaRPr lang="es-EC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20470" y="5758303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SECUNDARIOS</a:t>
            </a:r>
            <a:endParaRPr lang="es-EC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383431" y="3118751"/>
            <a:ext cx="4338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u="sng" dirty="0" smtClean="0"/>
              <a:t>ANÁLISIS DE PRECIOS</a:t>
            </a:r>
            <a:endParaRPr lang="es-EC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40950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</TotalTime>
  <Words>983</Words>
  <Application>Microsoft Office PowerPoint</Application>
  <PresentationFormat>Panorámica</PresentationFormat>
  <Paragraphs>189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Espiral</vt:lpstr>
      <vt:lpstr>Plan de Negocio, para cultivar con técnicas orgánicas, los insumos principales para la elaboración de alimento balanceado, para aves de corral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Negocio, para cultivar con técnicas orgánicas, los insumos principales para la elaboración de alimento balanceado, para aves de corral</dc:title>
  <dc:creator>Gerencia</dc:creator>
  <cp:lastModifiedBy>Gerencia</cp:lastModifiedBy>
  <cp:revision>56</cp:revision>
  <dcterms:created xsi:type="dcterms:W3CDTF">2014-04-11T11:37:53Z</dcterms:created>
  <dcterms:modified xsi:type="dcterms:W3CDTF">2014-05-07T14:46:43Z</dcterms:modified>
</cp:coreProperties>
</file>