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39"/>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93" r:id="rId28"/>
    <p:sldId id="283" r:id="rId29"/>
    <p:sldId id="284" r:id="rId30"/>
    <p:sldId id="285" r:id="rId31"/>
    <p:sldId id="288" r:id="rId32"/>
    <p:sldId id="289" r:id="rId33"/>
    <p:sldId id="290" r:id="rId34"/>
    <p:sldId id="291" r:id="rId35"/>
    <p:sldId id="259" r:id="rId36"/>
    <p:sldId id="292" r:id="rId37"/>
    <p:sldId id="294" r:id="rId3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tesis%20palmito\ejm%20tesi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Libro2"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ser\Desktop\tesis%20palmito\ejm%20tesi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Desktop\tesis%20palmito\adevas%20kmilo\datos%20tabulados%20camil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Desktop\tesis%20palmito\adevas%20kmilo\datos%20tabulados%20camil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er\Desktop\tesis%20palmito\adevas%20kmilo\datos%20tabulados%20camil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ser\Desktop\tesis%20palmito\adevas%20kmilo\datos%20tabulados%20camilo.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user\Desktop\tesis%20palmito\adevas%20kmilo\datos%20tabulados%20camilo.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'taco e #'!$O$28</c:f>
              <c:strCache>
                <c:ptCount val="1"/>
                <c:pt idx="0">
                  <c:v>Numero de hijuelos</c:v>
                </c:pt>
              </c:strCache>
            </c:strRef>
          </c:tx>
          <c:spPr>
            <a:solidFill>
              <a:schemeClr val="bg1">
                <a:lumMod val="65000"/>
              </a:schemeClr>
            </a:solidFill>
          </c:spPr>
          <c:invertIfNegative val="0"/>
          <c:dLbls>
            <c:dLbl>
              <c:idx val="0"/>
              <c:tx>
                <c:rich>
                  <a:bodyPr/>
                  <a:lstStyle/>
                  <a:p>
                    <a:r>
                      <a:rPr lang="en-US"/>
                      <a:t>2,00 B</a:t>
                    </a:r>
                  </a:p>
                </c:rich>
              </c:tx>
              <c:dLblPos val="ctr"/>
              <c:showLegendKey val="0"/>
              <c:showVal val="1"/>
              <c:showCatName val="0"/>
              <c:showSerName val="0"/>
              <c:showPercent val="0"/>
              <c:showBubbleSize val="0"/>
            </c:dLbl>
            <c:dLbl>
              <c:idx val="1"/>
              <c:tx>
                <c:rich>
                  <a:bodyPr/>
                  <a:lstStyle/>
                  <a:p>
                    <a:r>
                      <a:rPr lang="en-US"/>
                      <a:t>2,50  AB</a:t>
                    </a:r>
                  </a:p>
                </c:rich>
              </c:tx>
              <c:dLblPos val="ctr"/>
              <c:showLegendKey val="0"/>
              <c:showVal val="1"/>
              <c:showCatName val="0"/>
              <c:showSerName val="0"/>
              <c:showPercent val="0"/>
              <c:showBubbleSize val="0"/>
            </c:dLbl>
            <c:dLbl>
              <c:idx val="2"/>
              <c:tx>
                <c:rich>
                  <a:bodyPr/>
                  <a:lstStyle/>
                  <a:p>
                    <a:r>
                      <a:rPr lang="en-US"/>
                      <a:t>3,00  A</a:t>
                    </a:r>
                  </a:p>
                </c:rich>
              </c:tx>
              <c:dLblPos val="ctr"/>
              <c:showLegendKey val="0"/>
              <c:showVal val="1"/>
              <c:showCatName val="0"/>
              <c:showSerName val="0"/>
              <c:showPercent val="0"/>
              <c:showBubbleSize val="0"/>
            </c:dLbl>
            <c:dLbl>
              <c:idx val="3"/>
              <c:tx>
                <c:rich>
                  <a:bodyPr/>
                  <a:lstStyle/>
                  <a:p>
                    <a:r>
                      <a:rPr lang="en-US"/>
                      <a:t>3,25 A</a:t>
                    </a:r>
                  </a:p>
                </c:rich>
              </c:tx>
              <c:dLblPos val="ctr"/>
              <c:showLegendKey val="0"/>
              <c:showVal val="1"/>
              <c:showCatName val="0"/>
              <c:showSerName val="0"/>
              <c:showPercent val="0"/>
              <c:showBubbleSize val="0"/>
            </c:dLbl>
            <c:dLbl>
              <c:idx val="4"/>
              <c:tx>
                <c:rich>
                  <a:bodyPr/>
                  <a:lstStyle/>
                  <a:p>
                    <a:r>
                      <a:rPr lang="en-US"/>
                      <a:t>3,00  A</a:t>
                    </a:r>
                  </a:p>
                </c:rich>
              </c:tx>
              <c:dLblPos val="ctr"/>
              <c:showLegendKey val="0"/>
              <c:showVal val="1"/>
              <c:showCatName val="0"/>
              <c:showSerName val="0"/>
              <c:showPercent val="0"/>
              <c:showBubbleSize val="0"/>
            </c:dLbl>
            <c:dLbl>
              <c:idx val="5"/>
              <c:tx>
                <c:rich>
                  <a:bodyPr/>
                  <a:lstStyle/>
                  <a:p>
                    <a:r>
                      <a:rPr lang="en-US"/>
                      <a:t>3,25 A</a:t>
                    </a:r>
                  </a:p>
                </c:rich>
              </c:tx>
              <c:dLblPos val="ctr"/>
              <c:showLegendKey val="0"/>
              <c:showVal val="1"/>
              <c:showCatName val="0"/>
              <c:showSerName val="0"/>
              <c:showPercent val="0"/>
              <c:showBubbleSize val="0"/>
            </c:dLbl>
            <c:dLbl>
              <c:idx val="6"/>
              <c:tx>
                <c:rich>
                  <a:bodyPr/>
                  <a:lstStyle/>
                  <a:p>
                    <a:r>
                      <a:rPr lang="en-US"/>
                      <a:t>3,25 A</a:t>
                    </a:r>
                  </a:p>
                </c:rich>
              </c:tx>
              <c:dLblPos val="ctr"/>
              <c:showLegendKey val="0"/>
              <c:showVal val="1"/>
              <c:showCatName val="0"/>
              <c:showSerName val="0"/>
              <c:showPercent val="0"/>
              <c:showBubbleSize val="0"/>
            </c:dLbl>
            <c:dLbl>
              <c:idx val="7"/>
              <c:tx>
                <c:rich>
                  <a:bodyPr/>
                  <a:lstStyle/>
                  <a:p>
                    <a:r>
                      <a:rPr lang="en-US"/>
                      <a:t>3,00 A</a:t>
                    </a:r>
                  </a:p>
                </c:rich>
              </c:tx>
              <c:dLblPos val="ctr"/>
              <c:showLegendKey val="0"/>
              <c:showVal val="1"/>
              <c:showCatName val="0"/>
              <c:showSerName val="0"/>
              <c:showPercent val="0"/>
              <c:showBubbleSize val="0"/>
            </c:dLbl>
            <c:txPr>
              <a:bodyPr rot="-5400000" vert="horz"/>
              <a:lstStyle/>
              <a:p>
                <a:pPr>
                  <a:defRPr/>
                </a:pPr>
                <a:endParaRPr lang="es-EC"/>
              </a:p>
            </c:txPr>
            <c:dLblPos val="ctr"/>
            <c:showLegendKey val="0"/>
            <c:showVal val="1"/>
            <c:showCatName val="0"/>
            <c:showSerName val="0"/>
            <c:showPercent val="0"/>
            <c:showBubbleSize val="0"/>
            <c:showLeaderLines val="0"/>
          </c:dLbls>
          <c:errBars>
            <c:errBarType val="both"/>
            <c:errValType val="fixedVal"/>
            <c:noEndCap val="0"/>
            <c:val val="0.19000000000000003"/>
          </c:errBars>
          <c:cat>
            <c:strRef>
              <c:f>'taco e #'!$N$29:$N$36</c:f>
              <c:strCache>
                <c:ptCount val="8"/>
                <c:pt idx="0">
                  <c:v>T0      </c:v>
                </c:pt>
                <c:pt idx="1">
                  <c:v>T1         </c:v>
                </c:pt>
                <c:pt idx="2">
                  <c:v>T2         </c:v>
                </c:pt>
                <c:pt idx="3">
                  <c:v>T3         </c:v>
                </c:pt>
                <c:pt idx="4">
                  <c:v>T4         </c:v>
                </c:pt>
                <c:pt idx="5">
                  <c:v>T5         </c:v>
                </c:pt>
                <c:pt idx="6">
                  <c:v>T6         </c:v>
                </c:pt>
                <c:pt idx="7">
                  <c:v>T7         </c:v>
                </c:pt>
              </c:strCache>
            </c:strRef>
          </c:cat>
          <c:val>
            <c:numRef>
              <c:f>'taco e #'!$O$29:$O$36</c:f>
              <c:numCache>
                <c:formatCode>General</c:formatCode>
                <c:ptCount val="8"/>
                <c:pt idx="0">
                  <c:v>2</c:v>
                </c:pt>
                <c:pt idx="1">
                  <c:v>2.5</c:v>
                </c:pt>
                <c:pt idx="2">
                  <c:v>3</c:v>
                </c:pt>
                <c:pt idx="3">
                  <c:v>3.25</c:v>
                </c:pt>
                <c:pt idx="4">
                  <c:v>3</c:v>
                </c:pt>
                <c:pt idx="5">
                  <c:v>3.25</c:v>
                </c:pt>
                <c:pt idx="6">
                  <c:v>3.25</c:v>
                </c:pt>
                <c:pt idx="7">
                  <c:v>3</c:v>
                </c:pt>
              </c:numCache>
            </c:numRef>
          </c:val>
        </c:ser>
        <c:dLbls>
          <c:showLegendKey val="0"/>
          <c:showVal val="0"/>
          <c:showCatName val="0"/>
          <c:showSerName val="0"/>
          <c:showPercent val="0"/>
          <c:showBubbleSize val="0"/>
        </c:dLbls>
        <c:gapWidth val="30"/>
        <c:axId val="67737088"/>
        <c:axId val="67739008"/>
      </c:barChart>
      <c:catAx>
        <c:axId val="67737088"/>
        <c:scaling>
          <c:orientation val="minMax"/>
        </c:scaling>
        <c:delete val="0"/>
        <c:axPos val="b"/>
        <c:title>
          <c:tx>
            <c:rich>
              <a:bodyPr/>
              <a:lstStyle/>
              <a:p>
                <a:pPr>
                  <a:defRPr/>
                </a:pPr>
                <a:r>
                  <a:rPr lang="en-US"/>
                  <a:t>Tratamientos</a:t>
                </a:r>
              </a:p>
            </c:rich>
          </c:tx>
          <c:overlay val="0"/>
        </c:title>
        <c:majorTickMark val="none"/>
        <c:minorTickMark val="none"/>
        <c:tickLblPos val="nextTo"/>
        <c:crossAx val="67739008"/>
        <c:crosses val="autoZero"/>
        <c:auto val="1"/>
        <c:lblAlgn val="ctr"/>
        <c:lblOffset val="100"/>
        <c:noMultiLvlLbl val="0"/>
      </c:catAx>
      <c:valAx>
        <c:axId val="67739008"/>
        <c:scaling>
          <c:orientation val="minMax"/>
        </c:scaling>
        <c:delete val="0"/>
        <c:axPos val="l"/>
        <c:title>
          <c:tx>
            <c:rich>
              <a:bodyPr/>
              <a:lstStyle/>
              <a:p>
                <a:pPr>
                  <a:defRPr/>
                </a:pPr>
                <a:r>
                  <a:rPr lang="en-US"/>
                  <a:t>Numero de hijuelos</a:t>
                </a:r>
              </a:p>
            </c:rich>
          </c:tx>
          <c:layout>
            <c:manualLayout>
              <c:xMode val="edge"/>
              <c:yMode val="edge"/>
              <c:x val="1.3632608359419759E-2"/>
              <c:y val="9.0094664278494802E-2"/>
            </c:manualLayout>
          </c:layout>
          <c:overlay val="0"/>
        </c:title>
        <c:numFmt formatCode="General" sourceLinked="1"/>
        <c:majorTickMark val="out"/>
        <c:minorTickMark val="none"/>
        <c:tickLblPos val="nextTo"/>
        <c:crossAx val="67737088"/>
        <c:crosses val="autoZero"/>
        <c:crossBetween val="between"/>
      </c:valAx>
    </c:plotArea>
    <c:plotVisOnly val="1"/>
    <c:dispBlanksAs val="gap"/>
    <c:showDLblsOverMax val="0"/>
  </c:chart>
  <c:txPr>
    <a:bodyPr/>
    <a:lstStyle/>
    <a:p>
      <a:pPr>
        <a:defRPr sz="1600">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75000"/>
              </a:schemeClr>
            </a:solidFill>
          </c:spPr>
          <c:invertIfNegative val="0"/>
          <c:dLbls>
            <c:dLbl>
              <c:idx val="0"/>
              <c:tx>
                <c:rich>
                  <a:bodyPr rot="-5400000" vert="horz"/>
                  <a:lstStyle/>
                  <a:p>
                    <a:pPr>
                      <a:defRPr/>
                    </a:pPr>
                    <a:r>
                      <a:rPr lang="en-US"/>
                      <a:t>36,5 B</a:t>
                    </a:r>
                  </a:p>
                </c:rich>
              </c:tx>
              <c:spPr/>
              <c:dLblPos val="ctr"/>
              <c:showLegendKey val="0"/>
              <c:showVal val="1"/>
              <c:showCatName val="0"/>
              <c:showSerName val="0"/>
              <c:showPercent val="0"/>
              <c:showBubbleSize val="0"/>
            </c:dLbl>
            <c:dLbl>
              <c:idx val="1"/>
              <c:tx>
                <c:rich>
                  <a:bodyPr rot="-5400000" vert="horz"/>
                  <a:lstStyle/>
                  <a:p>
                    <a:pPr>
                      <a:defRPr/>
                    </a:pPr>
                    <a:r>
                      <a:rPr lang="en-US"/>
                      <a:t>43,3 A</a:t>
                    </a:r>
                  </a:p>
                </c:rich>
              </c:tx>
              <c:spPr/>
              <c:dLblPos val="ctr"/>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fixedVal"/>
            <c:noEndCap val="0"/>
            <c:val val="3.86"/>
          </c:errBars>
          <c:cat>
            <c:strRef>
              <c:f>Mn!$G$3:$G$4</c:f>
              <c:strCache>
                <c:ptCount val="2"/>
                <c:pt idx="0">
                  <c:v>fertlizados</c:v>
                </c:pt>
                <c:pt idx="1">
                  <c:v>no fertilizados</c:v>
                </c:pt>
              </c:strCache>
            </c:strRef>
          </c:cat>
          <c:val>
            <c:numRef>
              <c:f>Mn!$H$3:$H$4</c:f>
              <c:numCache>
                <c:formatCode>0.0</c:formatCode>
                <c:ptCount val="2"/>
                <c:pt idx="0" formatCode="General">
                  <c:v>36.5</c:v>
                </c:pt>
                <c:pt idx="1">
                  <c:v>43.333333333333336</c:v>
                </c:pt>
              </c:numCache>
            </c:numRef>
          </c:val>
        </c:ser>
        <c:dLbls>
          <c:showLegendKey val="0"/>
          <c:showVal val="0"/>
          <c:showCatName val="0"/>
          <c:showSerName val="0"/>
          <c:showPercent val="0"/>
          <c:showBubbleSize val="0"/>
        </c:dLbls>
        <c:gapWidth val="30"/>
        <c:axId val="70453504"/>
        <c:axId val="70463872"/>
      </c:barChart>
      <c:catAx>
        <c:axId val="70453504"/>
        <c:scaling>
          <c:orientation val="minMax"/>
        </c:scaling>
        <c:delete val="0"/>
        <c:axPos val="b"/>
        <c:title>
          <c:tx>
            <c:rich>
              <a:bodyPr/>
              <a:lstStyle/>
              <a:p>
                <a:pPr>
                  <a:defRPr/>
                </a:pPr>
                <a:r>
                  <a:rPr lang="en-US"/>
                  <a:t>Tratamientos</a:t>
                </a:r>
              </a:p>
            </c:rich>
          </c:tx>
          <c:overlay val="0"/>
        </c:title>
        <c:majorTickMark val="none"/>
        <c:minorTickMark val="none"/>
        <c:tickLblPos val="nextTo"/>
        <c:crossAx val="70463872"/>
        <c:crosses val="autoZero"/>
        <c:auto val="1"/>
        <c:lblAlgn val="ctr"/>
        <c:lblOffset val="100"/>
        <c:noMultiLvlLbl val="0"/>
      </c:catAx>
      <c:valAx>
        <c:axId val="70463872"/>
        <c:scaling>
          <c:orientation val="minMax"/>
        </c:scaling>
        <c:delete val="0"/>
        <c:axPos val="l"/>
        <c:title>
          <c:tx>
            <c:rich>
              <a:bodyPr/>
              <a:lstStyle/>
              <a:p>
                <a:pPr>
                  <a:defRPr/>
                </a:pPr>
                <a:r>
                  <a:rPr lang="en-US"/>
                  <a:t>Concentración de Manganeso (ppm)</a:t>
                </a:r>
              </a:p>
            </c:rich>
          </c:tx>
          <c:overlay val="0"/>
        </c:title>
        <c:numFmt formatCode="General" sourceLinked="1"/>
        <c:majorTickMark val="out"/>
        <c:minorTickMark val="none"/>
        <c:tickLblPos val="nextTo"/>
        <c:crossAx val="70453504"/>
        <c:crosses val="autoZero"/>
        <c:crossBetween val="between"/>
      </c:valAx>
    </c:plotArea>
    <c:plotVisOnly val="1"/>
    <c:dispBlanksAs val="gap"/>
    <c:showDLblsOverMax val="0"/>
  </c:chart>
  <c:txPr>
    <a:bodyPr/>
    <a:lstStyle/>
    <a:p>
      <a:pPr>
        <a:defRPr sz="1600">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75000"/>
              </a:schemeClr>
            </a:solidFill>
          </c:spPr>
          <c:invertIfNegative val="0"/>
          <c:dLbls>
            <c:dLbl>
              <c:idx val="0"/>
              <c:tx>
                <c:rich>
                  <a:bodyPr/>
                  <a:lstStyle/>
                  <a:p>
                    <a:r>
                      <a:rPr lang="en-US"/>
                      <a:t>890  AB</a:t>
                    </a:r>
                  </a:p>
                </c:rich>
              </c:tx>
              <c:dLblPos val="ctr"/>
              <c:showLegendKey val="0"/>
              <c:showVal val="1"/>
              <c:showCatName val="0"/>
              <c:showSerName val="0"/>
              <c:showPercent val="0"/>
              <c:showBubbleSize val="0"/>
            </c:dLbl>
            <c:dLbl>
              <c:idx val="1"/>
              <c:tx>
                <c:rich>
                  <a:bodyPr/>
                  <a:lstStyle/>
                  <a:p>
                    <a:r>
                      <a:rPr lang="en-US"/>
                      <a:t>1186 </a:t>
                    </a:r>
                    <a:r>
                      <a:rPr lang="en-US" baseline="0"/>
                      <a:t> A</a:t>
                    </a:r>
                    <a:endParaRPr lang="en-US"/>
                  </a:p>
                </c:rich>
              </c:tx>
              <c:dLblPos val="ctr"/>
              <c:showLegendKey val="0"/>
              <c:showVal val="1"/>
              <c:showCatName val="0"/>
              <c:showSerName val="0"/>
              <c:showPercent val="0"/>
              <c:showBubbleSize val="0"/>
            </c:dLbl>
            <c:dLbl>
              <c:idx val="2"/>
              <c:tx>
                <c:rich>
                  <a:bodyPr/>
                  <a:lstStyle/>
                  <a:p>
                    <a:r>
                      <a:rPr lang="en-US"/>
                      <a:t>593,5  AB</a:t>
                    </a:r>
                  </a:p>
                </c:rich>
              </c:tx>
              <c:dLblPos val="ctr"/>
              <c:showLegendKey val="0"/>
              <c:showVal val="1"/>
              <c:showCatName val="0"/>
              <c:showSerName val="0"/>
              <c:showPercent val="0"/>
              <c:showBubbleSize val="0"/>
            </c:dLbl>
            <c:dLbl>
              <c:idx val="3"/>
              <c:tx>
                <c:rich>
                  <a:bodyPr/>
                  <a:lstStyle/>
                  <a:p>
                    <a:r>
                      <a:rPr lang="en-US"/>
                      <a:t>1139,5  AB</a:t>
                    </a:r>
                  </a:p>
                </c:rich>
              </c:tx>
              <c:dLblPos val="ctr"/>
              <c:showLegendKey val="0"/>
              <c:showVal val="1"/>
              <c:showCatName val="0"/>
              <c:showSerName val="0"/>
              <c:showPercent val="0"/>
              <c:showBubbleSize val="0"/>
            </c:dLbl>
            <c:dLbl>
              <c:idx val="4"/>
              <c:tx>
                <c:rich>
                  <a:bodyPr/>
                  <a:lstStyle/>
                  <a:p>
                    <a:r>
                      <a:rPr lang="en-US"/>
                      <a:t>692  AB</a:t>
                    </a:r>
                  </a:p>
                </c:rich>
              </c:tx>
              <c:dLblPos val="ctr"/>
              <c:showLegendKey val="0"/>
              <c:showVal val="1"/>
              <c:showCatName val="0"/>
              <c:showSerName val="0"/>
              <c:showPercent val="0"/>
              <c:showBubbleSize val="0"/>
            </c:dLbl>
            <c:dLbl>
              <c:idx val="5"/>
              <c:tx>
                <c:rich>
                  <a:bodyPr/>
                  <a:lstStyle/>
                  <a:p>
                    <a:r>
                      <a:rPr lang="en-US"/>
                      <a:t>481,5  B</a:t>
                    </a:r>
                  </a:p>
                </c:rich>
              </c:tx>
              <c:dLblPos val="ctr"/>
              <c:showLegendKey val="0"/>
              <c:showVal val="1"/>
              <c:showCatName val="0"/>
              <c:showSerName val="0"/>
              <c:showPercent val="0"/>
              <c:showBubbleSize val="0"/>
            </c:dLbl>
            <c:dLbl>
              <c:idx val="6"/>
              <c:tx>
                <c:rich>
                  <a:bodyPr/>
                  <a:lstStyle/>
                  <a:p>
                    <a:r>
                      <a:rPr lang="en-US"/>
                      <a:t>978,5  AB</a:t>
                    </a:r>
                  </a:p>
                </c:rich>
              </c:tx>
              <c:dLblPos val="ctr"/>
              <c:showLegendKey val="0"/>
              <c:showVal val="1"/>
              <c:showCatName val="0"/>
              <c:showSerName val="0"/>
              <c:showPercent val="0"/>
              <c:showBubbleSize val="0"/>
            </c:dLbl>
            <c:dLbl>
              <c:idx val="7"/>
              <c:tx>
                <c:rich>
                  <a:bodyPr/>
                  <a:lstStyle/>
                  <a:p>
                    <a:r>
                      <a:rPr lang="en-US"/>
                      <a:t>693,5  AB</a:t>
                    </a:r>
                  </a:p>
                </c:rich>
              </c:tx>
              <c:dLblPos val="ctr"/>
              <c:showLegendKey val="0"/>
              <c:showVal val="1"/>
              <c:showCatName val="0"/>
              <c:showSerName val="0"/>
              <c:showPercent val="0"/>
              <c:showBubbleSize val="0"/>
            </c:dLbl>
            <c:txPr>
              <a:bodyPr rot="-5400000" vert="horz"/>
              <a:lstStyle/>
              <a:p>
                <a:pPr>
                  <a:defRPr/>
                </a:pPr>
                <a:endParaRPr lang="es-EC"/>
              </a:p>
            </c:txPr>
            <c:dLblPos val="ctr"/>
            <c:showLegendKey val="0"/>
            <c:showVal val="1"/>
            <c:showCatName val="0"/>
            <c:showSerName val="0"/>
            <c:showPercent val="0"/>
            <c:showBubbleSize val="0"/>
            <c:showLeaderLines val="0"/>
          </c:dLbls>
          <c:cat>
            <c:strRef>
              <c:f>Hoja1!$B$11:$B$18</c:f>
              <c:strCache>
                <c:ptCount val="8"/>
                <c:pt idx="0">
                  <c:v> T0</c:v>
                </c:pt>
                <c:pt idx="1">
                  <c:v>T1</c:v>
                </c:pt>
                <c:pt idx="2">
                  <c:v>T2</c:v>
                </c:pt>
                <c:pt idx="3">
                  <c:v>T3</c:v>
                </c:pt>
                <c:pt idx="4">
                  <c:v>T4</c:v>
                </c:pt>
                <c:pt idx="5">
                  <c:v>T5</c:v>
                </c:pt>
                <c:pt idx="6">
                  <c:v>T6</c:v>
                </c:pt>
                <c:pt idx="7">
                  <c:v>T7</c:v>
                </c:pt>
              </c:strCache>
            </c:strRef>
          </c:cat>
          <c:val>
            <c:numRef>
              <c:f>Hoja1!$C$11:$C$18</c:f>
              <c:numCache>
                <c:formatCode>General</c:formatCode>
                <c:ptCount val="8"/>
                <c:pt idx="0">
                  <c:v>890</c:v>
                </c:pt>
                <c:pt idx="1">
                  <c:v>1186</c:v>
                </c:pt>
                <c:pt idx="2">
                  <c:v>593.5</c:v>
                </c:pt>
                <c:pt idx="3">
                  <c:v>1139.5</c:v>
                </c:pt>
                <c:pt idx="4">
                  <c:v>692</c:v>
                </c:pt>
                <c:pt idx="5">
                  <c:v>481.5</c:v>
                </c:pt>
                <c:pt idx="6">
                  <c:v>978.5</c:v>
                </c:pt>
                <c:pt idx="7">
                  <c:v>693.5</c:v>
                </c:pt>
              </c:numCache>
            </c:numRef>
          </c:val>
        </c:ser>
        <c:dLbls>
          <c:showLegendKey val="0"/>
          <c:showVal val="0"/>
          <c:showCatName val="0"/>
          <c:showSerName val="0"/>
          <c:showPercent val="0"/>
          <c:showBubbleSize val="0"/>
        </c:dLbls>
        <c:gapWidth val="30"/>
        <c:axId val="70519040"/>
        <c:axId val="70521216"/>
      </c:barChart>
      <c:catAx>
        <c:axId val="70519040"/>
        <c:scaling>
          <c:orientation val="minMax"/>
        </c:scaling>
        <c:delete val="0"/>
        <c:axPos val="b"/>
        <c:title>
          <c:tx>
            <c:rich>
              <a:bodyPr/>
              <a:lstStyle/>
              <a:p>
                <a:pPr>
                  <a:defRPr/>
                </a:pPr>
                <a:r>
                  <a:rPr lang="en-US"/>
                  <a:t>Tratamientos</a:t>
                </a:r>
              </a:p>
            </c:rich>
          </c:tx>
          <c:overlay val="0"/>
        </c:title>
        <c:majorTickMark val="none"/>
        <c:minorTickMark val="none"/>
        <c:tickLblPos val="nextTo"/>
        <c:crossAx val="70521216"/>
        <c:crosses val="autoZero"/>
        <c:auto val="1"/>
        <c:lblAlgn val="ctr"/>
        <c:lblOffset val="100"/>
        <c:noMultiLvlLbl val="0"/>
      </c:catAx>
      <c:valAx>
        <c:axId val="70521216"/>
        <c:scaling>
          <c:orientation val="minMax"/>
        </c:scaling>
        <c:delete val="0"/>
        <c:axPos val="l"/>
        <c:title>
          <c:tx>
            <c:rich>
              <a:bodyPr/>
              <a:lstStyle/>
              <a:p>
                <a:pPr>
                  <a:defRPr/>
                </a:pPr>
                <a:r>
                  <a:rPr lang="en-US"/>
                  <a:t>Concentracion de esporas viables /100 gss</a:t>
                </a:r>
              </a:p>
            </c:rich>
          </c:tx>
          <c:overlay val="0"/>
        </c:title>
        <c:numFmt formatCode="General" sourceLinked="1"/>
        <c:majorTickMark val="out"/>
        <c:minorTickMark val="none"/>
        <c:tickLblPos val="nextTo"/>
        <c:crossAx val="70519040"/>
        <c:crosses val="autoZero"/>
        <c:crossBetween val="between"/>
      </c:valAx>
    </c:plotArea>
    <c:plotVisOnly val="1"/>
    <c:dispBlanksAs val="gap"/>
    <c:showDLblsOverMax val="0"/>
  </c:chart>
  <c:txPr>
    <a:bodyPr/>
    <a:lstStyle/>
    <a:p>
      <a:pPr>
        <a:defRPr sz="1800"/>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75000"/>
              </a:schemeClr>
            </a:solidFill>
          </c:spPr>
          <c:invertIfNegative val="0"/>
          <c:dLbls>
            <c:dLbl>
              <c:idx val="0"/>
              <c:tx>
                <c:rich>
                  <a:bodyPr/>
                  <a:lstStyle/>
                  <a:p>
                    <a:r>
                      <a:rPr lang="en-US"/>
                      <a:t>2,00 B</a:t>
                    </a:r>
                  </a:p>
                </c:rich>
              </c:tx>
              <c:dLblPos val="ctr"/>
              <c:showLegendKey val="0"/>
              <c:showVal val="1"/>
              <c:showCatName val="0"/>
              <c:showSerName val="0"/>
              <c:showPercent val="0"/>
              <c:showBubbleSize val="0"/>
            </c:dLbl>
            <c:dLbl>
              <c:idx val="1"/>
              <c:tx>
                <c:rich>
                  <a:bodyPr/>
                  <a:lstStyle/>
                  <a:p>
                    <a:r>
                      <a:rPr lang="en-US"/>
                      <a:t>3,04 A</a:t>
                    </a:r>
                  </a:p>
                </c:rich>
              </c:tx>
              <c:dLblPos val="ctr"/>
              <c:showLegendKey val="0"/>
              <c:showVal val="1"/>
              <c:showCatName val="0"/>
              <c:showSerName val="0"/>
              <c:showPercent val="0"/>
              <c:showBubbleSize val="0"/>
            </c:dLbl>
            <c:txPr>
              <a:bodyPr rot="-5400000" vert="horz"/>
              <a:lstStyle/>
              <a:p>
                <a:pPr>
                  <a:defRPr/>
                </a:pPr>
                <a:endParaRPr lang="es-EC"/>
              </a:p>
            </c:txPr>
            <c:dLblPos val="ctr"/>
            <c:showLegendKey val="0"/>
            <c:showVal val="1"/>
            <c:showCatName val="0"/>
            <c:showSerName val="0"/>
            <c:showPercent val="0"/>
            <c:showBubbleSize val="0"/>
            <c:showLeaderLines val="0"/>
          </c:dLbls>
          <c:errBars>
            <c:errBarType val="both"/>
            <c:errValType val="fixedVal"/>
            <c:noEndCap val="0"/>
            <c:val val="0.19000000000000003"/>
          </c:errBars>
          <c:cat>
            <c:strRef>
              <c:f>'taco e #'!$D$22:$D$23</c:f>
              <c:strCache>
                <c:ptCount val="2"/>
                <c:pt idx="0">
                  <c:v>T0</c:v>
                </c:pt>
                <c:pt idx="1">
                  <c:v>Resto</c:v>
                </c:pt>
              </c:strCache>
            </c:strRef>
          </c:cat>
          <c:val>
            <c:numRef>
              <c:f>'taco e #'!$E$22:$E$23</c:f>
              <c:numCache>
                <c:formatCode>0.00</c:formatCode>
                <c:ptCount val="2"/>
                <c:pt idx="0" formatCode="General">
                  <c:v>2</c:v>
                </c:pt>
                <c:pt idx="1">
                  <c:v>3.0357142857142856</c:v>
                </c:pt>
              </c:numCache>
            </c:numRef>
          </c:val>
        </c:ser>
        <c:dLbls>
          <c:showLegendKey val="0"/>
          <c:showVal val="0"/>
          <c:showCatName val="0"/>
          <c:showSerName val="0"/>
          <c:showPercent val="0"/>
          <c:showBubbleSize val="0"/>
        </c:dLbls>
        <c:gapWidth val="30"/>
        <c:axId val="70609152"/>
        <c:axId val="70623616"/>
      </c:barChart>
      <c:catAx>
        <c:axId val="70609152"/>
        <c:scaling>
          <c:orientation val="minMax"/>
        </c:scaling>
        <c:delete val="0"/>
        <c:axPos val="b"/>
        <c:title>
          <c:tx>
            <c:rich>
              <a:bodyPr/>
              <a:lstStyle/>
              <a:p>
                <a:pPr>
                  <a:defRPr/>
                </a:pPr>
                <a:r>
                  <a:rPr lang="es-EC"/>
                  <a:t>Tratamientos</a:t>
                </a:r>
              </a:p>
            </c:rich>
          </c:tx>
          <c:overlay val="0"/>
        </c:title>
        <c:majorTickMark val="none"/>
        <c:minorTickMark val="none"/>
        <c:tickLblPos val="nextTo"/>
        <c:crossAx val="70623616"/>
        <c:crosses val="autoZero"/>
        <c:auto val="1"/>
        <c:lblAlgn val="ctr"/>
        <c:lblOffset val="100"/>
        <c:noMultiLvlLbl val="0"/>
      </c:catAx>
      <c:valAx>
        <c:axId val="70623616"/>
        <c:scaling>
          <c:orientation val="minMax"/>
        </c:scaling>
        <c:delete val="0"/>
        <c:axPos val="l"/>
        <c:title>
          <c:tx>
            <c:rich>
              <a:bodyPr/>
              <a:lstStyle/>
              <a:p>
                <a:pPr>
                  <a:defRPr/>
                </a:pPr>
                <a:r>
                  <a:rPr lang="en-US"/>
                  <a:t>Numero de Hijuelos</a:t>
                </a:r>
              </a:p>
            </c:rich>
          </c:tx>
          <c:overlay val="0"/>
        </c:title>
        <c:numFmt formatCode="General" sourceLinked="1"/>
        <c:majorTickMark val="out"/>
        <c:minorTickMark val="none"/>
        <c:tickLblPos val="nextTo"/>
        <c:crossAx val="70609152"/>
        <c:crosses val="autoZero"/>
        <c:crossBetween val="between"/>
      </c:valAx>
    </c:plotArea>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es-EC"/>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c:spPr>
          <c:invertIfNegative val="0"/>
          <c:dLbls>
            <c:dLbl>
              <c:idx val="0"/>
              <c:tx>
                <c:rich>
                  <a:bodyPr/>
                  <a:lstStyle/>
                  <a:p>
                    <a:r>
                      <a:rPr lang="en-US"/>
                      <a:t>3167 C</a:t>
                    </a:r>
                  </a:p>
                </c:rich>
              </c:tx>
              <c:dLblPos val="ctr"/>
              <c:showLegendKey val="0"/>
              <c:showVal val="1"/>
              <c:showCatName val="0"/>
              <c:showSerName val="0"/>
              <c:showPercent val="0"/>
              <c:showBubbleSize val="0"/>
            </c:dLbl>
            <c:dLbl>
              <c:idx val="1"/>
              <c:tx>
                <c:rich>
                  <a:bodyPr/>
                  <a:lstStyle/>
                  <a:p>
                    <a:r>
                      <a:rPr lang="en-US"/>
                      <a:t>3500 C</a:t>
                    </a:r>
                  </a:p>
                </c:rich>
              </c:tx>
              <c:dLblPos val="ctr"/>
              <c:showLegendKey val="0"/>
              <c:showVal val="1"/>
              <c:showCatName val="0"/>
              <c:showSerName val="0"/>
              <c:showPercent val="0"/>
              <c:showBubbleSize val="0"/>
            </c:dLbl>
            <c:dLbl>
              <c:idx val="2"/>
              <c:tx>
                <c:rich>
                  <a:bodyPr/>
                  <a:lstStyle/>
                  <a:p>
                    <a:r>
                      <a:rPr lang="en-US"/>
                      <a:t>3583 C</a:t>
                    </a:r>
                  </a:p>
                </c:rich>
              </c:tx>
              <c:dLblPos val="ctr"/>
              <c:showLegendKey val="0"/>
              <c:showVal val="1"/>
              <c:showCatName val="0"/>
              <c:showSerName val="0"/>
              <c:showPercent val="0"/>
              <c:showBubbleSize val="0"/>
            </c:dLbl>
            <c:dLbl>
              <c:idx val="3"/>
              <c:tx>
                <c:rich>
                  <a:bodyPr/>
                  <a:lstStyle/>
                  <a:p>
                    <a:r>
                      <a:rPr lang="en-US"/>
                      <a:t>4417 BC</a:t>
                    </a:r>
                  </a:p>
                </c:rich>
              </c:tx>
              <c:dLblPos val="ctr"/>
              <c:showLegendKey val="0"/>
              <c:showVal val="1"/>
              <c:showCatName val="0"/>
              <c:showSerName val="0"/>
              <c:showPercent val="0"/>
              <c:showBubbleSize val="0"/>
            </c:dLbl>
            <c:dLbl>
              <c:idx val="4"/>
              <c:tx>
                <c:rich>
                  <a:bodyPr/>
                  <a:lstStyle/>
                  <a:p>
                    <a:r>
                      <a:rPr lang="en-US"/>
                      <a:t>4167 BC</a:t>
                    </a:r>
                  </a:p>
                </c:rich>
              </c:tx>
              <c:dLblPos val="ctr"/>
              <c:showLegendKey val="0"/>
              <c:showVal val="1"/>
              <c:showCatName val="0"/>
              <c:showSerName val="0"/>
              <c:showPercent val="0"/>
              <c:showBubbleSize val="0"/>
            </c:dLbl>
            <c:dLbl>
              <c:idx val="5"/>
              <c:tx>
                <c:rich>
                  <a:bodyPr/>
                  <a:lstStyle/>
                  <a:p>
                    <a:r>
                      <a:rPr lang="en-US"/>
                      <a:t>4583 BC</a:t>
                    </a:r>
                  </a:p>
                </c:rich>
              </c:tx>
              <c:dLblPos val="ctr"/>
              <c:showLegendKey val="0"/>
              <c:showVal val="1"/>
              <c:showCatName val="0"/>
              <c:showSerName val="0"/>
              <c:showPercent val="0"/>
              <c:showBubbleSize val="0"/>
            </c:dLbl>
            <c:dLbl>
              <c:idx val="6"/>
              <c:tx>
                <c:rich>
                  <a:bodyPr/>
                  <a:lstStyle/>
                  <a:p>
                    <a:r>
                      <a:rPr lang="en-US"/>
                      <a:t>5833 B</a:t>
                    </a:r>
                  </a:p>
                </c:rich>
              </c:tx>
              <c:dLblPos val="ctr"/>
              <c:showLegendKey val="0"/>
              <c:showVal val="1"/>
              <c:showCatName val="0"/>
              <c:showSerName val="0"/>
              <c:showPercent val="0"/>
              <c:showBubbleSize val="0"/>
            </c:dLbl>
            <c:dLbl>
              <c:idx val="7"/>
              <c:tx>
                <c:rich>
                  <a:bodyPr/>
                  <a:lstStyle/>
                  <a:p>
                    <a:r>
                      <a:rPr lang="en-US"/>
                      <a:t>12333 A</a:t>
                    </a:r>
                  </a:p>
                </c:rich>
              </c:tx>
              <c:dLblPos val="ctr"/>
              <c:showLegendKey val="0"/>
              <c:showVal val="1"/>
              <c:showCatName val="0"/>
              <c:showSerName val="0"/>
              <c:showPercent val="0"/>
              <c:showBubbleSize val="0"/>
            </c:dLbl>
            <c:txPr>
              <a:bodyPr rot="-5400000" vert="horz"/>
              <a:lstStyle/>
              <a:p>
                <a:pPr>
                  <a:defRPr/>
                </a:pPr>
                <a:endParaRPr lang="es-EC"/>
              </a:p>
            </c:txPr>
            <c:dLblPos val="ctr"/>
            <c:showLegendKey val="0"/>
            <c:showVal val="1"/>
            <c:showCatName val="0"/>
            <c:showSerName val="0"/>
            <c:showPercent val="0"/>
            <c:showBubbleSize val="0"/>
            <c:showLeaderLines val="0"/>
          </c:dLbls>
          <c:cat>
            <c:strRef>
              <c:f>'tacos  cosechados'!$AK$33:$AK$40</c:f>
              <c:strCache>
                <c:ptCount val="8"/>
                <c:pt idx="0">
                  <c:v>t0</c:v>
                </c:pt>
                <c:pt idx="1">
                  <c:v>t1</c:v>
                </c:pt>
                <c:pt idx="2">
                  <c:v>t2</c:v>
                </c:pt>
                <c:pt idx="3">
                  <c:v>t3</c:v>
                </c:pt>
                <c:pt idx="4">
                  <c:v>t4</c:v>
                </c:pt>
                <c:pt idx="5">
                  <c:v>t5</c:v>
                </c:pt>
                <c:pt idx="6">
                  <c:v>t6</c:v>
                </c:pt>
                <c:pt idx="7">
                  <c:v>t7</c:v>
                </c:pt>
              </c:strCache>
            </c:strRef>
          </c:cat>
          <c:val>
            <c:numRef>
              <c:f>'tacos  cosechados'!$AL$33:$AL$40</c:f>
              <c:numCache>
                <c:formatCode>0</c:formatCode>
                <c:ptCount val="8"/>
                <c:pt idx="0">
                  <c:v>3166.6666666666665</c:v>
                </c:pt>
                <c:pt idx="1">
                  <c:v>3500</c:v>
                </c:pt>
                <c:pt idx="2">
                  <c:v>3583.3333333333335</c:v>
                </c:pt>
                <c:pt idx="3">
                  <c:v>4416.666666666667</c:v>
                </c:pt>
                <c:pt idx="4">
                  <c:v>4166.666666666667</c:v>
                </c:pt>
                <c:pt idx="5">
                  <c:v>4583.333333333333</c:v>
                </c:pt>
                <c:pt idx="6">
                  <c:v>5833.333333333333</c:v>
                </c:pt>
                <c:pt idx="7">
                  <c:v>12333.333333333334</c:v>
                </c:pt>
              </c:numCache>
            </c:numRef>
          </c:val>
        </c:ser>
        <c:dLbls>
          <c:showLegendKey val="0"/>
          <c:showVal val="0"/>
          <c:showCatName val="0"/>
          <c:showSerName val="0"/>
          <c:showPercent val="0"/>
          <c:showBubbleSize val="0"/>
        </c:dLbls>
        <c:gapWidth val="30"/>
        <c:axId val="71593344"/>
        <c:axId val="71595520"/>
      </c:barChart>
      <c:catAx>
        <c:axId val="71593344"/>
        <c:scaling>
          <c:orientation val="minMax"/>
        </c:scaling>
        <c:delete val="0"/>
        <c:axPos val="b"/>
        <c:title>
          <c:tx>
            <c:rich>
              <a:bodyPr/>
              <a:lstStyle/>
              <a:p>
                <a:pPr>
                  <a:defRPr/>
                </a:pPr>
                <a:r>
                  <a:rPr lang="en-US"/>
                  <a:t>Tratamientos</a:t>
                </a:r>
              </a:p>
            </c:rich>
          </c:tx>
          <c:overlay val="0"/>
        </c:title>
        <c:majorTickMark val="none"/>
        <c:minorTickMark val="none"/>
        <c:tickLblPos val="nextTo"/>
        <c:crossAx val="71595520"/>
        <c:crosses val="autoZero"/>
        <c:auto val="1"/>
        <c:lblAlgn val="ctr"/>
        <c:lblOffset val="100"/>
        <c:noMultiLvlLbl val="0"/>
      </c:catAx>
      <c:valAx>
        <c:axId val="71595520"/>
        <c:scaling>
          <c:orientation val="minMax"/>
        </c:scaling>
        <c:delete val="0"/>
        <c:axPos val="l"/>
        <c:title>
          <c:tx>
            <c:rich>
              <a:bodyPr/>
              <a:lstStyle/>
              <a:p>
                <a:pPr>
                  <a:defRPr/>
                </a:pPr>
                <a:r>
                  <a:rPr lang="en-US"/>
                  <a:t>Tacos cosechados</a:t>
                </a:r>
              </a:p>
            </c:rich>
          </c:tx>
          <c:overlay val="0"/>
        </c:title>
        <c:numFmt formatCode="0" sourceLinked="1"/>
        <c:majorTickMark val="out"/>
        <c:minorTickMark val="none"/>
        <c:tickLblPos val="nextTo"/>
        <c:crossAx val="71593344"/>
        <c:crosses val="autoZero"/>
        <c:crossBetween val="between"/>
      </c:valAx>
    </c:plotArea>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75000"/>
              </a:schemeClr>
            </a:solidFill>
          </c:spPr>
          <c:invertIfNegative val="0"/>
          <c:dLbls>
            <c:dLbl>
              <c:idx val="0"/>
              <c:tx>
                <c:rich>
                  <a:bodyPr/>
                  <a:lstStyle/>
                  <a:p>
                    <a:r>
                      <a:rPr lang="en-US"/>
                      <a:t>3167 B</a:t>
                    </a:r>
                  </a:p>
                </c:rich>
              </c:tx>
              <c:dLblPos val="ctr"/>
              <c:showLegendKey val="0"/>
              <c:showVal val="1"/>
              <c:showCatName val="0"/>
              <c:showSerName val="0"/>
              <c:showPercent val="0"/>
              <c:showBubbleSize val="0"/>
            </c:dLbl>
            <c:dLbl>
              <c:idx val="1"/>
              <c:tx>
                <c:rich>
                  <a:bodyPr/>
                  <a:lstStyle/>
                  <a:p>
                    <a:r>
                      <a:rPr lang="en-US"/>
                      <a:t>5488 A</a:t>
                    </a:r>
                  </a:p>
                </c:rich>
              </c:tx>
              <c:dLblPos val="ctr"/>
              <c:showLegendKey val="0"/>
              <c:showVal val="1"/>
              <c:showCatName val="0"/>
              <c:showSerName val="0"/>
              <c:showPercent val="0"/>
              <c:showBubbleSize val="0"/>
            </c:dLbl>
            <c:txPr>
              <a:bodyPr rot="-5400000" vert="horz"/>
              <a:lstStyle/>
              <a:p>
                <a:pPr>
                  <a:defRPr/>
                </a:pPr>
                <a:endParaRPr lang="es-EC"/>
              </a:p>
            </c:txPr>
            <c:dLblPos val="ctr"/>
            <c:showLegendKey val="0"/>
            <c:showVal val="1"/>
            <c:showCatName val="0"/>
            <c:showSerName val="0"/>
            <c:showPercent val="0"/>
            <c:showBubbleSize val="0"/>
            <c:showLeaderLines val="0"/>
          </c:dLbls>
          <c:cat>
            <c:strRef>
              <c:f>'tacos  cosechados'!$AL$11:$AL$12</c:f>
              <c:strCache>
                <c:ptCount val="2"/>
                <c:pt idx="0">
                  <c:v>T0</c:v>
                </c:pt>
                <c:pt idx="1">
                  <c:v>RESTO</c:v>
                </c:pt>
              </c:strCache>
            </c:strRef>
          </c:cat>
          <c:val>
            <c:numRef>
              <c:f>'tacos  cosechados'!$AM$11:$AM$12</c:f>
              <c:numCache>
                <c:formatCode>0</c:formatCode>
                <c:ptCount val="2"/>
                <c:pt idx="0">
                  <c:v>3166.6666666666665</c:v>
                </c:pt>
                <c:pt idx="1">
                  <c:v>5488.0952380952376</c:v>
                </c:pt>
              </c:numCache>
            </c:numRef>
          </c:val>
        </c:ser>
        <c:dLbls>
          <c:showLegendKey val="0"/>
          <c:showVal val="0"/>
          <c:showCatName val="0"/>
          <c:showSerName val="0"/>
          <c:showPercent val="0"/>
          <c:showBubbleSize val="0"/>
        </c:dLbls>
        <c:gapWidth val="30"/>
        <c:axId val="71625728"/>
        <c:axId val="71689344"/>
      </c:barChart>
      <c:catAx>
        <c:axId val="71625728"/>
        <c:scaling>
          <c:orientation val="minMax"/>
        </c:scaling>
        <c:delete val="0"/>
        <c:axPos val="b"/>
        <c:title>
          <c:tx>
            <c:rich>
              <a:bodyPr/>
              <a:lstStyle/>
              <a:p>
                <a:pPr>
                  <a:defRPr/>
                </a:pPr>
                <a:r>
                  <a:rPr lang="en-US"/>
                  <a:t>Tratamientos</a:t>
                </a:r>
              </a:p>
            </c:rich>
          </c:tx>
          <c:layout>
            <c:manualLayout>
              <c:xMode val="edge"/>
              <c:yMode val="edge"/>
              <c:x val="0.48916097987751589"/>
              <c:y val="0.87868037328667314"/>
            </c:manualLayout>
          </c:layout>
          <c:overlay val="0"/>
        </c:title>
        <c:majorTickMark val="none"/>
        <c:minorTickMark val="none"/>
        <c:tickLblPos val="nextTo"/>
        <c:crossAx val="71689344"/>
        <c:crosses val="autoZero"/>
        <c:auto val="1"/>
        <c:lblAlgn val="ctr"/>
        <c:lblOffset val="100"/>
        <c:noMultiLvlLbl val="0"/>
      </c:catAx>
      <c:valAx>
        <c:axId val="71689344"/>
        <c:scaling>
          <c:orientation val="minMax"/>
        </c:scaling>
        <c:delete val="0"/>
        <c:axPos val="l"/>
        <c:title>
          <c:tx>
            <c:rich>
              <a:bodyPr/>
              <a:lstStyle/>
              <a:p>
                <a:pPr>
                  <a:defRPr/>
                </a:pPr>
                <a:r>
                  <a:rPr lang="en-US"/>
                  <a:t># tallos cosechados</a:t>
                </a:r>
              </a:p>
            </c:rich>
          </c:tx>
          <c:overlay val="0"/>
        </c:title>
        <c:numFmt formatCode="0" sourceLinked="1"/>
        <c:majorTickMark val="out"/>
        <c:minorTickMark val="none"/>
        <c:tickLblPos val="nextTo"/>
        <c:crossAx val="71625728"/>
        <c:crosses val="autoZero"/>
        <c:crossBetween val="between"/>
      </c:valAx>
    </c:plotArea>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75000"/>
              </a:schemeClr>
            </a:solidFill>
          </c:spPr>
          <c:invertIfNegative val="0"/>
          <c:dLbls>
            <c:dLbl>
              <c:idx val="0"/>
              <c:tx>
                <c:rich>
                  <a:bodyPr/>
                  <a:lstStyle/>
                  <a:p>
                    <a:r>
                      <a:rPr lang="en-US"/>
                      <a:t>3903  B</a:t>
                    </a:r>
                  </a:p>
                </c:rich>
              </c:tx>
              <c:dLblPos val="ctr"/>
              <c:showLegendKey val="0"/>
              <c:showVal val="1"/>
              <c:showCatName val="0"/>
              <c:showSerName val="0"/>
              <c:showPercent val="0"/>
              <c:showBubbleSize val="0"/>
            </c:dLbl>
            <c:dLbl>
              <c:idx val="1"/>
              <c:tx>
                <c:rich>
                  <a:bodyPr/>
                  <a:lstStyle/>
                  <a:p>
                    <a:r>
                      <a:rPr lang="en-US"/>
                      <a:t>9083 A</a:t>
                    </a:r>
                  </a:p>
                </c:rich>
              </c:tx>
              <c:dLblPos val="ctr"/>
              <c:showLegendKey val="0"/>
              <c:showVal val="1"/>
              <c:showCatName val="0"/>
              <c:showSerName val="0"/>
              <c:showPercent val="0"/>
              <c:showBubbleSize val="0"/>
            </c:dLbl>
            <c:txPr>
              <a:bodyPr rot="-5400000" vert="horz"/>
              <a:lstStyle/>
              <a:p>
                <a:pPr>
                  <a:defRPr/>
                </a:pPr>
                <a:endParaRPr lang="es-EC"/>
              </a:p>
            </c:txPr>
            <c:dLblPos val="ctr"/>
            <c:showLegendKey val="0"/>
            <c:showVal val="1"/>
            <c:showCatName val="0"/>
            <c:showSerName val="0"/>
            <c:showPercent val="0"/>
            <c:showBubbleSize val="0"/>
            <c:showLeaderLines val="0"/>
          </c:dLbls>
          <c:cat>
            <c:strRef>
              <c:f>'tacos  cosechados'!$AL$7:$AL$8</c:f>
              <c:strCache>
                <c:ptCount val="2"/>
                <c:pt idx="0">
                  <c:v>RESTO</c:v>
                </c:pt>
                <c:pt idx="1">
                  <c:v>T6, T7</c:v>
                </c:pt>
              </c:strCache>
            </c:strRef>
          </c:cat>
          <c:val>
            <c:numRef>
              <c:f>'tacos  cosechados'!$AM$7:$AM$8</c:f>
              <c:numCache>
                <c:formatCode>0</c:formatCode>
                <c:ptCount val="2"/>
                <c:pt idx="0">
                  <c:v>3902.7777777777778</c:v>
                </c:pt>
                <c:pt idx="1">
                  <c:v>9083.3333333333339</c:v>
                </c:pt>
              </c:numCache>
            </c:numRef>
          </c:val>
        </c:ser>
        <c:dLbls>
          <c:showLegendKey val="0"/>
          <c:showVal val="0"/>
          <c:showCatName val="0"/>
          <c:showSerName val="0"/>
          <c:showPercent val="0"/>
          <c:showBubbleSize val="0"/>
        </c:dLbls>
        <c:gapWidth val="30"/>
        <c:axId val="72961024"/>
        <c:axId val="72995968"/>
      </c:barChart>
      <c:catAx>
        <c:axId val="72961024"/>
        <c:scaling>
          <c:orientation val="minMax"/>
        </c:scaling>
        <c:delete val="0"/>
        <c:axPos val="b"/>
        <c:title>
          <c:tx>
            <c:rich>
              <a:bodyPr/>
              <a:lstStyle/>
              <a:p>
                <a:pPr>
                  <a:defRPr/>
                </a:pPr>
                <a:r>
                  <a:rPr lang="en-US"/>
                  <a:t>Tratamientos</a:t>
                </a:r>
              </a:p>
            </c:rich>
          </c:tx>
          <c:overlay val="0"/>
        </c:title>
        <c:majorTickMark val="none"/>
        <c:minorTickMark val="none"/>
        <c:tickLblPos val="nextTo"/>
        <c:crossAx val="72995968"/>
        <c:crosses val="autoZero"/>
        <c:auto val="1"/>
        <c:lblAlgn val="ctr"/>
        <c:lblOffset val="100"/>
        <c:noMultiLvlLbl val="0"/>
      </c:catAx>
      <c:valAx>
        <c:axId val="72995968"/>
        <c:scaling>
          <c:orientation val="minMax"/>
        </c:scaling>
        <c:delete val="0"/>
        <c:axPos val="l"/>
        <c:title>
          <c:tx>
            <c:rich>
              <a:bodyPr/>
              <a:lstStyle/>
              <a:p>
                <a:pPr>
                  <a:defRPr/>
                </a:pPr>
                <a:r>
                  <a:rPr lang="en-US"/>
                  <a:t># de tallos cosechados</a:t>
                </a:r>
              </a:p>
            </c:rich>
          </c:tx>
          <c:overlay val="0"/>
        </c:title>
        <c:numFmt formatCode="0" sourceLinked="1"/>
        <c:majorTickMark val="out"/>
        <c:minorTickMark val="none"/>
        <c:tickLblPos val="nextTo"/>
        <c:crossAx val="72961024"/>
        <c:crosses val="autoZero"/>
        <c:crossBetween val="between"/>
      </c:valAx>
    </c:plotArea>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22462817147857"/>
          <c:y val="4.214129483814523E-2"/>
          <c:w val="0.83855314960629923"/>
          <c:h val="0.73444808982210552"/>
        </c:manualLayout>
      </c:layout>
      <c:barChart>
        <c:barDir val="col"/>
        <c:grouping val="clustered"/>
        <c:varyColors val="0"/>
        <c:ser>
          <c:idx val="0"/>
          <c:order val="0"/>
          <c:spPr>
            <a:solidFill>
              <a:schemeClr val="bg1">
                <a:lumMod val="75000"/>
              </a:schemeClr>
            </a:solidFill>
          </c:spPr>
          <c:invertIfNegative val="0"/>
          <c:dLbls>
            <c:dLbl>
              <c:idx val="0"/>
              <c:tx>
                <c:rich>
                  <a:bodyPr/>
                  <a:lstStyle/>
                  <a:p>
                    <a:r>
                      <a:rPr lang="en-US"/>
                      <a:t>30,95 AB</a:t>
                    </a:r>
                  </a:p>
                </c:rich>
              </c:tx>
              <c:dLblPos val="ctr"/>
              <c:showLegendKey val="0"/>
              <c:showVal val="1"/>
              <c:showCatName val="0"/>
              <c:showSerName val="0"/>
              <c:showPercent val="0"/>
              <c:showBubbleSize val="0"/>
            </c:dLbl>
            <c:dLbl>
              <c:idx val="1"/>
              <c:tx>
                <c:rich>
                  <a:bodyPr/>
                  <a:lstStyle/>
                  <a:p>
                    <a:r>
                      <a:rPr lang="en-US"/>
                      <a:t>28,85 B</a:t>
                    </a:r>
                  </a:p>
                </c:rich>
              </c:tx>
              <c:dLblPos val="ctr"/>
              <c:showLegendKey val="0"/>
              <c:showVal val="1"/>
              <c:showCatName val="0"/>
              <c:showSerName val="0"/>
              <c:showPercent val="0"/>
              <c:showBubbleSize val="0"/>
            </c:dLbl>
            <c:dLbl>
              <c:idx val="2"/>
              <c:tx>
                <c:rich>
                  <a:bodyPr/>
                  <a:lstStyle/>
                  <a:p>
                    <a:r>
                      <a:rPr lang="en-US"/>
                      <a:t>29,80 AB</a:t>
                    </a:r>
                  </a:p>
                </c:rich>
              </c:tx>
              <c:dLblPos val="ctr"/>
              <c:showLegendKey val="0"/>
              <c:showVal val="1"/>
              <c:showCatName val="0"/>
              <c:showSerName val="0"/>
              <c:showPercent val="0"/>
              <c:showBubbleSize val="0"/>
            </c:dLbl>
            <c:dLbl>
              <c:idx val="3"/>
              <c:tx>
                <c:rich>
                  <a:bodyPr/>
                  <a:lstStyle/>
                  <a:p>
                    <a:r>
                      <a:rPr lang="en-US"/>
                      <a:t>30,35  AB</a:t>
                    </a:r>
                  </a:p>
                </c:rich>
              </c:tx>
              <c:dLblPos val="ctr"/>
              <c:showLegendKey val="0"/>
              <c:showVal val="1"/>
              <c:showCatName val="0"/>
              <c:showSerName val="0"/>
              <c:showPercent val="0"/>
              <c:showBubbleSize val="0"/>
            </c:dLbl>
            <c:dLbl>
              <c:idx val="4"/>
              <c:tx>
                <c:rich>
                  <a:bodyPr/>
                  <a:lstStyle/>
                  <a:p>
                    <a:r>
                      <a:rPr lang="en-US"/>
                      <a:t>31,05  AB</a:t>
                    </a:r>
                  </a:p>
                </c:rich>
              </c:tx>
              <c:dLblPos val="ctr"/>
              <c:showLegendKey val="0"/>
              <c:showVal val="1"/>
              <c:showCatName val="0"/>
              <c:showSerName val="0"/>
              <c:showPercent val="0"/>
              <c:showBubbleSize val="0"/>
            </c:dLbl>
            <c:dLbl>
              <c:idx val="5"/>
              <c:tx>
                <c:rich>
                  <a:bodyPr/>
                  <a:lstStyle/>
                  <a:p>
                    <a:r>
                      <a:rPr lang="en-US"/>
                      <a:t>32,45 AB</a:t>
                    </a:r>
                  </a:p>
                </c:rich>
              </c:tx>
              <c:dLblPos val="ctr"/>
              <c:showLegendKey val="0"/>
              <c:showVal val="1"/>
              <c:showCatName val="0"/>
              <c:showSerName val="0"/>
              <c:showPercent val="0"/>
              <c:showBubbleSize val="0"/>
            </c:dLbl>
            <c:dLbl>
              <c:idx val="6"/>
              <c:tx>
                <c:rich>
                  <a:bodyPr/>
                  <a:lstStyle/>
                  <a:p>
                    <a:r>
                      <a:rPr lang="en-US"/>
                      <a:t>30,40  AB</a:t>
                    </a:r>
                  </a:p>
                </c:rich>
              </c:tx>
              <c:dLblPos val="ctr"/>
              <c:showLegendKey val="0"/>
              <c:showVal val="1"/>
              <c:showCatName val="0"/>
              <c:showSerName val="0"/>
              <c:showPercent val="0"/>
              <c:showBubbleSize val="0"/>
            </c:dLbl>
            <c:dLbl>
              <c:idx val="7"/>
              <c:tx>
                <c:rich>
                  <a:bodyPr/>
                  <a:lstStyle/>
                  <a:p>
                    <a:r>
                      <a:rPr lang="en-US"/>
                      <a:t>40,50  A</a:t>
                    </a:r>
                  </a:p>
                </c:rich>
              </c:tx>
              <c:dLblPos val="ctr"/>
              <c:showLegendKey val="0"/>
              <c:showVal val="1"/>
              <c:showCatName val="0"/>
              <c:showSerName val="0"/>
              <c:showPercent val="0"/>
              <c:showBubbleSize val="0"/>
            </c:dLbl>
            <c:txPr>
              <a:bodyPr rot="-5400000" vert="horz"/>
              <a:lstStyle/>
              <a:p>
                <a:pPr>
                  <a:defRPr/>
                </a:pPr>
                <a:endParaRPr lang="es-EC"/>
              </a:p>
            </c:txPr>
            <c:dLblPos val="ctr"/>
            <c:showLegendKey val="0"/>
            <c:showVal val="1"/>
            <c:showCatName val="0"/>
            <c:showSerName val="0"/>
            <c:showPercent val="0"/>
            <c:showBubbleSize val="0"/>
            <c:showLeaderLines val="0"/>
          </c:dLbls>
          <c:errBars>
            <c:errBarType val="both"/>
            <c:errValType val="fixedVal"/>
            <c:noEndCap val="0"/>
            <c:val val="2.36"/>
          </c:errBars>
          <c:cat>
            <c:strRef>
              <c:f>'altura de hijuelos'!$J$14:$J$21</c:f>
              <c:strCache>
                <c:ptCount val="8"/>
                <c:pt idx="0">
                  <c:v>T0         </c:v>
                </c:pt>
                <c:pt idx="1">
                  <c:v>T1         </c:v>
                </c:pt>
                <c:pt idx="2">
                  <c:v>T2         </c:v>
                </c:pt>
                <c:pt idx="3">
                  <c:v>T3         </c:v>
                </c:pt>
                <c:pt idx="4">
                  <c:v>T4         </c:v>
                </c:pt>
                <c:pt idx="5">
                  <c:v>T5         </c:v>
                </c:pt>
                <c:pt idx="6">
                  <c:v>T6         </c:v>
                </c:pt>
                <c:pt idx="7">
                  <c:v>T7         </c:v>
                </c:pt>
              </c:strCache>
            </c:strRef>
          </c:cat>
          <c:val>
            <c:numRef>
              <c:f>'altura de hijuelos'!$K$14:$K$21</c:f>
              <c:numCache>
                <c:formatCode>General</c:formatCode>
                <c:ptCount val="8"/>
                <c:pt idx="0">
                  <c:v>30.95</c:v>
                </c:pt>
                <c:pt idx="1">
                  <c:v>28.85</c:v>
                </c:pt>
                <c:pt idx="2">
                  <c:v>29.8</c:v>
                </c:pt>
                <c:pt idx="3">
                  <c:v>30.35</c:v>
                </c:pt>
                <c:pt idx="4">
                  <c:v>31.05</c:v>
                </c:pt>
                <c:pt idx="5">
                  <c:v>32.450000000000003</c:v>
                </c:pt>
                <c:pt idx="6">
                  <c:v>30.4</c:v>
                </c:pt>
                <c:pt idx="7">
                  <c:v>40.5</c:v>
                </c:pt>
              </c:numCache>
            </c:numRef>
          </c:val>
        </c:ser>
        <c:dLbls>
          <c:showLegendKey val="0"/>
          <c:showVal val="0"/>
          <c:showCatName val="0"/>
          <c:showSerName val="0"/>
          <c:showPercent val="0"/>
          <c:showBubbleSize val="0"/>
        </c:dLbls>
        <c:gapWidth val="30"/>
        <c:axId val="73036160"/>
        <c:axId val="73038080"/>
      </c:barChart>
      <c:catAx>
        <c:axId val="73036160"/>
        <c:scaling>
          <c:orientation val="minMax"/>
        </c:scaling>
        <c:delete val="0"/>
        <c:axPos val="b"/>
        <c:title>
          <c:tx>
            <c:rich>
              <a:bodyPr/>
              <a:lstStyle/>
              <a:p>
                <a:pPr>
                  <a:defRPr/>
                </a:pPr>
                <a:r>
                  <a:rPr lang="es-EC"/>
                  <a:t>Tratamientos</a:t>
                </a:r>
              </a:p>
            </c:rich>
          </c:tx>
          <c:overlay val="0"/>
        </c:title>
        <c:majorTickMark val="none"/>
        <c:minorTickMark val="none"/>
        <c:tickLblPos val="nextTo"/>
        <c:crossAx val="73038080"/>
        <c:crosses val="autoZero"/>
        <c:auto val="1"/>
        <c:lblAlgn val="ctr"/>
        <c:lblOffset val="100"/>
        <c:noMultiLvlLbl val="0"/>
      </c:catAx>
      <c:valAx>
        <c:axId val="73038080"/>
        <c:scaling>
          <c:orientation val="minMax"/>
        </c:scaling>
        <c:delete val="0"/>
        <c:axPos val="l"/>
        <c:title>
          <c:tx>
            <c:rich>
              <a:bodyPr/>
              <a:lstStyle/>
              <a:p>
                <a:pPr>
                  <a:defRPr/>
                </a:pPr>
                <a:r>
                  <a:rPr lang="en-US"/>
                  <a:t>Altura de hijuelos  (cm)</a:t>
                </a:r>
              </a:p>
            </c:rich>
          </c:tx>
          <c:overlay val="0"/>
        </c:title>
        <c:numFmt formatCode="General" sourceLinked="1"/>
        <c:majorTickMark val="out"/>
        <c:minorTickMark val="none"/>
        <c:tickLblPos val="nextTo"/>
        <c:crossAx val="73036160"/>
        <c:crosses val="autoZero"/>
        <c:crossBetween val="between"/>
      </c:valAx>
    </c:plotArea>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75000"/>
              </a:schemeClr>
            </a:solidFill>
          </c:spPr>
          <c:invertIfNegative val="0"/>
          <c:dLbls>
            <c:dLbl>
              <c:idx val="0"/>
              <c:tx>
                <c:rich>
                  <a:bodyPr/>
                  <a:lstStyle/>
                  <a:p>
                    <a:r>
                      <a:rPr lang="en-US"/>
                      <a:t>35,45  A</a:t>
                    </a:r>
                  </a:p>
                </c:rich>
              </c:tx>
              <c:dLblPos val="ctr"/>
              <c:showLegendKey val="0"/>
              <c:showVal val="1"/>
              <c:showCatName val="0"/>
              <c:showSerName val="0"/>
              <c:showPercent val="0"/>
              <c:showBubbleSize val="0"/>
            </c:dLbl>
            <c:dLbl>
              <c:idx val="1"/>
              <c:tx>
                <c:rich>
                  <a:bodyPr/>
                  <a:lstStyle/>
                  <a:p>
                    <a:r>
                      <a:rPr lang="en-US"/>
                      <a:t>30,58  B</a:t>
                    </a:r>
                  </a:p>
                </c:rich>
              </c:tx>
              <c:dLblPos val="ctr"/>
              <c:showLegendKey val="0"/>
              <c:showVal val="1"/>
              <c:showCatName val="0"/>
              <c:showSerName val="0"/>
              <c:showPercent val="0"/>
              <c:showBubbleSize val="0"/>
            </c:dLbl>
            <c:txPr>
              <a:bodyPr rot="-5400000" vert="horz"/>
              <a:lstStyle/>
              <a:p>
                <a:pPr>
                  <a:defRPr/>
                </a:pPr>
                <a:endParaRPr lang="es-EC"/>
              </a:p>
            </c:txPr>
            <c:dLblPos val="ctr"/>
            <c:showLegendKey val="0"/>
            <c:showVal val="1"/>
            <c:showCatName val="0"/>
            <c:showSerName val="0"/>
            <c:showPercent val="0"/>
            <c:showBubbleSize val="0"/>
            <c:showLeaderLines val="0"/>
          </c:dLbls>
          <c:errBars>
            <c:errBarType val="both"/>
            <c:errValType val="fixedVal"/>
            <c:noEndCap val="0"/>
            <c:val val="2.36"/>
          </c:errBars>
          <c:cat>
            <c:strRef>
              <c:f>'altura de hijuelos'!$K$11:$K$12</c:f>
              <c:strCache>
                <c:ptCount val="2"/>
                <c:pt idx="0">
                  <c:v>fertilizados </c:v>
                </c:pt>
                <c:pt idx="1">
                  <c:v>no fertilizados</c:v>
                </c:pt>
              </c:strCache>
            </c:strRef>
          </c:cat>
          <c:val>
            <c:numRef>
              <c:f>'altura de hijuelos'!$L$11:$L$12</c:f>
              <c:numCache>
                <c:formatCode>0.00</c:formatCode>
                <c:ptCount val="2"/>
                <c:pt idx="0">
                  <c:v>35.450000000000003</c:v>
                </c:pt>
                <c:pt idx="1">
                  <c:v>30.575000000000003</c:v>
                </c:pt>
              </c:numCache>
            </c:numRef>
          </c:val>
        </c:ser>
        <c:dLbls>
          <c:showLegendKey val="0"/>
          <c:showVal val="0"/>
          <c:showCatName val="0"/>
          <c:showSerName val="0"/>
          <c:showPercent val="0"/>
          <c:showBubbleSize val="0"/>
        </c:dLbls>
        <c:gapWidth val="30"/>
        <c:axId val="73085312"/>
        <c:axId val="73087232"/>
      </c:barChart>
      <c:catAx>
        <c:axId val="73085312"/>
        <c:scaling>
          <c:orientation val="minMax"/>
        </c:scaling>
        <c:delete val="0"/>
        <c:axPos val="b"/>
        <c:title>
          <c:tx>
            <c:rich>
              <a:bodyPr/>
              <a:lstStyle/>
              <a:p>
                <a:pPr>
                  <a:defRPr/>
                </a:pPr>
                <a:r>
                  <a:rPr lang="en-US"/>
                  <a:t>Tratamientos</a:t>
                </a:r>
              </a:p>
            </c:rich>
          </c:tx>
          <c:overlay val="0"/>
        </c:title>
        <c:majorTickMark val="none"/>
        <c:minorTickMark val="none"/>
        <c:tickLblPos val="nextTo"/>
        <c:crossAx val="73087232"/>
        <c:crosses val="autoZero"/>
        <c:auto val="1"/>
        <c:lblAlgn val="ctr"/>
        <c:lblOffset val="100"/>
        <c:noMultiLvlLbl val="0"/>
      </c:catAx>
      <c:valAx>
        <c:axId val="73087232"/>
        <c:scaling>
          <c:orientation val="minMax"/>
        </c:scaling>
        <c:delete val="0"/>
        <c:axPos val="l"/>
        <c:title>
          <c:tx>
            <c:rich>
              <a:bodyPr/>
              <a:lstStyle/>
              <a:p>
                <a:pPr>
                  <a:defRPr/>
                </a:pPr>
                <a:r>
                  <a:rPr lang="en-US"/>
                  <a:t>Altura de hijuelos (cm)</a:t>
                </a:r>
              </a:p>
            </c:rich>
          </c:tx>
          <c:overlay val="0"/>
        </c:title>
        <c:numFmt formatCode="0.00" sourceLinked="1"/>
        <c:majorTickMark val="out"/>
        <c:minorTickMark val="none"/>
        <c:tickLblPos val="nextTo"/>
        <c:crossAx val="73085312"/>
        <c:crosses val="autoZero"/>
        <c:crossBetween val="between"/>
      </c:valAx>
    </c:plotArea>
    <c:plotVisOnly val="1"/>
    <c:dispBlanksAs val="gap"/>
    <c:showDLblsOverMax val="0"/>
  </c:chart>
  <c:txPr>
    <a:bodyPr/>
    <a:lstStyle/>
    <a:p>
      <a:pPr>
        <a:defRPr sz="1600">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75000"/>
              </a:schemeClr>
            </a:solidFill>
          </c:spPr>
          <c:invertIfNegative val="0"/>
          <c:dLbls>
            <c:dLbl>
              <c:idx val="0"/>
              <c:tx>
                <c:rich>
                  <a:bodyPr/>
                  <a:lstStyle/>
                  <a:p>
                    <a:r>
                      <a:rPr lang="en-US"/>
                      <a:t>0,17 B</a:t>
                    </a:r>
                  </a:p>
                </c:rich>
              </c:tx>
              <c:dLblPos val="ctr"/>
              <c:showLegendKey val="0"/>
              <c:showVal val="1"/>
              <c:showCatName val="0"/>
              <c:showSerName val="0"/>
              <c:showPercent val="0"/>
              <c:showBubbleSize val="0"/>
            </c:dLbl>
            <c:dLbl>
              <c:idx val="1"/>
              <c:tx>
                <c:rich>
                  <a:bodyPr/>
                  <a:lstStyle/>
                  <a:p>
                    <a:r>
                      <a:rPr lang="en-US"/>
                      <a:t>0,18 B</a:t>
                    </a:r>
                  </a:p>
                </c:rich>
              </c:tx>
              <c:dLblPos val="ctr"/>
              <c:showLegendKey val="0"/>
              <c:showVal val="1"/>
              <c:showCatName val="0"/>
              <c:showSerName val="0"/>
              <c:showPercent val="0"/>
              <c:showBubbleSize val="0"/>
            </c:dLbl>
            <c:dLbl>
              <c:idx val="2"/>
              <c:tx>
                <c:rich>
                  <a:bodyPr/>
                  <a:lstStyle/>
                  <a:p>
                    <a:r>
                      <a:rPr lang="en-US"/>
                      <a:t>0,18 A B</a:t>
                    </a:r>
                  </a:p>
                </c:rich>
              </c:tx>
              <c:dLblPos val="ctr"/>
              <c:showLegendKey val="0"/>
              <c:showVal val="1"/>
              <c:showCatName val="0"/>
              <c:showSerName val="0"/>
              <c:showPercent val="0"/>
              <c:showBubbleSize val="0"/>
            </c:dLbl>
            <c:dLbl>
              <c:idx val="3"/>
              <c:layout>
                <c:manualLayout>
                  <c:x val="0"/>
                  <c:y val="0.35981773111694371"/>
                </c:manualLayout>
              </c:layout>
              <c:tx>
                <c:rich>
                  <a:bodyPr/>
                  <a:lstStyle/>
                  <a:p>
                    <a:r>
                      <a:rPr lang="en-US"/>
                      <a:t>0,18 B</a:t>
                    </a:r>
                  </a:p>
                </c:rich>
              </c:tx>
              <c:dLblPos val="outEnd"/>
              <c:showLegendKey val="0"/>
              <c:showVal val="1"/>
              <c:showCatName val="0"/>
              <c:showSerName val="0"/>
              <c:showPercent val="0"/>
              <c:showBubbleSize val="0"/>
            </c:dLbl>
            <c:dLbl>
              <c:idx val="4"/>
              <c:tx>
                <c:rich>
                  <a:bodyPr/>
                  <a:lstStyle/>
                  <a:p>
                    <a:r>
                      <a:rPr lang="en-US"/>
                      <a:t>0,18 B </a:t>
                    </a:r>
                  </a:p>
                </c:rich>
              </c:tx>
              <c:dLblPos val="ctr"/>
              <c:showLegendKey val="0"/>
              <c:showVal val="1"/>
              <c:showCatName val="0"/>
              <c:showSerName val="0"/>
              <c:showPercent val="0"/>
              <c:showBubbleSize val="0"/>
            </c:dLbl>
            <c:dLbl>
              <c:idx val="5"/>
              <c:tx>
                <c:rich>
                  <a:bodyPr/>
                  <a:lstStyle/>
                  <a:p>
                    <a:r>
                      <a:rPr lang="en-US"/>
                      <a:t>0,17 B</a:t>
                    </a:r>
                  </a:p>
                </c:rich>
              </c:tx>
              <c:dLblPos val="ctr"/>
              <c:showLegendKey val="0"/>
              <c:showVal val="1"/>
              <c:showCatName val="0"/>
              <c:showSerName val="0"/>
              <c:showPercent val="0"/>
              <c:showBubbleSize val="0"/>
            </c:dLbl>
            <c:dLbl>
              <c:idx val="6"/>
              <c:tx>
                <c:rich>
                  <a:bodyPr/>
                  <a:lstStyle/>
                  <a:p>
                    <a:r>
                      <a:rPr lang="en-US"/>
                      <a:t>0,21 A</a:t>
                    </a:r>
                  </a:p>
                </c:rich>
              </c:tx>
              <c:dLblPos val="ctr"/>
              <c:showLegendKey val="0"/>
              <c:showVal val="1"/>
              <c:showCatName val="0"/>
              <c:showSerName val="0"/>
              <c:showPercent val="0"/>
              <c:showBubbleSize val="0"/>
            </c:dLbl>
            <c:dLbl>
              <c:idx val="7"/>
              <c:tx>
                <c:rich>
                  <a:bodyPr/>
                  <a:lstStyle/>
                  <a:p>
                    <a:r>
                      <a:rPr lang="en-US"/>
                      <a:t>0,18 A B</a:t>
                    </a:r>
                  </a:p>
                </c:rich>
              </c:tx>
              <c:dLblPos val="ctr"/>
              <c:showLegendKey val="0"/>
              <c:showVal val="1"/>
              <c:showCatName val="0"/>
              <c:showSerName val="0"/>
              <c:showPercent val="0"/>
              <c:showBubbleSize val="0"/>
            </c:dLbl>
            <c:txPr>
              <a:bodyPr rot="-5400000" vert="horz"/>
              <a:lstStyle/>
              <a:p>
                <a:pPr>
                  <a:defRPr/>
                </a:pPr>
                <a:endParaRPr lang="es-EC"/>
              </a:p>
            </c:txPr>
            <c:dLblPos val="ctr"/>
            <c:showLegendKey val="0"/>
            <c:showVal val="1"/>
            <c:showCatName val="0"/>
            <c:showSerName val="0"/>
            <c:showPercent val="0"/>
            <c:showBubbleSize val="0"/>
            <c:showLeaderLines val="0"/>
          </c:dLbls>
          <c:errBars>
            <c:errBarType val="both"/>
            <c:errValType val="fixedVal"/>
            <c:noEndCap val="0"/>
            <c:val val="1.0000000000000002E-2"/>
          </c:errBars>
          <c:cat>
            <c:strRef>
              <c:f>s!$B$2:$B$9</c:f>
              <c:strCache>
                <c:ptCount val="8"/>
                <c:pt idx="0">
                  <c:v>T0          </c:v>
                </c:pt>
                <c:pt idx="1">
                  <c:v>T1          </c:v>
                </c:pt>
                <c:pt idx="2">
                  <c:v>T2          </c:v>
                </c:pt>
                <c:pt idx="3">
                  <c:v>T3          </c:v>
                </c:pt>
                <c:pt idx="4">
                  <c:v>T4          </c:v>
                </c:pt>
                <c:pt idx="5">
                  <c:v>T5          </c:v>
                </c:pt>
                <c:pt idx="6">
                  <c:v>T6          </c:v>
                </c:pt>
                <c:pt idx="7">
                  <c:v>T7          </c:v>
                </c:pt>
              </c:strCache>
            </c:strRef>
          </c:cat>
          <c:val>
            <c:numRef>
              <c:f>s!$C$2:$C$9</c:f>
              <c:numCache>
                <c:formatCode>General</c:formatCode>
                <c:ptCount val="8"/>
                <c:pt idx="0">
                  <c:v>0.17</c:v>
                </c:pt>
                <c:pt idx="1">
                  <c:v>0.18</c:v>
                </c:pt>
                <c:pt idx="2">
                  <c:v>0.18</c:v>
                </c:pt>
                <c:pt idx="3">
                  <c:v>0.18</c:v>
                </c:pt>
                <c:pt idx="4">
                  <c:v>0.18</c:v>
                </c:pt>
                <c:pt idx="5">
                  <c:v>0.17</c:v>
                </c:pt>
                <c:pt idx="6">
                  <c:v>0.21</c:v>
                </c:pt>
                <c:pt idx="7">
                  <c:v>0.18</c:v>
                </c:pt>
              </c:numCache>
            </c:numRef>
          </c:val>
        </c:ser>
        <c:dLbls>
          <c:showLegendKey val="0"/>
          <c:showVal val="0"/>
          <c:showCatName val="0"/>
          <c:showSerName val="0"/>
          <c:showPercent val="0"/>
          <c:showBubbleSize val="0"/>
        </c:dLbls>
        <c:gapWidth val="30"/>
        <c:axId val="67506944"/>
        <c:axId val="67508864"/>
      </c:barChart>
      <c:catAx>
        <c:axId val="67506944"/>
        <c:scaling>
          <c:orientation val="minMax"/>
        </c:scaling>
        <c:delete val="0"/>
        <c:axPos val="b"/>
        <c:title>
          <c:tx>
            <c:rich>
              <a:bodyPr/>
              <a:lstStyle/>
              <a:p>
                <a:pPr>
                  <a:defRPr/>
                </a:pPr>
                <a:r>
                  <a:rPr lang="en-US"/>
                  <a:t>Tratamientos</a:t>
                </a:r>
              </a:p>
            </c:rich>
          </c:tx>
          <c:overlay val="0"/>
        </c:title>
        <c:majorTickMark val="none"/>
        <c:minorTickMark val="none"/>
        <c:tickLblPos val="nextTo"/>
        <c:crossAx val="67508864"/>
        <c:crosses val="autoZero"/>
        <c:auto val="1"/>
        <c:lblAlgn val="ctr"/>
        <c:lblOffset val="100"/>
        <c:noMultiLvlLbl val="0"/>
      </c:catAx>
      <c:valAx>
        <c:axId val="67508864"/>
        <c:scaling>
          <c:orientation val="minMax"/>
        </c:scaling>
        <c:delete val="0"/>
        <c:axPos val="l"/>
        <c:numFmt formatCode="General" sourceLinked="1"/>
        <c:majorTickMark val="out"/>
        <c:minorTickMark val="none"/>
        <c:tickLblPos val="nextTo"/>
        <c:crossAx val="67506944"/>
        <c:crosses val="autoZero"/>
        <c:crossBetween val="between"/>
      </c:valAx>
    </c:plotArea>
    <c:plotVisOnly val="1"/>
    <c:dispBlanksAs val="gap"/>
    <c:showDLblsOverMax val="0"/>
  </c:chart>
  <c:txPr>
    <a:bodyPr/>
    <a:lstStyle/>
    <a:p>
      <a:pPr>
        <a:defRPr sz="1600">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Pt>
            <c:idx val="0"/>
            <c:invertIfNegative val="0"/>
            <c:bubble3D val="0"/>
            <c:spPr>
              <a:solidFill>
                <a:schemeClr val="bg1">
                  <a:lumMod val="75000"/>
                </a:schemeClr>
              </a:solidFill>
            </c:spPr>
          </c:dPt>
          <c:dPt>
            <c:idx val="1"/>
            <c:invertIfNegative val="0"/>
            <c:bubble3D val="0"/>
            <c:spPr>
              <a:solidFill>
                <a:schemeClr val="bg1">
                  <a:lumMod val="75000"/>
                </a:schemeClr>
              </a:solidFill>
            </c:spPr>
          </c:dPt>
          <c:dLbls>
            <c:dLbl>
              <c:idx val="0"/>
              <c:tx>
                <c:rich>
                  <a:bodyPr/>
                  <a:lstStyle/>
                  <a:p>
                    <a:r>
                      <a:rPr lang="en-US"/>
                      <a:t>0,20 A</a:t>
                    </a:r>
                  </a:p>
                </c:rich>
              </c:tx>
              <c:dLblPos val="ctr"/>
              <c:showLegendKey val="0"/>
              <c:showVal val="1"/>
              <c:showCatName val="0"/>
              <c:showSerName val="0"/>
              <c:showPercent val="0"/>
              <c:showBubbleSize val="0"/>
            </c:dLbl>
            <c:dLbl>
              <c:idx val="1"/>
              <c:tx>
                <c:rich>
                  <a:bodyPr/>
                  <a:lstStyle/>
                  <a:p>
                    <a:r>
                      <a:rPr lang="en-US"/>
                      <a:t>0,18 B</a:t>
                    </a:r>
                  </a:p>
                </c:rich>
              </c:tx>
              <c:dLblPos val="ctr"/>
              <c:showLegendKey val="0"/>
              <c:showVal val="1"/>
              <c:showCatName val="0"/>
              <c:showSerName val="0"/>
              <c:showPercent val="0"/>
              <c:showBubbleSize val="0"/>
            </c:dLbl>
            <c:txPr>
              <a:bodyPr rot="-5400000" vert="horz"/>
              <a:lstStyle/>
              <a:p>
                <a:pPr>
                  <a:defRPr/>
                </a:pPr>
                <a:endParaRPr lang="es-EC"/>
              </a:p>
            </c:txPr>
            <c:dLblPos val="ctr"/>
            <c:showLegendKey val="0"/>
            <c:showVal val="1"/>
            <c:showCatName val="0"/>
            <c:showSerName val="0"/>
            <c:showPercent val="0"/>
            <c:showBubbleSize val="0"/>
            <c:showLeaderLines val="0"/>
          </c:dLbls>
          <c:errBars>
            <c:errBarType val="both"/>
            <c:errValType val="fixedVal"/>
            <c:noEndCap val="0"/>
            <c:val val="1.0000000000000002E-2"/>
          </c:errBars>
          <c:cat>
            <c:strRef>
              <c:f>s!$I$2:$I$3</c:f>
              <c:strCache>
                <c:ptCount val="2"/>
                <c:pt idx="0">
                  <c:v>fertilizados</c:v>
                </c:pt>
                <c:pt idx="1">
                  <c:v>no fertlizados</c:v>
                </c:pt>
              </c:strCache>
            </c:strRef>
          </c:cat>
          <c:val>
            <c:numRef>
              <c:f>s!$J$2:$J$3</c:f>
              <c:numCache>
                <c:formatCode>0.00</c:formatCode>
                <c:ptCount val="2"/>
                <c:pt idx="0">
                  <c:v>0.19500000000000001</c:v>
                </c:pt>
                <c:pt idx="1">
                  <c:v>0.17666666666666664</c:v>
                </c:pt>
              </c:numCache>
            </c:numRef>
          </c:val>
        </c:ser>
        <c:dLbls>
          <c:showLegendKey val="0"/>
          <c:showVal val="0"/>
          <c:showCatName val="0"/>
          <c:showSerName val="0"/>
          <c:showPercent val="0"/>
          <c:showBubbleSize val="0"/>
        </c:dLbls>
        <c:gapWidth val="30"/>
        <c:axId val="70407296"/>
        <c:axId val="70409216"/>
      </c:barChart>
      <c:catAx>
        <c:axId val="70407296"/>
        <c:scaling>
          <c:orientation val="minMax"/>
        </c:scaling>
        <c:delete val="0"/>
        <c:axPos val="b"/>
        <c:title>
          <c:tx>
            <c:rich>
              <a:bodyPr/>
              <a:lstStyle/>
              <a:p>
                <a:pPr>
                  <a:defRPr sz="1400" b="0">
                    <a:latin typeface="Times New Roman" panose="02020603050405020304" pitchFamily="18" charset="0"/>
                    <a:cs typeface="Times New Roman" panose="02020603050405020304" pitchFamily="18" charset="0"/>
                  </a:defRPr>
                </a:pPr>
                <a:r>
                  <a:rPr lang="en-US" sz="1400" b="0">
                    <a:latin typeface="Times New Roman" panose="02020603050405020304" pitchFamily="18" charset="0"/>
                    <a:cs typeface="Times New Roman" panose="02020603050405020304" pitchFamily="18" charset="0"/>
                  </a:rPr>
                  <a:t>Tratamientos</a:t>
                </a:r>
              </a:p>
            </c:rich>
          </c:tx>
          <c:overlay val="0"/>
        </c:title>
        <c:majorTickMark val="none"/>
        <c:minorTickMark val="none"/>
        <c:tickLblPos val="nextTo"/>
        <c:txPr>
          <a:bodyPr/>
          <a:lstStyle/>
          <a:p>
            <a:pPr>
              <a:defRPr sz="1600"/>
            </a:pPr>
            <a:endParaRPr lang="es-EC"/>
          </a:p>
        </c:txPr>
        <c:crossAx val="70409216"/>
        <c:crosses val="autoZero"/>
        <c:auto val="1"/>
        <c:lblAlgn val="ctr"/>
        <c:lblOffset val="100"/>
        <c:noMultiLvlLbl val="0"/>
      </c:catAx>
      <c:valAx>
        <c:axId val="70409216"/>
        <c:scaling>
          <c:orientation val="minMax"/>
        </c:scaling>
        <c:delete val="0"/>
        <c:axPos val="l"/>
        <c:title>
          <c:tx>
            <c:rich>
              <a:bodyPr/>
              <a:lstStyle/>
              <a:p>
                <a:pPr>
                  <a:defRPr sz="1400" b="0">
                    <a:latin typeface="Times New Roman" panose="02020603050405020304" pitchFamily="18" charset="0"/>
                    <a:cs typeface="Times New Roman" panose="02020603050405020304" pitchFamily="18" charset="0"/>
                  </a:defRPr>
                </a:pPr>
                <a:r>
                  <a:rPr lang="en-US" sz="1400" b="0">
                    <a:latin typeface="Times New Roman" panose="02020603050405020304" pitchFamily="18" charset="0"/>
                    <a:cs typeface="Times New Roman" panose="02020603050405020304" pitchFamily="18" charset="0"/>
                  </a:rPr>
                  <a:t>Concentración</a:t>
                </a:r>
                <a:r>
                  <a:rPr lang="en-US" sz="1400" b="0" baseline="0">
                    <a:latin typeface="Times New Roman" panose="02020603050405020304" pitchFamily="18" charset="0"/>
                    <a:cs typeface="Times New Roman" panose="02020603050405020304" pitchFamily="18" charset="0"/>
                  </a:rPr>
                  <a:t> de asufre (%)</a:t>
                </a:r>
                <a:endParaRPr lang="en-US" sz="1400" b="0">
                  <a:latin typeface="Times New Roman" panose="02020603050405020304" pitchFamily="18" charset="0"/>
                  <a:cs typeface="Times New Roman" panose="02020603050405020304" pitchFamily="18" charset="0"/>
                </a:endParaRPr>
              </a:p>
            </c:rich>
          </c:tx>
          <c:overlay val="0"/>
        </c:title>
        <c:numFmt formatCode="0.00" sourceLinked="1"/>
        <c:majorTickMark val="out"/>
        <c:minorTickMark val="none"/>
        <c:tickLblPos val="nextTo"/>
        <c:crossAx val="70407296"/>
        <c:crosses val="autoZero"/>
        <c:crossBetween val="between"/>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0.3186</cdr:x>
      <cdr:y>0.28682</cdr:y>
    </cdr:from>
    <cdr:to>
      <cdr:x>0.3814</cdr:x>
      <cdr:y>0.39922</cdr:y>
    </cdr:to>
    <cdr:sp macro="" textlink="">
      <cdr:nvSpPr>
        <cdr:cNvPr id="2" name="1 Cuadro de texto"/>
        <cdr:cNvSpPr txBox="1"/>
      </cdr:nvSpPr>
      <cdr:spPr>
        <a:xfrm xmlns:a="http://schemas.openxmlformats.org/drawingml/2006/main">
          <a:off x="1456661" y="786809"/>
          <a:ext cx="287079" cy="3083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C" sz="120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0.72972</cdr:x>
      <cdr:y>0.10767</cdr:y>
    </cdr:from>
    <cdr:to>
      <cdr:x>0.79251</cdr:x>
      <cdr:y>0.22007</cdr:y>
    </cdr:to>
    <cdr:sp macro="" textlink="">
      <cdr:nvSpPr>
        <cdr:cNvPr id="3" name="1 Cuadro de texto"/>
        <cdr:cNvSpPr txBox="1"/>
      </cdr:nvSpPr>
      <cdr:spPr>
        <a:xfrm xmlns:a="http://schemas.openxmlformats.org/drawingml/2006/main">
          <a:off x="3336261" y="295349"/>
          <a:ext cx="287079" cy="308344"/>
        </a:xfrm>
        <a:prstGeom xmlns:a="http://schemas.openxmlformats.org/drawingml/2006/main" prst="rect">
          <a:avLst/>
        </a:prstGeom>
      </cdr:spPr>
    </cdr:sp>
  </cdr:relSizeAnchor>
  <cdr:relSizeAnchor xmlns:cdr="http://schemas.openxmlformats.org/drawingml/2006/chartDrawing">
    <cdr:from>
      <cdr:x>0.40646</cdr:x>
      <cdr:y>0.2317</cdr:y>
    </cdr:from>
    <cdr:to>
      <cdr:x>0.46925</cdr:x>
      <cdr:y>0.3441</cdr:y>
    </cdr:to>
    <cdr:sp macro="" textlink="">
      <cdr:nvSpPr>
        <cdr:cNvPr id="4" name="1 Cuadro de texto"/>
        <cdr:cNvSpPr txBox="1"/>
      </cdr:nvSpPr>
      <cdr:spPr>
        <a:xfrm xmlns:a="http://schemas.openxmlformats.org/drawingml/2006/main">
          <a:off x="1858335" y="635590"/>
          <a:ext cx="287079" cy="308344"/>
        </a:xfrm>
        <a:prstGeom xmlns:a="http://schemas.openxmlformats.org/drawingml/2006/main" prst="rect">
          <a:avLst/>
        </a:prstGeom>
      </cdr:spPr>
    </cdr:sp>
  </cdr:relSizeAnchor>
  <cdr:relSizeAnchor xmlns:cdr="http://schemas.openxmlformats.org/drawingml/2006/chartDrawing">
    <cdr:from>
      <cdr:x>0.74419</cdr:x>
      <cdr:y>0.07364</cdr:y>
    </cdr:from>
    <cdr:to>
      <cdr:x>0.8093</cdr:x>
      <cdr:y>0.20155</cdr:y>
    </cdr:to>
    <cdr:sp macro="" textlink="">
      <cdr:nvSpPr>
        <cdr:cNvPr id="5" name="4 Cuadro de texto"/>
        <cdr:cNvSpPr txBox="1"/>
      </cdr:nvSpPr>
      <cdr:spPr>
        <a:xfrm xmlns:a="http://schemas.openxmlformats.org/drawingml/2006/main">
          <a:off x="3402420" y="202019"/>
          <a:ext cx="297712" cy="3508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C" sz="1200">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9E9257-CCEC-41C5-A337-AE2CCF5CB126}" type="datetimeFigureOut">
              <a:rPr lang="es-EC" smtClean="0"/>
              <a:t>29/05/2014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2930E6-E690-4D9E-8DC5-FF137CFCB1C8}" type="slidenum">
              <a:rPr lang="es-EC" smtClean="0"/>
              <a:t>‹Nº›</a:t>
            </a:fld>
            <a:endParaRPr lang="es-EC"/>
          </a:p>
        </p:txBody>
      </p:sp>
    </p:spTree>
    <p:extLst>
      <p:ext uri="{BB962C8B-B14F-4D97-AF65-F5344CB8AC3E}">
        <p14:creationId xmlns:p14="http://schemas.microsoft.com/office/powerpoint/2010/main" val="3211043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D2930E6-E690-4D9E-8DC5-FF137CFCB1C8}" type="slidenum">
              <a:rPr lang="es-EC" smtClean="0"/>
              <a:t>2</a:t>
            </a:fld>
            <a:endParaRPr lang="es-EC"/>
          </a:p>
        </p:txBody>
      </p:sp>
    </p:spTree>
    <p:extLst>
      <p:ext uri="{BB962C8B-B14F-4D97-AF65-F5344CB8AC3E}">
        <p14:creationId xmlns:p14="http://schemas.microsoft.com/office/powerpoint/2010/main" val="522039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D2930E6-E690-4D9E-8DC5-FF137CFCB1C8}" type="slidenum">
              <a:rPr lang="es-EC" smtClean="0"/>
              <a:t>6</a:t>
            </a:fld>
            <a:endParaRPr lang="es-EC"/>
          </a:p>
        </p:txBody>
      </p:sp>
    </p:spTree>
    <p:extLst>
      <p:ext uri="{BB962C8B-B14F-4D97-AF65-F5344CB8AC3E}">
        <p14:creationId xmlns:p14="http://schemas.microsoft.com/office/powerpoint/2010/main" val="894501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D2930E6-E690-4D9E-8DC5-FF137CFCB1C8}" type="slidenum">
              <a:rPr lang="es-EC" smtClean="0"/>
              <a:t>22</a:t>
            </a:fld>
            <a:endParaRPr lang="es-EC"/>
          </a:p>
        </p:txBody>
      </p:sp>
    </p:spTree>
    <p:extLst>
      <p:ext uri="{BB962C8B-B14F-4D97-AF65-F5344CB8AC3E}">
        <p14:creationId xmlns:p14="http://schemas.microsoft.com/office/powerpoint/2010/main" val="1533883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ED2930E6-E690-4D9E-8DC5-FF137CFCB1C8}" type="slidenum">
              <a:rPr lang="es-EC" smtClean="0"/>
              <a:t>31</a:t>
            </a:fld>
            <a:endParaRPr lang="es-EC"/>
          </a:p>
        </p:txBody>
      </p:sp>
    </p:spTree>
    <p:extLst>
      <p:ext uri="{BB962C8B-B14F-4D97-AF65-F5344CB8AC3E}">
        <p14:creationId xmlns:p14="http://schemas.microsoft.com/office/powerpoint/2010/main" val="473344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E68C778A-F350-45D1-B643-531198EF52BF}" type="datetimeFigureOut">
              <a:rPr lang="es-EC" smtClean="0"/>
              <a:t>29/05/2014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D6D2206-A302-4D33-9729-B49B3B8E0C1D}" type="slidenum">
              <a:rPr lang="es-EC" smtClean="0"/>
              <a:t>‹Nº›</a:t>
            </a:fld>
            <a:endParaRPr lang="es-EC"/>
          </a:p>
        </p:txBody>
      </p:sp>
    </p:spTree>
    <p:extLst>
      <p:ext uri="{BB962C8B-B14F-4D97-AF65-F5344CB8AC3E}">
        <p14:creationId xmlns:p14="http://schemas.microsoft.com/office/powerpoint/2010/main" val="3645482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68C778A-F350-45D1-B643-531198EF52BF}" type="datetimeFigureOut">
              <a:rPr lang="es-EC" smtClean="0"/>
              <a:t>29/05/2014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D6D2206-A302-4D33-9729-B49B3B8E0C1D}" type="slidenum">
              <a:rPr lang="es-EC" smtClean="0"/>
              <a:t>‹Nº›</a:t>
            </a:fld>
            <a:endParaRPr lang="es-EC"/>
          </a:p>
        </p:txBody>
      </p:sp>
    </p:spTree>
    <p:extLst>
      <p:ext uri="{BB962C8B-B14F-4D97-AF65-F5344CB8AC3E}">
        <p14:creationId xmlns:p14="http://schemas.microsoft.com/office/powerpoint/2010/main" val="815237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68C778A-F350-45D1-B643-531198EF52BF}" type="datetimeFigureOut">
              <a:rPr lang="es-EC" smtClean="0"/>
              <a:t>29/05/2014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D6D2206-A302-4D33-9729-B49B3B8E0C1D}" type="slidenum">
              <a:rPr lang="es-EC" smtClean="0"/>
              <a:t>‹Nº›</a:t>
            </a:fld>
            <a:endParaRPr lang="es-EC"/>
          </a:p>
        </p:txBody>
      </p:sp>
    </p:spTree>
    <p:extLst>
      <p:ext uri="{BB962C8B-B14F-4D97-AF65-F5344CB8AC3E}">
        <p14:creationId xmlns:p14="http://schemas.microsoft.com/office/powerpoint/2010/main" val="417830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68C778A-F350-45D1-B643-531198EF52BF}" type="datetimeFigureOut">
              <a:rPr lang="es-EC" smtClean="0"/>
              <a:t>29/05/2014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D6D2206-A302-4D33-9729-B49B3B8E0C1D}" type="slidenum">
              <a:rPr lang="es-EC" smtClean="0"/>
              <a:t>‹Nº›</a:t>
            </a:fld>
            <a:endParaRPr lang="es-EC"/>
          </a:p>
        </p:txBody>
      </p:sp>
    </p:spTree>
    <p:extLst>
      <p:ext uri="{BB962C8B-B14F-4D97-AF65-F5344CB8AC3E}">
        <p14:creationId xmlns:p14="http://schemas.microsoft.com/office/powerpoint/2010/main" val="3288739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68C778A-F350-45D1-B643-531198EF52BF}" type="datetimeFigureOut">
              <a:rPr lang="es-EC" smtClean="0"/>
              <a:t>29/05/2014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D6D2206-A302-4D33-9729-B49B3B8E0C1D}" type="slidenum">
              <a:rPr lang="es-EC" smtClean="0"/>
              <a:t>‹Nº›</a:t>
            </a:fld>
            <a:endParaRPr lang="es-EC"/>
          </a:p>
        </p:txBody>
      </p:sp>
    </p:spTree>
    <p:extLst>
      <p:ext uri="{BB962C8B-B14F-4D97-AF65-F5344CB8AC3E}">
        <p14:creationId xmlns:p14="http://schemas.microsoft.com/office/powerpoint/2010/main" val="10374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E68C778A-F350-45D1-B643-531198EF52BF}" type="datetimeFigureOut">
              <a:rPr lang="es-EC" smtClean="0"/>
              <a:t>29/05/2014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D6D2206-A302-4D33-9729-B49B3B8E0C1D}" type="slidenum">
              <a:rPr lang="es-EC" smtClean="0"/>
              <a:t>‹Nº›</a:t>
            </a:fld>
            <a:endParaRPr lang="es-EC"/>
          </a:p>
        </p:txBody>
      </p:sp>
    </p:spTree>
    <p:extLst>
      <p:ext uri="{BB962C8B-B14F-4D97-AF65-F5344CB8AC3E}">
        <p14:creationId xmlns:p14="http://schemas.microsoft.com/office/powerpoint/2010/main" val="3353698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E68C778A-F350-45D1-B643-531198EF52BF}" type="datetimeFigureOut">
              <a:rPr lang="es-EC" smtClean="0"/>
              <a:t>29/05/2014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9D6D2206-A302-4D33-9729-B49B3B8E0C1D}" type="slidenum">
              <a:rPr lang="es-EC" smtClean="0"/>
              <a:t>‹Nº›</a:t>
            </a:fld>
            <a:endParaRPr lang="es-EC"/>
          </a:p>
        </p:txBody>
      </p:sp>
    </p:spTree>
    <p:extLst>
      <p:ext uri="{BB962C8B-B14F-4D97-AF65-F5344CB8AC3E}">
        <p14:creationId xmlns:p14="http://schemas.microsoft.com/office/powerpoint/2010/main" val="2905720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E68C778A-F350-45D1-B643-531198EF52BF}" type="datetimeFigureOut">
              <a:rPr lang="es-EC" smtClean="0"/>
              <a:t>29/05/2014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9D6D2206-A302-4D33-9729-B49B3B8E0C1D}" type="slidenum">
              <a:rPr lang="es-EC" smtClean="0"/>
              <a:t>‹Nº›</a:t>
            </a:fld>
            <a:endParaRPr lang="es-EC"/>
          </a:p>
        </p:txBody>
      </p:sp>
    </p:spTree>
    <p:extLst>
      <p:ext uri="{BB962C8B-B14F-4D97-AF65-F5344CB8AC3E}">
        <p14:creationId xmlns:p14="http://schemas.microsoft.com/office/powerpoint/2010/main" val="117824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68C778A-F350-45D1-B643-531198EF52BF}" type="datetimeFigureOut">
              <a:rPr lang="es-EC" smtClean="0"/>
              <a:t>29/05/2014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9D6D2206-A302-4D33-9729-B49B3B8E0C1D}" type="slidenum">
              <a:rPr lang="es-EC" smtClean="0"/>
              <a:t>‹Nº›</a:t>
            </a:fld>
            <a:endParaRPr lang="es-EC"/>
          </a:p>
        </p:txBody>
      </p:sp>
    </p:spTree>
    <p:extLst>
      <p:ext uri="{BB962C8B-B14F-4D97-AF65-F5344CB8AC3E}">
        <p14:creationId xmlns:p14="http://schemas.microsoft.com/office/powerpoint/2010/main" val="1199669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68C778A-F350-45D1-B643-531198EF52BF}" type="datetimeFigureOut">
              <a:rPr lang="es-EC" smtClean="0"/>
              <a:t>29/05/2014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D6D2206-A302-4D33-9729-B49B3B8E0C1D}" type="slidenum">
              <a:rPr lang="es-EC" smtClean="0"/>
              <a:t>‹Nº›</a:t>
            </a:fld>
            <a:endParaRPr lang="es-EC"/>
          </a:p>
        </p:txBody>
      </p:sp>
    </p:spTree>
    <p:extLst>
      <p:ext uri="{BB962C8B-B14F-4D97-AF65-F5344CB8AC3E}">
        <p14:creationId xmlns:p14="http://schemas.microsoft.com/office/powerpoint/2010/main" val="2294307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68C778A-F350-45D1-B643-531198EF52BF}" type="datetimeFigureOut">
              <a:rPr lang="es-EC" smtClean="0"/>
              <a:t>29/05/2014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D6D2206-A302-4D33-9729-B49B3B8E0C1D}" type="slidenum">
              <a:rPr lang="es-EC" smtClean="0"/>
              <a:t>‹Nº›</a:t>
            </a:fld>
            <a:endParaRPr lang="es-EC"/>
          </a:p>
        </p:txBody>
      </p:sp>
    </p:spTree>
    <p:extLst>
      <p:ext uri="{BB962C8B-B14F-4D97-AF65-F5344CB8AC3E}">
        <p14:creationId xmlns:p14="http://schemas.microsoft.com/office/powerpoint/2010/main" val="2223433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C778A-F350-45D1-B643-531198EF52BF}" type="datetimeFigureOut">
              <a:rPr lang="es-EC" smtClean="0"/>
              <a:t>29/05/2014</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D2206-A302-4D33-9729-B49B3B8E0C1D}" type="slidenum">
              <a:rPr lang="es-EC" smtClean="0"/>
              <a:t>‹Nº›</a:t>
            </a:fld>
            <a:endParaRPr lang="es-EC"/>
          </a:p>
        </p:txBody>
      </p:sp>
    </p:spTree>
    <p:extLst>
      <p:ext uri="{BB962C8B-B14F-4D97-AF65-F5344CB8AC3E}">
        <p14:creationId xmlns:p14="http://schemas.microsoft.com/office/powerpoint/2010/main" val="1470371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jpeg"/><Relationship Id="rId5" Type="http://schemas.microsoft.com/office/2007/relationships/hdphoto" Target="../media/hdphoto2.wdp"/><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Marcador de contenido"/>
          <p:cNvSpPr txBox="1">
            <a:spLocks/>
          </p:cNvSpPr>
          <p:nvPr/>
        </p:nvSpPr>
        <p:spPr>
          <a:xfrm>
            <a:off x="624701" y="1947683"/>
            <a:ext cx="8252498" cy="653238"/>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buNone/>
            </a:pPr>
            <a:r>
              <a:rPr lang="es-MX" sz="1800" b="1" dirty="0" smtClean="0">
                <a:latin typeface="Times New Roman" panose="02020603050405020304" pitchFamily="18" charset="0"/>
                <a:cs typeface="Times New Roman" panose="02020603050405020304" pitchFamily="18" charset="0"/>
              </a:rPr>
              <a:t>DEPARTAMENTO DE CIENCIAS DE LA VIDA Y LA AGRICULTURA</a:t>
            </a:r>
            <a:endParaRPr lang="es-ES_tradnl" sz="1800" b="1" dirty="0" smtClean="0">
              <a:latin typeface="Times New Roman" panose="02020603050405020304" pitchFamily="18" charset="0"/>
              <a:cs typeface="Times New Roman" panose="02020603050405020304" pitchFamily="18" charset="0"/>
            </a:endParaRPr>
          </a:p>
          <a:p>
            <a:pPr algn="ctr">
              <a:buNone/>
            </a:pPr>
            <a:r>
              <a:rPr lang="es-MX" sz="1800" b="1" dirty="0" smtClean="0">
                <a:latin typeface="Times New Roman" panose="02020603050405020304" pitchFamily="18" charset="0"/>
                <a:cs typeface="Times New Roman" panose="02020603050405020304" pitchFamily="18" charset="0"/>
              </a:rPr>
              <a:t>CARRERA DE INGENIERÍA AGROPECUARIA - SANTO DOMINGO</a:t>
            </a:r>
            <a:endParaRPr lang="es-ES_tradnl" sz="1800" b="1" dirty="0">
              <a:latin typeface="Times New Roman" panose="02020603050405020304" pitchFamily="18" charset="0"/>
              <a:cs typeface="Times New Roman" panose="02020603050405020304" pitchFamily="18" charset="0"/>
            </a:endParaRPr>
          </a:p>
        </p:txBody>
      </p:sp>
      <p:sp>
        <p:nvSpPr>
          <p:cNvPr id="5" name="4 Rectángulo"/>
          <p:cNvSpPr/>
          <p:nvPr/>
        </p:nvSpPr>
        <p:spPr>
          <a:xfrm>
            <a:off x="1015186" y="2996952"/>
            <a:ext cx="7373238" cy="1200329"/>
          </a:xfrm>
          <a:prstGeom prst="rect">
            <a:avLst/>
          </a:prstGeom>
        </p:spPr>
        <p:txBody>
          <a:bodyPr wrap="square">
            <a:spAutoFit/>
          </a:bodyPr>
          <a:lstStyle/>
          <a:p>
            <a:pPr algn="ctr"/>
            <a:r>
              <a:rPr lang="es-EC" b="1" dirty="0">
                <a:latin typeface="Times New Roman" panose="02020603050405020304" pitchFamily="18" charset="0"/>
                <a:cs typeface="Times New Roman" panose="02020603050405020304" pitchFamily="18" charset="0"/>
              </a:rPr>
              <a:t>EVALUACIÓN DE LAS MEJORES PRÁCTICAS DE MANEJO SOBRE LAS CONDICIONES DEL SUELO Y DESARROLLO DEL CULTIVO DE PALMITO (</a:t>
            </a:r>
            <a:r>
              <a:rPr lang="es-EC" b="1" i="1" dirty="0">
                <a:latin typeface="Times New Roman" panose="02020603050405020304" pitchFamily="18" charset="0"/>
                <a:cs typeface="Times New Roman" panose="02020603050405020304" pitchFamily="18" charset="0"/>
              </a:rPr>
              <a:t>Bactris gasipaes,</a:t>
            </a:r>
            <a:r>
              <a:rPr lang="es-EC" b="1" dirty="0">
                <a:latin typeface="Times New Roman" panose="02020603050405020304" pitchFamily="18" charset="0"/>
                <a:cs typeface="Times New Roman" panose="02020603050405020304" pitchFamily="18" charset="0"/>
              </a:rPr>
              <a:t>  HBK), EN LA ZONA DE </a:t>
            </a:r>
            <a:r>
              <a:rPr lang="es-EC" b="1" dirty="0" smtClean="0">
                <a:latin typeface="Times New Roman" panose="02020603050405020304" pitchFamily="18" charset="0"/>
                <a:cs typeface="Times New Roman" panose="02020603050405020304" pitchFamily="18" charset="0"/>
              </a:rPr>
              <a:t>VALLE HERMOSO ALTO –</a:t>
            </a:r>
            <a:r>
              <a:rPr lang="es-EC" b="1" dirty="0">
                <a:latin typeface="Times New Roman" panose="02020603050405020304" pitchFamily="18" charset="0"/>
                <a:cs typeface="Times New Roman" panose="02020603050405020304" pitchFamily="18" charset="0"/>
              </a:rPr>
              <a:t> </a:t>
            </a:r>
            <a:r>
              <a:rPr lang="es-EC" b="1" dirty="0" smtClean="0">
                <a:latin typeface="Times New Roman" panose="02020603050405020304" pitchFamily="18" charset="0"/>
                <a:cs typeface="Times New Roman" panose="02020603050405020304" pitchFamily="18" charset="0"/>
              </a:rPr>
              <a:t>SANTO DOMINGO</a:t>
            </a:r>
            <a:endParaRPr lang="es-EC" dirty="0">
              <a:latin typeface="Times New Roman" panose="02020603050405020304" pitchFamily="18" charset="0"/>
              <a:cs typeface="Times New Roman" panose="02020603050405020304" pitchFamily="18" charset="0"/>
            </a:endParaRPr>
          </a:p>
        </p:txBody>
      </p:sp>
      <p:sp>
        <p:nvSpPr>
          <p:cNvPr id="6" name="5 Rectángulo"/>
          <p:cNvSpPr/>
          <p:nvPr/>
        </p:nvSpPr>
        <p:spPr>
          <a:xfrm>
            <a:off x="705361" y="4560929"/>
            <a:ext cx="7992888" cy="400110"/>
          </a:xfrm>
          <a:prstGeom prst="rect">
            <a:avLst/>
          </a:prstGeom>
        </p:spPr>
        <p:txBody>
          <a:bodyPr wrap="square">
            <a:spAutoFit/>
          </a:bodyPr>
          <a:lstStyle/>
          <a:p>
            <a:pPr algn="ctr"/>
            <a:r>
              <a:rPr lang="es-EC" sz="2000" b="1" dirty="0" smtClean="0">
                <a:latin typeface="Times New Roman" panose="02020603050405020304" pitchFamily="18" charset="0"/>
                <a:cs typeface="Times New Roman" panose="02020603050405020304" pitchFamily="18" charset="0"/>
              </a:rPr>
              <a:t>Autor: </a:t>
            </a:r>
            <a:r>
              <a:rPr lang="es-EC" sz="2000" dirty="0" smtClean="0">
                <a:latin typeface="Times New Roman" panose="02020603050405020304" pitchFamily="18" charset="0"/>
                <a:cs typeface="Times New Roman" panose="02020603050405020304" pitchFamily="18" charset="0"/>
              </a:rPr>
              <a:t>Camilo Humberto Muñoz Molina</a:t>
            </a:r>
            <a:endParaRPr lang="es-EC" sz="2000" dirty="0">
              <a:latin typeface="Times New Roman" panose="02020603050405020304" pitchFamily="18" charset="0"/>
              <a:cs typeface="Times New Roman" panose="02020603050405020304" pitchFamily="18" charset="0"/>
            </a:endParaRPr>
          </a:p>
        </p:txBody>
      </p:sp>
      <p:sp>
        <p:nvSpPr>
          <p:cNvPr id="7" name="6 Rectángulo"/>
          <p:cNvSpPr/>
          <p:nvPr/>
        </p:nvSpPr>
        <p:spPr>
          <a:xfrm>
            <a:off x="611559" y="5323833"/>
            <a:ext cx="6653158" cy="1015663"/>
          </a:xfrm>
          <a:prstGeom prst="rect">
            <a:avLst/>
          </a:prstGeom>
        </p:spPr>
        <p:txBody>
          <a:bodyPr wrap="square">
            <a:spAutoFit/>
          </a:bodyPr>
          <a:lstStyle/>
          <a:p>
            <a:r>
              <a:rPr lang="es-EC" sz="2000" b="1" dirty="0" smtClean="0">
                <a:latin typeface="Times New Roman" panose="02020603050405020304" pitchFamily="18" charset="0"/>
                <a:cs typeface="Times New Roman" panose="02020603050405020304" pitchFamily="18" charset="0"/>
              </a:rPr>
              <a:t>Director: </a:t>
            </a:r>
            <a:r>
              <a:rPr lang="es-EC" sz="2000" dirty="0" smtClean="0">
                <a:latin typeface="Times New Roman" panose="02020603050405020304" pitchFamily="18" charset="0"/>
                <a:cs typeface="Times New Roman" panose="02020603050405020304" pitchFamily="18" charset="0"/>
              </a:rPr>
              <a:t>Ing. Freddy Enríquez </a:t>
            </a:r>
            <a:r>
              <a:rPr lang="es-EC" sz="2000" dirty="0">
                <a:latin typeface="Times New Roman" panose="02020603050405020304" pitchFamily="18" charset="0"/>
                <a:cs typeface="Times New Roman" panose="02020603050405020304" pitchFamily="18" charset="0"/>
              </a:rPr>
              <a:t>Mg. Sc</a:t>
            </a:r>
            <a:r>
              <a:rPr lang="es-EC" sz="2000" dirty="0" smtClean="0">
                <a:latin typeface="Times New Roman" panose="02020603050405020304" pitchFamily="18" charset="0"/>
                <a:cs typeface="Times New Roman" panose="02020603050405020304" pitchFamily="18" charset="0"/>
              </a:rPr>
              <a:t>.</a:t>
            </a:r>
          </a:p>
          <a:p>
            <a:endParaRPr lang="es-EC" sz="2000" dirty="0">
              <a:latin typeface="Times New Roman" panose="02020603050405020304" pitchFamily="18" charset="0"/>
              <a:cs typeface="Times New Roman" panose="02020603050405020304" pitchFamily="18" charset="0"/>
            </a:endParaRPr>
          </a:p>
          <a:p>
            <a:r>
              <a:rPr lang="es-EC" sz="2000" b="1" dirty="0" smtClean="0">
                <a:latin typeface="Times New Roman" panose="02020603050405020304" pitchFamily="18" charset="0"/>
                <a:cs typeface="Times New Roman" panose="02020603050405020304" pitchFamily="18" charset="0"/>
              </a:rPr>
              <a:t>Codirector: </a:t>
            </a:r>
            <a:r>
              <a:rPr lang="es-EC" sz="2000" dirty="0" smtClean="0">
                <a:latin typeface="Times New Roman" panose="02020603050405020304" pitchFamily="18" charset="0"/>
                <a:cs typeface="Times New Roman" panose="02020603050405020304" pitchFamily="18" charset="0"/>
              </a:rPr>
              <a:t>Ing.  Alfredo Valarezo Loaiza.</a:t>
            </a:r>
            <a:endParaRPr lang="es-EC" sz="2000" dirty="0">
              <a:latin typeface="Times New Roman" panose="02020603050405020304" pitchFamily="18" charset="0"/>
              <a:cs typeface="Times New Roman" panose="02020603050405020304" pitchFamily="18" charset="0"/>
            </a:endParaRPr>
          </a:p>
        </p:txBody>
      </p:sp>
      <p:pic>
        <p:nvPicPr>
          <p:cNvPr id="8" name="7 Imagen"/>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24701" y="140087"/>
            <a:ext cx="8287490" cy="13681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10" name="9 Conector recto"/>
          <p:cNvCxnSpPr/>
          <p:nvPr/>
        </p:nvCxnSpPr>
        <p:spPr>
          <a:xfrm>
            <a:off x="107504" y="113331"/>
            <a:ext cx="0" cy="6412013"/>
          </a:xfrm>
          <a:prstGeom prst="line">
            <a:avLst/>
          </a:prstGeom>
          <a:ln>
            <a:solidFill>
              <a:schemeClr val="accent3">
                <a:lumMod val="50000"/>
              </a:schemeClr>
            </a:solidFill>
          </a:ln>
        </p:spPr>
        <p:style>
          <a:lnRef idx="3">
            <a:schemeClr val="accent3"/>
          </a:lnRef>
          <a:fillRef idx="0">
            <a:schemeClr val="accent3"/>
          </a:fillRef>
          <a:effectRef idx="2">
            <a:schemeClr val="accent3"/>
          </a:effectRef>
          <a:fontRef idx="minor">
            <a:schemeClr val="tx1"/>
          </a:fontRef>
        </p:style>
      </p:cxnSp>
      <p:cxnSp>
        <p:nvCxnSpPr>
          <p:cNvPr id="11" name="10 Conector recto"/>
          <p:cNvCxnSpPr/>
          <p:nvPr/>
        </p:nvCxnSpPr>
        <p:spPr>
          <a:xfrm>
            <a:off x="251520" y="113331"/>
            <a:ext cx="0" cy="6484021"/>
          </a:xfrm>
          <a:prstGeom prst="line">
            <a:avLst/>
          </a:prstGeom>
          <a:ln>
            <a:solidFill>
              <a:schemeClr val="accent3">
                <a:lumMod val="50000"/>
              </a:schemeClr>
            </a:solidFill>
          </a:ln>
        </p:spPr>
        <p:style>
          <a:lnRef idx="3">
            <a:schemeClr val="accent3"/>
          </a:lnRef>
          <a:fillRef idx="0">
            <a:schemeClr val="accent3"/>
          </a:fillRef>
          <a:effectRef idx="2">
            <a:schemeClr val="accent3"/>
          </a:effectRef>
          <a:fontRef idx="minor">
            <a:schemeClr val="tx1"/>
          </a:fontRef>
        </p:style>
      </p:cxnSp>
      <p:cxnSp>
        <p:nvCxnSpPr>
          <p:cNvPr id="12" name="11 Conector recto"/>
          <p:cNvCxnSpPr/>
          <p:nvPr/>
        </p:nvCxnSpPr>
        <p:spPr>
          <a:xfrm>
            <a:off x="395536" y="113331"/>
            <a:ext cx="0" cy="6556029"/>
          </a:xfrm>
          <a:prstGeom prst="line">
            <a:avLst/>
          </a:prstGeom>
          <a:ln>
            <a:solidFill>
              <a:schemeClr val="accent3">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376533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474345"/>
            <a:ext cx="7632848" cy="6186309"/>
          </a:xfrm>
          <a:prstGeom prst="rect">
            <a:avLst/>
          </a:prstGeom>
        </p:spPr>
        <p:txBody>
          <a:bodyPr wrap="square">
            <a:spAutoFit/>
          </a:bodyPr>
          <a:lstStyle/>
          <a:p>
            <a:r>
              <a:rPr lang="es-EC" b="1" dirty="0"/>
              <a:t> </a:t>
            </a:r>
            <a:endParaRPr lang="es-EC" b="1" dirty="0" smtClean="0"/>
          </a:p>
          <a:p>
            <a:endParaRPr lang="es-EC" dirty="0" smtClean="0"/>
          </a:p>
          <a:p>
            <a:endParaRPr lang="es-EC" dirty="0"/>
          </a:p>
          <a:p>
            <a:pPr algn="just"/>
            <a:r>
              <a:rPr lang="es-EC" dirty="0"/>
              <a:t>       En la presente investigación se utilizaron los siguientes materiales de campo tales como, Flexómetro de 3 m, machete, baldes plásticos, bomba de fumigar, guantes de cuero.</a:t>
            </a:r>
          </a:p>
          <a:p>
            <a:r>
              <a:rPr lang="es-EC" b="1" dirty="0"/>
              <a:t> </a:t>
            </a:r>
            <a:endParaRPr lang="es-EC" b="1" dirty="0" smtClean="0"/>
          </a:p>
          <a:p>
            <a:endParaRPr lang="es-EC" dirty="0" smtClean="0"/>
          </a:p>
          <a:p>
            <a:endParaRPr lang="es-EC" dirty="0"/>
          </a:p>
          <a:p>
            <a:r>
              <a:rPr lang="es-EC" dirty="0"/>
              <a:t> </a:t>
            </a:r>
          </a:p>
          <a:p>
            <a:pPr algn="just"/>
            <a:r>
              <a:rPr lang="es-EC" dirty="0"/>
              <a:t>       Los insumos utilizados para realizar las labores en el campo fueron los siguientes: nitrato de magnesio, muriato de potasio, MAP, glifosato, paraquat, amina. </a:t>
            </a:r>
          </a:p>
          <a:p>
            <a:r>
              <a:rPr lang="es-EC" b="1" dirty="0"/>
              <a:t> </a:t>
            </a:r>
            <a:endParaRPr lang="es-EC" dirty="0"/>
          </a:p>
          <a:p>
            <a:r>
              <a:rPr lang="es-EC" dirty="0"/>
              <a:t> </a:t>
            </a:r>
            <a:endParaRPr lang="es-EC" dirty="0" smtClean="0"/>
          </a:p>
          <a:p>
            <a:endParaRPr lang="es-EC" dirty="0" smtClean="0"/>
          </a:p>
          <a:p>
            <a:endParaRPr lang="es-EC" dirty="0"/>
          </a:p>
          <a:p>
            <a:endParaRPr lang="es-EC" dirty="0" smtClean="0"/>
          </a:p>
          <a:p>
            <a:endParaRPr lang="es-EC" dirty="0"/>
          </a:p>
          <a:p>
            <a:pPr algn="just"/>
            <a:r>
              <a:rPr lang="es-EC" dirty="0"/>
              <a:t>       Los factores  de estudio fueron las Mejores Prácticas Agrícola en el cultivo de palmito.</a:t>
            </a:r>
          </a:p>
          <a:p>
            <a:r>
              <a:rPr lang="es-EC" dirty="0"/>
              <a:t> </a:t>
            </a:r>
          </a:p>
        </p:txBody>
      </p:sp>
      <p:sp>
        <p:nvSpPr>
          <p:cNvPr id="5" name="4 Rectángulo"/>
          <p:cNvSpPr/>
          <p:nvPr/>
        </p:nvSpPr>
        <p:spPr>
          <a:xfrm>
            <a:off x="4031670" y="500489"/>
            <a:ext cx="1719253" cy="369332"/>
          </a:xfrm>
          <a:prstGeom prst="rect">
            <a:avLst/>
          </a:prstGeom>
          <a:solidFill>
            <a:schemeClr val="bg2">
              <a:lumMod val="50000"/>
            </a:schemeClr>
          </a:solidFill>
          <a:ln>
            <a:solidFill>
              <a:schemeClr val="bg2">
                <a:lumMod val="10000"/>
              </a:schemeClr>
            </a:solidFill>
          </a:ln>
        </p:spPr>
        <p:txBody>
          <a:bodyPr wrap="none">
            <a:spAutoFit/>
          </a:bodyPr>
          <a:lstStyle/>
          <a:p>
            <a:pPr lvl="0"/>
            <a:r>
              <a:rPr lang="es-EC" b="1" dirty="0" smtClean="0">
                <a:solidFill>
                  <a:prstClr val="black"/>
                </a:solidFill>
                <a:latin typeface="Times New Roman" panose="02020603050405020304" pitchFamily="18" charset="0"/>
                <a:cs typeface="Times New Roman" panose="02020603050405020304" pitchFamily="18" charset="0"/>
              </a:rPr>
              <a:t>MATERIALES</a:t>
            </a:r>
            <a:endParaRPr lang="es-EC" b="1" dirty="0">
              <a:solidFill>
                <a:prstClr val="black"/>
              </a:solidFill>
              <a:latin typeface="Times New Roman" panose="02020603050405020304" pitchFamily="18" charset="0"/>
              <a:cs typeface="Times New Roman" panose="02020603050405020304" pitchFamily="18" charset="0"/>
            </a:endParaRPr>
          </a:p>
        </p:txBody>
      </p:sp>
      <p:sp>
        <p:nvSpPr>
          <p:cNvPr id="6" name="5 Rectángulo"/>
          <p:cNvSpPr/>
          <p:nvPr/>
        </p:nvSpPr>
        <p:spPr>
          <a:xfrm>
            <a:off x="1280944" y="2436700"/>
            <a:ext cx="986167" cy="369332"/>
          </a:xfrm>
          <a:prstGeom prst="rect">
            <a:avLst/>
          </a:prstGeom>
          <a:solidFill>
            <a:schemeClr val="bg2">
              <a:lumMod val="50000"/>
            </a:schemeClr>
          </a:solidFill>
          <a:ln>
            <a:solidFill>
              <a:schemeClr val="bg2">
                <a:lumMod val="10000"/>
              </a:schemeClr>
            </a:solidFill>
          </a:ln>
        </p:spPr>
        <p:txBody>
          <a:bodyPr wrap="none">
            <a:spAutoFit/>
          </a:bodyPr>
          <a:lstStyle/>
          <a:p>
            <a:pPr lvl="0"/>
            <a:r>
              <a:rPr lang="es-EC" b="1" dirty="0" smtClean="0">
                <a:solidFill>
                  <a:prstClr val="black"/>
                </a:solidFill>
              </a:rPr>
              <a:t>Insumos</a:t>
            </a:r>
            <a:endParaRPr lang="es-EC" dirty="0">
              <a:solidFill>
                <a:prstClr val="black"/>
              </a:solidFill>
            </a:endParaRPr>
          </a:p>
        </p:txBody>
      </p:sp>
      <p:sp>
        <p:nvSpPr>
          <p:cNvPr id="7" name="6 Rectángulo"/>
          <p:cNvSpPr/>
          <p:nvPr/>
        </p:nvSpPr>
        <p:spPr>
          <a:xfrm>
            <a:off x="4031669" y="4221088"/>
            <a:ext cx="1471313" cy="369332"/>
          </a:xfrm>
          <a:prstGeom prst="rect">
            <a:avLst/>
          </a:prstGeom>
          <a:solidFill>
            <a:schemeClr val="bg2">
              <a:lumMod val="50000"/>
            </a:schemeClr>
          </a:solidFill>
          <a:ln>
            <a:solidFill>
              <a:schemeClr val="bg2">
                <a:lumMod val="10000"/>
              </a:schemeClr>
            </a:solidFill>
          </a:ln>
        </p:spPr>
        <p:txBody>
          <a:bodyPr wrap="square">
            <a:spAutoFit/>
          </a:bodyPr>
          <a:lstStyle/>
          <a:p>
            <a:pPr lvl="0" algn="ctr"/>
            <a:r>
              <a:rPr lang="es-EC" b="1" dirty="0" smtClean="0">
                <a:solidFill>
                  <a:prstClr val="black"/>
                </a:solidFill>
              </a:rPr>
              <a:t>MÉTODOS</a:t>
            </a:r>
            <a:endParaRPr lang="es-EC" dirty="0">
              <a:solidFill>
                <a:prstClr val="black"/>
              </a:solidFill>
            </a:endParaRPr>
          </a:p>
        </p:txBody>
      </p:sp>
      <p:sp>
        <p:nvSpPr>
          <p:cNvPr id="8" name="7 Rectángulo"/>
          <p:cNvSpPr/>
          <p:nvPr/>
        </p:nvSpPr>
        <p:spPr>
          <a:xfrm>
            <a:off x="750542" y="4941168"/>
            <a:ext cx="2036904" cy="369332"/>
          </a:xfrm>
          <a:prstGeom prst="rect">
            <a:avLst/>
          </a:prstGeom>
          <a:solidFill>
            <a:schemeClr val="bg2">
              <a:lumMod val="50000"/>
            </a:schemeClr>
          </a:solidFill>
          <a:ln>
            <a:solidFill>
              <a:schemeClr val="bg2">
                <a:lumMod val="10000"/>
              </a:schemeClr>
            </a:solidFill>
          </a:ln>
        </p:spPr>
        <p:txBody>
          <a:bodyPr wrap="none">
            <a:spAutoFit/>
          </a:bodyPr>
          <a:lstStyle/>
          <a:p>
            <a:pPr lvl="0"/>
            <a:r>
              <a:rPr lang="es-EC" b="1" dirty="0">
                <a:solidFill>
                  <a:prstClr val="black"/>
                </a:solidFill>
              </a:rPr>
              <a:t>Factores de estudio</a:t>
            </a:r>
            <a:endParaRPr lang="es-EC" dirty="0">
              <a:solidFill>
                <a:prstClr val="black"/>
              </a:solidFill>
            </a:endParaRPr>
          </a:p>
        </p:txBody>
      </p:sp>
      <p:cxnSp>
        <p:nvCxnSpPr>
          <p:cNvPr id="9" name="8 Conector recto"/>
          <p:cNvCxnSpPr/>
          <p:nvPr/>
        </p:nvCxnSpPr>
        <p:spPr>
          <a:xfrm>
            <a:off x="331754" y="500489"/>
            <a:ext cx="0" cy="590465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cxnSp>
        <p:nvCxnSpPr>
          <p:cNvPr id="10" name="9 Conector recto"/>
          <p:cNvCxnSpPr/>
          <p:nvPr/>
        </p:nvCxnSpPr>
        <p:spPr>
          <a:xfrm>
            <a:off x="517773" y="932537"/>
            <a:ext cx="0" cy="554461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659381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810830348"/>
              </p:ext>
            </p:extLst>
          </p:nvPr>
        </p:nvGraphicFramePr>
        <p:xfrm>
          <a:off x="1111812" y="1052736"/>
          <a:ext cx="7128792" cy="5244217"/>
        </p:xfrm>
        <a:graphic>
          <a:graphicData uri="http://schemas.openxmlformats.org/drawingml/2006/table">
            <a:tbl>
              <a:tblPr firstRow="1" firstCol="1" bandRow="1">
                <a:tableStyleId>{F5AB1C69-6EDB-4FF4-983F-18BD219EF322}</a:tableStyleId>
              </a:tblPr>
              <a:tblGrid>
                <a:gridCol w="1224136"/>
                <a:gridCol w="5904656"/>
              </a:tblGrid>
              <a:tr h="215351">
                <a:tc>
                  <a:txBody>
                    <a:bodyPr/>
                    <a:lstStyle/>
                    <a:p>
                      <a:pPr algn="ctr">
                        <a:lnSpc>
                          <a:spcPct val="115000"/>
                        </a:lnSpc>
                        <a:spcAft>
                          <a:spcPts val="0"/>
                        </a:spcAft>
                      </a:pPr>
                      <a:r>
                        <a:rPr lang="es-EC" sz="1400" dirty="0">
                          <a:solidFill>
                            <a:schemeClr val="tx1"/>
                          </a:solidFill>
                          <a:effectLst/>
                        </a:rPr>
                        <a:t>Tratamientos</a:t>
                      </a:r>
                      <a:endParaRPr lang="es-EC" sz="1400" dirty="0">
                        <a:solidFill>
                          <a:schemeClr val="tx1"/>
                        </a:solidFill>
                        <a:effectLst/>
                        <a:latin typeface="Calibri"/>
                        <a:ea typeface="Calibri"/>
                        <a:cs typeface="Times New Roman"/>
                      </a:endParaRPr>
                    </a:p>
                  </a:txBody>
                  <a:tcPr marL="67084" marR="67084" marT="0" marB="0" anchor="ctr"/>
                </a:tc>
                <a:tc>
                  <a:txBody>
                    <a:bodyPr/>
                    <a:lstStyle/>
                    <a:p>
                      <a:pPr algn="ctr">
                        <a:lnSpc>
                          <a:spcPct val="115000"/>
                        </a:lnSpc>
                        <a:spcAft>
                          <a:spcPts val="0"/>
                        </a:spcAft>
                      </a:pPr>
                      <a:r>
                        <a:rPr lang="es-EC" sz="1400" dirty="0">
                          <a:solidFill>
                            <a:schemeClr val="tx1"/>
                          </a:solidFill>
                          <a:effectLst/>
                        </a:rPr>
                        <a:t>Descripción</a:t>
                      </a:r>
                      <a:endParaRPr lang="es-EC" sz="1400" dirty="0">
                        <a:solidFill>
                          <a:schemeClr val="tx1"/>
                        </a:solidFill>
                        <a:effectLst/>
                        <a:latin typeface="Calibri"/>
                        <a:ea typeface="Calibri"/>
                        <a:cs typeface="Times New Roman"/>
                      </a:endParaRPr>
                    </a:p>
                  </a:txBody>
                  <a:tcPr marL="67084" marR="67084" marT="0" marB="0" anchor="ctr">
                    <a:lnB w="12700" cap="flat" cmpd="sng" algn="ctr">
                      <a:solidFill>
                        <a:schemeClr val="tx1"/>
                      </a:solidFill>
                      <a:prstDash val="solid"/>
                      <a:round/>
                      <a:headEnd type="none" w="med" len="med"/>
                      <a:tailEnd type="none" w="med" len="med"/>
                    </a:lnB>
                  </a:tcPr>
                </a:tc>
              </a:tr>
              <a:tr h="284115">
                <a:tc>
                  <a:txBody>
                    <a:bodyPr/>
                    <a:lstStyle/>
                    <a:p>
                      <a:pPr algn="ctr">
                        <a:lnSpc>
                          <a:spcPct val="115000"/>
                        </a:lnSpc>
                        <a:spcAft>
                          <a:spcPts val="0"/>
                        </a:spcAft>
                      </a:pPr>
                      <a:r>
                        <a:rPr lang="es-EC" sz="1600" dirty="0">
                          <a:solidFill>
                            <a:schemeClr val="tx1"/>
                          </a:solidFill>
                          <a:effectLst/>
                        </a:rPr>
                        <a:t>T0</a:t>
                      </a:r>
                      <a:endParaRPr lang="es-EC" sz="1600" dirty="0">
                        <a:solidFill>
                          <a:schemeClr val="tx1"/>
                        </a:solidFill>
                        <a:effectLst/>
                        <a:latin typeface="Calibri"/>
                        <a:ea typeface="Calibri"/>
                        <a:cs typeface="Times New Roman"/>
                      </a:endParaRPr>
                    </a:p>
                  </a:txBody>
                  <a:tcPr marL="67084" marR="67084"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EC" sz="1400" dirty="0">
                          <a:solidFill>
                            <a:schemeClr val="tx1"/>
                          </a:solidFill>
                          <a:effectLst/>
                        </a:rPr>
                        <a:t>Testigo (Manejo Convencional) </a:t>
                      </a:r>
                      <a:endParaRPr lang="es-EC" sz="1400" dirty="0">
                        <a:solidFill>
                          <a:schemeClr val="tx1"/>
                        </a:solidFill>
                        <a:effectLst/>
                        <a:latin typeface="Calibri"/>
                        <a:ea typeface="Calibri"/>
                        <a:cs typeface="Times New Roman"/>
                      </a:endParaRPr>
                    </a:p>
                  </a:txBody>
                  <a:tcPr marL="67084" marR="67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7558">
                <a:tc>
                  <a:txBody>
                    <a:bodyPr/>
                    <a:lstStyle/>
                    <a:p>
                      <a:pPr algn="ctr">
                        <a:lnSpc>
                          <a:spcPct val="115000"/>
                        </a:lnSpc>
                        <a:spcAft>
                          <a:spcPts val="0"/>
                        </a:spcAft>
                      </a:pPr>
                      <a:r>
                        <a:rPr lang="es-EC" sz="1600" dirty="0">
                          <a:solidFill>
                            <a:schemeClr val="tx1"/>
                          </a:solidFill>
                          <a:effectLst/>
                        </a:rPr>
                        <a:t> </a:t>
                      </a:r>
                    </a:p>
                    <a:p>
                      <a:pPr algn="ctr">
                        <a:lnSpc>
                          <a:spcPct val="115000"/>
                        </a:lnSpc>
                        <a:spcAft>
                          <a:spcPts val="0"/>
                        </a:spcAft>
                      </a:pPr>
                      <a:r>
                        <a:rPr lang="es-EC" sz="1600" dirty="0">
                          <a:solidFill>
                            <a:schemeClr val="tx1"/>
                          </a:solidFill>
                          <a:effectLst/>
                        </a:rPr>
                        <a:t>T1</a:t>
                      </a:r>
                      <a:endParaRPr lang="es-EC" sz="1600" dirty="0">
                        <a:solidFill>
                          <a:schemeClr val="tx1"/>
                        </a:solidFill>
                        <a:effectLst/>
                        <a:latin typeface="Calibri"/>
                        <a:ea typeface="Calibri"/>
                        <a:cs typeface="Times New Roman"/>
                      </a:endParaRPr>
                    </a:p>
                  </a:txBody>
                  <a:tcPr marL="67084" marR="67084"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EC" sz="1400" dirty="0">
                          <a:solidFill>
                            <a:schemeClr val="tx1"/>
                          </a:solidFill>
                          <a:effectLst/>
                        </a:rPr>
                        <a:t> </a:t>
                      </a:r>
                    </a:p>
                    <a:p>
                      <a:pPr algn="ctr">
                        <a:lnSpc>
                          <a:spcPct val="115000"/>
                        </a:lnSpc>
                        <a:spcAft>
                          <a:spcPts val="0"/>
                        </a:spcAft>
                      </a:pPr>
                      <a:r>
                        <a:rPr lang="es-EC" sz="1400" dirty="0">
                          <a:solidFill>
                            <a:schemeClr val="tx1"/>
                          </a:solidFill>
                          <a:effectLst/>
                        </a:rPr>
                        <a:t>Control mecánico de malezas (chapia</a:t>
                      </a:r>
                      <a:r>
                        <a:rPr lang="es-EC" sz="1400" dirty="0" smtClean="0">
                          <a:solidFill>
                            <a:schemeClr val="tx1"/>
                          </a:solidFill>
                          <a:effectLst/>
                        </a:rPr>
                        <a:t>)</a:t>
                      </a:r>
                      <a:endParaRPr lang="es-EC" sz="1400" dirty="0">
                        <a:solidFill>
                          <a:schemeClr val="tx1"/>
                        </a:solidFill>
                        <a:effectLst/>
                        <a:latin typeface="Calibri"/>
                        <a:ea typeface="Calibri"/>
                        <a:cs typeface="Times New Roman"/>
                      </a:endParaRPr>
                    </a:p>
                  </a:txBody>
                  <a:tcPr marL="67084" marR="67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7558">
                <a:tc>
                  <a:txBody>
                    <a:bodyPr/>
                    <a:lstStyle/>
                    <a:p>
                      <a:pPr algn="ctr">
                        <a:lnSpc>
                          <a:spcPct val="115000"/>
                        </a:lnSpc>
                        <a:spcAft>
                          <a:spcPts val="0"/>
                        </a:spcAft>
                      </a:pPr>
                      <a:r>
                        <a:rPr lang="es-EC" sz="1600" dirty="0">
                          <a:solidFill>
                            <a:schemeClr val="tx1"/>
                          </a:solidFill>
                          <a:effectLst/>
                        </a:rPr>
                        <a:t> </a:t>
                      </a:r>
                    </a:p>
                    <a:p>
                      <a:pPr algn="ctr">
                        <a:lnSpc>
                          <a:spcPct val="115000"/>
                        </a:lnSpc>
                        <a:spcAft>
                          <a:spcPts val="0"/>
                        </a:spcAft>
                      </a:pPr>
                      <a:r>
                        <a:rPr lang="es-EC" sz="1600" dirty="0">
                          <a:solidFill>
                            <a:schemeClr val="tx1"/>
                          </a:solidFill>
                          <a:effectLst/>
                        </a:rPr>
                        <a:t>T2</a:t>
                      </a:r>
                      <a:endParaRPr lang="es-EC" sz="1600" dirty="0">
                        <a:solidFill>
                          <a:schemeClr val="tx1"/>
                        </a:solidFill>
                        <a:effectLst/>
                        <a:latin typeface="Calibri"/>
                        <a:ea typeface="Calibri"/>
                        <a:cs typeface="Times New Roman"/>
                      </a:endParaRPr>
                    </a:p>
                  </a:txBody>
                  <a:tcPr marL="67084" marR="67084"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EC" sz="1400" dirty="0">
                          <a:solidFill>
                            <a:schemeClr val="tx1"/>
                          </a:solidFill>
                          <a:effectLst/>
                        </a:rPr>
                        <a:t> </a:t>
                      </a:r>
                    </a:p>
                    <a:p>
                      <a:pPr algn="ctr">
                        <a:lnSpc>
                          <a:spcPct val="115000"/>
                        </a:lnSpc>
                        <a:spcAft>
                          <a:spcPts val="0"/>
                        </a:spcAft>
                      </a:pPr>
                      <a:r>
                        <a:rPr lang="es-EC" sz="1400" dirty="0">
                          <a:solidFill>
                            <a:schemeClr val="tx1"/>
                          </a:solidFill>
                          <a:effectLst/>
                        </a:rPr>
                        <a:t>Control mecánico de malezas (chapia) + limpieza de cepa </a:t>
                      </a:r>
                      <a:endParaRPr lang="es-EC" sz="1400" dirty="0">
                        <a:solidFill>
                          <a:schemeClr val="tx1"/>
                        </a:solidFill>
                        <a:effectLst/>
                        <a:latin typeface="Calibri"/>
                        <a:ea typeface="Calibri"/>
                        <a:cs typeface="Times New Roman"/>
                      </a:endParaRPr>
                    </a:p>
                  </a:txBody>
                  <a:tcPr marL="67084" marR="67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7558">
                <a:tc>
                  <a:txBody>
                    <a:bodyPr/>
                    <a:lstStyle/>
                    <a:p>
                      <a:pPr algn="ctr">
                        <a:lnSpc>
                          <a:spcPct val="115000"/>
                        </a:lnSpc>
                        <a:spcAft>
                          <a:spcPts val="0"/>
                        </a:spcAft>
                      </a:pPr>
                      <a:r>
                        <a:rPr lang="es-EC" sz="1600" dirty="0">
                          <a:solidFill>
                            <a:schemeClr val="tx1"/>
                          </a:solidFill>
                          <a:effectLst/>
                        </a:rPr>
                        <a:t> </a:t>
                      </a:r>
                    </a:p>
                    <a:p>
                      <a:pPr algn="ctr">
                        <a:lnSpc>
                          <a:spcPct val="115000"/>
                        </a:lnSpc>
                        <a:spcAft>
                          <a:spcPts val="0"/>
                        </a:spcAft>
                      </a:pPr>
                      <a:r>
                        <a:rPr lang="es-EC" sz="1600" dirty="0">
                          <a:solidFill>
                            <a:schemeClr val="tx1"/>
                          </a:solidFill>
                          <a:effectLst/>
                        </a:rPr>
                        <a:t>T3</a:t>
                      </a:r>
                      <a:endParaRPr lang="es-EC" sz="1600" dirty="0">
                        <a:solidFill>
                          <a:schemeClr val="tx1"/>
                        </a:solidFill>
                        <a:effectLst/>
                        <a:latin typeface="Calibri"/>
                        <a:ea typeface="Calibri"/>
                        <a:cs typeface="Times New Roman"/>
                      </a:endParaRPr>
                    </a:p>
                  </a:txBody>
                  <a:tcPr marL="67084" marR="67084"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EC" sz="1400" dirty="0">
                          <a:solidFill>
                            <a:schemeClr val="tx1"/>
                          </a:solidFill>
                          <a:effectLst/>
                        </a:rPr>
                        <a:t> </a:t>
                      </a:r>
                    </a:p>
                    <a:p>
                      <a:pPr algn="ctr">
                        <a:lnSpc>
                          <a:spcPct val="115000"/>
                        </a:lnSpc>
                        <a:spcAft>
                          <a:spcPts val="0"/>
                        </a:spcAft>
                      </a:pPr>
                      <a:r>
                        <a:rPr lang="es-EC" sz="1400" dirty="0">
                          <a:solidFill>
                            <a:schemeClr val="tx1"/>
                          </a:solidFill>
                          <a:effectLst/>
                        </a:rPr>
                        <a:t>Control mecánico de malezas (chapia) + limpieza de cepa + deshije </a:t>
                      </a:r>
                      <a:endParaRPr lang="es-EC" sz="1400" dirty="0">
                        <a:solidFill>
                          <a:schemeClr val="tx1"/>
                        </a:solidFill>
                        <a:effectLst/>
                        <a:latin typeface="Calibri"/>
                        <a:ea typeface="Calibri"/>
                        <a:cs typeface="Times New Roman"/>
                      </a:endParaRPr>
                    </a:p>
                  </a:txBody>
                  <a:tcPr marL="67084" marR="67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788">
                <a:tc>
                  <a:txBody>
                    <a:bodyPr/>
                    <a:lstStyle/>
                    <a:p>
                      <a:pPr algn="ctr">
                        <a:lnSpc>
                          <a:spcPct val="115000"/>
                        </a:lnSpc>
                        <a:spcAft>
                          <a:spcPts val="0"/>
                        </a:spcAft>
                      </a:pPr>
                      <a:r>
                        <a:rPr lang="es-EC" sz="1600" dirty="0">
                          <a:solidFill>
                            <a:schemeClr val="tx1"/>
                          </a:solidFill>
                          <a:effectLst/>
                        </a:rPr>
                        <a:t>T4</a:t>
                      </a:r>
                      <a:endParaRPr lang="es-EC" sz="1600" dirty="0">
                        <a:solidFill>
                          <a:schemeClr val="tx1"/>
                        </a:solidFill>
                        <a:effectLst/>
                        <a:latin typeface="Calibri"/>
                        <a:ea typeface="Calibri"/>
                        <a:cs typeface="Times New Roman"/>
                      </a:endParaRPr>
                    </a:p>
                  </a:txBody>
                  <a:tcPr marL="67084" marR="67084"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EC" sz="1400" dirty="0">
                          <a:solidFill>
                            <a:schemeClr val="tx1"/>
                          </a:solidFill>
                          <a:effectLst/>
                        </a:rPr>
                        <a:t> </a:t>
                      </a:r>
                    </a:p>
                    <a:p>
                      <a:pPr algn="ctr">
                        <a:lnSpc>
                          <a:spcPct val="115000"/>
                        </a:lnSpc>
                        <a:spcAft>
                          <a:spcPts val="0"/>
                        </a:spcAft>
                      </a:pPr>
                      <a:r>
                        <a:rPr lang="es-EC" sz="1400" dirty="0">
                          <a:solidFill>
                            <a:schemeClr val="tx1"/>
                          </a:solidFill>
                          <a:effectLst/>
                        </a:rPr>
                        <a:t>Control mecánico de malezas (chapia) + limpieza de cepa + deshije + deshoje </a:t>
                      </a:r>
                      <a:endParaRPr lang="es-EC" sz="1400" dirty="0">
                        <a:solidFill>
                          <a:schemeClr val="tx1"/>
                        </a:solidFill>
                        <a:effectLst/>
                        <a:latin typeface="Calibri"/>
                        <a:ea typeface="Calibri"/>
                        <a:cs typeface="Times New Roman"/>
                      </a:endParaRPr>
                    </a:p>
                  </a:txBody>
                  <a:tcPr marL="67084" marR="67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2935">
                <a:tc>
                  <a:txBody>
                    <a:bodyPr/>
                    <a:lstStyle/>
                    <a:p>
                      <a:pPr algn="ctr">
                        <a:lnSpc>
                          <a:spcPct val="115000"/>
                        </a:lnSpc>
                        <a:spcAft>
                          <a:spcPts val="0"/>
                        </a:spcAft>
                      </a:pPr>
                      <a:r>
                        <a:rPr lang="es-EC" sz="1600" dirty="0" smtClean="0">
                          <a:solidFill>
                            <a:schemeClr val="tx1"/>
                          </a:solidFill>
                          <a:effectLst/>
                        </a:rPr>
                        <a:t>   </a:t>
                      </a:r>
                      <a:r>
                        <a:rPr lang="es-EC" sz="1600" dirty="0">
                          <a:solidFill>
                            <a:schemeClr val="tx1"/>
                          </a:solidFill>
                          <a:effectLst/>
                        </a:rPr>
                        <a:t>T5</a:t>
                      </a:r>
                      <a:endParaRPr lang="es-EC" sz="1600" dirty="0">
                        <a:solidFill>
                          <a:schemeClr val="tx1"/>
                        </a:solidFill>
                        <a:effectLst/>
                        <a:latin typeface="Calibri"/>
                        <a:ea typeface="Calibri"/>
                        <a:cs typeface="Times New Roman"/>
                      </a:endParaRPr>
                    </a:p>
                  </a:txBody>
                  <a:tcPr marL="67084" marR="67084"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EC" sz="1400" dirty="0">
                          <a:solidFill>
                            <a:schemeClr val="tx1"/>
                          </a:solidFill>
                          <a:effectLst/>
                        </a:rPr>
                        <a:t> </a:t>
                      </a:r>
                    </a:p>
                    <a:p>
                      <a:pPr algn="ctr">
                        <a:lnSpc>
                          <a:spcPct val="115000"/>
                        </a:lnSpc>
                        <a:spcAft>
                          <a:spcPts val="0"/>
                        </a:spcAft>
                      </a:pPr>
                      <a:r>
                        <a:rPr lang="es-EC" sz="1400" dirty="0">
                          <a:solidFill>
                            <a:schemeClr val="tx1"/>
                          </a:solidFill>
                          <a:effectLst/>
                        </a:rPr>
                        <a:t>Control mecánico de malezas (chapia) + limpieza de cepa + deshije + deshoje+ control de plagas </a:t>
                      </a:r>
                      <a:endParaRPr lang="es-EC" sz="1400" dirty="0">
                        <a:solidFill>
                          <a:schemeClr val="tx1"/>
                        </a:solidFill>
                        <a:effectLst/>
                        <a:latin typeface="Calibri"/>
                        <a:ea typeface="Calibri"/>
                        <a:cs typeface="Times New Roman"/>
                      </a:endParaRPr>
                    </a:p>
                  </a:txBody>
                  <a:tcPr marL="67084" marR="67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3966">
                <a:tc>
                  <a:txBody>
                    <a:bodyPr/>
                    <a:lstStyle/>
                    <a:p>
                      <a:pPr algn="ctr">
                        <a:lnSpc>
                          <a:spcPct val="115000"/>
                        </a:lnSpc>
                        <a:spcAft>
                          <a:spcPts val="0"/>
                        </a:spcAft>
                      </a:pPr>
                      <a:r>
                        <a:rPr lang="es-EC" sz="1600">
                          <a:solidFill>
                            <a:schemeClr val="tx1"/>
                          </a:solidFill>
                          <a:effectLst/>
                        </a:rPr>
                        <a:t>T6</a:t>
                      </a:r>
                      <a:endParaRPr lang="es-EC" sz="1600">
                        <a:solidFill>
                          <a:schemeClr val="tx1"/>
                        </a:solidFill>
                        <a:effectLst/>
                        <a:latin typeface="Calibri"/>
                        <a:ea typeface="Calibri"/>
                        <a:cs typeface="Times New Roman"/>
                      </a:endParaRPr>
                    </a:p>
                  </a:txBody>
                  <a:tcPr marL="67084" marR="67084"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EC" sz="1400" dirty="0">
                          <a:solidFill>
                            <a:schemeClr val="tx1"/>
                          </a:solidFill>
                          <a:effectLst/>
                        </a:rPr>
                        <a:t> </a:t>
                      </a:r>
                    </a:p>
                    <a:p>
                      <a:pPr algn="ctr">
                        <a:lnSpc>
                          <a:spcPct val="115000"/>
                        </a:lnSpc>
                        <a:spcAft>
                          <a:spcPts val="0"/>
                        </a:spcAft>
                      </a:pPr>
                      <a:r>
                        <a:rPr lang="es-EC" sz="1400" dirty="0">
                          <a:solidFill>
                            <a:schemeClr val="tx1"/>
                          </a:solidFill>
                          <a:effectLst/>
                        </a:rPr>
                        <a:t>Control mecánico de malezas (chapia) + limpieza de cepa + deshije + deshoje+ control de plagas + fertilización* </a:t>
                      </a:r>
                      <a:endParaRPr lang="es-EC" sz="1400" dirty="0">
                        <a:solidFill>
                          <a:schemeClr val="tx1"/>
                        </a:solidFill>
                        <a:effectLst/>
                        <a:latin typeface="Calibri"/>
                        <a:ea typeface="Calibri"/>
                        <a:cs typeface="Times New Roman"/>
                      </a:endParaRPr>
                    </a:p>
                  </a:txBody>
                  <a:tcPr marL="67084" marR="67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a:txBody>
                    <a:bodyPr/>
                    <a:lstStyle/>
                    <a:p>
                      <a:pPr algn="ctr">
                        <a:lnSpc>
                          <a:spcPct val="115000"/>
                        </a:lnSpc>
                        <a:spcAft>
                          <a:spcPts val="0"/>
                        </a:spcAft>
                      </a:pPr>
                      <a:r>
                        <a:rPr lang="es-EC" sz="1600" dirty="0">
                          <a:solidFill>
                            <a:schemeClr val="tx1"/>
                          </a:solidFill>
                          <a:effectLst/>
                        </a:rPr>
                        <a:t>T7</a:t>
                      </a:r>
                      <a:endParaRPr lang="es-EC" sz="1600" dirty="0">
                        <a:solidFill>
                          <a:schemeClr val="tx1"/>
                        </a:solidFill>
                        <a:effectLst/>
                        <a:latin typeface="Calibri"/>
                        <a:ea typeface="Calibri"/>
                        <a:cs typeface="Times New Roman"/>
                      </a:endParaRPr>
                    </a:p>
                  </a:txBody>
                  <a:tcPr marL="67084" marR="67084"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es-EC" sz="1400" dirty="0">
                          <a:solidFill>
                            <a:schemeClr val="tx1"/>
                          </a:solidFill>
                          <a:effectLst/>
                        </a:rPr>
                        <a:t> </a:t>
                      </a:r>
                    </a:p>
                    <a:p>
                      <a:pPr algn="ctr">
                        <a:lnSpc>
                          <a:spcPct val="115000"/>
                        </a:lnSpc>
                        <a:spcAft>
                          <a:spcPts val="0"/>
                        </a:spcAft>
                      </a:pPr>
                      <a:r>
                        <a:rPr lang="es-EC" sz="1400" dirty="0">
                          <a:solidFill>
                            <a:schemeClr val="tx1"/>
                          </a:solidFill>
                          <a:effectLst/>
                        </a:rPr>
                        <a:t> </a:t>
                      </a:r>
                    </a:p>
                    <a:p>
                      <a:pPr algn="ctr">
                        <a:lnSpc>
                          <a:spcPct val="115000"/>
                        </a:lnSpc>
                        <a:spcAft>
                          <a:spcPts val="0"/>
                        </a:spcAft>
                      </a:pPr>
                      <a:r>
                        <a:rPr lang="es-EC" sz="1400" dirty="0">
                          <a:solidFill>
                            <a:schemeClr val="tx1"/>
                          </a:solidFill>
                          <a:effectLst/>
                        </a:rPr>
                        <a:t>Control mecánico de malezas (chapia) + limpieza de cepa + deshije + deshoje+ control de plagas + fertilización* + cosecha  (parámetros de cosecha)</a:t>
                      </a:r>
                      <a:endParaRPr lang="es-EC" sz="1400" dirty="0">
                        <a:solidFill>
                          <a:schemeClr val="tx1"/>
                        </a:solidFill>
                        <a:effectLst/>
                        <a:latin typeface="Calibri"/>
                        <a:ea typeface="Calibri"/>
                        <a:cs typeface="Times New Roman"/>
                      </a:endParaRPr>
                    </a:p>
                  </a:txBody>
                  <a:tcPr marL="67084" marR="67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679764" y="116632"/>
            <a:ext cx="799288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altLang="es-EC"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Tratamientos a comparar en el estudio de evaluación de las mejores prácticas de manejo sobre las condiciones del suelo y del cultivo de palmito (</a:t>
            </a:r>
            <a:r>
              <a:rPr kumimoji="0" lang="es-EC" altLang="es-EC" sz="1600" b="0"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Bactris Gasipaes</a:t>
            </a:r>
            <a:r>
              <a:rPr kumimoji="0" lang="es-EC" altLang="es-EC"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HBK) en la zona de Valle Hermoso</a:t>
            </a:r>
            <a:endParaRPr kumimoji="0" lang="es-EC" altLang="es-EC"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1476304" y="6309320"/>
            <a:ext cx="6399807" cy="461665"/>
          </a:xfrm>
          <a:prstGeom prst="rect">
            <a:avLst/>
          </a:prstGeom>
        </p:spPr>
        <p:txBody>
          <a:bodyPr wrap="square">
            <a:spAutoFit/>
          </a:bodyPr>
          <a:lstStyle/>
          <a:p>
            <a:pPr lvl="0" eaLnBrk="0" fontAlgn="base" hangingPunct="0">
              <a:spcBef>
                <a:spcPct val="0"/>
              </a:spcBef>
              <a:spcAft>
                <a:spcPct val="0"/>
              </a:spcAft>
            </a:pPr>
            <a:r>
              <a:rPr lang="es-EC" altLang="es-EC" sz="1200" dirty="0">
                <a:solidFill>
                  <a:prstClr val="black"/>
                </a:solidFill>
                <a:latin typeface="Times New Roman" pitchFamily="18" charset="0"/>
                <a:ea typeface="Calibri" pitchFamily="34" charset="0"/>
                <a:cs typeface="Times New Roman" pitchFamily="18" charset="0"/>
              </a:rPr>
              <a:t>* La dosis de fertilizantes </a:t>
            </a:r>
            <a:r>
              <a:rPr lang="es-EC" altLang="es-EC" sz="1200" dirty="0">
                <a:solidFill>
                  <a:srgbClr val="000000"/>
                </a:solidFill>
                <a:latin typeface="Times New Roman" pitchFamily="18" charset="0"/>
                <a:ea typeface="Calibri" pitchFamily="34" charset="0"/>
                <a:cs typeface="Times New Roman" pitchFamily="18" charset="0"/>
              </a:rPr>
              <a:t>fue aplicada al suelo en funci</a:t>
            </a:r>
            <a:r>
              <a:rPr lang="es-EC" altLang="es-EC" sz="1200" dirty="0">
                <a:solidFill>
                  <a:srgbClr val="000000"/>
                </a:solidFill>
                <a:ea typeface="Calibri" pitchFamily="34" charset="0"/>
                <a:cs typeface="Times New Roman" pitchFamily="18" charset="0"/>
              </a:rPr>
              <a:t>ó</a:t>
            </a:r>
            <a:r>
              <a:rPr lang="es-EC" altLang="es-EC" sz="1200" dirty="0">
                <a:solidFill>
                  <a:srgbClr val="000000"/>
                </a:solidFill>
                <a:latin typeface="Times New Roman" pitchFamily="18" charset="0"/>
                <a:ea typeface="Calibri" pitchFamily="34" charset="0"/>
                <a:cs typeface="Times New Roman" pitchFamily="18" charset="0"/>
              </a:rPr>
              <a:t>n de los requerimientos  del cultivo tomando en cuenta el an</a:t>
            </a:r>
            <a:r>
              <a:rPr lang="es-EC" altLang="es-EC" sz="1200" dirty="0">
                <a:solidFill>
                  <a:srgbClr val="000000"/>
                </a:solidFill>
                <a:ea typeface="Calibri" pitchFamily="34" charset="0"/>
                <a:cs typeface="Times New Roman" pitchFamily="18" charset="0"/>
              </a:rPr>
              <a:t>á</a:t>
            </a:r>
            <a:r>
              <a:rPr lang="es-EC" altLang="es-EC" sz="1200" dirty="0">
                <a:solidFill>
                  <a:srgbClr val="000000"/>
                </a:solidFill>
                <a:latin typeface="Times New Roman" pitchFamily="18" charset="0"/>
                <a:ea typeface="Calibri" pitchFamily="34" charset="0"/>
                <a:cs typeface="Times New Roman" pitchFamily="18" charset="0"/>
              </a:rPr>
              <a:t>lisis qu</a:t>
            </a:r>
            <a:r>
              <a:rPr lang="es-EC" altLang="es-EC" sz="1200" dirty="0">
                <a:solidFill>
                  <a:srgbClr val="000000"/>
                </a:solidFill>
                <a:ea typeface="Calibri" pitchFamily="34" charset="0"/>
                <a:cs typeface="Times New Roman" pitchFamily="18" charset="0"/>
              </a:rPr>
              <a:t>í</a:t>
            </a:r>
            <a:r>
              <a:rPr lang="es-EC" altLang="es-EC" sz="1200" dirty="0">
                <a:solidFill>
                  <a:srgbClr val="000000"/>
                </a:solidFill>
                <a:latin typeface="Times New Roman" pitchFamily="18" charset="0"/>
                <a:ea typeface="Calibri" pitchFamily="34" charset="0"/>
                <a:cs typeface="Times New Roman" pitchFamily="18" charset="0"/>
              </a:rPr>
              <a:t>mico de suelo y foliar realizado previo a la instalaci</a:t>
            </a:r>
            <a:r>
              <a:rPr lang="es-EC" altLang="es-EC" sz="1200" dirty="0">
                <a:solidFill>
                  <a:srgbClr val="000000"/>
                </a:solidFill>
                <a:ea typeface="Calibri" pitchFamily="34" charset="0"/>
                <a:cs typeface="Times New Roman" pitchFamily="18" charset="0"/>
              </a:rPr>
              <a:t>ó</a:t>
            </a:r>
            <a:r>
              <a:rPr lang="es-EC" altLang="es-EC" sz="1200" dirty="0">
                <a:solidFill>
                  <a:srgbClr val="000000"/>
                </a:solidFill>
                <a:latin typeface="Times New Roman" pitchFamily="18" charset="0"/>
                <a:ea typeface="Calibri" pitchFamily="34" charset="0"/>
                <a:cs typeface="Times New Roman" pitchFamily="18" charset="0"/>
              </a:rPr>
              <a:t>n del ensayo.</a:t>
            </a:r>
            <a:endParaRPr lang="es-EC" altLang="es-EC" sz="800" dirty="0">
              <a:solidFill>
                <a:prstClr val="black"/>
              </a:solidFill>
              <a:latin typeface="Arial" pitchFamily="34" charset="0"/>
              <a:cs typeface="Arial" pitchFamily="34" charset="0"/>
            </a:endParaRPr>
          </a:p>
        </p:txBody>
      </p:sp>
      <p:cxnSp>
        <p:nvCxnSpPr>
          <p:cNvPr id="7" name="6 Conector recto"/>
          <p:cNvCxnSpPr/>
          <p:nvPr/>
        </p:nvCxnSpPr>
        <p:spPr>
          <a:xfrm>
            <a:off x="331754" y="500489"/>
            <a:ext cx="0" cy="590465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517773" y="932537"/>
            <a:ext cx="0" cy="554461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cxnSp>
        <p:nvCxnSpPr>
          <p:cNvPr id="9" name="8 Conector recto"/>
          <p:cNvCxnSpPr/>
          <p:nvPr/>
        </p:nvCxnSpPr>
        <p:spPr>
          <a:xfrm>
            <a:off x="8706461" y="652889"/>
            <a:ext cx="0" cy="590465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cxnSp>
        <p:nvCxnSpPr>
          <p:cNvPr id="10" name="9 Conector recto"/>
          <p:cNvCxnSpPr/>
          <p:nvPr/>
        </p:nvCxnSpPr>
        <p:spPr>
          <a:xfrm>
            <a:off x="8892480" y="1084937"/>
            <a:ext cx="0" cy="554461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043304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1" y="401406"/>
            <a:ext cx="8964488" cy="923330"/>
          </a:xfrm>
          <a:prstGeom prst="rect">
            <a:avLst/>
          </a:prstGeom>
        </p:spPr>
        <p:txBody>
          <a:bodyPr wrap="square">
            <a:spAutoFit/>
          </a:bodyPr>
          <a:lstStyle/>
          <a:p>
            <a:r>
              <a:rPr lang="es-EC" b="1" dirty="0"/>
              <a:t> </a:t>
            </a:r>
            <a:endParaRPr lang="es-EC" dirty="0"/>
          </a:p>
          <a:p>
            <a:r>
              <a:rPr lang="es-EC" dirty="0"/>
              <a:t>       Para el desarrollo de la investigación se utilizó un Diseño de Bloques Completos al Azar (DBCA). </a:t>
            </a:r>
          </a:p>
        </p:txBody>
      </p:sp>
      <p:sp>
        <p:nvSpPr>
          <p:cNvPr id="5" name="4 Rectángulo"/>
          <p:cNvSpPr/>
          <p:nvPr/>
        </p:nvSpPr>
        <p:spPr>
          <a:xfrm>
            <a:off x="340683" y="260648"/>
            <a:ext cx="2159630" cy="369332"/>
          </a:xfrm>
          <a:prstGeom prst="rect">
            <a:avLst/>
          </a:prstGeom>
          <a:solidFill>
            <a:schemeClr val="bg2">
              <a:lumMod val="75000"/>
            </a:schemeClr>
          </a:solidFill>
        </p:spPr>
        <p:txBody>
          <a:bodyPr wrap="none">
            <a:spAutoFit/>
          </a:bodyPr>
          <a:lstStyle/>
          <a:p>
            <a:pPr lvl="0"/>
            <a:r>
              <a:rPr lang="es-EC" b="1" dirty="0">
                <a:solidFill>
                  <a:prstClr val="black"/>
                </a:solidFill>
              </a:rPr>
              <a:t>Diseño experimental</a:t>
            </a:r>
            <a:endParaRPr lang="es-EC" dirty="0">
              <a:solidFill>
                <a:prstClr val="black"/>
              </a:solidFill>
            </a:endParaRPr>
          </a:p>
        </p:txBody>
      </p:sp>
      <p:sp>
        <p:nvSpPr>
          <p:cNvPr id="6" name="Rectangle 43"/>
          <p:cNvSpPr>
            <a:spLocks noChangeArrowheads="1"/>
          </p:cNvSpPr>
          <p:nvPr/>
        </p:nvSpPr>
        <p:spPr bwMode="auto">
          <a:xfrm>
            <a:off x="1709968" y="5949280"/>
            <a:ext cx="5903575" cy="553998"/>
          </a:xfrm>
          <a:prstGeom prst="rect">
            <a:avLst/>
          </a:prstGeom>
          <a:solidFill>
            <a:schemeClr val="bg2">
              <a:lumMod val="75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EC" altLang="es-EC" sz="1200" dirty="0" smtClean="0">
                <a:latin typeface="Arial" pitchFamily="34" charset="0"/>
                <a:ea typeface="Times New Roman" pitchFamily="18" charset="0"/>
                <a:cs typeface="Arial" pitchFamily="34" charset="0"/>
              </a:rPr>
              <a:t>Croquis, </a:t>
            </a:r>
            <a:r>
              <a:rPr kumimoji="0" lang="es-EC" alt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 muestra la ubicación de los tratamientos y las unidades experimentales </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7" name="6 Grupo"/>
          <p:cNvGrpSpPr>
            <a:grpSpLocks/>
          </p:cNvGrpSpPr>
          <p:nvPr/>
        </p:nvGrpSpPr>
        <p:grpSpPr bwMode="auto">
          <a:xfrm>
            <a:off x="648335" y="1183978"/>
            <a:ext cx="8028121" cy="4618653"/>
            <a:chOff x="970" y="3638"/>
            <a:chExt cx="10017" cy="6011"/>
          </a:xfrm>
        </p:grpSpPr>
        <p:grpSp>
          <p:nvGrpSpPr>
            <p:cNvPr id="8" name="Group 3"/>
            <p:cNvGrpSpPr>
              <a:grpSpLocks/>
            </p:cNvGrpSpPr>
            <p:nvPr/>
          </p:nvGrpSpPr>
          <p:grpSpPr bwMode="auto">
            <a:xfrm>
              <a:off x="1792" y="4219"/>
              <a:ext cx="9195" cy="4717"/>
              <a:chOff x="1792" y="4219"/>
              <a:chExt cx="9195" cy="4717"/>
            </a:xfrm>
          </p:grpSpPr>
          <p:sp>
            <p:nvSpPr>
              <p:cNvPr id="17" name="AutoShape 4"/>
              <p:cNvSpPr>
                <a:spLocks noChangeArrowheads="1"/>
              </p:cNvSpPr>
              <p:nvPr/>
            </p:nvSpPr>
            <p:spPr bwMode="auto">
              <a:xfrm>
                <a:off x="1792" y="6626"/>
                <a:ext cx="1339" cy="502"/>
              </a:xfrm>
              <a:prstGeom prst="roundRect">
                <a:avLst>
                  <a:gd name="adj" fmla="val 16667"/>
                </a:avLst>
              </a:prstGeom>
              <a:gradFill rotWithShape="0">
                <a:gsLst>
                  <a:gs pos="0">
                    <a:schemeClr val="accent6">
                      <a:lumMod val="60000"/>
                      <a:lumOff val="40000"/>
                    </a:schemeClr>
                  </a:gs>
                  <a:gs pos="50000">
                    <a:schemeClr val="accent6">
                      <a:lumMod val="100000"/>
                      <a:lumOff val="0"/>
                    </a:schemeClr>
                  </a:gs>
                  <a:gs pos="100000">
                    <a:schemeClr val="accent6">
                      <a:lumMod val="60000"/>
                      <a:lumOff val="40000"/>
                    </a:schemeClr>
                  </a:gs>
                </a:gsLst>
                <a:lin ang="5400000" scaled="1"/>
              </a:gradFill>
              <a:ln w="12700">
                <a:solidFill>
                  <a:schemeClr val="accent6">
                    <a:lumMod val="100000"/>
                    <a:lumOff val="0"/>
                  </a:schemeClr>
                </a:solidFill>
                <a:round/>
                <a:headEnd/>
                <a:tailEnd/>
              </a:ln>
              <a:effectLst>
                <a:outerShdw dist="28398" dir="3806097" algn="ctr" rotWithShape="0">
                  <a:schemeClr val="accent6">
                    <a:lumMod val="50000"/>
                    <a:lumOff val="0"/>
                  </a:scheme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M3 R3</a:t>
                </a:r>
              </a:p>
            </p:txBody>
          </p:sp>
          <p:sp>
            <p:nvSpPr>
              <p:cNvPr id="18" name="AutoShape 5"/>
              <p:cNvSpPr>
                <a:spLocks noChangeArrowheads="1"/>
              </p:cNvSpPr>
              <p:nvPr/>
            </p:nvSpPr>
            <p:spPr bwMode="auto">
              <a:xfrm>
                <a:off x="1792" y="4219"/>
                <a:ext cx="1339" cy="502"/>
              </a:xfrm>
              <a:prstGeom prst="roundRect">
                <a:avLst>
                  <a:gd name="adj" fmla="val 16667"/>
                </a:avLst>
              </a:prstGeom>
              <a:gradFill rotWithShape="0">
                <a:gsLst>
                  <a:gs pos="0">
                    <a:schemeClr val="accent6">
                      <a:lumMod val="60000"/>
                      <a:lumOff val="40000"/>
                    </a:schemeClr>
                  </a:gs>
                  <a:gs pos="50000">
                    <a:schemeClr val="accent6">
                      <a:lumMod val="100000"/>
                      <a:lumOff val="0"/>
                    </a:schemeClr>
                  </a:gs>
                  <a:gs pos="100000">
                    <a:schemeClr val="accent6">
                      <a:lumMod val="60000"/>
                      <a:lumOff val="40000"/>
                    </a:schemeClr>
                  </a:gs>
                </a:gsLst>
                <a:lin ang="5400000" scaled="1"/>
              </a:gradFill>
              <a:ln w="12700">
                <a:solidFill>
                  <a:schemeClr val="accent6">
                    <a:lumMod val="100000"/>
                    <a:lumOff val="0"/>
                  </a:schemeClr>
                </a:solidFill>
                <a:round/>
                <a:headEnd/>
                <a:tailEnd/>
              </a:ln>
              <a:effectLst>
                <a:outerShdw dist="28398" dir="3806097" algn="ctr" rotWithShape="0">
                  <a:schemeClr val="accent6">
                    <a:lumMod val="50000"/>
                    <a:lumOff val="0"/>
                  </a:scheme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M6 R3</a:t>
                </a:r>
              </a:p>
            </p:txBody>
          </p:sp>
          <p:sp>
            <p:nvSpPr>
              <p:cNvPr id="19" name="AutoShape 6"/>
              <p:cNvSpPr>
                <a:spLocks noChangeArrowheads="1"/>
              </p:cNvSpPr>
              <p:nvPr/>
            </p:nvSpPr>
            <p:spPr bwMode="auto">
              <a:xfrm>
                <a:off x="1792" y="4817"/>
                <a:ext cx="1339" cy="502"/>
              </a:xfrm>
              <a:prstGeom prst="roundRect">
                <a:avLst>
                  <a:gd name="adj" fmla="val 16667"/>
                </a:avLst>
              </a:prstGeom>
              <a:gradFill rotWithShape="0">
                <a:gsLst>
                  <a:gs pos="0">
                    <a:schemeClr val="accent6">
                      <a:lumMod val="60000"/>
                      <a:lumOff val="40000"/>
                    </a:schemeClr>
                  </a:gs>
                  <a:gs pos="50000">
                    <a:schemeClr val="accent6">
                      <a:lumMod val="100000"/>
                      <a:lumOff val="0"/>
                    </a:schemeClr>
                  </a:gs>
                  <a:gs pos="100000">
                    <a:schemeClr val="accent6">
                      <a:lumMod val="60000"/>
                      <a:lumOff val="40000"/>
                    </a:schemeClr>
                  </a:gs>
                </a:gsLst>
                <a:lin ang="5400000" scaled="1"/>
              </a:gradFill>
              <a:ln w="12700">
                <a:solidFill>
                  <a:schemeClr val="accent6">
                    <a:lumMod val="100000"/>
                    <a:lumOff val="0"/>
                  </a:schemeClr>
                </a:solidFill>
                <a:round/>
                <a:headEnd/>
                <a:tailEnd/>
              </a:ln>
              <a:effectLst>
                <a:outerShdw dist="28398" dir="3806097" algn="ctr" rotWithShape="0">
                  <a:schemeClr val="accent6">
                    <a:lumMod val="50000"/>
                    <a:lumOff val="0"/>
                  </a:scheme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M2 R3</a:t>
                </a:r>
              </a:p>
            </p:txBody>
          </p:sp>
          <p:sp>
            <p:nvSpPr>
              <p:cNvPr id="20" name="AutoShape 7"/>
              <p:cNvSpPr>
                <a:spLocks noChangeArrowheads="1"/>
              </p:cNvSpPr>
              <p:nvPr/>
            </p:nvSpPr>
            <p:spPr bwMode="auto">
              <a:xfrm>
                <a:off x="1792" y="7837"/>
                <a:ext cx="1339" cy="502"/>
              </a:xfrm>
              <a:prstGeom prst="roundRect">
                <a:avLst>
                  <a:gd name="adj" fmla="val 16667"/>
                </a:avLst>
              </a:prstGeom>
              <a:gradFill rotWithShape="0">
                <a:gsLst>
                  <a:gs pos="0">
                    <a:schemeClr val="accent6">
                      <a:lumMod val="60000"/>
                      <a:lumOff val="40000"/>
                    </a:schemeClr>
                  </a:gs>
                  <a:gs pos="50000">
                    <a:schemeClr val="accent6">
                      <a:lumMod val="100000"/>
                      <a:lumOff val="0"/>
                    </a:schemeClr>
                  </a:gs>
                  <a:gs pos="100000">
                    <a:schemeClr val="accent6">
                      <a:lumMod val="60000"/>
                      <a:lumOff val="40000"/>
                    </a:schemeClr>
                  </a:gs>
                </a:gsLst>
                <a:lin ang="5400000" scaled="1"/>
              </a:gradFill>
              <a:ln w="12700">
                <a:solidFill>
                  <a:schemeClr val="accent6">
                    <a:lumMod val="100000"/>
                    <a:lumOff val="0"/>
                  </a:schemeClr>
                </a:solidFill>
                <a:round/>
                <a:headEnd/>
                <a:tailEnd/>
              </a:ln>
              <a:effectLst>
                <a:outerShdw dist="28398" dir="3806097" algn="ctr" rotWithShape="0">
                  <a:schemeClr val="accent6">
                    <a:lumMod val="50000"/>
                    <a:lumOff val="0"/>
                  </a:scheme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M4 R3</a:t>
                </a:r>
              </a:p>
            </p:txBody>
          </p:sp>
          <p:sp>
            <p:nvSpPr>
              <p:cNvPr id="21" name="AutoShape 8"/>
              <p:cNvSpPr>
                <a:spLocks noChangeArrowheads="1"/>
              </p:cNvSpPr>
              <p:nvPr/>
            </p:nvSpPr>
            <p:spPr bwMode="auto">
              <a:xfrm>
                <a:off x="1792" y="7245"/>
                <a:ext cx="1339" cy="502"/>
              </a:xfrm>
              <a:prstGeom prst="roundRect">
                <a:avLst>
                  <a:gd name="adj" fmla="val 16667"/>
                </a:avLst>
              </a:prstGeom>
              <a:gradFill rotWithShape="0">
                <a:gsLst>
                  <a:gs pos="0">
                    <a:schemeClr val="accent6">
                      <a:lumMod val="60000"/>
                      <a:lumOff val="40000"/>
                    </a:schemeClr>
                  </a:gs>
                  <a:gs pos="50000">
                    <a:schemeClr val="accent6">
                      <a:lumMod val="100000"/>
                      <a:lumOff val="0"/>
                    </a:schemeClr>
                  </a:gs>
                  <a:gs pos="100000">
                    <a:schemeClr val="accent6">
                      <a:lumMod val="60000"/>
                      <a:lumOff val="40000"/>
                    </a:schemeClr>
                  </a:gs>
                </a:gsLst>
                <a:lin ang="5400000" scaled="1"/>
              </a:gradFill>
              <a:ln w="12700">
                <a:solidFill>
                  <a:schemeClr val="accent6">
                    <a:lumMod val="100000"/>
                    <a:lumOff val="0"/>
                  </a:schemeClr>
                </a:solidFill>
                <a:round/>
                <a:headEnd/>
                <a:tailEnd/>
              </a:ln>
              <a:effectLst>
                <a:outerShdw dist="28398" dir="3806097" algn="ctr" rotWithShape="0">
                  <a:schemeClr val="accent6">
                    <a:lumMod val="50000"/>
                    <a:lumOff val="0"/>
                  </a:scheme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M1 R3</a:t>
                </a:r>
              </a:p>
            </p:txBody>
          </p:sp>
          <p:sp>
            <p:nvSpPr>
              <p:cNvPr id="22" name="AutoShape 9"/>
              <p:cNvSpPr>
                <a:spLocks noChangeArrowheads="1"/>
              </p:cNvSpPr>
              <p:nvPr/>
            </p:nvSpPr>
            <p:spPr bwMode="auto">
              <a:xfrm>
                <a:off x="1792" y="6027"/>
                <a:ext cx="1339" cy="502"/>
              </a:xfrm>
              <a:prstGeom prst="roundRect">
                <a:avLst>
                  <a:gd name="adj" fmla="val 16667"/>
                </a:avLst>
              </a:prstGeom>
              <a:gradFill rotWithShape="0">
                <a:gsLst>
                  <a:gs pos="0">
                    <a:schemeClr val="accent6">
                      <a:lumMod val="60000"/>
                      <a:lumOff val="40000"/>
                    </a:schemeClr>
                  </a:gs>
                  <a:gs pos="50000">
                    <a:schemeClr val="accent6">
                      <a:lumMod val="100000"/>
                      <a:lumOff val="0"/>
                    </a:schemeClr>
                  </a:gs>
                  <a:gs pos="100000">
                    <a:schemeClr val="accent6">
                      <a:lumMod val="60000"/>
                      <a:lumOff val="40000"/>
                    </a:schemeClr>
                  </a:gs>
                </a:gsLst>
                <a:lin ang="5400000" scaled="1"/>
              </a:gradFill>
              <a:ln w="12700">
                <a:solidFill>
                  <a:schemeClr val="accent6">
                    <a:lumMod val="100000"/>
                    <a:lumOff val="0"/>
                  </a:schemeClr>
                </a:solidFill>
                <a:round/>
                <a:headEnd/>
                <a:tailEnd/>
              </a:ln>
              <a:effectLst>
                <a:outerShdw dist="28398" dir="3806097" algn="ctr" rotWithShape="0">
                  <a:schemeClr val="accent6">
                    <a:lumMod val="50000"/>
                    <a:lumOff val="0"/>
                  </a:scheme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M0 R3</a:t>
                </a:r>
              </a:p>
            </p:txBody>
          </p:sp>
          <p:sp>
            <p:nvSpPr>
              <p:cNvPr id="23" name="AutoShape 10"/>
              <p:cNvSpPr>
                <a:spLocks noChangeArrowheads="1"/>
              </p:cNvSpPr>
              <p:nvPr/>
            </p:nvSpPr>
            <p:spPr bwMode="auto">
              <a:xfrm>
                <a:off x="1792" y="8434"/>
                <a:ext cx="1339" cy="502"/>
              </a:xfrm>
              <a:prstGeom prst="roundRect">
                <a:avLst>
                  <a:gd name="adj" fmla="val 16667"/>
                </a:avLst>
              </a:prstGeom>
              <a:gradFill rotWithShape="0">
                <a:gsLst>
                  <a:gs pos="0">
                    <a:schemeClr val="accent6">
                      <a:lumMod val="60000"/>
                      <a:lumOff val="40000"/>
                    </a:schemeClr>
                  </a:gs>
                  <a:gs pos="50000">
                    <a:schemeClr val="accent6">
                      <a:lumMod val="100000"/>
                      <a:lumOff val="0"/>
                    </a:schemeClr>
                  </a:gs>
                  <a:gs pos="100000">
                    <a:schemeClr val="accent6">
                      <a:lumMod val="60000"/>
                      <a:lumOff val="40000"/>
                    </a:schemeClr>
                  </a:gs>
                </a:gsLst>
                <a:lin ang="5400000" scaled="1"/>
              </a:gradFill>
              <a:ln w="12700">
                <a:solidFill>
                  <a:schemeClr val="accent6">
                    <a:lumMod val="100000"/>
                    <a:lumOff val="0"/>
                  </a:schemeClr>
                </a:solidFill>
                <a:round/>
                <a:headEnd/>
                <a:tailEnd/>
              </a:ln>
              <a:effectLst>
                <a:outerShdw dist="28398" dir="3806097" algn="ctr" rotWithShape="0">
                  <a:schemeClr val="accent6">
                    <a:lumMod val="50000"/>
                    <a:lumOff val="0"/>
                  </a:scheme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M5 R3</a:t>
                </a:r>
              </a:p>
            </p:txBody>
          </p:sp>
          <p:sp>
            <p:nvSpPr>
              <p:cNvPr id="24" name="AutoShape 11"/>
              <p:cNvSpPr>
                <a:spLocks noChangeArrowheads="1"/>
              </p:cNvSpPr>
              <p:nvPr/>
            </p:nvSpPr>
            <p:spPr bwMode="auto">
              <a:xfrm>
                <a:off x="1792" y="5420"/>
                <a:ext cx="1339" cy="502"/>
              </a:xfrm>
              <a:prstGeom prst="roundRect">
                <a:avLst>
                  <a:gd name="adj" fmla="val 16667"/>
                </a:avLst>
              </a:prstGeom>
              <a:gradFill rotWithShape="0">
                <a:gsLst>
                  <a:gs pos="0">
                    <a:schemeClr val="accent6">
                      <a:lumMod val="60000"/>
                      <a:lumOff val="40000"/>
                    </a:schemeClr>
                  </a:gs>
                  <a:gs pos="50000">
                    <a:schemeClr val="accent6">
                      <a:lumMod val="100000"/>
                      <a:lumOff val="0"/>
                    </a:schemeClr>
                  </a:gs>
                  <a:gs pos="100000">
                    <a:schemeClr val="accent6">
                      <a:lumMod val="60000"/>
                      <a:lumOff val="40000"/>
                    </a:schemeClr>
                  </a:gs>
                </a:gsLst>
                <a:lin ang="5400000" scaled="1"/>
              </a:gradFill>
              <a:ln w="12700">
                <a:solidFill>
                  <a:schemeClr val="accent6">
                    <a:lumMod val="100000"/>
                    <a:lumOff val="0"/>
                  </a:schemeClr>
                </a:solidFill>
                <a:round/>
                <a:headEnd/>
                <a:tailEnd/>
              </a:ln>
              <a:effectLst>
                <a:outerShdw dist="28398" dir="3806097" algn="ctr" rotWithShape="0">
                  <a:schemeClr val="accent6">
                    <a:lumMod val="50000"/>
                    <a:lumOff val="0"/>
                  </a:scheme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M7 R3</a:t>
                </a:r>
              </a:p>
            </p:txBody>
          </p:sp>
          <p:sp>
            <p:nvSpPr>
              <p:cNvPr id="25" name="AutoShape 12"/>
              <p:cNvSpPr>
                <a:spLocks noChangeArrowheads="1"/>
              </p:cNvSpPr>
              <p:nvPr/>
            </p:nvSpPr>
            <p:spPr bwMode="auto">
              <a:xfrm>
                <a:off x="3371" y="6626"/>
                <a:ext cx="1339" cy="502"/>
              </a:xfrm>
              <a:prstGeom prst="roundRect">
                <a:avLst>
                  <a:gd name="adj" fmla="val 16667"/>
                </a:avLst>
              </a:prstGeom>
              <a:gradFill rotWithShape="0">
                <a:gsLst>
                  <a:gs pos="0">
                    <a:schemeClr val="accent4">
                      <a:lumMod val="60000"/>
                      <a:lumOff val="40000"/>
                    </a:schemeClr>
                  </a:gs>
                  <a:gs pos="50000">
                    <a:schemeClr val="accent4">
                      <a:lumMod val="100000"/>
                      <a:lumOff val="0"/>
                    </a:schemeClr>
                  </a:gs>
                  <a:gs pos="100000">
                    <a:schemeClr val="accent4">
                      <a:lumMod val="60000"/>
                      <a:lumOff val="40000"/>
                    </a:schemeClr>
                  </a:gs>
                </a:gsLst>
                <a:lin ang="5400000" scaled="1"/>
              </a:gradFill>
              <a:ln w="12700">
                <a:solidFill>
                  <a:schemeClr val="accent4">
                    <a:lumMod val="100000"/>
                    <a:lumOff val="0"/>
                  </a:schemeClr>
                </a:solidFill>
                <a:round/>
                <a:headEnd/>
                <a:tailEnd/>
              </a:ln>
              <a:effectLst>
                <a:outerShdw dist="28398" dir="3806097" algn="ctr" rotWithShape="0">
                  <a:schemeClr val="accent4">
                    <a:lumMod val="50000"/>
                    <a:lumOff val="0"/>
                  </a:scheme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M6 R1</a:t>
                </a:r>
              </a:p>
            </p:txBody>
          </p:sp>
          <p:sp>
            <p:nvSpPr>
              <p:cNvPr id="26" name="AutoShape 13"/>
              <p:cNvSpPr>
                <a:spLocks noChangeArrowheads="1"/>
              </p:cNvSpPr>
              <p:nvPr/>
            </p:nvSpPr>
            <p:spPr bwMode="auto">
              <a:xfrm>
                <a:off x="4945" y="6626"/>
                <a:ext cx="1339" cy="502"/>
              </a:xfrm>
              <a:prstGeom prst="roundRect">
                <a:avLst>
                  <a:gd name="adj" fmla="val 16667"/>
                </a:avLst>
              </a:prstGeom>
              <a:gradFill rotWithShape="0">
                <a:gsLst>
                  <a:gs pos="0">
                    <a:schemeClr val="accent4">
                      <a:lumMod val="60000"/>
                      <a:lumOff val="40000"/>
                    </a:schemeClr>
                  </a:gs>
                  <a:gs pos="50000">
                    <a:schemeClr val="accent4">
                      <a:lumMod val="100000"/>
                      <a:lumOff val="0"/>
                    </a:schemeClr>
                  </a:gs>
                  <a:gs pos="100000">
                    <a:schemeClr val="accent4">
                      <a:lumMod val="60000"/>
                      <a:lumOff val="40000"/>
                    </a:schemeClr>
                  </a:gs>
                </a:gsLst>
                <a:lin ang="5400000" scaled="1"/>
              </a:gradFill>
              <a:ln w="12700">
                <a:solidFill>
                  <a:schemeClr val="accent4">
                    <a:lumMod val="100000"/>
                    <a:lumOff val="0"/>
                  </a:schemeClr>
                </a:solidFill>
                <a:round/>
                <a:headEnd/>
                <a:tailEnd/>
              </a:ln>
              <a:effectLst>
                <a:outerShdw dist="28398" dir="3806097" algn="ctr" rotWithShape="0">
                  <a:schemeClr val="accent4">
                    <a:lumMod val="50000"/>
                    <a:lumOff val="0"/>
                  </a:scheme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M4 R1</a:t>
                </a:r>
              </a:p>
            </p:txBody>
          </p:sp>
          <p:sp>
            <p:nvSpPr>
              <p:cNvPr id="27" name="AutoShape 14"/>
              <p:cNvSpPr>
                <a:spLocks noChangeArrowheads="1"/>
              </p:cNvSpPr>
              <p:nvPr/>
            </p:nvSpPr>
            <p:spPr bwMode="auto">
              <a:xfrm>
                <a:off x="4945" y="7224"/>
                <a:ext cx="1339" cy="502"/>
              </a:xfrm>
              <a:prstGeom prst="roundRect">
                <a:avLst>
                  <a:gd name="adj" fmla="val 16667"/>
                </a:avLst>
              </a:prstGeom>
              <a:gradFill rotWithShape="0">
                <a:gsLst>
                  <a:gs pos="0">
                    <a:schemeClr val="accent4">
                      <a:lumMod val="60000"/>
                      <a:lumOff val="40000"/>
                    </a:schemeClr>
                  </a:gs>
                  <a:gs pos="50000">
                    <a:schemeClr val="accent4">
                      <a:lumMod val="100000"/>
                      <a:lumOff val="0"/>
                    </a:schemeClr>
                  </a:gs>
                  <a:gs pos="100000">
                    <a:schemeClr val="accent4">
                      <a:lumMod val="60000"/>
                      <a:lumOff val="40000"/>
                    </a:schemeClr>
                  </a:gs>
                </a:gsLst>
                <a:lin ang="5400000" scaled="1"/>
              </a:gradFill>
              <a:ln w="12700">
                <a:solidFill>
                  <a:schemeClr val="accent4">
                    <a:lumMod val="100000"/>
                    <a:lumOff val="0"/>
                  </a:schemeClr>
                </a:solidFill>
                <a:round/>
                <a:headEnd/>
                <a:tailEnd/>
              </a:ln>
              <a:effectLst>
                <a:outerShdw dist="28398" dir="3806097" algn="ctr" rotWithShape="0">
                  <a:schemeClr val="accent4">
                    <a:lumMod val="50000"/>
                    <a:lumOff val="0"/>
                  </a:scheme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M3 R1</a:t>
                </a:r>
              </a:p>
            </p:txBody>
          </p:sp>
          <p:sp>
            <p:nvSpPr>
              <p:cNvPr id="28" name="AutoShape 15"/>
              <p:cNvSpPr>
                <a:spLocks noChangeArrowheads="1"/>
              </p:cNvSpPr>
              <p:nvPr/>
            </p:nvSpPr>
            <p:spPr bwMode="auto">
              <a:xfrm>
                <a:off x="3371" y="7837"/>
                <a:ext cx="1339" cy="502"/>
              </a:xfrm>
              <a:prstGeom prst="roundRect">
                <a:avLst>
                  <a:gd name="adj" fmla="val 16667"/>
                </a:avLst>
              </a:prstGeom>
              <a:gradFill rotWithShape="0">
                <a:gsLst>
                  <a:gs pos="0">
                    <a:schemeClr val="accent4">
                      <a:lumMod val="60000"/>
                      <a:lumOff val="40000"/>
                    </a:schemeClr>
                  </a:gs>
                  <a:gs pos="50000">
                    <a:schemeClr val="accent4">
                      <a:lumMod val="100000"/>
                      <a:lumOff val="0"/>
                    </a:schemeClr>
                  </a:gs>
                  <a:gs pos="100000">
                    <a:schemeClr val="accent4">
                      <a:lumMod val="60000"/>
                      <a:lumOff val="40000"/>
                    </a:schemeClr>
                  </a:gs>
                </a:gsLst>
                <a:lin ang="5400000" scaled="1"/>
              </a:gradFill>
              <a:ln w="12700">
                <a:solidFill>
                  <a:schemeClr val="accent4">
                    <a:lumMod val="100000"/>
                    <a:lumOff val="0"/>
                  </a:schemeClr>
                </a:solidFill>
                <a:round/>
                <a:headEnd/>
                <a:tailEnd/>
              </a:ln>
              <a:effectLst>
                <a:outerShdw dist="28398" dir="3806097" algn="ctr" rotWithShape="0">
                  <a:schemeClr val="accent4">
                    <a:lumMod val="50000"/>
                    <a:lumOff val="0"/>
                  </a:scheme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M7 R1</a:t>
                </a:r>
              </a:p>
            </p:txBody>
          </p:sp>
          <p:sp>
            <p:nvSpPr>
              <p:cNvPr id="29" name="AutoShape 16"/>
              <p:cNvSpPr>
                <a:spLocks noChangeArrowheads="1"/>
              </p:cNvSpPr>
              <p:nvPr/>
            </p:nvSpPr>
            <p:spPr bwMode="auto">
              <a:xfrm>
                <a:off x="3371" y="7245"/>
                <a:ext cx="1339" cy="502"/>
              </a:xfrm>
              <a:prstGeom prst="roundRect">
                <a:avLst>
                  <a:gd name="adj" fmla="val 16667"/>
                </a:avLst>
              </a:prstGeom>
              <a:gradFill rotWithShape="0">
                <a:gsLst>
                  <a:gs pos="0">
                    <a:schemeClr val="accent4">
                      <a:lumMod val="60000"/>
                      <a:lumOff val="40000"/>
                    </a:schemeClr>
                  </a:gs>
                  <a:gs pos="50000">
                    <a:schemeClr val="accent4">
                      <a:lumMod val="100000"/>
                      <a:lumOff val="0"/>
                    </a:schemeClr>
                  </a:gs>
                  <a:gs pos="100000">
                    <a:schemeClr val="accent4">
                      <a:lumMod val="60000"/>
                      <a:lumOff val="40000"/>
                    </a:schemeClr>
                  </a:gs>
                </a:gsLst>
                <a:lin ang="5400000" scaled="1"/>
              </a:gradFill>
              <a:ln w="12700">
                <a:solidFill>
                  <a:schemeClr val="accent4">
                    <a:lumMod val="100000"/>
                    <a:lumOff val="0"/>
                  </a:schemeClr>
                </a:solidFill>
                <a:round/>
                <a:headEnd/>
                <a:tailEnd/>
              </a:ln>
              <a:effectLst>
                <a:outerShdw dist="28398" dir="3806097" algn="ctr" rotWithShape="0">
                  <a:schemeClr val="accent4">
                    <a:lumMod val="50000"/>
                    <a:lumOff val="0"/>
                  </a:scheme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M0 R1</a:t>
                </a:r>
              </a:p>
            </p:txBody>
          </p:sp>
          <p:sp>
            <p:nvSpPr>
              <p:cNvPr id="30" name="AutoShape 17"/>
              <p:cNvSpPr>
                <a:spLocks noChangeArrowheads="1"/>
              </p:cNvSpPr>
              <p:nvPr/>
            </p:nvSpPr>
            <p:spPr bwMode="auto">
              <a:xfrm>
                <a:off x="4945" y="8434"/>
                <a:ext cx="1339" cy="502"/>
              </a:xfrm>
              <a:prstGeom prst="roundRect">
                <a:avLst>
                  <a:gd name="adj" fmla="val 16667"/>
                </a:avLst>
              </a:prstGeom>
              <a:gradFill rotWithShape="0">
                <a:gsLst>
                  <a:gs pos="0">
                    <a:schemeClr val="accent4">
                      <a:lumMod val="60000"/>
                      <a:lumOff val="40000"/>
                    </a:schemeClr>
                  </a:gs>
                  <a:gs pos="50000">
                    <a:schemeClr val="accent4">
                      <a:lumMod val="100000"/>
                      <a:lumOff val="0"/>
                    </a:schemeClr>
                  </a:gs>
                  <a:gs pos="100000">
                    <a:schemeClr val="accent4">
                      <a:lumMod val="60000"/>
                      <a:lumOff val="40000"/>
                    </a:schemeClr>
                  </a:gs>
                </a:gsLst>
                <a:lin ang="5400000" scaled="1"/>
              </a:gradFill>
              <a:ln w="12700">
                <a:solidFill>
                  <a:schemeClr val="accent4">
                    <a:lumMod val="100000"/>
                    <a:lumOff val="0"/>
                  </a:schemeClr>
                </a:solidFill>
                <a:round/>
                <a:headEnd/>
                <a:tailEnd/>
              </a:ln>
              <a:effectLst>
                <a:outerShdw dist="28398" dir="3806097" algn="ctr" rotWithShape="0">
                  <a:schemeClr val="accent4">
                    <a:lumMod val="50000"/>
                    <a:lumOff val="0"/>
                  </a:scheme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M5 R1</a:t>
                </a:r>
              </a:p>
            </p:txBody>
          </p:sp>
          <p:sp>
            <p:nvSpPr>
              <p:cNvPr id="31" name="AutoShape 18"/>
              <p:cNvSpPr>
                <a:spLocks noChangeArrowheads="1"/>
              </p:cNvSpPr>
              <p:nvPr/>
            </p:nvSpPr>
            <p:spPr bwMode="auto">
              <a:xfrm>
                <a:off x="3371" y="8434"/>
                <a:ext cx="1339" cy="502"/>
              </a:xfrm>
              <a:prstGeom prst="roundRect">
                <a:avLst>
                  <a:gd name="adj" fmla="val 16667"/>
                </a:avLst>
              </a:prstGeom>
              <a:gradFill rotWithShape="0">
                <a:gsLst>
                  <a:gs pos="0">
                    <a:schemeClr val="accent4">
                      <a:lumMod val="60000"/>
                      <a:lumOff val="40000"/>
                    </a:schemeClr>
                  </a:gs>
                  <a:gs pos="50000">
                    <a:schemeClr val="accent4">
                      <a:lumMod val="100000"/>
                      <a:lumOff val="0"/>
                    </a:schemeClr>
                  </a:gs>
                  <a:gs pos="100000">
                    <a:schemeClr val="accent4">
                      <a:lumMod val="60000"/>
                      <a:lumOff val="40000"/>
                    </a:schemeClr>
                  </a:gs>
                </a:gsLst>
                <a:lin ang="5400000" scaled="1"/>
              </a:gradFill>
              <a:ln w="12700">
                <a:solidFill>
                  <a:schemeClr val="accent4">
                    <a:lumMod val="100000"/>
                    <a:lumOff val="0"/>
                  </a:schemeClr>
                </a:solidFill>
                <a:round/>
                <a:headEnd/>
                <a:tailEnd/>
              </a:ln>
              <a:effectLst>
                <a:outerShdw dist="28398" dir="3806097" algn="ctr" rotWithShape="0">
                  <a:schemeClr val="accent4">
                    <a:lumMod val="50000"/>
                    <a:lumOff val="0"/>
                  </a:scheme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M2 R1</a:t>
                </a:r>
              </a:p>
            </p:txBody>
          </p:sp>
          <p:sp>
            <p:nvSpPr>
              <p:cNvPr id="32" name="AutoShape 19"/>
              <p:cNvSpPr>
                <a:spLocks noChangeArrowheads="1"/>
              </p:cNvSpPr>
              <p:nvPr/>
            </p:nvSpPr>
            <p:spPr bwMode="auto">
              <a:xfrm>
                <a:off x="4945" y="7827"/>
                <a:ext cx="1339" cy="502"/>
              </a:xfrm>
              <a:prstGeom prst="roundRect">
                <a:avLst>
                  <a:gd name="adj" fmla="val 16667"/>
                </a:avLst>
              </a:prstGeom>
              <a:gradFill rotWithShape="0">
                <a:gsLst>
                  <a:gs pos="0">
                    <a:schemeClr val="accent4">
                      <a:lumMod val="60000"/>
                      <a:lumOff val="40000"/>
                    </a:schemeClr>
                  </a:gs>
                  <a:gs pos="50000">
                    <a:schemeClr val="accent4">
                      <a:lumMod val="100000"/>
                      <a:lumOff val="0"/>
                    </a:schemeClr>
                  </a:gs>
                  <a:gs pos="100000">
                    <a:schemeClr val="accent4">
                      <a:lumMod val="60000"/>
                      <a:lumOff val="40000"/>
                    </a:schemeClr>
                  </a:gs>
                </a:gsLst>
                <a:lin ang="5400000" scaled="1"/>
              </a:gradFill>
              <a:ln w="12700">
                <a:solidFill>
                  <a:schemeClr val="accent4">
                    <a:lumMod val="100000"/>
                    <a:lumOff val="0"/>
                  </a:schemeClr>
                </a:solidFill>
                <a:round/>
                <a:headEnd/>
                <a:tailEnd/>
              </a:ln>
              <a:effectLst>
                <a:outerShdw dist="28398" dir="3806097" algn="ctr" rotWithShape="0">
                  <a:schemeClr val="accent4">
                    <a:lumMod val="50000"/>
                    <a:lumOff val="0"/>
                  </a:scheme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M1 R1</a:t>
                </a:r>
              </a:p>
            </p:txBody>
          </p:sp>
          <p:sp>
            <p:nvSpPr>
              <p:cNvPr id="33" name="AutoShape 20"/>
              <p:cNvSpPr>
                <a:spLocks noChangeArrowheads="1"/>
              </p:cNvSpPr>
              <p:nvPr/>
            </p:nvSpPr>
            <p:spPr bwMode="auto">
              <a:xfrm>
                <a:off x="6529" y="6626"/>
                <a:ext cx="1339" cy="502"/>
              </a:xfrm>
              <a:prstGeom prst="roundRect">
                <a:avLst>
                  <a:gd name="adj" fmla="val 16667"/>
                </a:avLst>
              </a:prstGeom>
              <a:gradFill rotWithShape="0">
                <a:gsLst>
                  <a:gs pos="0">
                    <a:schemeClr val="accent3">
                      <a:lumMod val="60000"/>
                      <a:lumOff val="40000"/>
                    </a:schemeClr>
                  </a:gs>
                  <a:gs pos="50000">
                    <a:schemeClr val="accent3">
                      <a:lumMod val="100000"/>
                      <a:lumOff val="0"/>
                    </a:schemeClr>
                  </a:gs>
                  <a:gs pos="100000">
                    <a:schemeClr val="accent3">
                      <a:lumMod val="60000"/>
                      <a:lumOff val="40000"/>
                    </a:schemeClr>
                  </a:gs>
                </a:gsLst>
                <a:lin ang="5400000" scaled="1"/>
              </a:gradFill>
              <a:ln w="12700">
                <a:solidFill>
                  <a:schemeClr val="accent3">
                    <a:lumMod val="100000"/>
                    <a:lumOff val="0"/>
                  </a:schemeClr>
                </a:solidFill>
                <a:round/>
                <a:headEnd/>
                <a:tailEnd/>
              </a:ln>
              <a:effectLst>
                <a:outerShdw dist="28398" dir="3806097" algn="ctr" rotWithShape="0">
                  <a:schemeClr val="accent3">
                    <a:lumMod val="50000"/>
                    <a:lumOff val="0"/>
                  </a:scheme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M7 R4</a:t>
                </a:r>
              </a:p>
            </p:txBody>
          </p:sp>
          <p:sp>
            <p:nvSpPr>
              <p:cNvPr id="34" name="AutoShape 21"/>
              <p:cNvSpPr>
                <a:spLocks noChangeArrowheads="1"/>
              </p:cNvSpPr>
              <p:nvPr/>
            </p:nvSpPr>
            <p:spPr bwMode="auto">
              <a:xfrm>
                <a:off x="8086" y="8434"/>
                <a:ext cx="1339" cy="502"/>
              </a:xfrm>
              <a:prstGeom prst="roundRect">
                <a:avLst>
                  <a:gd name="adj" fmla="val 16667"/>
                </a:avLst>
              </a:prstGeom>
              <a:gradFill rotWithShape="0">
                <a:gsLst>
                  <a:gs pos="0">
                    <a:schemeClr val="accent3">
                      <a:lumMod val="60000"/>
                      <a:lumOff val="40000"/>
                    </a:schemeClr>
                  </a:gs>
                  <a:gs pos="50000">
                    <a:schemeClr val="accent3">
                      <a:lumMod val="100000"/>
                      <a:lumOff val="0"/>
                    </a:schemeClr>
                  </a:gs>
                  <a:gs pos="100000">
                    <a:schemeClr val="accent3">
                      <a:lumMod val="60000"/>
                      <a:lumOff val="40000"/>
                    </a:schemeClr>
                  </a:gs>
                </a:gsLst>
                <a:lin ang="5400000" scaled="1"/>
              </a:gradFill>
              <a:ln w="12700">
                <a:solidFill>
                  <a:schemeClr val="accent3">
                    <a:lumMod val="100000"/>
                    <a:lumOff val="0"/>
                  </a:schemeClr>
                </a:solidFill>
                <a:round/>
                <a:headEnd/>
                <a:tailEnd/>
              </a:ln>
              <a:effectLst>
                <a:outerShdw dist="28398" dir="3806097" algn="ctr" rotWithShape="0">
                  <a:schemeClr val="accent3">
                    <a:lumMod val="50000"/>
                    <a:lumOff val="0"/>
                  </a:scheme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M5 R4</a:t>
                </a:r>
              </a:p>
            </p:txBody>
          </p:sp>
          <p:sp>
            <p:nvSpPr>
              <p:cNvPr id="35" name="AutoShape 22"/>
              <p:cNvSpPr>
                <a:spLocks noChangeArrowheads="1"/>
              </p:cNvSpPr>
              <p:nvPr/>
            </p:nvSpPr>
            <p:spPr bwMode="auto">
              <a:xfrm>
                <a:off x="6529" y="4817"/>
                <a:ext cx="1339" cy="502"/>
              </a:xfrm>
              <a:prstGeom prst="roundRect">
                <a:avLst>
                  <a:gd name="adj" fmla="val 16667"/>
                </a:avLst>
              </a:prstGeom>
              <a:gradFill rotWithShape="0">
                <a:gsLst>
                  <a:gs pos="0">
                    <a:schemeClr val="accent3">
                      <a:lumMod val="60000"/>
                      <a:lumOff val="40000"/>
                    </a:schemeClr>
                  </a:gs>
                  <a:gs pos="50000">
                    <a:schemeClr val="accent3">
                      <a:lumMod val="100000"/>
                      <a:lumOff val="0"/>
                    </a:schemeClr>
                  </a:gs>
                  <a:gs pos="100000">
                    <a:schemeClr val="accent3">
                      <a:lumMod val="60000"/>
                      <a:lumOff val="40000"/>
                    </a:schemeClr>
                  </a:gs>
                </a:gsLst>
                <a:lin ang="5400000" scaled="1"/>
              </a:gradFill>
              <a:ln w="12700">
                <a:solidFill>
                  <a:schemeClr val="accent3">
                    <a:lumMod val="100000"/>
                    <a:lumOff val="0"/>
                  </a:schemeClr>
                </a:solidFill>
                <a:round/>
                <a:headEnd/>
                <a:tailEnd/>
              </a:ln>
              <a:effectLst>
                <a:outerShdw dist="28398" dir="3806097" algn="ctr" rotWithShape="0">
                  <a:schemeClr val="accent3">
                    <a:lumMod val="50000"/>
                    <a:lumOff val="0"/>
                  </a:scheme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M3 R4</a:t>
                </a:r>
              </a:p>
            </p:txBody>
          </p:sp>
          <p:sp>
            <p:nvSpPr>
              <p:cNvPr id="36" name="AutoShape 23"/>
              <p:cNvSpPr>
                <a:spLocks noChangeArrowheads="1"/>
              </p:cNvSpPr>
              <p:nvPr/>
            </p:nvSpPr>
            <p:spPr bwMode="auto">
              <a:xfrm>
                <a:off x="6529" y="7837"/>
                <a:ext cx="1339" cy="502"/>
              </a:xfrm>
              <a:prstGeom prst="roundRect">
                <a:avLst>
                  <a:gd name="adj" fmla="val 16667"/>
                </a:avLst>
              </a:prstGeom>
              <a:gradFill rotWithShape="0">
                <a:gsLst>
                  <a:gs pos="0">
                    <a:schemeClr val="accent3">
                      <a:lumMod val="60000"/>
                      <a:lumOff val="40000"/>
                    </a:schemeClr>
                  </a:gs>
                  <a:gs pos="50000">
                    <a:schemeClr val="accent3">
                      <a:lumMod val="100000"/>
                      <a:lumOff val="0"/>
                    </a:schemeClr>
                  </a:gs>
                  <a:gs pos="100000">
                    <a:schemeClr val="accent3">
                      <a:lumMod val="60000"/>
                      <a:lumOff val="40000"/>
                    </a:schemeClr>
                  </a:gs>
                </a:gsLst>
                <a:lin ang="5400000" scaled="1"/>
              </a:gradFill>
              <a:ln w="12700">
                <a:solidFill>
                  <a:schemeClr val="accent3">
                    <a:lumMod val="100000"/>
                    <a:lumOff val="0"/>
                  </a:schemeClr>
                </a:solidFill>
                <a:round/>
                <a:headEnd/>
                <a:tailEnd/>
              </a:ln>
              <a:effectLst>
                <a:outerShdw dist="28398" dir="3806097" algn="ctr" rotWithShape="0">
                  <a:schemeClr val="accent3">
                    <a:lumMod val="50000"/>
                    <a:lumOff val="0"/>
                  </a:scheme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M0 R4</a:t>
                </a:r>
              </a:p>
            </p:txBody>
          </p:sp>
          <p:sp>
            <p:nvSpPr>
              <p:cNvPr id="37" name="AutoShape 24"/>
              <p:cNvSpPr>
                <a:spLocks noChangeArrowheads="1"/>
              </p:cNvSpPr>
              <p:nvPr/>
            </p:nvSpPr>
            <p:spPr bwMode="auto">
              <a:xfrm>
                <a:off x="6529" y="7245"/>
                <a:ext cx="1339" cy="502"/>
              </a:xfrm>
              <a:prstGeom prst="roundRect">
                <a:avLst>
                  <a:gd name="adj" fmla="val 16667"/>
                </a:avLst>
              </a:prstGeom>
              <a:gradFill rotWithShape="0">
                <a:gsLst>
                  <a:gs pos="0">
                    <a:schemeClr val="accent3">
                      <a:lumMod val="60000"/>
                      <a:lumOff val="40000"/>
                    </a:schemeClr>
                  </a:gs>
                  <a:gs pos="50000">
                    <a:schemeClr val="accent3">
                      <a:lumMod val="100000"/>
                      <a:lumOff val="0"/>
                    </a:schemeClr>
                  </a:gs>
                  <a:gs pos="100000">
                    <a:schemeClr val="accent3">
                      <a:lumMod val="60000"/>
                      <a:lumOff val="40000"/>
                    </a:schemeClr>
                  </a:gs>
                </a:gsLst>
                <a:lin ang="5400000" scaled="1"/>
              </a:gradFill>
              <a:ln w="12700">
                <a:solidFill>
                  <a:schemeClr val="accent3">
                    <a:lumMod val="100000"/>
                    <a:lumOff val="0"/>
                  </a:schemeClr>
                </a:solidFill>
                <a:round/>
                <a:headEnd/>
                <a:tailEnd/>
              </a:ln>
              <a:effectLst>
                <a:outerShdw dist="28398" dir="3806097" algn="ctr" rotWithShape="0">
                  <a:schemeClr val="accent3">
                    <a:lumMod val="50000"/>
                    <a:lumOff val="0"/>
                  </a:scheme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M6 R4</a:t>
                </a:r>
              </a:p>
            </p:txBody>
          </p:sp>
          <p:sp>
            <p:nvSpPr>
              <p:cNvPr id="38" name="AutoShape 25"/>
              <p:cNvSpPr>
                <a:spLocks noChangeArrowheads="1"/>
              </p:cNvSpPr>
              <p:nvPr/>
            </p:nvSpPr>
            <p:spPr bwMode="auto">
              <a:xfrm>
                <a:off x="6529" y="6027"/>
                <a:ext cx="1339" cy="502"/>
              </a:xfrm>
              <a:prstGeom prst="roundRect">
                <a:avLst>
                  <a:gd name="adj" fmla="val 16667"/>
                </a:avLst>
              </a:prstGeom>
              <a:gradFill rotWithShape="0">
                <a:gsLst>
                  <a:gs pos="0">
                    <a:schemeClr val="accent3">
                      <a:lumMod val="60000"/>
                      <a:lumOff val="40000"/>
                    </a:schemeClr>
                  </a:gs>
                  <a:gs pos="50000">
                    <a:schemeClr val="accent3">
                      <a:lumMod val="100000"/>
                      <a:lumOff val="0"/>
                    </a:schemeClr>
                  </a:gs>
                  <a:gs pos="100000">
                    <a:schemeClr val="accent3">
                      <a:lumMod val="60000"/>
                      <a:lumOff val="40000"/>
                    </a:schemeClr>
                  </a:gs>
                </a:gsLst>
                <a:lin ang="5400000" scaled="1"/>
              </a:gradFill>
              <a:ln w="12700">
                <a:solidFill>
                  <a:schemeClr val="accent3">
                    <a:lumMod val="100000"/>
                    <a:lumOff val="0"/>
                  </a:schemeClr>
                </a:solidFill>
                <a:round/>
                <a:headEnd/>
                <a:tailEnd/>
              </a:ln>
              <a:effectLst>
                <a:outerShdw dist="28398" dir="3806097" algn="ctr" rotWithShape="0">
                  <a:schemeClr val="accent3">
                    <a:lumMod val="50000"/>
                    <a:lumOff val="0"/>
                  </a:scheme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M2 R4</a:t>
                </a:r>
              </a:p>
            </p:txBody>
          </p:sp>
          <p:sp>
            <p:nvSpPr>
              <p:cNvPr id="39" name="AutoShape 26"/>
              <p:cNvSpPr>
                <a:spLocks noChangeArrowheads="1"/>
              </p:cNvSpPr>
              <p:nvPr/>
            </p:nvSpPr>
            <p:spPr bwMode="auto">
              <a:xfrm>
                <a:off x="6529" y="8434"/>
                <a:ext cx="1339" cy="502"/>
              </a:xfrm>
              <a:prstGeom prst="roundRect">
                <a:avLst>
                  <a:gd name="adj" fmla="val 16667"/>
                </a:avLst>
              </a:prstGeom>
              <a:gradFill rotWithShape="0">
                <a:gsLst>
                  <a:gs pos="0">
                    <a:schemeClr val="accent3">
                      <a:lumMod val="60000"/>
                      <a:lumOff val="40000"/>
                    </a:schemeClr>
                  </a:gs>
                  <a:gs pos="50000">
                    <a:schemeClr val="accent3">
                      <a:lumMod val="100000"/>
                      <a:lumOff val="0"/>
                    </a:schemeClr>
                  </a:gs>
                  <a:gs pos="100000">
                    <a:schemeClr val="accent3">
                      <a:lumMod val="60000"/>
                      <a:lumOff val="40000"/>
                    </a:schemeClr>
                  </a:gs>
                </a:gsLst>
                <a:lin ang="5400000" scaled="1"/>
              </a:gradFill>
              <a:ln w="12700">
                <a:solidFill>
                  <a:schemeClr val="accent3">
                    <a:lumMod val="100000"/>
                    <a:lumOff val="0"/>
                  </a:schemeClr>
                </a:solidFill>
                <a:round/>
                <a:headEnd/>
                <a:tailEnd/>
              </a:ln>
              <a:effectLst>
                <a:outerShdw dist="28398" dir="3806097" algn="ctr" rotWithShape="0">
                  <a:schemeClr val="accent3">
                    <a:lumMod val="50000"/>
                    <a:lumOff val="0"/>
                  </a:scheme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M3 R4</a:t>
                </a:r>
              </a:p>
            </p:txBody>
          </p:sp>
          <p:sp>
            <p:nvSpPr>
              <p:cNvPr id="40" name="AutoShape 27"/>
              <p:cNvSpPr>
                <a:spLocks noChangeArrowheads="1"/>
              </p:cNvSpPr>
              <p:nvPr/>
            </p:nvSpPr>
            <p:spPr bwMode="auto">
              <a:xfrm>
                <a:off x="6529" y="5420"/>
                <a:ext cx="1339" cy="502"/>
              </a:xfrm>
              <a:prstGeom prst="roundRect">
                <a:avLst>
                  <a:gd name="adj" fmla="val 16667"/>
                </a:avLst>
              </a:prstGeom>
              <a:gradFill rotWithShape="0">
                <a:gsLst>
                  <a:gs pos="0">
                    <a:schemeClr val="accent3">
                      <a:lumMod val="60000"/>
                      <a:lumOff val="40000"/>
                    </a:schemeClr>
                  </a:gs>
                  <a:gs pos="50000">
                    <a:schemeClr val="accent3">
                      <a:lumMod val="100000"/>
                      <a:lumOff val="0"/>
                    </a:schemeClr>
                  </a:gs>
                  <a:gs pos="100000">
                    <a:schemeClr val="accent3">
                      <a:lumMod val="60000"/>
                      <a:lumOff val="40000"/>
                    </a:schemeClr>
                  </a:gs>
                </a:gsLst>
                <a:lin ang="5400000" scaled="1"/>
              </a:gradFill>
              <a:ln w="12700">
                <a:solidFill>
                  <a:schemeClr val="accent3">
                    <a:lumMod val="100000"/>
                    <a:lumOff val="0"/>
                  </a:schemeClr>
                </a:solidFill>
                <a:round/>
                <a:headEnd/>
                <a:tailEnd/>
              </a:ln>
              <a:effectLst>
                <a:outerShdw dist="28398" dir="3806097" algn="ctr" rotWithShape="0">
                  <a:schemeClr val="accent3">
                    <a:lumMod val="50000"/>
                    <a:lumOff val="0"/>
                  </a:scheme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M1 R4</a:t>
                </a:r>
              </a:p>
            </p:txBody>
          </p:sp>
          <p:sp>
            <p:nvSpPr>
              <p:cNvPr id="41" name="AutoShape 28"/>
              <p:cNvSpPr>
                <a:spLocks noChangeArrowheads="1"/>
              </p:cNvSpPr>
              <p:nvPr/>
            </p:nvSpPr>
            <p:spPr bwMode="auto">
              <a:xfrm>
                <a:off x="9648" y="6626"/>
                <a:ext cx="1339" cy="502"/>
              </a:xfrm>
              <a:prstGeom prst="roundRect">
                <a:avLst>
                  <a:gd name="adj" fmla="val 16667"/>
                </a:avLst>
              </a:prstGeom>
              <a:gradFill rotWithShape="0">
                <a:gsLst>
                  <a:gs pos="0">
                    <a:schemeClr val="accent1">
                      <a:lumMod val="60000"/>
                      <a:lumOff val="40000"/>
                    </a:schemeClr>
                  </a:gs>
                  <a:gs pos="50000">
                    <a:schemeClr val="accent1">
                      <a:lumMod val="100000"/>
                      <a:lumOff val="0"/>
                    </a:schemeClr>
                  </a:gs>
                  <a:gs pos="100000">
                    <a:schemeClr val="accent1">
                      <a:lumMod val="60000"/>
                      <a:lumOff val="40000"/>
                    </a:schemeClr>
                  </a:gs>
                </a:gsLst>
                <a:lin ang="5400000" scaled="1"/>
              </a:gradFill>
              <a:ln w="12700">
                <a:solidFill>
                  <a:schemeClr val="accent1">
                    <a:lumMod val="100000"/>
                    <a:lumOff val="0"/>
                  </a:schemeClr>
                </a:solidFill>
                <a:round/>
                <a:headEnd/>
                <a:tailEnd/>
              </a:ln>
              <a:effectLst>
                <a:outerShdw dist="28398" dir="3806097" algn="ctr" rotWithShape="0">
                  <a:schemeClr val="accent1">
                    <a:lumMod val="50000"/>
                    <a:lumOff val="0"/>
                  </a:scheme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M6 R2</a:t>
                </a:r>
              </a:p>
            </p:txBody>
          </p:sp>
          <p:sp>
            <p:nvSpPr>
              <p:cNvPr id="42" name="AutoShape 29"/>
              <p:cNvSpPr>
                <a:spLocks noChangeArrowheads="1"/>
              </p:cNvSpPr>
              <p:nvPr/>
            </p:nvSpPr>
            <p:spPr bwMode="auto">
              <a:xfrm>
                <a:off x="9648" y="4219"/>
                <a:ext cx="1339" cy="502"/>
              </a:xfrm>
              <a:prstGeom prst="roundRect">
                <a:avLst>
                  <a:gd name="adj" fmla="val 16667"/>
                </a:avLst>
              </a:prstGeom>
              <a:gradFill rotWithShape="0">
                <a:gsLst>
                  <a:gs pos="0">
                    <a:schemeClr val="accent1">
                      <a:lumMod val="60000"/>
                      <a:lumOff val="40000"/>
                    </a:schemeClr>
                  </a:gs>
                  <a:gs pos="50000">
                    <a:schemeClr val="accent1">
                      <a:lumMod val="100000"/>
                      <a:lumOff val="0"/>
                    </a:schemeClr>
                  </a:gs>
                  <a:gs pos="100000">
                    <a:schemeClr val="accent1">
                      <a:lumMod val="60000"/>
                      <a:lumOff val="40000"/>
                    </a:schemeClr>
                  </a:gs>
                </a:gsLst>
                <a:lin ang="5400000" scaled="1"/>
              </a:gradFill>
              <a:ln w="12700">
                <a:solidFill>
                  <a:schemeClr val="accent1">
                    <a:lumMod val="100000"/>
                    <a:lumOff val="0"/>
                  </a:schemeClr>
                </a:solidFill>
                <a:round/>
                <a:headEnd/>
                <a:tailEnd/>
              </a:ln>
              <a:effectLst>
                <a:outerShdw dist="28398" dir="3806097" algn="ctr" rotWithShape="0">
                  <a:schemeClr val="accent1">
                    <a:lumMod val="50000"/>
                    <a:lumOff val="0"/>
                  </a:scheme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M4 R2</a:t>
                </a:r>
              </a:p>
            </p:txBody>
          </p:sp>
          <p:sp>
            <p:nvSpPr>
              <p:cNvPr id="43" name="AutoShape 30"/>
              <p:cNvSpPr>
                <a:spLocks noChangeArrowheads="1"/>
              </p:cNvSpPr>
              <p:nvPr/>
            </p:nvSpPr>
            <p:spPr bwMode="auto">
              <a:xfrm>
                <a:off x="9648" y="4817"/>
                <a:ext cx="1339" cy="502"/>
              </a:xfrm>
              <a:prstGeom prst="roundRect">
                <a:avLst>
                  <a:gd name="adj" fmla="val 16667"/>
                </a:avLst>
              </a:prstGeom>
              <a:gradFill rotWithShape="0">
                <a:gsLst>
                  <a:gs pos="0">
                    <a:schemeClr val="accent1">
                      <a:lumMod val="60000"/>
                      <a:lumOff val="40000"/>
                    </a:schemeClr>
                  </a:gs>
                  <a:gs pos="50000">
                    <a:schemeClr val="accent1">
                      <a:lumMod val="100000"/>
                      <a:lumOff val="0"/>
                    </a:schemeClr>
                  </a:gs>
                  <a:gs pos="100000">
                    <a:schemeClr val="accent1">
                      <a:lumMod val="60000"/>
                      <a:lumOff val="40000"/>
                    </a:schemeClr>
                  </a:gs>
                </a:gsLst>
                <a:lin ang="5400000" scaled="1"/>
              </a:gradFill>
              <a:ln w="12700">
                <a:solidFill>
                  <a:schemeClr val="accent1">
                    <a:lumMod val="100000"/>
                    <a:lumOff val="0"/>
                  </a:schemeClr>
                </a:solidFill>
                <a:round/>
                <a:headEnd/>
                <a:tailEnd/>
              </a:ln>
              <a:effectLst>
                <a:outerShdw dist="28398" dir="3806097" algn="ctr" rotWithShape="0">
                  <a:schemeClr val="accent1">
                    <a:lumMod val="50000"/>
                    <a:lumOff val="0"/>
                  </a:scheme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M0 R2</a:t>
                </a:r>
              </a:p>
            </p:txBody>
          </p:sp>
          <p:sp>
            <p:nvSpPr>
              <p:cNvPr id="44" name="AutoShape 31"/>
              <p:cNvSpPr>
                <a:spLocks noChangeArrowheads="1"/>
              </p:cNvSpPr>
              <p:nvPr/>
            </p:nvSpPr>
            <p:spPr bwMode="auto">
              <a:xfrm>
                <a:off x="9648" y="7837"/>
                <a:ext cx="1339" cy="502"/>
              </a:xfrm>
              <a:prstGeom prst="roundRect">
                <a:avLst>
                  <a:gd name="adj" fmla="val 16667"/>
                </a:avLst>
              </a:prstGeom>
              <a:gradFill rotWithShape="0">
                <a:gsLst>
                  <a:gs pos="0">
                    <a:schemeClr val="accent1">
                      <a:lumMod val="60000"/>
                      <a:lumOff val="40000"/>
                    </a:schemeClr>
                  </a:gs>
                  <a:gs pos="50000">
                    <a:schemeClr val="accent1">
                      <a:lumMod val="100000"/>
                      <a:lumOff val="0"/>
                    </a:schemeClr>
                  </a:gs>
                  <a:gs pos="100000">
                    <a:schemeClr val="accent1">
                      <a:lumMod val="60000"/>
                      <a:lumOff val="40000"/>
                    </a:schemeClr>
                  </a:gs>
                </a:gsLst>
                <a:lin ang="5400000" scaled="1"/>
              </a:gradFill>
              <a:ln w="12700">
                <a:solidFill>
                  <a:schemeClr val="accent1">
                    <a:lumMod val="100000"/>
                    <a:lumOff val="0"/>
                  </a:schemeClr>
                </a:solidFill>
                <a:round/>
                <a:headEnd/>
                <a:tailEnd/>
              </a:ln>
              <a:effectLst>
                <a:outerShdw dist="28398" dir="3806097" algn="ctr" rotWithShape="0">
                  <a:schemeClr val="accent1">
                    <a:lumMod val="50000"/>
                    <a:lumOff val="0"/>
                  </a:scheme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M7 R2</a:t>
                </a:r>
              </a:p>
            </p:txBody>
          </p:sp>
          <p:sp>
            <p:nvSpPr>
              <p:cNvPr id="45" name="AutoShape 32"/>
              <p:cNvSpPr>
                <a:spLocks noChangeArrowheads="1"/>
              </p:cNvSpPr>
              <p:nvPr/>
            </p:nvSpPr>
            <p:spPr bwMode="auto">
              <a:xfrm>
                <a:off x="9648" y="7245"/>
                <a:ext cx="1339" cy="502"/>
              </a:xfrm>
              <a:prstGeom prst="roundRect">
                <a:avLst>
                  <a:gd name="adj" fmla="val 16667"/>
                </a:avLst>
              </a:prstGeom>
              <a:gradFill rotWithShape="0">
                <a:gsLst>
                  <a:gs pos="0">
                    <a:schemeClr val="accent1">
                      <a:lumMod val="60000"/>
                      <a:lumOff val="40000"/>
                    </a:schemeClr>
                  </a:gs>
                  <a:gs pos="50000">
                    <a:schemeClr val="accent1">
                      <a:lumMod val="100000"/>
                      <a:lumOff val="0"/>
                    </a:schemeClr>
                  </a:gs>
                  <a:gs pos="100000">
                    <a:schemeClr val="accent1">
                      <a:lumMod val="60000"/>
                      <a:lumOff val="40000"/>
                    </a:schemeClr>
                  </a:gs>
                </a:gsLst>
                <a:lin ang="5400000" scaled="1"/>
              </a:gradFill>
              <a:ln w="12700">
                <a:solidFill>
                  <a:schemeClr val="accent1">
                    <a:lumMod val="100000"/>
                    <a:lumOff val="0"/>
                  </a:schemeClr>
                </a:solidFill>
                <a:round/>
                <a:headEnd/>
                <a:tailEnd/>
              </a:ln>
              <a:effectLst>
                <a:outerShdw dist="28398" dir="3806097" algn="ctr" rotWithShape="0">
                  <a:schemeClr val="accent1">
                    <a:lumMod val="50000"/>
                    <a:lumOff val="0"/>
                  </a:scheme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M1 R2</a:t>
                </a:r>
              </a:p>
            </p:txBody>
          </p:sp>
          <p:sp>
            <p:nvSpPr>
              <p:cNvPr id="46" name="AutoShape 33"/>
              <p:cNvSpPr>
                <a:spLocks noChangeArrowheads="1"/>
              </p:cNvSpPr>
              <p:nvPr/>
            </p:nvSpPr>
            <p:spPr bwMode="auto">
              <a:xfrm>
                <a:off x="9648" y="6027"/>
                <a:ext cx="1339" cy="502"/>
              </a:xfrm>
              <a:prstGeom prst="roundRect">
                <a:avLst>
                  <a:gd name="adj" fmla="val 16667"/>
                </a:avLst>
              </a:prstGeom>
              <a:gradFill rotWithShape="0">
                <a:gsLst>
                  <a:gs pos="0">
                    <a:schemeClr val="accent1">
                      <a:lumMod val="60000"/>
                      <a:lumOff val="40000"/>
                    </a:schemeClr>
                  </a:gs>
                  <a:gs pos="50000">
                    <a:schemeClr val="accent1">
                      <a:lumMod val="100000"/>
                      <a:lumOff val="0"/>
                    </a:schemeClr>
                  </a:gs>
                  <a:gs pos="100000">
                    <a:schemeClr val="accent1">
                      <a:lumMod val="60000"/>
                      <a:lumOff val="40000"/>
                    </a:schemeClr>
                  </a:gs>
                </a:gsLst>
                <a:lin ang="5400000" scaled="1"/>
              </a:gradFill>
              <a:ln w="12700">
                <a:solidFill>
                  <a:schemeClr val="accent1">
                    <a:lumMod val="100000"/>
                    <a:lumOff val="0"/>
                  </a:schemeClr>
                </a:solidFill>
                <a:round/>
                <a:headEnd/>
                <a:tailEnd/>
              </a:ln>
              <a:effectLst>
                <a:outerShdw dist="28398" dir="3806097" algn="ctr" rotWithShape="0">
                  <a:schemeClr val="accent1">
                    <a:lumMod val="50000"/>
                    <a:lumOff val="0"/>
                  </a:scheme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M5 R2</a:t>
                </a:r>
              </a:p>
            </p:txBody>
          </p:sp>
          <p:sp>
            <p:nvSpPr>
              <p:cNvPr id="47" name="AutoShape 34"/>
              <p:cNvSpPr>
                <a:spLocks noChangeArrowheads="1"/>
              </p:cNvSpPr>
              <p:nvPr/>
            </p:nvSpPr>
            <p:spPr bwMode="auto">
              <a:xfrm>
                <a:off x="9648" y="8434"/>
                <a:ext cx="1339" cy="502"/>
              </a:xfrm>
              <a:prstGeom prst="roundRect">
                <a:avLst>
                  <a:gd name="adj" fmla="val 16667"/>
                </a:avLst>
              </a:prstGeom>
              <a:gradFill rotWithShape="0">
                <a:gsLst>
                  <a:gs pos="0">
                    <a:schemeClr val="accent1">
                      <a:lumMod val="60000"/>
                      <a:lumOff val="40000"/>
                    </a:schemeClr>
                  </a:gs>
                  <a:gs pos="50000">
                    <a:schemeClr val="accent1">
                      <a:lumMod val="100000"/>
                      <a:lumOff val="0"/>
                    </a:schemeClr>
                  </a:gs>
                  <a:gs pos="100000">
                    <a:schemeClr val="accent1">
                      <a:lumMod val="60000"/>
                      <a:lumOff val="40000"/>
                    </a:schemeClr>
                  </a:gs>
                </a:gsLst>
                <a:lin ang="5400000" scaled="1"/>
              </a:gradFill>
              <a:ln w="12700">
                <a:solidFill>
                  <a:schemeClr val="accent1">
                    <a:lumMod val="100000"/>
                    <a:lumOff val="0"/>
                  </a:schemeClr>
                </a:solidFill>
                <a:round/>
                <a:headEnd/>
                <a:tailEnd/>
              </a:ln>
              <a:effectLst>
                <a:outerShdw dist="28398" dir="3806097" algn="ctr" rotWithShape="0">
                  <a:schemeClr val="accent1">
                    <a:lumMod val="50000"/>
                    <a:lumOff val="0"/>
                  </a:scheme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M3 R2</a:t>
                </a:r>
              </a:p>
            </p:txBody>
          </p:sp>
          <p:sp>
            <p:nvSpPr>
              <p:cNvPr id="48" name="AutoShape 35"/>
              <p:cNvSpPr>
                <a:spLocks noChangeArrowheads="1"/>
              </p:cNvSpPr>
              <p:nvPr/>
            </p:nvSpPr>
            <p:spPr bwMode="auto">
              <a:xfrm>
                <a:off x="9648" y="5420"/>
                <a:ext cx="1339" cy="502"/>
              </a:xfrm>
              <a:prstGeom prst="roundRect">
                <a:avLst>
                  <a:gd name="adj" fmla="val 16667"/>
                </a:avLst>
              </a:prstGeom>
              <a:gradFill rotWithShape="0">
                <a:gsLst>
                  <a:gs pos="0">
                    <a:schemeClr val="accent1">
                      <a:lumMod val="60000"/>
                      <a:lumOff val="40000"/>
                    </a:schemeClr>
                  </a:gs>
                  <a:gs pos="50000">
                    <a:schemeClr val="accent1">
                      <a:lumMod val="100000"/>
                      <a:lumOff val="0"/>
                    </a:schemeClr>
                  </a:gs>
                  <a:gs pos="100000">
                    <a:schemeClr val="accent1">
                      <a:lumMod val="60000"/>
                      <a:lumOff val="40000"/>
                    </a:schemeClr>
                  </a:gs>
                </a:gsLst>
                <a:lin ang="5400000" scaled="1"/>
              </a:gradFill>
              <a:ln w="12700">
                <a:solidFill>
                  <a:schemeClr val="accent1">
                    <a:lumMod val="100000"/>
                    <a:lumOff val="0"/>
                  </a:schemeClr>
                </a:solidFill>
                <a:round/>
                <a:headEnd/>
                <a:tailEnd/>
              </a:ln>
              <a:effectLst>
                <a:outerShdw dist="28398" dir="3806097" algn="ctr" rotWithShape="0">
                  <a:schemeClr val="accent1">
                    <a:lumMod val="50000"/>
                    <a:lumOff val="0"/>
                  </a:schemeClr>
                </a:outerShdw>
              </a:effectLst>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M2 R2</a:t>
                </a:r>
              </a:p>
            </p:txBody>
          </p:sp>
        </p:grpSp>
        <p:cxnSp>
          <p:nvCxnSpPr>
            <p:cNvPr id="9" name="AutoShape 36"/>
            <p:cNvCxnSpPr>
              <a:cxnSpLocks noChangeShapeType="1"/>
            </p:cNvCxnSpPr>
            <p:nvPr/>
          </p:nvCxnSpPr>
          <p:spPr bwMode="auto">
            <a:xfrm>
              <a:off x="3095" y="9109"/>
              <a:ext cx="305" cy="1"/>
            </a:xfrm>
            <a:prstGeom prst="straightConnector1">
              <a:avLst/>
            </a:prstGeom>
            <a:noFill/>
            <a:ln w="25400">
              <a:solidFill>
                <a:srgbClr val="000000"/>
              </a:solidFill>
              <a:round/>
              <a:headEnd type="none" w="med" len="med"/>
              <a:tailEnd type="none" w="med" len="med"/>
            </a:ln>
            <a:extLst>
              <a:ext uri="{909E8E84-426E-40DD-AFC4-6F175D3DCCD1}">
                <a14:hiddenFill xmlns:a14="http://schemas.microsoft.com/office/drawing/2010/main">
                  <a:noFill/>
                </a14:hiddenFill>
              </a:ext>
            </a:extLst>
          </p:spPr>
        </p:cxnSp>
        <p:sp>
          <p:nvSpPr>
            <p:cNvPr id="10" name="Text Box 37"/>
            <p:cNvSpPr txBox="1">
              <a:spLocks noChangeArrowheads="1"/>
            </p:cNvSpPr>
            <p:nvPr/>
          </p:nvSpPr>
          <p:spPr bwMode="auto">
            <a:xfrm>
              <a:off x="2910" y="9145"/>
              <a:ext cx="710" cy="504"/>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2 m</a:t>
              </a:r>
            </a:p>
          </p:txBody>
        </p:sp>
        <p:cxnSp>
          <p:nvCxnSpPr>
            <p:cNvPr id="11" name="AutoShape 38"/>
            <p:cNvCxnSpPr>
              <a:cxnSpLocks noChangeShapeType="1"/>
            </p:cNvCxnSpPr>
            <p:nvPr/>
          </p:nvCxnSpPr>
          <p:spPr bwMode="auto">
            <a:xfrm>
              <a:off x="1710" y="8298"/>
              <a:ext cx="0" cy="136"/>
            </a:xfrm>
            <a:prstGeom prst="straightConnector1">
              <a:avLst/>
            </a:prstGeom>
            <a:noFill/>
            <a:ln w="25400">
              <a:solidFill>
                <a:srgbClr val="000000"/>
              </a:solidFill>
              <a:round/>
              <a:headEnd type="none" w="med" len="med"/>
              <a:tailEnd type="none" w="med" len="med"/>
            </a:ln>
            <a:extLst>
              <a:ext uri="{909E8E84-426E-40DD-AFC4-6F175D3DCCD1}">
                <a14:hiddenFill xmlns:a14="http://schemas.microsoft.com/office/drawing/2010/main">
                  <a:noFill/>
                </a14:hiddenFill>
              </a:ext>
            </a:extLst>
          </p:spPr>
        </p:cxnSp>
        <p:sp>
          <p:nvSpPr>
            <p:cNvPr id="12" name="Text Box 39"/>
            <p:cNvSpPr txBox="1">
              <a:spLocks noChangeArrowheads="1"/>
            </p:cNvSpPr>
            <p:nvPr/>
          </p:nvSpPr>
          <p:spPr bwMode="auto">
            <a:xfrm>
              <a:off x="970" y="8137"/>
              <a:ext cx="710" cy="368"/>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1 m</a:t>
              </a:r>
            </a:p>
          </p:txBody>
        </p:sp>
        <p:cxnSp>
          <p:nvCxnSpPr>
            <p:cNvPr id="13" name="AutoShape 40"/>
            <p:cNvCxnSpPr>
              <a:cxnSpLocks noChangeShapeType="1"/>
            </p:cNvCxnSpPr>
            <p:nvPr/>
          </p:nvCxnSpPr>
          <p:spPr bwMode="auto">
            <a:xfrm>
              <a:off x="1792" y="4160"/>
              <a:ext cx="1339" cy="0"/>
            </a:xfrm>
            <a:prstGeom prst="straightConnector1">
              <a:avLst/>
            </a:prstGeom>
            <a:noFill/>
            <a:ln w="25400">
              <a:solidFill>
                <a:srgbClr val="000000"/>
              </a:solidFill>
              <a:round/>
              <a:headEnd type="none" w="med" len="med"/>
              <a:tailEnd type="none" w="med" len="med"/>
            </a:ln>
            <a:extLst>
              <a:ext uri="{909E8E84-426E-40DD-AFC4-6F175D3DCCD1}">
                <a14:hiddenFill xmlns:a14="http://schemas.microsoft.com/office/drawing/2010/main">
                  <a:noFill/>
                </a14:hiddenFill>
              </a:ext>
            </a:extLst>
          </p:spPr>
        </p:cxnSp>
        <p:cxnSp>
          <p:nvCxnSpPr>
            <p:cNvPr id="14" name="AutoShape 41"/>
            <p:cNvCxnSpPr>
              <a:cxnSpLocks noChangeShapeType="1"/>
            </p:cNvCxnSpPr>
            <p:nvPr/>
          </p:nvCxnSpPr>
          <p:spPr bwMode="auto">
            <a:xfrm>
              <a:off x="1710" y="4219"/>
              <a:ext cx="0" cy="456"/>
            </a:xfrm>
            <a:prstGeom prst="straightConnector1">
              <a:avLst/>
            </a:prstGeom>
            <a:noFill/>
            <a:ln w="25400">
              <a:solidFill>
                <a:srgbClr val="000000"/>
              </a:solidFill>
              <a:round/>
              <a:headEnd type="none" w="med" len="med"/>
              <a:tailEnd type="none" w="med" len="med"/>
            </a:ln>
            <a:extLst>
              <a:ext uri="{909E8E84-426E-40DD-AFC4-6F175D3DCCD1}">
                <a14:hiddenFill xmlns:a14="http://schemas.microsoft.com/office/drawing/2010/main">
                  <a:noFill/>
                </a14:hiddenFill>
              </a:ext>
            </a:extLst>
          </p:spPr>
        </p:cxnSp>
        <p:sp>
          <p:nvSpPr>
            <p:cNvPr id="15" name="Text Box 42"/>
            <p:cNvSpPr txBox="1">
              <a:spLocks noChangeArrowheads="1"/>
            </p:cNvSpPr>
            <p:nvPr/>
          </p:nvSpPr>
          <p:spPr bwMode="auto">
            <a:xfrm>
              <a:off x="2085" y="3638"/>
              <a:ext cx="905" cy="422"/>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12 m</a:t>
              </a:r>
            </a:p>
          </p:txBody>
        </p:sp>
        <p:sp>
          <p:nvSpPr>
            <p:cNvPr id="16" name="Text Box 43"/>
            <p:cNvSpPr txBox="1">
              <a:spLocks noChangeArrowheads="1"/>
            </p:cNvSpPr>
            <p:nvPr/>
          </p:nvSpPr>
          <p:spPr bwMode="auto">
            <a:xfrm>
              <a:off x="970" y="4252"/>
              <a:ext cx="710" cy="368"/>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a:lnSpc>
                  <a:spcPct val="115000"/>
                </a:lnSpc>
                <a:spcAft>
                  <a:spcPts val="1000"/>
                </a:spcAft>
              </a:pPr>
              <a:r>
                <a:rPr lang="es-EC" sz="1100">
                  <a:effectLst/>
                  <a:latin typeface="Calibri"/>
                  <a:ea typeface="Calibri"/>
                  <a:cs typeface="Times New Roman"/>
                </a:rPr>
                <a:t>9 m</a:t>
              </a:r>
            </a:p>
          </p:txBody>
        </p:sp>
      </p:grpSp>
      <p:sp>
        <p:nvSpPr>
          <p:cNvPr id="49" name="Rectangle 8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51" name="50 Conector recto"/>
          <p:cNvCxnSpPr/>
          <p:nvPr/>
        </p:nvCxnSpPr>
        <p:spPr>
          <a:xfrm>
            <a:off x="179511" y="833158"/>
            <a:ext cx="0" cy="590465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cxnSp>
        <p:nvCxnSpPr>
          <p:cNvPr id="52" name="51 Conector recto"/>
          <p:cNvCxnSpPr/>
          <p:nvPr/>
        </p:nvCxnSpPr>
        <p:spPr>
          <a:xfrm>
            <a:off x="365530" y="1265206"/>
            <a:ext cx="0" cy="554461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799954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467544" y="1484784"/>
            <a:ext cx="2448272" cy="10081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2" name="1 Título"/>
          <p:cNvSpPr>
            <a:spLocks noGrp="1"/>
          </p:cNvSpPr>
          <p:nvPr>
            <p:ph type="title"/>
          </p:nvPr>
        </p:nvSpPr>
        <p:spPr/>
        <p:txBody>
          <a:bodyPr/>
          <a:lstStyle/>
          <a:p>
            <a:r>
              <a:rPr lang="es-EC"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Metodología de Evaluación </a:t>
            </a:r>
            <a:endParaRPr lang="es-EC"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4 Rectángulo"/>
          <p:cNvSpPr/>
          <p:nvPr/>
        </p:nvSpPr>
        <p:spPr>
          <a:xfrm>
            <a:off x="214295" y="1628459"/>
            <a:ext cx="2845537" cy="707886"/>
          </a:xfrm>
          <a:prstGeom prst="rect">
            <a:avLst/>
          </a:prstGeom>
        </p:spPr>
        <p:txBody>
          <a:bodyPr wrap="square">
            <a:spAutoFit/>
          </a:bodyPr>
          <a:lstStyle/>
          <a:p>
            <a:pPr lvl="0" algn="ctr"/>
            <a:r>
              <a:rPr lang="es-EC" sz="20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Análisis químico de suelo</a:t>
            </a:r>
          </a:p>
        </p:txBody>
      </p:sp>
      <p:sp>
        <p:nvSpPr>
          <p:cNvPr id="6" name="5 Rectángulo"/>
          <p:cNvSpPr/>
          <p:nvPr/>
        </p:nvSpPr>
        <p:spPr>
          <a:xfrm>
            <a:off x="3635896" y="1520737"/>
            <a:ext cx="2088232" cy="923330"/>
          </a:xfrm>
          <a:prstGeom prst="rect">
            <a:avLst/>
          </a:prstGeom>
          <a:solidFill>
            <a:schemeClr val="bg2">
              <a:lumMod val="75000"/>
            </a:schemeClr>
          </a:solidFill>
          <a:ln>
            <a:solidFill>
              <a:schemeClr val="bg2">
                <a:lumMod val="10000"/>
              </a:schemeClr>
            </a:solidFill>
          </a:ln>
        </p:spPr>
        <p:txBody>
          <a:bodyPr wrap="square">
            <a:spAutoFit/>
          </a:bodyPr>
          <a:lstStyle/>
          <a:p>
            <a:pPr algn="ctr"/>
            <a:endParaRPr lang="es-EC"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s-EC"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Análisis Foliar</a:t>
            </a:r>
          </a:p>
          <a:p>
            <a:pPr algn="ctr"/>
            <a:endParaRPr lang="es-EC"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6 Rectángulo"/>
          <p:cNvSpPr/>
          <p:nvPr/>
        </p:nvSpPr>
        <p:spPr>
          <a:xfrm>
            <a:off x="6012160" y="1520737"/>
            <a:ext cx="2800869" cy="1015663"/>
          </a:xfrm>
          <a:prstGeom prst="rect">
            <a:avLst/>
          </a:prstGeom>
          <a:solidFill>
            <a:schemeClr val="accent3">
              <a:lumMod val="50000"/>
            </a:schemeClr>
          </a:solidFill>
          <a:ln>
            <a:solidFill>
              <a:schemeClr val="accent3">
                <a:lumMod val="75000"/>
              </a:schemeClr>
            </a:solidFill>
          </a:ln>
        </p:spPr>
        <p:txBody>
          <a:bodyPr wrap="square">
            <a:spAutoFit/>
          </a:bodyPr>
          <a:lstStyle/>
          <a:p>
            <a:pPr algn="ctr"/>
            <a:endParaRPr lang="es-EC"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s-EC"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Análisis </a:t>
            </a:r>
            <a:r>
              <a:rPr lang="es-EC"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micorrizas del suelo</a:t>
            </a:r>
            <a:endParaRPr lang="es-EC"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266" name="Picture 2" descr="C:\Users\user\Desktop\Nueva carpeta (2)\2013-02-26 10.35.44.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5400000">
            <a:off x="51156" y="3017650"/>
            <a:ext cx="3307144" cy="2786669"/>
          </a:xfrm>
          <a:prstGeom prst="rect">
            <a:avLst/>
          </a:prstGeom>
          <a:ln>
            <a:solidFill>
              <a:schemeClr val="accent3">
                <a:lumMod val="75000"/>
              </a:schemeClr>
            </a:solidFill>
          </a:ln>
          <a:effectLst>
            <a:softEdge rad="112500"/>
          </a:effectLst>
          <a:extLst>
            <a:ext uri="{909E8E84-426E-40DD-AFC4-6F175D3DCCD1}">
              <a14:hiddenFill xmlns:a14="http://schemas.microsoft.com/office/drawing/2010/main">
                <a:solidFill>
                  <a:srgbClr val="FFFFFF"/>
                </a:solidFill>
              </a14:hiddenFill>
            </a:ext>
          </a:extLst>
        </p:spPr>
      </p:pic>
      <p:pic>
        <p:nvPicPr>
          <p:cNvPr id="11267" name="Picture 3" descr="C:\Users\user\Desktop\Nueva carpeta (2)\2013-02-25 09.43.4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2757412"/>
            <a:ext cx="2520280" cy="3307145"/>
          </a:xfrm>
          <a:prstGeom prst="rect">
            <a:avLst/>
          </a:prstGeom>
          <a:ln>
            <a:solidFill>
              <a:schemeClr val="accent3">
                <a:lumMod val="75000"/>
              </a:schemeClr>
            </a:solidFill>
          </a:ln>
          <a:effectLst>
            <a:softEdge rad="112500"/>
          </a:effectLst>
          <a:extLst>
            <a:ext uri="{909E8E84-426E-40DD-AFC4-6F175D3DCCD1}">
              <a14:hiddenFill xmlns:a14="http://schemas.microsoft.com/office/drawing/2010/main">
                <a:solidFill>
                  <a:srgbClr val="FFFFFF"/>
                </a:solidFill>
              </a14:hiddenFill>
            </a:ext>
          </a:extLst>
        </p:spPr>
      </p:pic>
      <p:pic>
        <p:nvPicPr>
          <p:cNvPr id="11269" name="Picture 5" descr="https://encrypted-tbn2.gstatic.com/images?q=tbn:ANd9GcTq1s89VLc6-GcuqpJLecHIjqx6quPxb_9VNtbttpmIuT2zUDa1o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2730447"/>
            <a:ext cx="2368821" cy="3307145"/>
          </a:xfrm>
          <a:prstGeom prst="rect">
            <a:avLst/>
          </a:prstGeom>
          <a:ln>
            <a:solidFill>
              <a:schemeClr val="accent3">
                <a:lumMod val="75000"/>
              </a:schemeClr>
            </a:solidFill>
          </a:ln>
          <a:effectLst>
            <a:softEdge rad="112500"/>
          </a:effectLst>
          <a:extLst>
            <a:ext uri="{909E8E84-426E-40DD-AFC4-6F175D3DCCD1}">
              <a14:hiddenFill xmlns:a14="http://schemas.microsoft.com/office/drawing/2010/main">
                <a:solidFill>
                  <a:srgbClr val="FFFFFF"/>
                </a:solidFill>
              </a14:hiddenFill>
            </a:ext>
          </a:extLst>
        </p:spPr>
      </p:pic>
      <p:cxnSp>
        <p:nvCxnSpPr>
          <p:cNvPr id="12" name="11 Conector recto"/>
          <p:cNvCxnSpPr/>
          <p:nvPr/>
        </p:nvCxnSpPr>
        <p:spPr>
          <a:xfrm flipH="1">
            <a:off x="913115" y="548680"/>
            <a:ext cx="7314949" cy="0"/>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cxnSp>
        <p:nvCxnSpPr>
          <p:cNvPr id="13" name="12 Conector recto"/>
          <p:cNvCxnSpPr/>
          <p:nvPr/>
        </p:nvCxnSpPr>
        <p:spPr>
          <a:xfrm flipH="1">
            <a:off x="661087" y="404664"/>
            <a:ext cx="7819004" cy="0"/>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cxnSp>
        <p:nvCxnSpPr>
          <p:cNvPr id="20" name="19 Conector recto"/>
          <p:cNvCxnSpPr/>
          <p:nvPr/>
        </p:nvCxnSpPr>
        <p:spPr>
          <a:xfrm flipH="1">
            <a:off x="1065516" y="1124744"/>
            <a:ext cx="6890859" cy="0"/>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79288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32541" y="332656"/>
            <a:ext cx="2134302" cy="369332"/>
          </a:xfrm>
          <a:prstGeom prst="rect">
            <a:avLst/>
          </a:prstGeom>
          <a:solidFill>
            <a:schemeClr val="bg2">
              <a:lumMod val="50000"/>
            </a:schemeClr>
          </a:solidFill>
          <a:ln>
            <a:solidFill>
              <a:schemeClr val="accent3">
                <a:lumMod val="50000"/>
              </a:schemeClr>
            </a:solidFill>
          </a:ln>
        </p:spPr>
        <p:txBody>
          <a:bodyPr wrap="none" rtlCol="0">
            <a:spAutoFit/>
          </a:bodyPr>
          <a:lstStyle/>
          <a:p>
            <a:r>
              <a:rPr lang="es-EC" b="1" dirty="0" smtClean="0"/>
              <a:t>Número de Hijuelos </a:t>
            </a:r>
            <a:endParaRPr lang="es-EC" b="1" dirty="0"/>
          </a:p>
        </p:txBody>
      </p:sp>
      <p:sp>
        <p:nvSpPr>
          <p:cNvPr id="5" name="4 Rectángulo"/>
          <p:cNvSpPr/>
          <p:nvPr/>
        </p:nvSpPr>
        <p:spPr>
          <a:xfrm>
            <a:off x="395536" y="908720"/>
            <a:ext cx="3024336" cy="147732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EC" dirty="0"/>
              <a:t>el conteo de hijuelos se realizó al </a:t>
            </a:r>
            <a:r>
              <a:rPr lang="es-EC" dirty="0" smtClean="0"/>
              <a:t>final </a:t>
            </a:r>
            <a:r>
              <a:rPr lang="es-EC" dirty="0"/>
              <a:t>de la investigación, evaluando cinco cepas por unidad experimental de la parcela útil</a:t>
            </a:r>
          </a:p>
        </p:txBody>
      </p:sp>
      <p:sp>
        <p:nvSpPr>
          <p:cNvPr id="6" name="5 Rectángulo"/>
          <p:cNvSpPr/>
          <p:nvPr/>
        </p:nvSpPr>
        <p:spPr>
          <a:xfrm>
            <a:off x="3702321" y="810126"/>
            <a:ext cx="3228910" cy="2308324"/>
          </a:xfrm>
          <a:prstGeom prst="rect">
            <a:avLst/>
          </a:prstGeom>
          <a:solidFill>
            <a:schemeClr val="lt1">
              <a:alpha val="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pPr algn="just"/>
            <a:endParaRPr lang="es-EC" dirty="0" smtClean="0"/>
          </a:p>
          <a:p>
            <a:pPr algn="just"/>
            <a:r>
              <a:rPr lang="es-EC" dirty="0" smtClean="0"/>
              <a:t>Cada </a:t>
            </a:r>
            <a:r>
              <a:rPr lang="es-EC" dirty="0"/>
              <a:t>42 días utilizando para su medición un flexómetro. Se tomó la altura de planta desde el suelo hasta la lígula de la primera hoja medida en cm.</a:t>
            </a:r>
          </a:p>
          <a:p>
            <a:r>
              <a:rPr lang="es-EC" dirty="0"/>
              <a:t> </a:t>
            </a:r>
          </a:p>
          <a:p>
            <a:r>
              <a:rPr lang="es-EC" b="1" dirty="0"/>
              <a:t>	</a:t>
            </a:r>
            <a:r>
              <a:rPr lang="es-EC" dirty="0"/>
              <a:t> </a:t>
            </a:r>
          </a:p>
        </p:txBody>
      </p:sp>
      <p:sp>
        <p:nvSpPr>
          <p:cNvPr id="7" name="6 Rectángulo"/>
          <p:cNvSpPr/>
          <p:nvPr/>
        </p:nvSpPr>
        <p:spPr>
          <a:xfrm>
            <a:off x="4382994" y="360241"/>
            <a:ext cx="1867563" cy="369332"/>
          </a:xfrm>
          <a:prstGeom prst="rect">
            <a:avLst/>
          </a:prstGeom>
          <a:solidFill>
            <a:schemeClr val="bg2">
              <a:lumMod val="50000"/>
            </a:schemeClr>
          </a:solidFill>
          <a:ln>
            <a:solidFill>
              <a:schemeClr val="accent3">
                <a:lumMod val="50000"/>
              </a:schemeClr>
            </a:solidFill>
          </a:ln>
        </p:spPr>
        <p:txBody>
          <a:bodyPr wrap="none">
            <a:spAutoFit/>
          </a:bodyPr>
          <a:lstStyle/>
          <a:p>
            <a:pPr lvl="0"/>
            <a:r>
              <a:rPr lang="es-EC" b="1" dirty="0">
                <a:solidFill>
                  <a:prstClr val="black"/>
                </a:solidFill>
              </a:rPr>
              <a:t>Altura de hijuelos</a:t>
            </a:r>
            <a:endParaRPr lang="es-EC" dirty="0">
              <a:solidFill>
                <a:prstClr val="black"/>
              </a:solidFill>
            </a:endParaRPr>
          </a:p>
        </p:txBody>
      </p:sp>
      <p:sp>
        <p:nvSpPr>
          <p:cNvPr id="8" name="7 Rectángulo"/>
          <p:cNvSpPr/>
          <p:nvPr/>
        </p:nvSpPr>
        <p:spPr>
          <a:xfrm>
            <a:off x="460375" y="3884855"/>
            <a:ext cx="3125266" cy="369332"/>
          </a:xfrm>
          <a:prstGeom prst="rect">
            <a:avLst/>
          </a:prstGeom>
          <a:solidFill>
            <a:schemeClr val="bg2">
              <a:lumMod val="50000"/>
            </a:schemeClr>
          </a:solidFill>
          <a:ln>
            <a:solidFill>
              <a:schemeClr val="accent3">
                <a:lumMod val="50000"/>
              </a:schemeClr>
            </a:solidFill>
          </a:ln>
        </p:spPr>
        <p:txBody>
          <a:bodyPr wrap="square">
            <a:spAutoFit/>
          </a:bodyPr>
          <a:lstStyle/>
          <a:p>
            <a:pPr lvl="0" algn="ctr"/>
            <a:r>
              <a:rPr lang="es-EC" b="1" dirty="0">
                <a:solidFill>
                  <a:prstClr val="black"/>
                </a:solidFill>
              </a:rPr>
              <a:t>Número de tallos cosechados</a:t>
            </a:r>
            <a:endParaRPr lang="es-EC" dirty="0">
              <a:solidFill>
                <a:prstClr val="black"/>
              </a:solidFill>
            </a:endParaRPr>
          </a:p>
        </p:txBody>
      </p:sp>
      <p:sp>
        <p:nvSpPr>
          <p:cNvPr id="9" name="8 Rectángulo"/>
          <p:cNvSpPr/>
          <p:nvPr/>
        </p:nvSpPr>
        <p:spPr>
          <a:xfrm>
            <a:off x="460375" y="4254187"/>
            <a:ext cx="3428237" cy="203132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EC" dirty="0" smtClean="0"/>
              <a:t>En T7 </a:t>
            </a:r>
            <a:r>
              <a:rPr lang="es-EC" dirty="0"/>
              <a:t>se realizó cortes con los parámetros de calidad cada ocho días, mientras que en el resto de tratamientos los tallos de palmito se cosecharon en función de la frecuencia de corte de la finca (cada 30 días), </a:t>
            </a:r>
          </a:p>
        </p:txBody>
      </p:sp>
      <p:pic>
        <p:nvPicPr>
          <p:cNvPr id="12290" name="Picture 2" descr="C:\Users\user\Desktop\Nueva carpeta (2)\2013-01-09 08.45.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759960" y="924159"/>
            <a:ext cx="2388879" cy="2046338"/>
          </a:xfrm>
          <a:prstGeom prst="rect">
            <a:avLst/>
          </a:prstGeom>
          <a:noFill/>
          <a:ln>
            <a:solidFill>
              <a:schemeClr val="accent3">
                <a:lumMod val="50000"/>
              </a:schemeClr>
            </a:solidFill>
          </a:ln>
          <a:extLst>
            <a:ext uri="{909E8E84-426E-40DD-AFC4-6F175D3DCCD1}">
              <a14:hiddenFill xmlns:a14="http://schemas.microsoft.com/office/drawing/2010/main">
                <a:solidFill>
                  <a:srgbClr val="FFFFFF"/>
                </a:solidFill>
              </a14:hiddenFill>
            </a:ext>
          </a:extLst>
        </p:spPr>
      </p:pic>
      <p:pic>
        <p:nvPicPr>
          <p:cNvPr id="12291" name="Picture 3" descr="C:\Users\user\Desktop\Nueva carpeta (2)\2012-10-16 08.03.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447859"/>
            <a:ext cx="3024335" cy="1341182"/>
          </a:xfrm>
          <a:prstGeom prst="rect">
            <a:avLst/>
          </a:prstGeom>
          <a:noFill/>
          <a:ln>
            <a:solidFill>
              <a:schemeClr val="accent3">
                <a:lumMod val="50000"/>
              </a:schemeClr>
            </a:solidFill>
          </a:ln>
          <a:extLst>
            <a:ext uri="{909E8E84-426E-40DD-AFC4-6F175D3DCCD1}">
              <a14:hiddenFill xmlns:a14="http://schemas.microsoft.com/office/drawing/2010/main">
                <a:solidFill>
                  <a:srgbClr val="FFFFFF"/>
                </a:solidFill>
              </a14:hiddenFill>
            </a:ext>
          </a:extLst>
        </p:spPr>
      </p:pic>
      <p:sp>
        <p:nvSpPr>
          <p:cNvPr id="10" name="AutoShape 5" descr="data:image/jpeg;base64,/9j/4AAQSkZJRgABAQAAAQABAAD/2wCEAAkGBxQTEhUUExQWFBUXGRwaGBgYFx4cHhscGxwaISAfGyAcISggIRwlHBwaITEhJSkrLy4uHCAzODMsNygtLisBCgoKDg0OGhAQGC4kICQsLCwsLCwsLCwsLCwsLCwsLCwsLCwsLCwsLCwsLCwsLCwsLCw3LCwsLCwsLCwrLCwsLP/AABEIAMgAhAMBIgACEQEDEQH/xAAbAAACAgMBAAAAAAAAAAAAAAAEBQMGAAIHAf/EAEIQAAEDAgQDBgIIAwcDBQAAAAECAxEAIQQFEjFBUWEGEyJxgZEyoQcjQmKxwdHwFILhFSQzUnKy8UNTojRUY5LC/8QAGgEAAwEBAQEAAAAAAAAAAAAAAQIDAAQFBv/EACURAAICAQQBBQEBAQAAAAAAAAABAhEhAxIxQVEEEyIycWGBUv/aAAwDAQACEQMRAD8AK7uvC1RyWa9LNetuOGhf3ValFHqZqFTdHcCgTu610UUUVpoprADlFaKRRRTWhRRTMBqRUSk0YpFRKbpkzFdzhzvXUYRPh1EFS+kG0em81mK7SKYJbaQlwgR3pmUxaCNj5zei8zwRS6nECJSgpI8xY/jVPxCCsqXA8Rm1r9K8f1Epe47PQ0ktiJcdiHnDqeUV8ZJsPIbD0ptkuCcbShYOpK/iQeA4KH740jKFnSkyTMJBq+NthKQkbAAD0FU9HDdJyYmvKkkDlFRlNGFNRqRXqWclgpTWVMW68omL2EVsU0QW687uuPcMDlNQuN0YW61U3RswvLdRqbpgpqo1M01goXluvC3RparwYckgASTR3AoCZwqlq0oSVE8AKJxWVpZg4lxLc30jxKjy4UbnWbpwLZYa/wDULSVKX/lsdvaB6muf6SskqvfVJ3vXNP1Eui8dJdkvbPNGu7QlhKtJWQpSjdQA5cLmqkWdQERbmfwp32iwhLIWAToUCY5GQfnFJm1BKd64dVtytnXppJUOey2FSXFa1QUiQNxqPXharI4yRvx2NVzLMEUNajIUs6j5Rb5Xpvl+bd2lSVjUk3HQkgH8zXb6bU2Kjm1obnZOUVqU0UlSFyUEkA8RFaqar0E00cltcgmisogt1lE24uykJcXZzQD8vnUwyM79+Om9/nVLyvNylBDxUozYxw60wwvaZF9KlCIEc54CvKWp4Z1uNdFvwWBbbH1zqTO0mB6Sb1OtjDHZxA/nSfzrj/bXMnXsQ2GiFaW5uOZvM+lD4tl9GnQEOc/DF/fapvVy8lFpN1g6+5gEn4FpV6/pWqsrVEwPeuNfxOITvh0nyMfrQ73aQoXoUyULtsu4nbhRXqE+GaWhJco7MMuUVQB+/OpcNhw0SskGJ0nhYXP5Vy3Adp8QtaGm1YgLWoJSNU3NtjXQcXmP17OHBKtIIWTxIBJ6Xj50/vOawL7e15K12oVqxSZ37uFeZlX4GgRhtIHkBU2auEvqUd9Yt7CotZK1g8J+UR8qk3kdI0BjcSFAgjmCf+KRZd2YCXytakqZTJSm8qPAEchTfEuxbcwY9DWjWKlJkQeFI5xcqsfZLbdEmIMyecmghvtzP6UUV8BzisxJhRA4Dfoaq2TJsnGlcH7QI9R+zTpOGKjCQSeQEmkeCIDjUmwUmT04/ia6gw80xOhMEi5Jv/xXVDW2xIT07lZUTlD3/aV7VlPcTmAKpKh+zWU3vy8C+0jnRZkkqWUg7KJmRFpjf351Ji22kkt94nXzm0HqLzE/80vaBMyBEdONrXtsb1FmuXDRZSluq+DSABANgP8ANw9a+eSt8nXwbYJJViFB5YlLemYgkgQm3nFM1YYttlKBcQoaiBM/0qt4N1TS/Gk95pACTbhbrypsntQ8hKoSgiBP2gNd7Tud66VKStcplZSdr+HqXMQr/og6eSuPtUOJecKNLrUIKgd0qGqwF9+AtTHtFkZGBWsKlSlI8Ai6D/XgKUZIXBgFIBYhLyfCtQDl1IICeMSD86ENN1aDPVlww1rGkEFCHELBhNiIO248/nRmRdrG2H3E4xCkuJBSlaBIEz4iNxblM1tim3cNiodGkCFjjqB2gjkfwojtNgG8W33gSAsDcbjz6UYTcMG2+4rJsEtDpC0EOImSfIzB5ExQbZAU4oWm4EzEk2ojs4jTgl20kmYH3VJTPyVS/EoUEkwbmLX8hV27yTqsAuLxCUFKlEbEXMC9HHDNpAC5U5urSqAnjAtJIBG/WmeUdlUoSMTjYOn4MNIkk2Bd5C/w+/Koc3a1LLgIlZJKeU8v0rmlsU9zGuW2kQLT3aEltw+KSqLGZPhPpp96XvOA+arm0E+lOMpdSlCkmDJ1fzD9mmeXYdpxYcenS0QrVI+L7KSTuCRt0pI6+3Uo2y4lfVhdO6gFT8N5HnwHlTN/ONSoSTqFoNrz+Rmlmc4J5ClOIAUkmwBnfoJM0fh8gUllKnW1B1Z42CEgWkcVHqbRV36io8k3p2yI5WpXxvKSeQt1/Em9eUFj82ebUEi40g3nj/WsroUtOuSexgWJeQkd2o6CIJBFzAtKjaABtxNCLw63EpDSgCZIWVBIMb3MRvcXvSrE4xtwgLRpHigJ+MdVGwmeg2ronYfGYZrDtNKIhSApRUDuqVGPCRx9IrjUEiyy8lJxWT4tSttZ+EnWIJAHEmCOtGuZHiVFtAaVMBRmIBSDaRYQLTxNXpOOy7xp71tz4SIdAgmQQNVo5i0QOdiv7LwCgnS8gG0kOo3VPCbQYnzpt1Iphu2jm+eZ1iFkl9KEhIgJChI3FxMzveq2t4GduNd0X2Sw6mzpdStRNvGnba4G96gwXZjBrIZLX94SiVFPiTeY3A+IA7Gnjq7VQko27OdvYttbeowgoEQqxNuF4phkOZJKo3CrKH4GrTjuyTb4GpxyAopCFNyNQTNtUSI96Cx/0fthOpvW0rhYDjAMCRHHgetTbUv0pB7QPFsrZJAQpwEmAnhPM3tMGtMvz1QxzeHw6ErKZ1rWNlhBKiidtI8IJuSDzpLnmZq0pwxWtDjZUHbGDF0TF7g/hSbJs6Xg3e9DYWSkg6ieMXnnaqJPbTEm1utF9Q/KFd4IMmZEmTf3N6gxGDfQnU833SFxAUUlccCEA296SZZ2y1r+tbKzMhaOF5uk8B51Yc5xpxDheNwqIjhYCOm21czi48jp+Bh2YzDDMEuPArXsJHhAO8C94qLP3kKw6S0fCXlKIHCRafIW9aRBaUpIWdIEwehrRWIQoHSoG077/wBKN/8AIv6O+zWHJfSZKUoBUpQ4AC/vtQ2GzFxKytSpST4tRkH9DyoPLFFkKVvqChpBMQTMX2A6UTmGL1aISkJCEgApTdQFzcbk1mnJ8GwkE5a5glBZdSVkrOkzsm0D0rKAUls/C22ABEaEnbfcE717TJsFIq+PztatC32kEHVcgaylRsQSLx61auzr4aSAROoIG0botbhuK5+24hQhTiwIgoAm/PcD86vfaJZbLfdD4kIO0mQhIEegp3HoVMs+htb+AJSPCl4mR0QPzqwJwWHVA7hpUz/00mefCuU4Z3FqUk6liJhRVBTMTHIG0+VT4lWOTZt9UTcBYG/Glr+j3/C49tslwn8KqMO0lZW2kEIAPiWkcBxFFM9mcELBkbmN7eV9qo+MxOKU2lCw47BFjEADYzxIrdnPMYjwgLjYWB/Ki78gX4XLOsmw7WFfcQXG1IbUUkPLEKCTH2t5rTA5cO7bjEvE6Uky+syYHDVz4VQM1x7ziSlbbigVBRBkiRxgCjm+0LxCUKQALCSgiI5mRahnyHBb+0eFwOJSXVSldwVto8S1ARpk2kdRXOHezpWZ1BSeXEVpiczbQ4V/WJJMkpBg+YuDUie1LRMJSSo/eKf/AMnhVeRBUjKn2HNbaZKTMcx1HEVc8vzJp9JKQW3gPG2d+sbakzx4VS8fnBcBh7uwSbAGfUig8pxYw7qHUuJVpMkXuDYj2NFxtGTplvXgHlKAUPqybybxRb7LTKSltISRxibSN+NZiu1LOiWtS1WtpMDzoJHaFkEhxKgJJGoEG94uLRXKlOuB/j5DmczK0a3V6iAAJ30jYULl/wBYVahMKBCFHbqPKiMJmWHdVCYBF9RIvvt++VSYvD+NK2xJCpOnfTaYHG3DrRSbw0Z0uAXOsI1rTMg6RtPM9aypR2aTi1OP95iUpWs6EttJISkWAJU4Dqte0TzrKr7UvIm4pWY4I95CBqS4nUkkxY8SeEbE/rXbez2HT36kqAMNIAkA7Vw914E6BcA+ExuCRaD1rteDR/e1D7gj8I+dGX1thjyOM0wbKoBCOpmCPKBeq9mOSMJBX3psCRccOtF563oKbnxHYmAY+c8PWou0uHU3hwSgp7xFgPFE8JHGobm+ClJEOXYNlTKFqvJP2oAAolljDqMT7KpRk5Z7tAKishBKkggBPMnqLCmmB7PFam1d2G0vKsVk7ATEc7WrXKwYN8Vl7QbWoGYSSL1mV5c240FKkk9aIzHswvQ4htSW5IB1GAU801u7ky8KhCFqCwNl7A7nbnT5rIMA7mTMcQetzUWaZSw20tRSPCknc8q2w+YoKlAwNMzJsI43pTnmNStpTTIDjjgEeIRGoW9QIpYszQlxrGGGBDh0d8YJ2kgmI9oquKU2QDpR7CupZYw9hmtCmdKbh5tYlLiSP80RG/WaoOO7NNwtTT3djVZpYKoBPBxO4A5pFdOnlE5IVYdpESYTJmx5eVPGcPrHxm/WaVoyNwRGhYG4Ct/eisMstmCCg8QacU0zPKUIvo1hRE8FDnEWioW2304B10PENB4NpZUNRuJ1JVMpM+/pc7HOLKSReLgDyihgyhbYSQCYvI2oK+wjBvPsSEpJwuI8QCgUeIEHaCpCj6TWU9y7t2602lsspXpAAIWU2AtIg361lGgWctwELUhISBLqACPvKAiux4nEaHnlQSYCRpHVX6b1z76Psl794kOEs4dSHLAjU4T4R4r8JNXXMFFS3tMaot6FU1LU+rHjygHF5S5ilANhQMElJ4getjG3Oa6NisccEw0tsKWxpCVCZUgxvN+No51zfA9thhmXWC4EuKIXqjYEEEedgR51Plv0nKaQlIbDoKgFSu6goxItYwdqgnTqijOl4Y4TEjvAhCioXUBCvWLzReMyxl1KQR8GnQQSCNGx8x1quYvO8EZKZStNpSNB8+R9aOTjiltLhl1oj/ETZSB94cQD+xWWp/pnAY4/FIbSoOGykwQr7Qj8arPYvO0vJRhnACkag2VmSQkCEzF4B35W81vb/EQyHCpDzahFiQqBckQOFjIPCl/Y3tK3jCjApYjuwV9+lcKQQPjjT8Wyd7+VaLlf8M0qOgIyNhl0vNIDayIPFF+nCekVi1NKhD2GTvYpQCJ3kQJBmpU5hoTofgrFjGyuonpeOBneJqv50861KkBS2j4uoFuUyOvLfnTOTWUZR8irtdkTykKV3/etJXKUSQtM2g8LVS2sCq4T31txo1AecCrhhs+UtSgsFZUPCAPORPKnuS4lxLcp1DUNSQYCZPBUjUOu/HatD1F9GlA5T/ZveAlDgtxFj+NC4jC4hNtYX92b1be0na1zQ6nEMNF2DoWkeIX58RHGarWVBx1IPeyqYA0gqJ+XWm93t8CuImRmbgtbyn/ijU4kdwpRQQoERHLoalay/QdL7ehapKQuLi20G1zQfcJSYJJaV8IB2PEH8qvHKtE2qJsO4VjVCh/KD+YrypGcKlIgo7y8hXTr1rKNMAT9FGOJxCmSAApKTYXJSePOxNWTM3Pr1wYCpHzMH0qnfRMT/aCAP8qp9IroWU5MjGYhxLjhRpEgJiTJPOdvKpaq+LSHi8oTfR/ljDmNxDbzaVw2lWmLGd5FWDOuwmB71C+60CY0oJSkk7ExsRz6UqyVk4bMUCFaF+DUb/FMCRF5AtXQM2Y1srT90xab8DveJrn3fErRzLH5c5h8TBcK0bpEC6TzPMRvTnMMUteEW2htemxKTcH/AE2AEmLUozZazj2kr+BWjQBsQDfjvJM+lWHMMYWilaTqNwQOIn5Ebz0qOx2OuADNeySm8KheEUVFISpTThlJ1CFFJ3TBM6bi1Xfs9gkNYcNHSE6UiwsDsPTl50kZEsCEguXkT8Srb8p/rR3ZLFrIW28lKYJChvBgFITzkFJ9DVoPIskGDD95qaUZKZifcEfpW2GWbTZaREjkNpH8x96ixaFNFK5JKV6XD0J8J8rjyvROITYO2j7XUdK1UDkqTWGW2+4dNgLr5Hf19KObzHuFJUsw04QnolZ26Qr8aaYxoKTqjayuMpOx9PwmlGFS2sOYV4SlSdjxSr8wbT0FBQoN2bZ5kLSlB4JC0wQpJExPH0jaqNiuyjvelzDlCUoKVAqVEEqtvwJq6ZBmCsM6MDilT/7d4/bSNkq++Bbrv5Mcfk7d7cZsbRMgzO2221uVHsBUu0+XKcRpUAl5u4AM3i4B4g1Tsrw7j7ayhsrSgfWAcORPW1dVztkQhyTsELgctjY+m9C9j3f4d55shPdvKC5+9EEDmCACPWqaU9mBZxs5Qlx5HhQC4ngocuR6ivKvHajsQ7/EKVhwnu1eKJiCd46VldPuIltZVfokb/vpPJs/OKuOROFOYtGYEkK6ggiPeKT/AEW5cltBeV8biSR0QNvc3ny5UUlEvT/8a/cA7VKbtDRwx920X3R1D7DyHI5FMn8x7VeFnU2FJ2I+R/5rnuNxP8Zg3FEfWtpBV1iL+u9XXsPiO+wTRN/CUn+W35VzxVotI5tm+FUnMEtrMgrS4ieCgfEI6gU/x+FHdqMbAx5yOH73qP6R8MUPYV4HZ1EnzUB+W1Oc6wgS0ADAhR9yf0pZ9BTwVzs3nhUlQulWqFAT6kdN/KKdYp8s4hpQjS8O7uY8QkpP+4Gh+yOVThHFQAouuJnbkUfO381HZpgy/gyAYWLpP3kHUJ9o9TWqptBu0OCC4iV+KAUq6gz+tS5OrW2W1XKDpV1jY/zAhXrSzs1mIfZSubiygOf9RBjrRj31TiHB8KiEq6TME+tvWmQrN2BocU0f5b/Eny+VVzPsGpDiXEglTe330K3T5zHqBVozdowHECVJuKjxWCD7JVsvckCDJFvlAp0hW6Km/gDiGlIHiQshxkg3SsX8xNz0ijOzmcKKv4bFx3gnQuPiFgTfa/xJ4H0qLLX+4c8RgOKIIPB3dQtYa/jHXVW+e4VKx3oCgAbmIKVba09eB5ipyQydjjHp0wlwHSowpQ4Tz6bQaTZnlxSg6Y8JlBgWI2mmuSZqHEll2NaR6LTzH3T8rjhWoQphWhRKmV/Ao3KSfsq6HnTJWrBdYD8mzVL7KXBY7EHcEbg9QbVlI1dnzqUWXlNpUZKQJE7SJPICspsAoSdnAlICQNIS0APb8utKcIs6lG9mnT/4qo/KV/4l/s/kP36UvygStyZju1j5j9adfQR/YgyfGLSohJjUhSSIsQRBB96vn0W4iEvNH7K9Q/mF/wABVFwzWl6Oh/KrB2GxYRjynYOCPWpwZSSwWb6RMt7zDOxukFSfMQR8xQ76UKwrbiAAlxAX5lQ39zVlzlnW2oEbg23ql9mXD/CKZUP8BxaIngDqSPLSoCelLOOGaDGnY/ClWDxCUk6g6opJuAoJQoGPOjMI14SDuQD8rx6zXnYIwcQ2TspKgOQUD+YrUvLRjVM6R3egrCvNQt7k1pRxGRovLRXcrScNi3GzZtV5ngq4MdFak+UVc3WgtJSePCq92vT3YDp2A8WlM+E2meEG9M+yuY98yAo+NFlWiY2V6iD71l9qC38bGOWq+wreIn86AS7/AA7xRfS6ZE3A5gD5+9McU3Cgsbjfy/d6jzrCF1olMa0+JJ6jb3FqrFYom3kUdpcp1hSYlDohR4pUPgWOoNvblS7slje9Stt0Q42S26mbT+hEHyNWHJ8xGIRpIIO1xcKTYg+oqkdsCcDjGsWE+BcNPiI56VeYuPWtXYbDcXlBaXp1WklpREkfcPMcCONjvTvLsd3qClxMKFlpJ/cjkaKcaS+1vIUAUq/AiluGQVeH4Xm/ZQ/Q1ktrC8o0cweIaOlkBxvdJJuOm/Csprh8alQkiDxB4GsptkRbZzrKf8R0gbIv1hNRZN4nSDsUq29PzonKwD3ygBBB/Cah7NK1PARfSsfhWa+AE/kaJT9f6GtGnu7xbSxwM+0H8qKeRpeJN7GfUUmxyoUhZmyhvyn9KhDwWZ3bHElsKREmIJ2gkT8qpaUd3in0R4XkBYtupHhV/wCJR7VZ+zb/AHuDRzCSn1TI/rVe7XLLZZfAkNqlX+lfgPyVPpVZKyadMzsfiNOPWj/u4cKA/wBCr/7xT7P/AAOtOn4Se7V5LsD6K0+9UheK7nMcA4SIUS2T0cTH+7SfSuj55hA6y4g8R+NLFbtOjN1KwXG4MOslJ4iD7VRMmxTjT2pw/AruXbQFC+k+Yt0hU1dsgxXeMpUfi2UOSkylQ/8AsDSjO8Jof1D4XRBPJSRY+on260JW4qS6Gjy0WUQofnXuFESk+lCZW7KAOlvSxHoaMcTsRuNqtF9k34KnnQXhcSFoI0PKi8wlzhtwUJvzA50z7R5UnGYZaCLqF7bHcH3pnnOXpxLCkHiPUHgfMGlHZ/GQe5UoFYBBg7lJgxyneOFF4f6BZRU+xmNXhylh6dKhKCeEWUPRQIq25rhphxJhQvPMfuKCz3IUrKoUQVkKQeCHB9odFWBHrW3Z/MitBQ4ClaDCkncKG4/fCKFdDX2b9y27CikTsfOsr3E5cSqUAEG91EVlCpB3IpXZPChalBKrKn0sQRbkRFBdnvBikjbxFJ8zNZWU7+pLsY5qgDEHp+lIu0XwHyrKyueHLLN4OkfRfjdbS0c9Lg/mSAfmKO7TNJLLwVtEHyNvzrKyq9ITs5d2nxh7jCq+02vTPMpmPwFdryfFh9htzg4gH3FZWUukGZX8uV3GMeaPwufWpHI2SsD10q9TTjNsJ3jZHHcdCLisrKaC5QH0L8nWVAp2UPEPPYj98QKeYdYUKysrafAZ8nqTpN9jvVb7S4cML/iAkWsqBeJBn3E17WVSf1ZOPIzacS8gclAEfv2pD2gwhQoYpG6YS+BxSNl+aePQmsrKC4G7D8NjEqSDqA9RWVlZQsa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AutoShape 7" descr="data:image/jpeg;base64,/9j/4AAQSkZJRgABAQAAAQABAAD/2wCEAAkGBxQTEhUUExQWFBUXGRwaGBgYFx4cHhscGxwaISAfGyAcISggIRwlHBwaITEhJSkrLy4uHCAzODMsNygtLisBCgoKDg0OGhAQGC4kICQsLCwsLCwsLCwsLCwsLCwsLCwsLCwsLCwsLCwsLCwsLCwsLCw3LCwsLCwsLCwrLCwsLP/AABEIAMgAhAMBIgACEQEDEQH/xAAbAAACAgMBAAAAAAAAAAAAAAAEBQMGAAIHAf/EAEIQAAEDAgQDBgIIAwcDBQAAAAECAxEAIQQFEjFBUWEGEyJxgZEyoQcjQmKxwdHwFILhFSQzUnKy8UNTojRUY5LC/8QAGgEAAwEBAQEAAAAAAAAAAAAAAQIDAAQFBv/EACURAAICAQQBBQEBAQAAAAAAAAABAhEhAxIxQVEEEyIycWGBUv/aAAwDAQACEQMRAD8AK7uvC1RyWa9LNetuOGhf3ValFHqZqFTdHcCgTu610UUUVpoprADlFaKRRRTWhRRTMBqRUSk0YpFRKbpkzFdzhzvXUYRPh1EFS+kG0em81mK7SKYJbaQlwgR3pmUxaCNj5zei8zwRS6nECJSgpI8xY/jVPxCCsqXA8Rm1r9K8f1Epe47PQ0ktiJcdiHnDqeUV8ZJsPIbD0ptkuCcbShYOpK/iQeA4KH740jKFnSkyTMJBq+NthKQkbAAD0FU9HDdJyYmvKkkDlFRlNGFNRqRXqWclgpTWVMW68omL2EVsU0QW687uuPcMDlNQuN0YW61U3RswvLdRqbpgpqo1M01goXluvC3RparwYckgASTR3AoCZwqlq0oSVE8AKJxWVpZg4lxLc30jxKjy4UbnWbpwLZYa/wDULSVKX/lsdvaB6muf6SskqvfVJ3vXNP1Eui8dJdkvbPNGu7QlhKtJWQpSjdQA5cLmqkWdQERbmfwp32iwhLIWAToUCY5GQfnFJm1BKd64dVtytnXppJUOey2FSXFa1QUiQNxqPXharI4yRvx2NVzLMEUNajIUs6j5Rb5Xpvl+bd2lSVjUk3HQkgH8zXb6bU2Kjm1obnZOUVqU0UlSFyUEkA8RFaqar0E00cltcgmisogt1lE24uykJcXZzQD8vnUwyM79+Om9/nVLyvNylBDxUozYxw60wwvaZF9KlCIEc54CvKWp4Z1uNdFvwWBbbH1zqTO0mB6Sb1OtjDHZxA/nSfzrj/bXMnXsQ2GiFaW5uOZvM+lD4tl9GnQEOc/DF/fapvVy8lFpN1g6+5gEn4FpV6/pWqsrVEwPeuNfxOITvh0nyMfrQ73aQoXoUyULtsu4nbhRXqE+GaWhJco7MMuUVQB+/OpcNhw0SskGJ0nhYXP5Vy3Adp8QtaGm1YgLWoJSNU3NtjXQcXmP17OHBKtIIWTxIBJ6Xj50/vOawL7e15K12oVqxSZ37uFeZlX4GgRhtIHkBU2auEvqUd9Yt7CotZK1g8J+UR8qk3kdI0BjcSFAgjmCf+KRZd2YCXytakqZTJSm8qPAEchTfEuxbcwY9DWjWKlJkQeFI5xcqsfZLbdEmIMyecmghvtzP6UUV8BzisxJhRA4Dfoaq2TJsnGlcH7QI9R+zTpOGKjCQSeQEmkeCIDjUmwUmT04/ia6gw80xOhMEi5Jv/xXVDW2xIT07lZUTlD3/aV7VlPcTmAKpKh+zWU3vy8C+0jnRZkkqWUg7KJmRFpjf351Ji22kkt94nXzm0HqLzE/80vaBMyBEdONrXtsb1FmuXDRZSluq+DSABANgP8ANw9a+eSt8nXwbYJJViFB5YlLemYgkgQm3nFM1YYttlKBcQoaiBM/0qt4N1TS/Gk95pACTbhbrypsntQ8hKoSgiBP2gNd7Tud66VKStcplZSdr+HqXMQr/og6eSuPtUOJecKNLrUIKgd0qGqwF9+AtTHtFkZGBWsKlSlI8Ai6D/XgKUZIXBgFIBYhLyfCtQDl1IICeMSD86ENN1aDPVlww1rGkEFCHELBhNiIO248/nRmRdrG2H3E4xCkuJBSlaBIEz4iNxblM1tim3cNiodGkCFjjqB2gjkfwojtNgG8W33gSAsDcbjz6UYTcMG2+4rJsEtDpC0EOImSfIzB5ExQbZAU4oWm4EzEk2ojs4jTgl20kmYH3VJTPyVS/EoUEkwbmLX8hV27yTqsAuLxCUFKlEbEXMC9HHDNpAC5U5urSqAnjAtJIBG/WmeUdlUoSMTjYOn4MNIkk2Bd5C/w+/Koc3a1LLgIlZJKeU8v0rmlsU9zGuW2kQLT3aEltw+KSqLGZPhPpp96XvOA+arm0E+lOMpdSlCkmDJ1fzD9mmeXYdpxYcenS0QrVI+L7KSTuCRt0pI6+3Uo2y4lfVhdO6gFT8N5HnwHlTN/ONSoSTqFoNrz+Rmlmc4J5ClOIAUkmwBnfoJM0fh8gUllKnW1B1Z42CEgWkcVHqbRV36io8k3p2yI5WpXxvKSeQt1/Em9eUFj82ebUEi40g3nj/WsroUtOuSexgWJeQkd2o6CIJBFzAtKjaABtxNCLw63EpDSgCZIWVBIMb3MRvcXvSrE4xtwgLRpHigJ+MdVGwmeg2ronYfGYZrDtNKIhSApRUDuqVGPCRx9IrjUEiyy8lJxWT4tSttZ+EnWIJAHEmCOtGuZHiVFtAaVMBRmIBSDaRYQLTxNXpOOy7xp71tz4SIdAgmQQNVo5i0QOdiv7LwCgnS8gG0kOo3VPCbQYnzpt1Iphu2jm+eZ1iFkl9KEhIgJChI3FxMzveq2t4GduNd0X2Sw6mzpdStRNvGnba4G96gwXZjBrIZLX94SiVFPiTeY3A+IA7Gnjq7VQko27OdvYttbeowgoEQqxNuF4phkOZJKo3CrKH4GrTjuyTb4GpxyAopCFNyNQTNtUSI96Cx/0fthOpvW0rhYDjAMCRHHgetTbUv0pB7QPFsrZJAQpwEmAnhPM3tMGtMvz1QxzeHw6ErKZ1rWNlhBKiidtI8IJuSDzpLnmZq0pwxWtDjZUHbGDF0TF7g/hSbJs6Xg3e9DYWSkg6ieMXnnaqJPbTEm1utF9Q/KFd4IMmZEmTf3N6gxGDfQnU833SFxAUUlccCEA296SZZ2y1r+tbKzMhaOF5uk8B51Yc5xpxDheNwqIjhYCOm21czi48jp+Bh2YzDDMEuPArXsJHhAO8C94qLP3kKw6S0fCXlKIHCRafIW9aRBaUpIWdIEwehrRWIQoHSoG077/wBKN/8AIv6O+zWHJfSZKUoBUpQ4AC/vtQ2GzFxKytSpST4tRkH9DyoPLFFkKVvqChpBMQTMX2A6UTmGL1aISkJCEgApTdQFzcbk1mnJ8GwkE5a5glBZdSVkrOkzsm0D0rKAUls/C22ABEaEnbfcE717TJsFIq+PztatC32kEHVcgaylRsQSLx61auzr4aSAROoIG0botbhuK5+24hQhTiwIgoAm/PcD86vfaJZbLfdD4kIO0mQhIEegp3HoVMs+htb+AJSPCl4mR0QPzqwJwWHVA7hpUz/00mefCuU4Z3FqUk6liJhRVBTMTHIG0+VT4lWOTZt9UTcBYG/Glr+j3/C49tslwn8KqMO0lZW2kEIAPiWkcBxFFM9mcELBkbmN7eV9qo+MxOKU2lCw47BFjEADYzxIrdnPMYjwgLjYWB/Ki78gX4XLOsmw7WFfcQXG1IbUUkPLEKCTH2t5rTA5cO7bjEvE6Uky+syYHDVz4VQM1x7ziSlbbigVBRBkiRxgCjm+0LxCUKQALCSgiI5mRahnyHBb+0eFwOJSXVSldwVto8S1ARpk2kdRXOHezpWZ1BSeXEVpiczbQ4V/WJJMkpBg+YuDUie1LRMJSSo/eKf/AMnhVeRBUjKn2HNbaZKTMcx1HEVc8vzJp9JKQW3gPG2d+sbakzx4VS8fnBcBh7uwSbAGfUig8pxYw7qHUuJVpMkXuDYj2NFxtGTplvXgHlKAUPqybybxRb7LTKSltISRxibSN+NZiu1LOiWtS1WtpMDzoJHaFkEhxKgJJGoEG94uLRXKlOuB/j5DmczK0a3V6iAAJ30jYULl/wBYVahMKBCFHbqPKiMJmWHdVCYBF9RIvvt++VSYvD+NK2xJCpOnfTaYHG3DrRSbw0Z0uAXOsI1rTMg6RtPM9aypR2aTi1OP95iUpWs6EttJISkWAJU4Dqte0TzrKr7UvIm4pWY4I95CBqS4nUkkxY8SeEbE/rXbez2HT36kqAMNIAkA7Vw914E6BcA+ExuCRaD1rteDR/e1D7gj8I+dGX1thjyOM0wbKoBCOpmCPKBeq9mOSMJBX3psCRccOtF563oKbnxHYmAY+c8PWou0uHU3hwSgp7xFgPFE8JHGobm+ClJEOXYNlTKFqvJP2oAAolljDqMT7KpRk5Z7tAKishBKkggBPMnqLCmmB7PFam1d2G0vKsVk7ATEc7WrXKwYN8Vl7QbWoGYSSL1mV5c240FKkk9aIzHswvQ4htSW5IB1GAU801u7ky8KhCFqCwNl7A7nbnT5rIMA7mTMcQetzUWaZSw20tRSPCknc8q2w+YoKlAwNMzJsI43pTnmNStpTTIDjjgEeIRGoW9QIpYszQlxrGGGBDh0d8YJ2kgmI9oquKU2QDpR7CupZYw9hmtCmdKbh5tYlLiSP80RG/WaoOO7NNwtTT3djVZpYKoBPBxO4A5pFdOnlE5IVYdpESYTJmx5eVPGcPrHxm/WaVoyNwRGhYG4Ct/eisMstmCCg8QacU0zPKUIvo1hRE8FDnEWioW2304B10PENB4NpZUNRuJ1JVMpM+/pc7HOLKSReLgDyihgyhbYSQCYvI2oK+wjBvPsSEpJwuI8QCgUeIEHaCpCj6TWU9y7t2602lsspXpAAIWU2AtIg361lGgWctwELUhISBLqACPvKAiux4nEaHnlQSYCRpHVX6b1z76Psl794kOEs4dSHLAjU4T4R4r8JNXXMFFS3tMaot6FU1LU+rHjygHF5S5ilANhQMElJ4getjG3Oa6NisccEw0tsKWxpCVCZUgxvN+No51zfA9thhmXWC4EuKIXqjYEEEedgR51Plv0nKaQlIbDoKgFSu6goxItYwdqgnTqijOl4Y4TEjvAhCioXUBCvWLzReMyxl1KQR8GnQQSCNGx8x1quYvO8EZKZStNpSNB8+R9aOTjiltLhl1oj/ETZSB94cQD+xWWp/pnAY4/FIbSoOGykwQr7Qj8arPYvO0vJRhnACkag2VmSQkCEzF4B35W81vb/EQyHCpDzahFiQqBckQOFjIPCl/Y3tK3jCjApYjuwV9+lcKQQPjjT8Wyd7+VaLlf8M0qOgIyNhl0vNIDayIPFF+nCekVi1NKhD2GTvYpQCJ3kQJBmpU5hoTofgrFjGyuonpeOBneJqv50861KkBS2j4uoFuUyOvLfnTOTWUZR8irtdkTykKV3/etJXKUSQtM2g8LVS2sCq4T31txo1AecCrhhs+UtSgsFZUPCAPORPKnuS4lxLcp1DUNSQYCZPBUjUOu/HatD1F9GlA5T/ZveAlDgtxFj+NC4jC4hNtYX92b1be0na1zQ6nEMNF2DoWkeIX58RHGarWVBx1IPeyqYA0gqJ+XWm93t8CuImRmbgtbyn/ijU4kdwpRQQoERHLoalay/QdL7ehapKQuLi20G1zQfcJSYJJaV8IB2PEH8qvHKtE2qJsO4VjVCh/KD+YrypGcKlIgo7y8hXTr1rKNMAT9FGOJxCmSAApKTYXJSePOxNWTM3Pr1wYCpHzMH0qnfRMT/aCAP8qp9IroWU5MjGYhxLjhRpEgJiTJPOdvKpaq+LSHi8oTfR/ljDmNxDbzaVw2lWmLGd5FWDOuwmB71C+60CY0oJSkk7ExsRz6UqyVk4bMUCFaF+DUb/FMCRF5AtXQM2Y1srT90xab8DveJrn3fErRzLH5c5h8TBcK0bpEC6TzPMRvTnMMUteEW2htemxKTcH/AE2AEmLUozZazj2kr+BWjQBsQDfjvJM+lWHMMYWilaTqNwQOIn5Ebz0qOx2OuADNeySm8KheEUVFISpTThlJ1CFFJ3TBM6bi1Xfs9gkNYcNHSE6UiwsDsPTl50kZEsCEguXkT8Srb8p/rR3ZLFrIW28lKYJChvBgFITzkFJ9DVoPIskGDD95qaUZKZifcEfpW2GWbTZaREjkNpH8x96ixaFNFK5JKV6XD0J8J8rjyvROITYO2j7XUdK1UDkqTWGW2+4dNgLr5Hf19KObzHuFJUsw04QnolZ26Qr8aaYxoKTqjayuMpOx9PwmlGFS2sOYV4SlSdjxSr8wbT0FBQoN2bZ5kLSlB4JC0wQpJExPH0jaqNiuyjvelzDlCUoKVAqVEEqtvwJq6ZBmCsM6MDilT/7d4/bSNkq++Bbrv5Mcfk7d7cZsbRMgzO2221uVHsBUu0+XKcRpUAl5u4AM3i4B4g1Tsrw7j7ayhsrSgfWAcORPW1dVztkQhyTsELgctjY+m9C9j3f4d55shPdvKC5+9EEDmCACPWqaU9mBZxs5Qlx5HhQC4ngocuR6ivKvHajsQ7/EKVhwnu1eKJiCd46VldPuIltZVfokb/vpPJs/OKuOROFOYtGYEkK6ggiPeKT/AEW5cltBeV8biSR0QNvc3ny5UUlEvT/8a/cA7VKbtDRwx920X3R1D7DyHI5FMn8x7VeFnU2FJ2I+R/5rnuNxP8Zg3FEfWtpBV1iL+u9XXsPiO+wTRN/CUn+W35VzxVotI5tm+FUnMEtrMgrS4ieCgfEI6gU/x+FHdqMbAx5yOH73qP6R8MUPYV4HZ1EnzUB+W1Oc6wgS0ADAhR9yf0pZ9BTwVzs3nhUlQulWqFAT6kdN/KKdYp8s4hpQjS8O7uY8QkpP+4Gh+yOVThHFQAouuJnbkUfO381HZpgy/gyAYWLpP3kHUJ9o9TWqptBu0OCC4iV+KAUq6gz+tS5OrW2W1XKDpV1jY/zAhXrSzs1mIfZSubiygOf9RBjrRj31TiHB8KiEq6TME+tvWmQrN2BocU0f5b/Eny+VVzPsGpDiXEglTe330K3T5zHqBVozdowHECVJuKjxWCD7JVsvckCDJFvlAp0hW6Km/gDiGlIHiQshxkg3SsX8xNz0ijOzmcKKv4bFx3gnQuPiFgTfa/xJ4H0qLLX+4c8RgOKIIPB3dQtYa/jHXVW+e4VKx3oCgAbmIKVba09eB5ipyQydjjHp0wlwHSowpQ4Tz6bQaTZnlxSg6Y8JlBgWI2mmuSZqHEll2NaR6LTzH3T8rjhWoQphWhRKmV/Ao3KSfsq6HnTJWrBdYD8mzVL7KXBY7EHcEbg9QbVlI1dnzqUWXlNpUZKQJE7SJPICspsAoSdnAlICQNIS0APb8utKcIs6lG9mnT/4qo/KV/4l/s/kP36UvygStyZju1j5j9adfQR/YgyfGLSohJjUhSSIsQRBB96vn0W4iEvNH7K9Q/mF/wABVFwzWl6Oh/KrB2GxYRjynYOCPWpwZSSwWb6RMt7zDOxukFSfMQR8xQ76UKwrbiAAlxAX5lQ39zVlzlnW2oEbg23ql9mXD/CKZUP8BxaIngDqSPLSoCelLOOGaDGnY/ClWDxCUk6g6opJuAoJQoGPOjMI14SDuQD8rx6zXnYIwcQ2TspKgOQUD+YrUvLRjVM6R3egrCvNQt7k1pRxGRovLRXcrScNi3GzZtV5ngq4MdFak+UVc3WgtJSePCq92vT3YDp2A8WlM+E2meEG9M+yuY98yAo+NFlWiY2V6iD71l9qC38bGOWq+wreIn86AS7/AA7xRfS6ZE3A5gD5+9McU3Cgsbjfy/d6jzrCF1olMa0+JJ6jb3FqrFYom3kUdpcp1hSYlDohR4pUPgWOoNvblS7slje9Stt0Q42S26mbT+hEHyNWHJ8xGIRpIIO1xcKTYg+oqkdsCcDjGsWE+BcNPiI56VeYuPWtXYbDcXlBaXp1WklpREkfcPMcCONjvTvLsd3qClxMKFlpJ/cjkaKcaS+1vIUAUq/AiluGQVeH4Xm/ZQ/Q1ktrC8o0cweIaOlkBxvdJJuOm/Csprh8alQkiDxB4GsptkRbZzrKf8R0gbIv1hNRZN4nSDsUq29PzonKwD3ygBBB/Cah7NK1PARfSsfhWa+AE/kaJT9f6GtGnu7xbSxwM+0H8qKeRpeJN7GfUUmxyoUhZmyhvyn9KhDwWZ3bHElsKREmIJ2gkT8qpaUd3in0R4XkBYtupHhV/wCJR7VZ+zb/AHuDRzCSn1TI/rVe7XLLZZfAkNqlX+lfgPyVPpVZKyadMzsfiNOPWj/u4cKA/wBCr/7xT7P/AAOtOn4Se7V5LsD6K0+9UheK7nMcA4SIUS2T0cTH+7SfSuj55hA6y4g8R+NLFbtOjN1KwXG4MOslJ4iD7VRMmxTjT2pw/AruXbQFC+k+Yt0hU1dsgxXeMpUfi2UOSkylQ/8AsDSjO8Jof1D4XRBPJSRY+on260JW4qS6Gjy0WUQofnXuFESk+lCZW7KAOlvSxHoaMcTsRuNqtF9k34KnnQXhcSFoI0PKi8wlzhtwUJvzA50z7R5UnGYZaCLqF7bHcH3pnnOXpxLCkHiPUHgfMGlHZ/GQe5UoFYBBg7lJgxyneOFF4f6BZRU+xmNXhylh6dKhKCeEWUPRQIq25rhphxJhQvPMfuKCz3IUrKoUQVkKQeCHB9odFWBHrW3Z/MitBQ4ClaDCkncKG4/fCKFdDX2b9y27CikTsfOsr3E5cSqUAEG91EVlCpB3IpXZPChalBKrKn0sQRbkRFBdnvBikjbxFJ8zNZWU7+pLsY5qgDEHp+lIu0XwHyrKyueHLLN4OkfRfjdbS0c9Lg/mSAfmKO7TNJLLwVtEHyNvzrKyq9ITs5d2nxh7jCq+02vTPMpmPwFdryfFh9htzg4gH3FZWUukGZX8uV3GMeaPwufWpHI2SsD10q9TTjNsJ3jZHHcdCLisrKaC5QH0L8nWVAp2UPEPPYj98QKeYdYUKysrafAZ8nqTpN9jvVb7S4cML/iAkWsqBeJBn3E17WVSf1ZOPIzacS8gclAEfv2pD2gwhQoYpG6YS+BxSNl+aePQmsrKC4G7D8NjEqSDqA9RWVlZQsaj/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2297" name="Picture 9" descr="https://encrypted-tbn1.gstatic.com/images?q=tbn:ANd9GcQshDi91NECDJFDYzfHNfXlLM_ySqc6Bhko9EIprRZxGAxfnvX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8613" y="4254188"/>
            <a:ext cx="1914252" cy="2290644"/>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6109051" y="3419709"/>
            <a:ext cx="2839740" cy="369332"/>
          </a:xfrm>
          <a:prstGeom prst="rect">
            <a:avLst/>
          </a:prstGeom>
          <a:solidFill>
            <a:schemeClr val="bg2">
              <a:lumMod val="50000"/>
            </a:schemeClr>
          </a:solidFill>
        </p:spPr>
        <p:txBody>
          <a:bodyPr wrap="square">
            <a:spAutoFit/>
          </a:bodyPr>
          <a:lstStyle/>
          <a:p>
            <a:pPr lvl="0"/>
            <a:r>
              <a:rPr lang="es-EC" dirty="0">
                <a:ln>
                  <a:solidFill>
                    <a:schemeClr val="tx1"/>
                  </a:solidFill>
                </a:ln>
                <a:latin typeface="Times New Roman" panose="02020603050405020304" pitchFamily="18" charset="0"/>
                <a:cs typeface="Times New Roman" panose="02020603050405020304" pitchFamily="18" charset="0"/>
              </a:rPr>
              <a:t>Análisis Beneficio Costo  </a:t>
            </a:r>
            <a:r>
              <a:rPr lang="es-EC" dirty="0">
                <a:ln>
                  <a:solidFill>
                    <a:schemeClr val="tx1"/>
                  </a:solidFill>
                </a:ln>
              </a:rPr>
              <a:t> </a:t>
            </a:r>
          </a:p>
        </p:txBody>
      </p:sp>
      <p:sp>
        <p:nvSpPr>
          <p:cNvPr id="14" name="AutoShape 13" descr="data:image/jpeg;base64,/9j/4AAQSkZJRgABAQAAAQABAAD/2wCEAAkGBxQPEBQQEBQUFRUUFRQUFBQVEBAUFRQUFRQXFhUVFBUYHCggGBolHBUVIzEhJSkrLi4uGB8zODMsNygtLiwBCgoKDg0OGhAPGCwmHB0sLCwsLCwsNywsLDUsLCwsLCwsMiwsLCwsLCwsLCwsLCwtNiwsLCwsLCwsLCwsLCwsLP/AABEIAOoA2AMBIgACEQEDEQH/xAAcAAABBQEBAQAAAAAAAAAAAAAAAQIDBAUHBgj/xABBEAABAwIEAggCBggFBQAAAAABAAIDBBEFEiExQVEGBxMiYXGBkTKxQlJiocHRFCMzQ3KS4fAIJKKywhVTc4Lx/8QAGQEBAQEBAQEAAAAAAAAAAAAAAAECAwQF/8QAIhEBAQACAgICAgMAAAAAAAAAAAECAxExEkEhURMUBCJC/9oADAMBAAIRAxEAPwDuKEIQCEIQCEIQU8WxOKkidNO8MY3cnieAA4lcwqeuyNj3WpnlgOhDhcj5XUHXbiL3zw0bbhjW9o7exeSQPOw+aodFuhrHxf5hhuToDobf1XHZt8XfVp8nveiPWTSYhlYT2MzjYRv2d/C7Yr2i4F0s6CuhtJSZiOLRbM0jYtK6p1a4u+rw+N0t+0jvFITuXM0ufEiy1hs8mdmq4PUoQhdHIIQhAIQhAIQmSSBoLnEADck6IHoWJW9KaeIgOfxtfbXwvur2HYpFUC8TwbbjYj0WZnjbxK3deUnNi6hCFpgIQhAIQhAIQhAIQhAIQhAIQkJsg570jpWzVYbJldkfn4G1hZoPLcaeCTFKR5LXRutbcC4PmHApalzTVySN2lcTfmRYXv6KTFKgtFiCBplI1B8HDcLwZd19bD5kinUYrZ4g7z36C7RxdoNPPkvd4FhraWBsbRbdzvF7tXH3WF0XwoOk7dwBLdjb6ZGtvL8V61ejTj8cvH/Jz5vjPQQhC7vKEIQgEJksrWC7iAOZICzajH4m/ATIeTBcfzbLNyk7rUxuXUaq8v0wxJuVsLXAlxJdY3tl2Bt4/JSS4xK4EjLGP5j7nReGw3BqiOsMbGPfBPI57Zi3usuc0hcTx1IHA+i457POcYu2Gvwsyye06N0MeTtcrXOuW5i0EgDgLrca0DYAeQAUVHTNiYI27C+p3JOpJUy7YY+MkctmfllatR7BOUDJgBZSNkB4rTB6EIQCEIQCEIQCEIQCa54G5A8yqONVjoo7xgFxIGp2HErPJvYnUlamPKNaSvYON/IXVGsry/uNFgdzxIVcIcbWNtluYwYmL4bZoLNLbHl4KlStnkt2jcrGnvSX1IG+Qc1Q60A/9GbKJnx5ZAGxMNhISDuRqSB42Wv0VgmjpmR1TxIbZmEX0aR+zJOpI5+K5/q4+XPr6dv2cvHj39vYQVkMcQyEZWgaD4tdtOeqeMTZpe4v4LDhprG/Mq1ZdPxz0481tCpZ9Ya+KjdXMBIve2hsLrJt+aZM/KNNyn4zlpSYlcdwb8Tssyor5nd0kN/hGp9So45w0ZSdRxUFZOSO5q76Pj4FZ26ucf6ta85Mvk11MDq83/iJPzStIvlYMzuQHz5K1TYYXgOlcdQDkbpbwJ4rShhawWYAB4fivHjpvt6ct89KVNhmodMcx4MHwjz5rTCbdF16McZOnnyyuXZyLpiLqsnITUIJWyEKxHIHKmgFBfQo4ZM3mpEAhCEAoaqpbE3M4/mVK51hc7BefqqjtXF1tLWHktY48iGqmMl3O+0ABwsdAjthlvy0PooWusHAnazvbS/ss6R8gYx4aS2SQ68LWJXeRhuMAIuFLZUsOcbWKvrKuT9blcXyCC9mxx5iftu3A8bWXRej8hlpYHnjEw+uULj+PTmomlf8XaPcWa7AEAacAQF2XAYslNC0ixEbAfA21W8viJFsi2vJMaeJ47eSc4ZjbgN034nW9FkBk5b/AC808YfI8d0ht/pEa+gWxDTNZ8LQPRTLndn01wy4sKYwZpO+RzFh7KRT1Ttgq6xbb2pUJEKBUjnAC5IA5k2Veuq+yAsC57jlYwbud+A5lNp8FzES1R7R41az91GeGVvE+JQW0JLoQKhUqjDpIyZqdxdm7z4XG7XE7mM/RPhspqSqbKwPbtsQRYtI3aRwIQToSXQgcx1jdXmm4us+6s0jtwgsIQhBkdIqsRtaHODQ47k2Btrb++Szoqhhbdr2nyN/ktzFaBtREY3cdQfqu4ELn36K6Nzonizmmx038R4LGf8AIur/ADzHbVpmz3xXr6TBWyubNJfS5a0HukEfSHHyVzG4h2GwAaWkAaaXtYehVDoliBe0wPPeZ8J5s/or+NOu3Jz1PpsumGz8nGTnnh4W41lRMsQRsdVD0lq+wpJpBuGG3mdAp6UFosTx0Xk+tGvDII4ge854cRwIbwI8z9y7TtzrneG04llii4Pe2zrEFw+kB4bld3ZoA1vK1/AcVxvoXCH18LTqLl4sTYWBNvvC7S0ZQt5JDJTlbYb7DzTqaPvMb43PpqmMbmOY+g/FTU7v1zB5/IrF6VsIQhcGlGc94qO6WTc+aagW6LpE2U9025H5IG4NDnc6odxJZH9ljTYkfxH8FrO2KrYU0CCID6jPvaCrLtigzkJEINCH4R5LIrYexnDxoybuvHASAXa71At7LXh+EeSgxKl7aMsBsbtLSeBaQR8kFdF1KKRx3cB5AlOFFzcfQAIIFJTus4eylFG37X8xUkdO1puALoJUIQgFkY9hAnbnZpK0d0/WH1StdCmWMynFaxyuN5jncFQ6J4mYO/GSHsOlxs5pXoK2vbM2OZmrHgg82uG4PIhSY/g+YmeId63fb9ccx9oLyNBIYqhzAbRvNyDsHW0d4cl59VurPxvVenZJtx8p3HqA5tgQVynrDxDtKxzWbRNDSb/WsSAOeq6i1vcLm+K4niznPqZswJc2Qkt3aWg6WcPAhfSjw1s9ARbEYGtBygPLbgfU1N12F3e8vmVyTq6pXur2Obqxkbi4gd1pcLAXXXwPuTIhNhdOwll3l3hf32HsoKmT6PqTyC0MIZ3S/g61vIbH71jLpV9CELi0zptHHzTFNWNs6/NQIFQkQgnwl/cMfFht/wCp1afbT0V12xWSbgh7dHDnsR9Uq9BVtkBGzratO/pzHigqISXQg0oPhHknqOD4R5KRAIQhAIQhAIQhAIQhALwnWlgcJw+pncXMLWFwDbd6QfAPC7rD1Xu1yvr/AMTMdJBTNP7aQud/DGL/AO5wUsl7axtnThD5ntOj368Q93D1WlTYxLIM0rw7IWtuWa5TfS7SL+qzXHj5JzbjUabHwNuY4q82dDotF09dRQx5YYnxyZsuWSZh7hyuuHAcU2frZlPwQMHK8sht7brwE9U+QNDzfKCGgNAsCbnQDmoizTVa88k4j2kPWBVVUrY5HiOMvbdsYsT3hYFxubXX0pHsPIL45aNF9LdVvScYjRNDtJYMsUgHGze48eYHuCs229nD2SEIREFWy7b8lQWss2phynwO35II0JqEDkx7A7cX5eHklQgckukQg0qZ4LQARcDmpljqaOpcPHzQaSFXiqgd9FYQCEIQCEIQCEIQC4h/iGP+Yov/ABT/AO+JdvXEv8QwPbUfLs5/fNEixyEHukJY5dNeSaeKhDgBvayirYeCmPlbz9tVVDs35BTx6cD7IFbPyBXaeoLD5WuqKgtIhexjGk6B7w4k5edhx8VxgC6+qer6mEWF0bBsIIz6ltz80L09ChCFWQmyMDhYpyEGZPCWHw5qJa5F9Cqc1Fxb7IKiEOaRoRZNugchNui6ByE26LoHKSGoLfLkoboug1YZw/b2UqxmvINxwWpTzZxfjxCCVCEIBCEIBcf/AMQ0P6ujf9uVnu1rv+K7AuZ9fVNmw+KT6k7f9bSEWPn87qCSPUnSysPCrT6AkKLT4m3/AC/JWIwfPzTIm3FjwGh8FPE0oJIIS5waBq4ho8zoF9a4RTdjTwxfUijZ/K0D8F83dXtH22KUjDt2uY+TGuf82hfTqFCEIVZCEIQCEIQI5oO4uq0lE3horSR2yDFukSIQKhaMVK1zASNbbhVaikLNRqP73QQXQkui6BVNSy5XeB0KguhBuoUVM/MwHwQglQhCAXjutuj7XCag/wDbDZfRjgXfddexVbEqQTwyQuF2yMewjwc0g/NB8gTBU6o6LRroDDI+J27HOYfNpI/BZdWUaWqc90cx8leiCoU2llej0Cg6J1K0PaYl2nCKJ7vV1mj5ld8XKeoWgtDU1BHxPbG3yY3M773j2XVlUoQhNe8AXJsiHIVd1YwfSH3lROr28L+yC6kus19dfYH3VDEKshocPouaTrwBQeiSO2SRvDgHDYgEeqV2yDCui6aSi6DbpPgb5KVQ0nwN8lMgyK+MNfYcRf8ANQKXG32lhHMSfIKBA5CbdF0Grhp7nqUJML+A+f4BIguoQhAIQhB8q9ZFN2OK1jNv1xePKRoePucvIubmdvsvfdd8BbjM1v3kcL/9GX/ivBuaOSjSaF/qrsbtFRibfTYLonVT0Kbicz3zg/o8Qs4AlueQ6tbmHIanzCDqHUo8HCmgDUSyh2m5ve/joQPRe9VXDMOipYmwwMbHGwWa1osB/VWlWaFBWszMcPC/sp0hCDz6EszMri3kUy6qHJsjcwIPHRF0ILHR6t0MD/iZ8Pi1bRXk6yE6SMNnt1FuNlp4VjzZRkkIY/bXQOPh+SioCdUJHbpLqo3aP9m3yUygpDaNpPJZGLY1+7h1J0Lhw8lFQVs/a1Vx8MbS31O6kVakhyN8TqVPdVDrpE26Ua7INnDW2jHiSf79kKeJmVoHIIUU9CEIBCFk9KMfjw2lfVTXLWaBrbZnuPwtbfiUHCuvyItxZr+DqaMDzD3X+a5q3VbvTXpC/FKySqeC1rrBjCQcjGgAN+Z8yViBRpPTxlxDWAucSA0DdzjoAPVfV/QnAW4fQxU4AzBuaQ/Wkdq4n109F829AKlsWJ0bngEds0G4vbMC0HzuQvq9VKEIQiBCEIMzFodnjyP4FZ116KRgcCDsVgVMBjdlPoeYQMuhNRdVC3VKuw8SajR3PgfNXEIFai6RCChOyaRxBcQwGwBOlvAKzT0oj21PNTIugW6LpLougW6u4ZBmdmOzfmqsERe7KP8A4Oa3oIgxoaOCKkQhCgEIQgbI7KCeQJ9l8zdZXS6fEJGh5tECXRxjQDgCeZtxX009twQeIsvkrpbTGOqmi37F7m6cBmNvusixhWS7C6W6gldcqK3OiEBnrqVo+lPF6WcHfgvrxfGuGVn6PKyUG2R7H+PdcD+C+xaacSMbI0gtc0OBGxBFxZVKlQhCIEIQgFDU04kbY+h5KZCDztTTujNneh4FQ3XpZGhwsRcLNqML4sPofwKozLoupJad7N2n5hRXRCoukukQOui6QKeKje7ZvqdEEKmpqZ0hs3bieAV+nwsDV5v4DZaLAALDQKKjpaYRiw9TzUyLoQCEIQCEhKhknsgr49XmmpZ6gC5iikkA5lrSR8l8k4piGftHE3dM4uedOJzee5X1jXvbLE+J4u2RjmOH2XAg/NfLHSHoxPDO6ERvcWuLW5WOIc2/dcCNLIr3/Vf1Wx19NHXVchLH58kLRYENLmXkdvuL2C5ljuFuoamWlk+KF5YfEbtPqCD6r6U6Bu/Q8Npqdws5kYzD7RJc77yVwjrVmdLilRLltme0Cw3a2NrQ4+OiI85FCZLNY0vJNgGtJJPAABfWPQTDJKTDqannP6yOMB2t7HfLfwvb0XE+o2jP/UO1cO7HE/W303WDfW119CxTB2yLUqEIRAkSpCUCEpC5I5yidIgeXphkUD5VA+oAQXDKoX5TuAfQKjJWAKpNiluH3oB259UiS99eeqFUbFG8Bg22VjtV55mI5TlttorcddfgorYEicJFmx1N1YZMguhyeCqrJVM16CW6EgKEDk10YKchBC6mBVSXCmu1sPZaKEGOcKXn8Y6u6eqf2jwQ7m0kXXuEIPL4J0Rhom5YW5b6k7knmTxXoKaHKFYQgEIQgE0pUhQMcFE5qlco3IIHRqJ0IVlyYUFJ9KCoJMOaVplMKDO/RLIFIVoFKEGe3D23vxKnZSgcFaCcgibCOSlaxOCegVrVK1MCkagUIQEI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2303" name="Picture 15" descr="https://encrypted-tbn2.gstatic.com/images?q=tbn:ANd9GcTiXLN9ALup7je4_a6oppVdrk1pnaRDd2iwuQ1E1R_BPHmeNGdp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3035" y="4116369"/>
            <a:ext cx="1885950" cy="2419351"/>
          </a:xfrm>
          <a:prstGeom prst="rect">
            <a:avLst/>
          </a:prstGeom>
          <a:noFill/>
          <a:extLst>
            <a:ext uri="{909E8E84-426E-40DD-AFC4-6F175D3DCCD1}">
              <a14:hiddenFill xmlns:a14="http://schemas.microsoft.com/office/drawing/2010/main">
                <a:solidFill>
                  <a:srgbClr val="FFFFFF"/>
                </a:solidFill>
              </a14:hiddenFill>
            </a:ext>
          </a:extLst>
        </p:spPr>
      </p:pic>
      <p:sp>
        <p:nvSpPr>
          <p:cNvPr id="15" name="14 Flecha abajo"/>
          <p:cNvSpPr/>
          <p:nvPr/>
        </p:nvSpPr>
        <p:spPr>
          <a:xfrm rot="10800000">
            <a:off x="6109051" y="4069521"/>
            <a:ext cx="841723" cy="2487181"/>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C"/>
          </a:p>
        </p:txBody>
      </p:sp>
      <p:cxnSp>
        <p:nvCxnSpPr>
          <p:cNvPr id="22" name="21 Conector recto"/>
          <p:cNvCxnSpPr/>
          <p:nvPr/>
        </p:nvCxnSpPr>
        <p:spPr>
          <a:xfrm>
            <a:off x="13099" y="500489"/>
            <a:ext cx="0" cy="590465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cxnSp>
        <p:nvCxnSpPr>
          <p:cNvPr id="23" name="22 Conector recto"/>
          <p:cNvCxnSpPr/>
          <p:nvPr/>
        </p:nvCxnSpPr>
        <p:spPr>
          <a:xfrm>
            <a:off x="199118" y="932537"/>
            <a:ext cx="0" cy="554461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54927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a:solidFill>
            <a:schemeClr val="bg2">
              <a:lumMod val="50000"/>
            </a:schemeClr>
          </a:solidFill>
          <a:ln>
            <a:solidFill>
              <a:schemeClr val="tx1"/>
            </a:solidFill>
          </a:ln>
        </p:spPr>
        <p:txBody>
          <a:bodyPr/>
          <a:lstStyle/>
          <a:p>
            <a:r>
              <a:rPr lang="es-EC" dirty="0" smtClean="0">
                <a:effectLst>
                  <a:outerShdw blurRad="38100" dist="38100" dir="2700000" algn="tl">
                    <a:srgbClr val="000000">
                      <a:alpha val="43137"/>
                    </a:srgbClr>
                  </a:outerShdw>
                </a:effectLst>
              </a:rPr>
              <a:t>Manejo Específico del Experimento</a:t>
            </a:r>
            <a:endParaRPr lang="es-EC" dirty="0">
              <a:effectLst>
                <a:outerShdw blurRad="38100" dist="38100" dir="2700000" algn="tl">
                  <a:srgbClr val="000000">
                    <a:alpha val="43137"/>
                  </a:srgbClr>
                </a:outerShdw>
              </a:effectLst>
            </a:endParaRPr>
          </a:p>
        </p:txBody>
      </p:sp>
      <p:sp>
        <p:nvSpPr>
          <p:cNvPr id="4" name="3 Rectángulo"/>
          <p:cNvSpPr/>
          <p:nvPr/>
        </p:nvSpPr>
        <p:spPr>
          <a:xfrm>
            <a:off x="395536" y="1305343"/>
            <a:ext cx="5904656" cy="1477328"/>
          </a:xfrm>
          <a:prstGeom prst="rect">
            <a:avLst/>
          </a:prstGeom>
          <a:ln>
            <a:solidFill>
              <a:schemeClr val="bg2">
                <a:lumMod val="50000"/>
              </a:schemeClr>
            </a:solidFill>
          </a:ln>
        </p:spPr>
        <p:txBody>
          <a:bodyPr wrap="square">
            <a:spAutoFit/>
          </a:bodyPr>
          <a:lstStyle/>
          <a:p>
            <a:r>
              <a:rPr lang="es-EC" dirty="0"/>
              <a:t> </a:t>
            </a:r>
            <a:endParaRPr lang="es-EC" dirty="0" smtClean="0"/>
          </a:p>
          <a:p>
            <a:pPr algn="just"/>
            <a:endParaRPr lang="es-EC" dirty="0" smtClean="0"/>
          </a:p>
          <a:p>
            <a:pPr algn="just"/>
            <a:r>
              <a:rPr lang="es-ES_tradnl" dirty="0"/>
              <a:t>S</a:t>
            </a:r>
            <a:r>
              <a:rPr lang="es-ES_tradnl" dirty="0" smtClean="0"/>
              <a:t>e </a:t>
            </a:r>
            <a:r>
              <a:rPr lang="es-ES_tradnl" dirty="0"/>
              <a:t>realizó </a:t>
            </a:r>
            <a:r>
              <a:rPr lang="es-ES_tradnl" dirty="0" smtClean="0"/>
              <a:t> </a:t>
            </a:r>
            <a:r>
              <a:rPr lang="es-ES_tradnl" dirty="0"/>
              <a:t>la chapia, en los tratamientos T1 a </a:t>
            </a:r>
            <a:r>
              <a:rPr lang="es-ES_tradnl" dirty="0" smtClean="0"/>
              <a:t>T7. El </a:t>
            </a:r>
            <a:r>
              <a:rPr lang="es-ES_tradnl" dirty="0"/>
              <a:t>tratamiento T0 (Testigo) fue en función del manejo dado por el </a:t>
            </a:r>
            <a:r>
              <a:rPr lang="es-ES_tradnl" dirty="0" err="1" smtClean="0"/>
              <a:t>palmiticultor</a:t>
            </a:r>
            <a:r>
              <a:rPr lang="es-ES_tradnl" dirty="0" smtClean="0"/>
              <a:t>. </a:t>
            </a:r>
            <a:endParaRPr lang="es-EC" dirty="0"/>
          </a:p>
        </p:txBody>
      </p:sp>
      <p:sp>
        <p:nvSpPr>
          <p:cNvPr id="5" name="4 Rectángulo"/>
          <p:cNvSpPr/>
          <p:nvPr/>
        </p:nvSpPr>
        <p:spPr>
          <a:xfrm>
            <a:off x="382890" y="5042937"/>
            <a:ext cx="6336936" cy="1200329"/>
          </a:xfrm>
          <a:prstGeom prst="rect">
            <a:avLst/>
          </a:prstGeom>
          <a:ln>
            <a:solidFill>
              <a:schemeClr val="bg2">
                <a:lumMod val="50000"/>
              </a:schemeClr>
            </a:solidFill>
          </a:ln>
        </p:spPr>
        <p:txBody>
          <a:bodyPr wrap="square">
            <a:spAutoFit/>
          </a:bodyPr>
          <a:lstStyle/>
          <a:p>
            <a:endParaRPr lang="es-EC" dirty="0" smtClean="0"/>
          </a:p>
          <a:p>
            <a:r>
              <a:rPr lang="es-EC" dirty="0"/>
              <a:t> </a:t>
            </a:r>
            <a:r>
              <a:rPr lang="es-EC" dirty="0" smtClean="0"/>
              <a:t>El </a:t>
            </a:r>
            <a:r>
              <a:rPr lang="es-EC" dirty="0"/>
              <a:t>deshije se realizó en los tratamientos T3 al T7, </a:t>
            </a:r>
            <a:r>
              <a:rPr lang="es-EC" dirty="0" smtClean="0"/>
              <a:t>se </a:t>
            </a:r>
            <a:r>
              <a:rPr lang="es-EC" dirty="0"/>
              <a:t>dejó de cuatro a seis hijuelos por cepa en forma escalonada para obtener continuos </a:t>
            </a:r>
            <a:r>
              <a:rPr lang="es-EC" dirty="0" smtClean="0"/>
              <a:t>cortes</a:t>
            </a:r>
            <a:r>
              <a:rPr lang="es-EC" dirty="0"/>
              <a:t> </a:t>
            </a:r>
          </a:p>
        </p:txBody>
      </p:sp>
      <p:sp>
        <p:nvSpPr>
          <p:cNvPr id="6" name="5 Rectángulo"/>
          <p:cNvSpPr/>
          <p:nvPr/>
        </p:nvSpPr>
        <p:spPr>
          <a:xfrm>
            <a:off x="407801" y="2862012"/>
            <a:ext cx="1840184" cy="369332"/>
          </a:xfrm>
          <a:prstGeom prst="rect">
            <a:avLst/>
          </a:prstGeom>
          <a:solidFill>
            <a:schemeClr val="bg2">
              <a:lumMod val="50000"/>
            </a:schemeClr>
          </a:solidFill>
        </p:spPr>
        <p:txBody>
          <a:bodyPr wrap="none">
            <a:spAutoFit/>
          </a:bodyPr>
          <a:lstStyle/>
          <a:p>
            <a:pPr lvl="0"/>
            <a:r>
              <a:rPr lang="es-EC" b="1" dirty="0">
                <a:solidFill>
                  <a:prstClr val="black"/>
                </a:solidFill>
              </a:rPr>
              <a:t>Limpieza de Cepa</a:t>
            </a:r>
            <a:endParaRPr lang="es-EC" dirty="0">
              <a:solidFill>
                <a:prstClr val="black"/>
              </a:solidFill>
            </a:endParaRPr>
          </a:p>
        </p:txBody>
      </p:sp>
      <p:sp>
        <p:nvSpPr>
          <p:cNvPr id="7" name="6 Rectángulo"/>
          <p:cNvSpPr/>
          <p:nvPr/>
        </p:nvSpPr>
        <p:spPr>
          <a:xfrm>
            <a:off x="382890" y="4673605"/>
            <a:ext cx="1107615" cy="369332"/>
          </a:xfrm>
          <a:prstGeom prst="rect">
            <a:avLst/>
          </a:prstGeom>
          <a:solidFill>
            <a:schemeClr val="bg2">
              <a:lumMod val="50000"/>
            </a:schemeClr>
          </a:solidFill>
        </p:spPr>
        <p:txBody>
          <a:bodyPr wrap="square">
            <a:spAutoFit/>
          </a:bodyPr>
          <a:lstStyle/>
          <a:p>
            <a:pPr lvl="0"/>
            <a:r>
              <a:rPr lang="es-EC" b="1" dirty="0">
                <a:solidFill>
                  <a:prstClr val="black"/>
                </a:solidFill>
              </a:rPr>
              <a:t>Deshije</a:t>
            </a:r>
            <a:endParaRPr lang="es-EC" dirty="0">
              <a:solidFill>
                <a:prstClr val="black"/>
              </a:solidFill>
            </a:endParaRPr>
          </a:p>
        </p:txBody>
      </p:sp>
      <p:sp>
        <p:nvSpPr>
          <p:cNvPr id="8" name="7 Rectángulo"/>
          <p:cNvSpPr/>
          <p:nvPr/>
        </p:nvSpPr>
        <p:spPr>
          <a:xfrm>
            <a:off x="398348" y="1326635"/>
            <a:ext cx="2013180" cy="369332"/>
          </a:xfrm>
          <a:prstGeom prst="rect">
            <a:avLst/>
          </a:prstGeom>
          <a:solidFill>
            <a:schemeClr val="bg2">
              <a:lumMod val="50000"/>
            </a:schemeClr>
          </a:solidFill>
        </p:spPr>
        <p:txBody>
          <a:bodyPr wrap="none">
            <a:spAutoFit/>
          </a:bodyPr>
          <a:lstStyle/>
          <a:p>
            <a:pPr lvl="0"/>
            <a:r>
              <a:rPr lang="es-EC" b="1" dirty="0">
                <a:solidFill>
                  <a:prstClr val="black"/>
                </a:solidFill>
              </a:rPr>
              <a:t>Control de Malezas</a:t>
            </a:r>
            <a:endParaRPr lang="es-EC" dirty="0">
              <a:solidFill>
                <a:prstClr val="black"/>
              </a:solidFill>
            </a:endParaRPr>
          </a:p>
        </p:txBody>
      </p:sp>
      <p:pic>
        <p:nvPicPr>
          <p:cNvPr id="9" name="Picture 10" descr="https://encrypted-tbn2.gstatic.com/images?q=tbn:ANd9GcQ7Dbdjf_jggoH6Rl-mcKA-6cOzoP1r54O7u95q0WPun_r3FR-p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9826" y="2182506"/>
            <a:ext cx="2160240" cy="3599095"/>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395536" y="2879101"/>
            <a:ext cx="5904656" cy="1754326"/>
          </a:xfrm>
          <a:prstGeom prst="rect">
            <a:avLst/>
          </a:prstGeom>
          <a:ln>
            <a:solidFill>
              <a:schemeClr val="bg2">
                <a:lumMod val="50000"/>
              </a:schemeClr>
            </a:solidFill>
          </a:ln>
        </p:spPr>
        <p:txBody>
          <a:bodyPr wrap="square">
            <a:spAutoFit/>
          </a:bodyPr>
          <a:lstStyle/>
          <a:p>
            <a:pPr lvl="0" algn="just"/>
            <a:endParaRPr lang="es-EC" dirty="0" smtClean="0">
              <a:solidFill>
                <a:prstClr val="black"/>
              </a:solidFill>
            </a:endParaRPr>
          </a:p>
          <a:p>
            <a:pPr lvl="0" algn="just"/>
            <a:endParaRPr lang="es-EC" dirty="0">
              <a:solidFill>
                <a:prstClr val="black"/>
              </a:solidFill>
            </a:endParaRPr>
          </a:p>
          <a:p>
            <a:pPr lvl="0" algn="just"/>
            <a:r>
              <a:rPr lang="es-EC" dirty="0" smtClean="0">
                <a:solidFill>
                  <a:prstClr val="black"/>
                </a:solidFill>
              </a:rPr>
              <a:t> </a:t>
            </a:r>
            <a:r>
              <a:rPr lang="es-EC" dirty="0">
                <a:solidFill>
                  <a:prstClr val="black"/>
                </a:solidFill>
              </a:rPr>
              <a:t>Se realizó la limpieza de cepa </a:t>
            </a:r>
            <a:r>
              <a:rPr lang="es-EC" dirty="0" smtClean="0">
                <a:solidFill>
                  <a:prstClr val="black"/>
                </a:solidFill>
              </a:rPr>
              <a:t>manualmente en </a:t>
            </a:r>
            <a:r>
              <a:rPr lang="es-EC" dirty="0">
                <a:solidFill>
                  <a:prstClr val="black"/>
                </a:solidFill>
              </a:rPr>
              <a:t>los tratamientos T2 al </a:t>
            </a:r>
            <a:r>
              <a:rPr lang="es-EC" dirty="0" smtClean="0">
                <a:solidFill>
                  <a:prstClr val="black"/>
                </a:solidFill>
              </a:rPr>
              <a:t>T7. En </a:t>
            </a:r>
            <a:r>
              <a:rPr lang="es-EC" dirty="0">
                <a:solidFill>
                  <a:prstClr val="black"/>
                </a:solidFill>
              </a:rPr>
              <a:t>el T0 y T1 se no se realizó limpieza de cepa.</a:t>
            </a:r>
          </a:p>
          <a:p>
            <a:pPr lvl="0"/>
            <a:r>
              <a:rPr lang="es-EC" b="1" dirty="0">
                <a:solidFill>
                  <a:prstClr val="black"/>
                </a:solidFill>
              </a:rPr>
              <a:t> </a:t>
            </a:r>
            <a:endParaRPr lang="es-EC" dirty="0">
              <a:solidFill>
                <a:prstClr val="black"/>
              </a:solidFill>
            </a:endParaRPr>
          </a:p>
        </p:txBody>
      </p:sp>
    </p:spTree>
    <p:extLst>
      <p:ext uri="{BB962C8B-B14F-4D97-AF65-F5344CB8AC3E}">
        <p14:creationId xmlns:p14="http://schemas.microsoft.com/office/powerpoint/2010/main" val="73338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57200" y="5096237"/>
            <a:ext cx="7355512" cy="1519711"/>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Rectángulo"/>
          <p:cNvSpPr/>
          <p:nvPr/>
        </p:nvSpPr>
        <p:spPr>
          <a:xfrm>
            <a:off x="111349" y="2759712"/>
            <a:ext cx="7355512" cy="1519711"/>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Rectángulo"/>
          <p:cNvSpPr/>
          <p:nvPr/>
        </p:nvSpPr>
        <p:spPr>
          <a:xfrm>
            <a:off x="33536" y="528600"/>
            <a:ext cx="7355512" cy="1519711"/>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 name="Picture 2" descr="https://encrypted-tbn1.gstatic.com/images?q=tbn:ANd9GcTXnarCefX_xYVsPT-pe2dSafI9plNr9WDOpZME354X2v2Oycg9G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048" y="333811"/>
            <a:ext cx="1725933" cy="171450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88110" y="568958"/>
            <a:ext cx="7274768" cy="3970318"/>
          </a:xfrm>
          <a:prstGeom prst="rect">
            <a:avLst/>
          </a:prstGeom>
        </p:spPr>
        <p:txBody>
          <a:bodyPr wrap="square">
            <a:spAutoFit/>
          </a:bodyPr>
          <a:lstStyle/>
          <a:p>
            <a:r>
              <a:rPr lang="es-EC" b="1" dirty="0"/>
              <a:t> </a:t>
            </a:r>
            <a:endParaRPr lang="es-EC" dirty="0"/>
          </a:p>
          <a:p>
            <a:pPr algn="just"/>
            <a:r>
              <a:rPr lang="es-EC" dirty="0" smtClean="0"/>
              <a:t>Esta </a:t>
            </a:r>
            <a:r>
              <a:rPr lang="es-EC" dirty="0"/>
              <a:t>labor se realizó en los tratamientos T4 al T7</a:t>
            </a:r>
            <a:r>
              <a:rPr lang="es-EC" dirty="0" smtClean="0"/>
              <a:t>, se </a:t>
            </a:r>
            <a:r>
              <a:rPr lang="es-EC" dirty="0"/>
              <a:t>realizó dos veces durante los 10 meses de investigación. En el tratamiento T0 hasta el T3 no se realizó esta actividad.</a:t>
            </a:r>
          </a:p>
          <a:p>
            <a:pPr algn="just"/>
            <a:r>
              <a:rPr lang="es-EC" dirty="0"/>
              <a:t> </a:t>
            </a:r>
            <a:endParaRPr lang="es-EC" dirty="0" smtClean="0"/>
          </a:p>
          <a:p>
            <a:pPr algn="just"/>
            <a:endParaRPr lang="es-EC" dirty="0"/>
          </a:p>
          <a:p>
            <a:pPr algn="just"/>
            <a:r>
              <a:rPr lang="es-EC" dirty="0"/>
              <a:t> </a:t>
            </a:r>
            <a:endParaRPr lang="es-EC" dirty="0" smtClean="0"/>
          </a:p>
          <a:p>
            <a:pPr algn="just"/>
            <a:endParaRPr lang="es-EC" dirty="0"/>
          </a:p>
          <a:p>
            <a:pPr algn="just"/>
            <a:r>
              <a:rPr lang="es-EC" dirty="0" smtClean="0"/>
              <a:t>Se </a:t>
            </a:r>
            <a:r>
              <a:rPr lang="es-EC" dirty="0"/>
              <a:t>realizó mediante el muestreo de presencia de plagas por unidad de superficie, cuyo umbral económico debe ser menor del rango de 3 al 5% para los coleópteros, en el lote de investigación no se presentaron problemas de plagas durante el tiempo de evaluación.</a:t>
            </a:r>
          </a:p>
          <a:p>
            <a:pPr algn="just"/>
            <a:r>
              <a:rPr lang="es-EC" dirty="0"/>
              <a:t> </a:t>
            </a:r>
          </a:p>
          <a:p>
            <a:pPr lvl="0"/>
            <a:r>
              <a:rPr lang="es-EC" b="1" dirty="0"/>
              <a:t>	</a:t>
            </a:r>
            <a:r>
              <a:rPr lang="es-EC" dirty="0" smtClean="0"/>
              <a:t>.</a:t>
            </a:r>
            <a:endParaRPr lang="es-EC" dirty="0"/>
          </a:p>
        </p:txBody>
      </p:sp>
      <p:sp>
        <p:nvSpPr>
          <p:cNvPr id="6" name="5 Rectángulo"/>
          <p:cNvSpPr/>
          <p:nvPr/>
        </p:nvSpPr>
        <p:spPr>
          <a:xfrm>
            <a:off x="142684" y="4869160"/>
            <a:ext cx="7165620" cy="1477328"/>
          </a:xfrm>
          <a:prstGeom prst="rect">
            <a:avLst/>
          </a:prstGeom>
        </p:spPr>
        <p:txBody>
          <a:bodyPr wrap="square">
            <a:spAutoFit/>
          </a:bodyPr>
          <a:lstStyle/>
          <a:p>
            <a:pPr lvl="0" algn="just"/>
            <a:r>
              <a:rPr lang="es-EC" dirty="0">
                <a:solidFill>
                  <a:prstClr val="black"/>
                </a:solidFill>
              </a:rPr>
              <a:t> </a:t>
            </a:r>
          </a:p>
          <a:p>
            <a:pPr lvl="0" algn="just"/>
            <a:r>
              <a:rPr lang="es-EC" dirty="0">
                <a:solidFill>
                  <a:prstClr val="black"/>
                </a:solidFill>
              </a:rPr>
              <a:t>Los fertilizantes y las dosis utilizadas fueron: Nitrato de magnesio (355,65 kg), Muriato de potasio (49,99 kg) y Sulpomag (24,99 kg), esta labor se la realizo en los tratamientos T6 y T7. En los tratamientos T0 hasta el  T5 no se realizó fertilización</a:t>
            </a:r>
            <a:endParaRPr lang="es-EC" dirty="0"/>
          </a:p>
        </p:txBody>
      </p:sp>
      <p:sp>
        <p:nvSpPr>
          <p:cNvPr id="7" name="6 Rectángulo"/>
          <p:cNvSpPr/>
          <p:nvPr/>
        </p:nvSpPr>
        <p:spPr>
          <a:xfrm>
            <a:off x="179512" y="159268"/>
            <a:ext cx="958917" cy="369332"/>
          </a:xfrm>
          <a:prstGeom prst="rect">
            <a:avLst/>
          </a:prstGeom>
          <a:solidFill>
            <a:schemeClr val="bg2">
              <a:lumMod val="50000"/>
            </a:schemeClr>
          </a:solidFill>
        </p:spPr>
        <p:txBody>
          <a:bodyPr wrap="none">
            <a:spAutoFit/>
          </a:bodyPr>
          <a:lstStyle/>
          <a:p>
            <a:pPr lvl="0"/>
            <a:r>
              <a:rPr lang="es-EC" b="1" dirty="0">
                <a:solidFill>
                  <a:prstClr val="black"/>
                </a:solidFill>
              </a:rPr>
              <a:t>Deshoje</a:t>
            </a:r>
            <a:endParaRPr lang="es-EC" dirty="0">
              <a:solidFill>
                <a:prstClr val="black"/>
              </a:solidFill>
            </a:endParaRPr>
          </a:p>
        </p:txBody>
      </p:sp>
      <p:sp>
        <p:nvSpPr>
          <p:cNvPr id="8" name="7 Rectángulo"/>
          <p:cNvSpPr/>
          <p:nvPr/>
        </p:nvSpPr>
        <p:spPr>
          <a:xfrm>
            <a:off x="57200" y="2184785"/>
            <a:ext cx="2286000" cy="369332"/>
          </a:xfrm>
          <a:prstGeom prst="rect">
            <a:avLst/>
          </a:prstGeom>
          <a:solidFill>
            <a:schemeClr val="bg2">
              <a:lumMod val="50000"/>
            </a:schemeClr>
          </a:solidFill>
        </p:spPr>
        <p:txBody>
          <a:bodyPr>
            <a:spAutoFit/>
          </a:bodyPr>
          <a:lstStyle/>
          <a:p>
            <a:pPr lvl="0" algn="just"/>
            <a:r>
              <a:rPr lang="es-EC" dirty="0">
                <a:solidFill>
                  <a:prstClr val="black"/>
                </a:solidFill>
              </a:rPr>
              <a:t> </a:t>
            </a:r>
            <a:r>
              <a:rPr lang="es-EC" b="1" dirty="0" smtClean="0">
                <a:solidFill>
                  <a:prstClr val="black"/>
                </a:solidFill>
              </a:rPr>
              <a:t>Monitoreo </a:t>
            </a:r>
            <a:r>
              <a:rPr lang="es-EC" b="1" dirty="0">
                <a:solidFill>
                  <a:prstClr val="black"/>
                </a:solidFill>
              </a:rPr>
              <a:t>de Plagas</a:t>
            </a:r>
            <a:endParaRPr lang="es-EC" dirty="0">
              <a:solidFill>
                <a:prstClr val="black"/>
              </a:solidFill>
            </a:endParaRPr>
          </a:p>
        </p:txBody>
      </p:sp>
      <p:sp>
        <p:nvSpPr>
          <p:cNvPr id="9" name="8 Rectángulo"/>
          <p:cNvSpPr/>
          <p:nvPr/>
        </p:nvSpPr>
        <p:spPr>
          <a:xfrm>
            <a:off x="154338" y="4756351"/>
            <a:ext cx="1334083" cy="369332"/>
          </a:xfrm>
          <a:prstGeom prst="rect">
            <a:avLst/>
          </a:prstGeom>
          <a:solidFill>
            <a:schemeClr val="bg2">
              <a:lumMod val="50000"/>
            </a:schemeClr>
          </a:solidFill>
        </p:spPr>
        <p:txBody>
          <a:bodyPr wrap="none">
            <a:spAutoFit/>
          </a:bodyPr>
          <a:lstStyle/>
          <a:p>
            <a:pPr lvl="0"/>
            <a:r>
              <a:rPr lang="es-EC" b="1" dirty="0">
                <a:solidFill>
                  <a:prstClr val="black"/>
                </a:solidFill>
              </a:rPr>
              <a:t>Fertilización</a:t>
            </a:r>
            <a:endParaRPr lang="es-EC" dirty="0">
              <a:solidFill>
                <a:prstClr val="black"/>
              </a:solidFill>
            </a:endParaRPr>
          </a:p>
        </p:txBody>
      </p:sp>
      <p:sp>
        <p:nvSpPr>
          <p:cNvPr id="10" name="AutoShape 2" descr="data:image/jpeg;base64,/9j/4AAQSkZJRgABAQAAAQABAAD/2wCEAAkGBxQSEhUUEhQUFRUVGBoZGRcXGBgcGRsXGhgWGB8eHhgaHCgiHyAnHRoXJDEiJSosLi4uGh8zODMsNygtLisBCgoKDg0OGxAQGy0kICUvLDEuLCwsLCwvLCwsLC0sNCwsLCwsLCwsNDQtLCwsLCwsLCwsLCwsLSwsLCwvLCwsLP/AABEIAOIAyAMBIgACEQEDEQH/xAAcAAACAgMBAQAAAAAAAAAAAAAABgQFAQIHAwj/xABDEAACAQMCBAQDBQUGBQMFAAABAgMABBESIQUTMUEGIlFhBzJxFCNCgZEzUmKhwUNTcoKx8CRzkuHxNKLCCCVUstL/xAAbAQEAAgMBAQAAAAAAAAAAAAAAAwQBAgUGB//EAC8RAAIBAgQCCQUBAQEAAAAAAAABAgMRBAUSITFBEyIyUWFxkaHwBoGxwdHxUiT/2gAMAwEAAhEDEQA/AO40UUUAUUUUAUUUUAUUUUAVis0s+Lbi7Uxi21AMGBZUDkPtpyGOyfNk9dgKGUruwyis0o+HvGUUipHdEW10chopQUyQcZUtjIPtTYpoYasL3jGFysLxnBWVAdyBhmUZ27j+tMIqNxKyWaNo3zpcYODgj0IPYg7g1S2vHDb4ivyI36LOdopQO+rojeqk/QmgGWiokPE4WHlljb6Op/0NSFmU9GB+hFAb0VgGjNAZooooAooooAooooAooooAooooDArNFFAFFFFAFFFFAFYIrNFAVfHeBwXkZiuI1kQ+oGQfUHsaTbG6n4VKIZtctux8j4J8v8Pow7p3AyvcV0aqHxd4bjv4uXI8kZU5V42IKt646H86AmcI41DchjBIsmhtLY7HAI/Ig7GpskYYEEAg9QRkH8jXzvd3TWctw1vIreTTcaGPmBPLLqcZXSw1ENupPXBp88A+N2u4Yw8g+0gorITnmIcgSAdiNy3+GgG688DcPlOXs4CeudAB/lXjF8POGruLOEflVynEV16CGU9RkbMM4GD3zVhQClN8P7TrCJrduoaCV0wf8OdJ+hFRbTi9xYTRwcQYTQytphuwNJ1noky9Ax7MNie1O9VviDhCXdvLbyDKyKV+hPQ/kcGgLHNZpJ+GHHXns1Scu08LmGQkfiAyCcdsY3p2oAooooAooooAooooAooooAooooAooooAoorGaAzRWM1gvQG1asKw0oHXbFU9x4ss0+a4i+gbV/pS9jMYyl2VcpPGdslrqu4wqM2FlDJqgdexlAGU/wCYOnfIrjtyFtJTf2YXlM7RmFskoZIyD5+hQ76SK7XcePbHBHMLjvhCQfbcUu8U+y/Zy8biW1kIH2ZlYujjcCLGSCeyH02NauVldEzoTirzi0u+xTfC/jRubWOGR15tnIAOYT5o32VQO5ypXf0Fdfs7tZFyMZ7jIJBBwQSPevnXxxwSXhzi7gZhDcMr+bAYSq3NCkDoMjbv1Fdv4Kjm4dwCIpI0kB7FmGcDHTHf6ikJqa1Ihas7DJWDWNVY1VsYOZ+EwY77iCqCdZEqoGCgmOeZTv2HmGa6arVyfhEga/nJK6RBcli3ygNdHTqxv22FdTtmJVSc9B1GD09O30rWMtSuD3ooorYBRRRQBRRRQBRRRQBRUe+u0hRpJDpRAWY+gFLNt46jmd4re3uZZUxqXRoC5/eZjgUA25ozS21tf3HzyR2iHtF95L/1sAo/JTUe98EiR1Zry+KqMFRNp1HPUsoB/IUAyX16sMbSPkIgJY4JwB7Clu4+INiFGJ0BdSY+ZqRH+jEdOm4qsTwddadDSxv1HNeS4Lld8ZUOFzjr2pP4r4eWLTaS3saRRvrWNImLxscDOssQmewFLklOnKpLTFXZa8O+NsGSLi3ePBxmNxIpOd+w271aJ8UIJZjFGUTUFMMjMNMmSQytj9k3TGrPWoPGeAW3MRrSCymaQfeBpdOSuCCEVTknfOMUreIPh1GZY7eBhFO4aVoyeYix7YywAK77DPXJ9KxewdNrj6DR4xt7pmkeN+dCoJODqKkY1LgbZGR07UjAd/UdqiQ8cvuEQz2ipgSMCshDDSwxnQTswI7GrPjtxDGsVwCohuF1Lo8yrIANaZ9QT0qtWpOW6dz1GTZlShelVSjbna1/MjBc/wC+9SbC/MJJGGVvmQ5AYDpuOhB6MNxVOeMx7aFlfUcDTG27dcD1PtXoty5yfs91j/kuR/8ArUCpVFukdermeX1YuE5pp8hwmaOa2nErtJbMmHfAM9tnozr/AGi5/Gu9QvFfiUzW9nPamaPlmSEOGKs3LVPNhSQQd+oNR1ixYyglle5XWQykabWA5dmB6amOkZqs4vB/w9jCPL5ZJnUfhaZg4B9MLViNoU2+B5SVGE8bopPVHl6DXwH4i3cYUTATrt82FfHqGUY/Iiug8O8Y28sUkuvTy1LsjDDhQPTO/wBRXIOHcPeRWYsiRpsZJGCrnsMnqfajiXFILWERxTxTvKeZK6HIWKMjRGM7gu+59hWKU5vdrYuZrg8FSilB2ntsv2Mvw+1YvJiCjyNDBggEgqGkk67AjX1OwxvXW4cYA64AHXP8+9cL8E+KYIkWC6mEJZzIZNQIMjsCdanvjGG7b5HSuwcDiZMrq5iMNayDoc9cnpv+eeuasQ4Hn6sHCVmXVFahq2rYjCiiigCiiigCiisUB5XlssqMjqGVgQwPQg1E4PwaG1TRAgRScnGcknqSTuasCaxmgMgVh6C1VXiPihghZkUs58qADOXOwz7UMxi5OyF7x94v+zLyYSOcw3PXlg+v8R7CuSa8kkknfJJJJJPcn1Ne3EGk5r8/UJc5fUCGye/0/lUc9e/1rm1qrnKx9EyrLqeFopqzk+L/AIe0dwysGTysOhXYj86vOD+I7eSYRX83NP4VZNfm9DIBleoqgI2O53227Uz/AAt4HaNrifPNO7ajhpQDtpb9wb6lG5J32qTC8d2UfqFyhSWiC8ZbXX7PHiguY1lTiqN9jbJiaAGUIc7ZmG40jpqG9LnhG4hgma1klD2dyfLLgYSTcI+DsG30t+VdvbgBjz9nfSDsVPTH06HPT2Gds1zXx94WSKZ0wii4tWkwo0pz4WUFlX8JKsBViVqd5+38PGJ6+rbceuCcABLpJs0bYIUDzLnytnsSuNx0IOMVcW3h+NMEvIdO4yRgb5P64GR/CD1pc+HnEdcNrI5yZoAO27pkE9euAuSfoO9Rvi141jtreS1ifVcSgqQm5jU9S2OhwdhU1yI5/wAV48b27lkSNJftMqQRBs/sVbGNuzbscb4FdG4j4UtZJJZ7srAM4WUEREEbfi6jsA2QfTvXG+EPcCRHhVk5I8hjXUwLDTsBkkgZ7bZqVxDg0mtjdSvIE3yzuxwD3Vs4/lUEqkY8ToRozm10e1kT/Et1Z5t7dbkzrDNJraNB5opMEsv4S66cbfvbVd2XB7G5ilNsEyF5gEnyr22ydR8o656mla1tLeUBXjkZFB0vGyx79ss4Cke25qP4g4BLZCOSVwRLsoU6mAGM7jCg6TsO+KhnUU2oJ6WY7MnKV5eJO8KXtrA88VykCRydZCpZwv7se52/nTP8O/GMdnJJE7r9jeRmhLHBjUnbY/hPp2+lVnii0tJYJZoeZIYkXHOOGJIOTpAGn6e1U9r4dt4LdJ7x55DIzKkEAC9ACS0pBP4hsKkpzUm9+GzMumk7OHaTsu5vmd3t/Gtk5wtwmwznfTg/xYxV7Bco4BRlYHoVIIP5iuE+HngMgjj+1W0ku0TR3LOhYb4dXXbbJ/I052Re3IeORcMQA5AVGY9FuEXZScjEqgbnB7VN0itcq1qMqU3CSszpGazUDhPEFmTUAVIJDIfmRh1U/Sp9bp3IgooooDBNaa6WfFvjaGw8rK8kmAQiKTuxwoJHy6iDj6UsrwrifEcNcAW8Z30MzDA9OWhBPvqO/pS5vCGrduwx+M/F/wBki1QfZ5pB80bTKrADuFGS30rlt18Wrq5jkRrXShGS8DyK6j11MMYp9uvh0RERDOI5NsFYo1QDO/l0licfxVKPgvl250lbq4VcIZ8CIEDY8tNj+eTRXMNR5M41wnivFsCS3uLiRWIGzat8/KRjY1O4h484rbzkSYV4jiRWTKuPwl8bEgfiXFdDi4PPZ2y6jAJXcYjRdmlb5iWJ9MnAGNqrvERn1w+XmYBMsiyQhGyMcsatyo6k/pULdRNt2a9ydUYzirP8kS58Z2nEIVF3E1vKNnmUakjP4SWG+g++3vSzxK0kgcxyf4gR8rKejKe6n1prs7QF0ZrVZdC6AlvNCSynqjKSNSd8YyMbVRLNAVSEM/2ORmS3klI1Wlyp3hd/7ttsau2471pOn0sL2szr5dmcsDU6KfWg/PbxRVqd9qkROUIZWKspBVh1UjpioxUoWVlwykqynqrA4x/v2NbK2cVSV4s9rLo69Pazi/c7L4J8WreLy5NK3CjzAbBx++mf5jtS/wDGdyi2cgOG5rR/VXQkj/2iuexXDIwZGKsp1KwO6t6g1v8AEjxg97HbxsgR4CXdxnQSQFBX8idqvQqqpGzPEZllcsHVVSHYft4E6HiU1vwfnQ6QYZJ4g2oawTL1A9AB+WaV7zhBju5VbLaNOWfOp9Sg59Tmt7HhCSLpCs8rKxAYa5Dnq+jIWJf4mqYt3Hc8vnuILiKMKkrkiKaLHlWRyPK69NYyDW8palZHNo2p1VKfAZvB9xKjfc6eaQV3XUFzuzDJ2OwG5xioXiW0eWYQBjpJLSyHUTK2RsqruwHqBitbG5a0lKzo8ewOg9GJ6YYDDL7g078HaEHJBAk1mVgDu2kaI8jcA74Ge1c6Kqa9Mjq45wcXOlwtvY9+E+EooQdZErMP3QFQDru2T+tLPxE4ekiCONUyFyGAXoN93Jzt7YHv2pgXiyxxqpO8cf3p2ONI6entSRxO/kkthLJhyztjT5SpLAqjLvkY7HofWqlKUpVtfdsVI0JNKLKzw5wuea3vNcmiCPQZ3SNpJXUgleWpxgAA798+1eV3drdMnLQrBEumMOW1Ed2Lg4LMdzTh8MrbSYnwfvZ5j/CRGscf+rN19Kr/ABXwYWVw8SrpibLx+mljkgfQ7V2aicYXXPiT5Uo1MW41H5eNija3OkKh0nqpHVXXdT9c117w5IvEbeO42DupjuIz8uflcaex22+tcnVNs+lN3wt4nyr2SA7LcoHX/mx7N+qkfpUWHnu4951PqLBp01Wjxjs/IavCsjRXbwsSfKyEnqTCV0MfVjG6gn+GnUUkqccU/wA5/RoE/wD4p2FWqcdK0nj27maKKK3MEF+FQtKJjEhlAwHIBbH1qXpresYoDAWsFQK3rBoDmPxYvfvIIgdgrOwHq2FX+Qf9aQJIVO5C++29MPxIuC1/ICdkCqPpgH/UmliRq59efWsfQskw+jBw73v8+xK4BYLPdBdRURBWBB0nW2cZb8I0q+W7Z9abvH3BVt23jjNvfRiKYA6FjuEGY5VJzgkahv1wBVd8LYNckuytmXo3ooQDJ9AdWB3LD0NdI8f2Am4fcLglhGXXHUOnmBHuMVcpq0EkeMzCt0uLnKXfb7LY43f2st3ax31upea3HIvY1HmbQPJIB3yvp2qtsbhJBlTkemdx9a14B4yms3ma1MR+0qmtmDFUZc7hc7k5qi+18iUtCzSA/OWHU5OcY/PpUdWmpb8zoZZmk8HJ027w/HihnkSod7ZiQaT1/CfQ+v1qRbXKyAMpz/voaklR33qjZxZ7WSpYilpe8X7i0HkjblBdyflJIWUbkvK2fl/hO1SXlEkRkmkYsTtJpGCQMBIl/EOxPyqMdzVlfWyzIY39cg9CDjsaiSyRhtd0AWjACwqMIwGypGBkhdsu2c7gVchUUl4nicxyuWGnfjHk/wBMuULW0RWdftFg2ANHmRCB53hc7oVOD+63QVPS/a1ke3aU8tgH1oCSEbJV1x204yW+Un0qBwbxZMQzz8oczAWMD5kXoCvRIF9BuxwM+sDxCWiwjqxMWED5CqYXHMEMq9nT5gAflwDisy6/Vkc2EnStJehaNHI2qN5F1yNoVC6qoAxku/QKQevfFeXjuNbSFImeOSWT8MbagoGCCzd8noPSqO+4uER8q+cLgyKVdhscg/KAVPTrjFevAvCjTnn3gkihYZjiU4mlPYRo2SE9XI6dKjo4ZLtLgWMRjGuw+PEY+H+K4reOMFWVliCZMiR+fWXZtByQckY2Hr6VfcS8U2nEESScwLozgHn6lz1yUGCp2pq8JeDbWOMF7KGOTbqeYf8AqbJzVj4zka3sZ5LZQsiJldMeroR1UDpjrVy1+JQjUcZKUNn33OPXPELNZuVNFJaK2DHcqzPC6t0Yq+4U7HY5HetJ9dlcwTEjEciOrrujRMdJZT3Gk/lV6sEd4scYysM8XPhRcHSytpnjAI305BUe+KU7e5ECG0umkfh1yD9nuCv7M9Na+mPxR9qi6OLd0rHSjmVaNKVKq9UZLnxT/wBOvcamEPFLdzjRMpYH3jR84+oZKcLC7EqBh3G49D3H1B2pY8V8MaWzhlQCWW20SqEO0ihcOqn+JM4/KpXhy7TKNC5lt501Rv1wwJJBx0J1HPTpUxyLjPRWq0UBtRRRQBWGrNatQHCfHG9/cf4//iKo3GKYviFHpv5vcq36r/2pbdCxAGSTsAOpPpXLrds+l5W//FT8hv8AhZgMdWjeQv5s/haQZJ9sHSOm7k9BVd8QPH81/KbPhxPJ3DyJ1k/zdFj6796q+LXUkEI4dA2biRm5pXH3auxblav3jkaj2AwOtaWvD10NbwMUgj/9TcDYyP8A3aE9B127Dc10k7JHz6rDXWnLld/kX5OGHaO3HMwMSS9Fz+6hxkL6ncnboMV628Tyl7eyUYwOdcMoAUDtnpHGPT5jTDbwtclorcrbWkQzNcHZVX2J6k779+tU9/eiZDDa/wDD2C+UE/tJ2G5JP4j39BWLvkHBLiUXP+zyNyGLwghS+NnPfTnfG23emW1vVkGpTt/U9j71TcOiLA6ThcFQ5GWbP4YlO2/dz09RUaMm3y0RMkQIV3wdOo58qnvsOtQ1aaktuJ1sqzKeFlpnvB+3kNSqKxdWSygahuM4PcE15Wd0rqGQ5z/I+9eyy1TvoZ7OcIYin3xZRm5ljmjESFp28zMwyCw+UqB0RBk4PTqaYIOKoxj5j64UJA1bmeQkNKx/eDPoXPoGFRLiEurAMynBGR13G4z70ttKYyzSEAxqFjUdCd/l9l7n3q1FqovE8VmOXywlTbeD4Pu8BqikFzfOWw3IXJYDKmd2A1BTkYBACjGMKK7D4S4EuDNMNc5ILM2Sc9uu4x6YA9q5v4M8Pyw2iShAz3BMrLnoqjSik58oIZm779q6TwfxGiIqshXZfP0Qs2c7tjSABnJAz2q3HZJHCe7bG7TVfx1wttOWOAI3z9NJr1sL5JkDxtlW3Hrj6VVeO7rl8PuGHUxlR65bb+tYZmCcpJI5N4Pkd4BykV5rWfmx5YCNUmjaNmDnpGGAcjsaj3fhqGSCS3tp5JIxFz4iMuHkjJScBOo82GBXf6iqe0tfuiuSNagEDYfmv+o6GmXgkUiWsZt1d5VeeBVUdOeikHONlyvfbrUVOom7Hax+W1KVPpnw29We3wp+IQijS1u54o0jLaZJM7oQNKq+cDB1fMOmKeX4V9kuSIyVtbxvMASAkzb5Uj5dR3B6ZyO4rhCRT2t1HJBECzYkjjC6lYKcOgB64IIwK+knC39ltrjEyfiXDofdWGQQRUzOHYuYx0Gc49etYqPwq2aKJI3cyMigFz1Yjv8AWsUBNooooArBrNatQHI/i3a6bmJx0ljI/NCP6MKWBe/Y4TdEAzN93bKw314wZSPRdse5rq3xA4B9rgTBCmJ9RYnAEZGHJPsN8e1cI8SXyzz6kyYkxHGd8AAE5x9N/qagdNKprZ3o5m1gI4eD612n5Fj4fstIYh8TuTmZtxHF1kmP9M9dzV7bRLKFiiGiBR92h66P72Qn16gHr1OwFL/hnz6gxAjOGkZujBPlU/wDqQOpIFX9kqyFpZTotiCxd/7RB3PbRn8I+Y4A2G+jqNbHPhSV/fzPO+AuAI1Oizi3YkkLJ6yO3XR1x+Jt8bVFh4T9pLYyUUDSrLpQRjfXIR0T0jG5xv3xJeb7SyhUxDnMMDHDSHP7WY9gNsZ27CmmGcKnKt42dR8z7BSx2OD27jPb61nV3Eqg27yXz5yOdSQCUNJK5itl2MpGGk/hQDovsPWi4jWaJWl1wWS7QxqMSTuNth/LNW1/wdr+ZAjKYIBiSTGLeM5+SMf2jbYPXf0rz4lH9mHNIlln+RWIJWP0CgbBiKN6TdddPbb58sJhMttKxaMR77wg74IzgDrkDqf/ABTBa3KygMpBB7dxUe64aIYC0rs15P0TOSq582o48o9TVVyDbHVG/MCqDMMYVSTgKD3PesVKaqK64lzLsxqYGWifY9185rkMyb15X9gsikMBnGVJ9fatLK9SQAqc/wC+h96lv7mqm8GewmqeJp22cWVnh3hd1cTcmOOAPjUFdjHqwfwkdSP60+8DsJtc1nIiwXUMaSc5ZHkRwWJCujfMpwQemxO/ek6Rc6cEqynKuuzKw7g9vf1pv4RcvNxFWlOqV7KHWV2ycuNh79au06mqN+Z4vM8unh6qje8He32RacK4poEk9uQrOdMwZuYsUpwFGBjEWB5cbnIGRg1L+IXHEksoQmRz/PpIIIVMbEHp5tt/SuR8B46eG8QfILQaikiMCMxas7r2K5z7b05eOuJtPdOfwDSI/Qx4yD7gk5qStLTTK2T4bp8XFclv6FATtUrhFxMZIreGR0FxKisFONQB1Nn/ACg1CkY0z/Dmwzec1lLfZo9QHrLMdKjPqFUnHvVHDq80evzqrGng5XW72RR/EqzCySqJYkeC5d4oySsvLkVJCUI6jV0Gx64NdC+DfHXubciWa4ldQP20eFAG3klAAfO2x3FePxN8K80tLDatKzwyh2QrqWReWY28x3xhhgetUHwglMdtgTSI3P8APE2AqKV2OCPLq36nBx2NdM+dnaxRWqVisA9KKDVdZ8USSWSIBleIjIYYyp6MPUZyM+1AWNYNGaCaARvjBxj7Nw2QBsPMREvqdXzf+0Gvn+0jOkBAWLYUAd2PUfnt+QNdH/8AqHvCZrSHOypI+PclFH8gf1Nc/wCE3PKjP94+0Tf3YJ80n1I2H51rPgTYft3L22jj0cpnAghIe5cf2spzpQew32HT86u55p70rqVQyrqhtiAsUcQ25tx6DHyIetKVmyl1RT5E3UtkguTgyFfxb9Fpks+KatUcIBwwYtK4EZk7yTy/2hGNo18o/nVfTbdlqUtW0SRbBIkMkrsVYjJYEPMRnYADIQfujcj0q0SKa7/aExQgDEY8jMP4iPkTGPKN/U1FjvoWctGJeJXzasso+4H+E7Kqj0Xrjeo/ELeWQ/8A3C4ES4z9mgOWAH7+D5R9SKia32LCrJrrIsxxlWIgsoxOybeUaYIt8df/ACT2qJxfRaYM8hmuAMxwqDpVj3CDJUe5yx9qk8HW4mUx8PhW0t1GGnf5iPUHv/lwPesRTQxloeHL9suHGmS6lwyIO+M4Hr0wPUmoZVU5Wjv85siliGmc34hzI2LOGRj5iW64Pff+XYe9eE1yEQFx5lBKR9cE/jkPdt9s01ceggC62cyHPmuCSVL91iX+0b3xoXsKVoLOWeTUtpNKp6KquSfQswG5q9Sd0V6k97/ktE8LXVnEswR2yoM0ek5UNuvbc43OOlTbW5WVNSN+Xf6H3q44ZPxFcZt+JxLgbxhn3Ax8rgjpVvwqZbh1LBLiOSOdzm2EdwhgwCA0eATqOMEdjSrSUt+Z0sszSWC6sutD8Cq64B+maYrfjEdndTzSgMqW9pGBjzHWJM4PsMk+1K1rdLKmpe4OR3B7g018q2lnvXTVI62RJdhhYgI9ICKfmY75Y9Og6mocPGzlFnV+oKqqUqU4brffluhb+IvB2l4sI4SpNwFC6vLhsZwx+hG/f8qtZrCVbSIzQmKW3c20i77hcMjaj1yCdxtXh8WLKR57UxqxlMYTC51E4DLg9yMNuNxVzxTxLNcWFojjHNTDl/n1xNpYH03x7irFW0qbOFlOtY2On7+XFivNIFVmPRRqPuPT866j4G4PyEijkU85/wDiJhnADt8oIZfMFG2xyO9KngvgIuZTcSrm2tjkdSJZh7DJKIcZ26/SuneGQza5H6s3Y5Un1HptgbbHGdjmtaFPSrljPcesRV0Q7Mfdl0K5yOFRwXt4o0BgIpEZsg8uQurRh+w1gEEggZANdKpE8bR3KXltLbqzq68l00akYNKhYPt5Ro1EHYZHvU5wkOXDyeWmQQcDIYAH8wNs/Sit7WAIoVc4GwySdvqazQHsaouOcHZiJ7bSlygIVj8rrj5JPVfQ9jv61e1hhtQHOLT4jPBGBxC2kSVWCvpC9O7aSd/8uQamP8QxqcJaysiANzGKIpU+msjfPUVe8X4EJ1AlWGfSpwJkB8/ZgQNvelXivhEx6pUsrSTABC6WbBC9AjNjr1KjJ22rR6nwaM7HLPip4jF/cRSKmjQhTTrVm+YHPl2xSlG7EALknvgEnboMCu6N4Dlu4JVuzGgYaoyqRqYWBYggqNwQcEE9PpXGY4p43CrG2tQxEkKsSyA41ArsV9DjvW1uRunu3FNI34bwySZsaZN89I2OfpV5HwJ4wA9pIxA25zhUA9dKn+tL8/FZQwzPJkfvEqd/61tBfiZsTSzkeq6mP6ZqKcZyLFOpTp979BujkmQES3kNuo6rb4z+v/epnDbuAAci1e7l/vZmwoPY74U/kCaXuG28Qb7q1vbhxuAIyu2O5AJxTLFcXsS5cWfCo8bszB5m/LUz5/6ahlRk+H8N51oz4IueJ2DlQ/Fr0RwnpbwZQP8Aw4Hnf8tq3trUXI5cUXLtlH7BGA14/wDyJgdKL/ApLHvjpSwOPWYJwj3jt1M2QpPupOph7EmtJ+NXMqrrk0gHaJEQRADp93p+u/eo+gpQd5u/hwXp++JNQy3FV31F7jrByoyGiRLu68oUhfuIwcgrHnbbH+n1pn4BwKWNBzJHByTgMeuSfl6Ad8e7D0rnvDPFk8WSpiBwBnlRgnBzvpHTc0wcH4pxO6JcTBIFBJMccepsdl1539+lWoVI7KJjEZTiaEXOrZLzGHxbxReG2zNHlppcRwqzElnOdIGey5zn0pD8FcT+x8SS1mGwhSPV6TSkuzE/xttv3wO9eNr4le8vYrmVCV5nLjUj7uGPckhvxynSM6cgVX+EfEJk43O5w/OWVQrjpo8yDHtis3bqb8ijo6q8TTxNJFNdyTRwG3zlWXPzMD8zKNlPtUzwrbh4OIffRQPPy7dTIw6HJLBepzqAwKhcX4itzK0oXQJPMRnOCev86VbK0kl4hEDnVzUwR2GoYxUNOV5s9TmGG6PA06UU1d7/AOj/AONLNYeH5RpGksbgokjHLYPzaiexJGO2dNbWRl4ja2iuyLCFZpbgMNe2xjGcZlOD9KrfGfEDKeIREBYNRkSTS2Xk+7BUHOMbr2OCan/C295/Dbi3ljXk251JM2NOo+bS3cHOMEdqkoxa1Rl/0/Ru/wCzyyqSg9Udn8Q/cDtdWmNI1SOJcImWXSm3RlIJz7jrTfHHpwB0FUvhXhjQpliTqAxnOoDfY5NX1TkJg1qy5reigMCis0UAUUUUBjFYYVtWGoBO+JU8i2gjheONp5UiLPt5GPmx/lB/LNc94bdOySSRNokcskbZCty4XwGwcYDEg7ZGwGKcvi9w1LiG1hbOqW5RFbPy6s6j9cZrHBuHLJcgY1C2xGCMjATbDIfKBsPcnJrTQnLU+RspyUXFcGe3DeA3JEbXOiQtuwZIiAPJsfJnO77/AEq6suCuBn7lCQPkjQEHy53x/i/UUwAVsBW5qL/iPwul5CI2lniK5w8UhVtxjzAbMPY1x/inwmuLd2ck3UfXUmeZt6qTv9RX0DWjCsON1YlpVnSkpWv4M+bhBydsFW9xhv0x/Shjvv1r6B4nwWC5GmeKOQfxDf8AXrS3dfDS0b5DNH/hlYj9GzVSWFfJnqMN9SU4RtKnbyOSjpVr4f43PAzRQBWafEYDjIBJx09N9xTo/wAJ48bXc4+qRH/41K4H8OFtpOYbh3YBguUjAViMBhgdR+lYhQnGV0yXE59hK1KUHFvwa58hUveLwzXzJGyF4SLa3hQfu+aZwBsupgFHsppX+GEMVxxCQyPyZVfnRsPkwrESoR6FP6mrXiPD7WCZ4+Ht/wCiieSW51Zdp3woXmd9g3lG2TWvwbsRHz7t0zIulFjbGGEoLagSM569O1WIpa35I8lKT0RXmzxg4dNPK62lvJMNbAMAVi05OCZGwCMelO/hb4Y6ZEuL6QPJGQyRR7Rqw3Go9Xwenauj2+NIwMDGwxjb6V61mNKMeBaxWZ4jEx0ze3cjmPxjjRYI2cAApMmMhdygYEZ75QbVU+CII4uFuygo1xLGeSQf2iMqkqW/C+AQTtTF8Z7RXs0Z1VlWRVII3HM8upT2IP8AKoT8M5l6lrEHENrCiaic5VtwraiNW3dc479a3iigdKtwQo1HJ717V5xpgADoNq9KyAooooAooooAooooArBrNFAKvi605s1gCkjabjmeQbDSjDLt2A1Z98VY8EiGqWTBDO5B3yvl22/Tc1b6awiY6YoDbFZoooArBFZooDGKxitqKA1FQOM3fJieQI0hVciNBlmbsMfWrGq7jnE0tYJJ5PliUsfU4GwA9ztQHzr4rE9t9qhm5YklkimZYxhUZwRy89wox7b12Pw3wZY1t4IjrSBcSOQMs+kYztvpUkf5jXNX4dLPxKw+0R8wySkXBbGlpivMMf0jXSP9mu+Q26r8oAz6DFYSSbfeZbbsu49QKKAKDWTAi/GCT/gFT8UlxAq+55in/QVOt+Hk8Qd1OURUDA7jVgjyt+FgBuBsQd6heKvCk17ews7gW0WlgAxDB9RLYUdSw0jV2GrHWnWOEKNtv9/zoZZ6Cs0UUMBRRRQBRRRQBRRRQBRRRQBRRRQBRRRQBRRRQBRRRQAaQfiXxIs1tZRFRJcTISzbqiqcgt9WGw7kU+mkrj3glrm5MjSgRM8TsMHmfc7qqtnAXJJ9d6GVbmTfD3CIyqK0LBbdw8RkzzOZ5wzsc7lsk/nTQKwBWRQwZooooDBFZFFFAFFFFAFFFFAFFFFAFFFFAFFFFAFFFFAFFFFAFFFFAFFFFAFaP0NFFAZFbCiigCiiigCiiigCiiigCiiigCiii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3316" name="Picture 4" descr="https://encrypted-tbn3.gstatic.com/images?q=tbn:ANd9GcRseb4JnDkTnugsPpxWzwT_litGvpJxF3GxML80cfG4_WA19W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3622" y="2776617"/>
            <a:ext cx="14859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s://encrypted-tbn2.gstatic.com/images?q=tbn:ANd9GcQlhEj1HRFVL83keB-dxEbZhJZOD6oJh1VGqCFUhHLoshDrhARLRMHhefS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9291" y="4591460"/>
            <a:ext cx="1715689" cy="2040504"/>
          </a:xfrm>
          <a:prstGeom prst="rect">
            <a:avLst/>
          </a:prstGeom>
          <a:noFill/>
          <a:ln>
            <a:solidFill>
              <a:schemeClr val="bg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425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2965" y="2882955"/>
            <a:ext cx="7848872" cy="2308324"/>
          </a:xfrm>
          <a:prstGeom prst="rect">
            <a:avLst/>
          </a:prstGeom>
        </p:spPr>
        <p:txBody>
          <a:bodyPr wrap="square">
            <a:spAutoFit/>
          </a:bodyPr>
          <a:lstStyle/>
          <a:p>
            <a:r>
              <a:rPr lang="es-EC" b="1" dirty="0"/>
              <a:t> </a:t>
            </a:r>
            <a:endParaRPr lang="es-EC" dirty="0"/>
          </a:p>
          <a:p>
            <a:r>
              <a:rPr lang="es-EC" dirty="0"/>
              <a:t> </a:t>
            </a:r>
          </a:p>
          <a:p>
            <a:r>
              <a:rPr lang="es-EC" dirty="0"/>
              <a:t> </a:t>
            </a:r>
          </a:p>
          <a:p>
            <a:r>
              <a:rPr lang="es-EC" dirty="0"/>
              <a:t> </a:t>
            </a:r>
          </a:p>
          <a:p>
            <a:r>
              <a:rPr lang="es-EC" dirty="0"/>
              <a:t> </a:t>
            </a:r>
          </a:p>
          <a:p>
            <a:r>
              <a:rPr lang="es-EC" dirty="0"/>
              <a:t> </a:t>
            </a:r>
          </a:p>
          <a:p>
            <a:r>
              <a:rPr lang="es-EC" dirty="0"/>
              <a:t> </a:t>
            </a:r>
          </a:p>
          <a:p>
            <a:r>
              <a:rPr lang="es-EC" dirty="0"/>
              <a:t> </a:t>
            </a:r>
          </a:p>
        </p:txBody>
      </p:sp>
      <p:sp>
        <p:nvSpPr>
          <p:cNvPr id="5" name="4 Rectángulo"/>
          <p:cNvSpPr/>
          <p:nvPr/>
        </p:nvSpPr>
        <p:spPr>
          <a:xfrm>
            <a:off x="823031" y="370960"/>
            <a:ext cx="970137" cy="369332"/>
          </a:xfrm>
          <a:prstGeom prst="rect">
            <a:avLst/>
          </a:prstGeom>
          <a:solidFill>
            <a:schemeClr val="bg2">
              <a:lumMod val="50000"/>
            </a:schemeClr>
          </a:solidFill>
        </p:spPr>
        <p:txBody>
          <a:bodyPr wrap="none">
            <a:spAutoFit/>
          </a:bodyPr>
          <a:lstStyle/>
          <a:p>
            <a:pPr lvl="0"/>
            <a:r>
              <a:rPr lang="es-EC" b="1" dirty="0">
                <a:solidFill>
                  <a:prstClr val="black"/>
                </a:solidFill>
              </a:rPr>
              <a:t>Cosech</a:t>
            </a:r>
            <a:r>
              <a:rPr lang="es-EC" b="1" u="sng" dirty="0">
                <a:solidFill>
                  <a:prstClr val="black"/>
                </a:solidFill>
              </a:rPr>
              <a:t>a</a:t>
            </a:r>
            <a:endParaRPr lang="es-EC" dirty="0">
              <a:solidFill>
                <a:prstClr val="black"/>
              </a:solidFill>
            </a:endParaRPr>
          </a:p>
        </p:txBody>
      </p:sp>
      <p:sp>
        <p:nvSpPr>
          <p:cNvPr id="6" name="5 Rectángulo"/>
          <p:cNvSpPr/>
          <p:nvPr/>
        </p:nvSpPr>
        <p:spPr>
          <a:xfrm>
            <a:off x="823031" y="740292"/>
            <a:ext cx="7558806" cy="1754326"/>
          </a:xfrm>
          <a:prstGeom prst="rect">
            <a:avLst/>
          </a:prstGeom>
          <a:ln>
            <a:solidFill>
              <a:schemeClr val="bg2">
                <a:lumMod val="50000"/>
              </a:schemeClr>
            </a:solidFill>
          </a:ln>
        </p:spPr>
        <p:txBody>
          <a:bodyPr wrap="square">
            <a:spAutoFit/>
          </a:bodyPr>
          <a:lstStyle/>
          <a:p>
            <a:pPr lvl="0"/>
            <a:endParaRPr lang="es-EC" dirty="0">
              <a:solidFill>
                <a:prstClr val="black"/>
              </a:solidFill>
            </a:endParaRPr>
          </a:p>
          <a:p>
            <a:pPr lvl="0" algn="just"/>
            <a:r>
              <a:rPr lang="es-EC" dirty="0">
                <a:solidFill>
                  <a:prstClr val="black"/>
                </a:solidFill>
              </a:rPr>
              <a:t>se procedió a cosechar con una frecuencia de corte de ocho días en el tratamiento T7, mientras que en el resto de tratamientos se realizaron cada 30 días, en función del criterio del </a:t>
            </a:r>
            <a:r>
              <a:rPr lang="es-EC" dirty="0" err="1">
                <a:solidFill>
                  <a:prstClr val="black"/>
                </a:solidFill>
              </a:rPr>
              <a:t>palmiticultor</a:t>
            </a:r>
            <a:r>
              <a:rPr lang="es-EC" dirty="0">
                <a:solidFill>
                  <a:prstClr val="black"/>
                </a:solidFill>
              </a:rPr>
              <a:t>, el cual realizó la cosecha de tallos de palmito de dos maneras; pasados de altura debido al tiempo de retorno en los lotes (cada 30 días)  y con condición de flecha parcialmente abierta.</a:t>
            </a:r>
          </a:p>
        </p:txBody>
      </p:sp>
      <p:sp>
        <p:nvSpPr>
          <p:cNvPr id="7" name="6 Rectángulo"/>
          <p:cNvSpPr/>
          <p:nvPr/>
        </p:nvSpPr>
        <p:spPr>
          <a:xfrm>
            <a:off x="823031" y="2824853"/>
            <a:ext cx="4305994" cy="369332"/>
          </a:xfrm>
          <a:prstGeom prst="rect">
            <a:avLst/>
          </a:prstGeom>
          <a:solidFill>
            <a:schemeClr val="bg2">
              <a:lumMod val="50000"/>
            </a:schemeClr>
          </a:solidFill>
        </p:spPr>
        <p:txBody>
          <a:bodyPr wrap="square">
            <a:spAutoFit/>
          </a:bodyPr>
          <a:lstStyle/>
          <a:p>
            <a:pPr lvl="0"/>
            <a:r>
              <a:rPr lang="es-EC" b="1" dirty="0">
                <a:solidFill>
                  <a:prstClr val="black"/>
                </a:solidFill>
              </a:rPr>
              <a:t>Metodología Para el Último Objetivo</a:t>
            </a:r>
            <a:endParaRPr lang="es-EC" dirty="0">
              <a:solidFill>
                <a:prstClr val="black"/>
              </a:solidFill>
            </a:endParaRPr>
          </a:p>
        </p:txBody>
      </p:sp>
      <p:sp>
        <p:nvSpPr>
          <p:cNvPr id="8" name="7 Rectángulo"/>
          <p:cNvSpPr/>
          <p:nvPr/>
        </p:nvSpPr>
        <p:spPr>
          <a:xfrm>
            <a:off x="810664" y="3241107"/>
            <a:ext cx="7571173" cy="923330"/>
          </a:xfrm>
          <a:prstGeom prst="rect">
            <a:avLst/>
          </a:prstGeom>
          <a:ln>
            <a:solidFill>
              <a:schemeClr val="bg2">
                <a:lumMod val="50000"/>
              </a:schemeClr>
            </a:solidFill>
          </a:ln>
        </p:spPr>
        <p:txBody>
          <a:bodyPr wrap="square">
            <a:spAutoFit/>
          </a:bodyPr>
          <a:lstStyle/>
          <a:p>
            <a:r>
              <a:rPr lang="es-EC" dirty="0">
                <a:solidFill>
                  <a:prstClr val="black"/>
                </a:solidFill>
              </a:rPr>
              <a:t> El proyecto de investigación se dio a conocer a los productores de la zona, Docentes y estudiantes de la Carrera de Ingeniería Agropecuaria a través de un día de </a:t>
            </a:r>
            <a:r>
              <a:rPr lang="es-EC" dirty="0" smtClean="0">
                <a:solidFill>
                  <a:prstClr val="black"/>
                </a:solidFill>
              </a:rPr>
              <a:t>campo.</a:t>
            </a:r>
            <a:endParaRPr lang="es-EC" dirty="0"/>
          </a:p>
        </p:txBody>
      </p:sp>
      <p:pic>
        <p:nvPicPr>
          <p:cNvPr id="9" name="Picture 6" descr="https://encrypted-tbn2.gstatic.com/images?q=tbn:ANd9GcTKKIyyqVGYmy6DUUzbISZDdXV22DnzM_fm_eJfjK3EQMJlCz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199" y="4179465"/>
            <a:ext cx="2034553" cy="24329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drcalderonlabs.com/Cultivos/Palmito/Fotos/MVC-773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425" y="4179465"/>
            <a:ext cx="2317430" cy="24028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s://encrypted-tbn1.gstatic.com/images?q=tbn:ANd9GcQOkpc56pH7L2WdVrHJ7hR_xlPj00dRSSRLFvcihX2tCO1JmliwT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4156441"/>
            <a:ext cx="2370945" cy="24669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11 Conector recto"/>
          <p:cNvCxnSpPr/>
          <p:nvPr/>
        </p:nvCxnSpPr>
        <p:spPr>
          <a:xfrm>
            <a:off x="331754" y="500489"/>
            <a:ext cx="0" cy="590465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cxnSp>
        <p:nvCxnSpPr>
          <p:cNvPr id="13" name="12 Conector recto"/>
          <p:cNvCxnSpPr/>
          <p:nvPr/>
        </p:nvCxnSpPr>
        <p:spPr>
          <a:xfrm>
            <a:off x="517773" y="932537"/>
            <a:ext cx="0" cy="554461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cxnSp>
        <p:nvCxnSpPr>
          <p:cNvPr id="14" name="13 Conector recto"/>
          <p:cNvCxnSpPr/>
          <p:nvPr/>
        </p:nvCxnSpPr>
        <p:spPr>
          <a:xfrm>
            <a:off x="145735" y="428481"/>
            <a:ext cx="0" cy="590465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cxnSp>
        <p:nvCxnSpPr>
          <p:cNvPr id="15" name="14 Conector recto"/>
          <p:cNvCxnSpPr/>
          <p:nvPr/>
        </p:nvCxnSpPr>
        <p:spPr>
          <a:xfrm>
            <a:off x="331754" y="860529"/>
            <a:ext cx="0" cy="554461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386313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a:solidFill>
            <a:schemeClr val="bg2">
              <a:lumMod val="50000"/>
            </a:schemeClr>
          </a:solidFill>
          <a:ln>
            <a:solidFill>
              <a:schemeClr val="bg2">
                <a:lumMod val="50000"/>
              </a:schemeClr>
            </a:solidFill>
          </a:ln>
        </p:spPr>
        <p:txBody>
          <a:bodyPr/>
          <a:lstStyle/>
          <a:p>
            <a:r>
              <a:rPr lang="es-EC" dirty="0" smtClean="0"/>
              <a:t>Resultados y Discusión</a:t>
            </a:r>
            <a:endParaRPr lang="es-EC" dirty="0"/>
          </a:p>
        </p:txBody>
      </p:sp>
      <p:sp>
        <p:nvSpPr>
          <p:cNvPr id="4" name="3 Rectángulo"/>
          <p:cNvSpPr/>
          <p:nvPr/>
        </p:nvSpPr>
        <p:spPr>
          <a:xfrm>
            <a:off x="3419872" y="1819284"/>
            <a:ext cx="2058962"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s-EC" b="1" dirty="0" smtClean="0"/>
              <a:t>Número </a:t>
            </a:r>
            <a:r>
              <a:rPr lang="es-EC" b="1" dirty="0"/>
              <a:t>de hijuelos</a:t>
            </a:r>
            <a:endParaRPr lang="es-EC" dirty="0"/>
          </a:p>
        </p:txBody>
      </p:sp>
      <p:graphicFrame>
        <p:nvGraphicFramePr>
          <p:cNvPr id="5" name="4 Gráfico"/>
          <p:cNvGraphicFramePr/>
          <p:nvPr>
            <p:extLst>
              <p:ext uri="{D42A27DB-BD31-4B8C-83A1-F6EECF244321}">
                <p14:modId xmlns:p14="http://schemas.microsoft.com/office/powerpoint/2010/main" val="464480325"/>
              </p:ext>
            </p:extLst>
          </p:nvPr>
        </p:nvGraphicFramePr>
        <p:xfrm>
          <a:off x="971600" y="2636912"/>
          <a:ext cx="7344816"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p:cNvSpPr/>
          <p:nvPr/>
        </p:nvSpPr>
        <p:spPr>
          <a:xfrm>
            <a:off x="1547664" y="5661249"/>
            <a:ext cx="6984776" cy="646331"/>
          </a:xfrm>
          <a:prstGeom prst="rect">
            <a:avLst/>
          </a:prstGeom>
        </p:spPr>
        <p:txBody>
          <a:bodyPr wrap="square">
            <a:spAutoFit/>
          </a:bodyPr>
          <a:lstStyle/>
          <a:p>
            <a:r>
              <a:rPr lang="es-EC" dirty="0">
                <a:latin typeface="Times New Roman" panose="02020603050405020304" pitchFamily="18" charset="0"/>
                <a:cs typeface="Times New Roman" panose="02020603050405020304" pitchFamily="18" charset="0"/>
              </a:rPr>
              <a:t>Efecto de las MPM sobre el número de hijuelos de palmito. Valle Hermoso.2012 - 2013</a:t>
            </a:r>
          </a:p>
        </p:txBody>
      </p:sp>
      <p:cxnSp>
        <p:nvCxnSpPr>
          <p:cNvPr id="7" name="6 Conector recto"/>
          <p:cNvCxnSpPr/>
          <p:nvPr/>
        </p:nvCxnSpPr>
        <p:spPr>
          <a:xfrm>
            <a:off x="331754" y="500489"/>
            <a:ext cx="0" cy="590465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517773" y="932537"/>
            <a:ext cx="0" cy="554461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086165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1497639843"/>
              </p:ext>
            </p:extLst>
          </p:nvPr>
        </p:nvGraphicFramePr>
        <p:xfrm>
          <a:off x="899592" y="692696"/>
          <a:ext cx="7128792"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539552" y="4725144"/>
            <a:ext cx="8352928" cy="646331"/>
          </a:xfrm>
          <a:prstGeom prst="rect">
            <a:avLst/>
          </a:prstGeom>
        </p:spPr>
        <p:txBody>
          <a:bodyPr wrap="square">
            <a:spAutoFit/>
          </a:bodyPr>
          <a:lstStyle/>
          <a:p>
            <a:r>
              <a:rPr lang="es-EC" dirty="0"/>
              <a:t>Comparación ortogonal entre el testigo (T0) vs el resto de tratamientos en ensayo sobre MPM en palmito. Valle Hermoso 2012-2013.</a:t>
            </a:r>
          </a:p>
        </p:txBody>
      </p:sp>
      <p:cxnSp>
        <p:nvCxnSpPr>
          <p:cNvPr id="6" name="5 Conector recto"/>
          <p:cNvCxnSpPr/>
          <p:nvPr/>
        </p:nvCxnSpPr>
        <p:spPr>
          <a:xfrm>
            <a:off x="331754" y="500489"/>
            <a:ext cx="0" cy="590465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cxnSp>
        <p:nvCxnSpPr>
          <p:cNvPr id="7" name="6 Conector recto"/>
          <p:cNvCxnSpPr/>
          <p:nvPr/>
        </p:nvCxnSpPr>
        <p:spPr>
          <a:xfrm>
            <a:off x="517773" y="932537"/>
            <a:ext cx="0" cy="554461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688255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4" name="Picture 26" descr="https://encrypted-tbn3.gstatic.com/images?q=tbn:ANd9GcTFhbwBqFxbK_1oi5RU6gcg-mBwNKBD9ythjsGtK8kTYqxvsf5FH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1372" y="2915368"/>
            <a:ext cx="3312627" cy="1676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4" name="Picture 8" descr="https://encrypted-tbn1.gstatic.com/images?q=tbn:ANd9GcQOkpc56pH7L2WdVrHJ7hR_xlPj00dRSSRLFvcihX2tCO1JmliwT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50" y="2531311"/>
            <a:ext cx="2616091" cy="1952847"/>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2339752" y="260648"/>
            <a:ext cx="4546848" cy="792088"/>
          </a:xfrm>
          <a:solidFill>
            <a:schemeClr val="bg1"/>
          </a:solidFill>
        </p:spPr>
        <p:style>
          <a:lnRef idx="0">
            <a:schemeClr val="dk1"/>
          </a:lnRef>
          <a:fillRef idx="3">
            <a:schemeClr val="dk1"/>
          </a:fillRef>
          <a:effectRef idx="3">
            <a:schemeClr val="dk1"/>
          </a:effectRef>
          <a:fontRef idx="minor">
            <a:schemeClr val="lt1"/>
          </a:fontRef>
        </p:style>
        <p:txBody>
          <a:bodyPr>
            <a:normAutofit/>
          </a:bodyPr>
          <a:lstStyle/>
          <a:p>
            <a:r>
              <a:rPr lang="es-EC" dirty="0" smtClean="0">
                <a:ln w="18415" cmpd="sng">
                  <a:solidFill>
                    <a:schemeClr val="tx1"/>
                  </a:solidFill>
                  <a:prstDash val="solid"/>
                </a:ln>
                <a:solidFill>
                  <a:schemeClr val="accent3">
                    <a:lumMod val="50000"/>
                  </a:schemeClr>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INTRODUCCION</a:t>
            </a:r>
            <a:r>
              <a:rPr lang="es-EC"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endParaRPr lang="es-EC"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cxnSp>
        <p:nvCxnSpPr>
          <p:cNvPr id="8" name="7 Conector recto"/>
          <p:cNvCxnSpPr/>
          <p:nvPr/>
        </p:nvCxnSpPr>
        <p:spPr>
          <a:xfrm>
            <a:off x="107504" y="620688"/>
            <a:ext cx="0" cy="5904656"/>
          </a:xfrm>
          <a:prstGeom prst="line">
            <a:avLst/>
          </a:prstGeom>
          <a:ln w="57150">
            <a:solidFill>
              <a:schemeClr val="accent3">
                <a:lumMod val="50000"/>
              </a:schemeClr>
            </a:solidFill>
          </a:ln>
        </p:spPr>
        <p:style>
          <a:lnRef idx="3">
            <a:schemeClr val="accent3"/>
          </a:lnRef>
          <a:fillRef idx="0">
            <a:schemeClr val="accent3"/>
          </a:fillRef>
          <a:effectRef idx="2">
            <a:schemeClr val="accent3"/>
          </a:effectRef>
          <a:fontRef idx="minor">
            <a:schemeClr val="tx1"/>
          </a:fontRef>
        </p:style>
      </p:cxnSp>
      <p:cxnSp>
        <p:nvCxnSpPr>
          <p:cNvPr id="9" name="8 Conector recto"/>
          <p:cNvCxnSpPr/>
          <p:nvPr/>
        </p:nvCxnSpPr>
        <p:spPr>
          <a:xfrm>
            <a:off x="293523" y="1052736"/>
            <a:ext cx="0" cy="5544616"/>
          </a:xfrm>
          <a:prstGeom prst="line">
            <a:avLst/>
          </a:prstGeom>
          <a:ln w="57150">
            <a:solidFill>
              <a:schemeClr val="accent3">
                <a:lumMod val="50000"/>
              </a:schemeClr>
            </a:solidFill>
          </a:ln>
        </p:spPr>
        <p:style>
          <a:lnRef idx="3">
            <a:schemeClr val="accent3"/>
          </a:lnRef>
          <a:fillRef idx="0">
            <a:schemeClr val="accent3"/>
          </a:fillRef>
          <a:effectRef idx="2">
            <a:schemeClr val="accent3"/>
          </a:effectRef>
          <a:fontRef idx="minor">
            <a:schemeClr val="tx1"/>
          </a:fontRef>
        </p:style>
      </p:cxnSp>
      <p:cxnSp>
        <p:nvCxnSpPr>
          <p:cNvPr id="10" name="9 Conector recto"/>
          <p:cNvCxnSpPr/>
          <p:nvPr/>
        </p:nvCxnSpPr>
        <p:spPr>
          <a:xfrm>
            <a:off x="457304" y="1556792"/>
            <a:ext cx="0" cy="5112568"/>
          </a:xfrm>
          <a:prstGeom prst="line">
            <a:avLst/>
          </a:prstGeom>
          <a:ln w="57150">
            <a:solidFill>
              <a:schemeClr val="accent3">
                <a:lumMod val="50000"/>
              </a:schemeClr>
            </a:solidFill>
          </a:ln>
        </p:spPr>
        <p:style>
          <a:lnRef idx="3">
            <a:schemeClr val="accent3"/>
          </a:lnRef>
          <a:fillRef idx="0">
            <a:schemeClr val="accent3"/>
          </a:fillRef>
          <a:effectRef idx="2">
            <a:schemeClr val="accent3"/>
          </a:effectRef>
          <a:fontRef idx="minor">
            <a:schemeClr val="tx1"/>
          </a:fontRef>
        </p:style>
      </p:cxnSp>
      <p:sp>
        <p:nvSpPr>
          <p:cNvPr id="15" name="14 Rectángulo"/>
          <p:cNvSpPr/>
          <p:nvPr/>
        </p:nvSpPr>
        <p:spPr>
          <a:xfrm>
            <a:off x="5915635" y="1293318"/>
            <a:ext cx="3114612" cy="1200329"/>
          </a:xfrm>
          <a:prstGeom prst="rect">
            <a:avLst/>
          </a:prstGeom>
          <a:solidFill>
            <a:schemeClr val="bg1"/>
          </a:solidFill>
          <a:ln w="57150">
            <a:solidFill>
              <a:schemeClr val="accent3">
                <a:lumMod val="50000"/>
              </a:schemeClr>
            </a:solidFill>
          </a:ln>
        </p:spPr>
        <p:style>
          <a:lnRef idx="1">
            <a:schemeClr val="accent5"/>
          </a:lnRef>
          <a:fillRef idx="2">
            <a:schemeClr val="accent5"/>
          </a:fillRef>
          <a:effectRef idx="1">
            <a:schemeClr val="accent5"/>
          </a:effectRef>
          <a:fontRef idx="minor">
            <a:schemeClr val="dk1"/>
          </a:fontRef>
        </p:style>
        <p:txBody>
          <a:bodyPr wrap="square">
            <a:spAutoFit/>
          </a:bodyPr>
          <a:lstStyle/>
          <a:p>
            <a:endParaRPr lang="es-EC" dirty="0"/>
          </a:p>
          <a:p>
            <a:pPr algn="just"/>
            <a:r>
              <a:rPr lang="es-EC" dirty="0" smtClean="0"/>
              <a:t>haciendo </a:t>
            </a:r>
            <a:r>
              <a:rPr lang="es-EC" dirty="0"/>
              <a:t>uso de excesivas cantidades de pesticidas y fertilizantes </a:t>
            </a:r>
            <a:r>
              <a:rPr lang="es-EC" dirty="0" smtClean="0"/>
              <a:t>químicos</a:t>
            </a:r>
            <a:endParaRPr lang="es-EC" dirty="0"/>
          </a:p>
        </p:txBody>
      </p:sp>
      <p:cxnSp>
        <p:nvCxnSpPr>
          <p:cNvPr id="16" name="15 Conector recto"/>
          <p:cNvCxnSpPr/>
          <p:nvPr/>
        </p:nvCxnSpPr>
        <p:spPr>
          <a:xfrm flipH="1">
            <a:off x="547936" y="6821760"/>
            <a:ext cx="8128520" cy="0"/>
          </a:xfrm>
          <a:prstGeom prst="line">
            <a:avLst/>
          </a:prstGeom>
          <a:ln w="57150">
            <a:solidFill>
              <a:schemeClr val="tx1"/>
            </a:solidFill>
          </a:ln>
        </p:spPr>
        <p:style>
          <a:lnRef idx="3">
            <a:schemeClr val="accent3"/>
          </a:lnRef>
          <a:fillRef idx="0">
            <a:schemeClr val="accent3"/>
          </a:fillRef>
          <a:effectRef idx="2">
            <a:schemeClr val="accent3"/>
          </a:effectRef>
          <a:fontRef idx="minor">
            <a:schemeClr val="tx1"/>
          </a:fontRef>
        </p:style>
      </p:cxnSp>
      <p:sp>
        <p:nvSpPr>
          <p:cNvPr id="18" name="17 Rectángulo"/>
          <p:cNvSpPr/>
          <p:nvPr/>
        </p:nvSpPr>
        <p:spPr>
          <a:xfrm>
            <a:off x="460375" y="1293318"/>
            <a:ext cx="2727920" cy="1477328"/>
          </a:xfrm>
          <a:prstGeom prst="rect">
            <a:avLst/>
          </a:prstGeom>
          <a:ln w="57150">
            <a:solidFill>
              <a:schemeClr val="accent3">
                <a:lumMod val="50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lvl="0" algn="just"/>
            <a:r>
              <a:rPr lang="es-EC" dirty="0">
                <a:solidFill>
                  <a:prstClr val="black"/>
                </a:solidFill>
              </a:rPr>
              <a:t> El auge del palmito como cultivo de exportación, ha hecho que se establezcan nuevas propuestas para mejorar las plantaciones</a:t>
            </a:r>
          </a:p>
        </p:txBody>
      </p:sp>
      <p:sp>
        <p:nvSpPr>
          <p:cNvPr id="19" name="18 Rectángulo"/>
          <p:cNvSpPr/>
          <p:nvPr/>
        </p:nvSpPr>
        <p:spPr>
          <a:xfrm>
            <a:off x="6068035" y="5184642"/>
            <a:ext cx="2969996" cy="1200329"/>
          </a:xfrm>
          <a:prstGeom prst="rect">
            <a:avLst/>
          </a:prstGeom>
          <a:solidFill>
            <a:schemeClr val="bg1"/>
          </a:solidFill>
          <a:ln w="57150">
            <a:solidFill>
              <a:schemeClr val="accent3">
                <a:lumMod val="50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pPr lvl="0"/>
            <a:endParaRPr lang="es-EC" dirty="0">
              <a:solidFill>
                <a:prstClr val="black"/>
              </a:solidFill>
            </a:endParaRPr>
          </a:p>
          <a:p>
            <a:pPr lvl="0" algn="just"/>
            <a:r>
              <a:rPr lang="es-EC" dirty="0">
                <a:solidFill>
                  <a:prstClr val="black"/>
                </a:solidFill>
              </a:rPr>
              <a:t>la agricultura moderna a nivel mundial exige un menor uso de </a:t>
            </a:r>
            <a:r>
              <a:rPr lang="es-EC" dirty="0" smtClean="0">
                <a:solidFill>
                  <a:prstClr val="black"/>
                </a:solidFill>
              </a:rPr>
              <a:t>agroquímicos</a:t>
            </a:r>
            <a:endParaRPr lang="es-EC" dirty="0">
              <a:solidFill>
                <a:prstClr val="black"/>
              </a:solidFill>
            </a:endParaRPr>
          </a:p>
        </p:txBody>
      </p:sp>
      <p:pic>
        <p:nvPicPr>
          <p:cNvPr id="2052" name="Picture 4" descr="http://www.botanical-online.com/fotos/alimentos/acai_palmitos_en_conserv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8940" y="2669646"/>
            <a:ext cx="1944216" cy="24221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4" name="Picture 6" descr="https://encrypted-tbn2.gstatic.com/images?q=tbn:ANd9GcTKKIyyqVGYmy6DUUzbISZDdXV22DnzM_fm_eJfjK3EQMJlCz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5763" y="2695778"/>
            <a:ext cx="1428750" cy="35415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https://encrypted-tbn3.gstatic.com/images?q=tbn:ANd9GcTY9je-Q-VlXcPnBGJwyYPp0fWrUvbtOoPtOCRqvpW6xUtJCsf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4398" y="1052736"/>
            <a:ext cx="2466975" cy="21801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http://vypechka.j2.ru/site_data/10677/objects_images/3/9/9/original/399e7e5ec4b7b92331a0068b416dc18e_5639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7864" y="5018185"/>
            <a:ext cx="2384160" cy="15332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 name="19 Rectángulo"/>
          <p:cNvSpPr/>
          <p:nvPr/>
        </p:nvSpPr>
        <p:spPr>
          <a:xfrm>
            <a:off x="460375" y="4192115"/>
            <a:ext cx="2581602" cy="2308324"/>
          </a:xfrm>
          <a:prstGeom prst="rect">
            <a:avLst/>
          </a:prstGeom>
          <a:solidFill>
            <a:schemeClr val="bg1"/>
          </a:solidFill>
          <a:ln w="57150">
            <a:solidFill>
              <a:schemeClr val="accent3">
                <a:lumMod val="50000"/>
              </a:schemeClr>
            </a:solidFill>
          </a:ln>
        </p:spPr>
        <p:style>
          <a:lnRef idx="1">
            <a:schemeClr val="accent5"/>
          </a:lnRef>
          <a:fillRef idx="2">
            <a:schemeClr val="accent5"/>
          </a:fillRef>
          <a:effectRef idx="1">
            <a:schemeClr val="accent5"/>
          </a:effectRef>
          <a:fontRef idx="minor">
            <a:schemeClr val="dk1"/>
          </a:fontRef>
        </p:style>
        <p:txBody>
          <a:bodyPr wrap="square">
            <a:spAutoFit/>
          </a:bodyPr>
          <a:lstStyle/>
          <a:p>
            <a:r>
              <a:rPr lang="es-EC" dirty="0" smtClean="0"/>
              <a:t>limpieza de cepa, deshije, deshoje, control de plagas y enfermedades, fertilización, parámetros de cosecha son factores que han influido en los bajos rendimientos del cultivo</a:t>
            </a:r>
            <a:endParaRPr lang="es-EC" dirty="0"/>
          </a:p>
        </p:txBody>
      </p:sp>
      <p:cxnSp>
        <p:nvCxnSpPr>
          <p:cNvPr id="22" name="21 Conector recto de flecha"/>
          <p:cNvCxnSpPr/>
          <p:nvPr/>
        </p:nvCxnSpPr>
        <p:spPr>
          <a:xfrm>
            <a:off x="3139281" y="1398465"/>
            <a:ext cx="2692092"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30" name="29 Conector recto de flecha"/>
          <p:cNvCxnSpPr/>
          <p:nvPr/>
        </p:nvCxnSpPr>
        <p:spPr>
          <a:xfrm flipH="1">
            <a:off x="4073644" y="6503137"/>
            <a:ext cx="2070869"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6" name="AutoShape 12" descr="data:image/jpeg;base64,/9j/4AAQSkZJRgABAQAAAQABAAD/2wCEAAkGBhQSERUUEBQUFBQVFRUYFRMXGBQVGBgXFxYVGBgYFhcbHiYeFxojHBgWIDAhIycpLCwuGB8xNTAtNSYrLCkBCQoKDgwOGg8PGiwlHSQsLywsKiwsLSkqLCkvLCwpLCwsLSopLCksLCwsKSwsKSwsKSkpLCksKSkqLCkpLCkqLP/AABEIAMMAxAMBIgACEQEDEQH/xAAcAAABBQEBAQAAAAAAAAAAAAAAAwQFBgcBAgj/xABBEAACAgEDAQYEAwUHAgUFAAABAgMRAAQSITEFBhMiQWEyUXGBBxSRI0JSobEzYnKCksHwJPEVQ3PC0Rc0g5Oi/8QAGQEBAAMBAQAAAAAAAAAAAAAAAAIDBAEF/8QAJxEAAgICAgICAgEFAAAAAAAAAAECEQMxEiFBUQQTIjKxFCNhkaH/2gAMAwEAAhEDEQA/ANxwwwwAwwwwAwwzl4B3G+r18cQBldEBNDcwWz8hfU+wxxlI72azdrEjohYoWd3WvKXJChz1A2hz1A569AYzlxVkoq3RYm7y6cNtLm/ZJCP1C1i2k7cgl/s5UajRF0QfcHnK7o9TVKWqjQX1Aa/CFjgqVUkH6Y7kiDfEAff1H0PUHMf9U1tF/wBH+Sy3hkf2DqGeBC/xC1bmySjFLJ96v75IZtTszHc5heNu0O044ELzOEUcWfUnoFHVmPoByc6BzncpM34mIQPAgd7PG9ljsc0RW48+4GGl/ExT/a6eQckfsmWaq62KVrHyAPtkecfYLthjTs3tSLURiSBw6G+R8xwQQeVIPBB5GOskDuGczuAGGcwwDuGcwwDuGcwwDuGGGAGGGGABzNfxA/E/8hP4avG42rag3Ij8kh+DSlSK91+2aScxn8Q/w03AiFJtTPMR4RvYiNfmaRrJlduaugqqTwByBLdhfivJqwfCQIi0DJJGxLWDyqqwXirN19MF7waVpGkkmZ3Lr5zsVbUFQBt8hFbut1Z9cxpu4+tVFVkkVJCpC7WAYlzGpN1yW2gX/GDVWce9h9xGd9RDIpWSF22sbSwlq22+Aboi/kb4ynJC12+i2D7pLs2jTTpv8NJ9Pyq1F8RABIFgEEfIbueOOuS26TqAjj0q1J/qMyCP8P0dR4ZdJiAyzRb/AAZAQCGYADwCfYkY6PZmth/LD83NdPtRQFaPw0ADSHzB0BKq3HqvXMcscXpmlcl4NY03akmnJDRNJCWZt8ZuRCxsgx/vr7qSf7uTWi7YhlQyRSIyD4iCBtrruB5SvkazCNT3l7T0u4wl9XBId0OoKgiyebrjbwRVAH75x+9Wq1cRMqQkWTMrHwl8tqiyyEftowwZ6G43tHOasbkl3VGbIkma7qfxCg6adX1PXzxgCO//AFGIU/5bzPe19TNLJ4ur8zkNtpiUiAo1D5fIQL83ViOTyBkLqO9jpPHBIil3U9GbYrbSUARvh529enPGJ91tPrXMja0qNOSS6P59x60LJ2gH5fLOSlJrvRQQs/aMrtuDfl494CNfKFA5ZQD0JIJ27uOg61hp5mVhP4yStHuSt5cESMOABuBI3tQFCwKHBzde5XdmEQpqXjVp5gJd7Cyit5kRAfgoEdObs4x/FLsCNtOmoRQuoiliEbqo3MGcIUbiytMT7VlvHo6VjuN3jMUwfcfDkKpMpB5ILR7yTwXUryw6qDdkDNiGYJpo44mVQLEhlVGCgBQwNBSKAQKWIWr6dSc2ru3qWk0kDyXvaGMsT/FsG4/c3nMb8BElhhhlp0MMMMAMMMMAKwwwwAwwwwAwwwwAzhGdwwDxJGD8QB9eRfPzzOO9iwypFqJYt0skske9AT+zi8YqK5BJWjVHpwLGaTkT2okA8LTyRqyTuyqoACgqrSFvSj5eo5s5xq1RKLp2Zl2axZUOn2NDFEq7pd0VlQAvhkeZVPNlwR0r1x1FORqhLIpUNAI+SrCNvE3Aqy8Mj2AWHRkUGrGWfVfhfp92+JpFew212MsTML2tJG3DsLNMeR1yA0fZHhj8uqvFJK8m4lWteblkV24fiqPI8y8DpmSWF3S8m2OeNNvqiPl1QXVSRRnxUYI35ZFMjGVtxYUOBCVAdgSASQL8xyldtapI55t5kbbZgjAs7mcHcoqgAL5NcngZqUHddtKS+gcgk28ch3CQ9bZv3m9zTf3vTM90el10OtaIRySozExoxQAbju2ksy7Ks+hscgZqeJwgo13/ACedLL9snLwRul7MdRG8WleOaRjTje8iq9WXkbqxG7zAeXjqSctnb4m/LBokMkSMvjTfFwhUtx1ZeDuYcCvrTvRxO0ypqg6N5yNNGD4bhStF5gNzqASCoA54+sp3q7wlA0GnIjCL+3m+FYlI8sacGnIIs0dim+pGR+q1yydEfsqSpWTrd84NJFDpwGn1CxRKYYtpK+Ra8RyQkfz8xs9QMp3erv6sqbpnSJVUyRRqSx3gEWSwG9qJoAAC+psEUfT6ifUEwaSHw4g0gcgi43+HczniyKFWWNHnnJHUdgJICdS4nJKCgGB8imkabYXZjyRwo+2QlK+mTEOy9PP2hPvh+LxAImIJJ53IAhO2NY1Yszm/bqL+h+zdGIYo4gSRGioCepCqFs+5rMN0PZkcTu+nUOx2tu3tvNnqrxvwoG082eM0fuL247SPBK5fyCSMswciqWWPd1bYxU8+kntnYTV0C6YYYZcdDDDDADDDDADDDDADDDDADDDDADDPIcfPPWAGeWjBIJAJHI9jVcfLjPWGAcyA70TCIwzN8IZo2NfCsgBLk+igoL9ryfxl2tolmjMTGi3KngkMpBDAH4qNcdD0PXOp07IyVqiNyv8AejseOeiQfERCyspAdkDDei/NhYcXxf1Oc7vdtrvbSyECWF2jqyRa/uKTyRtFrfJXjko2SHbCkeHKo/sn3NVXtIpq/lm21JGGnGRUl72z6FW/OL40dOsOrA+IqpeNZQOaa1Ptu9fSBiImiRWIeNifEby7ppH5lZmJG2LdxwbIHUCru2m0UbyyadgkkaTSeJGaIEZhChSPTlgP8vtlH1GiQRLpmlYrE88BgjoSyMslpR6xqFok8Cjycw/ITpejTjabGw7aMi7IE8pRjtSPftAYqGRBW09OCR0Bs8470Pd6SSQ+LIZG8SJgkduT4a8qx6RjeQ1A8c470mhjjcRsu3xSSUTeYiQKIdxyz+zbQeaGWYnw1VEAHALACuvKr/hqjXreYXOtFpH6fu4VChUiLK+4F5kLlguwMdvxMF8vPpi+mb8pqI5pFCeHIzTBRRKyrsZzfWrVj8wntkhrYy5DqB5lsgV5f8X8uc8z6IlDFMLuMlf8NeZL+RW+PTjIptOwaKM7kD3I7QMukQObeImFyepaPyhv8y7W++T2b07JBhhhnQGGGGAGGGGAGGGcLVgAzACzwB65Xe2+25ikyaRB4gU+HI7DaSPialshVFgE9WFV1OSOr1/mVUUmQg0pNKOOS9eg/wDgdSMh0026F3UErvCg/D4gBALAD4QfhUDgAcdTgFe7t/h7p5Y/+peT81uZ5djAFd7tto7eRQ6+vXJr/wCm6Afs9XrU/wDyg/yK5IwqyeHJGsdyIE54AIFqARyNygD6ouTkMlqCQVJAtT1HtgFRPcjVKP2XaU6/4kD/APuGJDu12qh8naCP/jjYfytsu+GAZ125L2vAqmTUQbGfazxoCy2CRwwUckAcE9crvaMOn1YA1E7CQN5JSrQMkgFkRySDdY67dw49PXNimgV1KuoZTwVIBBHuDwcpPeH8ONKys8ksscQEhKWrqu/4igYGmPw2bNHatZVODlpl2OaimmjNe62idpZkn1LSSQybk1KAapHVudsyqfE2BwrWD5W5terXWHt+dlMay6ed6omGKU03INu8qx8fX6jEtH3ejWMqitCbuMx0kkdHghlHxnq3pzt5CgZX+9PeeWFV8TVwMhLASSaJJHbbwSpvbIb9QAMni+RH9SvN8Wf7eP4LUmo8BSkrI0jad0jCFDbs5AipfMzWVO431c3kT2/3fj/MFTVz6ZIXkSgwk04UsA396NlP+TITu/2pHBGssjsZnJPiCOISKjWB4cW/bEStchb+d5K9od6llgUafS6kiF1l8RgWNC/ELEWWLIWvnLsjU4NLZlUJRkeexuwzCvncsRLIyncxtWG1Q5PxELX8vllnYxldzgksq7aPqoCsPrwPs2REOvjc0jqxIJFeoHqD0PUdPnjuKarFbgeqn5/MeoPuM8jk77LiQgm37/D8h6hOKo7geflz0PAJxnC5JZ2JNKbPuRtA/wCfLGkveDTQNzIyubAQOrMfmKVS38sidT31Vh5IZeOQpCoOb5JZrJ+uTpsFu7m63w9W0Z+HUJuH/qxCj92jI/8A1ZfcwWPvvTo3hMjxMso84PCHzjoAbQuOvN5uul1KyIrobV1DKfmrCwf0zXivjTOoVwwwy06GGGGAGGGGAGRvamuIqOMbpW+Efw/3ifT6/wDYudbJIFqIAueAW+FeOrepHsMT7O7OEYJJLyNy8h6k+3yHyGANG0PhREC3kkFM3qfYfIc0PrfUk45lj8KChXkA9KHBFmvT1x9WJ6mAOjKf3gR+uAMYNKWhKdCCaNcBlPlI9rAOOdBJuXdz5uq3e1hwwHy5BzmgBAcH0kevoTuH9cTgkCzMo6P5vo4A3D7gq3+rAH+GGGAcymdudp+PMVX+xhavZ5V6n/CnT/Ff8IyQ7zd4hHcMZPiMtsw4Ean1J/iIuh7X6ZXux+ymkMaM3gxRx75SCLNitnPwiyxLHny8fPM+WV/hHZpwwS/uS0jwm+djFp13n99rKqoP8Tfug89PMfQc2K53p/Dzd2ppypSfZB4moVx4ca7WYRs1GvDYggIOajN3d5cdd380ukAg0UfjOeESMMQxuiRQLye7AEf3vXM4759sdpT6pNOY1E7oGWIbWZEYk06i0jArcd7PXBsXWWYsSgV5s0shY+0u8UOmBJ1G4nkLAE0sP2ZFMsoHrtJHuMiIdR2j2kK0yNHpyf7bUF1Qg9THESWk+rFvt0yT7udylUhpQuqm4LOQTCpHStxuY+7mv4Vy7Q6NwQWe245q6+YBPFfRV+mbVBvZ57mo6Mv7OkaC/wA1O7nTSywrEbHKLtTat7VXwzv+4s8DGuq7UnnsMfDjJ4jSwxH95+pJ+QrJ/v8Ady9Q076zRKspZFEun5DEpQ3p6MaAG3joOuZ3P3rljsHTEMFBFliAvq3Tkf8APnmLJialZfGSkrLFFpFjHAAPrXQff1Pv/wB8TCs7iOMEsTQCgs3PyUCyeuV/sDvV4urhGtBXSlwsgjtaBoFi3WgSCfbPpXu52VpoUK6WJI9p2tQG49CCW6sCKIJPrnFD2ToofdX8K2Zlk1vlTg+B1ZzdgSH0Tp5RyfWhxmpqK6Z2sMsSo6GGGGdAYYYYAYYYYAYYYnLOFBJ6DrgCl4ZETdr2wUcK/CyethA54rjynj3GLaHtAEIPMxYcPXBIBPJ+dZFSRHkroX0t75Qem4EfQov+9407ZTZtlF+QgtXyF/7Fh/myUC/zzxPEGUqehFHJEj0jWLHQ8jG+s1Ozb05ajfuOPp5tov3xPsexEEY20ZKN9R0/lR++K63Sb14qx8xYIIohh8iMAySXtRm8RnItzZe1LVtj4YAkghvEUqRu83lBqse6Pu/L2jq2ud4tKkSb0ReTKHfgOw2HjncL4I6HNB02hYN5h5buiqObXlT4nBNGqsXx1yVGUxxKLsvnmco8aInsnu9ptEjeBGsYq3kPLtQ5LubZunqczvWd5tDA80+rlCSahtxiALzFBxGrqBaIFApDXJLG+K0nvF2UdTppIVkMRkWt4AJHIPQ9Qao+xOYdrO77aXUPFKwkmEke6baLIeJWpb/dBJA+masezJkVol5vxeYitF2fM6j1kPhrXsAD/XIrVfiZ2ubKaOFFq+VLkD6l/wDbHepk4+vH26nr7Yg8hfYnz8zf4FPH+o0P1y+n7KVx9FV7a/ETthOJpXhDXW1I0/QgX/PKp2j27PqCDqJpZSOm5i1WbNfLnJPv12n4uqKg2sQ2D69WP68fbIvsjsszuFFj3+Xv9szytujRFJKy49wu70+v1Qdmdl/8wcecit0ZBFBPh3NXANC2IGb33d0Hh+EqMSiAIp5pkiR1LD5LukCryfKi5U/wc0YgOo0pIe44pC9bS1mSNx868q/qfnmoJCB0AHAH2HQD5DIvro6u+z1ncMM4dDDOXnbwAwxE6td4SxuIsD2xW8A7hhhgAcgpvIwK+rPvr1Kk7CfeyB+mTuMu0IhtHC0XUP16E9ePW6yMiMl0RDw+WMkEkBTs4oDaEr3YgH7A4os5TaApRirCIECgqLuPluxYAAHy683hqO09ku1QCAbZiebolrvptUf0yLkLSbXdyCIvELcDmZFCp7AXJQ/3OUtpaM7klosqa9iyUo2NfJPPw3Y9r4x8DeV0zIHAaJ2kK+RWoKoJAA5+DoOvPlxfR60xo4VQ2wszV5RyA9IOeaPT/wCctUi5SH0p2TKf3ZfKf8YsqfuNw+y49GMu09IZomVTtbgo38Lr5kP2IF+14roNX4iBuh6MPVWHDKfobGTLBxhhhgBmJd8dWT21qEPQCAr9ohf8z/PNtzEu+Hm7YkZaI3MjHj4hBCQv1+LJ49kJ6I7VHdIE9P3vYdWv5cUPucRfVlY2kQbpJGVIl+ZJ2xL+p3H6nEJJLVmHLSsUX18gPNexPH3yZ7idn/mu1Ih1h0m5yfRpV9fenZf0y6TpFUVbMd1+gkSd45QRKrssgPowYhr+95eO6OgC0a6c8+nqPqx5Neg59Vy/fjB+HBkdu0NOCxCj8zEoAZkT/wAxCOrAdR8ufTKP3dlKkmSqI4cdBdH7AijfoCgPAyrHstno0f8AD+ULrgOPPDIv3DI4A+wbNQzAO0O2ZNMU1EBHiaeVGIboVa0YN67SGPI/2za+7nbyazTrNHYuw6H4kdeGRvcH9eD64yfscx6JTPO7G3aeqaOJmUWwHA+pAypfmpJJ1f8AfbdEQGIAYKTt/ug1fzF5nnkUejk8qg6LFJ2oziohtfltrAcqBYrno3AB9P5Y6l7SUKCCNzKGVb5INfeueuQMSMOkdmO655QXewEdb27a6cKfU56KMYkSMbna2DAgAKnC8+g5VffnI82RU2PH1Z8pqn8aiPiG4h09P3eL+mONNIEmZTJZKr5Wbkv5ido9PLXAxhpZxW4KQWsOOpTn1A6MKZR7gfPHug0hNErtUMW5+Jm+bE8mv+cAX1M7F2S2GGGWlwHIfWaI7n27zuHPFjkchTY/Qg5MZzONWcasrOr7DlfYaXcyv4rHoGKIl0OtqD0Oeo5kJRRSkDbuAJ/sydpVWu+AADz1OS/aGpoFU5egdu0t5br6c0RzkOumkknjfwtpQMdzDaOVIoiz67Txfw9ecpcafRRKKi+hHVcPGYd7gsBIXNmn4PBFhga/0+2OkQSMwPIckqtkfC1NuI6qPKa9hkWN8ZDO/mU26kALt3FAyHqKLMSCT/THip4aoZAWUqVBsq7A/tDS+g3VZJHAGQTK4vtjuJVTf5+JGJ4NUiLXFdLazYw0kxRt25U8TazqetgBWYm+CQFHHqPrjLxElUfs9gIZI1XhgKosxHJIFkc0ODfIx20rRmoljDtR22Xfb6kngIKBrqL++WKRYpf6J9JAwtSCD0I5z1jPQulbVNn4jfXzdSffHeXF6Gmu7UjisysFCxtIxPQIlAn+eYN2trJJJ5pA0UKvJJJIxVj4YcAKGJavE2gcDp/Xa+3NEGcM6b0aN43vkBXK9V6kXtPtRzIG/DHUpqgmtnuMRl4mj2kuwcBiQ4NMLUkmzyOetd5qCbZ3g5tRRCwMnk2NOypQWQusKgCx5bAv9Mvv4MxeHJqI1CsmyMrIrBivnfyOQALJJIPrt9srfb3dCSCMvpJ2eQc+HKkLlh8g4UEHr9ay6/hiZdN2e+o1i7TPKHVFALbWVFUehAsMQpPF5z7oTjaOTxSxP8i86vtFEO0kbqsL0vr6+nQ/ocw7tbsk6GV43swOxfT8eemY/s0r4mVrQr1qj0JrQ5tf4s7sZAY3QlaFMqqy3R/ir589ci++vZsupgiOlDPqNO7KRaUVl3B3okAONoojmyVrnIYstyKFk5toz+SBiKdkRbrZQdx67R6X08qggHmxlr/D/tiRNYIYiXjnZvGRm3MpCEeKNopCAqg8/Li8rPdXutLPLL+aV4RCVSRLqV2Kh9tn+yjpgaHJvkk2cs+n7K0+nn088CbNsgSVS8gDROQrbrbqpZWv298lP5Eb4mqPx58eZcItIdsscxJi2llosRTBirgm23CqI6XRGH/hrK3H7ORaliUkU5DbT4nybzIL9L+uTi9jrGG87bfNt30wS9t9eoBUEXkXHqmCy7ju2GmQhSdrUQ6mrPQk3fw8VWZ3BLZilBLY706EhnjF72PoeCilV/qv+nFt4VlRiEROFABFhU4JboBzwPbGem1ZkcALuIbcFHFC+XPyBoAfXj1x12irSxh1HlZVtSaIpw1j5/vDJp9dFifVoX0WmQ7SiGPw7Sj1K0DRN89QeebvJMZCaTRliGNlvE3FgTtWgLUD1/h/X5ZODLI6LI6DDDDJEwwwwwBKbTK3UcjoehH0IzsUNDqT9TeKYYBHzdjxsSXUNzYH1KMR7gsinn5ZF9o6eMSN4imVitlncgCyaQKvS64Hr9ccdoalgriStocebkbPVS1enIN+3OIzzAgia18RFtTW4klm2oPa1F+lZVKiiVMjJJxYsBqoMNzKT6hbHI9CAeDXPpjnTqC3kDxBlbqd92Ag8OrNjzV6dc9y9iwmISb7PNsjXuJvctge3Jrir4z3LCyNbPW6+iSOdi8KqhB5Vr3vn9K0mtlSi1sfaPVUviGN1QKAo8ppb+QN7jx/LH+q1yRqGc0CQtn5npfy+uMOypA/DsGZeVXoAtjaSg4Uj5GyMh+8fboO6Foz5XUg36DkNtrkGyBV5ZKfCNlsp8I2WnU6jarMAW2i9o65Wu8GqWaCKdLHhygMDQIV/wBmwPtbK3vQOMF3GISRs4KO1kMQKG0DeeCQDQ2kcW2Ifk2kV1JKq6OjKeAHZSAzJ6U2w/5eMreTl17OQ+Q1NOiO18pEjLuA4BHHS6A+ovfk72c4k00ShqlIHG8lSWY0rr6LXQ1wQfUUYUp48aSAU5UA2Ol2HFfMNf6Y/wC7epB0iNIF84PmA2sHRzbD1VgaFng8MPUZTi8no/P/AFXodabsoIJN7bbb06gFlDA2DRBPUdSR9MkdSyNGuwBitqqfBRv95mquKF18RvPOnjZq3MolcCQPzQFFQ7If3unHS2HyxPx93hHYxDFRu20jWpsC+SKH0y5JRR5UUoroQ7a7Pcj80qOHQbNQhAuWNekigGi6Ak8dRuH8NV/tDs3xVLRkESAcCqO4fGp+hv3y6wpLSjcxZRbjp5wARXzjbnj04yF7W7L/AC0lqP2EreT5RyMb2eyMeV+RseoyGWD/AHWz1fi5bXCQ67F176rSQszMGCtFLV8TIQtuD8SsV/8A6GPuzuxiJd7gi1aluwAHRlB+Z+L7HIbsDtOPTu7syxwzAMzsQqiUUoYk8DcKU+6D55eBl0KmuRny4eM+xvpNCsa0v3JqzxQs4skQAAAoAUB7Z7wy4jR5VAOnGesMMHQwwwwAzjdOM7hgHBncMMAS8Abi1ckUfcf8J/XEp9MxNqwUVVbQT9ien6Y6wOco5RVraNtgW6WTfz1YIacj5nofqp9DRLrW30sjKQoLhApUcUB5gbfoeK6Vli1GjV63AGun3FHIYdkOjFgFPmJUDpZPlsfIcX7A5U4taKZQa0IxkRvI0gN0m7m3lcgnwxXWhtHHy+WQrNHI6+KAgDMGNHyq1mgD8NcAmvcjJF0mZgYy1niqAfYTTOW6gbua9TdcLjtuxP2hqOwAo38AtQJLXd3ZP/OMrlFy6KZRculoYaPsqQk+CdyMQpJrgbSvmI4YqKIYfEGA9MldR2XIXNcqCBZAHFe3xV09s8HvVpoz4MB8Zk4ZYtrCP0Adr2qevHXg8ZX+0e/WpBpoRCjGg6MJnF9OCAoP6+wJyxRiuvPo1R+PUb8f8Ee3oTpdRtU/s3lje7sgSko4PqB4gDXx8fHQ497A0UnhsYjbJqJgfWg779rD1Uh/teRGskWRG27JBKCHkaRVJ6i2LC7U+nofTFey9afH8GWQNDqVVDIHBKToto6gHyksPlVqv3phTnqjdmx3iUW9Ev2p2ppIPEQEyMTHGY4yT4fiORtteQpZaodCQON2THYna0WqUOCoYLfg7hujUkgFk6q3Ffah71Fu55TUkaeQuzPK0kkhRCpLRu5UhTTOZB8KgbVPqxOSnZPYSaSRo/GaXeGYFtoI8SVmbkcsTsSyST5fTNaSRiUUi7AYjrNIsqNHINysCGU+oP8AT64w1HaP7KgTuZfK3y3b/wCgU490UpZLPqW/Tca/lWdJGeanTeDI8Ejb1LmMg9WEi2je9qSGr1F8WcU7uu0MsUonl8E2hjkdpEEQDbT5zYIIBv5GsbdodtD/AMR1fisG8Nd0XHAWINvCtXWibq+VYemUHtTvufy8YkUxxlV2rR8Qj+Mj0HJAur5NV1zQxS+yo68myeSP1XLfg1Lsz8TDPro4Y4P+nkZlExY7rAYg7K+HiuuXh5qZV9Ws/Yf9x+uZr+GfYdIuumUopU+AhABYMDT0PmvAHveXR+1Q0y7T5a237syH+gObJqKf4mGF12TeGAwyBIMMMMAMMMMAMMMR1UJYUrsnzK7br5CwQPrgCjyACyQB8zwMg9b360MRptTEzA1sjbxnv5bI9zfywk7kaVyDOjagiv7d5JhY9djErf2yW0egjiXbDGka/wAKKqD9FAwCDTvkXP7DR62UfxGIQL9jOyE/YYoe1tYQWOkiiUc7pdQBQ6ktsRgK+uWCsKwCnjV9oyWYE0qX++Y5iOOBRdkZv9FfXFdN2L2g4/6jXKgP7kOnhv3t33D9Fy1Z2sAzdPwx2qRG+qKCwEfVCPcLuwI4iF5vi/XFB+GSCmMO8jqjauc37E7ApHtWaHhhOtB97KjpO4WlZbMMSmyGCibhhwaJcX9azr/h5oiTGdKShHmdpJCDd2vx3fvWW6s5Wd5P2cpGfz/h5Gif/awTP5QDc9gDqWYyW7EcDp05OJaXuUWY7tPpQt7RWmO5QOp3NILI9DRHXrmi53OHSgw/hspbejSwcf2YbYvF1Yhdfmeh9ckl7pusQVp9UPKd4TUSn7IGVmsi/XLZhgGZ9od0WPwQ9oEKrKpL6FvKa4CPR+xP9TdP7V/DPTw6hJp9RISzFyNZEvhsAORIUlQ8GvkD0zeJ4A6lWFg9RZH8xziE3ZML7fEijcoKQuquVHsWBIxpUNuyhSduasrGobRBWCiOO5dOSoHVOJFquByKr3z1otdOfIdPHa1ZGrgLFtrLuUULBLCrrNC8EWCLFCgASBX0HGE+nVxTqGHyYAj9DgENF3tiFLMskL9AjKWs3VK0e5Sfa79sk9L2nFILjkR7/hZTnE7MjRajVY/W0VQbJsnp1vEpuxIpDcqLKR0Z0QsPo20EYBIYYYYAYYYYAYYYYAYYYYAYYYYAYYYYAZzDDAO5zO4YAYYYYAYYYYAYYYYAYYYYAYYYYAYYYY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7" name="AutoShape 14" descr="data:image/jpeg;base64,/9j/4AAQSkZJRgABAQAAAQABAAD/2wCEAAkGBhQSERUUEBQUFBQVFRUYFRMXGBQVGBgXFxYVGBgYFhcbHiYeFxojHBgWIDAhIycpLCwuGB8xNTAtNSYrLCkBCQoKDgwOGg8PGiwlHSQsLywsKiwsLSkqLCkvLCwpLCwsLSopLCksLCwsKSwsKSwsKSkpLCksKSkqLCkpLCkqLP/AABEIAMMAxAMBIgACEQEDEQH/xAAcAAABBQEBAQAAAAAAAAAAAAAAAwQFBgcBAgj/xABBEAACAgEDAQYEAwUHAgUFAAABAgMRAAQSITEFBhMiQWEyUXGBBxSRI0JSobEzYnKCksHwJPEVQ3PC0Rc0g5Oi/8QAGQEBAAMBAQAAAAAAAAAAAAAAAAIDBAEF/8QAJxEAAgICAgICAgEFAAAAAAAAAAECEQMxEiFBUQQTIjKxFCNhkaH/2gAMAwEAAhEDEQA/ANxwwwwAwwwwAwwzl4B3G+r18cQBldEBNDcwWz8hfU+wxxlI72azdrEjohYoWd3WvKXJChz1A2hz1A569AYzlxVkoq3RYm7y6cNtLm/ZJCP1C1i2k7cgl/s5UajRF0QfcHnK7o9TVKWqjQX1Aa/CFjgqVUkH6Y7kiDfEAff1H0PUHMf9U1tF/wBH+Sy3hkf2DqGeBC/xC1bmySjFLJ96v75IZtTszHc5heNu0O044ELzOEUcWfUnoFHVmPoByc6BzncpM34mIQPAgd7PG9ljsc0RW48+4GGl/ExT/a6eQckfsmWaq62KVrHyAPtkecfYLthjTs3tSLURiSBw6G+R8xwQQeVIPBB5GOskDuGczuAGGcwwDuGcwwDuGcwwDuGGGAGGGGABzNfxA/E/8hP4avG42rag3Ij8kh+DSlSK91+2aScxn8Q/w03AiFJtTPMR4RvYiNfmaRrJlduaugqqTwByBLdhfivJqwfCQIi0DJJGxLWDyqqwXirN19MF7waVpGkkmZ3Lr5zsVbUFQBt8hFbut1Z9cxpu4+tVFVkkVJCpC7WAYlzGpN1yW2gX/GDVWce9h9xGd9RDIpWSF22sbSwlq22+Aboi/kb4ynJC12+i2D7pLs2jTTpv8NJ9Pyq1F8RABIFgEEfIbueOOuS26TqAjj0q1J/qMyCP8P0dR4ZdJiAyzRb/AAZAQCGYADwCfYkY6PZmth/LD83NdPtRQFaPw0ADSHzB0BKq3HqvXMcscXpmlcl4NY03akmnJDRNJCWZt8ZuRCxsgx/vr7qSf7uTWi7YhlQyRSIyD4iCBtrruB5SvkazCNT3l7T0u4wl9XBId0OoKgiyebrjbwRVAH75x+9Wq1cRMqQkWTMrHwl8tqiyyEftowwZ6G43tHOasbkl3VGbIkma7qfxCg6adX1PXzxgCO//AFGIU/5bzPe19TNLJ4ur8zkNtpiUiAo1D5fIQL83ViOTyBkLqO9jpPHBIil3U9GbYrbSUARvh529enPGJ91tPrXMja0qNOSS6P59x60LJ2gH5fLOSlJrvRQQs/aMrtuDfl494CNfKFA5ZQD0JIJ27uOg61hp5mVhP4yStHuSt5cESMOABuBI3tQFCwKHBzde5XdmEQpqXjVp5gJd7Cyit5kRAfgoEdObs4x/FLsCNtOmoRQuoiliEbqo3MGcIUbiytMT7VlvHo6VjuN3jMUwfcfDkKpMpB5ILR7yTwXUryw6qDdkDNiGYJpo44mVQLEhlVGCgBQwNBSKAQKWIWr6dSc2ru3qWk0kDyXvaGMsT/FsG4/c3nMb8BElhhhlp0MMMMAMMMMAKwwwwAwwwwAwwwwAzhGdwwDxJGD8QB9eRfPzzOO9iwypFqJYt0skske9AT+zi8YqK5BJWjVHpwLGaTkT2okA8LTyRqyTuyqoACgqrSFvSj5eo5s5xq1RKLp2Zl2axZUOn2NDFEq7pd0VlQAvhkeZVPNlwR0r1x1FORqhLIpUNAI+SrCNvE3Aqy8Mj2AWHRkUGrGWfVfhfp92+JpFew212MsTML2tJG3DsLNMeR1yA0fZHhj8uqvFJK8m4lWteblkV24fiqPI8y8DpmSWF3S8m2OeNNvqiPl1QXVSRRnxUYI35ZFMjGVtxYUOBCVAdgSASQL8xyldtapI55t5kbbZgjAs7mcHcoqgAL5NcngZqUHddtKS+gcgk28ch3CQ9bZv3m9zTf3vTM90el10OtaIRySozExoxQAbju2ksy7Ks+hscgZqeJwgo13/ACedLL9snLwRul7MdRG8WleOaRjTje8iq9WXkbqxG7zAeXjqSctnb4m/LBokMkSMvjTfFwhUtx1ZeDuYcCvrTvRxO0ypqg6N5yNNGD4bhStF5gNzqASCoA54+sp3q7wlA0GnIjCL+3m+FYlI8sacGnIIs0dim+pGR+q1yydEfsqSpWTrd84NJFDpwGn1CxRKYYtpK+Ra8RyQkfz8xs9QMp3erv6sqbpnSJVUyRRqSx3gEWSwG9qJoAAC+psEUfT6ifUEwaSHw4g0gcgi43+HczniyKFWWNHnnJHUdgJICdS4nJKCgGB8imkabYXZjyRwo+2QlK+mTEOy9PP2hPvh+LxAImIJJ53IAhO2NY1Yszm/bqL+h+zdGIYo4gSRGioCepCqFs+5rMN0PZkcTu+nUOx2tu3tvNnqrxvwoG082eM0fuL247SPBK5fyCSMswciqWWPd1bYxU8+kntnYTV0C6YYYZcdDDDDADDDDADDDDADDDDADDDDADDPIcfPPWAGeWjBIJAJHI9jVcfLjPWGAcyA70TCIwzN8IZo2NfCsgBLk+igoL9ryfxl2tolmjMTGi3KngkMpBDAH4qNcdD0PXOp07IyVqiNyv8AejseOeiQfERCyspAdkDDei/NhYcXxf1Oc7vdtrvbSyECWF2jqyRa/uKTyRtFrfJXjko2SHbCkeHKo/sn3NVXtIpq/lm21JGGnGRUl72z6FW/OL40dOsOrA+IqpeNZQOaa1Ptu9fSBiImiRWIeNifEby7ppH5lZmJG2LdxwbIHUCru2m0UbyyadgkkaTSeJGaIEZhChSPTlgP8vtlH1GiQRLpmlYrE88BgjoSyMslpR6xqFok8Cjycw/ITpejTjabGw7aMi7IE8pRjtSPftAYqGRBW09OCR0Bs8470Pd6SSQ+LIZG8SJgkduT4a8qx6RjeQ1A8c470mhjjcRsu3xSSUTeYiQKIdxyz+zbQeaGWYnw1VEAHALACuvKr/hqjXreYXOtFpH6fu4VChUiLK+4F5kLlguwMdvxMF8vPpi+mb8pqI5pFCeHIzTBRRKyrsZzfWrVj8wntkhrYy5DqB5lsgV5f8X8uc8z6IlDFMLuMlf8NeZL+RW+PTjIptOwaKM7kD3I7QMukQObeImFyepaPyhv8y7W++T2b07JBhhhnQGGGGAGGGGAGGGcLVgAzACzwB65Xe2+25ikyaRB4gU+HI7DaSPialshVFgE9WFV1OSOr1/mVUUmQg0pNKOOS9eg/wDgdSMh0026F3UErvCg/D4gBALAD4QfhUDgAcdTgFe7t/h7p5Y/+peT81uZ5djAFd7tto7eRQ6+vXJr/wCm6Afs9XrU/wDyg/yK5IwqyeHJGsdyIE54AIFqARyNygD6ouTkMlqCQVJAtT1HtgFRPcjVKP2XaU6/4kD/APuGJDu12qh8naCP/jjYfytsu+GAZ125L2vAqmTUQbGfazxoCy2CRwwUckAcE9crvaMOn1YA1E7CQN5JSrQMkgFkRySDdY67dw49PXNimgV1KuoZTwVIBBHuDwcpPeH8ONKys8ksscQEhKWrqu/4igYGmPw2bNHatZVODlpl2OaimmjNe62idpZkn1LSSQybk1KAapHVudsyqfE2BwrWD5W5terXWHt+dlMay6ed6omGKU03INu8qx8fX6jEtH3ejWMqitCbuMx0kkdHghlHxnq3pzt5CgZX+9PeeWFV8TVwMhLASSaJJHbbwSpvbIb9QAMni+RH9SvN8Wf7eP4LUmo8BSkrI0jad0jCFDbs5AipfMzWVO431c3kT2/3fj/MFTVz6ZIXkSgwk04UsA396NlP+TITu/2pHBGssjsZnJPiCOISKjWB4cW/bEStchb+d5K9od6llgUafS6kiF1l8RgWNC/ELEWWLIWvnLsjU4NLZlUJRkeexuwzCvncsRLIyncxtWG1Q5PxELX8vllnYxldzgksq7aPqoCsPrwPs2REOvjc0jqxIJFeoHqD0PUdPnjuKarFbgeqn5/MeoPuM8jk77LiQgm37/D8h6hOKo7geflz0PAJxnC5JZ2JNKbPuRtA/wCfLGkveDTQNzIyubAQOrMfmKVS38sidT31Vh5IZeOQpCoOb5JZrJ+uTpsFu7m63w9W0Z+HUJuH/qxCj92jI/8A1ZfcwWPvvTo3hMjxMso84PCHzjoAbQuOvN5uul1KyIrobV1DKfmrCwf0zXivjTOoVwwwy06GGGGAGGGGAGRvamuIqOMbpW+Efw/3ifT6/wDYudbJIFqIAueAW+FeOrepHsMT7O7OEYJJLyNy8h6k+3yHyGANG0PhREC3kkFM3qfYfIc0PrfUk45lj8KChXkA9KHBFmvT1x9WJ6mAOjKf3gR+uAMYNKWhKdCCaNcBlPlI9rAOOdBJuXdz5uq3e1hwwHy5BzmgBAcH0kevoTuH9cTgkCzMo6P5vo4A3D7gq3+rAH+GGGAcymdudp+PMVX+xhavZ5V6n/CnT/Ff8IyQ7zd4hHcMZPiMtsw4Ean1J/iIuh7X6ZXux+ymkMaM3gxRx75SCLNitnPwiyxLHny8fPM+WV/hHZpwwS/uS0jwm+djFp13n99rKqoP8Tfug89PMfQc2K53p/Dzd2ppypSfZB4moVx4ca7WYRs1GvDYggIOajN3d5cdd380ukAg0UfjOeESMMQxuiRQLye7AEf3vXM4759sdpT6pNOY1E7oGWIbWZEYk06i0jArcd7PXBsXWWYsSgV5s0shY+0u8UOmBJ1G4nkLAE0sP2ZFMsoHrtJHuMiIdR2j2kK0yNHpyf7bUF1Qg9THESWk+rFvt0yT7udylUhpQuqm4LOQTCpHStxuY+7mv4Vy7Q6NwQWe245q6+YBPFfRV+mbVBvZ57mo6Mv7OkaC/wA1O7nTSywrEbHKLtTat7VXwzv+4s8DGuq7UnnsMfDjJ4jSwxH95+pJ+QrJ/v8Ady9Q076zRKspZFEun5DEpQ3p6MaAG3joOuZ3P3rljsHTEMFBFliAvq3Tkf8APnmLJialZfGSkrLFFpFjHAAPrXQff1Pv/wB8TCs7iOMEsTQCgs3PyUCyeuV/sDvV4urhGtBXSlwsgjtaBoFi3WgSCfbPpXu52VpoUK6WJI9p2tQG49CCW6sCKIJPrnFD2ToofdX8K2Zlk1vlTg+B1ZzdgSH0Tp5RyfWhxmpqK6Z2sMsSo6GGGGdAYYYYAYYYYAYYYnLOFBJ6DrgCl4ZETdr2wUcK/CyethA54rjynj3GLaHtAEIPMxYcPXBIBPJ+dZFSRHkroX0t75Qem4EfQov+9407ZTZtlF+QgtXyF/7Fh/myUC/zzxPEGUqehFHJEj0jWLHQ8jG+s1Ozb05ajfuOPp5tov3xPsexEEY20ZKN9R0/lR++K63Sb14qx8xYIIohh8iMAySXtRm8RnItzZe1LVtj4YAkghvEUqRu83lBqse6Pu/L2jq2ud4tKkSb0ReTKHfgOw2HjncL4I6HNB02hYN5h5buiqObXlT4nBNGqsXx1yVGUxxKLsvnmco8aInsnu9ptEjeBGsYq3kPLtQ5LubZunqczvWd5tDA80+rlCSahtxiALzFBxGrqBaIFApDXJLG+K0nvF2UdTppIVkMRkWt4AJHIPQ9Qao+xOYdrO77aXUPFKwkmEke6baLIeJWpb/dBJA+masezJkVol5vxeYitF2fM6j1kPhrXsAD/XIrVfiZ2ubKaOFFq+VLkD6l/wDbHepk4+vH26nr7Yg8hfYnz8zf4FPH+o0P1y+n7KVx9FV7a/ETthOJpXhDXW1I0/QgX/PKp2j27PqCDqJpZSOm5i1WbNfLnJPv12n4uqKg2sQ2D69WP68fbIvsjsszuFFj3+Xv9szytujRFJKy49wu70+v1Qdmdl/8wcecit0ZBFBPh3NXANC2IGb33d0Hh+EqMSiAIp5pkiR1LD5LukCryfKi5U/wc0YgOo0pIe44pC9bS1mSNx868q/qfnmoJCB0AHAH2HQD5DIvro6u+z1ncMM4dDDOXnbwAwxE6td4SxuIsD2xW8A7hhhgAcgpvIwK+rPvr1Kk7CfeyB+mTuMu0IhtHC0XUP16E9ePW6yMiMl0RDw+WMkEkBTs4oDaEr3YgH7A4os5TaApRirCIECgqLuPluxYAAHy683hqO09ku1QCAbZiebolrvptUf0yLkLSbXdyCIvELcDmZFCp7AXJQ/3OUtpaM7klosqa9iyUo2NfJPPw3Y9r4x8DeV0zIHAaJ2kK+RWoKoJAA5+DoOvPlxfR60xo4VQ2wszV5RyA9IOeaPT/wCctUi5SH0p2TKf3ZfKf8YsqfuNw+y49GMu09IZomVTtbgo38Lr5kP2IF+14roNX4iBuh6MPVWHDKfobGTLBxhhhgBmJd8dWT21qEPQCAr9ohf8z/PNtzEu+Hm7YkZaI3MjHj4hBCQv1+LJ49kJ6I7VHdIE9P3vYdWv5cUPucRfVlY2kQbpJGVIl+ZJ2xL+p3H6nEJJLVmHLSsUX18gPNexPH3yZ7idn/mu1Ih1h0m5yfRpV9fenZf0y6TpFUVbMd1+gkSd45QRKrssgPowYhr+95eO6OgC0a6c8+nqPqx5Neg59Vy/fjB+HBkdu0NOCxCj8zEoAZkT/wAxCOrAdR8ufTKP3dlKkmSqI4cdBdH7AijfoCgPAyrHstno0f8AD+ULrgOPPDIv3DI4A+wbNQzAO0O2ZNMU1EBHiaeVGIboVa0YN67SGPI/2za+7nbyazTrNHYuw6H4kdeGRvcH9eD64yfscx6JTPO7G3aeqaOJmUWwHA+pAypfmpJJ1f8AfbdEQGIAYKTt/ug1fzF5nnkUejk8qg6LFJ2oziohtfltrAcqBYrno3AB9P5Y6l7SUKCCNzKGVb5INfeueuQMSMOkdmO655QXewEdb27a6cKfU56KMYkSMbna2DAgAKnC8+g5VffnI82RU2PH1Z8pqn8aiPiG4h09P3eL+mONNIEmZTJZKr5Wbkv5ido9PLXAxhpZxW4KQWsOOpTn1A6MKZR7gfPHug0hNErtUMW5+Jm+bE8mv+cAX1M7F2S2GGGWlwHIfWaI7n27zuHPFjkchTY/Qg5MZzONWcasrOr7DlfYaXcyv4rHoGKIl0OtqD0Oeo5kJRRSkDbuAJ/sydpVWu+AADz1OS/aGpoFU5egdu0t5br6c0RzkOumkknjfwtpQMdzDaOVIoiz67Txfw9ecpcafRRKKi+hHVcPGYd7gsBIXNmn4PBFhga/0+2OkQSMwPIckqtkfC1NuI6qPKa9hkWN8ZDO/mU26kALt3FAyHqKLMSCT/THip4aoZAWUqVBsq7A/tDS+g3VZJHAGQTK4vtjuJVTf5+JGJ4NUiLXFdLazYw0kxRt25U8TazqetgBWYm+CQFHHqPrjLxElUfs9gIZI1XhgKosxHJIFkc0ODfIx20rRmoljDtR22Xfb6kngIKBrqL++WKRYpf6J9JAwtSCD0I5z1jPQulbVNn4jfXzdSffHeXF6Gmu7UjisysFCxtIxPQIlAn+eYN2trJJJ5pA0UKvJJJIxVj4YcAKGJavE2gcDp/Xa+3NEGcM6b0aN43vkBXK9V6kXtPtRzIG/DHUpqgmtnuMRl4mj2kuwcBiQ4NMLUkmzyOetd5qCbZ3g5tRRCwMnk2NOypQWQusKgCx5bAv9Mvv4MxeHJqI1CsmyMrIrBivnfyOQALJJIPrt9srfb3dCSCMvpJ2eQc+HKkLlh8g4UEHr9ay6/hiZdN2e+o1i7TPKHVFALbWVFUehAsMQpPF5z7oTjaOTxSxP8i86vtFEO0kbqsL0vr6+nQ/ocw7tbsk6GV43swOxfT8eemY/s0r4mVrQr1qj0JrQ5tf4s7sZAY3QlaFMqqy3R/ir589ci++vZsupgiOlDPqNO7KRaUVl3B3okAONoojmyVrnIYstyKFk5toz+SBiKdkRbrZQdx67R6X08qggHmxlr/D/tiRNYIYiXjnZvGRm3MpCEeKNopCAqg8/Li8rPdXutLPLL+aV4RCVSRLqV2Kh9tn+yjpgaHJvkk2cs+n7K0+nn088CbNsgSVS8gDROQrbrbqpZWv298lP5Eb4mqPx58eZcItIdsscxJi2llosRTBirgm23CqI6XRGH/hrK3H7ORaliUkU5DbT4nybzIL9L+uTi9jrGG87bfNt30wS9t9eoBUEXkXHqmCy7ju2GmQhSdrUQ6mrPQk3fw8VWZ3BLZilBLY706EhnjF72PoeCilV/qv+nFt4VlRiEROFABFhU4JboBzwPbGem1ZkcALuIbcFHFC+XPyBoAfXj1x12irSxh1HlZVtSaIpw1j5/vDJp9dFifVoX0WmQ7SiGPw7Sj1K0DRN89QeebvJMZCaTRliGNlvE3FgTtWgLUD1/h/X5ZODLI6LI6DDDDJEwwwwwBKbTK3UcjoehH0IzsUNDqT9TeKYYBHzdjxsSXUNzYH1KMR7gsinn5ZF9o6eMSN4imVitlncgCyaQKvS64Hr9ccdoalgriStocebkbPVS1enIN+3OIzzAgia18RFtTW4klm2oPa1F+lZVKiiVMjJJxYsBqoMNzKT6hbHI9CAeDXPpjnTqC3kDxBlbqd92Ag8OrNjzV6dc9y9iwmISb7PNsjXuJvctge3Jrir4z3LCyNbPW6+iSOdi8KqhB5Vr3vn9K0mtlSi1sfaPVUviGN1QKAo8ppb+QN7jx/LH+q1yRqGc0CQtn5npfy+uMOypA/DsGZeVXoAtjaSg4Uj5GyMh+8fboO6Foz5XUg36DkNtrkGyBV5ZKfCNlsp8I2WnU6jarMAW2i9o65Wu8GqWaCKdLHhygMDQIV/wBmwPtbK3vQOMF3GISRs4KO1kMQKG0DeeCQDQ2kcW2Ifk2kV1JKq6OjKeAHZSAzJ6U2w/5eMreTl17OQ+Q1NOiO18pEjLuA4BHHS6A+ovfk72c4k00ShqlIHG8lSWY0rr6LXQ1wQfUUYUp48aSAU5UA2Ol2HFfMNf6Y/wC7epB0iNIF84PmA2sHRzbD1VgaFng8MPUZTi8no/P/AFXodabsoIJN7bbb06gFlDA2DRBPUdSR9MkdSyNGuwBitqqfBRv95mquKF18RvPOnjZq3MolcCQPzQFFQ7If3unHS2HyxPx93hHYxDFRu20jWpsC+SKH0y5JRR5UUoroQ7a7Pcj80qOHQbNQhAuWNekigGi6Ak8dRuH8NV/tDs3xVLRkESAcCqO4fGp+hv3y6wpLSjcxZRbjp5wARXzjbnj04yF7W7L/AC0lqP2EreT5RyMb2eyMeV+RseoyGWD/AHWz1fi5bXCQ67F176rSQszMGCtFLV8TIQtuD8SsV/8A6GPuzuxiJd7gi1aluwAHRlB+Z+L7HIbsDtOPTu7syxwzAMzsQqiUUoYk8DcKU+6D55eBl0KmuRny4eM+xvpNCsa0v3JqzxQs4skQAAAoAUB7Z7wy4jR5VAOnGesMMHQwwwwAzjdOM7hgHBncMMAS8Abi1ckUfcf8J/XEp9MxNqwUVVbQT9ien6Y6wOco5RVraNtgW6WTfz1YIacj5nofqp9DRLrW30sjKQoLhApUcUB5gbfoeK6Vli1GjV63AGun3FHIYdkOjFgFPmJUDpZPlsfIcX7A5U4taKZQa0IxkRvI0gN0m7m3lcgnwxXWhtHHy+WQrNHI6+KAgDMGNHyq1mgD8NcAmvcjJF0mZgYy1niqAfYTTOW6gbua9TdcLjtuxP2hqOwAo38AtQJLXd3ZP/OMrlFy6KZRculoYaPsqQk+CdyMQpJrgbSvmI4YqKIYfEGA9MldR2XIXNcqCBZAHFe3xV09s8HvVpoz4MB8Zk4ZYtrCP0Adr2qevHXg8ZX+0e/WpBpoRCjGg6MJnF9OCAoP6+wJyxRiuvPo1R+PUb8f8Ee3oTpdRtU/s3lje7sgSko4PqB4gDXx8fHQ497A0UnhsYjbJqJgfWg779rD1Uh/teRGskWRG27JBKCHkaRVJ6i2LC7U+nofTFey9afH8GWQNDqVVDIHBKToto6gHyksPlVqv3phTnqjdmx3iUW9Ev2p2ppIPEQEyMTHGY4yT4fiORtteQpZaodCQON2THYna0WqUOCoYLfg7hujUkgFk6q3Ffah71Fu55TUkaeQuzPK0kkhRCpLRu5UhTTOZB8KgbVPqxOSnZPYSaSRo/GaXeGYFtoI8SVmbkcsTsSyST5fTNaSRiUUi7AYjrNIsqNHINysCGU+oP8AT64w1HaP7KgTuZfK3y3b/wCgU490UpZLPqW/Tca/lWdJGeanTeDI8Ejb1LmMg9WEi2je9qSGr1F8WcU7uu0MsUonl8E2hjkdpEEQDbT5zYIIBv5GsbdodtD/AMR1fisG8Nd0XHAWINvCtXWibq+VYemUHtTvufy8YkUxxlV2rR8Qj+Mj0HJAur5NV1zQxS+yo68myeSP1XLfg1Lsz8TDPro4Y4P+nkZlExY7rAYg7K+HiuuXh5qZV9Ws/Yf9x+uZr+GfYdIuumUopU+AhABYMDT0PmvAHveXR+1Q0y7T5a237syH+gObJqKf4mGF12TeGAwyBIMMMMAMMMMAMMMR1UJYUrsnzK7br5CwQPrgCjyACyQB8zwMg9b360MRptTEzA1sjbxnv5bI9zfywk7kaVyDOjagiv7d5JhY9djErf2yW0egjiXbDGka/wAKKqD9FAwCDTvkXP7DR62UfxGIQL9jOyE/YYoe1tYQWOkiiUc7pdQBQ6ktsRgK+uWCsKwCnjV9oyWYE0qX++Y5iOOBRdkZv9FfXFdN2L2g4/6jXKgP7kOnhv3t33D9Fy1Z2sAzdPwx2qRG+qKCwEfVCPcLuwI4iF5vi/XFB+GSCmMO8jqjauc37E7ApHtWaHhhOtB97KjpO4WlZbMMSmyGCibhhwaJcX9azr/h5oiTGdKShHmdpJCDd2vx3fvWW6s5Wd5P2cpGfz/h5Gif/awTP5QDc9gDqWYyW7EcDp05OJaXuUWY7tPpQt7RWmO5QOp3NILI9DRHXrmi53OHSgw/hspbejSwcf2YbYvF1Yhdfmeh9ckl7pusQVp9UPKd4TUSn7IGVmsi/XLZhgGZ9od0WPwQ9oEKrKpL6FvKa4CPR+xP9TdP7V/DPTw6hJp9RISzFyNZEvhsAORIUlQ8GvkD0zeJ4A6lWFg9RZH8xziE3ZML7fEijcoKQuquVHsWBIxpUNuyhSduasrGobRBWCiOO5dOSoHVOJFquByKr3z1otdOfIdPHa1ZGrgLFtrLuUULBLCrrNC8EWCLFCgASBX0HGE+nVxTqGHyYAj9DgENF3tiFLMskL9AjKWs3VK0e5Sfa79sk9L2nFILjkR7/hZTnE7MjRajVY/W0VQbJsnp1vEpuxIpDcqLKR0Z0QsPo20EYBIYYYYAYYYYAYYYYAYYYYAYYYYAYYYYAZzDDAO5zO4YAYYYYAYYYYAYYYYAYYYYAYYYYAYYYY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9" name="AutoShape 16" descr="data:image/jpeg;base64,/9j/4AAQSkZJRgABAQAAAQABAAD/2wCEAAkGBxQTEhUUExQWFhUWGBgYGBcUFBcYFxgYFhcXFxcVGBcYHCggGBolHBUXITEhJSkrLi4uFx8zODMsNygtLisBCgoKDg0OFxAQFCwcHBwsLCwsLCwsNywsLCwsLCwsLCwsLCwsLCssLCwsLCwsLCwsLCw3LDcsLjcrNywuKywrN//AABEIALcBEwMBIgACEQEDEQH/xAAcAAACAgMBAQAAAAAAAAAAAAAEBQMGAAIHAQj/xABFEAABAwEFBQUECAQFAwUBAAABAgMRAAQFEiExQVFhcYEGEyKRoTJCscEHFCNScoLR8GKSouEzQ7LC8SRTs3ODk6PSY//EABcBAQEBAQAAAAAAAAAAAAAAAAABAgP/xAAgEQEBAQACAgMAAwAAAAAAAAAAARECITFBElGBEyJh/9oADAMBAAIRAxEAPwBMg0S0qhEUQ0awosiRS61WMe6KYJNYUTRCAtwYNENGt7e1nxrVhqdtQH2Zynt3Z60jsjXGndiEUaOW00Qg0KyrKpkGukZHtOUQldL0roht2gKBrZBiokmscXA4kwOZoJ1uVjZKhi2AE8eFetsYkRs2ka162VQTII0AMzryyyq4jUYjGRz0G076FtaClQBI88xGvxFOWFpCM88Ajd5fvZVVvi8wtcAZAmOv/FMwT220KS0SlQxQMyYEkwSeA1iuf3zagnxFczmAmYkD21KjMmTwIyph2lvAnCgyETnGWmw7IpKi8kwogADMDVR35Z5ZgGY2GuPLl2hpY7uddSHVJK1KkYQYWQUnCsZ6AgHDGk0odsCgSkkGMQJy2GNCN+8acqsdy24d1C8WJAKoKToAVOCVZjKDlvypb2jtyncMGUhGQV7U4pxKGhMK5+tLOOaKu+gJWTqNJ2gjXkZy603uu2FEpyBEb/EnMnpnNRPOd82tUJTgwJTAJUoKVBBWch7RPTdRt32ZJZdHix4gkqynwq0z+ROvGsXj9C1Xc6FhBUZTBGYMDcZ4SeNB3019WtDb3urhtw7M/wDDVpw9KnuqzeDCVYsPDIHcD11om9mA8ytskEkQN4Vqk+grpGhwQMoOzZtO0cBQV72VDzS2leytJBjUToRxBz6UJ2Zt5dYGM+NBwL2GU5CehHWaOdFbHKOzVoNltLlmfAKFktrB9mdEq5GfJXCgO1dxGzumAS2c0q2CZlJO8fpVo+ka6xhTaEjNMJXG4+yrocutT9n7ai22Utu5qT4VDbHurHHjvFEcyBinNxX0tlWRy2g6VBf10Ks7hQrMapVsUP13ilgVFEx2G7bal5IKdvx3U7stnGfD9xXH+z9/KYWDPh2g6EV1W4b7aeSotqnQmQQoSIgztlJz5Vnk3wsWZmypwjSsoNu3iBnszjSRrXlZdNjnTSqJQqgG1VI25WnI1aXRKDSlLlFsvUEltZkTtFKsRCs6ckzS602M5kZj1oNrO9nTqxP1WWyaaWNygtVncosUlsizTdtWVbgmCqw786jSqm13tpITPvHLmNRnVk1NSWcyBlWjbQccJV7CPCBsKj7R6CB1VW162juwSBnkABtUo4UjzNbITgRGfhGe8naauGiFWtDcccso8qRW63DGcICROg1k5kk76S3re61KUAAIOQnXjSQWxxbviOwzG3PLXbWLzRbn72KkYeMz50mffgciD5GaHLsCKEfcMc6WoX3zbC4qNAJ267qXMqKFeISpRJSRoDGufGjXLLinKJ3HPOM+NetXQFZ4ziB8O0zBjMH4ZiDXHLQXaryJIViAIGGJjLaeEgnzrVaVKAV4lH2UnCUkakomOI4R5VIi6VISHHRKYAgRjzgjhElKSdYMxlTVtolSpKcKkoVIVBBgjw55iGznxGgrfxvtVa+quApKkiErSFDIxiWEzOuZgeVPbpV9uoISAlzPPOSgYVHPX2k0JebOFtakAhuRAOZxJUDnlOpOlOLQlCUsuaDvADpkHPATkcgCUnpVkxTZlSihAA4kxFeobAM7d9TB4CU56DLMjmmfhUaq1iq0hXcW9Q/y7SJ4Bwf3n+YU+dpN2zspUwHE+0yoLBGsbfkelH2C1h5pDg99IPI7R0MigittnS4hSFiUqBSRwOVcuupSrDbShfszgUdhSdFfA11Z01RvpEuwqbD6RmjJe/CTkeh9DQp/fV0otLZQddUq3HYeW/hXJr0samXFNrEKSdPmOFXzsLfWNvulHxNjw8UfqD8RRXa64PrKe8R/ioSQB98axz1jnUPLl6TT/s5fSmFg7NCOFIVoIyIgjL9axKoqsusovxBEhQg55zOecVlc0bt6gImvKL8lsUvYKkayqFtsDSpk1AWhVTtmhUGpgaijmVV5aFE1G0aKSkEUCkINSMuxRyrOIMUmceilFru9zLWnbByqnXY/xqxWFyrKGCsqPup2NpGcz8qBVBFatu4QTOVblxDUvJctO9LPi5qIwI8h3h6ioLVbFrVCchrtEDSk91WiEEqyU4orO+DkkdAB5mjFWqBIid/pWtQqvKxnHKhBndEjhSt5gyOB3wJ3U3tV7KwxBVoBt9aQqtBJICjIOyY21y5YGBcxEAjPbhFD2ywuApxAidBsz2zp615d9ncVv4TodcjGyrpZnkrbT3iSSnwwkz/V/wAbavGaiitXe5GKPZUpJHFGon3cjlRDNpHhUhKV4cyTpIMgpiMiIOe/jT42NKH7S0Ekj7J5EnId4nATGYIxIUY5UpZaSLSW8IhxEozlOJIzAECNSYI3CMhT44qS3W3vmwgwgYSCnDiXBOapzgneAOtCWO14FplMpCIKSNFJIMydupj+Kmn1fxzkEkc8/wBmg1sFKtQRII01jDmN8Gp2DbYEuNHIAKU1rr/iIGW3Sc9xFRoaS7ZcATKu6ic8lgRIOk4kiRw84rW9haUc48JHhPuqB/vRFyWkhC06Q64BPFZUB5L+FVTK77QHWEOfeSknnGY85qYCaT9mE4A62c+6dIP4FQtCo5KI6VY1N5CB/cUUucbCklKhIIIPI5fCqx2SJb72zq1bUSORyPrB61b1a8/iKrV4sd3akujILEK+HwjyoGDwoN5oLSpKhKVAgg6EEQRRDxqAmg5YttVgtcahJyP3kHT0y6GumWF9K0pWkyFAEcjVa7fXR3jXfJ9pr2uKCcz0OfKaG+ju9ScTCjOEY0ch7Sfn50TxUnbjsySk2loaf4qQP6x8+h31z5Qr6TsNmT4CYKHfDJ0k6A88xXJvpM7GGxu942D3Dh8Jj2FalB4bR1GymLVEmsr3DWUZxe4qRNbOoIrVNS9KlTUqTnyqNFStiooxkUWihmhWtsegQNVZCgLZ8UnoKTWuyxM0+s6IAG6h7zalJMZ0CWxukECrRd7hyqrERViuZ2QKk8iwJVUFrzTh+9l+tSLMChFOyv8ACPU10R6vLZpW7w8OYHI17OedRvpGRmf13UxAjkGf4RoKXrWgKyz1mI13caaPtkD40AGpJNZoNZfOEjCYG0EHQTkUkwYjjnRt3PKU3M+1BG0RkQSFcOArfs/dWRUhIKsoEnLMGTns3baMvNiFJKUYUmEqA90gEFPmI61rOhj9rAtzKh7LrDrRz1U2UuJHqqtL6uolkrQkKcR40xr4c1CduISnrSPtDkll0zDT7YIIAhKzgV0hYPlVzsJWFAK0APLUQI35UnYBLScCVI8QWAUxpBEgzvINLbbZiEEhMYfF5bK8ue1llbtlUJDS1Fs//wAlEKCemJPIEU1fcKshEEbs6twhHeSf+nXvwKPoT1ry5nSHX0wMy25JOxaAmepb8ya3srJcZVKti0ER7wlMSdBGdKLrcUFMLBP2lnMxmfsyjIcQHFHpWFPbC6EW7CfZtDMj8bKiOvgUPKnzbmE4fdPs8Du5HZVW7QkoTZ7QjPunQSr+BZKFdDIPSrczZwpHiAzGcH4bq0oO2ojPZOf75UsvyzBSdNDNNgvVC9QNT7yd/Olbysik7MulAuSuQKwJqJswSKPszciiNWrFjBBEgggjeCIIrk95WFy7bbAyKFBSCfeQrSd+Ug8jXeruYyBjWq79LPZPv7KLQ2kl2zyVRniaOaxzSYVyxUxfKbstejbqQwVQi1JUuzqORS4jNbee1JE9OIqwrYbt1mU2+BtbdG1K05EjjOYPGuF9lbQpwfVsZQsK72zKmML6NEg7AseHdITXQezPaortDbiwEm0/ZPZQE2hvJJI9xSgMJG8IO0impKol4fRrbkOKSlvvEg5LSRChqDnHlvrK+h2mSQDEcJrKvX0vTgz650OR8+taIFbHUyM5O2tAqsVImqdBoRpUnhRbQrLQ1qhrIe8eJ1S3kOf7nyrS8rZ3bSlbdE8zp+vSprgYwNJnVXiPXT0qxDZIr1xGIYa1BqRqqEN4WbCaLuN+SRuoy82sSRlSe7F4HI31L0LnMp5Uts+07zNG2U4myBrB9aGQnwitI3QqonnZMbqkSKHS3Mnf8P38aI3U9rW1lRu31A4jOmNgjCBGoz/4oH91Kw+7G0fvnRz7eKUnRY8lAa+Ufy0rbthAiKm+sKUMiJGaeY0Hy610lQq7TXf3tjtCRGJTaoE6LT4gBuzHpW90Xr3zDTs/4jaVdSkSPOmjiUKBO8BY/CZxD4+dVPsUyUsrZOf1d91nolWJP9KhWbFjL7dLdpQ6BkpBJ4hr/EHH7NalRvaFWFhQ50o7SIhtDsD7FxCzP3FHu3OmBavKirjOEFs5lklGepTALZ/lI6g1lQ93ZP2po5eMOp6hJUPNSaU2VMN2dQMFt9TR2eFZcZj+bCaZ3jKLWlYMA93PJeNtXqlqgHkEtWxsaodcUn8ScFoT6n1qUOFWXG09Zte8SsIOniGeHoSFDnTbsZbw/Y2Ve9gAVvlMpM9Uk9aHYWHG8SDCpC0H+LClQ6EGKX9hrYEv2lmI+0K0jbDoxFPQpI/NWoqxXmxMEe0NPmOVV+1nbv8AjtFW1+ACTVQvQ+InfVoVOqhU0wu1ZkUttKDhmrD2abDiUnoedSIe3K3qJOR04ESPj6U3DmRTE5QeOWnKKXKBatDWxLqVN/nQO8R/QHfKmDowwroeuh8/jVV869vOzyrvthCJDavtGSNgJ9kHek5eW+m90W1p1wKcOBu2Q26oaM2xObdoG4K1y3r3V0H6VLjFrshw5vMErRxEDGjqADzAriXZ62oClMvH7F4YVn7ihm28OKFHqCobaiXzruNk+kdDaA3akJD7codBcSnxoJSogHMAxI4Gsrl9pvuyoUUW+yd7akQhxzvAMeABKFZ6ygIM7ddtZV/V/XrpzNaOZCsC85qNxcnlXNBNnTlRKDQ7ZyrZ14ISVHRIJ8qKXXksvWltkeyjxK65n+n/AFVa2jVU7LtlWN5Wqz/c/IdKs7ZpEgkqoizDIUAsyY3n4ZmjkGrFEK0iq3e1mLagob/jT4KoS8Wscp2hMjnOVW9obXH4k9KxQpf2MtBViSdRTF3InnWeF1rlELvs5bch1MVIUwOVQpVK0jcCo/AfPyowCtMAn0HMjd8cqnswjppUjw9kb1D08R+FENMDPcaApsA6HOpkIzyoFlspOWQ0j4U0YInOrFCIVgWUk5ZxyXJ/1j+oUhux0ovC2NTk6hp4cSkd2T6Cn/aBASErHuqw9FER/UE1W7z+zvCxO7HUOMnjIBSPOrUP7XZQ62ts6LQpJ/MCPnSm67Wf+ldVq6gsOf8Aqs4imf5XR1FPCcyKrpYIFqbTqlwWhscTCyOqkkfmNZUZ2haKlJg5qQ6kfiAS6j/xGhrsdC3LQfvt2d7+dCkK/wDFFGW90KSw6NEuNrHJYLfwcpVc3gtZbP8A23UdEOBxH9LxFRTnsUrFZ8JzwSj+QqQPRAoS9CLNeLLoyQ+nArdiSpJnrIHOa87MKwWi0s/xhY5LA+YNbfSI1/0wcGZacQrLcqUn1Iqi3W1cCqtalYjRDV5l5hCjqR4uKhkTyOo50IwCpQHGgksjAXibO0Gvfo1tuJ51hRhSfEBxScKh6ivbe0tBxtiVgEoH3lI8RR+ZM+VUG138bPeibXZySh4JeSNJ7wQ4jgrElY503ErunadqbOpQnGyUvpCcye5IWoDfiSFJ/NXqwSlRT4kkZDYpKhsPrS1m/wBD7YWgzKQpOHcoagehB5GoOxl6YkfV1Hx2aWzlqlJ+zVJ2YFJ361dV7YrQVYk6ls4VHnmlR3SPUEbK4j9JNw/VbWVJENPS4iNAZ+0R0JB5KFdjv17A8Hm4E/ZvAiCRPgWoxlhUQJ3KM5UF2yuMXhY1JRHeNypMmD3iclIO6RiHUGoOPWTtCQhIU20sgAYlthSiBkASdwAA4AVlV5SSDGkag5EHaCNle0ZxbF2kAcqisL2Lxb8/0pfeRiEDXQ6HM5nThA60zsaISBt+WyosHJXS6/7R4Utj3jJ5DZ5x5UcilDB760TqAYHJP95NQWa7WQhCU7h67aYoNBtGpiuBVE1mMq5D40eml9gPhneZo4VRM2KAtFow98r7qYHPMD1o5K4FV+8HJSEbXXEj0B+JFB7dloUw+2ZgOBOLgo5j4+tWy1+0ec/Oqne7csPupGbagpMbm4+U+VG3D2hFqaUspwqQMwDOgyNSTKu9Gl3CStW8hI5IEfEqpiKAu9GFCRwz5nM+po9FaR4jNwfwpnqowP8ASqjgKgu9uSs71R0SAPjiolQq4Nk1KFEUOhVMGmsWcwKSAe2Nd6haTqpJAO47D0MGqZ2qdmxWe0bbO82sga+1hIPUir6l1KTERVP7QICrPeDKdPE6gcx3gA6iKVD95W7TZyOlLXvDaG1ffSpB6eJPzrW4rV3llZXvbTPMCD6itry9gKHuKSroDCvQmsNRGyiGXW/+2VYeQ+0R+nShLxSEW6zO7HcuqmyP9qKY5B4bnEFPVPiH9KleVLO0gizsObWXWzyAWAfhU1cTvKDd4pOx5op/Mgz8FHyprfdmLtndbHvIUI4xIjqBSXtcMKrM9915KSf4XJT5SRVgQ/4ZP7O7gaCs3K6e4b2EpE9MvgBVhuRCStIVtI8vlSbTIbKsFytjDi2yfOrKiftegoZLiBmzDgAAzCDiWgfiTiT1rkH0g3cGnUvsn7J0lQjRKz4lAcFe0Oaq69elp8MHTjnXNr6amxvWf/syUZZ4WyFI/wDrIT+U1Lew07CW4QhtKsCXFq7lext7DiW0obUuIOIDeFAZwatzd3EWwBHhW82ToD3doYiTr4sbS5H3g3zjkPZC1kpWyTAcgJUNUPN4nGXBxlKucRtrpLfaDvbI3aSMNqsLgUtI2hAKXUEbQW1uFJ45ZEzdiRYn7uDiVBUKIGB1Ikxi/wAwb0KEjTZsKTQfZxnCSgq+0bOCVn2sAkoVlmSgoWk55LVrhVPl63oHEpds6s1eyQYCkHNSFcDlO4waq1rt+F1LiVEJWAhUnxJcbP2ZOwKGJSDvCk6is/ONCr++jyx2i0OPKtRaU4cSkYQIVAxbQMzJkZGZE615Xr98JKiXFKC9uRI6GNK8p/J/g5HZ/E5JOU5nmZV++VP2T+/lSe7mSkU1bVWmHl42nA2SNTkOZ2+UnpUfZxuJNA3q5iWlOxPxP9vjTa6UQgVA4aNZajIgba0QqtWVYnBwzqqc2dMADcIohJoZs1MlVUe2pcJPHLzypG05jtYHutBajz0H+2m765UkcZ8v71X7iXP1h37ysI5a/Aigs9hZBawq0UDP5sj6VReyIUzanbOeKTxwqBnyHrXQGMgBuFUrte39XtbVqSMjAXGWYy14py/LQdARRCTAmgbFaAtIWkyFCR1ohxXhjfA8zVgNshhI/euZry3WlLTa3F+yhJUYGwCchWNqpb2ntqm2ZT95IJ3DX5Adat8CpJ7X2hZUpMpCT7OEYY6iTVz7J9o/rCVTktMYgNCDMETpmDXPr6tSF/aJyVooAgYtygAdRpy5U7+jWzKxPOHJJCUjOZV7avKRXPjbK31mukKUkpn0y3VW7WALQJ0dQpB6Z/AmmLttQnwlaRwKhPlQFuIOBQIOFQMgzwPxrXKsQo+j9f8A0xbJzZcWg9DPzNWB1GJKk7wR0Ij51W+zPgtlta3qS4OShJ+NWU686ysKXXj9VQ57zRSs/kJS4P5cVS3u33lmtCBtSop6pxD1qKx+3aGVeyTiH4XU5+uKobgeKkhKjJCS2rm0ooPpFZae3sv6xdpUnUtJcH4kgK+KaZMWvEylexaUqH5gCfWl3ZIg2Utn/LW60R+FRy8iKR3BfiEhqxKxd4gqbBiQYWoJGWkJG6KsQ/DyA622o5u4kpG0mJyplYLZhWhWiLQgGNMLoAxJI2E59RVa7do7kWW0J/yXQCeBhX+w+dPn28QcbRqD37Z4OeLF1c7zLiKLDa1AKyOz47Kqd9WbC4kkeFw92rgcyknmCtPNQqw2a1hxAUDkR1B2g8Zml98M960tIMKiUHctJxIPRQFZpjklnKmHnGpghUA7lIWChXKQJ4KNXdi3htxFozDL6Q2+DsJySsiNQZQeBFU7tQoF9LwEB1CVKH8Q8KxzkedNbFaAG3WHSCACZPvpUBmOfhVzSatnTHtZrjdLaMKvZaWplWZOE5YHTwUnADxg7VVl/OGFGCcvEANdQFjjqOR4Cq5dFtWl5xpZnEkJJOisEhKuOJGR/DTVi1H2VK09kmfEkbDxH6HblMA1nv5KUgOJ8Y1k67Qddog15Wr7TgUcE4dk4PmN9ZTIFDYyqVSwkEnQCfKo0KoO9X8gke8c+QNdERWJBUSo6k+p/tVkaEADdSaxJjAnhiPX9im6VVBK67ArLkXixK3mB0pfeb8JPAfHIU0utvC2kcJ6nP51VN21VKFUGhVTBVAJedpwB1f3GyB+JWnyoe5GMLDKfvHEeWz0igu0j0MwNXHPROfxA86dWZELQnYhAHpFA4SaBt1iS+HW1+yQEztB1ChxBiiwajsZmTvUT8qopfZ+9nLE+bM/7ExOwToscDrXRCuSnz6Af3FVXtvcffNd6gfaNgnTNSNSnmNR1G2lnZW+rQ42GmyjvECEqc2p1wxOZ8IE0HSEKr15tKklKwCkjMHSKV3FeYfaC4wqBKVo2pWnJSf3vFUbtn2iW46tlJwttkiAfbUMiVcBBgUC6/Eti1uhmC3Iw4ZIySnEEk/xYqPTfakNlCVFKFZEJyO0kzsmaRsQkjMZcNtQrdkxsMxzrE7urfGHNlvRpJjugsnetQ+Bq7XNeFnWkFACcSdASCOBkxIIrk7iVIgkRu5U2sjg2yQRsMEg7edaxicZ9Og92UXg26D4Hmy2d+NIKhPMJ9KshNc7sKHECzrUVYUviArcU6ztyUoVeLytvdICsCnCTGFAk6EyeGXrUbgR/wANsQdjjak/mbIUPRSvKobIru7W4k6KhY/9xJCv6mh50BeF5uOKaULO4ju14gTnIgpKYgag0P2+UoNoeRlKSlW8AlKh8DWavGzlR9hvRpl22StOHF3ogjPwjEBvMikP0dJD9qtFoX7cSkbu8JxHpAH5qpT1oJTrmcv1+VXvsmkMvWcJSUhxhSST760nvCsb5mr6b5cZv9fEWjtnZg7YXhtSnH/8fi+ANDdl7zxsWRc592phXNHsk9Gj/NTRxc4knQj0ORqidlHChm0M6rs7neJ3+AwoDn3ZH5qjN8rOLX3T6kaJclaeCveHzrf6wY4nPqaV32CpAUnNSDjHIHPzFENvhSQreJHWolqj9rbPhWoblY0/hc9odFj+qvFJK7M26Pclpz8E+E9JFNu2VnxNhY1QYP4VQP8AUE0o7K2n/EaV7K0zG+MiPI+la9M+xT+LC2+M1Iw4o1KDr1GfrRloVMFKtyknjv8AIieZoG7lwFMq9wkc0qyPkSP5qgum0YSppWqScM8J/UHqaBum8R7xAO0K1BGteVGqypV4jqddNmVZUQqS5FCJONzhp0Gvz86y0OQP3qaywphJVwyrYPsDmJS1dP35UzSaW3cjCgUYV5UAtq8a0J+8r0H/ADVjbqvWIy8T90ev7NPW1UWC0mt3VwknhUKFV68ZgbyKBJevitDDWxCQTzJn/aPOrLZM1rO7L9+VViwq7y1OL2BWEflOH4Iqy3X7JO8zSBgTlXtmTCQOFRO6UQmqJkmuddqLMbLaEusqwhRJCRqkpw4svumflXQgaqHaq5Hnih1oBUJVIkA6lWQOsgx0qCwdlreh9tbqUhKlrPeAKnxBKRPCQBlXNr8TFoe3966T/OqP3xrS6L6cs6ypshIVGJJAwqjhlG3TfWt52zvnXHMARiMlIMiSBJk7zn1oVqXdKiJ2blH5VCyamtCfFzzqSYVAsmczNMbvXolWk+FW4nYdwNAWkbaKsjeMDPOqL/3BFiEzKSlWZk/dnbGtQ3zeDzZCj7CxKVTlnnEbDQ9x2xRbUyTIwKwzqMOYE/vSvL8smOzpdxhPdoMg6qwzCRnroKiktqv1ZEEYoMic/ShmL6xBaXJViAAwxGU7OtKHHSRGg3b+JrC0pICikjcfhVs2dpEyWQXME5DKdBxP73VfbbaABY1pI+ycQnw7ErTAEbJThrniHSZk/rJyqyWNBVZHnJMgiJ0hkJUCPNXkKl3VdHeXmD086p7K+5vVY915MxxKZ/1JV51YmLRjbSr7yQrzE/Oqp2wcwuWa0bUmD+UhX/6pItWKwphoJGeEqbM6kIUUiegB68aXWBWBS2jsMp/Cf70fZFeNwb8KxuhScMj+SetA3y3gUl0e7krik61LESWtpK0qSZOIEHqIqgWNRafE+6rCfgavLy4zGh0NVHtKxDoUPfEnmMj8qcekqe+wWnkrG0ecZEdQRUdrTKwtJzUnEnipGo6pPpRVqPfMtnaQU/mAmeGbfrSlu0EJSNqDjTynMdDi860GDNslIOIjhOlZQS7FiMpGRz131lERWlWYHX99KLcEIA3x+tCWYSqTzpkUyRIyGygJBwp5CtXF6Rz5VG4vKPOpFRhM5UG10JjEo7T/AHpu2aWWGmbYootBrV53DKvupJrEUNeavAR94hPSZPoKoHuOylLcnUkn0ifMmrHYkQkUvZTCUjh8c6aMjKoJVCYqdNRJqVNVXq9Dyr1oQANwrVw5VsDUFN7UdkUw4+yYIlam4yO04Ts2mM+lUhCsjXasttcs7W3aizvqQj2VALA+7iKhh5eHLnVQlaOdFu6jhl86CQc6MGYJ41BG+Mq9sOKfCRO47a9UJFRobM5a1Rbuzbx70BQgkEeY9K8vMiQlZ8IxesAgc6GuR0laCdQc+dMb7bSMZMSFBSZ2zqnPZnPQVD0pD6YJA0mtlLO3PL9ipX1pkkRUAVHX/ihGFczAirpcrYNnCRnjST1OJKhVISqJ61cey7ssJ3oWR0MEes0sU67K2grsrc6plJ/KogekUL2us+KzuZZoIcHKYV6E1t2VOFdpa+66VDkvT4U0vGzhaSk6LSpB/MCKBbctqluzufeQppXEpzHqgj81NrYwCkpO0RVR7MvkWd1JyLC0uxtASQpQ/oUOtXJawdKEJbEo4Sk6oyPLZSjtOxLU7UkK6aHPrTe1L7t0E+yvwnnsPnHrXt4sJWgpO0EedQU+6XzhKZ0IUAdMyAajtaIJI4qT8Fp9AaFZUUKjcYPQ5/CmbzWIGDmkyPLPOiQE3aSkQBIGhrK9Ti91RjZExWVQZdbWRO/KiUuAHlA86ysoiFaVEjCYBI9NfhRYTnFZWUDFlui0IrKyqqRAoa2olSBxnzyrKygYRnRiVVlZRU6DUgNe1lBqVZ1KDXlZQezXMu272K1ufwhCR/KFH1Ua9rKFIGhmOdGIORrKypUQqOVYyPjWVlAzsajIjLP1q7IVDyTvEehHyFZWUURbrI06kpWgEHodZyIzFc87QWAMvKQPZyUjOfCdk8waysqKD7nKafdlFZOJ3jEPykfqayspUhjYLRgty9zjaSeaQlPyPnVkfdlJrKygp9h+zt7rfuuhQ/nGP9asF0Py0kHVIE89vrNZWUpEN6s421csuc5fpQN2WzG2CZJHhVzGh8jWVlRVWvhMPLjKTMeh9QaLbdlM7x6isrKXwz7AKSZyPoKysrKa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31" name="AutoShape 18" descr="data:image/jpeg;base64,/9j/4AAQSkZJRgABAQAAAQABAAD/2wCEAAkGBxQTEhUUExQWFhUWGBgYGBcUFBcYFxgYFhcXFxcVGBcYHCggGBolHBUXITEhJSkrLi4uFx8zODMsNygtLisBCgoKDg0OFxAQFCwcHBwsLCwsLCwsNywsLCwsLCwsLCwsLCwsLCssLCwsLCwsLCwsLCw3LDcsLjcrNywuKywrN//AABEIALcBEwMBIgACEQEDEQH/xAAcAAACAgMBAQAAAAAAAAAAAAAEBQMGAAIHAQj/xABFEAABAwEFBQUECAQFAwUBAAABAgMRAAQFEiExQVFhcYEGEyKRoTJCscEHFCNScoLR8GKSouEzQ7LC8SRTs3ODk6PSY//EABcBAQEBAQAAAAAAAAAAAAAAAAABAgP/xAAgEQEBAQACAgMAAwAAAAAAAAAAARECITFBElGBEyJh/9oADAMBAAIRAxEAPwBMg0S0qhEUQ0awosiRS61WMe6KYJNYUTRCAtwYNENGt7e1nxrVhqdtQH2Zynt3Z60jsjXGndiEUaOW00Qg0KyrKpkGukZHtOUQldL0roht2gKBrZBiokmscXA4kwOZoJ1uVjZKhi2AE8eFetsYkRs2ka162VQTII0AMzryyyq4jUYjGRz0G076FtaClQBI88xGvxFOWFpCM88Ajd5fvZVVvi8wtcAZAmOv/FMwT220KS0SlQxQMyYEkwSeA1iuf3zagnxFczmAmYkD21KjMmTwIyph2lvAnCgyETnGWmw7IpKi8kwogADMDVR35Z5ZgGY2GuPLl2hpY7uddSHVJK1KkYQYWQUnCsZ6AgHDGk0odsCgSkkGMQJy2GNCN+8acqsdy24d1C8WJAKoKToAVOCVZjKDlvypb2jtyncMGUhGQV7U4pxKGhMK5+tLOOaKu+gJWTqNJ2gjXkZy603uu2FEpyBEb/EnMnpnNRPOd82tUJTgwJTAJUoKVBBWch7RPTdRt32ZJZdHix4gkqynwq0z+ROvGsXj9C1Xc6FhBUZTBGYMDcZ4SeNB3019WtDb3urhtw7M/wDDVpw9KnuqzeDCVYsPDIHcD11om9mA8ytskEkQN4Vqk+grpGhwQMoOzZtO0cBQV72VDzS2leytJBjUToRxBz6UJ2Zt5dYGM+NBwL2GU5CehHWaOdFbHKOzVoNltLlmfAKFktrB9mdEq5GfJXCgO1dxGzumAS2c0q2CZlJO8fpVo+ka6xhTaEjNMJXG4+yrocutT9n7ai22Utu5qT4VDbHurHHjvFEcyBinNxX0tlWRy2g6VBf10Ks7hQrMapVsUP13ilgVFEx2G7bal5IKdvx3U7stnGfD9xXH+z9/KYWDPh2g6EV1W4b7aeSotqnQmQQoSIgztlJz5Vnk3wsWZmypwjSsoNu3iBnszjSRrXlZdNjnTSqJQqgG1VI25WnI1aXRKDSlLlFsvUEltZkTtFKsRCs6ckzS602M5kZj1oNrO9nTqxP1WWyaaWNygtVncosUlsizTdtWVbgmCqw786jSqm13tpITPvHLmNRnVk1NSWcyBlWjbQccJV7CPCBsKj7R6CB1VW162juwSBnkABtUo4UjzNbITgRGfhGe8naauGiFWtDcccso8qRW63DGcICROg1k5kk76S3re61KUAAIOQnXjSQWxxbviOwzG3PLXbWLzRbn72KkYeMz50mffgciD5GaHLsCKEfcMc6WoX3zbC4qNAJ267qXMqKFeISpRJSRoDGufGjXLLinKJ3HPOM+NetXQFZ4ziB8O0zBjMH4ZiDXHLQXaryJIViAIGGJjLaeEgnzrVaVKAV4lH2UnCUkakomOI4R5VIi6VISHHRKYAgRjzgjhElKSdYMxlTVtolSpKcKkoVIVBBgjw55iGznxGgrfxvtVa+quApKkiErSFDIxiWEzOuZgeVPbpV9uoISAlzPPOSgYVHPX2k0JebOFtakAhuRAOZxJUDnlOpOlOLQlCUsuaDvADpkHPATkcgCUnpVkxTZlSihAA4kxFeobAM7d9TB4CU56DLMjmmfhUaq1iq0hXcW9Q/y7SJ4Bwf3n+YU+dpN2zspUwHE+0yoLBGsbfkelH2C1h5pDg99IPI7R0MigittnS4hSFiUqBSRwOVcuupSrDbShfszgUdhSdFfA11Z01RvpEuwqbD6RmjJe/CTkeh9DQp/fV0otLZQddUq3HYeW/hXJr0samXFNrEKSdPmOFXzsLfWNvulHxNjw8UfqD8RRXa64PrKe8R/ioSQB98axz1jnUPLl6TT/s5fSmFg7NCOFIVoIyIgjL9axKoqsusovxBEhQg55zOecVlc0bt6gImvKL8lsUvYKkayqFtsDSpk1AWhVTtmhUGpgaijmVV5aFE1G0aKSkEUCkINSMuxRyrOIMUmceilFru9zLWnbByqnXY/xqxWFyrKGCsqPup2NpGcz8qBVBFatu4QTOVblxDUvJctO9LPi5qIwI8h3h6ioLVbFrVCchrtEDSk91WiEEqyU4orO+DkkdAB5mjFWqBIid/pWtQqvKxnHKhBndEjhSt5gyOB3wJ3U3tV7KwxBVoBt9aQqtBJICjIOyY21y5YGBcxEAjPbhFD2ywuApxAidBsz2zp615d9ncVv4TodcjGyrpZnkrbT3iSSnwwkz/V/wAbavGaiitXe5GKPZUpJHFGon3cjlRDNpHhUhKV4cyTpIMgpiMiIOe/jT42NKH7S0Ekj7J5EnId4nATGYIxIUY5UpZaSLSW8IhxEozlOJIzAECNSYI3CMhT44qS3W3vmwgwgYSCnDiXBOapzgneAOtCWO14FplMpCIKSNFJIMydupj+Kmn1fxzkEkc8/wBmg1sFKtQRII01jDmN8Gp2DbYEuNHIAKU1rr/iIGW3Sc9xFRoaS7ZcATKu6ic8lgRIOk4kiRw84rW9haUc48JHhPuqB/vRFyWkhC06Q64BPFZUB5L+FVTK77QHWEOfeSknnGY85qYCaT9mE4A62c+6dIP4FQtCo5KI6VY1N5CB/cUUucbCklKhIIIPI5fCqx2SJb72zq1bUSORyPrB61b1a8/iKrV4sd3akujILEK+HwjyoGDwoN5oLSpKhKVAgg6EEQRRDxqAmg5YttVgtcahJyP3kHT0y6GumWF9K0pWkyFAEcjVa7fXR3jXfJ9pr2uKCcz0OfKaG+ju9ScTCjOEY0ch7Sfn50TxUnbjsySk2loaf4qQP6x8+h31z5Qr6TsNmT4CYKHfDJ0k6A88xXJvpM7GGxu942D3Dh8Jj2FalB4bR1GymLVEmsr3DWUZxe4qRNbOoIrVNS9KlTUqTnyqNFStiooxkUWihmhWtsegQNVZCgLZ8UnoKTWuyxM0+s6IAG6h7zalJMZ0CWxukECrRd7hyqrERViuZ2QKk8iwJVUFrzTh+9l+tSLMChFOyv8ACPU10R6vLZpW7w8OYHI17OedRvpGRmf13UxAjkGf4RoKXrWgKyz1mI13caaPtkD40AGpJNZoNZfOEjCYG0EHQTkUkwYjjnRt3PKU3M+1BG0RkQSFcOArfs/dWRUhIKsoEnLMGTns3baMvNiFJKUYUmEqA90gEFPmI61rOhj9rAtzKh7LrDrRz1U2UuJHqqtL6uolkrQkKcR40xr4c1CduISnrSPtDkll0zDT7YIIAhKzgV0hYPlVzsJWFAK0APLUQI35UnYBLScCVI8QWAUxpBEgzvINLbbZiEEhMYfF5bK8ue1llbtlUJDS1Fs//wAlEKCemJPIEU1fcKshEEbs6twhHeSf+nXvwKPoT1ry5nSHX0wMy25JOxaAmepb8ya3srJcZVKti0ER7wlMSdBGdKLrcUFMLBP2lnMxmfsyjIcQHFHpWFPbC6EW7CfZtDMj8bKiOvgUPKnzbmE4fdPs8Du5HZVW7QkoTZ7QjPunQSr+BZKFdDIPSrczZwpHiAzGcH4bq0oO2ojPZOf75UsvyzBSdNDNNgvVC9QNT7yd/Olbysik7MulAuSuQKwJqJswSKPszciiNWrFjBBEgggjeCIIrk95WFy7bbAyKFBSCfeQrSd+Ug8jXeruYyBjWq79LPZPv7KLQ2kl2zyVRniaOaxzSYVyxUxfKbstejbqQwVQi1JUuzqORS4jNbee1JE9OIqwrYbt1mU2+BtbdG1K05EjjOYPGuF9lbQpwfVsZQsK72zKmML6NEg7AseHdITXQezPaortDbiwEm0/ZPZQE2hvJJI9xSgMJG8IO0impKol4fRrbkOKSlvvEg5LSRChqDnHlvrK+h2mSQDEcJrKvX0vTgz650OR8+taIFbHUyM5O2tAqsVImqdBoRpUnhRbQrLQ1qhrIe8eJ1S3kOf7nyrS8rZ3bSlbdE8zp+vSprgYwNJnVXiPXT0qxDZIr1xGIYa1BqRqqEN4WbCaLuN+SRuoy82sSRlSe7F4HI31L0LnMp5Uts+07zNG2U4myBrB9aGQnwitI3QqonnZMbqkSKHS3Mnf8P38aI3U9rW1lRu31A4jOmNgjCBGoz/4oH91Kw+7G0fvnRz7eKUnRY8lAa+Ufy0rbthAiKm+sKUMiJGaeY0Hy610lQq7TXf3tjtCRGJTaoE6LT4gBuzHpW90Xr3zDTs/4jaVdSkSPOmjiUKBO8BY/CZxD4+dVPsUyUsrZOf1d91nolWJP9KhWbFjL7dLdpQ6BkpBJ4hr/EHH7NalRvaFWFhQ50o7SIhtDsD7FxCzP3FHu3OmBavKirjOEFs5lklGepTALZ/lI6g1lQ93ZP2po5eMOp6hJUPNSaU2VMN2dQMFt9TR2eFZcZj+bCaZ3jKLWlYMA93PJeNtXqlqgHkEtWxsaodcUn8ScFoT6n1qUOFWXG09Zte8SsIOniGeHoSFDnTbsZbw/Y2Ve9gAVvlMpM9Uk9aHYWHG8SDCpC0H+LClQ6EGKX9hrYEv2lmI+0K0jbDoxFPQpI/NWoqxXmxMEe0NPmOVV+1nbv8AjtFW1+ACTVQvQ+InfVoVOqhU0wu1ZkUttKDhmrD2abDiUnoedSIe3K3qJOR04ESPj6U3DmRTE5QeOWnKKXKBatDWxLqVN/nQO8R/QHfKmDowwroeuh8/jVV869vOzyrvthCJDavtGSNgJ9kHek5eW+m90W1p1wKcOBu2Q26oaM2xObdoG4K1y3r3V0H6VLjFrshw5vMErRxEDGjqADzAriXZ62oClMvH7F4YVn7ihm28OKFHqCobaiXzruNk+kdDaA3akJD7codBcSnxoJSogHMAxI4Gsrl9pvuyoUUW+yd7akQhxzvAMeABKFZ6ygIM7ddtZV/V/XrpzNaOZCsC85qNxcnlXNBNnTlRKDQ7ZyrZ14ISVHRIJ8qKXXksvWltkeyjxK65n+n/AFVa2jVU7LtlWN5Wqz/c/IdKs7ZpEgkqoizDIUAsyY3n4ZmjkGrFEK0iq3e1mLagob/jT4KoS8Wscp2hMjnOVW9obXH4k9KxQpf2MtBViSdRTF3InnWeF1rlELvs5bch1MVIUwOVQpVK0jcCo/AfPyowCtMAn0HMjd8cqnswjppUjw9kb1D08R+FENMDPcaApsA6HOpkIzyoFlspOWQ0j4U0YInOrFCIVgWUk5ZxyXJ/1j+oUhux0ovC2NTk6hp4cSkd2T6Cn/aBASErHuqw9FER/UE1W7z+zvCxO7HUOMnjIBSPOrUP7XZQ62ts6LQpJ/MCPnSm67Wf+ldVq6gsOf8Aqs4imf5XR1FPCcyKrpYIFqbTqlwWhscTCyOqkkfmNZUZ2haKlJg5qQ6kfiAS6j/xGhrsdC3LQfvt2d7+dCkK/wDFFGW90KSw6NEuNrHJYLfwcpVc3gtZbP8A23UdEOBxH9LxFRTnsUrFZ8JzwSj+QqQPRAoS9CLNeLLoyQ+nArdiSpJnrIHOa87MKwWi0s/xhY5LA+YNbfSI1/0wcGZacQrLcqUn1Iqi3W1cCqtalYjRDV5l5hCjqR4uKhkTyOo50IwCpQHGgksjAXibO0Gvfo1tuJ51hRhSfEBxScKh6ivbe0tBxtiVgEoH3lI8RR+ZM+VUG138bPeibXZySh4JeSNJ7wQ4jgrElY503ErunadqbOpQnGyUvpCcye5IWoDfiSFJ/NXqwSlRT4kkZDYpKhsPrS1m/wBD7YWgzKQpOHcoagehB5GoOxl6YkfV1Hx2aWzlqlJ+zVJ2YFJ361dV7YrQVYk6ls4VHnmlR3SPUEbK4j9JNw/VbWVJENPS4iNAZ+0R0JB5KFdjv17A8Hm4E/ZvAiCRPgWoxlhUQJ3KM5UF2yuMXhY1JRHeNypMmD3iclIO6RiHUGoOPWTtCQhIU20sgAYlthSiBkASdwAA4AVlV5SSDGkag5EHaCNle0ZxbF2kAcqisL2Lxb8/0pfeRiEDXQ6HM5nThA60zsaISBt+WyosHJXS6/7R4Utj3jJ5DZ5x5UcilDB760TqAYHJP95NQWa7WQhCU7h67aYoNBtGpiuBVE1mMq5D40eml9gPhneZo4VRM2KAtFow98r7qYHPMD1o5K4FV+8HJSEbXXEj0B+JFB7dloUw+2ZgOBOLgo5j4+tWy1+0ec/Oqne7csPupGbagpMbm4+U+VG3D2hFqaUspwqQMwDOgyNSTKu9Gl3CStW8hI5IEfEqpiKAu9GFCRwz5nM+po9FaR4jNwfwpnqowP8ASqjgKgu9uSs71R0SAPjiolQq4Nk1KFEUOhVMGmsWcwKSAe2Nd6haTqpJAO47D0MGqZ2qdmxWe0bbO82sga+1hIPUir6l1KTERVP7QICrPeDKdPE6gcx3gA6iKVD95W7TZyOlLXvDaG1ffSpB6eJPzrW4rV3llZXvbTPMCD6itry9gKHuKSroDCvQmsNRGyiGXW/+2VYeQ+0R+nShLxSEW6zO7HcuqmyP9qKY5B4bnEFPVPiH9KleVLO0gizsObWXWzyAWAfhU1cTvKDd4pOx5op/Mgz8FHyprfdmLtndbHvIUI4xIjqBSXtcMKrM9915KSf4XJT5SRVgQ/4ZP7O7gaCs3K6e4b2EpE9MvgBVhuRCStIVtI8vlSbTIbKsFytjDi2yfOrKiftegoZLiBmzDgAAzCDiWgfiTiT1rkH0g3cGnUvsn7J0lQjRKz4lAcFe0Oaq69elp8MHTjnXNr6amxvWf/syUZZ4WyFI/wDrIT+U1Lew07CW4QhtKsCXFq7lext7DiW0obUuIOIDeFAZwatzd3EWwBHhW82ToD3doYiTr4sbS5H3g3zjkPZC1kpWyTAcgJUNUPN4nGXBxlKucRtrpLfaDvbI3aSMNqsLgUtI2hAKXUEbQW1uFJ45ZEzdiRYn7uDiVBUKIGB1Ikxi/wAwb0KEjTZsKTQfZxnCSgq+0bOCVn2sAkoVlmSgoWk55LVrhVPl63oHEpds6s1eyQYCkHNSFcDlO4waq1rt+F1LiVEJWAhUnxJcbP2ZOwKGJSDvCk6is/ONCr++jyx2i0OPKtRaU4cSkYQIVAxbQMzJkZGZE615Xr98JKiXFKC9uRI6GNK8p/J/g5HZ/E5JOU5nmZV++VP2T+/lSe7mSkU1bVWmHl42nA2SNTkOZ2+UnpUfZxuJNA3q5iWlOxPxP9vjTa6UQgVA4aNZajIgba0QqtWVYnBwzqqc2dMADcIohJoZs1MlVUe2pcJPHLzypG05jtYHutBajz0H+2m765UkcZ8v71X7iXP1h37ysI5a/Aigs9hZBawq0UDP5sj6VReyIUzanbOeKTxwqBnyHrXQGMgBuFUrte39XtbVqSMjAXGWYy14py/LQdARRCTAmgbFaAtIWkyFCR1ohxXhjfA8zVgNshhI/euZry3WlLTa3F+yhJUYGwCchWNqpb2ntqm2ZT95IJ3DX5Adat8CpJ7X2hZUpMpCT7OEYY6iTVz7J9o/rCVTktMYgNCDMETpmDXPr6tSF/aJyVooAgYtygAdRpy5U7+jWzKxPOHJJCUjOZV7avKRXPjbK31mukKUkpn0y3VW7WALQJ0dQpB6Z/AmmLttQnwlaRwKhPlQFuIOBQIOFQMgzwPxrXKsQo+j9f8A0xbJzZcWg9DPzNWB1GJKk7wR0Ij51W+zPgtlta3qS4OShJ+NWU686ysKXXj9VQ57zRSs/kJS4P5cVS3u33lmtCBtSop6pxD1qKx+3aGVeyTiH4XU5+uKobgeKkhKjJCS2rm0ooPpFZae3sv6xdpUnUtJcH4kgK+KaZMWvEylexaUqH5gCfWl3ZIg2Utn/LW60R+FRy8iKR3BfiEhqxKxd4gqbBiQYWoJGWkJG6KsQ/DyA622o5u4kpG0mJyplYLZhWhWiLQgGNMLoAxJI2E59RVa7do7kWW0J/yXQCeBhX+w+dPn28QcbRqD37Z4OeLF1c7zLiKLDa1AKyOz47Kqd9WbC4kkeFw92rgcyknmCtPNQqw2a1hxAUDkR1B2g8Zml98M960tIMKiUHctJxIPRQFZpjklnKmHnGpghUA7lIWChXKQJ4KNXdi3htxFozDL6Q2+DsJySsiNQZQeBFU7tQoF9LwEB1CVKH8Q8KxzkedNbFaAG3WHSCACZPvpUBmOfhVzSatnTHtZrjdLaMKvZaWplWZOE5YHTwUnADxg7VVl/OGFGCcvEANdQFjjqOR4Cq5dFtWl5xpZnEkJJOisEhKuOJGR/DTVi1H2VK09kmfEkbDxH6HblMA1nv5KUgOJ8Y1k67Qddog15Wr7TgUcE4dk4PmN9ZTIFDYyqVSwkEnQCfKo0KoO9X8gke8c+QNdERWJBUSo6k+p/tVkaEADdSaxJjAnhiPX9im6VVBK67ArLkXixK3mB0pfeb8JPAfHIU0utvC2kcJ6nP51VN21VKFUGhVTBVAJedpwB1f3GyB+JWnyoe5GMLDKfvHEeWz0igu0j0MwNXHPROfxA86dWZELQnYhAHpFA4SaBt1iS+HW1+yQEztB1ChxBiiwajsZmTvUT8qopfZ+9nLE+bM/7ExOwToscDrXRCuSnz6Af3FVXtvcffNd6gfaNgnTNSNSnmNR1G2lnZW+rQ42GmyjvECEqc2p1wxOZ8IE0HSEKr15tKklKwCkjMHSKV3FeYfaC4wqBKVo2pWnJSf3vFUbtn2iW46tlJwttkiAfbUMiVcBBgUC6/Eti1uhmC3Iw4ZIySnEEk/xYqPTfakNlCVFKFZEJyO0kzsmaRsQkjMZcNtQrdkxsMxzrE7urfGHNlvRpJjugsnetQ+Bq7XNeFnWkFACcSdASCOBkxIIrk7iVIgkRu5U2sjg2yQRsMEg7edaxicZ9Og92UXg26D4Hmy2d+NIKhPMJ9KshNc7sKHECzrUVYUviArcU6ztyUoVeLytvdICsCnCTGFAk6EyeGXrUbgR/wANsQdjjak/mbIUPRSvKobIru7W4k6KhY/9xJCv6mh50BeF5uOKaULO4ju14gTnIgpKYgag0P2+UoNoeRlKSlW8AlKh8DWavGzlR9hvRpl22StOHF3ogjPwjEBvMikP0dJD9qtFoX7cSkbu8JxHpAH5qpT1oJTrmcv1+VXvsmkMvWcJSUhxhSST760nvCsb5mr6b5cZv9fEWjtnZg7YXhtSnH/8fi+ANDdl7zxsWRc592phXNHsk9Gj/NTRxc4knQj0ORqidlHChm0M6rs7neJ3+AwoDn3ZH5qjN8rOLX3T6kaJclaeCveHzrf6wY4nPqaV32CpAUnNSDjHIHPzFENvhSQreJHWolqj9rbPhWoblY0/hc9odFj+qvFJK7M26Pclpz8E+E9JFNu2VnxNhY1QYP4VQP8AUE0o7K2n/EaV7K0zG+MiPI+la9M+xT+LC2+M1Iw4o1KDr1GfrRloVMFKtyknjv8AIieZoG7lwFMq9wkc0qyPkSP5qgum0YSppWqScM8J/UHqaBum8R7xAO0K1BGteVGqypV4jqddNmVZUQqS5FCJONzhp0Gvz86y0OQP3qaywphJVwyrYPsDmJS1dP35UzSaW3cjCgUYV5UAtq8a0J+8r0H/ADVjbqvWIy8T90ev7NPW1UWC0mt3VwknhUKFV68ZgbyKBJevitDDWxCQTzJn/aPOrLZM1rO7L9+VViwq7y1OL2BWEflOH4Iqy3X7JO8zSBgTlXtmTCQOFRO6UQmqJkmuddqLMbLaEusqwhRJCRqkpw4svumflXQgaqHaq5Hnih1oBUJVIkA6lWQOsgx0qCwdlreh9tbqUhKlrPeAKnxBKRPCQBlXNr8TFoe3966T/OqP3xrS6L6cs6ypshIVGJJAwqjhlG3TfWt52zvnXHMARiMlIMiSBJk7zn1oVqXdKiJ2blH5VCyamtCfFzzqSYVAsmczNMbvXolWk+FW4nYdwNAWkbaKsjeMDPOqL/3BFiEzKSlWZk/dnbGtQ3zeDzZCj7CxKVTlnnEbDQ9x2xRbUyTIwKwzqMOYE/vSvL8smOzpdxhPdoMg6qwzCRnroKiktqv1ZEEYoMic/ShmL6xBaXJViAAwxGU7OtKHHSRGg3b+JrC0pICikjcfhVs2dpEyWQXME5DKdBxP73VfbbaABY1pI+ycQnw7ErTAEbJThrniHSZk/rJyqyWNBVZHnJMgiJ0hkJUCPNXkKl3VdHeXmD086p7K+5vVY915MxxKZ/1JV51YmLRjbSr7yQrzE/Oqp2wcwuWa0bUmD+UhX/6pItWKwphoJGeEqbM6kIUUiegB68aXWBWBS2jsMp/Cf70fZFeNwb8KxuhScMj+SetA3y3gUl0e7krik61LESWtpK0qSZOIEHqIqgWNRafE+6rCfgavLy4zGh0NVHtKxDoUPfEnmMj8qcekqe+wWnkrG0ecZEdQRUdrTKwtJzUnEnipGo6pPpRVqPfMtnaQU/mAmeGbfrSlu0EJSNqDjTynMdDi860GDNslIOIjhOlZQS7FiMpGRz131lERWlWYHX99KLcEIA3x+tCWYSqTzpkUyRIyGygJBwp5CtXF6Rz5VG4vKPOpFRhM5UG10JjEo7T/AHpu2aWWGmbYootBrV53DKvupJrEUNeavAR94hPSZPoKoHuOylLcnUkn0ifMmrHYkQkUvZTCUjh8c6aMjKoJVCYqdNRJqVNVXq9Dyr1oQANwrVw5VsDUFN7UdkUw4+yYIlam4yO04Ts2mM+lUhCsjXasttcs7W3aizvqQj2VALA+7iKhh5eHLnVQlaOdFu6jhl86CQc6MGYJ41BG+Mq9sOKfCRO47a9UJFRobM5a1Rbuzbx70BQgkEeY9K8vMiQlZ8IxesAgc6GuR0laCdQc+dMb7bSMZMSFBSZ2zqnPZnPQVD0pD6YJA0mtlLO3PL9ipX1pkkRUAVHX/ihGFczAirpcrYNnCRnjST1OJKhVISqJ61cey7ssJ3oWR0MEes0sU67K2grsrc6plJ/KogekUL2us+KzuZZoIcHKYV6E1t2VOFdpa+66VDkvT4U0vGzhaSk6LSpB/MCKBbctqluzufeQppXEpzHqgj81NrYwCkpO0RVR7MvkWd1JyLC0uxtASQpQ/oUOtXJawdKEJbEo4Sk6oyPLZSjtOxLU7UkK6aHPrTe1L7t0E+yvwnnsPnHrXt4sJWgpO0EedQU+6XzhKZ0IUAdMyAajtaIJI4qT8Fp9AaFZUUKjcYPQ5/CmbzWIGDmkyPLPOiQE3aSkQBIGhrK9Ti91RjZExWVQZdbWRO/KiUuAHlA86ysoiFaVEjCYBI9NfhRYTnFZWUDFlui0IrKyqqRAoa2olSBxnzyrKygYRnRiVVlZRU6DUgNe1lBqVZ1KDXlZQezXMu272K1ufwhCR/KFH1Ua9rKFIGhmOdGIORrKypUQqOVYyPjWVlAzsajIjLP1q7IVDyTvEehHyFZWUURbrI06kpWgEHodZyIzFc87QWAMvKQPZyUjOfCdk8waysqKD7nKafdlFZOJ3jEPykfqayspUhjYLRgty9zjaSeaQlPyPnVkfdlJrKygp9h+zt7rfuuhQ/nGP9asF0Py0kHVIE89vrNZWUpEN6s421csuc5fpQN2WzG2CZJHhVzGh8jWVlRVWvhMPLjKTMeh9QaLbdlM7x6isrKXwz7AKSZyPoKysrKa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048" name="AutoShape 20" descr="data:image/jpeg;base64,/9j/4AAQSkZJRgABAQAAAQABAAD/2wCEAAkGBxQTEhUUExQWFhUWGBgYGBcUFBcYFxgYFhcXFxcVGBcYHCggGBolHBUXITEhJSkrLi4uFx8zODMsNygtLisBCgoKDg0OFxAQFCwcHBwsLCwsLCwsNywsLCwsLCwsLCwsLCwsLCssLCwsLCwsLCwsLCw3LDcsLjcrNywuKywrN//AABEIALcBEwMBIgACEQEDEQH/xAAcAAACAgMBAQAAAAAAAAAAAAAEBQMGAAIHAQj/xABFEAABAwEFBQUECAQFAwUBAAABAgMRAAQFEiExQVFhcYEGEyKRoTJCscEHFCNScoLR8GKSouEzQ7LC8SRTs3ODk6PSY//EABcBAQEBAQAAAAAAAAAAAAAAAAABAgP/xAAgEQEBAQACAgMAAwAAAAAAAAAAARECITFBElGBEyJh/9oADAMBAAIRAxEAPwBMg0S0qhEUQ0awosiRS61WMe6KYJNYUTRCAtwYNENGt7e1nxrVhqdtQH2Zynt3Z60jsjXGndiEUaOW00Qg0KyrKpkGukZHtOUQldL0roht2gKBrZBiokmscXA4kwOZoJ1uVjZKhi2AE8eFetsYkRs2ka162VQTII0AMzryyyq4jUYjGRz0G076FtaClQBI88xGvxFOWFpCM88Ajd5fvZVVvi8wtcAZAmOv/FMwT220KS0SlQxQMyYEkwSeA1iuf3zagnxFczmAmYkD21KjMmTwIyph2lvAnCgyETnGWmw7IpKi8kwogADMDVR35Z5ZgGY2GuPLl2hpY7uddSHVJK1KkYQYWQUnCsZ6AgHDGk0odsCgSkkGMQJy2GNCN+8acqsdy24d1C8WJAKoKToAVOCVZjKDlvypb2jtyncMGUhGQV7U4pxKGhMK5+tLOOaKu+gJWTqNJ2gjXkZy603uu2FEpyBEb/EnMnpnNRPOd82tUJTgwJTAJUoKVBBWch7RPTdRt32ZJZdHix4gkqynwq0z+ROvGsXj9C1Xc6FhBUZTBGYMDcZ4SeNB3019WtDb3urhtw7M/wDDVpw9KnuqzeDCVYsPDIHcD11om9mA8ytskEkQN4Vqk+grpGhwQMoOzZtO0cBQV72VDzS2leytJBjUToRxBz6UJ2Zt5dYGM+NBwL2GU5CehHWaOdFbHKOzVoNltLlmfAKFktrB9mdEq5GfJXCgO1dxGzumAS2c0q2CZlJO8fpVo+ka6xhTaEjNMJXG4+yrocutT9n7ai22Utu5qT4VDbHurHHjvFEcyBinNxX0tlWRy2g6VBf10Ks7hQrMapVsUP13ilgVFEx2G7bal5IKdvx3U7stnGfD9xXH+z9/KYWDPh2g6EV1W4b7aeSotqnQmQQoSIgztlJz5Vnk3wsWZmypwjSsoNu3iBnszjSRrXlZdNjnTSqJQqgG1VI25WnI1aXRKDSlLlFsvUEltZkTtFKsRCs6ckzS602M5kZj1oNrO9nTqxP1WWyaaWNygtVncosUlsizTdtWVbgmCqw786jSqm13tpITPvHLmNRnVk1NSWcyBlWjbQccJV7CPCBsKj7R6CB1VW162juwSBnkABtUo4UjzNbITgRGfhGe8naauGiFWtDcccso8qRW63DGcICROg1k5kk76S3re61KUAAIOQnXjSQWxxbviOwzG3PLXbWLzRbn72KkYeMz50mffgciD5GaHLsCKEfcMc6WoX3zbC4qNAJ267qXMqKFeISpRJSRoDGufGjXLLinKJ3HPOM+NetXQFZ4ziB8O0zBjMH4ZiDXHLQXaryJIViAIGGJjLaeEgnzrVaVKAV4lH2UnCUkakomOI4R5VIi6VISHHRKYAgRjzgjhElKSdYMxlTVtolSpKcKkoVIVBBgjw55iGznxGgrfxvtVa+quApKkiErSFDIxiWEzOuZgeVPbpV9uoISAlzPPOSgYVHPX2k0JebOFtakAhuRAOZxJUDnlOpOlOLQlCUsuaDvADpkHPATkcgCUnpVkxTZlSihAA4kxFeobAM7d9TB4CU56DLMjmmfhUaq1iq0hXcW9Q/y7SJ4Bwf3n+YU+dpN2zspUwHE+0yoLBGsbfkelH2C1h5pDg99IPI7R0MigittnS4hSFiUqBSRwOVcuupSrDbShfszgUdhSdFfA11Z01RvpEuwqbD6RmjJe/CTkeh9DQp/fV0otLZQddUq3HYeW/hXJr0samXFNrEKSdPmOFXzsLfWNvulHxNjw8UfqD8RRXa64PrKe8R/ioSQB98axz1jnUPLl6TT/s5fSmFg7NCOFIVoIyIgjL9axKoqsusovxBEhQg55zOecVlc0bt6gImvKL8lsUvYKkayqFtsDSpk1AWhVTtmhUGpgaijmVV5aFE1G0aKSkEUCkINSMuxRyrOIMUmceilFru9zLWnbByqnXY/xqxWFyrKGCsqPup2NpGcz8qBVBFatu4QTOVblxDUvJctO9LPi5qIwI8h3h6ioLVbFrVCchrtEDSk91WiEEqyU4orO+DkkdAB5mjFWqBIid/pWtQqvKxnHKhBndEjhSt5gyOB3wJ3U3tV7KwxBVoBt9aQqtBJICjIOyY21y5YGBcxEAjPbhFD2ywuApxAidBsz2zp615d9ncVv4TodcjGyrpZnkrbT3iSSnwwkz/V/wAbavGaiitXe5GKPZUpJHFGon3cjlRDNpHhUhKV4cyTpIMgpiMiIOe/jT42NKH7S0Ekj7J5EnId4nATGYIxIUY5UpZaSLSW8IhxEozlOJIzAECNSYI3CMhT44qS3W3vmwgwgYSCnDiXBOapzgneAOtCWO14FplMpCIKSNFJIMydupj+Kmn1fxzkEkc8/wBmg1sFKtQRII01jDmN8Gp2DbYEuNHIAKU1rr/iIGW3Sc9xFRoaS7ZcATKu6ic8lgRIOk4kiRw84rW9haUc48JHhPuqB/vRFyWkhC06Q64BPFZUB5L+FVTK77QHWEOfeSknnGY85qYCaT9mE4A62c+6dIP4FQtCo5KI6VY1N5CB/cUUucbCklKhIIIPI5fCqx2SJb72zq1bUSORyPrB61b1a8/iKrV4sd3akujILEK+HwjyoGDwoN5oLSpKhKVAgg6EEQRRDxqAmg5YttVgtcahJyP3kHT0y6GumWF9K0pWkyFAEcjVa7fXR3jXfJ9pr2uKCcz0OfKaG+ju9ScTCjOEY0ch7Sfn50TxUnbjsySk2loaf4qQP6x8+h31z5Qr6TsNmT4CYKHfDJ0k6A88xXJvpM7GGxu942D3Dh8Jj2FalB4bR1GymLVEmsr3DWUZxe4qRNbOoIrVNS9KlTUqTnyqNFStiooxkUWihmhWtsegQNVZCgLZ8UnoKTWuyxM0+s6IAG6h7zalJMZ0CWxukECrRd7hyqrERViuZ2QKk8iwJVUFrzTh+9l+tSLMChFOyv8ACPU10R6vLZpW7w8OYHI17OedRvpGRmf13UxAjkGf4RoKXrWgKyz1mI13caaPtkD40AGpJNZoNZfOEjCYG0EHQTkUkwYjjnRt3PKU3M+1BG0RkQSFcOArfs/dWRUhIKsoEnLMGTns3baMvNiFJKUYUmEqA90gEFPmI61rOhj9rAtzKh7LrDrRz1U2UuJHqqtL6uolkrQkKcR40xr4c1CduISnrSPtDkll0zDT7YIIAhKzgV0hYPlVzsJWFAK0APLUQI35UnYBLScCVI8QWAUxpBEgzvINLbbZiEEhMYfF5bK8ue1llbtlUJDS1Fs//wAlEKCemJPIEU1fcKshEEbs6twhHeSf+nXvwKPoT1ry5nSHX0wMy25JOxaAmepb8ya3srJcZVKti0ER7wlMSdBGdKLrcUFMLBP2lnMxmfsyjIcQHFHpWFPbC6EW7CfZtDMj8bKiOvgUPKnzbmE4fdPs8Du5HZVW7QkoTZ7QjPunQSr+BZKFdDIPSrczZwpHiAzGcH4bq0oO2ojPZOf75UsvyzBSdNDNNgvVC9QNT7yd/Olbysik7MulAuSuQKwJqJswSKPszciiNWrFjBBEgggjeCIIrk95WFy7bbAyKFBSCfeQrSd+Ug8jXeruYyBjWq79LPZPv7KLQ2kl2zyVRniaOaxzSYVyxUxfKbstejbqQwVQi1JUuzqORS4jNbee1JE9OIqwrYbt1mU2+BtbdG1K05EjjOYPGuF9lbQpwfVsZQsK72zKmML6NEg7AseHdITXQezPaortDbiwEm0/ZPZQE2hvJJI9xSgMJG8IO0impKol4fRrbkOKSlvvEg5LSRChqDnHlvrK+h2mSQDEcJrKvX0vTgz650OR8+taIFbHUyM5O2tAqsVImqdBoRpUnhRbQrLQ1qhrIe8eJ1S3kOf7nyrS8rZ3bSlbdE8zp+vSprgYwNJnVXiPXT0qxDZIr1xGIYa1BqRqqEN4WbCaLuN+SRuoy82sSRlSe7F4HI31L0LnMp5Uts+07zNG2U4myBrB9aGQnwitI3QqonnZMbqkSKHS3Mnf8P38aI3U9rW1lRu31A4jOmNgjCBGoz/4oH91Kw+7G0fvnRz7eKUnRY8lAa+Ufy0rbthAiKm+sKUMiJGaeY0Hy610lQq7TXf3tjtCRGJTaoE6LT4gBuzHpW90Xr3zDTs/4jaVdSkSPOmjiUKBO8BY/CZxD4+dVPsUyUsrZOf1d91nolWJP9KhWbFjL7dLdpQ6BkpBJ4hr/EHH7NalRvaFWFhQ50o7SIhtDsD7FxCzP3FHu3OmBavKirjOEFs5lklGepTALZ/lI6g1lQ93ZP2po5eMOp6hJUPNSaU2VMN2dQMFt9TR2eFZcZj+bCaZ3jKLWlYMA93PJeNtXqlqgHkEtWxsaodcUn8ScFoT6n1qUOFWXG09Zte8SsIOniGeHoSFDnTbsZbw/Y2Ve9gAVvlMpM9Uk9aHYWHG8SDCpC0H+LClQ6EGKX9hrYEv2lmI+0K0jbDoxFPQpI/NWoqxXmxMEe0NPmOVV+1nbv8AjtFW1+ACTVQvQ+InfVoVOqhU0wu1ZkUttKDhmrD2abDiUnoedSIe3K3qJOR04ESPj6U3DmRTE5QeOWnKKXKBatDWxLqVN/nQO8R/QHfKmDowwroeuh8/jVV869vOzyrvthCJDavtGSNgJ9kHek5eW+m90W1p1wKcOBu2Q26oaM2xObdoG4K1y3r3V0H6VLjFrshw5vMErRxEDGjqADzAriXZ62oClMvH7F4YVn7ihm28OKFHqCobaiXzruNk+kdDaA3akJD7codBcSnxoJSogHMAxI4Gsrl9pvuyoUUW+yd7akQhxzvAMeABKFZ6ygIM7ddtZV/V/XrpzNaOZCsC85qNxcnlXNBNnTlRKDQ7ZyrZ14ISVHRIJ8qKXXksvWltkeyjxK65n+n/AFVa2jVU7LtlWN5Wqz/c/IdKs7ZpEgkqoizDIUAsyY3n4ZmjkGrFEK0iq3e1mLagob/jT4KoS8Wscp2hMjnOVW9obXH4k9KxQpf2MtBViSdRTF3InnWeF1rlELvs5bch1MVIUwOVQpVK0jcCo/AfPyowCtMAn0HMjd8cqnswjppUjw9kb1D08R+FENMDPcaApsA6HOpkIzyoFlspOWQ0j4U0YInOrFCIVgWUk5ZxyXJ/1j+oUhux0ovC2NTk6hp4cSkd2T6Cn/aBASErHuqw9FER/UE1W7z+zvCxO7HUOMnjIBSPOrUP7XZQ62ts6LQpJ/MCPnSm67Wf+ldVq6gsOf8Aqs4imf5XR1FPCcyKrpYIFqbTqlwWhscTCyOqkkfmNZUZ2haKlJg5qQ6kfiAS6j/xGhrsdC3LQfvt2d7+dCkK/wDFFGW90KSw6NEuNrHJYLfwcpVc3gtZbP8A23UdEOBxH9LxFRTnsUrFZ8JzwSj+QqQPRAoS9CLNeLLoyQ+nArdiSpJnrIHOa87MKwWi0s/xhY5LA+YNbfSI1/0wcGZacQrLcqUn1Iqi3W1cCqtalYjRDV5l5hCjqR4uKhkTyOo50IwCpQHGgksjAXibO0Gvfo1tuJ51hRhSfEBxScKh6ivbe0tBxtiVgEoH3lI8RR+ZM+VUG138bPeibXZySh4JeSNJ7wQ4jgrElY503ErunadqbOpQnGyUvpCcye5IWoDfiSFJ/NXqwSlRT4kkZDYpKhsPrS1m/wBD7YWgzKQpOHcoagehB5GoOxl6YkfV1Hx2aWzlqlJ+zVJ2YFJ361dV7YrQVYk6ls4VHnmlR3SPUEbK4j9JNw/VbWVJENPS4iNAZ+0R0JB5KFdjv17A8Hm4E/ZvAiCRPgWoxlhUQJ3KM5UF2yuMXhY1JRHeNypMmD3iclIO6RiHUGoOPWTtCQhIU20sgAYlthSiBkASdwAA4AVlV5SSDGkag5EHaCNle0ZxbF2kAcqisL2Lxb8/0pfeRiEDXQ6HM5nThA60zsaISBt+WyosHJXS6/7R4Utj3jJ5DZ5x5UcilDB760TqAYHJP95NQWa7WQhCU7h67aYoNBtGpiuBVE1mMq5D40eml9gPhneZo4VRM2KAtFow98r7qYHPMD1o5K4FV+8HJSEbXXEj0B+JFB7dloUw+2ZgOBOLgo5j4+tWy1+0ec/Oqne7csPupGbagpMbm4+U+VG3D2hFqaUspwqQMwDOgyNSTKu9Gl3CStW8hI5IEfEqpiKAu9GFCRwz5nM+po9FaR4jNwfwpnqowP8ASqjgKgu9uSs71R0SAPjiolQq4Nk1KFEUOhVMGmsWcwKSAe2Nd6haTqpJAO47D0MGqZ2qdmxWe0bbO82sga+1hIPUir6l1KTERVP7QICrPeDKdPE6gcx3gA6iKVD95W7TZyOlLXvDaG1ffSpB6eJPzrW4rV3llZXvbTPMCD6itry9gKHuKSroDCvQmsNRGyiGXW/+2VYeQ+0R+nShLxSEW6zO7HcuqmyP9qKY5B4bnEFPVPiH9KleVLO0gizsObWXWzyAWAfhU1cTvKDd4pOx5op/Mgz8FHyprfdmLtndbHvIUI4xIjqBSXtcMKrM9915KSf4XJT5SRVgQ/4ZP7O7gaCs3K6e4b2EpE9MvgBVhuRCStIVtI8vlSbTIbKsFytjDi2yfOrKiftegoZLiBmzDgAAzCDiWgfiTiT1rkH0g3cGnUvsn7J0lQjRKz4lAcFe0Oaq69elp8MHTjnXNr6amxvWf/syUZZ4WyFI/wDrIT+U1Lew07CW4QhtKsCXFq7lext7DiW0obUuIOIDeFAZwatzd3EWwBHhW82ToD3doYiTr4sbS5H3g3zjkPZC1kpWyTAcgJUNUPN4nGXBxlKucRtrpLfaDvbI3aSMNqsLgUtI2hAKXUEbQW1uFJ45ZEzdiRYn7uDiVBUKIGB1Ikxi/wAwb0KEjTZsKTQfZxnCSgq+0bOCVn2sAkoVlmSgoWk55LVrhVPl63oHEpds6s1eyQYCkHNSFcDlO4waq1rt+F1LiVEJWAhUnxJcbP2ZOwKGJSDvCk6is/ONCr++jyx2i0OPKtRaU4cSkYQIVAxbQMzJkZGZE615Xr98JKiXFKC9uRI6GNK8p/J/g5HZ/E5JOU5nmZV++VP2T+/lSe7mSkU1bVWmHl42nA2SNTkOZ2+UnpUfZxuJNA3q5iWlOxPxP9vjTa6UQgVA4aNZajIgba0QqtWVYnBwzqqc2dMADcIohJoZs1MlVUe2pcJPHLzypG05jtYHutBajz0H+2m765UkcZ8v71X7iXP1h37ysI5a/Aigs9hZBawq0UDP5sj6VReyIUzanbOeKTxwqBnyHrXQGMgBuFUrte39XtbVqSMjAXGWYy14py/LQdARRCTAmgbFaAtIWkyFCR1ohxXhjfA8zVgNshhI/euZry3WlLTa3F+yhJUYGwCchWNqpb2ntqm2ZT95IJ3DX5Adat8CpJ7X2hZUpMpCT7OEYY6iTVz7J9o/rCVTktMYgNCDMETpmDXPr6tSF/aJyVooAgYtygAdRpy5U7+jWzKxPOHJJCUjOZV7avKRXPjbK31mukKUkpn0y3VW7WALQJ0dQpB6Z/AmmLttQnwlaRwKhPlQFuIOBQIOFQMgzwPxrXKsQo+j9f8A0xbJzZcWg9DPzNWB1GJKk7wR0Ij51W+zPgtlta3qS4OShJ+NWU686ysKXXj9VQ57zRSs/kJS4P5cVS3u33lmtCBtSop6pxD1qKx+3aGVeyTiH4XU5+uKobgeKkhKjJCS2rm0ooPpFZae3sv6xdpUnUtJcH4kgK+KaZMWvEylexaUqH5gCfWl3ZIg2Utn/LW60R+FRy8iKR3BfiEhqxKxd4gqbBiQYWoJGWkJG6KsQ/DyA622o5u4kpG0mJyplYLZhWhWiLQgGNMLoAxJI2E59RVa7do7kWW0J/yXQCeBhX+w+dPn28QcbRqD37Z4OeLF1c7zLiKLDa1AKyOz47Kqd9WbC4kkeFw92rgcyknmCtPNQqw2a1hxAUDkR1B2g8Zml98M960tIMKiUHctJxIPRQFZpjklnKmHnGpghUA7lIWChXKQJ4KNXdi3htxFozDL6Q2+DsJySsiNQZQeBFU7tQoF9LwEB1CVKH8Q8KxzkedNbFaAG3WHSCACZPvpUBmOfhVzSatnTHtZrjdLaMKvZaWplWZOE5YHTwUnADxg7VVl/OGFGCcvEANdQFjjqOR4Cq5dFtWl5xpZnEkJJOisEhKuOJGR/DTVi1H2VK09kmfEkbDxH6HblMA1nv5KUgOJ8Y1k67Qddog15Wr7TgUcE4dk4PmN9ZTIFDYyqVSwkEnQCfKo0KoO9X8gke8c+QNdERWJBUSo6k+p/tVkaEADdSaxJjAnhiPX9im6VVBK67ArLkXixK3mB0pfeb8JPAfHIU0utvC2kcJ6nP51VN21VKFUGhVTBVAJedpwB1f3GyB+JWnyoe5GMLDKfvHEeWz0igu0j0MwNXHPROfxA86dWZELQnYhAHpFA4SaBt1iS+HW1+yQEztB1ChxBiiwajsZmTvUT8qopfZ+9nLE+bM/7ExOwToscDrXRCuSnz6Af3FVXtvcffNd6gfaNgnTNSNSnmNR1G2lnZW+rQ42GmyjvECEqc2p1wxOZ8IE0HSEKr15tKklKwCkjMHSKV3FeYfaC4wqBKVo2pWnJSf3vFUbtn2iW46tlJwttkiAfbUMiVcBBgUC6/Eti1uhmC3Iw4ZIySnEEk/xYqPTfakNlCVFKFZEJyO0kzsmaRsQkjMZcNtQrdkxsMxzrE7urfGHNlvRpJjugsnetQ+Bq7XNeFnWkFACcSdASCOBkxIIrk7iVIgkRu5U2sjg2yQRsMEg7edaxicZ9Og92UXg26D4Hmy2d+NIKhPMJ9KshNc7sKHECzrUVYUviArcU6ztyUoVeLytvdICsCnCTGFAk6EyeGXrUbgR/wANsQdjjak/mbIUPRSvKobIru7W4k6KhY/9xJCv6mh50BeF5uOKaULO4ju14gTnIgpKYgag0P2+UoNoeRlKSlW8AlKh8DWavGzlR9hvRpl22StOHF3ogjPwjEBvMikP0dJD9qtFoX7cSkbu8JxHpAH5qpT1oJTrmcv1+VXvsmkMvWcJSUhxhSST760nvCsb5mr6b5cZv9fEWjtnZg7YXhtSnH/8fi+ANDdl7zxsWRc592phXNHsk9Gj/NTRxc4knQj0ORqidlHChm0M6rs7neJ3+AwoDn3ZH5qjN8rOLX3T6kaJclaeCveHzrf6wY4nPqaV32CpAUnNSDjHIHPzFENvhSQreJHWolqj9rbPhWoblY0/hc9odFj+qvFJK7M26Pclpz8E+E9JFNu2VnxNhY1QYP4VQP8AUE0o7K2n/EaV7K0zG+MiPI+la9M+xT+LC2+M1Iw4o1KDr1GfrRloVMFKtyknjv8AIieZoG7lwFMq9wkc0qyPkSP5qgum0YSppWqScM8J/UHqaBum8R7xAO0K1BGteVGqypV4jqddNmVZUQqS5FCJONzhp0Gvz86y0OQP3qaywphJVwyrYPsDmJS1dP35UzSaW3cjCgUYV5UAtq8a0J+8r0H/ADVjbqvWIy8T90ev7NPW1UWC0mt3VwknhUKFV68ZgbyKBJevitDDWxCQTzJn/aPOrLZM1rO7L9+VViwq7y1OL2BWEflOH4Iqy3X7JO8zSBgTlXtmTCQOFRO6UQmqJkmuddqLMbLaEusqwhRJCRqkpw4svumflXQgaqHaq5Hnih1oBUJVIkA6lWQOsgx0qCwdlreh9tbqUhKlrPeAKnxBKRPCQBlXNr8TFoe3966T/OqP3xrS6L6cs6ypshIVGJJAwqjhlG3TfWt52zvnXHMARiMlIMiSBJk7zn1oVqXdKiJ2blH5VCyamtCfFzzqSYVAsmczNMbvXolWk+FW4nYdwNAWkbaKsjeMDPOqL/3BFiEzKSlWZk/dnbGtQ3zeDzZCj7CxKVTlnnEbDQ9x2xRbUyTIwKwzqMOYE/vSvL8smOzpdxhPdoMg6qwzCRnroKiktqv1ZEEYoMic/ShmL6xBaXJViAAwxGU7OtKHHSRGg3b+JrC0pICikjcfhVs2dpEyWQXME5DKdBxP73VfbbaABY1pI+ycQnw7ErTAEbJThrniHSZk/rJyqyWNBVZHnJMgiJ0hkJUCPNXkKl3VdHeXmD086p7K+5vVY915MxxKZ/1JV51YmLRjbSr7yQrzE/Oqp2wcwuWa0bUmD+UhX/6pItWKwphoJGeEqbM6kIUUiegB68aXWBWBS2jsMp/Cf70fZFeNwb8KxuhScMj+SetA3y3gUl0e7krik61LESWtpK0qSZOIEHqIqgWNRafE+6rCfgavLy4zGh0NVHtKxDoUPfEnmMj8qcekqe+wWnkrG0ecZEdQRUdrTKwtJzUnEnipGo6pPpRVqPfMtnaQU/mAmeGbfrSlu0EJSNqDjTynMdDi860GDNslIOIjhOlZQS7FiMpGRz131lERWlWYHX99KLcEIA3x+tCWYSqTzpkUyRIyGygJBwp5CtXF6Rz5VG4vKPOpFRhM5UG10JjEo7T/AHpu2aWWGmbYootBrV53DKvupJrEUNeavAR94hPSZPoKoHuOylLcnUkn0ifMmrHYkQkUvZTCUjh8c6aMjKoJVCYqdNRJqVNVXq9Dyr1oQANwrVw5VsDUFN7UdkUw4+yYIlam4yO04Ts2mM+lUhCsjXasttcs7W3aizvqQj2VALA+7iKhh5eHLnVQlaOdFu6jhl86CQc6MGYJ41BG+Mq9sOKfCRO47a9UJFRobM5a1Rbuzbx70BQgkEeY9K8vMiQlZ8IxesAgc6GuR0laCdQc+dMb7bSMZMSFBSZ2zqnPZnPQVD0pD6YJA0mtlLO3PL9ipX1pkkRUAVHX/ihGFczAirpcrYNnCRnjST1OJKhVISqJ61cey7ssJ3oWR0MEes0sU67K2grsrc6plJ/KogekUL2us+KzuZZoIcHKYV6E1t2VOFdpa+66VDkvT4U0vGzhaSk6LSpB/MCKBbctqluzufeQppXEpzHqgj81NrYwCkpO0RVR7MvkWd1JyLC0uxtASQpQ/oUOtXJawdKEJbEo4Sk6oyPLZSjtOxLU7UkK6aHPrTe1L7t0E+yvwnnsPnHrXt4sJWgpO0EedQU+6XzhKZ0IUAdMyAajtaIJI4qT8Fp9AaFZUUKjcYPQ5/CmbzWIGDmkyPLPOiQE3aSkQBIGhrK9Ti91RjZExWVQZdbWRO/KiUuAHlA86ysoiFaVEjCYBI9NfhRYTnFZWUDFlui0IrKyqqRAoa2olSBxnzyrKygYRnRiVVlZRU6DUgNe1lBqVZ1KDXlZQezXMu272K1ufwhCR/KFH1Ua9rKFIGhmOdGIORrKypUQqOVYyPjWVlAzsajIjLP1q7IVDyTvEehHyFZWUURbrI06kpWgEHodZyIzFc87QWAMvKQPZyUjOfCdk8waysqKD7nKafdlFZOJ3jEPykfqayspUhjYLRgty9zjaSeaQlPyPnVkfdlJrKygp9h+zt7rfuuhQ/nGP9asF0Py0kHVIE89vrNZWUpEN6s421csuc5fpQN2WzG2CZJHhVzGh8jWVlRVWvhMPLjKTMeh9QaLbdlM7x6isrKXwz7AKSZyPoKysrKa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049" name="AutoShape 22" descr="data:image/jpeg;base64,/9j/4AAQSkZJRgABAQAAAQABAAD/2wCEAAkGBhQSERQUEhQVFBQUFxYXGRYUGBcXGBUXFxcYFxUWGBUXHCYeFxkkGhcWHy8gJScpLCwsFx4xNTAqNSYtLCkBCQoKDgwOGg8PGiokHyQqLCwqKSosLCksKSwpKSwsKSwsKSwsKS8sKSwpLCwsKSwsLCwsLCwsLCwsLCwsLCksLP/AABEIAJEBWwMBIgACEQEDEQH/xAAcAAABBQEBAQAAAAAAAAAAAAAAAQMEBQYCBwj/xABLEAACAQIEAgYFCAcGBQMFAAABAhEAAwQSITEFQQYTIlFhcQcygZGxIzNCUnKhwfAUNGJzorLRFUOCksLhU2OTs/EWNUQXJGSDw//EABoBAAMBAQEBAAAAAAAAAAAAAAABAgMEBQb/xAA1EQACAQIDAwoFBAMBAAAAAAAAAQIDERIhMQRBcRMyM1FhgZGxwfAFFCKh0TRyguEVI1JC/9oADAMBAAIRAxEAPwD1LAYgxVpbu1Q4I1b2DWbAmBq7ptKcpAFFFFIAooooAKKKKACiiigAooooGFFFFAATS0gooELSE0tIxgTQMJpaYwjdmDupI9x0+6KfqYu6uAlFFAqgFopKWgAooooAKKKKACiiigAooooAKKKSgBaKSloAKK5dwNzFR7vEFHs9grmrbVRo9JJL31DUW9CTSM4G5isbxn0l4WzIN5Wb6ln5Rvu0HtIrN/8ArfH4zTAYNoOnWXdY89Qi+1jXJ87Vq/p6TfbL6V+WXyducz067xBRtr48hXl/SH0i4i3ibiWsTh8ikR6mnZBI9hkeyusJ6P8AGYx3XiOLYZMhNq0ZUq4JBEQg1Vl9U6qfAnT4f0U8ORQvUFoHrNcuSfE5WA9wArv2L5ilNzruLuualku27zImoNWzJmCQ1bWFpnDWamolbMlna12KQClpALNFJS0wCiiigAooooEFFFFIAooopjCikpRSADSCuqSqaAKx/Sjpd1K4i0bZudWFB1yB1unLAOpgAkExyjStdduBVLHYAk+QrLcV4aGa4zILmaOwAJYKc0CSPpH79q49qq8nD8am1KKbzMtw/wBIN90zKFVrbKzWpzk2JIYy2pynLrvE8gK9PwmLW4iuhDKwBBHMGvKOHdDVs3xfe6tlQyDqmgmXCg24Z1bL2imqg76Ctvwgfo9sZVdrYJKwVPeCRJBM7mY76UJqEsCi7PseRdSCaujS0VW3eN28hZWnWPEHuIrrA8QDfiPxH9K7sDtc5rlhRQDRUALRSU1icYltc1x1RRzdgo95NAx2lqmudL8KNFvLdaJCWJvue7s2gx1q3UyKAFpaSigQUtcPdA3IFRb3E1UE8huSYA8ydq5q210aPSSS8/ApRb0JlctcA3MVieL+lDC2iQLvWsPoYcdYfIsOyPfWabpvj8XmGCw2QD6bzcI8yPk0PgxrlW11qvQUnxl9K/LL5O2rPU73ElUTyHM6AeZNZTjHpOwlmR1wdhPYsDrDp3kdke01RWfRjisVDY/EsR9TNmHsRIRfew8K1XCfR1grA0si4e+7DD/JAT+Gn8ptFXpqtuyGX3eYYoR0Mf8A+uMdjDlwOEMH+9uduJ5kAhF8man7fo0xuLhuIYxsu/VoZHllXKi+zNXoPDUW1aNuQFsSmugVAAyeQCMonwqapBEjUHYjnXTR2KhQd4RV+t5vxZLqNmZ4N6N8Dhoy2RcYfSu9v+GMgPjE1plQAQNANh3eVdCkrqMwooomgRBwg0FTgKhYLb2CpopsYtLFFFSMQiilNJTELRRRQAUUUUAJRRS0AFFFFABRRRSGIzRQGFM4l4HlJ9w0++KzV7ijIdCa0jDEI1F+4RAAkkwO4d5PgB79qxXSviIC3ba3X63MYNo6jYgM4A5gjKAxjSROljhOMfpC3Arm24Urn3ySQZA7/GRtVC/RO+uq5bomZQwfarQfdNZxlQdR05yWJbjRYlmjE4jB3DdLZWlgBLMVmWLMGWWJ7vby0q4udL8RaB1kGFCsAROwAAAM+2uv7Hxd6Ws4RyqkjNcZbMwYIVbkE7RNVHEcOwuCwmU3h868jLZLaG0G2zSYLewRrm6p1KdJdbKScmScBxlnvBiCrloZVMggnKFjwLFvA8zXomGvW8OA+JvW7Ma/KOqfzGvNbXELWDAFthcuzIYQZjUR3D9o+wMJr03ozwrCpYtXlw9pb11QzMEVrjXGE3O160zM6wPAVzQq1JRcmrLdf8BUjFOyO7vTywELWbd++oBJe3aZbQA3JvXslsDxzUuE4rj8Qge3h7OGRtQcS7vcjkTZtqAJ31ucxVscB1jK16DlIZU3VGGzH67jkdhyE6mdSM7mePRq/c/WMdeYfUw6ph194zXP46fwvQrBo2fqFd/r3s19/wDPeLEeyre5iFG5FQMdx+3aUs7Kij6Vxgo95NcdXbdnou0pK/Us39ilGTLFLYAhQAO4aD3Cke8BuQK864v6YMMki2z327rQhfa7R901juI+lDGXmyWFS2W2W2pvXfZplJ8hWXzO0VuhpW7Z5fbUrk0tWe1Yni6IpYkBRuzEKo8yax3GPSxhbchbhvMOVhZHtcwv31h7Po64ljmDXwyCPWxdwk+MWlkr5ECtjwn0L4dCGxF25fI+iPk7fuUlv4hT+SrVOnqvhH6V46sMUI6IyXEfSvibzZMNbW0Ttob10+Q9WfYajv0T4jist3Gm6lnOgZr5EqGYLmGHEQJPMDfzr2rhnA7GGEWLVu0OeRQCftNu3tNMY7iFi7be3BxIYQUsy884Lqcq/wCJhXVQ2OhQ6OCT69X4vMl1Gyt4R6N8FhwPk+tI53oYaf8ALAFsf5a0yIAIAAA0gDQDy5Cq22MS4A7FkA7t8q5UHuXKisRruwmnG4JbYg3c14jbrTK/9IRb/hrpM3nqKeN2s2W3N1hytAuByguOwv8AiYUgbEPOiWF5FvlXI+ypCqZ/aYVYLAEDYchy8hSZqQFV/wCl7LEm/mxJLZvlyGQGIEWgBbEDScs+NWygAADQDYDaK5LUTT1A7pJrma5a8BuRSsIcpJpj9MXvpDiaidSMNRpXOcENB5CpoqFgD2R5D4VNFWwA0k0tKRSA5BpaQ0tAgopKJoGdUlJRNAC0UlLQIKKKqMZh8Y7sEu2bFvkRba7dI75ZlRD4ZWoGW81UY/pfhLJyviLef6iHrH/6duW+6oy9CLLa4h7+KP8A+Rddk/6K5bf8NW+B4ZasLls2rdpe62ioPcoFIeRTXekVy6PkMFiLgIjNey4ZYMf8U5+X1Kr7OCxd4xcWxhPDq3xLeXWEraB9hrZVxdvqgLOwUDcsQAPaaTV1a/vusNMwXSe8/DbPWC6bwcwxuomRI9Xs2AmQGT5kCqTo10wv4y8yW4s5bbsGQF0uMCgAK3DoO0djNb7GcUsXzlt3LV3JqwUo5UnQExMc6Y6hZmBInWBIBide7Qe6vkPiu20KNSVNUvrS53HszOule2pB4z6RMPhcOAztdvBQsKBJcCGJJ7Ig6n3CvK7vHBiOuVbfVo1sKxJzuzA6MzmJOi6fsivY8RwPD3rF3rVSWUhmIXMo78xEg+NeE8TZbLuiEkTAnwJk6CNo5n8K+g2baXtVFXVm0pa33+aLhCEW5Ldk/Af6QdH/AJHrBiOv7OoW31YGk6qSSZ110251vOCekZMLwuzda01y8AllhOU9lOyzMQTlMDlzrzGzxkrOsiMsHUR3V1jMU14BbRIgjsgMR/CDtHMe2uuCqqym7569ndYiaptXR6LwT0zu15zilt2rOTsBFYkNI0JJlpBPIDSu8d6a7cEW7N25GxLKi+3eKyHR30U4zFjOeqtJmILXGzMCphh1aSQQRENlr0LhHoUwiQcQ9zEsORJt2/8AKpzfxVO0bFTryxTlK3/KbS+xgpqKtYweN9JmOxDdXZAtk7Jh06y4fJjJ9wFPYD0Z8TxjZ746ufp4tyzx4WxLDyIFe3cN4RZw65bFq3aXnkUL7yNT5mmv7etsD1Oa+QSIsjMMwkFTc0tqZEQWFaUdmo0Oigl5+JDqNnnyeh2zY6p7zXMUetRXRR1a5HOUkKktoxBPa2B0r0bhnBrGGXLYtW7S88ihZ8yNT5morNfvW+zksAxv8rcjmI0RG/zgGnE4RbYK10tfZed0yJiCeqEWwfJfhW5Go43G7WbKhN1omLQLj2uOwp+0wpFbEPPZt2V5EnrXiOarCqZn6TVNtuI00HdtHlSPfC7mkBEXgiH51nvmZ+VIKjWdLSgW9ORyz41NRQAAAAAIAGgAGwAG1MPj1AnfypsY7MJUe+jiBMLVwzVXtiX1mPZv7hSzIkk/nzpYohYm5qOsqCt+Nz99OriVmJ1qlZ6APtcpprprvOK5LVVgGgHJ3Mef3UjEKNgT41zcuEVX4ppmZjwrKVOTLTHLnEACJIESSB3b11/ba/8Ams/jJ+iOR8B93KKrlF6NFzDvga1g6DerNMjf8OOg8hViKruH7DyFWC10s5zoUUUgNSMRqUUGigQUk0jGN6abFoPpCs51qdPnyS4uwJNj1E1EbiSeJ8qi4njqJq0KO92Cj764Z/FdkhljT4Z+Rapye4tZomsbjfSXhLe+Jsz3IesPuSapcZ6YbAEqMRc7itsIp9rsPhU/5LH0VKcu6y8WVyT3s9MLRTbYpRuwrxvH+mFo7GHUE6Tdug/woPxqAOmvFMQYso0H/gYZ3/ifMKFV26fNpRj+6V/IfJxWrPbm4mg2k+VRMV0iS2JYqg77jBfjXjOD4LxnGKGnEFSSJa6llZUlWGUEHQgj1eRqwwvoXxbwbtzDoeZm5dafaI9xp/LbdPn1Yx/bG/3Y/wDWjcY30m4VN8RbJ7rc3D/ADWU6V9PsNibBtumKdCysGCrbEqZEG54GNudWGB9CqL85i7pncWUW2D7y1XGD9EfD0MtbuXT33bjn7lKj7qqn8OwyU51Zya7cvAOUitEebcC6XrauxhMIxdwQc95mYqO0xhQEQACcx0AEk1qOlfTpUyYfCurXLgXtyGAVh2SG2YkRr471s8P0Ywlq4qWMPZtnKzNFsHMogKGY6sM5VondBWN6VdDbqLhy93AiC1sPiLaqiyXZN0M9hQAGJAJ05GlW+GUNorKpNXtxd+q/AuNdo84sdIrjtla64R82aJaZ7wN6reJBZ7LMZJ1bTTlHOt3wn0eYMFy+Ku4jLIAwlskEh3VgzKHCjsg6kaEGaz/SbgQtIGW2EyaNmuAs+fN1ZyZmP925MHT4epCnCDyyCVaU1ZmTa55616X6LOHK2Fv32bq0FzqbtwEA9Rdtw2YuCqoHNtswgwHkxRwboSbmDto+JCGUfq0sWpUhi2t6BcLZW56SQDIArX2uG4dMwa014sZLYo9cSAoRezAQQqgSFmBvtTlVgjF3LDCcXw+HAuYa6+JQ5Vv5c10loAF5nPZW76oZCRKkGBlE3F3iF9mSDbtW3B1Hyr7AqQdLa8/rjUVXcLuoUCW7YW2NlRMiDvgAAe6n2QYdoOlhtQ2y2XmSGP0bbTIJ0UyNAQKmM4vNCsShgLRuTcZr0qPnjnUMDuLYAtqSCNlHqjxqYmJVWOX1TyHI+ArzzpV6TreDxLWFsG6UC5m6wIJZQ0AZWmARrp+NbThl5Ltu3dQkrcVXWe5gCJHfrWksibE+3jASSo35H8K4XEsSeRpHIXX4V0bkiVB9ulTdgdMpYQTqO6uBaB0OsU2MZJjY+3X7q5xK5hIJ01iYBNDi2M76xV00A/P9KbxGJCnbT31Ev285HZIIjTl99I1x4gwOW0fCo5LrYxy9xAkArA89PjVfiuMtOjBQDy7U89vzvS4jCLuzESdqrHAmAo15ySQBvtoOVPBHVjTRIPFPrZjrOmnf+fZQ/EHbKyLO8nUwAfPwqM1naAxY7EQR2RuADr7THia6tvsDr2ZVYzSZjlGf2QojnS5SMckhYi3wuPcgE5RvPxn/AHqys4mY13rOXLunaMCdt5jvIHbI+qIA76k28S0wRuOZjQRBaNAAOQ7/AG1SrEmjyg0zcsCoWFx8zqCBuRt5Dw3qUMSInlWqlcQxicFII79PIfnlTPUgaAAx4D+lWK3NJrkLUuKYXJGBYZRJ5D4VLOMQfSFeS4LphjrwjC8PuOBpnuZokbzooHlmqUMDx69ysYcedv8ArcNeM6vxCpzacY/ulfyNsEFqz0xuJryk1DxfSJLYl2S2O+4wX4xWDHow4he/WeJMB9W2bjfjbH3VJwvoOwg1u3r9076FUB/hZvvqfldunz6yXZGPqwxU1uLTHek7CW5BxNskcrYNw/wAiqPG+mOwvqriH81W2D7XYaeyrPA+jjAWsWUNkOr2VdBdZ37SOy3tzB0exv8A1rW4PgWHsx1Vizbj6ltFPvAmq/xMZdLUnLjKy8EHKpaI8y/+oeLvGMPgGbxJuXf+2kffXdv+3Lx0trYU8wlsEf8AXea9ZJ0k7Dedh/SomJ4tYt+vdtrygsoO4G0zuRWsPhWxw0prvz87i5WTPI+O9EuKpZN29i2KqVBVbrDRmCA5baBdCVntd9PYb0IXnAN7E2hOsqj3Tr+05Wa9K4nird609qLri6pTNbtXDlzKYbPlCiPPeKThuNv9Wi/orqVXKxd0VZUAdntO5U6wSJiJrvhThTVoJLgkiccmZPA+hTDKoW7fv3ANYXLbHuAJ++rnDei3hyR/9sHjnce4/wBxaPuq9AxJP9wix/zLpnX92IiPvpVwF0znxBG2lu3bUDTXVw5j21dybs5wfAcPa+asWU+xbQH3gTU29eVAWdgqjWWMAe01Xpw232gbl26w1Ia8/PWMqsFHuqNw6zYIPV4dEdCdCiyechjqd6QWI/DeKWLDXUW4bqszX16pTdgXG7aDqlOgbXXX5TnVmOLMT8nh7zDNEsFtiMoOb5RlYjWNp37q4scQ6wFCMjDly02HhTWCuXrZKucyzodJ9uulS5xSuO2Y6buLYaWrNvRvXuM5DTCHKqAEbk610cFfJ7WJCyVIFq0q6Aywm4zzO3hNTWvAKST2RJzEwABqSTyjvql4T04wWJvGzavB7gBI7LKGA3yswAaN9OWuwqu0LDGKQi9DXHcK6p84bZPWKSqN1WUasbcaRvUROiNi4M74dXuLKFrhZzKdnNlclRmgHQazWlwRGWSB8oS3mCexJ59nLUPit82wSoJ+6Kw+rBdb/UreRMTwxmhSco2AUA/wyB99Zu96O7LXM94XLm4AdrVpAO6AXY86sr/SSZBYKeXOqq7xRnLB1YiYEHT+tZKFXcaJFz1NizbHqKByUEzpEm4/bcx5DwqrTpeubKlm43eQI05Ed/KoV625U5bS7QDM77wCa4wWBv65rhQRGUD367dwrB7LiblUkJtdZbYjj99mC2bagaFjcIGWrXB8SZuzdyTGoBBB75H4Gs5a4VDau7CNvPXlPdVpg8IFkmOWp1jw103rqo0oU1ZCco7jxDpb+uXgPVVyiiZhbfyaLPOFVRPhXtfo1v5+GYYxqqun+S46j7gKx3pF6DXL9xL2EtBiwIuhSqktJIuHMRmkGJ19UVtvR3wW7hMAlm8ALma45AIOXM0hZGhPPTvNd+TSM2zQAk7mPz4UoWDM0MaM3dQTc6KidKUU3PjXQagDm8lRLoOw+H58anaU3cf2D4+QpAU97Dket3+c+Ebt8PKoz4YEEEARvEac5Ztl+8+Iq3vr568hufCeQqC2FBgEK2uijYHvY/SNYTTAh3YImTlzb5fWP7Cz2z+01cdUEEBDJ3UkksJ3uOJJB5LXeJzS2SS3N9IUCfVDac9ToBA9sbJmlLbZjOrNLa+EyOQM/AaVz26xnd6928uZS2+gXsAbBRtMTtt7JLb3Q5Fu3DA6s86aaxry217ztNQsbxBBNu0ZJMsVBM/sLA111nn8I+M4qtgdUINxhroOzMQvjrqfHwqsA7Ftb4lnuC0gGUNDGd/ZyGnuHhUtOKZnyA6LvESTpoQD31m8Ld/R7DXmEFhlT1pOaZY9w2jXvM130Yvl2zHeC8jUQJhSeUkjTnI7qbmopyWiHY2lzH5SF/P532qdackAivP7nGVGIYtcnIrSJJkwRoFnT4azHPZcM4ivU255qD6p2IkbaTBFN11FK5LRY8GwYVcy654cnnJRR7NFH31bKtV/BdLafZX4CrQVs2KxzFLlodoBMEwJgbnyqubjHZRgsAkZ1eFZQY11blz320pdo0iNxbgt+9dRkxC2kt9pQLIa4GIKt8ozxlIMZcn9alpwlvp37z6k7onMmJtopjlvypL3HkHqh3+wpI37/wA7VzYxpZ2MkAxAMaeVYfM0sWHErlYWhR0esQAydYAIi6zXdNv7wmpaWktjsIqjuUAfAVHGJYHUiP61y9wIZJ37/GtVNMkmtd7on4VxbxQJjnz7vfUF8SqmRz7qaXiIOon4fGq1AnJdfPrGXlTJlbpJJIPLw99dtcnWmcWhMEGqlBvQLjbYdbdzOsCfZPiaXFXVQ9ZsdAY3pjiOCNxR3j8+yucPhdCrDQ1nyDzzHcexOOGTOgnvFQbXGM69rskd+k13h8D1U6kg8qZx2FU8vfVcjFO4XRGxjs1m6juWS8j25AHZzoVnTXma8E/Sbli7mUlLltmEjQqdVb4sK+hLJ5fmK8e9J3Rt7WLN1EY27/alQSBc2ddOZPa8cx7q1gkshpntHQzj4xmDtXQI7ORhyDJ2WidY0/O9XGIsZhWM9HWe1w6wlxCjgNKkAGM7FMw+tly7699a+ziaLdRO8pr/AABJ9UGmbuAAG0xyHf4VobmtMvaFS4XFcpRhjGgA1849m1J+gjnJg8z+RVplpVTvpcmhFeMJFcthe7c89fx2+6rE1Gusecc9/wA/GhxsMZW1HOfzz5CpSX4Hh7hFVOIx6wDPt2HvP4R7ar7PEBvIC8maQJOvZHrOdaNMwsaY4wf+fxpBen8/kmqVMQAYJ11gbt55AYAmd+41JPERsDLfUXff6TchT5RDsWgP5/O1KLndr8P96qjjYMOVLR6inbaMx5fmKTF8QCAZ9zsg7I8J/P30Y1oIsjejWduZ0HsFL1kiRp3k1RXOJga3tNoVZnaYgDbxJ5e2o93jOaWebdtQYzwoYwYUROZuek86nGh2NB+kAgxoBuTVbexRY5bcZebHTTmSdIFUd/jLXULZls2F1zH6RjTfVjMaAc9Y0BrG6VdbFtNiQIU9u4Z8OyJkCDtPOaMSd/dhpFnxDFdYwtJquYajUty5d3dtpUfiGOWyos2pdmBzsuuhgZARM+yoGP4muFRcqKcTBlhqLbSBoDptOvwmo+DTN8rdLLZQSzEwt1xuqmCQg0BI00IG2mMq0EsW7zY7E3hfyKde6n6SoNPW0JuEnzgePvqDZsNfvSzhQO2wYHsICBHcNwBqN576quI9IbmKuhTmZcxCqNFiYUZV157nXWl4xxpcNbNhCGvNlzkKMtoKFIVZJkTr5g7VlKU72XOf2RQ5x7igvXgqA5V7CKojRZiDrMDWY5k6VZ3sVbsYNSVUF2mG1gIYSNIPaYmTuc3LbO9G8E195aFtiWdiw2nRRJ7JLD1tx4RNcdI8b114IrLlQFexoqwCcqn1nVZYTtpAgVMrSmqSeSzYdg9hL5c5UlyzACWBJLagETvo2vM6GK0vEukeW6y9c4ywNAI0AHvqi4Jhbdnrb7ZmFllVGC6s+oOmwgzvy18Ko+IcUNy67hba5iTEkweeonnrvzqJ0ltFRrdHzf8AQmrnvfBeMFrNs5IORNz+yKl3sdcbQXOrg65VUk/5gYryfCdP3RUE2lACD1XeAFGrEbnwXbaKrcf03uu0qzZjI0YoIIj1VPlz7tyK4HT+IVZc6y9+9TTCket43jVpFLXL50n6Z5GDCjlOk1Sv0/si4VFu4R2pYCSCsbryUzAM78hvXmL3MRdObIZJ9ZtJnaGfc+071yOCXG1dwJjKWcsd9co30k6eFUvh8Na9S74icoo9Gx3pLsqCLasT/wAwBQJHiZPLaq1fSVcZhlyKrFeRJAE5pJ2nTlpWWsdHhILM5nQRCrJGvaMkgExtO1dYW1ZDqFCtBHqq9wjUnUmBEDfKdBuIrWlsuy084ptkOrFno46RZ1ENJ5xoQdwNPzvRb4m7qAVJOsa/1rOcOx0QuUKYJlipYyT/AHdvTu8TpV7groJgt5gQo3jYfia741oXskTjJ+HdyDmlQO/T/wA0/h7nYmSfEaDfvNNpagGBHuJrq04iPx/H21vygsRb2cTIFTLd2RVLZJ8BU2zdrWMrkk8VwyULdpc9WIZu686htbg1Ivt41EOI7zA91S2MQxP5+FN9YR3+z8yabu4xROu34/h41Cv4qQ0ARsTMDXvP+432rOWQ0Sv0gLzEAb8h7ANPf391NNxQr6oJ8Tpy5d58zPhVQEZmjkANEMmTGoJE696j297YxLBuzsumVQXaTqc0NC8t2PlyrBzsOxrMNxEkdoxHf/SpqX5ArHYfFSYSSAN1AIB5/KMMix3KD51MTja2/WuKJ7yRpptMs/srWFW6A03WcqXNFUeE46rSRJA0JjKAdTsd/brT6cQzAlZMbnSB+AroQrFheviPx7qz2OxpOkrl0Aa5osk+886k43GjKTObLudkGkkk84HdPKsxxfHCGuHM6j6VybdqNIAXQuuumms1hVrRhkNDx4irS7PbIBjPcnJoD6iGJM+6BEnSox4giqbkm2hIm9cjrHkT2d40DQANe6qlcUbmti31hgnrb4yWrPeUU6jlHcKaGNtZx2jjLxOmoW0jaTlGob/CIjeNY4J1JSe/h707/Aqxa3eJ3CCbYOHsRLXrpKu/0jqdTOugBG8cxXdrihVX6jsWtzfcE9naYIkkkjkx8e6i4rxdbdzPdm/eQiLZkW0gTmgDLOjGBm8SwpLdm5cU4jEsVtoTlVYyrGgCAab9kFjrECd6UW0k5ZevDe+OnYOxdYbHs4ZMP2pMtfcssxrKZdTrOvONu6OONWrci0Gv3tFk9oDSCVI1Y7nUxAMRGlQ+IuYlWy5MNaUjMfAjd38dNDrtvoRFHFUtWimG7bmM17KNJPqpm7eu/LatLyeW/q/L9EFi+xnFmt5uti7iTJW3JKW1IkFxMCN4BjlJmRXL1t5Tfv3SEUGDtmMFQtpFGkxEju0DcqvFYUWbYNzW6zz1RYE5CA3yo3DGNjyjY1zhLV3G3HZ4BVRH0UtKII0HKNl5nzp2tHFfLe/x78Rkk4x8VdBQOUU9hZ00PZLZiVVRuSTrJ50Yzips3BasC31g0a8AfWbslVzEwusE7mTtpUfHdJFVOpwucAk5rraXGOaQRkMLMDu3iNJPHCeGZz11zMLKzJJg3WI9VR3FoB2nNvuKe7FNWW5dfH8ATOE8Ia6OtuOCgDS2YTdIOe4FYkQkHVjzYkb1C4pjzfuEZ1W2DCgGQIDKoAHKJg6fCmON8XN8qlpVCJmyoOQmIHeIj3toJiu+BXbKB3vvoikopAKkgdmRHakx3ns9001Ga/2T13Jbv7DtLm71WAtEjM9+76swCgPrbE5Rr3mdtYaMgjtecmJaQdTzmBJY8yR560vFeKi/ee6cwLNMQPIfdpU3hty6iZ7Vs5QwhmQGX3iCCNO/y22q6dN044pZyet/IWho+KP+j4dbSDLKhmbQMXb6ETyEtp7ImsjhxC55E8tAdSfHQefj5AtY3GXbzAs0z3bLJJ8o389as+j3AOuxNu3cLBPWaIGgg6SdjI17jRCCoU3Kb7WCyRZ3+KWrOEtKrZnB6wruJ7MExEjSPZpsKypxSnUkj3f1q449btm4zLlUZoKqwOhjaYC65jHj4VUPhlJnMomNCddudabPGMY3zzz8QSZqMDw+0qprmYAGCC8logZVIA0jQk71ZpdFpQdUU6BW7MsdM2W2qA6zpqdKgcOxHYt9toyqITQaKG9S3qT4kzrsZE2FnCRBFs67Zl6vYsO1n1ymRqY0MwYmvLqSekmzGTYHNBDKwJ1IdsmYaT33CfKdjpG4XJJCnJA/u111ggZ2ByxrIgsO4TA6TiFpAx6xWiTOveNjz5SANt+VNDjD5gbSsUSASpzAydYKLvqdmnTWdQclGb0j45eZNmdXMISslGIWSGuNplgTK3JgdkGQF2rq/CzN0qCJlByAEw7tlJB+kAR4Hm3ex7QFACBRJk5rhE7lFlgukwREjfanLyuCGusV1EF3BYSRm0+jsdIM5fbVfVlifv7jSFsXLWUsqkgmJLa6MBrlURM8gZ15VaYPFx2TCEnSdJk65bfrNz1I+FU39o2xMk7HLuoOgBAMAkwdJ1PfyK4LG3SpClESe21wEKCQCS0gLOo3LDX2VWGWunEdjcYXFqOesDc6DTQQef361JuX42EH2rI5/tVkMDezHMXPaMjKQHbyMRy+gDymri1jFHYUmYkoBmbbdtTl7obLXTTk1kx2LlccY3ygc/iJO3uqXhr6nQEk76yPjv3bVQrdIksOrmYLHMxg6QoPZ3iAT/R+1xhR2Qcx5hRJGmpMCBtzFdMKmYGns3u7Xy1+/wD3pz9J5f7++s7/AGtOqqzDmY7OkzP/AJpm9xk/3RVoOpzQomI7ZjXXlW3KJLMLF/icX3HWqPHYwKSWeCI5FyJ7gNvdVf8A2oY7WgY6RALjkVUku0kaQNfDaqviXFhmCgL3gEFmPlZXU6crjD3b4VK13aJVi+xWNTKWbUgwQxCgECYPJT4amDUK9xkZS2hEgZhKW1J01u3I8PVWqK5j8oUXmln9VWIZzEgZLCDq1J2kknQkxOreN4mqAvdy2zJyi6OtugDslRaBFu1tJzd3OdMVJvJjSLn+0etzlSuQbsSbVoneNO25mdSQPKq7ifEikJmXtCcxVltADWUtQWeRGpDbad4pMRx9sqnKLekdZcfM5kT8mqgBV0+isbazUPC4l77TaQvclT1twjsncZs0rMg6sW8q0VPfLQqxok4vmWS5YZic9/5O0RHZ6u0G7eobkdtu+qHEbt1mdAXaTNy5CqBuJXRQYJMEnTlTWFwZPqg33AgsSwtAGQFfSWbtHdl+joYNS7WHZ2hybz2yYs2x8khBjUAbCNCNR3aGjlVC9vfvuC9idwm+S3bPW5AxEFUsKBv8oPXEtuoyjyaRb4XjSuWyfKARsCllI1A01PPXYwT3xj8VxC2rAXbvXuRlFu0CqqdVksN2B8NhoNQBJtq1y2zYgjD4aT8kkydTlJbeJ0GkQAACaxnKbzbfvqWr+yEWvFem7O/V4dGuuIC/8NW2PZiWgRqTzJEDQ1t4GM+PuO76lbBZZE8yqkCddPAb6axcHibrhRg7JsocoZwBmeYEs8HIJ+kfraa0uKxluwyhCb+IbMGOpVX05kZmiDodsxmIii2ailn9+97gsSsfnuW82IcYaxMi2IzMk6yuheS0wIBI23Ii4PFF1a3hbJExNxtGidt4UaiPGIBNMNwZ2+XxblVYAgsIZpBMAcgO0BtqBodjHxnGTcQWcOipa8Iz3G22EZicwnc6bxpTjDLDGz8l+WNEw4+xhNLHy14ggtyBlToQJ+sdCOWxBB7fDAZr2OPa/wCGD22XloBoh2mZ05gmoyrawts3M4a8yiAIfJJzayNWIG5iDNQ7Fq7fd7lwsQo7VxjCW5Bg9wOhgc9O/W1Ba3y3t6vh2ASHx1zGMLVtAqRmCAmNJBZmJ7yx/JNGI4gmGQW7IW5fBJa7lBFs6jLaBGh19Yb92wEIcUFgPbw5Lm4MrOVILDUHLBkKTqAfxipfBOAXHzOTkt6Au3YzggwEO5JMCYPLaDVyjGC+rKO5dfH8AR+EYD9IuqCcrdosxMBVEsSJ+kBPhr305xTjam2LGHVrdsEkjXM+gALkbyNe7XkNK64lfGIKWMMmVUICzpqV7eZjrOaT5SfAd8K4Cr3TbUtkAi7dBWNSDC5tCBGpiTrpG45Ln1MrburtfoHayvw+Fd7blARbEy7GC2mbqxI1OhOn1uelJxLjtx1W2BlCjJE6QAoIynkWWYOknblWi4s2S0ttFynKeyAZVPrNHradoHxWdDVdgeGkk5dX1IDgKCupKwCNSI0nvojVi1jkuH5Ha+bIvRvow2IYm4ctpPXI5/shhIBNQ+OYQC64UZUk5VJ2EnTcyfviK1vG7qYawLIILuTnC9vPJJInQxKx3kOR5Yx7iEk6n2xPjJ5T8OW9PZ5zqydR6bl6iS3j3CeFSyAzNxgoiJWYObfMN+721pelbJbVLKg/JKVhjI5SSOUsIM+Gsma76MYHq82KYG2ir2BAOYAQSQvPWeW57qpOkfEOsu3CraFplSSpiJPa9ZtY25e7HE620ZaR8/6QasrLJkzOrA89QRrJE6aaydPca1XQ/DMFv3cpuZUfWV3IIIAkz2oERrI13BzVjEwZgu5ICgAxy1EHUyRpHdHdWpe7cs2EsJaDXHALObiqgTQLmYMIMxDNsDG9Xtl3HAt/lv6gl1GUxMh51nQ5tiJAknwk70/Z63KIcxGmgMDkJg0mIv3LzlmksoOuUQO0fq7DU8o+NXFnhmZVJxBHZXQErEAADKBGm3jE1rUngir28/Qo0nQ35qz+6X+Q1QcR+bxH7xv5zRRXjbP+on3ebMCFgfnj5/1qz4hunkKKK9Crz173BItuHfMr5f66p+O/Pf8A7h/IaWiuPZ+nff6CWp1wX9buedv/ALiVLxX61a/diiit30n8S95Jwe2K/wAPxqz6Keq/mv8AM1FFZvR9wFHd+fvedz/VV9w/1B5j4NSUV3TATpH/AHH2x/pp/C7r9lPjcoorCtzUSyu4DtjPtP8ABaz/AES9R/sn4pS0Uv8AzPuLRL6GfrF321jcN8+v7xf5jRRXRR6WfCPqWhni/wCsP9lP5FrS3f1Bfst8VoorSrpEciaP1dPsWvitLj//AG239n8Hoorgeq/d6Mgg9C/nj9v/AENTPTj9cX92fwoorrf6n+L9Ct5a4v8AVL37z/StY/hnzV3yX+cUUVVHmy4oRpel/wA2nne/lFVnCPVufux/3UooqKXQ9/qC0KnEfPHz/E1fcQ/9twv2z/M1FFbVNYcfRjZTYL+8+y38rVrX/wDifYT8aKKnaOcu/wAhPVFbw/5vF/uh8Gqy4D+q4j95/ouUtFcu082XGPoVPQi8Z9fEfbb44qn+hPzg+yfjRRSrfpnwFLQpekXzy/YX41UN63+EfhSUV30OjXArca3pJ+oYT9xb/wC4Kw+L9ceS/wAi0tFZ7DzHxl5kIvn/APjfuv8A+tytd0u+fs/uE/kuUUVx7R00OE/QreYXC7t/h/nt1bcR+eufbf8AmNFFdk+f77AP/9k="/>
          <p:cNvSpPr>
            <a:spLocks noChangeAspect="1" noChangeArrowheads="1"/>
          </p:cNvSpPr>
          <p:nvPr/>
        </p:nvSpPr>
        <p:spPr bwMode="auto">
          <a:xfrm>
            <a:off x="5915635" y="1293109"/>
            <a:ext cx="304800" cy="304801"/>
          </a:xfrm>
          <a:prstGeom prst="rect">
            <a:avLst/>
          </a:prstGeom>
          <a:solidFill>
            <a:schemeClr val="accent3">
              <a:lumMod val="50000"/>
            </a:schemeClr>
          </a:solidFill>
          <a:ln>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s-EC"/>
          </a:p>
        </p:txBody>
      </p:sp>
      <p:sp>
        <p:nvSpPr>
          <p:cNvPr id="2051" name="AutoShape 24" descr="data:image/jpeg;base64,/9j/4AAQSkZJRgABAQAAAQABAAD/2wCEAAkGBhQSERQUEhQVFBQUFxYXGRYUGBcXGBUXFxcYFxUWGBUXHCYeFxkkGhcWHy8gJScpLCwsFx4xNTAqNSYtLCkBCQoKDgwOGg8PGiokHyQqLCwqKSosLCksKSwpKSwsKSwsKSwsKS8sKSwpLCwsKSwsLCwsLCwsLCwsLCwsLCksLP/AABEIAJEBWwMBIgACEQEDEQH/xAAcAAABBQEBAQAAAAAAAAAAAAAAAQMEBQYCBwj/xABLEAACAQIEAgYFCAcGBQMFAAABAhEAAwQSITEFQQYTIlFhcQcygZGxIzNCUnKhwfAUNGJzorLRFUOCksLhU2OTs/EWNUQXJGSDw//EABoBAAMBAQEBAAAAAAAAAAAAAAABAgMEBQb/xAA1EQACAQIDAwoFBAMBAAAAAAAAAQIDERIhMQRBcRMyM1FhgZGxwfAFFCKh0TRyguEVI1JC/9oADAMBAAIRAxEAPwD1LAYgxVpbu1Q4I1b2DWbAmBq7ptKcpAFFFFIAooooAKKKKACiiigAooooGFFFFAATS0gooELSE0tIxgTQMJpaYwjdmDupI9x0+6KfqYu6uAlFFAqgFopKWgAooooAKKKKACiiigAooooAKKKSgBaKSloAKK5dwNzFR7vEFHs9grmrbVRo9JJL31DUW9CTSM4G5isbxn0l4WzIN5Wb6ln5Rvu0HtIrN/8ArfH4zTAYNoOnWXdY89Qi+1jXJ87Vq/p6TfbL6V+WXyducz067xBRtr48hXl/SH0i4i3ibiWsTh8ikR6mnZBI9hkeyusJ6P8AGYx3XiOLYZMhNq0ZUq4JBEQg1Vl9U6qfAnT4f0U8ORQvUFoHrNcuSfE5WA9wArv2L5ilNzruLuualku27zImoNWzJmCQ1bWFpnDWamolbMlna12KQClpALNFJS0wCiiigAooooEFFFFIAooopjCikpRSADSCuqSqaAKx/Sjpd1K4i0bZudWFB1yB1unLAOpgAkExyjStdduBVLHYAk+QrLcV4aGa4zILmaOwAJYKc0CSPpH79q49qq8nD8am1KKbzMtw/wBIN90zKFVrbKzWpzk2JIYy2pynLrvE8gK9PwmLW4iuhDKwBBHMGvKOHdDVs3xfe6tlQyDqmgmXCg24Z1bL2imqg76Ctvwgfo9sZVdrYJKwVPeCRJBM7mY76UJqEsCi7PseRdSCaujS0VW3eN28hZWnWPEHuIrrA8QDfiPxH9K7sDtc5rlhRQDRUALRSU1icYltc1x1RRzdgo95NAx2lqmudL8KNFvLdaJCWJvue7s2gx1q3UyKAFpaSigQUtcPdA3IFRb3E1UE8huSYA8ydq5q210aPSSS8/ApRb0JlctcA3MVieL+lDC2iQLvWsPoYcdYfIsOyPfWabpvj8XmGCw2QD6bzcI8yPk0PgxrlW11qvQUnxl9K/LL5O2rPU73ElUTyHM6AeZNZTjHpOwlmR1wdhPYsDrDp3kdke01RWfRjisVDY/EsR9TNmHsRIRfew8K1XCfR1grA0si4e+7DD/JAT+Gn8ptFXpqtuyGX3eYYoR0Mf8A+uMdjDlwOEMH+9uduJ5kAhF8man7fo0xuLhuIYxsu/VoZHllXKi+zNXoPDUW1aNuQFsSmugVAAyeQCMonwqapBEjUHYjnXTR2KhQd4RV+t5vxZLqNmZ4N6N8Dhoy2RcYfSu9v+GMgPjE1plQAQNANh3eVdCkrqMwooomgRBwg0FTgKhYLb2CpopsYtLFFFSMQiilNJTELRRRQAUUUUAJRRS0AFFFFABRRRSGIzRQGFM4l4HlJ9w0++KzV7ijIdCa0jDEI1F+4RAAkkwO4d5PgB79qxXSviIC3ba3X63MYNo6jYgM4A5gjKAxjSROljhOMfpC3Arm24Urn3ySQZA7/GRtVC/RO+uq5bomZQwfarQfdNZxlQdR05yWJbjRYlmjE4jB3DdLZWlgBLMVmWLMGWWJ7vby0q4udL8RaB1kGFCsAROwAAAM+2uv7Hxd6Ws4RyqkjNcZbMwYIVbkE7RNVHEcOwuCwmU3h868jLZLaG0G2zSYLewRrm6p1KdJdbKScmScBxlnvBiCrloZVMggnKFjwLFvA8zXomGvW8OA+JvW7Ma/KOqfzGvNbXELWDAFthcuzIYQZjUR3D9o+wMJr03ozwrCpYtXlw9pb11QzMEVrjXGE3O160zM6wPAVzQq1JRcmrLdf8BUjFOyO7vTywELWbd++oBJe3aZbQA3JvXslsDxzUuE4rj8Qge3h7OGRtQcS7vcjkTZtqAJ31ucxVscB1jK16DlIZU3VGGzH67jkdhyE6mdSM7mePRq/c/WMdeYfUw6ph194zXP46fwvQrBo2fqFd/r3s19/wDPeLEeyre5iFG5FQMdx+3aUs7Kij6Vxgo95NcdXbdnou0pK/Us39ilGTLFLYAhQAO4aD3Cke8BuQK864v6YMMki2z327rQhfa7R901juI+lDGXmyWFS2W2W2pvXfZplJ8hWXzO0VuhpW7Z5fbUrk0tWe1Yni6IpYkBRuzEKo8yax3GPSxhbchbhvMOVhZHtcwv31h7Po64ljmDXwyCPWxdwk+MWlkr5ECtjwn0L4dCGxF25fI+iPk7fuUlv4hT+SrVOnqvhH6V46sMUI6IyXEfSvibzZMNbW0Ttob10+Q9WfYajv0T4jist3Gm6lnOgZr5EqGYLmGHEQJPMDfzr2rhnA7GGEWLVu0OeRQCftNu3tNMY7iFi7be3BxIYQUsy884Lqcq/wCJhXVQ2OhQ6OCT69X4vMl1Gyt4R6N8FhwPk+tI53oYaf8ALAFsf5a0yIAIAAA0gDQDy5Cq22MS4A7FkA7t8q5UHuXKisRruwmnG4JbYg3c14jbrTK/9IRb/hrpM3nqKeN2s2W3N1hytAuByguOwv8AiYUgbEPOiWF5FvlXI+ypCqZ/aYVYLAEDYchy8hSZqQFV/wCl7LEm/mxJLZvlyGQGIEWgBbEDScs+NWygAADQDYDaK5LUTT1A7pJrma5a8BuRSsIcpJpj9MXvpDiaidSMNRpXOcENB5CpoqFgD2R5D4VNFWwA0k0tKRSA5BpaQ0tAgopKJoGdUlJRNAC0UlLQIKKKqMZh8Y7sEu2bFvkRba7dI75ZlRD4ZWoGW81UY/pfhLJyviLef6iHrH/6duW+6oy9CLLa4h7+KP8A+Rddk/6K5bf8NW+B4ZasLls2rdpe62ioPcoFIeRTXekVy6PkMFiLgIjNey4ZYMf8U5+X1Kr7OCxd4xcWxhPDq3xLeXWEraB9hrZVxdvqgLOwUDcsQAPaaTV1a/vusNMwXSe8/DbPWC6bwcwxuomRI9Xs2AmQGT5kCqTo10wv4y8yW4s5bbsGQF0uMCgAK3DoO0djNb7GcUsXzlt3LV3JqwUo5UnQExMc6Y6hZmBInWBIBide7Qe6vkPiu20KNSVNUvrS53HszOule2pB4z6RMPhcOAztdvBQsKBJcCGJJ7Ig6n3CvK7vHBiOuVbfVo1sKxJzuzA6MzmJOi6fsivY8RwPD3rF3rVSWUhmIXMo78xEg+NeE8TZbLuiEkTAnwJk6CNo5n8K+g2baXtVFXVm0pa33+aLhCEW5Ldk/Af6QdH/AJHrBiOv7OoW31YGk6qSSZ110251vOCekZMLwuzda01y8AllhOU9lOyzMQTlMDlzrzGzxkrOsiMsHUR3V1jMU14BbRIgjsgMR/CDtHMe2uuCqqym7569ndYiaptXR6LwT0zu15zilt2rOTsBFYkNI0JJlpBPIDSu8d6a7cEW7N25GxLKi+3eKyHR30U4zFjOeqtJmILXGzMCphh1aSQQRENlr0LhHoUwiQcQ9zEsORJt2/8AKpzfxVO0bFTryxTlK3/KbS+xgpqKtYweN9JmOxDdXZAtk7Jh06y4fJjJ9wFPYD0Z8TxjZ746ufp4tyzx4WxLDyIFe3cN4RZw65bFq3aXnkUL7yNT5mmv7etsD1Oa+QSIsjMMwkFTc0tqZEQWFaUdmo0Oigl5+JDqNnnyeh2zY6p7zXMUetRXRR1a5HOUkKktoxBPa2B0r0bhnBrGGXLYtW7S88ihZ8yNT5morNfvW+zksAxv8rcjmI0RG/zgGnE4RbYK10tfZed0yJiCeqEWwfJfhW5Go43G7WbKhN1omLQLj2uOwp+0wpFbEPPZt2V5EnrXiOarCqZn6TVNtuI00HdtHlSPfC7mkBEXgiH51nvmZ+VIKjWdLSgW9ORyz41NRQAAAAAIAGgAGwAG1MPj1AnfypsY7MJUe+jiBMLVwzVXtiX1mPZv7hSzIkk/nzpYohYm5qOsqCt+Nz99OriVmJ1qlZ6APtcpprprvOK5LVVgGgHJ3Mef3UjEKNgT41zcuEVX4ppmZjwrKVOTLTHLnEACJIESSB3b11/ba/8Ams/jJ+iOR8B93KKrlF6NFzDvga1g6DerNMjf8OOg8hViKruH7DyFWC10s5zoUUUgNSMRqUUGigQUk0jGN6abFoPpCs51qdPnyS4uwJNj1E1EbiSeJ8qi4njqJq0KO92Cj764Z/FdkhljT4Z+Rapye4tZomsbjfSXhLe+Jsz3IesPuSapcZ6YbAEqMRc7itsIp9rsPhU/5LH0VKcu6y8WVyT3s9MLRTbYpRuwrxvH+mFo7GHUE6Tdug/woPxqAOmvFMQYso0H/gYZ3/ifMKFV26fNpRj+6V/IfJxWrPbm4mg2k+VRMV0iS2JYqg77jBfjXjOD4LxnGKGnEFSSJa6llZUlWGUEHQgj1eRqwwvoXxbwbtzDoeZm5dafaI9xp/LbdPn1Yx/bG/3Y/wDWjcY30m4VN8RbJ7rc3D/ADWU6V9PsNibBtumKdCysGCrbEqZEG54GNudWGB9CqL85i7pncWUW2D7y1XGD9EfD0MtbuXT33bjn7lKj7qqn8OwyU51Zya7cvAOUitEebcC6XrauxhMIxdwQc95mYqO0xhQEQACcx0AEk1qOlfTpUyYfCurXLgXtyGAVh2SG2YkRr471s8P0Ywlq4qWMPZtnKzNFsHMogKGY6sM5VondBWN6VdDbqLhy93AiC1sPiLaqiyXZN0M9hQAGJAJ05GlW+GUNorKpNXtxd+q/AuNdo84sdIrjtla64R82aJaZ7wN6reJBZ7LMZJ1bTTlHOt3wn0eYMFy+Ku4jLIAwlskEh3VgzKHCjsg6kaEGaz/SbgQtIGW2EyaNmuAs+fN1ZyZmP925MHT4epCnCDyyCVaU1ZmTa55616X6LOHK2Fv32bq0FzqbtwEA9Rdtw2YuCqoHNtswgwHkxRwboSbmDto+JCGUfq0sWpUhi2t6BcLZW56SQDIArX2uG4dMwa014sZLYo9cSAoRezAQQqgSFmBvtTlVgjF3LDCcXw+HAuYa6+JQ5Vv5c10loAF5nPZW76oZCRKkGBlE3F3iF9mSDbtW3B1Hyr7AqQdLa8/rjUVXcLuoUCW7YW2NlRMiDvgAAe6n2QYdoOlhtQ2y2XmSGP0bbTIJ0UyNAQKmM4vNCsShgLRuTcZr0qPnjnUMDuLYAtqSCNlHqjxqYmJVWOX1TyHI+ArzzpV6TreDxLWFsG6UC5m6wIJZQ0AZWmARrp+NbThl5Ltu3dQkrcVXWe5gCJHfrWksibE+3jASSo35H8K4XEsSeRpHIXX4V0bkiVB9ulTdgdMpYQTqO6uBaB0OsU2MZJjY+3X7q5xK5hIJ01iYBNDi2M76xV00A/P9KbxGJCnbT31Ev285HZIIjTl99I1x4gwOW0fCo5LrYxy9xAkArA89PjVfiuMtOjBQDy7U89vzvS4jCLuzESdqrHAmAo15ySQBvtoOVPBHVjTRIPFPrZjrOmnf+fZQ/EHbKyLO8nUwAfPwqM1naAxY7EQR2RuADr7THia6tvsDr2ZVYzSZjlGf2QojnS5SMckhYi3wuPcgE5RvPxn/AHqys4mY13rOXLunaMCdt5jvIHbI+qIA76k28S0wRuOZjQRBaNAAOQ7/AG1SrEmjyg0zcsCoWFx8zqCBuRt5Dw3qUMSInlWqlcQxicFII79PIfnlTPUgaAAx4D+lWK3NJrkLUuKYXJGBYZRJ5D4VLOMQfSFeS4LphjrwjC8PuOBpnuZokbzooHlmqUMDx69ysYcedv8ArcNeM6vxCpzacY/ulfyNsEFqz0xuJryk1DxfSJLYl2S2O+4wX4xWDHow4he/WeJMB9W2bjfjbH3VJwvoOwg1u3r9076FUB/hZvvqfldunz6yXZGPqwxU1uLTHek7CW5BxNskcrYNw/wAiqPG+mOwvqriH81W2D7XYaeyrPA+jjAWsWUNkOr2VdBdZ37SOy3tzB0exv8A1rW4PgWHsx1Vizbj6ltFPvAmq/xMZdLUnLjKy8EHKpaI8y/+oeLvGMPgGbxJuXf+2kffXdv+3Lx0trYU8wlsEf8AXea9ZJ0k7Dedh/SomJ4tYt+vdtrygsoO4G0zuRWsPhWxw0prvz87i5WTPI+O9EuKpZN29i2KqVBVbrDRmCA5baBdCVntd9PYb0IXnAN7E2hOsqj3Tr+05Wa9K4nird609qLri6pTNbtXDlzKYbPlCiPPeKThuNv9Wi/orqVXKxd0VZUAdntO5U6wSJiJrvhThTVoJLgkiccmZPA+hTDKoW7fv3ANYXLbHuAJ++rnDei3hyR/9sHjnce4/wBxaPuq9AxJP9wix/zLpnX92IiPvpVwF0znxBG2lu3bUDTXVw5j21dybs5wfAcPa+asWU+xbQH3gTU29eVAWdgqjWWMAe01Xpw232gbl26w1Ia8/PWMqsFHuqNw6zYIPV4dEdCdCiyechjqd6QWI/DeKWLDXUW4bqszX16pTdgXG7aDqlOgbXXX5TnVmOLMT8nh7zDNEsFtiMoOb5RlYjWNp37q4scQ6wFCMjDly02HhTWCuXrZKucyzodJ9uulS5xSuO2Y6buLYaWrNvRvXuM5DTCHKqAEbk610cFfJ7WJCyVIFq0q6Aywm4zzO3hNTWvAKST2RJzEwABqSTyjvql4T04wWJvGzavB7gBI7LKGA3yswAaN9OWuwqu0LDGKQi9DXHcK6p84bZPWKSqN1WUasbcaRvUROiNi4M74dXuLKFrhZzKdnNlclRmgHQazWlwRGWSB8oS3mCexJ59nLUPit82wSoJ+6Kw+rBdb/UreRMTwxmhSco2AUA/wyB99Zu96O7LXM94XLm4AdrVpAO6AXY86sr/SSZBYKeXOqq7xRnLB1YiYEHT+tZKFXcaJFz1NizbHqKByUEzpEm4/bcx5DwqrTpeubKlm43eQI05Ed/KoV625U5bS7QDM77wCa4wWBv65rhQRGUD367dwrB7LiblUkJtdZbYjj99mC2bagaFjcIGWrXB8SZuzdyTGoBBB75H4Gs5a4VDau7CNvPXlPdVpg8IFkmOWp1jw103rqo0oU1ZCco7jxDpb+uXgPVVyiiZhbfyaLPOFVRPhXtfo1v5+GYYxqqun+S46j7gKx3pF6DXL9xL2EtBiwIuhSqktJIuHMRmkGJ19UVtvR3wW7hMAlm8ALma45AIOXM0hZGhPPTvNd+TSM2zQAk7mPz4UoWDM0MaM3dQTc6KidKUU3PjXQagDm8lRLoOw+H58anaU3cf2D4+QpAU97Dket3+c+Ebt8PKoz4YEEEARvEac5Ztl+8+Iq3vr568hufCeQqC2FBgEK2uijYHvY/SNYTTAh3YImTlzb5fWP7Cz2z+01cdUEEBDJ3UkksJ3uOJJB5LXeJzS2SS3N9IUCfVDac9ToBA9sbJmlLbZjOrNLa+EyOQM/AaVz26xnd6928uZS2+gXsAbBRtMTtt7JLb3Q5Fu3DA6s86aaxry217ztNQsbxBBNu0ZJMsVBM/sLA111nn8I+M4qtgdUINxhroOzMQvjrqfHwqsA7Ftb4lnuC0gGUNDGd/ZyGnuHhUtOKZnyA6LvESTpoQD31m8Ld/R7DXmEFhlT1pOaZY9w2jXvM130Yvl2zHeC8jUQJhSeUkjTnI7qbmopyWiHY2lzH5SF/P532qdackAivP7nGVGIYtcnIrSJJkwRoFnT4azHPZcM4ivU255qD6p2IkbaTBFN11FK5LRY8GwYVcy654cnnJRR7NFH31bKtV/BdLafZX4CrQVs2KxzFLlodoBMEwJgbnyqubjHZRgsAkZ1eFZQY11blz320pdo0iNxbgt+9dRkxC2kt9pQLIa4GIKt8ozxlIMZcn9alpwlvp37z6k7onMmJtopjlvypL3HkHqh3+wpI37/wA7VzYxpZ2MkAxAMaeVYfM0sWHErlYWhR0esQAydYAIi6zXdNv7wmpaWktjsIqjuUAfAVHGJYHUiP61y9wIZJ37/GtVNMkmtd7on4VxbxQJjnz7vfUF8SqmRz7qaXiIOon4fGq1AnJdfPrGXlTJlbpJJIPLw99dtcnWmcWhMEGqlBvQLjbYdbdzOsCfZPiaXFXVQ9ZsdAY3pjiOCNxR3j8+yucPhdCrDQ1nyDzzHcexOOGTOgnvFQbXGM69rskd+k13h8D1U6kg8qZx2FU8vfVcjFO4XRGxjs1m6juWS8j25AHZzoVnTXma8E/Sbli7mUlLltmEjQqdVb4sK+hLJ5fmK8e9J3Rt7WLN1EY27/alQSBc2ddOZPa8cx7q1gkshpntHQzj4xmDtXQI7ORhyDJ2WidY0/O9XGIsZhWM9HWe1w6wlxCjgNKkAGM7FMw+tly7699a+ziaLdRO8pr/AABJ9UGmbuAAG0xyHf4VobmtMvaFS4XFcpRhjGgA1849m1J+gjnJg8z+RVplpVTvpcmhFeMJFcthe7c89fx2+6rE1Gusecc9/wA/GhxsMZW1HOfzz5CpSX4Hh7hFVOIx6wDPt2HvP4R7ar7PEBvIC8maQJOvZHrOdaNMwsaY4wf+fxpBen8/kmqVMQAYJ11gbt55AYAmd+41JPERsDLfUXff6TchT5RDsWgP5/O1KLndr8P96qjjYMOVLR6inbaMx5fmKTF8QCAZ9zsg7I8J/P30Y1oIsjejWduZ0HsFL1kiRp3k1RXOJga3tNoVZnaYgDbxJ5e2o93jOaWebdtQYzwoYwYUROZuek86nGh2NB+kAgxoBuTVbexRY5bcZebHTTmSdIFUd/jLXULZls2F1zH6RjTfVjMaAc9Y0BrG6VdbFtNiQIU9u4Z8OyJkCDtPOaMSd/dhpFnxDFdYwtJquYajUty5d3dtpUfiGOWyos2pdmBzsuuhgZARM+yoGP4muFRcqKcTBlhqLbSBoDptOvwmo+DTN8rdLLZQSzEwt1xuqmCQg0BI00IG2mMq0EsW7zY7E3hfyKde6n6SoNPW0JuEnzgePvqDZsNfvSzhQO2wYHsICBHcNwBqN576quI9IbmKuhTmZcxCqNFiYUZV157nXWl4xxpcNbNhCGvNlzkKMtoKFIVZJkTr5g7VlKU72XOf2RQ5x7igvXgqA5V7CKojRZiDrMDWY5k6VZ3sVbsYNSVUF2mG1gIYSNIPaYmTuc3LbO9G8E195aFtiWdiw2nRRJ7JLD1tx4RNcdI8b114IrLlQFexoqwCcqn1nVZYTtpAgVMrSmqSeSzYdg9hL5c5UlyzACWBJLagETvo2vM6GK0vEukeW6y9c4ywNAI0AHvqi4Jhbdnrb7ZmFllVGC6s+oOmwgzvy18Ko+IcUNy67hba5iTEkweeonnrvzqJ0ltFRrdHzf8AQmrnvfBeMFrNs5IORNz+yKl3sdcbQXOrg65VUk/5gYryfCdP3RUE2lACD1XeAFGrEbnwXbaKrcf03uu0qzZjI0YoIIj1VPlz7tyK4HT+IVZc6y9+9TTCket43jVpFLXL50n6Z5GDCjlOk1Sv0/si4VFu4R2pYCSCsbryUzAM78hvXmL3MRdObIZJ9ZtJnaGfc+071yOCXG1dwJjKWcsd9co30k6eFUvh8Na9S74icoo9Gx3pLsqCLasT/wAwBQJHiZPLaq1fSVcZhlyKrFeRJAE5pJ2nTlpWWsdHhILM5nQRCrJGvaMkgExtO1dYW1ZDqFCtBHqq9wjUnUmBEDfKdBuIrWlsuy084ptkOrFno46RZ1ENJ5xoQdwNPzvRb4m7qAVJOsa/1rOcOx0QuUKYJlipYyT/AHdvTu8TpV7groJgt5gQo3jYfia741oXskTjJ+HdyDmlQO/T/wA0/h7nYmSfEaDfvNNpagGBHuJrq04iPx/H21vygsRb2cTIFTLd2RVLZJ8BU2zdrWMrkk8VwyULdpc9WIZu686htbg1Ivt41EOI7zA91S2MQxP5+FN9YR3+z8yabu4xROu34/h41Cv4qQ0ARsTMDXvP+432rOWQ0Sv0gLzEAb8h7ANPf391NNxQr6oJ8Tpy5d58zPhVQEZmjkANEMmTGoJE696j297YxLBuzsumVQXaTqc0NC8t2PlyrBzsOxrMNxEkdoxHf/SpqX5ArHYfFSYSSAN1AIB5/KMMix3KD51MTja2/WuKJ7yRpptMs/srWFW6A03WcqXNFUeE46rSRJA0JjKAdTsd/brT6cQzAlZMbnSB+AroQrFheviPx7qz2OxpOkrl0Aa5osk+886k43GjKTObLudkGkkk84HdPKsxxfHCGuHM6j6VybdqNIAXQuuumms1hVrRhkNDx4irS7PbIBjPcnJoD6iGJM+6BEnSox4giqbkm2hIm9cjrHkT2d40DQANe6qlcUbmti31hgnrb4yWrPeUU6jlHcKaGNtZx2jjLxOmoW0jaTlGob/CIjeNY4J1JSe/h707/Aqxa3eJ3CCbYOHsRLXrpKu/0jqdTOugBG8cxXdrihVX6jsWtzfcE9naYIkkkjkx8e6i4rxdbdzPdm/eQiLZkW0gTmgDLOjGBm8SwpLdm5cU4jEsVtoTlVYyrGgCAab9kFjrECd6UW0k5ZevDe+OnYOxdYbHs4ZMP2pMtfcssxrKZdTrOvONu6OONWrci0Gv3tFk9oDSCVI1Y7nUxAMRGlQ+IuYlWy5MNaUjMfAjd38dNDrtvoRFHFUtWimG7bmM17KNJPqpm7eu/LatLyeW/q/L9EFi+xnFmt5uti7iTJW3JKW1IkFxMCN4BjlJmRXL1t5Tfv3SEUGDtmMFQtpFGkxEju0DcqvFYUWbYNzW6zz1RYE5CA3yo3DGNjyjY1zhLV3G3HZ4BVRH0UtKII0HKNl5nzp2tHFfLe/x78Rkk4x8VdBQOUU9hZ00PZLZiVVRuSTrJ50Yzips3BasC31g0a8AfWbslVzEwusE7mTtpUfHdJFVOpwucAk5rraXGOaQRkMLMDu3iNJPHCeGZz11zMLKzJJg3WI9VR3FoB2nNvuKe7FNWW5dfH8ATOE8Ia6OtuOCgDS2YTdIOe4FYkQkHVjzYkb1C4pjzfuEZ1W2DCgGQIDKoAHKJg6fCmON8XN8qlpVCJmyoOQmIHeIj3toJiu+BXbKB3vvoikopAKkgdmRHakx3ns9001Ga/2T13Jbv7DtLm71WAtEjM9+76swCgPrbE5Rr3mdtYaMgjtecmJaQdTzmBJY8yR560vFeKi/ee6cwLNMQPIfdpU3hty6iZ7Vs5QwhmQGX3iCCNO/y22q6dN044pZyet/IWho+KP+j4dbSDLKhmbQMXb6ETyEtp7ImsjhxC55E8tAdSfHQefj5AtY3GXbzAs0z3bLJJ8o389as+j3AOuxNu3cLBPWaIGgg6SdjI17jRCCoU3Kb7WCyRZ3+KWrOEtKrZnB6wruJ7MExEjSPZpsKypxSnUkj3f1q449btm4zLlUZoKqwOhjaYC65jHj4VUPhlJnMomNCddudabPGMY3zzz8QSZqMDw+0qprmYAGCC8logZVIA0jQk71ZpdFpQdUU6BW7MsdM2W2qA6zpqdKgcOxHYt9toyqITQaKG9S3qT4kzrsZE2FnCRBFs67Zl6vYsO1n1ymRqY0MwYmvLqSekmzGTYHNBDKwJ1IdsmYaT33CfKdjpG4XJJCnJA/u111ggZ2ByxrIgsO4TA6TiFpAx6xWiTOveNjz5SANt+VNDjD5gbSsUSASpzAydYKLvqdmnTWdQclGb0j45eZNmdXMISslGIWSGuNplgTK3JgdkGQF2rq/CzN0qCJlByAEw7tlJB+kAR4Hm3ex7QFACBRJk5rhE7lFlgukwREjfanLyuCGusV1EF3BYSRm0+jsdIM5fbVfVlifv7jSFsXLWUsqkgmJLa6MBrlURM8gZ15VaYPFx2TCEnSdJk65bfrNz1I+FU39o2xMk7HLuoOgBAMAkwdJ1PfyK4LG3SpClESe21wEKCQCS0gLOo3LDX2VWGWunEdjcYXFqOesDc6DTQQef361JuX42EH2rI5/tVkMDezHMXPaMjKQHbyMRy+gDymri1jFHYUmYkoBmbbdtTl7obLXTTk1kx2LlccY3ygc/iJO3uqXhr6nQEk76yPjv3bVQrdIksOrmYLHMxg6QoPZ3iAT/R+1xhR2Qcx5hRJGmpMCBtzFdMKmYGns3u7Xy1+/wD3pz9J5f7++s7/AGtOqqzDmY7OkzP/AJpm9xk/3RVoOpzQomI7ZjXXlW3KJLMLF/icX3HWqPHYwKSWeCI5FyJ7gNvdVf8A2oY7WgY6RALjkVUku0kaQNfDaqviXFhmCgL3gEFmPlZXU6crjD3b4VK13aJVi+xWNTKWbUgwQxCgECYPJT4amDUK9xkZS2hEgZhKW1J01u3I8PVWqK5j8oUXmln9VWIZzEgZLCDq1J2kknQkxOreN4mqAvdy2zJyi6OtugDslRaBFu1tJzd3OdMVJvJjSLn+0etzlSuQbsSbVoneNO25mdSQPKq7ifEikJmXtCcxVltADWUtQWeRGpDbad4pMRx9sqnKLekdZcfM5kT8mqgBV0+isbazUPC4l77TaQvclT1twjsncZs0rMg6sW8q0VPfLQqxok4vmWS5YZic9/5O0RHZ6u0G7eobkdtu+qHEbt1mdAXaTNy5CqBuJXRQYJMEnTlTWFwZPqg33AgsSwtAGQFfSWbtHdl+joYNS7WHZ2hybz2yYs2x8khBjUAbCNCNR3aGjlVC9vfvuC9idwm+S3bPW5AxEFUsKBv8oPXEtuoyjyaRb4XjSuWyfKARsCllI1A01PPXYwT3xj8VxC2rAXbvXuRlFu0CqqdVksN2B8NhoNQBJtq1y2zYgjD4aT8kkydTlJbeJ0GkQAACaxnKbzbfvqWr+yEWvFem7O/V4dGuuIC/8NW2PZiWgRqTzJEDQ1t4GM+PuO76lbBZZE8yqkCddPAb6axcHibrhRg7JsocoZwBmeYEs8HIJ+kfraa0uKxluwyhCb+IbMGOpVX05kZmiDodsxmIii2ailn9+97gsSsfnuW82IcYaxMi2IzMk6yuheS0wIBI23Ii4PFF1a3hbJExNxtGidt4UaiPGIBNMNwZ2+XxblVYAgsIZpBMAcgO0BtqBodjHxnGTcQWcOipa8Iz3G22EZicwnc6bxpTjDLDGz8l+WNEw4+xhNLHy14ggtyBlToQJ+sdCOWxBB7fDAZr2OPa/wCGD22XloBoh2mZ05gmoyrawts3M4a8yiAIfJJzayNWIG5iDNQ7Fq7fd7lwsQo7VxjCW5Bg9wOhgc9O/W1Ba3y3t6vh2ASHx1zGMLVtAqRmCAmNJBZmJ7yx/JNGI4gmGQW7IW5fBJa7lBFs6jLaBGh19Yb92wEIcUFgPbw5Lm4MrOVILDUHLBkKTqAfxipfBOAXHzOTkt6Au3YzggwEO5JMCYPLaDVyjGC+rKO5dfH8AR+EYD9IuqCcrdosxMBVEsSJ+kBPhr305xTjam2LGHVrdsEkjXM+gALkbyNe7XkNK64lfGIKWMMmVUICzpqV7eZjrOaT5SfAd8K4Cr3TbUtkAi7dBWNSDC5tCBGpiTrpG45Ln1MrburtfoHayvw+Fd7blARbEy7GC2mbqxI1OhOn1uelJxLjtx1W2BlCjJE6QAoIynkWWYOknblWi4s2S0ttFynKeyAZVPrNHradoHxWdDVdgeGkk5dX1IDgKCupKwCNSI0nvojVi1jkuH5Ha+bIvRvow2IYm4ctpPXI5/shhIBNQ+OYQC64UZUk5VJ2EnTcyfviK1vG7qYawLIILuTnC9vPJJInQxKx3kOR5Yx7iEk6n2xPjJ5T8OW9PZ5zqydR6bl6iS3j3CeFSyAzNxgoiJWYObfMN+721pelbJbVLKg/JKVhjI5SSOUsIM+Gsma76MYHq82KYG2ir2BAOYAQSQvPWeW57qpOkfEOsu3CraFplSSpiJPa9ZtY25e7HE620ZaR8/6QasrLJkzOrA89QRrJE6aaydPca1XQ/DMFv3cpuZUfWV3IIIAkz2oERrI13BzVjEwZgu5ICgAxy1EHUyRpHdHdWpe7cs2EsJaDXHALObiqgTQLmYMIMxDNsDG9Xtl3HAt/lv6gl1GUxMh51nQ5tiJAknwk70/Z63KIcxGmgMDkJg0mIv3LzlmksoOuUQO0fq7DU8o+NXFnhmZVJxBHZXQErEAADKBGm3jE1rUngir28/Qo0nQ35qz+6X+Q1QcR+bxH7xv5zRRXjbP+on3ebMCFgfnj5/1qz4hunkKKK9Crz173BItuHfMr5f66p+O/Pf8A7h/IaWiuPZ+nff6CWp1wX9buedv/ALiVLxX61a/diiit30n8S95Jwe2K/wAPxqz6Keq/mv8AM1FFZvR9wFHd+fvedz/VV9w/1B5j4NSUV3TATpH/AHH2x/pp/C7r9lPjcoorCtzUSyu4DtjPtP8ABaz/AES9R/sn4pS0Uv8AzPuLRL6GfrF321jcN8+v7xf5jRRXRR6WfCPqWhni/wCsP9lP5FrS3f1Bfst8VoorSrpEciaP1dPsWvitLj//AG239n8Hoorgeq/d6Mgg9C/nj9v/AENTPTj9cX92fwoorrf6n+L9Ct5a4v8AVL37z/StY/hnzV3yX+cUUVVHmy4oRpel/wA2nne/lFVnCPVufux/3UooqKXQ9/qC0KnEfPHz/E1fcQ/9twv2z/M1FFbVNYcfRjZTYL+8+y38rVrX/wDifYT8aKKnaOcu/wAhPVFbw/5vF/uh8Gqy4D+q4j95/ouUtFcu082XGPoVPQi8Z9fEfbb44qn+hPzg+yfjRRSrfpnwFLQpekXzy/YX41UN63+EfhSUV30OjXArca3pJ+oYT9xb/wC4Kw+L9ceS/wAi0tFZ7DzHxl5kIvn/APjfuv8A+tytd0u+fs/uE/kuUUVx7R00OE/QreYXC7t/h/nt1bcR+eufbf8AmNFFdk+f77AP/9k="/>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053" name="AutoShape 28" descr="data:image/jpeg;base64,/9j/4AAQSkZJRgABAQAAAQABAAD/2wCEAAkGBxQTEhUUExQWFhUWGBgYGBcUFBcYFxgYFhcXFxcVGBcYHCggGBolHBUXITEhJSkrLi4uFx8zODMsNygtLisBCgoKDg0OFxAQFCwcHBwsLCwsLCwsNywsLCwsLCwsLCwsLCwsLCssLCwsLCwsLCwsLCw3LDcsLjcrNywuKywrN//AABEIALcBEwMBIgACEQEDEQH/xAAcAAACAgMBAQAAAAAAAAAAAAAEBQMGAAIHAQj/xABFEAABAwEFBQUECAQFAwUBAAABAgMRAAQFEiExQVFhcYEGEyKRoTJCscEHFCNScoLR8GKSouEzQ7LC8SRTs3ODk6PSY//EABcBAQEBAQAAAAAAAAAAAAAAAAABAgP/xAAgEQEBAQACAgMAAwAAAAAAAAAAARECITFBElGBEyJh/9oADAMBAAIRAxEAPwBMg0S0qhEUQ0awosiRS61WMe6KYJNYUTRCAtwYNENGt7e1nxrVhqdtQH2Zynt3Z60jsjXGndiEUaOW00Qg0KyrKpkGukZHtOUQldL0roht2gKBrZBiokmscXA4kwOZoJ1uVjZKhi2AE8eFetsYkRs2ka162VQTII0AMzryyyq4jUYjGRz0G076FtaClQBI88xGvxFOWFpCM88Ajd5fvZVVvi8wtcAZAmOv/FMwT220KS0SlQxQMyYEkwSeA1iuf3zagnxFczmAmYkD21KjMmTwIyph2lvAnCgyETnGWmw7IpKi8kwogADMDVR35Z5ZgGY2GuPLl2hpY7uddSHVJK1KkYQYWQUnCsZ6AgHDGk0odsCgSkkGMQJy2GNCN+8acqsdy24d1C8WJAKoKToAVOCVZjKDlvypb2jtyncMGUhGQV7U4pxKGhMK5+tLOOaKu+gJWTqNJ2gjXkZy603uu2FEpyBEb/EnMnpnNRPOd82tUJTgwJTAJUoKVBBWch7RPTdRt32ZJZdHix4gkqynwq0z+ROvGsXj9C1Xc6FhBUZTBGYMDcZ4SeNB3019WtDb3urhtw7M/wDDVpw9KnuqzeDCVYsPDIHcD11om9mA8ytskEkQN4Vqk+grpGhwQMoOzZtO0cBQV72VDzS2leytJBjUToRxBz6UJ2Zt5dYGM+NBwL2GU5CehHWaOdFbHKOzVoNltLlmfAKFktrB9mdEq5GfJXCgO1dxGzumAS2c0q2CZlJO8fpVo+ka6xhTaEjNMJXG4+yrocutT9n7ai22Utu5qT4VDbHurHHjvFEcyBinNxX0tlWRy2g6VBf10Ks7hQrMapVsUP13ilgVFEx2G7bal5IKdvx3U7stnGfD9xXH+z9/KYWDPh2g6EV1W4b7aeSotqnQmQQoSIgztlJz5Vnk3wsWZmypwjSsoNu3iBnszjSRrXlZdNjnTSqJQqgG1VI25WnI1aXRKDSlLlFsvUEltZkTtFKsRCs6ckzS602M5kZj1oNrO9nTqxP1WWyaaWNygtVncosUlsizTdtWVbgmCqw786jSqm13tpITPvHLmNRnVk1NSWcyBlWjbQccJV7CPCBsKj7R6CB1VW162juwSBnkABtUo4UjzNbITgRGfhGe8naauGiFWtDcccso8qRW63DGcICROg1k5kk76S3re61KUAAIOQnXjSQWxxbviOwzG3PLXbWLzRbn72KkYeMz50mffgciD5GaHLsCKEfcMc6WoX3zbC4qNAJ267qXMqKFeISpRJSRoDGufGjXLLinKJ3HPOM+NetXQFZ4ziB8O0zBjMH4ZiDXHLQXaryJIViAIGGJjLaeEgnzrVaVKAV4lH2UnCUkakomOI4R5VIi6VISHHRKYAgRjzgjhElKSdYMxlTVtolSpKcKkoVIVBBgjw55iGznxGgrfxvtVa+quApKkiErSFDIxiWEzOuZgeVPbpV9uoISAlzPPOSgYVHPX2k0JebOFtakAhuRAOZxJUDnlOpOlOLQlCUsuaDvADpkHPATkcgCUnpVkxTZlSihAA4kxFeobAM7d9TB4CU56DLMjmmfhUaq1iq0hXcW9Q/y7SJ4Bwf3n+YU+dpN2zspUwHE+0yoLBGsbfkelH2C1h5pDg99IPI7R0MigittnS4hSFiUqBSRwOVcuupSrDbShfszgUdhSdFfA11Z01RvpEuwqbD6RmjJe/CTkeh9DQp/fV0otLZQddUq3HYeW/hXJr0samXFNrEKSdPmOFXzsLfWNvulHxNjw8UfqD8RRXa64PrKe8R/ioSQB98axz1jnUPLl6TT/s5fSmFg7NCOFIVoIyIgjL9axKoqsusovxBEhQg55zOecVlc0bt6gImvKL8lsUvYKkayqFtsDSpk1AWhVTtmhUGpgaijmVV5aFE1G0aKSkEUCkINSMuxRyrOIMUmceilFru9zLWnbByqnXY/xqxWFyrKGCsqPup2NpGcz8qBVBFatu4QTOVblxDUvJctO9LPi5qIwI8h3h6ioLVbFrVCchrtEDSk91WiEEqyU4orO+DkkdAB5mjFWqBIid/pWtQqvKxnHKhBndEjhSt5gyOB3wJ3U3tV7KwxBVoBt9aQqtBJICjIOyY21y5YGBcxEAjPbhFD2ywuApxAidBsz2zp615d9ncVv4TodcjGyrpZnkrbT3iSSnwwkz/V/wAbavGaiitXe5GKPZUpJHFGon3cjlRDNpHhUhKV4cyTpIMgpiMiIOe/jT42NKH7S0Ekj7J5EnId4nATGYIxIUY5UpZaSLSW8IhxEozlOJIzAECNSYI3CMhT44qS3W3vmwgwgYSCnDiXBOapzgneAOtCWO14FplMpCIKSNFJIMydupj+Kmn1fxzkEkc8/wBmg1sFKtQRII01jDmN8Gp2DbYEuNHIAKU1rr/iIGW3Sc9xFRoaS7ZcATKu6ic8lgRIOk4kiRw84rW9haUc48JHhPuqB/vRFyWkhC06Q64BPFZUB5L+FVTK77QHWEOfeSknnGY85qYCaT9mE4A62c+6dIP4FQtCo5KI6VY1N5CB/cUUucbCklKhIIIPI5fCqx2SJb72zq1bUSORyPrB61b1a8/iKrV4sd3akujILEK+HwjyoGDwoN5oLSpKhKVAgg6EEQRRDxqAmg5YttVgtcahJyP3kHT0y6GumWF9K0pWkyFAEcjVa7fXR3jXfJ9pr2uKCcz0OfKaG+ju9ScTCjOEY0ch7Sfn50TxUnbjsySk2loaf4qQP6x8+h31z5Qr6TsNmT4CYKHfDJ0k6A88xXJvpM7GGxu942D3Dh8Jj2FalB4bR1GymLVEmsr3DWUZxe4qRNbOoIrVNS9KlTUqTnyqNFStiooxkUWihmhWtsegQNVZCgLZ8UnoKTWuyxM0+s6IAG6h7zalJMZ0CWxukECrRd7hyqrERViuZ2QKk8iwJVUFrzTh+9l+tSLMChFOyv8ACPU10R6vLZpW7w8OYHI17OedRvpGRmf13UxAjkGf4RoKXrWgKyz1mI13caaPtkD40AGpJNZoNZfOEjCYG0EHQTkUkwYjjnRt3PKU3M+1BG0RkQSFcOArfs/dWRUhIKsoEnLMGTns3baMvNiFJKUYUmEqA90gEFPmI61rOhj9rAtzKh7LrDrRz1U2UuJHqqtL6uolkrQkKcR40xr4c1CduISnrSPtDkll0zDT7YIIAhKzgV0hYPlVzsJWFAK0APLUQI35UnYBLScCVI8QWAUxpBEgzvINLbbZiEEhMYfF5bK8ue1llbtlUJDS1Fs//wAlEKCemJPIEU1fcKshEEbs6twhHeSf+nXvwKPoT1ry5nSHX0wMy25JOxaAmepb8ya3srJcZVKti0ER7wlMSdBGdKLrcUFMLBP2lnMxmfsyjIcQHFHpWFPbC6EW7CfZtDMj8bKiOvgUPKnzbmE4fdPs8Du5HZVW7QkoTZ7QjPunQSr+BZKFdDIPSrczZwpHiAzGcH4bq0oO2ojPZOf75UsvyzBSdNDNNgvVC9QNT7yd/Olbysik7MulAuSuQKwJqJswSKPszciiNWrFjBBEgggjeCIIrk95WFy7bbAyKFBSCfeQrSd+Ug8jXeruYyBjWq79LPZPv7KLQ2kl2zyVRniaOaxzSYVyxUxfKbstejbqQwVQi1JUuzqORS4jNbee1JE9OIqwrYbt1mU2+BtbdG1K05EjjOYPGuF9lbQpwfVsZQsK72zKmML6NEg7AseHdITXQezPaortDbiwEm0/ZPZQE2hvJJI9xSgMJG8IO0impKol4fRrbkOKSlvvEg5LSRChqDnHlvrK+h2mSQDEcJrKvX0vTgz650OR8+taIFbHUyM5O2tAqsVImqdBoRpUnhRbQrLQ1qhrIe8eJ1S3kOf7nyrS8rZ3bSlbdE8zp+vSprgYwNJnVXiPXT0qxDZIr1xGIYa1BqRqqEN4WbCaLuN+SRuoy82sSRlSe7F4HI31L0LnMp5Uts+07zNG2U4myBrB9aGQnwitI3QqonnZMbqkSKHS3Mnf8P38aI3U9rW1lRu31A4jOmNgjCBGoz/4oH91Kw+7G0fvnRz7eKUnRY8lAa+Ufy0rbthAiKm+sKUMiJGaeY0Hy610lQq7TXf3tjtCRGJTaoE6LT4gBuzHpW90Xr3zDTs/4jaVdSkSPOmjiUKBO8BY/CZxD4+dVPsUyUsrZOf1d91nolWJP9KhWbFjL7dLdpQ6BkpBJ4hr/EHH7NalRvaFWFhQ50o7SIhtDsD7FxCzP3FHu3OmBavKirjOEFs5lklGepTALZ/lI6g1lQ93ZP2po5eMOp6hJUPNSaU2VMN2dQMFt9TR2eFZcZj+bCaZ3jKLWlYMA93PJeNtXqlqgHkEtWxsaodcUn8ScFoT6n1qUOFWXG09Zte8SsIOniGeHoSFDnTbsZbw/Y2Ve9gAVvlMpM9Uk9aHYWHG8SDCpC0H+LClQ6EGKX9hrYEv2lmI+0K0jbDoxFPQpI/NWoqxXmxMEe0NPmOVV+1nbv8AjtFW1+ACTVQvQ+InfVoVOqhU0wu1ZkUttKDhmrD2abDiUnoedSIe3K3qJOR04ESPj6U3DmRTE5QeOWnKKXKBatDWxLqVN/nQO8R/QHfKmDowwroeuh8/jVV869vOzyrvthCJDavtGSNgJ9kHek5eW+m90W1p1wKcOBu2Q26oaM2xObdoG4K1y3r3V0H6VLjFrshw5vMErRxEDGjqADzAriXZ62oClMvH7F4YVn7ihm28OKFHqCobaiXzruNk+kdDaA3akJD7codBcSnxoJSogHMAxI4Gsrl9pvuyoUUW+yd7akQhxzvAMeABKFZ6ygIM7ddtZV/V/XrpzNaOZCsC85qNxcnlXNBNnTlRKDQ7ZyrZ14ISVHRIJ8qKXXksvWltkeyjxK65n+n/AFVa2jVU7LtlWN5Wqz/c/IdKs7ZpEgkqoizDIUAsyY3n4ZmjkGrFEK0iq3e1mLagob/jT4KoS8Wscp2hMjnOVW9obXH4k9KxQpf2MtBViSdRTF3InnWeF1rlELvs5bch1MVIUwOVQpVK0jcCo/AfPyowCtMAn0HMjd8cqnswjppUjw9kb1D08R+FENMDPcaApsA6HOpkIzyoFlspOWQ0j4U0YInOrFCIVgWUk5ZxyXJ/1j+oUhux0ovC2NTk6hp4cSkd2T6Cn/aBASErHuqw9FER/UE1W7z+zvCxO7HUOMnjIBSPOrUP7XZQ62ts6LQpJ/MCPnSm67Wf+ldVq6gsOf8Aqs4imf5XR1FPCcyKrpYIFqbTqlwWhscTCyOqkkfmNZUZ2haKlJg5qQ6kfiAS6j/xGhrsdC3LQfvt2d7+dCkK/wDFFGW90KSw6NEuNrHJYLfwcpVc3gtZbP8A23UdEOBxH9LxFRTnsUrFZ8JzwSj+QqQPRAoS9CLNeLLoyQ+nArdiSpJnrIHOa87MKwWi0s/xhY5LA+YNbfSI1/0wcGZacQrLcqUn1Iqi3W1cCqtalYjRDV5l5hCjqR4uKhkTyOo50IwCpQHGgksjAXibO0Gvfo1tuJ51hRhSfEBxScKh6ivbe0tBxtiVgEoH3lI8RR+ZM+VUG138bPeibXZySh4JeSNJ7wQ4jgrElY503ErunadqbOpQnGyUvpCcye5IWoDfiSFJ/NXqwSlRT4kkZDYpKhsPrS1m/wBD7YWgzKQpOHcoagehB5GoOxl6YkfV1Hx2aWzlqlJ+zVJ2YFJ361dV7YrQVYk6ls4VHnmlR3SPUEbK4j9JNw/VbWVJENPS4iNAZ+0R0JB5KFdjv17A8Hm4E/ZvAiCRPgWoxlhUQJ3KM5UF2yuMXhY1JRHeNypMmD3iclIO6RiHUGoOPWTtCQhIU20sgAYlthSiBkASdwAA4AVlV5SSDGkag5EHaCNle0ZxbF2kAcqisL2Lxb8/0pfeRiEDXQ6HM5nThA60zsaISBt+WyosHJXS6/7R4Utj3jJ5DZ5x5UcilDB760TqAYHJP95NQWa7WQhCU7h67aYoNBtGpiuBVE1mMq5D40eml9gPhneZo4VRM2KAtFow98r7qYHPMD1o5K4FV+8HJSEbXXEj0B+JFB7dloUw+2ZgOBOLgo5j4+tWy1+0ec/Oqne7csPupGbagpMbm4+U+VG3D2hFqaUspwqQMwDOgyNSTKu9Gl3CStW8hI5IEfEqpiKAu9GFCRwz5nM+po9FaR4jNwfwpnqowP8ASqjgKgu9uSs71R0SAPjiolQq4Nk1KFEUOhVMGmsWcwKSAe2Nd6haTqpJAO47D0MGqZ2qdmxWe0bbO82sga+1hIPUir6l1KTERVP7QICrPeDKdPE6gcx3gA6iKVD95W7TZyOlLXvDaG1ffSpB6eJPzrW4rV3llZXvbTPMCD6itry9gKHuKSroDCvQmsNRGyiGXW/+2VYeQ+0R+nShLxSEW6zO7HcuqmyP9qKY5B4bnEFPVPiH9KleVLO0gizsObWXWzyAWAfhU1cTvKDd4pOx5op/Mgz8FHyprfdmLtndbHvIUI4xIjqBSXtcMKrM9915KSf4XJT5SRVgQ/4ZP7O7gaCs3K6e4b2EpE9MvgBVhuRCStIVtI8vlSbTIbKsFytjDi2yfOrKiftegoZLiBmzDgAAzCDiWgfiTiT1rkH0g3cGnUvsn7J0lQjRKz4lAcFe0Oaq69elp8MHTjnXNr6amxvWf/syUZZ4WyFI/wDrIT+U1Lew07CW4QhtKsCXFq7lext7DiW0obUuIOIDeFAZwatzd3EWwBHhW82ToD3doYiTr4sbS5H3g3zjkPZC1kpWyTAcgJUNUPN4nGXBxlKucRtrpLfaDvbI3aSMNqsLgUtI2hAKXUEbQW1uFJ45ZEzdiRYn7uDiVBUKIGB1Ikxi/wAwb0KEjTZsKTQfZxnCSgq+0bOCVn2sAkoVlmSgoWk55LVrhVPl63oHEpds6s1eyQYCkHNSFcDlO4waq1rt+F1LiVEJWAhUnxJcbP2ZOwKGJSDvCk6is/ONCr++jyx2i0OPKtRaU4cSkYQIVAxbQMzJkZGZE615Xr98JKiXFKC9uRI6GNK8p/J/g5HZ/E5JOU5nmZV++VP2T+/lSe7mSkU1bVWmHl42nA2SNTkOZ2+UnpUfZxuJNA3q5iWlOxPxP9vjTa6UQgVA4aNZajIgba0QqtWVYnBwzqqc2dMADcIohJoZs1MlVUe2pcJPHLzypG05jtYHutBajz0H+2m765UkcZ8v71X7iXP1h37ysI5a/Aigs9hZBawq0UDP5sj6VReyIUzanbOeKTxwqBnyHrXQGMgBuFUrte39XtbVqSMjAXGWYy14py/LQdARRCTAmgbFaAtIWkyFCR1ohxXhjfA8zVgNshhI/euZry3WlLTa3F+yhJUYGwCchWNqpb2ntqm2ZT95IJ3DX5Adat8CpJ7X2hZUpMpCT7OEYY6iTVz7J9o/rCVTktMYgNCDMETpmDXPr6tSF/aJyVooAgYtygAdRpy5U7+jWzKxPOHJJCUjOZV7avKRXPjbK31mukKUkpn0y3VW7WALQJ0dQpB6Z/AmmLttQnwlaRwKhPlQFuIOBQIOFQMgzwPxrXKsQo+j9f8A0xbJzZcWg9DPzNWB1GJKk7wR0Ij51W+zPgtlta3qS4OShJ+NWU686ysKXXj9VQ57zRSs/kJS4P5cVS3u33lmtCBtSop6pxD1qKx+3aGVeyTiH4XU5+uKobgeKkhKjJCS2rm0ooPpFZae3sv6xdpUnUtJcH4kgK+KaZMWvEylexaUqH5gCfWl3ZIg2Utn/LW60R+FRy8iKR3BfiEhqxKxd4gqbBiQYWoJGWkJG6KsQ/DyA622o5u4kpG0mJyplYLZhWhWiLQgGNMLoAxJI2E59RVa7do7kWW0J/yXQCeBhX+w+dPn28QcbRqD37Z4OeLF1c7zLiKLDa1AKyOz47Kqd9WbC4kkeFw92rgcyknmCtPNQqw2a1hxAUDkR1B2g8Zml98M960tIMKiUHctJxIPRQFZpjklnKmHnGpghUA7lIWChXKQJ4KNXdi3htxFozDL6Q2+DsJySsiNQZQeBFU7tQoF9LwEB1CVKH8Q8KxzkedNbFaAG3WHSCACZPvpUBmOfhVzSatnTHtZrjdLaMKvZaWplWZOE5YHTwUnADxg7VVl/OGFGCcvEANdQFjjqOR4Cq5dFtWl5xpZnEkJJOisEhKuOJGR/DTVi1H2VK09kmfEkbDxH6HblMA1nv5KUgOJ8Y1k67Qddog15Wr7TgUcE4dk4PmN9ZTIFDYyqVSwkEnQCfKo0KoO9X8gke8c+QNdERWJBUSo6k+p/tVkaEADdSaxJjAnhiPX9im6VVBK67ArLkXixK3mB0pfeb8JPAfHIU0utvC2kcJ6nP51VN21VKFUGhVTBVAJedpwB1f3GyB+JWnyoe5GMLDKfvHEeWz0igu0j0MwNXHPROfxA86dWZELQnYhAHpFA4SaBt1iS+HW1+yQEztB1ChxBiiwajsZmTvUT8qopfZ+9nLE+bM/7ExOwToscDrXRCuSnz6Af3FVXtvcffNd6gfaNgnTNSNSnmNR1G2lnZW+rQ42GmyjvECEqc2p1wxOZ8IE0HSEKr15tKklKwCkjMHSKV3FeYfaC4wqBKVo2pWnJSf3vFUbtn2iW46tlJwttkiAfbUMiVcBBgUC6/Eti1uhmC3Iw4ZIySnEEk/xYqPTfakNlCVFKFZEJyO0kzsmaRsQkjMZcNtQrdkxsMxzrE7urfGHNlvRpJjugsnetQ+Bq7XNeFnWkFACcSdASCOBkxIIrk7iVIgkRu5U2sjg2yQRsMEg7edaxicZ9Og92UXg26D4Hmy2d+NIKhPMJ9KshNc7sKHECzrUVYUviArcU6ztyUoVeLytvdICsCnCTGFAk6EyeGXrUbgR/wANsQdjjak/mbIUPRSvKobIru7W4k6KhY/9xJCv6mh50BeF5uOKaULO4ju14gTnIgpKYgag0P2+UoNoeRlKSlW8AlKh8DWavGzlR9hvRpl22StOHF3ogjPwjEBvMikP0dJD9qtFoX7cSkbu8JxHpAH5qpT1oJTrmcv1+VXvsmkMvWcJSUhxhSST760nvCsb5mr6b5cZv9fEWjtnZg7YXhtSnH/8fi+ANDdl7zxsWRc592phXNHsk9Gj/NTRxc4knQj0ORqidlHChm0M6rs7neJ3+AwoDn3ZH5qjN8rOLX3T6kaJclaeCveHzrf6wY4nPqaV32CpAUnNSDjHIHPzFENvhSQreJHWolqj9rbPhWoblY0/hc9odFj+qvFJK7M26Pclpz8E+E9JFNu2VnxNhY1QYP4VQP8AUE0o7K2n/EaV7K0zG+MiPI+la9M+xT+LC2+M1Iw4o1KDr1GfrRloVMFKtyknjv8AIieZoG7lwFMq9wkc0qyPkSP5qgum0YSppWqScM8J/UHqaBum8R7xAO0K1BGteVGqypV4jqddNmVZUQqS5FCJONzhp0Gvz86y0OQP3qaywphJVwyrYPsDmJS1dP35UzSaW3cjCgUYV5UAtq8a0J+8r0H/ADVjbqvWIy8T90ev7NPW1UWC0mt3VwknhUKFV68ZgbyKBJevitDDWxCQTzJn/aPOrLZM1rO7L9+VViwq7y1OL2BWEflOH4Iqy3X7JO8zSBgTlXtmTCQOFRO6UQmqJkmuddqLMbLaEusqwhRJCRqkpw4svumflXQgaqHaq5Hnih1oBUJVIkA6lWQOsgx0qCwdlreh9tbqUhKlrPeAKnxBKRPCQBlXNr8TFoe3966T/OqP3xrS6L6cs6ypshIVGJJAwqjhlG3TfWt52zvnXHMARiMlIMiSBJk7zn1oVqXdKiJ2blH5VCyamtCfFzzqSYVAsmczNMbvXolWk+FW4nYdwNAWkbaKsjeMDPOqL/3BFiEzKSlWZk/dnbGtQ3zeDzZCj7CxKVTlnnEbDQ9x2xRbUyTIwKwzqMOYE/vSvL8smOzpdxhPdoMg6qwzCRnroKiktqv1ZEEYoMic/ShmL6xBaXJViAAwxGU7OtKHHSRGg3b+JrC0pICikjcfhVs2dpEyWQXME5DKdBxP73VfbbaABY1pI+ycQnw7ErTAEbJThrniHSZk/rJyqyWNBVZHnJMgiJ0hkJUCPNXkKl3VdHeXmD086p7K+5vVY915MxxKZ/1JV51YmLRjbSr7yQrzE/Oqp2wcwuWa0bUmD+UhX/6pItWKwphoJGeEqbM6kIUUiegB68aXWBWBS2jsMp/Cf70fZFeNwb8KxuhScMj+SetA3y3gUl0e7krik61LESWtpK0qSZOIEHqIqgWNRafE+6rCfgavLy4zGh0NVHtKxDoUPfEnmMj8qcekqe+wWnkrG0ecZEdQRUdrTKwtJzUnEnipGo6pPpRVqPfMtnaQU/mAmeGbfrSlu0EJSNqDjTynMdDi860GDNslIOIjhOlZQS7FiMpGRz131lERWlWYHX99KLcEIA3x+tCWYSqTzpkUyRIyGygJBwp5CtXF6Rz5VG4vKPOpFRhM5UG10JjEo7T/AHpu2aWWGmbYootBrV53DKvupJrEUNeavAR94hPSZPoKoHuOylLcnUkn0ifMmrHYkQkUvZTCUjh8c6aMjKoJVCYqdNRJqVNVXq9Dyr1oQANwrVw5VsDUFN7UdkUw4+yYIlam4yO04Ts2mM+lUhCsjXasttcs7W3aizvqQj2VALA+7iKhh5eHLnVQlaOdFu6jhl86CQc6MGYJ41BG+Mq9sOKfCRO47a9UJFRobM5a1Rbuzbx70BQgkEeY9K8vMiQlZ8IxesAgc6GuR0laCdQc+dMb7bSMZMSFBSZ2zqnPZnPQVD0pD6YJA0mtlLO3PL9ipX1pkkRUAVHX/ihGFczAirpcrYNnCRnjST1OJKhVISqJ61cey7ssJ3oWR0MEes0sU67K2grsrc6plJ/KogekUL2us+KzuZZoIcHKYV6E1t2VOFdpa+66VDkvT4U0vGzhaSk6LSpB/MCKBbctqluzufeQppXEpzHqgj81NrYwCkpO0RVR7MvkWd1JyLC0uxtASQpQ/oUOtXJawdKEJbEo4Sk6oyPLZSjtOxLU7UkK6aHPrTe1L7t0E+yvwnnsPnHrXt4sJWgpO0EedQU+6XzhKZ0IUAdMyAajtaIJI4qT8Fp9AaFZUUKjcYPQ5/CmbzWIGDmkyPLPOiQE3aSkQBIGhrK9Ti91RjZExWVQZdbWRO/KiUuAHlA86ysoiFaVEjCYBI9NfhRYTnFZWUDFlui0IrKyqqRAoa2olSBxnzyrKygYRnRiVVlZRU6DUgNe1lBqVZ1KDXlZQezXMu272K1ufwhCR/KFH1Ua9rKFIGhmOdGIORrKypUQqOVYyPjWVlAzsajIjLP1q7IVDyTvEehHyFZWUURbrI06kpWgEHodZyIzFc87QWAMvKQPZyUjOfCdk8waysqKD7nKafdlFZOJ3jEPykfqayspUhjYLRgty9zjaSeaQlPyPnVkfdlJrKygp9h+zt7rfuuhQ/nGP9asF0Py0kHVIE89vrNZWUpEN6s421csuc5fpQN2WzG2CZJHhVzGh8jWVlRVWvhMPLjKTMeh9QaLbdlM7x6isrKXwz7AKSZyPoKysrKaP//Z"/>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78" name="Picture 30" descr="https://encrypted-tbn1.gstatic.com/images?q=tbn:ANd9GcSHBcF2KXmiUSLYWlKaCrYSHDwVOyWX59Kr6kc56CVunuLZzP-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15636" y="4181350"/>
            <a:ext cx="3209522" cy="13358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28" name="27 Conector recto de flecha"/>
          <p:cNvCxnSpPr/>
          <p:nvPr/>
        </p:nvCxnSpPr>
        <p:spPr>
          <a:xfrm>
            <a:off x="7497758" y="3551882"/>
            <a:ext cx="0" cy="91723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45" name="AutoShape 22" descr="data:image/jpeg;base64,/9j/4AAQSkZJRgABAQAAAQABAAD/2wCEAAkGBhQSERQUEhQVFBQUFxYXGRYUGBcXGBUXFxcYFxUWGBUXHCYeFxkkGhcWHy8gJScpLCwsFx4xNTAqNSYtLCkBCQoKDgwOGg8PGiokHyQqLCwqKSosLCksKSwpKSwsKSwsKSwsKS8sKSwpLCwsKSwsLCwsLCwsLCwsLCwsLCksLP/AABEIAJEBWwMBIgACEQEDEQH/xAAcAAABBQEBAQAAAAAAAAAAAAAAAQMEBQYCBwj/xABLEAACAQIEAgYFCAcGBQMFAAABAhEAAwQSITEFQQYTIlFhcQcygZGxIzNCUnKhwfAUNGJzorLRFUOCksLhU2OTs/EWNUQXJGSDw//EABoBAAMBAQEBAAAAAAAAAAAAAAABAgMEBQb/xAA1EQACAQIDAwoFBAMBAAAAAAAAAQIDERIhMQRBcRMyM1FhgZGxwfAFFCKh0TRyguEVI1JC/9oADAMBAAIRAxEAPwD1LAYgxVpbu1Q4I1b2DWbAmBq7ptKcpAFFFFIAooooAKKKKACiiigAooooGFFFFAATS0gooELSE0tIxgTQMJpaYwjdmDupI9x0+6KfqYu6uAlFFAqgFopKWgAooooAKKKKACiiigAooooAKKKSgBaKSloAKK5dwNzFR7vEFHs9grmrbVRo9JJL31DUW9CTSM4G5isbxn0l4WzIN5Wb6ln5Rvu0HtIrN/8ArfH4zTAYNoOnWXdY89Qi+1jXJ87Vq/p6TfbL6V+WXyducz067xBRtr48hXl/SH0i4i3ibiWsTh8ikR6mnZBI9hkeyusJ6P8AGYx3XiOLYZMhNq0ZUq4JBEQg1Vl9U6qfAnT4f0U8ORQvUFoHrNcuSfE5WA9wArv2L5ilNzruLuualku27zImoNWzJmCQ1bWFpnDWamolbMlna12KQClpALNFJS0wCiiigAooooEFFFFIAooopjCikpRSADSCuqSqaAKx/Sjpd1K4i0bZudWFB1yB1unLAOpgAkExyjStdduBVLHYAk+QrLcV4aGa4zILmaOwAJYKc0CSPpH79q49qq8nD8am1KKbzMtw/wBIN90zKFVrbKzWpzk2JIYy2pynLrvE8gK9PwmLW4iuhDKwBBHMGvKOHdDVs3xfe6tlQyDqmgmXCg24Z1bL2imqg76Ctvwgfo9sZVdrYJKwVPeCRJBM7mY76UJqEsCi7PseRdSCaujS0VW3eN28hZWnWPEHuIrrA8QDfiPxH9K7sDtc5rlhRQDRUALRSU1icYltc1x1RRzdgo95NAx2lqmudL8KNFvLdaJCWJvue7s2gx1q3UyKAFpaSigQUtcPdA3IFRb3E1UE8huSYA8ydq5q210aPSSS8/ApRb0JlctcA3MVieL+lDC2iQLvWsPoYcdYfIsOyPfWabpvj8XmGCw2QD6bzcI8yPk0PgxrlW11qvQUnxl9K/LL5O2rPU73ElUTyHM6AeZNZTjHpOwlmR1wdhPYsDrDp3kdke01RWfRjisVDY/EsR9TNmHsRIRfew8K1XCfR1grA0si4e+7DD/JAT+Gn8ptFXpqtuyGX3eYYoR0Mf8A+uMdjDlwOEMH+9uduJ5kAhF8man7fo0xuLhuIYxsu/VoZHllXKi+zNXoPDUW1aNuQFsSmugVAAyeQCMonwqapBEjUHYjnXTR2KhQd4RV+t5vxZLqNmZ4N6N8Dhoy2RcYfSu9v+GMgPjE1plQAQNANh3eVdCkrqMwooomgRBwg0FTgKhYLb2CpopsYtLFFFSMQiilNJTELRRRQAUUUUAJRRS0AFFFFABRRRSGIzRQGFM4l4HlJ9w0++KzV7ijIdCa0jDEI1F+4RAAkkwO4d5PgB79qxXSviIC3ba3X63MYNo6jYgM4A5gjKAxjSROljhOMfpC3Arm24Urn3ySQZA7/GRtVC/RO+uq5bomZQwfarQfdNZxlQdR05yWJbjRYlmjE4jB3DdLZWlgBLMVmWLMGWWJ7vby0q4udL8RaB1kGFCsAROwAAAM+2uv7Hxd6Ws4RyqkjNcZbMwYIVbkE7RNVHEcOwuCwmU3h868jLZLaG0G2zSYLewRrm6p1KdJdbKScmScBxlnvBiCrloZVMggnKFjwLFvA8zXomGvW8OA+JvW7Ma/KOqfzGvNbXELWDAFthcuzIYQZjUR3D9o+wMJr03ozwrCpYtXlw9pb11QzMEVrjXGE3O160zM6wPAVzQq1JRcmrLdf8BUjFOyO7vTywELWbd++oBJe3aZbQA3JvXslsDxzUuE4rj8Qge3h7OGRtQcS7vcjkTZtqAJ31ucxVscB1jK16DlIZU3VGGzH67jkdhyE6mdSM7mePRq/c/WMdeYfUw6ph194zXP46fwvQrBo2fqFd/r3s19/wDPeLEeyre5iFG5FQMdx+3aUs7Kij6Vxgo95NcdXbdnou0pK/Us39ilGTLFLYAhQAO4aD3Cke8BuQK864v6YMMki2z327rQhfa7R901juI+lDGXmyWFS2W2W2pvXfZplJ8hWXzO0VuhpW7Z5fbUrk0tWe1Yni6IpYkBRuzEKo8yax3GPSxhbchbhvMOVhZHtcwv31h7Po64ljmDXwyCPWxdwk+MWlkr5ECtjwn0L4dCGxF25fI+iPk7fuUlv4hT+SrVOnqvhH6V46sMUI6IyXEfSvibzZMNbW0Ttob10+Q9WfYajv0T4jist3Gm6lnOgZr5EqGYLmGHEQJPMDfzr2rhnA7GGEWLVu0OeRQCftNu3tNMY7iFi7be3BxIYQUsy884Lqcq/wCJhXVQ2OhQ6OCT69X4vMl1Gyt4R6N8FhwPk+tI53oYaf8ALAFsf5a0yIAIAAA0gDQDy5Cq22MS4A7FkA7t8q5UHuXKisRruwmnG4JbYg3c14jbrTK/9IRb/hrpM3nqKeN2s2W3N1hytAuByguOwv8AiYUgbEPOiWF5FvlXI+ypCqZ/aYVYLAEDYchy8hSZqQFV/wCl7LEm/mxJLZvlyGQGIEWgBbEDScs+NWygAADQDYDaK5LUTT1A7pJrma5a8BuRSsIcpJpj9MXvpDiaidSMNRpXOcENB5CpoqFgD2R5D4VNFWwA0k0tKRSA5BpaQ0tAgopKJoGdUlJRNAC0UlLQIKKKqMZh8Y7sEu2bFvkRba7dI75ZlRD4ZWoGW81UY/pfhLJyviLef6iHrH/6duW+6oy9CLLa4h7+KP8A+Rddk/6K5bf8NW+B4ZasLls2rdpe62ioPcoFIeRTXekVy6PkMFiLgIjNey4ZYMf8U5+X1Kr7OCxd4xcWxhPDq3xLeXWEraB9hrZVxdvqgLOwUDcsQAPaaTV1a/vusNMwXSe8/DbPWC6bwcwxuomRI9Xs2AmQGT5kCqTo10wv4y8yW4s5bbsGQF0uMCgAK3DoO0djNb7GcUsXzlt3LV3JqwUo5UnQExMc6Y6hZmBInWBIBide7Qe6vkPiu20KNSVNUvrS53HszOule2pB4z6RMPhcOAztdvBQsKBJcCGJJ7Ig6n3CvK7vHBiOuVbfVo1sKxJzuzA6MzmJOi6fsivY8RwPD3rF3rVSWUhmIXMo78xEg+NeE8TZbLuiEkTAnwJk6CNo5n8K+g2baXtVFXVm0pa33+aLhCEW5Ldk/Af6QdH/AJHrBiOv7OoW31YGk6qSSZ110251vOCekZMLwuzda01y8AllhOU9lOyzMQTlMDlzrzGzxkrOsiMsHUR3V1jMU14BbRIgjsgMR/CDtHMe2uuCqqym7569ndYiaptXR6LwT0zu15zilt2rOTsBFYkNI0JJlpBPIDSu8d6a7cEW7N25GxLKi+3eKyHR30U4zFjOeqtJmILXGzMCphh1aSQQRENlr0LhHoUwiQcQ9zEsORJt2/8AKpzfxVO0bFTryxTlK3/KbS+xgpqKtYweN9JmOxDdXZAtk7Jh06y4fJjJ9wFPYD0Z8TxjZ746ufp4tyzx4WxLDyIFe3cN4RZw65bFq3aXnkUL7yNT5mmv7etsD1Oa+QSIsjMMwkFTc0tqZEQWFaUdmo0Oigl5+JDqNnnyeh2zY6p7zXMUetRXRR1a5HOUkKktoxBPa2B0r0bhnBrGGXLYtW7S88ihZ8yNT5morNfvW+zksAxv8rcjmI0RG/zgGnE4RbYK10tfZed0yJiCeqEWwfJfhW5Go43G7WbKhN1omLQLj2uOwp+0wpFbEPPZt2V5EnrXiOarCqZn6TVNtuI00HdtHlSPfC7mkBEXgiH51nvmZ+VIKjWdLSgW9ORyz41NRQAAAAAIAGgAGwAG1MPj1AnfypsY7MJUe+jiBMLVwzVXtiX1mPZv7hSzIkk/nzpYohYm5qOsqCt+Nz99OriVmJ1qlZ6APtcpprprvOK5LVVgGgHJ3Mef3UjEKNgT41zcuEVX4ppmZjwrKVOTLTHLnEACJIESSB3b11/ba/8Ams/jJ+iOR8B93KKrlF6NFzDvga1g6DerNMjf8OOg8hViKruH7DyFWC10s5zoUUUgNSMRqUUGigQUk0jGN6abFoPpCs51qdPnyS4uwJNj1E1EbiSeJ8qi4njqJq0KO92Cj764Z/FdkhljT4Z+Rapye4tZomsbjfSXhLe+Jsz3IesPuSapcZ6YbAEqMRc7itsIp9rsPhU/5LH0VKcu6y8WVyT3s9MLRTbYpRuwrxvH+mFo7GHUE6Tdug/woPxqAOmvFMQYso0H/gYZ3/ifMKFV26fNpRj+6V/IfJxWrPbm4mg2k+VRMV0iS2JYqg77jBfjXjOD4LxnGKGnEFSSJa6llZUlWGUEHQgj1eRqwwvoXxbwbtzDoeZm5dafaI9xp/LbdPn1Yx/bG/3Y/wDWjcY30m4VN8RbJ7rc3D/ADWU6V9PsNibBtumKdCysGCrbEqZEG54GNudWGB9CqL85i7pncWUW2D7y1XGD9EfD0MtbuXT33bjn7lKj7qqn8OwyU51Zya7cvAOUitEebcC6XrauxhMIxdwQc95mYqO0xhQEQACcx0AEk1qOlfTpUyYfCurXLgXtyGAVh2SG2YkRr471s8P0Ywlq4qWMPZtnKzNFsHMogKGY6sM5VondBWN6VdDbqLhy93AiC1sPiLaqiyXZN0M9hQAGJAJ05GlW+GUNorKpNXtxd+q/AuNdo84sdIrjtla64R82aJaZ7wN6reJBZ7LMZJ1bTTlHOt3wn0eYMFy+Ku4jLIAwlskEh3VgzKHCjsg6kaEGaz/SbgQtIGW2EyaNmuAs+fN1ZyZmP925MHT4epCnCDyyCVaU1ZmTa55616X6LOHK2Fv32bq0FzqbtwEA9Rdtw2YuCqoHNtswgwHkxRwboSbmDto+JCGUfq0sWpUhi2t6BcLZW56SQDIArX2uG4dMwa014sZLYo9cSAoRezAQQqgSFmBvtTlVgjF3LDCcXw+HAuYa6+JQ5Vv5c10loAF5nPZW76oZCRKkGBlE3F3iF9mSDbtW3B1Hyr7AqQdLa8/rjUVXcLuoUCW7YW2NlRMiDvgAAe6n2QYdoOlhtQ2y2XmSGP0bbTIJ0UyNAQKmM4vNCsShgLRuTcZr0qPnjnUMDuLYAtqSCNlHqjxqYmJVWOX1TyHI+ArzzpV6TreDxLWFsG6UC5m6wIJZQ0AZWmARrp+NbThl5Ltu3dQkrcVXWe5gCJHfrWksibE+3jASSo35H8K4XEsSeRpHIXX4V0bkiVB9ulTdgdMpYQTqO6uBaB0OsU2MZJjY+3X7q5xK5hIJ01iYBNDi2M76xV00A/P9KbxGJCnbT31Ev285HZIIjTl99I1x4gwOW0fCo5LrYxy9xAkArA89PjVfiuMtOjBQDy7U89vzvS4jCLuzESdqrHAmAo15ySQBvtoOVPBHVjTRIPFPrZjrOmnf+fZQ/EHbKyLO8nUwAfPwqM1naAxY7EQR2RuADr7THia6tvsDr2ZVYzSZjlGf2QojnS5SMckhYi3wuPcgE5RvPxn/AHqys4mY13rOXLunaMCdt5jvIHbI+qIA76k28S0wRuOZjQRBaNAAOQ7/AG1SrEmjyg0zcsCoWFx8zqCBuRt5Dw3qUMSInlWqlcQxicFII79PIfnlTPUgaAAx4D+lWK3NJrkLUuKYXJGBYZRJ5D4VLOMQfSFeS4LphjrwjC8PuOBpnuZokbzooHlmqUMDx69ysYcedv8ArcNeM6vxCpzacY/ulfyNsEFqz0xuJryk1DxfSJLYl2S2O+4wX4xWDHow4he/WeJMB9W2bjfjbH3VJwvoOwg1u3r9076FUB/hZvvqfldunz6yXZGPqwxU1uLTHek7CW5BxNskcrYNw/wAiqPG+mOwvqriH81W2D7XYaeyrPA+jjAWsWUNkOr2VdBdZ37SOy3tzB0exv8A1rW4PgWHsx1Vizbj6ltFPvAmq/xMZdLUnLjKy8EHKpaI8y/+oeLvGMPgGbxJuXf+2kffXdv+3Lx0trYU8wlsEf8AXea9ZJ0k7Dedh/SomJ4tYt+vdtrygsoO4G0zuRWsPhWxw0prvz87i5WTPI+O9EuKpZN29i2KqVBVbrDRmCA5baBdCVntd9PYb0IXnAN7E2hOsqj3Tr+05Wa9K4nird609qLri6pTNbtXDlzKYbPlCiPPeKThuNv9Wi/orqVXKxd0VZUAdntO5U6wSJiJrvhThTVoJLgkiccmZPA+hTDKoW7fv3ANYXLbHuAJ++rnDei3hyR/9sHjnce4/wBxaPuq9AxJP9wix/zLpnX92IiPvpVwF0znxBG2lu3bUDTXVw5j21dybs5wfAcPa+asWU+xbQH3gTU29eVAWdgqjWWMAe01Xpw232gbl26w1Ia8/PWMqsFHuqNw6zYIPV4dEdCdCiyechjqd6QWI/DeKWLDXUW4bqszX16pTdgXG7aDqlOgbXXX5TnVmOLMT8nh7zDNEsFtiMoOb5RlYjWNp37q4scQ6wFCMjDly02HhTWCuXrZKucyzodJ9uulS5xSuO2Y6buLYaWrNvRvXuM5DTCHKqAEbk610cFfJ7WJCyVIFq0q6Aywm4zzO3hNTWvAKST2RJzEwABqSTyjvql4T04wWJvGzavB7gBI7LKGA3yswAaN9OWuwqu0LDGKQi9DXHcK6p84bZPWKSqN1WUasbcaRvUROiNi4M74dXuLKFrhZzKdnNlclRmgHQazWlwRGWSB8oS3mCexJ59nLUPit82wSoJ+6Kw+rBdb/UreRMTwxmhSco2AUA/wyB99Zu96O7LXM94XLm4AdrVpAO6AXY86sr/SSZBYKeXOqq7xRnLB1YiYEHT+tZKFXcaJFz1NizbHqKByUEzpEm4/bcx5DwqrTpeubKlm43eQI05Ed/KoV625U5bS7QDM77wCa4wWBv65rhQRGUD367dwrB7LiblUkJtdZbYjj99mC2bagaFjcIGWrXB8SZuzdyTGoBBB75H4Gs5a4VDau7CNvPXlPdVpg8IFkmOWp1jw103rqo0oU1ZCco7jxDpb+uXgPVVyiiZhbfyaLPOFVRPhXtfo1v5+GYYxqqun+S46j7gKx3pF6DXL9xL2EtBiwIuhSqktJIuHMRmkGJ19UVtvR3wW7hMAlm8ALma45AIOXM0hZGhPPTvNd+TSM2zQAk7mPz4UoWDM0MaM3dQTc6KidKUU3PjXQagDm8lRLoOw+H58anaU3cf2D4+QpAU97Dket3+c+Ebt8PKoz4YEEEARvEac5Ztl+8+Iq3vr568hufCeQqC2FBgEK2uijYHvY/SNYTTAh3YImTlzb5fWP7Cz2z+01cdUEEBDJ3UkksJ3uOJJB5LXeJzS2SS3N9IUCfVDac9ToBA9sbJmlLbZjOrNLa+EyOQM/AaVz26xnd6928uZS2+gXsAbBRtMTtt7JLb3Q5Fu3DA6s86aaxry217ztNQsbxBBNu0ZJMsVBM/sLA111nn8I+M4qtgdUINxhroOzMQvjrqfHwqsA7Ftb4lnuC0gGUNDGd/ZyGnuHhUtOKZnyA6LvESTpoQD31m8Ld/R7DXmEFhlT1pOaZY9w2jXvM130Yvl2zHeC8jUQJhSeUkjTnI7qbmopyWiHY2lzH5SF/P532qdackAivP7nGVGIYtcnIrSJJkwRoFnT4azHPZcM4ivU255qD6p2IkbaTBFN11FK5LRY8GwYVcy654cnnJRR7NFH31bKtV/BdLafZX4CrQVs2KxzFLlodoBMEwJgbnyqubjHZRgsAkZ1eFZQY11blz320pdo0iNxbgt+9dRkxC2kt9pQLIa4GIKt8ozxlIMZcn9alpwlvp37z6k7onMmJtopjlvypL3HkHqh3+wpI37/wA7VzYxpZ2MkAxAMaeVYfM0sWHErlYWhR0esQAydYAIi6zXdNv7wmpaWktjsIqjuUAfAVHGJYHUiP61y9wIZJ37/GtVNMkmtd7on4VxbxQJjnz7vfUF8SqmRz7qaXiIOon4fGq1AnJdfPrGXlTJlbpJJIPLw99dtcnWmcWhMEGqlBvQLjbYdbdzOsCfZPiaXFXVQ9ZsdAY3pjiOCNxR3j8+yucPhdCrDQ1nyDzzHcexOOGTOgnvFQbXGM69rskd+k13h8D1U6kg8qZx2FU8vfVcjFO4XRGxjs1m6juWS8j25AHZzoVnTXma8E/Sbli7mUlLltmEjQqdVb4sK+hLJ5fmK8e9J3Rt7WLN1EY27/alQSBc2ddOZPa8cx7q1gkshpntHQzj4xmDtXQI7ORhyDJ2WidY0/O9XGIsZhWM9HWe1w6wlxCjgNKkAGM7FMw+tly7699a+ziaLdRO8pr/AABJ9UGmbuAAG0xyHf4VobmtMvaFS4XFcpRhjGgA1849m1J+gjnJg8z+RVplpVTvpcmhFeMJFcthe7c89fx2+6rE1Gusecc9/wA/GhxsMZW1HOfzz5CpSX4Hh7hFVOIx6wDPt2HvP4R7ar7PEBvIC8maQJOvZHrOdaNMwsaY4wf+fxpBen8/kmqVMQAYJ11gbt55AYAmd+41JPERsDLfUXff6TchT5RDsWgP5/O1KLndr8P96qjjYMOVLR6inbaMx5fmKTF8QCAZ9zsg7I8J/P30Y1oIsjejWduZ0HsFL1kiRp3k1RXOJga3tNoVZnaYgDbxJ5e2o93jOaWebdtQYzwoYwYUROZuek86nGh2NB+kAgxoBuTVbexRY5bcZebHTTmSdIFUd/jLXULZls2F1zH6RjTfVjMaAc9Y0BrG6VdbFtNiQIU9u4Z8OyJkCDtPOaMSd/dhpFnxDFdYwtJquYajUty5d3dtpUfiGOWyos2pdmBzsuuhgZARM+yoGP4muFRcqKcTBlhqLbSBoDptOvwmo+DTN8rdLLZQSzEwt1xuqmCQg0BI00IG2mMq0EsW7zY7E3hfyKde6n6SoNPW0JuEnzgePvqDZsNfvSzhQO2wYHsICBHcNwBqN576quI9IbmKuhTmZcxCqNFiYUZV157nXWl4xxpcNbNhCGvNlzkKMtoKFIVZJkTr5g7VlKU72XOf2RQ5x7igvXgqA5V7CKojRZiDrMDWY5k6VZ3sVbsYNSVUF2mG1gIYSNIPaYmTuc3LbO9G8E195aFtiWdiw2nRRJ7JLD1tx4RNcdI8b114IrLlQFexoqwCcqn1nVZYTtpAgVMrSmqSeSzYdg9hL5c5UlyzACWBJLagETvo2vM6GK0vEukeW6y9c4ywNAI0AHvqi4Jhbdnrb7ZmFllVGC6s+oOmwgzvy18Ko+IcUNy67hba5iTEkweeonnrvzqJ0ltFRrdHzf8AQmrnvfBeMFrNs5IORNz+yKl3sdcbQXOrg65VUk/5gYryfCdP3RUE2lACD1XeAFGrEbnwXbaKrcf03uu0qzZjI0YoIIj1VPlz7tyK4HT+IVZc6y9+9TTCket43jVpFLXL50n6Z5GDCjlOk1Sv0/si4VFu4R2pYCSCsbryUzAM78hvXmL3MRdObIZJ9ZtJnaGfc+071yOCXG1dwJjKWcsd9co30k6eFUvh8Na9S74icoo9Gx3pLsqCLasT/wAwBQJHiZPLaq1fSVcZhlyKrFeRJAE5pJ2nTlpWWsdHhILM5nQRCrJGvaMkgExtO1dYW1ZDqFCtBHqq9wjUnUmBEDfKdBuIrWlsuy084ptkOrFno46RZ1ENJ5xoQdwNPzvRb4m7qAVJOsa/1rOcOx0QuUKYJlipYyT/AHdvTu8TpV7groJgt5gQo3jYfia741oXskTjJ+HdyDmlQO/T/wA0/h7nYmSfEaDfvNNpagGBHuJrq04iPx/H21vygsRb2cTIFTLd2RVLZJ8BU2zdrWMrkk8VwyULdpc9WIZu686htbg1Ivt41EOI7zA91S2MQxP5+FN9YR3+z8yabu4xROu34/h41Cv4qQ0ARsTMDXvP+432rOWQ0Sv0gLzEAb8h7ANPf391NNxQr6oJ8Tpy5d58zPhVQEZmjkANEMmTGoJE696j297YxLBuzsumVQXaTqc0NC8t2PlyrBzsOxrMNxEkdoxHf/SpqX5ArHYfFSYSSAN1AIB5/KMMix3KD51MTja2/WuKJ7yRpptMs/srWFW6A03WcqXNFUeE46rSRJA0JjKAdTsd/brT6cQzAlZMbnSB+AroQrFheviPx7qz2OxpOkrl0Aa5osk+886k43GjKTObLudkGkkk84HdPKsxxfHCGuHM6j6VybdqNIAXQuuumms1hVrRhkNDx4irS7PbIBjPcnJoD6iGJM+6BEnSox4giqbkm2hIm9cjrHkT2d40DQANe6qlcUbmti31hgnrb4yWrPeUU6jlHcKaGNtZx2jjLxOmoW0jaTlGob/CIjeNY4J1JSe/h707/Aqxa3eJ3CCbYOHsRLXrpKu/0jqdTOugBG8cxXdrihVX6jsWtzfcE9naYIkkkjkx8e6i4rxdbdzPdm/eQiLZkW0gTmgDLOjGBm8SwpLdm5cU4jEsVtoTlVYyrGgCAab9kFjrECd6UW0k5ZevDe+OnYOxdYbHs4ZMP2pMtfcssxrKZdTrOvONu6OONWrci0Gv3tFk9oDSCVI1Y7nUxAMRGlQ+IuYlWy5MNaUjMfAjd38dNDrtvoRFHFUtWimG7bmM17KNJPqpm7eu/LatLyeW/q/L9EFi+xnFmt5uti7iTJW3JKW1IkFxMCN4BjlJmRXL1t5Tfv3SEUGDtmMFQtpFGkxEju0DcqvFYUWbYNzW6zz1RYE5CA3yo3DGNjyjY1zhLV3G3HZ4BVRH0UtKII0HKNl5nzp2tHFfLe/x78Rkk4x8VdBQOUU9hZ00PZLZiVVRuSTrJ50Yzips3BasC31g0a8AfWbslVzEwusE7mTtpUfHdJFVOpwucAk5rraXGOaQRkMLMDu3iNJPHCeGZz11zMLKzJJg3WI9VR3FoB2nNvuKe7FNWW5dfH8ATOE8Ia6OtuOCgDS2YTdIOe4FYkQkHVjzYkb1C4pjzfuEZ1W2DCgGQIDKoAHKJg6fCmON8XN8qlpVCJmyoOQmIHeIj3toJiu+BXbKB3vvoikopAKkgdmRHakx3ns9001Ga/2T13Jbv7DtLm71WAtEjM9+76swCgPrbE5Rr3mdtYaMgjtecmJaQdTzmBJY8yR560vFeKi/ee6cwLNMQPIfdpU3hty6iZ7Vs5QwhmQGX3iCCNO/y22q6dN044pZyet/IWho+KP+j4dbSDLKhmbQMXb6ETyEtp7ImsjhxC55E8tAdSfHQefj5AtY3GXbzAs0z3bLJJ8o389as+j3AOuxNu3cLBPWaIGgg6SdjI17jRCCoU3Kb7WCyRZ3+KWrOEtKrZnB6wruJ7MExEjSPZpsKypxSnUkj3f1q449btm4zLlUZoKqwOhjaYC65jHj4VUPhlJnMomNCddudabPGMY3zzz8QSZqMDw+0qprmYAGCC8logZVIA0jQk71ZpdFpQdUU6BW7MsdM2W2qA6zpqdKgcOxHYt9toyqITQaKG9S3qT4kzrsZE2FnCRBFs67Zl6vYsO1n1ymRqY0MwYmvLqSekmzGTYHNBDKwJ1IdsmYaT33CfKdjpG4XJJCnJA/u111ggZ2ByxrIgsO4TA6TiFpAx6xWiTOveNjz5SANt+VNDjD5gbSsUSASpzAydYKLvqdmnTWdQclGb0j45eZNmdXMISslGIWSGuNplgTK3JgdkGQF2rq/CzN0qCJlByAEw7tlJB+kAR4Hm3ex7QFACBRJk5rhE7lFlgukwREjfanLyuCGusV1EF3BYSRm0+jsdIM5fbVfVlifv7jSFsXLWUsqkgmJLa6MBrlURM8gZ15VaYPFx2TCEnSdJk65bfrNz1I+FU39o2xMk7HLuoOgBAMAkwdJ1PfyK4LG3SpClESe21wEKCQCS0gLOo3LDX2VWGWunEdjcYXFqOesDc6DTQQef361JuX42EH2rI5/tVkMDezHMXPaMjKQHbyMRy+gDymri1jFHYUmYkoBmbbdtTl7obLXTTk1kx2LlccY3ygc/iJO3uqXhr6nQEk76yPjv3bVQrdIksOrmYLHMxg6QoPZ3iAT/R+1xhR2Qcx5hRJGmpMCBtzFdMKmYGns3u7Xy1+/wD3pz9J5f7++s7/AGtOqqzDmY7OkzP/AJpm9xk/3RVoOpzQomI7ZjXXlW3KJLMLF/icX3HWqPHYwKSWeCI5FyJ7gNvdVf8A2oY7WgY6RALjkVUku0kaQNfDaqviXFhmCgL3gEFmPlZXU6crjD3b4VK13aJVi+xWNTKWbUgwQxCgECYPJT4amDUK9xkZS2hEgZhKW1J01u3I8PVWqK5j8oUXmln9VWIZzEgZLCDq1J2kknQkxOreN4mqAvdy2zJyi6OtugDslRaBFu1tJzd3OdMVJvJjSLn+0etzlSuQbsSbVoneNO25mdSQPKq7ifEikJmXtCcxVltADWUtQWeRGpDbad4pMRx9sqnKLekdZcfM5kT8mqgBV0+isbazUPC4l77TaQvclT1twjsncZs0rMg6sW8q0VPfLQqxok4vmWS5YZic9/5O0RHZ6u0G7eobkdtu+qHEbt1mdAXaTNy5CqBuJXRQYJMEnTlTWFwZPqg33AgsSwtAGQFfSWbtHdl+joYNS7WHZ2hybz2yYs2x8khBjUAbCNCNR3aGjlVC9vfvuC9idwm+S3bPW5AxEFUsKBv8oPXEtuoyjyaRb4XjSuWyfKARsCllI1A01PPXYwT3xj8VxC2rAXbvXuRlFu0CqqdVksN2B8NhoNQBJtq1y2zYgjD4aT8kkydTlJbeJ0GkQAACaxnKbzbfvqWr+yEWvFem7O/V4dGuuIC/8NW2PZiWgRqTzJEDQ1t4GM+PuO76lbBZZE8yqkCddPAb6axcHibrhRg7JsocoZwBmeYEs8HIJ+kfraa0uKxluwyhCb+IbMGOpVX05kZmiDodsxmIii2ailn9+97gsSsfnuW82IcYaxMi2IzMk6yuheS0wIBI23Ii4PFF1a3hbJExNxtGidt4UaiPGIBNMNwZ2+XxblVYAgsIZpBMAcgO0BtqBodjHxnGTcQWcOipa8Iz3G22EZicwnc6bxpTjDLDGz8l+WNEw4+xhNLHy14ggtyBlToQJ+sdCOWxBB7fDAZr2OPa/wCGD22XloBoh2mZ05gmoyrawts3M4a8yiAIfJJzayNWIG5iDNQ7Fq7fd7lwsQo7VxjCW5Bg9wOhgc9O/W1Ba3y3t6vh2ASHx1zGMLVtAqRmCAmNJBZmJ7yx/JNGI4gmGQW7IW5fBJa7lBFs6jLaBGh19Yb92wEIcUFgPbw5Lm4MrOVILDUHLBkKTqAfxipfBOAXHzOTkt6Au3YzggwEO5JMCYPLaDVyjGC+rKO5dfH8AR+EYD9IuqCcrdosxMBVEsSJ+kBPhr305xTjam2LGHVrdsEkjXM+gALkbyNe7XkNK64lfGIKWMMmVUICzpqV7eZjrOaT5SfAd8K4Cr3TbUtkAi7dBWNSDC5tCBGpiTrpG45Ln1MrburtfoHayvw+Fd7blARbEy7GC2mbqxI1OhOn1uelJxLjtx1W2BlCjJE6QAoIynkWWYOknblWi4s2S0ttFynKeyAZVPrNHradoHxWdDVdgeGkk5dX1IDgKCupKwCNSI0nvojVi1jkuH5Ha+bIvRvow2IYm4ctpPXI5/shhIBNQ+OYQC64UZUk5VJ2EnTcyfviK1vG7qYawLIILuTnC9vPJJInQxKx3kOR5Yx7iEk6n2xPjJ5T8OW9PZ5zqydR6bl6iS3j3CeFSyAzNxgoiJWYObfMN+721pelbJbVLKg/JKVhjI5SSOUsIM+Gsma76MYHq82KYG2ir2BAOYAQSQvPWeW57qpOkfEOsu3CraFplSSpiJPa9ZtY25e7HE620ZaR8/6QasrLJkzOrA89QRrJE6aaydPca1XQ/DMFv3cpuZUfWV3IIIAkz2oERrI13BzVjEwZgu5ICgAxy1EHUyRpHdHdWpe7cs2EsJaDXHALObiqgTQLmYMIMxDNsDG9Xtl3HAt/lv6gl1GUxMh51nQ5tiJAknwk70/Z63KIcxGmgMDkJg0mIv3LzlmksoOuUQO0fq7DU8o+NXFnhmZVJxBHZXQErEAADKBGm3jE1rUngir28/Qo0nQ35qz+6X+Q1QcR+bxH7xv5zRRXjbP+on3ebMCFgfnj5/1qz4hunkKKK9Crz173BItuHfMr5f66p+O/Pf8A7h/IaWiuPZ+nff6CWp1wX9buedv/ALiVLxX61a/diiit30n8S95Jwe2K/wAPxqz6Keq/mv8AM1FFZvR9wFHd+fvedz/VV9w/1B5j4NSUV3TATpH/AHH2x/pp/C7r9lPjcoorCtzUSyu4DtjPtP8ABaz/AES9R/sn4pS0Uv8AzPuLRL6GfrF321jcN8+v7xf5jRRXRR6WfCPqWhni/wCsP9lP5FrS3f1Bfst8VoorSrpEciaP1dPsWvitLj//AG239n8Hoorgeq/d6Mgg9C/nj9v/AENTPTj9cX92fwoorrf6n+L9Ct5a4v8AVL37z/StY/hnzV3yX+cUUVVHmy4oRpel/wA2nne/lFVnCPVufux/3UooqKXQ9/qC0KnEfPHz/E1fcQ/9twv2z/M1FFbVNYcfRjZTYL+8+y38rVrX/wDifYT8aKKnaOcu/wAhPVFbw/5vF/uh8Gqy4D+q4j95/ouUtFcu082XGPoVPQi8Z9fEfbb44qn+hPzg+yfjRRSrfpnwFLQpekXzy/YX41UN63+EfhSUV30OjXArca3pJ+oYT9xb/wC4Kw+L9ceS/wAi0tFZ7DzHxl5kIvn/APjfuv8A+tytd0u+fs/uE/kuUUVx7R00OE/QreYXC7t/h/nt1bcR+eufbf8AmNFFdk+f77AP/9k="/>
          <p:cNvSpPr>
            <a:spLocks noChangeAspect="1" noChangeArrowheads="1"/>
          </p:cNvSpPr>
          <p:nvPr/>
        </p:nvSpPr>
        <p:spPr bwMode="auto">
          <a:xfrm>
            <a:off x="6051443" y="5212431"/>
            <a:ext cx="304800" cy="304801"/>
          </a:xfrm>
          <a:prstGeom prst="rect">
            <a:avLst/>
          </a:prstGeom>
          <a:solidFill>
            <a:schemeClr val="accent3">
              <a:lumMod val="50000"/>
            </a:schemeClr>
          </a:solidFill>
          <a:ln>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s-EC"/>
          </a:p>
        </p:txBody>
      </p:sp>
      <p:sp>
        <p:nvSpPr>
          <p:cNvPr id="46" name="AutoShape 22" descr="data:image/jpeg;base64,/9j/4AAQSkZJRgABAQAAAQABAAD/2wCEAAkGBhQSERQUEhQVFBQUFxYXGRYUGBcXGBUXFxcYFxUWGBUXHCYeFxkkGhcWHy8gJScpLCwsFx4xNTAqNSYtLCkBCQoKDgwOGg8PGiokHyQqLCwqKSosLCksKSwpKSwsKSwsKSwsKS8sKSwpLCwsKSwsLCwsLCwsLCwsLCwsLCksLP/AABEIAJEBWwMBIgACEQEDEQH/xAAcAAABBQEBAQAAAAAAAAAAAAAAAQMEBQYCBwj/xABLEAACAQIEAgYFCAcGBQMFAAABAhEAAwQSITEFQQYTIlFhcQcygZGxIzNCUnKhwfAUNGJzorLRFUOCksLhU2OTs/EWNUQXJGSDw//EABoBAAMBAQEBAAAAAAAAAAAAAAABAgMEBQb/xAA1EQACAQIDAwoFBAMBAAAAAAAAAQIDERIhMQRBcRMyM1FhgZGxwfAFFCKh0TRyguEVI1JC/9oADAMBAAIRAxEAPwD1LAYgxVpbu1Q4I1b2DWbAmBq7ptKcpAFFFFIAooooAKKKKACiiigAooooGFFFFAATS0gooELSE0tIxgTQMJpaYwjdmDupI9x0+6KfqYu6uAlFFAqgFopKWgAooooAKKKKACiiigAooooAKKKSgBaKSloAKK5dwNzFR7vEFHs9grmrbVRo9JJL31DUW9CTSM4G5isbxn0l4WzIN5Wb6ln5Rvu0HtIrN/8ArfH4zTAYNoOnWXdY89Qi+1jXJ87Vq/p6TfbL6V+WXyducz067xBRtr48hXl/SH0i4i3ibiWsTh8ikR6mnZBI9hkeyusJ6P8AGYx3XiOLYZMhNq0ZUq4JBEQg1Vl9U6qfAnT4f0U8ORQvUFoHrNcuSfE5WA9wArv2L5ilNzruLuualku27zImoNWzJmCQ1bWFpnDWamolbMlna12KQClpALNFJS0wCiiigAooooEFFFFIAooopjCikpRSADSCuqSqaAKx/Sjpd1K4i0bZudWFB1yB1unLAOpgAkExyjStdduBVLHYAk+QrLcV4aGa4zILmaOwAJYKc0CSPpH79q49qq8nD8am1KKbzMtw/wBIN90zKFVrbKzWpzk2JIYy2pynLrvE8gK9PwmLW4iuhDKwBBHMGvKOHdDVs3xfe6tlQyDqmgmXCg24Z1bL2imqg76Ctvwgfo9sZVdrYJKwVPeCRJBM7mY76UJqEsCi7PseRdSCaujS0VW3eN28hZWnWPEHuIrrA8QDfiPxH9K7sDtc5rlhRQDRUALRSU1icYltc1x1RRzdgo95NAx2lqmudL8KNFvLdaJCWJvue7s2gx1q3UyKAFpaSigQUtcPdA3IFRb3E1UE8huSYA8ydq5q210aPSSS8/ApRb0JlctcA3MVieL+lDC2iQLvWsPoYcdYfIsOyPfWabpvj8XmGCw2QD6bzcI8yPk0PgxrlW11qvQUnxl9K/LL5O2rPU73ElUTyHM6AeZNZTjHpOwlmR1wdhPYsDrDp3kdke01RWfRjisVDY/EsR9TNmHsRIRfew8K1XCfR1grA0si4e+7DD/JAT+Gn8ptFXpqtuyGX3eYYoR0Mf8A+uMdjDlwOEMH+9uduJ5kAhF8man7fo0xuLhuIYxsu/VoZHllXKi+zNXoPDUW1aNuQFsSmugVAAyeQCMonwqapBEjUHYjnXTR2KhQd4RV+t5vxZLqNmZ4N6N8Dhoy2RcYfSu9v+GMgPjE1plQAQNANh3eVdCkrqMwooomgRBwg0FTgKhYLb2CpopsYtLFFFSMQiilNJTELRRRQAUUUUAJRRS0AFFFFABRRRSGIzRQGFM4l4HlJ9w0++KzV7ijIdCa0jDEI1F+4RAAkkwO4d5PgB79qxXSviIC3ba3X63MYNo6jYgM4A5gjKAxjSROljhOMfpC3Arm24Urn3ySQZA7/GRtVC/RO+uq5bomZQwfarQfdNZxlQdR05yWJbjRYlmjE4jB3DdLZWlgBLMVmWLMGWWJ7vby0q4udL8RaB1kGFCsAROwAAAM+2uv7Hxd6Ws4RyqkjNcZbMwYIVbkE7RNVHEcOwuCwmU3h868jLZLaG0G2zSYLewRrm6p1KdJdbKScmScBxlnvBiCrloZVMggnKFjwLFvA8zXomGvW8OA+JvW7Ma/KOqfzGvNbXELWDAFthcuzIYQZjUR3D9o+wMJr03ozwrCpYtXlw9pb11QzMEVrjXGE3O160zM6wPAVzQq1JRcmrLdf8BUjFOyO7vTywELWbd++oBJe3aZbQA3JvXslsDxzUuE4rj8Qge3h7OGRtQcS7vcjkTZtqAJ31ucxVscB1jK16DlIZU3VGGzH67jkdhyE6mdSM7mePRq/c/WMdeYfUw6ph194zXP46fwvQrBo2fqFd/r3s19/wDPeLEeyre5iFG5FQMdx+3aUs7Kij6Vxgo95NcdXbdnou0pK/Us39ilGTLFLYAhQAO4aD3Cke8BuQK864v6YMMki2z327rQhfa7R901juI+lDGXmyWFS2W2W2pvXfZplJ8hWXzO0VuhpW7Z5fbUrk0tWe1Yni6IpYkBRuzEKo8yax3GPSxhbchbhvMOVhZHtcwv31h7Po64ljmDXwyCPWxdwk+MWlkr5ECtjwn0L4dCGxF25fI+iPk7fuUlv4hT+SrVOnqvhH6V46sMUI6IyXEfSvibzZMNbW0Ttob10+Q9WfYajv0T4jist3Gm6lnOgZr5EqGYLmGHEQJPMDfzr2rhnA7GGEWLVu0OeRQCftNu3tNMY7iFi7be3BxIYQUsy884Lqcq/wCJhXVQ2OhQ6OCT69X4vMl1Gyt4R6N8FhwPk+tI53oYaf8ALAFsf5a0yIAIAAA0gDQDy5Cq22MS4A7FkA7t8q5UHuXKisRruwmnG4JbYg3c14jbrTK/9IRb/hrpM3nqKeN2s2W3N1hytAuByguOwv8AiYUgbEPOiWF5FvlXI+ypCqZ/aYVYLAEDYchy8hSZqQFV/wCl7LEm/mxJLZvlyGQGIEWgBbEDScs+NWygAADQDYDaK5LUTT1A7pJrma5a8BuRSsIcpJpj9MXvpDiaidSMNRpXOcENB5CpoqFgD2R5D4VNFWwA0k0tKRSA5BpaQ0tAgopKJoGdUlJRNAC0UlLQIKKKqMZh8Y7sEu2bFvkRba7dI75ZlRD4ZWoGW81UY/pfhLJyviLef6iHrH/6duW+6oy9CLLa4h7+KP8A+Rddk/6K5bf8NW+B4ZasLls2rdpe62ioPcoFIeRTXekVy6PkMFiLgIjNey4ZYMf8U5+X1Kr7OCxd4xcWxhPDq3xLeXWEraB9hrZVxdvqgLOwUDcsQAPaaTV1a/vusNMwXSe8/DbPWC6bwcwxuomRI9Xs2AmQGT5kCqTo10wv4y8yW4s5bbsGQF0uMCgAK3DoO0djNb7GcUsXzlt3LV3JqwUo5UnQExMc6Y6hZmBInWBIBide7Qe6vkPiu20KNSVNUvrS53HszOule2pB4z6RMPhcOAztdvBQsKBJcCGJJ7Ig6n3CvK7vHBiOuVbfVo1sKxJzuzA6MzmJOi6fsivY8RwPD3rF3rVSWUhmIXMo78xEg+NeE8TZbLuiEkTAnwJk6CNo5n8K+g2baXtVFXVm0pa33+aLhCEW5Ldk/Af6QdH/AJHrBiOv7OoW31YGk6qSSZ110251vOCekZMLwuzda01y8AllhOU9lOyzMQTlMDlzrzGzxkrOsiMsHUR3V1jMU14BbRIgjsgMR/CDtHMe2uuCqqym7569ndYiaptXR6LwT0zu15zilt2rOTsBFYkNI0JJlpBPIDSu8d6a7cEW7N25GxLKi+3eKyHR30U4zFjOeqtJmILXGzMCphh1aSQQRENlr0LhHoUwiQcQ9zEsORJt2/8AKpzfxVO0bFTryxTlK3/KbS+xgpqKtYweN9JmOxDdXZAtk7Jh06y4fJjJ9wFPYD0Z8TxjZ746ufp4tyzx4WxLDyIFe3cN4RZw65bFq3aXnkUL7yNT5mmv7etsD1Oa+QSIsjMMwkFTc0tqZEQWFaUdmo0Oigl5+JDqNnnyeh2zY6p7zXMUetRXRR1a5HOUkKktoxBPa2B0r0bhnBrGGXLYtW7S88ihZ8yNT5morNfvW+zksAxv8rcjmI0RG/zgGnE4RbYK10tfZed0yJiCeqEWwfJfhW5Go43G7WbKhN1omLQLj2uOwp+0wpFbEPPZt2V5EnrXiOarCqZn6TVNtuI00HdtHlSPfC7mkBEXgiH51nvmZ+VIKjWdLSgW9ORyz41NRQAAAAAIAGgAGwAG1MPj1AnfypsY7MJUe+jiBMLVwzVXtiX1mPZv7hSzIkk/nzpYohYm5qOsqCt+Nz99OriVmJ1qlZ6APtcpprprvOK5LVVgGgHJ3Mef3UjEKNgT41zcuEVX4ppmZjwrKVOTLTHLnEACJIESSB3b11/ba/8Ams/jJ+iOR8B93KKrlF6NFzDvga1g6DerNMjf8OOg8hViKruH7DyFWC10s5zoUUUgNSMRqUUGigQUk0jGN6abFoPpCs51qdPnyS4uwJNj1E1EbiSeJ8qi4njqJq0KO92Cj764Z/FdkhljT4Z+Rapye4tZomsbjfSXhLe+Jsz3IesPuSapcZ6YbAEqMRc7itsIp9rsPhU/5LH0VKcu6y8WVyT3s9MLRTbYpRuwrxvH+mFo7GHUE6Tdug/woPxqAOmvFMQYso0H/gYZ3/ifMKFV26fNpRj+6V/IfJxWrPbm4mg2k+VRMV0iS2JYqg77jBfjXjOD4LxnGKGnEFSSJa6llZUlWGUEHQgj1eRqwwvoXxbwbtzDoeZm5dafaI9xp/LbdPn1Yx/bG/3Y/wDWjcY30m4VN8RbJ7rc3D/ADWU6V9PsNibBtumKdCysGCrbEqZEG54GNudWGB9CqL85i7pncWUW2D7y1XGD9EfD0MtbuXT33bjn7lKj7qqn8OwyU51Zya7cvAOUitEebcC6XrauxhMIxdwQc95mYqO0xhQEQACcx0AEk1qOlfTpUyYfCurXLgXtyGAVh2SG2YkRr471s8P0Ywlq4qWMPZtnKzNFsHMogKGY6sM5VondBWN6VdDbqLhy93AiC1sPiLaqiyXZN0M9hQAGJAJ05GlW+GUNorKpNXtxd+q/AuNdo84sdIrjtla64R82aJaZ7wN6reJBZ7LMZJ1bTTlHOt3wn0eYMFy+Ku4jLIAwlskEh3VgzKHCjsg6kaEGaz/SbgQtIGW2EyaNmuAs+fN1ZyZmP925MHT4epCnCDyyCVaU1ZmTa55616X6LOHK2Fv32bq0FzqbtwEA9Rdtw2YuCqoHNtswgwHkxRwboSbmDto+JCGUfq0sWpUhi2t6BcLZW56SQDIArX2uG4dMwa014sZLYo9cSAoRezAQQqgSFmBvtTlVgjF3LDCcXw+HAuYa6+JQ5Vv5c10loAF5nPZW76oZCRKkGBlE3F3iF9mSDbtW3B1Hyr7AqQdLa8/rjUVXcLuoUCW7YW2NlRMiDvgAAe6n2QYdoOlhtQ2y2XmSGP0bbTIJ0UyNAQKmM4vNCsShgLRuTcZr0qPnjnUMDuLYAtqSCNlHqjxqYmJVWOX1TyHI+ArzzpV6TreDxLWFsG6UC5m6wIJZQ0AZWmARrp+NbThl5Ltu3dQkrcVXWe5gCJHfrWksibE+3jASSo35H8K4XEsSeRpHIXX4V0bkiVB9ulTdgdMpYQTqO6uBaB0OsU2MZJjY+3X7q5xK5hIJ01iYBNDi2M76xV00A/P9KbxGJCnbT31Ev285HZIIjTl99I1x4gwOW0fCo5LrYxy9xAkArA89PjVfiuMtOjBQDy7U89vzvS4jCLuzESdqrHAmAo15ySQBvtoOVPBHVjTRIPFPrZjrOmnf+fZQ/EHbKyLO8nUwAfPwqM1naAxY7EQR2RuADr7THia6tvsDr2ZVYzSZjlGf2QojnS5SMckhYi3wuPcgE5RvPxn/AHqys4mY13rOXLunaMCdt5jvIHbI+qIA76k28S0wRuOZjQRBaNAAOQ7/AG1SrEmjyg0zcsCoWFx8zqCBuRt5Dw3qUMSInlWqlcQxicFII79PIfnlTPUgaAAx4D+lWK3NJrkLUuKYXJGBYZRJ5D4VLOMQfSFeS4LphjrwjC8PuOBpnuZokbzooHlmqUMDx69ysYcedv8ArcNeM6vxCpzacY/ulfyNsEFqz0xuJryk1DxfSJLYl2S2O+4wX4xWDHow4he/WeJMB9W2bjfjbH3VJwvoOwg1u3r9076FUB/hZvvqfldunz6yXZGPqwxU1uLTHek7CW5BxNskcrYNw/wAiqPG+mOwvqriH81W2D7XYaeyrPA+jjAWsWUNkOr2VdBdZ37SOy3tzB0exv8A1rW4PgWHsx1Vizbj6ltFPvAmq/xMZdLUnLjKy8EHKpaI8y/+oeLvGMPgGbxJuXf+2kffXdv+3Lx0trYU8wlsEf8AXea9ZJ0k7Dedh/SomJ4tYt+vdtrygsoO4G0zuRWsPhWxw0prvz87i5WTPI+O9EuKpZN29i2KqVBVbrDRmCA5baBdCVntd9PYb0IXnAN7E2hOsqj3Tr+05Wa9K4nird609qLri6pTNbtXDlzKYbPlCiPPeKThuNv9Wi/orqVXKxd0VZUAdntO5U6wSJiJrvhThTVoJLgkiccmZPA+hTDKoW7fv3ANYXLbHuAJ++rnDei3hyR/9sHjnce4/wBxaPuq9AxJP9wix/zLpnX92IiPvpVwF0znxBG2lu3bUDTXVw5j21dybs5wfAcPa+asWU+xbQH3gTU29eVAWdgqjWWMAe01Xpw232gbl26w1Ia8/PWMqsFHuqNw6zYIPV4dEdCdCiyechjqd6QWI/DeKWLDXUW4bqszX16pTdgXG7aDqlOgbXXX5TnVmOLMT8nh7zDNEsFtiMoOb5RlYjWNp37q4scQ6wFCMjDly02HhTWCuXrZKucyzodJ9uulS5xSuO2Y6buLYaWrNvRvXuM5DTCHKqAEbk610cFfJ7WJCyVIFq0q6Aywm4zzO3hNTWvAKST2RJzEwABqSTyjvql4T04wWJvGzavB7gBI7LKGA3yswAaN9OWuwqu0LDGKQi9DXHcK6p84bZPWKSqN1WUasbcaRvUROiNi4M74dXuLKFrhZzKdnNlclRmgHQazWlwRGWSB8oS3mCexJ59nLUPit82wSoJ+6Kw+rBdb/UreRMTwxmhSco2AUA/wyB99Zu96O7LXM94XLm4AdrVpAO6AXY86sr/SSZBYKeXOqq7xRnLB1YiYEHT+tZKFXcaJFz1NizbHqKByUEzpEm4/bcx5DwqrTpeubKlm43eQI05Ed/KoV625U5bS7QDM77wCa4wWBv65rhQRGUD367dwrB7LiblUkJtdZbYjj99mC2bagaFjcIGWrXB8SZuzdyTGoBBB75H4Gs5a4VDau7CNvPXlPdVpg8IFkmOWp1jw103rqo0oU1ZCco7jxDpb+uXgPVVyiiZhbfyaLPOFVRPhXtfo1v5+GYYxqqun+S46j7gKx3pF6DXL9xL2EtBiwIuhSqktJIuHMRmkGJ19UVtvR3wW7hMAlm8ALma45AIOXM0hZGhPPTvNd+TSM2zQAk7mPz4UoWDM0MaM3dQTc6KidKUU3PjXQagDm8lRLoOw+H58anaU3cf2D4+QpAU97Dket3+c+Ebt8PKoz4YEEEARvEac5Ztl+8+Iq3vr568hufCeQqC2FBgEK2uijYHvY/SNYTTAh3YImTlzb5fWP7Cz2z+01cdUEEBDJ3UkksJ3uOJJB5LXeJzS2SS3N9IUCfVDac9ToBA9sbJmlLbZjOrNLa+EyOQM/AaVz26xnd6928uZS2+gXsAbBRtMTtt7JLb3Q5Fu3DA6s86aaxry217ztNQsbxBBNu0ZJMsVBM/sLA111nn8I+M4qtgdUINxhroOzMQvjrqfHwqsA7Ftb4lnuC0gGUNDGd/ZyGnuHhUtOKZnyA6LvESTpoQD31m8Ld/R7DXmEFhlT1pOaZY9w2jXvM130Yvl2zHeC8jUQJhSeUkjTnI7qbmopyWiHY2lzH5SF/P532qdackAivP7nGVGIYtcnIrSJJkwRoFnT4azHPZcM4ivU255qD6p2IkbaTBFN11FK5LRY8GwYVcy654cnnJRR7NFH31bKtV/BdLafZX4CrQVs2KxzFLlodoBMEwJgbnyqubjHZRgsAkZ1eFZQY11blz320pdo0iNxbgt+9dRkxC2kt9pQLIa4GIKt8ozxlIMZcn9alpwlvp37z6k7onMmJtopjlvypL3HkHqh3+wpI37/wA7VzYxpZ2MkAxAMaeVYfM0sWHErlYWhR0esQAydYAIi6zXdNv7wmpaWktjsIqjuUAfAVHGJYHUiP61y9wIZJ37/GtVNMkmtd7on4VxbxQJjnz7vfUF8SqmRz7qaXiIOon4fGq1AnJdfPrGXlTJlbpJJIPLw99dtcnWmcWhMEGqlBvQLjbYdbdzOsCfZPiaXFXVQ9ZsdAY3pjiOCNxR3j8+yucPhdCrDQ1nyDzzHcexOOGTOgnvFQbXGM69rskd+k13h8D1U6kg8qZx2FU8vfVcjFO4XRGxjs1m6juWS8j25AHZzoVnTXma8E/Sbli7mUlLltmEjQqdVb4sK+hLJ5fmK8e9J3Rt7WLN1EY27/alQSBc2ddOZPa8cx7q1gkshpntHQzj4xmDtXQI7ORhyDJ2WidY0/O9XGIsZhWM9HWe1w6wlxCjgNKkAGM7FMw+tly7699a+ziaLdRO8pr/AABJ9UGmbuAAG0xyHf4VobmtMvaFS4XFcpRhjGgA1849m1J+gjnJg8z+RVplpVTvpcmhFeMJFcthe7c89fx2+6rE1Gusecc9/wA/GhxsMZW1HOfzz5CpSX4Hh7hFVOIx6wDPt2HvP4R7ar7PEBvIC8maQJOvZHrOdaNMwsaY4wf+fxpBen8/kmqVMQAYJ11gbt55AYAmd+41JPERsDLfUXff6TchT5RDsWgP5/O1KLndr8P96qjjYMOVLR6inbaMx5fmKTF8QCAZ9zsg7I8J/P30Y1oIsjejWduZ0HsFL1kiRp3k1RXOJga3tNoVZnaYgDbxJ5e2o93jOaWebdtQYzwoYwYUROZuek86nGh2NB+kAgxoBuTVbexRY5bcZebHTTmSdIFUd/jLXULZls2F1zH6RjTfVjMaAc9Y0BrG6VdbFtNiQIU9u4Z8OyJkCDtPOaMSd/dhpFnxDFdYwtJquYajUty5d3dtpUfiGOWyos2pdmBzsuuhgZARM+yoGP4muFRcqKcTBlhqLbSBoDptOvwmo+DTN8rdLLZQSzEwt1xuqmCQg0BI00IG2mMq0EsW7zY7E3hfyKde6n6SoNPW0JuEnzgePvqDZsNfvSzhQO2wYHsICBHcNwBqN576quI9IbmKuhTmZcxCqNFiYUZV157nXWl4xxpcNbNhCGvNlzkKMtoKFIVZJkTr5g7VlKU72XOf2RQ5x7igvXgqA5V7CKojRZiDrMDWY5k6VZ3sVbsYNSVUF2mG1gIYSNIPaYmTuc3LbO9G8E195aFtiWdiw2nRRJ7JLD1tx4RNcdI8b114IrLlQFexoqwCcqn1nVZYTtpAgVMrSmqSeSzYdg9hL5c5UlyzACWBJLagETvo2vM6GK0vEukeW6y9c4ywNAI0AHvqi4Jhbdnrb7ZmFllVGC6s+oOmwgzvy18Ko+IcUNy67hba5iTEkweeonnrvzqJ0ltFRrdHzf8AQmrnvfBeMFrNs5IORNz+yKl3sdcbQXOrg65VUk/5gYryfCdP3RUE2lACD1XeAFGrEbnwXbaKrcf03uu0qzZjI0YoIIj1VPlz7tyK4HT+IVZc6y9+9TTCket43jVpFLXL50n6Z5GDCjlOk1Sv0/si4VFu4R2pYCSCsbryUzAM78hvXmL3MRdObIZJ9ZtJnaGfc+071yOCXG1dwJjKWcsd9co30k6eFUvh8Na9S74icoo9Gx3pLsqCLasT/wAwBQJHiZPLaq1fSVcZhlyKrFeRJAE5pJ2nTlpWWsdHhILM5nQRCrJGvaMkgExtO1dYW1ZDqFCtBHqq9wjUnUmBEDfKdBuIrWlsuy084ptkOrFno46RZ1ENJ5xoQdwNPzvRb4m7qAVJOsa/1rOcOx0QuUKYJlipYyT/AHdvTu8TpV7groJgt5gQo3jYfia741oXskTjJ+HdyDmlQO/T/wA0/h7nYmSfEaDfvNNpagGBHuJrq04iPx/H21vygsRb2cTIFTLd2RVLZJ8BU2zdrWMrkk8VwyULdpc9WIZu686htbg1Ivt41EOI7zA91S2MQxP5+FN9YR3+z8yabu4xROu34/h41Cv4qQ0ARsTMDXvP+432rOWQ0Sv0gLzEAb8h7ANPf391NNxQr6oJ8Tpy5d58zPhVQEZmjkANEMmTGoJE696j297YxLBuzsumVQXaTqc0NC8t2PlyrBzsOxrMNxEkdoxHf/SpqX5ArHYfFSYSSAN1AIB5/KMMix3KD51MTja2/WuKJ7yRpptMs/srWFW6A03WcqXNFUeE46rSRJA0JjKAdTsd/brT6cQzAlZMbnSB+AroQrFheviPx7qz2OxpOkrl0Aa5osk+886k43GjKTObLudkGkkk84HdPKsxxfHCGuHM6j6VybdqNIAXQuuumms1hVrRhkNDx4irS7PbIBjPcnJoD6iGJM+6BEnSox4giqbkm2hIm9cjrHkT2d40DQANe6qlcUbmti31hgnrb4yWrPeUU6jlHcKaGNtZx2jjLxOmoW0jaTlGob/CIjeNY4J1JSe/h707/Aqxa3eJ3CCbYOHsRLXrpKu/0jqdTOugBG8cxXdrihVX6jsWtzfcE9naYIkkkjkx8e6i4rxdbdzPdm/eQiLZkW0gTmgDLOjGBm8SwpLdm5cU4jEsVtoTlVYyrGgCAab9kFjrECd6UW0k5ZevDe+OnYOxdYbHs4ZMP2pMtfcssxrKZdTrOvONu6OONWrci0Gv3tFk9oDSCVI1Y7nUxAMRGlQ+IuYlWy5MNaUjMfAjd38dNDrtvoRFHFUtWimG7bmM17KNJPqpm7eu/LatLyeW/q/L9EFi+xnFmt5uti7iTJW3JKW1IkFxMCN4BjlJmRXL1t5Tfv3SEUGDtmMFQtpFGkxEju0DcqvFYUWbYNzW6zz1RYE5CA3yo3DGNjyjY1zhLV3G3HZ4BVRH0UtKII0HKNl5nzp2tHFfLe/x78Rkk4x8VdBQOUU9hZ00PZLZiVVRuSTrJ50Yzips3BasC31g0a8AfWbslVzEwusE7mTtpUfHdJFVOpwucAk5rraXGOaQRkMLMDu3iNJPHCeGZz11zMLKzJJg3WI9VR3FoB2nNvuKe7FNWW5dfH8ATOE8Ia6OtuOCgDS2YTdIOe4FYkQkHVjzYkb1C4pjzfuEZ1W2DCgGQIDKoAHKJg6fCmON8XN8qlpVCJmyoOQmIHeIj3toJiu+BXbKB3vvoikopAKkgdmRHakx3ns9001Ga/2T13Jbv7DtLm71WAtEjM9+76swCgPrbE5Rr3mdtYaMgjtecmJaQdTzmBJY8yR560vFeKi/ee6cwLNMQPIfdpU3hty6iZ7Vs5QwhmQGX3iCCNO/y22q6dN044pZyet/IWho+KP+j4dbSDLKhmbQMXb6ETyEtp7ImsjhxC55E8tAdSfHQefj5AtY3GXbzAs0z3bLJJ8o389as+j3AOuxNu3cLBPWaIGgg6SdjI17jRCCoU3Kb7WCyRZ3+KWrOEtKrZnB6wruJ7MExEjSPZpsKypxSnUkj3f1q449btm4zLlUZoKqwOhjaYC65jHj4VUPhlJnMomNCddudabPGMY3zzz8QSZqMDw+0qprmYAGCC8logZVIA0jQk71ZpdFpQdUU6BW7MsdM2W2qA6zpqdKgcOxHYt9toyqITQaKG9S3qT4kzrsZE2FnCRBFs67Zl6vYsO1n1ymRqY0MwYmvLqSekmzGTYHNBDKwJ1IdsmYaT33CfKdjpG4XJJCnJA/u111ggZ2ByxrIgsO4TA6TiFpAx6xWiTOveNjz5SANt+VNDjD5gbSsUSASpzAydYKLvqdmnTWdQclGb0j45eZNmdXMISslGIWSGuNplgTK3JgdkGQF2rq/CzN0qCJlByAEw7tlJB+kAR4Hm3ex7QFACBRJk5rhE7lFlgukwREjfanLyuCGusV1EF3BYSRm0+jsdIM5fbVfVlifv7jSFsXLWUsqkgmJLa6MBrlURM8gZ15VaYPFx2TCEnSdJk65bfrNz1I+FU39o2xMk7HLuoOgBAMAkwdJ1PfyK4LG3SpClESe21wEKCQCS0gLOo3LDX2VWGWunEdjcYXFqOesDc6DTQQef361JuX42EH2rI5/tVkMDezHMXPaMjKQHbyMRy+gDymri1jFHYUmYkoBmbbdtTl7obLXTTk1kx2LlccY3ygc/iJO3uqXhr6nQEk76yPjv3bVQrdIksOrmYLHMxg6QoPZ3iAT/R+1xhR2Qcx5hRJGmpMCBtzFdMKmYGns3u7Xy1+/wD3pz9J5f7++s7/AGtOqqzDmY7OkzP/AJpm9xk/3RVoOpzQomI7ZjXXlW3KJLMLF/icX3HWqPHYwKSWeCI5FyJ7gNvdVf8A2oY7WgY6RALjkVUku0kaQNfDaqviXFhmCgL3gEFmPlZXU6crjD3b4VK13aJVi+xWNTKWbUgwQxCgECYPJT4amDUK9xkZS2hEgZhKW1J01u3I8PVWqK5j8oUXmln9VWIZzEgZLCDq1J2kknQkxOreN4mqAvdy2zJyi6OtugDslRaBFu1tJzd3OdMVJvJjSLn+0etzlSuQbsSbVoneNO25mdSQPKq7ifEikJmXtCcxVltADWUtQWeRGpDbad4pMRx9sqnKLekdZcfM5kT8mqgBV0+isbazUPC4l77TaQvclT1twjsncZs0rMg6sW8q0VPfLQqxok4vmWS5YZic9/5O0RHZ6u0G7eobkdtu+qHEbt1mdAXaTNy5CqBuJXRQYJMEnTlTWFwZPqg33AgsSwtAGQFfSWbtHdl+joYNS7WHZ2hybz2yYs2x8khBjUAbCNCNR3aGjlVC9vfvuC9idwm+S3bPW5AxEFUsKBv8oPXEtuoyjyaRb4XjSuWyfKARsCllI1A01PPXYwT3xj8VxC2rAXbvXuRlFu0CqqdVksN2B8NhoNQBJtq1y2zYgjD4aT8kkydTlJbeJ0GkQAACaxnKbzbfvqWr+yEWvFem7O/V4dGuuIC/8NW2PZiWgRqTzJEDQ1t4GM+PuO76lbBZZE8yqkCddPAb6axcHibrhRg7JsocoZwBmeYEs8HIJ+kfraa0uKxluwyhCb+IbMGOpVX05kZmiDodsxmIii2ailn9+97gsSsfnuW82IcYaxMi2IzMk6yuheS0wIBI23Ii4PFF1a3hbJExNxtGidt4UaiPGIBNMNwZ2+XxblVYAgsIZpBMAcgO0BtqBodjHxnGTcQWcOipa8Iz3G22EZicwnc6bxpTjDLDGz8l+WNEw4+xhNLHy14ggtyBlToQJ+sdCOWxBB7fDAZr2OPa/wCGD22XloBoh2mZ05gmoyrawts3M4a8yiAIfJJzayNWIG5iDNQ7Fq7fd7lwsQo7VxjCW5Bg9wOhgc9O/W1Ba3y3t6vh2ASHx1zGMLVtAqRmCAmNJBZmJ7yx/JNGI4gmGQW7IW5fBJa7lBFs6jLaBGh19Yb92wEIcUFgPbw5Lm4MrOVILDUHLBkKTqAfxipfBOAXHzOTkt6Au3YzggwEO5JMCYPLaDVyjGC+rKO5dfH8AR+EYD9IuqCcrdosxMBVEsSJ+kBPhr305xTjam2LGHVrdsEkjXM+gALkbyNe7XkNK64lfGIKWMMmVUICzpqV7eZjrOaT5SfAd8K4Cr3TbUtkAi7dBWNSDC5tCBGpiTrpG45Ln1MrburtfoHayvw+Fd7blARbEy7GC2mbqxI1OhOn1uelJxLjtx1W2BlCjJE6QAoIynkWWYOknblWi4s2S0ttFynKeyAZVPrNHradoHxWdDVdgeGkk5dX1IDgKCupKwCNSI0nvojVi1jkuH5Ha+bIvRvow2IYm4ctpPXI5/shhIBNQ+OYQC64UZUk5VJ2EnTcyfviK1vG7qYawLIILuTnC9vPJJInQxKx3kOR5Yx7iEk6n2xPjJ5T8OW9PZ5zqydR6bl6iS3j3CeFSyAzNxgoiJWYObfMN+721pelbJbVLKg/JKVhjI5SSOUsIM+Gsma76MYHq82KYG2ir2BAOYAQSQvPWeW57qpOkfEOsu3CraFplSSpiJPa9ZtY25e7HE620ZaR8/6QasrLJkzOrA89QRrJE6aaydPca1XQ/DMFv3cpuZUfWV3IIIAkz2oERrI13BzVjEwZgu5ICgAxy1EHUyRpHdHdWpe7cs2EsJaDXHALObiqgTQLmYMIMxDNsDG9Xtl3HAt/lv6gl1GUxMh51nQ5tiJAknwk70/Z63KIcxGmgMDkJg0mIv3LzlmksoOuUQO0fq7DU8o+NXFnhmZVJxBHZXQErEAADKBGm3jE1rUngir28/Qo0nQ35qz+6X+Q1QcR+bxH7xv5zRRXjbP+on3ebMCFgfnj5/1qz4hunkKKK9Crz173BItuHfMr5f66p+O/Pf8A7h/IaWiuPZ+nff6CWp1wX9buedv/ALiVLxX61a/diiit30n8S95Jwe2K/wAPxqz6Keq/mv8AM1FFZvR9wFHd+fvedz/VV9w/1B5j4NSUV3TATpH/AHH2x/pp/C7r9lPjcoorCtzUSyu4DtjPtP8ABaz/AES9R/sn4pS0Uv8AzPuLRL6GfrF321jcN8+v7xf5jRRXRR6WfCPqWhni/wCsP9lP5FrS3f1Bfst8VoorSrpEciaP1dPsWvitLj//AG239n8Hoorgeq/d6Mgg9C/nj9v/AENTPTj9cX92fwoorrf6n+L9Ct5a4v8AVL37z/StY/hnzV3yX+cUUVVHmy4oRpel/wA2nne/lFVnCPVufux/3UooqKXQ9/qC0KnEfPHz/E1fcQ/9twv2z/M1FFbVNYcfRjZTYL+8+y38rVrX/wDifYT8aKKnaOcu/wAhPVFbw/5vF/uh8Gqy4D+q4j95/ouUtFcu082XGPoVPQi8Z9fEfbb44qn+hPzg+yfjRRSrfpnwFLQpekXzy/YX41UN63+EfhSUV30OjXArca3pJ+oYT9xb/wC4Kw+L9ceS/wAi0tFZ7DzHxl5kIvn/APjfuv8A+tytd0u+fs/uE/kuUUVx7R00OE/QreYXC7t/h/nt1bcR+eufbf8AmNFFdk+f77AP/9k="/>
          <p:cNvSpPr>
            <a:spLocks noChangeAspect="1" noChangeArrowheads="1"/>
          </p:cNvSpPr>
          <p:nvPr/>
        </p:nvSpPr>
        <p:spPr bwMode="auto">
          <a:xfrm>
            <a:off x="440770" y="988308"/>
            <a:ext cx="304800" cy="304801"/>
          </a:xfrm>
          <a:prstGeom prst="rect">
            <a:avLst/>
          </a:prstGeom>
          <a:solidFill>
            <a:schemeClr val="accent3">
              <a:lumMod val="50000"/>
            </a:schemeClr>
          </a:solidFill>
          <a:ln>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s-EC"/>
          </a:p>
        </p:txBody>
      </p:sp>
      <p:sp>
        <p:nvSpPr>
          <p:cNvPr id="47" name="AutoShape 22" descr="data:image/jpeg;base64,/9j/4AAQSkZJRgABAQAAAQABAAD/2wCEAAkGBhQSERQUEhQVFBQUFxYXGRYUGBcXGBUXFxcYFxUWGBUXHCYeFxkkGhcWHy8gJScpLCwsFx4xNTAqNSYtLCkBCQoKDgwOGg8PGiokHyQqLCwqKSosLCksKSwpKSwsKSwsKSwsKS8sKSwpLCwsKSwsLCwsLCwsLCwsLCwsLCksLP/AABEIAJEBWwMBIgACEQEDEQH/xAAcAAABBQEBAQAAAAAAAAAAAAAAAQMEBQYCBwj/xABLEAACAQIEAgYFCAcGBQMFAAABAhEAAwQSITEFQQYTIlFhcQcygZGxIzNCUnKhwfAUNGJzorLRFUOCksLhU2OTs/EWNUQXJGSDw//EABoBAAMBAQEBAAAAAAAAAAAAAAABAgMEBQb/xAA1EQACAQIDAwoFBAMBAAAAAAAAAQIDERIhMQRBcRMyM1FhgZGxwfAFFCKh0TRyguEVI1JC/9oADAMBAAIRAxEAPwD1LAYgxVpbu1Q4I1b2DWbAmBq7ptKcpAFFFFIAooooAKKKKACiiigAooooGFFFFAATS0gooELSE0tIxgTQMJpaYwjdmDupI9x0+6KfqYu6uAlFFAqgFopKWgAooooAKKKKACiiigAooooAKKKSgBaKSloAKK5dwNzFR7vEFHs9grmrbVRo9JJL31DUW9CTSM4G5isbxn0l4WzIN5Wb6ln5Rvu0HtIrN/8ArfH4zTAYNoOnWXdY89Qi+1jXJ87Vq/p6TfbL6V+WXyducz067xBRtr48hXl/SH0i4i3ibiWsTh8ikR6mnZBI9hkeyusJ6P8AGYx3XiOLYZMhNq0ZUq4JBEQg1Vl9U6qfAnT4f0U8ORQvUFoHrNcuSfE5WA9wArv2L5ilNzruLuualku27zImoNWzJmCQ1bWFpnDWamolbMlna12KQClpALNFJS0wCiiigAooooEFFFFIAooopjCikpRSADSCuqSqaAKx/Sjpd1K4i0bZudWFB1yB1unLAOpgAkExyjStdduBVLHYAk+QrLcV4aGa4zILmaOwAJYKc0CSPpH79q49qq8nD8am1KKbzMtw/wBIN90zKFVrbKzWpzk2JIYy2pynLrvE8gK9PwmLW4iuhDKwBBHMGvKOHdDVs3xfe6tlQyDqmgmXCg24Z1bL2imqg76Ctvwgfo9sZVdrYJKwVPeCRJBM7mY76UJqEsCi7PseRdSCaujS0VW3eN28hZWnWPEHuIrrA8QDfiPxH9K7sDtc5rlhRQDRUALRSU1icYltc1x1RRzdgo95NAx2lqmudL8KNFvLdaJCWJvue7s2gx1q3UyKAFpaSigQUtcPdA3IFRb3E1UE8huSYA8ydq5q210aPSSS8/ApRb0JlctcA3MVieL+lDC2iQLvWsPoYcdYfIsOyPfWabpvj8XmGCw2QD6bzcI8yPk0PgxrlW11qvQUnxl9K/LL5O2rPU73ElUTyHM6AeZNZTjHpOwlmR1wdhPYsDrDp3kdke01RWfRjisVDY/EsR9TNmHsRIRfew8K1XCfR1grA0si4e+7DD/JAT+Gn8ptFXpqtuyGX3eYYoR0Mf8A+uMdjDlwOEMH+9uduJ5kAhF8man7fo0xuLhuIYxsu/VoZHllXKi+zNXoPDUW1aNuQFsSmugVAAyeQCMonwqapBEjUHYjnXTR2KhQd4RV+t5vxZLqNmZ4N6N8Dhoy2RcYfSu9v+GMgPjE1plQAQNANh3eVdCkrqMwooomgRBwg0FTgKhYLb2CpopsYtLFFFSMQiilNJTELRRRQAUUUUAJRRS0AFFFFABRRRSGIzRQGFM4l4HlJ9w0++KzV7ijIdCa0jDEI1F+4RAAkkwO4d5PgB79qxXSviIC3ba3X63MYNo6jYgM4A5gjKAxjSROljhOMfpC3Arm24Urn3ySQZA7/GRtVC/RO+uq5bomZQwfarQfdNZxlQdR05yWJbjRYlmjE4jB3DdLZWlgBLMVmWLMGWWJ7vby0q4udL8RaB1kGFCsAROwAAAM+2uv7Hxd6Ws4RyqkjNcZbMwYIVbkE7RNVHEcOwuCwmU3h868jLZLaG0G2zSYLewRrm6p1KdJdbKScmScBxlnvBiCrloZVMggnKFjwLFvA8zXomGvW8OA+JvW7Ma/KOqfzGvNbXELWDAFthcuzIYQZjUR3D9o+wMJr03ozwrCpYtXlw9pb11QzMEVrjXGE3O160zM6wPAVzQq1JRcmrLdf8BUjFOyO7vTywELWbd++oBJe3aZbQA3JvXslsDxzUuE4rj8Qge3h7OGRtQcS7vcjkTZtqAJ31ucxVscB1jK16DlIZU3VGGzH67jkdhyE6mdSM7mePRq/c/WMdeYfUw6ph194zXP46fwvQrBo2fqFd/r3s19/wDPeLEeyre5iFG5FQMdx+3aUs7Kij6Vxgo95NcdXbdnou0pK/Us39ilGTLFLYAhQAO4aD3Cke8BuQK864v6YMMki2z327rQhfa7R901juI+lDGXmyWFS2W2W2pvXfZplJ8hWXzO0VuhpW7Z5fbUrk0tWe1Yni6IpYkBRuzEKo8yax3GPSxhbchbhvMOVhZHtcwv31h7Po64ljmDXwyCPWxdwk+MWlkr5ECtjwn0L4dCGxF25fI+iPk7fuUlv4hT+SrVOnqvhH6V46sMUI6IyXEfSvibzZMNbW0Ttob10+Q9WfYajv0T4jist3Gm6lnOgZr5EqGYLmGHEQJPMDfzr2rhnA7GGEWLVu0OeRQCftNu3tNMY7iFi7be3BxIYQUsy884Lqcq/wCJhXVQ2OhQ6OCT69X4vMl1Gyt4R6N8FhwPk+tI53oYaf8ALAFsf5a0yIAIAAA0gDQDy5Cq22MS4A7FkA7t8q5UHuXKisRruwmnG4JbYg3c14jbrTK/9IRb/hrpM3nqKeN2s2W3N1hytAuByguOwv8AiYUgbEPOiWF5FvlXI+ypCqZ/aYVYLAEDYchy8hSZqQFV/wCl7LEm/mxJLZvlyGQGIEWgBbEDScs+NWygAADQDYDaK5LUTT1A7pJrma5a8BuRSsIcpJpj9MXvpDiaidSMNRpXOcENB5CpoqFgD2R5D4VNFWwA0k0tKRSA5BpaQ0tAgopKJoGdUlJRNAC0UlLQIKKKqMZh8Y7sEu2bFvkRba7dI75ZlRD4ZWoGW81UY/pfhLJyviLef6iHrH/6duW+6oy9CLLa4h7+KP8A+Rddk/6K5bf8NW+B4ZasLls2rdpe62ioPcoFIeRTXekVy6PkMFiLgIjNey4ZYMf8U5+X1Kr7OCxd4xcWxhPDq3xLeXWEraB9hrZVxdvqgLOwUDcsQAPaaTV1a/vusNMwXSe8/DbPWC6bwcwxuomRI9Xs2AmQGT5kCqTo10wv4y8yW4s5bbsGQF0uMCgAK3DoO0djNb7GcUsXzlt3LV3JqwUo5UnQExMc6Y6hZmBInWBIBide7Qe6vkPiu20KNSVNUvrS53HszOule2pB4z6RMPhcOAztdvBQsKBJcCGJJ7Ig6n3CvK7vHBiOuVbfVo1sKxJzuzA6MzmJOi6fsivY8RwPD3rF3rVSWUhmIXMo78xEg+NeE8TZbLuiEkTAnwJk6CNo5n8K+g2baXtVFXVm0pa33+aLhCEW5Ldk/Af6QdH/AJHrBiOv7OoW31YGk6qSSZ110251vOCekZMLwuzda01y8AllhOU9lOyzMQTlMDlzrzGzxkrOsiMsHUR3V1jMU14BbRIgjsgMR/CDtHMe2uuCqqym7569ndYiaptXR6LwT0zu15zilt2rOTsBFYkNI0JJlpBPIDSu8d6a7cEW7N25GxLKi+3eKyHR30U4zFjOeqtJmILXGzMCphh1aSQQRENlr0LhHoUwiQcQ9zEsORJt2/8AKpzfxVO0bFTryxTlK3/KbS+xgpqKtYweN9JmOxDdXZAtk7Jh06y4fJjJ9wFPYD0Z8TxjZ746ufp4tyzx4WxLDyIFe3cN4RZw65bFq3aXnkUL7yNT5mmv7etsD1Oa+QSIsjMMwkFTc0tqZEQWFaUdmo0Oigl5+JDqNnnyeh2zY6p7zXMUetRXRR1a5HOUkKktoxBPa2B0r0bhnBrGGXLYtW7S88ihZ8yNT5morNfvW+zksAxv8rcjmI0RG/zgGnE4RbYK10tfZed0yJiCeqEWwfJfhW5Go43G7WbKhN1omLQLj2uOwp+0wpFbEPPZt2V5EnrXiOarCqZn6TVNtuI00HdtHlSPfC7mkBEXgiH51nvmZ+VIKjWdLSgW9ORyz41NRQAAAAAIAGgAGwAG1MPj1AnfypsY7MJUe+jiBMLVwzVXtiX1mPZv7hSzIkk/nzpYohYm5qOsqCt+Nz99OriVmJ1qlZ6APtcpprprvOK5LVVgGgHJ3Mef3UjEKNgT41zcuEVX4ppmZjwrKVOTLTHLnEACJIESSB3b11/ba/8Ams/jJ+iOR8B93KKrlF6NFzDvga1g6DerNMjf8OOg8hViKruH7DyFWC10s5zoUUUgNSMRqUUGigQUk0jGN6abFoPpCs51qdPnyS4uwJNj1E1EbiSeJ8qi4njqJq0KO92Cj764Z/FdkhljT4Z+Rapye4tZomsbjfSXhLe+Jsz3IesPuSapcZ6YbAEqMRc7itsIp9rsPhU/5LH0VKcu6y8WVyT3s9MLRTbYpRuwrxvH+mFo7GHUE6Tdug/woPxqAOmvFMQYso0H/gYZ3/ifMKFV26fNpRj+6V/IfJxWrPbm4mg2k+VRMV0iS2JYqg77jBfjXjOD4LxnGKGnEFSSJa6llZUlWGUEHQgj1eRqwwvoXxbwbtzDoeZm5dafaI9xp/LbdPn1Yx/bG/3Y/wDWjcY30m4VN8RbJ7rc3D/ADWU6V9PsNibBtumKdCysGCrbEqZEG54GNudWGB9CqL85i7pncWUW2D7y1XGD9EfD0MtbuXT33bjn7lKj7qqn8OwyU51Zya7cvAOUitEebcC6XrauxhMIxdwQc95mYqO0xhQEQACcx0AEk1qOlfTpUyYfCurXLgXtyGAVh2SG2YkRr471s8P0Ywlq4qWMPZtnKzNFsHMogKGY6sM5VondBWN6VdDbqLhy93AiC1sPiLaqiyXZN0M9hQAGJAJ05GlW+GUNorKpNXtxd+q/AuNdo84sdIrjtla64R82aJaZ7wN6reJBZ7LMZJ1bTTlHOt3wn0eYMFy+Ku4jLIAwlskEh3VgzKHCjsg6kaEGaz/SbgQtIGW2EyaNmuAs+fN1ZyZmP925MHT4epCnCDyyCVaU1ZmTa55616X6LOHK2Fv32bq0FzqbtwEA9Rdtw2YuCqoHNtswgwHkxRwboSbmDto+JCGUfq0sWpUhi2t6BcLZW56SQDIArX2uG4dMwa014sZLYo9cSAoRezAQQqgSFmBvtTlVgjF3LDCcXw+HAuYa6+JQ5Vv5c10loAF5nPZW76oZCRKkGBlE3F3iF9mSDbtW3B1Hyr7AqQdLa8/rjUVXcLuoUCW7YW2NlRMiDvgAAe6n2QYdoOlhtQ2y2XmSGP0bbTIJ0UyNAQKmM4vNCsShgLRuTcZr0qPnjnUMDuLYAtqSCNlHqjxqYmJVWOX1TyHI+ArzzpV6TreDxLWFsG6UC5m6wIJZQ0AZWmARrp+NbThl5Ltu3dQkrcVXWe5gCJHfrWksibE+3jASSo35H8K4XEsSeRpHIXX4V0bkiVB9ulTdgdMpYQTqO6uBaB0OsU2MZJjY+3X7q5xK5hIJ01iYBNDi2M76xV00A/P9KbxGJCnbT31Ev285HZIIjTl99I1x4gwOW0fCo5LrYxy9xAkArA89PjVfiuMtOjBQDy7U89vzvS4jCLuzESdqrHAmAo15ySQBvtoOVPBHVjTRIPFPrZjrOmnf+fZQ/EHbKyLO8nUwAfPwqM1naAxY7EQR2RuADr7THia6tvsDr2ZVYzSZjlGf2QojnS5SMckhYi3wuPcgE5RvPxn/AHqys4mY13rOXLunaMCdt5jvIHbI+qIA76k28S0wRuOZjQRBaNAAOQ7/AG1SrEmjyg0zcsCoWFx8zqCBuRt5Dw3qUMSInlWqlcQxicFII79PIfnlTPUgaAAx4D+lWK3NJrkLUuKYXJGBYZRJ5D4VLOMQfSFeS4LphjrwjC8PuOBpnuZokbzooHlmqUMDx69ysYcedv8ArcNeM6vxCpzacY/ulfyNsEFqz0xuJryk1DxfSJLYl2S2O+4wX4xWDHow4he/WeJMB9W2bjfjbH3VJwvoOwg1u3r9076FUB/hZvvqfldunz6yXZGPqwxU1uLTHek7CW5BxNskcrYNw/wAiqPG+mOwvqriH81W2D7XYaeyrPA+jjAWsWUNkOr2VdBdZ37SOy3tzB0exv8A1rW4PgWHsx1Vizbj6ltFPvAmq/xMZdLUnLjKy8EHKpaI8y/+oeLvGMPgGbxJuXf+2kffXdv+3Lx0trYU8wlsEf8AXea9ZJ0k7Dedh/SomJ4tYt+vdtrygsoO4G0zuRWsPhWxw0prvz87i5WTPI+O9EuKpZN29i2KqVBVbrDRmCA5baBdCVntd9PYb0IXnAN7E2hOsqj3Tr+05Wa9K4nird609qLri6pTNbtXDlzKYbPlCiPPeKThuNv9Wi/orqVXKxd0VZUAdntO5U6wSJiJrvhThTVoJLgkiccmZPA+hTDKoW7fv3ANYXLbHuAJ++rnDei3hyR/9sHjnce4/wBxaPuq9AxJP9wix/zLpnX92IiPvpVwF0znxBG2lu3bUDTXVw5j21dybs5wfAcPa+asWU+xbQH3gTU29eVAWdgqjWWMAe01Xpw232gbl26w1Ia8/PWMqsFHuqNw6zYIPV4dEdCdCiyechjqd6QWI/DeKWLDXUW4bqszX16pTdgXG7aDqlOgbXXX5TnVmOLMT8nh7zDNEsFtiMoOb5RlYjWNp37q4scQ6wFCMjDly02HhTWCuXrZKucyzodJ9uulS5xSuO2Y6buLYaWrNvRvXuM5DTCHKqAEbk610cFfJ7WJCyVIFq0q6Aywm4zzO3hNTWvAKST2RJzEwABqSTyjvql4T04wWJvGzavB7gBI7LKGA3yswAaN9OWuwqu0LDGKQi9DXHcK6p84bZPWKSqN1WUasbcaRvUROiNi4M74dXuLKFrhZzKdnNlclRmgHQazWlwRGWSB8oS3mCexJ59nLUPit82wSoJ+6Kw+rBdb/UreRMTwxmhSco2AUA/wyB99Zu96O7LXM94XLm4AdrVpAO6AXY86sr/SSZBYKeXOqq7xRnLB1YiYEHT+tZKFXcaJFz1NizbHqKByUEzpEm4/bcx5DwqrTpeubKlm43eQI05Ed/KoV625U5bS7QDM77wCa4wWBv65rhQRGUD367dwrB7LiblUkJtdZbYjj99mC2bagaFjcIGWrXB8SZuzdyTGoBBB75H4Gs5a4VDau7CNvPXlPdVpg8IFkmOWp1jw103rqo0oU1ZCco7jxDpb+uXgPVVyiiZhbfyaLPOFVRPhXtfo1v5+GYYxqqun+S46j7gKx3pF6DXL9xL2EtBiwIuhSqktJIuHMRmkGJ19UVtvR3wW7hMAlm8ALma45AIOXM0hZGhPPTvNd+TSM2zQAk7mPz4UoWDM0MaM3dQTc6KidKUU3PjXQagDm8lRLoOw+H58anaU3cf2D4+QpAU97Dket3+c+Ebt8PKoz4YEEEARvEac5Ztl+8+Iq3vr568hufCeQqC2FBgEK2uijYHvY/SNYTTAh3YImTlzb5fWP7Cz2z+01cdUEEBDJ3UkksJ3uOJJB5LXeJzS2SS3N9IUCfVDac9ToBA9sbJmlLbZjOrNLa+EyOQM/AaVz26xnd6928uZS2+gXsAbBRtMTtt7JLb3Q5Fu3DA6s86aaxry217ztNQsbxBBNu0ZJMsVBM/sLA111nn8I+M4qtgdUINxhroOzMQvjrqfHwqsA7Ftb4lnuC0gGUNDGd/ZyGnuHhUtOKZnyA6LvESTpoQD31m8Ld/R7DXmEFhlT1pOaZY9w2jXvM130Yvl2zHeC8jUQJhSeUkjTnI7qbmopyWiHY2lzH5SF/P532qdackAivP7nGVGIYtcnIrSJJkwRoFnT4azHPZcM4ivU255qD6p2IkbaTBFN11FK5LRY8GwYVcy654cnnJRR7NFH31bKtV/BdLafZX4CrQVs2KxzFLlodoBMEwJgbnyqubjHZRgsAkZ1eFZQY11blz320pdo0iNxbgt+9dRkxC2kt9pQLIa4GIKt8ozxlIMZcn9alpwlvp37z6k7onMmJtopjlvypL3HkHqh3+wpI37/wA7VzYxpZ2MkAxAMaeVYfM0sWHErlYWhR0esQAydYAIi6zXdNv7wmpaWktjsIqjuUAfAVHGJYHUiP61y9wIZJ37/GtVNMkmtd7on4VxbxQJjnz7vfUF8SqmRz7qaXiIOon4fGq1AnJdfPrGXlTJlbpJJIPLw99dtcnWmcWhMEGqlBvQLjbYdbdzOsCfZPiaXFXVQ9ZsdAY3pjiOCNxR3j8+yucPhdCrDQ1nyDzzHcexOOGTOgnvFQbXGM69rskd+k13h8D1U6kg8qZx2FU8vfVcjFO4XRGxjs1m6juWS8j25AHZzoVnTXma8E/Sbli7mUlLltmEjQqdVb4sK+hLJ5fmK8e9J3Rt7WLN1EY27/alQSBc2ddOZPa8cx7q1gkshpntHQzj4xmDtXQI7ORhyDJ2WidY0/O9XGIsZhWM9HWe1w6wlxCjgNKkAGM7FMw+tly7699a+ziaLdRO8pr/AABJ9UGmbuAAG0xyHf4VobmtMvaFS4XFcpRhjGgA1849m1J+gjnJg8z+RVplpVTvpcmhFeMJFcthe7c89fx2+6rE1Gusecc9/wA/GhxsMZW1HOfzz5CpSX4Hh7hFVOIx6wDPt2HvP4R7ar7PEBvIC8maQJOvZHrOdaNMwsaY4wf+fxpBen8/kmqVMQAYJ11gbt55AYAmd+41JPERsDLfUXff6TchT5RDsWgP5/O1KLndr8P96qjjYMOVLR6inbaMx5fmKTF8QCAZ9zsg7I8J/P30Y1oIsjejWduZ0HsFL1kiRp3k1RXOJga3tNoVZnaYgDbxJ5e2o93jOaWebdtQYzwoYwYUROZuek86nGh2NB+kAgxoBuTVbexRY5bcZebHTTmSdIFUd/jLXULZls2F1zH6RjTfVjMaAc9Y0BrG6VdbFtNiQIU9u4Z8OyJkCDtPOaMSd/dhpFnxDFdYwtJquYajUty5d3dtpUfiGOWyos2pdmBzsuuhgZARM+yoGP4muFRcqKcTBlhqLbSBoDptOvwmo+DTN8rdLLZQSzEwt1xuqmCQg0BI00IG2mMq0EsW7zY7E3hfyKde6n6SoNPW0JuEnzgePvqDZsNfvSzhQO2wYHsICBHcNwBqN576quI9IbmKuhTmZcxCqNFiYUZV157nXWl4xxpcNbNhCGvNlzkKMtoKFIVZJkTr5g7VlKU72XOf2RQ5x7igvXgqA5V7CKojRZiDrMDWY5k6VZ3sVbsYNSVUF2mG1gIYSNIPaYmTuc3LbO9G8E195aFtiWdiw2nRRJ7JLD1tx4RNcdI8b114IrLlQFexoqwCcqn1nVZYTtpAgVMrSmqSeSzYdg9hL5c5UlyzACWBJLagETvo2vM6GK0vEukeW6y9c4ywNAI0AHvqi4Jhbdnrb7ZmFllVGC6s+oOmwgzvy18Ko+IcUNy67hba5iTEkweeonnrvzqJ0ltFRrdHzf8AQmrnvfBeMFrNs5IORNz+yKl3sdcbQXOrg65VUk/5gYryfCdP3RUE2lACD1XeAFGrEbnwXbaKrcf03uu0qzZjI0YoIIj1VPlz7tyK4HT+IVZc6y9+9TTCket43jVpFLXL50n6Z5GDCjlOk1Sv0/si4VFu4R2pYCSCsbryUzAM78hvXmL3MRdObIZJ9ZtJnaGfc+071yOCXG1dwJjKWcsd9co30k6eFUvh8Na9S74icoo9Gx3pLsqCLasT/wAwBQJHiZPLaq1fSVcZhlyKrFeRJAE5pJ2nTlpWWsdHhILM5nQRCrJGvaMkgExtO1dYW1ZDqFCtBHqq9wjUnUmBEDfKdBuIrWlsuy084ptkOrFno46RZ1ENJ5xoQdwNPzvRb4m7qAVJOsa/1rOcOx0QuUKYJlipYyT/AHdvTu8TpV7groJgt5gQo3jYfia741oXskTjJ+HdyDmlQO/T/wA0/h7nYmSfEaDfvNNpagGBHuJrq04iPx/H21vygsRb2cTIFTLd2RVLZJ8BU2zdrWMrkk8VwyULdpc9WIZu686htbg1Ivt41EOI7zA91S2MQxP5+FN9YR3+z8yabu4xROu34/h41Cv4qQ0ARsTMDXvP+432rOWQ0Sv0gLzEAb8h7ANPf391NNxQr6oJ8Tpy5d58zPhVQEZmjkANEMmTGoJE696j297YxLBuzsumVQXaTqc0NC8t2PlyrBzsOxrMNxEkdoxHf/SpqX5ArHYfFSYSSAN1AIB5/KMMix3KD51MTja2/WuKJ7yRpptMs/srWFW6A03WcqXNFUeE46rSRJA0JjKAdTsd/brT6cQzAlZMbnSB+AroQrFheviPx7qz2OxpOkrl0Aa5osk+886k43GjKTObLudkGkkk84HdPKsxxfHCGuHM6j6VybdqNIAXQuuumms1hVrRhkNDx4irS7PbIBjPcnJoD6iGJM+6BEnSox4giqbkm2hIm9cjrHkT2d40DQANe6qlcUbmti31hgnrb4yWrPeUU6jlHcKaGNtZx2jjLxOmoW0jaTlGob/CIjeNY4J1JSe/h707/Aqxa3eJ3CCbYOHsRLXrpKu/0jqdTOugBG8cxXdrihVX6jsWtzfcE9naYIkkkjkx8e6i4rxdbdzPdm/eQiLZkW0gTmgDLOjGBm8SwpLdm5cU4jEsVtoTlVYyrGgCAab9kFjrECd6UW0k5ZevDe+OnYOxdYbHs4ZMP2pMtfcssxrKZdTrOvONu6OONWrci0Gv3tFk9oDSCVI1Y7nUxAMRGlQ+IuYlWy5MNaUjMfAjd38dNDrtvoRFHFUtWimG7bmM17KNJPqpm7eu/LatLyeW/q/L9EFi+xnFmt5uti7iTJW3JKW1IkFxMCN4BjlJmRXL1t5Tfv3SEUGDtmMFQtpFGkxEju0DcqvFYUWbYNzW6zz1RYE5CA3yo3DGNjyjY1zhLV3G3HZ4BVRH0UtKII0HKNl5nzp2tHFfLe/x78Rkk4x8VdBQOUU9hZ00PZLZiVVRuSTrJ50Yzips3BasC31g0a8AfWbslVzEwusE7mTtpUfHdJFVOpwucAk5rraXGOaQRkMLMDu3iNJPHCeGZz11zMLKzJJg3WI9VR3FoB2nNvuKe7FNWW5dfH8ATOE8Ia6OtuOCgDS2YTdIOe4FYkQkHVjzYkb1C4pjzfuEZ1W2DCgGQIDKoAHKJg6fCmON8XN8qlpVCJmyoOQmIHeIj3toJiu+BXbKB3vvoikopAKkgdmRHakx3ns9001Ga/2T13Jbv7DtLm71WAtEjM9+76swCgPrbE5Rr3mdtYaMgjtecmJaQdTzmBJY8yR560vFeKi/ee6cwLNMQPIfdpU3hty6iZ7Vs5QwhmQGX3iCCNO/y22q6dN044pZyet/IWho+KP+j4dbSDLKhmbQMXb6ETyEtp7ImsjhxC55E8tAdSfHQefj5AtY3GXbzAs0z3bLJJ8o389as+j3AOuxNu3cLBPWaIGgg6SdjI17jRCCoU3Kb7WCyRZ3+KWrOEtKrZnB6wruJ7MExEjSPZpsKypxSnUkj3f1q449btm4zLlUZoKqwOhjaYC65jHj4VUPhlJnMomNCddudabPGMY3zzz8QSZqMDw+0qprmYAGCC8logZVIA0jQk71ZpdFpQdUU6BW7MsdM2W2qA6zpqdKgcOxHYt9toyqITQaKG9S3qT4kzrsZE2FnCRBFs67Zl6vYsO1n1ymRqY0MwYmvLqSekmzGTYHNBDKwJ1IdsmYaT33CfKdjpG4XJJCnJA/u111ggZ2ByxrIgsO4TA6TiFpAx6xWiTOveNjz5SANt+VNDjD5gbSsUSASpzAydYKLvqdmnTWdQclGb0j45eZNmdXMISslGIWSGuNplgTK3JgdkGQF2rq/CzN0qCJlByAEw7tlJB+kAR4Hm3ex7QFACBRJk5rhE7lFlgukwREjfanLyuCGusV1EF3BYSRm0+jsdIM5fbVfVlifv7jSFsXLWUsqkgmJLa6MBrlURM8gZ15VaYPFx2TCEnSdJk65bfrNz1I+FU39o2xMk7HLuoOgBAMAkwdJ1PfyK4LG3SpClESe21wEKCQCS0gLOo3LDX2VWGWunEdjcYXFqOesDc6DTQQef361JuX42EH2rI5/tVkMDezHMXPaMjKQHbyMRy+gDymri1jFHYUmYkoBmbbdtTl7obLXTTk1kx2LlccY3ygc/iJO3uqXhr6nQEk76yPjv3bVQrdIksOrmYLHMxg6QoPZ3iAT/R+1xhR2Qcx5hRJGmpMCBtzFdMKmYGns3u7Xy1+/wD3pz9J5f7++s7/AGtOqqzDmY7OkzP/AJpm9xk/3RVoOpzQomI7ZjXXlW3KJLMLF/icX3HWqPHYwKSWeCI5FyJ7gNvdVf8A2oY7WgY6RALjkVUku0kaQNfDaqviXFhmCgL3gEFmPlZXU6crjD3b4VK13aJVi+xWNTKWbUgwQxCgECYPJT4amDUK9xkZS2hEgZhKW1J01u3I8PVWqK5j8oUXmln9VWIZzEgZLCDq1J2kknQkxOreN4mqAvdy2zJyi6OtugDslRaBFu1tJzd3OdMVJvJjSLn+0etzlSuQbsSbVoneNO25mdSQPKq7ifEikJmXtCcxVltADWUtQWeRGpDbad4pMRx9sqnKLekdZcfM5kT8mqgBV0+isbazUPC4l77TaQvclT1twjsncZs0rMg6sW8q0VPfLQqxok4vmWS5YZic9/5O0RHZ6u0G7eobkdtu+qHEbt1mdAXaTNy5CqBuJXRQYJMEnTlTWFwZPqg33AgsSwtAGQFfSWbtHdl+joYNS7WHZ2hybz2yYs2x8khBjUAbCNCNR3aGjlVC9vfvuC9idwm+S3bPW5AxEFUsKBv8oPXEtuoyjyaRb4XjSuWyfKARsCllI1A01PPXYwT3xj8VxC2rAXbvXuRlFu0CqqdVksN2B8NhoNQBJtq1y2zYgjD4aT8kkydTlJbeJ0GkQAACaxnKbzbfvqWr+yEWvFem7O/V4dGuuIC/8NW2PZiWgRqTzJEDQ1t4GM+PuO76lbBZZE8yqkCddPAb6axcHibrhRg7JsocoZwBmeYEs8HIJ+kfraa0uKxluwyhCb+IbMGOpVX05kZmiDodsxmIii2ailn9+97gsSsfnuW82IcYaxMi2IzMk6yuheS0wIBI23Ii4PFF1a3hbJExNxtGidt4UaiPGIBNMNwZ2+XxblVYAgsIZpBMAcgO0BtqBodjHxnGTcQWcOipa8Iz3G22EZicwnc6bxpTjDLDGz8l+WNEw4+xhNLHy14ggtyBlToQJ+sdCOWxBB7fDAZr2OPa/wCGD22XloBoh2mZ05gmoyrawts3M4a8yiAIfJJzayNWIG5iDNQ7Fq7fd7lwsQo7VxjCW5Bg9wOhgc9O/W1Ba3y3t6vh2ASHx1zGMLVtAqRmCAmNJBZmJ7yx/JNGI4gmGQW7IW5fBJa7lBFs6jLaBGh19Yb92wEIcUFgPbw5Lm4MrOVILDUHLBkKTqAfxipfBOAXHzOTkt6Au3YzggwEO5JMCYPLaDVyjGC+rKO5dfH8AR+EYD9IuqCcrdosxMBVEsSJ+kBPhr305xTjam2LGHVrdsEkjXM+gALkbyNe7XkNK64lfGIKWMMmVUICzpqV7eZjrOaT5SfAd8K4Cr3TbUtkAi7dBWNSDC5tCBGpiTrpG45Ln1MrburtfoHayvw+Fd7blARbEy7GC2mbqxI1OhOn1uelJxLjtx1W2BlCjJE6QAoIynkWWYOknblWi4s2S0ttFynKeyAZVPrNHradoHxWdDVdgeGkk5dX1IDgKCupKwCNSI0nvojVi1jkuH5Ha+bIvRvow2IYm4ctpPXI5/shhIBNQ+OYQC64UZUk5VJ2EnTcyfviK1vG7qYawLIILuTnC9vPJJInQxKx3kOR5Yx7iEk6n2xPjJ5T8OW9PZ5zqydR6bl6iS3j3CeFSyAzNxgoiJWYObfMN+721pelbJbVLKg/JKVhjI5SSOUsIM+Gsma76MYHq82KYG2ir2BAOYAQSQvPWeW57qpOkfEOsu3CraFplSSpiJPa9ZtY25e7HE620ZaR8/6QasrLJkzOrA89QRrJE6aaydPca1XQ/DMFv3cpuZUfWV3IIIAkz2oERrI13BzVjEwZgu5ICgAxy1EHUyRpHdHdWpe7cs2EsJaDXHALObiqgTQLmYMIMxDNsDG9Xtl3HAt/lv6gl1GUxMh51nQ5tiJAknwk70/Z63KIcxGmgMDkJg0mIv3LzlmksoOuUQO0fq7DU8o+NXFnhmZVJxBHZXQErEAADKBGm3jE1rUngir28/Qo0nQ35qz+6X+Q1QcR+bxH7xv5zRRXjbP+on3ebMCFgfnj5/1qz4hunkKKK9Crz173BItuHfMr5f66p+O/Pf8A7h/IaWiuPZ+nff6CWp1wX9buedv/ALiVLxX61a/diiit30n8S95Jwe2K/wAPxqz6Keq/mv8AM1FFZvR9wFHd+fvedz/VV9w/1B5j4NSUV3TATpH/AHH2x/pp/C7r9lPjcoorCtzUSyu4DtjPtP8ABaz/AES9R/sn4pS0Uv8AzPuLRL6GfrF321jcN8+v7xf5jRRXRR6WfCPqWhni/wCsP9lP5FrS3f1Bfst8VoorSrpEciaP1dPsWvitLj//AG239n8Hoorgeq/d6Mgg9C/nj9v/AENTPTj9cX92fwoorrf6n+L9Ct5a4v8AVL37z/StY/hnzV3yX+cUUVVHmy4oRpel/wA2nne/lFVnCPVufux/3UooqKXQ9/qC0KnEfPHz/E1fcQ/9twv2z/M1FFbVNYcfRjZTYL+8+y38rVrX/wDifYT8aKKnaOcu/wAhPVFbw/5vF/uh8Gqy4D+q4j95/ouUtFcu082XGPoVPQi8Z9fEfbb44qn+hPzg+yfjRRSrfpnwFLQpekXzy/YX41UN63+EfhSUV30OjXArca3pJ+oYT9xb/wC4Kw+L9ceS/wAi0tFZ7DzHxl5kIvn/APjfuv8A+tytd0u+fs/uE/kuUUVx7R00OE/QreYXC7t/h/nt1bcR+eufbf8AmNFFdk+f77AP/9k="/>
          <p:cNvSpPr>
            <a:spLocks noChangeAspect="1" noChangeArrowheads="1"/>
          </p:cNvSpPr>
          <p:nvPr/>
        </p:nvSpPr>
        <p:spPr bwMode="auto">
          <a:xfrm>
            <a:off x="440770" y="3960675"/>
            <a:ext cx="304800" cy="304801"/>
          </a:xfrm>
          <a:prstGeom prst="rect">
            <a:avLst/>
          </a:prstGeom>
          <a:solidFill>
            <a:schemeClr val="accent3">
              <a:lumMod val="50000"/>
            </a:schemeClr>
          </a:solidFill>
          <a:ln>
            <a:solidFill>
              <a:schemeClr val="accent3">
                <a:lumMod val="50000"/>
              </a:schemeClr>
            </a:solidFill>
          </a:ln>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126852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3172956758"/>
              </p:ext>
            </p:extLst>
          </p:nvPr>
        </p:nvGraphicFramePr>
        <p:xfrm>
          <a:off x="683568" y="404664"/>
          <a:ext cx="7488832" cy="454340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1115616" y="4941168"/>
            <a:ext cx="7488832" cy="646331"/>
          </a:xfrm>
          <a:prstGeom prst="rect">
            <a:avLst/>
          </a:prstGeom>
        </p:spPr>
        <p:txBody>
          <a:bodyPr wrap="square">
            <a:spAutoFit/>
          </a:bodyPr>
          <a:lstStyle/>
          <a:p>
            <a:r>
              <a:rPr lang="es-EC" dirty="0"/>
              <a:t>. Efecto de las MPM sobre el número de tacos cosechados de palmito. Valle Hermoso 2012 - 2013</a:t>
            </a:r>
          </a:p>
        </p:txBody>
      </p:sp>
      <p:cxnSp>
        <p:nvCxnSpPr>
          <p:cNvPr id="6" name="5 Conector recto"/>
          <p:cNvCxnSpPr/>
          <p:nvPr/>
        </p:nvCxnSpPr>
        <p:spPr>
          <a:xfrm>
            <a:off x="331754" y="500489"/>
            <a:ext cx="0" cy="590465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cxnSp>
        <p:nvCxnSpPr>
          <p:cNvPr id="7" name="6 Conector recto"/>
          <p:cNvCxnSpPr/>
          <p:nvPr/>
        </p:nvCxnSpPr>
        <p:spPr>
          <a:xfrm>
            <a:off x="517773" y="932537"/>
            <a:ext cx="0" cy="554461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780799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3979866753"/>
              </p:ext>
            </p:extLst>
          </p:nvPr>
        </p:nvGraphicFramePr>
        <p:xfrm>
          <a:off x="1412776" y="836712"/>
          <a:ext cx="6390456" cy="4318738"/>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683568" y="5443483"/>
            <a:ext cx="8280920" cy="646331"/>
          </a:xfrm>
          <a:prstGeom prst="rect">
            <a:avLst/>
          </a:prstGeom>
        </p:spPr>
        <p:txBody>
          <a:bodyPr wrap="square">
            <a:spAutoFit/>
          </a:bodyPr>
          <a:lstStyle/>
          <a:p>
            <a:r>
              <a:rPr lang="es-EC" dirty="0"/>
              <a:t>Comparación ortogonal entre testigo (T0) vs el resto de tratamientos en ensayo de MPM en el cultivo de palmito. Valle Hermoso. 2012.-2013</a:t>
            </a:r>
          </a:p>
        </p:txBody>
      </p:sp>
      <p:cxnSp>
        <p:nvCxnSpPr>
          <p:cNvPr id="6" name="5 Conector recto"/>
          <p:cNvCxnSpPr/>
          <p:nvPr/>
        </p:nvCxnSpPr>
        <p:spPr>
          <a:xfrm>
            <a:off x="331754" y="500489"/>
            <a:ext cx="0" cy="590465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cxnSp>
        <p:nvCxnSpPr>
          <p:cNvPr id="7" name="6 Conector recto"/>
          <p:cNvCxnSpPr/>
          <p:nvPr/>
        </p:nvCxnSpPr>
        <p:spPr>
          <a:xfrm>
            <a:off x="517773" y="932537"/>
            <a:ext cx="0" cy="554461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8491266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5888276"/>
            <a:ext cx="8748464" cy="646331"/>
          </a:xfrm>
          <a:prstGeom prst="rect">
            <a:avLst/>
          </a:prstGeom>
        </p:spPr>
        <p:txBody>
          <a:bodyPr wrap="square">
            <a:spAutoFit/>
          </a:bodyPr>
          <a:lstStyle/>
          <a:p>
            <a:r>
              <a:rPr lang="es-EC" dirty="0"/>
              <a:t>Comparación ortogonal entre los tratamientos fertilizados (T6, T7) vs tratamientos no fertilizados (resto), en ensayo de MPM en el cultivo de palmito. Valle Hermoso.. 2012.-2013</a:t>
            </a:r>
          </a:p>
        </p:txBody>
      </p:sp>
      <p:graphicFrame>
        <p:nvGraphicFramePr>
          <p:cNvPr id="5" name="4 Gráfico"/>
          <p:cNvGraphicFramePr/>
          <p:nvPr>
            <p:extLst>
              <p:ext uri="{D42A27DB-BD31-4B8C-83A1-F6EECF244321}">
                <p14:modId xmlns:p14="http://schemas.microsoft.com/office/powerpoint/2010/main" val="118275710"/>
              </p:ext>
            </p:extLst>
          </p:nvPr>
        </p:nvGraphicFramePr>
        <p:xfrm>
          <a:off x="827584" y="692696"/>
          <a:ext cx="7344816" cy="4896544"/>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5 Conector recto"/>
          <p:cNvCxnSpPr/>
          <p:nvPr/>
        </p:nvCxnSpPr>
        <p:spPr>
          <a:xfrm>
            <a:off x="178757" y="0"/>
            <a:ext cx="0" cy="590465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cxnSp>
        <p:nvCxnSpPr>
          <p:cNvPr id="7" name="6 Conector recto"/>
          <p:cNvCxnSpPr/>
          <p:nvPr/>
        </p:nvCxnSpPr>
        <p:spPr>
          <a:xfrm>
            <a:off x="364776" y="432048"/>
            <a:ext cx="0" cy="554461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865415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2072708339"/>
              </p:ext>
            </p:extLst>
          </p:nvPr>
        </p:nvGraphicFramePr>
        <p:xfrm>
          <a:off x="467544" y="1052736"/>
          <a:ext cx="7920880"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683568" y="5805264"/>
            <a:ext cx="8064896" cy="369332"/>
          </a:xfrm>
          <a:prstGeom prst="rect">
            <a:avLst/>
          </a:prstGeom>
        </p:spPr>
        <p:txBody>
          <a:bodyPr wrap="square">
            <a:spAutoFit/>
          </a:bodyPr>
          <a:lstStyle/>
          <a:p>
            <a:r>
              <a:rPr lang="es-EC" dirty="0">
                <a:latin typeface="Times New Roman" panose="02020603050405020304" pitchFamily="18" charset="0"/>
                <a:cs typeface="Times New Roman" panose="02020603050405020304" pitchFamily="18" charset="0"/>
              </a:rPr>
              <a:t>Efectos de la MPM sobre la altura de hijuelos de palmito Valle Hermoso 2012- 2013</a:t>
            </a:r>
          </a:p>
        </p:txBody>
      </p:sp>
      <p:cxnSp>
        <p:nvCxnSpPr>
          <p:cNvPr id="6" name="5 Conector recto"/>
          <p:cNvCxnSpPr/>
          <p:nvPr/>
        </p:nvCxnSpPr>
        <p:spPr>
          <a:xfrm>
            <a:off x="331754" y="500489"/>
            <a:ext cx="0" cy="590465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cxnSp>
        <p:nvCxnSpPr>
          <p:cNvPr id="7" name="6 Conector recto"/>
          <p:cNvCxnSpPr/>
          <p:nvPr/>
        </p:nvCxnSpPr>
        <p:spPr>
          <a:xfrm>
            <a:off x="517773" y="932537"/>
            <a:ext cx="0" cy="554461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548386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1403962808"/>
              </p:ext>
            </p:extLst>
          </p:nvPr>
        </p:nvGraphicFramePr>
        <p:xfrm>
          <a:off x="323528" y="548680"/>
          <a:ext cx="8568952" cy="425192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179512" y="5157192"/>
            <a:ext cx="8712968" cy="923330"/>
          </a:xfrm>
          <a:prstGeom prst="rect">
            <a:avLst/>
          </a:prstGeom>
        </p:spPr>
        <p:txBody>
          <a:bodyPr wrap="square">
            <a:spAutoFit/>
          </a:bodyPr>
          <a:lstStyle/>
          <a:p>
            <a:pPr algn="just"/>
            <a:r>
              <a:rPr lang="es-EC" dirty="0"/>
              <a:t>Comparación ortogonal entre los tratamientos fertilizados (T6, T7) vs los no fertilizados (resto de tratamientos) en ensayo sobre las  MPM en el cultivo de palmito Valle Hermoso 2012-2013</a:t>
            </a:r>
          </a:p>
        </p:txBody>
      </p:sp>
    </p:spTree>
    <p:extLst>
      <p:ext uri="{BB962C8B-B14F-4D97-AF65-F5344CB8AC3E}">
        <p14:creationId xmlns:p14="http://schemas.microsoft.com/office/powerpoint/2010/main" val="1166659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39552" y="548680"/>
            <a:ext cx="8064896" cy="646331"/>
          </a:xfrm>
          <a:prstGeom prst="rect">
            <a:avLst/>
          </a:prstGeom>
        </p:spPr>
        <p:txBody>
          <a:bodyPr wrap="square">
            <a:spAutoFit/>
          </a:bodyPr>
          <a:lstStyle/>
          <a:p>
            <a:r>
              <a:rPr lang="es-EC" dirty="0"/>
              <a:t>Resumen de análisis de varianza para el análisis foliar en ensayo sobre las  MPM en el cultivo de palmito en Valle H. 2012-2013</a:t>
            </a:r>
          </a:p>
        </p:txBody>
      </p:sp>
      <p:graphicFrame>
        <p:nvGraphicFramePr>
          <p:cNvPr id="6" name="5 Tabla"/>
          <p:cNvGraphicFramePr>
            <a:graphicFrameLocks noGrp="1"/>
          </p:cNvGraphicFramePr>
          <p:nvPr>
            <p:extLst>
              <p:ext uri="{D42A27DB-BD31-4B8C-83A1-F6EECF244321}">
                <p14:modId xmlns:p14="http://schemas.microsoft.com/office/powerpoint/2010/main" val="2988812332"/>
              </p:ext>
            </p:extLst>
          </p:nvPr>
        </p:nvGraphicFramePr>
        <p:xfrm>
          <a:off x="179515" y="1532224"/>
          <a:ext cx="8784971" cy="4345047"/>
        </p:xfrm>
        <a:graphic>
          <a:graphicData uri="http://schemas.openxmlformats.org/drawingml/2006/table">
            <a:tbl>
              <a:tblPr firstRow="1" firstCol="1" bandRow="1">
                <a:tableStyleId>{5202B0CA-FC54-4496-8BCA-5EF66A818D29}</a:tableStyleId>
              </a:tblPr>
              <a:tblGrid>
                <a:gridCol w="675767"/>
                <a:gridCol w="675767"/>
                <a:gridCol w="675767"/>
                <a:gridCol w="675767"/>
                <a:gridCol w="675767"/>
                <a:gridCol w="675767"/>
                <a:gridCol w="675767"/>
                <a:gridCol w="675767"/>
                <a:gridCol w="675767"/>
                <a:gridCol w="675767"/>
                <a:gridCol w="675767"/>
                <a:gridCol w="675767"/>
                <a:gridCol w="675767"/>
              </a:tblGrid>
              <a:tr h="482783">
                <a:tc rowSpan="2">
                  <a:txBody>
                    <a:bodyPr/>
                    <a:lstStyle/>
                    <a:p>
                      <a:pPr algn="ctr">
                        <a:lnSpc>
                          <a:spcPct val="115000"/>
                        </a:lnSpc>
                        <a:spcAft>
                          <a:spcPts val="0"/>
                        </a:spcAft>
                      </a:pPr>
                      <a:r>
                        <a:rPr lang="es-EC" sz="1200" dirty="0">
                          <a:effectLst/>
                        </a:rPr>
                        <a:t>F.V</a:t>
                      </a:r>
                      <a:endParaRPr lang="es-EC" sz="1200" dirty="0">
                        <a:effectLst/>
                        <a:latin typeface="Calibri"/>
                        <a:ea typeface="Calibri"/>
                        <a:cs typeface="Times New Roman"/>
                      </a:endParaRPr>
                    </a:p>
                  </a:txBody>
                  <a:tcPr marL="25173" marR="25173" marT="0" marB="0" anchor="ctr"/>
                </a:tc>
                <a:tc rowSpan="2">
                  <a:txBody>
                    <a:bodyPr/>
                    <a:lstStyle/>
                    <a:p>
                      <a:pPr algn="ctr">
                        <a:lnSpc>
                          <a:spcPct val="115000"/>
                        </a:lnSpc>
                        <a:spcAft>
                          <a:spcPts val="0"/>
                        </a:spcAft>
                      </a:pPr>
                      <a:r>
                        <a:rPr lang="es-EC" sz="1200">
                          <a:effectLst/>
                        </a:rPr>
                        <a:t>Gl</a:t>
                      </a:r>
                      <a:endParaRPr lang="es-EC" sz="1200">
                        <a:effectLst/>
                        <a:latin typeface="Calibri"/>
                        <a:ea typeface="Calibri"/>
                        <a:cs typeface="Times New Roman"/>
                      </a:endParaRPr>
                    </a:p>
                  </a:txBody>
                  <a:tcPr marL="25173" marR="25173" marT="0" marB="0" anchor="ctr"/>
                </a:tc>
                <a:tc gridSpan="11">
                  <a:txBody>
                    <a:bodyPr/>
                    <a:lstStyle/>
                    <a:p>
                      <a:pPr algn="ctr">
                        <a:lnSpc>
                          <a:spcPct val="115000"/>
                        </a:lnSpc>
                        <a:spcAft>
                          <a:spcPts val="0"/>
                        </a:spcAft>
                      </a:pPr>
                      <a:r>
                        <a:rPr lang="es-EC" sz="1200" dirty="0">
                          <a:effectLst/>
                        </a:rPr>
                        <a:t>Nutrientes</a:t>
                      </a:r>
                      <a:endParaRPr lang="es-EC" sz="1200" dirty="0">
                        <a:effectLst/>
                        <a:latin typeface="Calibri"/>
                        <a:ea typeface="Calibri"/>
                        <a:cs typeface="Times New Roman"/>
                      </a:endParaRPr>
                    </a:p>
                  </a:txBody>
                  <a:tcPr marL="25173" marR="25173"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82783">
                <a:tc vMerge="1">
                  <a:txBody>
                    <a:bodyPr/>
                    <a:lstStyle/>
                    <a:p>
                      <a:endParaRPr lang="es-EC"/>
                    </a:p>
                  </a:txBody>
                  <a:tcPr/>
                </a:tc>
                <a:tc vMerge="1">
                  <a:txBody>
                    <a:bodyPr/>
                    <a:lstStyle/>
                    <a:p>
                      <a:endParaRPr lang="es-EC"/>
                    </a:p>
                  </a:txBody>
                  <a:tcPr/>
                </a:tc>
                <a:tc>
                  <a:txBody>
                    <a:bodyPr/>
                    <a:lstStyle/>
                    <a:p>
                      <a:pPr algn="r">
                        <a:lnSpc>
                          <a:spcPct val="115000"/>
                        </a:lnSpc>
                        <a:spcAft>
                          <a:spcPts val="0"/>
                        </a:spcAft>
                      </a:pPr>
                      <a:r>
                        <a:rPr lang="es-EC" sz="1200">
                          <a:effectLst/>
                        </a:rPr>
                        <a:t>N</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P</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K</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Ca</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Mg</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S</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Cu</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dirty="0">
                          <a:effectLst/>
                        </a:rPr>
                        <a:t>B</a:t>
                      </a:r>
                      <a:endParaRPr lang="es-EC" sz="1200" dirty="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Fe</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Zn</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Mn</a:t>
                      </a:r>
                      <a:endParaRPr lang="es-EC" sz="1200">
                        <a:effectLst/>
                        <a:latin typeface="Calibri"/>
                        <a:ea typeface="Calibri"/>
                        <a:cs typeface="Times New Roman"/>
                      </a:endParaRPr>
                    </a:p>
                  </a:txBody>
                  <a:tcPr marL="25173" marR="25173" marT="0" marB="0" anchor="b"/>
                </a:tc>
              </a:tr>
              <a:tr h="482783">
                <a:tc>
                  <a:txBody>
                    <a:bodyPr/>
                    <a:lstStyle/>
                    <a:p>
                      <a:pPr>
                        <a:lnSpc>
                          <a:spcPct val="115000"/>
                        </a:lnSpc>
                        <a:spcAft>
                          <a:spcPts val="0"/>
                        </a:spcAft>
                      </a:pPr>
                      <a:r>
                        <a:rPr lang="es-EC" sz="1200">
                          <a:effectLst/>
                        </a:rPr>
                        <a:t>Repetición</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3</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0,4**</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,0028**</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0,09ns</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0,0013 ns</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0,0015*</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0,003**</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0,01 ns</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dirty="0">
                          <a:effectLst/>
                        </a:rPr>
                        <a:t>0,04 *</a:t>
                      </a:r>
                      <a:endParaRPr lang="es-EC" sz="1200" dirty="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0,05 *</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0,004 ns</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208, 1 ns</a:t>
                      </a:r>
                      <a:endParaRPr lang="es-EC" sz="1200">
                        <a:effectLst/>
                        <a:latin typeface="Calibri"/>
                        <a:ea typeface="Calibri"/>
                        <a:cs typeface="Times New Roman"/>
                      </a:endParaRPr>
                    </a:p>
                  </a:txBody>
                  <a:tcPr marL="25173" marR="25173" marT="0" marB="0" anchor="b"/>
                </a:tc>
              </a:tr>
              <a:tr h="482783">
                <a:tc>
                  <a:txBody>
                    <a:bodyPr/>
                    <a:lstStyle/>
                    <a:p>
                      <a:pPr>
                        <a:lnSpc>
                          <a:spcPct val="115000"/>
                        </a:lnSpc>
                        <a:spcAft>
                          <a:spcPts val="0"/>
                        </a:spcAft>
                      </a:pPr>
                      <a:r>
                        <a:rPr lang="es-EC" sz="1200">
                          <a:effectLst/>
                        </a:rPr>
                        <a:t>Tratamiento</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7</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0,18 ns</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,00073 ns</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0,03ns</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0,0011 ns</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0,00024 ns</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0,0005 **</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0,02 ns</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0,01 ns</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dirty="0">
                          <a:effectLst/>
                        </a:rPr>
                        <a:t>0,01 </a:t>
                      </a:r>
                      <a:r>
                        <a:rPr lang="es-EC" sz="1200" dirty="0" err="1">
                          <a:effectLst/>
                        </a:rPr>
                        <a:t>ns</a:t>
                      </a:r>
                      <a:endParaRPr lang="es-EC" sz="1200" dirty="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0,01 ns</a:t>
                      </a:r>
                      <a:endParaRPr lang="es-EC" sz="1200">
                        <a:effectLst/>
                        <a:latin typeface="Calibri"/>
                        <a:ea typeface="Calibri"/>
                        <a:cs typeface="Times New Roman"/>
                      </a:endParaRPr>
                    </a:p>
                  </a:txBody>
                  <a:tcPr marL="25173" marR="25173" marT="0" marB="0" anchor="b"/>
                </a:tc>
                <a:tc>
                  <a:txBody>
                    <a:bodyPr/>
                    <a:lstStyle/>
                    <a:p>
                      <a:pPr algn="ctr">
                        <a:lnSpc>
                          <a:spcPct val="115000"/>
                        </a:lnSpc>
                        <a:spcAft>
                          <a:spcPts val="0"/>
                        </a:spcAft>
                      </a:pPr>
                      <a:r>
                        <a:rPr lang="es-EC" sz="1200">
                          <a:effectLst/>
                        </a:rPr>
                        <a:t>78,21 ns</a:t>
                      </a:r>
                      <a:endParaRPr lang="es-EC" sz="1200">
                        <a:effectLst/>
                        <a:latin typeface="Calibri"/>
                        <a:ea typeface="Calibri"/>
                        <a:cs typeface="Times New Roman"/>
                      </a:endParaRPr>
                    </a:p>
                  </a:txBody>
                  <a:tcPr marL="25173" marR="25173" marT="0" marB="0" anchor="b"/>
                </a:tc>
              </a:tr>
              <a:tr h="482783">
                <a:tc>
                  <a:txBody>
                    <a:bodyPr/>
                    <a:lstStyle/>
                    <a:p>
                      <a:pPr>
                        <a:lnSpc>
                          <a:spcPct val="115000"/>
                        </a:lnSpc>
                        <a:spcAft>
                          <a:spcPts val="0"/>
                        </a:spcAft>
                      </a:pPr>
                      <a:r>
                        <a:rPr lang="es-EC" sz="1200">
                          <a:effectLst/>
                        </a:rPr>
                        <a:t>T0 vs Resto</a:t>
                      </a:r>
                      <a:endParaRPr lang="es-EC" sz="1200">
                        <a:effectLst/>
                        <a:latin typeface="Calibri"/>
                        <a:ea typeface="Calibri"/>
                        <a:cs typeface="Times New Roman"/>
                      </a:endParaRPr>
                    </a:p>
                  </a:txBody>
                  <a:tcPr marL="25173" marR="25173" marT="0" marB="0" anchor="b"/>
                </a:tc>
                <a:tc>
                  <a:txBody>
                    <a:bodyPr/>
                    <a:lstStyle/>
                    <a:p>
                      <a:pPr>
                        <a:lnSpc>
                          <a:spcPct val="115000"/>
                        </a:lnSpc>
                        <a:spcAft>
                          <a:spcPts val="0"/>
                        </a:spcAft>
                      </a:pPr>
                      <a:r>
                        <a:rPr lang="es-EC" sz="1200">
                          <a:effectLst/>
                        </a:rPr>
                        <a:t>1</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0,29 ns</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0,0016 ns</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0,0013 ns</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0,0025 ns</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0,0009 ns</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0,002 ns</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0,02 ns</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0,000006 ns</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dirty="0">
                          <a:effectLst/>
                        </a:rPr>
                        <a:t>0,0002 </a:t>
                      </a:r>
                      <a:r>
                        <a:rPr lang="es-EC" sz="1200" dirty="0" err="1">
                          <a:effectLst/>
                        </a:rPr>
                        <a:t>ns</a:t>
                      </a:r>
                      <a:endParaRPr lang="es-EC" sz="1200" dirty="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0,0003 ns</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3,5 ns</a:t>
                      </a:r>
                      <a:endParaRPr lang="es-EC" sz="1200">
                        <a:effectLst/>
                        <a:latin typeface="Calibri"/>
                        <a:ea typeface="Calibri"/>
                        <a:cs typeface="Times New Roman"/>
                      </a:endParaRPr>
                    </a:p>
                  </a:txBody>
                  <a:tcPr marL="25173" marR="25173" marT="0" marB="0" anchor="b"/>
                </a:tc>
              </a:tr>
              <a:tr h="482783">
                <a:tc>
                  <a:txBody>
                    <a:bodyPr/>
                    <a:lstStyle/>
                    <a:p>
                      <a:pPr>
                        <a:lnSpc>
                          <a:spcPct val="115000"/>
                        </a:lnSpc>
                        <a:spcAft>
                          <a:spcPts val="0"/>
                        </a:spcAft>
                      </a:pPr>
                      <a:r>
                        <a:rPr lang="es-EC" sz="1200">
                          <a:effectLst/>
                        </a:rPr>
                        <a:t>T6, T7 vs resto</a:t>
                      </a:r>
                      <a:endParaRPr lang="es-EC" sz="1200">
                        <a:effectLst/>
                        <a:latin typeface="Calibri"/>
                        <a:ea typeface="Calibri"/>
                        <a:cs typeface="Times New Roman"/>
                      </a:endParaRPr>
                    </a:p>
                  </a:txBody>
                  <a:tcPr marL="25173" marR="25173" marT="0" marB="0" anchor="b"/>
                </a:tc>
                <a:tc>
                  <a:txBody>
                    <a:bodyPr/>
                    <a:lstStyle/>
                    <a:p>
                      <a:pPr>
                        <a:lnSpc>
                          <a:spcPct val="115000"/>
                        </a:lnSpc>
                        <a:spcAft>
                          <a:spcPts val="0"/>
                        </a:spcAft>
                      </a:pPr>
                      <a:r>
                        <a:rPr lang="es-EC" sz="1200">
                          <a:effectLst/>
                        </a:rPr>
                        <a:t>1</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0,003 ns</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0,0003 ns</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0,044 ns</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0,0029 ns</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0,0004 ns</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0,0019**</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0,03 ns</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0,0003 ns</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0,00000 ns</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0,01 ns</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280,2 *</a:t>
                      </a:r>
                      <a:endParaRPr lang="es-EC" sz="1200">
                        <a:effectLst/>
                        <a:latin typeface="Calibri"/>
                        <a:ea typeface="Calibri"/>
                        <a:cs typeface="Times New Roman"/>
                      </a:endParaRPr>
                    </a:p>
                  </a:txBody>
                  <a:tcPr marL="25173" marR="25173" marT="0" marB="0" anchor="b"/>
                </a:tc>
              </a:tr>
              <a:tr h="482783">
                <a:tc>
                  <a:txBody>
                    <a:bodyPr/>
                    <a:lstStyle/>
                    <a:p>
                      <a:pPr>
                        <a:lnSpc>
                          <a:spcPct val="115000"/>
                        </a:lnSpc>
                        <a:spcAft>
                          <a:spcPts val="0"/>
                        </a:spcAft>
                      </a:pPr>
                      <a:r>
                        <a:rPr lang="es-EC" sz="1200">
                          <a:effectLst/>
                        </a:rPr>
                        <a:t>Error</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21</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0,07</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0,00046</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0,03</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dirty="0">
                          <a:effectLst/>
                        </a:rPr>
                        <a:t>0,0017</a:t>
                      </a:r>
                      <a:endParaRPr lang="es-EC" sz="1200" dirty="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0,00046</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0,00013</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0,02</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0,01</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0,02</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dirty="0">
                          <a:effectLst/>
                        </a:rPr>
                        <a:t>0,01</a:t>
                      </a:r>
                      <a:endParaRPr lang="es-EC" sz="1200" dirty="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0,01</a:t>
                      </a:r>
                      <a:endParaRPr lang="es-EC" sz="1200">
                        <a:effectLst/>
                        <a:latin typeface="Calibri"/>
                        <a:ea typeface="Calibri"/>
                        <a:cs typeface="Times New Roman"/>
                      </a:endParaRPr>
                    </a:p>
                  </a:txBody>
                  <a:tcPr marL="25173" marR="25173" marT="0" marB="0" anchor="b"/>
                </a:tc>
              </a:tr>
              <a:tr h="482783">
                <a:tc>
                  <a:txBody>
                    <a:bodyPr/>
                    <a:lstStyle/>
                    <a:p>
                      <a:pPr>
                        <a:lnSpc>
                          <a:spcPct val="115000"/>
                        </a:lnSpc>
                        <a:spcAft>
                          <a:spcPts val="0"/>
                        </a:spcAft>
                      </a:pPr>
                      <a:r>
                        <a:rPr lang="es-EC" sz="1200">
                          <a:effectLst/>
                        </a:rPr>
                        <a:t>Total</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31</a:t>
                      </a:r>
                      <a:endParaRPr lang="es-EC" sz="1200">
                        <a:effectLst/>
                        <a:latin typeface="Calibri"/>
                        <a:ea typeface="Calibri"/>
                        <a:cs typeface="Times New Roman"/>
                      </a:endParaRPr>
                    </a:p>
                  </a:txBody>
                  <a:tcPr marL="25173" marR="25173" marT="0" marB="0" anchor="b"/>
                </a:tc>
                <a:tc>
                  <a:txBody>
                    <a:bodyPr/>
                    <a:lstStyle/>
                    <a:p>
                      <a:pPr>
                        <a:lnSpc>
                          <a:spcPct val="115000"/>
                        </a:lnSpc>
                      </a:pPr>
                      <a:endParaRPr lang="es-EC" sz="1200">
                        <a:effectLst/>
                        <a:latin typeface="Calibri"/>
                      </a:endParaRPr>
                    </a:p>
                  </a:txBody>
                  <a:tcPr marL="25173" marR="25173" marT="0" marB="0" anchor="b"/>
                </a:tc>
                <a:tc>
                  <a:txBody>
                    <a:bodyPr/>
                    <a:lstStyle/>
                    <a:p>
                      <a:pPr>
                        <a:lnSpc>
                          <a:spcPct val="115000"/>
                        </a:lnSpc>
                      </a:pPr>
                      <a:endParaRPr lang="es-EC" sz="1200" dirty="0">
                        <a:effectLst/>
                        <a:latin typeface="Calibri"/>
                      </a:endParaRPr>
                    </a:p>
                  </a:txBody>
                  <a:tcPr marL="25173" marR="25173" marT="0" marB="0" anchor="b"/>
                </a:tc>
                <a:tc>
                  <a:txBody>
                    <a:bodyPr/>
                    <a:lstStyle/>
                    <a:p>
                      <a:pPr>
                        <a:lnSpc>
                          <a:spcPct val="115000"/>
                        </a:lnSpc>
                      </a:pPr>
                      <a:endParaRPr lang="es-EC" sz="1200">
                        <a:effectLst/>
                        <a:latin typeface="Calibri"/>
                      </a:endParaRPr>
                    </a:p>
                  </a:txBody>
                  <a:tcPr marL="25173" marR="25173" marT="0" marB="0" anchor="b"/>
                </a:tc>
                <a:tc>
                  <a:txBody>
                    <a:bodyPr/>
                    <a:lstStyle/>
                    <a:p>
                      <a:pPr>
                        <a:lnSpc>
                          <a:spcPct val="115000"/>
                        </a:lnSpc>
                      </a:pPr>
                      <a:endParaRPr lang="es-EC" sz="1200">
                        <a:effectLst/>
                        <a:latin typeface="Calibri"/>
                      </a:endParaRPr>
                    </a:p>
                  </a:txBody>
                  <a:tcPr marL="25173" marR="25173" marT="0" marB="0" anchor="b"/>
                </a:tc>
                <a:tc>
                  <a:txBody>
                    <a:bodyPr/>
                    <a:lstStyle/>
                    <a:p>
                      <a:pPr>
                        <a:lnSpc>
                          <a:spcPct val="115000"/>
                        </a:lnSpc>
                      </a:pPr>
                      <a:endParaRPr lang="es-EC" sz="1200">
                        <a:effectLst/>
                        <a:latin typeface="Calibri"/>
                      </a:endParaRPr>
                    </a:p>
                  </a:txBody>
                  <a:tcPr marL="25173" marR="25173" marT="0" marB="0" anchor="b"/>
                </a:tc>
                <a:tc>
                  <a:txBody>
                    <a:bodyPr/>
                    <a:lstStyle/>
                    <a:p>
                      <a:pPr>
                        <a:lnSpc>
                          <a:spcPct val="115000"/>
                        </a:lnSpc>
                      </a:pPr>
                      <a:endParaRPr lang="es-EC" sz="1200">
                        <a:effectLst/>
                        <a:latin typeface="Calibri"/>
                      </a:endParaRPr>
                    </a:p>
                  </a:txBody>
                  <a:tcPr marL="25173" marR="25173" marT="0" marB="0" anchor="b"/>
                </a:tc>
                <a:tc>
                  <a:txBody>
                    <a:bodyPr/>
                    <a:lstStyle/>
                    <a:p>
                      <a:pPr>
                        <a:lnSpc>
                          <a:spcPct val="115000"/>
                        </a:lnSpc>
                      </a:pPr>
                      <a:endParaRPr lang="es-EC" sz="1200">
                        <a:effectLst/>
                        <a:latin typeface="Calibri"/>
                      </a:endParaRPr>
                    </a:p>
                  </a:txBody>
                  <a:tcPr marL="25173" marR="25173" marT="0" marB="0" anchor="b"/>
                </a:tc>
                <a:tc>
                  <a:txBody>
                    <a:bodyPr/>
                    <a:lstStyle/>
                    <a:p>
                      <a:pPr>
                        <a:lnSpc>
                          <a:spcPct val="115000"/>
                        </a:lnSpc>
                      </a:pPr>
                      <a:endParaRPr lang="es-EC" sz="1200">
                        <a:effectLst/>
                        <a:latin typeface="Calibri"/>
                      </a:endParaRPr>
                    </a:p>
                  </a:txBody>
                  <a:tcPr marL="25173" marR="25173" marT="0" marB="0" anchor="b"/>
                </a:tc>
                <a:tc>
                  <a:txBody>
                    <a:bodyPr/>
                    <a:lstStyle/>
                    <a:p>
                      <a:pPr>
                        <a:lnSpc>
                          <a:spcPct val="115000"/>
                        </a:lnSpc>
                      </a:pPr>
                      <a:endParaRPr lang="es-EC" sz="1200">
                        <a:effectLst/>
                        <a:latin typeface="Calibri"/>
                      </a:endParaRPr>
                    </a:p>
                  </a:txBody>
                  <a:tcPr marL="25173" marR="25173" marT="0" marB="0" anchor="b"/>
                </a:tc>
                <a:tc>
                  <a:txBody>
                    <a:bodyPr/>
                    <a:lstStyle/>
                    <a:p>
                      <a:pPr>
                        <a:lnSpc>
                          <a:spcPct val="115000"/>
                        </a:lnSpc>
                      </a:pPr>
                      <a:endParaRPr lang="es-EC" sz="1200" dirty="0">
                        <a:effectLst/>
                        <a:latin typeface="Calibri"/>
                      </a:endParaRPr>
                    </a:p>
                  </a:txBody>
                  <a:tcPr marL="25173" marR="25173" marT="0" marB="0" anchor="b"/>
                </a:tc>
                <a:tc>
                  <a:txBody>
                    <a:bodyPr/>
                    <a:lstStyle/>
                    <a:p>
                      <a:pPr>
                        <a:lnSpc>
                          <a:spcPct val="115000"/>
                        </a:lnSpc>
                      </a:pPr>
                      <a:endParaRPr lang="es-EC" sz="1200">
                        <a:effectLst/>
                        <a:latin typeface="Calibri"/>
                      </a:endParaRPr>
                    </a:p>
                  </a:txBody>
                  <a:tcPr marL="25173" marR="25173" marT="0" marB="0" anchor="b"/>
                </a:tc>
              </a:tr>
              <a:tr h="482783">
                <a:tc>
                  <a:txBody>
                    <a:bodyPr/>
                    <a:lstStyle/>
                    <a:p>
                      <a:pPr>
                        <a:lnSpc>
                          <a:spcPct val="115000"/>
                        </a:lnSpc>
                        <a:spcAft>
                          <a:spcPts val="0"/>
                        </a:spcAft>
                      </a:pPr>
                      <a:r>
                        <a:rPr lang="es-EC" sz="1200">
                          <a:effectLst/>
                        </a:rPr>
                        <a:t>C.V.</a:t>
                      </a:r>
                      <a:endParaRPr lang="es-EC" sz="1200">
                        <a:effectLst/>
                        <a:latin typeface="Calibri"/>
                        <a:ea typeface="Calibri"/>
                        <a:cs typeface="Times New Roman"/>
                      </a:endParaRPr>
                    </a:p>
                  </a:txBody>
                  <a:tcPr marL="25173" marR="25173" marT="0" marB="0" anchor="b"/>
                </a:tc>
                <a:tc>
                  <a:txBody>
                    <a:bodyPr/>
                    <a:lstStyle/>
                    <a:p>
                      <a:pPr>
                        <a:lnSpc>
                          <a:spcPct val="115000"/>
                        </a:lnSpc>
                        <a:spcAft>
                          <a:spcPts val="0"/>
                        </a:spcAft>
                      </a:pPr>
                      <a:r>
                        <a:rPr lang="es-EC" sz="1200">
                          <a:effectLst/>
                        </a:rPr>
                        <a:t> </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5,92</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10,25</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12,96</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3,09</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10,53</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6,35</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11,33</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6,86</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a:effectLst/>
                        </a:rPr>
                        <a:t>6,2</a:t>
                      </a:r>
                      <a:endParaRPr lang="es-EC" sz="120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dirty="0">
                          <a:effectLst/>
                        </a:rPr>
                        <a:t>7,28</a:t>
                      </a:r>
                      <a:endParaRPr lang="es-EC" sz="1200" dirty="0">
                        <a:effectLst/>
                        <a:latin typeface="Calibri"/>
                        <a:ea typeface="Calibri"/>
                        <a:cs typeface="Times New Roman"/>
                      </a:endParaRPr>
                    </a:p>
                  </a:txBody>
                  <a:tcPr marL="25173" marR="25173" marT="0" marB="0" anchor="b"/>
                </a:tc>
                <a:tc>
                  <a:txBody>
                    <a:bodyPr/>
                    <a:lstStyle/>
                    <a:p>
                      <a:pPr algn="r">
                        <a:lnSpc>
                          <a:spcPct val="115000"/>
                        </a:lnSpc>
                        <a:spcAft>
                          <a:spcPts val="0"/>
                        </a:spcAft>
                      </a:pPr>
                      <a:r>
                        <a:rPr lang="es-EC" sz="1200" dirty="0">
                          <a:effectLst/>
                        </a:rPr>
                        <a:t>18,55</a:t>
                      </a:r>
                      <a:endParaRPr lang="es-EC" sz="1200" dirty="0">
                        <a:effectLst/>
                        <a:latin typeface="Calibri"/>
                        <a:ea typeface="Calibri"/>
                        <a:cs typeface="Times New Roman"/>
                      </a:endParaRPr>
                    </a:p>
                  </a:txBody>
                  <a:tcPr marL="25173" marR="25173" marT="0" marB="0" anchor="b"/>
                </a:tc>
              </a:tr>
            </a:tbl>
          </a:graphicData>
        </a:graphic>
      </p:graphicFrame>
    </p:spTree>
    <p:extLst>
      <p:ext uri="{BB962C8B-B14F-4D97-AF65-F5344CB8AC3E}">
        <p14:creationId xmlns:p14="http://schemas.microsoft.com/office/powerpoint/2010/main" val="3626949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2858353103"/>
              </p:ext>
            </p:extLst>
          </p:nvPr>
        </p:nvGraphicFramePr>
        <p:xfrm>
          <a:off x="827584" y="692697"/>
          <a:ext cx="7632848" cy="4000906"/>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683568" y="4653136"/>
            <a:ext cx="7776864" cy="646331"/>
          </a:xfrm>
          <a:prstGeom prst="rect">
            <a:avLst/>
          </a:prstGeom>
        </p:spPr>
        <p:txBody>
          <a:bodyPr wrap="square">
            <a:spAutoFit/>
          </a:bodyPr>
          <a:lstStyle/>
          <a:p>
            <a:r>
              <a:rPr lang="es-EC" dirty="0"/>
              <a:t>Efecto de las MPM sobre la concentración foliar de azufre en el cultivo de palmito. 2012-2013.</a:t>
            </a:r>
          </a:p>
        </p:txBody>
      </p:sp>
      <p:cxnSp>
        <p:nvCxnSpPr>
          <p:cNvPr id="6" name="5 Conector recto"/>
          <p:cNvCxnSpPr/>
          <p:nvPr/>
        </p:nvCxnSpPr>
        <p:spPr>
          <a:xfrm>
            <a:off x="331754" y="500489"/>
            <a:ext cx="0" cy="590465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cxnSp>
        <p:nvCxnSpPr>
          <p:cNvPr id="7" name="6 Conector recto"/>
          <p:cNvCxnSpPr/>
          <p:nvPr/>
        </p:nvCxnSpPr>
        <p:spPr>
          <a:xfrm>
            <a:off x="517773" y="932537"/>
            <a:ext cx="0" cy="554461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722934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4869160"/>
            <a:ext cx="7931224" cy="1257003"/>
          </a:xfrm>
        </p:spPr>
        <p:txBody>
          <a:bodyPr>
            <a:normAutofit/>
          </a:bodyPr>
          <a:lstStyle/>
          <a:p>
            <a:pPr marL="0" indent="0">
              <a:buNone/>
            </a:pPr>
            <a:r>
              <a:rPr lang="es-EC" sz="2000" dirty="0" smtClean="0"/>
              <a:t>Comparación </a:t>
            </a:r>
            <a:r>
              <a:rPr lang="es-EC" sz="2000" dirty="0"/>
              <a:t>ortogonal entre tratamientos fertilizados vs no fertilizados en el contenido de azufre (S) en ensayo de MPM en palmito. Valle Hermoso 2012 - 2013</a:t>
            </a:r>
            <a:endParaRPr lang="es-MX" sz="2000" dirty="0"/>
          </a:p>
          <a:p>
            <a:endParaRPr lang="es-MX" sz="2000" dirty="0"/>
          </a:p>
        </p:txBody>
      </p:sp>
      <p:graphicFrame>
        <p:nvGraphicFramePr>
          <p:cNvPr id="7" name="6 Gráfico"/>
          <p:cNvGraphicFramePr/>
          <p:nvPr>
            <p:extLst>
              <p:ext uri="{D42A27DB-BD31-4B8C-83A1-F6EECF244321}">
                <p14:modId xmlns:p14="http://schemas.microsoft.com/office/powerpoint/2010/main" val="2597207932"/>
              </p:ext>
            </p:extLst>
          </p:nvPr>
        </p:nvGraphicFramePr>
        <p:xfrm>
          <a:off x="1115616" y="620688"/>
          <a:ext cx="6552728" cy="4179912"/>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7 Conector recto"/>
          <p:cNvCxnSpPr/>
          <p:nvPr/>
        </p:nvCxnSpPr>
        <p:spPr>
          <a:xfrm>
            <a:off x="331754" y="500489"/>
            <a:ext cx="0" cy="590465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cxnSp>
        <p:nvCxnSpPr>
          <p:cNvPr id="9" name="8 Conector recto"/>
          <p:cNvCxnSpPr/>
          <p:nvPr/>
        </p:nvCxnSpPr>
        <p:spPr>
          <a:xfrm>
            <a:off x="517773" y="932537"/>
            <a:ext cx="0" cy="554461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8974236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3848215015"/>
              </p:ext>
            </p:extLst>
          </p:nvPr>
        </p:nvGraphicFramePr>
        <p:xfrm>
          <a:off x="611560" y="980728"/>
          <a:ext cx="7848872" cy="389188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443105" y="5157192"/>
            <a:ext cx="8352928" cy="923330"/>
          </a:xfrm>
          <a:prstGeom prst="rect">
            <a:avLst/>
          </a:prstGeom>
        </p:spPr>
        <p:txBody>
          <a:bodyPr wrap="square">
            <a:spAutoFit/>
          </a:bodyPr>
          <a:lstStyle/>
          <a:p>
            <a:r>
              <a:rPr lang="es-EC" dirty="0"/>
              <a:t>Comparación ortogonal entre los tratamientos fertilizados vs los no fertilizados en el contenido de manganeso (Mn) en ensayo de MPM en palmito. Valle Hermoso 2012 - 2013</a:t>
            </a:r>
          </a:p>
        </p:txBody>
      </p:sp>
      <p:cxnSp>
        <p:nvCxnSpPr>
          <p:cNvPr id="6" name="5 Conector recto"/>
          <p:cNvCxnSpPr/>
          <p:nvPr/>
        </p:nvCxnSpPr>
        <p:spPr>
          <a:xfrm>
            <a:off x="331754" y="500489"/>
            <a:ext cx="0" cy="590465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cxnSp>
        <p:nvCxnSpPr>
          <p:cNvPr id="7" name="6 Conector recto"/>
          <p:cNvCxnSpPr/>
          <p:nvPr/>
        </p:nvCxnSpPr>
        <p:spPr>
          <a:xfrm>
            <a:off x="517773" y="932537"/>
            <a:ext cx="0" cy="554461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5724867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389693300"/>
              </p:ext>
            </p:extLst>
          </p:nvPr>
        </p:nvGraphicFramePr>
        <p:xfrm>
          <a:off x="395536" y="908720"/>
          <a:ext cx="8100392" cy="389188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539552" y="4941168"/>
            <a:ext cx="8280920" cy="646331"/>
          </a:xfrm>
          <a:prstGeom prst="rect">
            <a:avLst/>
          </a:prstGeom>
        </p:spPr>
        <p:txBody>
          <a:bodyPr wrap="square">
            <a:spAutoFit/>
          </a:bodyPr>
          <a:lstStyle/>
          <a:p>
            <a:r>
              <a:rPr lang="es-EC" dirty="0"/>
              <a:t>Efecto de las MPM sobre la concentración de esporas de hongos micorrícicos en el cultivo de palmito. Valle Hermoso. 2012-2013</a:t>
            </a:r>
          </a:p>
        </p:txBody>
      </p:sp>
      <p:cxnSp>
        <p:nvCxnSpPr>
          <p:cNvPr id="6" name="5 Conector recto"/>
          <p:cNvCxnSpPr/>
          <p:nvPr/>
        </p:nvCxnSpPr>
        <p:spPr>
          <a:xfrm>
            <a:off x="331754" y="500489"/>
            <a:ext cx="0" cy="590465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cxnSp>
        <p:nvCxnSpPr>
          <p:cNvPr id="7" name="6 Conector recto"/>
          <p:cNvCxnSpPr/>
          <p:nvPr/>
        </p:nvCxnSpPr>
        <p:spPr>
          <a:xfrm>
            <a:off x="517773" y="932537"/>
            <a:ext cx="0" cy="554461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508744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4638"/>
          <a:stretch/>
        </p:blipFill>
        <p:spPr bwMode="auto">
          <a:xfrm>
            <a:off x="424727" y="4967302"/>
            <a:ext cx="2101857" cy="1368152"/>
          </a:xfrm>
          <a:prstGeom prst="rect">
            <a:avLst/>
          </a:prstGeom>
          <a:ln>
            <a:noFill/>
          </a:ln>
          <a:effectLst>
            <a:softEdge rad="112500"/>
          </a:effectLst>
        </p:spPr>
      </p:pic>
      <p:sp>
        <p:nvSpPr>
          <p:cNvPr id="4" name="3 Rectángulo"/>
          <p:cNvSpPr/>
          <p:nvPr/>
        </p:nvSpPr>
        <p:spPr>
          <a:xfrm>
            <a:off x="4516871" y="1137865"/>
            <a:ext cx="4425822" cy="2031325"/>
          </a:xfrm>
          <a:prstGeom prst="rect">
            <a:avLst/>
          </a:prstGeom>
          <a:ln w="57150">
            <a:solidFill>
              <a:schemeClr val="bg2">
                <a:lumMod val="50000"/>
              </a:schemeClr>
            </a:solidFill>
          </a:ln>
        </p:spPr>
        <p:txBody>
          <a:bodyPr wrap="square">
            <a:spAutoFit/>
          </a:bodyPr>
          <a:lstStyle/>
          <a:p>
            <a:pPr algn="just"/>
            <a:r>
              <a:rPr lang="es-EC" dirty="0" smtClean="0"/>
              <a:t>A </a:t>
            </a:r>
            <a:r>
              <a:rPr lang="es-EC" dirty="0"/>
              <a:t>fin de mejorar el rendimiento y calidad de los productos agrícolas es necesario que los palmiticultores conozcan y apliquen prácticas agronómicas adecuadas, hoy en día llamadas MPM (Mejores Prácticas Manejo), adaptadas a sus condiciones ecológicas, económicas y sobre todo humanas. </a:t>
            </a:r>
          </a:p>
        </p:txBody>
      </p:sp>
      <p:sp>
        <p:nvSpPr>
          <p:cNvPr id="5" name="4 Rectángulo"/>
          <p:cNvSpPr/>
          <p:nvPr/>
        </p:nvSpPr>
        <p:spPr>
          <a:xfrm>
            <a:off x="441673" y="4802421"/>
            <a:ext cx="8533067" cy="1754326"/>
          </a:xfrm>
          <a:prstGeom prst="rect">
            <a:avLst/>
          </a:prstGeom>
          <a:ln w="76200">
            <a:solidFill>
              <a:schemeClr val="accent3">
                <a:lumMod val="50000"/>
              </a:schemeClr>
            </a:solidFill>
          </a:ln>
        </p:spPr>
        <p:txBody>
          <a:bodyPr wrap="square">
            <a:spAutoFit/>
          </a:bodyPr>
          <a:lstStyle/>
          <a:p>
            <a:pPr algn="just"/>
            <a:r>
              <a:rPr lang="es-EC" dirty="0"/>
              <a:t> </a:t>
            </a:r>
            <a:r>
              <a:rPr lang="es-EC" dirty="0" smtClean="0"/>
              <a:t>		</a:t>
            </a:r>
          </a:p>
          <a:p>
            <a:pPr algn="just"/>
            <a:r>
              <a:rPr lang="es-EC" dirty="0"/>
              <a:t>	</a:t>
            </a:r>
            <a:r>
              <a:rPr lang="es-EC" dirty="0" smtClean="0"/>
              <a:t>	El </a:t>
            </a:r>
            <a:r>
              <a:rPr lang="es-EC" dirty="0"/>
              <a:t>presente  ensayo forma parte del proyecto de investigación </a:t>
            </a:r>
            <a:r>
              <a:rPr lang="es-EC" dirty="0" smtClean="0"/>
              <a:t>			aprobado </a:t>
            </a:r>
            <a:r>
              <a:rPr lang="es-EC" dirty="0"/>
              <a:t>y financiado por </a:t>
            </a:r>
            <a:r>
              <a:rPr lang="es-EC" dirty="0" smtClean="0"/>
              <a:t>la Universidad de las Fuerzas Armadas 			ESPE, en </a:t>
            </a:r>
            <a:r>
              <a:rPr lang="es-EC" dirty="0"/>
              <a:t>el que se implementaron las Mejores Prácticas de </a:t>
            </a:r>
            <a:r>
              <a:rPr lang="es-EC" dirty="0" smtClean="0"/>
              <a:t>Manejo			 </a:t>
            </a:r>
            <a:r>
              <a:rPr lang="es-EC" dirty="0"/>
              <a:t>(</a:t>
            </a:r>
            <a:r>
              <a:rPr lang="es-EC" dirty="0" smtClean="0"/>
              <a:t>MPM) en </a:t>
            </a:r>
            <a:r>
              <a:rPr lang="es-EC" dirty="0"/>
              <a:t>el cultivo de palmito, que en su fase de campo tuvo una </a:t>
            </a:r>
            <a:r>
              <a:rPr lang="es-EC" dirty="0" smtClean="0"/>
              <a:t>			duración 	de </a:t>
            </a:r>
            <a:r>
              <a:rPr lang="es-EC" dirty="0"/>
              <a:t>10 meses. </a:t>
            </a:r>
          </a:p>
        </p:txBody>
      </p:sp>
      <p:pic>
        <p:nvPicPr>
          <p:cNvPr id="3074" name="Picture 2" descr="https://encrypted-tbn0.gstatic.com/images?q=tbn:ANd9GcQvs0VQpcCMuFGNFDxRO812iNxO91HWZ_ibimD-1NKDbBE6oUJ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134" y="-10894"/>
            <a:ext cx="3286522" cy="324289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https://encrypted-tbn2.gstatic.com/images?q=tbn:ANd9GcTwJV302gVN93wWGPnZgJ_ZxTBhHgqO1jjWJiBGZRZtz0EHJ72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53" y="1484430"/>
            <a:ext cx="2002243" cy="207777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encrypted-tbn0.gstatic.com/images?q=tbn:ANd9GcS48Xe-yCwt-VINIGIulwiledmPDkGtgp7cIsB5IhxcxAfWRn06o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36" y="2993468"/>
            <a:ext cx="1769359" cy="13253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6" descr="https://encrypted-tbn2.gstatic.com/images?q=tbn:ANd9GcTKKIyyqVGYmy6DUUzbISZDdXV22DnzM_fm_eJfjK3EQMJlCz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712" y="1473709"/>
            <a:ext cx="1643261" cy="28389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12" name="11 Conector recto"/>
          <p:cNvCxnSpPr/>
          <p:nvPr/>
        </p:nvCxnSpPr>
        <p:spPr>
          <a:xfrm>
            <a:off x="8974740" y="0"/>
            <a:ext cx="0" cy="4312628"/>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cxnSp>
        <p:nvCxnSpPr>
          <p:cNvPr id="13" name="12 Conector recto"/>
          <p:cNvCxnSpPr/>
          <p:nvPr/>
        </p:nvCxnSpPr>
        <p:spPr>
          <a:xfrm>
            <a:off x="9105769" y="-32966"/>
            <a:ext cx="0" cy="5112568"/>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sp>
        <p:nvSpPr>
          <p:cNvPr id="6" name="5 Flecha derecha"/>
          <p:cNvSpPr/>
          <p:nvPr/>
        </p:nvSpPr>
        <p:spPr>
          <a:xfrm>
            <a:off x="3494656" y="967719"/>
            <a:ext cx="1054263" cy="1555599"/>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4767048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689084928"/>
              </p:ext>
            </p:extLst>
          </p:nvPr>
        </p:nvGraphicFramePr>
        <p:xfrm>
          <a:off x="457201" y="1196748"/>
          <a:ext cx="8229597" cy="4644026"/>
        </p:xfrm>
        <a:graphic>
          <a:graphicData uri="http://schemas.openxmlformats.org/drawingml/2006/table">
            <a:tbl>
              <a:tblPr firstRow="1" firstCol="1" bandRow="1">
                <a:tableStyleId>{7DF18680-E054-41AD-8BC1-D1AEF772440D}</a:tableStyleId>
              </a:tblPr>
              <a:tblGrid>
                <a:gridCol w="1454993"/>
                <a:gridCol w="1176833"/>
                <a:gridCol w="753831"/>
                <a:gridCol w="753831"/>
                <a:gridCol w="753831"/>
                <a:gridCol w="753831"/>
                <a:gridCol w="753831"/>
                <a:gridCol w="610636"/>
                <a:gridCol w="610636"/>
                <a:gridCol w="607344"/>
              </a:tblGrid>
              <a:tr h="358723">
                <a:tc rowSpan="2">
                  <a:txBody>
                    <a:bodyPr/>
                    <a:lstStyle/>
                    <a:p>
                      <a:pPr algn="ctr">
                        <a:lnSpc>
                          <a:spcPct val="115000"/>
                        </a:lnSpc>
                        <a:spcAft>
                          <a:spcPts val="0"/>
                        </a:spcAft>
                      </a:pPr>
                      <a:r>
                        <a:rPr lang="es-EC" sz="2000" dirty="0">
                          <a:effectLst/>
                        </a:rPr>
                        <a:t>Nutrientes</a:t>
                      </a:r>
                      <a:endParaRPr lang="es-EC" sz="2000" dirty="0">
                        <a:effectLst/>
                        <a:latin typeface="Calibri"/>
                        <a:ea typeface="Calibri"/>
                        <a:cs typeface="Times New Roman"/>
                      </a:endParaRPr>
                    </a:p>
                  </a:txBody>
                  <a:tcPr marL="44450" marR="44450" marT="0" marB="0" anchor="ctr"/>
                </a:tc>
                <a:tc rowSpan="2">
                  <a:txBody>
                    <a:bodyPr/>
                    <a:lstStyle/>
                    <a:p>
                      <a:pPr algn="ctr">
                        <a:lnSpc>
                          <a:spcPct val="115000"/>
                        </a:lnSpc>
                        <a:spcAft>
                          <a:spcPts val="0"/>
                        </a:spcAft>
                      </a:pPr>
                      <a:r>
                        <a:rPr lang="es-EC" sz="2000">
                          <a:effectLst/>
                        </a:rPr>
                        <a:t>Análisis inicial</a:t>
                      </a:r>
                      <a:endParaRPr lang="es-EC" sz="2000">
                        <a:effectLst/>
                        <a:latin typeface="Calibri"/>
                        <a:ea typeface="Calibri"/>
                        <a:cs typeface="Times New Roman"/>
                      </a:endParaRPr>
                    </a:p>
                  </a:txBody>
                  <a:tcPr marL="44450" marR="44450" marT="0" marB="0" anchor="ctr"/>
                </a:tc>
                <a:tc gridSpan="8">
                  <a:txBody>
                    <a:bodyPr/>
                    <a:lstStyle/>
                    <a:p>
                      <a:pPr algn="ctr">
                        <a:lnSpc>
                          <a:spcPct val="115000"/>
                        </a:lnSpc>
                        <a:spcAft>
                          <a:spcPts val="0"/>
                        </a:spcAft>
                      </a:pPr>
                      <a:r>
                        <a:rPr lang="es-EC" sz="2000">
                          <a:effectLst/>
                        </a:rPr>
                        <a:t>Análisis final</a:t>
                      </a:r>
                      <a:endParaRPr lang="es-EC" sz="2000">
                        <a:effectLst/>
                        <a:latin typeface="Calibri"/>
                        <a:ea typeface="Calibri"/>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75806">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2000">
                          <a:effectLst/>
                        </a:rPr>
                        <a:t>T0</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T1</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T2</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T3</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T4</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T5</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T6</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T7</a:t>
                      </a:r>
                      <a:endParaRPr lang="es-EC" sz="2000">
                        <a:effectLst/>
                        <a:latin typeface="Calibri"/>
                        <a:ea typeface="Calibri"/>
                        <a:cs typeface="Times New Roman"/>
                      </a:endParaRPr>
                    </a:p>
                  </a:txBody>
                  <a:tcPr marL="44450" marR="44450" marT="0" marB="0" anchor="ctr"/>
                </a:tc>
              </a:tr>
              <a:tr h="358723">
                <a:tc>
                  <a:txBody>
                    <a:bodyPr/>
                    <a:lstStyle/>
                    <a:p>
                      <a:pPr algn="ctr">
                        <a:lnSpc>
                          <a:spcPct val="115000"/>
                        </a:lnSpc>
                        <a:spcAft>
                          <a:spcPts val="0"/>
                        </a:spcAft>
                      </a:pPr>
                      <a:r>
                        <a:rPr lang="es-EC" sz="2000">
                          <a:effectLst/>
                        </a:rPr>
                        <a:t>N</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21,9</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29,7</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32,3</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32,9</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43,2</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38,7</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26</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38</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34</a:t>
                      </a:r>
                      <a:endParaRPr lang="es-EC" sz="2000">
                        <a:effectLst/>
                        <a:latin typeface="Calibri"/>
                        <a:ea typeface="Calibri"/>
                        <a:cs typeface="Times New Roman"/>
                      </a:endParaRPr>
                    </a:p>
                  </a:txBody>
                  <a:tcPr marL="44450" marR="44450" marT="0" marB="0" anchor="ctr"/>
                </a:tc>
              </a:tr>
              <a:tr h="358723">
                <a:tc>
                  <a:txBody>
                    <a:bodyPr/>
                    <a:lstStyle/>
                    <a:p>
                      <a:pPr algn="ctr">
                        <a:lnSpc>
                          <a:spcPct val="115000"/>
                        </a:lnSpc>
                        <a:spcAft>
                          <a:spcPts val="0"/>
                        </a:spcAft>
                      </a:pPr>
                      <a:r>
                        <a:rPr lang="es-EC" sz="2000">
                          <a:effectLst/>
                        </a:rPr>
                        <a:t>P</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24,3</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21,5</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13,8</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28,2</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38,2</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44,4</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50</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22</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43</a:t>
                      </a:r>
                      <a:endParaRPr lang="es-EC" sz="2000">
                        <a:effectLst/>
                        <a:latin typeface="Calibri"/>
                        <a:ea typeface="Calibri"/>
                        <a:cs typeface="Times New Roman"/>
                      </a:endParaRPr>
                    </a:p>
                  </a:txBody>
                  <a:tcPr marL="44450" marR="44450" marT="0" marB="0" anchor="ctr"/>
                </a:tc>
              </a:tr>
              <a:tr h="358723">
                <a:tc>
                  <a:txBody>
                    <a:bodyPr/>
                    <a:lstStyle/>
                    <a:p>
                      <a:pPr algn="ctr">
                        <a:lnSpc>
                          <a:spcPct val="115000"/>
                        </a:lnSpc>
                        <a:spcAft>
                          <a:spcPts val="0"/>
                        </a:spcAft>
                      </a:pPr>
                      <a:r>
                        <a:rPr lang="es-EC" sz="2000">
                          <a:effectLst/>
                        </a:rPr>
                        <a:t>K</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dirty="0">
                          <a:effectLst/>
                        </a:rPr>
                        <a:t>0,29</a:t>
                      </a:r>
                      <a:endParaRPr lang="es-EC" sz="20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0,25</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0,21</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0,22</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0,21</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0,22</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0,2</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0,2</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0,3</a:t>
                      </a:r>
                      <a:endParaRPr lang="es-EC" sz="2000">
                        <a:effectLst/>
                        <a:latin typeface="Calibri"/>
                        <a:ea typeface="Calibri"/>
                        <a:cs typeface="Times New Roman"/>
                      </a:endParaRPr>
                    </a:p>
                  </a:txBody>
                  <a:tcPr marL="44450" marR="44450" marT="0" marB="0" anchor="ctr"/>
                </a:tc>
              </a:tr>
              <a:tr h="358723">
                <a:tc>
                  <a:txBody>
                    <a:bodyPr/>
                    <a:lstStyle/>
                    <a:p>
                      <a:pPr algn="ctr">
                        <a:lnSpc>
                          <a:spcPct val="115000"/>
                        </a:lnSpc>
                        <a:spcAft>
                          <a:spcPts val="0"/>
                        </a:spcAft>
                      </a:pPr>
                      <a:r>
                        <a:rPr lang="es-EC" sz="2000">
                          <a:effectLst/>
                        </a:rPr>
                        <a:t>S</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7,6</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14,5</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11,8</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11</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15,2</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12,3</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16</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15</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14</a:t>
                      </a:r>
                      <a:endParaRPr lang="es-EC" sz="2000">
                        <a:effectLst/>
                        <a:latin typeface="Calibri"/>
                        <a:ea typeface="Calibri"/>
                        <a:cs typeface="Times New Roman"/>
                      </a:endParaRPr>
                    </a:p>
                  </a:txBody>
                  <a:tcPr marL="44450" marR="44450" marT="0" marB="0" anchor="ctr"/>
                </a:tc>
              </a:tr>
              <a:tr h="358723">
                <a:tc>
                  <a:txBody>
                    <a:bodyPr/>
                    <a:lstStyle/>
                    <a:p>
                      <a:pPr algn="ctr">
                        <a:lnSpc>
                          <a:spcPct val="115000"/>
                        </a:lnSpc>
                        <a:spcAft>
                          <a:spcPts val="0"/>
                        </a:spcAft>
                      </a:pPr>
                      <a:r>
                        <a:rPr lang="es-EC" sz="2000">
                          <a:effectLst/>
                        </a:rPr>
                        <a:t>Ca</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6</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7</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5</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6</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6</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7</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6</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6</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6</a:t>
                      </a:r>
                      <a:endParaRPr lang="es-EC" sz="2000">
                        <a:effectLst/>
                        <a:latin typeface="Calibri"/>
                        <a:ea typeface="Calibri"/>
                        <a:cs typeface="Times New Roman"/>
                      </a:endParaRPr>
                    </a:p>
                  </a:txBody>
                  <a:tcPr marL="44450" marR="44450" marT="0" marB="0" anchor="ctr"/>
                </a:tc>
              </a:tr>
              <a:tr h="358723">
                <a:tc>
                  <a:txBody>
                    <a:bodyPr/>
                    <a:lstStyle/>
                    <a:p>
                      <a:pPr algn="ctr">
                        <a:lnSpc>
                          <a:spcPct val="115000"/>
                        </a:lnSpc>
                        <a:spcAft>
                          <a:spcPts val="0"/>
                        </a:spcAft>
                      </a:pPr>
                      <a:r>
                        <a:rPr lang="es-EC" sz="2000">
                          <a:effectLst/>
                        </a:rPr>
                        <a:t>Mg</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0,8</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0,7</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0,7</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0,7</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0,7</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0,8</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0,7</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0,8</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0,9</a:t>
                      </a:r>
                      <a:endParaRPr lang="es-EC" sz="2000">
                        <a:effectLst/>
                        <a:latin typeface="Calibri"/>
                        <a:ea typeface="Calibri"/>
                        <a:cs typeface="Times New Roman"/>
                      </a:endParaRPr>
                    </a:p>
                  </a:txBody>
                  <a:tcPr marL="44450" marR="44450" marT="0" marB="0" anchor="ctr"/>
                </a:tc>
              </a:tr>
              <a:tr h="355079">
                <a:tc>
                  <a:txBody>
                    <a:bodyPr/>
                    <a:lstStyle/>
                    <a:p>
                      <a:pPr algn="ctr">
                        <a:lnSpc>
                          <a:spcPct val="115000"/>
                        </a:lnSpc>
                        <a:spcAft>
                          <a:spcPts val="0"/>
                        </a:spcAft>
                      </a:pPr>
                      <a:r>
                        <a:rPr lang="es-EC" sz="2000">
                          <a:effectLst/>
                        </a:rPr>
                        <a:t>Cu</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7,4</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8,8</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8</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8,4</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8,8</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8</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7,6</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8,4</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9,2</a:t>
                      </a:r>
                      <a:endParaRPr lang="es-EC" sz="2000">
                        <a:effectLst/>
                        <a:latin typeface="Calibri"/>
                        <a:ea typeface="Calibri"/>
                        <a:cs typeface="Times New Roman"/>
                      </a:endParaRPr>
                    </a:p>
                  </a:txBody>
                  <a:tcPr marL="44450" marR="44450" marT="0" marB="0" anchor="ctr"/>
                </a:tc>
              </a:tr>
              <a:tr h="341642">
                <a:tc>
                  <a:txBody>
                    <a:bodyPr/>
                    <a:lstStyle/>
                    <a:p>
                      <a:pPr algn="ctr">
                        <a:lnSpc>
                          <a:spcPct val="115000"/>
                        </a:lnSpc>
                        <a:spcAft>
                          <a:spcPts val="0"/>
                        </a:spcAft>
                      </a:pPr>
                      <a:r>
                        <a:rPr lang="es-EC" sz="2000">
                          <a:effectLst/>
                        </a:rPr>
                        <a:t>B</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0,34</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0,77</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0,64</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0,89</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1,1</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0,8</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1</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0,8</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0,6</a:t>
                      </a:r>
                      <a:endParaRPr lang="es-EC" sz="2000">
                        <a:effectLst/>
                        <a:latin typeface="Calibri"/>
                        <a:ea typeface="Calibri"/>
                        <a:cs typeface="Times New Roman"/>
                      </a:endParaRPr>
                    </a:p>
                  </a:txBody>
                  <a:tcPr marL="44450" marR="44450" marT="0" marB="0" anchor="ctr"/>
                </a:tc>
              </a:tr>
              <a:tr h="341642">
                <a:tc>
                  <a:txBody>
                    <a:bodyPr/>
                    <a:lstStyle/>
                    <a:p>
                      <a:pPr algn="ctr">
                        <a:lnSpc>
                          <a:spcPct val="115000"/>
                        </a:lnSpc>
                        <a:spcAft>
                          <a:spcPts val="0"/>
                        </a:spcAft>
                      </a:pPr>
                      <a:r>
                        <a:rPr lang="es-EC" sz="2000">
                          <a:effectLst/>
                        </a:rPr>
                        <a:t>Fe</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86</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276</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239</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221</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252</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250</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248</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255</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281</a:t>
                      </a:r>
                      <a:endParaRPr lang="es-EC" sz="2000">
                        <a:effectLst/>
                        <a:latin typeface="Calibri"/>
                        <a:ea typeface="Calibri"/>
                        <a:cs typeface="Times New Roman"/>
                      </a:endParaRPr>
                    </a:p>
                  </a:txBody>
                  <a:tcPr marL="44450" marR="44450" marT="0" marB="0" anchor="ctr"/>
                </a:tc>
              </a:tr>
              <a:tr h="341642">
                <a:tc>
                  <a:txBody>
                    <a:bodyPr/>
                    <a:lstStyle/>
                    <a:p>
                      <a:pPr algn="ctr">
                        <a:lnSpc>
                          <a:spcPct val="115000"/>
                        </a:lnSpc>
                        <a:spcAft>
                          <a:spcPts val="0"/>
                        </a:spcAft>
                      </a:pPr>
                      <a:r>
                        <a:rPr lang="es-EC" sz="2000">
                          <a:effectLst/>
                        </a:rPr>
                        <a:t>Zn</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7</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7,9</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4,7</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6,8</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9</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10,8</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9,6</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6,5</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9,3</a:t>
                      </a:r>
                      <a:endParaRPr lang="es-EC" sz="2000">
                        <a:effectLst/>
                        <a:latin typeface="Calibri"/>
                        <a:ea typeface="Calibri"/>
                        <a:cs typeface="Times New Roman"/>
                      </a:endParaRPr>
                    </a:p>
                  </a:txBody>
                  <a:tcPr marL="44450" marR="44450" marT="0" marB="0" anchor="ctr"/>
                </a:tc>
              </a:tr>
              <a:tr h="341642">
                <a:tc>
                  <a:txBody>
                    <a:bodyPr/>
                    <a:lstStyle/>
                    <a:p>
                      <a:pPr algn="ctr">
                        <a:lnSpc>
                          <a:spcPct val="115000"/>
                        </a:lnSpc>
                        <a:spcAft>
                          <a:spcPts val="0"/>
                        </a:spcAft>
                      </a:pPr>
                      <a:r>
                        <a:rPr lang="es-EC" sz="2000">
                          <a:effectLst/>
                        </a:rPr>
                        <a:t>Mn</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 10,5</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7,1</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dirty="0">
                          <a:effectLst/>
                        </a:rPr>
                        <a:t>5,4</a:t>
                      </a:r>
                      <a:endParaRPr lang="es-EC" sz="20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5,1</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8</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6,9</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6,6</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a:effectLst/>
                        </a:rPr>
                        <a:t>6,9</a:t>
                      </a:r>
                      <a:endParaRPr lang="es-EC"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2000" dirty="0">
                          <a:effectLst/>
                        </a:rPr>
                        <a:t>7,1</a:t>
                      </a:r>
                      <a:endParaRPr lang="es-EC" sz="2000" dirty="0">
                        <a:effectLst/>
                        <a:latin typeface="Calibri"/>
                        <a:ea typeface="Calibri"/>
                        <a:cs typeface="Times New Roman"/>
                      </a:endParaRPr>
                    </a:p>
                  </a:txBody>
                  <a:tcPr marL="44450" marR="44450" marT="0" marB="0" anchor="ctr"/>
                </a:tc>
              </a:tr>
            </a:tbl>
          </a:graphicData>
        </a:graphic>
      </p:graphicFrame>
      <p:sp>
        <p:nvSpPr>
          <p:cNvPr id="5" name="4 Rectángulo"/>
          <p:cNvSpPr/>
          <p:nvPr/>
        </p:nvSpPr>
        <p:spPr>
          <a:xfrm>
            <a:off x="467544" y="260648"/>
            <a:ext cx="8208912" cy="646331"/>
          </a:xfrm>
          <a:prstGeom prst="rect">
            <a:avLst/>
          </a:prstGeom>
        </p:spPr>
        <p:txBody>
          <a:bodyPr wrap="square">
            <a:spAutoFit/>
          </a:bodyPr>
          <a:lstStyle/>
          <a:p>
            <a:pPr algn="just"/>
            <a:r>
              <a:rPr lang="es-EC" dirty="0"/>
              <a:t>Resumen de análisis de suelo inicial  vs análisis de suelo final, en el ensayo de las MPM en el cultivo de palmito. Valle Hermoso 2012 - 2103</a:t>
            </a:r>
          </a:p>
        </p:txBody>
      </p:sp>
    </p:spTree>
    <p:extLst>
      <p:ext uri="{BB962C8B-B14F-4D97-AF65-F5344CB8AC3E}">
        <p14:creationId xmlns:p14="http://schemas.microsoft.com/office/powerpoint/2010/main" val="29562271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1124744"/>
            <a:ext cx="6048672" cy="792088"/>
          </a:xfrm>
        </p:spPr>
        <p:style>
          <a:lnRef idx="1">
            <a:schemeClr val="accent5"/>
          </a:lnRef>
          <a:fillRef idx="2">
            <a:schemeClr val="accent5"/>
          </a:fillRef>
          <a:effectRef idx="1">
            <a:schemeClr val="accent5"/>
          </a:effectRef>
          <a:fontRef idx="minor">
            <a:schemeClr val="dk1"/>
          </a:fontRef>
        </p:style>
        <p:txBody>
          <a:bodyPr>
            <a:normAutofit/>
          </a:bodyPr>
          <a:lstStyle/>
          <a:p>
            <a:r>
              <a:rPr lang="es-EC" dirty="0" smtClean="0"/>
              <a:t>Análisis Económico </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127325514"/>
              </p:ext>
            </p:extLst>
          </p:nvPr>
        </p:nvGraphicFramePr>
        <p:xfrm>
          <a:off x="107504" y="2420888"/>
          <a:ext cx="8856984" cy="2520278"/>
        </p:xfrm>
        <a:graphic>
          <a:graphicData uri="http://schemas.openxmlformats.org/drawingml/2006/table">
            <a:tbl>
              <a:tblPr firstRow="1" firstCol="1" bandRow="1">
                <a:tableStyleId>{8799B23B-EC83-4686-B30A-512413B5E67A}</a:tableStyleId>
              </a:tblPr>
              <a:tblGrid>
                <a:gridCol w="1631070"/>
                <a:gridCol w="961218"/>
                <a:gridCol w="1008112"/>
                <a:gridCol w="864096"/>
                <a:gridCol w="864096"/>
                <a:gridCol w="1000047"/>
                <a:gridCol w="841602"/>
                <a:gridCol w="841602"/>
                <a:gridCol w="845141"/>
              </a:tblGrid>
              <a:tr h="416553">
                <a:tc rowSpan="2">
                  <a:txBody>
                    <a:bodyPr/>
                    <a:lstStyle/>
                    <a:p>
                      <a:pPr algn="ctr">
                        <a:lnSpc>
                          <a:spcPct val="115000"/>
                        </a:lnSpc>
                        <a:spcAft>
                          <a:spcPts val="0"/>
                        </a:spcAft>
                      </a:pPr>
                      <a:r>
                        <a:rPr lang="es-EC" sz="1600" dirty="0">
                          <a:effectLst/>
                        </a:rPr>
                        <a:t>Detalle</a:t>
                      </a:r>
                      <a:endParaRPr lang="es-EC" sz="1600" dirty="0">
                        <a:effectLst/>
                        <a:latin typeface="Calibri"/>
                        <a:ea typeface="Calibri"/>
                        <a:cs typeface="Times New Roman"/>
                      </a:endParaRPr>
                    </a:p>
                  </a:txBody>
                  <a:tcPr marL="42864" marR="42864" marT="0" marB="0" anchor="ctr"/>
                </a:tc>
                <a:tc gridSpan="8">
                  <a:txBody>
                    <a:bodyPr/>
                    <a:lstStyle/>
                    <a:p>
                      <a:pPr algn="ctr">
                        <a:lnSpc>
                          <a:spcPct val="115000"/>
                        </a:lnSpc>
                        <a:spcAft>
                          <a:spcPts val="0"/>
                        </a:spcAft>
                      </a:pPr>
                      <a:r>
                        <a:rPr lang="es-EC" sz="1600" dirty="0">
                          <a:effectLst/>
                        </a:rPr>
                        <a:t>Costos/Tratamientos (USD.)</a:t>
                      </a:r>
                      <a:endParaRPr lang="es-EC" sz="1600" dirty="0">
                        <a:effectLst/>
                        <a:latin typeface="Calibri"/>
                        <a:ea typeface="Calibri"/>
                        <a:cs typeface="Times New Roman"/>
                      </a:endParaRPr>
                    </a:p>
                  </a:txBody>
                  <a:tcPr marL="42864" marR="42864"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16553">
                <a:tc vMerge="1">
                  <a:txBody>
                    <a:bodyPr/>
                    <a:lstStyle/>
                    <a:p>
                      <a:endParaRPr lang="es-EC"/>
                    </a:p>
                  </a:txBody>
                  <a:tcPr/>
                </a:tc>
                <a:tc>
                  <a:txBody>
                    <a:bodyPr/>
                    <a:lstStyle/>
                    <a:p>
                      <a:pPr algn="ctr">
                        <a:lnSpc>
                          <a:spcPct val="115000"/>
                        </a:lnSpc>
                        <a:spcAft>
                          <a:spcPts val="0"/>
                        </a:spcAft>
                      </a:pPr>
                      <a:r>
                        <a:rPr lang="es-EC" sz="1600">
                          <a:effectLst/>
                        </a:rPr>
                        <a:t>T0</a:t>
                      </a:r>
                      <a:endParaRPr lang="es-EC" sz="160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a:effectLst/>
                        </a:rPr>
                        <a:t>T1</a:t>
                      </a:r>
                      <a:endParaRPr lang="es-EC" sz="160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a:effectLst/>
                        </a:rPr>
                        <a:t>T2</a:t>
                      </a:r>
                      <a:endParaRPr lang="es-EC" sz="160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dirty="0">
                          <a:effectLst/>
                        </a:rPr>
                        <a:t>T3</a:t>
                      </a:r>
                      <a:endParaRPr lang="es-EC" sz="1600" dirty="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a:effectLst/>
                        </a:rPr>
                        <a:t>T4</a:t>
                      </a:r>
                      <a:endParaRPr lang="es-EC" sz="160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a:effectLst/>
                        </a:rPr>
                        <a:t>T5</a:t>
                      </a:r>
                      <a:endParaRPr lang="es-EC" sz="160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a:effectLst/>
                        </a:rPr>
                        <a:t>T6</a:t>
                      </a:r>
                      <a:endParaRPr lang="es-EC" sz="160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a:effectLst/>
                        </a:rPr>
                        <a:t>T7</a:t>
                      </a:r>
                      <a:endParaRPr lang="es-EC" sz="1600">
                        <a:effectLst/>
                        <a:latin typeface="Calibri"/>
                        <a:ea typeface="Calibri"/>
                        <a:cs typeface="Times New Roman"/>
                      </a:endParaRPr>
                    </a:p>
                  </a:txBody>
                  <a:tcPr marL="42864" marR="42864" marT="0" marB="0" anchor="ctr"/>
                </a:tc>
              </a:tr>
              <a:tr h="416553">
                <a:tc>
                  <a:txBody>
                    <a:bodyPr/>
                    <a:lstStyle/>
                    <a:p>
                      <a:pPr algn="ctr">
                        <a:lnSpc>
                          <a:spcPct val="115000"/>
                        </a:lnSpc>
                        <a:spcAft>
                          <a:spcPts val="0"/>
                        </a:spcAft>
                      </a:pPr>
                      <a:r>
                        <a:rPr lang="es-EC" sz="1600">
                          <a:effectLst/>
                        </a:rPr>
                        <a:t>Costos totales:</a:t>
                      </a:r>
                      <a:endParaRPr lang="es-EC" sz="160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a:effectLst/>
                        </a:rPr>
                        <a:t>278,06</a:t>
                      </a:r>
                      <a:endParaRPr lang="es-EC" sz="160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a:effectLst/>
                        </a:rPr>
                        <a:t>317,86</a:t>
                      </a:r>
                      <a:endParaRPr lang="es-EC" sz="160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dirty="0">
                          <a:effectLst/>
                        </a:rPr>
                        <a:t>401,18</a:t>
                      </a:r>
                      <a:endParaRPr lang="es-EC" sz="1600" dirty="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a:effectLst/>
                        </a:rPr>
                        <a:t>554,54</a:t>
                      </a:r>
                      <a:endParaRPr lang="es-EC" sz="160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dirty="0">
                          <a:effectLst/>
                        </a:rPr>
                        <a:t>604,54</a:t>
                      </a:r>
                      <a:endParaRPr lang="es-EC" sz="1600" dirty="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a:effectLst/>
                        </a:rPr>
                        <a:t>621,18</a:t>
                      </a:r>
                      <a:endParaRPr lang="es-EC" sz="160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a:effectLst/>
                        </a:rPr>
                        <a:t>805,16</a:t>
                      </a:r>
                      <a:endParaRPr lang="es-EC" sz="160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a:effectLst/>
                        </a:rPr>
                        <a:t>1065,16</a:t>
                      </a:r>
                      <a:endParaRPr lang="es-EC" sz="1600">
                        <a:effectLst/>
                        <a:latin typeface="Calibri"/>
                        <a:ea typeface="Calibri"/>
                        <a:cs typeface="Times New Roman"/>
                      </a:endParaRPr>
                    </a:p>
                  </a:txBody>
                  <a:tcPr marL="42864" marR="42864" marT="0" marB="0" anchor="ctr"/>
                </a:tc>
              </a:tr>
              <a:tr h="416553">
                <a:tc>
                  <a:txBody>
                    <a:bodyPr/>
                    <a:lstStyle/>
                    <a:p>
                      <a:pPr algn="ctr">
                        <a:lnSpc>
                          <a:spcPct val="115000"/>
                        </a:lnSpc>
                        <a:spcAft>
                          <a:spcPts val="0"/>
                        </a:spcAft>
                      </a:pPr>
                      <a:r>
                        <a:rPr lang="es-EC" sz="1600">
                          <a:effectLst/>
                        </a:rPr>
                        <a:t>Ingresos totales</a:t>
                      </a:r>
                      <a:endParaRPr lang="es-EC" sz="160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a:effectLst/>
                        </a:rPr>
                        <a:t>807,60</a:t>
                      </a:r>
                      <a:endParaRPr lang="es-EC" sz="160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a:effectLst/>
                        </a:rPr>
                        <a:t>892,50</a:t>
                      </a:r>
                      <a:endParaRPr lang="es-EC" sz="160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a:effectLst/>
                        </a:rPr>
                        <a:t>913,80</a:t>
                      </a:r>
                      <a:endParaRPr lang="es-EC" sz="160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a:effectLst/>
                        </a:rPr>
                        <a:t>1126,20</a:t>
                      </a:r>
                      <a:endParaRPr lang="es-EC" sz="160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dirty="0">
                          <a:effectLst/>
                        </a:rPr>
                        <a:t>1062,60</a:t>
                      </a:r>
                      <a:endParaRPr lang="es-EC" sz="1600" dirty="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a:effectLst/>
                        </a:rPr>
                        <a:t>1168,80</a:t>
                      </a:r>
                      <a:endParaRPr lang="es-EC" sz="160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a:effectLst/>
                        </a:rPr>
                        <a:t>1487,40</a:t>
                      </a:r>
                      <a:endParaRPr lang="es-EC" sz="160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a:effectLst/>
                        </a:rPr>
                        <a:t>3144,9</a:t>
                      </a:r>
                      <a:endParaRPr lang="es-EC" sz="1600">
                        <a:effectLst/>
                        <a:latin typeface="Calibri"/>
                        <a:ea typeface="Calibri"/>
                        <a:cs typeface="Times New Roman"/>
                      </a:endParaRPr>
                    </a:p>
                  </a:txBody>
                  <a:tcPr marL="42864" marR="42864" marT="0" marB="0" anchor="ctr"/>
                </a:tc>
              </a:tr>
              <a:tr h="416553">
                <a:tc>
                  <a:txBody>
                    <a:bodyPr/>
                    <a:lstStyle/>
                    <a:p>
                      <a:pPr algn="ctr">
                        <a:lnSpc>
                          <a:spcPct val="115000"/>
                        </a:lnSpc>
                        <a:spcAft>
                          <a:spcPts val="0"/>
                        </a:spcAft>
                      </a:pPr>
                      <a:r>
                        <a:rPr lang="es-EC" sz="1600">
                          <a:effectLst/>
                        </a:rPr>
                        <a:t>Ingreso neto</a:t>
                      </a:r>
                      <a:endParaRPr lang="es-EC" sz="160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a:effectLst/>
                        </a:rPr>
                        <a:t>529,54</a:t>
                      </a:r>
                      <a:endParaRPr lang="es-EC" sz="160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a:effectLst/>
                        </a:rPr>
                        <a:t>574,64</a:t>
                      </a:r>
                      <a:endParaRPr lang="es-EC" sz="160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a:effectLst/>
                        </a:rPr>
                        <a:t>512,62</a:t>
                      </a:r>
                      <a:endParaRPr lang="es-EC" sz="160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a:effectLst/>
                        </a:rPr>
                        <a:t>571,66</a:t>
                      </a:r>
                      <a:endParaRPr lang="es-EC" sz="160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dirty="0">
                          <a:effectLst/>
                        </a:rPr>
                        <a:t>458,06</a:t>
                      </a:r>
                      <a:endParaRPr lang="es-EC" sz="1600" dirty="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a:effectLst/>
                        </a:rPr>
                        <a:t>547,62</a:t>
                      </a:r>
                      <a:endParaRPr lang="es-EC" sz="160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a:effectLst/>
                        </a:rPr>
                        <a:t>628,24</a:t>
                      </a:r>
                      <a:endParaRPr lang="es-EC" sz="160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a:effectLst/>
                        </a:rPr>
                        <a:t>2079,74</a:t>
                      </a:r>
                      <a:endParaRPr lang="es-EC" sz="1600">
                        <a:effectLst/>
                        <a:latin typeface="Calibri"/>
                        <a:ea typeface="Calibri"/>
                        <a:cs typeface="Times New Roman"/>
                      </a:endParaRPr>
                    </a:p>
                  </a:txBody>
                  <a:tcPr marL="42864" marR="42864" marT="0" marB="0" anchor="ctr"/>
                </a:tc>
              </a:tr>
              <a:tr h="437513">
                <a:tc>
                  <a:txBody>
                    <a:bodyPr/>
                    <a:lstStyle/>
                    <a:p>
                      <a:pPr algn="ctr">
                        <a:lnSpc>
                          <a:spcPct val="115000"/>
                        </a:lnSpc>
                        <a:spcAft>
                          <a:spcPts val="0"/>
                        </a:spcAft>
                      </a:pPr>
                      <a:r>
                        <a:rPr lang="es-EC" sz="1600">
                          <a:effectLst/>
                        </a:rPr>
                        <a:t>Relación b/c</a:t>
                      </a:r>
                      <a:endParaRPr lang="es-EC" sz="160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a:effectLst/>
                        </a:rPr>
                        <a:t>2,90</a:t>
                      </a:r>
                      <a:endParaRPr lang="es-EC" sz="160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a:effectLst/>
                        </a:rPr>
                        <a:t>2,81</a:t>
                      </a:r>
                      <a:endParaRPr lang="es-EC" sz="160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a:effectLst/>
                        </a:rPr>
                        <a:t>2,28</a:t>
                      </a:r>
                      <a:endParaRPr lang="es-EC" sz="160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a:effectLst/>
                        </a:rPr>
                        <a:t>2,03</a:t>
                      </a:r>
                      <a:endParaRPr lang="es-EC" sz="160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dirty="0">
                          <a:effectLst/>
                        </a:rPr>
                        <a:t>1,76</a:t>
                      </a:r>
                      <a:endParaRPr lang="es-EC" sz="1600" dirty="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dirty="0">
                          <a:effectLst/>
                        </a:rPr>
                        <a:t>1,88</a:t>
                      </a:r>
                      <a:endParaRPr lang="es-EC" sz="1600" dirty="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dirty="0">
                          <a:effectLst/>
                        </a:rPr>
                        <a:t>1,85</a:t>
                      </a:r>
                      <a:endParaRPr lang="es-EC" sz="1600" dirty="0">
                        <a:effectLst/>
                        <a:latin typeface="Calibri"/>
                        <a:ea typeface="Calibri"/>
                        <a:cs typeface="Times New Roman"/>
                      </a:endParaRPr>
                    </a:p>
                  </a:txBody>
                  <a:tcPr marL="42864" marR="42864" marT="0" marB="0" anchor="ctr"/>
                </a:tc>
                <a:tc>
                  <a:txBody>
                    <a:bodyPr/>
                    <a:lstStyle/>
                    <a:p>
                      <a:pPr algn="ctr">
                        <a:lnSpc>
                          <a:spcPct val="115000"/>
                        </a:lnSpc>
                        <a:spcAft>
                          <a:spcPts val="0"/>
                        </a:spcAft>
                      </a:pPr>
                      <a:r>
                        <a:rPr lang="es-EC" sz="1600" dirty="0">
                          <a:effectLst/>
                        </a:rPr>
                        <a:t>2,95</a:t>
                      </a:r>
                      <a:endParaRPr lang="es-EC" sz="1600" dirty="0">
                        <a:effectLst/>
                        <a:latin typeface="Calibri"/>
                        <a:ea typeface="Calibri"/>
                        <a:cs typeface="Times New Roman"/>
                      </a:endParaRPr>
                    </a:p>
                  </a:txBody>
                  <a:tcPr marL="42864" marR="42864" marT="0" marB="0" anchor="ctr"/>
                </a:tc>
              </a:tr>
            </a:tbl>
          </a:graphicData>
        </a:graphic>
      </p:graphicFrame>
    </p:spTree>
    <p:extLst>
      <p:ext uri="{BB962C8B-B14F-4D97-AF65-F5344CB8AC3E}">
        <p14:creationId xmlns:p14="http://schemas.microsoft.com/office/powerpoint/2010/main" val="18661164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4258816" cy="994122"/>
          </a:xfrm>
          <a:solidFill>
            <a:schemeClr val="bg2">
              <a:lumMod val="50000"/>
            </a:schemeClr>
          </a:solidFill>
          <a:ln>
            <a:solidFill>
              <a:schemeClr val="tx1"/>
            </a:solidFill>
          </a:ln>
        </p:spPr>
        <p:txBody>
          <a:bodyPr/>
          <a:lstStyle/>
          <a:p>
            <a:r>
              <a:rPr lang="es-EC" dirty="0" smtClean="0"/>
              <a:t>Conclusiones </a:t>
            </a:r>
            <a:endParaRPr lang="es-EC" dirty="0"/>
          </a:p>
        </p:txBody>
      </p:sp>
      <p:sp>
        <p:nvSpPr>
          <p:cNvPr id="3" name="2 Marcador de contenido"/>
          <p:cNvSpPr>
            <a:spLocks noGrp="1"/>
          </p:cNvSpPr>
          <p:nvPr>
            <p:ph idx="1"/>
          </p:nvPr>
        </p:nvSpPr>
        <p:spPr>
          <a:xfrm>
            <a:off x="457200" y="1600201"/>
            <a:ext cx="8435280" cy="3701008"/>
          </a:xfrm>
          <a:ln>
            <a:solidFill>
              <a:schemeClr val="bg2">
                <a:lumMod val="50000"/>
              </a:schemeClr>
            </a:solidFill>
          </a:ln>
        </p:spPr>
        <p:txBody>
          <a:bodyPr>
            <a:normAutofit fontScale="77500" lnSpcReduction="20000"/>
          </a:bodyPr>
          <a:lstStyle/>
          <a:p>
            <a:pPr algn="just"/>
            <a:r>
              <a:rPr lang="es-EC" sz="2600" dirty="0">
                <a:latin typeface="Times New Roman" panose="02020603050405020304" pitchFamily="18" charset="0"/>
                <a:cs typeface="Times New Roman" panose="02020603050405020304" pitchFamily="18" charset="0"/>
              </a:rPr>
              <a:t>Las MPM aplicadas al cultivo de palmito tuvieron efectos positivos en las variables de crecimiento como: número de hijuelos, altura de hijuelos en comparación con el testigo (manejo productor), sobresaliendo con los mejores promedios el tratamiento T7 (chapia + limpieza de cepa + deshije + deshoje+ control de plagas + fertilización + parámetros de cosecha).  </a:t>
            </a:r>
            <a:endParaRPr lang="es-EC" sz="2600" dirty="0" smtClean="0">
              <a:latin typeface="Times New Roman" panose="02020603050405020304" pitchFamily="18" charset="0"/>
              <a:cs typeface="Times New Roman" panose="02020603050405020304" pitchFamily="18" charset="0"/>
            </a:endParaRPr>
          </a:p>
          <a:p>
            <a:pPr algn="just"/>
            <a:endParaRPr lang="es-EC" sz="2600" dirty="0">
              <a:latin typeface="Times New Roman" panose="02020603050405020304" pitchFamily="18" charset="0"/>
              <a:cs typeface="Times New Roman" panose="02020603050405020304" pitchFamily="18" charset="0"/>
            </a:endParaRPr>
          </a:p>
          <a:p>
            <a:pPr algn="just"/>
            <a:endParaRPr lang="es-EC" sz="2600" dirty="0">
              <a:latin typeface="Times New Roman" panose="02020603050405020304" pitchFamily="18" charset="0"/>
              <a:cs typeface="Times New Roman" panose="02020603050405020304" pitchFamily="18" charset="0"/>
            </a:endParaRPr>
          </a:p>
          <a:p>
            <a:pPr lvl="0" algn="just"/>
            <a:r>
              <a:rPr lang="es-EC" sz="2600" dirty="0">
                <a:latin typeface="Times New Roman" panose="02020603050405020304" pitchFamily="18" charset="0"/>
                <a:cs typeface="Times New Roman" panose="02020603050405020304" pitchFamily="18" charset="0"/>
              </a:rPr>
              <a:t>Para la variable número de  tallos cosechados sobresalió el tratamiento T7, seguido del tratamiento T6 (chapia + limpieza de cepa + deshije + deshoje+ control de plagas + fertilización), evidenciándose el efecto de la aplicación de una fertilización balanceada y la adición de los parámetros de cosecha en el T7.</a:t>
            </a:r>
          </a:p>
          <a:p>
            <a:pPr algn="just"/>
            <a:endParaRPr lang="es-EC" sz="3400" dirty="0" smtClean="0">
              <a:latin typeface="Times New Roman" panose="02020603050405020304" pitchFamily="18" charset="0"/>
              <a:cs typeface="Times New Roman" panose="02020603050405020304" pitchFamily="18" charset="0"/>
            </a:endParaRPr>
          </a:p>
          <a:p>
            <a:pPr algn="just"/>
            <a:endParaRPr lang="es-EC" sz="3400" dirty="0">
              <a:latin typeface="Times New Roman" panose="02020603050405020304" pitchFamily="18" charset="0"/>
              <a:cs typeface="Times New Roman" panose="02020603050405020304" pitchFamily="18" charset="0"/>
            </a:endParaRPr>
          </a:p>
          <a:p>
            <a:pPr algn="just"/>
            <a:endParaRPr lang="es-EC" sz="3400" dirty="0">
              <a:latin typeface="Times New Roman" panose="02020603050405020304" pitchFamily="18" charset="0"/>
              <a:cs typeface="Times New Roman" panose="02020603050405020304" pitchFamily="18" charset="0"/>
            </a:endParaRPr>
          </a:p>
        </p:txBody>
      </p:sp>
      <p:cxnSp>
        <p:nvCxnSpPr>
          <p:cNvPr id="4" name="3 Conector recto"/>
          <p:cNvCxnSpPr/>
          <p:nvPr/>
        </p:nvCxnSpPr>
        <p:spPr>
          <a:xfrm>
            <a:off x="179512" y="500489"/>
            <a:ext cx="0" cy="590465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cxnSp>
        <p:nvCxnSpPr>
          <p:cNvPr id="5" name="4 Conector recto"/>
          <p:cNvCxnSpPr/>
          <p:nvPr/>
        </p:nvCxnSpPr>
        <p:spPr>
          <a:xfrm>
            <a:off x="365531" y="932537"/>
            <a:ext cx="0" cy="554461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9474601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1723277"/>
            <a:ext cx="8208912" cy="3139321"/>
          </a:xfrm>
          <a:prstGeom prst="rect">
            <a:avLst/>
          </a:prstGeom>
          <a:ln>
            <a:solidFill>
              <a:schemeClr val="bg2">
                <a:lumMod val="50000"/>
              </a:schemeClr>
            </a:solidFill>
          </a:ln>
        </p:spPr>
        <p:txBody>
          <a:bodyPr wrap="square">
            <a:spAutoFit/>
          </a:bodyPr>
          <a:lstStyle/>
          <a:p>
            <a:pPr marL="285750" lvl="0" indent="-285750" algn="just">
              <a:buFont typeface="Arial" panose="020B0604020202020204" pitchFamily="34" charset="0"/>
              <a:buChar char="•"/>
            </a:pPr>
            <a:r>
              <a:rPr lang="es-EC" dirty="0"/>
              <a:t>En los análisis foliares </a:t>
            </a:r>
            <a:r>
              <a:rPr lang="es-EC" dirty="0" smtClean="0"/>
              <a:t>si se </a:t>
            </a:r>
            <a:r>
              <a:rPr lang="es-EC" dirty="0"/>
              <a:t>detectaron diferencias estadísticas especialmente, para S que mostró mejores promedios en los tratamientos con fertilización balanceada (T6 y T7) en relación al resto de tratamientos, efecto contrario se evidenció para Mn. </a:t>
            </a:r>
          </a:p>
          <a:p>
            <a:pPr algn="just"/>
            <a:r>
              <a:rPr lang="es-EC" dirty="0"/>
              <a:t> </a:t>
            </a:r>
          </a:p>
          <a:p>
            <a:pPr marL="285750" lvl="0" indent="-285750" algn="just">
              <a:buFont typeface="Arial" panose="020B0604020202020204" pitchFamily="34" charset="0"/>
              <a:buChar char="•"/>
            </a:pPr>
            <a:r>
              <a:rPr lang="es-EC" dirty="0"/>
              <a:t>En cuanto a la concentración de esporas de micorrizas los resultados demuestran la existencia de diferencias </a:t>
            </a:r>
            <a:r>
              <a:rPr lang="es-EC" dirty="0" smtClean="0"/>
              <a:t>estadísticas </a:t>
            </a:r>
            <a:r>
              <a:rPr lang="es-EC" dirty="0"/>
              <a:t>entre tratamientos</a:t>
            </a:r>
            <a:r>
              <a:rPr lang="es-EC" dirty="0" smtClean="0"/>
              <a:t>.</a:t>
            </a:r>
          </a:p>
          <a:p>
            <a:pPr marL="285750" indent="-285750" algn="just">
              <a:buFont typeface="Arial" panose="020B0604020202020204" pitchFamily="34" charset="0"/>
              <a:buChar char="•"/>
            </a:pPr>
            <a:endParaRPr lang="es-EC" dirty="0" smtClean="0"/>
          </a:p>
          <a:p>
            <a:pPr marL="285750" lvl="0" indent="-285750" algn="just">
              <a:buFont typeface="Arial" panose="020B0604020202020204" pitchFamily="34" charset="0"/>
              <a:buChar char="•"/>
            </a:pPr>
            <a:r>
              <a:rPr lang="es-EC" dirty="0" smtClean="0"/>
              <a:t>En cuanto al análisis económico se observa que existe una relación Beneficio/Costo  positiva en todos los tratamientos, el productor se puede acoger al que más convenga a sus intereses económicos. </a:t>
            </a:r>
            <a:endParaRPr lang="es-EC" dirty="0"/>
          </a:p>
        </p:txBody>
      </p:sp>
      <p:cxnSp>
        <p:nvCxnSpPr>
          <p:cNvPr id="5" name="4 Conector recto"/>
          <p:cNvCxnSpPr/>
          <p:nvPr/>
        </p:nvCxnSpPr>
        <p:spPr>
          <a:xfrm>
            <a:off x="179512" y="500489"/>
            <a:ext cx="0" cy="590465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cxnSp>
        <p:nvCxnSpPr>
          <p:cNvPr id="6" name="5 Conector recto"/>
          <p:cNvCxnSpPr/>
          <p:nvPr/>
        </p:nvCxnSpPr>
        <p:spPr>
          <a:xfrm>
            <a:off x="365531" y="932537"/>
            <a:ext cx="0" cy="554461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976903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4402832" cy="1066130"/>
          </a:xfrm>
          <a:solidFill>
            <a:schemeClr val="bg2">
              <a:lumMod val="50000"/>
            </a:schemeClr>
          </a:solidFill>
          <a:ln>
            <a:solidFill>
              <a:schemeClr val="tx1"/>
            </a:solidFill>
          </a:ln>
        </p:spPr>
        <p:txBody>
          <a:bodyPr/>
          <a:lstStyle/>
          <a:p>
            <a:r>
              <a:rPr lang="es-EC" dirty="0" smtClean="0"/>
              <a:t>Recomendaciones </a:t>
            </a:r>
            <a:endParaRPr lang="es-EC" dirty="0"/>
          </a:p>
        </p:txBody>
      </p:sp>
      <p:sp>
        <p:nvSpPr>
          <p:cNvPr id="3" name="2 Marcador de contenido"/>
          <p:cNvSpPr>
            <a:spLocks noGrp="1"/>
          </p:cNvSpPr>
          <p:nvPr>
            <p:ph idx="1"/>
          </p:nvPr>
        </p:nvSpPr>
        <p:spPr>
          <a:ln>
            <a:solidFill>
              <a:schemeClr val="bg2">
                <a:lumMod val="50000"/>
              </a:schemeClr>
            </a:solidFill>
          </a:ln>
        </p:spPr>
        <p:txBody>
          <a:bodyPr>
            <a:normAutofit fontScale="55000" lnSpcReduction="20000"/>
          </a:bodyPr>
          <a:lstStyle/>
          <a:p>
            <a:pPr lvl="0" algn="just"/>
            <a:r>
              <a:rPr lang="es-EC" dirty="0"/>
              <a:t>Para las condiciones agroclimáticas de la zona de estudio se sugiere la implementación de las MPM en el cultivo de palmito, si bien su aplicabilidad inicial genera costos sobre todo en mano de obra. </a:t>
            </a:r>
          </a:p>
          <a:p>
            <a:pPr algn="just"/>
            <a:endParaRPr lang="es-EC" dirty="0"/>
          </a:p>
          <a:p>
            <a:pPr lvl="0" algn="just"/>
            <a:r>
              <a:rPr lang="es-EC" dirty="0"/>
              <a:t>El éxito de la aplicación de las MPM no solamente radicará en elevar la rentabilidad del cultivo, sino también en la utilización racional y equilibrada de los insumos externos como pesticidas y fertilizantes, aportando a reducir sus posibles efectos negativos sobre el ambiente.  </a:t>
            </a:r>
          </a:p>
          <a:p>
            <a:pPr algn="just"/>
            <a:endParaRPr lang="es-EC" dirty="0"/>
          </a:p>
          <a:p>
            <a:pPr lvl="0" algn="just"/>
            <a:r>
              <a:rPr lang="es-EC" dirty="0"/>
              <a:t>La aplicación de una fertilización balanceada basada en análisis químicos de suelo y foliar, a más de la implementación de rondas semanales de cosecha (Parámetros de cosecha), permitirán aumentar el número de tallos cosechadas, garantizando a futuro rendimientos más sostenibles. </a:t>
            </a:r>
          </a:p>
          <a:p>
            <a:pPr algn="just"/>
            <a:endParaRPr lang="es-EC" dirty="0"/>
          </a:p>
          <a:p>
            <a:pPr lvl="0" algn="just"/>
            <a:r>
              <a:rPr lang="es-EC" dirty="0"/>
              <a:t>Realizar ensayos similares en palmito y otros cultivos a mediano plazo, el tiempo permitirá confirmar los verdaderos efectos de las MPM no solamente en el rendimiento sino también en las condiciones físico-químicas y biológicas del suelo.</a:t>
            </a:r>
          </a:p>
          <a:p>
            <a:endParaRPr lang="es-EC" dirty="0"/>
          </a:p>
        </p:txBody>
      </p:sp>
      <p:cxnSp>
        <p:nvCxnSpPr>
          <p:cNvPr id="4" name="3 Conector recto"/>
          <p:cNvCxnSpPr/>
          <p:nvPr/>
        </p:nvCxnSpPr>
        <p:spPr>
          <a:xfrm>
            <a:off x="179512" y="500489"/>
            <a:ext cx="0" cy="590465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cxnSp>
        <p:nvCxnSpPr>
          <p:cNvPr id="5" name="4 Conector recto"/>
          <p:cNvCxnSpPr/>
          <p:nvPr/>
        </p:nvCxnSpPr>
        <p:spPr>
          <a:xfrm>
            <a:off x="365531" y="932537"/>
            <a:ext cx="0" cy="554461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6988100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3898776" cy="778098"/>
          </a:xfrm>
        </p:spPr>
        <p:style>
          <a:lnRef idx="1">
            <a:schemeClr val="accent6"/>
          </a:lnRef>
          <a:fillRef idx="2">
            <a:schemeClr val="accent6"/>
          </a:fillRef>
          <a:effectRef idx="1">
            <a:schemeClr val="accent6"/>
          </a:effectRef>
          <a:fontRef idx="minor">
            <a:schemeClr val="dk1"/>
          </a:fontRef>
        </p:style>
        <p:txBody>
          <a:bodyPr/>
          <a:lstStyle/>
          <a:p>
            <a:r>
              <a:rPr lang="es-EC" dirty="0" smtClean="0"/>
              <a:t>Bibliografía </a:t>
            </a:r>
            <a:endParaRPr lang="es-EC" dirty="0"/>
          </a:p>
        </p:txBody>
      </p:sp>
      <p:sp>
        <p:nvSpPr>
          <p:cNvPr id="3" name="2 Marcador de contenido"/>
          <p:cNvSpPr>
            <a:spLocks noGrp="1"/>
          </p:cNvSpPr>
          <p:nvPr>
            <p:ph idx="1"/>
          </p:nvPr>
        </p:nvSpPr>
        <p:spPr>
          <a:xfrm>
            <a:off x="467544" y="1268760"/>
            <a:ext cx="8229600" cy="4968552"/>
          </a:xfrm>
        </p:spPr>
        <p:txBody>
          <a:bodyPr>
            <a:noAutofit/>
          </a:bodyPr>
          <a:lstStyle/>
          <a:p>
            <a:r>
              <a:rPr lang="es-EC" sz="1400" dirty="0">
                <a:latin typeface="Times New Roman" panose="02020603050405020304" pitchFamily="18" charset="0"/>
                <a:cs typeface="Times New Roman" panose="02020603050405020304" pitchFamily="18" charset="0"/>
              </a:rPr>
              <a:t>ALFARO, J., CASTILLO, G., LAGUNA, T. (2008). Sub programa nacional de frutas	y hortalizas., Consultado el 24 de Abril del </a:t>
            </a:r>
            <a:r>
              <a:rPr lang="es-EC" sz="1400" dirty="0" smtClean="0">
                <a:latin typeface="Times New Roman" panose="02020603050405020304" pitchFamily="18" charset="0"/>
                <a:cs typeface="Times New Roman" panose="02020603050405020304" pitchFamily="18" charset="0"/>
              </a:rPr>
              <a:t>2014,  </a:t>
            </a:r>
            <a:r>
              <a:rPr lang="es-EC" sz="1400" dirty="0" err="1" smtClean="0">
                <a:latin typeface="Times New Roman" panose="02020603050405020304" pitchFamily="18" charset="0"/>
                <a:cs typeface="Times New Roman" panose="02020603050405020304" pitchFamily="18" charset="0"/>
              </a:rPr>
              <a:t>Disponibleen:http</a:t>
            </a:r>
            <a:r>
              <a:rPr lang="es-EC" sz="1400" dirty="0">
                <a:latin typeface="Times New Roman" panose="02020603050405020304" pitchFamily="18" charset="0"/>
                <a:cs typeface="Times New Roman" panose="02020603050405020304" pitchFamily="18" charset="0"/>
              </a:rPr>
              <a:t>://</a:t>
            </a:r>
            <a:r>
              <a:rPr lang="es-EC" sz="1400" dirty="0" smtClean="0">
                <a:latin typeface="Times New Roman" panose="02020603050405020304" pitchFamily="18" charset="0"/>
                <a:cs typeface="Times New Roman" panose="02020603050405020304" pitchFamily="18" charset="0"/>
              </a:rPr>
              <a:t>www.magfor.gob.ni/prorural/programasnacionales/perfilessub/frutasyhortlizas.pdf</a:t>
            </a:r>
            <a:r>
              <a:rPr lang="es-EC" sz="1400" dirty="0">
                <a:latin typeface="Times New Roman" panose="02020603050405020304" pitchFamily="18" charset="0"/>
                <a:cs typeface="Times New Roman" panose="02020603050405020304" pitchFamily="18" charset="0"/>
              </a:rPr>
              <a:t>. </a:t>
            </a:r>
          </a:p>
          <a:p>
            <a:pPr marL="0" indent="0">
              <a:buNone/>
            </a:pPr>
            <a:r>
              <a:rPr lang="es-EC" sz="1400" dirty="0">
                <a:latin typeface="Times New Roman" panose="02020603050405020304" pitchFamily="18" charset="0"/>
                <a:cs typeface="Times New Roman" panose="02020603050405020304" pitchFamily="18" charset="0"/>
              </a:rPr>
              <a:t> </a:t>
            </a:r>
          </a:p>
          <a:p>
            <a:r>
              <a:rPr lang="en-US" sz="1400" dirty="0">
                <a:latin typeface="Times New Roman" panose="02020603050405020304" pitchFamily="18" charset="0"/>
                <a:cs typeface="Times New Roman" panose="02020603050405020304" pitchFamily="18" charset="0"/>
              </a:rPr>
              <a:t>ALSTRÖM, S. (1990). Fundamentals of weed management in hot climate peasant	agriculture. </a:t>
            </a:r>
            <a:r>
              <a:rPr lang="es-EC" sz="1400" dirty="0" err="1">
                <a:latin typeface="Times New Roman" panose="02020603050405020304" pitchFamily="18" charset="0"/>
                <a:cs typeface="Times New Roman" panose="02020603050405020304" pitchFamily="18" charset="0"/>
              </a:rPr>
              <a:t>Crop</a:t>
            </a:r>
            <a:r>
              <a:rPr lang="es-EC" sz="1400" dirty="0">
                <a:latin typeface="Times New Roman" panose="02020603050405020304" pitchFamily="18" charset="0"/>
                <a:cs typeface="Times New Roman" panose="02020603050405020304" pitchFamily="18" charset="0"/>
              </a:rPr>
              <a:t> </a:t>
            </a:r>
            <a:r>
              <a:rPr lang="es-EC" sz="1400" dirty="0" err="1">
                <a:latin typeface="Times New Roman" panose="02020603050405020304" pitchFamily="18" charset="0"/>
                <a:cs typeface="Times New Roman" panose="02020603050405020304" pitchFamily="18" charset="0"/>
              </a:rPr>
              <a:t>Production</a:t>
            </a:r>
            <a:r>
              <a:rPr lang="es-EC" sz="1400" dirty="0">
                <a:latin typeface="Times New Roman" panose="02020603050405020304" pitchFamily="18" charset="0"/>
                <a:cs typeface="Times New Roman" panose="02020603050405020304" pitchFamily="18" charset="0"/>
              </a:rPr>
              <a:t> </a:t>
            </a:r>
            <a:r>
              <a:rPr lang="es-EC" sz="1400" dirty="0" err="1">
                <a:latin typeface="Times New Roman" panose="02020603050405020304" pitchFamily="18" charset="0"/>
                <a:cs typeface="Times New Roman" panose="02020603050405020304" pitchFamily="18" charset="0"/>
              </a:rPr>
              <a:t>Science</a:t>
            </a:r>
            <a:r>
              <a:rPr lang="es-EC" sz="1400" dirty="0">
                <a:latin typeface="Times New Roman" panose="02020603050405020304" pitchFamily="18" charset="0"/>
                <a:cs typeface="Times New Roman" panose="02020603050405020304" pitchFamily="18" charset="0"/>
              </a:rPr>
              <a:t> 11 (Manejo de malezas para países en	desarrollo), Consultado el: 24 de abril del </a:t>
            </a:r>
            <a:r>
              <a:rPr lang="es-EC" sz="1400" dirty="0" smtClean="0">
                <a:latin typeface="Times New Roman" panose="02020603050405020304" pitchFamily="18" charset="0"/>
                <a:cs typeface="Times New Roman" panose="02020603050405020304" pitchFamily="18" charset="0"/>
              </a:rPr>
              <a:t>2014Disponible </a:t>
            </a:r>
            <a:r>
              <a:rPr lang="es-EC" sz="1400" dirty="0">
                <a:latin typeface="Times New Roman" panose="02020603050405020304" pitchFamily="18" charset="0"/>
                <a:cs typeface="Times New Roman" panose="02020603050405020304" pitchFamily="18" charset="0"/>
              </a:rPr>
              <a:t>en: Uppsala, </a:t>
            </a:r>
            <a:r>
              <a:rPr lang="es-EC" sz="1400" dirty="0" smtClean="0">
                <a:latin typeface="Times New Roman" panose="02020603050405020304" pitchFamily="18" charset="0"/>
                <a:cs typeface="Times New Roman" panose="02020603050405020304" pitchFamily="18" charset="0"/>
              </a:rPr>
              <a:t>271pp.http</a:t>
            </a:r>
            <a:r>
              <a:rPr lang="es-EC" sz="1400" dirty="0">
                <a:latin typeface="Times New Roman" panose="02020603050405020304" pitchFamily="18" charset="0"/>
                <a:cs typeface="Times New Roman" panose="02020603050405020304" pitchFamily="18" charset="0"/>
              </a:rPr>
              <a:t>://</a:t>
            </a:r>
            <a:r>
              <a:rPr lang="es-EC" sz="1400" dirty="0" smtClean="0">
                <a:latin typeface="Times New Roman" panose="02020603050405020304" pitchFamily="18" charset="0"/>
                <a:cs typeface="Times New Roman" panose="02020603050405020304" pitchFamily="18" charset="0"/>
              </a:rPr>
              <a:t>books.google.com.ec/</a:t>
            </a:r>
            <a:r>
              <a:rPr lang="es-EC" sz="1400" dirty="0" err="1" smtClean="0">
                <a:latin typeface="Times New Roman" panose="02020603050405020304" pitchFamily="18" charset="0"/>
                <a:cs typeface="Times New Roman" panose="02020603050405020304" pitchFamily="18" charset="0"/>
              </a:rPr>
              <a:t>books?id</a:t>
            </a:r>
            <a:r>
              <a:rPr lang="es-EC" sz="1400" dirty="0" smtClean="0">
                <a:latin typeface="Times New Roman" panose="02020603050405020304" pitchFamily="18" charset="0"/>
                <a:cs typeface="Times New Roman" panose="02020603050405020304" pitchFamily="18" charset="0"/>
              </a:rPr>
              <a:t>=i7inikglZZEC&amp;pg=PA9&amp;lpg=PA9&amp;dq=.</a:t>
            </a:r>
            <a:r>
              <a:rPr lang="es-EC" sz="1400" dirty="0" err="1">
                <a:latin typeface="Times New Roman" panose="02020603050405020304" pitchFamily="18" charset="0"/>
                <a:cs typeface="Times New Roman" panose="02020603050405020304" pitchFamily="18" charset="0"/>
              </a:rPr>
              <a:t>Fundamentals+of+weed+management+in+hot+clmate+peasant</a:t>
            </a:r>
            <a:r>
              <a:rPr lang="es-EC" sz="1400" dirty="0">
                <a:latin typeface="Times New Roman" panose="02020603050405020304" pitchFamily="18" charset="0"/>
                <a:cs typeface="Times New Roman" panose="02020603050405020304" pitchFamily="18" charset="0"/>
              </a:rPr>
              <a:t>+%</a:t>
            </a:r>
            <a:r>
              <a:rPr lang="es-EC" sz="1400" dirty="0" smtClean="0">
                <a:latin typeface="Times New Roman" panose="02020603050405020304" pitchFamily="18" charset="0"/>
                <a:cs typeface="Times New Roman" panose="02020603050405020304" pitchFamily="18" charset="0"/>
              </a:rPr>
              <a:t>09agricultur+Crop+Production+Science+11</a:t>
            </a:r>
            <a:r>
              <a:rPr lang="es-EC" sz="1400" dirty="0">
                <a:latin typeface="Times New Roman" panose="02020603050405020304" pitchFamily="18" charset="0"/>
                <a:cs typeface="Times New Roman" panose="02020603050405020304" pitchFamily="18" charset="0"/>
              </a:rPr>
              <a:t>,+Uppsala,+271+ipp.&amp;</a:t>
            </a:r>
            <a:r>
              <a:rPr lang="es-EC" sz="1400" dirty="0" smtClean="0">
                <a:latin typeface="Times New Roman" panose="02020603050405020304" pitchFamily="18" charset="0"/>
                <a:cs typeface="Times New Roman" panose="02020603050405020304" pitchFamily="18" charset="0"/>
              </a:rPr>
              <a:t>source=</a:t>
            </a:r>
            <a:r>
              <a:rPr lang="es-EC" sz="1400" dirty="0" err="1" smtClean="0">
                <a:latin typeface="Times New Roman" panose="02020603050405020304" pitchFamily="18" charset="0"/>
                <a:cs typeface="Times New Roman" panose="02020603050405020304" pitchFamily="18" charset="0"/>
              </a:rPr>
              <a:t>bl&amp;ots</a:t>
            </a:r>
            <a:r>
              <a:rPr lang="es-EC" sz="1400" dirty="0" smtClean="0">
                <a:latin typeface="Times New Roman" panose="02020603050405020304" pitchFamily="18" charset="0"/>
                <a:cs typeface="Times New Roman" panose="02020603050405020304" pitchFamily="18" charset="0"/>
              </a:rPr>
              <a:t>=oFKuHSPF8&amp;sig=P8ozkztpqxchI2yi3BCTnSxVyFc&amp;hl=es419&amp;sa=</a:t>
            </a:r>
            <a:r>
              <a:rPr lang="es-EC" sz="1400" dirty="0" err="1" smtClean="0">
                <a:latin typeface="Times New Roman" panose="02020603050405020304" pitchFamily="18" charset="0"/>
                <a:cs typeface="Times New Roman" panose="02020603050405020304" pitchFamily="18" charset="0"/>
              </a:rPr>
              <a:t>X&amp;ei</a:t>
            </a:r>
            <a:r>
              <a:rPr lang="es-EC" sz="1400" dirty="0" smtClean="0">
                <a:latin typeface="Times New Roman" panose="02020603050405020304" pitchFamily="18" charset="0"/>
                <a:cs typeface="Times New Roman" panose="02020603050405020304" pitchFamily="18" charset="0"/>
              </a:rPr>
              <a:t>=H5BZU5ONoGr8gHeIH4AQ&amp;ved=0CC0Q6AEwAA#v=</a:t>
            </a:r>
            <a:r>
              <a:rPr lang="es-EC" sz="1400" dirty="0" err="1" smtClean="0">
                <a:latin typeface="Times New Roman" panose="02020603050405020304" pitchFamily="18" charset="0"/>
                <a:cs typeface="Times New Roman" panose="02020603050405020304" pitchFamily="18" charset="0"/>
              </a:rPr>
              <a:t>onepage&amp;q</a:t>
            </a:r>
            <a:r>
              <a:rPr lang="es-EC" sz="1400" dirty="0">
                <a:latin typeface="Times New Roman" panose="02020603050405020304" pitchFamily="18" charset="0"/>
                <a:cs typeface="Times New Roman" panose="02020603050405020304" pitchFamily="18" charset="0"/>
              </a:rPr>
              <a:t>=.%</a:t>
            </a:r>
            <a:r>
              <a:rPr lang="es-EC" sz="1400" dirty="0" smtClean="0">
                <a:latin typeface="Times New Roman" panose="02020603050405020304" pitchFamily="18" charset="0"/>
                <a:cs typeface="Times New Roman" panose="02020603050405020304" pitchFamily="18" charset="0"/>
              </a:rPr>
              <a:t>20Fundamentals20of%20weed%20management%20in%20hot%20climate%20peasant%20%09a</a:t>
            </a:r>
            <a:r>
              <a:rPr lang="es-EC" sz="1400" dirty="0">
                <a:latin typeface="Times New Roman" panose="02020603050405020304" pitchFamily="18" charset="0"/>
                <a:cs typeface="Times New Roman" panose="02020603050405020304" pitchFamily="18" charset="0"/>
              </a:rPr>
              <a:t>	riculture.%</a:t>
            </a:r>
            <a:r>
              <a:rPr lang="es-EC" sz="1400" dirty="0" smtClean="0">
                <a:latin typeface="Times New Roman" panose="02020603050405020304" pitchFamily="18" charset="0"/>
                <a:cs typeface="Times New Roman" panose="02020603050405020304" pitchFamily="18" charset="0"/>
              </a:rPr>
              <a:t>20Crop%20Production%20Science%2011%2C%20Uppsala%2C%2271%20pp</a:t>
            </a:r>
            <a:r>
              <a:rPr lang="es-EC" sz="1400" dirty="0">
                <a:latin typeface="Times New Roman" panose="02020603050405020304" pitchFamily="18" charset="0"/>
                <a:cs typeface="Times New Roman" panose="02020603050405020304" pitchFamily="18" charset="0"/>
              </a:rPr>
              <a:t>.&amp;f=false</a:t>
            </a:r>
          </a:p>
          <a:p>
            <a:pPr marL="0" indent="0">
              <a:buNone/>
            </a:pPr>
            <a:r>
              <a:rPr lang="es-EC" sz="1400" dirty="0">
                <a:latin typeface="Times New Roman" panose="02020603050405020304" pitchFamily="18" charset="0"/>
                <a:cs typeface="Times New Roman" panose="02020603050405020304" pitchFamily="18" charset="0"/>
              </a:rPr>
              <a:t> </a:t>
            </a:r>
          </a:p>
          <a:p>
            <a:r>
              <a:rPr lang="es-EC" sz="1400" dirty="0">
                <a:latin typeface="Times New Roman" panose="02020603050405020304" pitchFamily="18" charset="0"/>
                <a:cs typeface="Times New Roman" panose="02020603050405020304" pitchFamily="18" charset="0"/>
              </a:rPr>
              <a:t>BERNAL, G., ENRÍQUEZ, F. (2008). Evaluación de  la efectividad  de  cuatro  dosis	de micorrizas arbuasculares bajo cuatro niveles de fósforo en vivero de	palmito	(</a:t>
            </a:r>
            <a:r>
              <a:rPr lang="es-EC" sz="1400" i="1" dirty="0">
                <a:latin typeface="Times New Roman" panose="02020603050405020304" pitchFamily="18" charset="0"/>
                <a:cs typeface="Times New Roman" panose="02020603050405020304" pitchFamily="18" charset="0"/>
              </a:rPr>
              <a:t>Bactris gasipaes</a:t>
            </a:r>
            <a:r>
              <a:rPr lang="es-EC" sz="1400" dirty="0">
                <a:latin typeface="Times New Roman" panose="02020603050405020304" pitchFamily="18" charset="0"/>
                <a:cs typeface="Times New Roman" panose="02020603050405020304" pitchFamily="18" charset="0"/>
              </a:rPr>
              <a:t>) en  santo  domingo de los colorados.	Consultado	el 24 de 	abril 	del 2014,	Disponible </a:t>
            </a:r>
            <a:r>
              <a:rPr lang="es-EC" sz="1400" dirty="0" err="1" smtClean="0">
                <a:latin typeface="Times New Roman" panose="02020603050405020304" pitchFamily="18" charset="0"/>
                <a:cs typeface="Times New Roman" panose="02020603050405020304" pitchFamily="18" charset="0"/>
              </a:rPr>
              <a:t>en:http</a:t>
            </a:r>
            <a:r>
              <a:rPr lang="es-EC" sz="1400" dirty="0">
                <a:latin typeface="Times New Roman" panose="02020603050405020304" pitchFamily="18" charset="0"/>
                <a:cs typeface="Times New Roman" panose="02020603050405020304" pitchFamily="18" charset="0"/>
              </a:rPr>
              <a:t>://</a:t>
            </a:r>
            <a:r>
              <a:rPr lang="es-EC" sz="1400" dirty="0" smtClean="0">
                <a:latin typeface="Times New Roman" panose="02020603050405020304" pitchFamily="18" charset="0"/>
                <a:cs typeface="Times New Roman" panose="02020603050405020304" pitchFamily="18" charset="0"/>
              </a:rPr>
              <a:t>www.secsuelo.org/XICongreso/Simposios/Microbiologia/Documento/Ponncias/7</a:t>
            </a:r>
            <a:r>
              <a:rPr lang="es-EC" sz="1400" dirty="0">
                <a:latin typeface="Times New Roman" panose="02020603050405020304" pitchFamily="18" charset="0"/>
                <a:cs typeface="Times New Roman" panose="02020603050405020304" pitchFamily="18" charset="0"/>
              </a:rPr>
              <a:t>.%20Ing.%</a:t>
            </a:r>
            <a:r>
              <a:rPr lang="es-EC" sz="1400" dirty="0" smtClean="0">
                <a:latin typeface="Times New Roman" panose="02020603050405020304" pitchFamily="18" charset="0"/>
                <a:cs typeface="Times New Roman" panose="02020603050405020304" pitchFamily="18" charset="0"/>
              </a:rPr>
              <a:t>20Freddy%20Enriquez </a:t>
            </a:r>
            <a:r>
              <a:rPr lang="es-EC" sz="1400" dirty="0" err="1" smtClean="0">
                <a:latin typeface="Times New Roman" panose="02020603050405020304" pitchFamily="18" charset="0"/>
                <a:cs typeface="Times New Roman" panose="02020603050405020304" pitchFamily="18" charset="0"/>
              </a:rPr>
              <a:t>pdf</a:t>
            </a:r>
            <a:endParaRPr lang="es-EC" sz="1400" dirty="0">
              <a:latin typeface="Times New Roman" panose="02020603050405020304" pitchFamily="18" charset="0"/>
              <a:cs typeface="Times New Roman" panose="02020603050405020304" pitchFamily="18" charset="0"/>
            </a:endParaRPr>
          </a:p>
          <a:p>
            <a:pPr marL="0" indent="0">
              <a:buNone/>
            </a:pPr>
            <a:r>
              <a:rPr lang="es-EC" sz="1400" i="1" dirty="0">
                <a:latin typeface="Times New Roman" panose="02020603050405020304" pitchFamily="18" charset="0"/>
                <a:cs typeface="Times New Roman" panose="02020603050405020304" pitchFamily="18" charset="0"/>
              </a:rPr>
              <a:t> </a:t>
            </a:r>
            <a:endParaRPr lang="es-EC" sz="1400" dirty="0">
              <a:latin typeface="Times New Roman" panose="02020603050405020304" pitchFamily="18" charset="0"/>
              <a:cs typeface="Times New Roman" panose="02020603050405020304" pitchFamily="18" charset="0"/>
            </a:endParaRPr>
          </a:p>
          <a:p>
            <a:pPr marL="0" indent="0" algn="just">
              <a:buNone/>
            </a:pPr>
            <a:r>
              <a:rPr lang="es-EC" sz="1200" dirty="0">
                <a:latin typeface="Times New Roman" panose="02020603050405020304" pitchFamily="18" charset="0"/>
                <a:cs typeface="Times New Roman" panose="02020603050405020304" pitchFamily="18" charset="0"/>
              </a:rPr>
              <a:t> </a:t>
            </a:r>
          </a:p>
        </p:txBody>
      </p:sp>
      <p:cxnSp>
        <p:nvCxnSpPr>
          <p:cNvPr id="4" name="3 Conector recto"/>
          <p:cNvCxnSpPr/>
          <p:nvPr/>
        </p:nvCxnSpPr>
        <p:spPr>
          <a:xfrm>
            <a:off x="179512" y="500489"/>
            <a:ext cx="0" cy="590465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cxnSp>
        <p:nvCxnSpPr>
          <p:cNvPr id="5" name="4 Conector recto"/>
          <p:cNvCxnSpPr/>
          <p:nvPr/>
        </p:nvCxnSpPr>
        <p:spPr>
          <a:xfrm>
            <a:off x="365531" y="932537"/>
            <a:ext cx="0" cy="554461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0172709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980728"/>
            <a:ext cx="8229600" cy="4525963"/>
          </a:xfrm>
        </p:spPr>
        <p:txBody>
          <a:bodyPr>
            <a:noAutofit/>
          </a:bodyPr>
          <a:lstStyle/>
          <a:p>
            <a:endParaRPr lang="es-EC" sz="1400" dirty="0" smtClean="0">
              <a:latin typeface="Times New Roman" panose="02020603050405020304" pitchFamily="18" charset="0"/>
              <a:cs typeface="Times New Roman" panose="02020603050405020304" pitchFamily="18" charset="0"/>
            </a:endParaRPr>
          </a:p>
          <a:p>
            <a:endParaRPr lang="es-EC" sz="1400" dirty="0" smtClean="0">
              <a:latin typeface="Times New Roman" panose="02020603050405020304" pitchFamily="18" charset="0"/>
              <a:cs typeface="Times New Roman" panose="02020603050405020304" pitchFamily="18" charset="0"/>
            </a:endParaRPr>
          </a:p>
          <a:p>
            <a:r>
              <a:rPr lang="es-EC" sz="1400" dirty="0" smtClean="0">
                <a:latin typeface="Times New Roman" panose="02020603050405020304" pitchFamily="18" charset="0"/>
                <a:cs typeface="Times New Roman" panose="02020603050405020304" pitchFamily="18" charset="0"/>
              </a:rPr>
              <a:t>BOGANTES</a:t>
            </a:r>
            <a:r>
              <a:rPr lang="es-EC" sz="1400" dirty="0">
                <a:latin typeface="Times New Roman" panose="02020603050405020304" pitchFamily="18" charset="0"/>
                <a:cs typeface="Times New Roman" panose="02020603050405020304" pitchFamily="18" charset="0"/>
              </a:rPr>
              <a:t>, A. (1995). Recomendaciones Técnicas en palmito de pejibaye. Estación Experimental Los Diamantes. MAG, Guápiles, Costa 	Rica. 2 p </a:t>
            </a:r>
            <a:r>
              <a:rPr lang="es-EC" sz="1400" dirty="0" err="1">
                <a:latin typeface="Times New Roman" panose="02020603050405020304" pitchFamily="18" charset="0"/>
                <a:cs typeface="Times New Roman" panose="02020603050405020304" pitchFamily="18" charset="0"/>
              </a:rPr>
              <a:t>Consultadoel</a:t>
            </a:r>
            <a:r>
              <a:rPr lang="es-EC" sz="1400" dirty="0">
                <a:latin typeface="Times New Roman" panose="02020603050405020304" pitchFamily="18" charset="0"/>
                <a:cs typeface="Times New Roman" panose="02020603050405020304" pitchFamily="18" charset="0"/>
              </a:rPr>
              <a:t> 24 de abril del 2014 </a:t>
            </a:r>
            <a:r>
              <a:rPr lang="es-EC" sz="1400" dirty="0" err="1">
                <a:latin typeface="Times New Roman" panose="02020603050405020304" pitchFamily="18" charset="0"/>
                <a:cs typeface="Times New Roman" panose="02020603050405020304" pitchFamily="18" charset="0"/>
              </a:rPr>
              <a:t>Disponibleen:http</a:t>
            </a:r>
            <a:r>
              <a:rPr lang="es-EC" sz="1400" dirty="0">
                <a:latin typeface="Times New Roman" panose="02020603050405020304" pitchFamily="18" charset="0"/>
                <a:cs typeface="Times New Roman" panose="02020603050405020304" pitchFamily="18" charset="0"/>
              </a:rPr>
              <a:t>://www.mag.go.cr/bibioteca_virtual_ciencia/tec_palmito.pdf</a:t>
            </a:r>
          </a:p>
          <a:p>
            <a:endParaRPr lang="es-EC" sz="1400" dirty="0">
              <a:latin typeface="Times New Roman" panose="02020603050405020304" pitchFamily="18" charset="0"/>
              <a:cs typeface="Times New Roman" panose="02020603050405020304" pitchFamily="18" charset="0"/>
            </a:endParaRPr>
          </a:p>
          <a:p>
            <a:r>
              <a:rPr lang="es-EC" sz="1400" dirty="0">
                <a:latin typeface="Times New Roman" panose="02020603050405020304" pitchFamily="18" charset="0"/>
                <a:cs typeface="Times New Roman" panose="02020603050405020304" pitchFamily="18" charset="0"/>
              </a:rPr>
              <a:t>BOGANTES, A. (2000). Fertilización Liquida en palmito de pejibaye </a:t>
            </a:r>
            <a:r>
              <a:rPr lang="es-EC" sz="1400" i="1" dirty="0">
                <a:latin typeface="Times New Roman" panose="02020603050405020304" pitchFamily="18" charset="0"/>
                <a:cs typeface="Times New Roman" panose="02020603050405020304" pitchFamily="18" charset="0"/>
              </a:rPr>
              <a:t>(</a:t>
            </a:r>
            <a:r>
              <a:rPr lang="es-EC" sz="1400" i="1" dirty="0" err="1">
                <a:latin typeface="Times New Roman" panose="02020603050405020304" pitchFamily="18" charset="0"/>
                <a:cs typeface="Times New Roman" panose="02020603050405020304" pitchFamily="18" charset="0"/>
              </a:rPr>
              <a:t>Bactris</a:t>
            </a:r>
            <a:r>
              <a:rPr lang="es-EC" sz="1400" i="1" dirty="0">
                <a:latin typeface="Times New Roman" panose="02020603050405020304" pitchFamily="18" charset="0"/>
                <a:cs typeface="Times New Roman" panose="02020603050405020304" pitchFamily="18" charset="0"/>
              </a:rPr>
              <a:t> </a:t>
            </a:r>
            <a:r>
              <a:rPr lang="es-EC" sz="1400" i="1" dirty="0" err="1">
                <a:latin typeface="Times New Roman" panose="02020603050405020304" pitchFamily="18" charset="0"/>
                <a:cs typeface="Times New Roman" panose="02020603050405020304" pitchFamily="18" charset="0"/>
              </a:rPr>
              <a:t>gasipaes</a:t>
            </a:r>
            <a:r>
              <a:rPr lang="es-EC" sz="1400" i="1" dirty="0">
                <a:latin typeface="Times New Roman" panose="02020603050405020304" pitchFamily="18" charset="0"/>
                <a:cs typeface="Times New Roman" panose="02020603050405020304" pitchFamily="18" charset="0"/>
              </a:rPr>
              <a:t> 	K.)</a:t>
            </a:r>
            <a:r>
              <a:rPr lang="es-EC" sz="1400" dirty="0">
                <a:latin typeface="Times New Roman" panose="02020603050405020304" pitchFamily="18" charset="0"/>
                <a:cs typeface="Times New Roman" panose="02020603050405020304" pitchFamily="18" charset="0"/>
              </a:rPr>
              <a:t> Consultado el 9 de julio del 2013 Disponible en,	http://www.pejibaye.ucr.ac.cr/Fertilizacion/Fertilizacion7.htm</a:t>
            </a:r>
          </a:p>
          <a:p>
            <a:endParaRPr lang="en-US" sz="1400" dirty="0" smtClean="0"/>
          </a:p>
          <a:p>
            <a:r>
              <a:rPr lang="en-US" sz="1400" dirty="0" smtClean="0"/>
              <a:t>BRUULSEMA T., GARCÍA, F., LI SHUTIAN, T., RAO N, CHEN, F., WITT, C.Y SVETLANA, I. (2008). </a:t>
            </a:r>
            <a:r>
              <a:rPr lang="es-EC" sz="1400" dirty="0" smtClean="0"/>
              <a:t>Marco global de las mejores prácticas de manejo (MPM)	de los 	fertilizantes.	</a:t>
            </a:r>
            <a:r>
              <a:rPr lang="es-EC" sz="1400" dirty="0" err="1" smtClean="0"/>
              <a:t>Inf</a:t>
            </a:r>
            <a:r>
              <a:rPr lang="es-EC" sz="1400" dirty="0" smtClean="0"/>
              <a:t>.  Agronómicas N</a:t>
            </a:r>
            <a:r>
              <a:rPr lang="es-EC" sz="1400" baseline="-25000" dirty="0" smtClean="0"/>
              <a:t>o. </a:t>
            </a:r>
            <a:r>
              <a:rPr lang="es-EC" sz="1400" dirty="0" smtClean="0"/>
              <a:t>70. Pág. 4 Consultado el: 24 de	abril del  2014, Disponible en:</a:t>
            </a:r>
          </a:p>
          <a:p>
            <a:r>
              <a:rPr lang="es-EC" sz="1400" dirty="0" smtClean="0"/>
              <a:t>	http://www.ipni.net/publication/ialacs.nsf/0/C05DE2F7D0AE561D8525799500	71489/$FILE/IA38.pdf</a:t>
            </a:r>
          </a:p>
          <a:p>
            <a:endParaRPr lang="es-EC" sz="1400" dirty="0" smtClean="0"/>
          </a:p>
          <a:p>
            <a:r>
              <a:rPr lang="es-EC" sz="1400" dirty="0" smtClean="0"/>
              <a:t>INHAMI. (2010). Anuario Meteorológico 2008. Dirección de Gestión Meteorológica. 	Quito-Ecuador. 121 p. Consultado el 28 de marzo de 2012. Disponible en:	http://www.inamhi.gov.ec/anuarios/am2008.pdf</a:t>
            </a:r>
          </a:p>
          <a:p>
            <a:endParaRPr lang="es-EC" sz="1200" dirty="0" smtClean="0"/>
          </a:p>
          <a:p>
            <a:pPr marL="0" indent="0">
              <a:buNone/>
            </a:pPr>
            <a:endParaRPr lang="es-EC" sz="1200" dirty="0"/>
          </a:p>
        </p:txBody>
      </p:sp>
      <p:cxnSp>
        <p:nvCxnSpPr>
          <p:cNvPr id="4" name="3 Conector recto"/>
          <p:cNvCxnSpPr/>
          <p:nvPr/>
        </p:nvCxnSpPr>
        <p:spPr>
          <a:xfrm>
            <a:off x="179512" y="500489"/>
            <a:ext cx="0" cy="590465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cxnSp>
        <p:nvCxnSpPr>
          <p:cNvPr id="5" name="4 Conector recto"/>
          <p:cNvCxnSpPr/>
          <p:nvPr/>
        </p:nvCxnSpPr>
        <p:spPr>
          <a:xfrm>
            <a:off x="365531" y="932537"/>
            <a:ext cx="0" cy="554461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1497806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47500" lnSpcReduction="20000"/>
          </a:bodyPr>
          <a:lstStyle/>
          <a:p>
            <a:r>
              <a:rPr lang="es-EC" dirty="0"/>
              <a:t>LUCKAS, B. (2012). Teoría beneficio – costo, consultado 28/03/2012. 	Disponible 	en: http://es.wikipedia.org/wiki/An%C3%A1lisis_de_coste-beneficio</a:t>
            </a:r>
          </a:p>
          <a:p>
            <a:pPr marL="0" indent="0">
              <a:buNone/>
            </a:pPr>
            <a:r>
              <a:rPr lang="es-EC" dirty="0"/>
              <a:t> </a:t>
            </a:r>
          </a:p>
          <a:p>
            <a:r>
              <a:rPr lang="es-EC" dirty="0"/>
              <a:t>MAG. (2009). Boletín-manejo de cepa en las plantaciones de pejibaye para palmito 	(</a:t>
            </a:r>
            <a:r>
              <a:rPr lang="es-EC" i="1" dirty="0" err="1"/>
              <a:t>bactris</a:t>
            </a:r>
            <a:r>
              <a:rPr lang="es-EC" i="1" dirty="0"/>
              <a:t> </a:t>
            </a:r>
            <a:r>
              <a:rPr lang="es-EC" i="1" dirty="0" err="1"/>
              <a:t>gasipaes</a:t>
            </a:r>
            <a:r>
              <a:rPr lang="es-EC" dirty="0"/>
              <a:t>): consultado 05/02/2012. Disponible en 	http://www.infoagro.go.cr/hojasi/chorotega_Manejo_de_cepa_en_plantacione	s_de_pejibaye_para_palmito_(Bactris_Gasipaes).pdf</a:t>
            </a:r>
          </a:p>
          <a:p>
            <a:pPr marL="0" indent="0">
              <a:buNone/>
            </a:pPr>
            <a:r>
              <a:rPr lang="es-EC" dirty="0"/>
              <a:t> </a:t>
            </a:r>
          </a:p>
          <a:p>
            <a:r>
              <a:rPr lang="es-EC" dirty="0"/>
              <a:t>MOLINA, E. (1999). Suelos, nutrición mineral y fertilización de pejibaye. El	 	palmito de pejibaye (</a:t>
            </a:r>
            <a:r>
              <a:rPr lang="es-EC" dirty="0" err="1"/>
              <a:t>Bactris</a:t>
            </a:r>
            <a:r>
              <a:rPr lang="es-EC" dirty="0"/>
              <a:t> </a:t>
            </a:r>
            <a:r>
              <a:rPr lang="es-EC" dirty="0" err="1"/>
              <a:t>gasipaes</a:t>
            </a:r>
            <a:r>
              <a:rPr lang="es-EC" dirty="0"/>
              <a:t> </a:t>
            </a:r>
            <a:r>
              <a:rPr lang="es-EC" dirty="0" err="1"/>
              <a:t>Kunth</a:t>
            </a:r>
            <a:r>
              <a:rPr lang="es-EC" dirty="0"/>
              <a:t>) su cultivo e 	industrialización. U. J. 	Mora and E. J. Gainza. Costa Rica, Universidad	de Costa Rica. pp.  78 - 94.</a:t>
            </a:r>
          </a:p>
          <a:p>
            <a:endParaRPr lang="es-EC" dirty="0"/>
          </a:p>
          <a:p>
            <a:r>
              <a:rPr lang="es-EC" dirty="0"/>
              <a:t>MOLINA, E.; ALVARADO, A.; SMYTH, T.; BONICHE, J.; ALPIZAR, D.; OSMOND, D.( 2002). Respuesta del pejibaye para palmito (</a:t>
            </a:r>
            <a:r>
              <a:rPr lang="es-EC" dirty="0" err="1"/>
              <a:t>Bactris</a:t>
            </a:r>
            <a:r>
              <a:rPr lang="es-EC" dirty="0"/>
              <a:t> </a:t>
            </a:r>
            <a:r>
              <a:rPr lang="es-EC" dirty="0" err="1"/>
              <a:t>gasipaes</a:t>
            </a:r>
            <a:r>
              <a:rPr lang="es-EC" dirty="0"/>
              <a:t>) al nitrógeno en </a:t>
            </a:r>
            <a:r>
              <a:rPr lang="es-EC" dirty="0" err="1"/>
              <a:t>Andisoles</a:t>
            </a:r>
            <a:r>
              <a:rPr lang="es-EC" dirty="0"/>
              <a:t> de Costa Rica. Agronomía Costarricense. Costa Rica. 26 (2): 31- 42.</a:t>
            </a:r>
          </a:p>
          <a:p>
            <a:pPr marL="0" indent="0">
              <a:buNone/>
            </a:pPr>
            <a:r>
              <a:rPr lang="es-EC" dirty="0"/>
              <a:t> </a:t>
            </a:r>
          </a:p>
          <a:p>
            <a:r>
              <a:rPr lang="es-EC" dirty="0"/>
              <a:t>MORA, URPÍ, J.; BOGANTES, A.; ARROYO, C. 1999. Cultivares de pejibaye para 	palmito. In: J. Mora y J. Gainza (eds.). Palmito de pejibaye (</a:t>
            </a:r>
            <a:r>
              <a:rPr lang="es-EC" dirty="0" err="1"/>
              <a:t>Bactris</a:t>
            </a:r>
            <a:r>
              <a:rPr lang="es-EC" dirty="0"/>
              <a:t> </a:t>
            </a:r>
            <a:r>
              <a:rPr lang="es-EC" dirty="0" err="1"/>
              <a:t>gasipaes</a:t>
            </a:r>
            <a:r>
              <a:rPr lang="es-EC" dirty="0"/>
              <a:t> K.). 	su cultivo e industrialización. Editorial U.C.R. San José, Costa Rica. pp. 41-47.</a:t>
            </a:r>
          </a:p>
          <a:p>
            <a:pPr marL="0" indent="0">
              <a:buNone/>
            </a:pPr>
            <a:r>
              <a:rPr lang="es-EC" dirty="0"/>
              <a:t> </a:t>
            </a:r>
            <a:endParaRPr lang="es-MX" dirty="0"/>
          </a:p>
        </p:txBody>
      </p:sp>
      <p:cxnSp>
        <p:nvCxnSpPr>
          <p:cNvPr id="4" name="3 Conector recto"/>
          <p:cNvCxnSpPr/>
          <p:nvPr/>
        </p:nvCxnSpPr>
        <p:spPr>
          <a:xfrm>
            <a:off x="179512" y="500489"/>
            <a:ext cx="0" cy="590465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cxnSp>
        <p:nvCxnSpPr>
          <p:cNvPr id="5" name="4 Conector recto"/>
          <p:cNvCxnSpPr/>
          <p:nvPr/>
        </p:nvCxnSpPr>
        <p:spPr>
          <a:xfrm>
            <a:off x="365531" y="932537"/>
            <a:ext cx="0" cy="554461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025454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771800" y="332656"/>
            <a:ext cx="3672408" cy="936104"/>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a:xfrm>
            <a:off x="493204" y="195180"/>
            <a:ext cx="8229600" cy="1143000"/>
          </a:xfrm>
        </p:spPr>
        <p:txBody>
          <a:bodyPr/>
          <a:lstStyle/>
          <a:p>
            <a:r>
              <a:rPr lang="es-EC" b="1" dirty="0" smtClean="0">
                <a:ln w="18000">
                  <a:solidFill>
                    <a:sysClr val="windowText" lastClr="000000"/>
                  </a:solidFill>
                  <a:prstDash val="solid"/>
                  <a:miter lim="800000"/>
                </a:ln>
                <a:solidFill>
                  <a:schemeClr val="accent3">
                    <a:lumMod val="50000"/>
                  </a:schemeClr>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OBJETIVOS </a:t>
            </a:r>
            <a:endParaRPr lang="es-EC" b="1" dirty="0">
              <a:ln w="18000">
                <a:solidFill>
                  <a:sysClr val="windowText" lastClr="000000"/>
                </a:solidFill>
                <a:prstDash val="solid"/>
                <a:miter lim="800000"/>
              </a:ln>
              <a:solidFill>
                <a:schemeClr val="accent3">
                  <a:lumMod val="50000"/>
                </a:schemeClr>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359532" y="1412776"/>
            <a:ext cx="8496944" cy="5040560"/>
          </a:xfrm>
        </p:spPr>
        <p:txBody>
          <a:bodyPr>
            <a:noAutofit/>
          </a:bodyPr>
          <a:lstStyle/>
          <a:p>
            <a:pPr marL="0" indent="0">
              <a:buNone/>
            </a:pPr>
            <a:r>
              <a:rPr lang="es-EC" sz="2800" b="1" dirty="0">
                <a:ln w="18000">
                  <a:solidFill>
                    <a:sysClr val="windowText" lastClr="000000"/>
                  </a:solidFill>
                  <a:prstDash val="solid"/>
                  <a:miter lim="800000"/>
                </a:ln>
                <a:solidFill>
                  <a:schemeClr val="accent3">
                    <a:lumMod val="50000"/>
                  </a:schemeClr>
                </a:solidFill>
                <a:effectLst>
                  <a:glow rad="101600">
                    <a:schemeClr val="accent3">
                      <a:satMod val="175000"/>
                      <a:alpha val="40000"/>
                    </a:schemeClr>
                  </a:glow>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GENERAL </a:t>
            </a:r>
          </a:p>
          <a:p>
            <a:endParaRPr lang="es-EC" sz="1600" dirty="0">
              <a:latin typeface="Times New Roman" panose="02020603050405020304" pitchFamily="18" charset="0"/>
              <a:cs typeface="Times New Roman" panose="02020603050405020304" pitchFamily="18" charset="0"/>
            </a:endParaRPr>
          </a:p>
          <a:p>
            <a:pPr algn="just"/>
            <a:r>
              <a:rPr lang="es-EC" sz="1600" dirty="0">
                <a:latin typeface="Times New Roman" panose="02020603050405020304" pitchFamily="18" charset="0"/>
                <a:cs typeface="Times New Roman" panose="02020603050405020304" pitchFamily="18" charset="0"/>
              </a:rPr>
              <a:t>       Evaluar el efecto de las mejores prácticas de manejo sobre las condiciones del suelo y el desarrollo de palmito (</a:t>
            </a:r>
            <a:r>
              <a:rPr lang="es-EC" sz="1600" i="1" dirty="0">
                <a:latin typeface="Times New Roman" panose="02020603050405020304" pitchFamily="18" charset="0"/>
                <a:cs typeface="Times New Roman" panose="02020603050405020304" pitchFamily="18" charset="0"/>
              </a:rPr>
              <a:t>Bactris gasipaes</a:t>
            </a:r>
            <a:r>
              <a:rPr lang="es-EC" sz="1600" dirty="0">
                <a:latin typeface="Times New Roman" panose="02020603050405020304" pitchFamily="18" charset="0"/>
                <a:cs typeface="Times New Roman" panose="02020603050405020304" pitchFamily="18" charset="0"/>
              </a:rPr>
              <a:t> HBK) en la zona de Valle Hermoso Alto- Santo Domingo.</a:t>
            </a:r>
          </a:p>
          <a:p>
            <a:pPr marL="0" indent="0">
              <a:buNone/>
            </a:pPr>
            <a:r>
              <a:rPr lang="es-EC" sz="1600" b="1" dirty="0">
                <a:latin typeface="Times New Roman" panose="02020603050405020304" pitchFamily="18" charset="0"/>
                <a:cs typeface="Times New Roman" panose="02020603050405020304" pitchFamily="18" charset="0"/>
              </a:rPr>
              <a:t> </a:t>
            </a:r>
            <a:endParaRPr lang="es-EC" sz="1600" dirty="0">
              <a:latin typeface="Times New Roman" panose="02020603050405020304" pitchFamily="18" charset="0"/>
              <a:cs typeface="Times New Roman" panose="02020603050405020304" pitchFamily="18" charset="0"/>
            </a:endParaRPr>
          </a:p>
          <a:p>
            <a:pPr marL="0" indent="0">
              <a:buNone/>
            </a:pPr>
            <a:r>
              <a:rPr lang="es-EC" sz="2800" dirty="0">
                <a:ln w="18415" cmpd="sng">
                  <a:solidFill>
                    <a:sysClr val="windowText" lastClr="000000"/>
                  </a:solidFill>
                  <a:prstDash val="solid"/>
                </a:ln>
                <a:solidFill>
                  <a:schemeClr val="accent3">
                    <a:lumMod val="50000"/>
                  </a:schemeClr>
                </a:solidFill>
                <a:effectLst>
                  <a:glow rad="101600">
                    <a:schemeClr val="accent3">
                      <a:satMod val="175000"/>
                      <a:alpha val="40000"/>
                    </a:schemeClr>
                  </a:glow>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ESPECÍFICOS</a:t>
            </a:r>
            <a:r>
              <a:rPr lang="es-EC" sz="1600" dirty="0">
                <a:ln w="18415" cmpd="sng">
                  <a:solidFill>
                    <a:sysClr val="windowText" lastClr="000000"/>
                  </a:solidFill>
                  <a:prstDash val="solid"/>
                </a:ln>
                <a:solidFill>
                  <a:schemeClr val="accent3">
                    <a:lumMod val="50000"/>
                  </a:schemeClr>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p>
          <a:p>
            <a:endParaRPr lang="es-EC" sz="1600" dirty="0">
              <a:latin typeface="Times New Roman" panose="02020603050405020304" pitchFamily="18" charset="0"/>
              <a:cs typeface="Times New Roman" panose="02020603050405020304" pitchFamily="18" charset="0"/>
            </a:endParaRPr>
          </a:p>
          <a:p>
            <a:pPr algn="just"/>
            <a:r>
              <a:rPr lang="es-EC" sz="1600" dirty="0">
                <a:latin typeface="Times New Roman" panose="02020603050405020304" pitchFamily="18" charset="0"/>
                <a:cs typeface="Times New Roman" panose="02020603050405020304" pitchFamily="18" charset="0"/>
              </a:rPr>
              <a:t>       Determinar el efecto de las MPM sobre las siguientes variables: emisión de hijuelos, </a:t>
            </a:r>
            <a:r>
              <a:rPr lang="es-EC" sz="1600" dirty="0" smtClean="0">
                <a:latin typeface="Times New Roman" panose="02020603050405020304" pitchFamily="18" charset="0"/>
                <a:cs typeface="Times New Roman" panose="02020603050405020304" pitchFamily="18" charset="0"/>
              </a:rPr>
              <a:t>números </a:t>
            </a:r>
            <a:r>
              <a:rPr lang="es-EC" sz="1600" dirty="0">
                <a:latin typeface="Times New Roman" panose="02020603050405020304" pitchFamily="18" charset="0"/>
                <a:cs typeface="Times New Roman" panose="02020603050405020304" pitchFamily="18" charset="0"/>
              </a:rPr>
              <a:t>de tallos de </a:t>
            </a:r>
            <a:r>
              <a:rPr lang="es-EC" sz="1600" dirty="0" smtClean="0">
                <a:latin typeface="Times New Roman" panose="02020603050405020304" pitchFamily="18" charset="0"/>
                <a:cs typeface="Times New Roman" panose="02020603050405020304" pitchFamily="18" charset="0"/>
              </a:rPr>
              <a:t>palmito, altura de hijuelos.</a:t>
            </a:r>
            <a:endParaRPr lang="es-EC" sz="1600" dirty="0">
              <a:latin typeface="Times New Roman" panose="02020603050405020304" pitchFamily="18" charset="0"/>
              <a:cs typeface="Times New Roman" panose="02020603050405020304" pitchFamily="18" charset="0"/>
            </a:endParaRPr>
          </a:p>
          <a:p>
            <a:endParaRPr lang="es-EC" sz="1600" dirty="0">
              <a:latin typeface="Times New Roman" panose="02020603050405020304" pitchFamily="18" charset="0"/>
              <a:cs typeface="Times New Roman" panose="02020603050405020304" pitchFamily="18" charset="0"/>
            </a:endParaRPr>
          </a:p>
          <a:p>
            <a:pPr algn="just"/>
            <a:r>
              <a:rPr lang="es-EC" sz="1600" dirty="0">
                <a:latin typeface="Times New Roman" panose="02020603050405020304" pitchFamily="18" charset="0"/>
                <a:cs typeface="Times New Roman" panose="02020603050405020304" pitchFamily="18" charset="0"/>
              </a:rPr>
              <a:t>Evaluar el efecto de las MPM en las condiciones químico – biológicas del suelo, estado nutritivo y rendimientos del palmito.</a:t>
            </a:r>
          </a:p>
          <a:p>
            <a:endParaRPr lang="es-EC" sz="1600" dirty="0">
              <a:latin typeface="Times New Roman" panose="02020603050405020304" pitchFamily="18" charset="0"/>
              <a:cs typeface="Times New Roman" panose="02020603050405020304" pitchFamily="18" charset="0"/>
            </a:endParaRPr>
          </a:p>
          <a:p>
            <a:pPr algn="just"/>
            <a:r>
              <a:rPr lang="es-EC" sz="1600" dirty="0">
                <a:latin typeface="Times New Roman" panose="02020603050405020304" pitchFamily="18" charset="0"/>
                <a:cs typeface="Times New Roman" panose="02020603050405020304" pitchFamily="18" charset="0"/>
              </a:rPr>
              <a:t>Evaluar la rentabilidad de los diferentes tratamientos empleando la relación  Beneficio–Costo. </a:t>
            </a:r>
          </a:p>
          <a:p>
            <a:endParaRPr lang="es-EC" sz="1600" dirty="0">
              <a:latin typeface="Times New Roman" panose="02020603050405020304" pitchFamily="18" charset="0"/>
              <a:cs typeface="Times New Roman" panose="02020603050405020304" pitchFamily="18" charset="0"/>
            </a:endParaRPr>
          </a:p>
          <a:p>
            <a:pPr algn="just"/>
            <a:r>
              <a:rPr lang="es-EC" sz="1600" dirty="0">
                <a:latin typeface="Times New Roman" panose="02020603050405020304" pitchFamily="18" charset="0"/>
                <a:cs typeface="Times New Roman" panose="02020603050405020304" pitchFamily="18" charset="0"/>
              </a:rPr>
              <a:t>Difundir los resultados obtenidos mediante un día de </a:t>
            </a:r>
            <a:r>
              <a:rPr lang="es-EC" sz="1600" dirty="0" smtClean="0">
                <a:latin typeface="Times New Roman" panose="02020603050405020304" pitchFamily="18" charset="0"/>
                <a:cs typeface="Times New Roman" panose="02020603050405020304" pitchFamily="18" charset="0"/>
              </a:rPr>
              <a:t>campo.</a:t>
            </a:r>
            <a:endParaRPr lang="es-EC" sz="1600" dirty="0">
              <a:latin typeface="Times New Roman" panose="02020603050405020304" pitchFamily="18" charset="0"/>
              <a:cs typeface="Times New Roman" panose="02020603050405020304" pitchFamily="18" charset="0"/>
            </a:endParaRPr>
          </a:p>
        </p:txBody>
      </p:sp>
      <p:cxnSp>
        <p:nvCxnSpPr>
          <p:cNvPr id="6" name="5 Conector recto"/>
          <p:cNvCxnSpPr/>
          <p:nvPr/>
        </p:nvCxnSpPr>
        <p:spPr>
          <a:xfrm>
            <a:off x="1763688" y="1412776"/>
            <a:ext cx="6120680"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179512" y="500489"/>
            <a:ext cx="0" cy="590465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365531" y="932537"/>
            <a:ext cx="0" cy="554461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30353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4544" y="188640"/>
            <a:ext cx="9721080" cy="720080"/>
          </a:xfrm>
        </p:spPr>
        <p:txBody>
          <a:bodyPr>
            <a:normAutofit/>
          </a:bodyPr>
          <a:lstStyle/>
          <a:p>
            <a:r>
              <a:rPr lang="es-EC" sz="3200" b="1" dirty="0" smtClean="0">
                <a:ln w="18000">
                  <a:solidFill>
                    <a:schemeClr val="tx1"/>
                  </a:solidFill>
                  <a:prstDash val="solid"/>
                  <a:miter lim="800000"/>
                </a:ln>
                <a:solidFill>
                  <a:schemeClr val="accent3">
                    <a:lumMod val="50000"/>
                  </a:schemeClr>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REVISIÓN DE LITERATURA </a:t>
            </a:r>
            <a:endParaRPr lang="es-EC" sz="3200" b="1" dirty="0">
              <a:ln w="18000">
                <a:solidFill>
                  <a:schemeClr val="tx1"/>
                </a:solidFill>
                <a:prstDash val="solid"/>
                <a:miter lim="800000"/>
              </a:ln>
              <a:solidFill>
                <a:schemeClr val="accent3">
                  <a:lumMod val="50000"/>
                </a:schemeClr>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endParaRPr>
          </a:p>
        </p:txBody>
      </p:sp>
      <p:sp>
        <p:nvSpPr>
          <p:cNvPr id="4" name="3 Rectángulo"/>
          <p:cNvSpPr/>
          <p:nvPr/>
        </p:nvSpPr>
        <p:spPr>
          <a:xfrm>
            <a:off x="325093" y="1124744"/>
            <a:ext cx="8592004" cy="1138773"/>
          </a:xfrm>
          <a:prstGeom prst="rect">
            <a:avLst/>
          </a:prstGeom>
        </p:spPr>
        <p:txBody>
          <a:bodyPr wrap="square">
            <a:spAutoFit/>
          </a:bodyPr>
          <a:lstStyle/>
          <a:p>
            <a:pPr algn="ctr"/>
            <a:r>
              <a:rPr lang="es-EC" sz="3200" b="1" dirty="0">
                <a:ln w="18000">
                  <a:solidFill>
                    <a:schemeClr val="tx1"/>
                  </a:solidFill>
                  <a:prstDash val="solid"/>
                  <a:miter lim="800000"/>
                </a:ln>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MEJORES PRÁCTICAS DE MANEJO (MPM) </a:t>
            </a:r>
          </a:p>
          <a:p>
            <a:r>
              <a:rPr lang="es-EC" sz="3600" dirty="0">
                <a:ln w="18415" cmpd="sng">
                  <a:solidFill>
                    <a:schemeClr val="tx1"/>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p>
        </p:txBody>
      </p:sp>
      <p:sp>
        <p:nvSpPr>
          <p:cNvPr id="5" name="4 Rectángulo"/>
          <p:cNvSpPr/>
          <p:nvPr/>
        </p:nvSpPr>
        <p:spPr>
          <a:xfrm>
            <a:off x="139385" y="3081590"/>
            <a:ext cx="1552296" cy="707886"/>
          </a:xfrm>
          <a:prstGeom prst="rect">
            <a:avLst/>
          </a:prstGeom>
          <a:solidFill>
            <a:schemeClr val="bg2">
              <a:lumMod val="75000"/>
            </a:schemeClr>
          </a:solidFill>
          <a:ln>
            <a:solidFill>
              <a:schemeClr val="accent3">
                <a:lumMod val="5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lvl="0" algn="ctr"/>
            <a:r>
              <a:rPr lang="es-EC" sz="2000" b="1" dirty="0">
                <a:solidFill>
                  <a:schemeClr val="bg2">
                    <a:lumMod val="10000"/>
                  </a:schemeClr>
                </a:solidFill>
                <a:latin typeface="Times New Roman" panose="02020603050405020304" pitchFamily="18" charset="0"/>
                <a:cs typeface="Times New Roman" panose="02020603050405020304" pitchFamily="18" charset="0"/>
              </a:rPr>
              <a:t>Control de Malezas</a:t>
            </a:r>
            <a:endParaRPr lang="es-EC" sz="2000" dirty="0">
              <a:solidFill>
                <a:schemeClr val="bg2">
                  <a:lumMod val="10000"/>
                </a:schemeClr>
              </a:solidFill>
              <a:latin typeface="Times New Roman" panose="02020603050405020304" pitchFamily="18" charset="0"/>
              <a:cs typeface="Times New Roman" panose="02020603050405020304" pitchFamily="18" charset="0"/>
            </a:endParaRPr>
          </a:p>
        </p:txBody>
      </p:sp>
      <p:cxnSp>
        <p:nvCxnSpPr>
          <p:cNvPr id="7" name="6 Conector recto"/>
          <p:cNvCxnSpPr/>
          <p:nvPr/>
        </p:nvCxnSpPr>
        <p:spPr>
          <a:xfrm>
            <a:off x="1482717" y="764704"/>
            <a:ext cx="6113619"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2054796" y="2166509"/>
            <a:ext cx="6745056" cy="923330"/>
          </a:xfrm>
          <a:prstGeom prst="rect">
            <a:avLst/>
          </a:prstGeom>
          <a:ln>
            <a:solidFill>
              <a:schemeClr val="bg2">
                <a:lumMod val="50000"/>
              </a:schemeClr>
            </a:solidFill>
          </a:ln>
        </p:spPr>
        <p:txBody>
          <a:bodyPr wrap="square">
            <a:spAutoFit/>
          </a:bodyPr>
          <a:lstStyle/>
          <a:p>
            <a:pPr algn="just"/>
            <a:r>
              <a:rPr lang="es-EC" dirty="0" smtClean="0"/>
              <a:t>control </a:t>
            </a:r>
            <a:r>
              <a:rPr lang="es-EC" dirty="0"/>
              <a:t>físico o mecánico (control manual), </a:t>
            </a:r>
            <a:r>
              <a:rPr lang="es-EC" dirty="0" smtClean="0"/>
              <a:t>este </a:t>
            </a:r>
            <a:r>
              <a:rPr lang="es-EC" dirty="0"/>
              <a:t>método se lo realiza cuando las malezas alcanzan una altura promedio de 15cm, evitando que las malezas lleguen a la etapa de </a:t>
            </a:r>
            <a:r>
              <a:rPr lang="es-EC" dirty="0" smtClean="0"/>
              <a:t>floración.</a:t>
            </a:r>
            <a:endParaRPr lang="es-EC" dirty="0"/>
          </a:p>
        </p:txBody>
      </p:sp>
      <p:sp>
        <p:nvSpPr>
          <p:cNvPr id="9" name="8 Rectángulo"/>
          <p:cNvSpPr/>
          <p:nvPr/>
        </p:nvSpPr>
        <p:spPr>
          <a:xfrm>
            <a:off x="2039872" y="3789040"/>
            <a:ext cx="6912768" cy="923330"/>
          </a:xfrm>
          <a:prstGeom prst="rect">
            <a:avLst/>
          </a:prstGeom>
          <a:ln>
            <a:solidFill>
              <a:schemeClr val="bg2">
                <a:lumMod val="50000"/>
              </a:schemeClr>
            </a:solidFill>
          </a:ln>
        </p:spPr>
        <p:txBody>
          <a:bodyPr wrap="square">
            <a:spAutoFit/>
          </a:bodyPr>
          <a:lstStyle/>
          <a:p>
            <a:r>
              <a:rPr lang="es-EC" dirty="0"/>
              <a:t>Otro control de malezas es el químico, para ello existen varios herbicidas químicos que se utilizaron con éxito en los </a:t>
            </a:r>
            <a:r>
              <a:rPr lang="es-EC" dirty="0" smtClean="0"/>
              <a:t>cultivos, SE APLICA DE 4 A 5 VECES/ AÑO</a:t>
            </a:r>
            <a:endParaRPr lang="es-EC" dirty="0"/>
          </a:p>
        </p:txBody>
      </p:sp>
      <p:sp>
        <p:nvSpPr>
          <p:cNvPr id="11" name="10 Abrir llave"/>
          <p:cNvSpPr/>
          <p:nvPr/>
        </p:nvSpPr>
        <p:spPr>
          <a:xfrm>
            <a:off x="1691681" y="2001907"/>
            <a:ext cx="432047" cy="2867253"/>
          </a:xfrm>
          <a:prstGeom prst="leftBrace">
            <a:avLst>
              <a:gd name="adj1" fmla="val 101328"/>
              <a:gd name="adj2" fmla="val 50000"/>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2" name="AutoShape 2" descr="data:image/jpeg;base64,/9j/4AAQSkZJRgABAQAAAQABAAD/2wCEAAkGBxQTEhUUExQVFhUXGR0YGRgXGRsYGxsaHxgXGBwYHxscHCkhHRolHBgcIjEiJSorLi4uHB8zODMsNygtLisBCgoKDg0OGxAQGzQkICQsLCwsLCwsLCwsLCwsLCwsLCwsLCwsLCwsLCwsLCwsLCwsLCwsLCwsLCwsLCwsLCwsLP/AABEIAMIBAwMBIgACEQEDEQH/xAAbAAACAwEBAQAAAAAAAAAAAAADBAIFBgABB//EAEEQAAECBAMFBgMGBQMDBQAAAAECEQADITEEEkEFIlFhcRMygZGhsQZCwRQjUtHh8BUzYnKCkqLxBxbCQ3OTsvL/xAAZAQADAQEBAAAAAAAAAAAAAAABAgMABAX/xAAmEQACAgICAQUBAAMBAAAAAAAAAQIRAyESMUEEEyIyUWFxgZEU/9oADAMBAAIRAxEAPwDVzZX3apkveKe8kbpHTiIBhNmHFSwyKJU4LndOvvaM7O+0SiOyURmo4OVgdCk3i42Zip0pSy5Yh3JLE/iiUlFk+Si7LrE7JWlgwfTKaHnHKwmWVNy7ysoKReoNR1is/wC4Vqd0ImAMcpUU/S8Rm/EC1ywjsTKL96WsGnDjDRihW29j+H2l93vpYNwq92b6RXY3byFB5cpf9zBIp1qRCknE13t7gXubsefOAY7aCQ4SoljYJPjvWtB4g4yGpeJGImBCkBIDqYl6szeDx2J2NkWaukEFHuBya0LbQ2phkpUtQIUlLMks/CxtzjN4zFKUQULJQ3dCioEvz4+UVjGjqiuKo1n8Wm51JCAZYLDjEP47vBPdY7wXQtxDFjFTsXGqfs1BRYllUavrFkWsyXar18ntCOGyLxbLFG2UFsqn6jT0eLLZrzWI3XZ2qW4B4zwWbIHB912prQxnPiDHhWIQhC5oCUhJmIcMrezNxNR6xljQY4VZ9M2gcMhSSBnWktlJSSHSdH5P4Rh8fMKpLnJkP3qVBt8lZB15mKbZ+EmLR96oKQ7FzkSljdTtmJfSHsfPSMkvJuhRTKAGa7B01oktwhlxeki8Y1QKbiiE8goA8nYj29YHMWMimVnZZTm45U3iwweyyMy5jBJTXW1T7NFHKkkycrpClqKwDfRzyF4nPGO9j+AxglrlzKHKCa1Hk448Y1GwcWrEIzBKUbpPBJL1I5CgaMniMD2jpSyXBQNQHoH9I82VLXhQpJxANd0gkS3Lub96lrWhYQXkTKk+0bbEYtpjGgfdpcDV+rxOfiWNun4tdIoJMxSx2qVrcpCHoVEirjNTUQjhMRjkBZWCvOG3soIG65Ck2d2fkYLgvBx+2pdGomT9TqKnl9IWnYsM9hc8YVM/E5cqQlCbkZs7sBqRbqfCGwZoSFK7C1UlNx4MIV4/6Z4F+lfMnLWTkYgVY68ucdjU9qnKzKSH5AsQ3rHiMTNClEJBzqcMksBz0JYQZa1hiA73cM8L7YvtuO0Z3bJ7LstCFPzLNWG9qYiZLBZasw/CSKnm+l4JtPZCp5QVKSMt3pfLR/8AH3g03CLV3kobRmfn0Bg8RpR5JFfidqzUEDOFMz50pW9tSH9Y8m4/DmZlnyBmNQuT92Wa5DsYr9oUnqSahJA8Qkez+kQx8wMhTEqfI+gDP5w6p9o63Ckmi/xWGCZZmS1dpKP+of3CMntELnKzIDgtRwCCza6WjQbF2kZQdnDspOhSWd4tRsGSwmSh92sOl3IHJuUBJR6IZG299mIw6AkjOl1A0D2PPiINhJhK0pmFShmfKbDR+Q/ONyPh1BAUtCSE1zEMSfrHTdmoUwoH+Y25PxjWR4p6MzNwAJcIU2lSI6NQNgJ/Gk8+1I9HpHQvxNwf6MTFTFAsSBxAc+sBT2oH8x2u4FYfYNVxEXTzPQP5xTgjoWGIoMOpvlQ98ooeZPGPFyCKFb87e0NMObeQ8ogFDk8MlQ6iAlyABukAc/WFpmEJsU15M3O9YbJ5R7n5EDrDDUIr2Kkg52Kje1qBukEGyJaUhk1tQvTrDPgGvDODwy5qwhFVHgadTBChLD4UBxlbnYxbYPYE+bVKAEs2ZVA3jUxssB8OSJbHLnUNVF69LRbwGwOSMhhfg0hJC5ia8Ev7mJL+BkEUmkHQhIp6xrY6ByYvNmD2j8GYpgJM9BZQO+mvAs7h2OsV03Y2TESc+EUDnTmmhhLYOXYGpj6bHQVL9RlI+T/E2G7RR+zBEt0kEguCdQEaFooZeyaokzO+SxUASGAcABnYmh6mPr+0vh2TNq2RV8yKV5ixjH7Y/wCn03KSjEKUBUICUhWtjWvlBuxkzB4yauWVPuuogMbEMD5tB9nzsMQO0TlIy7xckq1Zno9hHkzZMw/dZClLhapq1OSWUN5Nya+sHw2xlS97MlbOCQogJo/rbW8TqSYspb2y1QgCoCU0BYWY+HrBkYsehFwB4B4QlyVEFyd0Cj8xR2q30gapazVncUrDX4FSsdUpwWDcax4SMjN4EAgmFmYVBdrj9TABMJUO8C27QB+pjdhosGDMVFL8P0tEEllMFE8AfzhOWVEHeUTowHs0RGZ3YvYaRgUPjEIsxezqoH1PT84gieTqB++kITp3Mk+MCxE/cISWLGrE1PSFktAfRS7TnBSnTxL83b9YWE0qKU0oX4Q1iMEoJKy+UFu6Q6i2mgbTrCy5OZily1VUt+YjJpFOaa2OdrlVy/fpGm2ZiVDDkdoUiWkUBABJYB+DmMTLnFwE3cs45xe7Cw2UTQolQVlcHiM5NP3aBKKlGiU9l6rGJoEzkqUQ5qFkgajgmG/tN2ckaAfn1ioQpAGYIALXYA+d2gyCtRcOAOv5WheFE/bHu0JuU+cdASlf9P78I6NQeA6tY1Z45Dnuv1iKSXoAelo97ZQFRV+DDzeKl7PTIOgJ66xHI17/AL5QOWVu+en4Tf8ASPVTSx3vR/rQRjWE3efhHKJegtxp6R4lhxJ5RJCkjgX0+sEKZxch6HjF9sHEJwyQtYAJd/7ePWKFaC+mV6gX68IS2xiytYBJCQoEkcuHKOv0uKM27OfPNxqj6tgdsyJoBRMSeRLH1h+PksubKWABMAegctbrrziz+GPi2bJmpw2JdaFFpc0mo4JPHlBy+jrcP+MEct9n0eOhaetxmTUQt9ra8cscba0UciyjoWkYsKhPbG0sgCUneVV+A4wvB3Q0fk6Rax0Z7A7TXbNm/ui4lY1JvT284zg/A8sbQDamxpU8b6d78QZ/aMPj9m5VFKgkEUcirtSws3vH0iMp8eYiXJQJqgcwpSxD2POkLxctIlJWjLjCBLAJD8QTle/GF8VsxKiVFRCjShFGNgDqYpsb8Zufu0BIGijm5vakVqfjOc7KCFJ4EV84KwTESkaeXs1QUo53B0ao53iWElkBlFHVXja0J7H29LxLIKsq/wAJAJV0NvCLpWHL3enAe2kSlyjqQeXgSOBu2Ugh2Hi9ukCVhADcBxYkivX6RbpwixZgwoClvr6wRMvKneqpqsaeQNfOFUmDkylnYJRFDLfi9h4piE3ZhFVZVPqHSDSLxMsk01aruw/OCjBqJ0AOhqw6Wfxg34F5sofsSMoCiXFmZun/ACIinBJAZKFLctbRgX5D8ouFyUhwQb0Ib2tHuISQl8pDXOrVPQwG2+wc2UCtm6lOV6tqYDOlFDDKwKg1XfrTnaNBhlBRdW8NAQUl+LmKzbc0JXIQT8+Z+ABD+8BtpDwnbI4bDOsJGoJeos3LnBVILsCaWqB7w2UErSxSLgCx04w0uVTjcCkGU2LLI7Kkyj+JX+r9Y6LeXKAADiOg8mL7rKxBSaMqmlvWDBAJtapDvETLCj92Uk3btA/kY5BKXSqhPL6u0UckdMppA5hBJa/KPEosASOYGsJ4vFEPUKANMpvxzcD0hRK0hWdRuN0JYEUNyTbR4zkTeTWix7Y3SCurFg3W+vOC4eabBkl6VDH6xQoLkKlmatJO6CpSmNXLKNuekFEtRmAzszBkliFOBplS6m8jAc2ifuSRfT5rM4y2cuLkswpxjMYmcXLkivJn8YupyypYWoBkkZbh20y1etwWjPfEqzmzgFlVIIZlG6fr4x1ekz1Li/IJtyoLI2upLfdu1wtIIJ4pIJy34wcFc9NUAJVZplBW7BNC/OKHA4xT0SFjUOxh+VtWShqhKg+6pQQ3XMQY9VNMm00b/Ynx4nDgS8aFBqCekZkqGmcCx5xqJuPkzUhclaVJNQUlwY+ZSJhxKMmZKEkMcq0LJHJgqK6Ts2ZgZryJkzslEAh3AJLOU8OjRCeGPK12PHI/J9PkY/IWJir2htTNPmVscvgABFdicWsJCpgGXRaS/mLj1jN7UxRRMVMBdCqkjQ0Hkbxy5Xa0dmBpS2fQsFjEpqYsE7YQ1hHznZ+2XpFxhsWDrHMp0d3FM2uE2tls5Tw4dIzv/V3Go+ySyC+dRA8ElX0iUgnKY+efGu0itSJJ7qcy/FW7/wCMPyV2yU8XlGO7cxFM9i8e4jArFQCof0gqPkIryuGU7OaUGux3C48y5qZg+RQV1ALkR9rlLTlBFEEUu7UsPGPgstJUcoqpVANSTQBo+04FDAAuVpASQ5YEMCb36COfO1ohOXFltLUouWGU6lj6CsLKYgstSQHNALDjXhyhbFzhbPlsGcuSTxcekEQcgABTmIcux1PnELb2LTq2HkYsJFwA7EqHLpHJxXafy1AgM7AfViT0hPGYlCmSsCrOOliwtcx7hdnul5RAAS+Ylk3qA1XcjyjVfRJJydId+1rbcTYtvBveAzduFPfSaDfzbqQXoAohrNApqgflmJAZlFThV94Iv5xJM2WtkAGxGYsS5fV2f9IFu6M4tFj24XULSU6ZW+kYn4ikTlzSZZT2aDlALumt3aNVgcKELzkBSWLBn6Cmg6xR4rMolSUnKpzwHOHjH5F8Eduyww2YolLUvNMCilwGHdu3g3OH5GYvmUlKrB7Ho0U+z3USA446U4cqxZrnC1CoVo4c60q3oI0lslkjTpBATqpD/wDufpHR7LwymG4j/wCRo8hODJ+2yE5KU1KZlabiA/iW9oDOm5khCzlBtmB4NVlMekMrnBQAUhzej18KRHMnmCPldr8XeLf5O9xvtCUrZKAncVmAGgDjl0ioXspZObLNKQWCSAH6skEjxjUyspF10L3Kh0rp0gsyclNEksev5RmibxGCTPmSyodmzCgZiALhJe5D+UMYdE45lJYJPzKKkKYGgsaVDsSK6Rs506WosplJ0Kg59rwD7JJmKYBdAzO16sBwoIVpsV4ZXozk7tVIBWEOxAq9RbS3jFepKlpUiYUgGoJoEGupIqTx4xq8bs5HAkjuhQZvYRX43YBWMssS6HMAzVpev74QUnYPaZhSneDhi7P43hvtFJYua8WPkSDFjtHZM5BK5svKApg1R58YSnhRSyS3FJsfyMetinyimI1XZdbLxqiAyS3kDzdKaiLjEMtBBYOCKG3gaxkNnT8oZQWGN0rP/wBTSL1CkLDkBYs6k7w6xVtiUdg8XiJ0teFEllJ7q/lZhR/xN9Yb/hhRLGcS0UAtV7VrWsUW08AMyJqFGWCAhw4a7HdPHjANjbVxMzd7VQUGClBIUt3IO+QSAGjg9SmvkdUPlH/BJeESlbyyz/KO74fhMXuw15ixuISxGGWd0byiRvqU6mNHUA5vBsPIVKKSe9YkUDdCAXcG/COblZ04slOrNVLxDUjB/FWxpqpwmSklYKagM4Y89KmNNNxsDwy88wAkgAEqNWbQFtH48IzlR0Znxg2YhOFxKhkErEJHJC0jxLN5mHMB8BmYsdpNSBQqyhWbi28GtrWPoUrFCgShwE6pISa6E26atE5uNKA+VJUWrenAEmmsReSVWjzsnqJTE9j/AArIlJ+5RlU3fNX62qYsJ2DCRlChW5zbxNK9aW5wl2ipgoutXIFAAHrSp5QOVimmWKkixCSBmYEEUblCOXJHO35DYiUklspJG9mIoU7ovqdGHGBrlJypYJSeDMw4u+7UW5QzNxbnKoDLxoDwoHs1HLRBS97dlJyqupTB+Yd9Lawy/DJtgkoWGCVCh0IrQWJBMAnzZpU75S4py6/SGEYckDOCmoIKSkDRiwD3hwYSWpVchZy77wTc8C3nGvwBrwEwWISUJLJWP6ho5oOEOYjZqZgCpfd/Caty5QDBygaHKDoB+ph+XhixQCz1D8dYi8rjKmNLl4KedgFpBGShuQW9oTXIQlJrrYv5uKRdfYVAuFJ/3H0iE3BO+7XVQDKPgLjrFY5b7BDN+oo50kkMpJV4Ejyp6PEZMg5XAYWGUKqf7Wiyn4RYJatr19Pl8YgFKDOHbV2AL2AFYryTL2n0LLmIBr2nkeEeQ2wP/wCT+RjoHJGKkTVlQYjoNOQhyUFEWdq7xJ+kOyVJYupKWYElnp42POCS0S2LGpuePINeDzTKe8hdM2lqgUD/AJiIdqo1KW1d/wAoYl5CCWNKXr5XfpSAYtcpKsoAUs1du6BxvTyh0wrImSlgM4YKIsofUGnnC8sTFLKcqSlt1QUFF9aDT1gmIxyUgAF03JyhQ/fOusCxc1RTmkryK+VR0ALukCuYiAMrLPDbPnKBJSoCwK9wDmyo8XIly6TMTKSLsDnV/tYDzjPjZi1HNOnzZnoB5kn1hqXsqWWyyncG+8Tpq58oHzf8GaYXEbUwinlpE/EFYZqJB8b06xiZsghRQsZVjQ/MNPGNovDJUyq0oKUbyoXGkVu3dm9ontAlTpua90D6R0enk4y29Mjlx2rMgknPlq+gLOD14Rd4Ken5kt/UndPiIrMZLoBMf+lY9I7DY2ZL76BNR+IKKVj/ACFD4x6SdnIzV4jDJmIYLUQQ3TgbaGKvATjKQmV2eZalKerAAKIcljcv4Q1snGy1pZClAv3VgA+aSxjQbMmgAhQAKbUBLE1rHN6mNxKY1eikweKTUql5AQwmIls/J/AfpANoqCchzEuWANyCkl2c2IbxjRzA26AFcimgq/QXvGW2vsNCErnCarMkEpRQJIuQOJbXpHnVRbHFwmmxpK0kc4RVglKWVZVKQBVKfmLhgwqdelYUwyiapNYsMgWk5lLSNSgkdKamA/6d/qleJ0SlYpSlKByqq2UKTlCmAQCQ9D3eRjpOP7qllSAxJQrO2c0CQpmZn4Coj2VsuUo5UTDTKpWblW9G9bxCd8NqWpUxM2X2irhQC1FLgZXIBTrVvzibjbPJrdh5+0QFKQlKnRVVcr5m3Qq1udtI5XxNLFKpP4VOAz8QCI7A7CVQTSxqkKIcg7wHgwFau8KYv4bKFBRKShBynNXMCwFA3XxrAUUtMzZ2LnnEpIlOioKlFiA1N0jzFqiL/DYwpyJCAotxcFrhjZ/OMztCeiSeyzOc+YkgBKQaJBP4RWw42hwY5PZBMpSpjlzkQWJ4tlJAFACRaC4utAdlwZs1UxpiAhAYgBQOY+ThusPrnITlK0mruoOSDUEHVukYmXNTMUpK3JSrqBS7tS48hDCccoKWoLmsTVJKQzn8Qc9GgUCmnZsDMlJSV59wFgQavwYiC4D4mlJOWbNAsylUL/URglrRNdYUpWpoCQ2tAl6m7GLXCKlqA+5MwoIOYqZ3HAAD/mGlFT0xnOXk+nSylQzJKS9lXB8oWxUtaUlyG/ppGQTtQBAWFrlhIDhNmNBb3IjQ4KZ28sEHMLHSvOOeUHFfokkntCicQE2oeCb+KoNKxAWd5gr8QDjx/MQyNmg94eAoImrCMGan784EW0iW0KHCTtMxHEKcR0NdkeCvNvSOg8huZm14YpY7x6kH0JbzjyXjisqS7EAUU1eYESVLKgGUlIIsp7va/vDUvDISC6swvmt6tux2fE7deQMvEKBBCN4BsylM2jhI18jAsVNUFIQ5WFOXIzkNQ+8HkZJilDMd3UHMSHZxZr6wGdiksUue8xJdRAs4b/iGoJEyEuAVEfiJBOlhVhBTKKmCSk8lX/OAGeDRKFgClg5HEsYFOmDuqo9wQ4Go0Z+UBXeyid9jn8IdxmAe7bx40rSBTMTLQpgV5gSHCFUagqAxEV+EKu1YS0oQku5yAkjVgXFdWhlMkpJoSPxV+oig/kOjHgUIKuoyj9TA14tVggOxo5Zrc6xNU00AKhyA93Br0rAZmJcsqj8KDrlEZaMIYuVLASlY3FFgT8pbunlQxTYnZk2Sp5YC0kuHGYDwEadeGExJQsuk68DoRGYwePnSf5iQqVxJynhuua2tHd6fLy0zjzw4u0GkLlrUO0kAnjKKnB45bxocDiWWAFBRY7pLFm1etIqft0uYwRiezBpkSEoJ8bwSTsgJmJUlJSAXdRzLPMk1aL5IKUWiWOVM0k3E7qe671LF38KRGakHvoSX6exiOBlVO8G4hL/7jDK8MVO28GHUfsR5FHoJpnz1MrsZq5b91RHUXHoRGi2IgFlEcWo9bWir+I8CU4ofKJiQR1DpPsId2ViFSz2aqp0LNAkjsj8oUXCcGgnOpIUVEksWzOXND0F9KQYSgQSkAVcWJ4tS3CAy5azVIA/qBPsIKlU3uZq3oGfzFRC8TgeNCkwLUlkir17SopWrGn6WgeNwySqUtbuhIyuWSCPYv7RZKmrq7Anl71jpYCQkkuxfKxPUvp4QGibxlANly1JbKVFB3SsEVDqFWDuTXwhAYGekrCVmYpwdUJSKAhNSHbiQ9Y0WLkdqWJVlBfLmUliGOqr9RBpmBDoWFzANEtQtRyLP0Z4FaFeP8MZi54QllhRTny95wkmxq9B7iO2biUJQvtClQlgMohSqEqFAFVJLBnjUYvZQJJlJdNd0qIUOI1BcvFTP2AU1XL3SxIFqHgkMLveBSYvHVFehCgoqSZakKAIbdVlIdjLLG3IwVe05RUUy5izlGbKpJQHqSGJFgOHCsBx+x3UVKUd5yAHBbSoow4nTSFsPgSCc5rVLq0HB0inUjjDNIDxvyxoYshaZayMhIU+bKMtDzfzHSNZsfahkrClrQiQpIcLISa614cdYzMvAKVKCCELQhihW7YUKC16WMO/aEiQhE5IKT3gT3BonM9ON4zUeNAa1SPrOGXLUkKSpJSQ4IIIbjHomoJofG58I+ffCuMCvu0kJS57NDtSmj1vG8w2HYVvHG+SdE7Iqko4HxNY6Dqkx0NxB/owKsAiWkFyo6s5PWiqdGhZU9SqKZKX7rk+OlYLhpRCmKmejIufr4+scNnIMxKXmJJDA3Afnmp5R2Ul2daSTAyUZia0FWArQ+dY87QPW4L3YVpo/lWDzJKk2zlOhIyjQO5UxfnATOBPcIo4fjxaovpDJsKbYRMy7VF2dvo48oYlTWlZyqXU9xG8pT60c0hOfjVqbeCdXCW5aD6R2GLg2CgHdRY8mYM54RrGdoZkzgBYjqSA+jpIcnxjpm0vlUoZg1jUvwH0gKcxsFEjQ26XqqFlkuSAErYBnbjU84KGRYonpJI3gOve6sLx5PAXQMx1zB/SK+Wu9HLuxern2ETXMdynuk62flS9DGGDfZWBGZmJyuCSRbUxhdqJCphSqbklpUpBOVSqg1q4eh0oLRuFzAl03NhUHrQUjH/EGJyTZqcgUkqzgKzJO8kA1SRqkxbBJKVslljatDuy5Wzk0M4LUbA5UPych/WLNWJyHeCZUoVEtCu1mTGs+VyExgk7USlJAw8oK0UFLtxNXJ8YFIxcy2ZhdkjKH8KnxeOz/ANEUcqxM+n/zUhZUEpV3RTd/poKsesFMmYxV2igO6MiifcDKG6RXfDMxP2YBR3gVCxOr6dYsTNuGZ9bDi/8AzHnTu20dy6RX7fllkKWSop3S9TlNi/UDziMuYFAcYsl4TMmqgQaM4JNPxA0Z+EUiUGWsoVQj14HxhHZ1YJ+C5w2GK8jKY1fdCtTx6Q3mUHzJdmAzA+bQvgpWcFnLaM/iYLh1VIKso45SAT7vG3RDJqTPZUxlOXAeou+ljEkheY13dLCjX46wVagHJVm1o4JHiBaBywks71BZTG3lwgoS/IZBS4KhUitXtz42jxeIBsoqFiCLchWkBQsAjKolrCj0pY+8FVlKiVBVvCvt5wLsAMqZlMTY0LkDjUtaJy8cKFCSp3BAP1f9YB9mS7hShwB7p1sTCe0cVNQ3ZSVrJ5ABJ51dukJxtAqyyTJd8qRLBZx9KlmPBoTxGyZSzVJSQQQRo2jcIalzVBKSVMTo1BEslHuepPkIPGgcSnOxAjMtQVMBHdQ45AM/A3isUCHTRAIISCCAkk06cPONSuW7MsBv6H8y4g5whIACUK5AO/hWA/6TcVZhv4efmzEgFLhwE6k5uDgRZbI2zjJLjt15RYLKZgbjUEnpGkn4Ig0QwuUsz9Q3rA5Oz5aqqkoI/s9i0a7QvErf+/McKPhzzyKD+GaOi2XsOSS+/wD6X/8AGPI3BfgfaQBKkmartOzTq6ErPlWn6xMJSTRQSD8y6ueFanS0F2fLE6sveVrmCbciHpEi8tR7bKGoh8wBJ4EjKBaG7YXF3oBOxQCwjtNyoUz5gLClqcGivJlrIHvfy+sdiJTEqyq3jVLm/Vqjm0V0+SXYrI4hCiB0cEQaoeEaLPEyE/LQDXLV+cKiYAneqBYhksXu9KcyY7BS5SO72iidM2vAiCrQuxJYXBJ8r2g9jv8ACciepmRmNaqoXSzbrHgTXnAcXNTRaA7t3gxbQgCoTTWF8ROd2DuK0YirsCGLdYUBNHzNTmQBbwrBo3Fj0nELKhkSAbgrOUAMXNiGaJHHAkhS0hQsCoU6APCeMQpRZyhNglKlA8HOUkVvAU4MS3a1ATmKuNiru30hQ+S4XPRcK8yD5bojO/FiArs1UoFJcUexr4v5mLCVKq7gf3a8ucUnxLiWUhIIIAJLWuzPqfzigZdGcVL3rQzhpIOvpA5BUS7OIawuJSDUNDokbL4JSnspuad2YQR1OYaVpZouMLi5Uxwhat16mml+cZWRgkqAyhahwQQ5/wAmLDwiwkbrJSkIHAAqJtdSlVPg16QkmMtaL3FLBF7chXyip2mE7pSp1p71C2U28j7wTCTxmPaBm0DsSelusMYgZkuXylw5trR4TxspB0yOGBy5mLM7An6NHiJqUtmfjXhUMSb3tyh7ZWGWnKVEFPy9L14xPbuHlyx2zjK7ZVWCq66DwjeC2aN7RAYtBD6gWchXVvSOlSDcii6Mp3D6Ags+sUyNpyGczEK1LAzC4FLO2sCk7SQs/dJxCik1SJZy1t32aEt+Tms1XYAJIBDGha4r1t184UxWJXKAzz5TaZ5QV6gpimXtCYT/ACMv9S5stDeTsYrZnxFiXZKZSTXeK1zRcirBPCCmjKl2X8rHAuSpKnokJNK6hlKI8TFhNWogFCVrb5QoJLcbuYx38S2kuktaUJPzS5YHupVI9Pw9jp9Z2KmFv6sp/wBrQaNy/DSYvaC0AfclPELIA8yYUwu0VHeTKSlL/Ic7MbHLQGFMD/0+GYLVOKiNVOs+ojSSNkqlDdVn4uMvs0NQbsXRikzDUpc92gYnhfvQ4oEMkKZhq4pwcGCJVqpKhyLH2ePVKoTVmoDE5RYriCykFipLtQKOZq9H8HgsihJ3W1YkeNqxGXMUDmG8LEW/ZiaJpSP5ZTzMGNpCni8Sh+8RyrHsSGP4sPBQjyNzRjP7Hxo7VUtJypQvKVHUXLHQgecbXaE5PYHItVRR6g9Q1Y+UieFZTNDJd1FJbP15v7Rp8Zj8POEtKsSJRQCQksrNzZ7jlDeSu6GsXtjskAIlomy3ZSO7T+lw76wJXZqSVoG6oWYApNaFuFOsI9mgpKpc4TAAwCVJKndiwSToXa8BwykrSMyXUCygpmUGOVTaKze8Z0Ckx5SlJSWQ4LEqIN+LguPKAImElKSVF/HNUOHPVtYbVJIU2ZkqZSlKq3gaMOkeqol7u6QRQeHkNIVNE7RDETJWYgAkgsQoqys9swu3OFCg5lAABrsnlWj1jybPIlgqSyi4FcoamjF6vX1gK15i5WN7ip7UrGGjaORMQeY1eh5UevhAgBqGF21J5OY9VhS7JYf2mn75RNBAFVE2Fmu936Q2xrAzlJ3cqVhzZRSqlmDWFdYQxWAK6HKwcBzmYFn05CLDFzGBAIBoXcO+nQGEcSmYKFRU9FZQcrEcTch4yaBryIYjCgJzIYkKYtrQj6RFaZczvqyqGjexg6sQJYG6SF1ax4a2qOEeKxMos6GNniiaA1b0WGyNmAMErJfw9osZuEVK/mILA6bwNqvaAbNmy0HecHTSkaCT8QSgGzjo8Z09mVlMMSFJ3ZaSDfMXPUNaDSCtaFJQUoyMo0JoaWJYmrwltb4lcqSgAkmrBz4UieHnkoJoSkOUmilHlSEdDqbi7R7KmYqWllJRMS1CpeX0akSwuKXMftuzLUSlLkCpqc1zpCBWaljwI/WG9nysxclKSBQKIBJYtTWsK6GllbVNlth1khgOzSzUDFRZnpo9YVxUlavnPUmvpWOlzwob7kDVnIERkgmosLv+7wG4iKugf8PQN5alHmosB5xYicjKAA46P40NYSWpZSQlTm1Rbzgf2gqUEstHUU9YD2zNIupMoFNCWIA4C7W8YKiapNCM3Gj0pFfJLd5JIHC/nw5QdOJUm4KiR+2o1oXaBxaLBG1dGrpy/Pzjpm1VUqkDQnXwNjFfPnsnPQpfiBlPSPJQC0nMcpCqEcGEHkzWOqmdpU3e1En3vDcsIYd7/JvKEftW9QEi12aJzZSlaitwaeLiMpSBZPEYlTMEjk5/YgknFrYhaBT99IUMimUm3N/1iSp2XUNyr4N/xBc2kCwu/oVCOiYWNZbniLe8dC2wcjC4iXKUg5LaEinVj9Ypcds5WVyoFOj3PSDYFClKCSWF34CCzdp4Z1DspyyKZwQ3g6hlEO5NMSc6dIqdlYlWGmZiHQe8OI5c41EraUuelRNWdld0lFDXmNYz20JCEkhT7yXSCQcuaxJGvAeMIYJcxCgUgkJcjLx6w3e0WhlTN9NmpABUGT+IuvxpWPSlJy7xU1nUzA8gA5/ZijwWKzzkZ0lKjSjpzXYlLsDzaLObg0JzLXmAFQQHXa1nYmJgm4j/ANhJIWCVBmqnWz2qN4/sRJUlIbKqgPHMTQMC+t7coFhTLlhTiYULDKUSz2LaNUXECw08EFQCWJ3UrIJ0D3d2EG2LsLip4NDpR7G7kniBQecITpAdkrCrPV68KH8odmSxcqRLL1TmS5AYir8RaAz5SqkqTqS6gedPCCuxov8AQOHwgBqA5L3q3AA6eJg2JlqDmWpSEmwCj7WB6Q28vKMyqWChViDdhxrr7x79lU5yM18yizBmrqINpmbRSYjBBYGZTEGij8oqSHPEx7LwMpJo6lpq5SpmY2dkmrVEPqwRUK91RuHY6XZvWJJl5bBITyAFX5QH/BaTK9Oz0r76SRShNaE100LeEdL2Ih/5YFeZHqaRc4qQEV9Pre0BkuoskDMdAK26wypIfSQHDSkoISEkVA3cqaO1WdxV7wKcgWYdYbkKk5wkomFIcFQLl7USLB+JiC9nEHcJUkWYKetahvrGFi6YNCUgUrzav7pBMMe9wFSfo3WJLw6iBoAKDV3JrHvZAF9WcXfoDrCvoc9k7oG6SOhPrpBVTwa2rR+QN/OJCYlicyiwDhRG6pjY8P1gM9LgKU5DUAVTwakKlaBVjC5GZINA4caU4ubvA5eBJ70wv8oFgHduYgeFns4ZQzceLaAhoJJmEKzCoJbLw4mEqQnyOVKPSnUeTfWOw85eXeIIFjY199YbWrMBfKaFzTyHSITcOXqHSBQw6X6Om62LpQskkKLO6gQG82eDoUQCWISbbwpzYRGVKJb5mumoPkL+URWgZzRnDFQDGtK/nCvbFbGJClVBctUGj8tWgyUgnNmAPCxNfpBJWz1oQN4O1mdRGjCISgCKkfhTo/hxh6o3gHNUsTB8oa4Ljj+kcUzCKKTmro7eH6wTDyUpQUq3tQQ4Y8jxiCkhAHzJLgEAk9CzhxxhZRMzxM7EChMv/QY6CIlpbvHxB+hjyNQtIyMzABIGckkpfILHgCw+sdKwksJdMtGd6rmFkj+xIBc/3EmH52ICn3XIsWfzKjExMWwdVRxSgtytSKJmcLE5YAdw6lBitbgNYlyO81HtEc5Sth2eU/K4ZtDmv4xYpw5U5y5ip2bh5x0sOlKMrpSXDga87+sbvRlBCOFxaEkuCzEOBmLaMo1bk0dhJCgoAdoVqq77zcANFflFmZAAdAKyCBVgknUDUgDXpB8FgQpysSwHPdzO/C9TCuka0iuEkkqBzk8VghR5VtBMRLliT3JgmCm8wTZ36Q9izNDZ0rKG3WGYmoIoHJU13ZoigggqUhQysDnSoACt6CpjPQOVlV9jV2oBu4bMXGY6dGgqEFIJUM2bR2FSajXSGsRiCogpFAGzGhUTdhoHN+UeICFJSUy1UOXvFxYUcUDq4GDYzk0tikmUaukJDXCsx1oaBodwGZWdO6ywkKPdypS5ZNy9vKPShllISlBNC6sxDNUsHIfpE1oyDIMualUuH8dP+IztAk7FJTjughIBNTe7UFH8BB8EgBTqGZD7zEVrZ/GAmcoKDlJJJSBVwAUkuXqKnTQwbE4HMxQAQQ4HDw1DQq0BUP7QnSVjtEdo9iFJDC7ChZhCTVUokJzJcBNElmet9feBIzpS1nYKHGt4YATTeD2ykUbi8FsaqJYPD5FpLhjolYL0JDtpBChbbxUEFQDhVDUXANdYXWsJNBQUIGvhwhhU5BYFLAEEjQHyAjPsLTJTlCupb66jwhcLJACw5BJDXApQcoLPAKzkJcUNB5QJSiAUXPK7agE3hKMFThiRuoKk6lId9fCIJCpYyrJYCjhyOVDeCzEGTZ8qmG6dRoeMK5qlgzgjiwJ46mkNsVOw0vHZXYBjQhVXHHkYhNyKDgMRp6RGYlzlDF7frBfs7DM1BunrdusPpIfl4BiUzM5A1sQIYkEqJc05Fv0iOFnBagGVu93N5tbjDKUDMK1tag/Mc4ly/UJz/QK0GoINnBF/SB4eaKhW6+oBFOp1hlGIrf8ATpA5uGpQtyb96Q0afQU7JzFOCe0SNM5LFJ4VGsLdiQxUQo3BCnHkYGmbvEKcDWlCNH5DjBMoOYkU0IHrDUwU0P4XATFJJyuEmzh+NuELYkhIKhalAa+WsEM8oAEsrLjUEuODi1YhiVZt4ByLjWMFM4T3rmI/fWOj1GISR3FDoHEdE9i+5/DNSFHK71c+8WWI/l/vjHkdFGUmCwx3Uf5e0O7NSCWNesdHQsScPqe7WmEOxIZCmYs26Yp9hTldmVZi7Grl78Y6OgZOhF5LpU5QkS2UaqL1NaiAhZUKkm16x7HQ0OkPHscKRSmo9jHmEHd5P9Y8joK8i5xyfVFeP0MVEg/zv8vcR0dCsWH1YnhLp/v+oh1Y3fED1j2OhIjx+oQ92ZyJHrAZVx1jo6H8jR6E1KIXQ8PpFljv/U/tH1jo6Ch32Vko7njD8hRM1iXFLx0dC5BV0M4juL/xPjv1hc3Ph7x5HQcf1Fj5OmBjTS3mIKJhdFTUEmtzSsex0OxmepsrxhjBa/v5RHsdEJfYnL7C07vf4g+PGD4e/wC+Ko6OiuPoMOiShb+6PUR0dDsdjWJDIDcIpp0w0Ll2u9Y6OjniSj9S9kDdT0HtHsdHRQkz/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AutoShape 4" descr="data:image/jpeg;base64,/9j/4AAQSkZJRgABAQAAAQABAAD/2wCEAAkGBxQTEhUUExQVFhUXGR0YGRgXGRsYGxsaHxgXGBwYHxscHCkhHRolHBgcIjEiJSorLi4uHB8zODMsNygtLisBCgoKDg0OGxAQGzQkICQsLCwsLCwsLCwsLCwsLCwsLCwsLCwsLCwsLCwsLCwsLCwsLCwsLCwsLCwsLCwsLCwsLP/AABEIAMIBAwMBIgACEQEDEQH/xAAbAAACAwEBAQAAAAAAAAAAAAADBAIFBgABB//EAEEQAAECBAMFBgMGBQMDBQAAAAECEQADITEEEkEFIlFhcRMygZGhsQZCwRQjUtHh8BUzYnKCkqLxBxbCQ3OTsvL/xAAZAQADAQEBAAAAAAAAAAAAAAABAgMABAX/xAAmEQACAgICAQUBAAMBAAAAAAAAAQIRAyESMUEEEyIyUWFxgZEU/9oADAMBAAIRAxEAPwDVzZX3apkveKe8kbpHTiIBhNmHFSwyKJU4LndOvvaM7O+0SiOyURmo4OVgdCk3i42Zip0pSy5Yh3JLE/iiUlFk+Si7LrE7JWlgwfTKaHnHKwmWVNy7ysoKReoNR1is/wC4Vqd0ImAMcpUU/S8Rm/EC1ywjsTKL96WsGnDjDRihW29j+H2l93vpYNwq92b6RXY3byFB5cpf9zBIp1qRCknE13t7gXubsefOAY7aCQ4SoljYJPjvWtB4g4yGpeJGImBCkBIDqYl6szeDx2J2NkWaukEFHuBya0LbQ2phkpUtQIUlLMks/CxtzjN4zFKUQULJQ3dCioEvz4+UVjGjqiuKo1n8Wm51JCAZYLDjEP47vBPdY7wXQtxDFjFTsXGqfs1BRYllUavrFkWsyXar18ntCOGyLxbLFG2UFsqn6jT0eLLZrzWI3XZ2qW4B4zwWbIHB912prQxnPiDHhWIQhC5oCUhJmIcMrezNxNR6xljQY4VZ9M2gcMhSSBnWktlJSSHSdH5P4Rh8fMKpLnJkP3qVBt8lZB15mKbZ+EmLR96oKQ7FzkSljdTtmJfSHsfPSMkvJuhRTKAGa7B01oktwhlxeki8Y1QKbiiE8goA8nYj29YHMWMimVnZZTm45U3iwweyyMy5jBJTXW1T7NFHKkkycrpClqKwDfRzyF4nPGO9j+AxglrlzKHKCa1Hk448Y1GwcWrEIzBKUbpPBJL1I5CgaMniMD2jpSyXBQNQHoH9I82VLXhQpJxANd0gkS3Lub96lrWhYQXkTKk+0bbEYtpjGgfdpcDV+rxOfiWNun4tdIoJMxSx2qVrcpCHoVEirjNTUQjhMRjkBZWCvOG3soIG65Ck2d2fkYLgvBx+2pdGomT9TqKnl9IWnYsM9hc8YVM/E5cqQlCbkZs7sBqRbqfCGwZoSFK7C1UlNx4MIV4/6Z4F+lfMnLWTkYgVY68ucdjU9qnKzKSH5AsQ3rHiMTNClEJBzqcMksBz0JYQZa1hiA73cM8L7YvtuO0Z3bJ7LstCFPzLNWG9qYiZLBZasw/CSKnm+l4JtPZCp5QVKSMt3pfLR/8AH3g03CLV3kobRmfn0Bg8RpR5JFfidqzUEDOFMz50pW9tSH9Y8m4/DmZlnyBmNQuT92Wa5DsYr9oUnqSahJA8Qkez+kQx8wMhTEqfI+gDP5w6p9o63Ckmi/xWGCZZmS1dpKP+of3CMntELnKzIDgtRwCCza6WjQbF2kZQdnDspOhSWd4tRsGSwmSh92sOl3IHJuUBJR6IZG299mIw6AkjOl1A0D2PPiINhJhK0pmFShmfKbDR+Q/ONyPh1BAUtCSE1zEMSfrHTdmoUwoH+Y25PxjWR4p6MzNwAJcIU2lSI6NQNgJ/Gk8+1I9HpHQvxNwf6MTFTFAsSBxAc+sBT2oH8x2u4FYfYNVxEXTzPQP5xTgjoWGIoMOpvlQ98ooeZPGPFyCKFb87e0NMObeQ8ogFDk8MlQ6iAlyABukAc/WFpmEJsU15M3O9YbJ5R7n5EDrDDUIr2Kkg52Kje1qBukEGyJaUhk1tQvTrDPgGvDODwy5qwhFVHgadTBChLD4UBxlbnYxbYPYE+bVKAEs2ZVA3jUxssB8OSJbHLnUNVF69LRbwGwOSMhhfg0hJC5ia8Ev7mJL+BkEUmkHQhIp6xrY6ByYvNmD2j8GYpgJM9BZQO+mvAs7h2OsV03Y2TESc+EUDnTmmhhLYOXYGpj6bHQVL9RlI+T/E2G7RR+zBEt0kEguCdQEaFooZeyaokzO+SxUASGAcABnYmh6mPr+0vh2TNq2RV8yKV5ixjH7Y/wCn03KSjEKUBUICUhWtjWvlBuxkzB4yauWVPuuogMbEMD5tB9nzsMQO0TlIy7xckq1Zno9hHkzZMw/dZClLhapq1OSWUN5Nya+sHw2xlS97MlbOCQogJo/rbW8TqSYspb2y1QgCoCU0BYWY+HrBkYsehFwB4B4QlyVEFyd0Cj8xR2q30gapazVncUrDX4FSsdUpwWDcax4SMjN4EAgmFmYVBdrj9TABMJUO8C27QB+pjdhosGDMVFL8P0tEEllMFE8AfzhOWVEHeUTowHs0RGZ3YvYaRgUPjEIsxezqoH1PT84gieTqB++kITp3Mk+MCxE/cISWLGrE1PSFktAfRS7TnBSnTxL83b9YWE0qKU0oX4Q1iMEoJKy+UFu6Q6i2mgbTrCy5OZily1VUt+YjJpFOaa2OdrlVy/fpGm2ZiVDDkdoUiWkUBABJYB+DmMTLnFwE3cs45xe7Cw2UTQolQVlcHiM5NP3aBKKlGiU9l6rGJoEzkqUQ5qFkgajgmG/tN2ckaAfn1ioQpAGYIALXYA+d2gyCtRcOAOv5WheFE/bHu0JuU+cdASlf9P78I6NQeA6tY1Z45Dnuv1iKSXoAelo97ZQFRV+DDzeKl7PTIOgJ66xHI17/AL5QOWVu+en4Tf8ASPVTSx3vR/rQRjWE3efhHKJegtxp6R4lhxJ5RJCkjgX0+sEKZxch6HjF9sHEJwyQtYAJd/7ePWKFaC+mV6gX68IS2xiytYBJCQoEkcuHKOv0uKM27OfPNxqj6tgdsyJoBRMSeRLH1h+PksubKWABMAegctbrrziz+GPi2bJmpw2JdaFFpc0mo4JPHlBy+jrcP+MEct9n0eOhaetxmTUQt9ra8cscba0UciyjoWkYsKhPbG0sgCUneVV+A4wvB3Q0fk6Rax0Z7A7TXbNm/ui4lY1JvT284zg/A8sbQDamxpU8b6d78QZ/aMPj9m5VFKgkEUcirtSws3vH0iMp8eYiXJQJqgcwpSxD2POkLxctIlJWjLjCBLAJD8QTle/GF8VsxKiVFRCjShFGNgDqYpsb8Zufu0BIGijm5vakVqfjOc7KCFJ4EV84KwTESkaeXs1QUo53B0ao53iWElkBlFHVXja0J7H29LxLIKsq/wAJAJV0NvCLpWHL3enAe2kSlyjqQeXgSOBu2Ugh2Hi9ukCVhADcBxYkivX6RbpwixZgwoClvr6wRMvKneqpqsaeQNfOFUmDkylnYJRFDLfi9h4piE3ZhFVZVPqHSDSLxMsk01aruw/OCjBqJ0AOhqw6Wfxg34F5sofsSMoCiXFmZun/ACIinBJAZKFLctbRgX5D8ouFyUhwQb0Ib2tHuISQl8pDXOrVPQwG2+wc2UCtm6lOV6tqYDOlFDDKwKg1XfrTnaNBhlBRdW8NAQUl+LmKzbc0JXIQT8+Z+ABD+8BtpDwnbI4bDOsJGoJeos3LnBVILsCaWqB7w2UErSxSLgCx04w0uVTjcCkGU2LLI7Kkyj+JX+r9Y6LeXKAADiOg8mL7rKxBSaMqmlvWDBAJtapDvETLCj92Uk3btA/kY5BKXSqhPL6u0UckdMppA5hBJa/KPEosASOYGsJ4vFEPUKANMpvxzcD0hRK0hWdRuN0JYEUNyTbR4zkTeTWix7Y3SCurFg3W+vOC4eabBkl6VDH6xQoLkKlmatJO6CpSmNXLKNuekFEtRmAzszBkliFOBplS6m8jAc2ifuSRfT5rM4y2cuLkswpxjMYmcXLkivJn8YupyypYWoBkkZbh20y1etwWjPfEqzmzgFlVIIZlG6fr4x1ekz1Li/IJtyoLI2upLfdu1wtIIJ4pIJy34wcFc9NUAJVZplBW7BNC/OKHA4xT0SFjUOxh+VtWShqhKg+6pQQ3XMQY9VNMm00b/Ynx4nDgS8aFBqCekZkqGmcCx5xqJuPkzUhclaVJNQUlwY+ZSJhxKMmZKEkMcq0LJHJgqK6Ts2ZgZryJkzslEAh3AJLOU8OjRCeGPK12PHI/J9PkY/IWJir2htTNPmVscvgABFdicWsJCpgGXRaS/mLj1jN7UxRRMVMBdCqkjQ0Hkbxy5Xa0dmBpS2fQsFjEpqYsE7YQ1hHznZ+2XpFxhsWDrHMp0d3FM2uE2tls5Tw4dIzv/V3Go+ySyC+dRA8ElX0iUgnKY+efGu0itSJJ7qcy/FW7/wCMPyV2yU8XlGO7cxFM9i8e4jArFQCof0gqPkIryuGU7OaUGux3C48y5qZg+RQV1ALkR9rlLTlBFEEUu7UsPGPgstJUcoqpVANSTQBo+04FDAAuVpASQ5YEMCb36COfO1ohOXFltLUouWGU6lj6CsLKYgstSQHNALDjXhyhbFzhbPlsGcuSTxcekEQcgABTmIcux1PnELb2LTq2HkYsJFwA7EqHLpHJxXafy1AgM7AfViT0hPGYlCmSsCrOOliwtcx7hdnul5RAAS+Ylk3qA1XcjyjVfRJJydId+1rbcTYtvBveAzduFPfSaDfzbqQXoAohrNApqgflmJAZlFThV94Iv5xJM2WtkAGxGYsS5fV2f9IFu6M4tFj24XULSU6ZW+kYn4ikTlzSZZT2aDlALumt3aNVgcKELzkBSWLBn6Cmg6xR4rMolSUnKpzwHOHjH5F8Eduyww2YolLUvNMCilwGHdu3g3OH5GYvmUlKrB7Ho0U+z3USA446U4cqxZrnC1CoVo4c60q3oI0lslkjTpBATqpD/wDufpHR7LwymG4j/wCRo8hODJ+2yE5KU1KZlabiA/iW9oDOm5khCzlBtmB4NVlMekMrnBQAUhzej18KRHMnmCPldr8XeLf5O9xvtCUrZKAncVmAGgDjl0ioXspZObLNKQWCSAH6skEjxjUyspF10L3Kh0rp0gsyclNEksev5RmibxGCTPmSyodmzCgZiALhJe5D+UMYdE45lJYJPzKKkKYGgsaVDsSK6Rs506WosplJ0Kg59rwD7JJmKYBdAzO16sBwoIVpsV4ZXozk7tVIBWEOxAq9RbS3jFepKlpUiYUgGoJoEGupIqTx4xq8bs5HAkjuhQZvYRX43YBWMssS6HMAzVpev74QUnYPaZhSneDhi7P43hvtFJYua8WPkSDFjtHZM5BK5svKApg1R58YSnhRSyS3FJsfyMetinyimI1XZdbLxqiAyS3kDzdKaiLjEMtBBYOCKG3gaxkNnT8oZQWGN0rP/wBTSL1CkLDkBYs6k7w6xVtiUdg8XiJ0teFEllJ7q/lZhR/xN9Yb/hhRLGcS0UAtV7VrWsUW08AMyJqFGWCAhw4a7HdPHjANjbVxMzd7VQUGClBIUt3IO+QSAGjg9SmvkdUPlH/BJeESlbyyz/KO74fhMXuw15ixuISxGGWd0byiRvqU6mNHUA5vBsPIVKKSe9YkUDdCAXcG/COblZ04slOrNVLxDUjB/FWxpqpwmSklYKagM4Y89KmNNNxsDwy88wAkgAEqNWbQFtH48IzlR0Znxg2YhOFxKhkErEJHJC0jxLN5mHMB8BmYsdpNSBQqyhWbi28GtrWPoUrFCgShwE6pISa6E26atE5uNKA+VJUWrenAEmmsReSVWjzsnqJTE9j/AArIlJ+5RlU3fNX62qYsJ2DCRlChW5zbxNK9aW5wl2ipgoutXIFAAHrSp5QOVimmWKkixCSBmYEEUblCOXJHO35DYiUklspJG9mIoU7ovqdGHGBrlJypYJSeDMw4u+7UW5QzNxbnKoDLxoDwoHs1HLRBS97dlJyqupTB+Yd9Lawy/DJtgkoWGCVCh0IrQWJBMAnzZpU75S4py6/SGEYckDOCmoIKSkDRiwD3hwYSWpVchZy77wTc8C3nGvwBrwEwWISUJLJWP6ho5oOEOYjZqZgCpfd/Caty5QDBygaHKDoB+ph+XhixQCz1D8dYi8rjKmNLl4KedgFpBGShuQW9oTXIQlJrrYv5uKRdfYVAuFJ/3H0iE3BO+7XVQDKPgLjrFY5b7BDN+oo50kkMpJV4Ejyp6PEZMg5XAYWGUKqf7Wiyn4RYJatr19Pl8YgFKDOHbV2AL2AFYryTL2n0LLmIBr2nkeEeQ2wP/wCT+RjoHJGKkTVlQYjoNOQhyUFEWdq7xJ+kOyVJYupKWYElnp42POCS0S2LGpuePINeDzTKe8hdM2lqgUD/AJiIdqo1KW1d/wAoYl5CCWNKXr5XfpSAYtcpKsoAUs1du6BxvTyh0wrImSlgM4YKIsofUGnnC8sTFLKcqSlt1QUFF9aDT1gmIxyUgAF03JyhQ/fOusCxc1RTmkryK+VR0ALukCuYiAMrLPDbPnKBJSoCwK9wDmyo8XIly6TMTKSLsDnV/tYDzjPjZi1HNOnzZnoB5kn1hqXsqWWyyncG+8Tpq58oHzf8GaYXEbUwinlpE/EFYZqJB8b06xiZsghRQsZVjQ/MNPGNovDJUyq0oKUbyoXGkVu3dm9ontAlTpua90D6R0enk4y29Mjlx2rMgknPlq+gLOD14Rd4Ken5kt/UndPiIrMZLoBMf+lY9I7DY2ZL76BNR+IKKVj/ACFD4x6SdnIzV4jDJmIYLUQQ3TgbaGKvATjKQmV2eZalKerAAKIcljcv4Q1snGy1pZClAv3VgA+aSxjQbMmgAhQAKbUBLE1rHN6mNxKY1eikweKTUql5AQwmIls/J/AfpANoqCchzEuWANyCkl2c2IbxjRzA26AFcimgq/QXvGW2vsNCErnCarMkEpRQJIuQOJbXpHnVRbHFwmmxpK0kc4RVglKWVZVKQBVKfmLhgwqdelYUwyiapNYsMgWk5lLSNSgkdKamA/6d/qleJ0SlYpSlKByqq2UKTlCmAQCQ9D3eRjpOP7qllSAxJQrO2c0CQpmZn4Coj2VsuUo5UTDTKpWblW9G9bxCd8NqWpUxM2X2irhQC1FLgZXIBTrVvzibjbPJrdh5+0QFKQlKnRVVcr5m3Qq1udtI5XxNLFKpP4VOAz8QCI7A7CVQTSxqkKIcg7wHgwFau8KYv4bKFBRKShBynNXMCwFA3XxrAUUtMzZ2LnnEpIlOioKlFiA1N0jzFqiL/DYwpyJCAotxcFrhjZ/OMztCeiSeyzOc+YkgBKQaJBP4RWw42hwY5PZBMpSpjlzkQWJ4tlJAFACRaC4utAdlwZs1UxpiAhAYgBQOY+ThusPrnITlK0mruoOSDUEHVukYmXNTMUpK3JSrqBS7tS48hDCccoKWoLmsTVJKQzn8Qc9GgUCmnZsDMlJSV59wFgQavwYiC4D4mlJOWbNAsylUL/URglrRNdYUpWpoCQ2tAl6m7GLXCKlqA+5MwoIOYqZ3HAAD/mGlFT0xnOXk+nSylQzJKS9lXB8oWxUtaUlyG/ppGQTtQBAWFrlhIDhNmNBb3IjQ4KZ28sEHMLHSvOOeUHFfokkntCicQE2oeCb+KoNKxAWd5gr8QDjx/MQyNmg94eAoImrCMGan784EW0iW0KHCTtMxHEKcR0NdkeCvNvSOg8huZm14YpY7x6kH0JbzjyXjisqS7EAUU1eYESVLKgGUlIIsp7va/vDUvDISC6swvmt6tux2fE7deQMvEKBBCN4BsylM2jhI18jAsVNUFIQ5WFOXIzkNQ+8HkZJilDMd3UHMSHZxZr6wGdiksUue8xJdRAs4b/iGoJEyEuAVEfiJBOlhVhBTKKmCSk8lX/OAGeDRKFgClg5HEsYFOmDuqo9wQ4Go0Z+UBXeyid9jn8IdxmAe7bx40rSBTMTLQpgV5gSHCFUagqAxEV+EKu1YS0oQku5yAkjVgXFdWhlMkpJoSPxV+oig/kOjHgUIKuoyj9TA14tVggOxo5Zrc6xNU00AKhyA93Br0rAZmJcsqj8KDrlEZaMIYuVLASlY3FFgT8pbunlQxTYnZk2Sp5YC0kuHGYDwEadeGExJQsuk68DoRGYwePnSf5iQqVxJynhuua2tHd6fLy0zjzw4u0GkLlrUO0kAnjKKnB45bxocDiWWAFBRY7pLFm1etIqft0uYwRiezBpkSEoJ8bwSTsgJmJUlJSAXdRzLPMk1aL5IKUWiWOVM0k3E7qe671LF38KRGakHvoSX6exiOBlVO8G4hL/7jDK8MVO28GHUfsR5FHoJpnz1MrsZq5b91RHUXHoRGi2IgFlEcWo9bWir+I8CU4ofKJiQR1DpPsId2ViFSz2aqp0LNAkjsj8oUXCcGgnOpIUVEksWzOXND0F9KQYSgQSkAVcWJ4tS3CAy5azVIA/qBPsIKlU3uZq3oGfzFRC8TgeNCkwLUlkir17SopWrGn6WgeNwySqUtbuhIyuWSCPYv7RZKmrq7Anl71jpYCQkkuxfKxPUvp4QGibxlANly1JbKVFB3SsEVDqFWDuTXwhAYGekrCVmYpwdUJSKAhNSHbiQ9Y0WLkdqWJVlBfLmUliGOqr9RBpmBDoWFzANEtQtRyLP0Z4FaFeP8MZi54QllhRTny95wkmxq9B7iO2biUJQvtClQlgMohSqEqFAFVJLBnjUYvZQJJlJdNd0qIUOI1BcvFTP2AU1XL3SxIFqHgkMLveBSYvHVFehCgoqSZakKAIbdVlIdjLLG3IwVe05RUUy5izlGbKpJQHqSGJFgOHCsBx+x3UVKUd5yAHBbSoow4nTSFsPgSCc5rVLq0HB0inUjjDNIDxvyxoYshaZayMhIU+bKMtDzfzHSNZsfahkrClrQiQpIcLISa614cdYzMvAKVKCCELQhihW7YUKC16WMO/aEiQhE5IKT3gT3BonM9ON4zUeNAa1SPrOGXLUkKSpJSQ4IIIbjHomoJofG58I+ffCuMCvu0kJS57NDtSmj1vG8w2HYVvHG+SdE7Iqko4HxNY6Dqkx0NxB/owKsAiWkFyo6s5PWiqdGhZU9SqKZKX7rk+OlYLhpRCmKmejIufr4+scNnIMxKXmJJDA3Afnmp5R2Ul2daSTAyUZia0FWArQ+dY87QPW4L3YVpo/lWDzJKk2zlOhIyjQO5UxfnATOBPcIo4fjxaovpDJsKbYRMy7VF2dvo48oYlTWlZyqXU9xG8pT60c0hOfjVqbeCdXCW5aD6R2GLg2CgHdRY8mYM54RrGdoZkzgBYjqSA+jpIcnxjpm0vlUoZg1jUvwH0gKcxsFEjQ26XqqFlkuSAErYBnbjU84KGRYonpJI3gOve6sLx5PAXQMx1zB/SK+Wu9HLuxern2ETXMdynuk62flS9DGGDfZWBGZmJyuCSRbUxhdqJCphSqbklpUpBOVSqg1q4eh0oLRuFzAl03NhUHrQUjH/EGJyTZqcgUkqzgKzJO8kA1SRqkxbBJKVslljatDuy5Wzk0M4LUbA5UPych/WLNWJyHeCZUoVEtCu1mTGs+VyExgk7USlJAw8oK0UFLtxNXJ8YFIxcy2ZhdkjKH8KnxeOz/ANEUcqxM+n/zUhZUEpV3RTd/poKsesFMmYxV2igO6MiifcDKG6RXfDMxP2YBR3gVCxOr6dYsTNuGZ9bDi/8AzHnTu20dy6RX7fllkKWSop3S9TlNi/UDziMuYFAcYsl4TMmqgQaM4JNPxA0Z+EUiUGWsoVQj14HxhHZ1YJ+C5w2GK8jKY1fdCtTx6Q3mUHzJdmAzA+bQvgpWcFnLaM/iYLh1VIKso45SAT7vG3RDJqTPZUxlOXAeou+ljEkheY13dLCjX46wVagHJVm1o4JHiBaBywks71BZTG3lwgoS/IZBS4KhUitXtz42jxeIBsoqFiCLchWkBQsAjKolrCj0pY+8FVlKiVBVvCvt5wLsAMqZlMTY0LkDjUtaJy8cKFCSp3BAP1f9YB9mS7hShwB7p1sTCe0cVNQ3ZSVrJ5ABJ51dukJxtAqyyTJd8qRLBZx9KlmPBoTxGyZSzVJSQQQRo2jcIalzVBKSVMTo1BEslHuepPkIPGgcSnOxAjMtQVMBHdQ45AM/A3isUCHTRAIISCCAkk06cPONSuW7MsBv6H8y4g5whIACUK5AO/hWA/6TcVZhv4efmzEgFLhwE6k5uDgRZbI2zjJLjt15RYLKZgbjUEnpGkn4Ig0QwuUsz9Q3rA5Oz5aqqkoI/s9i0a7QvErf+/McKPhzzyKD+GaOi2XsOSS+/wD6X/8AGPI3BfgfaQBKkmartOzTq6ErPlWn6xMJSTRQSD8y6ueFanS0F2fLE6sveVrmCbciHpEi8tR7bKGoh8wBJ4EjKBaG7YXF3oBOxQCwjtNyoUz5gLClqcGivJlrIHvfy+sdiJTEqyq3jVLm/Vqjm0V0+SXYrI4hCiB0cEQaoeEaLPEyE/LQDXLV+cKiYAneqBYhksXu9KcyY7BS5SO72iidM2vAiCrQuxJYXBJ8r2g9jv8ACciepmRmNaqoXSzbrHgTXnAcXNTRaA7t3gxbQgCoTTWF8ROd2DuK0YirsCGLdYUBNHzNTmQBbwrBo3Fj0nELKhkSAbgrOUAMXNiGaJHHAkhS0hQsCoU6APCeMQpRZyhNglKlA8HOUkVvAU4MS3a1ATmKuNiru30hQ+S4XPRcK8yD5bojO/FiArs1UoFJcUexr4v5mLCVKq7gf3a8ucUnxLiWUhIIIAJLWuzPqfzigZdGcVL3rQzhpIOvpA5BUS7OIawuJSDUNDokbL4JSnspuad2YQR1OYaVpZouMLi5Uxwhat16mml+cZWRgkqAyhahwQQ5/wAmLDwiwkbrJSkIHAAqJtdSlVPg16QkmMtaL3FLBF7chXyip2mE7pSp1p71C2U28j7wTCTxmPaBm0DsSelusMYgZkuXylw5trR4TxspB0yOGBy5mLM7An6NHiJqUtmfjXhUMSb3tyh7ZWGWnKVEFPy9L14xPbuHlyx2zjK7ZVWCq66DwjeC2aN7RAYtBD6gWchXVvSOlSDcii6Mp3D6Ags+sUyNpyGczEK1LAzC4FLO2sCk7SQs/dJxCik1SJZy1t32aEt+Tms1XYAJIBDGha4r1t184UxWJXKAzz5TaZ5QV6gpimXtCYT/ACMv9S5stDeTsYrZnxFiXZKZSTXeK1zRcirBPCCmjKl2X8rHAuSpKnokJNK6hlKI8TFhNWogFCVrb5QoJLcbuYx38S2kuktaUJPzS5YHupVI9Pw9jp9Z2KmFv6sp/wBrQaNy/DSYvaC0AfclPELIA8yYUwu0VHeTKSlL/Ic7MbHLQGFMD/0+GYLVOKiNVOs+ojSSNkqlDdVn4uMvs0NQbsXRikzDUpc92gYnhfvQ4oEMkKZhq4pwcGCJVqpKhyLH2ePVKoTVmoDE5RYriCykFipLtQKOZq9H8HgsihJ3W1YkeNqxGXMUDmG8LEW/ZiaJpSP5ZTzMGNpCni8Sh+8RyrHsSGP4sPBQjyNzRjP7Hxo7VUtJypQvKVHUXLHQgecbXaE5PYHItVRR6g9Q1Y+UieFZTNDJd1FJbP15v7Rp8Zj8POEtKsSJRQCQksrNzZ7jlDeSu6GsXtjskAIlomy3ZSO7T+lw76wJXZqSVoG6oWYApNaFuFOsI9mgpKpc4TAAwCVJKndiwSToXa8BwykrSMyXUCygpmUGOVTaKze8Z0Ckx5SlJSWQ4LEqIN+LguPKAImElKSVF/HNUOHPVtYbVJIU2ZkqZSlKq3gaMOkeqol7u6QRQeHkNIVNE7RDETJWYgAkgsQoqys9swu3OFCg5lAABrsnlWj1jybPIlgqSyi4FcoamjF6vX1gK15i5WN7ip7UrGGjaORMQeY1eh5UevhAgBqGF21J5OY9VhS7JYf2mn75RNBAFVE2Fmu936Q2xrAzlJ3cqVhzZRSqlmDWFdYQxWAK6HKwcBzmYFn05CLDFzGBAIBoXcO+nQGEcSmYKFRU9FZQcrEcTch4yaBryIYjCgJzIYkKYtrQj6RFaZczvqyqGjexg6sQJYG6SF1ax4a2qOEeKxMos6GNniiaA1b0WGyNmAMErJfw9osZuEVK/mILA6bwNqvaAbNmy0HecHTSkaCT8QSgGzjo8Z09mVlMMSFJ3ZaSDfMXPUNaDSCtaFJQUoyMo0JoaWJYmrwltb4lcqSgAkmrBz4UieHnkoJoSkOUmilHlSEdDqbi7R7KmYqWllJRMS1CpeX0akSwuKXMftuzLUSlLkCpqc1zpCBWaljwI/WG9nysxclKSBQKIBJYtTWsK6GllbVNlth1khgOzSzUDFRZnpo9YVxUlavnPUmvpWOlzwob7kDVnIERkgmosLv+7wG4iKugf8PQN5alHmosB5xYicjKAA46P40NYSWpZSQlTm1Rbzgf2gqUEstHUU9YD2zNIupMoFNCWIA4C7W8YKiapNCM3Gj0pFfJLd5JIHC/nw5QdOJUm4KiR+2o1oXaBxaLBG1dGrpy/Pzjpm1VUqkDQnXwNjFfPnsnPQpfiBlPSPJQC0nMcpCqEcGEHkzWOqmdpU3e1En3vDcsIYd7/JvKEftW9QEi12aJzZSlaitwaeLiMpSBZPEYlTMEjk5/YgknFrYhaBT99IUMimUm3N/1iSp2XUNyr4N/xBc2kCwu/oVCOiYWNZbniLe8dC2wcjC4iXKUg5LaEinVj9Ypcds5WVyoFOj3PSDYFClKCSWF34CCzdp4Z1DspyyKZwQ3g6hlEO5NMSc6dIqdlYlWGmZiHQe8OI5c41EraUuelRNWdld0lFDXmNYz20JCEkhT7yXSCQcuaxJGvAeMIYJcxCgUgkJcjLx6w3e0WhlTN9NmpABUGT+IuvxpWPSlJy7xU1nUzA8gA5/ZijwWKzzkZ0lKjSjpzXYlLsDzaLObg0JzLXmAFQQHXa1nYmJgm4j/ANhJIWCVBmqnWz2qN4/sRJUlIbKqgPHMTQMC+t7coFhTLlhTiYULDKUSz2LaNUXECw08EFQCWJ3UrIJ0D3d2EG2LsLip4NDpR7G7kniBQecITpAdkrCrPV68KH8odmSxcqRLL1TmS5AYir8RaAz5SqkqTqS6gedPCCuxov8AQOHwgBqA5L3q3AA6eJg2JlqDmWpSEmwCj7WB6Q28vKMyqWChViDdhxrr7x79lU5yM18yizBmrqINpmbRSYjBBYGZTEGij8oqSHPEx7LwMpJo6lpq5SpmY2dkmrVEPqwRUK91RuHY6XZvWJJl5bBITyAFX5QH/BaTK9Oz0r76SRShNaE100LeEdL2Ih/5YFeZHqaRc4qQEV9Pre0BkuoskDMdAK26wypIfSQHDSkoISEkVA3cqaO1WdxV7wKcgWYdYbkKk5wkomFIcFQLl7USLB+JiC9nEHcJUkWYKetahvrGFi6YNCUgUrzav7pBMMe9wFSfo3WJLw6iBoAKDV3JrHvZAF9WcXfoDrCvoc9k7oG6SOhPrpBVTwa2rR+QN/OJCYlicyiwDhRG6pjY8P1gM9LgKU5DUAVTwakKlaBVjC5GZINA4caU4ubvA5eBJ70wv8oFgHduYgeFns4ZQzceLaAhoJJmEKzCoJbLw4mEqQnyOVKPSnUeTfWOw85eXeIIFjY199YbWrMBfKaFzTyHSITcOXqHSBQw6X6Om62LpQskkKLO6gQG82eDoUQCWISbbwpzYRGVKJb5mumoPkL+URWgZzRnDFQDGtK/nCvbFbGJClVBctUGj8tWgyUgnNmAPCxNfpBJWz1oQN4O1mdRGjCISgCKkfhTo/hxh6o3gHNUsTB8oa4Ljj+kcUzCKKTmro7eH6wTDyUpQUq3tQQ4Y8jxiCkhAHzJLgEAk9CzhxxhZRMzxM7EChMv/QY6CIlpbvHxB+hjyNQtIyMzABIGckkpfILHgCw+sdKwksJdMtGd6rmFkj+xIBc/3EmH52ICn3XIsWfzKjExMWwdVRxSgtytSKJmcLE5YAdw6lBitbgNYlyO81HtEc5Sth2eU/K4ZtDmv4xYpw5U5y5ip2bh5x0sOlKMrpSXDga87+sbvRlBCOFxaEkuCzEOBmLaMo1bk0dhJCgoAdoVqq77zcANFflFmZAAdAKyCBVgknUDUgDXpB8FgQpysSwHPdzO/C9TCuka0iuEkkqBzk8VghR5VtBMRLliT3JgmCm8wTZ36Q9izNDZ0rKG3WGYmoIoHJU13ZoigggqUhQysDnSoACt6CpjPQOVlV9jV2oBu4bMXGY6dGgqEFIJUM2bR2FSajXSGsRiCogpFAGzGhUTdhoHN+UeICFJSUy1UOXvFxYUcUDq4GDYzk0tikmUaukJDXCsx1oaBodwGZWdO6ywkKPdypS5ZNy9vKPShllISlBNC6sxDNUsHIfpE1oyDIMualUuH8dP+IztAk7FJTjughIBNTe7UFH8BB8EgBTqGZD7zEVrZ/GAmcoKDlJJJSBVwAUkuXqKnTQwbE4HMxQAQQ4HDw1DQq0BUP7QnSVjtEdo9iFJDC7ChZhCTVUokJzJcBNElmet9feBIzpS1nYKHGt4YATTeD2ykUbi8FsaqJYPD5FpLhjolYL0JDtpBChbbxUEFQDhVDUXANdYXWsJNBQUIGvhwhhU5BYFLAEEjQHyAjPsLTJTlCupb66jwhcLJACw5BJDXApQcoLPAKzkJcUNB5QJSiAUXPK7agE3hKMFThiRuoKk6lId9fCIJCpYyrJYCjhyOVDeCzEGTZ8qmG6dRoeMK5qlgzgjiwJ46mkNsVOw0vHZXYBjQhVXHHkYhNyKDgMRp6RGYlzlDF7frBfs7DM1BunrdusPpIfl4BiUzM5A1sQIYkEqJc05Fv0iOFnBagGVu93N5tbjDKUDMK1tag/Mc4ly/UJz/QK0GoINnBF/SB4eaKhW6+oBFOp1hlGIrf8ATpA5uGpQtyb96Q0afQU7JzFOCe0SNM5LFJ4VGsLdiQxUQo3BCnHkYGmbvEKcDWlCNH5DjBMoOYkU0IHrDUwU0P4XATFJJyuEmzh+NuELYkhIKhalAa+WsEM8oAEsrLjUEuODi1YhiVZt4ByLjWMFM4T3rmI/fWOj1GISR3FDoHEdE9i+5/DNSFHK71c+8WWI/l/vjHkdFGUmCwx3Uf5e0O7NSCWNesdHQsScPqe7WmEOxIZCmYs26Yp9hTldmVZi7Grl78Y6OgZOhF5LpU5QkS2UaqL1NaiAhZUKkm16x7HQ0OkPHscKRSmo9jHmEHd5P9Y8joK8i5xyfVFeP0MVEg/zv8vcR0dCsWH1YnhLp/v+oh1Y3fED1j2OhIjx+oQ92ZyJHrAZVx1jo6H8jR6E1KIXQ8PpFljv/U/tH1jo6Ch32Vko7njD8hRM1iXFLx0dC5BV0M4juL/xPjv1hc3Ph7x5HQcf1Fj5OmBjTS3mIKJhdFTUEmtzSsex0OxmepsrxhjBa/v5RHsdEJfYnL7C07vf4g+PGD4e/wC+Ko6OiuPoMOiShb+6PUR0dDsdjWJDIDcIpp0w0Ll2u9Y6OjniSj9S9kDdT0HtHsdHRQkz/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4" name="AutoShape 6" descr="data:image/jpeg;base64,/9j/4AAQSkZJRgABAQAAAQABAAD/2wCEAAkGBxQTEhUUExQVFhUXGR0YGRgXGRsYGxsaHxgXGBwYHxscHCkhHRolHBgcIjEiJSorLi4uHB8zODMsNygtLisBCgoKDg0OGxAQGzQkICQsLCwsLCwsLCwsLCwsLCwsLCwsLCwsLCwsLCwsLCwsLCwsLCwsLCwsLCwsLCwsLCwsLP/AABEIAMIBAwMBIgACEQEDEQH/xAAbAAACAwEBAQAAAAAAAAAAAAADBAIFBgABB//EAEEQAAECBAMFBgMGBQMDBQAAAAECEQADITEEEkEFIlFhcRMygZGhsQZCwRQjUtHh8BUzYnKCkqLxBxbCQ3OTsvL/xAAZAQADAQEBAAAAAAAAAAAAAAABAgMABAX/xAAmEQACAgICAQUBAAMBAAAAAAAAAQIRAyESMUEEEyIyUWFxgZEU/9oADAMBAAIRAxEAPwDVzZX3apkveKe8kbpHTiIBhNmHFSwyKJU4LndOvvaM7O+0SiOyURmo4OVgdCk3i42Zip0pSy5Yh3JLE/iiUlFk+Si7LrE7JWlgwfTKaHnHKwmWVNy7ysoKReoNR1is/wC4Vqd0ImAMcpUU/S8Rm/EC1ywjsTKL96WsGnDjDRihW29j+H2l93vpYNwq92b6RXY3byFB5cpf9zBIp1qRCknE13t7gXubsefOAY7aCQ4SoljYJPjvWtB4g4yGpeJGImBCkBIDqYl6szeDx2J2NkWaukEFHuBya0LbQ2phkpUtQIUlLMks/CxtzjN4zFKUQULJQ3dCioEvz4+UVjGjqiuKo1n8Wm51JCAZYLDjEP47vBPdY7wXQtxDFjFTsXGqfs1BRYllUavrFkWsyXar18ntCOGyLxbLFG2UFsqn6jT0eLLZrzWI3XZ2qW4B4zwWbIHB912prQxnPiDHhWIQhC5oCUhJmIcMrezNxNR6xljQY4VZ9M2gcMhSSBnWktlJSSHSdH5P4Rh8fMKpLnJkP3qVBt8lZB15mKbZ+EmLR96oKQ7FzkSljdTtmJfSHsfPSMkvJuhRTKAGa7B01oktwhlxeki8Y1QKbiiE8goA8nYj29YHMWMimVnZZTm45U3iwweyyMy5jBJTXW1T7NFHKkkycrpClqKwDfRzyF4nPGO9j+AxglrlzKHKCa1Hk448Y1GwcWrEIzBKUbpPBJL1I5CgaMniMD2jpSyXBQNQHoH9I82VLXhQpJxANd0gkS3Lub96lrWhYQXkTKk+0bbEYtpjGgfdpcDV+rxOfiWNun4tdIoJMxSx2qVrcpCHoVEirjNTUQjhMRjkBZWCvOG3soIG65Ck2d2fkYLgvBx+2pdGomT9TqKnl9IWnYsM9hc8YVM/E5cqQlCbkZs7sBqRbqfCGwZoSFK7C1UlNx4MIV4/6Z4F+lfMnLWTkYgVY68ucdjU9qnKzKSH5AsQ3rHiMTNClEJBzqcMksBz0JYQZa1hiA73cM8L7YvtuO0Z3bJ7LstCFPzLNWG9qYiZLBZasw/CSKnm+l4JtPZCp5QVKSMt3pfLR/8AH3g03CLV3kobRmfn0Bg8RpR5JFfidqzUEDOFMz50pW9tSH9Y8m4/DmZlnyBmNQuT92Wa5DsYr9oUnqSahJA8Qkez+kQx8wMhTEqfI+gDP5w6p9o63Ckmi/xWGCZZmS1dpKP+of3CMntELnKzIDgtRwCCza6WjQbF2kZQdnDspOhSWd4tRsGSwmSh92sOl3IHJuUBJR6IZG299mIw6AkjOl1A0D2PPiINhJhK0pmFShmfKbDR+Q/ONyPh1BAUtCSE1zEMSfrHTdmoUwoH+Y25PxjWR4p6MzNwAJcIU2lSI6NQNgJ/Gk8+1I9HpHQvxNwf6MTFTFAsSBxAc+sBT2oH8x2u4FYfYNVxEXTzPQP5xTgjoWGIoMOpvlQ98ooeZPGPFyCKFb87e0NMObeQ8ogFDk8MlQ6iAlyABukAc/WFpmEJsU15M3O9YbJ5R7n5EDrDDUIr2Kkg52Kje1qBukEGyJaUhk1tQvTrDPgGvDODwy5qwhFVHgadTBChLD4UBxlbnYxbYPYE+bVKAEs2ZVA3jUxssB8OSJbHLnUNVF69LRbwGwOSMhhfg0hJC5ia8Ev7mJL+BkEUmkHQhIp6xrY6ByYvNmD2j8GYpgJM9BZQO+mvAs7h2OsV03Y2TESc+EUDnTmmhhLYOXYGpj6bHQVL9RlI+T/E2G7RR+zBEt0kEguCdQEaFooZeyaokzO+SxUASGAcABnYmh6mPr+0vh2TNq2RV8yKV5ixjH7Y/wCn03KSjEKUBUICUhWtjWvlBuxkzB4yauWVPuuogMbEMD5tB9nzsMQO0TlIy7xckq1Zno9hHkzZMw/dZClLhapq1OSWUN5Nya+sHw2xlS97MlbOCQogJo/rbW8TqSYspb2y1QgCoCU0BYWY+HrBkYsehFwB4B4QlyVEFyd0Cj8xR2q30gapazVncUrDX4FSsdUpwWDcax4SMjN4EAgmFmYVBdrj9TABMJUO8C27QB+pjdhosGDMVFL8P0tEEllMFE8AfzhOWVEHeUTowHs0RGZ3YvYaRgUPjEIsxezqoH1PT84gieTqB++kITp3Mk+MCxE/cISWLGrE1PSFktAfRS7TnBSnTxL83b9YWE0qKU0oX4Q1iMEoJKy+UFu6Q6i2mgbTrCy5OZily1VUt+YjJpFOaa2OdrlVy/fpGm2ZiVDDkdoUiWkUBABJYB+DmMTLnFwE3cs45xe7Cw2UTQolQVlcHiM5NP3aBKKlGiU9l6rGJoEzkqUQ5qFkgajgmG/tN2ckaAfn1ioQpAGYIALXYA+d2gyCtRcOAOv5WheFE/bHu0JuU+cdASlf9P78I6NQeA6tY1Z45Dnuv1iKSXoAelo97ZQFRV+DDzeKl7PTIOgJ66xHI17/AL5QOWVu+en4Tf8ASPVTSx3vR/rQRjWE3efhHKJegtxp6R4lhxJ5RJCkjgX0+sEKZxch6HjF9sHEJwyQtYAJd/7ePWKFaC+mV6gX68IS2xiytYBJCQoEkcuHKOv0uKM27OfPNxqj6tgdsyJoBRMSeRLH1h+PksubKWABMAegctbrrziz+GPi2bJmpw2JdaFFpc0mo4JPHlBy+jrcP+MEct9n0eOhaetxmTUQt9ra8cscba0UciyjoWkYsKhPbG0sgCUneVV+A4wvB3Q0fk6Rax0Z7A7TXbNm/ui4lY1JvT284zg/A8sbQDamxpU8b6d78QZ/aMPj9m5VFKgkEUcirtSws3vH0iMp8eYiXJQJqgcwpSxD2POkLxctIlJWjLjCBLAJD8QTle/GF8VsxKiVFRCjShFGNgDqYpsb8Zufu0BIGijm5vakVqfjOc7KCFJ4EV84KwTESkaeXs1QUo53B0ao53iWElkBlFHVXja0J7H29LxLIKsq/wAJAJV0NvCLpWHL3enAe2kSlyjqQeXgSOBu2Ugh2Hi9ukCVhADcBxYkivX6RbpwixZgwoClvr6wRMvKneqpqsaeQNfOFUmDkylnYJRFDLfi9h4piE3ZhFVZVPqHSDSLxMsk01aruw/OCjBqJ0AOhqw6Wfxg34F5sofsSMoCiXFmZun/ACIinBJAZKFLctbRgX5D8ouFyUhwQb0Ib2tHuISQl8pDXOrVPQwG2+wc2UCtm6lOV6tqYDOlFDDKwKg1XfrTnaNBhlBRdW8NAQUl+LmKzbc0JXIQT8+Z+ABD+8BtpDwnbI4bDOsJGoJeos3LnBVILsCaWqB7w2UErSxSLgCx04w0uVTjcCkGU2LLI7Kkyj+JX+r9Y6LeXKAADiOg8mL7rKxBSaMqmlvWDBAJtapDvETLCj92Uk3btA/kY5BKXSqhPL6u0UckdMppA5hBJa/KPEosASOYGsJ4vFEPUKANMpvxzcD0hRK0hWdRuN0JYEUNyTbR4zkTeTWix7Y3SCurFg3W+vOC4eabBkl6VDH6xQoLkKlmatJO6CpSmNXLKNuekFEtRmAzszBkliFOBplS6m8jAc2ifuSRfT5rM4y2cuLkswpxjMYmcXLkivJn8YupyypYWoBkkZbh20y1etwWjPfEqzmzgFlVIIZlG6fr4x1ekz1Li/IJtyoLI2upLfdu1wtIIJ4pIJy34wcFc9NUAJVZplBW7BNC/OKHA4xT0SFjUOxh+VtWShqhKg+6pQQ3XMQY9VNMm00b/Ynx4nDgS8aFBqCekZkqGmcCx5xqJuPkzUhclaVJNQUlwY+ZSJhxKMmZKEkMcq0LJHJgqK6Ts2ZgZryJkzslEAh3AJLOU8OjRCeGPK12PHI/J9PkY/IWJir2htTNPmVscvgABFdicWsJCpgGXRaS/mLj1jN7UxRRMVMBdCqkjQ0Hkbxy5Xa0dmBpS2fQsFjEpqYsE7YQ1hHznZ+2XpFxhsWDrHMp0d3FM2uE2tls5Tw4dIzv/V3Go+ySyC+dRA8ElX0iUgnKY+efGu0itSJJ7qcy/FW7/wCMPyV2yU8XlGO7cxFM9i8e4jArFQCof0gqPkIryuGU7OaUGux3C48y5qZg+RQV1ALkR9rlLTlBFEEUu7UsPGPgstJUcoqpVANSTQBo+04FDAAuVpASQ5YEMCb36COfO1ohOXFltLUouWGU6lj6CsLKYgstSQHNALDjXhyhbFzhbPlsGcuSTxcekEQcgABTmIcux1PnELb2LTq2HkYsJFwA7EqHLpHJxXafy1AgM7AfViT0hPGYlCmSsCrOOliwtcx7hdnul5RAAS+Ylk3qA1XcjyjVfRJJydId+1rbcTYtvBveAzduFPfSaDfzbqQXoAohrNApqgflmJAZlFThV94Iv5xJM2WtkAGxGYsS5fV2f9IFu6M4tFj24XULSU6ZW+kYn4ikTlzSZZT2aDlALumt3aNVgcKELzkBSWLBn6Cmg6xR4rMolSUnKpzwHOHjH5F8Eduyww2YolLUvNMCilwGHdu3g3OH5GYvmUlKrB7Ho0U+z3USA446U4cqxZrnC1CoVo4c60q3oI0lslkjTpBATqpD/wDufpHR7LwymG4j/wCRo8hODJ+2yE5KU1KZlabiA/iW9oDOm5khCzlBtmB4NVlMekMrnBQAUhzej18KRHMnmCPldr8XeLf5O9xvtCUrZKAncVmAGgDjl0ioXspZObLNKQWCSAH6skEjxjUyspF10L3Kh0rp0gsyclNEksev5RmibxGCTPmSyodmzCgZiALhJe5D+UMYdE45lJYJPzKKkKYGgsaVDsSK6Rs506WosplJ0Kg59rwD7JJmKYBdAzO16sBwoIVpsV4ZXozk7tVIBWEOxAq9RbS3jFepKlpUiYUgGoJoEGupIqTx4xq8bs5HAkjuhQZvYRX43YBWMssS6HMAzVpev74QUnYPaZhSneDhi7P43hvtFJYua8WPkSDFjtHZM5BK5svKApg1R58YSnhRSyS3FJsfyMetinyimI1XZdbLxqiAyS3kDzdKaiLjEMtBBYOCKG3gaxkNnT8oZQWGN0rP/wBTSL1CkLDkBYs6k7w6xVtiUdg8XiJ0teFEllJ7q/lZhR/xN9Yb/hhRLGcS0UAtV7VrWsUW08AMyJqFGWCAhw4a7HdPHjANjbVxMzd7VQUGClBIUt3IO+QSAGjg9SmvkdUPlH/BJeESlbyyz/KO74fhMXuw15ixuISxGGWd0byiRvqU6mNHUA5vBsPIVKKSe9YkUDdCAXcG/COblZ04slOrNVLxDUjB/FWxpqpwmSklYKagM4Y89KmNNNxsDwy88wAkgAEqNWbQFtH48IzlR0Znxg2YhOFxKhkErEJHJC0jxLN5mHMB8BmYsdpNSBQqyhWbi28GtrWPoUrFCgShwE6pISa6E26atE5uNKA+VJUWrenAEmmsReSVWjzsnqJTE9j/AArIlJ+5RlU3fNX62qYsJ2DCRlChW5zbxNK9aW5wl2ipgoutXIFAAHrSp5QOVimmWKkixCSBmYEEUblCOXJHO35DYiUklspJG9mIoU7ovqdGHGBrlJypYJSeDMw4u+7UW5QzNxbnKoDLxoDwoHs1HLRBS97dlJyqupTB+Yd9Lawy/DJtgkoWGCVCh0IrQWJBMAnzZpU75S4py6/SGEYckDOCmoIKSkDRiwD3hwYSWpVchZy77wTc8C3nGvwBrwEwWISUJLJWP6ho5oOEOYjZqZgCpfd/Caty5QDBygaHKDoB+ph+XhixQCz1D8dYi8rjKmNLl4KedgFpBGShuQW9oTXIQlJrrYv5uKRdfYVAuFJ/3H0iE3BO+7XVQDKPgLjrFY5b7BDN+oo50kkMpJV4Ejyp6PEZMg5XAYWGUKqf7Wiyn4RYJatr19Pl8YgFKDOHbV2AL2AFYryTL2n0LLmIBr2nkeEeQ2wP/wCT+RjoHJGKkTVlQYjoNOQhyUFEWdq7xJ+kOyVJYupKWYElnp42POCS0S2LGpuePINeDzTKe8hdM2lqgUD/AJiIdqo1KW1d/wAoYl5CCWNKXr5XfpSAYtcpKsoAUs1du6BxvTyh0wrImSlgM4YKIsofUGnnC8sTFLKcqSlt1QUFF9aDT1gmIxyUgAF03JyhQ/fOusCxc1RTmkryK+VR0ALukCuYiAMrLPDbPnKBJSoCwK9wDmyo8XIly6TMTKSLsDnV/tYDzjPjZi1HNOnzZnoB5kn1hqXsqWWyyncG+8Tpq58oHzf8GaYXEbUwinlpE/EFYZqJB8b06xiZsghRQsZVjQ/MNPGNovDJUyq0oKUbyoXGkVu3dm9ontAlTpua90D6R0enk4y29Mjlx2rMgknPlq+gLOD14Rd4Ken5kt/UndPiIrMZLoBMf+lY9I7DY2ZL76BNR+IKKVj/ACFD4x6SdnIzV4jDJmIYLUQQ3TgbaGKvATjKQmV2eZalKerAAKIcljcv4Q1snGy1pZClAv3VgA+aSxjQbMmgAhQAKbUBLE1rHN6mNxKY1eikweKTUql5AQwmIls/J/AfpANoqCchzEuWANyCkl2c2IbxjRzA26AFcimgq/QXvGW2vsNCErnCarMkEpRQJIuQOJbXpHnVRbHFwmmxpK0kc4RVglKWVZVKQBVKfmLhgwqdelYUwyiapNYsMgWk5lLSNSgkdKamA/6d/qleJ0SlYpSlKByqq2UKTlCmAQCQ9D3eRjpOP7qllSAxJQrO2c0CQpmZn4Coj2VsuUo5UTDTKpWblW9G9bxCd8NqWpUxM2X2irhQC1FLgZXIBTrVvzibjbPJrdh5+0QFKQlKnRVVcr5m3Qq1udtI5XxNLFKpP4VOAz8QCI7A7CVQTSxqkKIcg7wHgwFau8KYv4bKFBRKShBynNXMCwFA3XxrAUUtMzZ2LnnEpIlOioKlFiA1N0jzFqiL/DYwpyJCAotxcFrhjZ/OMztCeiSeyzOc+YkgBKQaJBP4RWw42hwY5PZBMpSpjlzkQWJ4tlJAFACRaC4utAdlwZs1UxpiAhAYgBQOY+ThusPrnITlK0mruoOSDUEHVukYmXNTMUpK3JSrqBS7tS48hDCccoKWoLmsTVJKQzn8Qc9GgUCmnZsDMlJSV59wFgQavwYiC4D4mlJOWbNAsylUL/URglrRNdYUpWpoCQ2tAl6m7GLXCKlqA+5MwoIOYqZ3HAAD/mGlFT0xnOXk+nSylQzJKS9lXB8oWxUtaUlyG/ppGQTtQBAWFrlhIDhNmNBb3IjQ4KZ28sEHMLHSvOOeUHFfokkntCicQE2oeCb+KoNKxAWd5gr8QDjx/MQyNmg94eAoImrCMGan784EW0iW0KHCTtMxHEKcR0NdkeCvNvSOg8huZm14YpY7x6kH0JbzjyXjisqS7EAUU1eYESVLKgGUlIIsp7va/vDUvDISC6swvmt6tux2fE7deQMvEKBBCN4BsylM2jhI18jAsVNUFIQ5WFOXIzkNQ+8HkZJilDMd3UHMSHZxZr6wGdiksUue8xJdRAs4b/iGoJEyEuAVEfiJBOlhVhBTKKmCSk8lX/OAGeDRKFgClg5HEsYFOmDuqo9wQ4Go0Z+UBXeyid9jn8IdxmAe7bx40rSBTMTLQpgV5gSHCFUagqAxEV+EKu1YS0oQku5yAkjVgXFdWhlMkpJoSPxV+oig/kOjHgUIKuoyj9TA14tVggOxo5Zrc6xNU00AKhyA93Br0rAZmJcsqj8KDrlEZaMIYuVLASlY3FFgT8pbunlQxTYnZk2Sp5YC0kuHGYDwEadeGExJQsuk68DoRGYwePnSf5iQqVxJynhuua2tHd6fLy0zjzw4u0GkLlrUO0kAnjKKnB45bxocDiWWAFBRY7pLFm1etIqft0uYwRiezBpkSEoJ8bwSTsgJmJUlJSAXdRzLPMk1aL5IKUWiWOVM0k3E7qe671LF38KRGakHvoSX6exiOBlVO8G4hL/7jDK8MVO28GHUfsR5FHoJpnz1MrsZq5b91RHUXHoRGi2IgFlEcWo9bWir+I8CU4ofKJiQR1DpPsId2ViFSz2aqp0LNAkjsj8oUXCcGgnOpIUVEksWzOXND0F9KQYSgQSkAVcWJ4tS3CAy5azVIA/qBPsIKlU3uZq3oGfzFRC8TgeNCkwLUlkir17SopWrGn6WgeNwySqUtbuhIyuWSCPYv7RZKmrq7Anl71jpYCQkkuxfKxPUvp4QGibxlANly1JbKVFB3SsEVDqFWDuTXwhAYGekrCVmYpwdUJSKAhNSHbiQ9Y0WLkdqWJVlBfLmUliGOqr9RBpmBDoWFzANEtQtRyLP0Z4FaFeP8MZi54QllhRTny95wkmxq9B7iO2biUJQvtClQlgMohSqEqFAFVJLBnjUYvZQJJlJdNd0qIUOI1BcvFTP2AU1XL3SxIFqHgkMLveBSYvHVFehCgoqSZakKAIbdVlIdjLLG3IwVe05RUUy5izlGbKpJQHqSGJFgOHCsBx+x3UVKUd5yAHBbSoow4nTSFsPgSCc5rVLq0HB0inUjjDNIDxvyxoYshaZayMhIU+bKMtDzfzHSNZsfahkrClrQiQpIcLISa614cdYzMvAKVKCCELQhihW7YUKC16WMO/aEiQhE5IKT3gT3BonM9ON4zUeNAa1SPrOGXLUkKSpJSQ4IIIbjHomoJofG58I+ffCuMCvu0kJS57NDtSmj1vG8w2HYVvHG+SdE7Iqko4HxNY6Dqkx0NxB/owKsAiWkFyo6s5PWiqdGhZU9SqKZKX7rk+OlYLhpRCmKmejIufr4+scNnIMxKXmJJDA3Afnmp5R2Ul2daSTAyUZia0FWArQ+dY87QPW4L3YVpo/lWDzJKk2zlOhIyjQO5UxfnATOBPcIo4fjxaovpDJsKbYRMy7VF2dvo48oYlTWlZyqXU9xG8pT60c0hOfjVqbeCdXCW5aD6R2GLg2CgHdRY8mYM54RrGdoZkzgBYjqSA+jpIcnxjpm0vlUoZg1jUvwH0gKcxsFEjQ26XqqFlkuSAErYBnbjU84KGRYonpJI3gOve6sLx5PAXQMx1zB/SK+Wu9HLuxern2ETXMdynuk62flS9DGGDfZWBGZmJyuCSRbUxhdqJCphSqbklpUpBOVSqg1q4eh0oLRuFzAl03NhUHrQUjH/EGJyTZqcgUkqzgKzJO8kA1SRqkxbBJKVslljatDuy5Wzk0M4LUbA5UPych/WLNWJyHeCZUoVEtCu1mTGs+VyExgk7USlJAw8oK0UFLtxNXJ8YFIxcy2ZhdkjKH8KnxeOz/ANEUcqxM+n/zUhZUEpV3RTd/poKsesFMmYxV2igO6MiifcDKG6RXfDMxP2YBR3gVCxOr6dYsTNuGZ9bDi/8AzHnTu20dy6RX7fllkKWSop3S9TlNi/UDziMuYFAcYsl4TMmqgQaM4JNPxA0Z+EUiUGWsoVQj14HxhHZ1YJ+C5w2GK8jKY1fdCtTx6Q3mUHzJdmAzA+bQvgpWcFnLaM/iYLh1VIKso45SAT7vG3RDJqTPZUxlOXAeou+ljEkheY13dLCjX46wVagHJVm1o4JHiBaBywks71BZTG3lwgoS/IZBS4KhUitXtz42jxeIBsoqFiCLchWkBQsAjKolrCj0pY+8FVlKiVBVvCvt5wLsAMqZlMTY0LkDjUtaJy8cKFCSp3BAP1f9YB9mS7hShwB7p1sTCe0cVNQ3ZSVrJ5ABJ51dukJxtAqyyTJd8qRLBZx9KlmPBoTxGyZSzVJSQQQRo2jcIalzVBKSVMTo1BEslHuepPkIPGgcSnOxAjMtQVMBHdQ45AM/A3isUCHTRAIISCCAkk06cPONSuW7MsBv6H8y4g5whIACUK5AO/hWA/6TcVZhv4efmzEgFLhwE6k5uDgRZbI2zjJLjt15RYLKZgbjUEnpGkn4Ig0QwuUsz9Q3rA5Oz5aqqkoI/s9i0a7QvErf+/McKPhzzyKD+GaOi2XsOSS+/wD6X/8AGPI3BfgfaQBKkmartOzTq6ErPlWn6xMJSTRQSD8y6ueFanS0F2fLE6sveVrmCbciHpEi8tR7bKGoh8wBJ4EjKBaG7YXF3oBOxQCwjtNyoUz5gLClqcGivJlrIHvfy+sdiJTEqyq3jVLm/Vqjm0V0+SXYrI4hCiB0cEQaoeEaLPEyE/LQDXLV+cKiYAneqBYhksXu9KcyY7BS5SO72iidM2vAiCrQuxJYXBJ8r2g9jv8ACciepmRmNaqoXSzbrHgTXnAcXNTRaA7t3gxbQgCoTTWF8ROd2DuK0YirsCGLdYUBNHzNTmQBbwrBo3Fj0nELKhkSAbgrOUAMXNiGaJHHAkhS0hQsCoU6APCeMQpRZyhNglKlA8HOUkVvAU4MS3a1ATmKuNiru30hQ+S4XPRcK8yD5bojO/FiArs1UoFJcUexr4v5mLCVKq7gf3a8ucUnxLiWUhIIIAJLWuzPqfzigZdGcVL3rQzhpIOvpA5BUS7OIawuJSDUNDokbL4JSnspuad2YQR1OYaVpZouMLi5Uxwhat16mml+cZWRgkqAyhahwQQ5/wAmLDwiwkbrJSkIHAAqJtdSlVPg16QkmMtaL3FLBF7chXyip2mE7pSp1p71C2U28j7wTCTxmPaBm0DsSelusMYgZkuXylw5trR4TxspB0yOGBy5mLM7An6NHiJqUtmfjXhUMSb3tyh7ZWGWnKVEFPy9L14xPbuHlyx2zjK7ZVWCq66DwjeC2aN7RAYtBD6gWchXVvSOlSDcii6Mp3D6Ags+sUyNpyGczEK1LAzC4FLO2sCk7SQs/dJxCik1SJZy1t32aEt+Tms1XYAJIBDGha4r1t184UxWJXKAzz5TaZ5QV6gpimXtCYT/ACMv9S5stDeTsYrZnxFiXZKZSTXeK1zRcirBPCCmjKl2X8rHAuSpKnokJNK6hlKI8TFhNWogFCVrb5QoJLcbuYx38S2kuktaUJPzS5YHupVI9Pw9jp9Z2KmFv6sp/wBrQaNy/DSYvaC0AfclPELIA8yYUwu0VHeTKSlL/Ic7MbHLQGFMD/0+GYLVOKiNVOs+ojSSNkqlDdVn4uMvs0NQbsXRikzDUpc92gYnhfvQ4oEMkKZhq4pwcGCJVqpKhyLH2ePVKoTVmoDE5RYriCykFipLtQKOZq9H8HgsihJ3W1YkeNqxGXMUDmG8LEW/ZiaJpSP5ZTzMGNpCni8Sh+8RyrHsSGP4sPBQjyNzRjP7Hxo7VUtJypQvKVHUXLHQgecbXaE5PYHItVRR6g9Q1Y+UieFZTNDJd1FJbP15v7Rp8Zj8POEtKsSJRQCQksrNzZ7jlDeSu6GsXtjskAIlomy3ZSO7T+lw76wJXZqSVoG6oWYApNaFuFOsI9mgpKpc4TAAwCVJKndiwSToXa8BwykrSMyXUCygpmUGOVTaKze8Z0Ckx5SlJSWQ4LEqIN+LguPKAImElKSVF/HNUOHPVtYbVJIU2ZkqZSlKq3gaMOkeqol7u6QRQeHkNIVNE7RDETJWYgAkgsQoqys9swu3OFCg5lAABrsnlWj1jybPIlgqSyi4FcoamjF6vX1gK15i5WN7ip7UrGGjaORMQeY1eh5UevhAgBqGF21J5OY9VhS7JYf2mn75RNBAFVE2Fmu936Q2xrAzlJ3cqVhzZRSqlmDWFdYQxWAK6HKwcBzmYFn05CLDFzGBAIBoXcO+nQGEcSmYKFRU9FZQcrEcTch4yaBryIYjCgJzIYkKYtrQj6RFaZczvqyqGjexg6sQJYG6SF1ax4a2qOEeKxMos6GNniiaA1b0WGyNmAMErJfw9osZuEVK/mILA6bwNqvaAbNmy0HecHTSkaCT8QSgGzjo8Z09mVlMMSFJ3ZaSDfMXPUNaDSCtaFJQUoyMo0JoaWJYmrwltb4lcqSgAkmrBz4UieHnkoJoSkOUmilHlSEdDqbi7R7KmYqWllJRMS1CpeX0akSwuKXMftuzLUSlLkCpqc1zpCBWaljwI/WG9nysxclKSBQKIBJYtTWsK6GllbVNlth1khgOzSzUDFRZnpo9YVxUlavnPUmvpWOlzwob7kDVnIERkgmosLv+7wG4iKugf8PQN5alHmosB5xYicjKAA46P40NYSWpZSQlTm1Rbzgf2gqUEstHUU9YD2zNIupMoFNCWIA4C7W8YKiapNCM3Gj0pFfJLd5JIHC/nw5QdOJUm4KiR+2o1oXaBxaLBG1dGrpy/Pzjpm1VUqkDQnXwNjFfPnsnPQpfiBlPSPJQC0nMcpCqEcGEHkzWOqmdpU3e1En3vDcsIYd7/JvKEftW9QEi12aJzZSlaitwaeLiMpSBZPEYlTMEjk5/YgknFrYhaBT99IUMimUm3N/1iSp2XUNyr4N/xBc2kCwu/oVCOiYWNZbniLe8dC2wcjC4iXKUg5LaEinVj9Ypcds5WVyoFOj3PSDYFClKCSWF34CCzdp4Z1DspyyKZwQ3g6hlEO5NMSc6dIqdlYlWGmZiHQe8OI5c41EraUuelRNWdld0lFDXmNYz20JCEkhT7yXSCQcuaxJGvAeMIYJcxCgUgkJcjLx6w3e0WhlTN9NmpABUGT+IuvxpWPSlJy7xU1nUzA8gA5/ZijwWKzzkZ0lKjSjpzXYlLsDzaLObg0JzLXmAFQQHXa1nYmJgm4j/ANhJIWCVBmqnWz2qN4/sRJUlIbKqgPHMTQMC+t7coFhTLlhTiYULDKUSz2LaNUXECw08EFQCWJ3UrIJ0D3d2EG2LsLip4NDpR7G7kniBQecITpAdkrCrPV68KH8odmSxcqRLL1TmS5AYir8RaAz5SqkqTqS6gedPCCuxov8AQOHwgBqA5L3q3AA6eJg2JlqDmWpSEmwCj7WB6Q28vKMyqWChViDdhxrr7x79lU5yM18yizBmrqINpmbRSYjBBYGZTEGij8oqSHPEx7LwMpJo6lpq5SpmY2dkmrVEPqwRUK91RuHY6XZvWJJl5bBITyAFX5QH/BaTK9Oz0r76SRShNaE100LeEdL2Ih/5YFeZHqaRc4qQEV9Pre0BkuoskDMdAK26wypIfSQHDSkoISEkVA3cqaO1WdxV7wKcgWYdYbkKk5wkomFIcFQLl7USLB+JiC9nEHcJUkWYKetahvrGFi6YNCUgUrzav7pBMMe9wFSfo3WJLw6iBoAKDV3JrHvZAF9WcXfoDrCvoc9k7oG6SOhPrpBVTwa2rR+QN/OJCYlicyiwDhRG6pjY8P1gM9LgKU5DUAVTwakKlaBVjC5GZINA4caU4ubvA5eBJ70wv8oFgHduYgeFns4ZQzceLaAhoJJmEKzCoJbLw4mEqQnyOVKPSnUeTfWOw85eXeIIFjY199YbWrMBfKaFzTyHSITcOXqHSBQw6X6Om62LpQskkKLO6gQG82eDoUQCWISbbwpzYRGVKJb5mumoPkL+URWgZzRnDFQDGtK/nCvbFbGJClVBctUGj8tWgyUgnNmAPCxNfpBJWz1oQN4O1mdRGjCISgCKkfhTo/hxh6o3gHNUsTB8oa4Ljj+kcUzCKKTmro7eH6wTDyUpQUq3tQQ4Y8jxiCkhAHzJLgEAk9CzhxxhZRMzxM7EChMv/QY6CIlpbvHxB+hjyNQtIyMzABIGckkpfILHgCw+sdKwksJdMtGd6rmFkj+xIBc/3EmH52ICn3XIsWfzKjExMWwdVRxSgtytSKJmcLE5YAdw6lBitbgNYlyO81HtEc5Sth2eU/K4ZtDmv4xYpw5U5y5ip2bh5x0sOlKMrpSXDga87+sbvRlBCOFxaEkuCzEOBmLaMo1bk0dhJCgoAdoVqq77zcANFflFmZAAdAKyCBVgknUDUgDXpB8FgQpysSwHPdzO/C9TCuka0iuEkkqBzk8VghR5VtBMRLliT3JgmCm8wTZ36Q9izNDZ0rKG3WGYmoIoHJU13ZoigggqUhQysDnSoACt6CpjPQOVlV9jV2oBu4bMXGY6dGgqEFIJUM2bR2FSajXSGsRiCogpFAGzGhUTdhoHN+UeICFJSUy1UOXvFxYUcUDq4GDYzk0tikmUaukJDXCsx1oaBodwGZWdO6ywkKPdypS5ZNy9vKPShllISlBNC6sxDNUsHIfpE1oyDIMualUuH8dP+IztAk7FJTjughIBNTe7UFH8BB8EgBTqGZD7zEVrZ/GAmcoKDlJJJSBVwAUkuXqKnTQwbE4HMxQAQQ4HDw1DQq0BUP7QnSVjtEdo9iFJDC7ChZhCTVUokJzJcBNElmet9feBIzpS1nYKHGt4YATTeD2ykUbi8FsaqJYPD5FpLhjolYL0JDtpBChbbxUEFQDhVDUXANdYXWsJNBQUIGvhwhhU5BYFLAEEjQHyAjPsLTJTlCupb66jwhcLJACw5BJDXApQcoLPAKzkJcUNB5QJSiAUXPK7agE3hKMFThiRuoKk6lId9fCIJCpYyrJYCjhyOVDeCzEGTZ8qmG6dRoeMK5qlgzgjiwJ46mkNsVOw0vHZXYBjQhVXHHkYhNyKDgMRp6RGYlzlDF7frBfs7DM1BunrdusPpIfl4BiUzM5A1sQIYkEqJc05Fv0iOFnBagGVu93N5tbjDKUDMK1tag/Mc4ly/UJz/QK0GoINnBF/SB4eaKhW6+oBFOp1hlGIrf8ATpA5uGpQtyb96Q0afQU7JzFOCe0SNM5LFJ4VGsLdiQxUQo3BCnHkYGmbvEKcDWlCNH5DjBMoOYkU0IHrDUwU0P4XATFJJyuEmzh+NuELYkhIKhalAa+WsEM8oAEsrLjUEuODi1YhiVZt4ByLjWMFM4T3rmI/fWOj1GISR3FDoHEdE9i+5/DNSFHK71c+8WWI/l/vjHkdFGUmCwx3Uf5e0O7NSCWNesdHQsScPqe7WmEOxIZCmYs26Yp9hTldmVZi7Grl78Y6OgZOhF5LpU5QkS2UaqL1NaiAhZUKkm16x7HQ0OkPHscKRSmo9jHmEHd5P9Y8joK8i5xyfVFeP0MVEg/zv8vcR0dCsWH1YnhLp/v+oh1Y3fED1j2OhIjx+oQ92ZyJHrAZVx1jo6H8jR6E1KIXQ8PpFljv/U/tH1jo6Ch32Vko7njD8hRM1iXFLx0dC5BV0M4juL/xPjv1hc3Ph7x5HQcf1Fj5OmBjTS3mIKJhdFTUEmtzSsex0OxmepsrxhjBa/v5RHsdEJfYnL7C07vf4g+PGD4e/wC+Ko6OiuPoMOiShb+6PUR0dDsdjWJDIDcIpp0w0Ll2u9Y6OjniSj9S9kDdT0HtHsdHRQkz/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AutoShape 8" descr="data:image/jpeg;base64,/9j/4AAQSkZJRgABAQAAAQABAAD/2wCEAAkGBxQTEhUUExQVFhUXGR0YGRgXGRsYGxsaHxgXGBwYHxscHCkhHRolHBgcIjEiJSorLi4uHB8zODMsNygtLisBCgoKDg0OGxAQGzQkICQsLCwsLCwsLCwsLCwsLCwsLCwsLCwsLCwsLCwsLCwsLCwsLCwsLCwsLCwsLCwsLCwsLP/AABEIAMIBAwMBIgACEQEDEQH/xAAbAAACAwEBAQAAAAAAAAAAAAADBAIFBgABB//EAEEQAAECBAMFBgMGBQMDBQAAAAECEQADITEEEkEFIlFhcRMygZGhsQZCwRQjUtHh8BUzYnKCkqLxBxbCQ3OTsvL/xAAZAQADAQEBAAAAAAAAAAAAAAABAgMABAX/xAAmEQACAgICAQUBAAMBAAAAAAAAAQIRAyESMUEEEyIyUWFxgZEU/9oADAMBAAIRAxEAPwDVzZX3apkveKe8kbpHTiIBhNmHFSwyKJU4LndOvvaM7O+0SiOyURmo4OVgdCk3i42Zip0pSy5Yh3JLE/iiUlFk+Si7LrE7JWlgwfTKaHnHKwmWVNy7ysoKReoNR1is/wC4Vqd0ImAMcpUU/S8Rm/EC1ywjsTKL96WsGnDjDRihW29j+H2l93vpYNwq92b6RXY3byFB5cpf9zBIp1qRCknE13t7gXubsefOAY7aCQ4SoljYJPjvWtB4g4yGpeJGImBCkBIDqYl6szeDx2J2NkWaukEFHuBya0LbQ2phkpUtQIUlLMks/CxtzjN4zFKUQULJQ3dCioEvz4+UVjGjqiuKo1n8Wm51JCAZYLDjEP47vBPdY7wXQtxDFjFTsXGqfs1BRYllUavrFkWsyXar18ntCOGyLxbLFG2UFsqn6jT0eLLZrzWI3XZ2qW4B4zwWbIHB912prQxnPiDHhWIQhC5oCUhJmIcMrezNxNR6xljQY4VZ9M2gcMhSSBnWktlJSSHSdH5P4Rh8fMKpLnJkP3qVBt8lZB15mKbZ+EmLR96oKQ7FzkSljdTtmJfSHsfPSMkvJuhRTKAGa7B01oktwhlxeki8Y1QKbiiE8goA8nYj29YHMWMimVnZZTm45U3iwweyyMy5jBJTXW1T7NFHKkkycrpClqKwDfRzyF4nPGO9j+AxglrlzKHKCa1Hk448Y1GwcWrEIzBKUbpPBJL1I5CgaMniMD2jpSyXBQNQHoH9I82VLXhQpJxANd0gkS3Lub96lrWhYQXkTKk+0bbEYtpjGgfdpcDV+rxOfiWNun4tdIoJMxSx2qVrcpCHoVEirjNTUQjhMRjkBZWCvOG3soIG65Ck2d2fkYLgvBx+2pdGomT9TqKnl9IWnYsM9hc8YVM/E5cqQlCbkZs7sBqRbqfCGwZoSFK7C1UlNx4MIV4/6Z4F+lfMnLWTkYgVY68ucdjU9qnKzKSH5AsQ3rHiMTNClEJBzqcMksBz0JYQZa1hiA73cM8L7YvtuO0Z3bJ7LstCFPzLNWG9qYiZLBZasw/CSKnm+l4JtPZCp5QVKSMt3pfLR/8AH3g03CLV3kobRmfn0Bg8RpR5JFfidqzUEDOFMz50pW9tSH9Y8m4/DmZlnyBmNQuT92Wa5DsYr9oUnqSahJA8Qkez+kQx8wMhTEqfI+gDP5w6p9o63Ckmi/xWGCZZmS1dpKP+of3CMntELnKzIDgtRwCCza6WjQbF2kZQdnDspOhSWd4tRsGSwmSh92sOl3IHJuUBJR6IZG299mIw6AkjOl1A0D2PPiINhJhK0pmFShmfKbDR+Q/ONyPh1BAUtCSE1zEMSfrHTdmoUwoH+Y25PxjWR4p6MzNwAJcIU2lSI6NQNgJ/Gk8+1I9HpHQvxNwf6MTFTFAsSBxAc+sBT2oH8x2u4FYfYNVxEXTzPQP5xTgjoWGIoMOpvlQ98ooeZPGPFyCKFb87e0NMObeQ8ogFDk8MlQ6iAlyABukAc/WFpmEJsU15M3O9YbJ5R7n5EDrDDUIr2Kkg52Kje1qBukEGyJaUhk1tQvTrDPgGvDODwy5qwhFVHgadTBChLD4UBxlbnYxbYPYE+bVKAEs2ZVA3jUxssB8OSJbHLnUNVF69LRbwGwOSMhhfg0hJC5ia8Ev7mJL+BkEUmkHQhIp6xrY6ByYvNmD2j8GYpgJM9BZQO+mvAs7h2OsV03Y2TESc+EUDnTmmhhLYOXYGpj6bHQVL9RlI+T/E2G7RR+zBEt0kEguCdQEaFooZeyaokzO+SxUASGAcABnYmh6mPr+0vh2TNq2RV8yKV5ixjH7Y/wCn03KSjEKUBUICUhWtjWvlBuxkzB4yauWVPuuogMbEMD5tB9nzsMQO0TlIy7xckq1Zno9hHkzZMw/dZClLhapq1OSWUN5Nya+sHw2xlS97MlbOCQogJo/rbW8TqSYspb2y1QgCoCU0BYWY+HrBkYsehFwB4B4QlyVEFyd0Cj8xR2q30gapazVncUrDX4FSsdUpwWDcax4SMjN4EAgmFmYVBdrj9TABMJUO8C27QB+pjdhosGDMVFL8P0tEEllMFE8AfzhOWVEHeUTowHs0RGZ3YvYaRgUPjEIsxezqoH1PT84gieTqB++kITp3Mk+MCxE/cISWLGrE1PSFktAfRS7TnBSnTxL83b9YWE0qKU0oX4Q1iMEoJKy+UFu6Q6i2mgbTrCy5OZily1VUt+YjJpFOaa2OdrlVy/fpGm2ZiVDDkdoUiWkUBABJYB+DmMTLnFwE3cs45xe7Cw2UTQolQVlcHiM5NP3aBKKlGiU9l6rGJoEzkqUQ5qFkgajgmG/tN2ckaAfn1ioQpAGYIALXYA+d2gyCtRcOAOv5WheFE/bHu0JuU+cdASlf9P78I6NQeA6tY1Z45Dnuv1iKSXoAelo97ZQFRV+DDzeKl7PTIOgJ66xHI17/AL5QOWVu+en4Tf8ASPVTSx3vR/rQRjWE3efhHKJegtxp6R4lhxJ5RJCkjgX0+sEKZxch6HjF9sHEJwyQtYAJd/7ePWKFaC+mV6gX68IS2xiytYBJCQoEkcuHKOv0uKM27OfPNxqj6tgdsyJoBRMSeRLH1h+PksubKWABMAegctbrrziz+GPi2bJmpw2JdaFFpc0mo4JPHlBy+jrcP+MEct9n0eOhaetxmTUQt9ra8cscba0UciyjoWkYsKhPbG0sgCUneVV+A4wvB3Q0fk6Rax0Z7A7TXbNm/ui4lY1JvT284zg/A8sbQDamxpU8b6d78QZ/aMPj9m5VFKgkEUcirtSws3vH0iMp8eYiXJQJqgcwpSxD2POkLxctIlJWjLjCBLAJD8QTle/GF8VsxKiVFRCjShFGNgDqYpsb8Zufu0BIGijm5vakVqfjOc7KCFJ4EV84KwTESkaeXs1QUo53B0ao53iWElkBlFHVXja0J7H29LxLIKsq/wAJAJV0NvCLpWHL3enAe2kSlyjqQeXgSOBu2Ugh2Hi9ukCVhADcBxYkivX6RbpwixZgwoClvr6wRMvKneqpqsaeQNfOFUmDkylnYJRFDLfi9h4piE3ZhFVZVPqHSDSLxMsk01aruw/OCjBqJ0AOhqw6Wfxg34F5sofsSMoCiXFmZun/ACIinBJAZKFLctbRgX5D8ouFyUhwQb0Ib2tHuISQl8pDXOrVPQwG2+wc2UCtm6lOV6tqYDOlFDDKwKg1XfrTnaNBhlBRdW8NAQUl+LmKzbc0JXIQT8+Z+ABD+8BtpDwnbI4bDOsJGoJeos3LnBVILsCaWqB7w2UErSxSLgCx04w0uVTjcCkGU2LLI7Kkyj+JX+r9Y6LeXKAADiOg8mL7rKxBSaMqmlvWDBAJtapDvETLCj92Uk3btA/kY5BKXSqhPL6u0UckdMppA5hBJa/KPEosASOYGsJ4vFEPUKANMpvxzcD0hRK0hWdRuN0JYEUNyTbR4zkTeTWix7Y3SCurFg3W+vOC4eabBkl6VDH6xQoLkKlmatJO6CpSmNXLKNuekFEtRmAzszBkliFOBplS6m8jAc2ifuSRfT5rM4y2cuLkswpxjMYmcXLkivJn8YupyypYWoBkkZbh20y1etwWjPfEqzmzgFlVIIZlG6fr4x1ekz1Li/IJtyoLI2upLfdu1wtIIJ4pIJy34wcFc9NUAJVZplBW7BNC/OKHA4xT0SFjUOxh+VtWShqhKg+6pQQ3XMQY9VNMm00b/Ynx4nDgS8aFBqCekZkqGmcCx5xqJuPkzUhclaVJNQUlwY+ZSJhxKMmZKEkMcq0LJHJgqK6Ts2ZgZryJkzslEAh3AJLOU8OjRCeGPK12PHI/J9PkY/IWJir2htTNPmVscvgABFdicWsJCpgGXRaS/mLj1jN7UxRRMVMBdCqkjQ0Hkbxy5Xa0dmBpS2fQsFjEpqYsE7YQ1hHznZ+2XpFxhsWDrHMp0d3FM2uE2tls5Tw4dIzv/V3Go+ySyC+dRA8ElX0iUgnKY+efGu0itSJJ7qcy/FW7/wCMPyV2yU8XlGO7cxFM9i8e4jArFQCof0gqPkIryuGU7OaUGux3C48y5qZg+RQV1ALkR9rlLTlBFEEUu7UsPGPgstJUcoqpVANSTQBo+04FDAAuVpASQ5YEMCb36COfO1ohOXFltLUouWGU6lj6CsLKYgstSQHNALDjXhyhbFzhbPlsGcuSTxcekEQcgABTmIcux1PnELb2LTq2HkYsJFwA7EqHLpHJxXafy1AgM7AfViT0hPGYlCmSsCrOOliwtcx7hdnul5RAAS+Ylk3qA1XcjyjVfRJJydId+1rbcTYtvBveAzduFPfSaDfzbqQXoAohrNApqgflmJAZlFThV94Iv5xJM2WtkAGxGYsS5fV2f9IFu6M4tFj24XULSU6ZW+kYn4ikTlzSZZT2aDlALumt3aNVgcKELzkBSWLBn6Cmg6xR4rMolSUnKpzwHOHjH5F8Eduyww2YolLUvNMCilwGHdu3g3OH5GYvmUlKrB7Ho0U+z3USA446U4cqxZrnC1CoVo4c60q3oI0lslkjTpBATqpD/wDufpHR7LwymG4j/wCRo8hODJ+2yE5KU1KZlabiA/iW9oDOm5khCzlBtmB4NVlMekMrnBQAUhzej18KRHMnmCPldr8XeLf5O9xvtCUrZKAncVmAGgDjl0ioXspZObLNKQWCSAH6skEjxjUyspF10L3Kh0rp0gsyclNEksev5RmibxGCTPmSyodmzCgZiALhJe5D+UMYdE45lJYJPzKKkKYGgsaVDsSK6Rs506WosplJ0Kg59rwD7JJmKYBdAzO16sBwoIVpsV4ZXozk7tVIBWEOxAq9RbS3jFepKlpUiYUgGoJoEGupIqTx4xq8bs5HAkjuhQZvYRX43YBWMssS6HMAzVpev74QUnYPaZhSneDhi7P43hvtFJYua8WPkSDFjtHZM5BK5svKApg1R58YSnhRSyS3FJsfyMetinyimI1XZdbLxqiAyS3kDzdKaiLjEMtBBYOCKG3gaxkNnT8oZQWGN0rP/wBTSL1CkLDkBYs6k7w6xVtiUdg8XiJ0teFEllJ7q/lZhR/xN9Yb/hhRLGcS0UAtV7VrWsUW08AMyJqFGWCAhw4a7HdPHjANjbVxMzd7VQUGClBIUt3IO+QSAGjg9SmvkdUPlH/BJeESlbyyz/KO74fhMXuw15ixuISxGGWd0byiRvqU6mNHUA5vBsPIVKKSe9YkUDdCAXcG/COblZ04slOrNVLxDUjB/FWxpqpwmSklYKagM4Y89KmNNNxsDwy88wAkgAEqNWbQFtH48IzlR0Znxg2YhOFxKhkErEJHJC0jxLN5mHMB8BmYsdpNSBQqyhWbi28GtrWPoUrFCgShwE6pISa6E26atE5uNKA+VJUWrenAEmmsReSVWjzsnqJTE9j/AArIlJ+5RlU3fNX62qYsJ2DCRlChW5zbxNK9aW5wl2ipgoutXIFAAHrSp5QOVimmWKkixCSBmYEEUblCOXJHO35DYiUklspJG9mIoU7ovqdGHGBrlJypYJSeDMw4u+7UW5QzNxbnKoDLxoDwoHs1HLRBS97dlJyqupTB+Yd9Lawy/DJtgkoWGCVCh0IrQWJBMAnzZpU75S4py6/SGEYckDOCmoIKSkDRiwD3hwYSWpVchZy77wTc8C3nGvwBrwEwWISUJLJWP6ho5oOEOYjZqZgCpfd/Caty5QDBygaHKDoB+ph+XhixQCz1D8dYi8rjKmNLl4KedgFpBGShuQW9oTXIQlJrrYv5uKRdfYVAuFJ/3H0iE3BO+7XVQDKPgLjrFY5b7BDN+oo50kkMpJV4Ejyp6PEZMg5XAYWGUKqf7Wiyn4RYJatr19Pl8YgFKDOHbV2AL2AFYryTL2n0LLmIBr2nkeEeQ2wP/wCT+RjoHJGKkTVlQYjoNOQhyUFEWdq7xJ+kOyVJYupKWYElnp42POCS0S2LGpuePINeDzTKe8hdM2lqgUD/AJiIdqo1KW1d/wAoYl5CCWNKXr5XfpSAYtcpKsoAUs1du6BxvTyh0wrImSlgM4YKIsofUGnnC8sTFLKcqSlt1QUFF9aDT1gmIxyUgAF03JyhQ/fOusCxc1RTmkryK+VR0ALukCuYiAMrLPDbPnKBJSoCwK9wDmyo8XIly6TMTKSLsDnV/tYDzjPjZi1HNOnzZnoB5kn1hqXsqWWyyncG+8Tpq58oHzf8GaYXEbUwinlpE/EFYZqJB8b06xiZsghRQsZVjQ/MNPGNovDJUyq0oKUbyoXGkVu3dm9ontAlTpua90D6R0enk4y29Mjlx2rMgknPlq+gLOD14Rd4Ken5kt/UndPiIrMZLoBMf+lY9I7DY2ZL76BNR+IKKVj/ACFD4x6SdnIzV4jDJmIYLUQQ3TgbaGKvATjKQmV2eZalKerAAKIcljcv4Q1snGy1pZClAv3VgA+aSxjQbMmgAhQAKbUBLE1rHN6mNxKY1eikweKTUql5AQwmIls/J/AfpANoqCchzEuWANyCkl2c2IbxjRzA26AFcimgq/QXvGW2vsNCErnCarMkEpRQJIuQOJbXpHnVRbHFwmmxpK0kc4RVglKWVZVKQBVKfmLhgwqdelYUwyiapNYsMgWk5lLSNSgkdKamA/6d/qleJ0SlYpSlKByqq2UKTlCmAQCQ9D3eRjpOP7qllSAxJQrO2c0CQpmZn4Coj2VsuUo5UTDTKpWblW9G9bxCd8NqWpUxM2X2irhQC1FLgZXIBTrVvzibjbPJrdh5+0QFKQlKnRVVcr5m3Qq1udtI5XxNLFKpP4VOAz8QCI7A7CVQTSxqkKIcg7wHgwFau8KYv4bKFBRKShBynNXMCwFA3XxrAUUtMzZ2LnnEpIlOioKlFiA1N0jzFqiL/DYwpyJCAotxcFrhjZ/OMztCeiSeyzOc+YkgBKQaJBP4RWw42hwY5PZBMpSpjlzkQWJ4tlJAFACRaC4utAdlwZs1UxpiAhAYgBQOY+ThusPrnITlK0mruoOSDUEHVukYmXNTMUpK3JSrqBS7tS48hDCccoKWoLmsTVJKQzn8Qc9GgUCmnZsDMlJSV59wFgQavwYiC4D4mlJOWbNAsylUL/URglrRNdYUpWpoCQ2tAl6m7GLXCKlqA+5MwoIOYqZ3HAAD/mGlFT0xnOXk+nSylQzJKS9lXB8oWxUtaUlyG/ppGQTtQBAWFrlhIDhNmNBb3IjQ4KZ28sEHMLHSvOOeUHFfokkntCicQE2oeCb+KoNKxAWd5gr8QDjx/MQyNmg94eAoImrCMGan784EW0iW0KHCTtMxHEKcR0NdkeCvNvSOg8huZm14YpY7x6kH0JbzjyXjisqS7EAUU1eYESVLKgGUlIIsp7va/vDUvDISC6swvmt6tux2fE7deQMvEKBBCN4BsylM2jhI18jAsVNUFIQ5WFOXIzkNQ+8HkZJilDMd3UHMSHZxZr6wGdiksUue8xJdRAs4b/iGoJEyEuAVEfiJBOlhVhBTKKmCSk8lX/OAGeDRKFgClg5HEsYFOmDuqo9wQ4Go0Z+UBXeyid9jn8IdxmAe7bx40rSBTMTLQpgV5gSHCFUagqAxEV+EKu1YS0oQku5yAkjVgXFdWhlMkpJoSPxV+oig/kOjHgUIKuoyj9TA14tVggOxo5Zrc6xNU00AKhyA93Br0rAZmJcsqj8KDrlEZaMIYuVLASlY3FFgT8pbunlQxTYnZk2Sp5YC0kuHGYDwEadeGExJQsuk68DoRGYwePnSf5iQqVxJynhuua2tHd6fLy0zjzw4u0GkLlrUO0kAnjKKnB45bxocDiWWAFBRY7pLFm1etIqft0uYwRiezBpkSEoJ8bwSTsgJmJUlJSAXdRzLPMk1aL5IKUWiWOVM0k3E7qe671LF38KRGakHvoSX6exiOBlVO8G4hL/7jDK8MVO28GHUfsR5FHoJpnz1MrsZq5b91RHUXHoRGi2IgFlEcWo9bWir+I8CU4ofKJiQR1DpPsId2ViFSz2aqp0LNAkjsj8oUXCcGgnOpIUVEksWzOXND0F9KQYSgQSkAVcWJ4tS3CAy5azVIA/qBPsIKlU3uZq3oGfzFRC8TgeNCkwLUlkir17SopWrGn6WgeNwySqUtbuhIyuWSCPYv7RZKmrq7Anl71jpYCQkkuxfKxPUvp4QGibxlANly1JbKVFB3SsEVDqFWDuTXwhAYGekrCVmYpwdUJSKAhNSHbiQ9Y0WLkdqWJVlBfLmUliGOqr9RBpmBDoWFzANEtQtRyLP0Z4FaFeP8MZi54QllhRTny95wkmxq9B7iO2biUJQvtClQlgMohSqEqFAFVJLBnjUYvZQJJlJdNd0qIUOI1BcvFTP2AU1XL3SxIFqHgkMLveBSYvHVFehCgoqSZakKAIbdVlIdjLLG3IwVe05RUUy5izlGbKpJQHqSGJFgOHCsBx+x3UVKUd5yAHBbSoow4nTSFsPgSCc5rVLq0HB0inUjjDNIDxvyxoYshaZayMhIU+bKMtDzfzHSNZsfahkrClrQiQpIcLISa614cdYzMvAKVKCCELQhihW7YUKC16WMO/aEiQhE5IKT3gT3BonM9ON4zUeNAa1SPrOGXLUkKSpJSQ4IIIbjHomoJofG58I+ffCuMCvu0kJS57NDtSmj1vG8w2HYVvHG+SdE7Iqko4HxNY6Dqkx0NxB/owKsAiWkFyo6s5PWiqdGhZU9SqKZKX7rk+OlYLhpRCmKmejIufr4+scNnIMxKXmJJDA3Afnmp5R2Ul2daSTAyUZia0FWArQ+dY87QPW4L3YVpo/lWDzJKk2zlOhIyjQO5UxfnATOBPcIo4fjxaovpDJsKbYRMy7VF2dvo48oYlTWlZyqXU9xG8pT60c0hOfjVqbeCdXCW5aD6R2GLg2CgHdRY8mYM54RrGdoZkzgBYjqSA+jpIcnxjpm0vlUoZg1jUvwH0gKcxsFEjQ26XqqFlkuSAErYBnbjU84KGRYonpJI3gOve6sLx5PAXQMx1zB/SK+Wu9HLuxern2ETXMdynuk62flS9DGGDfZWBGZmJyuCSRbUxhdqJCphSqbklpUpBOVSqg1q4eh0oLRuFzAl03NhUHrQUjH/EGJyTZqcgUkqzgKzJO8kA1SRqkxbBJKVslljatDuy5Wzk0M4LUbA5UPych/WLNWJyHeCZUoVEtCu1mTGs+VyExgk7USlJAw8oK0UFLtxNXJ8YFIxcy2ZhdkjKH8KnxeOz/ANEUcqxM+n/zUhZUEpV3RTd/poKsesFMmYxV2igO6MiifcDKG6RXfDMxP2YBR3gVCxOr6dYsTNuGZ9bDi/8AzHnTu20dy6RX7fllkKWSop3S9TlNi/UDziMuYFAcYsl4TMmqgQaM4JNPxA0Z+EUiUGWsoVQj14HxhHZ1YJ+C5w2GK8jKY1fdCtTx6Q3mUHzJdmAzA+bQvgpWcFnLaM/iYLh1VIKso45SAT7vG3RDJqTPZUxlOXAeou+ljEkheY13dLCjX46wVagHJVm1o4JHiBaBywks71BZTG3lwgoS/IZBS4KhUitXtz42jxeIBsoqFiCLchWkBQsAjKolrCj0pY+8FVlKiVBVvCvt5wLsAMqZlMTY0LkDjUtaJy8cKFCSp3BAP1f9YB9mS7hShwB7p1sTCe0cVNQ3ZSVrJ5ABJ51dukJxtAqyyTJd8qRLBZx9KlmPBoTxGyZSzVJSQQQRo2jcIalzVBKSVMTo1BEslHuepPkIPGgcSnOxAjMtQVMBHdQ45AM/A3isUCHTRAIISCCAkk06cPONSuW7MsBv6H8y4g5whIACUK5AO/hWA/6TcVZhv4efmzEgFLhwE6k5uDgRZbI2zjJLjt15RYLKZgbjUEnpGkn4Ig0QwuUsz9Q3rA5Oz5aqqkoI/s9i0a7QvErf+/McKPhzzyKD+GaOi2XsOSS+/wD6X/8AGPI3BfgfaQBKkmartOzTq6ErPlWn6xMJSTRQSD8y6ueFanS0F2fLE6sveVrmCbciHpEi8tR7bKGoh8wBJ4EjKBaG7YXF3oBOxQCwjtNyoUz5gLClqcGivJlrIHvfy+sdiJTEqyq3jVLm/Vqjm0V0+SXYrI4hCiB0cEQaoeEaLPEyE/LQDXLV+cKiYAneqBYhksXu9KcyY7BS5SO72iidM2vAiCrQuxJYXBJ8r2g9jv8ACciepmRmNaqoXSzbrHgTXnAcXNTRaA7t3gxbQgCoTTWF8ROd2DuK0YirsCGLdYUBNHzNTmQBbwrBo3Fj0nELKhkSAbgrOUAMXNiGaJHHAkhS0hQsCoU6APCeMQpRZyhNglKlA8HOUkVvAU4MS3a1ATmKuNiru30hQ+S4XPRcK8yD5bojO/FiArs1UoFJcUexr4v5mLCVKq7gf3a8ucUnxLiWUhIIIAJLWuzPqfzigZdGcVL3rQzhpIOvpA5BUS7OIawuJSDUNDokbL4JSnspuad2YQR1OYaVpZouMLi5Uxwhat16mml+cZWRgkqAyhahwQQ5/wAmLDwiwkbrJSkIHAAqJtdSlVPg16QkmMtaL3FLBF7chXyip2mE7pSp1p71C2U28j7wTCTxmPaBm0DsSelusMYgZkuXylw5trR4TxspB0yOGBy5mLM7An6NHiJqUtmfjXhUMSb3tyh7ZWGWnKVEFPy9L14xPbuHlyx2zjK7ZVWCq66DwjeC2aN7RAYtBD6gWchXVvSOlSDcii6Mp3D6Ags+sUyNpyGczEK1LAzC4FLO2sCk7SQs/dJxCik1SJZy1t32aEt+Tms1XYAJIBDGha4r1t184UxWJXKAzz5TaZ5QV6gpimXtCYT/ACMv9S5stDeTsYrZnxFiXZKZSTXeK1zRcirBPCCmjKl2X8rHAuSpKnokJNK6hlKI8TFhNWogFCVrb5QoJLcbuYx38S2kuktaUJPzS5YHupVI9Pw9jp9Z2KmFv6sp/wBrQaNy/DSYvaC0AfclPELIA8yYUwu0VHeTKSlL/Ic7MbHLQGFMD/0+GYLVOKiNVOs+ojSSNkqlDdVn4uMvs0NQbsXRikzDUpc92gYnhfvQ4oEMkKZhq4pwcGCJVqpKhyLH2ePVKoTVmoDE5RYriCykFipLtQKOZq9H8HgsihJ3W1YkeNqxGXMUDmG8LEW/ZiaJpSP5ZTzMGNpCni8Sh+8RyrHsSGP4sPBQjyNzRjP7Hxo7VUtJypQvKVHUXLHQgecbXaE5PYHItVRR6g9Q1Y+UieFZTNDJd1FJbP15v7Rp8Zj8POEtKsSJRQCQksrNzZ7jlDeSu6GsXtjskAIlomy3ZSO7T+lw76wJXZqSVoG6oWYApNaFuFOsI9mgpKpc4TAAwCVJKndiwSToXa8BwykrSMyXUCygpmUGOVTaKze8Z0Ckx5SlJSWQ4LEqIN+LguPKAImElKSVF/HNUOHPVtYbVJIU2ZkqZSlKq3gaMOkeqol7u6QRQeHkNIVNE7RDETJWYgAkgsQoqys9swu3OFCg5lAABrsnlWj1jybPIlgqSyi4FcoamjF6vX1gK15i5WN7ip7UrGGjaORMQeY1eh5UevhAgBqGF21J5OY9VhS7JYf2mn75RNBAFVE2Fmu936Q2xrAzlJ3cqVhzZRSqlmDWFdYQxWAK6HKwcBzmYFn05CLDFzGBAIBoXcO+nQGEcSmYKFRU9FZQcrEcTch4yaBryIYjCgJzIYkKYtrQj6RFaZczvqyqGjexg6sQJYG6SF1ax4a2qOEeKxMos6GNniiaA1b0WGyNmAMErJfw9osZuEVK/mILA6bwNqvaAbNmy0HecHTSkaCT8QSgGzjo8Z09mVlMMSFJ3ZaSDfMXPUNaDSCtaFJQUoyMo0JoaWJYmrwltb4lcqSgAkmrBz4UieHnkoJoSkOUmilHlSEdDqbi7R7KmYqWllJRMS1CpeX0akSwuKXMftuzLUSlLkCpqc1zpCBWaljwI/WG9nysxclKSBQKIBJYtTWsK6GllbVNlth1khgOzSzUDFRZnpo9YVxUlavnPUmvpWOlzwob7kDVnIERkgmosLv+7wG4iKugf8PQN5alHmosB5xYicjKAA46P40NYSWpZSQlTm1Rbzgf2gqUEstHUU9YD2zNIupMoFNCWIA4C7W8YKiapNCM3Gj0pFfJLd5JIHC/nw5QdOJUm4KiR+2o1oXaBxaLBG1dGrpy/Pzjpm1VUqkDQnXwNjFfPnsnPQpfiBlPSPJQC0nMcpCqEcGEHkzWOqmdpU3e1En3vDcsIYd7/JvKEftW9QEi12aJzZSlaitwaeLiMpSBZPEYlTMEjk5/YgknFrYhaBT99IUMimUm3N/1iSp2XUNyr4N/xBc2kCwu/oVCOiYWNZbniLe8dC2wcjC4iXKUg5LaEinVj9Ypcds5WVyoFOj3PSDYFClKCSWF34CCzdp4Z1DspyyKZwQ3g6hlEO5NMSc6dIqdlYlWGmZiHQe8OI5c41EraUuelRNWdld0lFDXmNYz20JCEkhT7yXSCQcuaxJGvAeMIYJcxCgUgkJcjLx6w3e0WhlTN9NmpABUGT+IuvxpWPSlJy7xU1nUzA8gA5/ZijwWKzzkZ0lKjSjpzXYlLsDzaLObg0JzLXmAFQQHXa1nYmJgm4j/ANhJIWCVBmqnWz2qN4/sRJUlIbKqgPHMTQMC+t7coFhTLlhTiYULDKUSz2LaNUXECw08EFQCWJ3UrIJ0D3d2EG2LsLip4NDpR7G7kniBQecITpAdkrCrPV68KH8odmSxcqRLL1TmS5AYir8RaAz5SqkqTqS6gedPCCuxov8AQOHwgBqA5L3q3AA6eJg2JlqDmWpSEmwCj7WB6Q28vKMyqWChViDdhxrr7x79lU5yM18yizBmrqINpmbRSYjBBYGZTEGij8oqSHPEx7LwMpJo6lpq5SpmY2dkmrVEPqwRUK91RuHY6XZvWJJl5bBITyAFX5QH/BaTK9Oz0r76SRShNaE100LeEdL2Ih/5YFeZHqaRc4qQEV9Pre0BkuoskDMdAK26wypIfSQHDSkoISEkVA3cqaO1WdxV7wKcgWYdYbkKk5wkomFIcFQLl7USLB+JiC9nEHcJUkWYKetahvrGFi6YNCUgUrzav7pBMMe9wFSfo3WJLw6iBoAKDV3JrHvZAF9WcXfoDrCvoc9k7oG6SOhPrpBVTwa2rR+QN/OJCYlicyiwDhRG6pjY8P1gM9LgKU5DUAVTwakKlaBVjC5GZINA4caU4ubvA5eBJ70wv8oFgHduYgeFns4ZQzceLaAhoJJmEKzCoJbLw4mEqQnyOVKPSnUeTfWOw85eXeIIFjY199YbWrMBfKaFzTyHSITcOXqHSBQw6X6Om62LpQskkKLO6gQG82eDoUQCWISbbwpzYRGVKJb5mumoPkL+URWgZzRnDFQDGtK/nCvbFbGJClVBctUGj8tWgyUgnNmAPCxNfpBJWz1oQN4O1mdRGjCISgCKkfhTo/hxh6o3gHNUsTB8oa4Ljj+kcUzCKKTmro7eH6wTDyUpQUq3tQQ4Y8jxiCkhAHzJLgEAk9CzhxxhZRMzxM7EChMv/QY6CIlpbvHxB+hjyNQtIyMzABIGckkpfILHgCw+sdKwksJdMtGd6rmFkj+xIBc/3EmH52ICn3XIsWfzKjExMWwdVRxSgtytSKJmcLE5YAdw6lBitbgNYlyO81HtEc5Sth2eU/K4ZtDmv4xYpw5U5y5ip2bh5x0sOlKMrpSXDga87+sbvRlBCOFxaEkuCzEOBmLaMo1bk0dhJCgoAdoVqq77zcANFflFmZAAdAKyCBVgknUDUgDXpB8FgQpysSwHPdzO/C9TCuka0iuEkkqBzk8VghR5VtBMRLliT3JgmCm8wTZ36Q9izNDZ0rKG3WGYmoIoHJU13ZoigggqUhQysDnSoACt6CpjPQOVlV9jV2oBu4bMXGY6dGgqEFIJUM2bR2FSajXSGsRiCogpFAGzGhUTdhoHN+UeICFJSUy1UOXvFxYUcUDq4GDYzk0tikmUaukJDXCsx1oaBodwGZWdO6ywkKPdypS5ZNy9vKPShllISlBNC6sxDNUsHIfpE1oyDIMualUuH8dP+IztAk7FJTjughIBNTe7UFH8BB8EgBTqGZD7zEVrZ/GAmcoKDlJJJSBVwAUkuXqKnTQwbE4HMxQAQQ4HDw1DQq0BUP7QnSVjtEdo9iFJDC7ChZhCTVUokJzJcBNElmet9feBIzpS1nYKHGt4YATTeD2ykUbi8FsaqJYPD5FpLhjolYL0JDtpBChbbxUEFQDhVDUXANdYXWsJNBQUIGvhwhhU5BYFLAEEjQHyAjPsLTJTlCupb66jwhcLJACw5BJDXApQcoLPAKzkJcUNB5QJSiAUXPK7agE3hKMFThiRuoKk6lId9fCIJCpYyrJYCjhyOVDeCzEGTZ8qmG6dRoeMK5qlgzgjiwJ46mkNsVOw0vHZXYBjQhVXHHkYhNyKDgMRp6RGYlzlDF7frBfs7DM1BunrdusPpIfl4BiUzM5A1sQIYkEqJc05Fv0iOFnBagGVu93N5tbjDKUDMK1tag/Mc4ly/UJz/QK0GoINnBF/SB4eaKhW6+oBFOp1hlGIrf8ATpA5uGpQtyb96Q0afQU7JzFOCe0SNM5LFJ4VGsLdiQxUQo3BCnHkYGmbvEKcDWlCNH5DjBMoOYkU0IHrDUwU0P4XATFJJyuEmzh+NuELYkhIKhalAa+WsEM8oAEsrLjUEuODi1YhiVZt4ByLjWMFM4T3rmI/fWOj1GISR3FDoHEdE9i+5/DNSFHK71c+8WWI/l/vjHkdFGUmCwx3Uf5e0O7NSCWNesdHQsScPqe7WmEOxIZCmYs26Yp9hTldmVZi7Grl78Y6OgZOhF5LpU5QkS2UaqL1NaiAhZUKkm16x7HQ0OkPHscKRSmo9jHmEHd5P9Y8joK8i5xyfVFeP0MVEg/zv8vcR0dCsWH1YnhLp/v+oh1Y3fED1j2OhIjx+oQ92ZyJHrAZVx1jo6H8jR6E1KIXQ8PpFljv/U/tH1jo6Ch32Vko7njD8hRM1iXFLx0dC5BV0M4juL/xPjv1hc3Ph7x5HQcf1Fj5OmBjTS3mIKJhdFTUEmtzSsex0OxmepsrxhjBa/v5RHsdEJfYnL7C07vf4g+PGD4e/wC+Ko6OiuPoMOiShb+6PUR0dDsdjWJDIDcIpp0w0Ll2u9Y6OjniSj9S9kDdT0HtHsdHRQkz/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6" name="AutoShape 10" descr="data:image/jpeg;base64,/9j/4AAQSkZJRgABAQAAAQABAAD/2wCEAAkGBxQTEhUUExQVFhUXGR0YGRgXGRsYGxsaHxgXGBwYHxscHCkhHRolHBgcIjEiJSorLi4uHB8zODMsNygtLisBCgoKDg0OGxAQGzQkICQsLCwsLCwsLCwsLCwsLCwsLCwsLCwsLCwsLCwsLCwsLCwsLCwsLCwsLCwsLCwsLCwsLP/AABEIAMIBAwMBIgACEQEDEQH/xAAbAAACAwEBAQAAAAAAAAAAAAADBAIFBgABB//EAEEQAAECBAMFBgMGBQMDBQAAAAECEQADITEEEkEFIlFhcRMygZGhsQZCwRQjUtHh8BUzYnKCkqLxBxbCQ3OTsvL/xAAZAQADAQEBAAAAAAAAAAAAAAABAgMABAX/xAAmEQACAgICAQUBAAMBAAAAAAAAAQIRAyESMUEEEyIyUWFxgZEU/9oADAMBAAIRAxEAPwDVzZX3apkveKe8kbpHTiIBhNmHFSwyKJU4LndOvvaM7O+0SiOyURmo4OVgdCk3i42Zip0pSy5Yh3JLE/iiUlFk+Si7LrE7JWlgwfTKaHnHKwmWVNy7ysoKReoNR1is/wC4Vqd0ImAMcpUU/S8Rm/EC1ywjsTKL96WsGnDjDRihW29j+H2l93vpYNwq92b6RXY3byFB5cpf9zBIp1qRCknE13t7gXubsefOAY7aCQ4SoljYJPjvWtB4g4yGpeJGImBCkBIDqYl6szeDx2J2NkWaukEFHuBya0LbQ2phkpUtQIUlLMks/CxtzjN4zFKUQULJQ3dCioEvz4+UVjGjqiuKo1n8Wm51JCAZYLDjEP47vBPdY7wXQtxDFjFTsXGqfs1BRYllUavrFkWsyXar18ntCOGyLxbLFG2UFsqn6jT0eLLZrzWI3XZ2qW4B4zwWbIHB912prQxnPiDHhWIQhC5oCUhJmIcMrezNxNR6xljQY4VZ9M2gcMhSSBnWktlJSSHSdH5P4Rh8fMKpLnJkP3qVBt8lZB15mKbZ+EmLR96oKQ7FzkSljdTtmJfSHsfPSMkvJuhRTKAGa7B01oktwhlxeki8Y1QKbiiE8goA8nYj29YHMWMimVnZZTm45U3iwweyyMy5jBJTXW1T7NFHKkkycrpClqKwDfRzyF4nPGO9j+AxglrlzKHKCa1Hk448Y1GwcWrEIzBKUbpPBJL1I5CgaMniMD2jpSyXBQNQHoH9I82VLXhQpJxANd0gkS3Lub96lrWhYQXkTKk+0bbEYtpjGgfdpcDV+rxOfiWNun4tdIoJMxSx2qVrcpCHoVEirjNTUQjhMRjkBZWCvOG3soIG65Ck2d2fkYLgvBx+2pdGomT9TqKnl9IWnYsM9hc8YVM/E5cqQlCbkZs7sBqRbqfCGwZoSFK7C1UlNx4MIV4/6Z4F+lfMnLWTkYgVY68ucdjU9qnKzKSH5AsQ3rHiMTNClEJBzqcMksBz0JYQZa1hiA73cM8L7YvtuO0Z3bJ7LstCFPzLNWG9qYiZLBZasw/CSKnm+l4JtPZCp5QVKSMt3pfLR/8AH3g03CLV3kobRmfn0Bg8RpR5JFfidqzUEDOFMz50pW9tSH9Y8m4/DmZlnyBmNQuT92Wa5DsYr9oUnqSahJA8Qkez+kQx8wMhTEqfI+gDP5w6p9o63Ckmi/xWGCZZmS1dpKP+of3CMntELnKzIDgtRwCCza6WjQbF2kZQdnDspOhSWd4tRsGSwmSh92sOl3IHJuUBJR6IZG299mIw6AkjOl1A0D2PPiINhJhK0pmFShmfKbDR+Q/ONyPh1BAUtCSE1zEMSfrHTdmoUwoH+Y25PxjWR4p6MzNwAJcIU2lSI6NQNgJ/Gk8+1I9HpHQvxNwf6MTFTFAsSBxAc+sBT2oH8x2u4FYfYNVxEXTzPQP5xTgjoWGIoMOpvlQ98ooeZPGPFyCKFb87e0NMObeQ8ogFDk8MlQ6iAlyABukAc/WFpmEJsU15M3O9YbJ5R7n5EDrDDUIr2Kkg52Kje1qBukEGyJaUhk1tQvTrDPgGvDODwy5qwhFVHgadTBChLD4UBxlbnYxbYPYE+bVKAEs2ZVA3jUxssB8OSJbHLnUNVF69LRbwGwOSMhhfg0hJC5ia8Ev7mJL+BkEUmkHQhIp6xrY6ByYvNmD2j8GYpgJM9BZQO+mvAs7h2OsV03Y2TESc+EUDnTmmhhLYOXYGpj6bHQVL9RlI+T/E2G7RR+zBEt0kEguCdQEaFooZeyaokzO+SxUASGAcABnYmh6mPr+0vh2TNq2RV8yKV5ixjH7Y/wCn03KSjEKUBUICUhWtjWvlBuxkzB4yauWVPuuogMbEMD5tB9nzsMQO0TlIy7xckq1Zno9hHkzZMw/dZClLhapq1OSWUN5Nya+sHw2xlS97MlbOCQogJo/rbW8TqSYspb2y1QgCoCU0BYWY+HrBkYsehFwB4B4QlyVEFyd0Cj8xR2q30gapazVncUrDX4FSsdUpwWDcax4SMjN4EAgmFmYVBdrj9TABMJUO8C27QB+pjdhosGDMVFL8P0tEEllMFE8AfzhOWVEHeUTowHs0RGZ3YvYaRgUPjEIsxezqoH1PT84gieTqB++kITp3Mk+MCxE/cISWLGrE1PSFktAfRS7TnBSnTxL83b9YWE0qKU0oX4Q1iMEoJKy+UFu6Q6i2mgbTrCy5OZily1VUt+YjJpFOaa2OdrlVy/fpGm2ZiVDDkdoUiWkUBABJYB+DmMTLnFwE3cs45xe7Cw2UTQolQVlcHiM5NP3aBKKlGiU9l6rGJoEzkqUQ5qFkgajgmG/tN2ckaAfn1ioQpAGYIALXYA+d2gyCtRcOAOv5WheFE/bHu0JuU+cdASlf9P78I6NQeA6tY1Z45Dnuv1iKSXoAelo97ZQFRV+DDzeKl7PTIOgJ66xHI17/AL5QOWVu+en4Tf8ASPVTSx3vR/rQRjWE3efhHKJegtxp6R4lhxJ5RJCkjgX0+sEKZxch6HjF9sHEJwyQtYAJd/7ePWKFaC+mV6gX68IS2xiytYBJCQoEkcuHKOv0uKM27OfPNxqj6tgdsyJoBRMSeRLH1h+PksubKWABMAegctbrrziz+GPi2bJmpw2JdaFFpc0mo4JPHlBy+jrcP+MEct9n0eOhaetxmTUQt9ra8cscba0UciyjoWkYsKhPbG0sgCUneVV+A4wvB3Q0fk6Rax0Z7A7TXbNm/ui4lY1JvT284zg/A8sbQDamxpU8b6d78QZ/aMPj9m5VFKgkEUcirtSws3vH0iMp8eYiXJQJqgcwpSxD2POkLxctIlJWjLjCBLAJD8QTle/GF8VsxKiVFRCjShFGNgDqYpsb8Zufu0BIGijm5vakVqfjOc7KCFJ4EV84KwTESkaeXs1QUo53B0ao53iWElkBlFHVXja0J7H29LxLIKsq/wAJAJV0NvCLpWHL3enAe2kSlyjqQeXgSOBu2Ugh2Hi9ukCVhADcBxYkivX6RbpwixZgwoClvr6wRMvKneqpqsaeQNfOFUmDkylnYJRFDLfi9h4piE3ZhFVZVPqHSDSLxMsk01aruw/OCjBqJ0AOhqw6Wfxg34F5sofsSMoCiXFmZun/ACIinBJAZKFLctbRgX5D8ouFyUhwQb0Ib2tHuISQl8pDXOrVPQwG2+wc2UCtm6lOV6tqYDOlFDDKwKg1XfrTnaNBhlBRdW8NAQUl+LmKzbc0JXIQT8+Z+ABD+8BtpDwnbI4bDOsJGoJeos3LnBVILsCaWqB7w2UErSxSLgCx04w0uVTjcCkGU2LLI7Kkyj+JX+r9Y6LeXKAADiOg8mL7rKxBSaMqmlvWDBAJtapDvETLCj92Uk3btA/kY5BKXSqhPL6u0UckdMppA5hBJa/KPEosASOYGsJ4vFEPUKANMpvxzcD0hRK0hWdRuN0JYEUNyTbR4zkTeTWix7Y3SCurFg3W+vOC4eabBkl6VDH6xQoLkKlmatJO6CpSmNXLKNuekFEtRmAzszBkliFOBplS6m8jAc2ifuSRfT5rM4y2cuLkswpxjMYmcXLkivJn8YupyypYWoBkkZbh20y1etwWjPfEqzmzgFlVIIZlG6fr4x1ekz1Li/IJtyoLI2upLfdu1wtIIJ4pIJy34wcFc9NUAJVZplBW7BNC/OKHA4xT0SFjUOxh+VtWShqhKg+6pQQ3XMQY9VNMm00b/Ynx4nDgS8aFBqCekZkqGmcCx5xqJuPkzUhclaVJNQUlwY+ZSJhxKMmZKEkMcq0LJHJgqK6Ts2ZgZryJkzslEAh3AJLOU8OjRCeGPK12PHI/J9PkY/IWJir2htTNPmVscvgABFdicWsJCpgGXRaS/mLj1jN7UxRRMVMBdCqkjQ0Hkbxy5Xa0dmBpS2fQsFjEpqYsE7YQ1hHznZ+2XpFxhsWDrHMp0d3FM2uE2tls5Tw4dIzv/V3Go+ySyC+dRA8ElX0iUgnKY+efGu0itSJJ7qcy/FW7/wCMPyV2yU8XlGO7cxFM9i8e4jArFQCof0gqPkIryuGU7OaUGux3C48y5qZg+RQV1ALkR9rlLTlBFEEUu7UsPGPgstJUcoqpVANSTQBo+04FDAAuVpASQ5YEMCb36COfO1ohOXFltLUouWGU6lj6CsLKYgstSQHNALDjXhyhbFzhbPlsGcuSTxcekEQcgABTmIcux1PnELb2LTq2HkYsJFwA7EqHLpHJxXafy1AgM7AfViT0hPGYlCmSsCrOOliwtcx7hdnul5RAAS+Ylk3qA1XcjyjVfRJJydId+1rbcTYtvBveAzduFPfSaDfzbqQXoAohrNApqgflmJAZlFThV94Iv5xJM2WtkAGxGYsS5fV2f9IFu6M4tFj24XULSU6ZW+kYn4ikTlzSZZT2aDlALumt3aNVgcKELzkBSWLBn6Cmg6xR4rMolSUnKpzwHOHjH5F8Eduyww2YolLUvNMCilwGHdu3g3OH5GYvmUlKrB7Ho0U+z3USA446U4cqxZrnC1CoVo4c60q3oI0lslkjTpBATqpD/wDufpHR7LwymG4j/wCRo8hODJ+2yE5KU1KZlabiA/iW9oDOm5khCzlBtmB4NVlMekMrnBQAUhzej18KRHMnmCPldr8XeLf5O9xvtCUrZKAncVmAGgDjl0ioXspZObLNKQWCSAH6skEjxjUyspF10L3Kh0rp0gsyclNEksev5RmibxGCTPmSyodmzCgZiALhJe5D+UMYdE45lJYJPzKKkKYGgsaVDsSK6Rs506WosplJ0Kg59rwD7JJmKYBdAzO16sBwoIVpsV4ZXozk7tVIBWEOxAq9RbS3jFepKlpUiYUgGoJoEGupIqTx4xq8bs5HAkjuhQZvYRX43YBWMssS6HMAzVpev74QUnYPaZhSneDhi7P43hvtFJYua8WPkSDFjtHZM5BK5svKApg1R58YSnhRSyS3FJsfyMetinyimI1XZdbLxqiAyS3kDzdKaiLjEMtBBYOCKG3gaxkNnT8oZQWGN0rP/wBTSL1CkLDkBYs6k7w6xVtiUdg8XiJ0teFEllJ7q/lZhR/xN9Yb/hhRLGcS0UAtV7VrWsUW08AMyJqFGWCAhw4a7HdPHjANjbVxMzd7VQUGClBIUt3IO+QSAGjg9SmvkdUPlH/BJeESlbyyz/KO74fhMXuw15ixuISxGGWd0byiRvqU6mNHUA5vBsPIVKKSe9YkUDdCAXcG/COblZ04slOrNVLxDUjB/FWxpqpwmSklYKagM4Y89KmNNNxsDwy88wAkgAEqNWbQFtH48IzlR0Znxg2YhOFxKhkErEJHJC0jxLN5mHMB8BmYsdpNSBQqyhWbi28GtrWPoUrFCgShwE6pISa6E26atE5uNKA+VJUWrenAEmmsReSVWjzsnqJTE9j/AArIlJ+5RlU3fNX62qYsJ2DCRlChW5zbxNK9aW5wl2ipgoutXIFAAHrSp5QOVimmWKkixCSBmYEEUblCOXJHO35DYiUklspJG9mIoU7ovqdGHGBrlJypYJSeDMw4u+7UW5QzNxbnKoDLxoDwoHs1HLRBS97dlJyqupTB+Yd9Lawy/DJtgkoWGCVCh0IrQWJBMAnzZpU75S4py6/SGEYckDOCmoIKSkDRiwD3hwYSWpVchZy77wTc8C3nGvwBrwEwWISUJLJWP6ho5oOEOYjZqZgCpfd/Caty5QDBygaHKDoB+ph+XhixQCz1D8dYi8rjKmNLl4KedgFpBGShuQW9oTXIQlJrrYv5uKRdfYVAuFJ/3H0iE3BO+7XVQDKPgLjrFY5b7BDN+oo50kkMpJV4Ejyp6PEZMg5XAYWGUKqf7Wiyn4RYJatr19Pl8YgFKDOHbV2AL2AFYryTL2n0LLmIBr2nkeEeQ2wP/wCT+RjoHJGKkTVlQYjoNOQhyUFEWdq7xJ+kOyVJYupKWYElnp42POCS0S2LGpuePINeDzTKe8hdM2lqgUD/AJiIdqo1KW1d/wAoYl5CCWNKXr5XfpSAYtcpKsoAUs1du6BxvTyh0wrImSlgM4YKIsofUGnnC8sTFLKcqSlt1QUFF9aDT1gmIxyUgAF03JyhQ/fOusCxc1RTmkryK+VR0ALukCuYiAMrLPDbPnKBJSoCwK9wDmyo8XIly6TMTKSLsDnV/tYDzjPjZi1HNOnzZnoB5kn1hqXsqWWyyncG+8Tpq58oHzf8GaYXEbUwinlpE/EFYZqJB8b06xiZsghRQsZVjQ/MNPGNovDJUyq0oKUbyoXGkVu3dm9ontAlTpua90D6R0enk4y29Mjlx2rMgknPlq+gLOD14Rd4Ken5kt/UndPiIrMZLoBMf+lY9I7DY2ZL76BNR+IKKVj/ACFD4x6SdnIzV4jDJmIYLUQQ3TgbaGKvATjKQmV2eZalKerAAKIcljcv4Q1snGy1pZClAv3VgA+aSxjQbMmgAhQAKbUBLE1rHN6mNxKY1eikweKTUql5AQwmIls/J/AfpANoqCchzEuWANyCkl2c2IbxjRzA26AFcimgq/QXvGW2vsNCErnCarMkEpRQJIuQOJbXpHnVRbHFwmmxpK0kc4RVglKWVZVKQBVKfmLhgwqdelYUwyiapNYsMgWk5lLSNSgkdKamA/6d/qleJ0SlYpSlKByqq2UKTlCmAQCQ9D3eRjpOP7qllSAxJQrO2c0CQpmZn4Coj2VsuUo5UTDTKpWblW9G9bxCd8NqWpUxM2X2irhQC1FLgZXIBTrVvzibjbPJrdh5+0QFKQlKnRVVcr5m3Qq1udtI5XxNLFKpP4VOAz8QCI7A7CVQTSxqkKIcg7wHgwFau8KYv4bKFBRKShBynNXMCwFA3XxrAUUtMzZ2LnnEpIlOioKlFiA1N0jzFqiL/DYwpyJCAotxcFrhjZ/OMztCeiSeyzOc+YkgBKQaJBP4RWw42hwY5PZBMpSpjlzkQWJ4tlJAFACRaC4utAdlwZs1UxpiAhAYgBQOY+ThusPrnITlK0mruoOSDUEHVukYmXNTMUpK3JSrqBS7tS48hDCccoKWoLmsTVJKQzn8Qc9GgUCmnZsDMlJSV59wFgQavwYiC4D4mlJOWbNAsylUL/URglrRNdYUpWpoCQ2tAl6m7GLXCKlqA+5MwoIOYqZ3HAAD/mGlFT0xnOXk+nSylQzJKS9lXB8oWxUtaUlyG/ppGQTtQBAWFrlhIDhNmNBb3IjQ4KZ28sEHMLHSvOOeUHFfokkntCicQE2oeCb+KoNKxAWd5gr8QDjx/MQyNmg94eAoImrCMGan784EW0iW0KHCTtMxHEKcR0NdkeCvNvSOg8huZm14YpY7x6kH0JbzjyXjisqS7EAUU1eYESVLKgGUlIIsp7va/vDUvDISC6swvmt6tux2fE7deQMvEKBBCN4BsylM2jhI18jAsVNUFIQ5WFOXIzkNQ+8HkZJilDMd3UHMSHZxZr6wGdiksUue8xJdRAs4b/iGoJEyEuAVEfiJBOlhVhBTKKmCSk8lX/OAGeDRKFgClg5HEsYFOmDuqo9wQ4Go0Z+UBXeyid9jn8IdxmAe7bx40rSBTMTLQpgV5gSHCFUagqAxEV+EKu1YS0oQku5yAkjVgXFdWhlMkpJoSPxV+oig/kOjHgUIKuoyj9TA14tVggOxo5Zrc6xNU00AKhyA93Br0rAZmJcsqj8KDrlEZaMIYuVLASlY3FFgT8pbunlQxTYnZk2Sp5YC0kuHGYDwEadeGExJQsuk68DoRGYwePnSf5iQqVxJynhuua2tHd6fLy0zjzw4u0GkLlrUO0kAnjKKnB45bxocDiWWAFBRY7pLFm1etIqft0uYwRiezBpkSEoJ8bwSTsgJmJUlJSAXdRzLPMk1aL5IKUWiWOVM0k3E7qe671LF38KRGakHvoSX6exiOBlVO8G4hL/7jDK8MVO28GHUfsR5FHoJpnz1MrsZq5b91RHUXHoRGi2IgFlEcWo9bWir+I8CU4ofKJiQR1DpPsId2ViFSz2aqp0LNAkjsj8oUXCcGgnOpIUVEksWzOXND0F9KQYSgQSkAVcWJ4tS3CAy5azVIA/qBPsIKlU3uZq3oGfzFRC8TgeNCkwLUlkir17SopWrGn6WgeNwySqUtbuhIyuWSCPYv7RZKmrq7Anl71jpYCQkkuxfKxPUvp4QGibxlANly1JbKVFB3SsEVDqFWDuTXwhAYGekrCVmYpwdUJSKAhNSHbiQ9Y0WLkdqWJVlBfLmUliGOqr9RBpmBDoWFzANEtQtRyLP0Z4FaFeP8MZi54QllhRTny95wkmxq9B7iO2biUJQvtClQlgMohSqEqFAFVJLBnjUYvZQJJlJdNd0qIUOI1BcvFTP2AU1XL3SxIFqHgkMLveBSYvHVFehCgoqSZakKAIbdVlIdjLLG3IwVe05RUUy5izlGbKpJQHqSGJFgOHCsBx+x3UVKUd5yAHBbSoow4nTSFsPgSCc5rVLq0HB0inUjjDNIDxvyxoYshaZayMhIU+bKMtDzfzHSNZsfahkrClrQiQpIcLISa614cdYzMvAKVKCCELQhihW7YUKC16WMO/aEiQhE5IKT3gT3BonM9ON4zUeNAa1SPrOGXLUkKSpJSQ4IIIbjHomoJofG58I+ffCuMCvu0kJS57NDtSmj1vG8w2HYVvHG+SdE7Iqko4HxNY6Dqkx0NxB/owKsAiWkFyo6s5PWiqdGhZU9SqKZKX7rk+OlYLhpRCmKmejIufr4+scNnIMxKXmJJDA3Afnmp5R2Ul2daSTAyUZia0FWArQ+dY87QPW4L3YVpo/lWDzJKk2zlOhIyjQO5UxfnATOBPcIo4fjxaovpDJsKbYRMy7VF2dvo48oYlTWlZyqXU9xG8pT60c0hOfjVqbeCdXCW5aD6R2GLg2CgHdRY8mYM54RrGdoZkzgBYjqSA+jpIcnxjpm0vlUoZg1jUvwH0gKcxsFEjQ26XqqFlkuSAErYBnbjU84KGRYonpJI3gOve6sLx5PAXQMx1zB/SK+Wu9HLuxern2ETXMdynuk62flS9DGGDfZWBGZmJyuCSRbUxhdqJCphSqbklpUpBOVSqg1q4eh0oLRuFzAl03NhUHrQUjH/EGJyTZqcgUkqzgKzJO8kA1SRqkxbBJKVslljatDuy5Wzk0M4LUbA5UPych/WLNWJyHeCZUoVEtCu1mTGs+VyExgk7USlJAw8oK0UFLtxNXJ8YFIxcy2ZhdkjKH8KnxeOz/ANEUcqxM+n/zUhZUEpV3RTd/poKsesFMmYxV2igO6MiifcDKG6RXfDMxP2YBR3gVCxOr6dYsTNuGZ9bDi/8AzHnTu20dy6RX7fllkKWSop3S9TlNi/UDziMuYFAcYsl4TMmqgQaM4JNPxA0Z+EUiUGWsoVQj14HxhHZ1YJ+C5w2GK8jKY1fdCtTx6Q3mUHzJdmAzA+bQvgpWcFnLaM/iYLh1VIKso45SAT7vG3RDJqTPZUxlOXAeou+ljEkheY13dLCjX46wVagHJVm1o4JHiBaBywks71BZTG3lwgoS/IZBS4KhUitXtz42jxeIBsoqFiCLchWkBQsAjKolrCj0pY+8FVlKiVBVvCvt5wLsAMqZlMTY0LkDjUtaJy8cKFCSp3BAP1f9YB9mS7hShwB7p1sTCe0cVNQ3ZSVrJ5ABJ51dukJxtAqyyTJd8qRLBZx9KlmPBoTxGyZSzVJSQQQRo2jcIalzVBKSVMTo1BEslHuepPkIPGgcSnOxAjMtQVMBHdQ45AM/A3isUCHTRAIISCCAkk06cPONSuW7MsBv6H8y4g5whIACUK5AO/hWA/6TcVZhv4efmzEgFLhwE6k5uDgRZbI2zjJLjt15RYLKZgbjUEnpGkn4Ig0QwuUsz9Q3rA5Oz5aqqkoI/s9i0a7QvErf+/McKPhzzyKD+GaOi2XsOSS+/wD6X/8AGPI3BfgfaQBKkmartOzTq6ErPlWn6xMJSTRQSD8y6ueFanS0F2fLE6sveVrmCbciHpEi8tR7bKGoh8wBJ4EjKBaG7YXF3oBOxQCwjtNyoUz5gLClqcGivJlrIHvfy+sdiJTEqyq3jVLm/Vqjm0V0+SXYrI4hCiB0cEQaoeEaLPEyE/LQDXLV+cKiYAneqBYhksXu9KcyY7BS5SO72iidM2vAiCrQuxJYXBJ8r2g9jv8ACciepmRmNaqoXSzbrHgTXnAcXNTRaA7t3gxbQgCoTTWF8ROd2DuK0YirsCGLdYUBNHzNTmQBbwrBo3Fj0nELKhkSAbgrOUAMXNiGaJHHAkhS0hQsCoU6APCeMQpRZyhNglKlA8HOUkVvAU4MS3a1ATmKuNiru30hQ+S4XPRcK8yD5bojO/FiArs1UoFJcUexr4v5mLCVKq7gf3a8ucUnxLiWUhIIIAJLWuzPqfzigZdGcVL3rQzhpIOvpA5BUS7OIawuJSDUNDokbL4JSnspuad2YQR1OYaVpZouMLi5Uxwhat16mml+cZWRgkqAyhahwQQ5/wAmLDwiwkbrJSkIHAAqJtdSlVPg16QkmMtaL3FLBF7chXyip2mE7pSp1p71C2U28j7wTCTxmPaBm0DsSelusMYgZkuXylw5trR4TxspB0yOGBy5mLM7An6NHiJqUtmfjXhUMSb3tyh7ZWGWnKVEFPy9L14xPbuHlyx2zjK7ZVWCq66DwjeC2aN7RAYtBD6gWchXVvSOlSDcii6Mp3D6Ags+sUyNpyGczEK1LAzC4FLO2sCk7SQs/dJxCik1SJZy1t32aEt+Tms1XYAJIBDGha4r1t184UxWJXKAzz5TaZ5QV6gpimXtCYT/ACMv9S5stDeTsYrZnxFiXZKZSTXeK1zRcirBPCCmjKl2X8rHAuSpKnokJNK6hlKI8TFhNWogFCVrb5QoJLcbuYx38S2kuktaUJPzS5YHupVI9Pw9jp9Z2KmFv6sp/wBrQaNy/DSYvaC0AfclPELIA8yYUwu0VHeTKSlL/Ic7MbHLQGFMD/0+GYLVOKiNVOs+ojSSNkqlDdVn4uMvs0NQbsXRikzDUpc92gYnhfvQ4oEMkKZhq4pwcGCJVqpKhyLH2ePVKoTVmoDE5RYriCykFipLtQKOZq9H8HgsihJ3W1YkeNqxGXMUDmG8LEW/ZiaJpSP5ZTzMGNpCni8Sh+8RyrHsSGP4sPBQjyNzRjP7Hxo7VUtJypQvKVHUXLHQgecbXaE5PYHItVRR6g9Q1Y+UieFZTNDJd1FJbP15v7Rp8Zj8POEtKsSJRQCQksrNzZ7jlDeSu6GsXtjskAIlomy3ZSO7T+lw76wJXZqSVoG6oWYApNaFuFOsI9mgpKpc4TAAwCVJKndiwSToXa8BwykrSMyXUCygpmUGOVTaKze8Z0Ckx5SlJSWQ4LEqIN+LguPKAImElKSVF/HNUOHPVtYbVJIU2ZkqZSlKq3gaMOkeqol7u6QRQeHkNIVNE7RDETJWYgAkgsQoqys9swu3OFCg5lAABrsnlWj1jybPIlgqSyi4FcoamjF6vX1gK15i5WN7ip7UrGGjaORMQeY1eh5UevhAgBqGF21J5OY9VhS7JYf2mn75RNBAFVE2Fmu936Q2xrAzlJ3cqVhzZRSqlmDWFdYQxWAK6HKwcBzmYFn05CLDFzGBAIBoXcO+nQGEcSmYKFRU9FZQcrEcTch4yaBryIYjCgJzIYkKYtrQj6RFaZczvqyqGjexg6sQJYG6SF1ax4a2qOEeKxMos6GNniiaA1b0WGyNmAMErJfw9osZuEVK/mILA6bwNqvaAbNmy0HecHTSkaCT8QSgGzjo8Z09mVlMMSFJ3ZaSDfMXPUNaDSCtaFJQUoyMo0JoaWJYmrwltb4lcqSgAkmrBz4UieHnkoJoSkOUmilHlSEdDqbi7R7KmYqWllJRMS1CpeX0akSwuKXMftuzLUSlLkCpqc1zpCBWaljwI/WG9nysxclKSBQKIBJYtTWsK6GllbVNlth1khgOzSzUDFRZnpo9YVxUlavnPUmvpWOlzwob7kDVnIERkgmosLv+7wG4iKugf8PQN5alHmosB5xYicjKAA46P40NYSWpZSQlTm1Rbzgf2gqUEstHUU9YD2zNIupMoFNCWIA4C7W8YKiapNCM3Gj0pFfJLd5JIHC/nw5QdOJUm4KiR+2o1oXaBxaLBG1dGrpy/Pzjpm1VUqkDQnXwNjFfPnsnPQpfiBlPSPJQC0nMcpCqEcGEHkzWOqmdpU3e1En3vDcsIYd7/JvKEftW9QEi12aJzZSlaitwaeLiMpSBZPEYlTMEjk5/YgknFrYhaBT99IUMimUm3N/1iSp2XUNyr4N/xBc2kCwu/oVCOiYWNZbniLe8dC2wcjC4iXKUg5LaEinVj9Ypcds5WVyoFOj3PSDYFClKCSWF34CCzdp4Z1DspyyKZwQ3g6hlEO5NMSc6dIqdlYlWGmZiHQe8OI5c41EraUuelRNWdld0lFDXmNYz20JCEkhT7yXSCQcuaxJGvAeMIYJcxCgUgkJcjLx6w3e0WhlTN9NmpABUGT+IuvxpWPSlJy7xU1nUzA8gA5/ZijwWKzzkZ0lKjSjpzXYlLsDzaLObg0JzLXmAFQQHXa1nYmJgm4j/ANhJIWCVBmqnWz2qN4/sRJUlIbKqgPHMTQMC+t7coFhTLlhTiYULDKUSz2LaNUXECw08EFQCWJ3UrIJ0D3d2EG2LsLip4NDpR7G7kniBQecITpAdkrCrPV68KH8odmSxcqRLL1TmS5AYir8RaAz5SqkqTqS6gedPCCuxov8AQOHwgBqA5L3q3AA6eJg2JlqDmWpSEmwCj7WB6Q28vKMyqWChViDdhxrr7x79lU5yM18yizBmrqINpmbRSYjBBYGZTEGij8oqSHPEx7LwMpJo6lpq5SpmY2dkmrVEPqwRUK91RuHY6XZvWJJl5bBITyAFX5QH/BaTK9Oz0r76SRShNaE100LeEdL2Ih/5YFeZHqaRc4qQEV9Pre0BkuoskDMdAK26wypIfSQHDSkoISEkVA3cqaO1WdxV7wKcgWYdYbkKk5wkomFIcFQLl7USLB+JiC9nEHcJUkWYKetahvrGFi6YNCUgUrzav7pBMMe9wFSfo3WJLw6iBoAKDV3JrHvZAF9WcXfoDrCvoc9k7oG6SOhPrpBVTwa2rR+QN/OJCYlicyiwDhRG6pjY8P1gM9LgKU5DUAVTwakKlaBVjC5GZINA4caU4ubvA5eBJ70wv8oFgHduYgeFns4ZQzceLaAhoJJmEKzCoJbLw4mEqQnyOVKPSnUeTfWOw85eXeIIFjY199YbWrMBfKaFzTyHSITcOXqHSBQw6X6Om62LpQskkKLO6gQG82eDoUQCWISbbwpzYRGVKJb5mumoPkL+URWgZzRnDFQDGtK/nCvbFbGJClVBctUGj8tWgyUgnNmAPCxNfpBJWz1oQN4O1mdRGjCISgCKkfhTo/hxh6o3gHNUsTB8oa4Ljj+kcUzCKKTmro7eH6wTDyUpQUq3tQQ4Y8jxiCkhAHzJLgEAk9CzhxxhZRMzxM7EChMv/QY6CIlpbvHxB+hjyNQtIyMzABIGckkpfILHgCw+sdKwksJdMtGd6rmFkj+xIBc/3EmH52ICn3XIsWfzKjExMWwdVRxSgtytSKJmcLE5YAdw6lBitbgNYlyO81HtEc5Sth2eU/K4ZtDmv4xYpw5U5y5ip2bh5x0sOlKMrpSXDga87+sbvRlBCOFxaEkuCzEOBmLaMo1bk0dhJCgoAdoVqq77zcANFflFmZAAdAKyCBVgknUDUgDXpB8FgQpysSwHPdzO/C9TCuka0iuEkkqBzk8VghR5VtBMRLliT3JgmCm8wTZ36Q9izNDZ0rKG3WGYmoIoHJU13ZoigggqUhQysDnSoACt6CpjPQOVlV9jV2oBu4bMXGY6dGgqEFIJUM2bR2FSajXSGsRiCogpFAGzGhUTdhoHN+UeICFJSUy1UOXvFxYUcUDq4GDYzk0tikmUaukJDXCsx1oaBodwGZWdO6ywkKPdypS5ZNy9vKPShllISlBNC6sxDNUsHIfpE1oyDIMualUuH8dP+IztAk7FJTjughIBNTe7UFH8BB8EgBTqGZD7zEVrZ/GAmcoKDlJJJSBVwAUkuXqKnTQwbE4HMxQAQQ4HDw1DQq0BUP7QnSVjtEdo9iFJDC7ChZhCTVUokJzJcBNElmet9feBIzpS1nYKHGt4YATTeD2ykUbi8FsaqJYPD5FpLhjolYL0JDtpBChbbxUEFQDhVDUXANdYXWsJNBQUIGvhwhhU5BYFLAEEjQHyAjPsLTJTlCupb66jwhcLJACw5BJDXApQcoLPAKzkJcUNB5QJSiAUXPK7agE3hKMFThiRuoKk6lId9fCIJCpYyrJYCjhyOVDeCzEGTZ8qmG6dRoeMK5qlgzgjiwJ46mkNsVOw0vHZXYBjQhVXHHkYhNyKDgMRp6RGYlzlDF7frBfs7DM1BunrdusPpIfl4BiUzM5A1sQIYkEqJc05Fv0iOFnBagGVu93N5tbjDKUDMK1tag/Mc4ly/UJz/QK0GoINnBF/SB4eaKhW6+oBFOp1hlGIrf8ATpA5uGpQtyb96Q0afQU7JzFOCe0SNM5LFJ4VGsLdiQxUQo3BCnHkYGmbvEKcDWlCNH5DjBMoOYkU0IHrDUwU0P4XATFJJyuEmzh+NuELYkhIKhalAa+WsEM8oAEsrLjUEuODi1YhiVZt4ByLjWMFM4T3rmI/fWOj1GISR3FDoHEdE9i+5/DNSFHK71c+8WWI/l/vjHkdFGUmCwx3Uf5e0O7NSCWNesdHQsScPqe7WmEOxIZCmYs26Yp9hTldmVZi7Grl78Y6OgZOhF5LpU5QkS2UaqL1NaiAhZUKkm16x7HQ0OkPHscKRSmo9jHmEHd5P9Y8joK8i5xyfVFeP0MVEg/zv8vcR0dCsWH1YnhLp/v+oh1Y3fED1j2OhIjx+oQ92ZyJHrAZVx1jo6H8jR6E1KIXQ8PpFljv/U/tH1jo6Ch32Vko7njD8hRM1iXFLx0dC5BV0M4juL/xPjv1hc3Ph7x5HQcf1Fj5OmBjTS3mIKJhdFTUEmtzSsex0OxmepsrxhjBa/v5RHsdEJfYnL7C07vf4g+PGD4e/wC+Ko6OiuPoMOiShb+6PUR0dDsdjWJDIDcIpp0w0Ll2u9Y6OjniSj9S9kDdT0HtHsdHRQkz/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5132" name="Picture 12" descr="https://encrypted-tbn3.gstatic.com/images?q=tbn:ANd9GcQP9fdN3w0lv3-rFxmdYeq0hyrg5NHaQ9fYJ1UtjxzbWvByM10dM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311" y="4904806"/>
            <a:ext cx="2619375" cy="1743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34" name="Picture 14" descr="https://encrypted-tbn1.gstatic.com/images?q=tbn:ANd9GcQAUCHhQj8KdFW737kYEVNKnZeX1jQMiJwrK8y-x9YDmJLfeTqPH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869160"/>
            <a:ext cx="2190750" cy="17845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Picture 4" descr="http://www.drcalderonlabs.com/Cultivos/Palmito/Fotos/MVC-773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4916620"/>
            <a:ext cx="2016224" cy="17697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737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encrypted-tbn2.gstatic.com/images?q=tbn:ANd9GcQn_7VHxtypHPuRnJhESr4rdMwNFkmbsuK3cSskDTwYFwp3kLlzycFksGp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4525" y="4653135"/>
            <a:ext cx="1263082" cy="1656185"/>
          </a:xfrm>
          <a:prstGeom prst="rect">
            <a:avLst/>
          </a:prstGeom>
          <a:noFill/>
          <a:ln w="38100">
            <a:solidFill>
              <a:schemeClr val="bg2">
                <a:lumMod val="25000"/>
              </a:schemeClr>
            </a:solidFill>
          </a:ln>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46375" y="581650"/>
            <a:ext cx="1828800" cy="634082"/>
          </a:xfrm>
          <a:solidFill>
            <a:schemeClr val="bg2">
              <a:lumMod val="75000"/>
            </a:schemeClr>
          </a:solidFill>
          <a:ln>
            <a:solidFill>
              <a:schemeClr val="bg2">
                <a:lumMod val="25000"/>
              </a:schemeClr>
            </a:solidFill>
          </a:ln>
        </p:spPr>
        <p:txBody>
          <a:bodyPr>
            <a:normAutofit fontScale="90000"/>
          </a:bodyPr>
          <a:lstStyle/>
          <a:p>
            <a:r>
              <a:rPr lang="es-EC" sz="3100" dirty="0" smtClean="0">
                <a:ln>
                  <a:solidFill>
                    <a:schemeClr val="bg2">
                      <a:lumMod val="25000"/>
                    </a:schemeClr>
                  </a:solidFill>
                </a:ln>
                <a:latin typeface="Times New Roman" panose="02020603050405020304" pitchFamily="18" charset="0"/>
                <a:cs typeface="Times New Roman" panose="02020603050405020304" pitchFamily="18" charset="0"/>
              </a:rPr>
              <a:t>DESHIJE</a:t>
            </a:r>
            <a:r>
              <a:rPr lang="es-EC" dirty="0" smtClean="0"/>
              <a:t> </a:t>
            </a:r>
            <a:endParaRPr lang="es-EC" dirty="0"/>
          </a:p>
        </p:txBody>
      </p:sp>
      <p:sp>
        <p:nvSpPr>
          <p:cNvPr id="4" name="3 Rectángulo"/>
          <p:cNvSpPr/>
          <p:nvPr/>
        </p:nvSpPr>
        <p:spPr>
          <a:xfrm>
            <a:off x="2741597" y="107752"/>
            <a:ext cx="3438128" cy="1846659"/>
          </a:xfrm>
          <a:prstGeom prst="rect">
            <a:avLst/>
          </a:prstGeom>
          <a:ln>
            <a:solidFill>
              <a:schemeClr val="bg2">
                <a:lumMod val="25000"/>
              </a:schemeClr>
            </a:solidFill>
          </a:ln>
        </p:spPr>
        <p:txBody>
          <a:bodyPr wrap="square">
            <a:spAutoFit/>
          </a:bodyPr>
          <a:lstStyle/>
          <a:p>
            <a:pPr algn="just"/>
            <a:r>
              <a:rPr lang="es-EC" dirty="0">
                <a:latin typeface="Times New Roman" panose="02020603050405020304" pitchFamily="18" charset="0"/>
                <a:cs typeface="Times New Roman" panose="02020603050405020304" pitchFamily="18" charset="0"/>
              </a:rPr>
              <a:t> </a:t>
            </a:r>
            <a:r>
              <a:rPr lang="es-EC" sz="1600" dirty="0">
                <a:latin typeface="Times New Roman" panose="02020603050405020304" pitchFamily="18" charset="0"/>
                <a:cs typeface="Times New Roman" panose="02020603050405020304" pitchFamily="18" charset="0"/>
              </a:rPr>
              <a:t>Consiste en eliminar periódicamente un numero de hijuelos por </a:t>
            </a:r>
            <a:r>
              <a:rPr lang="es-EC" sz="1600" dirty="0" smtClean="0">
                <a:latin typeface="Times New Roman" panose="02020603050405020304" pitchFamily="18" charset="0"/>
                <a:cs typeface="Times New Roman" panose="02020603050405020304" pitchFamily="18" charset="0"/>
              </a:rPr>
              <a:t>cepa</a:t>
            </a:r>
            <a:r>
              <a:rPr lang="es-EC" sz="1600" dirty="0">
                <a:latin typeface="Times New Roman" panose="02020603050405020304" pitchFamily="18" charset="0"/>
                <a:cs typeface="Times New Roman" panose="02020603050405020304" pitchFamily="18" charset="0"/>
              </a:rPr>
              <a:t> Las plantas, deben mantenerse con un arreglo de ejes distribuidos en forma equidistante en la periferia de la </a:t>
            </a:r>
            <a:r>
              <a:rPr lang="es-EC" sz="1600" dirty="0" smtClean="0">
                <a:latin typeface="Times New Roman" panose="02020603050405020304" pitchFamily="18" charset="0"/>
                <a:cs typeface="Times New Roman" panose="02020603050405020304" pitchFamily="18" charset="0"/>
              </a:rPr>
              <a:t>cepa, SE DEJA DE 4 A 6 HIJUELOS  POR CEPA </a:t>
            </a:r>
            <a:endParaRPr lang="es-EC" sz="1600" dirty="0">
              <a:latin typeface="Times New Roman" panose="02020603050405020304" pitchFamily="18" charset="0"/>
              <a:cs typeface="Times New Roman" panose="02020603050405020304" pitchFamily="18" charset="0"/>
            </a:endParaRPr>
          </a:p>
        </p:txBody>
      </p:sp>
      <p:sp>
        <p:nvSpPr>
          <p:cNvPr id="5" name="4 Cerrar llave"/>
          <p:cNvSpPr/>
          <p:nvPr/>
        </p:nvSpPr>
        <p:spPr>
          <a:xfrm>
            <a:off x="2224515" y="2695839"/>
            <a:ext cx="432048" cy="936104"/>
          </a:xfrm>
          <a:prstGeom prst="rightBrace">
            <a:avLst/>
          </a:prstGeom>
          <a:solidFill>
            <a:schemeClr val="bg2">
              <a:lumMod val="75000"/>
            </a:schemeClr>
          </a:solidFill>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6" name="1 Título"/>
          <p:cNvSpPr txBox="1">
            <a:spLocks/>
          </p:cNvSpPr>
          <p:nvPr/>
        </p:nvSpPr>
        <p:spPr>
          <a:xfrm>
            <a:off x="430917" y="2846850"/>
            <a:ext cx="1828800" cy="634082"/>
          </a:xfrm>
          <a:prstGeom prst="rect">
            <a:avLst/>
          </a:prstGeom>
          <a:solidFill>
            <a:schemeClr val="bg2">
              <a:lumMod val="75000"/>
            </a:schemeClr>
          </a:solidFill>
          <a:ln>
            <a:solidFill>
              <a:schemeClr val="bg2">
                <a:lumMod val="25000"/>
              </a:schemeClr>
            </a:solidFill>
          </a:ln>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100" dirty="0" smtClean="0">
                <a:ln>
                  <a:solidFill>
                    <a:schemeClr val="bg2">
                      <a:lumMod val="25000"/>
                    </a:schemeClr>
                  </a:solidFill>
                </a:ln>
                <a:latin typeface="Times New Roman" panose="02020603050405020304" pitchFamily="18" charset="0"/>
                <a:cs typeface="Times New Roman" panose="02020603050405020304" pitchFamily="18" charset="0"/>
              </a:rPr>
              <a:t>DESHOJE</a:t>
            </a:r>
            <a:r>
              <a:rPr lang="es-EC" dirty="0" smtClean="0"/>
              <a:t> </a:t>
            </a:r>
            <a:endParaRPr lang="es-EC" dirty="0"/>
          </a:p>
        </p:txBody>
      </p:sp>
      <p:sp>
        <p:nvSpPr>
          <p:cNvPr id="8" name="7 Cerrar llave"/>
          <p:cNvSpPr/>
          <p:nvPr/>
        </p:nvSpPr>
        <p:spPr>
          <a:xfrm>
            <a:off x="2281777" y="436921"/>
            <a:ext cx="432048" cy="936104"/>
          </a:xfrm>
          <a:prstGeom prst="rightBrace">
            <a:avLst/>
          </a:prstGeom>
          <a:solidFill>
            <a:schemeClr val="bg2">
              <a:lumMod val="75000"/>
            </a:schemeClr>
          </a:solidFill>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9" name="8 Rectángulo"/>
          <p:cNvSpPr/>
          <p:nvPr/>
        </p:nvSpPr>
        <p:spPr>
          <a:xfrm>
            <a:off x="2743913" y="2626856"/>
            <a:ext cx="3358983" cy="1477328"/>
          </a:xfrm>
          <a:prstGeom prst="rect">
            <a:avLst/>
          </a:prstGeom>
          <a:ln>
            <a:solidFill>
              <a:schemeClr val="bg2">
                <a:lumMod val="25000"/>
              </a:schemeClr>
            </a:solidFill>
          </a:ln>
        </p:spPr>
        <p:txBody>
          <a:bodyPr wrap="square">
            <a:spAutoFit/>
          </a:bodyPr>
          <a:lstStyle/>
          <a:p>
            <a:pPr algn="just"/>
            <a:r>
              <a:rPr lang="es-EC" dirty="0">
                <a:latin typeface="Times New Roman" panose="02020603050405020304" pitchFamily="18" charset="0"/>
                <a:cs typeface="Times New Roman" panose="02020603050405020304" pitchFamily="18" charset="0"/>
              </a:rPr>
              <a:t>eliminación de hojas bajeras, hojas enfermas y hojas que se entrecruzan principalmente. Lo ideal es dejar la hoja flecha u hoja cero más tres o cuatro </a:t>
            </a:r>
            <a:r>
              <a:rPr lang="es-EC" dirty="0" smtClean="0">
                <a:latin typeface="Times New Roman" panose="02020603050405020304" pitchFamily="18" charset="0"/>
                <a:cs typeface="Times New Roman" panose="02020603050405020304" pitchFamily="18" charset="0"/>
              </a:rPr>
              <a:t>hojas</a:t>
            </a:r>
            <a:endParaRPr lang="es-EC" dirty="0">
              <a:latin typeface="Times New Roman" panose="02020603050405020304" pitchFamily="18" charset="0"/>
              <a:cs typeface="Times New Roman" panose="02020603050405020304" pitchFamily="18" charset="0"/>
            </a:endParaRPr>
          </a:p>
        </p:txBody>
      </p:sp>
      <p:pic>
        <p:nvPicPr>
          <p:cNvPr id="10" name="Picture 2" descr="https://encrypted-tbn1.gstatic.com/images?q=tbn:ANd9GcTXnarCefX_xYVsPT-pe2dSafI9plNr9WDOpZME354X2v2Oycg9GQ"/>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45854" y="173831"/>
            <a:ext cx="2286000" cy="1714500"/>
          </a:xfrm>
          <a:prstGeom prst="rect">
            <a:avLst/>
          </a:prstGeom>
          <a:noFill/>
          <a:ln w="38100">
            <a:solidFill>
              <a:schemeClr val="bg2">
                <a:lumMod val="25000"/>
              </a:schemeClr>
            </a:solidFill>
          </a:ln>
          <a:extLst>
            <a:ext uri="{909E8E84-426E-40DD-AFC4-6F175D3DCCD1}">
              <a14:hiddenFill xmlns:a14="http://schemas.microsoft.com/office/drawing/2010/main">
                <a:solidFill>
                  <a:srgbClr val="FFFFFF"/>
                </a:solidFill>
              </a14:hiddenFill>
            </a:ext>
          </a:extLst>
        </p:spPr>
      </p:pic>
      <p:pic>
        <p:nvPicPr>
          <p:cNvPr id="11" name="Picture 14" descr="https://encrypted-tbn3.gstatic.com/images?q=tbn:ANd9GcSJivsBqE2UQ89iog_0edJhXx7m-bU99BBnPDqoykoNO2EPzmpWf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7584" y="2613585"/>
            <a:ext cx="2142539" cy="1710200"/>
          </a:xfrm>
          <a:prstGeom prst="rect">
            <a:avLst/>
          </a:prstGeom>
          <a:noFill/>
          <a:ln w="57150">
            <a:solidFill>
              <a:schemeClr val="bg2">
                <a:lumMod val="25000"/>
              </a:schemeClr>
            </a:solidFill>
          </a:ln>
          <a:extLst>
            <a:ext uri="{909E8E84-426E-40DD-AFC4-6F175D3DCCD1}">
              <a14:hiddenFill xmlns:a14="http://schemas.microsoft.com/office/drawing/2010/main">
                <a:solidFill>
                  <a:srgbClr val="FFFFFF"/>
                </a:solidFill>
              </a14:hiddenFill>
            </a:ext>
          </a:extLst>
        </p:spPr>
      </p:pic>
      <p:sp>
        <p:nvSpPr>
          <p:cNvPr id="12" name="11 Cerrar llave"/>
          <p:cNvSpPr/>
          <p:nvPr/>
        </p:nvSpPr>
        <p:spPr>
          <a:xfrm>
            <a:off x="2837563" y="4934173"/>
            <a:ext cx="432048" cy="936104"/>
          </a:xfrm>
          <a:prstGeom prst="rightBrace">
            <a:avLst/>
          </a:prstGeom>
          <a:solidFill>
            <a:schemeClr val="bg2">
              <a:lumMod val="75000"/>
            </a:schemeClr>
          </a:solidFill>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3" name="1 Título"/>
          <p:cNvSpPr txBox="1">
            <a:spLocks/>
          </p:cNvSpPr>
          <p:nvPr/>
        </p:nvSpPr>
        <p:spPr>
          <a:xfrm>
            <a:off x="430917" y="5009678"/>
            <a:ext cx="2406646" cy="785093"/>
          </a:xfrm>
          <a:prstGeom prst="rect">
            <a:avLst/>
          </a:prstGeom>
          <a:solidFill>
            <a:schemeClr val="bg2">
              <a:lumMod val="75000"/>
            </a:schemeClr>
          </a:solidFill>
          <a:ln>
            <a:solidFill>
              <a:schemeClr val="bg2">
                <a:lumMod val="25000"/>
              </a:schemeClr>
            </a:solidFill>
          </a:ln>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100" dirty="0" smtClean="0">
                <a:ln>
                  <a:solidFill>
                    <a:schemeClr val="bg2">
                      <a:lumMod val="25000"/>
                    </a:schemeClr>
                  </a:solidFill>
                </a:ln>
                <a:latin typeface="Times New Roman" panose="02020603050405020304" pitchFamily="18" charset="0"/>
                <a:cs typeface="Times New Roman" panose="02020603050405020304" pitchFamily="18" charset="0"/>
              </a:rPr>
              <a:t>FERTILIZACIÓN</a:t>
            </a:r>
            <a:r>
              <a:rPr lang="es-EC" dirty="0" smtClean="0"/>
              <a:t> </a:t>
            </a:r>
            <a:endParaRPr lang="es-EC" dirty="0"/>
          </a:p>
        </p:txBody>
      </p:sp>
      <p:sp>
        <p:nvSpPr>
          <p:cNvPr id="14" name="13 Rectángulo"/>
          <p:cNvSpPr/>
          <p:nvPr/>
        </p:nvSpPr>
        <p:spPr>
          <a:xfrm>
            <a:off x="3222757" y="4934173"/>
            <a:ext cx="2088232" cy="1200329"/>
          </a:xfrm>
          <a:prstGeom prst="rect">
            <a:avLst/>
          </a:prstGeom>
          <a:ln>
            <a:solidFill>
              <a:schemeClr val="bg2">
                <a:lumMod val="25000"/>
              </a:schemeClr>
            </a:solidFill>
          </a:ln>
        </p:spPr>
        <p:txBody>
          <a:bodyPr wrap="square">
            <a:spAutoFit/>
          </a:bodyPr>
          <a:lstStyle/>
          <a:p>
            <a:r>
              <a:rPr lang="es-EC" dirty="0" smtClean="0"/>
              <a:t>Se fertiliza en </a:t>
            </a:r>
            <a:r>
              <a:rPr lang="es-EC" dirty="0"/>
              <a:t>base a los resultados obtenidos por el análisis de suelo</a:t>
            </a:r>
            <a:r>
              <a:rPr lang="es-EC" dirty="0" smtClean="0"/>
              <a:t>.</a:t>
            </a:r>
            <a:endParaRPr lang="es-EC" dirty="0"/>
          </a:p>
        </p:txBody>
      </p:sp>
      <p:sp>
        <p:nvSpPr>
          <p:cNvPr id="15" name="14 Rectángulo"/>
          <p:cNvSpPr/>
          <p:nvPr/>
        </p:nvSpPr>
        <p:spPr>
          <a:xfrm>
            <a:off x="6517584" y="4956705"/>
            <a:ext cx="2553376" cy="1200329"/>
          </a:xfrm>
          <a:prstGeom prst="rect">
            <a:avLst/>
          </a:prstGeom>
          <a:solidFill>
            <a:schemeClr val="bg1"/>
          </a:solidFill>
          <a:ln>
            <a:solidFill>
              <a:schemeClr val="bg2">
                <a:lumMod val="2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smtClean="0"/>
              <a:t>N de </a:t>
            </a:r>
            <a:r>
              <a:rPr lang="es-EC" dirty="0"/>
              <a:t>60 a 250 kg/ha/año </a:t>
            </a:r>
            <a:endParaRPr lang="es-EC" dirty="0" smtClean="0"/>
          </a:p>
          <a:p>
            <a:r>
              <a:rPr lang="es-EC" dirty="0" smtClean="0"/>
              <a:t>P de 20 </a:t>
            </a:r>
            <a:r>
              <a:rPr lang="es-EC" dirty="0"/>
              <a:t>a 100 kg/ha/año </a:t>
            </a:r>
            <a:r>
              <a:rPr lang="es-EC" dirty="0" smtClean="0"/>
              <a:t>K de </a:t>
            </a:r>
            <a:r>
              <a:rPr lang="es-EC" dirty="0"/>
              <a:t>40 a 300 kg/ha/año </a:t>
            </a:r>
            <a:r>
              <a:rPr lang="es-EC" dirty="0" smtClean="0"/>
              <a:t>de Mg 60 kg/ha/año</a:t>
            </a:r>
            <a:endParaRPr lang="es-EC" dirty="0"/>
          </a:p>
        </p:txBody>
      </p:sp>
      <p:cxnSp>
        <p:nvCxnSpPr>
          <p:cNvPr id="17" name="16 Conector recto"/>
          <p:cNvCxnSpPr/>
          <p:nvPr/>
        </p:nvCxnSpPr>
        <p:spPr>
          <a:xfrm>
            <a:off x="107504" y="620688"/>
            <a:ext cx="0" cy="590465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cxnSp>
        <p:nvCxnSpPr>
          <p:cNvPr id="18" name="17 Conector recto"/>
          <p:cNvCxnSpPr/>
          <p:nvPr/>
        </p:nvCxnSpPr>
        <p:spPr>
          <a:xfrm>
            <a:off x="293523" y="1052736"/>
            <a:ext cx="0" cy="5544616"/>
          </a:xfrm>
          <a:prstGeom prst="line">
            <a:avLst/>
          </a:prstGeom>
          <a:ln w="57150">
            <a:solidFill>
              <a:schemeClr val="bg2">
                <a:lumMod val="50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131150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https://encrypted-tbn0.gstatic.com/images?q=tbn:ANd9GcRi87EUFtmWetk7oOmT_2PUbKL1i0giW6CFbALA5cS7j2VjuAoEA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4509119"/>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1 Título"/>
          <p:cNvSpPr txBox="1">
            <a:spLocks/>
          </p:cNvSpPr>
          <p:nvPr/>
        </p:nvSpPr>
        <p:spPr>
          <a:xfrm>
            <a:off x="439773" y="892409"/>
            <a:ext cx="1828800" cy="634082"/>
          </a:xfrm>
          <a:prstGeom prst="rect">
            <a:avLst/>
          </a:prstGeom>
          <a:solidFill>
            <a:schemeClr val="bg2">
              <a:lumMod val="75000"/>
            </a:schemeClr>
          </a:solidFill>
          <a:ln>
            <a:solidFill>
              <a:schemeClr val="bg2">
                <a:lumMod val="25000"/>
              </a:schemeClr>
            </a:solidFill>
          </a:ln>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100" dirty="0" smtClean="0">
                <a:ln>
                  <a:solidFill>
                    <a:schemeClr val="bg2">
                      <a:lumMod val="25000"/>
                    </a:schemeClr>
                  </a:solidFill>
                </a:ln>
                <a:latin typeface="Times New Roman" panose="02020603050405020304" pitchFamily="18" charset="0"/>
                <a:cs typeface="Times New Roman" panose="02020603050405020304" pitchFamily="18" charset="0"/>
              </a:rPr>
              <a:t>COSECHA </a:t>
            </a:r>
            <a:r>
              <a:rPr lang="es-EC" dirty="0" smtClean="0"/>
              <a:t> </a:t>
            </a:r>
            <a:endParaRPr lang="es-EC" dirty="0"/>
          </a:p>
        </p:txBody>
      </p:sp>
      <p:sp>
        <p:nvSpPr>
          <p:cNvPr id="5" name="4 Cerrar llave"/>
          <p:cNvSpPr/>
          <p:nvPr/>
        </p:nvSpPr>
        <p:spPr>
          <a:xfrm>
            <a:off x="2275175" y="747680"/>
            <a:ext cx="432048" cy="936104"/>
          </a:xfrm>
          <a:prstGeom prst="rightBrace">
            <a:avLst/>
          </a:prstGeom>
          <a:solidFill>
            <a:schemeClr val="bg2">
              <a:lumMod val="75000"/>
            </a:schemeClr>
          </a:solidFill>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7" name="6 Rectángulo"/>
          <p:cNvSpPr/>
          <p:nvPr/>
        </p:nvSpPr>
        <p:spPr>
          <a:xfrm>
            <a:off x="2737846" y="844375"/>
            <a:ext cx="1393303" cy="923330"/>
          </a:xfrm>
          <a:prstGeom prst="rect">
            <a:avLst/>
          </a:prstGeom>
          <a:ln>
            <a:solidFill>
              <a:schemeClr val="bg2">
                <a:lumMod val="50000"/>
              </a:schemeClr>
            </a:solidFill>
          </a:ln>
        </p:spPr>
        <p:txBody>
          <a:bodyPr wrap="square">
            <a:spAutoFit/>
          </a:bodyPr>
          <a:lstStyle/>
          <a:p>
            <a:pPr algn="just"/>
            <a:r>
              <a:rPr lang="es-EC" dirty="0"/>
              <a:t>Tallo flecha madura” (TFM)</a:t>
            </a:r>
          </a:p>
        </p:txBody>
      </p:sp>
      <p:sp>
        <p:nvSpPr>
          <p:cNvPr id="8" name="7 Rectángulo"/>
          <p:cNvSpPr/>
          <p:nvPr/>
        </p:nvSpPr>
        <p:spPr>
          <a:xfrm>
            <a:off x="4283968" y="428877"/>
            <a:ext cx="4673268" cy="1754326"/>
          </a:xfrm>
          <a:prstGeom prst="rect">
            <a:avLst/>
          </a:prstGeom>
          <a:ln>
            <a:solidFill>
              <a:schemeClr val="bg2">
                <a:lumMod val="50000"/>
              </a:schemeClr>
            </a:solidFill>
          </a:ln>
        </p:spPr>
        <p:txBody>
          <a:bodyPr wrap="square">
            <a:spAutoFit/>
          </a:bodyPr>
          <a:lstStyle/>
          <a:p>
            <a:pPr lvl="0" algn="just"/>
            <a:r>
              <a:rPr lang="es-EC" dirty="0"/>
              <a:t>La altura de la planta en la intersección de la hoja dos debe ser de 1,40 m</a:t>
            </a:r>
          </a:p>
          <a:p>
            <a:pPr algn="just"/>
            <a:r>
              <a:rPr lang="es-EC" dirty="0"/>
              <a:t> </a:t>
            </a:r>
          </a:p>
          <a:p>
            <a:pPr lvl="0" algn="just"/>
            <a:r>
              <a:rPr lang="es-EC" dirty="0"/>
              <a:t>La flecha u hoja naciente debe estar totalmente desarrollada, cerrada y más alta que las hojas ya formadas. </a:t>
            </a:r>
          </a:p>
        </p:txBody>
      </p:sp>
      <p:cxnSp>
        <p:nvCxnSpPr>
          <p:cNvPr id="10" name="9 Conector recto de flecha"/>
          <p:cNvCxnSpPr>
            <a:stCxn id="7" idx="3"/>
          </p:cNvCxnSpPr>
          <p:nvPr/>
        </p:nvCxnSpPr>
        <p:spPr>
          <a:xfrm>
            <a:off x="4131149" y="1306040"/>
            <a:ext cx="296835" cy="0"/>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7170" name="Picture 2" descr="https://encrypted-tbn0.gstatic.com/images?q=tbn:ANd9GcSmkFrGR0pmkKXusDGNpByT5l37RwqxIhY6siHXQIpybsIV33FqJ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174" y="2415386"/>
            <a:ext cx="3104832" cy="18478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https://encrypted-tbn2.gstatic.com/images?q=tbn:ANd9GcQZyKyjDg9XbnqF_CLf73PnTTTYY0TQRfoKM4jmTrTy5RojBdjPC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2424870"/>
            <a:ext cx="3312368" cy="18043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598775" y="4509119"/>
            <a:ext cx="2267450" cy="791375"/>
          </a:xfrm>
          <a:prstGeom prst="rect">
            <a:avLst/>
          </a:prstGeom>
          <a:solidFill>
            <a:schemeClr val="bg2">
              <a:lumMod val="75000"/>
            </a:schemeClr>
          </a:solidFill>
          <a:ln>
            <a:solidFill>
              <a:schemeClr val="bg2">
                <a:lumMod val="25000"/>
              </a:schemeClr>
            </a:solidFill>
          </a:ln>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100" dirty="0" smtClean="0">
                <a:ln>
                  <a:solidFill>
                    <a:schemeClr val="bg2">
                      <a:lumMod val="25000"/>
                    </a:schemeClr>
                  </a:solidFill>
                </a:ln>
                <a:latin typeface="Times New Roman" panose="02020603050405020304" pitchFamily="18" charset="0"/>
                <a:cs typeface="Times New Roman" panose="02020603050405020304" pitchFamily="18" charset="0"/>
              </a:rPr>
              <a:t>Análisis Beneficio Costo  </a:t>
            </a:r>
            <a:r>
              <a:rPr lang="es-EC" dirty="0" smtClean="0"/>
              <a:t> </a:t>
            </a:r>
            <a:endParaRPr lang="es-EC" dirty="0"/>
          </a:p>
        </p:txBody>
      </p:sp>
      <p:sp>
        <p:nvSpPr>
          <p:cNvPr id="14" name="13 Cerrar llave"/>
          <p:cNvSpPr/>
          <p:nvPr/>
        </p:nvSpPr>
        <p:spPr>
          <a:xfrm>
            <a:off x="2897917" y="4436754"/>
            <a:ext cx="432048" cy="936104"/>
          </a:xfrm>
          <a:prstGeom prst="rightBrace">
            <a:avLst/>
          </a:prstGeom>
          <a:solidFill>
            <a:schemeClr val="bg2">
              <a:lumMod val="75000"/>
            </a:schemeClr>
          </a:solidFill>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1" name="10 CuadroTexto"/>
          <p:cNvSpPr txBox="1"/>
          <p:nvPr/>
        </p:nvSpPr>
        <p:spPr>
          <a:xfrm>
            <a:off x="3471023" y="4720140"/>
            <a:ext cx="3657411" cy="369332"/>
          </a:xfrm>
          <a:prstGeom prst="rect">
            <a:avLst/>
          </a:prstGeom>
          <a:noFill/>
          <a:ln>
            <a:solidFill>
              <a:schemeClr val="bg2">
                <a:lumMod val="50000"/>
              </a:schemeClr>
            </a:solidFill>
          </a:ln>
        </p:spPr>
        <p:txBody>
          <a:bodyPr wrap="none" rtlCol="0">
            <a:spAutoFit/>
          </a:bodyPr>
          <a:lstStyle/>
          <a:p>
            <a:r>
              <a:rPr lang="es-EC" dirty="0" smtClean="0"/>
              <a:t>Determina la rentabilidad del cultivo </a:t>
            </a:r>
            <a:endParaRPr lang="es-EC" dirty="0"/>
          </a:p>
        </p:txBody>
      </p:sp>
    </p:spTree>
    <p:extLst>
      <p:ext uri="{BB962C8B-B14F-4D97-AF65-F5344CB8AC3E}">
        <p14:creationId xmlns:p14="http://schemas.microsoft.com/office/powerpoint/2010/main" val="647843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11660" y="188640"/>
            <a:ext cx="6264696" cy="504056"/>
          </a:xfrm>
          <a:solidFill>
            <a:schemeClr val="bg2">
              <a:lumMod val="75000"/>
            </a:schemeClr>
          </a:solidFill>
          <a:ln>
            <a:solidFill>
              <a:schemeClr val="bg2">
                <a:lumMod val="50000"/>
              </a:schemeClr>
            </a:solidFill>
          </a:ln>
        </p:spPr>
        <p:txBody>
          <a:bodyPr>
            <a:normAutofit fontScale="90000"/>
          </a:bodyPr>
          <a:lstStyle/>
          <a:p>
            <a:r>
              <a:rPr lang="es-EC" dirty="0" smtClean="0">
                <a:ln w="18415" cmpd="sng">
                  <a:solidFill>
                    <a:schemeClr val="bg2">
                      <a:lumMod val="25000"/>
                    </a:schemeClr>
                  </a:solidFill>
                  <a:prstDash val="solid"/>
                </a:ln>
                <a:solidFill>
                  <a:schemeClr val="bg2">
                    <a:lumMod val="25000"/>
                  </a:schemeClr>
                </a:solidFill>
                <a:effectLst>
                  <a:outerShdw blurRad="63500" dir="3600000" algn="tl" rotWithShape="0">
                    <a:srgbClr val="000000">
                      <a:alpha val="70000"/>
                    </a:srgbClr>
                  </a:outerShdw>
                </a:effectLst>
              </a:rPr>
              <a:t>Materiales y Métodos </a:t>
            </a:r>
            <a:endParaRPr lang="es-EC" dirty="0">
              <a:ln w="18415" cmpd="sng">
                <a:solidFill>
                  <a:schemeClr val="bg2">
                    <a:lumMod val="25000"/>
                  </a:schemeClr>
                </a:solidFill>
                <a:prstDash val="solid"/>
              </a:ln>
              <a:solidFill>
                <a:schemeClr val="bg2">
                  <a:lumMod val="25000"/>
                </a:schemeClr>
              </a:solidFill>
              <a:effectLst>
                <a:outerShdw blurRad="63500" dir="3600000" algn="tl" rotWithShape="0">
                  <a:srgbClr val="000000">
                    <a:alpha val="70000"/>
                  </a:srgbClr>
                </a:outerShdw>
              </a:effectLst>
            </a:endParaRPr>
          </a:p>
        </p:txBody>
      </p:sp>
      <p:sp>
        <p:nvSpPr>
          <p:cNvPr id="4" name="3 CuadroTexto"/>
          <p:cNvSpPr txBox="1"/>
          <p:nvPr/>
        </p:nvSpPr>
        <p:spPr>
          <a:xfrm>
            <a:off x="179512" y="858735"/>
            <a:ext cx="3637599" cy="369332"/>
          </a:xfrm>
          <a:prstGeom prst="rect">
            <a:avLst/>
          </a:prstGeom>
          <a:solidFill>
            <a:schemeClr val="bg2">
              <a:lumMod val="50000"/>
            </a:schemeClr>
          </a:solidFill>
          <a:ln>
            <a:solidFill>
              <a:schemeClr val="bg2">
                <a:lumMod val="50000"/>
              </a:schemeClr>
            </a:solidFill>
          </a:ln>
        </p:spPr>
        <p:txBody>
          <a:bodyPr wrap="none" rtlCol="0">
            <a:spAutoFit/>
          </a:bodyPr>
          <a:lstStyle/>
          <a:p>
            <a:r>
              <a:rPr lang="es-EC" dirty="0" smtClean="0"/>
              <a:t>Ubicación del lugar de investigación  </a:t>
            </a:r>
            <a:endParaRPr lang="es-EC"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8208912" cy="4685091"/>
          </a:xfrm>
          <a:prstGeom prst="rect">
            <a:avLst/>
          </a:prstGeom>
          <a:noFill/>
          <a:ln>
            <a:noFill/>
          </a:ln>
        </p:spPr>
      </p:pic>
      <p:sp>
        <p:nvSpPr>
          <p:cNvPr id="6" name="5 CuadroTexto"/>
          <p:cNvSpPr txBox="1"/>
          <p:nvPr/>
        </p:nvSpPr>
        <p:spPr>
          <a:xfrm>
            <a:off x="539552" y="1321604"/>
            <a:ext cx="8064896" cy="523220"/>
          </a:xfrm>
          <a:prstGeom prst="rect">
            <a:avLst/>
          </a:prstGeom>
          <a:solidFill>
            <a:schemeClr val="bg2">
              <a:lumMod val="90000"/>
            </a:schemeClr>
          </a:solidFill>
          <a:ln>
            <a:solidFill>
              <a:schemeClr val="bg2">
                <a:lumMod val="50000"/>
              </a:schemeClr>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EC" sz="1400" dirty="0">
                <a:latin typeface="Times New Roman" panose="02020603050405020304" pitchFamily="18" charset="0"/>
                <a:cs typeface="Times New Roman" panose="02020603050405020304" pitchFamily="18" charset="0"/>
              </a:rPr>
              <a:t>La presente investigación se realizó en la finca San Jorge,  sector El Recreo,  vía Valle Hermoso – Recreo parroquia Valle Hermoso, provincia de Santo Domingo de los Tsáchilas </a:t>
            </a:r>
          </a:p>
        </p:txBody>
      </p:sp>
    </p:spTree>
    <p:extLst>
      <p:ext uri="{BB962C8B-B14F-4D97-AF65-F5344CB8AC3E}">
        <p14:creationId xmlns:p14="http://schemas.microsoft.com/office/powerpoint/2010/main" val="1792287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3304" y="274637"/>
            <a:ext cx="6707088" cy="850106"/>
          </a:xfrm>
          <a:solidFill>
            <a:schemeClr val="bg2">
              <a:lumMod val="50000"/>
            </a:schemeClr>
          </a:solidFill>
          <a:ln>
            <a:solidFill>
              <a:schemeClr val="bg2">
                <a:lumMod val="25000"/>
              </a:schemeClr>
            </a:solidFill>
          </a:ln>
        </p:spPr>
        <p:txBody>
          <a:bodyPr>
            <a:normAutofit/>
          </a:bodyPr>
          <a:lstStyle/>
          <a:p>
            <a:r>
              <a:rPr lang="es-EC" dirty="0" smtClean="0">
                <a:latin typeface="Times New Roman" panose="02020603050405020304" pitchFamily="18" charset="0"/>
                <a:cs typeface="Times New Roman" panose="02020603050405020304" pitchFamily="18" charset="0"/>
              </a:rPr>
              <a:t>Características Climáticas </a:t>
            </a:r>
            <a:endParaRPr lang="es-EC" dirty="0">
              <a:latin typeface="Times New Roman" panose="02020603050405020304" pitchFamily="18" charset="0"/>
              <a:cs typeface="Times New Roman" panose="02020603050405020304" pitchFamily="18" charset="0"/>
            </a:endParaRPr>
          </a:p>
        </p:txBody>
      </p:sp>
      <p:sp>
        <p:nvSpPr>
          <p:cNvPr id="4" name="3 Rectángulo"/>
          <p:cNvSpPr/>
          <p:nvPr/>
        </p:nvSpPr>
        <p:spPr>
          <a:xfrm>
            <a:off x="683568" y="1124743"/>
            <a:ext cx="7326560" cy="2585323"/>
          </a:xfrm>
          <a:prstGeom prst="rect">
            <a:avLst/>
          </a:prstGeom>
          <a:ln>
            <a:solidFill>
              <a:schemeClr val="bg2">
                <a:lumMod val="25000"/>
              </a:schemeClr>
            </a:solidFill>
          </a:ln>
        </p:spPr>
        <p:txBody>
          <a:bodyPr wrap="square">
            <a:spAutoFit/>
          </a:bodyPr>
          <a:lstStyle/>
          <a:p>
            <a:r>
              <a:rPr lang="es-EC" dirty="0"/>
              <a:t> Según datos del </a:t>
            </a:r>
            <a:r>
              <a:rPr lang="es-EC" dirty="0" smtClean="0"/>
              <a:t>INAMHI-La </a:t>
            </a:r>
            <a:r>
              <a:rPr lang="es-EC" dirty="0"/>
              <a:t>Concordia (2010), la zona presenta las siguientes características climáticas:</a:t>
            </a:r>
          </a:p>
          <a:p>
            <a:r>
              <a:rPr lang="es-EC" dirty="0"/>
              <a:t> </a:t>
            </a:r>
          </a:p>
          <a:p>
            <a:r>
              <a:rPr lang="es-EC" dirty="0"/>
              <a:t>Clima</a:t>
            </a:r>
            <a:r>
              <a:rPr lang="es-EC" dirty="0" smtClean="0"/>
              <a:t>:</a:t>
            </a:r>
            <a:r>
              <a:rPr lang="es-EC" dirty="0"/>
              <a:t>			</a:t>
            </a:r>
            <a:r>
              <a:rPr lang="es-EC" dirty="0" smtClean="0"/>
              <a:t>		Trópico</a:t>
            </a:r>
          </a:p>
          <a:p>
            <a:r>
              <a:rPr lang="es-EC" dirty="0" smtClean="0"/>
              <a:t>Temperatura </a:t>
            </a:r>
            <a:r>
              <a:rPr lang="es-EC" dirty="0"/>
              <a:t>media anual:			</a:t>
            </a:r>
            <a:r>
              <a:rPr lang="es-EC" dirty="0" smtClean="0"/>
              <a:t>24,2ºC</a:t>
            </a:r>
            <a:endParaRPr lang="es-EC" dirty="0"/>
          </a:p>
          <a:p>
            <a:r>
              <a:rPr lang="es-EC" dirty="0"/>
              <a:t>Precipitación media anual:			</a:t>
            </a:r>
            <a:r>
              <a:rPr lang="es-EC" dirty="0" smtClean="0"/>
              <a:t>2722 </a:t>
            </a:r>
            <a:r>
              <a:rPr lang="es-EC" dirty="0"/>
              <a:t>mm/año</a:t>
            </a:r>
          </a:p>
          <a:p>
            <a:r>
              <a:rPr lang="es-EC" dirty="0"/>
              <a:t>Heliofanía media anual:		</a:t>
            </a:r>
            <a:r>
              <a:rPr lang="es-EC" dirty="0" smtClean="0"/>
              <a:t>        	739,7horas/sol/año</a:t>
            </a:r>
            <a:endParaRPr lang="es-EC" dirty="0"/>
          </a:p>
          <a:p>
            <a:r>
              <a:rPr lang="es-EC" dirty="0"/>
              <a:t>Humedad relativa:				</a:t>
            </a:r>
            <a:r>
              <a:rPr lang="es-EC" dirty="0" smtClean="0"/>
              <a:t>86 </a:t>
            </a:r>
            <a:r>
              <a:rPr lang="es-EC" dirty="0"/>
              <a:t>%</a:t>
            </a:r>
          </a:p>
          <a:p>
            <a:r>
              <a:rPr lang="es-EC" dirty="0"/>
              <a:t>Altitud:</a:t>
            </a:r>
            <a:r>
              <a:rPr lang="es-EC" b="1" dirty="0"/>
              <a:t>					</a:t>
            </a:r>
            <a:r>
              <a:rPr lang="es-EC" dirty="0" smtClean="0"/>
              <a:t>287 m.s.n.m</a:t>
            </a:r>
            <a:r>
              <a:rPr lang="es-EC" dirty="0"/>
              <a:t>.</a:t>
            </a:r>
          </a:p>
        </p:txBody>
      </p:sp>
      <p:sp>
        <p:nvSpPr>
          <p:cNvPr id="5" name="4 Rectángulo"/>
          <p:cNvSpPr/>
          <p:nvPr/>
        </p:nvSpPr>
        <p:spPr>
          <a:xfrm>
            <a:off x="2771800" y="4581128"/>
            <a:ext cx="3359032" cy="1754326"/>
          </a:xfrm>
          <a:prstGeom prst="rect">
            <a:avLst/>
          </a:prstGeom>
          <a:ln>
            <a:solidFill>
              <a:schemeClr val="bg2">
                <a:lumMod val="10000"/>
              </a:schemeClr>
            </a:solidFill>
          </a:ln>
        </p:spPr>
        <p:txBody>
          <a:bodyPr wrap="square">
            <a:spAutoFit/>
          </a:bodyPr>
          <a:lstStyle/>
          <a:p>
            <a:pPr algn="ctr"/>
            <a:r>
              <a:rPr lang="es-EC" b="1" dirty="0"/>
              <a:t> </a:t>
            </a:r>
            <a:endParaRPr lang="es-EC" dirty="0"/>
          </a:p>
          <a:p>
            <a:pPr algn="ctr"/>
            <a:r>
              <a:rPr lang="es-EC" dirty="0"/>
              <a:t>pH del </a:t>
            </a:r>
            <a:r>
              <a:rPr lang="es-EC" dirty="0" smtClean="0"/>
              <a:t>suelo: 5,5 </a:t>
            </a:r>
            <a:r>
              <a:rPr lang="es-EC" dirty="0"/>
              <a:t>ácido</a:t>
            </a:r>
          </a:p>
          <a:p>
            <a:r>
              <a:rPr lang="es-EC" dirty="0"/>
              <a:t> </a:t>
            </a:r>
          </a:p>
          <a:p>
            <a:pPr algn="ctr"/>
            <a:r>
              <a:rPr lang="es-EC" dirty="0"/>
              <a:t>Drenaje: </a:t>
            </a:r>
            <a:r>
              <a:rPr lang="es-EC" dirty="0" smtClean="0"/>
              <a:t>Bueno</a:t>
            </a:r>
            <a:endParaRPr lang="es-EC" dirty="0"/>
          </a:p>
          <a:p>
            <a:r>
              <a:rPr lang="es-EC" dirty="0"/>
              <a:t> </a:t>
            </a:r>
          </a:p>
          <a:p>
            <a:r>
              <a:rPr lang="es-EC" dirty="0"/>
              <a:t>Textura del suelo: </a:t>
            </a:r>
            <a:r>
              <a:rPr lang="es-EC" dirty="0" smtClean="0"/>
              <a:t>Franco </a:t>
            </a:r>
            <a:r>
              <a:rPr lang="es-EC" dirty="0"/>
              <a:t>arcilloso </a:t>
            </a:r>
          </a:p>
        </p:txBody>
      </p:sp>
      <p:sp>
        <p:nvSpPr>
          <p:cNvPr id="6" name="5 Rectángulo"/>
          <p:cNvSpPr/>
          <p:nvPr/>
        </p:nvSpPr>
        <p:spPr>
          <a:xfrm>
            <a:off x="2941160" y="4211796"/>
            <a:ext cx="3189672" cy="369332"/>
          </a:xfrm>
          <a:prstGeom prst="rect">
            <a:avLst/>
          </a:prstGeom>
          <a:solidFill>
            <a:schemeClr val="bg2">
              <a:lumMod val="50000"/>
            </a:schemeClr>
          </a:solidFill>
          <a:ln>
            <a:solidFill>
              <a:schemeClr val="bg2">
                <a:lumMod val="10000"/>
              </a:schemeClr>
            </a:solidFill>
          </a:ln>
        </p:spPr>
        <p:txBody>
          <a:bodyPr wrap="square">
            <a:spAutoFit/>
          </a:bodyPr>
          <a:lstStyle/>
          <a:p>
            <a:pPr lvl="0"/>
            <a:r>
              <a:rPr lang="es-EC" b="1" dirty="0">
                <a:solidFill>
                  <a:prstClr val="black"/>
                </a:solidFill>
              </a:rPr>
              <a:t>Características del suelo</a:t>
            </a:r>
            <a:endParaRPr lang="es-EC" dirty="0">
              <a:solidFill>
                <a:prstClr val="black"/>
              </a:solidFill>
            </a:endParaRPr>
          </a:p>
        </p:txBody>
      </p:sp>
    </p:spTree>
    <p:extLst>
      <p:ext uri="{BB962C8B-B14F-4D97-AF65-F5344CB8AC3E}">
        <p14:creationId xmlns:p14="http://schemas.microsoft.com/office/powerpoint/2010/main" val="2484817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5628</TotalTime>
  <Words>2168</Words>
  <Application>Microsoft Office PowerPoint</Application>
  <PresentationFormat>Presentación en pantalla (4:3)</PresentationFormat>
  <Paragraphs>620</Paragraphs>
  <Slides>37</Slides>
  <Notes>4</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Tema de Office</vt:lpstr>
      <vt:lpstr>Presentación de PowerPoint</vt:lpstr>
      <vt:lpstr>INTRODUCCION </vt:lpstr>
      <vt:lpstr>Presentación de PowerPoint</vt:lpstr>
      <vt:lpstr>OBJETIVOS </vt:lpstr>
      <vt:lpstr>REVISIÓN DE LITERATURA </vt:lpstr>
      <vt:lpstr>DESHIJE </vt:lpstr>
      <vt:lpstr>Presentación de PowerPoint</vt:lpstr>
      <vt:lpstr>Materiales y Métodos </vt:lpstr>
      <vt:lpstr>Características Climáticas </vt:lpstr>
      <vt:lpstr>Presentación de PowerPoint</vt:lpstr>
      <vt:lpstr>Presentación de PowerPoint</vt:lpstr>
      <vt:lpstr>Presentación de PowerPoint</vt:lpstr>
      <vt:lpstr>Metodología de Evaluación </vt:lpstr>
      <vt:lpstr>Presentación de PowerPoint</vt:lpstr>
      <vt:lpstr>Manejo Específico del Experimento</vt:lpstr>
      <vt:lpstr>Presentación de PowerPoint</vt:lpstr>
      <vt:lpstr>Presentación de PowerPoint</vt:lpstr>
      <vt:lpstr>Resultados y Discusión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Económico </vt:lpstr>
      <vt:lpstr>Conclusiones </vt:lpstr>
      <vt:lpstr>Presentación de PowerPoint</vt:lpstr>
      <vt:lpstr>Recomendaciones </vt:lpstr>
      <vt:lpstr>Bibliografía </vt:lpstr>
      <vt:lpstr>Presentación de PowerPoint</vt:lpstr>
      <vt:lpstr>Presentación de PowerPoint</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kmilo</dc:creator>
  <cp:lastModifiedBy>BIBLIOTECA</cp:lastModifiedBy>
  <cp:revision>56</cp:revision>
  <dcterms:created xsi:type="dcterms:W3CDTF">2014-05-10T20:43:08Z</dcterms:created>
  <dcterms:modified xsi:type="dcterms:W3CDTF">2014-05-29T14:44:51Z</dcterms:modified>
</cp:coreProperties>
</file>