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8" r:id="rId2"/>
    <p:sldId id="260" r:id="rId3"/>
    <p:sldId id="261" r:id="rId4"/>
    <p:sldId id="259" r:id="rId5"/>
    <p:sldId id="343" r:id="rId6"/>
    <p:sldId id="277" r:id="rId7"/>
    <p:sldId id="262" r:id="rId8"/>
    <p:sldId id="302" r:id="rId9"/>
    <p:sldId id="342" r:id="rId10"/>
    <p:sldId id="303" r:id="rId11"/>
    <p:sldId id="304" r:id="rId12"/>
    <p:sldId id="305" r:id="rId13"/>
    <p:sldId id="306" r:id="rId14"/>
    <p:sldId id="345" r:id="rId15"/>
    <p:sldId id="344" r:id="rId16"/>
    <p:sldId id="307" r:id="rId17"/>
    <p:sldId id="309" r:id="rId18"/>
    <p:sldId id="310" r:id="rId19"/>
    <p:sldId id="311" r:id="rId20"/>
    <p:sldId id="268" r:id="rId21"/>
    <p:sldId id="312" r:id="rId22"/>
    <p:sldId id="313" r:id="rId23"/>
    <p:sldId id="314" r:id="rId24"/>
    <p:sldId id="315" r:id="rId25"/>
    <p:sldId id="316" r:id="rId26"/>
    <p:sldId id="273" r:id="rId27"/>
    <p:sldId id="346" r:id="rId28"/>
    <p:sldId id="347" r:id="rId29"/>
    <p:sldId id="317" r:id="rId30"/>
    <p:sldId id="318" r:id="rId31"/>
    <p:sldId id="281" r:id="rId32"/>
    <p:sldId id="282" r:id="rId33"/>
    <p:sldId id="319" r:id="rId34"/>
    <p:sldId id="320" r:id="rId35"/>
    <p:sldId id="321" r:id="rId36"/>
    <p:sldId id="322" r:id="rId37"/>
    <p:sldId id="323" r:id="rId38"/>
    <p:sldId id="324" r:id="rId39"/>
    <p:sldId id="325" r:id="rId40"/>
    <p:sldId id="327"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291" r:id="rId55"/>
    <p:sldId id="292" r:id="rId56"/>
    <p:sldId id="294" r:id="rId57"/>
    <p:sldId id="295" r:id="rId58"/>
    <p:sldId id="298" r:id="rId5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6B5"/>
    <a:srgbClr val="9EB786"/>
    <a:srgbClr val="FFFFCC"/>
    <a:srgbClr val="CC0000"/>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0" autoAdjust="0"/>
    <p:restoredTop sz="94660"/>
  </p:normalViewPr>
  <p:slideViewPr>
    <p:cSldViewPr>
      <p:cViewPr>
        <p:scale>
          <a:sx n="75" d="100"/>
          <a:sy n="75" d="100"/>
        </p:scale>
        <p:origin x="-504"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s-EC"/>
              <a:t>Consumo Promedio</a:t>
            </a:r>
          </a:p>
        </c:rich>
      </c:tx>
      <c:layout/>
    </c:title>
    <c:plotArea>
      <c:layout>
        <c:manualLayout>
          <c:layoutTarget val="inner"/>
          <c:xMode val="edge"/>
          <c:yMode val="edge"/>
          <c:x val="0.1651199616645429"/>
          <c:y val="0.21828016690221441"/>
          <c:w val="0.81275002450420064"/>
          <c:h val="0.59075442492765218"/>
        </c:manualLayout>
      </c:layout>
      <c:barChart>
        <c:barDir val="col"/>
        <c:grouping val="clustered"/>
        <c:ser>
          <c:idx val="1"/>
          <c:order val="1"/>
          <c:tx>
            <c:strRef>
              <c:f>Hoja1!$B$1</c:f>
            </c:strRef>
          </c:tx>
          <c:val>
            <c:numRef>
              <c:f>Hoja1!$B$2:$B$6</c:f>
            </c:numRef>
          </c:val>
        </c:ser>
        <c:ser>
          <c:idx val="0"/>
          <c:order val="0"/>
          <c:tx>
            <c:strRef>
              <c:f>[Libro1]Hoja1!$B$1</c:f>
              <c:strCache>
                <c:ptCount val="1"/>
                <c:pt idx="0">
                  <c:v>Consumo (g)</c:v>
                </c:pt>
              </c:strCache>
            </c:strRef>
          </c:tx>
          <c:spPr>
            <a:ln cmpd="sng">
              <a:solidFill>
                <a:schemeClr val="tx1"/>
              </a:solidFill>
            </a:ln>
          </c:spPr>
          <c:dLbls>
            <c:dLbl>
              <c:idx val="0"/>
              <c:layout/>
              <c:tx>
                <c:rich>
                  <a:bodyPr/>
                  <a:lstStyle/>
                  <a:p>
                    <a:r>
                      <a:rPr lang="en-US"/>
                      <a:t>109</a:t>
                    </a:r>
                  </a:p>
                </c:rich>
              </c:tx>
              <c:showVal val="1"/>
            </c:dLbl>
            <c:dLbl>
              <c:idx val="1"/>
              <c:layout/>
              <c:tx>
                <c:rich>
                  <a:bodyPr/>
                  <a:lstStyle/>
                  <a:p>
                    <a:r>
                      <a:rPr lang="en-US"/>
                      <a:t>122</a:t>
                    </a:r>
                  </a:p>
                </c:rich>
              </c:tx>
              <c:showVal val="1"/>
            </c:dLbl>
            <c:dLbl>
              <c:idx val="2"/>
              <c:layout/>
              <c:tx>
                <c:rich>
                  <a:bodyPr/>
                  <a:lstStyle/>
                  <a:p>
                    <a:r>
                      <a:rPr lang="en-US"/>
                      <a:t>137</a:t>
                    </a:r>
                  </a:p>
                </c:rich>
              </c:tx>
              <c:showVal val="1"/>
            </c:dLbl>
            <c:dLbl>
              <c:idx val="3"/>
              <c:layout/>
              <c:tx>
                <c:rich>
                  <a:bodyPr/>
                  <a:lstStyle/>
                  <a:p>
                    <a:r>
                      <a:rPr lang="en-US"/>
                      <a:t>134</a:t>
                    </a:r>
                  </a:p>
                </c:rich>
              </c:tx>
              <c:showVal val="1"/>
            </c:dLbl>
            <c:dLbl>
              <c:idx val="4"/>
              <c:layout/>
              <c:tx>
                <c:rich>
                  <a:bodyPr/>
                  <a:lstStyle/>
                  <a:p>
                    <a:r>
                      <a:rPr lang="en-US"/>
                      <a:t>137</a:t>
                    </a:r>
                  </a:p>
                </c:rich>
              </c:tx>
              <c:showVal val="1"/>
            </c:dLbl>
            <c:txPr>
              <a:bodyPr/>
              <a:lstStyle/>
              <a:p>
                <a:pPr>
                  <a:defRPr lang="es-ES"/>
                </a:pPr>
                <a:endParaRPr lang="es-ES"/>
              </a:p>
            </c:txPr>
            <c:showVal val="1"/>
          </c:dLbls>
          <c:val>
            <c:numRef>
              <c:f>[Libro1]Hoja1!$B$2:$B$6</c:f>
              <c:numCache>
                <c:formatCode>General</c:formatCode>
                <c:ptCount val="5"/>
                <c:pt idx="0">
                  <c:v>109</c:v>
                </c:pt>
                <c:pt idx="1">
                  <c:v>122</c:v>
                </c:pt>
                <c:pt idx="2">
                  <c:v>137</c:v>
                </c:pt>
                <c:pt idx="3">
                  <c:v>134</c:v>
                </c:pt>
                <c:pt idx="4">
                  <c:v>137</c:v>
                </c:pt>
              </c:numCache>
            </c:numRef>
          </c:val>
        </c:ser>
        <c:axId val="50924160"/>
        <c:axId val="52917760"/>
      </c:barChart>
      <c:catAx>
        <c:axId val="50924160"/>
        <c:scaling>
          <c:orientation val="minMax"/>
        </c:scaling>
        <c:axPos val="b"/>
        <c:title>
          <c:tx>
            <c:rich>
              <a:bodyPr/>
              <a:lstStyle/>
              <a:p>
                <a:pPr>
                  <a:defRPr lang="es-ES"/>
                </a:pPr>
                <a:r>
                  <a:rPr lang="es-EC"/>
                  <a:t>Tratamientos</a:t>
                </a:r>
              </a:p>
            </c:rich>
          </c:tx>
          <c:layout/>
        </c:title>
        <c:tickLblPos val="nextTo"/>
        <c:txPr>
          <a:bodyPr/>
          <a:lstStyle/>
          <a:p>
            <a:pPr>
              <a:defRPr lang="es-ES"/>
            </a:pPr>
            <a:endParaRPr lang="es-ES"/>
          </a:p>
        </c:txPr>
        <c:crossAx val="52917760"/>
        <c:crosses val="autoZero"/>
        <c:auto val="1"/>
        <c:lblAlgn val="ctr"/>
        <c:lblOffset val="100"/>
      </c:catAx>
      <c:valAx>
        <c:axId val="52917760"/>
        <c:scaling>
          <c:orientation val="minMax"/>
        </c:scaling>
        <c:axPos val="l"/>
        <c:title>
          <c:tx>
            <c:rich>
              <a:bodyPr rot="-5400000" vert="horz"/>
              <a:lstStyle/>
              <a:p>
                <a:pPr>
                  <a:defRPr lang="es-ES"/>
                </a:pPr>
                <a:r>
                  <a:rPr lang="es-EC"/>
                  <a:t>Consumo (g)</a:t>
                </a:r>
              </a:p>
            </c:rich>
          </c:tx>
          <c:layout/>
        </c:title>
        <c:numFmt formatCode="General" sourceLinked="1"/>
        <c:tickLblPos val="nextTo"/>
        <c:txPr>
          <a:bodyPr/>
          <a:lstStyle/>
          <a:p>
            <a:pPr>
              <a:defRPr lang="es-ES"/>
            </a:pPr>
            <a:endParaRPr lang="es-ES"/>
          </a:p>
        </c:txPr>
        <c:crossAx val="50924160"/>
        <c:crosses val="autoZero"/>
        <c:crossBetween val="between"/>
      </c:valAx>
      <c:spPr>
        <a:noFill/>
        <a:ln w="25400">
          <a:noFill/>
        </a:ln>
      </c:spPr>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n-US"/>
              <a:t>FEEP</a:t>
            </a:r>
          </a:p>
        </c:rich>
      </c:tx>
      <c:layout>
        <c:manualLayout>
          <c:xMode val="edge"/>
          <c:yMode val="edge"/>
          <c:x val="0.42655107107301732"/>
          <c:y val="0"/>
        </c:manualLayout>
      </c:layout>
      <c:overlay val="1"/>
    </c:title>
    <c:plotArea>
      <c:layout>
        <c:manualLayout>
          <c:layoutTarget val="inner"/>
          <c:xMode val="edge"/>
          <c:yMode val="edge"/>
          <c:x val="0.13525240594925633"/>
          <c:y val="0.15769951299440171"/>
          <c:w val="0.7622012586156236"/>
          <c:h val="0.70040034591051836"/>
        </c:manualLayout>
      </c:layout>
      <c:barChart>
        <c:barDir val="col"/>
        <c:grouping val="clustered"/>
        <c:ser>
          <c:idx val="0"/>
          <c:order val="0"/>
          <c:dLbls>
            <c:txPr>
              <a:bodyPr/>
              <a:lstStyle/>
              <a:p>
                <a:pPr>
                  <a:defRPr lang="es-ES"/>
                </a:pPr>
                <a:endParaRPr lang="es-ES"/>
              </a:p>
            </c:txPr>
            <c:showVal val="1"/>
          </c:dLbls>
          <c:val>
            <c:numRef>
              <c:f>Hoja1!$H$11:$H$15</c:f>
              <c:numCache>
                <c:formatCode>General</c:formatCode>
                <c:ptCount val="5"/>
                <c:pt idx="0">
                  <c:v>207.52</c:v>
                </c:pt>
                <c:pt idx="1">
                  <c:v>222.55</c:v>
                </c:pt>
                <c:pt idx="2">
                  <c:v>267.33999999999969</c:v>
                </c:pt>
                <c:pt idx="3">
                  <c:v>214.46</c:v>
                </c:pt>
                <c:pt idx="4">
                  <c:v>266.04000000000002</c:v>
                </c:pt>
              </c:numCache>
            </c:numRef>
          </c:val>
        </c:ser>
        <c:axId val="54859264"/>
        <c:axId val="54861184"/>
      </c:barChart>
      <c:catAx>
        <c:axId val="54859264"/>
        <c:scaling>
          <c:orientation val="minMax"/>
        </c:scaling>
        <c:axPos val="b"/>
        <c:title>
          <c:tx>
            <c:rich>
              <a:bodyPr/>
              <a:lstStyle/>
              <a:p>
                <a:pPr>
                  <a:defRPr lang="es-ES"/>
                </a:pPr>
                <a:r>
                  <a:rPr lang="en-US"/>
                  <a:t>Tratamientos</a:t>
                </a:r>
              </a:p>
            </c:rich>
          </c:tx>
          <c:layout/>
        </c:title>
        <c:tickLblPos val="nextTo"/>
        <c:txPr>
          <a:bodyPr/>
          <a:lstStyle/>
          <a:p>
            <a:pPr>
              <a:defRPr lang="es-ES"/>
            </a:pPr>
            <a:endParaRPr lang="es-ES"/>
          </a:p>
        </c:txPr>
        <c:crossAx val="54861184"/>
        <c:crosses val="autoZero"/>
        <c:auto val="1"/>
        <c:lblAlgn val="ctr"/>
        <c:lblOffset val="100"/>
      </c:catAx>
      <c:valAx>
        <c:axId val="54861184"/>
        <c:scaling>
          <c:orientation val="minMax"/>
        </c:scaling>
        <c:axPos val="l"/>
        <c:title>
          <c:tx>
            <c:rich>
              <a:bodyPr rot="-5400000" vert="horz"/>
              <a:lstStyle/>
              <a:p>
                <a:pPr>
                  <a:defRPr lang="es-ES"/>
                </a:pPr>
                <a:r>
                  <a:rPr lang="en-US"/>
                  <a:t>FEEP</a:t>
                </a:r>
              </a:p>
            </c:rich>
          </c:tx>
          <c:layout/>
        </c:title>
        <c:numFmt formatCode="General" sourceLinked="1"/>
        <c:tickLblPos val="nextTo"/>
        <c:txPr>
          <a:bodyPr/>
          <a:lstStyle/>
          <a:p>
            <a:pPr>
              <a:defRPr lang="es-ES"/>
            </a:pPr>
            <a:endParaRPr lang="es-ES"/>
          </a:p>
        </c:txPr>
        <c:crossAx val="54859264"/>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n-US"/>
              <a:t>Ganancia</a:t>
            </a:r>
            <a:r>
              <a:rPr lang="en-US" baseline="0"/>
              <a:t> de Peso</a:t>
            </a:r>
          </a:p>
        </c:rich>
      </c:tx>
      <c:layout/>
    </c:title>
    <c:plotArea>
      <c:layout/>
      <c:barChart>
        <c:barDir val="col"/>
        <c:grouping val="clustered"/>
        <c:ser>
          <c:idx val="1"/>
          <c:order val="1"/>
          <c:tx>
            <c:strRef>
              <c:f>Hoja1!$B$1</c:f>
            </c:strRef>
          </c:tx>
          <c:val>
            <c:numRef>
              <c:f>Hoja1!$B$2:$B$6</c:f>
            </c:numRef>
          </c:val>
        </c:ser>
        <c:ser>
          <c:idx val="0"/>
          <c:order val="0"/>
          <c:tx>
            <c:strRef>
              <c:f>[Libro1]Hoja1!$B$1</c:f>
              <c:strCache>
                <c:ptCount val="1"/>
                <c:pt idx="0">
                  <c:v>Tratamiento</c:v>
                </c:pt>
              </c:strCache>
            </c:strRef>
          </c:tx>
          <c:spPr>
            <a:ln>
              <a:solidFill>
                <a:schemeClr val="tx1"/>
              </a:solidFill>
            </a:ln>
          </c:spPr>
          <c:dLbls>
            <c:dLbl>
              <c:idx val="0"/>
              <c:layout>
                <c:manualLayout>
                  <c:x val="0"/>
                  <c:y val="0"/>
                </c:manualLayout>
              </c:layout>
              <c:tx>
                <c:rich>
                  <a:bodyPr/>
                  <a:lstStyle/>
                  <a:p>
                    <a:r>
                      <a:rPr lang="en-US"/>
                      <a:t>146</a:t>
                    </a:r>
                  </a:p>
                </c:rich>
              </c:tx>
              <c:showVal val="1"/>
            </c:dLbl>
            <c:dLbl>
              <c:idx val="1"/>
              <c:layout/>
              <c:tx>
                <c:rich>
                  <a:bodyPr/>
                  <a:lstStyle/>
                  <a:p>
                    <a:r>
                      <a:rPr lang="en-US"/>
                      <a:t>159</a:t>
                    </a:r>
                  </a:p>
                </c:rich>
              </c:tx>
              <c:showVal val="1"/>
            </c:dLbl>
            <c:dLbl>
              <c:idx val="2"/>
              <c:layout/>
              <c:tx>
                <c:rich>
                  <a:bodyPr/>
                  <a:lstStyle/>
                  <a:p>
                    <a:r>
                      <a:rPr lang="en-US"/>
                      <a:t>185</a:t>
                    </a:r>
                  </a:p>
                </c:rich>
              </c:tx>
              <c:showVal val="1"/>
            </c:dLbl>
            <c:dLbl>
              <c:idx val="3"/>
              <c:layout/>
              <c:tx>
                <c:rich>
                  <a:bodyPr/>
                  <a:lstStyle/>
                  <a:p>
                    <a:r>
                      <a:rPr lang="en-US"/>
                      <a:t>174</a:t>
                    </a:r>
                  </a:p>
                </c:rich>
              </c:tx>
              <c:showVal val="1"/>
            </c:dLbl>
            <c:dLbl>
              <c:idx val="4"/>
              <c:layout/>
              <c:tx>
                <c:rich>
                  <a:bodyPr/>
                  <a:lstStyle/>
                  <a:p>
                    <a:r>
                      <a:rPr lang="en-US"/>
                      <a:t>181</a:t>
                    </a:r>
                  </a:p>
                </c:rich>
              </c:tx>
              <c:showVal val="1"/>
            </c:dLbl>
            <c:txPr>
              <a:bodyPr/>
              <a:lstStyle/>
              <a:p>
                <a:pPr>
                  <a:defRPr lang="es-ES"/>
                </a:pPr>
                <a:endParaRPr lang="es-ES"/>
              </a:p>
            </c:txPr>
            <c:showVal val="1"/>
          </c:dLbls>
          <c:val>
            <c:numRef>
              <c:f>[Libro1]Hoja1!$B$2:$B$6</c:f>
              <c:numCache>
                <c:formatCode>General</c:formatCode>
                <c:ptCount val="5"/>
                <c:pt idx="0">
                  <c:v>146</c:v>
                </c:pt>
                <c:pt idx="1">
                  <c:v>159</c:v>
                </c:pt>
                <c:pt idx="2">
                  <c:v>185</c:v>
                </c:pt>
                <c:pt idx="3">
                  <c:v>174</c:v>
                </c:pt>
                <c:pt idx="4">
                  <c:v>181</c:v>
                </c:pt>
              </c:numCache>
            </c:numRef>
          </c:val>
        </c:ser>
        <c:axId val="53697152"/>
        <c:axId val="53711616"/>
      </c:barChart>
      <c:catAx>
        <c:axId val="53697152"/>
        <c:scaling>
          <c:orientation val="minMax"/>
        </c:scaling>
        <c:axPos val="b"/>
        <c:title>
          <c:tx>
            <c:rich>
              <a:bodyPr/>
              <a:lstStyle/>
              <a:p>
                <a:pPr>
                  <a:defRPr lang="es-ES"/>
                </a:pPr>
                <a:r>
                  <a:rPr lang="es-EC"/>
                  <a:t>Tratamientos</a:t>
                </a:r>
              </a:p>
            </c:rich>
          </c:tx>
          <c:layout/>
        </c:title>
        <c:tickLblPos val="nextTo"/>
        <c:txPr>
          <a:bodyPr/>
          <a:lstStyle/>
          <a:p>
            <a:pPr>
              <a:defRPr lang="es-ES"/>
            </a:pPr>
            <a:endParaRPr lang="es-ES"/>
          </a:p>
        </c:txPr>
        <c:crossAx val="53711616"/>
        <c:crosses val="autoZero"/>
        <c:auto val="1"/>
        <c:lblAlgn val="ctr"/>
        <c:lblOffset val="100"/>
      </c:catAx>
      <c:valAx>
        <c:axId val="53711616"/>
        <c:scaling>
          <c:orientation val="minMax"/>
        </c:scaling>
        <c:axPos val="l"/>
        <c:title>
          <c:tx>
            <c:rich>
              <a:bodyPr rot="-5400000" vert="horz"/>
              <a:lstStyle/>
              <a:p>
                <a:pPr>
                  <a:defRPr lang="es-ES"/>
                </a:pPr>
                <a:r>
                  <a:rPr lang="es-EC"/>
                  <a:t>Ganacia de Peso (g)</a:t>
                </a:r>
              </a:p>
            </c:rich>
          </c:tx>
          <c:layout/>
        </c:title>
        <c:numFmt formatCode="General" sourceLinked="1"/>
        <c:tickLblPos val="nextTo"/>
        <c:txPr>
          <a:bodyPr/>
          <a:lstStyle/>
          <a:p>
            <a:pPr>
              <a:defRPr lang="es-ES"/>
            </a:pPr>
            <a:endParaRPr lang="es-ES"/>
          </a:p>
        </c:txPr>
        <c:crossAx val="53697152"/>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s-EC"/>
              <a:t>Conversión Alimenticia</a:t>
            </a:r>
          </a:p>
        </c:rich>
      </c:tx>
      <c:layout/>
    </c:title>
    <c:plotArea>
      <c:layout/>
      <c:barChart>
        <c:barDir val="col"/>
        <c:grouping val="clustered"/>
        <c:ser>
          <c:idx val="1"/>
          <c:order val="1"/>
          <c:tx>
            <c:strRef>
              <c:f>Hoja1!$B$1</c:f>
            </c:strRef>
          </c:tx>
          <c:val>
            <c:numRef>
              <c:f>Hoja1!$B$2:$B$6</c:f>
            </c:numRef>
          </c:val>
        </c:ser>
        <c:ser>
          <c:idx val="0"/>
          <c:order val="0"/>
          <c:tx>
            <c:strRef>
              <c:f>[Libro1]Hoja1!$B$1</c:f>
              <c:strCache>
                <c:ptCount val="1"/>
                <c:pt idx="0">
                  <c:v>Tratamiento</c:v>
                </c:pt>
              </c:strCache>
            </c:strRef>
          </c:tx>
          <c:spPr>
            <a:ln>
              <a:solidFill>
                <a:sysClr val="windowText" lastClr="000000"/>
              </a:solidFill>
            </a:ln>
          </c:spPr>
          <c:dLbls>
            <c:dLbl>
              <c:idx val="0"/>
              <c:layout>
                <c:manualLayout>
                  <c:x val="2.777777777777816E-3"/>
                  <c:y val="4.6242774566473965E-3"/>
                </c:manualLayout>
              </c:layout>
              <c:tx>
                <c:rich>
                  <a:bodyPr/>
                  <a:lstStyle/>
                  <a:p>
                    <a:r>
                      <a:rPr lang="en-US"/>
                      <a:t>1,13</a:t>
                    </a:r>
                  </a:p>
                </c:rich>
              </c:tx>
              <c:showVal val="1"/>
            </c:dLbl>
            <c:dLbl>
              <c:idx val="1"/>
              <c:layout/>
              <c:tx>
                <c:rich>
                  <a:bodyPr/>
                  <a:lstStyle/>
                  <a:p>
                    <a:r>
                      <a:rPr lang="en-US"/>
                      <a:t>1,12</a:t>
                    </a:r>
                  </a:p>
                </c:rich>
              </c:tx>
              <c:showVal val="1"/>
            </c:dLbl>
            <c:dLbl>
              <c:idx val="2"/>
              <c:layout/>
              <c:tx>
                <c:rich>
                  <a:bodyPr/>
                  <a:lstStyle/>
                  <a:p>
                    <a:r>
                      <a:rPr lang="en-US"/>
                      <a:t>1,05</a:t>
                    </a:r>
                  </a:p>
                </c:rich>
              </c:tx>
              <c:showVal val="1"/>
            </c:dLbl>
            <c:dLbl>
              <c:idx val="3"/>
              <c:layout>
                <c:manualLayout>
                  <c:x val="0"/>
                  <c:y val="0"/>
                </c:manualLayout>
              </c:layout>
              <c:tx>
                <c:rich>
                  <a:bodyPr/>
                  <a:lstStyle/>
                  <a:p>
                    <a:r>
                      <a:rPr lang="en-US"/>
                      <a:t>1,08</a:t>
                    </a:r>
                  </a:p>
                </c:rich>
              </c:tx>
              <c:showVal val="1"/>
            </c:dLbl>
            <c:dLbl>
              <c:idx val="4"/>
              <c:layout>
                <c:manualLayout>
                  <c:x val="0"/>
                  <c:y val="0"/>
                </c:manualLayout>
              </c:layout>
              <c:tx>
                <c:rich>
                  <a:bodyPr/>
                  <a:lstStyle/>
                  <a:p>
                    <a:r>
                      <a:rPr lang="en-US"/>
                      <a:t>1,04</a:t>
                    </a:r>
                  </a:p>
                </c:rich>
              </c:tx>
              <c:showVal val="1"/>
            </c:dLbl>
            <c:txPr>
              <a:bodyPr/>
              <a:lstStyle/>
              <a:p>
                <a:pPr>
                  <a:defRPr lang="es-ES"/>
                </a:pPr>
                <a:endParaRPr lang="es-ES"/>
              </a:p>
            </c:txPr>
            <c:showVal val="1"/>
          </c:dLbls>
          <c:val>
            <c:numRef>
              <c:f>[Libro1]Hoja1!$B$2:$B$6</c:f>
              <c:numCache>
                <c:formatCode>General</c:formatCode>
                <c:ptCount val="5"/>
                <c:pt idx="0">
                  <c:v>1.1299999999999928</c:v>
                </c:pt>
                <c:pt idx="1">
                  <c:v>1.1200000000000001</c:v>
                </c:pt>
                <c:pt idx="2">
                  <c:v>1.05</c:v>
                </c:pt>
                <c:pt idx="3">
                  <c:v>1.08</c:v>
                </c:pt>
                <c:pt idx="4">
                  <c:v>1.04</c:v>
                </c:pt>
              </c:numCache>
            </c:numRef>
          </c:val>
        </c:ser>
        <c:axId val="53774208"/>
        <c:axId val="53784576"/>
      </c:barChart>
      <c:catAx>
        <c:axId val="53774208"/>
        <c:scaling>
          <c:orientation val="minMax"/>
        </c:scaling>
        <c:axPos val="b"/>
        <c:title>
          <c:tx>
            <c:rich>
              <a:bodyPr/>
              <a:lstStyle/>
              <a:p>
                <a:pPr>
                  <a:defRPr lang="es-ES"/>
                </a:pPr>
                <a:r>
                  <a:rPr lang="es-EC"/>
                  <a:t>Tratamiento</a:t>
                </a:r>
              </a:p>
            </c:rich>
          </c:tx>
          <c:layout/>
        </c:title>
        <c:tickLblPos val="nextTo"/>
        <c:txPr>
          <a:bodyPr/>
          <a:lstStyle/>
          <a:p>
            <a:pPr>
              <a:defRPr lang="es-ES"/>
            </a:pPr>
            <a:endParaRPr lang="es-ES"/>
          </a:p>
        </c:txPr>
        <c:crossAx val="53784576"/>
        <c:crosses val="autoZero"/>
        <c:auto val="1"/>
        <c:lblAlgn val="ctr"/>
        <c:lblOffset val="100"/>
      </c:catAx>
      <c:valAx>
        <c:axId val="53784576"/>
        <c:scaling>
          <c:orientation val="minMax"/>
        </c:scaling>
        <c:axPos val="l"/>
        <c:title>
          <c:tx>
            <c:rich>
              <a:bodyPr rot="-5400000" vert="horz"/>
              <a:lstStyle/>
              <a:p>
                <a:pPr>
                  <a:defRPr lang="es-ES"/>
                </a:pPr>
                <a:r>
                  <a:rPr lang="es-EC"/>
                  <a:t>Conversión Alimenticia</a:t>
                </a:r>
              </a:p>
            </c:rich>
          </c:tx>
          <c:layout/>
        </c:title>
        <c:numFmt formatCode="General" sourceLinked="1"/>
        <c:tickLblPos val="nextTo"/>
        <c:txPr>
          <a:bodyPr/>
          <a:lstStyle/>
          <a:p>
            <a:pPr>
              <a:defRPr lang="es-ES"/>
            </a:pPr>
            <a:endParaRPr lang="es-ES"/>
          </a:p>
        </c:txPr>
        <c:crossAx val="53774208"/>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n-US"/>
              <a:t>Consumo de Alimento</a:t>
            </a:r>
          </a:p>
        </c:rich>
      </c:tx>
      <c:layout/>
      <c:overlay val="1"/>
    </c:title>
    <c:plotArea>
      <c:layout>
        <c:manualLayout>
          <c:layoutTarget val="inner"/>
          <c:xMode val="edge"/>
          <c:yMode val="edge"/>
          <c:x val="0.12136351706036745"/>
          <c:y val="0.19006945519093446"/>
          <c:w val="0.79808092738407765"/>
          <c:h val="0.60329051932092304"/>
        </c:manualLayout>
      </c:layout>
      <c:barChart>
        <c:barDir val="col"/>
        <c:grouping val="clustered"/>
        <c:ser>
          <c:idx val="0"/>
          <c:order val="1"/>
          <c:tx>
            <c:strRef>
              <c:f>Hoja1!$B$1</c:f>
            </c:strRef>
          </c:tx>
          <c:spPr>
            <a:solidFill>
              <a:schemeClr val="accent1"/>
            </a:solidFill>
            <a:ln>
              <a:solidFill>
                <a:sysClr val="windowText" lastClr="000000"/>
              </a:solidFill>
            </a:ln>
          </c:spPr>
          <c:val>
            <c:numRef>
              <c:f>Hoja1!$B$2:$B$6</c:f>
            </c:numRef>
          </c:val>
        </c:ser>
        <c:ser>
          <c:idx val="1"/>
          <c:order val="0"/>
          <c:spPr>
            <a:solidFill>
              <a:schemeClr val="accent1"/>
            </a:solidFill>
          </c:spPr>
          <c:dLbls>
            <c:txPr>
              <a:bodyPr/>
              <a:lstStyle/>
              <a:p>
                <a:pPr>
                  <a:defRPr lang="es-ES"/>
                </a:pPr>
                <a:endParaRPr lang="es-ES"/>
              </a:p>
            </c:txPr>
            <c:showVal val="1"/>
          </c:dLbls>
          <c:val>
            <c:numRef>
              <c:f>[Libro1]Hoja1!$B$2:$B$6</c:f>
              <c:numCache>
                <c:formatCode>General</c:formatCode>
                <c:ptCount val="5"/>
                <c:pt idx="0">
                  <c:v>480</c:v>
                </c:pt>
                <c:pt idx="1">
                  <c:v>508</c:v>
                </c:pt>
                <c:pt idx="2">
                  <c:v>552</c:v>
                </c:pt>
                <c:pt idx="3">
                  <c:v>544</c:v>
                </c:pt>
                <c:pt idx="4">
                  <c:v>549</c:v>
                </c:pt>
              </c:numCache>
            </c:numRef>
          </c:val>
        </c:ser>
        <c:axId val="54117504"/>
        <c:axId val="54119424"/>
      </c:barChart>
      <c:catAx>
        <c:axId val="54117504"/>
        <c:scaling>
          <c:orientation val="minMax"/>
        </c:scaling>
        <c:axPos val="b"/>
        <c:title>
          <c:tx>
            <c:rich>
              <a:bodyPr/>
              <a:lstStyle/>
              <a:p>
                <a:pPr>
                  <a:defRPr lang="es-ES"/>
                </a:pPr>
                <a:r>
                  <a:rPr lang="en-US"/>
                  <a:t>Tratamientos</a:t>
                </a:r>
              </a:p>
            </c:rich>
          </c:tx>
          <c:layout/>
        </c:title>
        <c:tickLblPos val="nextTo"/>
        <c:txPr>
          <a:bodyPr/>
          <a:lstStyle/>
          <a:p>
            <a:pPr>
              <a:defRPr lang="es-ES"/>
            </a:pPr>
            <a:endParaRPr lang="es-ES"/>
          </a:p>
        </c:txPr>
        <c:crossAx val="54119424"/>
        <c:crosses val="autoZero"/>
        <c:auto val="1"/>
        <c:lblAlgn val="ctr"/>
        <c:lblOffset val="100"/>
      </c:catAx>
      <c:valAx>
        <c:axId val="54119424"/>
        <c:scaling>
          <c:orientation val="minMax"/>
        </c:scaling>
        <c:axPos val="l"/>
        <c:title>
          <c:tx>
            <c:rich>
              <a:bodyPr rot="-5400000" vert="horz"/>
              <a:lstStyle/>
              <a:p>
                <a:pPr>
                  <a:defRPr lang="es-ES"/>
                </a:pPr>
                <a:r>
                  <a:rPr lang="en-US"/>
                  <a:t>Consumo (g)</a:t>
                </a:r>
              </a:p>
            </c:rich>
          </c:tx>
          <c:layout/>
        </c:title>
        <c:numFmt formatCode="General" sourceLinked="1"/>
        <c:tickLblPos val="nextTo"/>
        <c:txPr>
          <a:bodyPr/>
          <a:lstStyle/>
          <a:p>
            <a:pPr>
              <a:defRPr lang="es-ES"/>
            </a:pPr>
            <a:endParaRPr lang="es-ES"/>
          </a:p>
        </c:txPr>
        <c:crossAx val="54117504"/>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n-US"/>
              <a:t>Ganancia de Peso</a:t>
            </a:r>
          </a:p>
        </c:rich>
      </c:tx>
      <c:layout/>
      <c:overlay val="1"/>
    </c:title>
    <c:plotArea>
      <c:layout>
        <c:manualLayout>
          <c:layoutTarget val="inner"/>
          <c:xMode val="edge"/>
          <c:yMode val="edge"/>
          <c:x val="0.13525240594925633"/>
          <c:y val="0.15769951299440171"/>
          <c:w val="0.78616557305336821"/>
          <c:h val="0.70040034591051836"/>
        </c:manualLayout>
      </c:layout>
      <c:barChart>
        <c:barDir val="col"/>
        <c:grouping val="clustered"/>
        <c:ser>
          <c:idx val="0"/>
          <c:order val="0"/>
          <c:dLbls>
            <c:txPr>
              <a:bodyPr/>
              <a:lstStyle/>
              <a:p>
                <a:pPr>
                  <a:defRPr lang="es-ES"/>
                </a:pPr>
                <a:endParaRPr lang="es-ES"/>
              </a:p>
            </c:txPr>
            <c:showVal val="1"/>
          </c:dLbls>
          <c:val>
            <c:numRef>
              <c:f>Hoja1!$E$2:$E$6</c:f>
              <c:numCache>
                <c:formatCode>General</c:formatCode>
                <c:ptCount val="5"/>
                <c:pt idx="0">
                  <c:v>399</c:v>
                </c:pt>
                <c:pt idx="1">
                  <c:v>430</c:v>
                </c:pt>
                <c:pt idx="2">
                  <c:v>496</c:v>
                </c:pt>
                <c:pt idx="3">
                  <c:v>446</c:v>
                </c:pt>
                <c:pt idx="4">
                  <c:v>483</c:v>
                </c:pt>
              </c:numCache>
            </c:numRef>
          </c:val>
        </c:ser>
        <c:axId val="54325248"/>
        <c:axId val="54327168"/>
      </c:barChart>
      <c:catAx>
        <c:axId val="54325248"/>
        <c:scaling>
          <c:orientation val="minMax"/>
        </c:scaling>
        <c:axPos val="b"/>
        <c:title>
          <c:tx>
            <c:rich>
              <a:bodyPr/>
              <a:lstStyle/>
              <a:p>
                <a:pPr>
                  <a:defRPr lang="es-ES"/>
                </a:pPr>
                <a:r>
                  <a:rPr lang="en-US"/>
                  <a:t>Tratamientos</a:t>
                </a:r>
              </a:p>
            </c:rich>
          </c:tx>
          <c:layout/>
        </c:title>
        <c:tickLblPos val="nextTo"/>
        <c:txPr>
          <a:bodyPr/>
          <a:lstStyle/>
          <a:p>
            <a:pPr>
              <a:defRPr lang="es-ES"/>
            </a:pPr>
            <a:endParaRPr lang="es-ES"/>
          </a:p>
        </c:txPr>
        <c:crossAx val="54327168"/>
        <c:crosses val="autoZero"/>
        <c:auto val="1"/>
        <c:lblAlgn val="ctr"/>
        <c:lblOffset val="100"/>
      </c:catAx>
      <c:valAx>
        <c:axId val="54327168"/>
        <c:scaling>
          <c:orientation val="minMax"/>
        </c:scaling>
        <c:axPos val="l"/>
        <c:title>
          <c:tx>
            <c:rich>
              <a:bodyPr rot="-5400000" vert="horz"/>
              <a:lstStyle/>
              <a:p>
                <a:pPr>
                  <a:defRPr lang="es-ES"/>
                </a:pPr>
                <a:r>
                  <a:rPr lang="en-US"/>
                  <a:t>Pesos (g)</a:t>
                </a:r>
              </a:p>
            </c:rich>
          </c:tx>
          <c:layout/>
        </c:title>
        <c:numFmt formatCode="General" sourceLinked="1"/>
        <c:tickLblPos val="nextTo"/>
        <c:txPr>
          <a:bodyPr/>
          <a:lstStyle/>
          <a:p>
            <a:pPr>
              <a:defRPr lang="es-ES"/>
            </a:pPr>
            <a:endParaRPr lang="es-ES"/>
          </a:p>
        </c:txPr>
        <c:crossAx val="54325248"/>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n-US"/>
              <a:t>Conversión Alimenticia</a:t>
            </a:r>
          </a:p>
        </c:rich>
      </c:tx>
      <c:layout/>
      <c:overlay val="1"/>
    </c:title>
    <c:plotArea>
      <c:layout>
        <c:manualLayout>
          <c:layoutTarget val="inner"/>
          <c:xMode val="edge"/>
          <c:yMode val="edge"/>
          <c:x val="0.13525240594925633"/>
          <c:y val="0.15769951299440171"/>
          <c:w val="0.72227668416447965"/>
          <c:h val="0.70040034591051836"/>
        </c:manualLayout>
      </c:layout>
      <c:barChart>
        <c:barDir val="col"/>
        <c:grouping val="clustered"/>
        <c:ser>
          <c:idx val="1"/>
          <c:order val="0"/>
          <c:spPr>
            <a:solidFill>
              <a:schemeClr val="accent1"/>
            </a:solidFill>
          </c:spPr>
          <c:dLbls>
            <c:txPr>
              <a:bodyPr/>
              <a:lstStyle/>
              <a:p>
                <a:pPr>
                  <a:defRPr lang="es-ES"/>
                </a:pPr>
                <a:endParaRPr lang="es-ES"/>
              </a:p>
            </c:txPr>
            <c:showVal val="1"/>
          </c:dLbls>
          <c:val>
            <c:numRef>
              <c:f>Hoja1!$H$2:$H$6</c:f>
              <c:numCache>
                <c:formatCode>General</c:formatCode>
                <c:ptCount val="5"/>
                <c:pt idx="0">
                  <c:v>1.37</c:v>
                </c:pt>
                <c:pt idx="1">
                  <c:v>1.34</c:v>
                </c:pt>
                <c:pt idx="2">
                  <c:v>1.24</c:v>
                </c:pt>
                <c:pt idx="3">
                  <c:v>1.37</c:v>
                </c:pt>
                <c:pt idx="4">
                  <c:v>1.27</c:v>
                </c:pt>
              </c:numCache>
            </c:numRef>
          </c:val>
        </c:ser>
        <c:axId val="54823552"/>
        <c:axId val="54842112"/>
      </c:barChart>
      <c:catAx>
        <c:axId val="54823552"/>
        <c:scaling>
          <c:orientation val="minMax"/>
        </c:scaling>
        <c:axPos val="b"/>
        <c:title>
          <c:tx>
            <c:rich>
              <a:bodyPr/>
              <a:lstStyle/>
              <a:p>
                <a:pPr>
                  <a:defRPr lang="es-ES"/>
                </a:pPr>
                <a:r>
                  <a:rPr lang="en-US"/>
                  <a:t>Tratamientos</a:t>
                </a:r>
              </a:p>
            </c:rich>
          </c:tx>
          <c:layout/>
        </c:title>
        <c:tickLblPos val="nextTo"/>
        <c:txPr>
          <a:bodyPr/>
          <a:lstStyle/>
          <a:p>
            <a:pPr>
              <a:defRPr lang="es-ES"/>
            </a:pPr>
            <a:endParaRPr lang="es-ES"/>
          </a:p>
        </c:txPr>
        <c:crossAx val="54842112"/>
        <c:crosses val="autoZero"/>
        <c:auto val="1"/>
        <c:lblAlgn val="ctr"/>
        <c:lblOffset val="100"/>
      </c:catAx>
      <c:valAx>
        <c:axId val="54842112"/>
        <c:scaling>
          <c:orientation val="minMax"/>
        </c:scaling>
        <c:axPos val="l"/>
        <c:title>
          <c:tx>
            <c:rich>
              <a:bodyPr rot="-5400000" vert="horz"/>
              <a:lstStyle/>
              <a:p>
                <a:pPr>
                  <a:defRPr lang="es-ES"/>
                </a:pPr>
                <a:r>
                  <a:rPr lang="en-US"/>
                  <a:t>Conversión</a:t>
                </a:r>
              </a:p>
            </c:rich>
          </c:tx>
          <c:layout/>
        </c:title>
        <c:numFmt formatCode="General" sourceLinked="1"/>
        <c:tickLblPos val="nextTo"/>
        <c:txPr>
          <a:bodyPr/>
          <a:lstStyle/>
          <a:p>
            <a:pPr>
              <a:defRPr lang="es-ES"/>
            </a:pPr>
            <a:endParaRPr lang="es-ES"/>
          </a:p>
        </c:txPr>
        <c:crossAx val="54823552"/>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n-US"/>
              <a:t>Consumo</a:t>
            </a:r>
            <a:r>
              <a:rPr lang="en-US" baseline="0"/>
              <a:t> de Alimento</a:t>
            </a:r>
            <a:endParaRPr lang="en-US"/>
          </a:p>
        </c:rich>
      </c:tx>
      <c:layout/>
      <c:overlay val="1"/>
    </c:title>
    <c:plotArea>
      <c:layout>
        <c:manualLayout>
          <c:layoutTarget val="inner"/>
          <c:xMode val="edge"/>
          <c:yMode val="edge"/>
          <c:x val="0.13525240594925633"/>
          <c:y val="0.18061656716782529"/>
          <c:w val="0.71979388432169877"/>
          <c:h val="0.66716634159447064"/>
        </c:manualLayout>
      </c:layout>
      <c:barChart>
        <c:barDir val="col"/>
        <c:grouping val="clustered"/>
        <c:ser>
          <c:idx val="0"/>
          <c:order val="0"/>
          <c:dLbls>
            <c:txPr>
              <a:bodyPr/>
              <a:lstStyle/>
              <a:p>
                <a:pPr>
                  <a:defRPr lang="es-ES"/>
                </a:pPr>
                <a:endParaRPr lang="es-ES"/>
              </a:p>
            </c:txPr>
            <c:showVal val="1"/>
          </c:dLbls>
          <c:val>
            <c:numRef>
              <c:f>Hoja1!$B$11:$B$15</c:f>
              <c:numCache>
                <c:formatCode>General</c:formatCode>
                <c:ptCount val="5"/>
                <c:pt idx="0">
                  <c:v>1074</c:v>
                </c:pt>
                <c:pt idx="1">
                  <c:v>1094</c:v>
                </c:pt>
                <c:pt idx="2">
                  <c:v>1161</c:v>
                </c:pt>
                <c:pt idx="3">
                  <c:v>1133</c:v>
                </c:pt>
                <c:pt idx="4">
                  <c:v>1154</c:v>
                </c:pt>
              </c:numCache>
            </c:numRef>
          </c:val>
        </c:ser>
        <c:axId val="54941184"/>
        <c:axId val="54943104"/>
      </c:barChart>
      <c:catAx>
        <c:axId val="54941184"/>
        <c:scaling>
          <c:orientation val="minMax"/>
        </c:scaling>
        <c:axPos val="b"/>
        <c:title>
          <c:tx>
            <c:rich>
              <a:bodyPr/>
              <a:lstStyle/>
              <a:p>
                <a:pPr>
                  <a:defRPr lang="es-ES"/>
                </a:pPr>
                <a:r>
                  <a:rPr lang="en-US"/>
                  <a:t>Tratamientos</a:t>
                </a:r>
              </a:p>
            </c:rich>
          </c:tx>
          <c:layout/>
        </c:title>
        <c:tickLblPos val="nextTo"/>
        <c:txPr>
          <a:bodyPr/>
          <a:lstStyle/>
          <a:p>
            <a:pPr>
              <a:defRPr lang="es-ES"/>
            </a:pPr>
            <a:endParaRPr lang="es-ES"/>
          </a:p>
        </c:txPr>
        <c:crossAx val="54943104"/>
        <c:crosses val="autoZero"/>
        <c:auto val="1"/>
        <c:lblAlgn val="ctr"/>
        <c:lblOffset val="100"/>
      </c:catAx>
      <c:valAx>
        <c:axId val="54943104"/>
        <c:scaling>
          <c:orientation val="minMax"/>
        </c:scaling>
        <c:axPos val="l"/>
        <c:title>
          <c:tx>
            <c:rich>
              <a:bodyPr rot="-5400000" vert="horz"/>
              <a:lstStyle/>
              <a:p>
                <a:pPr>
                  <a:defRPr lang="es-ES"/>
                </a:pPr>
                <a:r>
                  <a:rPr lang="en-US"/>
                  <a:t>Consumo</a:t>
                </a:r>
              </a:p>
            </c:rich>
          </c:tx>
          <c:layout/>
        </c:title>
        <c:numFmt formatCode="General" sourceLinked="1"/>
        <c:tickLblPos val="nextTo"/>
        <c:txPr>
          <a:bodyPr/>
          <a:lstStyle/>
          <a:p>
            <a:pPr>
              <a:defRPr lang="es-ES"/>
            </a:pPr>
            <a:endParaRPr lang="es-ES"/>
          </a:p>
        </c:txPr>
        <c:crossAx val="54941184"/>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n-US"/>
              <a:t>Ganancias de Peso</a:t>
            </a:r>
          </a:p>
        </c:rich>
      </c:tx>
      <c:layout/>
      <c:overlay val="1"/>
    </c:title>
    <c:plotArea>
      <c:layout>
        <c:manualLayout>
          <c:layoutTarget val="inner"/>
          <c:xMode val="edge"/>
          <c:yMode val="edge"/>
          <c:x val="0.13525240594925633"/>
          <c:y val="0.15769951299440171"/>
          <c:w val="0.73384053808887884"/>
          <c:h val="0.70040034591051836"/>
        </c:manualLayout>
      </c:layout>
      <c:barChart>
        <c:barDir val="col"/>
        <c:grouping val="clustered"/>
        <c:ser>
          <c:idx val="1"/>
          <c:order val="0"/>
          <c:spPr>
            <a:solidFill>
              <a:schemeClr val="accent1"/>
            </a:solidFill>
          </c:spPr>
          <c:dLbls>
            <c:txPr>
              <a:bodyPr/>
              <a:lstStyle/>
              <a:p>
                <a:pPr>
                  <a:defRPr lang="es-ES"/>
                </a:pPr>
                <a:endParaRPr lang="es-ES"/>
              </a:p>
            </c:txPr>
            <c:showVal val="1"/>
          </c:dLbls>
          <c:val>
            <c:numRef>
              <c:f>Hoja1!$E$11:$E$15</c:f>
              <c:numCache>
                <c:formatCode>General</c:formatCode>
                <c:ptCount val="5"/>
                <c:pt idx="0">
                  <c:v>748</c:v>
                </c:pt>
                <c:pt idx="1">
                  <c:v>788</c:v>
                </c:pt>
                <c:pt idx="2">
                  <c:v>884</c:v>
                </c:pt>
                <c:pt idx="3">
                  <c:v>798</c:v>
                </c:pt>
                <c:pt idx="4">
                  <c:v>860</c:v>
                </c:pt>
              </c:numCache>
            </c:numRef>
          </c:val>
        </c:ser>
        <c:axId val="55136640"/>
        <c:axId val="55138560"/>
      </c:barChart>
      <c:catAx>
        <c:axId val="55136640"/>
        <c:scaling>
          <c:orientation val="minMax"/>
        </c:scaling>
        <c:axPos val="b"/>
        <c:title>
          <c:tx>
            <c:rich>
              <a:bodyPr/>
              <a:lstStyle/>
              <a:p>
                <a:pPr>
                  <a:defRPr lang="es-ES"/>
                </a:pPr>
                <a:r>
                  <a:rPr lang="en-US"/>
                  <a:t>Tratamientos</a:t>
                </a:r>
              </a:p>
            </c:rich>
          </c:tx>
          <c:layout/>
        </c:title>
        <c:tickLblPos val="nextTo"/>
        <c:txPr>
          <a:bodyPr/>
          <a:lstStyle/>
          <a:p>
            <a:pPr>
              <a:defRPr lang="es-ES"/>
            </a:pPr>
            <a:endParaRPr lang="es-ES"/>
          </a:p>
        </c:txPr>
        <c:crossAx val="55138560"/>
        <c:crosses val="autoZero"/>
        <c:auto val="1"/>
        <c:lblAlgn val="ctr"/>
        <c:lblOffset val="100"/>
      </c:catAx>
      <c:valAx>
        <c:axId val="55138560"/>
        <c:scaling>
          <c:orientation val="minMax"/>
        </c:scaling>
        <c:axPos val="l"/>
        <c:title>
          <c:tx>
            <c:rich>
              <a:bodyPr rot="-5400000" vert="horz"/>
              <a:lstStyle/>
              <a:p>
                <a:pPr>
                  <a:defRPr lang="es-ES"/>
                </a:pPr>
                <a:r>
                  <a:rPr lang="en-US"/>
                  <a:t>Pesos</a:t>
                </a:r>
              </a:p>
            </c:rich>
          </c:tx>
          <c:layout/>
        </c:title>
        <c:numFmt formatCode="General" sourceLinked="1"/>
        <c:tickLblPos val="nextTo"/>
        <c:txPr>
          <a:bodyPr/>
          <a:lstStyle/>
          <a:p>
            <a:pPr>
              <a:defRPr lang="es-ES"/>
            </a:pPr>
            <a:endParaRPr lang="es-ES"/>
          </a:p>
        </c:txPr>
        <c:crossAx val="55136640"/>
        <c:crosses val="autoZero"/>
        <c:crossBetween val="between"/>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n-US"/>
              <a:t>Conversión Alimenticia</a:t>
            </a:r>
          </a:p>
        </c:rich>
      </c:tx>
      <c:layout/>
    </c:title>
    <c:plotArea>
      <c:layout/>
      <c:barChart>
        <c:barDir val="col"/>
        <c:grouping val="clustered"/>
        <c:ser>
          <c:idx val="1"/>
          <c:order val="1"/>
          <c:tx>
            <c:strRef>
              <c:f>Hoja1!$B$1</c:f>
            </c:strRef>
          </c:tx>
          <c:val>
            <c:numRef>
              <c:f>Hoja1!$B$2:$B$6</c:f>
            </c:numRef>
          </c:val>
        </c:ser>
        <c:ser>
          <c:idx val="0"/>
          <c:order val="0"/>
          <c:tx>
            <c:strRef>
              <c:f>[Libro1]Hoja1!$B$1</c:f>
              <c:strCache>
                <c:ptCount val="1"/>
                <c:pt idx="0">
                  <c:v>Tratamiento</c:v>
                </c:pt>
              </c:strCache>
            </c:strRef>
          </c:tx>
          <c:spPr>
            <a:ln>
              <a:solidFill>
                <a:sysClr val="windowText" lastClr="000000"/>
              </a:solidFill>
            </a:ln>
          </c:spPr>
          <c:dLbls>
            <c:dLbl>
              <c:idx val="0"/>
              <c:layout>
                <c:manualLayout>
                  <c:x val="0"/>
                  <c:y val="0"/>
                </c:manualLayout>
              </c:layout>
              <c:tx>
                <c:rich>
                  <a:bodyPr/>
                  <a:lstStyle/>
                  <a:p>
                    <a:r>
                      <a:rPr lang="en-US"/>
                      <a:t>1,54</a:t>
                    </a:r>
                  </a:p>
                </c:rich>
              </c:tx>
              <c:showVal val="1"/>
            </c:dLbl>
            <c:dLbl>
              <c:idx val="1"/>
              <c:layout/>
              <c:tx>
                <c:rich>
                  <a:bodyPr/>
                  <a:lstStyle/>
                  <a:p>
                    <a:r>
                      <a:rPr lang="en-US"/>
                      <a:t>1,48</a:t>
                    </a:r>
                  </a:p>
                </c:rich>
              </c:tx>
              <c:showVal val="1"/>
            </c:dLbl>
            <c:dLbl>
              <c:idx val="2"/>
              <c:layout/>
              <c:tx>
                <c:rich>
                  <a:bodyPr/>
                  <a:lstStyle/>
                  <a:p>
                    <a:r>
                      <a:rPr lang="en-US"/>
                      <a:t>1,39</a:t>
                    </a:r>
                  </a:p>
                </c:rich>
              </c:tx>
              <c:showVal val="1"/>
            </c:dLbl>
            <c:dLbl>
              <c:idx val="3"/>
              <c:layout/>
              <c:tx>
                <c:rich>
                  <a:bodyPr/>
                  <a:lstStyle/>
                  <a:p>
                    <a:r>
                      <a:rPr lang="en-US"/>
                      <a:t>1,52</a:t>
                    </a:r>
                  </a:p>
                </c:rich>
              </c:tx>
              <c:showVal val="1"/>
            </c:dLbl>
            <c:dLbl>
              <c:idx val="4"/>
              <c:layout/>
              <c:tx>
                <c:rich>
                  <a:bodyPr/>
                  <a:lstStyle/>
                  <a:p>
                    <a:r>
                      <a:rPr lang="en-US"/>
                      <a:t>1,43</a:t>
                    </a:r>
                  </a:p>
                </c:rich>
              </c:tx>
              <c:showVal val="1"/>
            </c:dLbl>
            <c:txPr>
              <a:bodyPr/>
              <a:lstStyle/>
              <a:p>
                <a:pPr>
                  <a:defRPr lang="es-ES"/>
                </a:pPr>
                <a:endParaRPr lang="es-ES"/>
              </a:p>
            </c:txPr>
            <c:showVal val="1"/>
          </c:dLbls>
          <c:val>
            <c:numRef>
              <c:f>[Libro1]Hoja1!$B$2:$B$6</c:f>
              <c:numCache>
                <c:formatCode>General</c:formatCode>
                <c:ptCount val="5"/>
                <c:pt idx="0">
                  <c:v>1.54</c:v>
                </c:pt>
                <c:pt idx="1">
                  <c:v>1.48</c:v>
                </c:pt>
                <c:pt idx="2">
                  <c:v>1.3900000000000001</c:v>
                </c:pt>
                <c:pt idx="3">
                  <c:v>1.52</c:v>
                </c:pt>
                <c:pt idx="4">
                  <c:v>1.43</c:v>
                </c:pt>
              </c:numCache>
            </c:numRef>
          </c:val>
        </c:ser>
        <c:axId val="55254016"/>
        <c:axId val="55260288"/>
      </c:barChart>
      <c:catAx>
        <c:axId val="55254016"/>
        <c:scaling>
          <c:orientation val="minMax"/>
        </c:scaling>
        <c:axPos val="b"/>
        <c:title>
          <c:tx>
            <c:rich>
              <a:bodyPr/>
              <a:lstStyle/>
              <a:p>
                <a:pPr>
                  <a:defRPr lang="es-ES"/>
                </a:pPr>
                <a:r>
                  <a:rPr lang="es-EC"/>
                  <a:t>Tratamiento</a:t>
                </a:r>
              </a:p>
            </c:rich>
          </c:tx>
          <c:layout/>
        </c:title>
        <c:tickLblPos val="nextTo"/>
        <c:txPr>
          <a:bodyPr/>
          <a:lstStyle/>
          <a:p>
            <a:pPr>
              <a:defRPr lang="es-ES"/>
            </a:pPr>
            <a:endParaRPr lang="es-ES"/>
          </a:p>
        </c:txPr>
        <c:crossAx val="55260288"/>
        <c:crosses val="autoZero"/>
        <c:auto val="1"/>
        <c:lblAlgn val="ctr"/>
        <c:lblOffset val="100"/>
      </c:catAx>
      <c:valAx>
        <c:axId val="55260288"/>
        <c:scaling>
          <c:orientation val="minMax"/>
        </c:scaling>
        <c:axPos val="l"/>
        <c:title>
          <c:tx>
            <c:rich>
              <a:bodyPr rot="-5400000" vert="horz"/>
              <a:lstStyle/>
              <a:p>
                <a:pPr>
                  <a:defRPr lang="es-ES"/>
                </a:pPr>
                <a:r>
                  <a:rPr lang="es-EC"/>
                  <a:t>Conversión Alimenticia</a:t>
                </a:r>
              </a:p>
            </c:rich>
          </c:tx>
          <c:layout/>
        </c:title>
        <c:numFmt formatCode="General" sourceLinked="1"/>
        <c:tickLblPos val="nextTo"/>
        <c:txPr>
          <a:bodyPr/>
          <a:lstStyle/>
          <a:p>
            <a:pPr>
              <a:defRPr lang="es-ES"/>
            </a:pPr>
            <a:endParaRPr lang="es-ES"/>
          </a:p>
        </c:txPr>
        <c:crossAx val="55254016"/>
        <c:crosses val="autoZero"/>
        <c:crossBetween val="between"/>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A0D39C0-3CCC-4E5D-93D9-C0C7899DC939}" type="datetimeFigureOut">
              <a:rPr lang="es-EC"/>
              <a:pPr>
                <a:defRPr/>
              </a:pPr>
              <a:t>01/04/2012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55FC952-95D8-491F-B773-E929862224A1}"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491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F3F176-4DD9-48B4-9CD8-874C1B550B3B}" type="slidenum">
              <a:rPr lang="es-EC" smtClean="0"/>
              <a:pPr/>
              <a:t>1</a:t>
            </a:fld>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655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BAE8BD-7441-4BC5-B7C9-8C7A9A5CC643}" type="slidenum">
              <a:rPr lang="es-EC" smtClean="0"/>
              <a:pPr/>
              <a:t>26</a:t>
            </a:fld>
            <a:endParaRPr lang="es-EC"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737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35280A-C771-4A54-86B7-7113B15CFA47}" type="slidenum">
              <a:rPr lang="es-EC" smtClean="0"/>
              <a:pPr/>
              <a:t>31</a:t>
            </a:fld>
            <a:endParaRPr lang="es-EC"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747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951C14-CDEB-417F-9933-DD40D63C4AC1}" type="slidenum">
              <a:rPr lang="es-EC" smtClean="0"/>
              <a:pPr/>
              <a:t>32</a:t>
            </a:fld>
            <a:endParaRPr lang="es-EC"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860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232658-AD1A-4A41-9B93-4C15CAD61B25}" type="slidenum">
              <a:rPr lang="es-EC" smtClean="0"/>
              <a:pPr/>
              <a:t>54</a:t>
            </a:fld>
            <a:endParaRPr lang="es-EC"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870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ECAF47-1A1E-4A4C-B507-EE34743FE5B4}" type="slidenum">
              <a:rPr lang="es-EC" smtClean="0"/>
              <a:pPr/>
              <a:t>55</a:t>
            </a:fld>
            <a:endParaRPr lang="es-EC"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90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890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3F30E1-171B-4D44-B4D4-D1BF3C07893F}" type="slidenum">
              <a:rPr lang="es-EC" smtClean="0"/>
              <a:pPr/>
              <a:t>56</a:t>
            </a:fld>
            <a:endParaRPr lang="es-EC"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01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901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E1E7E-C729-46A8-B1A5-EA9E6E367C77}" type="slidenum">
              <a:rPr lang="es-EC" smtClean="0"/>
              <a:pPr/>
              <a:t>57</a:t>
            </a:fld>
            <a:endParaRPr lang="es-EC"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C" smtClean="0"/>
          </a:p>
        </p:txBody>
      </p:sp>
      <p:sp>
        <p:nvSpPr>
          <p:cNvPr id="921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D8E92A-B008-4BA8-9034-53331C329D93}" type="slidenum">
              <a:rPr lang="es-EC" smtClean="0"/>
              <a:pPr/>
              <a:t>58</a:t>
            </a:fld>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E55AD6-07F0-4E4D-BC4E-59D5AE62C6CB}" type="slidenum">
              <a:rPr lang="es-EC" smtClean="0"/>
              <a:pPr/>
              <a:t>2</a:t>
            </a:fld>
            <a:endParaRPr lang="es-EC"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512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8F6B-DD04-447F-8687-496E5B154135}" type="slidenum">
              <a:rPr lang="es-EC" smtClean="0"/>
              <a:pPr/>
              <a:t>3</a:t>
            </a:fld>
            <a:endParaRPr lang="es-EC"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00DA32-F90F-4C61-8F2B-272E728D728D}" type="slidenum">
              <a:rPr lang="es-EC" smtClean="0"/>
              <a:pPr/>
              <a:t>4</a:t>
            </a:fld>
            <a:endParaRPr lang="es-EC"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532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DDF253-C1B6-4D21-9E9B-632B20679036}" type="slidenum">
              <a:rPr lang="es-EC" smtClean="0"/>
              <a:pPr/>
              <a:t>6</a:t>
            </a:fld>
            <a:endParaRPr lang="es-EC"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542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9B782E-0DE9-44C7-85D4-397E18ADB91D}" type="slidenum">
              <a:rPr lang="es-EC" smtClean="0"/>
              <a:pPr/>
              <a:t>7</a:t>
            </a:fld>
            <a:endParaRPr lang="es-EC"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604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EA3323-2CE8-4CE5-A64A-DBB4B60C81F9}" type="slidenum">
              <a:rPr lang="es-EC" smtClean="0"/>
              <a:pPr/>
              <a:t>17</a:t>
            </a:fld>
            <a:endParaRPr lang="es-EC"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61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4A463C-AD35-4701-A04E-58A5B697A404}" type="slidenum">
              <a:rPr lang="es-EC" smtClean="0"/>
              <a:pPr/>
              <a:t>20</a:t>
            </a:fld>
            <a:endParaRPr lang="es-EC"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706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0CB52-0569-4D28-8D03-450266F0B136}" type="slidenum">
              <a:rPr lang="es-EC" smtClean="0"/>
              <a:pPr/>
              <a:t>23</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p:oleObj spid="_x0000_s103426" name="CorelDRAW" r:id="rId3" imgW="7748626" imgH="4759452"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C"/>
          </a:p>
        </p:txBody>
      </p:sp>
      <p:pic>
        <p:nvPicPr>
          <p:cNvPr id="9"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C"/>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C"/>
          </a:p>
        </p:txBody>
      </p:sp>
      <p:pic>
        <p:nvPicPr>
          <p:cNvPr id="3078"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Documento_de_Microsoft_Office_Word2.docx"/></Relationships>
</file>

<file path=ppt/slides/_rels/slide33.xml.rels><?xml version="1.0" encoding="UTF-8" standalone="yes"?>
<Relationships xmlns="http://schemas.openxmlformats.org/package/2006/relationships"><Relationship Id="rId3" Type="http://schemas.openxmlformats.org/officeDocument/2006/relationships/package" Target="../embeddings/Documento_de_Microsoft_Office_Word3.docx"/><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chart" Target="../charts/chart1.xml"/></Relationships>
</file>

<file path=ppt/slides/_rels/slide34.xml.rels><?xml version="1.0" encoding="UTF-8" standalone="yes"?>
<Relationships xmlns="http://schemas.openxmlformats.org/package/2006/relationships"><Relationship Id="rId3" Type="http://schemas.openxmlformats.org/officeDocument/2006/relationships/package" Target="../embeddings/Documento_de_Microsoft_Office_Word4.doc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5.xml.rels><?xml version="1.0" encoding="UTF-8" standalone="yes"?>
<Relationships xmlns="http://schemas.openxmlformats.org/package/2006/relationships"><Relationship Id="rId3" Type="http://schemas.openxmlformats.org/officeDocument/2006/relationships/package" Target="../embeddings/Documento_de_Microsoft_Office_Word5.docx"/><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Documento_de_Microsoft_Office_Word6.doc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7.xml.rels><?xml version="1.0" encoding="UTF-8" standalone="yes"?>
<Relationships xmlns="http://schemas.openxmlformats.org/package/2006/relationships"><Relationship Id="rId3" Type="http://schemas.openxmlformats.org/officeDocument/2006/relationships/package" Target="../embeddings/Documento_de_Microsoft_Office_Word7.docx"/><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3" Type="http://schemas.openxmlformats.org/officeDocument/2006/relationships/package" Target="../embeddings/Documento_de_Microsoft_Office_Word8.docx"/><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9.xml.rels><?xml version="1.0" encoding="UTF-8" standalone="yes"?>
<Relationships xmlns="http://schemas.openxmlformats.org/package/2006/relationships"><Relationship Id="rId3" Type="http://schemas.openxmlformats.org/officeDocument/2006/relationships/package" Target="../embeddings/Documento_de_Microsoft_Office_Word9.docx"/><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Documento_de_Microsoft_Office_Word10.docx"/><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1.xml.rels><?xml version="1.0" encoding="UTF-8" standalone="yes"?>
<Relationships xmlns="http://schemas.openxmlformats.org/package/2006/relationships"><Relationship Id="rId3" Type="http://schemas.openxmlformats.org/officeDocument/2006/relationships/package" Target="../embeddings/Documento_de_Microsoft_Office_Word11.docx"/><Relationship Id="rId2" Type="http://schemas.openxmlformats.org/officeDocument/2006/relationships/slideLayout" Target="../slideLayouts/slideLayout5.xml"/><Relationship Id="rId1" Type="http://schemas.openxmlformats.org/officeDocument/2006/relationships/vmlDrawing" Target="../drawings/vmlDrawing12.vml"/><Relationship Id="rId4" Type="http://schemas.openxmlformats.org/officeDocument/2006/relationships/chart" Target="../charts/char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package" Target="../embeddings/Documento_de_Microsoft_Office_Word12.docx"/></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package" Target="../embeddings/Documento_de_Microsoft_Office_Word13.docx"/><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51.xml.rels><?xml version="1.0" encoding="UTF-8" standalone="yes"?>
<Relationships xmlns="http://schemas.openxmlformats.org/package/2006/relationships"><Relationship Id="rId3" Type="http://schemas.openxmlformats.org/officeDocument/2006/relationships/package" Target="../embeddings/Documento_de_Microsoft_Office_Word14.docx"/><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chart" Target="../charts/chart10.xml"/></Relationships>
</file>

<file path=ppt/slides/_rels/slide52.xml.rels><?xml version="1.0" encoding="UTF-8" standalone="yes"?>
<Relationships xmlns="http://schemas.openxmlformats.org/package/2006/relationships"><Relationship Id="rId3" Type="http://schemas.openxmlformats.org/officeDocument/2006/relationships/package" Target="../embeddings/Documento_de_Microsoft_Office_Word15.docx"/><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53.xml.rels><?xml version="1.0" encoding="UTF-8" standalone="yes"?>
<Relationships xmlns="http://schemas.openxmlformats.org/package/2006/relationships"><Relationship Id="rId3" Type="http://schemas.openxmlformats.org/officeDocument/2006/relationships/package" Target="../embeddings/Documento_de_Microsoft_Office_Word16.docx"/><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package" Target="../embeddings/Documento_de_Microsoft_Office_Word17.docx"/></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35113" y="2690813"/>
            <a:ext cx="6073775" cy="1600438"/>
          </a:xfrm>
          <a:prstGeom prst="rect">
            <a:avLst/>
          </a:prstGeom>
          <a:noFill/>
        </p:spPr>
        <p:txBody>
          <a:bodyPr>
            <a:spAutoFit/>
          </a:bodyPr>
          <a:lstStyle/>
          <a:p>
            <a:pPr algn="ctr">
              <a:defRPr/>
            </a:pPr>
            <a:r>
              <a:rPr lang="es-EC" b="1" dirty="0" smtClean="0">
                <a:solidFill>
                  <a:srgbClr val="FFFF00"/>
                </a:solidFill>
                <a:latin typeface="+mj-lt"/>
                <a:cs typeface="Times New Roman" pitchFamily="18" charset="0"/>
              </a:rPr>
              <a:t>“</a:t>
            </a:r>
            <a:r>
              <a:rPr lang="es-EC" sz="2000" b="1" dirty="0" smtClean="0">
                <a:solidFill>
                  <a:srgbClr val="FFFF00"/>
                </a:solidFill>
                <a:latin typeface="+mj-lt"/>
                <a:cs typeface="Times New Roman" pitchFamily="18" charset="0"/>
              </a:rPr>
              <a:t>EFECTO DE DOS TIPOS DE ACONDICIONAMIENTO DEL ALIMENTO BALANCEADO EN  EL DESEMPEÑO EN POLLOS DE ENGORDE</a:t>
            </a:r>
            <a:r>
              <a:rPr lang="es-EC" b="1" dirty="0" smtClean="0">
                <a:solidFill>
                  <a:srgbClr val="FFFF00"/>
                </a:solidFill>
                <a:latin typeface="+mj-lt"/>
                <a:cs typeface="Times New Roman" pitchFamily="18" charset="0"/>
              </a:rPr>
              <a:t>”</a:t>
            </a:r>
            <a:endParaRPr lang="es-EC" dirty="0">
              <a:solidFill>
                <a:srgbClr val="FFFF00"/>
              </a:solidFill>
              <a:latin typeface="+mj-lt"/>
              <a:cs typeface="Times New Roman" pitchFamily="18" charset="0"/>
            </a:endParaRPr>
          </a:p>
          <a:p>
            <a:pPr algn="ctr">
              <a:defRPr/>
            </a:pPr>
            <a:endParaRPr lang="es-EC" dirty="0">
              <a:solidFill>
                <a:srgbClr val="FFFF00"/>
              </a:solidFill>
            </a:endParaRPr>
          </a:p>
        </p:txBody>
      </p:sp>
      <p:sp>
        <p:nvSpPr>
          <p:cNvPr id="4099" name="2 CuadroTexto"/>
          <p:cNvSpPr txBox="1">
            <a:spLocks noChangeArrowheads="1"/>
          </p:cNvSpPr>
          <p:nvPr/>
        </p:nvSpPr>
        <p:spPr bwMode="auto">
          <a:xfrm>
            <a:off x="4572000" y="4786313"/>
            <a:ext cx="2714625" cy="369332"/>
          </a:xfrm>
          <a:prstGeom prst="rect">
            <a:avLst/>
          </a:prstGeom>
          <a:noFill/>
          <a:ln w="9525">
            <a:noFill/>
            <a:miter lim="800000"/>
            <a:headEnd/>
            <a:tailEnd/>
          </a:ln>
        </p:spPr>
        <p:txBody>
          <a:bodyPr>
            <a:spAutoFit/>
          </a:bodyPr>
          <a:lstStyle/>
          <a:p>
            <a:pPr algn="ctr"/>
            <a:r>
              <a:rPr lang="es-EC" dirty="0">
                <a:solidFill>
                  <a:srgbClr val="FFFF00"/>
                </a:solidFill>
              </a:rPr>
              <a:t>Por: </a:t>
            </a:r>
            <a:r>
              <a:rPr lang="es-EC" dirty="0" smtClean="0">
                <a:solidFill>
                  <a:srgbClr val="FFFF00"/>
                </a:solidFill>
              </a:rPr>
              <a:t>Roberto Morales</a:t>
            </a:r>
            <a:endParaRPr lang="es-EC" dirty="0">
              <a:solidFill>
                <a:srgbClr val="FFFF00"/>
              </a:solidFill>
            </a:endParaRPr>
          </a:p>
        </p:txBody>
      </p:sp>
      <p:sp>
        <p:nvSpPr>
          <p:cNvPr id="4100" name="3 Rectángulo"/>
          <p:cNvSpPr>
            <a:spLocks noChangeArrowheads="1"/>
          </p:cNvSpPr>
          <p:nvPr/>
        </p:nvSpPr>
        <p:spPr bwMode="auto">
          <a:xfrm>
            <a:off x="1143000" y="1428750"/>
            <a:ext cx="6858000" cy="369888"/>
          </a:xfrm>
          <a:prstGeom prst="rect">
            <a:avLst/>
          </a:prstGeom>
          <a:noFill/>
          <a:ln w="9525">
            <a:noFill/>
            <a:miter lim="800000"/>
            <a:headEnd/>
            <a:tailEnd/>
          </a:ln>
        </p:spPr>
        <p:txBody>
          <a:bodyPr>
            <a:spAutoFit/>
          </a:bodyPr>
          <a:lstStyle/>
          <a:p>
            <a:pPr algn="ctr"/>
            <a:r>
              <a:rPr lang="es-EC" b="1" dirty="0">
                <a:solidFill>
                  <a:srgbClr val="FFFF00"/>
                </a:solidFill>
              </a:rPr>
              <a:t>INFORME TÉCNICO DEL PROYECTO DE INVESTIGACIÓN </a:t>
            </a:r>
            <a:endParaRPr lang="es-EC"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57808"/>
            <a:ext cx="8229600" cy="1143000"/>
          </a:xfrm>
        </p:spPr>
        <p:txBody>
          <a:bodyPr/>
          <a:lstStyle/>
          <a:p>
            <a:pPr algn="ctr"/>
            <a:r>
              <a:rPr lang="es-ES" dirty="0" smtClean="0">
                <a:solidFill>
                  <a:srgbClr val="FFFF00"/>
                </a:solidFill>
              </a:rPr>
              <a:t>ACONDICIONAMIENTO</a:t>
            </a:r>
            <a:br>
              <a:rPr lang="es-ES" dirty="0" smtClean="0">
                <a:solidFill>
                  <a:srgbClr val="FFFF00"/>
                </a:solidFill>
              </a:rPr>
            </a:br>
            <a:endParaRPr lang="es-ES" dirty="0">
              <a:solidFill>
                <a:srgbClr val="FFFF00"/>
              </a:solidFill>
            </a:endParaRPr>
          </a:p>
        </p:txBody>
      </p:sp>
      <p:sp>
        <p:nvSpPr>
          <p:cNvPr id="3" name="2 Marcador de contenido"/>
          <p:cNvSpPr>
            <a:spLocks noGrp="1"/>
          </p:cNvSpPr>
          <p:nvPr>
            <p:ph idx="1"/>
          </p:nvPr>
        </p:nvSpPr>
        <p:spPr/>
        <p:txBody>
          <a:bodyPr/>
          <a:lstStyle/>
          <a:p>
            <a:pPr>
              <a:buNone/>
            </a:pPr>
            <a:r>
              <a:rPr lang="es-ES" sz="4000" dirty="0" smtClean="0">
                <a:solidFill>
                  <a:srgbClr val="FFFF00"/>
                </a:solidFill>
              </a:rPr>
              <a:t>U</a:t>
            </a:r>
            <a:r>
              <a:rPr lang="es-ES" sz="4000" dirty="0" smtClean="0">
                <a:solidFill>
                  <a:srgbClr val="FFFF00"/>
                </a:solidFill>
                <a:latin typeface="+mn-lt"/>
                <a:ea typeface="+mn-ea"/>
                <a:cs typeface="+mn-cs"/>
              </a:rPr>
              <a:t>so de factores como:</a:t>
            </a:r>
          </a:p>
          <a:p>
            <a:r>
              <a:rPr lang="es-ES" sz="4000" dirty="0" smtClean="0">
                <a:solidFill>
                  <a:srgbClr val="FFFF00"/>
                </a:solidFill>
                <a:latin typeface="+mn-lt"/>
                <a:ea typeface="+mn-ea"/>
                <a:cs typeface="+mn-cs"/>
              </a:rPr>
              <a:t>Calor</a:t>
            </a:r>
          </a:p>
          <a:p>
            <a:r>
              <a:rPr lang="es-ES" sz="4000" dirty="0" smtClean="0">
                <a:solidFill>
                  <a:srgbClr val="FFFF00"/>
                </a:solidFill>
                <a:latin typeface="+mn-lt"/>
                <a:ea typeface="+mn-ea"/>
                <a:cs typeface="+mn-cs"/>
              </a:rPr>
              <a:t>Agua</a:t>
            </a:r>
          </a:p>
          <a:p>
            <a:r>
              <a:rPr lang="es-ES" sz="4000" dirty="0" smtClean="0">
                <a:solidFill>
                  <a:srgbClr val="FFFF00"/>
                </a:solidFill>
                <a:latin typeface="+mn-lt"/>
                <a:ea typeface="+mn-ea"/>
                <a:cs typeface="+mn-cs"/>
              </a:rPr>
              <a:t>Presión</a:t>
            </a:r>
          </a:p>
          <a:p>
            <a:r>
              <a:rPr lang="es-ES" sz="4000" dirty="0" smtClean="0">
                <a:solidFill>
                  <a:srgbClr val="FFFF00"/>
                </a:solidFill>
              </a:rPr>
              <a:t>T</a:t>
            </a:r>
            <a:r>
              <a:rPr lang="es-ES" sz="4000" dirty="0" smtClean="0">
                <a:solidFill>
                  <a:srgbClr val="FFFF00"/>
                </a:solidFill>
                <a:latin typeface="+mn-lt"/>
                <a:ea typeface="+mn-ea"/>
                <a:cs typeface="+mn-cs"/>
              </a:rPr>
              <a:t>iempo</a:t>
            </a:r>
            <a:endParaRPr lang="es-ES" sz="4000"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ctr"/>
            <a:r>
              <a:rPr lang="es-ES" dirty="0" smtClean="0">
                <a:solidFill>
                  <a:srgbClr val="FFFF00"/>
                </a:solidFill>
              </a:rPr>
              <a:t>Acondicionamiento con Altas Temperaturas</a:t>
            </a:r>
            <a:endParaRPr lang="es-ES" dirty="0">
              <a:solidFill>
                <a:srgbClr val="FFFF00"/>
              </a:solidFill>
            </a:endParaRPr>
          </a:p>
        </p:txBody>
      </p:sp>
      <p:sp>
        <p:nvSpPr>
          <p:cNvPr id="3" name="2 Marcador de contenido"/>
          <p:cNvSpPr>
            <a:spLocks noGrp="1"/>
          </p:cNvSpPr>
          <p:nvPr>
            <p:ph idx="1"/>
          </p:nvPr>
        </p:nvSpPr>
        <p:spPr>
          <a:xfrm>
            <a:off x="539552" y="1916832"/>
            <a:ext cx="8229600" cy="4525963"/>
          </a:xfrm>
        </p:spPr>
        <p:txBody>
          <a:bodyPr/>
          <a:lstStyle/>
          <a:p>
            <a:r>
              <a:rPr lang="es-EC" sz="3200" dirty="0" smtClean="0">
                <a:solidFill>
                  <a:srgbClr val="FFFF00"/>
                </a:solidFill>
              </a:rPr>
              <a:t>Cambios físicos y químicos:</a:t>
            </a:r>
          </a:p>
          <a:p>
            <a:r>
              <a:rPr lang="es-EC" sz="3200" dirty="0" smtClean="0">
                <a:solidFill>
                  <a:srgbClr val="FFFF00"/>
                </a:solidFill>
              </a:rPr>
              <a:t>Ablandamiento térmico del alimento</a:t>
            </a:r>
          </a:p>
          <a:p>
            <a:r>
              <a:rPr lang="es-EC" sz="3200" dirty="0" smtClean="0">
                <a:solidFill>
                  <a:srgbClr val="FFFF00"/>
                </a:solidFill>
              </a:rPr>
              <a:t>Gelatinización de almidones</a:t>
            </a:r>
          </a:p>
          <a:p>
            <a:r>
              <a:rPr lang="es-EC" sz="3200" dirty="0" smtClean="0">
                <a:solidFill>
                  <a:srgbClr val="FFFF00"/>
                </a:solidFill>
              </a:rPr>
              <a:t>Mejora la dureza y durabilidad del </a:t>
            </a:r>
            <a:r>
              <a:rPr lang="es-EC" sz="3200" dirty="0" err="1" smtClean="0">
                <a:solidFill>
                  <a:srgbClr val="FFFF00"/>
                </a:solidFill>
              </a:rPr>
              <a:t>pelet</a:t>
            </a:r>
            <a:endParaRPr lang="es-EC" sz="3200" dirty="0" smtClean="0">
              <a:solidFill>
                <a:srgbClr val="FFFF00"/>
              </a:solidFill>
            </a:endParaRPr>
          </a:p>
          <a:p>
            <a:r>
              <a:rPr lang="es-ES" sz="3200" dirty="0" smtClean="0">
                <a:solidFill>
                  <a:srgbClr val="FFFF00"/>
                </a:solidFill>
              </a:rPr>
              <a:t>E</a:t>
            </a:r>
            <a:r>
              <a:rPr lang="es-ES" sz="3200" dirty="0" smtClean="0">
                <a:solidFill>
                  <a:srgbClr val="FFFF00"/>
                </a:solidFill>
                <a:latin typeface="+mn-lt"/>
                <a:ea typeface="+mn-ea"/>
                <a:cs typeface="+mn-cs"/>
              </a:rPr>
              <a:t>sterilización de la carga bacteriana del alimento.</a:t>
            </a:r>
            <a:endParaRPr lang="es-EC" sz="3200" dirty="0" smtClean="0">
              <a:solidFill>
                <a:srgbClr val="FFFF00"/>
              </a:solidFill>
            </a:endParaRPr>
          </a:p>
          <a:p>
            <a:endParaRPr lang="es-ES" sz="32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lstStyle/>
          <a:p>
            <a:pPr algn="ctr"/>
            <a:r>
              <a:rPr lang="es-EC" dirty="0" smtClean="0">
                <a:solidFill>
                  <a:srgbClr val="FFFF00"/>
                </a:solidFill>
              </a:rPr>
              <a:t>Proceso de expandido</a:t>
            </a:r>
            <a:endParaRPr lang="es-ES" dirty="0">
              <a:solidFill>
                <a:srgbClr val="FFFF00"/>
              </a:solidFill>
            </a:endParaRPr>
          </a:p>
        </p:txBody>
      </p:sp>
      <p:sp>
        <p:nvSpPr>
          <p:cNvPr id="3" name="2 Marcador de contenido"/>
          <p:cNvSpPr>
            <a:spLocks noGrp="1"/>
          </p:cNvSpPr>
          <p:nvPr>
            <p:ph idx="1"/>
          </p:nvPr>
        </p:nvSpPr>
        <p:spPr/>
        <p:txBody>
          <a:bodyPr/>
          <a:lstStyle/>
          <a:p>
            <a:r>
              <a:rPr lang="es-ES" sz="4000" dirty="0" smtClean="0">
                <a:solidFill>
                  <a:srgbClr val="FFFF00"/>
                </a:solidFill>
              </a:rPr>
              <a:t>L</a:t>
            </a:r>
            <a:r>
              <a:rPr lang="es-ES" sz="4000" dirty="0" smtClean="0">
                <a:solidFill>
                  <a:srgbClr val="FFFF00"/>
                </a:solidFill>
                <a:latin typeface="+mn-lt"/>
                <a:ea typeface="+mn-ea"/>
                <a:cs typeface="+mn-cs"/>
              </a:rPr>
              <a:t>os acondicionadores presurizados son usados para evacuar el aire del alimento mediante la pre-compactación del mismo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lstStyle/>
          <a:p>
            <a:pPr algn="ctr"/>
            <a:r>
              <a:rPr lang="es-EC" dirty="0" smtClean="0">
                <a:solidFill>
                  <a:srgbClr val="FFFF00"/>
                </a:solidFill>
              </a:rPr>
              <a:t>Beneficios del </a:t>
            </a:r>
            <a:r>
              <a:rPr lang="es-EC" dirty="0" err="1" smtClean="0">
                <a:solidFill>
                  <a:srgbClr val="FFFF00"/>
                </a:solidFill>
              </a:rPr>
              <a:t>acondiconamiento</a:t>
            </a:r>
            <a:r>
              <a:rPr lang="es-EC" dirty="0" smtClean="0">
                <a:solidFill>
                  <a:srgbClr val="FFFF00"/>
                </a:solidFill>
              </a:rPr>
              <a:t> expandido</a:t>
            </a:r>
            <a:endParaRPr lang="es-ES" dirty="0">
              <a:solidFill>
                <a:srgbClr val="FFFF00"/>
              </a:solidFill>
            </a:endParaRPr>
          </a:p>
        </p:txBody>
      </p:sp>
      <p:sp>
        <p:nvSpPr>
          <p:cNvPr id="3" name="2 Marcador de contenido"/>
          <p:cNvSpPr>
            <a:spLocks noGrp="1"/>
          </p:cNvSpPr>
          <p:nvPr>
            <p:ph idx="1"/>
          </p:nvPr>
        </p:nvSpPr>
        <p:spPr/>
        <p:txBody>
          <a:bodyPr/>
          <a:lstStyle/>
          <a:p>
            <a:r>
              <a:rPr lang="es-ES" sz="3600" dirty="0" smtClean="0">
                <a:solidFill>
                  <a:srgbClr val="FFFF00"/>
                </a:solidFill>
              </a:rPr>
              <a:t>D</a:t>
            </a:r>
            <a:r>
              <a:rPr lang="es-ES" sz="3600" dirty="0" smtClean="0">
                <a:solidFill>
                  <a:srgbClr val="FFFF00"/>
                </a:solidFill>
                <a:latin typeface="+mn-lt"/>
                <a:ea typeface="+mn-ea"/>
                <a:cs typeface="+mn-cs"/>
              </a:rPr>
              <a:t>ecrecimiento en la energía consumida por  presión en el dado extrusor. </a:t>
            </a:r>
          </a:p>
          <a:p>
            <a:r>
              <a:rPr lang="es-ES" sz="3600" dirty="0" smtClean="0">
                <a:solidFill>
                  <a:srgbClr val="FFFF00"/>
                </a:solidFill>
              </a:rPr>
              <a:t>S</a:t>
            </a:r>
            <a:r>
              <a:rPr lang="es-ES" sz="3600" dirty="0" smtClean="0">
                <a:solidFill>
                  <a:srgbClr val="FFFF00"/>
                </a:solidFill>
                <a:latin typeface="+mn-lt"/>
                <a:ea typeface="+mn-ea"/>
                <a:cs typeface="+mn-cs"/>
              </a:rPr>
              <a:t>e disminuye en gran medida la susceptibilidad a la porosidad para mejorar la dureza del mismo</a:t>
            </a:r>
            <a:endParaRPr lang="es-ES" sz="3600" dirty="0" smtClean="0">
              <a:solidFill>
                <a:srgbClr val="FFFF00"/>
              </a:solidFill>
            </a:endParaRP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a:p>
        </p:txBody>
      </p:sp>
      <p:sp>
        <p:nvSpPr>
          <p:cNvPr id="5" name="4 Marcador de texto"/>
          <p:cNvSpPr>
            <a:spLocks noGrp="1"/>
          </p:cNvSpPr>
          <p:nvPr>
            <p:ph type="body" idx="1"/>
          </p:nvPr>
        </p:nvSpPr>
        <p:spPr/>
        <p:txBody>
          <a:bodyPr/>
          <a:lstStyle/>
          <a:p>
            <a:pPr algn="ctr"/>
            <a:r>
              <a:rPr lang="es-ES" sz="5400" dirty="0" smtClean="0">
                <a:solidFill>
                  <a:srgbClr val="FFFF00"/>
                </a:solidFill>
              </a:rPr>
              <a:t>Requerimientos Nutricionales de las Aves </a:t>
            </a:r>
            <a:endParaRPr lang="es-ES" sz="5400"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p:cNvPicPr>
            <a:picLocks noChangeAspect="1" noChangeArrowheads="1"/>
          </p:cNvPicPr>
          <p:nvPr/>
        </p:nvPicPr>
        <p:blipFill>
          <a:blip r:embed="rId2" cstate="print"/>
          <a:srcRect/>
          <a:stretch>
            <a:fillRect/>
          </a:stretch>
        </p:blipFill>
        <p:spPr bwMode="auto">
          <a:xfrm>
            <a:off x="0" y="0"/>
            <a:ext cx="8964488" cy="68579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ctr"/>
            <a:r>
              <a:rPr lang="es-EC" dirty="0" smtClean="0">
                <a:solidFill>
                  <a:srgbClr val="FFFF00"/>
                </a:solidFill>
              </a:rPr>
              <a:t>Efecto del alimento acondicionado sobre las aves</a:t>
            </a:r>
            <a:endParaRPr lang="es-ES" dirty="0">
              <a:solidFill>
                <a:srgbClr val="FFFF00"/>
              </a:solidFill>
            </a:endParaRPr>
          </a:p>
        </p:txBody>
      </p:sp>
      <p:sp>
        <p:nvSpPr>
          <p:cNvPr id="3" name="2 Marcador de contenido"/>
          <p:cNvSpPr>
            <a:spLocks noGrp="1"/>
          </p:cNvSpPr>
          <p:nvPr>
            <p:ph idx="1"/>
          </p:nvPr>
        </p:nvSpPr>
        <p:spPr/>
        <p:txBody>
          <a:bodyPr/>
          <a:lstStyle/>
          <a:p>
            <a:r>
              <a:rPr lang="es-MX" sz="2800" dirty="0" smtClean="0">
                <a:solidFill>
                  <a:srgbClr val="FFFF00"/>
                </a:solidFill>
              </a:rPr>
              <a:t>A</a:t>
            </a:r>
            <a:r>
              <a:rPr lang="es-MX" sz="2800" dirty="0" smtClean="0">
                <a:solidFill>
                  <a:srgbClr val="FFFF00"/>
                </a:solidFill>
                <a:latin typeface="+mn-lt"/>
                <a:ea typeface="+mn-ea"/>
                <a:cs typeface="+mn-cs"/>
              </a:rPr>
              <a:t>umenta la ganancia de peso y mejora la eficiencia alimenticia, debido a la gelatinización de los almidones, ya que se mejora el acceso a enzimas </a:t>
            </a:r>
            <a:r>
              <a:rPr lang="es-MX" sz="2800" dirty="0" err="1" smtClean="0">
                <a:solidFill>
                  <a:srgbClr val="FFFF00"/>
                </a:solidFill>
                <a:latin typeface="+mn-lt"/>
                <a:ea typeface="+mn-ea"/>
                <a:cs typeface="+mn-cs"/>
              </a:rPr>
              <a:t>glucosídicas</a:t>
            </a:r>
            <a:r>
              <a:rPr lang="es-MX" sz="2800" dirty="0" smtClean="0">
                <a:solidFill>
                  <a:srgbClr val="FFFF00"/>
                </a:solidFill>
                <a:latin typeface="+mn-lt"/>
                <a:ea typeface="+mn-ea"/>
                <a:cs typeface="+mn-cs"/>
              </a:rPr>
              <a:t> (mejora la digestibilidad)</a:t>
            </a:r>
            <a:endParaRPr lang="es-MX" sz="2800" dirty="0" smtClean="0">
              <a:solidFill>
                <a:srgbClr val="FFFF00"/>
              </a:solidFill>
            </a:endParaRPr>
          </a:p>
          <a:p>
            <a:r>
              <a:rPr lang="es-MX" sz="2800" dirty="0" smtClean="0">
                <a:solidFill>
                  <a:srgbClr val="FFFF00"/>
                </a:solidFill>
              </a:rPr>
              <a:t>En la fase inicial, con polvos se alcanzan conversiones alimenticias de 1,34; con alimento acondicionado:1,23.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188640"/>
            <a:ext cx="5214938" cy="785813"/>
          </a:xfrm>
        </p:spPr>
        <p:txBody>
          <a:bodyPr/>
          <a:lstStyle/>
          <a:p>
            <a:pPr algn="ctr" eaLnBrk="1" hangingPunct="1">
              <a:defRPr/>
            </a:pPr>
            <a:r>
              <a:rPr lang="es-EC" dirty="0" smtClean="0">
                <a:solidFill>
                  <a:srgbClr val="FFFF00"/>
                </a:solidFill>
              </a:rPr>
              <a:t>LOCALIZACIÓN DE LA INVESTIGACIÓN</a:t>
            </a:r>
          </a:p>
        </p:txBody>
      </p:sp>
      <p:sp>
        <p:nvSpPr>
          <p:cNvPr id="15364" name="5 Marcador de texto"/>
          <p:cNvSpPr>
            <a:spLocks noGrp="1"/>
          </p:cNvSpPr>
          <p:nvPr>
            <p:ph type="body" sz="half" idx="2"/>
          </p:nvPr>
        </p:nvSpPr>
        <p:spPr bwMode="auto">
          <a:xfrm>
            <a:off x="323528" y="1268760"/>
            <a:ext cx="3108325" cy="5268913"/>
          </a:xfrm>
          <a:noFill/>
          <a:ln>
            <a:miter lim="800000"/>
            <a:headEnd/>
            <a:tailEnd/>
          </a:ln>
        </p:spPr>
        <p:txBody>
          <a:bodyPr vert="horz" wrap="square" lIns="91440" tIns="45720" rIns="91440" bIns="45720" numCol="1" anchor="t" anchorCtr="0" compatLnSpc="1">
            <a:prstTxWarp prst="textNoShape">
              <a:avLst/>
            </a:prstTxWarp>
          </a:bodyPr>
          <a:lstStyle/>
          <a:p>
            <a:pPr eaLnBrk="1"/>
            <a:r>
              <a:rPr lang="es-EC" b="1" dirty="0" smtClean="0">
                <a:solidFill>
                  <a:srgbClr val="FFFF00"/>
                </a:solidFill>
              </a:rPr>
              <a:t>   </a:t>
            </a:r>
            <a:r>
              <a:rPr lang="es-EC" b="1" u="sng" dirty="0" smtClean="0">
                <a:solidFill>
                  <a:srgbClr val="FFFF00"/>
                </a:solidFill>
              </a:rPr>
              <a:t>Ubicación Política</a:t>
            </a:r>
            <a:endParaRPr lang="es-EC" dirty="0" smtClean="0">
              <a:solidFill>
                <a:srgbClr val="FFFF00"/>
              </a:solidFill>
            </a:endParaRPr>
          </a:p>
          <a:p>
            <a:pPr eaLnBrk="1"/>
            <a:r>
              <a:rPr lang="es-EC" b="1" dirty="0" smtClean="0">
                <a:solidFill>
                  <a:srgbClr val="FFFF00"/>
                </a:solidFill>
              </a:rPr>
              <a:t> Provincia:	</a:t>
            </a:r>
            <a:r>
              <a:rPr lang="es-EC" dirty="0" smtClean="0">
                <a:solidFill>
                  <a:srgbClr val="FFFF00"/>
                </a:solidFill>
              </a:rPr>
              <a:t>Los Ríos </a:t>
            </a:r>
          </a:p>
          <a:p>
            <a:pPr eaLnBrk="1"/>
            <a:r>
              <a:rPr lang="es-EC" b="1" dirty="0" smtClean="0">
                <a:solidFill>
                  <a:srgbClr val="FFFF00"/>
                </a:solidFill>
              </a:rPr>
              <a:t>Cantón:	</a:t>
            </a:r>
            <a:r>
              <a:rPr lang="es-EC" dirty="0" smtClean="0">
                <a:solidFill>
                  <a:srgbClr val="FFFF00"/>
                </a:solidFill>
              </a:rPr>
              <a:t>Quevedo</a:t>
            </a:r>
          </a:p>
          <a:p>
            <a:pPr eaLnBrk="1"/>
            <a:endParaRPr lang="es-EC" dirty="0" smtClean="0">
              <a:solidFill>
                <a:srgbClr val="FFFF00"/>
              </a:solidFill>
            </a:endParaRPr>
          </a:p>
          <a:p>
            <a:pPr eaLnBrk="1"/>
            <a:r>
              <a:rPr lang="es-EC" b="1" dirty="0" smtClean="0">
                <a:solidFill>
                  <a:srgbClr val="FFFF00"/>
                </a:solidFill>
              </a:rPr>
              <a:t> </a:t>
            </a:r>
            <a:endParaRPr lang="es-EC" dirty="0" smtClean="0">
              <a:solidFill>
                <a:srgbClr val="FFFF00"/>
              </a:solidFill>
            </a:endParaRPr>
          </a:p>
          <a:p>
            <a:pPr eaLnBrk="1"/>
            <a:r>
              <a:rPr lang="es-EC" b="1" dirty="0" smtClean="0">
                <a:solidFill>
                  <a:srgbClr val="FFFF00"/>
                </a:solidFill>
              </a:rPr>
              <a:t>   </a:t>
            </a:r>
            <a:r>
              <a:rPr lang="es-EC" b="1" u="sng" dirty="0" smtClean="0">
                <a:solidFill>
                  <a:srgbClr val="FFFF00"/>
                </a:solidFill>
              </a:rPr>
              <a:t>Ubicación Geográfica</a:t>
            </a:r>
            <a:r>
              <a:rPr lang="es-EC" b="1" dirty="0" smtClean="0">
                <a:solidFill>
                  <a:srgbClr val="FFFF00"/>
                </a:solidFill>
              </a:rPr>
              <a:t>	</a:t>
            </a:r>
            <a:endParaRPr lang="es-EC" dirty="0" smtClean="0">
              <a:solidFill>
                <a:srgbClr val="FFFF00"/>
              </a:solidFill>
            </a:endParaRPr>
          </a:p>
          <a:p>
            <a:pPr eaLnBrk="1"/>
            <a:r>
              <a:rPr lang="es-EC" b="1" dirty="0" smtClean="0">
                <a:solidFill>
                  <a:srgbClr val="FFFF00"/>
                </a:solidFill>
              </a:rPr>
              <a:t>Longitud:		</a:t>
            </a:r>
            <a:r>
              <a:rPr lang="es-ES_tradnl" dirty="0" smtClean="0">
                <a:solidFill>
                  <a:srgbClr val="FFFF00"/>
                </a:solidFill>
              </a:rPr>
              <a:t> 79° 25´ 28</a:t>
            </a:r>
            <a:endParaRPr lang="es-EC" dirty="0" smtClean="0">
              <a:solidFill>
                <a:srgbClr val="FFFF00"/>
              </a:solidFill>
            </a:endParaRPr>
          </a:p>
          <a:p>
            <a:pPr eaLnBrk="1"/>
            <a:r>
              <a:rPr lang="es-EC" b="1" dirty="0" smtClean="0">
                <a:solidFill>
                  <a:srgbClr val="FFFF00"/>
                </a:solidFill>
              </a:rPr>
              <a:t>Latitud:		</a:t>
            </a:r>
            <a:r>
              <a:rPr lang="es-ES_tradnl" dirty="0" smtClean="0">
                <a:solidFill>
                  <a:srgbClr val="FFFF00"/>
                </a:solidFill>
              </a:rPr>
              <a:t> 0° 41´ 46”</a:t>
            </a:r>
            <a:endParaRPr lang="es-EC" dirty="0" smtClean="0">
              <a:solidFill>
                <a:srgbClr val="FFFF00"/>
              </a:solidFill>
            </a:endParaRPr>
          </a:p>
          <a:p>
            <a:pPr eaLnBrk="1"/>
            <a:r>
              <a:rPr lang="es-EC" b="1" dirty="0" smtClean="0">
                <a:solidFill>
                  <a:srgbClr val="FFFF00"/>
                </a:solidFill>
              </a:rPr>
              <a:t>Altitud:		</a:t>
            </a:r>
            <a:r>
              <a:rPr lang="es-ES_tradnl" dirty="0" smtClean="0">
                <a:solidFill>
                  <a:srgbClr val="FFFF00"/>
                </a:solidFill>
              </a:rPr>
              <a:t> 74 </a:t>
            </a:r>
            <a:r>
              <a:rPr lang="es-ES_tradnl" dirty="0" err="1" smtClean="0">
                <a:solidFill>
                  <a:srgbClr val="FFFF00"/>
                </a:solidFill>
              </a:rPr>
              <a:t>m.s.n.m</a:t>
            </a:r>
            <a:r>
              <a:rPr lang="es-EC" b="1" dirty="0" smtClean="0">
                <a:solidFill>
                  <a:srgbClr val="FFFF00"/>
                </a:solidFill>
              </a:rPr>
              <a:t> Temperatura promedio.- </a:t>
            </a:r>
            <a:r>
              <a:rPr lang="es-ES_tradnl" dirty="0" smtClean="0">
                <a:solidFill>
                  <a:srgbClr val="FFFF00"/>
                </a:solidFill>
              </a:rPr>
              <a:t>25,58ºC </a:t>
            </a:r>
            <a:endParaRPr lang="es-EC" dirty="0" smtClean="0">
              <a:solidFill>
                <a:srgbClr val="FFFF00"/>
              </a:solidFill>
            </a:endParaRPr>
          </a:p>
          <a:p>
            <a:pPr eaLnBrk="1"/>
            <a:r>
              <a:rPr lang="es-EC" b="1" dirty="0" smtClean="0">
                <a:solidFill>
                  <a:srgbClr val="FFFF00"/>
                </a:solidFill>
              </a:rPr>
              <a:t>Precipitación.- </a:t>
            </a:r>
            <a:r>
              <a:rPr lang="es-MX" dirty="0" smtClean="0">
                <a:solidFill>
                  <a:srgbClr val="FFFF00"/>
                </a:solidFill>
              </a:rPr>
              <a:t>2.355,38 mm</a:t>
            </a:r>
            <a:endParaRPr lang="es-EC" dirty="0" smtClean="0">
              <a:solidFill>
                <a:srgbClr val="FFFF00"/>
              </a:solidFill>
            </a:endParaRPr>
          </a:p>
        </p:txBody>
      </p:sp>
      <p:sp>
        <p:nvSpPr>
          <p:cNvPr id="8" name="7 Flecha curvada hacia abajo"/>
          <p:cNvSpPr/>
          <p:nvPr/>
        </p:nvSpPr>
        <p:spPr>
          <a:xfrm>
            <a:off x="5715000" y="1857375"/>
            <a:ext cx="1571625" cy="357188"/>
          </a:xfrm>
          <a:prstGeom prst="curvedDownArrow">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solidFill>
                <a:schemeClr val="tx1"/>
              </a:solidFill>
            </a:endParaRPr>
          </a:p>
        </p:txBody>
      </p:sp>
      <p:pic>
        <p:nvPicPr>
          <p:cNvPr id="9" name="8 Marcador de contenido" descr="C:\Users\PERSONAL\Desktop\Imagen tesis 2.jpg"/>
          <p:cNvPicPr>
            <a:picLocks noGrp="1"/>
          </p:cNvPicPr>
          <p:nvPr>
            <p:ph idx="1"/>
          </p:nvPr>
        </p:nvPicPr>
        <p:blipFill>
          <a:blip r:embed="rId3" cstate="print"/>
          <a:srcRect/>
          <a:stretch>
            <a:fillRect/>
          </a:stretch>
        </p:blipFill>
        <p:spPr bwMode="auto">
          <a:xfrm>
            <a:off x="3347864" y="1124744"/>
            <a:ext cx="5472608"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1143000"/>
          </a:xfrm>
        </p:spPr>
        <p:txBody>
          <a:bodyPr/>
          <a:lstStyle/>
          <a:p>
            <a:pPr algn="ctr"/>
            <a:r>
              <a:rPr lang="es-EC" dirty="0" smtClean="0">
                <a:solidFill>
                  <a:srgbClr val="FFFF00"/>
                </a:solidFill>
              </a:rPr>
              <a:t>MATERIALES Y MÉTODOS</a:t>
            </a:r>
            <a:br>
              <a:rPr lang="es-EC" dirty="0" smtClean="0">
                <a:solidFill>
                  <a:srgbClr val="FFFF00"/>
                </a:solidFill>
              </a:rPr>
            </a:br>
            <a:r>
              <a:rPr lang="es-EC" dirty="0" smtClean="0">
                <a:solidFill>
                  <a:srgbClr val="FFFF00"/>
                </a:solidFill>
              </a:rPr>
              <a:t>Materiales de campo</a:t>
            </a:r>
            <a:endParaRPr lang="es-ES" dirty="0">
              <a:solidFill>
                <a:srgbClr val="FFFF00"/>
              </a:solidFill>
            </a:endParaRPr>
          </a:p>
        </p:txBody>
      </p:sp>
      <p:sp>
        <p:nvSpPr>
          <p:cNvPr id="3" name="2 Marcador de contenido"/>
          <p:cNvSpPr>
            <a:spLocks noGrp="1"/>
          </p:cNvSpPr>
          <p:nvPr>
            <p:ph idx="1"/>
          </p:nvPr>
        </p:nvSpPr>
        <p:spPr>
          <a:xfrm>
            <a:off x="755576" y="2132856"/>
            <a:ext cx="8229600" cy="4525963"/>
          </a:xfrm>
        </p:spPr>
        <p:txBody>
          <a:bodyPr/>
          <a:lstStyle/>
          <a:p>
            <a:r>
              <a:rPr lang="es-ES_tradnl" sz="4400" dirty="0" smtClean="0">
                <a:solidFill>
                  <a:srgbClr val="FFFF00"/>
                </a:solidFill>
              </a:rPr>
              <a:t>250 aves </a:t>
            </a:r>
            <a:r>
              <a:rPr lang="es-ES_tradnl" sz="4400" dirty="0" err="1" smtClean="0">
                <a:solidFill>
                  <a:srgbClr val="FFFF00"/>
                </a:solidFill>
              </a:rPr>
              <a:t>Broiler</a:t>
            </a:r>
            <a:r>
              <a:rPr lang="es-ES_tradnl" sz="4400" dirty="0" smtClean="0">
                <a:solidFill>
                  <a:srgbClr val="FFFF00"/>
                </a:solidFill>
              </a:rPr>
              <a:t>.</a:t>
            </a:r>
          </a:p>
          <a:p>
            <a:r>
              <a:rPr lang="es-ES_tradnl" sz="4400" dirty="0" smtClean="0">
                <a:solidFill>
                  <a:srgbClr val="FFFF00"/>
                </a:solidFill>
              </a:rPr>
              <a:t>Alimento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1" descr="F:\TESIS BATERIA\Tesis 2011\2011-07-21 09.28.45.jpg"/>
          <p:cNvPicPr>
            <a:picLocks noChangeAspect="1" noChangeArrowheads="1"/>
          </p:cNvPicPr>
          <p:nvPr/>
        </p:nvPicPr>
        <p:blipFill>
          <a:blip r:embed="rId2" cstate="print"/>
          <a:srcRect/>
          <a:stretch>
            <a:fillRect/>
          </a:stretch>
        </p:blipFill>
        <p:spPr bwMode="auto">
          <a:xfrm>
            <a:off x="251520" y="764704"/>
            <a:ext cx="8721608" cy="5544616"/>
          </a:xfrm>
          <a:prstGeom prst="rect">
            <a:avLst/>
          </a:prstGeom>
          <a:noFill/>
        </p:spPr>
      </p:pic>
      <p:sp>
        <p:nvSpPr>
          <p:cNvPr id="2" name="1 Título"/>
          <p:cNvSpPr>
            <a:spLocks noGrp="1"/>
          </p:cNvSpPr>
          <p:nvPr>
            <p:ph type="title"/>
          </p:nvPr>
        </p:nvSpPr>
        <p:spPr>
          <a:xfrm>
            <a:off x="467544" y="476672"/>
            <a:ext cx="8229600" cy="1143000"/>
          </a:xfrm>
        </p:spPr>
        <p:txBody>
          <a:bodyPr/>
          <a:lstStyle/>
          <a:p>
            <a:pPr algn="ctr"/>
            <a:r>
              <a:rPr lang="es-EC" dirty="0" smtClean="0">
                <a:solidFill>
                  <a:srgbClr val="FFFF00"/>
                </a:solidFill>
              </a:rPr>
              <a:t>MATERIALES Y MÉTODOS</a:t>
            </a:r>
            <a:br>
              <a:rPr lang="es-EC" dirty="0" smtClean="0">
                <a:solidFill>
                  <a:srgbClr val="FFFF00"/>
                </a:solidFill>
              </a:rPr>
            </a:br>
            <a:r>
              <a:rPr lang="es-EC" dirty="0" smtClean="0">
                <a:solidFill>
                  <a:srgbClr val="FFFF00"/>
                </a:solidFill>
              </a:rPr>
              <a:t>Equipos</a:t>
            </a:r>
            <a:endParaRPr lang="es-ES" dirty="0">
              <a:solidFill>
                <a:srgbClr val="FFFF00"/>
              </a:solidFill>
            </a:endParaRPr>
          </a:p>
        </p:txBody>
      </p:sp>
      <p:sp>
        <p:nvSpPr>
          <p:cNvPr id="3" name="2 Marcador de contenido"/>
          <p:cNvSpPr>
            <a:spLocks noGrp="1"/>
          </p:cNvSpPr>
          <p:nvPr>
            <p:ph idx="1"/>
          </p:nvPr>
        </p:nvSpPr>
        <p:spPr/>
        <p:txBody>
          <a:bodyPr/>
          <a:lstStyle/>
          <a:p>
            <a:pPr lvl="0"/>
            <a:r>
              <a:rPr lang="es-ES_tradnl" dirty="0" smtClean="0">
                <a:solidFill>
                  <a:srgbClr val="FF0000"/>
                </a:solidFill>
              </a:rPr>
              <a:t>Balanza </a:t>
            </a:r>
            <a:endParaRPr lang="es-ES" dirty="0" smtClean="0">
              <a:solidFill>
                <a:srgbClr val="FF0000"/>
              </a:solidFill>
            </a:endParaRPr>
          </a:p>
          <a:p>
            <a:pPr lvl="0"/>
            <a:r>
              <a:rPr lang="es-ES_tradnl" dirty="0" smtClean="0">
                <a:solidFill>
                  <a:srgbClr val="FF0000"/>
                </a:solidFill>
              </a:rPr>
              <a:t>Calculadora</a:t>
            </a:r>
            <a:endParaRPr lang="es-ES" dirty="0" smtClean="0">
              <a:solidFill>
                <a:srgbClr val="FF0000"/>
              </a:solidFill>
            </a:endParaRPr>
          </a:p>
          <a:p>
            <a:pPr lvl="0"/>
            <a:r>
              <a:rPr lang="es-ES_tradnl" dirty="0" smtClean="0">
                <a:solidFill>
                  <a:srgbClr val="FF0000"/>
                </a:solidFill>
              </a:rPr>
              <a:t>Cámara fotográfica</a:t>
            </a:r>
            <a:endParaRPr lang="es-ES" dirty="0" smtClean="0">
              <a:solidFill>
                <a:srgbClr val="FF0000"/>
              </a:solidFill>
            </a:endParaRPr>
          </a:p>
          <a:p>
            <a:pPr lvl="0"/>
            <a:r>
              <a:rPr lang="es-ES_tradnl" dirty="0" smtClean="0">
                <a:solidFill>
                  <a:srgbClr val="FF0000"/>
                </a:solidFill>
              </a:rPr>
              <a:t>Computadora portátil.</a:t>
            </a:r>
            <a:endParaRPr lang="es-ES" dirty="0" smtClean="0">
              <a:solidFill>
                <a:srgbClr val="FF0000"/>
              </a:solidFill>
            </a:endParaRPr>
          </a:p>
          <a:p>
            <a:pPr lvl="0"/>
            <a:r>
              <a:rPr lang="es-ES_tradnl" dirty="0" smtClean="0">
                <a:solidFill>
                  <a:srgbClr val="FF0000"/>
                </a:solidFill>
              </a:rPr>
              <a:t>Sistema de Ventilación</a:t>
            </a:r>
            <a:endParaRPr lang="es-ES" dirty="0" smtClean="0">
              <a:solidFill>
                <a:srgbClr val="FF0000"/>
              </a:solidFill>
            </a:endParaRPr>
          </a:p>
          <a:p>
            <a:pPr lvl="0"/>
            <a:r>
              <a:rPr lang="es-ES_tradnl" dirty="0" smtClean="0">
                <a:solidFill>
                  <a:srgbClr val="FF0000"/>
                </a:solidFill>
              </a:rPr>
              <a:t>Termómetro</a:t>
            </a:r>
            <a:endParaRPr lang="es-ES" dirty="0" smtClean="0">
              <a:solidFill>
                <a:srgbClr val="FF0000"/>
              </a:solidFill>
            </a:endParaRPr>
          </a:p>
          <a:p>
            <a:pPr lvl="0"/>
            <a:r>
              <a:rPr lang="es-ES_tradnl" dirty="0" smtClean="0">
                <a:solidFill>
                  <a:srgbClr val="FF0000"/>
                </a:solidFill>
              </a:rPr>
              <a:t>Sistema de baterías</a:t>
            </a:r>
            <a:endParaRPr lang="es-ES" dirty="0" smtClean="0">
              <a:solidFill>
                <a:srgbClr val="FF0000"/>
              </a:solidFill>
            </a:endParaRPr>
          </a:p>
          <a:p>
            <a:pPr lvl="0"/>
            <a:r>
              <a:rPr lang="es-ES_tradnl" dirty="0" smtClean="0">
                <a:solidFill>
                  <a:srgbClr val="FF0000"/>
                </a:solidFill>
              </a:rPr>
              <a:t>Desinfectante stock</a:t>
            </a:r>
            <a:endParaRPr lang="es-ES" dirty="0" smtClean="0">
              <a:solidFill>
                <a:srgbClr val="FF0000"/>
              </a:solidFill>
            </a:endParaRPr>
          </a:p>
          <a:p>
            <a:pPr lvl="0"/>
            <a:r>
              <a:rPr lang="es-ES_tradnl" dirty="0" smtClean="0">
                <a:solidFill>
                  <a:srgbClr val="FF0000"/>
                </a:solidFill>
              </a:rPr>
              <a:t>Equipo de limpieza</a:t>
            </a:r>
          </a:p>
          <a:p>
            <a:pPr lvl="0"/>
            <a:r>
              <a:rPr lang="es-ES" dirty="0" smtClean="0">
                <a:solidFill>
                  <a:srgbClr val="FF0000"/>
                </a:solidFill>
              </a:rPr>
              <a:t>Cubeta para el transporte de aves.</a:t>
            </a:r>
          </a:p>
          <a:p>
            <a:endParaRPr lang="es-E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67544" y="476672"/>
            <a:ext cx="8229600" cy="725487"/>
          </a:xfr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lang="es-EC" dirty="0" smtClean="0">
                <a:solidFill>
                  <a:srgbClr val="FFFF00"/>
                </a:solidFill>
              </a:rPr>
              <a:t>OBJETIVO GENERAL</a:t>
            </a:r>
          </a:p>
        </p:txBody>
      </p:sp>
      <p:sp>
        <p:nvSpPr>
          <p:cNvPr id="5123" name="Rectangle 3"/>
          <p:cNvSpPr>
            <a:spLocks noGrp="1" noChangeArrowheads="1"/>
          </p:cNvSpPr>
          <p:nvPr>
            <p:ph type="body" idx="1"/>
          </p:nvPr>
        </p:nvSpPr>
        <p:spPr bwMode="auto">
          <a:xfrm>
            <a:off x="539552" y="1556792"/>
            <a:ext cx="8229600" cy="3911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MX" sz="4000" dirty="0" smtClean="0">
                <a:solidFill>
                  <a:srgbClr val="FFFF00"/>
                </a:solidFill>
              </a:rPr>
              <a:t>E</a:t>
            </a:r>
            <a:r>
              <a:rPr lang="es-MX" sz="4000" dirty="0" smtClean="0">
                <a:solidFill>
                  <a:srgbClr val="FFFF00"/>
                </a:solidFill>
                <a:latin typeface="+mn-lt"/>
                <a:ea typeface="+mn-ea"/>
                <a:cs typeface="+mn-cs"/>
              </a:rPr>
              <a:t>valuar el desempeño zootécnico de los alimentos  elaborados con dos sistemas de acondicionamiento en pollos de engorde en la fase inicial</a:t>
            </a:r>
            <a:endParaRPr lang="es-EC" sz="4000" dirty="0" smtClean="0">
              <a:solidFill>
                <a:srgbClr val="FFFF00"/>
              </a:solidFill>
            </a:endParaRPr>
          </a:p>
          <a:p>
            <a:pPr eaLnBrk="1" hangingPunct="1"/>
            <a:endParaRPr lang="es-EC" dirty="0" smtClean="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476672"/>
            <a:ext cx="8229600" cy="1143000"/>
          </a:xfrm>
        </p:spPr>
        <p:txBody>
          <a:bodyPr/>
          <a:lstStyle/>
          <a:p>
            <a:pPr algn="ctr" eaLnBrk="1" hangingPunct="1">
              <a:defRPr/>
            </a:pPr>
            <a:r>
              <a:rPr lang="es-EC" dirty="0" smtClean="0">
                <a:solidFill>
                  <a:srgbClr val="FFFF00"/>
                </a:solidFill>
              </a:rPr>
              <a:t>DISEÑO EXPERIMENTAL</a:t>
            </a:r>
            <a:br>
              <a:rPr lang="es-EC" dirty="0" smtClean="0">
                <a:solidFill>
                  <a:srgbClr val="FFFF00"/>
                </a:solidFill>
              </a:rPr>
            </a:br>
            <a:r>
              <a:rPr lang="es-EC" sz="2400" dirty="0" smtClean="0">
                <a:solidFill>
                  <a:srgbClr val="FFFF00"/>
                </a:solidFill>
              </a:rPr>
              <a:t>Tratamientos</a:t>
            </a:r>
          </a:p>
        </p:txBody>
      </p:sp>
      <p:sp>
        <p:nvSpPr>
          <p:cNvPr id="16387" name="5 Marcador de contenido"/>
          <p:cNvSpPr>
            <a:spLocks noGrp="1"/>
          </p:cNvSpPr>
          <p:nvPr>
            <p:ph sz="half" idx="1"/>
          </p:nvPr>
        </p:nvSpPr>
        <p:spPr bwMode="auto">
          <a:xfrm>
            <a:off x="457200" y="1600200"/>
            <a:ext cx="1471594" cy="4525963"/>
          </a:xfrm>
          <a:noFill/>
          <a:ln>
            <a:miter lim="800000"/>
            <a:headEnd/>
            <a:tailEnd/>
          </a:ln>
        </p:spPr>
        <p:txBody>
          <a:bodyPr vert="horz" wrap="square" lIns="91440" tIns="45720" rIns="91440" bIns="45720" numCol="1" anchor="t" anchorCtr="0" compatLnSpc="1">
            <a:prstTxWarp prst="textNoShape">
              <a:avLst/>
            </a:prstTxWarp>
          </a:bodyPr>
          <a:lstStyle/>
          <a:p>
            <a:pPr lvl="0" eaLnBrk="1" hangingPunct="1"/>
            <a:r>
              <a:rPr lang="es-ES_tradnl" sz="3200" dirty="0" smtClean="0">
                <a:solidFill>
                  <a:srgbClr val="FFFF00"/>
                </a:solidFill>
              </a:rPr>
              <a:t>T1</a:t>
            </a:r>
            <a:endParaRPr lang="es-EC" sz="3200" dirty="0" smtClean="0">
              <a:solidFill>
                <a:srgbClr val="FFFF00"/>
              </a:solidFill>
            </a:endParaRPr>
          </a:p>
          <a:p>
            <a:pPr lvl="0" eaLnBrk="1" hangingPunct="1"/>
            <a:r>
              <a:rPr lang="es-ES_tradnl" sz="3200" dirty="0" smtClean="0">
                <a:solidFill>
                  <a:srgbClr val="FFFF00"/>
                </a:solidFill>
              </a:rPr>
              <a:t>T2</a:t>
            </a:r>
            <a:endParaRPr lang="es-EC" sz="3200" dirty="0" smtClean="0">
              <a:solidFill>
                <a:srgbClr val="FFFF00"/>
              </a:solidFill>
            </a:endParaRPr>
          </a:p>
          <a:p>
            <a:pPr lvl="0" eaLnBrk="1" hangingPunct="1"/>
            <a:r>
              <a:rPr lang="es-ES_tradnl" sz="3200" dirty="0" smtClean="0">
                <a:solidFill>
                  <a:srgbClr val="FFFF00"/>
                </a:solidFill>
              </a:rPr>
              <a:t>T3</a:t>
            </a:r>
            <a:endParaRPr lang="es-EC" sz="3200" dirty="0" smtClean="0">
              <a:solidFill>
                <a:srgbClr val="FFFF00"/>
              </a:solidFill>
            </a:endParaRPr>
          </a:p>
          <a:p>
            <a:pPr lvl="0" eaLnBrk="1" hangingPunct="1"/>
            <a:r>
              <a:rPr lang="es-ES_tradnl" sz="3200" dirty="0" smtClean="0">
                <a:solidFill>
                  <a:srgbClr val="FFFF00"/>
                </a:solidFill>
              </a:rPr>
              <a:t>T4</a:t>
            </a:r>
            <a:endParaRPr lang="es-EC" sz="3200" dirty="0" smtClean="0">
              <a:solidFill>
                <a:srgbClr val="FFFF00"/>
              </a:solidFill>
            </a:endParaRPr>
          </a:p>
          <a:p>
            <a:pPr lvl="0" eaLnBrk="1" hangingPunct="1"/>
            <a:r>
              <a:rPr lang="es-ES_tradnl" sz="3200" dirty="0" smtClean="0">
                <a:solidFill>
                  <a:srgbClr val="FFFF00"/>
                </a:solidFill>
              </a:rPr>
              <a:t>T5</a:t>
            </a:r>
            <a:endParaRPr lang="es-EC" sz="3200" dirty="0" smtClean="0">
              <a:solidFill>
                <a:srgbClr val="FFFF00"/>
              </a:solidFill>
            </a:endParaRPr>
          </a:p>
          <a:p>
            <a:pPr eaLnBrk="1" hangingPunct="1"/>
            <a:endParaRPr lang="es-EC" sz="3200" dirty="0" smtClean="0">
              <a:solidFill>
                <a:srgbClr val="FFFF00"/>
              </a:solidFill>
            </a:endParaRPr>
          </a:p>
        </p:txBody>
      </p:sp>
      <p:sp>
        <p:nvSpPr>
          <p:cNvPr id="16388" name="6 Marcador de contenido"/>
          <p:cNvSpPr>
            <a:spLocks noGrp="1"/>
          </p:cNvSpPr>
          <p:nvPr>
            <p:ph sz="half" idx="2"/>
          </p:nvPr>
        </p:nvSpPr>
        <p:spPr bwMode="auto">
          <a:xfrm>
            <a:off x="2285984" y="1643050"/>
            <a:ext cx="5143536" cy="4525963"/>
          </a:xfrm>
          <a:noFill/>
          <a:ln>
            <a:miter lim="800000"/>
            <a:headEnd/>
            <a:tailEnd/>
          </a:ln>
        </p:spPr>
        <p:txBody>
          <a:bodyPr vert="horz" wrap="square" lIns="91440" tIns="45720" rIns="91440" bIns="45720" numCol="1" anchor="t" anchorCtr="0" compatLnSpc="1">
            <a:prstTxWarp prst="textNoShape">
              <a:avLst/>
            </a:prstTxWarp>
          </a:bodyPr>
          <a:lstStyle/>
          <a:p>
            <a:r>
              <a:rPr lang="es-ES_tradnl" sz="3200" dirty="0" smtClean="0">
                <a:solidFill>
                  <a:srgbClr val="FFFF00"/>
                </a:solidFill>
              </a:rPr>
              <a:t>Control negativo (polvo). </a:t>
            </a:r>
            <a:endParaRPr lang="es-EC" sz="3200" dirty="0" smtClean="0">
              <a:solidFill>
                <a:srgbClr val="FFFF00"/>
              </a:solidFill>
            </a:endParaRPr>
          </a:p>
          <a:p>
            <a:r>
              <a:rPr lang="es-ES" sz="3200" dirty="0" smtClean="0">
                <a:solidFill>
                  <a:srgbClr val="FFFF00"/>
                </a:solidFill>
              </a:rPr>
              <a:t>Acondicionado Durán.</a:t>
            </a:r>
            <a:endParaRPr lang="es-EC" sz="3200" dirty="0" smtClean="0">
              <a:solidFill>
                <a:srgbClr val="FFFF00"/>
              </a:solidFill>
            </a:endParaRPr>
          </a:p>
          <a:p>
            <a:r>
              <a:rPr lang="es-ES_tradnl" sz="3200" dirty="0" err="1" smtClean="0">
                <a:solidFill>
                  <a:srgbClr val="FFFF00"/>
                </a:solidFill>
              </a:rPr>
              <a:t>Migajeado</a:t>
            </a:r>
            <a:r>
              <a:rPr lang="es-ES_tradnl" sz="3200" dirty="0" smtClean="0">
                <a:solidFill>
                  <a:srgbClr val="FFFF00"/>
                </a:solidFill>
              </a:rPr>
              <a:t> de Durán.</a:t>
            </a:r>
            <a:endParaRPr lang="es-EC" sz="3200" dirty="0" smtClean="0">
              <a:solidFill>
                <a:srgbClr val="FFFF00"/>
              </a:solidFill>
            </a:endParaRPr>
          </a:p>
          <a:p>
            <a:r>
              <a:rPr lang="es-ES_tradnl" sz="3200" dirty="0" smtClean="0">
                <a:solidFill>
                  <a:srgbClr val="FFFF00"/>
                </a:solidFill>
              </a:rPr>
              <a:t>Expandido de Quevedo.</a:t>
            </a:r>
            <a:endParaRPr lang="es-EC" sz="3200" dirty="0" smtClean="0">
              <a:solidFill>
                <a:srgbClr val="FFFF00"/>
              </a:solidFill>
            </a:endParaRPr>
          </a:p>
          <a:p>
            <a:r>
              <a:rPr lang="es-ES_tradnl" sz="3200" dirty="0" err="1" smtClean="0">
                <a:solidFill>
                  <a:srgbClr val="FFFF00"/>
                </a:solidFill>
              </a:rPr>
              <a:t>Migajeado</a:t>
            </a:r>
            <a:r>
              <a:rPr lang="es-ES_tradnl" sz="3200" dirty="0" smtClean="0">
                <a:solidFill>
                  <a:srgbClr val="FFFF00"/>
                </a:solidFill>
              </a:rPr>
              <a:t> de Quevedo.</a:t>
            </a:r>
            <a:endParaRPr lang="es-EC" sz="3200" dirty="0" smtClean="0">
              <a:solidFill>
                <a:srgbClr val="FFFF00"/>
              </a:solidFill>
            </a:endParaRPr>
          </a:p>
          <a:p>
            <a:pPr>
              <a:buNone/>
            </a:pPr>
            <a:endParaRPr lang="es-EC" dirty="0" smtClean="0">
              <a:solidFill>
                <a:schemeClr val="tx1"/>
              </a:solidFill>
            </a:endParaRPr>
          </a:p>
          <a:p>
            <a:pPr eaLnBrk="1" hangingPunct="1"/>
            <a:endParaRPr lang="es-EC"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ctr"/>
            <a:r>
              <a:rPr lang="es-EC" dirty="0" smtClean="0">
                <a:solidFill>
                  <a:srgbClr val="FFFF00"/>
                </a:solidFill>
              </a:rPr>
              <a:t>DISEÑO EXPERIMENTAL</a:t>
            </a:r>
            <a:br>
              <a:rPr lang="es-EC" dirty="0" smtClean="0">
                <a:solidFill>
                  <a:srgbClr val="FFFF00"/>
                </a:solidFill>
              </a:rPr>
            </a:br>
            <a:r>
              <a:rPr lang="es-EC" sz="2400" dirty="0" smtClean="0">
                <a:solidFill>
                  <a:srgbClr val="FFFF00"/>
                </a:solidFill>
              </a:rPr>
              <a:t>Tipo de Diseño</a:t>
            </a:r>
            <a:endParaRPr lang="es-EC" dirty="0">
              <a:solidFill>
                <a:srgbClr val="FFFF00"/>
              </a:solidFill>
            </a:endParaRPr>
          </a:p>
        </p:txBody>
      </p:sp>
      <p:sp>
        <p:nvSpPr>
          <p:cNvPr id="3" name="2 Marcador de contenido"/>
          <p:cNvSpPr>
            <a:spLocks noGrp="1"/>
          </p:cNvSpPr>
          <p:nvPr>
            <p:ph idx="1"/>
          </p:nvPr>
        </p:nvSpPr>
        <p:spPr/>
        <p:txBody>
          <a:bodyPr/>
          <a:lstStyle/>
          <a:p>
            <a:r>
              <a:rPr lang="es-ES_tradnl" sz="3200" dirty="0" smtClean="0">
                <a:solidFill>
                  <a:srgbClr val="FFFF00"/>
                </a:solidFill>
              </a:rPr>
              <a:t>El diseño empleado fue de bloques completamente al azar (DBCA).</a:t>
            </a:r>
          </a:p>
          <a:p>
            <a:r>
              <a:rPr lang="es-ES_tradnl" sz="3200" dirty="0" smtClean="0">
                <a:solidFill>
                  <a:srgbClr val="FFFF00"/>
                </a:solidFill>
              </a:rPr>
              <a:t>Se dispuso cinco repeticiones para cada tratamiento en las tres etapas que fueron evaluadas </a:t>
            </a:r>
            <a:endParaRPr lang="es-EC" sz="3200" dirty="0" smtClean="0">
              <a:solidFill>
                <a:srgbClr val="FFFF00"/>
              </a:solidFill>
            </a:endParaRPr>
          </a:p>
          <a:p>
            <a:endParaRPr lang="es-EC" dirty="0" smtClean="0">
              <a:solidFill>
                <a:srgbClr val="FFFF00"/>
              </a:solidFill>
            </a:endParaRPr>
          </a:p>
          <a:p>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F:\TESIS BATERIA\2011-07-02 13.19.28.jpg"/>
          <p:cNvPicPr>
            <a:picLocks noChangeAspect="1" noChangeArrowheads="1"/>
          </p:cNvPicPr>
          <p:nvPr/>
        </p:nvPicPr>
        <p:blipFill>
          <a:blip r:embed="rId2" cstate="print"/>
          <a:srcRect/>
          <a:stretch>
            <a:fillRect/>
          </a:stretch>
        </p:blipFill>
        <p:spPr bwMode="auto">
          <a:xfrm>
            <a:off x="0" y="332656"/>
            <a:ext cx="8856984" cy="6264696"/>
          </a:xfrm>
          <a:prstGeom prst="rect">
            <a:avLst/>
          </a:prstGeom>
          <a:noFill/>
        </p:spPr>
      </p:pic>
      <p:sp>
        <p:nvSpPr>
          <p:cNvPr id="2" name="1 Título"/>
          <p:cNvSpPr>
            <a:spLocks noGrp="1"/>
          </p:cNvSpPr>
          <p:nvPr>
            <p:ph type="title"/>
          </p:nvPr>
        </p:nvSpPr>
        <p:spPr>
          <a:xfrm>
            <a:off x="467544" y="692696"/>
            <a:ext cx="8229600" cy="1143000"/>
          </a:xfrm>
        </p:spPr>
        <p:txBody>
          <a:bodyPr/>
          <a:lstStyle/>
          <a:p>
            <a:pPr algn="ctr"/>
            <a:r>
              <a:rPr lang="es-EC" dirty="0" smtClean="0">
                <a:solidFill>
                  <a:srgbClr val="FF0000"/>
                </a:solidFill>
              </a:rPr>
              <a:t>DISEÑO EXPERIMENTAL </a:t>
            </a:r>
            <a:br>
              <a:rPr lang="es-EC" dirty="0" smtClean="0">
                <a:solidFill>
                  <a:srgbClr val="FF0000"/>
                </a:solidFill>
              </a:rPr>
            </a:br>
            <a:r>
              <a:rPr lang="es-EC" dirty="0" smtClean="0">
                <a:solidFill>
                  <a:srgbClr val="FF0000"/>
                </a:solidFill>
              </a:rPr>
              <a:t>Características de la unidad experimental</a:t>
            </a:r>
            <a:br>
              <a:rPr lang="es-EC" dirty="0" smtClean="0">
                <a:solidFill>
                  <a:srgbClr val="FF0000"/>
                </a:solidFill>
              </a:rPr>
            </a:br>
            <a:endParaRPr lang="es-EC" dirty="0">
              <a:solidFill>
                <a:srgbClr val="FF0000"/>
              </a:solidFill>
            </a:endParaRPr>
          </a:p>
        </p:txBody>
      </p:sp>
      <p:sp>
        <p:nvSpPr>
          <p:cNvPr id="3" name="2 Marcador de contenido"/>
          <p:cNvSpPr>
            <a:spLocks noGrp="1"/>
          </p:cNvSpPr>
          <p:nvPr>
            <p:ph idx="1"/>
          </p:nvPr>
        </p:nvSpPr>
        <p:spPr>
          <a:xfrm>
            <a:off x="395536" y="2276872"/>
            <a:ext cx="8334098" cy="4820835"/>
          </a:xfrm>
        </p:spPr>
        <p:txBody>
          <a:bodyPr/>
          <a:lstStyle/>
          <a:p>
            <a:r>
              <a:rPr lang="es-ES_tradnl" sz="4400" dirty="0" smtClean="0">
                <a:solidFill>
                  <a:srgbClr val="FF0000"/>
                </a:solidFill>
              </a:rPr>
              <a:t>25 U.E.</a:t>
            </a:r>
          </a:p>
          <a:p>
            <a:pPr>
              <a:buNone/>
            </a:pPr>
            <a:endParaRPr lang="es-ES_tradnl" sz="4400" dirty="0" smtClean="0">
              <a:solidFill>
                <a:srgbClr val="FF0000"/>
              </a:solidFill>
            </a:endParaRPr>
          </a:p>
          <a:p>
            <a:r>
              <a:rPr lang="es-ES_tradnl" sz="4400" dirty="0" smtClean="0">
                <a:solidFill>
                  <a:srgbClr val="FF0000"/>
                </a:solidFill>
              </a:rPr>
              <a:t>10 aves por jaula.</a:t>
            </a:r>
            <a:endParaRPr lang="es-EC" sz="4400" dirty="0" smtClean="0">
              <a:solidFill>
                <a:srgbClr val="FF0000"/>
              </a:solidFill>
            </a:endParaRPr>
          </a:p>
          <a:p>
            <a:endParaRPr lang="es-EC" sz="44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ctr" eaLnBrk="1" hangingPunct="1">
              <a:defRPr/>
            </a:pPr>
            <a:r>
              <a:rPr lang="es-EC" dirty="0" smtClean="0">
                <a:solidFill>
                  <a:srgbClr val="FFFF00"/>
                </a:solidFill>
              </a:rPr>
              <a:t>DISEÑO EXPERIMENTAL</a:t>
            </a:r>
          </a:p>
        </p:txBody>
      </p:sp>
      <p:sp>
        <p:nvSpPr>
          <p:cNvPr id="25603" name="4 Marcador de contenido"/>
          <p:cNvSpPr>
            <a:spLocks noGrp="1"/>
          </p:cNvSpPr>
          <p:nvPr>
            <p:ph idx="1"/>
          </p:nvPr>
        </p:nvSpPr>
        <p:spPr bwMode="auto">
          <a:xfrm>
            <a:off x="457200" y="857250"/>
            <a:ext cx="8229600" cy="5268913"/>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pPr>
            <a:r>
              <a:rPr lang="es-EC" b="1" dirty="0" smtClean="0">
                <a:solidFill>
                  <a:srgbClr val="FFFF00"/>
                </a:solidFill>
              </a:rPr>
              <a:t>Esquema del Diseño</a:t>
            </a:r>
          </a:p>
        </p:txBody>
      </p:sp>
      <p:pic>
        <p:nvPicPr>
          <p:cNvPr id="106499" name="Picture 3"/>
          <p:cNvPicPr>
            <a:picLocks noChangeAspect="1" noChangeArrowheads="1"/>
          </p:cNvPicPr>
          <p:nvPr/>
        </p:nvPicPr>
        <p:blipFill>
          <a:blip r:embed="rId3" cstate="print"/>
          <a:srcRect/>
          <a:stretch>
            <a:fillRect/>
          </a:stretch>
        </p:blipFill>
        <p:spPr bwMode="auto">
          <a:xfrm>
            <a:off x="1071538" y="1643049"/>
            <a:ext cx="7215238" cy="42326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FF00"/>
                </a:solidFill>
              </a:rPr>
              <a:t>DISEÑO EXPERIMENTAL</a:t>
            </a:r>
            <a:br>
              <a:rPr lang="es-EC" dirty="0" smtClean="0">
                <a:solidFill>
                  <a:srgbClr val="FFFF00"/>
                </a:solidFill>
              </a:rPr>
            </a:br>
            <a:r>
              <a:rPr lang="es-EC" dirty="0" smtClean="0">
                <a:solidFill>
                  <a:srgbClr val="FFFF00"/>
                </a:solidFill>
              </a:rPr>
              <a:t>Análisis Estadístico</a:t>
            </a:r>
            <a:endParaRPr lang="es-EC" dirty="0">
              <a:solidFill>
                <a:srgbClr val="FFFF00"/>
              </a:solidFill>
            </a:endParaRPr>
          </a:p>
        </p:txBody>
      </p:sp>
      <p:sp>
        <p:nvSpPr>
          <p:cNvPr id="3" name="2 Marcador de contenido"/>
          <p:cNvSpPr>
            <a:spLocks noGrp="1"/>
          </p:cNvSpPr>
          <p:nvPr>
            <p:ph idx="1"/>
          </p:nvPr>
        </p:nvSpPr>
        <p:spPr/>
        <p:txBody>
          <a:bodyPr/>
          <a:lstStyle/>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r>
              <a:rPr lang="es-EC" dirty="0" smtClean="0">
                <a:solidFill>
                  <a:srgbClr val="FFFF00"/>
                </a:solidFill>
              </a:rPr>
              <a:t>Duncan al 5% para tratamientos y repeticiones.</a:t>
            </a:r>
          </a:p>
          <a:p>
            <a:endParaRPr lang="es-EC" dirty="0"/>
          </a:p>
        </p:txBody>
      </p:sp>
      <p:graphicFrame>
        <p:nvGraphicFramePr>
          <p:cNvPr id="206850" name="Object 2"/>
          <p:cNvGraphicFramePr>
            <a:graphicFrameLocks noChangeAspect="1"/>
          </p:cNvGraphicFramePr>
          <p:nvPr/>
        </p:nvGraphicFramePr>
        <p:xfrm>
          <a:off x="185499" y="1785926"/>
          <a:ext cx="9157201" cy="3429023"/>
        </p:xfrm>
        <a:graphic>
          <a:graphicData uri="http://schemas.openxmlformats.org/presentationml/2006/ole">
            <p:oleObj spid="_x0000_s206850" name="Documento" r:id="rId3" imgW="5526378" imgH="2071874" progId="Word.Document.12">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lstStyle/>
          <a:p>
            <a:pPr algn="ctr"/>
            <a:r>
              <a:rPr lang="es-EC" dirty="0" smtClean="0">
                <a:solidFill>
                  <a:srgbClr val="FFFF00"/>
                </a:solidFill>
              </a:rPr>
              <a:t>DISEÑO EXPERIMENTAL</a:t>
            </a:r>
            <a:br>
              <a:rPr lang="es-EC" dirty="0" smtClean="0">
                <a:solidFill>
                  <a:srgbClr val="FFFF00"/>
                </a:solidFill>
              </a:rPr>
            </a:br>
            <a:r>
              <a:rPr lang="es-EC" dirty="0" smtClean="0">
                <a:solidFill>
                  <a:srgbClr val="FFFF00"/>
                </a:solidFill>
              </a:rPr>
              <a:t>Variables</a:t>
            </a:r>
            <a:endParaRPr lang="es-EC" dirty="0">
              <a:solidFill>
                <a:srgbClr val="FFFF00"/>
              </a:solidFill>
            </a:endParaRPr>
          </a:p>
        </p:txBody>
      </p:sp>
      <p:sp>
        <p:nvSpPr>
          <p:cNvPr id="3" name="2 Marcador de contenido"/>
          <p:cNvSpPr>
            <a:spLocks noGrp="1"/>
          </p:cNvSpPr>
          <p:nvPr>
            <p:ph idx="1"/>
          </p:nvPr>
        </p:nvSpPr>
        <p:spPr>
          <a:xfrm>
            <a:off x="395536" y="2060848"/>
            <a:ext cx="8229600" cy="4525963"/>
          </a:xfrm>
        </p:spPr>
        <p:txBody>
          <a:bodyPr/>
          <a:lstStyle/>
          <a:p>
            <a:pPr lvl="0"/>
            <a:r>
              <a:rPr lang="es-ES_tradnl" sz="3600" dirty="0" smtClean="0">
                <a:solidFill>
                  <a:srgbClr val="FFFF00"/>
                </a:solidFill>
              </a:rPr>
              <a:t>Consumo de alimento.</a:t>
            </a:r>
            <a:endParaRPr lang="es-EC" sz="3600" dirty="0" smtClean="0">
              <a:solidFill>
                <a:srgbClr val="FFFF00"/>
              </a:solidFill>
            </a:endParaRPr>
          </a:p>
          <a:p>
            <a:pPr lvl="0"/>
            <a:r>
              <a:rPr lang="es-ES_tradnl" sz="3600" dirty="0" smtClean="0">
                <a:solidFill>
                  <a:srgbClr val="FFFF00"/>
                </a:solidFill>
              </a:rPr>
              <a:t>Pesos de las aves. </a:t>
            </a:r>
            <a:endParaRPr lang="es-EC" sz="3600" dirty="0" smtClean="0">
              <a:solidFill>
                <a:srgbClr val="FFFF00"/>
              </a:solidFill>
            </a:endParaRPr>
          </a:p>
          <a:p>
            <a:pPr lvl="0"/>
            <a:r>
              <a:rPr lang="es-ES_tradnl" sz="3600" dirty="0" smtClean="0">
                <a:solidFill>
                  <a:srgbClr val="FFFF00"/>
                </a:solidFill>
              </a:rPr>
              <a:t>Conversión alimenticia. </a:t>
            </a:r>
            <a:endParaRPr lang="es-EC" sz="3600" dirty="0" smtClean="0">
              <a:solidFill>
                <a:srgbClr val="FFFF00"/>
              </a:solidFill>
            </a:endParaRPr>
          </a:p>
          <a:p>
            <a:pPr lvl="0"/>
            <a:r>
              <a:rPr lang="es-ES_tradnl" sz="3600" dirty="0" smtClean="0">
                <a:solidFill>
                  <a:srgbClr val="FFFF00"/>
                </a:solidFill>
              </a:rPr>
              <a:t>Factor de eficiencia europeo (FEEP).</a:t>
            </a:r>
            <a:endParaRPr lang="es-EC" sz="36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8229600" cy="1143000"/>
          </a:xfrm>
        </p:spPr>
        <p:txBody>
          <a:bodyPr/>
          <a:lstStyle/>
          <a:p>
            <a:pPr algn="ctr" eaLnBrk="1" hangingPunct="1">
              <a:defRPr/>
            </a:pPr>
            <a:r>
              <a:rPr lang="es-EC" dirty="0" smtClean="0">
                <a:solidFill>
                  <a:srgbClr val="FFFF00"/>
                </a:solidFill>
              </a:rPr>
              <a:t>MÉTODOS ESPECÍFICOS DE MANEJO DEL EXPERIMENTO</a:t>
            </a:r>
          </a:p>
        </p:txBody>
      </p:sp>
      <p:sp>
        <p:nvSpPr>
          <p:cNvPr id="20483" name="2 Marcador de contenido"/>
          <p:cNvSpPr>
            <a:spLocks noGrp="1"/>
          </p:cNvSpPr>
          <p:nvPr>
            <p:ph idx="1"/>
          </p:nvPr>
        </p:nvSpPr>
        <p:spPr bwMode="auto">
          <a:xfrm>
            <a:off x="467544" y="2708920"/>
            <a:ext cx="8229600" cy="129614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C" sz="2800" dirty="0" smtClean="0">
                <a:solidFill>
                  <a:srgbClr val="FFFF00"/>
                </a:solidFill>
              </a:rPr>
              <a:t>Establecimiento de tratamientos</a:t>
            </a:r>
          </a:p>
          <a:p>
            <a:pPr eaLnBrk="1" hangingPunct="1"/>
            <a:endParaRPr lang="es-EC" sz="2200" dirty="0" smtClean="0">
              <a:solidFill>
                <a:schemeClr val="tx1"/>
              </a:solidFill>
            </a:endParaRPr>
          </a:p>
          <a:p>
            <a:pPr eaLnBrk="1" hangingPunct="1"/>
            <a:endParaRPr lang="es-EC" sz="2200" dirty="0"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descr="F:\TESIS BATERIA\Tesis 2011\2011-07-21 09.27.05.jpg"/>
          <p:cNvPicPr>
            <a:picLocks noChangeAspect="1" noChangeArrowheads="1"/>
          </p:cNvPicPr>
          <p:nvPr/>
        </p:nvPicPr>
        <p:blipFill>
          <a:blip r:embed="rId2" cstate="print"/>
          <a:srcRect/>
          <a:stretch>
            <a:fillRect/>
          </a:stretch>
        </p:blipFill>
        <p:spPr bwMode="auto">
          <a:xfrm>
            <a:off x="251520" y="1326142"/>
            <a:ext cx="8208912" cy="4938174"/>
          </a:xfrm>
          <a:prstGeom prst="rect">
            <a:avLst/>
          </a:prstGeom>
          <a:noFill/>
        </p:spPr>
      </p:pic>
      <p:sp>
        <p:nvSpPr>
          <p:cNvPr id="3" name="2 Marcador de contenido"/>
          <p:cNvSpPr>
            <a:spLocks noGrp="1"/>
          </p:cNvSpPr>
          <p:nvPr>
            <p:ph idx="1"/>
          </p:nvPr>
        </p:nvSpPr>
        <p:spPr/>
        <p:txBody>
          <a:bodyPr/>
          <a:lstStyle/>
          <a:p>
            <a:endParaRPr lang="es-ES" dirty="0"/>
          </a:p>
        </p:txBody>
      </p:sp>
      <p:sp>
        <p:nvSpPr>
          <p:cNvPr id="4" name="3 Rectángulo"/>
          <p:cNvSpPr/>
          <p:nvPr/>
        </p:nvSpPr>
        <p:spPr>
          <a:xfrm>
            <a:off x="323528" y="2060848"/>
            <a:ext cx="8064896" cy="1569660"/>
          </a:xfrm>
          <a:prstGeom prst="rect">
            <a:avLst/>
          </a:prstGeom>
        </p:spPr>
        <p:txBody>
          <a:bodyPr wrap="square">
            <a:spAutoFit/>
          </a:bodyPr>
          <a:lstStyle/>
          <a:p>
            <a:pPr eaLnBrk="1" hangingPunct="1">
              <a:buFont typeface="Arial" pitchFamily="34" charset="0"/>
              <a:buChar char="•"/>
            </a:pPr>
            <a:r>
              <a:rPr lang="es-EC" sz="4800" dirty="0" smtClean="0">
                <a:solidFill>
                  <a:srgbClr val="FF0000"/>
                </a:solidFill>
              </a:rPr>
              <a:t>Distribución de las aves </a:t>
            </a:r>
          </a:p>
          <a:p>
            <a:pPr eaLnBrk="1" hangingPunct="1">
              <a:buFont typeface="Arial" pitchFamily="34" charset="0"/>
              <a:buChar char="•"/>
            </a:pPr>
            <a:r>
              <a:rPr lang="es-EC" sz="4800" dirty="0" smtClean="0">
                <a:solidFill>
                  <a:srgbClr val="FF0000"/>
                </a:solidFill>
              </a:rPr>
              <a:t>Suministración de </a:t>
            </a:r>
            <a:r>
              <a:rPr lang="es-EC" sz="4800" dirty="0" smtClean="0">
                <a:solidFill>
                  <a:srgbClr val="FF0000"/>
                </a:solidFill>
              </a:rPr>
              <a:t>alimento</a:t>
            </a:r>
            <a:endParaRPr lang="es-EC" sz="4800" dirty="0" smtClean="0">
              <a:solidFill>
                <a:srgbClr val="FF0000"/>
              </a:solidFill>
            </a:endParaRPr>
          </a:p>
        </p:txBody>
      </p:sp>
      <p:sp>
        <p:nvSpPr>
          <p:cNvPr id="5" name="1 Título"/>
          <p:cNvSpPr>
            <a:spLocks noGrp="1"/>
          </p:cNvSpPr>
          <p:nvPr>
            <p:ph type="title"/>
          </p:nvPr>
        </p:nvSpPr>
        <p:spPr>
          <a:xfrm>
            <a:off x="467544" y="476672"/>
            <a:ext cx="8229600" cy="1143000"/>
          </a:xfrm>
        </p:spPr>
        <p:txBody>
          <a:bodyPr/>
          <a:lstStyle/>
          <a:p>
            <a:pPr algn="ctr" eaLnBrk="1" hangingPunct="1">
              <a:defRPr/>
            </a:pPr>
            <a:r>
              <a:rPr lang="es-EC" dirty="0" smtClean="0">
                <a:solidFill>
                  <a:srgbClr val="FFFF00"/>
                </a:solidFill>
              </a:rPr>
              <a:t>MÉTODOS ESPECÍFICOS DE MANEJO DEL EXPERIMENTO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r>
              <a:rPr lang="es-EC" dirty="0" smtClean="0">
                <a:solidFill>
                  <a:srgbClr val="FFFF00"/>
                </a:solidFill>
              </a:rPr>
              <a:t>MÉTODOS ESPECÍFICOS DE MANEJO DEL EXPERIMENTO</a:t>
            </a:r>
            <a:endParaRPr lang="es-ES" dirty="0"/>
          </a:p>
        </p:txBody>
      </p:sp>
      <p:sp>
        <p:nvSpPr>
          <p:cNvPr id="3" name="2 Marcador de contenido"/>
          <p:cNvSpPr>
            <a:spLocks noGrp="1"/>
          </p:cNvSpPr>
          <p:nvPr>
            <p:ph idx="1"/>
          </p:nvPr>
        </p:nvSpPr>
        <p:spPr>
          <a:xfrm>
            <a:off x="395536" y="1844824"/>
            <a:ext cx="8229600" cy="4525963"/>
          </a:xfrm>
        </p:spPr>
        <p:txBody>
          <a:bodyPr/>
          <a:lstStyle/>
          <a:p>
            <a:pPr eaLnBrk="1" hangingPunct="1">
              <a:buFont typeface="Arial" pitchFamily="34" charset="0"/>
              <a:buChar char="•"/>
            </a:pPr>
            <a:r>
              <a:rPr lang="es-EC" sz="3200" dirty="0" smtClean="0">
                <a:solidFill>
                  <a:srgbClr val="FFFF00"/>
                </a:solidFill>
              </a:rPr>
              <a:t>Alimento sobrante</a:t>
            </a:r>
          </a:p>
          <a:p>
            <a:pPr eaLnBrk="1" hangingPunct="1">
              <a:buFont typeface="Arial" pitchFamily="34" charset="0"/>
              <a:buChar char="•"/>
            </a:pPr>
            <a:r>
              <a:rPr lang="es-EC" sz="3200" dirty="0" smtClean="0">
                <a:solidFill>
                  <a:srgbClr val="FFFF00"/>
                </a:solidFill>
              </a:rPr>
              <a:t>Agua y alimento ad-libitum</a:t>
            </a:r>
          </a:p>
          <a:p>
            <a:pPr eaLnBrk="1" hangingPunct="1">
              <a:buFont typeface="Arial" pitchFamily="34" charset="0"/>
              <a:buChar char="•"/>
            </a:pPr>
            <a:r>
              <a:rPr lang="es-MX" sz="3200" dirty="0" smtClean="0">
                <a:solidFill>
                  <a:srgbClr val="FFFF00"/>
                </a:solidFill>
              </a:rPr>
              <a:t>Se realizó el pesaje de las aves en la primera, segunda y tercera semana para registrar la ganancia de peso, conversión alimenticia y factor de eficiencia europeo.</a:t>
            </a:r>
            <a:endParaRPr lang="es-EC" sz="3200" dirty="0" smtClean="0">
              <a:solidFill>
                <a:srgbClr val="FFFF00"/>
              </a:solidFill>
            </a:endParaRPr>
          </a:p>
          <a:p>
            <a:endParaRPr lang="es-E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pPr algn="ctr"/>
            <a:r>
              <a:rPr lang="es-EC" dirty="0" smtClean="0">
                <a:solidFill>
                  <a:srgbClr val="FFFF00"/>
                </a:solidFill>
              </a:rPr>
              <a:t>Distribución de las aves</a:t>
            </a:r>
            <a:endParaRPr lang="es-EC" dirty="0">
              <a:solidFill>
                <a:srgbClr val="FFFF00"/>
              </a:solidFill>
            </a:endParaRPr>
          </a:p>
        </p:txBody>
      </p:sp>
      <p:pic>
        <p:nvPicPr>
          <p:cNvPr id="207874" name="Picture 2" descr="C:\Users\PERSONAL\Desktop\Fotos\2011-07-02 13.17.42.jpg"/>
          <p:cNvPicPr>
            <a:picLocks noGrp="1" noChangeAspect="1" noChangeArrowheads="1"/>
          </p:cNvPicPr>
          <p:nvPr>
            <p:ph idx="1"/>
          </p:nvPr>
        </p:nvPicPr>
        <p:blipFill>
          <a:blip r:embed="rId2" cstate="print"/>
          <a:srcRect/>
          <a:stretch>
            <a:fillRect/>
          </a:stretch>
        </p:blipFill>
        <p:spPr bwMode="auto">
          <a:xfrm>
            <a:off x="2339752" y="1052736"/>
            <a:ext cx="3571900" cy="519153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725487"/>
          </a:xfrm>
        </p:spPr>
        <p:txBody>
          <a:bodyPr/>
          <a:lstStyle/>
          <a:p>
            <a:pPr algn="ctr" eaLnBrk="1" hangingPunct="1">
              <a:defRPr/>
            </a:pPr>
            <a:r>
              <a:rPr lang="es-EC" dirty="0" smtClean="0">
                <a:solidFill>
                  <a:srgbClr val="FFFF00"/>
                </a:solidFill>
              </a:rPr>
              <a:t>OBJETIVOS ESPECÍFICOS</a:t>
            </a:r>
          </a:p>
        </p:txBody>
      </p:sp>
      <p:sp>
        <p:nvSpPr>
          <p:cNvPr id="6147" name="2 Marcador de contenido"/>
          <p:cNvSpPr>
            <a:spLocks noGrp="1"/>
          </p:cNvSpPr>
          <p:nvPr>
            <p:ph idx="1"/>
          </p:nvPr>
        </p:nvSpPr>
        <p:spPr bwMode="auto">
          <a:xfrm>
            <a:off x="467544" y="1268760"/>
            <a:ext cx="8229600" cy="4840288"/>
          </a:xfrm>
          <a:noFill/>
          <a:ln>
            <a:miter lim="800000"/>
            <a:headEnd/>
            <a:tailEnd/>
          </a:ln>
        </p:spPr>
        <p:txBody>
          <a:bodyPr vert="horz" wrap="square" lIns="91440" tIns="45720" rIns="91440" bIns="45720" numCol="1" anchor="t" anchorCtr="0" compatLnSpc="1">
            <a:prstTxWarp prst="textNoShape">
              <a:avLst/>
            </a:prstTxWarp>
          </a:bodyPr>
          <a:lstStyle/>
          <a:p>
            <a:pPr lvl="0"/>
            <a:r>
              <a:rPr lang="es-ES_tradnl" sz="2800" dirty="0" smtClean="0">
                <a:solidFill>
                  <a:srgbClr val="FFFF00"/>
                </a:solidFill>
                <a:latin typeface="+mn-lt"/>
                <a:ea typeface="+mn-ea"/>
                <a:cs typeface="+mn-cs"/>
              </a:rPr>
              <a:t>Evaluar los parámetros zootécnicos en esta etapa fisiológica.</a:t>
            </a:r>
            <a:endParaRPr lang="es-ES" sz="2800" dirty="0" smtClean="0">
              <a:solidFill>
                <a:srgbClr val="FFFF00"/>
              </a:solidFill>
              <a:latin typeface="+mn-lt"/>
              <a:ea typeface="+mn-ea"/>
              <a:cs typeface="+mn-cs"/>
            </a:endParaRPr>
          </a:p>
          <a:p>
            <a:pPr lvl="0"/>
            <a:r>
              <a:rPr lang="es-MX" sz="2800" dirty="0" smtClean="0">
                <a:solidFill>
                  <a:srgbClr val="FFFF00"/>
                </a:solidFill>
                <a:latin typeface="+mn-lt"/>
                <a:ea typeface="+mn-ea"/>
                <a:cs typeface="+mn-cs"/>
              </a:rPr>
              <a:t>Evaluar la calidad física del alimento engorde 1 producidos bajo dos procesos térmicos.</a:t>
            </a:r>
            <a:endParaRPr lang="es-ES" sz="2800" dirty="0" smtClean="0">
              <a:solidFill>
                <a:srgbClr val="FFFF00"/>
              </a:solidFill>
              <a:latin typeface="+mn-lt"/>
              <a:ea typeface="+mn-ea"/>
              <a:cs typeface="+mn-cs"/>
            </a:endParaRPr>
          </a:p>
          <a:p>
            <a:pPr lvl="0"/>
            <a:r>
              <a:rPr lang="es-EC" sz="2800" dirty="0" smtClean="0">
                <a:solidFill>
                  <a:srgbClr val="FFFF00"/>
                </a:solidFill>
                <a:latin typeface="+mn-lt"/>
                <a:ea typeface="+mn-ea"/>
                <a:cs typeface="+mn-cs"/>
              </a:rPr>
              <a:t>Determinar la viabilidad económica de la utilización  de equipos de </a:t>
            </a:r>
            <a:r>
              <a:rPr lang="es-EC" sz="2800" dirty="0" err="1" smtClean="0">
                <a:solidFill>
                  <a:srgbClr val="FFFF00"/>
                </a:solidFill>
                <a:latin typeface="+mn-lt"/>
                <a:ea typeface="+mn-ea"/>
                <a:cs typeface="+mn-cs"/>
              </a:rPr>
              <a:t>peletizado</a:t>
            </a:r>
            <a:r>
              <a:rPr lang="es-EC" sz="2800" dirty="0" smtClean="0">
                <a:solidFill>
                  <a:srgbClr val="FFFF00"/>
                </a:solidFill>
                <a:latin typeface="+mn-lt"/>
                <a:ea typeface="+mn-ea"/>
                <a:cs typeface="+mn-cs"/>
              </a:rPr>
              <a:t> </a:t>
            </a:r>
            <a:r>
              <a:rPr lang="es-EC" sz="2800" dirty="0" err="1" smtClean="0">
                <a:solidFill>
                  <a:srgbClr val="FFFF00"/>
                </a:solidFill>
                <a:latin typeface="+mn-lt"/>
                <a:ea typeface="+mn-ea"/>
                <a:cs typeface="+mn-cs"/>
              </a:rPr>
              <a:t>HiTerm</a:t>
            </a:r>
            <a:r>
              <a:rPr lang="es-EC" sz="2800" dirty="0" smtClean="0">
                <a:solidFill>
                  <a:srgbClr val="FFFF00"/>
                </a:solidFill>
                <a:latin typeface="+mn-lt"/>
                <a:ea typeface="+mn-ea"/>
                <a:cs typeface="+mn-cs"/>
              </a:rPr>
              <a:t> sobre la producción avícola.</a:t>
            </a:r>
            <a:endParaRPr lang="es-ES" sz="2800" dirty="0" smtClean="0">
              <a:solidFill>
                <a:srgbClr val="FFFF00"/>
              </a:solidFill>
              <a:latin typeface="+mn-lt"/>
              <a:ea typeface="+mn-ea"/>
              <a:cs typeface="+mn-cs"/>
            </a:endParaRPr>
          </a:p>
          <a:p>
            <a:pPr lvl="0"/>
            <a:r>
              <a:rPr lang="es-MX" sz="2800" dirty="0" smtClean="0">
                <a:solidFill>
                  <a:srgbClr val="FFFF00"/>
                </a:solidFill>
                <a:latin typeface="+mn-lt"/>
                <a:ea typeface="+mn-ea"/>
                <a:cs typeface="+mn-cs"/>
              </a:rPr>
              <a:t>Determinar  la relación  costo-beneficio de las diferentes temperaturas de </a:t>
            </a:r>
            <a:r>
              <a:rPr lang="es-MX" sz="2800" dirty="0" err="1" smtClean="0">
                <a:solidFill>
                  <a:srgbClr val="FFFF00"/>
                </a:solidFill>
                <a:latin typeface="+mn-lt"/>
                <a:ea typeface="+mn-ea"/>
                <a:cs typeface="+mn-cs"/>
              </a:rPr>
              <a:t>peletizado</a:t>
            </a:r>
            <a:r>
              <a:rPr lang="es-MX" sz="2800" dirty="0" smtClean="0">
                <a:solidFill>
                  <a:srgbClr val="FFFF00"/>
                </a:solidFill>
                <a:latin typeface="+mn-lt"/>
                <a:ea typeface="+mn-ea"/>
                <a:cs typeface="+mn-cs"/>
              </a:rPr>
              <a:t> y perfiles nutricionales.</a:t>
            </a:r>
            <a:endParaRPr lang="es-ES" sz="2800" dirty="0" smtClean="0">
              <a:solidFill>
                <a:srgbClr val="FFFF00"/>
              </a:solidFill>
              <a:latin typeface="+mn-lt"/>
              <a:ea typeface="+mn-ea"/>
              <a:cs typeface="+mn-cs"/>
            </a:endParaRPr>
          </a:p>
          <a:p>
            <a:pPr algn="ctr" eaLnBrk="1" hangingPunct="1">
              <a:buFontTx/>
              <a:buNone/>
            </a:pPr>
            <a:endParaRPr lang="es-EC" dirty="0" smtClean="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ctr"/>
            <a:r>
              <a:rPr lang="es-EC" dirty="0" smtClean="0">
                <a:solidFill>
                  <a:srgbClr val="FFFF00"/>
                </a:solidFill>
              </a:rPr>
              <a:t>Pesaje de las aves a los 21 días</a:t>
            </a:r>
            <a:endParaRPr lang="es-EC" dirty="0">
              <a:solidFill>
                <a:srgbClr val="FFFF00"/>
              </a:solidFill>
            </a:endParaRPr>
          </a:p>
        </p:txBody>
      </p:sp>
      <p:pic>
        <p:nvPicPr>
          <p:cNvPr id="208898" name="Picture 2" descr="C:\Users\PERSONAL\Desktop\Fotos\2011-07-21 10.14.49.jpg"/>
          <p:cNvPicPr>
            <a:picLocks noGrp="1" noChangeAspect="1" noChangeArrowheads="1"/>
          </p:cNvPicPr>
          <p:nvPr>
            <p:ph idx="1"/>
          </p:nvPr>
        </p:nvPicPr>
        <p:blipFill>
          <a:blip r:embed="rId2" cstate="print"/>
          <a:srcRect/>
          <a:stretch>
            <a:fillRect/>
          </a:stretch>
        </p:blipFill>
        <p:spPr bwMode="auto">
          <a:xfrm>
            <a:off x="2483768" y="1340768"/>
            <a:ext cx="3714776" cy="523183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CuadroTexto"/>
          <p:cNvSpPr txBox="1">
            <a:spLocks noChangeArrowheads="1"/>
          </p:cNvSpPr>
          <p:nvPr/>
        </p:nvSpPr>
        <p:spPr bwMode="auto">
          <a:xfrm>
            <a:off x="677863" y="2720975"/>
            <a:ext cx="7788275" cy="708025"/>
          </a:xfrm>
          <a:prstGeom prst="rect">
            <a:avLst/>
          </a:prstGeom>
          <a:noFill/>
          <a:ln w="9525">
            <a:noFill/>
            <a:miter lim="800000"/>
            <a:headEnd/>
            <a:tailEnd/>
          </a:ln>
        </p:spPr>
        <p:txBody>
          <a:bodyPr>
            <a:spAutoFit/>
          </a:bodyPr>
          <a:lstStyle/>
          <a:p>
            <a:r>
              <a:rPr lang="es-EC" sz="4000" b="1" dirty="0">
                <a:solidFill>
                  <a:srgbClr val="FFFF00"/>
                </a:solidFill>
              </a:rPr>
              <a:t>RESULTADOS Y DISCUSIONES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ctr" eaLnBrk="1" hangingPunct="1">
              <a:defRPr/>
            </a:pPr>
            <a:r>
              <a:rPr lang="es-EC" dirty="0" smtClean="0">
                <a:solidFill>
                  <a:srgbClr val="FFFF00"/>
                </a:solidFill>
              </a:rPr>
              <a:t>CONSUMO DE ALIMENTO</a:t>
            </a:r>
            <a:br>
              <a:rPr lang="es-EC" dirty="0" smtClean="0">
                <a:solidFill>
                  <a:srgbClr val="FFFF00"/>
                </a:solidFill>
              </a:rPr>
            </a:br>
            <a:r>
              <a:rPr lang="es-EC" dirty="0" smtClean="0">
                <a:solidFill>
                  <a:srgbClr val="FFFF00"/>
                </a:solidFill>
              </a:rPr>
              <a:t>SEMANA 1</a:t>
            </a:r>
          </a:p>
        </p:txBody>
      </p:sp>
      <p:sp>
        <p:nvSpPr>
          <p:cNvPr id="5" name="4 Marcador de contenido"/>
          <p:cNvSpPr>
            <a:spLocks noGrp="1"/>
          </p:cNvSpPr>
          <p:nvPr>
            <p:ph idx="1"/>
          </p:nvPr>
        </p:nvSpPr>
        <p:spPr>
          <a:xfrm>
            <a:off x="539552" y="1412776"/>
            <a:ext cx="8229600" cy="4525963"/>
          </a:xfrm>
        </p:spPr>
        <p:txBody>
          <a:bodyPr/>
          <a:lstStyle/>
          <a:p>
            <a:endParaRPr lang="es-EC" dirty="0"/>
          </a:p>
        </p:txBody>
      </p:sp>
      <p:graphicFrame>
        <p:nvGraphicFramePr>
          <p:cNvPr id="145409" name="Object 1"/>
          <p:cNvGraphicFramePr>
            <a:graphicFrameLocks noChangeAspect="1"/>
          </p:cNvGraphicFramePr>
          <p:nvPr/>
        </p:nvGraphicFramePr>
        <p:xfrm>
          <a:off x="395536" y="2060848"/>
          <a:ext cx="8544879" cy="3929090"/>
        </p:xfrm>
        <a:graphic>
          <a:graphicData uri="http://schemas.openxmlformats.org/presentationml/2006/ole">
            <p:oleObj spid="_x0000_s145409" name="Documento" r:id="rId4" imgW="5539012" imgH="2409422" progId="Word.Document.12">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lstStyle/>
          <a:p>
            <a:pPr algn="ctr"/>
            <a:r>
              <a:rPr lang="es-EC" dirty="0" smtClean="0">
                <a:solidFill>
                  <a:srgbClr val="FFFF00"/>
                </a:solidFill>
              </a:rPr>
              <a:t>CONSUMO DE ALIMENTO</a:t>
            </a:r>
            <a:br>
              <a:rPr lang="es-EC" dirty="0" smtClean="0">
                <a:solidFill>
                  <a:srgbClr val="FFFF00"/>
                </a:solidFill>
              </a:rPr>
            </a:br>
            <a:r>
              <a:rPr lang="es-EC" dirty="0" smtClean="0">
                <a:solidFill>
                  <a:srgbClr val="FFFF00"/>
                </a:solidFill>
              </a:rPr>
              <a:t>SEMANA 1</a:t>
            </a:r>
            <a:endParaRPr lang="es-EC" dirty="0">
              <a:solidFill>
                <a:srgbClr val="FFFF00"/>
              </a:solidFill>
            </a:endParaRPr>
          </a:p>
        </p:txBody>
      </p:sp>
      <p:sp>
        <p:nvSpPr>
          <p:cNvPr id="4" name="3 Marcador de texto"/>
          <p:cNvSpPr>
            <a:spLocks noGrp="1"/>
          </p:cNvSpPr>
          <p:nvPr>
            <p:ph type="body" idx="1"/>
          </p:nvPr>
        </p:nvSpPr>
        <p:spPr/>
        <p:txBody>
          <a:bodyPr/>
          <a:lstStyle/>
          <a:p>
            <a:endParaRPr lang="es-EC" dirty="0"/>
          </a:p>
        </p:txBody>
      </p:sp>
      <p:sp>
        <p:nvSpPr>
          <p:cNvPr id="5" name="4 Marcador de contenido"/>
          <p:cNvSpPr>
            <a:spLocks noGrp="1"/>
          </p:cNvSpPr>
          <p:nvPr>
            <p:ph sz="half" idx="2"/>
          </p:nvPr>
        </p:nvSpPr>
        <p:spPr/>
        <p:txBody>
          <a:bodyPr/>
          <a:lstStyle/>
          <a:p>
            <a:endParaRPr lang="es-EC" dirty="0"/>
          </a:p>
        </p:txBody>
      </p:sp>
      <p:sp>
        <p:nvSpPr>
          <p:cNvPr id="6" name="5 Marcador de texto"/>
          <p:cNvSpPr>
            <a:spLocks noGrp="1"/>
          </p:cNvSpPr>
          <p:nvPr>
            <p:ph type="body" sz="quarter" idx="3"/>
          </p:nvPr>
        </p:nvSpPr>
        <p:spPr/>
        <p:txBody>
          <a:bodyPr/>
          <a:lstStyle/>
          <a:p>
            <a:endParaRPr lang="es-EC" dirty="0"/>
          </a:p>
        </p:txBody>
      </p:sp>
      <p:sp>
        <p:nvSpPr>
          <p:cNvPr id="7" name="6 Marcador de contenido"/>
          <p:cNvSpPr>
            <a:spLocks noGrp="1"/>
          </p:cNvSpPr>
          <p:nvPr>
            <p:ph sz="quarter" idx="4"/>
          </p:nvPr>
        </p:nvSpPr>
        <p:spPr/>
        <p:txBody>
          <a:bodyPr/>
          <a:lstStyle/>
          <a:p>
            <a:endParaRPr lang="es-EC"/>
          </a:p>
        </p:txBody>
      </p:sp>
      <p:graphicFrame>
        <p:nvGraphicFramePr>
          <p:cNvPr id="209922" name="Object 2"/>
          <p:cNvGraphicFramePr>
            <a:graphicFrameLocks noChangeAspect="1"/>
          </p:cNvGraphicFramePr>
          <p:nvPr/>
        </p:nvGraphicFramePr>
        <p:xfrm>
          <a:off x="-1260648" y="1928778"/>
          <a:ext cx="7215237" cy="4929222"/>
        </p:xfrm>
        <a:graphic>
          <a:graphicData uri="http://schemas.openxmlformats.org/presentationml/2006/ole">
            <p:oleObj spid="_x0000_s209922" name="Documento" r:id="rId3" imgW="5580813" imgH="2396443" progId="Word.Document.12">
              <p:embed/>
            </p:oleObj>
          </a:graphicData>
        </a:graphic>
      </p:graphicFrame>
      <p:graphicFrame>
        <p:nvGraphicFramePr>
          <p:cNvPr id="9" name="8 Gráfico"/>
          <p:cNvGraphicFramePr/>
          <p:nvPr/>
        </p:nvGraphicFramePr>
        <p:xfrm>
          <a:off x="4644711" y="1844824"/>
          <a:ext cx="4499289" cy="435771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1143000"/>
          </a:xfrm>
        </p:spPr>
        <p:txBody>
          <a:bodyPr/>
          <a:lstStyle/>
          <a:p>
            <a:pPr algn="ctr"/>
            <a:r>
              <a:rPr lang="es-EC" dirty="0" smtClean="0">
                <a:solidFill>
                  <a:srgbClr val="FFFF00"/>
                </a:solidFill>
              </a:rPr>
              <a:t>GANANCIA DE PESO</a:t>
            </a:r>
            <a:br>
              <a:rPr lang="es-EC" dirty="0" smtClean="0">
                <a:solidFill>
                  <a:srgbClr val="FFFF00"/>
                </a:solidFill>
              </a:rPr>
            </a:br>
            <a:r>
              <a:rPr lang="es-EC" dirty="0" smtClean="0">
                <a:solidFill>
                  <a:srgbClr val="FFFF00"/>
                </a:solidFill>
              </a:rPr>
              <a:t>SEMANA 1</a:t>
            </a:r>
            <a:endParaRPr lang="es-EC" dirty="0">
              <a:solidFill>
                <a:srgbClr val="FFFF00"/>
              </a:solidFill>
            </a:endParaRPr>
          </a:p>
        </p:txBody>
      </p:sp>
      <p:sp>
        <p:nvSpPr>
          <p:cNvPr id="3" name="2 Marcador de contenido"/>
          <p:cNvSpPr>
            <a:spLocks noGrp="1"/>
          </p:cNvSpPr>
          <p:nvPr>
            <p:ph idx="1"/>
          </p:nvPr>
        </p:nvSpPr>
        <p:spPr/>
        <p:txBody>
          <a:bodyPr/>
          <a:lstStyle/>
          <a:p>
            <a:endParaRPr lang="es-EC" dirty="0"/>
          </a:p>
        </p:txBody>
      </p:sp>
      <p:graphicFrame>
        <p:nvGraphicFramePr>
          <p:cNvPr id="210946" name="Object 2"/>
          <p:cNvGraphicFramePr>
            <a:graphicFrameLocks noChangeAspect="1"/>
          </p:cNvGraphicFramePr>
          <p:nvPr/>
        </p:nvGraphicFramePr>
        <p:xfrm>
          <a:off x="0" y="1844824"/>
          <a:ext cx="8698797" cy="4500594"/>
        </p:xfrm>
        <a:graphic>
          <a:graphicData uri="http://schemas.openxmlformats.org/presentationml/2006/ole">
            <p:oleObj spid="_x0000_s210946" name="Documento" r:id="rId3" imgW="5539012" imgH="2228076" progId="Word.Document.12">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lstStyle/>
          <a:p>
            <a:pPr algn="ctr"/>
            <a:r>
              <a:rPr lang="es-EC" dirty="0" smtClean="0">
                <a:solidFill>
                  <a:srgbClr val="FFFF00"/>
                </a:solidFill>
              </a:rPr>
              <a:t>GANANCIA DE PESO</a:t>
            </a:r>
            <a:br>
              <a:rPr lang="es-EC" dirty="0" smtClean="0">
                <a:solidFill>
                  <a:srgbClr val="FFFF00"/>
                </a:solidFill>
              </a:rPr>
            </a:br>
            <a:r>
              <a:rPr lang="es-EC" dirty="0" smtClean="0">
                <a:solidFill>
                  <a:srgbClr val="FFFF00"/>
                </a:solidFill>
              </a:rPr>
              <a:t>SEMANA 1</a:t>
            </a:r>
            <a:endParaRPr lang="es-EC" dirty="0">
              <a:solidFill>
                <a:srgbClr val="FFFF00"/>
              </a:solidFill>
            </a:endParaRPr>
          </a:p>
        </p:txBody>
      </p:sp>
      <p:sp>
        <p:nvSpPr>
          <p:cNvPr id="3" name="2 Marcador de texto"/>
          <p:cNvSpPr>
            <a:spLocks noGrp="1"/>
          </p:cNvSpPr>
          <p:nvPr>
            <p:ph type="body" idx="1"/>
          </p:nvPr>
        </p:nvSpPr>
        <p:spPr/>
        <p:txBody>
          <a:bodyPr/>
          <a:lstStyle/>
          <a:p>
            <a:endParaRPr lang="es-EC"/>
          </a:p>
        </p:txBody>
      </p:sp>
      <p:sp>
        <p:nvSpPr>
          <p:cNvPr id="4" name="3 Marcador de contenido"/>
          <p:cNvSpPr>
            <a:spLocks noGrp="1"/>
          </p:cNvSpPr>
          <p:nvPr>
            <p:ph sz="half" idx="2"/>
          </p:nvPr>
        </p:nvSpPr>
        <p:spPr/>
        <p:txBody>
          <a:bodyPr/>
          <a:lstStyle/>
          <a:p>
            <a:endParaRPr lang="es-EC" dirty="0"/>
          </a:p>
        </p:txBody>
      </p:sp>
      <p:sp>
        <p:nvSpPr>
          <p:cNvPr id="5" name="4 Marcador de texto"/>
          <p:cNvSpPr>
            <a:spLocks noGrp="1"/>
          </p:cNvSpPr>
          <p:nvPr>
            <p:ph type="body" sz="quarter" idx="3"/>
          </p:nvPr>
        </p:nvSpPr>
        <p:spPr/>
        <p:txBody>
          <a:bodyPr/>
          <a:lstStyle/>
          <a:p>
            <a:endParaRPr lang="es-EC"/>
          </a:p>
        </p:txBody>
      </p:sp>
      <p:graphicFrame>
        <p:nvGraphicFramePr>
          <p:cNvPr id="211970" name="Object 2"/>
          <p:cNvGraphicFramePr>
            <a:graphicFrameLocks noChangeAspect="1"/>
          </p:cNvGraphicFramePr>
          <p:nvPr/>
        </p:nvGraphicFramePr>
        <p:xfrm>
          <a:off x="-1214478" y="1928802"/>
          <a:ext cx="7572428" cy="4714908"/>
        </p:xfrm>
        <a:graphic>
          <a:graphicData uri="http://schemas.openxmlformats.org/presentationml/2006/ole">
            <p:oleObj spid="_x0000_s211970" name="Documento" r:id="rId3" imgW="5580813" imgH="2396443" progId="Word.Document.12">
              <p:embed/>
            </p:oleObj>
          </a:graphicData>
        </a:graphic>
      </p:graphicFrame>
      <p:graphicFrame>
        <p:nvGraphicFramePr>
          <p:cNvPr id="8" name="7 Marcador de contenido"/>
          <p:cNvGraphicFramePr>
            <a:graphicFrameLocks noGrp="1"/>
          </p:cNvGraphicFramePr>
          <p:nvPr>
            <p:ph sz="quarter" idx="4"/>
          </p:nvPr>
        </p:nvGraphicFramePr>
        <p:xfrm>
          <a:off x="4645025" y="1643050"/>
          <a:ext cx="4213255" cy="44831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ctr"/>
            <a:r>
              <a:rPr lang="es-EC" dirty="0" smtClean="0">
                <a:solidFill>
                  <a:srgbClr val="FFFF00"/>
                </a:solidFill>
              </a:rPr>
              <a:t>CONVERSIÓN ALIMENTICIA </a:t>
            </a:r>
            <a:br>
              <a:rPr lang="es-EC" dirty="0" smtClean="0">
                <a:solidFill>
                  <a:srgbClr val="FFFF00"/>
                </a:solidFill>
              </a:rPr>
            </a:br>
            <a:r>
              <a:rPr lang="es-EC" dirty="0" smtClean="0">
                <a:solidFill>
                  <a:srgbClr val="FFFF00"/>
                </a:solidFill>
              </a:rPr>
              <a:t>SEMANA 1</a:t>
            </a:r>
            <a:endParaRPr lang="es-EC" dirty="0">
              <a:solidFill>
                <a:srgbClr val="FFFF00"/>
              </a:solidFill>
            </a:endParaRPr>
          </a:p>
        </p:txBody>
      </p:sp>
      <p:sp>
        <p:nvSpPr>
          <p:cNvPr id="3" name="2 Marcador de contenido"/>
          <p:cNvSpPr>
            <a:spLocks noGrp="1"/>
          </p:cNvSpPr>
          <p:nvPr>
            <p:ph idx="1"/>
          </p:nvPr>
        </p:nvSpPr>
        <p:spPr/>
        <p:txBody>
          <a:bodyPr/>
          <a:lstStyle/>
          <a:p>
            <a:endParaRPr lang="es-EC" dirty="0"/>
          </a:p>
        </p:txBody>
      </p:sp>
      <p:graphicFrame>
        <p:nvGraphicFramePr>
          <p:cNvPr id="212994" name="Object 2"/>
          <p:cNvGraphicFramePr>
            <a:graphicFrameLocks noChangeAspect="1"/>
          </p:cNvGraphicFramePr>
          <p:nvPr/>
        </p:nvGraphicFramePr>
        <p:xfrm>
          <a:off x="-80275" y="1556792"/>
          <a:ext cx="9224275" cy="4572032"/>
        </p:xfrm>
        <a:graphic>
          <a:graphicData uri="http://schemas.openxmlformats.org/presentationml/2006/ole">
            <p:oleObj spid="_x0000_s212994" name="Documento" r:id="rId3" imgW="5539012" imgH="2301263" progId="Word.Document.12">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ctr"/>
            <a:r>
              <a:rPr lang="es-EC" dirty="0" smtClean="0">
                <a:solidFill>
                  <a:srgbClr val="FFFF00"/>
                </a:solidFill>
              </a:rPr>
              <a:t>CONVERSIÓN ALIMENTICIA </a:t>
            </a:r>
            <a:br>
              <a:rPr lang="es-EC" dirty="0" smtClean="0">
                <a:solidFill>
                  <a:srgbClr val="FFFF00"/>
                </a:solidFill>
              </a:rPr>
            </a:br>
            <a:r>
              <a:rPr lang="es-EC" dirty="0" smtClean="0">
                <a:solidFill>
                  <a:srgbClr val="FFFF00"/>
                </a:solidFill>
              </a:rPr>
              <a:t>SEMANA 1</a:t>
            </a:r>
            <a:endParaRPr lang="es-EC" dirty="0">
              <a:solidFill>
                <a:srgbClr val="FFFF00"/>
              </a:solidFill>
            </a:endParaRPr>
          </a:p>
        </p:txBody>
      </p:sp>
      <p:sp>
        <p:nvSpPr>
          <p:cNvPr id="3" name="2 Marcador de contenido"/>
          <p:cNvSpPr>
            <a:spLocks noGrp="1"/>
          </p:cNvSpPr>
          <p:nvPr>
            <p:ph sz="half" idx="1"/>
          </p:nvPr>
        </p:nvSpPr>
        <p:spPr/>
        <p:txBody>
          <a:bodyPr/>
          <a:lstStyle/>
          <a:p>
            <a:endParaRPr lang="es-EC" dirty="0"/>
          </a:p>
        </p:txBody>
      </p:sp>
      <p:graphicFrame>
        <p:nvGraphicFramePr>
          <p:cNvPr id="214018" name="Object 2"/>
          <p:cNvGraphicFramePr>
            <a:graphicFrameLocks noChangeAspect="1"/>
          </p:cNvGraphicFramePr>
          <p:nvPr/>
        </p:nvGraphicFramePr>
        <p:xfrm>
          <a:off x="-1524147" y="1643050"/>
          <a:ext cx="7618400" cy="4714908"/>
        </p:xfrm>
        <a:graphic>
          <a:graphicData uri="http://schemas.openxmlformats.org/presentationml/2006/ole">
            <p:oleObj spid="_x0000_s214018" name="Documento" r:id="rId3" imgW="5580813" imgH="2688833" progId="Word.Document.12">
              <p:embed/>
            </p:oleObj>
          </a:graphicData>
        </a:graphic>
      </p:graphicFrame>
      <p:graphicFrame>
        <p:nvGraphicFramePr>
          <p:cNvPr id="6" name="5 Marcador de contenido"/>
          <p:cNvGraphicFramePr>
            <a:graphicFrameLocks noGrp="1"/>
          </p:cNvGraphicFramePr>
          <p:nvPr>
            <p:ph sz="half" idx="2"/>
          </p:nvPr>
        </p:nvGraphicFramePr>
        <p:xfrm>
          <a:off x="4648200" y="1600200"/>
          <a:ext cx="4281518" cy="45259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1143000"/>
          </a:xfrm>
        </p:spPr>
        <p:txBody>
          <a:bodyPr/>
          <a:lstStyle/>
          <a:p>
            <a:pPr algn="ctr"/>
            <a:r>
              <a:rPr lang="es-EC" dirty="0" smtClean="0">
                <a:solidFill>
                  <a:srgbClr val="FFFF00"/>
                </a:solidFill>
              </a:rPr>
              <a:t>CONSUMO DE ALIMENTO</a:t>
            </a:r>
            <a:br>
              <a:rPr lang="es-EC" dirty="0" smtClean="0">
                <a:solidFill>
                  <a:srgbClr val="FFFF00"/>
                </a:solidFill>
              </a:rPr>
            </a:br>
            <a:r>
              <a:rPr lang="es-EC" dirty="0" smtClean="0">
                <a:solidFill>
                  <a:srgbClr val="FFFF00"/>
                </a:solidFill>
              </a:rPr>
              <a:t>SEMANA 2</a:t>
            </a:r>
            <a:endParaRPr lang="es-EC" dirty="0">
              <a:solidFill>
                <a:srgbClr val="FFFF00"/>
              </a:solidFill>
            </a:endParaRPr>
          </a:p>
        </p:txBody>
      </p:sp>
      <p:sp>
        <p:nvSpPr>
          <p:cNvPr id="3" name="2 Marcador de contenido"/>
          <p:cNvSpPr>
            <a:spLocks noGrp="1"/>
          </p:cNvSpPr>
          <p:nvPr>
            <p:ph idx="1"/>
          </p:nvPr>
        </p:nvSpPr>
        <p:spPr>
          <a:xfrm>
            <a:off x="467544" y="1772816"/>
            <a:ext cx="8229600" cy="4525963"/>
          </a:xfrm>
        </p:spPr>
        <p:txBody>
          <a:bodyPr/>
          <a:lstStyle/>
          <a:p>
            <a:endParaRPr lang="es-EC" dirty="0"/>
          </a:p>
        </p:txBody>
      </p:sp>
      <p:graphicFrame>
        <p:nvGraphicFramePr>
          <p:cNvPr id="215042" name="Object 2"/>
          <p:cNvGraphicFramePr>
            <a:graphicFrameLocks noChangeAspect="1"/>
          </p:cNvGraphicFramePr>
          <p:nvPr/>
        </p:nvGraphicFramePr>
        <p:xfrm>
          <a:off x="730928" y="1928802"/>
          <a:ext cx="8335107" cy="3929090"/>
        </p:xfrm>
        <a:graphic>
          <a:graphicData uri="http://schemas.openxmlformats.org/presentationml/2006/ole">
            <p:oleObj spid="_x0000_s215042" name="Documento" r:id="rId3" imgW="5539012" imgH="2453767" progId="Word.Document.12">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FF00"/>
                </a:solidFill>
              </a:rPr>
              <a:t>CONSUMO DE ALIMENTO</a:t>
            </a:r>
            <a:br>
              <a:rPr lang="es-EC" dirty="0" smtClean="0">
                <a:solidFill>
                  <a:srgbClr val="FFFF00"/>
                </a:solidFill>
              </a:rPr>
            </a:br>
            <a:r>
              <a:rPr lang="es-EC" dirty="0" smtClean="0">
                <a:solidFill>
                  <a:srgbClr val="FFFF00"/>
                </a:solidFill>
              </a:rPr>
              <a:t>SEMANA 2</a:t>
            </a:r>
            <a:endParaRPr lang="es-EC" dirty="0">
              <a:solidFill>
                <a:srgbClr val="FFFF00"/>
              </a:solidFill>
            </a:endParaRPr>
          </a:p>
        </p:txBody>
      </p:sp>
      <p:sp>
        <p:nvSpPr>
          <p:cNvPr id="3" name="2 Marcador de contenido"/>
          <p:cNvSpPr>
            <a:spLocks noGrp="1"/>
          </p:cNvSpPr>
          <p:nvPr>
            <p:ph sz="half" idx="1"/>
          </p:nvPr>
        </p:nvSpPr>
        <p:spPr/>
        <p:txBody>
          <a:bodyPr/>
          <a:lstStyle/>
          <a:p>
            <a:endParaRPr lang="es-EC" dirty="0"/>
          </a:p>
        </p:txBody>
      </p:sp>
      <p:graphicFrame>
        <p:nvGraphicFramePr>
          <p:cNvPr id="216066" name="Object 2"/>
          <p:cNvGraphicFramePr>
            <a:graphicFrameLocks noChangeAspect="1"/>
          </p:cNvGraphicFramePr>
          <p:nvPr/>
        </p:nvGraphicFramePr>
        <p:xfrm>
          <a:off x="-1857420" y="1571612"/>
          <a:ext cx="8436246" cy="4786346"/>
        </p:xfrm>
        <a:graphic>
          <a:graphicData uri="http://schemas.openxmlformats.org/presentationml/2006/ole">
            <p:oleObj spid="_x0000_s216066" name="Documento" r:id="rId3" imgW="5580813" imgH="2747239" progId="Word.Document.12">
              <p:embed/>
            </p:oleObj>
          </a:graphicData>
        </a:graphic>
      </p:graphicFrame>
      <p:graphicFrame>
        <p:nvGraphicFramePr>
          <p:cNvPr id="6" name="5 Marcador de contenido"/>
          <p:cNvGraphicFramePr>
            <a:graphicFrameLocks noGrp="1"/>
          </p:cNvGraphicFramePr>
          <p:nvPr>
            <p:ph sz="half" idx="2"/>
          </p:nvPr>
        </p:nvGraphicFramePr>
        <p:xfrm>
          <a:off x="4648200" y="1428736"/>
          <a:ext cx="4210080" cy="485778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785813"/>
          </a:xfrm>
        </p:spPr>
        <p:txBody>
          <a:bodyPr/>
          <a:lstStyle/>
          <a:p>
            <a:pPr algn="ctr" eaLnBrk="1" hangingPunct="1">
              <a:defRPr/>
            </a:pPr>
            <a:r>
              <a:rPr lang="es-EC" dirty="0" smtClean="0">
                <a:solidFill>
                  <a:srgbClr val="FFFF00"/>
                </a:solidFill>
              </a:rPr>
              <a:t>INTRODUCCIÓN</a:t>
            </a:r>
          </a:p>
        </p:txBody>
      </p:sp>
      <p:sp>
        <p:nvSpPr>
          <p:cNvPr id="7171" name="2 Marcador de contenido"/>
          <p:cNvSpPr>
            <a:spLocks noGrp="1"/>
          </p:cNvSpPr>
          <p:nvPr>
            <p:ph idx="1"/>
          </p:nvPr>
        </p:nvSpPr>
        <p:spPr bwMode="auto">
          <a:xfrm>
            <a:off x="467544" y="1556792"/>
            <a:ext cx="8229600" cy="4525963"/>
          </a:xfrm>
          <a:noFill/>
          <a:ln>
            <a:miter lim="800000"/>
            <a:headEnd/>
            <a:tailEnd/>
          </a:ln>
        </p:spPr>
        <p:txBody>
          <a:bodyPr vert="horz" wrap="square" lIns="91440" tIns="45720" rIns="91440" bIns="45720" numCol="1" anchor="t" anchorCtr="0" compatLnSpc="1">
            <a:prstTxWarp prst="textNoShape">
              <a:avLst/>
            </a:prstTxWarp>
          </a:bodyPr>
          <a:lstStyle/>
          <a:p>
            <a:pPr>
              <a:buNone/>
            </a:pPr>
            <a:r>
              <a:rPr lang="es-MX" sz="4000" dirty="0" smtClean="0">
                <a:solidFill>
                  <a:schemeClr val="tx1"/>
                </a:solidFill>
                <a:latin typeface="+mn-lt"/>
                <a:ea typeface="+mn-ea"/>
                <a:cs typeface="+mn-cs"/>
              </a:rPr>
              <a:t>  </a:t>
            </a:r>
            <a:r>
              <a:rPr lang="es-MX" sz="4000" dirty="0" smtClean="0">
                <a:solidFill>
                  <a:srgbClr val="FFFF00"/>
                </a:solidFill>
                <a:latin typeface="+mn-lt"/>
                <a:ea typeface="+mn-ea"/>
                <a:cs typeface="+mn-cs"/>
              </a:rPr>
              <a:t>Procesos para elaborar alimentos balanceados:</a:t>
            </a:r>
          </a:p>
          <a:p>
            <a:pPr lvl="0"/>
            <a:r>
              <a:rPr lang="es-MX" sz="4000" u="sng" dirty="0" smtClean="0">
                <a:solidFill>
                  <a:srgbClr val="FFFF00"/>
                </a:solidFill>
                <a:latin typeface="+mn-lt"/>
                <a:ea typeface="+mn-ea"/>
                <a:cs typeface="+mn-cs"/>
              </a:rPr>
              <a:t>Harina (polvo).</a:t>
            </a:r>
            <a:endParaRPr lang="es-ES" sz="4000" u="sng" dirty="0" smtClean="0">
              <a:solidFill>
                <a:srgbClr val="FFFF00"/>
              </a:solidFill>
            </a:endParaRPr>
          </a:p>
          <a:p>
            <a:pPr lvl="0"/>
            <a:r>
              <a:rPr lang="es-MX" sz="4000" u="sng" dirty="0" err="1" smtClean="0">
                <a:solidFill>
                  <a:srgbClr val="FFFF00"/>
                </a:solidFill>
                <a:latin typeface="+mn-lt"/>
                <a:ea typeface="+mn-ea"/>
                <a:cs typeface="+mn-cs"/>
              </a:rPr>
              <a:t>Peletización</a:t>
            </a:r>
            <a:r>
              <a:rPr lang="es-MX" sz="4000" dirty="0" smtClean="0">
                <a:solidFill>
                  <a:srgbClr val="FFFF00"/>
                </a:solidFill>
                <a:latin typeface="+mn-lt"/>
                <a:ea typeface="+mn-ea"/>
                <a:cs typeface="+mn-cs"/>
              </a:rPr>
              <a:t>.</a:t>
            </a:r>
            <a:endParaRPr lang="es-ES" sz="4000" dirty="0" smtClean="0">
              <a:solidFill>
                <a:srgbClr val="FFFF00"/>
              </a:solidFill>
            </a:endParaRPr>
          </a:p>
          <a:p>
            <a:pPr lvl="0"/>
            <a:r>
              <a:rPr lang="es-MX" sz="4000" dirty="0" smtClean="0">
                <a:solidFill>
                  <a:srgbClr val="FFFF00"/>
                </a:solidFill>
                <a:latin typeface="+mn-lt"/>
                <a:ea typeface="+mn-ea"/>
                <a:cs typeface="+mn-cs"/>
              </a:rPr>
              <a:t>Extrusión..</a:t>
            </a:r>
            <a:endParaRPr lang="es-ES" sz="4000" dirty="0" smtClean="0">
              <a:solidFill>
                <a:srgbClr val="FFFF00"/>
              </a:solidFill>
            </a:endParaRPr>
          </a:p>
          <a:p>
            <a:pPr eaLnBrk="1" hangingPunct="1"/>
            <a:endParaRPr lang="es-EC" dirty="0" smtClean="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FF00"/>
                </a:solidFill>
              </a:rPr>
              <a:t>GANANCIA DE PESO</a:t>
            </a:r>
            <a:br>
              <a:rPr lang="es-EC" dirty="0" smtClean="0">
                <a:solidFill>
                  <a:srgbClr val="FFFF00"/>
                </a:solidFill>
              </a:rPr>
            </a:br>
            <a:r>
              <a:rPr lang="es-EC" dirty="0" smtClean="0">
                <a:solidFill>
                  <a:srgbClr val="FFFF00"/>
                </a:solidFill>
              </a:rPr>
              <a:t>SEMANA 2</a:t>
            </a:r>
            <a:endParaRPr lang="es-EC" dirty="0">
              <a:solidFill>
                <a:srgbClr val="FFFF00"/>
              </a:solidFill>
            </a:endParaRPr>
          </a:p>
        </p:txBody>
      </p:sp>
      <p:sp>
        <p:nvSpPr>
          <p:cNvPr id="3" name="2 Marcador de contenido"/>
          <p:cNvSpPr>
            <a:spLocks noGrp="1"/>
          </p:cNvSpPr>
          <p:nvPr>
            <p:ph idx="1"/>
          </p:nvPr>
        </p:nvSpPr>
        <p:spPr/>
        <p:txBody>
          <a:bodyPr/>
          <a:lstStyle/>
          <a:p>
            <a:endParaRPr lang="es-EC" dirty="0"/>
          </a:p>
        </p:txBody>
      </p:sp>
      <p:graphicFrame>
        <p:nvGraphicFramePr>
          <p:cNvPr id="217091" name="Object 3"/>
          <p:cNvGraphicFramePr>
            <a:graphicFrameLocks noChangeAspect="1"/>
          </p:cNvGraphicFramePr>
          <p:nvPr/>
        </p:nvGraphicFramePr>
        <p:xfrm>
          <a:off x="785786" y="1738060"/>
          <a:ext cx="8914668" cy="4762774"/>
        </p:xfrm>
        <a:graphic>
          <a:graphicData uri="http://schemas.openxmlformats.org/presentationml/2006/ole">
            <p:oleObj spid="_x0000_s217091" name="Documento" r:id="rId3" imgW="5539012" imgH="2422762" progId="Word.Document.12">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FF00"/>
                </a:solidFill>
              </a:rPr>
              <a:t>GANANCIA DE PESO</a:t>
            </a:r>
            <a:br>
              <a:rPr lang="es-EC" dirty="0" smtClean="0">
                <a:solidFill>
                  <a:srgbClr val="FFFF00"/>
                </a:solidFill>
              </a:rPr>
            </a:br>
            <a:r>
              <a:rPr lang="es-EC" dirty="0" smtClean="0">
                <a:solidFill>
                  <a:srgbClr val="FFFF00"/>
                </a:solidFill>
              </a:rPr>
              <a:t>SEMANA 2</a:t>
            </a:r>
            <a:endParaRPr lang="es-EC" dirty="0">
              <a:solidFill>
                <a:srgbClr val="FFFF00"/>
              </a:solidFill>
            </a:endParaRPr>
          </a:p>
        </p:txBody>
      </p:sp>
      <p:sp>
        <p:nvSpPr>
          <p:cNvPr id="3" name="2 Marcador de texto"/>
          <p:cNvSpPr>
            <a:spLocks noGrp="1"/>
          </p:cNvSpPr>
          <p:nvPr>
            <p:ph type="body" idx="1"/>
          </p:nvPr>
        </p:nvSpPr>
        <p:spPr/>
        <p:txBody>
          <a:bodyPr/>
          <a:lstStyle/>
          <a:p>
            <a:endParaRPr lang="es-EC"/>
          </a:p>
        </p:txBody>
      </p:sp>
      <p:sp>
        <p:nvSpPr>
          <p:cNvPr id="4" name="3 Marcador de contenido"/>
          <p:cNvSpPr>
            <a:spLocks noGrp="1"/>
          </p:cNvSpPr>
          <p:nvPr>
            <p:ph sz="half" idx="2"/>
          </p:nvPr>
        </p:nvSpPr>
        <p:spPr/>
        <p:txBody>
          <a:bodyPr/>
          <a:lstStyle/>
          <a:p>
            <a:endParaRPr lang="es-EC" dirty="0"/>
          </a:p>
        </p:txBody>
      </p:sp>
      <p:sp>
        <p:nvSpPr>
          <p:cNvPr id="5" name="4 Marcador de texto"/>
          <p:cNvSpPr>
            <a:spLocks noGrp="1"/>
          </p:cNvSpPr>
          <p:nvPr>
            <p:ph type="body" sz="quarter" idx="3"/>
          </p:nvPr>
        </p:nvSpPr>
        <p:spPr/>
        <p:txBody>
          <a:bodyPr/>
          <a:lstStyle/>
          <a:p>
            <a:endParaRPr lang="es-EC"/>
          </a:p>
        </p:txBody>
      </p:sp>
      <p:graphicFrame>
        <p:nvGraphicFramePr>
          <p:cNvPr id="218115" name="Object 3"/>
          <p:cNvGraphicFramePr>
            <a:graphicFrameLocks noChangeAspect="1"/>
          </p:cNvGraphicFramePr>
          <p:nvPr/>
        </p:nvGraphicFramePr>
        <p:xfrm>
          <a:off x="-1143039" y="1571612"/>
          <a:ext cx="7000924" cy="4143404"/>
        </p:xfrm>
        <a:graphic>
          <a:graphicData uri="http://schemas.openxmlformats.org/presentationml/2006/ole">
            <p:oleObj spid="_x0000_s218115" name="Documento" r:id="rId3" imgW="5580813" imgH="2396443" progId="Word.Document.12">
              <p:embed/>
            </p:oleObj>
          </a:graphicData>
        </a:graphic>
      </p:graphicFrame>
      <p:graphicFrame>
        <p:nvGraphicFramePr>
          <p:cNvPr id="10" name="9 Marcador de contenido"/>
          <p:cNvGraphicFramePr>
            <a:graphicFrameLocks noGrp="1"/>
          </p:cNvGraphicFramePr>
          <p:nvPr>
            <p:ph sz="quarter" idx="4"/>
          </p:nvPr>
        </p:nvGraphicFramePr>
        <p:xfrm>
          <a:off x="4645025" y="1500174"/>
          <a:ext cx="4213255" cy="462598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FF00"/>
                </a:solidFill>
              </a:rPr>
              <a:t>CONVERSIÓN ALIMENTICIA </a:t>
            </a:r>
            <a:br>
              <a:rPr lang="es-EC" dirty="0" smtClean="0">
                <a:solidFill>
                  <a:srgbClr val="FFFF00"/>
                </a:solidFill>
              </a:rPr>
            </a:br>
            <a:r>
              <a:rPr lang="es-EC" dirty="0" smtClean="0">
                <a:solidFill>
                  <a:srgbClr val="FFFF00"/>
                </a:solidFill>
              </a:rPr>
              <a:t>SEMANA 2</a:t>
            </a:r>
            <a:endParaRPr lang="es-EC" dirty="0">
              <a:solidFill>
                <a:srgbClr val="FFFF00"/>
              </a:solidFill>
            </a:endParaRPr>
          </a:p>
        </p:txBody>
      </p:sp>
      <p:graphicFrame>
        <p:nvGraphicFramePr>
          <p:cNvPr id="5" name="4 Marcador de contenido"/>
          <p:cNvGraphicFramePr>
            <a:graphicFrameLocks noGrp="1"/>
          </p:cNvGraphicFramePr>
          <p:nvPr>
            <p:ph idx="1"/>
          </p:nvPr>
        </p:nvGraphicFramePr>
        <p:xfrm>
          <a:off x="1285854" y="1857362"/>
          <a:ext cx="6715169" cy="3786218"/>
        </p:xfrm>
        <a:graphic>
          <a:graphicData uri="http://schemas.openxmlformats.org/drawingml/2006/table">
            <a:tbl>
              <a:tblPr/>
              <a:tblGrid>
                <a:gridCol w="102572"/>
                <a:gridCol w="1093667"/>
                <a:gridCol w="1103786"/>
                <a:gridCol w="1103786"/>
                <a:gridCol w="1103786"/>
                <a:gridCol w="1103786"/>
                <a:gridCol w="1103786"/>
              </a:tblGrid>
              <a:tr h="527776">
                <a:tc gridSpan="2">
                  <a:txBody>
                    <a:bodyPr/>
                    <a:lstStyle/>
                    <a:p>
                      <a:pPr>
                        <a:lnSpc>
                          <a:spcPct val="115000"/>
                        </a:lnSpc>
                        <a:spcAft>
                          <a:spcPts val="1000"/>
                        </a:spcAft>
                      </a:pPr>
                      <a:r>
                        <a:rPr lang="es-MX" sz="1100" b="1">
                          <a:solidFill>
                            <a:srgbClr val="000000"/>
                          </a:solidFill>
                          <a:latin typeface="Times New Roman"/>
                          <a:ea typeface="Calibri"/>
                          <a:cs typeface="Times New Roman"/>
                        </a:rPr>
                        <a:t>F. de V.</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1000"/>
                        </a:spcAft>
                      </a:pPr>
                      <a:r>
                        <a:rPr lang="es-MX" sz="1100" b="1">
                          <a:solidFill>
                            <a:srgbClr val="000000"/>
                          </a:solidFill>
                          <a:latin typeface="Times New Roman"/>
                          <a:ea typeface="Calibri"/>
                          <a:cs typeface="Times New Roman"/>
                        </a:rPr>
                        <a:t>GL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b="1">
                          <a:solidFill>
                            <a:srgbClr val="000000"/>
                          </a:solidFill>
                          <a:latin typeface="Times New Roman"/>
                          <a:ea typeface="Calibri"/>
                          <a:cs typeface="Times New Roman"/>
                        </a:rPr>
                        <a:t>SC</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b="1">
                          <a:solidFill>
                            <a:srgbClr val="000000"/>
                          </a:solidFill>
                          <a:latin typeface="Times New Roman"/>
                          <a:ea typeface="Calibri"/>
                          <a:cs typeface="Times New Roman"/>
                        </a:rPr>
                        <a:t>CM</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b="1">
                          <a:solidFill>
                            <a:srgbClr val="000000"/>
                          </a:solidFill>
                          <a:latin typeface="Times New Roman"/>
                          <a:ea typeface="Calibri"/>
                          <a:cs typeface="Times New Roman"/>
                        </a:rPr>
                        <a:t>F</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b="1">
                          <a:solidFill>
                            <a:srgbClr val="000000"/>
                          </a:solidFill>
                          <a:latin typeface="Times New Roman"/>
                          <a:ea typeface="Calibri"/>
                          <a:cs typeface="Times New Roman"/>
                        </a:rPr>
                        <a:t>P</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776">
                <a:tc gridSpan="2">
                  <a:txBody>
                    <a:bodyPr/>
                    <a:lstStyle/>
                    <a:p>
                      <a:pPr>
                        <a:lnSpc>
                          <a:spcPct val="115000"/>
                        </a:lnSpc>
                        <a:spcAft>
                          <a:spcPts val="1000"/>
                        </a:spcAft>
                      </a:pPr>
                      <a:r>
                        <a:rPr lang="es-MX" sz="1100">
                          <a:solidFill>
                            <a:srgbClr val="000000"/>
                          </a:solidFill>
                          <a:latin typeface="Times New Roman"/>
                          <a:ea typeface="Calibri"/>
                          <a:cs typeface="Times New Roman"/>
                        </a:rPr>
                        <a:t>Trat</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Times New Roman"/>
                          <a:ea typeface="Calibri"/>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Times New Roman"/>
                          <a:ea typeface="Calibri"/>
                          <a:cs typeface="Times New Roman"/>
                        </a:rPr>
                        <a:t>0,0719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Times New Roman"/>
                          <a:ea typeface="Calibri"/>
                          <a:cs typeface="Times New Roman"/>
                        </a:rPr>
                        <a:t>0,017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Times New Roman"/>
                          <a:ea typeface="Calibri"/>
                          <a:cs typeface="Times New Roman"/>
                        </a:rPr>
                        <a:t>11,25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Times New Roman"/>
                          <a:ea typeface="Calibri"/>
                          <a:cs typeface="Times New Roman"/>
                        </a:rPr>
                        <a:t>0,000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776">
                <a:tc gridSpan="2">
                  <a:txBody>
                    <a:bodyPr/>
                    <a:lstStyle/>
                    <a:p>
                      <a:pPr>
                        <a:lnSpc>
                          <a:spcPct val="115000"/>
                        </a:lnSpc>
                        <a:spcAft>
                          <a:spcPts val="1000"/>
                        </a:spcAft>
                      </a:pPr>
                      <a:r>
                        <a:rPr lang="es-MX" sz="1100">
                          <a:solidFill>
                            <a:srgbClr val="000000"/>
                          </a:solidFill>
                          <a:latin typeface="Times New Roman"/>
                          <a:ea typeface="Calibri"/>
                          <a:cs typeface="Times New Roman"/>
                        </a:rPr>
                        <a:t>Bloque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Times New Roman"/>
                          <a:ea typeface="Calibri"/>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Times New Roman"/>
                          <a:ea typeface="Calibri"/>
                          <a:cs typeface="Times New Roman"/>
                        </a:rPr>
                        <a:t>0,006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Times New Roman"/>
                          <a:ea typeface="Calibri"/>
                          <a:cs typeface="Times New Roman"/>
                        </a:rPr>
                        <a:t>0,001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Times New Roman"/>
                          <a:ea typeface="Calibri"/>
                          <a:cs typeface="Times New Roman"/>
                        </a:rPr>
                        <a:t>0,95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Times New Roman"/>
                          <a:ea typeface="Calibri"/>
                          <a:cs typeface="Times New Roman"/>
                        </a:rPr>
                        <a:t>0,462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776">
                <a:tc gridSpan="2">
                  <a:txBody>
                    <a:bodyPr/>
                    <a:lstStyle/>
                    <a:p>
                      <a:pPr>
                        <a:lnSpc>
                          <a:spcPct val="115000"/>
                        </a:lnSpc>
                        <a:spcAft>
                          <a:spcPts val="1000"/>
                        </a:spcAft>
                      </a:pPr>
                      <a:r>
                        <a:rPr lang="es-MX" sz="1100">
                          <a:solidFill>
                            <a:srgbClr val="000000"/>
                          </a:solidFill>
                          <a:latin typeface="Times New Roman"/>
                          <a:ea typeface="Calibri"/>
                          <a:cs typeface="Times New Roman"/>
                        </a:rPr>
                        <a:t>Error</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Times New Roman"/>
                          <a:ea typeface="Calibri"/>
                          <a:cs typeface="Times New Roman"/>
                        </a:rPr>
                        <a:t>16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Times New Roman"/>
                          <a:ea typeface="Calibri"/>
                          <a:cs typeface="Times New Roman"/>
                        </a:rPr>
                        <a:t>0,0255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Times New Roman"/>
                          <a:ea typeface="Calibri"/>
                          <a:cs typeface="Times New Roman"/>
                        </a:rPr>
                        <a:t>0,001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Times New Roman"/>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Times New Roman"/>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776">
                <a:tc gridSpan="2">
                  <a:txBody>
                    <a:bodyPr/>
                    <a:lstStyle/>
                    <a:p>
                      <a:pPr>
                        <a:lnSpc>
                          <a:spcPct val="115000"/>
                        </a:lnSpc>
                        <a:spcAft>
                          <a:spcPts val="1000"/>
                        </a:spcAft>
                      </a:pPr>
                      <a:r>
                        <a:rPr lang="es-MX" sz="1100">
                          <a:solidFill>
                            <a:srgbClr val="000000"/>
                          </a:solidFill>
                          <a:latin typeface="Times New Roman"/>
                          <a:ea typeface="Calibri"/>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Times New Roman"/>
                          <a:ea typeface="Calibri"/>
                          <a:cs typeface="Times New Roman"/>
                        </a:rPr>
                        <a:t>24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Times New Roman"/>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Times New Roman"/>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Times New Roman"/>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Times New Roman"/>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669">
                <a:tc>
                  <a:txBody>
                    <a:bodyPr/>
                    <a:lstStyle/>
                    <a:p>
                      <a:pPr>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MX" sz="1100">
                          <a:solidFill>
                            <a:srgbClr val="000000"/>
                          </a:solidFill>
                          <a:latin typeface="Times New Roman"/>
                          <a:ea typeface="Calibri"/>
                          <a:cs typeface="Times New Roman"/>
                        </a:rPr>
                        <a:t>X</a:t>
                      </a:r>
                      <a:r>
                        <a:rPr lang="es-MX" sz="1100">
                          <a:solidFill>
                            <a:srgbClr val="000000"/>
                          </a:solidFill>
                          <a:latin typeface="Cambria Math"/>
                          <a:ea typeface="Calibri"/>
                          <a:cs typeface="Times New Roman"/>
                        </a:rPr>
                        <a:t>̅</a:t>
                      </a:r>
                      <a:r>
                        <a:rPr lang="es-MX" sz="1100">
                          <a:solidFill>
                            <a:srgbClr val="000000"/>
                          </a:solidFill>
                          <a:latin typeface="Times New Roman"/>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spcAft>
                          <a:spcPts val="1000"/>
                        </a:spcAft>
                      </a:pPr>
                      <a:r>
                        <a:rPr lang="es-MX" sz="1100">
                          <a:solidFill>
                            <a:srgbClr val="000000"/>
                          </a:solidFill>
                          <a:latin typeface="Times New Roman"/>
                          <a:ea typeface="Calibri"/>
                          <a:cs typeface="Times New Roman"/>
                        </a:rPr>
                        <a:t>1,317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73669">
                <a:tc>
                  <a:txBody>
                    <a:bodyPr/>
                    <a:lstStyle/>
                    <a:p>
                      <a:pPr>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es-MX" sz="1100">
                          <a:solidFill>
                            <a:srgbClr val="000000"/>
                          </a:solidFill>
                          <a:latin typeface="Times New Roman"/>
                          <a:ea typeface="Calibri"/>
                          <a:cs typeface="Times New Roman"/>
                        </a:rPr>
                        <a:t>CV(%)</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spcAft>
                          <a:spcPts val="1000"/>
                        </a:spcAft>
                      </a:pPr>
                      <a:r>
                        <a:rPr lang="es-MX" sz="1100" dirty="0">
                          <a:solidFill>
                            <a:srgbClr val="000000"/>
                          </a:solidFill>
                          <a:latin typeface="Times New Roman"/>
                          <a:ea typeface="Calibri"/>
                          <a:cs typeface="Times New Roman"/>
                        </a:rPr>
                        <a:t>5,15</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FF00"/>
                </a:solidFill>
              </a:rPr>
              <a:t>CONVERSIÓN ALIMENTICIA </a:t>
            </a:r>
            <a:br>
              <a:rPr lang="es-EC" dirty="0" smtClean="0">
                <a:solidFill>
                  <a:srgbClr val="FFFF00"/>
                </a:solidFill>
              </a:rPr>
            </a:br>
            <a:r>
              <a:rPr lang="es-EC" dirty="0" smtClean="0">
                <a:solidFill>
                  <a:srgbClr val="FFFF00"/>
                </a:solidFill>
              </a:rPr>
              <a:t>SEMANA 2</a:t>
            </a:r>
            <a:endParaRPr lang="es-EC" dirty="0">
              <a:solidFill>
                <a:srgbClr val="FFFF00"/>
              </a:solidFill>
            </a:endParaRPr>
          </a:p>
        </p:txBody>
      </p:sp>
      <p:graphicFrame>
        <p:nvGraphicFramePr>
          <p:cNvPr id="7" name="6 Marcador de contenido"/>
          <p:cNvGraphicFramePr>
            <a:graphicFrameLocks noGrp="1"/>
          </p:cNvGraphicFramePr>
          <p:nvPr>
            <p:ph sz="half" idx="1"/>
          </p:nvPr>
        </p:nvGraphicFramePr>
        <p:xfrm>
          <a:off x="428596" y="1857363"/>
          <a:ext cx="4071966" cy="4143405"/>
        </p:xfrm>
        <a:graphic>
          <a:graphicData uri="http://schemas.openxmlformats.org/drawingml/2006/table">
            <a:tbl>
              <a:tblPr/>
              <a:tblGrid>
                <a:gridCol w="2108035"/>
                <a:gridCol w="1963931"/>
              </a:tblGrid>
              <a:tr h="591915">
                <a:tc>
                  <a:txBody>
                    <a:bodyPr/>
                    <a:lstStyle/>
                    <a:p>
                      <a:pPr algn="ctr">
                        <a:lnSpc>
                          <a:spcPct val="200000"/>
                        </a:lnSpc>
                        <a:spcAft>
                          <a:spcPts val="0"/>
                        </a:spcAft>
                      </a:pPr>
                      <a:r>
                        <a:rPr lang="es-MX" sz="1000" b="1">
                          <a:latin typeface="Times New Roman"/>
                          <a:ea typeface="Calibri"/>
                          <a:cs typeface="Times New Roman"/>
                        </a:rPr>
                        <a:t>TRATAMIENTO</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MX" sz="1000" b="1">
                          <a:latin typeface="Times New Roman"/>
                          <a:ea typeface="Calibri"/>
                          <a:cs typeface="Times New Roman"/>
                        </a:rPr>
                        <a:t>Conversión Alimenticia</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915">
                <a:tc>
                  <a:txBody>
                    <a:bodyPr/>
                    <a:lstStyle/>
                    <a:p>
                      <a:pPr algn="ctr">
                        <a:lnSpc>
                          <a:spcPct val="200000"/>
                        </a:lnSpc>
                        <a:spcAft>
                          <a:spcPts val="0"/>
                        </a:spcAft>
                      </a:pPr>
                      <a:r>
                        <a:rPr lang="es-MX" sz="1000">
                          <a:latin typeface="Times New Roman"/>
                          <a:ea typeface="Calibri"/>
                          <a:cs typeface="Times New Roman"/>
                        </a:rPr>
                        <a:t>3</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000" b="1" kern="1200">
                          <a:latin typeface="Calibri"/>
                          <a:ea typeface="Times New Roman"/>
                          <a:cs typeface="Times New Roman"/>
                        </a:rPr>
                        <a:t>1,24</a:t>
                      </a:r>
                      <a:r>
                        <a:rPr lang="es-ES" sz="1000" b="1" kern="1200" baseline="30000">
                          <a:latin typeface="Calibri"/>
                          <a:ea typeface="Times New Roman"/>
                          <a:cs typeface="Times New Roman"/>
                        </a:rPr>
                        <a:t>b</a:t>
                      </a:r>
                      <a:r>
                        <a:rPr lang="es-ES" sz="1000" b="1" kern="1200">
                          <a:latin typeface="Calibri"/>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915">
                <a:tc>
                  <a:txBody>
                    <a:bodyPr/>
                    <a:lstStyle/>
                    <a:p>
                      <a:pPr algn="ctr">
                        <a:lnSpc>
                          <a:spcPct val="200000"/>
                        </a:lnSpc>
                        <a:spcAft>
                          <a:spcPts val="0"/>
                        </a:spcAft>
                      </a:pPr>
                      <a:r>
                        <a:rPr lang="es-MX" sz="1000">
                          <a:latin typeface="Times New Roman"/>
                          <a:ea typeface="Calibri"/>
                          <a:cs typeface="Times New Roman"/>
                        </a:rPr>
                        <a:t>5</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000" b="1" kern="1200">
                          <a:latin typeface="Calibri"/>
                          <a:ea typeface="Times New Roman"/>
                          <a:cs typeface="Times New Roman"/>
                        </a:rPr>
                        <a:t>1,27</a:t>
                      </a:r>
                      <a:r>
                        <a:rPr lang="es-ES" sz="1000" b="1" kern="1200" baseline="30000">
                          <a:latin typeface="Calibri"/>
                          <a:ea typeface="Times New Roman"/>
                          <a:cs typeface="Times New Roman"/>
                        </a:rPr>
                        <a:t>b</a:t>
                      </a:r>
                      <a:r>
                        <a:rPr lang="es-ES" sz="1000" b="1" kern="1200">
                          <a:latin typeface="Calibri"/>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915">
                <a:tc>
                  <a:txBody>
                    <a:bodyPr/>
                    <a:lstStyle/>
                    <a:p>
                      <a:pPr algn="ctr">
                        <a:lnSpc>
                          <a:spcPct val="200000"/>
                        </a:lnSpc>
                        <a:spcAft>
                          <a:spcPts val="0"/>
                        </a:spcAft>
                      </a:pPr>
                      <a:r>
                        <a:rPr lang="es-MX" sz="1000">
                          <a:latin typeface="Times New Roman"/>
                          <a:ea typeface="Calibri"/>
                          <a:cs typeface="Times New Roman"/>
                        </a:rPr>
                        <a:t>2</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000" b="1" kern="1200">
                          <a:latin typeface="Calibri"/>
                          <a:ea typeface="Times New Roman"/>
                          <a:cs typeface="Times New Roman"/>
                        </a:rPr>
                        <a:t>1,34</a:t>
                      </a:r>
                      <a:r>
                        <a:rPr lang="es-ES" sz="1000" b="1" kern="1200" baseline="30000">
                          <a:latin typeface="Calibri"/>
                          <a:ea typeface="Times New Roman"/>
                          <a:cs typeface="Times New Roman"/>
                        </a:rPr>
                        <a:t>a</a:t>
                      </a:r>
                      <a:r>
                        <a:rPr lang="es-ES" sz="1000" b="1" kern="1200">
                          <a:latin typeface="Calibri"/>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915">
                <a:tc>
                  <a:txBody>
                    <a:bodyPr/>
                    <a:lstStyle/>
                    <a:p>
                      <a:pPr algn="ctr">
                        <a:lnSpc>
                          <a:spcPct val="200000"/>
                        </a:lnSpc>
                        <a:spcAft>
                          <a:spcPts val="0"/>
                        </a:spcAft>
                      </a:pPr>
                      <a:r>
                        <a:rPr lang="es-MX" sz="1000">
                          <a:latin typeface="Times New Roman"/>
                          <a:ea typeface="Calibri"/>
                          <a:cs typeface="Times New Roman"/>
                        </a:rPr>
                        <a:t>1</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000" b="1" kern="1200">
                          <a:latin typeface="Calibri"/>
                          <a:ea typeface="Times New Roman"/>
                          <a:cs typeface="Times New Roman"/>
                        </a:rPr>
                        <a:t>1,37</a:t>
                      </a:r>
                      <a:r>
                        <a:rPr lang="es-ES" sz="1000" b="1" kern="1200" baseline="30000">
                          <a:latin typeface="Calibri"/>
                          <a:ea typeface="Times New Roman"/>
                          <a:cs typeface="Times New Roman"/>
                        </a:rPr>
                        <a:t>a</a:t>
                      </a:r>
                      <a:r>
                        <a:rPr lang="es-ES" sz="1000" b="1" kern="1200">
                          <a:latin typeface="Calibri"/>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915">
                <a:tc>
                  <a:txBody>
                    <a:bodyPr/>
                    <a:lstStyle/>
                    <a:p>
                      <a:pPr algn="ctr">
                        <a:lnSpc>
                          <a:spcPct val="200000"/>
                        </a:lnSpc>
                        <a:spcAft>
                          <a:spcPts val="0"/>
                        </a:spcAft>
                      </a:pPr>
                      <a:r>
                        <a:rPr lang="es-MX" sz="1000">
                          <a:latin typeface="Times New Roman"/>
                          <a:ea typeface="Calibri"/>
                          <a:cs typeface="Times New Roman"/>
                        </a:rPr>
                        <a:t>4</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000" b="1" kern="1200">
                          <a:latin typeface="Calibri"/>
                          <a:ea typeface="Times New Roman"/>
                          <a:cs typeface="Times New Roman"/>
                        </a:rPr>
                        <a:t>1,37</a:t>
                      </a:r>
                      <a:r>
                        <a:rPr lang="es-ES" sz="1000" b="1" kern="1200" baseline="30000">
                          <a:latin typeface="Calibri"/>
                          <a:ea typeface="Times New Roman"/>
                          <a:cs typeface="Times New Roman"/>
                        </a:rPr>
                        <a:t>a</a:t>
                      </a:r>
                      <a:r>
                        <a:rPr lang="es-ES" sz="1000" b="1" kern="1200">
                          <a:latin typeface="Calibri"/>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915">
                <a:tc>
                  <a:txBody>
                    <a:bodyPr/>
                    <a:lstStyle/>
                    <a:p>
                      <a:pPr algn="ctr">
                        <a:lnSpc>
                          <a:spcPct val="200000"/>
                        </a:lnSpc>
                        <a:spcAft>
                          <a:spcPts val="0"/>
                        </a:spcAft>
                      </a:pPr>
                      <a:r>
                        <a:rPr lang="es-MX" sz="1000">
                          <a:latin typeface="Times New Roman"/>
                          <a:ea typeface="Calibri"/>
                          <a:cs typeface="Times New Roman"/>
                        </a:rPr>
                        <a:t>Nivel de significancia</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000" b="1" kern="1200" dirty="0">
                          <a:latin typeface="Calibri"/>
                          <a:ea typeface="Times New Roman"/>
                          <a:cs typeface="Times New Roman"/>
                        </a:rPr>
                        <a:t>&lt; 0,01</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Marcador de contenido"/>
          <p:cNvSpPr>
            <a:spLocks noGrp="1"/>
          </p:cNvSpPr>
          <p:nvPr>
            <p:ph sz="half" idx="2"/>
          </p:nvPr>
        </p:nvSpPr>
        <p:spPr/>
        <p:txBody>
          <a:bodyPr/>
          <a:lstStyle/>
          <a:p>
            <a:endParaRPr lang="es-EC" dirty="0"/>
          </a:p>
        </p:txBody>
      </p:sp>
      <p:graphicFrame>
        <p:nvGraphicFramePr>
          <p:cNvPr id="9" name="8 Gráfico"/>
          <p:cNvGraphicFramePr/>
          <p:nvPr/>
        </p:nvGraphicFramePr>
        <p:xfrm>
          <a:off x="4786314" y="1643050"/>
          <a:ext cx="4643470" cy="43467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FF00"/>
                </a:solidFill>
              </a:rPr>
              <a:t>CONSUMO DE ALIMENTO</a:t>
            </a:r>
            <a:br>
              <a:rPr lang="es-EC" dirty="0" smtClean="0">
                <a:solidFill>
                  <a:srgbClr val="FFFF00"/>
                </a:solidFill>
              </a:rPr>
            </a:br>
            <a:r>
              <a:rPr lang="es-EC" dirty="0" smtClean="0">
                <a:solidFill>
                  <a:srgbClr val="FFFF00"/>
                </a:solidFill>
              </a:rPr>
              <a:t>SEMANA 3</a:t>
            </a:r>
            <a:endParaRPr lang="es-EC" dirty="0">
              <a:solidFill>
                <a:srgbClr val="FFFF00"/>
              </a:solidFill>
            </a:endParaRPr>
          </a:p>
        </p:txBody>
      </p:sp>
      <p:graphicFrame>
        <p:nvGraphicFramePr>
          <p:cNvPr id="5" name="4 Marcador de contenido"/>
          <p:cNvGraphicFramePr>
            <a:graphicFrameLocks noGrp="1"/>
          </p:cNvGraphicFramePr>
          <p:nvPr>
            <p:ph idx="1"/>
          </p:nvPr>
        </p:nvGraphicFramePr>
        <p:xfrm>
          <a:off x="1214411" y="1928800"/>
          <a:ext cx="6786615" cy="3429028"/>
        </p:xfrm>
        <a:graphic>
          <a:graphicData uri="http://schemas.openxmlformats.org/drawingml/2006/table">
            <a:tbl>
              <a:tblPr/>
              <a:tblGrid>
                <a:gridCol w="103663"/>
                <a:gridCol w="1105302"/>
                <a:gridCol w="1115530"/>
                <a:gridCol w="1115530"/>
                <a:gridCol w="1115530"/>
                <a:gridCol w="1115530"/>
                <a:gridCol w="1115530"/>
              </a:tblGrid>
              <a:tr h="477986">
                <a:tc gridSpan="2">
                  <a:txBody>
                    <a:bodyPr/>
                    <a:lstStyle/>
                    <a:p>
                      <a:pPr>
                        <a:lnSpc>
                          <a:spcPct val="115000"/>
                        </a:lnSpc>
                        <a:spcAft>
                          <a:spcPts val="1000"/>
                        </a:spcAft>
                      </a:pPr>
                      <a:r>
                        <a:rPr lang="es-MX" sz="1100">
                          <a:solidFill>
                            <a:srgbClr val="000000"/>
                          </a:solidFill>
                          <a:latin typeface="Calibri"/>
                          <a:ea typeface="Calibri"/>
                          <a:cs typeface="Times New Roman"/>
                        </a:rPr>
                        <a:t>F. de V.</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1000"/>
                        </a:spcAft>
                      </a:pPr>
                      <a:r>
                        <a:rPr lang="es-MX" sz="1100">
                          <a:solidFill>
                            <a:srgbClr val="000000"/>
                          </a:solidFill>
                          <a:latin typeface="Calibri"/>
                          <a:ea typeface="Calibri"/>
                          <a:cs typeface="Times New Roman"/>
                        </a:rPr>
                        <a:t>GL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SC</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CM</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F</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P</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86">
                <a:tc gridSpan="2">
                  <a:txBody>
                    <a:bodyPr/>
                    <a:lstStyle/>
                    <a:p>
                      <a:pPr>
                        <a:lnSpc>
                          <a:spcPct val="115000"/>
                        </a:lnSpc>
                        <a:spcAft>
                          <a:spcPts val="1000"/>
                        </a:spcAft>
                      </a:pPr>
                      <a:r>
                        <a:rPr lang="es-MX" sz="1100">
                          <a:solidFill>
                            <a:srgbClr val="000000"/>
                          </a:solidFill>
                          <a:latin typeface="Calibri"/>
                          <a:ea typeface="Calibri"/>
                          <a:cs typeface="Times New Roman"/>
                        </a:rPr>
                        <a:t>Trat</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Calibri"/>
                          <a:ea typeface="Calibri"/>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30248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7562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3,11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0,045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86">
                <a:tc gridSpan="2">
                  <a:txBody>
                    <a:bodyPr/>
                    <a:lstStyle/>
                    <a:p>
                      <a:pPr>
                        <a:lnSpc>
                          <a:spcPct val="115000"/>
                        </a:lnSpc>
                        <a:spcAft>
                          <a:spcPts val="1000"/>
                        </a:spcAft>
                      </a:pPr>
                      <a:r>
                        <a:rPr lang="es-MX" sz="1100">
                          <a:solidFill>
                            <a:srgbClr val="000000"/>
                          </a:solidFill>
                          <a:latin typeface="Calibri"/>
                          <a:ea typeface="Calibri"/>
                          <a:cs typeface="Times New Roman"/>
                        </a:rPr>
                        <a:t>Bloque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Calibri"/>
                          <a:ea typeface="Calibri"/>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4447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1112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0,46 n.s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0,766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86">
                <a:tc gridSpan="2">
                  <a:txBody>
                    <a:bodyPr/>
                    <a:lstStyle/>
                    <a:p>
                      <a:pPr>
                        <a:lnSpc>
                          <a:spcPct val="115000"/>
                        </a:lnSpc>
                        <a:spcAft>
                          <a:spcPts val="1000"/>
                        </a:spcAft>
                      </a:pPr>
                      <a:r>
                        <a:rPr lang="es-MX" sz="1100">
                          <a:solidFill>
                            <a:srgbClr val="000000"/>
                          </a:solidFill>
                          <a:latin typeface="Calibri"/>
                          <a:ea typeface="Calibri"/>
                          <a:cs typeface="Times New Roman"/>
                        </a:rPr>
                        <a:t>Error</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Calibri"/>
                          <a:ea typeface="Calibri"/>
                          <a:cs typeface="Times New Roman"/>
                        </a:rPr>
                        <a:t>16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38904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2431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86">
                <a:tc gridSpan="2">
                  <a:txBody>
                    <a:bodyPr/>
                    <a:lstStyle/>
                    <a:p>
                      <a:pPr>
                        <a:lnSpc>
                          <a:spcPct val="115000"/>
                        </a:lnSpc>
                        <a:spcAft>
                          <a:spcPts val="1000"/>
                        </a:spcAft>
                      </a:pPr>
                      <a:r>
                        <a:rPr lang="es-MX" sz="1100">
                          <a:solidFill>
                            <a:srgbClr val="000000"/>
                          </a:solidFill>
                          <a:latin typeface="Calibri"/>
                          <a:ea typeface="Calibri"/>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Calibri"/>
                          <a:ea typeface="Calibri"/>
                          <a:cs typeface="Times New Roman"/>
                        </a:rPr>
                        <a:t>24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549">
                <a:tc>
                  <a:txBody>
                    <a:bodyPr/>
                    <a:lstStyle/>
                    <a:p>
                      <a:pPr>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MX" sz="1100">
                          <a:solidFill>
                            <a:srgbClr val="000000"/>
                          </a:solidFill>
                          <a:latin typeface="Calibri"/>
                          <a:ea typeface="Calibri"/>
                          <a:cs typeface="Times New Roman"/>
                        </a:rPr>
                        <a:t>X</a:t>
                      </a:r>
                      <a:r>
                        <a:rPr lang="es-MX" sz="1100">
                          <a:solidFill>
                            <a:srgbClr val="000000"/>
                          </a:solidFill>
                          <a:latin typeface="Cambria Math"/>
                          <a:ea typeface="Calibri"/>
                          <a:cs typeface="Cambria Math"/>
                        </a:rPr>
                        <a:t>̅</a:t>
                      </a:r>
                      <a:r>
                        <a:rPr lang="es-MX" sz="1100">
                          <a:solidFill>
                            <a:srgbClr val="000000"/>
                          </a:solidFill>
                          <a:latin typeface="Times New Roman"/>
                          <a:ea typeface="Calibri"/>
                          <a:cs typeface="Times New Roman"/>
                        </a:rPr>
                        <a:t> (g</a:t>
                      </a:r>
                      <a:r>
                        <a:rPr lang="es-MX" sz="1100">
                          <a:solidFill>
                            <a:srgbClr val="000000"/>
                          </a:solidFill>
                          <a:latin typeface="Calibri"/>
                          <a:ea typeface="Calibri"/>
                          <a:cs typeface="Times New Roman"/>
                        </a:rPr>
                        <a:t>)</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spcAft>
                          <a:spcPts val="1000"/>
                        </a:spcAft>
                      </a:pPr>
                      <a:r>
                        <a:rPr lang="es-MX" sz="1100">
                          <a:solidFill>
                            <a:srgbClr val="000000"/>
                          </a:solidFill>
                          <a:latin typeface="Calibri"/>
                          <a:ea typeface="Calibri"/>
                          <a:cs typeface="Times New Roman"/>
                        </a:rPr>
                        <a:t>1121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19549">
                <a:tc>
                  <a:txBody>
                    <a:bodyPr/>
                    <a:lstStyle/>
                    <a:p>
                      <a:pPr>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es-MX" sz="1100">
                          <a:solidFill>
                            <a:srgbClr val="000000"/>
                          </a:solidFill>
                          <a:latin typeface="Calibri"/>
                          <a:ea typeface="Calibri"/>
                          <a:cs typeface="Times New Roman"/>
                        </a:rPr>
                        <a:t>CV(%)</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spcAft>
                          <a:spcPts val="1000"/>
                        </a:spcAft>
                      </a:pPr>
                      <a:r>
                        <a:rPr lang="es-MX" sz="1100" dirty="0">
                          <a:solidFill>
                            <a:srgbClr val="000000"/>
                          </a:solidFill>
                          <a:latin typeface="Calibri"/>
                          <a:ea typeface="Calibri"/>
                          <a:cs typeface="Times New Roman"/>
                        </a:rPr>
                        <a:t>5,05</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pPr algn="ctr"/>
            <a:r>
              <a:rPr lang="es-EC" dirty="0" smtClean="0">
                <a:solidFill>
                  <a:srgbClr val="FFFF00"/>
                </a:solidFill>
              </a:rPr>
              <a:t>CONSUMO DE ALIMENTO</a:t>
            </a:r>
            <a:br>
              <a:rPr lang="es-EC" dirty="0" smtClean="0">
                <a:solidFill>
                  <a:srgbClr val="FFFF00"/>
                </a:solidFill>
              </a:rPr>
            </a:br>
            <a:r>
              <a:rPr lang="es-EC" dirty="0" smtClean="0">
                <a:solidFill>
                  <a:srgbClr val="FFFF00"/>
                </a:solidFill>
              </a:rPr>
              <a:t>SEMANA 3</a:t>
            </a:r>
            <a:endParaRPr lang="es-EC" dirty="0">
              <a:solidFill>
                <a:srgbClr val="FFFF00"/>
              </a:solidFill>
            </a:endParaRPr>
          </a:p>
        </p:txBody>
      </p:sp>
      <p:graphicFrame>
        <p:nvGraphicFramePr>
          <p:cNvPr id="7" name="6 Marcador de contenido"/>
          <p:cNvGraphicFramePr>
            <a:graphicFrameLocks noGrp="1"/>
          </p:cNvGraphicFramePr>
          <p:nvPr>
            <p:ph sz="half" idx="1"/>
          </p:nvPr>
        </p:nvGraphicFramePr>
        <p:xfrm>
          <a:off x="500034" y="1643049"/>
          <a:ext cx="3929090" cy="4214842"/>
        </p:xfrm>
        <a:graphic>
          <a:graphicData uri="http://schemas.openxmlformats.org/drawingml/2006/table">
            <a:tbl>
              <a:tblPr/>
              <a:tblGrid>
                <a:gridCol w="2084876"/>
                <a:gridCol w="1844214"/>
              </a:tblGrid>
              <a:tr h="616806">
                <a:tc>
                  <a:txBody>
                    <a:bodyPr/>
                    <a:lstStyle/>
                    <a:p>
                      <a:pPr algn="ctr">
                        <a:lnSpc>
                          <a:spcPct val="200000"/>
                        </a:lnSpc>
                        <a:spcAft>
                          <a:spcPts val="0"/>
                        </a:spcAft>
                      </a:pPr>
                      <a:r>
                        <a:rPr lang="es-MX" sz="1200" b="1">
                          <a:latin typeface="Times New Roman"/>
                          <a:ea typeface="Calibri"/>
                          <a:cs typeface="Times New Roman"/>
                        </a:rPr>
                        <a:t>TRATAMIENTO</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MX" sz="1200" b="1">
                          <a:latin typeface="Times New Roman"/>
                          <a:ea typeface="Calibri"/>
                          <a:cs typeface="Times New Roman"/>
                        </a:rPr>
                        <a:t>Consumo (g)</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806">
                <a:tc>
                  <a:txBody>
                    <a:bodyPr/>
                    <a:lstStyle/>
                    <a:p>
                      <a:pPr algn="ctr">
                        <a:lnSpc>
                          <a:spcPct val="200000"/>
                        </a:lnSpc>
                        <a:spcAft>
                          <a:spcPts val="0"/>
                        </a:spcAft>
                      </a:pPr>
                      <a:r>
                        <a:rPr lang="es-MX" sz="1200">
                          <a:latin typeface="Times New Roman"/>
                          <a:ea typeface="Calibri"/>
                          <a:cs typeface="Times New Roman"/>
                        </a:rPr>
                        <a:t>1</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100" b="1" kern="1200">
                          <a:latin typeface="Arial"/>
                          <a:ea typeface="Times New Roman"/>
                          <a:cs typeface="Times New Roman"/>
                        </a:rPr>
                        <a:t>1074</a:t>
                      </a:r>
                      <a:r>
                        <a:rPr lang="es-ES" sz="1100" b="1" kern="1200" baseline="30000">
                          <a:latin typeface="Arial"/>
                          <a:ea typeface="Times New Roman"/>
                          <a:cs typeface="Times New Roman"/>
                        </a:rPr>
                        <a:t>b</a:t>
                      </a:r>
                      <a:r>
                        <a:rPr lang="es-ES" sz="1100" b="1" kern="1200">
                          <a:latin typeface="Arial"/>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806">
                <a:tc>
                  <a:txBody>
                    <a:bodyPr/>
                    <a:lstStyle/>
                    <a:p>
                      <a:pPr algn="ctr">
                        <a:lnSpc>
                          <a:spcPct val="200000"/>
                        </a:lnSpc>
                        <a:spcAft>
                          <a:spcPts val="0"/>
                        </a:spcAft>
                      </a:pPr>
                      <a:r>
                        <a:rPr lang="es-MX" sz="1200">
                          <a:latin typeface="Times New Roman"/>
                          <a:ea typeface="Calibri"/>
                          <a:cs typeface="Times New Roman"/>
                        </a:rPr>
                        <a:t>2</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100" b="1" kern="1200">
                          <a:latin typeface="Arial"/>
                          <a:ea typeface="Times New Roman"/>
                          <a:cs typeface="Times New Roman"/>
                        </a:rPr>
                        <a:t>1094</a:t>
                      </a:r>
                      <a:r>
                        <a:rPr lang="es-ES" sz="1100" b="1" kern="1200" baseline="30000">
                          <a:latin typeface="Arial"/>
                          <a:ea typeface="Times New Roman"/>
                          <a:cs typeface="Times New Roman"/>
                        </a:rPr>
                        <a:t>ab</a:t>
                      </a:r>
                      <a:r>
                        <a:rPr lang="es-ES" sz="1100" b="1" kern="1200">
                          <a:latin typeface="Arial"/>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806">
                <a:tc>
                  <a:txBody>
                    <a:bodyPr/>
                    <a:lstStyle/>
                    <a:p>
                      <a:pPr algn="ctr">
                        <a:lnSpc>
                          <a:spcPct val="200000"/>
                        </a:lnSpc>
                        <a:spcAft>
                          <a:spcPts val="0"/>
                        </a:spcAft>
                      </a:pPr>
                      <a:r>
                        <a:rPr lang="es-MX" sz="1200">
                          <a:latin typeface="Times New Roman"/>
                          <a:ea typeface="Calibri"/>
                          <a:cs typeface="Times New Roman"/>
                        </a:rPr>
                        <a:t>4</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100" b="1" kern="1200">
                          <a:latin typeface="Arial"/>
                          <a:ea typeface="Times New Roman"/>
                          <a:cs typeface="Times New Roman"/>
                        </a:rPr>
                        <a:t>1133</a:t>
                      </a:r>
                      <a:r>
                        <a:rPr lang="es-ES" sz="1100" b="1" kern="1200" baseline="30000">
                          <a:latin typeface="Arial"/>
                          <a:ea typeface="Times New Roman"/>
                          <a:cs typeface="Times New Roman"/>
                        </a:rPr>
                        <a:t>ab</a:t>
                      </a:r>
                      <a:r>
                        <a:rPr lang="es-ES" sz="1100" b="1" kern="1200">
                          <a:latin typeface="Arial"/>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806">
                <a:tc>
                  <a:txBody>
                    <a:bodyPr/>
                    <a:lstStyle/>
                    <a:p>
                      <a:pPr algn="ctr">
                        <a:lnSpc>
                          <a:spcPct val="200000"/>
                        </a:lnSpc>
                        <a:spcAft>
                          <a:spcPts val="0"/>
                        </a:spcAft>
                      </a:pPr>
                      <a:r>
                        <a:rPr lang="es-MX" sz="1200">
                          <a:latin typeface="Times New Roman"/>
                          <a:ea typeface="Calibri"/>
                          <a:cs typeface="Times New Roman"/>
                        </a:rPr>
                        <a:t>5</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100" b="1" kern="1200">
                          <a:latin typeface="Arial"/>
                          <a:ea typeface="Times New Roman"/>
                          <a:cs typeface="Times New Roman"/>
                        </a:rPr>
                        <a:t>1154</a:t>
                      </a:r>
                      <a:r>
                        <a:rPr lang="es-ES" sz="1100" b="1" kern="1200" baseline="30000">
                          <a:latin typeface="Arial"/>
                          <a:ea typeface="Times New Roman"/>
                          <a:cs typeface="Times New Roman"/>
                        </a:rPr>
                        <a:t>ab</a:t>
                      </a:r>
                      <a:r>
                        <a:rPr lang="es-ES" sz="1100" b="1" kern="1200">
                          <a:latin typeface="Arial"/>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806">
                <a:tc>
                  <a:txBody>
                    <a:bodyPr/>
                    <a:lstStyle/>
                    <a:p>
                      <a:pPr algn="ctr">
                        <a:lnSpc>
                          <a:spcPct val="200000"/>
                        </a:lnSpc>
                        <a:spcAft>
                          <a:spcPts val="0"/>
                        </a:spcAft>
                      </a:pPr>
                      <a:r>
                        <a:rPr lang="es-MX" sz="1200">
                          <a:latin typeface="Times New Roman"/>
                          <a:ea typeface="Calibri"/>
                          <a:cs typeface="Times New Roman"/>
                        </a:rPr>
                        <a:t>3</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100" b="1" kern="1200">
                          <a:latin typeface="Arial"/>
                          <a:ea typeface="Times New Roman"/>
                          <a:cs typeface="Times New Roman"/>
                        </a:rPr>
                        <a:t>1161</a:t>
                      </a:r>
                      <a:r>
                        <a:rPr lang="es-ES" sz="1100" b="1" kern="1200" baseline="30000">
                          <a:latin typeface="Arial"/>
                          <a:ea typeface="Times New Roman"/>
                          <a:cs typeface="Times New Roman"/>
                        </a:rPr>
                        <a:t>a</a:t>
                      </a:r>
                      <a:r>
                        <a:rPr lang="es-ES" sz="1100" b="1" kern="1200">
                          <a:latin typeface="Arial"/>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006">
                <a:tc>
                  <a:txBody>
                    <a:bodyPr/>
                    <a:lstStyle/>
                    <a:p>
                      <a:pPr algn="ctr">
                        <a:lnSpc>
                          <a:spcPct val="200000"/>
                        </a:lnSpc>
                        <a:spcAft>
                          <a:spcPts val="0"/>
                        </a:spcAft>
                      </a:pPr>
                      <a:r>
                        <a:rPr lang="es-MX" sz="1000">
                          <a:latin typeface="Times New Roman"/>
                          <a:ea typeface="Calibri"/>
                          <a:cs typeface="Times New Roman"/>
                        </a:rPr>
                        <a:t>Nivel de significancia</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100" b="1" kern="1200" dirty="0">
                          <a:latin typeface="Arial"/>
                          <a:ea typeface="Times New Roman"/>
                          <a:cs typeface="Times New Roman"/>
                        </a:rPr>
                        <a:t>0,05</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8 Marcador de contenido"/>
          <p:cNvGraphicFramePr>
            <a:graphicFrameLocks noGrp="1"/>
          </p:cNvGraphicFramePr>
          <p:nvPr>
            <p:ph sz="half" idx="2"/>
          </p:nvPr>
        </p:nvGraphicFramePr>
        <p:xfrm>
          <a:off x="4648200" y="1600200"/>
          <a:ext cx="421008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ctr"/>
            <a:r>
              <a:rPr lang="es-EC" dirty="0" smtClean="0">
                <a:solidFill>
                  <a:srgbClr val="FFFF00"/>
                </a:solidFill>
              </a:rPr>
              <a:t>GANANCIA DE PESO</a:t>
            </a:r>
            <a:br>
              <a:rPr lang="es-EC" dirty="0" smtClean="0">
                <a:solidFill>
                  <a:srgbClr val="FFFF00"/>
                </a:solidFill>
              </a:rPr>
            </a:br>
            <a:r>
              <a:rPr lang="es-EC" dirty="0" smtClean="0">
                <a:solidFill>
                  <a:srgbClr val="FFFF00"/>
                </a:solidFill>
              </a:rPr>
              <a:t>SEMANA 3</a:t>
            </a:r>
            <a:endParaRPr lang="es-EC" dirty="0">
              <a:solidFill>
                <a:srgbClr val="FFFF00"/>
              </a:solidFill>
            </a:endParaRPr>
          </a:p>
        </p:txBody>
      </p:sp>
      <p:graphicFrame>
        <p:nvGraphicFramePr>
          <p:cNvPr id="5" name="4 Marcador de contenido"/>
          <p:cNvGraphicFramePr>
            <a:graphicFrameLocks noGrp="1"/>
          </p:cNvGraphicFramePr>
          <p:nvPr>
            <p:ph idx="1"/>
          </p:nvPr>
        </p:nvGraphicFramePr>
        <p:xfrm>
          <a:off x="928662" y="1857364"/>
          <a:ext cx="7143800" cy="3500459"/>
        </p:xfrm>
        <a:graphic>
          <a:graphicData uri="http://schemas.openxmlformats.org/drawingml/2006/table">
            <a:tbl>
              <a:tblPr/>
              <a:tblGrid>
                <a:gridCol w="109119"/>
                <a:gridCol w="1163476"/>
                <a:gridCol w="1174241"/>
                <a:gridCol w="1174241"/>
                <a:gridCol w="1174241"/>
                <a:gridCol w="1174241"/>
                <a:gridCol w="1174241"/>
              </a:tblGrid>
              <a:tr h="487943">
                <a:tc gridSpan="2">
                  <a:txBody>
                    <a:bodyPr/>
                    <a:lstStyle/>
                    <a:p>
                      <a:pPr>
                        <a:lnSpc>
                          <a:spcPct val="115000"/>
                        </a:lnSpc>
                        <a:spcAft>
                          <a:spcPts val="1000"/>
                        </a:spcAft>
                      </a:pPr>
                      <a:r>
                        <a:rPr lang="es-MX" sz="1100">
                          <a:solidFill>
                            <a:srgbClr val="000000"/>
                          </a:solidFill>
                          <a:latin typeface="Calibri"/>
                          <a:ea typeface="Calibri"/>
                          <a:cs typeface="Times New Roman"/>
                        </a:rPr>
                        <a:t>F. de V.</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1000"/>
                        </a:spcAft>
                      </a:pPr>
                      <a:r>
                        <a:rPr lang="es-MX" sz="1100">
                          <a:solidFill>
                            <a:srgbClr val="000000"/>
                          </a:solidFill>
                          <a:latin typeface="Calibri"/>
                          <a:ea typeface="Calibri"/>
                          <a:cs typeface="Times New Roman"/>
                        </a:rPr>
                        <a:t>GL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SC</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CM</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F</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P</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943">
                <a:tc gridSpan="2">
                  <a:txBody>
                    <a:bodyPr/>
                    <a:lstStyle/>
                    <a:p>
                      <a:pPr>
                        <a:lnSpc>
                          <a:spcPct val="115000"/>
                        </a:lnSpc>
                        <a:spcAft>
                          <a:spcPts val="1000"/>
                        </a:spcAft>
                      </a:pPr>
                      <a:r>
                        <a:rPr lang="es-MX" sz="1100">
                          <a:solidFill>
                            <a:srgbClr val="000000"/>
                          </a:solidFill>
                          <a:latin typeface="Calibri"/>
                          <a:ea typeface="Calibri"/>
                          <a:cs typeface="Times New Roman"/>
                        </a:rPr>
                        <a:t>Trat</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Calibri"/>
                          <a:ea typeface="Calibri"/>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63808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15952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13,38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0,013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943">
                <a:tc gridSpan="2">
                  <a:txBody>
                    <a:bodyPr/>
                    <a:lstStyle/>
                    <a:p>
                      <a:pPr>
                        <a:lnSpc>
                          <a:spcPct val="115000"/>
                        </a:lnSpc>
                        <a:spcAft>
                          <a:spcPts val="1000"/>
                        </a:spcAft>
                      </a:pPr>
                      <a:r>
                        <a:rPr lang="es-MX" sz="1100">
                          <a:solidFill>
                            <a:srgbClr val="000000"/>
                          </a:solidFill>
                          <a:latin typeface="Calibri"/>
                          <a:ea typeface="Calibri"/>
                          <a:cs typeface="Times New Roman"/>
                        </a:rPr>
                        <a:t>Bloque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Calibri"/>
                          <a:ea typeface="Calibri"/>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3830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958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0,8 n.s.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0,541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943">
                <a:tc gridSpan="2">
                  <a:txBody>
                    <a:bodyPr/>
                    <a:lstStyle/>
                    <a:p>
                      <a:pPr>
                        <a:lnSpc>
                          <a:spcPct val="115000"/>
                        </a:lnSpc>
                        <a:spcAft>
                          <a:spcPts val="1000"/>
                        </a:spcAft>
                      </a:pPr>
                      <a:r>
                        <a:rPr lang="es-MX" sz="1100">
                          <a:solidFill>
                            <a:srgbClr val="000000"/>
                          </a:solidFill>
                          <a:latin typeface="Calibri"/>
                          <a:ea typeface="Calibri"/>
                          <a:cs typeface="Times New Roman"/>
                        </a:rPr>
                        <a:t>Error</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Calibri"/>
                          <a:ea typeface="Calibri"/>
                          <a:cs typeface="Times New Roman"/>
                        </a:rPr>
                        <a:t>16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19082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1193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943">
                <a:tc gridSpan="2">
                  <a:txBody>
                    <a:bodyPr/>
                    <a:lstStyle/>
                    <a:p>
                      <a:pPr>
                        <a:lnSpc>
                          <a:spcPct val="115000"/>
                        </a:lnSpc>
                        <a:spcAft>
                          <a:spcPts val="1000"/>
                        </a:spcAft>
                      </a:pPr>
                      <a:r>
                        <a:rPr lang="es-MX" sz="1100">
                          <a:solidFill>
                            <a:srgbClr val="000000"/>
                          </a:solidFill>
                          <a:latin typeface="Calibri"/>
                          <a:ea typeface="Calibri"/>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Calibri"/>
                          <a:ea typeface="Calibri"/>
                          <a:cs typeface="Times New Roman"/>
                        </a:rPr>
                        <a:t>24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372">
                <a:tc>
                  <a:txBody>
                    <a:bodyPr/>
                    <a:lstStyle/>
                    <a:p>
                      <a:pPr>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MX" sz="1100">
                          <a:solidFill>
                            <a:srgbClr val="000000"/>
                          </a:solidFill>
                          <a:latin typeface="Calibri"/>
                          <a:ea typeface="Calibri"/>
                          <a:cs typeface="Times New Roman"/>
                        </a:rPr>
                        <a:t>X</a:t>
                      </a:r>
                      <a:r>
                        <a:rPr lang="es-MX" sz="1100">
                          <a:solidFill>
                            <a:srgbClr val="000000"/>
                          </a:solidFill>
                          <a:latin typeface="Cambria Math"/>
                          <a:ea typeface="Calibri"/>
                          <a:cs typeface="Cambria Math"/>
                        </a:rPr>
                        <a:t>̅</a:t>
                      </a:r>
                      <a:r>
                        <a:rPr lang="es-MX" sz="1100">
                          <a:solidFill>
                            <a:srgbClr val="000000"/>
                          </a:solidFill>
                          <a:latin typeface="Times New Roman"/>
                          <a:ea typeface="Calibri"/>
                          <a:cs typeface="Times New Roman"/>
                        </a:rPr>
                        <a:t> (g</a:t>
                      </a:r>
                      <a:r>
                        <a:rPr lang="es-MX" sz="1100">
                          <a:solidFill>
                            <a:srgbClr val="000000"/>
                          </a:solidFill>
                          <a:latin typeface="Calibri"/>
                          <a:ea typeface="Calibri"/>
                          <a:cs typeface="Times New Roman"/>
                        </a:rPr>
                        <a:t>)</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spcAft>
                          <a:spcPts val="1000"/>
                        </a:spcAft>
                      </a:pPr>
                      <a:r>
                        <a:rPr lang="es-MX" sz="1100">
                          <a:solidFill>
                            <a:srgbClr val="000000"/>
                          </a:solidFill>
                          <a:latin typeface="Calibri"/>
                          <a:ea typeface="Calibri"/>
                          <a:cs typeface="Times New Roman"/>
                        </a:rPr>
                        <a:t>764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30372">
                <a:tc>
                  <a:txBody>
                    <a:bodyPr/>
                    <a:lstStyle/>
                    <a:p>
                      <a:pPr>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es-MX" sz="1100">
                          <a:solidFill>
                            <a:srgbClr val="000000"/>
                          </a:solidFill>
                          <a:latin typeface="Calibri"/>
                          <a:ea typeface="Calibri"/>
                          <a:cs typeface="Times New Roman"/>
                        </a:rPr>
                        <a:t>CV(%)</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spcAft>
                          <a:spcPts val="1000"/>
                        </a:spcAft>
                      </a:pPr>
                      <a:r>
                        <a:rPr lang="es-MX" sz="1100" dirty="0">
                          <a:solidFill>
                            <a:srgbClr val="000000"/>
                          </a:solidFill>
                          <a:latin typeface="Calibri"/>
                          <a:ea typeface="Calibri"/>
                          <a:cs typeface="Times New Roman"/>
                        </a:rPr>
                        <a:t>7,89</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pPr algn="ctr"/>
            <a:r>
              <a:rPr lang="es-EC" dirty="0" smtClean="0">
                <a:solidFill>
                  <a:srgbClr val="FFFF00"/>
                </a:solidFill>
              </a:rPr>
              <a:t>GANANCIA DE PESO</a:t>
            </a:r>
            <a:br>
              <a:rPr lang="es-EC" dirty="0" smtClean="0">
                <a:solidFill>
                  <a:srgbClr val="FFFF00"/>
                </a:solidFill>
              </a:rPr>
            </a:br>
            <a:r>
              <a:rPr lang="es-EC" dirty="0" smtClean="0">
                <a:solidFill>
                  <a:srgbClr val="FFFF00"/>
                </a:solidFill>
              </a:rPr>
              <a:t>SEMANA 3</a:t>
            </a:r>
            <a:endParaRPr lang="es-EC" dirty="0">
              <a:solidFill>
                <a:srgbClr val="FFFF00"/>
              </a:solidFill>
            </a:endParaRPr>
          </a:p>
        </p:txBody>
      </p:sp>
      <p:sp>
        <p:nvSpPr>
          <p:cNvPr id="3" name="2 Marcador de texto"/>
          <p:cNvSpPr>
            <a:spLocks noGrp="1"/>
          </p:cNvSpPr>
          <p:nvPr>
            <p:ph type="body" idx="1"/>
          </p:nvPr>
        </p:nvSpPr>
        <p:spPr/>
        <p:txBody>
          <a:bodyPr/>
          <a:lstStyle/>
          <a:p>
            <a:endParaRPr lang="es-EC"/>
          </a:p>
        </p:txBody>
      </p:sp>
      <p:graphicFrame>
        <p:nvGraphicFramePr>
          <p:cNvPr id="8" name="7 Marcador de contenido"/>
          <p:cNvGraphicFramePr>
            <a:graphicFrameLocks noGrp="1"/>
          </p:cNvGraphicFramePr>
          <p:nvPr>
            <p:ph sz="half" idx="2"/>
          </p:nvPr>
        </p:nvGraphicFramePr>
        <p:xfrm>
          <a:off x="642910" y="1714490"/>
          <a:ext cx="3500462" cy="4214841"/>
        </p:xfrm>
        <a:graphic>
          <a:graphicData uri="http://schemas.openxmlformats.org/drawingml/2006/table">
            <a:tbl>
              <a:tblPr/>
              <a:tblGrid>
                <a:gridCol w="1857435"/>
                <a:gridCol w="1643027"/>
              </a:tblGrid>
              <a:tr h="616806">
                <a:tc>
                  <a:txBody>
                    <a:bodyPr/>
                    <a:lstStyle/>
                    <a:p>
                      <a:pPr algn="ctr">
                        <a:lnSpc>
                          <a:spcPct val="200000"/>
                        </a:lnSpc>
                        <a:spcAft>
                          <a:spcPts val="0"/>
                        </a:spcAft>
                      </a:pPr>
                      <a:r>
                        <a:rPr lang="es-MX" sz="1200" b="1">
                          <a:latin typeface="Times New Roman"/>
                          <a:ea typeface="Calibri"/>
                          <a:cs typeface="Times New Roman"/>
                        </a:rPr>
                        <a:t>TRATAMIENTO</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MX" sz="1200" b="1">
                          <a:latin typeface="Times New Roman"/>
                          <a:ea typeface="Calibri"/>
                          <a:cs typeface="Times New Roman"/>
                        </a:rPr>
                        <a:t>Peso (g)</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806">
                <a:tc>
                  <a:txBody>
                    <a:bodyPr/>
                    <a:lstStyle/>
                    <a:p>
                      <a:pPr algn="ctr">
                        <a:lnSpc>
                          <a:spcPct val="200000"/>
                        </a:lnSpc>
                        <a:spcAft>
                          <a:spcPts val="0"/>
                        </a:spcAft>
                      </a:pPr>
                      <a:r>
                        <a:rPr lang="es-MX" sz="1200">
                          <a:latin typeface="Times New Roman"/>
                          <a:ea typeface="Calibri"/>
                          <a:cs typeface="Times New Roman"/>
                        </a:rPr>
                        <a:t>3</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100" b="1" kern="1200">
                          <a:latin typeface="Arial"/>
                          <a:ea typeface="Times New Roman"/>
                          <a:cs typeface="Times New Roman"/>
                        </a:rPr>
                        <a:t>884</a:t>
                      </a:r>
                      <a:r>
                        <a:rPr lang="es-ES" sz="1100" b="1" kern="1200" baseline="30000">
                          <a:latin typeface="Arial"/>
                          <a:ea typeface="Times New Roman"/>
                          <a:cs typeface="Times New Roman"/>
                        </a:rPr>
                        <a:t>a</a:t>
                      </a:r>
                      <a:r>
                        <a:rPr lang="es-ES" sz="1100" b="1" kern="1200">
                          <a:latin typeface="Arial"/>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806">
                <a:tc>
                  <a:txBody>
                    <a:bodyPr/>
                    <a:lstStyle/>
                    <a:p>
                      <a:pPr algn="ctr">
                        <a:lnSpc>
                          <a:spcPct val="200000"/>
                        </a:lnSpc>
                        <a:spcAft>
                          <a:spcPts val="0"/>
                        </a:spcAft>
                      </a:pPr>
                      <a:r>
                        <a:rPr lang="es-MX" sz="1200">
                          <a:latin typeface="Times New Roman"/>
                          <a:ea typeface="Calibri"/>
                          <a:cs typeface="Times New Roman"/>
                        </a:rPr>
                        <a:t>5</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100" b="1" kern="1200">
                          <a:latin typeface="Arial"/>
                          <a:ea typeface="Times New Roman"/>
                          <a:cs typeface="Times New Roman"/>
                        </a:rPr>
                        <a:t>860</a:t>
                      </a:r>
                      <a:r>
                        <a:rPr lang="es-ES" sz="1100" b="1" kern="1200" baseline="30000">
                          <a:latin typeface="Arial"/>
                          <a:ea typeface="Times New Roman"/>
                          <a:cs typeface="Times New Roman"/>
                        </a:rPr>
                        <a:t>a</a:t>
                      </a:r>
                      <a:r>
                        <a:rPr lang="es-ES" sz="1100" b="1" kern="1200">
                          <a:latin typeface="Arial"/>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806">
                <a:tc>
                  <a:txBody>
                    <a:bodyPr/>
                    <a:lstStyle/>
                    <a:p>
                      <a:pPr algn="ctr">
                        <a:lnSpc>
                          <a:spcPct val="200000"/>
                        </a:lnSpc>
                        <a:spcAft>
                          <a:spcPts val="0"/>
                        </a:spcAft>
                      </a:pPr>
                      <a:r>
                        <a:rPr lang="es-MX" sz="1200">
                          <a:latin typeface="Times New Roman"/>
                          <a:ea typeface="Calibri"/>
                          <a:cs typeface="Times New Roman"/>
                        </a:rPr>
                        <a:t>4</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100" b="1" kern="1200">
                          <a:latin typeface="Arial"/>
                          <a:ea typeface="Times New Roman"/>
                          <a:cs typeface="Times New Roman"/>
                        </a:rPr>
                        <a:t>798</a:t>
                      </a:r>
                      <a:r>
                        <a:rPr lang="es-ES" sz="1100" b="1" kern="1200" baseline="30000">
                          <a:latin typeface="Arial"/>
                          <a:ea typeface="Times New Roman"/>
                          <a:cs typeface="Times New Roman"/>
                        </a:rPr>
                        <a:t>ab</a:t>
                      </a:r>
                      <a:r>
                        <a:rPr lang="es-ES" sz="1100" b="1" kern="1200">
                          <a:latin typeface="Arial"/>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806">
                <a:tc>
                  <a:txBody>
                    <a:bodyPr/>
                    <a:lstStyle/>
                    <a:p>
                      <a:pPr algn="ctr">
                        <a:lnSpc>
                          <a:spcPct val="200000"/>
                        </a:lnSpc>
                        <a:spcAft>
                          <a:spcPts val="0"/>
                        </a:spcAft>
                      </a:pPr>
                      <a:r>
                        <a:rPr lang="es-MX" sz="1200">
                          <a:latin typeface="Times New Roman"/>
                          <a:ea typeface="Calibri"/>
                          <a:cs typeface="Times New Roman"/>
                        </a:rPr>
                        <a:t>2</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100" b="1" kern="1200">
                          <a:latin typeface="Arial"/>
                          <a:ea typeface="Times New Roman"/>
                          <a:cs typeface="Times New Roman"/>
                        </a:rPr>
                        <a:t>788</a:t>
                      </a:r>
                      <a:r>
                        <a:rPr lang="es-ES" sz="1100" b="1" kern="1200" baseline="30000">
                          <a:latin typeface="Arial"/>
                          <a:ea typeface="Times New Roman"/>
                          <a:cs typeface="Times New Roman"/>
                        </a:rPr>
                        <a:t>b</a:t>
                      </a:r>
                      <a:r>
                        <a:rPr lang="es-ES" sz="1100" b="1" kern="1200">
                          <a:latin typeface="Arial"/>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806">
                <a:tc>
                  <a:txBody>
                    <a:bodyPr/>
                    <a:lstStyle/>
                    <a:p>
                      <a:pPr algn="ctr">
                        <a:lnSpc>
                          <a:spcPct val="200000"/>
                        </a:lnSpc>
                        <a:spcAft>
                          <a:spcPts val="0"/>
                        </a:spcAft>
                      </a:pPr>
                      <a:r>
                        <a:rPr lang="es-MX" sz="1200">
                          <a:latin typeface="Times New Roman"/>
                          <a:ea typeface="Calibri"/>
                          <a:cs typeface="Times New Roman"/>
                        </a:rPr>
                        <a:t>1</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100" b="1" kern="1200">
                          <a:latin typeface="Arial"/>
                          <a:ea typeface="Times New Roman"/>
                          <a:cs typeface="Times New Roman"/>
                        </a:rPr>
                        <a:t>748</a:t>
                      </a:r>
                      <a:r>
                        <a:rPr lang="es-ES" sz="1100" b="1" kern="1200" baseline="30000">
                          <a:latin typeface="Arial"/>
                          <a:ea typeface="Times New Roman"/>
                          <a:cs typeface="Times New Roman"/>
                        </a:rPr>
                        <a:t>b</a:t>
                      </a:r>
                      <a:r>
                        <a:rPr lang="es-ES" sz="1100" b="1" kern="1200">
                          <a:latin typeface="Arial"/>
                          <a:ea typeface="Times New Roman"/>
                          <a:cs typeface="Times New Roman"/>
                        </a:rPr>
                        <a:t>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005">
                <a:tc>
                  <a:txBody>
                    <a:bodyPr/>
                    <a:lstStyle/>
                    <a:p>
                      <a:pPr algn="ctr">
                        <a:lnSpc>
                          <a:spcPct val="200000"/>
                        </a:lnSpc>
                        <a:spcAft>
                          <a:spcPts val="0"/>
                        </a:spcAft>
                      </a:pPr>
                      <a:r>
                        <a:rPr lang="es-MX" sz="1000">
                          <a:latin typeface="Times New Roman"/>
                          <a:ea typeface="Calibri"/>
                          <a:cs typeface="Times New Roman"/>
                        </a:rPr>
                        <a:t>Nivel de significancia</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spcBef>
                          <a:spcPts val="480"/>
                        </a:spcBef>
                        <a:spcAft>
                          <a:spcPts val="0"/>
                        </a:spcAft>
                      </a:pPr>
                      <a:r>
                        <a:rPr lang="es-ES" sz="1100" b="1" kern="1200" dirty="0">
                          <a:latin typeface="Arial"/>
                          <a:ea typeface="Times New Roman"/>
                          <a:cs typeface="Times New Roman"/>
                        </a:rPr>
                        <a:t>&lt; 0,01</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texto"/>
          <p:cNvSpPr>
            <a:spLocks noGrp="1"/>
          </p:cNvSpPr>
          <p:nvPr>
            <p:ph type="body" sz="quarter" idx="3"/>
          </p:nvPr>
        </p:nvSpPr>
        <p:spPr/>
        <p:txBody>
          <a:bodyPr/>
          <a:lstStyle/>
          <a:p>
            <a:endParaRPr lang="es-EC"/>
          </a:p>
        </p:txBody>
      </p:sp>
      <p:graphicFrame>
        <p:nvGraphicFramePr>
          <p:cNvPr id="11" name="10 Marcador de contenido"/>
          <p:cNvGraphicFramePr>
            <a:graphicFrameLocks noGrp="1"/>
          </p:cNvGraphicFramePr>
          <p:nvPr>
            <p:ph sz="quarter" idx="4"/>
          </p:nvPr>
        </p:nvGraphicFramePr>
        <p:xfrm>
          <a:off x="4645025" y="1571612"/>
          <a:ext cx="4284693" cy="45545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ctr"/>
            <a:r>
              <a:rPr lang="es-EC" dirty="0" smtClean="0">
                <a:solidFill>
                  <a:srgbClr val="FFFF00"/>
                </a:solidFill>
              </a:rPr>
              <a:t>CONVERSIÓN ALIMENTICIA </a:t>
            </a:r>
            <a:br>
              <a:rPr lang="es-EC" dirty="0" smtClean="0">
                <a:solidFill>
                  <a:srgbClr val="FFFF00"/>
                </a:solidFill>
              </a:rPr>
            </a:br>
            <a:r>
              <a:rPr lang="es-EC" dirty="0" smtClean="0">
                <a:solidFill>
                  <a:srgbClr val="FFFF00"/>
                </a:solidFill>
              </a:rPr>
              <a:t>SEMANA 3</a:t>
            </a:r>
            <a:endParaRPr lang="es-EC" dirty="0">
              <a:solidFill>
                <a:srgbClr val="FFFF00"/>
              </a:solidFill>
            </a:endParaRPr>
          </a:p>
        </p:txBody>
      </p:sp>
      <p:graphicFrame>
        <p:nvGraphicFramePr>
          <p:cNvPr id="6" name="5 Marcador de contenido"/>
          <p:cNvGraphicFramePr>
            <a:graphicFrameLocks noGrp="1"/>
          </p:cNvGraphicFramePr>
          <p:nvPr>
            <p:ph idx="1"/>
          </p:nvPr>
        </p:nvGraphicFramePr>
        <p:xfrm>
          <a:off x="1357290" y="1857362"/>
          <a:ext cx="5929353" cy="3214711"/>
        </p:xfrm>
        <a:graphic>
          <a:graphicData uri="http://schemas.openxmlformats.org/drawingml/2006/table">
            <a:tbl>
              <a:tblPr/>
              <a:tblGrid>
                <a:gridCol w="90568"/>
                <a:gridCol w="965685"/>
                <a:gridCol w="974620"/>
                <a:gridCol w="974620"/>
                <a:gridCol w="974620"/>
                <a:gridCol w="974620"/>
                <a:gridCol w="974620"/>
              </a:tblGrid>
              <a:tr h="448111">
                <a:tc gridSpan="2">
                  <a:txBody>
                    <a:bodyPr/>
                    <a:lstStyle/>
                    <a:p>
                      <a:pPr>
                        <a:lnSpc>
                          <a:spcPct val="115000"/>
                        </a:lnSpc>
                        <a:spcAft>
                          <a:spcPts val="1000"/>
                        </a:spcAft>
                      </a:pPr>
                      <a:r>
                        <a:rPr lang="es-MX" sz="1100">
                          <a:solidFill>
                            <a:srgbClr val="000000"/>
                          </a:solidFill>
                          <a:latin typeface="Calibri"/>
                          <a:ea typeface="Calibri"/>
                          <a:cs typeface="Times New Roman"/>
                        </a:rPr>
                        <a:t>F. de V.</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1000"/>
                        </a:spcAft>
                      </a:pPr>
                      <a:r>
                        <a:rPr lang="es-MX" sz="1100">
                          <a:solidFill>
                            <a:srgbClr val="000000"/>
                          </a:solidFill>
                          <a:latin typeface="Calibri"/>
                          <a:ea typeface="Calibri"/>
                          <a:cs typeface="Times New Roman"/>
                        </a:rPr>
                        <a:t>GL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SC</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CM</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F</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P</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111">
                <a:tc gridSpan="2">
                  <a:txBody>
                    <a:bodyPr/>
                    <a:lstStyle/>
                    <a:p>
                      <a:pPr>
                        <a:lnSpc>
                          <a:spcPct val="115000"/>
                        </a:lnSpc>
                        <a:spcAft>
                          <a:spcPts val="1000"/>
                        </a:spcAft>
                      </a:pPr>
                      <a:r>
                        <a:rPr lang="es-MX" sz="1100">
                          <a:solidFill>
                            <a:srgbClr val="000000"/>
                          </a:solidFill>
                          <a:latin typeface="Calibri"/>
                          <a:ea typeface="Calibri"/>
                          <a:cs typeface="Times New Roman"/>
                        </a:rPr>
                        <a:t>Trat</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Calibri"/>
                          <a:ea typeface="Calibri"/>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0,071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0,017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5,43 *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0,006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111">
                <a:tc gridSpan="2">
                  <a:txBody>
                    <a:bodyPr/>
                    <a:lstStyle/>
                    <a:p>
                      <a:pPr>
                        <a:lnSpc>
                          <a:spcPct val="115000"/>
                        </a:lnSpc>
                        <a:spcAft>
                          <a:spcPts val="1000"/>
                        </a:spcAft>
                      </a:pPr>
                      <a:r>
                        <a:rPr lang="es-MX" sz="1100">
                          <a:solidFill>
                            <a:srgbClr val="000000"/>
                          </a:solidFill>
                          <a:latin typeface="Calibri"/>
                          <a:ea typeface="Calibri"/>
                          <a:cs typeface="Times New Roman"/>
                        </a:rPr>
                        <a:t>Bloque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Calibri"/>
                          <a:ea typeface="Calibri"/>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0,025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0,006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1,96 n.s.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0,149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111">
                <a:tc gridSpan="2">
                  <a:txBody>
                    <a:bodyPr/>
                    <a:lstStyle/>
                    <a:p>
                      <a:pPr>
                        <a:lnSpc>
                          <a:spcPct val="115000"/>
                        </a:lnSpc>
                        <a:spcAft>
                          <a:spcPts val="1000"/>
                        </a:spcAft>
                      </a:pPr>
                      <a:r>
                        <a:rPr lang="es-MX" sz="1100">
                          <a:solidFill>
                            <a:srgbClr val="000000"/>
                          </a:solidFill>
                          <a:latin typeface="Calibri"/>
                          <a:ea typeface="Calibri"/>
                          <a:cs typeface="Times New Roman"/>
                        </a:rPr>
                        <a:t>Error</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Calibri"/>
                          <a:ea typeface="Calibri"/>
                          <a:cs typeface="Times New Roman"/>
                        </a:rPr>
                        <a:t>16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0,052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1100">
                          <a:solidFill>
                            <a:srgbClr val="000000"/>
                          </a:solidFill>
                          <a:latin typeface="Calibri"/>
                          <a:ea typeface="Calibri"/>
                          <a:cs typeface="Times New Roman"/>
                        </a:rPr>
                        <a:t>0,003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111">
                <a:tc gridSpan="2">
                  <a:txBody>
                    <a:bodyPr/>
                    <a:lstStyle/>
                    <a:p>
                      <a:pPr>
                        <a:lnSpc>
                          <a:spcPct val="115000"/>
                        </a:lnSpc>
                        <a:spcAft>
                          <a:spcPts val="1000"/>
                        </a:spcAft>
                      </a:pPr>
                      <a:r>
                        <a:rPr lang="es-MX" sz="1100">
                          <a:solidFill>
                            <a:srgbClr val="000000"/>
                          </a:solidFill>
                          <a:latin typeface="Calibri"/>
                          <a:ea typeface="Calibri"/>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1000"/>
                        </a:spcAft>
                      </a:pPr>
                      <a:r>
                        <a:rPr lang="es-MX" sz="1100">
                          <a:solidFill>
                            <a:srgbClr val="000000"/>
                          </a:solidFill>
                          <a:latin typeface="Calibri"/>
                          <a:ea typeface="Calibri"/>
                          <a:cs typeface="Times New Roman"/>
                        </a:rPr>
                        <a:t>24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MX" sz="11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078">
                <a:tc>
                  <a:txBody>
                    <a:bodyPr/>
                    <a:lstStyle/>
                    <a:p>
                      <a:pPr>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s-MX" sz="1000">
                          <a:solidFill>
                            <a:srgbClr val="000000"/>
                          </a:solidFill>
                          <a:latin typeface="Calibri"/>
                          <a:ea typeface="Calibri"/>
                          <a:cs typeface="Times New Roman"/>
                        </a:rPr>
                        <a:t>X</a:t>
                      </a:r>
                      <a:r>
                        <a:rPr lang="es-MX" sz="1000">
                          <a:solidFill>
                            <a:srgbClr val="000000"/>
                          </a:solidFill>
                          <a:latin typeface="Cambria Math"/>
                          <a:ea typeface="Calibri"/>
                          <a:cs typeface="Cambria Math"/>
                        </a:rPr>
                        <a:t>̅</a:t>
                      </a:r>
                      <a:r>
                        <a:rPr lang="es-MX" sz="1000">
                          <a:solidFill>
                            <a:srgbClr val="000000"/>
                          </a:solidFill>
                          <a:latin typeface="Calibri"/>
                          <a:ea typeface="Calibri"/>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spcAft>
                          <a:spcPts val="1000"/>
                        </a:spcAft>
                      </a:pPr>
                      <a:r>
                        <a:rPr lang="es-MX" sz="1000">
                          <a:solidFill>
                            <a:srgbClr val="000000"/>
                          </a:solidFill>
                          <a:latin typeface="Calibri"/>
                          <a:ea typeface="Calibri"/>
                          <a:cs typeface="Times New Roman"/>
                        </a:rPr>
                        <a:t>1,471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87078">
                <a:tc>
                  <a:txBody>
                    <a:bodyPr/>
                    <a:lstStyle/>
                    <a:p>
                      <a:pPr>
                        <a:lnSpc>
                          <a:spcPct val="115000"/>
                        </a:lnSpc>
                        <a:spcAft>
                          <a:spcPts val="1000"/>
                        </a:spcAft>
                      </a:pPr>
                      <a:r>
                        <a:rPr lang="es-EC"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1000"/>
                        </a:spcAft>
                      </a:pPr>
                      <a:r>
                        <a:rPr lang="es-MX" sz="1000">
                          <a:solidFill>
                            <a:srgbClr val="000000"/>
                          </a:solidFill>
                          <a:latin typeface="Calibri"/>
                          <a:ea typeface="Calibri"/>
                          <a:cs typeface="Times New Roman"/>
                        </a:rPr>
                        <a:t>CV(%)</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spcAft>
                          <a:spcPts val="1000"/>
                        </a:spcAft>
                      </a:pPr>
                      <a:r>
                        <a:rPr lang="es-MX" sz="1000" dirty="0">
                          <a:solidFill>
                            <a:srgbClr val="000000"/>
                          </a:solidFill>
                          <a:latin typeface="Calibri"/>
                          <a:ea typeface="Calibri"/>
                          <a:cs typeface="Times New Roman"/>
                        </a:rPr>
                        <a:t>5,45</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pPr algn="ctr"/>
            <a:r>
              <a:rPr lang="es-EC" dirty="0" smtClean="0">
                <a:solidFill>
                  <a:srgbClr val="FFFF00"/>
                </a:solidFill>
              </a:rPr>
              <a:t>CONVERSIÓN ALIMENTICIA </a:t>
            </a:r>
            <a:br>
              <a:rPr lang="es-EC" dirty="0" smtClean="0">
                <a:solidFill>
                  <a:srgbClr val="FFFF00"/>
                </a:solidFill>
              </a:rPr>
            </a:br>
            <a:r>
              <a:rPr lang="es-EC" dirty="0" smtClean="0">
                <a:solidFill>
                  <a:srgbClr val="FFFF00"/>
                </a:solidFill>
              </a:rPr>
              <a:t>SEMANA 3</a:t>
            </a:r>
            <a:endParaRPr lang="es-EC" dirty="0">
              <a:solidFill>
                <a:srgbClr val="FFFF00"/>
              </a:solidFill>
            </a:endParaRPr>
          </a:p>
        </p:txBody>
      </p:sp>
      <p:sp>
        <p:nvSpPr>
          <p:cNvPr id="8" name="7 Marcador de contenido"/>
          <p:cNvSpPr>
            <a:spLocks noGrp="1"/>
          </p:cNvSpPr>
          <p:nvPr>
            <p:ph sz="half" idx="2"/>
          </p:nvPr>
        </p:nvSpPr>
        <p:spPr/>
        <p:txBody>
          <a:bodyPr/>
          <a:lstStyle/>
          <a:p>
            <a:endParaRPr lang="es-EC" dirty="0"/>
          </a:p>
        </p:txBody>
      </p:sp>
      <p:graphicFrame>
        <p:nvGraphicFramePr>
          <p:cNvPr id="9" name="8 Gráfico"/>
          <p:cNvGraphicFramePr/>
          <p:nvPr/>
        </p:nvGraphicFramePr>
        <p:xfrm>
          <a:off x="4786314" y="1428736"/>
          <a:ext cx="4357686" cy="4561054"/>
        </p:xfrm>
        <a:graphic>
          <a:graphicData uri="http://schemas.openxmlformats.org/drawingml/2006/chart">
            <c:chart xmlns:c="http://schemas.openxmlformats.org/drawingml/2006/chart" xmlns:r="http://schemas.openxmlformats.org/officeDocument/2006/relationships" r:id="rId3"/>
          </a:graphicData>
        </a:graphic>
      </p:graphicFrame>
      <p:sp>
        <p:nvSpPr>
          <p:cNvPr id="6" name="5 Marcador de contenido"/>
          <p:cNvSpPr>
            <a:spLocks noGrp="1"/>
          </p:cNvSpPr>
          <p:nvPr>
            <p:ph sz="half" idx="1"/>
          </p:nvPr>
        </p:nvSpPr>
        <p:spPr/>
        <p:txBody>
          <a:bodyPr/>
          <a:lstStyle/>
          <a:p>
            <a:endParaRPr lang="es-EC" dirty="0"/>
          </a:p>
        </p:txBody>
      </p:sp>
      <p:graphicFrame>
        <p:nvGraphicFramePr>
          <p:cNvPr id="227330" name="Object 2"/>
          <p:cNvGraphicFramePr>
            <a:graphicFrameLocks noChangeAspect="1"/>
          </p:cNvGraphicFramePr>
          <p:nvPr/>
        </p:nvGraphicFramePr>
        <p:xfrm>
          <a:off x="-642974" y="1500174"/>
          <a:ext cx="6500858" cy="4714908"/>
        </p:xfrm>
        <a:graphic>
          <a:graphicData uri="http://schemas.openxmlformats.org/presentationml/2006/ole">
            <p:oleObj spid="_x0000_s227330" name="Documento" r:id="rId4" imgW="5580813" imgH="2688833" progId="Word.Document.12">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280578" name="Picture 2"/>
          <p:cNvPicPr>
            <a:picLocks noGrp="1" noChangeAspect="1" noChangeArrowheads="1"/>
          </p:cNvPicPr>
          <p:nvPr>
            <p:ph idx="1"/>
          </p:nvPr>
        </p:nvPicPr>
        <p:blipFill>
          <a:blip r:embed="rId2" cstate="print"/>
          <a:srcRect/>
          <a:stretch>
            <a:fillRect/>
          </a:stretch>
        </p:blipFill>
        <p:spPr bwMode="auto">
          <a:xfrm>
            <a:off x="179512" y="1268760"/>
            <a:ext cx="8784976"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FF00"/>
                </a:solidFill>
              </a:rPr>
              <a:t>FACTOR DE EFICIENCIA EUROPEO </a:t>
            </a:r>
            <a:br>
              <a:rPr lang="es-EC" dirty="0" smtClean="0">
                <a:solidFill>
                  <a:srgbClr val="FFFF00"/>
                </a:solidFill>
              </a:rPr>
            </a:br>
            <a:r>
              <a:rPr lang="es-EC" dirty="0" smtClean="0">
                <a:solidFill>
                  <a:srgbClr val="FFFF00"/>
                </a:solidFill>
              </a:rPr>
              <a:t>SEMANA 3</a:t>
            </a:r>
            <a:endParaRPr lang="es-EC" dirty="0">
              <a:solidFill>
                <a:srgbClr val="FFFF00"/>
              </a:solidFill>
            </a:endParaRPr>
          </a:p>
        </p:txBody>
      </p:sp>
      <p:sp>
        <p:nvSpPr>
          <p:cNvPr id="3" name="2 Marcador de contenido"/>
          <p:cNvSpPr>
            <a:spLocks noGrp="1"/>
          </p:cNvSpPr>
          <p:nvPr>
            <p:ph idx="1"/>
          </p:nvPr>
        </p:nvSpPr>
        <p:spPr/>
        <p:txBody>
          <a:bodyPr/>
          <a:lstStyle/>
          <a:p>
            <a:endParaRPr lang="es-EC" dirty="0"/>
          </a:p>
        </p:txBody>
      </p:sp>
      <p:graphicFrame>
        <p:nvGraphicFramePr>
          <p:cNvPr id="228354" name="Object 2"/>
          <p:cNvGraphicFramePr>
            <a:graphicFrameLocks noChangeAspect="1"/>
          </p:cNvGraphicFramePr>
          <p:nvPr/>
        </p:nvGraphicFramePr>
        <p:xfrm>
          <a:off x="642910" y="1571612"/>
          <a:ext cx="8215369" cy="4714908"/>
        </p:xfrm>
        <a:graphic>
          <a:graphicData uri="http://schemas.openxmlformats.org/presentationml/2006/ole">
            <p:oleObj spid="_x0000_s228354" name="Documento" r:id="rId3" imgW="5539012" imgH="2453767" progId="Word.Document.12">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ctr"/>
            <a:r>
              <a:rPr lang="es-EC" dirty="0" smtClean="0">
                <a:solidFill>
                  <a:srgbClr val="FFFF00"/>
                </a:solidFill>
              </a:rPr>
              <a:t>FACTOR DE EFICIENCIA EUROPEO </a:t>
            </a:r>
            <a:br>
              <a:rPr lang="es-EC" dirty="0" smtClean="0">
                <a:solidFill>
                  <a:srgbClr val="FFFF00"/>
                </a:solidFill>
              </a:rPr>
            </a:br>
            <a:r>
              <a:rPr lang="es-EC" dirty="0" smtClean="0">
                <a:solidFill>
                  <a:srgbClr val="FFFF00"/>
                </a:solidFill>
              </a:rPr>
              <a:t>SEMANA 3</a:t>
            </a:r>
            <a:endParaRPr lang="es-EC" dirty="0">
              <a:solidFill>
                <a:srgbClr val="FFFF00"/>
              </a:solidFill>
            </a:endParaRPr>
          </a:p>
        </p:txBody>
      </p:sp>
      <p:sp>
        <p:nvSpPr>
          <p:cNvPr id="3" name="2 Marcador de contenido"/>
          <p:cNvSpPr>
            <a:spLocks noGrp="1"/>
          </p:cNvSpPr>
          <p:nvPr>
            <p:ph sz="half" idx="1"/>
          </p:nvPr>
        </p:nvSpPr>
        <p:spPr/>
        <p:txBody>
          <a:bodyPr/>
          <a:lstStyle/>
          <a:p>
            <a:endParaRPr lang="es-EC" dirty="0"/>
          </a:p>
        </p:txBody>
      </p:sp>
      <p:graphicFrame>
        <p:nvGraphicFramePr>
          <p:cNvPr id="229378" name="Object 2"/>
          <p:cNvGraphicFramePr>
            <a:graphicFrameLocks noChangeAspect="1"/>
          </p:cNvGraphicFramePr>
          <p:nvPr/>
        </p:nvGraphicFramePr>
        <p:xfrm>
          <a:off x="-1071602" y="1928802"/>
          <a:ext cx="6691264" cy="3929090"/>
        </p:xfrm>
        <a:graphic>
          <a:graphicData uri="http://schemas.openxmlformats.org/presentationml/2006/ole">
            <p:oleObj spid="_x0000_s229378" name="Documento" r:id="rId3" imgW="5539012" imgH="2581035" progId="Word.Document.12">
              <p:embed/>
            </p:oleObj>
          </a:graphicData>
        </a:graphic>
      </p:graphicFrame>
      <p:graphicFrame>
        <p:nvGraphicFramePr>
          <p:cNvPr id="6" name="5 Marcador de contenido"/>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FF00"/>
                </a:solidFill>
              </a:rPr>
              <a:t>ANALISIS ECONOMICO</a:t>
            </a:r>
            <a:endParaRPr lang="es-EC" dirty="0">
              <a:solidFill>
                <a:srgbClr val="FFFF00"/>
              </a:solidFill>
            </a:endParaRPr>
          </a:p>
        </p:txBody>
      </p:sp>
      <p:sp>
        <p:nvSpPr>
          <p:cNvPr id="3" name="2 Marcador de contenido"/>
          <p:cNvSpPr>
            <a:spLocks noGrp="1"/>
          </p:cNvSpPr>
          <p:nvPr>
            <p:ph idx="1"/>
          </p:nvPr>
        </p:nvSpPr>
        <p:spPr/>
        <p:txBody>
          <a:bodyPr/>
          <a:lstStyle/>
          <a:p>
            <a:endParaRPr lang="es-EC" dirty="0"/>
          </a:p>
        </p:txBody>
      </p:sp>
      <p:graphicFrame>
        <p:nvGraphicFramePr>
          <p:cNvPr id="230402" name="Object 2"/>
          <p:cNvGraphicFramePr>
            <a:graphicFrameLocks noChangeAspect="1"/>
          </p:cNvGraphicFramePr>
          <p:nvPr/>
        </p:nvGraphicFramePr>
        <p:xfrm>
          <a:off x="932561" y="2000240"/>
          <a:ext cx="7641151" cy="3000395"/>
        </p:xfrm>
        <a:graphic>
          <a:graphicData uri="http://schemas.openxmlformats.org/presentationml/2006/ole">
            <p:oleObj spid="_x0000_s230402" name="Documento" r:id="rId3" imgW="5539012" imgH="2174717" progId="Word.Document.12">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lstStyle/>
          <a:p>
            <a:pPr algn="ctr"/>
            <a:r>
              <a:rPr lang="es-EC" dirty="0" smtClean="0">
                <a:solidFill>
                  <a:srgbClr val="FFFF00"/>
                </a:solidFill>
              </a:rPr>
              <a:t>ANALISIS ECONOMICO</a:t>
            </a:r>
            <a:endParaRPr lang="es-EC" dirty="0">
              <a:solidFill>
                <a:srgbClr val="FFFF00"/>
              </a:solidFill>
            </a:endParaRPr>
          </a:p>
        </p:txBody>
      </p:sp>
      <p:sp>
        <p:nvSpPr>
          <p:cNvPr id="5" name="4 Marcador de contenido"/>
          <p:cNvSpPr>
            <a:spLocks noGrp="1"/>
          </p:cNvSpPr>
          <p:nvPr>
            <p:ph sz="half" idx="1"/>
          </p:nvPr>
        </p:nvSpPr>
        <p:spPr/>
        <p:txBody>
          <a:bodyPr/>
          <a:lstStyle/>
          <a:p>
            <a:endParaRPr lang="es-EC"/>
          </a:p>
        </p:txBody>
      </p:sp>
      <p:sp>
        <p:nvSpPr>
          <p:cNvPr id="6" name="5 Marcador de contenido"/>
          <p:cNvSpPr>
            <a:spLocks noGrp="1"/>
          </p:cNvSpPr>
          <p:nvPr>
            <p:ph sz="half" idx="2"/>
          </p:nvPr>
        </p:nvSpPr>
        <p:spPr/>
        <p:txBody>
          <a:bodyPr/>
          <a:lstStyle/>
          <a:p>
            <a:endParaRPr lang="es-EC" dirty="0"/>
          </a:p>
        </p:txBody>
      </p:sp>
      <p:graphicFrame>
        <p:nvGraphicFramePr>
          <p:cNvPr id="231426" name="Object 2"/>
          <p:cNvGraphicFramePr>
            <a:graphicFrameLocks noChangeAspect="1"/>
          </p:cNvGraphicFramePr>
          <p:nvPr/>
        </p:nvGraphicFramePr>
        <p:xfrm>
          <a:off x="-428660" y="2071678"/>
          <a:ext cx="5588000" cy="3136900"/>
        </p:xfrm>
        <a:graphic>
          <a:graphicData uri="http://schemas.openxmlformats.org/presentationml/2006/ole">
            <p:oleObj spid="_x0000_s231426" name="Documento" r:id="rId3" imgW="5627659" imgH="3109572" progId="Word.Document.12">
              <p:embed/>
            </p:oleObj>
          </a:graphicData>
        </a:graphic>
      </p:graphicFrame>
      <p:graphicFrame>
        <p:nvGraphicFramePr>
          <p:cNvPr id="231427" name="Object 3"/>
          <p:cNvGraphicFramePr>
            <a:graphicFrameLocks noChangeAspect="1"/>
          </p:cNvGraphicFramePr>
          <p:nvPr/>
        </p:nvGraphicFramePr>
        <p:xfrm>
          <a:off x="4357686" y="2285992"/>
          <a:ext cx="4572032" cy="2714644"/>
        </p:xfrm>
        <a:graphic>
          <a:graphicData uri="http://schemas.openxmlformats.org/presentationml/2006/ole">
            <p:oleObj spid="_x0000_s231427" name="Documento" r:id="rId4" imgW="5627659" imgH="2025458" progId="Word.Document.12">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725487"/>
          </a:xfrm>
        </p:spPr>
        <p:txBody>
          <a:bodyPr/>
          <a:lstStyle/>
          <a:p>
            <a:pPr algn="ctr" eaLnBrk="1" hangingPunct="1">
              <a:defRPr/>
            </a:pPr>
            <a:r>
              <a:rPr lang="es-EC" dirty="0" smtClean="0">
                <a:solidFill>
                  <a:srgbClr val="FFFF00"/>
                </a:solidFill>
              </a:rPr>
              <a:t>CONCLUSIONES</a:t>
            </a:r>
          </a:p>
        </p:txBody>
      </p:sp>
      <p:sp>
        <p:nvSpPr>
          <p:cNvPr id="40963" name="2 Marcador de contenido"/>
          <p:cNvSpPr>
            <a:spLocks noGrp="1"/>
          </p:cNvSpPr>
          <p:nvPr>
            <p:ph idx="1"/>
          </p:nvPr>
        </p:nvSpPr>
        <p:spPr bwMode="auto">
          <a:xfrm>
            <a:off x="457200" y="1285875"/>
            <a:ext cx="8229600" cy="4840288"/>
          </a:xfrm>
          <a:noFill/>
          <a:ln>
            <a:miter lim="800000"/>
            <a:headEnd/>
            <a:tailEnd/>
          </a:ln>
        </p:spPr>
        <p:txBody>
          <a:bodyPr vert="horz" wrap="square" lIns="91440" tIns="45720" rIns="91440" bIns="45720" numCol="1" anchor="t" anchorCtr="0" compatLnSpc="1">
            <a:prstTxWarp prst="textNoShape">
              <a:avLst/>
            </a:prstTxWarp>
          </a:bodyPr>
          <a:lstStyle/>
          <a:p>
            <a:pPr lvl="0"/>
            <a:r>
              <a:rPr lang="es-MX" sz="2200" dirty="0" smtClean="0">
                <a:solidFill>
                  <a:srgbClr val="FFFF00"/>
                </a:solidFill>
              </a:rPr>
              <a:t>El alimento en forma de polvo (tratamiento 1) fue el que presentó los valores más bajos respecto al consumo de las aves en las tres semanas, aunque en la primera semana no se presentaron valores significativos. En la tercera semana, los consumos promedio fue de 1074 g/ave, en contraste, el alimento en forma de </a:t>
            </a:r>
            <a:r>
              <a:rPr lang="es-MX" sz="2200" dirty="0" err="1" smtClean="0">
                <a:solidFill>
                  <a:srgbClr val="FFFF00"/>
                </a:solidFill>
              </a:rPr>
              <a:t>migajeado</a:t>
            </a:r>
            <a:r>
              <a:rPr lang="es-MX" sz="2200" dirty="0" smtClean="0">
                <a:solidFill>
                  <a:srgbClr val="FFFF00"/>
                </a:solidFill>
              </a:rPr>
              <a:t> procedente de la planta de Durán (tratamiento 3) alcanzó en las tres semanas el mayor consumo, llegando a un valor promedio de 1161 g/ave para la última semana. </a:t>
            </a:r>
            <a:endParaRPr lang="es-EC" sz="2200" dirty="0" smtClean="0">
              <a:solidFill>
                <a:srgbClr val="FFFF00"/>
              </a:solidFill>
            </a:endParaRPr>
          </a:p>
          <a:p>
            <a:pPr lvl="0"/>
            <a:r>
              <a:rPr lang="es-MX" sz="2200" dirty="0" smtClean="0">
                <a:solidFill>
                  <a:srgbClr val="FFFF00"/>
                </a:solidFill>
              </a:rPr>
              <a:t>Al analizar las ganancias de peso, observamos que el </a:t>
            </a:r>
            <a:r>
              <a:rPr lang="es-MX" sz="2200" dirty="0" err="1" smtClean="0">
                <a:solidFill>
                  <a:srgbClr val="FFFF00"/>
                </a:solidFill>
              </a:rPr>
              <a:t>migajeado</a:t>
            </a:r>
            <a:r>
              <a:rPr lang="es-MX" sz="2200" dirty="0" smtClean="0">
                <a:solidFill>
                  <a:srgbClr val="FFFF00"/>
                </a:solidFill>
              </a:rPr>
              <a:t> de la planta Durán (tratamiento 3) arrojó los pesos más altos en las aves, alcanzando un promedio de 884 g/ave frente a los 748 g/ave que se alcanzó como promedio con el polvo (tratamiento 1) para la última semana. </a:t>
            </a:r>
            <a:endParaRPr lang="es-EC" sz="2200" dirty="0" smtClean="0">
              <a:solidFill>
                <a:srgbClr val="FFFF00"/>
              </a:solidFill>
            </a:endParaRPr>
          </a:p>
          <a:p>
            <a:pPr lvl="0"/>
            <a:endParaRPr lang="es-EC" sz="2000" dirty="0" smtClean="0"/>
          </a:p>
          <a:p>
            <a:r>
              <a:rPr lang="es-MX" sz="2000" b="1" dirty="0" smtClean="0"/>
              <a:t> </a:t>
            </a:r>
            <a:endParaRPr lang="es-EC" sz="2000" dirty="0" smtClean="0"/>
          </a:p>
          <a:p>
            <a:pPr algn="just" eaLnBrk="1" hangingPunct="1"/>
            <a:endParaRPr lang="es-EC" sz="2000" dirty="0" smtClean="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eaLnBrk="1" hangingPunct="1">
              <a:defRPr/>
            </a:pPr>
            <a:r>
              <a:rPr lang="es-EC" sz="2400" dirty="0" smtClean="0">
                <a:solidFill>
                  <a:schemeClr val="tx1"/>
                </a:solidFill>
              </a:rPr>
              <a:t>Continuación…..</a:t>
            </a:r>
            <a:endParaRPr lang="es-EC" sz="2400" dirty="0" smtClean="0"/>
          </a:p>
        </p:txBody>
      </p:sp>
      <p:sp>
        <p:nvSpPr>
          <p:cNvPr id="41987" name="2 Marcador de contenido"/>
          <p:cNvSpPr>
            <a:spLocks noGrp="1"/>
          </p:cNvSpPr>
          <p:nvPr>
            <p:ph idx="1"/>
          </p:nvPr>
        </p:nvSpPr>
        <p:spPr bwMode="auto">
          <a:xfrm>
            <a:off x="457200" y="928688"/>
            <a:ext cx="8229600" cy="5197475"/>
          </a:xfrm>
          <a:noFill/>
          <a:ln>
            <a:miter lim="800000"/>
            <a:headEnd/>
            <a:tailEnd/>
          </a:ln>
        </p:spPr>
        <p:txBody>
          <a:bodyPr vert="horz" wrap="square" lIns="91440" tIns="45720" rIns="91440" bIns="45720" numCol="1" anchor="t" anchorCtr="0" compatLnSpc="1">
            <a:prstTxWarp prst="textNoShape">
              <a:avLst/>
            </a:prstTxWarp>
          </a:bodyPr>
          <a:lstStyle/>
          <a:p>
            <a:pPr lvl="0"/>
            <a:r>
              <a:rPr lang="es-MX" sz="2800" dirty="0" smtClean="0">
                <a:solidFill>
                  <a:srgbClr val="FFFF00"/>
                </a:solidFill>
              </a:rPr>
              <a:t>La conversión alimenticia más alta en la tercera semana fue de 1,39 para el caso del </a:t>
            </a:r>
            <a:r>
              <a:rPr lang="es-MX" sz="2800" dirty="0" err="1" smtClean="0">
                <a:solidFill>
                  <a:srgbClr val="FFFF00"/>
                </a:solidFill>
              </a:rPr>
              <a:t>migajeado</a:t>
            </a:r>
            <a:r>
              <a:rPr lang="es-MX" sz="2800" dirty="0" smtClean="0">
                <a:solidFill>
                  <a:srgbClr val="FFFF00"/>
                </a:solidFill>
              </a:rPr>
              <a:t> de Durán (tratamiento 3), mientras que la conversión más baja fue de 1,54 para el caso del alimento en forma de polvo (tratamiento 1).</a:t>
            </a:r>
            <a:endParaRPr lang="es-EC" sz="2800" dirty="0" smtClean="0">
              <a:solidFill>
                <a:srgbClr val="FFFF00"/>
              </a:solidFill>
            </a:endParaRPr>
          </a:p>
          <a:p>
            <a:pPr lvl="0"/>
            <a:r>
              <a:rPr lang="es-MX" sz="2800" dirty="0" smtClean="0">
                <a:solidFill>
                  <a:srgbClr val="FFFF00"/>
                </a:solidFill>
              </a:rPr>
              <a:t>Finalmente, tenemos el factor de eficiencia europeo, siendo el más alto de 267,34 para el </a:t>
            </a:r>
            <a:r>
              <a:rPr lang="es-MX" sz="2800" dirty="0" err="1" smtClean="0">
                <a:solidFill>
                  <a:srgbClr val="FFFF00"/>
                </a:solidFill>
              </a:rPr>
              <a:t>migajeado</a:t>
            </a:r>
            <a:r>
              <a:rPr lang="es-MX" sz="2800" dirty="0" smtClean="0">
                <a:solidFill>
                  <a:srgbClr val="FFFF00"/>
                </a:solidFill>
              </a:rPr>
              <a:t> de Durán (tratamiento 3) frente al más bajo que fue de 207,52 en el caso del polvo (tratamiento 1) en la tercera semana.</a:t>
            </a:r>
            <a:endParaRPr lang="es-EC" sz="2800" dirty="0" smtClean="0">
              <a:solidFill>
                <a:srgbClr val="FFFF00"/>
              </a:solidFill>
            </a:endParaRPr>
          </a:p>
          <a:p>
            <a:r>
              <a:rPr lang="es-MX" sz="2800" b="1" dirty="0" smtClean="0">
                <a:solidFill>
                  <a:srgbClr val="FFFF00"/>
                </a:solidFill>
              </a:rPr>
              <a:t> </a:t>
            </a:r>
            <a:endParaRPr lang="es-EC" sz="2800" dirty="0" smtClean="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eaLnBrk="1" hangingPunct="1">
              <a:defRPr/>
            </a:pPr>
            <a:r>
              <a:rPr lang="es-EC" sz="2400" dirty="0" smtClean="0">
                <a:solidFill>
                  <a:schemeClr val="tx1"/>
                </a:solidFill>
              </a:rPr>
              <a:t>Continuación…..</a:t>
            </a:r>
            <a:endParaRPr lang="es-EC" sz="2400" dirty="0" smtClean="0"/>
          </a:p>
        </p:txBody>
      </p:sp>
      <p:sp>
        <p:nvSpPr>
          <p:cNvPr id="44035" name="2 Marcador de contenido"/>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lvl="0" eaLnBrk="1" hangingPunct="1"/>
            <a:r>
              <a:rPr lang="es-MX" sz="3200" dirty="0" smtClean="0">
                <a:solidFill>
                  <a:srgbClr val="FFFF00"/>
                </a:solidFill>
              </a:rPr>
              <a:t>Al analizar todas las variables en estudio, concluimos que el tipo de alimento que obtuvo los mejores resultados fue el </a:t>
            </a:r>
            <a:r>
              <a:rPr lang="es-MX" sz="3200" dirty="0" err="1" smtClean="0">
                <a:solidFill>
                  <a:srgbClr val="FFFF00"/>
                </a:solidFill>
              </a:rPr>
              <a:t>migajeado</a:t>
            </a:r>
            <a:r>
              <a:rPr lang="es-MX" sz="3200" dirty="0" smtClean="0">
                <a:solidFill>
                  <a:srgbClr val="FFFF00"/>
                </a:solidFill>
              </a:rPr>
              <a:t> sometido al </a:t>
            </a:r>
            <a:r>
              <a:rPr lang="es-MX" sz="3200" dirty="0" err="1" smtClean="0">
                <a:solidFill>
                  <a:srgbClr val="FFFF00"/>
                </a:solidFill>
              </a:rPr>
              <a:t>acondiconamiento</a:t>
            </a:r>
            <a:r>
              <a:rPr lang="es-MX" sz="3200" dirty="0" smtClean="0">
                <a:solidFill>
                  <a:srgbClr val="FFFF00"/>
                </a:solidFill>
              </a:rPr>
              <a:t> con altas temperaturas (tratamiento 3), siendo el equipo más conveniente en </a:t>
            </a:r>
            <a:r>
              <a:rPr lang="es-MX" sz="3200" dirty="0" err="1" smtClean="0">
                <a:solidFill>
                  <a:srgbClr val="FFFF00"/>
                </a:solidFill>
              </a:rPr>
              <a:t>Hi</a:t>
            </a:r>
            <a:r>
              <a:rPr lang="es-MX" sz="3200" dirty="0" smtClean="0">
                <a:solidFill>
                  <a:srgbClr val="FFFF00"/>
                </a:solidFill>
              </a:rPr>
              <a:t> </a:t>
            </a:r>
            <a:r>
              <a:rPr lang="es-MX" sz="3200" dirty="0" err="1" smtClean="0">
                <a:solidFill>
                  <a:srgbClr val="FFFF00"/>
                </a:solidFill>
              </a:rPr>
              <a:t>Therm</a:t>
            </a:r>
            <a:endParaRPr lang="es-EC" sz="3200" dirty="0" smtClean="0">
              <a:solidFill>
                <a:srgbClr val="FFFF00"/>
              </a:solidFill>
            </a:endParaRPr>
          </a:p>
          <a:p>
            <a:pPr eaLnBrk="1" hangingPunct="1"/>
            <a:endParaRPr lang="es-EC" sz="3200" dirty="0" smtClean="0">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725487"/>
          </a:xfrm>
        </p:spPr>
        <p:txBody>
          <a:bodyPr/>
          <a:lstStyle/>
          <a:p>
            <a:pPr algn="ctr" eaLnBrk="1" hangingPunct="1">
              <a:defRPr/>
            </a:pPr>
            <a:r>
              <a:rPr lang="es-EC" dirty="0" smtClean="0">
                <a:solidFill>
                  <a:srgbClr val="FFFF00"/>
                </a:solidFill>
              </a:rPr>
              <a:t>RECOMENDACIONES</a:t>
            </a:r>
          </a:p>
        </p:txBody>
      </p:sp>
      <p:sp>
        <p:nvSpPr>
          <p:cNvPr id="45059" name="2 Marcador de contenido"/>
          <p:cNvSpPr>
            <a:spLocks noGrp="1"/>
          </p:cNvSpPr>
          <p:nvPr>
            <p:ph idx="1"/>
          </p:nvPr>
        </p:nvSpPr>
        <p:spPr bwMode="auto">
          <a:xfrm>
            <a:off x="467544" y="1196752"/>
            <a:ext cx="8229600" cy="5054600"/>
          </a:xfrm>
          <a:noFill/>
          <a:ln>
            <a:miter lim="800000"/>
            <a:headEnd/>
            <a:tailEnd/>
          </a:ln>
        </p:spPr>
        <p:txBody>
          <a:bodyPr vert="horz" wrap="square" lIns="91440" tIns="45720" rIns="91440" bIns="45720" numCol="1" anchor="t" anchorCtr="0" compatLnSpc="1">
            <a:prstTxWarp prst="textNoShape">
              <a:avLst/>
            </a:prstTxWarp>
          </a:bodyPr>
          <a:lstStyle/>
          <a:p>
            <a:pPr lvl="0"/>
            <a:r>
              <a:rPr lang="es-MX" sz="2800" dirty="0" smtClean="0">
                <a:solidFill>
                  <a:srgbClr val="FFFF00"/>
                </a:solidFill>
              </a:rPr>
              <a:t>Se recomienda el uso del tratamiento 3 (</a:t>
            </a:r>
            <a:r>
              <a:rPr lang="es-MX" sz="2800" dirty="0" err="1" smtClean="0">
                <a:solidFill>
                  <a:srgbClr val="FFFF00"/>
                </a:solidFill>
              </a:rPr>
              <a:t>migajeado</a:t>
            </a:r>
            <a:r>
              <a:rPr lang="es-MX" sz="2800" dirty="0" smtClean="0">
                <a:solidFill>
                  <a:srgbClr val="FFFF00"/>
                </a:solidFill>
              </a:rPr>
              <a:t> </a:t>
            </a:r>
            <a:r>
              <a:rPr lang="es-MX" sz="2800" dirty="0" err="1" smtClean="0">
                <a:solidFill>
                  <a:srgbClr val="FFFF00"/>
                </a:solidFill>
              </a:rPr>
              <a:t>Dur</a:t>
            </a:r>
            <a:r>
              <a:rPr lang="es-EC" sz="2800" dirty="0" err="1" smtClean="0">
                <a:solidFill>
                  <a:srgbClr val="FFFF00"/>
                </a:solidFill>
              </a:rPr>
              <a:t>án</a:t>
            </a:r>
            <a:r>
              <a:rPr lang="es-EC" sz="2800" dirty="0" smtClean="0">
                <a:solidFill>
                  <a:srgbClr val="FFFF00"/>
                </a:solidFill>
              </a:rPr>
              <a:t>) por presentar las mejores ganancias de peso, mejor conversión alimenticia, mejor factor de eficiencia europeo  </a:t>
            </a:r>
            <a:r>
              <a:rPr lang="es-MX" sz="2800" dirty="0" smtClean="0">
                <a:solidFill>
                  <a:srgbClr val="FFFF00"/>
                </a:solidFill>
              </a:rPr>
              <a:t>y </a:t>
            </a:r>
            <a:r>
              <a:rPr lang="es-MX" sz="2800" dirty="0" err="1" smtClean="0">
                <a:solidFill>
                  <a:srgbClr val="FFFF00"/>
                </a:solidFill>
              </a:rPr>
              <a:t>result</a:t>
            </a:r>
            <a:r>
              <a:rPr lang="es-EC" sz="2800" dirty="0" smtClean="0">
                <a:solidFill>
                  <a:srgbClr val="FFFF00"/>
                </a:solidFill>
              </a:rPr>
              <a:t>ó ser el más económico</a:t>
            </a:r>
          </a:p>
          <a:p>
            <a:pPr lvl="0"/>
            <a:r>
              <a:rPr lang="es-MX" sz="2800" dirty="0" smtClean="0">
                <a:solidFill>
                  <a:srgbClr val="FFFF00"/>
                </a:solidFill>
              </a:rPr>
              <a:t>Como alternativa se recomienda al tratamiento 5 (</a:t>
            </a:r>
            <a:r>
              <a:rPr lang="es-MX" sz="2800" dirty="0" err="1" smtClean="0">
                <a:solidFill>
                  <a:srgbClr val="FFFF00"/>
                </a:solidFill>
              </a:rPr>
              <a:t>migajeado</a:t>
            </a:r>
            <a:r>
              <a:rPr lang="es-MX" sz="2800" dirty="0" smtClean="0">
                <a:solidFill>
                  <a:srgbClr val="FFFF00"/>
                </a:solidFill>
              </a:rPr>
              <a:t> Quevedo) por presentar similar tendencia que el tratamiento 3.</a:t>
            </a:r>
            <a:endParaRPr lang="es-EC" sz="2800" dirty="0" smtClean="0">
              <a:solidFill>
                <a:srgbClr val="FFFF00"/>
              </a:solidFill>
            </a:endParaRPr>
          </a:p>
          <a:p>
            <a:pPr lvl="0"/>
            <a:r>
              <a:rPr lang="es-MX" sz="2800" dirty="0" smtClean="0">
                <a:solidFill>
                  <a:srgbClr val="FFFF00"/>
                </a:solidFill>
              </a:rPr>
              <a:t>Seguir evaluando los sistemas de acondicionamiento del alimento  </a:t>
            </a:r>
            <a:endParaRPr lang="es-EC" sz="2800" dirty="0" smtClean="0">
              <a:solidFill>
                <a:srgbClr val="FFFF00"/>
              </a:solidFill>
            </a:endParaRPr>
          </a:p>
          <a:p>
            <a:pPr eaLnBrk="1" hangingPunct="1"/>
            <a:endParaRPr lang="es-EC" sz="2000" dirty="0" smtClean="0">
              <a:solidFill>
                <a:srgbClr val="FFFF00"/>
              </a:solidFill>
            </a:endParaRPr>
          </a:p>
          <a:p>
            <a:pPr eaLnBrk="1" hangingPunct="1">
              <a:buFontTx/>
              <a:buNone/>
            </a:pPr>
            <a:endParaRPr lang="es-EC" sz="2000" dirty="0" smtClean="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CuadroTexto"/>
          <p:cNvSpPr txBox="1">
            <a:spLocks noChangeArrowheads="1"/>
          </p:cNvSpPr>
          <p:nvPr/>
        </p:nvSpPr>
        <p:spPr bwMode="auto">
          <a:xfrm>
            <a:off x="1749425" y="2105025"/>
            <a:ext cx="5645150" cy="1323975"/>
          </a:xfrm>
          <a:prstGeom prst="rect">
            <a:avLst/>
          </a:prstGeom>
          <a:noFill/>
          <a:ln w="9525">
            <a:noFill/>
            <a:miter lim="800000"/>
            <a:headEnd/>
            <a:tailEnd/>
          </a:ln>
        </p:spPr>
        <p:txBody>
          <a:bodyPr>
            <a:spAutoFit/>
          </a:bodyPr>
          <a:lstStyle/>
          <a:p>
            <a:r>
              <a:rPr lang="es-EC" sz="8000" b="1" dirty="0">
                <a:solidFill>
                  <a:srgbClr val="FFFF00"/>
                </a:solidFill>
              </a:rPr>
              <a:t>¡GRACIAS!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725487"/>
          </a:xfrm>
        </p:spPr>
        <p:txBody>
          <a:bodyPr/>
          <a:lstStyle/>
          <a:p>
            <a:pPr algn="ctr" eaLnBrk="1" hangingPunct="1">
              <a:defRPr/>
            </a:pPr>
            <a:r>
              <a:rPr lang="es-EC" dirty="0" err="1" smtClean="0">
                <a:solidFill>
                  <a:srgbClr val="FFFF00"/>
                </a:solidFill>
              </a:rPr>
              <a:t>Peletización</a:t>
            </a:r>
            <a:endParaRPr lang="es-EC" dirty="0" smtClean="0">
              <a:solidFill>
                <a:srgbClr val="FFFF00"/>
              </a:solidFill>
            </a:endParaRPr>
          </a:p>
        </p:txBody>
      </p:sp>
      <p:sp>
        <p:nvSpPr>
          <p:cNvPr id="8195" name="2 Marcador de contenido"/>
          <p:cNvSpPr>
            <a:spLocks noGrp="1"/>
          </p:cNvSpPr>
          <p:nvPr>
            <p:ph idx="1"/>
          </p:nvPr>
        </p:nvSpPr>
        <p:spPr bwMode="auto">
          <a:xfrm>
            <a:off x="457200" y="1285875"/>
            <a:ext cx="8229600" cy="48402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S" sz="3600" dirty="0" smtClean="0">
                <a:solidFill>
                  <a:srgbClr val="FFFF00"/>
                </a:solidFill>
              </a:rPr>
              <a:t>P</a:t>
            </a:r>
            <a:r>
              <a:rPr lang="es-ES" sz="3600" dirty="0" smtClean="0">
                <a:solidFill>
                  <a:srgbClr val="FFFF00"/>
                </a:solidFill>
                <a:latin typeface="+mn-lt"/>
                <a:ea typeface="+mn-ea"/>
                <a:cs typeface="+mn-cs"/>
              </a:rPr>
              <a:t>equeñas porciones de material aglomerado o altamente densificado. </a:t>
            </a:r>
          </a:p>
          <a:p>
            <a:pPr eaLnBrk="1" hangingPunct="1"/>
            <a:r>
              <a:rPr lang="es-ES" sz="3600" dirty="0" smtClean="0">
                <a:solidFill>
                  <a:srgbClr val="FFFF00"/>
                </a:solidFill>
              </a:rPr>
              <a:t>Se obtienen m</a:t>
            </a:r>
            <a:r>
              <a:rPr lang="es-ES" sz="3600" dirty="0" smtClean="0">
                <a:solidFill>
                  <a:srgbClr val="FFFF00"/>
                </a:solidFill>
                <a:latin typeface="+mn-lt"/>
                <a:ea typeface="+mn-ea"/>
                <a:cs typeface="+mn-cs"/>
              </a:rPr>
              <a:t>ediante procesos de acondicionamiento. </a:t>
            </a:r>
          </a:p>
          <a:p>
            <a:pPr eaLnBrk="1" hangingPunct="1"/>
            <a:r>
              <a:rPr lang="es-ES" sz="3600" dirty="0" smtClean="0">
                <a:solidFill>
                  <a:srgbClr val="FFFF00"/>
                </a:solidFill>
              </a:rPr>
              <a:t>S</a:t>
            </a:r>
            <a:r>
              <a:rPr lang="es-ES" sz="3600" dirty="0" smtClean="0">
                <a:solidFill>
                  <a:srgbClr val="FFFF00"/>
                </a:solidFill>
                <a:latin typeface="+mn-lt"/>
                <a:ea typeface="+mn-ea"/>
                <a:cs typeface="+mn-cs"/>
              </a:rPr>
              <a:t>e somete al alimento a altas temperaturas y presiones.</a:t>
            </a:r>
            <a:endParaRPr lang="es-EC" sz="3600" dirty="0" smtClean="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868362"/>
          </a:xfrm>
        </p:spPr>
        <p:txBody>
          <a:bodyPr/>
          <a:lstStyle/>
          <a:p>
            <a:pPr algn="ctr" eaLnBrk="1" hangingPunct="1">
              <a:defRPr/>
            </a:pPr>
            <a:r>
              <a:rPr lang="es-EC" dirty="0" smtClean="0">
                <a:solidFill>
                  <a:srgbClr val="FFFF00"/>
                </a:solidFill>
              </a:rPr>
              <a:t>Beneficios del </a:t>
            </a:r>
            <a:r>
              <a:rPr lang="es-EC" dirty="0" err="1" smtClean="0">
                <a:solidFill>
                  <a:srgbClr val="FFFF00"/>
                </a:solidFill>
              </a:rPr>
              <a:t>pelet</a:t>
            </a:r>
            <a:endParaRPr lang="es-EC" dirty="0" smtClean="0">
              <a:solidFill>
                <a:srgbClr val="FFFF00"/>
              </a:solidFill>
            </a:endParaRPr>
          </a:p>
        </p:txBody>
      </p:sp>
      <p:sp>
        <p:nvSpPr>
          <p:cNvPr id="8" name="7 Marcador de contenido"/>
          <p:cNvSpPr>
            <a:spLocks noGrp="1"/>
          </p:cNvSpPr>
          <p:nvPr>
            <p:ph idx="1"/>
          </p:nvPr>
        </p:nvSpPr>
        <p:spPr/>
        <p:txBody>
          <a:bodyPr/>
          <a:lstStyle/>
          <a:p>
            <a:pPr lvl="0"/>
            <a:r>
              <a:rPr lang="es-MX" sz="3600" dirty="0" smtClean="0">
                <a:solidFill>
                  <a:srgbClr val="FFFF00"/>
                </a:solidFill>
                <a:latin typeface="+mn-lt"/>
                <a:ea typeface="+mn-ea"/>
                <a:cs typeface="+mn-cs"/>
              </a:rPr>
              <a:t>Gelatinización de los almidones</a:t>
            </a:r>
            <a:endParaRPr lang="es-ES" sz="3600" dirty="0" smtClean="0">
              <a:solidFill>
                <a:srgbClr val="FFFF00"/>
              </a:solidFill>
            </a:endParaRPr>
          </a:p>
          <a:p>
            <a:pPr lvl="0"/>
            <a:r>
              <a:rPr lang="es-MX" sz="3600" dirty="0" smtClean="0">
                <a:solidFill>
                  <a:srgbClr val="FFFF00"/>
                </a:solidFill>
                <a:latin typeface="+mn-lt"/>
                <a:ea typeface="+mn-ea"/>
                <a:cs typeface="+mn-cs"/>
              </a:rPr>
              <a:t>Plastificación de las proteínas</a:t>
            </a:r>
            <a:endParaRPr lang="es-ES" sz="3600" dirty="0" smtClean="0">
              <a:solidFill>
                <a:srgbClr val="FFFF00"/>
              </a:solidFill>
            </a:endParaRPr>
          </a:p>
          <a:p>
            <a:r>
              <a:rPr lang="es-ES" sz="3600" dirty="0" smtClean="0">
                <a:solidFill>
                  <a:srgbClr val="FFFF00"/>
                </a:solidFill>
                <a:latin typeface="+mn-lt"/>
                <a:ea typeface="+mn-ea"/>
                <a:cs typeface="+mn-cs"/>
              </a:rPr>
              <a:t>Alimentos con mayor poder energético y por ende mayor eficiencia productiva.</a:t>
            </a:r>
          </a:p>
          <a:p>
            <a:endParaRPr lang="es-EC" dirty="0" smtClean="0">
              <a:solidFill>
                <a:srgbClr val="FFFF00"/>
              </a:solidFill>
            </a:endParaRPr>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lstStyle/>
          <a:p>
            <a:pPr algn="ctr"/>
            <a:r>
              <a:rPr lang="es-EC" dirty="0" smtClean="0">
                <a:solidFill>
                  <a:srgbClr val="FFFF00"/>
                </a:solidFill>
              </a:rPr>
              <a:t>Inconvenientes </a:t>
            </a:r>
            <a:endParaRPr lang="es-ES" dirty="0">
              <a:solidFill>
                <a:srgbClr val="FFFF00"/>
              </a:solidFill>
            </a:endParaRPr>
          </a:p>
        </p:txBody>
      </p:sp>
      <p:sp>
        <p:nvSpPr>
          <p:cNvPr id="3" name="2 Marcador de contenido"/>
          <p:cNvSpPr>
            <a:spLocks noGrp="1"/>
          </p:cNvSpPr>
          <p:nvPr>
            <p:ph idx="1"/>
          </p:nvPr>
        </p:nvSpPr>
        <p:spPr>
          <a:xfrm>
            <a:off x="395536" y="1556792"/>
            <a:ext cx="8229600" cy="4525963"/>
          </a:xfrm>
        </p:spPr>
        <p:txBody>
          <a:bodyPr/>
          <a:lstStyle/>
          <a:p>
            <a:pPr lvl="1">
              <a:buFont typeface="Arial" pitchFamily="34" charset="0"/>
              <a:buChar char="•"/>
            </a:pPr>
            <a:r>
              <a:rPr lang="es-ES" sz="3600" dirty="0" smtClean="0">
                <a:solidFill>
                  <a:srgbClr val="FFFF00"/>
                </a:solidFill>
                <a:latin typeface="+mn-lt"/>
              </a:rPr>
              <a:t>Alto consumo de energía en procesamiento.</a:t>
            </a:r>
          </a:p>
          <a:p>
            <a:pPr lvl="1">
              <a:buFont typeface="Arial" pitchFamily="34" charset="0"/>
              <a:buChar char="•"/>
            </a:pPr>
            <a:r>
              <a:rPr lang="es-ES" sz="3600" dirty="0" smtClean="0">
                <a:solidFill>
                  <a:srgbClr val="FFFF00"/>
                </a:solidFill>
                <a:latin typeface="+mn-lt"/>
              </a:rPr>
              <a:t>Mantenimiento de maquinaria delicada</a:t>
            </a:r>
          </a:p>
          <a:p>
            <a:pPr lvl="1">
              <a:buFont typeface="Arial" pitchFamily="34" charset="0"/>
              <a:buChar char="•"/>
            </a:pPr>
            <a:r>
              <a:rPr lang="es-ES" sz="3600" dirty="0" smtClean="0">
                <a:solidFill>
                  <a:srgbClr val="FFFF00"/>
                </a:solidFill>
                <a:latin typeface="+mn-lt"/>
              </a:rPr>
              <a:t>Uso de sistemas de vapor o calentamiento de aguas</a:t>
            </a:r>
          </a:p>
          <a:p>
            <a:pPr lvl="1">
              <a:buNone/>
            </a:pPr>
            <a:endParaRPr lang="es-ES" sz="3200" dirty="0" smtClean="0">
              <a:solidFill>
                <a:schemeClr val="tx1"/>
              </a:solidFill>
              <a:latin typeface="+mn-lt"/>
            </a:endParaRPr>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1"/>
          <p:cNvPicPr>
            <a:picLocks noGrp="1" noChangeAspect="1" noChangeArrowheads="1"/>
          </p:cNvPicPr>
          <p:nvPr>
            <p:ph idx="1"/>
          </p:nvPr>
        </p:nvPicPr>
        <p:blipFill>
          <a:blip r:embed="rId2" cstate="print"/>
          <a:srcRect/>
          <a:stretch>
            <a:fillRect/>
          </a:stretch>
        </p:blipFill>
        <p:spPr bwMode="auto">
          <a:xfrm>
            <a:off x="395536" y="836712"/>
            <a:ext cx="8264523"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1293</Words>
  <Application>Microsoft Office PowerPoint</Application>
  <PresentationFormat>Presentación en pantalla (4:3)</PresentationFormat>
  <Paragraphs>417</Paragraphs>
  <Slides>58</Slides>
  <Notes>17</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58</vt:i4>
      </vt:variant>
    </vt:vector>
  </HeadingPairs>
  <TitlesOfParts>
    <vt:vector size="62" baseType="lpstr">
      <vt:lpstr>Diseño predeterminado</vt:lpstr>
      <vt:lpstr>CorelDRAW</vt:lpstr>
      <vt:lpstr>Documento</vt:lpstr>
      <vt:lpstr>Documento de Microsoft Office Word</vt:lpstr>
      <vt:lpstr>Diapositiva 1</vt:lpstr>
      <vt:lpstr>OBJETIVO GENERAL</vt:lpstr>
      <vt:lpstr>OBJETIVOS ESPECÍFICOS</vt:lpstr>
      <vt:lpstr>INTRODUCCIÓN</vt:lpstr>
      <vt:lpstr>Diapositiva 5</vt:lpstr>
      <vt:lpstr>Peletización</vt:lpstr>
      <vt:lpstr>Beneficios del pelet</vt:lpstr>
      <vt:lpstr>Inconvenientes </vt:lpstr>
      <vt:lpstr>Diapositiva 9</vt:lpstr>
      <vt:lpstr>ACONDICIONAMIENTO </vt:lpstr>
      <vt:lpstr>Acondicionamiento con Altas Temperaturas</vt:lpstr>
      <vt:lpstr>Proceso de expandido</vt:lpstr>
      <vt:lpstr>Beneficios del acondiconamiento expandido</vt:lpstr>
      <vt:lpstr>Diapositiva 14</vt:lpstr>
      <vt:lpstr>Diapositiva 15</vt:lpstr>
      <vt:lpstr>Efecto del alimento acondicionado sobre las aves</vt:lpstr>
      <vt:lpstr>LOCALIZACIÓN DE LA INVESTIGACIÓN</vt:lpstr>
      <vt:lpstr>MATERIALES Y MÉTODOS Materiales de campo</vt:lpstr>
      <vt:lpstr>MATERIALES Y MÉTODOS Equipos</vt:lpstr>
      <vt:lpstr>DISEÑO EXPERIMENTAL Tratamientos</vt:lpstr>
      <vt:lpstr>DISEÑO EXPERIMENTAL Tipo de Diseño</vt:lpstr>
      <vt:lpstr>DISEÑO EXPERIMENTAL  Características de la unidad experimental </vt:lpstr>
      <vt:lpstr>DISEÑO EXPERIMENTAL</vt:lpstr>
      <vt:lpstr>DISEÑO EXPERIMENTAL Análisis Estadístico</vt:lpstr>
      <vt:lpstr>DISEÑO EXPERIMENTAL Variables</vt:lpstr>
      <vt:lpstr>MÉTODOS ESPECÍFICOS DE MANEJO DEL EXPERIMENTO</vt:lpstr>
      <vt:lpstr>MÉTODOS ESPECÍFICOS DE MANEJO DEL EXPERIMENTO</vt:lpstr>
      <vt:lpstr>MÉTODOS ESPECÍFICOS DE MANEJO DEL EXPERIMENTO</vt:lpstr>
      <vt:lpstr>Distribución de las aves</vt:lpstr>
      <vt:lpstr>Pesaje de las aves a los 21 días</vt:lpstr>
      <vt:lpstr>Diapositiva 31</vt:lpstr>
      <vt:lpstr>CONSUMO DE ALIMENTO SEMANA 1</vt:lpstr>
      <vt:lpstr>CONSUMO DE ALIMENTO SEMANA 1</vt:lpstr>
      <vt:lpstr>GANANCIA DE PESO SEMANA 1</vt:lpstr>
      <vt:lpstr>GANANCIA DE PESO SEMANA 1</vt:lpstr>
      <vt:lpstr>CONVERSIÓN ALIMENTICIA  SEMANA 1</vt:lpstr>
      <vt:lpstr>CONVERSIÓN ALIMENTICIA  SEMANA 1</vt:lpstr>
      <vt:lpstr>CONSUMO DE ALIMENTO SEMANA 2</vt:lpstr>
      <vt:lpstr>CONSUMO DE ALIMENTO SEMANA 2</vt:lpstr>
      <vt:lpstr>GANANCIA DE PESO SEMANA 2</vt:lpstr>
      <vt:lpstr>GANANCIA DE PESO SEMANA 2</vt:lpstr>
      <vt:lpstr>CONVERSIÓN ALIMENTICIA  SEMANA 2</vt:lpstr>
      <vt:lpstr>CONVERSIÓN ALIMENTICIA  SEMANA 2</vt:lpstr>
      <vt:lpstr>CONSUMO DE ALIMENTO SEMANA 3</vt:lpstr>
      <vt:lpstr>CONSUMO DE ALIMENTO SEMANA 3</vt:lpstr>
      <vt:lpstr>GANANCIA DE PESO SEMANA 3</vt:lpstr>
      <vt:lpstr>GANANCIA DE PESO SEMANA 3</vt:lpstr>
      <vt:lpstr>CONVERSIÓN ALIMENTICIA  SEMANA 3</vt:lpstr>
      <vt:lpstr>CONVERSIÓN ALIMENTICIA  SEMANA 3</vt:lpstr>
      <vt:lpstr>FACTOR DE EFICIENCIA EUROPEO  SEMANA 3</vt:lpstr>
      <vt:lpstr>FACTOR DE EFICIENCIA EUROPEO  SEMANA 3</vt:lpstr>
      <vt:lpstr>ANALISIS ECONOMICO</vt:lpstr>
      <vt:lpstr>ANALISIS ECONOMICO</vt:lpstr>
      <vt:lpstr>CONCLUSIONES</vt:lpstr>
      <vt:lpstr>Continuación…..</vt:lpstr>
      <vt:lpstr>Continuación…..</vt:lpstr>
      <vt:lpstr>RECOMENDACIONES</vt:lpstr>
      <vt:lpstr>Diapositiva 58</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pc</cp:lastModifiedBy>
  <cp:revision>134</cp:revision>
  <dcterms:created xsi:type="dcterms:W3CDTF">2008-02-13T16:07:44Z</dcterms:created>
  <dcterms:modified xsi:type="dcterms:W3CDTF">2012-04-02T07:05:28Z</dcterms:modified>
</cp:coreProperties>
</file>