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2" r:id="rId1"/>
  </p:sldMasterIdLst>
  <p:notesMasterIdLst>
    <p:notesMasterId r:id="rId35"/>
  </p:notesMasterIdLst>
  <p:sldIdLst>
    <p:sldId id="256" r:id="rId2"/>
    <p:sldId id="257" r:id="rId3"/>
    <p:sldId id="291" r:id="rId4"/>
    <p:sldId id="292" r:id="rId5"/>
    <p:sldId id="258" r:id="rId6"/>
    <p:sldId id="28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6" r:id="rId26"/>
    <p:sldId id="285" r:id="rId27"/>
    <p:sldId id="300" r:id="rId28"/>
    <p:sldId id="301" r:id="rId29"/>
    <p:sldId id="302" r:id="rId30"/>
    <p:sldId id="304" r:id="rId31"/>
    <p:sldId id="305" r:id="rId32"/>
    <p:sldId id="298" r:id="rId33"/>
    <p:sldId id="287"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reslmedina2013\Users\Kennedy\Documents\tesis%20Rober%20R\TESIS%202013\datos%20de%20graficos%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reslmedina2013\Users\Kennedy\Documents\tesis%20Rober%20R\TESIS%202013\datos%20de%20grafic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782380436256"/>
          <c:y val="8.6882836367175614E-2"/>
          <c:w val="0.69700766192104779"/>
          <c:h val="0.75209420707356189"/>
        </c:manualLayout>
      </c:layout>
      <c:lineChart>
        <c:grouping val="standard"/>
        <c:varyColors val="0"/>
        <c:ser>
          <c:idx val="1"/>
          <c:order val="0"/>
          <c:tx>
            <c:strRef>
              <c:f>PV!$C$3</c:f>
              <c:strCache>
                <c:ptCount val="1"/>
                <c:pt idx="0">
                  <c:v>CB</c:v>
                </c:pt>
              </c:strCache>
            </c:strRef>
          </c:tx>
          <c:spPr>
            <a:ln w="22225">
              <a:solidFill>
                <a:schemeClr val="tx1"/>
              </a:solidFill>
            </a:ln>
          </c:spPr>
          <c:marker>
            <c:symbol val="square"/>
            <c:size val="3"/>
            <c:spPr>
              <a:solidFill>
                <a:schemeClr val="tx1"/>
              </a:solidFill>
              <a:ln>
                <a:solidFill>
                  <a:schemeClr val="tx1"/>
                </a:solidFill>
              </a:ln>
            </c:spPr>
          </c:marker>
          <c:errBars>
            <c:errDir val="y"/>
            <c:errBarType val="both"/>
            <c:errValType val="cust"/>
            <c:noEndCap val="0"/>
            <c:plus>
              <c:numRef>
                <c:f>PV!$A$17</c:f>
                <c:numCache>
                  <c:formatCode>General</c:formatCode>
                  <c:ptCount val="1"/>
                  <c:pt idx="0">
                    <c:v>0.68064999999999998</c:v>
                  </c:pt>
                </c:numCache>
              </c:numRef>
            </c:plus>
            <c:minus>
              <c:numRef>
                <c:f>PV!$A$17</c:f>
                <c:numCache>
                  <c:formatCode>General</c:formatCode>
                  <c:ptCount val="1"/>
                  <c:pt idx="0">
                    <c:v>0.68064999999999998</c:v>
                  </c:pt>
                </c:numCache>
              </c:numRef>
            </c:minus>
          </c:errBars>
          <c:cat>
            <c:numRef>
              <c:f>PV!$B$4:$B$12</c:f>
              <c:numCache>
                <c:formatCode>General</c:formatCode>
                <c:ptCount val="9"/>
                <c:pt idx="0">
                  <c:v>1</c:v>
                </c:pt>
                <c:pt idx="1">
                  <c:v>21</c:v>
                </c:pt>
                <c:pt idx="2">
                  <c:v>42</c:v>
                </c:pt>
                <c:pt idx="3">
                  <c:v>63</c:v>
                </c:pt>
                <c:pt idx="4">
                  <c:v>84</c:v>
                </c:pt>
                <c:pt idx="5">
                  <c:v>105</c:v>
                </c:pt>
                <c:pt idx="6">
                  <c:v>126</c:v>
                </c:pt>
                <c:pt idx="7">
                  <c:v>147</c:v>
                </c:pt>
                <c:pt idx="8">
                  <c:v>178</c:v>
                </c:pt>
              </c:numCache>
            </c:numRef>
          </c:cat>
          <c:val>
            <c:numRef>
              <c:f>PV!$C$4:$C$12</c:f>
              <c:numCache>
                <c:formatCode>0.00</c:formatCode>
                <c:ptCount val="9"/>
                <c:pt idx="0">
                  <c:v>22.433</c:v>
                </c:pt>
                <c:pt idx="1">
                  <c:v>21.1</c:v>
                </c:pt>
                <c:pt idx="2">
                  <c:v>23.177800000000001</c:v>
                </c:pt>
                <c:pt idx="3">
                  <c:v>24.944400000000002</c:v>
                </c:pt>
                <c:pt idx="4">
                  <c:v>26.933299999999999</c:v>
                </c:pt>
                <c:pt idx="5">
                  <c:v>28.8</c:v>
                </c:pt>
                <c:pt idx="6">
                  <c:v>31.6111</c:v>
                </c:pt>
                <c:pt idx="7">
                  <c:v>33.799999999999997</c:v>
                </c:pt>
                <c:pt idx="8">
                  <c:v>36.166699999999999</c:v>
                </c:pt>
              </c:numCache>
            </c:numRef>
          </c:val>
          <c:smooth val="0"/>
        </c:ser>
        <c:ser>
          <c:idx val="2"/>
          <c:order val="1"/>
          <c:tx>
            <c:strRef>
              <c:f>PV!$D$3</c:f>
              <c:strCache>
                <c:ptCount val="1"/>
                <c:pt idx="0">
                  <c:v>SB</c:v>
                </c:pt>
              </c:strCache>
            </c:strRef>
          </c:tx>
          <c:spPr>
            <a:ln w="22225">
              <a:solidFill>
                <a:schemeClr val="tx1"/>
              </a:solidFill>
              <a:prstDash val="dash"/>
            </a:ln>
          </c:spPr>
          <c:marker>
            <c:symbol val="square"/>
            <c:size val="3"/>
            <c:spPr>
              <a:solidFill>
                <a:schemeClr val="tx1"/>
              </a:solidFill>
              <a:ln>
                <a:solidFill>
                  <a:schemeClr val="tx1"/>
                </a:solidFill>
              </a:ln>
            </c:spPr>
          </c:marker>
          <c:errBars>
            <c:errDir val="y"/>
            <c:errBarType val="both"/>
            <c:errValType val="stdErr"/>
            <c:noEndCap val="0"/>
          </c:errBars>
          <c:cat>
            <c:numRef>
              <c:f>PV!$B$4:$B$12</c:f>
              <c:numCache>
                <c:formatCode>General</c:formatCode>
                <c:ptCount val="9"/>
                <c:pt idx="0">
                  <c:v>1</c:v>
                </c:pt>
                <c:pt idx="1">
                  <c:v>21</c:v>
                </c:pt>
                <c:pt idx="2">
                  <c:v>42</c:v>
                </c:pt>
                <c:pt idx="3">
                  <c:v>63</c:v>
                </c:pt>
                <c:pt idx="4">
                  <c:v>84</c:v>
                </c:pt>
                <c:pt idx="5">
                  <c:v>105</c:v>
                </c:pt>
                <c:pt idx="6">
                  <c:v>126</c:v>
                </c:pt>
                <c:pt idx="7">
                  <c:v>147</c:v>
                </c:pt>
                <c:pt idx="8">
                  <c:v>178</c:v>
                </c:pt>
              </c:numCache>
            </c:numRef>
          </c:cat>
          <c:val>
            <c:numRef>
              <c:f>PV!$D$4:$D$12</c:f>
              <c:numCache>
                <c:formatCode>0.00</c:formatCode>
                <c:ptCount val="9"/>
                <c:pt idx="0">
                  <c:v>25.6556</c:v>
                </c:pt>
                <c:pt idx="1">
                  <c:v>20.9556</c:v>
                </c:pt>
                <c:pt idx="2">
                  <c:v>22.977799999999998</c:v>
                </c:pt>
                <c:pt idx="3">
                  <c:v>23.944400000000002</c:v>
                </c:pt>
                <c:pt idx="4">
                  <c:v>24.8</c:v>
                </c:pt>
                <c:pt idx="5">
                  <c:v>25.2</c:v>
                </c:pt>
                <c:pt idx="6">
                  <c:v>25.6</c:v>
                </c:pt>
                <c:pt idx="7">
                  <c:v>26.32</c:v>
                </c:pt>
                <c:pt idx="8">
                  <c:v>26.933</c:v>
                </c:pt>
              </c:numCache>
            </c:numRef>
          </c:val>
          <c:smooth val="0"/>
        </c:ser>
        <c:dLbls>
          <c:showLegendKey val="0"/>
          <c:showVal val="0"/>
          <c:showCatName val="0"/>
          <c:showSerName val="0"/>
          <c:showPercent val="0"/>
          <c:showBubbleSize val="0"/>
        </c:dLbls>
        <c:marker val="1"/>
        <c:smooth val="0"/>
        <c:axId val="63660416"/>
        <c:axId val="63662336"/>
      </c:lineChart>
      <c:catAx>
        <c:axId val="63660416"/>
        <c:scaling>
          <c:orientation val="minMax"/>
        </c:scaling>
        <c:delete val="0"/>
        <c:axPos val="b"/>
        <c:title>
          <c:tx>
            <c:rich>
              <a:bodyPr/>
              <a:lstStyle/>
              <a:p>
                <a:pPr>
                  <a:defRPr b="0" i="0" baseline="0"/>
                </a:pPr>
                <a:r>
                  <a:rPr lang="en-US" b="0" i="0" baseline="0"/>
                  <a:t>Días</a:t>
                </a:r>
              </a:p>
            </c:rich>
          </c:tx>
          <c:overlay val="0"/>
        </c:title>
        <c:numFmt formatCode="General" sourceLinked="1"/>
        <c:majorTickMark val="none"/>
        <c:minorTickMark val="none"/>
        <c:tickLblPos val="nextTo"/>
        <c:crossAx val="63662336"/>
        <c:crosses val="autoZero"/>
        <c:auto val="1"/>
        <c:lblAlgn val="ctr"/>
        <c:lblOffset val="100"/>
        <c:noMultiLvlLbl val="0"/>
      </c:catAx>
      <c:valAx>
        <c:axId val="63662336"/>
        <c:scaling>
          <c:orientation val="minMax"/>
          <c:min val="0"/>
        </c:scaling>
        <c:delete val="0"/>
        <c:axPos val="l"/>
        <c:majorGridlines/>
        <c:title>
          <c:tx>
            <c:rich>
              <a:bodyPr/>
              <a:lstStyle/>
              <a:p>
                <a:pPr>
                  <a:defRPr b="0" i="0" baseline="0"/>
                </a:pPr>
                <a:r>
                  <a:rPr lang="en-US" b="0" i="0" baseline="0"/>
                  <a:t>Peso (kg)</a:t>
                </a:r>
              </a:p>
            </c:rich>
          </c:tx>
          <c:overlay val="0"/>
        </c:title>
        <c:numFmt formatCode="0.0" sourceLinked="0"/>
        <c:majorTickMark val="out"/>
        <c:minorTickMark val="none"/>
        <c:tickLblPos val="nextTo"/>
        <c:crossAx val="63660416"/>
        <c:crosses val="autoZero"/>
        <c:crossBetween val="between"/>
        <c:majorUnit val="5"/>
      </c:valAx>
    </c:plotArea>
    <c:legend>
      <c:legendPos val="r"/>
      <c:overlay val="0"/>
    </c:legend>
    <c:plotVisOnly val="1"/>
    <c:dispBlanksAs val="gap"/>
    <c:showDLblsOverMax val="0"/>
  </c:chart>
  <c:spPr>
    <a:ln w="15875">
      <a:solidFill>
        <a:srgbClr val="FF0000"/>
      </a:solidFill>
    </a:ln>
  </c:spPr>
  <c:txPr>
    <a:bodyPr/>
    <a:lstStyle/>
    <a:p>
      <a:pPr>
        <a:defRPr baseline="0">
          <a:latin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6874539831487"/>
          <c:y val="5.1311481017568654E-2"/>
          <c:w val="0.71195713035870511"/>
          <c:h val="0.73490827020169858"/>
        </c:manualLayout>
      </c:layout>
      <c:lineChart>
        <c:grouping val="standard"/>
        <c:varyColors val="0"/>
        <c:ser>
          <c:idx val="0"/>
          <c:order val="0"/>
          <c:tx>
            <c:strRef>
              <c:f>PV!$C$24</c:f>
              <c:strCache>
                <c:ptCount val="1"/>
                <c:pt idx="0">
                  <c:v>C</c:v>
                </c:pt>
              </c:strCache>
            </c:strRef>
          </c:tx>
          <c:spPr>
            <a:ln w="22225">
              <a:solidFill>
                <a:schemeClr val="tx1"/>
              </a:solidFill>
              <a:prstDash val="sysDot"/>
            </a:ln>
          </c:spPr>
          <c:marker>
            <c:symbol val="square"/>
            <c:size val="3"/>
            <c:spPr>
              <a:solidFill>
                <a:schemeClr val="tx1"/>
              </a:solidFill>
              <a:ln>
                <a:solidFill>
                  <a:schemeClr val="tx1"/>
                </a:solidFill>
              </a:ln>
            </c:spPr>
          </c:marker>
          <c:errBars>
            <c:errDir val="y"/>
            <c:errBarType val="both"/>
            <c:errValType val="cust"/>
            <c:noEndCap val="0"/>
            <c:plus>
              <c:numRef>
                <c:f>PV!$A$30</c:f>
                <c:numCache>
                  <c:formatCode>General</c:formatCode>
                  <c:ptCount val="1"/>
                  <c:pt idx="0">
                    <c:v>0.83365</c:v>
                  </c:pt>
                </c:numCache>
              </c:numRef>
            </c:plus>
            <c:minus>
              <c:numRef>
                <c:f>PV!$A$30</c:f>
                <c:numCache>
                  <c:formatCode>General</c:formatCode>
                  <c:ptCount val="1"/>
                  <c:pt idx="0">
                    <c:v>0.83365</c:v>
                  </c:pt>
                </c:numCache>
              </c:numRef>
            </c:minus>
          </c:errBars>
          <c:cat>
            <c:numRef>
              <c:f>PV!$B$25:$B$33</c:f>
              <c:numCache>
                <c:formatCode>General</c:formatCode>
                <c:ptCount val="9"/>
                <c:pt idx="0">
                  <c:v>1</c:v>
                </c:pt>
                <c:pt idx="1">
                  <c:v>21</c:v>
                </c:pt>
                <c:pt idx="2">
                  <c:v>42</c:v>
                </c:pt>
                <c:pt idx="3">
                  <c:v>63</c:v>
                </c:pt>
                <c:pt idx="4">
                  <c:v>84</c:v>
                </c:pt>
                <c:pt idx="5">
                  <c:v>105</c:v>
                </c:pt>
                <c:pt idx="6">
                  <c:v>126</c:v>
                </c:pt>
                <c:pt idx="7">
                  <c:v>147</c:v>
                </c:pt>
                <c:pt idx="8">
                  <c:v>178</c:v>
                </c:pt>
              </c:numCache>
            </c:numRef>
          </c:cat>
          <c:val>
            <c:numRef>
              <c:f>PV!$C$25:$C$33</c:f>
              <c:numCache>
                <c:formatCode>0.00</c:formatCode>
                <c:ptCount val="9"/>
                <c:pt idx="0">
                  <c:v>24.183299999999999</c:v>
                </c:pt>
                <c:pt idx="1">
                  <c:v>20.45</c:v>
                </c:pt>
                <c:pt idx="2">
                  <c:v>22.05</c:v>
                </c:pt>
                <c:pt idx="3">
                  <c:v>23.033300000000001</c:v>
                </c:pt>
                <c:pt idx="4">
                  <c:v>24.316700000000001</c:v>
                </c:pt>
                <c:pt idx="5">
                  <c:v>25.466699999999999</c:v>
                </c:pt>
                <c:pt idx="6">
                  <c:v>26.666699999999999</c:v>
                </c:pt>
                <c:pt idx="7">
                  <c:v>28.05</c:v>
                </c:pt>
                <c:pt idx="8">
                  <c:v>28.8</c:v>
                </c:pt>
              </c:numCache>
            </c:numRef>
          </c:val>
          <c:smooth val="0"/>
        </c:ser>
        <c:ser>
          <c:idx val="1"/>
          <c:order val="1"/>
          <c:tx>
            <c:strRef>
              <c:f>PV!$D$24</c:f>
              <c:strCache>
                <c:ptCount val="1"/>
                <c:pt idx="0">
                  <c:v>SC</c:v>
                </c:pt>
              </c:strCache>
            </c:strRef>
          </c:tx>
          <c:spPr>
            <a:ln w="22225">
              <a:solidFill>
                <a:schemeClr val="tx1"/>
              </a:solidFill>
            </a:ln>
          </c:spPr>
          <c:marker>
            <c:symbol val="square"/>
            <c:size val="3"/>
            <c:spPr>
              <a:solidFill>
                <a:schemeClr val="tx1"/>
              </a:solidFill>
              <a:ln>
                <a:solidFill>
                  <a:schemeClr val="tx1"/>
                </a:solidFill>
              </a:ln>
            </c:spPr>
          </c:marker>
          <c:errBars>
            <c:errDir val="y"/>
            <c:errBarType val="both"/>
            <c:errValType val="cust"/>
            <c:noEndCap val="0"/>
            <c:plus>
              <c:numRef>
                <c:f>PV!$A$30</c:f>
                <c:numCache>
                  <c:formatCode>General</c:formatCode>
                  <c:ptCount val="1"/>
                  <c:pt idx="0">
                    <c:v>0.83365</c:v>
                  </c:pt>
                </c:numCache>
              </c:numRef>
            </c:plus>
            <c:minus>
              <c:numRef>
                <c:f>PV!$A$30</c:f>
                <c:numCache>
                  <c:formatCode>General</c:formatCode>
                  <c:ptCount val="1"/>
                  <c:pt idx="0">
                    <c:v>0.83365</c:v>
                  </c:pt>
                </c:numCache>
              </c:numRef>
            </c:minus>
          </c:errBars>
          <c:cat>
            <c:numRef>
              <c:f>PV!$B$25:$B$33</c:f>
              <c:numCache>
                <c:formatCode>General</c:formatCode>
                <c:ptCount val="9"/>
                <c:pt idx="0">
                  <c:v>1</c:v>
                </c:pt>
                <c:pt idx="1">
                  <c:v>21</c:v>
                </c:pt>
                <c:pt idx="2">
                  <c:v>42</c:v>
                </c:pt>
                <c:pt idx="3">
                  <c:v>63</c:v>
                </c:pt>
                <c:pt idx="4">
                  <c:v>84</c:v>
                </c:pt>
                <c:pt idx="5">
                  <c:v>105</c:v>
                </c:pt>
                <c:pt idx="6">
                  <c:v>126</c:v>
                </c:pt>
                <c:pt idx="7">
                  <c:v>147</c:v>
                </c:pt>
                <c:pt idx="8">
                  <c:v>178</c:v>
                </c:pt>
              </c:numCache>
            </c:numRef>
          </c:cat>
          <c:val>
            <c:numRef>
              <c:f>PV!$D$25:$D$33</c:f>
              <c:numCache>
                <c:formatCode>0.00</c:formatCode>
                <c:ptCount val="9"/>
                <c:pt idx="0">
                  <c:v>23.65</c:v>
                </c:pt>
                <c:pt idx="1">
                  <c:v>22.65</c:v>
                </c:pt>
                <c:pt idx="2">
                  <c:v>24.466699999999999</c:v>
                </c:pt>
                <c:pt idx="3">
                  <c:v>25.383299999999998</c:v>
                </c:pt>
                <c:pt idx="4">
                  <c:v>26.833300000000001</c:v>
                </c:pt>
                <c:pt idx="5">
                  <c:v>28.2333</c:v>
                </c:pt>
                <c:pt idx="6">
                  <c:v>30.133299999999998</c:v>
                </c:pt>
                <c:pt idx="7">
                  <c:v>31.45</c:v>
                </c:pt>
                <c:pt idx="8">
                  <c:v>32.35</c:v>
                </c:pt>
              </c:numCache>
            </c:numRef>
          </c:val>
          <c:smooth val="0"/>
        </c:ser>
        <c:ser>
          <c:idx val="2"/>
          <c:order val="2"/>
          <c:tx>
            <c:strRef>
              <c:f>PV!$E$24</c:f>
              <c:strCache>
                <c:ptCount val="1"/>
                <c:pt idx="0">
                  <c:v>TS</c:v>
                </c:pt>
              </c:strCache>
            </c:strRef>
          </c:tx>
          <c:spPr>
            <a:ln w="22225">
              <a:solidFill>
                <a:schemeClr val="tx1"/>
              </a:solidFill>
              <a:prstDash val="dash"/>
            </a:ln>
          </c:spPr>
          <c:marker>
            <c:symbol val="square"/>
            <c:size val="3"/>
            <c:spPr>
              <a:solidFill>
                <a:schemeClr val="tx1"/>
              </a:solidFill>
              <a:ln>
                <a:solidFill>
                  <a:schemeClr val="tx1"/>
                </a:solidFill>
              </a:ln>
            </c:spPr>
          </c:marker>
          <c:errBars>
            <c:errDir val="y"/>
            <c:errBarType val="both"/>
            <c:errValType val="cust"/>
            <c:noEndCap val="0"/>
            <c:plus>
              <c:numRef>
                <c:f>PV!$A$30</c:f>
                <c:numCache>
                  <c:formatCode>General</c:formatCode>
                  <c:ptCount val="1"/>
                  <c:pt idx="0">
                    <c:v>0.83365</c:v>
                  </c:pt>
                </c:numCache>
              </c:numRef>
            </c:plus>
            <c:minus>
              <c:numRef>
                <c:f>PV!$A$30</c:f>
                <c:numCache>
                  <c:formatCode>General</c:formatCode>
                  <c:ptCount val="1"/>
                  <c:pt idx="0">
                    <c:v>0.83365</c:v>
                  </c:pt>
                </c:numCache>
              </c:numRef>
            </c:minus>
          </c:errBars>
          <c:cat>
            <c:numRef>
              <c:f>PV!$B$25:$B$33</c:f>
              <c:numCache>
                <c:formatCode>General</c:formatCode>
                <c:ptCount val="9"/>
                <c:pt idx="0">
                  <c:v>1</c:v>
                </c:pt>
                <c:pt idx="1">
                  <c:v>21</c:v>
                </c:pt>
                <c:pt idx="2">
                  <c:v>42</c:v>
                </c:pt>
                <c:pt idx="3">
                  <c:v>63</c:v>
                </c:pt>
                <c:pt idx="4">
                  <c:v>84</c:v>
                </c:pt>
                <c:pt idx="5">
                  <c:v>105</c:v>
                </c:pt>
                <c:pt idx="6">
                  <c:v>126</c:v>
                </c:pt>
                <c:pt idx="7">
                  <c:v>147</c:v>
                </c:pt>
                <c:pt idx="8">
                  <c:v>178</c:v>
                </c:pt>
              </c:numCache>
            </c:numRef>
          </c:cat>
          <c:val>
            <c:numRef>
              <c:f>PV!$E$25:$E$33</c:f>
              <c:numCache>
                <c:formatCode>0.00</c:formatCode>
                <c:ptCount val="9"/>
                <c:pt idx="0">
                  <c:v>24.3</c:v>
                </c:pt>
                <c:pt idx="1">
                  <c:v>19.9833</c:v>
                </c:pt>
                <c:pt idx="2">
                  <c:v>22.716699999999999</c:v>
                </c:pt>
                <c:pt idx="3">
                  <c:v>24.916699999999999</c:v>
                </c:pt>
                <c:pt idx="4">
                  <c:v>26.45</c:v>
                </c:pt>
                <c:pt idx="5">
                  <c:v>27.3</c:v>
                </c:pt>
                <c:pt idx="6">
                  <c:v>29.0167</c:v>
                </c:pt>
                <c:pt idx="7">
                  <c:v>30.683299999999999</c:v>
                </c:pt>
                <c:pt idx="8">
                  <c:v>33.5</c:v>
                </c:pt>
              </c:numCache>
            </c:numRef>
          </c:val>
          <c:smooth val="0"/>
        </c:ser>
        <c:dLbls>
          <c:showLegendKey val="0"/>
          <c:showVal val="0"/>
          <c:showCatName val="0"/>
          <c:showSerName val="0"/>
          <c:showPercent val="0"/>
          <c:showBubbleSize val="0"/>
        </c:dLbls>
        <c:marker val="1"/>
        <c:smooth val="0"/>
        <c:axId val="67318912"/>
        <c:axId val="67320832"/>
      </c:lineChart>
      <c:catAx>
        <c:axId val="67318912"/>
        <c:scaling>
          <c:orientation val="minMax"/>
        </c:scaling>
        <c:delete val="0"/>
        <c:axPos val="b"/>
        <c:title>
          <c:tx>
            <c:rich>
              <a:bodyPr/>
              <a:lstStyle/>
              <a:p>
                <a:pPr>
                  <a:defRPr b="0" i="0" baseline="0"/>
                </a:pPr>
                <a:r>
                  <a:rPr lang="en-US" b="0" i="0" baseline="0"/>
                  <a:t>Días</a:t>
                </a:r>
              </a:p>
            </c:rich>
          </c:tx>
          <c:overlay val="0"/>
        </c:title>
        <c:numFmt formatCode="General" sourceLinked="1"/>
        <c:majorTickMark val="none"/>
        <c:minorTickMark val="none"/>
        <c:tickLblPos val="nextTo"/>
        <c:crossAx val="67320832"/>
        <c:crosses val="autoZero"/>
        <c:auto val="1"/>
        <c:lblAlgn val="ctr"/>
        <c:lblOffset val="100"/>
        <c:noMultiLvlLbl val="0"/>
      </c:catAx>
      <c:valAx>
        <c:axId val="67320832"/>
        <c:scaling>
          <c:orientation val="minMax"/>
          <c:max val="35"/>
          <c:min val="0"/>
        </c:scaling>
        <c:delete val="0"/>
        <c:axPos val="l"/>
        <c:majorGridlines/>
        <c:title>
          <c:tx>
            <c:rich>
              <a:bodyPr/>
              <a:lstStyle/>
              <a:p>
                <a:pPr>
                  <a:defRPr b="0" i="0" baseline="0"/>
                </a:pPr>
                <a:r>
                  <a:rPr lang="en-US" b="0" i="0" baseline="0"/>
                  <a:t>Peso (kg)</a:t>
                </a:r>
              </a:p>
            </c:rich>
          </c:tx>
          <c:overlay val="0"/>
        </c:title>
        <c:numFmt formatCode="0.0" sourceLinked="0"/>
        <c:majorTickMark val="out"/>
        <c:minorTickMark val="none"/>
        <c:tickLblPos val="nextTo"/>
        <c:crossAx val="67318912"/>
        <c:crosses val="autoZero"/>
        <c:crossBetween val="between"/>
        <c:majorUnit val="5"/>
      </c:valAx>
    </c:plotArea>
    <c:legend>
      <c:legendPos val="r"/>
      <c:overlay val="0"/>
    </c:legend>
    <c:plotVisOnly val="1"/>
    <c:dispBlanksAs val="gap"/>
    <c:showDLblsOverMax val="0"/>
  </c:chart>
  <c:spPr>
    <a:ln w="15875">
      <a:solidFill>
        <a:srgbClr val="FF0000"/>
      </a:solidFill>
    </a:ln>
  </c:spPr>
  <c:txPr>
    <a:bodyPr/>
    <a:lstStyle/>
    <a:p>
      <a:pPr>
        <a:defRPr baseline="0">
          <a:latin typeface="Times New Roman" panose="02020603050405020304"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9F124-CF67-4BB0-B7C3-6D2EB778D13F}" type="doc">
      <dgm:prSet loTypeId="urn:microsoft.com/office/officeart/2005/8/layout/process5" loCatId="process" qsTypeId="urn:microsoft.com/office/officeart/2005/8/quickstyle/simple3" qsCatId="simple" csTypeId="urn:microsoft.com/office/officeart/2005/8/colors/colorful3" csCatId="colorful" phldr="1"/>
      <dgm:spPr/>
    </dgm:pt>
    <dgm:pt modelId="{B2ACCA88-3676-4355-85C2-2C68F32F8BDB}">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Potreros establecidos </a:t>
          </a:r>
          <a:r>
            <a:rPr lang="es-ES" sz="1400" b="1" i="1" dirty="0" err="1" smtClean="0">
              <a:latin typeface="Times New Roman" panose="02020603050405020304" pitchFamily="18" charset="0"/>
              <a:cs typeface="Times New Roman" panose="02020603050405020304" pitchFamily="18" charset="0"/>
            </a:rPr>
            <a:t>Brachiaria</a:t>
          </a:r>
          <a:r>
            <a:rPr lang="es-ES" sz="1400" b="1" i="1" dirty="0" smtClean="0">
              <a:latin typeface="Times New Roman" panose="02020603050405020304" pitchFamily="18" charset="0"/>
              <a:cs typeface="Times New Roman" panose="02020603050405020304" pitchFamily="18" charset="0"/>
            </a:rPr>
            <a:t> </a:t>
          </a:r>
          <a:r>
            <a:rPr lang="es-ES" sz="1400" b="1" i="1" dirty="0" err="1" smtClean="0">
              <a:latin typeface="Times New Roman" panose="02020603050405020304" pitchFamily="18" charset="0"/>
              <a:cs typeface="Times New Roman" panose="02020603050405020304" pitchFamily="18" charset="0"/>
            </a:rPr>
            <a:t>decumbens</a:t>
          </a:r>
          <a:r>
            <a:rPr lang="es-ES" sz="1400" b="1" i="1" dirty="0" smtClean="0">
              <a:latin typeface="Times New Roman" panose="02020603050405020304" pitchFamily="18" charset="0"/>
              <a:cs typeface="Times New Roman" panose="02020603050405020304" pitchFamily="18" charset="0"/>
            </a:rPr>
            <a:t> </a:t>
          </a:r>
          <a:r>
            <a:rPr lang="es-ES" sz="1400" b="1" dirty="0" err="1" smtClean="0">
              <a:latin typeface="Times New Roman" panose="02020603050405020304" pitchFamily="18" charset="0"/>
              <a:cs typeface="Times New Roman" panose="02020603050405020304" pitchFamily="18" charset="0"/>
            </a:rPr>
            <a:t>Stapf</a:t>
          </a:r>
          <a:r>
            <a:rPr lang="es-EC" sz="1400" b="1" dirty="0" smtClean="0">
              <a:latin typeface="Times New Roman" panose="02020603050405020304" pitchFamily="18" charset="0"/>
              <a:cs typeface="Times New Roman" panose="02020603050405020304" pitchFamily="18" charset="0"/>
            </a:rPr>
            <a:t> </a:t>
          </a:r>
          <a:endParaRPr lang="es-EC" sz="1400" b="1" dirty="0">
            <a:latin typeface="Times New Roman" panose="02020603050405020304" pitchFamily="18" charset="0"/>
            <a:cs typeface="Times New Roman" panose="02020603050405020304" pitchFamily="18" charset="0"/>
          </a:endParaRPr>
        </a:p>
      </dgm:t>
    </dgm:pt>
    <dgm:pt modelId="{2DE98290-0628-4C2A-A20E-B2A54B0EF945}" type="parTrans" cxnId="{67AE10CE-FCA6-4477-813A-F62FBE8A81CF}">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2A378FA8-8C32-469A-98FC-CD9A86AF51C5}" type="sibTrans" cxnId="{67AE10CE-FCA6-4477-813A-F62FBE8A81CF}">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FE1238E9-D561-4521-90F5-2DAFC76BA5E7}">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Antes del ingreso de animales</a:t>
          </a:r>
          <a:endParaRPr lang="es-EC" sz="1400" b="1" dirty="0">
            <a:latin typeface="Times New Roman" panose="02020603050405020304" pitchFamily="18" charset="0"/>
            <a:cs typeface="Times New Roman" panose="02020603050405020304" pitchFamily="18" charset="0"/>
          </a:endParaRPr>
        </a:p>
      </dgm:t>
    </dgm:pt>
    <dgm:pt modelId="{5B3872FC-F638-42D7-89AD-7F02ADCDFF24}" type="parTrans" cxnId="{48D63AB3-9897-496F-8D19-202F1F9C1AE3}">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B0883B54-0B47-43E6-8C94-044A49744661}" type="sibTrans" cxnId="{48D63AB3-9897-496F-8D19-202F1F9C1AE3}">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E2DAA7E6-7FE4-4BD3-951A-7F53CF06BCDD}">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Fertilización</a:t>
          </a:r>
          <a:endParaRPr lang="es-EC" sz="1400" b="1" dirty="0">
            <a:latin typeface="Times New Roman" panose="02020603050405020304" pitchFamily="18" charset="0"/>
            <a:cs typeface="Times New Roman" panose="02020603050405020304" pitchFamily="18" charset="0"/>
          </a:endParaRPr>
        </a:p>
      </dgm:t>
    </dgm:pt>
    <dgm:pt modelId="{DC397209-A273-4B57-BD01-72691741EDD2}" type="parTrans" cxnId="{DEC424D7-F663-4810-BEB9-AAEB4E43E94D}">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8F2AD6A2-81C1-4702-93B8-5AD7894E712B}" type="sibTrans" cxnId="{DEC424D7-F663-4810-BEB9-AAEB4E43E94D}">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6C60156E-1E0B-4AB8-92DF-010DCFC43D62}">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Delimitación de potreros</a:t>
          </a:r>
          <a:endParaRPr lang="es-EC" sz="1400" b="1" dirty="0">
            <a:latin typeface="Times New Roman" panose="02020603050405020304" pitchFamily="18" charset="0"/>
            <a:cs typeface="Times New Roman" panose="02020603050405020304" pitchFamily="18" charset="0"/>
          </a:endParaRPr>
        </a:p>
      </dgm:t>
    </dgm:pt>
    <dgm:pt modelId="{F3E39488-2DD0-4E77-9E3E-53CAAD62E222}" type="parTrans" cxnId="{73EAAD6A-C5C5-4465-993F-0799E709F1E0}">
      <dgm:prSet/>
      <dgm:spPr/>
      <dgm:t>
        <a:bodyPr/>
        <a:lstStyle/>
        <a:p>
          <a:endParaRPr lang="es-EC"/>
        </a:p>
      </dgm:t>
    </dgm:pt>
    <dgm:pt modelId="{311ACAAA-50C1-4E5D-85B0-A9BB306C26D8}" type="sibTrans" cxnId="{73EAAD6A-C5C5-4465-993F-0799E709F1E0}">
      <dgm:prSet/>
      <dgm:spPr/>
      <dgm:t>
        <a:bodyPr/>
        <a:lstStyle/>
        <a:p>
          <a:endParaRPr lang="es-EC"/>
        </a:p>
      </dgm:t>
    </dgm:pt>
    <dgm:pt modelId="{51C0A888-87DB-450D-82D4-B14AC292EDAC}">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Corte de igualación </a:t>
          </a:r>
          <a:endParaRPr lang="es-EC" sz="1400" b="1" dirty="0">
            <a:latin typeface="Times New Roman" panose="02020603050405020304" pitchFamily="18" charset="0"/>
            <a:cs typeface="Times New Roman" panose="02020603050405020304" pitchFamily="18" charset="0"/>
          </a:endParaRPr>
        </a:p>
      </dgm:t>
    </dgm:pt>
    <dgm:pt modelId="{F4405B73-D12D-4921-84C1-C4CFA5ACBBA3}" type="parTrans" cxnId="{4D2D6A44-1DA1-40F5-84C6-A6FAAC22BFDA}">
      <dgm:prSet/>
      <dgm:spPr/>
      <dgm:t>
        <a:bodyPr/>
        <a:lstStyle/>
        <a:p>
          <a:endParaRPr lang="es-EC"/>
        </a:p>
      </dgm:t>
    </dgm:pt>
    <dgm:pt modelId="{2692AD23-91B0-4E56-9BEF-77B0A0234520}" type="sibTrans" cxnId="{4D2D6A44-1DA1-40F5-84C6-A6FAAC22BFDA}">
      <dgm:prSet/>
      <dgm:spPr/>
      <dgm:t>
        <a:bodyPr/>
        <a:lstStyle/>
        <a:p>
          <a:endParaRPr lang="es-EC"/>
        </a:p>
      </dgm:t>
    </dgm:pt>
    <dgm:pt modelId="{323323C6-3EA9-46BA-A037-4867D89AA49F}" type="pres">
      <dgm:prSet presAssocID="{6D29F124-CF67-4BB0-B7C3-6D2EB778D13F}" presName="diagram" presStyleCnt="0">
        <dgm:presLayoutVars>
          <dgm:dir/>
          <dgm:resizeHandles val="exact"/>
        </dgm:presLayoutVars>
      </dgm:prSet>
      <dgm:spPr/>
    </dgm:pt>
    <dgm:pt modelId="{D6D43995-8EEC-4D38-A239-B907AFDA41EC}" type="pres">
      <dgm:prSet presAssocID="{B2ACCA88-3676-4355-85C2-2C68F32F8BDB}" presName="node" presStyleLbl="node1" presStyleIdx="0" presStyleCnt="5" custScaleX="250284">
        <dgm:presLayoutVars>
          <dgm:bulletEnabled val="1"/>
        </dgm:presLayoutVars>
      </dgm:prSet>
      <dgm:spPr/>
      <dgm:t>
        <a:bodyPr/>
        <a:lstStyle/>
        <a:p>
          <a:endParaRPr lang="es-EC"/>
        </a:p>
      </dgm:t>
    </dgm:pt>
    <dgm:pt modelId="{F4B59D9C-F3A1-4052-8872-B55BE2BEF412}" type="pres">
      <dgm:prSet presAssocID="{2A378FA8-8C32-469A-98FC-CD9A86AF51C5}" presName="sibTrans" presStyleLbl="sibTrans2D1" presStyleIdx="0" presStyleCnt="4"/>
      <dgm:spPr/>
      <dgm:t>
        <a:bodyPr/>
        <a:lstStyle/>
        <a:p>
          <a:endParaRPr lang="es-EC"/>
        </a:p>
      </dgm:t>
    </dgm:pt>
    <dgm:pt modelId="{D68DAEE6-ABBA-441F-ACFF-461DC9EB2A88}" type="pres">
      <dgm:prSet presAssocID="{2A378FA8-8C32-469A-98FC-CD9A86AF51C5}" presName="connectorText" presStyleLbl="sibTrans2D1" presStyleIdx="0" presStyleCnt="4"/>
      <dgm:spPr/>
      <dgm:t>
        <a:bodyPr/>
        <a:lstStyle/>
        <a:p>
          <a:endParaRPr lang="es-EC"/>
        </a:p>
      </dgm:t>
    </dgm:pt>
    <dgm:pt modelId="{6DF8C4AC-A1FA-46C7-9000-A8BBAA3AFC1C}" type="pres">
      <dgm:prSet presAssocID="{6C60156E-1E0B-4AB8-92DF-010DCFC43D62}" presName="node" presStyleLbl="node1" presStyleIdx="1" presStyleCnt="5">
        <dgm:presLayoutVars>
          <dgm:bulletEnabled val="1"/>
        </dgm:presLayoutVars>
      </dgm:prSet>
      <dgm:spPr/>
      <dgm:t>
        <a:bodyPr/>
        <a:lstStyle/>
        <a:p>
          <a:endParaRPr lang="es-EC"/>
        </a:p>
      </dgm:t>
    </dgm:pt>
    <dgm:pt modelId="{A28FF9AE-DD2C-4E0A-8812-E35EAC77A398}" type="pres">
      <dgm:prSet presAssocID="{311ACAAA-50C1-4E5D-85B0-A9BB306C26D8}" presName="sibTrans" presStyleLbl="sibTrans2D1" presStyleIdx="1" presStyleCnt="4"/>
      <dgm:spPr/>
      <dgm:t>
        <a:bodyPr/>
        <a:lstStyle/>
        <a:p>
          <a:endParaRPr lang="es-EC"/>
        </a:p>
      </dgm:t>
    </dgm:pt>
    <dgm:pt modelId="{FA53E8E3-BA44-468D-875A-08048986780D}" type="pres">
      <dgm:prSet presAssocID="{311ACAAA-50C1-4E5D-85B0-A9BB306C26D8}" presName="connectorText" presStyleLbl="sibTrans2D1" presStyleIdx="1" presStyleCnt="4"/>
      <dgm:spPr/>
      <dgm:t>
        <a:bodyPr/>
        <a:lstStyle/>
        <a:p>
          <a:endParaRPr lang="es-EC"/>
        </a:p>
      </dgm:t>
    </dgm:pt>
    <dgm:pt modelId="{DF98A124-5409-4B95-A182-0D8FE4CD7B74}" type="pres">
      <dgm:prSet presAssocID="{FE1238E9-D561-4521-90F5-2DAFC76BA5E7}" presName="node" presStyleLbl="node1" presStyleIdx="2" presStyleCnt="5">
        <dgm:presLayoutVars>
          <dgm:bulletEnabled val="1"/>
        </dgm:presLayoutVars>
      </dgm:prSet>
      <dgm:spPr/>
      <dgm:t>
        <a:bodyPr/>
        <a:lstStyle/>
        <a:p>
          <a:endParaRPr lang="es-EC"/>
        </a:p>
      </dgm:t>
    </dgm:pt>
    <dgm:pt modelId="{8CA1216E-DC57-4631-BE0A-6D0089FD2172}" type="pres">
      <dgm:prSet presAssocID="{B0883B54-0B47-43E6-8C94-044A49744661}" presName="sibTrans" presStyleLbl="sibTrans2D1" presStyleIdx="2" presStyleCnt="4"/>
      <dgm:spPr/>
      <dgm:t>
        <a:bodyPr/>
        <a:lstStyle/>
        <a:p>
          <a:endParaRPr lang="es-EC"/>
        </a:p>
      </dgm:t>
    </dgm:pt>
    <dgm:pt modelId="{8FE2FC45-391C-4E89-9310-4ECC3E01572D}" type="pres">
      <dgm:prSet presAssocID="{B0883B54-0B47-43E6-8C94-044A49744661}" presName="connectorText" presStyleLbl="sibTrans2D1" presStyleIdx="2" presStyleCnt="4"/>
      <dgm:spPr/>
      <dgm:t>
        <a:bodyPr/>
        <a:lstStyle/>
        <a:p>
          <a:endParaRPr lang="es-EC"/>
        </a:p>
      </dgm:t>
    </dgm:pt>
    <dgm:pt modelId="{F991C263-6D30-4B4C-ADAC-C1B4F356834B}" type="pres">
      <dgm:prSet presAssocID="{51C0A888-87DB-450D-82D4-B14AC292EDAC}" presName="node" presStyleLbl="node1" presStyleIdx="3" presStyleCnt="5">
        <dgm:presLayoutVars>
          <dgm:bulletEnabled val="1"/>
        </dgm:presLayoutVars>
      </dgm:prSet>
      <dgm:spPr/>
      <dgm:t>
        <a:bodyPr/>
        <a:lstStyle/>
        <a:p>
          <a:endParaRPr lang="es-EC"/>
        </a:p>
      </dgm:t>
    </dgm:pt>
    <dgm:pt modelId="{185A4752-9027-4B76-8B75-72EB23EF5726}" type="pres">
      <dgm:prSet presAssocID="{2692AD23-91B0-4E56-9BEF-77B0A0234520}" presName="sibTrans" presStyleLbl="sibTrans2D1" presStyleIdx="3" presStyleCnt="4"/>
      <dgm:spPr/>
      <dgm:t>
        <a:bodyPr/>
        <a:lstStyle/>
        <a:p>
          <a:endParaRPr lang="es-EC"/>
        </a:p>
      </dgm:t>
    </dgm:pt>
    <dgm:pt modelId="{22E92E74-DCE4-4285-8400-7A604919BFD9}" type="pres">
      <dgm:prSet presAssocID="{2692AD23-91B0-4E56-9BEF-77B0A0234520}" presName="connectorText" presStyleLbl="sibTrans2D1" presStyleIdx="3" presStyleCnt="4"/>
      <dgm:spPr/>
      <dgm:t>
        <a:bodyPr/>
        <a:lstStyle/>
        <a:p>
          <a:endParaRPr lang="es-EC"/>
        </a:p>
      </dgm:t>
    </dgm:pt>
    <dgm:pt modelId="{0EB6D40B-5B54-43E7-ADE1-8A69FB3A3F1C}" type="pres">
      <dgm:prSet presAssocID="{E2DAA7E6-7FE4-4BD3-951A-7F53CF06BCDD}" presName="node" presStyleLbl="node1" presStyleIdx="4" presStyleCnt="5">
        <dgm:presLayoutVars>
          <dgm:bulletEnabled val="1"/>
        </dgm:presLayoutVars>
      </dgm:prSet>
      <dgm:spPr/>
      <dgm:t>
        <a:bodyPr/>
        <a:lstStyle/>
        <a:p>
          <a:endParaRPr lang="es-EC"/>
        </a:p>
      </dgm:t>
    </dgm:pt>
  </dgm:ptLst>
  <dgm:cxnLst>
    <dgm:cxn modelId="{443482A9-49E8-4A25-9A94-79B50EC8CFD3}" type="presOf" srcId="{311ACAAA-50C1-4E5D-85B0-A9BB306C26D8}" destId="{FA53E8E3-BA44-468D-875A-08048986780D}" srcOrd="1" destOrd="0" presId="urn:microsoft.com/office/officeart/2005/8/layout/process5"/>
    <dgm:cxn modelId="{67AE10CE-FCA6-4477-813A-F62FBE8A81CF}" srcId="{6D29F124-CF67-4BB0-B7C3-6D2EB778D13F}" destId="{B2ACCA88-3676-4355-85C2-2C68F32F8BDB}" srcOrd="0" destOrd="0" parTransId="{2DE98290-0628-4C2A-A20E-B2A54B0EF945}" sibTransId="{2A378FA8-8C32-469A-98FC-CD9A86AF51C5}"/>
    <dgm:cxn modelId="{B8ADD660-96BF-4A36-82BB-A56907D21BF6}" type="presOf" srcId="{6D29F124-CF67-4BB0-B7C3-6D2EB778D13F}" destId="{323323C6-3EA9-46BA-A037-4867D89AA49F}" srcOrd="0" destOrd="0" presId="urn:microsoft.com/office/officeart/2005/8/layout/process5"/>
    <dgm:cxn modelId="{404A87C0-21E9-45DA-822F-62DFE4FD6660}" type="presOf" srcId="{6C60156E-1E0B-4AB8-92DF-010DCFC43D62}" destId="{6DF8C4AC-A1FA-46C7-9000-A8BBAA3AFC1C}" srcOrd="0" destOrd="0" presId="urn:microsoft.com/office/officeart/2005/8/layout/process5"/>
    <dgm:cxn modelId="{1CC1D58F-4568-4D24-9BDD-335FC3E1E5CB}" type="presOf" srcId="{B0883B54-0B47-43E6-8C94-044A49744661}" destId="{8CA1216E-DC57-4631-BE0A-6D0089FD2172}" srcOrd="0" destOrd="0" presId="urn:microsoft.com/office/officeart/2005/8/layout/process5"/>
    <dgm:cxn modelId="{7F8A7161-2120-4CC8-93B8-14239387CA08}" type="presOf" srcId="{311ACAAA-50C1-4E5D-85B0-A9BB306C26D8}" destId="{A28FF9AE-DD2C-4E0A-8812-E35EAC77A398}" srcOrd="0" destOrd="0" presId="urn:microsoft.com/office/officeart/2005/8/layout/process5"/>
    <dgm:cxn modelId="{DEC424D7-F663-4810-BEB9-AAEB4E43E94D}" srcId="{6D29F124-CF67-4BB0-B7C3-6D2EB778D13F}" destId="{E2DAA7E6-7FE4-4BD3-951A-7F53CF06BCDD}" srcOrd="4" destOrd="0" parTransId="{DC397209-A273-4B57-BD01-72691741EDD2}" sibTransId="{8F2AD6A2-81C1-4702-93B8-5AD7894E712B}"/>
    <dgm:cxn modelId="{2DED0ADB-2A62-4688-941F-248D9FC166C0}" type="presOf" srcId="{2692AD23-91B0-4E56-9BEF-77B0A0234520}" destId="{185A4752-9027-4B76-8B75-72EB23EF5726}" srcOrd="0" destOrd="0" presId="urn:microsoft.com/office/officeart/2005/8/layout/process5"/>
    <dgm:cxn modelId="{E9C89C0D-91ED-43CA-8610-FAFDCBAA24F0}" type="presOf" srcId="{2A378FA8-8C32-469A-98FC-CD9A86AF51C5}" destId="{D68DAEE6-ABBA-441F-ACFF-461DC9EB2A88}" srcOrd="1" destOrd="0" presId="urn:microsoft.com/office/officeart/2005/8/layout/process5"/>
    <dgm:cxn modelId="{27408122-0014-4532-8B07-0CCD3BA6215A}" type="presOf" srcId="{B2ACCA88-3676-4355-85C2-2C68F32F8BDB}" destId="{D6D43995-8EEC-4D38-A239-B907AFDA41EC}" srcOrd="0" destOrd="0" presId="urn:microsoft.com/office/officeart/2005/8/layout/process5"/>
    <dgm:cxn modelId="{ED3D0FC6-A3F7-4C05-A786-1F126321581D}" type="presOf" srcId="{51C0A888-87DB-450D-82D4-B14AC292EDAC}" destId="{F991C263-6D30-4B4C-ADAC-C1B4F356834B}" srcOrd="0" destOrd="0" presId="urn:microsoft.com/office/officeart/2005/8/layout/process5"/>
    <dgm:cxn modelId="{4D2D6A44-1DA1-40F5-84C6-A6FAAC22BFDA}" srcId="{6D29F124-CF67-4BB0-B7C3-6D2EB778D13F}" destId="{51C0A888-87DB-450D-82D4-B14AC292EDAC}" srcOrd="3" destOrd="0" parTransId="{F4405B73-D12D-4921-84C1-C4CFA5ACBBA3}" sibTransId="{2692AD23-91B0-4E56-9BEF-77B0A0234520}"/>
    <dgm:cxn modelId="{E971A127-409E-488B-B813-9279FD2F29CD}" type="presOf" srcId="{B0883B54-0B47-43E6-8C94-044A49744661}" destId="{8FE2FC45-391C-4E89-9310-4ECC3E01572D}" srcOrd="1" destOrd="0" presId="urn:microsoft.com/office/officeart/2005/8/layout/process5"/>
    <dgm:cxn modelId="{90B54017-37E4-45D4-9CAD-2858354B8D8E}" type="presOf" srcId="{E2DAA7E6-7FE4-4BD3-951A-7F53CF06BCDD}" destId="{0EB6D40B-5B54-43E7-ADE1-8A69FB3A3F1C}" srcOrd="0" destOrd="0" presId="urn:microsoft.com/office/officeart/2005/8/layout/process5"/>
    <dgm:cxn modelId="{34885C54-37D6-4DC7-88B3-BC4300B73F8B}" type="presOf" srcId="{2692AD23-91B0-4E56-9BEF-77B0A0234520}" destId="{22E92E74-DCE4-4285-8400-7A604919BFD9}" srcOrd="1" destOrd="0" presId="urn:microsoft.com/office/officeart/2005/8/layout/process5"/>
    <dgm:cxn modelId="{73EAAD6A-C5C5-4465-993F-0799E709F1E0}" srcId="{6D29F124-CF67-4BB0-B7C3-6D2EB778D13F}" destId="{6C60156E-1E0B-4AB8-92DF-010DCFC43D62}" srcOrd="1" destOrd="0" parTransId="{F3E39488-2DD0-4E77-9E3E-53CAAD62E222}" sibTransId="{311ACAAA-50C1-4E5D-85B0-A9BB306C26D8}"/>
    <dgm:cxn modelId="{84537E9A-D582-4A85-ABE8-AD6C963CF956}" type="presOf" srcId="{FE1238E9-D561-4521-90F5-2DAFC76BA5E7}" destId="{DF98A124-5409-4B95-A182-0D8FE4CD7B74}" srcOrd="0" destOrd="0" presId="urn:microsoft.com/office/officeart/2005/8/layout/process5"/>
    <dgm:cxn modelId="{C736088C-C920-4D0C-B259-8903915BF9BB}" type="presOf" srcId="{2A378FA8-8C32-469A-98FC-CD9A86AF51C5}" destId="{F4B59D9C-F3A1-4052-8872-B55BE2BEF412}" srcOrd="0" destOrd="0" presId="urn:microsoft.com/office/officeart/2005/8/layout/process5"/>
    <dgm:cxn modelId="{48D63AB3-9897-496F-8D19-202F1F9C1AE3}" srcId="{6D29F124-CF67-4BB0-B7C3-6D2EB778D13F}" destId="{FE1238E9-D561-4521-90F5-2DAFC76BA5E7}" srcOrd="2" destOrd="0" parTransId="{5B3872FC-F638-42D7-89AD-7F02ADCDFF24}" sibTransId="{B0883B54-0B47-43E6-8C94-044A49744661}"/>
    <dgm:cxn modelId="{7887E206-7632-4198-8B40-F51AB057EF6D}" type="presParOf" srcId="{323323C6-3EA9-46BA-A037-4867D89AA49F}" destId="{D6D43995-8EEC-4D38-A239-B907AFDA41EC}" srcOrd="0" destOrd="0" presId="urn:microsoft.com/office/officeart/2005/8/layout/process5"/>
    <dgm:cxn modelId="{7CDA89AF-BC17-4ADF-A2A2-F31D091B3A09}" type="presParOf" srcId="{323323C6-3EA9-46BA-A037-4867D89AA49F}" destId="{F4B59D9C-F3A1-4052-8872-B55BE2BEF412}" srcOrd="1" destOrd="0" presId="urn:microsoft.com/office/officeart/2005/8/layout/process5"/>
    <dgm:cxn modelId="{C2FD327B-3849-46CC-9630-46101E8312F1}" type="presParOf" srcId="{F4B59D9C-F3A1-4052-8872-B55BE2BEF412}" destId="{D68DAEE6-ABBA-441F-ACFF-461DC9EB2A88}" srcOrd="0" destOrd="0" presId="urn:microsoft.com/office/officeart/2005/8/layout/process5"/>
    <dgm:cxn modelId="{85F04E78-70B9-4917-9973-09B6EB52DFD3}" type="presParOf" srcId="{323323C6-3EA9-46BA-A037-4867D89AA49F}" destId="{6DF8C4AC-A1FA-46C7-9000-A8BBAA3AFC1C}" srcOrd="2" destOrd="0" presId="urn:microsoft.com/office/officeart/2005/8/layout/process5"/>
    <dgm:cxn modelId="{0E15F9FC-4D0A-4B4A-A086-CD4824EE1940}" type="presParOf" srcId="{323323C6-3EA9-46BA-A037-4867D89AA49F}" destId="{A28FF9AE-DD2C-4E0A-8812-E35EAC77A398}" srcOrd="3" destOrd="0" presId="urn:microsoft.com/office/officeart/2005/8/layout/process5"/>
    <dgm:cxn modelId="{324D759E-B0EB-463F-BC7B-9F156E24BCF7}" type="presParOf" srcId="{A28FF9AE-DD2C-4E0A-8812-E35EAC77A398}" destId="{FA53E8E3-BA44-468D-875A-08048986780D}" srcOrd="0" destOrd="0" presId="urn:microsoft.com/office/officeart/2005/8/layout/process5"/>
    <dgm:cxn modelId="{7FCB78E0-E8AA-4F94-A4D7-3E1769D818D8}" type="presParOf" srcId="{323323C6-3EA9-46BA-A037-4867D89AA49F}" destId="{DF98A124-5409-4B95-A182-0D8FE4CD7B74}" srcOrd="4" destOrd="0" presId="urn:microsoft.com/office/officeart/2005/8/layout/process5"/>
    <dgm:cxn modelId="{95AFBC08-FD35-46C8-9C8F-75E76927F766}" type="presParOf" srcId="{323323C6-3EA9-46BA-A037-4867D89AA49F}" destId="{8CA1216E-DC57-4631-BE0A-6D0089FD2172}" srcOrd="5" destOrd="0" presId="urn:microsoft.com/office/officeart/2005/8/layout/process5"/>
    <dgm:cxn modelId="{129734E2-9FE8-47B4-8E90-91A655AE5771}" type="presParOf" srcId="{8CA1216E-DC57-4631-BE0A-6D0089FD2172}" destId="{8FE2FC45-391C-4E89-9310-4ECC3E01572D}" srcOrd="0" destOrd="0" presId="urn:microsoft.com/office/officeart/2005/8/layout/process5"/>
    <dgm:cxn modelId="{0E476126-6A2C-4404-B726-58B8CAB07F82}" type="presParOf" srcId="{323323C6-3EA9-46BA-A037-4867D89AA49F}" destId="{F991C263-6D30-4B4C-ADAC-C1B4F356834B}" srcOrd="6" destOrd="0" presId="urn:microsoft.com/office/officeart/2005/8/layout/process5"/>
    <dgm:cxn modelId="{D7BBDFEB-160D-4AC1-A40F-0859B88C1295}" type="presParOf" srcId="{323323C6-3EA9-46BA-A037-4867D89AA49F}" destId="{185A4752-9027-4B76-8B75-72EB23EF5726}" srcOrd="7" destOrd="0" presId="urn:microsoft.com/office/officeart/2005/8/layout/process5"/>
    <dgm:cxn modelId="{570C6284-454A-446E-BAE5-81459A1842CA}" type="presParOf" srcId="{185A4752-9027-4B76-8B75-72EB23EF5726}" destId="{22E92E74-DCE4-4285-8400-7A604919BFD9}" srcOrd="0" destOrd="0" presId="urn:microsoft.com/office/officeart/2005/8/layout/process5"/>
    <dgm:cxn modelId="{0FC05BD3-D5E9-4ACC-A719-1C224A6A0486}" type="presParOf" srcId="{323323C6-3EA9-46BA-A037-4867D89AA49F}" destId="{0EB6D40B-5B54-43E7-ADE1-8A69FB3A3F1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513D7-57AB-4978-9DE9-25E0461AE477}" type="doc">
      <dgm:prSet loTypeId="urn:microsoft.com/office/officeart/2005/8/layout/process1" loCatId="process" qsTypeId="urn:microsoft.com/office/officeart/2005/8/quickstyle/simple3" qsCatId="simple" csTypeId="urn:microsoft.com/office/officeart/2005/8/colors/colorful4" csCatId="colorful" phldr="1"/>
      <dgm:spPr/>
    </dgm:pt>
    <dgm:pt modelId="{3266AF0B-409A-4C17-BB4B-844666210A3C}">
      <dgm:prSet phldrT="[Texto]" custT="1"/>
      <dgm:spPr>
        <a:ln>
          <a:solidFill>
            <a:schemeClr val="tx1"/>
          </a:solidFill>
        </a:ln>
      </dgm:spPr>
      <dgm:t>
        <a:bodyPr/>
        <a:lstStyle/>
        <a:p>
          <a:r>
            <a:rPr lang="es-EC" sz="1400" b="1" smtClean="0">
              <a:latin typeface="Times New Roman" panose="02020603050405020304" pitchFamily="18" charset="0"/>
              <a:cs typeface="Times New Roman" panose="02020603050405020304" pitchFamily="18" charset="0"/>
            </a:rPr>
            <a:t>Análisis bromatológico</a:t>
          </a:r>
          <a:endParaRPr lang="es-EC" sz="1400" b="1" dirty="0">
            <a:latin typeface="Times New Roman" panose="02020603050405020304" pitchFamily="18" charset="0"/>
            <a:cs typeface="Times New Roman" panose="02020603050405020304" pitchFamily="18" charset="0"/>
          </a:endParaRPr>
        </a:p>
      </dgm:t>
    </dgm:pt>
    <dgm:pt modelId="{010C179E-28E5-44AC-A510-7EB9DB37C7A9}" type="parTrans" cxnId="{1FBFF4BA-6119-4344-BDDF-7BD662F32956}">
      <dgm:prSet/>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9DC45D5C-3FB6-4C6C-9097-A929DAA85526}" type="sibTrans" cxnId="{1FBFF4BA-6119-4344-BDDF-7BD662F32956}">
      <dgm:prSet custT="1"/>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694B43BB-6F42-4DB7-9438-ACCBC0B8F2B2}">
      <dgm:prSet phldrT="[Texto]" custT="1"/>
      <dgm:spPr>
        <a:ln>
          <a:solidFill>
            <a:schemeClr val="tx1"/>
          </a:solidFill>
        </a:ln>
      </dgm:spPr>
      <dgm:t>
        <a:bodyPr/>
        <a:lstStyle/>
        <a:p>
          <a:r>
            <a:rPr lang="es-EC" sz="1400" b="1" smtClean="0">
              <a:latin typeface="Times New Roman" panose="02020603050405020304" pitchFamily="18" charset="0"/>
              <a:cs typeface="Times New Roman" panose="02020603050405020304" pitchFamily="18" charset="0"/>
            </a:rPr>
            <a:t>Forraje</a:t>
          </a:r>
          <a:endParaRPr lang="es-EC" sz="1400" b="1" dirty="0">
            <a:latin typeface="Times New Roman" panose="02020603050405020304" pitchFamily="18" charset="0"/>
            <a:cs typeface="Times New Roman" panose="02020603050405020304" pitchFamily="18" charset="0"/>
          </a:endParaRPr>
        </a:p>
      </dgm:t>
    </dgm:pt>
    <dgm:pt modelId="{C1513525-B7C7-46C7-8476-D9AD88F71CA9}" type="parTrans" cxnId="{A09270A5-77E1-4CC3-A877-A6F8893BD541}">
      <dgm:prSet/>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D5089BAB-4B9C-4731-91AE-27B4E44C3220}" type="sibTrans" cxnId="{A09270A5-77E1-4CC3-A877-A6F8893BD541}">
      <dgm:prSet custT="1"/>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1DFEEC5D-42EC-468E-B179-EBA6B9DC32C3}">
      <dgm:prSet phldrT="[Texto]" custT="1"/>
      <dgm:spPr>
        <a:ln>
          <a:solidFill>
            <a:schemeClr val="tx1"/>
          </a:solidFill>
        </a:ln>
      </dgm:spPr>
      <dgm:t>
        <a:bodyPr/>
        <a:lstStyle/>
        <a:p>
          <a:r>
            <a:rPr lang="es-EC" sz="1400" b="1" dirty="0" smtClean="0">
              <a:latin typeface="Times New Roman" panose="02020603050405020304" pitchFamily="18" charset="0"/>
              <a:cs typeface="Times New Roman" panose="02020603050405020304" pitchFamily="18" charset="0"/>
            </a:rPr>
            <a:t>Concentrado</a:t>
          </a:r>
          <a:endParaRPr lang="es-EC" sz="1400" b="1" dirty="0">
            <a:latin typeface="Times New Roman" panose="02020603050405020304" pitchFamily="18" charset="0"/>
            <a:cs typeface="Times New Roman" panose="02020603050405020304" pitchFamily="18" charset="0"/>
          </a:endParaRPr>
        </a:p>
      </dgm:t>
    </dgm:pt>
    <dgm:pt modelId="{E4494787-B841-475E-A561-95CF99803D9A}" type="parTrans" cxnId="{A3DE310F-6B1A-4107-99E4-495D870DEEB5}">
      <dgm:prSet/>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7B12F12A-FE48-4774-863F-07D7994C0492}" type="sibTrans" cxnId="{A3DE310F-6B1A-4107-99E4-495D870DEEB5}">
      <dgm:prSet/>
      <dgm:spPr/>
      <dgm:t>
        <a:bodyPr/>
        <a:lstStyle/>
        <a:p>
          <a:endParaRPr lang="es-EC" sz="1400" b="1">
            <a:solidFill>
              <a:schemeClr val="tx1"/>
            </a:solidFill>
            <a:latin typeface="Times New Roman" panose="02020603050405020304" pitchFamily="18" charset="0"/>
            <a:cs typeface="Times New Roman" panose="02020603050405020304" pitchFamily="18" charset="0"/>
          </a:endParaRPr>
        </a:p>
      </dgm:t>
    </dgm:pt>
    <dgm:pt modelId="{CE52BD91-47B6-4675-B513-391DEE02DF04}" type="pres">
      <dgm:prSet presAssocID="{823513D7-57AB-4978-9DE9-25E0461AE477}" presName="Name0" presStyleCnt="0">
        <dgm:presLayoutVars>
          <dgm:dir/>
          <dgm:resizeHandles val="exact"/>
        </dgm:presLayoutVars>
      </dgm:prSet>
      <dgm:spPr/>
    </dgm:pt>
    <dgm:pt modelId="{6DCA23DF-7A61-4A05-B427-09EC53666D9B}" type="pres">
      <dgm:prSet presAssocID="{3266AF0B-409A-4C17-BB4B-844666210A3C}" presName="node" presStyleLbl="node1" presStyleIdx="0" presStyleCnt="3" custScaleX="132709">
        <dgm:presLayoutVars>
          <dgm:bulletEnabled val="1"/>
        </dgm:presLayoutVars>
      </dgm:prSet>
      <dgm:spPr/>
      <dgm:t>
        <a:bodyPr/>
        <a:lstStyle/>
        <a:p>
          <a:endParaRPr lang="es-EC"/>
        </a:p>
      </dgm:t>
    </dgm:pt>
    <dgm:pt modelId="{7211F89F-2B24-4271-88CA-0A9D833C65BB}" type="pres">
      <dgm:prSet presAssocID="{9DC45D5C-3FB6-4C6C-9097-A929DAA85526}" presName="sibTrans" presStyleLbl="sibTrans2D1" presStyleIdx="0" presStyleCnt="2"/>
      <dgm:spPr/>
      <dgm:t>
        <a:bodyPr/>
        <a:lstStyle/>
        <a:p>
          <a:endParaRPr lang="es-EC"/>
        </a:p>
      </dgm:t>
    </dgm:pt>
    <dgm:pt modelId="{99036C6A-548F-460E-BE6D-F71F899E1771}" type="pres">
      <dgm:prSet presAssocID="{9DC45D5C-3FB6-4C6C-9097-A929DAA85526}" presName="connectorText" presStyleLbl="sibTrans2D1" presStyleIdx="0" presStyleCnt="2"/>
      <dgm:spPr/>
      <dgm:t>
        <a:bodyPr/>
        <a:lstStyle/>
        <a:p>
          <a:endParaRPr lang="es-EC"/>
        </a:p>
      </dgm:t>
    </dgm:pt>
    <dgm:pt modelId="{D2169956-378A-46A3-A80F-91045BAC633C}" type="pres">
      <dgm:prSet presAssocID="{694B43BB-6F42-4DB7-9438-ACCBC0B8F2B2}" presName="node" presStyleLbl="node1" presStyleIdx="1" presStyleCnt="3" custLinFactNeighborX="-4601">
        <dgm:presLayoutVars>
          <dgm:bulletEnabled val="1"/>
        </dgm:presLayoutVars>
      </dgm:prSet>
      <dgm:spPr/>
      <dgm:t>
        <a:bodyPr/>
        <a:lstStyle/>
        <a:p>
          <a:endParaRPr lang="es-EC"/>
        </a:p>
      </dgm:t>
    </dgm:pt>
    <dgm:pt modelId="{E8431D0C-4390-4902-80FD-9A144BD8ABB5}" type="pres">
      <dgm:prSet presAssocID="{D5089BAB-4B9C-4731-91AE-27B4E44C3220}" presName="sibTrans" presStyleLbl="sibTrans2D1" presStyleIdx="1" presStyleCnt="2"/>
      <dgm:spPr/>
      <dgm:t>
        <a:bodyPr/>
        <a:lstStyle/>
        <a:p>
          <a:endParaRPr lang="es-EC"/>
        </a:p>
      </dgm:t>
    </dgm:pt>
    <dgm:pt modelId="{5720F808-6D27-42B5-8B3F-994F95D0DD7C}" type="pres">
      <dgm:prSet presAssocID="{D5089BAB-4B9C-4731-91AE-27B4E44C3220}" presName="connectorText" presStyleLbl="sibTrans2D1" presStyleIdx="1" presStyleCnt="2"/>
      <dgm:spPr/>
      <dgm:t>
        <a:bodyPr/>
        <a:lstStyle/>
        <a:p>
          <a:endParaRPr lang="es-EC"/>
        </a:p>
      </dgm:t>
    </dgm:pt>
    <dgm:pt modelId="{EFFFA2F9-BCB3-4BE4-81A9-E4806F01A24B}" type="pres">
      <dgm:prSet presAssocID="{1DFEEC5D-42EC-468E-B179-EBA6B9DC32C3}" presName="node" presStyleLbl="node1" presStyleIdx="2" presStyleCnt="3">
        <dgm:presLayoutVars>
          <dgm:bulletEnabled val="1"/>
        </dgm:presLayoutVars>
      </dgm:prSet>
      <dgm:spPr/>
      <dgm:t>
        <a:bodyPr/>
        <a:lstStyle/>
        <a:p>
          <a:endParaRPr lang="es-EC"/>
        </a:p>
      </dgm:t>
    </dgm:pt>
  </dgm:ptLst>
  <dgm:cxnLst>
    <dgm:cxn modelId="{3E666F8A-4A68-4D73-9CEE-A1053B0B45DB}" type="presOf" srcId="{D5089BAB-4B9C-4731-91AE-27B4E44C3220}" destId="{5720F808-6D27-42B5-8B3F-994F95D0DD7C}" srcOrd="1" destOrd="0" presId="urn:microsoft.com/office/officeart/2005/8/layout/process1"/>
    <dgm:cxn modelId="{F0EE3BB9-34B2-48C3-8D6C-85416025032C}" type="presOf" srcId="{9DC45D5C-3FB6-4C6C-9097-A929DAA85526}" destId="{99036C6A-548F-460E-BE6D-F71F899E1771}" srcOrd="1" destOrd="0" presId="urn:microsoft.com/office/officeart/2005/8/layout/process1"/>
    <dgm:cxn modelId="{137801C5-341E-42AA-8B30-713C8418B4AD}" type="presOf" srcId="{1DFEEC5D-42EC-468E-B179-EBA6B9DC32C3}" destId="{EFFFA2F9-BCB3-4BE4-81A9-E4806F01A24B}" srcOrd="0" destOrd="0" presId="urn:microsoft.com/office/officeart/2005/8/layout/process1"/>
    <dgm:cxn modelId="{99F19C19-E095-4E3C-9AF6-B460651E0DBA}" type="presOf" srcId="{D5089BAB-4B9C-4731-91AE-27B4E44C3220}" destId="{E8431D0C-4390-4902-80FD-9A144BD8ABB5}" srcOrd="0" destOrd="0" presId="urn:microsoft.com/office/officeart/2005/8/layout/process1"/>
    <dgm:cxn modelId="{A3DE310F-6B1A-4107-99E4-495D870DEEB5}" srcId="{823513D7-57AB-4978-9DE9-25E0461AE477}" destId="{1DFEEC5D-42EC-468E-B179-EBA6B9DC32C3}" srcOrd="2" destOrd="0" parTransId="{E4494787-B841-475E-A561-95CF99803D9A}" sibTransId="{7B12F12A-FE48-4774-863F-07D7994C0492}"/>
    <dgm:cxn modelId="{A09270A5-77E1-4CC3-A877-A6F8893BD541}" srcId="{823513D7-57AB-4978-9DE9-25E0461AE477}" destId="{694B43BB-6F42-4DB7-9438-ACCBC0B8F2B2}" srcOrd="1" destOrd="0" parTransId="{C1513525-B7C7-46C7-8476-D9AD88F71CA9}" sibTransId="{D5089BAB-4B9C-4731-91AE-27B4E44C3220}"/>
    <dgm:cxn modelId="{E180C3CA-5732-4318-BC07-7177A333B635}" type="presOf" srcId="{694B43BB-6F42-4DB7-9438-ACCBC0B8F2B2}" destId="{D2169956-378A-46A3-A80F-91045BAC633C}" srcOrd="0" destOrd="0" presId="urn:microsoft.com/office/officeart/2005/8/layout/process1"/>
    <dgm:cxn modelId="{FE8713B9-521F-4DD1-AE83-FB77D9A0F6CF}" type="presOf" srcId="{3266AF0B-409A-4C17-BB4B-844666210A3C}" destId="{6DCA23DF-7A61-4A05-B427-09EC53666D9B}" srcOrd="0" destOrd="0" presId="urn:microsoft.com/office/officeart/2005/8/layout/process1"/>
    <dgm:cxn modelId="{569AABE7-9885-423C-9179-29EE0D6A07AF}" type="presOf" srcId="{823513D7-57AB-4978-9DE9-25E0461AE477}" destId="{CE52BD91-47B6-4675-B513-391DEE02DF04}" srcOrd="0" destOrd="0" presId="urn:microsoft.com/office/officeart/2005/8/layout/process1"/>
    <dgm:cxn modelId="{3512356D-5B0E-4211-8167-58A675F5ED45}" type="presOf" srcId="{9DC45D5C-3FB6-4C6C-9097-A929DAA85526}" destId="{7211F89F-2B24-4271-88CA-0A9D833C65BB}" srcOrd="0" destOrd="0" presId="urn:microsoft.com/office/officeart/2005/8/layout/process1"/>
    <dgm:cxn modelId="{1FBFF4BA-6119-4344-BDDF-7BD662F32956}" srcId="{823513D7-57AB-4978-9DE9-25E0461AE477}" destId="{3266AF0B-409A-4C17-BB4B-844666210A3C}" srcOrd="0" destOrd="0" parTransId="{010C179E-28E5-44AC-A510-7EB9DB37C7A9}" sibTransId="{9DC45D5C-3FB6-4C6C-9097-A929DAA85526}"/>
    <dgm:cxn modelId="{A5FCB436-CBAE-4E5D-97A7-FDFC50108694}" type="presParOf" srcId="{CE52BD91-47B6-4675-B513-391DEE02DF04}" destId="{6DCA23DF-7A61-4A05-B427-09EC53666D9B}" srcOrd="0" destOrd="0" presId="urn:microsoft.com/office/officeart/2005/8/layout/process1"/>
    <dgm:cxn modelId="{8FD5ACD7-A8D0-4362-BD7C-536C2EA30D72}" type="presParOf" srcId="{CE52BD91-47B6-4675-B513-391DEE02DF04}" destId="{7211F89F-2B24-4271-88CA-0A9D833C65BB}" srcOrd="1" destOrd="0" presId="urn:microsoft.com/office/officeart/2005/8/layout/process1"/>
    <dgm:cxn modelId="{4E183B36-8D6E-40A6-B1EA-85EFC7BED1B5}" type="presParOf" srcId="{7211F89F-2B24-4271-88CA-0A9D833C65BB}" destId="{99036C6A-548F-460E-BE6D-F71F899E1771}" srcOrd="0" destOrd="0" presId="urn:microsoft.com/office/officeart/2005/8/layout/process1"/>
    <dgm:cxn modelId="{7C2075FF-9913-46CF-B783-A8D8D842F8EA}" type="presParOf" srcId="{CE52BD91-47B6-4675-B513-391DEE02DF04}" destId="{D2169956-378A-46A3-A80F-91045BAC633C}" srcOrd="2" destOrd="0" presId="urn:microsoft.com/office/officeart/2005/8/layout/process1"/>
    <dgm:cxn modelId="{B25359DE-3B68-4126-BEC1-38F48EC6D5E4}" type="presParOf" srcId="{CE52BD91-47B6-4675-B513-391DEE02DF04}" destId="{E8431D0C-4390-4902-80FD-9A144BD8ABB5}" srcOrd="3" destOrd="0" presId="urn:microsoft.com/office/officeart/2005/8/layout/process1"/>
    <dgm:cxn modelId="{58A00007-E0F8-4FE3-86D1-268C098AEC26}" type="presParOf" srcId="{E8431D0C-4390-4902-80FD-9A144BD8ABB5}" destId="{5720F808-6D27-42B5-8B3F-994F95D0DD7C}" srcOrd="0" destOrd="0" presId="urn:microsoft.com/office/officeart/2005/8/layout/process1"/>
    <dgm:cxn modelId="{C12C740D-3E46-4AA6-9CEB-AA1809664579}" type="presParOf" srcId="{CE52BD91-47B6-4675-B513-391DEE02DF04}" destId="{EFFFA2F9-BCB3-4BE4-81A9-E4806F01A24B}"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85AFC3-2393-4634-BC9F-020FEDC10AD8}"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C"/>
        </a:p>
      </dgm:t>
    </dgm:pt>
    <dgm:pt modelId="{557C3245-2F75-488B-994C-8C7CFAE9E3E1}">
      <dgm:prSet phldrT="[Texto]"/>
      <dgm:spPr>
        <a:ln>
          <a:solidFill>
            <a:schemeClr val="tx1"/>
          </a:solidFill>
        </a:ln>
      </dgm:spPr>
      <dgm:t>
        <a:bodyPr/>
        <a:lstStyle/>
        <a:p>
          <a:r>
            <a:rPr lang="es-EC" b="1" smtClean="0">
              <a:solidFill>
                <a:schemeClr val="tx1"/>
              </a:solidFill>
              <a:latin typeface="Times New Roman" panose="02020603050405020304" pitchFamily="18" charset="0"/>
              <a:cs typeface="Times New Roman" panose="02020603050405020304" pitchFamily="18" charset="0"/>
            </a:rPr>
            <a:t>Selección de animales (18)</a:t>
          </a:r>
          <a:endParaRPr lang="es-EC" b="1" dirty="0">
            <a:solidFill>
              <a:schemeClr val="tx1"/>
            </a:solidFill>
            <a:latin typeface="Times New Roman" panose="02020603050405020304" pitchFamily="18" charset="0"/>
            <a:cs typeface="Times New Roman" panose="02020603050405020304" pitchFamily="18" charset="0"/>
          </a:endParaRPr>
        </a:p>
      </dgm:t>
    </dgm:pt>
    <dgm:pt modelId="{E38980C5-B2E5-47ED-B9D1-ED2C136D486D}" type="parTrans" cxnId="{E2EBF347-1EC2-4520-AEC3-1C84AD51B688}">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DE50141A-711B-49F8-A006-F7AD154C7A87}" type="sibTrans" cxnId="{E2EBF347-1EC2-4520-AEC3-1C84AD51B688}">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AF94F36E-50C1-497D-875F-E7ED28DFF797}">
      <dgm:prSet phldrT="[Texto]"/>
      <dgm:spPr>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Aplicación de métodos de castración y areteo</a:t>
          </a:r>
          <a:endParaRPr lang="es-EC" b="1" dirty="0">
            <a:solidFill>
              <a:schemeClr val="tx1"/>
            </a:solidFill>
            <a:latin typeface="Times New Roman" panose="02020603050405020304" pitchFamily="18" charset="0"/>
            <a:cs typeface="Times New Roman" panose="02020603050405020304" pitchFamily="18" charset="0"/>
          </a:endParaRPr>
        </a:p>
      </dgm:t>
    </dgm:pt>
    <dgm:pt modelId="{F741414F-472B-45DC-967D-F67A698361CD}" type="parTrans" cxnId="{20C82B6C-2AB1-42E7-8C03-D542811DD994}">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DDCF446D-53D7-454D-A31C-29E850BD3CDA}" type="sibTrans" cxnId="{20C82B6C-2AB1-42E7-8C03-D542811DD994}">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96C7174A-6126-4DC8-9A93-26C0110907E2}">
      <dgm:prSet phldrT="[Texto]"/>
      <dgm:spPr>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Unión de corderos, etapa de adaptación (4 meses) </a:t>
          </a:r>
          <a:endParaRPr lang="es-EC" b="1" dirty="0">
            <a:solidFill>
              <a:schemeClr val="tx1"/>
            </a:solidFill>
            <a:latin typeface="Times New Roman" panose="02020603050405020304" pitchFamily="18" charset="0"/>
            <a:cs typeface="Times New Roman" panose="02020603050405020304" pitchFamily="18" charset="0"/>
          </a:endParaRPr>
        </a:p>
      </dgm:t>
    </dgm:pt>
    <dgm:pt modelId="{8EF191E6-F199-44B0-BFF2-FE4FD566A666}" type="parTrans" cxnId="{2BC92340-CD31-4102-90D0-E670FA720DA4}">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4A2618A1-7C44-4F49-863A-5187D3166B72}" type="sibTrans" cxnId="{2BC92340-CD31-4102-90D0-E670FA720DA4}">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D697CAA7-592C-46A8-87C4-7A202A22EDCC}">
      <dgm:prSet phldrT="[Texto]"/>
      <dgm:spPr>
        <a:solidFill>
          <a:schemeClr val="accent3">
            <a:lumMod val="40000"/>
            <a:lumOff val="60000"/>
          </a:schemeClr>
        </a:solidFill>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Alimentación, </a:t>
          </a:r>
          <a:r>
            <a:rPr lang="es-EC" b="1" dirty="0" err="1" smtClean="0">
              <a:solidFill>
                <a:schemeClr val="tx1"/>
              </a:solidFill>
              <a:latin typeface="Times New Roman" panose="02020603050405020304" pitchFamily="18" charset="0"/>
              <a:cs typeface="Times New Roman" panose="02020603050405020304" pitchFamily="18" charset="0"/>
            </a:rPr>
            <a:t>semi</a:t>
          </a:r>
          <a:r>
            <a:rPr lang="es-EC" b="1" dirty="0" smtClean="0">
              <a:solidFill>
                <a:schemeClr val="tx1"/>
              </a:solidFill>
              <a:latin typeface="Times New Roman" panose="02020603050405020304" pitchFamily="18" charset="0"/>
              <a:cs typeface="Times New Roman" panose="02020603050405020304" pitchFamily="18" charset="0"/>
            </a:rPr>
            <a:t> estabulado, pastoreo y balanceado (2% PV)</a:t>
          </a:r>
          <a:endParaRPr lang="es-EC" b="1" dirty="0">
            <a:solidFill>
              <a:schemeClr val="tx1"/>
            </a:solidFill>
            <a:latin typeface="Times New Roman" panose="02020603050405020304" pitchFamily="18" charset="0"/>
            <a:cs typeface="Times New Roman" panose="02020603050405020304" pitchFamily="18" charset="0"/>
          </a:endParaRPr>
        </a:p>
      </dgm:t>
    </dgm:pt>
    <dgm:pt modelId="{8258B646-C87D-4B01-8DDB-047C42072604}" type="parTrans" cxnId="{CD95EA1F-ECE7-4BD8-A1B4-EC3A584C3C0A}">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28BBD9EE-5EB2-44BE-B45D-241473EC8F72}" type="sibTrans" cxnId="{CD95EA1F-ECE7-4BD8-A1B4-EC3A584C3C0A}">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0C79A093-D39F-40DD-805D-C984F45C477F}">
      <dgm:prSet phldrT="[Texto]"/>
      <dgm:spPr>
        <a:solidFill>
          <a:schemeClr val="accent1">
            <a:lumMod val="40000"/>
            <a:lumOff val="60000"/>
          </a:schemeClr>
        </a:solidFill>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Manejo sanitario, antihelmínticos 15 días </a:t>
          </a:r>
          <a:r>
            <a:rPr lang="es-EC" b="1" dirty="0" err="1" smtClean="0">
              <a:solidFill>
                <a:schemeClr val="tx1"/>
              </a:solidFill>
              <a:latin typeface="Times New Roman" panose="02020603050405020304" pitchFamily="18" charset="0"/>
              <a:cs typeface="Times New Roman" panose="02020603050405020304" pitchFamily="18" charset="0"/>
            </a:rPr>
            <a:t>Ivermectina</a:t>
          </a:r>
          <a:r>
            <a:rPr lang="es-EC" b="1" dirty="0" smtClean="0">
              <a:solidFill>
                <a:schemeClr val="tx1"/>
              </a:solidFill>
              <a:latin typeface="Times New Roman" panose="02020603050405020304" pitchFamily="18" charset="0"/>
              <a:cs typeface="Times New Roman" panose="02020603050405020304" pitchFamily="18" charset="0"/>
            </a:rPr>
            <a:t> y </a:t>
          </a:r>
          <a:r>
            <a:rPr lang="es-EC" b="1" dirty="0" err="1" smtClean="0">
              <a:solidFill>
                <a:schemeClr val="tx1"/>
              </a:solidFill>
              <a:latin typeface="Times New Roman" panose="02020603050405020304" pitchFamily="18" charset="0"/>
              <a:cs typeface="Times New Roman" panose="02020603050405020304" pitchFamily="18" charset="0"/>
            </a:rPr>
            <a:t>Fenbendazol</a:t>
          </a:r>
          <a:r>
            <a:rPr lang="es-EC" b="1" dirty="0" smtClean="0">
              <a:solidFill>
                <a:schemeClr val="tx1"/>
              </a:solidFill>
              <a:latin typeface="Times New Roman" panose="02020603050405020304" pitchFamily="18" charset="0"/>
              <a:cs typeface="Times New Roman" panose="02020603050405020304" pitchFamily="18" charset="0"/>
            </a:rPr>
            <a:t> 60 días después  </a:t>
          </a:r>
          <a:endParaRPr lang="es-EC" b="1" dirty="0">
            <a:solidFill>
              <a:schemeClr val="tx1"/>
            </a:solidFill>
            <a:latin typeface="Times New Roman" panose="02020603050405020304" pitchFamily="18" charset="0"/>
            <a:cs typeface="Times New Roman" panose="02020603050405020304" pitchFamily="18" charset="0"/>
          </a:endParaRPr>
        </a:p>
      </dgm:t>
    </dgm:pt>
    <dgm:pt modelId="{7E62A20C-407D-4204-A2F9-1259D2959A8E}" type="parTrans" cxnId="{14795444-001A-42B9-A0D0-D995CE4B2EC7}">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C3D17DDC-9809-428E-96A9-F2AC423EE559}" type="sibTrans" cxnId="{14795444-001A-42B9-A0D0-D995CE4B2EC7}">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C24DAE84-F1F7-4AE8-89B4-88137718EE76}">
      <dgm:prSet phldrT="[Texto]"/>
      <dgm:spPr>
        <a:solidFill>
          <a:schemeClr val="accent5">
            <a:lumMod val="40000"/>
            <a:lumOff val="60000"/>
          </a:schemeClr>
        </a:solidFill>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Pesos, cada 21 días</a:t>
          </a:r>
          <a:endParaRPr lang="es-EC" b="1" dirty="0">
            <a:solidFill>
              <a:schemeClr val="tx1"/>
            </a:solidFill>
            <a:latin typeface="Times New Roman" panose="02020603050405020304" pitchFamily="18" charset="0"/>
            <a:cs typeface="Times New Roman" panose="02020603050405020304" pitchFamily="18" charset="0"/>
          </a:endParaRPr>
        </a:p>
      </dgm:t>
    </dgm:pt>
    <dgm:pt modelId="{47E62185-2C94-4C6E-B754-0A36EB03CCB9}" type="parTrans" cxnId="{6A660EF0-2908-4D21-9F9A-D41E6BEAE1F8}">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5C61B3E0-7923-42EA-92CB-3678E89435BB}" type="sibTrans" cxnId="{6A660EF0-2908-4D21-9F9A-D41E6BEAE1F8}">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B48ABC45-5761-453C-8C2B-FA722117DAD5}">
      <dgm:prSet phldrT="[Texto]"/>
      <dgm:spPr>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Evaluación y análisis de datos</a:t>
          </a:r>
          <a:endParaRPr lang="es-EC" b="1" dirty="0">
            <a:solidFill>
              <a:schemeClr val="tx1"/>
            </a:solidFill>
            <a:latin typeface="Times New Roman" panose="02020603050405020304" pitchFamily="18" charset="0"/>
            <a:cs typeface="Times New Roman" panose="02020603050405020304" pitchFamily="18" charset="0"/>
          </a:endParaRPr>
        </a:p>
      </dgm:t>
    </dgm:pt>
    <dgm:pt modelId="{75ABC06B-19B3-4757-8277-3D3221D78164}" type="parTrans" cxnId="{E2BCD179-5E2A-4CA1-9621-61CF2179A4BD}">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D543DF54-CF68-4821-9222-0C455F494D5F}" type="sibTrans" cxnId="{E2BCD179-5E2A-4CA1-9621-61CF2179A4BD}">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0F0CA69E-3233-4EE7-946F-673CFFCC2E82}">
      <dgm:prSet phldrT="[Texto]"/>
      <dgm:spPr>
        <a:ln>
          <a:solidFill>
            <a:schemeClr val="tx1"/>
          </a:solidFill>
        </a:ln>
      </dgm:spPr>
      <dgm:t>
        <a:bodyPr/>
        <a:lstStyle/>
        <a:p>
          <a:r>
            <a:rPr lang="es-EC" b="1" dirty="0" smtClean="0">
              <a:solidFill>
                <a:schemeClr val="tx1"/>
              </a:solidFill>
              <a:latin typeface="Times New Roman" panose="02020603050405020304" pitchFamily="18" charset="0"/>
              <a:cs typeface="Times New Roman" panose="02020603050405020304" pitchFamily="18" charset="0"/>
            </a:rPr>
            <a:t>Faenamiento (178 días)</a:t>
          </a:r>
          <a:endParaRPr lang="es-EC" b="1" dirty="0">
            <a:solidFill>
              <a:schemeClr val="tx1"/>
            </a:solidFill>
            <a:latin typeface="Times New Roman" panose="02020603050405020304" pitchFamily="18" charset="0"/>
            <a:cs typeface="Times New Roman" panose="02020603050405020304" pitchFamily="18" charset="0"/>
          </a:endParaRPr>
        </a:p>
      </dgm:t>
    </dgm:pt>
    <dgm:pt modelId="{54726EC8-06FF-4864-AAFA-C8443125962D}" type="parTrans" cxnId="{5C43204C-D5DB-4767-9314-123F269F5928}">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2777309E-23C4-4B21-8645-E9FED73AE13B}" type="sibTrans" cxnId="{5C43204C-D5DB-4767-9314-123F269F5928}">
      <dgm:prSet/>
      <dgm:spPr>
        <a:solidFill>
          <a:schemeClr val="accent3"/>
        </a:solidFill>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BB13D7AB-2CF2-4F0B-8E70-6D4B5FCA5467}">
      <dgm:prSet phldrT="[Texto]"/>
      <dgm:spPr>
        <a:ln>
          <a:solidFill>
            <a:schemeClr val="tx1"/>
          </a:solidFill>
        </a:ln>
      </dgm:spPr>
      <dgm:t>
        <a:bodyPr/>
        <a:lstStyle/>
        <a:p>
          <a:r>
            <a:rPr lang="es-EC" b="1" smtClean="0">
              <a:solidFill>
                <a:schemeClr val="tx1"/>
              </a:solidFill>
              <a:latin typeface="Times New Roman" panose="02020603050405020304" pitchFamily="18" charset="0"/>
              <a:cs typeface="Times New Roman" panose="02020603050405020304" pitchFamily="18" charset="0"/>
            </a:rPr>
            <a:t>Evaluación de variables de faena</a:t>
          </a:r>
          <a:endParaRPr lang="es-EC" b="1" dirty="0">
            <a:solidFill>
              <a:schemeClr val="tx1"/>
            </a:solidFill>
            <a:latin typeface="Times New Roman" panose="02020603050405020304" pitchFamily="18" charset="0"/>
            <a:cs typeface="Times New Roman" panose="02020603050405020304" pitchFamily="18" charset="0"/>
          </a:endParaRPr>
        </a:p>
      </dgm:t>
    </dgm:pt>
    <dgm:pt modelId="{68994424-1285-4398-AD6A-398A0DF86E0C}" type="parTrans" cxnId="{8CDCF855-77B3-449C-A5C5-F25204FAF355}">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2243716F-2000-4394-A969-E086A1B3EE15}" type="sibTrans" cxnId="{8CDCF855-77B3-449C-A5C5-F25204FAF355}">
      <dgm:prSet/>
      <dgm:spPr/>
      <dgm:t>
        <a:bodyPr/>
        <a:lstStyle/>
        <a:p>
          <a:endParaRPr lang="es-EC" b="1">
            <a:solidFill>
              <a:schemeClr val="tx1"/>
            </a:solidFill>
            <a:latin typeface="Times New Roman" panose="02020603050405020304" pitchFamily="18" charset="0"/>
            <a:cs typeface="Times New Roman" panose="02020603050405020304" pitchFamily="18" charset="0"/>
          </a:endParaRPr>
        </a:p>
      </dgm:t>
    </dgm:pt>
    <dgm:pt modelId="{A8CE6B2B-4684-4C33-87C1-B7F5F8081706}" type="pres">
      <dgm:prSet presAssocID="{B485AFC3-2393-4634-BC9F-020FEDC10AD8}" presName="diagram" presStyleCnt="0">
        <dgm:presLayoutVars>
          <dgm:dir/>
          <dgm:resizeHandles val="exact"/>
        </dgm:presLayoutVars>
      </dgm:prSet>
      <dgm:spPr/>
      <dgm:t>
        <a:bodyPr/>
        <a:lstStyle/>
        <a:p>
          <a:endParaRPr lang="es-EC"/>
        </a:p>
      </dgm:t>
    </dgm:pt>
    <dgm:pt modelId="{78BB48DF-CF5B-4EDC-A6F2-5BF122302B7E}" type="pres">
      <dgm:prSet presAssocID="{557C3245-2F75-488B-994C-8C7CFAE9E3E1}" presName="node" presStyleLbl="node1" presStyleIdx="0" presStyleCnt="9" custScaleY="73039">
        <dgm:presLayoutVars>
          <dgm:bulletEnabled val="1"/>
        </dgm:presLayoutVars>
      </dgm:prSet>
      <dgm:spPr/>
      <dgm:t>
        <a:bodyPr/>
        <a:lstStyle/>
        <a:p>
          <a:endParaRPr lang="es-EC"/>
        </a:p>
      </dgm:t>
    </dgm:pt>
    <dgm:pt modelId="{67146750-ADB1-4BDC-82BB-0E19A0D0F514}" type="pres">
      <dgm:prSet presAssocID="{DE50141A-711B-49F8-A006-F7AD154C7A87}" presName="sibTrans" presStyleLbl="sibTrans2D1" presStyleIdx="0" presStyleCnt="8"/>
      <dgm:spPr/>
      <dgm:t>
        <a:bodyPr/>
        <a:lstStyle/>
        <a:p>
          <a:endParaRPr lang="es-EC"/>
        </a:p>
      </dgm:t>
    </dgm:pt>
    <dgm:pt modelId="{76EAB731-12FE-457A-AC1C-665E5F5E67B8}" type="pres">
      <dgm:prSet presAssocID="{DE50141A-711B-49F8-A006-F7AD154C7A87}" presName="connectorText" presStyleLbl="sibTrans2D1" presStyleIdx="0" presStyleCnt="8"/>
      <dgm:spPr/>
      <dgm:t>
        <a:bodyPr/>
        <a:lstStyle/>
        <a:p>
          <a:endParaRPr lang="es-EC"/>
        </a:p>
      </dgm:t>
    </dgm:pt>
    <dgm:pt modelId="{4A815259-9E31-4A5D-9EC0-F02D06461C5A}" type="pres">
      <dgm:prSet presAssocID="{AF94F36E-50C1-497D-875F-E7ED28DFF797}" presName="node" presStyleLbl="node1" presStyleIdx="1" presStyleCnt="9" custScaleY="73039">
        <dgm:presLayoutVars>
          <dgm:bulletEnabled val="1"/>
        </dgm:presLayoutVars>
      </dgm:prSet>
      <dgm:spPr/>
      <dgm:t>
        <a:bodyPr/>
        <a:lstStyle/>
        <a:p>
          <a:endParaRPr lang="es-EC"/>
        </a:p>
      </dgm:t>
    </dgm:pt>
    <dgm:pt modelId="{BAF86BCB-0D62-48E0-A2F2-6143884781D7}" type="pres">
      <dgm:prSet presAssocID="{DDCF446D-53D7-454D-A31C-29E850BD3CDA}" presName="sibTrans" presStyleLbl="sibTrans2D1" presStyleIdx="1" presStyleCnt="8"/>
      <dgm:spPr/>
      <dgm:t>
        <a:bodyPr/>
        <a:lstStyle/>
        <a:p>
          <a:endParaRPr lang="es-EC"/>
        </a:p>
      </dgm:t>
    </dgm:pt>
    <dgm:pt modelId="{76D88531-10E6-47C1-A25C-12F11581F0AC}" type="pres">
      <dgm:prSet presAssocID="{DDCF446D-53D7-454D-A31C-29E850BD3CDA}" presName="connectorText" presStyleLbl="sibTrans2D1" presStyleIdx="1" presStyleCnt="8"/>
      <dgm:spPr/>
      <dgm:t>
        <a:bodyPr/>
        <a:lstStyle/>
        <a:p>
          <a:endParaRPr lang="es-EC"/>
        </a:p>
      </dgm:t>
    </dgm:pt>
    <dgm:pt modelId="{06B60106-F843-42AE-ADFD-A506CF873F9E}" type="pres">
      <dgm:prSet presAssocID="{96C7174A-6126-4DC8-9A93-26C0110907E2}" presName="node" presStyleLbl="node1" presStyleIdx="2" presStyleCnt="9" custScaleX="127795" custScaleY="68489">
        <dgm:presLayoutVars>
          <dgm:bulletEnabled val="1"/>
        </dgm:presLayoutVars>
      </dgm:prSet>
      <dgm:spPr/>
      <dgm:t>
        <a:bodyPr/>
        <a:lstStyle/>
        <a:p>
          <a:endParaRPr lang="es-EC"/>
        </a:p>
      </dgm:t>
    </dgm:pt>
    <dgm:pt modelId="{1C2F7A39-4E9E-4F12-87C6-50DAB05A1C71}" type="pres">
      <dgm:prSet presAssocID="{4A2618A1-7C44-4F49-863A-5187D3166B72}" presName="sibTrans" presStyleLbl="sibTrans2D1" presStyleIdx="2" presStyleCnt="8" custAng="18117468" custScaleX="60647" custLinFactX="100000" custLinFactNeighborX="105854" custLinFactNeighborY="-1208"/>
      <dgm:spPr/>
      <dgm:t>
        <a:bodyPr/>
        <a:lstStyle/>
        <a:p>
          <a:endParaRPr lang="es-EC"/>
        </a:p>
      </dgm:t>
    </dgm:pt>
    <dgm:pt modelId="{958AF658-F789-463E-AFAB-957095203993}" type="pres">
      <dgm:prSet presAssocID="{4A2618A1-7C44-4F49-863A-5187D3166B72}" presName="connectorText" presStyleLbl="sibTrans2D1" presStyleIdx="2" presStyleCnt="8"/>
      <dgm:spPr/>
      <dgm:t>
        <a:bodyPr/>
        <a:lstStyle/>
        <a:p>
          <a:endParaRPr lang="es-EC"/>
        </a:p>
      </dgm:t>
    </dgm:pt>
    <dgm:pt modelId="{D6C5BA7B-9B6C-4C9C-96B5-114ECBD33931}" type="pres">
      <dgm:prSet presAssocID="{D697CAA7-592C-46A8-87C4-7A202A22EDCC}" presName="node" presStyleLbl="node1" presStyleIdx="3" presStyleCnt="9" custScaleX="126030" custScaleY="82427" custLinFactX="-60589" custLinFactNeighborX="-100000" custLinFactNeighborY="-613">
        <dgm:presLayoutVars>
          <dgm:bulletEnabled val="1"/>
        </dgm:presLayoutVars>
      </dgm:prSet>
      <dgm:spPr/>
      <dgm:t>
        <a:bodyPr/>
        <a:lstStyle/>
        <a:p>
          <a:endParaRPr lang="es-EC"/>
        </a:p>
      </dgm:t>
    </dgm:pt>
    <dgm:pt modelId="{94179F53-C87D-4CDB-9B20-7F47AD6E5438}" type="pres">
      <dgm:prSet presAssocID="{28BBD9EE-5EB2-44BE-B45D-241473EC8F72}" presName="sibTrans" presStyleLbl="sibTrans2D1" presStyleIdx="3" presStyleCnt="8" custAng="10800000"/>
      <dgm:spPr/>
      <dgm:t>
        <a:bodyPr/>
        <a:lstStyle/>
        <a:p>
          <a:endParaRPr lang="es-EC"/>
        </a:p>
      </dgm:t>
    </dgm:pt>
    <dgm:pt modelId="{96C59243-58F8-4EEB-B666-ECDB411895C8}" type="pres">
      <dgm:prSet presAssocID="{28BBD9EE-5EB2-44BE-B45D-241473EC8F72}" presName="connectorText" presStyleLbl="sibTrans2D1" presStyleIdx="3" presStyleCnt="8"/>
      <dgm:spPr/>
      <dgm:t>
        <a:bodyPr/>
        <a:lstStyle/>
        <a:p>
          <a:endParaRPr lang="es-EC"/>
        </a:p>
      </dgm:t>
    </dgm:pt>
    <dgm:pt modelId="{16AD61C6-8D07-4F0F-B12B-FE345DF9A5F9}" type="pres">
      <dgm:prSet presAssocID="{0C79A093-D39F-40DD-805D-C984F45C477F}" presName="node" presStyleLbl="node1" presStyleIdx="4" presStyleCnt="9" custScaleX="119707" custScaleY="82427" custLinFactX="59634" custLinFactNeighborX="100000" custLinFactNeighborY="-613">
        <dgm:presLayoutVars>
          <dgm:bulletEnabled val="1"/>
        </dgm:presLayoutVars>
      </dgm:prSet>
      <dgm:spPr/>
      <dgm:t>
        <a:bodyPr/>
        <a:lstStyle/>
        <a:p>
          <a:endParaRPr lang="es-EC"/>
        </a:p>
      </dgm:t>
    </dgm:pt>
    <dgm:pt modelId="{0CDE3F1A-1384-4C47-862C-D04A491C8C58}" type="pres">
      <dgm:prSet presAssocID="{C3D17DDC-9809-428E-96A9-F2AC423EE559}" presName="sibTrans" presStyleLbl="sibTrans2D1" presStyleIdx="4" presStyleCnt="8" custAng="10980376" custFlipHor="1" custScaleX="18914" custLinFactNeighborX="-76791" custLinFactNeighborY="-3292"/>
      <dgm:spPr/>
      <dgm:t>
        <a:bodyPr/>
        <a:lstStyle/>
        <a:p>
          <a:endParaRPr lang="es-EC"/>
        </a:p>
      </dgm:t>
    </dgm:pt>
    <dgm:pt modelId="{9CB3D011-3F01-4F6E-AC79-0A7B8892A287}" type="pres">
      <dgm:prSet presAssocID="{C3D17DDC-9809-428E-96A9-F2AC423EE559}" presName="connectorText" presStyleLbl="sibTrans2D1" presStyleIdx="4" presStyleCnt="8"/>
      <dgm:spPr/>
      <dgm:t>
        <a:bodyPr/>
        <a:lstStyle/>
        <a:p>
          <a:endParaRPr lang="es-EC"/>
        </a:p>
      </dgm:t>
    </dgm:pt>
    <dgm:pt modelId="{39B78534-6E64-4808-A2F0-24B22999BFEB}" type="pres">
      <dgm:prSet presAssocID="{C24DAE84-F1F7-4AE8-89B4-88137718EE76}" presName="node" presStyleLbl="node1" presStyleIdx="5" presStyleCnt="9" custScaleY="73408" custLinFactNeighborX="-2046" custLinFactNeighborY="2223">
        <dgm:presLayoutVars>
          <dgm:bulletEnabled val="1"/>
        </dgm:presLayoutVars>
      </dgm:prSet>
      <dgm:spPr/>
      <dgm:t>
        <a:bodyPr/>
        <a:lstStyle/>
        <a:p>
          <a:endParaRPr lang="es-EC"/>
        </a:p>
      </dgm:t>
    </dgm:pt>
    <dgm:pt modelId="{DEECE31F-EE04-4E30-87F8-711B2B5BFF17}" type="pres">
      <dgm:prSet presAssocID="{5C61B3E0-7923-42EA-92CB-3678E89435BB}" presName="sibTrans" presStyleLbl="sibTrans2D1" presStyleIdx="5" presStyleCnt="8"/>
      <dgm:spPr/>
      <dgm:t>
        <a:bodyPr/>
        <a:lstStyle/>
        <a:p>
          <a:endParaRPr lang="es-EC"/>
        </a:p>
      </dgm:t>
    </dgm:pt>
    <dgm:pt modelId="{9EED9945-DB4B-4078-88D5-D5309E1CFC07}" type="pres">
      <dgm:prSet presAssocID="{5C61B3E0-7923-42EA-92CB-3678E89435BB}" presName="connectorText" presStyleLbl="sibTrans2D1" presStyleIdx="5" presStyleCnt="8"/>
      <dgm:spPr/>
      <dgm:t>
        <a:bodyPr/>
        <a:lstStyle/>
        <a:p>
          <a:endParaRPr lang="es-EC"/>
        </a:p>
      </dgm:t>
    </dgm:pt>
    <dgm:pt modelId="{28559229-E156-409D-A425-B92D9C42D5A3}" type="pres">
      <dgm:prSet presAssocID="{B48ABC45-5761-453C-8C2B-FA722117DAD5}" presName="node" presStyleLbl="node1" presStyleIdx="6" presStyleCnt="9" custScaleY="68333">
        <dgm:presLayoutVars>
          <dgm:bulletEnabled val="1"/>
        </dgm:presLayoutVars>
      </dgm:prSet>
      <dgm:spPr/>
      <dgm:t>
        <a:bodyPr/>
        <a:lstStyle/>
        <a:p>
          <a:endParaRPr lang="es-EC"/>
        </a:p>
      </dgm:t>
    </dgm:pt>
    <dgm:pt modelId="{D286CDFF-6FED-4504-939A-2DD39F436172}" type="pres">
      <dgm:prSet presAssocID="{D543DF54-CF68-4821-9222-0C455F494D5F}" presName="sibTrans" presStyleLbl="sibTrans2D1" presStyleIdx="6" presStyleCnt="8"/>
      <dgm:spPr/>
      <dgm:t>
        <a:bodyPr/>
        <a:lstStyle/>
        <a:p>
          <a:endParaRPr lang="es-EC"/>
        </a:p>
      </dgm:t>
    </dgm:pt>
    <dgm:pt modelId="{6451DDCE-0260-46D8-BB36-EF0F9A021627}" type="pres">
      <dgm:prSet presAssocID="{D543DF54-CF68-4821-9222-0C455F494D5F}" presName="connectorText" presStyleLbl="sibTrans2D1" presStyleIdx="6" presStyleCnt="8"/>
      <dgm:spPr/>
      <dgm:t>
        <a:bodyPr/>
        <a:lstStyle/>
        <a:p>
          <a:endParaRPr lang="es-EC"/>
        </a:p>
      </dgm:t>
    </dgm:pt>
    <dgm:pt modelId="{C96A7265-A2C5-4604-B806-7ACD4A6F7611}" type="pres">
      <dgm:prSet presAssocID="{0F0CA69E-3233-4EE7-946F-673CFFCC2E82}" presName="node" presStyleLbl="node1" presStyleIdx="7" presStyleCnt="9" custScaleY="68333">
        <dgm:presLayoutVars>
          <dgm:bulletEnabled val="1"/>
        </dgm:presLayoutVars>
      </dgm:prSet>
      <dgm:spPr/>
      <dgm:t>
        <a:bodyPr/>
        <a:lstStyle/>
        <a:p>
          <a:endParaRPr lang="es-EC"/>
        </a:p>
      </dgm:t>
    </dgm:pt>
    <dgm:pt modelId="{0325C40D-A918-415B-8956-CCB3541A31BD}" type="pres">
      <dgm:prSet presAssocID="{2777309E-23C4-4B21-8645-E9FED73AE13B}" presName="sibTrans" presStyleLbl="sibTrans2D1" presStyleIdx="7" presStyleCnt="8"/>
      <dgm:spPr/>
      <dgm:t>
        <a:bodyPr/>
        <a:lstStyle/>
        <a:p>
          <a:endParaRPr lang="es-EC"/>
        </a:p>
      </dgm:t>
    </dgm:pt>
    <dgm:pt modelId="{558DD3E6-7568-47A2-AA96-F6B2F3E230AD}" type="pres">
      <dgm:prSet presAssocID="{2777309E-23C4-4B21-8645-E9FED73AE13B}" presName="connectorText" presStyleLbl="sibTrans2D1" presStyleIdx="7" presStyleCnt="8"/>
      <dgm:spPr/>
      <dgm:t>
        <a:bodyPr/>
        <a:lstStyle/>
        <a:p>
          <a:endParaRPr lang="es-EC"/>
        </a:p>
      </dgm:t>
    </dgm:pt>
    <dgm:pt modelId="{57A60A99-49C5-4AC8-8B40-0080F50FFF3E}" type="pres">
      <dgm:prSet presAssocID="{BB13D7AB-2CF2-4F0B-8E70-6D4B5FCA5467}" presName="node" presStyleLbl="node1" presStyleIdx="8" presStyleCnt="9" custScaleY="66770">
        <dgm:presLayoutVars>
          <dgm:bulletEnabled val="1"/>
        </dgm:presLayoutVars>
      </dgm:prSet>
      <dgm:spPr/>
      <dgm:t>
        <a:bodyPr/>
        <a:lstStyle/>
        <a:p>
          <a:endParaRPr lang="es-EC"/>
        </a:p>
      </dgm:t>
    </dgm:pt>
  </dgm:ptLst>
  <dgm:cxnLst>
    <dgm:cxn modelId="{5348C1EE-8E87-4C7C-92F2-2A16917476EB}" type="presOf" srcId="{0F0CA69E-3233-4EE7-946F-673CFFCC2E82}" destId="{C96A7265-A2C5-4604-B806-7ACD4A6F7611}" srcOrd="0" destOrd="0" presId="urn:microsoft.com/office/officeart/2005/8/layout/process5"/>
    <dgm:cxn modelId="{9F8D2F50-68C0-474A-89E4-EE0F1036465D}" type="presOf" srcId="{D697CAA7-592C-46A8-87C4-7A202A22EDCC}" destId="{D6C5BA7B-9B6C-4C9C-96B5-114ECBD33931}" srcOrd="0" destOrd="0" presId="urn:microsoft.com/office/officeart/2005/8/layout/process5"/>
    <dgm:cxn modelId="{DE8CB983-D4EF-4438-AA8F-6629A6D268BE}" type="presOf" srcId="{5C61B3E0-7923-42EA-92CB-3678E89435BB}" destId="{9EED9945-DB4B-4078-88D5-D5309E1CFC07}" srcOrd="1" destOrd="0" presId="urn:microsoft.com/office/officeart/2005/8/layout/process5"/>
    <dgm:cxn modelId="{CBB07F21-C9CD-472B-B65F-69EC3A36F700}" type="presOf" srcId="{557C3245-2F75-488B-994C-8C7CFAE9E3E1}" destId="{78BB48DF-CF5B-4EDC-A6F2-5BF122302B7E}" srcOrd="0" destOrd="0" presId="urn:microsoft.com/office/officeart/2005/8/layout/process5"/>
    <dgm:cxn modelId="{E2EBF347-1EC2-4520-AEC3-1C84AD51B688}" srcId="{B485AFC3-2393-4634-BC9F-020FEDC10AD8}" destId="{557C3245-2F75-488B-994C-8C7CFAE9E3E1}" srcOrd="0" destOrd="0" parTransId="{E38980C5-B2E5-47ED-B9D1-ED2C136D486D}" sibTransId="{DE50141A-711B-49F8-A006-F7AD154C7A87}"/>
    <dgm:cxn modelId="{4D34015D-2E96-4014-BEE9-72DDC47246D9}" type="presOf" srcId="{4A2618A1-7C44-4F49-863A-5187D3166B72}" destId="{958AF658-F789-463E-AFAB-957095203993}" srcOrd="1" destOrd="0" presId="urn:microsoft.com/office/officeart/2005/8/layout/process5"/>
    <dgm:cxn modelId="{844F5869-915A-48D2-A1FD-123A238AB742}" type="presOf" srcId="{28BBD9EE-5EB2-44BE-B45D-241473EC8F72}" destId="{94179F53-C87D-4CDB-9B20-7F47AD6E5438}" srcOrd="0" destOrd="0" presId="urn:microsoft.com/office/officeart/2005/8/layout/process5"/>
    <dgm:cxn modelId="{BC288A1E-15A8-4BCF-AD13-B347E390D554}" type="presOf" srcId="{D543DF54-CF68-4821-9222-0C455F494D5F}" destId="{6451DDCE-0260-46D8-BB36-EF0F9A021627}" srcOrd="1" destOrd="0" presId="urn:microsoft.com/office/officeart/2005/8/layout/process5"/>
    <dgm:cxn modelId="{744CD7E9-4C72-49EF-9A81-D4EE627BE0E9}" type="presOf" srcId="{2777309E-23C4-4B21-8645-E9FED73AE13B}" destId="{0325C40D-A918-415B-8956-CCB3541A31BD}" srcOrd="0" destOrd="0" presId="urn:microsoft.com/office/officeart/2005/8/layout/process5"/>
    <dgm:cxn modelId="{4E4F3E97-6FE3-407A-9668-7916CCC22DA1}" type="presOf" srcId="{BB13D7AB-2CF2-4F0B-8E70-6D4B5FCA5467}" destId="{57A60A99-49C5-4AC8-8B40-0080F50FFF3E}" srcOrd="0" destOrd="0" presId="urn:microsoft.com/office/officeart/2005/8/layout/process5"/>
    <dgm:cxn modelId="{20C82B6C-2AB1-42E7-8C03-D542811DD994}" srcId="{B485AFC3-2393-4634-BC9F-020FEDC10AD8}" destId="{AF94F36E-50C1-497D-875F-E7ED28DFF797}" srcOrd="1" destOrd="0" parTransId="{F741414F-472B-45DC-967D-F67A698361CD}" sibTransId="{DDCF446D-53D7-454D-A31C-29E850BD3CDA}"/>
    <dgm:cxn modelId="{BDA19D51-4293-44C1-A8DD-3A07ED5B784F}" type="presOf" srcId="{C3D17DDC-9809-428E-96A9-F2AC423EE559}" destId="{0CDE3F1A-1384-4C47-862C-D04A491C8C58}" srcOrd="0" destOrd="0" presId="urn:microsoft.com/office/officeart/2005/8/layout/process5"/>
    <dgm:cxn modelId="{69596588-304E-42F0-8CE9-335A05991ACA}" type="presOf" srcId="{0C79A093-D39F-40DD-805D-C984F45C477F}" destId="{16AD61C6-8D07-4F0F-B12B-FE345DF9A5F9}" srcOrd="0" destOrd="0" presId="urn:microsoft.com/office/officeart/2005/8/layout/process5"/>
    <dgm:cxn modelId="{639400BB-D5A8-4AB4-B0F0-34E11ABFE755}" type="presOf" srcId="{96C7174A-6126-4DC8-9A93-26C0110907E2}" destId="{06B60106-F843-42AE-ADFD-A506CF873F9E}" srcOrd="0" destOrd="0" presId="urn:microsoft.com/office/officeart/2005/8/layout/process5"/>
    <dgm:cxn modelId="{62C783D8-977F-40FE-88CD-9376B4A84207}" type="presOf" srcId="{28BBD9EE-5EB2-44BE-B45D-241473EC8F72}" destId="{96C59243-58F8-4EEB-B666-ECDB411895C8}" srcOrd="1" destOrd="0" presId="urn:microsoft.com/office/officeart/2005/8/layout/process5"/>
    <dgm:cxn modelId="{76F5636D-2A6B-4B05-BD45-77D03882F59F}" type="presOf" srcId="{C24DAE84-F1F7-4AE8-89B4-88137718EE76}" destId="{39B78534-6E64-4808-A2F0-24B22999BFEB}" srcOrd="0" destOrd="0" presId="urn:microsoft.com/office/officeart/2005/8/layout/process5"/>
    <dgm:cxn modelId="{E2BCD179-5E2A-4CA1-9621-61CF2179A4BD}" srcId="{B485AFC3-2393-4634-BC9F-020FEDC10AD8}" destId="{B48ABC45-5761-453C-8C2B-FA722117DAD5}" srcOrd="6" destOrd="0" parTransId="{75ABC06B-19B3-4757-8277-3D3221D78164}" sibTransId="{D543DF54-CF68-4821-9222-0C455F494D5F}"/>
    <dgm:cxn modelId="{1E242FEA-401E-4CFF-82FC-697A7A3719F5}" type="presOf" srcId="{DE50141A-711B-49F8-A006-F7AD154C7A87}" destId="{76EAB731-12FE-457A-AC1C-665E5F5E67B8}" srcOrd="1" destOrd="0" presId="urn:microsoft.com/office/officeart/2005/8/layout/process5"/>
    <dgm:cxn modelId="{BD609D9D-FDF2-4D43-95A8-2D076946B21A}" type="presOf" srcId="{B485AFC3-2393-4634-BC9F-020FEDC10AD8}" destId="{A8CE6B2B-4684-4C33-87C1-B7F5F8081706}" srcOrd="0" destOrd="0" presId="urn:microsoft.com/office/officeart/2005/8/layout/process5"/>
    <dgm:cxn modelId="{72A1984C-54A9-4356-9200-C2DA518E6089}" type="presOf" srcId="{AF94F36E-50C1-497D-875F-E7ED28DFF797}" destId="{4A815259-9E31-4A5D-9EC0-F02D06461C5A}" srcOrd="0" destOrd="0" presId="urn:microsoft.com/office/officeart/2005/8/layout/process5"/>
    <dgm:cxn modelId="{071BFBD3-6D49-4C39-A815-B020B94CFB8A}" type="presOf" srcId="{D543DF54-CF68-4821-9222-0C455F494D5F}" destId="{D286CDFF-6FED-4504-939A-2DD39F436172}" srcOrd="0" destOrd="0" presId="urn:microsoft.com/office/officeart/2005/8/layout/process5"/>
    <dgm:cxn modelId="{C9EB9F84-AAC5-4BAF-818F-D447D13E9FC9}" type="presOf" srcId="{C3D17DDC-9809-428E-96A9-F2AC423EE559}" destId="{9CB3D011-3F01-4F6E-AC79-0A7B8892A287}" srcOrd="1" destOrd="0" presId="urn:microsoft.com/office/officeart/2005/8/layout/process5"/>
    <dgm:cxn modelId="{AC60F214-0A0A-4538-9C9C-ED2C4A238FCB}" type="presOf" srcId="{DDCF446D-53D7-454D-A31C-29E850BD3CDA}" destId="{76D88531-10E6-47C1-A25C-12F11581F0AC}" srcOrd="1" destOrd="0" presId="urn:microsoft.com/office/officeart/2005/8/layout/process5"/>
    <dgm:cxn modelId="{8CDCF855-77B3-449C-A5C5-F25204FAF355}" srcId="{B485AFC3-2393-4634-BC9F-020FEDC10AD8}" destId="{BB13D7AB-2CF2-4F0B-8E70-6D4B5FCA5467}" srcOrd="8" destOrd="0" parTransId="{68994424-1285-4398-AD6A-398A0DF86E0C}" sibTransId="{2243716F-2000-4394-A969-E086A1B3EE15}"/>
    <dgm:cxn modelId="{14795444-001A-42B9-A0D0-D995CE4B2EC7}" srcId="{B485AFC3-2393-4634-BC9F-020FEDC10AD8}" destId="{0C79A093-D39F-40DD-805D-C984F45C477F}" srcOrd="4" destOrd="0" parTransId="{7E62A20C-407D-4204-A2F9-1259D2959A8E}" sibTransId="{C3D17DDC-9809-428E-96A9-F2AC423EE559}"/>
    <dgm:cxn modelId="{88A0A8D8-55D3-4997-8E16-8AF3A2B91D70}" type="presOf" srcId="{DE50141A-711B-49F8-A006-F7AD154C7A87}" destId="{67146750-ADB1-4BDC-82BB-0E19A0D0F514}" srcOrd="0" destOrd="0" presId="urn:microsoft.com/office/officeart/2005/8/layout/process5"/>
    <dgm:cxn modelId="{5C43204C-D5DB-4767-9314-123F269F5928}" srcId="{B485AFC3-2393-4634-BC9F-020FEDC10AD8}" destId="{0F0CA69E-3233-4EE7-946F-673CFFCC2E82}" srcOrd="7" destOrd="0" parTransId="{54726EC8-06FF-4864-AAFA-C8443125962D}" sibTransId="{2777309E-23C4-4B21-8645-E9FED73AE13B}"/>
    <dgm:cxn modelId="{2BC92340-CD31-4102-90D0-E670FA720DA4}" srcId="{B485AFC3-2393-4634-BC9F-020FEDC10AD8}" destId="{96C7174A-6126-4DC8-9A93-26C0110907E2}" srcOrd="2" destOrd="0" parTransId="{8EF191E6-F199-44B0-BFF2-FE4FD566A666}" sibTransId="{4A2618A1-7C44-4F49-863A-5187D3166B72}"/>
    <dgm:cxn modelId="{CD95EA1F-ECE7-4BD8-A1B4-EC3A584C3C0A}" srcId="{B485AFC3-2393-4634-BC9F-020FEDC10AD8}" destId="{D697CAA7-592C-46A8-87C4-7A202A22EDCC}" srcOrd="3" destOrd="0" parTransId="{8258B646-C87D-4B01-8DDB-047C42072604}" sibTransId="{28BBD9EE-5EB2-44BE-B45D-241473EC8F72}"/>
    <dgm:cxn modelId="{26DE2699-785B-414C-AEF5-79475648287D}" type="presOf" srcId="{5C61B3E0-7923-42EA-92CB-3678E89435BB}" destId="{DEECE31F-EE04-4E30-87F8-711B2B5BFF17}" srcOrd="0" destOrd="0" presId="urn:microsoft.com/office/officeart/2005/8/layout/process5"/>
    <dgm:cxn modelId="{66BB7073-5C1B-4F2D-A6FF-8E7E4B5AD095}" type="presOf" srcId="{4A2618A1-7C44-4F49-863A-5187D3166B72}" destId="{1C2F7A39-4E9E-4F12-87C6-50DAB05A1C71}" srcOrd="0" destOrd="0" presId="urn:microsoft.com/office/officeart/2005/8/layout/process5"/>
    <dgm:cxn modelId="{07F0697A-22C5-4791-906A-BBFAABB1CDAF}" type="presOf" srcId="{DDCF446D-53D7-454D-A31C-29E850BD3CDA}" destId="{BAF86BCB-0D62-48E0-A2F2-6143884781D7}" srcOrd="0" destOrd="0" presId="urn:microsoft.com/office/officeart/2005/8/layout/process5"/>
    <dgm:cxn modelId="{23691658-0DC7-459B-9C32-F136D78CA3BC}" type="presOf" srcId="{2777309E-23C4-4B21-8645-E9FED73AE13B}" destId="{558DD3E6-7568-47A2-AA96-F6B2F3E230AD}" srcOrd="1" destOrd="0" presId="urn:microsoft.com/office/officeart/2005/8/layout/process5"/>
    <dgm:cxn modelId="{6A660EF0-2908-4D21-9F9A-D41E6BEAE1F8}" srcId="{B485AFC3-2393-4634-BC9F-020FEDC10AD8}" destId="{C24DAE84-F1F7-4AE8-89B4-88137718EE76}" srcOrd="5" destOrd="0" parTransId="{47E62185-2C94-4C6E-B754-0A36EB03CCB9}" sibTransId="{5C61B3E0-7923-42EA-92CB-3678E89435BB}"/>
    <dgm:cxn modelId="{2647E20B-2BC1-4944-BBCB-9093A5403753}" type="presOf" srcId="{B48ABC45-5761-453C-8C2B-FA722117DAD5}" destId="{28559229-E156-409D-A425-B92D9C42D5A3}" srcOrd="0" destOrd="0" presId="urn:microsoft.com/office/officeart/2005/8/layout/process5"/>
    <dgm:cxn modelId="{4A4B2A62-1086-4B91-B871-262A37FA82EA}" type="presParOf" srcId="{A8CE6B2B-4684-4C33-87C1-B7F5F8081706}" destId="{78BB48DF-CF5B-4EDC-A6F2-5BF122302B7E}" srcOrd="0" destOrd="0" presId="urn:microsoft.com/office/officeart/2005/8/layout/process5"/>
    <dgm:cxn modelId="{123613FC-6B13-4E22-8358-E8FD7ABAA692}" type="presParOf" srcId="{A8CE6B2B-4684-4C33-87C1-B7F5F8081706}" destId="{67146750-ADB1-4BDC-82BB-0E19A0D0F514}" srcOrd="1" destOrd="0" presId="urn:microsoft.com/office/officeart/2005/8/layout/process5"/>
    <dgm:cxn modelId="{C0347B8F-67DE-4190-A10A-364AE462BA9B}" type="presParOf" srcId="{67146750-ADB1-4BDC-82BB-0E19A0D0F514}" destId="{76EAB731-12FE-457A-AC1C-665E5F5E67B8}" srcOrd="0" destOrd="0" presId="urn:microsoft.com/office/officeart/2005/8/layout/process5"/>
    <dgm:cxn modelId="{0053E658-B88C-4E9F-A81F-35915B18C476}" type="presParOf" srcId="{A8CE6B2B-4684-4C33-87C1-B7F5F8081706}" destId="{4A815259-9E31-4A5D-9EC0-F02D06461C5A}" srcOrd="2" destOrd="0" presId="urn:microsoft.com/office/officeart/2005/8/layout/process5"/>
    <dgm:cxn modelId="{0D09068F-B3FD-464C-BE4D-A6DCE9D67A5A}" type="presParOf" srcId="{A8CE6B2B-4684-4C33-87C1-B7F5F8081706}" destId="{BAF86BCB-0D62-48E0-A2F2-6143884781D7}" srcOrd="3" destOrd="0" presId="urn:microsoft.com/office/officeart/2005/8/layout/process5"/>
    <dgm:cxn modelId="{2943F40F-BDF4-45A5-A873-B059580B5DDF}" type="presParOf" srcId="{BAF86BCB-0D62-48E0-A2F2-6143884781D7}" destId="{76D88531-10E6-47C1-A25C-12F11581F0AC}" srcOrd="0" destOrd="0" presId="urn:microsoft.com/office/officeart/2005/8/layout/process5"/>
    <dgm:cxn modelId="{DD6DB760-DAE1-4009-A72F-914ED3C14702}" type="presParOf" srcId="{A8CE6B2B-4684-4C33-87C1-B7F5F8081706}" destId="{06B60106-F843-42AE-ADFD-A506CF873F9E}" srcOrd="4" destOrd="0" presId="urn:microsoft.com/office/officeart/2005/8/layout/process5"/>
    <dgm:cxn modelId="{ECCCC492-57F9-47A3-87B5-1125D8630CCC}" type="presParOf" srcId="{A8CE6B2B-4684-4C33-87C1-B7F5F8081706}" destId="{1C2F7A39-4E9E-4F12-87C6-50DAB05A1C71}" srcOrd="5" destOrd="0" presId="urn:microsoft.com/office/officeart/2005/8/layout/process5"/>
    <dgm:cxn modelId="{4FF1BE2F-CB4F-4986-8CE8-FDCC018C4199}" type="presParOf" srcId="{1C2F7A39-4E9E-4F12-87C6-50DAB05A1C71}" destId="{958AF658-F789-463E-AFAB-957095203993}" srcOrd="0" destOrd="0" presId="urn:microsoft.com/office/officeart/2005/8/layout/process5"/>
    <dgm:cxn modelId="{83640EF3-CCB9-4BD6-B913-50A91F9521FB}" type="presParOf" srcId="{A8CE6B2B-4684-4C33-87C1-B7F5F8081706}" destId="{D6C5BA7B-9B6C-4C9C-96B5-114ECBD33931}" srcOrd="6" destOrd="0" presId="urn:microsoft.com/office/officeart/2005/8/layout/process5"/>
    <dgm:cxn modelId="{0AACB751-A5B1-4C00-AF35-AEEBC859EA12}" type="presParOf" srcId="{A8CE6B2B-4684-4C33-87C1-B7F5F8081706}" destId="{94179F53-C87D-4CDB-9B20-7F47AD6E5438}" srcOrd="7" destOrd="0" presId="urn:microsoft.com/office/officeart/2005/8/layout/process5"/>
    <dgm:cxn modelId="{2A2919C7-2EAF-4E98-905C-322C2B3237C6}" type="presParOf" srcId="{94179F53-C87D-4CDB-9B20-7F47AD6E5438}" destId="{96C59243-58F8-4EEB-B666-ECDB411895C8}" srcOrd="0" destOrd="0" presId="urn:microsoft.com/office/officeart/2005/8/layout/process5"/>
    <dgm:cxn modelId="{21F75B8A-5E8A-4C19-8B05-6B5B92D2E5A0}" type="presParOf" srcId="{A8CE6B2B-4684-4C33-87C1-B7F5F8081706}" destId="{16AD61C6-8D07-4F0F-B12B-FE345DF9A5F9}" srcOrd="8" destOrd="0" presId="urn:microsoft.com/office/officeart/2005/8/layout/process5"/>
    <dgm:cxn modelId="{25353E0D-A6AD-490D-A28E-B8E0C3538F55}" type="presParOf" srcId="{A8CE6B2B-4684-4C33-87C1-B7F5F8081706}" destId="{0CDE3F1A-1384-4C47-862C-D04A491C8C58}" srcOrd="9" destOrd="0" presId="urn:microsoft.com/office/officeart/2005/8/layout/process5"/>
    <dgm:cxn modelId="{244E3401-118A-4598-9C4F-6691EAFCFCD3}" type="presParOf" srcId="{0CDE3F1A-1384-4C47-862C-D04A491C8C58}" destId="{9CB3D011-3F01-4F6E-AC79-0A7B8892A287}" srcOrd="0" destOrd="0" presId="urn:microsoft.com/office/officeart/2005/8/layout/process5"/>
    <dgm:cxn modelId="{A1F8ECF8-C406-45AD-B8E0-2477A5D7B92D}" type="presParOf" srcId="{A8CE6B2B-4684-4C33-87C1-B7F5F8081706}" destId="{39B78534-6E64-4808-A2F0-24B22999BFEB}" srcOrd="10" destOrd="0" presId="urn:microsoft.com/office/officeart/2005/8/layout/process5"/>
    <dgm:cxn modelId="{0013823F-7A82-41F5-9105-8B02859B6ADC}" type="presParOf" srcId="{A8CE6B2B-4684-4C33-87C1-B7F5F8081706}" destId="{DEECE31F-EE04-4E30-87F8-711B2B5BFF17}" srcOrd="11" destOrd="0" presId="urn:microsoft.com/office/officeart/2005/8/layout/process5"/>
    <dgm:cxn modelId="{C531AC71-B6B8-4C88-99B9-A7B2F283F530}" type="presParOf" srcId="{DEECE31F-EE04-4E30-87F8-711B2B5BFF17}" destId="{9EED9945-DB4B-4078-88D5-D5309E1CFC07}" srcOrd="0" destOrd="0" presId="urn:microsoft.com/office/officeart/2005/8/layout/process5"/>
    <dgm:cxn modelId="{82FF0CF5-9DA7-4630-AF0C-79D19CC39F30}" type="presParOf" srcId="{A8CE6B2B-4684-4C33-87C1-B7F5F8081706}" destId="{28559229-E156-409D-A425-B92D9C42D5A3}" srcOrd="12" destOrd="0" presId="urn:microsoft.com/office/officeart/2005/8/layout/process5"/>
    <dgm:cxn modelId="{E6DCC557-0554-45B9-BF60-9074ACADAB88}" type="presParOf" srcId="{A8CE6B2B-4684-4C33-87C1-B7F5F8081706}" destId="{D286CDFF-6FED-4504-939A-2DD39F436172}" srcOrd="13" destOrd="0" presId="urn:microsoft.com/office/officeart/2005/8/layout/process5"/>
    <dgm:cxn modelId="{E0E200E5-31C1-4FA7-AB1F-A961FCCBA312}" type="presParOf" srcId="{D286CDFF-6FED-4504-939A-2DD39F436172}" destId="{6451DDCE-0260-46D8-BB36-EF0F9A021627}" srcOrd="0" destOrd="0" presId="urn:microsoft.com/office/officeart/2005/8/layout/process5"/>
    <dgm:cxn modelId="{3ACD2C63-E1D8-4E5F-B286-AC90AA1C8064}" type="presParOf" srcId="{A8CE6B2B-4684-4C33-87C1-B7F5F8081706}" destId="{C96A7265-A2C5-4604-B806-7ACD4A6F7611}" srcOrd="14" destOrd="0" presId="urn:microsoft.com/office/officeart/2005/8/layout/process5"/>
    <dgm:cxn modelId="{B9DB2C45-0E2B-4EC3-82CA-2A49C3A6FE61}" type="presParOf" srcId="{A8CE6B2B-4684-4C33-87C1-B7F5F8081706}" destId="{0325C40D-A918-415B-8956-CCB3541A31BD}" srcOrd="15" destOrd="0" presId="urn:microsoft.com/office/officeart/2005/8/layout/process5"/>
    <dgm:cxn modelId="{C1A02F50-C506-433B-A67C-0A046D74C914}" type="presParOf" srcId="{0325C40D-A918-415B-8956-CCB3541A31BD}" destId="{558DD3E6-7568-47A2-AA96-F6B2F3E230AD}" srcOrd="0" destOrd="0" presId="urn:microsoft.com/office/officeart/2005/8/layout/process5"/>
    <dgm:cxn modelId="{F10B21C3-3909-434A-9A8F-0E8DC2462775}" type="presParOf" srcId="{A8CE6B2B-4684-4C33-87C1-B7F5F8081706}" destId="{57A60A99-49C5-4AC8-8B40-0080F50FFF3E}"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BABC7-5237-4FB3-9F18-1EB7F0A9B4A5}" type="datetimeFigureOut">
              <a:rPr lang="es-EC" smtClean="0"/>
              <a:t>27/05/2014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0FCFFE-B469-4A7F-8829-EEFB446AF710}" type="slidenum">
              <a:rPr lang="es-EC" smtClean="0"/>
              <a:t>‹Nº›</a:t>
            </a:fld>
            <a:endParaRPr lang="es-EC"/>
          </a:p>
        </p:txBody>
      </p:sp>
    </p:spTree>
    <p:extLst>
      <p:ext uri="{BB962C8B-B14F-4D97-AF65-F5344CB8AC3E}">
        <p14:creationId xmlns:p14="http://schemas.microsoft.com/office/powerpoint/2010/main" val="223180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S" sz="1200" b="1" dirty="0" smtClean="0">
                <a:latin typeface="Times New Roman" panose="02020603050405020304" pitchFamily="18" charset="0"/>
                <a:cs typeface="Times New Roman" panose="02020603050405020304" pitchFamily="18" charset="0"/>
              </a:rPr>
              <a:t>Selección de animales: se escogieron 18 corderos de pelo, machos, de 3 meses de edad, de los cuales 9 fueron castrados al azar. </a:t>
            </a:r>
          </a:p>
          <a:p>
            <a:pPr lvl="0" algn="just"/>
            <a:r>
              <a:rPr lang="es-ES" sz="1200" b="1" dirty="0" smtClean="0">
                <a:latin typeface="Times New Roman" panose="02020603050405020304" pitchFamily="18" charset="0"/>
                <a:cs typeface="Times New Roman" panose="02020603050405020304" pitchFamily="18" charset="0"/>
              </a:rPr>
              <a:t>Se los identificó con aretes y se los regresó a su vida habitual por el lapso de un mes, etapa de adaptación previa.</a:t>
            </a:r>
          </a:p>
          <a:p>
            <a:pPr algn="just"/>
            <a:r>
              <a:rPr lang="es-ES" sz="1200" b="1" dirty="0" smtClean="0">
                <a:latin typeface="Times New Roman" panose="02020603050405020304" pitchFamily="18" charset="0"/>
                <a:cs typeface="Times New Roman" panose="02020603050405020304" pitchFamily="18" charset="0"/>
              </a:rPr>
              <a:t>A los cuatro meses de edad de los corderos se los destetó y se los unió a todos para manejarlos juntos por el lapso de una semana de adaptación antes de que inicie el ensayo.</a:t>
            </a:r>
            <a:endParaRPr lang="es-EC" sz="1200" b="1" dirty="0" smtClean="0">
              <a:latin typeface="Times New Roman" panose="02020603050405020304" pitchFamily="18" charset="0"/>
              <a:cs typeface="Times New Roman" panose="02020603050405020304" pitchFamily="18" charset="0"/>
            </a:endParaRPr>
          </a:p>
          <a:p>
            <a:pPr lvl="0" algn="just"/>
            <a:r>
              <a:rPr lang="es-ES" sz="1200" b="1" dirty="0" smtClean="0">
                <a:latin typeface="Times New Roman" panose="02020603050405020304" pitchFamily="18" charset="0"/>
                <a:cs typeface="Times New Roman" panose="02020603050405020304" pitchFamily="18" charset="0"/>
              </a:rPr>
              <a:t>Alimentación: sistema </a:t>
            </a:r>
            <a:r>
              <a:rPr lang="es-ES" sz="1200" b="1" dirty="0" err="1" smtClean="0">
                <a:latin typeface="Times New Roman" panose="02020603050405020304" pitchFamily="18" charset="0"/>
                <a:cs typeface="Times New Roman" panose="02020603050405020304" pitchFamily="18" charset="0"/>
              </a:rPr>
              <a:t>semi</a:t>
            </a:r>
            <a:r>
              <a:rPr lang="es-ES" sz="1200" b="1" dirty="0" smtClean="0">
                <a:latin typeface="Times New Roman" panose="02020603050405020304" pitchFamily="18" charset="0"/>
                <a:cs typeface="Times New Roman" panose="02020603050405020304" pitchFamily="18" charset="0"/>
              </a:rPr>
              <a:t> estabulado. Pastoreo desde las 07H00 hasta las 15H00 todos los días. El balanceado en los comederos todas las tardes después del pastoreo.  El balanceado se calculó el 2% del peso vivo de acuerdo al ajuste mensual del incremento de peso. Las sales minerales y el agua fueron  ofrecidas a voluntad.</a:t>
            </a:r>
            <a:endParaRPr lang="es-EC" sz="1200" b="1" dirty="0" smtClean="0">
              <a:latin typeface="Times New Roman" panose="02020603050405020304" pitchFamily="18" charset="0"/>
              <a:cs typeface="Times New Roman" panose="02020603050405020304" pitchFamily="18" charset="0"/>
            </a:endParaRPr>
          </a:p>
          <a:p>
            <a:pPr lvl="0" algn="just"/>
            <a:r>
              <a:rPr lang="es-ES" sz="1200" b="1" dirty="0" smtClean="0">
                <a:latin typeface="Times New Roman" panose="02020603050405020304" pitchFamily="18" charset="0"/>
                <a:cs typeface="Times New Roman" panose="02020603050405020304" pitchFamily="18" charset="0"/>
              </a:rPr>
              <a:t>Manejo sanitario: antihelmínticos en 2 momentos: 15 días antes del inicio </a:t>
            </a:r>
            <a:r>
              <a:rPr lang="es-ES" sz="1200" b="1" dirty="0" err="1" smtClean="0">
                <a:latin typeface="Times New Roman" panose="02020603050405020304" pitchFamily="18" charset="0"/>
                <a:cs typeface="Times New Roman" panose="02020603050405020304" pitchFamily="18" charset="0"/>
              </a:rPr>
              <a:t>Ivermectina</a:t>
            </a:r>
            <a:r>
              <a:rPr lang="es-ES" sz="1200" b="1" dirty="0" smtClean="0">
                <a:latin typeface="Times New Roman" panose="02020603050405020304" pitchFamily="18" charset="0"/>
                <a:cs typeface="Times New Roman" panose="02020603050405020304" pitchFamily="18" charset="0"/>
              </a:rPr>
              <a:t> vía intramuscular (0,2 mg / kg) y </a:t>
            </a:r>
            <a:r>
              <a:rPr lang="es-ES" sz="1200" b="1" dirty="0" err="1" smtClean="0">
                <a:latin typeface="Times New Roman" panose="02020603050405020304" pitchFamily="18" charset="0"/>
                <a:cs typeface="Times New Roman" panose="02020603050405020304" pitchFamily="18" charset="0"/>
              </a:rPr>
              <a:t>Fenbendazol</a:t>
            </a:r>
            <a:r>
              <a:rPr lang="es-ES" sz="1200" b="1" dirty="0" smtClean="0">
                <a:latin typeface="Times New Roman" panose="02020603050405020304" pitchFamily="18" charset="0"/>
                <a:cs typeface="Times New Roman" panose="02020603050405020304" pitchFamily="18" charset="0"/>
              </a:rPr>
              <a:t> vía oral (10 mg / kg) 60 días después de la primera desparasitación.   </a:t>
            </a:r>
            <a:endParaRPr lang="es-EC" sz="1200" b="1" dirty="0" smtClean="0">
              <a:latin typeface="Times New Roman" panose="02020603050405020304" pitchFamily="18" charset="0"/>
              <a:cs typeface="Times New Roman" panose="02020603050405020304" pitchFamily="18" charset="0"/>
            </a:endParaRPr>
          </a:p>
          <a:p>
            <a:pPr lvl="0" algn="just"/>
            <a:r>
              <a:rPr lang="es-ES" sz="1200" b="1" dirty="0" smtClean="0">
                <a:latin typeface="Times New Roman" panose="02020603050405020304" pitchFamily="18" charset="0"/>
                <a:cs typeface="Times New Roman" panose="02020603050405020304" pitchFamily="18" charset="0"/>
              </a:rPr>
              <a:t>Cada 21 días se tomó los pesos de los animales en kg, con una balanza de reloj. Se tabularon los datos tomados.</a:t>
            </a:r>
            <a:endParaRPr lang="es-EC" sz="1200" b="1" dirty="0" smtClean="0">
              <a:latin typeface="Times New Roman" panose="02020603050405020304" pitchFamily="18" charset="0"/>
              <a:cs typeface="Times New Roman" panose="02020603050405020304" pitchFamily="18" charset="0"/>
            </a:endParaRPr>
          </a:p>
          <a:p>
            <a:pPr lvl="0" algn="just"/>
            <a:r>
              <a:rPr lang="es-ES" sz="1200" b="1" dirty="0" smtClean="0">
                <a:latin typeface="Times New Roman" panose="02020603050405020304" pitchFamily="18" charset="0"/>
                <a:cs typeface="Times New Roman" panose="02020603050405020304" pitchFamily="18" charset="0"/>
              </a:rPr>
              <a:t>Se evaluaron los tratamientos, para poder determinar el mejor tratamiento de acuerdo a los resultados.</a:t>
            </a:r>
            <a:endParaRPr lang="es-EC" sz="1200" b="1" dirty="0" smtClean="0">
              <a:latin typeface="Times New Roman" panose="02020603050405020304" pitchFamily="18" charset="0"/>
              <a:cs typeface="Times New Roman" panose="02020603050405020304" pitchFamily="18" charset="0"/>
            </a:endParaRPr>
          </a:p>
          <a:p>
            <a:pPr lvl="0" algn="just"/>
            <a:r>
              <a:rPr lang="es-ES" sz="1200" b="1" dirty="0" smtClean="0">
                <a:latin typeface="Times New Roman" panose="02020603050405020304" pitchFamily="18" charset="0"/>
                <a:cs typeface="Times New Roman" panose="02020603050405020304" pitchFamily="18" charset="0"/>
              </a:rPr>
              <a:t>Al final del período de engorde del ensayo se faenaron los animales para poder determinar el rendimiento a la canal.</a:t>
            </a:r>
            <a:endParaRPr lang="es-EC" sz="1200" b="1" dirty="0" smtClean="0">
              <a:latin typeface="Times New Roman" panose="02020603050405020304" pitchFamily="18" charset="0"/>
              <a:cs typeface="Times New Roman" panose="02020603050405020304" pitchFamily="18" charset="0"/>
            </a:endParaRPr>
          </a:p>
          <a:p>
            <a:endParaRPr lang="es-EC" dirty="0"/>
          </a:p>
        </p:txBody>
      </p:sp>
      <p:sp>
        <p:nvSpPr>
          <p:cNvPr id="4" name="3 Marcador de número de diapositiva"/>
          <p:cNvSpPr>
            <a:spLocks noGrp="1"/>
          </p:cNvSpPr>
          <p:nvPr>
            <p:ph type="sldNum" sz="quarter" idx="10"/>
          </p:nvPr>
        </p:nvSpPr>
        <p:spPr/>
        <p:txBody>
          <a:bodyPr/>
          <a:lstStyle/>
          <a:p>
            <a:fld id="{3D0FCFFE-B469-4A7F-8829-EEFB446AF710}" type="slidenum">
              <a:rPr lang="es-EC" smtClean="0"/>
              <a:t>14</a:t>
            </a:fld>
            <a:endParaRPr lang="es-EC"/>
          </a:p>
        </p:txBody>
      </p:sp>
    </p:spTree>
    <p:extLst>
      <p:ext uri="{BB962C8B-B14F-4D97-AF65-F5344CB8AC3E}">
        <p14:creationId xmlns:p14="http://schemas.microsoft.com/office/powerpoint/2010/main" val="371822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CB4AA72-3BEB-4B3C-AB80-A43C2DC1FACE}" type="datetimeFigureOut">
              <a:rPr lang="es-EC" smtClean="0"/>
              <a:t>27/05/2014</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3E6C36C-665A-461E-868C-18CD28C6CC9E}"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B4AA72-3BEB-4B3C-AB80-A43C2DC1FACE}" type="datetimeFigureOut">
              <a:rPr lang="es-EC" smtClean="0"/>
              <a:t>27/05/2014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E6C36C-665A-461E-868C-18CD28C6CC9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B4AA72-3BEB-4B3C-AB80-A43C2DC1FACE}" type="datetimeFigureOut">
              <a:rPr lang="es-EC" smtClean="0"/>
              <a:t>27/05/2014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E6C36C-665A-461E-868C-18CD28C6CC9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CB4AA72-3BEB-4B3C-AB80-A43C2DC1FACE}" type="datetimeFigureOut">
              <a:rPr lang="es-EC" smtClean="0"/>
              <a:t>27/05/2014</a:t>
            </a:fld>
            <a:endParaRPr lang="es-EC"/>
          </a:p>
        </p:txBody>
      </p:sp>
      <p:sp>
        <p:nvSpPr>
          <p:cNvPr id="9" name="8 Marcador de número de diapositiva"/>
          <p:cNvSpPr>
            <a:spLocks noGrp="1"/>
          </p:cNvSpPr>
          <p:nvPr>
            <p:ph type="sldNum" sz="quarter" idx="15"/>
          </p:nvPr>
        </p:nvSpPr>
        <p:spPr/>
        <p:txBody>
          <a:bodyPr rtlCol="0"/>
          <a:lstStyle/>
          <a:p>
            <a:fld id="{C3E6C36C-665A-461E-868C-18CD28C6CC9E}" type="slidenum">
              <a:rPr lang="es-EC" smtClean="0"/>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CB4AA72-3BEB-4B3C-AB80-A43C2DC1FACE}" type="datetimeFigureOut">
              <a:rPr lang="es-EC" smtClean="0"/>
              <a:t>27/05/2014</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3E6C36C-665A-461E-868C-18CD28C6CC9E}"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CB4AA72-3BEB-4B3C-AB80-A43C2DC1FACE}" type="datetimeFigureOut">
              <a:rPr lang="es-EC" smtClean="0"/>
              <a:t>27/05/2014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E6C36C-665A-461E-868C-18CD28C6CC9E}" type="slidenum">
              <a:rPr lang="es-EC" smtClean="0"/>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CB4AA72-3BEB-4B3C-AB80-A43C2DC1FACE}" type="datetimeFigureOut">
              <a:rPr lang="es-EC" smtClean="0"/>
              <a:t>27/05/2014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3E6C36C-665A-461E-868C-18CD28C6CC9E}" type="slidenum">
              <a:rPr lang="es-EC" smtClean="0"/>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CB4AA72-3BEB-4B3C-AB80-A43C2DC1FACE}" type="datetimeFigureOut">
              <a:rPr lang="es-EC" smtClean="0"/>
              <a:t>27/05/2014</a:t>
            </a:fld>
            <a:endParaRPr lang="es-EC"/>
          </a:p>
        </p:txBody>
      </p:sp>
      <p:sp>
        <p:nvSpPr>
          <p:cNvPr id="7" name="6 Marcador de número de diapositiva"/>
          <p:cNvSpPr>
            <a:spLocks noGrp="1"/>
          </p:cNvSpPr>
          <p:nvPr>
            <p:ph type="sldNum" sz="quarter" idx="11"/>
          </p:nvPr>
        </p:nvSpPr>
        <p:spPr/>
        <p:txBody>
          <a:bodyPr rtlCol="0"/>
          <a:lstStyle/>
          <a:p>
            <a:fld id="{C3E6C36C-665A-461E-868C-18CD28C6CC9E}" type="slidenum">
              <a:rPr lang="es-EC" smtClean="0"/>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B4AA72-3BEB-4B3C-AB80-A43C2DC1FACE}" type="datetimeFigureOut">
              <a:rPr lang="es-EC" smtClean="0"/>
              <a:t>27/05/2014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3E6C36C-665A-461E-868C-18CD28C6CC9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CB4AA72-3BEB-4B3C-AB80-A43C2DC1FACE}" type="datetimeFigureOut">
              <a:rPr lang="es-EC" smtClean="0"/>
              <a:t>27/05/2014</a:t>
            </a:fld>
            <a:endParaRPr lang="es-EC"/>
          </a:p>
        </p:txBody>
      </p:sp>
      <p:sp>
        <p:nvSpPr>
          <p:cNvPr id="22" name="21 Marcador de número de diapositiva"/>
          <p:cNvSpPr>
            <a:spLocks noGrp="1"/>
          </p:cNvSpPr>
          <p:nvPr>
            <p:ph type="sldNum" sz="quarter" idx="15"/>
          </p:nvPr>
        </p:nvSpPr>
        <p:spPr/>
        <p:txBody>
          <a:bodyPr rtlCol="0"/>
          <a:lstStyle/>
          <a:p>
            <a:fld id="{C3E6C36C-665A-461E-868C-18CD28C6CC9E}" type="slidenum">
              <a:rPr lang="es-EC" smtClean="0"/>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CB4AA72-3BEB-4B3C-AB80-A43C2DC1FACE}" type="datetimeFigureOut">
              <a:rPr lang="es-EC" smtClean="0"/>
              <a:t>27/05/2014</a:t>
            </a:fld>
            <a:endParaRPr lang="es-EC"/>
          </a:p>
        </p:txBody>
      </p:sp>
      <p:sp>
        <p:nvSpPr>
          <p:cNvPr id="18" name="17 Marcador de número de diapositiva"/>
          <p:cNvSpPr>
            <a:spLocks noGrp="1"/>
          </p:cNvSpPr>
          <p:nvPr>
            <p:ph type="sldNum" sz="quarter" idx="11"/>
          </p:nvPr>
        </p:nvSpPr>
        <p:spPr/>
        <p:txBody>
          <a:bodyPr rtlCol="0"/>
          <a:lstStyle/>
          <a:p>
            <a:fld id="{C3E6C36C-665A-461E-868C-18CD28C6CC9E}" type="slidenum">
              <a:rPr lang="es-EC" smtClean="0"/>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B4AA72-3BEB-4B3C-AB80-A43C2DC1FACE}" type="datetimeFigureOut">
              <a:rPr lang="es-EC" smtClean="0"/>
              <a:t>27/05/2014</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3E6C36C-665A-461E-868C-18CD28C6CC9E}"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2348880"/>
            <a:ext cx="7776864" cy="2304256"/>
          </a:xfrm>
        </p:spPr>
        <p:txBody>
          <a:bodyPr>
            <a:normAutofit/>
          </a:bodyPr>
          <a:lstStyle/>
          <a:p>
            <a:pPr marL="182880" indent="0" algn="ctr">
              <a:buNone/>
            </a:pPr>
            <a:r>
              <a:rPr lang="es-ES"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E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EFECTO DE LA CASTRACIÓN Y DE LA ADICIÓN DE SOBREALIMENTO EN OVINOS DE PELO, EN SEMI ESTABULACIÓN, EN VALLE HERMOSO PROVINCIA DE SANTO DOMINGO DE LOS TSÁCHILAS”</a:t>
            </a:r>
            <a:endParaRPr lang="es-EC"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2319366" y="5427201"/>
            <a:ext cx="5637010" cy="882119"/>
          </a:xfrm>
        </p:spPr>
        <p:txBody>
          <a:bodyPr>
            <a:normAutofit/>
          </a:bodyPr>
          <a:lstStyle/>
          <a:p>
            <a:pPr algn="ctr"/>
            <a:r>
              <a:rPr lang="es-EC"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ROBERTO REINOSO</a:t>
            </a:r>
          </a:p>
          <a:p>
            <a:pPr algn="ctr"/>
            <a:r>
              <a:rPr lang="es-EC"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MARZO 2014</a:t>
            </a:r>
            <a:endParaRPr lang="es-EC"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932127" y="404664"/>
            <a:ext cx="5168265" cy="1263650"/>
          </a:xfrm>
          <a:prstGeom prst="rect">
            <a:avLst/>
          </a:prstGeom>
          <a:noFill/>
          <a:ln>
            <a:noFill/>
          </a:ln>
        </p:spPr>
      </p:pic>
      <p:sp>
        <p:nvSpPr>
          <p:cNvPr id="5" name="4 Rectángulo"/>
          <p:cNvSpPr/>
          <p:nvPr/>
        </p:nvSpPr>
        <p:spPr>
          <a:xfrm>
            <a:off x="1403648" y="1988840"/>
            <a:ext cx="7344816" cy="369332"/>
          </a:xfrm>
          <a:prstGeom prst="rect">
            <a:avLst/>
          </a:prstGeom>
        </p:spPr>
        <p:txBody>
          <a:bodyPr wrap="square">
            <a:spAutoFit/>
          </a:bodyPr>
          <a:lstStyle/>
          <a:p>
            <a:r>
              <a:rPr lang="es-E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CARRERA DE INGENIERÍA AGROPECUARIA – SANTO DOMINGO</a:t>
            </a:r>
            <a:endParaRPr lang="es-EC"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44" y="188640"/>
            <a:ext cx="1571624" cy="142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0798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MATERIALES Y MÉTODOS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124744"/>
            <a:ext cx="8064896" cy="5256584"/>
          </a:xfrm>
        </p:spPr>
        <p:txBody>
          <a:bodyPr numCol="2">
            <a:noAutofit/>
          </a:bodyPr>
          <a:lstStyle/>
          <a:p>
            <a:pPr marL="368046" indent="-285750" algn="just"/>
            <a:r>
              <a:rPr lang="es-ES" sz="1600" b="1" dirty="0" smtClean="0">
                <a:latin typeface="Times New Roman" panose="02020603050405020304" pitchFamily="18" charset="0"/>
                <a:cs typeface="Times New Roman" panose="02020603050405020304" pitchFamily="18" charset="0"/>
              </a:rPr>
              <a:t>Croquis del diseño</a:t>
            </a: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r>
              <a:rPr lang="es-EC" sz="1600" b="1" dirty="0" smtClean="0">
                <a:latin typeface="Times New Roman" panose="02020603050405020304" pitchFamily="18" charset="0"/>
                <a:cs typeface="Times New Roman" panose="02020603050405020304" pitchFamily="18" charset="0"/>
              </a:rPr>
              <a:t>Esquema del análisis de diseño</a:t>
            </a:r>
            <a:endParaRPr lang="es-EC" sz="1600" b="1" dirty="0">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909809028"/>
              </p:ext>
            </p:extLst>
          </p:nvPr>
        </p:nvGraphicFramePr>
        <p:xfrm>
          <a:off x="395535" y="1628804"/>
          <a:ext cx="2880321" cy="3425460"/>
        </p:xfrm>
        <a:graphic>
          <a:graphicData uri="http://schemas.openxmlformats.org/drawingml/2006/table">
            <a:tbl>
              <a:tblPr firstRow="1" firstCol="1" bandRow="1"/>
              <a:tblGrid>
                <a:gridCol w="960107"/>
                <a:gridCol w="960107"/>
                <a:gridCol w="960107"/>
              </a:tblGrid>
              <a:tr h="173937">
                <a:tc>
                  <a:txBody>
                    <a:bodyPr/>
                    <a:lstStyle/>
                    <a:p>
                      <a:pPr>
                        <a:lnSpc>
                          <a:spcPct val="115000"/>
                        </a:lnSpc>
                        <a:spcAft>
                          <a:spcPts val="0"/>
                        </a:spcAft>
                      </a:pPr>
                      <a:r>
                        <a:rPr lang="es-EC" sz="1100" b="1" dirty="0">
                          <a:solidFill>
                            <a:srgbClr val="000000"/>
                          </a:solidFill>
                          <a:effectLst/>
                          <a:latin typeface="Times New Roman"/>
                          <a:ea typeface="Times New Roman"/>
                        </a:rPr>
                        <a:t>1</a:t>
                      </a:r>
                      <a:endParaRPr lang="es-EC" sz="1800" b="1"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nSpc>
                          <a:spcPct val="115000"/>
                        </a:lnSpc>
                        <a:spcAft>
                          <a:spcPts val="0"/>
                        </a:spcAft>
                      </a:pPr>
                      <a:r>
                        <a:rPr lang="es-EC" sz="1100" b="1">
                          <a:solidFill>
                            <a:srgbClr val="000000"/>
                          </a:solidFill>
                          <a:effectLst/>
                          <a:latin typeface="Times New Roman"/>
                          <a:ea typeface="Times New Roman"/>
                        </a:rPr>
                        <a:t>2</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nSpc>
                          <a:spcPct val="115000"/>
                        </a:lnSpc>
                        <a:spcAft>
                          <a:spcPts val="0"/>
                        </a:spcAft>
                      </a:pPr>
                      <a:r>
                        <a:rPr lang="es-EC" sz="1100" b="1">
                          <a:solidFill>
                            <a:srgbClr val="000000"/>
                          </a:solidFill>
                          <a:effectLst/>
                          <a:latin typeface="Times New Roman"/>
                          <a:ea typeface="Times New Roman"/>
                        </a:rPr>
                        <a:t>3</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T1</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T3</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T5</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173937">
                <a:tc>
                  <a:txBody>
                    <a:bodyPr/>
                    <a:lstStyle/>
                    <a:p>
                      <a:pPr>
                        <a:lnSpc>
                          <a:spcPct val="115000"/>
                        </a:lnSpc>
                        <a:spcAft>
                          <a:spcPts val="0"/>
                        </a:spcAft>
                      </a:pPr>
                      <a:r>
                        <a:rPr lang="es-EC" sz="1100" b="1">
                          <a:solidFill>
                            <a:srgbClr val="000000"/>
                          </a:solidFill>
                          <a:effectLst/>
                          <a:latin typeface="Times New Roman"/>
                          <a:ea typeface="Times New Roman"/>
                        </a:rPr>
                        <a:t>4</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nSpc>
                          <a:spcPct val="115000"/>
                        </a:lnSpc>
                        <a:spcAft>
                          <a:spcPts val="0"/>
                        </a:spcAft>
                      </a:pPr>
                      <a:r>
                        <a:rPr lang="es-EC" sz="1100" b="1">
                          <a:solidFill>
                            <a:srgbClr val="000000"/>
                          </a:solidFill>
                          <a:effectLst/>
                          <a:latin typeface="Times New Roman"/>
                          <a:ea typeface="Times New Roman"/>
                        </a:rPr>
                        <a:t>5</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nSpc>
                          <a:spcPct val="115000"/>
                        </a:lnSpc>
                        <a:spcAft>
                          <a:spcPts val="0"/>
                        </a:spcAft>
                      </a:pPr>
                      <a:r>
                        <a:rPr lang="es-EC" sz="1100" b="1" dirty="0">
                          <a:solidFill>
                            <a:srgbClr val="000000"/>
                          </a:solidFill>
                          <a:effectLst/>
                          <a:latin typeface="Times New Roman"/>
                          <a:ea typeface="Times New Roman"/>
                        </a:rPr>
                        <a:t>6</a:t>
                      </a:r>
                      <a:endParaRPr lang="es-EC" sz="1800" b="1"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T1</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T4</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T6</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r>
              <a:tr h="173937">
                <a:tc>
                  <a:txBody>
                    <a:bodyPr/>
                    <a:lstStyle/>
                    <a:p>
                      <a:pPr>
                        <a:lnSpc>
                          <a:spcPct val="115000"/>
                        </a:lnSpc>
                        <a:spcAft>
                          <a:spcPts val="0"/>
                        </a:spcAft>
                      </a:pPr>
                      <a:r>
                        <a:rPr lang="es-EC" sz="1100" b="1">
                          <a:solidFill>
                            <a:srgbClr val="000000"/>
                          </a:solidFill>
                          <a:effectLst/>
                          <a:latin typeface="Times New Roman"/>
                          <a:ea typeface="Times New Roman"/>
                        </a:rPr>
                        <a:t>7</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nSpc>
                          <a:spcPct val="115000"/>
                        </a:lnSpc>
                        <a:spcAft>
                          <a:spcPts val="0"/>
                        </a:spcAft>
                      </a:pPr>
                      <a:r>
                        <a:rPr lang="es-EC" sz="1100" b="1">
                          <a:solidFill>
                            <a:srgbClr val="000000"/>
                          </a:solidFill>
                          <a:effectLst/>
                          <a:latin typeface="Times New Roman"/>
                          <a:ea typeface="Times New Roman"/>
                        </a:rPr>
                        <a:t>8</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nSpc>
                          <a:spcPct val="115000"/>
                        </a:lnSpc>
                        <a:spcAft>
                          <a:spcPts val="0"/>
                        </a:spcAft>
                      </a:pPr>
                      <a:r>
                        <a:rPr lang="es-EC" sz="1100" b="1">
                          <a:solidFill>
                            <a:srgbClr val="000000"/>
                          </a:solidFill>
                          <a:effectLst/>
                          <a:latin typeface="Times New Roman"/>
                          <a:ea typeface="Times New Roman"/>
                        </a:rPr>
                        <a:t>9</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T6</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T2</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T5</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173937">
                <a:tc>
                  <a:txBody>
                    <a:bodyPr/>
                    <a:lstStyle/>
                    <a:p>
                      <a:pPr>
                        <a:lnSpc>
                          <a:spcPct val="115000"/>
                        </a:lnSpc>
                        <a:spcAft>
                          <a:spcPts val="0"/>
                        </a:spcAft>
                      </a:pPr>
                      <a:r>
                        <a:rPr lang="es-EC" sz="1100" b="1">
                          <a:solidFill>
                            <a:srgbClr val="000000"/>
                          </a:solidFill>
                          <a:effectLst/>
                          <a:latin typeface="Times New Roman"/>
                          <a:ea typeface="Times New Roman"/>
                        </a:rPr>
                        <a:t>10</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nSpc>
                          <a:spcPct val="115000"/>
                        </a:lnSpc>
                        <a:spcAft>
                          <a:spcPts val="0"/>
                        </a:spcAft>
                      </a:pPr>
                      <a:r>
                        <a:rPr lang="es-EC" sz="1100" b="1">
                          <a:solidFill>
                            <a:srgbClr val="000000"/>
                          </a:solidFill>
                          <a:effectLst/>
                          <a:latin typeface="Times New Roman"/>
                          <a:ea typeface="Times New Roman"/>
                        </a:rPr>
                        <a:t>11</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nSpc>
                          <a:spcPct val="115000"/>
                        </a:lnSpc>
                        <a:spcAft>
                          <a:spcPts val="0"/>
                        </a:spcAft>
                      </a:pPr>
                      <a:r>
                        <a:rPr lang="es-EC" sz="1100" b="1">
                          <a:solidFill>
                            <a:srgbClr val="000000"/>
                          </a:solidFill>
                          <a:effectLst/>
                          <a:latin typeface="Times New Roman"/>
                          <a:ea typeface="Times New Roman"/>
                        </a:rPr>
                        <a:t>12</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T4</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T6</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T3</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r h="173937">
                <a:tc>
                  <a:txBody>
                    <a:bodyPr/>
                    <a:lstStyle/>
                    <a:p>
                      <a:pPr>
                        <a:lnSpc>
                          <a:spcPct val="115000"/>
                        </a:lnSpc>
                        <a:spcAft>
                          <a:spcPts val="0"/>
                        </a:spcAft>
                      </a:pPr>
                      <a:r>
                        <a:rPr lang="es-EC" sz="1100" b="1">
                          <a:solidFill>
                            <a:srgbClr val="000000"/>
                          </a:solidFill>
                          <a:effectLst/>
                          <a:latin typeface="Times New Roman"/>
                          <a:ea typeface="Times New Roman"/>
                        </a:rPr>
                        <a:t>13</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nSpc>
                          <a:spcPct val="115000"/>
                        </a:lnSpc>
                        <a:spcAft>
                          <a:spcPts val="0"/>
                        </a:spcAft>
                      </a:pPr>
                      <a:r>
                        <a:rPr lang="es-EC" sz="1100" b="1">
                          <a:solidFill>
                            <a:srgbClr val="000000"/>
                          </a:solidFill>
                          <a:effectLst/>
                          <a:latin typeface="Times New Roman"/>
                          <a:ea typeface="Times New Roman"/>
                        </a:rPr>
                        <a:t>14</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nSpc>
                          <a:spcPct val="115000"/>
                        </a:lnSpc>
                        <a:spcAft>
                          <a:spcPts val="0"/>
                        </a:spcAft>
                      </a:pPr>
                      <a:r>
                        <a:rPr lang="es-EC" sz="1100" b="1">
                          <a:solidFill>
                            <a:srgbClr val="000000"/>
                          </a:solidFill>
                          <a:effectLst/>
                          <a:latin typeface="Times New Roman"/>
                          <a:ea typeface="Times New Roman"/>
                        </a:rPr>
                        <a:t>15</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CDB"/>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T1</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T4</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600" b="1">
                          <a:solidFill>
                            <a:srgbClr val="000000"/>
                          </a:solidFill>
                          <a:effectLst/>
                          <a:latin typeface="Times New Roman"/>
                          <a:ea typeface="Times New Roman"/>
                        </a:rPr>
                        <a:t>T2</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DCDB"/>
                    </a:solidFill>
                  </a:tcPr>
                </a:tc>
              </a:tr>
              <a:tr h="173937">
                <a:tc>
                  <a:txBody>
                    <a:bodyPr/>
                    <a:lstStyle/>
                    <a:p>
                      <a:pPr>
                        <a:lnSpc>
                          <a:spcPct val="115000"/>
                        </a:lnSpc>
                        <a:spcAft>
                          <a:spcPts val="0"/>
                        </a:spcAft>
                      </a:pPr>
                      <a:r>
                        <a:rPr lang="es-EC" sz="1100" b="1">
                          <a:solidFill>
                            <a:srgbClr val="000000"/>
                          </a:solidFill>
                          <a:effectLst/>
                          <a:latin typeface="Times New Roman"/>
                          <a:ea typeface="Times New Roman"/>
                        </a:rPr>
                        <a:t>16</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s-EC" sz="1100" b="1">
                          <a:solidFill>
                            <a:srgbClr val="000000"/>
                          </a:solidFill>
                          <a:effectLst/>
                          <a:latin typeface="Times New Roman"/>
                          <a:ea typeface="Times New Roman"/>
                        </a:rPr>
                        <a:t>17</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nSpc>
                          <a:spcPct val="115000"/>
                        </a:lnSpc>
                        <a:spcAft>
                          <a:spcPts val="0"/>
                        </a:spcAft>
                      </a:pPr>
                      <a:r>
                        <a:rPr lang="es-EC" sz="1100" b="1">
                          <a:solidFill>
                            <a:srgbClr val="000000"/>
                          </a:solidFill>
                          <a:effectLst/>
                          <a:latin typeface="Times New Roman"/>
                          <a:ea typeface="Times New Roman"/>
                        </a:rPr>
                        <a:t>18</a:t>
                      </a:r>
                      <a:endParaRPr lang="es-EC" sz="1800" b="1">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378124">
                <a:tc>
                  <a:txBody>
                    <a:bodyPr/>
                    <a:lstStyle/>
                    <a:p>
                      <a:pPr algn="ctr">
                        <a:lnSpc>
                          <a:spcPct val="115000"/>
                        </a:lnSpc>
                        <a:spcAft>
                          <a:spcPts val="0"/>
                        </a:spcAft>
                      </a:pPr>
                      <a:r>
                        <a:rPr lang="es-EC" sz="1600" b="1">
                          <a:solidFill>
                            <a:srgbClr val="000000"/>
                          </a:solidFill>
                          <a:effectLst/>
                          <a:latin typeface="Times New Roman"/>
                          <a:ea typeface="Times New Roman"/>
                        </a:rPr>
                        <a:t>T5</a:t>
                      </a:r>
                      <a:endParaRPr lang="es-EC" sz="18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600" b="1" dirty="0">
                          <a:solidFill>
                            <a:srgbClr val="000000"/>
                          </a:solidFill>
                          <a:effectLst/>
                          <a:latin typeface="Times New Roman"/>
                          <a:ea typeface="Times New Roman"/>
                        </a:rPr>
                        <a:t>T2</a:t>
                      </a:r>
                      <a:endParaRPr lang="es-EC" sz="18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600" b="1" dirty="0">
                          <a:solidFill>
                            <a:srgbClr val="000000"/>
                          </a:solidFill>
                          <a:effectLst/>
                          <a:latin typeface="Times New Roman"/>
                          <a:ea typeface="Times New Roman"/>
                        </a:rPr>
                        <a:t>T3</a:t>
                      </a:r>
                      <a:endParaRPr lang="es-EC" sz="18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778017352"/>
              </p:ext>
            </p:extLst>
          </p:nvPr>
        </p:nvGraphicFramePr>
        <p:xfrm>
          <a:off x="3635897" y="1556792"/>
          <a:ext cx="4896544" cy="2016222"/>
        </p:xfrm>
        <a:graphic>
          <a:graphicData uri="http://schemas.openxmlformats.org/drawingml/2006/table">
            <a:tbl>
              <a:tblPr>
                <a:tableStyleId>{5C22544A-7EE6-4342-B048-85BDC9FD1C3A}</a:tableStyleId>
              </a:tblPr>
              <a:tblGrid>
                <a:gridCol w="2685201"/>
                <a:gridCol w="2211343"/>
              </a:tblGrid>
              <a:tr h="336037">
                <a:tc>
                  <a:txBody>
                    <a:bodyPr/>
                    <a:lstStyle/>
                    <a:p>
                      <a:pPr marL="179705" algn="ctr">
                        <a:lnSpc>
                          <a:spcPct val="115000"/>
                        </a:lnSpc>
                        <a:spcAft>
                          <a:spcPts val="600"/>
                        </a:spcAft>
                      </a:pPr>
                      <a:r>
                        <a:rPr lang="es-ES" sz="1600" b="1" dirty="0">
                          <a:effectLst/>
                          <a:latin typeface="Times New Roman" panose="02020603050405020304" pitchFamily="18" charset="0"/>
                          <a:cs typeface="Times New Roman" panose="02020603050405020304" pitchFamily="18" charset="0"/>
                        </a:rPr>
                        <a:t>Fuentes de variación</a:t>
                      </a:r>
                      <a:endParaRPr lang="es-EC" sz="1600" b="1" dirty="0">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s-ES" sz="1600" b="1">
                          <a:effectLst/>
                          <a:latin typeface="Times New Roman" panose="02020603050405020304" pitchFamily="18" charset="0"/>
                          <a:cs typeface="Times New Roman" panose="02020603050405020304" pitchFamily="18" charset="0"/>
                        </a:rPr>
                        <a:t>Grados de libertad</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6037">
                <a:tc>
                  <a:txBody>
                    <a:bodyPr/>
                    <a:lstStyle/>
                    <a:p>
                      <a:pPr marL="179705" algn="ctr">
                        <a:lnSpc>
                          <a:spcPct val="115000"/>
                        </a:lnSpc>
                        <a:spcAft>
                          <a:spcPts val="600"/>
                        </a:spcAft>
                      </a:pPr>
                      <a:r>
                        <a:rPr lang="en-GB" sz="1600" b="1">
                          <a:effectLst/>
                          <a:latin typeface="Times New Roman" panose="02020603050405020304" pitchFamily="18" charset="0"/>
                          <a:cs typeface="Times New Roman" panose="02020603050405020304" pitchFamily="18" charset="0"/>
                        </a:rPr>
                        <a:t>Factor A</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n-GB" sz="1600" b="1">
                          <a:effectLst/>
                          <a:latin typeface="Times New Roman" panose="02020603050405020304" pitchFamily="18" charset="0"/>
                          <a:cs typeface="Times New Roman" panose="02020603050405020304" pitchFamily="18" charset="0"/>
                        </a:rPr>
                        <a:t>2</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6037">
                <a:tc>
                  <a:txBody>
                    <a:bodyPr/>
                    <a:lstStyle/>
                    <a:p>
                      <a:pPr marL="179705" algn="ctr">
                        <a:lnSpc>
                          <a:spcPct val="115000"/>
                        </a:lnSpc>
                        <a:spcAft>
                          <a:spcPts val="600"/>
                        </a:spcAft>
                      </a:pPr>
                      <a:r>
                        <a:rPr lang="en-GB" sz="1600" b="1" dirty="0">
                          <a:effectLst/>
                          <a:latin typeface="Times New Roman" panose="02020603050405020304" pitchFamily="18" charset="0"/>
                          <a:cs typeface="Times New Roman" panose="02020603050405020304" pitchFamily="18" charset="0"/>
                        </a:rPr>
                        <a:t>Factor B</a:t>
                      </a:r>
                      <a:endParaRPr lang="es-EC" sz="1600" b="1" dirty="0">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n-GB" sz="1600" b="1">
                          <a:effectLst/>
                          <a:latin typeface="Times New Roman" panose="02020603050405020304" pitchFamily="18" charset="0"/>
                          <a:cs typeface="Times New Roman" panose="02020603050405020304" pitchFamily="18" charset="0"/>
                        </a:rPr>
                        <a:t>1</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6037">
                <a:tc>
                  <a:txBody>
                    <a:bodyPr/>
                    <a:lstStyle/>
                    <a:p>
                      <a:pPr marL="179705" algn="ctr">
                        <a:lnSpc>
                          <a:spcPct val="115000"/>
                        </a:lnSpc>
                        <a:spcAft>
                          <a:spcPts val="600"/>
                        </a:spcAft>
                      </a:pPr>
                      <a:r>
                        <a:rPr lang="en-GB" sz="1600" b="1">
                          <a:effectLst/>
                          <a:latin typeface="Times New Roman" panose="02020603050405020304" pitchFamily="18" charset="0"/>
                          <a:cs typeface="Times New Roman" panose="02020603050405020304" pitchFamily="18" charset="0"/>
                        </a:rPr>
                        <a:t>Factor A x Factor B</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n-GB" sz="1600" b="1">
                          <a:effectLst/>
                          <a:latin typeface="Times New Roman" panose="02020603050405020304" pitchFamily="18" charset="0"/>
                          <a:cs typeface="Times New Roman" panose="02020603050405020304" pitchFamily="18" charset="0"/>
                        </a:rPr>
                        <a:t>2</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6037">
                <a:tc>
                  <a:txBody>
                    <a:bodyPr/>
                    <a:lstStyle/>
                    <a:p>
                      <a:pPr marL="179705" algn="ctr">
                        <a:lnSpc>
                          <a:spcPct val="115000"/>
                        </a:lnSpc>
                        <a:spcAft>
                          <a:spcPts val="600"/>
                        </a:spcAft>
                      </a:pPr>
                      <a:r>
                        <a:rPr lang="es-ES" sz="1600" b="1" dirty="0">
                          <a:effectLst/>
                          <a:latin typeface="Times New Roman" panose="02020603050405020304" pitchFamily="18" charset="0"/>
                          <a:cs typeface="Times New Roman" panose="02020603050405020304" pitchFamily="18" charset="0"/>
                        </a:rPr>
                        <a:t>Error Experimental</a:t>
                      </a:r>
                      <a:endParaRPr lang="es-EC" sz="1600" b="1" dirty="0">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s-ES" sz="1600" b="1">
                          <a:effectLst/>
                          <a:latin typeface="Times New Roman" panose="02020603050405020304" pitchFamily="18" charset="0"/>
                          <a:cs typeface="Times New Roman" panose="02020603050405020304" pitchFamily="18" charset="0"/>
                        </a:rPr>
                        <a:t>12</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6037">
                <a:tc>
                  <a:txBody>
                    <a:bodyPr/>
                    <a:lstStyle/>
                    <a:p>
                      <a:pPr marL="179705" algn="ctr">
                        <a:lnSpc>
                          <a:spcPct val="115000"/>
                        </a:lnSpc>
                        <a:spcAft>
                          <a:spcPts val="600"/>
                        </a:spcAft>
                      </a:pPr>
                      <a:r>
                        <a:rPr lang="es-ES" sz="1600" b="1">
                          <a:effectLst/>
                          <a:latin typeface="Times New Roman" panose="02020603050405020304" pitchFamily="18" charset="0"/>
                          <a:cs typeface="Times New Roman" panose="02020603050405020304" pitchFamily="18" charset="0"/>
                        </a:rPr>
                        <a:t>Total</a:t>
                      </a:r>
                      <a:endParaRPr lang="es-EC" sz="1600" b="1">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marL="179705" algn="ctr">
                        <a:lnSpc>
                          <a:spcPct val="115000"/>
                        </a:lnSpc>
                        <a:spcAft>
                          <a:spcPts val="600"/>
                        </a:spcAft>
                      </a:pPr>
                      <a:r>
                        <a:rPr lang="es-ES" sz="1600" b="1" dirty="0">
                          <a:effectLst/>
                          <a:latin typeface="Times New Roman" panose="02020603050405020304" pitchFamily="18" charset="0"/>
                          <a:cs typeface="Times New Roman" panose="02020603050405020304" pitchFamily="18" charset="0"/>
                        </a:rPr>
                        <a:t>17</a:t>
                      </a:r>
                      <a:endParaRPr lang="es-EC" sz="1600" b="1" dirty="0">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
        <p:nvSpPr>
          <p:cNvPr id="8" name="7 CuadroTexto"/>
          <p:cNvSpPr txBox="1"/>
          <p:nvPr/>
        </p:nvSpPr>
        <p:spPr>
          <a:xfrm>
            <a:off x="3707904" y="4149080"/>
            <a:ext cx="4824536" cy="1323439"/>
          </a:xfrm>
          <a:prstGeom prst="rect">
            <a:avLst/>
          </a:prstGeom>
          <a:solidFill>
            <a:schemeClr val="accent1">
              <a:lumMod val="40000"/>
              <a:lumOff val="60000"/>
            </a:schemeClr>
          </a:solidFill>
        </p:spPr>
        <p:txBody>
          <a:bodyPr wrap="square" rtlCol="0">
            <a:spAutoFit/>
          </a:bodyPr>
          <a:lstStyle/>
          <a:p>
            <a:pPr algn="just"/>
            <a:r>
              <a:rPr lang="es-ES" sz="1600" b="1" dirty="0" smtClean="0">
                <a:latin typeface="Times New Roman" panose="02020603050405020304" pitchFamily="18" charset="0"/>
                <a:cs typeface="Times New Roman" panose="02020603050405020304" pitchFamily="18" charset="0"/>
              </a:rPr>
              <a:t>Se realizó:</a:t>
            </a:r>
          </a:p>
          <a:p>
            <a:pPr marL="285750" indent="-285750" algn="just">
              <a:buFont typeface="Arial" panose="020B0604020202020204" pitchFamily="34" charset="0"/>
              <a:buChar char="•"/>
            </a:pPr>
            <a:r>
              <a:rPr lang="es-ES" sz="1600" b="1" dirty="0" smtClean="0">
                <a:latin typeface="Times New Roman" panose="02020603050405020304" pitchFamily="18" charset="0"/>
                <a:cs typeface="Times New Roman" panose="02020603050405020304" pitchFamily="18" charset="0"/>
              </a:rPr>
              <a:t>cálculo del coeficiente de variación, </a:t>
            </a:r>
          </a:p>
          <a:p>
            <a:pPr marL="285750" indent="-285750" algn="just">
              <a:buFont typeface="Arial" panose="020B0604020202020204" pitchFamily="34" charset="0"/>
              <a:buChar char="•"/>
            </a:pPr>
            <a:r>
              <a:rPr lang="es-ES" sz="1600" b="1" dirty="0" smtClean="0">
                <a:latin typeface="Times New Roman" panose="02020603050405020304" pitchFamily="18" charset="0"/>
                <a:cs typeface="Times New Roman" panose="02020603050405020304" pitchFamily="18" charset="0"/>
              </a:rPr>
              <a:t>análisis funcional con prueba de </a:t>
            </a:r>
            <a:r>
              <a:rPr lang="es-ES" sz="1600" b="1" dirty="0" err="1" smtClean="0">
                <a:latin typeface="Times New Roman" panose="02020603050405020304" pitchFamily="18" charset="0"/>
                <a:cs typeface="Times New Roman" panose="02020603050405020304" pitchFamily="18" charset="0"/>
              </a:rPr>
              <a:t>Tukey</a:t>
            </a:r>
            <a:r>
              <a:rPr lang="es-ES" sz="1600" b="1" dirty="0" smtClean="0">
                <a:latin typeface="Times New Roman" panose="02020603050405020304" pitchFamily="18" charset="0"/>
                <a:cs typeface="Times New Roman" panose="02020603050405020304" pitchFamily="18" charset="0"/>
              </a:rPr>
              <a:t> al 5% y </a:t>
            </a:r>
          </a:p>
          <a:p>
            <a:pPr marL="285750" indent="-285750" algn="just">
              <a:buFont typeface="Arial" panose="020B0604020202020204" pitchFamily="34" charset="0"/>
              <a:buChar char="•"/>
            </a:pPr>
            <a:r>
              <a:rPr lang="es-ES" sz="1600" b="1" dirty="0" smtClean="0">
                <a:latin typeface="Times New Roman" panose="02020603050405020304" pitchFamily="18" charset="0"/>
                <a:cs typeface="Times New Roman" panose="02020603050405020304" pitchFamily="18" charset="0"/>
              </a:rPr>
              <a:t>análisis económico utilizando el presupuesto parcial </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248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Autofit/>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Variables producción animal </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23528" y="908720"/>
            <a:ext cx="8280920" cy="5688632"/>
          </a:xfrm>
        </p:spPr>
        <p:txBody>
          <a:bodyPr numCol="1">
            <a:noAutofit/>
          </a:bodyPr>
          <a:lstStyle/>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Peso inicial: 18 </a:t>
            </a:r>
            <a:r>
              <a:rPr lang="es-ES" sz="1800" b="1" dirty="0">
                <a:latin typeface="Times New Roman" panose="02020603050405020304" pitchFamily="18" charset="0"/>
                <a:cs typeface="Times New Roman" panose="02020603050405020304" pitchFamily="18" charset="0"/>
              </a:rPr>
              <a:t>animales, al inicio del ensayo, </a:t>
            </a:r>
            <a:r>
              <a:rPr lang="es-ES" sz="1800" b="1" dirty="0" smtClean="0">
                <a:latin typeface="Times New Roman" panose="02020603050405020304" pitchFamily="18" charset="0"/>
                <a:cs typeface="Times New Roman" panose="02020603050405020304" pitchFamily="18" charset="0"/>
              </a:rPr>
              <a:t>promedio de </a:t>
            </a:r>
            <a:r>
              <a:rPr lang="es-ES" sz="1800" b="1" dirty="0">
                <a:latin typeface="Times New Roman" panose="02020603050405020304" pitchFamily="18" charset="0"/>
                <a:cs typeface="Times New Roman" panose="02020603050405020304" pitchFamily="18" charset="0"/>
              </a:rPr>
              <a:t>las dos pesadas </a:t>
            </a:r>
            <a:r>
              <a:rPr lang="es-ES" sz="1800" b="1" dirty="0" smtClean="0">
                <a:latin typeface="Times New Roman" panose="02020603050405020304" pitchFamily="18" charset="0"/>
                <a:cs typeface="Times New Roman" panose="02020603050405020304" pitchFamily="18" charset="0"/>
              </a:rPr>
              <a:t>iniciales tomadas </a:t>
            </a:r>
            <a:r>
              <a:rPr lang="es-ES" sz="1800" b="1" dirty="0">
                <a:latin typeface="Times New Roman" panose="02020603050405020304" pitchFamily="18" charset="0"/>
                <a:cs typeface="Times New Roman" panose="02020603050405020304" pitchFamily="18" charset="0"/>
              </a:rPr>
              <a:t>en dos días </a:t>
            </a:r>
            <a:r>
              <a:rPr lang="es-ES" sz="1800" b="1" dirty="0" smtClean="0">
                <a:latin typeface="Times New Roman" panose="02020603050405020304" pitchFamily="18" charset="0"/>
                <a:cs typeface="Times New Roman" panose="02020603050405020304" pitchFamily="18" charset="0"/>
              </a:rPr>
              <a:t>seguidos.</a:t>
            </a: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Peso vivo: cada </a:t>
            </a:r>
            <a:r>
              <a:rPr lang="es-ES" sz="1800" b="1" dirty="0">
                <a:latin typeface="Times New Roman" panose="02020603050405020304" pitchFamily="18" charset="0"/>
                <a:cs typeface="Times New Roman" panose="02020603050405020304" pitchFamily="18" charset="0"/>
              </a:rPr>
              <a:t>21 días, para </a:t>
            </a:r>
            <a:r>
              <a:rPr lang="es-ES" sz="1800" b="1" dirty="0" smtClean="0">
                <a:latin typeface="Times New Roman" panose="02020603050405020304" pitchFamily="18" charset="0"/>
                <a:cs typeface="Times New Roman" panose="02020603050405020304" pitchFamily="18" charset="0"/>
              </a:rPr>
              <a:t>determinar </a:t>
            </a:r>
            <a:r>
              <a:rPr lang="es-ES" sz="1800" b="1" dirty="0">
                <a:latin typeface="Times New Roman" panose="02020603050405020304" pitchFamily="18" charset="0"/>
                <a:cs typeface="Times New Roman" panose="02020603050405020304" pitchFamily="18" charset="0"/>
              </a:rPr>
              <a:t>el incremento de peso </a:t>
            </a:r>
            <a:r>
              <a:rPr lang="es-ES" sz="1800" b="1" dirty="0" smtClean="0">
                <a:latin typeface="Times New Roman" panose="02020603050405020304" pitchFamily="18" charset="0"/>
                <a:cs typeface="Times New Roman" panose="02020603050405020304" pitchFamily="18" charset="0"/>
              </a:rPr>
              <a:t>existente.</a:t>
            </a:r>
            <a:endParaRPr lang="es-EC" sz="1800" b="1"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Ganancia </a:t>
            </a:r>
            <a:r>
              <a:rPr lang="es-ES" sz="1800" b="1" dirty="0">
                <a:latin typeface="Times New Roman" panose="02020603050405020304" pitchFamily="18" charset="0"/>
                <a:cs typeface="Times New Roman" panose="02020603050405020304" pitchFamily="18" charset="0"/>
              </a:rPr>
              <a:t>diaria de peso (</a:t>
            </a:r>
            <a:r>
              <a:rPr lang="es-ES" sz="1800" b="1" dirty="0" smtClean="0">
                <a:latin typeface="Times New Roman" panose="02020603050405020304" pitchFamily="18" charset="0"/>
                <a:cs typeface="Times New Roman" panose="02020603050405020304" pitchFamily="18" charset="0"/>
              </a:rPr>
              <a:t>GDP) </a:t>
            </a:r>
            <a:r>
              <a:rPr lang="es-ES" sz="1800" b="1" dirty="0">
                <a:latin typeface="Times New Roman" panose="02020603050405020304" pitchFamily="18" charset="0"/>
                <a:cs typeface="Times New Roman" panose="02020603050405020304" pitchFamily="18" charset="0"/>
              </a:rPr>
              <a:t>= (Peso final – Peso  inicial)/días de engorde.</a:t>
            </a:r>
            <a:endParaRPr lang="es-EC" sz="1800" b="1"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Peso </a:t>
            </a:r>
            <a:r>
              <a:rPr lang="es-ES" sz="1800" b="1" dirty="0">
                <a:latin typeface="Times New Roman" panose="02020603050405020304" pitchFamily="18" charset="0"/>
                <a:cs typeface="Times New Roman" panose="02020603050405020304" pitchFamily="18" charset="0"/>
              </a:rPr>
              <a:t>final o peso de </a:t>
            </a:r>
            <a:r>
              <a:rPr lang="es-ES" sz="1800" b="1" dirty="0" smtClean="0">
                <a:latin typeface="Times New Roman" panose="02020603050405020304" pitchFamily="18" charset="0"/>
                <a:cs typeface="Times New Roman" panose="02020603050405020304" pitchFamily="18" charset="0"/>
              </a:rPr>
              <a:t>finca: a </a:t>
            </a:r>
            <a:r>
              <a:rPr lang="es-ES" sz="1800" b="1" dirty="0">
                <a:latin typeface="Times New Roman" panose="02020603050405020304" pitchFamily="18" charset="0"/>
                <a:cs typeface="Times New Roman" panose="02020603050405020304" pitchFamily="18" charset="0"/>
              </a:rPr>
              <a:t>los 178 </a:t>
            </a:r>
            <a:r>
              <a:rPr lang="es-ES" sz="1800" b="1" dirty="0" smtClean="0">
                <a:latin typeface="Times New Roman" panose="02020603050405020304" pitchFamily="18" charset="0"/>
                <a:cs typeface="Times New Roman" panose="02020603050405020304" pitchFamily="18" charset="0"/>
              </a:rPr>
              <a:t>días, un </a:t>
            </a:r>
            <a:r>
              <a:rPr lang="es-ES" sz="1800" b="1" dirty="0">
                <a:latin typeface="Times New Roman" panose="02020603050405020304" pitchFamily="18" charset="0"/>
                <a:cs typeface="Times New Roman" panose="02020603050405020304" pitchFamily="18" charset="0"/>
              </a:rPr>
              <a:t>día antes de la faena. </a:t>
            </a:r>
            <a:endParaRPr lang="es-EC" sz="1800" b="1"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Peso de faena: peso 2 horas antes de la faena</a:t>
            </a: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Peso a la canal: carcasas de los animales sin vísceras, patas ni cabeza</a:t>
            </a:r>
            <a:endParaRPr lang="es-EC" sz="1800" b="1"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Rendimiento </a:t>
            </a:r>
            <a:r>
              <a:rPr lang="es-ES" sz="1800" b="1" dirty="0">
                <a:latin typeface="Times New Roman" panose="02020603050405020304" pitchFamily="18" charset="0"/>
                <a:cs typeface="Times New Roman" panose="02020603050405020304" pitchFamily="18" charset="0"/>
              </a:rPr>
              <a:t>(</a:t>
            </a:r>
            <a:r>
              <a:rPr lang="es-ES" sz="1800" b="1" dirty="0" smtClean="0">
                <a:latin typeface="Times New Roman" panose="02020603050405020304" pitchFamily="18" charset="0"/>
                <a:cs typeface="Times New Roman" panose="02020603050405020304" pitchFamily="18" charset="0"/>
              </a:rPr>
              <a:t>R) </a:t>
            </a:r>
            <a:r>
              <a:rPr lang="es-ES" sz="1800" b="1" dirty="0">
                <a:latin typeface="Times New Roman" panose="02020603050405020304" pitchFamily="18" charset="0"/>
                <a:cs typeface="Times New Roman" panose="02020603050405020304" pitchFamily="18" charset="0"/>
              </a:rPr>
              <a:t>= (Peso a la canal / Peso de faena) * </a:t>
            </a:r>
            <a:r>
              <a:rPr lang="es-ES" sz="1800" b="1" dirty="0" smtClean="0">
                <a:latin typeface="Times New Roman" panose="02020603050405020304" pitchFamily="18" charset="0"/>
                <a:cs typeface="Times New Roman" panose="02020603050405020304" pitchFamily="18" charset="0"/>
              </a:rPr>
              <a:t>100</a:t>
            </a:r>
          </a:p>
          <a:p>
            <a:pPr lvl="0" algn="just">
              <a:buFont typeface="Wingdings" panose="05000000000000000000" pitchFamily="2" charset="2"/>
              <a:buChar char="Ø"/>
            </a:pPr>
            <a:r>
              <a:rPr lang="es-ES" sz="1800" b="1" dirty="0" smtClean="0">
                <a:latin typeface="Times New Roman" panose="02020603050405020304" pitchFamily="18" charset="0"/>
                <a:cs typeface="Times New Roman" panose="02020603050405020304" pitchFamily="18" charset="0"/>
              </a:rPr>
              <a:t>Desbaste </a:t>
            </a:r>
            <a:r>
              <a:rPr lang="es-ES" sz="1800" b="1" dirty="0">
                <a:latin typeface="Times New Roman" panose="02020603050405020304" pitchFamily="18" charset="0"/>
                <a:cs typeface="Times New Roman" panose="02020603050405020304" pitchFamily="18" charset="0"/>
              </a:rPr>
              <a:t>(</a:t>
            </a:r>
            <a:r>
              <a:rPr lang="es-ES" sz="1800" b="1" dirty="0" smtClean="0">
                <a:latin typeface="Times New Roman" panose="02020603050405020304" pitchFamily="18" charset="0"/>
                <a:cs typeface="Times New Roman" panose="02020603050405020304" pitchFamily="18" charset="0"/>
              </a:rPr>
              <a:t>D) </a:t>
            </a:r>
            <a:r>
              <a:rPr lang="es-ES" sz="1800" b="1" dirty="0">
                <a:latin typeface="Times New Roman" panose="02020603050405020304" pitchFamily="18" charset="0"/>
                <a:cs typeface="Times New Roman" panose="02020603050405020304" pitchFamily="18" charset="0"/>
              </a:rPr>
              <a:t>= [(Peso de finca / Peso de faena) – 1] * (100)   </a:t>
            </a:r>
            <a:endParaRPr lang="es-EC" sz="1800" b="1" dirty="0">
              <a:latin typeface="Times New Roman" panose="02020603050405020304" pitchFamily="18" charset="0"/>
              <a:cs typeface="Times New Roman" panose="02020603050405020304" pitchFamily="18" charset="0"/>
            </a:endParaRPr>
          </a:p>
        </p:txBody>
      </p:sp>
      <p:pic>
        <p:nvPicPr>
          <p:cNvPr id="5122" name="Picture 2" descr="C:\Users\Lorena\Pictures\FOTOS\BORREGOS\Borregos  Katahdin\DSC_0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4293096"/>
            <a:ext cx="3599511" cy="2409589"/>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281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Autofit/>
          </a:bodyPr>
          <a:lstStyle/>
          <a:p>
            <a:pPr algn="ctr"/>
            <a:r>
              <a:rPr lang="es-EC" sz="2400" b="1" dirty="0" smtClean="0">
                <a:solidFill>
                  <a:schemeClr val="accent1">
                    <a:lumMod val="50000"/>
                  </a:schemeClr>
                </a:solidFill>
                <a:latin typeface="Times New Roman" panose="02020603050405020304" pitchFamily="18" charset="0"/>
                <a:cs typeface="Times New Roman" panose="02020603050405020304" pitchFamily="18" charset="0"/>
              </a:rPr>
              <a:t>VARIABLES PRODUCCIÓN ANIMAL</a:t>
            </a:r>
            <a:endParaRPr lang="es-EC"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836712"/>
            <a:ext cx="8280920" cy="5760640"/>
          </a:xfrm>
        </p:spPr>
        <p:txBody>
          <a:bodyPr numCol="1">
            <a:noAutofit/>
          </a:bodyPr>
          <a:lstStyle/>
          <a:p>
            <a:pPr lvl="0" algn="just"/>
            <a:r>
              <a:rPr lang="es-ES" sz="1600" b="1" dirty="0" smtClean="0">
                <a:latin typeface="Times New Roman" panose="02020603050405020304" pitchFamily="18" charset="0"/>
                <a:cs typeface="Times New Roman" panose="02020603050405020304" pitchFamily="18" charset="0"/>
              </a:rPr>
              <a:t>Área </a:t>
            </a:r>
            <a:r>
              <a:rPr lang="es-ES" sz="1600" b="1" dirty="0">
                <a:latin typeface="Times New Roman" panose="02020603050405020304" pitchFamily="18" charset="0"/>
                <a:cs typeface="Times New Roman" panose="02020603050405020304" pitchFamily="18" charset="0"/>
              </a:rPr>
              <a:t>de ojo de </a:t>
            </a:r>
            <a:r>
              <a:rPr lang="es-ES" sz="1600" b="1" dirty="0" smtClean="0">
                <a:latin typeface="Times New Roman" panose="02020603050405020304" pitchFamily="18" charset="0"/>
                <a:cs typeface="Times New Roman" panose="02020603050405020304" pitchFamily="18" charset="0"/>
              </a:rPr>
              <a:t>bife: se </a:t>
            </a:r>
            <a:r>
              <a:rPr lang="es-ES" sz="1600" b="1" dirty="0">
                <a:latin typeface="Times New Roman" panose="02020603050405020304" pitchFamily="18" charset="0"/>
                <a:cs typeface="Times New Roman" panose="02020603050405020304" pitchFamily="18" charset="0"/>
              </a:rPr>
              <a:t>ubicó el perfil del </a:t>
            </a:r>
            <a:r>
              <a:rPr lang="es-ES" sz="1600" b="1" i="1" dirty="0" err="1">
                <a:latin typeface="Times New Roman" panose="02020603050405020304" pitchFamily="18" charset="0"/>
                <a:cs typeface="Times New Roman" panose="02020603050405020304" pitchFamily="18" charset="0"/>
              </a:rPr>
              <a:t>longissimus</a:t>
            </a:r>
            <a:r>
              <a:rPr lang="es-ES" sz="1600" b="1" dirty="0">
                <a:latin typeface="Times New Roman" panose="02020603050405020304" pitchFamily="18" charset="0"/>
                <a:cs typeface="Times New Roman" panose="02020603050405020304" pitchFamily="18" charset="0"/>
              </a:rPr>
              <a:t> sobre la cara del músculo el cual fue dibujado en papel film. </a:t>
            </a:r>
            <a:endParaRPr lang="es-EC" sz="1600" b="1" dirty="0">
              <a:latin typeface="Times New Roman" panose="02020603050405020304" pitchFamily="18" charset="0"/>
              <a:cs typeface="Times New Roman" panose="02020603050405020304" pitchFamily="18" charset="0"/>
            </a:endParaRPr>
          </a:p>
          <a:p>
            <a:pPr lvl="0" algn="just"/>
            <a:endParaRPr lang="es-EC" sz="1600" b="1" dirty="0">
              <a:latin typeface="Times New Roman" panose="02020603050405020304" pitchFamily="18" charset="0"/>
              <a:cs typeface="Times New Roman" panose="02020603050405020304"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56411" y="1628800"/>
            <a:ext cx="5328592" cy="4464496"/>
          </a:xfrm>
          <a:prstGeom prst="rect">
            <a:avLst/>
          </a:prstGeom>
          <a:noFill/>
          <a:ln w="15875">
            <a:solidFill>
              <a:srgbClr val="FFFF00"/>
            </a:solidFill>
          </a:ln>
        </p:spPr>
      </p:pic>
    </p:spTree>
    <p:extLst>
      <p:ext uri="{BB962C8B-B14F-4D97-AF65-F5344CB8AC3E}">
        <p14:creationId xmlns:p14="http://schemas.microsoft.com/office/powerpoint/2010/main" val="31564444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MANEJO DEL EXPERIMENTO</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908720"/>
            <a:ext cx="8064896" cy="5472608"/>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FASE AGRÍCOLA</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marL="0" lvl="0" indent="0" algn="just">
              <a:buNone/>
            </a:pPr>
            <a:endParaRPr lang="es-EC" sz="1800" b="1" dirty="0">
              <a:latin typeface="Times New Roman" panose="02020603050405020304" pitchFamily="18" charset="0"/>
              <a:cs typeface="Times New Roman" panose="02020603050405020304" pitchFamily="18" charset="0"/>
            </a:endParaRPr>
          </a:p>
          <a:p>
            <a:pPr lvl="0" algn="just"/>
            <a:endParaRPr lang="es-EC" sz="1800" b="1" dirty="0">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1842820111"/>
              </p:ext>
            </p:extLst>
          </p:nvPr>
        </p:nvGraphicFramePr>
        <p:xfrm>
          <a:off x="755576" y="1556792"/>
          <a:ext cx="748883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412779261"/>
              </p:ext>
            </p:extLst>
          </p:nvPr>
        </p:nvGraphicFramePr>
        <p:xfrm>
          <a:off x="899592" y="4653136"/>
          <a:ext cx="712879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60566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MATERIALES Y MÉTODOS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908720"/>
            <a:ext cx="8064896" cy="5472608"/>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FASE DE PRODUCCIÓN ANIMAL</a:t>
            </a:r>
          </a:p>
        </p:txBody>
      </p:sp>
      <p:graphicFrame>
        <p:nvGraphicFramePr>
          <p:cNvPr id="4" name="3 Diagrama"/>
          <p:cNvGraphicFramePr/>
          <p:nvPr>
            <p:extLst>
              <p:ext uri="{D42A27DB-BD31-4B8C-83A1-F6EECF244321}">
                <p14:modId xmlns:p14="http://schemas.microsoft.com/office/powerpoint/2010/main" val="3839239123"/>
              </p:ext>
            </p:extLst>
          </p:nvPr>
        </p:nvGraphicFramePr>
        <p:xfrm>
          <a:off x="611560" y="1484784"/>
          <a:ext cx="80648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963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908720"/>
            <a:ext cx="8064896" cy="5472608"/>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ANÁLISIS BROMATOLÓGICO DEL FORRAJE</a:t>
            </a: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algn="just"/>
            <a:r>
              <a:rPr lang="es-ES" sz="1800" b="1" dirty="0">
                <a:latin typeface="Times New Roman" panose="02020603050405020304" pitchFamily="18" charset="0"/>
                <a:cs typeface="Times New Roman" panose="02020603050405020304" pitchFamily="18" charset="0"/>
              </a:rPr>
              <a:t>ANÁLISIS BROMATOLÓGICO DEL </a:t>
            </a:r>
            <a:r>
              <a:rPr lang="es-ES" sz="1800" b="1" dirty="0" smtClean="0">
                <a:latin typeface="Times New Roman" panose="02020603050405020304" pitchFamily="18" charset="0"/>
                <a:cs typeface="Times New Roman" panose="02020603050405020304" pitchFamily="18" charset="0"/>
              </a:rPr>
              <a:t>CONCENTRADO</a:t>
            </a:r>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88569980"/>
              </p:ext>
            </p:extLst>
          </p:nvPr>
        </p:nvGraphicFramePr>
        <p:xfrm>
          <a:off x="611560" y="1412776"/>
          <a:ext cx="7560838" cy="822960"/>
        </p:xfrm>
        <a:graphic>
          <a:graphicData uri="http://schemas.openxmlformats.org/drawingml/2006/table">
            <a:tbl>
              <a:tblPr firstRow="1" firstCol="1" bandRow="1">
                <a:tableStyleId>{5C22544A-7EE6-4342-B048-85BDC9FD1C3A}</a:tableStyleId>
              </a:tblPr>
              <a:tblGrid>
                <a:gridCol w="1257407"/>
                <a:gridCol w="136716"/>
                <a:gridCol w="805512"/>
                <a:gridCol w="559358"/>
                <a:gridCol w="833986"/>
                <a:gridCol w="645696"/>
                <a:gridCol w="722848"/>
                <a:gridCol w="519863"/>
                <a:gridCol w="519863"/>
                <a:gridCol w="519863"/>
                <a:gridCol w="519863"/>
                <a:gridCol w="519863"/>
              </a:tblGrid>
              <a:tr h="262236">
                <a:tc>
                  <a:txBody>
                    <a:bodyPr/>
                    <a:lstStyle/>
                    <a:p>
                      <a:pPr algn="ctr">
                        <a:lnSpc>
                          <a:spcPct val="150000"/>
                        </a:lnSpc>
                        <a:spcAft>
                          <a:spcPts val="0"/>
                        </a:spcAft>
                      </a:pPr>
                      <a:r>
                        <a:rPr lang="es-ES" sz="1200" b="1" dirty="0">
                          <a:solidFill>
                            <a:schemeClr val="tx1"/>
                          </a:solidFill>
                          <a:effectLst/>
                          <a:latin typeface="Times New Roman" panose="02020603050405020304" pitchFamily="18" charset="0"/>
                          <a:cs typeface="Times New Roman" panose="02020603050405020304" pitchFamily="18" charset="0"/>
                        </a:rPr>
                        <a:t>Materia seca, %</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gridSpan="11">
                  <a:txBody>
                    <a:bodyPr/>
                    <a:lstStyle/>
                    <a:p>
                      <a:pPr algn="ctr">
                        <a:lnSpc>
                          <a:spcPct val="150000"/>
                        </a:lnSpc>
                        <a:spcAft>
                          <a:spcPts val="0"/>
                        </a:spcAft>
                      </a:pPr>
                      <a:r>
                        <a:rPr lang="es-ES" sz="1200" b="1" dirty="0">
                          <a:solidFill>
                            <a:schemeClr val="tx1"/>
                          </a:solidFill>
                          <a:effectLst/>
                          <a:latin typeface="Times New Roman" panose="02020603050405020304" pitchFamily="18" charset="0"/>
                          <a:cs typeface="Times New Roman" panose="02020603050405020304" pitchFamily="18" charset="0"/>
                        </a:rPr>
                        <a:t>% Concentración (base seca)</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2236">
                <a:tc gridSpan="2">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 </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Cenizas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E.E.</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Proteína</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Fibra</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E.L.N.</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Ca</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P</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Mg</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K</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Na</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67616">
                <a:tc gridSpan="2">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18,83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9,26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1,82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13,65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30,62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44,65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1,28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1,02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0,47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1,13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dirty="0">
                          <a:solidFill>
                            <a:schemeClr val="tx1"/>
                          </a:solidFill>
                          <a:effectLst/>
                          <a:latin typeface="Times New Roman" panose="02020603050405020304" pitchFamily="18" charset="0"/>
                          <a:cs typeface="Times New Roman" panose="02020603050405020304" pitchFamily="18" charset="0"/>
                        </a:rPr>
                        <a:t>0,94</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138253119"/>
              </p:ext>
            </p:extLst>
          </p:nvPr>
        </p:nvGraphicFramePr>
        <p:xfrm>
          <a:off x="755576" y="5301208"/>
          <a:ext cx="4680524" cy="960120"/>
        </p:xfrm>
        <a:graphic>
          <a:graphicData uri="http://schemas.openxmlformats.org/drawingml/2006/table">
            <a:tbl>
              <a:tblPr firstRow="1" firstCol="1" bandRow="1">
                <a:tableStyleId>{5C22544A-7EE6-4342-B048-85BDC9FD1C3A}</a:tableStyleId>
              </a:tblPr>
              <a:tblGrid>
                <a:gridCol w="936756"/>
                <a:gridCol w="795021"/>
                <a:gridCol w="766511"/>
                <a:gridCol w="827605"/>
                <a:gridCol w="615816"/>
                <a:gridCol w="738815"/>
              </a:tblGrid>
              <a:tr h="244239">
                <a:tc gridSpan="6">
                  <a:txBody>
                    <a:bodyPr/>
                    <a:lstStyle/>
                    <a:p>
                      <a:pPr algn="ctr">
                        <a:lnSpc>
                          <a:spcPct val="150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 Concentración (base seca)</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239">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Humedad</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Cenizas</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E.E.</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Proteína</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Fibra</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E.L.N.</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44239">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10,99</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10,52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5,80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14,03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13,22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56,43</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pic>
        <p:nvPicPr>
          <p:cNvPr id="6" name="5 Imagen" descr="C:\reslmedina2013\Users\Kennedy\Documents\FOTOS\TESIS BORREGOS\2012-03-16 15.24.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420888"/>
            <a:ext cx="3528392" cy="2232248"/>
          </a:xfrm>
          <a:prstGeom prst="rect">
            <a:avLst/>
          </a:prstGeom>
          <a:noFill/>
          <a:ln w="15875">
            <a:solidFill>
              <a:srgbClr val="FFFF00"/>
            </a:solidFill>
          </a:ln>
        </p:spPr>
      </p:pic>
    </p:spTree>
    <p:extLst>
      <p:ext uri="{BB962C8B-B14F-4D97-AF65-F5344CB8AC3E}">
        <p14:creationId xmlns:p14="http://schemas.microsoft.com/office/powerpoint/2010/main" val="176288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908720"/>
            <a:ext cx="8064896" cy="5472608"/>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VARIABLES DE PRODUCCIÓN ANIMAL</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Análisis multivariado: el </a:t>
            </a:r>
            <a:r>
              <a:rPr lang="es-ES" sz="1600" b="1" dirty="0">
                <a:latin typeface="Times New Roman" panose="02020603050405020304" pitchFamily="18" charset="0"/>
                <a:cs typeface="Times New Roman" panose="02020603050405020304" pitchFamily="18" charset="0"/>
              </a:rPr>
              <a:t>efecto de la alimentación depende de los días de engorde (A*D </a:t>
            </a:r>
            <a:r>
              <a:rPr lang="es-ES" sz="1600" b="1" i="1" dirty="0">
                <a:latin typeface="Times New Roman" panose="02020603050405020304" pitchFamily="18" charset="0"/>
                <a:cs typeface="Times New Roman" panose="02020603050405020304" pitchFamily="18" charset="0"/>
              </a:rPr>
              <a:t>P </a:t>
            </a:r>
            <a:r>
              <a:rPr lang="es-ES" sz="1600" b="1" dirty="0">
                <a:latin typeface="Times New Roman" panose="02020603050405020304" pitchFamily="18" charset="0"/>
                <a:cs typeface="Times New Roman" panose="02020603050405020304" pitchFamily="18" charset="0"/>
              </a:rPr>
              <a:t>&lt; 0,001). </a:t>
            </a: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El </a:t>
            </a:r>
            <a:r>
              <a:rPr lang="es-ES" sz="1600" b="1" dirty="0">
                <a:latin typeface="Times New Roman" panose="02020603050405020304" pitchFamily="18" charset="0"/>
                <a:cs typeface="Times New Roman" panose="02020603050405020304" pitchFamily="18" charset="0"/>
              </a:rPr>
              <a:t>efecto del método de castración también depende de los días de engorde del animal </a:t>
            </a:r>
            <a:r>
              <a:rPr lang="es-ES" sz="1600" b="1" dirty="0" smtClean="0">
                <a:latin typeface="Times New Roman" panose="02020603050405020304" pitchFamily="18" charset="0"/>
                <a:cs typeface="Times New Roman" panose="02020603050405020304" pitchFamily="18" charset="0"/>
              </a:rPr>
              <a:t>(</a:t>
            </a:r>
            <a:r>
              <a:rPr lang="es-ES" sz="1600" b="1" dirty="0">
                <a:latin typeface="Times New Roman" panose="02020603050405020304" pitchFamily="18" charset="0"/>
                <a:cs typeface="Times New Roman" panose="02020603050405020304" pitchFamily="18" charset="0"/>
              </a:rPr>
              <a:t>M*D </a:t>
            </a:r>
            <a:r>
              <a:rPr lang="es-ES" sz="1600" b="1" i="1" dirty="0">
                <a:latin typeface="Times New Roman" panose="02020603050405020304" pitchFamily="18" charset="0"/>
                <a:cs typeface="Times New Roman" panose="02020603050405020304" pitchFamily="18" charset="0"/>
              </a:rPr>
              <a:t>P </a:t>
            </a:r>
            <a:r>
              <a:rPr lang="es-ES" sz="1600" b="1" dirty="0">
                <a:latin typeface="Times New Roman" panose="02020603050405020304" pitchFamily="18" charset="0"/>
                <a:cs typeface="Times New Roman" panose="02020603050405020304" pitchFamily="18" charset="0"/>
              </a:rPr>
              <a:t>&lt; 0,0096). </a:t>
            </a:r>
            <a:r>
              <a:rPr lang="es-ES" sz="1600" b="1" dirty="0" smtClean="0">
                <a:latin typeface="Times New Roman" panose="02020603050405020304" pitchFamily="18" charset="0"/>
                <a:cs typeface="Times New Roman" panose="02020603050405020304" pitchFamily="18" charset="0"/>
              </a:rPr>
              <a:t>No </a:t>
            </a:r>
            <a:r>
              <a:rPr lang="es-ES" sz="1600" b="1" dirty="0">
                <a:latin typeface="Times New Roman" panose="02020603050405020304" pitchFamily="18" charset="0"/>
                <a:cs typeface="Times New Roman" panose="02020603050405020304" pitchFamily="18" charset="0"/>
              </a:rPr>
              <a:t>se pueden evaluar los efectos del alimento o del método de castración ni del día por separado. </a:t>
            </a: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La </a:t>
            </a:r>
            <a:r>
              <a:rPr lang="es-ES" sz="1600" b="1" dirty="0">
                <a:latin typeface="Times New Roman" panose="02020603050405020304" pitchFamily="18" charset="0"/>
                <a:cs typeface="Times New Roman" panose="02020603050405020304" pitchFamily="18" charset="0"/>
              </a:rPr>
              <a:t>interacción de la alimentación con el método de castración no fue significativa (A*M </a:t>
            </a:r>
            <a:r>
              <a:rPr lang="es-ES" sz="1600" b="1" i="1" dirty="0">
                <a:latin typeface="Times New Roman" panose="02020603050405020304" pitchFamily="18" charset="0"/>
                <a:cs typeface="Times New Roman" panose="02020603050405020304" pitchFamily="18" charset="0"/>
              </a:rPr>
              <a:t>P</a:t>
            </a:r>
            <a:r>
              <a:rPr lang="es-ES" sz="1600" b="1" dirty="0">
                <a:latin typeface="Times New Roman" panose="02020603050405020304" pitchFamily="18" charset="0"/>
                <a:cs typeface="Times New Roman" panose="02020603050405020304" pitchFamily="18" charset="0"/>
              </a:rPr>
              <a:t> = 0,1579). No hubo interacción triple entre el alimento, el método y el día (A*M*D </a:t>
            </a:r>
            <a:r>
              <a:rPr lang="es-ES" sz="1600" b="1" i="1" dirty="0">
                <a:latin typeface="Times New Roman" panose="02020603050405020304" pitchFamily="18" charset="0"/>
                <a:cs typeface="Times New Roman" panose="02020603050405020304" pitchFamily="18" charset="0"/>
              </a:rPr>
              <a:t>P </a:t>
            </a:r>
            <a:r>
              <a:rPr lang="es-ES" sz="1600" b="1" dirty="0">
                <a:latin typeface="Times New Roman" panose="02020603050405020304" pitchFamily="18" charset="0"/>
                <a:cs typeface="Times New Roman" panose="02020603050405020304" pitchFamily="18" charset="0"/>
              </a:rPr>
              <a:t>= 0,3289).</a:t>
            </a:r>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723453273"/>
              </p:ext>
            </p:extLst>
          </p:nvPr>
        </p:nvGraphicFramePr>
        <p:xfrm>
          <a:off x="1187624" y="1535432"/>
          <a:ext cx="6624735" cy="1962912"/>
        </p:xfrm>
        <a:graphic>
          <a:graphicData uri="http://schemas.openxmlformats.org/drawingml/2006/table">
            <a:tbl>
              <a:tblPr firstRow="1" firstCol="1" bandRow="1">
                <a:tableStyleId>{5C22544A-7EE6-4342-B048-85BDC9FD1C3A}</a:tableStyleId>
              </a:tblPr>
              <a:tblGrid>
                <a:gridCol w="3553241"/>
                <a:gridCol w="1535747"/>
                <a:gridCol w="1535747"/>
              </a:tblGrid>
              <a:tr h="190500">
                <a:tc>
                  <a:txBody>
                    <a:bodyPr/>
                    <a:lstStyle/>
                    <a:p>
                      <a:pPr algn="ct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Fuente de varianza</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Grados de libertad</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P &gt; F</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3350">
                <a:tc rowSpan="5">
                  <a:txBody>
                    <a:bodyPr/>
                    <a:lstStyle/>
                    <a:p>
                      <a:pP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Día (D)</a:t>
                      </a:r>
                      <a:endParaRPr lang="es-EC" sz="14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Alimento (A)</a:t>
                      </a:r>
                      <a:endParaRPr lang="es-EC" sz="14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Alimentación*día (A*D)</a:t>
                      </a:r>
                      <a:endParaRPr lang="es-EC" sz="14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Método (M)</a:t>
                      </a:r>
                      <a:endParaRPr lang="es-EC" sz="14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Alimentación*método (A*M)</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8</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&lt;,0001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2715">
                <a:tc vMerge="1">
                  <a:txBody>
                    <a:bodyPr/>
                    <a:lstStyle/>
                    <a:p>
                      <a:endParaRPr lang="es-EC"/>
                    </a:p>
                  </a:txBody>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0,1268</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2715">
                <a:tc vMerge="1">
                  <a:txBody>
                    <a:bodyPr/>
                    <a:lstStyle/>
                    <a:p>
                      <a:endParaRPr lang="es-EC"/>
                    </a:p>
                  </a:txBody>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8</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&lt;,0001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2715">
                <a:tc vMerge="1">
                  <a:txBody>
                    <a:bodyPr/>
                    <a:lstStyle/>
                    <a:p>
                      <a:endParaRPr lang="es-EC"/>
                    </a:p>
                  </a:txBody>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0,5342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2715">
                <a:tc vMerge="1">
                  <a:txBody>
                    <a:bodyPr/>
                    <a:lstStyle/>
                    <a:p>
                      <a:endParaRPr lang="es-EC"/>
                    </a:p>
                  </a:txBody>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0,1579</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Método*día (M*D)</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16</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0,0096</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Alimentación*método*día (A*M*D)</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a:solidFill>
                            <a:schemeClr val="tx1"/>
                          </a:solidFill>
                          <a:effectLst/>
                          <a:latin typeface="Times New Roman" panose="02020603050405020304" pitchFamily="18" charset="0"/>
                          <a:cs typeface="Times New Roman" panose="02020603050405020304" pitchFamily="18" charset="0"/>
                        </a:rPr>
                        <a:t>16</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400" b="1" dirty="0">
                          <a:solidFill>
                            <a:schemeClr val="tx1"/>
                          </a:solidFill>
                          <a:effectLst/>
                          <a:latin typeface="Times New Roman" panose="02020603050405020304" pitchFamily="18" charset="0"/>
                          <a:cs typeface="Times New Roman" panose="02020603050405020304" pitchFamily="18" charset="0"/>
                        </a:rPr>
                        <a:t>0,3289</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27576207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764704"/>
            <a:ext cx="8064896" cy="5616624"/>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VARIABLES DE PRODUCCIÓN ANIMAL</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p:txBody>
      </p:sp>
      <p:graphicFrame>
        <p:nvGraphicFramePr>
          <p:cNvPr id="5" name="4 Gráfico"/>
          <p:cNvGraphicFramePr/>
          <p:nvPr>
            <p:extLst>
              <p:ext uri="{D42A27DB-BD31-4B8C-83A1-F6EECF244321}">
                <p14:modId xmlns:p14="http://schemas.microsoft.com/office/powerpoint/2010/main" val="1052831776"/>
              </p:ext>
            </p:extLst>
          </p:nvPr>
        </p:nvGraphicFramePr>
        <p:xfrm>
          <a:off x="4139952" y="1124744"/>
          <a:ext cx="4464496"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2473685533"/>
              </p:ext>
            </p:extLst>
          </p:nvPr>
        </p:nvGraphicFramePr>
        <p:xfrm>
          <a:off x="179512" y="3861048"/>
          <a:ext cx="4608513"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395537" y="1772816"/>
            <a:ext cx="2952328" cy="738664"/>
          </a:xfrm>
          <a:prstGeom prst="rect">
            <a:avLst/>
          </a:prstGeom>
          <a:solidFill>
            <a:schemeClr val="accent1">
              <a:lumMod val="40000"/>
              <a:lumOff val="60000"/>
            </a:schemeClr>
          </a:solidFill>
        </p:spPr>
        <p:txBody>
          <a:bodyPr wrap="square" rtlCol="0">
            <a:spAutoFit/>
          </a:bodyPr>
          <a:lstStyle/>
          <a:p>
            <a:pPr algn="just"/>
            <a:r>
              <a:rPr lang="es-ES" sz="1400" b="1" dirty="0">
                <a:latin typeface="Times New Roman" panose="02020603050405020304" pitchFamily="18" charset="0"/>
                <a:cs typeface="Times New Roman" panose="02020603050405020304" pitchFamily="18" charset="0"/>
              </a:rPr>
              <a:t>Análisis del peso vivo, kg en relación a los días de engorde de  acuerdo a la alimentación.</a:t>
            </a:r>
            <a:endParaRPr lang="es-EC" sz="1400"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5580112" y="4581128"/>
            <a:ext cx="2952328" cy="754053"/>
          </a:xfrm>
          <a:prstGeom prst="rect">
            <a:avLst/>
          </a:prstGeom>
          <a:solidFill>
            <a:schemeClr val="accent1">
              <a:lumMod val="40000"/>
              <a:lumOff val="60000"/>
            </a:schemeClr>
          </a:solidFill>
        </p:spPr>
        <p:txBody>
          <a:bodyPr wrap="square" rtlCol="0">
            <a:spAutoFit/>
          </a:bodyPr>
          <a:lstStyle/>
          <a:p>
            <a:pPr algn="just"/>
            <a:r>
              <a:rPr lang="es-ES" sz="1400" b="1" dirty="0">
                <a:latin typeface="Times New Roman" panose="02020603050405020304" pitchFamily="18" charset="0"/>
                <a:cs typeface="Times New Roman" panose="02020603050405020304" pitchFamily="18" charset="0"/>
              </a:rPr>
              <a:t>Análisis del peso vivo, kg en relación a los días de engorde de acuerdo a los métodos de castración</a:t>
            </a:r>
            <a:r>
              <a:rPr lang="es-ES" sz="1400" b="1" dirty="0" smtClean="0">
                <a:latin typeface="Times New Roman" panose="02020603050405020304" pitchFamily="18" charset="0"/>
                <a:cs typeface="Times New Roman" panose="02020603050405020304" pitchFamily="18" charset="0"/>
              </a:rPr>
              <a:t>.</a:t>
            </a:r>
            <a:endParaRPr lang="es-EC" sz="1400" b="1" dirty="0">
              <a:latin typeface="Times New Roman" panose="02020603050405020304" pitchFamily="18" charset="0"/>
              <a:cs typeface="Times New Roman" panose="02020603050405020304" pitchFamily="18" charset="0"/>
            </a:endParaRPr>
          </a:p>
        </p:txBody>
      </p:sp>
      <p:sp>
        <p:nvSpPr>
          <p:cNvPr id="9" name="8 Flecha derecha"/>
          <p:cNvSpPr/>
          <p:nvPr/>
        </p:nvSpPr>
        <p:spPr>
          <a:xfrm>
            <a:off x="3563888" y="198884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izquierda"/>
          <p:cNvSpPr/>
          <p:nvPr/>
        </p:nvSpPr>
        <p:spPr>
          <a:xfrm>
            <a:off x="4860032" y="4780166"/>
            <a:ext cx="432048" cy="305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07851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908720"/>
            <a:ext cx="8064896" cy="5472608"/>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GANACIA DIARIA DE PESO</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p:txBody>
      </p:sp>
      <p:sp>
        <p:nvSpPr>
          <p:cNvPr id="4" name="3 CuadroTexto"/>
          <p:cNvSpPr txBox="1"/>
          <p:nvPr/>
        </p:nvSpPr>
        <p:spPr>
          <a:xfrm>
            <a:off x="251521" y="1412776"/>
            <a:ext cx="2592288" cy="1384995"/>
          </a:xfrm>
          <a:prstGeom prst="rect">
            <a:avLst/>
          </a:prstGeom>
          <a:solidFill>
            <a:schemeClr val="accent1">
              <a:lumMod val="40000"/>
              <a:lumOff val="60000"/>
            </a:schemeClr>
          </a:solidFill>
        </p:spPr>
        <p:txBody>
          <a:bodyPr wrap="square" rtlCol="0">
            <a:spAutoFit/>
          </a:bodyPr>
          <a:lstStyle/>
          <a:p>
            <a:pPr algn="just"/>
            <a:r>
              <a:rPr lang="es-ES" sz="1200" b="1" dirty="0">
                <a:latin typeface="Times New Roman" panose="02020603050405020304" pitchFamily="18" charset="0"/>
                <a:cs typeface="Times New Roman" panose="02020603050405020304" pitchFamily="18" charset="0"/>
              </a:rPr>
              <a:t>El efecto de la alimentación (</a:t>
            </a:r>
            <a:r>
              <a:rPr lang="es-ES" sz="1200" b="1" i="1" dirty="0">
                <a:latin typeface="Times New Roman" panose="02020603050405020304" pitchFamily="18" charset="0"/>
                <a:cs typeface="Times New Roman" panose="02020603050405020304" pitchFamily="18" charset="0"/>
              </a:rPr>
              <a:t>P </a:t>
            </a:r>
            <a:r>
              <a:rPr lang="es-ES" sz="1200" b="1" dirty="0">
                <a:latin typeface="Times New Roman" panose="02020603050405020304" pitchFamily="18" charset="0"/>
                <a:cs typeface="Times New Roman" panose="02020603050405020304" pitchFamily="18" charset="0"/>
              </a:rPr>
              <a:t>&lt; 0,0001) sobre la GDP es independiente del método de castración (A x M, </a:t>
            </a:r>
            <a:r>
              <a:rPr lang="es-ES" sz="1200" b="1" i="1" dirty="0">
                <a:latin typeface="Times New Roman" panose="02020603050405020304" pitchFamily="18" charset="0"/>
                <a:cs typeface="Times New Roman" panose="02020603050405020304" pitchFamily="18" charset="0"/>
              </a:rPr>
              <a:t>P</a:t>
            </a:r>
            <a:r>
              <a:rPr lang="es-ES" sz="1200" b="1" dirty="0">
                <a:latin typeface="Times New Roman" panose="02020603050405020304" pitchFamily="18" charset="0"/>
                <a:cs typeface="Times New Roman" panose="02020603050405020304" pitchFamily="18" charset="0"/>
              </a:rPr>
              <a:t> = 0,9148). </a:t>
            </a:r>
            <a:endParaRPr lang="es-ES" sz="1200" b="1" dirty="0" smtClean="0">
              <a:latin typeface="Times New Roman" panose="02020603050405020304" pitchFamily="18" charset="0"/>
              <a:cs typeface="Times New Roman" panose="02020603050405020304" pitchFamily="18" charset="0"/>
            </a:endParaRPr>
          </a:p>
          <a:p>
            <a:pPr algn="just"/>
            <a:r>
              <a:rPr lang="es-ES" sz="1200" b="1" dirty="0" smtClean="0">
                <a:latin typeface="Times New Roman" panose="02020603050405020304" pitchFamily="18" charset="0"/>
                <a:cs typeface="Times New Roman" panose="02020603050405020304" pitchFamily="18" charset="0"/>
              </a:rPr>
              <a:t>El </a:t>
            </a:r>
            <a:r>
              <a:rPr lang="es-ES" sz="1200" b="1" dirty="0">
                <a:latin typeface="Times New Roman" panose="02020603050405020304" pitchFamily="18" charset="0"/>
                <a:cs typeface="Times New Roman" panose="02020603050405020304" pitchFamily="18" charset="0"/>
              </a:rPr>
              <a:t>método de castración no tuvo efecto significativo sobre  la GDP (</a:t>
            </a:r>
            <a:r>
              <a:rPr lang="es-ES" sz="1200" b="1" i="1" dirty="0">
                <a:latin typeface="Times New Roman" panose="02020603050405020304" pitchFamily="18" charset="0"/>
                <a:cs typeface="Times New Roman" panose="02020603050405020304" pitchFamily="18" charset="0"/>
              </a:rPr>
              <a:t>P</a:t>
            </a:r>
            <a:r>
              <a:rPr lang="es-ES" sz="1200" b="1" dirty="0">
                <a:latin typeface="Times New Roman" panose="02020603050405020304" pitchFamily="18" charset="0"/>
                <a:cs typeface="Times New Roman" panose="02020603050405020304" pitchFamily="18" charset="0"/>
              </a:rPr>
              <a:t> = 0,0827).</a:t>
            </a:r>
            <a:endParaRPr lang="es-EC" sz="1200"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395537" y="5733256"/>
            <a:ext cx="3456383" cy="954107"/>
          </a:xfrm>
          <a:prstGeom prst="rect">
            <a:avLst/>
          </a:prstGeom>
          <a:solidFill>
            <a:schemeClr val="accent1">
              <a:lumMod val="40000"/>
              <a:lumOff val="60000"/>
            </a:schemeClr>
          </a:solidFill>
        </p:spPr>
        <p:txBody>
          <a:bodyPr wrap="square" rtlCol="0">
            <a:spAutoFit/>
          </a:bodyPr>
          <a:lstStyle/>
          <a:p>
            <a:pPr algn="just"/>
            <a:r>
              <a:rPr lang="es-ES" sz="1400" b="1" dirty="0">
                <a:latin typeface="Times New Roman" panose="02020603050405020304" pitchFamily="18" charset="0"/>
                <a:cs typeface="Times New Roman" panose="02020603050405020304" pitchFamily="18" charset="0"/>
              </a:rPr>
              <a:t>Los animales </a:t>
            </a:r>
            <a:r>
              <a:rPr lang="es-ES" sz="1400" b="1" dirty="0" smtClean="0">
                <a:latin typeface="Times New Roman" panose="02020603050405020304" pitchFamily="18" charset="0"/>
                <a:cs typeface="Times New Roman" panose="02020603050405020304" pitchFamily="18" charset="0"/>
              </a:rPr>
              <a:t>alimentados </a:t>
            </a:r>
            <a:r>
              <a:rPr lang="es-ES" sz="1400" b="1" dirty="0">
                <a:latin typeface="Times New Roman" panose="02020603050405020304" pitchFamily="18" charset="0"/>
                <a:cs typeface="Times New Roman" panose="02020603050405020304" pitchFamily="18" charset="0"/>
              </a:rPr>
              <a:t>con balanceado tuvieron una </a:t>
            </a:r>
            <a:r>
              <a:rPr lang="es-ES" sz="1400" b="1" dirty="0" smtClean="0">
                <a:latin typeface="Times New Roman" panose="02020603050405020304" pitchFamily="18" charset="0"/>
                <a:cs typeface="Times New Roman" panose="02020603050405020304" pitchFamily="18" charset="0"/>
              </a:rPr>
              <a:t>GDP </a:t>
            </a:r>
            <a:r>
              <a:rPr lang="es-ES" sz="1400" b="1" dirty="0">
                <a:latin typeface="Times New Roman" panose="02020603050405020304" pitchFamily="18" charset="0"/>
                <a:cs typeface="Times New Roman" panose="02020603050405020304" pitchFamily="18" charset="0"/>
              </a:rPr>
              <a:t>aproximadamente </a:t>
            </a:r>
            <a:r>
              <a:rPr lang="es-ES" sz="1400" b="1" dirty="0" smtClean="0">
                <a:latin typeface="Times New Roman" panose="02020603050405020304" pitchFamily="18" charset="0"/>
                <a:cs typeface="Times New Roman" panose="02020603050405020304" pitchFamily="18" charset="0"/>
              </a:rPr>
              <a:t>91,4% </a:t>
            </a:r>
            <a:r>
              <a:rPr lang="es-ES" sz="1400" b="1" dirty="0">
                <a:latin typeface="Times New Roman" panose="02020603050405020304" pitchFamily="18" charset="0"/>
                <a:cs typeface="Times New Roman" panose="02020603050405020304" pitchFamily="18" charset="0"/>
              </a:rPr>
              <a:t>(</a:t>
            </a:r>
            <a:r>
              <a:rPr lang="es-ES" sz="1400" b="1" i="1" dirty="0">
                <a:latin typeface="Times New Roman" panose="02020603050405020304" pitchFamily="18" charset="0"/>
                <a:cs typeface="Times New Roman" panose="02020603050405020304" pitchFamily="18" charset="0"/>
              </a:rPr>
              <a:t>P</a:t>
            </a:r>
            <a:r>
              <a:rPr lang="es-ES" sz="1400" b="1" dirty="0">
                <a:latin typeface="Times New Roman" panose="02020603050405020304" pitchFamily="18" charset="0"/>
                <a:cs typeface="Times New Roman" panose="02020603050405020304" pitchFamily="18" charset="0"/>
              </a:rPr>
              <a:t> &lt; 0,001) mayor que los que fueron alimentados solamente con forraje </a:t>
            </a:r>
            <a:endParaRPr lang="es-EC" sz="1400" b="1" dirty="0">
              <a:latin typeface="Times New Roman" panose="02020603050405020304" pitchFamily="18" charset="0"/>
              <a:cs typeface="Times New Roman" panose="02020603050405020304" pitchFamily="18" charset="0"/>
            </a:endParaRPr>
          </a:p>
        </p:txBody>
      </p:sp>
      <p:sp>
        <p:nvSpPr>
          <p:cNvPr id="9" name="8 Flecha derecha"/>
          <p:cNvSpPr/>
          <p:nvPr/>
        </p:nvSpPr>
        <p:spPr>
          <a:xfrm>
            <a:off x="2915816" y="193409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63915"/>
            <a:ext cx="3270518" cy="2376264"/>
          </a:xfrm>
          <a:prstGeom prst="rect">
            <a:avLst/>
          </a:prstGeom>
          <a:noFill/>
          <a:ln w="15875">
            <a:solidFill>
              <a:srgbClr val="FF0000"/>
            </a:solidFill>
          </a:ln>
        </p:spPr>
      </p:pic>
      <p:graphicFrame>
        <p:nvGraphicFramePr>
          <p:cNvPr id="6" name="5 Tabla"/>
          <p:cNvGraphicFramePr>
            <a:graphicFrameLocks noGrp="1"/>
          </p:cNvGraphicFramePr>
          <p:nvPr>
            <p:extLst>
              <p:ext uri="{D42A27DB-BD31-4B8C-83A1-F6EECF244321}">
                <p14:modId xmlns:p14="http://schemas.microsoft.com/office/powerpoint/2010/main" val="1736757526"/>
              </p:ext>
            </p:extLst>
          </p:nvPr>
        </p:nvGraphicFramePr>
        <p:xfrm>
          <a:off x="3347865" y="1550677"/>
          <a:ext cx="5184576" cy="1374267"/>
        </p:xfrm>
        <a:graphic>
          <a:graphicData uri="http://schemas.openxmlformats.org/drawingml/2006/table">
            <a:tbl>
              <a:tblPr firstRow="1" firstCol="1" bandRow="1">
                <a:tableStyleId>{5C22544A-7EE6-4342-B048-85BDC9FD1C3A}</a:tableStyleId>
              </a:tblPr>
              <a:tblGrid>
                <a:gridCol w="1590540"/>
                <a:gridCol w="849887"/>
                <a:gridCol w="1178919"/>
                <a:gridCol w="985762"/>
                <a:gridCol w="579468"/>
              </a:tblGrid>
              <a:tr h="190500">
                <a:tc>
                  <a:txBody>
                    <a:bodyPr/>
                    <a:lstStyle/>
                    <a:p>
                      <a:pPr algn="ctr">
                        <a:lnSpc>
                          <a:spcPct val="115000"/>
                        </a:lnSpc>
                        <a:spcAft>
                          <a:spcPts val="0"/>
                        </a:spcAft>
                      </a:pPr>
                      <a:r>
                        <a:rPr lang="es-ES" sz="1100" b="1" dirty="0">
                          <a:solidFill>
                            <a:schemeClr val="tx1"/>
                          </a:solidFill>
                          <a:effectLst/>
                          <a:latin typeface="Times New Roman" panose="02020603050405020304" pitchFamily="18" charset="0"/>
                          <a:cs typeface="Times New Roman" panose="02020603050405020304" pitchFamily="18" charset="0"/>
                        </a:rPr>
                        <a:t>Fuente de Varianza</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Grados de Libertad</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Suma de Cuadrados</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Cuadrado Medio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Valor P</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Método castración</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22755,56</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1338,89</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0,0827</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100" b="1" dirty="0">
                          <a:solidFill>
                            <a:schemeClr val="tx1"/>
                          </a:solidFill>
                          <a:effectLst/>
                          <a:latin typeface="Times New Roman" panose="02020603050405020304" pitchFamily="18" charset="0"/>
                          <a:cs typeface="Times New Roman" panose="02020603050405020304" pitchFamily="18" charset="0"/>
                        </a:rPr>
                        <a:t>Alimentación</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1</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2677,78</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22755,56</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&lt;0,0001</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Alimentación  x Método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77,78</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38,89</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0,9148</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90500">
                <a:tc>
                  <a:txBody>
                    <a:bodyPr/>
                    <a:lstStyle/>
                    <a:p>
                      <a:pP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Error</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5200</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100" b="1">
                          <a:solidFill>
                            <a:schemeClr val="tx1"/>
                          </a:solidFill>
                          <a:effectLst/>
                          <a:latin typeface="Times New Roman" panose="02020603050405020304" pitchFamily="18" charset="0"/>
                          <a:cs typeface="Times New Roman" panose="02020603050405020304" pitchFamily="18" charset="0"/>
                        </a:rPr>
                        <a:t>433,33</a:t>
                      </a:r>
                      <a:endParaRPr lang="es-EC" sz="1100" b="1">
                        <a:solidFill>
                          <a:schemeClr val="tx1"/>
                        </a:solidFill>
                        <a:effectLst/>
                        <a:latin typeface="Times New Roman" panose="02020603050405020304" pitchFamily="18" charset="0"/>
                        <a:ea typeface="Calibri"/>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0025">
                <a:tc>
                  <a:txBody>
                    <a:bodyPr/>
                    <a:lstStyle/>
                    <a:p>
                      <a:pP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Total</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dirty="0">
                          <a:solidFill>
                            <a:schemeClr val="tx1"/>
                          </a:solidFill>
                          <a:effectLst/>
                          <a:latin typeface="Times New Roman" panose="02020603050405020304" pitchFamily="18" charset="0"/>
                          <a:cs typeface="Times New Roman" panose="02020603050405020304" pitchFamily="18" charset="0"/>
                        </a:rPr>
                        <a:t>30711,11 </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S" sz="11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130879352"/>
              </p:ext>
            </p:extLst>
          </p:nvPr>
        </p:nvGraphicFramePr>
        <p:xfrm>
          <a:off x="5004048" y="3717663"/>
          <a:ext cx="3096344" cy="841248"/>
        </p:xfrm>
        <a:graphic>
          <a:graphicData uri="http://schemas.openxmlformats.org/drawingml/2006/table">
            <a:tbl>
              <a:tblPr firstRow="1" firstCol="1" bandRow="1">
                <a:tableStyleId>{5C22544A-7EE6-4342-B048-85BDC9FD1C3A}</a:tableStyleId>
              </a:tblPr>
              <a:tblGrid>
                <a:gridCol w="2172937"/>
                <a:gridCol w="923407"/>
              </a:tblGrid>
              <a:tr h="200025">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Método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GPD, g</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0025">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Sin castrar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48,9</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0025">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Testiculo abierto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26,0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0025">
                <a:tc>
                  <a:txBody>
                    <a:bodyPr/>
                    <a:lstStyle/>
                    <a:p>
                      <a:pPr>
                        <a:lnSpc>
                          <a:spcPct val="115000"/>
                        </a:lnSpc>
                        <a:spcAft>
                          <a:spcPts val="0"/>
                        </a:spcAft>
                      </a:pPr>
                      <a:r>
                        <a:rPr lang="en-US" sz="1200" b="1" dirty="0" err="1">
                          <a:solidFill>
                            <a:schemeClr val="tx1"/>
                          </a:solidFill>
                          <a:effectLst/>
                          <a:latin typeface="Times New Roman" panose="02020603050405020304" pitchFamily="18" charset="0"/>
                          <a:cs typeface="Times New Roman" panose="02020603050405020304" pitchFamily="18" charset="0"/>
                        </a:rPr>
                        <a:t>Testículo</a:t>
                      </a:r>
                      <a:r>
                        <a:rPr lang="en-US" sz="1200" b="1" dirty="0">
                          <a:solidFill>
                            <a:schemeClr val="tx1"/>
                          </a:solidFill>
                          <a:effectLst/>
                          <a:latin typeface="Times New Roman" panose="02020603050405020304" pitchFamily="18" charset="0"/>
                          <a:cs typeface="Times New Roman" panose="02020603050405020304" pitchFamily="18" charset="0"/>
                        </a:rPr>
                        <a:t> </a:t>
                      </a:r>
                      <a:r>
                        <a:rPr lang="en-US" sz="1200" b="1" dirty="0" err="1">
                          <a:solidFill>
                            <a:schemeClr val="tx1"/>
                          </a:solidFill>
                          <a:effectLst/>
                          <a:latin typeface="Times New Roman" panose="02020603050405020304" pitchFamily="18" charset="0"/>
                          <a:cs typeface="Times New Roman" panose="02020603050405020304" pitchFamily="18" charset="0"/>
                        </a:rPr>
                        <a:t>suspendido</a:t>
                      </a:r>
                      <a:r>
                        <a:rPr lang="en-US"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51,5</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
        <p:nvSpPr>
          <p:cNvPr id="13" name="12 CuadroTexto"/>
          <p:cNvSpPr txBox="1"/>
          <p:nvPr/>
        </p:nvSpPr>
        <p:spPr>
          <a:xfrm>
            <a:off x="4716016" y="4931549"/>
            <a:ext cx="3816424" cy="276999"/>
          </a:xfrm>
          <a:prstGeom prst="rect">
            <a:avLst/>
          </a:prstGeom>
          <a:solidFill>
            <a:schemeClr val="accent1">
              <a:lumMod val="40000"/>
              <a:lumOff val="60000"/>
            </a:schemeClr>
          </a:solidFill>
        </p:spPr>
        <p:txBody>
          <a:bodyPr wrap="square" rtlCol="0">
            <a:spAutoFit/>
          </a:bodyPr>
          <a:lstStyle/>
          <a:p>
            <a:pPr algn="just"/>
            <a:r>
              <a:rPr lang="es-ES" sz="1200" b="1" dirty="0">
                <a:latin typeface="Times New Roman" panose="02020603050405020304" pitchFamily="18" charset="0"/>
                <a:cs typeface="Times New Roman" panose="02020603050405020304" pitchFamily="18" charset="0"/>
              </a:rPr>
              <a:t>N</a:t>
            </a:r>
            <a:r>
              <a:rPr lang="es-ES" sz="1200" b="1" dirty="0" smtClean="0">
                <a:latin typeface="Times New Roman" panose="02020603050405020304" pitchFamily="18" charset="0"/>
                <a:cs typeface="Times New Roman" panose="02020603050405020304" pitchFamily="18" charset="0"/>
              </a:rPr>
              <a:t>o </a:t>
            </a:r>
            <a:r>
              <a:rPr lang="es-ES" sz="1200" b="1" dirty="0">
                <a:latin typeface="Times New Roman" panose="02020603050405020304" pitchFamily="18" charset="0"/>
                <a:cs typeface="Times New Roman" panose="02020603050405020304" pitchFamily="18" charset="0"/>
              </a:rPr>
              <a:t>existió diferencia significativa entre tratamientos</a:t>
            </a:r>
            <a:endParaRPr lang="es-EC"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5506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764704"/>
            <a:ext cx="8064896" cy="5616624"/>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VARIABLES DE FAENAMIENTO</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algn="just"/>
            <a:endParaRPr lang="es-ES" sz="1600" b="1" dirty="0" smtClean="0">
              <a:latin typeface="Times New Roman" panose="02020603050405020304" pitchFamily="18" charset="0"/>
              <a:cs typeface="Times New Roman" panose="02020603050405020304" pitchFamily="18" charset="0"/>
            </a:endParaRPr>
          </a:p>
          <a:p>
            <a:pPr marL="0" indent="0" algn="just">
              <a:buNone/>
            </a:pP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Peso final: </a:t>
            </a:r>
            <a:r>
              <a:rPr lang="es-ES" sz="1600" b="1" dirty="0">
                <a:latin typeface="Times New Roman" panose="02020603050405020304" pitchFamily="18" charset="0"/>
                <a:cs typeface="Times New Roman" panose="02020603050405020304" pitchFamily="18" charset="0"/>
              </a:rPr>
              <a:t>fue similar entre los animales sin castrar y testículo suspendido. </a:t>
            </a:r>
            <a:r>
              <a:rPr lang="es-ES" sz="1600" b="1" dirty="0" smtClean="0">
                <a:latin typeface="Times New Roman" panose="02020603050405020304" pitchFamily="18" charset="0"/>
                <a:cs typeface="Times New Roman" panose="02020603050405020304" pitchFamily="18" charset="0"/>
              </a:rPr>
              <a:t>Los </a:t>
            </a:r>
            <a:r>
              <a:rPr lang="es-ES" sz="1600" b="1" dirty="0">
                <a:latin typeface="Times New Roman" panose="02020603050405020304" pitchFamily="18" charset="0"/>
                <a:cs typeface="Times New Roman" panose="02020603050405020304" pitchFamily="18" charset="0"/>
              </a:rPr>
              <a:t>animales sin castrar </a:t>
            </a:r>
            <a:r>
              <a:rPr lang="es-ES" sz="1600" b="1" dirty="0" smtClean="0">
                <a:latin typeface="Times New Roman" panose="02020603050405020304" pitchFamily="18" charset="0"/>
                <a:cs typeface="Times New Roman" panose="02020603050405020304" pitchFamily="18" charset="0"/>
              </a:rPr>
              <a:t>presentan un </a:t>
            </a:r>
            <a:r>
              <a:rPr lang="es-ES" sz="1600" b="1" dirty="0">
                <a:latin typeface="Times New Roman" panose="02020603050405020304" pitchFamily="18" charset="0"/>
                <a:cs typeface="Times New Roman" panose="02020603050405020304" pitchFamily="18" charset="0"/>
              </a:rPr>
              <a:t>30% más de peso a favor contra los </a:t>
            </a:r>
            <a:r>
              <a:rPr lang="es-ES" sz="1600" b="1" dirty="0" smtClean="0">
                <a:latin typeface="Times New Roman" panose="02020603050405020304" pitchFamily="18" charset="0"/>
                <a:cs typeface="Times New Roman" panose="02020603050405020304" pitchFamily="18" charset="0"/>
              </a:rPr>
              <a:t>castrados.</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Peso </a:t>
            </a:r>
            <a:r>
              <a:rPr lang="es-ES" sz="1600" b="1" dirty="0">
                <a:latin typeface="Times New Roman" panose="02020603050405020304" pitchFamily="18" charset="0"/>
                <a:cs typeface="Times New Roman" panose="02020603050405020304" pitchFamily="18" charset="0"/>
              </a:rPr>
              <a:t>de </a:t>
            </a:r>
            <a:r>
              <a:rPr lang="es-ES" sz="1600" b="1" dirty="0" smtClean="0">
                <a:latin typeface="Times New Roman" panose="02020603050405020304" pitchFamily="18" charset="0"/>
                <a:cs typeface="Times New Roman" panose="02020603050405020304" pitchFamily="18" charset="0"/>
              </a:rPr>
              <a:t>faena: fue </a:t>
            </a:r>
            <a:r>
              <a:rPr lang="es-ES" sz="1600" b="1" dirty="0">
                <a:latin typeface="Times New Roman" panose="02020603050405020304" pitchFamily="18" charset="0"/>
                <a:cs typeface="Times New Roman" panose="02020603050405020304" pitchFamily="18" charset="0"/>
              </a:rPr>
              <a:t>tomado 24 horas después del peso final, </a:t>
            </a:r>
            <a:r>
              <a:rPr lang="es-ES" sz="1600" b="1" dirty="0" smtClean="0">
                <a:latin typeface="Times New Roman" panose="02020603050405020304" pitchFamily="18" charset="0"/>
                <a:cs typeface="Times New Roman" panose="02020603050405020304" pitchFamily="18" charset="0"/>
              </a:rPr>
              <a:t>los </a:t>
            </a:r>
            <a:r>
              <a:rPr lang="es-ES" sz="1600" b="1" dirty="0">
                <a:latin typeface="Times New Roman" panose="02020603050405020304" pitchFamily="18" charset="0"/>
                <a:cs typeface="Times New Roman" panose="02020603050405020304" pitchFamily="18" charset="0"/>
              </a:rPr>
              <a:t>animales sin castrar tuvieron similar peso </a:t>
            </a:r>
            <a:r>
              <a:rPr lang="es-ES" sz="1600" b="1" dirty="0" smtClean="0">
                <a:latin typeface="Times New Roman" panose="02020603050405020304" pitchFamily="18" charset="0"/>
                <a:cs typeface="Times New Roman" panose="02020603050405020304" pitchFamily="18" charset="0"/>
              </a:rPr>
              <a:t>con </a:t>
            </a:r>
            <a:r>
              <a:rPr lang="es-ES" sz="1600" b="1" dirty="0">
                <a:latin typeface="Times New Roman" panose="02020603050405020304" pitchFamily="18" charset="0"/>
                <a:cs typeface="Times New Roman" panose="02020603050405020304" pitchFamily="18" charset="0"/>
              </a:rPr>
              <a:t>los de testículo suspendido. Al comparar </a:t>
            </a:r>
            <a:r>
              <a:rPr lang="es-ES" sz="1600" b="1" dirty="0" smtClean="0">
                <a:latin typeface="Times New Roman" panose="02020603050405020304" pitchFamily="18" charset="0"/>
                <a:cs typeface="Times New Roman" panose="02020603050405020304" pitchFamily="18" charset="0"/>
              </a:rPr>
              <a:t>sin </a:t>
            </a:r>
            <a:r>
              <a:rPr lang="es-ES" sz="1600" b="1" dirty="0">
                <a:latin typeface="Times New Roman" panose="02020603050405020304" pitchFamily="18" charset="0"/>
                <a:cs typeface="Times New Roman" panose="02020603050405020304" pitchFamily="18" charset="0"/>
              </a:rPr>
              <a:t>castración </a:t>
            </a:r>
            <a:r>
              <a:rPr lang="es-ES" sz="1600" b="1" dirty="0" smtClean="0">
                <a:latin typeface="Times New Roman" panose="02020603050405020304" pitchFamily="18" charset="0"/>
                <a:cs typeface="Times New Roman" panose="02020603050405020304" pitchFamily="18" charset="0"/>
              </a:rPr>
              <a:t>con castración </a:t>
            </a:r>
            <a:r>
              <a:rPr lang="es-ES" sz="1600" b="1" dirty="0">
                <a:latin typeface="Times New Roman" panose="02020603050405020304" pitchFamily="18" charset="0"/>
                <a:cs typeface="Times New Roman" panose="02020603050405020304" pitchFamily="18" charset="0"/>
              </a:rPr>
              <a:t>a testículo abierto se </a:t>
            </a:r>
            <a:r>
              <a:rPr lang="es-ES" sz="1600" b="1" dirty="0" smtClean="0">
                <a:latin typeface="Times New Roman" panose="02020603050405020304" pitchFamily="18" charset="0"/>
                <a:cs typeface="Times New Roman" panose="02020603050405020304" pitchFamily="18" charset="0"/>
              </a:rPr>
              <a:t>observa </a:t>
            </a:r>
            <a:r>
              <a:rPr lang="es-ES" sz="1600" b="1" dirty="0">
                <a:latin typeface="Times New Roman" panose="02020603050405020304" pitchFamily="18" charset="0"/>
                <a:cs typeface="Times New Roman" panose="02020603050405020304" pitchFamily="18" charset="0"/>
              </a:rPr>
              <a:t>que los primeros tuvieron </a:t>
            </a:r>
            <a:r>
              <a:rPr lang="es-ES" sz="1600" b="1" dirty="0" smtClean="0">
                <a:latin typeface="Times New Roman" panose="02020603050405020304" pitchFamily="18" charset="0"/>
                <a:cs typeface="Times New Roman" panose="02020603050405020304" pitchFamily="18" charset="0"/>
              </a:rPr>
              <a:t>23% mas peso.</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Peso </a:t>
            </a:r>
            <a:r>
              <a:rPr lang="es-ES" sz="1600" b="1" dirty="0">
                <a:latin typeface="Times New Roman" panose="02020603050405020304" pitchFamily="18" charset="0"/>
                <a:cs typeface="Times New Roman" panose="02020603050405020304" pitchFamily="18" charset="0"/>
              </a:rPr>
              <a:t>a la </a:t>
            </a:r>
            <a:r>
              <a:rPr lang="es-ES" sz="1600" b="1" dirty="0" smtClean="0">
                <a:latin typeface="Times New Roman" panose="02020603050405020304" pitchFamily="18" charset="0"/>
                <a:cs typeface="Times New Roman" panose="02020603050405020304" pitchFamily="18" charset="0"/>
              </a:rPr>
              <a:t>canal: los </a:t>
            </a:r>
            <a:r>
              <a:rPr lang="es-ES" sz="1600" b="1" dirty="0">
                <a:latin typeface="Times New Roman" panose="02020603050405020304" pitchFamily="18" charset="0"/>
                <a:cs typeface="Times New Roman" panose="02020603050405020304" pitchFamily="18" charset="0"/>
              </a:rPr>
              <a:t>mejores tratamientos fueron: sin castrar y testículo suspendido (15,4 kg) los cuales </a:t>
            </a:r>
            <a:r>
              <a:rPr lang="es-ES" sz="1600" b="1" dirty="0" smtClean="0">
                <a:latin typeface="Times New Roman" panose="02020603050405020304" pitchFamily="18" charset="0"/>
                <a:cs typeface="Times New Roman" panose="02020603050405020304" pitchFamily="18" charset="0"/>
              </a:rPr>
              <a:t>al </a:t>
            </a:r>
            <a:r>
              <a:rPr lang="es-ES" sz="1600" b="1" dirty="0">
                <a:latin typeface="Times New Roman" panose="02020603050405020304" pitchFamily="18" charset="0"/>
                <a:cs typeface="Times New Roman" panose="02020603050405020304" pitchFamily="18" charset="0"/>
              </a:rPr>
              <a:t>ser comprados con el método castrado a testículo </a:t>
            </a:r>
            <a:r>
              <a:rPr lang="es-ES" sz="1600" b="1" dirty="0" smtClean="0">
                <a:latin typeface="Times New Roman" panose="02020603050405020304" pitchFamily="18" charset="0"/>
                <a:cs typeface="Times New Roman" panose="02020603050405020304" pitchFamily="18" charset="0"/>
              </a:rPr>
              <a:t>abierto </a:t>
            </a:r>
            <a:r>
              <a:rPr lang="es-ES" sz="1600" b="1" dirty="0">
                <a:latin typeface="Times New Roman" panose="02020603050405020304" pitchFamily="18" charset="0"/>
                <a:cs typeface="Times New Roman" panose="02020603050405020304" pitchFamily="18" charset="0"/>
              </a:rPr>
              <a:t>son superiores en un 21 %. </a:t>
            </a:r>
            <a:endParaRPr lang="es-EC" sz="1600" b="1" dirty="0">
              <a:latin typeface="Times New Roman" panose="02020603050405020304" pitchFamily="18" charset="0"/>
              <a:cs typeface="Times New Roman" panose="02020603050405020304" pitchFamily="18" charset="0"/>
            </a:endParaRPr>
          </a:p>
          <a:p>
            <a:endParaRPr lang="es-ES" sz="1600" b="1" dirty="0" smtClean="0">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891788207"/>
              </p:ext>
            </p:extLst>
          </p:nvPr>
        </p:nvGraphicFramePr>
        <p:xfrm>
          <a:off x="1043609" y="1268760"/>
          <a:ext cx="6696744" cy="2560320"/>
        </p:xfrm>
        <a:graphic>
          <a:graphicData uri="http://schemas.openxmlformats.org/drawingml/2006/table">
            <a:tbl>
              <a:tblPr firstRow="1" firstCol="1" bandRow="1">
                <a:tableStyleId>{5C22544A-7EE6-4342-B048-85BDC9FD1C3A}</a:tableStyleId>
              </a:tblPr>
              <a:tblGrid>
                <a:gridCol w="2381620"/>
                <a:gridCol w="1009758"/>
                <a:gridCol w="1165436"/>
                <a:gridCol w="2139930"/>
              </a:tblGrid>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Parámetro </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Castrado</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Sin castrar</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Testículo suspendido</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Peso final (kg)</a:t>
                      </a:r>
                      <a:r>
                        <a:rPr lang="es-ES" sz="1600" b="1" baseline="30000">
                          <a:solidFill>
                            <a:schemeClr val="tx1"/>
                          </a:solidFill>
                          <a:effectLst/>
                          <a:latin typeface="Times New Roman" panose="02020603050405020304" pitchFamily="18" charset="0"/>
                          <a:cs typeface="Times New Roman" panose="02020603050405020304" pitchFamily="18" charset="0"/>
                        </a:rPr>
                        <a:t>a</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30,5</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39,5</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38,5</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Peso de faena (kg)</a:t>
                      </a:r>
                      <a:r>
                        <a:rPr lang="es-ES" sz="1600" b="1" baseline="30000">
                          <a:solidFill>
                            <a:schemeClr val="tx1"/>
                          </a:solidFill>
                          <a:effectLst/>
                          <a:latin typeface="Times New Roman" panose="02020603050405020304" pitchFamily="18" charset="0"/>
                          <a:cs typeface="Times New Roman" panose="02020603050405020304" pitchFamily="18" charset="0"/>
                        </a:rPr>
                        <a:t>b</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26,7</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34,7</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34,3</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Peso a la canal (kg)</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12,2</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15,5</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15,3</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Rendimiento (%) </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45,7</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44,7</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44,6</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Desbaste (%)</a:t>
                      </a:r>
                      <a:r>
                        <a:rPr lang="es-ES" sz="1600" b="1" baseline="30000">
                          <a:solidFill>
                            <a:schemeClr val="tx1"/>
                          </a:solidFill>
                          <a:effectLst/>
                          <a:latin typeface="Times New Roman" panose="02020603050405020304" pitchFamily="18" charset="0"/>
                          <a:cs typeface="Times New Roman" panose="02020603050405020304" pitchFamily="18" charset="0"/>
                        </a:rPr>
                        <a:t>c</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14,2</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13,8</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12,2</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just">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Área de ojo de bife (cm</a:t>
                      </a:r>
                      <a:r>
                        <a:rPr lang="es-ES" sz="1600" b="1" baseline="30000">
                          <a:solidFill>
                            <a:schemeClr val="tx1"/>
                          </a:solidFill>
                          <a:effectLst/>
                          <a:latin typeface="Times New Roman" panose="02020603050405020304" pitchFamily="18" charset="0"/>
                          <a:cs typeface="Times New Roman" panose="02020603050405020304" pitchFamily="18" charset="0"/>
                        </a:rPr>
                        <a:t>2</a:t>
                      </a:r>
                      <a:r>
                        <a:rPr lang="es-ES" sz="1600" b="1">
                          <a:solidFill>
                            <a:schemeClr val="tx1"/>
                          </a:solidFill>
                          <a:effectLst/>
                          <a:latin typeface="Times New Roman" panose="02020603050405020304" pitchFamily="18" charset="0"/>
                          <a:cs typeface="Times New Roman" panose="02020603050405020304" pitchFamily="18" charset="0"/>
                        </a:rPr>
                        <a:t>)</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17,99</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a:solidFill>
                            <a:schemeClr val="tx1"/>
                          </a:solidFill>
                          <a:effectLst/>
                          <a:latin typeface="Times New Roman" panose="02020603050405020304" pitchFamily="18" charset="0"/>
                          <a:cs typeface="Times New Roman" panose="02020603050405020304" pitchFamily="18" charset="0"/>
                        </a:rPr>
                        <a:t>23,73</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tabLst>
                          <a:tab pos="900430" algn="l"/>
                        </a:tabLst>
                      </a:pPr>
                      <a:r>
                        <a:rPr lang="es-ES" sz="1600" b="1" dirty="0">
                          <a:solidFill>
                            <a:schemeClr val="tx1"/>
                          </a:solidFill>
                          <a:effectLst/>
                          <a:latin typeface="Times New Roman" panose="02020603050405020304" pitchFamily="18" charset="0"/>
                          <a:cs typeface="Times New Roman" panose="02020603050405020304" pitchFamily="18" charset="0"/>
                        </a:rPr>
                        <a:t>27,62</a:t>
                      </a:r>
                      <a:endParaRPr lang="es-EC"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2743554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920880" cy="576064"/>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ANTECEDENTES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484784"/>
            <a:ext cx="7890080" cy="5040560"/>
          </a:xfrm>
        </p:spPr>
        <p:txBody>
          <a:bodyPr>
            <a:noAutofit/>
          </a:bodyPr>
          <a:lstStyle/>
          <a:p>
            <a:pPr algn="just"/>
            <a:r>
              <a:rPr lang="es-ES_tradnl" sz="1800" b="1" dirty="0">
                <a:latin typeface="Times New Roman" panose="02020603050405020304" pitchFamily="18" charset="0"/>
                <a:cs typeface="Times New Roman" panose="02020603050405020304" pitchFamily="18" charset="0"/>
              </a:rPr>
              <a:t>La oveja (</a:t>
            </a:r>
            <a:r>
              <a:rPr lang="es-ES_tradnl" sz="1800" b="1" i="1" dirty="0" err="1">
                <a:latin typeface="Times New Roman" panose="02020603050405020304" pitchFamily="18" charset="0"/>
                <a:cs typeface="Times New Roman" panose="02020603050405020304" pitchFamily="18" charset="0"/>
              </a:rPr>
              <a:t>Ovis</a:t>
            </a:r>
            <a:r>
              <a:rPr lang="es-ES_tradnl" sz="1800" b="1" i="1" dirty="0">
                <a:latin typeface="Times New Roman" panose="02020603050405020304" pitchFamily="18" charset="0"/>
                <a:cs typeface="Times New Roman" panose="02020603050405020304" pitchFamily="18" charset="0"/>
              </a:rPr>
              <a:t> </a:t>
            </a:r>
            <a:r>
              <a:rPr lang="es-ES_tradnl" sz="1800" b="1" i="1" dirty="0" err="1">
                <a:latin typeface="Times New Roman" panose="02020603050405020304" pitchFamily="18" charset="0"/>
                <a:cs typeface="Times New Roman" panose="02020603050405020304" pitchFamily="18" charset="0"/>
              </a:rPr>
              <a:t>aries</a:t>
            </a:r>
            <a:r>
              <a:rPr lang="es-ES_tradnl" sz="1800" b="1" dirty="0">
                <a:latin typeface="Times New Roman" panose="02020603050405020304" pitchFamily="18" charset="0"/>
                <a:cs typeface="Times New Roman" panose="02020603050405020304" pitchFamily="18" charset="0"/>
              </a:rPr>
              <a:t>) es un mamífero rumiante de la familia de los </a:t>
            </a:r>
            <a:r>
              <a:rPr lang="es-ES_tradnl" sz="1800" b="1" dirty="0" smtClean="0">
                <a:latin typeface="Times New Roman" panose="02020603050405020304" pitchFamily="18" charset="0"/>
                <a:cs typeface="Times New Roman" panose="02020603050405020304" pitchFamily="18" charset="0"/>
              </a:rPr>
              <a:t>bóvidos</a:t>
            </a:r>
            <a:r>
              <a:rPr lang="es-ES_tradnl" sz="1800" b="1" dirty="0">
                <a:latin typeface="Times New Roman" panose="02020603050405020304" pitchFamily="18" charset="0"/>
                <a:cs typeface="Times New Roman" panose="02020603050405020304" pitchFamily="18" charset="0"/>
              </a:rPr>
              <a:t>.</a:t>
            </a:r>
            <a:r>
              <a:rPr lang="es-ES_tradnl" sz="1800" b="1" dirty="0" smtClean="0">
                <a:latin typeface="Times New Roman" panose="02020603050405020304" pitchFamily="18" charset="0"/>
                <a:cs typeface="Times New Roman" panose="02020603050405020304" pitchFamily="18" charset="0"/>
              </a:rPr>
              <a:t> </a:t>
            </a:r>
            <a:endParaRPr lang="es-EC" sz="1800" b="1" dirty="0">
              <a:latin typeface="Times New Roman" panose="02020603050405020304" pitchFamily="18" charset="0"/>
              <a:cs typeface="Times New Roman" panose="02020603050405020304" pitchFamily="18" charset="0"/>
            </a:endParaRPr>
          </a:p>
          <a:p>
            <a:pPr algn="just"/>
            <a:r>
              <a:rPr lang="es-ES" sz="1800" b="1" dirty="0" smtClean="0">
                <a:latin typeface="Times New Roman" panose="02020603050405020304" pitchFamily="18" charset="0"/>
                <a:cs typeface="Times New Roman" panose="02020603050405020304" pitchFamily="18" charset="0"/>
              </a:rPr>
              <a:t>Se utilizan sus fibras, pieles, su carne, leche, sus subproductos: grasas </a:t>
            </a:r>
            <a:r>
              <a:rPr lang="es-ES" sz="1800" b="1" dirty="0">
                <a:latin typeface="Times New Roman" panose="02020603050405020304" pitchFamily="18" charset="0"/>
                <a:cs typeface="Times New Roman" panose="02020603050405020304" pitchFamily="18" charset="0"/>
              </a:rPr>
              <a:t>y </a:t>
            </a:r>
            <a:r>
              <a:rPr lang="es-ES" sz="1800" b="1" dirty="0" smtClean="0">
                <a:latin typeface="Times New Roman" panose="02020603050405020304" pitchFamily="18" charset="0"/>
                <a:cs typeface="Times New Roman" panose="02020603050405020304" pitchFamily="18" charset="0"/>
              </a:rPr>
              <a:t>excretas. </a:t>
            </a:r>
          </a:p>
          <a:p>
            <a:pPr algn="just"/>
            <a:r>
              <a:rPr lang="es-ES" sz="1800" b="1" dirty="0" smtClean="0">
                <a:latin typeface="Times New Roman" panose="02020603050405020304" pitchFamily="18" charset="0"/>
                <a:cs typeface="Times New Roman" panose="02020603050405020304" pitchFamily="18" charset="0"/>
              </a:rPr>
              <a:t>Los </a:t>
            </a:r>
            <a:r>
              <a:rPr lang="es-ES" sz="1800" b="1" dirty="0">
                <a:latin typeface="Times New Roman" panose="02020603050405020304" pitchFamily="18" charset="0"/>
                <a:cs typeface="Times New Roman" panose="02020603050405020304" pitchFamily="18" charset="0"/>
              </a:rPr>
              <a:t>ovinos se crían con éxito en </a:t>
            </a:r>
            <a:r>
              <a:rPr lang="es-ES" sz="1800" b="1" dirty="0" smtClean="0">
                <a:latin typeface="Times New Roman" panose="02020603050405020304" pitchFamily="18" charset="0"/>
                <a:cs typeface="Times New Roman" panose="02020603050405020304" pitchFamily="18" charset="0"/>
              </a:rPr>
              <a:t>varias condiciones </a:t>
            </a:r>
            <a:r>
              <a:rPr lang="es-ES" sz="1800" b="1" dirty="0">
                <a:latin typeface="Times New Roman" panose="02020603050405020304" pitchFamily="18" charset="0"/>
                <a:cs typeface="Times New Roman" panose="02020603050405020304" pitchFamily="18" charset="0"/>
              </a:rPr>
              <a:t>geográficas y </a:t>
            </a:r>
            <a:r>
              <a:rPr lang="es-ES" sz="1800" b="1" dirty="0" smtClean="0">
                <a:latin typeface="Times New Roman" panose="02020603050405020304" pitchFamily="18" charset="0"/>
                <a:cs typeface="Times New Roman" panose="02020603050405020304" pitchFamily="18" charset="0"/>
              </a:rPr>
              <a:t>climáticas, pueden </a:t>
            </a:r>
            <a:r>
              <a:rPr lang="es-ES" sz="1800" b="1" dirty="0">
                <a:latin typeface="Times New Roman" panose="02020603050405020304" pitchFamily="18" charset="0"/>
                <a:cs typeface="Times New Roman" panose="02020603050405020304" pitchFamily="18" charset="0"/>
              </a:rPr>
              <a:t>comer una variedad de pastos, arbustos, </a:t>
            </a:r>
            <a:r>
              <a:rPr lang="es-ES" sz="1800" b="1" dirty="0" smtClean="0">
                <a:latin typeface="Times New Roman" panose="02020603050405020304" pitchFamily="18" charset="0"/>
                <a:cs typeface="Times New Roman" panose="02020603050405020304" pitchFamily="18" charset="0"/>
              </a:rPr>
              <a:t>leguminosas </a:t>
            </a:r>
            <a:r>
              <a:rPr lang="es-ES" sz="1800" b="1" dirty="0">
                <a:latin typeface="Times New Roman" panose="02020603050405020304" pitchFamily="18" charset="0"/>
                <a:cs typeface="Times New Roman" panose="02020603050405020304" pitchFamily="18" charset="0"/>
              </a:rPr>
              <a:t>y cereales. </a:t>
            </a:r>
            <a:endParaRPr lang="es-ES" sz="1800" b="1" dirty="0" smtClean="0">
              <a:latin typeface="Times New Roman" panose="02020603050405020304" pitchFamily="18" charset="0"/>
              <a:cs typeface="Times New Roman" panose="02020603050405020304" pitchFamily="18" charset="0"/>
            </a:endParaRPr>
          </a:p>
          <a:p>
            <a:pPr algn="just"/>
            <a:r>
              <a:rPr lang="es-ES" sz="1800" b="1" dirty="0" smtClean="0">
                <a:latin typeface="Times New Roman" panose="02020603050405020304" pitchFamily="18" charset="0"/>
                <a:cs typeface="Times New Roman" panose="02020603050405020304" pitchFamily="18" charset="0"/>
              </a:rPr>
              <a:t>La explotación </a:t>
            </a:r>
            <a:r>
              <a:rPr lang="es-ES" sz="1800" b="1" dirty="0">
                <a:latin typeface="Times New Roman" panose="02020603050405020304" pitchFamily="18" charset="0"/>
                <a:cs typeface="Times New Roman" panose="02020603050405020304" pitchFamily="18" charset="0"/>
              </a:rPr>
              <a:t>ovina, depende </a:t>
            </a:r>
            <a:r>
              <a:rPr lang="es-ES" sz="1800" b="1" dirty="0" smtClean="0">
                <a:latin typeface="Times New Roman" panose="02020603050405020304" pitchFamily="18" charset="0"/>
                <a:cs typeface="Times New Roman" panose="02020603050405020304" pitchFamily="18" charset="0"/>
              </a:rPr>
              <a:t>principalmente de </a:t>
            </a:r>
            <a:r>
              <a:rPr lang="es-ES" sz="1800" b="1" dirty="0">
                <a:latin typeface="Times New Roman" panose="02020603050405020304" pitchFamily="18" charset="0"/>
                <a:cs typeface="Times New Roman" panose="02020603050405020304" pitchFamily="18" charset="0"/>
              </a:rPr>
              <a:t>la </a:t>
            </a:r>
            <a:r>
              <a:rPr lang="es-ES" sz="1800" b="1" dirty="0" smtClean="0">
                <a:latin typeface="Times New Roman" panose="02020603050405020304" pitchFamily="18" charset="0"/>
                <a:cs typeface="Times New Roman" panose="02020603050405020304" pitchFamily="18" charset="0"/>
              </a:rPr>
              <a:t>alimentación, el sistema </a:t>
            </a:r>
            <a:r>
              <a:rPr lang="es-ES" sz="1800" b="1" dirty="0" err="1">
                <a:latin typeface="Times New Roman" panose="02020603050405020304" pitchFamily="18" charset="0"/>
                <a:cs typeface="Times New Roman" panose="02020603050405020304" pitchFamily="18" charset="0"/>
              </a:rPr>
              <a:t>semi</a:t>
            </a:r>
            <a:r>
              <a:rPr lang="es-ES" sz="1800" b="1" dirty="0">
                <a:latin typeface="Times New Roman" panose="02020603050405020304" pitchFamily="18" charset="0"/>
                <a:cs typeface="Times New Roman" panose="02020603050405020304" pitchFamily="18" charset="0"/>
              </a:rPr>
              <a:t> estabulado es una </a:t>
            </a:r>
            <a:r>
              <a:rPr lang="es-ES" sz="1800" b="1" dirty="0" smtClean="0">
                <a:latin typeface="Times New Roman" panose="02020603050405020304" pitchFamily="18" charset="0"/>
                <a:cs typeface="Times New Roman" panose="02020603050405020304" pitchFamily="18" charset="0"/>
              </a:rPr>
              <a:t>buena opción, </a:t>
            </a:r>
            <a:r>
              <a:rPr lang="es-ES" sz="1800" b="1" dirty="0">
                <a:latin typeface="Times New Roman" panose="02020603050405020304" pitchFamily="18" charset="0"/>
                <a:cs typeface="Times New Roman" panose="02020603050405020304" pitchFamily="18" charset="0"/>
              </a:rPr>
              <a:t>pues </a:t>
            </a:r>
            <a:r>
              <a:rPr lang="es-ES" sz="1800" b="1" dirty="0" smtClean="0">
                <a:latin typeface="Times New Roman" panose="02020603050405020304" pitchFamily="18" charset="0"/>
                <a:cs typeface="Times New Roman" panose="02020603050405020304" pitchFamily="18" charset="0"/>
              </a:rPr>
              <a:t>permite </a:t>
            </a:r>
            <a:r>
              <a:rPr lang="es-ES" sz="1800" b="1" dirty="0">
                <a:latin typeface="Times New Roman" panose="02020603050405020304" pitchFamily="18" charset="0"/>
                <a:cs typeface="Times New Roman" panose="02020603050405020304" pitchFamily="18" charset="0"/>
              </a:rPr>
              <a:t>complementar la alimentación con </a:t>
            </a:r>
            <a:r>
              <a:rPr lang="es-ES" sz="1800" b="1" dirty="0" smtClean="0">
                <a:latin typeface="Times New Roman" panose="02020603050405020304" pitchFamily="18" charset="0"/>
                <a:cs typeface="Times New Roman" panose="02020603050405020304" pitchFamily="18" charset="0"/>
              </a:rPr>
              <a:t>balanceado </a:t>
            </a:r>
            <a:r>
              <a:rPr lang="es-ES" sz="1800" b="1" dirty="0">
                <a:latin typeface="Times New Roman" panose="02020603050405020304" pitchFamily="18" charset="0"/>
                <a:cs typeface="Times New Roman" panose="02020603050405020304" pitchFamily="18" charset="0"/>
              </a:rPr>
              <a:t>y sales </a:t>
            </a:r>
            <a:r>
              <a:rPr lang="es-ES" sz="1800" b="1" dirty="0" smtClean="0">
                <a:latin typeface="Times New Roman" panose="02020603050405020304" pitchFamily="18" charset="0"/>
                <a:cs typeface="Times New Roman" panose="02020603050405020304" pitchFamily="18" charset="0"/>
              </a:rPr>
              <a:t>minerales, incrementando energía </a:t>
            </a:r>
            <a:r>
              <a:rPr lang="es-ES" sz="1800" b="1" dirty="0">
                <a:latin typeface="Times New Roman" panose="02020603050405020304" pitchFamily="18" charset="0"/>
                <a:cs typeface="Times New Roman" panose="02020603050405020304" pitchFamily="18" charset="0"/>
              </a:rPr>
              <a:t>y </a:t>
            </a:r>
            <a:r>
              <a:rPr lang="es-ES" sz="1800" b="1" dirty="0" smtClean="0">
                <a:latin typeface="Times New Roman" panose="02020603050405020304" pitchFamily="18" charset="0"/>
                <a:cs typeface="Times New Roman" panose="02020603050405020304" pitchFamily="18" charset="0"/>
              </a:rPr>
              <a:t>proteína </a:t>
            </a:r>
            <a:r>
              <a:rPr lang="es-ES" sz="1800" b="1" dirty="0">
                <a:latin typeface="Times New Roman" panose="02020603050405020304" pitchFamily="18" charset="0"/>
                <a:cs typeface="Times New Roman" panose="02020603050405020304" pitchFamily="18" charset="0"/>
              </a:rPr>
              <a:t>cruda en la </a:t>
            </a:r>
            <a:r>
              <a:rPr lang="es-ES" sz="1800" b="1" dirty="0" smtClean="0">
                <a:latin typeface="Times New Roman" panose="02020603050405020304" pitchFamily="18" charset="0"/>
                <a:cs typeface="Times New Roman" panose="02020603050405020304" pitchFamily="18" charset="0"/>
              </a:rPr>
              <a:t>dieta.</a:t>
            </a:r>
          </a:p>
          <a:p>
            <a:pPr algn="just"/>
            <a:r>
              <a:rPr lang="es-ES" sz="1800" b="1" dirty="0" smtClean="0">
                <a:latin typeface="Times New Roman" panose="02020603050405020304" pitchFamily="18" charset="0"/>
                <a:cs typeface="Times New Roman" panose="02020603050405020304" pitchFamily="18" charset="0"/>
              </a:rPr>
              <a:t>La </a:t>
            </a:r>
            <a:r>
              <a:rPr lang="es-ES" sz="1800" b="1" dirty="0">
                <a:latin typeface="Times New Roman" panose="02020603050405020304" pitchFamily="18" charset="0"/>
                <a:cs typeface="Times New Roman" panose="02020603050405020304" pitchFamily="18" charset="0"/>
              </a:rPr>
              <a:t>crianza de ovinos puede realizarse como </a:t>
            </a:r>
            <a:r>
              <a:rPr lang="es-ES" sz="1800" b="1" dirty="0" smtClean="0">
                <a:latin typeface="Times New Roman" panose="02020603050405020304" pitchFamily="18" charset="0"/>
                <a:cs typeface="Times New Roman" panose="02020603050405020304" pitchFamily="18" charset="0"/>
              </a:rPr>
              <a:t>actividad </a:t>
            </a:r>
            <a:r>
              <a:rPr lang="es-ES" sz="1800" b="1" dirty="0">
                <a:latin typeface="Times New Roman" panose="02020603050405020304" pitchFamily="18" charset="0"/>
                <a:cs typeface="Times New Roman" panose="02020603050405020304" pitchFamily="18" charset="0"/>
              </a:rPr>
              <a:t>independiente o puede ser el complemento de la actividad agrícola y </a:t>
            </a:r>
            <a:r>
              <a:rPr lang="es-ES" sz="1800" b="1" dirty="0" smtClean="0">
                <a:latin typeface="Times New Roman" panose="02020603050405020304" pitchFamily="18" charset="0"/>
                <a:cs typeface="Times New Roman" panose="02020603050405020304" pitchFamily="18" charset="0"/>
              </a:rPr>
              <a:t>forestal.</a:t>
            </a:r>
          </a:p>
          <a:p>
            <a:pPr algn="just"/>
            <a:r>
              <a:rPr lang="es-ES" sz="1800" b="1" dirty="0">
                <a:latin typeface="Times New Roman" panose="02020603050405020304" pitchFamily="18" charset="0"/>
                <a:cs typeface="Times New Roman" panose="02020603050405020304" pitchFamily="18" charset="0"/>
              </a:rPr>
              <a:t>La castración es una práctica que se realiza en el engorde de </a:t>
            </a:r>
            <a:r>
              <a:rPr lang="es-ES" sz="1800" b="1" dirty="0" smtClean="0">
                <a:latin typeface="Times New Roman" panose="02020603050405020304" pitchFamily="18" charset="0"/>
                <a:cs typeface="Times New Roman" panose="02020603050405020304" pitchFamily="18" charset="0"/>
              </a:rPr>
              <a:t>ovinos, no </a:t>
            </a:r>
            <a:r>
              <a:rPr lang="es-ES" sz="1800" b="1" dirty="0">
                <a:latin typeface="Times New Roman" panose="02020603050405020304" pitchFamily="18" charset="0"/>
                <a:cs typeface="Times New Roman" panose="02020603050405020304" pitchFamily="18" charset="0"/>
              </a:rPr>
              <a:t>es exigida en el </a:t>
            </a:r>
            <a:r>
              <a:rPr lang="es-ES" sz="1800" b="1" dirty="0" smtClean="0">
                <a:latin typeface="Times New Roman" panose="02020603050405020304" pitchFamily="18" charset="0"/>
                <a:cs typeface="Times New Roman" panose="02020603050405020304" pitchFamily="18" charset="0"/>
              </a:rPr>
              <a:t>mercado, pero permite </a:t>
            </a:r>
            <a:r>
              <a:rPr lang="es-ES" sz="1800" b="1" dirty="0">
                <a:latin typeface="Times New Roman" panose="02020603050405020304" pitchFamily="18" charset="0"/>
                <a:cs typeface="Times New Roman" panose="02020603050405020304" pitchFamily="18" charset="0"/>
              </a:rPr>
              <a:t>tener animales más </a:t>
            </a:r>
            <a:r>
              <a:rPr lang="es-ES" sz="1800" b="1" dirty="0" smtClean="0">
                <a:latin typeface="Times New Roman" panose="02020603050405020304" pitchFamily="18" charset="0"/>
                <a:cs typeface="Times New Roman" panose="02020603050405020304" pitchFamily="18" charset="0"/>
              </a:rPr>
              <a:t>tranquilos, evita el riesgo </a:t>
            </a:r>
            <a:r>
              <a:rPr lang="es-ES" sz="1800" b="1" dirty="0">
                <a:latin typeface="Times New Roman" panose="02020603050405020304" pitchFamily="18" charset="0"/>
                <a:cs typeface="Times New Roman" panose="02020603050405020304" pitchFamily="18" charset="0"/>
              </a:rPr>
              <a:t>de </a:t>
            </a:r>
            <a:r>
              <a:rPr lang="es-ES" sz="1800" b="1" dirty="0" smtClean="0">
                <a:latin typeface="Times New Roman" panose="02020603050405020304" pitchFamily="18" charset="0"/>
                <a:cs typeface="Times New Roman" panose="02020603050405020304" pitchFamily="18" charset="0"/>
              </a:rPr>
              <a:t>monta no deseada y el </a:t>
            </a:r>
            <a:r>
              <a:rPr lang="es-ES" sz="1800" b="1" dirty="0">
                <a:latin typeface="Times New Roman" panose="02020603050405020304" pitchFamily="18" charset="0"/>
                <a:cs typeface="Times New Roman" panose="02020603050405020304" pitchFamily="18" charset="0"/>
              </a:rPr>
              <a:t>desgaste de energía, se logra una </a:t>
            </a:r>
            <a:r>
              <a:rPr lang="es-ES" sz="1800" b="1" dirty="0" smtClean="0">
                <a:latin typeface="Times New Roman" panose="02020603050405020304" pitchFamily="18" charset="0"/>
                <a:cs typeface="Times New Roman" panose="02020603050405020304" pitchFamily="18" charset="0"/>
              </a:rPr>
              <a:t>mejor </a:t>
            </a:r>
            <a:r>
              <a:rPr lang="es-ES" sz="1800" b="1" dirty="0">
                <a:latin typeface="Times New Roman" panose="02020603050405020304" pitchFamily="18" charset="0"/>
                <a:cs typeface="Times New Roman" panose="02020603050405020304" pitchFamily="18" charset="0"/>
              </a:rPr>
              <a:t>calidad de </a:t>
            </a:r>
            <a:r>
              <a:rPr lang="es-ES" sz="1800" b="1" dirty="0" smtClean="0">
                <a:latin typeface="Times New Roman" panose="02020603050405020304" pitchFamily="18" charset="0"/>
                <a:cs typeface="Times New Roman" panose="02020603050405020304" pitchFamily="18" charset="0"/>
              </a:rPr>
              <a:t>carne.</a:t>
            </a:r>
            <a:endParaRPr lang="es-EC" sz="1800" b="1" dirty="0">
              <a:latin typeface="Times New Roman" panose="02020603050405020304" pitchFamily="18" charset="0"/>
              <a:cs typeface="Times New Roman" panose="02020603050405020304" pitchFamily="18" charset="0"/>
            </a:endParaRPr>
          </a:p>
          <a:p>
            <a:pPr algn="just"/>
            <a:endParaRPr lang="es-EC" sz="1800" b="1" dirty="0">
              <a:latin typeface="Times New Roman" panose="02020603050405020304" pitchFamily="18" charset="0"/>
              <a:cs typeface="Times New Roman" panose="02020603050405020304" pitchFamily="18" charset="0"/>
            </a:endParaRPr>
          </a:p>
        </p:txBody>
      </p:sp>
      <p:pic>
        <p:nvPicPr>
          <p:cNvPr id="6" name="Picture 3" descr="C:\Users\Lorena\Pictures\FOTOS\BORREGOS\Borregos  Katahdin\New Picture (2).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1" t="19159" r="17189" b="8562"/>
          <a:stretch/>
        </p:blipFill>
        <p:spPr bwMode="auto">
          <a:xfrm>
            <a:off x="7524328" y="32648"/>
            <a:ext cx="1224136" cy="1011399"/>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546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764704"/>
            <a:ext cx="8064896" cy="5616624"/>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VARIABLES DE FAENAMIENTO</a:t>
            </a:r>
          </a:p>
          <a:p>
            <a:pPr algn="just"/>
            <a:r>
              <a:rPr lang="es-ES" sz="1600" b="1" dirty="0" smtClean="0">
                <a:latin typeface="Times New Roman" panose="02020603050405020304" pitchFamily="18" charset="0"/>
                <a:cs typeface="Times New Roman" panose="02020603050405020304" pitchFamily="18" charset="0"/>
              </a:rPr>
              <a:t>Rendimiento </a:t>
            </a:r>
            <a:r>
              <a:rPr lang="es-ES" sz="1600" b="1" dirty="0">
                <a:latin typeface="Times New Roman" panose="02020603050405020304" pitchFamily="18" charset="0"/>
                <a:cs typeface="Times New Roman" panose="02020603050405020304" pitchFamily="18" charset="0"/>
              </a:rPr>
              <a:t>a la </a:t>
            </a:r>
            <a:r>
              <a:rPr lang="es-ES" sz="1600" b="1" dirty="0" smtClean="0">
                <a:latin typeface="Times New Roman" panose="02020603050405020304" pitchFamily="18" charset="0"/>
                <a:cs typeface="Times New Roman" panose="02020603050405020304" pitchFamily="18" charset="0"/>
              </a:rPr>
              <a:t>canal: no </a:t>
            </a:r>
            <a:r>
              <a:rPr lang="es-ES" sz="1600" b="1" dirty="0">
                <a:latin typeface="Times New Roman" panose="02020603050405020304" pitchFamily="18" charset="0"/>
                <a:cs typeface="Times New Roman" panose="02020603050405020304" pitchFamily="18" charset="0"/>
              </a:rPr>
              <a:t>hay diferencias relevantes entre los animales testículo suspendido y sin </a:t>
            </a:r>
            <a:r>
              <a:rPr lang="es-ES" sz="1600" b="1" dirty="0" smtClean="0">
                <a:latin typeface="Times New Roman" panose="02020603050405020304" pitchFamily="18" charset="0"/>
                <a:cs typeface="Times New Roman" panose="02020603050405020304" pitchFamily="18" charset="0"/>
              </a:rPr>
              <a:t>castrar, pero </a:t>
            </a:r>
            <a:r>
              <a:rPr lang="es-ES" sz="1600" b="1" dirty="0">
                <a:latin typeface="Times New Roman" panose="02020603050405020304" pitchFamily="18" charset="0"/>
                <a:cs typeface="Times New Roman" panose="02020603050405020304" pitchFamily="18" charset="0"/>
              </a:rPr>
              <a:t>se observa un 1% mayor rendimiento en los castrados a testículo abierto.</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Desbaste:13,4 </a:t>
            </a:r>
            <a:r>
              <a:rPr lang="es-ES" sz="1600" b="1" dirty="0">
                <a:latin typeface="Times New Roman" panose="02020603050405020304" pitchFamily="18" charset="0"/>
                <a:cs typeface="Times New Roman" panose="02020603050405020304" pitchFamily="18" charset="0"/>
              </a:rPr>
              <a:t>% promedio con 24 horas sin alimentación. </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Área </a:t>
            </a:r>
            <a:r>
              <a:rPr lang="es-ES" sz="1600" b="1" dirty="0">
                <a:latin typeface="Times New Roman" panose="02020603050405020304" pitchFamily="18" charset="0"/>
                <a:cs typeface="Times New Roman" panose="02020603050405020304" pitchFamily="18" charset="0"/>
              </a:rPr>
              <a:t>del ojo de </a:t>
            </a:r>
            <a:r>
              <a:rPr lang="es-ES" sz="1600" b="1" dirty="0" smtClean="0">
                <a:latin typeface="Times New Roman" panose="02020603050405020304" pitchFamily="18" charset="0"/>
                <a:cs typeface="Times New Roman" panose="02020603050405020304" pitchFamily="18" charset="0"/>
              </a:rPr>
              <a:t>bife: el </a:t>
            </a:r>
            <a:r>
              <a:rPr lang="es-ES" sz="1600" b="1" dirty="0">
                <a:latin typeface="Times New Roman" panose="02020603050405020304" pitchFamily="18" charset="0"/>
                <a:cs typeface="Times New Roman" panose="02020603050405020304" pitchFamily="18" charset="0"/>
              </a:rPr>
              <a:t>tratamiento que indica un valor más alto es el </a:t>
            </a:r>
            <a:r>
              <a:rPr lang="es-ES" sz="1600" b="1" dirty="0" smtClean="0">
                <a:latin typeface="Times New Roman" panose="02020603050405020304" pitchFamily="18" charset="0"/>
                <a:cs typeface="Times New Roman" panose="02020603050405020304" pitchFamily="18" charset="0"/>
              </a:rPr>
              <a:t>de </a:t>
            </a:r>
            <a:r>
              <a:rPr lang="es-ES" sz="1600" b="1" dirty="0">
                <a:latin typeface="Times New Roman" panose="02020603050405020304" pitchFamily="18" charset="0"/>
                <a:cs typeface="Times New Roman" panose="02020603050405020304" pitchFamily="18" charset="0"/>
              </a:rPr>
              <a:t>testículo suspendido, el cual fue superior al tratamiento de testículo abierto en un 35 %. Al compararlo con el tratamiento sin castración se observó que este presenta una musculatura menor en un 14 %.</a:t>
            </a:r>
            <a:endParaRPr lang="es-EC" sz="1600" b="1" dirty="0">
              <a:latin typeface="Times New Roman" panose="02020603050405020304" pitchFamily="18" charset="0"/>
              <a:cs typeface="Times New Roman" panose="02020603050405020304" pitchFamily="18" charset="0"/>
            </a:endParaRPr>
          </a:p>
          <a:p>
            <a:pPr lvl="0" algn="just"/>
            <a:endParaRPr lang="es-ES" sz="1600" b="1" dirty="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a:p>
            <a:pPr lvl="0" algn="just"/>
            <a:endParaRPr lang="es-ES" sz="1600" b="1" dirty="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a:p>
            <a:pPr algn="just"/>
            <a:endParaRPr lang="es-EC" sz="1400" b="1" dirty="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a:p>
            <a:pPr lvl="0" algn="just"/>
            <a:endParaRPr lang="es-ES" sz="1600" b="1" dirty="0" smtClean="0">
              <a:latin typeface="Times New Roman" panose="02020603050405020304" pitchFamily="18" charset="0"/>
              <a:cs typeface="Times New Roman" panose="02020603050405020304" pitchFamily="18" charset="0"/>
            </a:endParaRPr>
          </a:p>
        </p:txBody>
      </p:sp>
      <p:pic>
        <p:nvPicPr>
          <p:cNvPr id="6" name="5 Imagen" descr="C:\reslmedina2013\Users\Kennedy\Documents\FOTOS\TESIS BORREGOS\Animales faenados\DSC_05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45024"/>
            <a:ext cx="3024336" cy="2016224"/>
          </a:xfrm>
          <a:prstGeom prst="rect">
            <a:avLst/>
          </a:prstGeom>
          <a:noFill/>
          <a:ln w="15875">
            <a:solidFill>
              <a:srgbClr val="FFFF00"/>
            </a:solidFill>
          </a:ln>
        </p:spPr>
      </p:pic>
      <p:pic>
        <p:nvPicPr>
          <p:cNvPr id="7" name="6 Imagen" descr="C:\reslmedina2013\Users\Kennedy\Documents\FOTOS\TESIS BORREGOS\Animales faenados\DSC_05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645024"/>
            <a:ext cx="3168352" cy="2016224"/>
          </a:xfrm>
          <a:prstGeom prst="rect">
            <a:avLst/>
          </a:prstGeom>
          <a:noFill/>
          <a:ln w="15875">
            <a:solidFill>
              <a:srgbClr val="FFFF00"/>
            </a:solidFill>
          </a:ln>
        </p:spPr>
      </p:pic>
    </p:spTree>
    <p:extLst>
      <p:ext uri="{BB962C8B-B14F-4D97-AF65-F5344CB8AC3E}">
        <p14:creationId xmlns:p14="http://schemas.microsoft.com/office/powerpoint/2010/main" val="32227368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764704"/>
            <a:ext cx="8064896" cy="5760640"/>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ANÁLISIS ECONÓMICO – RENDIMIENTO </a:t>
            </a: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lvl="0" algn="just"/>
            <a:endParaRPr lang="es-ES" sz="1800" b="1" dirty="0">
              <a:latin typeface="Times New Roman" panose="02020603050405020304" pitchFamily="18" charset="0"/>
              <a:cs typeface="Times New Roman" panose="02020603050405020304" pitchFamily="18" charset="0"/>
            </a:endParaRPr>
          </a:p>
          <a:p>
            <a:pPr lvl="0" algn="just"/>
            <a:endParaRPr lang="es-ES" sz="1800" b="1" dirty="0" smtClean="0">
              <a:latin typeface="Times New Roman" panose="02020603050405020304" pitchFamily="18" charset="0"/>
              <a:cs typeface="Times New Roman" panose="02020603050405020304" pitchFamily="18" charset="0"/>
            </a:endParaRPr>
          </a:p>
          <a:p>
            <a:pPr algn="just"/>
            <a:endParaRPr lang="es-ES" sz="1600" b="1" dirty="0" smtClean="0">
              <a:latin typeface="Times New Roman" panose="02020603050405020304" pitchFamily="18" charset="0"/>
              <a:cs typeface="Times New Roman" panose="02020603050405020304" pitchFamily="18" charset="0"/>
            </a:endParaRPr>
          </a:p>
          <a:p>
            <a:pPr algn="just"/>
            <a:endParaRPr lang="es-MX" sz="1600" b="1" dirty="0" smtClean="0">
              <a:latin typeface="Times New Roman" panose="02020603050405020304" pitchFamily="18" charset="0"/>
              <a:cs typeface="Times New Roman" panose="02020603050405020304" pitchFamily="18" charset="0"/>
            </a:endParaRPr>
          </a:p>
          <a:p>
            <a:pPr algn="just"/>
            <a:endParaRPr lang="es-MX" sz="1600" b="1" dirty="0" smtClean="0">
              <a:latin typeface="Times New Roman" panose="02020603050405020304" pitchFamily="18" charset="0"/>
              <a:cs typeface="Times New Roman" panose="02020603050405020304" pitchFamily="18" charset="0"/>
            </a:endParaRPr>
          </a:p>
          <a:p>
            <a:pPr algn="just"/>
            <a:r>
              <a:rPr lang="es-MX" sz="1700" b="1" dirty="0" smtClean="0">
                <a:latin typeface="Times New Roman" panose="02020603050405020304" pitchFamily="18" charset="0"/>
                <a:cs typeface="Times New Roman" panose="02020603050405020304" pitchFamily="18" charset="0"/>
              </a:rPr>
              <a:t>Los </a:t>
            </a:r>
            <a:r>
              <a:rPr lang="es-MX" sz="1700" b="1" dirty="0">
                <a:latin typeface="Times New Roman" panose="02020603050405020304" pitchFamily="18" charset="0"/>
                <a:cs typeface="Times New Roman" panose="02020603050405020304" pitchFamily="18" charset="0"/>
              </a:rPr>
              <a:t>animales </a:t>
            </a:r>
            <a:r>
              <a:rPr lang="es-MX" sz="1700" b="1" dirty="0" smtClean="0">
                <a:latin typeface="Times New Roman" panose="02020603050405020304" pitchFamily="18" charset="0"/>
                <a:cs typeface="Times New Roman" panose="02020603050405020304" pitchFamily="18" charset="0"/>
              </a:rPr>
              <a:t>de T1 </a:t>
            </a:r>
            <a:r>
              <a:rPr lang="es-MX" sz="1700" b="1" dirty="0">
                <a:latin typeface="Times New Roman" panose="02020603050405020304" pitchFamily="18" charset="0"/>
                <a:cs typeface="Times New Roman" panose="02020603050405020304" pitchFamily="18" charset="0"/>
              </a:rPr>
              <a:t>(sin castrar sin balanceado) tuvieron </a:t>
            </a:r>
            <a:r>
              <a:rPr lang="es-MX" sz="1700" b="1" dirty="0" smtClean="0">
                <a:latin typeface="Times New Roman" panose="02020603050405020304" pitchFamily="18" charset="0"/>
                <a:cs typeface="Times New Roman" panose="02020603050405020304" pitchFamily="18" charset="0"/>
              </a:rPr>
              <a:t>36,2% </a:t>
            </a:r>
            <a:r>
              <a:rPr lang="es-MX" sz="1700" b="1" dirty="0">
                <a:latin typeface="Times New Roman" panose="02020603050405020304" pitchFamily="18" charset="0"/>
                <a:cs typeface="Times New Roman" panose="02020603050405020304" pitchFamily="18" charset="0"/>
              </a:rPr>
              <a:t>menor producción de carne </a:t>
            </a:r>
            <a:r>
              <a:rPr lang="es-MX" sz="1700" b="1" dirty="0" smtClean="0">
                <a:latin typeface="Times New Roman" panose="02020603050405020304" pitchFamily="18" charset="0"/>
                <a:cs typeface="Times New Roman" panose="02020603050405020304" pitchFamily="18" charset="0"/>
              </a:rPr>
              <a:t>(kg) </a:t>
            </a:r>
            <a:r>
              <a:rPr lang="es-MX" sz="1700" b="1" dirty="0">
                <a:latin typeface="Times New Roman" panose="02020603050405020304" pitchFamily="18" charset="0"/>
                <a:cs typeface="Times New Roman" panose="02020603050405020304" pitchFamily="18" charset="0"/>
              </a:rPr>
              <a:t>que los animales de los tratamientos T2 (sin castrar con balanceado). </a:t>
            </a:r>
            <a:endParaRPr lang="es-MX" sz="1700" b="1" dirty="0" smtClean="0">
              <a:latin typeface="Times New Roman" panose="02020603050405020304" pitchFamily="18" charset="0"/>
              <a:cs typeface="Times New Roman" panose="02020603050405020304" pitchFamily="18" charset="0"/>
            </a:endParaRPr>
          </a:p>
          <a:p>
            <a:pPr algn="just"/>
            <a:r>
              <a:rPr lang="es-MX" sz="1700" b="1" dirty="0" smtClean="0">
                <a:latin typeface="Times New Roman" panose="02020603050405020304" pitchFamily="18" charset="0"/>
                <a:cs typeface="Times New Roman" panose="02020603050405020304" pitchFamily="18" charset="0"/>
              </a:rPr>
              <a:t>Los </a:t>
            </a:r>
            <a:r>
              <a:rPr lang="es-MX" sz="1700" b="1" dirty="0">
                <a:latin typeface="Times New Roman" panose="02020603050405020304" pitchFamily="18" charset="0"/>
                <a:cs typeface="Times New Roman" panose="02020603050405020304" pitchFamily="18" charset="0"/>
              </a:rPr>
              <a:t>animales </a:t>
            </a:r>
            <a:r>
              <a:rPr lang="es-MX" sz="1700" b="1" dirty="0" smtClean="0">
                <a:latin typeface="Times New Roman" panose="02020603050405020304" pitchFamily="18" charset="0"/>
                <a:cs typeface="Times New Roman" panose="02020603050405020304" pitchFamily="18" charset="0"/>
              </a:rPr>
              <a:t>de </a:t>
            </a:r>
            <a:r>
              <a:rPr lang="es-MX" sz="1700" b="1" dirty="0">
                <a:latin typeface="Times New Roman" panose="02020603050405020304" pitchFamily="18" charset="0"/>
                <a:cs typeface="Times New Roman" panose="02020603050405020304" pitchFamily="18" charset="0"/>
              </a:rPr>
              <a:t>T3 (castrados a testículo abierto sin balanceado) tuvieron </a:t>
            </a:r>
            <a:r>
              <a:rPr lang="es-MX" sz="1700" b="1" dirty="0" smtClean="0">
                <a:latin typeface="Times New Roman" panose="02020603050405020304" pitchFamily="18" charset="0"/>
                <a:cs typeface="Times New Roman" panose="02020603050405020304" pitchFamily="18" charset="0"/>
              </a:rPr>
              <a:t>11,1% </a:t>
            </a:r>
            <a:r>
              <a:rPr lang="es-MX" sz="1700" b="1" dirty="0">
                <a:latin typeface="Times New Roman" panose="02020603050405020304" pitchFamily="18" charset="0"/>
                <a:cs typeface="Times New Roman" panose="02020603050405020304" pitchFamily="18" charset="0"/>
              </a:rPr>
              <a:t>menor producción de carne </a:t>
            </a:r>
            <a:r>
              <a:rPr lang="es-MX" sz="1700" b="1" dirty="0" smtClean="0">
                <a:latin typeface="Times New Roman" panose="02020603050405020304" pitchFamily="18" charset="0"/>
                <a:cs typeface="Times New Roman" panose="02020603050405020304" pitchFamily="18" charset="0"/>
              </a:rPr>
              <a:t>(kg) </a:t>
            </a:r>
            <a:r>
              <a:rPr lang="es-MX" sz="1700" b="1" dirty="0">
                <a:latin typeface="Times New Roman" panose="02020603050405020304" pitchFamily="18" charset="0"/>
                <a:cs typeface="Times New Roman" panose="02020603050405020304" pitchFamily="18" charset="0"/>
              </a:rPr>
              <a:t>que los animales de </a:t>
            </a:r>
            <a:r>
              <a:rPr lang="es-MX" sz="1700" b="1" dirty="0" smtClean="0">
                <a:latin typeface="Times New Roman" panose="02020603050405020304" pitchFamily="18" charset="0"/>
                <a:cs typeface="Times New Roman" panose="02020603050405020304" pitchFamily="18" charset="0"/>
              </a:rPr>
              <a:t>T4 </a:t>
            </a:r>
            <a:r>
              <a:rPr lang="es-MX" sz="1700" b="1" dirty="0">
                <a:latin typeface="Times New Roman" panose="02020603050405020304" pitchFamily="18" charset="0"/>
                <a:cs typeface="Times New Roman" panose="02020603050405020304" pitchFamily="18" charset="0"/>
              </a:rPr>
              <a:t>(testículo abierto con balanceado). </a:t>
            </a:r>
            <a:endParaRPr lang="es-MX" sz="1700" b="1" dirty="0" smtClean="0">
              <a:latin typeface="Times New Roman" panose="02020603050405020304" pitchFamily="18" charset="0"/>
              <a:cs typeface="Times New Roman" panose="02020603050405020304" pitchFamily="18" charset="0"/>
            </a:endParaRPr>
          </a:p>
          <a:p>
            <a:pPr algn="just"/>
            <a:r>
              <a:rPr lang="es-MX" sz="1700" b="1" dirty="0" smtClean="0">
                <a:latin typeface="Times New Roman" panose="02020603050405020304" pitchFamily="18" charset="0"/>
                <a:cs typeface="Times New Roman" panose="02020603050405020304" pitchFamily="18" charset="0"/>
              </a:rPr>
              <a:t>Los </a:t>
            </a:r>
            <a:r>
              <a:rPr lang="es-MX" sz="1700" b="1" dirty="0">
                <a:latin typeface="Times New Roman" panose="02020603050405020304" pitchFamily="18" charset="0"/>
                <a:cs typeface="Times New Roman" panose="02020603050405020304" pitchFamily="18" charset="0"/>
              </a:rPr>
              <a:t>animales </a:t>
            </a:r>
            <a:r>
              <a:rPr lang="es-MX" sz="1700" b="1" dirty="0" smtClean="0">
                <a:latin typeface="Times New Roman" panose="02020603050405020304" pitchFamily="18" charset="0"/>
                <a:cs typeface="Times New Roman" panose="02020603050405020304" pitchFamily="18" charset="0"/>
              </a:rPr>
              <a:t>de </a:t>
            </a:r>
            <a:r>
              <a:rPr lang="es-MX" sz="1700" b="1" dirty="0">
                <a:latin typeface="Times New Roman" panose="02020603050405020304" pitchFamily="18" charset="0"/>
                <a:cs typeface="Times New Roman" panose="02020603050405020304" pitchFamily="18" charset="0"/>
              </a:rPr>
              <a:t>T5 (testículo suspendido sin balanceado) tuvieron un </a:t>
            </a:r>
            <a:r>
              <a:rPr lang="es-MX" sz="1700" b="1" dirty="0" smtClean="0">
                <a:latin typeface="Times New Roman" panose="02020603050405020304" pitchFamily="18" charset="0"/>
                <a:cs typeface="Times New Roman" panose="02020603050405020304" pitchFamily="18" charset="0"/>
              </a:rPr>
              <a:t>26,5% </a:t>
            </a:r>
            <a:r>
              <a:rPr lang="es-MX" sz="1700" b="1" dirty="0">
                <a:latin typeface="Times New Roman" panose="02020603050405020304" pitchFamily="18" charset="0"/>
                <a:cs typeface="Times New Roman" panose="02020603050405020304" pitchFamily="18" charset="0"/>
              </a:rPr>
              <a:t>mayor producción </a:t>
            </a:r>
            <a:r>
              <a:rPr lang="es-MX" sz="1700" b="1" dirty="0" smtClean="0">
                <a:latin typeface="Times New Roman" panose="02020603050405020304" pitchFamily="18" charset="0"/>
                <a:cs typeface="Times New Roman" panose="02020603050405020304" pitchFamily="18" charset="0"/>
              </a:rPr>
              <a:t>de </a:t>
            </a:r>
            <a:r>
              <a:rPr lang="es-MX" sz="1700" b="1" dirty="0">
                <a:latin typeface="Times New Roman" panose="02020603050405020304" pitchFamily="18" charset="0"/>
                <a:cs typeface="Times New Roman" panose="02020603050405020304" pitchFamily="18" charset="0"/>
              </a:rPr>
              <a:t>carne </a:t>
            </a:r>
            <a:r>
              <a:rPr lang="es-MX" sz="1700" b="1" dirty="0" smtClean="0">
                <a:latin typeface="Times New Roman" panose="02020603050405020304" pitchFamily="18" charset="0"/>
                <a:cs typeface="Times New Roman" panose="02020603050405020304" pitchFamily="18" charset="0"/>
              </a:rPr>
              <a:t>(kg) </a:t>
            </a:r>
            <a:r>
              <a:rPr lang="es-MX" sz="1700" b="1" dirty="0">
                <a:latin typeface="Times New Roman" panose="02020603050405020304" pitchFamily="18" charset="0"/>
                <a:cs typeface="Times New Roman" panose="02020603050405020304" pitchFamily="18" charset="0"/>
              </a:rPr>
              <a:t>que los animales </a:t>
            </a:r>
            <a:r>
              <a:rPr lang="es-MX" sz="1700" b="1" dirty="0" smtClean="0">
                <a:latin typeface="Times New Roman" panose="02020603050405020304" pitchFamily="18" charset="0"/>
                <a:cs typeface="Times New Roman" panose="02020603050405020304" pitchFamily="18" charset="0"/>
              </a:rPr>
              <a:t>de </a:t>
            </a:r>
            <a:r>
              <a:rPr lang="es-MX" sz="1700" b="1" dirty="0">
                <a:latin typeface="Times New Roman" panose="02020603050405020304" pitchFamily="18" charset="0"/>
                <a:cs typeface="Times New Roman" panose="02020603050405020304" pitchFamily="18" charset="0"/>
              </a:rPr>
              <a:t>T6 (testículo suspendido con balanceado).</a:t>
            </a:r>
            <a:endParaRPr lang="es-EC" sz="1700" b="1" dirty="0">
              <a:latin typeface="Times New Roman" panose="02020603050405020304" pitchFamily="18" charset="0"/>
              <a:cs typeface="Times New Roman" panose="02020603050405020304" pitchFamily="18" charset="0"/>
            </a:endParaRPr>
          </a:p>
          <a:p>
            <a:endParaRPr lang="es-ES" sz="1700" b="1" dirty="0" smtClean="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705931754"/>
              </p:ext>
            </p:extLst>
          </p:nvPr>
        </p:nvGraphicFramePr>
        <p:xfrm>
          <a:off x="467544" y="1346711"/>
          <a:ext cx="7992887" cy="2453640"/>
        </p:xfrm>
        <a:graphic>
          <a:graphicData uri="http://schemas.openxmlformats.org/drawingml/2006/table">
            <a:tbl>
              <a:tblPr firstRow="1" firstCol="1" bandRow="1">
                <a:tableStyleId>{5C22544A-7EE6-4342-B048-85BDC9FD1C3A}</a:tableStyleId>
              </a:tblPr>
              <a:tblGrid>
                <a:gridCol w="1330681"/>
                <a:gridCol w="973575"/>
                <a:gridCol w="1152128"/>
                <a:gridCol w="1152128"/>
                <a:gridCol w="1008112"/>
                <a:gridCol w="936104"/>
                <a:gridCol w="1440159"/>
              </a:tblGrid>
              <a:tr h="216535">
                <a:tc rowSpan="3">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Repeticiones</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gridSpan="6">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Alimentación</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6535">
                <a:tc vMerge="1">
                  <a:txBody>
                    <a:bodyPr/>
                    <a:lstStyle/>
                    <a:p>
                      <a:endParaRPr lang="es-EC"/>
                    </a:p>
                  </a:txBody>
                  <a:tcPr/>
                </a:tc>
                <a:tc gridSpan="3">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Sin Balanceado</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Con balanceado</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r>
              <a:tr h="216535">
                <a:tc vMerge="1">
                  <a:txBody>
                    <a:bodyPr/>
                    <a:lstStyle/>
                    <a:p>
                      <a:endParaRPr lang="es-EC"/>
                    </a:p>
                  </a:txBody>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Sin castrar (T1)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Testículo abierto (T3)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Testículo suspendido (T5)</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Sin castrar (T2)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Testículo abierto (T4)</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Testículo suspendido (T6)</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16535">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23,2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27,3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31,8</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34,1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45,0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16535">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26,4</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37,7</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25,9</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31,4</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16535">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27,3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27,7</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49,1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31,4</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39,1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16535">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Rendimiento kg</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75,5</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81,4</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85,0</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118,6</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91,4</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115,5</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16535">
                <a:tc>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Promedio kg</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25,2</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27,1</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a:solidFill>
                            <a:schemeClr val="tx1"/>
                          </a:solidFill>
                          <a:effectLst/>
                          <a:latin typeface="Times New Roman" panose="02020603050405020304" pitchFamily="18" charset="0"/>
                          <a:cs typeface="Times New Roman" panose="02020603050405020304" pitchFamily="18" charset="0"/>
                        </a:rPr>
                        <a:t>28,3</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39,5</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EC" sz="1400" b="1">
                          <a:solidFill>
                            <a:schemeClr val="tx1"/>
                          </a:solidFill>
                          <a:effectLst/>
                          <a:latin typeface="Times New Roman" panose="02020603050405020304" pitchFamily="18" charset="0"/>
                          <a:cs typeface="Times New Roman" panose="02020603050405020304" pitchFamily="18" charset="0"/>
                        </a:rPr>
                        <a:t>30,5</a:t>
                      </a:r>
                      <a:endParaRPr lang="es-EC" sz="1400" b="1">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1400" b="1" dirty="0">
                          <a:solidFill>
                            <a:schemeClr val="tx1"/>
                          </a:solidFill>
                          <a:effectLst/>
                          <a:latin typeface="Times New Roman" panose="02020603050405020304" pitchFamily="18" charset="0"/>
                          <a:cs typeface="Times New Roman" panose="02020603050405020304" pitchFamily="18" charset="0"/>
                        </a:rPr>
                        <a:t>38,5</a:t>
                      </a:r>
                      <a:endParaRPr lang="es-EC" sz="1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30454782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692696"/>
            <a:ext cx="8496944" cy="1224136"/>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ANÁLISIS ECONÓMICO – RENDIMIENTO </a:t>
            </a:r>
          </a:p>
          <a:p>
            <a:pPr algn="just"/>
            <a:r>
              <a:rPr lang="es-MX" sz="1600" b="1" dirty="0">
                <a:latin typeface="Times New Roman" panose="02020603050405020304" pitchFamily="18" charset="0"/>
                <a:cs typeface="Times New Roman" panose="02020603050405020304" pitchFamily="18" charset="0"/>
              </a:rPr>
              <a:t>Los costos totales en todos los tratamientos son </a:t>
            </a:r>
            <a:r>
              <a:rPr lang="es-MX" sz="1600" b="1" dirty="0" smtClean="0">
                <a:latin typeface="Times New Roman" panose="02020603050405020304" pitchFamily="18" charset="0"/>
                <a:cs typeface="Times New Roman" panose="02020603050405020304" pitchFamily="18" charset="0"/>
              </a:rPr>
              <a:t>similares </a:t>
            </a:r>
            <a:r>
              <a:rPr lang="es-MX" sz="1600" b="1" dirty="0">
                <a:latin typeface="Times New Roman" panose="02020603050405020304" pitchFamily="18" charset="0"/>
                <a:cs typeface="Times New Roman" panose="02020603050405020304" pitchFamily="18" charset="0"/>
              </a:rPr>
              <a:t>entre </a:t>
            </a:r>
            <a:r>
              <a:rPr lang="es-MX" sz="1600" b="1" dirty="0" smtClean="0">
                <a:latin typeface="Times New Roman" panose="02020603050405020304" pitchFamily="18" charset="0"/>
                <a:cs typeface="Times New Roman" panose="02020603050405020304" pitchFamily="18" charset="0"/>
              </a:rPr>
              <a:t>sí.</a:t>
            </a:r>
          </a:p>
          <a:p>
            <a:pPr algn="just"/>
            <a:r>
              <a:rPr lang="es-MX" sz="1600" b="1" dirty="0" smtClean="0">
                <a:latin typeface="Times New Roman" panose="02020603050405020304" pitchFamily="18" charset="0"/>
                <a:cs typeface="Times New Roman" panose="02020603050405020304" pitchFamily="18" charset="0"/>
              </a:rPr>
              <a:t>Dentro </a:t>
            </a:r>
            <a:r>
              <a:rPr lang="es-MX" sz="1600" b="1" dirty="0">
                <a:latin typeface="Times New Roman" panose="02020603050405020304" pitchFamily="18" charset="0"/>
                <a:cs typeface="Times New Roman" panose="02020603050405020304" pitchFamily="18" charset="0"/>
              </a:rPr>
              <a:t>de los costos fijos </a:t>
            </a:r>
            <a:r>
              <a:rPr lang="es-MX" sz="1600" b="1" dirty="0" smtClean="0">
                <a:latin typeface="Times New Roman" panose="02020603050405020304" pitchFamily="18" charset="0"/>
                <a:cs typeface="Times New Roman" panose="02020603050405020304" pitchFamily="18" charset="0"/>
              </a:rPr>
              <a:t>el </a:t>
            </a:r>
            <a:r>
              <a:rPr lang="es-MX" sz="1600" b="1" dirty="0">
                <a:latin typeface="Times New Roman" panose="02020603050405020304" pitchFamily="18" charset="0"/>
                <a:cs typeface="Times New Roman" panose="02020603050405020304" pitchFamily="18" charset="0"/>
              </a:rPr>
              <a:t>valor de corral </a:t>
            </a:r>
            <a:r>
              <a:rPr lang="es-MX" sz="1600" b="1" dirty="0" smtClean="0">
                <a:latin typeface="Times New Roman" panose="02020603050405020304" pitchFamily="18" charset="0"/>
                <a:cs typeface="Times New Roman" panose="02020603050405020304" pitchFamily="18" charset="0"/>
              </a:rPr>
              <a:t>es </a:t>
            </a:r>
            <a:r>
              <a:rPr lang="es-MX" sz="1600" b="1" dirty="0">
                <a:latin typeface="Times New Roman" panose="02020603050405020304" pitchFamily="18" charset="0"/>
                <a:cs typeface="Times New Roman" panose="02020603050405020304" pitchFamily="18" charset="0"/>
              </a:rPr>
              <a:t>un costo </a:t>
            </a:r>
            <a:r>
              <a:rPr lang="es-MX" sz="1600" b="1" dirty="0" smtClean="0">
                <a:latin typeface="Times New Roman" panose="02020603050405020304" pitchFamily="18" charset="0"/>
                <a:cs typeface="Times New Roman" panose="02020603050405020304" pitchFamily="18" charset="0"/>
              </a:rPr>
              <a:t>elevado otro </a:t>
            </a:r>
            <a:r>
              <a:rPr lang="es-MX" sz="1600" b="1" dirty="0">
                <a:latin typeface="Times New Roman" panose="02020603050405020304" pitchFamily="18" charset="0"/>
                <a:cs typeface="Times New Roman" panose="02020603050405020304" pitchFamily="18" charset="0"/>
              </a:rPr>
              <a:t>factor relevante fue la remuneración del </a:t>
            </a:r>
            <a:r>
              <a:rPr lang="es-MX" sz="1600" b="1" dirty="0" smtClean="0">
                <a:latin typeface="Times New Roman" panose="02020603050405020304" pitchFamily="18" charset="0"/>
                <a:cs typeface="Times New Roman" panose="02020603050405020304" pitchFamily="18" charset="0"/>
              </a:rPr>
              <a:t>trabajador.</a:t>
            </a:r>
            <a:endParaRPr lang="es-ES" sz="1600" b="1" dirty="0" smtClean="0">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313276990"/>
              </p:ext>
            </p:extLst>
          </p:nvPr>
        </p:nvGraphicFramePr>
        <p:xfrm>
          <a:off x="611556" y="1988842"/>
          <a:ext cx="7848875" cy="4680267"/>
        </p:xfrm>
        <a:graphic>
          <a:graphicData uri="http://schemas.openxmlformats.org/drawingml/2006/table">
            <a:tbl>
              <a:tblPr firstRow="1" firstCol="1" bandRow="1">
                <a:tableStyleId>{5C22544A-7EE6-4342-B048-85BDC9FD1C3A}</a:tableStyleId>
              </a:tblPr>
              <a:tblGrid>
                <a:gridCol w="1147475"/>
                <a:gridCol w="558450"/>
                <a:gridCol w="558450"/>
                <a:gridCol w="558450"/>
                <a:gridCol w="558450"/>
                <a:gridCol w="558450"/>
                <a:gridCol w="558450"/>
                <a:gridCol w="558450"/>
                <a:gridCol w="558450"/>
                <a:gridCol w="558450"/>
                <a:gridCol w="558450"/>
                <a:gridCol w="558450"/>
                <a:gridCol w="558450"/>
              </a:tblGrid>
              <a:tr h="208807">
                <a:tc gridSpan="13">
                  <a:txBody>
                    <a:bodyPr/>
                    <a:lstStyle/>
                    <a:p>
                      <a:pPr algn="ctr">
                        <a:lnSpc>
                          <a:spcPct val="115000"/>
                        </a:lnSpc>
                        <a:spcAft>
                          <a:spcPts val="0"/>
                        </a:spcAft>
                      </a:pPr>
                      <a:r>
                        <a:rPr lang="en-US" sz="1100" b="1" dirty="0" err="1">
                          <a:solidFill>
                            <a:schemeClr val="tx1"/>
                          </a:solidFill>
                          <a:effectLst/>
                          <a:latin typeface="Times New Roman" panose="02020603050405020304" pitchFamily="18" charset="0"/>
                          <a:cs typeface="Times New Roman" panose="02020603050405020304" pitchFamily="18" charset="0"/>
                        </a:rPr>
                        <a:t>Costos</a:t>
                      </a:r>
                      <a:r>
                        <a:rPr lang="en-US" sz="1100" b="1" dirty="0">
                          <a:solidFill>
                            <a:schemeClr val="tx1"/>
                          </a:solidFill>
                          <a:effectLst/>
                          <a:latin typeface="Times New Roman" panose="02020603050405020304" pitchFamily="18" charset="0"/>
                          <a:cs typeface="Times New Roman" panose="02020603050405020304" pitchFamily="18" charset="0"/>
                        </a:rPr>
                        <a:t> </a:t>
                      </a:r>
                      <a:r>
                        <a:rPr lang="en-US" sz="1100" b="1" dirty="0" err="1" smtClean="0">
                          <a:solidFill>
                            <a:schemeClr val="tx1"/>
                          </a:solidFill>
                          <a:effectLst/>
                          <a:latin typeface="Times New Roman" panose="02020603050405020304" pitchFamily="18" charset="0"/>
                          <a:cs typeface="Times New Roman" panose="02020603050405020304" pitchFamily="18" charset="0"/>
                        </a:rPr>
                        <a:t>totales</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8807">
                <a:tc row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Tratamiento</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gridSpan="6">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Sin balanceado</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Con balanceado</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8368">
                <a:tc v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gridSpan="2">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r>
              <a:tr h="208807">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Costos fijos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8807">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Corrales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8807">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Trabajador</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21,9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21,9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21,9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12,9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12,2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75854">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Servicio básicos - luz</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96735">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Total costos fijos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32,5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32,5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32,5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49,1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18,1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77292">
                <a:tc gridSpan="13">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 </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1936">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Costos variables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77292">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Ovinos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59,5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59,5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59,5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31,3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35,1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90,0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33,2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31936">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Desparasitante</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8807">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Vitaminas</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70012">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Sal mineralizada</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5,8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8,8</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3,2</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08807">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Balanceado</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136,3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47,4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105,6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120,0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44,3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370012">
                <a:tc>
                  <a:txBody>
                    <a:bodyPr/>
                    <a:lstStyle/>
                    <a:p>
                      <a:pPr algn="ctr">
                        <a:lnSpc>
                          <a:spcPct val="115000"/>
                        </a:lnSpc>
                        <a:spcAft>
                          <a:spcPts val="0"/>
                        </a:spcAft>
                      </a:pPr>
                      <a:r>
                        <a:rPr lang="en-US" sz="1100" b="1" dirty="0">
                          <a:solidFill>
                            <a:schemeClr val="tx1"/>
                          </a:solidFill>
                          <a:effectLst/>
                          <a:latin typeface="Times New Roman" panose="02020603050405020304" pitchFamily="18" charset="0"/>
                          <a:cs typeface="Times New Roman" panose="02020603050405020304" pitchFamily="18" charset="0"/>
                        </a:rPr>
                        <a:t>Total </a:t>
                      </a:r>
                      <a:r>
                        <a:rPr lang="en-US" sz="1100" b="1" dirty="0" err="1">
                          <a:solidFill>
                            <a:schemeClr val="tx1"/>
                          </a:solidFill>
                          <a:effectLst/>
                          <a:latin typeface="Times New Roman" panose="02020603050405020304" pitchFamily="18" charset="0"/>
                          <a:cs typeface="Times New Roman" panose="02020603050405020304" pitchFamily="18" charset="0"/>
                        </a:rPr>
                        <a:t>costos</a:t>
                      </a:r>
                      <a:r>
                        <a:rPr lang="en-US" sz="1100" b="1" dirty="0">
                          <a:solidFill>
                            <a:schemeClr val="tx1"/>
                          </a:solidFill>
                          <a:effectLst/>
                          <a:latin typeface="Times New Roman" panose="02020603050405020304" pitchFamily="18" charset="0"/>
                          <a:cs typeface="Times New Roman" panose="02020603050405020304" pitchFamily="18" charset="0"/>
                        </a:rPr>
                        <a:t> variables</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102,0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67,5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102,0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67,5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102,0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67,5</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238,3</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82,9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207,6</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80,9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222,0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81,9</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77292">
                <a:tc gridSpan="13">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 </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0129">
                <a:tc>
                  <a:txBody>
                    <a:bodyPr/>
                    <a:lstStyle/>
                    <a:p>
                      <a:pPr algn="ctr">
                        <a:lnSpc>
                          <a:spcPct val="115000"/>
                        </a:lnSpc>
                        <a:spcAft>
                          <a:spcPts val="0"/>
                        </a:spcAft>
                      </a:pPr>
                      <a:r>
                        <a:rPr lang="en-US" sz="1100" b="1" dirty="0" err="1">
                          <a:solidFill>
                            <a:schemeClr val="tx1"/>
                          </a:solidFill>
                          <a:effectLst/>
                          <a:latin typeface="Times New Roman" panose="02020603050405020304" pitchFamily="18" charset="0"/>
                          <a:cs typeface="Times New Roman" panose="02020603050405020304" pitchFamily="18" charset="0"/>
                        </a:rPr>
                        <a:t>Costos</a:t>
                      </a:r>
                      <a:r>
                        <a:rPr lang="en-US" sz="1100" b="1" dirty="0">
                          <a:solidFill>
                            <a:schemeClr val="tx1"/>
                          </a:solidFill>
                          <a:effectLst/>
                          <a:latin typeface="Times New Roman" panose="02020603050405020304" pitchFamily="18" charset="0"/>
                          <a:cs typeface="Times New Roman" panose="02020603050405020304" pitchFamily="18" charset="0"/>
                        </a:rPr>
                        <a:t> </a:t>
                      </a:r>
                      <a:r>
                        <a:rPr lang="en-US" sz="1100" b="1" dirty="0" err="1" smtClean="0">
                          <a:solidFill>
                            <a:schemeClr val="tx1"/>
                          </a:solidFill>
                          <a:effectLst/>
                          <a:latin typeface="Times New Roman" panose="02020603050405020304" pitchFamily="18" charset="0"/>
                          <a:cs typeface="Times New Roman" panose="02020603050405020304" pitchFamily="18" charset="0"/>
                        </a:rPr>
                        <a:t>totales</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151,1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dirty="0">
                          <a:solidFill>
                            <a:schemeClr val="tx1"/>
                          </a:solidFill>
                          <a:effectLst/>
                          <a:latin typeface="Times New Roman" panose="02020603050405020304" pitchFamily="18" charset="0"/>
                          <a:cs typeface="Times New Roman" panose="02020603050405020304" pitchFamily="18" charset="0"/>
                        </a:rPr>
                        <a:t>151,1</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dirty="0">
                          <a:solidFill>
                            <a:schemeClr val="tx1"/>
                          </a:solidFill>
                          <a:effectLst/>
                          <a:latin typeface="Times New Roman" panose="02020603050405020304" pitchFamily="18" charset="0"/>
                          <a:cs typeface="Times New Roman" panose="02020603050405020304" pitchFamily="18" charset="0"/>
                        </a:rPr>
                        <a:t>151,1</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287,4</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256,7</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100,0</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a:solidFill>
                            <a:schemeClr val="tx1"/>
                          </a:solidFill>
                          <a:effectLst/>
                          <a:latin typeface="Times New Roman" panose="02020603050405020304" pitchFamily="18" charset="0"/>
                          <a:cs typeface="Times New Roman" panose="02020603050405020304" pitchFamily="18" charset="0"/>
                        </a:rPr>
                        <a:t>271,1</a:t>
                      </a:r>
                      <a:endParaRPr lang="es-EC" sz="18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100" b="1" dirty="0">
                          <a:solidFill>
                            <a:schemeClr val="tx1"/>
                          </a:solidFill>
                          <a:effectLst/>
                          <a:latin typeface="Times New Roman" panose="02020603050405020304" pitchFamily="18" charset="0"/>
                          <a:cs typeface="Times New Roman" panose="02020603050405020304" pitchFamily="18" charset="0"/>
                        </a:rPr>
                        <a:t>100,0</a:t>
                      </a:r>
                      <a:endParaRPr lang="es-EC"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924584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836712"/>
            <a:ext cx="8280920" cy="4968552"/>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ANÁLISIS ECONÓMICO – BENEFICIOS NETOS Y RELACIÓN COSTOS BENEFICIO </a:t>
            </a:r>
          </a:p>
        </p:txBody>
      </p:sp>
      <p:graphicFrame>
        <p:nvGraphicFramePr>
          <p:cNvPr id="4" name="3 Tabla"/>
          <p:cNvGraphicFramePr>
            <a:graphicFrameLocks noGrp="1"/>
          </p:cNvGraphicFramePr>
          <p:nvPr>
            <p:extLst>
              <p:ext uri="{D42A27DB-BD31-4B8C-83A1-F6EECF244321}">
                <p14:modId xmlns:p14="http://schemas.microsoft.com/office/powerpoint/2010/main" val="1000503349"/>
              </p:ext>
            </p:extLst>
          </p:nvPr>
        </p:nvGraphicFramePr>
        <p:xfrm>
          <a:off x="539552" y="1628796"/>
          <a:ext cx="3600399" cy="2247140"/>
        </p:xfrm>
        <a:graphic>
          <a:graphicData uri="http://schemas.openxmlformats.org/drawingml/2006/table">
            <a:tbl>
              <a:tblPr firstRow="1" firstCol="1" bandRow="1">
                <a:tableStyleId>{5C22544A-7EE6-4342-B048-85BDC9FD1C3A}</a:tableStyleId>
              </a:tblPr>
              <a:tblGrid>
                <a:gridCol w="1957856"/>
                <a:gridCol w="534864"/>
                <a:gridCol w="578072"/>
                <a:gridCol w="529607"/>
              </a:tblGrid>
              <a:tr h="224714">
                <a:tc gridSpan="4">
                  <a:txBody>
                    <a:bodyPr/>
                    <a:lstStyle/>
                    <a:p>
                      <a:pPr algn="ctr">
                        <a:lnSpc>
                          <a:spcPct val="115000"/>
                        </a:lnSpc>
                        <a:spcAft>
                          <a:spcPts val="0"/>
                        </a:spcAft>
                      </a:pPr>
                      <a:r>
                        <a:rPr lang="en-US" sz="1200" b="1" dirty="0" err="1">
                          <a:solidFill>
                            <a:schemeClr val="tx1"/>
                          </a:solidFill>
                          <a:effectLst/>
                          <a:latin typeface="Times New Roman" panose="02020603050405020304" pitchFamily="18" charset="0"/>
                          <a:cs typeface="Times New Roman" panose="02020603050405020304" pitchFamily="18" charset="0"/>
                        </a:rPr>
                        <a:t>Beneficios</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24714">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Variables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T4</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T6</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Venta a la canal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357,0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282,8</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353,2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Visceras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45,0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45,0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45,0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Cabezas y patas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9,0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9,0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9,0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Beneficio en campo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411,0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336,8</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407,2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Costos totales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287,4</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256,7</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271,1</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Beneficio neto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123,6</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80,1</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136,1</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Beneficio/costo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1,4</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1,3</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1,5</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24714">
                <a:tc>
                  <a:txBody>
                    <a:bodyPr/>
                    <a:lstStyle/>
                    <a:p>
                      <a:pP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Beneficio/costo (%)</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40,0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30,0</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50,0</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525068926"/>
              </p:ext>
            </p:extLst>
          </p:nvPr>
        </p:nvGraphicFramePr>
        <p:xfrm>
          <a:off x="4427984" y="2276872"/>
          <a:ext cx="4248472" cy="1051560"/>
        </p:xfrm>
        <a:graphic>
          <a:graphicData uri="http://schemas.openxmlformats.org/drawingml/2006/table">
            <a:tbl>
              <a:tblPr firstRow="1" firstCol="1" bandRow="1">
                <a:tableStyleId>{5C22544A-7EE6-4342-B048-85BDC9FD1C3A}</a:tableStyleId>
              </a:tblPr>
              <a:tblGrid>
                <a:gridCol w="1110593"/>
                <a:gridCol w="1142910"/>
                <a:gridCol w="770833"/>
                <a:gridCol w="1224136"/>
              </a:tblGrid>
              <a:tr h="200025">
                <a:tc gridSpan="4">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Análisis</a:t>
                      </a:r>
                      <a:r>
                        <a:rPr lang="en-US" sz="1200" b="1" dirty="0">
                          <a:solidFill>
                            <a:schemeClr val="tx1"/>
                          </a:solidFill>
                          <a:effectLst/>
                          <a:latin typeface="Times New Roman" panose="02020603050405020304" pitchFamily="18" charset="0"/>
                          <a:cs typeface="Times New Roman" panose="02020603050405020304" pitchFamily="18" charset="0"/>
                        </a:rPr>
                        <a:t> de </a:t>
                      </a:r>
                      <a:r>
                        <a:rPr lang="en-US" sz="1200" b="1" dirty="0" err="1">
                          <a:solidFill>
                            <a:schemeClr val="tx1"/>
                          </a:solidFill>
                          <a:effectLst/>
                          <a:latin typeface="Times New Roman" panose="02020603050405020304" pitchFamily="18" charset="0"/>
                          <a:cs typeface="Times New Roman" panose="02020603050405020304" pitchFamily="18" charset="0"/>
                        </a:rPr>
                        <a:t>dominancia</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Tratamiento</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Costo total</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Utilidad</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Dominancia</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r>
              <a:tr h="200025">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T6</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271,1</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136,1</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No dominado</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r>
              <a:tr h="200025">
                <a:tc>
                  <a:txBody>
                    <a:bodyPr/>
                    <a:lstStyle/>
                    <a:p>
                      <a:pPr algn="ctr">
                        <a:lnSpc>
                          <a:spcPct val="115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T2</a:t>
                      </a:r>
                      <a:endParaRPr lang="es-EC" sz="12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287,4</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123,6</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Dominado</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r>
              <a:tr h="200025">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T4</a:t>
                      </a:r>
                      <a:endParaRPr lang="es-EC"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256,7</a:t>
                      </a:r>
                      <a:endParaRPr lang="es-EC"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80,1</a:t>
                      </a:r>
                      <a:endParaRPr lang="es-EC" sz="1200" b="1">
                        <a:effectLst/>
                        <a:latin typeface="Times New Roman" panose="02020603050405020304" pitchFamily="18" charset="0"/>
                        <a:ea typeface="Times New Roman"/>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200" b="1" dirty="0" err="1">
                          <a:effectLst/>
                          <a:latin typeface="Times New Roman" panose="02020603050405020304" pitchFamily="18" charset="0"/>
                          <a:cs typeface="Times New Roman" panose="02020603050405020304" pitchFamily="18" charset="0"/>
                        </a:rPr>
                        <a:t>Dominado</a:t>
                      </a:r>
                      <a:endParaRPr lang="es-EC"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951551907"/>
              </p:ext>
            </p:extLst>
          </p:nvPr>
        </p:nvGraphicFramePr>
        <p:xfrm>
          <a:off x="1547664" y="4653136"/>
          <a:ext cx="5515723" cy="1088132"/>
        </p:xfrm>
        <a:graphic>
          <a:graphicData uri="http://schemas.openxmlformats.org/drawingml/2006/table">
            <a:tbl>
              <a:tblPr firstRow="1" firstCol="1" bandRow="1">
                <a:tableStyleId>{5C22544A-7EE6-4342-B048-85BDC9FD1C3A}</a:tableStyleId>
              </a:tblPr>
              <a:tblGrid>
                <a:gridCol w="1121959"/>
                <a:gridCol w="1004180"/>
                <a:gridCol w="1029418"/>
                <a:gridCol w="767092"/>
                <a:gridCol w="1029418"/>
                <a:gridCol w="563656"/>
              </a:tblGrid>
              <a:tr h="272033">
                <a:tc gridSpan="6">
                  <a:txBody>
                    <a:bodyPr/>
                    <a:lstStyle/>
                    <a:p>
                      <a:pPr algn="ctr">
                        <a:lnSpc>
                          <a:spcPct val="115000"/>
                        </a:lnSpc>
                        <a:spcAft>
                          <a:spcPts val="0"/>
                        </a:spcAft>
                      </a:pPr>
                      <a:r>
                        <a:rPr lang="en-US" sz="1400" b="1" dirty="0" err="1">
                          <a:solidFill>
                            <a:schemeClr val="tx1"/>
                          </a:solidFill>
                          <a:effectLst/>
                          <a:latin typeface="Times New Roman" panose="02020603050405020304" pitchFamily="18" charset="0"/>
                          <a:cs typeface="Times New Roman" panose="02020603050405020304" pitchFamily="18" charset="0"/>
                        </a:rPr>
                        <a:t>Tasa</a:t>
                      </a:r>
                      <a:r>
                        <a:rPr lang="en-US" sz="1400" b="1" dirty="0">
                          <a:solidFill>
                            <a:schemeClr val="tx1"/>
                          </a:solidFill>
                          <a:effectLst/>
                          <a:latin typeface="Times New Roman" panose="02020603050405020304" pitchFamily="18" charset="0"/>
                          <a:cs typeface="Times New Roman" panose="02020603050405020304" pitchFamily="18" charset="0"/>
                        </a:rPr>
                        <a:t> marginal de </a:t>
                      </a:r>
                      <a:r>
                        <a:rPr lang="en-US" sz="1400" b="1" dirty="0" err="1">
                          <a:solidFill>
                            <a:schemeClr val="tx1"/>
                          </a:solidFill>
                          <a:effectLst/>
                          <a:latin typeface="Times New Roman" panose="02020603050405020304" pitchFamily="18" charset="0"/>
                          <a:cs typeface="Times New Roman" panose="02020603050405020304" pitchFamily="18" charset="0"/>
                        </a:rPr>
                        <a:t>retorno</a:t>
                      </a:r>
                      <a:endParaRPr lang="es-EC"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2033">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Tratamiento</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Costo total</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C marginal</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Utilidad</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B marginal</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TRM</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72033">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T6</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271,1</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136,1</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 </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272033">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T2</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287,4</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16,3</a:t>
                      </a:r>
                      <a:endParaRPr lang="es-EC"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123,6</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a:solidFill>
                            <a:schemeClr val="tx1"/>
                          </a:solidFill>
                          <a:effectLst/>
                          <a:latin typeface="Times New Roman" panose="02020603050405020304" pitchFamily="18" charset="0"/>
                          <a:cs typeface="Times New Roman" panose="02020603050405020304" pitchFamily="18" charset="0"/>
                        </a:rPr>
                        <a:t>12,5</a:t>
                      </a:r>
                      <a:endParaRPr lang="es-EC" sz="16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b">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76,7</a:t>
                      </a:r>
                      <a:endParaRPr lang="es-EC"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15936637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836712"/>
            <a:ext cx="8280920" cy="4968552"/>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DIVULGACIÓN DE RESULTADOS</a:t>
            </a: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92888" cy="5040560"/>
          </a:xfrm>
          <a:prstGeom prst="rect">
            <a:avLst/>
          </a:prstGeom>
          <a:noFill/>
          <a:ln>
            <a:noFill/>
          </a:ln>
        </p:spPr>
      </p:pic>
    </p:spTree>
    <p:extLst>
      <p:ext uri="{BB962C8B-B14F-4D97-AF65-F5344CB8AC3E}">
        <p14:creationId xmlns:p14="http://schemas.microsoft.com/office/powerpoint/2010/main" val="33158883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RESULTADOS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836712"/>
            <a:ext cx="8280920" cy="4968552"/>
          </a:xfrm>
        </p:spPr>
        <p:txBody>
          <a:bodyPr numCol="1">
            <a:noAutofit/>
          </a:bodyPr>
          <a:lstStyle/>
          <a:p>
            <a:pPr lvl="0" algn="just"/>
            <a:r>
              <a:rPr lang="es-ES" sz="1800" b="1" dirty="0" smtClean="0">
                <a:latin typeface="Times New Roman" panose="02020603050405020304" pitchFamily="18" charset="0"/>
                <a:cs typeface="Times New Roman" panose="02020603050405020304" pitchFamily="18" charset="0"/>
              </a:rPr>
              <a:t>DIVULGACIÓN DE RESULTADOS</a:t>
            </a: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4970"/>
            <a:ext cx="7992888" cy="4894349"/>
          </a:xfrm>
          <a:prstGeom prst="rect">
            <a:avLst/>
          </a:prstGeom>
          <a:noFill/>
          <a:ln>
            <a:noFill/>
          </a:ln>
        </p:spPr>
      </p:pic>
    </p:spTree>
    <p:extLst>
      <p:ext uri="{BB962C8B-B14F-4D97-AF65-F5344CB8AC3E}">
        <p14:creationId xmlns:p14="http://schemas.microsoft.com/office/powerpoint/2010/main" val="36629596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365760" lvl="1" indent="0" algn="just">
              <a:buNone/>
            </a:pPr>
            <a:r>
              <a:rPr lang="es-ES" sz="1800" b="1" dirty="0">
                <a:latin typeface="Times New Roman" panose="02020603050405020304" pitchFamily="18" charset="0"/>
                <a:cs typeface="Times New Roman" panose="02020603050405020304" pitchFamily="18" charset="0"/>
              </a:rPr>
              <a:t>COMPOSICIÓN DE LA </a:t>
            </a:r>
            <a:r>
              <a:rPr lang="es-ES" sz="1800" b="1" dirty="0" smtClean="0">
                <a:latin typeface="Times New Roman" panose="02020603050405020304" pitchFamily="18" charset="0"/>
                <a:cs typeface="Times New Roman" panose="02020603050405020304" pitchFamily="18" charset="0"/>
              </a:rPr>
              <a:t>DIETA</a:t>
            </a:r>
          </a:p>
          <a:p>
            <a:pPr marL="365760" lvl="1" indent="0" algn="just">
              <a:buNone/>
            </a:pPr>
            <a:endParaRPr lang="es-EC" sz="1800" b="1" dirty="0">
              <a:latin typeface="Times New Roman" panose="02020603050405020304" pitchFamily="18" charset="0"/>
              <a:cs typeface="Times New Roman" panose="02020603050405020304" pitchFamily="18" charset="0"/>
            </a:endParaRPr>
          </a:p>
          <a:p>
            <a:pPr algn="just"/>
            <a:r>
              <a:rPr lang="es-MX" sz="1800" b="1" dirty="0" smtClean="0">
                <a:latin typeface="Times New Roman" panose="02020603050405020304" pitchFamily="18" charset="0"/>
                <a:cs typeface="Times New Roman" panose="02020603050405020304" pitchFamily="18" charset="0"/>
              </a:rPr>
              <a:t>Las </a:t>
            </a:r>
            <a:r>
              <a:rPr lang="es-MX" sz="1800" b="1" dirty="0">
                <a:latin typeface="Times New Roman" panose="02020603050405020304" pitchFamily="18" charset="0"/>
                <a:cs typeface="Times New Roman" panose="02020603050405020304" pitchFamily="18" charset="0"/>
              </a:rPr>
              <a:t>dietas utilizadas en la investigación fueron dos: forraje solo y forraje más suplemento alimenticio. </a:t>
            </a:r>
            <a:r>
              <a:rPr lang="es-EC" sz="1800" b="1" dirty="0">
                <a:latin typeface="Times New Roman" panose="02020603050405020304" pitchFamily="18" charset="0"/>
                <a:cs typeface="Times New Roman" panose="02020603050405020304" pitchFamily="18" charset="0"/>
              </a:rPr>
              <a:t>El contenido de proteína cruda de los pastos varía con respecto a la época del año y su manejo, por ello que se dice que el verano afecta no sólo a la producción sino también la calidad de todos los tipos de pastos (Terranova, 2001). </a:t>
            </a:r>
          </a:p>
          <a:p>
            <a:pPr algn="just"/>
            <a:r>
              <a:rPr lang="es-EC" sz="1800" b="1" dirty="0" smtClean="0">
                <a:latin typeface="Times New Roman" panose="02020603050405020304" pitchFamily="18" charset="0"/>
                <a:cs typeface="Times New Roman" panose="02020603050405020304" pitchFamily="18" charset="0"/>
              </a:rPr>
              <a:t>El </a:t>
            </a:r>
            <a:r>
              <a:rPr lang="es-EC" sz="1800" b="1" dirty="0">
                <a:latin typeface="Times New Roman" panose="02020603050405020304" pitchFamily="18" charset="0"/>
                <a:cs typeface="Times New Roman" panose="02020603050405020304" pitchFamily="18" charset="0"/>
              </a:rPr>
              <a:t>pasto utilizado fue una </a:t>
            </a:r>
            <a:r>
              <a:rPr lang="es-EC" sz="1800" b="1" dirty="0" err="1">
                <a:latin typeface="Times New Roman" panose="02020603050405020304" pitchFamily="18" charset="0"/>
                <a:cs typeface="Times New Roman" panose="02020603050405020304" pitchFamily="18" charset="0"/>
              </a:rPr>
              <a:t>Brachiaria</a:t>
            </a:r>
            <a:r>
              <a:rPr lang="es-EC" sz="1800" b="1" dirty="0">
                <a:latin typeface="Times New Roman" panose="02020603050405020304" pitchFamily="18" charset="0"/>
                <a:cs typeface="Times New Roman" panose="02020603050405020304" pitchFamily="18" charset="0"/>
              </a:rPr>
              <a:t>, con un porcentaje de proteína de 13,65 % y 30,62 % de fibra cruda. Lobo Di Palma, 1997, reporta en verano entre 8 % y 14 % de proteína bruta; y en invierno esos mismos pastos pueden aumentar el contenido de proteína entre 9 % y 16 %, pero en general indica que las </a:t>
            </a:r>
            <a:r>
              <a:rPr lang="es-EC" sz="1800" b="1" dirty="0" err="1">
                <a:latin typeface="Times New Roman" panose="02020603050405020304" pitchFamily="18" charset="0"/>
                <a:cs typeface="Times New Roman" panose="02020603050405020304" pitchFamily="18" charset="0"/>
              </a:rPr>
              <a:t>Brachiarias</a:t>
            </a:r>
            <a:r>
              <a:rPr lang="es-EC" sz="1800" b="1" dirty="0">
                <a:latin typeface="Times New Roman" panose="02020603050405020304" pitchFamily="18" charset="0"/>
                <a:cs typeface="Times New Roman" panose="02020603050405020304" pitchFamily="18" charset="0"/>
              </a:rPr>
              <a:t> son considerados pastos de buena calidad.</a:t>
            </a:r>
          </a:p>
          <a:p>
            <a:pPr algn="just"/>
            <a:r>
              <a:rPr lang="es-EC" sz="1800" b="1" dirty="0" smtClean="0">
                <a:latin typeface="Times New Roman" panose="02020603050405020304" pitchFamily="18" charset="0"/>
                <a:cs typeface="Times New Roman" panose="02020603050405020304" pitchFamily="18" charset="0"/>
              </a:rPr>
              <a:t>En </a:t>
            </a:r>
            <a:r>
              <a:rPr lang="es-EC" sz="1800" b="1" dirty="0">
                <a:latin typeface="Times New Roman" panose="02020603050405020304" pitchFamily="18" charset="0"/>
                <a:cs typeface="Times New Roman" panose="02020603050405020304" pitchFamily="18" charset="0"/>
              </a:rPr>
              <a:t>relación al concentrado, </a:t>
            </a:r>
            <a:r>
              <a:rPr lang="es-ES" sz="1800" b="1" dirty="0">
                <a:latin typeface="Times New Roman" panose="02020603050405020304" pitchFamily="18" charset="0"/>
                <a:cs typeface="Times New Roman" panose="02020603050405020304" pitchFamily="18" charset="0"/>
              </a:rPr>
              <a:t>se puedo observar un 14,0 % de proteína lo cual está acorde a la literatura, donde se indica que el concentrado de ovinos debe tener de 13 a 14 % de proteína cruda; mientras que la fibra (13,2 %) posee un valor más alto que lo recomendado de: 8 % a 10 % de fibra (</a:t>
            </a:r>
            <a:r>
              <a:rPr lang="es-ES" sz="1800" b="1" dirty="0" err="1">
                <a:latin typeface="Times New Roman" panose="02020603050405020304" pitchFamily="18" charset="0"/>
                <a:cs typeface="Times New Roman" panose="02020603050405020304" pitchFamily="18" charset="0"/>
              </a:rPr>
              <a:t>Supermix</a:t>
            </a:r>
            <a:r>
              <a:rPr lang="es-ES" sz="1800" b="1" dirty="0">
                <a:latin typeface="Times New Roman" panose="02020603050405020304" pitchFamily="18" charset="0"/>
                <a:cs typeface="Times New Roman" panose="02020603050405020304" pitchFamily="18" charset="0"/>
              </a:rPr>
              <a:t>, 2011). </a:t>
            </a:r>
            <a:endParaRPr lang="es-EC" sz="1800" b="1" dirty="0">
              <a:latin typeface="Times New Roman" panose="02020603050405020304" pitchFamily="18" charset="0"/>
              <a:cs typeface="Times New Roman" panose="02020603050405020304" pitchFamily="18" charset="0"/>
            </a:endParaRPr>
          </a:p>
          <a:p>
            <a:pPr marL="0" indent="0" algn="just">
              <a:buNone/>
            </a:pPr>
            <a:endParaRPr lang="es-EC"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4722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0" indent="0" algn="just">
              <a:buNone/>
            </a:pPr>
            <a:r>
              <a:rPr lang="es-ES" sz="1700" b="1" dirty="0" smtClean="0">
                <a:latin typeface="Times New Roman" panose="02020603050405020304" pitchFamily="18" charset="0"/>
                <a:cs typeface="Times New Roman" panose="02020603050405020304" pitchFamily="18" charset="0"/>
              </a:rPr>
              <a:t>Peso </a:t>
            </a:r>
            <a:r>
              <a:rPr lang="es-ES" sz="1700" b="1" dirty="0">
                <a:latin typeface="Times New Roman" panose="02020603050405020304" pitchFamily="18" charset="0"/>
                <a:cs typeface="Times New Roman" panose="02020603050405020304" pitchFamily="18" charset="0"/>
              </a:rPr>
              <a:t>vivo en relación al día de engorde y su interacción con la alimentación y el método de castración</a:t>
            </a:r>
            <a:endParaRPr lang="es-EC" sz="1700" b="1" dirty="0">
              <a:latin typeface="Times New Roman" panose="02020603050405020304" pitchFamily="18" charset="0"/>
              <a:cs typeface="Times New Roman" panose="02020603050405020304" pitchFamily="18" charset="0"/>
            </a:endParaRPr>
          </a:p>
          <a:p>
            <a:pPr algn="just"/>
            <a:r>
              <a:rPr lang="es-MX" sz="1700" b="1" dirty="0" smtClean="0">
                <a:latin typeface="Times New Roman" panose="02020603050405020304" pitchFamily="18" charset="0"/>
                <a:cs typeface="Times New Roman" panose="02020603050405020304" pitchFamily="18" charset="0"/>
              </a:rPr>
              <a:t>Al </a:t>
            </a:r>
            <a:r>
              <a:rPr lang="es-MX" sz="1700" b="1" dirty="0">
                <a:latin typeface="Times New Roman" panose="02020603050405020304" pitchFamily="18" charset="0"/>
                <a:cs typeface="Times New Roman" panose="02020603050405020304" pitchFamily="18" charset="0"/>
              </a:rPr>
              <a:t>igual que en otras investigaciones a nivel del mundo en el presente ensayo se demostró que los animales alimentados con concentrado muestran mayores pesos finales (Cabrera, 2008; </a:t>
            </a:r>
            <a:r>
              <a:rPr lang="es-MX" sz="1700" b="1" dirty="0" err="1">
                <a:latin typeface="Times New Roman" panose="02020603050405020304" pitchFamily="18" charset="0"/>
                <a:cs typeface="Times New Roman" panose="02020603050405020304" pitchFamily="18" charset="0"/>
              </a:rPr>
              <a:t>Missio</a:t>
            </a:r>
            <a:r>
              <a:rPr lang="es-MX" sz="1700" b="1" dirty="0">
                <a:latin typeface="Times New Roman" panose="02020603050405020304" pitchFamily="18" charset="0"/>
                <a:cs typeface="Times New Roman" panose="02020603050405020304" pitchFamily="18" charset="0"/>
              </a:rPr>
              <a:t> </a:t>
            </a:r>
            <a:r>
              <a:rPr lang="es-MX" sz="1700" b="1" i="1" dirty="0">
                <a:latin typeface="Times New Roman" panose="02020603050405020304" pitchFamily="18" charset="0"/>
                <a:cs typeface="Times New Roman" panose="02020603050405020304" pitchFamily="18" charset="0"/>
              </a:rPr>
              <a:t>et al.,</a:t>
            </a:r>
            <a:r>
              <a:rPr lang="es-MX" sz="1700" b="1" dirty="0">
                <a:latin typeface="Times New Roman" panose="02020603050405020304" pitchFamily="18" charset="0"/>
                <a:cs typeface="Times New Roman" panose="02020603050405020304" pitchFamily="18" charset="0"/>
              </a:rPr>
              <a:t> 2009).</a:t>
            </a:r>
            <a:endParaRPr lang="es-EC" sz="1700" b="1" dirty="0">
              <a:latin typeface="Times New Roman" panose="02020603050405020304" pitchFamily="18" charset="0"/>
              <a:cs typeface="Times New Roman" panose="02020603050405020304" pitchFamily="18" charset="0"/>
            </a:endParaRPr>
          </a:p>
          <a:p>
            <a:pPr algn="just"/>
            <a:r>
              <a:rPr lang="es-MX" sz="1700" b="1" dirty="0" smtClean="0">
                <a:latin typeface="Times New Roman" panose="02020603050405020304" pitchFamily="18" charset="0"/>
                <a:cs typeface="Times New Roman" panose="02020603050405020304" pitchFamily="18" charset="0"/>
              </a:rPr>
              <a:t>Al </a:t>
            </a:r>
            <a:r>
              <a:rPr lang="es-MX" sz="1700" b="1" dirty="0">
                <a:latin typeface="Times New Roman" panose="02020603050405020304" pitchFamily="18" charset="0"/>
                <a:cs typeface="Times New Roman" panose="02020603050405020304" pitchFamily="18" charset="0"/>
              </a:rPr>
              <a:t>revisar el peso vivo en el análisis estadístico, se puede observar que </a:t>
            </a:r>
            <a:r>
              <a:rPr lang="es-ES" sz="1700" b="1" dirty="0">
                <a:latin typeface="Times New Roman" panose="02020603050405020304" pitchFamily="18" charset="0"/>
                <a:cs typeface="Times New Roman" panose="02020603050405020304" pitchFamily="18" charset="0"/>
              </a:rPr>
              <a:t>hay significancia de la interacción alimento*día a lo largo de todo el ensayo, lo cual indica que hay un efecto positivo superior del balanceado sobre el peso de los animales alimentados solamente con forraje; lo cual concuerda con   resultados de otros estudios realizados en el país (Cabrera, 2008).</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Al </a:t>
            </a:r>
            <a:r>
              <a:rPr lang="es-ES" sz="1700" b="1" dirty="0">
                <a:latin typeface="Times New Roman" panose="02020603050405020304" pitchFamily="18" charset="0"/>
                <a:cs typeface="Times New Roman" panose="02020603050405020304" pitchFamily="18" charset="0"/>
              </a:rPr>
              <a:t>analizar la interacción alimento por día de los animales alimentados con concentrado se pudo apreciar que a partir del día 63 aparece un incremento importante y constante de peso hasta el final del ensayo y que antes de ello no había diferencia significativa; esto debido a que los animales tuvieron una etapa de 21 días de </a:t>
            </a:r>
            <a:r>
              <a:rPr lang="es-ES" sz="1700" b="1" dirty="0" smtClean="0">
                <a:latin typeface="Times New Roman" panose="02020603050405020304" pitchFamily="18" charset="0"/>
                <a:cs typeface="Times New Roman" panose="02020603050405020304" pitchFamily="18" charset="0"/>
              </a:rPr>
              <a:t>adaptación </a:t>
            </a:r>
            <a:r>
              <a:rPr lang="es-ES" sz="1700" b="1" dirty="0">
                <a:latin typeface="Times New Roman" panose="02020603050405020304" pitchFamily="18" charset="0"/>
                <a:cs typeface="Times New Roman" panose="02020603050405020304" pitchFamily="18" charset="0"/>
              </a:rPr>
              <a:t>(Medina y Sánchez, 2006).  </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Finalmente</a:t>
            </a:r>
            <a:r>
              <a:rPr lang="es-ES" sz="1700" b="1" dirty="0">
                <a:latin typeface="Times New Roman" panose="02020603050405020304" pitchFamily="18" charset="0"/>
                <a:cs typeface="Times New Roman" panose="02020603050405020304" pitchFamily="18" charset="0"/>
              </a:rPr>
              <a:t>, se pudo apreciar que el tratamiento sin castrar obtuvo mayor peso que los animales castrados, lo cual asevera la información de Sánchez (2010); quien indica que en la etapa de engorde de corderos </a:t>
            </a:r>
            <a:r>
              <a:rPr lang="es-ES" sz="1700" b="1" dirty="0" err="1">
                <a:latin typeface="Times New Roman" panose="02020603050405020304" pitchFamily="18" charset="0"/>
                <a:cs typeface="Times New Roman" panose="02020603050405020304" pitchFamily="18" charset="0"/>
              </a:rPr>
              <a:t>pelibuey</a:t>
            </a:r>
            <a:r>
              <a:rPr lang="es-ES" sz="1700" b="1" dirty="0">
                <a:latin typeface="Times New Roman" panose="02020603050405020304" pitchFamily="18" charset="0"/>
                <a:cs typeface="Times New Roman" panose="02020603050405020304" pitchFamily="18" charset="0"/>
              </a:rPr>
              <a:t> no se justifica la castración de los animales, porque el mercado no lo exige y porque los corderos castrados tienen menor ganancia de peso y son menos eficientes que los corderos enteros</a:t>
            </a:r>
            <a:r>
              <a:rPr lang="es-ES" sz="1700" b="1" dirty="0" smtClean="0">
                <a:latin typeface="Times New Roman" panose="02020603050405020304" pitchFamily="18" charset="0"/>
                <a:cs typeface="Times New Roman" panose="02020603050405020304" pitchFamily="18" charset="0"/>
              </a:rPr>
              <a:t>.</a:t>
            </a:r>
            <a:endParaRPr lang="es-EC" sz="1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6892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91440" indent="0" algn="just">
              <a:buNone/>
            </a:pPr>
            <a:r>
              <a:rPr lang="es-MX" sz="2000" b="1" dirty="0" smtClean="0">
                <a:latin typeface="Times New Roman" panose="02020603050405020304" pitchFamily="18" charset="0"/>
                <a:cs typeface="Times New Roman" panose="02020603050405020304" pitchFamily="18" charset="0"/>
              </a:rPr>
              <a:t>Ganancia </a:t>
            </a:r>
            <a:r>
              <a:rPr lang="es-MX" sz="2000" b="1" dirty="0">
                <a:latin typeface="Times New Roman" panose="02020603050405020304" pitchFamily="18" charset="0"/>
                <a:cs typeface="Times New Roman" panose="02020603050405020304" pitchFamily="18" charset="0"/>
              </a:rPr>
              <a:t>diaria de peso en relación a la alimentación y al método</a:t>
            </a:r>
            <a:endParaRPr lang="es-EC" sz="2000" b="1" dirty="0">
              <a:latin typeface="Times New Roman" panose="02020603050405020304" pitchFamily="18" charset="0"/>
              <a:cs typeface="Times New Roman" panose="02020603050405020304" pitchFamily="18" charset="0"/>
            </a:endParaRPr>
          </a:p>
          <a:p>
            <a:pPr algn="just"/>
            <a:r>
              <a:rPr lang="es-MX" sz="2000" b="1" dirty="0" smtClean="0">
                <a:latin typeface="Times New Roman" panose="02020603050405020304" pitchFamily="18" charset="0"/>
                <a:cs typeface="Times New Roman" panose="02020603050405020304" pitchFamily="18" charset="0"/>
              </a:rPr>
              <a:t>Al </a:t>
            </a:r>
            <a:r>
              <a:rPr lang="es-MX" sz="2000" b="1" dirty="0">
                <a:latin typeface="Times New Roman" panose="02020603050405020304" pitchFamily="18" charset="0"/>
                <a:cs typeface="Times New Roman" panose="02020603050405020304" pitchFamily="18" charset="0"/>
              </a:rPr>
              <a:t>analizar la ganancia diaria de peso (GDP) se puede observar que la alimentación fue la variable más importante en el incremento de la GPD; se obtuvieron los siguientes promedios de los tratamientos alimentados con balanceado: testículo suspendido 51,5 g; sin castrar 48,9 g; y castrado a testículo abierto 26 g. Los cuales son superiores a los obtenidos por Medina y Sánchez (2006), </a:t>
            </a:r>
            <a:r>
              <a:rPr lang="es-EC" sz="2000" b="1" dirty="0">
                <a:latin typeface="Times New Roman" panose="02020603050405020304" pitchFamily="18" charset="0"/>
                <a:cs typeface="Times New Roman" panose="02020603050405020304" pitchFamily="18" charset="0"/>
              </a:rPr>
              <a:t>T3 con 17,078 ± 2,89, seguido de T2 con 16,63 ±1,81, T4 con 14,11 ± 2,89 y T1 13,86 ± 2,16 kg., donde los corderos recibieron una dieta basada en  pasto </a:t>
            </a:r>
            <a:r>
              <a:rPr lang="es-EC" sz="2000" b="1" i="1" dirty="0" err="1">
                <a:latin typeface="Times New Roman" panose="02020603050405020304" pitchFamily="18" charset="0"/>
                <a:cs typeface="Times New Roman" panose="02020603050405020304" pitchFamily="18" charset="0"/>
              </a:rPr>
              <a:t>Pennisetum</a:t>
            </a:r>
            <a:r>
              <a:rPr lang="es-EC" sz="2000" b="1" i="1" dirty="0">
                <a:latin typeface="Times New Roman" panose="02020603050405020304" pitchFamily="18" charset="0"/>
                <a:cs typeface="Times New Roman" panose="02020603050405020304" pitchFamily="18" charset="0"/>
              </a:rPr>
              <a:t> </a:t>
            </a:r>
            <a:r>
              <a:rPr lang="es-EC" sz="2000" b="1" i="1" dirty="0" err="1">
                <a:latin typeface="Times New Roman" panose="02020603050405020304" pitchFamily="18" charset="0"/>
                <a:cs typeface="Times New Roman" panose="02020603050405020304" pitchFamily="18" charset="0"/>
              </a:rPr>
              <a:t>purpureum</a:t>
            </a:r>
            <a:r>
              <a:rPr lang="es-EC" sz="2000" b="1" i="1" dirty="0">
                <a:latin typeface="Times New Roman" panose="02020603050405020304" pitchFamily="18" charset="0"/>
                <a:cs typeface="Times New Roman" panose="02020603050405020304" pitchFamily="18" charset="0"/>
              </a:rPr>
              <a:t> </a:t>
            </a:r>
            <a:r>
              <a:rPr lang="es-EC" sz="2000" b="1" dirty="0" err="1">
                <a:latin typeface="Times New Roman" panose="02020603050405020304" pitchFamily="18" charset="0"/>
                <a:cs typeface="Times New Roman" panose="02020603050405020304" pitchFamily="18" charset="0"/>
              </a:rPr>
              <a:t>Schumach</a:t>
            </a:r>
            <a:r>
              <a:rPr lang="es-EC" sz="2000" b="1" dirty="0">
                <a:latin typeface="Times New Roman" panose="02020603050405020304" pitchFamily="18" charset="0"/>
                <a:cs typeface="Times New Roman" panose="02020603050405020304" pitchFamily="18" charset="0"/>
              </a:rPr>
              <a:t> y los suplementados recibieron follaje de </a:t>
            </a:r>
            <a:r>
              <a:rPr lang="es-EC" sz="2000" b="1" dirty="0" err="1">
                <a:latin typeface="Times New Roman" panose="02020603050405020304" pitchFamily="18" charset="0"/>
                <a:cs typeface="Times New Roman" panose="02020603050405020304" pitchFamily="18" charset="0"/>
              </a:rPr>
              <a:t>leucaena</a:t>
            </a:r>
            <a:r>
              <a:rPr lang="es-EC"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8396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0" indent="0" algn="just">
              <a:buNone/>
            </a:pPr>
            <a:r>
              <a:rPr lang="es-MX" sz="1700" b="1" dirty="0" smtClean="0">
                <a:latin typeface="Times New Roman" panose="02020603050405020304" pitchFamily="18" charset="0"/>
                <a:cs typeface="Times New Roman" panose="02020603050405020304" pitchFamily="18" charset="0"/>
              </a:rPr>
              <a:t>Variables </a:t>
            </a:r>
            <a:r>
              <a:rPr lang="es-MX" sz="1700" b="1" dirty="0">
                <a:latin typeface="Times New Roman" panose="02020603050405020304" pitchFamily="18" charset="0"/>
                <a:cs typeface="Times New Roman" panose="02020603050405020304" pitchFamily="18" charset="0"/>
              </a:rPr>
              <a:t>de </a:t>
            </a:r>
            <a:r>
              <a:rPr lang="es-MX" sz="1700" b="1" dirty="0" err="1">
                <a:latin typeface="Times New Roman" panose="02020603050405020304" pitchFamily="18" charset="0"/>
                <a:cs typeface="Times New Roman" panose="02020603050405020304" pitchFamily="18" charset="0"/>
              </a:rPr>
              <a:t>faenamiento</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Los </a:t>
            </a:r>
            <a:r>
              <a:rPr lang="es-ES" sz="1700" b="1" dirty="0">
                <a:latin typeface="Times New Roman" panose="02020603050405020304" pitchFamily="18" charset="0"/>
                <a:cs typeface="Times New Roman" panose="02020603050405020304" pitchFamily="18" charset="0"/>
              </a:rPr>
              <a:t>pesos a la canal que se obtuvieron en el ensayo (14,3 kg) fueron inferiores a los encontrados por Macías </a:t>
            </a:r>
            <a:r>
              <a:rPr lang="es-ES" sz="1700" b="1" i="1" dirty="0">
                <a:latin typeface="Times New Roman" panose="02020603050405020304" pitchFamily="18" charset="0"/>
                <a:cs typeface="Times New Roman" panose="02020603050405020304" pitchFamily="18" charset="0"/>
              </a:rPr>
              <a:t>et al.</a:t>
            </a:r>
            <a:r>
              <a:rPr lang="es-ES" sz="1700" b="1" dirty="0">
                <a:latin typeface="Times New Roman" panose="02020603050405020304" pitchFamily="18" charset="0"/>
                <a:cs typeface="Times New Roman" panose="02020603050405020304" pitchFamily="18" charset="0"/>
              </a:rPr>
              <a:t> (2013), quien obtuvo pesos a la canal de 18,8 kg en animales machos </a:t>
            </a:r>
            <a:r>
              <a:rPr lang="es-ES" sz="1700" b="1" dirty="0" err="1">
                <a:latin typeface="Times New Roman" panose="02020603050405020304" pitchFamily="18" charset="0"/>
                <a:cs typeface="Times New Roman" panose="02020603050405020304" pitchFamily="18" charset="0"/>
              </a:rPr>
              <a:t>pelibuey</a:t>
            </a:r>
            <a:r>
              <a:rPr lang="es-ES" sz="1700" b="1" dirty="0">
                <a:latin typeface="Times New Roman" panose="02020603050405020304" pitchFamily="18" charset="0"/>
                <a:cs typeface="Times New Roman" panose="02020603050405020304" pitchFamily="18" charset="0"/>
              </a:rPr>
              <a:t>, con una dieta a base de harina de trigo, alfalfa, soya melaza y sales minerales en 100 días de ensayo. </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Se </a:t>
            </a:r>
            <a:r>
              <a:rPr lang="es-ES" sz="1700" b="1" dirty="0">
                <a:latin typeface="Times New Roman" panose="02020603050405020304" pitchFamily="18" charset="0"/>
                <a:cs typeface="Times New Roman" panose="02020603050405020304" pitchFamily="18" charset="0"/>
              </a:rPr>
              <a:t>puede apreciar el mismo fenómeno al realizar la comparación del peso vivo final que fue de 36,2 kg con un rendimiento a la canal de 45 %, con el encontrado en el estudio de Macías </a:t>
            </a:r>
            <a:r>
              <a:rPr lang="es-ES" sz="1700" b="1" i="1" dirty="0">
                <a:latin typeface="Times New Roman" panose="02020603050405020304" pitchFamily="18" charset="0"/>
                <a:cs typeface="Times New Roman" panose="02020603050405020304" pitchFamily="18" charset="0"/>
              </a:rPr>
              <a:t>et al.</a:t>
            </a:r>
            <a:r>
              <a:rPr lang="es-ES" sz="1700" b="1" dirty="0">
                <a:latin typeface="Times New Roman" panose="02020603050405020304" pitchFamily="18" charset="0"/>
                <a:cs typeface="Times New Roman" panose="02020603050405020304" pitchFamily="18" charset="0"/>
              </a:rPr>
              <a:t> (2013) quienes obtuvieron un valor promedio de peso vivo de 38,43 kg con un rendimiento a la canal de 53,1 %.</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Al </a:t>
            </a:r>
            <a:r>
              <a:rPr lang="es-ES" sz="1700" b="1" dirty="0">
                <a:latin typeface="Times New Roman" panose="02020603050405020304" pitchFamily="18" charset="0"/>
                <a:cs typeface="Times New Roman" panose="02020603050405020304" pitchFamily="18" charset="0"/>
              </a:rPr>
              <a:t>revisar el porcentaje de rendimiento a la canal se observó un valor de T6 = 44,6 %, T2 = 44,7 % y T4 = 45,7 %. Valores que son similares a lo citado por </a:t>
            </a:r>
            <a:r>
              <a:rPr lang="es-ES" sz="1700" b="1" dirty="0" err="1">
                <a:latin typeface="Times New Roman" panose="02020603050405020304" pitchFamily="18" charset="0"/>
                <a:cs typeface="Times New Roman" panose="02020603050405020304" pitchFamily="18" charset="0"/>
              </a:rPr>
              <a:t>Kremer</a:t>
            </a:r>
            <a:r>
              <a:rPr lang="es-ES" sz="1700" b="1" dirty="0">
                <a:latin typeface="Times New Roman" panose="02020603050405020304" pitchFamily="18" charset="0"/>
                <a:cs typeface="Times New Roman" panose="02020603050405020304" pitchFamily="18" charset="0"/>
              </a:rPr>
              <a:t> (2010), quien al hacer un análisis de los datos de rendimiento del INAC de Uruguay desde el año 1999 al 2009 encontró que el rendimiento de los corderos en Uruguay es de 46 % en promedio. Y son mayores a los obtenidos por Roa </a:t>
            </a:r>
            <a:r>
              <a:rPr lang="es-ES" sz="1700" b="1" i="1" dirty="0">
                <a:latin typeface="Times New Roman" panose="02020603050405020304" pitchFamily="18" charset="0"/>
                <a:cs typeface="Times New Roman" panose="02020603050405020304" pitchFamily="18" charset="0"/>
              </a:rPr>
              <a:t>et al.</a:t>
            </a:r>
            <a:r>
              <a:rPr lang="es-ES" sz="1700" b="1" dirty="0">
                <a:latin typeface="Times New Roman" panose="02020603050405020304" pitchFamily="18" charset="0"/>
                <a:cs typeface="Times New Roman" panose="02020603050405020304" pitchFamily="18" charset="0"/>
              </a:rPr>
              <a:t> (2011) que obtuvo valores de 41 % y 41,2 % en tratamientos con distintos niveles de forraje en su alimentación 1 y 1,5 kg MS/día y concentrado.</a:t>
            </a:r>
            <a:endParaRPr lang="es-EC" sz="1700" b="1" dirty="0">
              <a:latin typeface="Times New Roman" panose="02020603050405020304" pitchFamily="18" charset="0"/>
              <a:cs typeface="Times New Roman" panose="02020603050405020304" pitchFamily="18" charset="0"/>
            </a:endParaRPr>
          </a:p>
          <a:p>
            <a:pPr algn="just"/>
            <a:r>
              <a:rPr lang="es-ES" sz="1700" b="1" dirty="0" smtClean="0">
                <a:latin typeface="Times New Roman" panose="02020603050405020304" pitchFamily="18" charset="0"/>
                <a:cs typeface="Times New Roman" panose="02020603050405020304" pitchFamily="18" charset="0"/>
              </a:rPr>
              <a:t>Al </a:t>
            </a:r>
            <a:r>
              <a:rPr lang="es-ES" sz="1700" b="1" dirty="0">
                <a:latin typeface="Times New Roman" panose="02020603050405020304" pitchFamily="18" charset="0"/>
                <a:cs typeface="Times New Roman" panose="02020603050405020304" pitchFamily="18" charset="0"/>
              </a:rPr>
              <a:t>revisar los datos del desbaste se pudo observar los siguientes valores: T6 = 12,2 %; T2 = 13,8 % y T4 = 14,2 %, a las 24 horas de salidos los animales de la finca, los cuales son superiores a los indicados por Gonzales </a:t>
            </a:r>
            <a:r>
              <a:rPr lang="es-ES" sz="1700" b="1" i="1" dirty="0">
                <a:latin typeface="Times New Roman" panose="02020603050405020304" pitchFamily="18" charset="0"/>
                <a:cs typeface="Times New Roman" panose="02020603050405020304" pitchFamily="18" charset="0"/>
              </a:rPr>
              <a:t>et al.</a:t>
            </a:r>
            <a:r>
              <a:rPr lang="es-ES" sz="1700" b="1" dirty="0">
                <a:latin typeface="Times New Roman" panose="02020603050405020304" pitchFamily="18" charset="0"/>
                <a:cs typeface="Times New Roman" panose="02020603050405020304" pitchFamily="18" charset="0"/>
              </a:rPr>
              <a:t> (2009) quien obtuvo valores de 7 %, igualmente durante las primeras 24 horas de salidos los animales de la finca. </a:t>
            </a:r>
            <a:endParaRPr lang="es-EC" sz="1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466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920880" cy="576064"/>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Revisión bibliográfica</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196752"/>
            <a:ext cx="7890080" cy="5328592"/>
          </a:xfrm>
        </p:spPr>
        <p:txBody>
          <a:bodyPr>
            <a:noAutofit/>
          </a:bodyPr>
          <a:lstStyle/>
          <a:p>
            <a:pPr marL="0" indent="0" algn="just">
              <a:buNone/>
            </a:pPr>
            <a:r>
              <a:rPr lang="es-ES" sz="1600" b="1" u="sng" dirty="0" smtClean="0">
                <a:latin typeface="Times New Roman" panose="02020603050405020304" pitchFamily="18" charset="0"/>
                <a:cs typeface="Times New Roman" panose="02020603050405020304" pitchFamily="18" charset="0"/>
              </a:rPr>
              <a:t>CARACTERÍSTICAS </a:t>
            </a:r>
            <a:r>
              <a:rPr lang="es-ES" sz="1600" b="1" u="sng" dirty="0">
                <a:latin typeface="Times New Roman" panose="02020603050405020304" pitchFamily="18" charset="0"/>
                <a:cs typeface="Times New Roman" panose="02020603050405020304" pitchFamily="18" charset="0"/>
              </a:rPr>
              <a:t>DE LA RAZA OVINA DE PELO</a:t>
            </a:r>
            <a:endParaRPr lang="es-EC" sz="1600" b="1" dirty="0">
              <a:latin typeface="Times New Roman" panose="02020603050405020304" pitchFamily="18" charset="0"/>
              <a:cs typeface="Times New Roman" panose="02020603050405020304" pitchFamily="18" charset="0"/>
            </a:endParaRPr>
          </a:p>
          <a:p>
            <a:pPr marL="0" indent="0" algn="just">
              <a:buNone/>
            </a:pPr>
            <a:r>
              <a:rPr lang="es-ES" sz="1600" b="1" u="sng" dirty="0" err="1" smtClean="0">
                <a:latin typeface="Times New Roman" panose="02020603050405020304" pitchFamily="18" charset="0"/>
                <a:cs typeface="Times New Roman" panose="02020603050405020304" pitchFamily="18" charset="0"/>
              </a:rPr>
              <a:t>Pelibuey</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Originaria de Cuba</a:t>
            </a:r>
            <a:r>
              <a:rPr lang="es-ES" sz="1600" b="1" dirty="0">
                <a:latin typeface="Times New Roman" panose="02020603050405020304" pitchFamily="18" charset="0"/>
                <a:cs typeface="Times New Roman" panose="02020603050405020304" pitchFamily="18" charset="0"/>
              </a:rPr>
              <a:t>, </a:t>
            </a:r>
            <a:r>
              <a:rPr lang="es-ES" sz="1600" b="1" dirty="0" smtClean="0">
                <a:latin typeface="Times New Roman" panose="02020603050405020304" pitchFamily="18" charset="0"/>
                <a:cs typeface="Times New Roman" panose="02020603050405020304" pitchFamily="18" charset="0"/>
              </a:rPr>
              <a:t>animales </a:t>
            </a:r>
            <a:r>
              <a:rPr lang="es-ES" sz="1600" b="1" dirty="0">
                <a:latin typeface="Times New Roman" panose="02020603050405020304" pitchFamily="18" charset="0"/>
                <a:cs typeface="Times New Roman" panose="02020603050405020304" pitchFamily="18" charset="0"/>
              </a:rPr>
              <a:t>de conformación cárnica, con buenas masas musculares, buenas grupas y profundidad corporal, </a:t>
            </a:r>
            <a:r>
              <a:rPr lang="es-ES" sz="1600" b="1" dirty="0" smtClean="0">
                <a:latin typeface="Times New Roman" panose="02020603050405020304" pitchFamily="18" charset="0"/>
                <a:cs typeface="Times New Roman" panose="02020603050405020304" pitchFamily="18" charset="0"/>
              </a:rPr>
              <a:t>pecho amplio</a:t>
            </a:r>
            <a:r>
              <a:rPr lang="es-ES" sz="1600" b="1" dirty="0">
                <a:latin typeface="Times New Roman" panose="02020603050405020304" pitchFamily="18" charset="0"/>
                <a:cs typeface="Times New Roman" panose="02020603050405020304" pitchFamily="18" charset="0"/>
              </a:rPr>
              <a:t> </a:t>
            </a:r>
            <a:r>
              <a:rPr lang="es-ES" sz="1600" b="1" dirty="0" smtClean="0">
                <a:latin typeface="Times New Roman" panose="02020603050405020304" pitchFamily="18" charset="0"/>
                <a:cs typeface="Times New Roman" panose="02020603050405020304" pitchFamily="18" charset="0"/>
              </a:rPr>
              <a:t>y cubiertos </a:t>
            </a:r>
            <a:r>
              <a:rPr lang="es-ES" sz="1600" b="1" dirty="0">
                <a:latin typeface="Times New Roman" panose="02020603050405020304" pitchFamily="18" charset="0"/>
                <a:cs typeface="Times New Roman" panose="02020603050405020304" pitchFamily="18" charset="0"/>
              </a:rPr>
              <a:t>de pelo espeso y corto. Su cabeza es mediana, </a:t>
            </a:r>
            <a:r>
              <a:rPr lang="es-ES" sz="1600" b="1" dirty="0" smtClean="0">
                <a:latin typeface="Times New Roman" panose="02020603050405020304" pitchFamily="18" charset="0"/>
                <a:cs typeface="Times New Roman" panose="02020603050405020304" pitchFamily="18" charset="0"/>
              </a:rPr>
              <a:t>orejas </a:t>
            </a:r>
            <a:r>
              <a:rPr lang="es-ES" sz="1600" b="1" dirty="0">
                <a:latin typeface="Times New Roman" panose="02020603050405020304" pitchFamily="18" charset="0"/>
                <a:cs typeface="Times New Roman" panose="02020603050405020304" pitchFamily="18" charset="0"/>
              </a:rPr>
              <a:t>cortas de implante lateral, machos y hembras son </a:t>
            </a:r>
            <a:r>
              <a:rPr lang="es-ES" sz="1600" b="1" dirty="0" err="1">
                <a:latin typeface="Times New Roman" panose="02020603050405020304" pitchFamily="18" charset="0"/>
                <a:cs typeface="Times New Roman" panose="02020603050405020304" pitchFamily="18" charset="0"/>
              </a:rPr>
              <a:t>acornes</a:t>
            </a:r>
            <a:r>
              <a:rPr lang="es-ES" sz="1600" b="1" dirty="0">
                <a:latin typeface="Times New Roman" panose="02020603050405020304" pitchFamily="18" charset="0"/>
                <a:cs typeface="Times New Roman" panose="02020603050405020304" pitchFamily="18" charset="0"/>
              </a:rPr>
              <a:t>. </a:t>
            </a:r>
            <a:r>
              <a:rPr lang="es-ES" sz="1600" b="1" dirty="0" smtClean="0">
                <a:latin typeface="Times New Roman" panose="02020603050405020304" pitchFamily="18" charset="0"/>
                <a:cs typeface="Times New Roman" panose="02020603050405020304" pitchFamily="18" charset="0"/>
              </a:rPr>
              <a:t>La </a:t>
            </a:r>
            <a:r>
              <a:rPr lang="es-ES" sz="1600" b="1" dirty="0">
                <a:latin typeface="Times New Roman" panose="02020603050405020304" pitchFamily="18" charset="0"/>
                <a:cs typeface="Times New Roman" panose="02020603050405020304" pitchFamily="18" charset="0"/>
              </a:rPr>
              <a:t>cara con coloración más clara en algunos casos, nariz triangular con ollares alargados, lengua color rosado sin pigmentación oscura (AMCO, 2008).</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Aunque </a:t>
            </a:r>
            <a:r>
              <a:rPr lang="es-ES" sz="1600" b="1" dirty="0">
                <a:latin typeface="Times New Roman" panose="02020603050405020304" pitchFamily="18" charset="0"/>
                <a:cs typeface="Times New Roman" panose="02020603050405020304" pitchFamily="18" charset="0"/>
              </a:rPr>
              <a:t>hace muchos años que este ovino se explota, poco se conoce de sus características productivas en nuestro país. </a:t>
            </a:r>
            <a:endParaRPr lang="es-EC" sz="1600" b="1" dirty="0">
              <a:latin typeface="Times New Roman" panose="02020603050405020304" pitchFamily="18" charset="0"/>
              <a:cs typeface="Times New Roman" panose="02020603050405020304" pitchFamily="18" charset="0"/>
            </a:endParaRPr>
          </a:p>
          <a:p>
            <a:pPr marL="0" indent="0" algn="just">
              <a:buNone/>
            </a:pPr>
            <a:r>
              <a:rPr lang="es-EC" sz="1600" b="1" u="sng" dirty="0" err="1" smtClean="0">
                <a:latin typeface="Times New Roman" panose="02020603050405020304" pitchFamily="18" charset="0"/>
                <a:cs typeface="Times New Roman" panose="02020603050405020304" pitchFamily="18" charset="0"/>
              </a:rPr>
              <a:t>Blackbelly</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Barbados </a:t>
            </a:r>
            <a:r>
              <a:rPr lang="es-ES" sz="1600" b="1" dirty="0">
                <a:latin typeface="Times New Roman" panose="02020603050405020304" pitchFamily="18" charset="0"/>
                <a:cs typeface="Times New Roman" panose="02020603050405020304" pitchFamily="18" charset="0"/>
              </a:rPr>
              <a:t>es un ovino de </a:t>
            </a:r>
            <a:r>
              <a:rPr lang="es-ES" sz="1600" b="1" dirty="0" smtClean="0">
                <a:latin typeface="Times New Roman" panose="02020603050405020304" pitchFamily="18" charset="0"/>
                <a:cs typeface="Times New Roman" panose="02020603050405020304" pitchFamily="18" charset="0"/>
              </a:rPr>
              <a:t>pelo </a:t>
            </a:r>
            <a:r>
              <a:rPr lang="es-ES" sz="1600" b="1" dirty="0">
                <a:latin typeface="Times New Roman" panose="02020603050405020304" pitchFamily="18" charset="0"/>
                <a:cs typeface="Times New Roman" panose="02020603050405020304" pitchFamily="18" charset="0"/>
              </a:rPr>
              <a:t>desarrollado en la isla de barbados. </a:t>
            </a:r>
            <a:r>
              <a:rPr lang="es-ES" sz="1600" b="1" dirty="0" smtClean="0">
                <a:latin typeface="Times New Roman" panose="02020603050405020304" pitchFamily="18" charset="0"/>
                <a:cs typeface="Times New Roman" panose="02020603050405020304" pitchFamily="18" charset="0"/>
              </a:rPr>
              <a:t>Muy </a:t>
            </a:r>
            <a:r>
              <a:rPr lang="es-ES" sz="1600" b="1" dirty="0">
                <a:latin typeface="Times New Roman" panose="02020603050405020304" pitchFamily="18" charset="0"/>
                <a:cs typeface="Times New Roman" panose="02020603050405020304" pitchFamily="18" charset="0"/>
              </a:rPr>
              <a:t>rústico, prolífico, </a:t>
            </a:r>
            <a:r>
              <a:rPr lang="es-ES" sz="1600" b="1" dirty="0" smtClean="0">
                <a:latin typeface="Times New Roman" panose="02020603050405020304" pitchFamily="18" charset="0"/>
                <a:cs typeface="Times New Roman" panose="02020603050405020304" pitchFamily="18" charset="0"/>
              </a:rPr>
              <a:t>con </a:t>
            </a:r>
            <a:r>
              <a:rPr lang="es-ES" sz="1600" b="1" dirty="0">
                <a:latin typeface="Times New Roman" panose="02020603050405020304" pitchFamily="18" charset="0"/>
                <a:cs typeface="Times New Roman" panose="02020603050405020304" pitchFamily="18" charset="0"/>
              </a:rPr>
              <a:t>excelente habilidad materna y abundante producción de </a:t>
            </a:r>
            <a:r>
              <a:rPr lang="es-ES" sz="1600" b="1" dirty="0" smtClean="0">
                <a:latin typeface="Times New Roman" panose="02020603050405020304" pitchFamily="18" charset="0"/>
                <a:cs typeface="Times New Roman" panose="02020603050405020304" pitchFamily="18" charset="0"/>
              </a:rPr>
              <a:t>leche, permiten criar 2 o 3 </a:t>
            </a:r>
            <a:r>
              <a:rPr lang="es-ES" sz="1600" b="1" dirty="0">
                <a:latin typeface="Times New Roman" panose="02020603050405020304" pitchFamily="18" charset="0"/>
                <a:cs typeface="Times New Roman" panose="02020603050405020304" pitchFamily="18" charset="0"/>
              </a:rPr>
              <a:t>corderos con facilidad si cuentan con una adecuada alimentación. </a:t>
            </a:r>
            <a:r>
              <a:rPr lang="es-ES" sz="1600" b="1" dirty="0" smtClean="0">
                <a:latin typeface="Times New Roman" panose="02020603050405020304" pitchFamily="18" charset="0"/>
                <a:cs typeface="Times New Roman" panose="02020603050405020304" pitchFamily="18" charset="0"/>
              </a:rPr>
              <a:t>De talla </a:t>
            </a:r>
            <a:r>
              <a:rPr lang="es-ES" sz="1600" b="1" dirty="0">
                <a:latin typeface="Times New Roman" panose="02020603050405020304" pitchFamily="18" charset="0"/>
                <a:cs typeface="Times New Roman" panose="02020603050405020304" pitchFamily="18" charset="0"/>
              </a:rPr>
              <a:t>media, </a:t>
            </a:r>
            <a:r>
              <a:rPr lang="es-ES" sz="1600" b="1" dirty="0" smtClean="0">
                <a:latin typeface="Times New Roman" panose="02020603050405020304" pitchFamily="18" charset="0"/>
                <a:cs typeface="Times New Roman" panose="02020603050405020304" pitchFamily="18" charset="0"/>
              </a:rPr>
              <a:t>con </a:t>
            </a:r>
            <a:r>
              <a:rPr lang="es-ES" sz="1600" b="1" dirty="0">
                <a:latin typeface="Times New Roman" panose="02020603050405020304" pitchFamily="18" charset="0"/>
                <a:cs typeface="Times New Roman" panose="02020603050405020304" pitchFamily="18" charset="0"/>
              </a:rPr>
              <a:t>coloración </a:t>
            </a:r>
            <a:r>
              <a:rPr lang="es-ES" sz="1600" b="1" dirty="0" smtClean="0">
                <a:latin typeface="Times New Roman" panose="02020603050405020304" pitchFamily="18" charset="0"/>
                <a:cs typeface="Times New Roman" panose="02020603050405020304" pitchFamily="18" charset="0"/>
              </a:rPr>
              <a:t>marrón </a:t>
            </a:r>
            <a:r>
              <a:rPr lang="es-ES" sz="1600" b="1" dirty="0">
                <a:latin typeface="Times New Roman" panose="02020603050405020304" pitchFamily="18" charset="0"/>
                <a:cs typeface="Times New Roman" panose="02020603050405020304" pitchFamily="18" charset="0"/>
              </a:rPr>
              <a:t>y </a:t>
            </a:r>
            <a:r>
              <a:rPr lang="es-ES" sz="1600" b="1" dirty="0" smtClean="0">
                <a:latin typeface="Times New Roman" panose="02020603050405020304" pitchFamily="18" charset="0"/>
                <a:cs typeface="Times New Roman" panose="02020603050405020304" pitchFamily="18" charset="0"/>
              </a:rPr>
              <a:t>negro, anguloso</a:t>
            </a:r>
            <a:r>
              <a:rPr lang="es-ES" sz="1600" b="1" dirty="0">
                <a:latin typeface="Times New Roman" panose="02020603050405020304" pitchFamily="18" charset="0"/>
                <a:cs typeface="Times New Roman" panose="02020603050405020304" pitchFamily="18" charset="0"/>
              </a:rPr>
              <a:t>, de conformación cárnica</a:t>
            </a:r>
            <a:r>
              <a:rPr lang="es-ES" sz="1600" b="1" dirty="0" smtClean="0">
                <a:latin typeface="Times New Roman" panose="02020603050405020304" pitchFamily="18" charset="0"/>
                <a:cs typeface="Times New Roman" panose="02020603050405020304" pitchFamily="18" charset="0"/>
              </a:rPr>
              <a:t>. Cabeza </a:t>
            </a:r>
            <a:r>
              <a:rPr lang="es-ES" sz="1600" b="1" dirty="0" err="1" smtClean="0">
                <a:latin typeface="Times New Roman" panose="02020603050405020304" pitchFamily="18" charset="0"/>
                <a:cs typeface="Times New Roman" panose="02020603050405020304" pitchFamily="18" charset="0"/>
              </a:rPr>
              <a:t>acorne</a:t>
            </a:r>
            <a:r>
              <a:rPr lang="es-ES" sz="1600" b="1" dirty="0" smtClean="0">
                <a:latin typeface="Times New Roman" panose="02020603050405020304" pitchFamily="18" charset="0"/>
                <a:cs typeface="Times New Roman" panose="02020603050405020304" pitchFamily="18" charset="0"/>
              </a:rPr>
              <a:t>, cuello largo, </a:t>
            </a:r>
          </a:p>
          <a:p>
            <a:pPr algn="just"/>
            <a:r>
              <a:rPr lang="es-ES" sz="1600" b="1" dirty="0" smtClean="0">
                <a:latin typeface="Times New Roman" panose="02020603050405020304" pitchFamily="18" charset="0"/>
                <a:cs typeface="Times New Roman" panose="02020603050405020304" pitchFamily="18" charset="0"/>
              </a:rPr>
              <a:t>No </a:t>
            </a:r>
            <a:r>
              <a:rPr lang="es-ES" sz="1600" b="1" dirty="0">
                <a:latin typeface="Times New Roman" panose="02020603050405020304" pitchFamily="18" charset="0"/>
                <a:cs typeface="Times New Roman" panose="02020603050405020304" pitchFamily="18" charset="0"/>
              </a:rPr>
              <a:t>se admiten manchas blancas salvo la punta de la cola. La coloración negra cubre abajo de la quijada, </a:t>
            </a:r>
            <a:r>
              <a:rPr lang="es-ES" sz="1600" b="1" dirty="0" smtClean="0">
                <a:latin typeface="Times New Roman" panose="02020603050405020304" pitchFamily="18" charset="0"/>
                <a:cs typeface="Times New Roman" panose="02020603050405020304" pitchFamily="18" charset="0"/>
              </a:rPr>
              <a:t>la </a:t>
            </a:r>
            <a:r>
              <a:rPr lang="es-ES" sz="1600" b="1" dirty="0">
                <a:latin typeface="Times New Roman" panose="02020603050405020304" pitchFamily="18" charset="0"/>
                <a:cs typeface="Times New Roman" panose="02020603050405020304" pitchFamily="18" charset="0"/>
              </a:rPr>
              <a:t>garganta, el pecho, toda la panza, la parte interior de las piernas y se extiende como una línea angosta a lo largo de la parte inferior de la cola hasta cerca de su punta (AMCO, 2008</a:t>
            </a:r>
            <a:r>
              <a:rPr lang="es-ES" sz="1600" b="1" dirty="0" smtClean="0">
                <a:latin typeface="Times New Roman" panose="02020603050405020304" pitchFamily="18" charset="0"/>
                <a:cs typeface="Times New Roman" panose="02020603050405020304" pitchFamily="18" charset="0"/>
              </a:rPr>
              <a:t>).</a:t>
            </a:r>
            <a:endParaRPr lang="es-EC" sz="1600" b="1" dirty="0">
              <a:latin typeface="Times New Roman" panose="02020603050405020304" pitchFamily="18" charset="0"/>
              <a:cs typeface="Times New Roman" panose="02020603050405020304" pitchFamily="18" charset="0"/>
            </a:endParaRPr>
          </a:p>
        </p:txBody>
      </p:sp>
      <p:pic>
        <p:nvPicPr>
          <p:cNvPr id="6" name="Picture 3" descr="C:\Users\Lorena\Pictures\FOTOS\BORREGOS\Borregos  Katahdin\New Picture (2).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1" t="19159" r="17189" b="8562"/>
          <a:stretch/>
        </p:blipFill>
        <p:spPr bwMode="auto">
          <a:xfrm>
            <a:off x="7524328" y="32648"/>
            <a:ext cx="1224136" cy="1011399"/>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571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0" indent="0" algn="just">
              <a:buNone/>
            </a:pPr>
            <a:r>
              <a:rPr lang="es-MX" sz="1800" b="1" dirty="0" smtClean="0">
                <a:latin typeface="Times New Roman" panose="02020603050405020304" pitchFamily="18" charset="0"/>
                <a:cs typeface="Times New Roman" panose="02020603050405020304" pitchFamily="18" charset="0"/>
              </a:rPr>
              <a:t>Variables </a:t>
            </a:r>
            <a:r>
              <a:rPr lang="es-MX" sz="1800" b="1" dirty="0">
                <a:latin typeface="Times New Roman" panose="02020603050405020304" pitchFamily="18" charset="0"/>
                <a:cs typeface="Times New Roman" panose="02020603050405020304" pitchFamily="18" charset="0"/>
              </a:rPr>
              <a:t>de </a:t>
            </a:r>
            <a:r>
              <a:rPr lang="es-MX" sz="1800" b="1" dirty="0" err="1">
                <a:latin typeface="Times New Roman" panose="02020603050405020304" pitchFamily="18" charset="0"/>
                <a:cs typeface="Times New Roman" panose="02020603050405020304" pitchFamily="18" charset="0"/>
              </a:rPr>
              <a:t>faenamiento</a:t>
            </a:r>
            <a:endParaRPr lang="es-EC" sz="1800" b="1" dirty="0">
              <a:latin typeface="Times New Roman" panose="02020603050405020304" pitchFamily="18" charset="0"/>
              <a:cs typeface="Times New Roman" panose="02020603050405020304" pitchFamily="18" charset="0"/>
            </a:endParaRPr>
          </a:p>
          <a:p>
            <a:pPr algn="just"/>
            <a:r>
              <a:rPr lang="es-ES" sz="1800" b="1" dirty="0" smtClean="0">
                <a:latin typeface="Times New Roman" panose="02020603050405020304" pitchFamily="18" charset="0"/>
                <a:cs typeface="Times New Roman" panose="02020603050405020304" pitchFamily="18" charset="0"/>
              </a:rPr>
              <a:t>Al </a:t>
            </a:r>
            <a:r>
              <a:rPr lang="es-ES" sz="1800" b="1" dirty="0">
                <a:latin typeface="Times New Roman" panose="02020603050405020304" pitchFamily="18" charset="0"/>
                <a:cs typeface="Times New Roman" panose="02020603050405020304" pitchFamily="18" charset="0"/>
              </a:rPr>
              <a:t>analizar  el área del ojo de bife se observaron los siguiente valores: T6 = 27,62 cm</a:t>
            </a:r>
            <a:r>
              <a:rPr lang="es-ES" sz="1800" b="1" baseline="30000" dirty="0">
                <a:latin typeface="Times New Roman" panose="02020603050405020304" pitchFamily="18" charset="0"/>
                <a:cs typeface="Times New Roman" panose="02020603050405020304" pitchFamily="18" charset="0"/>
              </a:rPr>
              <a:t>2</a:t>
            </a:r>
            <a:r>
              <a:rPr lang="es-ES" sz="1800" b="1" dirty="0">
                <a:latin typeface="Times New Roman" panose="02020603050405020304" pitchFamily="18" charset="0"/>
                <a:cs typeface="Times New Roman" panose="02020603050405020304" pitchFamily="18" charset="0"/>
              </a:rPr>
              <a:t>, T4 = 17,99 cm</a:t>
            </a:r>
            <a:r>
              <a:rPr lang="es-ES" sz="1800" b="1" baseline="30000" dirty="0">
                <a:latin typeface="Times New Roman" panose="02020603050405020304" pitchFamily="18" charset="0"/>
                <a:cs typeface="Times New Roman" panose="02020603050405020304" pitchFamily="18" charset="0"/>
              </a:rPr>
              <a:t>2</a:t>
            </a:r>
            <a:r>
              <a:rPr lang="es-ES" sz="1800" b="1" dirty="0">
                <a:latin typeface="Times New Roman" panose="02020603050405020304" pitchFamily="18" charset="0"/>
                <a:cs typeface="Times New Roman" panose="02020603050405020304" pitchFamily="18" charset="0"/>
              </a:rPr>
              <a:t> y T2 = 23,73 cm</a:t>
            </a:r>
            <a:r>
              <a:rPr lang="es-ES" sz="1800" b="1" baseline="30000" dirty="0">
                <a:latin typeface="Times New Roman" panose="02020603050405020304" pitchFamily="18" charset="0"/>
                <a:cs typeface="Times New Roman" panose="02020603050405020304" pitchFamily="18" charset="0"/>
              </a:rPr>
              <a:t>2</a:t>
            </a:r>
            <a:r>
              <a:rPr lang="es-ES" sz="1800" b="1" dirty="0">
                <a:latin typeface="Times New Roman" panose="02020603050405020304" pitchFamily="18" charset="0"/>
                <a:cs typeface="Times New Roman" panose="02020603050405020304" pitchFamily="18" charset="0"/>
              </a:rPr>
              <a:t>, los cuales son mayores al obtenido por García </a:t>
            </a:r>
            <a:r>
              <a:rPr lang="es-ES" sz="1800" b="1" i="1" dirty="0">
                <a:latin typeface="Times New Roman" panose="02020603050405020304" pitchFamily="18" charset="0"/>
                <a:cs typeface="Times New Roman" panose="02020603050405020304" pitchFamily="18" charset="0"/>
              </a:rPr>
              <a:t>et al.</a:t>
            </a:r>
            <a:r>
              <a:rPr lang="es-ES" sz="1800" b="1" dirty="0">
                <a:latin typeface="Times New Roman" panose="02020603050405020304" pitchFamily="18" charset="0"/>
                <a:cs typeface="Times New Roman" panose="02020603050405020304" pitchFamily="18" charset="0"/>
              </a:rPr>
              <a:t> (2008), quien obtuvo un valor de 17,13 cm</a:t>
            </a:r>
            <a:r>
              <a:rPr lang="es-ES" sz="1800" b="1" baseline="30000" dirty="0">
                <a:latin typeface="Times New Roman" panose="02020603050405020304" pitchFamily="18" charset="0"/>
                <a:cs typeface="Times New Roman" panose="02020603050405020304" pitchFamily="18" charset="0"/>
              </a:rPr>
              <a:t>2</a:t>
            </a:r>
            <a:r>
              <a:rPr lang="es-ES" sz="1800" b="1" dirty="0">
                <a:latin typeface="Times New Roman" panose="02020603050405020304" pitchFamily="18" charset="0"/>
                <a:cs typeface="Times New Roman" panose="02020603050405020304" pitchFamily="18" charset="0"/>
              </a:rPr>
              <a:t> en animales que fueron sacrificados con un peso a la canal promedio de 22,53 kg. </a:t>
            </a:r>
            <a:endParaRPr lang="es-EC" sz="1800" b="1" dirty="0">
              <a:latin typeface="Times New Roman" panose="02020603050405020304" pitchFamily="18" charset="0"/>
              <a:cs typeface="Times New Roman" panose="02020603050405020304" pitchFamily="18" charset="0"/>
            </a:endParaRPr>
          </a:p>
          <a:p>
            <a:pPr algn="just"/>
            <a:r>
              <a:rPr lang="es-ES" sz="1800" b="1" dirty="0">
                <a:latin typeface="Times New Roman" panose="02020603050405020304" pitchFamily="18" charset="0"/>
                <a:cs typeface="Times New Roman" panose="02020603050405020304" pitchFamily="18" charset="0"/>
              </a:rPr>
              <a:t>En lo referente al peso promedio de faena, de igual manera en el ensayo realizado se obtuvo un peso promedio de faena de 32 kg, el cual es mayor al obtenido por García </a:t>
            </a:r>
            <a:r>
              <a:rPr lang="es-ES" sz="1800" b="1" i="1" dirty="0">
                <a:latin typeface="Times New Roman" panose="02020603050405020304" pitchFamily="18" charset="0"/>
                <a:cs typeface="Times New Roman" panose="02020603050405020304" pitchFamily="18" charset="0"/>
              </a:rPr>
              <a:t>et al.</a:t>
            </a:r>
            <a:r>
              <a:rPr lang="es-ES" sz="1800" b="1" dirty="0">
                <a:latin typeface="Times New Roman" panose="02020603050405020304" pitchFamily="18" charset="0"/>
                <a:cs typeface="Times New Roman" panose="02020603050405020304" pitchFamily="18" charset="0"/>
              </a:rPr>
              <a:t> (2008) de 18 </a:t>
            </a:r>
            <a:r>
              <a:rPr lang="es-ES" sz="1800" b="1" dirty="0" smtClean="0">
                <a:latin typeface="Times New Roman" panose="02020603050405020304" pitchFamily="18" charset="0"/>
                <a:cs typeface="Times New Roman" panose="02020603050405020304" pitchFamily="18" charset="0"/>
              </a:rPr>
              <a:t>kg.</a:t>
            </a:r>
            <a:endParaRPr lang="es-EC"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537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DISCUSIÓN</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marL="0" indent="0" algn="just">
              <a:buNone/>
            </a:pPr>
            <a:r>
              <a:rPr lang="es-MX" sz="1800" b="1" dirty="0" smtClean="0">
                <a:latin typeface="Times New Roman" panose="02020603050405020304" pitchFamily="18" charset="0"/>
                <a:cs typeface="Times New Roman" panose="02020603050405020304" pitchFamily="18" charset="0"/>
              </a:rPr>
              <a:t>Análisis </a:t>
            </a:r>
            <a:r>
              <a:rPr lang="es-MX" sz="1800" b="1" dirty="0">
                <a:latin typeface="Times New Roman" panose="02020603050405020304" pitchFamily="18" charset="0"/>
                <a:cs typeface="Times New Roman" panose="02020603050405020304" pitchFamily="18" charset="0"/>
              </a:rPr>
              <a:t>económico </a:t>
            </a:r>
            <a:endParaRPr lang="es-EC" sz="1800" b="1" dirty="0">
              <a:latin typeface="Times New Roman" panose="02020603050405020304" pitchFamily="18" charset="0"/>
              <a:cs typeface="Times New Roman" panose="02020603050405020304" pitchFamily="18" charset="0"/>
            </a:endParaRPr>
          </a:p>
          <a:p>
            <a:pPr algn="just"/>
            <a:r>
              <a:rPr lang="es-MX" sz="1800" b="1" dirty="0" smtClean="0">
                <a:latin typeface="Times New Roman" panose="02020603050405020304" pitchFamily="18" charset="0"/>
                <a:cs typeface="Times New Roman" panose="02020603050405020304" pitchFamily="18" charset="0"/>
              </a:rPr>
              <a:t>Al </a:t>
            </a:r>
            <a:r>
              <a:rPr lang="es-MX" sz="1800" b="1" dirty="0">
                <a:latin typeface="Times New Roman" panose="02020603050405020304" pitchFamily="18" charset="0"/>
                <a:cs typeface="Times New Roman" panose="02020603050405020304" pitchFamily="18" charset="0"/>
              </a:rPr>
              <a:t>realizar el análisis económico se obtuvieron valores de costos totales de T2 (castrado testículo abierto) = $287,4; T4 (sin castrar) = $256,7 y T6 (testículo suspendido) = $271,1. Donde se puede apreciar que T2 presenta el valor más alto, debido a que los animales de dicho tratamiento consumieron una mayor cantidad de balanceado.</a:t>
            </a:r>
            <a:endParaRPr lang="es-EC" sz="1800" b="1" dirty="0">
              <a:latin typeface="Times New Roman" panose="02020603050405020304" pitchFamily="18" charset="0"/>
              <a:cs typeface="Times New Roman" panose="02020603050405020304" pitchFamily="18" charset="0"/>
            </a:endParaRPr>
          </a:p>
          <a:p>
            <a:pPr algn="just"/>
            <a:r>
              <a:rPr lang="es-MX" sz="1800" b="1" dirty="0" smtClean="0">
                <a:latin typeface="Times New Roman" panose="02020603050405020304" pitchFamily="18" charset="0"/>
                <a:cs typeface="Times New Roman" panose="02020603050405020304" pitchFamily="18" charset="0"/>
              </a:rPr>
              <a:t>Al </a:t>
            </a:r>
            <a:r>
              <a:rPr lang="es-MX" sz="1800" b="1" dirty="0">
                <a:latin typeface="Times New Roman" panose="02020603050405020304" pitchFamily="18" charset="0"/>
                <a:cs typeface="Times New Roman" panose="02020603050405020304" pitchFamily="18" charset="0"/>
              </a:rPr>
              <a:t>comparar los  beneficios netos obtenidos en este ensayo, podemos apreciar los siguientes valores: T2 = $123,6; T4 = $80,1 y T6 = $136,1; donde T2 presento un valor de beneficio neto más elevado, aunque tuvo los costos más altos, esto debido a que el mayor consumo de balanceado permitió tener un mejor peso final de los animales. </a:t>
            </a:r>
            <a:endParaRPr lang="es-EC" sz="1800" b="1" dirty="0">
              <a:latin typeface="Times New Roman" panose="02020603050405020304" pitchFamily="18" charset="0"/>
              <a:cs typeface="Times New Roman" panose="02020603050405020304" pitchFamily="18" charset="0"/>
            </a:endParaRPr>
          </a:p>
          <a:p>
            <a:pPr algn="just"/>
            <a:r>
              <a:rPr lang="es-MX" sz="1800" b="1" dirty="0" smtClean="0">
                <a:latin typeface="Times New Roman" panose="02020603050405020304" pitchFamily="18" charset="0"/>
                <a:cs typeface="Times New Roman" panose="02020603050405020304" pitchFamily="18" charset="0"/>
              </a:rPr>
              <a:t>Se </a:t>
            </a:r>
            <a:r>
              <a:rPr lang="es-MX" sz="1800" b="1" dirty="0">
                <a:latin typeface="Times New Roman" panose="02020603050405020304" pitchFamily="18" charset="0"/>
                <a:cs typeface="Times New Roman" panose="02020603050405020304" pitchFamily="18" charset="0"/>
              </a:rPr>
              <a:t>debe recalcar que los animales de los tratamientos a los cuales se los alimento solamente con forraje, no lograron alcanzar los pesos deseados para poder ser faenados y comercializados.</a:t>
            </a:r>
            <a:endParaRPr lang="es-EC" sz="1800" b="1" dirty="0">
              <a:latin typeface="Times New Roman" panose="02020603050405020304" pitchFamily="18" charset="0"/>
              <a:cs typeface="Times New Roman" panose="02020603050405020304" pitchFamily="18" charset="0"/>
            </a:endParaRPr>
          </a:p>
          <a:p>
            <a:pPr algn="just"/>
            <a:r>
              <a:rPr lang="es-MX" sz="1800" b="1" dirty="0" smtClean="0">
                <a:latin typeface="Times New Roman" panose="02020603050405020304" pitchFamily="18" charset="0"/>
                <a:cs typeface="Times New Roman" panose="02020603050405020304" pitchFamily="18" charset="0"/>
              </a:rPr>
              <a:t>Finalmente </a:t>
            </a:r>
            <a:r>
              <a:rPr lang="es-MX" sz="1800" b="1" dirty="0">
                <a:latin typeface="Times New Roman" panose="02020603050405020304" pitchFamily="18" charset="0"/>
                <a:cs typeface="Times New Roman" panose="02020603050405020304" pitchFamily="18" charset="0"/>
              </a:rPr>
              <a:t>se pudo apreciar que el tratamiento: T2 </a:t>
            </a:r>
            <a:r>
              <a:rPr lang="es-MX" sz="1800" b="1" dirty="0" smtClean="0">
                <a:latin typeface="Times New Roman" panose="02020603050405020304" pitchFamily="18" charset="0"/>
                <a:cs typeface="Times New Roman" panose="02020603050405020304" pitchFamily="18" charset="0"/>
              </a:rPr>
              <a:t>(sin castrar) </a:t>
            </a:r>
            <a:r>
              <a:rPr lang="es-MX" sz="1800" b="1" dirty="0">
                <a:latin typeface="Times New Roman" panose="02020603050405020304" pitchFamily="18" charset="0"/>
                <a:cs typeface="Times New Roman" panose="02020603050405020304" pitchFamily="18" charset="0"/>
              </a:rPr>
              <a:t>indica que por cada dólar invertido se logró tener una ganancia de 40 centavos, T4 </a:t>
            </a:r>
            <a:r>
              <a:rPr lang="es-MX" sz="1800" b="1" dirty="0" smtClean="0">
                <a:latin typeface="Times New Roman" panose="02020603050405020304" pitchFamily="18" charset="0"/>
                <a:cs typeface="Times New Roman" panose="02020603050405020304" pitchFamily="18" charset="0"/>
              </a:rPr>
              <a:t>(castrado a testículo abierto) </a:t>
            </a:r>
            <a:r>
              <a:rPr lang="es-MX" sz="1800" b="1" dirty="0">
                <a:latin typeface="Times New Roman" panose="02020603050405020304" pitchFamily="18" charset="0"/>
                <a:cs typeface="Times New Roman" panose="02020603050405020304" pitchFamily="18" charset="0"/>
              </a:rPr>
              <a:t>un retorno de 30 centavos y T6 (testículo suspendido) por cada dólar invertido gana 50 centavos de dólar. </a:t>
            </a:r>
            <a:endParaRPr lang="es-EC"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8277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CONCLUSIONES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764704"/>
            <a:ext cx="8280920" cy="4968552"/>
          </a:xfrm>
        </p:spPr>
        <p:txBody>
          <a:bodyPr numCol="1">
            <a:noAutofit/>
          </a:bodyPr>
          <a:lstStyle/>
          <a:p>
            <a:pPr lvl="0" algn="just"/>
            <a:r>
              <a:rPr lang="es-ES" sz="1800" b="1" dirty="0">
                <a:latin typeface="Times New Roman" panose="02020603050405020304" pitchFamily="18" charset="0"/>
                <a:cs typeface="Times New Roman" panose="02020603050405020304" pitchFamily="18" charset="0"/>
              </a:rPr>
              <a:t>La suplementación con concentrado al 2 % del PV en ovinos de pelo produce una mayor ganancia diaria de peso vivo y por ende mayor peso de faena.</a:t>
            </a:r>
            <a:endParaRPr lang="es-EC" sz="1800" b="1" dirty="0">
              <a:latin typeface="Times New Roman" panose="02020603050405020304" pitchFamily="18" charset="0"/>
              <a:cs typeface="Times New Roman" panose="02020603050405020304" pitchFamily="18" charset="0"/>
            </a:endParaRPr>
          </a:p>
          <a:p>
            <a:pPr lvl="0" algn="just"/>
            <a:r>
              <a:rPr lang="es-ES" sz="1800" b="1" dirty="0" smtClean="0">
                <a:latin typeface="Times New Roman" panose="02020603050405020304" pitchFamily="18" charset="0"/>
                <a:cs typeface="Times New Roman" panose="02020603050405020304" pitchFamily="18" charset="0"/>
              </a:rPr>
              <a:t>La </a:t>
            </a:r>
            <a:r>
              <a:rPr lang="es-ES" sz="1800" b="1" dirty="0">
                <a:latin typeface="Times New Roman" panose="02020603050405020304" pitchFamily="18" charset="0"/>
                <a:cs typeface="Times New Roman" panose="02020603050405020304" pitchFamily="18" charset="0"/>
              </a:rPr>
              <a:t>suspensión testicular (castración parcial) no provoca ninguna diferencia en ganancia diaria de peso vivo frente a animales que no son castrados.</a:t>
            </a:r>
            <a:endParaRPr lang="es-EC" sz="1800" b="1" dirty="0">
              <a:latin typeface="Times New Roman" panose="02020603050405020304" pitchFamily="18" charset="0"/>
              <a:cs typeface="Times New Roman" panose="02020603050405020304" pitchFamily="18" charset="0"/>
            </a:endParaRPr>
          </a:p>
          <a:p>
            <a:pPr algn="just"/>
            <a:r>
              <a:rPr lang="es-ES" sz="1800" b="1" dirty="0" smtClean="0">
                <a:latin typeface="Times New Roman" panose="02020603050405020304" pitchFamily="18" charset="0"/>
                <a:cs typeface="Times New Roman" panose="02020603050405020304" pitchFamily="18" charset="0"/>
              </a:rPr>
              <a:t>El </a:t>
            </a:r>
            <a:r>
              <a:rPr lang="es-ES" sz="1800" b="1" dirty="0">
                <a:latin typeface="Times New Roman" panose="02020603050405020304" pitchFamily="18" charset="0"/>
                <a:cs typeface="Times New Roman" panose="02020603050405020304" pitchFamily="18" charset="0"/>
              </a:rPr>
              <a:t>uso de suplemento alimenticio tiene un efecto más relevante que el del método de castración sobre la tasa de ganancia de peso en ovinos de pelo.</a:t>
            </a:r>
            <a:endParaRPr lang="es-EC" sz="1800" b="1" dirty="0">
              <a:latin typeface="Times New Roman" panose="02020603050405020304" pitchFamily="18" charset="0"/>
              <a:cs typeface="Times New Roman" panose="02020603050405020304" pitchFamily="18" charset="0"/>
            </a:endParaRPr>
          </a:p>
          <a:p>
            <a:pPr lvl="0" algn="just"/>
            <a:r>
              <a:rPr lang="es-ES" sz="1800" b="1" dirty="0" smtClean="0">
                <a:latin typeface="Times New Roman" panose="02020603050405020304" pitchFamily="18" charset="0"/>
                <a:cs typeface="Times New Roman" panose="02020603050405020304" pitchFamily="18" charset="0"/>
              </a:rPr>
              <a:t>La </a:t>
            </a:r>
            <a:r>
              <a:rPr lang="es-ES" sz="1800" b="1" dirty="0">
                <a:latin typeface="Times New Roman" panose="02020603050405020304" pitchFamily="18" charset="0"/>
                <a:cs typeface="Times New Roman" panose="02020603050405020304" pitchFamily="18" charset="0"/>
              </a:rPr>
              <a:t>técnica de castración a testículo abierto de ovinos de pelo para engorde disminuye la ganancia diaria de peso vivo.</a:t>
            </a:r>
            <a:endParaRPr lang="es-EC" sz="1800" b="1" dirty="0">
              <a:latin typeface="Times New Roman" panose="02020603050405020304" pitchFamily="18" charset="0"/>
              <a:cs typeface="Times New Roman" panose="02020603050405020304" pitchFamily="18" charset="0"/>
            </a:endParaRPr>
          </a:p>
          <a:p>
            <a:pPr lvl="0" algn="just"/>
            <a:r>
              <a:rPr lang="es-MX" sz="1800" b="1" dirty="0" smtClean="0">
                <a:latin typeface="Times New Roman" panose="02020603050405020304" pitchFamily="18" charset="0"/>
                <a:cs typeface="Times New Roman" panose="02020603050405020304" pitchFamily="18" charset="0"/>
              </a:rPr>
              <a:t>La </a:t>
            </a:r>
            <a:r>
              <a:rPr lang="es-MX" sz="1800" b="1" dirty="0">
                <a:latin typeface="Times New Roman" panose="02020603050405020304" pitchFamily="18" charset="0"/>
                <a:cs typeface="Times New Roman" panose="02020603050405020304" pitchFamily="18" charset="0"/>
              </a:rPr>
              <a:t>rentabilidad de la actividad, de engorde de ovinos de pelo están en función de la ganancia diaria y del peso de faena, que a su vez está determinado mayormente por el uso o no de suplemento alimenticio más que por la castración. </a:t>
            </a:r>
            <a:endParaRPr lang="es-EC" sz="1800" b="1" dirty="0">
              <a:latin typeface="Times New Roman" panose="02020603050405020304" pitchFamily="18" charset="0"/>
              <a:cs typeface="Times New Roman" panose="02020603050405020304" pitchFamily="18" charset="0"/>
            </a:endParaRPr>
          </a:p>
        </p:txBody>
      </p:sp>
      <p:pic>
        <p:nvPicPr>
          <p:cNvPr id="8" name="Picture 2" descr="C:\Users\Lorena\Pictures\FOTOS\BORREGOS\Borregos  Katahdin\DSC_0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403786"/>
            <a:ext cx="3384376" cy="2265574"/>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303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RECOMENDACIONES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251520" y="836712"/>
            <a:ext cx="8280920" cy="4968552"/>
          </a:xfrm>
        </p:spPr>
        <p:txBody>
          <a:bodyPr numCol="1">
            <a:noAutofit/>
          </a:bodyPr>
          <a:lstStyle/>
          <a:p>
            <a:pPr lvl="0" algn="just"/>
            <a:r>
              <a:rPr lang="es-ES" sz="1800" b="1" dirty="0">
                <a:latin typeface="Times New Roman" panose="02020603050405020304" pitchFamily="18" charset="0"/>
                <a:cs typeface="Times New Roman" panose="02020603050405020304" pitchFamily="18" charset="0"/>
              </a:rPr>
              <a:t>En este tipo de investigaciones, donde se trabaja con animales y condiciones alimenticias, es muy importante considerar la etapa de adaptación de los animales antes de iniciar la toma de datos.</a:t>
            </a:r>
            <a:endParaRPr lang="es-EC" sz="1800" b="1" dirty="0">
              <a:latin typeface="Times New Roman" panose="02020603050405020304" pitchFamily="18" charset="0"/>
              <a:cs typeface="Times New Roman" panose="02020603050405020304" pitchFamily="18" charset="0"/>
            </a:endParaRPr>
          </a:p>
          <a:p>
            <a:pPr lvl="0" algn="just"/>
            <a:r>
              <a:rPr lang="es-ES" sz="1800" b="1" dirty="0" smtClean="0">
                <a:latin typeface="Times New Roman" panose="02020603050405020304" pitchFamily="18" charset="0"/>
                <a:cs typeface="Times New Roman" panose="02020603050405020304" pitchFamily="18" charset="0"/>
              </a:rPr>
              <a:t>Se </a:t>
            </a:r>
            <a:r>
              <a:rPr lang="es-ES" sz="1800" b="1" dirty="0">
                <a:latin typeface="Times New Roman" panose="02020603050405020304" pitchFamily="18" charset="0"/>
                <a:cs typeface="Times New Roman" panose="02020603050405020304" pitchFamily="18" charset="0"/>
              </a:rPr>
              <a:t>deberán realizar nuevos ensayos para ver el efecto de la calidad del forraje y su interacción con otros suplementos alimenticios, para poder abaratar los costos de producción.</a:t>
            </a:r>
            <a:endParaRPr lang="es-EC" sz="1800" b="1" dirty="0">
              <a:latin typeface="Times New Roman" panose="02020603050405020304" pitchFamily="18" charset="0"/>
              <a:cs typeface="Times New Roman" panose="02020603050405020304" pitchFamily="18" charset="0"/>
            </a:endParaRPr>
          </a:p>
          <a:p>
            <a:pPr lvl="0" algn="just"/>
            <a:r>
              <a:rPr lang="es-ES" sz="1800" b="1" dirty="0" smtClean="0">
                <a:latin typeface="Times New Roman" panose="02020603050405020304" pitchFamily="18" charset="0"/>
                <a:cs typeface="Times New Roman" panose="02020603050405020304" pitchFamily="18" charset="0"/>
              </a:rPr>
              <a:t>Se </a:t>
            </a:r>
            <a:r>
              <a:rPr lang="es-ES" sz="1800" b="1" dirty="0">
                <a:latin typeface="Times New Roman" panose="02020603050405020304" pitchFamily="18" charset="0"/>
                <a:cs typeface="Times New Roman" panose="02020603050405020304" pitchFamily="18" charset="0"/>
              </a:rPr>
              <a:t>deberá esclarecer el efecto de la suplementación sobre las variables de calidad de canal y de calidad sensorial de la carne.</a:t>
            </a:r>
            <a:endParaRPr lang="es-EC" sz="1800" b="1" dirty="0">
              <a:latin typeface="Times New Roman" panose="02020603050405020304" pitchFamily="18" charset="0"/>
              <a:cs typeface="Times New Roman" panose="02020603050405020304" pitchFamily="18" charset="0"/>
            </a:endParaRPr>
          </a:p>
          <a:p>
            <a:pPr lvl="0" algn="just"/>
            <a:r>
              <a:rPr lang="es-ES" sz="1800" b="1" dirty="0" smtClean="0">
                <a:latin typeface="Times New Roman" panose="02020603050405020304" pitchFamily="18" charset="0"/>
                <a:cs typeface="Times New Roman" panose="02020603050405020304" pitchFamily="18" charset="0"/>
              </a:rPr>
              <a:t>Se </a:t>
            </a:r>
            <a:r>
              <a:rPr lang="es-ES" sz="1800" b="1" dirty="0">
                <a:latin typeface="Times New Roman" panose="02020603050405020304" pitchFamily="18" charset="0"/>
                <a:cs typeface="Times New Roman" panose="02020603050405020304" pitchFamily="18" charset="0"/>
              </a:rPr>
              <a:t>debería promocionar más la producción de ovinos de pelo en las zonas tropicales y subtropicales, ya que estos animales permitirían tener una buena calidad de carne en menores tiempos de engorde.</a:t>
            </a:r>
            <a:endParaRPr lang="es-EC" sz="1800" b="1" dirty="0">
              <a:latin typeface="Times New Roman" panose="02020603050405020304" pitchFamily="18" charset="0"/>
              <a:cs typeface="Times New Roman" panose="02020603050405020304" pitchFamily="18" charset="0"/>
            </a:endParaRPr>
          </a:p>
        </p:txBody>
      </p:sp>
      <p:pic>
        <p:nvPicPr>
          <p:cNvPr id="4" name="3 Imagen" descr="C:\Users\Lorena Medina\AppData\Local\Microsoft\Windows\Temporary Internet Files\Content.Word\DSC_039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293095"/>
            <a:ext cx="3384376" cy="2304257"/>
          </a:xfrm>
          <a:prstGeom prst="rect">
            <a:avLst/>
          </a:prstGeom>
          <a:noFill/>
          <a:ln w="15875">
            <a:solidFill>
              <a:srgbClr val="FFFF00"/>
            </a:solidFill>
          </a:ln>
        </p:spPr>
      </p:pic>
    </p:spTree>
    <p:extLst>
      <p:ext uri="{BB962C8B-B14F-4D97-AF65-F5344CB8AC3E}">
        <p14:creationId xmlns:p14="http://schemas.microsoft.com/office/powerpoint/2010/main" val="35682275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920880" cy="576064"/>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Revisión bibliográfica</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044047"/>
            <a:ext cx="7890080" cy="5481297"/>
          </a:xfrm>
        </p:spPr>
        <p:txBody>
          <a:bodyPr>
            <a:noAutofit/>
          </a:bodyPr>
          <a:lstStyle/>
          <a:p>
            <a:pPr marL="365760" lvl="1" indent="0" algn="just">
              <a:buNone/>
            </a:pPr>
            <a:r>
              <a:rPr lang="es-ES" sz="1600" b="1" u="sng" dirty="0" smtClean="0">
                <a:latin typeface="Times New Roman" panose="02020603050405020304" pitchFamily="18" charset="0"/>
                <a:cs typeface="Times New Roman" panose="02020603050405020304" pitchFamily="18" charset="0"/>
              </a:rPr>
              <a:t>VENTAJAS </a:t>
            </a:r>
            <a:r>
              <a:rPr lang="es-ES" sz="1600" b="1" u="sng" dirty="0">
                <a:latin typeface="Times New Roman" panose="02020603050405020304" pitchFamily="18" charset="0"/>
                <a:cs typeface="Times New Roman" panose="02020603050405020304" pitchFamily="18" charset="0"/>
              </a:rPr>
              <a:t>DE LOS OVINOS DE </a:t>
            </a:r>
            <a:r>
              <a:rPr lang="es-ES" sz="1600" b="1" u="sng" dirty="0" smtClean="0">
                <a:latin typeface="Times New Roman" panose="02020603050405020304" pitchFamily="18" charset="0"/>
                <a:cs typeface="Times New Roman" panose="02020603050405020304" pitchFamily="18" charset="0"/>
              </a:rPr>
              <a:t>PELO</a:t>
            </a:r>
          </a:p>
          <a:p>
            <a:pPr marL="365760" lvl="1" indent="0" algn="just">
              <a:buNone/>
            </a:pP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Las </a:t>
            </a:r>
            <a:r>
              <a:rPr lang="es-ES" sz="1600" b="1" dirty="0">
                <a:latin typeface="Times New Roman" panose="02020603050405020304" pitchFamily="18" charset="0"/>
                <a:cs typeface="Times New Roman" panose="02020603050405020304" pitchFamily="18" charset="0"/>
              </a:rPr>
              <a:t>ovejas pueden tener algunas ventajas sobre otros animales domésticos como son las vacas, cerdos, etc. </a:t>
            </a: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Las </a:t>
            </a:r>
            <a:r>
              <a:rPr lang="es-ES" sz="1600" b="1" dirty="0">
                <a:latin typeface="Times New Roman" panose="02020603050405020304" pitchFamily="18" charset="0"/>
                <a:cs typeface="Times New Roman" panose="02020603050405020304" pitchFamily="18" charset="0"/>
              </a:rPr>
              <a:t>ovejas de pelo presentan algunas ventajas con respecto a otras razas ovinas.</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El </a:t>
            </a:r>
            <a:r>
              <a:rPr lang="es-ES" sz="1600" b="1" dirty="0">
                <a:latin typeface="Times New Roman" panose="02020603050405020304" pitchFamily="18" charset="0"/>
                <a:cs typeface="Times New Roman" panose="02020603050405020304" pitchFamily="18" charset="0"/>
              </a:rPr>
              <a:t>pelaje de las ovejas </a:t>
            </a:r>
            <a:r>
              <a:rPr lang="es-ES" sz="1600" b="1" dirty="0" smtClean="0">
                <a:latin typeface="Times New Roman" panose="02020603050405020304" pitchFamily="18" charset="0"/>
                <a:cs typeface="Times New Roman" panose="02020603050405020304" pitchFamily="18" charset="0"/>
              </a:rPr>
              <a:t>les </a:t>
            </a:r>
            <a:r>
              <a:rPr lang="es-ES" sz="1600" b="1" dirty="0">
                <a:latin typeface="Times New Roman" panose="02020603050405020304" pitchFamily="18" charset="0"/>
                <a:cs typeface="Times New Roman" panose="02020603050405020304" pitchFamily="18" charset="0"/>
              </a:rPr>
              <a:t>permite desarrollarse muy bien en climas templados y cálidos. </a:t>
            </a: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Son </a:t>
            </a:r>
            <a:r>
              <a:rPr lang="es-ES" sz="1600" b="1" dirty="0">
                <a:latin typeface="Times New Roman" panose="02020603050405020304" pitchFamily="18" charset="0"/>
                <a:cs typeface="Times New Roman" panose="02020603050405020304" pitchFamily="18" charset="0"/>
              </a:rPr>
              <a:t>animales muy prolíficos, una hembra puede tener dos corderos en un solo parto y algunas veces hasta tres (Aliaga, 2006</a:t>
            </a:r>
            <a:r>
              <a:rPr lang="es-ES" sz="1600" b="1" dirty="0" smtClean="0">
                <a:latin typeface="Times New Roman" panose="02020603050405020304" pitchFamily="18" charset="0"/>
                <a:cs typeface="Times New Roman" panose="02020603050405020304" pitchFamily="18" charset="0"/>
              </a:rPr>
              <a:t>).</a:t>
            </a: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algn="just"/>
            <a:r>
              <a:rPr lang="es-ES" sz="1600" b="1" dirty="0">
                <a:latin typeface="Times New Roman" panose="02020603050405020304" pitchFamily="18" charset="0"/>
                <a:cs typeface="Times New Roman" panose="02020603050405020304" pitchFamily="18" charset="0"/>
              </a:rPr>
              <a:t>Se alimentan con una amplia variedad de pastos, arbustos, leguminosas, y </a:t>
            </a:r>
            <a:r>
              <a:rPr lang="es-ES" sz="1600" b="1" dirty="0" smtClean="0">
                <a:latin typeface="Times New Roman" panose="02020603050405020304" pitchFamily="18" charset="0"/>
                <a:cs typeface="Times New Roman" panose="02020603050405020304" pitchFamily="18" charset="0"/>
              </a:rPr>
              <a:t>cereales.</a:t>
            </a:r>
          </a:p>
          <a:p>
            <a:pPr algn="just"/>
            <a:r>
              <a:rPr lang="es-ES" sz="1600" b="1" dirty="0" smtClean="0">
                <a:latin typeface="Times New Roman" panose="02020603050405020304" pitchFamily="18" charset="0"/>
                <a:cs typeface="Times New Roman" panose="02020603050405020304" pitchFamily="18" charset="0"/>
              </a:rPr>
              <a:t>Sus </a:t>
            </a:r>
            <a:r>
              <a:rPr lang="es-ES" sz="1600" b="1" dirty="0">
                <a:latin typeface="Times New Roman" panose="02020603050405020304" pitchFamily="18" charset="0"/>
                <a:cs typeface="Times New Roman" panose="02020603050405020304" pitchFamily="18" charset="0"/>
              </a:rPr>
              <a:t>dientes pequeños pueden encontrar comida donde una vaca se muriera de hambre. </a:t>
            </a:r>
            <a:r>
              <a:rPr lang="es-ES" sz="1600" b="1" dirty="0" smtClean="0">
                <a:latin typeface="Times New Roman" panose="02020603050405020304" pitchFamily="18" charset="0"/>
                <a:cs typeface="Times New Roman" panose="02020603050405020304" pitchFamily="18" charset="0"/>
              </a:rPr>
              <a:t>Se </a:t>
            </a:r>
            <a:r>
              <a:rPr lang="es-ES" sz="1600" b="1" dirty="0">
                <a:latin typeface="Times New Roman" panose="02020603050405020304" pitchFamily="18" charset="0"/>
                <a:cs typeface="Times New Roman" panose="02020603050405020304" pitchFamily="18" charset="0"/>
              </a:rPr>
              <a:t>puede utilizar como forrajes las gramíneas muy pequeñas, así como una gran variedad de </a:t>
            </a:r>
            <a:r>
              <a:rPr lang="es-ES" sz="1600" b="1" dirty="0" smtClean="0">
                <a:latin typeface="Times New Roman" panose="02020603050405020304" pitchFamily="18" charset="0"/>
                <a:cs typeface="Times New Roman" panose="02020603050405020304" pitchFamily="18" charset="0"/>
              </a:rPr>
              <a:t>malezas. </a:t>
            </a:r>
          </a:p>
          <a:p>
            <a:pPr algn="just"/>
            <a:r>
              <a:rPr lang="es-ES" sz="1600" b="1" dirty="0" smtClean="0">
                <a:latin typeface="Times New Roman" panose="02020603050405020304" pitchFamily="18" charset="0"/>
                <a:cs typeface="Times New Roman" panose="02020603050405020304" pitchFamily="18" charset="0"/>
              </a:rPr>
              <a:t>Los </a:t>
            </a:r>
            <a:r>
              <a:rPr lang="es-ES" sz="1600" b="1" dirty="0">
                <a:latin typeface="Times New Roman" panose="02020603050405020304" pitchFamily="18" charset="0"/>
                <a:cs typeface="Times New Roman" panose="02020603050405020304" pitchFamily="18" charset="0"/>
              </a:rPr>
              <a:t>gastos de instalaciones son bajos </a:t>
            </a:r>
            <a:r>
              <a:rPr lang="es-ES" sz="1600" b="1" dirty="0" smtClean="0">
                <a:latin typeface="Times New Roman" panose="02020603050405020304" pitchFamily="18" charset="0"/>
                <a:cs typeface="Times New Roman" panose="02020603050405020304" pitchFamily="18" charset="0"/>
              </a:rPr>
              <a:t>y el </a:t>
            </a:r>
            <a:r>
              <a:rPr lang="es-ES" sz="1600" b="1" dirty="0">
                <a:latin typeface="Times New Roman" panose="02020603050405020304" pitchFamily="18" charset="0"/>
                <a:cs typeface="Times New Roman" panose="02020603050405020304" pitchFamily="18" charset="0"/>
              </a:rPr>
              <a:t>manejo de los animales es sencillo, un solo hombre puede manejar un rebaño de 500 ovejas. </a:t>
            </a:r>
            <a:endParaRPr lang="es-ES" sz="1600" b="1" dirty="0" smtClean="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Se </a:t>
            </a:r>
            <a:r>
              <a:rPr lang="es-ES" sz="1600" b="1" dirty="0">
                <a:latin typeface="Times New Roman" panose="02020603050405020304" pitchFamily="18" charset="0"/>
                <a:cs typeface="Times New Roman" panose="02020603050405020304" pitchFamily="18" charset="0"/>
              </a:rPr>
              <a:t>pueden utilizar terrenos de geografía irregular. </a:t>
            </a:r>
            <a:endParaRPr lang="es-EC"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Los </a:t>
            </a:r>
            <a:r>
              <a:rPr lang="es-ES" sz="1600" b="1" dirty="0">
                <a:latin typeface="Times New Roman" panose="02020603050405020304" pitchFamily="18" charset="0"/>
                <a:cs typeface="Times New Roman" panose="02020603050405020304" pitchFamily="18" charset="0"/>
              </a:rPr>
              <a:t>ovinos de carne como el </a:t>
            </a:r>
            <a:r>
              <a:rPr lang="es-ES" sz="1600" b="1" dirty="0" err="1">
                <a:latin typeface="Times New Roman" panose="02020603050405020304" pitchFamily="18" charset="0"/>
                <a:cs typeface="Times New Roman" panose="02020603050405020304" pitchFamily="18" charset="0"/>
              </a:rPr>
              <a:t>pelibuey</a:t>
            </a:r>
            <a:r>
              <a:rPr lang="es-ES" sz="1600" b="1" dirty="0">
                <a:latin typeface="Times New Roman" panose="02020603050405020304" pitchFamily="18" charset="0"/>
                <a:cs typeface="Times New Roman" panose="02020603050405020304" pitchFamily="18" charset="0"/>
              </a:rPr>
              <a:t> pueden proporcionar al productor carne de excelente calidad, leche, abonos y otros subproductos agroindustriales (Aliaga, 2006).</a:t>
            </a:r>
            <a:endParaRPr lang="es-EC" sz="1600" b="1" dirty="0">
              <a:latin typeface="Times New Roman" panose="02020603050405020304" pitchFamily="18" charset="0"/>
              <a:cs typeface="Times New Roman" panose="02020603050405020304" pitchFamily="18" charset="0"/>
            </a:endParaRPr>
          </a:p>
          <a:p>
            <a:pPr marL="0"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p:txBody>
      </p:sp>
      <p:pic>
        <p:nvPicPr>
          <p:cNvPr id="6" name="Picture 3" descr="C:\Users\Lorena\Pictures\FOTOS\BORREGOS\Borregos  Katahdin\New Picture (2).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1" t="19159" r="17189" b="8562"/>
          <a:stretch/>
        </p:blipFill>
        <p:spPr bwMode="auto">
          <a:xfrm>
            <a:off x="7524328" y="32648"/>
            <a:ext cx="1224136" cy="1011399"/>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866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848872" cy="648072"/>
          </a:xfrm>
        </p:spPr>
        <p:txBody>
          <a:bodyPr>
            <a:normAutofit/>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HIPÓTESIS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412776"/>
            <a:ext cx="7890080" cy="4176464"/>
          </a:xfrm>
        </p:spPr>
        <p:txBody>
          <a:bodyPr>
            <a:noAutofit/>
          </a:bodyPr>
          <a:lstStyle/>
          <a:p>
            <a:pPr algn="just"/>
            <a:r>
              <a:rPr lang="es-ES" sz="1900" b="1" dirty="0">
                <a:latin typeface="Times New Roman" panose="02020603050405020304" pitchFamily="18" charset="0"/>
                <a:cs typeface="Times New Roman" panose="02020603050405020304" pitchFamily="18" charset="0"/>
              </a:rPr>
              <a:t>Las hipótesis planteadas para esta investigación se describen a continuación:</a:t>
            </a:r>
            <a:endParaRPr lang="es-EC" sz="1900" b="1" dirty="0">
              <a:latin typeface="Times New Roman" panose="02020603050405020304" pitchFamily="18" charset="0"/>
              <a:cs typeface="Times New Roman" panose="02020603050405020304" pitchFamily="18" charset="0"/>
            </a:endParaRPr>
          </a:p>
          <a:p>
            <a:pPr marL="0" indent="0" algn="just">
              <a:buNone/>
            </a:pPr>
            <a:endParaRPr lang="es-EC" sz="1900" b="1" dirty="0">
              <a:latin typeface="Times New Roman" panose="02020603050405020304" pitchFamily="18" charset="0"/>
              <a:cs typeface="Times New Roman" panose="02020603050405020304" pitchFamily="18" charset="0"/>
            </a:endParaRPr>
          </a:p>
          <a:p>
            <a:pPr algn="just"/>
            <a:r>
              <a:rPr lang="es-ES" sz="1900" b="1" dirty="0">
                <a:latin typeface="Times New Roman" panose="02020603050405020304" pitchFamily="18" charset="0"/>
                <a:cs typeface="Times New Roman" panose="02020603050405020304" pitchFamily="18" charset="0"/>
              </a:rPr>
              <a:t>H1:	La castración en ovinos de pelo, alimentados bajo un sistema </a:t>
            </a:r>
            <a:r>
              <a:rPr lang="es-ES" sz="1900" b="1" dirty="0" err="1">
                <a:latin typeface="Times New Roman" panose="02020603050405020304" pitchFamily="18" charset="0"/>
                <a:cs typeface="Times New Roman" panose="02020603050405020304" pitchFamily="18" charset="0"/>
              </a:rPr>
              <a:t>semi</a:t>
            </a:r>
            <a:r>
              <a:rPr lang="es-ES" sz="1900" b="1" dirty="0">
                <a:latin typeface="Times New Roman" panose="02020603050405020304" pitchFamily="18" charset="0"/>
                <a:cs typeface="Times New Roman" panose="02020603050405020304" pitchFamily="18" charset="0"/>
              </a:rPr>
              <a:t> estabulado con suplemento, influye en el desarrollo, crecimiento y peso de los animales en la etapa de ceba.</a:t>
            </a:r>
            <a:endParaRPr lang="es-EC" sz="1900" b="1" i="1" dirty="0">
              <a:latin typeface="Times New Roman" panose="02020603050405020304" pitchFamily="18" charset="0"/>
              <a:cs typeface="Times New Roman" panose="02020603050405020304" pitchFamily="18" charset="0"/>
            </a:endParaRPr>
          </a:p>
          <a:p>
            <a:pPr algn="just"/>
            <a:r>
              <a:rPr lang="es-ES" sz="1900" b="1" dirty="0" smtClean="0">
                <a:latin typeface="Times New Roman" panose="02020603050405020304" pitchFamily="18" charset="0"/>
                <a:cs typeface="Times New Roman" panose="02020603050405020304" pitchFamily="18" charset="0"/>
              </a:rPr>
              <a:t>H2</a:t>
            </a:r>
            <a:r>
              <a:rPr lang="es-ES" sz="1900" b="1" dirty="0">
                <a:latin typeface="Times New Roman" panose="02020603050405020304" pitchFamily="18" charset="0"/>
                <a:cs typeface="Times New Roman" panose="02020603050405020304" pitchFamily="18" charset="0"/>
              </a:rPr>
              <a:t>:	La tasa de ganancia de los animales suplementados es mayor que la de los alimentados a pasto independientemente del método de castración.</a:t>
            </a:r>
            <a:endParaRPr lang="es-EC" sz="1900" b="1" dirty="0">
              <a:latin typeface="Times New Roman" panose="02020603050405020304" pitchFamily="18" charset="0"/>
              <a:cs typeface="Times New Roman" panose="02020603050405020304" pitchFamily="18" charset="0"/>
            </a:endParaRPr>
          </a:p>
          <a:p>
            <a:pPr algn="just"/>
            <a:r>
              <a:rPr lang="es-ES" sz="1900" b="1" dirty="0" smtClean="0">
                <a:latin typeface="Times New Roman" panose="02020603050405020304" pitchFamily="18" charset="0"/>
                <a:cs typeface="Times New Roman" panose="02020603050405020304" pitchFamily="18" charset="0"/>
              </a:rPr>
              <a:t>H3</a:t>
            </a:r>
            <a:r>
              <a:rPr lang="es-ES" sz="1900" b="1" dirty="0">
                <a:latin typeface="Times New Roman" panose="02020603050405020304" pitchFamily="18" charset="0"/>
                <a:cs typeface="Times New Roman" panose="02020603050405020304" pitchFamily="18" charset="0"/>
              </a:rPr>
              <a:t>: 	Hay diferencia en el incremento de peso vivo de los animales castrados, sin castrar y con testículo suspendido.</a:t>
            </a:r>
            <a:endParaRPr lang="es-EC" sz="1900" b="1" dirty="0">
              <a:latin typeface="Times New Roman" panose="02020603050405020304" pitchFamily="18" charset="0"/>
              <a:cs typeface="Times New Roman" panose="02020603050405020304" pitchFamily="18" charset="0"/>
            </a:endParaRPr>
          </a:p>
          <a:p>
            <a:pPr algn="just"/>
            <a:r>
              <a:rPr lang="es-ES" sz="1900" b="1" dirty="0" smtClean="0">
                <a:latin typeface="Times New Roman" panose="02020603050405020304" pitchFamily="18" charset="0"/>
                <a:cs typeface="Times New Roman" panose="02020603050405020304" pitchFamily="18" charset="0"/>
              </a:rPr>
              <a:t>H5</a:t>
            </a:r>
            <a:r>
              <a:rPr lang="es-ES" sz="1900" b="1" dirty="0">
                <a:latin typeface="Times New Roman" panose="02020603050405020304" pitchFamily="18" charset="0"/>
                <a:cs typeface="Times New Roman" panose="02020603050405020304" pitchFamily="18" charset="0"/>
              </a:rPr>
              <a:t>: 	La tasa de ganancia de peso diaria de los castrados es mayor a la de los animales sin castrar.</a:t>
            </a:r>
            <a:endParaRPr lang="es-EC" sz="1900" b="1" dirty="0">
              <a:latin typeface="Times New Roman" panose="02020603050405020304" pitchFamily="18" charset="0"/>
              <a:cs typeface="Times New Roman" panose="02020603050405020304" pitchFamily="18" charset="0"/>
            </a:endParaRPr>
          </a:p>
        </p:txBody>
      </p:sp>
      <p:pic>
        <p:nvPicPr>
          <p:cNvPr id="4" name="Picture 3" descr="C:\Users\Lorena\Pictures\FOTOS\BORREGOS\Borregos  Katahdin\New Picture (2).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1" t="19159" r="17189" b="8562"/>
          <a:stretch/>
        </p:blipFill>
        <p:spPr bwMode="auto">
          <a:xfrm>
            <a:off x="7513812" y="23629"/>
            <a:ext cx="1234652" cy="1020088"/>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619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848872" cy="648072"/>
          </a:xfrm>
        </p:spPr>
        <p:txBody>
          <a:bodyPr>
            <a:normAutofit/>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OBJETIVOS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124744"/>
            <a:ext cx="7890080" cy="5256584"/>
          </a:xfrm>
        </p:spPr>
        <p:txBody>
          <a:bodyPr>
            <a:noAutofit/>
          </a:bodyPr>
          <a:lstStyle/>
          <a:p>
            <a:pPr marL="82296" indent="0" algn="just">
              <a:buNone/>
            </a:pPr>
            <a:r>
              <a:rPr lang="es-ES" sz="1700" b="1" dirty="0" smtClean="0">
                <a:latin typeface="Times New Roman" panose="02020603050405020304" pitchFamily="18" charset="0"/>
                <a:cs typeface="Times New Roman" panose="02020603050405020304" pitchFamily="18" charset="0"/>
              </a:rPr>
              <a:t>OBJETIVO </a:t>
            </a:r>
            <a:r>
              <a:rPr lang="es-ES" sz="1700" b="1" dirty="0">
                <a:latin typeface="Times New Roman" panose="02020603050405020304" pitchFamily="18" charset="0"/>
                <a:cs typeface="Times New Roman" panose="02020603050405020304" pitchFamily="18" charset="0"/>
              </a:rPr>
              <a:t>GENERAL</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Evaluar el desarrollo de ovinos de pelo, enteros y castrados bajo un sistema de alimentación </a:t>
            </a:r>
            <a:r>
              <a:rPr lang="es-ES" sz="1700" b="1" dirty="0" err="1">
                <a:latin typeface="Times New Roman" panose="02020603050405020304" pitchFamily="18" charset="0"/>
                <a:cs typeface="Times New Roman" panose="02020603050405020304" pitchFamily="18" charset="0"/>
              </a:rPr>
              <a:t>semi</a:t>
            </a:r>
            <a:r>
              <a:rPr lang="es-ES" sz="1700" b="1" dirty="0">
                <a:latin typeface="Times New Roman" panose="02020603050405020304" pitchFamily="18" charset="0"/>
                <a:cs typeface="Times New Roman" panose="02020603050405020304" pitchFamily="18" charset="0"/>
              </a:rPr>
              <a:t> </a:t>
            </a:r>
            <a:r>
              <a:rPr lang="es-ES" sz="1700" b="1" dirty="0" smtClean="0">
                <a:latin typeface="Times New Roman" panose="02020603050405020304" pitchFamily="18" charset="0"/>
                <a:cs typeface="Times New Roman" panose="02020603050405020304" pitchFamily="18" charset="0"/>
              </a:rPr>
              <a:t>estabulado </a:t>
            </a:r>
            <a:r>
              <a:rPr lang="es-ES" sz="1700" b="1" dirty="0">
                <a:latin typeface="Times New Roman" panose="02020603050405020304" pitchFamily="18" charset="0"/>
                <a:cs typeface="Times New Roman" panose="02020603050405020304" pitchFamily="18" charset="0"/>
              </a:rPr>
              <a:t>con suplemento alimenticio, en Valle Hermoso, Santo Domingo de los Tsáchilas.</a:t>
            </a:r>
            <a:endParaRPr lang="es-EC" sz="1700" b="1" u="sng" dirty="0">
              <a:latin typeface="Times New Roman" panose="02020603050405020304" pitchFamily="18" charset="0"/>
              <a:cs typeface="Times New Roman" panose="02020603050405020304" pitchFamily="18" charset="0"/>
            </a:endParaRPr>
          </a:p>
          <a:p>
            <a:pPr algn="just"/>
            <a:endParaRPr lang="es-EC" sz="1700" b="1" u="sng" dirty="0">
              <a:latin typeface="Times New Roman" panose="02020603050405020304" pitchFamily="18" charset="0"/>
              <a:cs typeface="Times New Roman" panose="02020603050405020304" pitchFamily="18" charset="0"/>
            </a:endParaRPr>
          </a:p>
          <a:p>
            <a:pPr marL="82296" indent="0" algn="just">
              <a:buNone/>
            </a:pPr>
            <a:r>
              <a:rPr lang="es-ES" sz="1700" b="1" dirty="0">
                <a:latin typeface="Times New Roman" panose="02020603050405020304" pitchFamily="18" charset="0"/>
                <a:cs typeface="Times New Roman" panose="02020603050405020304" pitchFamily="18" charset="0"/>
              </a:rPr>
              <a:t>OBJETIVOS ESPECÍFICOS</a:t>
            </a:r>
            <a:endParaRPr lang="es-EC" sz="1700" b="1" u="sng"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Determinar la ganancia de peso de los ovinos de pelo, con diferentes tipos de castración, alimentados bajo sistema </a:t>
            </a:r>
            <a:r>
              <a:rPr lang="es-ES" sz="1700" b="1" dirty="0" err="1">
                <a:latin typeface="Times New Roman" panose="02020603050405020304" pitchFamily="18" charset="0"/>
                <a:cs typeface="Times New Roman" panose="02020603050405020304" pitchFamily="18" charset="0"/>
              </a:rPr>
              <a:t>semi</a:t>
            </a:r>
            <a:r>
              <a:rPr lang="es-ES" sz="1700" b="1" dirty="0">
                <a:latin typeface="Times New Roman" panose="02020603050405020304" pitchFamily="18" charset="0"/>
                <a:cs typeface="Times New Roman" panose="02020603050405020304" pitchFamily="18" charset="0"/>
              </a:rPr>
              <a:t> estabulado. </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Describir la tendencia de crecimiento en borregos de pelo machos con y sin suplemento alimenticio.</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Determinar el efecto de la castración sobre el desarrollo de los ovinos de pelo.</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Determinar el efecto de la suplementación sobre el engorde de ovinos de pelo. </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Determinar el efecto de la castración en las características de la carcasa (área de ojo de bife).</a:t>
            </a:r>
            <a:endParaRPr lang="es-EC" sz="1700" b="1" dirty="0">
              <a:latin typeface="Times New Roman" panose="02020603050405020304" pitchFamily="18" charset="0"/>
              <a:cs typeface="Times New Roman" panose="02020603050405020304" pitchFamily="18" charset="0"/>
            </a:endParaRPr>
          </a:p>
          <a:p>
            <a:pPr lvl="0" algn="just"/>
            <a:r>
              <a:rPr lang="es-ES" sz="1700" b="1" dirty="0">
                <a:latin typeface="Times New Roman" panose="02020603050405020304" pitchFamily="18" charset="0"/>
                <a:cs typeface="Times New Roman" panose="02020603050405020304" pitchFamily="18" charset="0"/>
              </a:rPr>
              <a:t>Difundir los resultados y la metodología de manejo obtenida en la investigación para su conocimiento y aplicación</a:t>
            </a:r>
            <a:r>
              <a:rPr lang="es-ES" sz="1700" b="1" dirty="0" smtClean="0">
                <a:latin typeface="Times New Roman" panose="02020603050405020304" pitchFamily="18" charset="0"/>
                <a:cs typeface="Times New Roman" panose="02020603050405020304" pitchFamily="18" charset="0"/>
              </a:rPr>
              <a:t>.</a:t>
            </a:r>
            <a:endParaRPr lang="es-EC" sz="1700" b="1" dirty="0">
              <a:latin typeface="Times New Roman" panose="02020603050405020304" pitchFamily="18" charset="0"/>
              <a:cs typeface="Times New Roman" panose="02020603050405020304" pitchFamily="18" charset="0"/>
            </a:endParaRPr>
          </a:p>
        </p:txBody>
      </p:sp>
      <p:pic>
        <p:nvPicPr>
          <p:cNvPr id="4" name="Picture 3" descr="C:\Users\Lorena\Pictures\FOTOS\BORREGOS\Borregos  Katahdin\New Picture (2).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1" t="19159" r="17189" b="8562"/>
          <a:stretch/>
        </p:blipFill>
        <p:spPr bwMode="auto">
          <a:xfrm>
            <a:off x="7513812" y="23629"/>
            <a:ext cx="1234652" cy="1020088"/>
          </a:xfrm>
          <a:prstGeom prst="rect">
            <a:avLst/>
          </a:prstGeom>
          <a:noFill/>
          <a:ln w="158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8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MATERIALES Y MÉTODOS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395536" y="1124744"/>
            <a:ext cx="8208912" cy="5256584"/>
          </a:xfrm>
        </p:spPr>
        <p:txBody>
          <a:bodyPr>
            <a:noAutofit/>
          </a:bodyPr>
          <a:lstStyle/>
          <a:p>
            <a:pPr marL="274320" lvl="2" indent="-274320">
              <a:spcBef>
                <a:spcPts val="600"/>
              </a:spcBef>
              <a:buClr>
                <a:schemeClr val="accent1"/>
              </a:buClr>
              <a:buSzPct val="70000"/>
            </a:pPr>
            <a:r>
              <a:rPr lang="es-ES" sz="1600" b="1" u="sng" dirty="0" smtClean="0">
                <a:latin typeface="Times New Roman" panose="02020603050405020304" pitchFamily="18" charset="0"/>
                <a:cs typeface="Times New Roman" panose="02020603050405020304" pitchFamily="18" charset="0"/>
              </a:rPr>
              <a:t>Ubicación</a:t>
            </a:r>
            <a:endParaRPr lang="es-EC" sz="1600" b="1" dirty="0">
              <a:latin typeface="Times New Roman" panose="02020603050405020304" pitchFamily="18" charset="0"/>
              <a:cs typeface="Times New Roman" panose="02020603050405020304" pitchFamily="18" charset="0"/>
            </a:endParaRPr>
          </a:p>
          <a:p>
            <a:r>
              <a:rPr lang="es-ES" sz="1600" b="1" dirty="0" err="1" smtClean="0">
                <a:latin typeface="Times New Roman" panose="02020603050405020304" pitchFamily="18" charset="0"/>
                <a:cs typeface="Times New Roman" panose="02020603050405020304" pitchFamily="18" charset="0"/>
              </a:rPr>
              <a:t>Cordenadas</a:t>
            </a:r>
            <a:r>
              <a:rPr lang="es-ES" sz="1600" b="1" dirty="0" smtClean="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UTM: 698689 Este y 9987866 Norte. </a:t>
            </a:r>
            <a:endParaRPr lang="es-ES" sz="1600" b="1" dirty="0" smtClean="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Zona </a:t>
            </a:r>
            <a:r>
              <a:rPr lang="es-ES" sz="1600" b="1" dirty="0">
                <a:latin typeface="Times New Roman" panose="02020603050405020304" pitchFamily="18" charset="0"/>
                <a:cs typeface="Times New Roman" panose="02020603050405020304" pitchFamily="18" charset="0"/>
              </a:rPr>
              <a:t>ecológica:	</a:t>
            </a:r>
            <a:r>
              <a:rPr lang="es-ES" sz="1600" b="1" dirty="0" smtClean="0">
                <a:latin typeface="Times New Roman" panose="02020603050405020304" pitchFamily="18" charset="0"/>
                <a:cs typeface="Times New Roman" panose="02020603050405020304" pitchFamily="18" charset="0"/>
              </a:rPr>
              <a:t>Tropical,  Bosque húmedo, declive del 2 %, drenaje bueno, textura </a:t>
            </a:r>
            <a:r>
              <a:rPr lang="es-ES" sz="1600" b="1" dirty="0">
                <a:latin typeface="Times New Roman" panose="02020603050405020304" pitchFamily="18" charset="0"/>
                <a:cs typeface="Times New Roman" panose="02020603050405020304" pitchFamily="18" charset="0"/>
              </a:rPr>
              <a:t>del </a:t>
            </a:r>
            <a:r>
              <a:rPr lang="es-ES" sz="1600" b="1" dirty="0" smtClean="0">
                <a:latin typeface="Times New Roman" panose="02020603050405020304" pitchFamily="18" charset="0"/>
                <a:cs typeface="Times New Roman" panose="02020603050405020304" pitchFamily="18" charset="0"/>
              </a:rPr>
              <a:t>suelo franco </a:t>
            </a:r>
            <a:r>
              <a:rPr lang="es-ES" sz="1600" b="1" dirty="0">
                <a:latin typeface="Times New Roman" panose="02020603050405020304" pitchFamily="18" charset="0"/>
                <a:cs typeface="Times New Roman" panose="02020603050405020304" pitchFamily="18" charset="0"/>
              </a:rPr>
              <a:t>a</a:t>
            </a:r>
            <a:r>
              <a:rPr lang="es-ES" sz="1600" b="1" dirty="0" smtClean="0">
                <a:latin typeface="Times New Roman" panose="02020603050405020304" pitchFamily="18" charset="0"/>
                <a:cs typeface="Times New Roman" panose="02020603050405020304" pitchFamily="18" charset="0"/>
              </a:rPr>
              <a:t>renoso</a:t>
            </a:r>
            <a:endParaRPr lang="es-EC" sz="1600" b="1" dirty="0">
              <a:latin typeface="Times New Roman" panose="02020603050405020304" pitchFamily="18" charset="0"/>
              <a:cs typeface="Times New Roman" panose="02020603050405020304" pitchFamily="18" charset="0"/>
            </a:endParaRPr>
          </a:p>
          <a:p>
            <a:endParaRPr lang="es-EC" sz="1600" b="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Temperatura: </a:t>
            </a:r>
            <a:endParaRPr lang="es-ES" sz="1600" b="1" dirty="0" smtClean="0">
              <a:latin typeface="Times New Roman" panose="02020603050405020304" pitchFamily="18" charset="0"/>
              <a:cs typeface="Times New Roman" panose="02020603050405020304" pitchFamily="18" charset="0"/>
            </a:endParaRPr>
          </a:p>
          <a:p>
            <a:pPr marL="0" indent="0">
              <a:buNone/>
            </a:pPr>
            <a:r>
              <a:rPr lang="es-ES" sz="1600" b="1" dirty="0" smtClean="0">
                <a:latin typeface="Times New Roman" panose="02020603050405020304" pitchFamily="18" charset="0"/>
                <a:cs typeface="Times New Roman" panose="02020603050405020304" pitchFamily="18" charset="0"/>
              </a:rPr>
              <a:t>      máxima 30,1 </a:t>
            </a:r>
            <a:r>
              <a:rPr lang="es-ES" sz="1600" b="1" dirty="0" err="1" smtClean="0">
                <a:latin typeface="Times New Roman" panose="02020603050405020304" pitchFamily="18" charset="0"/>
                <a:cs typeface="Times New Roman" panose="02020603050405020304" pitchFamily="18" charset="0"/>
              </a:rPr>
              <a:t>ºC</a:t>
            </a:r>
            <a:r>
              <a:rPr lang="es-ES" sz="1600" b="1" dirty="0" smtClean="0">
                <a:latin typeface="Times New Roman" panose="02020603050405020304" pitchFamily="18" charset="0"/>
                <a:cs typeface="Times New Roman" panose="02020603050405020304" pitchFamily="18" charset="0"/>
              </a:rPr>
              <a:t>,</a:t>
            </a:r>
          </a:p>
          <a:p>
            <a:pPr marL="0" indent="0">
              <a:buNone/>
            </a:pPr>
            <a:r>
              <a:rPr lang="es-ES" sz="1600" b="1" dirty="0" smtClean="0">
                <a:latin typeface="Times New Roman" panose="02020603050405020304" pitchFamily="18" charset="0"/>
                <a:cs typeface="Times New Roman" panose="02020603050405020304" pitchFamily="18" charset="0"/>
              </a:rPr>
              <a:t>      mínima 21,6 </a:t>
            </a:r>
            <a:r>
              <a:rPr lang="es-ES" sz="1600" b="1" dirty="0" err="1" smtClean="0">
                <a:latin typeface="Times New Roman" panose="02020603050405020304" pitchFamily="18" charset="0"/>
                <a:cs typeface="Times New Roman" panose="02020603050405020304" pitchFamily="18" charset="0"/>
              </a:rPr>
              <a:t>ºC</a:t>
            </a:r>
            <a:r>
              <a:rPr lang="es-ES" sz="1600" b="1" dirty="0" smtClean="0">
                <a:latin typeface="Times New Roman" panose="02020603050405020304" pitchFamily="18" charset="0"/>
                <a:cs typeface="Times New Roman" panose="02020603050405020304" pitchFamily="18" charset="0"/>
              </a:rPr>
              <a:t> y </a:t>
            </a:r>
          </a:p>
          <a:p>
            <a:pPr marL="0" indent="0">
              <a:buNone/>
            </a:pPr>
            <a:r>
              <a:rPr lang="es-ES" sz="1600" b="1" dirty="0">
                <a:latin typeface="Times New Roman" panose="02020603050405020304" pitchFamily="18" charset="0"/>
                <a:cs typeface="Times New Roman" panose="02020603050405020304" pitchFamily="18" charset="0"/>
              </a:rPr>
              <a:t> </a:t>
            </a:r>
            <a:r>
              <a:rPr lang="es-ES" sz="1600" b="1" dirty="0" smtClean="0">
                <a:latin typeface="Times New Roman" panose="02020603050405020304" pitchFamily="18" charset="0"/>
                <a:cs typeface="Times New Roman" panose="02020603050405020304" pitchFamily="18" charset="0"/>
              </a:rPr>
              <a:t>     media 25,85 </a:t>
            </a:r>
            <a:r>
              <a:rPr lang="es-ES" sz="1600" b="1" dirty="0" err="1">
                <a:latin typeface="Times New Roman" panose="02020603050405020304" pitchFamily="18" charset="0"/>
                <a:cs typeface="Times New Roman" panose="02020603050405020304" pitchFamily="18" charset="0"/>
              </a:rPr>
              <a:t>ºC</a:t>
            </a:r>
            <a:endParaRPr lang="es-EC" sz="1600" b="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Precipitación </a:t>
            </a:r>
            <a:r>
              <a:rPr lang="es-ES" sz="1600" b="1" dirty="0" smtClean="0">
                <a:latin typeface="Times New Roman" panose="02020603050405020304" pitchFamily="18" charset="0"/>
                <a:cs typeface="Times New Roman" panose="02020603050405020304" pitchFamily="18" charset="0"/>
              </a:rPr>
              <a:t>anual:  3525,6 </a:t>
            </a:r>
            <a:r>
              <a:rPr lang="es-ES" sz="1600" b="1" dirty="0">
                <a:latin typeface="Times New Roman" panose="02020603050405020304" pitchFamily="18" charset="0"/>
                <a:cs typeface="Times New Roman" panose="02020603050405020304" pitchFamily="18" charset="0"/>
              </a:rPr>
              <a:t>mm	</a:t>
            </a:r>
            <a:endParaRPr lang="es-EC" sz="1600" b="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Humedad relativa</a:t>
            </a:r>
            <a:r>
              <a:rPr lang="es-ES" sz="1600" b="1" dirty="0" smtClean="0">
                <a:latin typeface="Times New Roman" panose="02020603050405020304" pitchFamily="18" charset="0"/>
                <a:cs typeface="Times New Roman" panose="02020603050405020304" pitchFamily="18" charset="0"/>
              </a:rPr>
              <a:t>:  84 </a:t>
            </a:r>
            <a:r>
              <a:rPr lang="es-ES" sz="1600" b="1" dirty="0">
                <a:latin typeface="Times New Roman" panose="02020603050405020304" pitchFamily="18" charset="0"/>
                <a:cs typeface="Times New Roman" panose="02020603050405020304" pitchFamily="18" charset="0"/>
              </a:rPr>
              <a:t>%</a:t>
            </a:r>
            <a:endParaRPr lang="es-EC" sz="1600" b="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Evaporación</a:t>
            </a:r>
            <a:r>
              <a:rPr lang="es-ES" sz="1600" b="1" dirty="0" smtClean="0">
                <a:latin typeface="Times New Roman" panose="02020603050405020304" pitchFamily="18" charset="0"/>
                <a:cs typeface="Times New Roman" panose="02020603050405020304" pitchFamily="18" charset="0"/>
              </a:rPr>
              <a:t>: 975,9 </a:t>
            </a:r>
            <a:r>
              <a:rPr lang="es-ES" sz="1600" b="1" dirty="0">
                <a:latin typeface="Times New Roman" panose="02020603050405020304" pitchFamily="18" charset="0"/>
                <a:cs typeface="Times New Roman" panose="02020603050405020304" pitchFamily="18" charset="0"/>
              </a:rPr>
              <a:t>mm</a:t>
            </a:r>
            <a:endParaRPr lang="es-EC" sz="1600" b="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Altitud</a:t>
            </a:r>
            <a:r>
              <a:rPr lang="es-ES" sz="1600" b="1" dirty="0" smtClean="0">
                <a:latin typeface="Times New Roman" panose="02020603050405020304" pitchFamily="18" charset="0"/>
                <a:cs typeface="Times New Roman" panose="02020603050405020304" pitchFamily="18" charset="0"/>
              </a:rPr>
              <a:t>:  345 </a:t>
            </a:r>
            <a:r>
              <a:rPr lang="es-ES" sz="1600" b="1" dirty="0">
                <a:latin typeface="Times New Roman" panose="02020603050405020304" pitchFamily="18" charset="0"/>
                <a:cs typeface="Times New Roman" panose="02020603050405020304" pitchFamily="18" charset="0"/>
              </a:rPr>
              <a:t>msnm</a:t>
            </a:r>
            <a:endParaRPr lang="es-EC" sz="1600" b="1" dirty="0">
              <a:latin typeface="Times New Roman" panose="02020603050405020304" pitchFamily="18" charset="0"/>
              <a:cs typeface="Times New Roman" panose="02020603050405020304" pitchFamily="18" charset="0"/>
            </a:endParaRPr>
          </a:p>
          <a:p>
            <a:pPr marL="0" indent="0">
              <a:buNone/>
            </a:pPr>
            <a:r>
              <a:rPr lang="es-ES" sz="1000" b="1" dirty="0" smtClean="0">
                <a:latin typeface="Times New Roman" panose="02020603050405020304" pitchFamily="18" charset="0"/>
                <a:cs typeface="Times New Roman" panose="02020603050405020304" pitchFamily="18" charset="0"/>
              </a:rPr>
              <a:t>Fuente</a:t>
            </a:r>
            <a:r>
              <a:rPr lang="es-ES" sz="1000" b="1" dirty="0">
                <a:latin typeface="Times New Roman" panose="02020603050405020304" pitchFamily="18" charset="0"/>
                <a:cs typeface="Times New Roman" panose="02020603050405020304" pitchFamily="18" charset="0"/>
              </a:rPr>
              <a:t>: Estación Meteorológica Puerto </a:t>
            </a:r>
            <a:r>
              <a:rPr lang="es-ES" sz="1000" b="1" dirty="0" err="1">
                <a:latin typeface="Times New Roman" panose="02020603050405020304" pitchFamily="18" charset="0"/>
                <a:cs typeface="Times New Roman" panose="02020603050405020304" pitchFamily="18" charset="0"/>
              </a:rPr>
              <a:t>Ila</a:t>
            </a:r>
            <a:r>
              <a:rPr lang="es-ES" sz="1000" b="1" dirty="0">
                <a:latin typeface="Times New Roman" panose="02020603050405020304" pitchFamily="18" charset="0"/>
                <a:cs typeface="Times New Roman" panose="02020603050405020304" pitchFamily="18" charset="0"/>
              </a:rPr>
              <a:t> - INAMHI</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420888"/>
            <a:ext cx="4968552" cy="3672408"/>
          </a:xfrm>
          <a:prstGeom prst="rect">
            <a:avLst/>
          </a:prstGeom>
          <a:noFill/>
          <a:ln w="15875">
            <a:solidFill>
              <a:srgbClr val="FF0000"/>
            </a:solidFill>
          </a:ln>
        </p:spPr>
      </p:pic>
    </p:spTree>
    <p:extLst>
      <p:ext uri="{BB962C8B-B14F-4D97-AF65-F5344CB8AC3E}">
        <p14:creationId xmlns:p14="http://schemas.microsoft.com/office/powerpoint/2010/main" val="34107265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MATERIALES Y MÉTODOS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539552" y="1124744"/>
            <a:ext cx="8064896" cy="5256584"/>
          </a:xfrm>
        </p:spPr>
        <p:txBody>
          <a:bodyPr numCol="2">
            <a:noAutofit/>
          </a:bodyPr>
          <a:lstStyle/>
          <a:p>
            <a:pPr marL="365760" lvl="1" indent="0">
              <a:buNone/>
            </a:pPr>
            <a:r>
              <a:rPr lang="es-ES" sz="1600" b="1" dirty="0" smtClean="0"/>
              <a:t>MATERIALES</a:t>
            </a:r>
            <a:endParaRPr lang="es-EC" sz="1600" b="1" dirty="0"/>
          </a:p>
          <a:p>
            <a:pPr lvl="0"/>
            <a:r>
              <a:rPr lang="es-ES" sz="1600" b="1" dirty="0" smtClean="0"/>
              <a:t>18 </a:t>
            </a:r>
            <a:r>
              <a:rPr lang="es-ES" sz="1600" b="1" dirty="0"/>
              <a:t>ovinos de pelo, destetados (4 meses de edad)</a:t>
            </a:r>
            <a:endParaRPr lang="es-EC" sz="1600" b="1" dirty="0"/>
          </a:p>
          <a:p>
            <a:pPr lvl="0"/>
            <a:r>
              <a:rPr lang="es-ES" sz="1600" b="1" dirty="0"/>
              <a:t>Anillos </a:t>
            </a:r>
            <a:r>
              <a:rPr lang="es-ES" sz="1600" b="1" dirty="0" err="1"/>
              <a:t>elastradores</a:t>
            </a:r>
            <a:endParaRPr lang="es-EC" sz="1600" b="1" dirty="0"/>
          </a:p>
          <a:p>
            <a:pPr lvl="0"/>
            <a:r>
              <a:rPr lang="es-ES" sz="1600" b="1" dirty="0"/>
              <a:t>Balanza</a:t>
            </a:r>
            <a:endParaRPr lang="es-EC" sz="1600" b="1" dirty="0"/>
          </a:p>
          <a:p>
            <a:pPr lvl="0"/>
            <a:r>
              <a:rPr lang="es-ES" sz="1600" b="1" dirty="0" err="1"/>
              <a:t>Desparasitante</a:t>
            </a:r>
            <a:endParaRPr lang="es-EC" sz="1600" b="1" dirty="0"/>
          </a:p>
          <a:p>
            <a:pPr lvl="0"/>
            <a:r>
              <a:rPr lang="es-ES" sz="1600" b="1" dirty="0"/>
              <a:t>Antibiótico</a:t>
            </a:r>
            <a:endParaRPr lang="es-EC" sz="1600" b="1" dirty="0"/>
          </a:p>
          <a:p>
            <a:pPr lvl="0"/>
            <a:r>
              <a:rPr lang="es-ES" sz="1600" b="1" dirty="0"/>
              <a:t>Desinfectantes</a:t>
            </a:r>
            <a:endParaRPr lang="es-EC" sz="1600" b="1" dirty="0"/>
          </a:p>
          <a:p>
            <a:pPr lvl="0"/>
            <a:r>
              <a:rPr lang="es-ES" sz="1600" b="1" dirty="0"/>
              <a:t>Tarjetas de registro</a:t>
            </a:r>
            <a:endParaRPr lang="es-EC" sz="1600" b="1" dirty="0"/>
          </a:p>
          <a:p>
            <a:pPr lvl="0"/>
            <a:r>
              <a:rPr lang="es-ES" sz="1600" b="1" dirty="0"/>
              <a:t>Bomba de aspersión</a:t>
            </a:r>
            <a:endParaRPr lang="es-EC" sz="1600" b="1" dirty="0"/>
          </a:p>
          <a:p>
            <a:pPr lvl="0"/>
            <a:r>
              <a:rPr lang="es-ES" sz="1600" b="1" dirty="0"/>
              <a:t>Palas</a:t>
            </a:r>
            <a:endParaRPr lang="es-EC" sz="1600" b="1" dirty="0"/>
          </a:p>
          <a:p>
            <a:pPr lvl="0"/>
            <a:r>
              <a:rPr lang="es-ES" sz="1600" b="1" dirty="0"/>
              <a:t>Machete</a:t>
            </a:r>
            <a:endParaRPr lang="es-EC" sz="1600" b="1" dirty="0"/>
          </a:p>
          <a:p>
            <a:pPr lvl="0"/>
            <a:r>
              <a:rPr lang="es-ES" sz="1600" b="1" dirty="0"/>
              <a:t>Estacas</a:t>
            </a:r>
            <a:endParaRPr lang="es-EC" sz="1600" b="1" dirty="0"/>
          </a:p>
          <a:p>
            <a:pPr lvl="0"/>
            <a:r>
              <a:rPr lang="es-ES" sz="1600" b="1" dirty="0"/>
              <a:t>Piola</a:t>
            </a:r>
            <a:endParaRPr lang="es-EC" sz="1600" b="1" dirty="0"/>
          </a:p>
          <a:p>
            <a:pPr lvl="0"/>
            <a:r>
              <a:rPr lang="es-ES" sz="1600" b="1" dirty="0"/>
              <a:t>Ropa de trabajo</a:t>
            </a:r>
            <a:endParaRPr lang="es-EC" sz="1600" b="1" dirty="0"/>
          </a:p>
          <a:p>
            <a:pPr lvl="0"/>
            <a:endParaRPr lang="es-ES" sz="1600" b="1" dirty="0" smtClean="0"/>
          </a:p>
          <a:p>
            <a:pPr lvl="0"/>
            <a:endParaRPr lang="es-ES" sz="1600" b="1" dirty="0"/>
          </a:p>
          <a:p>
            <a:pPr lvl="0"/>
            <a:r>
              <a:rPr lang="es-ES" sz="1600" b="1" dirty="0" smtClean="0"/>
              <a:t>Materiales </a:t>
            </a:r>
            <a:r>
              <a:rPr lang="es-ES" sz="1600" b="1" dirty="0"/>
              <a:t>de oficina</a:t>
            </a:r>
            <a:endParaRPr lang="es-EC" sz="1600" b="1" dirty="0"/>
          </a:p>
          <a:p>
            <a:pPr lvl="0"/>
            <a:r>
              <a:rPr lang="es-ES" sz="1600" b="1" dirty="0"/>
              <a:t>Baldes</a:t>
            </a:r>
            <a:endParaRPr lang="es-EC" sz="1600" b="1" dirty="0"/>
          </a:p>
          <a:p>
            <a:pPr lvl="0"/>
            <a:r>
              <a:rPr lang="es-ES" sz="1600" b="1" dirty="0"/>
              <a:t>Sales minerales</a:t>
            </a:r>
            <a:endParaRPr lang="es-EC" sz="1600" b="1" dirty="0"/>
          </a:p>
          <a:p>
            <a:pPr lvl="0"/>
            <a:r>
              <a:rPr lang="es-ES" sz="1600" b="1" dirty="0"/>
              <a:t>Balanceado </a:t>
            </a:r>
            <a:endParaRPr lang="es-EC" sz="1600" b="1" dirty="0"/>
          </a:p>
          <a:p>
            <a:pPr lvl="0"/>
            <a:r>
              <a:rPr lang="es-ES" sz="1600" b="1" dirty="0"/>
              <a:t>Corrales </a:t>
            </a:r>
            <a:endParaRPr lang="es-EC" sz="1600" b="1" dirty="0"/>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06" t="10905" r="8740"/>
          <a:stretch/>
        </p:blipFill>
        <p:spPr bwMode="auto">
          <a:xfrm>
            <a:off x="4572000" y="3323397"/>
            <a:ext cx="3240359" cy="280207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931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74144" cy="504056"/>
          </a:xfrm>
        </p:spPr>
        <p:txBody>
          <a:bodyPr>
            <a:normAutofit fontScale="90000"/>
          </a:bodyPr>
          <a:lstStyle/>
          <a:p>
            <a:pPr algn="ctr"/>
            <a:r>
              <a:rPr lang="es-EC" sz="3200" b="1" dirty="0" smtClean="0">
                <a:solidFill>
                  <a:schemeClr val="accent1">
                    <a:lumMod val="50000"/>
                  </a:schemeClr>
                </a:solidFill>
                <a:latin typeface="Times New Roman" panose="02020603050405020304" pitchFamily="18" charset="0"/>
                <a:cs typeface="Times New Roman" panose="02020603050405020304" pitchFamily="18" charset="0"/>
              </a:rPr>
              <a:t>MATERIALES Y MÉTODOS</a:t>
            </a:r>
            <a:endParaRPr lang="es-EC"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quarter" idx="1"/>
          </p:nvPr>
        </p:nvSpPr>
        <p:spPr>
          <a:xfrm>
            <a:off x="467544" y="1124744"/>
            <a:ext cx="8064896" cy="5256584"/>
          </a:xfrm>
        </p:spPr>
        <p:txBody>
          <a:bodyPr numCol="1">
            <a:noAutofit/>
          </a:bodyPr>
          <a:lstStyle/>
          <a:p>
            <a:pPr marL="365760" lvl="1" indent="0">
              <a:buNone/>
            </a:pPr>
            <a:r>
              <a:rPr lang="es-EC" sz="1600" b="1" dirty="0" smtClean="0"/>
              <a:t>Diseño experimental</a:t>
            </a:r>
          </a:p>
          <a:p>
            <a:pPr marL="368046" indent="-285750" algn="just"/>
            <a:r>
              <a:rPr lang="es-ES" sz="1600" b="1" dirty="0" smtClean="0">
                <a:latin typeface="Times New Roman" panose="02020603050405020304" pitchFamily="18" charset="0"/>
                <a:cs typeface="Times New Roman" panose="02020603050405020304" pitchFamily="18" charset="0"/>
              </a:rPr>
              <a:t>Los factores y niveles estudiados fueron:</a:t>
            </a:r>
          </a:p>
          <a:p>
            <a:pPr marL="368046" indent="-285750" algn="just"/>
            <a:endParaRPr lang="es-ES" sz="1600" b="1" dirty="0">
              <a:latin typeface="Times New Roman" panose="02020603050405020304" pitchFamily="18" charset="0"/>
              <a:cs typeface="Times New Roman" panose="02020603050405020304" pitchFamily="18" charset="0"/>
            </a:endParaRPr>
          </a:p>
          <a:p>
            <a:pPr marL="368046" indent="-285750" algn="just"/>
            <a:endParaRPr lang="es-ES" sz="1600" b="1" dirty="0" smtClean="0">
              <a:latin typeface="Times New Roman" panose="02020603050405020304" pitchFamily="18" charset="0"/>
              <a:cs typeface="Times New Roman" panose="02020603050405020304" pitchFamily="18" charset="0"/>
            </a:endParaRPr>
          </a:p>
          <a:p>
            <a:pPr marL="368046" indent="-285750" algn="just"/>
            <a:endParaRPr lang="es-ES" sz="1600" b="1" dirty="0">
              <a:latin typeface="Times New Roman" panose="02020603050405020304" pitchFamily="18" charset="0"/>
              <a:cs typeface="Times New Roman" panose="02020603050405020304" pitchFamily="18" charset="0"/>
            </a:endParaRPr>
          </a:p>
          <a:p>
            <a:pPr marL="368046" indent="-285750" algn="just"/>
            <a:endParaRPr lang="es-ES" sz="1600" b="1" dirty="0" smtClean="0">
              <a:latin typeface="Times New Roman" panose="02020603050405020304" pitchFamily="18" charset="0"/>
              <a:cs typeface="Times New Roman" panose="02020603050405020304" pitchFamily="18" charset="0"/>
            </a:endParaRPr>
          </a:p>
          <a:p>
            <a:pPr marL="368046" indent="-285750" algn="just"/>
            <a:endParaRPr lang="es-ES" sz="1600" b="1" dirty="0">
              <a:latin typeface="Times New Roman" panose="02020603050405020304" pitchFamily="18" charset="0"/>
              <a:cs typeface="Times New Roman" panose="02020603050405020304" pitchFamily="18" charset="0"/>
            </a:endParaRPr>
          </a:p>
          <a:p>
            <a:pPr marL="368046" indent="-285750" algn="just"/>
            <a:endParaRPr lang="es-ES" sz="1600" b="1" dirty="0" smtClean="0">
              <a:latin typeface="Times New Roman" panose="02020603050405020304" pitchFamily="18" charset="0"/>
              <a:cs typeface="Times New Roman" panose="02020603050405020304" pitchFamily="18" charset="0"/>
            </a:endParaRPr>
          </a:p>
          <a:p>
            <a:pPr marL="368046" indent="-285750" algn="just"/>
            <a:endParaRPr lang="es-ES" sz="1600" b="1" dirty="0" smtClean="0">
              <a:latin typeface="Times New Roman" panose="02020603050405020304" pitchFamily="18" charset="0"/>
              <a:cs typeface="Times New Roman" panose="02020603050405020304" pitchFamily="18" charset="0"/>
            </a:endParaRPr>
          </a:p>
          <a:p>
            <a:pPr marL="368046" indent="-285750" algn="just"/>
            <a:r>
              <a:rPr lang="es-ES" sz="1600" b="1" dirty="0" smtClean="0">
                <a:latin typeface="Times New Roman" panose="02020603050405020304" pitchFamily="18" charset="0"/>
                <a:cs typeface="Times New Roman" panose="02020603050405020304" pitchFamily="18" charset="0"/>
              </a:rPr>
              <a:t>Los tratamientos del ensayo fueron</a:t>
            </a:r>
            <a:r>
              <a:rPr lang="es-ES" sz="1600" b="1" dirty="0">
                <a:latin typeface="Times New Roman" panose="02020603050405020304" pitchFamily="18" charset="0"/>
                <a:cs typeface="Times New Roman" panose="02020603050405020304" pitchFamily="18" charset="0"/>
              </a:rPr>
              <a:t>:</a:t>
            </a:r>
            <a:endParaRPr lang="es-EC" sz="1600" b="1" dirty="0">
              <a:latin typeface="Times New Roman" panose="02020603050405020304" pitchFamily="18" charset="0"/>
              <a:cs typeface="Times New Roman" panose="02020603050405020304" pitchFamily="18" charset="0"/>
            </a:endParaRPr>
          </a:p>
          <a:p>
            <a:pPr marL="368046" indent="-285750" algn="just"/>
            <a:endParaRPr lang="es-EC" sz="1600" b="1" dirty="0">
              <a:latin typeface="Times New Roman" panose="02020603050405020304" pitchFamily="18" charset="0"/>
              <a:cs typeface="Times New Roman" panose="02020603050405020304" pitchFamily="18" charset="0"/>
            </a:endParaRPr>
          </a:p>
          <a:p>
            <a:pPr marL="82296" indent="0" algn="just">
              <a:buNone/>
            </a:pPr>
            <a:r>
              <a:rPr lang="es-ES" sz="1600" b="1" dirty="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03717686"/>
              </p:ext>
            </p:extLst>
          </p:nvPr>
        </p:nvGraphicFramePr>
        <p:xfrm>
          <a:off x="899592" y="1772816"/>
          <a:ext cx="6768752" cy="1784952"/>
        </p:xfrm>
        <a:graphic>
          <a:graphicData uri="http://schemas.openxmlformats.org/drawingml/2006/table">
            <a:tbl>
              <a:tblPr>
                <a:tableStyleId>{5C22544A-7EE6-4342-B048-85BDC9FD1C3A}</a:tableStyleId>
              </a:tblPr>
              <a:tblGrid>
                <a:gridCol w="1747646"/>
                <a:gridCol w="5021106"/>
              </a:tblGrid>
              <a:tr h="242128">
                <a:tc>
                  <a:txBody>
                    <a:bodyPr/>
                    <a:lstStyle/>
                    <a:p>
                      <a:pPr algn="ctr">
                        <a:lnSpc>
                          <a:spcPct val="150000"/>
                        </a:lnSpc>
                        <a:spcAft>
                          <a:spcPts val="0"/>
                        </a:spcAft>
                      </a:pPr>
                      <a:r>
                        <a:rPr lang="es-ES" sz="1200" b="1" dirty="0">
                          <a:effectLst/>
                        </a:rPr>
                        <a:t>Factor</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_tradnl" sz="1200" b="1" dirty="0">
                          <a:effectLst/>
                        </a:rPr>
                        <a:t>Niveles</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726384">
                <a:tc>
                  <a:txBody>
                    <a:bodyPr/>
                    <a:lstStyle/>
                    <a:p>
                      <a:pPr algn="ctr">
                        <a:lnSpc>
                          <a:spcPct val="150000"/>
                        </a:lnSpc>
                        <a:spcAft>
                          <a:spcPts val="0"/>
                        </a:spcAft>
                      </a:pPr>
                      <a:r>
                        <a:rPr lang="en-US" sz="1200" b="1" dirty="0">
                          <a:effectLst/>
                        </a:rPr>
                        <a:t>FA = </a:t>
                      </a:r>
                      <a:r>
                        <a:rPr lang="en-US" sz="1200" b="1" dirty="0" err="1">
                          <a:effectLst/>
                        </a:rPr>
                        <a:t>Tipo</a:t>
                      </a:r>
                      <a:r>
                        <a:rPr lang="en-US" sz="1200" b="1" dirty="0">
                          <a:effectLst/>
                        </a:rPr>
                        <a:t> de </a:t>
                      </a:r>
                      <a:r>
                        <a:rPr lang="en-US" sz="1200" b="1" dirty="0" err="1">
                          <a:effectLst/>
                        </a:rPr>
                        <a:t>castración</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nSpc>
                          <a:spcPct val="150000"/>
                        </a:lnSpc>
                        <a:spcAft>
                          <a:spcPts val="0"/>
                        </a:spcAft>
                      </a:pPr>
                      <a:r>
                        <a:rPr lang="es-ES" sz="1200" b="1" dirty="0">
                          <a:effectLst/>
                        </a:rPr>
                        <a:t>(SC) sin castrar</a:t>
                      </a:r>
                      <a:endParaRPr lang="es-EC" sz="1200" b="1" dirty="0">
                        <a:effectLst/>
                      </a:endParaRPr>
                    </a:p>
                    <a:p>
                      <a:pPr>
                        <a:lnSpc>
                          <a:spcPct val="150000"/>
                        </a:lnSpc>
                        <a:spcAft>
                          <a:spcPts val="0"/>
                        </a:spcAft>
                      </a:pPr>
                      <a:r>
                        <a:rPr lang="es-ES" sz="1200" b="1" dirty="0">
                          <a:effectLst/>
                        </a:rPr>
                        <a:t>(CA) castrado a testículo abierto</a:t>
                      </a:r>
                      <a:endParaRPr lang="es-EC" sz="1200" b="1" dirty="0">
                        <a:effectLst/>
                      </a:endParaRPr>
                    </a:p>
                    <a:p>
                      <a:pPr>
                        <a:lnSpc>
                          <a:spcPct val="150000"/>
                        </a:lnSpc>
                        <a:spcAft>
                          <a:spcPts val="0"/>
                        </a:spcAft>
                      </a:pPr>
                      <a:r>
                        <a:rPr lang="es-ES" sz="1200" b="1" dirty="0">
                          <a:effectLst/>
                        </a:rPr>
                        <a:t>(CS) testículo suspendido</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687672">
                <a:tc>
                  <a:txBody>
                    <a:bodyPr/>
                    <a:lstStyle/>
                    <a:p>
                      <a:pPr algn="ctr">
                        <a:lnSpc>
                          <a:spcPct val="150000"/>
                        </a:lnSpc>
                        <a:spcAft>
                          <a:spcPts val="0"/>
                        </a:spcAft>
                      </a:pPr>
                      <a:r>
                        <a:rPr lang="en-US" sz="1200" b="1" dirty="0">
                          <a:effectLst/>
                        </a:rPr>
                        <a:t>FB = </a:t>
                      </a:r>
                      <a:r>
                        <a:rPr lang="en-US" sz="1200" b="1" dirty="0" err="1">
                          <a:effectLst/>
                        </a:rPr>
                        <a:t>Suplemento</a:t>
                      </a:r>
                      <a:r>
                        <a:rPr lang="en-US" sz="1200" b="1" dirty="0">
                          <a:effectLst/>
                        </a:rPr>
                        <a:t> </a:t>
                      </a:r>
                      <a:r>
                        <a:rPr lang="en-US" sz="1200" b="1" dirty="0" err="1">
                          <a:effectLst/>
                        </a:rPr>
                        <a:t>alimenticio</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nSpc>
                          <a:spcPct val="150000"/>
                        </a:lnSpc>
                        <a:spcAft>
                          <a:spcPts val="0"/>
                        </a:spcAft>
                      </a:pPr>
                      <a:r>
                        <a:rPr lang="es-ES" sz="1200" b="1" dirty="0">
                          <a:effectLst/>
                        </a:rPr>
                        <a:t>(SS) sin suplemento</a:t>
                      </a:r>
                      <a:endParaRPr lang="es-EC" sz="1200" b="1" dirty="0">
                        <a:effectLst/>
                      </a:endParaRPr>
                    </a:p>
                    <a:p>
                      <a:pPr>
                        <a:lnSpc>
                          <a:spcPct val="150000"/>
                        </a:lnSpc>
                        <a:spcAft>
                          <a:spcPts val="0"/>
                        </a:spcAft>
                      </a:pPr>
                      <a:r>
                        <a:rPr lang="es-ES" sz="1200" b="1" dirty="0">
                          <a:effectLst/>
                        </a:rPr>
                        <a:t>(CS) con suplemento (2% del peso vivo de los animales)</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633122080"/>
              </p:ext>
            </p:extLst>
          </p:nvPr>
        </p:nvGraphicFramePr>
        <p:xfrm>
          <a:off x="827584" y="4461088"/>
          <a:ext cx="7200800" cy="1920240"/>
        </p:xfrm>
        <a:graphic>
          <a:graphicData uri="http://schemas.openxmlformats.org/drawingml/2006/table">
            <a:tbl>
              <a:tblPr>
                <a:tableStyleId>{5C22544A-7EE6-4342-B048-85BDC9FD1C3A}</a:tableStyleId>
              </a:tblPr>
              <a:tblGrid>
                <a:gridCol w="1299505"/>
                <a:gridCol w="831216"/>
                <a:gridCol w="5070079"/>
              </a:tblGrid>
              <a:tr h="0">
                <a:tc>
                  <a:txBody>
                    <a:bodyPr/>
                    <a:lstStyle/>
                    <a:p>
                      <a:pPr algn="ctr">
                        <a:lnSpc>
                          <a:spcPct val="150000"/>
                        </a:lnSpc>
                        <a:spcAft>
                          <a:spcPts val="0"/>
                        </a:spcAft>
                      </a:pPr>
                      <a:r>
                        <a:rPr lang="es-ES" sz="1200" b="1" dirty="0">
                          <a:effectLst/>
                        </a:rPr>
                        <a:t>Tratamiento</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_tradnl" sz="1200" b="1">
                          <a:effectLst/>
                        </a:rPr>
                        <a:t>Código</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_tradnl" sz="1200" b="1" dirty="0">
                          <a:effectLst/>
                        </a:rPr>
                        <a:t>Descripción</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ctr">
                        <a:lnSpc>
                          <a:spcPct val="150000"/>
                        </a:lnSpc>
                        <a:spcAft>
                          <a:spcPts val="0"/>
                        </a:spcAft>
                      </a:pPr>
                      <a:r>
                        <a:rPr lang="en-US" sz="1200" b="1">
                          <a:effectLst/>
                        </a:rPr>
                        <a:t>T1</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SCSS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dirty="0">
                          <a:effectLst/>
                        </a:rPr>
                        <a:t>Testigo absoluto (sin castración sin suplemento)</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ctr">
                        <a:lnSpc>
                          <a:spcPct val="150000"/>
                        </a:lnSpc>
                        <a:spcAft>
                          <a:spcPts val="0"/>
                        </a:spcAft>
                      </a:pPr>
                      <a:r>
                        <a:rPr lang="en-US" sz="1200" b="1">
                          <a:effectLst/>
                        </a:rPr>
                        <a:t>T2</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SCCS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Sin castración con suplemento</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0">
                <a:tc>
                  <a:txBody>
                    <a:bodyPr/>
                    <a:lstStyle/>
                    <a:p>
                      <a:pPr algn="ctr">
                        <a:lnSpc>
                          <a:spcPct val="150000"/>
                        </a:lnSpc>
                        <a:spcAft>
                          <a:spcPts val="0"/>
                        </a:spcAft>
                      </a:pPr>
                      <a:r>
                        <a:rPr lang="en-US" sz="1200" b="1">
                          <a:effectLst/>
                        </a:rPr>
                        <a:t>T3</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CASS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Ovinos castrados a testículo abierto sin suplemento</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2080">
                <a:tc>
                  <a:txBody>
                    <a:bodyPr/>
                    <a:lstStyle/>
                    <a:p>
                      <a:pPr algn="ctr">
                        <a:lnSpc>
                          <a:spcPct val="150000"/>
                        </a:lnSpc>
                        <a:spcAft>
                          <a:spcPts val="0"/>
                        </a:spcAft>
                      </a:pPr>
                      <a:r>
                        <a:rPr lang="en-US" sz="1200" b="1">
                          <a:effectLst/>
                        </a:rPr>
                        <a:t>T4</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C" sz="1200" b="1">
                          <a:effectLst/>
                        </a:rPr>
                        <a:t>CACS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S" sz="1200" b="1">
                          <a:effectLst/>
                        </a:rPr>
                        <a:t>Ovinos castrados a testículo abierto con suplemento</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0810">
                <a:tc>
                  <a:txBody>
                    <a:bodyPr/>
                    <a:lstStyle/>
                    <a:p>
                      <a:pPr algn="ctr">
                        <a:lnSpc>
                          <a:spcPct val="150000"/>
                        </a:lnSpc>
                        <a:spcAft>
                          <a:spcPts val="0"/>
                        </a:spcAft>
                      </a:pPr>
                      <a:r>
                        <a:rPr lang="en-US" sz="1200" b="1">
                          <a:effectLst/>
                        </a:rPr>
                        <a:t>T5</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C" sz="1200" b="1">
                          <a:effectLst/>
                        </a:rPr>
                        <a:t>CSSS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C" sz="1200" b="1">
                          <a:effectLst/>
                        </a:rPr>
                        <a:t>Ovinos testículo suspendido sin suplemento</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r h="130810">
                <a:tc>
                  <a:txBody>
                    <a:bodyPr/>
                    <a:lstStyle/>
                    <a:p>
                      <a:pPr algn="ctr">
                        <a:lnSpc>
                          <a:spcPct val="150000"/>
                        </a:lnSpc>
                        <a:spcAft>
                          <a:spcPts val="0"/>
                        </a:spcAft>
                      </a:pPr>
                      <a:r>
                        <a:rPr lang="en-US" sz="1200" b="1">
                          <a:effectLst/>
                        </a:rPr>
                        <a:t>T6</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C" sz="1200" b="1">
                          <a:effectLst/>
                        </a:rPr>
                        <a:t>CSCS</a:t>
                      </a:r>
                      <a:endParaRPr lang="es-EC" sz="1200" b="1">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spcAft>
                          <a:spcPts val="0"/>
                        </a:spcAft>
                      </a:pPr>
                      <a:r>
                        <a:rPr lang="es-EC" sz="1200" b="1" dirty="0">
                          <a:effectLst/>
                        </a:rPr>
                        <a:t>Ovinos testículo suspendido con suplemento</a:t>
                      </a:r>
                      <a:endParaRPr lang="es-EC" sz="1200" b="1" dirty="0">
                        <a:effectLst/>
                        <a:latin typeface="Times New Roman"/>
                        <a:ea typeface="Times New Roman"/>
                      </a:endParaRPr>
                    </a:p>
                  </a:txBody>
                  <a:tcPr marL="44450" marR="44450" marT="0" marB="0">
                    <a:gradFill>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0"/>
                    </a:gradFill>
                  </a:tcPr>
                </a:tc>
              </a:tr>
            </a:tbl>
          </a:graphicData>
        </a:graphic>
      </p:graphicFrame>
      <p:sp>
        <p:nvSpPr>
          <p:cNvPr id="7" name="6 CuadroTexto"/>
          <p:cNvSpPr txBox="1"/>
          <p:nvPr/>
        </p:nvSpPr>
        <p:spPr>
          <a:xfrm>
            <a:off x="5220072" y="1033572"/>
            <a:ext cx="3312368" cy="523220"/>
          </a:xfrm>
          <a:prstGeom prst="rect">
            <a:avLst/>
          </a:prstGeom>
          <a:solidFill>
            <a:schemeClr val="accent1">
              <a:lumMod val="60000"/>
              <a:lumOff val="40000"/>
            </a:schemeClr>
          </a:solidFill>
        </p:spPr>
        <p:txBody>
          <a:bodyPr wrap="square" rtlCol="0">
            <a:spAutoFit/>
          </a:bodyPr>
          <a:lstStyle/>
          <a:p>
            <a:pPr algn="ctr"/>
            <a:r>
              <a:rPr lang="es-ES" sz="1400" b="1" dirty="0" smtClean="0">
                <a:latin typeface="Times New Roman" panose="02020603050405020304" pitchFamily="18" charset="0"/>
                <a:cs typeface="Times New Roman" panose="02020603050405020304" pitchFamily="18" charset="0"/>
              </a:rPr>
              <a:t>Diseño </a:t>
            </a:r>
            <a:r>
              <a:rPr lang="es-ES" sz="1400" b="1" dirty="0">
                <a:latin typeface="Times New Roman" panose="02020603050405020304" pitchFamily="18" charset="0"/>
                <a:cs typeface="Times New Roman" panose="02020603050405020304" pitchFamily="18" charset="0"/>
              </a:rPr>
              <a:t>Completamente al Azar (DCA) en arreglo factorial A x B (3 x 2</a:t>
            </a:r>
            <a:r>
              <a:rPr lang="es-ES" sz="1400" b="1" dirty="0" smtClean="0">
                <a:latin typeface="Times New Roman" panose="02020603050405020304" pitchFamily="18" charset="0"/>
                <a:cs typeface="Times New Roman" panose="02020603050405020304" pitchFamily="18" charset="0"/>
              </a:rPr>
              <a:t>)</a:t>
            </a:r>
            <a:endParaRPr lang="es-EC" sz="1400"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5292080" y="4005064"/>
            <a:ext cx="3312368" cy="307777"/>
          </a:xfrm>
          <a:prstGeom prst="rect">
            <a:avLst/>
          </a:prstGeom>
          <a:solidFill>
            <a:schemeClr val="accent1">
              <a:lumMod val="60000"/>
              <a:lumOff val="40000"/>
            </a:schemeClr>
          </a:solidFill>
        </p:spPr>
        <p:txBody>
          <a:bodyPr wrap="square" rtlCol="0">
            <a:spAutoFit/>
          </a:bodyPr>
          <a:lstStyle/>
          <a:p>
            <a:pPr algn="ctr"/>
            <a:r>
              <a:rPr lang="es-ES" sz="1400" b="1" dirty="0" smtClean="0">
                <a:latin typeface="Times New Roman" panose="02020603050405020304" pitchFamily="18" charset="0"/>
                <a:cs typeface="Times New Roman" panose="02020603050405020304" pitchFamily="18" charset="0"/>
              </a:rPr>
              <a:t>Se contó con 3 animales por tratamiento</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6544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615</TotalTime>
  <Words>4163</Words>
  <Application>Microsoft Office PowerPoint</Application>
  <PresentationFormat>Presentación en pantalla (4:3)</PresentationFormat>
  <Paragraphs>831</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Mirador</vt:lpstr>
      <vt:lpstr>“EFECTO DE LA CASTRACIÓN Y DE LA ADICIÓN DE SOBREALIMENTO EN OVINOS DE PELO, EN SEMI ESTABULACIÓN, EN VALLE HERMOSO PROVINCIA DE SANTO DOMINGO DE LOS TSÁCHILAS”</vt:lpstr>
      <vt:lpstr>ANTECEDENTES</vt:lpstr>
      <vt:lpstr>Revisión bibliográfica</vt:lpstr>
      <vt:lpstr>Revisión bibliográfica</vt:lpstr>
      <vt:lpstr>HIPÓTESIS</vt:lpstr>
      <vt:lpstr>OBJETIVOS</vt:lpstr>
      <vt:lpstr>MATERIALES Y MÉTODOS</vt:lpstr>
      <vt:lpstr>MATERIALES Y MÉTODOS</vt:lpstr>
      <vt:lpstr>MATERIALES Y MÉTODOS</vt:lpstr>
      <vt:lpstr>MATERIALES Y MÉTODOS</vt:lpstr>
      <vt:lpstr>Variables producción animal </vt:lpstr>
      <vt:lpstr>VARIABLES PRODUCCIÓN ANIMAL</vt:lpstr>
      <vt:lpstr>MANEJO DEL EXPERIMENTO</vt:lpstr>
      <vt:lpstr>MATERIALES Y MÉTODOS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DISCUSIÓN</vt:lpstr>
      <vt:lpstr>DISCUSIÓN</vt:lpstr>
      <vt:lpstr>DISCUSIÓN</vt:lpstr>
      <vt:lpstr>DISCUSIÓN</vt:lpstr>
      <vt:lpstr>DISCUSIÓN</vt:lpstr>
      <vt:lpstr>DISCUSIÓN</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dc:creator>
  <cp:lastModifiedBy>BIBLIOTECA</cp:lastModifiedBy>
  <cp:revision>70</cp:revision>
  <dcterms:created xsi:type="dcterms:W3CDTF">2014-02-27T00:56:26Z</dcterms:created>
  <dcterms:modified xsi:type="dcterms:W3CDTF">2014-05-27T13:49:40Z</dcterms:modified>
</cp:coreProperties>
</file>